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27" r:id="rId1"/>
    <p:sldMasterId id="2147483889" r:id="rId2"/>
    <p:sldMasterId id="2147483914" r:id="rId3"/>
    <p:sldMasterId id="2147483919" r:id="rId4"/>
  </p:sldMasterIdLst>
  <p:notesMasterIdLst>
    <p:notesMasterId r:id="rId51"/>
  </p:notesMasterIdLst>
  <p:handoutMasterIdLst>
    <p:handoutMasterId r:id="rId52"/>
  </p:handoutMasterIdLst>
  <p:sldIdLst>
    <p:sldId id="256" r:id="rId5"/>
    <p:sldId id="294" r:id="rId6"/>
    <p:sldId id="296" r:id="rId7"/>
    <p:sldId id="301" r:id="rId8"/>
    <p:sldId id="297" r:id="rId9"/>
    <p:sldId id="302" r:id="rId10"/>
    <p:sldId id="303" r:id="rId11"/>
    <p:sldId id="306" r:id="rId12"/>
    <p:sldId id="307" r:id="rId13"/>
    <p:sldId id="308" r:id="rId14"/>
    <p:sldId id="309" r:id="rId15"/>
    <p:sldId id="310" r:id="rId16"/>
    <p:sldId id="313" r:id="rId17"/>
    <p:sldId id="363" r:id="rId18"/>
    <p:sldId id="316" r:id="rId19"/>
    <p:sldId id="367" r:id="rId20"/>
    <p:sldId id="318" r:id="rId21"/>
    <p:sldId id="340" r:id="rId22"/>
    <p:sldId id="339" r:id="rId23"/>
    <p:sldId id="341" r:id="rId24"/>
    <p:sldId id="366" r:id="rId25"/>
    <p:sldId id="364" r:id="rId26"/>
    <p:sldId id="343" r:id="rId27"/>
    <p:sldId id="344" r:id="rId28"/>
    <p:sldId id="346" r:id="rId29"/>
    <p:sldId id="347" r:id="rId30"/>
    <p:sldId id="345" r:id="rId31"/>
    <p:sldId id="348" r:id="rId32"/>
    <p:sldId id="349" r:id="rId33"/>
    <p:sldId id="350" r:id="rId34"/>
    <p:sldId id="368" r:id="rId35"/>
    <p:sldId id="351" r:id="rId36"/>
    <p:sldId id="352" r:id="rId37"/>
    <p:sldId id="353" r:id="rId38"/>
    <p:sldId id="354" r:id="rId39"/>
    <p:sldId id="355" r:id="rId40"/>
    <p:sldId id="356" r:id="rId41"/>
    <p:sldId id="370" r:id="rId42"/>
    <p:sldId id="357" r:id="rId43"/>
    <p:sldId id="359" r:id="rId44"/>
    <p:sldId id="360" r:id="rId45"/>
    <p:sldId id="361" r:id="rId46"/>
    <p:sldId id="362" r:id="rId47"/>
    <p:sldId id="369" r:id="rId48"/>
    <p:sldId id="335" r:id="rId49"/>
    <p:sldId id="293" r:id="rId50"/>
  </p:sldIdLst>
  <p:sldSz cx="9144000" cy="6858000" type="screen4x3"/>
  <p:notesSz cx="6794500" cy="9931400"/>
  <p:defaultTextStyle>
    <a:defPPr>
      <a:defRPr lang="en-GB"/>
    </a:defPPr>
    <a:lvl1pPr algn="l" rtl="0" fontAlgn="base">
      <a:spcBef>
        <a:spcPct val="0"/>
      </a:spcBef>
      <a:spcAft>
        <a:spcPct val="0"/>
      </a:spcAft>
      <a:defRPr kumimoji="1" sz="2000" kern="1200">
        <a:solidFill>
          <a:schemeClr val="tx1"/>
        </a:solidFill>
        <a:latin typeface="Segoe UI" pitchFamily="34" charset="0"/>
        <a:ea typeface="+mn-ea"/>
        <a:cs typeface="Arial" charset="0"/>
      </a:defRPr>
    </a:lvl1pPr>
    <a:lvl2pPr marL="457200" algn="l" rtl="0" fontAlgn="base">
      <a:spcBef>
        <a:spcPct val="0"/>
      </a:spcBef>
      <a:spcAft>
        <a:spcPct val="0"/>
      </a:spcAft>
      <a:defRPr kumimoji="1" sz="2000" kern="1200">
        <a:solidFill>
          <a:schemeClr val="tx1"/>
        </a:solidFill>
        <a:latin typeface="Segoe UI" pitchFamily="34" charset="0"/>
        <a:ea typeface="+mn-ea"/>
        <a:cs typeface="Arial" charset="0"/>
      </a:defRPr>
    </a:lvl2pPr>
    <a:lvl3pPr marL="914400" algn="l" rtl="0" fontAlgn="base">
      <a:spcBef>
        <a:spcPct val="0"/>
      </a:spcBef>
      <a:spcAft>
        <a:spcPct val="0"/>
      </a:spcAft>
      <a:defRPr kumimoji="1" sz="2000" kern="1200">
        <a:solidFill>
          <a:schemeClr val="tx1"/>
        </a:solidFill>
        <a:latin typeface="Segoe UI" pitchFamily="34" charset="0"/>
        <a:ea typeface="+mn-ea"/>
        <a:cs typeface="Arial" charset="0"/>
      </a:defRPr>
    </a:lvl3pPr>
    <a:lvl4pPr marL="1371600" algn="l" rtl="0" fontAlgn="base">
      <a:spcBef>
        <a:spcPct val="0"/>
      </a:spcBef>
      <a:spcAft>
        <a:spcPct val="0"/>
      </a:spcAft>
      <a:defRPr kumimoji="1" sz="2000" kern="1200">
        <a:solidFill>
          <a:schemeClr val="tx1"/>
        </a:solidFill>
        <a:latin typeface="Segoe UI" pitchFamily="34" charset="0"/>
        <a:ea typeface="+mn-ea"/>
        <a:cs typeface="Arial" charset="0"/>
      </a:defRPr>
    </a:lvl4pPr>
    <a:lvl5pPr marL="1828800" algn="l" rtl="0" fontAlgn="base">
      <a:spcBef>
        <a:spcPct val="0"/>
      </a:spcBef>
      <a:spcAft>
        <a:spcPct val="0"/>
      </a:spcAft>
      <a:defRPr kumimoji="1" sz="2000" kern="1200">
        <a:solidFill>
          <a:schemeClr val="tx1"/>
        </a:solidFill>
        <a:latin typeface="Segoe UI" pitchFamily="34" charset="0"/>
        <a:ea typeface="+mn-ea"/>
        <a:cs typeface="Arial" charset="0"/>
      </a:defRPr>
    </a:lvl5pPr>
    <a:lvl6pPr marL="2286000" algn="l" defTabSz="914400" rtl="0" eaLnBrk="1" latinLnBrk="0" hangingPunct="1">
      <a:defRPr kumimoji="1" sz="2000" kern="1200">
        <a:solidFill>
          <a:schemeClr val="tx1"/>
        </a:solidFill>
        <a:latin typeface="Segoe UI" pitchFamily="34" charset="0"/>
        <a:ea typeface="+mn-ea"/>
        <a:cs typeface="Arial" charset="0"/>
      </a:defRPr>
    </a:lvl6pPr>
    <a:lvl7pPr marL="2743200" algn="l" defTabSz="914400" rtl="0" eaLnBrk="1" latinLnBrk="0" hangingPunct="1">
      <a:defRPr kumimoji="1" sz="2000" kern="1200">
        <a:solidFill>
          <a:schemeClr val="tx1"/>
        </a:solidFill>
        <a:latin typeface="Segoe UI" pitchFamily="34" charset="0"/>
        <a:ea typeface="+mn-ea"/>
        <a:cs typeface="Arial" charset="0"/>
      </a:defRPr>
    </a:lvl7pPr>
    <a:lvl8pPr marL="3200400" algn="l" defTabSz="914400" rtl="0" eaLnBrk="1" latinLnBrk="0" hangingPunct="1">
      <a:defRPr kumimoji="1" sz="2000" kern="1200">
        <a:solidFill>
          <a:schemeClr val="tx1"/>
        </a:solidFill>
        <a:latin typeface="Segoe UI" pitchFamily="34" charset="0"/>
        <a:ea typeface="+mn-ea"/>
        <a:cs typeface="Arial" charset="0"/>
      </a:defRPr>
    </a:lvl8pPr>
    <a:lvl9pPr marL="3657600" algn="l" defTabSz="914400" rtl="0" eaLnBrk="1" latinLnBrk="0" hangingPunct="1">
      <a:defRPr kumimoji="1" sz="2000" kern="1200">
        <a:solidFill>
          <a:schemeClr val="tx1"/>
        </a:solidFill>
        <a:latin typeface="Segoe U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60000"/>
    <a:srgbClr val="FFFFFF"/>
    <a:srgbClr val="000000"/>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9" autoAdjust="0"/>
    <p:restoredTop sz="81096" autoAdjust="0"/>
  </p:normalViewPr>
  <p:slideViewPr>
    <p:cSldViewPr>
      <p:cViewPr>
        <p:scale>
          <a:sx n="90" d="100"/>
          <a:sy n="90" d="100"/>
        </p:scale>
        <p:origin x="-804" y="-72"/>
      </p:cViewPr>
      <p:guideLst>
        <p:guide orient="horz" pos="1661"/>
        <p:guide pos="10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2262" y="-324"/>
      </p:cViewPr>
      <p:guideLst>
        <p:guide orient="horz" pos="2185"/>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_rels/data1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image" Target="../media/image36.jpeg"/><Relationship Id="rId6" Type="http://schemas.openxmlformats.org/officeDocument/2006/relationships/image" Target="../media/image41.jpeg"/><Relationship Id="rId5" Type="http://schemas.openxmlformats.org/officeDocument/2006/relationships/image" Target="../media/image40.WMF"/><Relationship Id="rId4" Type="http://schemas.openxmlformats.org/officeDocument/2006/relationships/image" Target="../media/image39.jpeg"/></Relationships>
</file>

<file path=ppt/diagrams/_rels/data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4" Type="http://schemas.openxmlformats.org/officeDocument/2006/relationships/image" Target="../media/image46.WMF"/></Relationships>
</file>

<file path=ppt/diagrams/_rels/data1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image" Target="../media/image47.JPG"/></Relationships>
</file>

<file path=ppt/diagrams/_rels/data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G"/></Relationships>
</file>

<file path=ppt/diagrams/_rels/drawing1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image" Target="../media/image36.jpeg"/><Relationship Id="rId6" Type="http://schemas.openxmlformats.org/officeDocument/2006/relationships/image" Target="../media/image41.jpeg"/><Relationship Id="rId5" Type="http://schemas.openxmlformats.org/officeDocument/2006/relationships/image" Target="../media/image40.WMF"/><Relationship Id="rId4" Type="http://schemas.openxmlformats.org/officeDocument/2006/relationships/image" Target="../media/image39.jpeg"/></Relationships>
</file>

<file path=ppt/diagrams/_rels/drawing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4" Type="http://schemas.openxmlformats.org/officeDocument/2006/relationships/image" Target="../media/image46.WMF"/></Relationships>
</file>

<file path=ppt/diagrams/_rels/drawing1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image" Target="../media/image47.JPG"/></Relationships>
</file>

<file path=ppt/diagrams/_rels/drawing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CCA05-2E96-4E8D-A127-2B3343C6DE19}" type="doc">
      <dgm:prSet loTypeId="urn:microsoft.com/office/officeart/2005/8/layout/venn1" loCatId="relationship" qsTypeId="urn:microsoft.com/office/officeart/2005/8/quickstyle/simple1" qsCatId="simple" csTypeId="urn:microsoft.com/office/officeart/2005/8/colors/colorful1" csCatId="colorful" phldr="1"/>
      <dgm:spPr/>
    </dgm:pt>
    <dgm:pt modelId="{9486BB2F-B7C2-458F-8D28-B6C02F514B12}">
      <dgm:prSet phldrT="[Text]"/>
      <dgm:spPr/>
      <dgm:t>
        <a:bodyPr/>
        <a:lstStyle/>
        <a:p>
          <a:r>
            <a:rPr lang="en-GB" dirty="0" smtClean="0"/>
            <a:t>Insurer</a:t>
          </a:r>
          <a:endParaRPr lang="en-GB" dirty="0"/>
        </a:p>
      </dgm:t>
    </dgm:pt>
    <dgm:pt modelId="{61B480B6-608F-449B-8663-4274C019EF75}" type="parTrans" cxnId="{6FD359F1-432B-4922-88CE-E3C03BFFBD05}">
      <dgm:prSet/>
      <dgm:spPr/>
      <dgm:t>
        <a:bodyPr/>
        <a:lstStyle/>
        <a:p>
          <a:endParaRPr lang="en-GB"/>
        </a:p>
      </dgm:t>
    </dgm:pt>
    <dgm:pt modelId="{44A5A77C-B027-497A-B963-56D23F2CF764}" type="sibTrans" cxnId="{6FD359F1-432B-4922-88CE-E3C03BFFBD05}">
      <dgm:prSet/>
      <dgm:spPr/>
      <dgm:t>
        <a:bodyPr/>
        <a:lstStyle/>
        <a:p>
          <a:endParaRPr lang="en-GB"/>
        </a:p>
      </dgm:t>
    </dgm:pt>
    <dgm:pt modelId="{925CA9BD-AF6B-48C5-A3E8-7874D9D3E314}">
      <dgm:prSet phldrT="[Text]"/>
      <dgm:spPr/>
      <dgm:t>
        <a:bodyPr/>
        <a:lstStyle/>
        <a:p>
          <a:r>
            <a:rPr lang="en-GB" dirty="0" smtClean="0"/>
            <a:t>Securities Firm</a:t>
          </a:r>
          <a:endParaRPr lang="en-GB" dirty="0"/>
        </a:p>
      </dgm:t>
    </dgm:pt>
    <dgm:pt modelId="{119B115E-2772-44AE-8532-58054F44D1FE}" type="parTrans" cxnId="{F947B8CB-C82F-4F78-83A9-E8BBF5D40A0F}">
      <dgm:prSet/>
      <dgm:spPr/>
      <dgm:t>
        <a:bodyPr/>
        <a:lstStyle/>
        <a:p>
          <a:endParaRPr lang="en-GB"/>
        </a:p>
      </dgm:t>
    </dgm:pt>
    <dgm:pt modelId="{B82371B6-3F56-4D2B-A306-7C33ED769793}" type="sibTrans" cxnId="{F947B8CB-C82F-4F78-83A9-E8BBF5D40A0F}">
      <dgm:prSet/>
      <dgm:spPr/>
      <dgm:t>
        <a:bodyPr/>
        <a:lstStyle/>
        <a:p>
          <a:endParaRPr lang="en-GB"/>
        </a:p>
      </dgm:t>
    </dgm:pt>
    <dgm:pt modelId="{F1578E38-E6EF-4F4F-8100-74077171B809}">
      <dgm:prSet phldrT="[Text]"/>
      <dgm:spPr/>
      <dgm:t>
        <a:bodyPr/>
        <a:lstStyle/>
        <a:p>
          <a:r>
            <a:rPr lang="en-GB" dirty="0" smtClean="0"/>
            <a:t>Bank</a:t>
          </a:r>
          <a:endParaRPr lang="en-GB" dirty="0"/>
        </a:p>
      </dgm:t>
    </dgm:pt>
    <dgm:pt modelId="{30D91763-181C-46F3-816C-A99B2E46AFEE}" type="parTrans" cxnId="{73F18697-7A4B-42BB-8AA3-04975A644400}">
      <dgm:prSet/>
      <dgm:spPr/>
      <dgm:t>
        <a:bodyPr/>
        <a:lstStyle/>
        <a:p>
          <a:endParaRPr lang="en-GB"/>
        </a:p>
      </dgm:t>
    </dgm:pt>
    <dgm:pt modelId="{0A4483FF-964D-41C8-BEAC-BF3458136B74}" type="sibTrans" cxnId="{73F18697-7A4B-42BB-8AA3-04975A644400}">
      <dgm:prSet/>
      <dgm:spPr/>
      <dgm:t>
        <a:bodyPr/>
        <a:lstStyle/>
        <a:p>
          <a:endParaRPr lang="en-GB"/>
        </a:p>
      </dgm:t>
    </dgm:pt>
    <dgm:pt modelId="{BDB31CA6-620B-4DDE-BB55-EC8C4F5B9608}" type="pres">
      <dgm:prSet presAssocID="{54ACCA05-2E96-4E8D-A127-2B3343C6DE19}" presName="compositeShape" presStyleCnt="0">
        <dgm:presLayoutVars>
          <dgm:chMax val="7"/>
          <dgm:dir/>
          <dgm:resizeHandles val="exact"/>
        </dgm:presLayoutVars>
      </dgm:prSet>
      <dgm:spPr/>
    </dgm:pt>
    <dgm:pt modelId="{E725934A-7236-46DC-B301-8F711CA3063F}" type="pres">
      <dgm:prSet presAssocID="{9486BB2F-B7C2-458F-8D28-B6C02F514B12}" presName="circ1" presStyleLbl="vennNode1" presStyleIdx="0" presStyleCnt="3"/>
      <dgm:spPr/>
      <dgm:t>
        <a:bodyPr/>
        <a:lstStyle/>
        <a:p>
          <a:endParaRPr lang="en-GB"/>
        </a:p>
      </dgm:t>
    </dgm:pt>
    <dgm:pt modelId="{1B858FF7-97AD-4C08-A665-D78C3E4ED312}" type="pres">
      <dgm:prSet presAssocID="{9486BB2F-B7C2-458F-8D28-B6C02F514B12}" presName="circ1Tx" presStyleLbl="revTx" presStyleIdx="0" presStyleCnt="0">
        <dgm:presLayoutVars>
          <dgm:chMax val="0"/>
          <dgm:chPref val="0"/>
          <dgm:bulletEnabled val="1"/>
        </dgm:presLayoutVars>
      </dgm:prSet>
      <dgm:spPr/>
      <dgm:t>
        <a:bodyPr/>
        <a:lstStyle/>
        <a:p>
          <a:endParaRPr lang="en-GB"/>
        </a:p>
      </dgm:t>
    </dgm:pt>
    <dgm:pt modelId="{BD0CD89B-D80A-4CD0-81DA-4141AFBC4AA0}" type="pres">
      <dgm:prSet presAssocID="{925CA9BD-AF6B-48C5-A3E8-7874D9D3E314}" presName="circ2" presStyleLbl="vennNode1" presStyleIdx="1" presStyleCnt="3"/>
      <dgm:spPr/>
      <dgm:t>
        <a:bodyPr/>
        <a:lstStyle/>
        <a:p>
          <a:endParaRPr lang="en-GB"/>
        </a:p>
      </dgm:t>
    </dgm:pt>
    <dgm:pt modelId="{B4F19E1B-1AAB-477C-928C-19A3ED2AD58D}" type="pres">
      <dgm:prSet presAssocID="{925CA9BD-AF6B-48C5-A3E8-7874D9D3E314}" presName="circ2Tx" presStyleLbl="revTx" presStyleIdx="0" presStyleCnt="0">
        <dgm:presLayoutVars>
          <dgm:chMax val="0"/>
          <dgm:chPref val="0"/>
          <dgm:bulletEnabled val="1"/>
        </dgm:presLayoutVars>
      </dgm:prSet>
      <dgm:spPr/>
      <dgm:t>
        <a:bodyPr/>
        <a:lstStyle/>
        <a:p>
          <a:endParaRPr lang="en-GB"/>
        </a:p>
      </dgm:t>
    </dgm:pt>
    <dgm:pt modelId="{7BC7C3E6-B0F0-4FD1-B2AA-24645BF769E4}" type="pres">
      <dgm:prSet presAssocID="{F1578E38-E6EF-4F4F-8100-74077171B809}" presName="circ3" presStyleLbl="vennNode1" presStyleIdx="2" presStyleCnt="3"/>
      <dgm:spPr/>
      <dgm:t>
        <a:bodyPr/>
        <a:lstStyle/>
        <a:p>
          <a:endParaRPr lang="en-GB"/>
        </a:p>
      </dgm:t>
    </dgm:pt>
    <dgm:pt modelId="{5C9BC5AA-7392-406B-A2DB-D8DE6A9E9DD6}" type="pres">
      <dgm:prSet presAssocID="{F1578E38-E6EF-4F4F-8100-74077171B809}" presName="circ3Tx" presStyleLbl="revTx" presStyleIdx="0" presStyleCnt="0">
        <dgm:presLayoutVars>
          <dgm:chMax val="0"/>
          <dgm:chPref val="0"/>
          <dgm:bulletEnabled val="1"/>
        </dgm:presLayoutVars>
      </dgm:prSet>
      <dgm:spPr/>
      <dgm:t>
        <a:bodyPr/>
        <a:lstStyle/>
        <a:p>
          <a:endParaRPr lang="en-GB"/>
        </a:p>
      </dgm:t>
    </dgm:pt>
  </dgm:ptLst>
  <dgm:cxnLst>
    <dgm:cxn modelId="{4D443978-9C96-4895-B9EA-3A8518810307}" type="presOf" srcId="{9486BB2F-B7C2-458F-8D28-B6C02F514B12}" destId="{E725934A-7236-46DC-B301-8F711CA3063F}" srcOrd="0" destOrd="0" presId="urn:microsoft.com/office/officeart/2005/8/layout/venn1"/>
    <dgm:cxn modelId="{3D00B09A-4D5D-45E3-AB1A-35B178B23D52}" type="presOf" srcId="{F1578E38-E6EF-4F4F-8100-74077171B809}" destId="{5C9BC5AA-7392-406B-A2DB-D8DE6A9E9DD6}" srcOrd="1" destOrd="0" presId="urn:microsoft.com/office/officeart/2005/8/layout/venn1"/>
    <dgm:cxn modelId="{73F18697-7A4B-42BB-8AA3-04975A644400}" srcId="{54ACCA05-2E96-4E8D-A127-2B3343C6DE19}" destId="{F1578E38-E6EF-4F4F-8100-74077171B809}" srcOrd="2" destOrd="0" parTransId="{30D91763-181C-46F3-816C-A99B2E46AFEE}" sibTransId="{0A4483FF-964D-41C8-BEAC-BF3458136B74}"/>
    <dgm:cxn modelId="{F947B8CB-C82F-4F78-83A9-E8BBF5D40A0F}" srcId="{54ACCA05-2E96-4E8D-A127-2B3343C6DE19}" destId="{925CA9BD-AF6B-48C5-A3E8-7874D9D3E314}" srcOrd="1" destOrd="0" parTransId="{119B115E-2772-44AE-8532-58054F44D1FE}" sibTransId="{B82371B6-3F56-4D2B-A306-7C33ED769793}"/>
    <dgm:cxn modelId="{AC8C0A2F-9834-4823-A245-1BE2B71321C1}" type="presOf" srcId="{54ACCA05-2E96-4E8D-A127-2B3343C6DE19}" destId="{BDB31CA6-620B-4DDE-BB55-EC8C4F5B9608}" srcOrd="0" destOrd="0" presId="urn:microsoft.com/office/officeart/2005/8/layout/venn1"/>
    <dgm:cxn modelId="{6FD359F1-432B-4922-88CE-E3C03BFFBD05}" srcId="{54ACCA05-2E96-4E8D-A127-2B3343C6DE19}" destId="{9486BB2F-B7C2-458F-8D28-B6C02F514B12}" srcOrd="0" destOrd="0" parTransId="{61B480B6-608F-449B-8663-4274C019EF75}" sibTransId="{44A5A77C-B027-497A-B963-56D23F2CF764}"/>
    <dgm:cxn modelId="{A2AFB3AB-8DA8-4924-A9E8-47D516603867}" type="presOf" srcId="{F1578E38-E6EF-4F4F-8100-74077171B809}" destId="{7BC7C3E6-B0F0-4FD1-B2AA-24645BF769E4}" srcOrd="0" destOrd="0" presId="urn:microsoft.com/office/officeart/2005/8/layout/venn1"/>
    <dgm:cxn modelId="{F005A580-3B63-4256-B194-B3E2652F41DF}" type="presOf" srcId="{925CA9BD-AF6B-48C5-A3E8-7874D9D3E314}" destId="{B4F19E1B-1AAB-477C-928C-19A3ED2AD58D}" srcOrd="1" destOrd="0" presId="urn:microsoft.com/office/officeart/2005/8/layout/venn1"/>
    <dgm:cxn modelId="{4B66B31E-D3AA-45FB-A09D-7FD86222376E}" type="presOf" srcId="{925CA9BD-AF6B-48C5-A3E8-7874D9D3E314}" destId="{BD0CD89B-D80A-4CD0-81DA-4141AFBC4AA0}" srcOrd="0" destOrd="0" presId="urn:microsoft.com/office/officeart/2005/8/layout/venn1"/>
    <dgm:cxn modelId="{BDFAB628-2A26-4BF8-94C7-FF98F931481F}" type="presOf" srcId="{9486BB2F-B7C2-458F-8D28-B6C02F514B12}" destId="{1B858FF7-97AD-4C08-A665-D78C3E4ED312}" srcOrd="1" destOrd="0" presId="urn:microsoft.com/office/officeart/2005/8/layout/venn1"/>
    <dgm:cxn modelId="{F7E55D6E-7329-420C-8BEB-7084620F7693}" type="presParOf" srcId="{BDB31CA6-620B-4DDE-BB55-EC8C4F5B9608}" destId="{E725934A-7236-46DC-B301-8F711CA3063F}" srcOrd="0" destOrd="0" presId="urn:microsoft.com/office/officeart/2005/8/layout/venn1"/>
    <dgm:cxn modelId="{DE6BD539-CD58-4D8B-B61B-BDAD1837FDF6}" type="presParOf" srcId="{BDB31CA6-620B-4DDE-BB55-EC8C4F5B9608}" destId="{1B858FF7-97AD-4C08-A665-D78C3E4ED312}" srcOrd="1" destOrd="0" presId="urn:microsoft.com/office/officeart/2005/8/layout/venn1"/>
    <dgm:cxn modelId="{1B63D0D1-1EF3-47A1-B8FA-429DFBE5723B}" type="presParOf" srcId="{BDB31CA6-620B-4DDE-BB55-EC8C4F5B9608}" destId="{BD0CD89B-D80A-4CD0-81DA-4141AFBC4AA0}" srcOrd="2" destOrd="0" presId="urn:microsoft.com/office/officeart/2005/8/layout/venn1"/>
    <dgm:cxn modelId="{CE9634E0-5C4B-4C34-B3AF-68D8BE0D2F7B}" type="presParOf" srcId="{BDB31CA6-620B-4DDE-BB55-EC8C4F5B9608}" destId="{B4F19E1B-1AAB-477C-928C-19A3ED2AD58D}" srcOrd="3" destOrd="0" presId="urn:microsoft.com/office/officeart/2005/8/layout/venn1"/>
    <dgm:cxn modelId="{71D9BF2E-51F1-45F3-81EB-1668913FBDB1}" type="presParOf" srcId="{BDB31CA6-620B-4DDE-BB55-EC8C4F5B9608}" destId="{7BC7C3E6-B0F0-4FD1-B2AA-24645BF769E4}" srcOrd="4" destOrd="0" presId="urn:microsoft.com/office/officeart/2005/8/layout/venn1"/>
    <dgm:cxn modelId="{AD02BE33-5050-4477-824B-BB9D02127332}" type="presParOf" srcId="{BDB31CA6-620B-4DDE-BB55-EC8C4F5B9608}" destId="{5C9BC5AA-7392-406B-A2DB-D8DE6A9E9DD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421391A-9749-40EA-995D-B49356BF971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41822F5C-63AC-4980-8174-A84F1BED93D2}">
      <dgm:prSet phldrT="[Text]" custT="1"/>
      <dgm:spPr/>
      <dgm:t>
        <a:bodyPr/>
        <a:lstStyle/>
        <a:p>
          <a:r>
            <a:rPr lang="en-GB" sz="1800" b="1" dirty="0" smtClean="0"/>
            <a:t>Supervision</a:t>
          </a:r>
          <a:endParaRPr lang="en-GB" sz="1800" b="1" dirty="0"/>
        </a:p>
      </dgm:t>
    </dgm:pt>
    <dgm:pt modelId="{7738861D-1EC4-4D89-A9FD-B6129E95A421}" type="parTrans" cxnId="{B54AA7B8-C0AB-47BD-AEC8-63EC464DA28F}">
      <dgm:prSet/>
      <dgm:spPr/>
      <dgm:t>
        <a:bodyPr/>
        <a:lstStyle/>
        <a:p>
          <a:endParaRPr lang="en-GB" sz="1400"/>
        </a:p>
      </dgm:t>
    </dgm:pt>
    <dgm:pt modelId="{CECF3E1D-5857-448F-98CA-0CA3A9DCC859}" type="sibTrans" cxnId="{B54AA7B8-C0AB-47BD-AEC8-63EC464DA28F}">
      <dgm:prSet/>
      <dgm:spPr/>
      <dgm:t>
        <a:bodyPr/>
        <a:lstStyle/>
        <a:p>
          <a:endParaRPr lang="en-GB" sz="1400"/>
        </a:p>
      </dgm:t>
    </dgm:pt>
    <dgm:pt modelId="{1B83D583-C0E6-45E0-A848-7DC2B0B6E864}">
      <dgm:prSet phldrT="[Text]" custT="1"/>
      <dgm:spPr/>
      <dgm:t>
        <a:bodyPr/>
        <a:lstStyle/>
        <a:p>
          <a:r>
            <a:rPr lang="en-GB" sz="1400" dirty="0" smtClean="0"/>
            <a:t>Identify financial conglomerates</a:t>
          </a:r>
          <a:endParaRPr lang="en-GB" sz="1400" dirty="0"/>
        </a:p>
      </dgm:t>
    </dgm:pt>
    <dgm:pt modelId="{6DA9C310-15E6-44EC-8038-CAF59CF327C9}" type="parTrans" cxnId="{4B1907FB-AC57-4CFE-938B-427060C6620A}">
      <dgm:prSet/>
      <dgm:spPr/>
      <dgm:t>
        <a:bodyPr/>
        <a:lstStyle/>
        <a:p>
          <a:endParaRPr lang="en-GB" sz="1400"/>
        </a:p>
      </dgm:t>
    </dgm:pt>
    <dgm:pt modelId="{944E7229-A0D7-4FE9-BD9F-6063E0E8F61C}" type="sibTrans" cxnId="{4B1907FB-AC57-4CFE-938B-427060C6620A}">
      <dgm:prSet/>
      <dgm:spPr/>
      <dgm:t>
        <a:bodyPr/>
        <a:lstStyle/>
        <a:p>
          <a:endParaRPr lang="en-GB" sz="1400"/>
        </a:p>
      </dgm:t>
    </dgm:pt>
    <dgm:pt modelId="{CB20038C-93D0-4A41-9BFB-04FA66997D8D}">
      <dgm:prSet phldrT="[Text]" custT="1"/>
      <dgm:spPr/>
      <dgm:t>
        <a:bodyPr/>
        <a:lstStyle/>
        <a:p>
          <a:r>
            <a:rPr lang="en-GB" sz="1400" dirty="0" smtClean="0"/>
            <a:t>Set scope of supervision</a:t>
          </a:r>
          <a:endParaRPr lang="en-GB" sz="1400" dirty="0"/>
        </a:p>
      </dgm:t>
    </dgm:pt>
    <dgm:pt modelId="{DC135BF1-8DE1-4ED7-B035-F5909238F75C}" type="parTrans" cxnId="{B42FE75A-2BE0-455E-857A-D0F795B131FF}">
      <dgm:prSet/>
      <dgm:spPr/>
      <dgm:t>
        <a:bodyPr/>
        <a:lstStyle/>
        <a:p>
          <a:endParaRPr lang="en-GB" sz="1400"/>
        </a:p>
      </dgm:t>
    </dgm:pt>
    <dgm:pt modelId="{549768BC-185D-47A0-BF97-4ECFAA459BBB}" type="sibTrans" cxnId="{B42FE75A-2BE0-455E-857A-D0F795B131FF}">
      <dgm:prSet/>
      <dgm:spPr/>
      <dgm:t>
        <a:bodyPr/>
        <a:lstStyle/>
        <a:p>
          <a:endParaRPr lang="en-GB" sz="1400"/>
        </a:p>
      </dgm:t>
    </dgm:pt>
    <dgm:pt modelId="{115C7E21-E59F-4C93-9165-6C715599AD4F}">
      <dgm:prSet phldrT="[Text]" custT="1"/>
      <dgm:spPr/>
      <dgm:t>
        <a:bodyPr/>
        <a:lstStyle/>
        <a:p>
          <a:r>
            <a:rPr lang="en-GB" sz="1800" b="1" dirty="0" smtClean="0"/>
            <a:t>Governance</a:t>
          </a:r>
          <a:endParaRPr lang="en-GB" sz="1800" b="1" dirty="0"/>
        </a:p>
      </dgm:t>
    </dgm:pt>
    <dgm:pt modelId="{C55E56A0-FE74-46B3-ACB8-AFD1B2E35CF3}" type="parTrans" cxnId="{1531000E-F3A2-4660-8582-500761D84637}">
      <dgm:prSet/>
      <dgm:spPr/>
      <dgm:t>
        <a:bodyPr/>
        <a:lstStyle/>
        <a:p>
          <a:endParaRPr lang="en-GB" sz="1400"/>
        </a:p>
      </dgm:t>
    </dgm:pt>
    <dgm:pt modelId="{4E95C6A3-C8C4-481D-ACF5-6CA4F0FA6306}" type="sibTrans" cxnId="{1531000E-F3A2-4660-8582-500761D84637}">
      <dgm:prSet/>
      <dgm:spPr/>
      <dgm:t>
        <a:bodyPr/>
        <a:lstStyle/>
        <a:p>
          <a:endParaRPr lang="en-GB" sz="1400"/>
        </a:p>
      </dgm:t>
    </dgm:pt>
    <dgm:pt modelId="{7C837678-98F8-4129-A182-9C5A56DD67F4}">
      <dgm:prSet phldrT="[Text]" custT="1"/>
      <dgm:spPr/>
      <dgm:t>
        <a:bodyPr/>
        <a:lstStyle/>
        <a:p>
          <a:r>
            <a:rPr lang="en-GB" sz="1400" dirty="0" smtClean="0"/>
            <a:t>Require transparent structure</a:t>
          </a:r>
          <a:endParaRPr lang="en-GB" sz="1400" dirty="0"/>
        </a:p>
      </dgm:t>
    </dgm:pt>
    <dgm:pt modelId="{C9916CFD-66DD-4888-BCE1-A032929C36E4}" type="parTrans" cxnId="{89D40D2C-5536-4350-803D-475380704F4F}">
      <dgm:prSet/>
      <dgm:spPr/>
      <dgm:t>
        <a:bodyPr/>
        <a:lstStyle/>
        <a:p>
          <a:endParaRPr lang="en-GB" sz="1400"/>
        </a:p>
      </dgm:t>
    </dgm:pt>
    <dgm:pt modelId="{BA4C3F09-7A40-436E-9A5D-F3604D0E0281}" type="sibTrans" cxnId="{89D40D2C-5536-4350-803D-475380704F4F}">
      <dgm:prSet/>
      <dgm:spPr/>
      <dgm:t>
        <a:bodyPr/>
        <a:lstStyle/>
        <a:p>
          <a:endParaRPr lang="en-GB" sz="1400"/>
        </a:p>
      </dgm:t>
    </dgm:pt>
    <dgm:pt modelId="{C9C3D409-C8DC-42C6-967A-080619C44B2B}">
      <dgm:prSet phldrT="[Text]" custT="1"/>
      <dgm:spPr/>
      <dgm:t>
        <a:bodyPr/>
        <a:lstStyle/>
        <a:p>
          <a:r>
            <a:rPr lang="en-GB" sz="1400" dirty="0" smtClean="0"/>
            <a:t>Access board and senior management of relevant entities including head of the group </a:t>
          </a:r>
          <a:endParaRPr lang="en-GB" sz="1400" dirty="0"/>
        </a:p>
      </dgm:t>
    </dgm:pt>
    <dgm:pt modelId="{0EDC4866-206A-471A-A647-511EC122B4B4}" type="parTrans" cxnId="{D3D9E704-7793-4508-9BDC-83329F404D55}">
      <dgm:prSet/>
      <dgm:spPr/>
      <dgm:t>
        <a:bodyPr/>
        <a:lstStyle/>
        <a:p>
          <a:endParaRPr lang="en-GB" sz="1400"/>
        </a:p>
      </dgm:t>
    </dgm:pt>
    <dgm:pt modelId="{D9441E20-7EFD-4189-A304-F7E76A7A4492}" type="sibTrans" cxnId="{D3D9E704-7793-4508-9BDC-83329F404D55}">
      <dgm:prSet/>
      <dgm:spPr/>
      <dgm:t>
        <a:bodyPr/>
        <a:lstStyle/>
        <a:p>
          <a:endParaRPr lang="en-GB" sz="1400"/>
        </a:p>
      </dgm:t>
    </dgm:pt>
    <dgm:pt modelId="{4FD99340-1C5D-4F10-9D85-FBD0904BFFEB}">
      <dgm:prSet phldrT="[Text]" custT="1"/>
      <dgm:spPr/>
      <dgm:t>
        <a:bodyPr/>
        <a:lstStyle/>
        <a:p>
          <a:r>
            <a:rPr lang="en-GB" sz="1400" dirty="0" smtClean="0"/>
            <a:t>Access information from any entity including from non-regulated entities</a:t>
          </a:r>
          <a:endParaRPr lang="en-GB" sz="1400" dirty="0"/>
        </a:p>
      </dgm:t>
    </dgm:pt>
    <dgm:pt modelId="{5F95CA7C-9DA1-4A82-9DBF-2FFD2C552D48}" type="parTrans" cxnId="{FDC352F4-45D0-41FD-8502-30B70235DDB7}">
      <dgm:prSet/>
      <dgm:spPr/>
      <dgm:t>
        <a:bodyPr/>
        <a:lstStyle/>
        <a:p>
          <a:endParaRPr lang="en-GB" sz="1400"/>
        </a:p>
      </dgm:t>
    </dgm:pt>
    <dgm:pt modelId="{CB82A6F5-FC84-4C2C-AD1C-49FD6518882B}" type="sibTrans" cxnId="{FDC352F4-45D0-41FD-8502-30B70235DDB7}">
      <dgm:prSet/>
      <dgm:spPr/>
      <dgm:t>
        <a:bodyPr/>
        <a:lstStyle/>
        <a:p>
          <a:endParaRPr lang="en-GB" sz="1400"/>
        </a:p>
      </dgm:t>
    </dgm:pt>
    <dgm:pt modelId="{11D16C6D-E562-4662-B78C-8C8BC95F352B}">
      <dgm:prSet phldrT="[Text]" custT="1"/>
      <dgm:spPr/>
      <dgm:t>
        <a:bodyPr/>
        <a:lstStyle/>
        <a:p>
          <a:r>
            <a:rPr lang="en-GB" sz="1400" dirty="0" smtClean="0"/>
            <a:t>Impose requirements on significant owners</a:t>
          </a:r>
          <a:endParaRPr lang="en-GB" sz="1400" dirty="0"/>
        </a:p>
      </dgm:t>
    </dgm:pt>
    <dgm:pt modelId="{DC342843-1CD6-46D5-AA71-0A4A0AC48ECE}" type="parTrans" cxnId="{BCB9B562-9796-41C4-A568-0F012D2DF6AE}">
      <dgm:prSet/>
      <dgm:spPr/>
      <dgm:t>
        <a:bodyPr/>
        <a:lstStyle/>
        <a:p>
          <a:endParaRPr lang="en-GB" sz="1400"/>
        </a:p>
      </dgm:t>
    </dgm:pt>
    <dgm:pt modelId="{A6E5772E-D6F8-4F71-B981-5640B442464B}" type="sibTrans" cxnId="{BCB9B562-9796-41C4-A568-0F012D2DF6AE}">
      <dgm:prSet/>
      <dgm:spPr/>
      <dgm:t>
        <a:bodyPr/>
        <a:lstStyle/>
        <a:p>
          <a:endParaRPr lang="en-GB" sz="1400"/>
        </a:p>
      </dgm:t>
    </dgm:pt>
    <dgm:pt modelId="{30302FDB-FE12-47CD-9B19-31B66A969021}">
      <dgm:prSet phldrT="[Text]" custT="1"/>
      <dgm:spPr/>
      <dgm:t>
        <a:bodyPr/>
        <a:lstStyle/>
        <a:p>
          <a:r>
            <a:rPr lang="en-GB" sz="1400" dirty="0" smtClean="0"/>
            <a:t>Deal with crisis situations</a:t>
          </a:r>
          <a:endParaRPr lang="en-GB" sz="1400" dirty="0"/>
        </a:p>
      </dgm:t>
    </dgm:pt>
    <dgm:pt modelId="{57677939-9862-487D-B34B-AC5B1FB605F4}" type="parTrans" cxnId="{96D30EA3-9711-4D5A-A698-81B4DAE60665}">
      <dgm:prSet/>
      <dgm:spPr/>
      <dgm:t>
        <a:bodyPr/>
        <a:lstStyle/>
        <a:p>
          <a:endParaRPr lang="en-GB" sz="1400"/>
        </a:p>
      </dgm:t>
    </dgm:pt>
    <dgm:pt modelId="{C1671463-DCA6-4047-BE71-B1C49E841A35}" type="sibTrans" cxnId="{96D30EA3-9711-4D5A-A698-81B4DAE60665}">
      <dgm:prSet/>
      <dgm:spPr/>
      <dgm:t>
        <a:bodyPr/>
        <a:lstStyle/>
        <a:p>
          <a:endParaRPr lang="en-GB" sz="1400"/>
        </a:p>
      </dgm:t>
    </dgm:pt>
    <dgm:pt modelId="{F158F3BE-4C68-4346-A925-F2674313BF8E}">
      <dgm:prSet custT="1"/>
      <dgm:spPr/>
      <dgm:t>
        <a:bodyPr/>
        <a:lstStyle/>
        <a:p>
          <a:r>
            <a:rPr lang="en-GB" sz="1800" b="1" dirty="0" smtClean="0"/>
            <a:t>Supervisory Cooperation</a:t>
          </a:r>
          <a:endParaRPr lang="en-GB" sz="1800" b="1" dirty="0"/>
        </a:p>
      </dgm:t>
    </dgm:pt>
    <dgm:pt modelId="{F0264706-FC0C-470F-891D-196AF37CE771}" type="parTrans" cxnId="{8C7D96EB-8294-4ACE-807D-7F86601922F4}">
      <dgm:prSet/>
      <dgm:spPr/>
      <dgm:t>
        <a:bodyPr/>
        <a:lstStyle/>
        <a:p>
          <a:endParaRPr lang="en-GB" sz="1400"/>
        </a:p>
      </dgm:t>
    </dgm:pt>
    <dgm:pt modelId="{E0978953-88C8-422F-A11A-3D92248DE941}" type="sibTrans" cxnId="{8C7D96EB-8294-4ACE-807D-7F86601922F4}">
      <dgm:prSet/>
      <dgm:spPr/>
      <dgm:t>
        <a:bodyPr/>
        <a:lstStyle/>
        <a:p>
          <a:endParaRPr lang="en-GB" sz="1400"/>
        </a:p>
      </dgm:t>
    </dgm:pt>
    <dgm:pt modelId="{FE9369D8-DEC4-4B0C-842A-2BA2D4E87FFA}">
      <dgm:prSet phldrT="[Text]" custT="1"/>
      <dgm:spPr/>
      <dgm:t>
        <a:bodyPr/>
        <a:lstStyle/>
        <a:p>
          <a:r>
            <a:rPr lang="en-GB" sz="1400" dirty="0" smtClean="0"/>
            <a:t>Assess risk and support provided by wider group</a:t>
          </a:r>
          <a:endParaRPr lang="en-GB" sz="1400" dirty="0"/>
        </a:p>
      </dgm:t>
    </dgm:pt>
    <dgm:pt modelId="{4FF74490-7F71-4444-9361-55787024FFAD}" type="parTrans" cxnId="{A1587646-67DE-4AA5-9744-693E51DF88AF}">
      <dgm:prSet/>
      <dgm:spPr/>
      <dgm:t>
        <a:bodyPr/>
        <a:lstStyle/>
        <a:p>
          <a:endParaRPr lang="en-GB"/>
        </a:p>
      </dgm:t>
    </dgm:pt>
    <dgm:pt modelId="{7B90A5D2-B99E-4C83-B817-60EA515271CA}" type="sibTrans" cxnId="{A1587646-67DE-4AA5-9744-693E51DF88AF}">
      <dgm:prSet/>
      <dgm:spPr/>
      <dgm:t>
        <a:bodyPr/>
        <a:lstStyle/>
        <a:p>
          <a:endParaRPr lang="en-GB"/>
        </a:p>
      </dgm:t>
    </dgm:pt>
    <dgm:pt modelId="{2924A2E9-7504-46D4-8ABC-17ED60C3EF41}">
      <dgm:prSet phldrT="[Text]" custT="1"/>
      <dgm:spPr/>
      <dgm:t>
        <a:bodyPr/>
        <a:lstStyle/>
        <a:p>
          <a:r>
            <a:rPr lang="en-GB" sz="1400" dirty="0" smtClean="0"/>
            <a:t>Take timely preventive and corrective actions</a:t>
          </a:r>
          <a:endParaRPr lang="en-GB" sz="1400" dirty="0"/>
        </a:p>
      </dgm:t>
    </dgm:pt>
    <dgm:pt modelId="{68314240-FC9E-4748-B7E5-3F2FDD7B9E8F}" type="parTrans" cxnId="{B4929C7F-A72B-4003-B462-5C4BEA8128BB}">
      <dgm:prSet/>
      <dgm:spPr/>
      <dgm:t>
        <a:bodyPr/>
        <a:lstStyle/>
        <a:p>
          <a:endParaRPr lang="en-GB"/>
        </a:p>
      </dgm:t>
    </dgm:pt>
    <dgm:pt modelId="{A3B93BCA-0F0E-4823-831D-DBF2556667EA}" type="sibTrans" cxnId="{B4929C7F-A72B-4003-B462-5C4BEA8128BB}">
      <dgm:prSet/>
      <dgm:spPr/>
      <dgm:t>
        <a:bodyPr/>
        <a:lstStyle/>
        <a:p>
          <a:endParaRPr lang="en-GB"/>
        </a:p>
      </dgm:t>
    </dgm:pt>
    <dgm:pt modelId="{CB0CC671-DC2E-4F19-BCDF-0DEDC59801BB}">
      <dgm:prSet custT="1"/>
      <dgm:spPr/>
      <dgm:t>
        <a:bodyPr/>
        <a:lstStyle/>
        <a:p>
          <a:r>
            <a:rPr lang="en-GB" sz="1400" dirty="0" smtClean="0"/>
            <a:t>Cooperate with other  supervisors - </a:t>
          </a:r>
          <a:r>
            <a:rPr lang="en-GB" sz="1400" dirty="0" err="1" smtClean="0"/>
            <a:t>sectoral</a:t>
          </a:r>
          <a:r>
            <a:rPr lang="en-GB" sz="1400" dirty="0" smtClean="0"/>
            <a:t>, foreign</a:t>
          </a:r>
          <a:endParaRPr lang="en-GB" sz="1400" dirty="0"/>
        </a:p>
      </dgm:t>
    </dgm:pt>
    <dgm:pt modelId="{ED794BC0-92F2-4BC7-9D9D-C8A82A3C739E}" type="parTrans" cxnId="{DCE8A2E0-E1F0-4A36-BC27-B26572328389}">
      <dgm:prSet/>
      <dgm:spPr/>
      <dgm:t>
        <a:bodyPr/>
        <a:lstStyle/>
        <a:p>
          <a:endParaRPr lang="en-GB"/>
        </a:p>
      </dgm:t>
    </dgm:pt>
    <dgm:pt modelId="{E11DBAFD-7EE1-4A6D-9F12-3F8918782FE6}" type="sibTrans" cxnId="{DCE8A2E0-E1F0-4A36-BC27-B26572328389}">
      <dgm:prSet/>
      <dgm:spPr/>
      <dgm:t>
        <a:bodyPr/>
        <a:lstStyle/>
        <a:p>
          <a:endParaRPr lang="en-GB"/>
        </a:p>
      </dgm:t>
    </dgm:pt>
    <dgm:pt modelId="{63219ABF-3F2D-4F8C-812D-41C495EEC7C7}">
      <dgm:prSet custT="1"/>
      <dgm:spPr/>
      <dgm:t>
        <a:bodyPr/>
        <a:lstStyle/>
        <a:p>
          <a:endParaRPr lang="en-GB" sz="1400" dirty="0"/>
        </a:p>
      </dgm:t>
    </dgm:pt>
    <dgm:pt modelId="{DA54DCFD-872E-4EF3-98ED-C3482728B928}" type="parTrans" cxnId="{FC5DC87F-FB85-409C-A7C8-BD18760AACA6}">
      <dgm:prSet/>
      <dgm:spPr/>
      <dgm:t>
        <a:bodyPr/>
        <a:lstStyle/>
        <a:p>
          <a:endParaRPr lang="en-GB"/>
        </a:p>
      </dgm:t>
    </dgm:pt>
    <dgm:pt modelId="{7ABAC1BB-EB64-45C2-9F04-37E80A52513C}" type="sibTrans" cxnId="{FC5DC87F-FB85-409C-A7C8-BD18760AACA6}">
      <dgm:prSet/>
      <dgm:spPr/>
      <dgm:t>
        <a:bodyPr/>
        <a:lstStyle/>
        <a:p>
          <a:endParaRPr lang="en-GB"/>
        </a:p>
      </dgm:t>
    </dgm:pt>
    <dgm:pt modelId="{1E198C25-B977-4A01-BD8A-0E844FC4E4A7}">
      <dgm:prSet custT="1"/>
      <dgm:spPr/>
      <dgm:t>
        <a:bodyPr/>
        <a:lstStyle/>
        <a:p>
          <a:endParaRPr lang="en-GB" sz="1400" dirty="0"/>
        </a:p>
      </dgm:t>
    </dgm:pt>
    <dgm:pt modelId="{4DB3BA0E-FC7C-4FEB-84DC-0E180FC15853}" type="parTrans" cxnId="{6F7CF07D-24EF-4C26-9B6D-AF7260727DA9}">
      <dgm:prSet/>
      <dgm:spPr/>
      <dgm:t>
        <a:bodyPr/>
        <a:lstStyle/>
        <a:p>
          <a:endParaRPr lang="en-GB"/>
        </a:p>
      </dgm:t>
    </dgm:pt>
    <dgm:pt modelId="{9157B139-9C47-47B2-BC28-22B6706BC0F3}" type="sibTrans" cxnId="{6F7CF07D-24EF-4C26-9B6D-AF7260727DA9}">
      <dgm:prSet/>
      <dgm:spPr/>
      <dgm:t>
        <a:bodyPr/>
        <a:lstStyle/>
        <a:p>
          <a:endParaRPr lang="en-GB"/>
        </a:p>
      </dgm:t>
    </dgm:pt>
    <dgm:pt modelId="{CEFC8D45-FCD2-4B97-BDC6-DC10EE68DFF8}">
      <dgm:prSet custT="1"/>
      <dgm:spPr/>
      <dgm:t>
        <a:bodyPr/>
        <a:lstStyle/>
        <a:p>
          <a:r>
            <a:rPr lang="en-GB" sz="1400" dirty="0" smtClean="0"/>
            <a:t>Exchange information on confidential basis</a:t>
          </a:r>
          <a:endParaRPr lang="en-GB" sz="1400" dirty="0"/>
        </a:p>
      </dgm:t>
    </dgm:pt>
    <dgm:pt modelId="{D6096C98-9451-4038-932A-3C2BAC99624A}" type="parTrans" cxnId="{A1097BB1-4F96-414F-B1A8-AE57B7F96AF0}">
      <dgm:prSet/>
      <dgm:spPr/>
      <dgm:t>
        <a:bodyPr/>
        <a:lstStyle/>
        <a:p>
          <a:endParaRPr lang="en-GB"/>
        </a:p>
      </dgm:t>
    </dgm:pt>
    <dgm:pt modelId="{67EC474C-ADF4-4B2B-B6C0-9F3DE14FB914}" type="sibTrans" cxnId="{A1097BB1-4F96-414F-B1A8-AE57B7F96AF0}">
      <dgm:prSet/>
      <dgm:spPr/>
      <dgm:t>
        <a:bodyPr/>
        <a:lstStyle/>
        <a:p>
          <a:endParaRPr lang="en-GB"/>
        </a:p>
      </dgm:t>
    </dgm:pt>
    <dgm:pt modelId="{26940EED-827E-4551-8280-5F22BAC89BDD}" type="pres">
      <dgm:prSet presAssocID="{C421391A-9749-40EA-995D-B49356BF9717}" presName="Name0" presStyleCnt="0">
        <dgm:presLayoutVars>
          <dgm:dir/>
          <dgm:animLvl val="lvl"/>
          <dgm:resizeHandles val="exact"/>
        </dgm:presLayoutVars>
      </dgm:prSet>
      <dgm:spPr/>
      <dgm:t>
        <a:bodyPr/>
        <a:lstStyle/>
        <a:p>
          <a:endParaRPr lang="en-GB"/>
        </a:p>
      </dgm:t>
    </dgm:pt>
    <dgm:pt modelId="{9A38FCE5-8349-4403-841A-32D77C167F6C}" type="pres">
      <dgm:prSet presAssocID="{41822F5C-63AC-4980-8174-A84F1BED93D2}" presName="composite" presStyleCnt="0"/>
      <dgm:spPr/>
    </dgm:pt>
    <dgm:pt modelId="{5403C529-1CB1-42FD-8A6B-C65989214D08}" type="pres">
      <dgm:prSet presAssocID="{41822F5C-63AC-4980-8174-A84F1BED93D2}" presName="parTx" presStyleLbl="alignNode1" presStyleIdx="0" presStyleCnt="3">
        <dgm:presLayoutVars>
          <dgm:chMax val="0"/>
          <dgm:chPref val="0"/>
          <dgm:bulletEnabled val="1"/>
        </dgm:presLayoutVars>
      </dgm:prSet>
      <dgm:spPr/>
      <dgm:t>
        <a:bodyPr/>
        <a:lstStyle/>
        <a:p>
          <a:endParaRPr lang="en-GB"/>
        </a:p>
      </dgm:t>
    </dgm:pt>
    <dgm:pt modelId="{58E55B40-A0F7-415B-B2E1-492ADC03155A}" type="pres">
      <dgm:prSet presAssocID="{41822F5C-63AC-4980-8174-A84F1BED93D2}" presName="desTx" presStyleLbl="alignAccFollowNode1" presStyleIdx="0" presStyleCnt="3">
        <dgm:presLayoutVars>
          <dgm:bulletEnabled val="1"/>
        </dgm:presLayoutVars>
      </dgm:prSet>
      <dgm:spPr/>
      <dgm:t>
        <a:bodyPr/>
        <a:lstStyle/>
        <a:p>
          <a:endParaRPr lang="en-GB"/>
        </a:p>
      </dgm:t>
    </dgm:pt>
    <dgm:pt modelId="{0D5C5E77-6D70-40C0-B421-69990ED73A9B}" type="pres">
      <dgm:prSet presAssocID="{CECF3E1D-5857-448F-98CA-0CA3A9DCC859}" presName="space" presStyleCnt="0"/>
      <dgm:spPr/>
    </dgm:pt>
    <dgm:pt modelId="{3BD5B053-5A5A-463B-BBF2-7117ED1D3C5A}" type="pres">
      <dgm:prSet presAssocID="{115C7E21-E59F-4C93-9165-6C715599AD4F}" presName="composite" presStyleCnt="0"/>
      <dgm:spPr/>
    </dgm:pt>
    <dgm:pt modelId="{019C708C-04E2-4F95-852B-AA2D1FFB836D}" type="pres">
      <dgm:prSet presAssocID="{115C7E21-E59F-4C93-9165-6C715599AD4F}" presName="parTx" presStyleLbl="alignNode1" presStyleIdx="1" presStyleCnt="3">
        <dgm:presLayoutVars>
          <dgm:chMax val="0"/>
          <dgm:chPref val="0"/>
          <dgm:bulletEnabled val="1"/>
        </dgm:presLayoutVars>
      </dgm:prSet>
      <dgm:spPr/>
      <dgm:t>
        <a:bodyPr/>
        <a:lstStyle/>
        <a:p>
          <a:endParaRPr lang="en-GB"/>
        </a:p>
      </dgm:t>
    </dgm:pt>
    <dgm:pt modelId="{2719319D-3B14-440D-B35E-41C8E7992647}" type="pres">
      <dgm:prSet presAssocID="{115C7E21-E59F-4C93-9165-6C715599AD4F}" presName="desTx" presStyleLbl="alignAccFollowNode1" presStyleIdx="1" presStyleCnt="3">
        <dgm:presLayoutVars>
          <dgm:bulletEnabled val="1"/>
        </dgm:presLayoutVars>
      </dgm:prSet>
      <dgm:spPr/>
      <dgm:t>
        <a:bodyPr/>
        <a:lstStyle/>
        <a:p>
          <a:endParaRPr lang="en-GB"/>
        </a:p>
      </dgm:t>
    </dgm:pt>
    <dgm:pt modelId="{AD69AFE2-C39D-4131-877E-5E392F924398}" type="pres">
      <dgm:prSet presAssocID="{4E95C6A3-C8C4-481D-ACF5-6CA4F0FA6306}" presName="space" presStyleCnt="0"/>
      <dgm:spPr/>
    </dgm:pt>
    <dgm:pt modelId="{0DBFDA57-AFC1-4728-AE90-3B970A14BE16}" type="pres">
      <dgm:prSet presAssocID="{F158F3BE-4C68-4346-A925-F2674313BF8E}" presName="composite" presStyleCnt="0"/>
      <dgm:spPr/>
    </dgm:pt>
    <dgm:pt modelId="{D7B3850F-6319-4795-8A68-0C341D5B2DF0}" type="pres">
      <dgm:prSet presAssocID="{F158F3BE-4C68-4346-A925-F2674313BF8E}" presName="parTx" presStyleLbl="alignNode1" presStyleIdx="2" presStyleCnt="3">
        <dgm:presLayoutVars>
          <dgm:chMax val="0"/>
          <dgm:chPref val="0"/>
          <dgm:bulletEnabled val="1"/>
        </dgm:presLayoutVars>
      </dgm:prSet>
      <dgm:spPr/>
      <dgm:t>
        <a:bodyPr/>
        <a:lstStyle/>
        <a:p>
          <a:endParaRPr lang="en-GB"/>
        </a:p>
      </dgm:t>
    </dgm:pt>
    <dgm:pt modelId="{EED2B544-6631-4FB5-B313-9DB498686D02}" type="pres">
      <dgm:prSet presAssocID="{F158F3BE-4C68-4346-A925-F2674313BF8E}" presName="desTx" presStyleLbl="alignAccFollowNode1" presStyleIdx="2" presStyleCnt="3">
        <dgm:presLayoutVars>
          <dgm:bulletEnabled val="1"/>
        </dgm:presLayoutVars>
      </dgm:prSet>
      <dgm:spPr/>
      <dgm:t>
        <a:bodyPr/>
        <a:lstStyle/>
        <a:p>
          <a:endParaRPr lang="en-GB"/>
        </a:p>
      </dgm:t>
    </dgm:pt>
  </dgm:ptLst>
  <dgm:cxnLst>
    <dgm:cxn modelId="{8C7D96EB-8294-4ACE-807D-7F86601922F4}" srcId="{C421391A-9749-40EA-995D-B49356BF9717}" destId="{F158F3BE-4C68-4346-A925-F2674313BF8E}" srcOrd="2" destOrd="0" parTransId="{F0264706-FC0C-470F-891D-196AF37CE771}" sibTransId="{E0978953-88C8-422F-A11A-3D92248DE941}"/>
    <dgm:cxn modelId="{2B505C28-A724-4726-9CE0-ED8D31DE76B0}" type="presOf" srcId="{CB20038C-93D0-4A41-9BFB-04FA66997D8D}" destId="{58E55B40-A0F7-415B-B2E1-492ADC03155A}" srcOrd="0" destOrd="1" presId="urn:microsoft.com/office/officeart/2005/8/layout/hList1"/>
    <dgm:cxn modelId="{BCB9B562-9796-41C4-A568-0F012D2DF6AE}" srcId="{115C7E21-E59F-4C93-9165-6C715599AD4F}" destId="{11D16C6D-E562-4662-B78C-8C8BC95F352B}" srcOrd="2" destOrd="0" parTransId="{DC342843-1CD6-46D5-AA71-0A4A0AC48ECE}" sibTransId="{A6E5772E-D6F8-4F71-B981-5640B442464B}"/>
    <dgm:cxn modelId="{DBED3460-3511-490C-8339-8E732DCAF5C5}" type="presOf" srcId="{FE9369D8-DEC4-4B0C-842A-2BA2D4E87FFA}" destId="{58E55B40-A0F7-415B-B2E1-492ADC03155A}" srcOrd="0" destOrd="3" presId="urn:microsoft.com/office/officeart/2005/8/layout/hList1"/>
    <dgm:cxn modelId="{8D5B0A67-0B2B-414B-82C9-E25D2DDB445B}" type="presOf" srcId="{2924A2E9-7504-46D4-8ABC-17ED60C3EF41}" destId="{58E55B40-A0F7-415B-B2E1-492ADC03155A}" srcOrd="0" destOrd="4" presId="urn:microsoft.com/office/officeart/2005/8/layout/hList1"/>
    <dgm:cxn modelId="{049C222A-491D-4FFA-B562-8BAC7F4990D1}" type="presOf" srcId="{CB0CC671-DC2E-4F19-BCDF-0DEDC59801BB}" destId="{EED2B544-6631-4FB5-B313-9DB498686D02}" srcOrd="0" destOrd="0" presId="urn:microsoft.com/office/officeart/2005/8/layout/hList1"/>
    <dgm:cxn modelId="{7983C824-21A8-40C8-A6AB-FB9E2CB3EE33}" type="presOf" srcId="{30302FDB-FE12-47CD-9B19-31B66A969021}" destId="{58E55B40-A0F7-415B-B2E1-492ADC03155A}" srcOrd="0" destOrd="5" presId="urn:microsoft.com/office/officeart/2005/8/layout/hList1"/>
    <dgm:cxn modelId="{B42FE75A-2BE0-455E-857A-D0F795B131FF}" srcId="{41822F5C-63AC-4980-8174-A84F1BED93D2}" destId="{CB20038C-93D0-4A41-9BFB-04FA66997D8D}" srcOrd="1" destOrd="0" parTransId="{DC135BF1-8DE1-4ED7-B035-F5909238F75C}" sibTransId="{549768BC-185D-47A0-BF97-4ECFAA459BBB}"/>
    <dgm:cxn modelId="{7D1D5D5C-4D43-424D-95DD-444700C084D4}" type="presOf" srcId="{1B83D583-C0E6-45E0-A848-7DC2B0B6E864}" destId="{58E55B40-A0F7-415B-B2E1-492ADC03155A}" srcOrd="0" destOrd="0" presId="urn:microsoft.com/office/officeart/2005/8/layout/hList1"/>
    <dgm:cxn modelId="{A1097BB1-4F96-414F-B1A8-AE57B7F96AF0}" srcId="{F158F3BE-4C68-4346-A925-F2674313BF8E}" destId="{CEFC8D45-FCD2-4B97-BDC6-DC10EE68DFF8}" srcOrd="1" destOrd="0" parTransId="{D6096C98-9451-4038-932A-3C2BAC99624A}" sibTransId="{67EC474C-ADF4-4B2B-B6C0-9F3DE14FB914}"/>
    <dgm:cxn modelId="{D3D9E704-7793-4508-9BDC-83329F404D55}" srcId="{115C7E21-E59F-4C93-9165-6C715599AD4F}" destId="{C9C3D409-C8DC-42C6-967A-080619C44B2B}" srcOrd="1" destOrd="0" parTransId="{0EDC4866-206A-471A-A647-511EC122B4B4}" sibTransId="{D9441E20-7EFD-4189-A304-F7E76A7A4492}"/>
    <dgm:cxn modelId="{DCE8A2E0-E1F0-4A36-BC27-B26572328389}" srcId="{F158F3BE-4C68-4346-A925-F2674313BF8E}" destId="{CB0CC671-DC2E-4F19-BCDF-0DEDC59801BB}" srcOrd="0" destOrd="0" parTransId="{ED794BC0-92F2-4BC7-9D9D-C8A82A3C739E}" sibTransId="{E11DBAFD-7EE1-4A6D-9F12-3F8918782FE6}"/>
    <dgm:cxn modelId="{C2282594-B067-4B70-98CE-F763455558FE}" type="presOf" srcId="{C421391A-9749-40EA-995D-B49356BF9717}" destId="{26940EED-827E-4551-8280-5F22BAC89BDD}" srcOrd="0" destOrd="0" presId="urn:microsoft.com/office/officeart/2005/8/layout/hList1"/>
    <dgm:cxn modelId="{892EDBCC-A46B-4ECA-B6E5-D3F3B858D267}" type="presOf" srcId="{115C7E21-E59F-4C93-9165-6C715599AD4F}" destId="{019C708C-04E2-4F95-852B-AA2D1FFB836D}" srcOrd="0" destOrd="0" presId="urn:microsoft.com/office/officeart/2005/8/layout/hList1"/>
    <dgm:cxn modelId="{A1587646-67DE-4AA5-9744-693E51DF88AF}" srcId="{41822F5C-63AC-4980-8174-A84F1BED93D2}" destId="{FE9369D8-DEC4-4B0C-842A-2BA2D4E87FFA}" srcOrd="3" destOrd="0" parTransId="{4FF74490-7F71-4444-9361-55787024FFAD}" sibTransId="{7B90A5D2-B99E-4C83-B817-60EA515271CA}"/>
    <dgm:cxn modelId="{DCD3CD60-7CC8-404B-8381-890D763CCCFA}" type="presOf" srcId="{7C837678-98F8-4129-A182-9C5A56DD67F4}" destId="{2719319D-3B14-440D-B35E-41C8E7992647}" srcOrd="0" destOrd="0" presId="urn:microsoft.com/office/officeart/2005/8/layout/hList1"/>
    <dgm:cxn modelId="{FC5DC87F-FB85-409C-A7C8-BD18760AACA6}" srcId="{F158F3BE-4C68-4346-A925-F2674313BF8E}" destId="{63219ABF-3F2D-4F8C-812D-41C495EEC7C7}" srcOrd="3" destOrd="0" parTransId="{DA54DCFD-872E-4EF3-98ED-C3482728B928}" sibTransId="{7ABAC1BB-EB64-45C2-9F04-37E80A52513C}"/>
    <dgm:cxn modelId="{C2F7E183-DB64-49EF-8838-D05DA17D25EB}" type="presOf" srcId="{1E198C25-B977-4A01-BD8A-0E844FC4E4A7}" destId="{EED2B544-6631-4FB5-B313-9DB498686D02}" srcOrd="0" destOrd="2" presId="urn:microsoft.com/office/officeart/2005/8/layout/hList1"/>
    <dgm:cxn modelId="{886C801F-EED1-4D2B-B150-376B1E36B5DC}" type="presOf" srcId="{F158F3BE-4C68-4346-A925-F2674313BF8E}" destId="{D7B3850F-6319-4795-8A68-0C341D5B2DF0}" srcOrd="0" destOrd="0" presId="urn:microsoft.com/office/officeart/2005/8/layout/hList1"/>
    <dgm:cxn modelId="{BC5502CA-235F-42A8-8554-4AE96BEED040}" type="presOf" srcId="{41822F5C-63AC-4980-8174-A84F1BED93D2}" destId="{5403C529-1CB1-42FD-8A6B-C65989214D08}" srcOrd="0" destOrd="0" presId="urn:microsoft.com/office/officeart/2005/8/layout/hList1"/>
    <dgm:cxn modelId="{6F7CF07D-24EF-4C26-9B6D-AF7260727DA9}" srcId="{F158F3BE-4C68-4346-A925-F2674313BF8E}" destId="{1E198C25-B977-4A01-BD8A-0E844FC4E4A7}" srcOrd="2" destOrd="0" parTransId="{4DB3BA0E-FC7C-4FEB-84DC-0E180FC15853}" sibTransId="{9157B139-9C47-47B2-BC28-22B6706BC0F3}"/>
    <dgm:cxn modelId="{89D40D2C-5536-4350-803D-475380704F4F}" srcId="{115C7E21-E59F-4C93-9165-6C715599AD4F}" destId="{7C837678-98F8-4129-A182-9C5A56DD67F4}" srcOrd="0" destOrd="0" parTransId="{C9916CFD-66DD-4888-BCE1-A032929C36E4}" sibTransId="{BA4C3F09-7A40-436E-9A5D-F3604D0E0281}"/>
    <dgm:cxn modelId="{C5275CAB-BA78-44AE-BB89-AF7654B9FDAB}" type="presOf" srcId="{11D16C6D-E562-4662-B78C-8C8BC95F352B}" destId="{2719319D-3B14-440D-B35E-41C8E7992647}" srcOrd="0" destOrd="2" presId="urn:microsoft.com/office/officeart/2005/8/layout/hList1"/>
    <dgm:cxn modelId="{B54AA7B8-C0AB-47BD-AEC8-63EC464DA28F}" srcId="{C421391A-9749-40EA-995D-B49356BF9717}" destId="{41822F5C-63AC-4980-8174-A84F1BED93D2}" srcOrd="0" destOrd="0" parTransId="{7738861D-1EC4-4D89-A9FD-B6129E95A421}" sibTransId="{CECF3E1D-5857-448F-98CA-0CA3A9DCC859}"/>
    <dgm:cxn modelId="{EF4F8962-94FA-4367-BBC2-FA084A78EA67}" type="presOf" srcId="{4FD99340-1C5D-4F10-9D85-FBD0904BFFEB}" destId="{58E55B40-A0F7-415B-B2E1-492ADC03155A}" srcOrd="0" destOrd="2" presId="urn:microsoft.com/office/officeart/2005/8/layout/hList1"/>
    <dgm:cxn modelId="{B4929C7F-A72B-4003-B462-5C4BEA8128BB}" srcId="{41822F5C-63AC-4980-8174-A84F1BED93D2}" destId="{2924A2E9-7504-46D4-8ABC-17ED60C3EF41}" srcOrd="4" destOrd="0" parTransId="{68314240-FC9E-4748-B7E5-3F2FDD7B9E8F}" sibTransId="{A3B93BCA-0F0E-4823-831D-DBF2556667EA}"/>
    <dgm:cxn modelId="{E41E826B-0397-4CE4-8206-ACA7AAB0A795}" type="presOf" srcId="{C9C3D409-C8DC-42C6-967A-080619C44B2B}" destId="{2719319D-3B14-440D-B35E-41C8E7992647}" srcOrd="0" destOrd="1" presId="urn:microsoft.com/office/officeart/2005/8/layout/hList1"/>
    <dgm:cxn modelId="{96D30EA3-9711-4D5A-A698-81B4DAE60665}" srcId="{41822F5C-63AC-4980-8174-A84F1BED93D2}" destId="{30302FDB-FE12-47CD-9B19-31B66A969021}" srcOrd="5" destOrd="0" parTransId="{57677939-9862-487D-B34B-AC5B1FB605F4}" sibTransId="{C1671463-DCA6-4047-BE71-B1C49E841A35}"/>
    <dgm:cxn modelId="{83EFF53C-E5D7-4E8C-94DA-01CB001AA4E3}" type="presOf" srcId="{CEFC8D45-FCD2-4B97-BDC6-DC10EE68DFF8}" destId="{EED2B544-6631-4FB5-B313-9DB498686D02}" srcOrd="0" destOrd="1" presId="urn:microsoft.com/office/officeart/2005/8/layout/hList1"/>
    <dgm:cxn modelId="{4B1907FB-AC57-4CFE-938B-427060C6620A}" srcId="{41822F5C-63AC-4980-8174-A84F1BED93D2}" destId="{1B83D583-C0E6-45E0-A848-7DC2B0B6E864}" srcOrd="0" destOrd="0" parTransId="{6DA9C310-15E6-44EC-8038-CAF59CF327C9}" sibTransId="{944E7229-A0D7-4FE9-BD9F-6063E0E8F61C}"/>
    <dgm:cxn modelId="{BE59E546-53B6-4690-823A-3366541F7480}" type="presOf" srcId="{63219ABF-3F2D-4F8C-812D-41C495EEC7C7}" destId="{EED2B544-6631-4FB5-B313-9DB498686D02}" srcOrd="0" destOrd="3" presId="urn:microsoft.com/office/officeart/2005/8/layout/hList1"/>
    <dgm:cxn modelId="{FDC352F4-45D0-41FD-8502-30B70235DDB7}" srcId="{41822F5C-63AC-4980-8174-A84F1BED93D2}" destId="{4FD99340-1C5D-4F10-9D85-FBD0904BFFEB}" srcOrd="2" destOrd="0" parTransId="{5F95CA7C-9DA1-4A82-9DBF-2FFD2C552D48}" sibTransId="{CB82A6F5-FC84-4C2C-AD1C-49FD6518882B}"/>
    <dgm:cxn modelId="{1531000E-F3A2-4660-8582-500761D84637}" srcId="{C421391A-9749-40EA-995D-B49356BF9717}" destId="{115C7E21-E59F-4C93-9165-6C715599AD4F}" srcOrd="1" destOrd="0" parTransId="{C55E56A0-FE74-46B3-ACB8-AFD1B2E35CF3}" sibTransId="{4E95C6A3-C8C4-481D-ACF5-6CA4F0FA6306}"/>
    <dgm:cxn modelId="{70CDB3BD-7346-494E-AA7F-7F01ED4FDDFA}" type="presParOf" srcId="{26940EED-827E-4551-8280-5F22BAC89BDD}" destId="{9A38FCE5-8349-4403-841A-32D77C167F6C}" srcOrd="0" destOrd="0" presId="urn:microsoft.com/office/officeart/2005/8/layout/hList1"/>
    <dgm:cxn modelId="{7F145204-29D5-498D-857E-BA25A6508F84}" type="presParOf" srcId="{9A38FCE5-8349-4403-841A-32D77C167F6C}" destId="{5403C529-1CB1-42FD-8A6B-C65989214D08}" srcOrd="0" destOrd="0" presId="urn:microsoft.com/office/officeart/2005/8/layout/hList1"/>
    <dgm:cxn modelId="{B8DC2DEE-9C36-4532-B944-0E02E2CE077B}" type="presParOf" srcId="{9A38FCE5-8349-4403-841A-32D77C167F6C}" destId="{58E55B40-A0F7-415B-B2E1-492ADC03155A}" srcOrd="1" destOrd="0" presId="urn:microsoft.com/office/officeart/2005/8/layout/hList1"/>
    <dgm:cxn modelId="{86909D5D-E02E-4424-9534-54212A4A2FA8}" type="presParOf" srcId="{26940EED-827E-4551-8280-5F22BAC89BDD}" destId="{0D5C5E77-6D70-40C0-B421-69990ED73A9B}" srcOrd="1" destOrd="0" presId="urn:microsoft.com/office/officeart/2005/8/layout/hList1"/>
    <dgm:cxn modelId="{3527EBA9-D3CF-4006-8CFA-888CA95BEAD6}" type="presParOf" srcId="{26940EED-827E-4551-8280-5F22BAC89BDD}" destId="{3BD5B053-5A5A-463B-BBF2-7117ED1D3C5A}" srcOrd="2" destOrd="0" presId="urn:microsoft.com/office/officeart/2005/8/layout/hList1"/>
    <dgm:cxn modelId="{7E642909-DC9A-4ACB-A10E-32958BB16EB4}" type="presParOf" srcId="{3BD5B053-5A5A-463B-BBF2-7117ED1D3C5A}" destId="{019C708C-04E2-4F95-852B-AA2D1FFB836D}" srcOrd="0" destOrd="0" presId="urn:microsoft.com/office/officeart/2005/8/layout/hList1"/>
    <dgm:cxn modelId="{5E598DA3-8B0E-4DF5-B5AB-D3913A1BDD7B}" type="presParOf" srcId="{3BD5B053-5A5A-463B-BBF2-7117ED1D3C5A}" destId="{2719319D-3B14-440D-B35E-41C8E7992647}" srcOrd="1" destOrd="0" presId="urn:microsoft.com/office/officeart/2005/8/layout/hList1"/>
    <dgm:cxn modelId="{58B66D24-C278-4A51-AEF4-4980EA1CDECC}" type="presParOf" srcId="{26940EED-827E-4551-8280-5F22BAC89BDD}" destId="{AD69AFE2-C39D-4131-877E-5E392F924398}" srcOrd="3" destOrd="0" presId="urn:microsoft.com/office/officeart/2005/8/layout/hList1"/>
    <dgm:cxn modelId="{72613C0D-6DB8-4102-B699-1850B74C30B6}" type="presParOf" srcId="{26940EED-827E-4551-8280-5F22BAC89BDD}" destId="{0DBFDA57-AFC1-4728-AE90-3B970A14BE16}" srcOrd="4" destOrd="0" presId="urn:microsoft.com/office/officeart/2005/8/layout/hList1"/>
    <dgm:cxn modelId="{07ADD6D9-D512-4725-A036-65500AFBEFB5}" type="presParOf" srcId="{0DBFDA57-AFC1-4728-AE90-3B970A14BE16}" destId="{D7B3850F-6319-4795-8A68-0C341D5B2DF0}" srcOrd="0" destOrd="0" presId="urn:microsoft.com/office/officeart/2005/8/layout/hList1"/>
    <dgm:cxn modelId="{058188BD-7161-46DB-A5A4-AE28CC3CD7EB}" type="presParOf" srcId="{0DBFDA57-AFC1-4728-AE90-3B970A14BE16}" destId="{EED2B544-6631-4FB5-B313-9DB498686D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7C573C-CC9C-4D11-A95B-26A2615084F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A38D60E9-5239-4C7B-8387-FC0FE083C2A8}">
      <dgm:prSet phldrT="[Text]"/>
      <dgm:spPr/>
      <dgm:t>
        <a:bodyPr/>
        <a:lstStyle/>
        <a:p>
          <a:r>
            <a:rPr lang="en-GB" dirty="0" smtClean="0"/>
            <a:t>Independence</a:t>
          </a:r>
          <a:endParaRPr lang="en-GB" dirty="0"/>
        </a:p>
      </dgm:t>
    </dgm:pt>
    <dgm:pt modelId="{2297CC97-9612-49D9-9A95-15E48ABA4D80}" type="parTrans" cxnId="{F0A1871D-5EB4-47CD-B1CB-F68AD7FB8DDE}">
      <dgm:prSet/>
      <dgm:spPr/>
      <dgm:t>
        <a:bodyPr/>
        <a:lstStyle/>
        <a:p>
          <a:endParaRPr lang="en-GB"/>
        </a:p>
      </dgm:t>
    </dgm:pt>
    <dgm:pt modelId="{5EECA851-8CA2-46C6-8326-0E635D78ACC9}" type="sibTrans" cxnId="{F0A1871D-5EB4-47CD-B1CB-F68AD7FB8DDE}">
      <dgm:prSet/>
      <dgm:spPr/>
      <dgm:t>
        <a:bodyPr/>
        <a:lstStyle/>
        <a:p>
          <a:endParaRPr lang="en-GB"/>
        </a:p>
      </dgm:t>
    </dgm:pt>
    <dgm:pt modelId="{DEC03E56-C3AB-4400-9AD8-FD7D6477DA9D}">
      <dgm:prSet phldrT="[Text]"/>
      <dgm:spPr/>
      <dgm:t>
        <a:bodyPr/>
        <a:lstStyle/>
        <a:p>
          <a:r>
            <a:rPr lang="en-GB" dirty="0" smtClean="0"/>
            <a:t>Accountability</a:t>
          </a:r>
          <a:endParaRPr lang="en-GB" dirty="0"/>
        </a:p>
      </dgm:t>
    </dgm:pt>
    <dgm:pt modelId="{41C7C117-D21E-4B6C-A2CD-E2C7FB14F22C}" type="parTrans" cxnId="{EBFCDA29-AD84-473C-AD1A-072D35F3F24C}">
      <dgm:prSet/>
      <dgm:spPr/>
      <dgm:t>
        <a:bodyPr/>
        <a:lstStyle/>
        <a:p>
          <a:endParaRPr lang="en-GB"/>
        </a:p>
      </dgm:t>
    </dgm:pt>
    <dgm:pt modelId="{68503785-FBAC-44D0-9E69-1FBE68D27C2E}" type="sibTrans" cxnId="{EBFCDA29-AD84-473C-AD1A-072D35F3F24C}">
      <dgm:prSet/>
      <dgm:spPr/>
      <dgm:t>
        <a:bodyPr/>
        <a:lstStyle/>
        <a:p>
          <a:endParaRPr lang="en-GB"/>
        </a:p>
      </dgm:t>
    </dgm:pt>
    <dgm:pt modelId="{E2710463-1E8C-482D-9107-28E072588F2A}">
      <dgm:prSet phldrT="[Text]"/>
      <dgm:spPr/>
      <dgm:t>
        <a:bodyPr/>
        <a:lstStyle/>
        <a:p>
          <a:r>
            <a:rPr lang="en-GB" dirty="0" smtClean="0"/>
            <a:t>Transparent Objectives</a:t>
          </a:r>
          <a:endParaRPr lang="en-GB" dirty="0"/>
        </a:p>
      </dgm:t>
    </dgm:pt>
    <dgm:pt modelId="{F2E6FC0A-C6B6-4607-8B5A-624755EA2C6B}" type="parTrans" cxnId="{658CCDD9-699A-46B2-9BC0-BD0842069313}">
      <dgm:prSet/>
      <dgm:spPr/>
      <dgm:t>
        <a:bodyPr/>
        <a:lstStyle/>
        <a:p>
          <a:endParaRPr lang="en-GB"/>
        </a:p>
      </dgm:t>
    </dgm:pt>
    <dgm:pt modelId="{D771BB88-2F94-473F-9E61-E4186619CC62}" type="sibTrans" cxnId="{658CCDD9-699A-46B2-9BC0-BD0842069313}">
      <dgm:prSet/>
      <dgm:spPr/>
      <dgm:t>
        <a:bodyPr/>
        <a:lstStyle/>
        <a:p>
          <a:endParaRPr lang="en-GB"/>
        </a:p>
      </dgm:t>
    </dgm:pt>
    <dgm:pt modelId="{F32E1AC0-C8D5-4FC0-987B-00E2D01BB69C}">
      <dgm:prSet phldrT="[Text]"/>
      <dgm:spPr/>
      <dgm:t>
        <a:bodyPr/>
        <a:lstStyle/>
        <a:p>
          <a:r>
            <a:rPr lang="en-GB" dirty="0" smtClean="0"/>
            <a:t>Legal Protection</a:t>
          </a:r>
          <a:endParaRPr lang="en-GB" dirty="0"/>
        </a:p>
      </dgm:t>
    </dgm:pt>
    <dgm:pt modelId="{B3A357E9-A476-411A-BCFC-51306A13FBD6}" type="parTrans" cxnId="{62E1EBA1-5B6B-4C09-A52E-23B949126A4F}">
      <dgm:prSet/>
      <dgm:spPr/>
      <dgm:t>
        <a:bodyPr/>
        <a:lstStyle/>
        <a:p>
          <a:endParaRPr lang="en-GB"/>
        </a:p>
      </dgm:t>
    </dgm:pt>
    <dgm:pt modelId="{69348C4F-1C7B-4131-9C26-3865D1A5DE1F}" type="sibTrans" cxnId="{62E1EBA1-5B6B-4C09-A52E-23B949126A4F}">
      <dgm:prSet/>
      <dgm:spPr/>
      <dgm:t>
        <a:bodyPr/>
        <a:lstStyle/>
        <a:p>
          <a:endParaRPr lang="en-GB"/>
        </a:p>
      </dgm:t>
    </dgm:pt>
    <dgm:pt modelId="{FEE0515A-AF77-4418-96F2-C3B6B77BFB82}">
      <dgm:prSet phldrT="[Text]"/>
      <dgm:spPr/>
      <dgm:t>
        <a:bodyPr/>
        <a:lstStyle/>
        <a:p>
          <a:r>
            <a:rPr lang="en-GB" dirty="0" smtClean="0"/>
            <a:t>Adequate Resources</a:t>
          </a:r>
          <a:endParaRPr lang="en-GB" dirty="0"/>
        </a:p>
      </dgm:t>
    </dgm:pt>
    <dgm:pt modelId="{ACF575F6-567D-445D-B337-336B292AE648}" type="parTrans" cxnId="{AD9FF514-1513-47C3-BDC1-E571B64A2C67}">
      <dgm:prSet/>
      <dgm:spPr/>
      <dgm:t>
        <a:bodyPr/>
        <a:lstStyle/>
        <a:p>
          <a:endParaRPr lang="en-GB"/>
        </a:p>
      </dgm:t>
    </dgm:pt>
    <dgm:pt modelId="{7C5ADB24-3ACA-4C0A-9568-317C45CAC421}" type="sibTrans" cxnId="{AD9FF514-1513-47C3-BDC1-E571B64A2C67}">
      <dgm:prSet/>
      <dgm:spPr/>
      <dgm:t>
        <a:bodyPr/>
        <a:lstStyle/>
        <a:p>
          <a:endParaRPr lang="en-GB"/>
        </a:p>
      </dgm:t>
    </dgm:pt>
    <dgm:pt modelId="{B299F8A1-2348-4A43-8C4F-BABE0A783E6A}" type="pres">
      <dgm:prSet presAssocID="{497C573C-CC9C-4D11-A95B-26A2615084FA}" presName="diagram" presStyleCnt="0">
        <dgm:presLayoutVars>
          <dgm:dir/>
          <dgm:resizeHandles val="exact"/>
        </dgm:presLayoutVars>
      </dgm:prSet>
      <dgm:spPr/>
      <dgm:t>
        <a:bodyPr/>
        <a:lstStyle/>
        <a:p>
          <a:endParaRPr lang="en-GB"/>
        </a:p>
      </dgm:t>
    </dgm:pt>
    <dgm:pt modelId="{AA077EF1-9CF7-4182-BFF3-C59A316BEDDD}" type="pres">
      <dgm:prSet presAssocID="{A38D60E9-5239-4C7B-8387-FC0FE083C2A8}" presName="node" presStyleLbl="node1" presStyleIdx="0" presStyleCnt="5">
        <dgm:presLayoutVars>
          <dgm:bulletEnabled val="1"/>
        </dgm:presLayoutVars>
      </dgm:prSet>
      <dgm:spPr/>
      <dgm:t>
        <a:bodyPr/>
        <a:lstStyle/>
        <a:p>
          <a:endParaRPr lang="en-GB"/>
        </a:p>
      </dgm:t>
    </dgm:pt>
    <dgm:pt modelId="{D6C28831-D9B0-46D4-A19A-54B01C9AB334}" type="pres">
      <dgm:prSet presAssocID="{5EECA851-8CA2-46C6-8326-0E635D78ACC9}" presName="sibTrans" presStyleCnt="0"/>
      <dgm:spPr/>
    </dgm:pt>
    <dgm:pt modelId="{83B6D405-B632-41A2-822B-6ECD5F8590F6}" type="pres">
      <dgm:prSet presAssocID="{DEC03E56-C3AB-4400-9AD8-FD7D6477DA9D}" presName="node" presStyleLbl="node1" presStyleIdx="1" presStyleCnt="5">
        <dgm:presLayoutVars>
          <dgm:bulletEnabled val="1"/>
        </dgm:presLayoutVars>
      </dgm:prSet>
      <dgm:spPr/>
      <dgm:t>
        <a:bodyPr/>
        <a:lstStyle/>
        <a:p>
          <a:endParaRPr lang="en-GB"/>
        </a:p>
      </dgm:t>
    </dgm:pt>
    <dgm:pt modelId="{5EE4FA59-9573-4D1F-9C10-FEC04DD73CAA}" type="pres">
      <dgm:prSet presAssocID="{68503785-FBAC-44D0-9E69-1FBE68D27C2E}" presName="sibTrans" presStyleCnt="0"/>
      <dgm:spPr/>
    </dgm:pt>
    <dgm:pt modelId="{B72CC7BF-902F-4A39-A59C-C2C8A96E48E5}" type="pres">
      <dgm:prSet presAssocID="{E2710463-1E8C-482D-9107-28E072588F2A}" presName="node" presStyleLbl="node1" presStyleIdx="2" presStyleCnt="5">
        <dgm:presLayoutVars>
          <dgm:bulletEnabled val="1"/>
        </dgm:presLayoutVars>
      </dgm:prSet>
      <dgm:spPr/>
      <dgm:t>
        <a:bodyPr/>
        <a:lstStyle/>
        <a:p>
          <a:endParaRPr lang="en-GB"/>
        </a:p>
      </dgm:t>
    </dgm:pt>
    <dgm:pt modelId="{CC43F8CC-2759-448B-B035-6D0C133A0A2E}" type="pres">
      <dgm:prSet presAssocID="{D771BB88-2F94-473F-9E61-E4186619CC62}" presName="sibTrans" presStyleCnt="0"/>
      <dgm:spPr/>
    </dgm:pt>
    <dgm:pt modelId="{828076DF-E731-466D-BF2F-060783131713}" type="pres">
      <dgm:prSet presAssocID="{F32E1AC0-C8D5-4FC0-987B-00E2D01BB69C}" presName="node" presStyleLbl="node1" presStyleIdx="3" presStyleCnt="5">
        <dgm:presLayoutVars>
          <dgm:bulletEnabled val="1"/>
        </dgm:presLayoutVars>
      </dgm:prSet>
      <dgm:spPr/>
      <dgm:t>
        <a:bodyPr/>
        <a:lstStyle/>
        <a:p>
          <a:endParaRPr lang="en-GB"/>
        </a:p>
      </dgm:t>
    </dgm:pt>
    <dgm:pt modelId="{32578B28-4241-497A-ADBF-DBA83CD28466}" type="pres">
      <dgm:prSet presAssocID="{69348C4F-1C7B-4131-9C26-3865D1A5DE1F}" presName="sibTrans" presStyleCnt="0"/>
      <dgm:spPr/>
    </dgm:pt>
    <dgm:pt modelId="{492AD175-47E4-4E58-BD43-A43667616F9E}" type="pres">
      <dgm:prSet presAssocID="{FEE0515A-AF77-4418-96F2-C3B6B77BFB82}" presName="node" presStyleLbl="node1" presStyleIdx="4" presStyleCnt="5">
        <dgm:presLayoutVars>
          <dgm:bulletEnabled val="1"/>
        </dgm:presLayoutVars>
      </dgm:prSet>
      <dgm:spPr/>
      <dgm:t>
        <a:bodyPr/>
        <a:lstStyle/>
        <a:p>
          <a:endParaRPr lang="en-GB"/>
        </a:p>
      </dgm:t>
    </dgm:pt>
  </dgm:ptLst>
  <dgm:cxnLst>
    <dgm:cxn modelId="{E0DCDB74-32EA-4401-AB48-A2BCCFC18A9E}" type="presOf" srcId="{F32E1AC0-C8D5-4FC0-987B-00E2D01BB69C}" destId="{828076DF-E731-466D-BF2F-060783131713}" srcOrd="0" destOrd="0" presId="urn:microsoft.com/office/officeart/2005/8/layout/default"/>
    <dgm:cxn modelId="{62E1EBA1-5B6B-4C09-A52E-23B949126A4F}" srcId="{497C573C-CC9C-4D11-A95B-26A2615084FA}" destId="{F32E1AC0-C8D5-4FC0-987B-00E2D01BB69C}" srcOrd="3" destOrd="0" parTransId="{B3A357E9-A476-411A-BCFC-51306A13FBD6}" sibTransId="{69348C4F-1C7B-4131-9C26-3865D1A5DE1F}"/>
    <dgm:cxn modelId="{EBFCDA29-AD84-473C-AD1A-072D35F3F24C}" srcId="{497C573C-CC9C-4D11-A95B-26A2615084FA}" destId="{DEC03E56-C3AB-4400-9AD8-FD7D6477DA9D}" srcOrd="1" destOrd="0" parTransId="{41C7C117-D21E-4B6C-A2CD-E2C7FB14F22C}" sibTransId="{68503785-FBAC-44D0-9E69-1FBE68D27C2E}"/>
    <dgm:cxn modelId="{74AD7468-1C61-48F6-823A-02B3776B52AE}" type="presOf" srcId="{E2710463-1E8C-482D-9107-28E072588F2A}" destId="{B72CC7BF-902F-4A39-A59C-C2C8A96E48E5}" srcOrd="0" destOrd="0" presId="urn:microsoft.com/office/officeart/2005/8/layout/default"/>
    <dgm:cxn modelId="{C3D63E50-F64D-4069-A45A-10C28175CC71}" type="presOf" srcId="{A38D60E9-5239-4C7B-8387-FC0FE083C2A8}" destId="{AA077EF1-9CF7-4182-BFF3-C59A316BEDDD}" srcOrd="0" destOrd="0" presId="urn:microsoft.com/office/officeart/2005/8/layout/default"/>
    <dgm:cxn modelId="{AD9FF514-1513-47C3-BDC1-E571B64A2C67}" srcId="{497C573C-CC9C-4D11-A95B-26A2615084FA}" destId="{FEE0515A-AF77-4418-96F2-C3B6B77BFB82}" srcOrd="4" destOrd="0" parTransId="{ACF575F6-567D-445D-B337-336B292AE648}" sibTransId="{7C5ADB24-3ACA-4C0A-9568-317C45CAC421}"/>
    <dgm:cxn modelId="{F0A1871D-5EB4-47CD-B1CB-F68AD7FB8DDE}" srcId="{497C573C-CC9C-4D11-A95B-26A2615084FA}" destId="{A38D60E9-5239-4C7B-8387-FC0FE083C2A8}" srcOrd="0" destOrd="0" parTransId="{2297CC97-9612-49D9-9A95-15E48ABA4D80}" sibTransId="{5EECA851-8CA2-46C6-8326-0E635D78ACC9}"/>
    <dgm:cxn modelId="{1B055D1A-A7D9-40FD-9EC8-EE281F2F9B70}" type="presOf" srcId="{FEE0515A-AF77-4418-96F2-C3B6B77BFB82}" destId="{492AD175-47E4-4E58-BD43-A43667616F9E}" srcOrd="0" destOrd="0" presId="urn:microsoft.com/office/officeart/2005/8/layout/default"/>
    <dgm:cxn modelId="{658CCDD9-699A-46B2-9BC0-BD0842069313}" srcId="{497C573C-CC9C-4D11-A95B-26A2615084FA}" destId="{E2710463-1E8C-482D-9107-28E072588F2A}" srcOrd="2" destOrd="0" parTransId="{F2E6FC0A-C6B6-4607-8B5A-624755EA2C6B}" sibTransId="{D771BB88-2F94-473F-9E61-E4186619CC62}"/>
    <dgm:cxn modelId="{85E5BF8A-18B7-4FF4-8B40-B8C08CC62D2E}" type="presOf" srcId="{497C573C-CC9C-4D11-A95B-26A2615084FA}" destId="{B299F8A1-2348-4A43-8C4F-BABE0A783E6A}" srcOrd="0" destOrd="0" presId="urn:microsoft.com/office/officeart/2005/8/layout/default"/>
    <dgm:cxn modelId="{13AD5085-A912-4184-B90D-60CF5BF056AF}" type="presOf" srcId="{DEC03E56-C3AB-4400-9AD8-FD7D6477DA9D}" destId="{83B6D405-B632-41A2-822B-6ECD5F8590F6}" srcOrd="0" destOrd="0" presId="urn:microsoft.com/office/officeart/2005/8/layout/default"/>
    <dgm:cxn modelId="{61D7DCBE-E652-4077-A175-F26E71CC1E68}" type="presParOf" srcId="{B299F8A1-2348-4A43-8C4F-BABE0A783E6A}" destId="{AA077EF1-9CF7-4182-BFF3-C59A316BEDDD}" srcOrd="0" destOrd="0" presId="urn:microsoft.com/office/officeart/2005/8/layout/default"/>
    <dgm:cxn modelId="{B6A283A6-5E8D-488A-BBF2-E995D649406D}" type="presParOf" srcId="{B299F8A1-2348-4A43-8C4F-BABE0A783E6A}" destId="{D6C28831-D9B0-46D4-A19A-54B01C9AB334}" srcOrd="1" destOrd="0" presId="urn:microsoft.com/office/officeart/2005/8/layout/default"/>
    <dgm:cxn modelId="{B40D6BB6-8FEF-4F5C-9580-C71AD35CEFE0}" type="presParOf" srcId="{B299F8A1-2348-4A43-8C4F-BABE0A783E6A}" destId="{83B6D405-B632-41A2-822B-6ECD5F8590F6}" srcOrd="2" destOrd="0" presId="urn:microsoft.com/office/officeart/2005/8/layout/default"/>
    <dgm:cxn modelId="{45A472EA-2E88-4F13-A972-FF64BFDA0A84}" type="presParOf" srcId="{B299F8A1-2348-4A43-8C4F-BABE0A783E6A}" destId="{5EE4FA59-9573-4D1F-9C10-FEC04DD73CAA}" srcOrd="3" destOrd="0" presId="urn:microsoft.com/office/officeart/2005/8/layout/default"/>
    <dgm:cxn modelId="{553D5EF3-44A6-4079-8DC1-9E69DF334B2D}" type="presParOf" srcId="{B299F8A1-2348-4A43-8C4F-BABE0A783E6A}" destId="{B72CC7BF-902F-4A39-A59C-C2C8A96E48E5}" srcOrd="4" destOrd="0" presId="urn:microsoft.com/office/officeart/2005/8/layout/default"/>
    <dgm:cxn modelId="{0E678147-C494-4ADE-8B5B-1E9D6AE2560A}" type="presParOf" srcId="{B299F8A1-2348-4A43-8C4F-BABE0A783E6A}" destId="{CC43F8CC-2759-448B-B035-6D0C133A0A2E}" srcOrd="5" destOrd="0" presId="urn:microsoft.com/office/officeart/2005/8/layout/default"/>
    <dgm:cxn modelId="{EBCBD99D-988C-4C05-B2CF-52C2F05A1095}" type="presParOf" srcId="{B299F8A1-2348-4A43-8C4F-BABE0A783E6A}" destId="{828076DF-E731-466D-BF2F-060783131713}" srcOrd="6" destOrd="0" presId="urn:microsoft.com/office/officeart/2005/8/layout/default"/>
    <dgm:cxn modelId="{5BD5F08E-E505-4DA7-85AA-3B1EBA1402C7}" type="presParOf" srcId="{B299F8A1-2348-4A43-8C4F-BABE0A783E6A}" destId="{32578B28-4241-497A-ADBF-DBA83CD28466}" srcOrd="7" destOrd="0" presId="urn:microsoft.com/office/officeart/2005/8/layout/default"/>
    <dgm:cxn modelId="{4F2081E3-1E1C-4A9B-A691-480E4DFE384A}" type="presParOf" srcId="{B299F8A1-2348-4A43-8C4F-BABE0A783E6A}" destId="{492AD175-47E4-4E58-BD43-A43667616F9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26EA80-9A44-4038-BBD4-A70387A8173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35CF92E0-3F2D-414B-8765-999CEDA6A315}">
      <dgm:prSet phldrT="[Text]" custT="1"/>
      <dgm:spPr/>
      <dgm:t>
        <a:bodyPr/>
        <a:lstStyle/>
        <a:p>
          <a:r>
            <a:rPr lang="en-GB" sz="1400" b="1" dirty="0" smtClean="0"/>
            <a:t>Selection Criteria</a:t>
          </a:r>
          <a:endParaRPr lang="en-GB" sz="1400" b="1" dirty="0"/>
        </a:p>
      </dgm:t>
    </dgm:pt>
    <dgm:pt modelId="{0D5F9C3C-0406-4184-B625-CCD361E30DDD}" type="parTrans" cxnId="{10E79722-6140-4DDD-B40C-C06B17258057}">
      <dgm:prSet/>
      <dgm:spPr/>
      <dgm:t>
        <a:bodyPr/>
        <a:lstStyle/>
        <a:p>
          <a:endParaRPr lang="en-GB" sz="1400"/>
        </a:p>
      </dgm:t>
    </dgm:pt>
    <dgm:pt modelId="{2572A920-2744-43AC-8078-0493E5A73096}" type="sibTrans" cxnId="{10E79722-6140-4DDD-B40C-C06B17258057}">
      <dgm:prSet/>
      <dgm:spPr/>
      <dgm:t>
        <a:bodyPr/>
        <a:lstStyle/>
        <a:p>
          <a:endParaRPr lang="en-GB" sz="1400"/>
        </a:p>
      </dgm:t>
    </dgm:pt>
    <dgm:pt modelId="{8A5DFE23-51ED-469F-BE98-29769C16CA44}">
      <dgm:prSet phldrT="[Text]" custT="1"/>
      <dgm:spPr/>
      <dgm:t>
        <a:bodyPr/>
        <a:lstStyle/>
        <a:p>
          <a:r>
            <a:rPr lang="en-GB" sz="1400" b="1" dirty="0" smtClean="0"/>
            <a:t>Main Responsibilities</a:t>
          </a:r>
          <a:endParaRPr lang="en-GB" sz="1400" b="1" dirty="0"/>
        </a:p>
      </dgm:t>
    </dgm:pt>
    <dgm:pt modelId="{0B4CC8B5-C88D-4EEF-806E-A7C6155FEC77}" type="parTrans" cxnId="{B8A1719E-B73D-40FB-8F25-9763EE931A2B}">
      <dgm:prSet/>
      <dgm:spPr/>
      <dgm:t>
        <a:bodyPr/>
        <a:lstStyle/>
        <a:p>
          <a:endParaRPr lang="en-GB" sz="1400"/>
        </a:p>
      </dgm:t>
    </dgm:pt>
    <dgm:pt modelId="{3133FBE6-AD7C-4F50-B326-1A7377B11D70}" type="sibTrans" cxnId="{B8A1719E-B73D-40FB-8F25-9763EE931A2B}">
      <dgm:prSet/>
      <dgm:spPr/>
      <dgm:t>
        <a:bodyPr/>
        <a:lstStyle/>
        <a:p>
          <a:endParaRPr lang="en-GB" sz="1400"/>
        </a:p>
      </dgm:t>
    </dgm:pt>
    <dgm:pt modelId="{CE1916C9-2487-4342-BC42-A81D77EB887D}">
      <dgm:prSet phldrT="[Text]" custT="1"/>
      <dgm:spPr/>
      <dgm:t>
        <a:bodyPr/>
        <a:lstStyle/>
        <a:p>
          <a:r>
            <a:rPr lang="en-GB" sz="1400" b="1" dirty="0" smtClean="0"/>
            <a:t>Challenges</a:t>
          </a:r>
          <a:endParaRPr lang="en-GB" sz="1400" b="1" dirty="0"/>
        </a:p>
      </dgm:t>
    </dgm:pt>
    <dgm:pt modelId="{97862457-420F-4CF2-8B6B-72386C69D79A}" type="parTrans" cxnId="{1050E971-4867-4973-A054-F6B279C81D9D}">
      <dgm:prSet/>
      <dgm:spPr/>
      <dgm:t>
        <a:bodyPr/>
        <a:lstStyle/>
        <a:p>
          <a:endParaRPr lang="en-GB" sz="1400"/>
        </a:p>
      </dgm:t>
    </dgm:pt>
    <dgm:pt modelId="{5CF40EF7-49A5-4973-BC4C-8C960BB54BE8}" type="sibTrans" cxnId="{1050E971-4867-4973-A054-F6B279C81D9D}">
      <dgm:prSet/>
      <dgm:spPr/>
      <dgm:t>
        <a:bodyPr/>
        <a:lstStyle/>
        <a:p>
          <a:endParaRPr lang="en-GB" sz="1400"/>
        </a:p>
      </dgm:t>
    </dgm:pt>
    <dgm:pt modelId="{B955D249-2A98-4075-B2E8-AE9EBC102DCC}">
      <dgm:prSet custT="1"/>
      <dgm:spPr/>
      <dgm:t>
        <a:bodyPr/>
        <a:lstStyle/>
        <a:p>
          <a:r>
            <a:rPr lang="en-GB" sz="1400" dirty="0" smtClean="0"/>
            <a:t>Power and responsibility to supervise the head of the financial conglomerate</a:t>
          </a:r>
          <a:endParaRPr lang="en-GB" sz="1400" dirty="0"/>
        </a:p>
      </dgm:t>
    </dgm:pt>
    <dgm:pt modelId="{50CECAC6-5198-43FC-AB8E-39BD826858A3}" type="parTrans" cxnId="{A0F9F373-EF07-4FC8-BED3-B893BA79DA2D}">
      <dgm:prSet/>
      <dgm:spPr/>
      <dgm:t>
        <a:bodyPr/>
        <a:lstStyle/>
        <a:p>
          <a:endParaRPr lang="en-GB" sz="1400"/>
        </a:p>
      </dgm:t>
    </dgm:pt>
    <dgm:pt modelId="{9007AA3F-24D0-422D-85FC-A66B1F1D77D4}" type="sibTrans" cxnId="{A0F9F373-EF07-4FC8-BED3-B893BA79DA2D}">
      <dgm:prSet/>
      <dgm:spPr/>
      <dgm:t>
        <a:bodyPr/>
        <a:lstStyle/>
        <a:p>
          <a:endParaRPr lang="en-GB" sz="1400"/>
        </a:p>
      </dgm:t>
    </dgm:pt>
    <dgm:pt modelId="{89667798-282A-4C1A-A5EA-161E4B8F46D6}">
      <dgm:prSet custT="1"/>
      <dgm:spPr/>
      <dgm:t>
        <a:bodyPr/>
        <a:lstStyle/>
        <a:p>
          <a:r>
            <a:rPr lang="en-GB" sz="1400" dirty="0" smtClean="0"/>
            <a:t>Single supervisor responsible for effective group-level supervision</a:t>
          </a:r>
          <a:endParaRPr lang="en-GB" sz="1400" dirty="0"/>
        </a:p>
      </dgm:t>
    </dgm:pt>
    <dgm:pt modelId="{7135511F-9B50-464A-B324-3AB35AFABF86}" type="parTrans" cxnId="{81FE00A3-7FA6-425E-8583-D61EECB2870A}">
      <dgm:prSet/>
      <dgm:spPr/>
      <dgm:t>
        <a:bodyPr/>
        <a:lstStyle/>
        <a:p>
          <a:endParaRPr lang="en-GB" sz="1400"/>
        </a:p>
      </dgm:t>
    </dgm:pt>
    <dgm:pt modelId="{44158062-F93D-4F39-8C3B-386E3FDDAEA6}" type="sibTrans" cxnId="{81FE00A3-7FA6-425E-8583-D61EECB2870A}">
      <dgm:prSet/>
      <dgm:spPr/>
      <dgm:t>
        <a:bodyPr/>
        <a:lstStyle/>
        <a:p>
          <a:endParaRPr lang="en-GB" sz="1400"/>
        </a:p>
      </dgm:t>
    </dgm:pt>
    <dgm:pt modelId="{FF2B7EE0-2BC4-4142-B0AD-BA4FC4BDEC6C}">
      <dgm:prSet custT="1"/>
      <dgm:spPr/>
      <dgm:t>
        <a:bodyPr/>
        <a:lstStyle/>
        <a:p>
          <a:r>
            <a:rPr lang="en-GB" sz="1400" dirty="0" smtClean="0"/>
            <a:t>Lead coordination with relevant supervisors – supervisory college, information exchange, joint activities (on/off-site supervision, enforcement actions)</a:t>
          </a:r>
          <a:endParaRPr lang="en-GB" sz="1400" dirty="0"/>
        </a:p>
      </dgm:t>
    </dgm:pt>
    <dgm:pt modelId="{05B2FFB6-E7AF-4D9A-8C37-D593C6FB125D}" type="parTrans" cxnId="{9B53F78E-27AC-4BCF-9C00-E6A991CCF0AC}">
      <dgm:prSet/>
      <dgm:spPr/>
      <dgm:t>
        <a:bodyPr/>
        <a:lstStyle/>
        <a:p>
          <a:endParaRPr lang="en-GB" sz="1400"/>
        </a:p>
      </dgm:t>
    </dgm:pt>
    <dgm:pt modelId="{D46C98CB-0DF9-4AAD-B9CA-4CC04CB576AC}" type="sibTrans" cxnId="{9B53F78E-27AC-4BCF-9C00-E6A991CCF0AC}">
      <dgm:prSet/>
      <dgm:spPr/>
      <dgm:t>
        <a:bodyPr/>
        <a:lstStyle/>
        <a:p>
          <a:endParaRPr lang="en-GB" sz="1400"/>
        </a:p>
      </dgm:t>
    </dgm:pt>
    <dgm:pt modelId="{D93AF030-070E-4D00-9C48-D7DE3EA3ED98}">
      <dgm:prSet custT="1"/>
      <dgm:spPr/>
      <dgm:t>
        <a:bodyPr/>
        <a:lstStyle/>
        <a:p>
          <a:r>
            <a:rPr lang="en-GB" sz="1400" dirty="0" smtClean="0"/>
            <a:t>Supervise the largest part of the conglomerate</a:t>
          </a:r>
          <a:endParaRPr lang="en-GB" sz="1400" dirty="0"/>
        </a:p>
      </dgm:t>
    </dgm:pt>
    <dgm:pt modelId="{19419EDB-E5DD-417B-93B6-74105DC153CE}" type="parTrans" cxnId="{A135C2CD-4C82-421F-8F5C-EDF46BDFB20C}">
      <dgm:prSet/>
      <dgm:spPr/>
      <dgm:t>
        <a:bodyPr/>
        <a:lstStyle/>
        <a:p>
          <a:endParaRPr lang="en-GB" sz="1400"/>
        </a:p>
      </dgm:t>
    </dgm:pt>
    <dgm:pt modelId="{D24FE360-B20C-450E-BFA2-A8C2FBF09B95}" type="sibTrans" cxnId="{A135C2CD-4C82-421F-8F5C-EDF46BDFB20C}">
      <dgm:prSet/>
      <dgm:spPr/>
      <dgm:t>
        <a:bodyPr/>
        <a:lstStyle/>
        <a:p>
          <a:endParaRPr lang="en-GB" sz="1400"/>
        </a:p>
      </dgm:t>
    </dgm:pt>
    <dgm:pt modelId="{BD27FE20-BF3F-4170-935D-D7961144886B}">
      <dgm:prSet custT="1"/>
      <dgm:spPr/>
      <dgm:t>
        <a:bodyPr/>
        <a:lstStyle/>
        <a:p>
          <a:r>
            <a:rPr lang="en-GB" sz="1400" dirty="0" smtClean="0"/>
            <a:t>May not have  an obvious candidate due to complex structure of a financial conglomerate</a:t>
          </a:r>
          <a:endParaRPr lang="en-GB" sz="1400" dirty="0"/>
        </a:p>
      </dgm:t>
    </dgm:pt>
    <dgm:pt modelId="{7B58D763-AEEA-4378-9D8A-15886707C1C0}" type="parTrans" cxnId="{7BAB0870-25F2-4B8F-83C7-C7A4320D2726}">
      <dgm:prSet/>
      <dgm:spPr/>
      <dgm:t>
        <a:bodyPr/>
        <a:lstStyle/>
        <a:p>
          <a:endParaRPr lang="en-GB" sz="1400"/>
        </a:p>
      </dgm:t>
    </dgm:pt>
    <dgm:pt modelId="{2C6F7860-2EE7-4829-9494-77D2B061784A}" type="sibTrans" cxnId="{7BAB0870-25F2-4B8F-83C7-C7A4320D2726}">
      <dgm:prSet/>
      <dgm:spPr/>
      <dgm:t>
        <a:bodyPr/>
        <a:lstStyle/>
        <a:p>
          <a:endParaRPr lang="en-GB" sz="1400"/>
        </a:p>
      </dgm:t>
    </dgm:pt>
    <dgm:pt modelId="{1E6BD044-571E-409D-AA65-E4D9B4D4BD73}">
      <dgm:prSet custT="1"/>
      <dgm:spPr/>
      <dgm:t>
        <a:bodyPr/>
        <a:lstStyle/>
        <a:p>
          <a:r>
            <a:rPr lang="en-GB" sz="1400" dirty="0" smtClean="0"/>
            <a:t>Clear allocation of supervisory responsibilities – depends on structure of the financial conglomerate, supervisory powers and resources</a:t>
          </a:r>
          <a:endParaRPr lang="en-GB" sz="1400" dirty="0"/>
        </a:p>
      </dgm:t>
    </dgm:pt>
    <dgm:pt modelId="{7D5D37DD-EA9F-49D2-A86C-7D0FF9826CA3}" type="parTrans" cxnId="{C7CAA9A5-3205-424A-8A19-6B2286BE5E2C}">
      <dgm:prSet/>
      <dgm:spPr/>
      <dgm:t>
        <a:bodyPr/>
        <a:lstStyle/>
        <a:p>
          <a:endParaRPr lang="en-GB" sz="1400"/>
        </a:p>
      </dgm:t>
    </dgm:pt>
    <dgm:pt modelId="{C4DF0F93-58BF-4FB8-A250-EA56003BB0FE}" type="sibTrans" cxnId="{C7CAA9A5-3205-424A-8A19-6B2286BE5E2C}">
      <dgm:prSet/>
      <dgm:spPr/>
      <dgm:t>
        <a:bodyPr/>
        <a:lstStyle/>
        <a:p>
          <a:endParaRPr lang="en-GB" sz="1400"/>
        </a:p>
      </dgm:t>
    </dgm:pt>
    <dgm:pt modelId="{18502B5D-E5D3-4DC8-B731-6384D9437B1E}">
      <dgm:prSet custT="1"/>
      <dgm:spPr/>
      <dgm:t>
        <a:bodyPr/>
        <a:lstStyle/>
        <a:p>
          <a:r>
            <a:rPr lang="en-GB" sz="1400" dirty="0" smtClean="0"/>
            <a:t>Preservation of confidentiality of information exchanged</a:t>
          </a:r>
          <a:endParaRPr lang="en-GB" sz="1400" dirty="0"/>
        </a:p>
      </dgm:t>
    </dgm:pt>
    <dgm:pt modelId="{325BAE1E-841F-45DA-972F-20DB65284496}" type="parTrans" cxnId="{6E2FDEFB-14E1-4B0B-A379-1F1D19F96D6A}">
      <dgm:prSet/>
      <dgm:spPr/>
      <dgm:t>
        <a:bodyPr/>
        <a:lstStyle/>
        <a:p>
          <a:endParaRPr lang="en-GB" sz="1400"/>
        </a:p>
      </dgm:t>
    </dgm:pt>
    <dgm:pt modelId="{08D8625F-A01A-49A0-88E9-452357A03F22}" type="sibTrans" cxnId="{6E2FDEFB-14E1-4B0B-A379-1F1D19F96D6A}">
      <dgm:prSet/>
      <dgm:spPr/>
      <dgm:t>
        <a:bodyPr/>
        <a:lstStyle/>
        <a:p>
          <a:endParaRPr lang="en-GB" sz="1400"/>
        </a:p>
      </dgm:t>
    </dgm:pt>
    <dgm:pt modelId="{001A371A-94A7-45E8-BCEA-7F8EEE084666}">
      <dgm:prSet custT="1"/>
      <dgm:spPr/>
      <dgm:t>
        <a:bodyPr/>
        <a:lstStyle/>
        <a:p>
          <a:r>
            <a:rPr lang="en-GB" sz="1400" dirty="0" smtClean="0"/>
            <a:t>Assess risks of the financial conglomerate – forward looking, integrated basis</a:t>
          </a:r>
          <a:endParaRPr lang="en-GB" sz="1400" dirty="0"/>
        </a:p>
      </dgm:t>
    </dgm:pt>
    <dgm:pt modelId="{E9518D33-571B-4E91-BC4C-1B19E448BDAE}" type="parTrans" cxnId="{AAC11F52-3E0D-4FAC-9B8A-7AAC4F3F2393}">
      <dgm:prSet/>
      <dgm:spPr/>
    </dgm:pt>
    <dgm:pt modelId="{DFA69EF2-F231-416E-9249-728AE1BBBE93}" type="sibTrans" cxnId="{AAC11F52-3E0D-4FAC-9B8A-7AAC4F3F2393}">
      <dgm:prSet/>
      <dgm:spPr/>
    </dgm:pt>
    <dgm:pt modelId="{2C9795CA-1C96-4E70-8041-27FEB91BC271}" type="pres">
      <dgm:prSet presAssocID="{C126EA80-9A44-4038-BBD4-A70387A81735}" presName="linear" presStyleCnt="0">
        <dgm:presLayoutVars>
          <dgm:dir/>
          <dgm:animLvl val="lvl"/>
          <dgm:resizeHandles val="exact"/>
        </dgm:presLayoutVars>
      </dgm:prSet>
      <dgm:spPr/>
      <dgm:t>
        <a:bodyPr/>
        <a:lstStyle/>
        <a:p>
          <a:endParaRPr lang="en-GB"/>
        </a:p>
      </dgm:t>
    </dgm:pt>
    <dgm:pt modelId="{063A9FCF-E2A8-4362-ADAC-D935B0D5452A}" type="pres">
      <dgm:prSet presAssocID="{35CF92E0-3F2D-414B-8765-999CEDA6A315}" presName="parentLin" presStyleCnt="0"/>
      <dgm:spPr/>
    </dgm:pt>
    <dgm:pt modelId="{6FB23E80-93C5-4819-A56E-F65D049B71AF}" type="pres">
      <dgm:prSet presAssocID="{35CF92E0-3F2D-414B-8765-999CEDA6A315}" presName="parentLeftMargin" presStyleLbl="node1" presStyleIdx="0" presStyleCnt="3"/>
      <dgm:spPr/>
      <dgm:t>
        <a:bodyPr/>
        <a:lstStyle/>
        <a:p>
          <a:endParaRPr lang="en-GB"/>
        </a:p>
      </dgm:t>
    </dgm:pt>
    <dgm:pt modelId="{A6DA71CD-5E97-46C5-896F-8B763412F8EE}" type="pres">
      <dgm:prSet presAssocID="{35CF92E0-3F2D-414B-8765-999CEDA6A315}" presName="parentText" presStyleLbl="node1" presStyleIdx="0" presStyleCnt="3">
        <dgm:presLayoutVars>
          <dgm:chMax val="0"/>
          <dgm:bulletEnabled val="1"/>
        </dgm:presLayoutVars>
      </dgm:prSet>
      <dgm:spPr/>
      <dgm:t>
        <a:bodyPr/>
        <a:lstStyle/>
        <a:p>
          <a:endParaRPr lang="en-GB"/>
        </a:p>
      </dgm:t>
    </dgm:pt>
    <dgm:pt modelId="{F0155325-B6DA-4FC1-A8F2-A554556A26AB}" type="pres">
      <dgm:prSet presAssocID="{35CF92E0-3F2D-414B-8765-999CEDA6A315}" presName="negativeSpace" presStyleCnt="0"/>
      <dgm:spPr/>
    </dgm:pt>
    <dgm:pt modelId="{D1FA276C-6BBE-4294-A8FC-1AFA4C7E3CC2}" type="pres">
      <dgm:prSet presAssocID="{35CF92E0-3F2D-414B-8765-999CEDA6A315}" presName="childText" presStyleLbl="conFgAcc1" presStyleIdx="0" presStyleCnt="3">
        <dgm:presLayoutVars>
          <dgm:bulletEnabled val="1"/>
        </dgm:presLayoutVars>
      </dgm:prSet>
      <dgm:spPr/>
      <dgm:t>
        <a:bodyPr/>
        <a:lstStyle/>
        <a:p>
          <a:endParaRPr lang="en-GB"/>
        </a:p>
      </dgm:t>
    </dgm:pt>
    <dgm:pt modelId="{775DCC53-FD0D-4716-AAB8-102B8A7028FF}" type="pres">
      <dgm:prSet presAssocID="{2572A920-2744-43AC-8078-0493E5A73096}" presName="spaceBetweenRectangles" presStyleCnt="0"/>
      <dgm:spPr/>
    </dgm:pt>
    <dgm:pt modelId="{E46597AA-D6E0-4D89-931B-2A7ED7CEF340}" type="pres">
      <dgm:prSet presAssocID="{8A5DFE23-51ED-469F-BE98-29769C16CA44}" presName="parentLin" presStyleCnt="0"/>
      <dgm:spPr/>
    </dgm:pt>
    <dgm:pt modelId="{9A0D0C0D-B0B3-4DBE-93DF-2AA0E3E34660}" type="pres">
      <dgm:prSet presAssocID="{8A5DFE23-51ED-469F-BE98-29769C16CA44}" presName="parentLeftMargin" presStyleLbl="node1" presStyleIdx="0" presStyleCnt="3"/>
      <dgm:spPr/>
      <dgm:t>
        <a:bodyPr/>
        <a:lstStyle/>
        <a:p>
          <a:endParaRPr lang="en-GB"/>
        </a:p>
      </dgm:t>
    </dgm:pt>
    <dgm:pt modelId="{224567D6-1979-4D41-8C92-706B38EA0E0A}" type="pres">
      <dgm:prSet presAssocID="{8A5DFE23-51ED-469F-BE98-29769C16CA44}" presName="parentText" presStyleLbl="node1" presStyleIdx="1" presStyleCnt="3">
        <dgm:presLayoutVars>
          <dgm:chMax val="0"/>
          <dgm:bulletEnabled val="1"/>
        </dgm:presLayoutVars>
      </dgm:prSet>
      <dgm:spPr/>
      <dgm:t>
        <a:bodyPr/>
        <a:lstStyle/>
        <a:p>
          <a:endParaRPr lang="en-GB"/>
        </a:p>
      </dgm:t>
    </dgm:pt>
    <dgm:pt modelId="{851D54FC-E3E6-4766-820F-BDDA73C824CC}" type="pres">
      <dgm:prSet presAssocID="{8A5DFE23-51ED-469F-BE98-29769C16CA44}" presName="negativeSpace" presStyleCnt="0"/>
      <dgm:spPr/>
    </dgm:pt>
    <dgm:pt modelId="{1400885E-FCA2-418B-A401-1B4401222035}" type="pres">
      <dgm:prSet presAssocID="{8A5DFE23-51ED-469F-BE98-29769C16CA44}" presName="childText" presStyleLbl="conFgAcc1" presStyleIdx="1" presStyleCnt="3">
        <dgm:presLayoutVars>
          <dgm:bulletEnabled val="1"/>
        </dgm:presLayoutVars>
      </dgm:prSet>
      <dgm:spPr/>
      <dgm:t>
        <a:bodyPr/>
        <a:lstStyle/>
        <a:p>
          <a:endParaRPr lang="en-GB"/>
        </a:p>
      </dgm:t>
    </dgm:pt>
    <dgm:pt modelId="{B82E5403-29BC-4B4B-B5D6-8B58AC35BC27}" type="pres">
      <dgm:prSet presAssocID="{3133FBE6-AD7C-4F50-B326-1A7377B11D70}" presName="spaceBetweenRectangles" presStyleCnt="0"/>
      <dgm:spPr/>
    </dgm:pt>
    <dgm:pt modelId="{EE912815-3CBC-4094-968F-6B50EA7639ED}" type="pres">
      <dgm:prSet presAssocID="{CE1916C9-2487-4342-BC42-A81D77EB887D}" presName="parentLin" presStyleCnt="0"/>
      <dgm:spPr/>
    </dgm:pt>
    <dgm:pt modelId="{66AC39EC-6357-4E06-9373-F5E26558364A}" type="pres">
      <dgm:prSet presAssocID="{CE1916C9-2487-4342-BC42-A81D77EB887D}" presName="parentLeftMargin" presStyleLbl="node1" presStyleIdx="1" presStyleCnt="3"/>
      <dgm:spPr/>
      <dgm:t>
        <a:bodyPr/>
        <a:lstStyle/>
        <a:p>
          <a:endParaRPr lang="en-GB"/>
        </a:p>
      </dgm:t>
    </dgm:pt>
    <dgm:pt modelId="{EEE60D0E-2C1B-4173-B9C7-BE9745F5AA8D}" type="pres">
      <dgm:prSet presAssocID="{CE1916C9-2487-4342-BC42-A81D77EB887D}" presName="parentText" presStyleLbl="node1" presStyleIdx="2" presStyleCnt="3">
        <dgm:presLayoutVars>
          <dgm:chMax val="0"/>
          <dgm:bulletEnabled val="1"/>
        </dgm:presLayoutVars>
      </dgm:prSet>
      <dgm:spPr/>
      <dgm:t>
        <a:bodyPr/>
        <a:lstStyle/>
        <a:p>
          <a:endParaRPr lang="en-GB"/>
        </a:p>
      </dgm:t>
    </dgm:pt>
    <dgm:pt modelId="{F2A2426D-51FE-45B3-9783-3B961ED63A23}" type="pres">
      <dgm:prSet presAssocID="{CE1916C9-2487-4342-BC42-A81D77EB887D}" presName="negativeSpace" presStyleCnt="0"/>
      <dgm:spPr/>
    </dgm:pt>
    <dgm:pt modelId="{C8C90C33-CFB1-4FB4-BA5D-BF56546002E2}" type="pres">
      <dgm:prSet presAssocID="{CE1916C9-2487-4342-BC42-A81D77EB887D}" presName="childText" presStyleLbl="conFgAcc1" presStyleIdx="2" presStyleCnt="3">
        <dgm:presLayoutVars>
          <dgm:bulletEnabled val="1"/>
        </dgm:presLayoutVars>
      </dgm:prSet>
      <dgm:spPr/>
      <dgm:t>
        <a:bodyPr/>
        <a:lstStyle/>
        <a:p>
          <a:endParaRPr lang="en-GB"/>
        </a:p>
      </dgm:t>
    </dgm:pt>
  </dgm:ptLst>
  <dgm:cxnLst>
    <dgm:cxn modelId="{A0F9F373-EF07-4FC8-BED3-B893BA79DA2D}" srcId="{35CF92E0-3F2D-414B-8765-999CEDA6A315}" destId="{B955D249-2A98-4075-B2E8-AE9EBC102DCC}" srcOrd="0" destOrd="0" parTransId="{50CECAC6-5198-43FC-AB8E-39BD826858A3}" sibTransId="{9007AA3F-24D0-422D-85FC-A66B1F1D77D4}"/>
    <dgm:cxn modelId="{7BAB0870-25F2-4B8F-83C7-C7A4320D2726}" srcId="{CE1916C9-2487-4342-BC42-A81D77EB887D}" destId="{BD27FE20-BF3F-4170-935D-D7961144886B}" srcOrd="0" destOrd="0" parTransId="{7B58D763-AEEA-4378-9D8A-15886707C1C0}" sibTransId="{2C6F7860-2EE7-4829-9494-77D2B061784A}"/>
    <dgm:cxn modelId="{A135C2CD-4C82-421F-8F5C-EDF46BDFB20C}" srcId="{35CF92E0-3F2D-414B-8765-999CEDA6A315}" destId="{D93AF030-070E-4D00-9C48-D7DE3EA3ED98}" srcOrd="1" destOrd="0" parTransId="{19419EDB-E5DD-417B-93B6-74105DC153CE}" sibTransId="{D24FE360-B20C-450E-BFA2-A8C2FBF09B95}"/>
    <dgm:cxn modelId="{1050E971-4867-4973-A054-F6B279C81D9D}" srcId="{C126EA80-9A44-4038-BBD4-A70387A81735}" destId="{CE1916C9-2487-4342-BC42-A81D77EB887D}" srcOrd="2" destOrd="0" parTransId="{97862457-420F-4CF2-8B6B-72386C69D79A}" sibTransId="{5CF40EF7-49A5-4973-BC4C-8C960BB54BE8}"/>
    <dgm:cxn modelId="{F07EA802-EF3B-4072-8F58-614B94882EC7}" type="presOf" srcId="{35CF92E0-3F2D-414B-8765-999CEDA6A315}" destId="{A6DA71CD-5E97-46C5-896F-8B763412F8EE}" srcOrd="1" destOrd="0" presId="urn:microsoft.com/office/officeart/2005/8/layout/list1"/>
    <dgm:cxn modelId="{3165773E-A62A-4834-A642-7F24D679EC6C}" type="presOf" srcId="{B955D249-2A98-4075-B2E8-AE9EBC102DCC}" destId="{D1FA276C-6BBE-4294-A8FC-1AFA4C7E3CC2}" srcOrd="0" destOrd="0" presId="urn:microsoft.com/office/officeart/2005/8/layout/list1"/>
    <dgm:cxn modelId="{FF386492-E408-4F39-B6DB-C6B9A2E7FA2F}" type="presOf" srcId="{8A5DFE23-51ED-469F-BE98-29769C16CA44}" destId="{224567D6-1979-4D41-8C92-706B38EA0E0A}" srcOrd="1" destOrd="0" presId="urn:microsoft.com/office/officeart/2005/8/layout/list1"/>
    <dgm:cxn modelId="{81FE00A3-7FA6-425E-8583-D61EECB2870A}" srcId="{8A5DFE23-51ED-469F-BE98-29769C16CA44}" destId="{89667798-282A-4C1A-A5EA-161E4B8F46D6}" srcOrd="0" destOrd="0" parTransId="{7135511F-9B50-464A-B324-3AB35AFABF86}" sibTransId="{44158062-F93D-4F39-8C3B-386E3FDDAEA6}"/>
    <dgm:cxn modelId="{AAD1F0EF-F366-4B9B-9D7F-8D1D554C032B}" type="presOf" srcId="{CE1916C9-2487-4342-BC42-A81D77EB887D}" destId="{EEE60D0E-2C1B-4173-B9C7-BE9745F5AA8D}" srcOrd="1" destOrd="0" presId="urn:microsoft.com/office/officeart/2005/8/layout/list1"/>
    <dgm:cxn modelId="{6915DEF0-9E52-46F8-9C3F-0915F8F50050}" type="presOf" srcId="{CE1916C9-2487-4342-BC42-A81D77EB887D}" destId="{66AC39EC-6357-4E06-9373-F5E26558364A}" srcOrd="0" destOrd="0" presId="urn:microsoft.com/office/officeart/2005/8/layout/list1"/>
    <dgm:cxn modelId="{05519110-108C-409F-A8F4-08B88635E2F4}" type="presOf" srcId="{C126EA80-9A44-4038-BBD4-A70387A81735}" destId="{2C9795CA-1C96-4E70-8041-27FEB91BC271}" srcOrd="0" destOrd="0" presId="urn:microsoft.com/office/officeart/2005/8/layout/list1"/>
    <dgm:cxn modelId="{DE9ECD64-7837-4586-A193-AEFF3AE48BB0}" type="presOf" srcId="{35CF92E0-3F2D-414B-8765-999CEDA6A315}" destId="{6FB23E80-93C5-4819-A56E-F65D049B71AF}" srcOrd="0" destOrd="0" presId="urn:microsoft.com/office/officeart/2005/8/layout/list1"/>
    <dgm:cxn modelId="{908E6EA7-5FE7-4176-93D6-E5A24DF0CBDB}" type="presOf" srcId="{BD27FE20-BF3F-4170-935D-D7961144886B}" destId="{C8C90C33-CFB1-4FB4-BA5D-BF56546002E2}" srcOrd="0" destOrd="0" presId="urn:microsoft.com/office/officeart/2005/8/layout/list1"/>
    <dgm:cxn modelId="{FA2FD1C8-BC57-4492-A533-EE46B7FBE0EB}" type="presOf" srcId="{001A371A-94A7-45E8-BCEA-7F8EEE084666}" destId="{1400885E-FCA2-418B-A401-1B4401222035}" srcOrd="0" destOrd="3" presId="urn:microsoft.com/office/officeart/2005/8/layout/list1"/>
    <dgm:cxn modelId="{5882C1A8-164C-4751-8E95-BE20CA9F3205}" type="presOf" srcId="{8A5DFE23-51ED-469F-BE98-29769C16CA44}" destId="{9A0D0C0D-B0B3-4DBE-93DF-2AA0E3E34660}" srcOrd="0" destOrd="0" presId="urn:microsoft.com/office/officeart/2005/8/layout/list1"/>
    <dgm:cxn modelId="{16FD72D4-53DE-48F3-87BF-43664BC1DBDB}" type="presOf" srcId="{18502B5D-E5D3-4DC8-B731-6384D9437B1E}" destId="{C8C90C33-CFB1-4FB4-BA5D-BF56546002E2}" srcOrd="0" destOrd="1" presId="urn:microsoft.com/office/officeart/2005/8/layout/list1"/>
    <dgm:cxn modelId="{B9EF96BB-BC40-4827-984B-CE4B39A400D3}" type="presOf" srcId="{FF2B7EE0-2BC4-4142-B0AD-BA4FC4BDEC6C}" destId="{1400885E-FCA2-418B-A401-1B4401222035}" srcOrd="0" destOrd="1" presId="urn:microsoft.com/office/officeart/2005/8/layout/list1"/>
    <dgm:cxn modelId="{EEFA255D-6071-48DF-9EFF-11029D553883}" type="presOf" srcId="{89667798-282A-4C1A-A5EA-161E4B8F46D6}" destId="{1400885E-FCA2-418B-A401-1B4401222035}" srcOrd="0" destOrd="0" presId="urn:microsoft.com/office/officeart/2005/8/layout/list1"/>
    <dgm:cxn modelId="{9B53F78E-27AC-4BCF-9C00-E6A991CCF0AC}" srcId="{8A5DFE23-51ED-469F-BE98-29769C16CA44}" destId="{FF2B7EE0-2BC4-4142-B0AD-BA4FC4BDEC6C}" srcOrd="1" destOrd="0" parTransId="{05B2FFB6-E7AF-4D9A-8C37-D593C6FB125D}" sibTransId="{D46C98CB-0DF9-4AAD-B9CA-4CC04CB576AC}"/>
    <dgm:cxn modelId="{10E79722-6140-4DDD-B40C-C06B17258057}" srcId="{C126EA80-9A44-4038-BBD4-A70387A81735}" destId="{35CF92E0-3F2D-414B-8765-999CEDA6A315}" srcOrd="0" destOrd="0" parTransId="{0D5F9C3C-0406-4184-B625-CCD361E30DDD}" sibTransId="{2572A920-2744-43AC-8078-0493E5A73096}"/>
    <dgm:cxn modelId="{B8A1719E-B73D-40FB-8F25-9763EE931A2B}" srcId="{C126EA80-9A44-4038-BBD4-A70387A81735}" destId="{8A5DFE23-51ED-469F-BE98-29769C16CA44}" srcOrd="1" destOrd="0" parTransId="{0B4CC8B5-C88D-4EEF-806E-A7C6155FEC77}" sibTransId="{3133FBE6-AD7C-4F50-B326-1A7377B11D70}"/>
    <dgm:cxn modelId="{C7CAA9A5-3205-424A-8A19-6B2286BE5E2C}" srcId="{8A5DFE23-51ED-469F-BE98-29769C16CA44}" destId="{1E6BD044-571E-409D-AA65-E4D9B4D4BD73}" srcOrd="2" destOrd="0" parTransId="{7D5D37DD-EA9F-49D2-A86C-7D0FF9826CA3}" sibTransId="{C4DF0F93-58BF-4FB8-A250-EA56003BB0FE}"/>
    <dgm:cxn modelId="{31D1CC64-B6B8-4C72-909C-7FB28104D17A}" type="presOf" srcId="{D93AF030-070E-4D00-9C48-D7DE3EA3ED98}" destId="{D1FA276C-6BBE-4294-A8FC-1AFA4C7E3CC2}" srcOrd="0" destOrd="1" presId="urn:microsoft.com/office/officeart/2005/8/layout/list1"/>
    <dgm:cxn modelId="{6E2FDEFB-14E1-4B0B-A379-1F1D19F96D6A}" srcId="{CE1916C9-2487-4342-BC42-A81D77EB887D}" destId="{18502B5D-E5D3-4DC8-B731-6384D9437B1E}" srcOrd="1" destOrd="0" parTransId="{325BAE1E-841F-45DA-972F-20DB65284496}" sibTransId="{08D8625F-A01A-49A0-88E9-452357A03F22}"/>
    <dgm:cxn modelId="{13F0A252-2487-4B11-A457-0349216F5576}" type="presOf" srcId="{1E6BD044-571E-409D-AA65-E4D9B4D4BD73}" destId="{1400885E-FCA2-418B-A401-1B4401222035}" srcOrd="0" destOrd="2" presId="urn:microsoft.com/office/officeart/2005/8/layout/list1"/>
    <dgm:cxn modelId="{AAC11F52-3E0D-4FAC-9B8A-7AAC4F3F2393}" srcId="{8A5DFE23-51ED-469F-BE98-29769C16CA44}" destId="{001A371A-94A7-45E8-BCEA-7F8EEE084666}" srcOrd="3" destOrd="0" parTransId="{E9518D33-571B-4E91-BC4C-1B19E448BDAE}" sibTransId="{DFA69EF2-F231-416E-9249-728AE1BBBE93}"/>
    <dgm:cxn modelId="{D69B2E93-7604-4D2C-807D-BBCF86E79FF9}" type="presParOf" srcId="{2C9795CA-1C96-4E70-8041-27FEB91BC271}" destId="{063A9FCF-E2A8-4362-ADAC-D935B0D5452A}" srcOrd="0" destOrd="0" presId="urn:microsoft.com/office/officeart/2005/8/layout/list1"/>
    <dgm:cxn modelId="{E384E0AD-9F84-4286-857B-C1A6CC1FE39C}" type="presParOf" srcId="{063A9FCF-E2A8-4362-ADAC-D935B0D5452A}" destId="{6FB23E80-93C5-4819-A56E-F65D049B71AF}" srcOrd="0" destOrd="0" presId="urn:microsoft.com/office/officeart/2005/8/layout/list1"/>
    <dgm:cxn modelId="{4D18923F-02C4-481F-AED5-783876A5432A}" type="presParOf" srcId="{063A9FCF-E2A8-4362-ADAC-D935B0D5452A}" destId="{A6DA71CD-5E97-46C5-896F-8B763412F8EE}" srcOrd="1" destOrd="0" presId="urn:microsoft.com/office/officeart/2005/8/layout/list1"/>
    <dgm:cxn modelId="{EC80ECEB-E10D-4529-9E82-38596366CB03}" type="presParOf" srcId="{2C9795CA-1C96-4E70-8041-27FEB91BC271}" destId="{F0155325-B6DA-4FC1-A8F2-A554556A26AB}" srcOrd="1" destOrd="0" presId="urn:microsoft.com/office/officeart/2005/8/layout/list1"/>
    <dgm:cxn modelId="{9BE79E45-1009-458B-B389-55BF1C9F6268}" type="presParOf" srcId="{2C9795CA-1C96-4E70-8041-27FEB91BC271}" destId="{D1FA276C-6BBE-4294-A8FC-1AFA4C7E3CC2}" srcOrd="2" destOrd="0" presId="urn:microsoft.com/office/officeart/2005/8/layout/list1"/>
    <dgm:cxn modelId="{7C058D77-23AC-446C-8C33-592A46AA8B92}" type="presParOf" srcId="{2C9795CA-1C96-4E70-8041-27FEB91BC271}" destId="{775DCC53-FD0D-4716-AAB8-102B8A7028FF}" srcOrd="3" destOrd="0" presId="urn:microsoft.com/office/officeart/2005/8/layout/list1"/>
    <dgm:cxn modelId="{5D248E52-D3ED-4B0F-8EA3-D9AE02A9615A}" type="presParOf" srcId="{2C9795CA-1C96-4E70-8041-27FEB91BC271}" destId="{E46597AA-D6E0-4D89-931B-2A7ED7CEF340}" srcOrd="4" destOrd="0" presId="urn:microsoft.com/office/officeart/2005/8/layout/list1"/>
    <dgm:cxn modelId="{8946D0E1-A1D6-495C-A5DD-39DF1CC9E07A}" type="presParOf" srcId="{E46597AA-D6E0-4D89-931B-2A7ED7CEF340}" destId="{9A0D0C0D-B0B3-4DBE-93DF-2AA0E3E34660}" srcOrd="0" destOrd="0" presId="urn:microsoft.com/office/officeart/2005/8/layout/list1"/>
    <dgm:cxn modelId="{1E3135FF-58F2-4715-8B7E-584D54EC8E48}" type="presParOf" srcId="{E46597AA-D6E0-4D89-931B-2A7ED7CEF340}" destId="{224567D6-1979-4D41-8C92-706B38EA0E0A}" srcOrd="1" destOrd="0" presId="urn:microsoft.com/office/officeart/2005/8/layout/list1"/>
    <dgm:cxn modelId="{4D9056B1-41F7-450C-8DB9-CB69E37ABE87}" type="presParOf" srcId="{2C9795CA-1C96-4E70-8041-27FEB91BC271}" destId="{851D54FC-E3E6-4766-820F-BDDA73C824CC}" srcOrd="5" destOrd="0" presId="urn:microsoft.com/office/officeart/2005/8/layout/list1"/>
    <dgm:cxn modelId="{7E852CE2-CDD4-4385-BF01-EC636A0AB2B0}" type="presParOf" srcId="{2C9795CA-1C96-4E70-8041-27FEB91BC271}" destId="{1400885E-FCA2-418B-A401-1B4401222035}" srcOrd="6" destOrd="0" presId="urn:microsoft.com/office/officeart/2005/8/layout/list1"/>
    <dgm:cxn modelId="{B9D4224B-4C62-4C25-9ACE-CFA5F3D7CB19}" type="presParOf" srcId="{2C9795CA-1C96-4E70-8041-27FEB91BC271}" destId="{B82E5403-29BC-4B4B-B5D6-8B58AC35BC27}" srcOrd="7" destOrd="0" presId="urn:microsoft.com/office/officeart/2005/8/layout/list1"/>
    <dgm:cxn modelId="{EC9F9CB7-90D6-42C9-BCBC-5613FE889336}" type="presParOf" srcId="{2C9795CA-1C96-4E70-8041-27FEB91BC271}" destId="{EE912815-3CBC-4094-968F-6B50EA7639ED}" srcOrd="8" destOrd="0" presId="urn:microsoft.com/office/officeart/2005/8/layout/list1"/>
    <dgm:cxn modelId="{891FC7A0-B172-486F-B8F0-CE025BD0E4A1}" type="presParOf" srcId="{EE912815-3CBC-4094-968F-6B50EA7639ED}" destId="{66AC39EC-6357-4E06-9373-F5E26558364A}" srcOrd="0" destOrd="0" presId="urn:microsoft.com/office/officeart/2005/8/layout/list1"/>
    <dgm:cxn modelId="{DDB3D317-D2C2-44E7-A59D-F54345939642}" type="presParOf" srcId="{EE912815-3CBC-4094-968F-6B50EA7639ED}" destId="{EEE60D0E-2C1B-4173-B9C7-BE9745F5AA8D}" srcOrd="1" destOrd="0" presId="urn:microsoft.com/office/officeart/2005/8/layout/list1"/>
    <dgm:cxn modelId="{F5EAA980-2BC4-43AA-94AD-0B4C33E15B36}" type="presParOf" srcId="{2C9795CA-1C96-4E70-8041-27FEB91BC271}" destId="{F2A2426D-51FE-45B3-9783-3B961ED63A23}" srcOrd="9" destOrd="0" presId="urn:microsoft.com/office/officeart/2005/8/layout/list1"/>
    <dgm:cxn modelId="{B600E3D7-9D57-4A97-8671-D73AF348DDA5}" type="presParOf" srcId="{2C9795CA-1C96-4E70-8041-27FEB91BC271}" destId="{C8C90C33-CFB1-4FB4-BA5D-BF56546002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64A86C-FD97-4EFC-A620-CE55F4D057D8}"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GB"/>
        </a:p>
      </dgm:t>
    </dgm:pt>
    <dgm:pt modelId="{400897C8-CB7E-4A0C-83A9-72E2DDA6D946}">
      <dgm:prSet phldrT="[Text]"/>
      <dgm:spPr/>
      <dgm:t>
        <a:bodyPr/>
        <a:lstStyle/>
        <a:p>
          <a:r>
            <a:rPr lang="en-GB" dirty="0" smtClean="0"/>
            <a:t>Responsibility: Board of head of the conglomerate</a:t>
          </a:r>
          <a:endParaRPr lang="en-GB" dirty="0"/>
        </a:p>
      </dgm:t>
    </dgm:pt>
    <dgm:pt modelId="{4B53C773-08A4-46FA-8380-B819B1560BA3}" type="parTrans" cxnId="{FF7027E1-0128-464D-A946-C937380B0A89}">
      <dgm:prSet/>
      <dgm:spPr/>
      <dgm:t>
        <a:bodyPr/>
        <a:lstStyle/>
        <a:p>
          <a:endParaRPr lang="en-GB"/>
        </a:p>
      </dgm:t>
    </dgm:pt>
    <dgm:pt modelId="{305200DC-26E6-4BAB-A5D7-D67DDD296949}" type="sibTrans" cxnId="{FF7027E1-0128-464D-A946-C937380B0A89}">
      <dgm:prSet/>
      <dgm:spPr/>
      <dgm:t>
        <a:bodyPr/>
        <a:lstStyle/>
        <a:p>
          <a:endParaRPr lang="en-GB"/>
        </a:p>
      </dgm:t>
    </dgm:pt>
    <dgm:pt modelId="{2CEF9885-7A5D-4F31-9C99-3C341E466FD8}">
      <dgm:prSet phldrT="[Text]"/>
      <dgm:spPr/>
      <dgm:t>
        <a:bodyPr/>
        <a:lstStyle/>
        <a:p>
          <a:r>
            <a:rPr lang="en-GB" b="1" dirty="0" smtClean="0"/>
            <a:t>High Integrity</a:t>
          </a:r>
          <a:endParaRPr lang="en-GB" b="1" dirty="0"/>
        </a:p>
      </dgm:t>
    </dgm:pt>
    <dgm:pt modelId="{63542B81-B29F-4DE1-996A-A64C652EE3A6}" type="parTrans" cxnId="{09F7254B-FAAC-414C-AF14-592BA87E9389}">
      <dgm:prSet/>
      <dgm:spPr/>
      <dgm:t>
        <a:bodyPr/>
        <a:lstStyle/>
        <a:p>
          <a:endParaRPr lang="en-GB"/>
        </a:p>
      </dgm:t>
    </dgm:pt>
    <dgm:pt modelId="{750942BD-8244-4C9D-BC41-08880F4143EA}" type="sibTrans" cxnId="{09F7254B-FAAC-414C-AF14-592BA87E9389}">
      <dgm:prSet/>
      <dgm:spPr/>
      <dgm:t>
        <a:bodyPr/>
        <a:lstStyle/>
        <a:p>
          <a:endParaRPr lang="en-GB"/>
        </a:p>
      </dgm:t>
    </dgm:pt>
    <dgm:pt modelId="{BCF16119-90E1-4660-9E85-76F274D49D19}">
      <dgm:prSet phldrT="[Text]"/>
      <dgm:spPr/>
      <dgm:t>
        <a:bodyPr/>
        <a:lstStyle/>
        <a:p>
          <a:r>
            <a:rPr lang="en-GB" b="1" dirty="0" smtClean="0"/>
            <a:t>Balance conflict of interests</a:t>
          </a:r>
          <a:endParaRPr lang="en-GB" b="1" dirty="0"/>
        </a:p>
      </dgm:t>
    </dgm:pt>
    <dgm:pt modelId="{D51AE993-8C9F-43AF-AD23-935CF09ACA02}" type="parTrans" cxnId="{B75B0835-DBFD-49C6-915F-40F9EE5B30B3}">
      <dgm:prSet/>
      <dgm:spPr/>
      <dgm:t>
        <a:bodyPr/>
        <a:lstStyle/>
        <a:p>
          <a:endParaRPr lang="en-GB"/>
        </a:p>
      </dgm:t>
    </dgm:pt>
    <dgm:pt modelId="{2701BAAD-F81D-469B-86EA-B215875DD0C7}" type="sibTrans" cxnId="{B75B0835-DBFD-49C6-915F-40F9EE5B30B3}">
      <dgm:prSet/>
      <dgm:spPr/>
      <dgm:t>
        <a:bodyPr/>
        <a:lstStyle/>
        <a:p>
          <a:endParaRPr lang="en-GB"/>
        </a:p>
      </dgm:t>
    </dgm:pt>
    <dgm:pt modelId="{EB1E5767-4FF7-4855-A986-E5D6D3F23D85}">
      <dgm:prSet phldrT="[Text]"/>
      <dgm:spPr/>
      <dgm:t>
        <a:bodyPr/>
        <a:lstStyle/>
        <a:p>
          <a:r>
            <a:rPr lang="en-GB" b="1" dirty="0" smtClean="0"/>
            <a:t>Respect policyholders’ interests</a:t>
          </a:r>
          <a:endParaRPr lang="en-GB" b="1" dirty="0"/>
        </a:p>
      </dgm:t>
    </dgm:pt>
    <dgm:pt modelId="{7CD90188-D636-49C6-B85D-A1BED221E315}" type="parTrans" cxnId="{45A9A649-7495-4E67-84E7-2A2F5705A9F6}">
      <dgm:prSet/>
      <dgm:spPr/>
      <dgm:t>
        <a:bodyPr/>
        <a:lstStyle/>
        <a:p>
          <a:endParaRPr lang="en-GB"/>
        </a:p>
      </dgm:t>
    </dgm:pt>
    <dgm:pt modelId="{0DC9CE9C-4481-420F-AC75-4CF4C3784CBF}" type="sibTrans" cxnId="{45A9A649-7495-4E67-84E7-2A2F5705A9F6}">
      <dgm:prSet/>
      <dgm:spPr/>
      <dgm:t>
        <a:bodyPr/>
        <a:lstStyle/>
        <a:p>
          <a:endParaRPr lang="en-GB"/>
        </a:p>
      </dgm:t>
    </dgm:pt>
    <dgm:pt modelId="{64758D25-1125-48A6-9498-087E7FEFEEF7}">
      <dgm:prSet/>
      <dgm:spPr/>
      <dgm:t>
        <a:bodyPr/>
        <a:lstStyle/>
        <a:p>
          <a:r>
            <a:rPr lang="en-GB" b="1" dirty="0" smtClean="0"/>
            <a:t>Comprehensive – covers all entities</a:t>
          </a:r>
          <a:endParaRPr lang="en-GB" b="1" dirty="0"/>
        </a:p>
      </dgm:t>
    </dgm:pt>
    <dgm:pt modelId="{EA210315-0EC2-41A6-8D06-5B41AACB545F}" type="parTrans" cxnId="{0DA79405-47BB-4DC6-8C8A-DE77D337224D}">
      <dgm:prSet/>
      <dgm:spPr/>
      <dgm:t>
        <a:bodyPr/>
        <a:lstStyle/>
        <a:p>
          <a:endParaRPr lang="en-GB"/>
        </a:p>
      </dgm:t>
    </dgm:pt>
    <dgm:pt modelId="{457214A5-06FA-4E51-A9BA-87B6A36A03F0}" type="sibTrans" cxnId="{0DA79405-47BB-4DC6-8C8A-DE77D337224D}">
      <dgm:prSet/>
      <dgm:spPr/>
      <dgm:t>
        <a:bodyPr/>
        <a:lstStyle/>
        <a:p>
          <a:endParaRPr lang="en-GB"/>
        </a:p>
      </dgm:t>
    </dgm:pt>
    <dgm:pt modelId="{7F3851E8-1D43-4308-8B07-27CCE977E3EA}">
      <dgm:prSet/>
      <dgm:spPr/>
      <dgm:t>
        <a:bodyPr/>
        <a:lstStyle/>
        <a:p>
          <a:r>
            <a:rPr lang="en-GB" b="1" dirty="0" smtClean="0"/>
            <a:t>Meet prudential and legal requirements</a:t>
          </a:r>
          <a:endParaRPr lang="en-GB" b="1" dirty="0"/>
        </a:p>
      </dgm:t>
    </dgm:pt>
    <dgm:pt modelId="{19AEFC3B-30E8-409A-BB29-882B4ECBCCB9}" type="parTrans" cxnId="{365E4B4D-1393-4242-9F74-B230E480C1F6}">
      <dgm:prSet/>
      <dgm:spPr/>
      <dgm:t>
        <a:bodyPr/>
        <a:lstStyle/>
        <a:p>
          <a:endParaRPr lang="en-GB"/>
        </a:p>
      </dgm:t>
    </dgm:pt>
    <dgm:pt modelId="{4B31FDCA-551C-40F6-BD31-8D629E16C710}" type="sibTrans" cxnId="{365E4B4D-1393-4242-9F74-B230E480C1F6}">
      <dgm:prSet/>
      <dgm:spPr/>
      <dgm:t>
        <a:bodyPr/>
        <a:lstStyle/>
        <a:p>
          <a:endParaRPr lang="en-GB"/>
        </a:p>
      </dgm:t>
    </dgm:pt>
    <dgm:pt modelId="{867FBC82-2382-40FA-A05B-39099239BC5B}" type="pres">
      <dgm:prSet presAssocID="{6B64A86C-FD97-4EFC-A620-CE55F4D057D8}" presName="cycle" presStyleCnt="0">
        <dgm:presLayoutVars>
          <dgm:chMax val="1"/>
          <dgm:dir/>
          <dgm:animLvl val="ctr"/>
          <dgm:resizeHandles val="exact"/>
        </dgm:presLayoutVars>
      </dgm:prSet>
      <dgm:spPr/>
      <dgm:t>
        <a:bodyPr/>
        <a:lstStyle/>
        <a:p>
          <a:endParaRPr lang="en-GB"/>
        </a:p>
      </dgm:t>
    </dgm:pt>
    <dgm:pt modelId="{FB99AD60-AE6F-4F4D-ADD0-3FC23FA762AA}" type="pres">
      <dgm:prSet presAssocID="{400897C8-CB7E-4A0C-83A9-72E2DDA6D946}" presName="centerShape" presStyleLbl="node0" presStyleIdx="0" presStyleCnt="1"/>
      <dgm:spPr/>
      <dgm:t>
        <a:bodyPr/>
        <a:lstStyle/>
        <a:p>
          <a:endParaRPr lang="en-GB"/>
        </a:p>
      </dgm:t>
    </dgm:pt>
    <dgm:pt modelId="{135C8429-12F5-4E7F-A1E3-2A021A895B82}" type="pres">
      <dgm:prSet presAssocID="{63542B81-B29F-4DE1-996A-A64C652EE3A6}" presName="parTrans" presStyleLbl="bgSibTrans2D1" presStyleIdx="0" presStyleCnt="5"/>
      <dgm:spPr/>
      <dgm:t>
        <a:bodyPr/>
        <a:lstStyle/>
        <a:p>
          <a:endParaRPr lang="en-GB"/>
        </a:p>
      </dgm:t>
    </dgm:pt>
    <dgm:pt modelId="{3746718A-5647-49B9-9582-777FC7E5F9CE}" type="pres">
      <dgm:prSet presAssocID="{2CEF9885-7A5D-4F31-9C99-3C341E466FD8}" presName="node" presStyleLbl="node1" presStyleIdx="0" presStyleCnt="5">
        <dgm:presLayoutVars>
          <dgm:bulletEnabled val="1"/>
        </dgm:presLayoutVars>
      </dgm:prSet>
      <dgm:spPr/>
      <dgm:t>
        <a:bodyPr/>
        <a:lstStyle/>
        <a:p>
          <a:endParaRPr lang="en-GB"/>
        </a:p>
      </dgm:t>
    </dgm:pt>
    <dgm:pt modelId="{ADC9FC0C-C36F-4A34-A1E9-F3BFA1D43BB8}" type="pres">
      <dgm:prSet presAssocID="{D51AE993-8C9F-43AF-AD23-935CF09ACA02}" presName="parTrans" presStyleLbl="bgSibTrans2D1" presStyleIdx="1" presStyleCnt="5"/>
      <dgm:spPr/>
      <dgm:t>
        <a:bodyPr/>
        <a:lstStyle/>
        <a:p>
          <a:endParaRPr lang="en-GB"/>
        </a:p>
      </dgm:t>
    </dgm:pt>
    <dgm:pt modelId="{3DA5082B-DBC5-46FA-B2CB-5F8A380DBFEC}" type="pres">
      <dgm:prSet presAssocID="{BCF16119-90E1-4660-9E85-76F274D49D19}" presName="node" presStyleLbl="node1" presStyleIdx="1" presStyleCnt="5">
        <dgm:presLayoutVars>
          <dgm:bulletEnabled val="1"/>
        </dgm:presLayoutVars>
      </dgm:prSet>
      <dgm:spPr/>
      <dgm:t>
        <a:bodyPr/>
        <a:lstStyle/>
        <a:p>
          <a:endParaRPr lang="en-GB"/>
        </a:p>
      </dgm:t>
    </dgm:pt>
    <dgm:pt modelId="{344C1665-894D-4150-BD00-82C051DE957F}" type="pres">
      <dgm:prSet presAssocID="{7CD90188-D636-49C6-B85D-A1BED221E315}" presName="parTrans" presStyleLbl="bgSibTrans2D1" presStyleIdx="2" presStyleCnt="5"/>
      <dgm:spPr/>
      <dgm:t>
        <a:bodyPr/>
        <a:lstStyle/>
        <a:p>
          <a:endParaRPr lang="en-GB"/>
        </a:p>
      </dgm:t>
    </dgm:pt>
    <dgm:pt modelId="{2630788D-3F56-4E54-B8DE-0BEF3B9291C6}" type="pres">
      <dgm:prSet presAssocID="{EB1E5767-4FF7-4855-A986-E5D6D3F23D85}" presName="node" presStyleLbl="node1" presStyleIdx="2" presStyleCnt="5">
        <dgm:presLayoutVars>
          <dgm:bulletEnabled val="1"/>
        </dgm:presLayoutVars>
      </dgm:prSet>
      <dgm:spPr/>
      <dgm:t>
        <a:bodyPr/>
        <a:lstStyle/>
        <a:p>
          <a:endParaRPr lang="en-GB"/>
        </a:p>
      </dgm:t>
    </dgm:pt>
    <dgm:pt modelId="{AB4E9774-1A96-4755-8032-BC4A5ADEA5C1}" type="pres">
      <dgm:prSet presAssocID="{EA210315-0EC2-41A6-8D06-5B41AACB545F}" presName="parTrans" presStyleLbl="bgSibTrans2D1" presStyleIdx="3" presStyleCnt="5"/>
      <dgm:spPr/>
      <dgm:t>
        <a:bodyPr/>
        <a:lstStyle/>
        <a:p>
          <a:endParaRPr lang="en-GB"/>
        </a:p>
      </dgm:t>
    </dgm:pt>
    <dgm:pt modelId="{CA76F2CD-96FE-4764-97EB-388EF0748D45}" type="pres">
      <dgm:prSet presAssocID="{64758D25-1125-48A6-9498-087E7FEFEEF7}" presName="node" presStyleLbl="node1" presStyleIdx="3" presStyleCnt="5">
        <dgm:presLayoutVars>
          <dgm:bulletEnabled val="1"/>
        </dgm:presLayoutVars>
      </dgm:prSet>
      <dgm:spPr/>
      <dgm:t>
        <a:bodyPr/>
        <a:lstStyle/>
        <a:p>
          <a:endParaRPr lang="en-GB"/>
        </a:p>
      </dgm:t>
    </dgm:pt>
    <dgm:pt modelId="{63208823-2C2A-4A27-838D-91A156D62E48}" type="pres">
      <dgm:prSet presAssocID="{19AEFC3B-30E8-409A-BB29-882B4ECBCCB9}" presName="parTrans" presStyleLbl="bgSibTrans2D1" presStyleIdx="4" presStyleCnt="5"/>
      <dgm:spPr/>
      <dgm:t>
        <a:bodyPr/>
        <a:lstStyle/>
        <a:p>
          <a:endParaRPr lang="en-GB"/>
        </a:p>
      </dgm:t>
    </dgm:pt>
    <dgm:pt modelId="{C26689FF-81E9-4E58-938C-375928CF3102}" type="pres">
      <dgm:prSet presAssocID="{7F3851E8-1D43-4308-8B07-27CCE977E3EA}" presName="node" presStyleLbl="node1" presStyleIdx="4" presStyleCnt="5">
        <dgm:presLayoutVars>
          <dgm:bulletEnabled val="1"/>
        </dgm:presLayoutVars>
      </dgm:prSet>
      <dgm:spPr/>
      <dgm:t>
        <a:bodyPr/>
        <a:lstStyle/>
        <a:p>
          <a:endParaRPr lang="en-GB"/>
        </a:p>
      </dgm:t>
    </dgm:pt>
  </dgm:ptLst>
  <dgm:cxnLst>
    <dgm:cxn modelId="{365E4B4D-1393-4242-9F74-B230E480C1F6}" srcId="{400897C8-CB7E-4A0C-83A9-72E2DDA6D946}" destId="{7F3851E8-1D43-4308-8B07-27CCE977E3EA}" srcOrd="4" destOrd="0" parTransId="{19AEFC3B-30E8-409A-BB29-882B4ECBCCB9}" sibTransId="{4B31FDCA-551C-40F6-BD31-8D629E16C710}"/>
    <dgm:cxn modelId="{2811DFE5-663A-43AA-97E1-D1D10B4A6DF7}" type="presOf" srcId="{64758D25-1125-48A6-9498-087E7FEFEEF7}" destId="{CA76F2CD-96FE-4764-97EB-388EF0748D45}" srcOrd="0" destOrd="0" presId="urn:microsoft.com/office/officeart/2005/8/layout/radial4"/>
    <dgm:cxn modelId="{B69E4B4D-3DBD-4ECD-B019-F4EFAF1739D9}" type="presOf" srcId="{7F3851E8-1D43-4308-8B07-27CCE977E3EA}" destId="{C26689FF-81E9-4E58-938C-375928CF3102}" srcOrd="0" destOrd="0" presId="urn:microsoft.com/office/officeart/2005/8/layout/radial4"/>
    <dgm:cxn modelId="{89CEE65E-4C8E-4C7B-A019-1303C5DAD94F}" type="presOf" srcId="{BCF16119-90E1-4660-9E85-76F274D49D19}" destId="{3DA5082B-DBC5-46FA-B2CB-5F8A380DBFEC}" srcOrd="0" destOrd="0" presId="urn:microsoft.com/office/officeart/2005/8/layout/radial4"/>
    <dgm:cxn modelId="{17A5ED5F-AA5C-4352-AC76-19FF2EB347FD}" type="presOf" srcId="{EB1E5767-4FF7-4855-A986-E5D6D3F23D85}" destId="{2630788D-3F56-4E54-B8DE-0BEF3B9291C6}" srcOrd="0" destOrd="0" presId="urn:microsoft.com/office/officeart/2005/8/layout/radial4"/>
    <dgm:cxn modelId="{B75B0835-DBFD-49C6-915F-40F9EE5B30B3}" srcId="{400897C8-CB7E-4A0C-83A9-72E2DDA6D946}" destId="{BCF16119-90E1-4660-9E85-76F274D49D19}" srcOrd="1" destOrd="0" parTransId="{D51AE993-8C9F-43AF-AD23-935CF09ACA02}" sibTransId="{2701BAAD-F81D-469B-86EA-B215875DD0C7}"/>
    <dgm:cxn modelId="{09F7254B-FAAC-414C-AF14-592BA87E9389}" srcId="{400897C8-CB7E-4A0C-83A9-72E2DDA6D946}" destId="{2CEF9885-7A5D-4F31-9C99-3C341E466FD8}" srcOrd="0" destOrd="0" parTransId="{63542B81-B29F-4DE1-996A-A64C652EE3A6}" sibTransId="{750942BD-8244-4C9D-BC41-08880F4143EA}"/>
    <dgm:cxn modelId="{86A08F83-063D-4EFA-99A6-70938996C670}" type="presOf" srcId="{2CEF9885-7A5D-4F31-9C99-3C341E466FD8}" destId="{3746718A-5647-49B9-9582-777FC7E5F9CE}" srcOrd="0" destOrd="0" presId="urn:microsoft.com/office/officeart/2005/8/layout/radial4"/>
    <dgm:cxn modelId="{0DA79405-47BB-4DC6-8C8A-DE77D337224D}" srcId="{400897C8-CB7E-4A0C-83A9-72E2DDA6D946}" destId="{64758D25-1125-48A6-9498-087E7FEFEEF7}" srcOrd="3" destOrd="0" parTransId="{EA210315-0EC2-41A6-8D06-5B41AACB545F}" sibTransId="{457214A5-06FA-4E51-A9BA-87B6A36A03F0}"/>
    <dgm:cxn modelId="{5F55E1F1-B5A4-4785-8E0D-A50C05758223}" type="presOf" srcId="{400897C8-CB7E-4A0C-83A9-72E2DDA6D946}" destId="{FB99AD60-AE6F-4F4D-ADD0-3FC23FA762AA}" srcOrd="0" destOrd="0" presId="urn:microsoft.com/office/officeart/2005/8/layout/radial4"/>
    <dgm:cxn modelId="{FF7027E1-0128-464D-A946-C937380B0A89}" srcId="{6B64A86C-FD97-4EFC-A620-CE55F4D057D8}" destId="{400897C8-CB7E-4A0C-83A9-72E2DDA6D946}" srcOrd="0" destOrd="0" parTransId="{4B53C773-08A4-46FA-8380-B819B1560BA3}" sibTransId="{305200DC-26E6-4BAB-A5D7-D67DDD296949}"/>
    <dgm:cxn modelId="{E4F1E0D6-D6A5-455C-9F1E-A7B317B76784}" type="presOf" srcId="{6B64A86C-FD97-4EFC-A620-CE55F4D057D8}" destId="{867FBC82-2382-40FA-A05B-39099239BC5B}" srcOrd="0" destOrd="0" presId="urn:microsoft.com/office/officeart/2005/8/layout/radial4"/>
    <dgm:cxn modelId="{54E0A227-D8D0-42EB-8268-F07153214043}" type="presOf" srcId="{EA210315-0EC2-41A6-8D06-5B41AACB545F}" destId="{AB4E9774-1A96-4755-8032-BC4A5ADEA5C1}" srcOrd="0" destOrd="0" presId="urn:microsoft.com/office/officeart/2005/8/layout/radial4"/>
    <dgm:cxn modelId="{52407335-9A43-4900-AA83-CD77D1CAC8B9}" type="presOf" srcId="{63542B81-B29F-4DE1-996A-A64C652EE3A6}" destId="{135C8429-12F5-4E7F-A1E3-2A021A895B82}" srcOrd="0" destOrd="0" presId="urn:microsoft.com/office/officeart/2005/8/layout/radial4"/>
    <dgm:cxn modelId="{9D0F7E8D-0233-4F86-8ACF-E39AE1FB6329}" type="presOf" srcId="{19AEFC3B-30E8-409A-BB29-882B4ECBCCB9}" destId="{63208823-2C2A-4A27-838D-91A156D62E48}" srcOrd="0" destOrd="0" presId="urn:microsoft.com/office/officeart/2005/8/layout/radial4"/>
    <dgm:cxn modelId="{BFC53F77-48C2-4DDB-929C-9044E9DB8BF7}" type="presOf" srcId="{D51AE993-8C9F-43AF-AD23-935CF09ACA02}" destId="{ADC9FC0C-C36F-4A34-A1E9-F3BFA1D43BB8}" srcOrd="0" destOrd="0" presId="urn:microsoft.com/office/officeart/2005/8/layout/radial4"/>
    <dgm:cxn modelId="{A325CF89-FD9C-48C4-A719-AC19028CE2B6}" type="presOf" srcId="{7CD90188-D636-49C6-B85D-A1BED221E315}" destId="{344C1665-894D-4150-BD00-82C051DE957F}" srcOrd="0" destOrd="0" presId="urn:microsoft.com/office/officeart/2005/8/layout/radial4"/>
    <dgm:cxn modelId="{45A9A649-7495-4E67-84E7-2A2F5705A9F6}" srcId="{400897C8-CB7E-4A0C-83A9-72E2DDA6D946}" destId="{EB1E5767-4FF7-4855-A986-E5D6D3F23D85}" srcOrd="2" destOrd="0" parTransId="{7CD90188-D636-49C6-B85D-A1BED221E315}" sibTransId="{0DC9CE9C-4481-420F-AC75-4CF4C3784CBF}"/>
    <dgm:cxn modelId="{F737ED64-C94A-46B3-A1F8-87B1D070EF9F}" type="presParOf" srcId="{867FBC82-2382-40FA-A05B-39099239BC5B}" destId="{FB99AD60-AE6F-4F4D-ADD0-3FC23FA762AA}" srcOrd="0" destOrd="0" presId="urn:microsoft.com/office/officeart/2005/8/layout/radial4"/>
    <dgm:cxn modelId="{2836FA8F-0C24-4C38-9DF0-FDA470DEE556}" type="presParOf" srcId="{867FBC82-2382-40FA-A05B-39099239BC5B}" destId="{135C8429-12F5-4E7F-A1E3-2A021A895B82}" srcOrd="1" destOrd="0" presId="urn:microsoft.com/office/officeart/2005/8/layout/radial4"/>
    <dgm:cxn modelId="{57E2C139-4076-4112-88E3-6BC7A15CF76B}" type="presParOf" srcId="{867FBC82-2382-40FA-A05B-39099239BC5B}" destId="{3746718A-5647-49B9-9582-777FC7E5F9CE}" srcOrd="2" destOrd="0" presId="urn:microsoft.com/office/officeart/2005/8/layout/radial4"/>
    <dgm:cxn modelId="{C3BFEA8A-1C4D-4666-9478-64D584FC47B9}" type="presParOf" srcId="{867FBC82-2382-40FA-A05B-39099239BC5B}" destId="{ADC9FC0C-C36F-4A34-A1E9-F3BFA1D43BB8}" srcOrd="3" destOrd="0" presId="urn:microsoft.com/office/officeart/2005/8/layout/radial4"/>
    <dgm:cxn modelId="{AE0EF9FB-B957-47AE-95AA-C7C7CB653A5E}" type="presParOf" srcId="{867FBC82-2382-40FA-A05B-39099239BC5B}" destId="{3DA5082B-DBC5-46FA-B2CB-5F8A380DBFEC}" srcOrd="4" destOrd="0" presId="urn:microsoft.com/office/officeart/2005/8/layout/radial4"/>
    <dgm:cxn modelId="{5524C309-FBBE-4D77-B587-7F328647DB00}" type="presParOf" srcId="{867FBC82-2382-40FA-A05B-39099239BC5B}" destId="{344C1665-894D-4150-BD00-82C051DE957F}" srcOrd="5" destOrd="0" presId="urn:microsoft.com/office/officeart/2005/8/layout/radial4"/>
    <dgm:cxn modelId="{65CF9DDE-8EAC-479F-B182-66CDBEC0DD2C}" type="presParOf" srcId="{867FBC82-2382-40FA-A05B-39099239BC5B}" destId="{2630788D-3F56-4E54-B8DE-0BEF3B9291C6}" srcOrd="6" destOrd="0" presId="urn:microsoft.com/office/officeart/2005/8/layout/radial4"/>
    <dgm:cxn modelId="{4302D138-99BD-41DB-8141-24402D75F632}" type="presParOf" srcId="{867FBC82-2382-40FA-A05B-39099239BC5B}" destId="{AB4E9774-1A96-4755-8032-BC4A5ADEA5C1}" srcOrd="7" destOrd="0" presId="urn:microsoft.com/office/officeart/2005/8/layout/radial4"/>
    <dgm:cxn modelId="{0C0F49CD-A817-4DFC-9D49-549FD3DE0CAC}" type="presParOf" srcId="{867FBC82-2382-40FA-A05B-39099239BC5B}" destId="{CA76F2CD-96FE-4764-97EB-388EF0748D45}" srcOrd="8" destOrd="0" presId="urn:microsoft.com/office/officeart/2005/8/layout/radial4"/>
    <dgm:cxn modelId="{BB114405-4FD6-4157-AFBC-222B2F007471}" type="presParOf" srcId="{867FBC82-2382-40FA-A05B-39099239BC5B}" destId="{63208823-2C2A-4A27-838D-91A156D62E48}" srcOrd="9" destOrd="0" presId="urn:microsoft.com/office/officeart/2005/8/layout/radial4"/>
    <dgm:cxn modelId="{9CC339AB-484D-4679-BE47-9215340BA901}" type="presParOf" srcId="{867FBC82-2382-40FA-A05B-39099239BC5B}" destId="{C26689FF-81E9-4E58-938C-375928CF310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2C03C30-FDB0-4FAB-9C2E-6F884345035C}"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GB"/>
        </a:p>
      </dgm:t>
    </dgm:pt>
    <dgm:pt modelId="{339565E9-4AC6-4563-B3FF-A8CEB2856B80}">
      <dgm:prSet phldrT="[Text]"/>
      <dgm:spPr/>
      <dgm:t>
        <a:bodyPr/>
        <a:lstStyle/>
        <a:p>
          <a:r>
            <a:rPr lang="en-GB" dirty="0" smtClean="0"/>
            <a:t>Transparent organisational and managerial structure – consistent with strategy, understood by board, management, supervisors</a:t>
          </a:r>
          <a:endParaRPr lang="en-GB" dirty="0"/>
        </a:p>
      </dgm:t>
    </dgm:pt>
    <dgm:pt modelId="{62E7810C-FA25-4883-A6C1-AA7DB3BFE0A2}" type="parTrans" cxnId="{FEB0DFC8-7B50-449F-8DF5-A920D7627EFA}">
      <dgm:prSet/>
      <dgm:spPr/>
      <dgm:t>
        <a:bodyPr/>
        <a:lstStyle/>
        <a:p>
          <a:endParaRPr lang="en-GB"/>
        </a:p>
      </dgm:t>
    </dgm:pt>
    <dgm:pt modelId="{5E7EE633-1E99-4E1D-9C62-8CDA28887992}" type="sibTrans" cxnId="{FEB0DFC8-7B50-449F-8DF5-A920D7627EFA}">
      <dgm:prSet/>
      <dgm:spPr/>
      <dgm:t>
        <a:bodyPr/>
        <a:lstStyle/>
        <a:p>
          <a:endParaRPr lang="en-GB"/>
        </a:p>
      </dgm:t>
    </dgm:pt>
    <dgm:pt modelId="{353209E6-E9FF-42B3-B1D1-43CEB4A7E9FE}">
      <dgm:prSet phldrT="[Text]"/>
      <dgm:spPr/>
      <dgm:t>
        <a:bodyPr/>
        <a:lstStyle/>
        <a:p>
          <a:r>
            <a:rPr lang="en-GB" dirty="0" smtClean="0"/>
            <a:t>Assess ownership structure – financial soundness and integrity of significant owners</a:t>
          </a:r>
          <a:endParaRPr lang="en-GB" dirty="0"/>
        </a:p>
      </dgm:t>
    </dgm:pt>
    <dgm:pt modelId="{F87AFEFF-E251-49A5-BA5B-6622AF5AA951}" type="parTrans" cxnId="{A4FE72B6-DFF0-4F0D-8670-F39588EB835D}">
      <dgm:prSet/>
      <dgm:spPr/>
      <dgm:t>
        <a:bodyPr/>
        <a:lstStyle/>
        <a:p>
          <a:endParaRPr lang="en-GB"/>
        </a:p>
      </dgm:t>
    </dgm:pt>
    <dgm:pt modelId="{B1651BD7-AA19-4AEE-AD15-2433A7F864A2}" type="sibTrans" cxnId="{A4FE72B6-DFF0-4F0D-8670-F39588EB835D}">
      <dgm:prSet/>
      <dgm:spPr/>
      <dgm:t>
        <a:bodyPr/>
        <a:lstStyle/>
        <a:p>
          <a:endParaRPr lang="en-GB"/>
        </a:p>
      </dgm:t>
    </dgm:pt>
    <dgm:pt modelId="{C3B2C88E-DB6F-4DF2-B7D6-724901964519}">
      <dgm:prSet phldrT="[Text]"/>
      <dgm:spPr/>
      <dgm:t>
        <a:bodyPr/>
        <a:lstStyle/>
        <a:p>
          <a:r>
            <a:rPr lang="en-GB" dirty="0" smtClean="0"/>
            <a:t>Require restructuring if structure impedes effective supervision – licensing powers</a:t>
          </a:r>
          <a:endParaRPr lang="en-GB" dirty="0"/>
        </a:p>
      </dgm:t>
    </dgm:pt>
    <dgm:pt modelId="{61F84922-1CEF-4148-9551-4B40FFE870E6}" type="parTrans" cxnId="{E883E74D-A6A1-4BC7-83BE-640A568A71E6}">
      <dgm:prSet/>
      <dgm:spPr/>
      <dgm:t>
        <a:bodyPr/>
        <a:lstStyle/>
        <a:p>
          <a:endParaRPr lang="en-GB"/>
        </a:p>
      </dgm:t>
    </dgm:pt>
    <dgm:pt modelId="{F7B99DE9-BD83-44B0-B246-0C6FDF3EDBDD}" type="sibTrans" cxnId="{E883E74D-A6A1-4BC7-83BE-640A568A71E6}">
      <dgm:prSet/>
      <dgm:spPr/>
      <dgm:t>
        <a:bodyPr/>
        <a:lstStyle/>
        <a:p>
          <a:endParaRPr lang="en-GB"/>
        </a:p>
      </dgm:t>
    </dgm:pt>
    <dgm:pt modelId="{88EBF238-8AD2-4DBF-9F71-F859C6A3814B}">
      <dgm:prSet/>
      <dgm:spPr/>
      <dgm:t>
        <a:bodyPr/>
        <a:lstStyle/>
        <a:p>
          <a:r>
            <a:rPr lang="en-GB" dirty="0" smtClean="0"/>
            <a:t>Board and management understand and can </a:t>
          </a:r>
          <a:r>
            <a:rPr lang="en-GB" smtClean="0"/>
            <a:t>describe structure, its purpose </a:t>
          </a:r>
          <a:r>
            <a:rPr lang="en-GB" dirty="0" smtClean="0"/>
            <a:t>and material risks – unregulated entities, wider group</a:t>
          </a:r>
          <a:endParaRPr lang="en-GB" dirty="0"/>
        </a:p>
      </dgm:t>
    </dgm:pt>
    <dgm:pt modelId="{A3D34166-9063-4500-9B1F-812F5DF07D30}" type="parTrans" cxnId="{3559C430-A558-40F3-9A59-999E953EB3AB}">
      <dgm:prSet/>
      <dgm:spPr/>
      <dgm:t>
        <a:bodyPr/>
        <a:lstStyle/>
        <a:p>
          <a:endParaRPr lang="en-GB"/>
        </a:p>
      </dgm:t>
    </dgm:pt>
    <dgm:pt modelId="{93465B77-8371-4ACF-837D-9FE1F74A115B}" type="sibTrans" cxnId="{3559C430-A558-40F3-9A59-999E953EB3AB}">
      <dgm:prSet/>
      <dgm:spPr/>
      <dgm:t>
        <a:bodyPr/>
        <a:lstStyle/>
        <a:p>
          <a:endParaRPr lang="en-GB"/>
        </a:p>
      </dgm:t>
    </dgm:pt>
    <dgm:pt modelId="{C3672489-843A-40CE-A561-5C8BED85E999}">
      <dgm:prSet/>
      <dgm:spPr/>
      <dgm:t>
        <a:bodyPr/>
        <a:lstStyle/>
        <a:p>
          <a:r>
            <a:rPr lang="en-GB" dirty="0" smtClean="0"/>
            <a:t>Assess conglomerate’s process for approving structural changes and creating new entities</a:t>
          </a:r>
          <a:endParaRPr lang="en-GB" dirty="0"/>
        </a:p>
      </dgm:t>
    </dgm:pt>
    <dgm:pt modelId="{B0C5F9DD-F23D-4EFE-9572-277D34CD9C6D}" type="parTrans" cxnId="{A4E0A9E7-9F74-4D86-BFCF-978360211E6E}">
      <dgm:prSet/>
      <dgm:spPr/>
      <dgm:t>
        <a:bodyPr/>
        <a:lstStyle/>
        <a:p>
          <a:endParaRPr lang="en-GB"/>
        </a:p>
      </dgm:t>
    </dgm:pt>
    <dgm:pt modelId="{12688097-D4FB-4F89-A94A-D9A76FB9D0A9}" type="sibTrans" cxnId="{A4E0A9E7-9F74-4D86-BFCF-978360211E6E}">
      <dgm:prSet/>
      <dgm:spPr/>
      <dgm:t>
        <a:bodyPr/>
        <a:lstStyle/>
        <a:p>
          <a:endParaRPr lang="en-GB"/>
        </a:p>
      </dgm:t>
    </dgm:pt>
    <dgm:pt modelId="{713B9BF8-F6AF-4C15-90C9-204F66F1CBD0}">
      <dgm:prSet/>
      <dgm:spPr/>
      <dgm:t>
        <a:bodyPr/>
        <a:lstStyle/>
        <a:p>
          <a:r>
            <a:rPr lang="en-GB" dirty="0" smtClean="0"/>
            <a:t>Effective information flows and reporting lines within the conglomerate and with the wider group</a:t>
          </a:r>
          <a:endParaRPr lang="en-GB" dirty="0"/>
        </a:p>
      </dgm:t>
    </dgm:pt>
    <dgm:pt modelId="{D074EA89-2AE4-49FE-B626-4DC7E244EE62}" type="parTrans" cxnId="{537C7036-8EAC-4B19-B558-C283E46CEFAB}">
      <dgm:prSet/>
      <dgm:spPr/>
      <dgm:t>
        <a:bodyPr/>
        <a:lstStyle/>
        <a:p>
          <a:endParaRPr lang="en-GB"/>
        </a:p>
      </dgm:t>
    </dgm:pt>
    <dgm:pt modelId="{B1FB63B1-7C00-4420-BF2F-979B65224AB2}" type="sibTrans" cxnId="{537C7036-8EAC-4B19-B558-C283E46CEFAB}">
      <dgm:prSet/>
      <dgm:spPr/>
      <dgm:t>
        <a:bodyPr/>
        <a:lstStyle/>
        <a:p>
          <a:endParaRPr lang="en-GB"/>
        </a:p>
      </dgm:t>
    </dgm:pt>
    <dgm:pt modelId="{0B22D9CE-B627-449F-8518-9A41ACA9181F}" type="pres">
      <dgm:prSet presAssocID="{D2C03C30-FDB0-4FAB-9C2E-6F884345035C}" presName="linear" presStyleCnt="0">
        <dgm:presLayoutVars>
          <dgm:dir/>
          <dgm:resizeHandles val="exact"/>
        </dgm:presLayoutVars>
      </dgm:prSet>
      <dgm:spPr/>
      <dgm:t>
        <a:bodyPr/>
        <a:lstStyle/>
        <a:p>
          <a:endParaRPr lang="en-GB"/>
        </a:p>
      </dgm:t>
    </dgm:pt>
    <dgm:pt modelId="{90CEF105-B772-40D5-9723-CCE8CD5C0579}" type="pres">
      <dgm:prSet presAssocID="{339565E9-4AC6-4563-B3FF-A8CEB2856B80}" presName="comp" presStyleCnt="0"/>
      <dgm:spPr/>
    </dgm:pt>
    <dgm:pt modelId="{8F909A01-7B39-4070-BB1B-61EDC0FC096B}" type="pres">
      <dgm:prSet presAssocID="{339565E9-4AC6-4563-B3FF-A8CEB2856B80}" presName="box" presStyleLbl="node1" presStyleIdx="0" presStyleCnt="6"/>
      <dgm:spPr/>
      <dgm:t>
        <a:bodyPr/>
        <a:lstStyle/>
        <a:p>
          <a:endParaRPr lang="en-GB"/>
        </a:p>
      </dgm:t>
    </dgm:pt>
    <dgm:pt modelId="{D5B29336-7608-4BDE-8769-E0736079CA50}" type="pres">
      <dgm:prSet presAssocID="{339565E9-4AC6-4563-B3FF-A8CEB2856B80}" presName="img" presStyleLbl="fgImgPlace1" presStyleIdx="0" presStyleCnt="6" custScaleX="833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91000" b="-91000"/>
          </a:stretch>
        </a:blipFill>
      </dgm:spPr>
    </dgm:pt>
    <dgm:pt modelId="{521F5CF1-68E4-47F8-A2AA-A20054CADA41}" type="pres">
      <dgm:prSet presAssocID="{339565E9-4AC6-4563-B3FF-A8CEB2856B80}" presName="text" presStyleLbl="node1" presStyleIdx="0" presStyleCnt="6">
        <dgm:presLayoutVars>
          <dgm:bulletEnabled val="1"/>
        </dgm:presLayoutVars>
      </dgm:prSet>
      <dgm:spPr/>
      <dgm:t>
        <a:bodyPr/>
        <a:lstStyle/>
        <a:p>
          <a:endParaRPr lang="en-GB"/>
        </a:p>
      </dgm:t>
    </dgm:pt>
    <dgm:pt modelId="{5BD86176-C39C-4DF9-9166-D1A9A915DC76}" type="pres">
      <dgm:prSet presAssocID="{5E7EE633-1E99-4E1D-9C62-8CDA28887992}" presName="spacer" presStyleCnt="0"/>
      <dgm:spPr/>
    </dgm:pt>
    <dgm:pt modelId="{AA842168-3F16-4522-8CE1-B680703048EF}" type="pres">
      <dgm:prSet presAssocID="{353209E6-E9FF-42B3-B1D1-43CEB4A7E9FE}" presName="comp" presStyleCnt="0"/>
      <dgm:spPr/>
    </dgm:pt>
    <dgm:pt modelId="{3E2A1C9A-1DF2-4E8E-8A9A-8B018B8073E9}" type="pres">
      <dgm:prSet presAssocID="{353209E6-E9FF-42B3-B1D1-43CEB4A7E9FE}" presName="box" presStyleLbl="node1" presStyleIdx="1" presStyleCnt="6"/>
      <dgm:spPr/>
      <dgm:t>
        <a:bodyPr/>
        <a:lstStyle/>
        <a:p>
          <a:endParaRPr lang="en-GB"/>
        </a:p>
      </dgm:t>
    </dgm:pt>
    <dgm:pt modelId="{7EB5917B-79BE-43FC-B3A0-0C03AA28EDB8}" type="pres">
      <dgm:prSet presAssocID="{353209E6-E9FF-42B3-B1D1-43CEB4A7E9FE}" presName="img" presStyleLbl="fgImgPlace1" presStyleIdx="1" presStyleCnt="6" custScaleX="83300"/>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2278" r="32278"/>
          </a:stretch>
        </a:blipFill>
      </dgm:spPr>
      <dgm:t>
        <a:bodyPr/>
        <a:lstStyle/>
        <a:p>
          <a:endParaRPr lang="en-GB"/>
        </a:p>
      </dgm:t>
    </dgm:pt>
    <dgm:pt modelId="{03AE4F80-7315-4E07-BE34-FD3A88922D99}" type="pres">
      <dgm:prSet presAssocID="{353209E6-E9FF-42B3-B1D1-43CEB4A7E9FE}" presName="text" presStyleLbl="node1" presStyleIdx="1" presStyleCnt="6">
        <dgm:presLayoutVars>
          <dgm:bulletEnabled val="1"/>
        </dgm:presLayoutVars>
      </dgm:prSet>
      <dgm:spPr/>
      <dgm:t>
        <a:bodyPr/>
        <a:lstStyle/>
        <a:p>
          <a:endParaRPr lang="en-GB"/>
        </a:p>
      </dgm:t>
    </dgm:pt>
    <dgm:pt modelId="{7C644B0C-7C5B-4F1E-9113-CA1322AD80C4}" type="pres">
      <dgm:prSet presAssocID="{B1651BD7-AA19-4AEE-AD15-2433A7F864A2}" presName="spacer" presStyleCnt="0"/>
      <dgm:spPr/>
    </dgm:pt>
    <dgm:pt modelId="{C5015BA8-14A8-44EE-879B-815A8591E834}" type="pres">
      <dgm:prSet presAssocID="{C3B2C88E-DB6F-4DF2-B7D6-724901964519}" presName="comp" presStyleCnt="0"/>
      <dgm:spPr/>
    </dgm:pt>
    <dgm:pt modelId="{B9BA22C7-C82C-47B6-86AF-0DC94261DA29}" type="pres">
      <dgm:prSet presAssocID="{C3B2C88E-DB6F-4DF2-B7D6-724901964519}" presName="box" presStyleLbl="node1" presStyleIdx="2" presStyleCnt="6"/>
      <dgm:spPr/>
      <dgm:t>
        <a:bodyPr/>
        <a:lstStyle/>
        <a:p>
          <a:endParaRPr lang="en-GB"/>
        </a:p>
      </dgm:t>
    </dgm:pt>
    <dgm:pt modelId="{1CBBFB56-8D6A-4C36-8996-353C4FA84779}" type="pres">
      <dgm:prSet presAssocID="{C3B2C88E-DB6F-4DF2-B7D6-724901964519}" presName="img" presStyleLbl="fgImgPlace1" presStyleIdx="2" presStyleCnt="6" custScaleX="83300"/>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6291" r="26291"/>
          </a:stretch>
        </a:blipFill>
      </dgm:spPr>
      <dgm:t>
        <a:bodyPr/>
        <a:lstStyle/>
        <a:p>
          <a:endParaRPr lang="en-GB"/>
        </a:p>
      </dgm:t>
    </dgm:pt>
    <dgm:pt modelId="{13CFBD4F-D92B-4AF7-9E22-91D3EFD5BFB9}" type="pres">
      <dgm:prSet presAssocID="{C3B2C88E-DB6F-4DF2-B7D6-724901964519}" presName="text" presStyleLbl="node1" presStyleIdx="2" presStyleCnt="6">
        <dgm:presLayoutVars>
          <dgm:bulletEnabled val="1"/>
        </dgm:presLayoutVars>
      </dgm:prSet>
      <dgm:spPr/>
      <dgm:t>
        <a:bodyPr/>
        <a:lstStyle/>
        <a:p>
          <a:endParaRPr lang="en-GB"/>
        </a:p>
      </dgm:t>
    </dgm:pt>
    <dgm:pt modelId="{A78E6ADF-14BA-47FC-9FB3-3CA7FA96A179}" type="pres">
      <dgm:prSet presAssocID="{F7B99DE9-BD83-44B0-B246-0C6FDF3EDBDD}" presName="spacer" presStyleCnt="0"/>
      <dgm:spPr/>
    </dgm:pt>
    <dgm:pt modelId="{4D6D0E5F-6D77-4E3B-ACD5-A3D94CEE771F}" type="pres">
      <dgm:prSet presAssocID="{88EBF238-8AD2-4DBF-9F71-F859C6A3814B}" presName="comp" presStyleCnt="0"/>
      <dgm:spPr/>
    </dgm:pt>
    <dgm:pt modelId="{F908BF57-7483-4C3C-8BDE-51F98A18B0FE}" type="pres">
      <dgm:prSet presAssocID="{88EBF238-8AD2-4DBF-9F71-F859C6A3814B}" presName="box" presStyleLbl="node1" presStyleIdx="3" presStyleCnt="6"/>
      <dgm:spPr/>
      <dgm:t>
        <a:bodyPr/>
        <a:lstStyle/>
        <a:p>
          <a:endParaRPr lang="en-GB"/>
        </a:p>
      </dgm:t>
    </dgm:pt>
    <dgm:pt modelId="{EF334EC6-7C9B-4D31-BB19-F277AF644C9F}" type="pres">
      <dgm:prSet presAssocID="{88EBF238-8AD2-4DBF-9F71-F859C6A3814B}" presName="img" presStyleLbl="fgImgPlace1" presStyleIdx="3" presStyleCnt="6" custScaleX="83300"/>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32278" r="32278"/>
          </a:stretch>
        </a:blipFill>
      </dgm:spPr>
      <dgm:t>
        <a:bodyPr/>
        <a:lstStyle/>
        <a:p>
          <a:endParaRPr lang="en-GB"/>
        </a:p>
      </dgm:t>
    </dgm:pt>
    <dgm:pt modelId="{E7F183A0-0456-41BE-8820-EE9E461943BF}" type="pres">
      <dgm:prSet presAssocID="{88EBF238-8AD2-4DBF-9F71-F859C6A3814B}" presName="text" presStyleLbl="node1" presStyleIdx="3" presStyleCnt="6">
        <dgm:presLayoutVars>
          <dgm:bulletEnabled val="1"/>
        </dgm:presLayoutVars>
      </dgm:prSet>
      <dgm:spPr/>
      <dgm:t>
        <a:bodyPr/>
        <a:lstStyle/>
        <a:p>
          <a:endParaRPr lang="en-GB"/>
        </a:p>
      </dgm:t>
    </dgm:pt>
    <dgm:pt modelId="{DE788178-0C98-425B-9D43-90778201CFC9}" type="pres">
      <dgm:prSet presAssocID="{93465B77-8371-4ACF-837D-9FE1F74A115B}" presName="spacer" presStyleCnt="0"/>
      <dgm:spPr/>
    </dgm:pt>
    <dgm:pt modelId="{A778B3C4-767D-4AFC-8F28-AF71BE251F29}" type="pres">
      <dgm:prSet presAssocID="{C3672489-843A-40CE-A561-5C8BED85E999}" presName="comp" presStyleCnt="0"/>
      <dgm:spPr/>
    </dgm:pt>
    <dgm:pt modelId="{AD5648B8-37AF-43F8-B8F3-C8831A4E904D}" type="pres">
      <dgm:prSet presAssocID="{C3672489-843A-40CE-A561-5C8BED85E999}" presName="box" presStyleLbl="node1" presStyleIdx="4" presStyleCnt="6"/>
      <dgm:spPr/>
      <dgm:t>
        <a:bodyPr/>
        <a:lstStyle/>
        <a:p>
          <a:endParaRPr lang="en-GB"/>
        </a:p>
      </dgm:t>
    </dgm:pt>
    <dgm:pt modelId="{B9F7C748-0BC8-45E6-94A9-C710ABB613C2}" type="pres">
      <dgm:prSet presAssocID="{C3672489-843A-40CE-A561-5C8BED85E999}" presName="img" presStyleLbl="fgImgPlace1" presStyleIdx="4" presStyleCnt="6" custScaleX="83300"/>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3816" r="23816"/>
          </a:stretch>
        </a:blipFill>
      </dgm:spPr>
      <dgm:t>
        <a:bodyPr/>
        <a:lstStyle/>
        <a:p>
          <a:endParaRPr lang="en-GB"/>
        </a:p>
      </dgm:t>
    </dgm:pt>
    <dgm:pt modelId="{4C3C8B09-1468-467B-B76C-5658BBD7DA47}" type="pres">
      <dgm:prSet presAssocID="{C3672489-843A-40CE-A561-5C8BED85E999}" presName="text" presStyleLbl="node1" presStyleIdx="4" presStyleCnt="6">
        <dgm:presLayoutVars>
          <dgm:bulletEnabled val="1"/>
        </dgm:presLayoutVars>
      </dgm:prSet>
      <dgm:spPr/>
      <dgm:t>
        <a:bodyPr/>
        <a:lstStyle/>
        <a:p>
          <a:endParaRPr lang="en-GB"/>
        </a:p>
      </dgm:t>
    </dgm:pt>
    <dgm:pt modelId="{763A443A-124F-4655-8BE2-8756C06C3FEC}" type="pres">
      <dgm:prSet presAssocID="{12688097-D4FB-4F89-A94A-D9A76FB9D0A9}" presName="spacer" presStyleCnt="0"/>
      <dgm:spPr/>
    </dgm:pt>
    <dgm:pt modelId="{96FB7244-906D-4233-BED6-2D4D12E9FA85}" type="pres">
      <dgm:prSet presAssocID="{713B9BF8-F6AF-4C15-90C9-204F66F1CBD0}" presName="comp" presStyleCnt="0"/>
      <dgm:spPr/>
    </dgm:pt>
    <dgm:pt modelId="{E6BA5D56-D7FC-4D06-9F61-67D082AE3F26}" type="pres">
      <dgm:prSet presAssocID="{713B9BF8-F6AF-4C15-90C9-204F66F1CBD0}" presName="box" presStyleLbl="node1" presStyleIdx="5" presStyleCnt="6"/>
      <dgm:spPr/>
      <dgm:t>
        <a:bodyPr/>
        <a:lstStyle/>
        <a:p>
          <a:endParaRPr lang="en-GB"/>
        </a:p>
      </dgm:t>
    </dgm:pt>
    <dgm:pt modelId="{9CD3AA90-CAFF-4F48-9E4D-955EE7376584}" type="pres">
      <dgm:prSet presAssocID="{713B9BF8-F6AF-4C15-90C9-204F66F1CBD0}" presName="img" presStyleLbl="fgImgPlace1" presStyleIdx="5" presStyleCnt="6" custScaleX="8330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38000" b="-38000"/>
          </a:stretch>
        </a:blipFill>
      </dgm:spPr>
    </dgm:pt>
    <dgm:pt modelId="{DD9FF0D0-1A40-4D55-B276-0E6BBFB0286F}" type="pres">
      <dgm:prSet presAssocID="{713B9BF8-F6AF-4C15-90C9-204F66F1CBD0}" presName="text" presStyleLbl="node1" presStyleIdx="5" presStyleCnt="6">
        <dgm:presLayoutVars>
          <dgm:bulletEnabled val="1"/>
        </dgm:presLayoutVars>
      </dgm:prSet>
      <dgm:spPr/>
      <dgm:t>
        <a:bodyPr/>
        <a:lstStyle/>
        <a:p>
          <a:endParaRPr lang="en-GB"/>
        </a:p>
      </dgm:t>
    </dgm:pt>
  </dgm:ptLst>
  <dgm:cxnLst>
    <dgm:cxn modelId="{03A7B56B-D51E-4639-84BC-B8ED58B448B7}" type="presOf" srcId="{C3B2C88E-DB6F-4DF2-B7D6-724901964519}" destId="{B9BA22C7-C82C-47B6-86AF-0DC94261DA29}" srcOrd="0" destOrd="0" presId="urn:microsoft.com/office/officeart/2005/8/layout/vList4"/>
    <dgm:cxn modelId="{A4FE72B6-DFF0-4F0D-8670-F39588EB835D}" srcId="{D2C03C30-FDB0-4FAB-9C2E-6F884345035C}" destId="{353209E6-E9FF-42B3-B1D1-43CEB4A7E9FE}" srcOrd="1" destOrd="0" parTransId="{F87AFEFF-E251-49A5-BA5B-6622AF5AA951}" sibTransId="{B1651BD7-AA19-4AEE-AD15-2433A7F864A2}"/>
    <dgm:cxn modelId="{D03DB3BD-EC6D-435A-BFDB-E48FA10B256E}" type="presOf" srcId="{88EBF238-8AD2-4DBF-9F71-F859C6A3814B}" destId="{E7F183A0-0456-41BE-8820-EE9E461943BF}" srcOrd="1" destOrd="0" presId="urn:microsoft.com/office/officeart/2005/8/layout/vList4"/>
    <dgm:cxn modelId="{E883E74D-A6A1-4BC7-83BE-640A568A71E6}" srcId="{D2C03C30-FDB0-4FAB-9C2E-6F884345035C}" destId="{C3B2C88E-DB6F-4DF2-B7D6-724901964519}" srcOrd="2" destOrd="0" parTransId="{61F84922-1CEF-4148-9551-4B40FFE870E6}" sibTransId="{F7B99DE9-BD83-44B0-B246-0C6FDF3EDBDD}"/>
    <dgm:cxn modelId="{F47D6A22-750B-4D0B-A32A-E4F5ED15AF2F}" type="presOf" srcId="{713B9BF8-F6AF-4C15-90C9-204F66F1CBD0}" destId="{E6BA5D56-D7FC-4D06-9F61-67D082AE3F26}" srcOrd="0" destOrd="0" presId="urn:microsoft.com/office/officeart/2005/8/layout/vList4"/>
    <dgm:cxn modelId="{181BB392-8F33-45F3-A151-354D6E3422FF}" type="presOf" srcId="{353209E6-E9FF-42B3-B1D1-43CEB4A7E9FE}" destId="{3E2A1C9A-1DF2-4E8E-8A9A-8B018B8073E9}" srcOrd="0" destOrd="0" presId="urn:microsoft.com/office/officeart/2005/8/layout/vList4"/>
    <dgm:cxn modelId="{537C7036-8EAC-4B19-B558-C283E46CEFAB}" srcId="{D2C03C30-FDB0-4FAB-9C2E-6F884345035C}" destId="{713B9BF8-F6AF-4C15-90C9-204F66F1CBD0}" srcOrd="5" destOrd="0" parTransId="{D074EA89-2AE4-49FE-B626-4DC7E244EE62}" sibTransId="{B1FB63B1-7C00-4420-BF2F-979B65224AB2}"/>
    <dgm:cxn modelId="{D851F084-E093-49F6-90FD-960E3E76D8A0}" type="presOf" srcId="{C3672489-843A-40CE-A561-5C8BED85E999}" destId="{AD5648B8-37AF-43F8-B8F3-C8831A4E904D}" srcOrd="0" destOrd="0" presId="urn:microsoft.com/office/officeart/2005/8/layout/vList4"/>
    <dgm:cxn modelId="{FEB0DFC8-7B50-449F-8DF5-A920D7627EFA}" srcId="{D2C03C30-FDB0-4FAB-9C2E-6F884345035C}" destId="{339565E9-4AC6-4563-B3FF-A8CEB2856B80}" srcOrd="0" destOrd="0" parTransId="{62E7810C-FA25-4883-A6C1-AA7DB3BFE0A2}" sibTransId="{5E7EE633-1E99-4E1D-9C62-8CDA28887992}"/>
    <dgm:cxn modelId="{7749E15F-25CD-471D-85FD-9576D33072DF}" type="presOf" srcId="{C3B2C88E-DB6F-4DF2-B7D6-724901964519}" destId="{13CFBD4F-D92B-4AF7-9E22-91D3EFD5BFB9}" srcOrd="1" destOrd="0" presId="urn:microsoft.com/office/officeart/2005/8/layout/vList4"/>
    <dgm:cxn modelId="{3559C430-A558-40F3-9A59-999E953EB3AB}" srcId="{D2C03C30-FDB0-4FAB-9C2E-6F884345035C}" destId="{88EBF238-8AD2-4DBF-9F71-F859C6A3814B}" srcOrd="3" destOrd="0" parTransId="{A3D34166-9063-4500-9B1F-812F5DF07D30}" sibTransId="{93465B77-8371-4ACF-837D-9FE1F74A115B}"/>
    <dgm:cxn modelId="{27CD332E-6960-4DD7-B449-16D03ED422B6}" type="presOf" srcId="{353209E6-E9FF-42B3-B1D1-43CEB4A7E9FE}" destId="{03AE4F80-7315-4E07-BE34-FD3A88922D99}" srcOrd="1" destOrd="0" presId="urn:microsoft.com/office/officeart/2005/8/layout/vList4"/>
    <dgm:cxn modelId="{FC145494-12B2-415F-BCE7-C8DE1AEFAF1D}" type="presOf" srcId="{D2C03C30-FDB0-4FAB-9C2E-6F884345035C}" destId="{0B22D9CE-B627-449F-8518-9A41ACA9181F}" srcOrd="0" destOrd="0" presId="urn:microsoft.com/office/officeart/2005/8/layout/vList4"/>
    <dgm:cxn modelId="{5E1A6DA1-B011-46CF-A4C6-1CF55AB9DFF9}" type="presOf" srcId="{339565E9-4AC6-4563-B3FF-A8CEB2856B80}" destId="{8F909A01-7B39-4070-BB1B-61EDC0FC096B}" srcOrd="0" destOrd="0" presId="urn:microsoft.com/office/officeart/2005/8/layout/vList4"/>
    <dgm:cxn modelId="{4591B238-AB3A-4B87-B590-0463DAB7D3DA}" type="presOf" srcId="{C3672489-843A-40CE-A561-5C8BED85E999}" destId="{4C3C8B09-1468-467B-B76C-5658BBD7DA47}" srcOrd="1" destOrd="0" presId="urn:microsoft.com/office/officeart/2005/8/layout/vList4"/>
    <dgm:cxn modelId="{A4E0A9E7-9F74-4D86-BFCF-978360211E6E}" srcId="{D2C03C30-FDB0-4FAB-9C2E-6F884345035C}" destId="{C3672489-843A-40CE-A561-5C8BED85E999}" srcOrd="4" destOrd="0" parTransId="{B0C5F9DD-F23D-4EFE-9572-277D34CD9C6D}" sibTransId="{12688097-D4FB-4F89-A94A-D9A76FB9D0A9}"/>
    <dgm:cxn modelId="{B9167824-952B-4632-8A67-0FF41903FDC3}" type="presOf" srcId="{88EBF238-8AD2-4DBF-9F71-F859C6A3814B}" destId="{F908BF57-7483-4C3C-8BDE-51F98A18B0FE}" srcOrd="0" destOrd="0" presId="urn:microsoft.com/office/officeart/2005/8/layout/vList4"/>
    <dgm:cxn modelId="{D63379F0-763B-43CC-A0F2-8D2BD1B221BD}" type="presOf" srcId="{339565E9-4AC6-4563-B3FF-A8CEB2856B80}" destId="{521F5CF1-68E4-47F8-A2AA-A20054CADA41}" srcOrd="1" destOrd="0" presId="urn:microsoft.com/office/officeart/2005/8/layout/vList4"/>
    <dgm:cxn modelId="{9834EA36-9491-4FB1-879C-484C0941564D}" type="presOf" srcId="{713B9BF8-F6AF-4C15-90C9-204F66F1CBD0}" destId="{DD9FF0D0-1A40-4D55-B276-0E6BBFB0286F}" srcOrd="1" destOrd="0" presId="urn:microsoft.com/office/officeart/2005/8/layout/vList4"/>
    <dgm:cxn modelId="{61C034B8-36C9-4B82-ADEA-03FD91E90B9B}" type="presParOf" srcId="{0B22D9CE-B627-449F-8518-9A41ACA9181F}" destId="{90CEF105-B772-40D5-9723-CCE8CD5C0579}" srcOrd="0" destOrd="0" presId="urn:microsoft.com/office/officeart/2005/8/layout/vList4"/>
    <dgm:cxn modelId="{0F92DA75-232B-40FB-9BF9-DF2939D1DB1F}" type="presParOf" srcId="{90CEF105-B772-40D5-9723-CCE8CD5C0579}" destId="{8F909A01-7B39-4070-BB1B-61EDC0FC096B}" srcOrd="0" destOrd="0" presId="urn:microsoft.com/office/officeart/2005/8/layout/vList4"/>
    <dgm:cxn modelId="{143A09C4-96FD-4B26-9FA5-0CA29D1BE4EB}" type="presParOf" srcId="{90CEF105-B772-40D5-9723-CCE8CD5C0579}" destId="{D5B29336-7608-4BDE-8769-E0736079CA50}" srcOrd="1" destOrd="0" presId="urn:microsoft.com/office/officeart/2005/8/layout/vList4"/>
    <dgm:cxn modelId="{04A2F23F-DC81-4CDB-B167-5E8914C0BDFD}" type="presParOf" srcId="{90CEF105-B772-40D5-9723-CCE8CD5C0579}" destId="{521F5CF1-68E4-47F8-A2AA-A20054CADA41}" srcOrd="2" destOrd="0" presId="urn:microsoft.com/office/officeart/2005/8/layout/vList4"/>
    <dgm:cxn modelId="{A29CE5F3-7763-444A-81D5-87C0FEFFE92B}" type="presParOf" srcId="{0B22D9CE-B627-449F-8518-9A41ACA9181F}" destId="{5BD86176-C39C-4DF9-9166-D1A9A915DC76}" srcOrd="1" destOrd="0" presId="urn:microsoft.com/office/officeart/2005/8/layout/vList4"/>
    <dgm:cxn modelId="{CE38EAFD-F63F-4A7F-A23E-0EED3EC5CA0B}" type="presParOf" srcId="{0B22D9CE-B627-449F-8518-9A41ACA9181F}" destId="{AA842168-3F16-4522-8CE1-B680703048EF}" srcOrd="2" destOrd="0" presId="urn:microsoft.com/office/officeart/2005/8/layout/vList4"/>
    <dgm:cxn modelId="{B8D5F925-7D79-4DF2-993A-2432FE43FF3D}" type="presParOf" srcId="{AA842168-3F16-4522-8CE1-B680703048EF}" destId="{3E2A1C9A-1DF2-4E8E-8A9A-8B018B8073E9}" srcOrd="0" destOrd="0" presId="urn:microsoft.com/office/officeart/2005/8/layout/vList4"/>
    <dgm:cxn modelId="{46B41489-998A-4909-A06D-9BD7C5DA1A87}" type="presParOf" srcId="{AA842168-3F16-4522-8CE1-B680703048EF}" destId="{7EB5917B-79BE-43FC-B3A0-0C03AA28EDB8}" srcOrd="1" destOrd="0" presId="urn:microsoft.com/office/officeart/2005/8/layout/vList4"/>
    <dgm:cxn modelId="{483724B2-AA20-46D6-A9A5-8DB88404100C}" type="presParOf" srcId="{AA842168-3F16-4522-8CE1-B680703048EF}" destId="{03AE4F80-7315-4E07-BE34-FD3A88922D99}" srcOrd="2" destOrd="0" presId="urn:microsoft.com/office/officeart/2005/8/layout/vList4"/>
    <dgm:cxn modelId="{6A0739E4-8631-44EF-9CC1-933FE369977E}" type="presParOf" srcId="{0B22D9CE-B627-449F-8518-9A41ACA9181F}" destId="{7C644B0C-7C5B-4F1E-9113-CA1322AD80C4}" srcOrd="3" destOrd="0" presId="urn:microsoft.com/office/officeart/2005/8/layout/vList4"/>
    <dgm:cxn modelId="{BF088954-61C5-4FC2-BB73-5EA80F9DEE4E}" type="presParOf" srcId="{0B22D9CE-B627-449F-8518-9A41ACA9181F}" destId="{C5015BA8-14A8-44EE-879B-815A8591E834}" srcOrd="4" destOrd="0" presId="urn:microsoft.com/office/officeart/2005/8/layout/vList4"/>
    <dgm:cxn modelId="{3C0E5DD2-E106-4EFF-8533-346DAC615756}" type="presParOf" srcId="{C5015BA8-14A8-44EE-879B-815A8591E834}" destId="{B9BA22C7-C82C-47B6-86AF-0DC94261DA29}" srcOrd="0" destOrd="0" presId="urn:microsoft.com/office/officeart/2005/8/layout/vList4"/>
    <dgm:cxn modelId="{26AE2C11-2A12-4F7D-B85C-4C190FF692C6}" type="presParOf" srcId="{C5015BA8-14A8-44EE-879B-815A8591E834}" destId="{1CBBFB56-8D6A-4C36-8996-353C4FA84779}" srcOrd="1" destOrd="0" presId="urn:microsoft.com/office/officeart/2005/8/layout/vList4"/>
    <dgm:cxn modelId="{C52A364B-BD6A-45D6-8037-6878DD875AE6}" type="presParOf" srcId="{C5015BA8-14A8-44EE-879B-815A8591E834}" destId="{13CFBD4F-D92B-4AF7-9E22-91D3EFD5BFB9}" srcOrd="2" destOrd="0" presId="urn:microsoft.com/office/officeart/2005/8/layout/vList4"/>
    <dgm:cxn modelId="{D46B2325-7ED6-4B58-B2EC-AD746A35C60F}" type="presParOf" srcId="{0B22D9CE-B627-449F-8518-9A41ACA9181F}" destId="{A78E6ADF-14BA-47FC-9FB3-3CA7FA96A179}" srcOrd="5" destOrd="0" presId="urn:microsoft.com/office/officeart/2005/8/layout/vList4"/>
    <dgm:cxn modelId="{9D9B3CE4-5FB7-4CBD-B35A-C2360E220674}" type="presParOf" srcId="{0B22D9CE-B627-449F-8518-9A41ACA9181F}" destId="{4D6D0E5F-6D77-4E3B-ACD5-A3D94CEE771F}" srcOrd="6" destOrd="0" presId="urn:microsoft.com/office/officeart/2005/8/layout/vList4"/>
    <dgm:cxn modelId="{CB42652A-7A5B-418B-B4D0-C7EBBCF777E1}" type="presParOf" srcId="{4D6D0E5F-6D77-4E3B-ACD5-A3D94CEE771F}" destId="{F908BF57-7483-4C3C-8BDE-51F98A18B0FE}" srcOrd="0" destOrd="0" presId="urn:microsoft.com/office/officeart/2005/8/layout/vList4"/>
    <dgm:cxn modelId="{831D38E3-0171-48B1-8BD0-1DA43281952B}" type="presParOf" srcId="{4D6D0E5F-6D77-4E3B-ACD5-A3D94CEE771F}" destId="{EF334EC6-7C9B-4D31-BB19-F277AF644C9F}" srcOrd="1" destOrd="0" presId="urn:microsoft.com/office/officeart/2005/8/layout/vList4"/>
    <dgm:cxn modelId="{B2C40B92-BC25-409F-AC35-F29B9086F051}" type="presParOf" srcId="{4D6D0E5F-6D77-4E3B-ACD5-A3D94CEE771F}" destId="{E7F183A0-0456-41BE-8820-EE9E461943BF}" srcOrd="2" destOrd="0" presId="urn:microsoft.com/office/officeart/2005/8/layout/vList4"/>
    <dgm:cxn modelId="{6E48C25F-96CC-432C-8975-DB424A6AE34B}" type="presParOf" srcId="{0B22D9CE-B627-449F-8518-9A41ACA9181F}" destId="{DE788178-0C98-425B-9D43-90778201CFC9}" srcOrd="7" destOrd="0" presId="urn:microsoft.com/office/officeart/2005/8/layout/vList4"/>
    <dgm:cxn modelId="{3EBFC969-7620-4997-8484-66C8F63E83B0}" type="presParOf" srcId="{0B22D9CE-B627-449F-8518-9A41ACA9181F}" destId="{A778B3C4-767D-4AFC-8F28-AF71BE251F29}" srcOrd="8" destOrd="0" presId="urn:microsoft.com/office/officeart/2005/8/layout/vList4"/>
    <dgm:cxn modelId="{D2D2B690-9A85-4237-B225-540EDE3D2305}" type="presParOf" srcId="{A778B3C4-767D-4AFC-8F28-AF71BE251F29}" destId="{AD5648B8-37AF-43F8-B8F3-C8831A4E904D}" srcOrd="0" destOrd="0" presId="urn:microsoft.com/office/officeart/2005/8/layout/vList4"/>
    <dgm:cxn modelId="{5FC2A0E6-AFE1-4126-8883-E375ED54132A}" type="presParOf" srcId="{A778B3C4-767D-4AFC-8F28-AF71BE251F29}" destId="{B9F7C748-0BC8-45E6-94A9-C710ABB613C2}" srcOrd="1" destOrd="0" presId="urn:microsoft.com/office/officeart/2005/8/layout/vList4"/>
    <dgm:cxn modelId="{13A0EF96-3888-4534-A34A-6AF358AA0DD2}" type="presParOf" srcId="{A778B3C4-767D-4AFC-8F28-AF71BE251F29}" destId="{4C3C8B09-1468-467B-B76C-5658BBD7DA47}" srcOrd="2" destOrd="0" presId="urn:microsoft.com/office/officeart/2005/8/layout/vList4"/>
    <dgm:cxn modelId="{64837194-12F9-4D56-937B-B84CF8DB9BCC}" type="presParOf" srcId="{0B22D9CE-B627-449F-8518-9A41ACA9181F}" destId="{763A443A-124F-4655-8BE2-8756C06C3FEC}" srcOrd="9" destOrd="0" presId="urn:microsoft.com/office/officeart/2005/8/layout/vList4"/>
    <dgm:cxn modelId="{B95EBE6B-D7A1-44EA-961C-E1121BCA8A26}" type="presParOf" srcId="{0B22D9CE-B627-449F-8518-9A41ACA9181F}" destId="{96FB7244-906D-4233-BED6-2D4D12E9FA85}" srcOrd="10" destOrd="0" presId="urn:microsoft.com/office/officeart/2005/8/layout/vList4"/>
    <dgm:cxn modelId="{0351EAE1-E6B6-4985-8C6E-C45406E4AB3D}" type="presParOf" srcId="{96FB7244-906D-4233-BED6-2D4D12E9FA85}" destId="{E6BA5D56-D7FC-4D06-9F61-67D082AE3F26}" srcOrd="0" destOrd="0" presId="urn:microsoft.com/office/officeart/2005/8/layout/vList4"/>
    <dgm:cxn modelId="{B8B5F5C1-03EF-4804-9431-97DB25189983}" type="presParOf" srcId="{96FB7244-906D-4233-BED6-2D4D12E9FA85}" destId="{9CD3AA90-CAFF-4F48-9E4D-955EE7376584}" srcOrd="1" destOrd="0" presId="urn:microsoft.com/office/officeart/2005/8/layout/vList4"/>
    <dgm:cxn modelId="{AB062ECC-0131-4649-AB33-FE31FD4A2B97}" type="presParOf" srcId="{96FB7244-906D-4233-BED6-2D4D12E9FA85}" destId="{DD9FF0D0-1A40-4D55-B276-0E6BBFB0286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B53A036-E724-4732-B078-B06D5EFBCE2D}" type="doc">
      <dgm:prSet loTypeId="urn:microsoft.com/office/officeart/2009/3/layout/DescendingProcess" loCatId="process" qsTypeId="urn:microsoft.com/office/officeart/2005/8/quickstyle/3d2" qsCatId="3D" csTypeId="urn:microsoft.com/office/officeart/2005/8/colors/colorful1" csCatId="colorful" phldr="1"/>
      <dgm:spPr/>
    </dgm:pt>
    <dgm:pt modelId="{42DEF22B-F0BE-445C-B468-83BC9CDC552B}">
      <dgm:prSet phldrT="[Text]" custT="1"/>
      <dgm:spPr/>
      <dgm:t>
        <a:bodyPr/>
        <a:lstStyle/>
        <a:p>
          <a:r>
            <a:rPr lang="en-GB" sz="2000" dirty="0" smtClean="0"/>
            <a:t>Integrity</a:t>
          </a:r>
          <a:endParaRPr lang="en-GB" sz="2000" dirty="0"/>
        </a:p>
      </dgm:t>
    </dgm:pt>
    <dgm:pt modelId="{795E1750-C3FB-49F6-BCDC-B45C32BE8646}" type="parTrans" cxnId="{DF109F9C-D027-4A5F-88E0-9DBBAE49BDC2}">
      <dgm:prSet/>
      <dgm:spPr/>
      <dgm:t>
        <a:bodyPr/>
        <a:lstStyle/>
        <a:p>
          <a:endParaRPr lang="en-GB" sz="2000"/>
        </a:p>
      </dgm:t>
    </dgm:pt>
    <dgm:pt modelId="{D2D93076-449C-4810-BFA3-5F0C8FE598E9}" type="sibTrans" cxnId="{DF109F9C-D027-4A5F-88E0-9DBBAE49BDC2}">
      <dgm:prSet/>
      <dgm:spPr/>
      <dgm:t>
        <a:bodyPr/>
        <a:lstStyle/>
        <a:p>
          <a:endParaRPr lang="en-GB" sz="2000"/>
        </a:p>
      </dgm:t>
    </dgm:pt>
    <dgm:pt modelId="{143C38AE-117E-48F4-9C30-D22281A3D320}">
      <dgm:prSet phldrT="[Text]" custT="1"/>
      <dgm:spPr/>
      <dgm:t>
        <a:bodyPr/>
        <a:lstStyle/>
        <a:p>
          <a:r>
            <a:rPr lang="en-GB" sz="2000" dirty="0" smtClean="0"/>
            <a:t>Competence</a:t>
          </a:r>
          <a:endParaRPr lang="en-GB" sz="2000" dirty="0"/>
        </a:p>
      </dgm:t>
    </dgm:pt>
    <dgm:pt modelId="{1536361E-ED75-44F9-B114-EDA42DF74C7B}" type="parTrans" cxnId="{0D9FB00D-F81A-40BB-8A5C-350E8572988D}">
      <dgm:prSet/>
      <dgm:spPr/>
      <dgm:t>
        <a:bodyPr/>
        <a:lstStyle/>
        <a:p>
          <a:endParaRPr lang="en-GB" sz="2000"/>
        </a:p>
      </dgm:t>
    </dgm:pt>
    <dgm:pt modelId="{14F00DDE-4C9D-4A7A-82D8-E4A5A7DA4482}" type="sibTrans" cxnId="{0D9FB00D-F81A-40BB-8A5C-350E8572988D}">
      <dgm:prSet/>
      <dgm:spPr/>
      <dgm:t>
        <a:bodyPr/>
        <a:lstStyle/>
        <a:p>
          <a:endParaRPr lang="en-GB" sz="2000"/>
        </a:p>
      </dgm:t>
    </dgm:pt>
    <dgm:pt modelId="{D6D1E1FA-7F09-4185-BCA1-A430512A85C3}">
      <dgm:prSet phldrT="[Text]" custT="1"/>
      <dgm:spPr/>
      <dgm:t>
        <a:bodyPr/>
        <a:lstStyle/>
        <a:p>
          <a:r>
            <a:rPr lang="en-GB" sz="2000" dirty="0" smtClean="0"/>
            <a:t>Experience</a:t>
          </a:r>
          <a:endParaRPr lang="en-GB" sz="2000" dirty="0"/>
        </a:p>
      </dgm:t>
    </dgm:pt>
    <dgm:pt modelId="{D21EBBC2-4EA4-4E50-B24C-38892108673D}" type="parTrans" cxnId="{203C6A20-FD9A-46A5-B4CC-D64B2CA44BBB}">
      <dgm:prSet/>
      <dgm:spPr/>
      <dgm:t>
        <a:bodyPr/>
        <a:lstStyle/>
        <a:p>
          <a:endParaRPr lang="en-GB" sz="2000"/>
        </a:p>
      </dgm:t>
    </dgm:pt>
    <dgm:pt modelId="{C214DE55-8B22-41BE-813A-2752A17E45A9}" type="sibTrans" cxnId="{203C6A20-FD9A-46A5-B4CC-D64B2CA44BBB}">
      <dgm:prSet/>
      <dgm:spPr/>
      <dgm:t>
        <a:bodyPr/>
        <a:lstStyle/>
        <a:p>
          <a:endParaRPr lang="en-GB" sz="2000"/>
        </a:p>
      </dgm:t>
    </dgm:pt>
    <dgm:pt modelId="{038FC88B-C5FB-4135-99D0-66A946724E5A}">
      <dgm:prSet custT="1"/>
      <dgm:spPr/>
      <dgm:t>
        <a:bodyPr/>
        <a:lstStyle/>
        <a:p>
          <a:r>
            <a:rPr lang="en-GB" sz="2000" dirty="0" smtClean="0"/>
            <a:t>Qualified</a:t>
          </a:r>
          <a:endParaRPr lang="en-GB" sz="2000" dirty="0"/>
        </a:p>
      </dgm:t>
    </dgm:pt>
    <dgm:pt modelId="{65D79C2F-D982-4D47-AB81-33D53037BF0E}" type="parTrans" cxnId="{079B5535-7BA1-40C6-BF9F-FA05BBA81717}">
      <dgm:prSet/>
      <dgm:spPr/>
      <dgm:t>
        <a:bodyPr/>
        <a:lstStyle/>
        <a:p>
          <a:endParaRPr lang="en-GB" sz="2000"/>
        </a:p>
      </dgm:t>
    </dgm:pt>
    <dgm:pt modelId="{1C45BB4C-520C-4ED7-8740-8DA0AEE5D1EE}" type="sibTrans" cxnId="{079B5535-7BA1-40C6-BF9F-FA05BBA81717}">
      <dgm:prSet/>
      <dgm:spPr/>
      <dgm:t>
        <a:bodyPr/>
        <a:lstStyle/>
        <a:p>
          <a:endParaRPr lang="en-GB" sz="2000"/>
        </a:p>
      </dgm:t>
    </dgm:pt>
    <dgm:pt modelId="{97AC988A-8361-476E-89FA-FAD3E95CCF98}">
      <dgm:prSet custT="1"/>
      <dgm:spPr/>
      <dgm:t>
        <a:bodyPr/>
        <a:lstStyle/>
        <a:p>
          <a:r>
            <a:rPr lang="en-GB" sz="2000" dirty="0" smtClean="0"/>
            <a:t>Sound Judgment</a:t>
          </a:r>
          <a:endParaRPr lang="en-GB" sz="2000" dirty="0"/>
        </a:p>
      </dgm:t>
    </dgm:pt>
    <dgm:pt modelId="{46FBF784-D512-41C3-BA5A-489F466B44FC}" type="parTrans" cxnId="{137CA515-DF75-4AC2-AF7F-BFD3EC479929}">
      <dgm:prSet/>
      <dgm:spPr/>
      <dgm:t>
        <a:bodyPr/>
        <a:lstStyle/>
        <a:p>
          <a:endParaRPr lang="en-GB" sz="2000"/>
        </a:p>
      </dgm:t>
    </dgm:pt>
    <dgm:pt modelId="{9B53C81B-2980-4739-802F-D401481CD59F}" type="sibTrans" cxnId="{137CA515-DF75-4AC2-AF7F-BFD3EC479929}">
      <dgm:prSet/>
      <dgm:spPr/>
      <dgm:t>
        <a:bodyPr/>
        <a:lstStyle/>
        <a:p>
          <a:endParaRPr lang="en-GB" sz="2000"/>
        </a:p>
      </dgm:t>
    </dgm:pt>
    <dgm:pt modelId="{020BF69F-16A6-49F6-B18E-B40E4B8DEE5E}">
      <dgm:prSet custT="1"/>
      <dgm:spPr/>
      <dgm:t>
        <a:bodyPr/>
        <a:lstStyle/>
        <a:p>
          <a:r>
            <a:rPr lang="en-GB" sz="2000" dirty="0" smtClean="0"/>
            <a:t>Independent (from wider group, external parties)</a:t>
          </a:r>
          <a:endParaRPr lang="en-GB" sz="2000" dirty="0"/>
        </a:p>
      </dgm:t>
    </dgm:pt>
    <dgm:pt modelId="{1ACF18AA-382A-49EF-B3B6-23EA568F0667}" type="parTrans" cxnId="{8264CD02-E885-4D0E-B4DF-B51DC3F8D5D9}">
      <dgm:prSet/>
      <dgm:spPr/>
      <dgm:t>
        <a:bodyPr/>
        <a:lstStyle/>
        <a:p>
          <a:endParaRPr lang="en-GB" sz="2000"/>
        </a:p>
      </dgm:t>
    </dgm:pt>
    <dgm:pt modelId="{33210204-AFA3-4B34-AAEC-3C60826A91B0}" type="sibTrans" cxnId="{8264CD02-E885-4D0E-B4DF-B51DC3F8D5D9}">
      <dgm:prSet/>
      <dgm:spPr/>
      <dgm:t>
        <a:bodyPr/>
        <a:lstStyle/>
        <a:p>
          <a:endParaRPr lang="en-GB" sz="2000"/>
        </a:p>
      </dgm:t>
    </dgm:pt>
    <dgm:pt modelId="{3E2A6B2E-C323-4BAB-BA6B-1DD87DAD885C}">
      <dgm:prSet custT="1"/>
      <dgm:spPr/>
      <dgm:t>
        <a:bodyPr/>
        <a:lstStyle/>
        <a:p>
          <a:r>
            <a:rPr lang="en-GB" sz="2000" dirty="0" smtClean="0"/>
            <a:t>Periodic Suitability Assessments</a:t>
          </a:r>
          <a:endParaRPr lang="en-GB" sz="2000" dirty="0"/>
        </a:p>
      </dgm:t>
    </dgm:pt>
    <dgm:pt modelId="{6FD1990A-C89C-4412-922D-4ABB08D0656D}" type="parTrans" cxnId="{8F3A0416-6B7E-4613-B230-06F28D90D968}">
      <dgm:prSet/>
      <dgm:spPr/>
      <dgm:t>
        <a:bodyPr/>
        <a:lstStyle/>
        <a:p>
          <a:endParaRPr lang="en-GB" sz="2000"/>
        </a:p>
      </dgm:t>
    </dgm:pt>
    <dgm:pt modelId="{0B656B8B-150B-4468-AC41-A17547781278}" type="sibTrans" cxnId="{8F3A0416-6B7E-4613-B230-06F28D90D968}">
      <dgm:prSet/>
      <dgm:spPr/>
      <dgm:t>
        <a:bodyPr/>
        <a:lstStyle/>
        <a:p>
          <a:endParaRPr lang="en-GB" sz="2000"/>
        </a:p>
      </dgm:t>
    </dgm:pt>
    <dgm:pt modelId="{579A8E06-FF03-4074-8BE1-F01D34D1A044}" type="pres">
      <dgm:prSet presAssocID="{1B53A036-E724-4732-B078-B06D5EFBCE2D}" presName="Name0" presStyleCnt="0">
        <dgm:presLayoutVars>
          <dgm:chMax val="7"/>
          <dgm:chPref val="5"/>
        </dgm:presLayoutVars>
      </dgm:prSet>
      <dgm:spPr/>
    </dgm:pt>
    <dgm:pt modelId="{CCF3996E-54F3-4EE1-A847-2B074BC283E9}" type="pres">
      <dgm:prSet presAssocID="{1B53A036-E724-4732-B078-B06D5EFBCE2D}" presName="arrowNode" presStyleLbl="node1" presStyleIdx="0" presStyleCnt="1"/>
      <dgm:spPr/>
    </dgm:pt>
    <dgm:pt modelId="{D1B58A06-2AA1-4048-A7EF-3108860E9D67}" type="pres">
      <dgm:prSet presAssocID="{42DEF22B-F0BE-445C-B468-83BC9CDC552B}" presName="txNode1" presStyleLbl="revTx" presStyleIdx="0" presStyleCnt="7">
        <dgm:presLayoutVars>
          <dgm:bulletEnabled val="1"/>
        </dgm:presLayoutVars>
      </dgm:prSet>
      <dgm:spPr/>
      <dgm:t>
        <a:bodyPr/>
        <a:lstStyle/>
        <a:p>
          <a:endParaRPr lang="en-GB"/>
        </a:p>
      </dgm:t>
    </dgm:pt>
    <dgm:pt modelId="{2D3D2806-75C2-4557-8194-07DA8A722DF3}" type="pres">
      <dgm:prSet presAssocID="{143C38AE-117E-48F4-9C30-D22281A3D320}" presName="txNode2" presStyleLbl="revTx" presStyleIdx="1" presStyleCnt="7">
        <dgm:presLayoutVars>
          <dgm:bulletEnabled val="1"/>
        </dgm:presLayoutVars>
      </dgm:prSet>
      <dgm:spPr/>
      <dgm:t>
        <a:bodyPr/>
        <a:lstStyle/>
        <a:p>
          <a:endParaRPr lang="en-GB"/>
        </a:p>
      </dgm:t>
    </dgm:pt>
    <dgm:pt modelId="{F5E5AB51-F502-4421-8872-D710C653288A}" type="pres">
      <dgm:prSet presAssocID="{14F00DDE-4C9D-4A7A-82D8-E4A5A7DA4482}" presName="dotNode2" presStyleCnt="0"/>
      <dgm:spPr/>
    </dgm:pt>
    <dgm:pt modelId="{74196D64-1404-4B38-8457-2CABEF4CA7CF}" type="pres">
      <dgm:prSet presAssocID="{14F00DDE-4C9D-4A7A-82D8-E4A5A7DA4482}" presName="dotRepeatNode" presStyleLbl="fgShp" presStyleIdx="0" presStyleCnt="5"/>
      <dgm:spPr/>
      <dgm:t>
        <a:bodyPr/>
        <a:lstStyle/>
        <a:p>
          <a:endParaRPr lang="en-GB"/>
        </a:p>
      </dgm:t>
    </dgm:pt>
    <dgm:pt modelId="{E280421F-A010-478A-BDE5-AB8182ACADD7}" type="pres">
      <dgm:prSet presAssocID="{D6D1E1FA-7F09-4185-BCA1-A430512A85C3}" presName="txNode3" presStyleLbl="revTx" presStyleIdx="2" presStyleCnt="7">
        <dgm:presLayoutVars>
          <dgm:bulletEnabled val="1"/>
        </dgm:presLayoutVars>
      </dgm:prSet>
      <dgm:spPr/>
      <dgm:t>
        <a:bodyPr/>
        <a:lstStyle/>
        <a:p>
          <a:endParaRPr lang="en-GB"/>
        </a:p>
      </dgm:t>
    </dgm:pt>
    <dgm:pt modelId="{ACD40817-20CF-432F-AB2F-D4D1DCDE9CA1}" type="pres">
      <dgm:prSet presAssocID="{C214DE55-8B22-41BE-813A-2752A17E45A9}" presName="dotNode3" presStyleCnt="0"/>
      <dgm:spPr/>
    </dgm:pt>
    <dgm:pt modelId="{897B98E2-CC2F-4707-9A29-0C46D5730256}" type="pres">
      <dgm:prSet presAssocID="{C214DE55-8B22-41BE-813A-2752A17E45A9}" presName="dotRepeatNode" presStyleLbl="fgShp" presStyleIdx="1" presStyleCnt="5"/>
      <dgm:spPr/>
      <dgm:t>
        <a:bodyPr/>
        <a:lstStyle/>
        <a:p>
          <a:endParaRPr lang="en-GB"/>
        </a:p>
      </dgm:t>
    </dgm:pt>
    <dgm:pt modelId="{BD029950-FC4E-4B4F-B86E-9F3141892045}" type="pres">
      <dgm:prSet presAssocID="{038FC88B-C5FB-4135-99D0-66A946724E5A}" presName="txNode4" presStyleLbl="revTx" presStyleIdx="3" presStyleCnt="7">
        <dgm:presLayoutVars>
          <dgm:bulletEnabled val="1"/>
        </dgm:presLayoutVars>
      </dgm:prSet>
      <dgm:spPr/>
      <dgm:t>
        <a:bodyPr/>
        <a:lstStyle/>
        <a:p>
          <a:endParaRPr lang="en-GB"/>
        </a:p>
      </dgm:t>
    </dgm:pt>
    <dgm:pt modelId="{DE7A5320-D4FF-4EC1-87EE-E97250E6A093}" type="pres">
      <dgm:prSet presAssocID="{1C45BB4C-520C-4ED7-8740-8DA0AEE5D1EE}" presName="dotNode4" presStyleCnt="0"/>
      <dgm:spPr/>
    </dgm:pt>
    <dgm:pt modelId="{3210A8CE-491E-4C44-88D4-D954EADD8826}" type="pres">
      <dgm:prSet presAssocID="{1C45BB4C-520C-4ED7-8740-8DA0AEE5D1EE}" presName="dotRepeatNode" presStyleLbl="fgShp" presStyleIdx="2" presStyleCnt="5"/>
      <dgm:spPr/>
      <dgm:t>
        <a:bodyPr/>
        <a:lstStyle/>
        <a:p>
          <a:endParaRPr lang="en-GB"/>
        </a:p>
      </dgm:t>
    </dgm:pt>
    <dgm:pt modelId="{4A473F0F-0B6C-40DB-AD57-A4B5131DC83C}" type="pres">
      <dgm:prSet presAssocID="{97AC988A-8361-476E-89FA-FAD3E95CCF98}" presName="txNode5" presStyleLbl="revTx" presStyleIdx="4" presStyleCnt="7">
        <dgm:presLayoutVars>
          <dgm:bulletEnabled val="1"/>
        </dgm:presLayoutVars>
      </dgm:prSet>
      <dgm:spPr/>
      <dgm:t>
        <a:bodyPr/>
        <a:lstStyle/>
        <a:p>
          <a:endParaRPr lang="en-GB"/>
        </a:p>
      </dgm:t>
    </dgm:pt>
    <dgm:pt modelId="{800394BB-C7F4-46AF-B2CC-4DCA6A0B53B8}" type="pres">
      <dgm:prSet presAssocID="{9B53C81B-2980-4739-802F-D401481CD59F}" presName="dotNode5" presStyleCnt="0"/>
      <dgm:spPr/>
    </dgm:pt>
    <dgm:pt modelId="{99F66368-15B5-4FC4-BF66-89CE9814528C}" type="pres">
      <dgm:prSet presAssocID="{9B53C81B-2980-4739-802F-D401481CD59F}" presName="dotRepeatNode" presStyleLbl="fgShp" presStyleIdx="3" presStyleCnt="5"/>
      <dgm:spPr/>
      <dgm:t>
        <a:bodyPr/>
        <a:lstStyle/>
        <a:p>
          <a:endParaRPr lang="en-GB"/>
        </a:p>
      </dgm:t>
    </dgm:pt>
    <dgm:pt modelId="{A2305DC8-5BD5-444B-B5BC-33BE93D3347A}" type="pres">
      <dgm:prSet presAssocID="{020BF69F-16A6-49F6-B18E-B40E4B8DEE5E}" presName="txNode6" presStyleLbl="revTx" presStyleIdx="5" presStyleCnt="7" custScaleX="223995" custScaleY="191728" custLinFactNeighborX="51658" custLinFactNeighborY="-29914">
        <dgm:presLayoutVars>
          <dgm:bulletEnabled val="1"/>
        </dgm:presLayoutVars>
      </dgm:prSet>
      <dgm:spPr/>
      <dgm:t>
        <a:bodyPr/>
        <a:lstStyle/>
        <a:p>
          <a:endParaRPr lang="en-GB"/>
        </a:p>
      </dgm:t>
    </dgm:pt>
    <dgm:pt modelId="{C4A2EE68-680D-473C-A5AD-7C2C45200CE9}" type="pres">
      <dgm:prSet presAssocID="{33210204-AFA3-4B34-AAEC-3C60826A91B0}" presName="dotNode6" presStyleCnt="0"/>
      <dgm:spPr/>
    </dgm:pt>
    <dgm:pt modelId="{D3999846-CF3D-4D9B-8926-81AD8E1B4E00}" type="pres">
      <dgm:prSet presAssocID="{33210204-AFA3-4B34-AAEC-3C60826A91B0}" presName="dotRepeatNode" presStyleLbl="fgShp" presStyleIdx="4" presStyleCnt="5"/>
      <dgm:spPr/>
      <dgm:t>
        <a:bodyPr/>
        <a:lstStyle/>
        <a:p>
          <a:endParaRPr lang="en-GB"/>
        </a:p>
      </dgm:t>
    </dgm:pt>
    <dgm:pt modelId="{8063F636-6886-4AFC-B4ED-6487E1FEDB7C}" type="pres">
      <dgm:prSet presAssocID="{3E2A6B2E-C323-4BAB-BA6B-1DD87DAD885C}" presName="txNode7" presStyleLbl="revTx" presStyleIdx="6" presStyleCnt="7" custScaleY="66565">
        <dgm:presLayoutVars>
          <dgm:bulletEnabled val="1"/>
        </dgm:presLayoutVars>
      </dgm:prSet>
      <dgm:spPr/>
      <dgm:t>
        <a:bodyPr/>
        <a:lstStyle/>
        <a:p>
          <a:endParaRPr lang="en-GB"/>
        </a:p>
      </dgm:t>
    </dgm:pt>
  </dgm:ptLst>
  <dgm:cxnLst>
    <dgm:cxn modelId="{82EE2CDC-8AEC-4410-BAD1-1905244EE882}" type="presOf" srcId="{3E2A6B2E-C323-4BAB-BA6B-1DD87DAD885C}" destId="{8063F636-6886-4AFC-B4ED-6487E1FEDB7C}" srcOrd="0" destOrd="0" presId="urn:microsoft.com/office/officeart/2009/3/layout/DescendingProcess"/>
    <dgm:cxn modelId="{46413CFD-AAB6-483E-89A3-4359A5A58B81}" type="presOf" srcId="{1C45BB4C-520C-4ED7-8740-8DA0AEE5D1EE}" destId="{3210A8CE-491E-4C44-88D4-D954EADD8826}" srcOrd="0" destOrd="0" presId="urn:microsoft.com/office/officeart/2009/3/layout/DescendingProcess"/>
    <dgm:cxn modelId="{8F3A0416-6B7E-4613-B230-06F28D90D968}" srcId="{1B53A036-E724-4732-B078-B06D5EFBCE2D}" destId="{3E2A6B2E-C323-4BAB-BA6B-1DD87DAD885C}" srcOrd="6" destOrd="0" parTransId="{6FD1990A-C89C-4412-922D-4ABB08D0656D}" sibTransId="{0B656B8B-150B-4468-AC41-A17547781278}"/>
    <dgm:cxn modelId="{E339E31E-51E9-451F-8925-AFB5104D3DA9}" type="presOf" srcId="{14F00DDE-4C9D-4A7A-82D8-E4A5A7DA4482}" destId="{74196D64-1404-4B38-8457-2CABEF4CA7CF}" srcOrd="0" destOrd="0" presId="urn:microsoft.com/office/officeart/2009/3/layout/DescendingProcess"/>
    <dgm:cxn modelId="{E1860479-B81F-4710-A93B-621E8BEAF18E}" type="presOf" srcId="{143C38AE-117E-48F4-9C30-D22281A3D320}" destId="{2D3D2806-75C2-4557-8194-07DA8A722DF3}" srcOrd="0" destOrd="0" presId="urn:microsoft.com/office/officeart/2009/3/layout/DescendingProcess"/>
    <dgm:cxn modelId="{DF109F9C-D027-4A5F-88E0-9DBBAE49BDC2}" srcId="{1B53A036-E724-4732-B078-B06D5EFBCE2D}" destId="{42DEF22B-F0BE-445C-B468-83BC9CDC552B}" srcOrd="0" destOrd="0" parTransId="{795E1750-C3FB-49F6-BCDC-B45C32BE8646}" sibTransId="{D2D93076-449C-4810-BFA3-5F0C8FE598E9}"/>
    <dgm:cxn modelId="{D502C4CF-B732-4217-A62E-DBE4A844C276}" type="presOf" srcId="{038FC88B-C5FB-4135-99D0-66A946724E5A}" destId="{BD029950-FC4E-4B4F-B86E-9F3141892045}" srcOrd="0" destOrd="0" presId="urn:microsoft.com/office/officeart/2009/3/layout/DescendingProcess"/>
    <dgm:cxn modelId="{3D44E7AE-ED74-4701-8C60-E6FA9E01E231}" type="presOf" srcId="{C214DE55-8B22-41BE-813A-2752A17E45A9}" destId="{897B98E2-CC2F-4707-9A29-0C46D5730256}" srcOrd="0" destOrd="0" presId="urn:microsoft.com/office/officeart/2009/3/layout/DescendingProcess"/>
    <dgm:cxn modelId="{893F4911-2934-4105-AE86-638A6DE829A6}" type="presOf" srcId="{D6D1E1FA-7F09-4185-BCA1-A430512A85C3}" destId="{E280421F-A010-478A-BDE5-AB8182ACADD7}" srcOrd="0" destOrd="0" presId="urn:microsoft.com/office/officeart/2009/3/layout/DescendingProcess"/>
    <dgm:cxn modelId="{079B5535-7BA1-40C6-BF9F-FA05BBA81717}" srcId="{1B53A036-E724-4732-B078-B06D5EFBCE2D}" destId="{038FC88B-C5FB-4135-99D0-66A946724E5A}" srcOrd="3" destOrd="0" parTransId="{65D79C2F-D982-4D47-AB81-33D53037BF0E}" sibTransId="{1C45BB4C-520C-4ED7-8740-8DA0AEE5D1EE}"/>
    <dgm:cxn modelId="{203C6A20-FD9A-46A5-B4CC-D64B2CA44BBB}" srcId="{1B53A036-E724-4732-B078-B06D5EFBCE2D}" destId="{D6D1E1FA-7F09-4185-BCA1-A430512A85C3}" srcOrd="2" destOrd="0" parTransId="{D21EBBC2-4EA4-4E50-B24C-38892108673D}" sibTransId="{C214DE55-8B22-41BE-813A-2752A17E45A9}"/>
    <dgm:cxn modelId="{0D9FB00D-F81A-40BB-8A5C-350E8572988D}" srcId="{1B53A036-E724-4732-B078-B06D5EFBCE2D}" destId="{143C38AE-117E-48F4-9C30-D22281A3D320}" srcOrd="1" destOrd="0" parTransId="{1536361E-ED75-44F9-B114-EDA42DF74C7B}" sibTransId="{14F00DDE-4C9D-4A7A-82D8-E4A5A7DA4482}"/>
    <dgm:cxn modelId="{ECED35A8-6A4E-4E9D-B292-B1A7F2D4EAAD}" type="presOf" srcId="{1B53A036-E724-4732-B078-B06D5EFBCE2D}" destId="{579A8E06-FF03-4074-8BE1-F01D34D1A044}" srcOrd="0" destOrd="0" presId="urn:microsoft.com/office/officeart/2009/3/layout/DescendingProcess"/>
    <dgm:cxn modelId="{C3A02B2B-A3B6-4F5F-BE49-6AB8E14A838B}" type="presOf" srcId="{020BF69F-16A6-49F6-B18E-B40E4B8DEE5E}" destId="{A2305DC8-5BD5-444B-B5BC-33BE93D3347A}" srcOrd="0" destOrd="0" presId="urn:microsoft.com/office/officeart/2009/3/layout/DescendingProcess"/>
    <dgm:cxn modelId="{40F00263-62C2-4EEA-A91D-ADC586B37A53}" type="presOf" srcId="{97AC988A-8361-476E-89FA-FAD3E95CCF98}" destId="{4A473F0F-0B6C-40DB-AD57-A4B5131DC83C}" srcOrd="0" destOrd="0" presId="urn:microsoft.com/office/officeart/2009/3/layout/DescendingProcess"/>
    <dgm:cxn modelId="{8264CD02-E885-4D0E-B4DF-B51DC3F8D5D9}" srcId="{1B53A036-E724-4732-B078-B06D5EFBCE2D}" destId="{020BF69F-16A6-49F6-B18E-B40E4B8DEE5E}" srcOrd="5" destOrd="0" parTransId="{1ACF18AA-382A-49EF-B3B6-23EA568F0667}" sibTransId="{33210204-AFA3-4B34-AAEC-3C60826A91B0}"/>
    <dgm:cxn modelId="{852E214A-F7BF-4B31-8668-562120AE5441}" type="presOf" srcId="{33210204-AFA3-4B34-AAEC-3C60826A91B0}" destId="{D3999846-CF3D-4D9B-8926-81AD8E1B4E00}" srcOrd="0" destOrd="0" presId="urn:microsoft.com/office/officeart/2009/3/layout/DescendingProcess"/>
    <dgm:cxn modelId="{4D149B12-5AB4-43EA-8301-CA1F2808899E}" type="presOf" srcId="{9B53C81B-2980-4739-802F-D401481CD59F}" destId="{99F66368-15B5-4FC4-BF66-89CE9814528C}" srcOrd="0" destOrd="0" presId="urn:microsoft.com/office/officeart/2009/3/layout/DescendingProcess"/>
    <dgm:cxn modelId="{137CA515-DF75-4AC2-AF7F-BFD3EC479929}" srcId="{1B53A036-E724-4732-B078-B06D5EFBCE2D}" destId="{97AC988A-8361-476E-89FA-FAD3E95CCF98}" srcOrd="4" destOrd="0" parTransId="{46FBF784-D512-41C3-BA5A-489F466B44FC}" sibTransId="{9B53C81B-2980-4739-802F-D401481CD59F}"/>
    <dgm:cxn modelId="{250DB04D-3CC3-4B61-9E7A-3BF63A3F3BA4}" type="presOf" srcId="{42DEF22B-F0BE-445C-B468-83BC9CDC552B}" destId="{D1B58A06-2AA1-4048-A7EF-3108860E9D67}" srcOrd="0" destOrd="0" presId="urn:microsoft.com/office/officeart/2009/3/layout/DescendingProcess"/>
    <dgm:cxn modelId="{3B4D60FE-8C7F-471B-A1F5-B80778A809A0}" type="presParOf" srcId="{579A8E06-FF03-4074-8BE1-F01D34D1A044}" destId="{CCF3996E-54F3-4EE1-A847-2B074BC283E9}" srcOrd="0" destOrd="0" presId="urn:microsoft.com/office/officeart/2009/3/layout/DescendingProcess"/>
    <dgm:cxn modelId="{AB37C298-F128-49BC-941B-2D8A9E6EFCD7}" type="presParOf" srcId="{579A8E06-FF03-4074-8BE1-F01D34D1A044}" destId="{D1B58A06-2AA1-4048-A7EF-3108860E9D67}" srcOrd="1" destOrd="0" presId="urn:microsoft.com/office/officeart/2009/3/layout/DescendingProcess"/>
    <dgm:cxn modelId="{3F79591D-57A2-4EE8-A1A2-8D6C5276D348}" type="presParOf" srcId="{579A8E06-FF03-4074-8BE1-F01D34D1A044}" destId="{2D3D2806-75C2-4557-8194-07DA8A722DF3}" srcOrd="2" destOrd="0" presId="urn:microsoft.com/office/officeart/2009/3/layout/DescendingProcess"/>
    <dgm:cxn modelId="{080D2965-347C-4291-8F46-680D34BD3DA9}" type="presParOf" srcId="{579A8E06-FF03-4074-8BE1-F01D34D1A044}" destId="{F5E5AB51-F502-4421-8872-D710C653288A}" srcOrd="3" destOrd="0" presId="urn:microsoft.com/office/officeart/2009/3/layout/DescendingProcess"/>
    <dgm:cxn modelId="{DFF970E2-A994-480D-BBB1-FB30985CAD86}" type="presParOf" srcId="{F5E5AB51-F502-4421-8872-D710C653288A}" destId="{74196D64-1404-4B38-8457-2CABEF4CA7CF}" srcOrd="0" destOrd="0" presId="urn:microsoft.com/office/officeart/2009/3/layout/DescendingProcess"/>
    <dgm:cxn modelId="{FB79CE57-814B-492D-8E33-DA1BE6BCB87A}" type="presParOf" srcId="{579A8E06-FF03-4074-8BE1-F01D34D1A044}" destId="{E280421F-A010-478A-BDE5-AB8182ACADD7}" srcOrd="4" destOrd="0" presId="urn:microsoft.com/office/officeart/2009/3/layout/DescendingProcess"/>
    <dgm:cxn modelId="{CDEED478-B325-49F1-AB2A-DCFACF27FA88}" type="presParOf" srcId="{579A8E06-FF03-4074-8BE1-F01D34D1A044}" destId="{ACD40817-20CF-432F-AB2F-D4D1DCDE9CA1}" srcOrd="5" destOrd="0" presId="urn:microsoft.com/office/officeart/2009/3/layout/DescendingProcess"/>
    <dgm:cxn modelId="{D6300FE1-F694-4B62-8A85-A425CF30BA2C}" type="presParOf" srcId="{ACD40817-20CF-432F-AB2F-D4D1DCDE9CA1}" destId="{897B98E2-CC2F-4707-9A29-0C46D5730256}" srcOrd="0" destOrd="0" presId="urn:microsoft.com/office/officeart/2009/3/layout/DescendingProcess"/>
    <dgm:cxn modelId="{FFEA00B1-4008-43CC-A28E-7C707B976C62}" type="presParOf" srcId="{579A8E06-FF03-4074-8BE1-F01D34D1A044}" destId="{BD029950-FC4E-4B4F-B86E-9F3141892045}" srcOrd="6" destOrd="0" presId="urn:microsoft.com/office/officeart/2009/3/layout/DescendingProcess"/>
    <dgm:cxn modelId="{1984AB7B-9F75-4DF3-9619-A408D05BE899}" type="presParOf" srcId="{579A8E06-FF03-4074-8BE1-F01D34D1A044}" destId="{DE7A5320-D4FF-4EC1-87EE-E97250E6A093}" srcOrd="7" destOrd="0" presId="urn:microsoft.com/office/officeart/2009/3/layout/DescendingProcess"/>
    <dgm:cxn modelId="{76F4BD58-3AAC-4162-A9DB-1AD12F493542}" type="presParOf" srcId="{DE7A5320-D4FF-4EC1-87EE-E97250E6A093}" destId="{3210A8CE-491E-4C44-88D4-D954EADD8826}" srcOrd="0" destOrd="0" presId="urn:microsoft.com/office/officeart/2009/3/layout/DescendingProcess"/>
    <dgm:cxn modelId="{F275A1D6-F89C-40BA-AB36-96051A2B73E7}" type="presParOf" srcId="{579A8E06-FF03-4074-8BE1-F01D34D1A044}" destId="{4A473F0F-0B6C-40DB-AD57-A4B5131DC83C}" srcOrd="8" destOrd="0" presId="urn:microsoft.com/office/officeart/2009/3/layout/DescendingProcess"/>
    <dgm:cxn modelId="{730A75B9-3DBB-4F95-9A39-35C6E6DADC86}" type="presParOf" srcId="{579A8E06-FF03-4074-8BE1-F01D34D1A044}" destId="{800394BB-C7F4-46AF-B2CC-4DCA6A0B53B8}" srcOrd="9" destOrd="0" presId="urn:microsoft.com/office/officeart/2009/3/layout/DescendingProcess"/>
    <dgm:cxn modelId="{88FBE59B-14C8-47A8-AE9E-E4214231418F}" type="presParOf" srcId="{800394BB-C7F4-46AF-B2CC-4DCA6A0B53B8}" destId="{99F66368-15B5-4FC4-BF66-89CE9814528C}" srcOrd="0" destOrd="0" presId="urn:microsoft.com/office/officeart/2009/3/layout/DescendingProcess"/>
    <dgm:cxn modelId="{9739589F-F00B-4908-B461-714B346C46FA}" type="presParOf" srcId="{579A8E06-FF03-4074-8BE1-F01D34D1A044}" destId="{A2305DC8-5BD5-444B-B5BC-33BE93D3347A}" srcOrd="10" destOrd="0" presId="urn:microsoft.com/office/officeart/2009/3/layout/DescendingProcess"/>
    <dgm:cxn modelId="{BBC6E0FC-F55D-4489-A883-FCEFB2C30484}" type="presParOf" srcId="{579A8E06-FF03-4074-8BE1-F01D34D1A044}" destId="{C4A2EE68-680D-473C-A5AD-7C2C45200CE9}" srcOrd="11" destOrd="0" presId="urn:microsoft.com/office/officeart/2009/3/layout/DescendingProcess"/>
    <dgm:cxn modelId="{581DEF8B-11A6-48A0-8C95-5FFBE0E89D69}" type="presParOf" srcId="{C4A2EE68-680D-473C-A5AD-7C2C45200CE9}" destId="{D3999846-CF3D-4D9B-8926-81AD8E1B4E00}" srcOrd="0" destOrd="0" presId="urn:microsoft.com/office/officeart/2009/3/layout/DescendingProcess"/>
    <dgm:cxn modelId="{67459AB0-6E64-43C1-A1D4-6557BA4066D2}" type="presParOf" srcId="{579A8E06-FF03-4074-8BE1-F01D34D1A044}" destId="{8063F636-6886-4AFC-B4ED-6487E1FEDB7C}" srcOrd="1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A831C5C-B356-4EBE-BA03-2A1DC3B126B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4A0CD3ED-7D2D-4DC9-933B-68B331250594}">
      <dgm:prSet phldrT="[Text]"/>
      <dgm:spPr/>
      <dgm:t>
        <a:bodyPr/>
        <a:lstStyle/>
        <a:p>
          <a:r>
            <a:rPr lang="en-GB" dirty="0" smtClean="0"/>
            <a:t>Define and oversee compliance with strategy and risk appetite – regular reviews and following material changes</a:t>
          </a:r>
          <a:endParaRPr lang="en-GB" dirty="0"/>
        </a:p>
      </dgm:t>
    </dgm:pt>
    <dgm:pt modelId="{3FF872A9-3334-4B0F-BD2F-C01DAD853518}" type="parTrans" cxnId="{C6D62DEF-1FC4-4367-A2B3-366F0C401F7A}">
      <dgm:prSet/>
      <dgm:spPr/>
      <dgm:t>
        <a:bodyPr/>
        <a:lstStyle/>
        <a:p>
          <a:endParaRPr lang="en-GB"/>
        </a:p>
      </dgm:t>
    </dgm:pt>
    <dgm:pt modelId="{FED83B28-67A9-45A1-A1E6-F8F85A2352DD}" type="sibTrans" cxnId="{C6D62DEF-1FC4-4367-A2B3-366F0C401F7A}">
      <dgm:prSet/>
      <dgm:spPr/>
      <dgm:t>
        <a:bodyPr/>
        <a:lstStyle/>
        <a:p>
          <a:endParaRPr lang="en-GB"/>
        </a:p>
      </dgm:t>
    </dgm:pt>
    <dgm:pt modelId="{18A786DA-2E0F-46A4-BF59-2701F3E83E4F}">
      <dgm:prSet phldrT="[Text]"/>
      <dgm:spPr/>
      <dgm:t>
        <a:bodyPr/>
        <a:lstStyle/>
        <a:p>
          <a:r>
            <a:rPr lang="en-GB" dirty="0" smtClean="0"/>
            <a:t>Ensure strategy implemented in all entities including non-regulated entities – allocate adequate resources</a:t>
          </a:r>
          <a:endParaRPr lang="en-GB" dirty="0"/>
        </a:p>
      </dgm:t>
    </dgm:pt>
    <dgm:pt modelId="{216B4DE3-05B3-4E6F-B0D7-BDAA34D38C37}" type="parTrans" cxnId="{1DE0C9A4-4BDD-460F-8D48-82EDCF513F56}">
      <dgm:prSet/>
      <dgm:spPr/>
      <dgm:t>
        <a:bodyPr/>
        <a:lstStyle/>
        <a:p>
          <a:endParaRPr lang="en-GB"/>
        </a:p>
      </dgm:t>
    </dgm:pt>
    <dgm:pt modelId="{92E579BB-38BB-4F49-8966-C248FFF228F0}" type="sibTrans" cxnId="{1DE0C9A4-4BDD-460F-8D48-82EDCF513F56}">
      <dgm:prSet/>
      <dgm:spPr/>
      <dgm:t>
        <a:bodyPr/>
        <a:lstStyle/>
        <a:p>
          <a:endParaRPr lang="en-GB"/>
        </a:p>
      </dgm:t>
    </dgm:pt>
    <dgm:pt modelId="{1D5ACA1E-F345-4677-8191-E6E1378E1A6E}">
      <dgm:prSet phldrT="[Text]"/>
      <dgm:spPr/>
      <dgm:t>
        <a:bodyPr/>
        <a:lstStyle/>
        <a:p>
          <a:r>
            <a:rPr lang="en-GB" dirty="0" smtClean="0"/>
            <a:t>Manage relationship with wider group – capital and liquidity management, service level agreements</a:t>
          </a:r>
          <a:endParaRPr lang="en-GB" dirty="0"/>
        </a:p>
      </dgm:t>
    </dgm:pt>
    <dgm:pt modelId="{A596B1FC-12C4-4065-A296-EA266D76D412}" type="parTrans" cxnId="{A438BD52-A582-436B-88C6-B436481FB964}">
      <dgm:prSet/>
      <dgm:spPr/>
      <dgm:t>
        <a:bodyPr/>
        <a:lstStyle/>
        <a:p>
          <a:endParaRPr lang="en-GB"/>
        </a:p>
      </dgm:t>
    </dgm:pt>
    <dgm:pt modelId="{EDF9E99E-7E13-4670-9EAD-DE3742AE367B}" type="sibTrans" cxnId="{A438BD52-A582-436B-88C6-B436481FB964}">
      <dgm:prSet/>
      <dgm:spPr/>
      <dgm:t>
        <a:bodyPr/>
        <a:lstStyle/>
        <a:p>
          <a:endParaRPr lang="en-GB"/>
        </a:p>
      </dgm:t>
    </dgm:pt>
    <dgm:pt modelId="{B90EFD28-CFDC-4AA3-9669-F5F226CB1FE1}">
      <dgm:prSet/>
      <dgm:spPr/>
      <dgm:t>
        <a:bodyPr/>
        <a:lstStyle/>
        <a:p>
          <a:r>
            <a:rPr lang="en-GB" dirty="0" smtClean="0"/>
            <a:t>Exercise adequate oversight over the management</a:t>
          </a:r>
          <a:endParaRPr lang="en-GB" dirty="0"/>
        </a:p>
      </dgm:t>
    </dgm:pt>
    <dgm:pt modelId="{7F5D703A-21D6-442F-9A58-D9523F578117}" type="parTrans" cxnId="{F3BB6C6E-912B-4DF9-B6D4-E751F204ED09}">
      <dgm:prSet/>
      <dgm:spPr/>
      <dgm:t>
        <a:bodyPr/>
        <a:lstStyle/>
        <a:p>
          <a:endParaRPr lang="en-GB"/>
        </a:p>
      </dgm:t>
    </dgm:pt>
    <dgm:pt modelId="{DE441581-1BC9-4E9E-B531-F8562174534B}" type="sibTrans" cxnId="{F3BB6C6E-912B-4DF9-B6D4-E751F204ED09}">
      <dgm:prSet/>
      <dgm:spPr/>
      <dgm:t>
        <a:bodyPr/>
        <a:lstStyle/>
        <a:p>
          <a:endParaRPr lang="en-GB"/>
        </a:p>
      </dgm:t>
    </dgm:pt>
    <dgm:pt modelId="{8B7183DF-430F-42DC-BBFD-29D4B9E512EB}" type="pres">
      <dgm:prSet presAssocID="{5A831C5C-B356-4EBE-BA03-2A1DC3B126BF}" presName="Name0" presStyleCnt="0">
        <dgm:presLayoutVars>
          <dgm:chMax val="7"/>
          <dgm:chPref val="7"/>
          <dgm:dir/>
        </dgm:presLayoutVars>
      </dgm:prSet>
      <dgm:spPr/>
      <dgm:t>
        <a:bodyPr/>
        <a:lstStyle/>
        <a:p>
          <a:endParaRPr lang="en-GB"/>
        </a:p>
      </dgm:t>
    </dgm:pt>
    <dgm:pt modelId="{B76A63FE-CFD4-4C4C-841E-4D1725FC2FE7}" type="pres">
      <dgm:prSet presAssocID="{5A831C5C-B356-4EBE-BA03-2A1DC3B126BF}" presName="Name1" presStyleCnt="0"/>
      <dgm:spPr/>
    </dgm:pt>
    <dgm:pt modelId="{F4E11F1E-B07F-4708-A400-362599469BB0}" type="pres">
      <dgm:prSet presAssocID="{5A831C5C-B356-4EBE-BA03-2A1DC3B126BF}" presName="cycle" presStyleCnt="0"/>
      <dgm:spPr/>
    </dgm:pt>
    <dgm:pt modelId="{F3B022A2-58D1-4C3D-AD5E-877523466779}" type="pres">
      <dgm:prSet presAssocID="{5A831C5C-B356-4EBE-BA03-2A1DC3B126BF}" presName="srcNode" presStyleLbl="node1" presStyleIdx="0" presStyleCnt="4"/>
      <dgm:spPr/>
    </dgm:pt>
    <dgm:pt modelId="{0EF22C39-368A-4DA2-892D-963053511408}" type="pres">
      <dgm:prSet presAssocID="{5A831C5C-B356-4EBE-BA03-2A1DC3B126BF}" presName="conn" presStyleLbl="parChTrans1D2" presStyleIdx="0" presStyleCnt="1"/>
      <dgm:spPr/>
      <dgm:t>
        <a:bodyPr/>
        <a:lstStyle/>
        <a:p>
          <a:endParaRPr lang="en-GB"/>
        </a:p>
      </dgm:t>
    </dgm:pt>
    <dgm:pt modelId="{7670E37D-E428-4D2B-9200-E8D2E8BF32FA}" type="pres">
      <dgm:prSet presAssocID="{5A831C5C-B356-4EBE-BA03-2A1DC3B126BF}" presName="extraNode" presStyleLbl="node1" presStyleIdx="0" presStyleCnt="4"/>
      <dgm:spPr/>
    </dgm:pt>
    <dgm:pt modelId="{7FDD6DFD-BA12-42BC-91C7-47C045ADA94E}" type="pres">
      <dgm:prSet presAssocID="{5A831C5C-B356-4EBE-BA03-2A1DC3B126BF}" presName="dstNode" presStyleLbl="node1" presStyleIdx="0" presStyleCnt="4"/>
      <dgm:spPr/>
    </dgm:pt>
    <dgm:pt modelId="{F3940C24-5C7B-4F8E-8EEB-52A942498840}" type="pres">
      <dgm:prSet presAssocID="{4A0CD3ED-7D2D-4DC9-933B-68B331250594}" presName="text_1" presStyleLbl="node1" presStyleIdx="0" presStyleCnt="4">
        <dgm:presLayoutVars>
          <dgm:bulletEnabled val="1"/>
        </dgm:presLayoutVars>
      </dgm:prSet>
      <dgm:spPr/>
      <dgm:t>
        <a:bodyPr/>
        <a:lstStyle/>
        <a:p>
          <a:endParaRPr lang="en-GB"/>
        </a:p>
      </dgm:t>
    </dgm:pt>
    <dgm:pt modelId="{D39FD0F4-DFEB-44C4-A03D-87F6E4695A5C}" type="pres">
      <dgm:prSet presAssocID="{4A0CD3ED-7D2D-4DC9-933B-68B331250594}" presName="accent_1" presStyleCnt="0"/>
      <dgm:spPr/>
    </dgm:pt>
    <dgm:pt modelId="{9EB59BAF-3F5A-4E6D-9074-CFB6922CBE76}" type="pres">
      <dgm:prSet presAssocID="{4A0CD3ED-7D2D-4DC9-933B-68B331250594}" presName="accentRepeatNode" presStyleLbl="solidFgAcc1" presStyleIdx="0" presStyleCnt="4"/>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2C6E009-70FA-43F6-A713-E1C463AB4B21}" type="pres">
      <dgm:prSet presAssocID="{18A786DA-2E0F-46A4-BF59-2701F3E83E4F}" presName="text_2" presStyleLbl="node1" presStyleIdx="1" presStyleCnt="4">
        <dgm:presLayoutVars>
          <dgm:bulletEnabled val="1"/>
        </dgm:presLayoutVars>
      </dgm:prSet>
      <dgm:spPr/>
      <dgm:t>
        <a:bodyPr/>
        <a:lstStyle/>
        <a:p>
          <a:endParaRPr lang="en-GB"/>
        </a:p>
      </dgm:t>
    </dgm:pt>
    <dgm:pt modelId="{6E73DE13-16CE-49E2-B383-1003DC0FC546}" type="pres">
      <dgm:prSet presAssocID="{18A786DA-2E0F-46A4-BF59-2701F3E83E4F}" presName="accent_2" presStyleCnt="0"/>
      <dgm:spPr/>
    </dgm:pt>
    <dgm:pt modelId="{74238D70-A480-446A-863A-2E26A053C04F}" type="pres">
      <dgm:prSet presAssocID="{18A786DA-2E0F-46A4-BF59-2701F3E83E4F}" presName="accentRepeatNode" presStyleLbl="solidFgAcc1" presStyleIdx="1" presStyleCnt="4"/>
      <dgm:spPr>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B76505D7-FBCF-4480-8C8A-319F855BBD59}" type="pres">
      <dgm:prSet presAssocID="{1D5ACA1E-F345-4677-8191-E6E1378E1A6E}" presName="text_3" presStyleLbl="node1" presStyleIdx="2" presStyleCnt="4">
        <dgm:presLayoutVars>
          <dgm:bulletEnabled val="1"/>
        </dgm:presLayoutVars>
      </dgm:prSet>
      <dgm:spPr/>
      <dgm:t>
        <a:bodyPr/>
        <a:lstStyle/>
        <a:p>
          <a:endParaRPr lang="en-GB"/>
        </a:p>
      </dgm:t>
    </dgm:pt>
    <dgm:pt modelId="{B0FC4FA1-B1A1-4296-8071-0036DAF79F11}" type="pres">
      <dgm:prSet presAssocID="{1D5ACA1E-F345-4677-8191-E6E1378E1A6E}" presName="accent_3" presStyleCnt="0"/>
      <dgm:spPr/>
    </dgm:pt>
    <dgm:pt modelId="{4193F580-F8D7-4740-B7B6-61970A63D1F4}" type="pres">
      <dgm:prSet presAssocID="{1D5ACA1E-F345-4677-8191-E6E1378E1A6E}" presName="accentRepeatNode" presStyleLbl="solidFgAcc1" presStyleIdx="2" presStyleCnt="4"/>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61C6F760-A8BA-4E64-A5B4-269E484AFDC2}" type="pres">
      <dgm:prSet presAssocID="{B90EFD28-CFDC-4AA3-9669-F5F226CB1FE1}" presName="text_4" presStyleLbl="node1" presStyleIdx="3" presStyleCnt="4">
        <dgm:presLayoutVars>
          <dgm:bulletEnabled val="1"/>
        </dgm:presLayoutVars>
      </dgm:prSet>
      <dgm:spPr/>
      <dgm:t>
        <a:bodyPr/>
        <a:lstStyle/>
        <a:p>
          <a:endParaRPr lang="en-GB"/>
        </a:p>
      </dgm:t>
    </dgm:pt>
    <dgm:pt modelId="{9A76DF08-9EB4-4645-B5EF-5BAAA8CB1517}" type="pres">
      <dgm:prSet presAssocID="{B90EFD28-CFDC-4AA3-9669-F5F226CB1FE1}" presName="accent_4" presStyleCnt="0"/>
      <dgm:spPr/>
    </dgm:pt>
    <dgm:pt modelId="{E3650B84-6122-4566-AAB4-0CA0048489E1}" type="pres">
      <dgm:prSet presAssocID="{B90EFD28-CFDC-4AA3-9669-F5F226CB1FE1}" presName="accentRepeatNode" presStyleLbl="solidFgAcc1" presStyleIdx="3" presStyleCnt="4"/>
      <dgm:spPr>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en-GB"/>
        </a:p>
      </dgm:t>
    </dgm:pt>
  </dgm:ptLst>
  <dgm:cxnLst>
    <dgm:cxn modelId="{5CFEC7A4-C291-4379-8A4A-1A6F0553317D}" type="presOf" srcId="{FED83B28-67A9-45A1-A1E6-F8F85A2352DD}" destId="{0EF22C39-368A-4DA2-892D-963053511408}" srcOrd="0" destOrd="0" presId="urn:microsoft.com/office/officeart/2008/layout/VerticalCurvedList"/>
    <dgm:cxn modelId="{2C2AD018-193A-4D2D-BE34-C9B6D759A536}" type="presOf" srcId="{5A831C5C-B356-4EBE-BA03-2A1DC3B126BF}" destId="{8B7183DF-430F-42DC-BBFD-29D4B9E512EB}" srcOrd="0" destOrd="0" presId="urn:microsoft.com/office/officeart/2008/layout/VerticalCurvedList"/>
    <dgm:cxn modelId="{F3BB6C6E-912B-4DF9-B6D4-E751F204ED09}" srcId="{5A831C5C-B356-4EBE-BA03-2A1DC3B126BF}" destId="{B90EFD28-CFDC-4AA3-9669-F5F226CB1FE1}" srcOrd="3" destOrd="0" parTransId="{7F5D703A-21D6-442F-9A58-D9523F578117}" sibTransId="{DE441581-1BC9-4E9E-B531-F8562174534B}"/>
    <dgm:cxn modelId="{A438BD52-A582-436B-88C6-B436481FB964}" srcId="{5A831C5C-B356-4EBE-BA03-2A1DC3B126BF}" destId="{1D5ACA1E-F345-4677-8191-E6E1378E1A6E}" srcOrd="2" destOrd="0" parTransId="{A596B1FC-12C4-4065-A296-EA266D76D412}" sibTransId="{EDF9E99E-7E13-4670-9EAD-DE3742AE367B}"/>
    <dgm:cxn modelId="{1DE0C9A4-4BDD-460F-8D48-82EDCF513F56}" srcId="{5A831C5C-B356-4EBE-BA03-2A1DC3B126BF}" destId="{18A786DA-2E0F-46A4-BF59-2701F3E83E4F}" srcOrd="1" destOrd="0" parTransId="{216B4DE3-05B3-4E6F-B0D7-BDAA34D38C37}" sibTransId="{92E579BB-38BB-4F49-8966-C248FFF228F0}"/>
    <dgm:cxn modelId="{B921068E-18C8-407B-8185-5C15BA4957F2}" type="presOf" srcId="{B90EFD28-CFDC-4AA3-9669-F5F226CB1FE1}" destId="{61C6F760-A8BA-4E64-A5B4-269E484AFDC2}" srcOrd="0" destOrd="0" presId="urn:microsoft.com/office/officeart/2008/layout/VerticalCurvedList"/>
    <dgm:cxn modelId="{C6D62DEF-1FC4-4367-A2B3-366F0C401F7A}" srcId="{5A831C5C-B356-4EBE-BA03-2A1DC3B126BF}" destId="{4A0CD3ED-7D2D-4DC9-933B-68B331250594}" srcOrd="0" destOrd="0" parTransId="{3FF872A9-3334-4B0F-BD2F-C01DAD853518}" sibTransId="{FED83B28-67A9-45A1-A1E6-F8F85A2352DD}"/>
    <dgm:cxn modelId="{05AA5B09-C0BB-4F52-9693-A9EA5A212DE0}" type="presOf" srcId="{1D5ACA1E-F345-4677-8191-E6E1378E1A6E}" destId="{B76505D7-FBCF-4480-8C8A-319F855BBD59}" srcOrd="0" destOrd="0" presId="urn:microsoft.com/office/officeart/2008/layout/VerticalCurvedList"/>
    <dgm:cxn modelId="{AED8D6E6-0AD0-4408-88D0-4C5E19FDDDF7}" type="presOf" srcId="{4A0CD3ED-7D2D-4DC9-933B-68B331250594}" destId="{F3940C24-5C7B-4F8E-8EEB-52A942498840}" srcOrd="0" destOrd="0" presId="urn:microsoft.com/office/officeart/2008/layout/VerticalCurvedList"/>
    <dgm:cxn modelId="{5C97807A-1563-4DC0-969B-D09666D785EE}" type="presOf" srcId="{18A786DA-2E0F-46A4-BF59-2701F3E83E4F}" destId="{52C6E009-70FA-43F6-A713-E1C463AB4B21}" srcOrd="0" destOrd="0" presId="urn:microsoft.com/office/officeart/2008/layout/VerticalCurvedList"/>
    <dgm:cxn modelId="{F172E1B3-B103-417A-B4BC-FB55B1480C88}" type="presParOf" srcId="{8B7183DF-430F-42DC-BBFD-29D4B9E512EB}" destId="{B76A63FE-CFD4-4C4C-841E-4D1725FC2FE7}" srcOrd="0" destOrd="0" presId="urn:microsoft.com/office/officeart/2008/layout/VerticalCurvedList"/>
    <dgm:cxn modelId="{2543669B-D413-4ABB-969B-5A75325DB799}" type="presParOf" srcId="{B76A63FE-CFD4-4C4C-841E-4D1725FC2FE7}" destId="{F4E11F1E-B07F-4708-A400-362599469BB0}" srcOrd="0" destOrd="0" presId="urn:microsoft.com/office/officeart/2008/layout/VerticalCurvedList"/>
    <dgm:cxn modelId="{A1B3E81D-B46F-40DE-925C-648E510EFF7B}" type="presParOf" srcId="{F4E11F1E-B07F-4708-A400-362599469BB0}" destId="{F3B022A2-58D1-4C3D-AD5E-877523466779}" srcOrd="0" destOrd="0" presId="urn:microsoft.com/office/officeart/2008/layout/VerticalCurvedList"/>
    <dgm:cxn modelId="{102B536F-07D7-4CC9-895D-D361B92BFC86}" type="presParOf" srcId="{F4E11F1E-B07F-4708-A400-362599469BB0}" destId="{0EF22C39-368A-4DA2-892D-963053511408}" srcOrd="1" destOrd="0" presId="urn:microsoft.com/office/officeart/2008/layout/VerticalCurvedList"/>
    <dgm:cxn modelId="{38E8D4D4-7127-43E0-8EAE-AF503AE8D52A}" type="presParOf" srcId="{F4E11F1E-B07F-4708-A400-362599469BB0}" destId="{7670E37D-E428-4D2B-9200-E8D2E8BF32FA}" srcOrd="2" destOrd="0" presId="urn:microsoft.com/office/officeart/2008/layout/VerticalCurvedList"/>
    <dgm:cxn modelId="{68064552-C92C-41BF-8C31-3D9F47714409}" type="presParOf" srcId="{F4E11F1E-B07F-4708-A400-362599469BB0}" destId="{7FDD6DFD-BA12-42BC-91C7-47C045ADA94E}" srcOrd="3" destOrd="0" presId="urn:microsoft.com/office/officeart/2008/layout/VerticalCurvedList"/>
    <dgm:cxn modelId="{C36BB386-ED94-401C-8241-809CD1F1BFF8}" type="presParOf" srcId="{B76A63FE-CFD4-4C4C-841E-4D1725FC2FE7}" destId="{F3940C24-5C7B-4F8E-8EEB-52A942498840}" srcOrd="1" destOrd="0" presId="urn:microsoft.com/office/officeart/2008/layout/VerticalCurvedList"/>
    <dgm:cxn modelId="{D6A56847-56B5-4C8B-B589-0714261468C8}" type="presParOf" srcId="{B76A63FE-CFD4-4C4C-841E-4D1725FC2FE7}" destId="{D39FD0F4-DFEB-44C4-A03D-87F6E4695A5C}" srcOrd="2" destOrd="0" presId="urn:microsoft.com/office/officeart/2008/layout/VerticalCurvedList"/>
    <dgm:cxn modelId="{251C1C6F-1A32-4A40-93D5-C67B2C82073D}" type="presParOf" srcId="{D39FD0F4-DFEB-44C4-A03D-87F6E4695A5C}" destId="{9EB59BAF-3F5A-4E6D-9074-CFB6922CBE76}" srcOrd="0" destOrd="0" presId="urn:microsoft.com/office/officeart/2008/layout/VerticalCurvedList"/>
    <dgm:cxn modelId="{C1D376A7-EF2B-4753-B73D-43D202D106D4}" type="presParOf" srcId="{B76A63FE-CFD4-4C4C-841E-4D1725FC2FE7}" destId="{52C6E009-70FA-43F6-A713-E1C463AB4B21}" srcOrd="3" destOrd="0" presId="urn:microsoft.com/office/officeart/2008/layout/VerticalCurvedList"/>
    <dgm:cxn modelId="{ADC49482-3CF1-4D50-99CE-EAB2187D3D3A}" type="presParOf" srcId="{B76A63FE-CFD4-4C4C-841E-4D1725FC2FE7}" destId="{6E73DE13-16CE-49E2-B383-1003DC0FC546}" srcOrd="4" destOrd="0" presId="urn:microsoft.com/office/officeart/2008/layout/VerticalCurvedList"/>
    <dgm:cxn modelId="{B9C1BD1D-42DB-4AF0-A27A-2A38DFCD53ED}" type="presParOf" srcId="{6E73DE13-16CE-49E2-B383-1003DC0FC546}" destId="{74238D70-A480-446A-863A-2E26A053C04F}" srcOrd="0" destOrd="0" presId="urn:microsoft.com/office/officeart/2008/layout/VerticalCurvedList"/>
    <dgm:cxn modelId="{32517144-8988-4B0C-A40D-ECBD1C6DE83D}" type="presParOf" srcId="{B76A63FE-CFD4-4C4C-841E-4D1725FC2FE7}" destId="{B76505D7-FBCF-4480-8C8A-319F855BBD59}" srcOrd="5" destOrd="0" presId="urn:microsoft.com/office/officeart/2008/layout/VerticalCurvedList"/>
    <dgm:cxn modelId="{479645AA-6F9D-445F-B4EA-01A929F186D4}" type="presParOf" srcId="{B76A63FE-CFD4-4C4C-841E-4D1725FC2FE7}" destId="{B0FC4FA1-B1A1-4296-8071-0036DAF79F11}" srcOrd="6" destOrd="0" presId="urn:microsoft.com/office/officeart/2008/layout/VerticalCurvedList"/>
    <dgm:cxn modelId="{03F3DE77-3CD4-4475-B810-4B93DECB4F62}" type="presParOf" srcId="{B0FC4FA1-B1A1-4296-8071-0036DAF79F11}" destId="{4193F580-F8D7-4740-B7B6-61970A63D1F4}" srcOrd="0" destOrd="0" presId="urn:microsoft.com/office/officeart/2008/layout/VerticalCurvedList"/>
    <dgm:cxn modelId="{AA222881-EDBA-4D1F-8C41-3240319C9F77}" type="presParOf" srcId="{B76A63FE-CFD4-4C4C-841E-4D1725FC2FE7}" destId="{61C6F760-A8BA-4E64-A5B4-269E484AFDC2}" srcOrd="7" destOrd="0" presId="urn:microsoft.com/office/officeart/2008/layout/VerticalCurvedList"/>
    <dgm:cxn modelId="{F94280C3-AE20-4416-8122-B6A733D9B0D0}" type="presParOf" srcId="{B76A63FE-CFD4-4C4C-841E-4D1725FC2FE7}" destId="{9A76DF08-9EB4-4645-B5EF-5BAAA8CB1517}" srcOrd="8" destOrd="0" presId="urn:microsoft.com/office/officeart/2008/layout/VerticalCurvedList"/>
    <dgm:cxn modelId="{1F0F8A20-3114-4839-B031-04BF18330A27}" type="presParOf" srcId="{9A76DF08-9EB4-4645-B5EF-5BAAA8CB1517}" destId="{E3650B84-6122-4566-AAB4-0CA0048489E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4921DD8-A7FD-447A-90F3-1F32780F6D9C}" type="doc">
      <dgm:prSet loTypeId="urn:microsoft.com/office/officeart/2008/layout/AlternatingPictureBlocks" loCatId="list" qsTypeId="urn:microsoft.com/office/officeart/2005/8/quickstyle/simple1" qsCatId="simple" csTypeId="urn:microsoft.com/office/officeart/2005/8/colors/colorful1" csCatId="colorful" phldr="1"/>
      <dgm:spPr/>
      <dgm:t>
        <a:bodyPr/>
        <a:lstStyle/>
        <a:p>
          <a:endParaRPr lang="en-GB"/>
        </a:p>
      </dgm:t>
    </dgm:pt>
    <dgm:pt modelId="{F12FA500-980F-410F-9FDE-DD6AFF0B2FC3}">
      <dgm:prSet phldrT="[Text]"/>
      <dgm:spPr/>
      <dgm:t>
        <a:bodyPr/>
        <a:lstStyle/>
        <a:p>
          <a:r>
            <a:rPr lang="en-GB" b="1" dirty="0" smtClean="0"/>
            <a:t>Aims</a:t>
          </a:r>
          <a:endParaRPr lang="en-GB" b="1" dirty="0"/>
        </a:p>
      </dgm:t>
    </dgm:pt>
    <dgm:pt modelId="{73D9BF54-48F5-4FD3-B6B5-2194E8A093D2}" type="parTrans" cxnId="{42422E89-CE81-4964-97B3-8ABD5E3FABF9}">
      <dgm:prSet/>
      <dgm:spPr/>
      <dgm:t>
        <a:bodyPr/>
        <a:lstStyle/>
        <a:p>
          <a:endParaRPr lang="en-GB"/>
        </a:p>
      </dgm:t>
    </dgm:pt>
    <dgm:pt modelId="{675E1149-E3B8-4538-B160-2F0887536B7B}" type="sibTrans" cxnId="{42422E89-CE81-4964-97B3-8ABD5E3FABF9}">
      <dgm:prSet/>
      <dgm:spPr/>
      <dgm:t>
        <a:bodyPr/>
        <a:lstStyle/>
        <a:p>
          <a:endParaRPr lang="en-GB"/>
        </a:p>
      </dgm:t>
    </dgm:pt>
    <dgm:pt modelId="{4286379C-95AF-4B5D-BD31-C0B1B99477E2}">
      <dgm:prSet phldrT="[Text]"/>
      <dgm:spPr/>
      <dgm:t>
        <a:bodyPr/>
        <a:lstStyle/>
        <a:p>
          <a:r>
            <a:rPr lang="en-GB" dirty="0" smtClean="0"/>
            <a:t>Align remuneration with long-term view value creation</a:t>
          </a:r>
          <a:endParaRPr lang="en-GB" dirty="0"/>
        </a:p>
      </dgm:t>
    </dgm:pt>
    <dgm:pt modelId="{2A36A535-F9C9-4834-A0A1-210F5B98D0A2}" type="parTrans" cxnId="{046A5C0E-BE33-4E5F-9A48-9883677564F8}">
      <dgm:prSet/>
      <dgm:spPr/>
      <dgm:t>
        <a:bodyPr/>
        <a:lstStyle/>
        <a:p>
          <a:endParaRPr lang="en-GB"/>
        </a:p>
      </dgm:t>
    </dgm:pt>
    <dgm:pt modelId="{05F2340D-C9E3-44DA-8F07-E5C4A91CB576}" type="sibTrans" cxnId="{046A5C0E-BE33-4E5F-9A48-9883677564F8}">
      <dgm:prSet/>
      <dgm:spPr/>
      <dgm:t>
        <a:bodyPr/>
        <a:lstStyle/>
        <a:p>
          <a:endParaRPr lang="en-GB"/>
        </a:p>
      </dgm:t>
    </dgm:pt>
    <dgm:pt modelId="{A7CC7C6D-CE64-4A36-98D7-F3BBEACC24A1}">
      <dgm:prSet phldrT="[Text]"/>
      <dgm:spPr/>
      <dgm:t>
        <a:bodyPr/>
        <a:lstStyle/>
        <a:p>
          <a:r>
            <a:rPr lang="en-GB" dirty="0" smtClean="0"/>
            <a:t>Promote sound and effective risk management</a:t>
          </a:r>
          <a:endParaRPr lang="en-GB" dirty="0"/>
        </a:p>
      </dgm:t>
    </dgm:pt>
    <dgm:pt modelId="{480A444C-DBDC-4344-9A96-AC692661B20B}" type="parTrans" cxnId="{BE21B34B-19BA-473F-B7CB-DB0D87249B31}">
      <dgm:prSet/>
      <dgm:spPr/>
      <dgm:t>
        <a:bodyPr/>
        <a:lstStyle/>
        <a:p>
          <a:endParaRPr lang="en-GB"/>
        </a:p>
      </dgm:t>
    </dgm:pt>
    <dgm:pt modelId="{7353933B-03E2-4901-9F96-1D0573B2109C}" type="sibTrans" cxnId="{BE21B34B-19BA-473F-B7CB-DB0D87249B31}">
      <dgm:prSet/>
      <dgm:spPr/>
      <dgm:t>
        <a:bodyPr/>
        <a:lstStyle/>
        <a:p>
          <a:endParaRPr lang="en-GB"/>
        </a:p>
      </dgm:t>
    </dgm:pt>
    <dgm:pt modelId="{C98A21B6-D1C1-475E-AFFF-5D812764D7DD}">
      <dgm:prSet phldrT="[Text]"/>
      <dgm:spPr/>
      <dgm:t>
        <a:bodyPr/>
        <a:lstStyle/>
        <a:p>
          <a:r>
            <a:rPr lang="en-GB" b="1" dirty="0" smtClean="0"/>
            <a:t>Board, Senior Management and Key Persons in Control Functions</a:t>
          </a:r>
          <a:endParaRPr lang="en-GB" b="1" dirty="0"/>
        </a:p>
      </dgm:t>
    </dgm:pt>
    <dgm:pt modelId="{300D36BA-2B1A-43C4-A7F1-C46934B719C0}" type="parTrans" cxnId="{F62084C1-5BA8-4FB4-B5D5-FC4A13926804}">
      <dgm:prSet/>
      <dgm:spPr/>
      <dgm:t>
        <a:bodyPr/>
        <a:lstStyle/>
        <a:p>
          <a:endParaRPr lang="en-GB"/>
        </a:p>
      </dgm:t>
    </dgm:pt>
    <dgm:pt modelId="{25264240-7222-4556-AD50-941728581931}" type="sibTrans" cxnId="{F62084C1-5BA8-4FB4-B5D5-FC4A13926804}">
      <dgm:prSet/>
      <dgm:spPr/>
      <dgm:t>
        <a:bodyPr/>
        <a:lstStyle/>
        <a:p>
          <a:endParaRPr lang="en-GB"/>
        </a:p>
      </dgm:t>
    </dgm:pt>
    <dgm:pt modelId="{B16A1DFB-C3D7-4EB2-87F2-C3702A487206}">
      <dgm:prSet phldrT="[Text]"/>
      <dgm:spPr/>
      <dgm:t>
        <a:bodyPr/>
        <a:lstStyle/>
        <a:p>
          <a:r>
            <a:rPr lang="en-GB" dirty="0" smtClean="0"/>
            <a:t>Does not incentivise the disregard of obligation to the conglomerate and its entities</a:t>
          </a:r>
          <a:endParaRPr lang="en-GB" dirty="0"/>
        </a:p>
      </dgm:t>
    </dgm:pt>
    <dgm:pt modelId="{90BDE44E-2FA3-4C9B-86AD-0D811CFC7D03}" type="parTrans" cxnId="{FA8216CE-00B2-4F52-8B7A-CBF4D5E9CDBB}">
      <dgm:prSet/>
      <dgm:spPr/>
      <dgm:t>
        <a:bodyPr/>
        <a:lstStyle/>
        <a:p>
          <a:endParaRPr lang="en-GB"/>
        </a:p>
      </dgm:t>
    </dgm:pt>
    <dgm:pt modelId="{8D973227-F471-45A5-8F58-6CC788D382DC}" type="sibTrans" cxnId="{FA8216CE-00B2-4F52-8B7A-CBF4D5E9CDBB}">
      <dgm:prSet/>
      <dgm:spPr/>
      <dgm:t>
        <a:bodyPr/>
        <a:lstStyle/>
        <a:p>
          <a:endParaRPr lang="en-GB"/>
        </a:p>
      </dgm:t>
    </dgm:pt>
    <dgm:pt modelId="{F9D10BDA-75E1-43D3-8BE0-FE0EFB70DA0A}">
      <dgm:prSet phldrT="[Text]"/>
      <dgm:spPr/>
      <dgm:t>
        <a:bodyPr/>
        <a:lstStyle/>
        <a:p>
          <a:r>
            <a:rPr lang="en-GB" dirty="0" smtClean="0"/>
            <a:t>Observed by all entities even on cross-border basis</a:t>
          </a:r>
          <a:endParaRPr lang="en-GB" dirty="0"/>
        </a:p>
      </dgm:t>
    </dgm:pt>
    <dgm:pt modelId="{BAF7C9AF-F765-48DE-A2CD-2409E9DF4EDF}" type="parTrans" cxnId="{414437A3-B567-4F06-9E61-662B2141135C}">
      <dgm:prSet/>
      <dgm:spPr/>
      <dgm:t>
        <a:bodyPr/>
        <a:lstStyle/>
        <a:p>
          <a:endParaRPr lang="en-GB"/>
        </a:p>
      </dgm:t>
    </dgm:pt>
    <dgm:pt modelId="{ED8E619E-B652-475F-9789-ADC27B6DEBE4}" type="sibTrans" cxnId="{414437A3-B567-4F06-9E61-662B2141135C}">
      <dgm:prSet/>
      <dgm:spPr/>
      <dgm:t>
        <a:bodyPr/>
        <a:lstStyle/>
        <a:p>
          <a:endParaRPr lang="en-GB"/>
        </a:p>
      </dgm:t>
    </dgm:pt>
    <dgm:pt modelId="{BE7067CD-8438-4580-B548-8C1BB685465B}">
      <dgm:prSet phldrT="[Text]"/>
      <dgm:spPr/>
      <dgm:t>
        <a:bodyPr/>
        <a:lstStyle/>
        <a:p>
          <a:r>
            <a:rPr lang="en-GB" dirty="0" smtClean="0"/>
            <a:t>Consistent application across the conglomerate</a:t>
          </a:r>
          <a:endParaRPr lang="en-GB" dirty="0"/>
        </a:p>
      </dgm:t>
    </dgm:pt>
    <dgm:pt modelId="{DBA5FCBC-EF28-49AB-9613-49D73128DD45}" type="parTrans" cxnId="{8B207413-E2A7-4B7F-9573-1E78279A0624}">
      <dgm:prSet/>
      <dgm:spPr/>
      <dgm:t>
        <a:bodyPr/>
        <a:lstStyle/>
        <a:p>
          <a:endParaRPr lang="en-GB"/>
        </a:p>
      </dgm:t>
    </dgm:pt>
    <dgm:pt modelId="{E6376D18-A1AE-4E39-8B8E-0EF081ADFCE1}" type="sibTrans" cxnId="{8B207413-E2A7-4B7F-9573-1E78279A0624}">
      <dgm:prSet/>
      <dgm:spPr/>
      <dgm:t>
        <a:bodyPr/>
        <a:lstStyle/>
        <a:p>
          <a:endParaRPr lang="en-GB"/>
        </a:p>
      </dgm:t>
    </dgm:pt>
    <dgm:pt modelId="{14D39AA8-D697-4C63-924B-4FC2CBAC6F38}">
      <dgm:prSet phldrT="[Text]"/>
      <dgm:spPr/>
      <dgm:t>
        <a:bodyPr/>
        <a:lstStyle/>
        <a:p>
          <a:r>
            <a:rPr lang="en-GB" dirty="0" smtClean="0"/>
            <a:t>Control functions’ remuneration should not be based on financial performance of the business units, rather the units’ adherence to internal controls</a:t>
          </a:r>
          <a:endParaRPr lang="en-GB" dirty="0"/>
        </a:p>
      </dgm:t>
    </dgm:pt>
    <dgm:pt modelId="{51F2DE2F-7DA6-4F17-9DCE-7483D9ABECA7}" type="parTrans" cxnId="{2B8F316B-03E4-489E-BD2F-C708B055508D}">
      <dgm:prSet/>
      <dgm:spPr/>
      <dgm:t>
        <a:bodyPr/>
        <a:lstStyle/>
        <a:p>
          <a:endParaRPr lang="en-GB"/>
        </a:p>
      </dgm:t>
    </dgm:pt>
    <dgm:pt modelId="{BA79E68E-DF42-414F-A4AD-37182E632D18}" type="sibTrans" cxnId="{2B8F316B-03E4-489E-BD2F-C708B055508D}">
      <dgm:prSet/>
      <dgm:spPr/>
      <dgm:t>
        <a:bodyPr/>
        <a:lstStyle/>
        <a:p>
          <a:endParaRPr lang="en-GB"/>
        </a:p>
      </dgm:t>
    </dgm:pt>
    <dgm:pt modelId="{FE9FF78C-9FBE-4AB2-9E8A-2F3D12D39625}">
      <dgm:prSet phldrT="[Text]"/>
      <dgm:spPr/>
      <dgm:t>
        <a:bodyPr/>
        <a:lstStyle/>
        <a:p>
          <a:r>
            <a:rPr lang="en-GB" dirty="0" smtClean="0"/>
            <a:t>Avoid excessive risk-taking</a:t>
          </a:r>
          <a:endParaRPr lang="en-GB" dirty="0"/>
        </a:p>
      </dgm:t>
    </dgm:pt>
    <dgm:pt modelId="{E5616846-7943-4E59-ADA1-30A152F16023}" type="parTrans" cxnId="{83049A01-8547-4413-8625-407E01EC193B}">
      <dgm:prSet/>
      <dgm:spPr/>
    </dgm:pt>
    <dgm:pt modelId="{F0A48BED-0EBC-46F4-A884-5398E345CE52}" type="sibTrans" cxnId="{83049A01-8547-4413-8625-407E01EC193B}">
      <dgm:prSet/>
      <dgm:spPr/>
    </dgm:pt>
    <dgm:pt modelId="{CB7EE98F-11D1-437B-967A-B32E9AE8BF92}" type="pres">
      <dgm:prSet presAssocID="{F4921DD8-A7FD-447A-90F3-1F32780F6D9C}" presName="linearFlow" presStyleCnt="0">
        <dgm:presLayoutVars>
          <dgm:dir/>
          <dgm:resizeHandles val="exact"/>
        </dgm:presLayoutVars>
      </dgm:prSet>
      <dgm:spPr/>
      <dgm:t>
        <a:bodyPr/>
        <a:lstStyle/>
        <a:p>
          <a:endParaRPr lang="en-GB"/>
        </a:p>
      </dgm:t>
    </dgm:pt>
    <dgm:pt modelId="{C35C1308-8BD2-46C4-93BF-8ED96FCB3C1C}" type="pres">
      <dgm:prSet presAssocID="{F12FA500-980F-410F-9FDE-DD6AFF0B2FC3}" presName="comp" presStyleCnt="0"/>
      <dgm:spPr/>
    </dgm:pt>
    <dgm:pt modelId="{DC41C97D-0C75-4EAA-8595-79D30DA2EF43}" type="pres">
      <dgm:prSet presAssocID="{F12FA500-980F-410F-9FDE-DD6AFF0B2FC3}" presName="rect2" presStyleLbl="node1" presStyleIdx="0" presStyleCnt="2" custScaleX="111245" custLinFactNeighborX="1399" custLinFactNeighborY="698">
        <dgm:presLayoutVars>
          <dgm:bulletEnabled val="1"/>
        </dgm:presLayoutVars>
      </dgm:prSet>
      <dgm:spPr/>
      <dgm:t>
        <a:bodyPr/>
        <a:lstStyle/>
        <a:p>
          <a:endParaRPr lang="en-GB"/>
        </a:p>
      </dgm:t>
    </dgm:pt>
    <dgm:pt modelId="{508AC1E2-00B6-4A42-989C-EB9611526E0F}" type="pres">
      <dgm:prSet presAssocID="{F12FA500-980F-410F-9FDE-DD6AFF0B2FC3}" presName="rect1" presStyleLbl="lnNode1" presStyleIdx="0" presStyleCnt="2" custScaleX="75547"/>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3952" b="-3952"/>
          </a:stretch>
        </a:blipFill>
      </dgm:spPr>
      <dgm:t>
        <a:bodyPr/>
        <a:lstStyle/>
        <a:p>
          <a:endParaRPr lang="en-GB"/>
        </a:p>
      </dgm:t>
    </dgm:pt>
    <dgm:pt modelId="{765C2C0C-68AD-46F6-A34C-BAE0858D6842}" type="pres">
      <dgm:prSet presAssocID="{675E1149-E3B8-4538-B160-2F0887536B7B}" presName="sibTrans" presStyleCnt="0"/>
      <dgm:spPr/>
    </dgm:pt>
    <dgm:pt modelId="{2813B3D8-AE72-4598-B839-57CCF011979B}" type="pres">
      <dgm:prSet presAssocID="{C98A21B6-D1C1-475E-AFFF-5D812764D7DD}" presName="comp" presStyleCnt="0"/>
      <dgm:spPr/>
    </dgm:pt>
    <dgm:pt modelId="{DCE6AE54-98E4-4B5E-816D-959D2CBE0C8B}" type="pres">
      <dgm:prSet presAssocID="{C98A21B6-D1C1-475E-AFFF-5D812764D7DD}" presName="rect2" presStyleLbl="node1" presStyleIdx="1" presStyleCnt="2">
        <dgm:presLayoutVars>
          <dgm:bulletEnabled val="1"/>
        </dgm:presLayoutVars>
      </dgm:prSet>
      <dgm:spPr/>
      <dgm:t>
        <a:bodyPr/>
        <a:lstStyle/>
        <a:p>
          <a:endParaRPr lang="en-GB"/>
        </a:p>
      </dgm:t>
    </dgm:pt>
    <dgm:pt modelId="{178EDD9F-9039-4059-B582-F2861733CF87}" type="pres">
      <dgm:prSet presAssocID="{C98A21B6-D1C1-475E-AFFF-5D812764D7DD}" presName="rect1" presStyleLbl="ln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t>
        <a:bodyPr/>
        <a:lstStyle/>
        <a:p>
          <a:endParaRPr lang="en-GB"/>
        </a:p>
      </dgm:t>
    </dgm:pt>
  </dgm:ptLst>
  <dgm:cxnLst>
    <dgm:cxn modelId="{3AD88A35-396D-4A4A-A875-E379122C350A}" type="presOf" srcId="{BE7067CD-8438-4580-B548-8C1BB685465B}" destId="{DC41C97D-0C75-4EAA-8595-79D30DA2EF43}" srcOrd="0" destOrd="4" presId="urn:microsoft.com/office/officeart/2008/layout/AlternatingPictureBlocks"/>
    <dgm:cxn modelId="{BE21B34B-19BA-473F-B7CB-DB0D87249B31}" srcId="{F12FA500-980F-410F-9FDE-DD6AFF0B2FC3}" destId="{A7CC7C6D-CE64-4A36-98D7-F3BBEACC24A1}" srcOrd="2" destOrd="0" parTransId="{480A444C-DBDC-4344-9A96-AC692661B20B}" sibTransId="{7353933B-03E2-4901-9F96-1D0573B2109C}"/>
    <dgm:cxn modelId="{8B207413-E2A7-4B7F-9573-1E78279A0624}" srcId="{F12FA500-980F-410F-9FDE-DD6AFF0B2FC3}" destId="{BE7067CD-8438-4580-B548-8C1BB685465B}" srcOrd="3" destOrd="0" parTransId="{DBA5FCBC-EF28-49AB-9613-49D73128DD45}" sibTransId="{E6376D18-A1AE-4E39-8B8E-0EF081ADFCE1}"/>
    <dgm:cxn modelId="{046A5C0E-BE33-4E5F-9A48-9883677564F8}" srcId="{F12FA500-980F-410F-9FDE-DD6AFF0B2FC3}" destId="{4286379C-95AF-4B5D-BD31-C0B1B99477E2}" srcOrd="0" destOrd="0" parTransId="{2A36A535-F9C9-4834-A0A1-210F5B98D0A2}" sibTransId="{05F2340D-C9E3-44DA-8F07-E5C4A91CB576}"/>
    <dgm:cxn modelId="{2FFFEAB3-2E7B-4440-AE21-5DDE6E8DD376}" type="presOf" srcId="{FE9FF78C-9FBE-4AB2-9E8A-2F3D12D39625}" destId="{DC41C97D-0C75-4EAA-8595-79D30DA2EF43}" srcOrd="0" destOrd="2" presId="urn:microsoft.com/office/officeart/2008/layout/AlternatingPictureBlocks"/>
    <dgm:cxn modelId="{17B90849-0AA4-491D-A9D1-A3F761FB7B27}" type="presOf" srcId="{B16A1DFB-C3D7-4EB2-87F2-C3702A487206}" destId="{DCE6AE54-98E4-4B5E-816D-959D2CBE0C8B}" srcOrd="0" destOrd="1" presId="urn:microsoft.com/office/officeart/2008/layout/AlternatingPictureBlocks"/>
    <dgm:cxn modelId="{B692EC42-5354-4EA5-8B11-713A9AF8A4DF}" type="presOf" srcId="{4286379C-95AF-4B5D-BD31-C0B1B99477E2}" destId="{DC41C97D-0C75-4EAA-8595-79D30DA2EF43}" srcOrd="0" destOrd="1" presId="urn:microsoft.com/office/officeart/2008/layout/AlternatingPictureBlocks"/>
    <dgm:cxn modelId="{3AB2E183-DD4A-4CB0-A272-74950B98A45D}" type="presOf" srcId="{F12FA500-980F-410F-9FDE-DD6AFF0B2FC3}" destId="{DC41C97D-0C75-4EAA-8595-79D30DA2EF43}" srcOrd="0" destOrd="0" presId="urn:microsoft.com/office/officeart/2008/layout/AlternatingPictureBlocks"/>
    <dgm:cxn modelId="{FA8216CE-00B2-4F52-8B7A-CBF4D5E9CDBB}" srcId="{C98A21B6-D1C1-475E-AFFF-5D812764D7DD}" destId="{B16A1DFB-C3D7-4EB2-87F2-C3702A487206}" srcOrd="0" destOrd="0" parTransId="{90BDE44E-2FA3-4C9B-86AD-0D811CFC7D03}" sibTransId="{8D973227-F471-45A5-8F58-6CC788D382DC}"/>
    <dgm:cxn modelId="{414437A3-B567-4F06-9E61-662B2141135C}" srcId="{F12FA500-980F-410F-9FDE-DD6AFF0B2FC3}" destId="{F9D10BDA-75E1-43D3-8BE0-FE0EFB70DA0A}" srcOrd="4" destOrd="0" parTransId="{BAF7C9AF-F765-48DE-A2CD-2409E9DF4EDF}" sibTransId="{ED8E619E-B652-475F-9789-ADC27B6DEBE4}"/>
    <dgm:cxn modelId="{7303C39E-84D2-46EA-9827-229D2D5EF889}" type="presOf" srcId="{14D39AA8-D697-4C63-924B-4FC2CBAC6F38}" destId="{DCE6AE54-98E4-4B5E-816D-959D2CBE0C8B}" srcOrd="0" destOrd="2" presId="urn:microsoft.com/office/officeart/2008/layout/AlternatingPictureBlocks"/>
    <dgm:cxn modelId="{2B8F316B-03E4-489E-BD2F-C708B055508D}" srcId="{C98A21B6-D1C1-475E-AFFF-5D812764D7DD}" destId="{14D39AA8-D697-4C63-924B-4FC2CBAC6F38}" srcOrd="1" destOrd="0" parTransId="{51F2DE2F-7DA6-4F17-9DCE-7483D9ABECA7}" sibTransId="{BA79E68E-DF42-414F-A4AD-37182E632D18}"/>
    <dgm:cxn modelId="{F62084C1-5BA8-4FB4-B5D5-FC4A13926804}" srcId="{F4921DD8-A7FD-447A-90F3-1F32780F6D9C}" destId="{C98A21B6-D1C1-475E-AFFF-5D812764D7DD}" srcOrd="1" destOrd="0" parTransId="{300D36BA-2B1A-43C4-A7F1-C46934B719C0}" sibTransId="{25264240-7222-4556-AD50-941728581931}"/>
    <dgm:cxn modelId="{06733594-D7D7-44B3-80E0-7C2B65FB43FE}" type="presOf" srcId="{F9D10BDA-75E1-43D3-8BE0-FE0EFB70DA0A}" destId="{DC41C97D-0C75-4EAA-8595-79D30DA2EF43}" srcOrd="0" destOrd="5" presId="urn:microsoft.com/office/officeart/2008/layout/AlternatingPictureBlocks"/>
    <dgm:cxn modelId="{0A2D3EE4-C465-4C54-8199-62D7ABFF7C3E}" type="presOf" srcId="{A7CC7C6D-CE64-4A36-98D7-F3BBEACC24A1}" destId="{DC41C97D-0C75-4EAA-8595-79D30DA2EF43}" srcOrd="0" destOrd="3" presId="urn:microsoft.com/office/officeart/2008/layout/AlternatingPictureBlocks"/>
    <dgm:cxn modelId="{C876C384-7B02-4D39-B3E3-ED505EE5A322}" type="presOf" srcId="{C98A21B6-D1C1-475E-AFFF-5D812764D7DD}" destId="{DCE6AE54-98E4-4B5E-816D-959D2CBE0C8B}" srcOrd="0" destOrd="0" presId="urn:microsoft.com/office/officeart/2008/layout/AlternatingPictureBlocks"/>
    <dgm:cxn modelId="{7E12795E-6573-4719-A1B2-6661AB14E913}" type="presOf" srcId="{F4921DD8-A7FD-447A-90F3-1F32780F6D9C}" destId="{CB7EE98F-11D1-437B-967A-B32E9AE8BF92}" srcOrd="0" destOrd="0" presId="urn:microsoft.com/office/officeart/2008/layout/AlternatingPictureBlocks"/>
    <dgm:cxn modelId="{83049A01-8547-4413-8625-407E01EC193B}" srcId="{F12FA500-980F-410F-9FDE-DD6AFF0B2FC3}" destId="{FE9FF78C-9FBE-4AB2-9E8A-2F3D12D39625}" srcOrd="1" destOrd="0" parTransId="{E5616846-7943-4E59-ADA1-30A152F16023}" sibTransId="{F0A48BED-0EBC-46F4-A884-5398E345CE52}"/>
    <dgm:cxn modelId="{42422E89-CE81-4964-97B3-8ABD5E3FABF9}" srcId="{F4921DD8-A7FD-447A-90F3-1F32780F6D9C}" destId="{F12FA500-980F-410F-9FDE-DD6AFF0B2FC3}" srcOrd="0" destOrd="0" parTransId="{73D9BF54-48F5-4FD3-B6B5-2194E8A093D2}" sibTransId="{675E1149-E3B8-4538-B160-2F0887536B7B}"/>
    <dgm:cxn modelId="{5E583BF4-5527-43A3-AC74-502F3B60A799}" type="presParOf" srcId="{CB7EE98F-11D1-437B-967A-B32E9AE8BF92}" destId="{C35C1308-8BD2-46C4-93BF-8ED96FCB3C1C}" srcOrd="0" destOrd="0" presId="urn:microsoft.com/office/officeart/2008/layout/AlternatingPictureBlocks"/>
    <dgm:cxn modelId="{80F1DF25-FDE4-4906-82D1-B66A9B3198AE}" type="presParOf" srcId="{C35C1308-8BD2-46C4-93BF-8ED96FCB3C1C}" destId="{DC41C97D-0C75-4EAA-8595-79D30DA2EF43}" srcOrd="0" destOrd="0" presId="urn:microsoft.com/office/officeart/2008/layout/AlternatingPictureBlocks"/>
    <dgm:cxn modelId="{940110E0-E13C-4691-A505-1A86219BAF47}" type="presParOf" srcId="{C35C1308-8BD2-46C4-93BF-8ED96FCB3C1C}" destId="{508AC1E2-00B6-4A42-989C-EB9611526E0F}" srcOrd="1" destOrd="0" presId="urn:microsoft.com/office/officeart/2008/layout/AlternatingPictureBlocks"/>
    <dgm:cxn modelId="{4EB41541-7891-49FE-9517-57719C626782}" type="presParOf" srcId="{CB7EE98F-11D1-437B-967A-B32E9AE8BF92}" destId="{765C2C0C-68AD-46F6-A34C-BAE0858D6842}" srcOrd="1" destOrd="0" presId="urn:microsoft.com/office/officeart/2008/layout/AlternatingPictureBlocks"/>
    <dgm:cxn modelId="{97DA2B39-191D-466F-9F03-8E108A5A4309}" type="presParOf" srcId="{CB7EE98F-11D1-437B-967A-B32E9AE8BF92}" destId="{2813B3D8-AE72-4598-B839-57CCF011979B}" srcOrd="2" destOrd="0" presId="urn:microsoft.com/office/officeart/2008/layout/AlternatingPictureBlocks"/>
    <dgm:cxn modelId="{1D0BDB2C-E136-4F3F-9570-7FEB1DF61682}" type="presParOf" srcId="{2813B3D8-AE72-4598-B839-57CCF011979B}" destId="{DCE6AE54-98E4-4B5E-816D-959D2CBE0C8B}" srcOrd="0" destOrd="0" presId="urn:microsoft.com/office/officeart/2008/layout/AlternatingPictureBlocks"/>
    <dgm:cxn modelId="{D42ACE1C-06E4-455A-93EF-BCC8F570F5AB}" type="presParOf" srcId="{2813B3D8-AE72-4598-B839-57CCF011979B}" destId="{178EDD9F-9039-4059-B582-F2861733CF87}"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AEC6D2F-4F59-409D-9040-6884ED7B561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7E91A5E3-35A1-44EB-834D-9BA93A82FB1D}">
      <dgm:prSet phldrT="[Text]"/>
      <dgm:spPr/>
      <dgm:t>
        <a:bodyPr/>
        <a:lstStyle/>
        <a:p>
          <a:r>
            <a:rPr lang="en-GB" dirty="0" smtClean="0"/>
            <a:t>Objectives</a:t>
          </a:r>
          <a:endParaRPr lang="en-GB" dirty="0"/>
        </a:p>
      </dgm:t>
    </dgm:pt>
    <dgm:pt modelId="{5711E309-3F3C-4D63-80B3-750E81B2C147}" type="parTrans" cxnId="{B0D4BFB4-F7F6-41D3-98E9-CA4D90F9040A}">
      <dgm:prSet/>
      <dgm:spPr/>
      <dgm:t>
        <a:bodyPr/>
        <a:lstStyle/>
        <a:p>
          <a:endParaRPr lang="en-GB"/>
        </a:p>
      </dgm:t>
    </dgm:pt>
    <dgm:pt modelId="{5CCAB010-BE2D-46CB-8852-B41084320773}" type="sibTrans" cxnId="{B0D4BFB4-F7F6-41D3-98E9-CA4D90F9040A}">
      <dgm:prSet/>
      <dgm:spPr/>
      <dgm:t>
        <a:bodyPr/>
        <a:lstStyle/>
        <a:p>
          <a:endParaRPr lang="en-GB"/>
        </a:p>
      </dgm:t>
    </dgm:pt>
    <dgm:pt modelId="{623E7A81-2968-46F8-9592-544CC1B88F54}">
      <dgm:prSet/>
      <dgm:spPr/>
      <dgm:t>
        <a:bodyPr/>
        <a:lstStyle/>
        <a:p>
          <a:r>
            <a:rPr lang="en-GB" dirty="0" smtClean="0"/>
            <a:t>Financial conglomerate to maintain adequate capital on group-wide basis</a:t>
          </a:r>
          <a:endParaRPr lang="en-GB" dirty="0"/>
        </a:p>
      </dgm:t>
    </dgm:pt>
    <dgm:pt modelId="{24DB47EB-E6E4-4A9C-B5CF-AA2D23F96716}" type="parTrans" cxnId="{FB63DED8-A658-4320-9F19-915FBBB05CE8}">
      <dgm:prSet/>
      <dgm:spPr/>
      <dgm:t>
        <a:bodyPr/>
        <a:lstStyle/>
        <a:p>
          <a:endParaRPr lang="en-GB"/>
        </a:p>
      </dgm:t>
    </dgm:pt>
    <dgm:pt modelId="{54943FDF-DE65-43EA-AAEC-7D363FD01D2E}" type="sibTrans" cxnId="{FB63DED8-A658-4320-9F19-915FBBB05CE8}">
      <dgm:prSet/>
      <dgm:spPr/>
      <dgm:t>
        <a:bodyPr/>
        <a:lstStyle/>
        <a:p>
          <a:endParaRPr lang="en-GB"/>
        </a:p>
      </dgm:t>
    </dgm:pt>
    <dgm:pt modelId="{0D349880-3A4A-4753-924D-27A17F790764}">
      <dgm:prSet/>
      <dgm:spPr/>
      <dgm:t>
        <a:bodyPr/>
        <a:lstStyle/>
        <a:p>
          <a:pPr eaLnBrk="1" latinLnBrk="0"/>
          <a:r>
            <a:rPr lang="en-GB" dirty="0" smtClean="0"/>
            <a:t>Proactive management of capital – compliance with group-wide and entity capital requirements</a:t>
          </a:r>
          <a:endParaRPr lang="en-GB" dirty="0"/>
        </a:p>
      </dgm:t>
    </dgm:pt>
    <dgm:pt modelId="{08999792-AA8C-47CE-8AF7-CFFF6A280B4F}" type="parTrans" cxnId="{3D7A468A-5A89-4B78-A517-E6E280917511}">
      <dgm:prSet/>
      <dgm:spPr/>
      <dgm:t>
        <a:bodyPr/>
        <a:lstStyle/>
        <a:p>
          <a:endParaRPr lang="en-GB"/>
        </a:p>
      </dgm:t>
    </dgm:pt>
    <dgm:pt modelId="{4508FC07-E351-47D1-A6FD-572412F5B1A1}" type="sibTrans" cxnId="{3D7A468A-5A89-4B78-A517-E6E280917511}">
      <dgm:prSet/>
      <dgm:spPr/>
      <dgm:t>
        <a:bodyPr/>
        <a:lstStyle/>
        <a:p>
          <a:endParaRPr lang="en-GB"/>
        </a:p>
      </dgm:t>
    </dgm:pt>
    <dgm:pt modelId="{28E5EC48-88C0-4344-9CFB-AF647DCEA3C7}">
      <dgm:prSet/>
      <dgm:spPr/>
      <dgm:t>
        <a:bodyPr/>
        <a:lstStyle/>
        <a:p>
          <a:r>
            <a:rPr lang="en-GB" dirty="0" smtClean="0"/>
            <a:t>Internal Capital Target</a:t>
          </a:r>
          <a:endParaRPr lang="en-GB" dirty="0"/>
        </a:p>
      </dgm:t>
    </dgm:pt>
    <dgm:pt modelId="{52E4DE73-8643-4505-9460-233D79FACE57}" type="parTrans" cxnId="{4D0E9659-3DBD-46B2-B41A-BD961E470BFB}">
      <dgm:prSet/>
      <dgm:spPr/>
      <dgm:t>
        <a:bodyPr/>
        <a:lstStyle/>
        <a:p>
          <a:endParaRPr lang="en-GB"/>
        </a:p>
      </dgm:t>
    </dgm:pt>
    <dgm:pt modelId="{78B34CE5-510D-4010-814E-882FB08708C0}" type="sibTrans" cxnId="{4D0E9659-3DBD-46B2-B41A-BD961E470BFB}">
      <dgm:prSet/>
      <dgm:spPr/>
      <dgm:t>
        <a:bodyPr/>
        <a:lstStyle/>
        <a:p>
          <a:endParaRPr lang="en-GB"/>
        </a:p>
      </dgm:t>
    </dgm:pt>
    <dgm:pt modelId="{A2C020B7-D079-49B3-8AF7-34EE94375E56}">
      <dgm:prSet/>
      <dgm:spPr/>
      <dgm:t>
        <a:bodyPr/>
        <a:lstStyle/>
        <a:p>
          <a:r>
            <a:rPr lang="en-GB" dirty="0" smtClean="0"/>
            <a:t>Set internal capital target and establish plan to achieve it – exclude management action, future capital injections</a:t>
          </a:r>
          <a:endParaRPr lang="en-GB" dirty="0"/>
        </a:p>
      </dgm:t>
    </dgm:pt>
    <dgm:pt modelId="{8150C97F-A83A-449A-862C-0C897A6C2ECD}" type="parTrans" cxnId="{B518F99A-5DE4-4133-BF55-FEAA6E4A293F}">
      <dgm:prSet/>
      <dgm:spPr/>
      <dgm:t>
        <a:bodyPr/>
        <a:lstStyle/>
        <a:p>
          <a:endParaRPr lang="en-GB"/>
        </a:p>
      </dgm:t>
    </dgm:pt>
    <dgm:pt modelId="{D107C585-84A7-4DF9-9C84-C60ABF022F5B}" type="sibTrans" cxnId="{B518F99A-5DE4-4133-BF55-FEAA6E4A293F}">
      <dgm:prSet/>
      <dgm:spPr/>
      <dgm:t>
        <a:bodyPr/>
        <a:lstStyle/>
        <a:p>
          <a:endParaRPr lang="en-GB"/>
        </a:p>
      </dgm:t>
    </dgm:pt>
    <dgm:pt modelId="{22028458-1FAC-4973-AB78-0AF07F567FDB}">
      <dgm:prSet/>
      <dgm:spPr/>
      <dgm:t>
        <a:bodyPr/>
        <a:lstStyle/>
        <a:p>
          <a:r>
            <a:rPr lang="en-GB" dirty="0" smtClean="0"/>
            <a:t>Process to notify management and identify management actions of potential breaches</a:t>
          </a:r>
          <a:endParaRPr lang="en-GB" dirty="0"/>
        </a:p>
      </dgm:t>
    </dgm:pt>
    <dgm:pt modelId="{ABE9EC00-57C8-42D0-8A13-F4B2C80B2000}" type="parTrans" cxnId="{5FA30493-CC84-44C4-9B98-2375CF4B91C3}">
      <dgm:prSet/>
      <dgm:spPr/>
      <dgm:t>
        <a:bodyPr/>
        <a:lstStyle/>
        <a:p>
          <a:endParaRPr lang="en-GB"/>
        </a:p>
      </dgm:t>
    </dgm:pt>
    <dgm:pt modelId="{F63C6545-F97A-4A53-842B-F56012CAA4E7}" type="sibTrans" cxnId="{5FA30493-CC84-44C4-9B98-2375CF4B91C3}">
      <dgm:prSet/>
      <dgm:spPr/>
      <dgm:t>
        <a:bodyPr/>
        <a:lstStyle/>
        <a:p>
          <a:endParaRPr lang="en-GB"/>
        </a:p>
      </dgm:t>
    </dgm:pt>
    <dgm:pt modelId="{FEFEB9CB-F441-4B1C-928B-D235DAA70D75}">
      <dgm:prSet/>
      <dgm:spPr/>
      <dgm:t>
        <a:bodyPr/>
        <a:lstStyle/>
        <a:p>
          <a:r>
            <a:rPr lang="en-GB" dirty="0" smtClean="0"/>
            <a:t>Take account of (lack of) availability of to move capital across entities</a:t>
          </a:r>
          <a:endParaRPr lang="en-GB" dirty="0"/>
        </a:p>
      </dgm:t>
    </dgm:pt>
    <dgm:pt modelId="{2ED00F12-0D43-40A5-8194-0A72726FFD48}" type="parTrans" cxnId="{CBC534EB-A2EA-45A1-89CA-22AFF64FEFDC}">
      <dgm:prSet/>
      <dgm:spPr/>
      <dgm:t>
        <a:bodyPr/>
        <a:lstStyle/>
        <a:p>
          <a:endParaRPr lang="en-GB"/>
        </a:p>
      </dgm:t>
    </dgm:pt>
    <dgm:pt modelId="{7B64FF7C-D29F-4CC7-827C-569EAE0D0EC6}" type="sibTrans" cxnId="{CBC534EB-A2EA-45A1-89CA-22AFF64FEFDC}">
      <dgm:prSet/>
      <dgm:spPr/>
      <dgm:t>
        <a:bodyPr/>
        <a:lstStyle/>
        <a:p>
          <a:endParaRPr lang="en-GB"/>
        </a:p>
      </dgm:t>
    </dgm:pt>
    <dgm:pt modelId="{3E15EA5B-CB95-484E-A343-98C6E660CE9D}">
      <dgm:prSet/>
      <dgm:spPr/>
      <dgm:t>
        <a:bodyPr/>
        <a:lstStyle/>
        <a:p>
          <a:r>
            <a:rPr lang="en-GB" dirty="0" smtClean="0"/>
            <a:t>Identify and measure all material risks –off-balance sheet and non-regulated entities</a:t>
          </a:r>
          <a:endParaRPr lang="en-GB" dirty="0"/>
        </a:p>
      </dgm:t>
    </dgm:pt>
    <dgm:pt modelId="{21CADD41-15D4-430B-BADD-8D717ECC7F4F}" type="sibTrans" cxnId="{7DDB2E65-EEF1-46A7-9A78-009356A042BC}">
      <dgm:prSet/>
      <dgm:spPr/>
      <dgm:t>
        <a:bodyPr/>
        <a:lstStyle/>
        <a:p>
          <a:endParaRPr lang="en-GB"/>
        </a:p>
      </dgm:t>
    </dgm:pt>
    <dgm:pt modelId="{9289534F-A9A2-4E32-BFC0-D361E4E0CB03}" type="parTrans" cxnId="{7DDB2E65-EEF1-46A7-9A78-009356A042BC}">
      <dgm:prSet/>
      <dgm:spPr/>
      <dgm:t>
        <a:bodyPr/>
        <a:lstStyle/>
        <a:p>
          <a:endParaRPr lang="en-GB"/>
        </a:p>
      </dgm:t>
    </dgm:pt>
    <dgm:pt modelId="{666C87CB-BE5B-4E5E-9DAB-1A91BCA33836}">
      <dgm:prSet/>
      <dgm:spPr/>
      <dgm:t>
        <a:bodyPr/>
        <a:lstStyle/>
        <a:p>
          <a:r>
            <a:rPr lang="en-GB" dirty="0" smtClean="0"/>
            <a:t>Set capital adequacy goals with respect to degree and type of risk exposure - considers group-wide risk profile and appetite, risks from material entities</a:t>
          </a:r>
          <a:endParaRPr lang="en-GB" dirty="0"/>
        </a:p>
      </dgm:t>
    </dgm:pt>
    <dgm:pt modelId="{D341B778-6E23-4848-B635-7997D2E5A982}" type="sibTrans" cxnId="{09624F19-C9EA-4611-B648-7D5AC3C08D07}">
      <dgm:prSet/>
      <dgm:spPr/>
      <dgm:t>
        <a:bodyPr/>
        <a:lstStyle/>
        <a:p>
          <a:endParaRPr lang="en-GB"/>
        </a:p>
      </dgm:t>
    </dgm:pt>
    <dgm:pt modelId="{E1146462-B5C0-4331-9051-A4AC408D6B29}" type="parTrans" cxnId="{09624F19-C9EA-4611-B648-7D5AC3C08D07}">
      <dgm:prSet/>
      <dgm:spPr/>
      <dgm:t>
        <a:bodyPr/>
        <a:lstStyle/>
        <a:p>
          <a:endParaRPr lang="en-GB"/>
        </a:p>
      </dgm:t>
    </dgm:pt>
    <dgm:pt modelId="{0CC8AA7C-D1B5-4C43-845D-BD1DCF88CF5C}">
      <dgm:prSet phldrT="[Text]"/>
      <dgm:spPr/>
      <dgm:t>
        <a:bodyPr/>
        <a:lstStyle/>
        <a:p>
          <a:r>
            <a:rPr lang="en-GB" dirty="0" smtClean="0"/>
            <a:t>Capital Planning Process</a:t>
          </a:r>
          <a:endParaRPr lang="en-GB" dirty="0"/>
        </a:p>
      </dgm:t>
    </dgm:pt>
    <dgm:pt modelId="{3E009018-B963-4854-AA2E-095A4E7EAE8A}" type="sibTrans" cxnId="{F5F49EBF-5C4F-424F-A7AB-41EDDD211011}">
      <dgm:prSet/>
      <dgm:spPr/>
      <dgm:t>
        <a:bodyPr/>
        <a:lstStyle/>
        <a:p>
          <a:endParaRPr lang="en-GB"/>
        </a:p>
      </dgm:t>
    </dgm:pt>
    <dgm:pt modelId="{8D968115-F494-4F23-9223-33FBD9B98C2E}" type="parTrans" cxnId="{F5F49EBF-5C4F-424F-A7AB-41EDDD211011}">
      <dgm:prSet/>
      <dgm:spPr/>
      <dgm:t>
        <a:bodyPr/>
        <a:lstStyle/>
        <a:p>
          <a:endParaRPr lang="en-GB"/>
        </a:p>
      </dgm:t>
    </dgm:pt>
    <dgm:pt modelId="{87745492-79CD-480C-8EF4-15BF9CFA6195}">
      <dgm:prSet/>
      <dgm:spPr/>
      <dgm:t>
        <a:bodyPr/>
        <a:lstStyle/>
        <a:p>
          <a:r>
            <a:rPr lang="en-GB" dirty="0" smtClean="0"/>
            <a:t>Independent review (e.g. internal audit) to ascertain integrity of capital management process</a:t>
          </a:r>
          <a:endParaRPr lang="en-GB" dirty="0"/>
        </a:p>
      </dgm:t>
    </dgm:pt>
    <dgm:pt modelId="{B7D14357-D7E9-403C-911A-39DBB82BB404}" type="sibTrans" cxnId="{ED59B707-D62A-44FB-ABCF-C5E0DC26D965}">
      <dgm:prSet/>
      <dgm:spPr/>
      <dgm:t>
        <a:bodyPr/>
        <a:lstStyle/>
        <a:p>
          <a:endParaRPr lang="en-GB"/>
        </a:p>
      </dgm:t>
    </dgm:pt>
    <dgm:pt modelId="{BC9402D6-E7C0-412D-BF75-A075E096A381}" type="parTrans" cxnId="{ED59B707-D62A-44FB-ABCF-C5E0DC26D965}">
      <dgm:prSet/>
      <dgm:spPr/>
      <dgm:t>
        <a:bodyPr/>
        <a:lstStyle/>
        <a:p>
          <a:endParaRPr lang="en-GB"/>
        </a:p>
      </dgm:t>
    </dgm:pt>
    <dgm:pt modelId="{F0E7B545-F582-49BD-907C-B684BDF0D3E1}">
      <dgm:prSet/>
      <dgm:spPr/>
      <dgm:t>
        <a:bodyPr/>
        <a:lstStyle/>
        <a:p>
          <a:r>
            <a:rPr lang="en-GB" dirty="0" smtClean="0"/>
            <a:t>Board to approve capital management actions – dividend, capital issuance and redemption – consider stress situations</a:t>
          </a:r>
          <a:endParaRPr lang="en-GB" dirty="0"/>
        </a:p>
      </dgm:t>
    </dgm:pt>
    <dgm:pt modelId="{34101E3A-9CEC-4032-A41A-D3F8FBF09B6D}" type="sibTrans" cxnId="{032EDBBC-D1D7-4205-95E4-9673CECF58A9}">
      <dgm:prSet/>
      <dgm:spPr/>
      <dgm:t>
        <a:bodyPr/>
        <a:lstStyle/>
        <a:p>
          <a:endParaRPr lang="en-GB"/>
        </a:p>
      </dgm:t>
    </dgm:pt>
    <dgm:pt modelId="{787B4251-1F1B-4E18-B3A7-7CEA20437503}" type="parTrans" cxnId="{032EDBBC-D1D7-4205-95E4-9673CECF58A9}">
      <dgm:prSet/>
      <dgm:spPr/>
      <dgm:t>
        <a:bodyPr/>
        <a:lstStyle/>
        <a:p>
          <a:endParaRPr lang="en-GB"/>
        </a:p>
      </dgm:t>
    </dgm:pt>
    <dgm:pt modelId="{7F76D0EF-48C2-441D-9107-E79556DB8B7A}">
      <dgm:prSet/>
      <dgm:spPr/>
      <dgm:t>
        <a:bodyPr/>
        <a:lstStyle/>
        <a:p>
          <a:r>
            <a:rPr lang="en-GB" dirty="0" smtClean="0"/>
            <a:t>Board to regularly review and approve policy at least annually</a:t>
          </a:r>
          <a:endParaRPr lang="en-GB" dirty="0"/>
        </a:p>
      </dgm:t>
    </dgm:pt>
    <dgm:pt modelId="{6AC0074F-B9CF-4F14-A3FB-53775C3CD9F6}" type="sibTrans" cxnId="{B103F9E3-6FEF-4588-8B42-3888F353CA8C}">
      <dgm:prSet/>
      <dgm:spPr/>
      <dgm:t>
        <a:bodyPr/>
        <a:lstStyle/>
        <a:p>
          <a:endParaRPr lang="en-GB"/>
        </a:p>
      </dgm:t>
    </dgm:pt>
    <dgm:pt modelId="{A284F0C8-F8E8-46AD-A9EC-B5EA4A6C9E2F}" type="parTrans" cxnId="{B103F9E3-6FEF-4588-8B42-3888F353CA8C}">
      <dgm:prSet/>
      <dgm:spPr/>
      <dgm:t>
        <a:bodyPr/>
        <a:lstStyle/>
        <a:p>
          <a:endParaRPr lang="en-GB"/>
        </a:p>
      </dgm:t>
    </dgm:pt>
    <dgm:pt modelId="{74158428-1183-4C97-99C7-6F4926D6B4FA}">
      <dgm:prSet phldrT="[Text]"/>
      <dgm:spPr/>
      <dgm:t>
        <a:bodyPr/>
        <a:lstStyle/>
        <a:p>
          <a:r>
            <a:rPr lang="en-GB" dirty="0" smtClean="0"/>
            <a:t>Governance</a:t>
          </a:r>
          <a:endParaRPr lang="en-GB" dirty="0"/>
        </a:p>
      </dgm:t>
    </dgm:pt>
    <dgm:pt modelId="{74166176-A9BA-40E4-AA7B-BF288F72B695}" type="sibTrans" cxnId="{D2BB05B1-CB16-40A3-A559-BD6CF492E71B}">
      <dgm:prSet/>
      <dgm:spPr/>
      <dgm:t>
        <a:bodyPr/>
        <a:lstStyle/>
        <a:p>
          <a:endParaRPr lang="en-GB"/>
        </a:p>
      </dgm:t>
    </dgm:pt>
    <dgm:pt modelId="{47A43B10-6E8C-444F-89C2-926A6B57B001}" type="parTrans" cxnId="{D2BB05B1-CB16-40A3-A559-BD6CF492E71B}">
      <dgm:prSet/>
      <dgm:spPr/>
      <dgm:t>
        <a:bodyPr/>
        <a:lstStyle/>
        <a:p>
          <a:endParaRPr lang="en-GB"/>
        </a:p>
      </dgm:t>
    </dgm:pt>
    <dgm:pt modelId="{AD1BDD33-D416-457A-B5D1-355C2727E3F5}">
      <dgm:prSet/>
      <dgm:spPr/>
      <dgm:t>
        <a:bodyPr/>
        <a:lstStyle/>
        <a:p>
          <a:r>
            <a:rPr lang="en-GB" dirty="0" smtClean="0"/>
            <a:t>Current and future business and macroeconomic conditions – forward-looking stress test</a:t>
          </a:r>
          <a:endParaRPr lang="en-GB" dirty="0"/>
        </a:p>
      </dgm:t>
    </dgm:pt>
    <dgm:pt modelId="{D051A8C0-43E1-47CA-88D2-D6D13EA24B1F}" type="parTrans" cxnId="{D9629645-2E5E-4CC4-A16D-0670D237CAFD}">
      <dgm:prSet/>
      <dgm:spPr/>
      <dgm:t>
        <a:bodyPr/>
        <a:lstStyle/>
        <a:p>
          <a:endParaRPr lang="en-GB"/>
        </a:p>
      </dgm:t>
    </dgm:pt>
    <dgm:pt modelId="{03C471A0-CAB6-44E7-9A1C-26955FCE482E}" type="sibTrans" cxnId="{D9629645-2E5E-4CC4-A16D-0670D237CAFD}">
      <dgm:prSet/>
      <dgm:spPr/>
      <dgm:t>
        <a:bodyPr/>
        <a:lstStyle/>
        <a:p>
          <a:endParaRPr lang="en-GB"/>
        </a:p>
      </dgm:t>
    </dgm:pt>
    <dgm:pt modelId="{4912ED35-3554-42C9-A991-0C82966DAC0C}" type="pres">
      <dgm:prSet presAssocID="{CAEC6D2F-4F59-409D-9040-6884ED7B5610}" presName="linear" presStyleCnt="0">
        <dgm:presLayoutVars>
          <dgm:dir/>
          <dgm:animLvl val="lvl"/>
          <dgm:resizeHandles val="exact"/>
        </dgm:presLayoutVars>
      </dgm:prSet>
      <dgm:spPr/>
      <dgm:t>
        <a:bodyPr/>
        <a:lstStyle/>
        <a:p>
          <a:endParaRPr lang="en-GB"/>
        </a:p>
      </dgm:t>
    </dgm:pt>
    <dgm:pt modelId="{E5C9A8DB-32FA-45B8-A6AB-90756A40A468}" type="pres">
      <dgm:prSet presAssocID="{7E91A5E3-35A1-44EB-834D-9BA93A82FB1D}" presName="parentLin" presStyleCnt="0"/>
      <dgm:spPr/>
      <dgm:t>
        <a:bodyPr/>
        <a:lstStyle/>
        <a:p>
          <a:endParaRPr lang="en-GB"/>
        </a:p>
      </dgm:t>
    </dgm:pt>
    <dgm:pt modelId="{34F27D14-58D7-4D68-B18B-083B886DD224}" type="pres">
      <dgm:prSet presAssocID="{7E91A5E3-35A1-44EB-834D-9BA93A82FB1D}" presName="parentLeftMargin" presStyleLbl="node1" presStyleIdx="0" presStyleCnt="4"/>
      <dgm:spPr/>
      <dgm:t>
        <a:bodyPr/>
        <a:lstStyle/>
        <a:p>
          <a:endParaRPr lang="en-GB"/>
        </a:p>
      </dgm:t>
    </dgm:pt>
    <dgm:pt modelId="{6D293CF1-9BCC-43D6-AABB-2FDF91BDCB52}" type="pres">
      <dgm:prSet presAssocID="{7E91A5E3-35A1-44EB-834D-9BA93A82FB1D}" presName="parentText" presStyleLbl="node1" presStyleIdx="0" presStyleCnt="4">
        <dgm:presLayoutVars>
          <dgm:chMax val="0"/>
          <dgm:bulletEnabled val="1"/>
        </dgm:presLayoutVars>
      </dgm:prSet>
      <dgm:spPr/>
      <dgm:t>
        <a:bodyPr/>
        <a:lstStyle/>
        <a:p>
          <a:endParaRPr lang="en-GB"/>
        </a:p>
      </dgm:t>
    </dgm:pt>
    <dgm:pt modelId="{628CED6F-80D5-4B37-BF28-8B1178F60E3D}" type="pres">
      <dgm:prSet presAssocID="{7E91A5E3-35A1-44EB-834D-9BA93A82FB1D}" presName="negativeSpace" presStyleCnt="0"/>
      <dgm:spPr/>
      <dgm:t>
        <a:bodyPr/>
        <a:lstStyle/>
        <a:p>
          <a:endParaRPr lang="en-GB"/>
        </a:p>
      </dgm:t>
    </dgm:pt>
    <dgm:pt modelId="{ED7A5074-618E-4E86-823D-A7ABCADECB97}" type="pres">
      <dgm:prSet presAssocID="{7E91A5E3-35A1-44EB-834D-9BA93A82FB1D}" presName="childText" presStyleLbl="conFgAcc1" presStyleIdx="0" presStyleCnt="4">
        <dgm:presLayoutVars>
          <dgm:bulletEnabled val="1"/>
        </dgm:presLayoutVars>
      </dgm:prSet>
      <dgm:spPr/>
      <dgm:t>
        <a:bodyPr/>
        <a:lstStyle/>
        <a:p>
          <a:endParaRPr lang="en-GB"/>
        </a:p>
      </dgm:t>
    </dgm:pt>
    <dgm:pt modelId="{CD33B381-C097-43CF-A595-4CA26A375C46}" type="pres">
      <dgm:prSet presAssocID="{5CCAB010-BE2D-46CB-8852-B41084320773}" presName="spaceBetweenRectangles" presStyleCnt="0"/>
      <dgm:spPr/>
      <dgm:t>
        <a:bodyPr/>
        <a:lstStyle/>
        <a:p>
          <a:endParaRPr lang="en-GB"/>
        </a:p>
      </dgm:t>
    </dgm:pt>
    <dgm:pt modelId="{F7CA6A0C-1E7C-4679-ABD7-2FA4C4A52EE6}" type="pres">
      <dgm:prSet presAssocID="{74158428-1183-4C97-99C7-6F4926D6B4FA}" presName="parentLin" presStyleCnt="0"/>
      <dgm:spPr/>
      <dgm:t>
        <a:bodyPr/>
        <a:lstStyle/>
        <a:p>
          <a:endParaRPr lang="en-GB"/>
        </a:p>
      </dgm:t>
    </dgm:pt>
    <dgm:pt modelId="{7DEC9977-7FDF-46B2-9D1C-BF13851C953B}" type="pres">
      <dgm:prSet presAssocID="{74158428-1183-4C97-99C7-6F4926D6B4FA}" presName="parentLeftMargin" presStyleLbl="node1" presStyleIdx="0" presStyleCnt="4"/>
      <dgm:spPr/>
      <dgm:t>
        <a:bodyPr/>
        <a:lstStyle/>
        <a:p>
          <a:endParaRPr lang="en-GB"/>
        </a:p>
      </dgm:t>
    </dgm:pt>
    <dgm:pt modelId="{EA1B1487-0260-4A91-AA1C-0AAC0BEF4E98}" type="pres">
      <dgm:prSet presAssocID="{74158428-1183-4C97-99C7-6F4926D6B4FA}" presName="parentText" presStyleLbl="node1" presStyleIdx="1" presStyleCnt="4">
        <dgm:presLayoutVars>
          <dgm:chMax val="0"/>
          <dgm:bulletEnabled val="1"/>
        </dgm:presLayoutVars>
      </dgm:prSet>
      <dgm:spPr/>
      <dgm:t>
        <a:bodyPr/>
        <a:lstStyle/>
        <a:p>
          <a:endParaRPr lang="en-GB"/>
        </a:p>
      </dgm:t>
    </dgm:pt>
    <dgm:pt modelId="{C604F0C8-69B6-41A2-B815-98DD9373DC13}" type="pres">
      <dgm:prSet presAssocID="{74158428-1183-4C97-99C7-6F4926D6B4FA}" presName="negativeSpace" presStyleCnt="0"/>
      <dgm:spPr/>
      <dgm:t>
        <a:bodyPr/>
        <a:lstStyle/>
        <a:p>
          <a:endParaRPr lang="en-GB"/>
        </a:p>
      </dgm:t>
    </dgm:pt>
    <dgm:pt modelId="{B6B36957-80EF-407B-AAA8-395C49E1540A}" type="pres">
      <dgm:prSet presAssocID="{74158428-1183-4C97-99C7-6F4926D6B4FA}" presName="childText" presStyleLbl="conFgAcc1" presStyleIdx="1" presStyleCnt="4">
        <dgm:presLayoutVars>
          <dgm:bulletEnabled val="1"/>
        </dgm:presLayoutVars>
      </dgm:prSet>
      <dgm:spPr/>
      <dgm:t>
        <a:bodyPr/>
        <a:lstStyle/>
        <a:p>
          <a:endParaRPr lang="en-GB"/>
        </a:p>
      </dgm:t>
    </dgm:pt>
    <dgm:pt modelId="{B94CF63F-A290-47E4-8097-15ECCA7B2986}" type="pres">
      <dgm:prSet presAssocID="{74166176-A9BA-40E4-AA7B-BF288F72B695}" presName="spaceBetweenRectangles" presStyleCnt="0"/>
      <dgm:spPr/>
      <dgm:t>
        <a:bodyPr/>
        <a:lstStyle/>
        <a:p>
          <a:endParaRPr lang="en-GB"/>
        </a:p>
      </dgm:t>
    </dgm:pt>
    <dgm:pt modelId="{20CAE5C4-56D4-468D-A0CA-92E704A7C4BF}" type="pres">
      <dgm:prSet presAssocID="{0CC8AA7C-D1B5-4C43-845D-BD1DCF88CF5C}" presName="parentLin" presStyleCnt="0"/>
      <dgm:spPr/>
      <dgm:t>
        <a:bodyPr/>
        <a:lstStyle/>
        <a:p>
          <a:endParaRPr lang="en-GB"/>
        </a:p>
      </dgm:t>
    </dgm:pt>
    <dgm:pt modelId="{2894C550-4049-49B7-B0B3-1BA46757093C}" type="pres">
      <dgm:prSet presAssocID="{0CC8AA7C-D1B5-4C43-845D-BD1DCF88CF5C}" presName="parentLeftMargin" presStyleLbl="node1" presStyleIdx="1" presStyleCnt="4"/>
      <dgm:spPr/>
      <dgm:t>
        <a:bodyPr/>
        <a:lstStyle/>
        <a:p>
          <a:endParaRPr lang="en-GB"/>
        </a:p>
      </dgm:t>
    </dgm:pt>
    <dgm:pt modelId="{9E3CE19C-D3B7-4EAF-B1C7-AF7B23F53DDF}" type="pres">
      <dgm:prSet presAssocID="{0CC8AA7C-D1B5-4C43-845D-BD1DCF88CF5C}" presName="parentText" presStyleLbl="node1" presStyleIdx="2" presStyleCnt="4">
        <dgm:presLayoutVars>
          <dgm:chMax val="0"/>
          <dgm:bulletEnabled val="1"/>
        </dgm:presLayoutVars>
      </dgm:prSet>
      <dgm:spPr/>
      <dgm:t>
        <a:bodyPr/>
        <a:lstStyle/>
        <a:p>
          <a:endParaRPr lang="en-GB"/>
        </a:p>
      </dgm:t>
    </dgm:pt>
    <dgm:pt modelId="{359AD26D-44F3-4AC8-9CEF-46B276DF9D99}" type="pres">
      <dgm:prSet presAssocID="{0CC8AA7C-D1B5-4C43-845D-BD1DCF88CF5C}" presName="negativeSpace" presStyleCnt="0"/>
      <dgm:spPr/>
      <dgm:t>
        <a:bodyPr/>
        <a:lstStyle/>
        <a:p>
          <a:endParaRPr lang="en-GB"/>
        </a:p>
      </dgm:t>
    </dgm:pt>
    <dgm:pt modelId="{DBDACFE3-14F2-4F29-8B4B-0F82C200D4DB}" type="pres">
      <dgm:prSet presAssocID="{0CC8AA7C-D1B5-4C43-845D-BD1DCF88CF5C}" presName="childText" presStyleLbl="conFgAcc1" presStyleIdx="2" presStyleCnt="4">
        <dgm:presLayoutVars>
          <dgm:bulletEnabled val="1"/>
        </dgm:presLayoutVars>
      </dgm:prSet>
      <dgm:spPr/>
      <dgm:t>
        <a:bodyPr/>
        <a:lstStyle/>
        <a:p>
          <a:endParaRPr lang="en-GB"/>
        </a:p>
      </dgm:t>
    </dgm:pt>
    <dgm:pt modelId="{BF04E0C4-9E5E-435E-947C-1B565BDE0308}" type="pres">
      <dgm:prSet presAssocID="{3E009018-B963-4854-AA2E-095A4E7EAE8A}" presName="spaceBetweenRectangles" presStyleCnt="0"/>
      <dgm:spPr/>
      <dgm:t>
        <a:bodyPr/>
        <a:lstStyle/>
        <a:p>
          <a:endParaRPr lang="en-GB"/>
        </a:p>
      </dgm:t>
    </dgm:pt>
    <dgm:pt modelId="{AEAE2EAE-16F8-4C6E-9E05-624037B09986}" type="pres">
      <dgm:prSet presAssocID="{28E5EC48-88C0-4344-9CFB-AF647DCEA3C7}" presName="parentLin" presStyleCnt="0"/>
      <dgm:spPr/>
      <dgm:t>
        <a:bodyPr/>
        <a:lstStyle/>
        <a:p>
          <a:endParaRPr lang="en-GB"/>
        </a:p>
      </dgm:t>
    </dgm:pt>
    <dgm:pt modelId="{342FA50F-F6BC-4FF7-B0F8-26497CE41A45}" type="pres">
      <dgm:prSet presAssocID="{28E5EC48-88C0-4344-9CFB-AF647DCEA3C7}" presName="parentLeftMargin" presStyleLbl="node1" presStyleIdx="2" presStyleCnt="4"/>
      <dgm:spPr/>
      <dgm:t>
        <a:bodyPr/>
        <a:lstStyle/>
        <a:p>
          <a:endParaRPr lang="en-GB"/>
        </a:p>
      </dgm:t>
    </dgm:pt>
    <dgm:pt modelId="{55DDAED4-4DA9-46AD-A86F-2D28ED119D85}" type="pres">
      <dgm:prSet presAssocID="{28E5EC48-88C0-4344-9CFB-AF647DCEA3C7}" presName="parentText" presStyleLbl="node1" presStyleIdx="3" presStyleCnt="4">
        <dgm:presLayoutVars>
          <dgm:chMax val="0"/>
          <dgm:bulletEnabled val="1"/>
        </dgm:presLayoutVars>
      </dgm:prSet>
      <dgm:spPr/>
      <dgm:t>
        <a:bodyPr/>
        <a:lstStyle/>
        <a:p>
          <a:endParaRPr lang="en-GB"/>
        </a:p>
      </dgm:t>
    </dgm:pt>
    <dgm:pt modelId="{2E0BE649-6DEE-4E3B-A1BB-0CAFB413FD9F}" type="pres">
      <dgm:prSet presAssocID="{28E5EC48-88C0-4344-9CFB-AF647DCEA3C7}" presName="negativeSpace" presStyleCnt="0"/>
      <dgm:spPr/>
      <dgm:t>
        <a:bodyPr/>
        <a:lstStyle/>
        <a:p>
          <a:endParaRPr lang="en-GB"/>
        </a:p>
      </dgm:t>
    </dgm:pt>
    <dgm:pt modelId="{9E21EDD9-CFF6-4969-B3FF-E755D411C3DB}" type="pres">
      <dgm:prSet presAssocID="{28E5EC48-88C0-4344-9CFB-AF647DCEA3C7}" presName="childText" presStyleLbl="conFgAcc1" presStyleIdx="3" presStyleCnt="4">
        <dgm:presLayoutVars>
          <dgm:bulletEnabled val="1"/>
        </dgm:presLayoutVars>
      </dgm:prSet>
      <dgm:spPr/>
      <dgm:t>
        <a:bodyPr/>
        <a:lstStyle/>
        <a:p>
          <a:endParaRPr lang="en-GB"/>
        </a:p>
      </dgm:t>
    </dgm:pt>
  </dgm:ptLst>
  <dgm:cxnLst>
    <dgm:cxn modelId="{571BCFF3-A1E7-4304-B1D5-14DE1537170D}" type="presOf" srcId="{3E15EA5B-CB95-484E-A343-98C6E660CE9D}" destId="{DBDACFE3-14F2-4F29-8B4B-0F82C200D4DB}" srcOrd="0" destOrd="1" presId="urn:microsoft.com/office/officeart/2005/8/layout/list1"/>
    <dgm:cxn modelId="{B855781F-3292-4ACA-AF8B-59183A56F6D9}" type="presOf" srcId="{623E7A81-2968-46F8-9592-544CC1B88F54}" destId="{ED7A5074-618E-4E86-823D-A7ABCADECB97}" srcOrd="0" destOrd="0" presId="urn:microsoft.com/office/officeart/2005/8/layout/list1"/>
    <dgm:cxn modelId="{F73B8F99-8A60-4D18-8BB0-4CB6BCDBEDD5}" type="presOf" srcId="{FEFEB9CB-F441-4B1C-928B-D235DAA70D75}" destId="{9E21EDD9-CFF6-4969-B3FF-E755D411C3DB}" srcOrd="0" destOrd="2" presId="urn:microsoft.com/office/officeart/2005/8/layout/list1"/>
    <dgm:cxn modelId="{2900B8DD-85C8-40F4-A640-A063D0C4FB86}" type="presOf" srcId="{CAEC6D2F-4F59-409D-9040-6884ED7B5610}" destId="{4912ED35-3554-42C9-A991-0C82966DAC0C}" srcOrd="0" destOrd="0" presId="urn:microsoft.com/office/officeart/2005/8/layout/list1"/>
    <dgm:cxn modelId="{CD7DA01D-949B-425C-9D25-8B9EF1B876F6}" type="presOf" srcId="{F0E7B545-F582-49BD-907C-B684BDF0D3E1}" destId="{B6B36957-80EF-407B-AAA8-395C49E1540A}" srcOrd="0" destOrd="1" presId="urn:microsoft.com/office/officeart/2005/8/layout/list1"/>
    <dgm:cxn modelId="{81665894-3A29-43BE-91F5-CDAA04A5AD56}" type="presOf" srcId="{A2C020B7-D079-49B3-8AF7-34EE94375E56}" destId="{9E21EDD9-CFF6-4969-B3FF-E755D411C3DB}" srcOrd="0" destOrd="0" presId="urn:microsoft.com/office/officeart/2005/8/layout/list1"/>
    <dgm:cxn modelId="{0FAE82C2-B003-4161-8FC1-276371D7EF3C}" type="presOf" srcId="{87745492-79CD-480C-8EF4-15BF9CFA6195}" destId="{B6B36957-80EF-407B-AAA8-395C49E1540A}" srcOrd="0" destOrd="2" presId="urn:microsoft.com/office/officeart/2005/8/layout/list1"/>
    <dgm:cxn modelId="{7D0AA68F-42C7-4A0C-9289-30E36759A988}" type="presOf" srcId="{22028458-1FAC-4973-AB78-0AF07F567FDB}" destId="{9E21EDD9-CFF6-4969-B3FF-E755D411C3DB}" srcOrd="0" destOrd="1" presId="urn:microsoft.com/office/officeart/2005/8/layout/list1"/>
    <dgm:cxn modelId="{2F95D991-1122-4ACA-A8D3-048AE0E0B591}" type="presOf" srcId="{74158428-1183-4C97-99C7-6F4926D6B4FA}" destId="{EA1B1487-0260-4A91-AA1C-0AAC0BEF4E98}" srcOrd="1" destOrd="0" presId="urn:microsoft.com/office/officeart/2005/8/layout/list1"/>
    <dgm:cxn modelId="{D9629645-2E5E-4CC4-A16D-0670D237CAFD}" srcId="{0CC8AA7C-D1B5-4C43-845D-BD1DCF88CF5C}" destId="{AD1BDD33-D416-457A-B5D1-355C2727E3F5}" srcOrd="2" destOrd="0" parTransId="{D051A8C0-43E1-47CA-88D2-D6D13EA24B1F}" sibTransId="{03C471A0-CAB6-44E7-9A1C-26955FCE482E}"/>
    <dgm:cxn modelId="{E627C32E-049C-4905-952F-8166EF16A396}" type="presOf" srcId="{7E91A5E3-35A1-44EB-834D-9BA93A82FB1D}" destId="{34F27D14-58D7-4D68-B18B-083B886DD224}" srcOrd="0" destOrd="0" presId="urn:microsoft.com/office/officeart/2005/8/layout/list1"/>
    <dgm:cxn modelId="{ED59B707-D62A-44FB-ABCF-C5E0DC26D965}" srcId="{74158428-1183-4C97-99C7-6F4926D6B4FA}" destId="{87745492-79CD-480C-8EF4-15BF9CFA6195}" srcOrd="2" destOrd="0" parTransId="{BC9402D6-E7C0-412D-BF75-A075E096A381}" sibTransId="{B7D14357-D7E9-403C-911A-39DBB82BB404}"/>
    <dgm:cxn modelId="{3D7A468A-5A89-4B78-A517-E6E280917511}" srcId="{7E91A5E3-35A1-44EB-834D-9BA93A82FB1D}" destId="{0D349880-3A4A-4753-924D-27A17F790764}" srcOrd="1" destOrd="0" parTransId="{08999792-AA8C-47CE-8AF7-CFFF6A280B4F}" sibTransId="{4508FC07-E351-47D1-A6FD-572412F5B1A1}"/>
    <dgm:cxn modelId="{5F8A5F68-9DF1-4024-8404-F97F9F1A8509}" type="presOf" srcId="{666C87CB-BE5B-4E5E-9DAB-1A91BCA33836}" destId="{DBDACFE3-14F2-4F29-8B4B-0F82C200D4DB}" srcOrd="0" destOrd="0" presId="urn:microsoft.com/office/officeart/2005/8/layout/list1"/>
    <dgm:cxn modelId="{90C38FDB-396A-41EB-8CF6-98846BC0BDEF}" type="presOf" srcId="{0D349880-3A4A-4753-924D-27A17F790764}" destId="{ED7A5074-618E-4E86-823D-A7ABCADECB97}" srcOrd="0" destOrd="1" presId="urn:microsoft.com/office/officeart/2005/8/layout/list1"/>
    <dgm:cxn modelId="{E8026157-C607-4E6F-A9C6-4476C742E236}" type="presOf" srcId="{0CC8AA7C-D1B5-4C43-845D-BD1DCF88CF5C}" destId="{2894C550-4049-49B7-B0B3-1BA46757093C}" srcOrd="0" destOrd="0" presId="urn:microsoft.com/office/officeart/2005/8/layout/list1"/>
    <dgm:cxn modelId="{4D0E9659-3DBD-46B2-B41A-BD961E470BFB}" srcId="{CAEC6D2F-4F59-409D-9040-6884ED7B5610}" destId="{28E5EC48-88C0-4344-9CFB-AF647DCEA3C7}" srcOrd="3" destOrd="0" parTransId="{52E4DE73-8643-4505-9460-233D79FACE57}" sibTransId="{78B34CE5-510D-4010-814E-882FB08708C0}"/>
    <dgm:cxn modelId="{7DDB2E65-EEF1-46A7-9A78-009356A042BC}" srcId="{0CC8AA7C-D1B5-4C43-845D-BD1DCF88CF5C}" destId="{3E15EA5B-CB95-484E-A343-98C6E660CE9D}" srcOrd="1" destOrd="0" parTransId="{9289534F-A9A2-4E32-BFC0-D361E4E0CB03}" sibTransId="{21CADD41-15D4-430B-BADD-8D717ECC7F4F}"/>
    <dgm:cxn modelId="{032EDBBC-D1D7-4205-95E4-9673CECF58A9}" srcId="{74158428-1183-4C97-99C7-6F4926D6B4FA}" destId="{F0E7B545-F582-49BD-907C-B684BDF0D3E1}" srcOrd="1" destOrd="0" parTransId="{787B4251-1F1B-4E18-B3A7-7CEA20437503}" sibTransId="{34101E3A-9CEC-4032-A41A-D3F8FBF09B6D}"/>
    <dgm:cxn modelId="{09624F19-C9EA-4611-B648-7D5AC3C08D07}" srcId="{0CC8AA7C-D1B5-4C43-845D-BD1DCF88CF5C}" destId="{666C87CB-BE5B-4E5E-9DAB-1A91BCA33836}" srcOrd="0" destOrd="0" parTransId="{E1146462-B5C0-4331-9051-A4AC408D6B29}" sibTransId="{D341B778-6E23-4848-B635-7997D2E5A982}"/>
    <dgm:cxn modelId="{B103F9E3-6FEF-4588-8B42-3888F353CA8C}" srcId="{74158428-1183-4C97-99C7-6F4926D6B4FA}" destId="{7F76D0EF-48C2-441D-9107-E79556DB8B7A}" srcOrd="0" destOrd="0" parTransId="{A284F0C8-F8E8-46AD-A9EC-B5EA4A6C9E2F}" sibTransId="{6AC0074F-B9CF-4F14-A3FB-53775C3CD9F6}"/>
    <dgm:cxn modelId="{FB63DED8-A658-4320-9F19-915FBBB05CE8}" srcId="{7E91A5E3-35A1-44EB-834D-9BA93A82FB1D}" destId="{623E7A81-2968-46F8-9592-544CC1B88F54}" srcOrd="0" destOrd="0" parTransId="{24DB47EB-E6E4-4A9C-B5CF-AA2D23F96716}" sibTransId="{54943FDF-DE65-43EA-AAEC-7D363FD01D2E}"/>
    <dgm:cxn modelId="{D8B8DC13-49AD-44E7-9685-E032C56C0411}" type="presOf" srcId="{28E5EC48-88C0-4344-9CFB-AF647DCEA3C7}" destId="{55DDAED4-4DA9-46AD-A86F-2D28ED119D85}" srcOrd="1" destOrd="0" presId="urn:microsoft.com/office/officeart/2005/8/layout/list1"/>
    <dgm:cxn modelId="{8B470CD6-445D-47CB-93C9-5B671A932153}" type="presOf" srcId="{7F76D0EF-48C2-441D-9107-E79556DB8B7A}" destId="{B6B36957-80EF-407B-AAA8-395C49E1540A}" srcOrd="0" destOrd="0" presId="urn:microsoft.com/office/officeart/2005/8/layout/list1"/>
    <dgm:cxn modelId="{F5F49EBF-5C4F-424F-A7AB-41EDDD211011}" srcId="{CAEC6D2F-4F59-409D-9040-6884ED7B5610}" destId="{0CC8AA7C-D1B5-4C43-845D-BD1DCF88CF5C}" srcOrd="2" destOrd="0" parTransId="{8D968115-F494-4F23-9223-33FBD9B98C2E}" sibTransId="{3E009018-B963-4854-AA2E-095A4E7EAE8A}"/>
    <dgm:cxn modelId="{B518F99A-5DE4-4133-BF55-FEAA6E4A293F}" srcId="{28E5EC48-88C0-4344-9CFB-AF647DCEA3C7}" destId="{A2C020B7-D079-49B3-8AF7-34EE94375E56}" srcOrd="0" destOrd="0" parTransId="{8150C97F-A83A-449A-862C-0C897A6C2ECD}" sibTransId="{D107C585-84A7-4DF9-9C84-C60ABF022F5B}"/>
    <dgm:cxn modelId="{4BFB7624-0FBA-4CB4-9D95-EBDD369ACFA7}" type="presOf" srcId="{AD1BDD33-D416-457A-B5D1-355C2727E3F5}" destId="{DBDACFE3-14F2-4F29-8B4B-0F82C200D4DB}" srcOrd="0" destOrd="2" presId="urn:microsoft.com/office/officeart/2005/8/layout/list1"/>
    <dgm:cxn modelId="{2D2C1450-D427-4364-BD51-081DE46D2168}" type="presOf" srcId="{0CC8AA7C-D1B5-4C43-845D-BD1DCF88CF5C}" destId="{9E3CE19C-D3B7-4EAF-B1C7-AF7B23F53DDF}" srcOrd="1" destOrd="0" presId="urn:microsoft.com/office/officeart/2005/8/layout/list1"/>
    <dgm:cxn modelId="{E031AB59-F65D-46BF-A3E6-C4BD17072D8F}" type="presOf" srcId="{74158428-1183-4C97-99C7-6F4926D6B4FA}" destId="{7DEC9977-7FDF-46B2-9D1C-BF13851C953B}" srcOrd="0" destOrd="0" presId="urn:microsoft.com/office/officeart/2005/8/layout/list1"/>
    <dgm:cxn modelId="{D8C579CA-FB2B-4C39-9AD9-42B971F54777}" type="presOf" srcId="{28E5EC48-88C0-4344-9CFB-AF647DCEA3C7}" destId="{342FA50F-F6BC-4FF7-B0F8-26497CE41A45}" srcOrd="0" destOrd="0" presId="urn:microsoft.com/office/officeart/2005/8/layout/list1"/>
    <dgm:cxn modelId="{883A1F71-D7DA-46F5-8805-A64584CB954D}" type="presOf" srcId="{7E91A5E3-35A1-44EB-834D-9BA93A82FB1D}" destId="{6D293CF1-9BCC-43D6-AABB-2FDF91BDCB52}" srcOrd="1" destOrd="0" presId="urn:microsoft.com/office/officeart/2005/8/layout/list1"/>
    <dgm:cxn modelId="{B0D4BFB4-F7F6-41D3-98E9-CA4D90F9040A}" srcId="{CAEC6D2F-4F59-409D-9040-6884ED7B5610}" destId="{7E91A5E3-35A1-44EB-834D-9BA93A82FB1D}" srcOrd="0" destOrd="0" parTransId="{5711E309-3F3C-4D63-80B3-750E81B2C147}" sibTransId="{5CCAB010-BE2D-46CB-8852-B41084320773}"/>
    <dgm:cxn modelId="{CBC534EB-A2EA-45A1-89CA-22AFF64FEFDC}" srcId="{28E5EC48-88C0-4344-9CFB-AF647DCEA3C7}" destId="{FEFEB9CB-F441-4B1C-928B-D235DAA70D75}" srcOrd="2" destOrd="0" parTransId="{2ED00F12-0D43-40A5-8194-0A72726FFD48}" sibTransId="{7B64FF7C-D29F-4CC7-827C-569EAE0D0EC6}"/>
    <dgm:cxn modelId="{D2BB05B1-CB16-40A3-A559-BD6CF492E71B}" srcId="{CAEC6D2F-4F59-409D-9040-6884ED7B5610}" destId="{74158428-1183-4C97-99C7-6F4926D6B4FA}" srcOrd="1" destOrd="0" parTransId="{47A43B10-6E8C-444F-89C2-926A6B57B001}" sibTransId="{74166176-A9BA-40E4-AA7B-BF288F72B695}"/>
    <dgm:cxn modelId="{5FA30493-CC84-44C4-9B98-2375CF4B91C3}" srcId="{28E5EC48-88C0-4344-9CFB-AF647DCEA3C7}" destId="{22028458-1FAC-4973-AB78-0AF07F567FDB}" srcOrd="1" destOrd="0" parTransId="{ABE9EC00-57C8-42D0-8A13-F4B2C80B2000}" sibTransId="{F63C6545-F97A-4A53-842B-F56012CAA4E7}"/>
    <dgm:cxn modelId="{7A332153-C785-45EF-93F2-331EE6117D87}" type="presParOf" srcId="{4912ED35-3554-42C9-A991-0C82966DAC0C}" destId="{E5C9A8DB-32FA-45B8-A6AB-90756A40A468}" srcOrd="0" destOrd="0" presId="urn:microsoft.com/office/officeart/2005/8/layout/list1"/>
    <dgm:cxn modelId="{9B937C8B-1473-4BFA-B378-AA70A2111585}" type="presParOf" srcId="{E5C9A8DB-32FA-45B8-A6AB-90756A40A468}" destId="{34F27D14-58D7-4D68-B18B-083B886DD224}" srcOrd="0" destOrd="0" presId="urn:microsoft.com/office/officeart/2005/8/layout/list1"/>
    <dgm:cxn modelId="{CDBB782E-9C97-4B8C-8F34-69D8B8C1DAC3}" type="presParOf" srcId="{E5C9A8DB-32FA-45B8-A6AB-90756A40A468}" destId="{6D293CF1-9BCC-43D6-AABB-2FDF91BDCB52}" srcOrd="1" destOrd="0" presId="urn:microsoft.com/office/officeart/2005/8/layout/list1"/>
    <dgm:cxn modelId="{464C469E-F5C0-4158-99EA-F20BD38707DE}" type="presParOf" srcId="{4912ED35-3554-42C9-A991-0C82966DAC0C}" destId="{628CED6F-80D5-4B37-BF28-8B1178F60E3D}" srcOrd="1" destOrd="0" presId="urn:microsoft.com/office/officeart/2005/8/layout/list1"/>
    <dgm:cxn modelId="{BCD756E7-E0D5-43B6-8BFE-60FE7C96DBC1}" type="presParOf" srcId="{4912ED35-3554-42C9-A991-0C82966DAC0C}" destId="{ED7A5074-618E-4E86-823D-A7ABCADECB97}" srcOrd="2" destOrd="0" presId="urn:microsoft.com/office/officeart/2005/8/layout/list1"/>
    <dgm:cxn modelId="{A82B50FC-0697-4FFB-9094-F29E73073266}" type="presParOf" srcId="{4912ED35-3554-42C9-A991-0C82966DAC0C}" destId="{CD33B381-C097-43CF-A595-4CA26A375C46}" srcOrd="3" destOrd="0" presId="urn:microsoft.com/office/officeart/2005/8/layout/list1"/>
    <dgm:cxn modelId="{99CD25DB-96DE-4062-BBAC-312F3164ED61}" type="presParOf" srcId="{4912ED35-3554-42C9-A991-0C82966DAC0C}" destId="{F7CA6A0C-1E7C-4679-ABD7-2FA4C4A52EE6}" srcOrd="4" destOrd="0" presId="urn:microsoft.com/office/officeart/2005/8/layout/list1"/>
    <dgm:cxn modelId="{E1BF36C5-778F-44E3-AFD7-C52CBBF047A6}" type="presParOf" srcId="{F7CA6A0C-1E7C-4679-ABD7-2FA4C4A52EE6}" destId="{7DEC9977-7FDF-46B2-9D1C-BF13851C953B}" srcOrd="0" destOrd="0" presId="urn:microsoft.com/office/officeart/2005/8/layout/list1"/>
    <dgm:cxn modelId="{7EAC7563-E060-44C7-B277-09B639689E1D}" type="presParOf" srcId="{F7CA6A0C-1E7C-4679-ABD7-2FA4C4A52EE6}" destId="{EA1B1487-0260-4A91-AA1C-0AAC0BEF4E98}" srcOrd="1" destOrd="0" presId="urn:microsoft.com/office/officeart/2005/8/layout/list1"/>
    <dgm:cxn modelId="{136735A4-3074-47A1-8215-9F092C773B35}" type="presParOf" srcId="{4912ED35-3554-42C9-A991-0C82966DAC0C}" destId="{C604F0C8-69B6-41A2-B815-98DD9373DC13}" srcOrd="5" destOrd="0" presId="urn:microsoft.com/office/officeart/2005/8/layout/list1"/>
    <dgm:cxn modelId="{5DF174FA-0136-496B-8C05-3AE54CA1565B}" type="presParOf" srcId="{4912ED35-3554-42C9-A991-0C82966DAC0C}" destId="{B6B36957-80EF-407B-AAA8-395C49E1540A}" srcOrd="6" destOrd="0" presId="urn:microsoft.com/office/officeart/2005/8/layout/list1"/>
    <dgm:cxn modelId="{EDDA2515-5C6B-4D5B-942E-854E3CAF4C8C}" type="presParOf" srcId="{4912ED35-3554-42C9-A991-0C82966DAC0C}" destId="{B94CF63F-A290-47E4-8097-15ECCA7B2986}" srcOrd="7" destOrd="0" presId="urn:microsoft.com/office/officeart/2005/8/layout/list1"/>
    <dgm:cxn modelId="{0655307C-B3F0-446E-88AA-6D473B00C826}" type="presParOf" srcId="{4912ED35-3554-42C9-A991-0C82966DAC0C}" destId="{20CAE5C4-56D4-468D-A0CA-92E704A7C4BF}" srcOrd="8" destOrd="0" presId="urn:microsoft.com/office/officeart/2005/8/layout/list1"/>
    <dgm:cxn modelId="{F7E7D932-D8BB-46A1-BE9F-C13EBABB955B}" type="presParOf" srcId="{20CAE5C4-56D4-468D-A0CA-92E704A7C4BF}" destId="{2894C550-4049-49B7-B0B3-1BA46757093C}" srcOrd="0" destOrd="0" presId="urn:microsoft.com/office/officeart/2005/8/layout/list1"/>
    <dgm:cxn modelId="{785F71CF-B31E-444E-9B1C-F756DA9DF806}" type="presParOf" srcId="{20CAE5C4-56D4-468D-A0CA-92E704A7C4BF}" destId="{9E3CE19C-D3B7-4EAF-B1C7-AF7B23F53DDF}" srcOrd="1" destOrd="0" presId="urn:microsoft.com/office/officeart/2005/8/layout/list1"/>
    <dgm:cxn modelId="{5B9544D3-781B-456F-BE63-E435EFBF28E4}" type="presParOf" srcId="{4912ED35-3554-42C9-A991-0C82966DAC0C}" destId="{359AD26D-44F3-4AC8-9CEF-46B276DF9D99}" srcOrd="9" destOrd="0" presId="urn:microsoft.com/office/officeart/2005/8/layout/list1"/>
    <dgm:cxn modelId="{68095029-E423-4498-9DB7-2775B58C9C5E}" type="presParOf" srcId="{4912ED35-3554-42C9-A991-0C82966DAC0C}" destId="{DBDACFE3-14F2-4F29-8B4B-0F82C200D4DB}" srcOrd="10" destOrd="0" presId="urn:microsoft.com/office/officeart/2005/8/layout/list1"/>
    <dgm:cxn modelId="{33D6256E-759C-45B7-A2B9-F7400A316A2F}" type="presParOf" srcId="{4912ED35-3554-42C9-A991-0C82966DAC0C}" destId="{BF04E0C4-9E5E-435E-947C-1B565BDE0308}" srcOrd="11" destOrd="0" presId="urn:microsoft.com/office/officeart/2005/8/layout/list1"/>
    <dgm:cxn modelId="{752C59CC-A2FC-4666-9C4D-71B4D4C07A45}" type="presParOf" srcId="{4912ED35-3554-42C9-A991-0C82966DAC0C}" destId="{AEAE2EAE-16F8-4C6E-9E05-624037B09986}" srcOrd="12" destOrd="0" presId="urn:microsoft.com/office/officeart/2005/8/layout/list1"/>
    <dgm:cxn modelId="{78717D99-BF73-45DE-B090-6D6C1021DD09}" type="presParOf" srcId="{AEAE2EAE-16F8-4C6E-9E05-624037B09986}" destId="{342FA50F-F6BC-4FF7-B0F8-26497CE41A45}" srcOrd="0" destOrd="0" presId="urn:microsoft.com/office/officeart/2005/8/layout/list1"/>
    <dgm:cxn modelId="{1EEA6221-AFD3-45CA-8963-F6A6D1F54D5A}" type="presParOf" srcId="{AEAE2EAE-16F8-4C6E-9E05-624037B09986}" destId="{55DDAED4-4DA9-46AD-A86F-2D28ED119D85}" srcOrd="1" destOrd="0" presId="urn:microsoft.com/office/officeart/2005/8/layout/list1"/>
    <dgm:cxn modelId="{7D8C760A-411A-4C9D-B1D2-B4FA344FF3EE}" type="presParOf" srcId="{4912ED35-3554-42C9-A991-0C82966DAC0C}" destId="{2E0BE649-6DEE-4E3B-A1BB-0CAFB413FD9F}" srcOrd="13" destOrd="0" presId="urn:microsoft.com/office/officeart/2005/8/layout/list1"/>
    <dgm:cxn modelId="{89BFEC95-CAF8-42ED-A48F-F884EDA51255}" type="presParOf" srcId="{4912ED35-3554-42C9-A991-0C82966DAC0C}" destId="{9E21EDD9-CFF6-4969-B3FF-E755D411C3D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F0079F-9C08-4100-95B1-6C646ECC0E1B}" type="doc">
      <dgm:prSet loTypeId="urn:microsoft.com/office/officeart/2005/8/layout/radial1" loCatId="cycle" qsTypeId="urn:microsoft.com/office/officeart/2005/8/quickstyle/3d3" qsCatId="3D" csTypeId="urn:microsoft.com/office/officeart/2005/8/colors/colorful1" csCatId="colorful" phldr="1"/>
      <dgm:spPr/>
      <dgm:t>
        <a:bodyPr/>
        <a:lstStyle/>
        <a:p>
          <a:endParaRPr lang="en-GB"/>
        </a:p>
      </dgm:t>
    </dgm:pt>
    <dgm:pt modelId="{D769C9F5-3873-4D91-B07E-78CE26A550B5}">
      <dgm:prSet phldrT="[Text]"/>
      <dgm:spPr/>
      <dgm:t>
        <a:bodyPr/>
        <a:lstStyle/>
        <a:p>
          <a:r>
            <a:rPr lang="en-GB" dirty="0" smtClean="0"/>
            <a:t>Considerations</a:t>
          </a:r>
          <a:endParaRPr lang="en-GB" dirty="0"/>
        </a:p>
      </dgm:t>
    </dgm:pt>
    <dgm:pt modelId="{A4DC14F2-8888-484A-840C-2145E274469C}" type="parTrans" cxnId="{2C8022C3-D84C-4C99-9E6E-028ABF798FF3}">
      <dgm:prSet/>
      <dgm:spPr/>
      <dgm:t>
        <a:bodyPr/>
        <a:lstStyle/>
        <a:p>
          <a:endParaRPr lang="en-GB"/>
        </a:p>
      </dgm:t>
    </dgm:pt>
    <dgm:pt modelId="{D1099D18-5CAB-48E1-9B6E-F56F184EDE9A}" type="sibTrans" cxnId="{2C8022C3-D84C-4C99-9E6E-028ABF798FF3}">
      <dgm:prSet/>
      <dgm:spPr/>
      <dgm:t>
        <a:bodyPr/>
        <a:lstStyle/>
        <a:p>
          <a:endParaRPr lang="en-GB"/>
        </a:p>
      </dgm:t>
    </dgm:pt>
    <dgm:pt modelId="{B89976C2-16FA-49CC-B5CF-01C8929377F4}">
      <dgm:prSet phldrT="[Text]"/>
      <dgm:spPr/>
      <dgm:t>
        <a:bodyPr/>
        <a:lstStyle/>
        <a:p>
          <a:r>
            <a:rPr lang="en-GB" b="1" dirty="0" smtClean="0"/>
            <a:t>Non-regulated Entities</a:t>
          </a:r>
          <a:endParaRPr lang="en-GB" b="1" dirty="0"/>
        </a:p>
      </dgm:t>
    </dgm:pt>
    <dgm:pt modelId="{57B51171-71B1-4A41-BAF4-08EA7AA246D5}" type="parTrans" cxnId="{9C9E28AC-6410-49CA-9AD0-9A331C4F92B1}">
      <dgm:prSet/>
      <dgm:spPr/>
      <dgm:t>
        <a:bodyPr/>
        <a:lstStyle/>
        <a:p>
          <a:endParaRPr lang="en-GB"/>
        </a:p>
      </dgm:t>
    </dgm:pt>
    <dgm:pt modelId="{F03CDB68-E150-41FA-ACDE-6A58D0946471}" type="sibTrans" cxnId="{9C9E28AC-6410-49CA-9AD0-9A331C4F92B1}">
      <dgm:prSet/>
      <dgm:spPr/>
      <dgm:t>
        <a:bodyPr/>
        <a:lstStyle/>
        <a:p>
          <a:endParaRPr lang="en-GB"/>
        </a:p>
      </dgm:t>
    </dgm:pt>
    <dgm:pt modelId="{8EF64360-1E0E-4B3A-9982-40566B0D3FF0}">
      <dgm:prSet phldrT="[Text]"/>
      <dgm:spPr/>
      <dgm:t>
        <a:bodyPr/>
        <a:lstStyle/>
        <a:p>
          <a:r>
            <a:rPr lang="en-GB" b="1" dirty="0" smtClean="0"/>
            <a:t>Multiple Gearing</a:t>
          </a:r>
          <a:endParaRPr lang="en-GB" b="1" dirty="0"/>
        </a:p>
      </dgm:t>
    </dgm:pt>
    <dgm:pt modelId="{4FAB2FF3-E6EF-4DC2-8C60-2343F6845F9B}" type="parTrans" cxnId="{70BE3C1D-50CE-4A71-A1FA-13FEFB11139A}">
      <dgm:prSet/>
      <dgm:spPr/>
      <dgm:t>
        <a:bodyPr/>
        <a:lstStyle/>
        <a:p>
          <a:endParaRPr lang="en-GB"/>
        </a:p>
      </dgm:t>
    </dgm:pt>
    <dgm:pt modelId="{2AEB2F4E-1BA0-4FF3-A9DB-F914544BD863}" type="sibTrans" cxnId="{70BE3C1D-50CE-4A71-A1FA-13FEFB11139A}">
      <dgm:prSet/>
      <dgm:spPr/>
      <dgm:t>
        <a:bodyPr/>
        <a:lstStyle/>
        <a:p>
          <a:endParaRPr lang="en-GB"/>
        </a:p>
      </dgm:t>
    </dgm:pt>
    <dgm:pt modelId="{8EEE752E-41F6-45BC-A1F2-30CB3A8855CC}">
      <dgm:prSet phldrT="[Text]"/>
      <dgm:spPr/>
      <dgm:t>
        <a:bodyPr/>
        <a:lstStyle/>
        <a:p>
          <a:r>
            <a:rPr lang="en-GB" b="1" dirty="0" smtClean="0"/>
            <a:t>Excessive Leverage</a:t>
          </a:r>
          <a:endParaRPr lang="en-GB" b="1" dirty="0"/>
        </a:p>
      </dgm:t>
    </dgm:pt>
    <dgm:pt modelId="{53C167AD-EECF-4DEE-B08A-D45308C0DE01}" type="parTrans" cxnId="{D8AC9ED9-12EF-4608-99C3-E3553EEEA0B8}">
      <dgm:prSet/>
      <dgm:spPr/>
      <dgm:t>
        <a:bodyPr/>
        <a:lstStyle/>
        <a:p>
          <a:endParaRPr lang="en-GB"/>
        </a:p>
      </dgm:t>
    </dgm:pt>
    <dgm:pt modelId="{DE082777-36F8-476A-BB00-8448A70CBB5D}" type="sibTrans" cxnId="{D8AC9ED9-12EF-4608-99C3-E3553EEEA0B8}">
      <dgm:prSet/>
      <dgm:spPr/>
      <dgm:t>
        <a:bodyPr/>
        <a:lstStyle/>
        <a:p>
          <a:endParaRPr lang="en-GB"/>
        </a:p>
      </dgm:t>
    </dgm:pt>
    <dgm:pt modelId="{514E1CA4-103A-4C22-97F4-7E217FD54AD0}">
      <dgm:prSet phldrT="[Text]"/>
      <dgm:spPr/>
      <dgm:t>
        <a:bodyPr/>
        <a:lstStyle/>
        <a:p>
          <a:r>
            <a:rPr lang="en-GB" b="1" dirty="0" smtClean="0"/>
            <a:t>Minority Interests</a:t>
          </a:r>
          <a:endParaRPr lang="en-GB" b="1" dirty="0"/>
        </a:p>
      </dgm:t>
    </dgm:pt>
    <dgm:pt modelId="{3BE85D4C-F04D-4880-AED7-EA494D1860E2}" type="parTrans" cxnId="{60517438-CA0C-49BA-B066-E8E0756E3C49}">
      <dgm:prSet/>
      <dgm:spPr/>
      <dgm:t>
        <a:bodyPr/>
        <a:lstStyle/>
        <a:p>
          <a:endParaRPr lang="en-GB"/>
        </a:p>
      </dgm:t>
    </dgm:pt>
    <dgm:pt modelId="{07FB6DAE-3F07-425E-AF4F-60F9FA2D8EFC}" type="sibTrans" cxnId="{60517438-CA0C-49BA-B066-E8E0756E3C49}">
      <dgm:prSet/>
      <dgm:spPr/>
      <dgm:t>
        <a:bodyPr/>
        <a:lstStyle/>
        <a:p>
          <a:endParaRPr lang="en-GB"/>
        </a:p>
      </dgm:t>
    </dgm:pt>
    <dgm:pt modelId="{B48F0BF1-3CD6-41CB-AE1C-4CFA8AD0DD34}">
      <dgm:prSet/>
      <dgm:spPr/>
      <dgm:t>
        <a:bodyPr/>
        <a:lstStyle/>
        <a:p>
          <a:r>
            <a:rPr lang="en-GB" b="1" dirty="0" err="1" smtClean="0"/>
            <a:t>Fungibility</a:t>
          </a:r>
          <a:r>
            <a:rPr lang="en-GB" b="1" dirty="0" smtClean="0"/>
            <a:t> of Capital</a:t>
          </a:r>
          <a:endParaRPr lang="en-GB" b="1" dirty="0"/>
        </a:p>
      </dgm:t>
    </dgm:pt>
    <dgm:pt modelId="{966FE301-1D67-4611-8ECF-43DF0D05FB54}" type="parTrans" cxnId="{E3F7F3E2-3D36-4B60-A678-36FC2EF38D9A}">
      <dgm:prSet/>
      <dgm:spPr/>
      <dgm:t>
        <a:bodyPr/>
        <a:lstStyle/>
        <a:p>
          <a:endParaRPr lang="en-GB"/>
        </a:p>
      </dgm:t>
    </dgm:pt>
    <dgm:pt modelId="{41E0A506-CC68-4D6F-8103-B548A49ED543}" type="sibTrans" cxnId="{E3F7F3E2-3D36-4B60-A678-36FC2EF38D9A}">
      <dgm:prSet/>
      <dgm:spPr/>
      <dgm:t>
        <a:bodyPr/>
        <a:lstStyle/>
        <a:p>
          <a:endParaRPr lang="en-GB"/>
        </a:p>
      </dgm:t>
    </dgm:pt>
    <dgm:pt modelId="{2306325B-BDDB-41F6-9DC3-2489BD827F9A}" type="pres">
      <dgm:prSet presAssocID="{70F0079F-9C08-4100-95B1-6C646ECC0E1B}" presName="cycle" presStyleCnt="0">
        <dgm:presLayoutVars>
          <dgm:chMax val="1"/>
          <dgm:dir/>
          <dgm:animLvl val="ctr"/>
          <dgm:resizeHandles val="exact"/>
        </dgm:presLayoutVars>
      </dgm:prSet>
      <dgm:spPr/>
      <dgm:t>
        <a:bodyPr/>
        <a:lstStyle/>
        <a:p>
          <a:endParaRPr lang="en-GB"/>
        </a:p>
      </dgm:t>
    </dgm:pt>
    <dgm:pt modelId="{FB784FF4-64CA-492B-9711-C31F2A05973E}" type="pres">
      <dgm:prSet presAssocID="{D769C9F5-3873-4D91-B07E-78CE26A550B5}" presName="centerShape" presStyleLbl="node0" presStyleIdx="0" presStyleCnt="1" custScaleX="140420" custScaleY="105109"/>
      <dgm:spPr/>
      <dgm:t>
        <a:bodyPr/>
        <a:lstStyle/>
        <a:p>
          <a:endParaRPr lang="en-GB"/>
        </a:p>
      </dgm:t>
    </dgm:pt>
    <dgm:pt modelId="{015BF7CF-602D-48D6-9DB0-6F3A3F3FA27A}" type="pres">
      <dgm:prSet presAssocID="{57B51171-71B1-4A41-BAF4-08EA7AA246D5}" presName="Name9" presStyleLbl="parChTrans1D2" presStyleIdx="0" presStyleCnt="5"/>
      <dgm:spPr/>
      <dgm:t>
        <a:bodyPr/>
        <a:lstStyle/>
        <a:p>
          <a:endParaRPr lang="en-GB"/>
        </a:p>
      </dgm:t>
    </dgm:pt>
    <dgm:pt modelId="{F6A19689-ECF1-4777-87C0-CE0B8EAD94B7}" type="pres">
      <dgm:prSet presAssocID="{57B51171-71B1-4A41-BAF4-08EA7AA246D5}" presName="connTx" presStyleLbl="parChTrans1D2" presStyleIdx="0" presStyleCnt="5"/>
      <dgm:spPr/>
      <dgm:t>
        <a:bodyPr/>
        <a:lstStyle/>
        <a:p>
          <a:endParaRPr lang="en-GB"/>
        </a:p>
      </dgm:t>
    </dgm:pt>
    <dgm:pt modelId="{C04EE1F3-4F75-48F4-9D13-EBFB649EF539}" type="pres">
      <dgm:prSet presAssocID="{B89976C2-16FA-49CC-B5CF-01C8929377F4}" presName="node" presStyleLbl="node1" presStyleIdx="0" presStyleCnt="5">
        <dgm:presLayoutVars>
          <dgm:bulletEnabled val="1"/>
        </dgm:presLayoutVars>
      </dgm:prSet>
      <dgm:spPr/>
      <dgm:t>
        <a:bodyPr/>
        <a:lstStyle/>
        <a:p>
          <a:endParaRPr lang="en-GB"/>
        </a:p>
      </dgm:t>
    </dgm:pt>
    <dgm:pt modelId="{15C73575-A0E3-458F-A314-79C06109DF8A}" type="pres">
      <dgm:prSet presAssocID="{4FAB2FF3-E6EF-4DC2-8C60-2343F6845F9B}" presName="Name9" presStyleLbl="parChTrans1D2" presStyleIdx="1" presStyleCnt="5"/>
      <dgm:spPr/>
      <dgm:t>
        <a:bodyPr/>
        <a:lstStyle/>
        <a:p>
          <a:endParaRPr lang="en-GB"/>
        </a:p>
      </dgm:t>
    </dgm:pt>
    <dgm:pt modelId="{9AF15874-6BDF-426A-9DCC-37D7423FF11A}" type="pres">
      <dgm:prSet presAssocID="{4FAB2FF3-E6EF-4DC2-8C60-2343F6845F9B}" presName="connTx" presStyleLbl="parChTrans1D2" presStyleIdx="1" presStyleCnt="5"/>
      <dgm:spPr/>
      <dgm:t>
        <a:bodyPr/>
        <a:lstStyle/>
        <a:p>
          <a:endParaRPr lang="en-GB"/>
        </a:p>
      </dgm:t>
    </dgm:pt>
    <dgm:pt modelId="{9420BF68-BE39-46C5-B442-3032AC7D0E27}" type="pres">
      <dgm:prSet presAssocID="{8EF64360-1E0E-4B3A-9982-40566B0D3FF0}" presName="node" presStyleLbl="node1" presStyleIdx="1" presStyleCnt="5" custRadScaleRad="123015" custRadScaleInc="-6944">
        <dgm:presLayoutVars>
          <dgm:bulletEnabled val="1"/>
        </dgm:presLayoutVars>
      </dgm:prSet>
      <dgm:spPr/>
      <dgm:t>
        <a:bodyPr/>
        <a:lstStyle/>
        <a:p>
          <a:endParaRPr lang="en-GB"/>
        </a:p>
      </dgm:t>
    </dgm:pt>
    <dgm:pt modelId="{3F8840B5-6627-4405-8CE0-6D2FBAAFB643}" type="pres">
      <dgm:prSet presAssocID="{53C167AD-EECF-4DEE-B08A-D45308C0DE01}" presName="Name9" presStyleLbl="parChTrans1D2" presStyleIdx="2" presStyleCnt="5"/>
      <dgm:spPr/>
      <dgm:t>
        <a:bodyPr/>
        <a:lstStyle/>
        <a:p>
          <a:endParaRPr lang="en-GB"/>
        </a:p>
      </dgm:t>
    </dgm:pt>
    <dgm:pt modelId="{AC356EBB-C50B-434B-942E-2ECF6B9C21D7}" type="pres">
      <dgm:prSet presAssocID="{53C167AD-EECF-4DEE-B08A-D45308C0DE01}" presName="connTx" presStyleLbl="parChTrans1D2" presStyleIdx="2" presStyleCnt="5"/>
      <dgm:spPr/>
      <dgm:t>
        <a:bodyPr/>
        <a:lstStyle/>
        <a:p>
          <a:endParaRPr lang="en-GB"/>
        </a:p>
      </dgm:t>
    </dgm:pt>
    <dgm:pt modelId="{F4999D98-5E18-4C72-96D4-4C50F92F2E16}" type="pres">
      <dgm:prSet presAssocID="{8EEE752E-41F6-45BC-A1F2-30CB3A8855CC}" presName="node" presStyleLbl="node1" presStyleIdx="2" presStyleCnt="5" custRadScaleRad="121114" custRadScaleInc="-30529">
        <dgm:presLayoutVars>
          <dgm:bulletEnabled val="1"/>
        </dgm:presLayoutVars>
      </dgm:prSet>
      <dgm:spPr/>
      <dgm:t>
        <a:bodyPr/>
        <a:lstStyle/>
        <a:p>
          <a:endParaRPr lang="en-GB"/>
        </a:p>
      </dgm:t>
    </dgm:pt>
    <dgm:pt modelId="{AFB3B464-B5B6-46DC-81F4-6058BCC0E775}" type="pres">
      <dgm:prSet presAssocID="{966FE301-1D67-4611-8ECF-43DF0D05FB54}" presName="Name9" presStyleLbl="parChTrans1D2" presStyleIdx="3" presStyleCnt="5"/>
      <dgm:spPr/>
      <dgm:t>
        <a:bodyPr/>
        <a:lstStyle/>
        <a:p>
          <a:endParaRPr lang="en-GB"/>
        </a:p>
      </dgm:t>
    </dgm:pt>
    <dgm:pt modelId="{3BFE9306-6DD6-428A-AC37-08DC4A10B589}" type="pres">
      <dgm:prSet presAssocID="{966FE301-1D67-4611-8ECF-43DF0D05FB54}" presName="connTx" presStyleLbl="parChTrans1D2" presStyleIdx="3" presStyleCnt="5"/>
      <dgm:spPr/>
      <dgm:t>
        <a:bodyPr/>
        <a:lstStyle/>
        <a:p>
          <a:endParaRPr lang="en-GB"/>
        </a:p>
      </dgm:t>
    </dgm:pt>
    <dgm:pt modelId="{D42C3D59-156E-49D2-8FB7-821C53B4CED5}" type="pres">
      <dgm:prSet presAssocID="{B48F0BF1-3CD6-41CB-AE1C-4CFA8AD0DD34}" presName="node" presStyleLbl="node1" presStyleIdx="3" presStyleCnt="5" custRadScaleRad="116993" custRadScaleInc="25216">
        <dgm:presLayoutVars>
          <dgm:bulletEnabled val="1"/>
        </dgm:presLayoutVars>
      </dgm:prSet>
      <dgm:spPr/>
      <dgm:t>
        <a:bodyPr/>
        <a:lstStyle/>
        <a:p>
          <a:endParaRPr lang="en-GB"/>
        </a:p>
      </dgm:t>
    </dgm:pt>
    <dgm:pt modelId="{FF98A2E2-9D0D-4EB8-9BFA-77F00B84D42F}" type="pres">
      <dgm:prSet presAssocID="{3BE85D4C-F04D-4880-AED7-EA494D1860E2}" presName="Name9" presStyleLbl="parChTrans1D2" presStyleIdx="4" presStyleCnt="5"/>
      <dgm:spPr/>
      <dgm:t>
        <a:bodyPr/>
        <a:lstStyle/>
        <a:p>
          <a:endParaRPr lang="en-GB"/>
        </a:p>
      </dgm:t>
    </dgm:pt>
    <dgm:pt modelId="{861E8982-BBC0-4139-8AAD-3627A7E2080F}" type="pres">
      <dgm:prSet presAssocID="{3BE85D4C-F04D-4880-AED7-EA494D1860E2}" presName="connTx" presStyleLbl="parChTrans1D2" presStyleIdx="4" presStyleCnt="5"/>
      <dgm:spPr/>
      <dgm:t>
        <a:bodyPr/>
        <a:lstStyle/>
        <a:p>
          <a:endParaRPr lang="en-GB"/>
        </a:p>
      </dgm:t>
    </dgm:pt>
    <dgm:pt modelId="{78E010DC-49F2-465F-B021-9762AD0B34CF}" type="pres">
      <dgm:prSet presAssocID="{514E1CA4-103A-4C22-97F4-7E217FD54AD0}" presName="node" presStyleLbl="node1" presStyleIdx="4" presStyleCnt="5" custRadScaleRad="124791" custRadScaleInc="6098">
        <dgm:presLayoutVars>
          <dgm:bulletEnabled val="1"/>
        </dgm:presLayoutVars>
      </dgm:prSet>
      <dgm:spPr/>
      <dgm:t>
        <a:bodyPr/>
        <a:lstStyle/>
        <a:p>
          <a:endParaRPr lang="en-GB"/>
        </a:p>
      </dgm:t>
    </dgm:pt>
  </dgm:ptLst>
  <dgm:cxnLst>
    <dgm:cxn modelId="{F44B9758-3176-40A5-AA0A-46A6D7F5AF56}" type="presOf" srcId="{966FE301-1D67-4611-8ECF-43DF0D05FB54}" destId="{AFB3B464-B5B6-46DC-81F4-6058BCC0E775}" srcOrd="0" destOrd="0" presId="urn:microsoft.com/office/officeart/2005/8/layout/radial1"/>
    <dgm:cxn modelId="{E3F7F3E2-3D36-4B60-A678-36FC2EF38D9A}" srcId="{D769C9F5-3873-4D91-B07E-78CE26A550B5}" destId="{B48F0BF1-3CD6-41CB-AE1C-4CFA8AD0DD34}" srcOrd="3" destOrd="0" parTransId="{966FE301-1D67-4611-8ECF-43DF0D05FB54}" sibTransId="{41E0A506-CC68-4D6F-8103-B548A49ED543}"/>
    <dgm:cxn modelId="{70BE3C1D-50CE-4A71-A1FA-13FEFB11139A}" srcId="{D769C9F5-3873-4D91-B07E-78CE26A550B5}" destId="{8EF64360-1E0E-4B3A-9982-40566B0D3FF0}" srcOrd="1" destOrd="0" parTransId="{4FAB2FF3-E6EF-4DC2-8C60-2343F6845F9B}" sibTransId="{2AEB2F4E-1BA0-4FF3-A9DB-F914544BD863}"/>
    <dgm:cxn modelId="{BCC1B895-2F65-445D-9B29-C72884444BD3}" type="presOf" srcId="{514E1CA4-103A-4C22-97F4-7E217FD54AD0}" destId="{78E010DC-49F2-465F-B021-9762AD0B34CF}" srcOrd="0" destOrd="0" presId="urn:microsoft.com/office/officeart/2005/8/layout/radial1"/>
    <dgm:cxn modelId="{0E6161D7-2537-4EEC-A50E-5681A9F31215}" type="presOf" srcId="{8EF64360-1E0E-4B3A-9982-40566B0D3FF0}" destId="{9420BF68-BE39-46C5-B442-3032AC7D0E27}" srcOrd="0" destOrd="0" presId="urn:microsoft.com/office/officeart/2005/8/layout/radial1"/>
    <dgm:cxn modelId="{645BF5F2-5844-4E0E-BDD2-0D7A38E03AC1}" type="presOf" srcId="{70F0079F-9C08-4100-95B1-6C646ECC0E1B}" destId="{2306325B-BDDB-41F6-9DC3-2489BD827F9A}" srcOrd="0" destOrd="0" presId="urn:microsoft.com/office/officeart/2005/8/layout/radial1"/>
    <dgm:cxn modelId="{90EC9AB4-A16D-475D-87CA-40741C617DBE}" type="presOf" srcId="{8EEE752E-41F6-45BC-A1F2-30CB3A8855CC}" destId="{F4999D98-5E18-4C72-96D4-4C50F92F2E16}" srcOrd="0" destOrd="0" presId="urn:microsoft.com/office/officeart/2005/8/layout/radial1"/>
    <dgm:cxn modelId="{460C3077-E34F-4E49-856E-29185DE2ADA9}" type="presOf" srcId="{4FAB2FF3-E6EF-4DC2-8C60-2343F6845F9B}" destId="{9AF15874-6BDF-426A-9DCC-37D7423FF11A}" srcOrd="1" destOrd="0" presId="urn:microsoft.com/office/officeart/2005/8/layout/radial1"/>
    <dgm:cxn modelId="{D8AC9ED9-12EF-4608-99C3-E3553EEEA0B8}" srcId="{D769C9F5-3873-4D91-B07E-78CE26A550B5}" destId="{8EEE752E-41F6-45BC-A1F2-30CB3A8855CC}" srcOrd="2" destOrd="0" parTransId="{53C167AD-EECF-4DEE-B08A-D45308C0DE01}" sibTransId="{DE082777-36F8-476A-BB00-8448A70CBB5D}"/>
    <dgm:cxn modelId="{C7A3F7AC-0990-4A32-9F5A-55F552AC2B2F}" type="presOf" srcId="{4FAB2FF3-E6EF-4DC2-8C60-2343F6845F9B}" destId="{15C73575-A0E3-458F-A314-79C06109DF8A}" srcOrd="0" destOrd="0" presId="urn:microsoft.com/office/officeart/2005/8/layout/radial1"/>
    <dgm:cxn modelId="{371D1415-0090-4D02-AEA3-A0E3ACE07F90}" type="presOf" srcId="{3BE85D4C-F04D-4880-AED7-EA494D1860E2}" destId="{FF98A2E2-9D0D-4EB8-9BFA-77F00B84D42F}" srcOrd="0" destOrd="0" presId="urn:microsoft.com/office/officeart/2005/8/layout/radial1"/>
    <dgm:cxn modelId="{F63C9E1B-0E12-46F3-B593-5E6FD272CC8A}" type="presOf" srcId="{3BE85D4C-F04D-4880-AED7-EA494D1860E2}" destId="{861E8982-BBC0-4139-8AAD-3627A7E2080F}" srcOrd="1" destOrd="0" presId="urn:microsoft.com/office/officeart/2005/8/layout/radial1"/>
    <dgm:cxn modelId="{D0203F57-5DEA-4C1E-AAF8-DDF2770759E7}" type="presOf" srcId="{966FE301-1D67-4611-8ECF-43DF0D05FB54}" destId="{3BFE9306-6DD6-428A-AC37-08DC4A10B589}" srcOrd="1" destOrd="0" presId="urn:microsoft.com/office/officeart/2005/8/layout/radial1"/>
    <dgm:cxn modelId="{6A761ED1-22BD-43C5-947B-6C2E1C3EBDC3}" type="presOf" srcId="{53C167AD-EECF-4DEE-B08A-D45308C0DE01}" destId="{3F8840B5-6627-4405-8CE0-6D2FBAAFB643}" srcOrd="0" destOrd="0" presId="urn:microsoft.com/office/officeart/2005/8/layout/radial1"/>
    <dgm:cxn modelId="{2C8022C3-D84C-4C99-9E6E-028ABF798FF3}" srcId="{70F0079F-9C08-4100-95B1-6C646ECC0E1B}" destId="{D769C9F5-3873-4D91-B07E-78CE26A550B5}" srcOrd="0" destOrd="0" parTransId="{A4DC14F2-8888-484A-840C-2145E274469C}" sibTransId="{D1099D18-5CAB-48E1-9B6E-F56F184EDE9A}"/>
    <dgm:cxn modelId="{E05DE6F9-92BF-433A-A3C6-490D32DF1F12}" type="presOf" srcId="{D769C9F5-3873-4D91-B07E-78CE26A550B5}" destId="{FB784FF4-64CA-492B-9711-C31F2A05973E}" srcOrd="0" destOrd="0" presId="urn:microsoft.com/office/officeart/2005/8/layout/radial1"/>
    <dgm:cxn modelId="{FCCD4CE1-7EB5-4CF6-A105-A5D7C85D1A9A}" type="presOf" srcId="{B89976C2-16FA-49CC-B5CF-01C8929377F4}" destId="{C04EE1F3-4F75-48F4-9D13-EBFB649EF539}" srcOrd="0" destOrd="0" presId="urn:microsoft.com/office/officeart/2005/8/layout/radial1"/>
    <dgm:cxn modelId="{60E371A1-570D-4391-88E9-5A30FA581D5C}" type="presOf" srcId="{53C167AD-EECF-4DEE-B08A-D45308C0DE01}" destId="{AC356EBB-C50B-434B-942E-2ECF6B9C21D7}" srcOrd="1" destOrd="0" presId="urn:microsoft.com/office/officeart/2005/8/layout/radial1"/>
    <dgm:cxn modelId="{9C9E28AC-6410-49CA-9AD0-9A331C4F92B1}" srcId="{D769C9F5-3873-4D91-B07E-78CE26A550B5}" destId="{B89976C2-16FA-49CC-B5CF-01C8929377F4}" srcOrd="0" destOrd="0" parTransId="{57B51171-71B1-4A41-BAF4-08EA7AA246D5}" sibTransId="{F03CDB68-E150-41FA-ACDE-6A58D0946471}"/>
    <dgm:cxn modelId="{A255E47D-A432-4DD3-85AB-72D411F581DA}" type="presOf" srcId="{B48F0BF1-3CD6-41CB-AE1C-4CFA8AD0DD34}" destId="{D42C3D59-156E-49D2-8FB7-821C53B4CED5}" srcOrd="0" destOrd="0" presId="urn:microsoft.com/office/officeart/2005/8/layout/radial1"/>
    <dgm:cxn modelId="{A37E4102-DC52-4420-ADFC-1875956D0B78}" type="presOf" srcId="{57B51171-71B1-4A41-BAF4-08EA7AA246D5}" destId="{015BF7CF-602D-48D6-9DB0-6F3A3F3FA27A}" srcOrd="0" destOrd="0" presId="urn:microsoft.com/office/officeart/2005/8/layout/radial1"/>
    <dgm:cxn modelId="{60517438-CA0C-49BA-B066-E8E0756E3C49}" srcId="{D769C9F5-3873-4D91-B07E-78CE26A550B5}" destId="{514E1CA4-103A-4C22-97F4-7E217FD54AD0}" srcOrd="4" destOrd="0" parTransId="{3BE85D4C-F04D-4880-AED7-EA494D1860E2}" sibTransId="{07FB6DAE-3F07-425E-AF4F-60F9FA2D8EFC}"/>
    <dgm:cxn modelId="{8DF71F6B-F088-49D9-A257-0DEBC4A12A1A}" type="presOf" srcId="{57B51171-71B1-4A41-BAF4-08EA7AA246D5}" destId="{F6A19689-ECF1-4777-87C0-CE0B8EAD94B7}" srcOrd="1" destOrd="0" presId="urn:microsoft.com/office/officeart/2005/8/layout/radial1"/>
    <dgm:cxn modelId="{C7FC0EC6-6435-4E32-896C-78474EEF4689}" type="presParOf" srcId="{2306325B-BDDB-41F6-9DC3-2489BD827F9A}" destId="{FB784FF4-64CA-492B-9711-C31F2A05973E}" srcOrd="0" destOrd="0" presId="urn:microsoft.com/office/officeart/2005/8/layout/radial1"/>
    <dgm:cxn modelId="{CE664D29-8888-4274-A3B1-2C2EC3C1BC34}" type="presParOf" srcId="{2306325B-BDDB-41F6-9DC3-2489BD827F9A}" destId="{015BF7CF-602D-48D6-9DB0-6F3A3F3FA27A}" srcOrd="1" destOrd="0" presId="urn:microsoft.com/office/officeart/2005/8/layout/radial1"/>
    <dgm:cxn modelId="{8A269218-6496-45BB-8395-CE3500D3C74F}" type="presParOf" srcId="{015BF7CF-602D-48D6-9DB0-6F3A3F3FA27A}" destId="{F6A19689-ECF1-4777-87C0-CE0B8EAD94B7}" srcOrd="0" destOrd="0" presId="urn:microsoft.com/office/officeart/2005/8/layout/radial1"/>
    <dgm:cxn modelId="{0F67F8D7-1D69-4E66-A754-6017573B4D06}" type="presParOf" srcId="{2306325B-BDDB-41F6-9DC3-2489BD827F9A}" destId="{C04EE1F3-4F75-48F4-9D13-EBFB649EF539}" srcOrd="2" destOrd="0" presId="urn:microsoft.com/office/officeart/2005/8/layout/radial1"/>
    <dgm:cxn modelId="{9F8C0E7C-F398-4860-BC05-1425332FE8B4}" type="presParOf" srcId="{2306325B-BDDB-41F6-9DC3-2489BD827F9A}" destId="{15C73575-A0E3-458F-A314-79C06109DF8A}" srcOrd="3" destOrd="0" presId="urn:microsoft.com/office/officeart/2005/8/layout/radial1"/>
    <dgm:cxn modelId="{B6ED000F-3F62-4003-B789-EE7135F3DE9B}" type="presParOf" srcId="{15C73575-A0E3-458F-A314-79C06109DF8A}" destId="{9AF15874-6BDF-426A-9DCC-37D7423FF11A}" srcOrd="0" destOrd="0" presId="urn:microsoft.com/office/officeart/2005/8/layout/radial1"/>
    <dgm:cxn modelId="{12FF9165-3A31-4C34-85EB-E5863FD3EB4D}" type="presParOf" srcId="{2306325B-BDDB-41F6-9DC3-2489BD827F9A}" destId="{9420BF68-BE39-46C5-B442-3032AC7D0E27}" srcOrd="4" destOrd="0" presId="urn:microsoft.com/office/officeart/2005/8/layout/radial1"/>
    <dgm:cxn modelId="{CF594C43-57A3-4A0E-A05D-21A4D651D128}" type="presParOf" srcId="{2306325B-BDDB-41F6-9DC3-2489BD827F9A}" destId="{3F8840B5-6627-4405-8CE0-6D2FBAAFB643}" srcOrd="5" destOrd="0" presId="urn:microsoft.com/office/officeart/2005/8/layout/radial1"/>
    <dgm:cxn modelId="{92484EAC-5299-4F16-85CF-4B6D94246DD5}" type="presParOf" srcId="{3F8840B5-6627-4405-8CE0-6D2FBAAFB643}" destId="{AC356EBB-C50B-434B-942E-2ECF6B9C21D7}" srcOrd="0" destOrd="0" presId="urn:microsoft.com/office/officeart/2005/8/layout/radial1"/>
    <dgm:cxn modelId="{D4FC9667-6B6A-4516-AFDF-4BFA472A0604}" type="presParOf" srcId="{2306325B-BDDB-41F6-9DC3-2489BD827F9A}" destId="{F4999D98-5E18-4C72-96D4-4C50F92F2E16}" srcOrd="6" destOrd="0" presId="urn:microsoft.com/office/officeart/2005/8/layout/radial1"/>
    <dgm:cxn modelId="{71D603AD-6150-4E61-B434-644846DB448C}" type="presParOf" srcId="{2306325B-BDDB-41F6-9DC3-2489BD827F9A}" destId="{AFB3B464-B5B6-46DC-81F4-6058BCC0E775}" srcOrd="7" destOrd="0" presId="urn:microsoft.com/office/officeart/2005/8/layout/radial1"/>
    <dgm:cxn modelId="{BC0C7D7E-A3D2-4A13-B280-35DB66DBD832}" type="presParOf" srcId="{AFB3B464-B5B6-46DC-81F4-6058BCC0E775}" destId="{3BFE9306-6DD6-428A-AC37-08DC4A10B589}" srcOrd="0" destOrd="0" presId="urn:microsoft.com/office/officeart/2005/8/layout/radial1"/>
    <dgm:cxn modelId="{79F3E3DC-CDA4-4336-9028-4355AA363944}" type="presParOf" srcId="{2306325B-BDDB-41F6-9DC3-2489BD827F9A}" destId="{D42C3D59-156E-49D2-8FB7-821C53B4CED5}" srcOrd="8" destOrd="0" presId="urn:microsoft.com/office/officeart/2005/8/layout/radial1"/>
    <dgm:cxn modelId="{954571E2-8A8B-48D8-99B1-96A228273153}" type="presParOf" srcId="{2306325B-BDDB-41F6-9DC3-2489BD827F9A}" destId="{FF98A2E2-9D0D-4EB8-9BFA-77F00B84D42F}" srcOrd="9" destOrd="0" presId="urn:microsoft.com/office/officeart/2005/8/layout/radial1"/>
    <dgm:cxn modelId="{78E4CAF8-9C6C-4140-BA52-6BE785A57D56}" type="presParOf" srcId="{FF98A2E2-9D0D-4EB8-9BFA-77F00B84D42F}" destId="{861E8982-BBC0-4139-8AAD-3627A7E2080F}" srcOrd="0" destOrd="0" presId="urn:microsoft.com/office/officeart/2005/8/layout/radial1"/>
    <dgm:cxn modelId="{6E60BF8B-6D38-4ADD-BA2C-99F7166310C4}" type="presParOf" srcId="{2306325B-BDDB-41F6-9DC3-2489BD827F9A}" destId="{78E010DC-49F2-465F-B021-9762AD0B34CF}"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ACCA05-2E96-4E8D-A127-2B3343C6DE19}" type="doc">
      <dgm:prSet loTypeId="urn:microsoft.com/office/officeart/2005/8/layout/venn1" loCatId="relationship" qsTypeId="urn:microsoft.com/office/officeart/2005/8/quickstyle/simple1" qsCatId="simple" csTypeId="urn:microsoft.com/office/officeart/2005/8/colors/colorful1" csCatId="colorful" phldr="1"/>
      <dgm:spPr/>
    </dgm:pt>
    <dgm:pt modelId="{9486BB2F-B7C2-458F-8D28-B6C02F514B12}">
      <dgm:prSet phldrT="[Text]"/>
      <dgm:spPr/>
      <dgm:t>
        <a:bodyPr/>
        <a:lstStyle/>
        <a:p>
          <a:r>
            <a:rPr lang="en-GB" dirty="0" smtClean="0"/>
            <a:t>Insurer</a:t>
          </a:r>
          <a:endParaRPr lang="en-GB" dirty="0"/>
        </a:p>
      </dgm:t>
    </dgm:pt>
    <dgm:pt modelId="{61B480B6-608F-449B-8663-4274C019EF75}" type="parTrans" cxnId="{6FD359F1-432B-4922-88CE-E3C03BFFBD05}">
      <dgm:prSet/>
      <dgm:spPr/>
      <dgm:t>
        <a:bodyPr/>
        <a:lstStyle/>
        <a:p>
          <a:endParaRPr lang="en-GB"/>
        </a:p>
      </dgm:t>
    </dgm:pt>
    <dgm:pt modelId="{44A5A77C-B027-497A-B963-56D23F2CF764}" type="sibTrans" cxnId="{6FD359F1-432B-4922-88CE-E3C03BFFBD05}">
      <dgm:prSet/>
      <dgm:spPr/>
      <dgm:t>
        <a:bodyPr/>
        <a:lstStyle/>
        <a:p>
          <a:endParaRPr lang="en-GB"/>
        </a:p>
      </dgm:t>
    </dgm:pt>
    <dgm:pt modelId="{925CA9BD-AF6B-48C5-A3E8-7874D9D3E314}">
      <dgm:prSet phldrT="[Text]"/>
      <dgm:spPr/>
      <dgm:t>
        <a:bodyPr/>
        <a:lstStyle/>
        <a:p>
          <a:r>
            <a:rPr lang="en-GB" dirty="0" smtClean="0"/>
            <a:t>Securities Firm</a:t>
          </a:r>
          <a:endParaRPr lang="en-GB" dirty="0"/>
        </a:p>
      </dgm:t>
    </dgm:pt>
    <dgm:pt modelId="{119B115E-2772-44AE-8532-58054F44D1FE}" type="parTrans" cxnId="{F947B8CB-C82F-4F78-83A9-E8BBF5D40A0F}">
      <dgm:prSet/>
      <dgm:spPr/>
      <dgm:t>
        <a:bodyPr/>
        <a:lstStyle/>
        <a:p>
          <a:endParaRPr lang="en-GB"/>
        </a:p>
      </dgm:t>
    </dgm:pt>
    <dgm:pt modelId="{B82371B6-3F56-4D2B-A306-7C33ED769793}" type="sibTrans" cxnId="{F947B8CB-C82F-4F78-83A9-E8BBF5D40A0F}">
      <dgm:prSet/>
      <dgm:spPr/>
      <dgm:t>
        <a:bodyPr/>
        <a:lstStyle/>
        <a:p>
          <a:endParaRPr lang="en-GB"/>
        </a:p>
      </dgm:t>
    </dgm:pt>
    <dgm:pt modelId="{BDB31CA6-620B-4DDE-BB55-EC8C4F5B9608}" type="pres">
      <dgm:prSet presAssocID="{54ACCA05-2E96-4E8D-A127-2B3343C6DE19}" presName="compositeShape" presStyleCnt="0">
        <dgm:presLayoutVars>
          <dgm:chMax val="7"/>
          <dgm:dir/>
          <dgm:resizeHandles val="exact"/>
        </dgm:presLayoutVars>
      </dgm:prSet>
      <dgm:spPr/>
    </dgm:pt>
    <dgm:pt modelId="{E725934A-7236-46DC-B301-8F711CA3063F}" type="pres">
      <dgm:prSet presAssocID="{9486BB2F-B7C2-458F-8D28-B6C02F514B12}" presName="circ1" presStyleLbl="vennNode1" presStyleIdx="0" presStyleCnt="2"/>
      <dgm:spPr/>
      <dgm:t>
        <a:bodyPr/>
        <a:lstStyle/>
        <a:p>
          <a:endParaRPr lang="en-GB"/>
        </a:p>
      </dgm:t>
    </dgm:pt>
    <dgm:pt modelId="{1B858FF7-97AD-4C08-A665-D78C3E4ED312}" type="pres">
      <dgm:prSet presAssocID="{9486BB2F-B7C2-458F-8D28-B6C02F514B12}" presName="circ1Tx" presStyleLbl="revTx" presStyleIdx="0" presStyleCnt="0">
        <dgm:presLayoutVars>
          <dgm:chMax val="0"/>
          <dgm:chPref val="0"/>
          <dgm:bulletEnabled val="1"/>
        </dgm:presLayoutVars>
      </dgm:prSet>
      <dgm:spPr/>
      <dgm:t>
        <a:bodyPr/>
        <a:lstStyle/>
        <a:p>
          <a:endParaRPr lang="en-GB"/>
        </a:p>
      </dgm:t>
    </dgm:pt>
    <dgm:pt modelId="{BD0CD89B-D80A-4CD0-81DA-4141AFBC4AA0}" type="pres">
      <dgm:prSet presAssocID="{925CA9BD-AF6B-48C5-A3E8-7874D9D3E314}" presName="circ2" presStyleLbl="vennNode1" presStyleIdx="1" presStyleCnt="2"/>
      <dgm:spPr/>
      <dgm:t>
        <a:bodyPr/>
        <a:lstStyle/>
        <a:p>
          <a:endParaRPr lang="en-GB"/>
        </a:p>
      </dgm:t>
    </dgm:pt>
    <dgm:pt modelId="{B4F19E1B-1AAB-477C-928C-19A3ED2AD58D}" type="pres">
      <dgm:prSet presAssocID="{925CA9BD-AF6B-48C5-A3E8-7874D9D3E314}" presName="circ2Tx" presStyleLbl="revTx" presStyleIdx="0" presStyleCnt="0">
        <dgm:presLayoutVars>
          <dgm:chMax val="0"/>
          <dgm:chPref val="0"/>
          <dgm:bulletEnabled val="1"/>
        </dgm:presLayoutVars>
      </dgm:prSet>
      <dgm:spPr/>
      <dgm:t>
        <a:bodyPr/>
        <a:lstStyle/>
        <a:p>
          <a:endParaRPr lang="en-GB"/>
        </a:p>
      </dgm:t>
    </dgm:pt>
  </dgm:ptLst>
  <dgm:cxnLst>
    <dgm:cxn modelId="{F947B8CB-C82F-4F78-83A9-E8BBF5D40A0F}" srcId="{54ACCA05-2E96-4E8D-A127-2B3343C6DE19}" destId="{925CA9BD-AF6B-48C5-A3E8-7874D9D3E314}" srcOrd="1" destOrd="0" parTransId="{119B115E-2772-44AE-8532-58054F44D1FE}" sibTransId="{B82371B6-3F56-4D2B-A306-7C33ED769793}"/>
    <dgm:cxn modelId="{C9BF9656-3E5A-4DEE-AE56-F0ECDFE10F07}" type="presOf" srcId="{925CA9BD-AF6B-48C5-A3E8-7874D9D3E314}" destId="{BD0CD89B-D80A-4CD0-81DA-4141AFBC4AA0}" srcOrd="0" destOrd="0" presId="urn:microsoft.com/office/officeart/2005/8/layout/venn1"/>
    <dgm:cxn modelId="{6959F124-9B21-441B-AACA-C1519305C4ED}" type="presOf" srcId="{54ACCA05-2E96-4E8D-A127-2B3343C6DE19}" destId="{BDB31CA6-620B-4DDE-BB55-EC8C4F5B9608}" srcOrd="0" destOrd="0" presId="urn:microsoft.com/office/officeart/2005/8/layout/venn1"/>
    <dgm:cxn modelId="{6FD359F1-432B-4922-88CE-E3C03BFFBD05}" srcId="{54ACCA05-2E96-4E8D-A127-2B3343C6DE19}" destId="{9486BB2F-B7C2-458F-8D28-B6C02F514B12}" srcOrd="0" destOrd="0" parTransId="{61B480B6-608F-449B-8663-4274C019EF75}" sibTransId="{44A5A77C-B027-497A-B963-56D23F2CF764}"/>
    <dgm:cxn modelId="{6B3688DB-0FDE-4AC0-B389-87F81F39B4CB}" type="presOf" srcId="{925CA9BD-AF6B-48C5-A3E8-7874D9D3E314}" destId="{B4F19E1B-1AAB-477C-928C-19A3ED2AD58D}" srcOrd="1" destOrd="0" presId="urn:microsoft.com/office/officeart/2005/8/layout/venn1"/>
    <dgm:cxn modelId="{665D3A5E-BCDF-430E-A16F-B218982E3AC9}" type="presOf" srcId="{9486BB2F-B7C2-458F-8D28-B6C02F514B12}" destId="{E725934A-7236-46DC-B301-8F711CA3063F}" srcOrd="0" destOrd="0" presId="urn:microsoft.com/office/officeart/2005/8/layout/venn1"/>
    <dgm:cxn modelId="{2CE41F7C-2BD3-473A-AC98-B2DD94234B25}" type="presOf" srcId="{9486BB2F-B7C2-458F-8D28-B6C02F514B12}" destId="{1B858FF7-97AD-4C08-A665-D78C3E4ED312}" srcOrd="1" destOrd="0" presId="urn:microsoft.com/office/officeart/2005/8/layout/venn1"/>
    <dgm:cxn modelId="{B1D2E7E7-5392-4CCF-BEEB-196C9CD4053C}" type="presParOf" srcId="{BDB31CA6-620B-4DDE-BB55-EC8C4F5B9608}" destId="{E725934A-7236-46DC-B301-8F711CA3063F}" srcOrd="0" destOrd="0" presId="urn:microsoft.com/office/officeart/2005/8/layout/venn1"/>
    <dgm:cxn modelId="{9989B150-7A9A-405B-B566-18AE51F35638}" type="presParOf" srcId="{BDB31CA6-620B-4DDE-BB55-EC8C4F5B9608}" destId="{1B858FF7-97AD-4C08-A665-D78C3E4ED312}" srcOrd="1" destOrd="0" presId="urn:microsoft.com/office/officeart/2005/8/layout/venn1"/>
    <dgm:cxn modelId="{2280802C-4AE9-44C3-8300-72EB91443D07}" type="presParOf" srcId="{BDB31CA6-620B-4DDE-BB55-EC8C4F5B9608}" destId="{BD0CD89B-D80A-4CD0-81DA-4141AFBC4AA0}" srcOrd="2" destOrd="0" presId="urn:microsoft.com/office/officeart/2005/8/layout/venn1"/>
    <dgm:cxn modelId="{3976A1A0-B780-4AA6-8317-EA8761985BAA}" type="presParOf" srcId="{BDB31CA6-620B-4DDE-BB55-EC8C4F5B9608}" destId="{B4F19E1B-1AAB-477C-928C-19A3ED2AD58D}" srcOrd="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38628BF-F166-450E-AAC5-2C86B47DC89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GB"/>
        </a:p>
      </dgm:t>
    </dgm:pt>
    <dgm:pt modelId="{7FD178A5-BF9B-4698-8DBB-DB8A53A86F8A}">
      <dgm:prSet phldrT="[Text]" custT="1"/>
      <dgm:spPr/>
      <dgm:t>
        <a:bodyPr/>
        <a:lstStyle/>
        <a:p>
          <a:r>
            <a:rPr lang="en-GB" sz="1600" b="1" dirty="0" smtClean="0"/>
            <a:t>Head of Financial Conglomerate</a:t>
          </a:r>
          <a:endParaRPr lang="en-GB" sz="1600" b="1" dirty="0"/>
        </a:p>
      </dgm:t>
    </dgm:pt>
    <dgm:pt modelId="{DCE315C9-F839-47CB-8857-27D150C95A6A}" type="parTrans" cxnId="{7CA0676A-707E-4A27-8B61-33983160C3F5}">
      <dgm:prSet/>
      <dgm:spPr/>
      <dgm:t>
        <a:bodyPr/>
        <a:lstStyle/>
        <a:p>
          <a:endParaRPr lang="en-GB"/>
        </a:p>
      </dgm:t>
    </dgm:pt>
    <dgm:pt modelId="{8DFA1059-C00C-4878-BCDF-2437F059E508}" type="sibTrans" cxnId="{7CA0676A-707E-4A27-8B61-33983160C3F5}">
      <dgm:prSet/>
      <dgm:spPr/>
      <dgm:t>
        <a:bodyPr/>
        <a:lstStyle/>
        <a:p>
          <a:endParaRPr lang="en-GB"/>
        </a:p>
      </dgm:t>
    </dgm:pt>
    <dgm:pt modelId="{A99D4AAD-7FB4-4A97-8672-4540FF147B65}">
      <dgm:prSet phldrT="[Text]" custT="1"/>
      <dgm:spPr/>
      <dgm:t>
        <a:bodyPr/>
        <a:lstStyle/>
        <a:p>
          <a:r>
            <a:rPr lang="en-GB" sz="1400" dirty="0" smtClean="0"/>
            <a:t>Identify, measure, monitor and manage liquidity risk</a:t>
          </a:r>
          <a:endParaRPr lang="en-GB" sz="1400" dirty="0"/>
        </a:p>
      </dgm:t>
    </dgm:pt>
    <dgm:pt modelId="{7E1AA3BE-E34F-4177-84AD-9C1F56B2662D}" type="parTrans" cxnId="{AAA20914-CA84-4C90-AA37-D51E47BA80E9}">
      <dgm:prSet/>
      <dgm:spPr/>
      <dgm:t>
        <a:bodyPr/>
        <a:lstStyle/>
        <a:p>
          <a:endParaRPr lang="en-GB"/>
        </a:p>
      </dgm:t>
    </dgm:pt>
    <dgm:pt modelId="{B203DB41-A275-492A-B45D-8596EA6CDFC2}" type="sibTrans" cxnId="{AAA20914-CA84-4C90-AA37-D51E47BA80E9}">
      <dgm:prSet/>
      <dgm:spPr/>
      <dgm:t>
        <a:bodyPr/>
        <a:lstStyle/>
        <a:p>
          <a:endParaRPr lang="en-GB"/>
        </a:p>
      </dgm:t>
    </dgm:pt>
    <dgm:pt modelId="{91B70148-FDB6-4C3F-8FA9-E374CEB4975F}">
      <dgm:prSet phldrT="[Text]" custT="1"/>
      <dgm:spPr/>
      <dgm:t>
        <a:bodyPr/>
        <a:lstStyle/>
        <a:p>
          <a:r>
            <a:rPr lang="en-GB" sz="1400" dirty="0" smtClean="0"/>
            <a:t>Develop and maintain liquidity management process – nature, scale and complexity</a:t>
          </a:r>
          <a:endParaRPr lang="en-GB" sz="1400" dirty="0"/>
        </a:p>
      </dgm:t>
    </dgm:pt>
    <dgm:pt modelId="{FA9C6B67-11BF-456A-8B7F-1BA33C30E6BD}" type="parTrans" cxnId="{FD8B0CE6-F04B-4BEF-8D0F-A5A5F04E9CDB}">
      <dgm:prSet/>
      <dgm:spPr/>
      <dgm:t>
        <a:bodyPr/>
        <a:lstStyle/>
        <a:p>
          <a:endParaRPr lang="en-GB"/>
        </a:p>
      </dgm:t>
    </dgm:pt>
    <dgm:pt modelId="{C99E0864-A0FC-4589-98C8-4CF68054E1D8}" type="sibTrans" cxnId="{FD8B0CE6-F04B-4BEF-8D0F-A5A5F04E9CDB}">
      <dgm:prSet/>
      <dgm:spPr/>
      <dgm:t>
        <a:bodyPr/>
        <a:lstStyle/>
        <a:p>
          <a:endParaRPr lang="en-GB"/>
        </a:p>
      </dgm:t>
    </dgm:pt>
    <dgm:pt modelId="{506F4813-B1ED-422A-A27F-8A7DE2716C11}">
      <dgm:prSet phldrT="[Text]" custT="1"/>
      <dgm:spPr/>
      <dgm:t>
        <a:bodyPr/>
        <a:lstStyle/>
        <a:p>
          <a:r>
            <a:rPr lang="en-GB" sz="1600" b="1" dirty="0" smtClean="0"/>
            <a:t>Desired Outcomes</a:t>
          </a:r>
          <a:endParaRPr lang="en-GB" sz="1600" b="1" dirty="0"/>
        </a:p>
      </dgm:t>
    </dgm:pt>
    <dgm:pt modelId="{849768DE-AF68-444B-96B0-E4CD9402A900}" type="parTrans" cxnId="{532E8852-E0F0-40BD-AF2F-612704C1D848}">
      <dgm:prSet/>
      <dgm:spPr/>
      <dgm:t>
        <a:bodyPr/>
        <a:lstStyle/>
        <a:p>
          <a:endParaRPr lang="en-GB"/>
        </a:p>
      </dgm:t>
    </dgm:pt>
    <dgm:pt modelId="{4F6ED377-D920-4532-A4A5-55B8C99D258E}" type="sibTrans" cxnId="{532E8852-E0F0-40BD-AF2F-612704C1D848}">
      <dgm:prSet/>
      <dgm:spPr/>
      <dgm:t>
        <a:bodyPr/>
        <a:lstStyle/>
        <a:p>
          <a:endParaRPr lang="en-GB"/>
        </a:p>
      </dgm:t>
    </dgm:pt>
    <dgm:pt modelId="{9B48F077-67A9-4D16-A04B-EFF484B8602B}">
      <dgm:prSet phldrT="[Text]" custT="1"/>
      <dgm:spPr/>
      <dgm:t>
        <a:bodyPr/>
        <a:lstStyle/>
        <a:p>
          <a:r>
            <a:rPr lang="en-GB" sz="1400" dirty="0" smtClean="0"/>
            <a:t>Sufficient liquidity at the head and across the conglomerate to meet funding needs – normal and stress</a:t>
          </a:r>
          <a:endParaRPr lang="en-GB" sz="1400" dirty="0"/>
        </a:p>
      </dgm:t>
    </dgm:pt>
    <dgm:pt modelId="{4597D1E8-4567-4C1F-B224-F7BD993F2709}" type="parTrans" cxnId="{2682D11B-B70F-428B-BFA2-0869E80D46C1}">
      <dgm:prSet/>
      <dgm:spPr/>
      <dgm:t>
        <a:bodyPr/>
        <a:lstStyle/>
        <a:p>
          <a:endParaRPr lang="en-GB"/>
        </a:p>
      </dgm:t>
    </dgm:pt>
    <dgm:pt modelId="{9313F0B7-25CD-4126-B0E1-26B92760EABE}" type="sibTrans" cxnId="{2682D11B-B70F-428B-BFA2-0869E80D46C1}">
      <dgm:prSet/>
      <dgm:spPr/>
      <dgm:t>
        <a:bodyPr/>
        <a:lstStyle/>
        <a:p>
          <a:endParaRPr lang="en-GB"/>
        </a:p>
      </dgm:t>
    </dgm:pt>
    <dgm:pt modelId="{2619BD0D-8C7D-4719-9D3B-26E6F47A2AD1}">
      <dgm:prSet phldrT="[Text]" custT="1"/>
      <dgm:spPr/>
      <dgm:t>
        <a:bodyPr/>
        <a:lstStyle/>
        <a:p>
          <a:r>
            <a:rPr lang="en-GB" sz="1600" b="1" dirty="0" smtClean="0"/>
            <a:t>Supervisory Needs</a:t>
          </a:r>
          <a:endParaRPr lang="en-GB" sz="1600" b="1" dirty="0"/>
        </a:p>
      </dgm:t>
    </dgm:pt>
    <dgm:pt modelId="{E3A28638-74A1-46F6-A40B-1C4FC33CF68F}" type="parTrans" cxnId="{9952CC98-CBF8-4ACA-914F-A501840C826B}">
      <dgm:prSet/>
      <dgm:spPr/>
      <dgm:t>
        <a:bodyPr/>
        <a:lstStyle/>
        <a:p>
          <a:endParaRPr lang="en-GB"/>
        </a:p>
      </dgm:t>
    </dgm:pt>
    <dgm:pt modelId="{EC347494-2F97-4DAB-B5D9-70E60DF60341}" type="sibTrans" cxnId="{9952CC98-CBF8-4ACA-914F-A501840C826B}">
      <dgm:prSet/>
      <dgm:spPr/>
      <dgm:t>
        <a:bodyPr/>
        <a:lstStyle/>
        <a:p>
          <a:endParaRPr lang="en-GB"/>
        </a:p>
      </dgm:t>
    </dgm:pt>
    <dgm:pt modelId="{0C6DF669-4F5B-41F4-AF55-FD0C6DCF23AA}">
      <dgm:prSet phldrT="[Text]" custT="1"/>
      <dgm:spPr/>
      <dgm:t>
        <a:bodyPr/>
        <a:lstStyle/>
        <a:p>
          <a:r>
            <a:rPr lang="en-GB" sz="1400" dirty="0" smtClean="0"/>
            <a:t>Access to information to assess liquidity, particularly due to relation with wider group</a:t>
          </a:r>
          <a:endParaRPr lang="en-GB" sz="1400" dirty="0"/>
        </a:p>
      </dgm:t>
    </dgm:pt>
    <dgm:pt modelId="{3AA8519F-8112-4F85-9551-D78B97FD6132}" type="parTrans" cxnId="{FAD9F861-9D24-4E5A-BE91-F55026ABC493}">
      <dgm:prSet/>
      <dgm:spPr/>
      <dgm:t>
        <a:bodyPr/>
        <a:lstStyle/>
        <a:p>
          <a:endParaRPr lang="en-GB"/>
        </a:p>
      </dgm:t>
    </dgm:pt>
    <dgm:pt modelId="{4230340C-8E50-4F03-894F-CE68CFA51D2C}" type="sibTrans" cxnId="{FAD9F861-9D24-4E5A-BE91-F55026ABC493}">
      <dgm:prSet/>
      <dgm:spPr/>
      <dgm:t>
        <a:bodyPr/>
        <a:lstStyle/>
        <a:p>
          <a:endParaRPr lang="en-GB"/>
        </a:p>
      </dgm:t>
    </dgm:pt>
    <dgm:pt modelId="{33BBDF81-9EAE-4CF8-9FC1-28C14158F643}">
      <dgm:prSet phldrT="[Text]" custT="1"/>
      <dgm:spPr/>
      <dgm:t>
        <a:bodyPr/>
        <a:lstStyle/>
        <a:p>
          <a:r>
            <a:rPr lang="en-GB" sz="1400" dirty="0" smtClean="0"/>
            <a:t>Consider real and potential legal and regulatory constraints to transfer funds</a:t>
          </a:r>
          <a:endParaRPr lang="en-GB" sz="1400" dirty="0"/>
        </a:p>
      </dgm:t>
    </dgm:pt>
    <dgm:pt modelId="{1A1F300A-9F72-4FAE-BFD5-831FFCB9EE50}" type="parTrans" cxnId="{F7A32B2D-5425-406B-B2DD-02F6D4F0ED06}">
      <dgm:prSet/>
      <dgm:spPr/>
      <dgm:t>
        <a:bodyPr/>
        <a:lstStyle/>
        <a:p>
          <a:endParaRPr lang="en-GB"/>
        </a:p>
      </dgm:t>
    </dgm:pt>
    <dgm:pt modelId="{9D27A68E-FCC8-4F62-8821-FDC232085346}" type="sibTrans" cxnId="{F7A32B2D-5425-406B-B2DD-02F6D4F0ED06}">
      <dgm:prSet/>
      <dgm:spPr/>
      <dgm:t>
        <a:bodyPr/>
        <a:lstStyle/>
        <a:p>
          <a:endParaRPr lang="en-GB"/>
        </a:p>
      </dgm:t>
    </dgm:pt>
    <dgm:pt modelId="{2572FBBD-C17A-42DD-A8AA-EE4C84F07A83}">
      <dgm:prSet phldrT="[Text]" custT="1"/>
      <dgm:spPr/>
      <dgm:t>
        <a:bodyPr/>
        <a:lstStyle/>
        <a:p>
          <a:r>
            <a:rPr lang="en-GB" sz="1400" dirty="0" smtClean="0"/>
            <a:t>Avoid contagion arising from liquidity stress – e.g. same brand</a:t>
          </a:r>
          <a:endParaRPr lang="en-GB" sz="1400" dirty="0"/>
        </a:p>
      </dgm:t>
    </dgm:pt>
    <dgm:pt modelId="{263FD0F5-B59A-493A-BF60-8C2FA3C5C8C4}" type="parTrans" cxnId="{E56B41AE-B443-4C79-8C5A-942B58D2B7EE}">
      <dgm:prSet/>
      <dgm:spPr/>
      <dgm:t>
        <a:bodyPr/>
        <a:lstStyle/>
        <a:p>
          <a:endParaRPr lang="en-GB"/>
        </a:p>
      </dgm:t>
    </dgm:pt>
    <dgm:pt modelId="{E2F5D939-BB3B-4EDB-9DC6-8164B0A0B292}" type="sibTrans" cxnId="{E56B41AE-B443-4C79-8C5A-942B58D2B7EE}">
      <dgm:prSet/>
      <dgm:spPr/>
      <dgm:t>
        <a:bodyPr/>
        <a:lstStyle/>
        <a:p>
          <a:endParaRPr lang="en-GB"/>
        </a:p>
      </dgm:t>
    </dgm:pt>
    <dgm:pt modelId="{D401AAB1-63E8-4327-B504-ADF698EF729B}">
      <dgm:prSet custT="1"/>
      <dgm:spPr/>
      <dgm:t>
        <a:bodyPr/>
        <a:lstStyle/>
        <a:p>
          <a:r>
            <a:rPr lang="en-GB" sz="1400" smtClean="0"/>
            <a:t>Strong management information system to measure, monitor, report and control liquidity risk</a:t>
          </a:r>
          <a:endParaRPr lang="en-GB" sz="1400" dirty="0"/>
        </a:p>
      </dgm:t>
    </dgm:pt>
    <dgm:pt modelId="{D44440DF-DF59-4C01-96D9-2770DE7D33CC}" type="sibTrans" cxnId="{CABADDA3-06D5-47A0-AFA2-2CF1E75BB277}">
      <dgm:prSet/>
      <dgm:spPr/>
      <dgm:t>
        <a:bodyPr/>
        <a:lstStyle/>
        <a:p>
          <a:endParaRPr lang="en-GB"/>
        </a:p>
      </dgm:t>
    </dgm:pt>
    <dgm:pt modelId="{BEF6F446-3800-4223-8162-DBFD4771D950}" type="parTrans" cxnId="{CABADDA3-06D5-47A0-AFA2-2CF1E75BB277}">
      <dgm:prSet/>
      <dgm:spPr/>
      <dgm:t>
        <a:bodyPr/>
        <a:lstStyle/>
        <a:p>
          <a:endParaRPr lang="en-GB"/>
        </a:p>
      </dgm:t>
    </dgm:pt>
    <dgm:pt modelId="{C9138065-F4B7-4C13-A294-D8F2AF91AC8F}">
      <dgm:prSet custT="1"/>
      <dgm:spPr/>
      <dgm:t>
        <a:bodyPr/>
        <a:lstStyle/>
        <a:p>
          <a:r>
            <a:rPr lang="en-GB" sz="1400" dirty="0" smtClean="0"/>
            <a:t>Adequate policies, procedures and limit on risk taking</a:t>
          </a:r>
          <a:endParaRPr lang="en-GB" sz="1400" dirty="0"/>
        </a:p>
      </dgm:t>
    </dgm:pt>
    <dgm:pt modelId="{4947EE62-DF48-4970-BE8F-14FC460FF218}" type="sibTrans" cxnId="{F694295C-50E2-449E-BB82-8CF648DD292C}">
      <dgm:prSet/>
      <dgm:spPr/>
      <dgm:t>
        <a:bodyPr/>
        <a:lstStyle/>
        <a:p>
          <a:endParaRPr lang="en-GB"/>
        </a:p>
      </dgm:t>
    </dgm:pt>
    <dgm:pt modelId="{A49C35D6-097B-4F20-A03C-77B37E879EE8}" type="parTrans" cxnId="{F694295C-50E2-449E-BB82-8CF648DD292C}">
      <dgm:prSet/>
      <dgm:spPr/>
      <dgm:t>
        <a:bodyPr/>
        <a:lstStyle/>
        <a:p>
          <a:endParaRPr lang="en-GB"/>
        </a:p>
      </dgm:t>
    </dgm:pt>
    <dgm:pt modelId="{986D4F7E-EB9E-4E44-8A92-252342EB130E}">
      <dgm:prSet custT="1"/>
      <dgm:spPr/>
      <dgm:t>
        <a:bodyPr/>
        <a:lstStyle/>
        <a:p>
          <a:r>
            <a:rPr lang="en-GB" sz="1600" b="1" dirty="0" smtClean="0"/>
            <a:t>Supervisory Requirements</a:t>
          </a:r>
          <a:endParaRPr lang="en-GB" sz="1600" b="1" dirty="0"/>
        </a:p>
      </dgm:t>
    </dgm:pt>
    <dgm:pt modelId="{A63FD99F-0C0A-4869-9316-78C8DBFD535C}" type="sibTrans" cxnId="{DAE47CA0-1484-47BB-BC92-4E83B807046E}">
      <dgm:prSet/>
      <dgm:spPr/>
      <dgm:t>
        <a:bodyPr/>
        <a:lstStyle/>
        <a:p>
          <a:endParaRPr lang="en-GB"/>
        </a:p>
      </dgm:t>
    </dgm:pt>
    <dgm:pt modelId="{3849DA34-0DC7-4553-8E35-FA3BC0AD58B4}" type="parTrans" cxnId="{DAE47CA0-1484-47BB-BC92-4E83B807046E}">
      <dgm:prSet/>
      <dgm:spPr/>
      <dgm:t>
        <a:bodyPr/>
        <a:lstStyle/>
        <a:p>
          <a:endParaRPr lang="en-GB"/>
        </a:p>
      </dgm:t>
    </dgm:pt>
    <dgm:pt modelId="{26B8D9F2-EB69-4AC2-AD3A-E82B0F0E9CE3}">
      <dgm:prSet custT="1"/>
      <dgm:spPr/>
      <dgm:t>
        <a:bodyPr/>
        <a:lstStyle/>
        <a:p>
          <a:r>
            <a:rPr lang="en-GB" sz="1400" dirty="0" smtClean="0"/>
            <a:t>Effective governance and management oversight</a:t>
          </a:r>
          <a:endParaRPr lang="en-GB" sz="1400" dirty="0"/>
        </a:p>
      </dgm:t>
    </dgm:pt>
    <dgm:pt modelId="{6A33846F-5531-4437-9A11-D533C295993D}" type="parTrans" cxnId="{0E6785E2-20C7-4743-A58B-9E608FEDEC45}">
      <dgm:prSet/>
      <dgm:spPr/>
      <dgm:t>
        <a:bodyPr/>
        <a:lstStyle/>
        <a:p>
          <a:endParaRPr lang="en-GB"/>
        </a:p>
      </dgm:t>
    </dgm:pt>
    <dgm:pt modelId="{13C7D67B-09BC-4E56-9569-13F081A37DF0}" type="sibTrans" cxnId="{0E6785E2-20C7-4743-A58B-9E608FEDEC45}">
      <dgm:prSet/>
      <dgm:spPr/>
      <dgm:t>
        <a:bodyPr/>
        <a:lstStyle/>
        <a:p>
          <a:endParaRPr lang="en-GB"/>
        </a:p>
      </dgm:t>
    </dgm:pt>
    <dgm:pt modelId="{E988A5A7-DEAF-4B22-BAF5-4D3B8F8960CE}" type="pres">
      <dgm:prSet presAssocID="{338628BF-F166-450E-AAC5-2C86B47DC89B}" presName="Name0" presStyleCnt="0">
        <dgm:presLayoutVars>
          <dgm:dir/>
          <dgm:animLvl val="lvl"/>
          <dgm:resizeHandles val="exact"/>
        </dgm:presLayoutVars>
      </dgm:prSet>
      <dgm:spPr/>
      <dgm:t>
        <a:bodyPr/>
        <a:lstStyle/>
        <a:p>
          <a:endParaRPr lang="en-GB"/>
        </a:p>
      </dgm:t>
    </dgm:pt>
    <dgm:pt modelId="{AB746F3E-C1B8-4A60-B41F-C384CBD71101}" type="pres">
      <dgm:prSet presAssocID="{7FD178A5-BF9B-4698-8DBB-DB8A53A86F8A}" presName="linNode" presStyleCnt="0"/>
      <dgm:spPr/>
    </dgm:pt>
    <dgm:pt modelId="{EF08600E-AE11-463F-A4F9-06F3992A565D}" type="pres">
      <dgm:prSet presAssocID="{7FD178A5-BF9B-4698-8DBB-DB8A53A86F8A}" presName="parentText" presStyleLbl="node1" presStyleIdx="0" presStyleCnt="4" custScaleX="66933" custLinFactNeighborX="-9279" custLinFactNeighborY="1126">
        <dgm:presLayoutVars>
          <dgm:chMax val="1"/>
          <dgm:bulletEnabled val="1"/>
        </dgm:presLayoutVars>
      </dgm:prSet>
      <dgm:spPr/>
      <dgm:t>
        <a:bodyPr/>
        <a:lstStyle/>
        <a:p>
          <a:endParaRPr lang="en-GB"/>
        </a:p>
      </dgm:t>
    </dgm:pt>
    <dgm:pt modelId="{7BB0B17E-F987-4E4B-95DA-38FD9ABA06F4}" type="pres">
      <dgm:prSet presAssocID="{7FD178A5-BF9B-4698-8DBB-DB8A53A86F8A}" presName="descendantText" presStyleLbl="alignAccFollowNode1" presStyleIdx="0" presStyleCnt="4" custScaleX="122908" custScaleY="118058">
        <dgm:presLayoutVars>
          <dgm:bulletEnabled val="1"/>
        </dgm:presLayoutVars>
      </dgm:prSet>
      <dgm:spPr/>
      <dgm:t>
        <a:bodyPr/>
        <a:lstStyle/>
        <a:p>
          <a:endParaRPr lang="en-GB"/>
        </a:p>
      </dgm:t>
    </dgm:pt>
    <dgm:pt modelId="{0F5880E1-391D-4234-AE48-D65678A680E7}" type="pres">
      <dgm:prSet presAssocID="{8DFA1059-C00C-4878-BCDF-2437F059E508}" presName="sp" presStyleCnt="0"/>
      <dgm:spPr/>
    </dgm:pt>
    <dgm:pt modelId="{04BC7688-66E5-444A-A653-DF85D5559D84}" type="pres">
      <dgm:prSet presAssocID="{506F4813-B1ED-422A-A27F-8A7DE2716C11}" presName="linNode" presStyleCnt="0"/>
      <dgm:spPr/>
    </dgm:pt>
    <dgm:pt modelId="{58FB58D4-DFA4-45A5-9C1F-41EFD8236944}" type="pres">
      <dgm:prSet presAssocID="{506F4813-B1ED-422A-A27F-8A7DE2716C11}" presName="parentText" presStyleLbl="node1" presStyleIdx="1" presStyleCnt="4" custScaleX="66933" custLinFactNeighborX="-9279" custLinFactNeighborY="1126">
        <dgm:presLayoutVars>
          <dgm:chMax val="1"/>
          <dgm:bulletEnabled val="1"/>
        </dgm:presLayoutVars>
      </dgm:prSet>
      <dgm:spPr/>
      <dgm:t>
        <a:bodyPr/>
        <a:lstStyle/>
        <a:p>
          <a:endParaRPr lang="en-GB"/>
        </a:p>
      </dgm:t>
    </dgm:pt>
    <dgm:pt modelId="{B926F912-0421-4EC4-A946-22953EB672B6}" type="pres">
      <dgm:prSet presAssocID="{506F4813-B1ED-422A-A27F-8A7DE2716C11}" presName="descendantText" presStyleLbl="alignAccFollowNode1" presStyleIdx="1" presStyleCnt="4" custScaleX="122908">
        <dgm:presLayoutVars>
          <dgm:bulletEnabled val="1"/>
        </dgm:presLayoutVars>
      </dgm:prSet>
      <dgm:spPr/>
      <dgm:t>
        <a:bodyPr/>
        <a:lstStyle/>
        <a:p>
          <a:endParaRPr lang="en-GB"/>
        </a:p>
      </dgm:t>
    </dgm:pt>
    <dgm:pt modelId="{F7B75A1F-6BF7-4E81-9BFA-8B1633AA128C}" type="pres">
      <dgm:prSet presAssocID="{4F6ED377-D920-4532-A4A5-55B8C99D258E}" presName="sp" presStyleCnt="0"/>
      <dgm:spPr/>
    </dgm:pt>
    <dgm:pt modelId="{974B3EAE-870B-4BCF-A861-C8CCA2C76355}" type="pres">
      <dgm:prSet presAssocID="{986D4F7E-EB9E-4E44-8A92-252342EB130E}" presName="linNode" presStyleCnt="0"/>
      <dgm:spPr/>
    </dgm:pt>
    <dgm:pt modelId="{32601425-209E-4C58-9897-57E614F7B742}" type="pres">
      <dgm:prSet presAssocID="{986D4F7E-EB9E-4E44-8A92-252342EB130E}" presName="parentText" presStyleLbl="node1" presStyleIdx="2" presStyleCnt="4" custScaleX="66933" custLinFactNeighborX="-9279" custLinFactNeighborY="1126">
        <dgm:presLayoutVars>
          <dgm:chMax val="1"/>
          <dgm:bulletEnabled val="1"/>
        </dgm:presLayoutVars>
      </dgm:prSet>
      <dgm:spPr/>
      <dgm:t>
        <a:bodyPr/>
        <a:lstStyle/>
        <a:p>
          <a:endParaRPr lang="en-GB"/>
        </a:p>
      </dgm:t>
    </dgm:pt>
    <dgm:pt modelId="{11506646-489B-4131-91A8-0CDF7E66F059}" type="pres">
      <dgm:prSet presAssocID="{986D4F7E-EB9E-4E44-8A92-252342EB130E}" presName="descendantText" presStyleLbl="alignAccFollowNode1" presStyleIdx="2" presStyleCnt="4" custScaleX="122908">
        <dgm:presLayoutVars>
          <dgm:bulletEnabled val="1"/>
        </dgm:presLayoutVars>
      </dgm:prSet>
      <dgm:spPr/>
      <dgm:t>
        <a:bodyPr/>
        <a:lstStyle/>
        <a:p>
          <a:endParaRPr lang="en-GB"/>
        </a:p>
      </dgm:t>
    </dgm:pt>
    <dgm:pt modelId="{16855AB5-0835-48BB-9C29-2E0A56E0B2F8}" type="pres">
      <dgm:prSet presAssocID="{A63FD99F-0C0A-4869-9316-78C8DBFD535C}" presName="sp" presStyleCnt="0"/>
      <dgm:spPr/>
    </dgm:pt>
    <dgm:pt modelId="{0401EE0E-2D74-43B6-9D9D-AF9ECB6C957F}" type="pres">
      <dgm:prSet presAssocID="{2619BD0D-8C7D-4719-9D3B-26E6F47A2AD1}" presName="linNode" presStyleCnt="0"/>
      <dgm:spPr/>
    </dgm:pt>
    <dgm:pt modelId="{1E32D555-04A4-4BDD-916E-6358C2035D0C}" type="pres">
      <dgm:prSet presAssocID="{2619BD0D-8C7D-4719-9D3B-26E6F47A2AD1}" presName="parentText" presStyleLbl="node1" presStyleIdx="3" presStyleCnt="4" custScaleX="66933" custLinFactNeighborX="-9279" custLinFactNeighborY="1126">
        <dgm:presLayoutVars>
          <dgm:chMax val="1"/>
          <dgm:bulletEnabled val="1"/>
        </dgm:presLayoutVars>
      </dgm:prSet>
      <dgm:spPr/>
      <dgm:t>
        <a:bodyPr/>
        <a:lstStyle/>
        <a:p>
          <a:endParaRPr lang="en-GB"/>
        </a:p>
      </dgm:t>
    </dgm:pt>
    <dgm:pt modelId="{F3928BDF-93CB-4A01-B12F-07419C754ED0}" type="pres">
      <dgm:prSet presAssocID="{2619BD0D-8C7D-4719-9D3B-26E6F47A2AD1}" presName="descendantText" presStyleLbl="alignAccFollowNode1" presStyleIdx="3" presStyleCnt="4" custScaleX="122908">
        <dgm:presLayoutVars>
          <dgm:bulletEnabled val="1"/>
        </dgm:presLayoutVars>
      </dgm:prSet>
      <dgm:spPr/>
      <dgm:t>
        <a:bodyPr/>
        <a:lstStyle/>
        <a:p>
          <a:endParaRPr lang="en-GB"/>
        </a:p>
      </dgm:t>
    </dgm:pt>
  </dgm:ptLst>
  <dgm:cxnLst>
    <dgm:cxn modelId="{0E6785E2-20C7-4743-A58B-9E608FEDEC45}" srcId="{986D4F7E-EB9E-4E44-8A92-252342EB130E}" destId="{26B8D9F2-EB69-4AC2-AD3A-E82B0F0E9CE3}" srcOrd="0" destOrd="0" parTransId="{6A33846F-5531-4437-9A11-D533C295993D}" sibTransId="{13C7D67B-09BC-4E56-9569-13F081A37DF0}"/>
    <dgm:cxn modelId="{71B3CE2D-E5E5-455D-A72D-C1024E49B1EB}" type="presOf" srcId="{506F4813-B1ED-422A-A27F-8A7DE2716C11}" destId="{58FB58D4-DFA4-45A5-9C1F-41EFD8236944}" srcOrd="0" destOrd="0" presId="urn:microsoft.com/office/officeart/2005/8/layout/vList5"/>
    <dgm:cxn modelId="{C38D9C41-8B9D-4A97-9B9E-E542114FD3C8}" type="presOf" srcId="{26B8D9F2-EB69-4AC2-AD3A-E82B0F0E9CE3}" destId="{11506646-489B-4131-91A8-0CDF7E66F059}" srcOrd="0" destOrd="0" presId="urn:microsoft.com/office/officeart/2005/8/layout/vList5"/>
    <dgm:cxn modelId="{9952CC98-CBF8-4ACA-914F-A501840C826B}" srcId="{338628BF-F166-450E-AAC5-2C86B47DC89B}" destId="{2619BD0D-8C7D-4719-9D3B-26E6F47A2AD1}" srcOrd="3" destOrd="0" parTransId="{E3A28638-74A1-46F6-A40B-1C4FC33CF68F}" sibTransId="{EC347494-2F97-4DAB-B5D9-70E60DF60341}"/>
    <dgm:cxn modelId="{CABADDA3-06D5-47A0-AFA2-2CF1E75BB277}" srcId="{986D4F7E-EB9E-4E44-8A92-252342EB130E}" destId="{D401AAB1-63E8-4327-B504-ADF698EF729B}" srcOrd="2" destOrd="0" parTransId="{BEF6F446-3800-4223-8162-DBFD4771D950}" sibTransId="{D44440DF-DF59-4C01-96D9-2770DE7D33CC}"/>
    <dgm:cxn modelId="{F694295C-50E2-449E-BB82-8CF648DD292C}" srcId="{986D4F7E-EB9E-4E44-8A92-252342EB130E}" destId="{C9138065-F4B7-4C13-A294-D8F2AF91AC8F}" srcOrd="1" destOrd="0" parTransId="{A49C35D6-097B-4F20-A03C-77B37E879EE8}" sibTransId="{4947EE62-DF48-4970-BE8F-14FC460FF218}"/>
    <dgm:cxn modelId="{F7A32B2D-5425-406B-B2DD-02F6D4F0ED06}" srcId="{7FD178A5-BF9B-4698-8DBB-DB8A53A86F8A}" destId="{33BBDF81-9EAE-4CF8-9FC1-28C14158F643}" srcOrd="2" destOrd="0" parTransId="{1A1F300A-9F72-4FAE-BFD5-831FFCB9EE50}" sibTransId="{9D27A68E-FCC8-4F62-8821-FDC232085346}"/>
    <dgm:cxn modelId="{84FF4895-AB28-476B-9DAE-0BD8D172B7F2}" type="presOf" srcId="{7FD178A5-BF9B-4698-8DBB-DB8A53A86F8A}" destId="{EF08600E-AE11-463F-A4F9-06F3992A565D}" srcOrd="0" destOrd="0" presId="urn:microsoft.com/office/officeart/2005/8/layout/vList5"/>
    <dgm:cxn modelId="{B76DDA11-4FD1-4B4C-AF80-9A5C1F445CAC}" type="presOf" srcId="{D401AAB1-63E8-4327-B504-ADF698EF729B}" destId="{11506646-489B-4131-91A8-0CDF7E66F059}" srcOrd="0" destOrd="2" presId="urn:microsoft.com/office/officeart/2005/8/layout/vList5"/>
    <dgm:cxn modelId="{E56B41AE-B443-4C79-8C5A-942B58D2B7EE}" srcId="{506F4813-B1ED-422A-A27F-8A7DE2716C11}" destId="{2572FBBD-C17A-42DD-A8AA-EE4C84F07A83}" srcOrd="1" destOrd="0" parTransId="{263FD0F5-B59A-493A-BF60-8C2FA3C5C8C4}" sibTransId="{E2F5D939-BB3B-4EDB-9DC6-8164B0A0B292}"/>
    <dgm:cxn modelId="{FAD9F861-9D24-4E5A-BE91-F55026ABC493}" srcId="{2619BD0D-8C7D-4719-9D3B-26E6F47A2AD1}" destId="{0C6DF669-4F5B-41F4-AF55-FD0C6DCF23AA}" srcOrd="0" destOrd="0" parTransId="{3AA8519F-8112-4F85-9551-D78B97FD6132}" sibTransId="{4230340C-8E50-4F03-894F-CE68CFA51D2C}"/>
    <dgm:cxn modelId="{092F89AF-06E9-48EB-B3E6-0B4FE8D18D31}" type="presOf" srcId="{338628BF-F166-450E-AAC5-2C86B47DC89B}" destId="{E988A5A7-DEAF-4B22-BAF5-4D3B8F8960CE}" srcOrd="0" destOrd="0" presId="urn:microsoft.com/office/officeart/2005/8/layout/vList5"/>
    <dgm:cxn modelId="{532E8852-E0F0-40BD-AF2F-612704C1D848}" srcId="{338628BF-F166-450E-AAC5-2C86B47DC89B}" destId="{506F4813-B1ED-422A-A27F-8A7DE2716C11}" srcOrd="1" destOrd="0" parTransId="{849768DE-AF68-444B-96B0-E4CD9402A900}" sibTransId="{4F6ED377-D920-4532-A4A5-55B8C99D258E}"/>
    <dgm:cxn modelId="{E4A8ED37-4804-497A-8317-32FE8DD1EE3E}" type="presOf" srcId="{91B70148-FDB6-4C3F-8FA9-E374CEB4975F}" destId="{7BB0B17E-F987-4E4B-95DA-38FD9ABA06F4}" srcOrd="0" destOrd="1" presId="urn:microsoft.com/office/officeart/2005/8/layout/vList5"/>
    <dgm:cxn modelId="{AAA20914-CA84-4C90-AA37-D51E47BA80E9}" srcId="{7FD178A5-BF9B-4698-8DBB-DB8A53A86F8A}" destId="{A99D4AAD-7FB4-4A97-8672-4540FF147B65}" srcOrd="0" destOrd="0" parTransId="{7E1AA3BE-E34F-4177-84AD-9C1F56B2662D}" sibTransId="{B203DB41-A275-492A-B45D-8596EA6CDFC2}"/>
    <dgm:cxn modelId="{7CA0676A-707E-4A27-8B61-33983160C3F5}" srcId="{338628BF-F166-450E-AAC5-2C86B47DC89B}" destId="{7FD178A5-BF9B-4698-8DBB-DB8A53A86F8A}" srcOrd="0" destOrd="0" parTransId="{DCE315C9-F839-47CB-8857-27D150C95A6A}" sibTransId="{8DFA1059-C00C-4878-BCDF-2437F059E508}"/>
    <dgm:cxn modelId="{DAE47CA0-1484-47BB-BC92-4E83B807046E}" srcId="{338628BF-F166-450E-AAC5-2C86B47DC89B}" destId="{986D4F7E-EB9E-4E44-8A92-252342EB130E}" srcOrd="2" destOrd="0" parTransId="{3849DA34-0DC7-4553-8E35-FA3BC0AD58B4}" sibTransId="{A63FD99F-0C0A-4869-9316-78C8DBFD535C}"/>
    <dgm:cxn modelId="{9757E389-0F12-4C60-9B37-58D7B875BC99}" type="presOf" srcId="{C9138065-F4B7-4C13-A294-D8F2AF91AC8F}" destId="{11506646-489B-4131-91A8-0CDF7E66F059}" srcOrd="0" destOrd="1" presId="urn:microsoft.com/office/officeart/2005/8/layout/vList5"/>
    <dgm:cxn modelId="{FD8B0CE6-F04B-4BEF-8D0F-A5A5F04E9CDB}" srcId="{7FD178A5-BF9B-4698-8DBB-DB8A53A86F8A}" destId="{91B70148-FDB6-4C3F-8FA9-E374CEB4975F}" srcOrd="1" destOrd="0" parTransId="{FA9C6B67-11BF-456A-8B7F-1BA33C30E6BD}" sibTransId="{C99E0864-A0FC-4589-98C8-4CF68054E1D8}"/>
    <dgm:cxn modelId="{606E3CAF-5F04-49EE-ACA6-17B1E38A685A}" type="presOf" srcId="{33BBDF81-9EAE-4CF8-9FC1-28C14158F643}" destId="{7BB0B17E-F987-4E4B-95DA-38FD9ABA06F4}" srcOrd="0" destOrd="2" presId="urn:microsoft.com/office/officeart/2005/8/layout/vList5"/>
    <dgm:cxn modelId="{0AB8950E-3B08-48DF-B4BD-B75E8A43E8FE}" type="presOf" srcId="{9B48F077-67A9-4D16-A04B-EFF484B8602B}" destId="{B926F912-0421-4EC4-A946-22953EB672B6}" srcOrd="0" destOrd="0" presId="urn:microsoft.com/office/officeart/2005/8/layout/vList5"/>
    <dgm:cxn modelId="{A2110E51-E46C-45A8-A5DA-7FEE2DDFC03B}" type="presOf" srcId="{A99D4AAD-7FB4-4A97-8672-4540FF147B65}" destId="{7BB0B17E-F987-4E4B-95DA-38FD9ABA06F4}" srcOrd="0" destOrd="0" presId="urn:microsoft.com/office/officeart/2005/8/layout/vList5"/>
    <dgm:cxn modelId="{F23FDBAE-94CB-492A-A270-9C26A2800435}" type="presOf" srcId="{986D4F7E-EB9E-4E44-8A92-252342EB130E}" destId="{32601425-209E-4C58-9897-57E614F7B742}" srcOrd="0" destOrd="0" presId="urn:microsoft.com/office/officeart/2005/8/layout/vList5"/>
    <dgm:cxn modelId="{2E75AFC2-2672-49A7-B396-7A25EB17A7C6}" type="presOf" srcId="{0C6DF669-4F5B-41F4-AF55-FD0C6DCF23AA}" destId="{F3928BDF-93CB-4A01-B12F-07419C754ED0}" srcOrd="0" destOrd="0" presId="urn:microsoft.com/office/officeart/2005/8/layout/vList5"/>
    <dgm:cxn modelId="{3B55F288-4B13-4BB9-BBF9-E6532970F5D8}" type="presOf" srcId="{2619BD0D-8C7D-4719-9D3B-26E6F47A2AD1}" destId="{1E32D555-04A4-4BDD-916E-6358C2035D0C}" srcOrd="0" destOrd="0" presId="urn:microsoft.com/office/officeart/2005/8/layout/vList5"/>
    <dgm:cxn modelId="{2682D11B-B70F-428B-BFA2-0869E80D46C1}" srcId="{506F4813-B1ED-422A-A27F-8A7DE2716C11}" destId="{9B48F077-67A9-4D16-A04B-EFF484B8602B}" srcOrd="0" destOrd="0" parTransId="{4597D1E8-4567-4C1F-B224-F7BD993F2709}" sibTransId="{9313F0B7-25CD-4126-B0E1-26B92760EABE}"/>
    <dgm:cxn modelId="{E8C7EE73-4821-4047-AFC7-B43B3A4DE6CC}" type="presOf" srcId="{2572FBBD-C17A-42DD-A8AA-EE4C84F07A83}" destId="{B926F912-0421-4EC4-A946-22953EB672B6}" srcOrd="0" destOrd="1" presId="urn:microsoft.com/office/officeart/2005/8/layout/vList5"/>
    <dgm:cxn modelId="{D88727FE-A111-4890-A331-ACA7DFD9A950}" type="presParOf" srcId="{E988A5A7-DEAF-4B22-BAF5-4D3B8F8960CE}" destId="{AB746F3E-C1B8-4A60-B41F-C384CBD71101}" srcOrd="0" destOrd="0" presId="urn:microsoft.com/office/officeart/2005/8/layout/vList5"/>
    <dgm:cxn modelId="{60FEE3F4-ADB9-4E13-B99C-5BAFC47C9FC6}" type="presParOf" srcId="{AB746F3E-C1B8-4A60-B41F-C384CBD71101}" destId="{EF08600E-AE11-463F-A4F9-06F3992A565D}" srcOrd="0" destOrd="0" presId="urn:microsoft.com/office/officeart/2005/8/layout/vList5"/>
    <dgm:cxn modelId="{7CBF4FA3-0C02-46CF-87E7-C3716CF68092}" type="presParOf" srcId="{AB746F3E-C1B8-4A60-B41F-C384CBD71101}" destId="{7BB0B17E-F987-4E4B-95DA-38FD9ABA06F4}" srcOrd="1" destOrd="0" presId="urn:microsoft.com/office/officeart/2005/8/layout/vList5"/>
    <dgm:cxn modelId="{3A7D0B8B-609B-4E50-931F-06D0AF9AB9FD}" type="presParOf" srcId="{E988A5A7-DEAF-4B22-BAF5-4D3B8F8960CE}" destId="{0F5880E1-391D-4234-AE48-D65678A680E7}" srcOrd="1" destOrd="0" presId="urn:microsoft.com/office/officeart/2005/8/layout/vList5"/>
    <dgm:cxn modelId="{89CE6616-6A4A-47BE-A5E9-228025275AD1}" type="presParOf" srcId="{E988A5A7-DEAF-4B22-BAF5-4D3B8F8960CE}" destId="{04BC7688-66E5-444A-A653-DF85D5559D84}" srcOrd="2" destOrd="0" presId="urn:microsoft.com/office/officeart/2005/8/layout/vList5"/>
    <dgm:cxn modelId="{B69D2C2D-10E6-4070-9761-E2F6274ADF26}" type="presParOf" srcId="{04BC7688-66E5-444A-A653-DF85D5559D84}" destId="{58FB58D4-DFA4-45A5-9C1F-41EFD8236944}" srcOrd="0" destOrd="0" presId="urn:microsoft.com/office/officeart/2005/8/layout/vList5"/>
    <dgm:cxn modelId="{258EA0A5-2769-48C6-BD8F-BDC982F19FD3}" type="presParOf" srcId="{04BC7688-66E5-444A-A653-DF85D5559D84}" destId="{B926F912-0421-4EC4-A946-22953EB672B6}" srcOrd="1" destOrd="0" presId="urn:microsoft.com/office/officeart/2005/8/layout/vList5"/>
    <dgm:cxn modelId="{311FF0D3-6539-4E5B-9A5E-BC3F8875AA86}" type="presParOf" srcId="{E988A5A7-DEAF-4B22-BAF5-4D3B8F8960CE}" destId="{F7B75A1F-6BF7-4E81-9BFA-8B1633AA128C}" srcOrd="3" destOrd="0" presId="urn:microsoft.com/office/officeart/2005/8/layout/vList5"/>
    <dgm:cxn modelId="{B6BBDC77-FA17-4BCB-AD61-952ADC96A393}" type="presParOf" srcId="{E988A5A7-DEAF-4B22-BAF5-4D3B8F8960CE}" destId="{974B3EAE-870B-4BCF-A861-C8CCA2C76355}" srcOrd="4" destOrd="0" presId="urn:microsoft.com/office/officeart/2005/8/layout/vList5"/>
    <dgm:cxn modelId="{03EC315B-074E-4054-8DEB-683E7F2587A5}" type="presParOf" srcId="{974B3EAE-870B-4BCF-A861-C8CCA2C76355}" destId="{32601425-209E-4C58-9897-57E614F7B742}" srcOrd="0" destOrd="0" presId="urn:microsoft.com/office/officeart/2005/8/layout/vList5"/>
    <dgm:cxn modelId="{7F1CBF8F-0709-4B04-BABA-BA29E137EA73}" type="presParOf" srcId="{974B3EAE-870B-4BCF-A861-C8CCA2C76355}" destId="{11506646-489B-4131-91A8-0CDF7E66F059}" srcOrd="1" destOrd="0" presId="urn:microsoft.com/office/officeart/2005/8/layout/vList5"/>
    <dgm:cxn modelId="{B7127248-3A34-480B-9EAB-DD418B871711}" type="presParOf" srcId="{E988A5A7-DEAF-4B22-BAF5-4D3B8F8960CE}" destId="{16855AB5-0835-48BB-9C29-2E0A56E0B2F8}" srcOrd="5" destOrd="0" presId="urn:microsoft.com/office/officeart/2005/8/layout/vList5"/>
    <dgm:cxn modelId="{38FFDBDA-0C26-4629-9A3B-7A7B8034FDF6}" type="presParOf" srcId="{E988A5A7-DEAF-4B22-BAF5-4D3B8F8960CE}" destId="{0401EE0E-2D74-43B6-9D9D-AF9ECB6C957F}" srcOrd="6" destOrd="0" presId="urn:microsoft.com/office/officeart/2005/8/layout/vList5"/>
    <dgm:cxn modelId="{50556332-AA3C-4FF1-B8F0-300005A89A17}" type="presParOf" srcId="{0401EE0E-2D74-43B6-9D9D-AF9ECB6C957F}" destId="{1E32D555-04A4-4BDD-916E-6358C2035D0C}" srcOrd="0" destOrd="0" presId="urn:microsoft.com/office/officeart/2005/8/layout/vList5"/>
    <dgm:cxn modelId="{AB88F66D-EF96-43D2-9811-9F6A5155AC52}" type="presParOf" srcId="{0401EE0E-2D74-43B6-9D9D-AF9ECB6C957F}" destId="{F3928BDF-93CB-4A01-B12F-07419C754ED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609D1C7-FF5B-47FA-885C-285E8205F4F8}" type="doc">
      <dgm:prSet loTypeId="urn:microsoft.com/office/officeart/2005/8/layout/chart3" loCatId="cycle" qsTypeId="urn:microsoft.com/office/officeart/2005/8/quickstyle/simple1" qsCatId="simple" csTypeId="urn:microsoft.com/office/officeart/2005/8/colors/colorful1" csCatId="colorful" phldr="1"/>
      <dgm:spPr/>
    </dgm:pt>
    <dgm:pt modelId="{DC3F56B9-AD9B-4AA1-8B9F-18C12F3A9C4F}">
      <dgm:prSet phldrT="[Text]"/>
      <dgm:spPr/>
      <dgm:t>
        <a:bodyPr/>
        <a:lstStyle/>
        <a:p>
          <a:r>
            <a:rPr lang="en-GB" b="1" dirty="0" smtClean="0"/>
            <a:t>Risk Management Function</a:t>
          </a:r>
          <a:endParaRPr lang="en-GB" b="1" dirty="0"/>
        </a:p>
      </dgm:t>
    </dgm:pt>
    <dgm:pt modelId="{9246ADF3-8684-40B4-8196-AF4B0665EA6F}" type="parTrans" cxnId="{BF71D90C-6E11-4EEE-B4CD-A9E22187DD9E}">
      <dgm:prSet/>
      <dgm:spPr/>
      <dgm:t>
        <a:bodyPr/>
        <a:lstStyle/>
        <a:p>
          <a:endParaRPr lang="en-GB"/>
        </a:p>
      </dgm:t>
    </dgm:pt>
    <dgm:pt modelId="{F09887D8-169F-4860-A6CD-7988F1DA513F}" type="sibTrans" cxnId="{BF71D90C-6E11-4EEE-B4CD-A9E22187DD9E}">
      <dgm:prSet/>
      <dgm:spPr/>
      <dgm:t>
        <a:bodyPr/>
        <a:lstStyle/>
        <a:p>
          <a:endParaRPr lang="en-GB"/>
        </a:p>
      </dgm:t>
    </dgm:pt>
    <dgm:pt modelId="{D31F88F2-3256-4794-AC3F-9B4E1F5D7D5A}">
      <dgm:prSet phldrT="[Text]"/>
      <dgm:spPr/>
      <dgm:t>
        <a:bodyPr/>
        <a:lstStyle/>
        <a:p>
          <a:r>
            <a:rPr lang="en-GB" b="1" dirty="0" smtClean="0"/>
            <a:t>Systems and Controls</a:t>
          </a:r>
          <a:endParaRPr lang="en-GB" b="1" dirty="0"/>
        </a:p>
      </dgm:t>
    </dgm:pt>
    <dgm:pt modelId="{5298004F-3BF1-4607-B7BB-653B99AF4434}" type="parTrans" cxnId="{AD72EBBA-21E0-412C-8613-735DA996863F}">
      <dgm:prSet/>
      <dgm:spPr/>
      <dgm:t>
        <a:bodyPr/>
        <a:lstStyle/>
        <a:p>
          <a:endParaRPr lang="en-GB"/>
        </a:p>
      </dgm:t>
    </dgm:pt>
    <dgm:pt modelId="{38E097BB-DF47-43F9-B72E-5491CCAAD808}" type="sibTrans" cxnId="{AD72EBBA-21E0-412C-8613-735DA996863F}">
      <dgm:prSet/>
      <dgm:spPr/>
      <dgm:t>
        <a:bodyPr/>
        <a:lstStyle/>
        <a:p>
          <a:endParaRPr lang="en-GB"/>
        </a:p>
      </dgm:t>
    </dgm:pt>
    <dgm:pt modelId="{CF279CD5-642E-4CE4-8DAA-28B184DAB318}">
      <dgm:prSet phldrT="[Text]"/>
      <dgm:spPr/>
      <dgm:t>
        <a:bodyPr/>
        <a:lstStyle/>
        <a:p>
          <a:r>
            <a:rPr lang="en-GB" b="1" dirty="0" smtClean="0"/>
            <a:t>Risk Management Culture</a:t>
          </a:r>
          <a:endParaRPr lang="en-GB" b="1" dirty="0"/>
        </a:p>
      </dgm:t>
    </dgm:pt>
    <dgm:pt modelId="{254861FD-1955-4551-8744-A5C9DE477596}" type="parTrans" cxnId="{BAFF90B3-F8DF-4253-9A35-34F8C6183435}">
      <dgm:prSet/>
      <dgm:spPr/>
      <dgm:t>
        <a:bodyPr/>
        <a:lstStyle/>
        <a:p>
          <a:endParaRPr lang="en-GB"/>
        </a:p>
      </dgm:t>
    </dgm:pt>
    <dgm:pt modelId="{37843B4D-6C17-458C-9B32-E916D8061BD6}" type="sibTrans" cxnId="{BAFF90B3-F8DF-4253-9A35-34F8C6183435}">
      <dgm:prSet/>
      <dgm:spPr/>
      <dgm:t>
        <a:bodyPr/>
        <a:lstStyle/>
        <a:p>
          <a:endParaRPr lang="en-GB"/>
        </a:p>
      </dgm:t>
    </dgm:pt>
    <dgm:pt modelId="{903B16DE-9E1A-43C5-8CA2-464FD3D38EFF}">
      <dgm:prSet/>
      <dgm:spPr/>
      <dgm:t>
        <a:bodyPr/>
        <a:lstStyle/>
        <a:p>
          <a:r>
            <a:rPr lang="en-GB" b="1" dirty="0" smtClean="0"/>
            <a:t>Risk Management Governance</a:t>
          </a:r>
          <a:endParaRPr lang="en-GB" b="1" dirty="0"/>
        </a:p>
      </dgm:t>
    </dgm:pt>
    <dgm:pt modelId="{A950043E-ED06-4E98-B150-1F5F92D7D07E}" type="parTrans" cxnId="{798FA92F-D2F9-425D-B577-0A48111A7816}">
      <dgm:prSet/>
      <dgm:spPr/>
      <dgm:t>
        <a:bodyPr/>
        <a:lstStyle/>
        <a:p>
          <a:endParaRPr lang="en-GB"/>
        </a:p>
      </dgm:t>
    </dgm:pt>
    <dgm:pt modelId="{85EA6DED-3AC0-48EE-A0B4-26E0436AE1B0}" type="sibTrans" cxnId="{798FA92F-D2F9-425D-B577-0A48111A7816}">
      <dgm:prSet/>
      <dgm:spPr/>
      <dgm:t>
        <a:bodyPr/>
        <a:lstStyle/>
        <a:p>
          <a:endParaRPr lang="en-GB"/>
        </a:p>
      </dgm:t>
    </dgm:pt>
    <dgm:pt modelId="{92B888F6-2060-43EA-A8C9-E65E750F68B6}" type="pres">
      <dgm:prSet presAssocID="{1609D1C7-FF5B-47FA-885C-285E8205F4F8}" presName="compositeShape" presStyleCnt="0">
        <dgm:presLayoutVars>
          <dgm:chMax val="7"/>
          <dgm:dir/>
          <dgm:resizeHandles val="exact"/>
        </dgm:presLayoutVars>
      </dgm:prSet>
      <dgm:spPr/>
    </dgm:pt>
    <dgm:pt modelId="{C605AA4B-7149-49B8-9074-B1CE53B59317}" type="pres">
      <dgm:prSet presAssocID="{1609D1C7-FF5B-47FA-885C-285E8205F4F8}" presName="wedge1" presStyleLbl="node1" presStyleIdx="0" presStyleCnt="4" custLinFactNeighborX="-4216" custLinFactNeighborY="3902"/>
      <dgm:spPr/>
      <dgm:t>
        <a:bodyPr/>
        <a:lstStyle/>
        <a:p>
          <a:endParaRPr lang="en-GB"/>
        </a:p>
      </dgm:t>
    </dgm:pt>
    <dgm:pt modelId="{CADD1981-BB52-427F-9B65-53166BEC1907}" type="pres">
      <dgm:prSet presAssocID="{1609D1C7-FF5B-47FA-885C-285E8205F4F8}" presName="wedge1Tx" presStyleLbl="node1" presStyleIdx="0" presStyleCnt="4">
        <dgm:presLayoutVars>
          <dgm:chMax val="0"/>
          <dgm:chPref val="0"/>
          <dgm:bulletEnabled val="1"/>
        </dgm:presLayoutVars>
      </dgm:prSet>
      <dgm:spPr/>
      <dgm:t>
        <a:bodyPr/>
        <a:lstStyle/>
        <a:p>
          <a:endParaRPr lang="en-GB"/>
        </a:p>
      </dgm:t>
    </dgm:pt>
    <dgm:pt modelId="{8ACD5358-B72E-4B67-9393-411645F82C0A}" type="pres">
      <dgm:prSet presAssocID="{1609D1C7-FF5B-47FA-885C-285E8205F4F8}" presName="wedge2" presStyleLbl="node1" presStyleIdx="1" presStyleCnt="4" custLinFactNeighborX="-2" custLinFactNeighborY="2154"/>
      <dgm:spPr/>
      <dgm:t>
        <a:bodyPr/>
        <a:lstStyle/>
        <a:p>
          <a:endParaRPr lang="en-GB"/>
        </a:p>
      </dgm:t>
    </dgm:pt>
    <dgm:pt modelId="{D6C9B225-04B6-4843-8451-A975F96341D7}" type="pres">
      <dgm:prSet presAssocID="{1609D1C7-FF5B-47FA-885C-285E8205F4F8}" presName="wedge2Tx" presStyleLbl="node1" presStyleIdx="1" presStyleCnt="4">
        <dgm:presLayoutVars>
          <dgm:chMax val="0"/>
          <dgm:chPref val="0"/>
          <dgm:bulletEnabled val="1"/>
        </dgm:presLayoutVars>
      </dgm:prSet>
      <dgm:spPr/>
      <dgm:t>
        <a:bodyPr/>
        <a:lstStyle/>
        <a:p>
          <a:endParaRPr lang="en-GB"/>
        </a:p>
      </dgm:t>
    </dgm:pt>
    <dgm:pt modelId="{5879DCAF-2DDB-47C7-8721-EDACF3923D1B}" type="pres">
      <dgm:prSet presAssocID="{1609D1C7-FF5B-47FA-885C-285E8205F4F8}" presName="wedge3" presStyleLbl="node1" presStyleIdx="2" presStyleCnt="4" custLinFactNeighborX="277" custLinFactNeighborY="2154"/>
      <dgm:spPr/>
      <dgm:t>
        <a:bodyPr/>
        <a:lstStyle/>
        <a:p>
          <a:endParaRPr lang="en-GB"/>
        </a:p>
      </dgm:t>
    </dgm:pt>
    <dgm:pt modelId="{4EF44468-6ADD-436B-8BA3-6F6598C17800}" type="pres">
      <dgm:prSet presAssocID="{1609D1C7-FF5B-47FA-885C-285E8205F4F8}" presName="wedge3Tx" presStyleLbl="node1" presStyleIdx="2" presStyleCnt="4">
        <dgm:presLayoutVars>
          <dgm:chMax val="0"/>
          <dgm:chPref val="0"/>
          <dgm:bulletEnabled val="1"/>
        </dgm:presLayoutVars>
      </dgm:prSet>
      <dgm:spPr/>
      <dgm:t>
        <a:bodyPr/>
        <a:lstStyle/>
        <a:p>
          <a:endParaRPr lang="en-GB"/>
        </a:p>
      </dgm:t>
    </dgm:pt>
    <dgm:pt modelId="{5AC13A7C-FEB8-4E4C-B4CE-4D88655B5BC2}" type="pres">
      <dgm:prSet presAssocID="{1609D1C7-FF5B-47FA-885C-285E8205F4F8}" presName="wedge4" presStyleLbl="node1" presStyleIdx="3" presStyleCnt="4"/>
      <dgm:spPr/>
      <dgm:t>
        <a:bodyPr/>
        <a:lstStyle/>
        <a:p>
          <a:endParaRPr lang="en-GB"/>
        </a:p>
      </dgm:t>
    </dgm:pt>
    <dgm:pt modelId="{93ED3CF0-F3A6-4C82-A82E-3BFDF427688B}" type="pres">
      <dgm:prSet presAssocID="{1609D1C7-FF5B-47FA-885C-285E8205F4F8}" presName="wedge4Tx" presStyleLbl="node1" presStyleIdx="3" presStyleCnt="4">
        <dgm:presLayoutVars>
          <dgm:chMax val="0"/>
          <dgm:chPref val="0"/>
          <dgm:bulletEnabled val="1"/>
        </dgm:presLayoutVars>
      </dgm:prSet>
      <dgm:spPr/>
      <dgm:t>
        <a:bodyPr/>
        <a:lstStyle/>
        <a:p>
          <a:endParaRPr lang="en-GB"/>
        </a:p>
      </dgm:t>
    </dgm:pt>
  </dgm:ptLst>
  <dgm:cxnLst>
    <dgm:cxn modelId="{798FA92F-D2F9-425D-B577-0A48111A7816}" srcId="{1609D1C7-FF5B-47FA-885C-285E8205F4F8}" destId="{903B16DE-9E1A-43C5-8CA2-464FD3D38EFF}" srcOrd="1" destOrd="0" parTransId="{A950043E-ED06-4E98-B150-1F5F92D7D07E}" sibTransId="{85EA6DED-3AC0-48EE-A0B4-26E0436AE1B0}"/>
    <dgm:cxn modelId="{470C818B-270A-4684-8409-EF065D5DAA8D}" type="presOf" srcId="{D31F88F2-3256-4794-AC3F-9B4E1F5D7D5A}" destId="{5879DCAF-2DDB-47C7-8721-EDACF3923D1B}" srcOrd="0" destOrd="0" presId="urn:microsoft.com/office/officeart/2005/8/layout/chart3"/>
    <dgm:cxn modelId="{BF71D90C-6E11-4EEE-B4CD-A9E22187DD9E}" srcId="{1609D1C7-FF5B-47FA-885C-285E8205F4F8}" destId="{DC3F56B9-AD9B-4AA1-8B9F-18C12F3A9C4F}" srcOrd="0" destOrd="0" parTransId="{9246ADF3-8684-40B4-8196-AF4B0665EA6F}" sibTransId="{F09887D8-169F-4860-A6CD-7988F1DA513F}"/>
    <dgm:cxn modelId="{1E494B18-3AED-4E82-8DC1-F6BFEABE69C6}" type="presOf" srcId="{CF279CD5-642E-4CE4-8DAA-28B184DAB318}" destId="{93ED3CF0-F3A6-4C82-A82E-3BFDF427688B}" srcOrd="1" destOrd="0" presId="urn:microsoft.com/office/officeart/2005/8/layout/chart3"/>
    <dgm:cxn modelId="{2BACDEA0-AF97-4675-A64E-37ECC224928D}" type="presOf" srcId="{DC3F56B9-AD9B-4AA1-8B9F-18C12F3A9C4F}" destId="{CADD1981-BB52-427F-9B65-53166BEC1907}" srcOrd="1" destOrd="0" presId="urn:microsoft.com/office/officeart/2005/8/layout/chart3"/>
    <dgm:cxn modelId="{939939B3-46A0-4E83-A65D-CA9186AB9434}" type="presOf" srcId="{CF279CD5-642E-4CE4-8DAA-28B184DAB318}" destId="{5AC13A7C-FEB8-4E4C-B4CE-4D88655B5BC2}" srcOrd="0" destOrd="0" presId="urn:microsoft.com/office/officeart/2005/8/layout/chart3"/>
    <dgm:cxn modelId="{9CD173EA-65F2-409C-AD3E-FE7E4AE920BA}" type="presOf" srcId="{903B16DE-9E1A-43C5-8CA2-464FD3D38EFF}" destId="{D6C9B225-04B6-4843-8451-A975F96341D7}" srcOrd="1" destOrd="0" presId="urn:microsoft.com/office/officeart/2005/8/layout/chart3"/>
    <dgm:cxn modelId="{64F7F921-BB2D-4496-9397-8E3594DD04FE}" type="presOf" srcId="{1609D1C7-FF5B-47FA-885C-285E8205F4F8}" destId="{92B888F6-2060-43EA-A8C9-E65E750F68B6}" srcOrd="0" destOrd="0" presId="urn:microsoft.com/office/officeart/2005/8/layout/chart3"/>
    <dgm:cxn modelId="{62326C5E-6F49-4663-9897-5A4B07A2431F}" type="presOf" srcId="{D31F88F2-3256-4794-AC3F-9B4E1F5D7D5A}" destId="{4EF44468-6ADD-436B-8BA3-6F6598C17800}" srcOrd="1" destOrd="0" presId="urn:microsoft.com/office/officeart/2005/8/layout/chart3"/>
    <dgm:cxn modelId="{BAFF90B3-F8DF-4253-9A35-34F8C6183435}" srcId="{1609D1C7-FF5B-47FA-885C-285E8205F4F8}" destId="{CF279CD5-642E-4CE4-8DAA-28B184DAB318}" srcOrd="3" destOrd="0" parTransId="{254861FD-1955-4551-8744-A5C9DE477596}" sibTransId="{37843B4D-6C17-458C-9B32-E916D8061BD6}"/>
    <dgm:cxn modelId="{AD72EBBA-21E0-412C-8613-735DA996863F}" srcId="{1609D1C7-FF5B-47FA-885C-285E8205F4F8}" destId="{D31F88F2-3256-4794-AC3F-9B4E1F5D7D5A}" srcOrd="2" destOrd="0" parTransId="{5298004F-3BF1-4607-B7BB-653B99AF4434}" sibTransId="{38E097BB-DF47-43F9-B72E-5491CCAAD808}"/>
    <dgm:cxn modelId="{2DC7882C-8C18-4E00-BAB8-6D81F1FFFF8D}" type="presOf" srcId="{DC3F56B9-AD9B-4AA1-8B9F-18C12F3A9C4F}" destId="{C605AA4B-7149-49B8-9074-B1CE53B59317}" srcOrd="0" destOrd="0" presId="urn:microsoft.com/office/officeart/2005/8/layout/chart3"/>
    <dgm:cxn modelId="{0F2A567B-3EC1-45BA-8C86-7ABC680F7CD5}" type="presOf" srcId="{903B16DE-9E1A-43C5-8CA2-464FD3D38EFF}" destId="{8ACD5358-B72E-4B67-9393-411645F82C0A}" srcOrd="0" destOrd="0" presId="urn:microsoft.com/office/officeart/2005/8/layout/chart3"/>
    <dgm:cxn modelId="{A31D529A-A949-4727-807C-56B19E36DD12}" type="presParOf" srcId="{92B888F6-2060-43EA-A8C9-E65E750F68B6}" destId="{C605AA4B-7149-49B8-9074-B1CE53B59317}" srcOrd="0" destOrd="0" presId="urn:microsoft.com/office/officeart/2005/8/layout/chart3"/>
    <dgm:cxn modelId="{D81D2246-307B-43B0-92B9-C7EE38997548}" type="presParOf" srcId="{92B888F6-2060-43EA-A8C9-E65E750F68B6}" destId="{CADD1981-BB52-427F-9B65-53166BEC1907}" srcOrd="1" destOrd="0" presId="urn:microsoft.com/office/officeart/2005/8/layout/chart3"/>
    <dgm:cxn modelId="{D1BD0FCF-C7FF-4544-B9C9-5ABBDF9E3ACD}" type="presParOf" srcId="{92B888F6-2060-43EA-A8C9-E65E750F68B6}" destId="{8ACD5358-B72E-4B67-9393-411645F82C0A}" srcOrd="2" destOrd="0" presId="urn:microsoft.com/office/officeart/2005/8/layout/chart3"/>
    <dgm:cxn modelId="{B35854BC-1E83-4899-A707-614E1F9DF060}" type="presParOf" srcId="{92B888F6-2060-43EA-A8C9-E65E750F68B6}" destId="{D6C9B225-04B6-4843-8451-A975F96341D7}" srcOrd="3" destOrd="0" presId="urn:microsoft.com/office/officeart/2005/8/layout/chart3"/>
    <dgm:cxn modelId="{96C31670-D252-4FE9-B87A-25022A990CA1}" type="presParOf" srcId="{92B888F6-2060-43EA-A8C9-E65E750F68B6}" destId="{5879DCAF-2DDB-47C7-8721-EDACF3923D1B}" srcOrd="4" destOrd="0" presId="urn:microsoft.com/office/officeart/2005/8/layout/chart3"/>
    <dgm:cxn modelId="{195EDB1D-1F26-4FE6-A3D2-006B57EDD7EA}" type="presParOf" srcId="{92B888F6-2060-43EA-A8C9-E65E750F68B6}" destId="{4EF44468-6ADD-436B-8BA3-6F6598C17800}" srcOrd="5" destOrd="0" presId="urn:microsoft.com/office/officeart/2005/8/layout/chart3"/>
    <dgm:cxn modelId="{E7BB031F-3C77-4CFF-BA9F-D4FC5F743A1C}" type="presParOf" srcId="{92B888F6-2060-43EA-A8C9-E65E750F68B6}" destId="{5AC13A7C-FEB8-4E4C-B4CE-4D88655B5BC2}" srcOrd="6" destOrd="0" presId="urn:microsoft.com/office/officeart/2005/8/layout/chart3"/>
    <dgm:cxn modelId="{9B74ABD8-3151-44AA-A053-ABE64AA5BDFF}" type="presParOf" srcId="{92B888F6-2060-43EA-A8C9-E65E750F68B6}" destId="{93ED3CF0-F3A6-4C82-A82E-3BFDF427688B}"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7329C03-C73B-4034-99DA-FF6EB2EFD30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GB"/>
        </a:p>
      </dgm:t>
    </dgm:pt>
    <dgm:pt modelId="{E21567F4-2D09-455E-9F8E-97EDE71BD675}">
      <dgm:prSet phldrT="[Text]" custT="1"/>
      <dgm:spPr/>
      <dgm:t>
        <a:bodyPr/>
        <a:lstStyle/>
        <a:p>
          <a:r>
            <a:rPr lang="en-GB" sz="2000" b="1" dirty="0" smtClean="0"/>
            <a:t>Stress and Scenario Testing</a:t>
          </a:r>
          <a:endParaRPr lang="en-GB" sz="2000" b="1" dirty="0"/>
        </a:p>
      </dgm:t>
    </dgm:pt>
    <dgm:pt modelId="{D0AEB881-661C-41DF-AD79-741288C1E7A3}" type="parTrans" cxnId="{2B56FB51-EEBC-42D3-8F76-9C312C6FC375}">
      <dgm:prSet/>
      <dgm:spPr/>
      <dgm:t>
        <a:bodyPr/>
        <a:lstStyle/>
        <a:p>
          <a:endParaRPr lang="en-GB"/>
        </a:p>
      </dgm:t>
    </dgm:pt>
    <dgm:pt modelId="{F87584F5-6B60-437B-AE70-954CBAF1B6A1}" type="sibTrans" cxnId="{2B56FB51-EEBC-42D3-8F76-9C312C6FC375}">
      <dgm:prSet/>
      <dgm:spPr/>
      <dgm:t>
        <a:bodyPr/>
        <a:lstStyle/>
        <a:p>
          <a:endParaRPr lang="en-GB"/>
        </a:p>
      </dgm:t>
    </dgm:pt>
    <dgm:pt modelId="{FAF5B00D-A297-4197-8BAB-6053E5ABF146}">
      <dgm:prSet phldrT="[Text]"/>
      <dgm:spPr/>
      <dgm:t>
        <a:bodyPr/>
        <a:lstStyle/>
        <a:p>
          <a:r>
            <a:rPr lang="en-GB" dirty="0" smtClean="0"/>
            <a:t>Periodic group-wide tests to assess impact on entities– consider interactions between entities, risks</a:t>
          </a:r>
          <a:endParaRPr lang="en-GB" dirty="0"/>
        </a:p>
      </dgm:t>
    </dgm:pt>
    <dgm:pt modelId="{C4BA5FD1-5B74-4A00-A38E-2DED1D57C4D0}" type="parTrans" cxnId="{EA62C908-0AD2-46C5-9C63-3B90A2149E4C}">
      <dgm:prSet/>
      <dgm:spPr/>
      <dgm:t>
        <a:bodyPr/>
        <a:lstStyle/>
        <a:p>
          <a:endParaRPr lang="en-GB"/>
        </a:p>
      </dgm:t>
    </dgm:pt>
    <dgm:pt modelId="{786EF952-01AC-46CE-B5C5-248FEF0B0BE5}" type="sibTrans" cxnId="{EA62C908-0AD2-46C5-9C63-3B90A2149E4C}">
      <dgm:prSet/>
      <dgm:spPr/>
      <dgm:t>
        <a:bodyPr/>
        <a:lstStyle/>
        <a:p>
          <a:endParaRPr lang="en-GB"/>
        </a:p>
      </dgm:t>
    </dgm:pt>
    <dgm:pt modelId="{7D75CBB4-5D97-4D61-BC69-599A9B388466}">
      <dgm:prSet phldrT="[Text]"/>
      <dgm:spPr/>
      <dgm:t>
        <a:bodyPr/>
        <a:lstStyle/>
        <a:p>
          <a:r>
            <a:rPr lang="en-GB" dirty="0" smtClean="0"/>
            <a:t>Include reverse stress tests – likelihood of failure, mitigation</a:t>
          </a:r>
          <a:endParaRPr lang="en-GB" dirty="0"/>
        </a:p>
      </dgm:t>
    </dgm:pt>
    <dgm:pt modelId="{A44CA164-6881-475A-9ADC-1C106D12CD64}" type="parTrans" cxnId="{CF57F03C-1419-4D6D-8BFB-FE6AA7B32F1A}">
      <dgm:prSet/>
      <dgm:spPr/>
      <dgm:t>
        <a:bodyPr/>
        <a:lstStyle/>
        <a:p>
          <a:endParaRPr lang="en-GB"/>
        </a:p>
      </dgm:t>
    </dgm:pt>
    <dgm:pt modelId="{FCA16308-08B8-43C7-886E-CA833920365F}" type="sibTrans" cxnId="{CF57F03C-1419-4D6D-8BFB-FE6AA7B32F1A}">
      <dgm:prSet/>
      <dgm:spPr/>
      <dgm:t>
        <a:bodyPr/>
        <a:lstStyle/>
        <a:p>
          <a:endParaRPr lang="en-GB"/>
        </a:p>
      </dgm:t>
    </dgm:pt>
    <dgm:pt modelId="{09152DAB-686F-49F2-98A8-04C0757CDD2B}">
      <dgm:prSet phldrT="[Text]" custT="1"/>
      <dgm:spPr/>
      <dgm:t>
        <a:bodyPr/>
        <a:lstStyle/>
        <a:p>
          <a:r>
            <a:rPr lang="en-GB" sz="2000" b="1" dirty="0" smtClean="0"/>
            <a:t>Risk Aggregation</a:t>
          </a:r>
          <a:endParaRPr lang="en-GB" sz="2000" b="1" dirty="0"/>
        </a:p>
      </dgm:t>
    </dgm:pt>
    <dgm:pt modelId="{1CB4CCB5-698F-471A-8C7F-1B48072E071E}" type="parTrans" cxnId="{200807DA-FD27-43B1-B359-BAC693EBB992}">
      <dgm:prSet/>
      <dgm:spPr/>
      <dgm:t>
        <a:bodyPr/>
        <a:lstStyle/>
        <a:p>
          <a:endParaRPr lang="en-GB"/>
        </a:p>
      </dgm:t>
    </dgm:pt>
    <dgm:pt modelId="{6F7E3DEE-F400-4076-AE70-DA76E9B2EAE0}" type="sibTrans" cxnId="{200807DA-FD27-43B1-B359-BAC693EBB992}">
      <dgm:prSet/>
      <dgm:spPr/>
      <dgm:t>
        <a:bodyPr/>
        <a:lstStyle/>
        <a:p>
          <a:endParaRPr lang="en-GB"/>
        </a:p>
      </dgm:t>
    </dgm:pt>
    <dgm:pt modelId="{1F926619-1275-49A0-9963-F3C987CA055B}">
      <dgm:prSet phldrT="[Text]"/>
      <dgm:spPr/>
      <dgm:t>
        <a:bodyPr/>
        <a:lstStyle/>
        <a:p>
          <a:r>
            <a:rPr lang="en-GB" dirty="0" smtClean="0"/>
            <a:t>Not overly optimistic diversification assumptions</a:t>
          </a:r>
          <a:endParaRPr lang="en-GB" dirty="0"/>
        </a:p>
      </dgm:t>
    </dgm:pt>
    <dgm:pt modelId="{E966E1BC-A8D5-40EE-A922-E990F903AE82}" type="parTrans" cxnId="{63D31EEF-3AEE-4BF1-958C-990DF5697491}">
      <dgm:prSet/>
      <dgm:spPr/>
      <dgm:t>
        <a:bodyPr/>
        <a:lstStyle/>
        <a:p>
          <a:endParaRPr lang="en-GB"/>
        </a:p>
      </dgm:t>
    </dgm:pt>
    <dgm:pt modelId="{70CAEE5A-4A31-4CF7-B188-AA5DE71D7F3A}" type="sibTrans" cxnId="{63D31EEF-3AEE-4BF1-958C-990DF5697491}">
      <dgm:prSet/>
      <dgm:spPr/>
      <dgm:t>
        <a:bodyPr/>
        <a:lstStyle/>
        <a:p>
          <a:endParaRPr lang="en-GB"/>
        </a:p>
      </dgm:t>
    </dgm:pt>
    <dgm:pt modelId="{6C5E1DDD-9CBD-4216-9AAD-7768D5C4EB03}">
      <dgm:prSet phldrT="[Text]"/>
      <dgm:spPr/>
      <dgm:t>
        <a:bodyPr/>
        <a:lstStyle/>
        <a:p>
          <a:r>
            <a:rPr lang="en-GB" dirty="0" smtClean="0"/>
            <a:t>Prudent correlation</a:t>
          </a:r>
          <a:endParaRPr lang="en-GB" dirty="0"/>
        </a:p>
      </dgm:t>
    </dgm:pt>
    <dgm:pt modelId="{6D142CB6-1D0F-4197-9CF5-143BE9C0EB64}" type="parTrans" cxnId="{D1E0F907-368E-472F-8774-19FCBE0C3C41}">
      <dgm:prSet/>
      <dgm:spPr/>
      <dgm:t>
        <a:bodyPr/>
        <a:lstStyle/>
        <a:p>
          <a:endParaRPr lang="en-GB"/>
        </a:p>
      </dgm:t>
    </dgm:pt>
    <dgm:pt modelId="{772A083E-AEE7-4773-A618-10555D799B74}" type="sibTrans" cxnId="{D1E0F907-368E-472F-8774-19FCBE0C3C41}">
      <dgm:prSet/>
      <dgm:spPr/>
      <dgm:t>
        <a:bodyPr/>
        <a:lstStyle/>
        <a:p>
          <a:endParaRPr lang="en-GB"/>
        </a:p>
      </dgm:t>
    </dgm:pt>
    <dgm:pt modelId="{5D68FF03-72BC-4EBB-A713-FD71E663601F}">
      <dgm:prSet phldrT="[Text]" custT="1"/>
      <dgm:spPr/>
      <dgm:t>
        <a:bodyPr/>
        <a:lstStyle/>
        <a:p>
          <a:r>
            <a:rPr lang="en-GB" sz="2000" b="1" dirty="0" smtClean="0"/>
            <a:t>Risk Concentration and ITEs</a:t>
          </a:r>
          <a:endParaRPr lang="en-GB" sz="2000" b="1" dirty="0"/>
        </a:p>
      </dgm:t>
    </dgm:pt>
    <dgm:pt modelId="{ED9D1524-28D9-42B4-ACEE-07911B3552D9}" type="parTrans" cxnId="{69C5F5CE-EF51-41C9-B7CA-DE8B80DDCD93}">
      <dgm:prSet/>
      <dgm:spPr/>
      <dgm:t>
        <a:bodyPr/>
        <a:lstStyle/>
        <a:p>
          <a:endParaRPr lang="en-GB"/>
        </a:p>
      </dgm:t>
    </dgm:pt>
    <dgm:pt modelId="{009C23AD-0511-4936-BE7D-EFD1E0AC1C02}" type="sibTrans" cxnId="{69C5F5CE-EF51-41C9-B7CA-DE8B80DDCD93}">
      <dgm:prSet/>
      <dgm:spPr/>
      <dgm:t>
        <a:bodyPr/>
        <a:lstStyle/>
        <a:p>
          <a:endParaRPr lang="en-GB"/>
        </a:p>
      </dgm:t>
    </dgm:pt>
    <dgm:pt modelId="{34EC2518-877A-40EB-AF0E-2CA9880B77BF}">
      <dgm:prSet phldrT="[Text]"/>
      <dgm:spPr/>
      <dgm:t>
        <a:bodyPr/>
        <a:lstStyle/>
        <a:p>
          <a:r>
            <a:rPr lang="en-GB" dirty="0" smtClean="0"/>
            <a:t>Systems and processes to identify, assess and report group-wide risk concentrations and ITEs – including to supervisors</a:t>
          </a:r>
          <a:endParaRPr lang="en-GB" dirty="0"/>
        </a:p>
      </dgm:t>
    </dgm:pt>
    <dgm:pt modelId="{EDB1E189-F548-4284-860E-A947C067C88F}" type="parTrans" cxnId="{6D6E071C-C616-4DA5-97FE-2B452D4B4B68}">
      <dgm:prSet/>
      <dgm:spPr/>
      <dgm:t>
        <a:bodyPr/>
        <a:lstStyle/>
        <a:p>
          <a:endParaRPr lang="en-GB"/>
        </a:p>
      </dgm:t>
    </dgm:pt>
    <dgm:pt modelId="{5285C077-E51F-4F85-BF9E-B81C36AA3627}" type="sibTrans" cxnId="{6D6E071C-C616-4DA5-97FE-2B452D4B4B68}">
      <dgm:prSet/>
      <dgm:spPr/>
      <dgm:t>
        <a:bodyPr/>
        <a:lstStyle/>
        <a:p>
          <a:endParaRPr lang="en-GB"/>
        </a:p>
      </dgm:t>
    </dgm:pt>
    <dgm:pt modelId="{9E2B98C5-088B-4FAC-8F70-8F9168E42F40}">
      <dgm:prSet phldrT="[Text]"/>
      <dgm:spPr/>
      <dgm:t>
        <a:bodyPr/>
        <a:lstStyle/>
        <a:p>
          <a:r>
            <a:rPr lang="en-GB" dirty="0" smtClean="0"/>
            <a:t>Quantitative limits on group-wide risk concentrations</a:t>
          </a:r>
          <a:endParaRPr lang="en-GB" dirty="0"/>
        </a:p>
      </dgm:t>
    </dgm:pt>
    <dgm:pt modelId="{D34ECCB5-05B3-47CC-894B-2FC13FFC6DDD}" type="parTrans" cxnId="{93D936D3-5447-453B-8E64-9054B5DCCF26}">
      <dgm:prSet/>
      <dgm:spPr/>
      <dgm:t>
        <a:bodyPr/>
        <a:lstStyle/>
        <a:p>
          <a:endParaRPr lang="en-GB"/>
        </a:p>
      </dgm:t>
    </dgm:pt>
    <dgm:pt modelId="{C9677852-66EE-4559-A445-CFE15009662B}" type="sibTrans" cxnId="{93D936D3-5447-453B-8E64-9054B5DCCF26}">
      <dgm:prSet/>
      <dgm:spPr/>
      <dgm:t>
        <a:bodyPr/>
        <a:lstStyle/>
        <a:p>
          <a:endParaRPr lang="en-GB"/>
        </a:p>
      </dgm:t>
    </dgm:pt>
    <dgm:pt modelId="{C0E6F23B-CE23-42A1-8D4D-23E03EBC0CAD}">
      <dgm:prSet phldrT="[Text]"/>
      <dgm:spPr/>
      <dgm:t>
        <a:bodyPr/>
        <a:lstStyle/>
        <a:p>
          <a:r>
            <a:rPr lang="en-GB" dirty="0" smtClean="0"/>
            <a:t>Sufficiently severe, forward looking, documented</a:t>
          </a:r>
          <a:endParaRPr lang="en-GB" dirty="0"/>
        </a:p>
      </dgm:t>
    </dgm:pt>
    <dgm:pt modelId="{C814242D-A15E-4248-9F47-5BA2D5A0F7B1}" type="parTrans" cxnId="{D1F55FD2-4E24-40E7-9AF8-3498078ACDF4}">
      <dgm:prSet/>
      <dgm:spPr/>
      <dgm:t>
        <a:bodyPr/>
        <a:lstStyle/>
        <a:p>
          <a:endParaRPr lang="en-GB"/>
        </a:p>
      </dgm:t>
    </dgm:pt>
    <dgm:pt modelId="{22B8737A-5A58-4BF1-9783-2F75F0CEFA00}" type="sibTrans" cxnId="{D1F55FD2-4E24-40E7-9AF8-3498078ACDF4}">
      <dgm:prSet/>
      <dgm:spPr/>
      <dgm:t>
        <a:bodyPr/>
        <a:lstStyle/>
        <a:p>
          <a:endParaRPr lang="en-GB"/>
        </a:p>
      </dgm:t>
    </dgm:pt>
    <dgm:pt modelId="{1F3F7684-1469-495E-A822-B45C3B19AC0B}">
      <dgm:prSet phldrT="[Text]"/>
      <dgm:spPr/>
      <dgm:t>
        <a:bodyPr/>
        <a:lstStyle/>
        <a:p>
          <a:r>
            <a:rPr lang="en-GB" dirty="0" smtClean="0"/>
            <a:t>Appropriate to nature, scale and complexity</a:t>
          </a:r>
          <a:endParaRPr lang="en-GB" dirty="0"/>
        </a:p>
      </dgm:t>
    </dgm:pt>
    <dgm:pt modelId="{14364B9D-6125-4638-9D81-3D386C3B2311}" type="parTrans" cxnId="{0454AEC7-87A2-4BFF-80E7-A26F45C37130}">
      <dgm:prSet/>
      <dgm:spPr/>
      <dgm:t>
        <a:bodyPr/>
        <a:lstStyle/>
        <a:p>
          <a:endParaRPr lang="en-GB"/>
        </a:p>
      </dgm:t>
    </dgm:pt>
    <dgm:pt modelId="{CF4B7271-A9AD-4419-812E-C21D7A7B3170}" type="sibTrans" cxnId="{0454AEC7-87A2-4BFF-80E7-A26F45C37130}">
      <dgm:prSet/>
      <dgm:spPr/>
      <dgm:t>
        <a:bodyPr/>
        <a:lstStyle/>
        <a:p>
          <a:endParaRPr lang="en-GB"/>
        </a:p>
      </dgm:t>
    </dgm:pt>
    <dgm:pt modelId="{765581DF-9262-4E3A-96D1-5370688BC08E}">
      <dgm:prSet phldrT="[Text]"/>
      <dgm:spPr/>
      <dgm:t>
        <a:bodyPr/>
        <a:lstStyle/>
        <a:p>
          <a:r>
            <a:rPr lang="en-GB" dirty="0" smtClean="0"/>
            <a:t>Adequate resources and systems</a:t>
          </a:r>
          <a:endParaRPr lang="en-GB" dirty="0"/>
        </a:p>
      </dgm:t>
    </dgm:pt>
    <dgm:pt modelId="{55BF5739-C47A-43D7-9967-F4FB5E256253}" type="parTrans" cxnId="{3DA97776-A5EA-418F-AB0F-69B997AF3A76}">
      <dgm:prSet/>
      <dgm:spPr/>
      <dgm:t>
        <a:bodyPr/>
        <a:lstStyle/>
        <a:p>
          <a:endParaRPr lang="en-GB"/>
        </a:p>
      </dgm:t>
    </dgm:pt>
    <dgm:pt modelId="{44D62EFD-78BB-46F2-B21A-B1CBC9CE8EFC}" type="sibTrans" cxnId="{3DA97776-A5EA-418F-AB0F-69B997AF3A76}">
      <dgm:prSet/>
      <dgm:spPr/>
      <dgm:t>
        <a:bodyPr/>
        <a:lstStyle/>
        <a:p>
          <a:endParaRPr lang="en-GB"/>
        </a:p>
      </dgm:t>
    </dgm:pt>
    <dgm:pt modelId="{7D3A24E6-7F6B-4C45-BC5E-BA88D684A68E}" type="pres">
      <dgm:prSet presAssocID="{F7329C03-C73B-4034-99DA-FF6EB2EFD308}" presName="Name0" presStyleCnt="0">
        <dgm:presLayoutVars>
          <dgm:dir/>
          <dgm:animLvl val="lvl"/>
          <dgm:resizeHandles val="exact"/>
        </dgm:presLayoutVars>
      </dgm:prSet>
      <dgm:spPr/>
      <dgm:t>
        <a:bodyPr/>
        <a:lstStyle/>
        <a:p>
          <a:endParaRPr lang="en-GB"/>
        </a:p>
      </dgm:t>
    </dgm:pt>
    <dgm:pt modelId="{F758B95E-7218-4092-AAAF-554C00CCE647}" type="pres">
      <dgm:prSet presAssocID="{E21567F4-2D09-455E-9F8E-97EDE71BD675}" presName="linNode" presStyleCnt="0"/>
      <dgm:spPr/>
    </dgm:pt>
    <dgm:pt modelId="{932BC648-4661-469A-B6CF-C9B2C031B19A}" type="pres">
      <dgm:prSet presAssocID="{E21567F4-2D09-455E-9F8E-97EDE71BD675}" presName="parentText" presStyleLbl="node1" presStyleIdx="0" presStyleCnt="3" custScaleX="78197" custLinFactNeighborX="-6132" custLinFactNeighborY="-152">
        <dgm:presLayoutVars>
          <dgm:chMax val="1"/>
          <dgm:bulletEnabled val="1"/>
        </dgm:presLayoutVars>
      </dgm:prSet>
      <dgm:spPr/>
      <dgm:t>
        <a:bodyPr/>
        <a:lstStyle/>
        <a:p>
          <a:endParaRPr lang="en-GB"/>
        </a:p>
      </dgm:t>
    </dgm:pt>
    <dgm:pt modelId="{C3541727-A691-4173-988E-B5ACFFB4085C}" type="pres">
      <dgm:prSet presAssocID="{E21567F4-2D09-455E-9F8E-97EDE71BD675}" presName="descendantText" presStyleLbl="alignAccFollowNode1" presStyleIdx="0" presStyleCnt="3" custScaleX="111792" custScaleY="110721">
        <dgm:presLayoutVars>
          <dgm:bulletEnabled val="1"/>
        </dgm:presLayoutVars>
      </dgm:prSet>
      <dgm:spPr/>
      <dgm:t>
        <a:bodyPr/>
        <a:lstStyle/>
        <a:p>
          <a:endParaRPr lang="en-GB"/>
        </a:p>
      </dgm:t>
    </dgm:pt>
    <dgm:pt modelId="{D5BB843E-AC86-42EC-A08A-BC331271E3B4}" type="pres">
      <dgm:prSet presAssocID="{F87584F5-6B60-437B-AE70-954CBAF1B6A1}" presName="sp" presStyleCnt="0"/>
      <dgm:spPr/>
    </dgm:pt>
    <dgm:pt modelId="{634EED29-737B-4433-BB6C-8839C52226EA}" type="pres">
      <dgm:prSet presAssocID="{09152DAB-686F-49F2-98A8-04C0757CDD2B}" presName="linNode" presStyleCnt="0"/>
      <dgm:spPr/>
    </dgm:pt>
    <dgm:pt modelId="{A66D0DFF-22F7-4153-9937-C9C40B2D03A8}" type="pres">
      <dgm:prSet presAssocID="{09152DAB-686F-49F2-98A8-04C0757CDD2B}" presName="parentText" presStyleLbl="node1" presStyleIdx="1" presStyleCnt="3" custScaleX="78197" custLinFactNeighborX="-6132" custLinFactNeighborY="-152">
        <dgm:presLayoutVars>
          <dgm:chMax val="1"/>
          <dgm:bulletEnabled val="1"/>
        </dgm:presLayoutVars>
      </dgm:prSet>
      <dgm:spPr/>
      <dgm:t>
        <a:bodyPr/>
        <a:lstStyle/>
        <a:p>
          <a:endParaRPr lang="en-GB"/>
        </a:p>
      </dgm:t>
    </dgm:pt>
    <dgm:pt modelId="{63B3E9A1-98B8-43E6-B227-8B8C827184BF}" type="pres">
      <dgm:prSet presAssocID="{09152DAB-686F-49F2-98A8-04C0757CDD2B}" presName="descendantText" presStyleLbl="alignAccFollowNode1" presStyleIdx="1" presStyleCnt="3" custScaleX="111792" custScaleY="110721">
        <dgm:presLayoutVars>
          <dgm:bulletEnabled val="1"/>
        </dgm:presLayoutVars>
      </dgm:prSet>
      <dgm:spPr/>
      <dgm:t>
        <a:bodyPr/>
        <a:lstStyle/>
        <a:p>
          <a:endParaRPr lang="en-GB"/>
        </a:p>
      </dgm:t>
    </dgm:pt>
    <dgm:pt modelId="{21252F90-1B36-48D2-A5E3-4D8A3ED1C99F}" type="pres">
      <dgm:prSet presAssocID="{6F7E3DEE-F400-4076-AE70-DA76E9B2EAE0}" presName="sp" presStyleCnt="0"/>
      <dgm:spPr/>
    </dgm:pt>
    <dgm:pt modelId="{D05B3C72-114E-4CD7-A1C7-DC8C06E610CC}" type="pres">
      <dgm:prSet presAssocID="{5D68FF03-72BC-4EBB-A713-FD71E663601F}" presName="linNode" presStyleCnt="0"/>
      <dgm:spPr/>
    </dgm:pt>
    <dgm:pt modelId="{9DE7B14E-A18A-495B-9264-C047B0692CAB}" type="pres">
      <dgm:prSet presAssocID="{5D68FF03-72BC-4EBB-A713-FD71E663601F}" presName="parentText" presStyleLbl="node1" presStyleIdx="2" presStyleCnt="3" custScaleX="78197" custLinFactNeighborX="-6132" custLinFactNeighborY="-152">
        <dgm:presLayoutVars>
          <dgm:chMax val="1"/>
          <dgm:bulletEnabled val="1"/>
        </dgm:presLayoutVars>
      </dgm:prSet>
      <dgm:spPr/>
      <dgm:t>
        <a:bodyPr/>
        <a:lstStyle/>
        <a:p>
          <a:endParaRPr lang="en-GB"/>
        </a:p>
      </dgm:t>
    </dgm:pt>
    <dgm:pt modelId="{8087A980-F8EA-4BDC-9120-32002922AE88}" type="pres">
      <dgm:prSet presAssocID="{5D68FF03-72BC-4EBB-A713-FD71E663601F}" presName="descendantText" presStyleLbl="alignAccFollowNode1" presStyleIdx="2" presStyleCnt="3" custScaleX="111792" custScaleY="110721">
        <dgm:presLayoutVars>
          <dgm:bulletEnabled val="1"/>
        </dgm:presLayoutVars>
      </dgm:prSet>
      <dgm:spPr/>
      <dgm:t>
        <a:bodyPr/>
        <a:lstStyle/>
        <a:p>
          <a:endParaRPr lang="en-GB"/>
        </a:p>
      </dgm:t>
    </dgm:pt>
  </dgm:ptLst>
  <dgm:cxnLst>
    <dgm:cxn modelId="{9D59F233-2E17-4253-9B67-D33F483CF988}" type="presOf" srcId="{6C5E1DDD-9CBD-4216-9AAD-7768D5C4EB03}" destId="{63B3E9A1-98B8-43E6-B227-8B8C827184BF}" srcOrd="0" destOrd="1" presId="urn:microsoft.com/office/officeart/2005/8/layout/vList5"/>
    <dgm:cxn modelId="{67198DBD-C73D-4C85-9B02-4F25149EABDF}" type="presOf" srcId="{FAF5B00D-A297-4197-8BAB-6053E5ABF146}" destId="{C3541727-A691-4173-988E-B5ACFFB4085C}" srcOrd="0" destOrd="0" presId="urn:microsoft.com/office/officeart/2005/8/layout/vList5"/>
    <dgm:cxn modelId="{FEB74799-B563-4058-AE30-B0CB3BCD7065}" type="presOf" srcId="{1F926619-1275-49A0-9963-F3C987CA055B}" destId="{63B3E9A1-98B8-43E6-B227-8B8C827184BF}" srcOrd="0" destOrd="0" presId="urn:microsoft.com/office/officeart/2005/8/layout/vList5"/>
    <dgm:cxn modelId="{69C5F5CE-EF51-41C9-B7CA-DE8B80DDCD93}" srcId="{F7329C03-C73B-4034-99DA-FF6EB2EFD308}" destId="{5D68FF03-72BC-4EBB-A713-FD71E663601F}" srcOrd="2" destOrd="0" parTransId="{ED9D1524-28D9-42B4-ACEE-07911B3552D9}" sibTransId="{009C23AD-0511-4936-BE7D-EFD1E0AC1C02}"/>
    <dgm:cxn modelId="{2B56FB51-EEBC-42D3-8F76-9C312C6FC375}" srcId="{F7329C03-C73B-4034-99DA-FF6EB2EFD308}" destId="{E21567F4-2D09-455E-9F8E-97EDE71BD675}" srcOrd="0" destOrd="0" parTransId="{D0AEB881-661C-41DF-AD79-741288C1E7A3}" sibTransId="{F87584F5-6B60-437B-AE70-954CBAF1B6A1}"/>
    <dgm:cxn modelId="{93D936D3-5447-453B-8E64-9054B5DCCF26}" srcId="{5D68FF03-72BC-4EBB-A713-FD71E663601F}" destId="{9E2B98C5-088B-4FAC-8F70-8F9168E42F40}" srcOrd="1" destOrd="0" parTransId="{D34ECCB5-05B3-47CC-894B-2FC13FFC6DDD}" sibTransId="{C9677852-66EE-4559-A445-CFE15009662B}"/>
    <dgm:cxn modelId="{BD867B72-97AF-4094-8AC9-813E14684F08}" type="presOf" srcId="{E21567F4-2D09-455E-9F8E-97EDE71BD675}" destId="{932BC648-4661-469A-B6CF-C9B2C031B19A}" srcOrd="0" destOrd="0" presId="urn:microsoft.com/office/officeart/2005/8/layout/vList5"/>
    <dgm:cxn modelId="{6D6E071C-C616-4DA5-97FE-2B452D4B4B68}" srcId="{5D68FF03-72BC-4EBB-A713-FD71E663601F}" destId="{34EC2518-877A-40EB-AF0E-2CA9880B77BF}" srcOrd="0" destOrd="0" parTransId="{EDB1E189-F548-4284-860E-A947C067C88F}" sibTransId="{5285C077-E51F-4F85-BF9E-B81C36AA3627}"/>
    <dgm:cxn modelId="{96FDD9CE-D8E0-48B6-80C0-D9612395E772}" type="presOf" srcId="{F7329C03-C73B-4034-99DA-FF6EB2EFD308}" destId="{7D3A24E6-7F6B-4C45-BC5E-BA88D684A68E}" srcOrd="0" destOrd="0" presId="urn:microsoft.com/office/officeart/2005/8/layout/vList5"/>
    <dgm:cxn modelId="{D1F55FD2-4E24-40E7-9AF8-3498078ACDF4}" srcId="{E21567F4-2D09-455E-9F8E-97EDE71BD675}" destId="{C0E6F23B-CE23-42A1-8D4D-23E03EBC0CAD}" srcOrd="1" destOrd="0" parTransId="{C814242D-A15E-4248-9F47-5BA2D5A0F7B1}" sibTransId="{22B8737A-5A58-4BF1-9783-2F75F0CEFA00}"/>
    <dgm:cxn modelId="{63D31EEF-3AEE-4BF1-958C-990DF5697491}" srcId="{09152DAB-686F-49F2-98A8-04C0757CDD2B}" destId="{1F926619-1275-49A0-9963-F3C987CA055B}" srcOrd="0" destOrd="0" parTransId="{E966E1BC-A8D5-40EE-A922-E990F903AE82}" sibTransId="{70CAEE5A-4A31-4CF7-B188-AA5DE71D7F3A}"/>
    <dgm:cxn modelId="{DC430D49-F5F9-4896-9852-CFD4CAEAB75D}" type="presOf" srcId="{5D68FF03-72BC-4EBB-A713-FD71E663601F}" destId="{9DE7B14E-A18A-495B-9264-C047B0692CAB}" srcOrd="0" destOrd="0" presId="urn:microsoft.com/office/officeart/2005/8/layout/vList5"/>
    <dgm:cxn modelId="{0767038C-0C55-47A7-B69E-CF523A01C215}" type="presOf" srcId="{7D75CBB4-5D97-4D61-BC69-599A9B388466}" destId="{C3541727-A691-4173-988E-B5ACFFB4085C}" srcOrd="0" destOrd="2" presId="urn:microsoft.com/office/officeart/2005/8/layout/vList5"/>
    <dgm:cxn modelId="{EA62C908-0AD2-46C5-9C63-3B90A2149E4C}" srcId="{E21567F4-2D09-455E-9F8E-97EDE71BD675}" destId="{FAF5B00D-A297-4197-8BAB-6053E5ABF146}" srcOrd="0" destOrd="0" parTransId="{C4BA5FD1-5B74-4A00-A38E-2DED1D57C4D0}" sibTransId="{786EF952-01AC-46CE-B5C5-248FEF0B0BE5}"/>
    <dgm:cxn modelId="{200807DA-FD27-43B1-B359-BAC693EBB992}" srcId="{F7329C03-C73B-4034-99DA-FF6EB2EFD308}" destId="{09152DAB-686F-49F2-98A8-04C0757CDD2B}" srcOrd="1" destOrd="0" parTransId="{1CB4CCB5-698F-471A-8C7F-1B48072E071E}" sibTransId="{6F7E3DEE-F400-4076-AE70-DA76E9B2EAE0}"/>
    <dgm:cxn modelId="{D1E0F907-368E-472F-8774-19FCBE0C3C41}" srcId="{09152DAB-686F-49F2-98A8-04C0757CDD2B}" destId="{6C5E1DDD-9CBD-4216-9AAD-7768D5C4EB03}" srcOrd="1" destOrd="0" parTransId="{6D142CB6-1D0F-4197-9CF5-143BE9C0EB64}" sibTransId="{772A083E-AEE7-4773-A618-10555D799B74}"/>
    <dgm:cxn modelId="{3DA97776-A5EA-418F-AB0F-69B997AF3A76}" srcId="{09152DAB-686F-49F2-98A8-04C0757CDD2B}" destId="{765581DF-9262-4E3A-96D1-5370688BC08E}" srcOrd="2" destOrd="0" parTransId="{55BF5739-C47A-43D7-9967-F4FB5E256253}" sibTransId="{44D62EFD-78BB-46F2-B21A-B1CBC9CE8EFC}"/>
    <dgm:cxn modelId="{0454AEC7-87A2-4BFF-80E7-A26F45C37130}" srcId="{E21567F4-2D09-455E-9F8E-97EDE71BD675}" destId="{1F3F7684-1469-495E-A822-B45C3B19AC0B}" srcOrd="3" destOrd="0" parTransId="{14364B9D-6125-4638-9D81-3D386C3B2311}" sibTransId="{CF4B7271-A9AD-4419-812E-C21D7A7B3170}"/>
    <dgm:cxn modelId="{CAAA138E-BAE6-48B0-B0B9-4ECC6B46FFB5}" type="presOf" srcId="{9E2B98C5-088B-4FAC-8F70-8F9168E42F40}" destId="{8087A980-F8EA-4BDC-9120-32002922AE88}" srcOrd="0" destOrd="1" presId="urn:microsoft.com/office/officeart/2005/8/layout/vList5"/>
    <dgm:cxn modelId="{AC9E7BC9-89B1-4A70-9603-CE14E647C84C}" type="presOf" srcId="{765581DF-9262-4E3A-96D1-5370688BC08E}" destId="{63B3E9A1-98B8-43E6-B227-8B8C827184BF}" srcOrd="0" destOrd="2" presId="urn:microsoft.com/office/officeart/2005/8/layout/vList5"/>
    <dgm:cxn modelId="{A97EC544-5229-400F-864F-6CF52F807DEB}" type="presOf" srcId="{34EC2518-877A-40EB-AF0E-2CA9880B77BF}" destId="{8087A980-F8EA-4BDC-9120-32002922AE88}" srcOrd="0" destOrd="0" presId="urn:microsoft.com/office/officeart/2005/8/layout/vList5"/>
    <dgm:cxn modelId="{CF57F03C-1419-4D6D-8BFB-FE6AA7B32F1A}" srcId="{E21567F4-2D09-455E-9F8E-97EDE71BD675}" destId="{7D75CBB4-5D97-4D61-BC69-599A9B388466}" srcOrd="2" destOrd="0" parTransId="{A44CA164-6881-475A-9ADC-1C106D12CD64}" sibTransId="{FCA16308-08B8-43C7-886E-CA833920365F}"/>
    <dgm:cxn modelId="{D12AA6C2-C368-4078-B3CC-ADFBE850EC9E}" type="presOf" srcId="{C0E6F23B-CE23-42A1-8D4D-23E03EBC0CAD}" destId="{C3541727-A691-4173-988E-B5ACFFB4085C}" srcOrd="0" destOrd="1" presId="urn:microsoft.com/office/officeart/2005/8/layout/vList5"/>
    <dgm:cxn modelId="{D7C4819C-C150-46C8-8D51-D988A8E1C93D}" type="presOf" srcId="{1F3F7684-1469-495E-A822-B45C3B19AC0B}" destId="{C3541727-A691-4173-988E-B5ACFFB4085C}" srcOrd="0" destOrd="3" presId="urn:microsoft.com/office/officeart/2005/8/layout/vList5"/>
    <dgm:cxn modelId="{D4DA2D33-2310-4DF2-AF9B-CCE40C35CF23}" type="presOf" srcId="{09152DAB-686F-49F2-98A8-04C0757CDD2B}" destId="{A66D0DFF-22F7-4153-9937-C9C40B2D03A8}" srcOrd="0" destOrd="0" presId="urn:microsoft.com/office/officeart/2005/8/layout/vList5"/>
    <dgm:cxn modelId="{71A6E771-D272-4C50-B4E4-A3D188518859}" type="presParOf" srcId="{7D3A24E6-7F6B-4C45-BC5E-BA88D684A68E}" destId="{F758B95E-7218-4092-AAAF-554C00CCE647}" srcOrd="0" destOrd="0" presId="urn:microsoft.com/office/officeart/2005/8/layout/vList5"/>
    <dgm:cxn modelId="{13E5F5DD-9597-4E80-B5E6-8848893DDF4A}" type="presParOf" srcId="{F758B95E-7218-4092-AAAF-554C00CCE647}" destId="{932BC648-4661-469A-B6CF-C9B2C031B19A}" srcOrd="0" destOrd="0" presId="urn:microsoft.com/office/officeart/2005/8/layout/vList5"/>
    <dgm:cxn modelId="{1665DC92-160A-40DC-AD74-F040C9D1CD44}" type="presParOf" srcId="{F758B95E-7218-4092-AAAF-554C00CCE647}" destId="{C3541727-A691-4173-988E-B5ACFFB4085C}" srcOrd="1" destOrd="0" presId="urn:microsoft.com/office/officeart/2005/8/layout/vList5"/>
    <dgm:cxn modelId="{53ACE941-E16C-49A0-B211-820BE237A659}" type="presParOf" srcId="{7D3A24E6-7F6B-4C45-BC5E-BA88D684A68E}" destId="{D5BB843E-AC86-42EC-A08A-BC331271E3B4}" srcOrd="1" destOrd="0" presId="urn:microsoft.com/office/officeart/2005/8/layout/vList5"/>
    <dgm:cxn modelId="{B4327170-FA86-45AF-A6B8-4D86E2AA96A2}" type="presParOf" srcId="{7D3A24E6-7F6B-4C45-BC5E-BA88D684A68E}" destId="{634EED29-737B-4433-BB6C-8839C52226EA}" srcOrd="2" destOrd="0" presId="urn:microsoft.com/office/officeart/2005/8/layout/vList5"/>
    <dgm:cxn modelId="{C6AB8778-6EEE-4638-9395-3F1755A14D9F}" type="presParOf" srcId="{634EED29-737B-4433-BB6C-8839C52226EA}" destId="{A66D0DFF-22F7-4153-9937-C9C40B2D03A8}" srcOrd="0" destOrd="0" presId="urn:microsoft.com/office/officeart/2005/8/layout/vList5"/>
    <dgm:cxn modelId="{17950AAB-998F-4072-8382-89AF62FCA5A8}" type="presParOf" srcId="{634EED29-737B-4433-BB6C-8839C52226EA}" destId="{63B3E9A1-98B8-43E6-B227-8B8C827184BF}" srcOrd="1" destOrd="0" presId="urn:microsoft.com/office/officeart/2005/8/layout/vList5"/>
    <dgm:cxn modelId="{731CB7B3-7C04-47CA-83B7-AC0EE8BA2EF3}" type="presParOf" srcId="{7D3A24E6-7F6B-4C45-BC5E-BA88D684A68E}" destId="{21252F90-1B36-48D2-A5E3-4D8A3ED1C99F}" srcOrd="3" destOrd="0" presId="urn:microsoft.com/office/officeart/2005/8/layout/vList5"/>
    <dgm:cxn modelId="{50FA2794-9060-4990-9339-4A6F9CCD77F8}" type="presParOf" srcId="{7D3A24E6-7F6B-4C45-BC5E-BA88D684A68E}" destId="{D05B3C72-114E-4CD7-A1C7-DC8C06E610CC}" srcOrd="4" destOrd="0" presId="urn:microsoft.com/office/officeart/2005/8/layout/vList5"/>
    <dgm:cxn modelId="{A3F4CABA-9776-4544-BAA0-A2DBAD45645D}" type="presParOf" srcId="{D05B3C72-114E-4CD7-A1C7-DC8C06E610CC}" destId="{9DE7B14E-A18A-495B-9264-C047B0692CAB}" srcOrd="0" destOrd="0" presId="urn:microsoft.com/office/officeart/2005/8/layout/vList5"/>
    <dgm:cxn modelId="{F95F8561-285A-4C7C-9352-2B990917B351}" type="presParOf" srcId="{D05B3C72-114E-4CD7-A1C7-DC8C06E610CC}" destId="{8087A980-F8EA-4BDC-9120-32002922AE8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ACCA05-2E96-4E8D-A127-2B3343C6DE19}" type="doc">
      <dgm:prSet loTypeId="urn:microsoft.com/office/officeart/2005/8/layout/venn1" loCatId="relationship" qsTypeId="urn:microsoft.com/office/officeart/2005/8/quickstyle/simple1" qsCatId="simple" csTypeId="urn:microsoft.com/office/officeart/2005/8/colors/colorful1" csCatId="colorful" phldr="1"/>
      <dgm:spPr/>
    </dgm:pt>
    <dgm:pt modelId="{9486BB2F-B7C2-458F-8D28-B6C02F514B12}">
      <dgm:prSet phldrT="[Text]" custT="1"/>
      <dgm:spPr/>
      <dgm:t>
        <a:bodyPr/>
        <a:lstStyle/>
        <a:p>
          <a:r>
            <a:rPr lang="en-GB" sz="1000" dirty="0" smtClean="0"/>
            <a:t>Insurer</a:t>
          </a:r>
          <a:endParaRPr lang="en-GB" sz="1000" dirty="0"/>
        </a:p>
      </dgm:t>
    </dgm:pt>
    <dgm:pt modelId="{61B480B6-608F-449B-8663-4274C019EF75}" type="parTrans" cxnId="{6FD359F1-432B-4922-88CE-E3C03BFFBD05}">
      <dgm:prSet/>
      <dgm:spPr/>
      <dgm:t>
        <a:bodyPr/>
        <a:lstStyle/>
        <a:p>
          <a:endParaRPr lang="en-GB"/>
        </a:p>
      </dgm:t>
    </dgm:pt>
    <dgm:pt modelId="{44A5A77C-B027-497A-B963-56D23F2CF764}" type="sibTrans" cxnId="{6FD359F1-432B-4922-88CE-E3C03BFFBD05}">
      <dgm:prSet/>
      <dgm:spPr/>
      <dgm:t>
        <a:bodyPr/>
        <a:lstStyle/>
        <a:p>
          <a:endParaRPr lang="en-GB"/>
        </a:p>
      </dgm:t>
    </dgm:pt>
    <dgm:pt modelId="{925CA9BD-AF6B-48C5-A3E8-7874D9D3E314}">
      <dgm:prSet phldrT="[Text]" custT="1"/>
      <dgm:spPr>
        <a:solidFill>
          <a:schemeClr val="accent4">
            <a:alpha val="50000"/>
          </a:schemeClr>
        </a:solidFill>
      </dgm:spPr>
      <dgm:t>
        <a:bodyPr/>
        <a:lstStyle/>
        <a:p>
          <a:r>
            <a:rPr lang="en-GB" sz="1000" dirty="0" smtClean="0"/>
            <a:t>Bank</a:t>
          </a:r>
          <a:endParaRPr lang="en-GB" sz="1000" dirty="0"/>
        </a:p>
      </dgm:t>
    </dgm:pt>
    <dgm:pt modelId="{119B115E-2772-44AE-8532-58054F44D1FE}" type="parTrans" cxnId="{F947B8CB-C82F-4F78-83A9-E8BBF5D40A0F}">
      <dgm:prSet/>
      <dgm:spPr/>
      <dgm:t>
        <a:bodyPr/>
        <a:lstStyle/>
        <a:p>
          <a:endParaRPr lang="en-GB"/>
        </a:p>
      </dgm:t>
    </dgm:pt>
    <dgm:pt modelId="{B82371B6-3F56-4D2B-A306-7C33ED769793}" type="sibTrans" cxnId="{F947B8CB-C82F-4F78-83A9-E8BBF5D40A0F}">
      <dgm:prSet/>
      <dgm:spPr/>
      <dgm:t>
        <a:bodyPr/>
        <a:lstStyle/>
        <a:p>
          <a:endParaRPr lang="en-GB"/>
        </a:p>
      </dgm:t>
    </dgm:pt>
    <dgm:pt modelId="{BDB31CA6-620B-4DDE-BB55-EC8C4F5B9608}" type="pres">
      <dgm:prSet presAssocID="{54ACCA05-2E96-4E8D-A127-2B3343C6DE19}" presName="compositeShape" presStyleCnt="0">
        <dgm:presLayoutVars>
          <dgm:chMax val="7"/>
          <dgm:dir/>
          <dgm:resizeHandles val="exact"/>
        </dgm:presLayoutVars>
      </dgm:prSet>
      <dgm:spPr/>
    </dgm:pt>
    <dgm:pt modelId="{E725934A-7236-46DC-B301-8F711CA3063F}" type="pres">
      <dgm:prSet presAssocID="{9486BB2F-B7C2-458F-8D28-B6C02F514B12}" presName="circ1" presStyleLbl="vennNode1" presStyleIdx="0" presStyleCnt="2"/>
      <dgm:spPr/>
      <dgm:t>
        <a:bodyPr/>
        <a:lstStyle/>
        <a:p>
          <a:endParaRPr lang="en-GB"/>
        </a:p>
      </dgm:t>
    </dgm:pt>
    <dgm:pt modelId="{1B858FF7-97AD-4C08-A665-D78C3E4ED312}" type="pres">
      <dgm:prSet presAssocID="{9486BB2F-B7C2-458F-8D28-B6C02F514B12}" presName="circ1Tx" presStyleLbl="revTx" presStyleIdx="0" presStyleCnt="0">
        <dgm:presLayoutVars>
          <dgm:chMax val="0"/>
          <dgm:chPref val="0"/>
          <dgm:bulletEnabled val="1"/>
        </dgm:presLayoutVars>
      </dgm:prSet>
      <dgm:spPr/>
      <dgm:t>
        <a:bodyPr/>
        <a:lstStyle/>
        <a:p>
          <a:endParaRPr lang="en-GB"/>
        </a:p>
      </dgm:t>
    </dgm:pt>
    <dgm:pt modelId="{BD0CD89B-D80A-4CD0-81DA-4141AFBC4AA0}" type="pres">
      <dgm:prSet presAssocID="{925CA9BD-AF6B-48C5-A3E8-7874D9D3E314}" presName="circ2" presStyleLbl="vennNode1" presStyleIdx="1" presStyleCnt="2"/>
      <dgm:spPr/>
      <dgm:t>
        <a:bodyPr/>
        <a:lstStyle/>
        <a:p>
          <a:endParaRPr lang="en-GB"/>
        </a:p>
      </dgm:t>
    </dgm:pt>
    <dgm:pt modelId="{B4F19E1B-1AAB-477C-928C-19A3ED2AD58D}" type="pres">
      <dgm:prSet presAssocID="{925CA9BD-AF6B-48C5-A3E8-7874D9D3E314}" presName="circ2Tx" presStyleLbl="revTx" presStyleIdx="0" presStyleCnt="0">
        <dgm:presLayoutVars>
          <dgm:chMax val="0"/>
          <dgm:chPref val="0"/>
          <dgm:bulletEnabled val="1"/>
        </dgm:presLayoutVars>
      </dgm:prSet>
      <dgm:spPr/>
      <dgm:t>
        <a:bodyPr/>
        <a:lstStyle/>
        <a:p>
          <a:endParaRPr lang="en-GB"/>
        </a:p>
      </dgm:t>
    </dgm:pt>
  </dgm:ptLst>
  <dgm:cxnLst>
    <dgm:cxn modelId="{61D1353D-1E7B-4F2D-AE7F-1159F6DF1D3A}" type="presOf" srcId="{9486BB2F-B7C2-458F-8D28-B6C02F514B12}" destId="{1B858FF7-97AD-4C08-A665-D78C3E4ED312}" srcOrd="1" destOrd="0" presId="urn:microsoft.com/office/officeart/2005/8/layout/venn1"/>
    <dgm:cxn modelId="{D761393D-EA91-4ABE-8BF0-D19DDA696388}" type="presOf" srcId="{925CA9BD-AF6B-48C5-A3E8-7874D9D3E314}" destId="{B4F19E1B-1AAB-477C-928C-19A3ED2AD58D}" srcOrd="1" destOrd="0" presId="urn:microsoft.com/office/officeart/2005/8/layout/venn1"/>
    <dgm:cxn modelId="{F947B8CB-C82F-4F78-83A9-E8BBF5D40A0F}" srcId="{54ACCA05-2E96-4E8D-A127-2B3343C6DE19}" destId="{925CA9BD-AF6B-48C5-A3E8-7874D9D3E314}" srcOrd="1" destOrd="0" parTransId="{119B115E-2772-44AE-8532-58054F44D1FE}" sibTransId="{B82371B6-3F56-4D2B-A306-7C33ED769793}"/>
    <dgm:cxn modelId="{3D241B71-2D17-4284-9485-A81DD73D68B7}" type="presOf" srcId="{925CA9BD-AF6B-48C5-A3E8-7874D9D3E314}" destId="{BD0CD89B-D80A-4CD0-81DA-4141AFBC4AA0}" srcOrd="0" destOrd="0" presId="urn:microsoft.com/office/officeart/2005/8/layout/venn1"/>
    <dgm:cxn modelId="{5D905E7C-3588-4457-854E-B4E0ABFF17F3}" type="presOf" srcId="{54ACCA05-2E96-4E8D-A127-2B3343C6DE19}" destId="{BDB31CA6-620B-4DDE-BB55-EC8C4F5B9608}" srcOrd="0" destOrd="0" presId="urn:microsoft.com/office/officeart/2005/8/layout/venn1"/>
    <dgm:cxn modelId="{6FD359F1-432B-4922-88CE-E3C03BFFBD05}" srcId="{54ACCA05-2E96-4E8D-A127-2B3343C6DE19}" destId="{9486BB2F-B7C2-458F-8D28-B6C02F514B12}" srcOrd="0" destOrd="0" parTransId="{61B480B6-608F-449B-8663-4274C019EF75}" sibTransId="{44A5A77C-B027-497A-B963-56D23F2CF764}"/>
    <dgm:cxn modelId="{6C46CFF3-612D-4AE0-A824-4E56FA42EEC7}" type="presOf" srcId="{9486BB2F-B7C2-458F-8D28-B6C02F514B12}" destId="{E725934A-7236-46DC-B301-8F711CA3063F}" srcOrd="0" destOrd="0" presId="urn:microsoft.com/office/officeart/2005/8/layout/venn1"/>
    <dgm:cxn modelId="{E78B102A-4B0E-42E1-9171-0EAB71639F16}" type="presParOf" srcId="{BDB31CA6-620B-4DDE-BB55-EC8C4F5B9608}" destId="{E725934A-7236-46DC-B301-8F711CA3063F}" srcOrd="0" destOrd="0" presId="urn:microsoft.com/office/officeart/2005/8/layout/venn1"/>
    <dgm:cxn modelId="{2F34C45D-7A2A-4A68-B631-279E784A62CA}" type="presParOf" srcId="{BDB31CA6-620B-4DDE-BB55-EC8C4F5B9608}" destId="{1B858FF7-97AD-4C08-A665-D78C3E4ED312}" srcOrd="1" destOrd="0" presId="urn:microsoft.com/office/officeart/2005/8/layout/venn1"/>
    <dgm:cxn modelId="{81AF6622-D4D5-4B82-8EDA-969C9CFC4184}" type="presParOf" srcId="{BDB31CA6-620B-4DDE-BB55-EC8C4F5B9608}" destId="{BD0CD89B-D80A-4CD0-81DA-4141AFBC4AA0}" srcOrd="2" destOrd="0" presId="urn:microsoft.com/office/officeart/2005/8/layout/venn1"/>
    <dgm:cxn modelId="{C6A4043B-F3E6-4941-A363-2567F77F13FE}" type="presParOf" srcId="{BDB31CA6-620B-4DDE-BB55-EC8C4F5B9608}" destId="{B4F19E1B-1AAB-477C-928C-19A3ED2AD58D}" srcOrd="3"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ACCA05-2E96-4E8D-A127-2B3343C6DE19}" type="doc">
      <dgm:prSet loTypeId="urn:microsoft.com/office/officeart/2005/8/layout/venn1" loCatId="relationship" qsTypeId="urn:microsoft.com/office/officeart/2005/8/quickstyle/simple1" qsCatId="simple" csTypeId="urn:microsoft.com/office/officeart/2005/8/colors/colorful1" csCatId="colorful" phldr="1"/>
      <dgm:spPr/>
    </dgm:pt>
    <dgm:pt modelId="{9486BB2F-B7C2-458F-8D28-B6C02F514B12}">
      <dgm:prSet phldrT="[Text]"/>
      <dgm:spPr>
        <a:solidFill>
          <a:schemeClr val="accent4">
            <a:alpha val="50000"/>
          </a:schemeClr>
        </a:solidFill>
      </dgm:spPr>
      <dgm:t>
        <a:bodyPr/>
        <a:lstStyle/>
        <a:p>
          <a:r>
            <a:rPr lang="en-GB" dirty="0" smtClean="0"/>
            <a:t>Bank</a:t>
          </a:r>
          <a:endParaRPr lang="en-GB" dirty="0"/>
        </a:p>
      </dgm:t>
    </dgm:pt>
    <dgm:pt modelId="{61B480B6-608F-449B-8663-4274C019EF75}" type="parTrans" cxnId="{6FD359F1-432B-4922-88CE-E3C03BFFBD05}">
      <dgm:prSet/>
      <dgm:spPr/>
      <dgm:t>
        <a:bodyPr/>
        <a:lstStyle/>
        <a:p>
          <a:endParaRPr lang="en-GB"/>
        </a:p>
      </dgm:t>
    </dgm:pt>
    <dgm:pt modelId="{44A5A77C-B027-497A-B963-56D23F2CF764}" type="sibTrans" cxnId="{6FD359F1-432B-4922-88CE-E3C03BFFBD05}">
      <dgm:prSet/>
      <dgm:spPr/>
      <dgm:t>
        <a:bodyPr/>
        <a:lstStyle/>
        <a:p>
          <a:endParaRPr lang="en-GB"/>
        </a:p>
      </dgm:t>
    </dgm:pt>
    <dgm:pt modelId="{925CA9BD-AF6B-48C5-A3E8-7874D9D3E314}">
      <dgm:prSet phldrT="[Text]"/>
      <dgm:spPr/>
      <dgm:t>
        <a:bodyPr/>
        <a:lstStyle/>
        <a:p>
          <a:r>
            <a:rPr lang="en-GB" smtClean="0"/>
            <a:t>Securities Firm</a:t>
          </a:r>
          <a:endParaRPr lang="en-GB"/>
        </a:p>
      </dgm:t>
    </dgm:pt>
    <dgm:pt modelId="{119B115E-2772-44AE-8532-58054F44D1FE}" type="parTrans" cxnId="{F947B8CB-C82F-4F78-83A9-E8BBF5D40A0F}">
      <dgm:prSet/>
      <dgm:spPr/>
      <dgm:t>
        <a:bodyPr/>
        <a:lstStyle/>
        <a:p>
          <a:endParaRPr lang="en-GB"/>
        </a:p>
      </dgm:t>
    </dgm:pt>
    <dgm:pt modelId="{B82371B6-3F56-4D2B-A306-7C33ED769793}" type="sibTrans" cxnId="{F947B8CB-C82F-4F78-83A9-E8BBF5D40A0F}">
      <dgm:prSet/>
      <dgm:spPr/>
      <dgm:t>
        <a:bodyPr/>
        <a:lstStyle/>
        <a:p>
          <a:endParaRPr lang="en-GB"/>
        </a:p>
      </dgm:t>
    </dgm:pt>
    <dgm:pt modelId="{BDB31CA6-620B-4DDE-BB55-EC8C4F5B9608}" type="pres">
      <dgm:prSet presAssocID="{54ACCA05-2E96-4E8D-A127-2B3343C6DE19}" presName="compositeShape" presStyleCnt="0">
        <dgm:presLayoutVars>
          <dgm:chMax val="7"/>
          <dgm:dir/>
          <dgm:resizeHandles val="exact"/>
        </dgm:presLayoutVars>
      </dgm:prSet>
      <dgm:spPr/>
    </dgm:pt>
    <dgm:pt modelId="{E725934A-7236-46DC-B301-8F711CA3063F}" type="pres">
      <dgm:prSet presAssocID="{9486BB2F-B7C2-458F-8D28-B6C02F514B12}" presName="circ1" presStyleLbl="vennNode1" presStyleIdx="0" presStyleCnt="2"/>
      <dgm:spPr/>
      <dgm:t>
        <a:bodyPr/>
        <a:lstStyle/>
        <a:p>
          <a:endParaRPr lang="en-GB"/>
        </a:p>
      </dgm:t>
    </dgm:pt>
    <dgm:pt modelId="{1B858FF7-97AD-4C08-A665-D78C3E4ED312}" type="pres">
      <dgm:prSet presAssocID="{9486BB2F-B7C2-458F-8D28-B6C02F514B12}" presName="circ1Tx" presStyleLbl="revTx" presStyleIdx="0" presStyleCnt="0">
        <dgm:presLayoutVars>
          <dgm:chMax val="0"/>
          <dgm:chPref val="0"/>
          <dgm:bulletEnabled val="1"/>
        </dgm:presLayoutVars>
      </dgm:prSet>
      <dgm:spPr/>
      <dgm:t>
        <a:bodyPr/>
        <a:lstStyle/>
        <a:p>
          <a:endParaRPr lang="en-GB"/>
        </a:p>
      </dgm:t>
    </dgm:pt>
    <dgm:pt modelId="{BD0CD89B-D80A-4CD0-81DA-4141AFBC4AA0}" type="pres">
      <dgm:prSet presAssocID="{925CA9BD-AF6B-48C5-A3E8-7874D9D3E314}" presName="circ2" presStyleLbl="vennNode1" presStyleIdx="1" presStyleCnt="2"/>
      <dgm:spPr/>
      <dgm:t>
        <a:bodyPr/>
        <a:lstStyle/>
        <a:p>
          <a:endParaRPr lang="en-GB"/>
        </a:p>
      </dgm:t>
    </dgm:pt>
    <dgm:pt modelId="{B4F19E1B-1AAB-477C-928C-19A3ED2AD58D}" type="pres">
      <dgm:prSet presAssocID="{925CA9BD-AF6B-48C5-A3E8-7874D9D3E314}" presName="circ2Tx" presStyleLbl="revTx" presStyleIdx="0" presStyleCnt="0">
        <dgm:presLayoutVars>
          <dgm:chMax val="0"/>
          <dgm:chPref val="0"/>
          <dgm:bulletEnabled val="1"/>
        </dgm:presLayoutVars>
      </dgm:prSet>
      <dgm:spPr/>
      <dgm:t>
        <a:bodyPr/>
        <a:lstStyle/>
        <a:p>
          <a:endParaRPr lang="en-GB"/>
        </a:p>
      </dgm:t>
    </dgm:pt>
  </dgm:ptLst>
  <dgm:cxnLst>
    <dgm:cxn modelId="{F947B8CB-C82F-4F78-83A9-E8BBF5D40A0F}" srcId="{54ACCA05-2E96-4E8D-A127-2B3343C6DE19}" destId="{925CA9BD-AF6B-48C5-A3E8-7874D9D3E314}" srcOrd="1" destOrd="0" parTransId="{119B115E-2772-44AE-8532-58054F44D1FE}" sibTransId="{B82371B6-3F56-4D2B-A306-7C33ED769793}"/>
    <dgm:cxn modelId="{31D8D800-7DD9-41EA-BF72-F0400CD15B70}" type="presOf" srcId="{9486BB2F-B7C2-458F-8D28-B6C02F514B12}" destId="{E725934A-7236-46DC-B301-8F711CA3063F}" srcOrd="0" destOrd="0" presId="urn:microsoft.com/office/officeart/2005/8/layout/venn1"/>
    <dgm:cxn modelId="{6FD359F1-432B-4922-88CE-E3C03BFFBD05}" srcId="{54ACCA05-2E96-4E8D-A127-2B3343C6DE19}" destId="{9486BB2F-B7C2-458F-8D28-B6C02F514B12}" srcOrd="0" destOrd="0" parTransId="{61B480B6-608F-449B-8663-4274C019EF75}" sibTransId="{44A5A77C-B027-497A-B963-56D23F2CF764}"/>
    <dgm:cxn modelId="{6B04DCE3-9670-4432-98A2-1D271DB6B6D7}" type="presOf" srcId="{9486BB2F-B7C2-458F-8D28-B6C02F514B12}" destId="{1B858FF7-97AD-4C08-A665-D78C3E4ED312}" srcOrd="1" destOrd="0" presId="urn:microsoft.com/office/officeart/2005/8/layout/venn1"/>
    <dgm:cxn modelId="{D5BBE59A-8761-4E14-90D3-5A1AF27D760D}" type="presOf" srcId="{925CA9BD-AF6B-48C5-A3E8-7874D9D3E314}" destId="{BD0CD89B-D80A-4CD0-81DA-4141AFBC4AA0}" srcOrd="0" destOrd="0" presId="urn:microsoft.com/office/officeart/2005/8/layout/venn1"/>
    <dgm:cxn modelId="{47C52C71-6D0D-4E93-A1F6-2B4A535119D7}" type="presOf" srcId="{925CA9BD-AF6B-48C5-A3E8-7874D9D3E314}" destId="{B4F19E1B-1AAB-477C-928C-19A3ED2AD58D}" srcOrd="1" destOrd="0" presId="urn:microsoft.com/office/officeart/2005/8/layout/venn1"/>
    <dgm:cxn modelId="{4FE4CDFE-2640-4DD0-8DD6-5C21F53C00C7}" type="presOf" srcId="{54ACCA05-2E96-4E8D-A127-2B3343C6DE19}" destId="{BDB31CA6-620B-4DDE-BB55-EC8C4F5B9608}" srcOrd="0" destOrd="0" presId="urn:microsoft.com/office/officeart/2005/8/layout/venn1"/>
    <dgm:cxn modelId="{DB769324-0B63-443F-99B8-BDA936EB4814}" type="presParOf" srcId="{BDB31CA6-620B-4DDE-BB55-EC8C4F5B9608}" destId="{E725934A-7236-46DC-B301-8F711CA3063F}" srcOrd="0" destOrd="0" presId="urn:microsoft.com/office/officeart/2005/8/layout/venn1"/>
    <dgm:cxn modelId="{50E201BB-E605-4529-A2F3-0B119EDE040E}" type="presParOf" srcId="{BDB31CA6-620B-4DDE-BB55-EC8C4F5B9608}" destId="{1B858FF7-97AD-4C08-A665-D78C3E4ED312}" srcOrd="1" destOrd="0" presId="urn:microsoft.com/office/officeart/2005/8/layout/venn1"/>
    <dgm:cxn modelId="{8C6E0820-B8E8-4B1B-832E-D69660369BA5}" type="presParOf" srcId="{BDB31CA6-620B-4DDE-BB55-EC8C4F5B9608}" destId="{BD0CD89B-D80A-4CD0-81DA-4141AFBC4AA0}" srcOrd="2" destOrd="0" presId="urn:microsoft.com/office/officeart/2005/8/layout/venn1"/>
    <dgm:cxn modelId="{D112C453-7FC1-4859-A91E-D01FD402D217}" type="presParOf" srcId="{BDB31CA6-620B-4DDE-BB55-EC8C4F5B9608}" destId="{B4F19E1B-1AAB-477C-928C-19A3ED2AD58D}" srcOrd="3" destOrd="0" presId="urn:microsoft.com/office/officeart/2005/8/layout/ven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ACCA05-2E96-4E8D-A127-2B3343C6DE19}" type="doc">
      <dgm:prSet loTypeId="urn:microsoft.com/office/officeart/2005/8/layout/venn1" loCatId="relationship" qsTypeId="urn:microsoft.com/office/officeart/2005/8/quickstyle/simple1" qsCatId="simple" csTypeId="urn:microsoft.com/office/officeart/2005/8/colors/colorful1" csCatId="colorful" phldr="1"/>
      <dgm:spPr/>
    </dgm:pt>
    <dgm:pt modelId="{9486BB2F-B7C2-458F-8D28-B6C02F514B12}">
      <dgm:prSet phldrT="[Text]" custT="1"/>
      <dgm:spPr/>
      <dgm:t>
        <a:bodyPr/>
        <a:lstStyle/>
        <a:p>
          <a:r>
            <a:rPr lang="en-GB" sz="1000" dirty="0" smtClean="0"/>
            <a:t>Insurer</a:t>
          </a:r>
          <a:endParaRPr lang="en-GB" sz="1000" dirty="0"/>
        </a:p>
      </dgm:t>
    </dgm:pt>
    <dgm:pt modelId="{61B480B6-608F-449B-8663-4274C019EF75}" type="parTrans" cxnId="{6FD359F1-432B-4922-88CE-E3C03BFFBD05}">
      <dgm:prSet/>
      <dgm:spPr/>
      <dgm:t>
        <a:bodyPr/>
        <a:lstStyle/>
        <a:p>
          <a:endParaRPr lang="en-GB" sz="1000"/>
        </a:p>
      </dgm:t>
    </dgm:pt>
    <dgm:pt modelId="{44A5A77C-B027-497A-B963-56D23F2CF764}" type="sibTrans" cxnId="{6FD359F1-432B-4922-88CE-E3C03BFFBD05}">
      <dgm:prSet/>
      <dgm:spPr/>
      <dgm:t>
        <a:bodyPr/>
        <a:lstStyle/>
        <a:p>
          <a:endParaRPr lang="en-GB" sz="1000"/>
        </a:p>
      </dgm:t>
    </dgm:pt>
    <dgm:pt modelId="{925CA9BD-AF6B-48C5-A3E8-7874D9D3E314}">
      <dgm:prSet phldrT="[Text]" custT="1"/>
      <dgm:spPr>
        <a:solidFill>
          <a:schemeClr val="accent6">
            <a:alpha val="50000"/>
          </a:schemeClr>
        </a:solidFill>
      </dgm:spPr>
      <dgm:t>
        <a:bodyPr/>
        <a:lstStyle/>
        <a:p>
          <a:r>
            <a:rPr lang="en-GB" sz="1000" dirty="0" smtClean="0"/>
            <a:t>Other material financial activity</a:t>
          </a:r>
        </a:p>
      </dgm:t>
    </dgm:pt>
    <dgm:pt modelId="{119B115E-2772-44AE-8532-58054F44D1FE}" type="parTrans" cxnId="{F947B8CB-C82F-4F78-83A9-E8BBF5D40A0F}">
      <dgm:prSet/>
      <dgm:spPr/>
      <dgm:t>
        <a:bodyPr/>
        <a:lstStyle/>
        <a:p>
          <a:endParaRPr lang="en-GB" sz="1000"/>
        </a:p>
      </dgm:t>
    </dgm:pt>
    <dgm:pt modelId="{B82371B6-3F56-4D2B-A306-7C33ED769793}" type="sibTrans" cxnId="{F947B8CB-C82F-4F78-83A9-E8BBF5D40A0F}">
      <dgm:prSet/>
      <dgm:spPr/>
      <dgm:t>
        <a:bodyPr/>
        <a:lstStyle/>
        <a:p>
          <a:endParaRPr lang="en-GB" sz="1000"/>
        </a:p>
      </dgm:t>
    </dgm:pt>
    <dgm:pt modelId="{BDB31CA6-620B-4DDE-BB55-EC8C4F5B9608}" type="pres">
      <dgm:prSet presAssocID="{54ACCA05-2E96-4E8D-A127-2B3343C6DE19}" presName="compositeShape" presStyleCnt="0">
        <dgm:presLayoutVars>
          <dgm:chMax val="7"/>
          <dgm:dir/>
          <dgm:resizeHandles val="exact"/>
        </dgm:presLayoutVars>
      </dgm:prSet>
      <dgm:spPr/>
    </dgm:pt>
    <dgm:pt modelId="{E725934A-7236-46DC-B301-8F711CA3063F}" type="pres">
      <dgm:prSet presAssocID="{9486BB2F-B7C2-458F-8D28-B6C02F514B12}" presName="circ1" presStyleLbl="vennNode1" presStyleIdx="0" presStyleCnt="2"/>
      <dgm:spPr/>
      <dgm:t>
        <a:bodyPr/>
        <a:lstStyle/>
        <a:p>
          <a:endParaRPr lang="en-GB"/>
        </a:p>
      </dgm:t>
    </dgm:pt>
    <dgm:pt modelId="{1B858FF7-97AD-4C08-A665-D78C3E4ED312}" type="pres">
      <dgm:prSet presAssocID="{9486BB2F-B7C2-458F-8D28-B6C02F514B12}" presName="circ1Tx" presStyleLbl="revTx" presStyleIdx="0" presStyleCnt="0">
        <dgm:presLayoutVars>
          <dgm:chMax val="0"/>
          <dgm:chPref val="0"/>
          <dgm:bulletEnabled val="1"/>
        </dgm:presLayoutVars>
      </dgm:prSet>
      <dgm:spPr/>
      <dgm:t>
        <a:bodyPr/>
        <a:lstStyle/>
        <a:p>
          <a:endParaRPr lang="en-GB"/>
        </a:p>
      </dgm:t>
    </dgm:pt>
    <dgm:pt modelId="{BD0CD89B-D80A-4CD0-81DA-4141AFBC4AA0}" type="pres">
      <dgm:prSet presAssocID="{925CA9BD-AF6B-48C5-A3E8-7874D9D3E314}" presName="circ2" presStyleLbl="vennNode1" presStyleIdx="1" presStyleCnt="2"/>
      <dgm:spPr/>
      <dgm:t>
        <a:bodyPr/>
        <a:lstStyle/>
        <a:p>
          <a:endParaRPr lang="en-GB"/>
        </a:p>
      </dgm:t>
    </dgm:pt>
    <dgm:pt modelId="{B4F19E1B-1AAB-477C-928C-19A3ED2AD58D}" type="pres">
      <dgm:prSet presAssocID="{925CA9BD-AF6B-48C5-A3E8-7874D9D3E314}" presName="circ2Tx" presStyleLbl="revTx" presStyleIdx="0" presStyleCnt="0">
        <dgm:presLayoutVars>
          <dgm:chMax val="0"/>
          <dgm:chPref val="0"/>
          <dgm:bulletEnabled val="1"/>
        </dgm:presLayoutVars>
      </dgm:prSet>
      <dgm:spPr/>
      <dgm:t>
        <a:bodyPr/>
        <a:lstStyle/>
        <a:p>
          <a:endParaRPr lang="en-GB"/>
        </a:p>
      </dgm:t>
    </dgm:pt>
  </dgm:ptLst>
  <dgm:cxnLst>
    <dgm:cxn modelId="{F947B8CB-C82F-4F78-83A9-E8BBF5D40A0F}" srcId="{54ACCA05-2E96-4E8D-A127-2B3343C6DE19}" destId="{925CA9BD-AF6B-48C5-A3E8-7874D9D3E314}" srcOrd="1" destOrd="0" parTransId="{119B115E-2772-44AE-8532-58054F44D1FE}" sibTransId="{B82371B6-3F56-4D2B-A306-7C33ED769793}"/>
    <dgm:cxn modelId="{BC259BBD-B0AA-45C9-B7E1-9388A02F2758}" type="presOf" srcId="{9486BB2F-B7C2-458F-8D28-B6C02F514B12}" destId="{E725934A-7236-46DC-B301-8F711CA3063F}" srcOrd="0" destOrd="0" presId="urn:microsoft.com/office/officeart/2005/8/layout/venn1"/>
    <dgm:cxn modelId="{12B21886-E5DE-4273-BB0F-FDB021030AE2}" type="presOf" srcId="{925CA9BD-AF6B-48C5-A3E8-7874D9D3E314}" destId="{BD0CD89B-D80A-4CD0-81DA-4141AFBC4AA0}" srcOrd="0" destOrd="0" presId="urn:microsoft.com/office/officeart/2005/8/layout/venn1"/>
    <dgm:cxn modelId="{6FD359F1-432B-4922-88CE-E3C03BFFBD05}" srcId="{54ACCA05-2E96-4E8D-A127-2B3343C6DE19}" destId="{9486BB2F-B7C2-458F-8D28-B6C02F514B12}" srcOrd="0" destOrd="0" parTransId="{61B480B6-608F-449B-8663-4274C019EF75}" sibTransId="{44A5A77C-B027-497A-B963-56D23F2CF764}"/>
    <dgm:cxn modelId="{31E1511B-9D44-4ABC-863D-9127A1A122B9}" type="presOf" srcId="{54ACCA05-2E96-4E8D-A127-2B3343C6DE19}" destId="{BDB31CA6-620B-4DDE-BB55-EC8C4F5B9608}" srcOrd="0" destOrd="0" presId="urn:microsoft.com/office/officeart/2005/8/layout/venn1"/>
    <dgm:cxn modelId="{B3C45D5B-29AB-4D30-94BB-50B8C57DFEBC}" type="presOf" srcId="{9486BB2F-B7C2-458F-8D28-B6C02F514B12}" destId="{1B858FF7-97AD-4C08-A665-D78C3E4ED312}" srcOrd="1" destOrd="0" presId="urn:microsoft.com/office/officeart/2005/8/layout/venn1"/>
    <dgm:cxn modelId="{B5905B37-8DFE-4328-A1A3-358C560C5A95}" type="presOf" srcId="{925CA9BD-AF6B-48C5-A3E8-7874D9D3E314}" destId="{B4F19E1B-1AAB-477C-928C-19A3ED2AD58D}" srcOrd="1" destOrd="0" presId="urn:microsoft.com/office/officeart/2005/8/layout/venn1"/>
    <dgm:cxn modelId="{7B88FA89-B195-43F7-B1A6-7C2F20FC0E99}" type="presParOf" srcId="{BDB31CA6-620B-4DDE-BB55-EC8C4F5B9608}" destId="{E725934A-7236-46DC-B301-8F711CA3063F}" srcOrd="0" destOrd="0" presId="urn:microsoft.com/office/officeart/2005/8/layout/venn1"/>
    <dgm:cxn modelId="{3A7BD285-AEC5-41AC-BF73-BB460AE69FA2}" type="presParOf" srcId="{BDB31CA6-620B-4DDE-BB55-EC8C4F5B9608}" destId="{1B858FF7-97AD-4C08-A665-D78C3E4ED312}" srcOrd="1" destOrd="0" presId="urn:microsoft.com/office/officeart/2005/8/layout/venn1"/>
    <dgm:cxn modelId="{B696A583-AA93-49BF-B799-98C7125E0B59}" type="presParOf" srcId="{BDB31CA6-620B-4DDE-BB55-EC8C4F5B9608}" destId="{BD0CD89B-D80A-4CD0-81DA-4141AFBC4AA0}" srcOrd="2" destOrd="0" presId="urn:microsoft.com/office/officeart/2005/8/layout/venn1"/>
    <dgm:cxn modelId="{4826AEA8-8887-4177-A979-887B5F4E7300}" type="presParOf" srcId="{BDB31CA6-620B-4DDE-BB55-EC8C4F5B9608}" destId="{B4F19E1B-1AAB-477C-928C-19A3ED2AD58D}" srcOrd="3" destOrd="0" presId="urn:microsoft.com/office/officeart/2005/8/layout/venn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ACCA05-2E96-4E8D-A127-2B3343C6DE19}" type="doc">
      <dgm:prSet loTypeId="urn:microsoft.com/office/officeart/2005/8/layout/venn1" loCatId="relationship" qsTypeId="urn:microsoft.com/office/officeart/2005/8/quickstyle/simple1" qsCatId="simple" csTypeId="urn:microsoft.com/office/officeart/2005/8/colors/colorful1" csCatId="colorful" phldr="1"/>
      <dgm:spPr/>
    </dgm:pt>
    <dgm:pt modelId="{9486BB2F-B7C2-458F-8D28-B6C02F514B12}">
      <dgm:prSet phldrT="[Text]" custT="1"/>
      <dgm:spPr>
        <a:solidFill>
          <a:schemeClr val="accent4">
            <a:alpha val="50000"/>
          </a:schemeClr>
        </a:solidFill>
      </dgm:spPr>
      <dgm:t>
        <a:bodyPr/>
        <a:lstStyle/>
        <a:p>
          <a:r>
            <a:rPr lang="en-GB" sz="1000" dirty="0" smtClean="0"/>
            <a:t>Bank</a:t>
          </a:r>
          <a:endParaRPr lang="en-GB" sz="1000" dirty="0"/>
        </a:p>
      </dgm:t>
    </dgm:pt>
    <dgm:pt modelId="{61B480B6-608F-449B-8663-4274C019EF75}" type="parTrans" cxnId="{6FD359F1-432B-4922-88CE-E3C03BFFBD05}">
      <dgm:prSet/>
      <dgm:spPr/>
      <dgm:t>
        <a:bodyPr/>
        <a:lstStyle/>
        <a:p>
          <a:endParaRPr lang="en-GB" sz="1000"/>
        </a:p>
      </dgm:t>
    </dgm:pt>
    <dgm:pt modelId="{44A5A77C-B027-497A-B963-56D23F2CF764}" type="sibTrans" cxnId="{6FD359F1-432B-4922-88CE-E3C03BFFBD05}">
      <dgm:prSet/>
      <dgm:spPr/>
      <dgm:t>
        <a:bodyPr/>
        <a:lstStyle/>
        <a:p>
          <a:endParaRPr lang="en-GB" sz="1000"/>
        </a:p>
      </dgm:t>
    </dgm:pt>
    <dgm:pt modelId="{925CA9BD-AF6B-48C5-A3E8-7874D9D3E314}">
      <dgm:prSet phldrT="[Text]" custT="1"/>
      <dgm:spPr>
        <a:solidFill>
          <a:schemeClr val="accent6">
            <a:alpha val="50000"/>
          </a:schemeClr>
        </a:solidFill>
      </dgm:spPr>
      <dgm:t>
        <a:bodyPr/>
        <a:lstStyle/>
        <a:p>
          <a:r>
            <a:rPr lang="en-GB" sz="1000" dirty="0" smtClean="0"/>
            <a:t>Other material financial activity</a:t>
          </a:r>
        </a:p>
      </dgm:t>
    </dgm:pt>
    <dgm:pt modelId="{119B115E-2772-44AE-8532-58054F44D1FE}" type="parTrans" cxnId="{F947B8CB-C82F-4F78-83A9-E8BBF5D40A0F}">
      <dgm:prSet/>
      <dgm:spPr/>
      <dgm:t>
        <a:bodyPr/>
        <a:lstStyle/>
        <a:p>
          <a:endParaRPr lang="en-GB" sz="1000"/>
        </a:p>
      </dgm:t>
    </dgm:pt>
    <dgm:pt modelId="{B82371B6-3F56-4D2B-A306-7C33ED769793}" type="sibTrans" cxnId="{F947B8CB-C82F-4F78-83A9-E8BBF5D40A0F}">
      <dgm:prSet/>
      <dgm:spPr/>
      <dgm:t>
        <a:bodyPr/>
        <a:lstStyle/>
        <a:p>
          <a:endParaRPr lang="en-GB" sz="1000"/>
        </a:p>
      </dgm:t>
    </dgm:pt>
    <dgm:pt modelId="{BDB31CA6-620B-4DDE-BB55-EC8C4F5B9608}" type="pres">
      <dgm:prSet presAssocID="{54ACCA05-2E96-4E8D-A127-2B3343C6DE19}" presName="compositeShape" presStyleCnt="0">
        <dgm:presLayoutVars>
          <dgm:chMax val="7"/>
          <dgm:dir/>
          <dgm:resizeHandles val="exact"/>
        </dgm:presLayoutVars>
      </dgm:prSet>
      <dgm:spPr/>
    </dgm:pt>
    <dgm:pt modelId="{E725934A-7236-46DC-B301-8F711CA3063F}" type="pres">
      <dgm:prSet presAssocID="{9486BB2F-B7C2-458F-8D28-B6C02F514B12}" presName="circ1" presStyleLbl="vennNode1" presStyleIdx="0" presStyleCnt="2"/>
      <dgm:spPr/>
      <dgm:t>
        <a:bodyPr/>
        <a:lstStyle/>
        <a:p>
          <a:endParaRPr lang="en-GB"/>
        </a:p>
      </dgm:t>
    </dgm:pt>
    <dgm:pt modelId="{1B858FF7-97AD-4C08-A665-D78C3E4ED312}" type="pres">
      <dgm:prSet presAssocID="{9486BB2F-B7C2-458F-8D28-B6C02F514B12}" presName="circ1Tx" presStyleLbl="revTx" presStyleIdx="0" presStyleCnt="0">
        <dgm:presLayoutVars>
          <dgm:chMax val="0"/>
          <dgm:chPref val="0"/>
          <dgm:bulletEnabled val="1"/>
        </dgm:presLayoutVars>
      </dgm:prSet>
      <dgm:spPr/>
      <dgm:t>
        <a:bodyPr/>
        <a:lstStyle/>
        <a:p>
          <a:endParaRPr lang="en-GB"/>
        </a:p>
      </dgm:t>
    </dgm:pt>
    <dgm:pt modelId="{BD0CD89B-D80A-4CD0-81DA-4141AFBC4AA0}" type="pres">
      <dgm:prSet presAssocID="{925CA9BD-AF6B-48C5-A3E8-7874D9D3E314}" presName="circ2" presStyleLbl="vennNode1" presStyleIdx="1" presStyleCnt="2"/>
      <dgm:spPr/>
      <dgm:t>
        <a:bodyPr/>
        <a:lstStyle/>
        <a:p>
          <a:endParaRPr lang="en-GB"/>
        </a:p>
      </dgm:t>
    </dgm:pt>
    <dgm:pt modelId="{B4F19E1B-1AAB-477C-928C-19A3ED2AD58D}" type="pres">
      <dgm:prSet presAssocID="{925CA9BD-AF6B-48C5-A3E8-7874D9D3E314}" presName="circ2Tx" presStyleLbl="revTx" presStyleIdx="0" presStyleCnt="0">
        <dgm:presLayoutVars>
          <dgm:chMax val="0"/>
          <dgm:chPref val="0"/>
          <dgm:bulletEnabled val="1"/>
        </dgm:presLayoutVars>
      </dgm:prSet>
      <dgm:spPr/>
      <dgm:t>
        <a:bodyPr/>
        <a:lstStyle/>
        <a:p>
          <a:endParaRPr lang="en-GB"/>
        </a:p>
      </dgm:t>
    </dgm:pt>
  </dgm:ptLst>
  <dgm:cxnLst>
    <dgm:cxn modelId="{3217C23F-C47E-46F9-BEE8-3BD7404C0082}" type="presOf" srcId="{925CA9BD-AF6B-48C5-A3E8-7874D9D3E314}" destId="{B4F19E1B-1AAB-477C-928C-19A3ED2AD58D}" srcOrd="1" destOrd="0" presId="urn:microsoft.com/office/officeart/2005/8/layout/venn1"/>
    <dgm:cxn modelId="{F947B8CB-C82F-4F78-83A9-E8BBF5D40A0F}" srcId="{54ACCA05-2E96-4E8D-A127-2B3343C6DE19}" destId="{925CA9BD-AF6B-48C5-A3E8-7874D9D3E314}" srcOrd="1" destOrd="0" parTransId="{119B115E-2772-44AE-8532-58054F44D1FE}" sibTransId="{B82371B6-3F56-4D2B-A306-7C33ED769793}"/>
    <dgm:cxn modelId="{E29D6B47-119B-4B6D-8E7A-C5D60D512956}" type="presOf" srcId="{9486BB2F-B7C2-458F-8D28-B6C02F514B12}" destId="{E725934A-7236-46DC-B301-8F711CA3063F}" srcOrd="0" destOrd="0" presId="urn:microsoft.com/office/officeart/2005/8/layout/venn1"/>
    <dgm:cxn modelId="{6FD359F1-432B-4922-88CE-E3C03BFFBD05}" srcId="{54ACCA05-2E96-4E8D-A127-2B3343C6DE19}" destId="{9486BB2F-B7C2-458F-8D28-B6C02F514B12}" srcOrd="0" destOrd="0" parTransId="{61B480B6-608F-449B-8663-4274C019EF75}" sibTransId="{44A5A77C-B027-497A-B963-56D23F2CF764}"/>
    <dgm:cxn modelId="{6A76EAD2-68B0-4501-9A59-CAEEB17F72DC}" type="presOf" srcId="{9486BB2F-B7C2-458F-8D28-B6C02F514B12}" destId="{1B858FF7-97AD-4C08-A665-D78C3E4ED312}" srcOrd="1" destOrd="0" presId="urn:microsoft.com/office/officeart/2005/8/layout/venn1"/>
    <dgm:cxn modelId="{466DC891-751D-47E0-B461-56CA62123993}" type="presOf" srcId="{925CA9BD-AF6B-48C5-A3E8-7874D9D3E314}" destId="{BD0CD89B-D80A-4CD0-81DA-4141AFBC4AA0}" srcOrd="0" destOrd="0" presId="urn:microsoft.com/office/officeart/2005/8/layout/venn1"/>
    <dgm:cxn modelId="{C02C27EE-3C42-456A-9C83-17CEE77AD4B2}" type="presOf" srcId="{54ACCA05-2E96-4E8D-A127-2B3343C6DE19}" destId="{BDB31CA6-620B-4DDE-BB55-EC8C4F5B9608}" srcOrd="0" destOrd="0" presId="urn:microsoft.com/office/officeart/2005/8/layout/venn1"/>
    <dgm:cxn modelId="{E76DECDB-4900-49C4-9282-2EAB688374C3}" type="presParOf" srcId="{BDB31CA6-620B-4DDE-BB55-EC8C4F5B9608}" destId="{E725934A-7236-46DC-B301-8F711CA3063F}" srcOrd="0" destOrd="0" presId="urn:microsoft.com/office/officeart/2005/8/layout/venn1"/>
    <dgm:cxn modelId="{841F4856-6CA0-49D6-9D9E-0F932E2A6EF7}" type="presParOf" srcId="{BDB31CA6-620B-4DDE-BB55-EC8C4F5B9608}" destId="{1B858FF7-97AD-4C08-A665-D78C3E4ED312}" srcOrd="1" destOrd="0" presId="urn:microsoft.com/office/officeart/2005/8/layout/venn1"/>
    <dgm:cxn modelId="{EDC32F32-8BC9-47F3-9012-CD9865BB55D2}" type="presParOf" srcId="{BDB31CA6-620B-4DDE-BB55-EC8C4F5B9608}" destId="{BD0CD89B-D80A-4CD0-81DA-4141AFBC4AA0}" srcOrd="2" destOrd="0" presId="urn:microsoft.com/office/officeart/2005/8/layout/venn1"/>
    <dgm:cxn modelId="{6350D7AC-0FD4-4CDD-A3C0-12724A921A27}" type="presParOf" srcId="{BDB31CA6-620B-4DDE-BB55-EC8C4F5B9608}" destId="{B4F19E1B-1AAB-477C-928C-19A3ED2AD58D}" srcOrd="3" destOrd="0" presId="urn:microsoft.com/office/officeart/2005/8/layout/venn1"/>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ACCA05-2E96-4E8D-A127-2B3343C6DE19}" type="doc">
      <dgm:prSet loTypeId="urn:microsoft.com/office/officeart/2005/8/layout/venn1" loCatId="relationship" qsTypeId="urn:microsoft.com/office/officeart/2005/8/quickstyle/simple1" qsCatId="simple" csTypeId="urn:microsoft.com/office/officeart/2005/8/colors/colorful1" csCatId="colorful" phldr="1"/>
      <dgm:spPr/>
    </dgm:pt>
    <dgm:pt modelId="{9486BB2F-B7C2-458F-8D28-B6C02F514B12}">
      <dgm:prSet phldrT="[Text]" custT="1"/>
      <dgm:spPr>
        <a:solidFill>
          <a:schemeClr val="accent3">
            <a:alpha val="50000"/>
          </a:schemeClr>
        </a:solidFill>
      </dgm:spPr>
      <dgm:t>
        <a:bodyPr/>
        <a:lstStyle/>
        <a:p>
          <a:r>
            <a:rPr lang="en-GB" sz="1000" dirty="0" smtClean="0"/>
            <a:t>Securities Firm</a:t>
          </a:r>
          <a:endParaRPr lang="en-GB" sz="1000" dirty="0"/>
        </a:p>
      </dgm:t>
    </dgm:pt>
    <dgm:pt modelId="{61B480B6-608F-449B-8663-4274C019EF75}" type="parTrans" cxnId="{6FD359F1-432B-4922-88CE-E3C03BFFBD05}">
      <dgm:prSet/>
      <dgm:spPr/>
      <dgm:t>
        <a:bodyPr/>
        <a:lstStyle/>
        <a:p>
          <a:endParaRPr lang="en-GB" sz="1000"/>
        </a:p>
      </dgm:t>
    </dgm:pt>
    <dgm:pt modelId="{44A5A77C-B027-497A-B963-56D23F2CF764}" type="sibTrans" cxnId="{6FD359F1-432B-4922-88CE-E3C03BFFBD05}">
      <dgm:prSet/>
      <dgm:spPr/>
      <dgm:t>
        <a:bodyPr/>
        <a:lstStyle/>
        <a:p>
          <a:endParaRPr lang="en-GB" sz="1000"/>
        </a:p>
      </dgm:t>
    </dgm:pt>
    <dgm:pt modelId="{925CA9BD-AF6B-48C5-A3E8-7874D9D3E314}">
      <dgm:prSet phldrT="[Text]" custT="1"/>
      <dgm:spPr>
        <a:solidFill>
          <a:schemeClr val="accent6">
            <a:alpha val="50000"/>
          </a:schemeClr>
        </a:solidFill>
      </dgm:spPr>
      <dgm:t>
        <a:bodyPr/>
        <a:lstStyle/>
        <a:p>
          <a:r>
            <a:rPr lang="en-GB" sz="1000" dirty="0" smtClean="0"/>
            <a:t>Other material financial activity</a:t>
          </a:r>
        </a:p>
      </dgm:t>
    </dgm:pt>
    <dgm:pt modelId="{119B115E-2772-44AE-8532-58054F44D1FE}" type="parTrans" cxnId="{F947B8CB-C82F-4F78-83A9-E8BBF5D40A0F}">
      <dgm:prSet/>
      <dgm:spPr/>
      <dgm:t>
        <a:bodyPr/>
        <a:lstStyle/>
        <a:p>
          <a:endParaRPr lang="en-GB" sz="1000"/>
        </a:p>
      </dgm:t>
    </dgm:pt>
    <dgm:pt modelId="{B82371B6-3F56-4D2B-A306-7C33ED769793}" type="sibTrans" cxnId="{F947B8CB-C82F-4F78-83A9-E8BBF5D40A0F}">
      <dgm:prSet/>
      <dgm:spPr/>
      <dgm:t>
        <a:bodyPr/>
        <a:lstStyle/>
        <a:p>
          <a:endParaRPr lang="en-GB" sz="1000"/>
        </a:p>
      </dgm:t>
    </dgm:pt>
    <dgm:pt modelId="{BDB31CA6-620B-4DDE-BB55-EC8C4F5B9608}" type="pres">
      <dgm:prSet presAssocID="{54ACCA05-2E96-4E8D-A127-2B3343C6DE19}" presName="compositeShape" presStyleCnt="0">
        <dgm:presLayoutVars>
          <dgm:chMax val="7"/>
          <dgm:dir/>
          <dgm:resizeHandles val="exact"/>
        </dgm:presLayoutVars>
      </dgm:prSet>
      <dgm:spPr/>
    </dgm:pt>
    <dgm:pt modelId="{E725934A-7236-46DC-B301-8F711CA3063F}" type="pres">
      <dgm:prSet presAssocID="{9486BB2F-B7C2-458F-8D28-B6C02F514B12}" presName="circ1" presStyleLbl="vennNode1" presStyleIdx="0" presStyleCnt="2"/>
      <dgm:spPr/>
      <dgm:t>
        <a:bodyPr/>
        <a:lstStyle/>
        <a:p>
          <a:endParaRPr lang="en-GB"/>
        </a:p>
      </dgm:t>
    </dgm:pt>
    <dgm:pt modelId="{1B858FF7-97AD-4C08-A665-D78C3E4ED312}" type="pres">
      <dgm:prSet presAssocID="{9486BB2F-B7C2-458F-8D28-B6C02F514B12}" presName="circ1Tx" presStyleLbl="revTx" presStyleIdx="0" presStyleCnt="0">
        <dgm:presLayoutVars>
          <dgm:chMax val="0"/>
          <dgm:chPref val="0"/>
          <dgm:bulletEnabled val="1"/>
        </dgm:presLayoutVars>
      </dgm:prSet>
      <dgm:spPr/>
      <dgm:t>
        <a:bodyPr/>
        <a:lstStyle/>
        <a:p>
          <a:endParaRPr lang="en-GB"/>
        </a:p>
      </dgm:t>
    </dgm:pt>
    <dgm:pt modelId="{BD0CD89B-D80A-4CD0-81DA-4141AFBC4AA0}" type="pres">
      <dgm:prSet presAssocID="{925CA9BD-AF6B-48C5-A3E8-7874D9D3E314}" presName="circ2" presStyleLbl="vennNode1" presStyleIdx="1" presStyleCnt="2"/>
      <dgm:spPr/>
      <dgm:t>
        <a:bodyPr/>
        <a:lstStyle/>
        <a:p>
          <a:endParaRPr lang="en-GB"/>
        </a:p>
      </dgm:t>
    </dgm:pt>
    <dgm:pt modelId="{B4F19E1B-1AAB-477C-928C-19A3ED2AD58D}" type="pres">
      <dgm:prSet presAssocID="{925CA9BD-AF6B-48C5-A3E8-7874D9D3E314}" presName="circ2Tx" presStyleLbl="revTx" presStyleIdx="0" presStyleCnt="0">
        <dgm:presLayoutVars>
          <dgm:chMax val="0"/>
          <dgm:chPref val="0"/>
          <dgm:bulletEnabled val="1"/>
        </dgm:presLayoutVars>
      </dgm:prSet>
      <dgm:spPr/>
      <dgm:t>
        <a:bodyPr/>
        <a:lstStyle/>
        <a:p>
          <a:endParaRPr lang="en-GB"/>
        </a:p>
      </dgm:t>
    </dgm:pt>
  </dgm:ptLst>
  <dgm:cxnLst>
    <dgm:cxn modelId="{F947B8CB-C82F-4F78-83A9-E8BBF5D40A0F}" srcId="{54ACCA05-2E96-4E8D-A127-2B3343C6DE19}" destId="{925CA9BD-AF6B-48C5-A3E8-7874D9D3E314}" srcOrd="1" destOrd="0" parTransId="{119B115E-2772-44AE-8532-58054F44D1FE}" sibTransId="{B82371B6-3F56-4D2B-A306-7C33ED769793}"/>
    <dgm:cxn modelId="{5B567305-5EB9-452B-BF49-8F8E70873138}" type="presOf" srcId="{925CA9BD-AF6B-48C5-A3E8-7874D9D3E314}" destId="{B4F19E1B-1AAB-477C-928C-19A3ED2AD58D}" srcOrd="1" destOrd="0" presId="urn:microsoft.com/office/officeart/2005/8/layout/venn1"/>
    <dgm:cxn modelId="{E4F39833-2672-43B0-96C5-FA9EA393EE84}" type="presOf" srcId="{925CA9BD-AF6B-48C5-A3E8-7874D9D3E314}" destId="{BD0CD89B-D80A-4CD0-81DA-4141AFBC4AA0}" srcOrd="0" destOrd="0" presId="urn:microsoft.com/office/officeart/2005/8/layout/venn1"/>
    <dgm:cxn modelId="{9B08CBC3-A552-48F5-A409-9A213F868DAA}" type="presOf" srcId="{54ACCA05-2E96-4E8D-A127-2B3343C6DE19}" destId="{BDB31CA6-620B-4DDE-BB55-EC8C4F5B9608}" srcOrd="0" destOrd="0" presId="urn:microsoft.com/office/officeart/2005/8/layout/venn1"/>
    <dgm:cxn modelId="{6FD359F1-432B-4922-88CE-E3C03BFFBD05}" srcId="{54ACCA05-2E96-4E8D-A127-2B3343C6DE19}" destId="{9486BB2F-B7C2-458F-8D28-B6C02F514B12}" srcOrd="0" destOrd="0" parTransId="{61B480B6-608F-449B-8663-4274C019EF75}" sibTransId="{44A5A77C-B027-497A-B963-56D23F2CF764}"/>
    <dgm:cxn modelId="{73A769F3-81AB-4107-8357-44D8A0578714}" type="presOf" srcId="{9486BB2F-B7C2-458F-8D28-B6C02F514B12}" destId="{E725934A-7236-46DC-B301-8F711CA3063F}" srcOrd="0" destOrd="0" presId="urn:microsoft.com/office/officeart/2005/8/layout/venn1"/>
    <dgm:cxn modelId="{62C1A82F-88F3-4D5C-98D6-CFB5F24F0ADF}" type="presOf" srcId="{9486BB2F-B7C2-458F-8D28-B6C02F514B12}" destId="{1B858FF7-97AD-4C08-A665-D78C3E4ED312}" srcOrd="1" destOrd="0" presId="urn:microsoft.com/office/officeart/2005/8/layout/venn1"/>
    <dgm:cxn modelId="{C1E0E982-650A-42EA-8955-C4EF38756BB5}" type="presParOf" srcId="{BDB31CA6-620B-4DDE-BB55-EC8C4F5B9608}" destId="{E725934A-7236-46DC-B301-8F711CA3063F}" srcOrd="0" destOrd="0" presId="urn:microsoft.com/office/officeart/2005/8/layout/venn1"/>
    <dgm:cxn modelId="{BE538726-A34D-45A5-AE00-774D293086FF}" type="presParOf" srcId="{BDB31CA6-620B-4DDE-BB55-EC8C4F5B9608}" destId="{1B858FF7-97AD-4C08-A665-D78C3E4ED312}" srcOrd="1" destOrd="0" presId="urn:microsoft.com/office/officeart/2005/8/layout/venn1"/>
    <dgm:cxn modelId="{A96CB778-672D-4E34-BE24-30E46E0ADDD5}" type="presParOf" srcId="{BDB31CA6-620B-4DDE-BB55-EC8C4F5B9608}" destId="{BD0CD89B-D80A-4CD0-81DA-4141AFBC4AA0}" srcOrd="2" destOrd="0" presId="urn:microsoft.com/office/officeart/2005/8/layout/venn1"/>
    <dgm:cxn modelId="{226396AD-172B-462B-A8F1-82C11E9632E8}" type="presParOf" srcId="{BDB31CA6-620B-4DDE-BB55-EC8C4F5B9608}" destId="{B4F19E1B-1AAB-477C-928C-19A3ED2AD58D}" srcOrd="3" destOrd="0" presId="urn:microsoft.com/office/officeart/2005/8/layout/venn1"/>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A7B7D7-D0AC-40B2-9A5A-9C3E97DE8062}"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GB"/>
        </a:p>
      </dgm:t>
    </dgm:pt>
    <dgm:pt modelId="{7CBB459E-5A19-42F6-B4A0-5EED332D83DB}">
      <dgm:prSet phldrT="[Text]"/>
      <dgm:spPr/>
      <dgm:t>
        <a:bodyPr/>
        <a:lstStyle/>
        <a:p>
          <a:r>
            <a:rPr lang="en-GB" dirty="0" smtClean="0"/>
            <a:t>Group-level Supervisor</a:t>
          </a:r>
          <a:endParaRPr lang="en-GB" dirty="0"/>
        </a:p>
      </dgm:t>
    </dgm:pt>
    <dgm:pt modelId="{84B1D6D1-10E9-448C-A5F9-3B69EC16C880}" type="parTrans" cxnId="{A1F23823-AEDB-492A-9890-DE7891BAED9E}">
      <dgm:prSet/>
      <dgm:spPr/>
      <dgm:t>
        <a:bodyPr/>
        <a:lstStyle/>
        <a:p>
          <a:endParaRPr lang="en-GB"/>
        </a:p>
      </dgm:t>
    </dgm:pt>
    <dgm:pt modelId="{3081B892-EB19-4134-8D9F-01AD5A0EF31E}" type="sibTrans" cxnId="{A1F23823-AEDB-492A-9890-DE7891BAED9E}">
      <dgm:prSet/>
      <dgm:spPr/>
      <dgm:t>
        <a:bodyPr/>
        <a:lstStyle/>
        <a:p>
          <a:endParaRPr lang="en-GB"/>
        </a:p>
      </dgm:t>
    </dgm:pt>
    <dgm:pt modelId="{99FCCD2B-8149-42DE-9ADF-27B790EB1F76}">
      <dgm:prSet phldrT="[Text]"/>
      <dgm:spPr/>
      <dgm:t>
        <a:bodyPr/>
        <a:lstStyle/>
        <a:p>
          <a:r>
            <a:rPr lang="en-GB" dirty="0" smtClean="0"/>
            <a:t>Clearly identified</a:t>
          </a:r>
          <a:endParaRPr lang="en-GB" dirty="0"/>
        </a:p>
      </dgm:t>
    </dgm:pt>
    <dgm:pt modelId="{315F53F5-44EF-4608-A859-B79D50BA4C13}" type="parTrans" cxnId="{8284E5E9-EDD3-4564-8296-E69FCADD7DA2}">
      <dgm:prSet/>
      <dgm:spPr/>
      <dgm:t>
        <a:bodyPr/>
        <a:lstStyle/>
        <a:p>
          <a:endParaRPr lang="en-GB"/>
        </a:p>
      </dgm:t>
    </dgm:pt>
    <dgm:pt modelId="{A080D770-97BB-401C-84BC-34D2A95BC99C}" type="sibTrans" cxnId="{8284E5E9-EDD3-4564-8296-E69FCADD7DA2}">
      <dgm:prSet/>
      <dgm:spPr/>
      <dgm:t>
        <a:bodyPr/>
        <a:lstStyle/>
        <a:p>
          <a:endParaRPr lang="en-GB"/>
        </a:p>
      </dgm:t>
    </dgm:pt>
    <dgm:pt modelId="{EBF2D285-AA40-483A-8534-D9D567448BFD}">
      <dgm:prSet phldrT="[Text]"/>
      <dgm:spPr/>
      <dgm:t>
        <a:bodyPr/>
        <a:lstStyle/>
        <a:p>
          <a:r>
            <a:rPr lang="en-GB" dirty="0" smtClean="0"/>
            <a:t>Defined responsibilities – supervisory coordination</a:t>
          </a:r>
          <a:endParaRPr lang="en-GB" dirty="0"/>
        </a:p>
      </dgm:t>
    </dgm:pt>
    <dgm:pt modelId="{9380657E-8595-4457-A272-08A0F7D12F77}" type="parTrans" cxnId="{3FB0F361-0D0A-41B3-8E2E-8C6281036C0C}">
      <dgm:prSet/>
      <dgm:spPr/>
      <dgm:t>
        <a:bodyPr/>
        <a:lstStyle/>
        <a:p>
          <a:endParaRPr lang="en-GB"/>
        </a:p>
      </dgm:t>
    </dgm:pt>
    <dgm:pt modelId="{77B54244-A544-479F-B610-17E3C275961A}" type="sibTrans" cxnId="{3FB0F361-0D0A-41B3-8E2E-8C6281036C0C}">
      <dgm:prSet/>
      <dgm:spPr/>
      <dgm:t>
        <a:bodyPr/>
        <a:lstStyle/>
        <a:p>
          <a:endParaRPr lang="en-GB"/>
        </a:p>
      </dgm:t>
    </dgm:pt>
    <dgm:pt modelId="{3B41F19E-F18C-4BE1-BCAF-E0028824A6F9}">
      <dgm:prSet phldrT="[Text]"/>
      <dgm:spPr/>
      <dgm:t>
        <a:bodyPr/>
        <a:lstStyle/>
        <a:p>
          <a:r>
            <a:rPr lang="en-GB" dirty="0" smtClean="0"/>
            <a:t>Supervisory Cooperation</a:t>
          </a:r>
          <a:endParaRPr lang="en-GB" dirty="0"/>
        </a:p>
      </dgm:t>
    </dgm:pt>
    <dgm:pt modelId="{AC2A4B25-59F4-4AB9-9D1A-5F2590887294}" type="parTrans" cxnId="{CE5A182F-6825-4C2A-9281-5AC4F55BD75B}">
      <dgm:prSet/>
      <dgm:spPr/>
      <dgm:t>
        <a:bodyPr/>
        <a:lstStyle/>
        <a:p>
          <a:endParaRPr lang="en-GB"/>
        </a:p>
      </dgm:t>
    </dgm:pt>
    <dgm:pt modelId="{9C3341F0-7B5D-46B3-B175-17BAB59DB686}" type="sibTrans" cxnId="{CE5A182F-6825-4C2A-9281-5AC4F55BD75B}">
      <dgm:prSet/>
      <dgm:spPr/>
      <dgm:t>
        <a:bodyPr/>
        <a:lstStyle/>
        <a:p>
          <a:endParaRPr lang="en-GB"/>
        </a:p>
      </dgm:t>
    </dgm:pt>
    <dgm:pt modelId="{2ED67563-472B-4BC8-A25B-69CED4B4EB14}">
      <dgm:prSet phldrT="[Text]"/>
      <dgm:spPr/>
      <dgm:t>
        <a:bodyPr/>
        <a:lstStyle/>
        <a:p>
          <a:r>
            <a:rPr lang="en-GB" dirty="0" smtClean="0"/>
            <a:t>Defined roles and responsibilities of involved supervisors</a:t>
          </a:r>
          <a:endParaRPr lang="en-GB" dirty="0"/>
        </a:p>
      </dgm:t>
    </dgm:pt>
    <dgm:pt modelId="{12CE8CB1-8063-4CD4-AB3C-CFA671599B54}" type="parTrans" cxnId="{211A8D0A-D704-4036-891D-F94DC4FB09CB}">
      <dgm:prSet/>
      <dgm:spPr/>
      <dgm:t>
        <a:bodyPr/>
        <a:lstStyle/>
        <a:p>
          <a:endParaRPr lang="en-GB"/>
        </a:p>
      </dgm:t>
    </dgm:pt>
    <dgm:pt modelId="{33C3C25B-E56A-446D-AB50-880CC4E34A49}" type="sibTrans" cxnId="{211A8D0A-D704-4036-891D-F94DC4FB09CB}">
      <dgm:prSet/>
      <dgm:spPr/>
      <dgm:t>
        <a:bodyPr/>
        <a:lstStyle/>
        <a:p>
          <a:endParaRPr lang="en-GB"/>
        </a:p>
      </dgm:t>
    </dgm:pt>
    <dgm:pt modelId="{1901E922-BBDC-40DB-88A3-C95716F1E6C3}">
      <dgm:prSet phldrT="[Text]"/>
      <dgm:spPr/>
      <dgm:t>
        <a:bodyPr/>
        <a:lstStyle/>
        <a:p>
          <a:r>
            <a:rPr lang="en-GB" dirty="0" smtClean="0"/>
            <a:t>Dispute Resolution</a:t>
          </a:r>
          <a:endParaRPr lang="en-GB" dirty="0"/>
        </a:p>
      </dgm:t>
    </dgm:pt>
    <dgm:pt modelId="{4DD5936A-496F-4E12-AADE-F846A46E3D02}" type="parTrans" cxnId="{4E12B677-EF90-4B34-970F-DD9A5C4FD7AB}">
      <dgm:prSet/>
      <dgm:spPr/>
      <dgm:t>
        <a:bodyPr/>
        <a:lstStyle/>
        <a:p>
          <a:endParaRPr lang="en-GB"/>
        </a:p>
      </dgm:t>
    </dgm:pt>
    <dgm:pt modelId="{7225E2F8-B6B7-455D-AAAD-EF2845EF62EA}" type="sibTrans" cxnId="{4E12B677-EF90-4B34-970F-DD9A5C4FD7AB}">
      <dgm:prSet/>
      <dgm:spPr/>
      <dgm:t>
        <a:bodyPr/>
        <a:lstStyle/>
        <a:p>
          <a:endParaRPr lang="en-GB"/>
        </a:p>
      </dgm:t>
    </dgm:pt>
    <dgm:pt modelId="{6C81081C-5B54-4C60-B75B-F48327BDEBB8}">
      <dgm:prSet phldrT="[Text]"/>
      <dgm:spPr/>
      <dgm:t>
        <a:bodyPr/>
        <a:lstStyle/>
        <a:p>
          <a:r>
            <a:rPr lang="en-GB" dirty="0" smtClean="0"/>
            <a:t>Effective mechanism to resolve differences among supervisors</a:t>
          </a:r>
          <a:endParaRPr lang="en-GB" dirty="0"/>
        </a:p>
      </dgm:t>
    </dgm:pt>
    <dgm:pt modelId="{E95BA8F3-101A-41CF-B689-E8A40028433E}" type="parTrans" cxnId="{529FCB37-B411-4A34-AB3F-6385ED74A530}">
      <dgm:prSet/>
      <dgm:spPr/>
      <dgm:t>
        <a:bodyPr/>
        <a:lstStyle/>
        <a:p>
          <a:endParaRPr lang="en-GB"/>
        </a:p>
      </dgm:t>
    </dgm:pt>
    <dgm:pt modelId="{0EA6593B-A56C-4A9B-BD0E-CA95DD06C3EA}" type="sibTrans" cxnId="{529FCB37-B411-4A34-AB3F-6385ED74A530}">
      <dgm:prSet/>
      <dgm:spPr/>
      <dgm:t>
        <a:bodyPr/>
        <a:lstStyle/>
        <a:p>
          <a:endParaRPr lang="en-GB"/>
        </a:p>
      </dgm:t>
    </dgm:pt>
    <dgm:pt modelId="{84197970-0CBC-41FA-BDC1-9581D83E90C2}" type="pres">
      <dgm:prSet presAssocID="{E4A7B7D7-D0AC-40B2-9A5A-9C3E97DE8062}" presName="linear" presStyleCnt="0">
        <dgm:presLayoutVars>
          <dgm:dir/>
          <dgm:resizeHandles val="exact"/>
        </dgm:presLayoutVars>
      </dgm:prSet>
      <dgm:spPr/>
      <dgm:t>
        <a:bodyPr/>
        <a:lstStyle/>
        <a:p>
          <a:endParaRPr lang="en-GB"/>
        </a:p>
      </dgm:t>
    </dgm:pt>
    <dgm:pt modelId="{AB6D0B90-2FEA-443D-B08B-64649182D2D6}" type="pres">
      <dgm:prSet presAssocID="{7CBB459E-5A19-42F6-B4A0-5EED332D83DB}" presName="comp" presStyleCnt="0"/>
      <dgm:spPr/>
    </dgm:pt>
    <dgm:pt modelId="{DE2B2B08-1773-48BD-838C-F30647302E79}" type="pres">
      <dgm:prSet presAssocID="{7CBB459E-5A19-42F6-B4A0-5EED332D83DB}" presName="box" presStyleLbl="node1" presStyleIdx="0" presStyleCnt="3"/>
      <dgm:spPr/>
      <dgm:t>
        <a:bodyPr/>
        <a:lstStyle/>
        <a:p>
          <a:endParaRPr lang="en-GB"/>
        </a:p>
      </dgm:t>
    </dgm:pt>
    <dgm:pt modelId="{997638AA-F704-41A8-BBD5-0AD3883FA45D}" type="pres">
      <dgm:prSet presAssocID="{7CBB459E-5A19-42F6-B4A0-5EED332D83DB}" presName="img"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20" t="-4037" b="-3579"/>
          </a:stretch>
        </a:blipFill>
      </dgm:spPr>
      <dgm:t>
        <a:bodyPr/>
        <a:lstStyle/>
        <a:p>
          <a:endParaRPr lang="en-GB"/>
        </a:p>
      </dgm:t>
    </dgm:pt>
    <dgm:pt modelId="{8C39452C-49D1-4D0B-A78B-DED482FB1669}" type="pres">
      <dgm:prSet presAssocID="{7CBB459E-5A19-42F6-B4A0-5EED332D83DB}" presName="text" presStyleLbl="node1" presStyleIdx="0" presStyleCnt="3">
        <dgm:presLayoutVars>
          <dgm:bulletEnabled val="1"/>
        </dgm:presLayoutVars>
      </dgm:prSet>
      <dgm:spPr/>
      <dgm:t>
        <a:bodyPr/>
        <a:lstStyle/>
        <a:p>
          <a:endParaRPr lang="en-GB"/>
        </a:p>
      </dgm:t>
    </dgm:pt>
    <dgm:pt modelId="{2ABCD1F8-4DEF-4709-93BD-54BDDE36E7E4}" type="pres">
      <dgm:prSet presAssocID="{3081B892-EB19-4134-8D9F-01AD5A0EF31E}" presName="spacer" presStyleCnt="0"/>
      <dgm:spPr/>
    </dgm:pt>
    <dgm:pt modelId="{C9EFD5D3-6839-427D-9FA8-86028DC6C069}" type="pres">
      <dgm:prSet presAssocID="{3B41F19E-F18C-4BE1-BCAF-E0028824A6F9}" presName="comp" presStyleCnt="0"/>
      <dgm:spPr/>
    </dgm:pt>
    <dgm:pt modelId="{68DA644B-59C0-4F08-AB06-681D473E385D}" type="pres">
      <dgm:prSet presAssocID="{3B41F19E-F18C-4BE1-BCAF-E0028824A6F9}" presName="box" presStyleLbl="node1" presStyleIdx="1" presStyleCnt="3"/>
      <dgm:spPr/>
      <dgm:t>
        <a:bodyPr/>
        <a:lstStyle/>
        <a:p>
          <a:endParaRPr lang="en-GB"/>
        </a:p>
      </dgm:t>
    </dgm:pt>
    <dgm:pt modelId="{8DDBB6A9-9925-4264-AA2E-A7D2B3BD9DFB}" type="pres">
      <dgm:prSet presAssocID="{3B41F19E-F18C-4BE1-BCAF-E0028824A6F9}"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dgm:spPr>
    </dgm:pt>
    <dgm:pt modelId="{33CD9DC0-7002-4FF4-98CA-BB56F3430B2C}" type="pres">
      <dgm:prSet presAssocID="{3B41F19E-F18C-4BE1-BCAF-E0028824A6F9}" presName="text" presStyleLbl="node1" presStyleIdx="1" presStyleCnt="3">
        <dgm:presLayoutVars>
          <dgm:bulletEnabled val="1"/>
        </dgm:presLayoutVars>
      </dgm:prSet>
      <dgm:spPr/>
      <dgm:t>
        <a:bodyPr/>
        <a:lstStyle/>
        <a:p>
          <a:endParaRPr lang="en-GB"/>
        </a:p>
      </dgm:t>
    </dgm:pt>
    <dgm:pt modelId="{FBAED006-198E-4E93-82A6-8C45CC412715}" type="pres">
      <dgm:prSet presAssocID="{9C3341F0-7B5D-46B3-B175-17BAB59DB686}" presName="spacer" presStyleCnt="0"/>
      <dgm:spPr/>
    </dgm:pt>
    <dgm:pt modelId="{268F0CCE-2AF4-498D-82F4-68BF2DAD5595}" type="pres">
      <dgm:prSet presAssocID="{1901E922-BBDC-40DB-88A3-C95716F1E6C3}" presName="comp" presStyleCnt="0"/>
      <dgm:spPr/>
    </dgm:pt>
    <dgm:pt modelId="{5517634A-57E0-4F17-B85B-AB1B2794E83D}" type="pres">
      <dgm:prSet presAssocID="{1901E922-BBDC-40DB-88A3-C95716F1E6C3}" presName="box" presStyleLbl="node1" presStyleIdx="2" presStyleCnt="3"/>
      <dgm:spPr/>
      <dgm:t>
        <a:bodyPr/>
        <a:lstStyle/>
        <a:p>
          <a:endParaRPr lang="en-GB"/>
        </a:p>
      </dgm:t>
    </dgm:pt>
    <dgm:pt modelId="{D2CA6902-4D59-48CE-A5C6-CEDC1B9F61E3}" type="pres">
      <dgm:prSet presAssocID="{1901E922-BBDC-40DB-88A3-C95716F1E6C3}"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1000" b="-21000"/>
          </a:stretch>
        </a:blipFill>
      </dgm:spPr>
    </dgm:pt>
    <dgm:pt modelId="{9871E599-1D80-442F-BB2B-26E7F301F440}" type="pres">
      <dgm:prSet presAssocID="{1901E922-BBDC-40DB-88A3-C95716F1E6C3}" presName="text" presStyleLbl="node1" presStyleIdx="2" presStyleCnt="3">
        <dgm:presLayoutVars>
          <dgm:bulletEnabled val="1"/>
        </dgm:presLayoutVars>
      </dgm:prSet>
      <dgm:spPr/>
      <dgm:t>
        <a:bodyPr/>
        <a:lstStyle/>
        <a:p>
          <a:endParaRPr lang="en-GB"/>
        </a:p>
      </dgm:t>
    </dgm:pt>
  </dgm:ptLst>
  <dgm:cxnLst>
    <dgm:cxn modelId="{CE5A182F-6825-4C2A-9281-5AC4F55BD75B}" srcId="{E4A7B7D7-D0AC-40B2-9A5A-9C3E97DE8062}" destId="{3B41F19E-F18C-4BE1-BCAF-E0028824A6F9}" srcOrd="1" destOrd="0" parTransId="{AC2A4B25-59F4-4AB9-9D1A-5F2590887294}" sibTransId="{9C3341F0-7B5D-46B3-B175-17BAB59DB686}"/>
    <dgm:cxn modelId="{304DD5CB-8952-4228-A4C4-1B9B8AA902FF}" type="presOf" srcId="{E4A7B7D7-D0AC-40B2-9A5A-9C3E97DE8062}" destId="{84197970-0CBC-41FA-BDC1-9581D83E90C2}" srcOrd="0" destOrd="0" presId="urn:microsoft.com/office/officeart/2005/8/layout/vList4"/>
    <dgm:cxn modelId="{43267599-4F91-42F4-B06F-6A059C3AD529}" type="presOf" srcId="{7CBB459E-5A19-42F6-B4A0-5EED332D83DB}" destId="{DE2B2B08-1773-48BD-838C-F30647302E79}" srcOrd="0" destOrd="0" presId="urn:microsoft.com/office/officeart/2005/8/layout/vList4"/>
    <dgm:cxn modelId="{55109C22-79E5-4EDA-9739-D95C36189544}" type="presOf" srcId="{6C81081C-5B54-4C60-B75B-F48327BDEBB8}" destId="{9871E599-1D80-442F-BB2B-26E7F301F440}" srcOrd="1" destOrd="1" presId="urn:microsoft.com/office/officeart/2005/8/layout/vList4"/>
    <dgm:cxn modelId="{C41B6BE1-2B70-48BE-BD34-EE320C93C656}" type="presOf" srcId="{3B41F19E-F18C-4BE1-BCAF-E0028824A6F9}" destId="{68DA644B-59C0-4F08-AB06-681D473E385D}" srcOrd="0" destOrd="0" presId="urn:microsoft.com/office/officeart/2005/8/layout/vList4"/>
    <dgm:cxn modelId="{8C50A26B-6660-42AE-8047-28D49AF524F2}" type="presOf" srcId="{7CBB459E-5A19-42F6-B4A0-5EED332D83DB}" destId="{8C39452C-49D1-4D0B-A78B-DED482FB1669}" srcOrd="1" destOrd="0" presId="urn:microsoft.com/office/officeart/2005/8/layout/vList4"/>
    <dgm:cxn modelId="{529FCB37-B411-4A34-AB3F-6385ED74A530}" srcId="{1901E922-BBDC-40DB-88A3-C95716F1E6C3}" destId="{6C81081C-5B54-4C60-B75B-F48327BDEBB8}" srcOrd="0" destOrd="0" parTransId="{E95BA8F3-101A-41CF-B689-E8A40028433E}" sibTransId="{0EA6593B-A56C-4A9B-BD0E-CA95DD06C3EA}"/>
    <dgm:cxn modelId="{6E414AB8-BBB7-4D3A-BD38-E648EBC8D3A4}" type="presOf" srcId="{EBF2D285-AA40-483A-8534-D9D567448BFD}" destId="{8C39452C-49D1-4D0B-A78B-DED482FB1669}" srcOrd="1" destOrd="2" presId="urn:microsoft.com/office/officeart/2005/8/layout/vList4"/>
    <dgm:cxn modelId="{4E12B677-EF90-4B34-970F-DD9A5C4FD7AB}" srcId="{E4A7B7D7-D0AC-40B2-9A5A-9C3E97DE8062}" destId="{1901E922-BBDC-40DB-88A3-C95716F1E6C3}" srcOrd="2" destOrd="0" parTransId="{4DD5936A-496F-4E12-AADE-F846A46E3D02}" sibTransId="{7225E2F8-B6B7-455D-AAAD-EF2845EF62EA}"/>
    <dgm:cxn modelId="{EEE47179-659E-45B9-BD32-3F4F035AB846}" type="presOf" srcId="{3B41F19E-F18C-4BE1-BCAF-E0028824A6F9}" destId="{33CD9DC0-7002-4FF4-98CA-BB56F3430B2C}" srcOrd="1" destOrd="0" presId="urn:microsoft.com/office/officeart/2005/8/layout/vList4"/>
    <dgm:cxn modelId="{A937EACB-D6DE-4E2A-BB2D-C1FC15294EF0}" type="presOf" srcId="{EBF2D285-AA40-483A-8534-D9D567448BFD}" destId="{DE2B2B08-1773-48BD-838C-F30647302E79}" srcOrd="0" destOrd="2" presId="urn:microsoft.com/office/officeart/2005/8/layout/vList4"/>
    <dgm:cxn modelId="{E4AE7765-0EB4-4C0C-A7FD-3AE333666BA7}" type="presOf" srcId="{99FCCD2B-8149-42DE-9ADF-27B790EB1F76}" destId="{DE2B2B08-1773-48BD-838C-F30647302E79}" srcOrd="0" destOrd="1" presId="urn:microsoft.com/office/officeart/2005/8/layout/vList4"/>
    <dgm:cxn modelId="{3FB0F361-0D0A-41B3-8E2E-8C6281036C0C}" srcId="{7CBB459E-5A19-42F6-B4A0-5EED332D83DB}" destId="{EBF2D285-AA40-483A-8534-D9D567448BFD}" srcOrd="1" destOrd="0" parTransId="{9380657E-8595-4457-A272-08A0F7D12F77}" sibTransId="{77B54244-A544-479F-B610-17E3C275961A}"/>
    <dgm:cxn modelId="{04BCEA4C-568D-49BB-90C6-4E07ED1114CD}" type="presOf" srcId="{2ED67563-472B-4BC8-A25B-69CED4B4EB14}" destId="{33CD9DC0-7002-4FF4-98CA-BB56F3430B2C}" srcOrd="1" destOrd="1" presId="urn:microsoft.com/office/officeart/2005/8/layout/vList4"/>
    <dgm:cxn modelId="{29B1643E-AD8D-4886-B5F9-625B2837A243}" type="presOf" srcId="{99FCCD2B-8149-42DE-9ADF-27B790EB1F76}" destId="{8C39452C-49D1-4D0B-A78B-DED482FB1669}" srcOrd="1" destOrd="1" presId="urn:microsoft.com/office/officeart/2005/8/layout/vList4"/>
    <dgm:cxn modelId="{FA21303C-6733-4A53-8568-B0D34FCE6179}" type="presOf" srcId="{6C81081C-5B54-4C60-B75B-F48327BDEBB8}" destId="{5517634A-57E0-4F17-B85B-AB1B2794E83D}" srcOrd="0" destOrd="1" presId="urn:microsoft.com/office/officeart/2005/8/layout/vList4"/>
    <dgm:cxn modelId="{A1F23823-AEDB-492A-9890-DE7891BAED9E}" srcId="{E4A7B7D7-D0AC-40B2-9A5A-9C3E97DE8062}" destId="{7CBB459E-5A19-42F6-B4A0-5EED332D83DB}" srcOrd="0" destOrd="0" parTransId="{84B1D6D1-10E9-448C-A5F9-3B69EC16C880}" sibTransId="{3081B892-EB19-4134-8D9F-01AD5A0EF31E}"/>
    <dgm:cxn modelId="{ACD18038-3649-4807-AE46-8D145FD96855}" type="presOf" srcId="{1901E922-BBDC-40DB-88A3-C95716F1E6C3}" destId="{9871E599-1D80-442F-BB2B-26E7F301F440}" srcOrd="1" destOrd="0" presId="urn:microsoft.com/office/officeart/2005/8/layout/vList4"/>
    <dgm:cxn modelId="{8284E5E9-EDD3-4564-8296-E69FCADD7DA2}" srcId="{7CBB459E-5A19-42F6-B4A0-5EED332D83DB}" destId="{99FCCD2B-8149-42DE-9ADF-27B790EB1F76}" srcOrd="0" destOrd="0" parTransId="{315F53F5-44EF-4608-A859-B79D50BA4C13}" sibTransId="{A080D770-97BB-401C-84BC-34D2A95BC99C}"/>
    <dgm:cxn modelId="{104FA12A-7BA1-498A-A85D-2F0C8DEF6135}" type="presOf" srcId="{1901E922-BBDC-40DB-88A3-C95716F1E6C3}" destId="{5517634A-57E0-4F17-B85B-AB1B2794E83D}" srcOrd="0" destOrd="0" presId="urn:microsoft.com/office/officeart/2005/8/layout/vList4"/>
    <dgm:cxn modelId="{5F13656C-D740-4C73-BD70-49E134CE9580}" type="presOf" srcId="{2ED67563-472B-4BC8-A25B-69CED4B4EB14}" destId="{68DA644B-59C0-4F08-AB06-681D473E385D}" srcOrd="0" destOrd="1" presId="urn:microsoft.com/office/officeart/2005/8/layout/vList4"/>
    <dgm:cxn modelId="{211A8D0A-D704-4036-891D-F94DC4FB09CB}" srcId="{3B41F19E-F18C-4BE1-BCAF-E0028824A6F9}" destId="{2ED67563-472B-4BC8-A25B-69CED4B4EB14}" srcOrd="0" destOrd="0" parTransId="{12CE8CB1-8063-4CD4-AB3C-CFA671599B54}" sibTransId="{33C3C25B-E56A-446D-AB50-880CC4E34A49}"/>
    <dgm:cxn modelId="{BB924D14-5718-4884-9C84-2F029AED4B90}" type="presParOf" srcId="{84197970-0CBC-41FA-BDC1-9581D83E90C2}" destId="{AB6D0B90-2FEA-443D-B08B-64649182D2D6}" srcOrd="0" destOrd="0" presId="urn:microsoft.com/office/officeart/2005/8/layout/vList4"/>
    <dgm:cxn modelId="{EC2579D9-8B49-444A-B82D-1758B3AFE0DF}" type="presParOf" srcId="{AB6D0B90-2FEA-443D-B08B-64649182D2D6}" destId="{DE2B2B08-1773-48BD-838C-F30647302E79}" srcOrd="0" destOrd="0" presId="urn:microsoft.com/office/officeart/2005/8/layout/vList4"/>
    <dgm:cxn modelId="{03E90317-DC9B-400F-A803-5C9E3C8F303E}" type="presParOf" srcId="{AB6D0B90-2FEA-443D-B08B-64649182D2D6}" destId="{997638AA-F704-41A8-BBD5-0AD3883FA45D}" srcOrd="1" destOrd="0" presId="urn:microsoft.com/office/officeart/2005/8/layout/vList4"/>
    <dgm:cxn modelId="{026C46DF-7414-4E7D-932F-48F1B85D659B}" type="presParOf" srcId="{AB6D0B90-2FEA-443D-B08B-64649182D2D6}" destId="{8C39452C-49D1-4D0B-A78B-DED482FB1669}" srcOrd="2" destOrd="0" presId="urn:microsoft.com/office/officeart/2005/8/layout/vList4"/>
    <dgm:cxn modelId="{D7012A72-8801-485C-8479-EFF232F007AF}" type="presParOf" srcId="{84197970-0CBC-41FA-BDC1-9581D83E90C2}" destId="{2ABCD1F8-4DEF-4709-93BD-54BDDE36E7E4}" srcOrd="1" destOrd="0" presId="urn:microsoft.com/office/officeart/2005/8/layout/vList4"/>
    <dgm:cxn modelId="{BB21B158-7189-4316-9F7D-A5B8D07F7181}" type="presParOf" srcId="{84197970-0CBC-41FA-BDC1-9581D83E90C2}" destId="{C9EFD5D3-6839-427D-9FA8-86028DC6C069}" srcOrd="2" destOrd="0" presId="urn:microsoft.com/office/officeart/2005/8/layout/vList4"/>
    <dgm:cxn modelId="{1CBD7EE9-AD8A-47CB-A187-57F810205238}" type="presParOf" srcId="{C9EFD5D3-6839-427D-9FA8-86028DC6C069}" destId="{68DA644B-59C0-4F08-AB06-681D473E385D}" srcOrd="0" destOrd="0" presId="urn:microsoft.com/office/officeart/2005/8/layout/vList4"/>
    <dgm:cxn modelId="{669E1303-DDA5-429C-9D3A-87A27918BA20}" type="presParOf" srcId="{C9EFD5D3-6839-427D-9FA8-86028DC6C069}" destId="{8DDBB6A9-9925-4264-AA2E-A7D2B3BD9DFB}" srcOrd="1" destOrd="0" presId="urn:microsoft.com/office/officeart/2005/8/layout/vList4"/>
    <dgm:cxn modelId="{C8D26B4F-0532-48B9-B9E2-541B5C1151B3}" type="presParOf" srcId="{C9EFD5D3-6839-427D-9FA8-86028DC6C069}" destId="{33CD9DC0-7002-4FF4-98CA-BB56F3430B2C}" srcOrd="2" destOrd="0" presId="urn:microsoft.com/office/officeart/2005/8/layout/vList4"/>
    <dgm:cxn modelId="{79E07938-8FFF-47F3-91E0-E3BC2D06BEA7}" type="presParOf" srcId="{84197970-0CBC-41FA-BDC1-9581D83E90C2}" destId="{FBAED006-198E-4E93-82A6-8C45CC412715}" srcOrd="3" destOrd="0" presId="urn:microsoft.com/office/officeart/2005/8/layout/vList4"/>
    <dgm:cxn modelId="{9D5C5D5F-D59C-4DA2-BC02-11E962A38712}" type="presParOf" srcId="{84197970-0CBC-41FA-BDC1-9581D83E90C2}" destId="{268F0CCE-2AF4-498D-82F4-68BF2DAD5595}" srcOrd="4" destOrd="0" presId="urn:microsoft.com/office/officeart/2005/8/layout/vList4"/>
    <dgm:cxn modelId="{B0B4E043-3761-4D4A-9FC6-50A479F04DBA}" type="presParOf" srcId="{268F0CCE-2AF4-498D-82F4-68BF2DAD5595}" destId="{5517634A-57E0-4F17-B85B-AB1B2794E83D}" srcOrd="0" destOrd="0" presId="urn:microsoft.com/office/officeart/2005/8/layout/vList4"/>
    <dgm:cxn modelId="{F8DEFF00-8F90-4421-9E64-0D9CE2791912}" type="presParOf" srcId="{268F0CCE-2AF4-498D-82F4-68BF2DAD5595}" destId="{D2CA6902-4D59-48CE-A5C6-CEDC1B9F61E3}" srcOrd="1" destOrd="0" presId="urn:microsoft.com/office/officeart/2005/8/layout/vList4"/>
    <dgm:cxn modelId="{584A434D-74A8-45B4-9C1B-08B56BD64560}" type="presParOf" srcId="{268F0CCE-2AF4-498D-82F4-68BF2DAD5595}" destId="{9871E599-1D80-442F-BB2B-26E7F301F44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C33E29-F3FF-489B-BF56-D7B97DBF3AD8}" type="doc">
      <dgm:prSet loTypeId="urn:microsoft.com/office/officeart/2005/8/layout/cycle6" loCatId="cycle" qsTypeId="urn:microsoft.com/office/officeart/2005/8/quickstyle/3d1" qsCatId="3D" csTypeId="urn:microsoft.com/office/officeart/2005/8/colors/colorful1" csCatId="colorful" phldr="1"/>
      <dgm:spPr/>
      <dgm:t>
        <a:bodyPr/>
        <a:lstStyle/>
        <a:p>
          <a:endParaRPr lang="en-GB"/>
        </a:p>
      </dgm:t>
    </dgm:pt>
    <dgm:pt modelId="{88BFE01B-5909-431A-B874-8B97073CB632}">
      <dgm:prSet phldrT="[Text]" custT="1"/>
      <dgm:spPr/>
      <dgm:t>
        <a:bodyPr/>
        <a:lstStyle/>
        <a:p>
          <a:r>
            <a:rPr lang="en-GB" sz="2000" b="1" dirty="0" smtClean="0"/>
            <a:t>Supervisory Powers and Authority</a:t>
          </a:r>
          <a:endParaRPr lang="en-GB" sz="2000" b="1" dirty="0"/>
        </a:p>
      </dgm:t>
    </dgm:pt>
    <dgm:pt modelId="{36E0FEEE-3323-4E9C-A865-3A3FFE1A1A45}" type="parTrans" cxnId="{E8B61A0D-58C6-4E61-9E80-3DB847C46413}">
      <dgm:prSet/>
      <dgm:spPr/>
      <dgm:t>
        <a:bodyPr/>
        <a:lstStyle/>
        <a:p>
          <a:endParaRPr lang="en-GB" sz="2400" b="1"/>
        </a:p>
      </dgm:t>
    </dgm:pt>
    <dgm:pt modelId="{BB2E846F-F75A-4D37-9735-A9A7D5300952}" type="sibTrans" cxnId="{E8B61A0D-58C6-4E61-9E80-3DB847C46413}">
      <dgm:prSet/>
      <dgm:spPr/>
      <dgm:t>
        <a:bodyPr/>
        <a:lstStyle/>
        <a:p>
          <a:endParaRPr lang="en-GB" sz="2400" b="1"/>
        </a:p>
      </dgm:t>
    </dgm:pt>
    <dgm:pt modelId="{F7AFE77C-A943-481D-86F2-C7314CD07A59}">
      <dgm:prSet phldrT="[Text]" custT="1"/>
      <dgm:spPr/>
      <dgm:t>
        <a:bodyPr/>
        <a:lstStyle/>
        <a:p>
          <a:r>
            <a:rPr lang="en-GB" sz="2000" b="1" dirty="0" smtClean="0"/>
            <a:t>Supervisory Responsibility</a:t>
          </a:r>
          <a:endParaRPr lang="en-GB" sz="2000" b="1" dirty="0"/>
        </a:p>
      </dgm:t>
    </dgm:pt>
    <dgm:pt modelId="{3C4D490B-912A-4C15-8613-EDA11D224428}" type="parTrans" cxnId="{D597F351-4981-41DA-AB77-B3C3AD2BEA96}">
      <dgm:prSet/>
      <dgm:spPr/>
      <dgm:t>
        <a:bodyPr/>
        <a:lstStyle/>
        <a:p>
          <a:endParaRPr lang="en-GB" sz="2400" b="1"/>
        </a:p>
      </dgm:t>
    </dgm:pt>
    <dgm:pt modelId="{B199D9F4-8309-4154-B2CD-3D3398950C4D}" type="sibTrans" cxnId="{D597F351-4981-41DA-AB77-B3C3AD2BEA96}">
      <dgm:prSet/>
      <dgm:spPr/>
      <dgm:t>
        <a:bodyPr/>
        <a:lstStyle/>
        <a:p>
          <a:endParaRPr lang="en-GB" sz="2400" b="1"/>
        </a:p>
      </dgm:t>
    </dgm:pt>
    <dgm:pt modelId="{71CE4727-EF32-488D-89A4-F0EA4337C9A0}">
      <dgm:prSet phldrT="[Text]" custT="1"/>
      <dgm:spPr/>
      <dgm:t>
        <a:bodyPr/>
        <a:lstStyle/>
        <a:p>
          <a:r>
            <a:rPr lang="en-GB" sz="2000" b="1" dirty="0" smtClean="0"/>
            <a:t>Corporate Governance</a:t>
          </a:r>
          <a:endParaRPr lang="en-GB" sz="2000" b="1" dirty="0"/>
        </a:p>
      </dgm:t>
    </dgm:pt>
    <dgm:pt modelId="{D2B79E31-1C9D-44FA-879D-EDDD109CEEA0}" type="parTrans" cxnId="{ABA96418-8658-4566-AD2B-5422B1E51BB5}">
      <dgm:prSet/>
      <dgm:spPr/>
      <dgm:t>
        <a:bodyPr/>
        <a:lstStyle/>
        <a:p>
          <a:endParaRPr lang="en-GB" sz="2400" b="1"/>
        </a:p>
      </dgm:t>
    </dgm:pt>
    <dgm:pt modelId="{33771B37-71A0-4627-9D2C-05E06956E916}" type="sibTrans" cxnId="{ABA96418-8658-4566-AD2B-5422B1E51BB5}">
      <dgm:prSet/>
      <dgm:spPr/>
      <dgm:t>
        <a:bodyPr/>
        <a:lstStyle/>
        <a:p>
          <a:endParaRPr lang="en-GB" sz="2400" b="1"/>
        </a:p>
      </dgm:t>
    </dgm:pt>
    <dgm:pt modelId="{1C642B4F-F09F-4727-8A31-E460B7BE3772}">
      <dgm:prSet phldrT="[Text]" custT="1"/>
      <dgm:spPr/>
      <dgm:t>
        <a:bodyPr/>
        <a:lstStyle/>
        <a:p>
          <a:r>
            <a:rPr lang="en-GB" sz="2000" b="1" dirty="0" smtClean="0"/>
            <a:t>Capital and Liquidity</a:t>
          </a:r>
          <a:endParaRPr lang="en-GB" sz="2000" b="1" dirty="0"/>
        </a:p>
      </dgm:t>
    </dgm:pt>
    <dgm:pt modelId="{4947FD3E-E3F1-42E3-8D3D-3ABF2C3AEA35}" type="parTrans" cxnId="{B539C5A1-A6EB-4C70-A5FB-C837E1B59BE6}">
      <dgm:prSet/>
      <dgm:spPr/>
      <dgm:t>
        <a:bodyPr/>
        <a:lstStyle/>
        <a:p>
          <a:endParaRPr lang="en-GB" sz="2400" b="1"/>
        </a:p>
      </dgm:t>
    </dgm:pt>
    <dgm:pt modelId="{A225BC6F-776A-490E-A1A6-24B812DA8C6B}" type="sibTrans" cxnId="{B539C5A1-A6EB-4C70-A5FB-C837E1B59BE6}">
      <dgm:prSet/>
      <dgm:spPr/>
      <dgm:t>
        <a:bodyPr/>
        <a:lstStyle/>
        <a:p>
          <a:endParaRPr lang="en-GB" sz="2400" b="1"/>
        </a:p>
      </dgm:t>
    </dgm:pt>
    <dgm:pt modelId="{A66F6C5E-9A3D-4791-9837-5999034D22E8}">
      <dgm:prSet phldrT="[Text]" custT="1"/>
      <dgm:spPr/>
      <dgm:t>
        <a:bodyPr/>
        <a:lstStyle/>
        <a:p>
          <a:r>
            <a:rPr lang="en-GB" sz="2000" b="1" dirty="0" smtClean="0"/>
            <a:t>Risk Management</a:t>
          </a:r>
          <a:endParaRPr lang="en-GB" sz="2000" b="1" dirty="0"/>
        </a:p>
      </dgm:t>
    </dgm:pt>
    <dgm:pt modelId="{466C7654-4CBA-4FD6-801D-32EA3F0A1E75}" type="parTrans" cxnId="{446E9AAD-9101-41E5-9716-4E5D2919B3DB}">
      <dgm:prSet/>
      <dgm:spPr/>
      <dgm:t>
        <a:bodyPr/>
        <a:lstStyle/>
        <a:p>
          <a:endParaRPr lang="en-GB" sz="2400" b="1"/>
        </a:p>
      </dgm:t>
    </dgm:pt>
    <dgm:pt modelId="{5FC2CA21-D7B4-43C0-A09D-09DAA30A922E}" type="sibTrans" cxnId="{446E9AAD-9101-41E5-9716-4E5D2919B3DB}">
      <dgm:prSet/>
      <dgm:spPr/>
      <dgm:t>
        <a:bodyPr/>
        <a:lstStyle/>
        <a:p>
          <a:endParaRPr lang="en-GB" sz="2400" b="1"/>
        </a:p>
      </dgm:t>
    </dgm:pt>
    <dgm:pt modelId="{FF35F5AC-33CA-4700-94D6-03EB2F034BE3}" type="pres">
      <dgm:prSet presAssocID="{6EC33E29-F3FF-489B-BF56-D7B97DBF3AD8}" presName="cycle" presStyleCnt="0">
        <dgm:presLayoutVars>
          <dgm:dir/>
          <dgm:resizeHandles val="exact"/>
        </dgm:presLayoutVars>
      </dgm:prSet>
      <dgm:spPr/>
      <dgm:t>
        <a:bodyPr/>
        <a:lstStyle/>
        <a:p>
          <a:endParaRPr lang="en-GB"/>
        </a:p>
      </dgm:t>
    </dgm:pt>
    <dgm:pt modelId="{445AD4E0-1BBD-4200-B9C6-1DA0C63B5F7B}" type="pres">
      <dgm:prSet presAssocID="{88BFE01B-5909-431A-B874-8B97073CB632}" presName="node" presStyleLbl="node1" presStyleIdx="0" presStyleCnt="5" custScaleX="144617" custScaleY="130567">
        <dgm:presLayoutVars>
          <dgm:bulletEnabled val="1"/>
        </dgm:presLayoutVars>
      </dgm:prSet>
      <dgm:spPr/>
      <dgm:t>
        <a:bodyPr/>
        <a:lstStyle/>
        <a:p>
          <a:endParaRPr lang="en-GB"/>
        </a:p>
      </dgm:t>
    </dgm:pt>
    <dgm:pt modelId="{F9CFEDA4-C1D4-47B6-988B-346E761DB4FD}" type="pres">
      <dgm:prSet presAssocID="{88BFE01B-5909-431A-B874-8B97073CB632}" presName="spNode" presStyleCnt="0"/>
      <dgm:spPr/>
    </dgm:pt>
    <dgm:pt modelId="{A1BBE2EC-02A3-4D7F-8E7D-B52924A4219D}" type="pres">
      <dgm:prSet presAssocID="{BB2E846F-F75A-4D37-9735-A9A7D5300952}" presName="sibTrans" presStyleLbl="sibTrans1D1" presStyleIdx="0" presStyleCnt="5"/>
      <dgm:spPr/>
      <dgm:t>
        <a:bodyPr/>
        <a:lstStyle/>
        <a:p>
          <a:endParaRPr lang="en-GB"/>
        </a:p>
      </dgm:t>
    </dgm:pt>
    <dgm:pt modelId="{38F5146A-D5E7-47C2-9E4D-B8759D7045D7}" type="pres">
      <dgm:prSet presAssocID="{F7AFE77C-A943-481D-86F2-C7314CD07A59}" presName="node" presStyleLbl="node1" presStyleIdx="1" presStyleCnt="5" custScaleX="144617" custScaleY="130567">
        <dgm:presLayoutVars>
          <dgm:bulletEnabled val="1"/>
        </dgm:presLayoutVars>
      </dgm:prSet>
      <dgm:spPr/>
      <dgm:t>
        <a:bodyPr/>
        <a:lstStyle/>
        <a:p>
          <a:endParaRPr lang="en-GB"/>
        </a:p>
      </dgm:t>
    </dgm:pt>
    <dgm:pt modelId="{D5AEFC0C-5A5D-4FE8-BC0C-9D22C3FB9684}" type="pres">
      <dgm:prSet presAssocID="{F7AFE77C-A943-481D-86F2-C7314CD07A59}" presName="spNode" presStyleCnt="0"/>
      <dgm:spPr/>
    </dgm:pt>
    <dgm:pt modelId="{7324A062-D78A-4BE6-8B1D-B7FDA80F4184}" type="pres">
      <dgm:prSet presAssocID="{B199D9F4-8309-4154-B2CD-3D3398950C4D}" presName="sibTrans" presStyleLbl="sibTrans1D1" presStyleIdx="1" presStyleCnt="5"/>
      <dgm:spPr/>
      <dgm:t>
        <a:bodyPr/>
        <a:lstStyle/>
        <a:p>
          <a:endParaRPr lang="en-GB"/>
        </a:p>
      </dgm:t>
    </dgm:pt>
    <dgm:pt modelId="{18550B03-F05C-4667-A7A6-1CDC4F630919}" type="pres">
      <dgm:prSet presAssocID="{71CE4727-EF32-488D-89A4-F0EA4337C9A0}" presName="node" presStyleLbl="node1" presStyleIdx="2" presStyleCnt="5" custScaleX="144617" custScaleY="130567" custRadScaleRad="100990" custRadScaleInc="-47173">
        <dgm:presLayoutVars>
          <dgm:bulletEnabled val="1"/>
        </dgm:presLayoutVars>
      </dgm:prSet>
      <dgm:spPr/>
      <dgm:t>
        <a:bodyPr/>
        <a:lstStyle/>
        <a:p>
          <a:endParaRPr lang="en-GB"/>
        </a:p>
      </dgm:t>
    </dgm:pt>
    <dgm:pt modelId="{4FA1EFB9-123C-4118-96BA-CF25772045F8}" type="pres">
      <dgm:prSet presAssocID="{71CE4727-EF32-488D-89A4-F0EA4337C9A0}" presName="spNode" presStyleCnt="0"/>
      <dgm:spPr/>
    </dgm:pt>
    <dgm:pt modelId="{3C2A144A-7C3B-4744-AB13-5E4414DD0BEB}" type="pres">
      <dgm:prSet presAssocID="{33771B37-71A0-4627-9D2C-05E06956E916}" presName="sibTrans" presStyleLbl="sibTrans1D1" presStyleIdx="2" presStyleCnt="5"/>
      <dgm:spPr/>
      <dgm:t>
        <a:bodyPr/>
        <a:lstStyle/>
        <a:p>
          <a:endParaRPr lang="en-GB"/>
        </a:p>
      </dgm:t>
    </dgm:pt>
    <dgm:pt modelId="{3FD385DF-AF38-4FEC-95FD-F371E2C81B44}" type="pres">
      <dgm:prSet presAssocID="{1C642B4F-F09F-4727-8A31-E460B7BE3772}" presName="node" presStyleLbl="node1" presStyleIdx="3" presStyleCnt="5" custScaleX="144617" custScaleY="130567" custRadScaleRad="100195" custRadScaleInc="45420">
        <dgm:presLayoutVars>
          <dgm:bulletEnabled val="1"/>
        </dgm:presLayoutVars>
      </dgm:prSet>
      <dgm:spPr/>
      <dgm:t>
        <a:bodyPr/>
        <a:lstStyle/>
        <a:p>
          <a:endParaRPr lang="en-GB"/>
        </a:p>
      </dgm:t>
    </dgm:pt>
    <dgm:pt modelId="{B19AFAF3-EF50-4145-9B1F-75FF2A6218AB}" type="pres">
      <dgm:prSet presAssocID="{1C642B4F-F09F-4727-8A31-E460B7BE3772}" presName="spNode" presStyleCnt="0"/>
      <dgm:spPr/>
    </dgm:pt>
    <dgm:pt modelId="{70137B10-1881-49F3-9D1A-F708693D214A}" type="pres">
      <dgm:prSet presAssocID="{A225BC6F-776A-490E-A1A6-24B812DA8C6B}" presName="sibTrans" presStyleLbl="sibTrans1D1" presStyleIdx="3" presStyleCnt="5"/>
      <dgm:spPr/>
      <dgm:t>
        <a:bodyPr/>
        <a:lstStyle/>
        <a:p>
          <a:endParaRPr lang="en-GB"/>
        </a:p>
      </dgm:t>
    </dgm:pt>
    <dgm:pt modelId="{468D5B3F-4933-47E7-8251-DC1161EF2711}" type="pres">
      <dgm:prSet presAssocID="{A66F6C5E-9A3D-4791-9837-5999034D22E8}" presName="node" presStyleLbl="node1" presStyleIdx="4" presStyleCnt="5" custScaleX="144617" custScaleY="130567">
        <dgm:presLayoutVars>
          <dgm:bulletEnabled val="1"/>
        </dgm:presLayoutVars>
      </dgm:prSet>
      <dgm:spPr/>
      <dgm:t>
        <a:bodyPr/>
        <a:lstStyle/>
        <a:p>
          <a:endParaRPr lang="en-GB"/>
        </a:p>
      </dgm:t>
    </dgm:pt>
    <dgm:pt modelId="{C7290F5C-9B2D-4CFA-A152-C2D8AAE4DA55}" type="pres">
      <dgm:prSet presAssocID="{A66F6C5E-9A3D-4791-9837-5999034D22E8}" presName="spNode" presStyleCnt="0"/>
      <dgm:spPr/>
    </dgm:pt>
    <dgm:pt modelId="{CF22B228-C3B2-4F86-ABE2-ED7C6CCE23BF}" type="pres">
      <dgm:prSet presAssocID="{5FC2CA21-D7B4-43C0-A09D-09DAA30A922E}" presName="sibTrans" presStyleLbl="sibTrans1D1" presStyleIdx="4" presStyleCnt="5"/>
      <dgm:spPr/>
      <dgm:t>
        <a:bodyPr/>
        <a:lstStyle/>
        <a:p>
          <a:endParaRPr lang="en-GB"/>
        </a:p>
      </dgm:t>
    </dgm:pt>
  </dgm:ptLst>
  <dgm:cxnLst>
    <dgm:cxn modelId="{D597F351-4981-41DA-AB77-B3C3AD2BEA96}" srcId="{6EC33E29-F3FF-489B-BF56-D7B97DBF3AD8}" destId="{F7AFE77C-A943-481D-86F2-C7314CD07A59}" srcOrd="1" destOrd="0" parTransId="{3C4D490B-912A-4C15-8613-EDA11D224428}" sibTransId="{B199D9F4-8309-4154-B2CD-3D3398950C4D}"/>
    <dgm:cxn modelId="{6DD12FAF-BF16-4F9D-AEEB-ADD28F4EFB99}" type="presOf" srcId="{F7AFE77C-A943-481D-86F2-C7314CD07A59}" destId="{38F5146A-D5E7-47C2-9E4D-B8759D7045D7}" srcOrd="0" destOrd="0" presId="urn:microsoft.com/office/officeart/2005/8/layout/cycle6"/>
    <dgm:cxn modelId="{985F35AD-6CAC-4527-AAE6-92769C96DD3E}" type="presOf" srcId="{33771B37-71A0-4627-9D2C-05E06956E916}" destId="{3C2A144A-7C3B-4744-AB13-5E4414DD0BEB}" srcOrd="0" destOrd="0" presId="urn:microsoft.com/office/officeart/2005/8/layout/cycle6"/>
    <dgm:cxn modelId="{776F7D23-4D17-4621-93EC-C2F8B363D695}" type="presOf" srcId="{BB2E846F-F75A-4D37-9735-A9A7D5300952}" destId="{A1BBE2EC-02A3-4D7F-8E7D-B52924A4219D}" srcOrd="0" destOrd="0" presId="urn:microsoft.com/office/officeart/2005/8/layout/cycle6"/>
    <dgm:cxn modelId="{B539C5A1-A6EB-4C70-A5FB-C837E1B59BE6}" srcId="{6EC33E29-F3FF-489B-BF56-D7B97DBF3AD8}" destId="{1C642B4F-F09F-4727-8A31-E460B7BE3772}" srcOrd="3" destOrd="0" parTransId="{4947FD3E-E3F1-42E3-8D3D-3ABF2C3AEA35}" sibTransId="{A225BC6F-776A-490E-A1A6-24B812DA8C6B}"/>
    <dgm:cxn modelId="{2B4FD7FF-AF8C-4985-A35E-BEA176707CB9}" type="presOf" srcId="{6EC33E29-F3FF-489B-BF56-D7B97DBF3AD8}" destId="{FF35F5AC-33CA-4700-94D6-03EB2F034BE3}" srcOrd="0" destOrd="0" presId="urn:microsoft.com/office/officeart/2005/8/layout/cycle6"/>
    <dgm:cxn modelId="{589D0BC4-2093-4166-AA96-15213B52A440}" type="presOf" srcId="{A66F6C5E-9A3D-4791-9837-5999034D22E8}" destId="{468D5B3F-4933-47E7-8251-DC1161EF2711}" srcOrd="0" destOrd="0" presId="urn:microsoft.com/office/officeart/2005/8/layout/cycle6"/>
    <dgm:cxn modelId="{E97179FB-6539-47BE-88FB-E2841E70AF07}" type="presOf" srcId="{1C642B4F-F09F-4727-8A31-E460B7BE3772}" destId="{3FD385DF-AF38-4FEC-95FD-F371E2C81B44}" srcOrd="0" destOrd="0" presId="urn:microsoft.com/office/officeart/2005/8/layout/cycle6"/>
    <dgm:cxn modelId="{446E9AAD-9101-41E5-9716-4E5D2919B3DB}" srcId="{6EC33E29-F3FF-489B-BF56-D7B97DBF3AD8}" destId="{A66F6C5E-9A3D-4791-9837-5999034D22E8}" srcOrd="4" destOrd="0" parTransId="{466C7654-4CBA-4FD6-801D-32EA3F0A1E75}" sibTransId="{5FC2CA21-D7B4-43C0-A09D-09DAA30A922E}"/>
    <dgm:cxn modelId="{9A8A59EC-B742-4F3B-B2C9-C6EABD07ABFF}" type="presOf" srcId="{5FC2CA21-D7B4-43C0-A09D-09DAA30A922E}" destId="{CF22B228-C3B2-4F86-ABE2-ED7C6CCE23BF}" srcOrd="0" destOrd="0" presId="urn:microsoft.com/office/officeart/2005/8/layout/cycle6"/>
    <dgm:cxn modelId="{70DFED23-845F-429B-8043-C34289463CE8}" type="presOf" srcId="{A225BC6F-776A-490E-A1A6-24B812DA8C6B}" destId="{70137B10-1881-49F3-9D1A-F708693D214A}" srcOrd="0" destOrd="0" presId="urn:microsoft.com/office/officeart/2005/8/layout/cycle6"/>
    <dgm:cxn modelId="{ED6EDBA2-90F8-40C2-AFE2-DDB6A7AEFDFB}" type="presOf" srcId="{71CE4727-EF32-488D-89A4-F0EA4337C9A0}" destId="{18550B03-F05C-4667-A7A6-1CDC4F630919}" srcOrd="0" destOrd="0" presId="urn:microsoft.com/office/officeart/2005/8/layout/cycle6"/>
    <dgm:cxn modelId="{ABA96418-8658-4566-AD2B-5422B1E51BB5}" srcId="{6EC33E29-F3FF-489B-BF56-D7B97DBF3AD8}" destId="{71CE4727-EF32-488D-89A4-F0EA4337C9A0}" srcOrd="2" destOrd="0" parTransId="{D2B79E31-1C9D-44FA-879D-EDDD109CEEA0}" sibTransId="{33771B37-71A0-4627-9D2C-05E06956E916}"/>
    <dgm:cxn modelId="{4B2DACF1-B5C8-4840-B029-96A5989F58E4}" type="presOf" srcId="{88BFE01B-5909-431A-B874-8B97073CB632}" destId="{445AD4E0-1BBD-4200-B9C6-1DA0C63B5F7B}" srcOrd="0" destOrd="0" presId="urn:microsoft.com/office/officeart/2005/8/layout/cycle6"/>
    <dgm:cxn modelId="{E8B61A0D-58C6-4E61-9E80-3DB847C46413}" srcId="{6EC33E29-F3FF-489B-BF56-D7B97DBF3AD8}" destId="{88BFE01B-5909-431A-B874-8B97073CB632}" srcOrd="0" destOrd="0" parTransId="{36E0FEEE-3323-4E9C-A865-3A3FFE1A1A45}" sibTransId="{BB2E846F-F75A-4D37-9735-A9A7D5300952}"/>
    <dgm:cxn modelId="{E633D37A-C094-4F50-B28E-02B377CD636C}" type="presOf" srcId="{B199D9F4-8309-4154-B2CD-3D3398950C4D}" destId="{7324A062-D78A-4BE6-8B1D-B7FDA80F4184}" srcOrd="0" destOrd="0" presId="urn:microsoft.com/office/officeart/2005/8/layout/cycle6"/>
    <dgm:cxn modelId="{79CCA096-7045-4A21-BA95-116E3A3E78C4}" type="presParOf" srcId="{FF35F5AC-33CA-4700-94D6-03EB2F034BE3}" destId="{445AD4E0-1BBD-4200-B9C6-1DA0C63B5F7B}" srcOrd="0" destOrd="0" presId="urn:microsoft.com/office/officeart/2005/8/layout/cycle6"/>
    <dgm:cxn modelId="{03987A98-D5F9-4A01-9704-EF17E32A02E4}" type="presParOf" srcId="{FF35F5AC-33CA-4700-94D6-03EB2F034BE3}" destId="{F9CFEDA4-C1D4-47B6-988B-346E761DB4FD}" srcOrd="1" destOrd="0" presId="urn:microsoft.com/office/officeart/2005/8/layout/cycle6"/>
    <dgm:cxn modelId="{84588E07-4D9D-4C38-A9B5-60B2917C3F8B}" type="presParOf" srcId="{FF35F5AC-33CA-4700-94D6-03EB2F034BE3}" destId="{A1BBE2EC-02A3-4D7F-8E7D-B52924A4219D}" srcOrd="2" destOrd="0" presId="urn:microsoft.com/office/officeart/2005/8/layout/cycle6"/>
    <dgm:cxn modelId="{365B994C-6002-4441-BD10-FDAC66756774}" type="presParOf" srcId="{FF35F5AC-33CA-4700-94D6-03EB2F034BE3}" destId="{38F5146A-D5E7-47C2-9E4D-B8759D7045D7}" srcOrd="3" destOrd="0" presId="urn:microsoft.com/office/officeart/2005/8/layout/cycle6"/>
    <dgm:cxn modelId="{0979EE49-6D6D-4123-B6ED-1AA9316FBE63}" type="presParOf" srcId="{FF35F5AC-33CA-4700-94D6-03EB2F034BE3}" destId="{D5AEFC0C-5A5D-4FE8-BC0C-9D22C3FB9684}" srcOrd="4" destOrd="0" presId="urn:microsoft.com/office/officeart/2005/8/layout/cycle6"/>
    <dgm:cxn modelId="{B8E7A4EE-8DAC-4679-8A6B-9F5A117AE680}" type="presParOf" srcId="{FF35F5AC-33CA-4700-94D6-03EB2F034BE3}" destId="{7324A062-D78A-4BE6-8B1D-B7FDA80F4184}" srcOrd="5" destOrd="0" presId="urn:microsoft.com/office/officeart/2005/8/layout/cycle6"/>
    <dgm:cxn modelId="{503BDC08-D17B-416C-ACC9-55E76D9343F8}" type="presParOf" srcId="{FF35F5AC-33CA-4700-94D6-03EB2F034BE3}" destId="{18550B03-F05C-4667-A7A6-1CDC4F630919}" srcOrd="6" destOrd="0" presId="urn:microsoft.com/office/officeart/2005/8/layout/cycle6"/>
    <dgm:cxn modelId="{34562709-A95D-44E8-AEF4-30DBEE8252DD}" type="presParOf" srcId="{FF35F5AC-33CA-4700-94D6-03EB2F034BE3}" destId="{4FA1EFB9-123C-4118-96BA-CF25772045F8}" srcOrd="7" destOrd="0" presId="urn:microsoft.com/office/officeart/2005/8/layout/cycle6"/>
    <dgm:cxn modelId="{7879B203-CB37-4C3E-B746-F255DDE4B873}" type="presParOf" srcId="{FF35F5AC-33CA-4700-94D6-03EB2F034BE3}" destId="{3C2A144A-7C3B-4744-AB13-5E4414DD0BEB}" srcOrd="8" destOrd="0" presId="urn:microsoft.com/office/officeart/2005/8/layout/cycle6"/>
    <dgm:cxn modelId="{F6922FA6-BB58-4215-B03F-FC9DB95DC259}" type="presParOf" srcId="{FF35F5AC-33CA-4700-94D6-03EB2F034BE3}" destId="{3FD385DF-AF38-4FEC-95FD-F371E2C81B44}" srcOrd="9" destOrd="0" presId="urn:microsoft.com/office/officeart/2005/8/layout/cycle6"/>
    <dgm:cxn modelId="{2E6F8225-FFC5-4644-BCBD-EE7F0B90C320}" type="presParOf" srcId="{FF35F5AC-33CA-4700-94D6-03EB2F034BE3}" destId="{B19AFAF3-EF50-4145-9B1F-75FF2A6218AB}" srcOrd="10" destOrd="0" presId="urn:microsoft.com/office/officeart/2005/8/layout/cycle6"/>
    <dgm:cxn modelId="{E0E905D5-E619-4E47-A1F8-9145E66D68BC}" type="presParOf" srcId="{FF35F5AC-33CA-4700-94D6-03EB2F034BE3}" destId="{70137B10-1881-49F3-9D1A-F708693D214A}" srcOrd="11" destOrd="0" presId="urn:microsoft.com/office/officeart/2005/8/layout/cycle6"/>
    <dgm:cxn modelId="{3AE5701E-F6CC-4C11-A324-37E8CBEC4435}" type="presParOf" srcId="{FF35F5AC-33CA-4700-94D6-03EB2F034BE3}" destId="{468D5B3F-4933-47E7-8251-DC1161EF2711}" srcOrd="12" destOrd="0" presId="urn:microsoft.com/office/officeart/2005/8/layout/cycle6"/>
    <dgm:cxn modelId="{0991AF4E-FEC4-4BC1-B159-EFBE56A550B3}" type="presParOf" srcId="{FF35F5AC-33CA-4700-94D6-03EB2F034BE3}" destId="{C7290F5C-9B2D-4CFA-A152-C2D8AAE4DA55}" srcOrd="13" destOrd="0" presId="urn:microsoft.com/office/officeart/2005/8/layout/cycle6"/>
    <dgm:cxn modelId="{21F10698-4251-41EE-9C14-5DA7BE5985A1}" type="presParOf" srcId="{FF35F5AC-33CA-4700-94D6-03EB2F034BE3}" destId="{CF22B228-C3B2-4F86-ABE2-ED7C6CCE23BF}"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5934A-7236-46DC-B301-8F711CA3063F}">
      <dsp:nvSpPr>
        <dsp:cNvPr id="0" name=""/>
        <dsp:cNvSpPr/>
      </dsp:nvSpPr>
      <dsp:spPr>
        <a:xfrm>
          <a:off x="539958" y="19999"/>
          <a:ext cx="959971" cy="95997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dirty="0" smtClean="0"/>
            <a:t>Insurer</a:t>
          </a:r>
          <a:endParaRPr lang="en-GB" sz="1000" kern="1200" dirty="0"/>
        </a:p>
      </dsp:txBody>
      <dsp:txXfrm>
        <a:off x="667954" y="187994"/>
        <a:ext cx="703978" cy="431987"/>
      </dsp:txXfrm>
    </dsp:sp>
    <dsp:sp modelId="{BD0CD89B-D80A-4CD0-81DA-4141AFBC4AA0}">
      <dsp:nvSpPr>
        <dsp:cNvPr id="0" name=""/>
        <dsp:cNvSpPr/>
      </dsp:nvSpPr>
      <dsp:spPr>
        <a:xfrm>
          <a:off x="886348" y="619981"/>
          <a:ext cx="959971" cy="95997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dirty="0" smtClean="0"/>
            <a:t>Securities Firm</a:t>
          </a:r>
          <a:endParaRPr lang="en-GB" sz="1000" kern="1200" dirty="0"/>
        </a:p>
      </dsp:txBody>
      <dsp:txXfrm>
        <a:off x="1179939" y="867973"/>
        <a:ext cx="575982" cy="527984"/>
      </dsp:txXfrm>
    </dsp:sp>
    <dsp:sp modelId="{7BC7C3E6-B0F0-4FD1-B2AA-24645BF769E4}">
      <dsp:nvSpPr>
        <dsp:cNvPr id="0" name=""/>
        <dsp:cNvSpPr/>
      </dsp:nvSpPr>
      <dsp:spPr>
        <a:xfrm>
          <a:off x="193568" y="619981"/>
          <a:ext cx="959971" cy="959971"/>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dirty="0" smtClean="0"/>
            <a:t>Bank</a:t>
          </a:r>
          <a:endParaRPr lang="en-GB" sz="1000" kern="1200" dirty="0"/>
        </a:p>
      </dsp:txBody>
      <dsp:txXfrm>
        <a:off x="283966" y="867973"/>
        <a:ext cx="575982" cy="5279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3C529-1CB1-42FD-8A6B-C65989214D08}">
      <dsp:nvSpPr>
        <dsp:cNvPr id="0" name=""/>
        <dsp:cNvSpPr/>
      </dsp:nvSpPr>
      <dsp:spPr>
        <a:xfrm>
          <a:off x="2362" y="380113"/>
          <a:ext cx="2303693" cy="92147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b="1" kern="1200" dirty="0" smtClean="0"/>
            <a:t>Supervision</a:t>
          </a:r>
          <a:endParaRPr lang="en-GB" sz="1800" b="1" kern="1200" dirty="0"/>
        </a:p>
      </dsp:txBody>
      <dsp:txXfrm>
        <a:off x="2362" y="380113"/>
        <a:ext cx="2303693" cy="921477"/>
      </dsp:txXfrm>
    </dsp:sp>
    <dsp:sp modelId="{58E55B40-A0F7-415B-B2E1-492ADC03155A}">
      <dsp:nvSpPr>
        <dsp:cNvPr id="0" name=""/>
        <dsp:cNvSpPr/>
      </dsp:nvSpPr>
      <dsp:spPr>
        <a:xfrm>
          <a:off x="2362" y="1301590"/>
          <a:ext cx="2303693" cy="28548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Identify financial conglomerates</a:t>
          </a:r>
          <a:endParaRPr lang="en-GB" sz="1400" kern="1200" dirty="0"/>
        </a:p>
        <a:p>
          <a:pPr marL="114300" lvl="1" indent="-114300" algn="l" defTabSz="622300">
            <a:lnSpc>
              <a:spcPct val="90000"/>
            </a:lnSpc>
            <a:spcBef>
              <a:spcPct val="0"/>
            </a:spcBef>
            <a:spcAft>
              <a:spcPct val="15000"/>
            </a:spcAft>
            <a:buChar char="••"/>
          </a:pPr>
          <a:r>
            <a:rPr lang="en-GB" sz="1400" kern="1200" dirty="0" smtClean="0"/>
            <a:t>Set scope of supervision</a:t>
          </a:r>
          <a:endParaRPr lang="en-GB" sz="1400" kern="1200" dirty="0"/>
        </a:p>
        <a:p>
          <a:pPr marL="114300" lvl="1" indent="-114300" algn="l" defTabSz="622300">
            <a:lnSpc>
              <a:spcPct val="90000"/>
            </a:lnSpc>
            <a:spcBef>
              <a:spcPct val="0"/>
            </a:spcBef>
            <a:spcAft>
              <a:spcPct val="15000"/>
            </a:spcAft>
            <a:buChar char="••"/>
          </a:pPr>
          <a:r>
            <a:rPr lang="en-GB" sz="1400" kern="1200" dirty="0" smtClean="0"/>
            <a:t>Access information from any entity including from non-regulated entities</a:t>
          </a:r>
          <a:endParaRPr lang="en-GB" sz="1400" kern="1200" dirty="0"/>
        </a:p>
        <a:p>
          <a:pPr marL="114300" lvl="1" indent="-114300" algn="l" defTabSz="622300">
            <a:lnSpc>
              <a:spcPct val="90000"/>
            </a:lnSpc>
            <a:spcBef>
              <a:spcPct val="0"/>
            </a:spcBef>
            <a:spcAft>
              <a:spcPct val="15000"/>
            </a:spcAft>
            <a:buChar char="••"/>
          </a:pPr>
          <a:r>
            <a:rPr lang="en-GB" sz="1400" kern="1200" dirty="0" smtClean="0"/>
            <a:t>Assess risk and support provided by wider group</a:t>
          </a:r>
          <a:endParaRPr lang="en-GB" sz="1400" kern="1200" dirty="0"/>
        </a:p>
        <a:p>
          <a:pPr marL="114300" lvl="1" indent="-114300" algn="l" defTabSz="622300">
            <a:lnSpc>
              <a:spcPct val="90000"/>
            </a:lnSpc>
            <a:spcBef>
              <a:spcPct val="0"/>
            </a:spcBef>
            <a:spcAft>
              <a:spcPct val="15000"/>
            </a:spcAft>
            <a:buChar char="••"/>
          </a:pPr>
          <a:r>
            <a:rPr lang="en-GB" sz="1400" kern="1200" dirty="0" smtClean="0"/>
            <a:t>Take timely preventive and corrective actions</a:t>
          </a:r>
          <a:endParaRPr lang="en-GB" sz="1400" kern="1200" dirty="0"/>
        </a:p>
        <a:p>
          <a:pPr marL="114300" lvl="1" indent="-114300" algn="l" defTabSz="622300">
            <a:lnSpc>
              <a:spcPct val="90000"/>
            </a:lnSpc>
            <a:spcBef>
              <a:spcPct val="0"/>
            </a:spcBef>
            <a:spcAft>
              <a:spcPct val="15000"/>
            </a:spcAft>
            <a:buChar char="••"/>
          </a:pPr>
          <a:r>
            <a:rPr lang="en-GB" sz="1400" kern="1200" dirty="0" smtClean="0"/>
            <a:t>Deal with crisis situations</a:t>
          </a:r>
          <a:endParaRPr lang="en-GB" sz="1400" kern="1200" dirty="0"/>
        </a:p>
      </dsp:txBody>
      <dsp:txXfrm>
        <a:off x="2362" y="1301590"/>
        <a:ext cx="2303693" cy="2854800"/>
      </dsp:txXfrm>
    </dsp:sp>
    <dsp:sp modelId="{019C708C-04E2-4F95-852B-AA2D1FFB836D}">
      <dsp:nvSpPr>
        <dsp:cNvPr id="0" name=""/>
        <dsp:cNvSpPr/>
      </dsp:nvSpPr>
      <dsp:spPr>
        <a:xfrm>
          <a:off x="2628573" y="380113"/>
          <a:ext cx="2303693" cy="92147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b="1" kern="1200" dirty="0" smtClean="0"/>
            <a:t>Governance</a:t>
          </a:r>
          <a:endParaRPr lang="en-GB" sz="1800" b="1" kern="1200" dirty="0"/>
        </a:p>
      </dsp:txBody>
      <dsp:txXfrm>
        <a:off x="2628573" y="380113"/>
        <a:ext cx="2303693" cy="921477"/>
      </dsp:txXfrm>
    </dsp:sp>
    <dsp:sp modelId="{2719319D-3B14-440D-B35E-41C8E7992647}">
      <dsp:nvSpPr>
        <dsp:cNvPr id="0" name=""/>
        <dsp:cNvSpPr/>
      </dsp:nvSpPr>
      <dsp:spPr>
        <a:xfrm>
          <a:off x="2628573" y="1301590"/>
          <a:ext cx="2303693" cy="28548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Require transparent structure</a:t>
          </a:r>
          <a:endParaRPr lang="en-GB" sz="1400" kern="1200" dirty="0"/>
        </a:p>
        <a:p>
          <a:pPr marL="114300" lvl="1" indent="-114300" algn="l" defTabSz="622300">
            <a:lnSpc>
              <a:spcPct val="90000"/>
            </a:lnSpc>
            <a:spcBef>
              <a:spcPct val="0"/>
            </a:spcBef>
            <a:spcAft>
              <a:spcPct val="15000"/>
            </a:spcAft>
            <a:buChar char="••"/>
          </a:pPr>
          <a:r>
            <a:rPr lang="en-GB" sz="1400" kern="1200" dirty="0" smtClean="0"/>
            <a:t>Access board and senior management of relevant entities including head of the group </a:t>
          </a:r>
          <a:endParaRPr lang="en-GB" sz="1400" kern="1200" dirty="0"/>
        </a:p>
        <a:p>
          <a:pPr marL="114300" lvl="1" indent="-114300" algn="l" defTabSz="622300">
            <a:lnSpc>
              <a:spcPct val="90000"/>
            </a:lnSpc>
            <a:spcBef>
              <a:spcPct val="0"/>
            </a:spcBef>
            <a:spcAft>
              <a:spcPct val="15000"/>
            </a:spcAft>
            <a:buChar char="••"/>
          </a:pPr>
          <a:r>
            <a:rPr lang="en-GB" sz="1400" kern="1200" dirty="0" smtClean="0"/>
            <a:t>Impose requirements on significant owners</a:t>
          </a:r>
          <a:endParaRPr lang="en-GB" sz="1400" kern="1200" dirty="0"/>
        </a:p>
      </dsp:txBody>
      <dsp:txXfrm>
        <a:off x="2628573" y="1301590"/>
        <a:ext cx="2303693" cy="2854800"/>
      </dsp:txXfrm>
    </dsp:sp>
    <dsp:sp modelId="{D7B3850F-6319-4795-8A68-0C341D5B2DF0}">
      <dsp:nvSpPr>
        <dsp:cNvPr id="0" name=""/>
        <dsp:cNvSpPr/>
      </dsp:nvSpPr>
      <dsp:spPr>
        <a:xfrm>
          <a:off x="5254783" y="380113"/>
          <a:ext cx="2303693" cy="921477"/>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b="1" kern="1200" dirty="0" smtClean="0"/>
            <a:t>Supervisory Cooperation</a:t>
          </a:r>
          <a:endParaRPr lang="en-GB" sz="1800" b="1" kern="1200" dirty="0"/>
        </a:p>
      </dsp:txBody>
      <dsp:txXfrm>
        <a:off x="5254783" y="380113"/>
        <a:ext cx="2303693" cy="921477"/>
      </dsp:txXfrm>
    </dsp:sp>
    <dsp:sp modelId="{EED2B544-6631-4FB5-B313-9DB498686D02}">
      <dsp:nvSpPr>
        <dsp:cNvPr id="0" name=""/>
        <dsp:cNvSpPr/>
      </dsp:nvSpPr>
      <dsp:spPr>
        <a:xfrm>
          <a:off x="5254783" y="1301590"/>
          <a:ext cx="2303693" cy="285480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Cooperate with other  supervisors - </a:t>
          </a:r>
          <a:r>
            <a:rPr lang="en-GB" sz="1400" kern="1200" dirty="0" err="1" smtClean="0"/>
            <a:t>sectoral</a:t>
          </a:r>
          <a:r>
            <a:rPr lang="en-GB" sz="1400" kern="1200" dirty="0" smtClean="0"/>
            <a:t>, foreign</a:t>
          </a:r>
          <a:endParaRPr lang="en-GB" sz="1400" kern="1200" dirty="0"/>
        </a:p>
        <a:p>
          <a:pPr marL="114300" lvl="1" indent="-114300" algn="l" defTabSz="622300">
            <a:lnSpc>
              <a:spcPct val="90000"/>
            </a:lnSpc>
            <a:spcBef>
              <a:spcPct val="0"/>
            </a:spcBef>
            <a:spcAft>
              <a:spcPct val="15000"/>
            </a:spcAft>
            <a:buChar char="••"/>
          </a:pPr>
          <a:r>
            <a:rPr lang="en-GB" sz="1400" kern="1200" dirty="0" smtClean="0"/>
            <a:t>Exchange information on confidential basis</a:t>
          </a:r>
          <a:endParaRPr lang="en-GB" sz="14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endParaRPr lang="en-GB" sz="1400" kern="1200" dirty="0"/>
        </a:p>
      </dsp:txBody>
      <dsp:txXfrm>
        <a:off x="5254783" y="1301590"/>
        <a:ext cx="2303693" cy="28548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77EF1-9CF7-4182-BFF3-C59A316BEDDD}">
      <dsp:nvSpPr>
        <dsp:cNvPr id="0" name=""/>
        <dsp:cNvSpPr/>
      </dsp:nvSpPr>
      <dsp:spPr>
        <a:xfrm>
          <a:off x="0" y="804464"/>
          <a:ext cx="2362762" cy="141765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Independence</a:t>
          </a:r>
          <a:endParaRPr lang="en-GB" sz="2700" kern="1200" dirty="0"/>
        </a:p>
      </dsp:txBody>
      <dsp:txXfrm>
        <a:off x="0" y="804464"/>
        <a:ext cx="2362762" cy="1417657"/>
      </dsp:txXfrm>
    </dsp:sp>
    <dsp:sp modelId="{83B6D405-B632-41A2-822B-6ECD5F8590F6}">
      <dsp:nvSpPr>
        <dsp:cNvPr id="0" name=""/>
        <dsp:cNvSpPr/>
      </dsp:nvSpPr>
      <dsp:spPr>
        <a:xfrm>
          <a:off x="2599038" y="804464"/>
          <a:ext cx="2362762" cy="141765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Accountability</a:t>
          </a:r>
          <a:endParaRPr lang="en-GB" sz="2700" kern="1200" dirty="0"/>
        </a:p>
      </dsp:txBody>
      <dsp:txXfrm>
        <a:off x="2599038" y="804464"/>
        <a:ext cx="2362762" cy="1417657"/>
      </dsp:txXfrm>
    </dsp:sp>
    <dsp:sp modelId="{B72CC7BF-902F-4A39-A59C-C2C8A96E48E5}">
      <dsp:nvSpPr>
        <dsp:cNvPr id="0" name=""/>
        <dsp:cNvSpPr/>
      </dsp:nvSpPr>
      <dsp:spPr>
        <a:xfrm>
          <a:off x="5198077" y="804464"/>
          <a:ext cx="2362762" cy="141765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Transparent Objectives</a:t>
          </a:r>
          <a:endParaRPr lang="en-GB" sz="2700" kern="1200" dirty="0"/>
        </a:p>
      </dsp:txBody>
      <dsp:txXfrm>
        <a:off x="5198077" y="804464"/>
        <a:ext cx="2362762" cy="1417657"/>
      </dsp:txXfrm>
    </dsp:sp>
    <dsp:sp modelId="{828076DF-E731-466D-BF2F-060783131713}">
      <dsp:nvSpPr>
        <dsp:cNvPr id="0" name=""/>
        <dsp:cNvSpPr/>
      </dsp:nvSpPr>
      <dsp:spPr>
        <a:xfrm>
          <a:off x="1299519" y="2458398"/>
          <a:ext cx="2362762" cy="141765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Legal Protection</a:t>
          </a:r>
          <a:endParaRPr lang="en-GB" sz="2700" kern="1200" dirty="0"/>
        </a:p>
      </dsp:txBody>
      <dsp:txXfrm>
        <a:off x="1299519" y="2458398"/>
        <a:ext cx="2362762" cy="1417657"/>
      </dsp:txXfrm>
    </dsp:sp>
    <dsp:sp modelId="{492AD175-47E4-4E58-BD43-A43667616F9E}">
      <dsp:nvSpPr>
        <dsp:cNvPr id="0" name=""/>
        <dsp:cNvSpPr/>
      </dsp:nvSpPr>
      <dsp:spPr>
        <a:xfrm>
          <a:off x="3898558" y="2458398"/>
          <a:ext cx="2362762" cy="141765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Adequate Resources</a:t>
          </a:r>
          <a:endParaRPr lang="en-GB" sz="2700" kern="1200" dirty="0"/>
        </a:p>
      </dsp:txBody>
      <dsp:txXfrm>
        <a:off x="3898558" y="2458398"/>
        <a:ext cx="2362762" cy="14176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A276C-6BBE-4294-A8FC-1AFA4C7E3CC2}">
      <dsp:nvSpPr>
        <dsp:cNvPr id="0" name=""/>
        <dsp:cNvSpPr/>
      </dsp:nvSpPr>
      <dsp:spPr>
        <a:xfrm>
          <a:off x="0" y="210933"/>
          <a:ext cx="7497762" cy="8127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1910" tIns="249936" rIns="581910"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Power and responsibility to supervise the head of the financial conglomerate</a:t>
          </a:r>
          <a:endParaRPr lang="en-GB" sz="1400" kern="1200" dirty="0"/>
        </a:p>
        <a:p>
          <a:pPr marL="114300" lvl="1" indent="-114300" algn="l" defTabSz="622300">
            <a:lnSpc>
              <a:spcPct val="90000"/>
            </a:lnSpc>
            <a:spcBef>
              <a:spcPct val="0"/>
            </a:spcBef>
            <a:spcAft>
              <a:spcPct val="15000"/>
            </a:spcAft>
            <a:buChar char="••"/>
          </a:pPr>
          <a:r>
            <a:rPr lang="en-GB" sz="1400" kern="1200" dirty="0" smtClean="0"/>
            <a:t>Supervise the largest part of the conglomerate</a:t>
          </a:r>
          <a:endParaRPr lang="en-GB" sz="1400" kern="1200" dirty="0"/>
        </a:p>
      </dsp:txBody>
      <dsp:txXfrm>
        <a:off x="0" y="210933"/>
        <a:ext cx="7497762" cy="812700"/>
      </dsp:txXfrm>
    </dsp:sp>
    <dsp:sp modelId="{A6DA71CD-5E97-46C5-896F-8B763412F8EE}">
      <dsp:nvSpPr>
        <dsp:cNvPr id="0" name=""/>
        <dsp:cNvSpPr/>
      </dsp:nvSpPr>
      <dsp:spPr>
        <a:xfrm>
          <a:off x="374888" y="33813"/>
          <a:ext cx="5248433" cy="354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378" tIns="0" rIns="198378" bIns="0" numCol="1" spcCol="1270" anchor="ctr" anchorCtr="0">
          <a:noAutofit/>
        </a:bodyPr>
        <a:lstStyle/>
        <a:p>
          <a:pPr lvl="0" algn="l" defTabSz="622300">
            <a:lnSpc>
              <a:spcPct val="90000"/>
            </a:lnSpc>
            <a:spcBef>
              <a:spcPct val="0"/>
            </a:spcBef>
            <a:spcAft>
              <a:spcPct val="35000"/>
            </a:spcAft>
          </a:pPr>
          <a:r>
            <a:rPr lang="en-GB" sz="1400" b="1" kern="1200" dirty="0" smtClean="0"/>
            <a:t>Selection Criteria</a:t>
          </a:r>
          <a:endParaRPr lang="en-GB" sz="1400" b="1" kern="1200" dirty="0"/>
        </a:p>
      </dsp:txBody>
      <dsp:txXfrm>
        <a:off x="392181" y="51106"/>
        <a:ext cx="5213847" cy="319654"/>
      </dsp:txXfrm>
    </dsp:sp>
    <dsp:sp modelId="{1400885E-FCA2-418B-A401-1B4401222035}">
      <dsp:nvSpPr>
        <dsp:cNvPr id="0" name=""/>
        <dsp:cNvSpPr/>
      </dsp:nvSpPr>
      <dsp:spPr>
        <a:xfrm>
          <a:off x="0" y="1265553"/>
          <a:ext cx="7497762" cy="1738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1910" tIns="249936" rIns="581910"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Single supervisor responsible for effective group-level supervision</a:t>
          </a:r>
          <a:endParaRPr lang="en-GB" sz="1400" kern="1200" dirty="0"/>
        </a:p>
        <a:p>
          <a:pPr marL="114300" lvl="1" indent="-114300" algn="l" defTabSz="622300">
            <a:lnSpc>
              <a:spcPct val="90000"/>
            </a:lnSpc>
            <a:spcBef>
              <a:spcPct val="0"/>
            </a:spcBef>
            <a:spcAft>
              <a:spcPct val="15000"/>
            </a:spcAft>
            <a:buChar char="••"/>
          </a:pPr>
          <a:r>
            <a:rPr lang="en-GB" sz="1400" kern="1200" dirty="0" smtClean="0"/>
            <a:t>Lead coordination with relevant supervisors – supervisory college, information exchange, joint activities (on/off-site supervision, enforcement actions)</a:t>
          </a:r>
          <a:endParaRPr lang="en-GB" sz="1400" kern="1200" dirty="0"/>
        </a:p>
        <a:p>
          <a:pPr marL="114300" lvl="1" indent="-114300" algn="l" defTabSz="622300">
            <a:lnSpc>
              <a:spcPct val="90000"/>
            </a:lnSpc>
            <a:spcBef>
              <a:spcPct val="0"/>
            </a:spcBef>
            <a:spcAft>
              <a:spcPct val="15000"/>
            </a:spcAft>
            <a:buChar char="••"/>
          </a:pPr>
          <a:r>
            <a:rPr lang="en-GB" sz="1400" kern="1200" dirty="0" smtClean="0"/>
            <a:t>Clear allocation of supervisory responsibilities – depends on structure of the financial conglomerate, supervisory powers and resources</a:t>
          </a:r>
          <a:endParaRPr lang="en-GB" sz="1400" kern="1200" dirty="0"/>
        </a:p>
        <a:p>
          <a:pPr marL="114300" lvl="1" indent="-114300" algn="l" defTabSz="622300">
            <a:lnSpc>
              <a:spcPct val="90000"/>
            </a:lnSpc>
            <a:spcBef>
              <a:spcPct val="0"/>
            </a:spcBef>
            <a:spcAft>
              <a:spcPct val="15000"/>
            </a:spcAft>
            <a:buChar char="••"/>
          </a:pPr>
          <a:r>
            <a:rPr lang="en-GB" sz="1400" kern="1200" dirty="0" smtClean="0"/>
            <a:t>Assess risks of the financial conglomerate – forward looking, integrated basis</a:t>
          </a:r>
          <a:endParaRPr lang="en-GB" sz="1400" kern="1200" dirty="0"/>
        </a:p>
      </dsp:txBody>
      <dsp:txXfrm>
        <a:off x="0" y="1265553"/>
        <a:ext cx="7497762" cy="1738800"/>
      </dsp:txXfrm>
    </dsp:sp>
    <dsp:sp modelId="{224567D6-1979-4D41-8C92-706B38EA0E0A}">
      <dsp:nvSpPr>
        <dsp:cNvPr id="0" name=""/>
        <dsp:cNvSpPr/>
      </dsp:nvSpPr>
      <dsp:spPr>
        <a:xfrm>
          <a:off x="374888" y="1088433"/>
          <a:ext cx="5248433" cy="3542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378" tIns="0" rIns="198378" bIns="0" numCol="1" spcCol="1270" anchor="ctr" anchorCtr="0">
          <a:noAutofit/>
        </a:bodyPr>
        <a:lstStyle/>
        <a:p>
          <a:pPr lvl="0" algn="l" defTabSz="622300">
            <a:lnSpc>
              <a:spcPct val="90000"/>
            </a:lnSpc>
            <a:spcBef>
              <a:spcPct val="0"/>
            </a:spcBef>
            <a:spcAft>
              <a:spcPct val="35000"/>
            </a:spcAft>
          </a:pPr>
          <a:r>
            <a:rPr lang="en-GB" sz="1400" b="1" kern="1200" dirty="0" smtClean="0"/>
            <a:t>Main Responsibilities</a:t>
          </a:r>
          <a:endParaRPr lang="en-GB" sz="1400" b="1" kern="1200" dirty="0"/>
        </a:p>
      </dsp:txBody>
      <dsp:txXfrm>
        <a:off x="392181" y="1105726"/>
        <a:ext cx="5213847" cy="319654"/>
      </dsp:txXfrm>
    </dsp:sp>
    <dsp:sp modelId="{C8C90C33-CFB1-4FB4-BA5D-BF56546002E2}">
      <dsp:nvSpPr>
        <dsp:cNvPr id="0" name=""/>
        <dsp:cNvSpPr/>
      </dsp:nvSpPr>
      <dsp:spPr>
        <a:xfrm>
          <a:off x="0" y="3246273"/>
          <a:ext cx="7497762" cy="10395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1910" tIns="249936" rIns="581910"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May not have  an obvious candidate due to complex structure of a financial conglomerate</a:t>
          </a:r>
          <a:endParaRPr lang="en-GB" sz="1400" kern="1200" dirty="0"/>
        </a:p>
        <a:p>
          <a:pPr marL="114300" lvl="1" indent="-114300" algn="l" defTabSz="622300">
            <a:lnSpc>
              <a:spcPct val="90000"/>
            </a:lnSpc>
            <a:spcBef>
              <a:spcPct val="0"/>
            </a:spcBef>
            <a:spcAft>
              <a:spcPct val="15000"/>
            </a:spcAft>
            <a:buChar char="••"/>
          </a:pPr>
          <a:r>
            <a:rPr lang="en-GB" sz="1400" kern="1200" dirty="0" smtClean="0"/>
            <a:t>Preservation of confidentiality of information exchanged</a:t>
          </a:r>
          <a:endParaRPr lang="en-GB" sz="1400" kern="1200" dirty="0"/>
        </a:p>
      </dsp:txBody>
      <dsp:txXfrm>
        <a:off x="0" y="3246273"/>
        <a:ext cx="7497762" cy="1039500"/>
      </dsp:txXfrm>
    </dsp:sp>
    <dsp:sp modelId="{EEE60D0E-2C1B-4173-B9C7-BE9745F5AA8D}">
      <dsp:nvSpPr>
        <dsp:cNvPr id="0" name=""/>
        <dsp:cNvSpPr/>
      </dsp:nvSpPr>
      <dsp:spPr>
        <a:xfrm>
          <a:off x="374888" y="3069153"/>
          <a:ext cx="5248433" cy="3542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378" tIns="0" rIns="198378" bIns="0" numCol="1" spcCol="1270" anchor="ctr" anchorCtr="0">
          <a:noAutofit/>
        </a:bodyPr>
        <a:lstStyle/>
        <a:p>
          <a:pPr lvl="0" algn="l" defTabSz="622300">
            <a:lnSpc>
              <a:spcPct val="90000"/>
            </a:lnSpc>
            <a:spcBef>
              <a:spcPct val="0"/>
            </a:spcBef>
            <a:spcAft>
              <a:spcPct val="35000"/>
            </a:spcAft>
          </a:pPr>
          <a:r>
            <a:rPr lang="en-GB" sz="1400" b="1" kern="1200" dirty="0" smtClean="0"/>
            <a:t>Challenges</a:t>
          </a:r>
          <a:endParaRPr lang="en-GB" sz="1400" b="1" kern="1200" dirty="0"/>
        </a:p>
      </dsp:txBody>
      <dsp:txXfrm>
        <a:off x="392181" y="3086446"/>
        <a:ext cx="5213847" cy="3196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9AD60-AE6F-4F4D-ADD0-3FC23FA762AA}">
      <dsp:nvSpPr>
        <dsp:cNvPr id="0" name=""/>
        <dsp:cNvSpPr/>
      </dsp:nvSpPr>
      <dsp:spPr>
        <a:xfrm>
          <a:off x="2844191" y="2438773"/>
          <a:ext cx="1808758" cy="18087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Responsibility: Board of head of the conglomerate</a:t>
          </a:r>
          <a:endParaRPr lang="en-GB" sz="1500" kern="1200" dirty="0"/>
        </a:p>
      </dsp:txBody>
      <dsp:txXfrm>
        <a:off x="3109077" y="2703659"/>
        <a:ext cx="1278986" cy="1278986"/>
      </dsp:txXfrm>
    </dsp:sp>
    <dsp:sp modelId="{135C8429-12F5-4E7F-A1E3-2A021A895B82}">
      <dsp:nvSpPr>
        <dsp:cNvPr id="0" name=""/>
        <dsp:cNvSpPr/>
      </dsp:nvSpPr>
      <dsp:spPr>
        <a:xfrm rot="10800000">
          <a:off x="1093215" y="3085404"/>
          <a:ext cx="1654672" cy="515496"/>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46718A-5647-49B9-9582-777FC7E5F9CE}">
      <dsp:nvSpPr>
        <dsp:cNvPr id="0" name=""/>
        <dsp:cNvSpPr/>
      </dsp:nvSpPr>
      <dsp:spPr>
        <a:xfrm>
          <a:off x="234055" y="2655824"/>
          <a:ext cx="1718320" cy="137465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smtClean="0"/>
            <a:t>High Integrity</a:t>
          </a:r>
          <a:endParaRPr lang="en-GB" sz="1700" b="1" kern="1200" dirty="0"/>
        </a:p>
      </dsp:txBody>
      <dsp:txXfrm>
        <a:off x="274317" y="2696086"/>
        <a:ext cx="1637796" cy="1294132"/>
      </dsp:txXfrm>
    </dsp:sp>
    <dsp:sp modelId="{ADC9FC0C-C36F-4A34-A1E9-F3BFA1D43BB8}">
      <dsp:nvSpPr>
        <dsp:cNvPr id="0" name=""/>
        <dsp:cNvSpPr/>
      </dsp:nvSpPr>
      <dsp:spPr>
        <a:xfrm rot="13500000">
          <a:off x="1628629" y="1792799"/>
          <a:ext cx="1654672" cy="515496"/>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A5082B-DBC5-46FA-B2CB-5F8A380DBFEC}">
      <dsp:nvSpPr>
        <dsp:cNvPr id="0" name=""/>
        <dsp:cNvSpPr/>
      </dsp:nvSpPr>
      <dsp:spPr>
        <a:xfrm>
          <a:off x="1011790" y="778204"/>
          <a:ext cx="1718320" cy="13746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smtClean="0"/>
            <a:t>Balance conflict of interests</a:t>
          </a:r>
          <a:endParaRPr lang="en-GB" sz="1700" b="1" kern="1200" dirty="0"/>
        </a:p>
      </dsp:txBody>
      <dsp:txXfrm>
        <a:off x="1052052" y="818466"/>
        <a:ext cx="1637796" cy="1294132"/>
      </dsp:txXfrm>
    </dsp:sp>
    <dsp:sp modelId="{344C1665-894D-4150-BD00-82C051DE957F}">
      <dsp:nvSpPr>
        <dsp:cNvPr id="0" name=""/>
        <dsp:cNvSpPr/>
      </dsp:nvSpPr>
      <dsp:spPr>
        <a:xfrm rot="16200000">
          <a:off x="2921234" y="1257385"/>
          <a:ext cx="1654672" cy="515496"/>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30788D-3F56-4E54-B8DE-0BEF3B9291C6}">
      <dsp:nvSpPr>
        <dsp:cNvPr id="0" name=""/>
        <dsp:cNvSpPr/>
      </dsp:nvSpPr>
      <dsp:spPr>
        <a:xfrm>
          <a:off x="2889410" y="468"/>
          <a:ext cx="1718320" cy="137465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smtClean="0"/>
            <a:t>Respect policyholders’ interests</a:t>
          </a:r>
          <a:endParaRPr lang="en-GB" sz="1700" b="1" kern="1200" dirty="0"/>
        </a:p>
      </dsp:txBody>
      <dsp:txXfrm>
        <a:off x="2929672" y="40730"/>
        <a:ext cx="1637796" cy="1294132"/>
      </dsp:txXfrm>
    </dsp:sp>
    <dsp:sp modelId="{AB4E9774-1A96-4755-8032-BC4A5ADEA5C1}">
      <dsp:nvSpPr>
        <dsp:cNvPr id="0" name=""/>
        <dsp:cNvSpPr/>
      </dsp:nvSpPr>
      <dsp:spPr>
        <a:xfrm rot="18900000">
          <a:off x="4213839" y="1792799"/>
          <a:ext cx="1654672" cy="515496"/>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76F2CD-96FE-4764-97EB-388EF0748D45}">
      <dsp:nvSpPr>
        <dsp:cNvPr id="0" name=""/>
        <dsp:cNvSpPr/>
      </dsp:nvSpPr>
      <dsp:spPr>
        <a:xfrm>
          <a:off x="4767030" y="778204"/>
          <a:ext cx="1718320" cy="137465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smtClean="0"/>
            <a:t>Comprehensive – covers all entities</a:t>
          </a:r>
          <a:endParaRPr lang="en-GB" sz="1700" b="1" kern="1200" dirty="0"/>
        </a:p>
      </dsp:txBody>
      <dsp:txXfrm>
        <a:off x="4807292" y="818466"/>
        <a:ext cx="1637796" cy="1294132"/>
      </dsp:txXfrm>
    </dsp:sp>
    <dsp:sp modelId="{63208823-2C2A-4A27-838D-91A156D62E48}">
      <dsp:nvSpPr>
        <dsp:cNvPr id="0" name=""/>
        <dsp:cNvSpPr/>
      </dsp:nvSpPr>
      <dsp:spPr>
        <a:xfrm>
          <a:off x="4749254" y="3085404"/>
          <a:ext cx="1654672" cy="515496"/>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6689FF-81E9-4E58-938C-375928CF3102}">
      <dsp:nvSpPr>
        <dsp:cNvPr id="0" name=""/>
        <dsp:cNvSpPr/>
      </dsp:nvSpPr>
      <dsp:spPr>
        <a:xfrm>
          <a:off x="5544766" y="2655824"/>
          <a:ext cx="1718320" cy="137465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GB" sz="1700" b="1" kern="1200" dirty="0" smtClean="0"/>
            <a:t>Meet prudential and legal requirements</a:t>
          </a:r>
          <a:endParaRPr lang="en-GB" sz="1700" b="1" kern="1200" dirty="0"/>
        </a:p>
      </dsp:txBody>
      <dsp:txXfrm>
        <a:off x="5585028" y="2696086"/>
        <a:ext cx="1637796" cy="12941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09A01-7B39-4070-BB1B-61EDC0FC096B}">
      <dsp:nvSpPr>
        <dsp:cNvPr id="0" name=""/>
        <dsp:cNvSpPr/>
      </dsp:nvSpPr>
      <dsp:spPr>
        <a:xfrm>
          <a:off x="0" y="0"/>
          <a:ext cx="7497762" cy="6643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kern="1200" dirty="0" smtClean="0"/>
            <a:t>Transparent organisational and managerial structure – consistent with strategy, understood by board, management, supervisors</a:t>
          </a:r>
          <a:endParaRPr lang="en-GB" sz="1500" kern="1200" dirty="0"/>
        </a:p>
      </dsp:txBody>
      <dsp:txXfrm>
        <a:off x="1565991" y="0"/>
        <a:ext cx="5931770" cy="664389"/>
      </dsp:txXfrm>
    </dsp:sp>
    <dsp:sp modelId="{D5B29336-7608-4BDE-8769-E0736079CA50}">
      <dsp:nvSpPr>
        <dsp:cNvPr id="0" name=""/>
        <dsp:cNvSpPr/>
      </dsp:nvSpPr>
      <dsp:spPr>
        <a:xfrm>
          <a:off x="191651" y="66438"/>
          <a:ext cx="1249127" cy="53151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1000" b="-9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2A1C9A-1DF2-4E8E-8A9A-8B018B8073E9}">
      <dsp:nvSpPr>
        <dsp:cNvPr id="0" name=""/>
        <dsp:cNvSpPr/>
      </dsp:nvSpPr>
      <dsp:spPr>
        <a:xfrm>
          <a:off x="0" y="730828"/>
          <a:ext cx="7497762" cy="66438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kern="1200" dirty="0" smtClean="0"/>
            <a:t>Assess ownership structure – financial soundness and integrity of significant owners</a:t>
          </a:r>
          <a:endParaRPr lang="en-GB" sz="1500" kern="1200" dirty="0"/>
        </a:p>
      </dsp:txBody>
      <dsp:txXfrm>
        <a:off x="1565991" y="730828"/>
        <a:ext cx="5931770" cy="664389"/>
      </dsp:txXfrm>
    </dsp:sp>
    <dsp:sp modelId="{7EB5917B-79BE-43FC-B3A0-0C03AA28EDB8}">
      <dsp:nvSpPr>
        <dsp:cNvPr id="0" name=""/>
        <dsp:cNvSpPr/>
      </dsp:nvSpPr>
      <dsp:spPr>
        <a:xfrm>
          <a:off x="191651" y="797267"/>
          <a:ext cx="1249127" cy="531511"/>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2278" r="3227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A22C7-C82C-47B6-86AF-0DC94261DA29}">
      <dsp:nvSpPr>
        <dsp:cNvPr id="0" name=""/>
        <dsp:cNvSpPr/>
      </dsp:nvSpPr>
      <dsp:spPr>
        <a:xfrm>
          <a:off x="0" y="1461657"/>
          <a:ext cx="7497762" cy="66438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kern="1200" dirty="0" smtClean="0"/>
            <a:t>Require restructuring if structure impedes effective supervision – licensing powers</a:t>
          </a:r>
          <a:endParaRPr lang="en-GB" sz="1500" kern="1200" dirty="0"/>
        </a:p>
      </dsp:txBody>
      <dsp:txXfrm>
        <a:off x="1565991" y="1461657"/>
        <a:ext cx="5931770" cy="664389"/>
      </dsp:txXfrm>
    </dsp:sp>
    <dsp:sp modelId="{1CBBFB56-8D6A-4C36-8996-353C4FA84779}">
      <dsp:nvSpPr>
        <dsp:cNvPr id="0" name=""/>
        <dsp:cNvSpPr/>
      </dsp:nvSpPr>
      <dsp:spPr>
        <a:xfrm>
          <a:off x="191651" y="1528096"/>
          <a:ext cx="1249127" cy="531511"/>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6291" r="26291"/>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08BF57-7483-4C3C-8BDE-51F98A18B0FE}">
      <dsp:nvSpPr>
        <dsp:cNvPr id="0" name=""/>
        <dsp:cNvSpPr/>
      </dsp:nvSpPr>
      <dsp:spPr>
        <a:xfrm>
          <a:off x="0" y="2192485"/>
          <a:ext cx="7497762" cy="66438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kern="1200" dirty="0" smtClean="0"/>
            <a:t>Board and management understand and can </a:t>
          </a:r>
          <a:r>
            <a:rPr lang="en-GB" sz="1500" kern="1200" smtClean="0"/>
            <a:t>describe structure, its purpose </a:t>
          </a:r>
          <a:r>
            <a:rPr lang="en-GB" sz="1500" kern="1200" dirty="0" smtClean="0"/>
            <a:t>and material risks – unregulated entities, wider group</a:t>
          </a:r>
          <a:endParaRPr lang="en-GB" sz="1500" kern="1200" dirty="0"/>
        </a:p>
      </dsp:txBody>
      <dsp:txXfrm>
        <a:off x="1565991" y="2192485"/>
        <a:ext cx="5931770" cy="664389"/>
      </dsp:txXfrm>
    </dsp:sp>
    <dsp:sp modelId="{EF334EC6-7C9B-4D31-BB19-F277AF644C9F}">
      <dsp:nvSpPr>
        <dsp:cNvPr id="0" name=""/>
        <dsp:cNvSpPr/>
      </dsp:nvSpPr>
      <dsp:spPr>
        <a:xfrm>
          <a:off x="191651" y="2258924"/>
          <a:ext cx="1249127" cy="531511"/>
        </a:xfrm>
        <a:prstGeom prst="roundRect">
          <a:avLst>
            <a:gd name="adj" fmla="val 10000"/>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32278" r="3227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5648B8-37AF-43F8-B8F3-C8831A4E904D}">
      <dsp:nvSpPr>
        <dsp:cNvPr id="0" name=""/>
        <dsp:cNvSpPr/>
      </dsp:nvSpPr>
      <dsp:spPr>
        <a:xfrm>
          <a:off x="0" y="2923314"/>
          <a:ext cx="7497762" cy="66438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kern="1200" dirty="0" smtClean="0"/>
            <a:t>Assess conglomerate’s process for approving structural changes and creating new entities</a:t>
          </a:r>
          <a:endParaRPr lang="en-GB" sz="1500" kern="1200" dirty="0"/>
        </a:p>
      </dsp:txBody>
      <dsp:txXfrm>
        <a:off x="1565991" y="2923314"/>
        <a:ext cx="5931770" cy="664389"/>
      </dsp:txXfrm>
    </dsp:sp>
    <dsp:sp modelId="{B9F7C748-0BC8-45E6-94A9-C710ABB613C2}">
      <dsp:nvSpPr>
        <dsp:cNvPr id="0" name=""/>
        <dsp:cNvSpPr/>
      </dsp:nvSpPr>
      <dsp:spPr>
        <a:xfrm>
          <a:off x="191651" y="2989753"/>
          <a:ext cx="1249127" cy="531511"/>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3816" r="23816"/>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BA5D56-D7FC-4D06-9F61-67D082AE3F26}">
      <dsp:nvSpPr>
        <dsp:cNvPr id="0" name=""/>
        <dsp:cNvSpPr/>
      </dsp:nvSpPr>
      <dsp:spPr>
        <a:xfrm>
          <a:off x="0" y="3654142"/>
          <a:ext cx="7497762" cy="6643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kern="1200" dirty="0" smtClean="0"/>
            <a:t>Effective information flows and reporting lines within the conglomerate and with the wider group</a:t>
          </a:r>
          <a:endParaRPr lang="en-GB" sz="1500" kern="1200" dirty="0"/>
        </a:p>
      </dsp:txBody>
      <dsp:txXfrm>
        <a:off x="1565991" y="3654142"/>
        <a:ext cx="5931770" cy="664389"/>
      </dsp:txXfrm>
    </dsp:sp>
    <dsp:sp modelId="{9CD3AA90-CAFF-4F48-9E4D-955EE7376584}">
      <dsp:nvSpPr>
        <dsp:cNvPr id="0" name=""/>
        <dsp:cNvSpPr/>
      </dsp:nvSpPr>
      <dsp:spPr>
        <a:xfrm>
          <a:off x="191651" y="3720581"/>
          <a:ext cx="1249127" cy="531511"/>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38000" b="-3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3996E-54F3-4EE1-A847-2B074BC283E9}">
      <dsp:nvSpPr>
        <dsp:cNvPr id="0" name=""/>
        <dsp:cNvSpPr/>
      </dsp:nvSpPr>
      <dsp:spPr>
        <a:xfrm rot="4396374">
          <a:off x="1195937" y="859563"/>
          <a:ext cx="3728923" cy="2600459"/>
        </a:xfrm>
        <a:prstGeom prst="swooshArrow">
          <a:avLst>
            <a:gd name="adj1" fmla="val 16310"/>
            <a:gd name="adj2" fmla="val 313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196D64-1404-4B38-8457-2CABEF4CA7CF}">
      <dsp:nvSpPr>
        <dsp:cNvPr id="0" name=""/>
        <dsp:cNvSpPr/>
      </dsp:nvSpPr>
      <dsp:spPr>
        <a:xfrm>
          <a:off x="2466887" y="1116181"/>
          <a:ext cx="94166" cy="94166"/>
        </a:xfrm>
        <a:prstGeom prst="ellipse">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97B98E2-CC2F-4707-9A29-0C46D5730256}">
      <dsp:nvSpPr>
        <dsp:cNvPr id="0" name=""/>
        <dsp:cNvSpPr/>
      </dsp:nvSpPr>
      <dsp:spPr>
        <a:xfrm>
          <a:off x="2918284" y="1431943"/>
          <a:ext cx="94166" cy="94166"/>
        </a:xfrm>
        <a:prstGeom prst="ellipse">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210A8CE-491E-4C44-88D4-D954EADD8826}">
      <dsp:nvSpPr>
        <dsp:cNvPr id="0" name=""/>
        <dsp:cNvSpPr/>
      </dsp:nvSpPr>
      <dsp:spPr>
        <a:xfrm>
          <a:off x="3298408" y="1799971"/>
          <a:ext cx="94166" cy="94166"/>
        </a:xfrm>
        <a:prstGeom prst="ellipse">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1B58A06-2AA1-4048-A7EF-3108860E9D67}">
      <dsp:nvSpPr>
        <dsp:cNvPr id="0" name=""/>
        <dsp:cNvSpPr/>
      </dsp:nvSpPr>
      <dsp:spPr>
        <a:xfrm>
          <a:off x="945961" y="0"/>
          <a:ext cx="1758071" cy="691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lvl="0" algn="ctr" defTabSz="889000">
            <a:lnSpc>
              <a:spcPct val="90000"/>
            </a:lnSpc>
            <a:spcBef>
              <a:spcPct val="0"/>
            </a:spcBef>
            <a:spcAft>
              <a:spcPct val="35000"/>
            </a:spcAft>
          </a:pPr>
          <a:r>
            <a:rPr lang="en-GB" sz="2000" kern="1200" dirty="0" smtClean="0"/>
            <a:t>Integrity</a:t>
          </a:r>
          <a:endParaRPr lang="en-GB" sz="2000" kern="1200" dirty="0"/>
        </a:p>
      </dsp:txBody>
      <dsp:txXfrm>
        <a:off x="945961" y="0"/>
        <a:ext cx="1758071" cy="691133"/>
      </dsp:txXfrm>
    </dsp:sp>
    <dsp:sp modelId="{2D3D2806-75C2-4557-8194-07DA8A722DF3}">
      <dsp:nvSpPr>
        <dsp:cNvPr id="0" name=""/>
        <dsp:cNvSpPr/>
      </dsp:nvSpPr>
      <dsp:spPr>
        <a:xfrm>
          <a:off x="3036641" y="817697"/>
          <a:ext cx="2660865" cy="691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GB" sz="2000" kern="1200" dirty="0" smtClean="0"/>
            <a:t>Competence</a:t>
          </a:r>
          <a:endParaRPr lang="en-GB" sz="2000" kern="1200" dirty="0"/>
        </a:p>
      </dsp:txBody>
      <dsp:txXfrm>
        <a:off x="3036641" y="817697"/>
        <a:ext cx="2660865" cy="691133"/>
      </dsp:txXfrm>
    </dsp:sp>
    <dsp:sp modelId="{E280421F-A010-478A-BDE5-AB8182ACADD7}">
      <dsp:nvSpPr>
        <dsp:cNvPr id="0" name=""/>
        <dsp:cNvSpPr/>
      </dsp:nvSpPr>
      <dsp:spPr>
        <a:xfrm>
          <a:off x="945961" y="1133459"/>
          <a:ext cx="1568010" cy="691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r" defTabSz="889000">
            <a:lnSpc>
              <a:spcPct val="90000"/>
            </a:lnSpc>
            <a:spcBef>
              <a:spcPct val="0"/>
            </a:spcBef>
            <a:spcAft>
              <a:spcPct val="35000"/>
            </a:spcAft>
          </a:pPr>
          <a:r>
            <a:rPr lang="en-GB" sz="2000" kern="1200" dirty="0" smtClean="0"/>
            <a:t>Experience</a:t>
          </a:r>
          <a:endParaRPr lang="en-GB" sz="2000" kern="1200" dirty="0"/>
        </a:p>
      </dsp:txBody>
      <dsp:txXfrm>
        <a:off x="945961" y="1133459"/>
        <a:ext cx="1568010" cy="691133"/>
      </dsp:txXfrm>
    </dsp:sp>
    <dsp:sp modelId="{99F66368-15B5-4FC4-BF66-89CE9814528C}">
      <dsp:nvSpPr>
        <dsp:cNvPr id="0" name=""/>
        <dsp:cNvSpPr/>
      </dsp:nvSpPr>
      <dsp:spPr>
        <a:xfrm>
          <a:off x="3627215" y="2206876"/>
          <a:ext cx="94166" cy="94166"/>
        </a:xfrm>
        <a:prstGeom prst="ellipse">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D029950-FC4E-4B4F-B86E-9F3141892045}">
      <dsp:nvSpPr>
        <dsp:cNvPr id="0" name=""/>
        <dsp:cNvSpPr/>
      </dsp:nvSpPr>
      <dsp:spPr>
        <a:xfrm>
          <a:off x="3844404" y="1501488"/>
          <a:ext cx="1853102" cy="691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GB" sz="2000" kern="1200" dirty="0" smtClean="0"/>
            <a:t>Qualified</a:t>
          </a:r>
          <a:endParaRPr lang="en-GB" sz="2000" kern="1200" dirty="0"/>
        </a:p>
      </dsp:txBody>
      <dsp:txXfrm>
        <a:off x="3844404" y="1501488"/>
        <a:ext cx="1853102" cy="691133"/>
      </dsp:txXfrm>
    </dsp:sp>
    <dsp:sp modelId="{4A473F0F-0B6C-40DB-AD57-A4B5131DC83C}">
      <dsp:nvSpPr>
        <dsp:cNvPr id="0" name=""/>
        <dsp:cNvSpPr/>
      </dsp:nvSpPr>
      <dsp:spPr>
        <a:xfrm>
          <a:off x="945961" y="1908393"/>
          <a:ext cx="2375772" cy="691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r" defTabSz="889000">
            <a:lnSpc>
              <a:spcPct val="90000"/>
            </a:lnSpc>
            <a:spcBef>
              <a:spcPct val="0"/>
            </a:spcBef>
            <a:spcAft>
              <a:spcPct val="35000"/>
            </a:spcAft>
          </a:pPr>
          <a:r>
            <a:rPr lang="en-GB" sz="2000" kern="1200" dirty="0" smtClean="0"/>
            <a:t>Sound Judgment</a:t>
          </a:r>
          <a:endParaRPr lang="en-GB" sz="2000" kern="1200" dirty="0"/>
        </a:p>
      </dsp:txBody>
      <dsp:txXfrm>
        <a:off x="945961" y="1908393"/>
        <a:ext cx="2375772" cy="691133"/>
      </dsp:txXfrm>
    </dsp:sp>
    <dsp:sp modelId="{D3999846-CF3D-4D9B-8926-81AD8E1B4E00}">
      <dsp:nvSpPr>
        <dsp:cNvPr id="0" name=""/>
        <dsp:cNvSpPr/>
      </dsp:nvSpPr>
      <dsp:spPr>
        <a:xfrm>
          <a:off x="3892351" y="2621989"/>
          <a:ext cx="94166" cy="94166"/>
        </a:xfrm>
        <a:prstGeom prst="ellipse">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2305DC8-5BD5-444B-B5BC-33BE93D3347A}">
      <dsp:nvSpPr>
        <dsp:cNvPr id="0" name=""/>
        <dsp:cNvSpPr/>
      </dsp:nvSpPr>
      <dsp:spPr>
        <a:xfrm>
          <a:off x="4177085" y="1799778"/>
          <a:ext cx="3086535" cy="1325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n-GB" sz="2000" kern="1200" dirty="0" smtClean="0"/>
            <a:t>Independent (from wider group, external parties)</a:t>
          </a:r>
          <a:endParaRPr lang="en-GB" sz="2000" kern="1200" dirty="0"/>
        </a:p>
      </dsp:txBody>
      <dsp:txXfrm>
        <a:off x="4177085" y="1799778"/>
        <a:ext cx="3086535" cy="1325097"/>
      </dsp:txXfrm>
    </dsp:sp>
    <dsp:sp modelId="{8063F636-6886-4AFC-B4ED-6487E1FEDB7C}">
      <dsp:nvSpPr>
        <dsp:cNvPr id="0" name=""/>
        <dsp:cNvSpPr/>
      </dsp:nvSpPr>
      <dsp:spPr>
        <a:xfrm>
          <a:off x="3321734" y="3743993"/>
          <a:ext cx="2375772" cy="460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lang="en-GB" sz="2000" kern="1200" dirty="0" smtClean="0"/>
            <a:t>Periodic Suitability Assessments</a:t>
          </a:r>
          <a:endParaRPr lang="en-GB" sz="2000" kern="1200" dirty="0"/>
        </a:p>
      </dsp:txBody>
      <dsp:txXfrm>
        <a:off x="3321734" y="3743993"/>
        <a:ext cx="2375772" cy="46005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22C39-368A-4DA2-892D-963053511408}">
      <dsp:nvSpPr>
        <dsp:cNvPr id="0" name=""/>
        <dsp:cNvSpPr/>
      </dsp:nvSpPr>
      <dsp:spPr>
        <a:xfrm>
          <a:off x="-4883502" y="-748368"/>
          <a:ext cx="5816324" cy="5816324"/>
        </a:xfrm>
        <a:prstGeom prst="blockArc">
          <a:avLst>
            <a:gd name="adj1" fmla="val 18900000"/>
            <a:gd name="adj2" fmla="val 2700000"/>
            <a:gd name="adj3" fmla="val 371"/>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940C24-5C7B-4F8E-8EEB-52A942498840}">
      <dsp:nvSpPr>
        <dsp:cNvPr id="0" name=""/>
        <dsp:cNvSpPr/>
      </dsp:nvSpPr>
      <dsp:spPr>
        <a:xfrm>
          <a:off x="488500" y="332089"/>
          <a:ext cx="6950038" cy="6645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467"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t>Define and oversee compliance with strategy and risk appetite – regular reviews and following material changes</a:t>
          </a:r>
          <a:endParaRPr lang="en-GB" sz="1800" kern="1200" dirty="0"/>
        </a:p>
      </dsp:txBody>
      <dsp:txXfrm>
        <a:off x="488500" y="332089"/>
        <a:ext cx="6950038" cy="664525"/>
      </dsp:txXfrm>
    </dsp:sp>
    <dsp:sp modelId="{9EB59BAF-3F5A-4E6D-9074-CFB6922CBE76}">
      <dsp:nvSpPr>
        <dsp:cNvPr id="0" name=""/>
        <dsp:cNvSpPr/>
      </dsp:nvSpPr>
      <dsp:spPr>
        <a:xfrm>
          <a:off x="73172" y="249024"/>
          <a:ext cx="830656" cy="830656"/>
        </a:xfrm>
        <a:prstGeom prst="ellipse">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6E009-70FA-43F6-A713-E1C463AB4B21}">
      <dsp:nvSpPr>
        <dsp:cNvPr id="0" name=""/>
        <dsp:cNvSpPr/>
      </dsp:nvSpPr>
      <dsp:spPr>
        <a:xfrm>
          <a:off x="869487" y="1329050"/>
          <a:ext cx="6569050" cy="66452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467"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t>Ensure strategy implemented in all entities including non-regulated entities – allocate adequate resources</a:t>
          </a:r>
          <a:endParaRPr lang="en-GB" sz="1800" kern="1200" dirty="0"/>
        </a:p>
      </dsp:txBody>
      <dsp:txXfrm>
        <a:off x="869487" y="1329050"/>
        <a:ext cx="6569050" cy="664525"/>
      </dsp:txXfrm>
    </dsp:sp>
    <dsp:sp modelId="{74238D70-A480-446A-863A-2E26A053C04F}">
      <dsp:nvSpPr>
        <dsp:cNvPr id="0" name=""/>
        <dsp:cNvSpPr/>
      </dsp:nvSpPr>
      <dsp:spPr>
        <a:xfrm>
          <a:off x="454159" y="1245984"/>
          <a:ext cx="830656" cy="830656"/>
        </a:xfrm>
        <a:prstGeom prst="ellipse">
          <a:avLst/>
        </a:prstGeom>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6505D7-FBCF-4480-8C8A-319F855BBD59}">
      <dsp:nvSpPr>
        <dsp:cNvPr id="0" name=""/>
        <dsp:cNvSpPr/>
      </dsp:nvSpPr>
      <dsp:spPr>
        <a:xfrm>
          <a:off x="869487" y="2326011"/>
          <a:ext cx="6569050" cy="66452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467"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t>Manage relationship with wider group – capital and liquidity management, service level agreements</a:t>
          </a:r>
          <a:endParaRPr lang="en-GB" sz="1800" kern="1200" dirty="0"/>
        </a:p>
      </dsp:txBody>
      <dsp:txXfrm>
        <a:off x="869487" y="2326011"/>
        <a:ext cx="6569050" cy="664525"/>
      </dsp:txXfrm>
    </dsp:sp>
    <dsp:sp modelId="{4193F580-F8D7-4740-B7B6-61970A63D1F4}">
      <dsp:nvSpPr>
        <dsp:cNvPr id="0" name=""/>
        <dsp:cNvSpPr/>
      </dsp:nvSpPr>
      <dsp:spPr>
        <a:xfrm>
          <a:off x="454159" y="2242945"/>
          <a:ext cx="830656" cy="830656"/>
        </a:xfrm>
        <a:prstGeom prst="ellipse">
          <a:avLst/>
        </a:prstGeom>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C6F760-A8BA-4E64-A5B4-269E484AFDC2}">
      <dsp:nvSpPr>
        <dsp:cNvPr id="0" name=""/>
        <dsp:cNvSpPr/>
      </dsp:nvSpPr>
      <dsp:spPr>
        <a:xfrm>
          <a:off x="488500" y="3322971"/>
          <a:ext cx="6950038" cy="66452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467"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t>Exercise adequate oversight over the management</a:t>
          </a:r>
          <a:endParaRPr lang="en-GB" sz="1800" kern="1200" dirty="0"/>
        </a:p>
      </dsp:txBody>
      <dsp:txXfrm>
        <a:off x="488500" y="3322971"/>
        <a:ext cx="6950038" cy="664525"/>
      </dsp:txXfrm>
    </dsp:sp>
    <dsp:sp modelId="{E3650B84-6122-4566-AAB4-0CA0048489E1}">
      <dsp:nvSpPr>
        <dsp:cNvPr id="0" name=""/>
        <dsp:cNvSpPr/>
      </dsp:nvSpPr>
      <dsp:spPr>
        <a:xfrm>
          <a:off x="73172" y="3239906"/>
          <a:ext cx="830656" cy="830656"/>
        </a:xfrm>
        <a:prstGeom prst="ellipse">
          <a:avLst/>
        </a:prstGeom>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1C97D-0C75-4EAA-8595-79D30DA2EF43}">
      <dsp:nvSpPr>
        <dsp:cNvPr id="0" name=""/>
        <dsp:cNvSpPr/>
      </dsp:nvSpPr>
      <dsp:spPr>
        <a:xfrm>
          <a:off x="1828864" y="15786"/>
          <a:ext cx="5251583" cy="21351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b="1" kern="1200" dirty="0" smtClean="0"/>
            <a:t>Aims</a:t>
          </a:r>
          <a:endParaRPr lang="en-GB" sz="1900" b="1" kern="1200" dirty="0"/>
        </a:p>
        <a:p>
          <a:pPr marL="114300" lvl="1" indent="-114300" algn="l" defTabSz="666750">
            <a:lnSpc>
              <a:spcPct val="90000"/>
            </a:lnSpc>
            <a:spcBef>
              <a:spcPct val="0"/>
            </a:spcBef>
            <a:spcAft>
              <a:spcPct val="15000"/>
            </a:spcAft>
            <a:buChar char="••"/>
          </a:pPr>
          <a:r>
            <a:rPr lang="en-GB" sz="1500" kern="1200" dirty="0" smtClean="0"/>
            <a:t>Align remuneration with long-term view value creation</a:t>
          </a:r>
          <a:endParaRPr lang="en-GB" sz="1500" kern="1200" dirty="0"/>
        </a:p>
        <a:p>
          <a:pPr marL="114300" lvl="1" indent="-114300" algn="l" defTabSz="666750">
            <a:lnSpc>
              <a:spcPct val="90000"/>
            </a:lnSpc>
            <a:spcBef>
              <a:spcPct val="0"/>
            </a:spcBef>
            <a:spcAft>
              <a:spcPct val="15000"/>
            </a:spcAft>
            <a:buChar char="••"/>
          </a:pPr>
          <a:r>
            <a:rPr lang="en-GB" sz="1500" kern="1200" dirty="0" smtClean="0"/>
            <a:t>Avoid excessive risk-taking</a:t>
          </a:r>
          <a:endParaRPr lang="en-GB" sz="1500" kern="1200" dirty="0"/>
        </a:p>
        <a:p>
          <a:pPr marL="114300" lvl="1" indent="-114300" algn="l" defTabSz="666750">
            <a:lnSpc>
              <a:spcPct val="90000"/>
            </a:lnSpc>
            <a:spcBef>
              <a:spcPct val="0"/>
            </a:spcBef>
            <a:spcAft>
              <a:spcPct val="15000"/>
            </a:spcAft>
            <a:buChar char="••"/>
          </a:pPr>
          <a:r>
            <a:rPr lang="en-GB" sz="1500" kern="1200" dirty="0" smtClean="0"/>
            <a:t>Promote sound and effective risk management</a:t>
          </a:r>
          <a:endParaRPr lang="en-GB" sz="1500" kern="1200" dirty="0"/>
        </a:p>
        <a:p>
          <a:pPr marL="114300" lvl="1" indent="-114300" algn="l" defTabSz="666750">
            <a:lnSpc>
              <a:spcPct val="90000"/>
            </a:lnSpc>
            <a:spcBef>
              <a:spcPct val="0"/>
            </a:spcBef>
            <a:spcAft>
              <a:spcPct val="15000"/>
            </a:spcAft>
            <a:buChar char="••"/>
          </a:pPr>
          <a:r>
            <a:rPr lang="en-GB" sz="1500" kern="1200" dirty="0" smtClean="0"/>
            <a:t>Consistent application across the conglomerate</a:t>
          </a:r>
          <a:endParaRPr lang="en-GB" sz="1500" kern="1200" dirty="0"/>
        </a:p>
        <a:p>
          <a:pPr marL="114300" lvl="1" indent="-114300" algn="l" defTabSz="666750">
            <a:lnSpc>
              <a:spcPct val="90000"/>
            </a:lnSpc>
            <a:spcBef>
              <a:spcPct val="0"/>
            </a:spcBef>
            <a:spcAft>
              <a:spcPct val="15000"/>
            </a:spcAft>
            <a:buChar char="••"/>
          </a:pPr>
          <a:r>
            <a:rPr lang="en-GB" sz="1500" kern="1200" dirty="0" smtClean="0"/>
            <a:t>Observed by all entities even on cross-border basis</a:t>
          </a:r>
          <a:endParaRPr lang="en-GB" sz="1500" kern="1200" dirty="0"/>
        </a:p>
      </dsp:txBody>
      <dsp:txXfrm>
        <a:off x="1828864" y="15786"/>
        <a:ext cx="5251583" cy="2135113"/>
      </dsp:txXfrm>
    </dsp:sp>
    <dsp:sp modelId="{508AC1E2-00B6-4A42-989C-EB9611526E0F}">
      <dsp:nvSpPr>
        <dsp:cNvPr id="0" name=""/>
        <dsp:cNvSpPr/>
      </dsp:nvSpPr>
      <dsp:spPr>
        <a:xfrm>
          <a:off x="13794" y="883"/>
          <a:ext cx="1596884" cy="2135113"/>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3952" b="-3952"/>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E6AE54-98E4-4B5E-816D-959D2CBE0C8B}">
      <dsp:nvSpPr>
        <dsp:cNvPr id="0" name=""/>
        <dsp:cNvSpPr/>
      </dsp:nvSpPr>
      <dsp:spPr>
        <a:xfrm>
          <a:off x="17286" y="2488290"/>
          <a:ext cx="4720736" cy="213511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b="1" kern="1200" dirty="0" smtClean="0"/>
            <a:t>Board, Senior Management and Key Persons in Control Functions</a:t>
          </a:r>
          <a:endParaRPr lang="en-GB" sz="1900" b="1" kern="1200" dirty="0"/>
        </a:p>
        <a:p>
          <a:pPr marL="114300" lvl="1" indent="-114300" algn="l" defTabSz="666750">
            <a:lnSpc>
              <a:spcPct val="90000"/>
            </a:lnSpc>
            <a:spcBef>
              <a:spcPct val="0"/>
            </a:spcBef>
            <a:spcAft>
              <a:spcPct val="15000"/>
            </a:spcAft>
            <a:buChar char="••"/>
          </a:pPr>
          <a:r>
            <a:rPr lang="en-GB" sz="1500" kern="1200" dirty="0" smtClean="0"/>
            <a:t>Does not incentivise the disregard of obligation to the conglomerate and its entities</a:t>
          </a:r>
          <a:endParaRPr lang="en-GB" sz="1500" kern="1200" dirty="0"/>
        </a:p>
        <a:p>
          <a:pPr marL="114300" lvl="1" indent="-114300" algn="l" defTabSz="666750">
            <a:lnSpc>
              <a:spcPct val="90000"/>
            </a:lnSpc>
            <a:spcBef>
              <a:spcPct val="0"/>
            </a:spcBef>
            <a:spcAft>
              <a:spcPct val="15000"/>
            </a:spcAft>
            <a:buChar char="••"/>
          </a:pPr>
          <a:r>
            <a:rPr lang="en-GB" sz="1500" kern="1200" dirty="0" smtClean="0"/>
            <a:t>Control functions’ remuneration should not be based on financial performance of the business units, rather the units’ adherence to internal controls</a:t>
          </a:r>
          <a:endParaRPr lang="en-GB" sz="1500" kern="1200" dirty="0"/>
        </a:p>
      </dsp:txBody>
      <dsp:txXfrm>
        <a:off x="17286" y="2488290"/>
        <a:ext cx="4720736" cy="2135113"/>
      </dsp:txXfrm>
    </dsp:sp>
    <dsp:sp modelId="{178EDD9F-9039-4059-B582-F2861733CF87}">
      <dsp:nvSpPr>
        <dsp:cNvPr id="0" name=""/>
        <dsp:cNvSpPr/>
      </dsp:nvSpPr>
      <dsp:spPr>
        <a:xfrm>
          <a:off x="4949399" y="2488290"/>
          <a:ext cx="2113762" cy="213511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A5074-618E-4E86-823D-A7ABCADECB97}">
      <dsp:nvSpPr>
        <dsp:cNvPr id="0" name=""/>
        <dsp:cNvSpPr/>
      </dsp:nvSpPr>
      <dsp:spPr>
        <a:xfrm>
          <a:off x="0" y="248417"/>
          <a:ext cx="7776864" cy="7371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571" tIns="249936" rIns="603571"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smtClean="0"/>
            <a:t>Financial conglomerate to maintain adequate capital on group-wide basis</a:t>
          </a:r>
          <a:endParaRPr lang="en-GB" sz="1200" kern="1200" dirty="0"/>
        </a:p>
        <a:p>
          <a:pPr marL="114300" lvl="1" indent="-114300" algn="l" defTabSz="533400" eaLnBrk="1" latinLnBrk="0">
            <a:lnSpc>
              <a:spcPct val="90000"/>
            </a:lnSpc>
            <a:spcBef>
              <a:spcPct val="0"/>
            </a:spcBef>
            <a:spcAft>
              <a:spcPct val="15000"/>
            </a:spcAft>
            <a:buChar char="••"/>
          </a:pPr>
          <a:r>
            <a:rPr lang="en-GB" sz="1200" kern="1200" dirty="0" smtClean="0"/>
            <a:t>Proactive management of capital – compliance with group-wide and entity capital requirements</a:t>
          </a:r>
          <a:endParaRPr lang="en-GB" sz="1200" kern="1200" dirty="0"/>
        </a:p>
      </dsp:txBody>
      <dsp:txXfrm>
        <a:off x="0" y="248417"/>
        <a:ext cx="7776864" cy="737100"/>
      </dsp:txXfrm>
    </dsp:sp>
    <dsp:sp modelId="{6D293CF1-9BCC-43D6-AABB-2FDF91BDCB52}">
      <dsp:nvSpPr>
        <dsp:cNvPr id="0" name=""/>
        <dsp:cNvSpPr/>
      </dsp:nvSpPr>
      <dsp:spPr>
        <a:xfrm>
          <a:off x="388843" y="71297"/>
          <a:ext cx="5443804" cy="354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lvl="0" algn="l" defTabSz="533400">
            <a:lnSpc>
              <a:spcPct val="90000"/>
            </a:lnSpc>
            <a:spcBef>
              <a:spcPct val="0"/>
            </a:spcBef>
            <a:spcAft>
              <a:spcPct val="35000"/>
            </a:spcAft>
          </a:pPr>
          <a:r>
            <a:rPr lang="en-GB" sz="1200" kern="1200" dirty="0" smtClean="0"/>
            <a:t>Objectives</a:t>
          </a:r>
          <a:endParaRPr lang="en-GB" sz="1200" kern="1200" dirty="0"/>
        </a:p>
      </dsp:txBody>
      <dsp:txXfrm>
        <a:off x="406136" y="88590"/>
        <a:ext cx="5409218" cy="319654"/>
      </dsp:txXfrm>
    </dsp:sp>
    <dsp:sp modelId="{B6B36957-80EF-407B-AAA8-395C49E1540A}">
      <dsp:nvSpPr>
        <dsp:cNvPr id="0" name=""/>
        <dsp:cNvSpPr/>
      </dsp:nvSpPr>
      <dsp:spPr>
        <a:xfrm>
          <a:off x="0" y="1227437"/>
          <a:ext cx="7776864" cy="113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571" tIns="249936" rIns="603571"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smtClean="0"/>
            <a:t>Board to regularly review and approve policy at least annually</a:t>
          </a:r>
          <a:endParaRPr lang="en-GB" sz="1200" kern="1200" dirty="0"/>
        </a:p>
        <a:p>
          <a:pPr marL="114300" lvl="1" indent="-114300" algn="l" defTabSz="533400">
            <a:lnSpc>
              <a:spcPct val="90000"/>
            </a:lnSpc>
            <a:spcBef>
              <a:spcPct val="0"/>
            </a:spcBef>
            <a:spcAft>
              <a:spcPct val="15000"/>
            </a:spcAft>
            <a:buChar char="••"/>
          </a:pPr>
          <a:r>
            <a:rPr lang="en-GB" sz="1200" kern="1200" dirty="0" smtClean="0"/>
            <a:t>Board to approve capital management actions – dividend, capital issuance and redemption – consider stress situations</a:t>
          </a:r>
          <a:endParaRPr lang="en-GB" sz="1200" kern="1200" dirty="0"/>
        </a:p>
        <a:p>
          <a:pPr marL="114300" lvl="1" indent="-114300" algn="l" defTabSz="533400">
            <a:lnSpc>
              <a:spcPct val="90000"/>
            </a:lnSpc>
            <a:spcBef>
              <a:spcPct val="0"/>
            </a:spcBef>
            <a:spcAft>
              <a:spcPct val="15000"/>
            </a:spcAft>
            <a:buChar char="••"/>
          </a:pPr>
          <a:r>
            <a:rPr lang="en-GB" sz="1200" kern="1200" dirty="0" smtClean="0"/>
            <a:t>Independent review (e.g. internal audit) to ascertain integrity of capital management process</a:t>
          </a:r>
          <a:endParaRPr lang="en-GB" sz="1200" kern="1200" dirty="0"/>
        </a:p>
      </dsp:txBody>
      <dsp:txXfrm>
        <a:off x="0" y="1227437"/>
        <a:ext cx="7776864" cy="1134000"/>
      </dsp:txXfrm>
    </dsp:sp>
    <dsp:sp modelId="{EA1B1487-0260-4A91-AA1C-0AAC0BEF4E98}">
      <dsp:nvSpPr>
        <dsp:cNvPr id="0" name=""/>
        <dsp:cNvSpPr/>
      </dsp:nvSpPr>
      <dsp:spPr>
        <a:xfrm>
          <a:off x="388843" y="1050318"/>
          <a:ext cx="5443804" cy="3542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lvl="0" algn="l" defTabSz="533400">
            <a:lnSpc>
              <a:spcPct val="90000"/>
            </a:lnSpc>
            <a:spcBef>
              <a:spcPct val="0"/>
            </a:spcBef>
            <a:spcAft>
              <a:spcPct val="35000"/>
            </a:spcAft>
          </a:pPr>
          <a:r>
            <a:rPr lang="en-GB" sz="1200" kern="1200" dirty="0" smtClean="0"/>
            <a:t>Governance</a:t>
          </a:r>
          <a:endParaRPr lang="en-GB" sz="1200" kern="1200" dirty="0"/>
        </a:p>
      </dsp:txBody>
      <dsp:txXfrm>
        <a:off x="406136" y="1067611"/>
        <a:ext cx="5409218" cy="319654"/>
      </dsp:txXfrm>
    </dsp:sp>
    <dsp:sp modelId="{DBDACFE3-14F2-4F29-8B4B-0F82C200D4DB}">
      <dsp:nvSpPr>
        <dsp:cNvPr id="0" name=""/>
        <dsp:cNvSpPr/>
      </dsp:nvSpPr>
      <dsp:spPr>
        <a:xfrm>
          <a:off x="0" y="2603358"/>
          <a:ext cx="7776864" cy="1134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571" tIns="249936" rIns="603571"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smtClean="0"/>
            <a:t>Set capital adequacy goals with respect to degree and type of risk exposure - considers group-wide risk profile and appetite, risks from material entities</a:t>
          </a:r>
          <a:endParaRPr lang="en-GB" sz="1200" kern="1200" dirty="0"/>
        </a:p>
        <a:p>
          <a:pPr marL="114300" lvl="1" indent="-114300" algn="l" defTabSz="533400">
            <a:lnSpc>
              <a:spcPct val="90000"/>
            </a:lnSpc>
            <a:spcBef>
              <a:spcPct val="0"/>
            </a:spcBef>
            <a:spcAft>
              <a:spcPct val="15000"/>
            </a:spcAft>
            <a:buChar char="••"/>
          </a:pPr>
          <a:r>
            <a:rPr lang="en-GB" sz="1200" kern="1200" dirty="0" smtClean="0"/>
            <a:t>Identify and measure all material risks –off-balance sheet and non-regulated entities</a:t>
          </a:r>
          <a:endParaRPr lang="en-GB" sz="1200" kern="1200" dirty="0"/>
        </a:p>
        <a:p>
          <a:pPr marL="114300" lvl="1" indent="-114300" algn="l" defTabSz="533400">
            <a:lnSpc>
              <a:spcPct val="90000"/>
            </a:lnSpc>
            <a:spcBef>
              <a:spcPct val="0"/>
            </a:spcBef>
            <a:spcAft>
              <a:spcPct val="15000"/>
            </a:spcAft>
            <a:buChar char="••"/>
          </a:pPr>
          <a:r>
            <a:rPr lang="en-GB" sz="1200" kern="1200" dirty="0" smtClean="0"/>
            <a:t>Current and future business and macroeconomic conditions – forward-looking stress test</a:t>
          </a:r>
          <a:endParaRPr lang="en-GB" sz="1200" kern="1200" dirty="0"/>
        </a:p>
      </dsp:txBody>
      <dsp:txXfrm>
        <a:off x="0" y="2603358"/>
        <a:ext cx="7776864" cy="1134000"/>
      </dsp:txXfrm>
    </dsp:sp>
    <dsp:sp modelId="{9E3CE19C-D3B7-4EAF-B1C7-AF7B23F53DDF}">
      <dsp:nvSpPr>
        <dsp:cNvPr id="0" name=""/>
        <dsp:cNvSpPr/>
      </dsp:nvSpPr>
      <dsp:spPr>
        <a:xfrm>
          <a:off x="388843" y="2426238"/>
          <a:ext cx="5443804" cy="3542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lvl="0" algn="l" defTabSz="533400">
            <a:lnSpc>
              <a:spcPct val="90000"/>
            </a:lnSpc>
            <a:spcBef>
              <a:spcPct val="0"/>
            </a:spcBef>
            <a:spcAft>
              <a:spcPct val="35000"/>
            </a:spcAft>
          </a:pPr>
          <a:r>
            <a:rPr lang="en-GB" sz="1200" kern="1200" dirty="0" smtClean="0"/>
            <a:t>Capital Planning Process</a:t>
          </a:r>
          <a:endParaRPr lang="en-GB" sz="1200" kern="1200" dirty="0"/>
        </a:p>
      </dsp:txBody>
      <dsp:txXfrm>
        <a:off x="406136" y="2443531"/>
        <a:ext cx="5409218" cy="319654"/>
      </dsp:txXfrm>
    </dsp:sp>
    <dsp:sp modelId="{9E21EDD9-CFF6-4969-B3FF-E755D411C3DB}">
      <dsp:nvSpPr>
        <dsp:cNvPr id="0" name=""/>
        <dsp:cNvSpPr/>
      </dsp:nvSpPr>
      <dsp:spPr>
        <a:xfrm>
          <a:off x="0" y="3979278"/>
          <a:ext cx="7776864" cy="1134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571" tIns="249936" rIns="603571"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smtClean="0"/>
            <a:t>Set internal capital target and establish plan to achieve it – exclude management action, future capital injections</a:t>
          </a:r>
          <a:endParaRPr lang="en-GB" sz="1200" kern="1200" dirty="0"/>
        </a:p>
        <a:p>
          <a:pPr marL="114300" lvl="1" indent="-114300" algn="l" defTabSz="533400">
            <a:lnSpc>
              <a:spcPct val="90000"/>
            </a:lnSpc>
            <a:spcBef>
              <a:spcPct val="0"/>
            </a:spcBef>
            <a:spcAft>
              <a:spcPct val="15000"/>
            </a:spcAft>
            <a:buChar char="••"/>
          </a:pPr>
          <a:r>
            <a:rPr lang="en-GB" sz="1200" kern="1200" dirty="0" smtClean="0"/>
            <a:t>Process to notify management and identify management actions of potential breaches</a:t>
          </a:r>
          <a:endParaRPr lang="en-GB" sz="1200" kern="1200" dirty="0"/>
        </a:p>
        <a:p>
          <a:pPr marL="114300" lvl="1" indent="-114300" algn="l" defTabSz="533400">
            <a:lnSpc>
              <a:spcPct val="90000"/>
            </a:lnSpc>
            <a:spcBef>
              <a:spcPct val="0"/>
            </a:spcBef>
            <a:spcAft>
              <a:spcPct val="15000"/>
            </a:spcAft>
            <a:buChar char="••"/>
          </a:pPr>
          <a:r>
            <a:rPr lang="en-GB" sz="1200" kern="1200" dirty="0" smtClean="0"/>
            <a:t>Take account of (lack of) availability of to move capital across entities</a:t>
          </a:r>
          <a:endParaRPr lang="en-GB" sz="1200" kern="1200" dirty="0"/>
        </a:p>
      </dsp:txBody>
      <dsp:txXfrm>
        <a:off x="0" y="3979278"/>
        <a:ext cx="7776864" cy="1134000"/>
      </dsp:txXfrm>
    </dsp:sp>
    <dsp:sp modelId="{55DDAED4-4DA9-46AD-A86F-2D28ED119D85}">
      <dsp:nvSpPr>
        <dsp:cNvPr id="0" name=""/>
        <dsp:cNvSpPr/>
      </dsp:nvSpPr>
      <dsp:spPr>
        <a:xfrm>
          <a:off x="388843" y="3802158"/>
          <a:ext cx="5443804" cy="3542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lvl="0" algn="l" defTabSz="533400">
            <a:lnSpc>
              <a:spcPct val="90000"/>
            </a:lnSpc>
            <a:spcBef>
              <a:spcPct val="0"/>
            </a:spcBef>
            <a:spcAft>
              <a:spcPct val="35000"/>
            </a:spcAft>
          </a:pPr>
          <a:r>
            <a:rPr lang="en-GB" sz="1200" kern="1200" dirty="0" smtClean="0"/>
            <a:t>Internal Capital Target</a:t>
          </a:r>
          <a:endParaRPr lang="en-GB" sz="1200" kern="1200" dirty="0"/>
        </a:p>
      </dsp:txBody>
      <dsp:txXfrm>
        <a:off x="406136" y="3819451"/>
        <a:ext cx="5409218" cy="31965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84FF4-64CA-492B-9711-C31F2A05973E}">
      <dsp:nvSpPr>
        <dsp:cNvPr id="0" name=""/>
        <dsp:cNvSpPr/>
      </dsp:nvSpPr>
      <dsp:spPr>
        <a:xfrm>
          <a:off x="2520278" y="1873224"/>
          <a:ext cx="2039890" cy="1526925"/>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t>Considerations</a:t>
          </a:r>
          <a:endParaRPr lang="en-GB" sz="1600" kern="1200" dirty="0"/>
        </a:p>
      </dsp:txBody>
      <dsp:txXfrm>
        <a:off x="2819013" y="2096837"/>
        <a:ext cx="1442420" cy="1079699"/>
      </dsp:txXfrm>
    </dsp:sp>
    <dsp:sp modelId="{015BF7CF-602D-48D6-9DB0-6F3A3F3FA27A}">
      <dsp:nvSpPr>
        <dsp:cNvPr id="0" name=""/>
        <dsp:cNvSpPr/>
      </dsp:nvSpPr>
      <dsp:spPr>
        <a:xfrm rot="16200000">
          <a:off x="3339877" y="1654413"/>
          <a:ext cx="400692" cy="36930"/>
        </a:xfrm>
        <a:custGeom>
          <a:avLst/>
          <a:gdLst/>
          <a:ahLst/>
          <a:cxnLst/>
          <a:rect l="0" t="0" r="0" b="0"/>
          <a:pathLst>
            <a:path>
              <a:moveTo>
                <a:pt x="0" y="18465"/>
              </a:moveTo>
              <a:lnTo>
                <a:pt x="400692" y="18465"/>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530206" y="1662861"/>
        <a:ext cx="20034" cy="20034"/>
      </dsp:txXfrm>
    </dsp:sp>
    <dsp:sp modelId="{C04EE1F3-4F75-48F4-9D13-EBFB649EF539}">
      <dsp:nvSpPr>
        <dsp:cNvPr id="0" name=""/>
        <dsp:cNvSpPr/>
      </dsp:nvSpPr>
      <dsp:spPr>
        <a:xfrm>
          <a:off x="2813870" y="19825"/>
          <a:ext cx="1452706" cy="1452706"/>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Non-regulated Entities</a:t>
          </a:r>
          <a:endParaRPr lang="en-GB" sz="1500" b="1" kern="1200" dirty="0"/>
        </a:p>
      </dsp:txBody>
      <dsp:txXfrm>
        <a:off x="3026614" y="232569"/>
        <a:ext cx="1027218" cy="1027218"/>
      </dsp:txXfrm>
    </dsp:sp>
    <dsp:sp modelId="{15C73575-A0E3-458F-A314-79C06109DF8A}">
      <dsp:nvSpPr>
        <dsp:cNvPr id="0" name=""/>
        <dsp:cNvSpPr/>
      </dsp:nvSpPr>
      <dsp:spPr>
        <a:xfrm rot="20370010">
          <a:off x="4432885" y="2167613"/>
          <a:ext cx="625111" cy="36930"/>
        </a:xfrm>
        <a:custGeom>
          <a:avLst/>
          <a:gdLst/>
          <a:ahLst/>
          <a:cxnLst/>
          <a:rect l="0" t="0" r="0" b="0"/>
          <a:pathLst>
            <a:path>
              <a:moveTo>
                <a:pt x="0" y="18465"/>
              </a:moveTo>
              <a:lnTo>
                <a:pt x="625111" y="18465"/>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729813" y="2170451"/>
        <a:ext cx="31255" cy="31255"/>
      </dsp:txXfrm>
    </dsp:sp>
    <dsp:sp modelId="{9420BF68-BE39-46C5-B442-3032AC7D0E27}">
      <dsp:nvSpPr>
        <dsp:cNvPr id="0" name=""/>
        <dsp:cNvSpPr/>
      </dsp:nvSpPr>
      <dsp:spPr>
        <a:xfrm>
          <a:off x="4992206" y="1095894"/>
          <a:ext cx="1452706" cy="1452706"/>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Multiple Gearing</a:t>
          </a:r>
          <a:endParaRPr lang="en-GB" sz="1500" b="1" kern="1200" dirty="0"/>
        </a:p>
      </dsp:txBody>
      <dsp:txXfrm>
        <a:off x="5204950" y="1308638"/>
        <a:ext cx="1027218" cy="1027218"/>
      </dsp:txXfrm>
    </dsp:sp>
    <dsp:sp modelId="{3F8840B5-6627-4405-8CE0-6D2FBAAFB643}">
      <dsp:nvSpPr>
        <dsp:cNvPr id="0" name=""/>
        <dsp:cNvSpPr/>
      </dsp:nvSpPr>
      <dsp:spPr>
        <a:xfrm rot="2566741">
          <a:off x="4091134" y="3442986"/>
          <a:ext cx="680816" cy="36930"/>
        </a:xfrm>
        <a:custGeom>
          <a:avLst/>
          <a:gdLst/>
          <a:ahLst/>
          <a:cxnLst/>
          <a:rect l="0" t="0" r="0" b="0"/>
          <a:pathLst>
            <a:path>
              <a:moveTo>
                <a:pt x="0" y="18465"/>
              </a:moveTo>
              <a:lnTo>
                <a:pt x="680816" y="18465"/>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414522" y="3444431"/>
        <a:ext cx="34040" cy="34040"/>
      </dsp:txXfrm>
    </dsp:sp>
    <dsp:sp modelId="{F4999D98-5E18-4C72-96D4-4C50F92F2E16}">
      <dsp:nvSpPr>
        <dsp:cNvPr id="0" name=""/>
        <dsp:cNvSpPr/>
      </dsp:nvSpPr>
      <dsp:spPr>
        <a:xfrm>
          <a:off x="4488169" y="3459613"/>
          <a:ext cx="1452706" cy="1452706"/>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Excessive Leverage</a:t>
          </a:r>
          <a:endParaRPr lang="en-GB" sz="1500" b="1" kern="1200" dirty="0"/>
        </a:p>
      </dsp:txBody>
      <dsp:txXfrm>
        <a:off x="4700913" y="3672357"/>
        <a:ext cx="1027218" cy="1027218"/>
      </dsp:txXfrm>
    </dsp:sp>
    <dsp:sp modelId="{AFB3B464-B5B6-46DC-81F4-6058BCC0E775}">
      <dsp:nvSpPr>
        <dsp:cNvPr id="0" name=""/>
        <dsp:cNvSpPr/>
      </dsp:nvSpPr>
      <dsp:spPr>
        <a:xfrm rot="8118532">
          <a:off x="2402220" y="3441856"/>
          <a:ext cx="610881" cy="36930"/>
        </a:xfrm>
        <a:custGeom>
          <a:avLst/>
          <a:gdLst/>
          <a:ahLst/>
          <a:cxnLst/>
          <a:rect l="0" t="0" r="0" b="0"/>
          <a:pathLst>
            <a:path>
              <a:moveTo>
                <a:pt x="0" y="18465"/>
              </a:moveTo>
              <a:lnTo>
                <a:pt x="610881" y="18465"/>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692389" y="3445049"/>
        <a:ext cx="30544" cy="30544"/>
      </dsp:txXfrm>
    </dsp:sp>
    <dsp:sp modelId="{D42C3D59-156E-49D2-8FB7-821C53B4CED5}">
      <dsp:nvSpPr>
        <dsp:cNvPr id="0" name=""/>
        <dsp:cNvSpPr/>
      </dsp:nvSpPr>
      <dsp:spPr>
        <a:xfrm>
          <a:off x="1247797" y="3459613"/>
          <a:ext cx="1452706" cy="1452706"/>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err="1" smtClean="0"/>
            <a:t>Fungibility</a:t>
          </a:r>
          <a:r>
            <a:rPr lang="en-GB" sz="1500" b="1" kern="1200" dirty="0" smtClean="0"/>
            <a:t> of Capital</a:t>
          </a:r>
          <a:endParaRPr lang="en-GB" sz="1500" b="1" kern="1200" dirty="0"/>
        </a:p>
      </dsp:txBody>
      <dsp:txXfrm>
        <a:off x="1460541" y="3672357"/>
        <a:ext cx="1027218" cy="1027218"/>
      </dsp:txXfrm>
    </dsp:sp>
    <dsp:sp modelId="{FF98A2E2-9D0D-4EB8-9BFA-77F00B84D42F}">
      <dsp:nvSpPr>
        <dsp:cNvPr id="0" name=""/>
        <dsp:cNvSpPr/>
      </dsp:nvSpPr>
      <dsp:spPr>
        <a:xfrm rot="12011717">
          <a:off x="1987566" y="2168021"/>
          <a:ext cx="657476" cy="36930"/>
        </a:xfrm>
        <a:custGeom>
          <a:avLst/>
          <a:gdLst/>
          <a:ahLst/>
          <a:cxnLst/>
          <a:rect l="0" t="0" r="0" b="0"/>
          <a:pathLst>
            <a:path>
              <a:moveTo>
                <a:pt x="0" y="18465"/>
              </a:moveTo>
              <a:lnTo>
                <a:pt x="657476" y="18465"/>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299867" y="2170050"/>
        <a:ext cx="32873" cy="32873"/>
      </dsp:txXfrm>
    </dsp:sp>
    <dsp:sp modelId="{78E010DC-49F2-465F-B021-9762AD0B34CF}">
      <dsp:nvSpPr>
        <dsp:cNvPr id="0" name=""/>
        <dsp:cNvSpPr/>
      </dsp:nvSpPr>
      <dsp:spPr>
        <a:xfrm>
          <a:off x="599725" y="1095894"/>
          <a:ext cx="1452706" cy="1452706"/>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Minority Interests</a:t>
          </a:r>
          <a:endParaRPr lang="en-GB" sz="1500" b="1" kern="1200" dirty="0"/>
        </a:p>
      </dsp:txBody>
      <dsp:txXfrm>
        <a:off x="812469" y="1308638"/>
        <a:ext cx="1027218" cy="1027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5934A-7236-46DC-B301-8F711CA3063F}">
      <dsp:nvSpPr>
        <dsp:cNvPr id="0" name=""/>
        <dsp:cNvSpPr/>
      </dsp:nvSpPr>
      <dsp:spPr>
        <a:xfrm>
          <a:off x="37796" y="225806"/>
          <a:ext cx="932315" cy="93231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dirty="0" smtClean="0"/>
            <a:t>Insurer</a:t>
          </a:r>
          <a:endParaRPr lang="en-GB" sz="1000" kern="1200" dirty="0"/>
        </a:p>
      </dsp:txBody>
      <dsp:txXfrm>
        <a:off x="167984" y="335746"/>
        <a:ext cx="537551" cy="712435"/>
      </dsp:txXfrm>
    </dsp:sp>
    <dsp:sp modelId="{BD0CD89B-D80A-4CD0-81DA-4141AFBC4AA0}">
      <dsp:nvSpPr>
        <dsp:cNvPr id="0" name=""/>
        <dsp:cNvSpPr/>
      </dsp:nvSpPr>
      <dsp:spPr>
        <a:xfrm>
          <a:off x="709735" y="225806"/>
          <a:ext cx="932315" cy="93231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dirty="0" smtClean="0"/>
            <a:t>Securities Firm</a:t>
          </a:r>
          <a:endParaRPr lang="en-GB" sz="1000" kern="1200" dirty="0"/>
        </a:p>
      </dsp:txBody>
      <dsp:txXfrm>
        <a:off x="974311" y="335746"/>
        <a:ext cx="537551" cy="71243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0B17E-F987-4E4B-95DA-38FD9ABA06F4}">
      <dsp:nvSpPr>
        <dsp:cNvPr id="0" name=""/>
        <dsp:cNvSpPr/>
      </dsp:nvSpPr>
      <dsp:spPr>
        <a:xfrm rot="5400000">
          <a:off x="4196904" y="-2353789"/>
          <a:ext cx="1116835" cy="5895003"/>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Identify, measure, monitor and manage liquidity risk</a:t>
          </a:r>
          <a:endParaRPr lang="en-GB" sz="1400" kern="1200" dirty="0"/>
        </a:p>
        <a:p>
          <a:pPr marL="114300" lvl="1" indent="-114300" algn="l" defTabSz="622300">
            <a:lnSpc>
              <a:spcPct val="90000"/>
            </a:lnSpc>
            <a:spcBef>
              <a:spcPct val="0"/>
            </a:spcBef>
            <a:spcAft>
              <a:spcPct val="15000"/>
            </a:spcAft>
            <a:buChar char="••"/>
          </a:pPr>
          <a:r>
            <a:rPr lang="en-GB" sz="1400" kern="1200" dirty="0" smtClean="0"/>
            <a:t>Develop and maintain liquidity management process – nature, scale and complexity</a:t>
          </a:r>
          <a:endParaRPr lang="en-GB" sz="1400" kern="1200" dirty="0"/>
        </a:p>
        <a:p>
          <a:pPr marL="114300" lvl="1" indent="-114300" algn="l" defTabSz="622300">
            <a:lnSpc>
              <a:spcPct val="90000"/>
            </a:lnSpc>
            <a:spcBef>
              <a:spcPct val="0"/>
            </a:spcBef>
            <a:spcAft>
              <a:spcPct val="15000"/>
            </a:spcAft>
            <a:buChar char="••"/>
          </a:pPr>
          <a:r>
            <a:rPr lang="en-GB" sz="1400" kern="1200" dirty="0" smtClean="0"/>
            <a:t>Consider real and potential legal and regulatory constraints to transfer funds</a:t>
          </a:r>
          <a:endParaRPr lang="en-GB" sz="1400" kern="1200" dirty="0"/>
        </a:p>
      </dsp:txBody>
      <dsp:txXfrm rot="-5400000">
        <a:off x="1807821" y="89813"/>
        <a:ext cx="5840484" cy="1007797"/>
      </dsp:txXfrm>
    </dsp:sp>
    <dsp:sp modelId="{EF08600E-AE11-463F-A4F9-06F3992A565D}">
      <dsp:nvSpPr>
        <dsp:cNvPr id="0" name=""/>
        <dsp:cNvSpPr/>
      </dsp:nvSpPr>
      <dsp:spPr>
        <a:xfrm>
          <a:off x="0" y="15773"/>
          <a:ext cx="1805787" cy="11825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Head of Financial Conglomerate</a:t>
          </a:r>
          <a:endParaRPr lang="en-GB" sz="1600" b="1" kern="1200" dirty="0"/>
        </a:p>
      </dsp:txBody>
      <dsp:txXfrm>
        <a:off x="57725" y="73498"/>
        <a:ext cx="1690337" cy="1067056"/>
      </dsp:txXfrm>
    </dsp:sp>
    <dsp:sp modelId="{B926F912-0421-4EC4-A946-22953EB672B6}">
      <dsp:nvSpPr>
        <dsp:cNvPr id="0" name=""/>
        <dsp:cNvSpPr/>
      </dsp:nvSpPr>
      <dsp:spPr>
        <a:xfrm rot="5400000">
          <a:off x="4282319" y="-1112157"/>
          <a:ext cx="946005" cy="589500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Sufficient liquidity at the head and across the conglomerate to meet funding needs – normal and stress</a:t>
          </a:r>
          <a:endParaRPr lang="en-GB" sz="1400" kern="1200" dirty="0"/>
        </a:p>
        <a:p>
          <a:pPr marL="114300" lvl="1" indent="-114300" algn="l" defTabSz="622300">
            <a:lnSpc>
              <a:spcPct val="90000"/>
            </a:lnSpc>
            <a:spcBef>
              <a:spcPct val="0"/>
            </a:spcBef>
            <a:spcAft>
              <a:spcPct val="15000"/>
            </a:spcAft>
            <a:buChar char="••"/>
          </a:pPr>
          <a:r>
            <a:rPr lang="en-GB" sz="1400" kern="1200" dirty="0" smtClean="0"/>
            <a:t>Avoid contagion arising from liquidity stress – e.g. same brand</a:t>
          </a:r>
          <a:endParaRPr lang="en-GB" sz="1400" kern="1200" dirty="0"/>
        </a:p>
      </dsp:txBody>
      <dsp:txXfrm rot="-5400000">
        <a:off x="1807820" y="1408522"/>
        <a:ext cx="5848823" cy="853645"/>
      </dsp:txXfrm>
    </dsp:sp>
    <dsp:sp modelId="{58FB58D4-DFA4-45A5-9C1F-41EFD8236944}">
      <dsp:nvSpPr>
        <dsp:cNvPr id="0" name=""/>
        <dsp:cNvSpPr/>
      </dsp:nvSpPr>
      <dsp:spPr>
        <a:xfrm>
          <a:off x="0" y="1257405"/>
          <a:ext cx="1805787" cy="118250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Desired Outcomes</a:t>
          </a:r>
          <a:endParaRPr lang="en-GB" sz="1600" b="1" kern="1200" dirty="0"/>
        </a:p>
      </dsp:txBody>
      <dsp:txXfrm>
        <a:off x="57725" y="1315130"/>
        <a:ext cx="1690337" cy="1067056"/>
      </dsp:txXfrm>
    </dsp:sp>
    <dsp:sp modelId="{11506646-489B-4131-91A8-0CDF7E66F059}">
      <dsp:nvSpPr>
        <dsp:cNvPr id="0" name=""/>
        <dsp:cNvSpPr/>
      </dsp:nvSpPr>
      <dsp:spPr>
        <a:xfrm rot="5400000">
          <a:off x="4282319" y="129474"/>
          <a:ext cx="946005" cy="589500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Effective governance and management oversight</a:t>
          </a:r>
          <a:endParaRPr lang="en-GB" sz="1400" kern="1200" dirty="0"/>
        </a:p>
        <a:p>
          <a:pPr marL="114300" lvl="1" indent="-114300" algn="l" defTabSz="622300">
            <a:lnSpc>
              <a:spcPct val="90000"/>
            </a:lnSpc>
            <a:spcBef>
              <a:spcPct val="0"/>
            </a:spcBef>
            <a:spcAft>
              <a:spcPct val="15000"/>
            </a:spcAft>
            <a:buChar char="••"/>
          </a:pPr>
          <a:r>
            <a:rPr lang="en-GB" sz="1400" kern="1200" dirty="0" smtClean="0"/>
            <a:t>Adequate policies, procedures and limit on risk taking</a:t>
          </a:r>
          <a:endParaRPr lang="en-GB" sz="1400" kern="1200" dirty="0"/>
        </a:p>
        <a:p>
          <a:pPr marL="114300" lvl="1" indent="-114300" algn="l" defTabSz="622300">
            <a:lnSpc>
              <a:spcPct val="90000"/>
            </a:lnSpc>
            <a:spcBef>
              <a:spcPct val="0"/>
            </a:spcBef>
            <a:spcAft>
              <a:spcPct val="15000"/>
            </a:spcAft>
            <a:buChar char="••"/>
          </a:pPr>
          <a:r>
            <a:rPr lang="en-GB" sz="1400" kern="1200" smtClean="0"/>
            <a:t>Strong management information system to measure, monitor, report and control liquidity risk</a:t>
          </a:r>
          <a:endParaRPr lang="en-GB" sz="1400" kern="1200" dirty="0"/>
        </a:p>
      </dsp:txBody>
      <dsp:txXfrm rot="-5400000">
        <a:off x="1807820" y="2650153"/>
        <a:ext cx="5848823" cy="853645"/>
      </dsp:txXfrm>
    </dsp:sp>
    <dsp:sp modelId="{32601425-209E-4C58-9897-57E614F7B742}">
      <dsp:nvSpPr>
        <dsp:cNvPr id="0" name=""/>
        <dsp:cNvSpPr/>
      </dsp:nvSpPr>
      <dsp:spPr>
        <a:xfrm>
          <a:off x="0" y="2499037"/>
          <a:ext cx="1805787" cy="118250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Supervisory Requirements</a:t>
          </a:r>
          <a:endParaRPr lang="en-GB" sz="1600" b="1" kern="1200" dirty="0"/>
        </a:p>
      </dsp:txBody>
      <dsp:txXfrm>
        <a:off x="57725" y="2556762"/>
        <a:ext cx="1690337" cy="1067056"/>
      </dsp:txXfrm>
    </dsp:sp>
    <dsp:sp modelId="{F3928BDF-93CB-4A01-B12F-07419C754ED0}">
      <dsp:nvSpPr>
        <dsp:cNvPr id="0" name=""/>
        <dsp:cNvSpPr/>
      </dsp:nvSpPr>
      <dsp:spPr>
        <a:xfrm rot="5400000">
          <a:off x="4282319" y="1371106"/>
          <a:ext cx="946005" cy="5895003"/>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Access to information to assess liquidity, particularly due to relation with wider group</a:t>
          </a:r>
          <a:endParaRPr lang="en-GB" sz="1400" kern="1200" dirty="0"/>
        </a:p>
      </dsp:txBody>
      <dsp:txXfrm rot="-5400000">
        <a:off x="1807820" y="3891785"/>
        <a:ext cx="5848823" cy="853645"/>
      </dsp:txXfrm>
    </dsp:sp>
    <dsp:sp modelId="{1E32D555-04A4-4BDD-916E-6358C2035D0C}">
      <dsp:nvSpPr>
        <dsp:cNvPr id="0" name=""/>
        <dsp:cNvSpPr/>
      </dsp:nvSpPr>
      <dsp:spPr>
        <a:xfrm>
          <a:off x="0" y="3729813"/>
          <a:ext cx="1805787" cy="118250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Supervisory Needs</a:t>
          </a:r>
          <a:endParaRPr lang="en-GB" sz="1600" b="1" kern="1200" dirty="0"/>
        </a:p>
      </dsp:txBody>
      <dsp:txXfrm>
        <a:off x="57725" y="3787538"/>
        <a:ext cx="1690337" cy="106705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5AA4B-7149-49B8-9074-B1CE53B59317}">
      <dsp:nvSpPr>
        <dsp:cNvPr id="0" name=""/>
        <dsp:cNvSpPr/>
      </dsp:nvSpPr>
      <dsp:spPr>
        <a:xfrm>
          <a:off x="1269128" y="386392"/>
          <a:ext cx="3413760" cy="3413760"/>
        </a:xfrm>
        <a:prstGeom prst="pie">
          <a:avLst>
            <a:gd name="adj1" fmla="val 162000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kern="1200" dirty="0" smtClean="0"/>
            <a:t>Risk Management Function</a:t>
          </a:r>
          <a:endParaRPr lang="en-GB" sz="1500" b="1" kern="1200" dirty="0"/>
        </a:p>
      </dsp:txBody>
      <dsp:txXfrm>
        <a:off x="3015023" y="1017937"/>
        <a:ext cx="1259840" cy="1016000"/>
      </dsp:txXfrm>
    </dsp:sp>
    <dsp:sp modelId="{8ACD5358-B72E-4B67-9393-411645F82C0A}">
      <dsp:nvSpPr>
        <dsp:cNvPr id="0" name=""/>
        <dsp:cNvSpPr/>
      </dsp:nvSpPr>
      <dsp:spPr>
        <a:xfrm>
          <a:off x="1269118" y="470585"/>
          <a:ext cx="3413760" cy="3413760"/>
        </a:xfrm>
        <a:prstGeom prst="pie">
          <a:avLst>
            <a:gd name="adj1" fmla="val 0"/>
            <a:gd name="adj2" fmla="val 54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kern="1200" dirty="0" smtClean="0"/>
            <a:t>Risk Management Governance</a:t>
          </a:r>
          <a:endParaRPr lang="en-GB" sz="1500" b="1" kern="1200" dirty="0"/>
        </a:p>
      </dsp:txBody>
      <dsp:txXfrm>
        <a:off x="3036958" y="2238425"/>
        <a:ext cx="1259840" cy="1016000"/>
      </dsp:txXfrm>
    </dsp:sp>
    <dsp:sp modelId="{5879DCAF-2DDB-47C7-8721-EDACF3923D1B}">
      <dsp:nvSpPr>
        <dsp:cNvPr id="0" name=""/>
        <dsp:cNvSpPr/>
      </dsp:nvSpPr>
      <dsp:spPr>
        <a:xfrm>
          <a:off x="1278643" y="470585"/>
          <a:ext cx="3413760" cy="3413760"/>
        </a:xfrm>
        <a:prstGeom prst="pie">
          <a:avLst>
            <a:gd name="adj1" fmla="val 5400000"/>
            <a:gd name="adj2" fmla="val 10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kern="1200" dirty="0" smtClean="0"/>
            <a:t>Systems and Controls</a:t>
          </a:r>
          <a:endParaRPr lang="en-GB" sz="1500" b="1" kern="1200" dirty="0"/>
        </a:p>
      </dsp:txBody>
      <dsp:txXfrm>
        <a:off x="1664723" y="2238425"/>
        <a:ext cx="1259840" cy="1016000"/>
      </dsp:txXfrm>
    </dsp:sp>
    <dsp:sp modelId="{5AC13A7C-FEB8-4E4C-B4CE-4D88655B5BC2}">
      <dsp:nvSpPr>
        <dsp:cNvPr id="0" name=""/>
        <dsp:cNvSpPr/>
      </dsp:nvSpPr>
      <dsp:spPr>
        <a:xfrm>
          <a:off x="1269187" y="397052"/>
          <a:ext cx="3413760" cy="3413760"/>
        </a:xfrm>
        <a:prstGeom prst="pie">
          <a:avLst>
            <a:gd name="adj1" fmla="val 108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kern="1200" dirty="0" smtClean="0"/>
            <a:t>Risk Management Culture</a:t>
          </a:r>
          <a:endParaRPr lang="en-GB" sz="1500" b="1" kern="1200" dirty="0"/>
        </a:p>
      </dsp:txBody>
      <dsp:txXfrm>
        <a:off x="1655267" y="1026972"/>
        <a:ext cx="1259840" cy="10160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41727-A691-4173-988E-B5ACFFB4085C}">
      <dsp:nvSpPr>
        <dsp:cNvPr id="0" name=""/>
        <dsp:cNvSpPr/>
      </dsp:nvSpPr>
      <dsp:spPr>
        <a:xfrm rot="5400000">
          <a:off x="4181639" y="-1927509"/>
          <a:ext cx="1418285" cy="546106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Periodic group-wide tests to assess impact on entities– consider interactions between entities, risks</a:t>
          </a:r>
          <a:endParaRPr lang="en-GB" sz="1400" kern="1200" dirty="0"/>
        </a:p>
        <a:p>
          <a:pPr marL="114300" lvl="1" indent="-114300" algn="l" defTabSz="622300">
            <a:lnSpc>
              <a:spcPct val="90000"/>
            </a:lnSpc>
            <a:spcBef>
              <a:spcPct val="0"/>
            </a:spcBef>
            <a:spcAft>
              <a:spcPct val="15000"/>
            </a:spcAft>
            <a:buChar char="••"/>
          </a:pPr>
          <a:r>
            <a:rPr lang="en-GB" sz="1400" kern="1200" dirty="0" smtClean="0"/>
            <a:t>Sufficiently severe, forward looking, documented</a:t>
          </a:r>
          <a:endParaRPr lang="en-GB" sz="1400" kern="1200" dirty="0"/>
        </a:p>
        <a:p>
          <a:pPr marL="114300" lvl="1" indent="-114300" algn="l" defTabSz="622300">
            <a:lnSpc>
              <a:spcPct val="90000"/>
            </a:lnSpc>
            <a:spcBef>
              <a:spcPct val="0"/>
            </a:spcBef>
            <a:spcAft>
              <a:spcPct val="15000"/>
            </a:spcAft>
            <a:buChar char="••"/>
          </a:pPr>
          <a:r>
            <a:rPr lang="en-GB" sz="1400" kern="1200" dirty="0" smtClean="0"/>
            <a:t>Include reverse stress tests – likelihood of failure, mitigation</a:t>
          </a:r>
          <a:endParaRPr lang="en-GB" sz="1400" kern="1200" dirty="0"/>
        </a:p>
        <a:p>
          <a:pPr marL="114300" lvl="1" indent="-114300" algn="l" defTabSz="622300">
            <a:lnSpc>
              <a:spcPct val="90000"/>
            </a:lnSpc>
            <a:spcBef>
              <a:spcPct val="0"/>
            </a:spcBef>
            <a:spcAft>
              <a:spcPct val="15000"/>
            </a:spcAft>
            <a:buChar char="••"/>
          </a:pPr>
          <a:r>
            <a:rPr lang="en-GB" sz="1400" kern="1200" dirty="0" smtClean="0"/>
            <a:t>Appropriate to nature, scale and complexity</a:t>
          </a:r>
          <a:endParaRPr lang="en-GB" sz="1400" kern="1200" dirty="0"/>
        </a:p>
      </dsp:txBody>
      <dsp:txXfrm rot="-5400000">
        <a:off x="2160250" y="163115"/>
        <a:ext cx="5391829" cy="1279815"/>
      </dsp:txXfrm>
    </dsp:sp>
    <dsp:sp modelId="{932BC648-4661-469A-B6CF-C9B2C031B19A}">
      <dsp:nvSpPr>
        <dsp:cNvPr id="0" name=""/>
        <dsp:cNvSpPr/>
      </dsp:nvSpPr>
      <dsp:spPr>
        <a:xfrm>
          <a:off x="0" y="0"/>
          <a:ext cx="2148716" cy="160119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t>Stress and Scenario Testing</a:t>
          </a:r>
          <a:endParaRPr lang="en-GB" sz="2000" b="1" kern="1200" dirty="0"/>
        </a:p>
      </dsp:txBody>
      <dsp:txXfrm>
        <a:off x="78164" y="78164"/>
        <a:ext cx="1992388" cy="1444865"/>
      </dsp:txXfrm>
    </dsp:sp>
    <dsp:sp modelId="{63B3E9A1-98B8-43E6-B227-8B8C827184BF}">
      <dsp:nvSpPr>
        <dsp:cNvPr id="0" name=""/>
        <dsp:cNvSpPr/>
      </dsp:nvSpPr>
      <dsp:spPr>
        <a:xfrm rot="5400000">
          <a:off x="4181639" y="-246256"/>
          <a:ext cx="1418285" cy="546106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Not overly optimistic diversification assumptions</a:t>
          </a:r>
          <a:endParaRPr lang="en-GB" sz="1400" kern="1200" dirty="0"/>
        </a:p>
        <a:p>
          <a:pPr marL="114300" lvl="1" indent="-114300" algn="l" defTabSz="622300">
            <a:lnSpc>
              <a:spcPct val="90000"/>
            </a:lnSpc>
            <a:spcBef>
              <a:spcPct val="0"/>
            </a:spcBef>
            <a:spcAft>
              <a:spcPct val="15000"/>
            </a:spcAft>
            <a:buChar char="••"/>
          </a:pPr>
          <a:r>
            <a:rPr lang="en-GB" sz="1400" kern="1200" dirty="0" smtClean="0"/>
            <a:t>Prudent correlation</a:t>
          </a:r>
          <a:endParaRPr lang="en-GB" sz="1400" kern="1200" dirty="0"/>
        </a:p>
        <a:p>
          <a:pPr marL="114300" lvl="1" indent="-114300" algn="l" defTabSz="622300">
            <a:lnSpc>
              <a:spcPct val="90000"/>
            </a:lnSpc>
            <a:spcBef>
              <a:spcPct val="0"/>
            </a:spcBef>
            <a:spcAft>
              <a:spcPct val="15000"/>
            </a:spcAft>
            <a:buChar char="••"/>
          </a:pPr>
          <a:r>
            <a:rPr lang="en-GB" sz="1400" kern="1200" dirty="0" smtClean="0"/>
            <a:t>Adequate resources and systems</a:t>
          </a:r>
          <a:endParaRPr lang="en-GB" sz="1400" kern="1200" dirty="0"/>
        </a:p>
      </dsp:txBody>
      <dsp:txXfrm rot="-5400000">
        <a:off x="2160250" y="1844368"/>
        <a:ext cx="5391829" cy="1279815"/>
      </dsp:txXfrm>
    </dsp:sp>
    <dsp:sp modelId="{A66D0DFF-22F7-4153-9937-C9C40B2D03A8}">
      <dsp:nvSpPr>
        <dsp:cNvPr id="0" name=""/>
        <dsp:cNvSpPr/>
      </dsp:nvSpPr>
      <dsp:spPr>
        <a:xfrm>
          <a:off x="0" y="1681245"/>
          <a:ext cx="2148716" cy="160119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t>Risk Aggregation</a:t>
          </a:r>
          <a:endParaRPr lang="en-GB" sz="2000" b="1" kern="1200" dirty="0"/>
        </a:p>
      </dsp:txBody>
      <dsp:txXfrm>
        <a:off x="78164" y="1759409"/>
        <a:ext cx="1992388" cy="1444865"/>
      </dsp:txXfrm>
    </dsp:sp>
    <dsp:sp modelId="{8087A980-F8EA-4BDC-9120-32002922AE88}">
      <dsp:nvSpPr>
        <dsp:cNvPr id="0" name=""/>
        <dsp:cNvSpPr/>
      </dsp:nvSpPr>
      <dsp:spPr>
        <a:xfrm rot="5400000">
          <a:off x="4181639" y="1434996"/>
          <a:ext cx="1418285" cy="546106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Systems and processes to identify, assess and report group-wide risk concentrations and ITEs – including to supervisors</a:t>
          </a:r>
          <a:endParaRPr lang="en-GB" sz="1400" kern="1200" dirty="0"/>
        </a:p>
        <a:p>
          <a:pPr marL="114300" lvl="1" indent="-114300" algn="l" defTabSz="622300">
            <a:lnSpc>
              <a:spcPct val="90000"/>
            </a:lnSpc>
            <a:spcBef>
              <a:spcPct val="0"/>
            </a:spcBef>
            <a:spcAft>
              <a:spcPct val="15000"/>
            </a:spcAft>
            <a:buChar char="••"/>
          </a:pPr>
          <a:r>
            <a:rPr lang="en-GB" sz="1400" kern="1200" dirty="0" smtClean="0"/>
            <a:t>Quantitative limits on group-wide risk concentrations</a:t>
          </a:r>
          <a:endParaRPr lang="en-GB" sz="1400" kern="1200" dirty="0"/>
        </a:p>
      </dsp:txBody>
      <dsp:txXfrm rot="-5400000">
        <a:off x="2160250" y="3525621"/>
        <a:ext cx="5391829" cy="1279815"/>
      </dsp:txXfrm>
    </dsp:sp>
    <dsp:sp modelId="{9DE7B14E-A18A-495B-9264-C047B0692CAB}">
      <dsp:nvSpPr>
        <dsp:cNvPr id="0" name=""/>
        <dsp:cNvSpPr/>
      </dsp:nvSpPr>
      <dsp:spPr>
        <a:xfrm>
          <a:off x="0" y="3362498"/>
          <a:ext cx="2148716" cy="160119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smtClean="0"/>
            <a:t>Risk Concentration and ITEs</a:t>
          </a:r>
          <a:endParaRPr lang="en-GB" sz="2000" b="1" kern="1200" dirty="0"/>
        </a:p>
      </dsp:txBody>
      <dsp:txXfrm>
        <a:off x="78164" y="3440662"/>
        <a:ext cx="1992388" cy="14448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5934A-7236-46DC-B301-8F711CA3063F}">
      <dsp:nvSpPr>
        <dsp:cNvPr id="0" name=""/>
        <dsp:cNvSpPr/>
      </dsp:nvSpPr>
      <dsp:spPr>
        <a:xfrm>
          <a:off x="37796" y="225806"/>
          <a:ext cx="932315" cy="93231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dirty="0" smtClean="0"/>
            <a:t>Insurer</a:t>
          </a:r>
          <a:endParaRPr lang="en-GB" sz="1000" kern="1200" dirty="0"/>
        </a:p>
      </dsp:txBody>
      <dsp:txXfrm>
        <a:off x="167984" y="335746"/>
        <a:ext cx="537551" cy="712435"/>
      </dsp:txXfrm>
    </dsp:sp>
    <dsp:sp modelId="{BD0CD89B-D80A-4CD0-81DA-4141AFBC4AA0}">
      <dsp:nvSpPr>
        <dsp:cNvPr id="0" name=""/>
        <dsp:cNvSpPr/>
      </dsp:nvSpPr>
      <dsp:spPr>
        <a:xfrm>
          <a:off x="709735" y="225806"/>
          <a:ext cx="932315" cy="932315"/>
        </a:xfrm>
        <a:prstGeom prst="ellipse">
          <a:avLst/>
        </a:prstGeom>
        <a:solidFill>
          <a:schemeClr val="accent4">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dirty="0" smtClean="0"/>
            <a:t>Bank</a:t>
          </a:r>
          <a:endParaRPr lang="en-GB" sz="1000" kern="1200" dirty="0"/>
        </a:p>
      </dsp:txBody>
      <dsp:txXfrm>
        <a:off x="974311" y="335746"/>
        <a:ext cx="537551" cy="712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5934A-7236-46DC-B301-8F711CA3063F}">
      <dsp:nvSpPr>
        <dsp:cNvPr id="0" name=""/>
        <dsp:cNvSpPr/>
      </dsp:nvSpPr>
      <dsp:spPr>
        <a:xfrm>
          <a:off x="37796" y="225806"/>
          <a:ext cx="932315" cy="932315"/>
        </a:xfrm>
        <a:prstGeom prst="ellipse">
          <a:avLst/>
        </a:prstGeom>
        <a:solidFill>
          <a:schemeClr val="accent4">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dirty="0" smtClean="0"/>
            <a:t>Bank</a:t>
          </a:r>
          <a:endParaRPr lang="en-GB" sz="1000" kern="1200" dirty="0"/>
        </a:p>
      </dsp:txBody>
      <dsp:txXfrm>
        <a:off x="167984" y="335746"/>
        <a:ext cx="537551" cy="712435"/>
      </dsp:txXfrm>
    </dsp:sp>
    <dsp:sp modelId="{BD0CD89B-D80A-4CD0-81DA-4141AFBC4AA0}">
      <dsp:nvSpPr>
        <dsp:cNvPr id="0" name=""/>
        <dsp:cNvSpPr/>
      </dsp:nvSpPr>
      <dsp:spPr>
        <a:xfrm>
          <a:off x="709735" y="225806"/>
          <a:ext cx="932315" cy="93231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smtClean="0"/>
            <a:t>Securities Firm</a:t>
          </a:r>
          <a:endParaRPr lang="en-GB" sz="1000" kern="1200"/>
        </a:p>
      </dsp:txBody>
      <dsp:txXfrm>
        <a:off x="974311" y="335746"/>
        <a:ext cx="537551" cy="7124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5934A-7236-46DC-B301-8F711CA3063F}">
      <dsp:nvSpPr>
        <dsp:cNvPr id="0" name=""/>
        <dsp:cNvSpPr/>
      </dsp:nvSpPr>
      <dsp:spPr>
        <a:xfrm>
          <a:off x="37796" y="225806"/>
          <a:ext cx="932315" cy="93231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dirty="0" smtClean="0"/>
            <a:t>Insurer</a:t>
          </a:r>
          <a:endParaRPr lang="en-GB" sz="1000" kern="1200" dirty="0"/>
        </a:p>
      </dsp:txBody>
      <dsp:txXfrm>
        <a:off x="167984" y="335746"/>
        <a:ext cx="537551" cy="712435"/>
      </dsp:txXfrm>
    </dsp:sp>
    <dsp:sp modelId="{BD0CD89B-D80A-4CD0-81DA-4141AFBC4AA0}">
      <dsp:nvSpPr>
        <dsp:cNvPr id="0" name=""/>
        <dsp:cNvSpPr/>
      </dsp:nvSpPr>
      <dsp:spPr>
        <a:xfrm>
          <a:off x="709735" y="225806"/>
          <a:ext cx="932315" cy="932315"/>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dirty="0" smtClean="0"/>
            <a:t>Other material financial activity</a:t>
          </a:r>
        </a:p>
      </dsp:txBody>
      <dsp:txXfrm>
        <a:off x="974311" y="335746"/>
        <a:ext cx="537551" cy="7124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5934A-7236-46DC-B301-8F711CA3063F}">
      <dsp:nvSpPr>
        <dsp:cNvPr id="0" name=""/>
        <dsp:cNvSpPr/>
      </dsp:nvSpPr>
      <dsp:spPr>
        <a:xfrm>
          <a:off x="37796" y="225806"/>
          <a:ext cx="932315" cy="932315"/>
        </a:xfrm>
        <a:prstGeom prst="ellipse">
          <a:avLst/>
        </a:prstGeom>
        <a:solidFill>
          <a:schemeClr val="accent4">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dirty="0" smtClean="0"/>
            <a:t>Bank</a:t>
          </a:r>
          <a:endParaRPr lang="en-GB" sz="1000" kern="1200" dirty="0"/>
        </a:p>
      </dsp:txBody>
      <dsp:txXfrm>
        <a:off x="167984" y="335746"/>
        <a:ext cx="537551" cy="712435"/>
      </dsp:txXfrm>
    </dsp:sp>
    <dsp:sp modelId="{BD0CD89B-D80A-4CD0-81DA-4141AFBC4AA0}">
      <dsp:nvSpPr>
        <dsp:cNvPr id="0" name=""/>
        <dsp:cNvSpPr/>
      </dsp:nvSpPr>
      <dsp:spPr>
        <a:xfrm>
          <a:off x="709735" y="225806"/>
          <a:ext cx="932315" cy="932315"/>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dirty="0" smtClean="0"/>
            <a:t>Other material financial activity</a:t>
          </a:r>
        </a:p>
      </dsp:txBody>
      <dsp:txXfrm>
        <a:off x="974311" y="335746"/>
        <a:ext cx="537551" cy="7124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5934A-7236-46DC-B301-8F711CA3063F}">
      <dsp:nvSpPr>
        <dsp:cNvPr id="0" name=""/>
        <dsp:cNvSpPr/>
      </dsp:nvSpPr>
      <dsp:spPr>
        <a:xfrm>
          <a:off x="37796" y="225806"/>
          <a:ext cx="932315" cy="932315"/>
        </a:xfrm>
        <a:prstGeom prst="ellipse">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dirty="0" smtClean="0"/>
            <a:t>Securities Firm</a:t>
          </a:r>
          <a:endParaRPr lang="en-GB" sz="1000" kern="1200" dirty="0"/>
        </a:p>
      </dsp:txBody>
      <dsp:txXfrm>
        <a:off x="167984" y="335746"/>
        <a:ext cx="537551" cy="712435"/>
      </dsp:txXfrm>
    </dsp:sp>
    <dsp:sp modelId="{BD0CD89B-D80A-4CD0-81DA-4141AFBC4AA0}">
      <dsp:nvSpPr>
        <dsp:cNvPr id="0" name=""/>
        <dsp:cNvSpPr/>
      </dsp:nvSpPr>
      <dsp:spPr>
        <a:xfrm>
          <a:off x="709735" y="225806"/>
          <a:ext cx="932315" cy="932315"/>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dirty="0" smtClean="0"/>
            <a:t>Other material financial activity</a:t>
          </a:r>
        </a:p>
      </dsp:txBody>
      <dsp:txXfrm>
        <a:off x="974311" y="335746"/>
        <a:ext cx="537551" cy="7124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B2B08-1773-48BD-838C-F30647302E79}">
      <dsp:nvSpPr>
        <dsp:cNvPr id="0" name=""/>
        <dsp:cNvSpPr/>
      </dsp:nvSpPr>
      <dsp:spPr>
        <a:xfrm>
          <a:off x="0" y="0"/>
          <a:ext cx="7488832" cy="13276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smtClean="0"/>
            <a:t>Group-level Supervisor</a:t>
          </a:r>
          <a:endParaRPr lang="en-GB" sz="2400" kern="1200" dirty="0"/>
        </a:p>
        <a:p>
          <a:pPr marL="171450" lvl="1" indent="-171450" algn="l" defTabSz="844550">
            <a:lnSpc>
              <a:spcPct val="90000"/>
            </a:lnSpc>
            <a:spcBef>
              <a:spcPct val="0"/>
            </a:spcBef>
            <a:spcAft>
              <a:spcPct val="15000"/>
            </a:spcAft>
            <a:buChar char="••"/>
          </a:pPr>
          <a:r>
            <a:rPr lang="en-GB" sz="1900" kern="1200" dirty="0" smtClean="0"/>
            <a:t>Clearly identified</a:t>
          </a:r>
          <a:endParaRPr lang="en-GB" sz="1900" kern="1200" dirty="0"/>
        </a:p>
        <a:p>
          <a:pPr marL="171450" lvl="1" indent="-171450" algn="l" defTabSz="844550">
            <a:lnSpc>
              <a:spcPct val="90000"/>
            </a:lnSpc>
            <a:spcBef>
              <a:spcPct val="0"/>
            </a:spcBef>
            <a:spcAft>
              <a:spcPct val="15000"/>
            </a:spcAft>
            <a:buChar char="••"/>
          </a:pPr>
          <a:r>
            <a:rPr lang="en-GB" sz="1900" kern="1200" dirty="0" smtClean="0"/>
            <a:t>Defined responsibilities – supervisory coordination</a:t>
          </a:r>
          <a:endParaRPr lang="en-GB" sz="1900" kern="1200" dirty="0"/>
        </a:p>
      </dsp:txBody>
      <dsp:txXfrm>
        <a:off x="1630531" y="0"/>
        <a:ext cx="5858300" cy="1327647"/>
      </dsp:txXfrm>
    </dsp:sp>
    <dsp:sp modelId="{997638AA-F704-41A8-BBD5-0AD3883FA45D}">
      <dsp:nvSpPr>
        <dsp:cNvPr id="0" name=""/>
        <dsp:cNvSpPr/>
      </dsp:nvSpPr>
      <dsp:spPr>
        <a:xfrm>
          <a:off x="132764" y="132764"/>
          <a:ext cx="1497766" cy="1062118"/>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20" t="-4037" b="-357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DA644B-59C0-4F08-AB06-681D473E385D}">
      <dsp:nvSpPr>
        <dsp:cNvPr id="0" name=""/>
        <dsp:cNvSpPr/>
      </dsp:nvSpPr>
      <dsp:spPr>
        <a:xfrm>
          <a:off x="0" y="1460412"/>
          <a:ext cx="7488832" cy="132764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smtClean="0"/>
            <a:t>Supervisory Cooperation</a:t>
          </a:r>
          <a:endParaRPr lang="en-GB" sz="2400" kern="1200" dirty="0"/>
        </a:p>
        <a:p>
          <a:pPr marL="171450" lvl="1" indent="-171450" algn="l" defTabSz="844550">
            <a:lnSpc>
              <a:spcPct val="90000"/>
            </a:lnSpc>
            <a:spcBef>
              <a:spcPct val="0"/>
            </a:spcBef>
            <a:spcAft>
              <a:spcPct val="15000"/>
            </a:spcAft>
            <a:buChar char="••"/>
          </a:pPr>
          <a:r>
            <a:rPr lang="en-GB" sz="1900" kern="1200" dirty="0" smtClean="0"/>
            <a:t>Defined roles and responsibilities of involved supervisors</a:t>
          </a:r>
          <a:endParaRPr lang="en-GB" sz="1900" kern="1200" dirty="0"/>
        </a:p>
      </dsp:txBody>
      <dsp:txXfrm>
        <a:off x="1630531" y="1460412"/>
        <a:ext cx="5858300" cy="1327647"/>
      </dsp:txXfrm>
    </dsp:sp>
    <dsp:sp modelId="{8DDBB6A9-9925-4264-AA2E-A7D2B3BD9DFB}">
      <dsp:nvSpPr>
        <dsp:cNvPr id="0" name=""/>
        <dsp:cNvSpPr/>
      </dsp:nvSpPr>
      <dsp:spPr>
        <a:xfrm>
          <a:off x="132764" y="1593177"/>
          <a:ext cx="1497766" cy="1062118"/>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17634A-57E0-4F17-B85B-AB1B2794E83D}">
      <dsp:nvSpPr>
        <dsp:cNvPr id="0" name=""/>
        <dsp:cNvSpPr/>
      </dsp:nvSpPr>
      <dsp:spPr>
        <a:xfrm>
          <a:off x="0" y="2920824"/>
          <a:ext cx="7488832" cy="132764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smtClean="0"/>
            <a:t>Dispute Resolution</a:t>
          </a:r>
          <a:endParaRPr lang="en-GB" sz="2400" kern="1200" dirty="0"/>
        </a:p>
        <a:p>
          <a:pPr marL="171450" lvl="1" indent="-171450" algn="l" defTabSz="844550">
            <a:lnSpc>
              <a:spcPct val="90000"/>
            </a:lnSpc>
            <a:spcBef>
              <a:spcPct val="0"/>
            </a:spcBef>
            <a:spcAft>
              <a:spcPct val="15000"/>
            </a:spcAft>
            <a:buChar char="••"/>
          </a:pPr>
          <a:r>
            <a:rPr lang="en-GB" sz="1900" kern="1200" dirty="0" smtClean="0"/>
            <a:t>Effective mechanism to resolve differences among supervisors</a:t>
          </a:r>
          <a:endParaRPr lang="en-GB" sz="1900" kern="1200" dirty="0"/>
        </a:p>
      </dsp:txBody>
      <dsp:txXfrm>
        <a:off x="1630531" y="2920824"/>
        <a:ext cx="5858300" cy="1327647"/>
      </dsp:txXfrm>
    </dsp:sp>
    <dsp:sp modelId="{D2CA6902-4D59-48CE-A5C6-CEDC1B9F61E3}">
      <dsp:nvSpPr>
        <dsp:cNvPr id="0" name=""/>
        <dsp:cNvSpPr/>
      </dsp:nvSpPr>
      <dsp:spPr>
        <a:xfrm>
          <a:off x="132764" y="3053589"/>
          <a:ext cx="1497766" cy="1062118"/>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AD4E0-1BBD-4200-B9C6-1DA0C63B5F7B}">
      <dsp:nvSpPr>
        <dsp:cNvPr id="0" name=""/>
        <dsp:cNvSpPr/>
      </dsp:nvSpPr>
      <dsp:spPr>
        <a:xfrm>
          <a:off x="2281049" y="-117907"/>
          <a:ext cx="2230317" cy="130886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Supervisory Powers and Authority</a:t>
          </a:r>
          <a:endParaRPr lang="en-GB" sz="2000" b="1" kern="1200" dirty="0"/>
        </a:p>
      </dsp:txBody>
      <dsp:txXfrm>
        <a:off x="2344942" y="-54014"/>
        <a:ext cx="2102531" cy="1181076"/>
      </dsp:txXfrm>
    </dsp:sp>
    <dsp:sp modelId="{A1BBE2EC-02A3-4D7F-8E7D-B52924A4219D}">
      <dsp:nvSpPr>
        <dsp:cNvPr id="0" name=""/>
        <dsp:cNvSpPr/>
      </dsp:nvSpPr>
      <dsp:spPr>
        <a:xfrm>
          <a:off x="1393325" y="536523"/>
          <a:ext cx="4005765" cy="4005765"/>
        </a:xfrm>
        <a:custGeom>
          <a:avLst/>
          <a:gdLst/>
          <a:ahLst/>
          <a:cxnLst/>
          <a:rect l="0" t="0" r="0" b="0"/>
          <a:pathLst>
            <a:path>
              <a:moveTo>
                <a:pt x="3122865" y="342407"/>
              </a:moveTo>
              <a:arcTo wR="2002882" hR="2002882" stAng="18239970" swAng="981461"/>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8F5146A-D5E7-47C2-9E4D-B8759D7045D7}">
      <dsp:nvSpPr>
        <dsp:cNvPr id="0" name=""/>
        <dsp:cNvSpPr/>
      </dsp:nvSpPr>
      <dsp:spPr>
        <a:xfrm>
          <a:off x="4185903" y="1266050"/>
          <a:ext cx="2230317" cy="130886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Supervisory Responsibility</a:t>
          </a:r>
          <a:endParaRPr lang="en-GB" sz="2000" b="1" kern="1200" dirty="0"/>
        </a:p>
      </dsp:txBody>
      <dsp:txXfrm>
        <a:off x="4249796" y="1329943"/>
        <a:ext cx="2102531" cy="1181076"/>
      </dsp:txXfrm>
    </dsp:sp>
    <dsp:sp modelId="{7324A062-D78A-4BE6-8B1D-B7FDA80F4184}">
      <dsp:nvSpPr>
        <dsp:cNvPr id="0" name=""/>
        <dsp:cNvSpPr/>
      </dsp:nvSpPr>
      <dsp:spPr>
        <a:xfrm>
          <a:off x="1393143" y="595080"/>
          <a:ext cx="4005765" cy="4005765"/>
        </a:xfrm>
        <a:custGeom>
          <a:avLst/>
          <a:gdLst/>
          <a:ahLst/>
          <a:cxnLst/>
          <a:rect l="0" t="0" r="0" b="0"/>
          <a:pathLst>
            <a:path>
              <a:moveTo>
                <a:pt x="4005700" y="1986733"/>
              </a:moveTo>
              <a:arcTo wR="2002882" hR="2002882" stAng="21572282" swAng="1166949"/>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8550B03-F05C-4667-A7A6-1CDC4F630919}">
      <dsp:nvSpPr>
        <dsp:cNvPr id="0" name=""/>
        <dsp:cNvSpPr/>
      </dsp:nvSpPr>
      <dsp:spPr>
        <a:xfrm>
          <a:off x="3768084" y="3256137"/>
          <a:ext cx="2230317" cy="130886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Corporate Governance</a:t>
          </a:r>
          <a:endParaRPr lang="en-GB" sz="2000" b="1" kern="1200" dirty="0"/>
        </a:p>
      </dsp:txBody>
      <dsp:txXfrm>
        <a:off x="3831977" y="3320030"/>
        <a:ext cx="2102531" cy="1181076"/>
      </dsp:txXfrm>
    </dsp:sp>
    <dsp:sp modelId="{3C2A144A-7C3B-4744-AB13-5E4414DD0BEB}">
      <dsp:nvSpPr>
        <dsp:cNvPr id="0" name=""/>
        <dsp:cNvSpPr/>
      </dsp:nvSpPr>
      <dsp:spPr>
        <a:xfrm>
          <a:off x="1437548" y="548855"/>
          <a:ext cx="4005765" cy="4005765"/>
        </a:xfrm>
        <a:custGeom>
          <a:avLst/>
          <a:gdLst/>
          <a:ahLst/>
          <a:cxnLst/>
          <a:rect l="0" t="0" r="0" b="0"/>
          <a:pathLst>
            <a:path>
              <a:moveTo>
                <a:pt x="2323409" y="3979951"/>
              </a:moveTo>
              <a:arcTo wR="2002882" hR="2002882" stAng="4847471" swAng="1221473"/>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FD385DF-AF38-4FEC-95FD-F371E2C81B44}">
      <dsp:nvSpPr>
        <dsp:cNvPr id="0" name=""/>
        <dsp:cNvSpPr/>
      </dsp:nvSpPr>
      <dsp:spPr>
        <a:xfrm>
          <a:off x="815749" y="3256140"/>
          <a:ext cx="2230317" cy="130886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Capital and Liquidity</a:t>
          </a:r>
          <a:endParaRPr lang="en-GB" sz="2000" b="1" kern="1200" dirty="0"/>
        </a:p>
      </dsp:txBody>
      <dsp:txXfrm>
        <a:off x="879642" y="3320033"/>
        <a:ext cx="2102531" cy="1181076"/>
      </dsp:txXfrm>
    </dsp:sp>
    <dsp:sp modelId="{70137B10-1881-49F3-9D1A-F708693D214A}">
      <dsp:nvSpPr>
        <dsp:cNvPr id="0" name=""/>
        <dsp:cNvSpPr/>
      </dsp:nvSpPr>
      <dsp:spPr>
        <a:xfrm>
          <a:off x="1393495" y="547985"/>
          <a:ext cx="4005765" cy="4005765"/>
        </a:xfrm>
        <a:custGeom>
          <a:avLst/>
          <a:gdLst/>
          <a:ahLst/>
          <a:cxnLst/>
          <a:rect l="0" t="0" r="0" b="0"/>
          <a:pathLst>
            <a:path>
              <a:moveTo>
                <a:pt x="125851" y="2701662"/>
              </a:moveTo>
              <a:arcTo wR="2002882" hR="2002882" stAng="9574844" swAng="1171987"/>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468D5B3F-4933-47E7-8251-DC1161EF2711}">
      <dsp:nvSpPr>
        <dsp:cNvPr id="0" name=""/>
        <dsp:cNvSpPr/>
      </dsp:nvSpPr>
      <dsp:spPr>
        <a:xfrm>
          <a:off x="376194" y="1266050"/>
          <a:ext cx="2230317" cy="1308862"/>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Risk Management</a:t>
          </a:r>
          <a:endParaRPr lang="en-GB" sz="2000" b="1" kern="1200" dirty="0"/>
        </a:p>
      </dsp:txBody>
      <dsp:txXfrm>
        <a:off x="440087" y="1329943"/>
        <a:ext cx="2102531" cy="1181076"/>
      </dsp:txXfrm>
    </dsp:sp>
    <dsp:sp modelId="{CF22B228-C3B2-4F86-ABE2-ED7C6CCE23BF}">
      <dsp:nvSpPr>
        <dsp:cNvPr id="0" name=""/>
        <dsp:cNvSpPr/>
      </dsp:nvSpPr>
      <dsp:spPr>
        <a:xfrm>
          <a:off x="1393325" y="536523"/>
          <a:ext cx="4005765" cy="4005765"/>
        </a:xfrm>
        <a:custGeom>
          <a:avLst/>
          <a:gdLst/>
          <a:ahLst/>
          <a:cxnLst/>
          <a:rect l="0" t="0" r="0" b="0"/>
          <a:pathLst>
            <a:path>
              <a:moveTo>
                <a:pt x="460589" y="725044"/>
              </a:moveTo>
              <a:arcTo wR="2002882" hR="2002882" stAng="13178569" swAng="981461"/>
            </a:path>
          </a:pathLst>
        </a:custGeom>
        <a:noFill/>
        <a:ln w="9525" cap="flat" cmpd="sng" algn="ctr">
          <a:solidFill>
            <a:schemeClr val="accent6">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035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dt" idx="1"/>
          </p:nvPr>
        </p:nvSpPr>
        <p:spPr bwMode="auto">
          <a:xfrm>
            <a:off x="3851275"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533" tIns="46267" rIns="92533" bIns="46267" numCol="1" anchor="t" anchorCtr="0" compatLnSpc="1">
            <a:prstTxWarp prst="textNoShape">
              <a:avLst/>
            </a:prstTxWarp>
          </a:bodyPr>
          <a:lstStyle>
            <a:lvl1pPr algn="r" defTabSz="925513" eaLnBrk="0" hangingPunct="0">
              <a:defRPr kumimoji="0" sz="1200" b="0">
                <a:latin typeface="Arial" charset="0"/>
                <a:cs typeface="+mn-cs"/>
              </a:defRPr>
            </a:lvl1pPr>
          </a:lstStyle>
          <a:p>
            <a:pPr>
              <a:defRPr/>
            </a:pPr>
            <a:fld id="{4ADCD113-96A3-4F00-9B8D-9DE608252265}" type="datetime1">
              <a:rPr lang="de-DE"/>
              <a:pPr>
                <a:defRPr/>
              </a:pPr>
              <a:t>03.11.2013</a:t>
            </a:fld>
            <a:endParaRPr lang="de-DE"/>
          </a:p>
        </p:txBody>
      </p:sp>
      <p:sp>
        <p:nvSpPr>
          <p:cNvPr id="23559" name="Rectangle 7"/>
          <p:cNvSpPr>
            <a:spLocks noGrp="1" noChangeArrowheads="1"/>
          </p:cNvSpPr>
          <p:nvPr>
            <p:ph type="sldNum" sz="quarter" idx="5"/>
          </p:nvPr>
        </p:nvSpPr>
        <p:spPr bwMode="auto">
          <a:xfrm>
            <a:off x="3397250" y="9434513"/>
            <a:ext cx="3397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533" tIns="46267" rIns="92533" bIns="46267" numCol="1" anchor="b" anchorCtr="0" compatLnSpc="1">
            <a:prstTxWarp prst="textNoShape">
              <a:avLst/>
            </a:prstTxWarp>
          </a:bodyPr>
          <a:lstStyle>
            <a:lvl1pPr algn="r" defTabSz="925513" eaLnBrk="0" hangingPunct="0">
              <a:defRPr kumimoji="0" sz="1200" b="0">
                <a:latin typeface="Arial" charset="0"/>
                <a:cs typeface="+mn-cs"/>
              </a:defRPr>
            </a:lvl1pPr>
          </a:lstStyle>
          <a:p>
            <a:pPr>
              <a:defRPr/>
            </a:pPr>
            <a:fld id="{DBBE06E9-A941-45B7-84D4-B209BC481D66}" type="slidenum">
              <a:rPr lang="de-DE"/>
              <a:pPr>
                <a:defRPr/>
              </a:pPr>
              <a:t>‹#›</a:t>
            </a:fld>
            <a:endParaRPr lang="de-DE"/>
          </a:p>
        </p:txBody>
      </p:sp>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Footer Placeholder 4"/>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6" name="Notes Placeholder 5"/>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92938956"/>
      </p:ext>
    </p:extLst>
  </p:cSld>
  <p:clrMap bg1="lt1" tx1="dk1" bg2="lt2" tx2="dk2" accent1="accent1" accent2="accent2" accent3="accent3" accent4="accent4" accent5="accent5" accent6="accent6" hlink="hlink" folHlink="folHlink"/>
  <p:hf hdr="0" ftr="0"/>
  <p:notesStyle>
    <a:lvl1pPr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1pPr>
    <a:lvl2pPr marL="628650" indent="-171450" algn="just" rtl="0" eaLnBrk="0" fontAlgn="base" hangingPunct="0">
      <a:spcBef>
        <a:spcPct val="30000"/>
      </a:spcBef>
      <a:spcAft>
        <a:spcPct val="0"/>
      </a:spcAft>
      <a:buChar char="•"/>
      <a:defRPr kumimoji="1" sz="1200" kern="1200">
        <a:solidFill>
          <a:schemeClr val="tx1"/>
        </a:solidFill>
        <a:latin typeface="Segoe UI" pitchFamily="34" charset="0"/>
        <a:ea typeface="Segoe UI" pitchFamily="34" charset="0"/>
        <a:cs typeface="Segoe UI" pitchFamily="34" charset="0"/>
      </a:defRPr>
    </a:lvl2pPr>
    <a:lvl3pPr marL="9144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3pPr>
    <a:lvl4pPr marL="13716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4pPr>
    <a:lvl5pPr marL="18288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businessdictionary.com/definition/cash.html" TargetMode="External"/><Relationship Id="rId13" Type="http://schemas.openxmlformats.org/officeDocument/2006/relationships/hyperlink" Target="http://www.businessdictionary.com/definition/beneficiary.html" TargetMode="External"/><Relationship Id="rId3" Type="http://schemas.openxmlformats.org/officeDocument/2006/relationships/hyperlink" Target="http://www.businessdictionary.com/definition/pension-plan.html" TargetMode="External"/><Relationship Id="rId7" Type="http://schemas.openxmlformats.org/officeDocument/2006/relationships/hyperlink" Target="http://www.businessdictionary.com/definition/asset.html" TargetMode="External"/><Relationship Id="rId12" Type="http://schemas.openxmlformats.org/officeDocument/2006/relationships/hyperlink" Target="http://www.businessdictionary.com/definition/plan.html" TargetMode="External"/><Relationship Id="rId2" Type="http://schemas.openxmlformats.org/officeDocument/2006/relationships/slide" Target="../slides/slide5.xml"/><Relationship Id="rId16" Type="http://schemas.openxmlformats.org/officeDocument/2006/relationships/hyperlink" Target="http://www.businessdictionary.com/definition/immediate-annuity.html" TargetMode="External"/><Relationship Id="rId1" Type="http://schemas.openxmlformats.org/officeDocument/2006/relationships/notesMaster" Target="../notesMasters/notesMaster1.xml"/><Relationship Id="rId6" Type="http://schemas.openxmlformats.org/officeDocument/2006/relationships/hyperlink" Target="http://www.businessdictionary.com/definition/deposit.html" TargetMode="External"/><Relationship Id="rId11" Type="http://schemas.openxmlformats.org/officeDocument/2006/relationships/hyperlink" Target="http://www.businessdictionary.com/definition/retirement.html" TargetMode="External"/><Relationship Id="rId5" Type="http://schemas.openxmlformats.org/officeDocument/2006/relationships/hyperlink" Target="http://www.businessdictionary.com/definition/plan-sponsor.html" TargetMode="External"/><Relationship Id="rId15" Type="http://schemas.openxmlformats.org/officeDocument/2006/relationships/hyperlink" Target="http://www.businessdictionary.com/definition/lump-sum-payment.html" TargetMode="External"/><Relationship Id="rId10" Type="http://schemas.openxmlformats.org/officeDocument/2006/relationships/hyperlink" Target="http://www.businessdictionary.com/definition/account.html" TargetMode="External"/><Relationship Id="rId4" Type="http://schemas.openxmlformats.org/officeDocument/2006/relationships/hyperlink" Target="http://www.businessdictionary.com/definition/arrangement.html" TargetMode="External"/><Relationship Id="rId9" Type="http://schemas.openxmlformats.org/officeDocument/2006/relationships/hyperlink" Target="http://www.businessdictionary.com/definition/insurance-company.html" TargetMode="External"/><Relationship Id="rId14" Type="http://schemas.openxmlformats.org/officeDocument/2006/relationships/hyperlink" Target="http://www.businessdictionary.com/definition/funds.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03.11.2013</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1</a:t>
            </a:fld>
            <a:endParaRPr lang="de-DE"/>
          </a:p>
        </p:txBody>
      </p:sp>
    </p:spTree>
    <p:extLst>
      <p:ext uri="{BB962C8B-B14F-4D97-AF65-F5344CB8AC3E}">
        <p14:creationId xmlns:p14="http://schemas.microsoft.com/office/powerpoint/2010/main" val="2323731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DDFBE47-AB1E-4FA8-A7B1-47A154728C66}"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A39E6A33-81BB-41EA-B51F-297F6041A8EA}" type="slidenum">
              <a:rPr lang="de-DE"/>
              <a:pPr/>
              <a:t>10</a:t>
            </a:fld>
            <a:endParaRPr lang="de-DE"/>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5038133-1DE1-4013-9693-5D1307FFCB72}"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4AEE0654-BBF5-4377-91EF-14C2BBA8E891}" type="slidenum">
              <a:rPr lang="de-DE"/>
              <a:pPr/>
              <a:t>11</a:t>
            </a:fld>
            <a:endParaRPr lang="de-DE"/>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GB"/>
              <a:t>Don’t worry – you’ll get the handout with a clearer chart!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56D0AFB-9F2E-454F-BDB8-10E4C75BB1CE}"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EA412F25-A94B-4B06-868C-C2E763F7D5F3}" type="slidenum">
              <a:rPr lang="de-DE"/>
              <a:pPr/>
              <a:t>12</a:t>
            </a:fld>
            <a:endParaRPr lang="de-DE"/>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GB" sz="1000"/>
              <a:t>The differences in how a financial group is defined, in how entities are included for calculations, and in the methods for calculating group capital adequacy create problems for supervisors in assessing the risks of a financial group, the capital adequacy of the group, and implications for regulated entities within the group. These differences create gaps when unregulated entities are used to lower capital requirements of individual regulated entities, to reduce group capital adequacy requirements, and to blur the distinction among sectors. This can encourage the creation of group structures that are complex, opaque, and interdependent.</a:t>
            </a:r>
          </a:p>
          <a:p>
            <a:endParaRPr lang="en-GB" sz="1000"/>
          </a:p>
          <a:p>
            <a:r>
              <a:rPr lang="en-GB" sz="1000"/>
              <a:t>ITEs can create contagion and unintended risks across the group and/or individual legal entities within the group, as shown by the failure of Lehman Brothers. The differences in approaches to supervision and regulation of ITEs can make it difficult for supervisors to assess the risks to the sustainability of the business models of the group and its legal entities.</a:t>
            </a:r>
          </a:p>
          <a:p>
            <a:endParaRPr lang="en-GB" sz="1000"/>
          </a:p>
          <a:p>
            <a:r>
              <a:rPr lang="en-GB" sz="1000"/>
              <a:t>Differences can create loopholes for financial groups to establish </a:t>
            </a:r>
            <a:r>
              <a:rPr lang="en-GB" sz="1000" i="1"/>
              <a:t>unregulated </a:t>
            </a:r>
            <a:r>
              <a:rPr lang="en-GB" sz="1000"/>
              <a:t>parent holding companies that end up controlling </a:t>
            </a:r>
            <a:r>
              <a:rPr lang="en-GB" sz="1000" i="1"/>
              <a:t>regulated </a:t>
            </a:r>
            <a:r>
              <a:rPr lang="en-GB" sz="1000"/>
              <a:t>entities from a completely separate jurisdiction. The unregulated parent holding company’s jurisdiction may not have related regulated entities or not have legal authority to exercise power or oversight over unregulated entities. This hinders supervision. The unregulated parent holding company is under no obligation to provide information to unrelated third parties, such as foreign supervisors, and is not required to produce the information in a meaningful way. Existing protocols for obtaining and sharing critical information do not address unregulated entities that are higher in the</a:t>
            </a:r>
          </a:p>
          <a:p>
            <a:r>
              <a:rPr lang="en-GB" sz="1000"/>
              <a:t>organisational hierarchy of ownership.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64A0E96-3103-43B2-B15F-1EDC3E8A65ED}"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489A153C-1D22-4103-97EA-B164A0B45687}" type="slidenum">
              <a:rPr lang="de-DE"/>
              <a:pPr/>
              <a:t>13</a:t>
            </a:fld>
            <a:endParaRPr lang="de-DE"/>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D9B2F7A-1383-4CDE-B7AF-F570E1861184}"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D75A8DB4-1194-4087-AB6A-6C2034478CB7}" type="slidenum">
              <a:rPr lang="de-DE"/>
              <a:pPr/>
              <a:t>14</a:t>
            </a:fld>
            <a:endParaRPr lang="de-DE"/>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GB"/>
              <a:t>Past, present, future (things for you to think about)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AC8302C-F694-4D63-B8B2-FBA4D4783CFF}"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FFCB01CA-4FAF-44C5-913B-E001CCD31762}" type="slidenum">
              <a:rPr lang="de-DE"/>
              <a:pPr/>
              <a:t>15</a:t>
            </a:fld>
            <a:endParaRPr lang="de-DE"/>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GB"/>
              <a:t>This chart shows some of the major players. Will refer to them later on in the presentation – so showing them now.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641A632-C459-4654-A0CD-3054CA285AE6}"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2E5FE61A-7E36-4193-BACD-2CE3621E5265}" type="slidenum">
              <a:rPr lang="de-DE"/>
              <a:pPr/>
              <a:t>16</a:t>
            </a:fld>
            <a:endParaRPr lang="de-DE"/>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1AD6F64-0014-46EA-A9AB-088C3178ECA1}"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BD2D0A9E-A74D-4B2E-B1BD-70E985AFAD35}" type="slidenum">
              <a:rPr lang="de-DE"/>
              <a:pPr/>
              <a:t>17</a:t>
            </a:fld>
            <a:endParaRPr lang="de-DE"/>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D9B2F7A-1383-4CDE-B7AF-F570E1861184}"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D75A8DB4-1194-4087-AB6A-6C2034478CB7}" type="slidenum">
              <a:rPr lang="de-DE"/>
              <a:pPr/>
              <a:t>22</a:t>
            </a:fld>
            <a:endParaRPr lang="de-DE"/>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GB"/>
              <a:t>Past, present, future (things for you to think about)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D9B2F7A-1383-4CDE-B7AF-F570E1861184}"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D75A8DB4-1194-4087-AB6A-6C2034478CB7}" type="slidenum">
              <a:rPr lang="de-DE"/>
              <a:pPr/>
              <a:t>44</a:t>
            </a:fld>
            <a:endParaRPr lang="de-DE"/>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GB"/>
              <a:t>Past, present, future (things for you to think about)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D9B2F7A-1383-4CDE-B7AF-F570E1861184}"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D75A8DB4-1194-4087-AB6A-6C2034478CB7}" type="slidenum">
              <a:rPr lang="de-DE"/>
              <a:pPr/>
              <a:t>2</a:t>
            </a:fld>
            <a:endParaRPr lang="de-DE"/>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GB"/>
              <a:t>Past, present, future (things for you to think about)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6958B0B-C383-4874-AC2F-B901EEC16635}"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B2C47F30-FF26-4DED-A8FB-F11DBDB53F99}" type="slidenum">
              <a:rPr lang="de-DE"/>
              <a:pPr/>
              <a:t>45</a:t>
            </a:fld>
            <a:endParaRPr lang="de-DE"/>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03.11.2013</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46</a:t>
            </a:fld>
            <a:endParaRPr lang="de-DE"/>
          </a:p>
        </p:txBody>
      </p:sp>
    </p:spTree>
    <p:extLst>
      <p:ext uri="{BB962C8B-B14F-4D97-AF65-F5344CB8AC3E}">
        <p14:creationId xmlns:p14="http://schemas.microsoft.com/office/powerpoint/2010/main" val="116738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46A838F-FA61-4ABA-8E26-651FBD107F26}"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EDD7A7CF-373C-4449-B40C-E54A0494C9FB}" type="slidenum">
              <a:rPr lang="de-DE"/>
              <a:pPr/>
              <a:t>3</a:t>
            </a:fld>
            <a:endParaRPr lang="de-DE"/>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GB"/>
              <a:t>Contagion – macro (from other sectors)</a:t>
            </a:r>
          </a:p>
          <a:p>
            <a:pPr>
              <a:buFontTx/>
              <a:buChar char="•"/>
            </a:pPr>
            <a:r>
              <a:rPr lang="en-GB"/>
              <a:t>Financial conglomerate - micro (from other business within same group)</a:t>
            </a:r>
          </a:p>
          <a:p>
            <a:pPr>
              <a:buFontTx/>
              <a:buChar char="•"/>
            </a:pPr>
            <a:r>
              <a:rPr lang="en-GB"/>
              <a:t>Arbitrage – attract bad risk</a:t>
            </a:r>
          </a:p>
          <a:p>
            <a:pPr>
              <a:buFontTx/>
              <a:buChar char="•"/>
            </a:pPr>
            <a:r>
              <a:rPr lang="en-GB"/>
              <a:t>Key message: whatever channels that may impact on policyholder interest, need to care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4A211F6-1941-46A3-A734-79C24F0FB2BF}"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56AE05A9-3215-460E-9925-79B64368DD6E}" type="slidenum">
              <a:rPr lang="de-DE"/>
              <a:pPr/>
              <a:t>4</a:t>
            </a:fld>
            <a:endParaRPr lang="de-DE"/>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pPr marL="228600" indent="-228600">
              <a:buFontTx/>
              <a:buAutoNum type="arabicPeriod"/>
            </a:pPr>
            <a:r>
              <a:rPr lang="en-GB"/>
              <a:t>Whether the different pieces of jigsaws fit together. Whether regulations are consistent – and they are not, are they justified due to the nature of the underlying business. If unjustified, may lead to regulatory arbitrage and build-up of disproportionate risk in the “weaker” sector. </a:t>
            </a:r>
          </a:p>
          <a:p>
            <a:pPr marL="228600" indent="-228600">
              <a:buFontTx/>
              <a:buAutoNum type="arabicPeriod"/>
            </a:pPr>
            <a:r>
              <a:rPr lang="en-GB"/>
              <a:t>When look at regulations within each sector, or collectively, whether they adequately capture all the risks that they should do. Or whether there are holes/cracks i.e. the jigsaws doesn’t fit perfectly.</a:t>
            </a:r>
          </a:p>
          <a:p>
            <a:pPr marL="228600" indent="-228600"/>
            <a:endParaRPr lang="en-GB"/>
          </a:p>
          <a:p>
            <a:pPr marL="228600" indent="-228600"/>
            <a:r>
              <a:rPr lang="en-GB"/>
              <a:t>- Each supervisor holds a piece of the jigsaw. The question is whether they fit properly!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CE47179-8D99-4413-831A-79A91F36903A}"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17223099-8381-4EEA-995D-ED57182D8080}" type="slidenum">
              <a:rPr lang="de-DE"/>
              <a:pPr/>
              <a:t>5</a:t>
            </a:fld>
            <a:endParaRPr lang="de-DE"/>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GB"/>
              <a:t>Chart shows various financial products which banking, insurance, securities features – shows blurring of sectoral demarcations.</a:t>
            </a:r>
          </a:p>
          <a:p>
            <a:r>
              <a:rPr lang="en-GB"/>
              <a:t>What about overlaps? – ask for feedback? </a:t>
            </a:r>
          </a:p>
          <a:p>
            <a:r>
              <a:rPr lang="en-GB"/>
              <a:t>deposit administration contract= </a:t>
            </a:r>
            <a:r>
              <a:rPr lang="en-GB" u="sng">
                <a:hlinkClick r:id="rId3"/>
              </a:rPr>
              <a:t>Pension plan</a:t>
            </a:r>
            <a:r>
              <a:rPr lang="en-GB" u="sng"/>
              <a:t> </a:t>
            </a:r>
            <a:r>
              <a:rPr lang="en-GB" u="sng">
                <a:hlinkClick r:id="rId4"/>
              </a:rPr>
              <a:t>arrangement</a:t>
            </a:r>
            <a:r>
              <a:rPr lang="en-GB"/>
              <a:t> in which the </a:t>
            </a:r>
            <a:r>
              <a:rPr lang="en-GB">
                <a:hlinkClick r:id="rId5"/>
              </a:rPr>
              <a:t>plan sponsor</a:t>
            </a:r>
            <a:r>
              <a:rPr lang="en-GB"/>
              <a:t> </a:t>
            </a:r>
            <a:r>
              <a:rPr lang="en-GB">
                <a:hlinkClick r:id="rId6"/>
              </a:rPr>
              <a:t>deposits</a:t>
            </a:r>
            <a:r>
              <a:rPr lang="en-GB"/>
              <a:t> an </a:t>
            </a:r>
            <a:r>
              <a:rPr lang="en-GB">
                <a:hlinkClick r:id="rId7"/>
              </a:rPr>
              <a:t>asset</a:t>
            </a:r>
            <a:r>
              <a:rPr lang="en-GB"/>
              <a:t> (such as </a:t>
            </a:r>
            <a:r>
              <a:rPr lang="en-GB">
                <a:hlinkClick r:id="rId8"/>
              </a:rPr>
              <a:t>cash</a:t>
            </a:r>
            <a:r>
              <a:rPr lang="en-GB"/>
              <a:t>) in an </a:t>
            </a:r>
            <a:r>
              <a:rPr lang="en-GB">
                <a:hlinkClick r:id="rId9"/>
              </a:rPr>
              <a:t>insurance company</a:t>
            </a:r>
            <a:r>
              <a:rPr lang="en-GB"/>
              <a:t> </a:t>
            </a:r>
            <a:r>
              <a:rPr lang="en-GB">
                <a:hlinkClick r:id="rId10"/>
              </a:rPr>
              <a:t>account</a:t>
            </a:r>
            <a:r>
              <a:rPr lang="en-GB"/>
              <a:t>. Upon the </a:t>
            </a:r>
            <a:r>
              <a:rPr lang="en-GB">
                <a:hlinkClick r:id="rId11"/>
              </a:rPr>
              <a:t>retirement</a:t>
            </a:r>
            <a:r>
              <a:rPr lang="en-GB"/>
              <a:t> of the </a:t>
            </a:r>
            <a:r>
              <a:rPr lang="en-GB">
                <a:hlinkClick r:id="rId12"/>
              </a:rPr>
              <a:t>plan's</a:t>
            </a:r>
            <a:r>
              <a:rPr lang="en-GB"/>
              <a:t> </a:t>
            </a:r>
            <a:r>
              <a:rPr lang="en-GB">
                <a:hlinkClick r:id="rId13"/>
              </a:rPr>
              <a:t>beneficiary</a:t>
            </a:r>
            <a:r>
              <a:rPr lang="en-GB"/>
              <a:t>, the insurance company withdraws sufficient </a:t>
            </a:r>
            <a:r>
              <a:rPr lang="en-GB">
                <a:hlinkClick r:id="rId14"/>
              </a:rPr>
              <a:t>funds</a:t>
            </a:r>
            <a:r>
              <a:rPr lang="en-GB"/>
              <a:t> from the account as a </a:t>
            </a:r>
            <a:r>
              <a:rPr lang="en-GB">
                <a:hlinkClick r:id="rId15"/>
              </a:rPr>
              <a:t>lump sum payment</a:t>
            </a:r>
            <a:r>
              <a:rPr lang="en-GB"/>
              <a:t> for an </a:t>
            </a:r>
            <a:r>
              <a:rPr lang="en-GB">
                <a:hlinkClick r:id="rId16"/>
              </a:rPr>
              <a:t>immediate annuity</a:t>
            </a:r>
            <a:endParaRPr lang="en-GB"/>
          </a:p>
          <a:p>
            <a:r>
              <a:rPr lang="en-GB"/>
              <a:t>Regulatory perimeter needs to be dynamic – incentives to operate outside traditional boundaries. </a:t>
            </a:r>
          </a:p>
          <a:p>
            <a:r>
              <a:rPr lang="en-GB" b="1"/>
              <a:t/>
            </a:r>
            <a:br>
              <a:rPr lang="en-GB" b="1"/>
            </a:br>
            <a:r>
              <a:rPr lang="en-GB" b="1"/>
              <a:t>*Click to reveal question marks</a:t>
            </a:r>
          </a:p>
          <a:p>
            <a:endParaRPr lang="en-GB"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DD71453-9B9F-49BC-836C-E16705AA741C}"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B103937E-A04E-4B15-AB1B-0F16FD1835D6}" type="slidenum">
              <a:rPr lang="de-DE"/>
              <a:pPr/>
              <a:t>6</a:t>
            </a:fld>
            <a:endParaRPr lang="de-DE"/>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GB"/>
              <a:t>If same, then why write as separate products?! Must be taking advantage of regulatory arbitrage.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68136F2-5EBE-4EC3-AE39-9B161145A074}"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C0D37AFB-6BF5-4D47-AF48-EDAC198BDFF1}" type="slidenum">
              <a:rPr lang="de-DE"/>
              <a:pPr/>
              <a:t>7</a:t>
            </a:fld>
            <a:endParaRPr lang="de-DE"/>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16DF979-8889-4A2C-B414-0E88EFA695EE}"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683B3002-550C-4D4A-8152-C657D845667A}" type="slidenum">
              <a:rPr lang="de-DE"/>
              <a:pPr/>
              <a:t>8</a:t>
            </a:fld>
            <a:endParaRPr lang="de-DE"/>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pPr>
              <a:lnSpc>
                <a:spcPct val="90000"/>
              </a:lnSpc>
            </a:pPr>
            <a:r>
              <a:rPr lang="en-GB" sz="1000"/>
              <a:t>As identified by the Joint Forum </a:t>
            </a:r>
          </a:p>
          <a:p>
            <a:pPr>
              <a:lnSpc>
                <a:spcPct val="90000"/>
              </a:lnSpc>
            </a:pPr>
            <a:r>
              <a:rPr lang="en-GB" sz="1000" b="1"/>
              <a:t>Inadequate risk governance: </a:t>
            </a:r>
            <a:r>
              <a:rPr lang="en-GB" sz="1000"/>
              <a:t>Sellers of credit protection did not, and often could not (given their existing risk management infrastructure) adequately measure the potential losses on their credit risk transfer activities. This was generally true in the CDS market and to a lesser extent in the regulated FG insurance market (where there is at least some financial reporting required by statute). Buyers of protection</a:t>
            </a:r>
          </a:p>
          <a:p>
            <a:pPr>
              <a:lnSpc>
                <a:spcPct val="90000"/>
              </a:lnSpc>
            </a:pPr>
            <a:r>
              <a:rPr lang="en-GB" sz="1000"/>
              <a:t>did not properly assess sellers’ ability to perform under the contracts, and they permitted imprudent concentrations of credit exposures to uncollateralised counterparties.</a:t>
            </a:r>
          </a:p>
          <a:p>
            <a:pPr>
              <a:lnSpc>
                <a:spcPct val="90000"/>
              </a:lnSpc>
            </a:pPr>
            <a:r>
              <a:rPr lang="en-GB" sz="1000"/>
              <a:t>• </a:t>
            </a:r>
            <a:r>
              <a:rPr lang="en-GB" sz="1000" b="1"/>
              <a:t>Inadequate risk management practices</a:t>
            </a:r>
            <a:r>
              <a:rPr lang="en-GB" sz="1000"/>
              <a:t>: Poor management of large counterparty credit risk exposures with CDS and FG insurance transactions contributed to financial instability and eroded market confidence. CDS dealers ramped up their portfolios beyond the capacity of their operational infrastructures.</a:t>
            </a:r>
          </a:p>
          <a:p>
            <a:pPr>
              <a:lnSpc>
                <a:spcPct val="90000"/>
              </a:lnSpc>
            </a:pPr>
            <a:r>
              <a:rPr lang="en-GB" sz="1000"/>
              <a:t>• </a:t>
            </a:r>
            <a:r>
              <a:rPr lang="en-GB" sz="1000" b="1"/>
              <a:t>Insufficient use of collateral</a:t>
            </a:r>
            <a:r>
              <a:rPr lang="en-GB" sz="1000"/>
              <a:t>: The absence of collateral posting requirements for highly rated protection sellers (eg AAA-rated monoline firms) allowed those firms to amass portfolios of over-the-counter derivatives, and FG insurance contracts – and thus create for their counterparties excessive credit exposures - far larger and with more risk than would have been the case had they been subject to normal market standards that required collateral posting.</a:t>
            </a:r>
          </a:p>
          <a:p>
            <a:pPr>
              <a:lnSpc>
                <a:spcPct val="90000"/>
              </a:lnSpc>
            </a:pPr>
            <a:r>
              <a:rPr lang="en-GB" sz="1000"/>
              <a:t>• </a:t>
            </a:r>
            <a:r>
              <a:rPr lang="en-GB" sz="1000" b="1"/>
              <a:t>Lack of transparency</a:t>
            </a:r>
            <a:r>
              <a:rPr lang="en-GB" sz="1000"/>
              <a:t>: The lack of transparency in the CDS and to a lesser extent in the FG insurance markets made it difficult for supervisors and other market participants to understand the extent to which credit risk was concentrated at individual firms and across the financial system. Market participants could not gauge the level of credit risk assumed by both buyers and sellers of credit protection.</a:t>
            </a:r>
          </a:p>
          <a:p>
            <a:pPr>
              <a:lnSpc>
                <a:spcPct val="90000"/>
              </a:lnSpc>
            </a:pPr>
            <a:r>
              <a:rPr lang="en-GB" sz="1000"/>
              <a:t>• </a:t>
            </a:r>
            <a:r>
              <a:rPr lang="en-GB" sz="1000" b="1"/>
              <a:t>Vulnerable market infrastructure: </a:t>
            </a:r>
            <a:r>
              <a:rPr lang="en-GB" sz="1000"/>
              <a:t>The concentration of credit risk transfer products in a small number of market participants created a situation in which the failure of one systemically important firm raised the probability of the failure of others.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3165EA6-93EC-448F-8D0D-7863AB08C45E}" type="datetime1">
              <a:rPr lang="de-DE"/>
              <a:pPr/>
              <a:t>03.11.2013</a:t>
            </a:fld>
            <a:endParaRPr lang="de-DE"/>
          </a:p>
        </p:txBody>
      </p:sp>
      <p:sp>
        <p:nvSpPr>
          <p:cNvPr id="7" name="Rectangle 7"/>
          <p:cNvSpPr>
            <a:spLocks noGrp="1" noChangeArrowheads="1"/>
          </p:cNvSpPr>
          <p:nvPr>
            <p:ph type="sldNum" sz="quarter" idx="5"/>
          </p:nvPr>
        </p:nvSpPr>
        <p:spPr>
          <a:ln/>
        </p:spPr>
        <p:txBody>
          <a:bodyPr/>
          <a:lstStyle/>
          <a:p>
            <a:fld id="{24ED7803-7273-4EBC-A104-2C43181910BD}" type="slidenum">
              <a:rPr lang="de-DE"/>
              <a:pPr/>
              <a:t>9</a:t>
            </a:fld>
            <a:endParaRPr lang="de-DE"/>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pPr>
              <a:lnSpc>
                <a:spcPct val="80000"/>
              </a:lnSpc>
            </a:pPr>
            <a:r>
              <a:rPr lang="en-GB" sz="900"/>
              <a:t>Starting in 1998, AIG Financial Products, a Connecticut-based unit with major operations in London, figured out a new way to make money on AIG’s AAA ratings (one of 6 co. with that rating in 2010). Relying on the guarantee of its parent, AIG, AIG Financial Products became a major over-thecounter derivatives dealer, eventually having a portfolio of $2.7 trillion in notional amount. Among other derivatives activities, the unit issued credit default swaps guaranteeing debt obligations held by financial institutions and other investors. In exchange</a:t>
            </a:r>
          </a:p>
          <a:p>
            <a:pPr>
              <a:lnSpc>
                <a:spcPct val="80000"/>
              </a:lnSpc>
            </a:pPr>
            <a:r>
              <a:rPr lang="en-GB" sz="900"/>
              <a:t>for a stream of premium-like payments, AIG Financial Products agreed to reimburse the investor in such a debt obligation in the event of any default. The credit default swap (CDS) is often compared to insurance, but when an insurance company sells a policy, regulations require that it set aside a reserve in case of a loss. Because credit default swaps were not regulated insurance contracts, no such requirement was applicable. In this case, the unit predicted with 99.85%  confidence that there would be no realized economic loss on the supposedly safest portions of the CDOs on which they wrote CDS protection, and failed to make any provisions whatsoever for declines in value—or unrealized losses—a decision that would prove fatal to AIG in 2008.</a:t>
            </a:r>
          </a:p>
          <a:p>
            <a:pPr>
              <a:lnSpc>
                <a:spcPct val="80000"/>
              </a:lnSpc>
            </a:pPr>
            <a:r>
              <a:rPr lang="en-GB" sz="900"/>
              <a:t>AIG Financial Products had a huge business selling CDS to European banks on a variety of financial assets, including bonds, mortgage-backed securities, CDOs, and other debt securities. For AIG, the fee for selling protection via the swap appeared well worth the risk. For the banks purchasing protection, the swap enabled them to neutralize the credit risk and thereby hold less capital against its assets. Purchasing credit default swaps from AIG could reduce the amount of regulatory capital that the bank needed to hold against an asset from 8% to 1.6%. By 2005, AIG had written $107 billion in CDS for such regulatory capital benefits; most were with European banks for a variety of asset types. That total would rise to $379 billion by 2007.</a:t>
            </a:r>
          </a:p>
          <a:p>
            <a:pPr>
              <a:lnSpc>
                <a:spcPct val="80000"/>
              </a:lnSpc>
            </a:pPr>
            <a:r>
              <a:rPr lang="en-GB" sz="900"/>
              <a:t>AIG’s business of offering credit protection on assets of many sorts, including mortgage-backed securities and CDOs, grew from $20 billion in 2002 to $211 billion in 2005 and $533 billion in 2007. </a:t>
            </a:r>
          </a:p>
          <a:p>
            <a:pPr>
              <a:lnSpc>
                <a:spcPct val="80000"/>
              </a:lnSpc>
            </a:pPr>
            <a:r>
              <a:rPr lang="en-GB" sz="900"/>
              <a:t>AIG did not post any collateral when it wrote these contracts; but unlike monoline insurers, AIG Financial Products agreed to post collateral if the value of the underlying securities dropped, or if the rating agencies downgraded AIG’s long-term debt ratings. Its competitors, the monoline financial guarantors—insurance companies such as MBIA and Ambac that focused on guaranteeing financial contracts— were forbidden under insurance regulations from paying out until actual losses occurred. The collateral posting terms in AIG’s credit default swap contracts would have an enormous impact on the crisis about to unfold.</a:t>
            </a:r>
          </a:p>
          <a:p>
            <a:pPr>
              <a:lnSpc>
                <a:spcPct val="80000"/>
              </a:lnSpc>
            </a:pPr>
            <a:r>
              <a:rPr lang="en-GB" sz="900"/>
              <a:t>Greenberg told the FCIC, “When the AAA credit rating disappeared in spring 2005, it would have been logical for AIG to have exited or reduced its business of writing credit default swaps.” But that didn’t happen. Instead, AIG Financial Products wrote another $36 billion in CDS!</a:t>
            </a:r>
          </a:p>
          <a:p>
            <a:pPr>
              <a:lnSpc>
                <a:spcPct val="80000"/>
              </a:lnSpc>
            </a:pPr>
            <a:r>
              <a:rPr lang="en-GB" sz="900"/>
              <a:t>AIG FP’s CEO received bonus of at least $38million a year between 2002 and 2007. Since joining AIG FP in Jan 1987 until he retired in 2008, he made more than $300 mil. </a:t>
            </a:r>
          </a:p>
          <a:p>
            <a:pPr>
              <a:lnSpc>
                <a:spcPct val="80000"/>
              </a:lnSpc>
            </a:pPr>
            <a:endParaRPr lang="en-GB" sz="9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9140952" cy="6858000"/>
          </a:xfrm>
          <a:prstGeom prst="rect">
            <a:avLst/>
          </a:prstGeom>
        </p:spPr>
      </p:pic>
      <p:sp>
        <p:nvSpPr>
          <p:cNvPr id="3104" name="Rectangle 32"/>
          <p:cNvSpPr>
            <a:spLocks noGrp="1" noChangeArrowheads="1"/>
          </p:cNvSpPr>
          <p:nvPr>
            <p:ph type="ctrTitle" sz="quarter" hasCustomPrompt="1"/>
          </p:nvPr>
        </p:nvSpPr>
        <p:spPr>
          <a:xfrm>
            <a:off x="1698080" y="1988841"/>
            <a:ext cx="71628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title</a:t>
            </a:r>
          </a:p>
        </p:txBody>
      </p:sp>
      <p:sp>
        <p:nvSpPr>
          <p:cNvPr id="3105" name="Rectangle 33"/>
          <p:cNvSpPr>
            <a:spLocks noGrp="1" noChangeArrowheads="1"/>
          </p:cNvSpPr>
          <p:nvPr>
            <p:ph type="subTitle" sz="quarter" idx="1" hasCustomPrompt="1"/>
          </p:nvPr>
        </p:nvSpPr>
        <p:spPr>
          <a:xfrm>
            <a:off x="1698081" y="3284984"/>
            <a:ext cx="7180263"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subtitle</a:t>
            </a:r>
            <a:r>
              <a:rPr lang="de-DE" noProof="0" dirty="0" smtClean="0"/>
              <a:t>, </a:t>
            </a:r>
            <a:r>
              <a:rPr lang="de-DE" noProof="0" dirty="0" err="1" smtClean="0"/>
              <a:t>author</a:t>
            </a:r>
            <a:r>
              <a:rPr lang="de-DE" noProof="0" dirty="0" smtClean="0"/>
              <a:t> </a:t>
            </a:r>
            <a:r>
              <a:rPr lang="de-DE" noProof="0" dirty="0" err="1" smtClean="0"/>
              <a:t>and</a:t>
            </a:r>
            <a:r>
              <a:rPr lang="de-DE" noProof="0" dirty="0" smtClean="0"/>
              <a:t> </a:t>
            </a:r>
            <a:r>
              <a:rPr lang="de-DE" noProof="0" dirty="0" err="1" smtClean="0"/>
              <a:t>date</a:t>
            </a:r>
            <a:endParaRPr lang="de-DE" noProof="0" dirty="0" smtClean="0"/>
          </a:p>
        </p:txBody>
      </p:sp>
    </p:spTree>
    <p:extLst>
      <p:ext uri="{BB962C8B-B14F-4D97-AF65-F5344CB8AC3E}">
        <p14:creationId xmlns:p14="http://schemas.microsoft.com/office/powerpoint/2010/main" val="629406340"/>
      </p:ext>
    </p:extLst>
  </p:cSld>
  <p:clrMapOvr>
    <a:masterClrMapping/>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
        <p:nvSpPr>
          <p:cNvPr id="7" name="Rectangle 32"/>
          <p:cNvSpPr>
            <a:spLocks noGrp="1" noChangeArrowheads="1"/>
          </p:cNvSpPr>
          <p:nvPr>
            <p:ph type="ctrTitle" sz="quarter" hasCustomPrompt="1"/>
          </p:nvPr>
        </p:nvSpPr>
        <p:spPr>
          <a:xfrm>
            <a:off x="827584" y="2708920"/>
            <a:ext cx="756084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section</a:t>
            </a:r>
            <a:r>
              <a:rPr lang="de-DE" noProof="0" dirty="0" smtClean="0"/>
              <a:t> </a:t>
            </a:r>
            <a:r>
              <a:rPr lang="de-DE" noProof="0" dirty="0" err="1" smtClean="0"/>
              <a:t>heading</a:t>
            </a:r>
            <a:endParaRPr lang="de-DE" noProof="0" dirty="0" smtClean="0"/>
          </a:p>
        </p:txBody>
      </p:sp>
    </p:spTree>
    <p:extLst>
      <p:ext uri="{BB962C8B-B14F-4D97-AF65-F5344CB8AC3E}">
        <p14:creationId xmlns:p14="http://schemas.microsoft.com/office/powerpoint/2010/main" val="1467527077"/>
      </p:ext>
    </p:extLst>
  </p:cSld>
  <p:clrMapOvr>
    <a:masterClrMapping/>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582738" y="2517775"/>
            <a:ext cx="3402012" cy="213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37150" y="2517775"/>
            <a:ext cx="3403600" cy="213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7294643C-B86C-42BD-BABE-917FB28CE074}" type="slidenum">
              <a:rPr lang="en-GB"/>
              <a:pPr/>
              <a:t>‹#›</a:t>
            </a:fld>
            <a:endParaRPr lang="en-GB"/>
          </a:p>
        </p:txBody>
      </p:sp>
    </p:spTree>
    <p:extLst>
      <p:ext uri="{BB962C8B-B14F-4D97-AF65-F5344CB8AC3E}">
        <p14:creationId xmlns:p14="http://schemas.microsoft.com/office/powerpoint/2010/main" val="1048454864"/>
      </p:ext>
    </p:extLst>
  </p:cSld>
  <p:clrMapOvr>
    <a:masterClrMapping/>
  </p:clrMapOvr>
  <p:transition spd="slow">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B1D3BC5-7DA2-4822-A380-449FC5420CAB}" type="slidenum">
              <a:rPr lang="en-GB"/>
              <a:pPr/>
              <a:t>‹#›</a:t>
            </a:fld>
            <a:endParaRPr lang="en-GB"/>
          </a:p>
        </p:txBody>
      </p:sp>
    </p:spTree>
    <p:extLst>
      <p:ext uri="{BB962C8B-B14F-4D97-AF65-F5344CB8AC3E}">
        <p14:creationId xmlns:p14="http://schemas.microsoft.com/office/powerpoint/2010/main" val="1714909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104" name="Rectangle 32"/>
          <p:cNvSpPr>
            <a:spLocks noGrp="1" noChangeArrowheads="1"/>
          </p:cNvSpPr>
          <p:nvPr>
            <p:ph type="ctrTitle" sz="quarter" hasCustomPrompt="1"/>
          </p:nvPr>
        </p:nvSpPr>
        <p:spPr>
          <a:xfrm>
            <a:off x="1698080" y="1988841"/>
            <a:ext cx="71628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title</a:t>
            </a:r>
          </a:p>
        </p:txBody>
      </p:sp>
      <p:sp>
        <p:nvSpPr>
          <p:cNvPr id="3105" name="Rectangle 33"/>
          <p:cNvSpPr>
            <a:spLocks noGrp="1" noChangeArrowheads="1"/>
          </p:cNvSpPr>
          <p:nvPr>
            <p:ph type="subTitle" sz="quarter" idx="1" hasCustomPrompt="1"/>
          </p:nvPr>
        </p:nvSpPr>
        <p:spPr>
          <a:xfrm>
            <a:off x="1698081" y="3284984"/>
            <a:ext cx="7180263"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subtitle</a:t>
            </a:r>
            <a:r>
              <a:rPr lang="de-DE" noProof="0" dirty="0" smtClean="0"/>
              <a:t>, </a:t>
            </a:r>
            <a:r>
              <a:rPr lang="de-DE" noProof="0" dirty="0" err="1" smtClean="0"/>
              <a:t>author</a:t>
            </a:r>
            <a:r>
              <a:rPr lang="de-DE" noProof="0" dirty="0" smtClean="0"/>
              <a:t> </a:t>
            </a:r>
            <a:r>
              <a:rPr lang="de-DE" noProof="0" dirty="0" err="1" smtClean="0"/>
              <a:t>and</a:t>
            </a:r>
            <a:r>
              <a:rPr lang="de-DE" noProof="0" dirty="0" smtClean="0"/>
              <a:t> </a:t>
            </a:r>
            <a:r>
              <a:rPr lang="de-DE" noProof="0" dirty="0" err="1" smtClean="0"/>
              <a:t>date</a:t>
            </a:r>
            <a:endParaRPr lang="de-DE" noProof="0" dirty="0" smtClean="0"/>
          </a:p>
        </p:txBody>
      </p:sp>
    </p:spTree>
    <p:extLst>
      <p:ext uri="{BB962C8B-B14F-4D97-AF65-F5344CB8AC3E}">
        <p14:creationId xmlns:p14="http://schemas.microsoft.com/office/powerpoint/2010/main" val="3459559363"/>
      </p:ext>
    </p:extLst>
  </p:cSld>
  <p:clrMapOvr>
    <a:masterClrMapping/>
  </p:clrMapOvr>
  <p:transition spd="slow">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b="1">
                <a:latin typeface="Segoe UI" pitchFamily="34" charset="0"/>
                <a:ea typeface="Segoe UI" pitchFamily="34" charset="0"/>
                <a:cs typeface="Segoe UI" pitchFamily="34" charset="0"/>
              </a:defRPr>
            </a:lvl1pPr>
          </a:lstStyle>
          <a:p>
            <a:r>
              <a:rPr lang="en-US" dirty="0" smtClean="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4174707603"/>
      </p:ext>
    </p:extLst>
  </p:cSld>
  <p:clrMapOvr>
    <a:masterClrMapping/>
  </p:clrMapOvr>
  <p:transition spd="slow">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611560" y="1773238"/>
            <a:ext cx="7921253" cy="4319587"/>
          </a:xfrm>
        </p:spPr>
        <p:txBody>
          <a:bodyPr/>
          <a:lstStyle>
            <a:lvl1pPr marL="0" indent="0">
              <a:buNone/>
              <a:defRPr baseline="0"/>
            </a:lvl1pPr>
          </a:lstStyle>
          <a:p>
            <a:pPr lvl="0"/>
            <a:r>
              <a:rPr lang="en-US" dirty="0" smtClean="0"/>
              <a:t>Click to add graph, table or image</a:t>
            </a:r>
            <a:endParaRPr lang="en-GB" dirty="0"/>
          </a:p>
        </p:txBody>
      </p:sp>
    </p:spTree>
    <p:extLst>
      <p:ext uri="{BB962C8B-B14F-4D97-AF65-F5344CB8AC3E}">
        <p14:creationId xmlns:p14="http://schemas.microsoft.com/office/powerpoint/2010/main" val="4138013017"/>
      </p:ext>
    </p:extLst>
  </p:cSld>
  <p:clrMapOvr>
    <a:masterClrMapping/>
  </p:clrMapOvr>
  <p:transition spd="slow">
    <p:pull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3707904" y="1773238"/>
            <a:ext cx="4824909" cy="4319587"/>
          </a:xfrm>
        </p:spPr>
        <p:txBody>
          <a:bodyPr/>
          <a:lstStyle>
            <a:lvl1pPr marL="0" indent="0">
              <a:buNone/>
              <a:defRPr baseline="0"/>
            </a:lvl1pPr>
          </a:lstStyle>
          <a:p>
            <a:pPr lvl="0"/>
            <a:r>
              <a:rPr lang="en-US" dirty="0" smtClean="0"/>
              <a:t>Click to add graph, table or image</a:t>
            </a:r>
            <a:endParaRPr lang="en-GB" dirty="0"/>
          </a:p>
        </p:txBody>
      </p:sp>
      <p:sp>
        <p:nvSpPr>
          <p:cNvPr id="7" name="Text Placeholder 5"/>
          <p:cNvSpPr>
            <a:spLocks noGrp="1"/>
          </p:cNvSpPr>
          <p:nvPr>
            <p:ph type="body" sz="quarter" idx="11" hasCustomPrompt="1"/>
          </p:nvPr>
        </p:nvSpPr>
        <p:spPr>
          <a:xfrm>
            <a:off x="611560" y="1772816"/>
            <a:ext cx="2880320" cy="4320480"/>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3259015662"/>
      </p:ext>
    </p:extLst>
  </p:cSld>
  <p:clrMapOvr>
    <a:masterClrMapping/>
  </p:clrMapOvr>
  <p:transition spd="slow">
    <p:pull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
        <p:nvSpPr>
          <p:cNvPr id="5" name="Rectangle 32"/>
          <p:cNvSpPr>
            <a:spLocks noGrp="1" noChangeArrowheads="1"/>
          </p:cNvSpPr>
          <p:nvPr>
            <p:ph type="ctrTitle" sz="quarter" hasCustomPrompt="1"/>
          </p:nvPr>
        </p:nvSpPr>
        <p:spPr>
          <a:xfrm>
            <a:off x="827584" y="2708920"/>
            <a:ext cx="756084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section</a:t>
            </a:r>
            <a:r>
              <a:rPr lang="de-DE" noProof="0" dirty="0" smtClean="0"/>
              <a:t> </a:t>
            </a:r>
            <a:r>
              <a:rPr lang="de-DE" noProof="0" dirty="0" err="1" smtClean="0"/>
              <a:t>heading</a:t>
            </a:r>
            <a:endParaRPr lang="de-DE" noProof="0" dirty="0" smtClean="0"/>
          </a:p>
        </p:txBody>
      </p:sp>
    </p:spTree>
    <p:extLst>
      <p:ext uri="{BB962C8B-B14F-4D97-AF65-F5344CB8AC3E}">
        <p14:creationId xmlns:p14="http://schemas.microsoft.com/office/powerpoint/2010/main" val="3538736250"/>
      </p:ext>
    </p:extLst>
  </p:cSld>
  <p:clrMapOvr>
    <a:masterClrMapping/>
  </p:clrMapOvr>
  <p:transition spd="slow">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a:latin typeface="Segoe UI" pitchFamily="34" charset="0"/>
                <a:ea typeface="Segoe UI" pitchFamily="34" charset="0"/>
                <a:cs typeface="Segoe UI" pitchFamily="34" charset="0"/>
              </a:defRPr>
            </a:lvl1pPr>
          </a:lstStyle>
          <a:p>
            <a:r>
              <a:rPr lang="en-US" dirty="0" smtClean="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541190301"/>
      </p:ext>
    </p:extLst>
  </p:cSld>
  <p:clrMapOvr>
    <a:masterClrMapping/>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611560" y="1773238"/>
            <a:ext cx="7921253" cy="4319587"/>
          </a:xfrm>
        </p:spPr>
        <p:txBody>
          <a:bodyPr/>
          <a:lstStyle>
            <a:lvl1pPr marL="0" indent="0">
              <a:buNone/>
              <a:defRPr baseline="0"/>
            </a:lvl1pPr>
          </a:lstStyle>
          <a:p>
            <a:pPr lvl="0"/>
            <a:r>
              <a:rPr lang="en-US" dirty="0" smtClean="0"/>
              <a:t>Click to add graph, table or image</a:t>
            </a:r>
            <a:endParaRPr lang="en-GB" dirty="0"/>
          </a:p>
        </p:txBody>
      </p:sp>
    </p:spTree>
    <p:extLst>
      <p:ext uri="{BB962C8B-B14F-4D97-AF65-F5344CB8AC3E}">
        <p14:creationId xmlns:p14="http://schemas.microsoft.com/office/powerpoint/2010/main" val="1443909614"/>
      </p:ext>
    </p:extLst>
  </p:cSld>
  <p:clrMapOvr>
    <a:masterClrMapping/>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3707904" y="1773238"/>
            <a:ext cx="4824909" cy="4319587"/>
          </a:xfrm>
        </p:spPr>
        <p:txBody>
          <a:bodyPr/>
          <a:lstStyle>
            <a:lvl1pPr marL="0" indent="0">
              <a:buNone/>
              <a:defRPr baseline="0"/>
            </a:lvl1pPr>
          </a:lstStyle>
          <a:p>
            <a:pPr lvl="0"/>
            <a:r>
              <a:rPr lang="en-US" dirty="0" smtClean="0"/>
              <a:t>Click to add graph, table or image</a:t>
            </a:r>
            <a:endParaRPr lang="en-GB" dirty="0"/>
          </a:p>
        </p:txBody>
      </p:sp>
      <p:sp>
        <p:nvSpPr>
          <p:cNvPr id="7" name="Text Placeholder 5"/>
          <p:cNvSpPr>
            <a:spLocks noGrp="1"/>
          </p:cNvSpPr>
          <p:nvPr>
            <p:ph type="body" sz="quarter" idx="11" hasCustomPrompt="1"/>
          </p:nvPr>
        </p:nvSpPr>
        <p:spPr>
          <a:xfrm>
            <a:off x="611560" y="1772816"/>
            <a:ext cx="2880320" cy="4320480"/>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872944140"/>
      </p:ext>
    </p:extLst>
  </p:cSld>
  <p:clrMapOvr>
    <a:masterClrMapping/>
  </p:clrMapOvr>
  <p:transition spd="slow">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 name="Slide Number Placeholder 2"/>
          <p:cNvSpPr>
            <a:spLocks noGrp="1"/>
          </p:cNvSpPr>
          <p:nvPr>
            <p:ph type="sldNum" sz="quarter" idx="10"/>
          </p:nvPr>
        </p:nvSpPr>
        <p:spPr>
          <a:xfrm>
            <a:off x="8582025" y="6537325"/>
            <a:ext cx="558800" cy="320675"/>
          </a:xfrm>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
        <p:nvSpPr>
          <p:cNvPr id="9" name="Rectangle 32"/>
          <p:cNvSpPr>
            <a:spLocks noGrp="1" noChangeArrowheads="1"/>
          </p:cNvSpPr>
          <p:nvPr>
            <p:ph type="ctrTitle" sz="quarter" hasCustomPrompt="1"/>
          </p:nvPr>
        </p:nvSpPr>
        <p:spPr>
          <a:xfrm>
            <a:off x="827584" y="2708920"/>
            <a:ext cx="756084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section</a:t>
            </a:r>
            <a:r>
              <a:rPr lang="de-DE" noProof="0" dirty="0" smtClean="0"/>
              <a:t> </a:t>
            </a:r>
            <a:r>
              <a:rPr lang="de-DE" noProof="0" dirty="0" err="1" smtClean="0"/>
              <a:t>heading</a:t>
            </a:r>
            <a:endParaRPr lang="de-DE" noProof="0" dirty="0" smtClean="0"/>
          </a:p>
        </p:txBody>
      </p:sp>
    </p:spTree>
    <p:extLst>
      <p:ext uri="{BB962C8B-B14F-4D97-AF65-F5344CB8AC3E}">
        <p14:creationId xmlns:p14="http://schemas.microsoft.com/office/powerpoint/2010/main" val="65491229"/>
      </p:ext>
    </p:extLst>
  </p:cSld>
  <p:clrMapOvr>
    <a:masterClrMapping/>
  </p:clrMapOvr>
  <p:transition spd="slow">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104" name="Rectangle 32"/>
          <p:cNvSpPr>
            <a:spLocks noGrp="1" noChangeArrowheads="1"/>
          </p:cNvSpPr>
          <p:nvPr>
            <p:ph type="ctrTitle" sz="quarter" hasCustomPrompt="1"/>
          </p:nvPr>
        </p:nvSpPr>
        <p:spPr>
          <a:xfrm>
            <a:off x="1698080" y="1988841"/>
            <a:ext cx="71628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title</a:t>
            </a:r>
          </a:p>
        </p:txBody>
      </p:sp>
      <p:sp>
        <p:nvSpPr>
          <p:cNvPr id="3105" name="Rectangle 33"/>
          <p:cNvSpPr>
            <a:spLocks noGrp="1" noChangeArrowheads="1"/>
          </p:cNvSpPr>
          <p:nvPr>
            <p:ph type="subTitle" sz="quarter" idx="1" hasCustomPrompt="1"/>
          </p:nvPr>
        </p:nvSpPr>
        <p:spPr>
          <a:xfrm>
            <a:off x="1698081" y="3284984"/>
            <a:ext cx="7180263"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subtitle</a:t>
            </a:r>
            <a:r>
              <a:rPr lang="de-DE" noProof="0" dirty="0" smtClean="0"/>
              <a:t>, </a:t>
            </a:r>
            <a:r>
              <a:rPr lang="de-DE" noProof="0" dirty="0" err="1" smtClean="0"/>
              <a:t>author</a:t>
            </a:r>
            <a:r>
              <a:rPr lang="de-DE" noProof="0" dirty="0" smtClean="0"/>
              <a:t> </a:t>
            </a:r>
            <a:r>
              <a:rPr lang="de-DE" noProof="0" dirty="0" err="1" smtClean="0"/>
              <a:t>and</a:t>
            </a:r>
            <a:r>
              <a:rPr lang="de-DE" noProof="0" dirty="0" smtClean="0"/>
              <a:t> </a:t>
            </a:r>
            <a:r>
              <a:rPr lang="de-DE" noProof="0" dirty="0" err="1" smtClean="0"/>
              <a:t>date</a:t>
            </a:r>
            <a:endParaRPr lang="de-DE" noProof="0" dirty="0" smtClean="0"/>
          </a:p>
        </p:txBody>
      </p:sp>
    </p:spTree>
    <p:extLst>
      <p:ext uri="{BB962C8B-B14F-4D97-AF65-F5344CB8AC3E}">
        <p14:creationId xmlns:p14="http://schemas.microsoft.com/office/powerpoint/2010/main" val="4029928043"/>
      </p:ext>
    </p:extLst>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b="1">
                <a:latin typeface="Segoe UI" pitchFamily="34" charset="0"/>
                <a:ea typeface="Segoe UI" pitchFamily="34" charset="0"/>
                <a:cs typeface="Segoe UI" pitchFamily="34" charset="0"/>
              </a:defRPr>
            </a:lvl1pPr>
          </a:lstStyle>
          <a:p>
            <a:r>
              <a:rPr lang="en-US" dirty="0" smtClean="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2250463876"/>
      </p:ext>
    </p:extLst>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611560" y="1773238"/>
            <a:ext cx="7921253" cy="4319587"/>
          </a:xfrm>
        </p:spPr>
        <p:txBody>
          <a:bodyPr/>
          <a:lstStyle>
            <a:lvl1pPr marL="0" indent="0">
              <a:buNone/>
              <a:defRPr baseline="0"/>
            </a:lvl1pPr>
          </a:lstStyle>
          <a:p>
            <a:pPr lvl="0"/>
            <a:r>
              <a:rPr lang="en-US" dirty="0" smtClean="0"/>
              <a:t>Click to add graph, table or image</a:t>
            </a:r>
            <a:endParaRPr lang="en-GB" dirty="0"/>
          </a:p>
        </p:txBody>
      </p:sp>
    </p:spTree>
    <p:extLst>
      <p:ext uri="{BB962C8B-B14F-4D97-AF65-F5344CB8AC3E}">
        <p14:creationId xmlns:p14="http://schemas.microsoft.com/office/powerpoint/2010/main" val="1251708550"/>
      </p:ext>
    </p:extLst>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3707904" y="1773238"/>
            <a:ext cx="4824909" cy="4319587"/>
          </a:xfrm>
        </p:spPr>
        <p:txBody>
          <a:bodyPr/>
          <a:lstStyle>
            <a:lvl1pPr marL="0" indent="0">
              <a:buNone/>
              <a:defRPr baseline="0"/>
            </a:lvl1pPr>
          </a:lstStyle>
          <a:p>
            <a:pPr lvl="0"/>
            <a:r>
              <a:rPr lang="en-US" dirty="0" smtClean="0"/>
              <a:t>Click to add graph, table or image</a:t>
            </a:r>
            <a:endParaRPr lang="en-GB" dirty="0"/>
          </a:p>
        </p:txBody>
      </p:sp>
      <p:sp>
        <p:nvSpPr>
          <p:cNvPr id="7" name="Text Placeholder 5"/>
          <p:cNvSpPr>
            <a:spLocks noGrp="1"/>
          </p:cNvSpPr>
          <p:nvPr>
            <p:ph type="body" sz="quarter" idx="11" hasCustomPrompt="1"/>
          </p:nvPr>
        </p:nvSpPr>
        <p:spPr>
          <a:xfrm>
            <a:off x="611560" y="1772816"/>
            <a:ext cx="2880320" cy="4320480"/>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3259015662"/>
      </p:ext>
    </p:extLst>
  </p:cSld>
  <p:clrMapOvr>
    <a:masterClrMapping/>
  </p:clrMapOvr>
  <p:transition spd="slow">
    <p:pull dir="r"/>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2.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7.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6CE43-EFE2-42ED-8C4D-43D93F3C5BD9}" type="datetimeFigureOut">
              <a:rPr lang="en-GB" smtClean="0"/>
              <a:t>03.11.2013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77B95-828B-4729-BBFA-BBD6BCDAC874}" type="slidenum">
              <a:rPr lang="en-GB" smtClean="0"/>
              <a:t>‹#›</a:t>
            </a:fld>
            <a:endParaRPr lang="en-GB"/>
          </a:p>
        </p:txBody>
      </p:sp>
    </p:spTree>
    <p:extLst>
      <p:ext uri="{BB962C8B-B14F-4D97-AF65-F5344CB8AC3E}">
        <p14:creationId xmlns:p14="http://schemas.microsoft.com/office/powerpoint/2010/main" val="3925535400"/>
      </p:ext>
    </p:extLst>
  </p:cSld>
  <p:clrMap bg1="lt1" tx1="dk1" bg2="lt2" tx2="dk2" accent1="accent1" accent2="accent2" accent3="accent3" accent4="accent4" accent5="accent5" accent6="accent6" hlink="hlink" folHlink="folHlink"/>
  <p:transition spd="slow">
    <p:pull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016" y="6370320"/>
            <a:ext cx="9015984" cy="487680"/>
          </a:xfrm>
          <a:prstGeom prst="rect">
            <a:avLst/>
          </a:prstGeom>
        </p:spPr>
      </p:pic>
      <p:sp>
        <p:nvSpPr>
          <p:cNvPr id="2051" name="Rectangle 32"/>
          <p:cNvSpPr>
            <a:spLocks noGrp="1" noChangeArrowheads="1"/>
          </p:cNvSpPr>
          <p:nvPr>
            <p:ph type="title"/>
          </p:nvPr>
        </p:nvSpPr>
        <p:spPr bwMode="auto">
          <a:xfrm>
            <a:off x="1042989" y="836614"/>
            <a:ext cx="747395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title</a:t>
            </a:r>
          </a:p>
        </p:txBody>
      </p:sp>
      <p:sp>
        <p:nvSpPr>
          <p:cNvPr id="2052" name="Rectangle 33"/>
          <p:cNvSpPr>
            <a:spLocks noGrp="1" noChangeArrowheads="1"/>
          </p:cNvSpPr>
          <p:nvPr>
            <p:ph type="body" idx="1"/>
          </p:nvPr>
        </p:nvSpPr>
        <p:spPr bwMode="auto">
          <a:xfrm>
            <a:off x="1042988" y="1773239"/>
            <a:ext cx="74977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1"/>
            <a:r>
              <a:rPr lang="de-DE" dirty="0" smtClean="0"/>
              <a:t>2nd Layer</a:t>
            </a:r>
          </a:p>
          <a:p>
            <a:pPr lvl="2"/>
            <a:r>
              <a:rPr lang="de-DE" dirty="0" smtClean="0"/>
              <a:t>3rd Layer</a:t>
            </a:r>
          </a:p>
        </p:txBody>
      </p:sp>
      <p:sp>
        <p:nvSpPr>
          <p:cNvPr id="1030" name="TextBox 8"/>
          <p:cNvSpPr txBox="1">
            <a:spLocks noChangeArrowheads="1"/>
          </p:cNvSpPr>
          <p:nvPr/>
        </p:nvSpPr>
        <p:spPr bwMode="auto">
          <a:xfrm>
            <a:off x="6804025" y="6561138"/>
            <a:ext cx="1639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smtClean="0">
                <a:latin typeface="Segoe UI" pitchFamily="34" charset="0"/>
                <a:cs typeface="Segoe UI" pitchFamily="34" charset="0"/>
              </a:rPr>
              <a:t>Restricted </a:t>
            </a:r>
            <a:endParaRPr lang="en-GB" sz="1000" b="0" dirty="0" smtClean="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8582025" y="6537325"/>
            <a:ext cx="55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a:t>
            </a:fld>
            <a:endParaRPr lang="en-GB" dirty="0"/>
          </a:p>
        </p:txBody>
      </p:sp>
      <p:sp>
        <p:nvSpPr>
          <p:cNvPr id="7" name="Rectangle 2"/>
          <p:cNvSpPr>
            <a:spLocks noChangeArrowheads="1"/>
          </p:cNvSpPr>
          <p:nvPr/>
        </p:nvSpPr>
        <p:spPr bwMode="auto">
          <a:xfrm>
            <a:off x="0" y="0"/>
            <a:ext cx="9144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a:latin typeface="Arial" charset="0"/>
            </a:endParaRPr>
          </a:p>
        </p:txBody>
      </p:sp>
    </p:spTree>
  </p:cSld>
  <p:clrMap bg1="lt1" tx1="dk1" bg2="lt2" tx2="dk2" accent1="accent1" accent2="accent2" accent3="accent3" accent4="accent4" accent5="accent5" accent6="accent6" hlink="hlink" folHlink="folHlink"/>
  <p:sldLayoutIdLst>
    <p:sldLayoutId id="2147483911" r:id="rId1"/>
    <p:sldLayoutId id="2147483904" r:id="rId2"/>
    <p:sldLayoutId id="2147483905" r:id="rId3"/>
    <p:sldLayoutId id="2147483924" r:id="rId4"/>
    <p:sldLayoutId id="2147483913" r:id="rId5"/>
  </p:sldLayoutIdLst>
  <p:transition spd="slow">
    <p:pull dir="r"/>
  </p:transition>
  <p:timing>
    <p:tnLst>
      <p:par>
        <p:cTn id="1" dur="indefinite" restart="never" nodeType="tmRoot"/>
      </p:par>
    </p:tnLst>
  </p:timing>
  <p:hf hdr="0" ftr="0" dt="0"/>
  <p:txStyles>
    <p:titleStyle>
      <a:lvl1pPr algn="l" rtl="0" eaLnBrk="0" fontAlgn="base" hangingPunct="0">
        <a:spcBef>
          <a:spcPct val="0"/>
        </a:spcBef>
        <a:spcAft>
          <a:spcPct val="0"/>
        </a:spcAft>
        <a:defRPr kumimoji="1" sz="240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016" y="6370320"/>
            <a:ext cx="9015984" cy="487680"/>
          </a:xfrm>
          <a:prstGeom prst="rect">
            <a:avLst/>
          </a:prstGeom>
        </p:spPr>
      </p:pic>
      <p:sp>
        <p:nvSpPr>
          <p:cNvPr id="2051" name="Rectangle 32"/>
          <p:cNvSpPr>
            <a:spLocks noGrp="1" noChangeArrowheads="1"/>
          </p:cNvSpPr>
          <p:nvPr>
            <p:ph type="title"/>
          </p:nvPr>
        </p:nvSpPr>
        <p:spPr bwMode="auto">
          <a:xfrm>
            <a:off x="1042989" y="836614"/>
            <a:ext cx="747395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title</a:t>
            </a:r>
          </a:p>
        </p:txBody>
      </p:sp>
      <p:sp>
        <p:nvSpPr>
          <p:cNvPr id="2052" name="Rectangle 33"/>
          <p:cNvSpPr>
            <a:spLocks noGrp="1" noChangeArrowheads="1"/>
          </p:cNvSpPr>
          <p:nvPr>
            <p:ph type="body" idx="1"/>
          </p:nvPr>
        </p:nvSpPr>
        <p:spPr bwMode="auto">
          <a:xfrm>
            <a:off x="1042988" y="1773239"/>
            <a:ext cx="74977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1"/>
            <a:r>
              <a:rPr lang="de-DE" dirty="0" smtClean="0"/>
              <a:t>2nd Layer</a:t>
            </a:r>
          </a:p>
          <a:p>
            <a:pPr lvl="2"/>
            <a:r>
              <a:rPr lang="de-DE" dirty="0" smtClean="0"/>
              <a:t>3rd Layer</a:t>
            </a:r>
          </a:p>
        </p:txBody>
      </p:sp>
      <p:sp>
        <p:nvSpPr>
          <p:cNvPr id="1030" name="TextBox 8"/>
          <p:cNvSpPr txBox="1">
            <a:spLocks noChangeArrowheads="1"/>
          </p:cNvSpPr>
          <p:nvPr/>
        </p:nvSpPr>
        <p:spPr bwMode="auto">
          <a:xfrm>
            <a:off x="6804025" y="6561138"/>
            <a:ext cx="1639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smtClean="0">
                <a:latin typeface="Segoe UI" pitchFamily="34" charset="0"/>
                <a:cs typeface="Segoe UI" pitchFamily="34" charset="0"/>
              </a:rPr>
              <a:t>Restricted </a:t>
            </a:r>
            <a:endParaRPr lang="en-GB" sz="1000" b="0" dirty="0" smtClean="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8582025" y="6537325"/>
            <a:ext cx="55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a:t>
            </a:fld>
            <a:endParaRPr lang="en-GB" dirty="0"/>
          </a:p>
        </p:txBody>
      </p:sp>
      <p:sp>
        <p:nvSpPr>
          <p:cNvPr id="7" name="Rectangle 2"/>
          <p:cNvSpPr>
            <a:spLocks noChangeArrowheads="1"/>
          </p:cNvSpPr>
          <p:nvPr/>
        </p:nvSpPr>
        <p:spPr bwMode="auto">
          <a:xfrm>
            <a:off x="0" y="0"/>
            <a:ext cx="9144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a:latin typeface="Arial" charset="0"/>
            </a:endParaRPr>
          </a:p>
        </p:txBody>
      </p:sp>
    </p:spTree>
    <p:extLst>
      <p:ext uri="{BB962C8B-B14F-4D97-AF65-F5344CB8AC3E}">
        <p14:creationId xmlns:p14="http://schemas.microsoft.com/office/powerpoint/2010/main" val="293305769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25" r:id="rId4"/>
    <p:sldLayoutId id="2147483918" r:id="rId5"/>
    <p:sldLayoutId id="2147483929" r:id="rId6"/>
    <p:sldLayoutId id="2147483930" r:id="rId7"/>
  </p:sldLayoutIdLst>
  <p:transition spd="slow">
    <p:pull dir="r"/>
  </p:transition>
  <p:timing>
    <p:tnLst>
      <p:par>
        <p:cTn id="1" dur="indefinite" restart="never" nodeType="tmRoot"/>
      </p:par>
    </p:tnLst>
  </p:timing>
  <p:hf hdr="0" ftr="0" dt="0"/>
  <p:txStyles>
    <p:titleStyle>
      <a:lvl1pPr algn="l" rtl="0" eaLnBrk="0" fontAlgn="base" hangingPunct="0">
        <a:spcBef>
          <a:spcPct val="0"/>
        </a:spcBef>
        <a:spcAft>
          <a:spcPct val="0"/>
        </a:spcAft>
        <a:defRPr kumimoji="1" sz="240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016" y="6370320"/>
            <a:ext cx="9015984" cy="487680"/>
          </a:xfrm>
          <a:prstGeom prst="rect">
            <a:avLst/>
          </a:prstGeom>
        </p:spPr>
      </p:pic>
      <p:sp>
        <p:nvSpPr>
          <p:cNvPr id="2051" name="Rectangle 32"/>
          <p:cNvSpPr>
            <a:spLocks noGrp="1" noChangeArrowheads="1"/>
          </p:cNvSpPr>
          <p:nvPr>
            <p:ph type="title"/>
          </p:nvPr>
        </p:nvSpPr>
        <p:spPr bwMode="auto">
          <a:xfrm>
            <a:off x="1042989" y="836614"/>
            <a:ext cx="747395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title</a:t>
            </a:r>
          </a:p>
        </p:txBody>
      </p:sp>
      <p:sp>
        <p:nvSpPr>
          <p:cNvPr id="2052" name="Rectangle 33"/>
          <p:cNvSpPr>
            <a:spLocks noGrp="1" noChangeArrowheads="1"/>
          </p:cNvSpPr>
          <p:nvPr>
            <p:ph type="body" idx="1"/>
          </p:nvPr>
        </p:nvSpPr>
        <p:spPr bwMode="auto">
          <a:xfrm>
            <a:off x="1042988" y="1773239"/>
            <a:ext cx="74977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1"/>
            <a:r>
              <a:rPr lang="de-DE" dirty="0" smtClean="0"/>
              <a:t>2nd Layer</a:t>
            </a:r>
          </a:p>
          <a:p>
            <a:pPr lvl="2"/>
            <a:r>
              <a:rPr lang="de-DE" dirty="0" smtClean="0"/>
              <a:t>3rd Layer</a:t>
            </a:r>
          </a:p>
        </p:txBody>
      </p:sp>
      <p:sp>
        <p:nvSpPr>
          <p:cNvPr id="1030" name="TextBox 8"/>
          <p:cNvSpPr txBox="1">
            <a:spLocks noChangeArrowheads="1"/>
          </p:cNvSpPr>
          <p:nvPr/>
        </p:nvSpPr>
        <p:spPr bwMode="auto">
          <a:xfrm>
            <a:off x="6804025" y="6561138"/>
            <a:ext cx="1639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smtClean="0">
                <a:latin typeface="Segoe UI" pitchFamily="34" charset="0"/>
                <a:cs typeface="Segoe UI" pitchFamily="34" charset="0"/>
              </a:rPr>
              <a:t>Restricted </a:t>
            </a:r>
            <a:endParaRPr lang="en-GB" sz="1000" b="0" dirty="0" smtClean="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8582025" y="6537325"/>
            <a:ext cx="55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a:t>
            </a:fld>
            <a:endParaRPr lang="en-GB" dirty="0"/>
          </a:p>
        </p:txBody>
      </p:sp>
      <p:sp>
        <p:nvSpPr>
          <p:cNvPr id="7" name="Rectangle 2"/>
          <p:cNvSpPr>
            <a:spLocks noChangeArrowheads="1"/>
          </p:cNvSpPr>
          <p:nvPr/>
        </p:nvSpPr>
        <p:spPr bwMode="auto">
          <a:xfrm>
            <a:off x="0" y="0"/>
            <a:ext cx="9144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a:latin typeface="Arial" charset="0"/>
            </a:endParaRPr>
          </a:p>
        </p:txBody>
      </p:sp>
    </p:spTree>
    <p:extLst>
      <p:ext uri="{BB962C8B-B14F-4D97-AF65-F5344CB8AC3E}">
        <p14:creationId xmlns:p14="http://schemas.microsoft.com/office/powerpoint/2010/main" val="86530563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6" r:id="rId4"/>
    <p:sldLayoutId id="2147483923" r:id="rId5"/>
  </p:sldLayoutIdLst>
  <p:transition spd="slow">
    <p:pull dir="r"/>
  </p:transition>
  <p:timing>
    <p:tnLst>
      <p:par>
        <p:cTn id="1" dur="indefinite" restart="never" nodeType="tmRoot"/>
      </p:par>
    </p:tnLst>
  </p:timing>
  <p:hf hdr="0" ftr="0" dt="0"/>
  <p:txStyles>
    <p:titleStyle>
      <a:lvl1pPr algn="l" rtl="0" eaLnBrk="0" fontAlgn="base" hangingPunct="0">
        <a:spcBef>
          <a:spcPct val="0"/>
        </a:spcBef>
        <a:spcAft>
          <a:spcPct val="0"/>
        </a:spcAft>
        <a:defRPr kumimoji="1" sz="2400" baseline="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hyperlink" Target="http://www.vig.com/en.html" TargetMode="Externa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h/url?sa=i&amp;rct=j&amp;q=&amp;esrc=s&amp;frm=1&amp;source=images&amp;cd=&amp;cad=rja&amp;docid=lJvZQzGspdHYpM&amp;tbnid=ksOtIzZdeaJxHM:&amp;ved=0CAUQjRw&amp;url=http://blogs.villagevoice.com/runninscared/2012/07/molestation_insurance.php&amp;ei=CNdwUre-IdTu0gWg-4CACw&amp;bvm=bv.55617003,d.ZGU&amp;psig=AFQjCNGc5p7mdd0qgva4M6QoCzWGOJTszQ&amp;ust=1383213057407227" TargetMode="Externa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30.jpeg"/><Relationship Id="rId4" Type="http://schemas.openxmlformats.org/officeDocument/2006/relationships/hyperlink" Target="http://www.google.ch/url?sa=i&amp;rct=j&amp;q=&amp;esrc=s&amp;frm=1&amp;source=images&amp;cd=&amp;cad=rja&amp;docid=RXPN4ZiomAiJMM&amp;tbnid=n8P995HzjQR_wM:&amp;ved=0CAUQjRw&amp;url=http://americanrealestateinvestments.com.au/llc-bank-account-set-up/&amp;ei=MddwUu3zFITu0gXypYFw&amp;bvm=bv.55617003,d.ZGU&amp;psig=AFQjCNFuY3ZylJahqyMVFKDkwQONzRsMjA&amp;ust=1383213222987393" TargetMode="Externa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34" Type="http://schemas.openxmlformats.org/officeDocument/2006/relationships/diagramQuickStyle" Target="../diagrams/quickStyle7.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diagramLayout" Target="../diagrams/layout7.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32" Type="http://schemas.openxmlformats.org/officeDocument/2006/relationships/diagramData" Target="../diagrams/data7.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36" Type="http://schemas.microsoft.com/office/2007/relationships/diagramDrawing" Target="../diagrams/drawing7.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 Id="rId35" Type="http://schemas.openxmlformats.org/officeDocument/2006/relationships/diagramColors" Target="../diagrams/colors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sz="quarter"/>
          </p:nvPr>
        </p:nvSpPr>
        <p:spPr/>
        <p:txBody>
          <a:bodyPr/>
          <a:lstStyle/>
          <a:p>
            <a:r>
              <a:rPr lang="en-US" b="1" dirty="0" smtClean="0"/>
              <a:t>Regional Seminar for Insurance Supervisors in Latin America on Supervision of Insurance Groups</a:t>
            </a:r>
          </a:p>
        </p:txBody>
      </p:sp>
      <p:sp>
        <p:nvSpPr>
          <p:cNvPr id="7171" name="Subtitle 2"/>
          <p:cNvSpPr>
            <a:spLocks noGrp="1"/>
          </p:cNvSpPr>
          <p:nvPr>
            <p:ph type="subTitle" sz="quarter" idx="1"/>
          </p:nvPr>
        </p:nvSpPr>
        <p:spPr>
          <a:xfrm>
            <a:off x="1691680" y="3717032"/>
            <a:ext cx="7180263" cy="2160240"/>
          </a:xfrm>
        </p:spPr>
        <p:txBody>
          <a:bodyPr/>
          <a:lstStyle/>
          <a:p>
            <a:r>
              <a:rPr lang="en-US" sz="2400" b="1" dirty="0" smtClean="0"/>
              <a:t>International Standards on Financial Conglomerates</a:t>
            </a:r>
          </a:p>
          <a:p>
            <a:endParaRPr lang="en-US" dirty="0" smtClean="0"/>
          </a:p>
          <a:p>
            <a:r>
              <a:rPr lang="en-US" dirty="0" smtClean="0"/>
              <a:t>Jeffery Yong</a:t>
            </a:r>
          </a:p>
          <a:p>
            <a:r>
              <a:rPr lang="en-US" dirty="0" smtClean="0"/>
              <a:t>Senior Financial Sector Specialist, FSI</a:t>
            </a:r>
            <a:endParaRPr lang="en-US" dirty="0"/>
          </a:p>
          <a:p>
            <a:r>
              <a:rPr lang="en-US" dirty="0" smtClean="0"/>
              <a:t>21 November 2013</a:t>
            </a:r>
          </a:p>
        </p:txBody>
      </p:sp>
    </p:spTree>
  </p:cSld>
  <p:clrMapOvr>
    <a:masterClrMapping/>
  </p:clrMapOvr>
  <p:transition spd="slow">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59FD6CB1-16D9-41BF-8B16-65467C363EF4}" type="slidenum">
              <a:rPr lang="en-GB"/>
              <a:pPr/>
              <a:t>10</a:t>
            </a:fld>
            <a:endParaRPr lang="en-GB"/>
          </a:p>
        </p:txBody>
      </p:sp>
      <p:sp>
        <p:nvSpPr>
          <p:cNvPr id="100354" name="Rectangle 2"/>
          <p:cNvSpPr>
            <a:spLocks noGrp="1" noChangeArrowheads="1"/>
          </p:cNvSpPr>
          <p:nvPr>
            <p:ph type="title"/>
          </p:nvPr>
        </p:nvSpPr>
        <p:spPr/>
        <p:txBody>
          <a:bodyPr/>
          <a:lstStyle/>
          <a:p>
            <a:r>
              <a:rPr lang="en-GB" sz="2000" dirty="0"/>
              <a:t>Emergence of </a:t>
            </a:r>
            <a:r>
              <a:rPr lang="en-GB" sz="2000" dirty="0" smtClean="0"/>
              <a:t>Cross-border/</a:t>
            </a:r>
            <a:r>
              <a:rPr lang="en-GB" sz="2000" dirty="0"/>
              <a:t>S</a:t>
            </a:r>
            <a:r>
              <a:rPr lang="en-GB" sz="2000" dirty="0" smtClean="0"/>
              <a:t>ector Insurance Groups</a:t>
            </a:r>
            <a:endParaRPr lang="en-GB" sz="2000" dirty="0"/>
          </a:p>
        </p:txBody>
      </p:sp>
      <p:sp>
        <p:nvSpPr>
          <p:cNvPr id="100355" name="Rectangle 3"/>
          <p:cNvSpPr>
            <a:spLocks noGrp="1" noChangeArrowheads="1"/>
          </p:cNvSpPr>
          <p:nvPr>
            <p:ph type="body" idx="1"/>
          </p:nvPr>
        </p:nvSpPr>
        <p:spPr>
          <a:xfrm>
            <a:off x="1476375" y="5445125"/>
            <a:ext cx="6958013" cy="790575"/>
          </a:xfrm>
        </p:spPr>
        <p:txBody>
          <a:bodyPr/>
          <a:lstStyle/>
          <a:p>
            <a:r>
              <a:rPr lang="en-GB"/>
              <a:t>Mismatch between regulatory framework and group structures</a:t>
            </a:r>
          </a:p>
        </p:txBody>
      </p:sp>
      <p:pic>
        <p:nvPicPr>
          <p:cNvPr id="100356" name="Picture 4" descr="a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575" y="1974850"/>
            <a:ext cx="1316038" cy="852488"/>
          </a:xfrm>
          <a:prstGeom prst="rect">
            <a:avLst/>
          </a:prstGeom>
          <a:noFill/>
          <a:extLst>
            <a:ext uri="{909E8E84-426E-40DD-AFC4-6F175D3DCCD1}">
              <a14:hiddenFill xmlns:a14="http://schemas.microsoft.com/office/drawing/2010/main">
                <a:solidFill>
                  <a:srgbClr val="FFFFFF"/>
                </a:solidFill>
              </a14:hiddenFill>
            </a:ext>
          </a:extLst>
        </p:spPr>
      </p:pic>
      <p:pic>
        <p:nvPicPr>
          <p:cNvPr id="100357" name="Picture 5" descr="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1989138"/>
            <a:ext cx="2879725" cy="715962"/>
          </a:xfrm>
          <a:prstGeom prst="rect">
            <a:avLst/>
          </a:prstGeom>
          <a:noFill/>
          <a:extLst>
            <a:ext uri="{909E8E84-426E-40DD-AFC4-6F175D3DCCD1}">
              <a14:hiddenFill xmlns:a14="http://schemas.microsoft.com/office/drawing/2010/main">
                <a:solidFill>
                  <a:srgbClr val="FFFFFF"/>
                </a:solidFill>
              </a14:hiddenFill>
            </a:ext>
          </a:extLst>
        </p:spPr>
      </p:pic>
      <p:pic>
        <p:nvPicPr>
          <p:cNvPr id="100358" name="Picture 6" descr="swiss-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363" y="2854325"/>
            <a:ext cx="1727200" cy="982663"/>
          </a:xfrm>
          <a:prstGeom prst="rect">
            <a:avLst/>
          </a:prstGeom>
          <a:noFill/>
          <a:extLst>
            <a:ext uri="{909E8E84-426E-40DD-AFC4-6F175D3DCCD1}">
              <a14:hiddenFill xmlns:a14="http://schemas.microsoft.com/office/drawing/2010/main">
                <a:solidFill>
                  <a:srgbClr val="FFFFFF"/>
                </a:solidFill>
              </a14:hiddenFill>
            </a:ext>
          </a:extLst>
        </p:spPr>
      </p:pic>
      <p:pic>
        <p:nvPicPr>
          <p:cNvPr id="100359" name="Picture 7" descr="QBE%20Logo%20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0288" y="2852738"/>
            <a:ext cx="1084262" cy="1196975"/>
          </a:xfrm>
          <a:prstGeom prst="rect">
            <a:avLst/>
          </a:prstGeom>
          <a:noFill/>
          <a:extLst>
            <a:ext uri="{909E8E84-426E-40DD-AFC4-6F175D3DCCD1}">
              <a14:hiddenFill xmlns:a14="http://schemas.microsoft.com/office/drawing/2010/main">
                <a:solidFill>
                  <a:srgbClr val="FFFFFF"/>
                </a:solidFill>
              </a14:hiddenFill>
            </a:ext>
          </a:extLst>
        </p:spPr>
      </p:pic>
      <p:pic>
        <p:nvPicPr>
          <p:cNvPr id="100360" name="Picture 8" descr="mitsui_sumitomo_insuran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0" y="4090988"/>
            <a:ext cx="1441450" cy="1087437"/>
          </a:xfrm>
          <a:prstGeom prst="rect">
            <a:avLst/>
          </a:prstGeom>
          <a:noFill/>
          <a:extLst>
            <a:ext uri="{909E8E84-426E-40DD-AFC4-6F175D3DCCD1}">
              <a14:hiddenFill xmlns:a14="http://schemas.microsoft.com/office/drawing/2010/main">
                <a:solidFill>
                  <a:srgbClr val="FFFFFF"/>
                </a:solidFill>
              </a14:hiddenFill>
            </a:ext>
          </a:extLst>
        </p:spPr>
      </p:pic>
      <p:pic>
        <p:nvPicPr>
          <p:cNvPr id="100361" name="Picture 9" descr="_974432_axa3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3070225"/>
            <a:ext cx="1327150" cy="796925"/>
          </a:xfrm>
          <a:prstGeom prst="rect">
            <a:avLst/>
          </a:prstGeom>
          <a:noFill/>
          <a:extLst>
            <a:ext uri="{909E8E84-426E-40DD-AFC4-6F175D3DCCD1}">
              <a14:hiddenFill xmlns:a14="http://schemas.microsoft.com/office/drawing/2010/main">
                <a:solidFill>
                  <a:srgbClr val="FFFFFF"/>
                </a:solidFill>
              </a14:hiddenFill>
            </a:ext>
          </a:extLst>
        </p:spPr>
      </p:pic>
      <p:pic>
        <p:nvPicPr>
          <p:cNvPr id="100362" name="Picture 10" descr="allianz"/>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32363" y="4005263"/>
            <a:ext cx="2112962" cy="1174750"/>
          </a:xfrm>
          <a:prstGeom prst="rect">
            <a:avLst/>
          </a:prstGeom>
          <a:noFill/>
          <a:extLst>
            <a:ext uri="{909E8E84-426E-40DD-AFC4-6F175D3DCCD1}">
              <a14:hiddenFill xmlns:a14="http://schemas.microsoft.com/office/drawing/2010/main">
                <a:solidFill>
                  <a:srgbClr val="FFFFFF"/>
                </a:solidFill>
              </a14:hiddenFill>
            </a:ext>
          </a:extLst>
        </p:spPr>
      </p:pic>
      <p:pic>
        <p:nvPicPr>
          <p:cNvPr id="100363" name="Picture 11" descr="Aviv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03350" y="2060575"/>
            <a:ext cx="1143000" cy="827088"/>
          </a:xfrm>
          <a:prstGeom prst="rect">
            <a:avLst/>
          </a:prstGeom>
          <a:noFill/>
          <a:extLst>
            <a:ext uri="{909E8E84-426E-40DD-AFC4-6F175D3DCCD1}">
              <a14:hiddenFill xmlns:a14="http://schemas.microsoft.com/office/drawing/2010/main">
                <a:solidFill>
                  <a:srgbClr val="FFFFFF"/>
                </a:solidFill>
              </a14:hiddenFill>
            </a:ext>
          </a:extLst>
        </p:spPr>
      </p:pic>
      <p:pic>
        <p:nvPicPr>
          <p:cNvPr id="100364" name="Picture 12" descr="037_metlif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03575" y="2911475"/>
            <a:ext cx="1006475" cy="1006475"/>
          </a:xfrm>
          <a:prstGeom prst="rect">
            <a:avLst/>
          </a:prstGeom>
          <a:noFill/>
          <a:extLst>
            <a:ext uri="{909E8E84-426E-40DD-AFC4-6F175D3DCCD1}">
              <a14:hiddenFill xmlns:a14="http://schemas.microsoft.com/office/drawing/2010/main">
                <a:solidFill>
                  <a:srgbClr val="FFFFFF"/>
                </a:solidFill>
              </a14:hiddenFill>
            </a:ext>
          </a:extLst>
        </p:spPr>
      </p:pic>
      <p:pic>
        <p:nvPicPr>
          <p:cNvPr id="100365" name="Picture 13" descr="generali"/>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03575" y="4005263"/>
            <a:ext cx="1281113" cy="1193800"/>
          </a:xfrm>
          <a:prstGeom prst="rect">
            <a:avLst/>
          </a:prstGeom>
          <a:noFill/>
          <a:extLst>
            <a:ext uri="{909E8E84-426E-40DD-AFC4-6F175D3DCCD1}">
              <a14:hiddenFill xmlns:a14="http://schemas.microsoft.com/office/drawing/2010/main">
                <a:solidFill>
                  <a:srgbClr val="FFFFFF"/>
                </a:solidFill>
              </a14:hiddenFill>
            </a:ext>
          </a:extLst>
        </p:spPr>
      </p:pic>
      <p:pic>
        <p:nvPicPr>
          <p:cNvPr id="100367" name="Picture 15" descr="Vienna Insurance Group">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08850" y="4365625"/>
            <a:ext cx="1409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744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47F5EEF1-737A-4BD5-A91F-3F840D3913D0}" type="slidenum">
              <a:rPr lang="en-GB"/>
              <a:pPr/>
              <a:t>11</a:t>
            </a:fld>
            <a:endParaRPr lang="en-GB"/>
          </a:p>
        </p:txBody>
      </p:sp>
      <p:sp>
        <p:nvSpPr>
          <p:cNvPr id="144386" name="Rectangle 2"/>
          <p:cNvSpPr>
            <a:spLocks noGrp="1" noChangeArrowheads="1"/>
          </p:cNvSpPr>
          <p:nvPr>
            <p:ph type="title"/>
          </p:nvPr>
        </p:nvSpPr>
        <p:spPr/>
        <p:txBody>
          <a:bodyPr/>
          <a:lstStyle/>
          <a:p>
            <a:r>
              <a:rPr lang="en-GB" dirty="0"/>
              <a:t>Complexity of </a:t>
            </a:r>
            <a:r>
              <a:rPr lang="en-GB" dirty="0" smtClean="0"/>
              <a:t>Group Structure</a:t>
            </a:r>
            <a:r>
              <a:rPr lang="en-GB" dirty="0"/>
              <a:t>: AIG</a:t>
            </a:r>
          </a:p>
        </p:txBody>
      </p:sp>
      <p:sp>
        <p:nvSpPr>
          <p:cNvPr id="144387" name="Rectangle 3"/>
          <p:cNvSpPr>
            <a:spLocks noGrp="1" noChangeArrowheads="1"/>
          </p:cNvSpPr>
          <p:nvPr>
            <p:ph type="body" idx="1"/>
          </p:nvPr>
        </p:nvSpPr>
        <p:spPr>
          <a:xfrm>
            <a:off x="1403350" y="5589588"/>
            <a:ext cx="6958013" cy="765175"/>
          </a:xfrm>
        </p:spPr>
        <p:txBody>
          <a:bodyPr/>
          <a:lstStyle/>
          <a:p>
            <a:r>
              <a:rPr lang="en-GB" sz="1800"/>
              <a:t>In 2008, AIG comprised of at least </a:t>
            </a:r>
            <a:r>
              <a:rPr lang="en-GB" sz="1800" b="1">
                <a:solidFill>
                  <a:srgbClr val="A50021"/>
                </a:solidFill>
              </a:rPr>
              <a:t>223 companies</a:t>
            </a:r>
            <a:r>
              <a:rPr lang="en-GB" sz="1800"/>
              <a:t> operating in </a:t>
            </a:r>
            <a:r>
              <a:rPr lang="en-GB" sz="1800" b="1">
                <a:solidFill>
                  <a:srgbClr val="A50021"/>
                </a:solidFill>
              </a:rPr>
              <a:t>over</a:t>
            </a:r>
            <a:r>
              <a:rPr lang="en-GB" sz="1800"/>
              <a:t> </a:t>
            </a:r>
            <a:r>
              <a:rPr lang="en-GB" sz="1800" b="1">
                <a:solidFill>
                  <a:srgbClr val="A50021"/>
                </a:solidFill>
              </a:rPr>
              <a:t>130 countries</a:t>
            </a:r>
            <a:r>
              <a:rPr lang="en-GB" sz="1800"/>
              <a:t> and employed 106,000 employees.</a:t>
            </a:r>
          </a:p>
        </p:txBody>
      </p:sp>
      <p:grpSp>
        <p:nvGrpSpPr>
          <p:cNvPr id="2" name="Group 1"/>
          <p:cNvGrpSpPr/>
          <p:nvPr/>
        </p:nvGrpSpPr>
        <p:grpSpPr>
          <a:xfrm>
            <a:off x="539750" y="1484784"/>
            <a:ext cx="8172450" cy="3592512"/>
            <a:chOff x="539750" y="1916113"/>
            <a:chExt cx="8172450" cy="3592512"/>
          </a:xfrm>
        </p:grpSpPr>
        <p:pic>
          <p:nvPicPr>
            <p:cNvPr id="144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916113"/>
              <a:ext cx="4105275" cy="347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060575"/>
              <a:ext cx="4211637"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15890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dirty="0"/>
              <a:t>Non-regulated </a:t>
            </a:r>
            <a:r>
              <a:rPr lang="en-GB" dirty="0" smtClean="0"/>
              <a:t>Entities </a:t>
            </a:r>
            <a:r>
              <a:rPr lang="en-GB" dirty="0"/>
              <a:t>and </a:t>
            </a:r>
            <a:r>
              <a:rPr lang="en-GB" dirty="0" smtClean="0"/>
              <a:t>Activities</a:t>
            </a:r>
            <a:endParaRPr lang="en-GB" dirty="0"/>
          </a:p>
        </p:txBody>
      </p:sp>
      <p:sp>
        <p:nvSpPr>
          <p:cNvPr id="61443" name="Rectangle 3"/>
          <p:cNvSpPr>
            <a:spLocks noGrp="1" noChangeArrowheads="1"/>
          </p:cNvSpPr>
          <p:nvPr>
            <p:ph idx="1"/>
          </p:nvPr>
        </p:nvSpPr>
        <p:spPr/>
        <p:txBody>
          <a:bodyPr/>
          <a:lstStyle/>
          <a:p>
            <a:r>
              <a:rPr lang="en-GB" b="1" dirty="0"/>
              <a:t>Group capital adequacy</a:t>
            </a:r>
          </a:p>
          <a:p>
            <a:pPr lvl="1"/>
            <a:r>
              <a:rPr lang="en-GB" dirty="0"/>
              <a:t>Different definitions of scope of a financial group</a:t>
            </a:r>
          </a:p>
          <a:p>
            <a:pPr lvl="1"/>
            <a:r>
              <a:rPr lang="en-GB" dirty="0"/>
              <a:t>Different methods</a:t>
            </a:r>
          </a:p>
          <a:p>
            <a:pPr lvl="1"/>
            <a:r>
              <a:rPr lang="en-GB" dirty="0"/>
              <a:t>Unregulated entities used to arbitrage regulations</a:t>
            </a:r>
          </a:p>
          <a:p>
            <a:r>
              <a:rPr lang="en-GB" b="1" dirty="0"/>
              <a:t>Intra-group transactions and exposures (ITEs)</a:t>
            </a:r>
          </a:p>
          <a:p>
            <a:pPr lvl="1"/>
            <a:r>
              <a:rPr lang="en-GB" dirty="0"/>
              <a:t>Contagion risk</a:t>
            </a:r>
          </a:p>
          <a:p>
            <a:r>
              <a:rPr lang="en-GB" b="1" dirty="0"/>
              <a:t>Non-regulated parent companies</a:t>
            </a:r>
          </a:p>
          <a:p>
            <a:pPr lvl="1"/>
            <a:r>
              <a:rPr lang="en-GB" dirty="0"/>
              <a:t>Located in lightly regulated jurisdictions</a:t>
            </a:r>
          </a:p>
          <a:p>
            <a:pPr lvl="1"/>
            <a:endParaRPr lang="en-GB" dirty="0"/>
          </a:p>
          <a:p>
            <a:pPr lvl="1"/>
            <a:endParaRPr lang="en-GB" dirty="0"/>
          </a:p>
        </p:txBody>
      </p:sp>
      <p:sp>
        <p:nvSpPr>
          <p:cNvPr id="4" name="Slide Number Placeholder 3"/>
          <p:cNvSpPr>
            <a:spLocks noGrp="1"/>
          </p:cNvSpPr>
          <p:nvPr>
            <p:ph type="sldNum" sz="quarter" idx="10"/>
          </p:nvPr>
        </p:nvSpPr>
        <p:spPr/>
        <p:txBody>
          <a:bodyPr/>
          <a:lstStyle/>
          <a:p>
            <a:fld id="{716CC552-3B0E-4548-87C2-D3A07AB2E8AE}" type="slidenum">
              <a:rPr lang="en-GB"/>
              <a:pPr/>
              <a:t>12</a:t>
            </a:fld>
            <a:endParaRPr lang="en-GB"/>
          </a:p>
        </p:txBody>
      </p:sp>
    </p:spTree>
    <p:extLst>
      <p:ext uri="{BB962C8B-B14F-4D97-AF65-F5344CB8AC3E}">
        <p14:creationId xmlns:p14="http://schemas.microsoft.com/office/powerpoint/2010/main" val="3113882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dirty="0" smtClean="0"/>
              <a:t>Cross-</a:t>
            </a:r>
            <a:r>
              <a:rPr lang="en-GB" dirty="0" err="1" smtClean="0"/>
              <a:t>Sectoral</a:t>
            </a:r>
            <a:r>
              <a:rPr lang="en-GB" dirty="0" smtClean="0"/>
              <a:t> Cooperation</a:t>
            </a:r>
            <a:endParaRPr lang="en-GB" dirty="0"/>
          </a:p>
        </p:txBody>
      </p:sp>
      <p:sp>
        <p:nvSpPr>
          <p:cNvPr id="93187" name="Rectangle 3"/>
          <p:cNvSpPr>
            <a:spLocks noGrp="1" noChangeArrowheads="1"/>
          </p:cNvSpPr>
          <p:nvPr>
            <p:ph idx="1"/>
          </p:nvPr>
        </p:nvSpPr>
        <p:spPr/>
        <p:txBody>
          <a:bodyPr/>
          <a:lstStyle/>
          <a:p>
            <a:pPr>
              <a:lnSpc>
                <a:spcPct val="100000"/>
              </a:lnSpc>
            </a:pPr>
            <a:r>
              <a:rPr lang="en-GB" dirty="0"/>
              <a:t>Fragmented supervisory structure – </a:t>
            </a:r>
            <a:r>
              <a:rPr lang="en-GB" b="1" dirty="0">
                <a:solidFill>
                  <a:srgbClr val="A50021"/>
                </a:solidFill>
              </a:rPr>
              <a:t>silo-based supervision</a:t>
            </a:r>
          </a:p>
          <a:p>
            <a:pPr>
              <a:lnSpc>
                <a:spcPct val="100000"/>
              </a:lnSpc>
            </a:pPr>
            <a:r>
              <a:rPr lang="en-GB" dirty="0"/>
              <a:t>Lack of a clear </a:t>
            </a:r>
            <a:r>
              <a:rPr lang="en-GB" b="1" dirty="0">
                <a:solidFill>
                  <a:srgbClr val="A50021"/>
                </a:solidFill>
              </a:rPr>
              <a:t>“group-wide supervisor”</a:t>
            </a:r>
          </a:p>
          <a:p>
            <a:pPr>
              <a:lnSpc>
                <a:spcPct val="100000"/>
              </a:lnSpc>
            </a:pPr>
            <a:r>
              <a:rPr lang="en-GB" dirty="0"/>
              <a:t>Lack of cross-sector </a:t>
            </a:r>
            <a:r>
              <a:rPr lang="en-GB" b="1" dirty="0">
                <a:solidFill>
                  <a:srgbClr val="A50021"/>
                </a:solidFill>
              </a:rPr>
              <a:t>exchange of information</a:t>
            </a:r>
            <a:r>
              <a:rPr lang="en-GB" dirty="0"/>
              <a:t> – confidentiality barriers</a:t>
            </a:r>
          </a:p>
          <a:p>
            <a:pPr>
              <a:lnSpc>
                <a:spcPct val="100000"/>
              </a:lnSpc>
            </a:pPr>
            <a:r>
              <a:rPr lang="en-GB" dirty="0"/>
              <a:t>Crisis management and resolution – </a:t>
            </a:r>
            <a:r>
              <a:rPr lang="en-GB" b="1" dirty="0">
                <a:solidFill>
                  <a:srgbClr val="A50021"/>
                </a:solidFill>
              </a:rPr>
              <a:t>lack of preparedness</a:t>
            </a:r>
          </a:p>
          <a:p>
            <a:pPr>
              <a:lnSpc>
                <a:spcPct val="100000"/>
              </a:lnSpc>
              <a:buFont typeface="Wingdings" pitchFamily="2" charset="2"/>
              <a:buNone/>
            </a:pPr>
            <a:endParaRPr lang="en-GB" dirty="0"/>
          </a:p>
        </p:txBody>
      </p:sp>
      <p:sp>
        <p:nvSpPr>
          <p:cNvPr id="5" name="Slide Number Placeholder 3"/>
          <p:cNvSpPr>
            <a:spLocks noGrp="1"/>
          </p:cNvSpPr>
          <p:nvPr>
            <p:ph type="sldNum" sz="quarter" idx="10"/>
          </p:nvPr>
        </p:nvSpPr>
        <p:spPr/>
        <p:txBody>
          <a:bodyPr/>
          <a:lstStyle/>
          <a:p>
            <a:fld id="{10F944D5-F649-406D-BD70-9C3DD8F6361A}" type="slidenum">
              <a:rPr lang="en-GB"/>
              <a:pPr/>
              <a:t>13</a:t>
            </a:fld>
            <a:endParaRPr lang="en-GB"/>
          </a:p>
        </p:txBody>
      </p:sp>
      <p:pic>
        <p:nvPicPr>
          <p:cNvPr id="93191" name="Picture 7" descr="Cris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4724400"/>
            <a:ext cx="3573463" cy="150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60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de-CH" b="1" dirty="0"/>
              <a:t>Agenda</a:t>
            </a:r>
          </a:p>
        </p:txBody>
      </p:sp>
      <p:sp>
        <p:nvSpPr>
          <p:cNvPr id="51203" name="Rectangle 3"/>
          <p:cNvSpPr>
            <a:spLocks noGrp="1" noChangeArrowheads="1"/>
          </p:cNvSpPr>
          <p:nvPr>
            <p:ph idx="1"/>
          </p:nvPr>
        </p:nvSpPr>
        <p:spPr/>
        <p:txBody>
          <a:bodyPr/>
          <a:lstStyle/>
          <a:p>
            <a:r>
              <a:rPr lang="en-GB" dirty="0"/>
              <a:t>Cross-</a:t>
            </a:r>
            <a:r>
              <a:rPr lang="en-GB" dirty="0" err="1"/>
              <a:t>sectoral</a:t>
            </a:r>
            <a:r>
              <a:rPr lang="en-GB" dirty="0"/>
              <a:t> lessons from the </a:t>
            </a:r>
            <a:r>
              <a:rPr lang="en-GB" dirty="0" smtClean="0"/>
              <a:t>2007 </a:t>
            </a:r>
            <a:r>
              <a:rPr lang="en-GB" dirty="0"/>
              <a:t>Financial Crisis</a:t>
            </a:r>
          </a:p>
          <a:p>
            <a:r>
              <a:rPr lang="en-GB" dirty="0" smtClean="0"/>
              <a:t>Introduction to the financial </a:t>
            </a:r>
            <a:r>
              <a:rPr lang="en-GB" dirty="0"/>
              <a:t>c</a:t>
            </a:r>
            <a:r>
              <a:rPr lang="en-GB" dirty="0" smtClean="0"/>
              <a:t>onglomerates principles</a:t>
            </a:r>
          </a:p>
          <a:p>
            <a:r>
              <a:rPr lang="en-GB" dirty="0" smtClean="0"/>
              <a:t>Core elements of the financial conglomerates principles</a:t>
            </a:r>
            <a:endParaRPr lang="en-GB" dirty="0"/>
          </a:p>
          <a:p>
            <a:r>
              <a:rPr lang="en-GB" dirty="0" smtClean="0"/>
              <a:t>Summary</a:t>
            </a:r>
            <a:endParaRPr lang="en-GB" dirty="0"/>
          </a:p>
        </p:txBody>
      </p:sp>
      <p:sp>
        <p:nvSpPr>
          <p:cNvPr id="5" name="Slide Number Placeholder 3"/>
          <p:cNvSpPr>
            <a:spLocks noGrp="1"/>
          </p:cNvSpPr>
          <p:nvPr>
            <p:ph type="sldNum" sz="quarter" idx="10"/>
          </p:nvPr>
        </p:nvSpPr>
        <p:spPr/>
        <p:txBody>
          <a:bodyPr/>
          <a:lstStyle/>
          <a:p>
            <a:fld id="{FB4DC3FD-7796-4411-AFBF-8A0B061C9664}" type="slidenum">
              <a:rPr lang="en-GB"/>
              <a:pPr/>
              <a:t>14</a:t>
            </a:fld>
            <a:endParaRPr lang="en-GB"/>
          </a:p>
        </p:txBody>
      </p:sp>
      <p:sp>
        <p:nvSpPr>
          <p:cNvPr id="51204" name="Rectangle 4"/>
          <p:cNvSpPr>
            <a:spLocks noChangeArrowheads="1"/>
          </p:cNvSpPr>
          <p:nvPr/>
        </p:nvSpPr>
        <p:spPr bwMode="auto">
          <a:xfrm>
            <a:off x="8153400" y="64008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3B9152CF-F27C-4C2A-A32E-EAADCCC73DE8}" type="slidenum">
              <a:rPr lang="en-GB" sz="1000" b="1"/>
              <a:pPr algn="r"/>
              <a:t>14</a:t>
            </a:fld>
            <a:endParaRPr lang="en-GB"/>
          </a:p>
        </p:txBody>
      </p:sp>
    </p:spTree>
    <p:extLst>
      <p:ext uri="{BB962C8B-B14F-4D97-AF65-F5344CB8AC3E}">
        <p14:creationId xmlns:p14="http://schemas.microsoft.com/office/powerpoint/2010/main" val="275908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1203">
                                            <p:txEl>
                                              <p:pRg st="1" end="1"/>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500" fill="hold"/>
                                        <p:tgtEl>
                                          <p:spTgt spid="51203">
                                            <p:txEl>
                                              <p:pRg st="2" end="2"/>
                                            </p:txEl>
                                          </p:spTgt>
                                        </p:tgtEl>
                                        <p:attrNameLst>
                                          <p:attrName>style.color</p:attrName>
                                        </p:attrNameLst>
                                      </p:cBhvr>
                                      <p:to>
                                        <a:srgbClr val="C0C0C0"/>
                                      </p:to>
                                    </p:animClr>
                                  </p:childTnLst>
                                </p:cTn>
                              </p:par>
                              <p:par>
                                <p:cTn id="9" presetID="3" presetClass="emph" presetSubtype="2" fill="hold" nodeType="withEffect">
                                  <p:stCondLst>
                                    <p:cond delay="0"/>
                                  </p:stCondLst>
                                  <p:childTnLst>
                                    <p:animClr clrSpc="rgb" dir="cw">
                                      <p:cBhvr override="childStyle">
                                        <p:cTn id="10" dur="500" fill="hold"/>
                                        <p:tgtEl>
                                          <p:spTgt spid="51203">
                                            <p:txEl>
                                              <p:pRg st="3" end="3"/>
                                            </p:txEl>
                                          </p:spTgt>
                                        </p:tgtEl>
                                        <p:attrNameLst>
                                          <p:attrName>style.color</p:attrName>
                                        </p:attrNameLst>
                                      </p:cBhvr>
                                      <p:to>
                                        <a:srgbClr val="C0C0C0"/>
                                      </p:to>
                                    </p:animClr>
                                  </p:childTnLst>
                                </p:cTn>
                              </p:par>
                              <p:par>
                                <p:cTn id="11" presetID="3" presetClass="emph" presetSubtype="2" fill="hold" nodeType="withEffect">
                                  <p:stCondLst>
                                    <p:cond delay="0"/>
                                  </p:stCondLst>
                                  <p:childTnLst>
                                    <p:animClr clrSpc="rgb" dir="cw">
                                      <p:cBhvr override="childStyle">
                                        <p:cTn id="12" dur="500" fill="hold"/>
                                        <p:tgtEl>
                                          <p:spTgt spid="51203">
                                            <p:txEl>
                                              <p:pRg st="0" end="0"/>
                                            </p:txEl>
                                          </p:spTgt>
                                        </p:tgtEl>
                                        <p:attrNameLst>
                                          <p:attrName>style.color</p:attrName>
                                        </p:attrNameLst>
                                      </p:cBhvr>
                                      <p:to>
                                        <a:srgbClr val="C0C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fld id="{514A50F1-4C5B-4ABE-811F-53FF91B99829}" type="slidenum">
              <a:rPr lang="en-GB"/>
              <a:pPr/>
              <a:t>15</a:t>
            </a:fld>
            <a:endParaRPr lang="en-GB"/>
          </a:p>
        </p:txBody>
      </p:sp>
      <p:sp>
        <p:nvSpPr>
          <p:cNvPr id="125954" name="Rectangle 2"/>
          <p:cNvSpPr>
            <a:spLocks noGrp="1" noChangeArrowheads="1"/>
          </p:cNvSpPr>
          <p:nvPr>
            <p:ph type="title"/>
          </p:nvPr>
        </p:nvSpPr>
        <p:spPr/>
        <p:txBody>
          <a:bodyPr/>
          <a:lstStyle/>
          <a:p>
            <a:r>
              <a:rPr lang="en-GB" dirty="0"/>
              <a:t>Global Financial Regulatory Architecture</a:t>
            </a:r>
          </a:p>
        </p:txBody>
      </p:sp>
      <p:grpSp>
        <p:nvGrpSpPr>
          <p:cNvPr id="2" name="Group 1"/>
          <p:cNvGrpSpPr/>
          <p:nvPr/>
        </p:nvGrpSpPr>
        <p:grpSpPr>
          <a:xfrm>
            <a:off x="330200" y="1684337"/>
            <a:ext cx="8351838" cy="4498975"/>
            <a:chOff x="323850" y="1844675"/>
            <a:chExt cx="8351838" cy="4498975"/>
          </a:xfrm>
        </p:grpSpPr>
        <p:sp>
          <p:nvSpPr>
            <p:cNvPr id="125955" name="AutoShape 3"/>
            <p:cNvSpPr>
              <a:spLocks noChangeArrowheads="1"/>
            </p:cNvSpPr>
            <p:nvPr/>
          </p:nvSpPr>
          <p:spPr bwMode="auto">
            <a:xfrm>
              <a:off x="2555875" y="3573463"/>
              <a:ext cx="1800225" cy="1258887"/>
            </a:xfrm>
            <a:prstGeom prst="roundRect">
              <a:avLst>
                <a:gd name="adj" fmla="val 16667"/>
              </a:avLst>
            </a:prstGeom>
            <a:solidFill>
              <a:schemeClr val="accent3">
                <a:lumMod val="20000"/>
                <a:lumOff val="80000"/>
              </a:schemeClr>
            </a:solidFill>
            <a:ln>
              <a:noFill/>
            </a:ln>
            <a:effectLst/>
          </p:spPr>
          <p:txBody>
            <a:bodyPr wrap="none" anchor="ctr"/>
            <a:lstStyle/>
            <a:p>
              <a:pPr algn="ctr"/>
              <a:r>
                <a:rPr lang="en-GB" sz="1800" b="1" dirty="0">
                  <a:solidFill>
                    <a:srgbClr val="CC3300"/>
                  </a:solidFill>
                </a:rPr>
                <a:t>FSB</a:t>
              </a:r>
            </a:p>
            <a:p>
              <a:pPr algn="ctr">
                <a:buFontTx/>
                <a:buChar char="-"/>
              </a:pPr>
              <a:r>
                <a:rPr lang="en-GB" sz="1800" dirty="0"/>
                <a:t> coordinate</a:t>
              </a:r>
            </a:p>
            <a:p>
              <a:pPr algn="ctr"/>
              <a:r>
                <a:rPr lang="en-GB" sz="1800" dirty="0"/>
                <a:t>policymaking</a:t>
              </a:r>
            </a:p>
          </p:txBody>
        </p:sp>
        <p:sp>
          <p:nvSpPr>
            <p:cNvPr id="125956" name="AutoShape 4"/>
            <p:cNvSpPr>
              <a:spLocks noChangeArrowheads="1"/>
            </p:cNvSpPr>
            <p:nvPr/>
          </p:nvSpPr>
          <p:spPr bwMode="auto">
            <a:xfrm>
              <a:off x="323850" y="1989138"/>
              <a:ext cx="1800225" cy="1258887"/>
            </a:xfrm>
            <a:prstGeom prst="roundRect">
              <a:avLst>
                <a:gd name="adj" fmla="val 16667"/>
              </a:avLst>
            </a:prstGeom>
            <a:solidFill>
              <a:schemeClr val="accent4">
                <a:lumMod val="20000"/>
                <a:lumOff val="80000"/>
              </a:schemeClr>
            </a:solidFill>
            <a:ln>
              <a:noFill/>
            </a:ln>
            <a:effectLst/>
          </p:spPr>
          <p:txBody>
            <a:bodyPr wrap="none" anchor="ctr"/>
            <a:lstStyle/>
            <a:p>
              <a:pPr algn="ctr"/>
              <a:r>
                <a:rPr lang="en-GB" sz="1800" b="1">
                  <a:solidFill>
                    <a:srgbClr val="CC3300"/>
                  </a:solidFill>
                </a:rPr>
                <a:t>G20</a:t>
              </a:r>
            </a:p>
            <a:p>
              <a:pPr algn="ctr"/>
              <a:r>
                <a:rPr lang="en-GB" sz="1800"/>
                <a:t>- drive reform</a:t>
              </a:r>
            </a:p>
          </p:txBody>
        </p:sp>
        <p:sp>
          <p:nvSpPr>
            <p:cNvPr id="125957" name="AutoShape 5"/>
            <p:cNvSpPr>
              <a:spLocks noChangeArrowheads="1"/>
            </p:cNvSpPr>
            <p:nvPr/>
          </p:nvSpPr>
          <p:spPr bwMode="auto">
            <a:xfrm>
              <a:off x="395288" y="5084763"/>
              <a:ext cx="1800225" cy="1258887"/>
            </a:xfrm>
            <a:prstGeom prst="roundRect">
              <a:avLst>
                <a:gd name="adj" fmla="val 16667"/>
              </a:avLst>
            </a:prstGeom>
            <a:solidFill>
              <a:schemeClr val="accent5">
                <a:lumMod val="20000"/>
                <a:lumOff val="80000"/>
              </a:schemeClr>
            </a:solidFill>
            <a:ln>
              <a:noFill/>
            </a:ln>
            <a:effectLst/>
          </p:spPr>
          <p:txBody>
            <a:bodyPr wrap="none" anchor="ctr"/>
            <a:lstStyle/>
            <a:p>
              <a:pPr algn="ctr"/>
              <a:r>
                <a:rPr lang="en-GB" sz="1800" b="1" dirty="0">
                  <a:solidFill>
                    <a:srgbClr val="CC3300"/>
                  </a:solidFill>
                </a:rPr>
                <a:t>IMF/</a:t>
              </a:r>
            </a:p>
            <a:p>
              <a:pPr algn="ctr"/>
              <a:r>
                <a:rPr lang="en-GB" sz="1800" b="1" dirty="0">
                  <a:solidFill>
                    <a:srgbClr val="CC3300"/>
                  </a:solidFill>
                </a:rPr>
                <a:t>World Bank</a:t>
              </a:r>
            </a:p>
            <a:p>
              <a:pPr algn="ctr">
                <a:buFontTx/>
                <a:buChar char="-"/>
              </a:pPr>
              <a:r>
                <a:rPr lang="en-GB" sz="1800" dirty="0"/>
                <a:t> assess</a:t>
              </a:r>
            </a:p>
            <a:p>
              <a:pPr algn="ctr"/>
              <a:r>
                <a:rPr lang="en-GB" sz="1800" dirty="0"/>
                <a:t>implementation</a:t>
              </a:r>
            </a:p>
          </p:txBody>
        </p:sp>
        <p:sp>
          <p:nvSpPr>
            <p:cNvPr id="125958" name="AutoShape 6"/>
            <p:cNvSpPr>
              <a:spLocks noChangeArrowheads="1"/>
            </p:cNvSpPr>
            <p:nvPr/>
          </p:nvSpPr>
          <p:spPr bwMode="auto">
            <a:xfrm>
              <a:off x="5940425" y="4149725"/>
              <a:ext cx="1655763" cy="792163"/>
            </a:xfrm>
            <a:prstGeom prst="roundRect">
              <a:avLst>
                <a:gd name="adj" fmla="val 16667"/>
              </a:avLst>
            </a:prstGeom>
            <a:solidFill>
              <a:schemeClr val="accent2">
                <a:lumMod val="60000"/>
                <a:lumOff val="40000"/>
              </a:schemeClr>
            </a:solidFill>
            <a:ln>
              <a:noFill/>
            </a:ln>
            <a:effectLst/>
          </p:spPr>
          <p:txBody>
            <a:bodyPr wrap="none" anchor="ctr"/>
            <a:lstStyle/>
            <a:p>
              <a:pPr algn="ctr"/>
              <a:r>
                <a:rPr lang="en-GB" sz="2000" b="1"/>
                <a:t>Joint Forum</a:t>
              </a:r>
            </a:p>
          </p:txBody>
        </p:sp>
        <p:sp>
          <p:nvSpPr>
            <p:cNvPr id="125959" name="AutoShape 7"/>
            <p:cNvSpPr>
              <a:spLocks noChangeArrowheads="1"/>
            </p:cNvSpPr>
            <p:nvPr/>
          </p:nvSpPr>
          <p:spPr bwMode="auto">
            <a:xfrm>
              <a:off x="7451725" y="3429000"/>
              <a:ext cx="1223963" cy="504825"/>
            </a:xfrm>
            <a:prstGeom prst="roundRect">
              <a:avLst>
                <a:gd name="adj" fmla="val 16667"/>
              </a:avLst>
            </a:prstGeom>
            <a:solidFill>
              <a:schemeClr val="accent2"/>
            </a:solidFill>
            <a:ln>
              <a:noFill/>
            </a:ln>
            <a:effectLst/>
          </p:spPr>
          <p:txBody>
            <a:bodyPr wrap="none" anchor="ctr"/>
            <a:lstStyle/>
            <a:p>
              <a:pPr algn="ctr"/>
              <a:r>
                <a:rPr lang="en-GB" b="1">
                  <a:solidFill>
                    <a:schemeClr val="bg1"/>
                  </a:solidFill>
                </a:rPr>
                <a:t>IAIS</a:t>
              </a:r>
            </a:p>
          </p:txBody>
        </p:sp>
        <p:sp>
          <p:nvSpPr>
            <p:cNvPr id="125960" name="AutoShape 8"/>
            <p:cNvSpPr>
              <a:spLocks noChangeArrowheads="1"/>
            </p:cNvSpPr>
            <p:nvPr/>
          </p:nvSpPr>
          <p:spPr bwMode="auto">
            <a:xfrm>
              <a:off x="4859338" y="3429000"/>
              <a:ext cx="1223962" cy="504825"/>
            </a:xfrm>
            <a:prstGeom prst="roundRect">
              <a:avLst>
                <a:gd name="adj" fmla="val 16667"/>
              </a:avLst>
            </a:prstGeom>
            <a:solidFill>
              <a:schemeClr val="accent2"/>
            </a:solidFill>
            <a:ln>
              <a:noFill/>
            </a:ln>
            <a:effectLst/>
          </p:spPr>
          <p:txBody>
            <a:bodyPr wrap="none" anchor="ctr"/>
            <a:lstStyle/>
            <a:p>
              <a:pPr algn="ctr"/>
              <a:r>
                <a:rPr lang="en-GB" b="1">
                  <a:solidFill>
                    <a:schemeClr val="bg1"/>
                  </a:solidFill>
                </a:rPr>
                <a:t>BCBS</a:t>
              </a:r>
            </a:p>
          </p:txBody>
        </p:sp>
        <p:sp>
          <p:nvSpPr>
            <p:cNvPr id="125961" name="AutoShape 9"/>
            <p:cNvSpPr>
              <a:spLocks noChangeArrowheads="1"/>
            </p:cNvSpPr>
            <p:nvPr/>
          </p:nvSpPr>
          <p:spPr bwMode="auto">
            <a:xfrm>
              <a:off x="6156325" y="3429000"/>
              <a:ext cx="1223963" cy="504825"/>
            </a:xfrm>
            <a:prstGeom prst="roundRect">
              <a:avLst>
                <a:gd name="adj" fmla="val 16667"/>
              </a:avLst>
            </a:prstGeom>
            <a:solidFill>
              <a:schemeClr val="accent2"/>
            </a:solidFill>
            <a:ln>
              <a:noFill/>
            </a:ln>
            <a:effectLst/>
          </p:spPr>
          <p:txBody>
            <a:bodyPr wrap="none" anchor="ctr"/>
            <a:lstStyle/>
            <a:p>
              <a:pPr algn="ctr"/>
              <a:r>
                <a:rPr lang="en-GB" b="1">
                  <a:solidFill>
                    <a:schemeClr val="bg1"/>
                  </a:solidFill>
                </a:rPr>
                <a:t>IOSCO</a:t>
              </a:r>
            </a:p>
          </p:txBody>
        </p:sp>
        <p:sp>
          <p:nvSpPr>
            <p:cNvPr id="125962" name="AutoShape 10"/>
            <p:cNvSpPr>
              <a:spLocks noChangeArrowheads="1"/>
            </p:cNvSpPr>
            <p:nvPr/>
          </p:nvSpPr>
          <p:spPr bwMode="auto">
            <a:xfrm>
              <a:off x="4787900" y="5084763"/>
              <a:ext cx="1800225" cy="1258887"/>
            </a:xfrm>
            <a:prstGeom prst="roundRect">
              <a:avLst>
                <a:gd name="adj" fmla="val 16667"/>
              </a:avLst>
            </a:prstGeom>
            <a:solidFill>
              <a:schemeClr val="accent6">
                <a:lumMod val="20000"/>
                <a:lumOff val="80000"/>
              </a:schemeClr>
            </a:solidFill>
            <a:ln>
              <a:noFill/>
            </a:ln>
            <a:effectLst/>
          </p:spPr>
          <p:txBody>
            <a:bodyPr wrap="none" anchor="ctr"/>
            <a:lstStyle/>
            <a:p>
              <a:pPr algn="ctr"/>
              <a:r>
                <a:rPr lang="en-GB" sz="1800" b="1">
                  <a:solidFill>
                    <a:srgbClr val="CC3300"/>
                  </a:solidFill>
                </a:rPr>
                <a:t>National</a:t>
              </a:r>
            </a:p>
            <a:p>
              <a:pPr algn="ctr"/>
              <a:r>
                <a:rPr lang="en-GB" sz="1800" b="1">
                  <a:solidFill>
                    <a:srgbClr val="CC3300"/>
                  </a:solidFill>
                </a:rPr>
                <a:t>Authorities</a:t>
              </a:r>
            </a:p>
            <a:p>
              <a:pPr algn="ctr">
                <a:buFontTx/>
                <a:buChar char="-"/>
              </a:pPr>
              <a:r>
                <a:rPr lang="en-GB" sz="1800"/>
                <a:t> implement</a:t>
              </a:r>
            </a:p>
            <a:p>
              <a:pPr algn="ctr"/>
              <a:r>
                <a:rPr lang="en-GB" sz="1800"/>
                <a:t>standards</a:t>
              </a:r>
            </a:p>
          </p:txBody>
        </p:sp>
        <p:sp>
          <p:nvSpPr>
            <p:cNvPr id="125963" name="AutoShape 11"/>
            <p:cNvSpPr>
              <a:spLocks noChangeArrowheads="1"/>
            </p:cNvSpPr>
            <p:nvPr/>
          </p:nvSpPr>
          <p:spPr bwMode="auto">
            <a:xfrm>
              <a:off x="5867400" y="1844675"/>
              <a:ext cx="1800225" cy="1258888"/>
            </a:xfrm>
            <a:prstGeom prst="roundRect">
              <a:avLst>
                <a:gd name="adj" fmla="val 16667"/>
              </a:avLst>
            </a:prstGeom>
            <a:solidFill>
              <a:schemeClr val="accent2">
                <a:lumMod val="20000"/>
                <a:lumOff val="80000"/>
              </a:schemeClr>
            </a:solidFill>
            <a:ln>
              <a:noFill/>
            </a:ln>
            <a:effectLst/>
          </p:spPr>
          <p:txBody>
            <a:bodyPr wrap="none" anchor="ctr"/>
            <a:lstStyle/>
            <a:p>
              <a:pPr algn="ctr"/>
              <a:r>
                <a:rPr lang="en-GB" sz="1800" b="1">
                  <a:solidFill>
                    <a:srgbClr val="CC3300"/>
                  </a:solidFill>
                </a:rPr>
                <a:t>SSBs</a:t>
              </a:r>
            </a:p>
            <a:p>
              <a:pPr algn="ctr">
                <a:buFontTx/>
                <a:buChar char="-"/>
              </a:pPr>
              <a:r>
                <a:rPr lang="en-GB" sz="1800"/>
                <a:t>set sectoral</a:t>
              </a:r>
            </a:p>
            <a:p>
              <a:pPr algn="ctr"/>
              <a:r>
                <a:rPr lang="en-GB" sz="1800"/>
                <a:t>standards</a:t>
              </a:r>
            </a:p>
          </p:txBody>
        </p:sp>
        <p:sp>
          <p:nvSpPr>
            <p:cNvPr id="125964" name="Line 12"/>
            <p:cNvSpPr>
              <a:spLocks noChangeShapeType="1"/>
            </p:cNvSpPr>
            <p:nvPr/>
          </p:nvSpPr>
          <p:spPr bwMode="auto">
            <a:xfrm flipV="1">
              <a:off x="4284663" y="2636838"/>
              <a:ext cx="1511300" cy="936625"/>
            </a:xfrm>
            <a:prstGeom prst="line">
              <a:avLst/>
            </a:prstGeom>
            <a:noFill/>
            <a:ln w="57150" cap="sq">
              <a:solidFill>
                <a:srgbClr val="99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65" name="Line 13"/>
            <p:cNvSpPr>
              <a:spLocks noChangeShapeType="1"/>
            </p:cNvSpPr>
            <p:nvPr/>
          </p:nvSpPr>
          <p:spPr bwMode="auto">
            <a:xfrm flipH="1" flipV="1">
              <a:off x="2051050" y="3213100"/>
              <a:ext cx="504825" cy="360363"/>
            </a:xfrm>
            <a:prstGeom prst="line">
              <a:avLst/>
            </a:prstGeom>
            <a:noFill/>
            <a:ln w="57150" cap="sq">
              <a:solidFill>
                <a:srgbClr val="99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66" name="Line 14"/>
            <p:cNvSpPr>
              <a:spLocks noChangeShapeType="1"/>
            </p:cNvSpPr>
            <p:nvPr/>
          </p:nvSpPr>
          <p:spPr bwMode="auto">
            <a:xfrm flipH="1">
              <a:off x="2124075" y="4797425"/>
              <a:ext cx="431800" cy="287338"/>
            </a:xfrm>
            <a:prstGeom prst="line">
              <a:avLst/>
            </a:prstGeom>
            <a:noFill/>
            <a:ln w="57150" cap="sq">
              <a:solidFill>
                <a:srgbClr val="99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67" name="Line 15"/>
            <p:cNvSpPr>
              <a:spLocks noChangeShapeType="1"/>
            </p:cNvSpPr>
            <p:nvPr/>
          </p:nvSpPr>
          <p:spPr bwMode="auto">
            <a:xfrm>
              <a:off x="4356100" y="4797425"/>
              <a:ext cx="431800" cy="287338"/>
            </a:xfrm>
            <a:prstGeom prst="line">
              <a:avLst/>
            </a:prstGeom>
            <a:noFill/>
            <a:ln w="57150" cap="sq">
              <a:solidFill>
                <a:srgbClr val="99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68" name="Line 16"/>
            <p:cNvSpPr>
              <a:spLocks noChangeShapeType="1"/>
            </p:cNvSpPr>
            <p:nvPr/>
          </p:nvSpPr>
          <p:spPr bwMode="auto">
            <a:xfrm>
              <a:off x="5508625" y="3284538"/>
              <a:ext cx="2663825" cy="0"/>
            </a:xfrm>
            <a:prstGeom prst="line">
              <a:avLst/>
            </a:prstGeom>
            <a:noFill/>
            <a:ln w="25400" cap="sq">
              <a:solidFill>
                <a:srgbClr val="FF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69" name="Line 17"/>
            <p:cNvSpPr>
              <a:spLocks noChangeShapeType="1"/>
            </p:cNvSpPr>
            <p:nvPr/>
          </p:nvSpPr>
          <p:spPr bwMode="auto">
            <a:xfrm>
              <a:off x="6804025" y="3087688"/>
              <a:ext cx="0" cy="341312"/>
            </a:xfrm>
            <a:prstGeom prst="line">
              <a:avLst/>
            </a:prstGeom>
            <a:noFill/>
            <a:ln w="254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70" name="Line 18"/>
            <p:cNvSpPr>
              <a:spLocks noChangeShapeType="1"/>
            </p:cNvSpPr>
            <p:nvPr/>
          </p:nvSpPr>
          <p:spPr bwMode="auto">
            <a:xfrm>
              <a:off x="5508625" y="3284538"/>
              <a:ext cx="0" cy="144462"/>
            </a:xfrm>
            <a:prstGeom prst="line">
              <a:avLst/>
            </a:prstGeom>
            <a:noFill/>
            <a:ln w="254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71" name="Line 19"/>
            <p:cNvSpPr>
              <a:spLocks noChangeShapeType="1"/>
            </p:cNvSpPr>
            <p:nvPr/>
          </p:nvSpPr>
          <p:spPr bwMode="auto">
            <a:xfrm>
              <a:off x="8172450" y="3284538"/>
              <a:ext cx="0" cy="144462"/>
            </a:xfrm>
            <a:prstGeom prst="line">
              <a:avLst/>
            </a:prstGeom>
            <a:noFill/>
            <a:ln w="254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72" name="Line 20"/>
            <p:cNvSpPr>
              <a:spLocks noChangeShapeType="1"/>
            </p:cNvSpPr>
            <p:nvPr/>
          </p:nvSpPr>
          <p:spPr bwMode="auto">
            <a:xfrm flipH="1">
              <a:off x="6804025" y="3933825"/>
              <a:ext cx="1368425" cy="215900"/>
            </a:xfrm>
            <a:prstGeom prst="line">
              <a:avLst/>
            </a:prstGeom>
            <a:noFill/>
            <a:ln w="254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73" name="Line 21"/>
            <p:cNvSpPr>
              <a:spLocks noChangeShapeType="1"/>
            </p:cNvSpPr>
            <p:nvPr/>
          </p:nvSpPr>
          <p:spPr bwMode="auto">
            <a:xfrm flipH="1" flipV="1">
              <a:off x="5508625" y="3933825"/>
              <a:ext cx="1295400" cy="215900"/>
            </a:xfrm>
            <a:prstGeom prst="line">
              <a:avLst/>
            </a:prstGeom>
            <a:noFill/>
            <a:ln w="254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74" name="Line 22"/>
            <p:cNvSpPr>
              <a:spLocks noChangeShapeType="1"/>
            </p:cNvSpPr>
            <p:nvPr/>
          </p:nvSpPr>
          <p:spPr bwMode="auto">
            <a:xfrm>
              <a:off x="6804025" y="3933825"/>
              <a:ext cx="0" cy="214313"/>
            </a:xfrm>
            <a:prstGeom prst="line">
              <a:avLst/>
            </a:prstGeom>
            <a:noFill/>
            <a:ln w="254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extLst>
      <p:ext uri="{BB962C8B-B14F-4D97-AF65-F5344CB8AC3E}">
        <p14:creationId xmlns:p14="http://schemas.microsoft.com/office/powerpoint/2010/main" val="871424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fld id="{F7AD992E-DB04-4910-94AF-D3ECDC9E7252}" type="slidenum">
              <a:rPr lang="en-GB"/>
              <a:pPr/>
              <a:t>16</a:t>
            </a:fld>
            <a:endParaRPr lang="en-GB"/>
          </a:p>
        </p:txBody>
      </p:sp>
      <p:sp>
        <p:nvSpPr>
          <p:cNvPr id="72706" name="Rectangle 2"/>
          <p:cNvSpPr>
            <a:spLocks noGrp="1" noChangeArrowheads="1"/>
          </p:cNvSpPr>
          <p:nvPr>
            <p:ph type="title"/>
          </p:nvPr>
        </p:nvSpPr>
        <p:spPr/>
        <p:txBody>
          <a:bodyPr/>
          <a:lstStyle/>
          <a:p>
            <a:r>
              <a:rPr lang="en-GB" b="1" dirty="0"/>
              <a:t>How </a:t>
            </a:r>
            <a:r>
              <a:rPr lang="en-GB" b="1" dirty="0" smtClean="0"/>
              <a:t>Global </a:t>
            </a:r>
            <a:r>
              <a:rPr lang="en-GB" b="1" dirty="0"/>
              <a:t>R</a:t>
            </a:r>
            <a:r>
              <a:rPr lang="en-GB" b="1" dirty="0" smtClean="0"/>
              <a:t>eforms </a:t>
            </a:r>
            <a:r>
              <a:rPr lang="en-GB" b="1" dirty="0"/>
              <a:t>I</a:t>
            </a:r>
            <a:r>
              <a:rPr lang="en-GB" b="1" dirty="0" smtClean="0"/>
              <a:t>mpact </a:t>
            </a:r>
            <a:r>
              <a:rPr lang="en-GB" b="1" dirty="0"/>
              <a:t>C</a:t>
            </a:r>
            <a:r>
              <a:rPr lang="en-GB" b="1" dirty="0" smtClean="0"/>
              <a:t>ountries</a:t>
            </a:r>
            <a:endParaRPr lang="en-GB" b="1" dirty="0"/>
          </a:p>
        </p:txBody>
      </p:sp>
      <p:sp>
        <p:nvSpPr>
          <p:cNvPr id="72708" name="Rectangle 4"/>
          <p:cNvSpPr>
            <a:spLocks noGrp="1" noChangeArrowheads="1"/>
          </p:cNvSpPr>
          <p:nvPr>
            <p:ph type="body" sz="half" idx="1"/>
          </p:nvPr>
        </p:nvSpPr>
        <p:spPr>
          <a:xfrm>
            <a:off x="1593850" y="2997200"/>
            <a:ext cx="3402013" cy="2736850"/>
          </a:xfrm>
        </p:spPr>
        <p:txBody>
          <a:bodyPr/>
          <a:lstStyle/>
          <a:p>
            <a:r>
              <a:rPr lang="en-GB" sz="1800"/>
              <a:t>Assessments</a:t>
            </a:r>
          </a:p>
          <a:p>
            <a:pPr lvl="1"/>
            <a:r>
              <a:rPr lang="en-GB" sz="1800"/>
              <a:t>Self-assessment</a:t>
            </a:r>
          </a:p>
          <a:p>
            <a:pPr lvl="1"/>
            <a:r>
              <a:rPr lang="en-GB" sz="1800"/>
              <a:t>FSAP</a:t>
            </a:r>
          </a:p>
          <a:p>
            <a:pPr lvl="1"/>
            <a:r>
              <a:rPr lang="en-GB" sz="1800"/>
              <a:t>Peer Reviews</a:t>
            </a:r>
          </a:p>
          <a:p>
            <a:r>
              <a:rPr lang="en-GB" sz="1800"/>
              <a:t>Equivalence assessment/ supervisory recognition</a:t>
            </a:r>
          </a:p>
          <a:p>
            <a:r>
              <a:rPr lang="en-GB" sz="1800"/>
              <a:t>Corporate restructuring</a:t>
            </a:r>
          </a:p>
          <a:p>
            <a:endParaRPr lang="en-GB" sz="1800"/>
          </a:p>
        </p:txBody>
      </p:sp>
      <p:sp>
        <p:nvSpPr>
          <p:cNvPr id="72709" name="Rectangle 5"/>
          <p:cNvSpPr>
            <a:spLocks noGrp="1" noChangeArrowheads="1"/>
          </p:cNvSpPr>
          <p:nvPr>
            <p:ph type="body" sz="half" idx="2"/>
          </p:nvPr>
        </p:nvSpPr>
        <p:spPr>
          <a:xfrm>
            <a:off x="5148263" y="2997200"/>
            <a:ext cx="3403600" cy="2736850"/>
          </a:xfrm>
        </p:spPr>
        <p:txBody>
          <a:bodyPr/>
          <a:lstStyle/>
          <a:p>
            <a:r>
              <a:rPr lang="en-GB" sz="1800"/>
              <a:t>Peer pressure</a:t>
            </a:r>
          </a:p>
          <a:p>
            <a:r>
              <a:rPr lang="en-GB" sz="1800"/>
              <a:t>Competitive distortion</a:t>
            </a:r>
          </a:p>
          <a:p>
            <a:r>
              <a:rPr lang="en-GB" sz="1800"/>
              <a:t>Attract “bad” risk</a:t>
            </a:r>
          </a:p>
          <a:p>
            <a:r>
              <a:rPr lang="en-GB" sz="1800"/>
              <a:t>Weaker resilience against future crises (contagion)</a:t>
            </a:r>
          </a:p>
          <a:p>
            <a:r>
              <a:rPr lang="en-GB" sz="1800"/>
              <a:t>Reputational risk</a:t>
            </a:r>
          </a:p>
          <a:p>
            <a:endParaRPr lang="en-GB" sz="1800"/>
          </a:p>
        </p:txBody>
      </p:sp>
      <p:sp>
        <p:nvSpPr>
          <p:cNvPr id="72710" name="AutoShape 6"/>
          <p:cNvSpPr>
            <a:spLocks noChangeArrowheads="1"/>
          </p:cNvSpPr>
          <p:nvPr/>
        </p:nvSpPr>
        <p:spPr bwMode="auto">
          <a:xfrm rot="5400000">
            <a:off x="2916238" y="836612"/>
            <a:ext cx="719138" cy="3313113"/>
          </a:xfrm>
          <a:prstGeom prst="homePlate">
            <a:avLst>
              <a:gd name="adj" fmla="val 25000"/>
            </a:avLst>
          </a:prstGeom>
          <a:solidFill>
            <a:srgbClr val="960404"/>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GB" b="1">
                <a:solidFill>
                  <a:schemeClr val="bg1"/>
                </a:solidFill>
              </a:rPr>
              <a:t>DIRECT</a:t>
            </a:r>
          </a:p>
        </p:txBody>
      </p:sp>
      <p:sp>
        <p:nvSpPr>
          <p:cNvPr id="72711" name="AutoShape 7"/>
          <p:cNvSpPr>
            <a:spLocks noChangeArrowheads="1"/>
          </p:cNvSpPr>
          <p:nvPr/>
        </p:nvSpPr>
        <p:spPr bwMode="auto">
          <a:xfrm rot="5400000">
            <a:off x="6445250" y="836613"/>
            <a:ext cx="719138" cy="3313112"/>
          </a:xfrm>
          <a:prstGeom prst="homePlate">
            <a:avLst>
              <a:gd name="adj" fmla="val 25000"/>
            </a:avLst>
          </a:prstGeom>
          <a:solidFill>
            <a:srgbClr val="960404"/>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GB" b="1">
                <a:solidFill>
                  <a:schemeClr val="bg1"/>
                </a:solidFill>
              </a:rPr>
              <a:t>INDIRECT</a:t>
            </a:r>
          </a:p>
        </p:txBody>
      </p:sp>
    </p:spTree>
    <p:extLst>
      <p:ext uri="{BB962C8B-B14F-4D97-AF65-F5344CB8AC3E}">
        <p14:creationId xmlns:p14="http://schemas.microsoft.com/office/powerpoint/2010/main" val="688227868"/>
      </p:ext>
    </p:extLst>
  </p:cSld>
  <p:clrMapOvr>
    <a:masterClrMapping/>
  </p:clrMapOvr>
  <p:transition spd="slow">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GB" b="1" dirty="0"/>
              <a:t>Overarching </a:t>
            </a:r>
            <a:r>
              <a:rPr lang="en-GB" b="1" dirty="0" smtClean="0"/>
              <a:t>Guiding Principles and Aims</a:t>
            </a:r>
            <a:endParaRPr lang="en-GB" b="1" dirty="0"/>
          </a:p>
        </p:txBody>
      </p:sp>
      <p:sp>
        <p:nvSpPr>
          <p:cNvPr id="103427" name="Rectangle 3"/>
          <p:cNvSpPr>
            <a:spLocks noGrp="1" noChangeArrowheads="1"/>
          </p:cNvSpPr>
          <p:nvPr>
            <p:ph sz="half" idx="1"/>
          </p:nvPr>
        </p:nvSpPr>
        <p:spPr>
          <a:xfrm>
            <a:off x="1019970" y="2739850"/>
            <a:ext cx="3402012" cy="3581574"/>
          </a:xfrm>
        </p:spPr>
        <p:txBody>
          <a:bodyPr/>
          <a:lstStyle/>
          <a:p>
            <a:r>
              <a:rPr lang="en-GB" sz="1800" dirty="0" smtClean="0">
                <a:solidFill>
                  <a:srgbClr val="A60000"/>
                </a:solidFill>
              </a:rPr>
              <a:t>Consistent </a:t>
            </a:r>
            <a:r>
              <a:rPr lang="en-GB" sz="1800" dirty="0">
                <a:solidFill>
                  <a:srgbClr val="A60000"/>
                </a:solidFill>
              </a:rPr>
              <a:t>regulation </a:t>
            </a:r>
            <a:r>
              <a:rPr lang="en-GB" sz="1800" dirty="0"/>
              <a:t>across </a:t>
            </a:r>
            <a:r>
              <a:rPr lang="en-GB" sz="1800" dirty="0" smtClean="0"/>
              <a:t>sectors - similar </a:t>
            </a:r>
            <a:r>
              <a:rPr lang="en-GB" sz="1800" dirty="0"/>
              <a:t>activities/products should be subject to similar regulations</a:t>
            </a:r>
          </a:p>
          <a:p>
            <a:r>
              <a:rPr lang="en-GB" sz="1800" dirty="0" smtClean="0">
                <a:solidFill>
                  <a:srgbClr val="A60000"/>
                </a:solidFill>
              </a:rPr>
              <a:t>Consistent </a:t>
            </a:r>
            <a:r>
              <a:rPr lang="en-GB" sz="1800" dirty="0">
                <a:solidFill>
                  <a:srgbClr val="A60000"/>
                </a:solidFill>
              </a:rPr>
              <a:t>implementation </a:t>
            </a:r>
            <a:r>
              <a:rPr lang="en-GB" sz="1800" dirty="0"/>
              <a:t>of international standards to avoid </a:t>
            </a:r>
            <a:r>
              <a:rPr lang="en-GB" sz="1800" dirty="0" smtClean="0"/>
              <a:t>regulatory arbitrage and </a:t>
            </a:r>
            <a:r>
              <a:rPr lang="en-GB" sz="1800" dirty="0" err="1" smtClean="0"/>
              <a:t>unlevel</a:t>
            </a:r>
            <a:r>
              <a:rPr lang="en-GB" sz="1800" dirty="0" smtClean="0"/>
              <a:t> playing filed</a:t>
            </a:r>
            <a:endParaRPr lang="en-GB" sz="1800" dirty="0"/>
          </a:p>
          <a:p>
            <a:r>
              <a:rPr lang="en-GB" sz="1800" dirty="0">
                <a:solidFill>
                  <a:srgbClr val="A60000"/>
                </a:solidFill>
              </a:rPr>
              <a:t>Dynamic scope </a:t>
            </a:r>
            <a:r>
              <a:rPr lang="en-GB" sz="1800" dirty="0"/>
              <a:t>of financial </a:t>
            </a:r>
            <a:r>
              <a:rPr lang="en-GB" sz="1800" dirty="0" smtClean="0"/>
              <a:t>regulation</a:t>
            </a:r>
          </a:p>
          <a:p>
            <a:r>
              <a:rPr lang="en-GB" sz="1800" dirty="0" smtClean="0"/>
              <a:t>Capture </a:t>
            </a:r>
            <a:r>
              <a:rPr lang="en-GB" sz="1800" dirty="0" smtClean="0">
                <a:solidFill>
                  <a:srgbClr val="A60000"/>
                </a:solidFill>
              </a:rPr>
              <a:t>full spectrum of risks</a:t>
            </a:r>
          </a:p>
          <a:p>
            <a:pPr marL="0" indent="0">
              <a:buNone/>
            </a:pPr>
            <a:endParaRPr lang="en-GB" sz="1800" dirty="0" smtClean="0"/>
          </a:p>
        </p:txBody>
      </p:sp>
      <p:sp>
        <p:nvSpPr>
          <p:cNvPr id="2" name="Content Placeholder 1"/>
          <p:cNvSpPr>
            <a:spLocks noGrp="1"/>
          </p:cNvSpPr>
          <p:nvPr>
            <p:ph sz="half" idx="2"/>
          </p:nvPr>
        </p:nvSpPr>
        <p:spPr>
          <a:xfrm>
            <a:off x="5086375" y="2739850"/>
            <a:ext cx="3403600" cy="3581574"/>
          </a:xfrm>
        </p:spPr>
        <p:txBody>
          <a:bodyPr/>
          <a:lstStyle/>
          <a:p>
            <a:r>
              <a:rPr lang="en-GB" sz="1800" dirty="0"/>
              <a:t>Close </a:t>
            </a:r>
            <a:r>
              <a:rPr lang="en-GB" sz="1800" dirty="0" err="1"/>
              <a:t>sectoral</a:t>
            </a:r>
            <a:r>
              <a:rPr lang="en-GB" sz="1800" dirty="0"/>
              <a:t> and cross-</a:t>
            </a:r>
            <a:r>
              <a:rPr lang="en-GB" sz="1800" dirty="0" err="1"/>
              <a:t>sectoral</a:t>
            </a:r>
            <a:r>
              <a:rPr lang="en-GB" sz="1800" dirty="0"/>
              <a:t> </a:t>
            </a:r>
            <a:r>
              <a:rPr lang="en-GB" sz="1800" dirty="0">
                <a:solidFill>
                  <a:srgbClr val="A60000"/>
                </a:solidFill>
              </a:rPr>
              <a:t>regulatory gaps</a:t>
            </a:r>
          </a:p>
          <a:p>
            <a:r>
              <a:rPr lang="en-GB" sz="1800" dirty="0"/>
              <a:t>Eliminate supervisory </a:t>
            </a:r>
            <a:r>
              <a:rPr lang="en-GB" sz="1800" dirty="0">
                <a:solidFill>
                  <a:srgbClr val="A60000"/>
                </a:solidFill>
              </a:rPr>
              <a:t>“blind spots”</a:t>
            </a:r>
          </a:p>
          <a:p>
            <a:r>
              <a:rPr lang="en-GB" sz="1800" dirty="0"/>
              <a:t>Ensure effective supervision of risks from </a:t>
            </a:r>
            <a:r>
              <a:rPr lang="en-GB" sz="1800" dirty="0">
                <a:solidFill>
                  <a:srgbClr val="A60000"/>
                </a:solidFill>
              </a:rPr>
              <a:t>non-regulated activities </a:t>
            </a:r>
            <a:r>
              <a:rPr lang="en-GB" sz="1800" dirty="0"/>
              <a:t>and entities</a:t>
            </a:r>
          </a:p>
          <a:p>
            <a:endParaRPr lang="en-GB" sz="1800" dirty="0"/>
          </a:p>
        </p:txBody>
      </p:sp>
      <p:sp>
        <p:nvSpPr>
          <p:cNvPr id="5" name="Slide Number Placeholder 3"/>
          <p:cNvSpPr>
            <a:spLocks noGrp="1"/>
          </p:cNvSpPr>
          <p:nvPr>
            <p:ph type="sldNum" sz="quarter" idx="10"/>
          </p:nvPr>
        </p:nvSpPr>
        <p:spPr/>
        <p:txBody>
          <a:bodyPr/>
          <a:lstStyle/>
          <a:p>
            <a:fld id="{1BB7A217-B1A1-4545-A1BC-DD7FE00649E4}" type="slidenum">
              <a:rPr lang="en-GB"/>
              <a:pPr/>
              <a:t>17</a:t>
            </a:fld>
            <a:endParaRPr lang="en-GB"/>
          </a:p>
        </p:txBody>
      </p:sp>
      <p:pic>
        <p:nvPicPr>
          <p:cNvPr id="103428" name="Picture 4" descr="gu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7113" y="5013175"/>
            <a:ext cx="1308249" cy="1308249"/>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p:cNvSpPr>
            <a:spLocks noChangeArrowheads="1"/>
          </p:cNvSpPr>
          <p:nvPr/>
        </p:nvSpPr>
        <p:spPr bwMode="auto">
          <a:xfrm rot="5400000">
            <a:off x="2340595" y="729210"/>
            <a:ext cx="719138" cy="3313113"/>
          </a:xfrm>
          <a:prstGeom prst="homePlate">
            <a:avLst>
              <a:gd name="adj" fmla="val 25000"/>
            </a:avLst>
          </a:prstGeom>
          <a:solidFill>
            <a:srgbClr val="960404"/>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GB" b="1" dirty="0" smtClean="0">
                <a:solidFill>
                  <a:schemeClr val="bg1"/>
                </a:solidFill>
              </a:rPr>
              <a:t>Guiding Principles</a:t>
            </a:r>
            <a:endParaRPr lang="en-GB" b="1" dirty="0">
              <a:solidFill>
                <a:schemeClr val="bg1"/>
              </a:solidFill>
            </a:endParaRPr>
          </a:p>
        </p:txBody>
      </p:sp>
      <p:sp>
        <p:nvSpPr>
          <p:cNvPr id="8" name="AutoShape 7"/>
          <p:cNvSpPr>
            <a:spLocks noChangeArrowheads="1"/>
          </p:cNvSpPr>
          <p:nvPr/>
        </p:nvSpPr>
        <p:spPr bwMode="auto">
          <a:xfrm rot="5400000">
            <a:off x="6373043" y="758182"/>
            <a:ext cx="719138" cy="3313112"/>
          </a:xfrm>
          <a:prstGeom prst="homePlate">
            <a:avLst>
              <a:gd name="adj" fmla="val 25000"/>
            </a:avLst>
          </a:prstGeom>
          <a:solidFill>
            <a:srgbClr val="960404"/>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GB" b="1" dirty="0" smtClean="0">
                <a:solidFill>
                  <a:schemeClr val="bg1"/>
                </a:solidFill>
              </a:rPr>
              <a:t>Aims</a:t>
            </a:r>
            <a:endParaRPr lang="en-GB" b="1" dirty="0">
              <a:solidFill>
                <a:schemeClr val="bg1"/>
              </a:solidFill>
            </a:endParaRPr>
          </a:p>
        </p:txBody>
      </p:sp>
    </p:spTree>
    <p:extLst>
      <p:ext uri="{BB962C8B-B14F-4D97-AF65-F5344CB8AC3E}">
        <p14:creationId xmlns:p14="http://schemas.microsoft.com/office/powerpoint/2010/main" val="979620428"/>
      </p:ext>
    </p:extLst>
  </p:cSld>
  <p:clrMapOvr>
    <a:masterClrMapping/>
  </p:clrMapOvr>
  <p:transition spd="slow">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7294643C-B86C-42BD-BABE-917FB28CE074}" type="slidenum">
              <a:rPr lang="en-GB" smtClean="0"/>
              <a:pPr/>
              <a:t>18</a:t>
            </a:fld>
            <a:endParaRPr lang="en-GB"/>
          </a:p>
        </p:txBody>
      </p:sp>
      <p:sp>
        <p:nvSpPr>
          <p:cNvPr id="6" name="Title 5"/>
          <p:cNvSpPr>
            <a:spLocks noGrp="1"/>
          </p:cNvSpPr>
          <p:nvPr>
            <p:ph type="title"/>
          </p:nvPr>
        </p:nvSpPr>
        <p:spPr/>
        <p:txBody>
          <a:bodyPr/>
          <a:lstStyle/>
          <a:p>
            <a:r>
              <a:rPr lang="en-GB" dirty="0" smtClean="0"/>
              <a:t>Definition of “Financial Conglomerate”</a:t>
            </a:r>
            <a:endParaRPr lang="en-GB" dirty="0"/>
          </a:p>
        </p:txBody>
      </p:sp>
      <p:sp>
        <p:nvSpPr>
          <p:cNvPr id="7" name="Text Placeholder 6"/>
          <p:cNvSpPr>
            <a:spLocks noGrp="1"/>
          </p:cNvSpPr>
          <p:nvPr>
            <p:ph type="body" sz="quarter" idx="11"/>
          </p:nvPr>
        </p:nvSpPr>
        <p:spPr/>
        <p:txBody>
          <a:bodyPr/>
          <a:lstStyle/>
          <a:p>
            <a:pPr marL="0" indent="0" algn="ctr">
              <a:buNone/>
            </a:pPr>
            <a:r>
              <a:rPr lang="en-GB" dirty="0" smtClean="0"/>
              <a:t>“Any </a:t>
            </a:r>
            <a:r>
              <a:rPr lang="en-GB" dirty="0"/>
              <a:t>group of companies under </a:t>
            </a:r>
            <a:r>
              <a:rPr lang="en-GB" b="1" dirty="0">
                <a:solidFill>
                  <a:srgbClr val="A60000"/>
                </a:solidFill>
              </a:rPr>
              <a:t>common control or dominant influence</a:t>
            </a:r>
            <a:r>
              <a:rPr lang="en-GB" dirty="0"/>
              <a:t>, including any financial holding company, which conducts </a:t>
            </a:r>
            <a:r>
              <a:rPr lang="en-GB" b="1" dirty="0">
                <a:solidFill>
                  <a:srgbClr val="A60000"/>
                </a:solidFill>
              </a:rPr>
              <a:t>material financial activities </a:t>
            </a:r>
            <a:r>
              <a:rPr lang="en-GB" dirty="0"/>
              <a:t>in </a:t>
            </a:r>
            <a:r>
              <a:rPr lang="en-GB" b="1" dirty="0">
                <a:solidFill>
                  <a:srgbClr val="A60000"/>
                </a:solidFill>
              </a:rPr>
              <a:t>at least two </a:t>
            </a:r>
            <a:r>
              <a:rPr lang="en-GB" dirty="0"/>
              <a:t>of the regulated banking, securities or insurance sectors</a:t>
            </a:r>
            <a:r>
              <a:rPr lang="en-GB" dirty="0" smtClean="0"/>
              <a:t>.”</a:t>
            </a:r>
            <a:endParaRPr lang="en-GB" dirty="0"/>
          </a:p>
        </p:txBody>
      </p:sp>
      <p:pic>
        <p:nvPicPr>
          <p:cNvPr id="1026" name="Picture 2" descr="http://blogs.villagevoice.com/runninscared/insuranc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2945" y="4501682"/>
            <a:ext cx="1274093" cy="13210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mericanrealestateinvestments.com.au/wp-content/uploads/2012/05/bank-building-ic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48" y="4368445"/>
            <a:ext cx="1740570" cy="15874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8184" y="4584308"/>
            <a:ext cx="1467496" cy="1155764"/>
          </a:xfrm>
          <a:prstGeom prst="rect">
            <a:avLst/>
          </a:prstGeom>
        </p:spPr>
      </p:pic>
    </p:spTree>
    <p:extLst>
      <p:ext uri="{BB962C8B-B14F-4D97-AF65-F5344CB8AC3E}">
        <p14:creationId xmlns:p14="http://schemas.microsoft.com/office/powerpoint/2010/main" val="1561331085"/>
      </p:ext>
    </p:extLst>
  </p:cSld>
  <p:clrMapOvr>
    <a:masterClrMapping/>
  </p:clrMapOvr>
  <p:transition spd="slow">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1D3BC5-7DA2-4822-A380-449FC5420CAB}" type="slidenum">
              <a:rPr lang="en-GB" smtClean="0"/>
              <a:pPr/>
              <a:t>19</a:t>
            </a:fld>
            <a:endParaRPr lang="en-GB"/>
          </a:p>
        </p:txBody>
      </p:sp>
      <p:sp>
        <p:nvSpPr>
          <p:cNvPr id="2" name="Title 1"/>
          <p:cNvSpPr>
            <a:spLocks noGrp="1"/>
          </p:cNvSpPr>
          <p:nvPr>
            <p:ph type="title"/>
          </p:nvPr>
        </p:nvSpPr>
        <p:spPr>
          <a:xfrm>
            <a:off x="1043608" y="836614"/>
            <a:ext cx="7776864" cy="466725"/>
          </a:xfrm>
        </p:spPr>
        <p:txBody>
          <a:bodyPr/>
          <a:lstStyle/>
          <a:p>
            <a:r>
              <a:rPr lang="en-GB" dirty="0" smtClean="0"/>
              <a:t>Scope of Application</a:t>
            </a:r>
            <a:endParaRPr lang="en-GB" dirty="0"/>
          </a:p>
        </p:txBody>
      </p:sp>
      <p:sp>
        <p:nvSpPr>
          <p:cNvPr id="7" name="Text Placeholder 6"/>
          <p:cNvSpPr>
            <a:spLocks noGrp="1"/>
          </p:cNvSpPr>
          <p:nvPr>
            <p:ph type="body" sz="quarter" idx="11"/>
          </p:nvPr>
        </p:nvSpPr>
        <p:spPr>
          <a:xfrm>
            <a:off x="1691680" y="5867722"/>
            <a:ext cx="7056784" cy="360040"/>
          </a:xfrm>
        </p:spPr>
        <p:txBody>
          <a:bodyPr/>
          <a:lstStyle/>
          <a:p>
            <a:pPr marL="0" indent="0">
              <a:buNone/>
            </a:pPr>
            <a:r>
              <a:rPr lang="en-GB" sz="1200" dirty="0" smtClean="0"/>
              <a:t>*If the other material financial activity is not captured under the </a:t>
            </a:r>
            <a:r>
              <a:rPr lang="en-GB" sz="1200" dirty="0" err="1" smtClean="0"/>
              <a:t>sectoral</a:t>
            </a:r>
            <a:r>
              <a:rPr lang="en-GB" sz="1200" dirty="0" smtClean="0"/>
              <a:t> group-wide supervision rules</a:t>
            </a:r>
            <a:endParaRPr lang="en-GB" sz="1200" dirty="0"/>
          </a:p>
        </p:txBody>
      </p:sp>
      <p:graphicFrame>
        <p:nvGraphicFramePr>
          <p:cNvPr id="10" name="Diagram 9"/>
          <p:cNvGraphicFramePr/>
          <p:nvPr>
            <p:extLst>
              <p:ext uri="{D42A27DB-BD31-4B8C-83A1-F6EECF244321}">
                <p14:modId xmlns:p14="http://schemas.microsoft.com/office/powerpoint/2010/main" val="1021460804"/>
              </p:ext>
            </p:extLst>
          </p:nvPr>
        </p:nvGraphicFramePr>
        <p:xfrm>
          <a:off x="1187624" y="1916832"/>
          <a:ext cx="2039888" cy="1599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val="3114124311"/>
              </p:ext>
            </p:extLst>
          </p:nvPr>
        </p:nvGraphicFramePr>
        <p:xfrm>
          <a:off x="3347864" y="1988840"/>
          <a:ext cx="1679848" cy="1383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p:cNvGraphicFramePr/>
          <p:nvPr>
            <p:extLst>
              <p:ext uri="{D42A27DB-BD31-4B8C-83A1-F6EECF244321}">
                <p14:modId xmlns:p14="http://schemas.microsoft.com/office/powerpoint/2010/main" val="3226039819"/>
              </p:ext>
            </p:extLst>
          </p:nvPr>
        </p:nvGraphicFramePr>
        <p:xfrm>
          <a:off x="5292080" y="1988840"/>
          <a:ext cx="1679848" cy="13839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5" name="Diagram 14"/>
          <p:cNvGraphicFramePr/>
          <p:nvPr>
            <p:extLst>
              <p:ext uri="{D42A27DB-BD31-4B8C-83A1-F6EECF244321}">
                <p14:modId xmlns:p14="http://schemas.microsoft.com/office/powerpoint/2010/main" val="2984772862"/>
              </p:ext>
            </p:extLst>
          </p:nvPr>
        </p:nvGraphicFramePr>
        <p:xfrm>
          <a:off x="7236296" y="1988840"/>
          <a:ext cx="1679848" cy="138392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6" name="Diagram 15"/>
          <p:cNvGraphicFramePr/>
          <p:nvPr>
            <p:extLst>
              <p:ext uri="{D42A27DB-BD31-4B8C-83A1-F6EECF244321}">
                <p14:modId xmlns:p14="http://schemas.microsoft.com/office/powerpoint/2010/main" val="195602105"/>
              </p:ext>
            </p:extLst>
          </p:nvPr>
        </p:nvGraphicFramePr>
        <p:xfrm>
          <a:off x="1835696" y="4571578"/>
          <a:ext cx="1679848" cy="138392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9" name="Diagram 18"/>
          <p:cNvGraphicFramePr/>
          <p:nvPr>
            <p:extLst>
              <p:ext uri="{D42A27DB-BD31-4B8C-83A1-F6EECF244321}">
                <p14:modId xmlns:p14="http://schemas.microsoft.com/office/powerpoint/2010/main" val="587496706"/>
              </p:ext>
            </p:extLst>
          </p:nvPr>
        </p:nvGraphicFramePr>
        <p:xfrm>
          <a:off x="4355976" y="4571578"/>
          <a:ext cx="1679848" cy="1383928"/>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20" name="Diagram 19"/>
          <p:cNvGraphicFramePr/>
          <p:nvPr>
            <p:extLst>
              <p:ext uri="{D42A27DB-BD31-4B8C-83A1-F6EECF244321}">
                <p14:modId xmlns:p14="http://schemas.microsoft.com/office/powerpoint/2010/main" val="3134270004"/>
              </p:ext>
            </p:extLst>
          </p:nvPr>
        </p:nvGraphicFramePr>
        <p:xfrm>
          <a:off x="6876256" y="4571578"/>
          <a:ext cx="1679848" cy="1383928"/>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
        <p:nvSpPr>
          <p:cNvPr id="21" name="Rounded Rectangle 20"/>
          <p:cNvSpPr/>
          <p:nvPr/>
        </p:nvSpPr>
        <p:spPr bwMode="auto">
          <a:xfrm>
            <a:off x="1259632" y="1561069"/>
            <a:ext cx="7698382" cy="2168624"/>
          </a:xfrm>
          <a:prstGeom prst="roundRect">
            <a:avLst/>
          </a:prstGeom>
          <a:noFill/>
          <a:ln w="25400" cap="sq" cmpd="sng" algn="ctr">
            <a:solidFill>
              <a:srgbClr val="FF0000"/>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smtClean="0">
              <a:ln>
                <a:noFill/>
              </a:ln>
              <a:solidFill>
                <a:schemeClr val="tx1"/>
              </a:solidFill>
              <a:effectLst/>
              <a:latin typeface="Arial" charset="0"/>
            </a:endParaRPr>
          </a:p>
        </p:txBody>
      </p:sp>
      <p:sp>
        <p:nvSpPr>
          <p:cNvPr id="22" name="TextBox 21"/>
          <p:cNvSpPr txBox="1"/>
          <p:nvPr/>
        </p:nvSpPr>
        <p:spPr>
          <a:xfrm>
            <a:off x="2447764" y="1561069"/>
            <a:ext cx="4968552" cy="400110"/>
          </a:xfrm>
          <a:prstGeom prst="rect">
            <a:avLst/>
          </a:prstGeom>
          <a:noFill/>
        </p:spPr>
        <p:txBody>
          <a:bodyPr wrap="square" rtlCol="0">
            <a:spAutoFit/>
          </a:bodyPr>
          <a:lstStyle/>
          <a:p>
            <a:pPr algn="ctr"/>
            <a:r>
              <a:rPr lang="en-GB" sz="2000" b="1" dirty="0" smtClean="0">
                <a:latin typeface="Segoe UI" pitchFamily="34" charset="0"/>
                <a:ea typeface="Segoe UI" pitchFamily="34" charset="0"/>
                <a:cs typeface="Segoe UI" pitchFamily="34" charset="0"/>
              </a:rPr>
              <a:t>Financial Conglomerates</a:t>
            </a:r>
          </a:p>
        </p:txBody>
      </p:sp>
      <p:sp>
        <p:nvSpPr>
          <p:cNvPr id="23" name="Rounded Rectangle 22"/>
          <p:cNvSpPr/>
          <p:nvPr/>
        </p:nvSpPr>
        <p:spPr bwMode="auto">
          <a:xfrm>
            <a:off x="1259632" y="4077072"/>
            <a:ext cx="7698382" cy="2168624"/>
          </a:xfrm>
          <a:prstGeom prst="roundRect">
            <a:avLst/>
          </a:prstGeom>
          <a:noFill/>
          <a:ln w="25400" cap="sq" cmpd="sng" algn="ctr">
            <a:solidFill>
              <a:srgbClr val="FF0000"/>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smtClean="0">
              <a:ln>
                <a:noFill/>
              </a:ln>
              <a:solidFill>
                <a:schemeClr val="tx1"/>
              </a:solidFill>
              <a:effectLst/>
              <a:latin typeface="Arial" charset="0"/>
            </a:endParaRPr>
          </a:p>
        </p:txBody>
      </p:sp>
      <p:sp>
        <p:nvSpPr>
          <p:cNvPr id="24" name="TextBox 23"/>
          <p:cNvSpPr txBox="1"/>
          <p:nvPr/>
        </p:nvSpPr>
        <p:spPr>
          <a:xfrm>
            <a:off x="2519772" y="4149080"/>
            <a:ext cx="4968552" cy="400110"/>
          </a:xfrm>
          <a:prstGeom prst="rect">
            <a:avLst/>
          </a:prstGeom>
          <a:noFill/>
        </p:spPr>
        <p:txBody>
          <a:bodyPr wrap="square" rtlCol="0">
            <a:spAutoFit/>
          </a:bodyPr>
          <a:lstStyle/>
          <a:p>
            <a:pPr algn="ctr"/>
            <a:r>
              <a:rPr lang="en-GB" sz="2000" b="1" dirty="0" err="1" smtClean="0">
                <a:latin typeface="Segoe UI" pitchFamily="34" charset="0"/>
                <a:ea typeface="Segoe UI" pitchFamily="34" charset="0"/>
                <a:cs typeface="Segoe UI" pitchFamily="34" charset="0"/>
              </a:rPr>
              <a:t>Sectoral</a:t>
            </a:r>
            <a:r>
              <a:rPr lang="en-GB" sz="2000" b="1" dirty="0" smtClean="0">
                <a:latin typeface="Segoe UI" pitchFamily="34" charset="0"/>
                <a:ea typeface="Segoe UI" pitchFamily="34" charset="0"/>
                <a:cs typeface="Segoe UI" pitchFamily="34" charset="0"/>
              </a:rPr>
              <a:t> Groups</a:t>
            </a:r>
          </a:p>
        </p:txBody>
      </p:sp>
      <p:sp>
        <p:nvSpPr>
          <p:cNvPr id="26" name="Pentagon 25"/>
          <p:cNvSpPr/>
          <p:nvPr/>
        </p:nvSpPr>
        <p:spPr bwMode="auto">
          <a:xfrm>
            <a:off x="426333" y="1527069"/>
            <a:ext cx="822286" cy="4743974"/>
          </a:xfrm>
          <a:prstGeom prst="homePlate">
            <a:avLst/>
          </a:prstGeom>
          <a:solidFill>
            <a:schemeClr val="accent2">
              <a:lumMod val="20000"/>
              <a:lumOff val="80000"/>
            </a:schemeClr>
          </a:solidFill>
          <a:ln w="12700" cap="sq" cmpd="sng" algn="ctr">
            <a:noFill/>
            <a:prstDash val="solid"/>
            <a:round/>
            <a:headEnd type="none" w="sm" len="sm"/>
            <a:tailEnd type="none" w="sm" len="sm"/>
          </a:ln>
          <a:effectLst/>
          <a:extLst/>
        </p:spPr>
        <p:txBody>
          <a:bodyPr vert="vert270" wrap="square" lIns="91440" tIns="45720" rIns="91440" bIns="45720" numCol="1" rtlCol="0" anchor="t" anchorCtr="0" compatLnSpc="1">
            <a:prstTxWarp prst="textNoShape">
              <a:avLst/>
            </a:prstTxWarp>
          </a:bodyPr>
          <a:lstStyle/>
          <a:p>
            <a:pPr algn="ctr"/>
            <a:r>
              <a:rPr lang="en-GB" sz="1800" dirty="0">
                <a:ea typeface="Segoe UI" pitchFamily="34" charset="0"/>
                <a:cs typeface="Segoe UI" pitchFamily="34" charset="0"/>
              </a:rPr>
              <a:t>Supplementary to </a:t>
            </a:r>
            <a:r>
              <a:rPr lang="en-GB" sz="1800" dirty="0" err="1">
                <a:ea typeface="Segoe UI" pitchFamily="34" charset="0"/>
                <a:cs typeface="Segoe UI" pitchFamily="34" charset="0"/>
              </a:rPr>
              <a:t>Sectoral</a:t>
            </a:r>
            <a:r>
              <a:rPr lang="en-GB" sz="1800" dirty="0">
                <a:ea typeface="Segoe UI" pitchFamily="34" charset="0"/>
                <a:cs typeface="Segoe UI" pitchFamily="34" charset="0"/>
              </a:rPr>
              <a:t> Frameworks</a:t>
            </a:r>
          </a:p>
        </p:txBody>
      </p:sp>
    </p:spTree>
    <p:extLst>
      <p:ext uri="{BB962C8B-B14F-4D97-AF65-F5344CB8AC3E}">
        <p14:creationId xmlns:p14="http://schemas.microsoft.com/office/powerpoint/2010/main" val="3167835879"/>
      </p:ext>
    </p:extLst>
  </p:cSld>
  <p:clrMapOvr>
    <a:masterClrMapping/>
  </p:clrMapOvr>
  <p:transition spd="slow">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de-CH" b="1" dirty="0"/>
              <a:t>Agenda</a:t>
            </a:r>
          </a:p>
        </p:txBody>
      </p:sp>
      <p:sp>
        <p:nvSpPr>
          <p:cNvPr id="51203" name="Rectangle 3"/>
          <p:cNvSpPr>
            <a:spLocks noGrp="1" noChangeArrowheads="1"/>
          </p:cNvSpPr>
          <p:nvPr>
            <p:ph idx="1"/>
          </p:nvPr>
        </p:nvSpPr>
        <p:spPr/>
        <p:txBody>
          <a:bodyPr/>
          <a:lstStyle/>
          <a:p>
            <a:r>
              <a:rPr lang="en-GB" dirty="0"/>
              <a:t>Cross-</a:t>
            </a:r>
            <a:r>
              <a:rPr lang="en-GB" dirty="0" err="1"/>
              <a:t>sectoral</a:t>
            </a:r>
            <a:r>
              <a:rPr lang="en-GB" dirty="0"/>
              <a:t> lessons from the </a:t>
            </a:r>
            <a:r>
              <a:rPr lang="en-GB" dirty="0" smtClean="0"/>
              <a:t>2007 </a:t>
            </a:r>
            <a:r>
              <a:rPr lang="en-GB" dirty="0"/>
              <a:t>Financial Crisis</a:t>
            </a:r>
          </a:p>
          <a:p>
            <a:r>
              <a:rPr lang="en-GB" dirty="0" smtClean="0"/>
              <a:t>Introduction to the financial </a:t>
            </a:r>
            <a:r>
              <a:rPr lang="en-GB" dirty="0"/>
              <a:t>c</a:t>
            </a:r>
            <a:r>
              <a:rPr lang="en-GB" dirty="0" smtClean="0"/>
              <a:t>onglomerates principles</a:t>
            </a:r>
          </a:p>
          <a:p>
            <a:r>
              <a:rPr lang="en-GB" dirty="0" smtClean="0"/>
              <a:t>Core elements of the financial conglomerates principles</a:t>
            </a:r>
            <a:endParaRPr lang="en-GB" dirty="0"/>
          </a:p>
          <a:p>
            <a:r>
              <a:rPr lang="en-GB" dirty="0" smtClean="0"/>
              <a:t>Summary</a:t>
            </a:r>
            <a:endParaRPr lang="en-GB" dirty="0"/>
          </a:p>
        </p:txBody>
      </p:sp>
      <p:sp>
        <p:nvSpPr>
          <p:cNvPr id="5" name="Slide Number Placeholder 3"/>
          <p:cNvSpPr>
            <a:spLocks noGrp="1"/>
          </p:cNvSpPr>
          <p:nvPr>
            <p:ph type="sldNum" sz="quarter" idx="10"/>
          </p:nvPr>
        </p:nvSpPr>
        <p:spPr/>
        <p:txBody>
          <a:bodyPr/>
          <a:lstStyle/>
          <a:p>
            <a:fld id="{FB4DC3FD-7796-4411-AFBF-8A0B061C9664}" type="slidenum">
              <a:rPr lang="en-GB"/>
              <a:pPr/>
              <a:t>2</a:t>
            </a:fld>
            <a:endParaRPr lang="en-GB"/>
          </a:p>
        </p:txBody>
      </p:sp>
      <p:sp>
        <p:nvSpPr>
          <p:cNvPr id="51204" name="Rectangle 4"/>
          <p:cNvSpPr>
            <a:spLocks noChangeArrowheads="1"/>
          </p:cNvSpPr>
          <p:nvPr/>
        </p:nvSpPr>
        <p:spPr bwMode="auto">
          <a:xfrm>
            <a:off x="8153400" y="64008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3B9152CF-F27C-4C2A-A32E-EAADCCC73DE8}" type="slidenum">
              <a:rPr lang="en-GB" sz="1000" b="1"/>
              <a:pPr algn="r"/>
              <a:t>2</a:t>
            </a:fld>
            <a:endParaRPr lang="en-GB"/>
          </a:p>
        </p:txBody>
      </p:sp>
    </p:spTree>
    <p:extLst>
      <p:ext uri="{BB962C8B-B14F-4D97-AF65-F5344CB8AC3E}">
        <p14:creationId xmlns:p14="http://schemas.microsoft.com/office/powerpoint/2010/main" val="3141068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1203">
                                            <p:txEl>
                                              <p:pRg st="1" end="1"/>
                                            </p:txEl>
                                          </p:spTgt>
                                        </p:tgtEl>
                                        <p:attrNameLst>
                                          <p:attrName>style.color</p:attrName>
                                        </p:attrNameLst>
                                      </p:cBhvr>
                                      <p:to>
                                        <a:srgbClr val="C0C0C0"/>
                                      </p:to>
                                    </p:animClr>
                                  </p:childTnLst>
                                </p:cTn>
                              </p:par>
                              <p:par>
                                <p:cTn id="7" presetID="3" presetClass="emph" presetSubtype="2" fill="hold" nodeType="withEffect">
                                  <p:stCondLst>
                                    <p:cond delay="0"/>
                                  </p:stCondLst>
                                  <p:childTnLst>
                                    <p:animClr clrSpc="rgb" dir="cw">
                                      <p:cBhvr override="childStyle">
                                        <p:cTn id="8" dur="500" fill="hold"/>
                                        <p:tgtEl>
                                          <p:spTgt spid="51203">
                                            <p:txEl>
                                              <p:pRg st="2" end="2"/>
                                            </p:txEl>
                                          </p:spTgt>
                                        </p:tgtEl>
                                        <p:attrNameLst>
                                          <p:attrName>style.color</p:attrName>
                                        </p:attrNameLst>
                                      </p:cBhvr>
                                      <p:to>
                                        <a:srgbClr val="C0C0C0"/>
                                      </p:to>
                                    </p:animClr>
                                  </p:childTnLst>
                                </p:cTn>
                              </p:par>
                              <p:par>
                                <p:cTn id="9" presetID="3" presetClass="emph" presetSubtype="2" fill="hold" nodeType="withEffect">
                                  <p:stCondLst>
                                    <p:cond delay="0"/>
                                  </p:stCondLst>
                                  <p:childTnLst>
                                    <p:animClr clrSpc="rgb" dir="cw">
                                      <p:cBhvr override="childStyle">
                                        <p:cTn id="10" dur="500" fill="hold"/>
                                        <p:tgtEl>
                                          <p:spTgt spid="51203">
                                            <p:txEl>
                                              <p:pRg st="3" end="3"/>
                                            </p:txEl>
                                          </p:spTgt>
                                        </p:tgtEl>
                                        <p:attrNameLst>
                                          <p:attrName>style.color</p:attrName>
                                        </p:attrNameLst>
                                      </p:cBhvr>
                                      <p:to>
                                        <a:srgbClr val="C0C0C0"/>
                                      </p:to>
                                    </p:animClr>
                                  </p:childTnLst>
                                </p:cTn>
                              </p:par>
                              <p:par>
                                <p:cTn id="11" presetID="3" presetClass="emph" presetSubtype="2" fill="hold" nodeType="withEffect">
                                  <p:stCondLst>
                                    <p:cond delay="0"/>
                                  </p:stCondLst>
                                  <p:childTnLst>
                                    <p:animClr clrSpc="rgb" dir="cw">
                                      <p:cBhvr override="childStyle">
                                        <p:cTn id="12" dur="500" fill="hold"/>
                                        <p:tgtEl>
                                          <p:spTgt spid="51203">
                                            <p:txEl>
                                              <p:pRg st="0" end="0"/>
                                            </p:txEl>
                                          </p:spTgt>
                                        </p:tgtEl>
                                        <p:attrNameLst>
                                          <p:attrName>style.color</p:attrName>
                                        </p:attrNameLst>
                                      </p:cBhvr>
                                      <p:to>
                                        <a:srgbClr val="A5002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20</a:t>
            </a:fld>
            <a:endParaRPr lang="en-GB" dirty="0"/>
          </a:p>
        </p:txBody>
      </p:sp>
      <p:sp>
        <p:nvSpPr>
          <p:cNvPr id="3" name="Title 2"/>
          <p:cNvSpPr>
            <a:spLocks noGrp="1"/>
          </p:cNvSpPr>
          <p:nvPr>
            <p:ph type="title"/>
          </p:nvPr>
        </p:nvSpPr>
        <p:spPr/>
        <p:txBody>
          <a:bodyPr/>
          <a:lstStyle/>
          <a:p>
            <a:r>
              <a:rPr lang="en-GB" dirty="0" smtClean="0"/>
              <a:t>Preconditions to Effective Conglomerates Supervision</a:t>
            </a:r>
            <a:endParaRPr lang="en-GB" dirty="0"/>
          </a:p>
        </p:txBody>
      </p:sp>
      <p:sp>
        <p:nvSpPr>
          <p:cNvPr id="4" name="Text Placeholder 3"/>
          <p:cNvSpPr>
            <a:spLocks noGrp="1"/>
          </p:cNvSpPr>
          <p:nvPr>
            <p:ph type="body" sz="quarter" idx="11"/>
          </p:nvPr>
        </p:nvSpPr>
        <p:spPr>
          <a:xfrm>
            <a:off x="1043608" y="5517232"/>
            <a:ext cx="7488832" cy="648072"/>
          </a:xfrm>
        </p:spPr>
        <p:txBody>
          <a:bodyPr/>
          <a:lstStyle/>
          <a:p>
            <a:endParaRPr lang="en-GB" dirty="0"/>
          </a:p>
        </p:txBody>
      </p:sp>
      <p:graphicFrame>
        <p:nvGraphicFramePr>
          <p:cNvPr id="5" name="Diagram 4"/>
          <p:cNvGraphicFramePr/>
          <p:nvPr>
            <p:extLst>
              <p:ext uri="{D42A27DB-BD31-4B8C-83A1-F6EECF244321}">
                <p14:modId xmlns:p14="http://schemas.microsoft.com/office/powerpoint/2010/main" val="3018027551"/>
              </p:ext>
            </p:extLst>
          </p:nvPr>
        </p:nvGraphicFramePr>
        <p:xfrm>
          <a:off x="1043608" y="1700808"/>
          <a:ext cx="7488832"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8419430"/>
      </p:ext>
    </p:extLst>
  </p:cSld>
  <p:clrMapOvr>
    <a:masterClrMapping/>
  </p:clrMapOvr>
  <p:transition spd="slow">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21</a:t>
            </a:fld>
            <a:endParaRPr lang="en-GB" dirty="0"/>
          </a:p>
        </p:txBody>
      </p:sp>
      <p:sp>
        <p:nvSpPr>
          <p:cNvPr id="3" name="Title 2"/>
          <p:cNvSpPr>
            <a:spLocks noGrp="1"/>
          </p:cNvSpPr>
          <p:nvPr>
            <p:ph type="title"/>
          </p:nvPr>
        </p:nvSpPr>
        <p:spPr/>
        <p:txBody>
          <a:bodyPr/>
          <a:lstStyle/>
          <a:p>
            <a:r>
              <a:rPr lang="en-GB" dirty="0" smtClean="0"/>
              <a:t>Pause for Thought – Relevance of Conglomerates Principles</a:t>
            </a:r>
            <a:endParaRPr lang="en-GB" dirty="0"/>
          </a:p>
        </p:txBody>
      </p:sp>
      <p:sp>
        <p:nvSpPr>
          <p:cNvPr id="4" name="Text Placeholder 3"/>
          <p:cNvSpPr>
            <a:spLocks noGrp="1"/>
          </p:cNvSpPr>
          <p:nvPr>
            <p:ph type="body" sz="quarter" idx="11"/>
          </p:nvPr>
        </p:nvSpPr>
        <p:spPr/>
        <p:txBody>
          <a:bodyPr/>
          <a:lstStyle/>
          <a:p>
            <a:pPr marL="0" indent="0">
              <a:buNone/>
            </a:pPr>
            <a:r>
              <a:rPr lang="en-GB" dirty="0" smtClean="0"/>
              <a:t>The Conglomerates Principles are only relevant to group-level supervisors.</a:t>
            </a:r>
          </a:p>
          <a:p>
            <a:pPr marL="457200" indent="-457200">
              <a:buAutoNum type="alphaUcPeriod"/>
            </a:pPr>
            <a:r>
              <a:rPr lang="en-GB" dirty="0" smtClean="0"/>
              <a:t>Yes</a:t>
            </a:r>
          </a:p>
          <a:p>
            <a:pPr marL="457200" indent="-457200">
              <a:buAutoNum type="alphaUcPeriod"/>
            </a:pPr>
            <a:r>
              <a:rPr lang="en-GB" dirty="0" smtClean="0"/>
              <a:t>No</a:t>
            </a:r>
          </a:p>
          <a:p>
            <a:pPr marL="457200" indent="-457200">
              <a:buAutoNum type="alphaUcPeriod"/>
            </a:pPr>
            <a:endParaRPr lang="en-GB" dirty="0"/>
          </a:p>
          <a:p>
            <a:pPr marL="0" indent="0">
              <a:buNone/>
            </a:pPr>
            <a:r>
              <a:rPr lang="en-GB" dirty="0" smtClean="0">
                <a:solidFill>
                  <a:schemeClr val="bg1"/>
                </a:solidFill>
              </a:rPr>
              <a:t>Even if you are not a group-level supervisor, the Conglomerates Principles are still relevant to you as host supervisors. </a:t>
            </a:r>
          </a:p>
          <a:p>
            <a:pPr marL="0" indent="0">
              <a:buNone/>
            </a:pPr>
            <a:endParaRPr lang="en-GB" dirty="0" smtClean="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4437112"/>
            <a:ext cx="10668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829402"/>
      </p:ext>
    </p:extLst>
  </p:cSld>
  <p:clrMapOvr>
    <a:masterClrMapping/>
  </p:clrMapOvr>
  <p:transition spd="slow">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de-CH" b="1" dirty="0"/>
              <a:t>Agenda</a:t>
            </a:r>
          </a:p>
        </p:txBody>
      </p:sp>
      <p:sp>
        <p:nvSpPr>
          <p:cNvPr id="51203" name="Rectangle 3"/>
          <p:cNvSpPr>
            <a:spLocks noGrp="1" noChangeArrowheads="1"/>
          </p:cNvSpPr>
          <p:nvPr>
            <p:ph idx="1"/>
          </p:nvPr>
        </p:nvSpPr>
        <p:spPr/>
        <p:txBody>
          <a:bodyPr/>
          <a:lstStyle/>
          <a:p>
            <a:r>
              <a:rPr lang="en-GB" dirty="0"/>
              <a:t>Cross-</a:t>
            </a:r>
            <a:r>
              <a:rPr lang="en-GB" dirty="0" err="1"/>
              <a:t>sectoral</a:t>
            </a:r>
            <a:r>
              <a:rPr lang="en-GB" dirty="0"/>
              <a:t> lessons from the </a:t>
            </a:r>
            <a:r>
              <a:rPr lang="en-GB" dirty="0" smtClean="0"/>
              <a:t>2007 </a:t>
            </a:r>
            <a:r>
              <a:rPr lang="en-GB" dirty="0"/>
              <a:t>Financial Crisis</a:t>
            </a:r>
          </a:p>
          <a:p>
            <a:r>
              <a:rPr lang="en-GB" dirty="0" smtClean="0"/>
              <a:t>Introduction to the financial </a:t>
            </a:r>
            <a:r>
              <a:rPr lang="en-GB" dirty="0"/>
              <a:t>c</a:t>
            </a:r>
            <a:r>
              <a:rPr lang="en-GB" dirty="0" smtClean="0"/>
              <a:t>onglomerates principles</a:t>
            </a:r>
          </a:p>
          <a:p>
            <a:r>
              <a:rPr lang="en-GB" dirty="0" smtClean="0"/>
              <a:t>Core elements of the financial conglomerates principles</a:t>
            </a:r>
            <a:endParaRPr lang="en-GB" dirty="0"/>
          </a:p>
          <a:p>
            <a:r>
              <a:rPr lang="en-GB" dirty="0" smtClean="0"/>
              <a:t>Summary</a:t>
            </a:r>
            <a:endParaRPr lang="en-GB" dirty="0"/>
          </a:p>
        </p:txBody>
      </p:sp>
      <p:sp>
        <p:nvSpPr>
          <p:cNvPr id="5" name="Slide Number Placeholder 3"/>
          <p:cNvSpPr>
            <a:spLocks noGrp="1"/>
          </p:cNvSpPr>
          <p:nvPr>
            <p:ph type="sldNum" sz="quarter" idx="10"/>
          </p:nvPr>
        </p:nvSpPr>
        <p:spPr/>
        <p:txBody>
          <a:bodyPr/>
          <a:lstStyle/>
          <a:p>
            <a:fld id="{FB4DC3FD-7796-4411-AFBF-8A0B061C9664}" type="slidenum">
              <a:rPr lang="en-GB"/>
              <a:pPr/>
              <a:t>22</a:t>
            </a:fld>
            <a:endParaRPr lang="en-GB"/>
          </a:p>
        </p:txBody>
      </p:sp>
      <p:sp>
        <p:nvSpPr>
          <p:cNvPr id="51204" name="Rectangle 4"/>
          <p:cNvSpPr>
            <a:spLocks noChangeArrowheads="1"/>
          </p:cNvSpPr>
          <p:nvPr/>
        </p:nvSpPr>
        <p:spPr bwMode="auto">
          <a:xfrm>
            <a:off x="8153400" y="64008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3B9152CF-F27C-4C2A-A32E-EAADCCC73DE8}" type="slidenum">
              <a:rPr lang="en-GB" sz="1000" b="1"/>
              <a:pPr algn="r"/>
              <a:t>22</a:t>
            </a:fld>
            <a:endParaRPr lang="en-GB"/>
          </a:p>
        </p:txBody>
      </p:sp>
    </p:spTree>
    <p:extLst>
      <p:ext uri="{BB962C8B-B14F-4D97-AF65-F5344CB8AC3E}">
        <p14:creationId xmlns:p14="http://schemas.microsoft.com/office/powerpoint/2010/main" val="275908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1203">
                                            <p:txEl>
                                              <p:pRg st="1" end="1"/>
                                            </p:txEl>
                                          </p:spTgt>
                                        </p:tgtEl>
                                        <p:attrNameLst>
                                          <p:attrName>style.color</p:attrName>
                                        </p:attrNameLst>
                                      </p:cBhvr>
                                      <p:to>
                                        <a:srgbClr val="C0C0C0"/>
                                      </p:to>
                                    </p:animClr>
                                  </p:childTnLst>
                                </p:cTn>
                              </p:par>
                              <p:par>
                                <p:cTn id="7" presetID="3" presetClass="emph" presetSubtype="2" fill="hold" nodeType="withEffect">
                                  <p:stCondLst>
                                    <p:cond delay="0"/>
                                  </p:stCondLst>
                                  <p:childTnLst>
                                    <p:animClr clrSpc="rgb" dir="cw">
                                      <p:cBhvr override="childStyle">
                                        <p:cTn id="8" dur="500" fill="hold"/>
                                        <p:tgtEl>
                                          <p:spTgt spid="51203">
                                            <p:txEl>
                                              <p:pRg st="2" end="2"/>
                                            </p:txEl>
                                          </p:spTgt>
                                        </p:tgtEl>
                                        <p:attrNameLst>
                                          <p:attrName>style.color</p:attrName>
                                        </p:attrNameLst>
                                      </p:cBhvr>
                                      <p:to>
                                        <a:srgbClr val="A60000"/>
                                      </p:to>
                                    </p:animClr>
                                  </p:childTnLst>
                                </p:cTn>
                              </p:par>
                              <p:par>
                                <p:cTn id="9" presetID="3" presetClass="emph" presetSubtype="2" fill="hold" nodeType="withEffect">
                                  <p:stCondLst>
                                    <p:cond delay="0"/>
                                  </p:stCondLst>
                                  <p:childTnLst>
                                    <p:animClr clrSpc="rgb" dir="cw">
                                      <p:cBhvr override="childStyle">
                                        <p:cTn id="10" dur="500" fill="hold"/>
                                        <p:tgtEl>
                                          <p:spTgt spid="51203">
                                            <p:txEl>
                                              <p:pRg st="3" end="3"/>
                                            </p:txEl>
                                          </p:spTgt>
                                        </p:tgtEl>
                                        <p:attrNameLst>
                                          <p:attrName>style.color</p:attrName>
                                        </p:attrNameLst>
                                      </p:cBhvr>
                                      <p:to>
                                        <a:srgbClr val="C0C0C0"/>
                                      </p:to>
                                    </p:animClr>
                                  </p:childTnLst>
                                </p:cTn>
                              </p:par>
                              <p:par>
                                <p:cTn id="11" presetID="3" presetClass="emph" presetSubtype="2" fill="hold" nodeType="withEffect">
                                  <p:stCondLst>
                                    <p:cond delay="0"/>
                                  </p:stCondLst>
                                  <p:childTnLst>
                                    <p:animClr clrSpc="rgb" dir="cw">
                                      <p:cBhvr override="childStyle">
                                        <p:cTn id="12" dur="500" fill="hold"/>
                                        <p:tgtEl>
                                          <p:spTgt spid="51203">
                                            <p:txEl>
                                              <p:pRg st="0" end="0"/>
                                            </p:txEl>
                                          </p:spTgt>
                                        </p:tgtEl>
                                        <p:attrNameLst>
                                          <p:attrName>style.color</p:attrName>
                                        </p:attrNameLst>
                                      </p:cBhvr>
                                      <p:to>
                                        <a:srgbClr val="C0C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Areas of Conglomerates Supervision</a:t>
            </a:r>
            <a:endParaRPr lang="en-GB" dirty="0"/>
          </a:p>
        </p:txBody>
      </p:sp>
      <p:sp>
        <p:nvSpPr>
          <p:cNvPr id="4" name="Slide Number Placeholder 3"/>
          <p:cNvSpPr>
            <a:spLocks noGrp="1"/>
          </p:cNvSpPr>
          <p:nvPr>
            <p:ph type="sldNum" sz="quarter" idx="10"/>
          </p:nvPr>
        </p:nvSpPr>
        <p:spPr/>
        <p:txBody>
          <a:bodyPr/>
          <a:lstStyle/>
          <a:p>
            <a:fld id="{6B1D3BC5-7DA2-4822-A380-449FC5420CAB}" type="slidenum">
              <a:rPr lang="en-GB" smtClean="0"/>
              <a:pPr/>
              <a:t>23</a:t>
            </a:fld>
            <a:endParaRPr lang="en-GB"/>
          </a:p>
        </p:txBody>
      </p:sp>
      <p:graphicFrame>
        <p:nvGraphicFramePr>
          <p:cNvPr id="5" name="Diagram 4"/>
          <p:cNvGraphicFramePr/>
          <p:nvPr>
            <p:extLst>
              <p:ext uri="{D42A27DB-BD31-4B8C-83A1-F6EECF244321}">
                <p14:modId xmlns:p14="http://schemas.microsoft.com/office/powerpoint/2010/main" val="451631262"/>
              </p:ext>
            </p:extLst>
          </p:nvPr>
        </p:nvGraphicFramePr>
        <p:xfrm>
          <a:off x="1547664" y="1628800"/>
          <a:ext cx="6792416"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582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Legal Authority and Supervisory Powers</a:t>
            </a:r>
            <a:endParaRPr lang="en-GB" dirty="0"/>
          </a:p>
        </p:txBody>
      </p:sp>
      <p:sp>
        <p:nvSpPr>
          <p:cNvPr id="4" name="Slide Number Placeholder 3"/>
          <p:cNvSpPr>
            <a:spLocks noGrp="1"/>
          </p:cNvSpPr>
          <p:nvPr>
            <p:ph type="sldNum" sz="quarter" idx="10"/>
          </p:nvPr>
        </p:nvSpPr>
        <p:spPr/>
        <p:txBody>
          <a:bodyPr/>
          <a:lstStyle/>
          <a:p>
            <a:fld id="{6B1D3BC5-7DA2-4822-A380-449FC5420CAB}" type="slidenum">
              <a:rPr lang="en-GB" smtClean="0"/>
              <a:pPr/>
              <a:t>24</a:t>
            </a:fld>
            <a:endParaRPr lang="en-GB"/>
          </a:p>
        </p:txBody>
      </p:sp>
      <p:graphicFrame>
        <p:nvGraphicFramePr>
          <p:cNvPr id="6" name="Diagram 5"/>
          <p:cNvGraphicFramePr/>
          <p:nvPr>
            <p:extLst>
              <p:ext uri="{D42A27DB-BD31-4B8C-83A1-F6EECF244321}">
                <p14:modId xmlns:p14="http://schemas.microsoft.com/office/powerpoint/2010/main" val="1208603394"/>
              </p:ext>
            </p:extLst>
          </p:nvPr>
        </p:nvGraphicFramePr>
        <p:xfrm>
          <a:off x="1043608" y="1628800"/>
          <a:ext cx="756084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5642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Supervisory Structure and Governance</a:t>
            </a:r>
            <a:endParaRPr lang="en-GB" dirty="0"/>
          </a:p>
        </p:txBody>
      </p:sp>
      <p:sp>
        <p:nvSpPr>
          <p:cNvPr id="4" name="Slide Number Placeholder 3"/>
          <p:cNvSpPr>
            <a:spLocks noGrp="1"/>
          </p:cNvSpPr>
          <p:nvPr>
            <p:ph type="sldNum" sz="quarter" idx="10"/>
          </p:nvPr>
        </p:nvSpPr>
        <p:spPr/>
        <p:txBody>
          <a:bodyPr/>
          <a:lstStyle/>
          <a:p>
            <a:fld id="{6B1D3BC5-7DA2-4822-A380-449FC5420CAB}" type="slidenum">
              <a:rPr lang="en-GB" smtClean="0"/>
              <a:pPr/>
              <a:t>25</a:t>
            </a:fld>
            <a:endParaRPr lang="en-GB"/>
          </a:p>
        </p:txBody>
      </p:sp>
      <p:graphicFrame>
        <p:nvGraphicFramePr>
          <p:cNvPr id="5" name="Diagram 4"/>
          <p:cNvGraphicFramePr/>
          <p:nvPr>
            <p:extLst>
              <p:ext uri="{D42A27DB-BD31-4B8C-83A1-F6EECF244321}">
                <p14:modId xmlns:p14="http://schemas.microsoft.com/office/powerpoint/2010/main" val="1634510812"/>
              </p:ext>
            </p:extLst>
          </p:nvPr>
        </p:nvGraphicFramePr>
        <p:xfrm>
          <a:off x="971600" y="1556792"/>
          <a:ext cx="756084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2687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Group-level Supervisor</a:t>
            </a:r>
            <a:endParaRPr lang="en-GB" dirty="0"/>
          </a:p>
        </p:txBody>
      </p:sp>
      <p:sp>
        <p:nvSpPr>
          <p:cNvPr id="4" name="Slide Number Placeholder 3"/>
          <p:cNvSpPr>
            <a:spLocks noGrp="1"/>
          </p:cNvSpPr>
          <p:nvPr>
            <p:ph type="sldNum" sz="quarter" idx="10"/>
          </p:nvPr>
        </p:nvSpPr>
        <p:spPr/>
        <p:txBody>
          <a:bodyPr/>
          <a:lstStyle/>
          <a:p>
            <a:fld id="{6B1D3BC5-7DA2-4822-A380-449FC5420CAB}" type="slidenum">
              <a:rPr lang="en-GB" smtClean="0"/>
              <a:pPr/>
              <a:t>26</a:t>
            </a:fld>
            <a:endParaRPr lang="en-GB"/>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1736172"/>
              </p:ext>
            </p:extLst>
          </p:nvPr>
        </p:nvGraphicFramePr>
        <p:xfrm>
          <a:off x="1042988" y="1773238"/>
          <a:ext cx="7497762" cy="431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6297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Pause for Thought – Exchange of Information</a:t>
            </a:r>
            <a:endParaRPr lang="en-GB" dirty="0"/>
          </a:p>
        </p:txBody>
      </p:sp>
      <p:sp>
        <p:nvSpPr>
          <p:cNvPr id="3" name="Content Placeholder 2"/>
          <p:cNvSpPr>
            <a:spLocks noGrp="1"/>
          </p:cNvSpPr>
          <p:nvPr>
            <p:ph idx="1"/>
          </p:nvPr>
        </p:nvSpPr>
        <p:spPr/>
        <p:txBody>
          <a:bodyPr/>
          <a:lstStyle/>
          <a:p>
            <a:pPr marL="0" indent="0">
              <a:buNone/>
            </a:pPr>
            <a:r>
              <a:rPr lang="en-GB" dirty="0" smtClean="0"/>
              <a:t>ABC Bank is an internationally active bank. 20% of the mortgages it underwrites is on properties in Faraway Land. Does this pose concentration risk to ABC?</a:t>
            </a:r>
          </a:p>
          <a:p>
            <a:pPr marL="0" indent="0">
              <a:buNone/>
            </a:pPr>
            <a:r>
              <a:rPr lang="en-GB" dirty="0" smtClean="0">
                <a:solidFill>
                  <a:srgbClr val="A60000"/>
                </a:solidFill>
              </a:rPr>
              <a:t>A. Yes 		B. No</a:t>
            </a:r>
          </a:p>
          <a:p>
            <a:pPr marL="0" indent="0">
              <a:buNone/>
            </a:pPr>
            <a:r>
              <a:rPr lang="en-GB" dirty="0" smtClean="0"/>
              <a:t>123 Insurance Company is an internationally active insurer. 30% of its property insurance portfolio is for properties located in Faraway Land. </a:t>
            </a:r>
            <a:r>
              <a:rPr lang="en-GB" dirty="0"/>
              <a:t>Does this pose concentration risk to 123?</a:t>
            </a:r>
          </a:p>
          <a:p>
            <a:pPr marL="0" indent="0">
              <a:buNone/>
            </a:pPr>
            <a:r>
              <a:rPr lang="en-GB" dirty="0" smtClean="0">
                <a:solidFill>
                  <a:srgbClr val="A60000"/>
                </a:solidFill>
              </a:rPr>
              <a:t>A. Yes		B. No</a:t>
            </a:r>
          </a:p>
          <a:p>
            <a:pPr marL="0" indent="0">
              <a:buNone/>
            </a:pPr>
            <a:r>
              <a:rPr lang="en-GB" dirty="0" smtClean="0">
                <a:solidFill>
                  <a:schemeClr val="bg1"/>
                </a:solidFill>
              </a:rPr>
              <a:t>If ABC and 123 are part of the same financial conglomerate, the combined risk concentration would be significant. A hurricane in Faraway Land will affect both the bank and insurer. But </a:t>
            </a:r>
            <a:r>
              <a:rPr lang="en-GB" dirty="0" err="1" smtClean="0">
                <a:solidFill>
                  <a:schemeClr val="bg1"/>
                </a:solidFill>
              </a:rPr>
              <a:t>sectoral</a:t>
            </a:r>
            <a:r>
              <a:rPr lang="en-GB" dirty="0" smtClean="0">
                <a:solidFill>
                  <a:schemeClr val="bg1"/>
                </a:solidFill>
              </a:rPr>
              <a:t> supervision alone will not reveal this. </a:t>
            </a:r>
            <a:endParaRPr lang="en-GB" dirty="0">
              <a:solidFill>
                <a:schemeClr val="bg1"/>
              </a:solidFill>
            </a:endParaRPr>
          </a:p>
        </p:txBody>
      </p:sp>
      <p:sp>
        <p:nvSpPr>
          <p:cNvPr id="4" name="Slide Number Placeholder 3"/>
          <p:cNvSpPr>
            <a:spLocks noGrp="1"/>
          </p:cNvSpPr>
          <p:nvPr>
            <p:ph type="sldNum" sz="quarter" idx="10"/>
          </p:nvPr>
        </p:nvSpPr>
        <p:spPr/>
        <p:txBody>
          <a:bodyPr/>
          <a:lstStyle/>
          <a:p>
            <a:fld id="{6B1D3BC5-7DA2-4822-A380-449FC5420CAB}" type="slidenum">
              <a:rPr lang="en-GB" smtClean="0"/>
              <a:pPr/>
              <a:t>27</a:t>
            </a:fld>
            <a:endParaRPr lang="en-GB"/>
          </a:p>
        </p:txBody>
      </p:sp>
    </p:spTree>
    <p:extLst>
      <p:ext uri="{BB962C8B-B14F-4D97-AF65-F5344CB8AC3E}">
        <p14:creationId xmlns:p14="http://schemas.microsoft.com/office/powerpoint/2010/main" val="41734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9" y="836614"/>
            <a:ext cx="7633467" cy="466725"/>
          </a:xfrm>
        </p:spPr>
        <p:txBody>
          <a:bodyPr/>
          <a:lstStyle/>
          <a:p>
            <a:r>
              <a:rPr lang="en-GB" dirty="0" smtClean="0"/>
              <a:t>Regulation and Supervision</a:t>
            </a:r>
            <a:endParaRPr lang="en-GB" dirty="0"/>
          </a:p>
        </p:txBody>
      </p:sp>
      <p:sp>
        <p:nvSpPr>
          <p:cNvPr id="4" name="Slide Number Placeholder 3"/>
          <p:cNvSpPr>
            <a:spLocks noGrp="1"/>
          </p:cNvSpPr>
          <p:nvPr>
            <p:ph type="sldNum" sz="quarter" idx="10"/>
          </p:nvPr>
        </p:nvSpPr>
        <p:spPr/>
        <p:txBody>
          <a:bodyPr/>
          <a:lstStyle/>
          <a:p>
            <a:fld id="{6B1D3BC5-7DA2-4822-A380-449FC5420CAB}" type="slidenum">
              <a:rPr lang="en-GB" smtClean="0"/>
              <a:pPr/>
              <a:t>28</a:t>
            </a:fld>
            <a:endParaRPr lang="en-GB"/>
          </a:p>
        </p:txBody>
      </p:sp>
      <p:grpSp>
        <p:nvGrpSpPr>
          <p:cNvPr id="6" name="Group 5"/>
          <p:cNvGrpSpPr/>
          <p:nvPr/>
        </p:nvGrpSpPr>
        <p:grpSpPr>
          <a:xfrm>
            <a:off x="899592" y="1562704"/>
            <a:ext cx="7636668" cy="4524680"/>
            <a:chOff x="899592" y="1562704"/>
            <a:chExt cx="7636668" cy="4524680"/>
          </a:xfrm>
        </p:grpSpPr>
        <p:sp>
          <p:nvSpPr>
            <p:cNvPr id="7" name="Freeform 6"/>
            <p:cNvSpPr/>
            <p:nvPr/>
          </p:nvSpPr>
          <p:spPr>
            <a:xfrm>
              <a:off x="899592" y="1579706"/>
              <a:ext cx="1368152" cy="1571178"/>
            </a:xfrm>
            <a:custGeom>
              <a:avLst/>
              <a:gdLst>
                <a:gd name="connsiteX0" fmla="*/ 0 w 1571177"/>
                <a:gd name="connsiteY0" fmla="*/ 0 h 1099824"/>
                <a:gd name="connsiteX1" fmla="*/ 1021265 w 1571177"/>
                <a:gd name="connsiteY1" fmla="*/ 0 h 1099824"/>
                <a:gd name="connsiteX2" fmla="*/ 1571177 w 1571177"/>
                <a:gd name="connsiteY2" fmla="*/ 549912 h 1099824"/>
                <a:gd name="connsiteX3" fmla="*/ 1021265 w 1571177"/>
                <a:gd name="connsiteY3" fmla="*/ 1099824 h 1099824"/>
                <a:gd name="connsiteX4" fmla="*/ 0 w 1571177"/>
                <a:gd name="connsiteY4" fmla="*/ 1099824 h 1099824"/>
                <a:gd name="connsiteX5" fmla="*/ 549912 w 1571177"/>
                <a:gd name="connsiteY5" fmla="*/ 549912 h 1099824"/>
                <a:gd name="connsiteX6" fmla="*/ 0 w 1571177"/>
                <a:gd name="connsiteY6" fmla="*/ 0 h 109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177" h="1099824">
                  <a:moveTo>
                    <a:pt x="1571176" y="0"/>
                  </a:moveTo>
                  <a:lnTo>
                    <a:pt x="1571176" y="714885"/>
                  </a:lnTo>
                  <a:lnTo>
                    <a:pt x="785589" y="1099824"/>
                  </a:lnTo>
                  <a:lnTo>
                    <a:pt x="1" y="714885"/>
                  </a:lnTo>
                  <a:lnTo>
                    <a:pt x="1" y="0"/>
                  </a:lnTo>
                  <a:lnTo>
                    <a:pt x="785589" y="384939"/>
                  </a:lnTo>
                  <a:lnTo>
                    <a:pt x="1571176"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891" tIns="558802" rIns="8890" bIns="558803" numCol="1" spcCol="1270" anchor="ctr" anchorCtr="0">
              <a:noAutofit/>
            </a:bodyPr>
            <a:lstStyle/>
            <a:p>
              <a:pPr lvl="0" algn="ctr" defTabSz="622300">
                <a:lnSpc>
                  <a:spcPct val="90000"/>
                </a:lnSpc>
                <a:spcBef>
                  <a:spcPct val="0"/>
                </a:spcBef>
                <a:spcAft>
                  <a:spcPct val="35000"/>
                </a:spcAft>
              </a:pPr>
              <a:r>
                <a:rPr lang="en-GB" sz="1400" b="1" kern="1200" dirty="0" smtClean="0"/>
                <a:t>Prudential Standards</a:t>
              </a:r>
              <a:endParaRPr lang="en-GB" sz="1400" b="1" kern="1200" dirty="0"/>
            </a:p>
          </p:txBody>
        </p:sp>
        <p:sp>
          <p:nvSpPr>
            <p:cNvPr id="8" name="Freeform 7"/>
            <p:cNvSpPr/>
            <p:nvPr/>
          </p:nvSpPr>
          <p:spPr>
            <a:xfrm>
              <a:off x="2339753" y="1562704"/>
              <a:ext cx="6192686" cy="1290232"/>
            </a:xfrm>
            <a:custGeom>
              <a:avLst/>
              <a:gdLst>
                <a:gd name="connsiteX0" fmla="*/ 175882 w 1055273"/>
                <a:gd name="connsiteY0" fmla="*/ 0 h 6533023"/>
                <a:gd name="connsiteX1" fmla="*/ 879391 w 1055273"/>
                <a:gd name="connsiteY1" fmla="*/ 0 h 6533023"/>
                <a:gd name="connsiteX2" fmla="*/ 1055273 w 1055273"/>
                <a:gd name="connsiteY2" fmla="*/ 175882 h 6533023"/>
                <a:gd name="connsiteX3" fmla="*/ 1055273 w 1055273"/>
                <a:gd name="connsiteY3" fmla="*/ 6533023 h 6533023"/>
                <a:gd name="connsiteX4" fmla="*/ 1055273 w 1055273"/>
                <a:gd name="connsiteY4" fmla="*/ 6533023 h 6533023"/>
                <a:gd name="connsiteX5" fmla="*/ 0 w 1055273"/>
                <a:gd name="connsiteY5" fmla="*/ 6533023 h 6533023"/>
                <a:gd name="connsiteX6" fmla="*/ 0 w 1055273"/>
                <a:gd name="connsiteY6" fmla="*/ 6533023 h 6533023"/>
                <a:gd name="connsiteX7" fmla="*/ 0 w 1055273"/>
                <a:gd name="connsiteY7" fmla="*/ 175882 h 6533023"/>
                <a:gd name="connsiteX8" fmla="*/ 175882 w 1055273"/>
                <a:gd name="connsiteY8" fmla="*/ 0 h 653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273" h="6533023">
                  <a:moveTo>
                    <a:pt x="1055273" y="1088859"/>
                  </a:moveTo>
                  <a:lnTo>
                    <a:pt x="1055273" y="5444164"/>
                  </a:lnTo>
                  <a:cubicBezTo>
                    <a:pt x="1055273" y="6045523"/>
                    <a:pt x="1042553" y="6533020"/>
                    <a:pt x="1026863" y="6533020"/>
                  </a:cubicBezTo>
                  <a:lnTo>
                    <a:pt x="0" y="6533020"/>
                  </a:lnTo>
                  <a:lnTo>
                    <a:pt x="0" y="6533020"/>
                  </a:lnTo>
                  <a:lnTo>
                    <a:pt x="0" y="3"/>
                  </a:lnTo>
                  <a:lnTo>
                    <a:pt x="0" y="3"/>
                  </a:lnTo>
                  <a:lnTo>
                    <a:pt x="1026863" y="3"/>
                  </a:lnTo>
                  <a:cubicBezTo>
                    <a:pt x="1042553" y="3"/>
                    <a:pt x="1055273" y="487500"/>
                    <a:pt x="1055273" y="1088859"/>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8" tIns="60404" rIns="60404" bIns="60404"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Establish and maintain comprehensive minimum risk-based prudential standards</a:t>
              </a:r>
              <a:endParaRPr lang="en-GB" sz="1400" kern="1200" dirty="0"/>
            </a:p>
            <a:p>
              <a:pPr marL="114300" lvl="1" indent="-114300" algn="l" defTabSz="622300">
                <a:lnSpc>
                  <a:spcPct val="90000"/>
                </a:lnSpc>
                <a:spcBef>
                  <a:spcPct val="0"/>
                </a:spcBef>
                <a:spcAft>
                  <a:spcPct val="15000"/>
                </a:spcAft>
                <a:buChar char="••"/>
              </a:pPr>
              <a:r>
                <a:rPr lang="en-GB" sz="1400" kern="1200" dirty="0" smtClean="0"/>
                <a:t>Address multiple gearing, risk concentration, contagion, conflict of interest, ITEs</a:t>
              </a:r>
              <a:endParaRPr lang="en-GB" sz="1400" kern="1200" dirty="0"/>
            </a:p>
            <a:p>
              <a:pPr marL="114300" lvl="1" indent="-114300" algn="l" defTabSz="622300">
                <a:lnSpc>
                  <a:spcPct val="90000"/>
                </a:lnSpc>
                <a:spcBef>
                  <a:spcPct val="0"/>
                </a:spcBef>
                <a:spcAft>
                  <a:spcPct val="15000"/>
                </a:spcAft>
                <a:buChar char="••"/>
              </a:pPr>
              <a:r>
                <a:rPr lang="en-GB" sz="1400" kern="1200" dirty="0" smtClean="0"/>
                <a:t>Public disclosure – financial, governance, risk management</a:t>
              </a:r>
              <a:endParaRPr lang="en-GB" sz="1400" kern="1200" dirty="0"/>
            </a:p>
            <a:p>
              <a:pPr marL="114300" lvl="1" indent="-114300" algn="l" defTabSz="622300">
                <a:lnSpc>
                  <a:spcPct val="90000"/>
                </a:lnSpc>
                <a:spcBef>
                  <a:spcPct val="0"/>
                </a:spcBef>
                <a:spcAft>
                  <a:spcPct val="15000"/>
                </a:spcAft>
                <a:buChar char="••"/>
              </a:pPr>
              <a:r>
                <a:rPr lang="en-GB" sz="1400" kern="1200" dirty="0" smtClean="0"/>
                <a:t>Clear application – head of the conglomerate/other entities</a:t>
              </a:r>
              <a:endParaRPr lang="en-GB" sz="1400" kern="1200" dirty="0"/>
            </a:p>
          </p:txBody>
        </p:sp>
        <p:sp>
          <p:nvSpPr>
            <p:cNvPr id="9" name="Freeform 8"/>
            <p:cNvSpPr/>
            <p:nvPr/>
          </p:nvSpPr>
          <p:spPr>
            <a:xfrm>
              <a:off x="899592" y="3130556"/>
              <a:ext cx="1368152" cy="1571178"/>
            </a:xfrm>
            <a:custGeom>
              <a:avLst/>
              <a:gdLst>
                <a:gd name="connsiteX0" fmla="*/ 0 w 1571177"/>
                <a:gd name="connsiteY0" fmla="*/ 0 h 1099824"/>
                <a:gd name="connsiteX1" fmla="*/ 1021265 w 1571177"/>
                <a:gd name="connsiteY1" fmla="*/ 0 h 1099824"/>
                <a:gd name="connsiteX2" fmla="*/ 1571177 w 1571177"/>
                <a:gd name="connsiteY2" fmla="*/ 549912 h 1099824"/>
                <a:gd name="connsiteX3" fmla="*/ 1021265 w 1571177"/>
                <a:gd name="connsiteY3" fmla="*/ 1099824 h 1099824"/>
                <a:gd name="connsiteX4" fmla="*/ 0 w 1571177"/>
                <a:gd name="connsiteY4" fmla="*/ 1099824 h 1099824"/>
                <a:gd name="connsiteX5" fmla="*/ 549912 w 1571177"/>
                <a:gd name="connsiteY5" fmla="*/ 549912 h 1099824"/>
                <a:gd name="connsiteX6" fmla="*/ 0 w 1571177"/>
                <a:gd name="connsiteY6" fmla="*/ 0 h 109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177" h="1099824">
                  <a:moveTo>
                    <a:pt x="1571176" y="0"/>
                  </a:moveTo>
                  <a:lnTo>
                    <a:pt x="1571176" y="714885"/>
                  </a:lnTo>
                  <a:lnTo>
                    <a:pt x="785589" y="1099824"/>
                  </a:lnTo>
                  <a:lnTo>
                    <a:pt x="1" y="714885"/>
                  </a:lnTo>
                  <a:lnTo>
                    <a:pt x="1" y="0"/>
                  </a:lnTo>
                  <a:lnTo>
                    <a:pt x="785589" y="384939"/>
                  </a:lnTo>
                  <a:lnTo>
                    <a:pt x="1571176"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891" tIns="558802" rIns="8890" bIns="558803" numCol="1" spcCol="1270" anchor="ctr" anchorCtr="0">
              <a:noAutofit/>
            </a:bodyPr>
            <a:lstStyle/>
            <a:p>
              <a:pPr lvl="0" algn="ctr" defTabSz="622300">
                <a:lnSpc>
                  <a:spcPct val="90000"/>
                </a:lnSpc>
                <a:spcBef>
                  <a:spcPct val="0"/>
                </a:spcBef>
                <a:spcAft>
                  <a:spcPct val="35000"/>
                </a:spcAft>
              </a:pPr>
              <a:r>
                <a:rPr lang="en-GB" sz="1400" b="1" kern="1200" dirty="0" smtClean="0"/>
                <a:t>Monitoring &amp; Supervision</a:t>
              </a:r>
              <a:endParaRPr lang="en-GB" sz="1400" b="1" kern="1200" dirty="0"/>
            </a:p>
          </p:txBody>
        </p:sp>
        <p:sp>
          <p:nvSpPr>
            <p:cNvPr id="10" name="Freeform 9"/>
            <p:cNvSpPr/>
            <p:nvPr/>
          </p:nvSpPr>
          <p:spPr>
            <a:xfrm>
              <a:off x="2339753" y="3044451"/>
              <a:ext cx="6192687" cy="1392661"/>
            </a:xfrm>
            <a:custGeom>
              <a:avLst/>
              <a:gdLst>
                <a:gd name="connsiteX0" fmla="*/ 225372 w 1352202"/>
                <a:gd name="connsiteY0" fmla="*/ 0 h 6533023"/>
                <a:gd name="connsiteX1" fmla="*/ 1126830 w 1352202"/>
                <a:gd name="connsiteY1" fmla="*/ 0 h 6533023"/>
                <a:gd name="connsiteX2" fmla="*/ 1352202 w 1352202"/>
                <a:gd name="connsiteY2" fmla="*/ 225372 h 6533023"/>
                <a:gd name="connsiteX3" fmla="*/ 1352202 w 1352202"/>
                <a:gd name="connsiteY3" fmla="*/ 6533023 h 6533023"/>
                <a:gd name="connsiteX4" fmla="*/ 1352202 w 1352202"/>
                <a:gd name="connsiteY4" fmla="*/ 6533023 h 6533023"/>
                <a:gd name="connsiteX5" fmla="*/ 0 w 1352202"/>
                <a:gd name="connsiteY5" fmla="*/ 6533023 h 6533023"/>
                <a:gd name="connsiteX6" fmla="*/ 0 w 1352202"/>
                <a:gd name="connsiteY6" fmla="*/ 6533023 h 6533023"/>
                <a:gd name="connsiteX7" fmla="*/ 0 w 1352202"/>
                <a:gd name="connsiteY7" fmla="*/ 225372 h 6533023"/>
                <a:gd name="connsiteX8" fmla="*/ 225372 w 1352202"/>
                <a:gd name="connsiteY8" fmla="*/ 0 h 653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202" h="6533023">
                  <a:moveTo>
                    <a:pt x="1352202" y="1088863"/>
                  </a:moveTo>
                  <a:lnTo>
                    <a:pt x="1352202" y="5444160"/>
                  </a:lnTo>
                  <a:cubicBezTo>
                    <a:pt x="1352202" y="6045523"/>
                    <a:pt x="1331317" y="6533021"/>
                    <a:pt x="1305555" y="6533021"/>
                  </a:cubicBezTo>
                  <a:lnTo>
                    <a:pt x="0" y="6533021"/>
                  </a:lnTo>
                  <a:lnTo>
                    <a:pt x="0" y="6533021"/>
                  </a:lnTo>
                  <a:lnTo>
                    <a:pt x="0" y="2"/>
                  </a:lnTo>
                  <a:lnTo>
                    <a:pt x="0" y="2"/>
                  </a:lnTo>
                  <a:lnTo>
                    <a:pt x="1305555" y="2"/>
                  </a:lnTo>
                  <a:cubicBezTo>
                    <a:pt x="1331317" y="2"/>
                    <a:pt x="1352202" y="487500"/>
                    <a:pt x="1352202" y="1088863"/>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74899" rIns="74899" bIns="7490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Collect and assess relevant information from the financial conglomerate including non-regulated entities </a:t>
              </a:r>
            </a:p>
            <a:p>
              <a:pPr marL="114300" lvl="1" indent="-114300" algn="l" defTabSz="622300">
                <a:lnSpc>
                  <a:spcPct val="90000"/>
                </a:lnSpc>
                <a:spcBef>
                  <a:spcPct val="0"/>
                </a:spcBef>
                <a:spcAft>
                  <a:spcPct val="15000"/>
                </a:spcAft>
                <a:buChar char="••"/>
              </a:pPr>
              <a:r>
                <a:rPr lang="en-GB" sz="1400" kern="1200" dirty="0" smtClean="0"/>
                <a:t>Engage with board and senior management of the head of the financial conglomerate and ultimate parent – drivers of strategy</a:t>
              </a:r>
              <a:endParaRPr lang="en-GB" sz="1400" kern="1200" dirty="0"/>
            </a:p>
            <a:p>
              <a:pPr marL="114300" lvl="1" indent="-114300" algn="l" defTabSz="622300">
                <a:lnSpc>
                  <a:spcPct val="90000"/>
                </a:lnSpc>
                <a:spcBef>
                  <a:spcPct val="0"/>
                </a:spcBef>
                <a:spcAft>
                  <a:spcPct val="15000"/>
                </a:spcAft>
                <a:buChar char="••"/>
              </a:pPr>
              <a:r>
                <a:rPr lang="en-GB" sz="1400" kern="1200" dirty="0" smtClean="0"/>
                <a:t>On and off-site supervision – assess compliance and controls, verify information</a:t>
              </a:r>
              <a:endParaRPr lang="en-GB" sz="1400" kern="1200" dirty="0"/>
            </a:p>
          </p:txBody>
        </p:sp>
        <p:sp>
          <p:nvSpPr>
            <p:cNvPr id="11" name="Freeform 10"/>
            <p:cNvSpPr/>
            <p:nvPr/>
          </p:nvSpPr>
          <p:spPr>
            <a:xfrm>
              <a:off x="899592" y="4516206"/>
              <a:ext cx="1368152" cy="1571178"/>
            </a:xfrm>
            <a:custGeom>
              <a:avLst/>
              <a:gdLst>
                <a:gd name="connsiteX0" fmla="*/ 0 w 1571177"/>
                <a:gd name="connsiteY0" fmla="*/ 0 h 1099824"/>
                <a:gd name="connsiteX1" fmla="*/ 1021265 w 1571177"/>
                <a:gd name="connsiteY1" fmla="*/ 0 h 1099824"/>
                <a:gd name="connsiteX2" fmla="*/ 1571177 w 1571177"/>
                <a:gd name="connsiteY2" fmla="*/ 549912 h 1099824"/>
                <a:gd name="connsiteX3" fmla="*/ 1021265 w 1571177"/>
                <a:gd name="connsiteY3" fmla="*/ 1099824 h 1099824"/>
                <a:gd name="connsiteX4" fmla="*/ 0 w 1571177"/>
                <a:gd name="connsiteY4" fmla="*/ 1099824 h 1099824"/>
                <a:gd name="connsiteX5" fmla="*/ 549912 w 1571177"/>
                <a:gd name="connsiteY5" fmla="*/ 549912 h 1099824"/>
                <a:gd name="connsiteX6" fmla="*/ 0 w 1571177"/>
                <a:gd name="connsiteY6" fmla="*/ 0 h 109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177" h="1099824">
                  <a:moveTo>
                    <a:pt x="1571176" y="0"/>
                  </a:moveTo>
                  <a:lnTo>
                    <a:pt x="1571176" y="714885"/>
                  </a:lnTo>
                  <a:lnTo>
                    <a:pt x="785589" y="1099824"/>
                  </a:lnTo>
                  <a:lnTo>
                    <a:pt x="1" y="714885"/>
                  </a:lnTo>
                  <a:lnTo>
                    <a:pt x="1" y="0"/>
                  </a:lnTo>
                  <a:lnTo>
                    <a:pt x="785589" y="384939"/>
                  </a:lnTo>
                  <a:lnTo>
                    <a:pt x="1571176"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891" tIns="558802" rIns="8890" bIns="558803" numCol="1" spcCol="1270" anchor="ctr" anchorCtr="0">
              <a:noAutofit/>
            </a:bodyPr>
            <a:lstStyle/>
            <a:p>
              <a:pPr lvl="0" algn="ctr" defTabSz="622300">
                <a:lnSpc>
                  <a:spcPct val="90000"/>
                </a:lnSpc>
                <a:spcBef>
                  <a:spcPct val="0"/>
                </a:spcBef>
                <a:spcAft>
                  <a:spcPct val="35000"/>
                </a:spcAft>
              </a:pPr>
              <a:r>
                <a:rPr lang="en-GB" sz="1400" b="1" kern="1200" dirty="0" smtClean="0"/>
                <a:t>Supervisory Tools</a:t>
              </a:r>
              <a:endParaRPr lang="en-GB" sz="1400" b="1" kern="1200" dirty="0"/>
            </a:p>
          </p:txBody>
        </p:sp>
        <p:sp>
          <p:nvSpPr>
            <p:cNvPr id="12" name="Freeform 11"/>
            <p:cNvSpPr/>
            <p:nvPr/>
          </p:nvSpPr>
          <p:spPr>
            <a:xfrm>
              <a:off x="2343573" y="4581128"/>
              <a:ext cx="6192687" cy="982059"/>
            </a:xfrm>
            <a:custGeom>
              <a:avLst/>
              <a:gdLst>
                <a:gd name="connsiteX0" fmla="*/ 139889 w 839316"/>
                <a:gd name="connsiteY0" fmla="*/ 0 h 6533023"/>
                <a:gd name="connsiteX1" fmla="*/ 699427 w 839316"/>
                <a:gd name="connsiteY1" fmla="*/ 0 h 6533023"/>
                <a:gd name="connsiteX2" fmla="*/ 839316 w 839316"/>
                <a:gd name="connsiteY2" fmla="*/ 139889 h 6533023"/>
                <a:gd name="connsiteX3" fmla="*/ 839316 w 839316"/>
                <a:gd name="connsiteY3" fmla="*/ 6533023 h 6533023"/>
                <a:gd name="connsiteX4" fmla="*/ 839316 w 839316"/>
                <a:gd name="connsiteY4" fmla="*/ 6533023 h 6533023"/>
                <a:gd name="connsiteX5" fmla="*/ 0 w 839316"/>
                <a:gd name="connsiteY5" fmla="*/ 6533023 h 6533023"/>
                <a:gd name="connsiteX6" fmla="*/ 0 w 839316"/>
                <a:gd name="connsiteY6" fmla="*/ 6533023 h 6533023"/>
                <a:gd name="connsiteX7" fmla="*/ 0 w 839316"/>
                <a:gd name="connsiteY7" fmla="*/ 139889 h 6533023"/>
                <a:gd name="connsiteX8" fmla="*/ 139889 w 839316"/>
                <a:gd name="connsiteY8" fmla="*/ 0 h 653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316" h="6533023">
                  <a:moveTo>
                    <a:pt x="839316" y="1088863"/>
                  </a:moveTo>
                  <a:lnTo>
                    <a:pt x="839316" y="5444160"/>
                  </a:lnTo>
                  <a:cubicBezTo>
                    <a:pt x="839316" y="6045524"/>
                    <a:pt x="831270" y="6533019"/>
                    <a:pt x="821344" y="6533019"/>
                  </a:cubicBezTo>
                  <a:lnTo>
                    <a:pt x="0" y="6533019"/>
                  </a:lnTo>
                  <a:lnTo>
                    <a:pt x="0" y="6533019"/>
                  </a:lnTo>
                  <a:lnTo>
                    <a:pt x="0" y="4"/>
                  </a:lnTo>
                  <a:lnTo>
                    <a:pt x="0" y="4"/>
                  </a:lnTo>
                  <a:lnTo>
                    <a:pt x="821344" y="4"/>
                  </a:lnTo>
                  <a:cubicBezTo>
                    <a:pt x="831270" y="4"/>
                    <a:pt x="839316" y="487499"/>
                    <a:pt x="839316" y="1088863"/>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49862" rIns="49862" bIns="49863"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Compel timely corrective actions – ability and willingness</a:t>
              </a:r>
              <a:endParaRPr lang="en-GB" sz="1400" kern="1200" dirty="0"/>
            </a:p>
            <a:p>
              <a:pPr marL="114300" lvl="1" indent="-114300" algn="l" defTabSz="622300">
                <a:lnSpc>
                  <a:spcPct val="90000"/>
                </a:lnSpc>
                <a:spcBef>
                  <a:spcPct val="0"/>
                </a:spcBef>
                <a:spcAft>
                  <a:spcPct val="15000"/>
                </a:spcAft>
                <a:buChar char="••"/>
              </a:pPr>
              <a:r>
                <a:rPr lang="en-GB" sz="1400" kern="1200" dirty="0" smtClean="0"/>
                <a:t>Enforce compliance with prudential standards – dividend restrictions, limit growth</a:t>
              </a:r>
              <a:endParaRPr lang="en-GB" sz="1400" kern="1200" dirty="0"/>
            </a:p>
          </p:txBody>
        </p:sp>
      </p:grpSp>
    </p:spTree>
    <p:extLst>
      <p:ext uri="{BB962C8B-B14F-4D97-AF65-F5344CB8AC3E}">
        <p14:creationId xmlns:p14="http://schemas.microsoft.com/office/powerpoint/2010/main" val="3064776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Sound Corporate Governance</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5972768"/>
              </p:ext>
            </p:extLst>
          </p:nvPr>
        </p:nvGraphicFramePr>
        <p:xfrm>
          <a:off x="1043608" y="1844824"/>
          <a:ext cx="7497142" cy="424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6B1D3BC5-7DA2-4822-A380-449FC5420CAB}" type="slidenum">
              <a:rPr lang="en-GB" smtClean="0"/>
              <a:pPr/>
              <a:t>29</a:t>
            </a:fld>
            <a:endParaRPr lang="en-GB"/>
          </a:p>
        </p:txBody>
      </p:sp>
    </p:spTree>
    <p:extLst>
      <p:ext uri="{BB962C8B-B14F-4D97-AF65-F5344CB8AC3E}">
        <p14:creationId xmlns:p14="http://schemas.microsoft.com/office/powerpoint/2010/main" val="97012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45307993-4107-45CE-98C3-5920353D9331}" type="slidenum">
              <a:rPr lang="en-GB"/>
              <a:pPr/>
              <a:t>3</a:t>
            </a:fld>
            <a:endParaRPr lang="en-GB"/>
          </a:p>
        </p:txBody>
      </p:sp>
      <p:sp>
        <p:nvSpPr>
          <p:cNvPr id="69634" name="Rectangle 2"/>
          <p:cNvSpPr>
            <a:spLocks noGrp="1" noChangeArrowheads="1"/>
          </p:cNvSpPr>
          <p:nvPr>
            <p:ph type="title"/>
          </p:nvPr>
        </p:nvSpPr>
        <p:spPr/>
        <p:txBody>
          <a:bodyPr/>
          <a:lstStyle/>
          <a:p>
            <a:r>
              <a:rPr lang="en-GB" dirty="0"/>
              <a:t>Why </a:t>
            </a:r>
            <a:r>
              <a:rPr lang="en-GB" dirty="0" smtClean="0"/>
              <a:t>Bother Looking Beyond </a:t>
            </a:r>
            <a:r>
              <a:rPr lang="en-GB" dirty="0"/>
              <a:t>the </a:t>
            </a:r>
            <a:r>
              <a:rPr lang="en-GB" dirty="0" smtClean="0"/>
              <a:t>Insurance Frontier</a:t>
            </a:r>
            <a:r>
              <a:rPr lang="en-GB" dirty="0"/>
              <a:t>?</a:t>
            </a:r>
          </a:p>
        </p:txBody>
      </p:sp>
      <p:sp>
        <p:nvSpPr>
          <p:cNvPr id="69635" name="Rectangle 3"/>
          <p:cNvSpPr>
            <a:spLocks noGrp="1" noChangeArrowheads="1"/>
          </p:cNvSpPr>
          <p:nvPr>
            <p:ph type="body" idx="1"/>
          </p:nvPr>
        </p:nvSpPr>
        <p:spPr>
          <a:xfrm>
            <a:off x="2843808" y="5157192"/>
            <a:ext cx="3529012" cy="1079500"/>
          </a:xfrm>
        </p:spPr>
        <p:txBody>
          <a:bodyPr/>
          <a:lstStyle/>
          <a:p>
            <a:pPr>
              <a:lnSpc>
                <a:spcPct val="100000"/>
              </a:lnSpc>
            </a:pPr>
            <a:r>
              <a:rPr lang="en-GB" dirty="0"/>
              <a:t>Contagion risk</a:t>
            </a:r>
          </a:p>
          <a:p>
            <a:pPr>
              <a:lnSpc>
                <a:spcPct val="100000"/>
              </a:lnSpc>
            </a:pPr>
            <a:r>
              <a:rPr lang="en-GB" dirty="0"/>
              <a:t>Financial conglomerates</a:t>
            </a:r>
          </a:p>
          <a:p>
            <a:pPr>
              <a:lnSpc>
                <a:spcPct val="100000"/>
              </a:lnSpc>
            </a:pPr>
            <a:r>
              <a:rPr lang="en-GB" dirty="0"/>
              <a:t>Regulatory arbitrage</a:t>
            </a:r>
          </a:p>
        </p:txBody>
      </p:sp>
      <p:pic>
        <p:nvPicPr>
          <p:cNvPr id="696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140968"/>
            <a:ext cx="2799705" cy="1833691"/>
          </a:xfrm>
          <a:prstGeom prst="rect">
            <a:avLst/>
          </a:prstGeom>
          <a:noFill/>
          <a:extLst>
            <a:ext uri="{909E8E84-426E-40DD-AFC4-6F175D3DCCD1}">
              <a14:hiddenFill xmlns:a14="http://schemas.microsoft.com/office/drawing/2010/main">
                <a:solidFill>
                  <a:srgbClr val="FFFFFF"/>
                </a:solidFill>
              </a14:hiddenFill>
            </a:ext>
          </a:extLst>
        </p:spPr>
      </p:pic>
      <p:sp>
        <p:nvSpPr>
          <p:cNvPr id="69639" name="Text Box 7"/>
          <p:cNvSpPr txBox="1">
            <a:spLocks noChangeArrowheads="1"/>
          </p:cNvSpPr>
          <p:nvPr/>
        </p:nvSpPr>
        <p:spPr bwMode="auto">
          <a:xfrm>
            <a:off x="1115616" y="1988840"/>
            <a:ext cx="7056438" cy="976313"/>
          </a:xfrm>
          <a:prstGeom prst="rect">
            <a:avLst/>
          </a:prstGeom>
          <a:solidFill>
            <a:schemeClr val="accent2">
              <a:lumMod val="20000"/>
              <a:lumOff val="80000"/>
            </a:schemeClr>
          </a:solidFill>
          <a:ln>
            <a:noFill/>
          </a:ln>
          <a:effectLst/>
        </p:spPr>
        <p:txBody>
          <a:bodyPr>
            <a:spAutoFit/>
          </a:bodyPr>
          <a:lstStyle/>
          <a:p>
            <a:pPr>
              <a:lnSpc>
                <a:spcPct val="90000"/>
              </a:lnSpc>
              <a:spcBef>
                <a:spcPct val="20000"/>
              </a:spcBef>
              <a:buClr>
                <a:srgbClr val="A60000"/>
              </a:buClr>
              <a:buSzPct val="90000"/>
              <a:buFont typeface="Wingdings" pitchFamily="2" charset="2"/>
              <a:buNone/>
            </a:pPr>
            <a:r>
              <a:rPr lang="en-GB" sz="2000" i="1" dirty="0">
                <a:solidFill>
                  <a:schemeClr val="tx2"/>
                </a:solidFill>
              </a:rPr>
              <a:t>“The previous eight years’ profits of $66 billion would be dwarfed by the $99.3 billion loss for this one year, 2008”</a:t>
            </a:r>
          </a:p>
          <a:p>
            <a:pPr>
              <a:lnSpc>
                <a:spcPct val="90000"/>
              </a:lnSpc>
              <a:spcBef>
                <a:spcPct val="20000"/>
              </a:spcBef>
              <a:buClr>
                <a:srgbClr val="A60000"/>
              </a:buClr>
              <a:buSzPct val="90000"/>
              <a:buFont typeface="Wingdings" pitchFamily="2" charset="2"/>
              <a:buNone/>
            </a:pPr>
            <a:r>
              <a:rPr lang="en-GB" sz="2000" i="1" dirty="0">
                <a:solidFill>
                  <a:schemeClr val="tx2"/>
                </a:solidFill>
              </a:rPr>
              <a:t>- </a:t>
            </a:r>
            <a:r>
              <a:rPr lang="en-GB" sz="1200" i="1" dirty="0">
                <a:solidFill>
                  <a:schemeClr val="tx2"/>
                </a:solidFill>
              </a:rPr>
              <a:t>US Financial Crisis Inquiry Commission Report referring to AIG</a:t>
            </a:r>
            <a:endParaRPr lang="en-GB" sz="1200" i="1" dirty="0"/>
          </a:p>
        </p:txBody>
      </p:sp>
    </p:spTree>
    <p:extLst>
      <p:ext uri="{BB962C8B-B14F-4D97-AF65-F5344CB8AC3E}">
        <p14:creationId xmlns:p14="http://schemas.microsoft.com/office/powerpoint/2010/main" val="714276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Financial Conglomerates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42639079"/>
              </p:ext>
            </p:extLst>
          </p:nvPr>
        </p:nvGraphicFramePr>
        <p:xfrm>
          <a:off x="1042988" y="1773238"/>
          <a:ext cx="7497762" cy="431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6B1D3BC5-7DA2-4822-A380-449FC5420CAB}" type="slidenum">
              <a:rPr lang="en-GB" smtClean="0"/>
              <a:pPr/>
              <a:t>30</a:t>
            </a:fld>
            <a:endParaRPr lang="en-GB"/>
          </a:p>
        </p:txBody>
      </p:sp>
    </p:spTree>
    <p:extLst>
      <p:ext uri="{BB962C8B-B14F-4D97-AF65-F5344CB8AC3E}">
        <p14:creationId xmlns:p14="http://schemas.microsoft.com/office/powerpoint/2010/main" val="3960496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31</a:t>
            </a:fld>
            <a:endParaRPr lang="en-GB" dirty="0"/>
          </a:p>
        </p:txBody>
      </p:sp>
      <p:sp>
        <p:nvSpPr>
          <p:cNvPr id="3" name="Title 2"/>
          <p:cNvSpPr>
            <a:spLocks noGrp="1"/>
          </p:cNvSpPr>
          <p:nvPr>
            <p:ph type="title"/>
          </p:nvPr>
        </p:nvSpPr>
        <p:spPr/>
        <p:txBody>
          <a:bodyPr/>
          <a:lstStyle/>
          <a:p>
            <a:r>
              <a:rPr lang="en-GB" dirty="0" smtClean="0"/>
              <a:t>It Starts from the Top</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32170"/>
            <a:ext cx="8841010" cy="265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5489518"/>
      </p:ext>
    </p:extLst>
  </p:cSld>
  <p:clrMapOvr>
    <a:masterClrMapping/>
  </p:clrMapOvr>
  <p:transition spd="slow">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Suitability of Board Members, Senior Management, Key Persons in Control Functions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888080"/>
              </p:ext>
            </p:extLst>
          </p:nvPr>
        </p:nvGraphicFramePr>
        <p:xfrm>
          <a:off x="1042988" y="1773238"/>
          <a:ext cx="7497762" cy="431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6B1D3BC5-7DA2-4822-A380-449FC5420CAB}" type="slidenum">
              <a:rPr lang="en-GB" smtClean="0"/>
              <a:pPr/>
              <a:t>32</a:t>
            </a:fld>
            <a:endParaRPr lang="en-GB"/>
          </a:p>
        </p:txBody>
      </p:sp>
    </p:spTree>
    <p:extLst>
      <p:ext uri="{BB962C8B-B14F-4D97-AF65-F5344CB8AC3E}">
        <p14:creationId xmlns:p14="http://schemas.microsoft.com/office/powerpoint/2010/main" val="2687432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Responsibilities of Board of the Head of a </a:t>
            </a:r>
            <a:r>
              <a:rPr lang="en-GB" smtClean="0"/>
              <a:t>Financial Conglomerate</a:t>
            </a:r>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7402669"/>
              </p:ext>
            </p:extLst>
          </p:nvPr>
        </p:nvGraphicFramePr>
        <p:xfrm>
          <a:off x="1042988" y="1773238"/>
          <a:ext cx="7497762" cy="431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6B1D3BC5-7DA2-4822-A380-449FC5420CAB}" type="slidenum">
              <a:rPr lang="en-GB" smtClean="0"/>
              <a:pPr/>
              <a:t>33</a:t>
            </a:fld>
            <a:endParaRPr lang="en-GB"/>
          </a:p>
        </p:txBody>
      </p:sp>
    </p:spTree>
    <p:extLst>
      <p:ext uri="{BB962C8B-B14F-4D97-AF65-F5344CB8AC3E}">
        <p14:creationId xmlns:p14="http://schemas.microsoft.com/office/powerpoint/2010/main" val="2274478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34</a:t>
            </a:fld>
            <a:endParaRPr lang="en-GB" dirty="0"/>
          </a:p>
        </p:txBody>
      </p:sp>
      <p:sp>
        <p:nvSpPr>
          <p:cNvPr id="3" name="Title 2"/>
          <p:cNvSpPr>
            <a:spLocks noGrp="1"/>
          </p:cNvSpPr>
          <p:nvPr>
            <p:ph type="title"/>
          </p:nvPr>
        </p:nvSpPr>
        <p:spPr/>
        <p:txBody>
          <a:bodyPr/>
          <a:lstStyle/>
          <a:p>
            <a:r>
              <a:rPr lang="en-GB" dirty="0" smtClean="0"/>
              <a:t>Remuneration Policy</a:t>
            </a:r>
            <a:endParaRPr lang="en-GB" dirty="0"/>
          </a:p>
        </p:txBody>
      </p:sp>
      <p:graphicFrame>
        <p:nvGraphicFramePr>
          <p:cNvPr id="5" name="Diagram 4"/>
          <p:cNvGraphicFramePr/>
          <p:nvPr>
            <p:extLst>
              <p:ext uri="{D42A27DB-BD31-4B8C-83A1-F6EECF244321}">
                <p14:modId xmlns:p14="http://schemas.microsoft.com/office/powerpoint/2010/main" val="780181479"/>
              </p:ext>
            </p:extLst>
          </p:nvPr>
        </p:nvGraphicFramePr>
        <p:xfrm>
          <a:off x="1524000" y="1397000"/>
          <a:ext cx="7080448"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175057"/>
      </p:ext>
    </p:extLst>
  </p:cSld>
  <p:clrMapOvr>
    <a:masterClrMapping/>
  </p:clrMapOvr>
  <p:transition spd="slow">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35</a:t>
            </a:fld>
            <a:endParaRPr lang="en-GB" dirty="0"/>
          </a:p>
        </p:txBody>
      </p:sp>
      <p:sp>
        <p:nvSpPr>
          <p:cNvPr id="3" name="Title 2"/>
          <p:cNvSpPr>
            <a:spLocks noGrp="1"/>
          </p:cNvSpPr>
          <p:nvPr>
            <p:ph type="title"/>
          </p:nvPr>
        </p:nvSpPr>
        <p:spPr/>
        <p:txBody>
          <a:bodyPr/>
          <a:lstStyle/>
          <a:p>
            <a:r>
              <a:rPr lang="en-GB" dirty="0" smtClean="0"/>
              <a:t>Capital Management Policy</a:t>
            </a:r>
            <a:endParaRPr lang="en-GB" dirty="0"/>
          </a:p>
        </p:txBody>
      </p:sp>
      <p:graphicFrame>
        <p:nvGraphicFramePr>
          <p:cNvPr id="5" name="Diagram 4"/>
          <p:cNvGraphicFramePr/>
          <p:nvPr>
            <p:extLst>
              <p:ext uri="{D42A27DB-BD31-4B8C-83A1-F6EECF244321}">
                <p14:modId xmlns:p14="http://schemas.microsoft.com/office/powerpoint/2010/main" val="817915120"/>
              </p:ext>
            </p:extLst>
          </p:nvPr>
        </p:nvGraphicFramePr>
        <p:xfrm>
          <a:off x="827584" y="1268760"/>
          <a:ext cx="777686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1762033"/>
      </p:ext>
    </p:extLst>
  </p:cSld>
  <p:clrMapOvr>
    <a:masterClrMapping/>
  </p:clrMapOvr>
  <p:transition spd="slow">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36</a:t>
            </a:fld>
            <a:endParaRPr lang="en-GB" dirty="0"/>
          </a:p>
        </p:txBody>
      </p:sp>
      <p:sp>
        <p:nvSpPr>
          <p:cNvPr id="3" name="Title 2"/>
          <p:cNvSpPr>
            <a:spLocks noGrp="1"/>
          </p:cNvSpPr>
          <p:nvPr>
            <p:ph type="title"/>
          </p:nvPr>
        </p:nvSpPr>
        <p:spPr/>
        <p:txBody>
          <a:bodyPr/>
          <a:lstStyle/>
          <a:p>
            <a:r>
              <a:rPr lang="en-GB" dirty="0" smtClean="0"/>
              <a:t>Capital Assessment</a:t>
            </a:r>
            <a:endParaRPr lang="en-GB" dirty="0"/>
          </a:p>
        </p:txBody>
      </p:sp>
      <p:graphicFrame>
        <p:nvGraphicFramePr>
          <p:cNvPr id="6" name="Diagram 5"/>
          <p:cNvGraphicFramePr/>
          <p:nvPr>
            <p:extLst>
              <p:ext uri="{D42A27DB-BD31-4B8C-83A1-F6EECF244321}">
                <p14:modId xmlns:p14="http://schemas.microsoft.com/office/powerpoint/2010/main" val="717213"/>
              </p:ext>
            </p:extLst>
          </p:nvPr>
        </p:nvGraphicFramePr>
        <p:xfrm>
          <a:off x="1115616" y="1412776"/>
          <a:ext cx="708044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9956885"/>
      </p:ext>
    </p:extLst>
  </p:cSld>
  <p:clrMapOvr>
    <a:masterClrMapping/>
  </p:clrMapOvr>
  <p:transition spd="slow">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37</a:t>
            </a:fld>
            <a:endParaRPr lang="en-GB" dirty="0"/>
          </a:p>
        </p:txBody>
      </p:sp>
      <p:sp>
        <p:nvSpPr>
          <p:cNvPr id="3" name="Title 2"/>
          <p:cNvSpPr>
            <a:spLocks noGrp="1"/>
          </p:cNvSpPr>
          <p:nvPr>
            <p:ph type="title"/>
          </p:nvPr>
        </p:nvSpPr>
        <p:spPr/>
        <p:txBody>
          <a:bodyPr/>
          <a:lstStyle/>
          <a:p>
            <a:r>
              <a:rPr lang="en-GB" dirty="0" smtClean="0"/>
              <a:t>Liquidity Risk Management</a:t>
            </a:r>
            <a:endParaRPr lang="en-GB" dirty="0"/>
          </a:p>
        </p:txBody>
      </p:sp>
      <p:graphicFrame>
        <p:nvGraphicFramePr>
          <p:cNvPr id="6" name="Diagram 5"/>
          <p:cNvGraphicFramePr/>
          <p:nvPr>
            <p:extLst>
              <p:ext uri="{D42A27DB-BD31-4B8C-83A1-F6EECF244321}">
                <p14:modId xmlns:p14="http://schemas.microsoft.com/office/powerpoint/2010/main" val="3868288917"/>
              </p:ext>
            </p:extLst>
          </p:nvPr>
        </p:nvGraphicFramePr>
        <p:xfrm>
          <a:off x="827584" y="1412776"/>
          <a:ext cx="7704856"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628133"/>
      </p:ext>
    </p:extLst>
  </p:cSld>
  <p:clrMapOvr>
    <a:masterClrMapping/>
  </p:clrMapOvr>
  <p:transition spd="slow">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69886-63E7-404A-8AE6-02DDEB3913E8}" type="slidenum">
              <a:rPr lang="en-GB" smtClean="0"/>
              <a:pPr/>
              <a:t>38</a:t>
            </a:fld>
            <a:endParaRPr lang="en-GB"/>
          </a:p>
        </p:txBody>
      </p:sp>
      <p:sp>
        <p:nvSpPr>
          <p:cNvPr id="2" name="Title 1"/>
          <p:cNvSpPr>
            <a:spLocks noGrp="1"/>
          </p:cNvSpPr>
          <p:nvPr>
            <p:ph type="title"/>
          </p:nvPr>
        </p:nvSpPr>
        <p:spPr/>
        <p:txBody>
          <a:bodyPr/>
          <a:lstStyle/>
          <a:p>
            <a:r>
              <a:rPr lang="en-GB" dirty="0"/>
              <a:t>Weak </a:t>
            </a:r>
            <a:r>
              <a:rPr lang="en-GB" dirty="0" smtClean="0"/>
              <a:t>Risk </a:t>
            </a:r>
            <a:r>
              <a:rPr lang="en-GB" dirty="0"/>
              <a:t>M</a:t>
            </a:r>
            <a:r>
              <a:rPr lang="en-GB" dirty="0" smtClean="0"/>
              <a:t>anagement </a:t>
            </a:r>
            <a:r>
              <a:rPr lang="en-GB" dirty="0"/>
              <a:t>C</a:t>
            </a:r>
            <a:r>
              <a:rPr lang="en-GB" dirty="0" smtClean="0"/>
              <a:t>an </a:t>
            </a:r>
            <a:r>
              <a:rPr lang="en-GB" dirty="0"/>
              <a:t>B</a:t>
            </a:r>
            <a:r>
              <a:rPr lang="en-GB" dirty="0" smtClean="0"/>
              <a:t>ring </a:t>
            </a:r>
            <a:r>
              <a:rPr lang="en-GB" dirty="0"/>
              <a:t>E</a:t>
            </a:r>
            <a:r>
              <a:rPr lang="en-GB" dirty="0" smtClean="0"/>
              <a:t>ven a </a:t>
            </a:r>
            <a:r>
              <a:rPr lang="en-GB" dirty="0"/>
              <a:t>G</a:t>
            </a:r>
            <a:r>
              <a:rPr lang="en-GB" dirty="0" smtClean="0"/>
              <a:t>iant </a:t>
            </a:r>
            <a:r>
              <a:rPr lang="en-GB" dirty="0"/>
              <a:t>to </a:t>
            </a:r>
            <a:r>
              <a:rPr lang="en-GB" dirty="0" smtClean="0"/>
              <a:t>Its </a:t>
            </a:r>
            <a:r>
              <a:rPr lang="en-GB" dirty="0"/>
              <a:t>K</a:t>
            </a:r>
            <a:r>
              <a:rPr lang="en-GB" dirty="0" smtClean="0"/>
              <a:t>nees </a:t>
            </a:r>
            <a:endParaRPr lang="en-US" dirty="0"/>
          </a:p>
        </p:txBody>
      </p:sp>
      <p:sp>
        <p:nvSpPr>
          <p:cNvPr id="3" name="Content Placeholder 2"/>
          <p:cNvSpPr>
            <a:spLocks noGrp="1"/>
          </p:cNvSpPr>
          <p:nvPr>
            <p:ph type="body" sz="quarter" idx="11"/>
          </p:nvPr>
        </p:nvSpPr>
        <p:spPr>
          <a:solidFill>
            <a:schemeClr val="bg2">
              <a:lumMod val="20000"/>
              <a:lumOff val="80000"/>
            </a:schemeClr>
          </a:solidFill>
        </p:spPr>
        <p:txBody>
          <a:bodyPr/>
          <a:lstStyle/>
          <a:p>
            <a:pPr marL="0" indent="0" algn="ctr">
              <a:spcBef>
                <a:spcPct val="50000"/>
              </a:spcBef>
              <a:buClrTx/>
              <a:buSzTx/>
              <a:buFontTx/>
              <a:buNone/>
            </a:pPr>
            <a:r>
              <a:rPr lang="en-GB" sz="2800" b="1" i="1" dirty="0">
                <a:solidFill>
                  <a:schemeClr val="tx1"/>
                </a:solidFill>
              </a:rPr>
              <a:t>“The Commission concludes AIG failed and was rescued by the government primarily because… a </a:t>
            </a:r>
            <a:r>
              <a:rPr lang="en-GB" sz="2800" b="1" i="1" dirty="0">
                <a:solidFill>
                  <a:srgbClr val="AF0505"/>
                </a:solidFill>
              </a:rPr>
              <a:t>profound failure in corporate governance</a:t>
            </a:r>
            <a:r>
              <a:rPr lang="en-GB" sz="2800" b="1" i="1" dirty="0">
                <a:solidFill>
                  <a:schemeClr val="tx1"/>
                </a:solidFill>
              </a:rPr>
              <a:t>, particularly its </a:t>
            </a:r>
            <a:r>
              <a:rPr lang="en-GB" sz="2800" b="1" i="1" u="sng" dirty="0">
                <a:solidFill>
                  <a:srgbClr val="AF0505"/>
                </a:solidFill>
              </a:rPr>
              <a:t>risk management practices</a:t>
            </a:r>
            <a:r>
              <a:rPr lang="en-GB" sz="2800" b="1" i="1" dirty="0">
                <a:solidFill>
                  <a:schemeClr val="tx1"/>
                </a:solidFill>
              </a:rPr>
              <a:t>.” </a:t>
            </a:r>
          </a:p>
          <a:p>
            <a:pPr marL="0" indent="0">
              <a:spcBef>
                <a:spcPct val="50000"/>
              </a:spcBef>
              <a:buClrTx/>
              <a:buSzTx/>
              <a:buFontTx/>
              <a:buNone/>
            </a:pPr>
            <a:endParaRPr lang="en-GB" sz="1600" i="1" dirty="0" smtClean="0">
              <a:solidFill>
                <a:schemeClr val="tx1"/>
              </a:solidFill>
            </a:endParaRPr>
          </a:p>
          <a:p>
            <a:pPr marL="0" indent="0">
              <a:spcBef>
                <a:spcPct val="50000"/>
              </a:spcBef>
              <a:buClrTx/>
              <a:buSzTx/>
              <a:buFontTx/>
              <a:buNone/>
            </a:pPr>
            <a:r>
              <a:rPr lang="en-GB" sz="1600" i="1" dirty="0" smtClean="0">
                <a:solidFill>
                  <a:schemeClr val="tx1"/>
                </a:solidFill>
              </a:rPr>
              <a:t>- </a:t>
            </a:r>
            <a:r>
              <a:rPr lang="en-GB" sz="1600" i="1" dirty="0">
                <a:solidFill>
                  <a:schemeClr val="tx1"/>
                </a:solidFill>
              </a:rPr>
              <a:t>US Financial Crisis Inquiry Commission</a:t>
            </a:r>
          </a:p>
          <a:p>
            <a:pPr marL="0" indent="0">
              <a:buNone/>
            </a:pPr>
            <a:endParaRPr lang="en-US" dirty="0"/>
          </a:p>
        </p:txBody>
      </p:sp>
    </p:spTree>
    <p:extLst>
      <p:ext uri="{BB962C8B-B14F-4D97-AF65-F5344CB8AC3E}">
        <p14:creationId xmlns:p14="http://schemas.microsoft.com/office/powerpoint/2010/main" val="3618575812"/>
      </p:ext>
    </p:extLst>
  </p:cSld>
  <p:clrMapOvr>
    <a:masterClrMapping/>
  </p:clrMapOvr>
  <p:transition spd="slow">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39</a:t>
            </a:fld>
            <a:endParaRPr lang="en-GB" dirty="0"/>
          </a:p>
        </p:txBody>
      </p:sp>
      <p:sp>
        <p:nvSpPr>
          <p:cNvPr id="3" name="Title 2"/>
          <p:cNvSpPr>
            <a:spLocks noGrp="1"/>
          </p:cNvSpPr>
          <p:nvPr>
            <p:ph type="title"/>
          </p:nvPr>
        </p:nvSpPr>
        <p:spPr/>
        <p:txBody>
          <a:bodyPr/>
          <a:lstStyle/>
          <a:p>
            <a:r>
              <a:rPr lang="en-GB" dirty="0" smtClean="0"/>
              <a:t>Risk Management Framework</a:t>
            </a:r>
            <a:endParaRPr lang="en-GB" dirty="0"/>
          </a:p>
        </p:txBody>
      </p:sp>
      <p:graphicFrame>
        <p:nvGraphicFramePr>
          <p:cNvPr id="6" name="Diagram 5"/>
          <p:cNvGraphicFramePr/>
          <p:nvPr>
            <p:extLst>
              <p:ext uri="{D42A27DB-BD31-4B8C-83A1-F6EECF244321}">
                <p14:modId xmlns:p14="http://schemas.microsoft.com/office/powerpoint/2010/main" val="357275365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499992" y="1671509"/>
            <a:ext cx="4644008" cy="1600438"/>
          </a:xfrm>
          <a:prstGeom prst="rect">
            <a:avLst/>
          </a:prstGeom>
          <a:noFill/>
        </p:spPr>
        <p:txBody>
          <a:bodyPr wrap="square" rtlCol="0">
            <a:spAutoFit/>
          </a:bodyPr>
          <a:lstStyle/>
          <a:p>
            <a:pPr marL="1701800" indent="-85725">
              <a:buFont typeface="Arial" pitchFamily="34" charset="0"/>
              <a:buChar char="•"/>
            </a:pPr>
            <a:r>
              <a:rPr lang="en-GB" sz="1400" b="0" dirty="0" smtClean="0">
                <a:ea typeface="Segoe UI" pitchFamily="34" charset="0"/>
                <a:cs typeface="Segoe UI" pitchFamily="34" charset="0"/>
              </a:rPr>
              <a:t>Independent from business units</a:t>
            </a:r>
          </a:p>
          <a:p>
            <a:pPr marL="1701800" indent="-85725">
              <a:buFont typeface="Arial" pitchFamily="34" charset="0"/>
              <a:buChar char="•"/>
            </a:pPr>
            <a:r>
              <a:rPr lang="en-GB" sz="1400" dirty="0" smtClean="0">
                <a:ea typeface="Segoe UI" pitchFamily="34" charset="0"/>
                <a:cs typeface="Segoe UI" pitchFamily="34" charset="0"/>
              </a:rPr>
              <a:t>Sufficient authority and adequately resourced</a:t>
            </a:r>
          </a:p>
          <a:p>
            <a:pPr marL="1701800" indent="-85725">
              <a:buFont typeface="Arial" pitchFamily="34" charset="0"/>
              <a:buChar char="•"/>
            </a:pPr>
            <a:r>
              <a:rPr lang="en-GB" sz="1400" b="0" dirty="0" smtClean="0">
                <a:ea typeface="Segoe UI" pitchFamily="34" charset="0"/>
                <a:cs typeface="Segoe UI" pitchFamily="34" charset="0"/>
              </a:rPr>
              <a:t>Direct reporting to board and senior management</a:t>
            </a:r>
          </a:p>
          <a:p>
            <a:pPr marL="1701800" indent="-85725">
              <a:buFont typeface="Arial" pitchFamily="34" charset="0"/>
              <a:buChar char="•"/>
            </a:pPr>
            <a:r>
              <a:rPr lang="en-GB" sz="1400" dirty="0" smtClean="0">
                <a:ea typeface="Segoe UI" pitchFamily="34" charset="0"/>
                <a:cs typeface="Segoe UI" pitchFamily="34" charset="0"/>
              </a:rPr>
              <a:t>Board-level risk management committee</a:t>
            </a:r>
            <a:endParaRPr lang="en-GB" sz="1400" b="0" dirty="0" smtClean="0">
              <a:ea typeface="Segoe UI" pitchFamily="34" charset="0"/>
              <a:cs typeface="Segoe UI" pitchFamily="34" charset="0"/>
            </a:endParaRPr>
          </a:p>
        </p:txBody>
      </p:sp>
      <p:sp>
        <p:nvSpPr>
          <p:cNvPr id="8" name="TextBox 7"/>
          <p:cNvSpPr txBox="1"/>
          <p:nvPr/>
        </p:nvSpPr>
        <p:spPr>
          <a:xfrm>
            <a:off x="4509521" y="3574461"/>
            <a:ext cx="4644008" cy="1815882"/>
          </a:xfrm>
          <a:prstGeom prst="rect">
            <a:avLst/>
          </a:prstGeom>
          <a:noFill/>
        </p:spPr>
        <p:txBody>
          <a:bodyPr wrap="square" rtlCol="0">
            <a:spAutoFit/>
          </a:bodyPr>
          <a:lstStyle/>
          <a:p>
            <a:pPr marL="1701800" indent="-85725">
              <a:buFont typeface="Arial" pitchFamily="34" charset="0"/>
              <a:buChar char="•"/>
            </a:pPr>
            <a:r>
              <a:rPr lang="en-GB" sz="1400" dirty="0" smtClean="0">
                <a:ea typeface="Segoe UI" pitchFamily="34" charset="0"/>
                <a:cs typeface="Segoe UI" pitchFamily="34" charset="0"/>
              </a:rPr>
              <a:t>Overall responsibility lies with the board of the head of the conglomerate</a:t>
            </a:r>
          </a:p>
          <a:p>
            <a:pPr marL="1701800" indent="-85725">
              <a:buFont typeface="Arial" pitchFamily="34" charset="0"/>
              <a:buChar char="•"/>
            </a:pPr>
            <a:r>
              <a:rPr lang="en-GB" sz="1400" b="0" dirty="0" smtClean="0">
                <a:ea typeface="Segoe UI" pitchFamily="34" charset="0"/>
                <a:cs typeface="Segoe UI" pitchFamily="34" charset="0"/>
              </a:rPr>
              <a:t>Ent</a:t>
            </a:r>
            <a:r>
              <a:rPr lang="en-GB" sz="1400" dirty="0" smtClean="0">
                <a:ea typeface="Segoe UI" pitchFamily="34" charset="0"/>
                <a:cs typeface="Segoe UI" pitchFamily="34" charset="0"/>
              </a:rPr>
              <a:t>erprise risk management to monitor effectiveness and aggregate risks</a:t>
            </a:r>
          </a:p>
          <a:p>
            <a:pPr marL="1701800" indent="-85725">
              <a:buFont typeface="Arial" pitchFamily="34" charset="0"/>
              <a:buChar char="•"/>
            </a:pPr>
            <a:r>
              <a:rPr lang="en-GB" sz="1400" b="0" dirty="0" smtClean="0">
                <a:ea typeface="Segoe UI" pitchFamily="34" charset="0"/>
                <a:cs typeface="Segoe UI" pitchFamily="34" charset="0"/>
              </a:rPr>
              <a:t>Identify, measure, monitor, control risks – linked to capital</a:t>
            </a:r>
          </a:p>
        </p:txBody>
      </p:sp>
      <p:sp>
        <p:nvSpPr>
          <p:cNvPr id="9" name="TextBox 8"/>
          <p:cNvSpPr txBox="1"/>
          <p:nvPr/>
        </p:nvSpPr>
        <p:spPr>
          <a:xfrm>
            <a:off x="-20012" y="3574461"/>
            <a:ext cx="3131839" cy="1384995"/>
          </a:xfrm>
          <a:prstGeom prst="rect">
            <a:avLst/>
          </a:prstGeom>
          <a:noFill/>
        </p:spPr>
        <p:txBody>
          <a:bodyPr wrap="square" rtlCol="0">
            <a:spAutoFit/>
          </a:bodyPr>
          <a:lstStyle/>
          <a:p>
            <a:pPr marL="180975" indent="-95250">
              <a:buFont typeface="Arial" pitchFamily="34" charset="0"/>
              <a:buChar char="•"/>
            </a:pPr>
            <a:r>
              <a:rPr lang="en-GB" sz="1400" dirty="0" smtClean="0">
                <a:ea typeface="Segoe UI" pitchFamily="34" charset="0"/>
                <a:cs typeface="Segoe UI" pitchFamily="34" charset="0"/>
              </a:rPr>
              <a:t>Sound accounting procedures</a:t>
            </a:r>
          </a:p>
          <a:p>
            <a:pPr marL="180975" indent="-95250">
              <a:buFont typeface="Arial" pitchFamily="34" charset="0"/>
              <a:buChar char="•"/>
            </a:pPr>
            <a:r>
              <a:rPr lang="en-GB" sz="1400" b="0" dirty="0" smtClean="0">
                <a:ea typeface="Segoe UI" pitchFamily="34" charset="0"/>
                <a:cs typeface="Segoe UI" pitchFamily="34" charset="0"/>
              </a:rPr>
              <a:t>Documented processes – ITE reporting</a:t>
            </a:r>
          </a:p>
          <a:p>
            <a:pPr marL="180975" indent="-95250">
              <a:buFont typeface="Arial" pitchFamily="34" charset="0"/>
              <a:buChar char="•"/>
            </a:pPr>
            <a:r>
              <a:rPr lang="en-GB" sz="1400" dirty="0" smtClean="0">
                <a:ea typeface="Segoe UI" pitchFamily="34" charset="0"/>
                <a:cs typeface="Segoe UI" pitchFamily="34" charset="0"/>
              </a:rPr>
              <a:t>Proportionate to nature, scale and complexity</a:t>
            </a:r>
            <a:r>
              <a:rPr lang="en-GB" sz="1400" dirty="0">
                <a:ea typeface="Segoe UI" pitchFamily="34" charset="0"/>
                <a:cs typeface="Segoe UI" pitchFamily="34" charset="0"/>
              </a:rPr>
              <a:t> </a:t>
            </a:r>
            <a:r>
              <a:rPr lang="en-GB" sz="1400" dirty="0" smtClean="0">
                <a:ea typeface="Segoe UI" pitchFamily="34" charset="0"/>
                <a:cs typeface="Segoe UI" pitchFamily="34" charset="0"/>
              </a:rPr>
              <a:t>– geographical spread, interconnectedness</a:t>
            </a:r>
          </a:p>
        </p:txBody>
      </p:sp>
      <p:sp>
        <p:nvSpPr>
          <p:cNvPr id="10" name="TextBox 9"/>
          <p:cNvSpPr txBox="1"/>
          <p:nvPr/>
        </p:nvSpPr>
        <p:spPr>
          <a:xfrm>
            <a:off x="3962" y="1665094"/>
            <a:ext cx="3729534" cy="1815882"/>
          </a:xfrm>
          <a:prstGeom prst="rect">
            <a:avLst/>
          </a:prstGeom>
          <a:noFill/>
        </p:spPr>
        <p:txBody>
          <a:bodyPr wrap="square" rtlCol="0">
            <a:spAutoFit/>
          </a:bodyPr>
          <a:lstStyle/>
          <a:p>
            <a:pPr marL="180975" indent="-95250">
              <a:buFont typeface="Arial" pitchFamily="34" charset="0"/>
              <a:buChar char="•"/>
            </a:pPr>
            <a:r>
              <a:rPr lang="en-GB" sz="1400" dirty="0" smtClean="0">
                <a:ea typeface="Segoe UI" pitchFamily="34" charset="0"/>
                <a:cs typeface="Segoe UI" pitchFamily="34" charset="0"/>
              </a:rPr>
              <a:t>Led by example, embedded in all levels</a:t>
            </a:r>
          </a:p>
          <a:p>
            <a:pPr marL="180975" indent="-95250">
              <a:buFont typeface="Arial" pitchFamily="34" charset="0"/>
              <a:buChar char="•"/>
            </a:pPr>
            <a:r>
              <a:rPr lang="en-GB" sz="1400" dirty="0" smtClean="0">
                <a:ea typeface="Segoe UI" pitchFamily="34" charset="0"/>
                <a:cs typeface="Segoe UI" pitchFamily="34" charset="0"/>
              </a:rPr>
              <a:t>Provide staff with training,  independence, incentives</a:t>
            </a:r>
          </a:p>
          <a:p>
            <a:pPr marL="180975" indent="-95250">
              <a:buFont typeface="Arial" pitchFamily="34" charset="0"/>
              <a:buChar char="•"/>
            </a:pPr>
            <a:r>
              <a:rPr lang="en-GB" sz="1400" dirty="0" smtClean="0">
                <a:ea typeface="Segoe UI" pitchFamily="34" charset="0"/>
                <a:cs typeface="Segoe UI" pitchFamily="34" charset="0"/>
              </a:rPr>
              <a:t>Awareness to risks from                        non-regulated entities</a:t>
            </a:r>
          </a:p>
          <a:p>
            <a:pPr marL="180975" indent="-95250">
              <a:buFont typeface="Arial" pitchFamily="34" charset="0"/>
              <a:buChar char="•"/>
            </a:pPr>
            <a:r>
              <a:rPr lang="en-GB" sz="1400" dirty="0" smtClean="0">
                <a:ea typeface="Segoe UI" pitchFamily="34" charset="0"/>
                <a:cs typeface="Segoe UI" pitchFamily="34" charset="0"/>
              </a:rPr>
              <a:t>Credible challenge by informed           Board members</a:t>
            </a:r>
          </a:p>
          <a:p>
            <a:pPr marL="180975" indent="-95250">
              <a:buFont typeface="Arial" pitchFamily="34" charset="0"/>
              <a:buChar char="•"/>
            </a:pPr>
            <a:r>
              <a:rPr lang="en-GB" sz="1400" dirty="0" smtClean="0">
                <a:ea typeface="Segoe UI" pitchFamily="34" charset="0"/>
                <a:cs typeface="Segoe UI" pitchFamily="34" charset="0"/>
              </a:rPr>
              <a:t>Whistle-blowing procedures</a:t>
            </a:r>
          </a:p>
        </p:txBody>
      </p:sp>
      <p:sp>
        <p:nvSpPr>
          <p:cNvPr id="4" name="Rectangle 3"/>
          <p:cNvSpPr/>
          <p:nvPr/>
        </p:nvSpPr>
        <p:spPr bwMode="auto">
          <a:xfrm>
            <a:off x="107504" y="1665094"/>
            <a:ext cx="4392488" cy="1815882"/>
          </a:xfrm>
          <a:prstGeom prst="rect">
            <a:avLst/>
          </a:prstGeom>
          <a:noFill/>
          <a:ln w="12700" cap="sq" cmpd="sng" algn="ctr">
            <a:solidFill>
              <a:schemeClr val="accent5"/>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117033" y="3574460"/>
            <a:ext cx="4392488" cy="1726748"/>
          </a:xfrm>
          <a:prstGeom prst="rect">
            <a:avLst/>
          </a:prstGeom>
          <a:noFill/>
          <a:ln w="12700" cap="sq" cmpd="sng" algn="ctr">
            <a:solidFill>
              <a:schemeClr val="accent4"/>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4509520" y="1665094"/>
            <a:ext cx="4526975" cy="1825176"/>
          </a:xfrm>
          <a:prstGeom prst="rect">
            <a:avLst/>
          </a:prstGeom>
          <a:noFill/>
          <a:ln w="12700" cap="sq" cmpd="sng" algn="ctr">
            <a:solidFill>
              <a:schemeClr val="accent2"/>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4527488" y="3574461"/>
            <a:ext cx="4509008" cy="1726748"/>
          </a:xfrm>
          <a:prstGeom prst="rect">
            <a:avLst/>
          </a:prstGeom>
          <a:noFill/>
          <a:ln w="12700" cap="sq" cmpd="sng" algn="ctr">
            <a:solidFill>
              <a:schemeClr val="accent3"/>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0715964"/>
      </p:ext>
    </p:extLst>
  </p:cSld>
  <p:clrMapOvr>
    <a:masterClrMapping/>
  </p:clrMapOvr>
  <p:transition spd="slow">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EACFFF4E-7E75-494B-805A-074EF7E4FECA}" type="slidenum">
              <a:rPr lang="en-GB"/>
              <a:pPr/>
              <a:t>4</a:t>
            </a:fld>
            <a:endParaRPr lang="en-GB"/>
          </a:p>
        </p:txBody>
      </p:sp>
      <p:sp>
        <p:nvSpPr>
          <p:cNvPr id="120834" name="Rectangle 2"/>
          <p:cNvSpPr>
            <a:spLocks noGrp="1" noChangeArrowheads="1"/>
          </p:cNvSpPr>
          <p:nvPr>
            <p:ph type="title"/>
          </p:nvPr>
        </p:nvSpPr>
        <p:spPr/>
        <p:txBody>
          <a:bodyPr/>
          <a:lstStyle/>
          <a:p>
            <a:r>
              <a:rPr lang="en-GB" dirty="0"/>
              <a:t>Two </a:t>
            </a:r>
            <a:r>
              <a:rPr lang="en-GB" dirty="0" smtClean="0"/>
              <a:t>Main Dimensions </a:t>
            </a:r>
            <a:r>
              <a:rPr lang="en-GB" dirty="0"/>
              <a:t>of </a:t>
            </a:r>
            <a:r>
              <a:rPr lang="en-GB" dirty="0" smtClean="0"/>
              <a:t>Lessons Learned</a:t>
            </a:r>
            <a:endParaRPr lang="en-GB" dirty="0"/>
          </a:p>
        </p:txBody>
      </p:sp>
      <p:sp>
        <p:nvSpPr>
          <p:cNvPr id="120835" name="Rectangle 3"/>
          <p:cNvSpPr>
            <a:spLocks noGrp="1" noChangeArrowheads="1"/>
          </p:cNvSpPr>
          <p:nvPr>
            <p:ph type="body" idx="1"/>
          </p:nvPr>
        </p:nvSpPr>
        <p:spPr/>
        <p:txBody>
          <a:bodyPr/>
          <a:lstStyle/>
          <a:p>
            <a:r>
              <a:rPr lang="en-GB" dirty="0"/>
              <a:t>Scope of regulations – regulatory gaps</a:t>
            </a:r>
          </a:p>
          <a:p>
            <a:endParaRPr lang="en-GB" dirty="0" smtClean="0"/>
          </a:p>
          <a:p>
            <a:r>
              <a:rPr lang="en-GB" dirty="0" smtClean="0"/>
              <a:t>Differentiated </a:t>
            </a:r>
            <a:r>
              <a:rPr lang="en-GB" dirty="0"/>
              <a:t>nature of regulations – regulatory arbitrage</a:t>
            </a:r>
          </a:p>
          <a:p>
            <a:pPr lvl="1"/>
            <a:r>
              <a:rPr lang="en-GB" dirty="0"/>
              <a:t>E.g. credit default swap vs. financial guarantee insurance</a:t>
            </a:r>
          </a:p>
          <a:p>
            <a:pPr lvl="1">
              <a:buFontTx/>
              <a:buNone/>
            </a:pPr>
            <a:endParaRPr lang="en-GB" dirty="0"/>
          </a:p>
        </p:txBody>
      </p:sp>
      <p:pic>
        <p:nvPicPr>
          <p:cNvPr id="120838" name="Picture 6" descr="Jigs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788" y="4365625"/>
            <a:ext cx="2232025" cy="198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875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40</a:t>
            </a:fld>
            <a:endParaRPr lang="en-GB" dirty="0"/>
          </a:p>
        </p:txBody>
      </p:sp>
      <p:sp>
        <p:nvSpPr>
          <p:cNvPr id="3" name="Title 2"/>
          <p:cNvSpPr>
            <a:spLocks noGrp="1"/>
          </p:cNvSpPr>
          <p:nvPr>
            <p:ph type="title"/>
          </p:nvPr>
        </p:nvSpPr>
        <p:spPr/>
        <p:txBody>
          <a:bodyPr/>
          <a:lstStyle/>
          <a:p>
            <a:r>
              <a:rPr lang="en-GB" dirty="0" smtClean="0"/>
              <a:t>Risk Tolerance Level and Risk Appetite Policy</a:t>
            </a:r>
            <a:endParaRPr lang="en-GB" dirty="0"/>
          </a:p>
        </p:txBody>
      </p:sp>
      <p:sp>
        <p:nvSpPr>
          <p:cNvPr id="5" name="Oval 4"/>
          <p:cNvSpPr/>
          <p:nvPr/>
        </p:nvSpPr>
        <p:spPr bwMode="auto">
          <a:xfrm>
            <a:off x="1877493" y="1268760"/>
            <a:ext cx="5688632" cy="2592288"/>
          </a:xfrm>
          <a:prstGeom prst="ellipse">
            <a:avLst/>
          </a:prstGeom>
          <a:solidFill>
            <a:schemeClr val="accent4"/>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n-GB" sz="1400" b="1" i="0" u="none" strike="noStrike" cap="none" normalizeH="0" baseline="0" dirty="0" smtClean="0">
                <a:ln>
                  <a:noFill/>
                </a:ln>
                <a:solidFill>
                  <a:schemeClr val="bg1"/>
                </a:solidFill>
                <a:effectLst/>
                <a:latin typeface="Arial" charset="0"/>
              </a:rPr>
              <a:t>Risk Tolerance Level</a:t>
            </a:r>
            <a:r>
              <a:rPr kumimoji="1" lang="en-GB" sz="1400" b="1" i="0" u="none" strike="noStrike" cap="none" normalizeH="0" dirty="0" smtClean="0">
                <a:ln>
                  <a:noFill/>
                </a:ln>
                <a:solidFill>
                  <a:schemeClr val="bg1"/>
                </a:solidFill>
                <a:effectLst/>
                <a:latin typeface="Arial" charset="0"/>
              </a:rPr>
              <a:t> and </a:t>
            </a:r>
          </a:p>
          <a:p>
            <a:pPr marL="0" marR="0" indent="0" algn="ctr" defTabSz="914400" rtl="0" eaLnBrk="0" fontAlgn="base" latinLnBrk="0" hangingPunct="0">
              <a:lnSpc>
                <a:spcPct val="100000"/>
              </a:lnSpc>
              <a:spcBef>
                <a:spcPct val="0"/>
              </a:spcBef>
              <a:spcAft>
                <a:spcPct val="0"/>
              </a:spcAft>
              <a:buClrTx/>
              <a:buSzTx/>
              <a:buFontTx/>
              <a:buNone/>
              <a:tabLst/>
            </a:pPr>
            <a:r>
              <a:rPr kumimoji="1" lang="en-GB" sz="1400" b="1" i="0" u="none" strike="noStrike" cap="none" normalizeH="0" dirty="0" smtClean="0">
                <a:ln>
                  <a:noFill/>
                </a:ln>
                <a:solidFill>
                  <a:schemeClr val="bg1"/>
                </a:solidFill>
                <a:effectLst/>
                <a:latin typeface="Arial" charset="0"/>
              </a:rPr>
              <a:t>Risk Appetit</a:t>
            </a:r>
            <a:r>
              <a:rPr lang="en-GB" sz="1400" b="1" dirty="0" smtClean="0">
                <a:solidFill>
                  <a:schemeClr val="bg1"/>
                </a:solidFill>
                <a:latin typeface="Arial" charset="0"/>
              </a:rPr>
              <a:t>e Policy</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kumimoji="1" lang="en-GB" sz="1400" i="0" u="none" strike="noStrike" cap="none" normalizeH="0" baseline="0" dirty="0" smtClean="0">
                <a:ln>
                  <a:noFill/>
                </a:ln>
                <a:solidFill>
                  <a:schemeClr val="bg1"/>
                </a:solidFill>
                <a:effectLst/>
                <a:latin typeface="Arial" charset="0"/>
              </a:rPr>
              <a:t>Board-approved</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lang="en-GB" sz="1400" dirty="0" smtClean="0">
                <a:solidFill>
                  <a:schemeClr val="bg1"/>
                </a:solidFill>
                <a:latin typeface="Arial" charset="0"/>
              </a:rPr>
              <a:t>Understood by Board and Senior Management</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kumimoji="1" lang="en-GB" sz="1400" i="0" u="none" strike="noStrike" cap="none" normalizeH="0" baseline="0" dirty="0" smtClean="0">
                <a:ln>
                  <a:noFill/>
                </a:ln>
                <a:solidFill>
                  <a:schemeClr val="bg1"/>
                </a:solidFill>
                <a:effectLst/>
                <a:latin typeface="Arial" charset="0"/>
              </a:rPr>
              <a:t>Assess risk exposure against risk tolerance limits</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lang="en-GB" sz="1400" dirty="0" smtClean="0">
                <a:solidFill>
                  <a:schemeClr val="bg1"/>
                </a:solidFill>
                <a:latin typeface="Arial" charset="0"/>
              </a:rPr>
              <a:t>Set tone for unacceptable risk taking</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lang="en-GB" sz="1400" dirty="0" smtClean="0">
                <a:solidFill>
                  <a:schemeClr val="bg1"/>
                </a:solidFill>
                <a:latin typeface="Arial" charset="0"/>
              </a:rPr>
              <a:t>Dynamic</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endParaRPr kumimoji="1" lang="en-GB" sz="1400" i="0" u="none" strike="noStrike" cap="none" normalizeH="0" baseline="0" dirty="0" smtClean="0">
              <a:ln>
                <a:noFill/>
              </a:ln>
              <a:solidFill>
                <a:schemeClr val="bg1"/>
              </a:solidFill>
              <a:effectLst/>
              <a:latin typeface="Arial" charset="0"/>
            </a:endParaRPr>
          </a:p>
        </p:txBody>
      </p:sp>
      <p:sp>
        <p:nvSpPr>
          <p:cNvPr id="6" name="Oval 5"/>
          <p:cNvSpPr/>
          <p:nvPr/>
        </p:nvSpPr>
        <p:spPr bwMode="auto">
          <a:xfrm>
            <a:off x="0" y="3905961"/>
            <a:ext cx="4529695" cy="2376264"/>
          </a:xfrm>
          <a:prstGeom prst="ellipse">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n-GB" sz="1400" b="1" i="0" u="none" strike="noStrike" cap="none" normalizeH="0" baseline="0" dirty="0" smtClean="0">
                <a:ln>
                  <a:noFill/>
                </a:ln>
                <a:solidFill>
                  <a:schemeClr val="bg1"/>
                </a:solidFill>
                <a:effectLst/>
                <a:latin typeface="Arial" charset="0"/>
              </a:rPr>
              <a:t>New Business</a:t>
            </a:r>
            <a:endParaRPr lang="en-GB" sz="1400" b="1" dirty="0" smtClean="0">
              <a:solidFill>
                <a:schemeClr val="bg1"/>
              </a:solidFill>
              <a:latin typeface="Arial" charset="0"/>
            </a:endParaRP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kumimoji="1" lang="en-GB" sz="1400" i="0" u="none" strike="noStrike" cap="none" normalizeH="0" baseline="0" dirty="0" smtClean="0">
                <a:ln>
                  <a:noFill/>
                </a:ln>
                <a:solidFill>
                  <a:schemeClr val="bg1"/>
                </a:solidFill>
                <a:effectLst/>
                <a:latin typeface="Arial" charset="0"/>
              </a:rPr>
              <a:t>Undertake</a:t>
            </a:r>
            <a:r>
              <a:rPr kumimoji="1" lang="en-GB" sz="1400" i="0" u="none" strike="noStrike" cap="none" normalizeH="0" dirty="0" smtClean="0">
                <a:ln>
                  <a:noFill/>
                </a:ln>
                <a:solidFill>
                  <a:schemeClr val="bg1"/>
                </a:solidFill>
                <a:effectLst/>
                <a:latin typeface="Arial" charset="0"/>
              </a:rPr>
              <a:t> robust risk assessment </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lang="en-GB" sz="1400" dirty="0" smtClean="0">
                <a:solidFill>
                  <a:schemeClr val="bg1"/>
                </a:solidFill>
                <a:latin typeface="Arial" charset="0"/>
              </a:rPr>
              <a:t>Assess </a:t>
            </a:r>
            <a:r>
              <a:rPr lang="en-GB" sz="1400" dirty="0">
                <a:solidFill>
                  <a:schemeClr val="bg1"/>
                </a:solidFill>
                <a:latin typeface="Arial" charset="0"/>
              </a:rPr>
              <a:t>against risk appetite </a:t>
            </a:r>
            <a:r>
              <a:rPr lang="en-GB" sz="1400" dirty="0" smtClean="0">
                <a:solidFill>
                  <a:schemeClr val="bg1"/>
                </a:solidFill>
                <a:latin typeface="Arial" charset="0"/>
              </a:rPr>
              <a:t>policy and impact on risk tolerance</a:t>
            </a:r>
            <a:endParaRPr lang="en-GB" sz="1400" dirty="0">
              <a:solidFill>
                <a:schemeClr val="bg1"/>
              </a:solidFill>
              <a:latin typeface="Arial" charset="0"/>
            </a:endParaRP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kumimoji="1" lang="en-GB" sz="1400" i="0" u="none" strike="noStrike" cap="none" normalizeH="0" dirty="0" smtClean="0">
                <a:ln>
                  <a:noFill/>
                </a:ln>
                <a:solidFill>
                  <a:schemeClr val="bg1"/>
                </a:solidFill>
                <a:effectLst/>
                <a:latin typeface="Arial" charset="0"/>
              </a:rPr>
              <a:t>Supervisors may review risk assessment</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lang="en-GB" sz="1400" dirty="0" smtClean="0">
                <a:solidFill>
                  <a:schemeClr val="bg1"/>
                </a:solidFill>
                <a:latin typeface="Arial" charset="0"/>
              </a:rPr>
              <a:t>Have adequate process and controls </a:t>
            </a:r>
            <a:endParaRPr kumimoji="1" lang="en-GB" sz="1400" i="0" u="none" strike="noStrike" cap="none" normalizeH="0" baseline="0" dirty="0" smtClean="0">
              <a:ln>
                <a:noFill/>
              </a:ln>
              <a:solidFill>
                <a:schemeClr val="bg1"/>
              </a:solidFill>
              <a:effectLst/>
              <a:latin typeface="Arial" charset="0"/>
            </a:endParaRP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endParaRPr lang="en-GB" sz="1400" dirty="0" smtClean="0">
              <a:solidFill>
                <a:schemeClr val="bg1"/>
              </a:solidFill>
              <a:latin typeface="Arial" charset="0"/>
            </a:endParaRP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endParaRPr kumimoji="1" lang="en-GB" sz="1400" i="0" u="none" strike="noStrike" cap="none" normalizeH="0" baseline="0" dirty="0" smtClean="0">
              <a:ln>
                <a:noFill/>
              </a:ln>
              <a:solidFill>
                <a:schemeClr val="bg1"/>
              </a:solidFill>
              <a:effectLst/>
              <a:latin typeface="Arial" charset="0"/>
            </a:endParaRPr>
          </a:p>
        </p:txBody>
      </p:sp>
      <p:sp>
        <p:nvSpPr>
          <p:cNvPr id="7" name="Oval 6"/>
          <p:cNvSpPr/>
          <p:nvPr/>
        </p:nvSpPr>
        <p:spPr bwMode="auto">
          <a:xfrm>
            <a:off x="4614305" y="4005064"/>
            <a:ext cx="4529695" cy="2376264"/>
          </a:xfrm>
          <a:prstGeom prst="ellipse">
            <a:avLst/>
          </a:prstGeom>
          <a:solidFill>
            <a:schemeClr val="accent2"/>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n-GB" sz="1400" b="1" i="0" u="none" strike="noStrike" cap="none" normalizeH="0" baseline="0" dirty="0" smtClean="0">
                <a:ln>
                  <a:noFill/>
                </a:ln>
                <a:solidFill>
                  <a:schemeClr val="bg1"/>
                </a:solidFill>
                <a:effectLst/>
                <a:latin typeface="Arial" charset="0"/>
              </a:rPr>
              <a:t>Outsourcing</a:t>
            </a:r>
            <a:endParaRPr lang="en-GB" sz="1400" b="1" dirty="0" smtClean="0">
              <a:solidFill>
                <a:schemeClr val="bg1"/>
              </a:solidFill>
              <a:latin typeface="Arial" charset="0"/>
            </a:endParaRP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lang="en-GB" sz="1400" dirty="0" smtClean="0">
                <a:solidFill>
                  <a:schemeClr val="bg1"/>
                </a:solidFill>
                <a:latin typeface="Arial" charset="0"/>
              </a:rPr>
              <a:t>Assess risk – quality of provider</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lang="en-GB" sz="1400" dirty="0" smtClean="0">
                <a:solidFill>
                  <a:schemeClr val="bg1"/>
                </a:solidFill>
                <a:latin typeface="Arial" charset="0"/>
              </a:rPr>
              <a:t>Processes and criteria to guide outsourcing</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lang="en-GB" sz="1400" dirty="0" smtClean="0">
                <a:solidFill>
                  <a:schemeClr val="bg1"/>
                </a:solidFill>
                <a:latin typeface="Arial" charset="0"/>
              </a:rPr>
              <a:t>Does not imply transfer of responsibility</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lang="en-GB" sz="1400" dirty="0" smtClean="0">
                <a:solidFill>
                  <a:schemeClr val="bg1"/>
                </a:solidFill>
                <a:latin typeface="Arial" charset="0"/>
              </a:rPr>
              <a:t>Does not impede effective group-wide supervision</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endParaRPr kumimoji="1" lang="en-GB" sz="1400" i="0" u="none" strike="noStrike" cap="none" normalizeH="0" baseline="0" dirty="0" smtClean="0">
              <a:ln>
                <a:noFill/>
              </a:ln>
              <a:solidFill>
                <a:schemeClr val="bg1"/>
              </a:solidFill>
              <a:effectLst/>
              <a:latin typeface="Arial" charset="0"/>
            </a:endParaRPr>
          </a:p>
        </p:txBody>
      </p:sp>
      <p:sp>
        <p:nvSpPr>
          <p:cNvPr id="8" name="Curved Right Arrow 7"/>
          <p:cNvSpPr/>
          <p:nvPr/>
        </p:nvSpPr>
        <p:spPr bwMode="auto">
          <a:xfrm rot="756076">
            <a:off x="683568" y="2420888"/>
            <a:ext cx="1008112" cy="1440160"/>
          </a:xfrm>
          <a:prstGeom prst="curvedRightArrow">
            <a:avLst/>
          </a:prstGeom>
          <a:solidFill>
            <a:schemeClr val="accent1"/>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smtClean="0">
              <a:ln>
                <a:noFill/>
              </a:ln>
              <a:solidFill>
                <a:schemeClr val="tx1"/>
              </a:solidFill>
              <a:effectLst/>
              <a:latin typeface="Arial" charset="0"/>
            </a:endParaRPr>
          </a:p>
        </p:txBody>
      </p:sp>
      <p:sp>
        <p:nvSpPr>
          <p:cNvPr id="9" name="Curved Left Arrow 8"/>
          <p:cNvSpPr/>
          <p:nvPr/>
        </p:nvSpPr>
        <p:spPr bwMode="auto">
          <a:xfrm rot="21051336">
            <a:off x="7725178" y="2415161"/>
            <a:ext cx="1008112" cy="1584176"/>
          </a:xfrm>
          <a:prstGeom prst="curvedLeftArrow">
            <a:avLst/>
          </a:prstGeom>
          <a:solidFill>
            <a:schemeClr val="accent1"/>
          </a:solidFill>
          <a:ln w="12700" cap="sq"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4148524"/>
      </p:ext>
    </p:extLst>
  </p:cSld>
  <p:clrMapOvr>
    <a:masterClrMapping/>
  </p:clrMapOvr>
  <p:transition spd="slow">
    <p:pull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69886-63E7-404A-8AE6-02DDEB3913E8}" type="slidenum">
              <a:rPr lang="en-GB" smtClean="0"/>
              <a:pPr/>
              <a:t>41</a:t>
            </a:fld>
            <a:endParaRPr lang="en-GB"/>
          </a:p>
        </p:txBody>
      </p:sp>
      <p:sp>
        <p:nvSpPr>
          <p:cNvPr id="2" name="Title 1"/>
          <p:cNvSpPr>
            <a:spLocks noGrp="1"/>
          </p:cNvSpPr>
          <p:nvPr>
            <p:ph type="title"/>
          </p:nvPr>
        </p:nvSpPr>
        <p:spPr/>
        <p:txBody>
          <a:bodyPr/>
          <a:lstStyle/>
          <a:p>
            <a:r>
              <a:rPr lang="en-US" dirty="0" smtClean="0"/>
              <a:t>Examples of Risk Tolerance </a:t>
            </a:r>
            <a:r>
              <a:rPr lang="en-US" dirty="0"/>
              <a:t>S</a:t>
            </a:r>
            <a:r>
              <a:rPr lang="en-US" dirty="0" smtClean="0"/>
              <a:t>tatements</a:t>
            </a:r>
            <a:endParaRPr lang="en-US" dirty="0"/>
          </a:p>
        </p:txBody>
      </p:sp>
      <p:sp>
        <p:nvSpPr>
          <p:cNvPr id="5" name="Content Placeholder 4"/>
          <p:cNvSpPr>
            <a:spLocks noGrp="1"/>
          </p:cNvSpPr>
          <p:nvPr>
            <p:ph type="body" sz="quarter" idx="11"/>
          </p:nvPr>
        </p:nvSpPr>
        <p:spPr>
          <a:xfrm>
            <a:off x="395536" y="1916832"/>
            <a:ext cx="7488832" cy="1656184"/>
          </a:xfrm>
          <a:solidFill>
            <a:schemeClr val="accent6">
              <a:lumMod val="20000"/>
              <a:lumOff val="80000"/>
            </a:schemeClr>
          </a:solidFill>
        </p:spPr>
        <p:txBody>
          <a:bodyPr/>
          <a:lstStyle/>
          <a:p>
            <a:pPr marL="0" indent="0">
              <a:spcBef>
                <a:spcPts val="600"/>
              </a:spcBef>
              <a:buNone/>
            </a:pPr>
            <a:r>
              <a:rPr lang="en-GB" sz="1800" dirty="0"/>
              <a:t>“We use the Group’s </a:t>
            </a:r>
            <a:r>
              <a:rPr lang="en-GB" sz="1800" b="1" dirty="0">
                <a:solidFill>
                  <a:srgbClr val="AF0505"/>
                </a:solidFill>
              </a:rPr>
              <a:t>99% Tail </a:t>
            </a:r>
            <a:r>
              <a:rPr lang="en-GB" sz="1800" b="1" dirty="0" err="1">
                <a:solidFill>
                  <a:srgbClr val="AF0505"/>
                </a:solidFill>
              </a:rPr>
              <a:t>VaR</a:t>
            </a:r>
            <a:r>
              <a:rPr lang="en-GB" sz="1800" dirty="0"/>
              <a:t> in the definition of our risk tolerance, which is the </a:t>
            </a:r>
            <a:r>
              <a:rPr lang="en-GB" sz="1800" b="1" dirty="0">
                <a:solidFill>
                  <a:srgbClr val="A60000"/>
                </a:solidFill>
              </a:rPr>
              <a:t>maximum amount of risk </a:t>
            </a:r>
            <a:r>
              <a:rPr lang="en-GB" sz="1800" dirty="0"/>
              <a:t>we are willing to accept within constraints imposed by our </a:t>
            </a:r>
            <a:r>
              <a:rPr lang="en-GB" sz="1800" b="1" dirty="0">
                <a:solidFill>
                  <a:srgbClr val="A60000"/>
                </a:solidFill>
              </a:rPr>
              <a:t>capital resources</a:t>
            </a:r>
            <a:r>
              <a:rPr lang="en-GB" sz="1800" dirty="0"/>
              <a:t>, as well as by the </a:t>
            </a:r>
            <a:r>
              <a:rPr lang="en-GB" sz="1800" b="1" dirty="0">
                <a:solidFill>
                  <a:srgbClr val="A60000"/>
                </a:solidFill>
              </a:rPr>
              <a:t>regulatory and rating agency </a:t>
            </a:r>
            <a:r>
              <a:rPr lang="en-GB" sz="1800" dirty="0"/>
              <a:t>environment within which we operate.”</a:t>
            </a:r>
          </a:p>
          <a:p>
            <a:endParaRPr lang="en-US" sz="1800" dirty="0"/>
          </a:p>
        </p:txBody>
      </p:sp>
      <p:sp>
        <p:nvSpPr>
          <p:cNvPr id="6" name="Content Placeholder 5"/>
          <p:cNvSpPr>
            <a:spLocks noGrp="1"/>
          </p:cNvSpPr>
          <p:nvPr>
            <p:ph sz="half" idx="4294967295"/>
          </p:nvPr>
        </p:nvSpPr>
        <p:spPr>
          <a:xfrm>
            <a:off x="1907704" y="4077072"/>
            <a:ext cx="7056437" cy="1584325"/>
          </a:xfrm>
          <a:solidFill>
            <a:schemeClr val="accent6">
              <a:lumMod val="20000"/>
              <a:lumOff val="80000"/>
            </a:schemeClr>
          </a:solidFill>
        </p:spPr>
        <p:txBody>
          <a:bodyPr/>
          <a:lstStyle/>
          <a:p>
            <a:pPr marL="0" indent="0">
              <a:lnSpc>
                <a:spcPct val="100000"/>
              </a:lnSpc>
              <a:spcBef>
                <a:spcPts val="600"/>
              </a:spcBef>
              <a:buNone/>
            </a:pPr>
            <a:r>
              <a:rPr lang="en-GB" sz="1800" dirty="0"/>
              <a:t>“We define and monitor aggregate risk limits (such that)…the Group </a:t>
            </a:r>
          </a:p>
          <a:p>
            <a:pPr>
              <a:lnSpc>
                <a:spcPct val="80000"/>
              </a:lnSpc>
            </a:pPr>
            <a:r>
              <a:rPr lang="en-GB" sz="1800" dirty="0">
                <a:solidFill>
                  <a:schemeClr val="tx1"/>
                </a:solidFill>
              </a:rPr>
              <a:t>meets its </a:t>
            </a:r>
            <a:r>
              <a:rPr lang="en-GB" sz="1800" b="1" dirty="0">
                <a:solidFill>
                  <a:srgbClr val="AF0505"/>
                </a:solidFill>
              </a:rPr>
              <a:t>internal economic capital </a:t>
            </a:r>
            <a:r>
              <a:rPr lang="en-GB" sz="1800" dirty="0">
                <a:solidFill>
                  <a:schemeClr val="tx1"/>
                </a:solidFill>
              </a:rPr>
              <a:t>requirements</a:t>
            </a:r>
            <a:r>
              <a:rPr lang="en-GB" sz="1800" dirty="0"/>
              <a:t> the Group </a:t>
            </a:r>
          </a:p>
          <a:p>
            <a:pPr>
              <a:lnSpc>
                <a:spcPct val="80000"/>
              </a:lnSpc>
            </a:pPr>
            <a:r>
              <a:rPr lang="en-GB" sz="1800" dirty="0">
                <a:solidFill>
                  <a:schemeClr val="tx1"/>
                </a:solidFill>
              </a:rPr>
              <a:t>achieves its desired </a:t>
            </a:r>
            <a:r>
              <a:rPr lang="en-GB" sz="1800" b="1" dirty="0">
                <a:solidFill>
                  <a:srgbClr val="AF0505"/>
                </a:solidFill>
              </a:rPr>
              <a:t>target rating</a:t>
            </a:r>
            <a:r>
              <a:rPr lang="en-GB" sz="1800" dirty="0"/>
              <a:t> to meet its business objectives</a:t>
            </a:r>
          </a:p>
          <a:p>
            <a:pPr>
              <a:lnSpc>
                <a:spcPct val="80000"/>
              </a:lnSpc>
            </a:pPr>
            <a:r>
              <a:rPr lang="en-GB" sz="1800" dirty="0"/>
              <a:t> </a:t>
            </a:r>
            <a:r>
              <a:rPr lang="en-GB" sz="1800" b="1" dirty="0">
                <a:solidFill>
                  <a:srgbClr val="AF0505"/>
                </a:solidFill>
              </a:rPr>
              <a:t>supervisory intervention </a:t>
            </a:r>
            <a:r>
              <a:rPr lang="en-GB" sz="1800" dirty="0">
                <a:solidFill>
                  <a:schemeClr val="tx1"/>
                </a:solidFill>
              </a:rPr>
              <a:t>is avoided</a:t>
            </a:r>
            <a:r>
              <a:rPr lang="en-GB" sz="1800" dirty="0"/>
              <a:t>.”</a:t>
            </a:r>
          </a:p>
          <a:p>
            <a:pPr marL="0" indent="0">
              <a:buNone/>
            </a:pPr>
            <a:endParaRPr lang="en-US" sz="1800" dirty="0"/>
          </a:p>
        </p:txBody>
      </p:sp>
    </p:spTree>
    <p:extLst>
      <p:ext uri="{BB962C8B-B14F-4D97-AF65-F5344CB8AC3E}">
        <p14:creationId xmlns:p14="http://schemas.microsoft.com/office/powerpoint/2010/main" val="1456129261"/>
      </p:ext>
    </p:extLst>
  </p:cSld>
  <p:clrMapOvr>
    <a:masterClrMapping/>
  </p:clrMapOvr>
  <p:transition spd="slow">
    <p:pull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42</a:t>
            </a:fld>
            <a:endParaRPr lang="en-GB" dirty="0"/>
          </a:p>
        </p:txBody>
      </p:sp>
      <p:sp>
        <p:nvSpPr>
          <p:cNvPr id="3" name="Title 2"/>
          <p:cNvSpPr>
            <a:spLocks noGrp="1"/>
          </p:cNvSpPr>
          <p:nvPr>
            <p:ph type="title"/>
          </p:nvPr>
        </p:nvSpPr>
        <p:spPr/>
        <p:txBody>
          <a:bodyPr/>
          <a:lstStyle/>
          <a:p>
            <a:r>
              <a:rPr lang="en-GB" dirty="0" smtClean="0"/>
              <a:t>Quantitative Elements of Risk Management</a:t>
            </a:r>
            <a:endParaRPr lang="en-GB" dirty="0"/>
          </a:p>
        </p:txBody>
      </p:sp>
      <p:graphicFrame>
        <p:nvGraphicFramePr>
          <p:cNvPr id="5" name="Diagram 4"/>
          <p:cNvGraphicFramePr/>
          <p:nvPr>
            <p:extLst>
              <p:ext uri="{D42A27DB-BD31-4B8C-83A1-F6EECF244321}">
                <p14:modId xmlns:p14="http://schemas.microsoft.com/office/powerpoint/2010/main" val="4080949998"/>
              </p:ext>
            </p:extLst>
          </p:nvPr>
        </p:nvGraphicFramePr>
        <p:xfrm>
          <a:off x="899592" y="1340768"/>
          <a:ext cx="763284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858847"/>
      </p:ext>
    </p:extLst>
  </p:cSld>
  <p:clrMapOvr>
    <a:masterClrMapping/>
  </p:clrMapOvr>
  <p:transition spd="slow">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43</a:t>
            </a:fld>
            <a:endParaRPr lang="en-GB" dirty="0"/>
          </a:p>
        </p:txBody>
      </p:sp>
      <p:sp>
        <p:nvSpPr>
          <p:cNvPr id="3" name="Title 2"/>
          <p:cNvSpPr>
            <a:spLocks noGrp="1"/>
          </p:cNvSpPr>
          <p:nvPr>
            <p:ph type="title"/>
          </p:nvPr>
        </p:nvSpPr>
        <p:spPr/>
        <p:txBody>
          <a:bodyPr/>
          <a:lstStyle/>
          <a:p>
            <a:r>
              <a:rPr lang="en-GB" dirty="0" smtClean="0"/>
              <a:t>Off-balance Sheet Activities including Special Purpose Entities (SPEs)</a:t>
            </a:r>
            <a:endParaRPr lang="en-GB" dirty="0"/>
          </a:p>
        </p:txBody>
      </p:sp>
      <p:sp>
        <p:nvSpPr>
          <p:cNvPr id="4" name="Text Placeholder 3"/>
          <p:cNvSpPr>
            <a:spLocks noGrp="1"/>
          </p:cNvSpPr>
          <p:nvPr>
            <p:ph type="body" sz="quarter" idx="11"/>
          </p:nvPr>
        </p:nvSpPr>
        <p:spPr/>
        <p:txBody>
          <a:bodyPr/>
          <a:lstStyle/>
          <a:p>
            <a:r>
              <a:rPr lang="en-GB" dirty="0" smtClean="0"/>
              <a:t>Should be included within the </a:t>
            </a:r>
            <a:r>
              <a:rPr lang="en-GB" dirty="0" smtClean="0">
                <a:solidFill>
                  <a:srgbClr val="A60000"/>
                </a:solidFill>
              </a:rPr>
              <a:t>scope of supervision </a:t>
            </a:r>
            <a:r>
              <a:rPr lang="en-GB" dirty="0" smtClean="0"/>
              <a:t>even though legally separate</a:t>
            </a:r>
          </a:p>
          <a:p>
            <a:pPr lvl="1"/>
            <a:r>
              <a:rPr lang="en-GB" dirty="0" smtClean="0"/>
              <a:t>risk </a:t>
            </a:r>
            <a:r>
              <a:rPr lang="en-GB" dirty="0"/>
              <a:t>of </a:t>
            </a:r>
            <a:r>
              <a:rPr lang="en-GB" dirty="0" smtClean="0">
                <a:solidFill>
                  <a:srgbClr val="A60000"/>
                </a:solidFill>
              </a:rPr>
              <a:t>contagion</a:t>
            </a:r>
            <a:r>
              <a:rPr lang="en-GB" dirty="0" smtClean="0"/>
              <a:t> from liquidity support, reputation</a:t>
            </a:r>
          </a:p>
          <a:p>
            <a:r>
              <a:rPr lang="en-GB" dirty="0" smtClean="0"/>
              <a:t>Proportionate or full </a:t>
            </a:r>
            <a:r>
              <a:rPr lang="en-GB" dirty="0" smtClean="0">
                <a:solidFill>
                  <a:srgbClr val="A60000"/>
                </a:solidFill>
              </a:rPr>
              <a:t>consolidation </a:t>
            </a:r>
            <a:r>
              <a:rPr lang="en-GB" dirty="0" smtClean="0"/>
              <a:t>for regulatory purposes</a:t>
            </a:r>
          </a:p>
          <a:p>
            <a:r>
              <a:rPr lang="en-GB" dirty="0" smtClean="0">
                <a:solidFill>
                  <a:srgbClr val="A60000"/>
                </a:solidFill>
              </a:rPr>
              <a:t>Stress and scenario tests </a:t>
            </a:r>
            <a:r>
              <a:rPr lang="en-GB" dirty="0" smtClean="0"/>
              <a:t>to include off-balance sheet activities</a:t>
            </a:r>
          </a:p>
          <a:p>
            <a:r>
              <a:rPr lang="en-GB" dirty="0" smtClean="0">
                <a:solidFill>
                  <a:srgbClr val="A60000"/>
                </a:solidFill>
              </a:rPr>
              <a:t>On-going</a:t>
            </a:r>
            <a:r>
              <a:rPr lang="en-GB" dirty="0" smtClean="0"/>
              <a:t> risk assessment – nature of risk may change over time</a:t>
            </a:r>
          </a:p>
          <a:p>
            <a:r>
              <a:rPr lang="en-GB" dirty="0" smtClean="0"/>
              <a:t>Aggregate, assess and report risk on </a:t>
            </a:r>
            <a:r>
              <a:rPr lang="en-GB" dirty="0" smtClean="0">
                <a:solidFill>
                  <a:srgbClr val="A60000"/>
                </a:solidFill>
              </a:rPr>
              <a:t>group-wide basis</a:t>
            </a:r>
          </a:p>
          <a:p>
            <a:r>
              <a:rPr lang="en-GB" dirty="0" smtClean="0"/>
              <a:t>Supervisors should challenge the </a:t>
            </a:r>
            <a:r>
              <a:rPr lang="en-GB" dirty="0" smtClean="0">
                <a:solidFill>
                  <a:srgbClr val="A60000"/>
                </a:solidFill>
              </a:rPr>
              <a:t>rationale</a:t>
            </a:r>
            <a:r>
              <a:rPr lang="en-GB" dirty="0" smtClean="0"/>
              <a:t> of having SPEs</a:t>
            </a:r>
            <a:endParaRPr lang="en-GB" dirty="0"/>
          </a:p>
        </p:txBody>
      </p:sp>
    </p:spTree>
    <p:extLst>
      <p:ext uri="{BB962C8B-B14F-4D97-AF65-F5344CB8AC3E}">
        <p14:creationId xmlns:p14="http://schemas.microsoft.com/office/powerpoint/2010/main" val="1541599380"/>
      </p:ext>
    </p:extLst>
  </p:cSld>
  <p:clrMapOvr>
    <a:masterClrMapping/>
  </p:clrMapOvr>
  <p:transition spd="slow">
    <p:pull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de-CH" b="1" dirty="0"/>
              <a:t>Agenda</a:t>
            </a:r>
          </a:p>
        </p:txBody>
      </p:sp>
      <p:sp>
        <p:nvSpPr>
          <p:cNvPr id="51203" name="Rectangle 3"/>
          <p:cNvSpPr>
            <a:spLocks noGrp="1" noChangeArrowheads="1"/>
          </p:cNvSpPr>
          <p:nvPr>
            <p:ph idx="1"/>
          </p:nvPr>
        </p:nvSpPr>
        <p:spPr/>
        <p:txBody>
          <a:bodyPr/>
          <a:lstStyle/>
          <a:p>
            <a:r>
              <a:rPr lang="en-GB" dirty="0"/>
              <a:t>Cross-</a:t>
            </a:r>
            <a:r>
              <a:rPr lang="en-GB" dirty="0" err="1"/>
              <a:t>sectoral</a:t>
            </a:r>
            <a:r>
              <a:rPr lang="en-GB" dirty="0"/>
              <a:t> lessons from the </a:t>
            </a:r>
            <a:r>
              <a:rPr lang="en-GB" dirty="0" smtClean="0"/>
              <a:t>2007 </a:t>
            </a:r>
            <a:r>
              <a:rPr lang="en-GB" dirty="0"/>
              <a:t>Financial Crisis</a:t>
            </a:r>
          </a:p>
          <a:p>
            <a:r>
              <a:rPr lang="en-GB" dirty="0" smtClean="0"/>
              <a:t>Introduction to the financial </a:t>
            </a:r>
            <a:r>
              <a:rPr lang="en-GB" dirty="0"/>
              <a:t>c</a:t>
            </a:r>
            <a:r>
              <a:rPr lang="en-GB" dirty="0" smtClean="0"/>
              <a:t>onglomerates principles</a:t>
            </a:r>
          </a:p>
          <a:p>
            <a:r>
              <a:rPr lang="en-GB" dirty="0" smtClean="0"/>
              <a:t>Core elements of the financial conglomerates principles</a:t>
            </a:r>
            <a:endParaRPr lang="en-GB" dirty="0"/>
          </a:p>
          <a:p>
            <a:r>
              <a:rPr lang="en-GB" dirty="0" smtClean="0"/>
              <a:t>Summary</a:t>
            </a:r>
            <a:endParaRPr lang="en-GB" dirty="0"/>
          </a:p>
        </p:txBody>
      </p:sp>
      <p:sp>
        <p:nvSpPr>
          <p:cNvPr id="5" name="Slide Number Placeholder 3"/>
          <p:cNvSpPr>
            <a:spLocks noGrp="1"/>
          </p:cNvSpPr>
          <p:nvPr>
            <p:ph type="sldNum" sz="quarter" idx="10"/>
          </p:nvPr>
        </p:nvSpPr>
        <p:spPr/>
        <p:txBody>
          <a:bodyPr/>
          <a:lstStyle/>
          <a:p>
            <a:fld id="{FB4DC3FD-7796-4411-AFBF-8A0B061C9664}" type="slidenum">
              <a:rPr lang="en-GB"/>
              <a:pPr/>
              <a:t>44</a:t>
            </a:fld>
            <a:endParaRPr lang="en-GB"/>
          </a:p>
        </p:txBody>
      </p:sp>
      <p:sp>
        <p:nvSpPr>
          <p:cNvPr id="51204" name="Rectangle 4"/>
          <p:cNvSpPr>
            <a:spLocks noChangeArrowheads="1"/>
          </p:cNvSpPr>
          <p:nvPr/>
        </p:nvSpPr>
        <p:spPr bwMode="auto">
          <a:xfrm>
            <a:off x="8153400" y="64008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3B9152CF-F27C-4C2A-A32E-EAADCCC73DE8}" type="slidenum">
              <a:rPr lang="en-GB" sz="1000" b="1"/>
              <a:pPr algn="r"/>
              <a:t>44</a:t>
            </a:fld>
            <a:endParaRPr lang="en-GB"/>
          </a:p>
        </p:txBody>
      </p:sp>
    </p:spTree>
    <p:extLst>
      <p:ext uri="{BB962C8B-B14F-4D97-AF65-F5344CB8AC3E}">
        <p14:creationId xmlns:p14="http://schemas.microsoft.com/office/powerpoint/2010/main" val="3422288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1203">
                                            <p:txEl>
                                              <p:pRg st="1" end="1"/>
                                            </p:txEl>
                                          </p:spTgt>
                                        </p:tgtEl>
                                        <p:attrNameLst>
                                          <p:attrName>style.color</p:attrName>
                                        </p:attrNameLst>
                                      </p:cBhvr>
                                      <p:to>
                                        <a:srgbClr val="C0C0C0"/>
                                      </p:to>
                                    </p:animClr>
                                  </p:childTnLst>
                                </p:cTn>
                              </p:par>
                              <p:par>
                                <p:cTn id="7" presetID="3" presetClass="emph" presetSubtype="2" fill="hold" nodeType="withEffect">
                                  <p:stCondLst>
                                    <p:cond delay="0"/>
                                  </p:stCondLst>
                                  <p:childTnLst>
                                    <p:animClr clrSpc="rgb" dir="cw">
                                      <p:cBhvr override="childStyle">
                                        <p:cTn id="8" dur="500" fill="hold"/>
                                        <p:tgtEl>
                                          <p:spTgt spid="51203">
                                            <p:txEl>
                                              <p:pRg st="2" end="2"/>
                                            </p:txEl>
                                          </p:spTgt>
                                        </p:tgtEl>
                                        <p:attrNameLst>
                                          <p:attrName>style.color</p:attrName>
                                        </p:attrNameLst>
                                      </p:cBhvr>
                                      <p:to>
                                        <a:srgbClr val="C0C0C0"/>
                                      </p:to>
                                    </p:animClr>
                                  </p:childTnLst>
                                </p:cTn>
                              </p:par>
                              <p:par>
                                <p:cTn id="9" presetID="3" presetClass="emph" presetSubtype="2" fill="hold" nodeType="withEffect">
                                  <p:stCondLst>
                                    <p:cond delay="0"/>
                                  </p:stCondLst>
                                  <p:childTnLst>
                                    <p:animClr clrSpc="rgb" dir="cw">
                                      <p:cBhvr override="childStyle">
                                        <p:cTn id="10" dur="500" fill="hold"/>
                                        <p:tgtEl>
                                          <p:spTgt spid="51203">
                                            <p:txEl>
                                              <p:pRg st="3" end="3"/>
                                            </p:txEl>
                                          </p:spTgt>
                                        </p:tgtEl>
                                        <p:attrNameLst>
                                          <p:attrName>style.color</p:attrName>
                                        </p:attrNameLst>
                                      </p:cBhvr>
                                      <p:to>
                                        <a:srgbClr val="A60000"/>
                                      </p:to>
                                    </p:animClr>
                                  </p:childTnLst>
                                </p:cTn>
                              </p:par>
                              <p:par>
                                <p:cTn id="11" presetID="3" presetClass="emph" presetSubtype="2" fill="hold" nodeType="withEffect">
                                  <p:stCondLst>
                                    <p:cond delay="0"/>
                                  </p:stCondLst>
                                  <p:childTnLst>
                                    <p:animClr clrSpc="rgb" dir="cw">
                                      <p:cBhvr override="childStyle">
                                        <p:cTn id="12" dur="500" fill="hold"/>
                                        <p:tgtEl>
                                          <p:spTgt spid="51203">
                                            <p:txEl>
                                              <p:pRg st="0" end="0"/>
                                            </p:txEl>
                                          </p:spTgt>
                                        </p:tgtEl>
                                        <p:attrNameLst>
                                          <p:attrName>style.color</p:attrName>
                                        </p:attrNameLst>
                                      </p:cBhvr>
                                      <p:to>
                                        <a:srgbClr val="C0C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FD96ADD6-5F71-4C95-B7F7-96DDFB3D5AF4}" type="slidenum">
              <a:rPr lang="en-GB"/>
              <a:pPr/>
              <a:t>45</a:t>
            </a:fld>
            <a:endParaRPr lang="en-GB"/>
          </a:p>
        </p:txBody>
      </p:sp>
      <p:sp>
        <p:nvSpPr>
          <p:cNvPr id="73730" name="Rectangle 2"/>
          <p:cNvSpPr>
            <a:spLocks noGrp="1" noChangeArrowheads="1"/>
          </p:cNvSpPr>
          <p:nvPr>
            <p:ph type="title"/>
          </p:nvPr>
        </p:nvSpPr>
        <p:spPr/>
        <p:txBody>
          <a:bodyPr/>
          <a:lstStyle/>
          <a:p>
            <a:r>
              <a:rPr lang="en-GB" dirty="0" smtClean="0"/>
              <a:t>Summary</a:t>
            </a:r>
            <a:endParaRPr lang="en-GB" dirty="0"/>
          </a:p>
        </p:txBody>
      </p:sp>
      <p:sp>
        <p:nvSpPr>
          <p:cNvPr id="73731" name="Rectangle 3"/>
          <p:cNvSpPr>
            <a:spLocks noGrp="1" noChangeArrowheads="1"/>
          </p:cNvSpPr>
          <p:nvPr>
            <p:ph type="body" sz="quarter" idx="11"/>
          </p:nvPr>
        </p:nvSpPr>
        <p:spPr/>
        <p:txBody>
          <a:bodyPr/>
          <a:lstStyle/>
          <a:p>
            <a:r>
              <a:rPr lang="en-GB" dirty="0"/>
              <a:t>The global financial crisis revealed </a:t>
            </a:r>
            <a:r>
              <a:rPr lang="en-GB" dirty="0">
                <a:solidFill>
                  <a:srgbClr val="A60000"/>
                </a:solidFill>
              </a:rPr>
              <a:t>cross-</a:t>
            </a:r>
            <a:r>
              <a:rPr lang="en-GB" dirty="0" err="1">
                <a:solidFill>
                  <a:srgbClr val="A60000"/>
                </a:solidFill>
              </a:rPr>
              <a:t>sectoral</a:t>
            </a:r>
            <a:r>
              <a:rPr lang="en-GB" dirty="0">
                <a:solidFill>
                  <a:srgbClr val="A60000"/>
                </a:solidFill>
              </a:rPr>
              <a:t> gaps </a:t>
            </a:r>
            <a:r>
              <a:rPr lang="en-GB" dirty="0"/>
              <a:t>that require a concerted efforts to remedy</a:t>
            </a:r>
          </a:p>
          <a:p>
            <a:pPr>
              <a:buFont typeface="Wingdings" pitchFamily="2" charset="2"/>
              <a:buNone/>
            </a:pPr>
            <a:endParaRPr lang="en-GB" dirty="0"/>
          </a:p>
          <a:p>
            <a:r>
              <a:rPr lang="en-GB" dirty="0">
                <a:solidFill>
                  <a:srgbClr val="A60000"/>
                </a:solidFill>
              </a:rPr>
              <a:t>Global reforms </a:t>
            </a:r>
            <a:r>
              <a:rPr lang="en-GB" dirty="0"/>
              <a:t>may seem irrelevant but they will impact all jurisdictions – important to be up-to-date</a:t>
            </a:r>
          </a:p>
          <a:p>
            <a:pPr>
              <a:buFont typeface="Wingdings" pitchFamily="2" charset="2"/>
              <a:buNone/>
            </a:pPr>
            <a:endParaRPr lang="en-GB" dirty="0"/>
          </a:p>
          <a:p>
            <a:r>
              <a:rPr lang="en-GB" dirty="0">
                <a:solidFill>
                  <a:srgbClr val="A60000"/>
                </a:solidFill>
              </a:rPr>
              <a:t>Paradigm shift </a:t>
            </a:r>
            <a:r>
              <a:rPr lang="en-GB" dirty="0"/>
              <a:t>needed – insurance supervision needs to consider cross-</a:t>
            </a:r>
            <a:r>
              <a:rPr lang="en-GB" dirty="0" err="1"/>
              <a:t>sectoral</a:t>
            </a:r>
            <a:r>
              <a:rPr lang="en-GB" dirty="0"/>
              <a:t> risk channels</a:t>
            </a:r>
          </a:p>
        </p:txBody>
      </p:sp>
    </p:spTree>
    <p:extLst>
      <p:ext uri="{BB962C8B-B14F-4D97-AF65-F5344CB8AC3E}">
        <p14:creationId xmlns:p14="http://schemas.microsoft.com/office/powerpoint/2010/main" val="691863533"/>
      </p:ext>
    </p:extLst>
  </p:cSld>
  <p:clrMapOvr>
    <a:masterClrMapping/>
  </p:clrMapOvr>
  <p:transition spd="slow">
    <p:pull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46</a:t>
            </a:fld>
            <a:endParaRPr lang="en-GB" dirty="0"/>
          </a:p>
        </p:txBody>
      </p:sp>
      <p:sp>
        <p:nvSpPr>
          <p:cNvPr id="3" name="Title 2"/>
          <p:cNvSpPr>
            <a:spLocks noGrp="1"/>
          </p:cNvSpPr>
          <p:nvPr>
            <p:ph type="title"/>
          </p:nvPr>
        </p:nvSpPr>
        <p:spPr/>
        <p:txBody>
          <a:bodyPr/>
          <a:lstStyle/>
          <a:p>
            <a:r>
              <a:rPr lang="en-GB" b="1" dirty="0" smtClean="0"/>
              <a:t>End of Presentation</a:t>
            </a:r>
            <a:endParaRPr lang="en-GB" b="1" dirty="0"/>
          </a:p>
        </p:txBody>
      </p:sp>
      <p:sp>
        <p:nvSpPr>
          <p:cNvPr id="4" name="Text Placeholder 3"/>
          <p:cNvSpPr>
            <a:spLocks noGrp="1"/>
          </p:cNvSpPr>
          <p:nvPr>
            <p:ph type="body" sz="quarter" idx="11"/>
          </p:nvPr>
        </p:nvSpPr>
        <p:spPr/>
        <p:txBody>
          <a:bodyPr/>
          <a:lstStyle/>
          <a:p>
            <a:pPr marL="0" indent="0" algn="ctr">
              <a:buNone/>
            </a:pPr>
            <a:r>
              <a:rPr lang="en-GB" sz="3600" b="1" dirty="0" smtClean="0"/>
              <a:t>Any Questions?</a:t>
            </a:r>
          </a:p>
          <a:p>
            <a:pPr marL="0" indent="0" algn="ctr">
              <a:buNone/>
            </a:pPr>
            <a:endParaRPr lang="en-GB" b="1" dirty="0" smtClean="0"/>
          </a:p>
          <a:p>
            <a:pPr marL="3086100" lvl="7" indent="0">
              <a:buNone/>
            </a:pPr>
            <a:r>
              <a:rPr lang="en-GB" dirty="0" smtClean="0"/>
              <a:t>Jeffery.Yong@bis.org</a:t>
            </a:r>
            <a:endParaRPr lang="en-GB" dirty="0"/>
          </a:p>
          <a:p>
            <a:pPr marL="3086100" lvl="7" indent="0">
              <a:buNone/>
            </a:pPr>
            <a:endParaRPr lang="en-GB" dirty="0"/>
          </a:p>
          <a:p>
            <a:pPr marL="3086100" lvl="7" indent="0">
              <a:buNone/>
            </a:pPr>
            <a:r>
              <a:rPr lang="en-GB" dirty="0"/>
              <a:t>www.bis.org/fsi  </a:t>
            </a:r>
          </a:p>
          <a:p>
            <a:pPr marL="3086100" lvl="7" indent="0">
              <a:buNone/>
            </a:pPr>
            <a:endParaRPr lang="en-GB" dirty="0"/>
          </a:p>
          <a:p>
            <a:pPr marL="3086100" lvl="7" indent="0">
              <a:buNone/>
            </a:pPr>
            <a:r>
              <a:rPr lang="en-GB" dirty="0"/>
              <a:t>www.fsiconnect.org </a:t>
            </a:r>
          </a:p>
          <a:p>
            <a:pPr marL="0" indent="0" algn="ctr">
              <a:buNone/>
            </a:pPr>
            <a:endParaRPr lang="en-GB"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8466" y="3006019"/>
            <a:ext cx="525817" cy="3680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7575" y="3730662"/>
            <a:ext cx="466159" cy="313104"/>
          </a:xfrm>
          <a:prstGeom prst="rect">
            <a:avLst/>
          </a:prstGeom>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4764" y="4374171"/>
            <a:ext cx="1429519" cy="43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047262"/>
      </p:ext>
    </p:extLst>
  </p:cSld>
  <p:clrMapOvr>
    <a:masterClrMapping/>
  </p:clrMapOvr>
  <p:transition spd="slow">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p:cNvSpPr>
            <a:spLocks noGrp="1"/>
          </p:cNvSpPr>
          <p:nvPr>
            <p:ph type="sldNum" sz="quarter" idx="10"/>
          </p:nvPr>
        </p:nvSpPr>
        <p:spPr/>
        <p:txBody>
          <a:bodyPr/>
          <a:lstStyle/>
          <a:p>
            <a:fld id="{9607377C-8C8C-49CC-BF85-03D1761306FA}" type="slidenum">
              <a:rPr lang="en-GB"/>
              <a:pPr/>
              <a:t>5</a:t>
            </a:fld>
            <a:endParaRPr lang="en-GB"/>
          </a:p>
        </p:txBody>
      </p:sp>
      <p:sp>
        <p:nvSpPr>
          <p:cNvPr id="56322" name="Rectangle 2"/>
          <p:cNvSpPr>
            <a:spLocks noGrp="1" noChangeArrowheads="1"/>
          </p:cNvSpPr>
          <p:nvPr>
            <p:ph type="title"/>
          </p:nvPr>
        </p:nvSpPr>
        <p:spPr/>
        <p:txBody>
          <a:bodyPr/>
          <a:lstStyle/>
          <a:p>
            <a:r>
              <a:rPr lang="en-GB" dirty="0"/>
              <a:t>Mind the </a:t>
            </a:r>
            <a:r>
              <a:rPr lang="en-GB" dirty="0" smtClean="0"/>
              <a:t>Cross-</a:t>
            </a:r>
            <a:r>
              <a:rPr lang="en-GB" dirty="0" err="1"/>
              <a:t>S</a:t>
            </a:r>
            <a:r>
              <a:rPr lang="en-GB" dirty="0" err="1" smtClean="0"/>
              <a:t>ectoral</a:t>
            </a:r>
            <a:r>
              <a:rPr lang="en-GB" dirty="0" smtClean="0"/>
              <a:t> Gap</a:t>
            </a:r>
            <a:endParaRPr lang="en-GB" dirty="0"/>
          </a:p>
        </p:txBody>
      </p:sp>
      <p:grpSp>
        <p:nvGrpSpPr>
          <p:cNvPr id="2" name="Group 1"/>
          <p:cNvGrpSpPr/>
          <p:nvPr/>
        </p:nvGrpSpPr>
        <p:grpSpPr>
          <a:xfrm>
            <a:off x="1367632" y="1623219"/>
            <a:ext cx="6121400" cy="3986212"/>
            <a:chOff x="1404144" y="1843088"/>
            <a:chExt cx="6121400" cy="3986212"/>
          </a:xfrm>
        </p:grpSpPr>
        <p:sp>
          <p:nvSpPr>
            <p:cNvPr id="56324" name="Oval 4"/>
            <p:cNvSpPr>
              <a:spLocks noChangeArrowheads="1"/>
            </p:cNvSpPr>
            <p:nvPr/>
          </p:nvSpPr>
          <p:spPr bwMode="auto">
            <a:xfrm>
              <a:off x="2052638" y="2060575"/>
              <a:ext cx="2952750" cy="2600325"/>
            </a:xfrm>
            <a:prstGeom prst="ellipse">
              <a:avLst/>
            </a:prstGeom>
            <a:solidFill>
              <a:srgbClr val="99CCFF">
                <a:alpha val="50000"/>
              </a:srgbClr>
            </a:solidFill>
            <a:ln>
              <a:noFill/>
            </a:ln>
            <a:effectLst/>
            <a:extLs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56325" name="Oval 5"/>
            <p:cNvSpPr>
              <a:spLocks noChangeArrowheads="1"/>
            </p:cNvSpPr>
            <p:nvPr/>
          </p:nvSpPr>
          <p:spPr bwMode="auto">
            <a:xfrm>
              <a:off x="3779838" y="2060575"/>
              <a:ext cx="2952750" cy="2600325"/>
            </a:xfrm>
            <a:prstGeom prst="ellipse">
              <a:avLst/>
            </a:prstGeom>
            <a:solidFill>
              <a:srgbClr val="CCFFCC">
                <a:alpha val="50000"/>
              </a:srgbClr>
            </a:solidFill>
            <a:ln>
              <a:noFill/>
            </a:ln>
            <a:effectLst/>
            <a:extLs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56326" name="Oval 6"/>
            <p:cNvSpPr>
              <a:spLocks noChangeArrowheads="1"/>
            </p:cNvSpPr>
            <p:nvPr/>
          </p:nvSpPr>
          <p:spPr bwMode="auto">
            <a:xfrm>
              <a:off x="3132137" y="3213100"/>
              <a:ext cx="2808287" cy="2246313"/>
            </a:xfrm>
            <a:prstGeom prst="ellipse">
              <a:avLst/>
            </a:prstGeom>
            <a:solidFill>
              <a:srgbClr val="CC99FF">
                <a:alpha val="50000"/>
              </a:srgbClr>
            </a:solidFill>
            <a:ln>
              <a:noFill/>
            </a:ln>
            <a:effectLst/>
            <a:extLs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327" name="Rectangle 7"/>
            <p:cNvSpPr>
              <a:spLocks noChangeArrowheads="1"/>
            </p:cNvSpPr>
            <p:nvPr/>
          </p:nvSpPr>
          <p:spPr bwMode="auto">
            <a:xfrm>
              <a:off x="1404144" y="1845469"/>
              <a:ext cx="6121400" cy="3887787"/>
            </a:xfrm>
            <a:prstGeom prst="rect">
              <a:avLst/>
            </a:prstGeom>
            <a:noFill/>
            <a:ln w="31750" cap="sq">
              <a:solidFill>
                <a:srgbClr val="960404"/>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328" name="Text Box 8"/>
            <p:cNvSpPr txBox="1">
              <a:spLocks noChangeArrowheads="1"/>
            </p:cNvSpPr>
            <p:nvPr/>
          </p:nvSpPr>
          <p:spPr bwMode="auto">
            <a:xfrm>
              <a:off x="1835150" y="1843088"/>
              <a:ext cx="136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solidFill>
                    <a:srgbClr val="960404"/>
                  </a:solidFill>
                </a:rPr>
                <a:t>Banking</a:t>
              </a:r>
            </a:p>
          </p:txBody>
        </p:sp>
        <p:sp>
          <p:nvSpPr>
            <p:cNvPr id="56329" name="Text Box 9"/>
            <p:cNvSpPr txBox="1">
              <a:spLocks noChangeArrowheads="1"/>
            </p:cNvSpPr>
            <p:nvPr/>
          </p:nvSpPr>
          <p:spPr bwMode="auto">
            <a:xfrm>
              <a:off x="5940425" y="1843088"/>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solidFill>
                    <a:srgbClr val="960404"/>
                  </a:solidFill>
                </a:rPr>
                <a:t>Insurance</a:t>
              </a:r>
            </a:p>
          </p:txBody>
        </p:sp>
        <p:sp>
          <p:nvSpPr>
            <p:cNvPr id="56330" name="Text Box 10"/>
            <p:cNvSpPr txBox="1">
              <a:spLocks noChangeArrowheads="1"/>
            </p:cNvSpPr>
            <p:nvPr/>
          </p:nvSpPr>
          <p:spPr bwMode="auto">
            <a:xfrm>
              <a:off x="3779838" y="5372100"/>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solidFill>
                    <a:srgbClr val="960404"/>
                  </a:solidFill>
                </a:rPr>
                <a:t>Securities</a:t>
              </a:r>
            </a:p>
          </p:txBody>
        </p:sp>
        <p:sp>
          <p:nvSpPr>
            <p:cNvPr id="56331" name="Text Box 11"/>
            <p:cNvSpPr txBox="1">
              <a:spLocks noChangeArrowheads="1"/>
            </p:cNvSpPr>
            <p:nvPr/>
          </p:nvSpPr>
          <p:spPr bwMode="auto">
            <a:xfrm>
              <a:off x="4860925" y="2133600"/>
              <a:ext cx="10810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a:t>Term insurance</a:t>
              </a:r>
            </a:p>
          </p:txBody>
        </p:sp>
        <p:sp>
          <p:nvSpPr>
            <p:cNvPr id="56332" name="Text Box 12"/>
            <p:cNvSpPr txBox="1">
              <a:spLocks noChangeArrowheads="1"/>
            </p:cNvSpPr>
            <p:nvPr/>
          </p:nvSpPr>
          <p:spPr bwMode="auto">
            <a:xfrm>
              <a:off x="5580063" y="3357563"/>
              <a:ext cx="1081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a:t>Motor insurance</a:t>
              </a:r>
            </a:p>
          </p:txBody>
        </p:sp>
        <p:sp>
          <p:nvSpPr>
            <p:cNvPr id="56333" name="Text Box 13"/>
            <p:cNvSpPr txBox="1">
              <a:spLocks noChangeArrowheads="1"/>
            </p:cNvSpPr>
            <p:nvPr/>
          </p:nvSpPr>
          <p:spPr bwMode="auto">
            <a:xfrm>
              <a:off x="5580063" y="2708275"/>
              <a:ext cx="1081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a:t>Health insurance</a:t>
              </a:r>
            </a:p>
          </p:txBody>
        </p:sp>
        <p:sp>
          <p:nvSpPr>
            <p:cNvPr id="56334" name="Text Box 14"/>
            <p:cNvSpPr txBox="1">
              <a:spLocks noChangeArrowheads="1"/>
            </p:cNvSpPr>
            <p:nvPr/>
          </p:nvSpPr>
          <p:spPr bwMode="auto">
            <a:xfrm>
              <a:off x="2987675" y="2133600"/>
              <a:ext cx="10810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a:t>Time deposit</a:t>
              </a:r>
            </a:p>
          </p:txBody>
        </p:sp>
        <p:sp>
          <p:nvSpPr>
            <p:cNvPr id="56335" name="Text Box 15"/>
            <p:cNvSpPr txBox="1">
              <a:spLocks noChangeArrowheads="1"/>
            </p:cNvSpPr>
            <p:nvPr/>
          </p:nvSpPr>
          <p:spPr bwMode="auto">
            <a:xfrm>
              <a:off x="2411413" y="2781300"/>
              <a:ext cx="86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a:t>Loans</a:t>
              </a:r>
            </a:p>
          </p:txBody>
        </p:sp>
        <p:sp>
          <p:nvSpPr>
            <p:cNvPr id="56336" name="Text Box 16"/>
            <p:cNvSpPr txBox="1">
              <a:spLocks noChangeArrowheads="1"/>
            </p:cNvSpPr>
            <p:nvPr/>
          </p:nvSpPr>
          <p:spPr bwMode="auto">
            <a:xfrm>
              <a:off x="4140200" y="4813300"/>
              <a:ext cx="863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a:t>Mutual funds</a:t>
              </a:r>
            </a:p>
          </p:txBody>
        </p:sp>
        <p:sp>
          <p:nvSpPr>
            <p:cNvPr id="56337" name="Text Box 17"/>
            <p:cNvSpPr txBox="1">
              <a:spLocks noChangeArrowheads="1"/>
            </p:cNvSpPr>
            <p:nvPr/>
          </p:nvSpPr>
          <p:spPr bwMode="auto">
            <a:xfrm>
              <a:off x="1476375" y="3860800"/>
              <a:ext cx="863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a:t>Money market funds</a:t>
              </a:r>
            </a:p>
          </p:txBody>
        </p:sp>
        <p:sp>
          <p:nvSpPr>
            <p:cNvPr id="56338" name="Text Box 18"/>
            <p:cNvSpPr txBox="1">
              <a:spLocks noChangeArrowheads="1"/>
            </p:cNvSpPr>
            <p:nvPr/>
          </p:nvSpPr>
          <p:spPr bwMode="auto">
            <a:xfrm>
              <a:off x="2411413" y="3429000"/>
              <a:ext cx="863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a:t>Savings account</a:t>
              </a:r>
            </a:p>
          </p:txBody>
        </p:sp>
        <p:sp>
          <p:nvSpPr>
            <p:cNvPr id="56339" name="Text Box 19"/>
            <p:cNvSpPr txBox="1">
              <a:spLocks noChangeArrowheads="1"/>
            </p:cNvSpPr>
            <p:nvPr/>
          </p:nvSpPr>
          <p:spPr bwMode="auto">
            <a:xfrm>
              <a:off x="4823618" y="4624387"/>
              <a:ext cx="86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dirty="0"/>
                <a:t>Equities</a:t>
              </a:r>
            </a:p>
          </p:txBody>
        </p:sp>
        <p:sp>
          <p:nvSpPr>
            <p:cNvPr id="56340" name="Text Box 20"/>
            <p:cNvSpPr txBox="1">
              <a:spLocks noChangeArrowheads="1"/>
            </p:cNvSpPr>
            <p:nvPr/>
          </p:nvSpPr>
          <p:spPr bwMode="auto">
            <a:xfrm>
              <a:off x="3305175" y="4612481"/>
              <a:ext cx="1150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dirty="0"/>
                <a:t>Options</a:t>
              </a:r>
            </a:p>
          </p:txBody>
        </p:sp>
        <p:sp>
          <p:nvSpPr>
            <p:cNvPr id="56341" name="Text Box 21"/>
            <p:cNvSpPr txBox="1">
              <a:spLocks noChangeArrowheads="1"/>
            </p:cNvSpPr>
            <p:nvPr/>
          </p:nvSpPr>
          <p:spPr bwMode="auto">
            <a:xfrm>
              <a:off x="3924300" y="3213100"/>
              <a:ext cx="10810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a:solidFill>
                    <a:srgbClr val="0000FF"/>
                  </a:solidFill>
                </a:rPr>
                <a:t>Investment-linked product</a:t>
              </a:r>
            </a:p>
          </p:txBody>
        </p:sp>
        <p:sp>
          <p:nvSpPr>
            <p:cNvPr id="56342" name="Text Box 22"/>
            <p:cNvSpPr txBox="1">
              <a:spLocks noChangeArrowheads="1"/>
            </p:cNvSpPr>
            <p:nvPr/>
          </p:nvSpPr>
          <p:spPr bwMode="auto">
            <a:xfrm>
              <a:off x="4787900" y="3860800"/>
              <a:ext cx="11525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a:solidFill>
                    <a:srgbClr val="006600"/>
                  </a:solidFill>
                </a:rPr>
                <a:t>Mortality bond</a:t>
              </a:r>
            </a:p>
          </p:txBody>
        </p:sp>
        <p:sp>
          <p:nvSpPr>
            <p:cNvPr id="56343" name="Text Box 23"/>
            <p:cNvSpPr txBox="1">
              <a:spLocks noChangeArrowheads="1"/>
            </p:cNvSpPr>
            <p:nvPr/>
          </p:nvSpPr>
          <p:spPr bwMode="auto">
            <a:xfrm>
              <a:off x="3779838" y="2636838"/>
              <a:ext cx="13684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solidFill>
                    <a:srgbClr val="006600"/>
                  </a:solidFill>
                </a:rPr>
                <a:t>Deposit administration</a:t>
              </a:r>
            </a:p>
          </p:txBody>
        </p:sp>
        <p:sp>
          <p:nvSpPr>
            <p:cNvPr id="56344" name="Text Box 24"/>
            <p:cNvSpPr txBox="1">
              <a:spLocks noChangeArrowheads="1"/>
            </p:cNvSpPr>
            <p:nvPr/>
          </p:nvSpPr>
          <p:spPr bwMode="auto">
            <a:xfrm>
              <a:off x="3132138" y="3789363"/>
              <a:ext cx="115093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a:solidFill>
                    <a:srgbClr val="006600"/>
                  </a:solidFill>
                </a:rPr>
                <a:t>Mortgage-backed securities</a:t>
              </a:r>
            </a:p>
          </p:txBody>
        </p:sp>
        <p:sp>
          <p:nvSpPr>
            <p:cNvPr id="56345" name="Text Box 25"/>
            <p:cNvSpPr txBox="1">
              <a:spLocks noChangeArrowheads="1"/>
            </p:cNvSpPr>
            <p:nvPr/>
          </p:nvSpPr>
          <p:spPr bwMode="auto">
            <a:xfrm>
              <a:off x="6373812" y="3933825"/>
              <a:ext cx="11509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dirty="0"/>
                <a:t>Credit default swaps</a:t>
              </a:r>
            </a:p>
          </p:txBody>
        </p:sp>
        <p:sp>
          <p:nvSpPr>
            <p:cNvPr id="56346" name="Text Box 26"/>
            <p:cNvSpPr txBox="1">
              <a:spLocks noChangeArrowheads="1"/>
            </p:cNvSpPr>
            <p:nvPr/>
          </p:nvSpPr>
          <p:spPr bwMode="auto">
            <a:xfrm>
              <a:off x="2052638" y="4941888"/>
              <a:ext cx="863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a:t>Hedge funds</a:t>
              </a:r>
            </a:p>
          </p:txBody>
        </p:sp>
      </p:grpSp>
      <p:sp>
        <p:nvSpPr>
          <p:cNvPr id="56351" name="Text Box 31"/>
          <p:cNvSpPr txBox="1">
            <a:spLocks noChangeArrowheads="1"/>
          </p:cNvSpPr>
          <p:nvPr/>
        </p:nvSpPr>
        <p:spPr bwMode="auto">
          <a:xfrm>
            <a:off x="611188" y="5733256"/>
            <a:ext cx="8351837" cy="517525"/>
          </a:xfrm>
          <a:prstGeom prst="rect">
            <a:avLst/>
          </a:prstGeom>
          <a:solidFill>
            <a:schemeClr val="accent2">
              <a:lumMod val="20000"/>
              <a:lumOff val="80000"/>
            </a:schemeClr>
          </a:solidFill>
          <a:ln>
            <a:noFill/>
          </a:ln>
          <a:effectLst/>
        </p:spPr>
        <p:txBody>
          <a:bodyPr>
            <a:spAutoFit/>
          </a:bodyPr>
          <a:lstStyle/>
          <a:p>
            <a:pPr>
              <a:spcBef>
                <a:spcPct val="50000"/>
              </a:spcBef>
            </a:pPr>
            <a:r>
              <a:rPr lang="en-GB" sz="1400" i="1" dirty="0"/>
              <a:t>“The former director said he was never sure what authority the OTS had over AIG Financial Products, which he said had slipped through a regulatory gap” – US Financial Crisis Inquiry Commission</a:t>
            </a:r>
          </a:p>
        </p:txBody>
      </p:sp>
    </p:spTree>
    <p:extLst>
      <p:ext uri="{BB962C8B-B14F-4D97-AF65-F5344CB8AC3E}">
        <p14:creationId xmlns:p14="http://schemas.microsoft.com/office/powerpoint/2010/main" val="2017044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3EE07B19-052E-4186-B1B6-570EDA1627BE}" type="slidenum">
              <a:rPr lang="en-GB"/>
              <a:pPr/>
              <a:t>6</a:t>
            </a:fld>
            <a:endParaRPr lang="en-GB"/>
          </a:p>
        </p:txBody>
      </p:sp>
      <p:sp>
        <p:nvSpPr>
          <p:cNvPr id="135170" name="Rectangle 2"/>
          <p:cNvSpPr>
            <a:spLocks noGrp="1" noChangeArrowheads="1"/>
          </p:cNvSpPr>
          <p:nvPr>
            <p:ph type="title"/>
          </p:nvPr>
        </p:nvSpPr>
        <p:spPr/>
        <p:txBody>
          <a:bodyPr/>
          <a:lstStyle/>
          <a:p>
            <a:r>
              <a:rPr lang="en-GB" dirty="0"/>
              <a:t>Alarm </a:t>
            </a:r>
            <a:r>
              <a:rPr lang="en-GB" dirty="0" smtClean="0"/>
              <a:t>Bell </a:t>
            </a:r>
            <a:r>
              <a:rPr lang="en-GB" dirty="0"/>
              <a:t>when </a:t>
            </a:r>
            <a:r>
              <a:rPr lang="en-GB" dirty="0" smtClean="0"/>
              <a:t>Something’s Growing Too Fast</a:t>
            </a:r>
            <a:endParaRPr lang="en-GB" dirty="0"/>
          </a:p>
        </p:txBody>
      </p:sp>
      <p:sp>
        <p:nvSpPr>
          <p:cNvPr id="135171" name="Rectangle 3"/>
          <p:cNvSpPr>
            <a:spLocks noGrp="1" noChangeArrowheads="1"/>
          </p:cNvSpPr>
          <p:nvPr>
            <p:ph type="body" idx="1"/>
          </p:nvPr>
        </p:nvSpPr>
        <p:spPr>
          <a:xfrm>
            <a:off x="1403648" y="5085184"/>
            <a:ext cx="6815137" cy="1111373"/>
          </a:xfrm>
          <a:solidFill>
            <a:schemeClr val="accent2">
              <a:lumMod val="20000"/>
              <a:lumOff val="80000"/>
            </a:schemeClr>
          </a:solidFill>
        </p:spPr>
        <p:txBody>
          <a:bodyPr/>
          <a:lstStyle/>
          <a:p>
            <a:pPr marL="0" indent="0">
              <a:lnSpc>
                <a:spcPct val="90000"/>
              </a:lnSpc>
              <a:buFont typeface="Wingdings" pitchFamily="2" charset="2"/>
              <a:buNone/>
            </a:pPr>
            <a:r>
              <a:rPr lang="en-GB" sz="1800" i="1" dirty="0"/>
              <a:t>“MBIA provides guarantee in two legal forms: financial guarantee insurance policies and insured CDS contracts. The two forms of guarantee are functionally and economically identical”</a:t>
            </a:r>
            <a:r>
              <a:rPr lang="en-GB" sz="1800" dirty="0"/>
              <a:t>  </a:t>
            </a:r>
          </a:p>
          <a:p>
            <a:pPr marL="0" indent="0">
              <a:lnSpc>
                <a:spcPct val="90000"/>
              </a:lnSpc>
              <a:buFont typeface="Wingdings" pitchFamily="2" charset="2"/>
              <a:buNone/>
            </a:pPr>
            <a:r>
              <a:rPr lang="en-GB" sz="1800" dirty="0"/>
              <a:t>- President of MBIA</a:t>
            </a:r>
          </a:p>
        </p:txBody>
      </p:sp>
      <p:grpSp>
        <p:nvGrpSpPr>
          <p:cNvPr id="2" name="Group 1"/>
          <p:cNvGrpSpPr/>
          <p:nvPr/>
        </p:nvGrpSpPr>
        <p:grpSpPr>
          <a:xfrm>
            <a:off x="1403648" y="1556793"/>
            <a:ext cx="6119887" cy="3168351"/>
            <a:chOff x="1476375" y="1916113"/>
            <a:chExt cx="6911975" cy="3457575"/>
          </a:xfrm>
        </p:grpSpPr>
        <p:pic>
          <p:nvPicPr>
            <p:cNvPr id="135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205038"/>
              <a:ext cx="5180013"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3" name="Text Box 5"/>
            <p:cNvSpPr txBox="1">
              <a:spLocks noChangeArrowheads="1"/>
            </p:cNvSpPr>
            <p:nvPr/>
          </p:nvSpPr>
          <p:spPr bwMode="auto">
            <a:xfrm>
              <a:off x="1476375" y="1916113"/>
              <a:ext cx="6911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dirty="0"/>
                <a:t>CDS Notional Amounts Outstanding (USD trillion)</a:t>
              </a:r>
            </a:p>
          </p:txBody>
        </p:sp>
      </p:grpSp>
      <p:sp>
        <p:nvSpPr>
          <p:cNvPr id="135174" name="Text Box 6"/>
          <p:cNvSpPr txBox="1">
            <a:spLocks noChangeArrowheads="1"/>
          </p:cNvSpPr>
          <p:nvPr/>
        </p:nvSpPr>
        <p:spPr bwMode="auto">
          <a:xfrm>
            <a:off x="1979712" y="4754216"/>
            <a:ext cx="12239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dirty="0"/>
              <a:t>Source: BIS</a:t>
            </a:r>
          </a:p>
        </p:txBody>
      </p:sp>
    </p:spTree>
    <p:extLst>
      <p:ext uri="{BB962C8B-B14F-4D97-AF65-F5344CB8AC3E}">
        <p14:creationId xmlns:p14="http://schemas.microsoft.com/office/powerpoint/2010/main" val="2175252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C6AD809F-8945-490D-B3A5-E20206D2CAA2}" type="slidenum">
              <a:rPr lang="en-GB"/>
              <a:pPr/>
              <a:t>7</a:t>
            </a:fld>
            <a:endParaRPr lang="en-GB"/>
          </a:p>
        </p:txBody>
      </p:sp>
      <p:sp>
        <p:nvSpPr>
          <p:cNvPr id="59394" name="Rectangle 2"/>
          <p:cNvSpPr>
            <a:spLocks noGrp="1" noChangeArrowheads="1"/>
          </p:cNvSpPr>
          <p:nvPr>
            <p:ph type="title"/>
          </p:nvPr>
        </p:nvSpPr>
        <p:spPr/>
        <p:txBody>
          <a:bodyPr/>
          <a:lstStyle/>
          <a:p>
            <a:r>
              <a:rPr lang="en-GB" dirty="0"/>
              <a:t>Credit Default Swap (CDS) and Financial Guarantee Insurance (FGI)</a:t>
            </a:r>
          </a:p>
        </p:txBody>
      </p:sp>
      <p:sp>
        <p:nvSpPr>
          <p:cNvPr id="59395" name="Rectangle 3"/>
          <p:cNvSpPr>
            <a:spLocks noGrp="1" noChangeArrowheads="1"/>
          </p:cNvSpPr>
          <p:nvPr>
            <p:ph type="body" idx="1"/>
          </p:nvPr>
        </p:nvSpPr>
        <p:spPr>
          <a:xfrm>
            <a:off x="5391351" y="2054946"/>
            <a:ext cx="3623856" cy="2094133"/>
          </a:xfrm>
        </p:spPr>
        <p:txBody>
          <a:bodyPr/>
          <a:lstStyle/>
          <a:p>
            <a:r>
              <a:rPr lang="en-GB" sz="1400" dirty="0"/>
              <a:t>Speculative trading</a:t>
            </a:r>
          </a:p>
          <a:p>
            <a:pPr lvl="1"/>
            <a:r>
              <a:rPr lang="en-GB" sz="1400" dirty="0"/>
              <a:t>Buyer: No “skin-in-the-game</a:t>
            </a:r>
            <a:r>
              <a:rPr lang="en-GB" sz="1400" dirty="0" smtClean="0"/>
              <a:t>” – moral hazard</a:t>
            </a:r>
            <a:endParaRPr lang="en-GB" sz="1400" dirty="0"/>
          </a:p>
          <a:p>
            <a:pPr lvl="1"/>
            <a:r>
              <a:rPr lang="en-GB" sz="1400" dirty="0"/>
              <a:t>Seller: Does not expect credit event to occur</a:t>
            </a:r>
          </a:p>
          <a:p>
            <a:r>
              <a:rPr lang="en-GB" sz="1400" dirty="0" smtClean="0"/>
              <a:t>Unregulated – no capital nor reserving requirements</a:t>
            </a:r>
          </a:p>
          <a:p>
            <a:r>
              <a:rPr lang="en-GB" sz="1400" dirty="0" smtClean="0"/>
              <a:t>Mark-to-market accounting</a:t>
            </a:r>
            <a:endParaRPr lang="en-GB" sz="1400" dirty="0"/>
          </a:p>
          <a:p>
            <a:pPr>
              <a:buFont typeface="Wingdings" pitchFamily="2" charset="2"/>
              <a:buNone/>
            </a:pPr>
            <a:endParaRPr lang="en-GB" sz="1400" dirty="0"/>
          </a:p>
        </p:txBody>
      </p:sp>
      <p:sp>
        <p:nvSpPr>
          <p:cNvPr id="20" name="Rectangle 3"/>
          <p:cNvSpPr txBox="1">
            <a:spLocks noChangeArrowheads="1"/>
          </p:cNvSpPr>
          <p:nvPr/>
        </p:nvSpPr>
        <p:spPr bwMode="auto">
          <a:xfrm>
            <a:off x="5425404" y="4819986"/>
            <a:ext cx="3534369" cy="147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a:lstStyle>
          <a:p>
            <a:r>
              <a:rPr lang="en-GB" sz="1400" kern="0" dirty="0" smtClean="0"/>
              <a:t>Requires insurable interest</a:t>
            </a:r>
          </a:p>
          <a:p>
            <a:r>
              <a:rPr lang="en-GB" sz="1400" kern="0" dirty="0" smtClean="0"/>
              <a:t>Regulated by insurance supervisors – reserving and capital requirements</a:t>
            </a:r>
          </a:p>
          <a:p>
            <a:r>
              <a:rPr lang="en-GB" sz="1400" kern="0" dirty="0" smtClean="0"/>
              <a:t>Insurance accounting</a:t>
            </a:r>
            <a:endParaRPr lang="en-GB" sz="1400" kern="0" dirty="0"/>
          </a:p>
        </p:txBody>
      </p:sp>
      <p:grpSp>
        <p:nvGrpSpPr>
          <p:cNvPr id="6" name="Group 5"/>
          <p:cNvGrpSpPr/>
          <p:nvPr/>
        </p:nvGrpSpPr>
        <p:grpSpPr>
          <a:xfrm>
            <a:off x="227936" y="2189534"/>
            <a:ext cx="5106646" cy="1202125"/>
            <a:chOff x="232606" y="2175000"/>
            <a:chExt cx="5106646" cy="1202125"/>
          </a:xfrm>
        </p:grpSpPr>
        <p:sp>
          <p:nvSpPr>
            <p:cNvPr id="3" name="Rounded Rectangle 2"/>
            <p:cNvSpPr/>
            <p:nvPr/>
          </p:nvSpPr>
          <p:spPr bwMode="auto">
            <a:xfrm>
              <a:off x="232606" y="2189463"/>
              <a:ext cx="1493882" cy="1187662"/>
            </a:xfrm>
            <a:prstGeom prst="round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n-GB" sz="1600" b="1" i="0" u="none" strike="noStrike" cap="none" normalizeH="0" baseline="0" dirty="0" smtClean="0">
                  <a:ln>
                    <a:noFill/>
                  </a:ln>
                  <a:solidFill>
                    <a:schemeClr val="bg1"/>
                  </a:solidFill>
                  <a:effectLst/>
                  <a:latin typeface="Arial" charset="0"/>
                </a:rPr>
                <a:t>Protection Buyer</a:t>
              </a:r>
            </a:p>
          </p:txBody>
        </p:sp>
        <p:sp>
          <p:nvSpPr>
            <p:cNvPr id="23" name="Rounded Rectangle 22"/>
            <p:cNvSpPr/>
            <p:nvPr/>
          </p:nvSpPr>
          <p:spPr bwMode="auto">
            <a:xfrm>
              <a:off x="3814146" y="2175000"/>
              <a:ext cx="1525106" cy="1187662"/>
            </a:xfrm>
            <a:prstGeom prst="round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n-GB" sz="1600" b="1" i="0" u="none" strike="noStrike" cap="none" normalizeH="0" baseline="0" dirty="0" smtClean="0">
                  <a:ln>
                    <a:noFill/>
                  </a:ln>
                  <a:solidFill>
                    <a:schemeClr val="bg1"/>
                  </a:solidFill>
                  <a:effectLst/>
                  <a:latin typeface="Arial" charset="0"/>
                </a:rPr>
                <a:t>Protection Seller</a:t>
              </a:r>
            </a:p>
          </p:txBody>
        </p:sp>
        <p:sp>
          <p:nvSpPr>
            <p:cNvPr id="4" name="Right Arrow 3"/>
            <p:cNvSpPr/>
            <p:nvPr/>
          </p:nvSpPr>
          <p:spPr bwMode="auto">
            <a:xfrm>
              <a:off x="1766498" y="2204863"/>
              <a:ext cx="2047648" cy="598109"/>
            </a:xfrm>
            <a:prstGeom prst="rightArrow">
              <a:avLst/>
            </a:prstGeom>
            <a:solidFill>
              <a:schemeClr val="accent2"/>
            </a:solidFill>
            <a:ln w="12700" cap="sq" cmpd="sng" algn="ctr">
              <a:no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n-GB" sz="1000" b="1" i="0" u="none" strike="noStrike" cap="none" normalizeH="0" baseline="0" dirty="0" smtClean="0">
                  <a:ln>
                    <a:noFill/>
                  </a:ln>
                  <a:solidFill>
                    <a:schemeClr val="bg1"/>
                  </a:solidFill>
                  <a:effectLst/>
                  <a:latin typeface="Arial" charset="0"/>
                </a:rPr>
                <a:t>Fee</a:t>
              </a:r>
            </a:p>
          </p:txBody>
        </p:sp>
        <p:sp>
          <p:nvSpPr>
            <p:cNvPr id="5" name="Left Arrow 4"/>
            <p:cNvSpPr/>
            <p:nvPr/>
          </p:nvSpPr>
          <p:spPr bwMode="auto">
            <a:xfrm>
              <a:off x="1744422" y="2783294"/>
              <a:ext cx="2047648" cy="555387"/>
            </a:xfrm>
            <a:prstGeom prst="leftArrow">
              <a:avLst/>
            </a:prstGeom>
            <a:solidFill>
              <a:schemeClr val="accent2"/>
            </a:solidFill>
            <a:ln w="12700" cap="sq" cmpd="sng" algn="ctr">
              <a:no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n-GB" sz="1000" b="1" i="0" u="none" strike="noStrike" cap="none" normalizeH="0" baseline="0" dirty="0" smtClean="0">
                  <a:ln>
                    <a:noFill/>
                  </a:ln>
                  <a:solidFill>
                    <a:schemeClr val="bg1"/>
                  </a:solidFill>
                  <a:effectLst/>
                  <a:latin typeface="Arial" charset="0"/>
                </a:rPr>
                <a:t>Payment upon credit event</a:t>
              </a:r>
            </a:p>
          </p:txBody>
        </p:sp>
      </p:grpSp>
      <p:grpSp>
        <p:nvGrpSpPr>
          <p:cNvPr id="7" name="Group 6"/>
          <p:cNvGrpSpPr/>
          <p:nvPr/>
        </p:nvGrpSpPr>
        <p:grpSpPr>
          <a:xfrm>
            <a:off x="236998" y="4819986"/>
            <a:ext cx="5106646" cy="1202125"/>
            <a:chOff x="263830" y="3977138"/>
            <a:chExt cx="5106646" cy="1202125"/>
          </a:xfrm>
        </p:grpSpPr>
        <p:sp>
          <p:nvSpPr>
            <p:cNvPr id="28" name="Rounded Rectangle 27"/>
            <p:cNvSpPr/>
            <p:nvPr/>
          </p:nvSpPr>
          <p:spPr bwMode="auto">
            <a:xfrm>
              <a:off x="263830" y="3991601"/>
              <a:ext cx="1525106" cy="1187662"/>
            </a:xfrm>
            <a:prstGeom prst="round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n-GB" sz="1600" b="1" i="0" u="none" strike="noStrike" cap="none" normalizeH="0" baseline="0" dirty="0" smtClean="0">
                  <a:ln>
                    <a:noFill/>
                  </a:ln>
                  <a:solidFill>
                    <a:schemeClr val="bg1"/>
                  </a:solidFill>
                  <a:effectLst/>
                  <a:latin typeface="Arial" charset="0"/>
                </a:rPr>
                <a:t>Policyholder</a:t>
              </a:r>
            </a:p>
          </p:txBody>
        </p:sp>
        <p:sp>
          <p:nvSpPr>
            <p:cNvPr id="29" name="Rounded Rectangle 28"/>
            <p:cNvSpPr/>
            <p:nvPr/>
          </p:nvSpPr>
          <p:spPr bwMode="auto">
            <a:xfrm>
              <a:off x="3845370" y="3977138"/>
              <a:ext cx="1525106" cy="1187662"/>
            </a:xfrm>
            <a:prstGeom prst="round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n-GB" sz="1600" b="1" i="0" u="none" strike="noStrike" cap="none" normalizeH="0" baseline="0" dirty="0" smtClean="0">
                  <a:ln>
                    <a:noFill/>
                  </a:ln>
                  <a:solidFill>
                    <a:schemeClr val="bg1"/>
                  </a:solidFill>
                  <a:effectLst/>
                  <a:latin typeface="Arial" charset="0"/>
                </a:rPr>
                <a:t>Insurer</a:t>
              </a:r>
            </a:p>
          </p:txBody>
        </p:sp>
        <p:sp>
          <p:nvSpPr>
            <p:cNvPr id="30" name="Right Arrow 29"/>
            <p:cNvSpPr/>
            <p:nvPr/>
          </p:nvSpPr>
          <p:spPr bwMode="auto">
            <a:xfrm>
              <a:off x="1797722" y="4007001"/>
              <a:ext cx="2047648" cy="598109"/>
            </a:xfrm>
            <a:prstGeom prst="rightArrow">
              <a:avLst/>
            </a:prstGeom>
            <a:solidFill>
              <a:schemeClr val="accent2"/>
            </a:solidFill>
            <a:ln w="12700" cap="sq" cmpd="sng" algn="ctr">
              <a:no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n-GB" sz="1000" b="1" i="0" u="none" strike="noStrike" cap="none" normalizeH="0" baseline="0" dirty="0" smtClean="0">
                  <a:ln>
                    <a:noFill/>
                  </a:ln>
                  <a:solidFill>
                    <a:schemeClr val="bg1"/>
                  </a:solidFill>
                  <a:effectLst/>
                  <a:latin typeface="Arial" charset="0"/>
                </a:rPr>
                <a:t>Fee</a:t>
              </a:r>
            </a:p>
          </p:txBody>
        </p:sp>
        <p:sp>
          <p:nvSpPr>
            <p:cNvPr id="31" name="Left Arrow 30"/>
            <p:cNvSpPr/>
            <p:nvPr/>
          </p:nvSpPr>
          <p:spPr bwMode="auto">
            <a:xfrm>
              <a:off x="1775646" y="4585432"/>
              <a:ext cx="2047648" cy="555387"/>
            </a:xfrm>
            <a:prstGeom prst="leftArrow">
              <a:avLst/>
            </a:prstGeom>
            <a:solidFill>
              <a:schemeClr val="accent2"/>
            </a:solidFill>
            <a:ln w="12700" cap="sq" cmpd="sng" algn="ctr">
              <a:no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n-GB" sz="1000" b="1" i="0" u="none" strike="noStrike" cap="none" normalizeH="0" baseline="0" dirty="0" smtClean="0">
                  <a:ln>
                    <a:noFill/>
                  </a:ln>
                  <a:solidFill>
                    <a:schemeClr val="bg1"/>
                  </a:solidFill>
                  <a:effectLst/>
                  <a:latin typeface="Arial" charset="0"/>
                </a:rPr>
                <a:t>Payment upon credit event</a:t>
              </a:r>
            </a:p>
          </p:txBody>
        </p:sp>
      </p:grpSp>
      <p:sp>
        <p:nvSpPr>
          <p:cNvPr id="9" name="TextBox 8"/>
          <p:cNvSpPr txBox="1"/>
          <p:nvPr/>
        </p:nvSpPr>
        <p:spPr>
          <a:xfrm>
            <a:off x="1935484" y="1860249"/>
            <a:ext cx="1656184" cy="369332"/>
          </a:xfrm>
          <a:prstGeom prst="rect">
            <a:avLst/>
          </a:prstGeom>
          <a:noFill/>
        </p:spPr>
        <p:txBody>
          <a:bodyPr wrap="square" rtlCol="0">
            <a:spAutoFit/>
          </a:bodyPr>
          <a:lstStyle/>
          <a:p>
            <a:pPr algn="ctr"/>
            <a:r>
              <a:rPr lang="en-GB" sz="1800" b="1" dirty="0" smtClean="0">
                <a:latin typeface="Segoe UI" pitchFamily="34" charset="0"/>
                <a:ea typeface="Segoe UI" pitchFamily="34" charset="0"/>
                <a:cs typeface="Segoe UI" pitchFamily="34" charset="0"/>
              </a:rPr>
              <a:t>CDS</a:t>
            </a:r>
          </a:p>
        </p:txBody>
      </p:sp>
      <p:sp>
        <p:nvSpPr>
          <p:cNvPr id="35" name="TextBox 34"/>
          <p:cNvSpPr txBox="1"/>
          <p:nvPr/>
        </p:nvSpPr>
        <p:spPr>
          <a:xfrm>
            <a:off x="1957560" y="4480517"/>
            <a:ext cx="1656184" cy="369332"/>
          </a:xfrm>
          <a:prstGeom prst="rect">
            <a:avLst/>
          </a:prstGeom>
          <a:noFill/>
        </p:spPr>
        <p:txBody>
          <a:bodyPr wrap="square" rtlCol="0">
            <a:spAutoFit/>
          </a:bodyPr>
          <a:lstStyle/>
          <a:p>
            <a:pPr algn="ctr"/>
            <a:r>
              <a:rPr lang="en-GB" sz="1800" b="1" dirty="0" smtClean="0">
                <a:latin typeface="Segoe UI" pitchFamily="34" charset="0"/>
                <a:ea typeface="Segoe UI" pitchFamily="34" charset="0"/>
                <a:cs typeface="Segoe UI" pitchFamily="34" charset="0"/>
              </a:rPr>
              <a:t>FGI</a:t>
            </a:r>
          </a:p>
        </p:txBody>
      </p:sp>
    </p:spTree>
    <p:extLst>
      <p:ext uri="{BB962C8B-B14F-4D97-AF65-F5344CB8AC3E}">
        <p14:creationId xmlns:p14="http://schemas.microsoft.com/office/powerpoint/2010/main" val="1307052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9B61C5C3-796A-453B-A5CF-7B52066DDBBD}" type="slidenum">
              <a:rPr lang="en-GB"/>
              <a:pPr/>
              <a:t>8</a:t>
            </a:fld>
            <a:endParaRPr lang="en-GB"/>
          </a:p>
        </p:txBody>
      </p:sp>
      <p:sp>
        <p:nvSpPr>
          <p:cNvPr id="139266" name="Rectangle 2"/>
          <p:cNvSpPr>
            <a:spLocks noGrp="1" noChangeArrowheads="1"/>
          </p:cNvSpPr>
          <p:nvPr>
            <p:ph type="title"/>
          </p:nvPr>
        </p:nvSpPr>
        <p:spPr/>
        <p:txBody>
          <a:bodyPr/>
          <a:lstStyle/>
          <a:p>
            <a:r>
              <a:rPr lang="en-GB" dirty="0"/>
              <a:t>Gaps in CDS and FGI </a:t>
            </a:r>
            <a:r>
              <a:rPr lang="en-GB" dirty="0" smtClean="0"/>
              <a:t>Regulatory Framework</a:t>
            </a:r>
            <a:endParaRPr lang="en-GB" dirty="0"/>
          </a:p>
        </p:txBody>
      </p:sp>
      <p:sp>
        <p:nvSpPr>
          <p:cNvPr id="139267" name="Rectangle 3"/>
          <p:cNvSpPr>
            <a:spLocks noGrp="1" noChangeArrowheads="1"/>
          </p:cNvSpPr>
          <p:nvPr>
            <p:ph type="body" idx="1"/>
          </p:nvPr>
        </p:nvSpPr>
        <p:spPr/>
        <p:txBody>
          <a:bodyPr/>
          <a:lstStyle/>
          <a:p>
            <a:r>
              <a:rPr lang="en-GB"/>
              <a:t>Inadequate risk governance</a:t>
            </a:r>
          </a:p>
          <a:p>
            <a:r>
              <a:rPr lang="en-GB"/>
              <a:t>Inadequate risk management practices</a:t>
            </a:r>
          </a:p>
          <a:p>
            <a:r>
              <a:rPr lang="en-GB"/>
              <a:t>Insufficient use of collateral</a:t>
            </a:r>
          </a:p>
          <a:p>
            <a:r>
              <a:rPr lang="en-GB"/>
              <a:t>Lack of transparency</a:t>
            </a:r>
          </a:p>
          <a:p>
            <a:r>
              <a:rPr lang="en-GB"/>
              <a:t>Vulnerable market infrastructure</a:t>
            </a:r>
          </a:p>
        </p:txBody>
      </p:sp>
      <p:pic>
        <p:nvPicPr>
          <p:cNvPr id="139268" name="Picture 4" descr="G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508500"/>
            <a:ext cx="2378075"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79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GB" dirty="0"/>
              <a:t>AIG: “The Golden Goose for the entire street”</a:t>
            </a:r>
          </a:p>
        </p:txBody>
      </p:sp>
      <p:sp>
        <p:nvSpPr>
          <p:cNvPr id="148483" name="Rectangle 3"/>
          <p:cNvSpPr>
            <a:spLocks noGrp="1" noChangeArrowheads="1"/>
          </p:cNvSpPr>
          <p:nvPr>
            <p:ph idx="1"/>
          </p:nvPr>
        </p:nvSpPr>
        <p:spPr>
          <a:xfrm>
            <a:off x="1042988" y="2564904"/>
            <a:ext cx="7497763" cy="3527922"/>
          </a:xfrm>
        </p:spPr>
        <p:txBody>
          <a:bodyPr/>
          <a:lstStyle/>
          <a:p>
            <a:r>
              <a:rPr lang="en-GB" sz="1800" dirty="0"/>
              <a:t>AIG Financial Products </a:t>
            </a:r>
            <a:r>
              <a:rPr lang="en-GB" sz="1800" b="1" dirty="0">
                <a:solidFill>
                  <a:srgbClr val="A50021"/>
                </a:solidFill>
              </a:rPr>
              <a:t>relied on AIG’s AAA</a:t>
            </a:r>
            <a:r>
              <a:rPr lang="en-GB" sz="1800" dirty="0"/>
              <a:t> rating to write CDS</a:t>
            </a:r>
          </a:p>
          <a:p>
            <a:r>
              <a:rPr lang="en-GB" sz="1800" b="1" dirty="0">
                <a:solidFill>
                  <a:srgbClr val="A50021"/>
                </a:solidFill>
              </a:rPr>
              <a:t>Did not hold capital</a:t>
            </a:r>
            <a:r>
              <a:rPr lang="en-GB" sz="1800" dirty="0"/>
              <a:t> against CDS sold – 99.85% confident won’t be realised</a:t>
            </a:r>
          </a:p>
          <a:p>
            <a:r>
              <a:rPr lang="en-GB" sz="1800" dirty="0"/>
              <a:t>Banks bought the CDS to </a:t>
            </a:r>
            <a:r>
              <a:rPr lang="en-GB" sz="1800" b="1" dirty="0">
                <a:solidFill>
                  <a:srgbClr val="A50021"/>
                </a:solidFill>
              </a:rPr>
              <a:t>reduce their regulatory capital</a:t>
            </a:r>
            <a:r>
              <a:rPr lang="en-GB" sz="1800" dirty="0"/>
              <a:t> requirement (from 8% to 1.6%)</a:t>
            </a:r>
          </a:p>
          <a:p>
            <a:r>
              <a:rPr lang="en-GB" sz="1800" dirty="0"/>
              <a:t>AIG’s CDS required posting of collateral should the value of the underlying asset decline or if AIG’s credit rating is cut – the </a:t>
            </a:r>
            <a:r>
              <a:rPr lang="en-GB" sz="1800" b="1" dirty="0">
                <a:solidFill>
                  <a:srgbClr val="A50021"/>
                </a:solidFill>
              </a:rPr>
              <a:t>CEO, CFO, CRO did not know</a:t>
            </a:r>
            <a:r>
              <a:rPr lang="en-GB" sz="1800" dirty="0"/>
              <a:t> of these terms until triggered</a:t>
            </a:r>
          </a:p>
          <a:p>
            <a:r>
              <a:rPr lang="en-GB" sz="1800" dirty="0"/>
              <a:t>Re-valued losses triggered rating downgrades, leading to collateral calls – </a:t>
            </a:r>
            <a:r>
              <a:rPr lang="en-GB" sz="1800" b="1" dirty="0">
                <a:solidFill>
                  <a:srgbClr val="A50021"/>
                </a:solidFill>
              </a:rPr>
              <a:t>liquidity crisis</a:t>
            </a:r>
          </a:p>
        </p:txBody>
      </p:sp>
      <p:sp>
        <p:nvSpPr>
          <p:cNvPr id="5" name="Slide Number Placeholder 3"/>
          <p:cNvSpPr>
            <a:spLocks noGrp="1"/>
          </p:cNvSpPr>
          <p:nvPr>
            <p:ph type="sldNum" sz="quarter" idx="10"/>
          </p:nvPr>
        </p:nvSpPr>
        <p:spPr/>
        <p:txBody>
          <a:bodyPr/>
          <a:lstStyle/>
          <a:p>
            <a:fld id="{719743F3-5ED8-40F6-AD10-C5C8F381E41B}" type="slidenum">
              <a:rPr lang="en-GB"/>
              <a:pPr/>
              <a:t>9</a:t>
            </a:fld>
            <a:endParaRPr lang="en-GB"/>
          </a:p>
        </p:txBody>
      </p:sp>
      <p:sp>
        <p:nvSpPr>
          <p:cNvPr id="148484" name="Text Box 4"/>
          <p:cNvSpPr txBox="1">
            <a:spLocks noChangeArrowheads="1"/>
          </p:cNvSpPr>
          <p:nvPr/>
        </p:nvSpPr>
        <p:spPr bwMode="auto">
          <a:xfrm>
            <a:off x="755650" y="1628800"/>
            <a:ext cx="8064500" cy="581025"/>
          </a:xfrm>
          <a:prstGeom prst="rect">
            <a:avLst/>
          </a:prstGeom>
          <a:solidFill>
            <a:schemeClr val="accent2">
              <a:lumMod val="20000"/>
              <a:lumOff val="80000"/>
            </a:schemeClr>
          </a:solidFill>
          <a:ln>
            <a:noFill/>
          </a:ln>
          <a:effectLst/>
        </p:spPr>
        <p:txBody>
          <a:bodyPr>
            <a:spAutoFit/>
          </a:bodyPr>
          <a:lstStyle/>
          <a:p>
            <a:pPr>
              <a:spcBef>
                <a:spcPct val="50000"/>
              </a:spcBef>
            </a:pPr>
            <a:r>
              <a:rPr lang="en-GB" sz="1600" i="1" dirty="0"/>
              <a:t>“</a:t>
            </a:r>
            <a:r>
              <a:rPr lang="en-GB" sz="1600" b="1" i="1" dirty="0"/>
              <a:t>We see no issues at all emerging. We see no dollar of loss associated with any of the CDO business”</a:t>
            </a:r>
            <a:r>
              <a:rPr lang="en-GB" sz="1600" dirty="0"/>
              <a:t> – AIG FP CEO, Aug 2007</a:t>
            </a:r>
          </a:p>
        </p:txBody>
      </p:sp>
    </p:spTree>
    <p:extLst>
      <p:ext uri="{BB962C8B-B14F-4D97-AF65-F5344CB8AC3E}">
        <p14:creationId xmlns:p14="http://schemas.microsoft.com/office/powerpoint/2010/main" val="4292546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FSI_ 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eople_images">
  <a:themeElements>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uildings_imag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lain">
  <a:themeElements>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FSI_ E</Template>
  <TotalTime>0</TotalTime>
  <Words>4124</Words>
  <Application>Microsoft Office PowerPoint</Application>
  <PresentationFormat>On-screen Show (4:3)</PresentationFormat>
  <Paragraphs>541</Paragraphs>
  <Slides>46</Slides>
  <Notes>21</Notes>
  <HiddenSlides>0</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FSI_ E</vt:lpstr>
      <vt:lpstr>1_People_images</vt:lpstr>
      <vt:lpstr>2_Buildings_images</vt:lpstr>
      <vt:lpstr>3_Plain</vt:lpstr>
      <vt:lpstr>Regional Seminar for Insurance Supervisors in Latin America on Supervision of Insurance Groups</vt:lpstr>
      <vt:lpstr>Agenda</vt:lpstr>
      <vt:lpstr>Why Bother Looking Beyond the Insurance Frontier?</vt:lpstr>
      <vt:lpstr>Two Main Dimensions of Lessons Learned</vt:lpstr>
      <vt:lpstr>Mind the Cross-Sectoral Gap</vt:lpstr>
      <vt:lpstr>Alarm Bell when Something’s Growing Too Fast</vt:lpstr>
      <vt:lpstr>Credit Default Swap (CDS) and Financial Guarantee Insurance (FGI)</vt:lpstr>
      <vt:lpstr>Gaps in CDS and FGI Regulatory Framework</vt:lpstr>
      <vt:lpstr>AIG: “The Golden Goose for the entire street”</vt:lpstr>
      <vt:lpstr>Emergence of Cross-border/Sector Insurance Groups</vt:lpstr>
      <vt:lpstr>Complexity of Group Structure: AIG</vt:lpstr>
      <vt:lpstr>Non-regulated Entities and Activities</vt:lpstr>
      <vt:lpstr>Cross-Sectoral Cooperation</vt:lpstr>
      <vt:lpstr>Agenda</vt:lpstr>
      <vt:lpstr>Global Financial Regulatory Architecture</vt:lpstr>
      <vt:lpstr>How Global Reforms Impact Countries</vt:lpstr>
      <vt:lpstr>Overarching Guiding Principles and Aims</vt:lpstr>
      <vt:lpstr>Definition of “Financial Conglomerate”</vt:lpstr>
      <vt:lpstr>Scope of Application</vt:lpstr>
      <vt:lpstr>Preconditions to Effective Conglomerates Supervision</vt:lpstr>
      <vt:lpstr>Pause for Thought – Relevance of Conglomerates Principles</vt:lpstr>
      <vt:lpstr>Agenda</vt:lpstr>
      <vt:lpstr>Key Areas of Conglomerates Supervision</vt:lpstr>
      <vt:lpstr>Legal Authority and Supervisory Powers</vt:lpstr>
      <vt:lpstr>Supervisory Structure and Governance</vt:lpstr>
      <vt:lpstr>Group-level Supervisor</vt:lpstr>
      <vt:lpstr>Pause for Thought – Exchange of Information</vt:lpstr>
      <vt:lpstr>Regulation and Supervision</vt:lpstr>
      <vt:lpstr>Sound Corporate Governance</vt:lpstr>
      <vt:lpstr>Structure of Financial Conglomerates</vt:lpstr>
      <vt:lpstr>It Starts from the Top</vt:lpstr>
      <vt:lpstr>Suitability of Board Members, Senior Management, Key Persons in Control Functions</vt:lpstr>
      <vt:lpstr>Responsibilities of Board of the Head of a Financial Conglomerate</vt:lpstr>
      <vt:lpstr>Remuneration Policy</vt:lpstr>
      <vt:lpstr>Capital Management Policy</vt:lpstr>
      <vt:lpstr>Capital Assessment</vt:lpstr>
      <vt:lpstr>Liquidity Risk Management</vt:lpstr>
      <vt:lpstr>Weak Risk Management Can Bring Even a Giant to Its Knees </vt:lpstr>
      <vt:lpstr>Risk Management Framework</vt:lpstr>
      <vt:lpstr>Risk Tolerance Level and Risk Appetite Policy</vt:lpstr>
      <vt:lpstr>Examples of Risk Tolerance Statements</vt:lpstr>
      <vt:lpstr>Quantitative Elements of Risk Management</vt:lpstr>
      <vt:lpstr>Off-balance Sheet Activities including Special Purpose Entities (SPEs)</vt:lpstr>
      <vt:lpstr>Agenda</vt:lpstr>
      <vt:lpstr>Summary</vt:lpstr>
      <vt:lpstr>End of Presentation</vt:lpstr>
    </vt:vector>
  </TitlesOfParts>
  <Company>Bank for International Settlements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Yong, Jeffery</dc:creator>
  <cp:lastModifiedBy>Yong, Jeffery</cp:lastModifiedBy>
  <cp:revision>205</cp:revision>
  <dcterms:created xsi:type="dcterms:W3CDTF">2013-07-02T07:51:48Z</dcterms:created>
  <dcterms:modified xsi:type="dcterms:W3CDTF">2013-11-03T16:53:55Z</dcterms:modified>
</cp:coreProperties>
</file>