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15"/>
  </p:notesMasterIdLst>
  <p:handoutMasterIdLst>
    <p:handoutMasterId r:id="rId16"/>
  </p:handoutMasterIdLst>
  <p:sldIdLst>
    <p:sldId id="260" r:id="rId5"/>
    <p:sldId id="304" r:id="rId6"/>
    <p:sldId id="303" r:id="rId7"/>
    <p:sldId id="302" r:id="rId8"/>
    <p:sldId id="305" r:id="rId9"/>
    <p:sldId id="266" r:id="rId10"/>
    <p:sldId id="279" r:id="rId11"/>
    <p:sldId id="308" r:id="rId12"/>
    <p:sldId id="306" r:id="rId13"/>
    <p:sldId id="307" r:id="rId14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B2B2B2"/>
    <a:srgbClr val="C0C0C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81096" autoAdjust="0"/>
  </p:normalViewPr>
  <p:slideViewPr>
    <p:cSldViewPr>
      <p:cViewPr>
        <p:scale>
          <a:sx n="100" d="100"/>
          <a:sy n="100" d="100"/>
        </p:scale>
        <p:origin x="-1224" y="-37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" y="102298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09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15.05.2015</a:t>
            </a:fld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3D34-D6CD-4BF0-B2CF-F757CB72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385C-1FC1-4E82-9ED2-AB1621C9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8DE4-68FB-4937-B805-DBFA6CE1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15.05.2015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  <p:sldLayoutId id="2147483929" r:id="rId7"/>
    <p:sldLayoutId id="214748393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0"/>
            <a:ext cx="7162800" cy="1296143"/>
          </a:xfrm>
        </p:spPr>
        <p:txBody>
          <a:bodyPr/>
          <a:lstStyle/>
          <a:p>
            <a:r>
              <a:rPr lang="es-ES" sz="2800" dirty="0" smtClean="0"/>
              <a:t>Ejercicio: Evaluación del buen gobierno de una aseguradora y su grupo asegurador: soluciones para su debate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2000" dirty="0" smtClean="0"/>
              <a:t>Seminario regional sobre reaseguros y otras formas de transferencia de riesgos</a:t>
            </a:r>
          </a:p>
          <a:p>
            <a:pPr>
              <a:lnSpc>
                <a:spcPct val="90000"/>
              </a:lnSpc>
            </a:pPr>
            <a:endParaRPr lang="es-ES" sz="1600" dirty="0" smtClean="0"/>
          </a:p>
          <a:p>
            <a:pPr>
              <a:lnSpc>
                <a:spcPct val="90000"/>
              </a:lnSpc>
            </a:pPr>
            <a:r>
              <a:rPr lang="es-ES" sz="1600" dirty="0" smtClean="0"/>
              <a:t>Bogotá, Colombia, 26-28 de mayo de 2015</a:t>
            </a:r>
          </a:p>
          <a:p>
            <a:pPr>
              <a:lnSpc>
                <a:spcPct val="90000"/>
              </a:lnSpc>
            </a:pPr>
            <a:endParaRPr lang="es-ES" sz="1800" dirty="0" smtClean="0"/>
          </a:p>
          <a:p>
            <a:pPr>
              <a:lnSpc>
                <a:spcPct val="90000"/>
              </a:lnSpc>
            </a:pPr>
            <a:r>
              <a:rPr lang="es-ES" sz="1400" dirty="0" smtClean="0"/>
              <a:t>Gunilla Löfvendahl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400" dirty="0" smtClean="0"/>
              <a:t>Senior Financial Sector Specialist </a:t>
            </a:r>
            <a:endParaRPr lang="es-ES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Mejoras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Mejorar la composición y las prácticas de los consejos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Contar con un procedimiento y criterios definidos para la selección de sus miembros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Mejorar la pluralidad y representatividad de las personas.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Definir la duración de los mandatos y la edad máxima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Evaluar regularmente la eficacia y calidad del consejo en general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Ofrecer formación continua a sus miembros</a:t>
            </a:r>
            <a:endParaRPr lang="es-ES" dirty="0"/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Mejorar el funcionamiento de los controles internos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Introducir consideraciones sobre la calidad en los criterios de  remuneración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Aumentar el número de reuniones presenciales con el consejo, no recurrir exclusivamente a los informes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Otras...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009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raíz del liderazgo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75655" y="2060848"/>
            <a:ext cx="2241215" cy="172819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s-ES" b="1" dirty="0" smtClean="0">
                <a:latin typeface="Arial" charset="0"/>
              </a:rPr>
              <a:t>Factor</a:t>
            </a:r>
            <a:r>
              <a:rPr kumimoji="1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humano: </a:t>
            </a:r>
            <a:r>
              <a:rPr lang="es-ES" dirty="0" smtClean="0"/>
              <a:t> aspiraciones y orgullo (egocentrismo), presiones</a:t>
            </a:r>
            <a:endParaRPr kumimoji="1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067944" y="2501677"/>
            <a:ext cx="1080120" cy="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5508104" y="2132856"/>
            <a:ext cx="187220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s-ES" dirty="0" smtClean="0"/>
              <a:t>cómo afectan al pensamiento racional</a:t>
            </a:r>
            <a:endParaRPr kumimoji="1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156176" y="3717032"/>
            <a:ext cx="0" cy="936104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4326104" y="5002857"/>
            <a:ext cx="3621571" cy="914400"/>
          </a:xfrm>
          <a:prstGeom prst="rect">
            <a:avLst/>
          </a:prstGeom>
          <a:solidFill>
            <a:srgbClr val="B2B2B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s-ES" dirty="0" smtClean="0"/>
          </a:p>
          <a:p>
            <a:pPr algn="ctr" eaLnBrk="0" hangingPunct="0"/>
            <a:r>
              <a:rPr lang="es-ES" dirty="0" smtClean="0"/>
              <a:t>prácticas inadecuadas</a:t>
            </a:r>
            <a:endParaRPr kumimoji="1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47664" y="4725144"/>
            <a:ext cx="1728192" cy="1202432"/>
          </a:xfrm>
          <a:prstGeom prst="rect">
            <a:avLst/>
          </a:prstGeom>
          <a:solidFill>
            <a:srgbClr val="A6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p</a:t>
            </a:r>
            <a:r>
              <a:rPr kumimoji="1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roblemas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464843" y="5470376"/>
            <a:ext cx="504056" cy="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2364904" y="4077072"/>
            <a:ext cx="0" cy="36004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73951" cy="864096"/>
          </a:xfrm>
        </p:spPr>
        <p:txBody>
          <a:bodyPr/>
          <a:lstStyle/>
          <a:p>
            <a:r>
              <a:rPr lang="es-ES" dirty="0" smtClean="0"/>
              <a:t>Razones del fracaso y opiniones de aseguradoras en apuros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772816"/>
            <a:ext cx="7920880" cy="4248472"/>
          </a:xfrm>
        </p:spPr>
        <p:txBody>
          <a:bodyPr/>
          <a:lstStyle/>
          <a:p>
            <a:r>
              <a:rPr lang="es-ES" dirty="0">
                <a:solidFill>
                  <a:srgbClr val="A60000"/>
                </a:solidFill>
              </a:rPr>
              <a:t>Entender el negocio: no gestionar más allá de las cifras </a:t>
            </a:r>
            <a:r>
              <a:rPr lang="es-ES" dirty="0" smtClean="0"/>
              <a:t>«Pensábamos que podríamos obtener un rendimiento superior si cambiábamos de clases de activos. Sabíamos que existían desajustes, pero subestimamos sus riesgos.»  </a:t>
            </a:r>
          </a:p>
          <a:p>
            <a:r>
              <a:rPr lang="es-ES" dirty="0" smtClean="0">
                <a:solidFill>
                  <a:srgbClr val="A60000"/>
                </a:solidFill>
              </a:rPr>
              <a:t>Arrogancia:</a:t>
            </a:r>
            <a:r>
              <a:rPr lang="es-ES" dirty="0" smtClean="0"/>
              <a:t> «Estábamos decididos a convertirnos en el número uno.»</a:t>
            </a:r>
          </a:p>
          <a:p>
            <a:r>
              <a:rPr lang="es-ES" dirty="0" smtClean="0">
                <a:solidFill>
                  <a:srgbClr val="A60000"/>
                </a:solidFill>
              </a:rPr>
              <a:t>Miopía: </a:t>
            </a:r>
            <a:r>
              <a:rPr lang="es-ES" dirty="0" smtClean="0"/>
              <a:t>«El mercado en su totalidad se había vuelto irracional. Lo aceptamos para no perder cuota de mercado y no tener que cerrar.»</a:t>
            </a:r>
          </a:p>
          <a:p>
            <a:r>
              <a:rPr lang="es-ES" dirty="0" smtClean="0">
                <a:solidFill>
                  <a:srgbClr val="A60000"/>
                </a:solidFill>
              </a:rPr>
              <a:t>Falta de valentía/poder:</a:t>
            </a:r>
            <a:r>
              <a:rPr lang="es-ES" dirty="0" smtClean="0"/>
              <a:t> «Las presiones y los incentivos procedentes de la sede del grupo mundial eran enormes. Los nuevos objetivos empresariales eran extremadamente ambiciosos e íbamos a la caza de cualquier oportunidad de negocio.»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48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en los que centrarse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Aspectos relacionados con el buen gobierno</a:t>
            </a:r>
          </a:p>
          <a:p>
            <a:r>
              <a:rPr lang="es-ES" dirty="0" smtClean="0"/>
              <a:t>Marco regulador y medidas de supervisión</a:t>
            </a:r>
          </a:p>
          <a:p>
            <a:r>
              <a:rPr lang="es-ES" dirty="0" smtClean="0"/>
              <a:t>Incentivos y mejoras</a:t>
            </a:r>
          </a:p>
        </p:txBody>
      </p:sp>
    </p:spTree>
    <p:extLst>
      <p:ext uri="{BB962C8B-B14F-4D97-AF65-F5344CB8AC3E}">
        <p14:creationId xmlns:p14="http://schemas.microsoft.com/office/powerpoint/2010/main" val="256061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Aspectos relacionados con el buen gobierno y el control interno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772816"/>
            <a:ext cx="7776864" cy="4248472"/>
          </a:xfrm>
        </p:spPr>
        <p:txBody>
          <a:bodyPr/>
          <a:lstStyle/>
          <a:p>
            <a:r>
              <a:rPr lang="es-ES" sz="1400" dirty="0" smtClean="0"/>
              <a:t>Contar con suficientes consejeros no ejecutivos para evitar conflictos de intereses</a:t>
            </a:r>
          </a:p>
          <a:p>
            <a:r>
              <a:rPr lang="es-ES" sz="1400" dirty="0" smtClean="0"/>
              <a:t>El director ejecutivo de la empresa no debería presidir el consejo.</a:t>
            </a:r>
          </a:p>
          <a:p>
            <a:r>
              <a:rPr lang="es-ES" sz="1400" dirty="0" smtClean="0"/>
              <a:t>Falta de independencia del consejo e incapacidad de prestar asesoramiento objetivo – falta de potestad para </a:t>
            </a:r>
            <a:r>
              <a:rPr lang="es-ES" sz="1400" i="1" dirty="0" smtClean="0"/>
              <a:t>cuestionar</a:t>
            </a:r>
            <a:r>
              <a:rPr lang="es-ES" sz="1400" dirty="0" smtClean="0"/>
              <a:t> a la dirección y sociedad matriz, seguir a ciegas sus consejos. </a:t>
            </a:r>
          </a:p>
          <a:p>
            <a:r>
              <a:rPr lang="es-ES" sz="1400" dirty="0" smtClean="0"/>
              <a:t>Los miembros del consejo de la sociedad matriz pueden ser independientes desde la perspectiva de la entidad jurídica (Providence) pero, ¿y sus conocimientos sobre la filial?</a:t>
            </a:r>
          </a:p>
          <a:p>
            <a:r>
              <a:rPr lang="es-ES" sz="1400" dirty="0" smtClean="0"/>
              <a:t>Un director ejecutivo jubilado procedente del sector asegurador tiene un gran conocimiento sobre el sector, pero ¿es independiente? (conocimientos frente a independencia)</a:t>
            </a:r>
          </a:p>
          <a:p>
            <a:r>
              <a:rPr lang="es-ES" sz="1400" dirty="0" smtClean="0"/>
              <a:t>¿Qué duración deberían tener los mandatos de los miembros del consejo? </a:t>
            </a:r>
          </a:p>
          <a:p>
            <a:r>
              <a:rPr lang="es-ES" sz="1400" dirty="0" smtClean="0"/>
              <a:t>El consejo debería participar en la elección del jefe de auditoría interna.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400" dirty="0" smtClean="0"/>
              <a:t>La dimisión o sustitución de un actuario designado debería notificarse al supervisor.</a:t>
            </a:r>
          </a:p>
          <a:p>
            <a:r>
              <a:rPr lang="es-ES" sz="1400" dirty="0" smtClean="0"/>
              <a:t>Los préstamos intra-grupo deberían concederse únicamente con arreglo a las condiciones de mercado, que deberían ser un reflejo de la solvencia del prestatario (conflicto de intereses).</a:t>
            </a:r>
          </a:p>
          <a:p>
            <a:r>
              <a:rPr lang="es-ES" sz="1400" dirty="0" smtClean="0"/>
              <a:t>¿Qué hace el CRO? Debería ser independiente y disponer de autoridad, categoría y recursos suficientes e, idealmente, informar directamente al consejo.</a:t>
            </a:r>
          </a:p>
          <a:p>
            <a:endParaRPr lang="es-ES" sz="1400" dirty="0" smtClean="0"/>
          </a:p>
          <a:p>
            <a:endParaRPr lang="es-ES" sz="1200" dirty="0" smtClean="0"/>
          </a:p>
          <a:p>
            <a:endParaRPr lang="es-ES" sz="1200" dirty="0" smtClean="0"/>
          </a:p>
          <a:p>
            <a:endParaRPr lang="es-ES" sz="1600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3246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767E4-1F02-49D3-B2C9-376AFE679433}" type="slidenum">
              <a:rPr lang="en-US" sz="1200" smtClean="0"/>
              <a:pPr/>
              <a:t>6</a:t>
            </a:fld>
            <a:endParaRPr lang="es-ES" sz="12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r>
              <a:rPr lang="es-ES" dirty="0" smtClean="0"/>
              <a:t>Aspectos relacionados con la gestión de riesgos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00808"/>
            <a:ext cx="7488832" cy="44644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00" dirty="0" smtClean="0"/>
          </a:p>
          <a:p>
            <a:r>
              <a:rPr lang="es-ES" sz="1400" dirty="0"/>
              <a:t>Centralización frente a descentralización: ¿estrategia establecida por la sociedad matriz y competencia (</a:t>
            </a:r>
            <a:r>
              <a:rPr lang="es-ES" sz="1400" i="1" dirty="0"/>
              <a:t>inadecuada</a:t>
            </a:r>
            <a:r>
              <a:rPr lang="es-ES" sz="1400" dirty="0"/>
              <a:t>) dentro del grupo?</a:t>
            </a:r>
          </a:p>
          <a:p>
            <a:r>
              <a:rPr lang="es-ES" sz="1400" dirty="0"/>
              <a:t>En cualquier caso, la estrategia no debe establecerla el director ejecutivo, sino el consejo</a:t>
            </a:r>
          </a:p>
          <a:p>
            <a:r>
              <a:rPr lang="es-ES" sz="1400" dirty="0" smtClean="0"/>
              <a:t>Prestar atención a la posible necesidad de modificar los sistemas de gestión de riesgos ante nuevas circunstancias internas o externas (si el riesgo es demasiado elevado, cambiar) </a:t>
            </a:r>
          </a:p>
          <a:p>
            <a:r>
              <a:rPr lang="es-ES" sz="1400" dirty="0" smtClean="0"/>
              <a:t>Los cambios significativos deberían documentarse y ponerse a disposición de la auditoría interna/externa y el supervisor</a:t>
            </a:r>
          </a:p>
          <a:p>
            <a:r>
              <a:rPr lang="es-ES" sz="1400" dirty="0" smtClean="0"/>
              <a:t>Los actuarios designados y los comités de inversión desempeñan importantes funciones de control y gestión de riesgos y hay que escucharles. Para contradecir sus recomendaciones hay que contar con argumentos convincentes</a:t>
            </a:r>
            <a:endParaRPr lang="es-ES" sz="1400" dirty="0"/>
          </a:p>
          <a:p>
            <a:r>
              <a:rPr lang="es-ES" sz="1400" dirty="0"/>
              <a:t>Si bien la empresa comenzó a innovar y a introducirse en un negocio nuevo, el personal, en su mayoría, seguía siendo el mismo, lo cual indicaría falta de conocimiento y experiencia con los nuevos productos</a:t>
            </a:r>
          </a:p>
          <a:p>
            <a:r>
              <a:rPr lang="es-ES" sz="1400" dirty="0"/>
              <a:t>Los principales productos y actividades nuevos deberían estar sujetos a un estudio de riesgos y ser aprobados por la alta dirección y el consejo </a:t>
            </a:r>
          </a:p>
          <a:p>
            <a:endParaRPr lang="es-ES" sz="1400" dirty="0"/>
          </a:p>
          <a:p>
            <a:endParaRPr lang="es-ES" sz="14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>
              <a:solidFill>
                <a:srgbClr val="A60000"/>
              </a:solidFill>
            </a:endParaRP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749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3855DC-D5F5-4258-AD77-2ED2E9BB1E75}" type="slidenum">
              <a:rPr lang="en-US" sz="1200" smtClean="0"/>
              <a:pPr/>
              <a:t>7</a:t>
            </a:fld>
            <a:endParaRPr lang="es-ES" sz="1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regulador y medidas de supervisión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844824"/>
            <a:ext cx="7488832" cy="4320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400" dirty="0" smtClean="0"/>
              <a:t>Marco con margen para las orientaciones de supervisión sobre buen gobierno corporativo, gestión de riesgos y controles internos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Evaluación supervisora de si se ha </a:t>
            </a:r>
            <a:r>
              <a:rPr lang="es-ES" sz="1400" i="1" dirty="0" smtClean="0"/>
              <a:t>aplicado</a:t>
            </a:r>
            <a:r>
              <a:rPr lang="es-ES" sz="1400" dirty="0" smtClean="0"/>
              <a:t> y es </a:t>
            </a:r>
            <a:r>
              <a:rPr lang="es-ES" sz="1400" i="1" dirty="0" smtClean="0"/>
              <a:t>eficaz</a:t>
            </a:r>
            <a:r>
              <a:rPr lang="es-ES" sz="1400" dirty="0" smtClean="0"/>
              <a:t>: la empresa debe demostrar su adecuación y eficacia.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Evaluación inicial y continua de la idoneidad (licencia, adquisición y cambios de personal clave); mediante informes y también </a:t>
            </a:r>
            <a:r>
              <a:rPr lang="es-ES" sz="1400" i="1" dirty="0" smtClean="0"/>
              <a:t>in situ</a:t>
            </a:r>
            <a:r>
              <a:rPr lang="es-ES" sz="1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Expansión con aprobación previa - presentación de un plan de negocio que incluya proyecciones, etc.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Evaluación de la estrategia - obligación de notificar los cambios al supervisor</a:t>
            </a:r>
          </a:p>
          <a:p>
            <a:pPr>
              <a:lnSpc>
                <a:spcPct val="90000"/>
              </a:lnSpc>
            </a:pPr>
            <a:r>
              <a:rPr lang="es-ES" sz="1400" dirty="0"/>
              <a:t>Seguimiento de otros cambios importantes, como la salida de personal clave</a:t>
            </a:r>
          </a:p>
          <a:p>
            <a:pPr>
              <a:lnSpc>
                <a:spcPct val="90000"/>
              </a:lnSpc>
            </a:pPr>
            <a:r>
              <a:rPr lang="es-ES" sz="1400" dirty="0"/>
              <a:t>Evaluación del desempeño del consejo: actas de las reuniones del consejo y sus comités – asuntos discutidos y participación activa de los miembros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Calidad de las funciones de gestión de riesgos y control y auditoría, incluidas las cuestiones actuariales</a:t>
            </a:r>
          </a:p>
          <a:p>
            <a:pPr lvl="1">
              <a:lnSpc>
                <a:spcPct val="90000"/>
              </a:lnSpc>
            </a:pPr>
            <a:r>
              <a:rPr lang="es-ES" sz="1400" dirty="0" smtClean="0"/>
              <a:t>Los informes de los auditores internos deben ser debatidos con el personal del departamento de auditoría y de las áreas afectadas.</a:t>
            </a:r>
          </a:p>
          <a:p>
            <a:pPr lvl="1">
              <a:lnSpc>
                <a:spcPct val="90000"/>
              </a:lnSpc>
            </a:pPr>
            <a:r>
              <a:rPr lang="es-ES" sz="1400" dirty="0" smtClean="0"/>
              <a:t>Informes de los auditores externos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Efectos de las estructuras del grupo y su gestión y control: ¿Difiere la estructura gerencia de la estructura jurídica? ¿Están coordinadas las prácticas de gestión de riesgos? ¿Qué líneas jerárquicas existen? Etc.</a:t>
            </a:r>
            <a:endParaRPr lang="es-ES" sz="1400" i="1" dirty="0" smtClean="0"/>
          </a:p>
          <a:p>
            <a:pPr>
              <a:lnSpc>
                <a:spcPct val="90000"/>
              </a:lnSpc>
            </a:pPr>
            <a:endParaRPr lang="es-ES" sz="1400" dirty="0" smtClean="0"/>
          </a:p>
          <a:p>
            <a:pPr>
              <a:lnSpc>
                <a:spcPct val="9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341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792186"/>
          </a:xfrm>
        </p:spPr>
        <p:txBody>
          <a:bodyPr/>
          <a:lstStyle/>
          <a:p>
            <a:r>
              <a:rPr lang="es-ES" dirty="0" smtClean="0"/>
              <a:t>Marco regulador y medidas de supervisión (continuación)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Normas relativas a la inversión y la diversificación, ponderación por riesgo de los activos, gestión de activos y pasivos, etc.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Herramientas de supervisión para la detección temprana de problemas: indicadores adelantados (p. ej., rápido crecimiento y descenso de la rentabilidad).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Herramientas de supervisión proactivas y reactivas oportunas (aprobaciones previas, opinión actuarial independiente, aumento de las notificaciones, corrección de errores, etc.)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Los supervisores deberían exigir la adopción de medidas correctivas eficaces y oportunas si se han detectado problemas – por parte del consejo, en caso de que las deficiencias sean importantes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Gravámenes preferentes o esquemas de protección de los asegurados para protegerlos en caso de que no haya capital suficiente para pagar las reclamaciones y otros adeudos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endParaRPr lang="es-ES" sz="1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2622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Incentivos</a:t>
            </a:r>
            <a:r>
              <a:t/>
            </a:r>
            <a:br/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Recurrir al factor humano para crear las prácticas adecuadas (competir por ser el mejor)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Identificar las prácticas del sector asegurador (p. ej., mediante encuestas) y compararlas con las de las aseguradoras que hayan obtenido los mejores resultados, así como con las mejores prácticas mundiales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Realizar un seguimiento periódico mediante nuevas encuestas y análisis de los cambios introducidos en las prácticas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La divulgación y la disciplina de mercado incentivan la aplicación de buenas prácticas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Hacer también oficiales los resultados de las encuestas, pero bajo anonimato, para fomentar la 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5777471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0</TotalTime>
  <Words>1164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FSI_ E</vt:lpstr>
      <vt:lpstr>1_People_images</vt:lpstr>
      <vt:lpstr>2_Buildings_images</vt:lpstr>
      <vt:lpstr>3_Plain</vt:lpstr>
      <vt:lpstr>Ejercicio: Evaluación del buen gobierno de una aseguradora y su grupo asegurador: soluciones para su debate</vt:lpstr>
      <vt:lpstr>La raíz del liderazgo</vt:lpstr>
      <vt:lpstr>Razones del fracaso y opiniones de aseguradoras en apuros</vt:lpstr>
      <vt:lpstr>Ámbitos en los que centrarse</vt:lpstr>
      <vt:lpstr>Aspectos relacionados con el buen gobierno y el control interno</vt:lpstr>
      <vt:lpstr>Aspectos relacionados con la gestión de riesgos </vt:lpstr>
      <vt:lpstr>Marco regulador y medidas de supervisión</vt:lpstr>
      <vt:lpstr>Marco regulador y medidas de supervisión (continuación)</vt:lpstr>
      <vt:lpstr>Incentivos </vt:lpstr>
      <vt:lpstr>Mejoras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Governance, Internal Control and Compliance</dc:title>
  <dc:creator>Lofvendahl, Gunilla</dc:creator>
  <cp:lastModifiedBy>Lofvendahl, Gunilla</cp:lastModifiedBy>
  <cp:revision>90</cp:revision>
  <cp:lastPrinted>2015-05-11T15:10:15Z</cp:lastPrinted>
  <dcterms:created xsi:type="dcterms:W3CDTF">2013-05-23T11:18:23Z</dcterms:created>
  <dcterms:modified xsi:type="dcterms:W3CDTF">2015-05-15T14:02:05Z</dcterms:modified>
</cp:coreProperties>
</file>