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27" r:id="rId1"/>
    <p:sldMasterId id="2147483889" r:id="rId2"/>
    <p:sldMasterId id="2147483914" r:id="rId3"/>
    <p:sldMasterId id="2147483919" r:id="rId4"/>
  </p:sldMasterIdLst>
  <p:notesMasterIdLst>
    <p:notesMasterId r:id="rId15"/>
  </p:notesMasterIdLst>
  <p:handoutMasterIdLst>
    <p:handoutMasterId r:id="rId16"/>
  </p:handoutMasterIdLst>
  <p:sldIdLst>
    <p:sldId id="260" r:id="rId5"/>
    <p:sldId id="304" r:id="rId6"/>
    <p:sldId id="303" r:id="rId7"/>
    <p:sldId id="302" r:id="rId8"/>
    <p:sldId id="305" r:id="rId9"/>
    <p:sldId id="266" r:id="rId10"/>
    <p:sldId id="279" r:id="rId11"/>
    <p:sldId id="308" r:id="rId12"/>
    <p:sldId id="306" r:id="rId13"/>
    <p:sldId id="307" r:id="rId14"/>
  </p:sldIdLst>
  <p:sldSz cx="9144000" cy="6858000" type="screen4x3"/>
  <p:notesSz cx="6794500" cy="9931400"/>
  <p:defaultTex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0000"/>
    <a:srgbClr val="B2B2B2"/>
    <a:srgbClr val="C0C0C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80" autoAdjust="0"/>
    <p:restoredTop sz="81096" autoAdjust="0"/>
  </p:normalViewPr>
  <p:slideViewPr>
    <p:cSldViewPr>
      <p:cViewPr>
        <p:scale>
          <a:sx n="100" d="100"/>
          <a:sy n="100" d="100"/>
        </p:scale>
        <p:origin x="-1224" y="-372"/>
      </p:cViewPr>
      <p:guideLst>
        <p:guide orient="horz" pos="1661"/>
        <p:guide pos="10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214" y="-204"/>
      </p:cViewPr>
      <p:guideLst>
        <p:guide orient="horz" pos="2185"/>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854" y="102298"/>
            <a:ext cx="2770719" cy="61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5883527" y="9395009"/>
            <a:ext cx="370294" cy="27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8" tIns="44450" rIns="90488" bIns="44450" anchor="ctr">
            <a:spAutoFit/>
          </a:bodyPr>
          <a:lstStyle>
            <a:defPPr>
              <a:defRPr lang="en-GB"/>
            </a:defPPr>
            <a:lvl1pPr algn="l" rtl="0" fontAlgn="base">
              <a:spcBef>
                <a:spcPct val="0"/>
              </a:spcBef>
              <a:spcAft>
                <a:spcPct val="0"/>
              </a:spcAft>
              <a:defRPr kumimoji="1" sz="2000" kern="1200">
                <a:solidFill>
                  <a:schemeClr val="tx1"/>
                </a:solidFill>
                <a:latin typeface="Segoe UI" pitchFamily="34" charset="0"/>
                <a:ea typeface="+mn-ea"/>
                <a:cs typeface="Arial" charset="0"/>
              </a:defRPr>
            </a:lvl1pPr>
            <a:lvl2pPr marL="457200" algn="l" rtl="0" fontAlgn="base">
              <a:spcBef>
                <a:spcPct val="0"/>
              </a:spcBef>
              <a:spcAft>
                <a:spcPct val="0"/>
              </a:spcAft>
              <a:defRPr kumimoji="1" sz="2000" kern="1200">
                <a:solidFill>
                  <a:schemeClr val="tx1"/>
                </a:solidFill>
                <a:latin typeface="Segoe UI" pitchFamily="34" charset="0"/>
                <a:ea typeface="+mn-ea"/>
                <a:cs typeface="Arial" charset="0"/>
              </a:defRPr>
            </a:lvl2pPr>
            <a:lvl3pPr marL="914400" algn="l" rtl="0" fontAlgn="base">
              <a:spcBef>
                <a:spcPct val="0"/>
              </a:spcBef>
              <a:spcAft>
                <a:spcPct val="0"/>
              </a:spcAft>
              <a:defRPr kumimoji="1" sz="2000" kern="1200">
                <a:solidFill>
                  <a:schemeClr val="tx1"/>
                </a:solidFill>
                <a:latin typeface="Segoe UI" pitchFamily="34" charset="0"/>
                <a:ea typeface="+mn-ea"/>
                <a:cs typeface="Arial" charset="0"/>
              </a:defRPr>
            </a:lvl3pPr>
            <a:lvl4pPr marL="1371600" algn="l" rtl="0" fontAlgn="base">
              <a:spcBef>
                <a:spcPct val="0"/>
              </a:spcBef>
              <a:spcAft>
                <a:spcPct val="0"/>
              </a:spcAft>
              <a:defRPr kumimoji="1" sz="2000" kern="1200">
                <a:solidFill>
                  <a:schemeClr val="tx1"/>
                </a:solidFill>
                <a:latin typeface="Segoe UI" pitchFamily="34" charset="0"/>
                <a:ea typeface="+mn-ea"/>
                <a:cs typeface="Arial" charset="0"/>
              </a:defRPr>
            </a:lvl4pPr>
            <a:lvl5pPr marL="1828800" algn="l" rtl="0" fontAlgn="base">
              <a:spcBef>
                <a:spcPct val="0"/>
              </a:spcBef>
              <a:spcAft>
                <a:spcPct val="0"/>
              </a:spcAft>
              <a:defRPr kumimoji="1" sz="2000" kern="1200">
                <a:solidFill>
                  <a:schemeClr val="tx1"/>
                </a:solidFill>
                <a:latin typeface="Segoe UI" pitchFamily="34" charset="0"/>
                <a:ea typeface="+mn-ea"/>
                <a:cs typeface="Arial" charset="0"/>
              </a:defRPr>
            </a:lvl5pPr>
            <a:lvl6pPr marL="2286000" algn="l" defTabSz="914400" rtl="0" eaLnBrk="1" latinLnBrk="0" hangingPunct="1">
              <a:defRPr kumimoji="1" sz="2000" kern="1200">
                <a:solidFill>
                  <a:schemeClr val="tx1"/>
                </a:solidFill>
                <a:latin typeface="Segoe UI" pitchFamily="34" charset="0"/>
                <a:ea typeface="+mn-ea"/>
                <a:cs typeface="Arial" charset="0"/>
              </a:defRPr>
            </a:lvl6pPr>
            <a:lvl7pPr marL="2743200" algn="l" defTabSz="914400" rtl="0" eaLnBrk="1" latinLnBrk="0" hangingPunct="1">
              <a:defRPr kumimoji="1" sz="2000" kern="1200">
                <a:solidFill>
                  <a:schemeClr val="tx1"/>
                </a:solidFill>
                <a:latin typeface="Segoe UI" pitchFamily="34" charset="0"/>
                <a:ea typeface="+mn-ea"/>
                <a:cs typeface="Arial" charset="0"/>
              </a:defRPr>
            </a:lvl7pPr>
            <a:lvl8pPr marL="3200400" algn="l" defTabSz="914400" rtl="0" eaLnBrk="1" latinLnBrk="0" hangingPunct="1">
              <a:defRPr kumimoji="1" sz="2000" kern="1200">
                <a:solidFill>
                  <a:schemeClr val="tx1"/>
                </a:solidFill>
                <a:latin typeface="Segoe UI" pitchFamily="34" charset="0"/>
                <a:ea typeface="+mn-ea"/>
                <a:cs typeface="Arial" charset="0"/>
              </a:defRPr>
            </a:lvl8pPr>
            <a:lvl9pPr marL="3657600" algn="l" defTabSz="914400" rtl="0" eaLnBrk="1" latinLnBrk="0" hangingPunct="1">
              <a:defRPr kumimoji="1" sz="2000" kern="1200">
                <a:solidFill>
                  <a:schemeClr val="tx1"/>
                </a:solidFill>
                <a:latin typeface="Segoe UI" pitchFamily="34" charset="0"/>
                <a:ea typeface="+mn-ea"/>
                <a:cs typeface="Arial" charset="0"/>
              </a:defRPr>
            </a:lvl9pPr>
          </a:lstStyle>
          <a:p>
            <a:pPr algn="r">
              <a:buFont typeface="Wingdings" pitchFamily="2" charset="2"/>
              <a:buNone/>
              <a:defRPr/>
            </a:pPr>
            <a:fld id="{6008A71F-B966-4892-A944-FAB01F16F421}" type="slidenum">
              <a:rPr lang="en-US" sz="1200" b="0"/>
              <a:pPr algn="r">
                <a:buFont typeface="Wingdings" pitchFamily="2" charset="2"/>
                <a:buNone/>
                <a:defRPr/>
              </a:pPr>
              <a:t>‹#›</a:t>
            </a:fld>
            <a:endParaRPr lang="en-GB" sz="1200" b="0" dirty="0"/>
          </a:p>
        </p:txBody>
      </p:sp>
    </p:spTree>
    <p:extLst>
      <p:ext uri="{BB962C8B-B14F-4D97-AF65-F5344CB8AC3E}">
        <p14:creationId xmlns:p14="http://schemas.microsoft.com/office/powerpoint/2010/main" val="1587035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5" name="Rectangle 3"/>
          <p:cNvSpPr>
            <a:spLocks noGrp="1" noChangeArrowheads="1"/>
          </p:cNvSpPr>
          <p:nvPr>
            <p:ph type="dt" idx="1"/>
          </p:nvPr>
        </p:nvSpPr>
        <p:spPr bwMode="auto">
          <a:xfrm>
            <a:off x="3851275" y="0"/>
            <a:ext cx="29432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t" anchorCtr="0" compatLnSpc="1">
            <a:prstTxWarp prst="textNoShape">
              <a:avLst/>
            </a:prstTxWarp>
          </a:bodyPr>
          <a:lstStyle>
            <a:lvl1pPr algn="r" defTabSz="925513" eaLnBrk="0" hangingPunct="0">
              <a:defRPr kumimoji="0" sz="1200" b="0">
                <a:latin typeface="Arial" charset="0"/>
                <a:cs typeface="+mn-cs"/>
              </a:defRPr>
            </a:lvl1pPr>
          </a:lstStyle>
          <a:p>
            <a:pPr>
              <a:defRPr/>
            </a:pPr>
            <a:fld id="{4ADCD113-96A3-4F00-9B8D-9DE608252265}" type="datetime1">
              <a:rPr lang="de-DE"/>
              <a:pPr>
                <a:defRPr/>
              </a:pPr>
              <a:t>11.05.2015</a:t>
            </a:fld>
            <a:endParaRPr lang="de-DE"/>
          </a:p>
        </p:txBody>
      </p:sp>
      <p:sp>
        <p:nvSpPr>
          <p:cNvPr id="23559" name="Rectangle 7"/>
          <p:cNvSpPr>
            <a:spLocks noGrp="1" noChangeArrowheads="1"/>
          </p:cNvSpPr>
          <p:nvPr>
            <p:ph type="sldNum" sz="quarter" idx="5"/>
          </p:nvPr>
        </p:nvSpPr>
        <p:spPr bwMode="auto">
          <a:xfrm>
            <a:off x="3397250" y="9434513"/>
            <a:ext cx="3397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533" tIns="46267" rIns="92533" bIns="46267" numCol="1" anchor="b" anchorCtr="0" compatLnSpc="1">
            <a:prstTxWarp prst="textNoShape">
              <a:avLst/>
            </a:prstTxWarp>
          </a:bodyPr>
          <a:lstStyle>
            <a:lvl1pPr algn="r" defTabSz="925513" eaLnBrk="0" hangingPunct="0">
              <a:defRPr kumimoji="0" sz="1200" b="0">
                <a:latin typeface="Arial" charset="0"/>
                <a:cs typeface="+mn-cs"/>
              </a:defRPr>
            </a:lvl1pPr>
          </a:lstStyle>
          <a:p>
            <a:pPr>
              <a:defRPr/>
            </a:pPr>
            <a:fld id="{DBBE06E9-A941-45B7-84D4-B209BC481D66}" type="slidenum">
              <a:rPr lang="de-DE"/>
              <a:pPr>
                <a:defRPr/>
              </a:pPr>
              <a:t>‹#›</a:t>
            </a:fld>
            <a:endParaRPr lang="de-DE"/>
          </a:p>
        </p:txBody>
      </p:sp>
      <p:sp>
        <p:nvSpPr>
          <p:cNvPr id="2" name="Header Placeholder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en-GB"/>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Footer Placeholder 4"/>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en-GB"/>
          </a:p>
        </p:txBody>
      </p:sp>
      <p:sp>
        <p:nvSpPr>
          <p:cNvPr id="6" name="Notes Placeholder 5"/>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592938956"/>
      </p:ext>
    </p:extLst>
  </p:cSld>
  <p:clrMap bg1="lt1" tx1="dk1" bg2="lt2" tx2="dk2" accent1="accent1" accent2="accent2" accent3="accent3" accent4="accent4" accent5="accent5" accent6="accent6" hlink="hlink" folHlink="folHlink"/>
  <p:hf hdr="0" ftr="0"/>
  <p:notesStyle>
    <a:lvl1pPr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1pPr>
    <a:lvl2pPr marL="628650" indent="-171450" algn="just" rtl="0" eaLnBrk="0" fontAlgn="base" hangingPunct="0">
      <a:spcBef>
        <a:spcPct val="30000"/>
      </a:spcBef>
      <a:spcAft>
        <a:spcPct val="0"/>
      </a:spcAft>
      <a:buChar char="•"/>
      <a:defRPr kumimoji="1" sz="1200" kern="1200">
        <a:solidFill>
          <a:schemeClr val="tx1"/>
        </a:solidFill>
        <a:latin typeface="Segoe UI" pitchFamily="34" charset="0"/>
        <a:ea typeface="Segoe UI" pitchFamily="34" charset="0"/>
        <a:cs typeface="Segoe UI" pitchFamily="34" charset="0"/>
      </a:defRPr>
    </a:lvl2pPr>
    <a:lvl3pPr marL="9144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3pPr>
    <a:lvl4pPr marL="13716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4pPr>
    <a:lvl5pPr marL="1828800" algn="just" rtl="0" eaLnBrk="0" fontAlgn="base" hangingPunct="0">
      <a:spcBef>
        <a:spcPct val="30000"/>
      </a:spcBef>
      <a:spcAft>
        <a:spcPct val="0"/>
      </a:spcAft>
      <a:defRPr kumimoji="1" sz="1200" kern="1200">
        <a:solidFill>
          <a:schemeClr val="tx1"/>
        </a:solidFill>
        <a:latin typeface="Segoe UI" pitchFamily="34" charset="0"/>
        <a:ea typeface="Segoe UI" pitchFamily="34" charset="0"/>
        <a:cs typeface="Segoe U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 y="0"/>
            <a:ext cx="9140952"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62940634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225046387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125170855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7"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146752707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345955936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417470760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413801301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325901566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5"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353873625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346475A4-C57B-493D-B98B-CB0AFC234584}" type="slidenum">
              <a:rPr lang="en-GB"/>
              <a:pPr>
                <a:defRPr/>
              </a:pPr>
              <a:t>‹#›</a:t>
            </a:fld>
            <a:endParaRPr lang="en-GB" dirty="0"/>
          </a:p>
        </p:txBody>
      </p:sp>
      <p:sp>
        <p:nvSpPr>
          <p:cNvPr id="5" name="Title 1"/>
          <p:cNvSpPr>
            <a:spLocks noGrp="1"/>
          </p:cNvSpPr>
          <p:nvPr>
            <p:ph type="title" hasCustomPrompt="1"/>
          </p:nvPr>
        </p:nvSpPr>
        <p:spPr>
          <a:xfrm>
            <a:off x="1043608" y="836614"/>
            <a:ext cx="7473951" cy="466725"/>
          </a:xfrm>
        </p:spPr>
        <p:txBody>
          <a:bodyPr/>
          <a:lstStyle>
            <a:lvl1pPr>
              <a:defRPr>
                <a:latin typeface="Segoe UI" pitchFamily="34" charset="0"/>
                <a:ea typeface="Segoe UI" pitchFamily="34" charset="0"/>
                <a:cs typeface="Segoe UI" pitchFamily="34" charset="0"/>
              </a:defRPr>
            </a:lvl1pPr>
          </a:lstStyle>
          <a:p>
            <a:r>
              <a:rPr lang="en-US" dirty="0" smtClean="0"/>
              <a:t>Click to add title</a:t>
            </a:r>
            <a:endParaRPr lang="en-GB" dirty="0"/>
          </a:p>
        </p:txBody>
      </p:sp>
      <p:sp>
        <p:nvSpPr>
          <p:cNvPr id="6" name="Text Placeholder 5"/>
          <p:cNvSpPr>
            <a:spLocks noGrp="1"/>
          </p:cNvSpPr>
          <p:nvPr>
            <p:ph type="body" sz="quarter" idx="11" hasCustomPrompt="1"/>
          </p:nvPr>
        </p:nvSpPr>
        <p:spPr>
          <a:xfrm>
            <a:off x="1043608" y="1916832"/>
            <a:ext cx="7488832" cy="4248472"/>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5411903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611560" y="1773238"/>
            <a:ext cx="7921253" cy="4319587"/>
          </a:xfrm>
        </p:spPr>
        <p:txBody>
          <a:bodyPr/>
          <a:lstStyle>
            <a:lvl1pPr marL="0" indent="0">
              <a:buNone/>
              <a:defRPr baseline="0"/>
            </a:lvl1pPr>
          </a:lstStyle>
          <a:p>
            <a:pPr lvl="0"/>
            <a:r>
              <a:rPr lang="en-US" dirty="0" smtClean="0"/>
              <a:t>Click to add graph, table or image</a:t>
            </a:r>
            <a:endParaRPr lang="en-GB" dirty="0"/>
          </a:p>
        </p:txBody>
      </p:sp>
    </p:spTree>
    <p:extLst>
      <p:ext uri="{BB962C8B-B14F-4D97-AF65-F5344CB8AC3E}">
        <p14:creationId xmlns:p14="http://schemas.microsoft.com/office/powerpoint/2010/main" val="14439096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graph-table-image slide">
    <p:spTree>
      <p:nvGrpSpPr>
        <p:cNvPr id="1" name=""/>
        <p:cNvGrpSpPr/>
        <p:nvPr/>
      </p:nvGrpSpPr>
      <p:grpSpPr>
        <a:xfrm>
          <a:off x="0" y="0"/>
          <a:ext cx="0" cy="0"/>
          <a:chOff x="0" y="0"/>
          <a:chExt cx="0" cy="0"/>
        </a:xfrm>
      </p:grpSpPr>
      <p:sp>
        <p:nvSpPr>
          <p:cNvPr id="4" name="Rectangle 53"/>
          <p:cNvSpPr>
            <a:spLocks noGrp="1" noChangeArrowheads="1"/>
          </p:cNvSpPr>
          <p:nvPr>
            <p:ph type="sldNum" sz="quarter" idx="10"/>
          </p:nvPr>
        </p:nvSpPr>
        <p:spPr>
          <a:ln/>
        </p:spPr>
        <p:txBody>
          <a:bodyPr/>
          <a:lstStyle>
            <a:lvl1pPr>
              <a:defRPr/>
            </a:lvl1pPr>
          </a:lstStyle>
          <a:p>
            <a:pPr>
              <a:defRPr/>
            </a:pPr>
            <a:fld id="{99173C74-CEF1-4EF1-816F-B044B723FAA7}" type="slidenum">
              <a:rPr lang="en-GB"/>
              <a:pPr>
                <a:defRPr/>
              </a:pPr>
              <a:t>‹#›</a:t>
            </a:fld>
            <a:endParaRPr lang="en-GB" dirty="0"/>
          </a:p>
        </p:txBody>
      </p:sp>
      <p:sp>
        <p:nvSpPr>
          <p:cNvPr id="5" name="Title 1"/>
          <p:cNvSpPr>
            <a:spLocks noGrp="1"/>
          </p:cNvSpPr>
          <p:nvPr>
            <p:ph type="title"/>
          </p:nvPr>
        </p:nvSpPr>
        <p:spPr>
          <a:xfrm>
            <a:off x="611189" y="836614"/>
            <a:ext cx="7905751" cy="792187"/>
          </a:xfrm>
        </p:spPr>
        <p:txBody>
          <a:bodyPr/>
          <a:lstStyle>
            <a:lvl1pPr algn="ctr">
              <a:defRPr>
                <a:latin typeface="Segoe UI" pitchFamily="34" charset="0"/>
                <a:ea typeface="Segoe UI" pitchFamily="34" charset="0"/>
                <a:cs typeface="Segoe UI" pitchFamily="34" charset="0"/>
              </a:defRPr>
            </a:lvl1pPr>
          </a:lstStyle>
          <a:p>
            <a:endParaRPr lang="en-GB" dirty="0"/>
          </a:p>
        </p:txBody>
      </p:sp>
      <p:sp>
        <p:nvSpPr>
          <p:cNvPr id="6" name="Content Placeholder 15"/>
          <p:cNvSpPr>
            <a:spLocks noGrp="1"/>
          </p:cNvSpPr>
          <p:nvPr>
            <p:ph sz="quarter" idx="13" hasCustomPrompt="1"/>
          </p:nvPr>
        </p:nvSpPr>
        <p:spPr>
          <a:xfrm>
            <a:off x="3707904" y="1773238"/>
            <a:ext cx="4824909" cy="4319587"/>
          </a:xfrm>
        </p:spPr>
        <p:txBody>
          <a:bodyPr/>
          <a:lstStyle>
            <a:lvl1pPr marL="0" indent="0">
              <a:buNone/>
              <a:defRPr baseline="0"/>
            </a:lvl1pPr>
          </a:lstStyle>
          <a:p>
            <a:pPr lvl="0"/>
            <a:r>
              <a:rPr lang="en-US" dirty="0" smtClean="0"/>
              <a:t>Click to add graph, table or image</a:t>
            </a:r>
            <a:endParaRPr lang="en-GB" dirty="0"/>
          </a:p>
        </p:txBody>
      </p:sp>
      <p:sp>
        <p:nvSpPr>
          <p:cNvPr id="7" name="Text Placeholder 5"/>
          <p:cNvSpPr>
            <a:spLocks noGrp="1"/>
          </p:cNvSpPr>
          <p:nvPr>
            <p:ph type="body" sz="quarter" idx="11" hasCustomPrompt="1"/>
          </p:nvPr>
        </p:nvSpPr>
        <p:spPr>
          <a:xfrm>
            <a:off x="611560" y="1772816"/>
            <a:ext cx="2880320" cy="4320480"/>
          </a:xfrm>
        </p:spPr>
        <p:txBody>
          <a:bodyPr/>
          <a:lstStyle>
            <a:lvl1pPr>
              <a:defRPr/>
            </a:lvl1pPr>
            <a:lvl2pPr>
              <a:defRPr/>
            </a:lvl2pPr>
            <a:lvl3pPr>
              <a:defRPr baseline="0"/>
            </a:lvl3pPr>
          </a:lstStyle>
          <a:p>
            <a:pPr lvl="0"/>
            <a:r>
              <a:rPr lang="en-US" dirty="0" smtClean="0"/>
              <a:t>Click to add text</a:t>
            </a:r>
          </a:p>
          <a:p>
            <a:pPr lvl="1"/>
            <a:r>
              <a:rPr lang="en-US" dirty="0" smtClean="0"/>
              <a:t>2nd level</a:t>
            </a:r>
          </a:p>
          <a:p>
            <a:pPr lvl="2"/>
            <a:r>
              <a:rPr lang="en-US" dirty="0" smtClean="0"/>
              <a:t>3rd level</a:t>
            </a:r>
            <a:endParaRPr lang="en-GB" dirty="0"/>
          </a:p>
        </p:txBody>
      </p:sp>
    </p:spTree>
    <p:extLst>
      <p:ext uri="{BB962C8B-B14F-4D97-AF65-F5344CB8AC3E}">
        <p14:creationId xmlns:p14="http://schemas.microsoft.com/office/powerpoint/2010/main" val="8729441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ing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 name="Slide Number Placeholder 2"/>
          <p:cNvSpPr>
            <a:spLocks noGrp="1"/>
          </p:cNvSpPr>
          <p:nvPr>
            <p:ph type="sldNum" sz="quarter" idx="10"/>
          </p:nvPr>
        </p:nvSpPr>
        <p:spPr>
          <a:xfrm>
            <a:off x="8582025" y="6537325"/>
            <a:ext cx="558800" cy="320675"/>
          </a:xfrm>
        </p:spPr>
        <p:txBody>
          <a:bodyPr/>
          <a:lstStyle>
            <a:lvl1pPr>
              <a:defRPr>
                <a:solidFill>
                  <a:schemeClr val="tx1"/>
                </a:solidFill>
              </a:defRPr>
            </a:lvl1pPr>
          </a:lstStyle>
          <a:p>
            <a:pPr>
              <a:defRPr/>
            </a:pPr>
            <a:fld id="{5F9235A4-C45F-4C1D-A853-156740FFB238}" type="slidenum">
              <a:rPr lang="en-GB" smtClean="0"/>
              <a:pPr>
                <a:defRPr/>
              </a:pPr>
              <a:t>‹#›</a:t>
            </a:fld>
            <a:endParaRPr lang="en-GB" dirty="0"/>
          </a:p>
        </p:txBody>
      </p:sp>
      <p:sp>
        <p:nvSpPr>
          <p:cNvPr id="9" name="Rectangle 32"/>
          <p:cNvSpPr>
            <a:spLocks noGrp="1" noChangeArrowheads="1"/>
          </p:cNvSpPr>
          <p:nvPr>
            <p:ph type="ctrTitle" sz="quarter" hasCustomPrompt="1"/>
          </p:nvPr>
        </p:nvSpPr>
        <p:spPr>
          <a:xfrm>
            <a:off x="827584" y="2708920"/>
            <a:ext cx="7560840" cy="2304256"/>
          </a:xfrm>
        </p:spPr>
        <p:txBody>
          <a:bodyPr/>
          <a:lstStyle>
            <a:lvl1pPr algn="ctr">
              <a:defRPr sz="3000" b="0" baseline="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section</a:t>
            </a:r>
            <a:r>
              <a:rPr lang="de-DE" noProof="0" dirty="0" smtClean="0"/>
              <a:t> </a:t>
            </a:r>
            <a:r>
              <a:rPr lang="de-DE" noProof="0" dirty="0" err="1" smtClean="0"/>
              <a:t>heading</a:t>
            </a:r>
            <a:endParaRPr lang="de-DE" noProof="0" dirty="0" smtClean="0"/>
          </a:p>
        </p:txBody>
      </p:sp>
    </p:spTree>
    <p:extLst>
      <p:ext uri="{BB962C8B-B14F-4D97-AF65-F5344CB8AC3E}">
        <p14:creationId xmlns:p14="http://schemas.microsoft.com/office/powerpoint/2010/main" val="654912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7"/>
          <p:cNvSpPr>
            <a:spLocks noGrp="1" noChangeArrowheads="1"/>
          </p:cNvSpPr>
          <p:nvPr>
            <p:ph type="sldNum" sz="quarter" idx="10"/>
          </p:nvPr>
        </p:nvSpPr>
        <p:spPr>
          <a:ln/>
        </p:spPr>
        <p:txBody>
          <a:bodyPr/>
          <a:lstStyle>
            <a:lvl1pPr>
              <a:defRPr/>
            </a:lvl1pPr>
          </a:lstStyle>
          <a:p>
            <a:pPr>
              <a:defRPr/>
            </a:pPr>
            <a:fld id="{D07D3D34-D6CD-4BF0-B2CF-F757CB72C565}" type="slidenum">
              <a:rPr lang="en-US"/>
              <a:pPr>
                <a:defRPr/>
              </a:pPr>
              <a:t>‹#›</a:t>
            </a:fld>
            <a:endParaRPr lang="en-US"/>
          </a:p>
        </p:txBody>
      </p:sp>
    </p:spTree>
    <p:extLst>
      <p:ext uri="{BB962C8B-B14F-4D97-AF65-F5344CB8AC3E}">
        <p14:creationId xmlns:p14="http://schemas.microsoft.com/office/powerpoint/2010/main" val="171529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2738" y="1438275"/>
            <a:ext cx="6934200" cy="4667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582738" y="2517775"/>
            <a:ext cx="3402012"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37150" y="2517775"/>
            <a:ext cx="3403600" cy="213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7"/>
          <p:cNvSpPr>
            <a:spLocks noGrp="1" noChangeArrowheads="1"/>
          </p:cNvSpPr>
          <p:nvPr>
            <p:ph type="sldNum" sz="quarter" idx="10"/>
          </p:nvPr>
        </p:nvSpPr>
        <p:spPr>
          <a:ln/>
        </p:spPr>
        <p:txBody>
          <a:bodyPr/>
          <a:lstStyle>
            <a:lvl1pPr>
              <a:defRPr/>
            </a:lvl1pPr>
          </a:lstStyle>
          <a:p>
            <a:pPr>
              <a:defRPr/>
            </a:pPr>
            <a:fld id="{AAB1385C-1FC1-4E82-9ED2-AB1621C94266}" type="slidenum">
              <a:rPr lang="en-US"/>
              <a:pPr>
                <a:defRPr/>
              </a:pPr>
              <a:t>‹#›</a:t>
            </a:fld>
            <a:endParaRPr lang="en-US"/>
          </a:p>
        </p:txBody>
      </p:sp>
    </p:spTree>
    <p:extLst>
      <p:ext uri="{BB962C8B-B14F-4D97-AF65-F5344CB8AC3E}">
        <p14:creationId xmlns:p14="http://schemas.microsoft.com/office/powerpoint/2010/main" val="4145220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82738" y="1438275"/>
            <a:ext cx="6934200" cy="4667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1582738" y="2517775"/>
            <a:ext cx="6958012" cy="2133600"/>
          </a:xfrm>
        </p:spPr>
        <p:txBody>
          <a:bodyPr/>
          <a:lstStyle/>
          <a:p>
            <a:pPr lvl="0"/>
            <a:endParaRPr lang="en-GB" noProof="0" smtClean="0"/>
          </a:p>
        </p:txBody>
      </p:sp>
      <p:sp>
        <p:nvSpPr>
          <p:cNvPr id="4" name="Rectangle 47"/>
          <p:cNvSpPr>
            <a:spLocks noGrp="1" noChangeArrowheads="1"/>
          </p:cNvSpPr>
          <p:nvPr>
            <p:ph type="sldNum" sz="quarter" idx="10"/>
          </p:nvPr>
        </p:nvSpPr>
        <p:spPr>
          <a:ln/>
        </p:spPr>
        <p:txBody>
          <a:bodyPr/>
          <a:lstStyle>
            <a:lvl1pPr>
              <a:defRPr/>
            </a:lvl1pPr>
          </a:lstStyle>
          <a:p>
            <a:pPr>
              <a:defRPr/>
            </a:pPr>
            <a:fld id="{35648DE4-68FB-4937-B805-DBFA6CE1F8D7}" type="slidenum">
              <a:rPr lang="en-US"/>
              <a:pPr>
                <a:defRPr/>
              </a:pPr>
              <a:t>‹#›</a:t>
            </a:fld>
            <a:endParaRPr lang="en-US"/>
          </a:p>
        </p:txBody>
      </p:sp>
    </p:spTree>
    <p:extLst>
      <p:ext uri="{BB962C8B-B14F-4D97-AF65-F5344CB8AC3E}">
        <p14:creationId xmlns:p14="http://schemas.microsoft.com/office/powerpoint/2010/main" val="1566489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9137904" cy="6858000"/>
          </a:xfrm>
          <a:prstGeom prst="rect">
            <a:avLst/>
          </a:prstGeom>
        </p:spPr>
      </p:pic>
      <p:sp>
        <p:nvSpPr>
          <p:cNvPr id="3104" name="Rectangle 32"/>
          <p:cNvSpPr>
            <a:spLocks noGrp="1" noChangeArrowheads="1"/>
          </p:cNvSpPr>
          <p:nvPr>
            <p:ph type="ctrTitle" sz="quarter" hasCustomPrompt="1"/>
          </p:nvPr>
        </p:nvSpPr>
        <p:spPr>
          <a:xfrm>
            <a:off x="1698080" y="1988841"/>
            <a:ext cx="7162800" cy="1152128"/>
          </a:xfrm>
        </p:spPr>
        <p:txBody>
          <a:bodyPr/>
          <a:lstStyle>
            <a:lvl1pPr>
              <a:defRPr sz="3000" b="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title</a:t>
            </a:r>
          </a:p>
        </p:txBody>
      </p:sp>
      <p:sp>
        <p:nvSpPr>
          <p:cNvPr id="3105" name="Rectangle 33"/>
          <p:cNvSpPr>
            <a:spLocks noGrp="1" noChangeArrowheads="1"/>
          </p:cNvSpPr>
          <p:nvPr>
            <p:ph type="subTitle" sz="quarter" idx="1" hasCustomPrompt="1"/>
          </p:nvPr>
        </p:nvSpPr>
        <p:spPr>
          <a:xfrm>
            <a:off x="1698081" y="3284984"/>
            <a:ext cx="7180263" cy="2160240"/>
          </a:xfrm>
        </p:spPr>
        <p:txBody>
          <a:bodyPr/>
          <a:lstStyle>
            <a:lvl1pPr marL="0" indent="0">
              <a:buFont typeface="Wingdings" pitchFamily="2" charset="2"/>
              <a:buNone/>
              <a:defRPr sz="1800">
                <a:latin typeface="Segoe UI" pitchFamily="34" charset="0"/>
                <a:ea typeface="Segoe UI" pitchFamily="34" charset="0"/>
                <a:cs typeface="Segoe UI" pitchFamily="34" charset="0"/>
              </a:defRPr>
            </a:lvl1pPr>
          </a:lstStyle>
          <a:p>
            <a:pPr lvl="0"/>
            <a:r>
              <a:rPr lang="de-DE" noProof="0" dirty="0" smtClean="0"/>
              <a:t>Click </a:t>
            </a:r>
            <a:r>
              <a:rPr lang="de-DE" noProof="0" dirty="0" err="1" smtClean="0"/>
              <a:t>to</a:t>
            </a:r>
            <a:r>
              <a:rPr lang="de-DE" noProof="0" dirty="0" smtClean="0"/>
              <a:t> </a:t>
            </a:r>
            <a:r>
              <a:rPr lang="de-DE" noProof="0" dirty="0" err="1" smtClean="0"/>
              <a:t>add</a:t>
            </a:r>
            <a:r>
              <a:rPr lang="de-DE" noProof="0" dirty="0" smtClean="0"/>
              <a:t> </a:t>
            </a:r>
            <a:r>
              <a:rPr lang="de-DE" noProof="0" dirty="0" err="1" smtClean="0"/>
              <a:t>subtitle</a:t>
            </a:r>
            <a:r>
              <a:rPr lang="de-DE" noProof="0" dirty="0" smtClean="0"/>
              <a:t>, </a:t>
            </a:r>
            <a:r>
              <a:rPr lang="de-DE" noProof="0" dirty="0" err="1" smtClean="0"/>
              <a:t>author</a:t>
            </a:r>
            <a:r>
              <a:rPr lang="de-DE" noProof="0" dirty="0" smtClean="0"/>
              <a:t> </a:t>
            </a:r>
            <a:r>
              <a:rPr lang="de-DE" noProof="0" dirty="0" err="1" smtClean="0"/>
              <a:t>and</a:t>
            </a:r>
            <a:r>
              <a:rPr lang="de-DE" noProof="0" dirty="0" smtClean="0"/>
              <a:t> </a:t>
            </a:r>
            <a:r>
              <a:rPr lang="de-DE" noProof="0" dirty="0" err="1" smtClean="0"/>
              <a:t>date</a:t>
            </a:r>
            <a:endParaRPr lang="de-DE" noProof="0" dirty="0" smtClean="0"/>
          </a:p>
        </p:txBody>
      </p:sp>
    </p:spTree>
    <p:extLst>
      <p:ext uri="{BB962C8B-B14F-4D97-AF65-F5344CB8AC3E}">
        <p14:creationId xmlns:p14="http://schemas.microsoft.com/office/powerpoint/2010/main" val="4029928043"/>
      </p:ext>
    </p:extLst>
  </p:cSld>
  <p:clrMapOvr>
    <a:masterClrMapping/>
  </p:clrMapOvr>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4.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7.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16CE43-EFE2-42ED-8C4D-43D93F3C5BD9}" type="datetimeFigureOut">
              <a:rPr lang="en-GB" smtClean="0"/>
              <a:t>11.05.2015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F77B95-828B-4729-BBFA-BBD6BCDAC874}" type="slidenum">
              <a:rPr lang="en-GB" smtClean="0"/>
              <a:t>‹#›</a:t>
            </a:fld>
            <a:endParaRPr lang="en-GB"/>
          </a:p>
        </p:txBody>
      </p:sp>
    </p:spTree>
    <p:extLst>
      <p:ext uri="{BB962C8B-B14F-4D97-AF65-F5344CB8AC3E}">
        <p14:creationId xmlns:p14="http://schemas.microsoft.com/office/powerpoint/2010/main" val="3925535400"/>
      </p:ext>
    </p:extLst>
  </p:cSld>
  <p:clrMap bg1="lt1" tx1="dk1" bg2="lt2" tx2="dk2" accent1="accent1" accent2="accent2" accent3="accent3" accent4="accent4" accent5="accent5" accent6="accent6" hlink="hlink" folHlink="folHlink"/>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cSld>
  <p:clrMap bg1="lt1" tx1="dk1" bg2="lt2" tx2="dk2" accent1="accent1" accent2="accent2" accent3="accent3" accent4="accent4" accent5="accent5" accent6="accent6" hlink="hlink" folHlink="folHlink"/>
  <p:sldLayoutIdLst>
    <p:sldLayoutId id="2147483911" r:id="rId1"/>
    <p:sldLayoutId id="2147483904" r:id="rId2"/>
    <p:sldLayoutId id="2147483905" r:id="rId3"/>
    <p:sldLayoutId id="2147483924" r:id="rId4"/>
    <p:sldLayoutId id="2147483913" r:id="rId5"/>
    <p:sldLayoutId id="2147483928" r:id="rId6"/>
    <p:sldLayoutId id="2147483929" r:id="rId7"/>
    <p:sldLayoutId id="2147483930" r:id="rId8"/>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2933057694"/>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25" r:id="rId4"/>
    <p:sldLayoutId id="2147483918" r:id="rId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8016" y="6370320"/>
            <a:ext cx="9015984" cy="487680"/>
          </a:xfrm>
          <a:prstGeom prst="rect">
            <a:avLst/>
          </a:prstGeom>
        </p:spPr>
      </p:pic>
      <p:sp>
        <p:nvSpPr>
          <p:cNvPr id="2051" name="Rectangle 32"/>
          <p:cNvSpPr>
            <a:spLocks noGrp="1" noChangeArrowheads="1"/>
          </p:cNvSpPr>
          <p:nvPr>
            <p:ph type="title"/>
          </p:nvPr>
        </p:nvSpPr>
        <p:spPr bwMode="auto">
          <a:xfrm>
            <a:off x="1042989" y="836614"/>
            <a:ext cx="7473951"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title</a:t>
            </a:r>
          </a:p>
        </p:txBody>
      </p:sp>
      <p:sp>
        <p:nvSpPr>
          <p:cNvPr id="2052" name="Rectangle 33"/>
          <p:cNvSpPr>
            <a:spLocks noGrp="1" noChangeArrowheads="1"/>
          </p:cNvSpPr>
          <p:nvPr>
            <p:ph type="body" idx="1"/>
          </p:nvPr>
        </p:nvSpPr>
        <p:spPr bwMode="auto">
          <a:xfrm>
            <a:off x="1042988" y="1773239"/>
            <a:ext cx="7497763"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de-DE" dirty="0" smtClean="0"/>
              <a:t>Click </a:t>
            </a:r>
            <a:r>
              <a:rPr lang="de-DE" dirty="0" err="1" smtClean="0"/>
              <a:t>to</a:t>
            </a:r>
            <a:r>
              <a:rPr lang="de-DE" dirty="0" smtClean="0"/>
              <a:t> </a:t>
            </a:r>
            <a:r>
              <a:rPr lang="de-DE" dirty="0" err="1" smtClean="0"/>
              <a:t>add</a:t>
            </a:r>
            <a:r>
              <a:rPr lang="de-DE" dirty="0" smtClean="0"/>
              <a:t> </a:t>
            </a:r>
            <a:r>
              <a:rPr lang="de-DE" dirty="0" err="1" smtClean="0"/>
              <a:t>text</a:t>
            </a:r>
            <a:endParaRPr lang="de-DE" dirty="0" smtClean="0"/>
          </a:p>
          <a:p>
            <a:pPr lvl="1"/>
            <a:r>
              <a:rPr lang="de-DE" dirty="0" smtClean="0"/>
              <a:t>2nd Layer</a:t>
            </a:r>
          </a:p>
          <a:p>
            <a:pPr lvl="2"/>
            <a:r>
              <a:rPr lang="de-DE" dirty="0" smtClean="0"/>
              <a:t>3rd Layer</a:t>
            </a:r>
          </a:p>
        </p:txBody>
      </p:sp>
      <p:sp>
        <p:nvSpPr>
          <p:cNvPr id="1030" name="TextBox 8"/>
          <p:cNvSpPr txBox="1">
            <a:spLocks noChangeArrowheads="1"/>
          </p:cNvSpPr>
          <p:nvPr/>
        </p:nvSpPr>
        <p:spPr bwMode="auto">
          <a:xfrm>
            <a:off x="6804025" y="6561138"/>
            <a:ext cx="163988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b="1">
                <a:solidFill>
                  <a:schemeClr val="tx1"/>
                </a:solidFill>
                <a:latin typeface="Arial" charset="0"/>
              </a:defRPr>
            </a:lvl1pPr>
            <a:lvl2pPr marL="742950" indent="-285750">
              <a:defRPr kumimoji="1" sz="2400" b="1">
                <a:solidFill>
                  <a:schemeClr val="tx1"/>
                </a:solidFill>
                <a:latin typeface="Arial" charset="0"/>
              </a:defRPr>
            </a:lvl2pPr>
            <a:lvl3pPr marL="1143000" indent="-228600">
              <a:defRPr kumimoji="1" sz="2400" b="1">
                <a:solidFill>
                  <a:schemeClr val="tx1"/>
                </a:solidFill>
                <a:latin typeface="Arial" charset="0"/>
              </a:defRPr>
            </a:lvl3pPr>
            <a:lvl4pPr marL="1600200" indent="-228600">
              <a:defRPr kumimoji="1" sz="2400" b="1">
                <a:solidFill>
                  <a:schemeClr val="tx1"/>
                </a:solidFill>
                <a:latin typeface="Arial" charset="0"/>
              </a:defRPr>
            </a:lvl4pPr>
            <a:lvl5pPr marL="2057400" indent="-228600">
              <a:defRPr kumimoji="1" sz="2400" b="1">
                <a:solidFill>
                  <a:schemeClr val="tx1"/>
                </a:solidFill>
                <a:latin typeface="Arial" charset="0"/>
              </a:defRPr>
            </a:lvl5pPr>
            <a:lvl6pPr marL="2514600" indent="-228600" eaLnBrk="0" fontAlgn="base" hangingPunct="0">
              <a:spcBef>
                <a:spcPct val="0"/>
              </a:spcBef>
              <a:spcAft>
                <a:spcPct val="0"/>
              </a:spcAft>
              <a:defRPr kumimoji="1" sz="2400" b="1">
                <a:solidFill>
                  <a:schemeClr val="tx1"/>
                </a:solidFill>
                <a:latin typeface="Arial" charset="0"/>
              </a:defRPr>
            </a:lvl6pPr>
            <a:lvl7pPr marL="2971800" indent="-228600" eaLnBrk="0" fontAlgn="base" hangingPunct="0">
              <a:spcBef>
                <a:spcPct val="0"/>
              </a:spcBef>
              <a:spcAft>
                <a:spcPct val="0"/>
              </a:spcAft>
              <a:defRPr kumimoji="1" sz="2400" b="1">
                <a:solidFill>
                  <a:schemeClr val="tx1"/>
                </a:solidFill>
                <a:latin typeface="Arial" charset="0"/>
              </a:defRPr>
            </a:lvl7pPr>
            <a:lvl8pPr marL="3429000" indent="-228600" eaLnBrk="0" fontAlgn="base" hangingPunct="0">
              <a:spcBef>
                <a:spcPct val="0"/>
              </a:spcBef>
              <a:spcAft>
                <a:spcPct val="0"/>
              </a:spcAft>
              <a:defRPr kumimoji="1" sz="2400" b="1">
                <a:solidFill>
                  <a:schemeClr val="tx1"/>
                </a:solidFill>
                <a:latin typeface="Arial" charset="0"/>
              </a:defRPr>
            </a:lvl8pPr>
            <a:lvl9pPr marL="3886200" indent="-228600" eaLnBrk="0" fontAlgn="base" hangingPunct="0">
              <a:spcBef>
                <a:spcPct val="0"/>
              </a:spcBef>
              <a:spcAft>
                <a:spcPct val="0"/>
              </a:spcAft>
              <a:defRPr kumimoji="1" sz="2400" b="1">
                <a:solidFill>
                  <a:schemeClr val="tx1"/>
                </a:solidFill>
                <a:latin typeface="Arial" charset="0"/>
              </a:defRPr>
            </a:lvl9pPr>
          </a:lstStyle>
          <a:p>
            <a:pPr algn="r" eaLnBrk="0" hangingPunct="0">
              <a:defRPr/>
            </a:pPr>
            <a:r>
              <a:rPr lang="en-US" sz="1000" b="0" dirty="0" smtClean="0">
                <a:latin typeface="Segoe UI" pitchFamily="34" charset="0"/>
                <a:cs typeface="Segoe UI" pitchFamily="34" charset="0"/>
              </a:rPr>
              <a:t>Restricted </a:t>
            </a:r>
            <a:endParaRPr lang="en-GB" sz="1000" b="0" dirty="0" smtClean="0">
              <a:latin typeface="Segoe UI" pitchFamily="34" charset="0"/>
              <a:cs typeface="Segoe UI" pitchFamily="34" charset="0"/>
            </a:endParaRPr>
          </a:p>
        </p:txBody>
      </p:sp>
      <p:sp>
        <p:nvSpPr>
          <p:cNvPr id="1077" name="Rectangle 53"/>
          <p:cNvSpPr>
            <a:spLocks noGrp="1" noChangeArrowheads="1"/>
          </p:cNvSpPr>
          <p:nvPr>
            <p:ph type="sldNum" sz="quarter" idx="4"/>
          </p:nvPr>
        </p:nvSpPr>
        <p:spPr bwMode="auto">
          <a:xfrm>
            <a:off x="8582025" y="6537325"/>
            <a:ext cx="5588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0" hangingPunct="0">
              <a:defRPr sz="1200" b="1">
                <a:solidFill>
                  <a:schemeClr val="bg1"/>
                </a:solidFill>
                <a:latin typeface="Segoe UI" pitchFamily="34" charset="0"/>
                <a:ea typeface="Segoe UI" pitchFamily="34" charset="0"/>
                <a:cs typeface="Segoe UI" pitchFamily="34" charset="0"/>
              </a:defRPr>
            </a:lvl1pPr>
          </a:lstStyle>
          <a:p>
            <a:pPr>
              <a:defRPr/>
            </a:pPr>
            <a:fld id="{9EFF5B98-047A-4C2F-A2A1-311FBF014AAC}" type="slidenum">
              <a:rPr lang="en-GB"/>
              <a:pPr>
                <a:defRPr/>
              </a:pPr>
              <a:t>‹#›</a:t>
            </a:fld>
            <a:endParaRPr lang="en-GB" dirty="0"/>
          </a:p>
        </p:txBody>
      </p:sp>
      <p:sp>
        <p:nvSpPr>
          <p:cNvPr id="7" name="Rectangle 2"/>
          <p:cNvSpPr>
            <a:spLocks noChangeArrowheads="1"/>
          </p:cNvSpPr>
          <p:nvPr/>
        </p:nvSpPr>
        <p:spPr bwMode="auto">
          <a:xfrm>
            <a:off x="0" y="0"/>
            <a:ext cx="9144000" cy="52388"/>
          </a:xfrm>
          <a:prstGeom prst="rect">
            <a:avLst/>
          </a:prstGeom>
          <a:solidFill>
            <a:srgbClr val="D2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2400" b="1">
              <a:latin typeface="Arial" charset="0"/>
            </a:endParaRPr>
          </a:p>
        </p:txBody>
      </p:sp>
    </p:spTree>
    <p:extLst>
      <p:ext uri="{BB962C8B-B14F-4D97-AF65-F5344CB8AC3E}">
        <p14:creationId xmlns:p14="http://schemas.microsoft.com/office/powerpoint/2010/main" val="865305633"/>
      </p:ext>
    </p:extLst>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6" r:id="rId4"/>
    <p:sldLayoutId id="2147483923" r:id="rId5"/>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kumimoji="1" sz="2400" baseline="0">
          <a:solidFill>
            <a:srgbClr val="A60000"/>
          </a:solidFill>
          <a:latin typeface="Segoe UI" pitchFamily="34" charset="0"/>
          <a:ea typeface="Segoe UI" pitchFamily="34" charset="0"/>
          <a:cs typeface="Segoe UI" pitchFamily="34" charset="0"/>
        </a:defRPr>
      </a:lvl1pPr>
      <a:lvl2pPr algn="l" rtl="0" eaLnBrk="0" fontAlgn="base" hangingPunct="0">
        <a:spcBef>
          <a:spcPct val="0"/>
        </a:spcBef>
        <a:spcAft>
          <a:spcPct val="0"/>
        </a:spcAft>
        <a:defRPr kumimoji="1" sz="2400">
          <a:solidFill>
            <a:srgbClr val="A60000"/>
          </a:solidFill>
          <a:latin typeface="Segoe UI" pitchFamily="34" charset="0"/>
          <a:cs typeface="Segoe UI" pitchFamily="34" charset="0"/>
        </a:defRPr>
      </a:lvl2pPr>
      <a:lvl3pPr algn="l" rtl="0" eaLnBrk="0" fontAlgn="base" hangingPunct="0">
        <a:spcBef>
          <a:spcPct val="0"/>
        </a:spcBef>
        <a:spcAft>
          <a:spcPct val="0"/>
        </a:spcAft>
        <a:defRPr kumimoji="1" sz="2400">
          <a:solidFill>
            <a:srgbClr val="A60000"/>
          </a:solidFill>
          <a:latin typeface="Segoe UI" pitchFamily="34" charset="0"/>
          <a:cs typeface="Segoe UI" pitchFamily="34" charset="0"/>
        </a:defRPr>
      </a:lvl3pPr>
      <a:lvl4pPr algn="l" rtl="0" eaLnBrk="0" fontAlgn="base" hangingPunct="0">
        <a:spcBef>
          <a:spcPct val="0"/>
        </a:spcBef>
        <a:spcAft>
          <a:spcPct val="0"/>
        </a:spcAft>
        <a:defRPr kumimoji="1" sz="2400">
          <a:solidFill>
            <a:srgbClr val="A60000"/>
          </a:solidFill>
          <a:latin typeface="Segoe UI" pitchFamily="34" charset="0"/>
          <a:cs typeface="Segoe UI" pitchFamily="34" charset="0"/>
        </a:defRPr>
      </a:lvl4pPr>
      <a:lvl5pPr algn="l" rtl="0" eaLnBrk="0" fontAlgn="base" hangingPunct="0">
        <a:spcBef>
          <a:spcPct val="0"/>
        </a:spcBef>
        <a:spcAft>
          <a:spcPct val="0"/>
        </a:spcAft>
        <a:defRPr kumimoji="1" sz="2400">
          <a:solidFill>
            <a:srgbClr val="A60000"/>
          </a:solidFill>
          <a:latin typeface="Segoe UI" pitchFamily="34" charset="0"/>
          <a:cs typeface="Segoe UI" pitchFamily="34" charset="0"/>
        </a:defRPr>
      </a:lvl5pPr>
      <a:lvl6pPr marL="457200" algn="l" rtl="0" eaLnBrk="0" fontAlgn="base" hangingPunct="0">
        <a:spcBef>
          <a:spcPct val="0"/>
        </a:spcBef>
        <a:spcAft>
          <a:spcPct val="0"/>
        </a:spcAft>
        <a:defRPr kumimoji="1" sz="2400" b="1">
          <a:solidFill>
            <a:srgbClr val="A60000"/>
          </a:solidFill>
          <a:latin typeface="Arial" charset="0"/>
        </a:defRPr>
      </a:lvl6pPr>
      <a:lvl7pPr marL="914400" algn="l" rtl="0" eaLnBrk="0" fontAlgn="base" hangingPunct="0">
        <a:spcBef>
          <a:spcPct val="0"/>
        </a:spcBef>
        <a:spcAft>
          <a:spcPct val="0"/>
        </a:spcAft>
        <a:defRPr kumimoji="1" sz="2400" b="1">
          <a:solidFill>
            <a:srgbClr val="A60000"/>
          </a:solidFill>
          <a:latin typeface="Arial" charset="0"/>
        </a:defRPr>
      </a:lvl7pPr>
      <a:lvl8pPr marL="1371600" algn="l" rtl="0" eaLnBrk="0" fontAlgn="base" hangingPunct="0">
        <a:spcBef>
          <a:spcPct val="0"/>
        </a:spcBef>
        <a:spcAft>
          <a:spcPct val="0"/>
        </a:spcAft>
        <a:defRPr kumimoji="1" sz="2400" b="1">
          <a:solidFill>
            <a:srgbClr val="A60000"/>
          </a:solidFill>
          <a:latin typeface="Arial" charset="0"/>
        </a:defRPr>
      </a:lvl8pPr>
      <a:lvl9pPr marL="1828800" algn="l" rtl="0" eaLnBrk="0" fontAlgn="base" hangingPunct="0">
        <a:spcBef>
          <a:spcPct val="0"/>
        </a:spcBef>
        <a:spcAft>
          <a:spcPct val="0"/>
        </a:spcAft>
        <a:defRPr kumimoji="1" sz="2400" b="1">
          <a:solidFill>
            <a:srgbClr val="A60000"/>
          </a:solidFill>
          <a:latin typeface="Arial" charset="0"/>
        </a:defRPr>
      </a:lvl9pPr>
    </p:titleStyle>
    <p:bodyStyle>
      <a:lvl1pPr marL="342900" indent="-342900" algn="l" rtl="0" eaLnBrk="0" fontAlgn="base" hangingPunct="0">
        <a:lnSpc>
          <a:spcPct val="110000"/>
        </a:lnSpc>
        <a:spcBef>
          <a:spcPct val="20000"/>
        </a:spcBef>
        <a:spcAft>
          <a:spcPct val="0"/>
        </a:spcAft>
        <a:buClr>
          <a:srgbClr val="A60000"/>
        </a:buClr>
        <a:buSzPct val="90000"/>
        <a:buFont typeface="Wingdings" pitchFamily="2" charset="2"/>
        <a:buChar char="l"/>
        <a:defRPr kumimoji="1" sz="2000">
          <a:solidFill>
            <a:schemeClr val="tx2"/>
          </a:solidFill>
          <a:latin typeface="Segoe UI" pitchFamily="34" charset="0"/>
          <a:ea typeface="Segoe UI" pitchFamily="34" charset="0"/>
          <a:cs typeface="Segoe UI" pitchFamily="34" charset="0"/>
        </a:defRPr>
      </a:lvl1pPr>
      <a:lvl2pPr marL="742950" indent="-285750" algn="l" rtl="0" eaLnBrk="0" fontAlgn="base" hangingPunct="0">
        <a:lnSpc>
          <a:spcPct val="110000"/>
        </a:lnSpc>
        <a:spcBef>
          <a:spcPct val="20000"/>
        </a:spcBef>
        <a:spcAft>
          <a:spcPct val="0"/>
        </a:spcAft>
        <a:buClr>
          <a:srgbClr val="A6A6A6"/>
        </a:buClr>
        <a:buFont typeface="Wingdings" pitchFamily="2" charset="2"/>
        <a:buChar char="§"/>
        <a:defRPr kumimoji="1" sz="2000">
          <a:solidFill>
            <a:schemeClr val="tx2"/>
          </a:solidFill>
          <a:latin typeface="Segoe UI" pitchFamily="34" charset="0"/>
          <a:ea typeface="Segoe UI" pitchFamily="34" charset="0"/>
          <a:cs typeface="Segoe UI" pitchFamily="34" charset="0"/>
        </a:defRPr>
      </a:lvl2pPr>
      <a:lvl3pPr marL="1143000" indent="-228600" algn="l" rtl="0" eaLnBrk="0" fontAlgn="base" hangingPunct="0">
        <a:spcBef>
          <a:spcPct val="20000"/>
        </a:spcBef>
        <a:spcAft>
          <a:spcPct val="0"/>
        </a:spcAft>
        <a:buFont typeface="Segoe UI" pitchFamily="34" charset="0"/>
        <a:buChar char="-"/>
        <a:defRPr kumimoji="1" sz="2000">
          <a:solidFill>
            <a:schemeClr val="tx2"/>
          </a:solidFill>
          <a:latin typeface="Segoe UI" pitchFamily="34" charset="0"/>
          <a:ea typeface="Segoe UI" pitchFamily="34" charset="0"/>
          <a:cs typeface="Segoe UI" pitchFamily="34" charset="0"/>
        </a:defRPr>
      </a:lvl3pPr>
      <a:lvl4pPr marL="16002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4pPr>
      <a:lvl5pPr marL="2057400" indent="-228600" algn="l" rtl="0" eaLnBrk="0" fontAlgn="base" hangingPunct="0">
        <a:spcBef>
          <a:spcPct val="20000"/>
        </a:spcBef>
        <a:spcAft>
          <a:spcPct val="0"/>
        </a:spcAft>
        <a:buClr>
          <a:srgbClr val="A60000"/>
        </a:buClr>
        <a:buChar char="•"/>
        <a:defRPr kumimoji="1" sz="2000">
          <a:solidFill>
            <a:schemeClr val="tx2"/>
          </a:solidFill>
          <a:latin typeface="+mn-lt"/>
          <a:cs typeface="Segoe UI" pitchFamily="34" charset="0"/>
        </a:defRPr>
      </a:lvl5pPr>
      <a:lvl6pPr marL="2514600" indent="-228600" algn="l" rtl="0" eaLnBrk="0" fontAlgn="base" hangingPunct="0">
        <a:spcBef>
          <a:spcPct val="20000"/>
        </a:spcBef>
        <a:spcAft>
          <a:spcPct val="0"/>
        </a:spcAft>
        <a:buClr>
          <a:srgbClr val="A60000"/>
        </a:buClr>
        <a:buChar char="•"/>
        <a:defRPr kumimoji="1" sz="2000">
          <a:solidFill>
            <a:schemeClr val="tx2"/>
          </a:solidFill>
          <a:latin typeface="+mn-lt"/>
        </a:defRPr>
      </a:lvl6pPr>
      <a:lvl7pPr marL="2971800" indent="-228600" algn="l" rtl="0" eaLnBrk="0" fontAlgn="base" hangingPunct="0">
        <a:spcBef>
          <a:spcPct val="20000"/>
        </a:spcBef>
        <a:spcAft>
          <a:spcPct val="0"/>
        </a:spcAft>
        <a:buClr>
          <a:srgbClr val="A60000"/>
        </a:buClr>
        <a:buChar char="•"/>
        <a:defRPr kumimoji="1" sz="2000">
          <a:solidFill>
            <a:schemeClr val="tx2"/>
          </a:solidFill>
          <a:latin typeface="+mn-lt"/>
        </a:defRPr>
      </a:lvl7pPr>
      <a:lvl8pPr marL="3429000" indent="-228600" algn="l" rtl="0" eaLnBrk="0" fontAlgn="base" hangingPunct="0">
        <a:spcBef>
          <a:spcPct val="20000"/>
        </a:spcBef>
        <a:spcAft>
          <a:spcPct val="0"/>
        </a:spcAft>
        <a:buClr>
          <a:srgbClr val="A60000"/>
        </a:buClr>
        <a:buChar char="•"/>
        <a:defRPr kumimoji="1" sz="2000">
          <a:solidFill>
            <a:schemeClr val="tx2"/>
          </a:solidFill>
          <a:latin typeface="+mn-lt"/>
        </a:defRPr>
      </a:lvl8pPr>
      <a:lvl9pPr marL="3886200" indent="-228600" algn="l" rtl="0" eaLnBrk="0" fontAlgn="base" hangingPunct="0">
        <a:spcBef>
          <a:spcPct val="20000"/>
        </a:spcBef>
        <a:spcAft>
          <a:spcPct val="0"/>
        </a:spcAft>
        <a:buClr>
          <a:srgbClr val="A60000"/>
        </a:buClr>
        <a:buChar char="•"/>
        <a:defRPr kumimoji="1"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1698080" y="1988840"/>
            <a:ext cx="7162800" cy="1296143"/>
          </a:xfrm>
        </p:spPr>
        <p:txBody>
          <a:bodyPr/>
          <a:lstStyle/>
          <a:p>
            <a:r>
              <a:rPr lang="en-GB" sz="2800" dirty="0" smtClean="0"/>
              <a:t>Exercise: Assessing the governance of an insurer and its insurance </a:t>
            </a:r>
            <a:r>
              <a:rPr lang="en-GB" sz="2800" dirty="0"/>
              <a:t>g</a:t>
            </a:r>
            <a:r>
              <a:rPr lang="en-GB" sz="2800" dirty="0" smtClean="0"/>
              <a:t>roup </a:t>
            </a:r>
            <a:r>
              <a:rPr lang="en-GB" sz="2800" dirty="0" smtClean="0"/>
              <a:t>– solutions for discussion</a:t>
            </a:r>
            <a:endParaRPr lang="en-GB" sz="2800" dirty="0" smtClean="0"/>
          </a:p>
        </p:txBody>
      </p:sp>
      <p:sp>
        <p:nvSpPr>
          <p:cNvPr id="3075" name="Rectangle 3"/>
          <p:cNvSpPr>
            <a:spLocks noGrp="1" noChangeArrowheads="1"/>
          </p:cNvSpPr>
          <p:nvPr>
            <p:ph type="subTitle" sz="quarter" idx="1"/>
          </p:nvPr>
        </p:nvSpPr>
        <p:spPr/>
        <p:txBody>
          <a:bodyPr/>
          <a:lstStyle/>
          <a:p>
            <a:pPr>
              <a:lnSpc>
                <a:spcPct val="90000"/>
              </a:lnSpc>
            </a:pPr>
            <a:endParaRPr lang="en-GB" sz="2000" dirty="0" smtClean="0"/>
          </a:p>
          <a:p>
            <a:pPr>
              <a:lnSpc>
                <a:spcPct val="90000"/>
              </a:lnSpc>
            </a:pPr>
            <a:r>
              <a:rPr lang="en-GB" sz="2000" dirty="0" smtClean="0"/>
              <a:t>Regional Seminar on Reinsurance and Other Forms of </a:t>
            </a:r>
            <a:r>
              <a:rPr lang="en-GB" sz="2000" dirty="0"/>
              <a:t>R</a:t>
            </a:r>
            <a:r>
              <a:rPr lang="en-GB" sz="2000" dirty="0" smtClean="0"/>
              <a:t>isk Transfer</a:t>
            </a:r>
          </a:p>
          <a:p>
            <a:pPr>
              <a:lnSpc>
                <a:spcPct val="90000"/>
              </a:lnSpc>
            </a:pPr>
            <a:endParaRPr lang="en-GB" sz="1600" dirty="0" smtClean="0"/>
          </a:p>
          <a:p>
            <a:pPr>
              <a:lnSpc>
                <a:spcPct val="90000"/>
              </a:lnSpc>
            </a:pPr>
            <a:r>
              <a:rPr lang="en-GB" sz="1600" dirty="0" smtClean="0"/>
              <a:t>Bogotá, Colombia, 26-28 May 2015</a:t>
            </a:r>
          </a:p>
          <a:p>
            <a:pPr>
              <a:lnSpc>
                <a:spcPct val="90000"/>
              </a:lnSpc>
            </a:pPr>
            <a:endParaRPr lang="en-GB" sz="1800" dirty="0" smtClean="0"/>
          </a:p>
          <a:p>
            <a:pPr>
              <a:lnSpc>
                <a:spcPct val="90000"/>
              </a:lnSpc>
            </a:pPr>
            <a:r>
              <a:rPr lang="en-GB" sz="1400" dirty="0" smtClean="0"/>
              <a:t>Gunilla </a:t>
            </a:r>
            <a:r>
              <a:rPr lang="en-GB" sz="1400" dirty="0" err="1" smtClean="0"/>
              <a:t>Löfvendahl</a:t>
            </a:r>
            <a:r>
              <a:rPr lang="en-GB" sz="1400" dirty="0" smtClean="0">
                <a:cs typeface="Arial" charset="0"/>
              </a:rPr>
              <a:t> </a:t>
            </a:r>
            <a:br>
              <a:rPr lang="en-GB" sz="1400" dirty="0" smtClean="0">
                <a:cs typeface="Arial" charset="0"/>
              </a:rPr>
            </a:br>
            <a:r>
              <a:rPr lang="en-GB" sz="1400" dirty="0" smtClean="0">
                <a:cs typeface="Arial" charset="0"/>
              </a:rPr>
              <a:t>Senior Financial Sector Specialist </a:t>
            </a:r>
            <a:endParaRPr lang="de-CH" sz="1400" dirty="0" smtClean="0">
              <a:cs typeface="Arial" charset="0"/>
            </a:endParaRPr>
          </a:p>
        </p:txBody>
      </p:sp>
    </p:spTree>
    <p:extLst>
      <p:ext uri="{BB962C8B-B14F-4D97-AF65-F5344CB8AC3E}">
        <p14:creationId xmlns:p14="http://schemas.microsoft.com/office/powerpoint/2010/main" val="150787747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10</a:t>
            </a:fld>
            <a:endParaRPr lang="en-GB" dirty="0"/>
          </a:p>
        </p:txBody>
      </p:sp>
      <p:sp>
        <p:nvSpPr>
          <p:cNvPr id="3" name="Title 2"/>
          <p:cNvSpPr>
            <a:spLocks noGrp="1"/>
          </p:cNvSpPr>
          <p:nvPr>
            <p:ph type="title"/>
          </p:nvPr>
        </p:nvSpPr>
        <p:spPr/>
        <p:txBody>
          <a:bodyPr/>
          <a:lstStyle/>
          <a:p>
            <a:r>
              <a:rPr lang="en-GB" dirty="0" smtClean="0"/>
              <a:t>Improvements</a:t>
            </a:r>
            <a:endParaRPr lang="en-GB" dirty="0"/>
          </a:p>
        </p:txBody>
      </p:sp>
      <p:sp>
        <p:nvSpPr>
          <p:cNvPr id="4" name="Text Placeholder 3"/>
          <p:cNvSpPr>
            <a:spLocks noGrp="1"/>
          </p:cNvSpPr>
          <p:nvPr>
            <p:ph type="body" sz="quarter" idx="11"/>
          </p:nvPr>
        </p:nvSpPr>
        <p:spPr/>
        <p:txBody>
          <a:bodyPr/>
          <a:lstStyle/>
          <a:p>
            <a:pPr marL="342900" lvl="1" indent="-342900">
              <a:buClr>
                <a:srgbClr val="A60000"/>
              </a:buClr>
              <a:buSzPct val="90000"/>
              <a:buFont typeface="Wingdings" pitchFamily="2" charset="2"/>
              <a:buChar char="l"/>
            </a:pPr>
            <a:r>
              <a:rPr lang="en-GB" sz="1600" dirty="0"/>
              <a:t>Better board room compositions and practices</a:t>
            </a:r>
          </a:p>
          <a:p>
            <a:pPr marL="742950" lvl="2" indent="-342900">
              <a:buClr>
                <a:srgbClr val="A60000"/>
              </a:buClr>
              <a:buSzPct val="90000"/>
              <a:buFont typeface="Wingdings" pitchFamily="2" charset="2"/>
              <a:buChar char="l"/>
            </a:pPr>
            <a:r>
              <a:rPr lang="en-GB" sz="1600" dirty="0"/>
              <a:t>Have a defined process and criteria for selecting the members</a:t>
            </a:r>
          </a:p>
          <a:p>
            <a:pPr marL="742950" lvl="2" indent="-342900">
              <a:buClr>
                <a:srgbClr val="A60000"/>
              </a:buClr>
              <a:buSzPct val="90000"/>
              <a:buFont typeface="Wingdings" pitchFamily="2" charset="2"/>
              <a:buChar char="l"/>
            </a:pPr>
            <a:r>
              <a:rPr lang="en-GB" sz="1600" dirty="0"/>
              <a:t>Better mix and representation of individuals</a:t>
            </a:r>
          </a:p>
          <a:p>
            <a:pPr marL="742950" lvl="2" indent="-342900">
              <a:buClr>
                <a:srgbClr val="A60000"/>
              </a:buClr>
              <a:buSzPct val="90000"/>
              <a:buFont typeface="Wingdings" pitchFamily="2" charset="2"/>
              <a:buChar char="l"/>
            </a:pPr>
            <a:r>
              <a:rPr lang="en-GB" sz="1600" dirty="0"/>
              <a:t>Defined mandate periods and age limits</a:t>
            </a:r>
          </a:p>
          <a:p>
            <a:pPr marL="742950" lvl="2" indent="-342900">
              <a:buClr>
                <a:srgbClr val="A60000"/>
              </a:buClr>
              <a:buSzPct val="90000"/>
              <a:buFont typeface="Wingdings" pitchFamily="2" charset="2"/>
              <a:buChar char="l"/>
            </a:pPr>
            <a:r>
              <a:rPr lang="en-GB" sz="1600" dirty="0"/>
              <a:t>Regular evaluations of effectiveness and quality of the board as a whole</a:t>
            </a:r>
          </a:p>
          <a:p>
            <a:pPr marL="742950" lvl="2" indent="-342900">
              <a:buClr>
                <a:srgbClr val="A60000"/>
              </a:buClr>
              <a:buSzPct val="90000"/>
              <a:buFont typeface="Wingdings" pitchFamily="2" charset="2"/>
              <a:buChar char="l"/>
            </a:pPr>
            <a:r>
              <a:rPr lang="en-GB" sz="1600" dirty="0"/>
              <a:t>Continuous training of the members</a:t>
            </a:r>
            <a:endParaRPr lang="en-GB" dirty="0"/>
          </a:p>
          <a:p>
            <a:pPr marL="342900" lvl="1" indent="-342900">
              <a:buClr>
                <a:srgbClr val="A60000"/>
              </a:buClr>
              <a:buSzPct val="90000"/>
              <a:buFont typeface="Wingdings" pitchFamily="2" charset="2"/>
              <a:buChar char="l"/>
            </a:pPr>
            <a:r>
              <a:rPr lang="en-GB" sz="1600" dirty="0"/>
              <a:t>Better functioning of internal controls</a:t>
            </a:r>
          </a:p>
          <a:p>
            <a:pPr marL="742950" lvl="2" indent="-342900">
              <a:buClr>
                <a:srgbClr val="A60000"/>
              </a:buClr>
              <a:buSzPct val="90000"/>
              <a:buFont typeface="Wingdings" pitchFamily="2" charset="2"/>
              <a:buChar char="l"/>
            </a:pPr>
            <a:r>
              <a:rPr lang="en-GB" sz="1600" dirty="0"/>
              <a:t>Quality reflected in remuneration</a:t>
            </a:r>
          </a:p>
          <a:p>
            <a:pPr marL="742950" lvl="2" indent="-342900">
              <a:buClr>
                <a:srgbClr val="A60000"/>
              </a:buClr>
              <a:buSzPct val="90000"/>
              <a:buFont typeface="Wingdings" pitchFamily="2" charset="2"/>
              <a:buChar char="l"/>
            </a:pPr>
            <a:r>
              <a:rPr lang="en-GB" sz="1600" dirty="0"/>
              <a:t>More face-to-face meetings with the board, not just reporting</a:t>
            </a:r>
          </a:p>
          <a:p>
            <a:pPr marL="342900" lvl="1" indent="-342900">
              <a:buClr>
                <a:srgbClr val="A60000"/>
              </a:buClr>
              <a:buSzPct val="90000"/>
              <a:buFont typeface="Wingdings" pitchFamily="2" charset="2"/>
              <a:buChar char="l"/>
            </a:pPr>
            <a:r>
              <a:rPr lang="en-GB" sz="1600" dirty="0" smtClean="0"/>
              <a:t>And </a:t>
            </a:r>
            <a:r>
              <a:rPr lang="en-GB" sz="1600" dirty="0"/>
              <a:t>more………</a:t>
            </a:r>
          </a:p>
          <a:p>
            <a:endParaRPr lang="en-GB" dirty="0"/>
          </a:p>
        </p:txBody>
      </p:sp>
    </p:spTree>
    <p:extLst>
      <p:ext uri="{BB962C8B-B14F-4D97-AF65-F5344CB8AC3E}">
        <p14:creationId xmlns:p14="http://schemas.microsoft.com/office/powerpoint/2010/main" val="217200960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2</a:t>
            </a:fld>
            <a:endParaRPr lang="en-GB" dirty="0"/>
          </a:p>
        </p:txBody>
      </p:sp>
      <p:sp>
        <p:nvSpPr>
          <p:cNvPr id="3" name="Title 2"/>
          <p:cNvSpPr>
            <a:spLocks noGrp="1"/>
          </p:cNvSpPr>
          <p:nvPr>
            <p:ph type="title"/>
          </p:nvPr>
        </p:nvSpPr>
        <p:spPr/>
        <p:txBody>
          <a:bodyPr/>
          <a:lstStyle/>
          <a:p>
            <a:r>
              <a:rPr lang="en-GB" dirty="0" smtClean="0"/>
              <a:t>The leadership root cause</a:t>
            </a:r>
            <a:endParaRPr lang="en-GB" dirty="0"/>
          </a:p>
        </p:txBody>
      </p:sp>
      <p:sp>
        <p:nvSpPr>
          <p:cNvPr id="4" name="Text Placeholder 3"/>
          <p:cNvSpPr>
            <a:spLocks noGrp="1"/>
          </p:cNvSpPr>
          <p:nvPr>
            <p:ph type="body" sz="quarter" idx="11"/>
          </p:nvPr>
        </p:nvSpPr>
        <p:spPr/>
        <p:txBody>
          <a:bodyPr/>
          <a:lstStyle/>
          <a:p>
            <a:endParaRPr lang="en-GB" dirty="0"/>
          </a:p>
        </p:txBody>
      </p:sp>
      <p:sp>
        <p:nvSpPr>
          <p:cNvPr id="5" name="Rectangle 4"/>
          <p:cNvSpPr/>
          <p:nvPr/>
        </p:nvSpPr>
        <p:spPr bwMode="auto">
          <a:xfrm>
            <a:off x="1475656" y="2060848"/>
            <a:ext cx="2016224" cy="1728192"/>
          </a:xfrm>
          <a:prstGeom prst="rect">
            <a:avLst/>
          </a:prstGeom>
          <a:solidFill>
            <a:schemeClr val="accent1"/>
          </a:solidFill>
          <a:ln w="12700" cap="sq" cmpd="sng" algn="ctr">
            <a:solidFill>
              <a:schemeClr val="tx1"/>
            </a:solidFill>
            <a:prstDash val="solid"/>
            <a:round/>
            <a:headEnd type="none" w="sm" len="sm"/>
            <a:tailEnd type="none" w="sm" len="sm"/>
          </a:ln>
          <a:effectLst>
            <a:outerShdw dist="35921" dir="2700000" algn="ctr" rotWithShape="0">
              <a:schemeClr val="bg2"/>
            </a:outerShdw>
          </a:effectLst>
          <a:extLst/>
        </p:spPr>
        <p:txBody>
          <a:bodyPr vert="horz" wrap="square" lIns="91440" tIns="45720" rIns="91440" bIns="45720" numCol="1" rtlCol="0" anchor="t" anchorCtr="0" compatLnSpc="1">
            <a:prstTxWarp prst="textNoShape">
              <a:avLst/>
            </a:prstTxWarp>
          </a:bodyPr>
          <a:lstStyle/>
          <a:p>
            <a:pPr eaLnBrk="0" hangingPunct="0"/>
            <a:r>
              <a:rPr lang="en-GB" b="1" dirty="0" smtClean="0">
                <a:latin typeface="Arial" charset="0"/>
              </a:rPr>
              <a:t>H</a:t>
            </a:r>
            <a:r>
              <a:rPr kumimoji="1" lang="en-GB" b="1" i="0" u="none" strike="noStrike" cap="none" normalizeH="0" baseline="0" dirty="0" smtClean="0">
                <a:ln>
                  <a:noFill/>
                </a:ln>
                <a:solidFill>
                  <a:schemeClr val="tx1"/>
                </a:solidFill>
                <a:effectLst/>
                <a:latin typeface="Arial" charset="0"/>
              </a:rPr>
              <a:t>uman</a:t>
            </a:r>
            <a:r>
              <a:rPr kumimoji="1" lang="en-GB" b="1" i="0" u="none" strike="noStrike" cap="none" normalizeH="0" dirty="0" smtClean="0">
                <a:ln>
                  <a:noFill/>
                </a:ln>
                <a:solidFill>
                  <a:schemeClr val="tx1"/>
                </a:solidFill>
                <a:effectLst/>
                <a:latin typeface="Arial" charset="0"/>
              </a:rPr>
              <a:t> factor: </a:t>
            </a:r>
            <a:r>
              <a:rPr lang="en-GB" dirty="0" smtClean="0"/>
              <a:t> aspirations and pride (ego-centric), and pressures</a:t>
            </a:r>
            <a:endParaRPr kumimoji="1" lang="en-GB" b="1" i="0" u="none" strike="noStrike" cap="none" normalizeH="0" baseline="0" dirty="0" smtClean="0">
              <a:ln>
                <a:noFill/>
              </a:ln>
              <a:solidFill>
                <a:schemeClr val="tx1"/>
              </a:solidFill>
              <a:effectLst/>
              <a:latin typeface="Arial" charset="0"/>
            </a:endParaRPr>
          </a:p>
        </p:txBody>
      </p:sp>
      <p:cxnSp>
        <p:nvCxnSpPr>
          <p:cNvPr id="7" name="Straight Arrow Connector 6"/>
          <p:cNvCxnSpPr/>
          <p:nvPr/>
        </p:nvCxnSpPr>
        <p:spPr bwMode="auto">
          <a:xfrm>
            <a:off x="4067944" y="2501677"/>
            <a:ext cx="1080120" cy="0"/>
          </a:xfrm>
          <a:prstGeom prst="straightConnector1">
            <a:avLst/>
          </a:prstGeom>
          <a:ln>
            <a:headEnd type="none" w="sm" len="sm"/>
            <a:tailEnd type="arrow"/>
          </a:ln>
          <a:extLst/>
        </p:spPr>
        <p:style>
          <a:lnRef idx="2">
            <a:schemeClr val="dk1"/>
          </a:lnRef>
          <a:fillRef idx="0">
            <a:schemeClr val="dk1"/>
          </a:fillRef>
          <a:effectRef idx="1">
            <a:schemeClr val="dk1"/>
          </a:effectRef>
          <a:fontRef idx="minor">
            <a:schemeClr val="tx1"/>
          </a:fontRef>
        </p:style>
      </p:cxnSp>
      <p:sp>
        <p:nvSpPr>
          <p:cNvPr id="8" name="Rectangle 7"/>
          <p:cNvSpPr/>
          <p:nvPr/>
        </p:nvSpPr>
        <p:spPr bwMode="auto">
          <a:xfrm>
            <a:off x="5508104" y="2132856"/>
            <a:ext cx="1512168" cy="1224136"/>
          </a:xfrm>
          <a:prstGeom prst="rect">
            <a:avLst/>
          </a:prstGeom>
          <a:solidFill>
            <a:schemeClr val="bg1">
              <a:lumMod val="95000"/>
            </a:schemeClr>
          </a:solidFill>
          <a:ln w="12700" cap="sq" cmpd="sng" algn="ctr">
            <a:solidFill>
              <a:schemeClr val="tx1"/>
            </a:solidFill>
            <a:prstDash val="solid"/>
            <a:round/>
            <a:headEnd type="none" w="sm" len="sm"/>
            <a:tailEnd type="none" w="sm" len="sm"/>
          </a:ln>
          <a:effectLst>
            <a:glow rad="228600">
              <a:schemeClr val="accent4">
                <a:satMod val="175000"/>
                <a:alpha val="40000"/>
              </a:schemeClr>
            </a:glow>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eaLnBrk="0" hangingPunct="0"/>
            <a:r>
              <a:rPr lang="en-GB" dirty="0"/>
              <a:t>i</a:t>
            </a:r>
            <a:r>
              <a:rPr lang="en-GB" dirty="0" smtClean="0"/>
              <a:t>mpact on rational thinking</a:t>
            </a:r>
            <a:endParaRPr kumimoji="1" lang="en-GB" b="1" i="0" u="none" strike="noStrike" cap="none" normalizeH="0" baseline="0" dirty="0" smtClean="0">
              <a:ln>
                <a:noFill/>
              </a:ln>
              <a:solidFill>
                <a:schemeClr val="tx1"/>
              </a:solidFill>
              <a:effectLst/>
              <a:latin typeface="Arial" charset="0"/>
            </a:endParaRPr>
          </a:p>
        </p:txBody>
      </p:sp>
      <p:cxnSp>
        <p:nvCxnSpPr>
          <p:cNvPr id="10" name="Straight Arrow Connector 9"/>
          <p:cNvCxnSpPr/>
          <p:nvPr/>
        </p:nvCxnSpPr>
        <p:spPr bwMode="auto">
          <a:xfrm>
            <a:off x="6156176" y="3717032"/>
            <a:ext cx="0" cy="936104"/>
          </a:xfrm>
          <a:prstGeom prst="straightConnector1">
            <a:avLst/>
          </a:prstGeom>
          <a:ln>
            <a:headEnd type="none" w="sm" len="sm"/>
            <a:tailEnd type="arrow"/>
          </a:ln>
          <a:extLst/>
        </p:spPr>
        <p:style>
          <a:lnRef idx="2">
            <a:schemeClr val="dk1"/>
          </a:lnRef>
          <a:fillRef idx="0">
            <a:schemeClr val="dk1"/>
          </a:fillRef>
          <a:effectRef idx="1">
            <a:schemeClr val="dk1"/>
          </a:effectRef>
          <a:fontRef idx="minor">
            <a:schemeClr val="tx1"/>
          </a:fontRef>
        </p:style>
      </p:cxnSp>
      <p:sp>
        <p:nvSpPr>
          <p:cNvPr id="13" name="Rectangle 12"/>
          <p:cNvSpPr/>
          <p:nvPr/>
        </p:nvSpPr>
        <p:spPr bwMode="auto">
          <a:xfrm>
            <a:off x="4326104" y="5002857"/>
            <a:ext cx="3621571" cy="914400"/>
          </a:xfrm>
          <a:prstGeom prst="rect">
            <a:avLst/>
          </a:prstGeom>
          <a:solidFill>
            <a:srgbClr val="B2B2B2"/>
          </a:solidFill>
          <a:ln w="12700" cap="sq" cmpd="sng" algn="ctr">
            <a:solidFill>
              <a:schemeClr val="tx1"/>
            </a:solidFill>
            <a:prstDash val="solid"/>
            <a:round/>
            <a:headEnd type="none" w="sm" len="sm"/>
            <a:tailEnd type="none" w="sm" len="sm"/>
          </a:ln>
          <a:effectLst>
            <a:glow rad="228600">
              <a:schemeClr val="accent4">
                <a:satMod val="175000"/>
                <a:alpha val="40000"/>
              </a:schemeClr>
            </a:glow>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algn="ctr" eaLnBrk="0" hangingPunct="0"/>
            <a:r>
              <a:rPr lang="en-GB" dirty="0"/>
              <a:t>i</a:t>
            </a:r>
            <a:r>
              <a:rPr lang="en-GB" dirty="0" smtClean="0"/>
              <a:t>nappropriate practices</a:t>
            </a:r>
            <a:endParaRPr kumimoji="1" lang="en-GB" b="1" i="0" u="none" strike="noStrike" cap="none" normalizeH="0" baseline="0" dirty="0" smtClean="0">
              <a:ln>
                <a:noFill/>
              </a:ln>
              <a:solidFill>
                <a:schemeClr val="tx1"/>
              </a:solidFill>
              <a:effectLst/>
              <a:latin typeface="Arial" charset="0"/>
            </a:endParaRPr>
          </a:p>
        </p:txBody>
      </p:sp>
      <p:sp>
        <p:nvSpPr>
          <p:cNvPr id="14" name="Rectangle 13"/>
          <p:cNvSpPr/>
          <p:nvPr/>
        </p:nvSpPr>
        <p:spPr bwMode="auto">
          <a:xfrm>
            <a:off x="1547664" y="4725144"/>
            <a:ext cx="1634480" cy="1202432"/>
          </a:xfrm>
          <a:prstGeom prst="rect">
            <a:avLst/>
          </a:prstGeom>
          <a:solidFill>
            <a:srgbClr val="A60000"/>
          </a:solidFill>
          <a:ln w="12700" cap="sq" cmpd="sng" algn="ctr">
            <a:solidFill>
              <a:schemeClr val="tx1"/>
            </a:solidFill>
            <a:prstDash val="solid"/>
            <a:round/>
            <a:headEnd type="none" w="sm" len="sm"/>
            <a:tailEnd type="none" w="sm" len="sm"/>
          </a:ln>
          <a:effectLst>
            <a:glow rad="228600">
              <a:schemeClr val="accent4">
                <a:satMod val="175000"/>
                <a:alpha val="40000"/>
              </a:schemeClr>
            </a:glow>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2400" b="1" dirty="0">
                <a:solidFill>
                  <a:schemeClr val="bg1"/>
                </a:solidFill>
                <a:latin typeface="Arial" charset="0"/>
              </a:rPr>
              <a:t>p</a:t>
            </a:r>
            <a:r>
              <a:rPr kumimoji="1" lang="en-GB" sz="2400" b="1" i="0" u="none" strike="noStrike" cap="none" normalizeH="0" baseline="0" dirty="0" smtClean="0">
                <a:ln>
                  <a:noFill/>
                </a:ln>
                <a:solidFill>
                  <a:schemeClr val="bg1"/>
                </a:solidFill>
                <a:effectLst/>
                <a:latin typeface="Arial" charset="0"/>
              </a:rPr>
              <a:t>roblems</a:t>
            </a:r>
          </a:p>
        </p:txBody>
      </p:sp>
      <p:cxnSp>
        <p:nvCxnSpPr>
          <p:cNvPr id="16" name="Straight Arrow Connector 15"/>
          <p:cNvCxnSpPr/>
          <p:nvPr/>
        </p:nvCxnSpPr>
        <p:spPr bwMode="auto">
          <a:xfrm flipH="1">
            <a:off x="3464843" y="5470376"/>
            <a:ext cx="504056" cy="0"/>
          </a:xfrm>
          <a:prstGeom prst="straightConnector1">
            <a:avLst/>
          </a:prstGeom>
          <a:ln>
            <a:headEnd type="none" w="sm" len="sm"/>
            <a:tailEnd type="arrow"/>
          </a:ln>
          <a:extLst/>
        </p:spPr>
        <p:style>
          <a:lnRef idx="2">
            <a:schemeClr val="dk1"/>
          </a:lnRef>
          <a:fillRef idx="0">
            <a:schemeClr val="dk1"/>
          </a:fillRef>
          <a:effectRef idx="1">
            <a:schemeClr val="dk1"/>
          </a:effectRef>
          <a:fontRef idx="minor">
            <a:schemeClr val="tx1"/>
          </a:fontRef>
        </p:style>
      </p:cxnSp>
      <p:cxnSp>
        <p:nvCxnSpPr>
          <p:cNvPr id="18" name="Straight Arrow Connector 17"/>
          <p:cNvCxnSpPr/>
          <p:nvPr/>
        </p:nvCxnSpPr>
        <p:spPr bwMode="auto">
          <a:xfrm flipV="1">
            <a:off x="2364904" y="4077072"/>
            <a:ext cx="0" cy="360040"/>
          </a:xfrm>
          <a:prstGeom prst="straightConnector1">
            <a:avLst/>
          </a:prstGeom>
          <a:ln>
            <a:headEnd type="none" w="sm" len="sm"/>
            <a:tailEnd type="arrow"/>
          </a:ln>
          <a:ex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6840249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3</a:t>
            </a:fld>
            <a:endParaRPr lang="en-GB" dirty="0"/>
          </a:p>
        </p:txBody>
      </p:sp>
      <p:sp>
        <p:nvSpPr>
          <p:cNvPr id="3" name="Title 2"/>
          <p:cNvSpPr>
            <a:spLocks noGrp="1"/>
          </p:cNvSpPr>
          <p:nvPr>
            <p:ph type="title"/>
          </p:nvPr>
        </p:nvSpPr>
        <p:spPr>
          <a:xfrm>
            <a:off x="1043608" y="836712"/>
            <a:ext cx="7473951" cy="864096"/>
          </a:xfrm>
        </p:spPr>
        <p:txBody>
          <a:bodyPr/>
          <a:lstStyle/>
          <a:p>
            <a:r>
              <a:rPr lang="en-GB" dirty="0" smtClean="0"/>
              <a:t>Reasons for failures </a:t>
            </a:r>
            <a:r>
              <a:rPr lang="en-GB" dirty="0" smtClean="0"/>
              <a:t>and some views </a:t>
            </a:r>
            <a:r>
              <a:rPr lang="en-GB" dirty="0" smtClean="0"/>
              <a:t>from insurers </a:t>
            </a:r>
            <a:r>
              <a:rPr lang="en-GB" dirty="0" smtClean="0"/>
              <a:t>that were in </a:t>
            </a:r>
            <a:r>
              <a:rPr lang="en-GB" dirty="0" smtClean="0"/>
              <a:t>trouble</a:t>
            </a:r>
            <a:endParaRPr lang="en-GB" dirty="0"/>
          </a:p>
        </p:txBody>
      </p:sp>
      <p:sp>
        <p:nvSpPr>
          <p:cNvPr id="4" name="Text Placeholder 3"/>
          <p:cNvSpPr>
            <a:spLocks noGrp="1"/>
          </p:cNvSpPr>
          <p:nvPr>
            <p:ph type="body" sz="quarter" idx="11"/>
          </p:nvPr>
        </p:nvSpPr>
        <p:spPr/>
        <p:txBody>
          <a:bodyPr/>
          <a:lstStyle/>
          <a:p>
            <a:r>
              <a:rPr lang="en-GB" dirty="0">
                <a:solidFill>
                  <a:srgbClr val="A60000"/>
                </a:solidFill>
              </a:rPr>
              <a:t>U</a:t>
            </a:r>
            <a:r>
              <a:rPr lang="en-GB" dirty="0" smtClean="0">
                <a:solidFill>
                  <a:srgbClr val="A60000"/>
                </a:solidFill>
              </a:rPr>
              <a:t>nderstanding the business - failure to manage beyond numbers: </a:t>
            </a:r>
            <a:r>
              <a:rPr lang="en-GB" dirty="0" smtClean="0"/>
              <a:t>“We felt we could get better returns by changing asset classes. While we were aware of mismatching, we under-estimated the risks.”  </a:t>
            </a:r>
          </a:p>
          <a:p>
            <a:r>
              <a:rPr lang="en-GB" dirty="0" smtClean="0">
                <a:solidFill>
                  <a:srgbClr val="A60000"/>
                </a:solidFill>
              </a:rPr>
              <a:t>Hubris:</a:t>
            </a:r>
            <a:r>
              <a:rPr lang="en-GB" dirty="0" smtClean="0"/>
              <a:t> “We were determined to be number one”</a:t>
            </a:r>
          </a:p>
          <a:p>
            <a:r>
              <a:rPr lang="en-GB" dirty="0" smtClean="0">
                <a:solidFill>
                  <a:srgbClr val="A60000"/>
                </a:solidFill>
              </a:rPr>
              <a:t>Myopia: </a:t>
            </a:r>
            <a:r>
              <a:rPr lang="en-GB" dirty="0" smtClean="0"/>
              <a:t>“The whole market had become irrational. We went along with it rather than losing market share and going out of business.”</a:t>
            </a:r>
          </a:p>
          <a:p>
            <a:r>
              <a:rPr lang="en-GB" dirty="0" smtClean="0">
                <a:solidFill>
                  <a:srgbClr val="A60000"/>
                </a:solidFill>
              </a:rPr>
              <a:t>Lack of courage/power:</a:t>
            </a:r>
            <a:r>
              <a:rPr lang="en-GB" dirty="0" smtClean="0"/>
              <a:t> “The pressure and the incentives from the global head office were tremendous. New business targets were extremely aspirational and we chased any business we could get.”  </a:t>
            </a:r>
            <a:endParaRPr lang="en-GB" dirty="0"/>
          </a:p>
        </p:txBody>
      </p:sp>
    </p:spTree>
    <p:extLst>
      <p:ext uri="{BB962C8B-B14F-4D97-AF65-F5344CB8AC3E}">
        <p14:creationId xmlns:p14="http://schemas.microsoft.com/office/powerpoint/2010/main" val="399548345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4</a:t>
            </a:fld>
            <a:endParaRPr lang="en-GB" dirty="0"/>
          </a:p>
        </p:txBody>
      </p:sp>
      <p:sp>
        <p:nvSpPr>
          <p:cNvPr id="3" name="Title 2"/>
          <p:cNvSpPr>
            <a:spLocks noGrp="1"/>
          </p:cNvSpPr>
          <p:nvPr>
            <p:ph type="title"/>
          </p:nvPr>
        </p:nvSpPr>
        <p:spPr/>
        <p:txBody>
          <a:bodyPr/>
          <a:lstStyle/>
          <a:p>
            <a:r>
              <a:rPr lang="en-GB" dirty="0" smtClean="0"/>
              <a:t>Areas </a:t>
            </a:r>
            <a:r>
              <a:rPr lang="en-GB" smtClean="0"/>
              <a:t>to focus on</a:t>
            </a:r>
            <a:endParaRPr lang="en-GB" dirty="0"/>
          </a:p>
        </p:txBody>
      </p:sp>
      <p:sp>
        <p:nvSpPr>
          <p:cNvPr id="4" name="Text Placeholder 3"/>
          <p:cNvSpPr>
            <a:spLocks noGrp="1"/>
          </p:cNvSpPr>
          <p:nvPr>
            <p:ph type="body" sz="quarter" idx="11"/>
          </p:nvPr>
        </p:nvSpPr>
        <p:spPr/>
        <p:txBody>
          <a:bodyPr/>
          <a:lstStyle/>
          <a:p>
            <a:r>
              <a:rPr lang="en-GB" dirty="0" smtClean="0"/>
              <a:t>Governance issues</a:t>
            </a:r>
          </a:p>
          <a:p>
            <a:r>
              <a:rPr lang="en-GB" dirty="0" smtClean="0"/>
              <a:t>Regulatory framework and supervisory measures</a:t>
            </a:r>
          </a:p>
          <a:p>
            <a:r>
              <a:rPr lang="en-GB" dirty="0"/>
              <a:t>Incentives and improvements</a:t>
            </a:r>
            <a:endParaRPr lang="en-GB" dirty="0" smtClean="0"/>
          </a:p>
        </p:txBody>
      </p:sp>
    </p:spTree>
    <p:extLst>
      <p:ext uri="{BB962C8B-B14F-4D97-AF65-F5344CB8AC3E}">
        <p14:creationId xmlns:p14="http://schemas.microsoft.com/office/powerpoint/2010/main" val="256061229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5</a:t>
            </a:fld>
            <a:endParaRPr lang="en-GB" dirty="0"/>
          </a:p>
        </p:txBody>
      </p:sp>
      <p:sp>
        <p:nvSpPr>
          <p:cNvPr id="3" name="Title 2"/>
          <p:cNvSpPr>
            <a:spLocks noGrp="1"/>
          </p:cNvSpPr>
          <p:nvPr>
            <p:ph type="title"/>
          </p:nvPr>
        </p:nvSpPr>
        <p:spPr/>
        <p:txBody>
          <a:bodyPr/>
          <a:lstStyle/>
          <a:p>
            <a:r>
              <a:rPr lang="en-GB" dirty="0" smtClean="0"/>
              <a:t>Governance and internal control issues</a:t>
            </a:r>
            <a:endParaRPr lang="en-GB" dirty="0"/>
          </a:p>
        </p:txBody>
      </p:sp>
      <p:sp>
        <p:nvSpPr>
          <p:cNvPr id="4" name="Text Placeholder 3"/>
          <p:cNvSpPr>
            <a:spLocks noGrp="1"/>
          </p:cNvSpPr>
          <p:nvPr>
            <p:ph type="body" sz="quarter" idx="11"/>
          </p:nvPr>
        </p:nvSpPr>
        <p:spPr/>
        <p:txBody>
          <a:bodyPr/>
          <a:lstStyle/>
          <a:p>
            <a:r>
              <a:rPr lang="en-GB" sz="1400" dirty="0" smtClean="0"/>
              <a:t>Sufficient number of non-executives to avoid conflicts of interest</a:t>
            </a:r>
          </a:p>
          <a:p>
            <a:r>
              <a:rPr lang="en-GB" sz="1400" smtClean="0"/>
              <a:t>CEO </a:t>
            </a:r>
            <a:r>
              <a:rPr lang="en-GB" sz="1400" dirty="0" smtClean="0"/>
              <a:t>should ideally not be the Chair of the board</a:t>
            </a:r>
          </a:p>
          <a:p>
            <a:r>
              <a:rPr lang="en-GB" sz="1400" dirty="0" smtClean="0"/>
              <a:t>Lack of independence of the board and inability to provide objective advice – lack of power to </a:t>
            </a:r>
            <a:r>
              <a:rPr lang="en-GB" sz="1400" i="1" dirty="0" smtClean="0"/>
              <a:t>question</a:t>
            </a:r>
            <a:r>
              <a:rPr lang="en-GB" sz="1400" dirty="0" smtClean="0"/>
              <a:t> management and parent company, blindly following their advice </a:t>
            </a:r>
          </a:p>
          <a:p>
            <a:r>
              <a:rPr lang="en-GB" sz="1400" dirty="0" smtClean="0"/>
              <a:t>The board members from the parent company may be independent from the legal entity’s (Providence’s) perspective but what about their knowledge of the subsidiary?</a:t>
            </a:r>
          </a:p>
          <a:p>
            <a:r>
              <a:rPr lang="en-GB" sz="1400" dirty="0" smtClean="0"/>
              <a:t>A retired CEO from the insurance industry is knowledgeable but is he independent? (knowledge </a:t>
            </a:r>
            <a:r>
              <a:rPr lang="en-GB" sz="1400" dirty="0" err="1" smtClean="0"/>
              <a:t>vs</a:t>
            </a:r>
            <a:r>
              <a:rPr lang="en-GB" sz="1400" dirty="0" smtClean="0"/>
              <a:t> independence)</a:t>
            </a:r>
          </a:p>
          <a:p>
            <a:r>
              <a:rPr lang="en-GB" sz="1400" dirty="0" smtClean="0"/>
              <a:t>How long should board member mandates be? </a:t>
            </a:r>
          </a:p>
          <a:p>
            <a:r>
              <a:rPr lang="en-GB" sz="1400" dirty="0" smtClean="0"/>
              <a:t>The board should be involved in choosing the head of internal audit</a:t>
            </a:r>
          </a:p>
          <a:p>
            <a:pPr marL="342900" lvl="1" indent="-342900">
              <a:buClr>
                <a:srgbClr val="A60000"/>
              </a:buClr>
              <a:buSzPct val="90000"/>
              <a:buFont typeface="Wingdings" pitchFamily="2" charset="2"/>
              <a:buChar char="l"/>
            </a:pPr>
            <a:r>
              <a:rPr lang="en-GB" sz="1400" dirty="0" smtClean="0"/>
              <a:t>Resignation or replacement of an appointed actuary should be notified to the supervisor</a:t>
            </a:r>
          </a:p>
          <a:p>
            <a:r>
              <a:rPr lang="en-GB" sz="1400" dirty="0" smtClean="0"/>
              <a:t>Intra-group loans should only be granted on market terms, which should reflect the credit worthiness of the borrower (conflict of interest)</a:t>
            </a:r>
          </a:p>
          <a:p>
            <a:r>
              <a:rPr lang="en-GB" sz="1400" dirty="0" smtClean="0"/>
              <a:t>What is the CRO doing? Should be independent and have sufficient authority, stature and resources – ideally reporting directly to board</a:t>
            </a:r>
          </a:p>
          <a:p>
            <a:endParaRPr lang="en-GB" sz="1400" dirty="0" smtClean="0"/>
          </a:p>
          <a:p>
            <a:endParaRPr lang="en-GB" sz="1200" dirty="0" smtClean="0"/>
          </a:p>
          <a:p>
            <a:endParaRPr lang="en-GB" sz="1200" dirty="0" smtClean="0"/>
          </a:p>
          <a:p>
            <a:endParaRPr lang="en-GB" sz="1600" dirty="0" smtClean="0"/>
          </a:p>
          <a:p>
            <a:endParaRPr lang="en-GB" dirty="0" smtClean="0"/>
          </a:p>
          <a:p>
            <a:endParaRPr lang="en-GB" dirty="0"/>
          </a:p>
        </p:txBody>
      </p:sp>
    </p:spTree>
    <p:extLst>
      <p:ext uri="{BB962C8B-B14F-4D97-AF65-F5344CB8AC3E}">
        <p14:creationId xmlns:p14="http://schemas.microsoft.com/office/powerpoint/2010/main" val="297132462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2A0767E4-1F02-49D3-B2C9-376AFE679433}" type="slidenum">
              <a:rPr lang="en-US" sz="1200" smtClean="0"/>
              <a:pPr/>
              <a:t>6</a:t>
            </a:fld>
            <a:endParaRPr lang="en-US" sz="1200" smtClean="0"/>
          </a:p>
        </p:txBody>
      </p:sp>
      <p:sp>
        <p:nvSpPr>
          <p:cNvPr id="9219" name="Rectangle 2"/>
          <p:cNvSpPr>
            <a:spLocks noGrp="1" noChangeArrowheads="1"/>
          </p:cNvSpPr>
          <p:nvPr>
            <p:ph type="title"/>
          </p:nvPr>
        </p:nvSpPr>
        <p:spPr>
          <a:extLst>
            <a:ext uri="{909E8E84-426E-40DD-AFC4-6F175D3DCCD1}">
              <a14:hiddenFill xmlns:a14="http://schemas.microsoft.com/office/drawing/2010/main">
                <a:solidFill>
                  <a:schemeClr val="accent2"/>
                </a:solidFill>
              </a14:hiddenFill>
            </a:ext>
          </a:extLst>
        </p:spPr>
        <p:txBody>
          <a:bodyPr/>
          <a:lstStyle/>
          <a:p>
            <a:r>
              <a:rPr lang="en-GB" dirty="0"/>
              <a:t>R</a:t>
            </a:r>
            <a:r>
              <a:rPr lang="en-GB" dirty="0" smtClean="0"/>
              <a:t>isk management issues </a:t>
            </a:r>
          </a:p>
        </p:txBody>
      </p:sp>
      <p:sp>
        <p:nvSpPr>
          <p:cNvPr id="9220" name="Rectangle 3"/>
          <p:cNvSpPr>
            <a:spLocks noGrp="1" noChangeArrowheads="1"/>
          </p:cNvSpPr>
          <p:nvPr>
            <p:ph type="body" sz="quarter" idx="11"/>
          </p:nvPr>
        </p:nvSpPr>
        <p:spPr>
          <a:xfrm>
            <a:off x="1043608" y="1700808"/>
            <a:ext cx="7488832" cy="4464496"/>
          </a:xfrm>
        </p:spPr>
        <p:txBody>
          <a:bodyPr/>
          <a:lstStyle/>
          <a:p>
            <a:pPr>
              <a:buFont typeface="Wingdings" pitchFamily="2" charset="2"/>
              <a:buNone/>
            </a:pPr>
            <a:endParaRPr lang="en-GB" sz="100" dirty="0" smtClean="0"/>
          </a:p>
          <a:p>
            <a:r>
              <a:rPr lang="en-GB" sz="1400" dirty="0"/>
              <a:t>Centralisation </a:t>
            </a:r>
            <a:r>
              <a:rPr lang="en-GB" sz="1400" dirty="0" err="1"/>
              <a:t>vs</a:t>
            </a:r>
            <a:r>
              <a:rPr lang="en-GB" sz="1400" dirty="0"/>
              <a:t> decentralisation: Strategy set by the parent company and (</a:t>
            </a:r>
            <a:r>
              <a:rPr lang="en-GB" sz="1400" i="1" dirty="0"/>
              <a:t>unsound</a:t>
            </a:r>
            <a:r>
              <a:rPr lang="en-GB" sz="1400" dirty="0"/>
              <a:t>) competition within the group?</a:t>
            </a:r>
          </a:p>
          <a:p>
            <a:r>
              <a:rPr lang="en-GB" sz="1400" dirty="0"/>
              <a:t>Strategy should in any case not be decided by a CEO but the board</a:t>
            </a:r>
          </a:p>
          <a:p>
            <a:r>
              <a:rPr lang="en-GB" sz="1400" dirty="0" smtClean="0"/>
              <a:t>Attentive </a:t>
            </a:r>
            <a:r>
              <a:rPr lang="en-GB" sz="1400" dirty="0"/>
              <a:t>to potential needs to modify risk management systems in light of new internal or external </a:t>
            </a:r>
            <a:r>
              <a:rPr lang="en-GB" sz="1400" dirty="0" smtClean="0"/>
              <a:t>circumstances (if too risky – change) </a:t>
            </a:r>
          </a:p>
          <a:p>
            <a:r>
              <a:rPr lang="en-GB" sz="1400" dirty="0" smtClean="0"/>
              <a:t>Material </a:t>
            </a:r>
            <a:r>
              <a:rPr lang="en-GB" sz="1400" dirty="0"/>
              <a:t>changes should be documented and available to internal/external audit and the supervisor</a:t>
            </a:r>
          </a:p>
          <a:p>
            <a:r>
              <a:rPr lang="en-GB" sz="1400" dirty="0" smtClean="0"/>
              <a:t>Appointed </a:t>
            </a:r>
            <a:r>
              <a:rPr lang="en-GB" sz="1400" dirty="0"/>
              <a:t>Actuaries </a:t>
            </a:r>
            <a:r>
              <a:rPr lang="en-GB" sz="1400" dirty="0" smtClean="0"/>
              <a:t>and </a:t>
            </a:r>
            <a:r>
              <a:rPr lang="en-GB" sz="1400" dirty="0"/>
              <a:t>Investment Committees have important </a:t>
            </a:r>
            <a:r>
              <a:rPr lang="en-GB" sz="1400" dirty="0" smtClean="0"/>
              <a:t>control and risk management functions </a:t>
            </a:r>
            <a:r>
              <a:rPr lang="en-GB" sz="1400" dirty="0"/>
              <a:t>and should be listened </a:t>
            </a:r>
            <a:r>
              <a:rPr lang="en-GB" sz="1400" dirty="0" smtClean="0"/>
              <a:t>to – have convincing arguments to go against their recommendations</a:t>
            </a:r>
            <a:endParaRPr lang="en-GB" sz="1400" dirty="0"/>
          </a:p>
          <a:p>
            <a:r>
              <a:rPr lang="en-GB" sz="1400" dirty="0"/>
              <a:t>Although the company started innovating and moving into new business, most of the staff were the same as before, which would indicate that they lacked knowledge and experience of the new </a:t>
            </a:r>
            <a:r>
              <a:rPr lang="en-GB" sz="1400" dirty="0" smtClean="0"/>
              <a:t>products</a:t>
            </a:r>
          </a:p>
          <a:p>
            <a:r>
              <a:rPr lang="en-GB" sz="1400" dirty="0"/>
              <a:t>Significant new activities and products should be subject to risk review and be approved by senior management and the board </a:t>
            </a:r>
          </a:p>
          <a:p>
            <a:endParaRPr lang="en-GB" sz="1400" dirty="0"/>
          </a:p>
          <a:p>
            <a:endParaRPr lang="en-GB" sz="1400" dirty="0"/>
          </a:p>
          <a:p>
            <a:endParaRPr lang="en-GB" sz="1200" dirty="0"/>
          </a:p>
          <a:p>
            <a:endParaRPr lang="en-GB" sz="1200" dirty="0"/>
          </a:p>
          <a:p>
            <a:endParaRPr lang="en-GB" sz="1200" dirty="0">
              <a:solidFill>
                <a:srgbClr val="A60000"/>
              </a:solidFill>
            </a:endParaRPr>
          </a:p>
          <a:p>
            <a:endParaRPr lang="en-GB" sz="1800" dirty="0"/>
          </a:p>
          <a:p>
            <a:endParaRPr lang="en-GB" sz="1800" dirty="0"/>
          </a:p>
          <a:p>
            <a:endParaRPr lang="en-GB" sz="1800" dirty="0" smtClean="0"/>
          </a:p>
          <a:p>
            <a:endParaRPr lang="en-GB" sz="1600" dirty="0" smtClean="0"/>
          </a:p>
        </p:txBody>
      </p:sp>
    </p:spTree>
    <p:extLst>
      <p:ext uri="{BB962C8B-B14F-4D97-AF65-F5344CB8AC3E}">
        <p14:creationId xmlns:p14="http://schemas.microsoft.com/office/powerpoint/2010/main" val="3749424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defRPr kumimoji="1" sz="2000">
                <a:solidFill>
                  <a:schemeClr val="tx1"/>
                </a:solidFill>
                <a:latin typeface="Arial" charset="0"/>
              </a:defRPr>
            </a:lvl1pPr>
            <a:lvl2pPr marL="742950" indent="-285750">
              <a:defRPr kumimoji="1" sz="2000">
                <a:solidFill>
                  <a:schemeClr val="tx1"/>
                </a:solidFill>
                <a:latin typeface="Arial" charset="0"/>
              </a:defRPr>
            </a:lvl2pPr>
            <a:lvl3pPr marL="1143000" indent="-228600">
              <a:defRPr kumimoji="1" sz="2000">
                <a:solidFill>
                  <a:schemeClr val="tx1"/>
                </a:solidFill>
                <a:latin typeface="Arial" charset="0"/>
              </a:defRPr>
            </a:lvl3pPr>
            <a:lvl4pPr marL="1600200" indent="-228600">
              <a:defRPr kumimoji="1" sz="2000">
                <a:solidFill>
                  <a:schemeClr val="tx1"/>
                </a:solidFill>
                <a:latin typeface="Arial" charset="0"/>
              </a:defRPr>
            </a:lvl4pPr>
            <a:lvl5pPr marL="2057400" indent="-228600">
              <a:defRPr kumimoji="1" sz="2000">
                <a:solidFill>
                  <a:schemeClr val="tx1"/>
                </a:solidFill>
                <a:latin typeface="Arial" charset="0"/>
              </a:defRPr>
            </a:lvl5pPr>
            <a:lvl6pPr marL="2514600" indent="-228600" eaLnBrk="0" fontAlgn="base" hangingPunct="0">
              <a:spcBef>
                <a:spcPct val="0"/>
              </a:spcBef>
              <a:spcAft>
                <a:spcPct val="0"/>
              </a:spcAft>
              <a:defRPr kumimoji="1" sz="2000">
                <a:solidFill>
                  <a:schemeClr val="tx1"/>
                </a:solidFill>
                <a:latin typeface="Arial" charset="0"/>
              </a:defRPr>
            </a:lvl6pPr>
            <a:lvl7pPr marL="2971800" indent="-228600" eaLnBrk="0" fontAlgn="base" hangingPunct="0">
              <a:spcBef>
                <a:spcPct val="0"/>
              </a:spcBef>
              <a:spcAft>
                <a:spcPct val="0"/>
              </a:spcAft>
              <a:defRPr kumimoji="1" sz="2000">
                <a:solidFill>
                  <a:schemeClr val="tx1"/>
                </a:solidFill>
                <a:latin typeface="Arial" charset="0"/>
              </a:defRPr>
            </a:lvl7pPr>
            <a:lvl8pPr marL="3429000" indent="-228600" eaLnBrk="0" fontAlgn="base" hangingPunct="0">
              <a:spcBef>
                <a:spcPct val="0"/>
              </a:spcBef>
              <a:spcAft>
                <a:spcPct val="0"/>
              </a:spcAft>
              <a:defRPr kumimoji="1" sz="2000">
                <a:solidFill>
                  <a:schemeClr val="tx1"/>
                </a:solidFill>
                <a:latin typeface="Arial" charset="0"/>
              </a:defRPr>
            </a:lvl8pPr>
            <a:lvl9pPr marL="3886200" indent="-228600" eaLnBrk="0" fontAlgn="base" hangingPunct="0">
              <a:spcBef>
                <a:spcPct val="0"/>
              </a:spcBef>
              <a:spcAft>
                <a:spcPct val="0"/>
              </a:spcAft>
              <a:defRPr kumimoji="1" sz="2000">
                <a:solidFill>
                  <a:schemeClr val="tx1"/>
                </a:solidFill>
                <a:latin typeface="Arial" charset="0"/>
              </a:defRPr>
            </a:lvl9pPr>
          </a:lstStyle>
          <a:p>
            <a:fld id="{743855DC-D5F5-4258-AD77-2ED2E9BB1E75}" type="slidenum">
              <a:rPr lang="en-US" sz="1200" smtClean="0"/>
              <a:pPr/>
              <a:t>7</a:t>
            </a:fld>
            <a:endParaRPr lang="en-US" sz="1200" smtClean="0"/>
          </a:p>
        </p:txBody>
      </p:sp>
      <p:sp>
        <p:nvSpPr>
          <p:cNvPr id="22531" name="Rectangle 2"/>
          <p:cNvSpPr>
            <a:spLocks noGrp="1" noChangeArrowheads="1"/>
          </p:cNvSpPr>
          <p:nvPr>
            <p:ph type="title"/>
          </p:nvPr>
        </p:nvSpPr>
        <p:spPr/>
        <p:txBody>
          <a:bodyPr/>
          <a:lstStyle/>
          <a:p>
            <a:r>
              <a:rPr lang="en-GB" dirty="0" smtClean="0"/>
              <a:t>Regulatory framework and supervisory measures</a:t>
            </a:r>
          </a:p>
        </p:txBody>
      </p:sp>
      <p:sp>
        <p:nvSpPr>
          <p:cNvPr id="22532" name="Rectangle 3"/>
          <p:cNvSpPr>
            <a:spLocks noGrp="1" noChangeArrowheads="1"/>
          </p:cNvSpPr>
          <p:nvPr>
            <p:ph type="body" sz="quarter" idx="11"/>
          </p:nvPr>
        </p:nvSpPr>
        <p:spPr>
          <a:xfrm>
            <a:off x="1043608" y="1844824"/>
            <a:ext cx="7488832" cy="4320480"/>
          </a:xfrm>
        </p:spPr>
        <p:txBody>
          <a:bodyPr/>
          <a:lstStyle/>
          <a:p>
            <a:pPr>
              <a:lnSpc>
                <a:spcPct val="90000"/>
              </a:lnSpc>
            </a:pPr>
            <a:r>
              <a:rPr lang="en-GB" sz="1400" dirty="0" smtClean="0"/>
              <a:t>Framework with room for supervisory guidance on sound corporate governance, risk management and internal controls</a:t>
            </a:r>
          </a:p>
          <a:p>
            <a:pPr>
              <a:lnSpc>
                <a:spcPct val="90000"/>
              </a:lnSpc>
            </a:pPr>
            <a:r>
              <a:rPr lang="en-GB" sz="1400" dirty="0" smtClean="0"/>
              <a:t>Supervisory assessment of if </a:t>
            </a:r>
            <a:r>
              <a:rPr lang="en-GB" sz="1400" i="1" dirty="0" smtClean="0"/>
              <a:t>implemented </a:t>
            </a:r>
            <a:r>
              <a:rPr lang="en-GB" sz="1400" dirty="0" smtClean="0"/>
              <a:t>and </a:t>
            </a:r>
            <a:r>
              <a:rPr lang="en-GB" sz="1400" i="1" dirty="0" smtClean="0"/>
              <a:t>effective – </a:t>
            </a:r>
            <a:r>
              <a:rPr lang="en-GB" sz="1400" dirty="0" smtClean="0"/>
              <a:t>company needs to demonstrate the adequacy and effectiveness</a:t>
            </a:r>
          </a:p>
          <a:p>
            <a:pPr>
              <a:lnSpc>
                <a:spcPct val="90000"/>
              </a:lnSpc>
            </a:pPr>
            <a:r>
              <a:rPr lang="en-GB" sz="1400" dirty="0" smtClean="0"/>
              <a:t>Initial and on-going assessment of suitability (licensing , acquisition and changes in key staff) - reporting and on-site</a:t>
            </a:r>
          </a:p>
          <a:p>
            <a:pPr>
              <a:lnSpc>
                <a:spcPct val="90000"/>
              </a:lnSpc>
            </a:pPr>
            <a:r>
              <a:rPr lang="en-GB" sz="1400" dirty="0" smtClean="0"/>
              <a:t>Expansion with preapproval – provide business plan with projected figures </a:t>
            </a:r>
            <a:r>
              <a:rPr lang="en-GB" sz="1400" dirty="0" err="1" smtClean="0"/>
              <a:t>etc</a:t>
            </a:r>
            <a:endParaRPr lang="en-GB" sz="1400" dirty="0" smtClean="0"/>
          </a:p>
          <a:p>
            <a:pPr>
              <a:lnSpc>
                <a:spcPct val="90000"/>
              </a:lnSpc>
            </a:pPr>
            <a:r>
              <a:rPr lang="en-GB" sz="1400" dirty="0" smtClean="0"/>
              <a:t>Assessment of strategy – changes to be communicated to the supervisor</a:t>
            </a:r>
          </a:p>
          <a:p>
            <a:pPr>
              <a:lnSpc>
                <a:spcPct val="90000"/>
              </a:lnSpc>
            </a:pPr>
            <a:r>
              <a:rPr lang="en-GB" sz="1400" dirty="0" smtClean="0"/>
              <a:t>Follow-up on other important changes such as key staff leaving</a:t>
            </a:r>
          </a:p>
          <a:p>
            <a:pPr>
              <a:lnSpc>
                <a:spcPct val="90000"/>
              </a:lnSpc>
            </a:pPr>
            <a:r>
              <a:rPr lang="en-GB" sz="1400" dirty="0" smtClean="0"/>
              <a:t>Assess boardroom performance: minutes of board and board committees</a:t>
            </a:r>
            <a:r>
              <a:rPr lang="en-GB" sz="1400" dirty="0"/>
              <a:t> </a:t>
            </a:r>
            <a:r>
              <a:rPr lang="en-GB" sz="1400" dirty="0" smtClean="0"/>
              <a:t>– what has been discussed and how active have the members been?</a:t>
            </a:r>
          </a:p>
          <a:p>
            <a:pPr>
              <a:lnSpc>
                <a:spcPct val="90000"/>
              </a:lnSpc>
            </a:pPr>
            <a:r>
              <a:rPr lang="en-GB" sz="1400" dirty="0" smtClean="0"/>
              <a:t>Quality of risk management and audit and control functions, including actuarial matters</a:t>
            </a:r>
          </a:p>
          <a:p>
            <a:pPr lvl="1">
              <a:lnSpc>
                <a:spcPct val="90000"/>
              </a:lnSpc>
            </a:pPr>
            <a:r>
              <a:rPr lang="en-GB" sz="1400" dirty="0" smtClean="0"/>
              <a:t>Reports of internal auditors to be discussed with audit staff and staff in affected areas</a:t>
            </a:r>
          </a:p>
          <a:p>
            <a:pPr lvl="1">
              <a:lnSpc>
                <a:spcPct val="90000"/>
              </a:lnSpc>
            </a:pPr>
            <a:r>
              <a:rPr lang="en-GB" sz="1400" dirty="0" smtClean="0"/>
              <a:t>Reports of external auditors</a:t>
            </a:r>
          </a:p>
          <a:p>
            <a:pPr>
              <a:lnSpc>
                <a:spcPct val="90000"/>
              </a:lnSpc>
            </a:pPr>
            <a:r>
              <a:rPr lang="en-GB" sz="1400" dirty="0" smtClean="0"/>
              <a:t>Effects of group structures and how they are being managed and controlled : does the management structure differ from legal entity structure, are risk management practices coordinated,  what reporting lines are there, </a:t>
            </a:r>
            <a:r>
              <a:rPr lang="en-GB" sz="1400" dirty="0" err="1" smtClean="0"/>
              <a:t>etc</a:t>
            </a:r>
            <a:r>
              <a:rPr lang="en-GB" sz="1400" dirty="0" smtClean="0"/>
              <a:t>?</a:t>
            </a:r>
            <a:endParaRPr lang="en-GB" sz="1400" i="1" dirty="0" smtClean="0"/>
          </a:p>
          <a:p>
            <a:pPr>
              <a:lnSpc>
                <a:spcPct val="90000"/>
              </a:lnSpc>
            </a:pPr>
            <a:endParaRPr lang="en-GB" sz="1400" dirty="0" smtClean="0"/>
          </a:p>
          <a:p>
            <a:pPr>
              <a:lnSpc>
                <a:spcPct val="90000"/>
              </a:lnSpc>
            </a:pPr>
            <a:endParaRPr lang="en-GB" sz="1400" dirty="0" smtClean="0"/>
          </a:p>
        </p:txBody>
      </p:sp>
    </p:spTree>
    <p:extLst>
      <p:ext uri="{BB962C8B-B14F-4D97-AF65-F5344CB8AC3E}">
        <p14:creationId xmlns:p14="http://schemas.microsoft.com/office/powerpoint/2010/main" val="201341462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8</a:t>
            </a:fld>
            <a:endParaRPr lang="en-GB" dirty="0"/>
          </a:p>
        </p:txBody>
      </p:sp>
      <p:sp>
        <p:nvSpPr>
          <p:cNvPr id="3" name="Title 2"/>
          <p:cNvSpPr>
            <a:spLocks noGrp="1"/>
          </p:cNvSpPr>
          <p:nvPr>
            <p:ph type="title"/>
          </p:nvPr>
        </p:nvSpPr>
        <p:spPr>
          <a:xfrm>
            <a:off x="1043608" y="836614"/>
            <a:ext cx="7473951" cy="792186"/>
          </a:xfrm>
        </p:spPr>
        <p:txBody>
          <a:bodyPr/>
          <a:lstStyle/>
          <a:p>
            <a:r>
              <a:rPr lang="en-GB" dirty="0"/>
              <a:t>Regulatory framework and supervisory </a:t>
            </a:r>
            <a:r>
              <a:rPr lang="en-GB" dirty="0" smtClean="0"/>
              <a:t>measures (continued)</a:t>
            </a:r>
            <a:endParaRPr lang="en-GB" dirty="0"/>
          </a:p>
        </p:txBody>
      </p:sp>
      <p:sp>
        <p:nvSpPr>
          <p:cNvPr id="4" name="Text Placeholder 3"/>
          <p:cNvSpPr>
            <a:spLocks noGrp="1"/>
          </p:cNvSpPr>
          <p:nvPr>
            <p:ph type="body" sz="quarter" idx="11"/>
          </p:nvPr>
        </p:nvSpPr>
        <p:spPr/>
        <p:txBody>
          <a:bodyPr/>
          <a:lstStyle/>
          <a:p>
            <a:pPr marL="342900" lvl="1" indent="-342900">
              <a:buClr>
                <a:srgbClr val="A60000"/>
              </a:buClr>
              <a:buSzPct val="90000"/>
              <a:buFont typeface="Wingdings" pitchFamily="2" charset="2"/>
              <a:buChar char="l"/>
            </a:pPr>
            <a:r>
              <a:rPr lang="en-GB" sz="1600" dirty="0" smtClean="0"/>
              <a:t>Investment and diversification rules, risk-weighing of assets, asset liability management, </a:t>
            </a:r>
            <a:r>
              <a:rPr lang="en-GB" sz="1600" dirty="0" err="1" smtClean="0"/>
              <a:t>etc</a:t>
            </a:r>
            <a:endParaRPr lang="en-GB" sz="1600" dirty="0" smtClean="0"/>
          </a:p>
          <a:p>
            <a:pPr marL="342900" lvl="1" indent="-342900">
              <a:buClr>
                <a:srgbClr val="A60000"/>
              </a:buClr>
              <a:buSzPct val="90000"/>
              <a:buFont typeface="Wingdings" pitchFamily="2" charset="2"/>
              <a:buChar char="l"/>
            </a:pPr>
            <a:r>
              <a:rPr lang="en-GB" sz="1600" dirty="0" smtClean="0"/>
              <a:t>Supervisory tools to detect problems early: early warning indicators (</a:t>
            </a:r>
            <a:r>
              <a:rPr lang="en-GB" sz="1600" dirty="0" err="1" smtClean="0"/>
              <a:t>eg</a:t>
            </a:r>
            <a:r>
              <a:rPr lang="en-GB" sz="1600" dirty="0" smtClean="0"/>
              <a:t>, rapid growth and declining profitability)</a:t>
            </a:r>
          </a:p>
          <a:p>
            <a:pPr marL="342900" lvl="1" indent="-342900">
              <a:buClr>
                <a:srgbClr val="A60000"/>
              </a:buClr>
              <a:buSzPct val="90000"/>
              <a:buFont typeface="Wingdings" pitchFamily="2" charset="2"/>
              <a:buChar char="l"/>
            </a:pPr>
            <a:r>
              <a:rPr lang="en-GB" sz="1600" dirty="0" smtClean="0"/>
              <a:t>Proactive and reactive supervisory tools that are timely (pre-approvals, independent actuarial opinion, increased reporting, correction of errors </a:t>
            </a:r>
            <a:r>
              <a:rPr lang="en-GB" sz="1600" dirty="0" err="1" smtClean="0"/>
              <a:t>etc</a:t>
            </a:r>
            <a:r>
              <a:rPr lang="en-GB" sz="1600" dirty="0" smtClean="0"/>
              <a:t>)</a:t>
            </a:r>
          </a:p>
          <a:p>
            <a:pPr marL="342900" lvl="1" indent="-342900">
              <a:buClr>
                <a:srgbClr val="A60000"/>
              </a:buClr>
              <a:buSzPct val="90000"/>
              <a:buFont typeface="Wingdings" pitchFamily="2" charset="2"/>
              <a:buChar char="l"/>
            </a:pPr>
            <a:r>
              <a:rPr lang="en-GB" sz="1600" dirty="0" smtClean="0"/>
              <a:t>Supervisors should require effective and timely remedial action when problems have been detected– by the board if material deficiencies</a:t>
            </a:r>
          </a:p>
          <a:p>
            <a:pPr marL="342900" lvl="1" indent="-342900">
              <a:buClr>
                <a:srgbClr val="A60000"/>
              </a:buClr>
              <a:buSzPct val="90000"/>
              <a:buFont typeface="Wingdings" pitchFamily="2" charset="2"/>
              <a:buChar char="l"/>
            </a:pPr>
            <a:r>
              <a:rPr lang="en-GB" sz="1600" dirty="0" smtClean="0"/>
              <a:t>Preferential liens or policyholder protection schemes to protect the policyholders in case of insufficient capital to pay claims and other credits</a:t>
            </a:r>
          </a:p>
          <a:p>
            <a:pPr marL="342900" lvl="1" indent="-342900">
              <a:buClr>
                <a:srgbClr val="A60000"/>
              </a:buClr>
              <a:buSzPct val="90000"/>
              <a:buFont typeface="Wingdings" pitchFamily="2" charset="2"/>
              <a:buChar char="l"/>
            </a:pPr>
            <a:endParaRPr lang="en-GB" sz="1600" dirty="0" smtClean="0"/>
          </a:p>
          <a:p>
            <a:endParaRPr lang="en-GB" dirty="0"/>
          </a:p>
        </p:txBody>
      </p:sp>
    </p:spTree>
    <p:extLst>
      <p:ext uri="{BB962C8B-B14F-4D97-AF65-F5344CB8AC3E}">
        <p14:creationId xmlns:p14="http://schemas.microsoft.com/office/powerpoint/2010/main" val="236426220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346475A4-C57B-493D-B98B-CB0AFC234584}" type="slidenum">
              <a:rPr lang="en-GB" smtClean="0"/>
              <a:pPr>
                <a:defRPr/>
              </a:pPr>
              <a:t>9</a:t>
            </a:fld>
            <a:endParaRPr lang="en-GB" dirty="0"/>
          </a:p>
        </p:txBody>
      </p:sp>
      <p:sp>
        <p:nvSpPr>
          <p:cNvPr id="3" name="Title 2"/>
          <p:cNvSpPr>
            <a:spLocks noGrp="1"/>
          </p:cNvSpPr>
          <p:nvPr>
            <p:ph type="title"/>
          </p:nvPr>
        </p:nvSpPr>
        <p:spPr/>
        <p:txBody>
          <a:bodyPr/>
          <a:lstStyle/>
          <a:p>
            <a:r>
              <a:rPr lang="en-GB" dirty="0" smtClean="0"/>
              <a:t>Incentives</a:t>
            </a:r>
            <a:r>
              <a:rPr lang="en-GB" dirty="0"/>
              <a:t/>
            </a:r>
            <a:br>
              <a:rPr lang="en-GB" dirty="0"/>
            </a:br>
            <a:endParaRPr lang="en-GB" dirty="0"/>
          </a:p>
        </p:txBody>
      </p:sp>
      <p:sp>
        <p:nvSpPr>
          <p:cNvPr id="4" name="Text Placeholder 3"/>
          <p:cNvSpPr>
            <a:spLocks noGrp="1"/>
          </p:cNvSpPr>
          <p:nvPr>
            <p:ph type="body" sz="quarter" idx="11"/>
          </p:nvPr>
        </p:nvSpPr>
        <p:spPr/>
        <p:txBody>
          <a:bodyPr/>
          <a:lstStyle/>
          <a:p>
            <a:pPr marL="342900" lvl="1" indent="-342900">
              <a:buClr>
                <a:srgbClr val="A60000"/>
              </a:buClr>
              <a:buSzPct val="90000"/>
              <a:buFont typeface="Wingdings" pitchFamily="2" charset="2"/>
              <a:buChar char="l"/>
            </a:pPr>
            <a:r>
              <a:rPr lang="en-GB" sz="1600" dirty="0" smtClean="0"/>
              <a:t>Use the human factor to create appropriate practices (competition to be the best)</a:t>
            </a:r>
          </a:p>
          <a:p>
            <a:pPr marL="342900" lvl="1" indent="-342900">
              <a:buClr>
                <a:srgbClr val="A60000"/>
              </a:buClr>
              <a:buSzPct val="90000"/>
              <a:buFont typeface="Wingdings" pitchFamily="2" charset="2"/>
              <a:buChar char="l"/>
            </a:pPr>
            <a:r>
              <a:rPr lang="en-GB" sz="1600" dirty="0" smtClean="0"/>
              <a:t>Map practices (</a:t>
            </a:r>
            <a:r>
              <a:rPr lang="en-GB" sz="1600" dirty="0" err="1" smtClean="0"/>
              <a:t>eg</a:t>
            </a:r>
            <a:r>
              <a:rPr lang="en-GB" sz="1600" dirty="0" smtClean="0"/>
              <a:t> survey) of the insurance industry and compare to those who had the best results as well as to global best practice</a:t>
            </a:r>
          </a:p>
          <a:p>
            <a:pPr marL="342900" lvl="1" indent="-342900">
              <a:buClr>
                <a:srgbClr val="A60000"/>
              </a:buClr>
              <a:buSzPct val="90000"/>
              <a:buFont typeface="Wingdings" pitchFamily="2" charset="2"/>
              <a:buChar char="l"/>
            </a:pPr>
            <a:r>
              <a:rPr lang="en-GB" sz="1600" dirty="0" smtClean="0"/>
              <a:t>Follow up regularly with new surveys and analysis of changed practices</a:t>
            </a:r>
          </a:p>
          <a:p>
            <a:pPr marL="342900" lvl="1" indent="-342900">
              <a:buClr>
                <a:srgbClr val="A60000"/>
              </a:buClr>
              <a:buSzPct val="90000"/>
              <a:buFont typeface="Wingdings" pitchFamily="2" charset="2"/>
              <a:buChar char="l"/>
            </a:pPr>
            <a:r>
              <a:rPr lang="en-GB" sz="1600" dirty="0" smtClean="0"/>
              <a:t>Disclosure and market discipline serve as incentives to implement good practices</a:t>
            </a:r>
          </a:p>
          <a:p>
            <a:pPr marL="342900" lvl="1" indent="-342900">
              <a:buClr>
                <a:srgbClr val="A60000"/>
              </a:buClr>
              <a:buSzPct val="90000"/>
              <a:buFont typeface="Wingdings" pitchFamily="2" charset="2"/>
              <a:buChar char="l"/>
            </a:pPr>
            <a:r>
              <a:rPr lang="en-GB" sz="1600" dirty="0" smtClean="0"/>
              <a:t>Also make results of surveys official, however keeping the names confidential to  encourage participation</a:t>
            </a:r>
          </a:p>
        </p:txBody>
      </p:sp>
    </p:spTree>
    <p:extLst>
      <p:ext uri="{BB962C8B-B14F-4D97-AF65-F5344CB8AC3E}">
        <p14:creationId xmlns:p14="http://schemas.microsoft.com/office/powerpoint/2010/main" val="3577747177"/>
      </p:ext>
    </p:extLst>
  </p:cSld>
  <p:clrMapOvr>
    <a:masterClrMapping/>
  </p:clrMapOvr>
  <p:transition/>
</p:sld>
</file>

<file path=ppt/theme/theme1.xml><?xml version="1.0" encoding="utf-8"?>
<a:theme xmlns:a="http://schemas.openxmlformats.org/drawingml/2006/main" name="FSI_ 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eople_images">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uildings_images">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lain">
  <a:themeElements>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GB" sz="2400" b="1" i="0" u="none" strike="noStrike" cap="none" normalizeH="0" baseline="0" smtClean="0">
            <a:ln>
              <a:noFill/>
            </a:ln>
            <a:solidFill>
              <a:schemeClr val="tx1"/>
            </a:solidFill>
            <a:effectLst/>
            <a:latin typeface="Arial" charset="0"/>
          </a:defRPr>
        </a:defPPr>
      </a:lstStyle>
    </a:lnDef>
    <a:txDef>
      <a:spPr>
        <a:noFill/>
      </a:spPr>
      <a:bodyPr wrap="square" rtlCol="0">
        <a:spAutoFit/>
      </a:bodyPr>
      <a:lstStyle>
        <a:defPPr>
          <a:defRPr sz="2000" b="0" dirty="0" smtClean="0">
            <a:latin typeface="Segoe UI" pitchFamily="34" charset="0"/>
            <a:ea typeface="Segoe UI" pitchFamily="34" charset="0"/>
            <a:cs typeface="Segoe UI" pitchFamily="34" charset="0"/>
          </a:defRPr>
        </a:defPPr>
      </a:lstStyle>
    </a:txDef>
  </a:objectDefaults>
  <a:extraClrSchemeLst>
    <a:extraClrScheme>
      <a:clrScheme name="BIS_e_graphics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BIS_e_graphics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BIS_e_graphics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I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FSI_ E</Template>
  <TotalTime>0</TotalTime>
  <Words>960</Words>
  <Application>Microsoft Office PowerPoint</Application>
  <PresentationFormat>On-screen Show (4:3)</PresentationFormat>
  <Paragraphs>96</Paragraphs>
  <Slides>10</Slides>
  <Notes>0</Notes>
  <HiddenSlides>0</HiddenSlides>
  <MMClips>0</MMClips>
  <ScaleCrop>false</ScaleCrop>
  <HeadingPairs>
    <vt:vector size="4" baseType="variant">
      <vt:variant>
        <vt:lpstr>Theme</vt:lpstr>
      </vt:variant>
      <vt:variant>
        <vt:i4>4</vt:i4>
      </vt:variant>
      <vt:variant>
        <vt:lpstr>Slide Titles</vt:lpstr>
      </vt:variant>
      <vt:variant>
        <vt:i4>10</vt:i4>
      </vt:variant>
    </vt:vector>
  </HeadingPairs>
  <TitlesOfParts>
    <vt:vector size="14" baseType="lpstr">
      <vt:lpstr>FSI_ E</vt:lpstr>
      <vt:lpstr>1_People_images</vt:lpstr>
      <vt:lpstr>2_Buildings_images</vt:lpstr>
      <vt:lpstr>3_Plain</vt:lpstr>
      <vt:lpstr>Exercise: Assessing the governance of an insurer and its insurance group – solutions for discussion</vt:lpstr>
      <vt:lpstr>The leadership root cause</vt:lpstr>
      <vt:lpstr>Reasons for failures and some views from insurers that were in trouble</vt:lpstr>
      <vt:lpstr>Areas to focus on</vt:lpstr>
      <vt:lpstr>Governance and internal control issues</vt:lpstr>
      <vt:lpstr>Risk management issues </vt:lpstr>
      <vt:lpstr>Regulatory framework and supervisory measures</vt:lpstr>
      <vt:lpstr>Regulatory framework and supervisory measures (continued)</vt:lpstr>
      <vt:lpstr>Incentives </vt:lpstr>
      <vt:lpstr>Improvements</vt:lpstr>
    </vt:vector>
  </TitlesOfParts>
  <Company>Bank for International Settlements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Governance, Internal Control and Compliance</dc:title>
  <dc:creator>Lofvendahl, Gunilla</dc:creator>
  <cp:lastModifiedBy>Lofvendahl, Gunilla</cp:lastModifiedBy>
  <cp:revision>89</cp:revision>
  <cp:lastPrinted>2015-05-11T15:10:15Z</cp:lastPrinted>
  <dcterms:created xsi:type="dcterms:W3CDTF">2013-05-23T11:18:23Z</dcterms:created>
  <dcterms:modified xsi:type="dcterms:W3CDTF">2015-05-11T15:10:19Z</dcterms:modified>
</cp:coreProperties>
</file>