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11"/>
  </p:notesMasterIdLst>
  <p:handoutMasterIdLst>
    <p:handoutMasterId r:id="rId12"/>
  </p:handoutMasterIdLst>
  <p:sldIdLst>
    <p:sldId id="260" r:id="rId5"/>
    <p:sldId id="302" r:id="rId6"/>
    <p:sldId id="293" r:id="rId7"/>
    <p:sldId id="265" r:id="rId8"/>
    <p:sldId id="303" r:id="rId9"/>
    <p:sldId id="304" r:id="rId10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B2B2B2"/>
    <a:srgbClr val="FFFFFF"/>
    <a:srgbClr val="A6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81096" autoAdjust="0"/>
  </p:normalViewPr>
  <p:slideViewPr>
    <p:cSldViewPr>
      <p:cViewPr>
        <p:scale>
          <a:sx n="100" d="100"/>
          <a:sy n="100" d="100"/>
        </p:scale>
        <p:origin x="-1224" y="-372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20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4" y="102298"/>
            <a:ext cx="2770719" cy="6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3527" y="9395009"/>
            <a:ext cx="37029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fld id="{6008A71F-B966-4892-A944-FAB01F16F421}" type="slidenum">
              <a:rPr lang="en-US" sz="1200" b="0"/>
              <a:pPr algn="r">
                <a:buFont typeface="Wingdings" pitchFamily="2" charset="2"/>
                <a:buNone/>
                <a:defRPr/>
              </a:pPr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15.05.2015</a:t>
            </a:fld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3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3D34-D6CD-4BF0-B2CF-F757CB72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82738" y="2517775"/>
            <a:ext cx="3402012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150" y="2517775"/>
            <a:ext cx="3403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385C-1FC1-4E82-9ED2-AB1621C9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82738" y="2517775"/>
            <a:ext cx="6958012" cy="2133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8DE4-68FB-4937-B805-DBFA6CE1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15.05.2015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Restricted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  <p:sldLayoutId id="2147483928" r:id="rId6"/>
    <p:sldLayoutId id="2147483929" r:id="rId7"/>
    <p:sldLayoutId id="2147483930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Restricted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Restricted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98080" y="1988840"/>
            <a:ext cx="7162800" cy="1440159"/>
          </a:xfrm>
        </p:spPr>
        <p:txBody>
          <a:bodyPr/>
          <a:lstStyle/>
          <a:p>
            <a:r>
              <a:rPr lang="es-ES" sz="2800" dirty="0" smtClean="0"/>
              <a:t>Evaluación del buen gobierno y la gestión de riesgos de una aseguradora y su grupo asegurador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s-ES" sz="2000" dirty="0" smtClean="0"/>
          </a:p>
          <a:p>
            <a:pPr>
              <a:lnSpc>
                <a:spcPct val="90000"/>
              </a:lnSpc>
            </a:pPr>
            <a:r>
              <a:rPr lang="es-ES" sz="2000" dirty="0" smtClean="0"/>
              <a:t>Seminario regional sobre reaseguros y otras formas de transferencia de riesgos</a:t>
            </a:r>
          </a:p>
          <a:p>
            <a:pPr>
              <a:lnSpc>
                <a:spcPct val="90000"/>
              </a:lnSpc>
            </a:pPr>
            <a:endParaRPr lang="es-ES" sz="1600" dirty="0" smtClean="0"/>
          </a:p>
          <a:p>
            <a:pPr>
              <a:lnSpc>
                <a:spcPct val="90000"/>
              </a:lnSpc>
            </a:pPr>
            <a:r>
              <a:rPr lang="es-ES" sz="1600" dirty="0" smtClean="0"/>
              <a:t>Bogotá, Colombia, 26-28 de mayo de 2015</a:t>
            </a:r>
          </a:p>
          <a:p>
            <a:pPr>
              <a:lnSpc>
                <a:spcPct val="90000"/>
              </a:lnSpc>
            </a:pPr>
            <a:endParaRPr lang="es-ES" sz="1800" dirty="0" smtClean="0"/>
          </a:p>
          <a:p>
            <a:pPr>
              <a:lnSpc>
                <a:spcPct val="90000"/>
              </a:lnSpc>
            </a:pPr>
            <a:r>
              <a:rPr lang="es-ES" sz="1400" dirty="0" smtClean="0"/>
              <a:t>Gunilla Löfvendahl</a:t>
            </a:r>
            <a:r>
              <a:rPr lang="es-ES" dirty="0" smtClean="0"/>
              <a:t> </a:t>
            </a:r>
            <a:r>
              <a:t/>
            </a:r>
            <a:br/>
            <a:r>
              <a:rPr lang="es-ES" sz="1400" dirty="0" smtClean="0"/>
              <a:t>Senior Financial Sector Specialist </a:t>
            </a:r>
            <a:endParaRPr lang="es-ES" sz="1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Importancia del buen gobierno y la gestión de riesgos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1600" dirty="0" smtClean="0"/>
              <a:t>La regulación y la supervisión basadas en el riesgo y en principios implican alejarse de las normas detalladas y preceptivas para utilizar más principios generales, que constituyen los estándares con arreglo a los cuales las aseguradoras deben desempeñar sus funciones</a:t>
            </a:r>
          </a:p>
          <a:p>
            <a:r>
              <a:rPr lang="es-ES" sz="1600" dirty="0" smtClean="0"/>
              <a:t>Los principios describen a menudo el resultado deseado, sin especificar de forma detallada cómo alcanzarlo. La responsabilidad para su consecución recaen en el consejo y la alta dirección de las aseguradoras</a:t>
            </a:r>
          </a:p>
          <a:p>
            <a:r>
              <a:rPr lang="es-ES" sz="1600" dirty="0" smtClean="0"/>
              <a:t>Centrarse en el buen gobierno y la gestión de riesgos permite detectar antes los problemas</a:t>
            </a:r>
          </a:p>
        </p:txBody>
      </p:sp>
    </p:spTree>
    <p:extLst>
      <p:ext uri="{BB962C8B-B14F-4D97-AF65-F5344CB8AC3E}">
        <p14:creationId xmlns:p14="http://schemas.microsoft.com/office/powerpoint/2010/main" val="38522010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Principios Básicos (ICP) de referencia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Foco de atención</a:t>
            </a:r>
          </a:p>
          <a:p>
            <a:r>
              <a:rPr lang="es-ES" dirty="0" smtClean="0"/>
              <a:t>Gobierno corporativo (ICP 7)</a:t>
            </a:r>
          </a:p>
          <a:p>
            <a:r>
              <a:rPr lang="es-ES" dirty="0" smtClean="0"/>
              <a:t>Gestión de riesgos y controles internos (ICP 8)</a:t>
            </a:r>
          </a:p>
          <a:p>
            <a:r>
              <a:rPr lang="es-ES" dirty="0" smtClean="0"/>
              <a:t>Divulgación (ICP 20)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Métodos</a:t>
            </a:r>
          </a:p>
          <a:p>
            <a:r>
              <a:rPr lang="es-ES" dirty="0" smtClean="0"/>
              <a:t>Información y labor supervisora (ICP 9)</a:t>
            </a:r>
          </a:p>
          <a:p>
            <a:r>
              <a:rPr lang="es-ES" dirty="0" smtClean="0"/>
              <a:t>Medidas preventivas y correctivas  (ICP 10)</a:t>
            </a:r>
          </a:p>
          <a:p>
            <a:r>
              <a:rPr lang="es-ES" dirty="0" smtClean="0"/>
              <a:t>Ejecución (ICP 11)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064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4A7DBD-0B16-4F5A-ABC0-52D734A90EF0}" type="slidenum">
              <a:rPr lang="en-US" sz="1200" smtClean="0"/>
              <a:pPr/>
              <a:t>4</a:t>
            </a:fld>
            <a:endParaRPr lang="es-ES" sz="12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cimientos de estándares y prácticas adecuados</a:t>
            </a:r>
          </a:p>
        </p:txBody>
      </p:sp>
      <p:graphicFrame>
        <p:nvGraphicFramePr>
          <p:cNvPr id="306209" name="Group 3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4792996"/>
              </p:ext>
            </p:extLst>
          </p:nvPr>
        </p:nvGraphicFramePr>
        <p:xfrm>
          <a:off x="611188" y="1773238"/>
          <a:ext cx="7921624" cy="4160540"/>
        </p:xfrm>
        <a:graphic>
          <a:graphicData uri="http://schemas.openxmlformats.org/drawingml/2006/table">
            <a:tbl>
              <a:tblPr/>
              <a:tblGrid>
                <a:gridCol w="1980858"/>
                <a:gridCol w="1980858"/>
                <a:gridCol w="1979050"/>
                <a:gridCol w="1980858"/>
              </a:tblGrid>
              <a:tr h="1902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Líneas claras de responsabilidad y rendición de cuentas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Estructuras claras</a:t>
                      </a:r>
                    </a:p>
                  </a:txBody>
                  <a:tcPr marL="104103" marR="10410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Objetivos estratégicos y valores corporativos, incluido el apetito por el riesgo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Conocimientos </a:t>
                      </a: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 independencia de los miembros del consejo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Calidad y obligaciones de la alta dirección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9570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Gestión de riesgos adecuada, acorde con la estrategia</a:t>
                      </a:r>
                    </a:p>
                  </a:txBody>
                  <a:tcPr marL="104103" marR="10410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Funciones de control interno: auditoría interna, actuarios designados, cumplimiento, etc.</a:t>
                      </a:r>
                      <a:endParaRPr kumimoji="1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Incentivos adecuados, incluida la política de remuneración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Divulgación de información y disciplina de mercado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611560" y="3068960"/>
            <a:ext cx="2016224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6172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resumen...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Comprobar que existe una jerarquía de buen gobierno adecuada y con un correcto funcionamiento (evitando conflictos de intereses) y que el consejo y la alta dirección asumen las funciones de vigilancia que les corresponden</a:t>
            </a:r>
          </a:p>
          <a:p>
            <a:r>
              <a:rPr lang="es-ES" dirty="0" smtClean="0"/>
              <a:t>Comprobar que existe una función de gestión de riesgos con un correcto funcionamiento y mecanismos de control adecuados dentro de la empresa, para que todas las partes asuman las funciones que les corresponden de conformidad con las normas y reglamentos, así como con la estrategia y los objetivos de la empresa</a:t>
            </a:r>
          </a:p>
          <a:p>
            <a:r>
              <a:rPr lang="es-ES" dirty="0" smtClean="0"/>
              <a:t>Facilitar el control externo mediante la divulgación de información, para fomentar el buen funcionamiento del mercado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629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1800" dirty="0" smtClean="0"/>
              <a:t>Lea la descripción del caso.</a:t>
            </a:r>
          </a:p>
          <a:p>
            <a:r>
              <a:rPr lang="es-ES" sz="1800" dirty="0" smtClean="0"/>
              <a:t>Analícelo y responda a las preguntas siguientes:</a:t>
            </a:r>
          </a:p>
          <a:p>
            <a:pPr lvl="1"/>
            <a:r>
              <a:rPr lang="es-ES" sz="1800" dirty="0" smtClean="0"/>
              <a:t>Como supervisor de Provicence, ¿qué aspectos del buen gobierno, el control interno y la gestión de riesgos le hubiesen preocupado?</a:t>
            </a:r>
          </a:p>
          <a:p>
            <a:pPr lvl="1"/>
            <a:r>
              <a:rPr lang="es-ES" sz="1800" dirty="0" smtClean="0"/>
              <a:t>¿Qué marco regulador debería haber establecido y qué medidas de supervisión podía haber adoptado para evitar o mitigar los problemas que se produjeron más tarde?</a:t>
            </a:r>
          </a:p>
          <a:p>
            <a:pPr lvl="1"/>
            <a:r>
              <a:rPr lang="es-ES" sz="1800" dirty="0" smtClean="0"/>
              <a:t>¿De qué modo podría incentivar al sector asegurador para que adoptase mejores marcos y prácticas de buen gobierno? ¿Qué aspectos incluiría en su lista de mejoras?</a:t>
            </a:r>
          </a:p>
          <a:p>
            <a:r>
              <a:rPr lang="es-ES" sz="1800" dirty="0" smtClean="0"/>
              <a:t>Presente sus resultados</a:t>
            </a:r>
          </a:p>
          <a:p>
            <a:r>
              <a:rPr lang="es-ES" sz="1800" dirty="0" smtClean="0"/>
              <a:t>Resumen y debate</a:t>
            </a:r>
          </a:p>
        </p:txBody>
      </p:sp>
    </p:spTree>
    <p:extLst>
      <p:ext uri="{BB962C8B-B14F-4D97-AF65-F5344CB8AC3E}">
        <p14:creationId xmlns:p14="http://schemas.microsoft.com/office/powerpoint/2010/main" val="34122761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0</TotalTime>
  <Words>488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FSI_ E</vt:lpstr>
      <vt:lpstr>1_People_images</vt:lpstr>
      <vt:lpstr>2_Buildings_images</vt:lpstr>
      <vt:lpstr>3_Plain</vt:lpstr>
      <vt:lpstr>Evaluación del buen gobierno y la gestión de riesgos de una aseguradora y su grupo asegurador</vt:lpstr>
      <vt:lpstr>Importancia del buen gobierno y la gestión de riesgos</vt:lpstr>
      <vt:lpstr>Principios Básicos (ICP) de referencia</vt:lpstr>
      <vt:lpstr>Los cimientos de estándares y prácticas adecuados</vt:lpstr>
      <vt:lpstr>En resumen...</vt:lpstr>
      <vt:lpstr>Ejercicio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Governance, Internal Control and Compliance</dc:title>
  <dc:creator>Lofvendahl, Gunilla</dc:creator>
  <cp:lastModifiedBy>Lofvendahl, Gunilla</cp:lastModifiedBy>
  <cp:revision>72</cp:revision>
  <cp:lastPrinted>2015-05-11T14:48:55Z</cp:lastPrinted>
  <dcterms:created xsi:type="dcterms:W3CDTF">2013-05-23T11:18:23Z</dcterms:created>
  <dcterms:modified xsi:type="dcterms:W3CDTF">2015-05-15T14:03:18Z</dcterms:modified>
</cp:coreProperties>
</file>