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27" r:id="rId1"/>
    <p:sldMasterId id="2147483889" r:id="rId2"/>
    <p:sldMasterId id="2147483914" r:id="rId3"/>
    <p:sldMasterId id="2147483919" r:id="rId4"/>
  </p:sldMasterIdLst>
  <p:notesMasterIdLst>
    <p:notesMasterId r:id="rId11"/>
  </p:notesMasterIdLst>
  <p:handoutMasterIdLst>
    <p:handoutMasterId r:id="rId12"/>
  </p:handoutMasterIdLst>
  <p:sldIdLst>
    <p:sldId id="260" r:id="rId5"/>
    <p:sldId id="302" r:id="rId6"/>
    <p:sldId id="293" r:id="rId7"/>
    <p:sldId id="265" r:id="rId8"/>
    <p:sldId id="303" r:id="rId9"/>
    <p:sldId id="304" r:id="rId10"/>
  </p:sldIdLst>
  <p:sldSz cx="9144000" cy="6858000" type="screen4x3"/>
  <p:notesSz cx="6794500" cy="9931400"/>
  <p:defaultTex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C0C0"/>
    <a:srgbClr val="B2B2B2"/>
    <a:srgbClr val="FFFFFF"/>
    <a:srgbClr val="A6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80" autoAdjust="0"/>
    <p:restoredTop sz="81096" autoAdjust="0"/>
  </p:normalViewPr>
  <p:slideViewPr>
    <p:cSldViewPr>
      <p:cViewPr>
        <p:scale>
          <a:sx n="100" d="100"/>
          <a:sy n="100" d="100"/>
        </p:scale>
        <p:origin x="-1224" y="-372"/>
      </p:cViewPr>
      <p:guideLst>
        <p:guide orient="horz" pos="1661"/>
        <p:guide pos="10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214" y="-204"/>
      </p:cViewPr>
      <p:guideLst>
        <p:guide orient="horz" pos="2185"/>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54" y="102298"/>
            <a:ext cx="2770719" cy="6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5883527" y="9395009"/>
            <a:ext cx="370294" cy="27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a:lstStyle>
          <a:p>
            <a:pPr algn="r">
              <a:buFont typeface="Wingdings" pitchFamily="2" charset="2"/>
              <a:buNone/>
              <a:defRPr/>
            </a:pPr>
            <a:fld id="{6008A71F-B966-4892-A944-FAB01F16F421}" type="slidenum">
              <a:rPr lang="en-US" sz="1200" b="0"/>
              <a:pPr algn="r">
                <a:buFont typeface="Wingdings" pitchFamily="2" charset="2"/>
                <a:buNone/>
                <a:defRPr/>
              </a:pPr>
              <a:t>‹#›</a:t>
            </a:fld>
            <a:endParaRPr lang="en-GB" sz="1200" b="0" dirty="0"/>
          </a:p>
        </p:txBody>
      </p:sp>
    </p:spTree>
    <p:extLst>
      <p:ext uri="{BB962C8B-B14F-4D97-AF65-F5344CB8AC3E}">
        <p14:creationId xmlns:p14="http://schemas.microsoft.com/office/powerpoint/2010/main" val="158703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dt"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t" anchorCtr="0" compatLnSpc="1">
            <a:prstTxWarp prst="textNoShape">
              <a:avLst/>
            </a:prstTxWarp>
          </a:bodyPr>
          <a:lstStyle>
            <a:lvl1pPr algn="r" defTabSz="925513" eaLnBrk="0" hangingPunct="0">
              <a:defRPr kumimoji="0" sz="1200" b="0">
                <a:latin typeface="Arial" charset="0"/>
                <a:cs typeface="+mn-cs"/>
              </a:defRPr>
            </a:lvl1pPr>
          </a:lstStyle>
          <a:p>
            <a:pPr>
              <a:defRPr/>
            </a:pPr>
            <a:fld id="{4ADCD113-96A3-4F00-9B8D-9DE608252265}" type="datetime1">
              <a:rPr lang="de-DE"/>
              <a:pPr>
                <a:defRPr/>
              </a:pPr>
              <a:t>11.05.2015</a:t>
            </a:fld>
            <a:endParaRPr lang="de-DE"/>
          </a:p>
        </p:txBody>
      </p:sp>
      <p:sp>
        <p:nvSpPr>
          <p:cNvPr id="23559" name="Rectangle 7"/>
          <p:cNvSpPr>
            <a:spLocks noGrp="1" noChangeArrowheads="1"/>
          </p:cNvSpPr>
          <p:nvPr>
            <p:ph type="sldNum" sz="quarter" idx="5"/>
          </p:nvPr>
        </p:nvSpPr>
        <p:spPr bwMode="auto">
          <a:xfrm>
            <a:off x="3397250" y="9434513"/>
            <a:ext cx="3397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b" anchorCtr="0" compatLnSpc="1">
            <a:prstTxWarp prst="textNoShape">
              <a:avLst/>
            </a:prstTxWarp>
          </a:bodyPr>
          <a:lstStyle>
            <a:lvl1pPr algn="r" defTabSz="925513" eaLnBrk="0" hangingPunct="0">
              <a:defRPr kumimoji="0" sz="1200" b="0">
                <a:latin typeface="Arial" charset="0"/>
                <a:cs typeface="+mn-cs"/>
              </a:defRPr>
            </a:lvl1pPr>
          </a:lstStyle>
          <a:p>
            <a:pPr>
              <a:defRPr/>
            </a:pPr>
            <a:fld id="{DBBE06E9-A941-45B7-84D4-B209BC481D66}" type="slidenum">
              <a:rPr lang="de-DE"/>
              <a:pPr>
                <a:defRPr/>
              </a:pPr>
              <a:t>‹#›</a:t>
            </a:fld>
            <a:endParaRPr lang="de-DE"/>
          </a:p>
        </p:txBody>
      </p:sp>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Footer Placeholder 4"/>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6" name="Notes Placeholder 5"/>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92938956"/>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1pPr>
    <a:lvl2pPr marL="628650" indent="-171450" algn="just" rtl="0" eaLnBrk="0" fontAlgn="base" hangingPunct="0">
      <a:spcBef>
        <a:spcPct val="30000"/>
      </a:spcBef>
      <a:spcAft>
        <a:spcPct val="0"/>
      </a:spcAft>
      <a:buChar char="•"/>
      <a:defRPr kumimoji="1" sz="1200" kern="1200">
        <a:solidFill>
          <a:schemeClr val="tx1"/>
        </a:solidFill>
        <a:latin typeface="Segoe UI" pitchFamily="34" charset="0"/>
        <a:ea typeface="Segoe UI" pitchFamily="34" charset="0"/>
        <a:cs typeface="Segoe UI" pitchFamily="34" charset="0"/>
      </a:defRPr>
    </a:lvl2pPr>
    <a:lvl3pPr marL="9144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3pPr>
    <a:lvl4pPr marL="13716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4pPr>
    <a:lvl5pPr marL="18288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9140952"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6294063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22504638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125170855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7"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14675270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34595593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41747076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41380130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5"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35387362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5411903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14439096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8729441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a:xfrm>
            <a:off x="8582025" y="6537325"/>
            <a:ext cx="558800" cy="320675"/>
          </a:xfrm>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9"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654912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sldNum" sz="quarter" idx="10"/>
          </p:nvPr>
        </p:nvSpPr>
        <p:spPr>
          <a:ln/>
        </p:spPr>
        <p:txBody>
          <a:bodyPr/>
          <a:lstStyle>
            <a:lvl1pPr>
              <a:defRPr/>
            </a:lvl1pPr>
          </a:lstStyle>
          <a:p>
            <a:pPr>
              <a:defRPr/>
            </a:pPr>
            <a:fld id="{D07D3D34-D6CD-4BF0-B2CF-F757CB72C565}" type="slidenum">
              <a:rPr lang="en-US"/>
              <a:pPr>
                <a:defRPr/>
              </a:pPr>
              <a:t>‹#›</a:t>
            </a:fld>
            <a:endParaRPr lang="en-US"/>
          </a:p>
        </p:txBody>
      </p:sp>
    </p:spTree>
    <p:extLst>
      <p:ext uri="{BB962C8B-B14F-4D97-AF65-F5344CB8AC3E}">
        <p14:creationId xmlns:p14="http://schemas.microsoft.com/office/powerpoint/2010/main" val="171529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2738" y="1438275"/>
            <a:ext cx="6934200" cy="4667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582738" y="2517775"/>
            <a:ext cx="3402012"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37150" y="2517775"/>
            <a:ext cx="3403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7"/>
          <p:cNvSpPr>
            <a:spLocks noGrp="1" noChangeArrowheads="1"/>
          </p:cNvSpPr>
          <p:nvPr>
            <p:ph type="sldNum" sz="quarter" idx="10"/>
          </p:nvPr>
        </p:nvSpPr>
        <p:spPr>
          <a:ln/>
        </p:spPr>
        <p:txBody>
          <a:bodyPr/>
          <a:lstStyle>
            <a:lvl1pPr>
              <a:defRPr/>
            </a:lvl1pPr>
          </a:lstStyle>
          <a:p>
            <a:pPr>
              <a:defRPr/>
            </a:pPr>
            <a:fld id="{AAB1385C-1FC1-4E82-9ED2-AB1621C94266}" type="slidenum">
              <a:rPr lang="en-US"/>
              <a:pPr>
                <a:defRPr/>
              </a:pPr>
              <a:t>‹#›</a:t>
            </a:fld>
            <a:endParaRPr lang="en-US"/>
          </a:p>
        </p:txBody>
      </p:sp>
    </p:spTree>
    <p:extLst>
      <p:ext uri="{BB962C8B-B14F-4D97-AF65-F5344CB8AC3E}">
        <p14:creationId xmlns:p14="http://schemas.microsoft.com/office/powerpoint/2010/main" val="414522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82738" y="1438275"/>
            <a:ext cx="6934200" cy="4667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582738" y="2517775"/>
            <a:ext cx="6958012" cy="2133600"/>
          </a:xfrm>
        </p:spPr>
        <p:txBody>
          <a:bodyPr/>
          <a:lstStyle/>
          <a:p>
            <a:pPr lvl="0"/>
            <a:endParaRPr lang="en-GB" noProof="0" smtClean="0"/>
          </a:p>
        </p:txBody>
      </p:sp>
      <p:sp>
        <p:nvSpPr>
          <p:cNvPr id="4" name="Rectangle 47"/>
          <p:cNvSpPr>
            <a:spLocks noGrp="1" noChangeArrowheads="1"/>
          </p:cNvSpPr>
          <p:nvPr>
            <p:ph type="sldNum" sz="quarter" idx="10"/>
          </p:nvPr>
        </p:nvSpPr>
        <p:spPr>
          <a:ln/>
        </p:spPr>
        <p:txBody>
          <a:bodyPr/>
          <a:lstStyle>
            <a:lvl1pPr>
              <a:defRPr/>
            </a:lvl1pPr>
          </a:lstStyle>
          <a:p>
            <a:pPr>
              <a:defRPr/>
            </a:pPr>
            <a:fld id="{35648DE4-68FB-4937-B805-DBFA6CE1F8D7}" type="slidenum">
              <a:rPr lang="en-US"/>
              <a:pPr>
                <a:defRPr/>
              </a:pPr>
              <a:t>‹#›</a:t>
            </a:fld>
            <a:endParaRPr lang="en-US"/>
          </a:p>
        </p:txBody>
      </p:sp>
    </p:spTree>
    <p:extLst>
      <p:ext uri="{BB962C8B-B14F-4D97-AF65-F5344CB8AC3E}">
        <p14:creationId xmlns:p14="http://schemas.microsoft.com/office/powerpoint/2010/main" val="156648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4029928043"/>
      </p:ext>
    </p:extLst>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7.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6CE43-EFE2-42ED-8C4D-43D93F3C5BD9}" type="datetimeFigureOut">
              <a:rPr lang="en-GB" smtClean="0"/>
              <a:t>11.05.2015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77B95-828B-4729-BBFA-BBD6BCDAC874}" type="slidenum">
              <a:rPr lang="en-GB" smtClean="0"/>
              <a:t>‹#›</a:t>
            </a:fld>
            <a:endParaRPr lang="en-GB"/>
          </a:p>
        </p:txBody>
      </p:sp>
    </p:spTree>
    <p:extLst>
      <p:ext uri="{BB962C8B-B14F-4D97-AF65-F5344CB8AC3E}">
        <p14:creationId xmlns:p14="http://schemas.microsoft.com/office/powerpoint/2010/main" val="3925535400"/>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cSld>
  <p:clrMap bg1="lt1" tx1="dk1" bg2="lt2" tx2="dk2" accent1="accent1" accent2="accent2" accent3="accent3" accent4="accent4" accent5="accent5" accent6="accent6" hlink="hlink" folHlink="folHlink"/>
  <p:sldLayoutIdLst>
    <p:sldLayoutId id="2147483911" r:id="rId1"/>
    <p:sldLayoutId id="2147483904" r:id="rId2"/>
    <p:sldLayoutId id="2147483905" r:id="rId3"/>
    <p:sldLayoutId id="2147483924" r:id="rId4"/>
    <p:sldLayoutId id="2147483913" r:id="rId5"/>
    <p:sldLayoutId id="2147483928" r:id="rId6"/>
    <p:sldLayoutId id="2147483929" r:id="rId7"/>
    <p:sldLayoutId id="2147483930" r:id="rId8"/>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293305769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25" r:id="rId4"/>
    <p:sldLayoutId id="2147483918" r:id="rId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86530563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6" r:id="rId4"/>
    <p:sldLayoutId id="2147483923" r:id="rId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baseline="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698080" y="1988840"/>
            <a:ext cx="7162800" cy="1440159"/>
          </a:xfrm>
        </p:spPr>
        <p:txBody>
          <a:bodyPr/>
          <a:lstStyle/>
          <a:p>
            <a:r>
              <a:rPr lang="en-GB" sz="2800" dirty="0" smtClean="0"/>
              <a:t>Assessing the governance and risk management of an insurer and its insurance group</a:t>
            </a:r>
          </a:p>
        </p:txBody>
      </p:sp>
      <p:sp>
        <p:nvSpPr>
          <p:cNvPr id="3075" name="Rectangle 3"/>
          <p:cNvSpPr>
            <a:spLocks noGrp="1" noChangeArrowheads="1"/>
          </p:cNvSpPr>
          <p:nvPr>
            <p:ph type="subTitle" sz="quarter" idx="1"/>
          </p:nvPr>
        </p:nvSpPr>
        <p:spPr/>
        <p:txBody>
          <a:bodyPr/>
          <a:lstStyle/>
          <a:p>
            <a:pPr>
              <a:lnSpc>
                <a:spcPct val="90000"/>
              </a:lnSpc>
            </a:pPr>
            <a:endParaRPr lang="en-GB" sz="2000" dirty="0" smtClean="0"/>
          </a:p>
          <a:p>
            <a:pPr>
              <a:lnSpc>
                <a:spcPct val="90000"/>
              </a:lnSpc>
            </a:pPr>
            <a:r>
              <a:rPr lang="en-GB" sz="2000" dirty="0" smtClean="0"/>
              <a:t>Regional Seminar on Reinsurance and Other </a:t>
            </a:r>
            <a:r>
              <a:rPr lang="en-GB" sz="2000" dirty="0"/>
              <a:t>F</a:t>
            </a:r>
            <a:r>
              <a:rPr lang="en-GB" sz="2000" dirty="0" smtClean="0"/>
              <a:t>orms of Risk Transfer</a:t>
            </a:r>
          </a:p>
          <a:p>
            <a:pPr>
              <a:lnSpc>
                <a:spcPct val="90000"/>
              </a:lnSpc>
            </a:pPr>
            <a:endParaRPr lang="en-GB" sz="1600" dirty="0" smtClean="0"/>
          </a:p>
          <a:p>
            <a:pPr>
              <a:lnSpc>
                <a:spcPct val="90000"/>
              </a:lnSpc>
            </a:pPr>
            <a:r>
              <a:rPr lang="en-GB" sz="1600" dirty="0" smtClean="0"/>
              <a:t>Bogotá, </a:t>
            </a:r>
            <a:r>
              <a:rPr lang="en-GB" sz="1600" dirty="0"/>
              <a:t>C</a:t>
            </a:r>
            <a:r>
              <a:rPr lang="en-GB" sz="1600" dirty="0" smtClean="0"/>
              <a:t>olombia, 26-28 May 2015</a:t>
            </a:r>
          </a:p>
          <a:p>
            <a:pPr>
              <a:lnSpc>
                <a:spcPct val="90000"/>
              </a:lnSpc>
            </a:pPr>
            <a:endParaRPr lang="en-GB" sz="1800" dirty="0" smtClean="0"/>
          </a:p>
          <a:p>
            <a:pPr>
              <a:lnSpc>
                <a:spcPct val="90000"/>
              </a:lnSpc>
            </a:pPr>
            <a:r>
              <a:rPr lang="en-GB" sz="1400" dirty="0" smtClean="0"/>
              <a:t>Gunilla </a:t>
            </a:r>
            <a:r>
              <a:rPr lang="en-GB" sz="1400" dirty="0" err="1" smtClean="0"/>
              <a:t>Löfvendahl</a:t>
            </a:r>
            <a:r>
              <a:rPr lang="en-GB" sz="1400" dirty="0" smtClean="0">
                <a:cs typeface="Arial" charset="0"/>
              </a:rPr>
              <a:t> </a:t>
            </a:r>
            <a:br>
              <a:rPr lang="en-GB" sz="1400" dirty="0" smtClean="0">
                <a:cs typeface="Arial" charset="0"/>
              </a:rPr>
            </a:br>
            <a:r>
              <a:rPr lang="en-GB" sz="1400" dirty="0" smtClean="0">
                <a:cs typeface="Arial" charset="0"/>
              </a:rPr>
              <a:t>Senior Financial Sector Specialist </a:t>
            </a:r>
            <a:endParaRPr lang="de-CH" sz="1400" dirty="0" smtClean="0">
              <a:cs typeface="Arial" charset="0"/>
            </a:endParaRPr>
          </a:p>
        </p:txBody>
      </p:sp>
    </p:spTree>
    <p:extLst>
      <p:ext uri="{BB962C8B-B14F-4D97-AF65-F5344CB8AC3E}">
        <p14:creationId xmlns:p14="http://schemas.microsoft.com/office/powerpoint/2010/main" val="15078774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a:t>
            </a:fld>
            <a:endParaRPr lang="en-GB" dirty="0"/>
          </a:p>
        </p:txBody>
      </p:sp>
      <p:sp>
        <p:nvSpPr>
          <p:cNvPr id="3" name="Title 2"/>
          <p:cNvSpPr>
            <a:spLocks noGrp="1"/>
          </p:cNvSpPr>
          <p:nvPr>
            <p:ph type="title"/>
          </p:nvPr>
        </p:nvSpPr>
        <p:spPr/>
        <p:txBody>
          <a:bodyPr/>
          <a:lstStyle/>
          <a:p>
            <a:r>
              <a:rPr lang="en-GB" dirty="0" smtClean="0"/>
              <a:t>Why focus on governance and risk management?</a:t>
            </a:r>
            <a:endParaRPr lang="en-GB" dirty="0"/>
          </a:p>
        </p:txBody>
      </p:sp>
      <p:sp>
        <p:nvSpPr>
          <p:cNvPr id="4" name="Text Placeholder 3"/>
          <p:cNvSpPr>
            <a:spLocks noGrp="1"/>
          </p:cNvSpPr>
          <p:nvPr>
            <p:ph type="body" sz="quarter" idx="11"/>
          </p:nvPr>
        </p:nvSpPr>
        <p:spPr/>
        <p:txBody>
          <a:bodyPr/>
          <a:lstStyle/>
          <a:p>
            <a:r>
              <a:rPr lang="en-GB" sz="1600" dirty="0" smtClean="0"/>
              <a:t>Risk-based/principles-based regulation and supervision means moving away from detailed, prescriptive rules and relying more on broadly stated principles, which set the standards by which insurers must conduct their business. </a:t>
            </a:r>
          </a:p>
          <a:p>
            <a:r>
              <a:rPr lang="en-GB" sz="1600" dirty="0" smtClean="0"/>
              <a:t>Principles often describe a desired outcome without providing the details of how this outcome can be achieved. The responsibility for achieving this outcome is instead being placed on the board and the senior management of the insurers</a:t>
            </a:r>
          </a:p>
          <a:p>
            <a:r>
              <a:rPr lang="en-GB" sz="1600" dirty="0" smtClean="0"/>
              <a:t>By focusing on governance and risk management, problems can be detected earlier</a:t>
            </a:r>
            <a:endParaRPr lang="en-GB" sz="1600" dirty="0" smtClean="0"/>
          </a:p>
        </p:txBody>
      </p:sp>
    </p:spTree>
    <p:extLst>
      <p:ext uri="{BB962C8B-B14F-4D97-AF65-F5344CB8AC3E}">
        <p14:creationId xmlns:p14="http://schemas.microsoft.com/office/powerpoint/2010/main" val="38522010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a:t>
            </a:fld>
            <a:endParaRPr lang="en-GB" dirty="0"/>
          </a:p>
        </p:txBody>
      </p:sp>
      <p:sp>
        <p:nvSpPr>
          <p:cNvPr id="3" name="Title 2"/>
          <p:cNvSpPr>
            <a:spLocks noGrp="1"/>
          </p:cNvSpPr>
          <p:nvPr>
            <p:ph type="title"/>
          </p:nvPr>
        </p:nvSpPr>
        <p:spPr/>
        <p:txBody>
          <a:bodyPr/>
          <a:lstStyle/>
          <a:p>
            <a:r>
              <a:rPr lang="de-CH" dirty="0" smtClean="0"/>
              <a:t>Relevant ICPs</a:t>
            </a:r>
            <a:endParaRPr lang="en-GB" dirty="0"/>
          </a:p>
        </p:txBody>
      </p:sp>
      <p:sp>
        <p:nvSpPr>
          <p:cNvPr id="4" name="Text Placeholder 3"/>
          <p:cNvSpPr>
            <a:spLocks noGrp="1"/>
          </p:cNvSpPr>
          <p:nvPr>
            <p:ph type="body" sz="quarter" idx="11"/>
          </p:nvPr>
        </p:nvSpPr>
        <p:spPr/>
        <p:txBody>
          <a:bodyPr/>
          <a:lstStyle/>
          <a:p>
            <a:pPr marL="0" indent="0">
              <a:buNone/>
            </a:pPr>
            <a:r>
              <a:rPr lang="en-GB" dirty="0" smtClean="0"/>
              <a:t>Focus</a:t>
            </a:r>
          </a:p>
          <a:p>
            <a:r>
              <a:rPr lang="en-GB" dirty="0" smtClean="0"/>
              <a:t>Corporate governance (ICP 7)</a:t>
            </a:r>
          </a:p>
          <a:p>
            <a:r>
              <a:rPr lang="en-GB" dirty="0" smtClean="0"/>
              <a:t>Risk management and internal controls (ICP 8)</a:t>
            </a:r>
          </a:p>
          <a:p>
            <a:r>
              <a:rPr lang="en-GB" dirty="0" smtClean="0"/>
              <a:t>Public disclosure (ICP 20)</a:t>
            </a:r>
          </a:p>
          <a:p>
            <a:endParaRPr lang="en-GB" dirty="0" smtClean="0"/>
          </a:p>
          <a:p>
            <a:pPr marL="0" indent="0">
              <a:buNone/>
            </a:pPr>
            <a:r>
              <a:rPr lang="en-GB" dirty="0" smtClean="0"/>
              <a:t>Methods</a:t>
            </a:r>
          </a:p>
          <a:p>
            <a:r>
              <a:rPr lang="en-GB" dirty="0" smtClean="0"/>
              <a:t>Supervisory review and reporting (ICP 9)</a:t>
            </a:r>
          </a:p>
          <a:p>
            <a:r>
              <a:rPr lang="en-GB" dirty="0" smtClean="0"/>
              <a:t>Preventive and corrective measures (ICP 10)</a:t>
            </a:r>
          </a:p>
          <a:p>
            <a:r>
              <a:rPr lang="en-GB" dirty="0" smtClean="0"/>
              <a:t>Enforcement (ICP 11)</a:t>
            </a:r>
          </a:p>
          <a:p>
            <a:endParaRPr lang="en-GB" dirty="0" smtClean="0"/>
          </a:p>
          <a:p>
            <a:endParaRPr lang="en-GB" dirty="0"/>
          </a:p>
        </p:txBody>
      </p:sp>
    </p:spTree>
    <p:extLst>
      <p:ext uri="{BB962C8B-B14F-4D97-AF65-F5344CB8AC3E}">
        <p14:creationId xmlns:p14="http://schemas.microsoft.com/office/powerpoint/2010/main" val="1356064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2D4A7DBD-0B16-4F5A-ABC0-52D734A90EF0}" type="slidenum">
              <a:rPr lang="en-US" sz="1200" smtClean="0"/>
              <a:pPr/>
              <a:t>4</a:t>
            </a:fld>
            <a:endParaRPr lang="en-US" sz="1200" smtClean="0"/>
          </a:p>
        </p:txBody>
      </p:sp>
      <p:sp>
        <p:nvSpPr>
          <p:cNvPr id="8195" name="Rectangle 2"/>
          <p:cNvSpPr>
            <a:spLocks noGrp="1" noChangeArrowheads="1"/>
          </p:cNvSpPr>
          <p:nvPr>
            <p:ph type="title"/>
          </p:nvPr>
        </p:nvSpPr>
        <p:spPr/>
        <p:txBody>
          <a:bodyPr/>
          <a:lstStyle/>
          <a:p>
            <a:r>
              <a:rPr lang="en-GB" smtClean="0"/>
              <a:t>Building-blocks of sound standards and practices</a:t>
            </a:r>
          </a:p>
        </p:txBody>
      </p:sp>
      <p:graphicFrame>
        <p:nvGraphicFramePr>
          <p:cNvPr id="306209" name="Group 33"/>
          <p:cNvGraphicFramePr>
            <a:graphicFrameLocks noGrp="1"/>
          </p:cNvGraphicFramePr>
          <p:nvPr>
            <p:ph sz="quarter" idx="13"/>
            <p:extLst>
              <p:ext uri="{D42A27DB-BD31-4B8C-83A1-F6EECF244321}">
                <p14:modId xmlns:p14="http://schemas.microsoft.com/office/powerpoint/2010/main" val="1294792996"/>
              </p:ext>
            </p:extLst>
          </p:nvPr>
        </p:nvGraphicFramePr>
        <p:xfrm>
          <a:off x="611188" y="1773238"/>
          <a:ext cx="7921624" cy="3859213"/>
        </p:xfrm>
        <a:graphic>
          <a:graphicData uri="http://schemas.openxmlformats.org/drawingml/2006/table">
            <a:tbl>
              <a:tblPr/>
              <a:tblGrid>
                <a:gridCol w="1980858"/>
                <a:gridCol w="1980858"/>
                <a:gridCol w="1979050"/>
                <a:gridCol w="1980858"/>
              </a:tblGrid>
              <a:tr h="1902171">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noProof="0" dirty="0" smtClean="0">
                          <a:ln>
                            <a:noFill/>
                          </a:ln>
                          <a:solidFill>
                            <a:schemeClr val="tx2"/>
                          </a:solidFill>
                          <a:effectLst/>
                          <a:latin typeface="Arial" charset="0"/>
                        </a:rPr>
                        <a:t>Clear lines of responsibility and accountability</a:t>
                      </a:r>
                    </a:p>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noProof="0" dirty="0" smtClean="0">
                          <a:ln>
                            <a:noFill/>
                          </a:ln>
                          <a:solidFill>
                            <a:schemeClr val="tx2"/>
                          </a:solidFill>
                          <a:effectLst/>
                          <a:latin typeface="Arial" charset="0"/>
                        </a:rPr>
                        <a:t>Clear structures</a:t>
                      </a:r>
                    </a:p>
                  </a:txBody>
                  <a:tcPr marL="104103" marR="104103"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noProof="0" dirty="0" smtClean="0">
                          <a:ln>
                            <a:noFill/>
                          </a:ln>
                          <a:solidFill>
                            <a:schemeClr val="bg1"/>
                          </a:solidFill>
                          <a:effectLst/>
                          <a:latin typeface="Arial" charset="0"/>
                        </a:rPr>
                        <a:t>Strategic objectives and corporate </a:t>
                      </a:r>
                      <a:r>
                        <a:rPr kumimoji="1" lang="en-GB" sz="1800" b="0" i="0" u="none" strike="noStrike" cap="none" normalizeH="0" baseline="0" noProof="0" dirty="0" smtClean="0">
                          <a:ln>
                            <a:noFill/>
                          </a:ln>
                          <a:solidFill>
                            <a:schemeClr val="bg1"/>
                          </a:solidFill>
                          <a:effectLst/>
                          <a:latin typeface="Arial" charset="0"/>
                        </a:rPr>
                        <a:t>values, including risk appetite</a:t>
                      </a:r>
                      <a:endParaRPr kumimoji="1" lang="en-GB" sz="1800" b="0" i="0" u="none" strike="noStrike" cap="none" normalizeH="0" baseline="0" noProof="0" dirty="0" smtClean="0">
                        <a:ln>
                          <a:noFill/>
                        </a:ln>
                        <a:solidFill>
                          <a:schemeClr val="bg1"/>
                        </a:solidFill>
                        <a:effectLst/>
                        <a:latin typeface="Arial" charset="0"/>
                      </a:endParaRPr>
                    </a:p>
                  </a:txBody>
                  <a:tcPr marL="104103" marR="104103"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0000"/>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1"/>
                          </a:solidFill>
                          <a:effectLst/>
                          <a:latin typeface="Arial" charset="0"/>
                        </a:rPr>
                        <a:t>Knowledge </a:t>
                      </a:r>
                      <a:r>
                        <a:rPr kumimoji="1" lang="en-GB" sz="1800" b="0" i="0" u="none" strike="noStrike" cap="none" normalizeH="0" baseline="0" dirty="0" smtClean="0">
                          <a:ln>
                            <a:noFill/>
                          </a:ln>
                          <a:solidFill>
                            <a:schemeClr val="tx2"/>
                          </a:solidFill>
                          <a:effectLst/>
                          <a:latin typeface="Arial" charset="0"/>
                        </a:rPr>
                        <a:t>and independence of board members</a:t>
                      </a:r>
                    </a:p>
                  </a:txBody>
                  <a:tcPr marL="104103" marR="104103"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2"/>
                          </a:solidFill>
                          <a:effectLst/>
                          <a:latin typeface="Arial" charset="0"/>
                        </a:rPr>
                        <a:t>Quality and duties of senior management</a:t>
                      </a:r>
                    </a:p>
                  </a:txBody>
                  <a:tcPr marL="104103" marR="104103"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r>
              <a:tr h="1957042">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bg1"/>
                          </a:solidFill>
                          <a:effectLst/>
                          <a:latin typeface="Arial" charset="0"/>
                        </a:rPr>
                        <a:t>Sound risk management in line with strategy</a:t>
                      </a:r>
                    </a:p>
                  </a:txBody>
                  <a:tcPr marL="104103" marR="104103"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C00000"/>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2"/>
                          </a:solidFill>
                          <a:effectLst/>
                          <a:latin typeface="Arial" charset="0"/>
                        </a:rPr>
                        <a:t>Internal control functions: internal audit, appointed actuary, compliance etc.</a:t>
                      </a:r>
                      <a:endParaRPr kumimoji="1" lang="en-GB" sz="1800" b="0" i="0" u="none" strike="noStrike" cap="none" normalizeH="0" baseline="0" dirty="0" smtClean="0">
                        <a:ln>
                          <a:noFill/>
                        </a:ln>
                        <a:solidFill>
                          <a:schemeClr val="tx1"/>
                        </a:solidFill>
                        <a:effectLst/>
                        <a:latin typeface="Arial" charset="0"/>
                      </a:endParaRPr>
                    </a:p>
                  </a:txBody>
                  <a:tcPr marL="104103" marR="104103"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1"/>
                          </a:solidFill>
                          <a:effectLst/>
                          <a:latin typeface="Arial" charset="0"/>
                        </a:rPr>
                        <a:t>Proper incentives, including  compensation policy</a:t>
                      </a:r>
                    </a:p>
                  </a:txBody>
                  <a:tcPr marL="104103" marR="104103"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bg1"/>
                          </a:solidFill>
                          <a:effectLst/>
                          <a:latin typeface="Arial" charset="0"/>
                        </a:rPr>
                        <a:t>Disclosure of information and market discipline</a:t>
                      </a:r>
                    </a:p>
                  </a:txBody>
                  <a:tcPr marL="104103" marR="104103"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C00000"/>
                    </a:solidFill>
                  </a:tcPr>
                </a:tc>
              </a:tr>
            </a:tbl>
          </a:graphicData>
        </a:graphic>
      </p:graphicFrame>
      <p:cxnSp>
        <p:nvCxnSpPr>
          <p:cNvPr id="3" name="Straight Connector 2"/>
          <p:cNvCxnSpPr/>
          <p:nvPr/>
        </p:nvCxnSpPr>
        <p:spPr bwMode="auto">
          <a:xfrm>
            <a:off x="611560" y="2780928"/>
            <a:ext cx="2016224" cy="0"/>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061725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5</a:t>
            </a:fld>
            <a:endParaRPr lang="en-GB" dirty="0"/>
          </a:p>
        </p:txBody>
      </p:sp>
      <p:sp>
        <p:nvSpPr>
          <p:cNvPr id="3" name="Title 2"/>
          <p:cNvSpPr>
            <a:spLocks noGrp="1"/>
          </p:cNvSpPr>
          <p:nvPr>
            <p:ph type="title"/>
          </p:nvPr>
        </p:nvSpPr>
        <p:spPr/>
        <p:txBody>
          <a:bodyPr/>
          <a:lstStyle/>
          <a:p>
            <a:r>
              <a:rPr lang="en-GB" dirty="0" smtClean="0"/>
              <a:t>To make a long story short……</a:t>
            </a:r>
            <a:endParaRPr lang="en-GB" dirty="0"/>
          </a:p>
        </p:txBody>
      </p:sp>
      <p:sp>
        <p:nvSpPr>
          <p:cNvPr id="4" name="Text Placeholder 3"/>
          <p:cNvSpPr>
            <a:spLocks noGrp="1"/>
          </p:cNvSpPr>
          <p:nvPr>
            <p:ph type="body" sz="quarter" idx="11"/>
          </p:nvPr>
        </p:nvSpPr>
        <p:spPr/>
        <p:txBody>
          <a:bodyPr/>
          <a:lstStyle/>
          <a:p>
            <a:r>
              <a:rPr lang="en-GB" dirty="0" smtClean="0"/>
              <a:t>Make sure there is a proper and well functioning governance hierarchy </a:t>
            </a:r>
            <a:r>
              <a:rPr lang="en-GB" dirty="0" smtClean="0"/>
              <a:t>(avoiding conflicts of interests) and </a:t>
            </a:r>
            <a:r>
              <a:rPr lang="en-GB" dirty="0" smtClean="0"/>
              <a:t>that the board and the senior management assume their respective oversight roles</a:t>
            </a:r>
          </a:p>
          <a:p>
            <a:r>
              <a:rPr lang="en-GB" dirty="0" smtClean="0"/>
              <a:t>Ascertain that there is a well-functioning risk management function and appropriate control mechanisms within the company so that all assume their roles in accordance with rules and regulations, and the strategy and objectives of the company</a:t>
            </a:r>
          </a:p>
          <a:p>
            <a:r>
              <a:rPr lang="en-GB" dirty="0" smtClean="0"/>
              <a:t>Facilitate external control through disclosure in order to promote a good functioning of the market </a:t>
            </a:r>
          </a:p>
          <a:p>
            <a:endParaRPr lang="en-GB" dirty="0"/>
          </a:p>
        </p:txBody>
      </p:sp>
    </p:spTree>
    <p:extLst>
      <p:ext uri="{BB962C8B-B14F-4D97-AF65-F5344CB8AC3E}">
        <p14:creationId xmlns:p14="http://schemas.microsoft.com/office/powerpoint/2010/main" val="1789629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6</a:t>
            </a:fld>
            <a:endParaRPr lang="en-GB" dirty="0"/>
          </a:p>
        </p:txBody>
      </p:sp>
      <p:sp>
        <p:nvSpPr>
          <p:cNvPr id="3" name="Title 2"/>
          <p:cNvSpPr>
            <a:spLocks noGrp="1"/>
          </p:cNvSpPr>
          <p:nvPr>
            <p:ph type="title"/>
          </p:nvPr>
        </p:nvSpPr>
        <p:spPr/>
        <p:txBody>
          <a:bodyPr/>
          <a:lstStyle/>
          <a:p>
            <a:r>
              <a:rPr lang="en-GB" dirty="0" smtClean="0"/>
              <a:t>Exercise</a:t>
            </a:r>
            <a:endParaRPr lang="en-GB" dirty="0"/>
          </a:p>
        </p:txBody>
      </p:sp>
      <p:sp>
        <p:nvSpPr>
          <p:cNvPr id="4" name="Text Placeholder 3"/>
          <p:cNvSpPr>
            <a:spLocks noGrp="1"/>
          </p:cNvSpPr>
          <p:nvPr>
            <p:ph type="body" sz="quarter" idx="11"/>
          </p:nvPr>
        </p:nvSpPr>
        <p:spPr/>
        <p:txBody>
          <a:bodyPr/>
          <a:lstStyle/>
          <a:p>
            <a:r>
              <a:rPr lang="en-GB" sz="1800" dirty="0" smtClean="0"/>
              <a:t>Read the description of the case</a:t>
            </a:r>
          </a:p>
          <a:p>
            <a:r>
              <a:rPr lang="en-GB" sz="1800" dirty="0" smtClean="0"/>
              <a:t>Discuss and respond to the following questions:</a:t>
            </a:r>
          </a:p>
          <a:p>
            <a:pPr lvl="1"/>
            <a:r>
              <a:rPr lang="en-GB" sz="1800" dirty="0" smtClean="0"/>
              <a:t>What governance, internal control and risk management concerns would you have had as the supervisor of Providence?</a:t>
            </a:r>
          </a:p>
          <a:p>
            <a:pPr lvl="1"/>
            <a:r>
              <a:rPr lang="en-GB" sz="1800" dirty="0" smtClean="0"/>
              <a:t>What regulatory framework should you have had in place and what supervisory measures could you have taken to prevent or mitigate the problems that later occurred?</a:t>
            </a:r>
          </a:p>
          <a:p>
            <a:pPr lvl="1"/>
            <a:r>
              <a:rPr lang="en-GB" sz="1800" dirty="0" smtClean="0"/>
              <a:t>Going further, h</a:t>
            </a:r>
            <a:r>
              <a:rPr lang="en-GB" sz="1800" dirty="0" smtClean="0"/>
              <a:t>ow </a:t>
            </a:r>
            <a:r>
              <a:rPr lang="en-GB" sz="1800" dirty="0" smtClean="0"/>
              <a:t>could you incentivise the insurance industry to adopt better governance frameworks and practices and what would be on your list of improvements to make?</a:t>
            </a:r>
          </a:p>
          <a:p>
            <a:r>
              <a:rPr lang="en-GB" sz="1800" dirty="0" smtClean="0"/>
              <a:t>Present your results</a:t>
            </a:r>
          </a:p>
          <a:p>
            <a:r>
              <a:rPr lang="en-GB" sz="1800" dirty="0" smtClean="0"/>
              <a:t>Summing up and further discussions</a:t>
            </a:r>
          </a:p>
        </p:txBody>
      </p:sp>
    </p:spTree>
    <p:extLst>
      <p:ext uri="{BB962C8B-B14F-4D97-AF65-F5344CB8AC3E}">
        <p14:creationId xmlns:p14="http://schemas.microsoft.com/office/powerpoint/2010/main" val="3412276144"/>
      </p:ext>
    </p:extLst>
  </p:cSld>
  <p:clrMapOvr>
    <a:masterClrMapping/>
  </p:clrMapOvr>
  <p:transition/>
</p:sld>
</file>

<file path=ppt/theme/theme1.xml><?xml version="1.0" encoding="utf-8"?>
<a:theme xmlns:a="http://schemas.openxmlformats.org/drawingml/2006/main" name="FSI_ 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ople_images">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uildings_images">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lain">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FSI_ E</Template>
  <TotalTime>0</TotalTime>
  <Words>428</Words>
  <Application>Microsoft Office PowerPoint</Application>
  <PresentationFormat>On-screen Show (4:3)</PresentationFormat>
  <Paragraphs>48</Paragraphs>
  <Slides>6</Slides>
  <Notes>0</Notes>
  <HiddenSlides>0</HiddenSlides>
  <MMClips>0</MMClips>
  <ScaleCrop>false</ScaleCrop>
  <HeadingPairs>
    <vt:vector size="4" baseType="variant">
      <vt:variant>
        <vt:lpstr>Theme</vt:lpstr>
      </vt:variant>
      <vt:variant>
        <vt:i4>4</vt:i4>
      </vt:variant>
      <vt:variant>
        <vt:lpstr>Slide Titles</vt:lpstr>
      </vt:variant>
      <vt:variant>
        <vt:i4>6</vt:i4>
      </vt:variant>
    </vt:vector>
  </HeadingPairs>
  <TitlesOfParts>
    <vt:vector size="10" baseType="lpstr">
      <vt:lpstr>FSI_ E</vt:lpstr>
      <vt:lpstr>1_People_images</vt:lpstr>
      <vt:lpstr>2_Buildings_images</vt:lpstr>
      <vt:lpstr>3_Plain</vt:lpstr>
      <vt:lpstr>Assessing the governance and risk management of an insurer and its insurance group</vt:lpstr>
      <vt:lpstr>Why focus on governance and risk management?</vt:lpstr>
      <vt:lpstr>Relevant ICPs</vt:lpstr>
      <vt:lpstr>Building-blocks of sound standards and practices</vt:lpstr>
      <vt:lpstr>To make a long story short……</vt:lpstr>
      <vt:lpstr>Exercise</vt:lpstr>
    </vt:vector>
  </TitlesOfParts>
  <Company>Bank for International Settlements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Governance, Internal Control and Compliance</dc:title>
  <dc:creator>Lofvendahl, Gunilla</dc:creator>
  <cp:lastModifiedBy>Lofvendahl, Gunilla</cp:lastModifiedBy>
  <cp:revision>71</cp:revision>
  <cp:lastPrinted>2015-05-11T14:48:55Z</cp:lastPrinted>
  <dcterms:created xsi:type="dcterms:W3CDTF">2013-05-23T11:18:23Z</dcterms:created>
  <dcterms:modified xsi:type="dcterms:W3CDTF">2015-05-11T14:49:00Z</dcterms:modified>
</cp:coreProperties>
</file>