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4.xml" ContentType="application/vnd.openxmlformats-officedocument.themeOverride+xml"/>
  <Override PartName="/ppt/theme/themeOverride35.xml" ContentType="application/vnd.openxmlformats-officedocument.themeOverride+xml"/>
  <Override PartName="/ppt/notesSlides/notesSlide1.xml" ContentType="application/vnd.openxmlformats-officedocument.presentationml.notesSlide+xml"/>
  <Override PartName="/ppt/theme/themeOverride3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8" r:id="rId2"/>
    <p:sldId id="440" r:id="rId3"/>
    <p:sldId id="439" r:id="rId4"/>
    <p:sldId id="463" r:id="rId5"/>
    <p:sldId id="467" r:id="rId6"/>
    <p:sldId id="465" r:id="rId7"/>
    <p:sldId id="477" r:id="rId8"/>
    <p:sldId id="471" r:id="rId9"/>
    <p:sldId id="474" r:id="rId10"/>
    <p:sldId id="476" r:id="rId11"/>
    <p:sldId id="475" r:id="rId12"/>
    <p:sldId id="478" r:id="rId13"/>
    <p:sldId id="479" r:id="rId14"/>
    <p:sldId id="480" r:id="rId15"/>
    <p:sldId id="481" r:id="rId16"/>
    <p:sldId id="482" r:id="rId17"/>
    <p:sldId id="483" r:id="rId18"/>
    <p:sldId id="484" r:id="rId19"/>
    <p:sldId id="485" r:id="rId20"/>
    <p:sldId id="468" r:id="rId21"/>
    <p:sldId id="470" r:id="rId22"/>
    <p:sldId id="486" r:id="rId23"/>
    <p:sldId id="461" r:id="rId24"/>
    <p:sldId id="487" r:id="rId25"/>
    <p:sldId id="488" r:id="rId26"/>
    <p:sldId id="489" r:id="rId27"/>
    <p:sldId id="490" r:id="rId28"/>
    <p:sldId id="491" r:id="rId29"/>
    <p:sldId id="493" r:id="rId30"/>
    <p:sldId id="494" r:id="rId31"/>
    <p:sldId id="499" r:id="rId32"/>
    <p:sldId id="492" r:id="rId33"/>
    <p:sldId id="495" r:id="rId34"/>
    <p:sldId id="497" r:id="rId35"/>
    <p:sldId id="498" r:id="rId36"/>
    <p:sldId id="496" r:id="rId37"/>
    <p:sldId id="500" r:id="rId38"/>
  </p:sldIdLst>
  <p:sldSz cx="9144000" cy="6858000" type="screen4x3"/>
  <p:notesSz cx="6858000" cy="9926638"/>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FFFF"/>
    <a:srgbClr val="00FF00"/>
    <a:srgbClr val="FF6600"/>
    <a:srgbClr val="9900CC"/>
    <a:srgbClr val="0000FF"/>
    <a:srgbClr val="669900"/>
    <a:srgbClr val="FF3300"/>
    <a:srgbClr val="CC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3783" autoAdjust="0"/>
  </p:normalViewPr>
  <p:slideViewPr>
    <p:cSldViewPr>
      <p:cViewPr>
        <p:scale>
          <a:sx n="70" d="100"/>
          <a:sy n="70" d="100"/>
        </p:scale>
        <p:origin x="-2016" y="-4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1992B-111C-4AEE-AA5D-AB6D90FFCB0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de-DE"/>
        </a:p>
      </dgm:t>
    </dgm:pt>
    <dgm:pt modelId="{9AABCE3F-E7C7-48B4-BCBA-0571D20B8B43}">
      <dgm:prSet/>
      <dgm:spPr>
        <a:solidFill>
          <a:srgbClr val="00B050"/>
        </a:solidFill>
      </dgm:spPr>
      <dgm:t>
        <a:bodyPr/>
        <a:lstStyle/>
        <a:p>
          <a:pPr rtl="0"/>
          <a:r>
            <a:rPr lang="en-US" b="1" dirty="0" smtClean="0"/>
            <a:t>Equivalence is a flexible process </a:t>
          </a:r>
          <a:r>
            <a:rPr lang="en-US" dirty="0" smtClean="0"/>
            <a:t>based on principles and objectives</a:t>
          </a:r>
          <a:endParaRPr lang="de-DE" dirty="0"/>
        </a:p>
      </dgm:t>
    </dgm:pt>
    <dgm:pt modelId="{2D0003C3-C4DC-4465-BC36-40EF8ED3B4B3}" type="parTrans" cxnId="{0AF76D88-62C3-4D5F-BA39-89CFD8FCD20A}">
      <dgm:prSet/>
      <dgm:spPr/>
      <dgm:t>
        <a:bodyPr/>
        <a:lstStyle/>
        <a:p>
          <a:endParaRPr lang="de-DE"/>
        </a:p>
      </dgm:t>
    </dgm:pt>
    <dgm:pt modelId="{F902A8DB-B7C8-4A6D-A435-2544FF50A24B}" type="sibTrans" cxnId="{0AF76D88-62C3-4D5F-BA39-89CFD8FCD20A}">
      <dgm:prSet/>
      <dgm:spPr/>
      <dgm:t>
        <a:bodyPr/>
        <a:lstStyle/>
        <a:p>
          <a:endParaRPr lang="de-DE"/>
        </a:p>
      </dgm:t>
    </dgm:pt>
    <dgm:pt modelId="{8B8CD269-CDEB-4981-91B7-9FA87D101BC8}">
      <dgm:prSet/>
      <dgm:spPr>
        <a:solidFill>
          <a:srgbClr val="FF9900"/>
        </a:solidFill>
      </dgm:spPr>
      <dgm:t>
        <a:bodyPr/>
        <a:lstStyle/>
        <a:p>
          <a:pPr rtl="0"/>
          <a:r>
            <a:rPr lang="en-US" dirty="0" smtClean="0">
              <a:solidFill>
                <a:schemeClr val="accent4"/>
              </a:solidFill>
              <a:effectLst/>
            </a:rPr>
            <a:t>Supervisory cooperation &amp; </a:t>
          </a:r>
          <a:r>
            <a:rPr lang="en-US" b="1" dirty="0" smtClean="0">
              <a:solidFill>
                <a:schemeClr val="accent4"/>
              </a:solidFill>
              <a:effectLst/>
            </a:rPr>
            <a:t>professional secrecy is a key, determinative</a:t>
          </a:r>
          <a:r>
            <a:rPr lang="en-US" dirty="0" smtClean="0">
              <a:solidFill>
                <a:schemeClr val="accent4"/>
              </a:solidFill>
              <a:effectLst/>
            </a:rPr>
            <a:t> element of a positive equivalence finding. Proportionality does </a:t>
          </a:r>
          <a:r>
            <a:rPr lang="en-US" b="1" dirty="0" smtClean="0">
              <a:solidFill>
                <a:schemeClr val="accent4"/>
              </a:solidFill>
              <a:effectLst/>
            </a:rPr>
            <a:t>not apply </a:t>
          </a:r>
          <a:r>
            <a:rPr lang="en-US" dirty="0" smtClean="0">
              <a:solidFill>
                <a:schemeClr val="accent4"/>
              </a:solidFill>
              <a:effectLst/>
            </a:rPr>
            <a:t>in relation to this assessment.</a:t>
          </a:r>
          <a:endParaRPr lang="de-DE" dirty="0">
            <a:solidFill>
              <a:schemeClr val="accent4"/>
            </a:solidFill>
            <a:effectLst/>
          </a:endParaRPr>
        </a:p>
      </dgm:t>
    </dgm:pt>
    <dgm:pt modelId="{C5339A92-75A3-430C-9092-4889AF43BFC6}" type="parTrans" cxnId="{12544392-ECEF-4CC9-B844-3BF0DB675698}">
      <dgm:prSet/>
      <dgm:spPr/>
      <dgm:t>
        <a:bodyPr/>
        <a:lstStyle/>
        <a:p>
          <a:endParaRPr lang="de-DE"/>
        </a:p>
      </dgm:t>
    </dgm:pt>
    <dgm:pt modelId="{540EB3DA-DF7B-477B-B17F-E138073DFE20}" type="sibTrans" cxnId="{12544392-ECEF-4CC9-B844-3BF0DB675698}">
      <dgm:prSet/>
      <dgm:spPr/>
      <dgm:t>
        <a:bodyPr/>
        <a:lstStyle/>
        <a:p>
          <a:endParaRPr lang="de-DE"/>
        </a:p>
      </dgm:t>
    </dgm:pt>
    <dgm:pt modelId="{7CE2379B-8620-4B2E-9BB2-5446722CCEAF}">
      <dgm:prSet/>
      <dgm:spPr>
        <a:solidFill>
          <a:srgbClr val="00B050"/>
        </a:solidFill>
      </dgm:spPr>
      <dgm:t>
        <a:bodyPr/>
        <a:lstStyle/>
        <a:p>
          <a:pPr rtl="0"/>
          <a:r>
            <a:rPr lang="en-US" dirty="0" smtClean="0"/>
            <a:t>Equivalence incorporates the </a:t>
          </a:r>
          <a:r>
            <a:rPr lang="en-US" b="1" dirty="0" smtClean="0"/>
            <a:t>proportionality principle</a:t>
          </a:r>
          <a:endParaRPr lang="de-DE" dirty="0"/>
        </a:p>
      </dgm:t>
    </dgm:pt>
    <dgm:pt modelId="{0D6981F1-54C6-40FE-91A3-6005872EC3E2}" type="parTrans" cxnId="{EAF6AC71-9F99-47E5-956A-0A69B8AC6426}">
      <dgm:prSet/>
      <dgm:spPr/>
      <dgm:t>
        <a:bodyPr/>
        <a:lstStyle/>
        <a:p>
          <a:endParaRPr lang="de-DE"/>
        </a:p>
      </dgm:t>
    </dgm:pt>
    <dgm:pt modelId="{CDE28D79-E2FF-47F5-843A-604C9C04D3FD}" type="sibTrans" cxnId="{EAF6AC71-9F99-47E5-956A-0A69B8AC6426}">
      <dgm:prSet/>
      <dgm:spPr/>
      <dgm:t>
        <a:bodyPr/>
        <a:lstStyle/>
        <a:p>
          <a:endParaRPr lang="de-DE"/>
        </a:p>
      </dgm:t>
    </dgm:pt>
    <dgm:pt modelId="{20B3415C-0CC5-42A3-8467-CCBCF287FB7B}">
      <dgm:prSet/>
      <dgm:spPr>
        <a:solidFill>
          <a:srgbClr val="00B050"/>
        </a:solidFill>
      </dgm:spPr>
      <dgm:t>
        <a:bodyPr/>
        <a:lstStyle/>
        <a:p>
          <a:pPr rtl="0"/>
          <a:r>
            <a:rPr lang="en-US" dirty="0" smtClean="0"/>
            <a:t>An equivalence judgment can only be made in respect of the </a:t>
          </a:r>
          <a:r>
            <a:rPr lang="en-US" b="1" dirty="0" smtClean="0"/>
            <a:t>regime in existence </a:t>
          </a:r>
          <a:r>
            <a:rPr lang="en-US" dirty="0" smtClean="0"/>
            <a:t>and applied by a third country supervisory authority at the time of the assessment</a:t>
          </a:r>
          <a:endParaRPr lang="de-DE" dirty="0"/>
        </a:p>
      </dgm:t>
    </dgm:pt>
    <dgm:pt modelId="{0AEC82E5-B340-4347-9E44-C510D0CCCC41}" type="parTrans" cxnId="{F3AEABE2-8AF4-4CE7-B0EC-1936AFBE9EFF}">
      <dgm:prSet/>
      <dgm:spPr/>
      <dgm:t>
        <a:bodyPr/>
        <a:lstStyle/>
        <a:p>
          <a:endParaRPr lang="de-DE"/>
        </a:p>
      </dgm:t>
    </dgm:pt>
    <dgm:pt modelId="{FF3DEBC1-27FA-4A6F-A0F9-9EBB9875A7AF}" type="sibTrans" cxnId="{F3AEABE2-8AF4-4CE7-B0EC-1936AFBE9EFF}">
      <dgm:prSet/>
      <dgm:spPr/>
      <dgm:t>
        <a:bodyPr/>
        <a:lstStyle/>
        <a:p>
          <a:endParaRPr lang="de-DE"/>
        </a:p>
      </dgm:t>
    </dgm:pt>
    <dgm:pt modelId="{C65DC7F7-1FBD-4AA6-8EC5-6FDB4CB7FFAF}">
      <dgm:prSet/>
      <dgm:spPr/>
      <dgm:t>
        <a:bodyPr/>
        <a:lstStyle/>
        <a:p>
          <a:endParaRPr lang="de-DE"/>
        </a:p>
      </dgm:t>
    </dgm:pt>
    <dgm:pt modelId="{3F6D551F-7D23-4E2A-9DA8-E21E31F00815}" type="parTrans" cxnId="{6D7B1CDE-3BB0-48F8-9233-67B486D504CB}">
      <dgm:prSet/>
      <dgm:spPr/>
      <dgm:t>
        <a:bodyPr/>
        <a:lstStyle/>
        <a:p>
          <a:endParaRPr lang="de-DE"/>
        </a:p>
      </dgm:t>
    </dgm:pt>
    <dgm:pt modelId="{8BC05538-78DD-41F7-96E8-D9E13FF3BDBB}" type="sibTrans" cxnId="{6D7B1CDE-3BB0-48F8-9233-67B486D504CB}">
      <dgm:prSet/>
      <dgm:spPr/>
      <dgm:t>
        <a:bodyPr/>
        <a:lstStyle/>
        <a:p>
          <a:endParaRPr lang="de-DE"/>
        </a:p>
      </dgm:t>
    </dgm:pt>
    <dgm:pt modelId="{3BACC971-76D2-4E8F-A451-396B7902524C}" type="pres">
      <dgm:prSet presAssocID="{1E01992B-111C-4AEE-AA5D-AB6D90FFCB02}" presName="matrix" presStyleCnt="0">
        <dgm:presLayoutVars>
          <dgm:chMax val="1"/>
          <dgm:dir/>
          <dgm:resizeHandles val="exact"/>
        </dgm:presLayoutVars>
      </dgm:prSet>
      <dgm:spPr/>
      <dgm:t>
        <a:bodyPr/>
        <a:lstStyle/>
        <a:p>
          <a:endParaRPr lang="de-DE"/>
        </a:p>
      </dgm:t>
    </dgm:pt>
    <dgm:pt modelId="{9883EB9C-6D9C-4BA3-8333-3972BAFC3BDE}" type="pres">
      <dgm:prSet presAssocID="{1E01992B-111C-4AEE-AA5D-AB6D90FFCB02}" presName="diamond" presStyleLbl="bgShp" presStyleIdx="0" presStyleCnt="1" custLinFactNeighborX="-603" custLinFactNeighborY="-622"/>
      <dgm:spPr>
        <a:solidFill>
          <a:srgbClr val="99CCFF"/>
        </a:solidFill>
      </dgm:spPr>
    </dgm:pt>
    <dgm:pt modelId="{06653ECF-62F9-47E1-9466-69FBA1BC4EDB}" type="pres">
      <dgm:prSet presAssocID="{1E01992B-111C-4AEE-AA5D-AB6D90FFCB02}" presName="quad1" presStyleLbl="node1" presStyleIdx="0" presStyleCnt="4">
        <dgm:presLayoutVars>
          <dgm:chMax val="0"/>
          <dgm:chPref val="0"/>
          <dgm:bulletEnabled val="1"/>
        </dgm:presLayoutVars>
      </dgm:prSet>
      <dgm:spPr/>
      <dgm:t>
        <a:bodyPr/>
        <a:lstStyle/>
        <a:p>
          <a:endParaRPr lang="de-DE"/>
        </a:p>
      </dgm:t>
    </dgm:pt>
    <dgm:pt modelId="{9A32B95B-572B-44D8-81CD-FAE2E0D2CE42}" type="pres">
      <dgm:prSet presAssocID="{1E01992B-111C-4AEE-AA5D-AB6D90FFCB02}" presName="quad2" presStyleLbl="node1" presStyleIdx="1" presStyleCnt="4">
        <dgm:presLayoutVars>
          <dgm:chMax val="0"/>
          <dgm:chPref val="0"/>
          <dgm:bulletEnabled val="1"/>
        </dgm:presLayoutVars>
      </dgm:prSet>
      <dgm:spPr/>
      <dgm:t>
        <a:bodyPr/>
        <a:lstStyle/>
        <a:p>
          <a:endParaRPr lang="de-DE"/>
        </a:p>
      </dgm:t>
    </dgm:pt>
    <dgm:pt modelId="{5F509D11-F5D7-49D9-B504-ACA3B2799903}" type="pres">
      <dgm:prSet presAssocID="{1E01992B-111C-4AEE-AA5D-AB6D90FFCB02}" presName="quad3" presStyleLbl="node1" presStyleIdx="2" presStyleCnt="4">
        <dgm:presLayoutVars>
          <dgm:chMax val="0"/>
          <dgm:chPref val="0"/>
          <dgm:bulletEnabled val="1"/>
        </dgm:presLayoutVars>
      </dgm:prSet>
      <dgm:spPr/>
      <dgm:t>
        <a:bodyPr/>
        <a:lstStyle/>
        <a:p>
          <a:endParaRPr lang="de-DE"/>
        </a:p>
      </dgm:t>
    </dgm:pt>
    <dgm:pt modelId="{C30CBD7C-960A-42C2-B800-4C6464B54EE3}" type="pres">
      <dgm:prSet presAssocID="{1E01992B-111C-4AEE-AA5D-AB6D90FFCB02}" presName="quad4" presStyleLbl="node1" presStyleIdx="3" presStyleCnt="4">
        <dgm:presLayoutVars>
          <dgm:chMax val="0"/>
          <dgm:chPref val="0"/>
          <dgm:bulletEnabled val="1"/>
        </dgm:presLayoutVars>
      </dgm:prSet>
      <dgm:spPr/>
      <dgm:t>
        <a:bodyPr/>
        <a:lstStyle/>
        <a:p>
          <a:endParaRPr lang="de-DE"/>
        </a:p>
      </dgm:t>
    </dgm:pt>
  </dgm:ptLst>
  <dgm:cxnLst>
    <dgm:cxn modelId="{6D7B1CDE-3BB0-48F8-9233-67B486D504CB}" srcId="{1E01992B-111C-4AEE-AA5D-AB6D90FFCB02}" destId="{C65DC7F7-1FBD-4AA6-8EC5-6FDB4CB7FFAF}" srcOrd="4" destOrd="0" parTransId="{3F6D551F-7D23-4E2A-9DA8-E21E31F00815}" sibTransId="{8BC05538-78DD-41F7-96E8-D9E13FF3BDBB}"/>
    <dgm:cxn modelId="{42B99D3D-96E2-4D2F-B5F5-86EBD026B875}" type="presOf" srcId="{1E01992B-111C-4AEE-AA5D-AB6D90FFCB02}" destId="{3BACC971-76D2-4E8F-A451-396B7902524C}" srcOrd="0" destOrd="0" presId="urn:microsoft.com/office/officeart/2005/8/layout/matrix3"/>
    <dgm:cxn modelId="{169A203B-109C-4A41-BCBC-D44FDF62B19E}" type="presOf" srcId="{8B8CD269-CDEB-4981-91B7-9FA87D101BC8}" destId="{9A32B95B-572B-44D8-81CD-FAE2E0D2CE42}" srcOrd="0" destOrd="0" presId="urn:microsoft.com/office/officeart/2005/8/layout/matrix3"/>
    <dgm:cxn modelId="{0AF76D88-62C3-4D5F-BA39-89CFD8FCD20A}" srcId="{1E01992B-111C-4AEE-AA5D-AB6D90FFCB02}" destId="{9AABCE3F-E7C7-48B4-BCBA-0571D20B8B43}" srcOrd="0" destOrd="0" parTransId="{2D0003C3-C4DC-4465-BC36-40EF8ED3B4B3}" sibTransId="{F902A8DB-B7C8-4A6D-A435-2544FF50A24B}"/>
    <dgm:cxn modelId="{F3AEABE2-8AF4-4CE7-B0EC-1936AFBE9EFF}" srcId="{1E01992B-111C-4AEE-AA5D-AB6D90FFCB02}" destId="{20B3415C-0CC5-42A3-8467-CCBCF287FB7B}" srcOrd="3" destOrd="0" parTransId="{0AEC82E5-B340-4347-9E44-C510D0CCCC41}" sibTransId="{FF3DEBC1-27FA-4A6F-A0F9-9EBB9875A7AF}"/>
    <dgm:cxn modelId="{ACCCF82F-0BFE-4637-B4F1-D130FAFA0534}" type="presOf" srcId="{7CE2379B-8620-4B2E-9BB2-5446722CCEAF}" destId="{5F509D11-F5D7-49D9-B504-ACA3B2799903}" srcOrd="0" destOrd="0" presId="urn:microsoft.com/office/officeart/2005/8/layout/matrix3"/>
    <dgm:cxn modelId="{12544392-ECEF-4CC9-B844-3BF0DB675698}" srcId="{1E01992B-111C-4AEE-AA5D-AB6D90FFCB02}" destId="{8B8CD269-CDEB-4981-91B7-9FA87D101BC8}" srcOrd="1" destOrd="0" parTransId="{C5339A92-75A3-430C-9092-4889AF43BFC6}" sibTransId="{540EB3DA-DF7B-477B-B17F-E138073DFE20}"/>
    <dgm:cxn modelId="{FF1B21E1-3CF5-4F2B-B05C-119276CBB29E}" type="presOf" srcId="{20B3415C-0CC5-42A3-8467-CCBCF287FB7B}" destId="{C30CBD7C-960A-42C2-B800-4C6464B54EE3}" srcOrd="0" destOrd="0" presId="urn:microsoft.com/office/officeart/2005/8/layout/matrix3"/>
    <dgm:cxn modelId="{EC557338-3FFF-4B1D-B2FC-CD041C354AA2}" type="presOf" srcId="{9AABCE3F-E7C7-48B4-BCBA-0571D20B8B43}" destId="{06653ECF-62F9-47E1-9466-69FBA1BC4EDB}" srcOrd="0" destOrd="0" presId="urn:microsoft.com/office/officeart/2005/8/layout/matrix3"/>
    <dgm:cxn modelId="{EAF6AC71-9F99-47E5-956A-0A69B8AC6426}" srcId="{1E01992B-111C-4AEE-AA5D-AB6D90FFCB02}" destId="{7CE2379B-8620-4B2E-9BB2-5446722CCEAF}" srcOrd="2" destOrd="0" parTransId="{0D6981F1-54C6-40FE-91A3-6005872EC3E2}" sibTransId="{CDE28D79-E2FF-47F5-843A-604C9C04D3FD}"/>
    <dgm:cxn modelId="{39B39A9F-9578-496E-94A7-24D5EA6832E3}" type="presParOf" srcId="{3BACC971-76D2-4E8F-A451-396B7902524C}" destId="{9883EB9C-6D9C-4BA3-8333-3972BAFC3BDE}" srcOrd="0" destOrd="0" presId="urn:microsoft.com/office/officeart/2005/8/layout/matrix3"/>
    <dgm:cxn modelId="{26D2CC5E-9E9E-4B59-9955-273B4A8F05FE}" type="presParOf" srcId="{3BACC971-76D2-4E8F-A451-396B7902524C}" destId="{06653ECF-62F9-47E1-9466-69FBA1BC4EDB}" srcOrd="1" destOrd="0" presId="urn:microsoft.com/office/officeart/2005/8/layout/matrix3"/>
    <dgm:cxn modelId="{172A42C1-2EC9-4DC3-BF4B-E24A75A3E758}" type="presParOf" srcId="{3BACC971-76D2-4E8F-A451-396B7902524C}" destId="{9A32B95B-572B-44D8-81CD-FAE2E0D2CE42}" srcOrd="2" destOrd="0" presId="urn:microsoft.com/office/officeart/2005/8/layout/matrix3"/>
    <dgm:cxn modelId="{31434E9F-9C10-4F89-912D-905B5F4F2D8F}" type="presParOf" srcId="{3BACC971-76D2-4E8F-A451-396B7902524C}" destId="{5F509D11-F5D7-49D9-B504-ACA3B2799903}" srcOrd="3" destOrd="0" presId="urn:microsoft.com/office/officeart/2005/8/layout/matrix3"/>
    <dgm:cxn modelId="{2D56D29B-6AA3-4020-80D3-0EE24E865B21}" type="presParOf" srcId="{3BACC971-76D2-4E8F-A451-396B7902524C}" destId="{C30CBD7C-960A-42C2-B800-4C6464B54EE3}"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3EB9C-6D9C-4BA3-8333-3972BAFC3BDE}">
      <dsp:nvSpPr>
        <dsp:cNvPr id="0" name=""/>
        <dsp:cNvSpPr/>
      </dsp:nvSpPr>
      <dsp:spPr>
        <a:xfrm>
          <a:off x="545669" y="0"/>
          <a:ext cx="5040560" cy="5040560"/>
        </a:xfrm>
        <a:prstGeom prst="diamond">
          <a:avLst/>
        </a:prstGeom>
        <a:solidFill>
          <a:srgbClr val="99CCFF"/>
        </a:solidFill>
        <a:ln>
          <a:noFill/>
        </a:ln>
        <a:effectLst/>
      </dsp:spPr>
      <dsp:style>
        <a:lnRef idx="0">
          <a:scrgbClr r="0" g="0" b="0"/>
        </a:lnRef>
        <a:fillRef idx="1">
          <a:scrgbClr r="0" g="0" b="0"/>
        </a:fillRef>
        <a:effectRef idx="0">
          <a:scrgbClr r="0" g="0" b="0"/>
        </a:effectRef>
        <a:fontRef idx="minor"/>
      </dsp:style>
    </dsp:sp>
    <dsp:sp modelId="{06653ECF-62F9-47E1-9466-69FBA1BC4EDB}">
      <dsp:nvSpPr>
        <dsp:cNvPr id="0" name=""/>
        <dsp:cNvSpPr/>
      </dsp:nvSpPr>
      <dsp:spPr>
        <a:xfrm>
          <a:off x="1054917" y="478853"/>
          <a:ext cx="1965818" cy="1965818"/>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Equivalence is a flexible process </a:t>
          </a:r>
          <a:r>
            <a:rPr lang="en-US" sz="1300" kern="1200" dirty="0" smtClean="0"/>
            <a:t>based on principles and objectives</a:t>
          </a:r>
          <a:endParaRPr lang="de-DE" sz="1300" kern="1200" dirty="0"/>
        </a:p>
      </dsp:txBody>
      <dsp:txXfrm>
        <a:off x="1150880" y="574816"/>
        <a:ext cx="1773892" cy="1773892"/>
      </dsp:txXfrm>
    </dsp:sp>
    <dsp:sp modelId="{9A32B95B-572B-44D8-81CD-FAE2E0D2CE42}">
      <dsp:nvSpPr>
        <dsp:cNvPr id="0" name=""/>
        <dsp:cNvSpPr/>
      </dsp:nvSpPr>
      <dsp:spPr>
        <a:xfrm>
          <a:off x="3171952" y="478853"/>
          <a:ext cx="1965818" cy="1965818"/>
        </a:xfrm>
        <a:prstGeom prst="roundRect">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smtClean="0">
              <a:solidFill>
                <a:schemeClr val="accent4"/>
              </a:solidFill>
              <a:effectLst/>
            </a:rPr>
            <a:t>Supervisory cooperation &amp; </a:t>
          </a:r>
          <a:r>
            <a:rPr lang="en-US" sz="1300" b="1" kern="1200" dirty="0" smtClean="0">
              <a:solidFill>
                <a:schemeClr val="accent4"/>
              </a:solidFill>
              <a:effectLst/>
            </a:rPr>
            <a:t>professional secrecy is a key, determinative</a:t>
          </a:r>
          <a:r>
            <a:rPr lang="en-US" sz="1300" kern="1200" dirty="0" smtClean="0">
              <a:solidFill>
                <a:schemeClr val="accent4"/>
              </a:solidFill>
              <a:effectLst/>
            </a:rPr>
            <a:t> element of a positive equivalence finding. Proportionality does </a:t>
          </a:r>
          <a:r>
            <a:rPr lang="en-US" sz="1300" b="1" kern="1200" dirty="0" smtClean="0">
              <a:solidFill>
                <a:schemeClr val="accent4"/>
              </a:solidFill>
              <a:effectLst/>
            </a:rPr>
            <a:t>not apply </a:t>
          </a:r>
          <a:r>
            <a:rPr lang="en-US" sz="1300" kern="1200" dirty="0" smtClean="0">
              <a:solidFill>
                <a:schemeClr val="accent4"/>
              </a:solidFill>
              <a:effectLst/>
            </a:rPr>
            <a:t>in relation to this assessment.</a:t>
          </a:r>
          <a:endParaRPr lang="de-DE" sz="1300" kern="1200" dirty="0">
            <a:solidFill>
              <a:schemeClr val="accent4"/>
            </a:solidFill>
            <a:effectLst/>
          </a:endParaRPr>
        </a:p>
      </dsp:txBody>
      <dsp:txXfrm>
        <a:off x="3267915" y="574816"/>
        <a:ext cx="1773892" cy="1773892"/>
      </dsp:txXfrm>
    </dsp:sp>
    <dsp:sp modelId="{5F509D11-F5D7-49D9-B504-ACA3B2799903}">
      <dsp:nvSpPr>
        <dsp:cNvPr id="0" name=""/>
        <dsp:cNvSpPr/>
      </dsp:nvSpPr>
      <dsp:spPr>
        <a:xfrm>
          <a:off x="1054917" y="2595888"/>
          <a:ext cx="1965818" cy="1965818"/>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smtClean="0"/>
            <a:t>Equivalence incorporates the </a:t>
          </a:r>
          <a:r>
            <a:rPr lang="en-US" sz="1300" b="1" kern="1200" dirty="0" smtClean="0"/>
            <a:t>proportionality principle</a:t>
          </a:r>
          <a:endParaRPr lang="de-DE" sz="1300" kern="1200" dirty="0"/>
        </a:p>
      </dsp:txBody>
      <dsp:txXfrm>
        <a:off x="1150880" y="2691851"/>
        <a:ext cx="1773892" cy="1773892"/>
      </dsp:txXfrm>
    </dsp:sp>
    <dsp:sp modelId="{C30CBD7C-960A-42C2-B800-4C6464B54EE3}">
      <dsp:nvSpPr>
        <dsp:cNvPr id="0" name=""/>
        <dsp:cNvSpPr/>
      </dsp:nvSpPr>
      <dsp:spPr>
        <a:xfrm>
          <a:off x="3171952" y="2595888"/>
          <a:ext cx="1965818" cy="1965818"/>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smtClean="0"/>
            <a:t>An equivalence judgment can only be made in respect of the </a:t>
          </a:r>
          <a:r>
            <a:rPr lang="en-US" sz="1300" b="1" kern="1200" dirty="0" smtClean="0"/>
            <a:t>regime in existence </a:t>
          </a:r>
          <a:r>
            <a:rPr lang="en-US" sz="1300" kern="1200" dirty="0" smtClean="0"/>
            <a:t>and applied by a third country supervisory authority at the time of the assessment</a:t>
          </a:r>
          <a:endParaRPr lang="de-DE" sz="1300" kern="1200" dirty="0"/>
        </a:p>
      </dsp:txBody>
      <dsp:txXfrm>
        <a:off x="3267915" y="2691851"/>
        <a:ext cx="1773892" cy="177389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72421" cy="496672"/>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sz="quarter" idx="1"/>
          </p:nvPr>
        </p:nvSpPr>
        <p:spPr>
          <a:xfrm>
            <a:off x="3884028" y="0"/>
            <a:ext cx="2972421" cy="496672"/>
          </a:xfrm>
          <a:prstGeom prst="rect">
            <a:avLst/>
          </a:prstGeom>
        </p:spPr>
        <p:txBody>
          <a:bodyPr vert="horz" lIns="91440" tIns="45720" rIns="91440" bIns="45720" rtlCol="0"/>
          <a:lstStyle>
            <a:lvl1pPr algn="r">
              <a:defRPr sz="1200"/>
            </a:lvl1pPr>
          </a:lstStyle>
          <a:p>
            <a:fld id="{F6A2BC92-E20A-4DB9-B4DB-9B662FBDFACF}" type="datetimeFigureOut">
              <a:rPr lang="es-CL" smtClean="0"/>
              <a:t>19-11-2013</a:t>
            </a:fld>
            <a:endParaRPr lang="es-CL" dirty="0"/>
          </a:p>
        </p:txBody>
      </p:sp>
      <p:sp>
        <p:nvSpPr>
          <p:cNvPr id="4" name="3 Marcador de pie de página"/>
          <p:cNvSpPr>
            <a:spLocks noGrp="1"/>
          </p:cNvSpPr>
          <p:nvPr>
            <p:ph type="ftr" sz="quarter" idx="2"/>
          </p:nvPr>
        </p:nvSpPr>
        <p:spPr>
          <a:xfrm>
            <a:off x="1" y="9428272"/>
            <a:ext cx="2972421" cy="496672"/>
          </a:xfrm>
          <a:prstGeom prst="rect">
            <a:avLst/>
          </a:prstGeom>
        </p:spPr>
        <p:txBody>
          <a:bodyPr vert="horz" lIns="91440" tIns="45720" rIns="91440" bIns="45720" rtlCol="0" anchor="b"/>
          <a:lstStyle>
            <a:lvl1pPr algn="l">
              <a:defRPr sz="1200"/>
            </a:lvl1pPr>
          </a:lstStyle>
          <a:p>
            <a:endParaRPr lang="es-CL" dirty="0"/>
          </a:p>
        </p:txBody>
      </p:sp>
      <p:sp>
        <p:nvSpPr>
          <p:cNvPr id="5" name="4 Marcador de número de diapositiva"/>
          <p:cNvSpPr>
            <a:spLocks noGrp="1"/>
          </p:cNvSpPr>
          <p:nvPr>
            <p:ph type="sldNum" sz="quarter" idx="3"/>
          </p:nvPr>
        </p:nvSpPr>
        <p:spPr>
          <a:xfrm>
            <a:off x="3884028" y="9428272"/>
            <a:ext cx="2972421" cy="496672"/>
          </a:xfrm>
          <a:prstGeom prst="rect">
            <a:avLst/>
          </a:prstGeom>
        </p:spPr>
        <p:txBody>
          <a:bodyPr vert="horz" lIns="91440" tIns="45720" rIns="91440" bIns="45720" rtlCol="0" anchor="b"/>
          <a:lstStyle>
            <a:lvl1pPr algn="r">
              <a:defRPr sz="1200"/>
            </a:lvl1pPr>
          </a:lstStyle>
          <a:p>
            <a:fld id="{19811C22-1C74-423C-A390-E6593F7DB9F7}" type="slidenum">
              <a:rPr lang="es-CL" smtClean="0"/>
              <a:t>‹Nº›</a:t>
            </a:fld>
            <a:endParaRPr lang="es-CL" dirty="0"/>
          </a:p>
        </p:txBody>
      </p:sp>
    </p:spTree>
    <p:extLst>
      <p:ext uri="{BB962C8B-B14F-4D97-AF65-F5344CB8AC3E}">
        <p14:creationId xmlns:p14="http://schemas.microsoft.com/office/powerpoint/2010/main" val="3399350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6332"/>
          </a:xfrm>
          <a:prstGeom prst="rect">
            <a:avLst/>
          </a:prstGeom>
        </p:spPr>
        <p:txBody>
          <a:bodyPr vert="horz" lIns="93177" tIns="46589" rIns="93177" bIns="46589" rtlCol="0"/>
          <a:lstStyle>
            <a:lvl1pPr algn="l">
              <a:defRPr sz="1200"/>
            </a:lvl1pPr>
          </a:lstStyle>
          <a:p>
            <a:endParaRPr lang="es-CL" dirty="0"/>
          </a:p>
        </p:txBody>
      </p:sp>
      <p:sp>
        <p:nvSpPr>
          <p:cNvPr id="3" name="2 Marcador de fecha"/>
          <p:cNvSpPr>
            <a:spLocks noGrp="1"/>
          </p:cNvSpPr>
          <p:nvPr>
            <p:ph type="dt" idx="1"/>
          </p:nvPr>
        </p:nvSpPr>
        <p:spPr>
          <a:xfrm>
            <a:off x="3884614" y="0"/>
            <a:ext cx="2971800" cy="496332"/>
          </a:xfrm>
          <a:prstGeom prst="rect">
            <a:avLst/>
          </a:prstGeom>
        </p:spPr>
        <p:txBody>
          <a:bodyPr vert="horz" lIns="93177" tIns="46589" rIns="93177" bIns="46589" rtlCol="0"/>
          <a:lstStyle>
            <a:lvl1pPr algn="r">
              <a:defRPr sz="1200"/>
            </a:lvl1pPr>
          </a:lstStyle>
          <a:p>
            <a:fld id="{EC8EF898-5C89-4AB8-9893-D73E63905B19}" type="datetimeFigureOut">
              <a:rPr lang="es-CL" smtClean="0"/>
              <a:t>19-11-2013</a:t>
            </a:fld>
            <a:endParaRPr lang="es-CL" dirty="0"/>
          </a:p>
        </p:txBody>
      </p:sp>
      <p:sp>
        <p:nvSpPr>
          <p:cNvPr id="4" name="3 Marcador de imagen de diapositiva"/>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3177" tIns="46589" rIns="93177" bIns="46589" rtlCol="0" anchor="ctr"/>
          <a:lstStyle/>
          <a:p>
            <a:endParaRPr lang="es-CL" dirty="0"/>
          </a:p>
        </p:txBody>
      </p:sp>
      <p:sp>
        <p:nvSpPr>
          <p:cNvPr id="5" name="4 Marcador de notas"/>
          <p:cNvSpPr>
            <a:spLocks noGrp="1"/>
          </p:cNvSpPr>
          <p:nvPr>
            <p:ph type="body" sz="quarter" idx="3"/>
          </p:nvPr>
        </p:nvSpPr>
        <p:spPr>
          <a:xfrm>
            <a:off x="685801" y="4715154"/>
            <a:ext cx="5486400" cy="4466987"/>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9428584"/>
            <a:ext cx="2971800" cy="496332"/>
          </a:xfrm>
          <a:prstGeom prst="rect">
            <a:avLst/>
          </a:prstGeom>
        </p:spPr>
        <p:txBody>
          <a:bodyPr vert="horz" lIns="93177" tIns="46589" rIns="93177" bIns="46589"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884614" y="9428584"/>
            <a:ext cx="2971800" cy="496332"/>
          </a:xfrm>
          <a:prstGeom prst="rect">
            <a:avLst/>
          </a:prstGeom>
        </p:spPr>
        <p:txBody>
          <a:bodyPr vert="horz" lIns="93177" tIns="46589" rIns="93177" bIns="46589" rtlCol="0" anchor="b"/>
          <a:lstStyle>
            <a:lvl1pPr algn="r">
              <a:defRPr sz="1200"/>
            </a:lvl1pPr>
          </a:lstStyle>
          <a:p>
            <a:fld id="{B309BDAF-6A82-4C36-A7F7-AEE1A7B308EA}" type="slidenum">
              <a:rPr lang="es-CL" smtClean="0"/>
              <a:t>‹Nº›</a:t>
            </a:fld>
            <a:endParaRPr lang="es-CL" dirty="0"/>
          </a:p>
        </p:txBody>
      </p:sp>
    </p:spTree>
    <p:extLst>
      <p:ext uri="{BB962C8B-B14F-4D97-AF65-F5344CB8AC3E}">
        <p14:creationId xmlns:p14="http://schemas.microsoft.com/office/powerpoint/2010/main" val="166655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B309BDAF-6A82-4C36-A7F7-AEE1A7B308EA}" type="slidenum">
              <a:rPr lang="es-CL" smtClean="0"/>
              <a:t>36</a:t>
            </a:fld>
            <a:endParaRPr lang="es-CL" dirty="0"/>
          </a:p>
        </p:txBody>
      </p:sp>
    </p:spTree>
    <p:extLst>
      <p:ext uri="{BB962C8B-B14F-4D97-AF65-F5344CB8AC3E}">
        <p14:creationId xmlns:p14="http://schemas.microsoft.com/office/powerpoint/2010/main" val="218779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3244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78411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24472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17470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240916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58228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29352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53838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88298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11038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19-11-2013</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263412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99AA0-20FE-4443-B3A9-09790095D673}" type="datetimeFigureOut">
              <a:rPr lang="es-CL" smtClean="0"/>
              <a:t>19-11-2013</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4107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9.x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0.x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4.xml"/><Relationship Id="rId4" Type="http://schemas.openxmlformats.org/officeDocument/2006/relationships/image" Target="../media/image5.emf"/></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hemeOverride" Target="../theme/themeOverride3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35.xml"/><Relationship Id="rId4" Type="http://schemas.openxmlformats.org/officeDocument/2006/relationships/image" Target="../media/image2.jpg"/></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3 Rectángulo"/>
          <p:cNvSpPr/>
          <p:nvPr/>
        </p:nvSpPr>
        <p:spPr>
          <a:xfrm>
            <a:off x="1184542" y="2780928"/>
            <a:ext cx="7128791" cy="1077218"/>
          </a:xfrm>
          <a:prstGeom prst="rect">
            <a:avLst/>
          </a:prstGeom>
        </p:spPr>
        <p:txBody>
          <a:bodyPr wrap="square">
            <a:spAutoFit/>
          </a:bodyPr>
          <a:lstStyle/>
          <a:p>
            <a:pPr algn="ctr"/>
            <a:r>
              <a:rPr lang="en-US" sz="3200" b="1" dirty="0">
                <a:solidFill>
                  <a:schemeClr val="bg1"/>
                </a:solidFill>
              </a:rPr>
              <a:t>Supervision </a:t>
            </a:r>
            <a:r>
              <a:rPr lang="en-US" sz="3200" b="1" dirty="0" smtClean="0">
                <a:solidFill>
                  <a:schemeClr val="bg1"/>
                </a:solidFill>
              </a:rPr>
              <a:t>de </a:t>
            </a:r>
            <a:r>
              <a:rPr lang="en-US" sz="3200" b="1" dirty="0" err="1" smtClean="0">
                <a:solidFill>
                  <a:schemeClr val="bg1"/>
                </a:solidFill>
              </a:rPr>
              <a:t>Filiales</a:t>
            </a:r>
            <a:r>
              <a:rPr lang="en-US" sz="3200" b="1" dirty="0" smtClean="0">
                <a:solidFill>
                  <a:schemeClr val="bg1"/>
                </a:solidFill>
              </a:rPr>
              <a:t> de </a:t>
            </a:r>
            <a:r>
              <a:rPr lang="en-US" sz="3200" b="1" dirty="0" err="1" smtClean="0">
                <a:solidFill>
                  <a:schemeClr val="bg1"/>
                </a:solidFill>
              </a:rPr>
              <a:t>Aseguradores</a:t>
            </a:r>
            <a:r>
              <a:rPr lang="en-US" sz="3200" b="1" dirty="0" smtClean="0">
                <a:solidFill>
                  <a:schemeClr val="bg1"/>
                </a:solidFill>
              </a:rPr>
              <a:t> </a:t>
            </a:r>
            <a:r>
              <a:rPr lang="en-US" sz="3200" b="1" dirty="0" err="1" smtClean="0">
                <a:solidFill>
                  <a:schemeClr val="bg1"/>
                </a:solidFill>
              </a:rPr>
              <a:t>Extranjeros</a:t>
            </a:r>
            <a:r>
              <a:rPr lang="en-US" sz="3200" b="1" dirty="0" smtClean="0">
                <a:solidFill>
                  <a:schemeClr val="bg1"/>
                </a:solidFill>
              </a:rPr>
              <a:t> </a:t>
            </a:r>
            <a:endParaRPr lang="es-CL" sz="3200" b="1" dirty="0">
              <a:solidFill>
                <a:schemeClr val="bg1"/>
              </a:solidFill>
              <a:latin typeface="Century Gothic" pitchFamily="34" charset="0"/>
            </a:endParaRPr>
          </a:p>
        </p:txBody>
      </p:sp>
      <p:sp>
        <p:nvSpPr>
          <p:cNvPr id="2" name="1 CuadroTexto"/>
          <p:cNvSpPr txBox="1"/>
          <p:nvPr/>
        </p:nvSpPr>
        <p:spPr>
          <a:xfrm>
            <a:off x="5580112" y="6457111"/>
            <a:ext cx="3411422" cy="369332"/>
          </a:xfrm>
          <a:prstGeom prst="rect">
            <a:avLst/>
          </a:prstGeom>
          <a:noFill/>
        </p:spPr>
        <p:txBody>
          <a:bodyPr wrap="square" rtlCol="0">
            <a:spAutoFit/>
          </a:bodyPr>
          <a:lstStyle/>
          <a:p>
            <a:r>
              <a:rPr lang="es-CL" dirty="0" smtClean="0">
                <a:solidFill>
                  <a:schemeClr val="bg1"/>
                </a:solidFill>
                <a:latin typeface="Century Gothic" pitchFamily="34" charset="0"/>
              </a:rPr>
              <a:t>               13 noviembre 2013</a:t>
            </a:r>
            <a:endParaRPr lang="es-CL" dirty="0">
              <a:solidFill>
                <a:schemeClr val="bg1"/>
              </a:solidFill>
              <a:latin typeface="Century Gothic" pitchFamily="34" charset="0"/>
            </a:endParaRPr>
          </a:p>
        </p:txBody>
      </p:sp>
      <p:sp>
        <p:nvSpPr>
          <p:cNvPr id="5" name="4 CuadroTexto"/>
          <p:cNvSpPr txBox="1"/>
          <p:nvPr/>
        </p:nvSpPr>
        <p:spPr>
          <a:xfrm>
            <a:off x="182736" y="4148787"/>
            <a:ext cx="4821312" cy="2585323"/>
          </a:xfrm>
          <a:prstGeom prst="rect">
            <a:avLst/>
          </a:prstGeom>
          <a:noFill/>
        </p:spPr>
        <p:txBody>
          <a:bodyPr wrap="square" rtlCol="0">
            <a:spAutoFit/>
          </a:bodyPr>
          <a:lstStyle/>
          <a:p>
            <a:r>
              <a:rPr lang="es-CL" dirty="0">
                <a:solidFill>
                  <a:schemeClr val="bg1"/>
                </a:solidFill>
                <a:latin typeface="Century Gothic" pitchFamily="34" charset="0"/>
              </a:rPr>
              <a:t>Seminario Regional de Supervisores </a:t>
            </a:r>
            <a:r>
              <a:rPr lang="es-CL" dirty="0" smtClean="0">
                <a:solidFill>
                  <a:schemeClr val="bg1"/>
                </a:solidFill>
                <a:latin typeface="Century Gothic" pitchFamily="34" charset="0"/>
              </a:rPr>
              <a:t>de </a:t>
            </a:r>
            <a:r>
              <a:rPr lang="es-CL" dirty="0">
                <a:solidFill>
                  <a:schemeClr val="bg1"/>
                </a:solidFill>
                <a:latin typeface="Century Gothic" pitchFamily="34" charset="0"/>
              </a:rPr>
              <a:t>Seguros en Latinoamérica </a:t>
            </a:r>
          </a:p>
          <a:p>
            <a:r>
              <a:rPr lang="es-CL" dirty="0">
                <a:solidFill>
                  <a:schemeClr val="bg1"/>
                </a:solidFill>
                <a:latin typeface="Century Gothic" pitchFamily="34" charset="0"/>
              </a:rPr>
              <a:t>Santiago, Chile</a:t>
            </a:r>
          </a:p>
          <a:p>
            <a:r>
              <a:rPr lang="es-CL" dirty="0">
                <a:solidFill>
                  <a:schemeClr val="bg1"/>
                </a:solidFill>
                <a:latin typeface="Century Gothic" pitchFamily="34" charset="0"/>
              </a:rPr>
              <a:t>Noviembre 19-21, 2013</a:t>
            </a:r>
          </a:p>
          <a:p>
            <a:endParaRPr lang="es-CL" dirty="0" smtClean="0">
              <a:solidFill>
                <a:schemeClr val="bg1"/>
              </a:solidFill>
              <a:latin typeface="Century Gothic" pitchFamily="34" charset="0"/>
            </a:endParaRPr>
          </a:p>
          <a:p>
            <a:endParaRPr lang="es-CL" dirty="0" smtClean="0">
              <a:solidFill>
                <a:schemeClr val="bg1"/>
              </a:solidFill>
              <a:latin typeface="Century Gothic" pitchFamily="34" charset="0"/>
            </a:endParaRPr>
          </a:p>
          <a:p>
            <a:r>
              <a:rPr lang="es-CL" dirty="0" smtClean="0">
                <a:solidFill>
                  <a:schemeClr val="bg1"/>
                </a:solidFill>
                <a:latin typeface="Century Gothic" pitchFamily="34" charset="0"/>
              </a:rPr>
              <a:t>Ernesto Ríos</a:t>
            </a:r>
          </a:p>
          <a:p>
            <a:r>
              <a:rPr lang="es-CL" dirty="0" smtClean="0">
                <a:solidFill>
                  <a:schemeClr val="bg1"/>
                </a:solidFill>
                <a:latin typeface="Century Gothic" pitchFamily="34" charset="0"/>
              </a:rPr>
              <a:t>Jefe División Regulación de Seguros</a:t>
            </a:r>
          </a:p>
          <a:p>
            <a:r>
              <a:rPr lang="es-CL" dirty="0" smtClean="0">
                <a:solidFill>
                  <a:schemeClr val="bg1"/>
                </a:solidFill>
                <a:latin typeface="Century Gothic" pitchFamily="34" charset="0"/>
              </a:rPr>
              <a:t>SVS - Chile</a:t>
            </a:r>
            <a:endParaRPr lang="es-CL" dirty="0">
              <a:solidFill>
                <a:schemeClr val="bg1"/>
              </a:solidFill>
              <a:latin typeface="Century Gothic" pitchFamily="34" charset="0"/>
            </a:endParaRPr>
          </a:p>
        </p:txBody>
      </p:sp>
    </p:spTree>
    <p:extLst>
      <p:ext uri="{BB962C8B-B14F-4D97-AF65-F5344CB8AC3E}">
        <p14:creationId xmlns:p14="http://schemas.microsoft.com/office/powerpoint/2010/main" val="2140104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7" y="188640"/>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 </a:t>
            </a:r>
          </a:p>
        </p:txBody>
      </p:sp>
      <p:sp>
        <p:nvSpPr>
          <p:cNvPr id="43" name="Rectangle 7"/>
          <p:cNvSpPr>
            <a:spLocks noChangeArrowheads="1"/>
          </p:cNvSpPr>
          <p:nvPr/>
        </p:nvSpPr>
        <p:spPr bwMode="auto">
          <a:xfrm>
            <a:off x="142373" y="1052747"/>
            <a:ext cx="8246049" cy="5678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dirty="0" smtClean="0">
                <a:solidFill>
                  <a:srgbClr val="0000CC"/>
                </a:solidFill>
                <a:latin typeface="+mj-lt"/>
              </a:rPr>
              <a:t>Estructura del </a:t>
            </a:r>
            <a:r>
              <a:rPr lang="es-CL" sz="1800" dirty="0" err="1" smtClean="0">
                <a:solidFill>
                  <a:srgbClr val="0000CC"/>
                </a:solidFill>
                <a:latin typeface="+mj-lt"/>
              </a:rPr>
              <a:t>ComFrame</a:t>
            </a:r>
            <a:r>
              <a:rPr lang="es-CL" sz="1800" dirty="0" smtClean="0">
                <a:solidFill>
                  <a:srgbClr val="0000CC"/>
                </a:solidFill>
                <a:latin typeface="+mj-lt"/>
              </a:rPr>
              <a:t>:</a:t>
            </a:r>
          </a:p>
          <a:p>
            <a:pPr marL="342900" lvl="1" indent="-342900" algn="just" eaLnBrk="1" hangingPunct="1">
              <a:spcBef>
                <a:spcPct val="0"/>
              </a:spcBef>
              <a:buClr>
                <a:srgbClr val="FFC000"/>
              </a:buClr>
              <a:buSzPct val="130000"/>
              <a:buFont typeface="Wingdings" panose="05000000000000000000" pitchFamily="2" charset="2"/>
              <a:buChar char="§"/>
            </a:pPr>
            <a:endParaRPr lang="es-CL" sz="900" dirty="0" smtClean="0">
              <a:solidFill>
                <a:srgbClr val="0000CC"/>
              </a:solidFill>
              <a:latin typeface="+mj-lt"/>
            </a:endParaRPr>
          </a:p>
          <a:p>
            <a:pPr marL="450850" lvl="2" indent="-273050" algn="just" eaLnBrk="1" hangingPunct="1">
              <a:spcBef>
                <a:spcPct val="0"/>
              </a:spcBef>
              <a:buClr>
                <a:srgbClr val="FFC000"/>
              </a:buClr>
              <a:buSzPct val="130000"/>
              <a:buFont typeface="Wingdings" panose="05000000000000000000" pitchFamily="2" charset="2"/>
              <a:buChar char="§"/>
            </a:pPr>
            <a:r>
              <a:rPr lang="es-CL" sz="1600" b="1" dirty="0" smtClean="0">
                <a:solidFill>
                  <a:srgbClr val="0000CC"/>
                </a:solidFill>
                <a:latin typeface="+mj-lt"/>
              </a:rPr>
              <a:t>Modulo 1</a:t>
            </a:r>
            <a:r>
              <a:rPr lang="es-CL" sz="1600" dirty="0" smtClean="0">
                <a:solidFill>
                  <a:srgbClr val="0000CC"/>
                </a:solidFill>
                <a:latin typeface="+mj-lt"/>
              </a:rPr>
              <a:t>.  Alcance del </a:t>
            </a:r>
            <a:r>
              <a:rPr lang="es-CL" sz="1600" dirty="0" err="1" smtClean="0">
                <a:solidFill>
                  <a:srgbClr val="0000CC"/>
                </a:solidFill>
                <a:latin typeface="+mj-lt"/>
              </a:rPr>
              <a:t>ComFrame</a:t>
            </a:r>
            <a:r>
              <a:rPr lang="es-CL" sz="1600" dirty="0" smtClean="0">
                <a:solidFill>
                  <a:srgbClr val="0000CC"/>
                </a:solidFill>
                <a:latin typeface="+mj-lt"/>
              </a:rPr>
              <a:t>:</a:t>
            </a: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Criterios para Identificar un IAIG </a:t>
            </a:r>
            <a:r>
              <a:rPr lang="es-CL" sz="1400" dirty="0" smtClean="0">
                <a:solidFill>
                  <a:srgbClr val="0000CC"/>
                </a:solidFill>
                <a:latin typeface="+mj-lt"/>
                <a:sym typeface="Wingdings" panose="05000000000000000000" pitchFamily="2" charset="2"/>
              </a:rPr>
              <a:t> actividad internacional (operaciones fuera de su país de origen por al menos 10% del total de primas) y tamaño (al menos US$ 10 mil millones en primas o US$ 50 mil millones en activos)</a:t>
            </a:r>
            <a:endParaRPr lang="es-CL" sz="1400" dirty="0" smtClean="0">
              <a:solidFill>
                <a:srgbClr val="0000CC"/>
              </a:solidFill>
              <a:latin typeface="+mj-lt"/>
            </a:endParaRP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Criterios para definir el alcance del grupo para efectos de supervisión (entidades que entran al perímetro de supervisión).</a:t>
            </a: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Identificación del supervisor líder del grupo (</a:t>
            </a:r>
            <a:r>
              <a:rPr lang="es-CL" sz="1400" dirty="0" err="1" smtClean="0">
                <a:solidFill>
                  <a:srgbClr val="0000CC"/>
                </a:solidFill>
                <a:latin typeface="+mj-lt"/>
              </a:rPr>
              <a:t>group-wide</a:t>
            </a:r>
            <a:r>
              <a:rPr lang="es-CL" sz="1400" dirty="0" smtClean="0">
                <a:solidFill>
                  <a:srgbClr val="0000CC"/>
                </a:solidFill>
                <a:latin typeface="+mj-lt"/>
              </a:rPr>
              <a:t> supervisor).</a:t>
            </a:r>
          </a:p>
          <a:p>
            <a:pPr marL="1200150" lvl="3" indent="-342900" algn="just" eaLnBrk="1" hangingPunct="1">
              <a:spcBef>
                <a:spcPct val="0"/>
              </a:spcBef>
              <a:buClr>
                <a:srgbClr val="FFC000"/>
              </a:buClr>
              <a:buSzPct val="130000"/>
              <a:buFont typeface="Wingdings" panose="05000000000000000000" pitchFamily="2" charset="2"/>
              <a:buChar char="§"/>
            </a:pPr>
            <a:endParaRPr lang="es-CL" sz="1000" dirty="0" smtClean="0">
              <a:solidFill>
                <a:srgbClr val="0000CC"/>
              </a:solidFill>
              <a:latin typeface="+mj-lt"/>
            </a:endParaRPr>
          </a:p>
          <a:p>
            <a:pPr marL="450850" lvl="2" indent="-273050" algn="just" eaLnBrk="1" hangingPunct="1">
              <a:spcBef>
                <a:spcPct val="0"/>
              </a:spcBef>
              <a:buClr>
                <a:srgbClr val="FFC000"/>
              </a:buClr>
              <a:buSzPct val="130000"/>
              <a:buFont typeface="Wingdings" panose="05000000000000000000" pitchFamily="2" charset="2"/>
              <a:buChar char="§"/>
            </a:pPr>
            <a:r>
              <a:rPr lang="es-CL" sz="1600" b="1" dirty="0">
                <a:solidFill>
                  <a:srgbClr val="0000CC"/>
                </a:solidFill>
                <a:latin typeface="+mj-lt"/>
              </a:rPr>
              <a:t>Modulo </a:t>
            </a:r>
            <a:r>
              <a:rPr lang="es-CL" sz="1600" b="1" dirty="0" smtClean="0">
                <a:solidFill>
                  <a:srgbClr val="0000CC"/>
                </a:solidFill>
                <a:latin typeface="+mj-lt"/>
              </a:rPr>
              <a:t>2</a:t>
            </a:r>
            <a:r>
              <a:rPr lang="es-CL" sz="1600" dirty="0" smtClean="0">
                <a:solidFill>
                  <a:srgbClr val="0000CC"/>
                </a:solidFill>
                <a:latin typeface="+mj-lt"/>
              </a:rPr>
              <a:t>. El Grupo (</a:t>
            </a:r>
            <a:r>
              <a:rPr lang="es-CL" sz="1600" dirty="0" err="1" smtClean="0">
                <a:solidFill>
                  <a:srgbClr val="0000CC"/>
                </a:solidFill>
                <a:latin typeface="+mj-lt"/>
              </a:rPr>
              <a:t>The</a:t>
            </a:r>
            <a:r>
              <a:rPr lang="es-CL" sz="1600" dirty="0" smtClean="0">
                <a:solidFill>
                  <a:srgbClr val="0000CC"/>
                </a:solidFill>
                <a:latin typeface="+mj-lt"/>
              </a:rPr>
              <a:t> IAIG). Establece los requerimientos de solvencia  para el grupo asegurador internacional:</a:t>
            </a: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Identificación de la estructura legal y de administración del grupo y la interrelación entre sus distintas entidades u operaciones</a:t>
            </a: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Requerimientos de gobierno corporativo para el grupo</a:t>
            </a: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Requerimientos de gestión de riesgos en términos de identificación de todos los riesgos relevantes del grupo  y las políticas de gestión de riesgos que el grupo establece (ERM).</a:t>
            </a: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Evaluación de la adecuación de capital  del grupo, sobre la base de un “</a:t>
            </a:r>
            <a:r>
              <a:rPr lang="es-CL" sz="1400" dirty="0" err="1" smtClean="0">
                <a:solidFill>
                  <a:srgbClr val="0000CC"/>
                </a:solidFill>
                <a:latin typeface="+mj-lt"/>
              </a:rPr>
              <a:t>benchmark</a:t>
            </a:r>
            <a:r>
              <a:rPr lang="es-CL" sz="1400" dirty="0" smtClean="0">
                <a:solidFill>
                  <a:srgbClr val="0000CC"/>
                </a:solidFill>
                <a:latin typeface="+mj-lt"/>
              </a:rPr>
              <a:t>” de capital propuesto.</a:t>
            </a:r>
          </a:p>
          <a:p>
            <a:pPr marL="723900" lvl="3" indent="-273050" algn="just" eaLnBrk="1" hangingPunct="1">
              <a:spcBef>
                <a:spcPct val="0"/>
              </a:spcBef>
              <a:buClr>
                <a:srgbClr val="FFC000"/>
              </a:buClr>
              <a:buSzPct val="130000"/>
              <a:buFont typeface="Wingdings" panose="05000000000000000000" pitchFamily="2" charset="2"/>
              <a:buChar char="§"/>
            </a:pPr>
            <a:r>
              <a:rPr lang="es-CL" sz="1400" dirty="0" smtClean="0">
                <a:solidFill>
                  <a:srgbClr val="0000CC"/>
                </a:solidFill>
                <a:latin typeface="+mj-lt"/>
              </a:rPr>
              <a:t>Requerimientos de “</a:t>
            </a:r>
            <a:r>
              <a:rPr lang="es-CL" sz="1400" dirty="0" err="1" smtClean="0">
                <a:solidFill>
                  <a:srgbClr val="0000CC"/>
                </a:solidFill>
                <a:latin typeface="+mj-lt"/>
              </a:rPr>
              <a:t>reporting</a:t>
            </a:r>
            <a:r>
              <a:rPr lang="es-CL" sz="1400" dirty="0" smtClean="0">
                <a:solidFill>
                  <a:srgbClr val="0000CC"/>
                </a:solidFill>
                <a:latin typeface="+mj-lt"/>
              </a:rPr>
              <a:t> and </a:t>
            </a:r>
            <a:r>
              <a:rPr lang="es-CL" sz="1400" dirty="0" err="1" smtClean="0">
                <a:solidFill>
                  <a:srgbClr val="0000CC"/>
                </a:solidFill>
                <a:latin typeface="+mj-lt"/>
              </a:rPr>
              <a:t>disclosure</a:t>
            </a:r>
            <a:r>
              <a:rPr lang="es-CL" sz="1400" dirty="0" smtClean="0">
                <a:solidFill>
                  <a:srgbClr val="0000CC"/>
                </a:solidFill>
                <a:latin typeface="+mj-lt"/>
              </a:rPr>
              <a:t>”.</a:t>
            </a:r>
          </a:p>
          <a:p>
            <a:pPr marL="1143000" lvl="3" algn="just" eaLnBrk="1" hangingPunct="1">
              <a:spcBef>
                <a:spcPct val="0"/>
              </a:spcBef>
              <a:buClr>
                <a:srgbClr val="FFC000"/>
              </a:buClr>
              <a:buSzPct val="130000"/>
              <a:buFont typeface="Wingdings" panose="05000000000000000000" pitchFamily="2" charset="2"/>
              <a:buChar char="§"/>
            </a:pPr>
            <a:endParaRPr lang="es-CL" sz="1000" dirty="0">
              <a:solidFill>
                <a:srgbClr val="0000CC"/>
              </a:solidFill>
              <a:latin typeface="+mj-lt"/>
            </a:endParaRPr>
          </a:p>
          <a:p>
            <a:pPr marL="450850" lvl="3" indent="-273050" algn="just" eaLnBrk="1" hangingPunct="1">
              <a:spcBef>
                <a:spcPct val="0"/>
              </a:spcBef>
              <a:buClr>
                <a:srgbClr val="FFC000"/>
              </a:buClr>
              <a:buSzPct val="130000"/>
              <a:buFont typeface="Wingdings" panose="05000000000000000000" pitchFamily="2" charset="2"/>
              <a:buChar char="§"/>
            </a:pPr>
            <a:r>
              <a:rPr lang="en-US" sz="1600" b="1" dirty="0" smtClean="0">
                <a:solidFill>
                  <a:srgbClr val="0000CC"/>
                </a:solidFill>
                <a:latin typeface="+mj-lt"/>
              </a:rPr>
              <a:t>Modulo 3</a:t>
            </a:r>
            <a:r>
              <a:rPr lang="en-US" sz="1600" dirty="0" smtClean="0">
                <a:solidFill>
                  <a:srgbClr val="0000CC"/>
                </a:solidFill>
                <a:latin typeface="+mj-lt"/>
              </a:rPr>
              <a:t>. El Supervisor.  </a:t>
            </a:r>
          </a:p>
          <a:p>
            <a:pPr marL="723900" lvl="4" indent="-273050" algn="just" eaLnBrk="1" hangingPunct="1">
              <a:spcBef>
                <a:spcPct val="0"/>
              </a:spcBef>
              <a:buClr>
                <a:srgbClr val="FFC000"/>
              </a:buClr>
              <a:buSzPct val="130000"/>
              <a:buFont typeface="Wingdings" panose="05000000000000000000" pitchFamily="2" charset="2"/>
              <a:buChar char="§"/>
            </a:pPr>
            <a:r>
              <a:rPr lang="en-US" sz="1400" dirty="0" err="1" smtClean="0">
                <a:solidFill>
                  <a:srgbClr val="0000CC"/>
                </a:solidFill>
                <a:latin typeface="+mj-lt"/>
              </a:rPr>
              <a:t>Proceso</a:t>
            </a:r>
            <a:r>
              <a:rPr lang="en-US" sz="1400" dirty="0" smtClean="0">
                <a:solidFill>
                  <a:srgbClr val="0000CC"/>
                </a:solidFill>
                <a:latin typeface="+mj-lt"/>
              </a:rPr>
              <a:t> de </a:t>
            </a:r>
            <a:r>
              <a:rPr lang="en-US" sz="1400" dirty="0" err="1" smtClean="0">
                <a:solidFill>
                  <a:srgbClr val="0000CC"/>
                </a:solidFill>
                <a:latin typeface="+mj-lt"/>
              </a:rPr>
              <a:t>supervisón</a:t>
            </a:r>
            <a:r>
              <a:rPr lang="en-US" sz="1400" dirty="0" smtClean="0">
                <a:solidFill>
                  <a:srgbClr val="0000CC"/>
                </a:solidFill>
                <a:latin typeface="+mj-lt"/>
              </a:rPr>
              <a:t> del </a:t>
            </a:r>
            <a:r>
              <a:rPr lang="en-US" sz="1400" dirty="0" err="1" smtClean="0">
                <a:solidFill>
                  <a:srgbClr val="0000CC"/>
                </a:solidFill>
                <a:latin typeface="+mj-lt"/>
              </a:rPr>
              <a:t>cumplimiento</a:t>
            </a:r>
            <a:r>
              <a:rPr lang="en-US" sz="1400" dirty="0" smtClean="0">
                <a:solidFill>
                  <a:srgbClr val="0000CC"/>
                </a:solidFill>
                <a:latin typeface="+mj-lt"/>
              </a:rPr>
              <a:t> de los </a:t>
            </a:r>
            <a:r>
              <a:rPr lang="en-US" sz="1400" dirty="0" err="1" smtClean="0">
                <a:solidFill>
                  <a:srgbClr val="0000CC"/>
                </a:solidFill>
                <a:latin typeface="+mj-lt"/>
              </a:rPr>
              <a:t>requerimientos</a:t>
            </a:r>
            <a:r>
              <a:rPr lang="en-US" sz="1400" dirty="0" smtClean="0">
                <a:solidFill>
                  <a:srgbClr val="0000CC"/>
                </a:solidFill>
                <a:latin typeface="+mj-lt"/>
              </a:rPr>
              <a:t> </a:t>
            </a:r>
            <a:r>
              <a:rPr lang="en-US" sz="1400" dirty="0" err="1" smtClean="0">
                <a:solidFill>
                  <a:srgbClr val="0000CC"/>
                </a:solidFill>
                <a:latin typeface="+mj-lt"/>
              </a:rPr>
              <a:t>establecidos</a:t>
            </a:r>
            <a:r>
              <a:rPr lang="en-US" sz="1400" dirty="0" smtClean="0">
                <a:solidFill>
                  <a:srgbClr val="0000CC"/>
                </a:solidFill>
                <a:latin typeface="+mj-lt"/>
              </a:rPr>
              <a:t> en el Modulo 2.</a:t>
            </a:r>
          </a:p>
          <a:p>
            <a:pPr marL="723900" lvl="4" indent="-273050" algn="just" eaLnBrk="1" hangingPunct="1">
              <a:spcBef>
                <a:spcPct val="0"/>
              </a:spcBef>
              <a:buClr>
                <a:srgbClr val="FFC000"/>
              </a:buClr>
              <a:buSzPct val="130000"/>
              <a:buFont typeface="Wingdings" panose="05000000000000000000" pitchFamily="2" charset="2"/>
              <a:buChar char="§"/>
            </a:pPr>
            <a:r>
              <a:rPr lang="en-US" sz="1400" dirty="0" smtClean="0">
                <a:solidFill>
                  <a:srgbClr val="0000CC"/>
                </a:solidFill>
                <a:latin typeface="+mj-lt"/>
              </a:rPr>
              <a:t>Supervisory Colleges y </a:t>
            </a:r>
            <a:r>
              <a:rPr lang="en-US" sz="1400" dirty="0" err="1" smtClean="0">
                <a:solidFill>
                  <a:srgbClr val="0000CC"/>
                </a:solidFill>
                <a:latin typeface="+mj-lt"/>
              </a:rPr>
              <a:t>necesidad</a:t>
            </a:r>
            <a:r>
              <a:rPr lang="en-US" sz="1400" dirty="0" smtClean="0">
                <a:solidFill>
                  <a:srgbClr val="0000CC"/>
                </a:solidFill>
                <a:latin typeface="+mj-lt"/>
              </a:rPr>
              <a:t> de </a:t>
            </a:r>
            <a:r>
              <a:rPr lang="en-US" sz="1400" dirty="0" err="1" smtClean="0">
                <a:solidFill>
                  <a:srgbClr val="0000CC"/>
                </a:solidFill>
                <a:latin typeface="+mj-lt"/>
              </a:rPr>
              <a:t>cooperación</a:t>
            </a:r>
            <a:r>
              <a:rPr lang="en-US" sz="1400" dirty="0" smtClean="0">
                <a:solidFill>
                  <a:srgbClr val="0000CC"/>
                </a:solidFill>
                <a:latin typeface="+mj-lt"/>
              </a:rPr>
              <a:t> e </a:t>
            </a:r>
            <a:r>
              <a:rPr lang="en-US" sz="1400" dirty="0" err="1" smtClean="0">
                <a:solidFill>
                  <a:srgbClr val="0000CC"/>
                </a:solidFill>
                <a:latin typeface="+mj-lt"/>
              </a:rPr>
              <a:t>interacción</a:t>
            </a:r>
            <a:r>
              <a:rPr lang="en-US" sz="1400" dirty="0" smtClean="0">
                <a:solidFill>
                  <a:srgbClr val="0000CC"/>
                </a:solidFill>
                <a:latin typeface="+mj-lt"/>
              </a:rPr>
              <a:t> </a:t>
            </a:r>
            <a:r>
              <a:rPr lang="en-US" sz="1400" dirty="0" err="1" smtClean="0">
                <a:solidFill>
                  <a:srgbClr val="0000CC"/>
                </a:solidFill>
                <a:latin typeface="+mj-lt"/>
              </a:rPr>
              <a:t>entro</a:t>
            </a:r>
            <a:r>
              <a:rPr lang="en-US" sz="1400" dirty="0" smtClean="0">
                <a:solidFill>
                  <a:srgbClr val="0000CC"/>
                </a:solidFill>
                <a:latin typeface="+mj-lt"/>
              </a:rPr>
              <a:t> los </a:t>
            </a:r>
            <a:r>
              <a:rPr lang="en-US" sz="1400" dirty="0" err="1" smtClean="0">
                <a:solidFill>
                  <a:srgbClr val="0000CC"/>
                </a:solidFill>
                <a:latin typeface="+mj-lt"/>
              </a:rPr>
              <a:t>supervisores</a:t>
            </a:r>
            <a:r>
              <a:rPr lang="en-US" sz="1400" dirty="0" smtClean="0">
                <a:solidFill>
                  <a:srgbClr val="0000CC"/>
                </a:solidFill>
                <a:latin typeface="+mj-lt"/>
              </a:rPr>
              <a:t> del </a:t>
            </a:r>
            <a:r>
              <a:rPr lang="en-US" sz="1400" dirty="0" err="1" smtClean="0">
                <a:solidFill>
                  <a:srgbClr val="0000CC"/>
                </a:solidFill>
                <a:latin typeface="+mj-lt"/>
              </a:rPr>
              <a:t>grupo</a:t>
            </a:r>
            <a:r>
              <a:rPr lang="en-US" sz="1400" dirty="0" smtClean="0">
                <a:solidFill>
                  <a:srgbClr val="0000CC"/>
                </a:solidFill>
                <a:latin typeface="+mj-lt"/>
              </a:rPr>
              <a:t>.</a:t>
            </a:r>
          </a:p>
          <a:p>
            <a:pPr marL="723900" lvl="4" indent="-273050" algn="just" eaLnBrk="1" hangingPunct="1">
              <a:spcBef>
                <a:spcPct val="0"/>
              </a:spcBef>
              <a:buClr>
                <a:srgbClr val="FFC000"/>
              </a:buClr>
              <a:buSzPct val="130000"/>
              <a:buFont typeface="Wingdings" panose="05000000000000000000" pitchFamily="2" charset="2"/>
              <a:buChar char="§"/>
            </a:pPr>
            <a:r>
              <a:rPr lang="en-US" sz="1400" dirty="0" smtClean="0">
                <a:solidFill>
                  <a:srgbClr val="0000CC"/>
                </a:solidFill>
                <a:latin typeface="+mj-lt"/>
              </a:rPr>
              <a:t> </a:t>
            </a:r>
            <a:r>
              <a:rPr lang="en-US" sz="1400" dirty="0" err="1" smtClean="0">
                <a:solidFill>
                  <a:srgbClr val="0000CC"/>
                </a:solidFill>
                <a:latin typeface="+mj-lt"/>
              </a:rPr>
              <a:t>Manejo</a:t>
            </a:r>
            <a:r>
              <a:rPr lang="en-US" sz="1400" dirty="0" smtClean="0">
                <a:solidFill>
                  <a:srgbClr val="0000CC"/>
                </a:solidFill>
                <a:latin typeface="+mj-lt"/>
              </a:rPr>
              <a:t> de Crisis y </a:t>
            </a:r>
            <a:r>
              <a:rPr lang="en-US" sz="1400" dirty="0" err="1" smtClean="0">
                <a:solidFill>
                  <a:srgbClr val="0000CC"/>
                </a:solidFill>
                <a:latin typeface="+mj-lt"/>
              </a:rPr>
              <a:t>Resolución</a:t>
            </a:r>
            <a:r>
              <a:rPr lang="en-US" sz="1400" dirty="0" smtClean="0">
                <a:solidFill>
                  <a:srgbClr val="0000CC"/>
                </a:solidFill>
                <a:latin typeface="+mj-lt"/>
              </a:rPr>
              <a:t> (</a:t>
            </a:r>
            <a:r>
              <a:rPr lang="en-US" sz="1400" dirty="0" err="1" smtClean="0">
                <a:solidFill>
                  <a:srgbClr val="0000CC"/>
                </a:solidFill>
                <a:latin typeface="+mj-lt"/>
              </a:rPr>
              <a:t>Pendiente</a:t>
            </a:r>
            <a:r>
              <a:rPr lang="en-US" sz="1400" dirty="0" smtClean="0">
                <a:solidFill>
                  <a:srgbClr val="0000CC"/>
                </a:solidFill>
                <a:latin typeface="+mj-lt"/>
              </a:rPr>
              <a:t>)</a:t>
            </a:r>
          </a:p>
        </p:txBody>
      </p:sp>
    </p:spTree>
    <p:extLst>
      <p:ext uri="{BB962C8B-B14F-4D97-AF65-F5344CB8AC3E}">
        <p14:creationId xmlns:p14="http://schemas.microsoft.com/office/powerpoint/2010/main" val="37131115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 </a:t>
            </a:r>
          </a:p>
        </p:txBody>
      </p:sp>
      <p:sp>
        <p:nvSpPr>
          <p:cNvPr id="43" name="Rectangle 7"/>
          <p:cNvSpPr>
            <a:spLocks noChangeArrowheads="1"/>
          </p:cNvSpPr>
          <p:nvPr/>
        </p:nvSpPr>
        <p:spPr bwMode="auto">
          <a:xfrm>
            <a:off x="251520" y="1340768"/>
            <a:ext cx="7987269"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El ICS es un requerimiento de capital basado en riesgo global, que se aplicaría a todos los grupos definidos como IAIG.  Sería equivalente a un acuerdo de capital tipo Basilea III.</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Se espera que el ICS se desarrolle sobre la base de lo avanzado en el </a:t>
            </a:r>
            <a:r>
              <a:rPr lang="es-CL" sz="1800" dirty="0" err="1" smtClean="0">
                <a:solidFill>
                  <a:srgbClr val="0000CC"/>
                </a:solidFill>
                <a:latin typeface="+mj-lt"/>
              </a:rPr>
              <a:t>ComFrame</a:t>
            </a:r>
            <a:r>
              <a:rPr lang="es-CL" sz="1800" dirty="0" smtClean="0">
                <a:solidFill>
                  <a:srgbClr val="0000CC"/>
                </a:solidFill>
                <a:latin typeface="+mj-lt"/>
              </a:rPr>
              <a:t>, pero aún no está claro hasta que punto ambos aspectos serán consistentes.  </a:t>
            </a: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Aún no está claro que grupos o subcomités al interior de la IAIS participarán en su desarrollo, aunque se definió que se </a:t>
            </a:r>
            <a:r>
              <a:rPr lang="es-CL" sz="1800" dirty="0">
                <a:solidFill>
                  <a:srgbClr val="0000CC"/>
                </a:solidFill>
                <a:latin typeface="+mj-lt"/>
              </a:rPr>
              <a:t>considerará el ICS dentro del trabajo de prueba del </a:t>
            </a:r>
            <a:r>
              <a:rPr lang="es-CL" sz="1800" dirty="0" smtClean="0">
                <a:solidFill>
                  <a:srgbClr val="0000CC"/>
                </a:solidFill>
                <a:latin typeface="+mj-lt"/>
              </a:rPr>
              <a:t>FTTF. </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La IAIS espera emitir el ICS en el año 2016 y que empiece a operar en el año 2019.</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p:txBody>
      </p:sp>
    </p:spTree>
    <p:extLst>
      <p:ext uri="{BB962C8B-B14F-4D97-AF65-F5344CB8AC3E}">
        <p14:creationId xmlns:p14="http://schemas.microsoft.com/office/powerpoint/2010/main" val="7017897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 </a:t>
            </a:r>
          </a:p>
        </p:txBody>
      </p:sp>
      <p:sp>
        <p:nvSpPr>
          <p:cNvPr id="43" name="Rectangle 7"/>
          <p:cNvSpPr>
            <a:spLocks noChangeArrowheads="1"/>
          </p:cNvSpPr>
          <p:nvPr/>
        </p:nvSpPr>
        <p:spPr bwMode="auto">
          <a:xfrm>
            <a:off x="258541" y="1844824"/>
            <a:ext cx="7987269"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Tanto el </a:t>
            </a:r>
            <a:r>
              <a:rPr lang="es-CL" sz="1800" dirty="0" err="1" smtClean="0">
                <a:solidFill>
                  <a:srgbClr val="0000CC"/>
                </a:solidFill>
                <a:latin typeface="+mj-lt"/>
              </a:rPr>
              <a:t>ComFrame</a:t>
            </a:r>
            <a:r>
              <a:rPr lang="es-CL" sz="1800" dirty="0" smtClean="0">
                <a:solidFill>
                  <a:srgbClr val="0000CC"/>
                </a:solidFill>
                <a:latin typeface="+mj-lt"/>
              </a:rPr>
              <a:t> como el ICS serán aplicados por el </a:t>
            </a:r>
            <a:r>
              <a:rPr lang="es-CL" sz="1800" dirty="0" err="1" smtClean="0">
                <a:solidFill>
                  <a:srgbClr val="0000CC"/>
                </a:solidFill>
                <a:latin typeface="+mj-lt"/>
              </a:rPr>
              <a:t>group-wide</a:t>
            </a:r>
            <a:r>
              <a:rPr lang="es-CL" sz="1800" dirty="0" smtClean="0">
                <a:solidFill>
                  <a:srgbClr val="0000CC"/>
                </a:solidFill>
                <a:latin typeface="+mj-lt"/>
              </a:rPr>
              <a:t> supervisor (home supervisor).</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Pregunta clave:  </a:t>
            </a:r>
            <a:r>
              <a:rPr lang="es-CL" sz="1800" b="1" dirty="0" smtClean="0">
                <a:solidFill>
                  <a:srgbClr val="0000CC"/>
                </a:solidFill>
                <a:latin typeface="+mj-lt"/>
              </a:rPr>
              <a:t>¿Cuál es el rol del host supervisor en esta nueva estructura de supervisión de grupos internacionales?</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p:txBody>
      </p:sp>
    </p:spTree>
    <p:extLst>
      <p:ext uri="{BB962C8B-B14F-4D97-AF65-F5344CB8AC3E}">
        <p14:creationId xmlns:p14="http://schemas.microsoft.com/office/powerpoint/2010/main" val="2442845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 </a:t>
            </a:r>
          </a:p>
        </p:txBody>
      </p:sp>
      <p:sp>
        <p:nvSpPr>
          <p:cNvPr id="43" name="Rectangle 7"/>
          <p:cNvSpPr>
            <a:spLocks noChangeArrowheads="1"/>
          </p:cNvSpPr>
          <p:nvPr/>
        </p:nvSpPr>
        <p:spPr bwMode="auto">
          <a:xfrm>
            <a:off x="258541" y="1484784"/>
            <a:ext cx="7987269"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dirty="0" smtClean="0">
                <a:solidFill>
                  <a:srgbClr val="0000CC"/>
                </a:solidFill>
                <a:latin typeface="+mj-lt"/>
              </a:rPr>
              <a:t>Rol del supervisor host en el </a:t>
            </a:r>
            <a:r>
              <a:rPr lang="es-CL" sz="1800" dirty="0" err="1" smtClean="0">
                <a:solidFill>
                  <a:srgbClr val="0000CC"/>
                </a:solidFill>
                <a:latin typeface="+mj-lt"/>
              </a:rPr>
              <a:t>ComFrame</a:t>
            </a:r>
            <a:r>
              <a:rPr lang="es-CL" sz="1800" dirty="0" smtClean="0">
                <a:solidFill>
                  <a:srgbClr val="0000CC"/>
                </a:solidFill>
                <a:latin typeface="+mj-lt"/>
              </a:rPr>
              <a:t>:</a:t>
            </a:r>
          </a:p>
          <a:p>
            <a:pPr marL="0" lvl="1" indent="0" algn="just" eaLnBrk="1" hangingPunct="1">
              <a:spcBef>
                <a:spcPct val="0"/>
              </a:spcBef>
              <a:buClr>
                <a:srgbClr val="FFC000"/>
              </a:buClr>
              <a:buSzPct val="130000"/>
              <a:buNone/>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n-US" sz="1800" dirty="0" err="1" smtClean="0">
                <a:solidFill>
                  <a:srgbClr val="0000CC"/>
                </a:solidFill>
                <a:latin typeface="+mj-lt"/>
              </a:rPr>
              <a:t>Principios</a:t>
            </a:r>
            <a:r>
              <a:rPr lang="en-US" sz="1800" dirty="0">
                <a:solidFill>
                  <a:srgbClr val="0000CC"/>
                </a:solidFill>
                <a:latin typeface="+mj-lt"/>
              </a:rPr>
              <a:t> (</a:t>
            </a:r>
            <a:r>
              <a:rPr lang="en-US" sz="1800" dirty="0" err="1" smtClean="0">
                <a:solidFill>
                  <a:srgbClr val="0000CC"/>
                </a:solidFill>
                <a:latin typeface="+mj-lt"/>
              </a:rPr>
              <a:t>Cornestones</a:t>
            </a:r>
            <a:r>
              <a:rPr lang="en-US" sz="1800" dirty="0" smtClean="0">
                <a:solidFill>
                  <a:srgbClr val="0000CC"/>
                </a:solidFill>
                <a:latin typeface="+mj-lt"/>
              </a:rPr>
              <a:t>) del </a:t>
            </a:r>
            <a:r>
              <a:rPr lang="en-US" sz="1800" dirty="0" err="1" smtClean="0">
                <a:solidFill>
                  <a:srgbClr val="0000CC"/>
                </a:solidFill>
                <a:latin typeface="+mj-lt"/>
              </a:rPr>
              <a:t>ComFrame</a:t>
            </a:r>
            <a:r>
              <a:rPr lang="en-US" sz="1800" dirty="0" smtClean="0">
                <a:solidFill>
                  <a:srgbClr val="0000CC"/>
                </a:solidFill>
                <a:latin typeface="+mj-lt"/>
              </a:rPr>
              <a:t>: </a:t>
            </a:r>
          </a:p>
          <a:p>
            <a:pPr marL="742950" lvl="2" indent="-342900" algn="just" eaLnBrk="1" hangingPunct="1">
              <a:spcBef>
                <a:spcPct val="0"/>
              </a:spcBef>
              <a:buClr>
                <a:srgbClr val="FFC000"/>
              </a:buClr>
              <a:buSzPct val="130000"/>
              <a:buFont typeface="Wingdings" panose="05000000000000000000" pitchFamily="2" charset="2"/>
              <a:buChar char="§"/>
            </a:pPr>
            <a:endParaRPr lang="en-US" sz="1400" dirty="0" smtClean="0">
              <a:solidFill>
                <a:srgbClr val="0000CC"/>
              </a:solidFill>
              <a:latin typeface="+mj-lt"/>
            </a:endParaRPr>
          </a:p>
          <a:p>
            <a:pPr marL="400050" lvl="2" indent="0" algn="just" eaLnBrk="1" hangingPunct="1">
              <a:spcBef>
                <a:spcPct val="0"/>
              </a:spcBef>
              <a:buClr>
                <a:srgbClr val="FFC000"/>
              </a:buClr>
              <a:buSzPct val="130000"/>
              <a:buNone/>
            </a:pPr>
            <a:r>
              <a:rPr lang="en-US" sz="1600" dirty="0" smtClean="0">
                <a:solidFill>
                  <a:srgbClr val="0000CC"/>
                </a:solidFill>
                <a:latin typeface="+mj-lt"/>
              </a:rPr>
              <a:t>“</a:t>
            </a:r>
            <a:r>
              <a:rPr lang="en-US" sz="1600" u="sng" dirty="0" smtClean="0">
                <a:solidFill>
                  <a:srgbClr val="0000CC"/>
                </a:solidFill>
                <a:latin typeface="+mj-lt"/>
              </a:rPr>
              <a:t>Allocation </a:t>
            </a:r>
            <a:r>
              <a:rPr lang="en-US" sz="1600" u="sng" dirty="0">
                <a:solidFill>
                  <a:srgbClr val="0000CC"/>
                </a:solidFill>
                <a:latin typeface="+mj-lt"/>
              </a:rPr>
              <a:t>of </a:t>
            </a:r>
            <a:r>
              <a:rPr lang="en-US" sz="1600" u="sng" dirty="0" smtClean="0">
                <a:solidFill>
                  <a:srgbClr val="0000CC"/>
                </a:solidFill>
                <a:latin typeface="+mj-lt"/>
              </a:rPr>
              <a:t>Roles</a:t>
            </a:r>
            <a:r>
              <a:rPr lang="en-US" sz="1600" dirty="0" smtClean="0">
                <a:solidFill>
                  <a:srgbClr val="0000CC"/>
                </a:solidFill>
                <a:latin typeface="+mj-lt"/>
              </a:rPr>
              <a:t>: </a:t>
            </a:r>
            <a:r>
              <a:rPr lang="en-US" sz="1600" i="1" dirty="0">
                <a:solidFill>
                  <a:srgbClr val="0000CC"/>
                </a:solidFill>
                <a:latin typeface="+mj-lt"/>
              </a:rPr>
              <a:t>The group-wide supervisor is responsible for the supervision of the IAIG as a whole, on a group-wide basis. Involved supervisors are responsible for the supervision of the IAIG’s individual entities in their respective jurisdictions while taking into account their relationship with the rest of the group. In undertaking these roles it is important for the group-wide supervisor and other involved supervisors to collaborate and coordinate where appropriate, and as allowed within the constraints of confidentiality.  Where a role or activity is allocated to a group-wide supervisor it is expected that this role or activity will always be carried out in cooperation with other involved supervisors</a:t>
            </a:r>
            <a:r>
              <a:rPr lang="en-US" sz="1600" i="1" dirty="0" smtClean="0">
                <a:solidFill>
                  <a:srgbClr val="0000CC"/>
                </a:solidFill>
                <a:latin typeface="+mj-lt"/>
              </a:rPr>
              <a:t>.”</a:t>
            </a:r>
          </a:p>
          <a:p>
            <a:pPr marL="342900" lvl="1" indent="-342900" algn="just" eaLnBrk="1" hangingPunct="1">
              <a:spcBef>
                <a:spcPct val="0"/>
              </a:spcBef>
              <a:buClr>
                <a:srgbClr val="FFC000"/>
              </a:buClr>
              <a:buSzPct val="130000"/>
              <a:buFont typeface="Wingdings" panose="05000000000000000000" pitchFamily="2" charset="2"/>
              <a:buChar char="§"/>
            </a:pPr>
            <a:endParaRPr lang="en-US"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n-US" sz="1800" dirty="0" smtClean="0">
                <a:solidFill>
                  <a:srgbClr val="0000CC"/>
                </a:solidFill>
                <a:latin typeface="+mj-lt"/>
              </a:rPr>
              <a:t>Modulo 3 </a:t>
            </a:r>
            <a:r>
              <a:rPr lang="en-US" sz="1800" dirty="0" err="1" smtClean="0">
                <a:solidFill>
                  <a:srgbClr val="0000CC"/>
                </a:solidFill>
                <a:latin typeface="+mj-lt"/>
              </a:rPr>
              <a:t>trata</a:t>
            </a:r>
            <a:r>
              <a:rPr lang="en-US" sz="1800" dirty="0" smtClean="0">
                <a:solidFill>
                  <a:srgbClr val="0000CC"/>
                </a:solidFill>
                <a:latin typeface="+mj-lt"/>
              </a:rPr>
              <a:t> de </a:t>
            </a:r>
            <a:r>
              <a:rPr lang="en-US" sz="1800" dirty="0" err="1" smtClean="0">
                <a:solidFill>
                  <a:srgbClr val="0000CC"/>
                </a:solidFill>
                <a:latin typeface="+mj-lt"/>
              </a:rPr>
              <a:t>describir</a:t>
            </a:r>
            <a:r>
              <a:rPr lang="en-US" sz="1800" dirty="0" smtClean="0">
                <a:solidFill>
                  <a:srgbClr val="0000CC"/>
                </a:solidFill>
                <a:latin typeface="+mj-lt"/>
              </a:rPr>
              <a:t> los </a:t>
            </a:r>
            <a:r>
              <a:rPr lang="en-US" sz="1800" dirty="0" err="1" smtClean="0">
                <a:solidFill>
                  <a:srgbClr val="0000CC"/>
                </a:solidFill>
                <a:latin typeface="+mj-lt"/>
              </a:rPr>
              <a:t>principios</a:t>
            </a:r>
            <a:r>
              <a:rPr lang="en-US" sz="1800" dirty="0" smtClean="0">
                <a:solidFill>
                  <a:srgbClr val="0000CC"/>
                </a:solidFill>
                <a:latin typeface="+mj-lt"/>
              </a:rPr>
              <a:t> en </a:t>
            </a:r>
            <a:r>
              <a:rPr lang="en-US" sz="1800" dirty="0" err="1" smtClean="0">
                <a:solidFill>
                  <a:srgbClr val="0000CC"/>
                </a:solidFill>
                <a:latin typeface="+mj-lt"/>
              </a:rPr>
              <a:t>que</a:t>
            </a:r>
            <a:r>
              <a:rPr lang="en-US" sz="1800" dirty="0" smtClean="0">
                <a:solidFill>
                  <a:srgbClr val="0000CC"/>
                </a:solidFill>
                <a:latin typeface="+mj-lt"/>
              </a:rPr>
              <a:t> </a:t>
            </a:r>
            <a:r>
              <a:rPr lang="en-US" sz="1800" dirty="0" err="1" smtClean="0">
                <a:solidFill>
                  <a:srgbClr val="0000CC"/>
                </a:solidFill>
                <a:latin typeface="+mj-lt"/>
              </a:rPr>
              <a:t>debería</a:t>
            </a:r>
            <a:r>
              <a:rPr lang="en-US" sz="1800" dirty="0" smtClean="0">
                <a:solidFill>
                  <a:srgbClr val="0000CC"/>
                </a:solidFill>
                <a:latin typeface="+mj-lt"/>
              </a:rPr>
              <a:t> </a:t>
            </a:r>
            <a:r>
              <a:rPr lang="en-US" sz="1800" dirty="0" err="1" smtClean="0">
                <a:solidFill>
                  <a:srgbClr val="0000CC"/>
                </a:solidFill>
                <a:latin typeface="+mj-lt"/>
              </a:rPr>
              <a:t>basarse</a:t>
            </a:r>
            <a:r>
              <a:rPr lang="en-US" sz="1800" dirty="0" smtClean="0">
                <a:solidFill>
                  <a:srgbClr val="0000CC"/>
                </a:solidFill>
                <a:latin typeface="+mj-lt"/>
              </a:rPr>
              <a:t> la </a:t>
            </a:r>
            <a:r>
              <a:rPr lang="en-US" sz="1800" dirty="0" err="1" smtClean="0">
                <a:solidFill>
                  <a:srgbClr val="0000CC"/>
                </a:solidFill>
                <a:latin typeface="+mj-lt"/>
              </a:rPr>
              <a:t>relación</a:t>
            </a:r>
            <a:r>
              <a:rPr lang="en-US" sz="1800" dirty="0" smtClean="0">
                <a:solidFill>
                  <a:srgbClr val="0000CC"/>
                </a:solidFill>
                <a:latin typeface="+mj-lt"/>
              </a:rPr>
              <a:t> entre los </a:t>
            </a:r>
            <a:r>
              <a:rPr lang="en-US" sz="1800" dirty="0" err="1" smtClean="0">
                <a:solidFill>
                  <a:srgbClr val="0000CC"/>
                </a:solidFill>
                <a:latin typeface="+mj-lt"/>
              </a:rPr>
              <a:t>supervisores</a:t>
            </a:r>
            <a:r>
              <a:rPr lang="en-US" sz="1800" dirty="0" smtClean="0">
                <a:solidFill>
                  <a:srgbClr val="0000CC"/>
                </a:solidFill>
                <a:latin typeface="+mj-lt"/>
              </a:rPr>
              <a:t> de un </a:t>
            </a:r>
            <a:r>
              <a:rPr lang="en-US" sz="1800" dirty="0" err="1" smtClean="0">
                <a:solidFill>
                  <a:srgbClr val="0000CC"/>
                </a:solidFill>
                <a:latin typeface="+mj-lt"/>
              </a:rPr>
              <a:t>grupo</a:t>
            </a:r>
            <a:r>
              <a:rPr lang="en-US" sz="1800" dirty="0" smtClean="0">
                <a:solidFill>
                  <a:srgbClr val="0000CC"/>
                </a:solidFill>
                <a:latin typeface="+mj-lt"/>
              </a:rPr>
              <a:t>.  </a:t>
            </a:r>
            <a:endParaRPr lang="en-US"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p:txBody>
      </p:sp>
    </p:spTree>
    <p:extLst>
      <p:ext uri="{BB962C8B-B14F-4D97-AF65-F5344CB8AC3E}">
        <p14:creationId xmlns:p14="http://schemas.microsoft.com/office/powerpoint/2010/main" val="25635629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7" y="188640"/>
            <a:ext cx="8928991" cy="769441"/>
          </a:xfrm>
          <a:prstGeom prst="rect">
            <a:avLst/>
          </a:prstGeom>
          <a:noFill/>
        </p:spPr>
        <p:txBody>
          <a:bodyPr wrap="square" rtlCol="0">
            <a:spAutoFit/>
          </a:bodyPr>
          <a:lstStyle/>
          <a:p>
            <a:pPr>
              <a:tabLst>
                <a:tab pos="450850" algn="l"/>
              </a:tabLst>
            </a:pPr>
            <a:r>
              <a:rPr lang="es-CL" sz="2200" b="1" dirty="0" smtClean="0">
                <a:solidFill>
                  <a:srgbClr val="FFC000"/>
                </a:solidFill>
                <a:latin typeface="Century Gothic" pitchFamily="34" charset="0"/>
              </a:rPr>
              <a:t>II. </a:t>
            </a:r>
            <a:r>
              <a:rPr lang="es-CL" sz="2200" b="1" dirty="0" smtClean="0">
                <a:solidFill>
                  <a:srgbClr val="0000CC"/>
                </a:solidFill>
                <a:latin typeface="Century Gothic" pitchFamily="34" charset="0"/>
              </a:rPr>
              <a:t>Supervisión de grupos aseguradores internacionales y rol del </a:t>
            </a:r>
            <a:r>
              <a:rPr lang="es-CL" sz="2200" b="1" dirty="0">
                <a:solidFill>
                  <a:srgbClr val="0000CC"/>
                </a:solidFill>
                <a:latin typeface="Century Gothic" pitchFamily="34" charset="0"/>
              </a:rPr>
              <a:t>“Host supervisor” </a:t>
            </a:r>
          </a:p>
        </p:txBody>
      </p:sp>
      <p:graphicFrame>
        <p:nvGraphicFramePr>
          <p:cNvPr id="3" name="2 Tabla"/>
          <p:cNvGraphicFramePr>
            <a:graphicFrameLocks noGrp="1"/>
          </p:cNvGraphicFramePr>
          <p:nvPr>
            <p:extLst>
              <p:ext uri="{D42A27DB-BD31-4B8C-83A1-F6EECF244321}">
                <p14:modId xmlns:p14="http://schemas.microsoft.com/office/powerpoint/2010/main" val="3736339250"/>
              </p:ext>
            </p:extLst>
          </p:nvPr>
        </p:nvGraphicFramePr>
        <p:xfrm>
          <a:off x="251520" y="958081"/>
          <a:ext cx="8640960" cy="5764233"/>
        </p:xfrm>
        <a:graphic>
          <a:graphicData uri="http://schemas.openxmlformats.org/drawingml/2006/table">
            <a:tbl>
              <a:tblPr firstRow="1" bandRow="1">
                <a:tableStyleId>{5C22544A-7EE6-4342-B048-85BDC9FD1C3A}</a:tableStyleId>
              </a:tblPr>
              <a:tblGrid>
                <a:gridCol w="8640960"/>
              </a:tblGrid>
              <a:tr h="369897">
                <a:tc>
                  <a:txBody>
                    <a:bodyPr/>
                    <a:lstStyle/>
                    <a:p>
                      <a:r>
                        <a:rPr lang="es-CL" dirty="0" smtClean="0"/>
                        <a:t>Resumen rol del supervisor host y </a:t>
                      </a:r>
                      <a:r>
                        <a:rPr lang="es-CL" dirty="0" err="1" smtClean="0"/>
                        <a:t>group-wide</a:t>
                      </a:r>
                      <a:r>
                        <a:rPr lang="es-CL" dirty="0" smtClean="0"/>
                        <a:t> en el </a:t>
                      </a:r>
                      <a:r>
                        <a:rPr lang="es-CL" dirty="0" err="1" smtClean="0"/>
                        <a:t>ComFrame</a:t>
                      </a:r>
                      <a:endParaRPr lang="es-CL" dirty="0"/>
                    </a:p>
                  </a:txBody>
                  <a:tcPr/>
                </a:tc>
              </a:tr>
              <a:tr h="739795">
                <a:tc>
                  <a:txBody>
                    <a:bodyPr/>
                    <a:lstStyle/>
                    <a:p>
                      <a:r>
                        <a:rPr lang="en-US" sz="1400" dirty="0" smtClean="0"/>
                        <a:t>M3E1-1-1:  The group-wide supervisor, in </a:t>
                      </a:r>
                      <a:r>
                        <a:rPr lang="en-US" sz="1400" b="1" dirty="0" smtClean="0"/>
                        <a:t>cooperation</a:t>
                      </a:r>
                      <a:r>
                        <a:rPr lang="en-US" sz="1400" dirty="0" smtClean="0"/>
                        <a:t> with the other involved supervisors, carries out the process of supervisory review and reporting to assess the IAIG, including addressing the matters described in Module 2.</a:t>
                      </a:r>
                    </a:p>
                  </a:txBody>
                  <a:tcPr/>
                </a:tc>
              </a:tr>
              <a:tr h="524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M3E1-2: The group-wide supervisor undertakes a group-wide risk assessment of the IAIG in </a:t>
                      </a:r>
                      <a:r>
                        <a:rPr lang="en-US" sz="1400" b="1" dirty="0" smtClean="0"/>
                        <a:t>cooperation</a:t>
                      </a:r>
                      <a:r>
                        <a:rPr lang="en-US" sz="1400" dirty="0" smtClean="0"/>
                        <a:t> with other involved supervisors.</a:t>
                      </a:r>
                      <a:endParaRPr lang="es-CL" sz="1400" dirty="0"/>
                    </a:p>
                  </a:txBody>
                  <a:tcPr/>
                </a:tc>
              </a:tr>
              <a:tr h="739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M3E1-2-1: In assessing the possible impact of developments on an IAIG, the group-wide supervisor considers the </a:t>
                      </a:r>
                      <a:r>
                        <a:rPr lang="en-US" sz="1400" b="1" dirty="0" smtClean="0"/>
                        <a:t>potential consequences for policyholders </a:t>
                      </a:r>
                      <a:r>
                        <a:rPr lang="en-US" sz="1400" dirty="0" smtClean="0"/>
                        <a:t>and other involved stakeholders, and the overall stability of the markets in which the IAIG operates.</a:t>
                      </a:r>
                      <a:endParaRPr lang="es-CL" sz="1400" dirty="0"/>
                    </a:p>
                  </a:txBody>
                  <a:tcPr/>
                </a:tc>
              </a:tr>
              <a:tr h="955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M3E1-2-1-2: Where other involved supervisors identify risks that may be relevant to the supervision of the IAIG at the group level, they should </a:t>
                      </a:r>
                      <a:r>
                        <a:rPr lang="en-US" sz="1400" b="1" dirty="0" smtClean="0"/>
                        <a:t>share this information with the group-wide supervisor</a:t>
                      </a:r>
                      <a:r>
                        <a:rPr lang="en-US" sz="1400" dirty="0" smtClean="0"/>
                        <a:t>. The group-wide supervisor should share and discuss the information with the supervisory college to determine and coordinate the supervisory action to be taken.</a:t>
                      </a:r>
                      <a:endParaRPr lang="es-CL" sz="1400" dirty="0"/>
                    </a:p>
                  </a:txBody>
                  <a:tcPr/>
                </a:tc>
              </a:tr>
              <a:tr h="955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M3E1-2-2: The group-wide supervisor assesses the risk arising from the group structure, strategy and material intra-group transactions of the IAIG.  Other </a:t>
                      </a:r>
                      <a:r>
                        <a:rPr lang="en-US" sz="1400" b="1" dirty="0" smtClean="0"/>
                        <a:t>involved supervisors assist the group-wide supervisor </a:t>
                      </a:r>
                      <a:r>
                        <a:rPr lang="en-US" sz="1400" dirty="0" smtClean="0"/>
                        <a:t>to assess how risks arising from the IAIG’s entities fit into the group structure, strategy and material intra-group transactions from the entity perspective.</a:t>
                      </a:r>
                      <a:endParaRPr lang="es-CL" sz="1400" dirty="0"/>
                    </a:p>
                  </a:txBody>
                  <a:tcPr/>
                </a:tc>
              </a:tr>
              <a:tr h="524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M3E1-3-1: The group-wide supervisor and other involved supervisors </a:t>
                      </a:r>
                      <a:r>
                        <a:rPr lang="en-US" sz="1400" b="1" dirty="0" smtClean="0"/>
                        <a:t>coordinate preventive and corrective measures</a:t>
                      </a:r>
                      <a:r>
                        <a:rPr lang="en-US" sz="1400" dirty="0" smtClean="0"/>
                        <a:t> that will have an effect at the group and/or entity level.</a:t>
                      </a:r>
                      <a:endParaRPr lang="es-CL" sz="1400" dirty="0"/>
                    </a:p>
                  </a:txBody>
                  <a:tcPr/>
                </a:tc>
              </a:tr>
              <a:tr h="955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M3E1-3-2: The group-wide supervisor communicates to the Head of the IAIG any preventive or corrective measure that needs to be taken as a result of its group-wide assessment.  The other involved supervisors are </a:t>
                      </a:r>
                      <a:r>
                        <a:rPr lang="en-US" sz="1400" b="1" dirty="0" smtClean="0"/>
                        <a:t>responsible for preventive and corrective measures, regarding the entities they supervise</a:t>
                      </a:r>
                      <a:r>
                        <a:rPr lang="en-US" sz="1400" dirty="0" smtClean="0"/>
                        <a:t>, as a result of the group-wide assessment.</a:t>
                      </a:r>
                      <a:endParaRPr lang="es-CL" sz="1400" dirty="0"/>
                    </a:p>
                  </a:txBody>
                  <a:tcPr/>
                </a:tc>
              </a:tr>
            </a:tbl>
          </a:graphicData>
        </a:graphic>
      </p:graphicFrame>
    </p:spTree>
    <p:extLst>
      <p:ext uri="{BB962C8B-B14F-4D97-AF65-F5344CB8AC3E}">
        <p14:creationId xmlns:p14="http://schemas.microsoft.com/office/powerpoint/2010/main" val="11759963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7" y="188640"/>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 </a:t>
            </a:r>
          </a:p>
        </p:txBody>
      </p:sp>
      <p:graphicFrame>
        <p:nvGraphicFramePr>
          <p:cNvPr id="3" name="2 Tabla"/>
          <p:cNvGraphicFramePr>
            <a:graphicFrameLocks noGrp="1"/>
          </p:cNvGraphicFramePr>
          <p:nvPr>
            <p:extLst>
              <p:ext uri="{D42A27DB-BD31-4B8C-83A1-F6EECF244321}">
                <p14:modId xmlns:p14="http://schemas.microsoft.com/office/powerpoint/2010/main" val="1158359145"/>
              </p:ext>
            </p:extLst>
          </p:nvPr>
        </p:nvGraphicFramePr>
        <p:xfrm>
          <a:off x="323528" y="1268760"/>
          <a:ext cx="8136904" cy="4099695"/>
        </p:xfrm>
        <a:graphic>
          <a:graphicData uri="http://schemas.openxmlformats.org/drawingml/2006/table">
            <a:tbl>
              <a:tblPr firstRow="1" bandRow="1">
                <a:tableStyleId>{5C22544A-7EE6-4342-B048-85BDC9FD1C3A}</a:tableStyleId>
              </a:tblPr>
              <a:tblGrid>
                <a:gridCol w="8136904"/>
              </a:tblGrid>
              <a:tr h="369897">
                <a:tc>
                  <a:txBody>
                    <a:bodyPr/>
                    <a:lstStyle/>
                    <a:p>
                      <a:r>
                        <a:rPr lang="es-CL" dirty="0" smtClean="0"/>
                        <a:t>Resumen rol del supervisor host y </a:t>
                      </a:r>
                      <a:r>
                        <a:rPr lang="es-CL" dirty="0" err="1" smtClean="0"/>
                        <a:t>group-wide</a:t>
                      </a:r>
                      <a:r>
                        <a:rPr lang="es-CL" dirty="0" smtClean="0"/>
                        <a:t> en el </a:t>
                      </a:r>
                      <a:r>
                        <a:rPr lang="es-CL" dirty="0" err="1" smtClean="0"/>
                        <a:t>ComFrame</a:t>
                      </a:r>
                      <a:endParaRPr lang="es-CL" dirty="0"/>
                    </a:p>
                  </a:txBody>
                  <a:tcPr/>
                </a:tc>
              </a:tr>
              <a:tr h="1387115">
                <a:tc>
                  <a:txBody>
                    <a:bodyPr/>
                    <a:lstStyle/>
                    <a:p>
                      <a:r>
                        <a:rPr lang="en-US" sz="1400" dirty="0" smtClean="0"/>
                        <a:t>M3E2-1-1-1: </a:t>
                      </a:r>
                      <a:r>
                        <a:rPr lang="en-US" sz="1400" b="1" dirty="0" smtClean="0"/>
                        <a:t>Supervisory colleges </a:t>
                      </a:r>
                      <a:r>
                        <a:rPr lang="en-US" sz="1400" dirty="0" smtClean="0"/>
                        <a:t>should aim to achieve common agreements and to promote common understanding on group-wide risks assessments and group-wide supervisory activities in relation to the supervision of the IAIG.</a:t>
                      </a:r>
                    </a:p>
                    <a:p>
                      <a:r>
                        <a:rPr lang="en-US" sz="1400" dirty="0" smtClean="0"/>
                        <a:t>The decisions of a supervisory college are not </a:t>
                      </a:r>
                      <a:r>
                        <a:rPr lang="en-US" sz="1400" b="1" dirty="0" smtClean="0"/>
                        <a:t>legally binding</a:t>
                      </a:r>
                      <a:r>
                        <a:rPr lang="en-US" sz="1400" dirty="0" smtClean="0"/>
                        <a:t>.</a:t>
                      </a:r>
                    </a:p>
                    <a:p>
                      <a:r>
                        <a:rPr lang="en-US" sz="1400" dirty="0" smtClean="0"/>
                        <a:t>The supervisory college primarily </a:t>
                      </a:r>
                      <a:r>
                        <a:rPr lang="en-US" sz="1400" b="1" dirty="0" smtClean="0"/>
                        <a:t>facilitates the supervision </a:t>
                      </a:r>
                      <a:r>
                        <a:rPr lang="en-US" sz="1400" dirty="0" smtClean="0"/>
                        <a:t>of the IAIG as a whole but also improves the supervision of the entities within the IAIG.</a:t>
                      </a:r>
                      <a:endParaRPr lang="es-CL" sz="1400" dirty="0"/>
                    </a:p>
                  </a:txBody>
                  <a:tcPr/>
                </a:tc>
              </a:tr>
              <a:tr h="1818662">
                <a:tc>
                  <a:txBody>
                    <a:bodyPr/>
                    <a:lstStyle/>
                    <a:p>
                      <a:r>
                        <a:rPr lang="en-US" sz="1400" dirty="0" smtClean="0"/>
                        <a:t>M3E2-1-3: The group-wide supervisor, in cooperation with other involved supervisors, determines </a:t>
                      </a:r>
                      <a:r>
                        <a:rPr lang="en-US" sz="1400" b="1" dirty="0" smtClean="0"/>
                        <a:t>who participates in the supervisory college</a:t>
                      </a:r>
                      <a:r>
                        <a:rPr lang="en-US" sz="1400" dirty="0" smtClean="0"/>
                        <a:t>.</a:t>
                      </a:r>
                    </a:p>
                    <a:p>
                      <a:r>
                        <a:rPr lang="en-US" sz="1400" dirty="0" smtClean="0"/>
                        <a:t>Issues which should be considered in determining participation include:</a:t>
                      </a:r>
                    </a:p>
                    <a:p>
                      <a:r>
                        <a:rPr lang="en-US" sz="1400" dirty="0" smtClean="0"/>
                        <a:t>• the size and/or materiality of the entities relative to the group as a whole</a:t>
                      </a:r>
                    </a:p>
                    <a:p>
                      <a:r>
                        <a:rPr lang="en-US" sz="1400" dirty="0" smtClean="0"/>
                        <a:t>• </a:t>
                      </a:r>
                      <a:r>
                        <a:rPr lang="en-US" sz="1400" b="1" dirty="0" smtClean="0"/>
                        <a:t>the size or materiality of the entity relative to its local market</a:t>
                      </a:r>
                    </a:p>
                    <a:p>
                      <a:r>
                        <a:rPr lang="en-US" sz="1400" dirty="0" smtClean="0"/>
                        <a:t>• the jurisdiction and risk profile of a particular entity.</a:t>
                      </a:r>
                    </a:p>
                    <a:p>
                      <a:r>
                        <a:rPr lang="en-US" sz="1400" dirty="0" smtClean="0"/>
                        <a:t>The number of involved supervisors may make it impracticable to include them all in supervisory college meetings</a:t>
                      </a:r>
                      <a:endParaRPr lang="es-CL" sz="1400" dirty="0"/>
                    </a:p>
                  </a:txBody>
                  <a:tcPr/>
                </a:tc>
              </a:tr>
              <a:tr h="524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M3E2-1-5: The roles of the group-wide supervisor and other involved supervisors </a:t>
                      </a:r>
                      <a:r>
                        <a:rPr lang="en-US" sz="1400" b="1" dirty="0" smtClean="0"/>
                        <a:t>are agreed </a:t>
                      </a:r>
                      <a:r>
                        <a:rPr lang="en-US" sz="1400" dirty="0" smtClean="0"/>
                        <a:t>on within the supervisory college.</a:t>
                      </a:r>
                      <a:endParaRPr lang="es-CL" sz="1400" dirty="0"/>
                    </a:p>
                  </a:txBody>
                  <a:tcPr/>
                </a:tc>
              </a:tr>
            </a:tbl>
          </a:graphicData>
        </a:graphic>
      </p:graphicFrame>
    </p:spTree>
    <p:extLst>
      <p:ext uri="{BB962C8B-B14F-4D97-AF65-F5344CB8AC3E}">
        <p14:creationId xmlns:p14="http://schemas.microsoft.com/office/powerpoint/2010/main" val="27473796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7" y="11219"/>
            <a:ext cx="8928991" cy="769441"/>
          </a:xfrm>
          <a:prstGeom prst="rect">
            <a:avLst/>
          </a:prstGeom>
          <a:noFill/>
        </p:spPr>
        <p:txBody>
          <a:bodyPr wrap="square" rtlCol="0">
            <a:spAutoFit/>
          </a:bodyPr>
          <a:lstStyle/>
          <a:p>
            <a:pPr>
              <a:tabLst>
                <a:tab pos="450850" algn="l"/>
              </a:tabLst>
            </a:pPr>
            <a:r>
              <a:rPr lang="es-CL" sz="2200" b="1" dirty="0" smtClean="0">
                <a:solidFill>
                  <a:srgbClr val="FFC000"/>
                </a:solidFill>
                <a:latin typeface="Century Gothic" pitchFamily="34" charset="0"/>
              </a:rPr>
              <a:t>II. </a:t>
            </a:r>
            <a:r>
              <a:rPr lang="es-CL" sz="2200" b="1" dirty="0" smtClean="0">
                <a:solidFill>
                  <a:srgbClr val="0000CC"/>
                </a:solidFill>
                <a:latin typeface="Century Gothic" pitchFamily="34" charset="0"/>
              </a:rPr>
              <a:t>Supervisión de grupos aseguradores internacionales y rol del </a:t>
            </a:r>
            <a:r>
              <a:rPr lang="es-CL" sz="2200" b="1" dirty="0">
                <a:solidFill>
                  <a:srgbClr val="0000CC"/>
                </a:solidFill>
                <a:latin typeface="Century Gothic" pitchFamily="34" charset="0"/>
              </a:rPr>
              <a:t>“Host supervisor” </a:t>
            </a:r>
          </a:p>
        </p:txBody>
      </p:sp>
      <p:graphicFrame>
        <p:nvGraphicFramePr>
          <p:cNvPr id="3" name="2 Tabla"/>
          <p:cNvGraphicFramePr>
            <a:graphicFrameLocks noGrp="1"/>
          </p:cNvGraphicFramePr>
          <p:nvPr>
            <p:extLst>
              <p:ext uri="{D42A27DB-BD31-4B8C-83A1-F6EECF244321}">
                <p14:modId xmlns:p14="http://schemas.microsoft.com/office/powerpoint/2010/main" val="4153231025"/>
              </p:ext>
            </p:extLst>
          </p:nvPr>
        </p:nvGraphicFramePr>
        <p:xfrm>
          <a:off x="149127" y="780660"/>
          <a:ext cx="8743353" cy="5949183"/>
        </p:xfrm>
        <a:graphic>
          <a:graphicData uri="http://schemas.openxmlformats.org/drawingml/2006/table">
            <a:tbl>
              <a:tblPr firstRow="1" bandRow="1">
                <a:tableStyleId>{5C22544A-7EE6-4342-B048-85BDC9FD1C3A}</a:tableStyleId>
              </a:tblPr>
              <a:tblGrid>
                <a:gridCol w="8743353"/>
              </a:tblGrid>
              <a:tr h="369897">
                <a:tc>
                  <a:txBody>
                    <a:bodyPr/>
                    <a:lstStyle/>
                    <a:p>
                      <a:r>
                        <a:rPr lang="es-CL" dirty="0" smtClean="0"/>
                        <a:t>Resumen rol del supervisor host y </a:t>
                      </a:r>
                      <a:r>
                        <a:rPr lang="es-CL" dirty="0" err="1" smtClean="0"/>
                        <a:t>group-wide</a:t>
                      </a:r>
                      <a:r>
                        <a:rPr lang="es-CL" dirty="0" smtClean="0"/>
                        <a:t> en el </a:t>
                      </a:r>
                      <a:r>
                        <a:rPr lang="es-CL" dirty="0" err="1" smtClean="0"/>
                        <a:t>ComFrame</a:t>
                      </a:r>
                      <a:endParaRPr lang="es-CL" dirty="0"/>
                    </a:p>
                  </a:txBody>
                  <a:tcPr/>
                </a:tc>
              </a:tr>
              <a:tr h="3113303">
                <a:tc>
                  <a:txBody>
                    <a:bodyPr/>
                    <a:lstStyle/>
                    <a:p>
                      <a:r>
                        <a:rPr lang="en-US" sz="1400" dirty="0" smtClean="0"/>
                        <a:t>M3E2-1-5-1:  Responsibilities of the group-wide supervisor may include:</a:t>
                      </a:r>
                    </a:p>
                    <a:p>
                      <a:r>
                        <a:rPr lang="en-US" sz="1400" dirty="0" smtClean="0"/>
                        <a:t>• initiating and chairing of the supervisory college</a:t>
                      </a:r>
                    </a:p>
                    <a:p>
                      <a:r>
                        <a:rPr lang="en-US" sz="1400" dirty="0" smtClean="0"/>
                        <a:t>• aggregation of group-wide information</a:t>
                      </a:r>
                    </a:p>
                    <a:p>
                      <a:r>
                        <a:rPr lang="en-US" sz="1400" dirty="0" smtClean="0"/>
                        <a:t>• preparation of supervisory plans</a:t>
                      </a:r>
                    </a:p>
                    <a:p>
                      <a:r>
                        <a:rPr lang="en-US" sz="1400" dirty="0" smtClean="0"/>
                        <a:t>• group-wide supervisory assessment</a:t>
                      </a:r>
                    </a:p>
                    <a:p>
                      <a:r>
                        <a:rPr lang="en-US" sz="1400" dirty="0" smtClean="0"/>
                        <a:t>• leadership, planning and coordination of group-wide supervisory activities</a:t>
                      </a:r>
                    </a:p>
                    <a:p>
                      <a:r>
                        <a:rPr lang="en-US" sz="1400" dirty="0" smtClean="0"/>
                        <a:t>• determination of the scope of IAIG supervision</a:t>
                      </a:r>
                    </a:p>
                    <a:p>
                      <a:r>
                        <a:rPr lang="en-US" sz="1400" dirty="0" smtClean="0"/>
                        <a:t>• preparation and discussion of group-wide supervisory analysis</a:t>
                      </a:r>
                    </a:p>
                    <a:p>
                      <a:r>
                        <a:rPr lang="en-US" sz="1400" dirty="0" smtClean="0"/>
                        <a:t>• coordination of information sharing procedures amongst other involved supervisors</a:t>
                      </a:r>
                    </a:p>
                    <a:p>
                      <a:r>
                        <a:rPr lang="en-US" sz="1400" b="1" dirty="0" smtClean="0"/>
                        <a:t>• decision making on group-wide issues in consultation with other involved supervisors</a:t>
                      </a:r>
                    </a:p>
                    <a:p>
                      <a:r>
                        <a:rPr lang="en-US" sz="1400" dirty="0" smtClean="0"/>
                        <a:t>• implementation of group-wide supervisory decisions including preventive and corrective actions</a:t>
                      </a:r>
                    </a:p>
                    <a:p>
                      <a:r>
                        <a:rPr lang="en-US" sz="1400" dirty="0" smtClean="0"/>
                        <a:t>• implementation and coordination of group-wide enforcement activities</a:t>
                      </a:r>
                    </a:p>
                    <a:p>
                      <a:r>
                        <a:rPr lang="en-US" sz="1400" dirty="0" smtClean="0"/>
                        <a:t>• identification of gaps in supervision</a:t>
                      </a:r>
                    </a:p>
                    <a:p>
                      <a:r>
                        <a:rPr lang="en-US" sz="1400" dirty="0" smtClean="0"/>
                        <a:t>• oversight of group capital management.</a:t>
                      </a:r>
                    </a:p>
                  </a:txBody>
                  <a:tcPr/>
                </a:tc>
              </a:tr>
              <a:tr h="2465983">
                <a:tc>
                  <a:txBody>
                    <a:bodyPr/>
                    <a:lstStyle/>
                    <a:p>
                      <a:r>
                        <a:rPr lang="en-US" sz="1400" dirty="0" smtClean="0"/>
                        <a:t>M3E2-1-5-2. Responsibilities of other involved supervisors may include:</a:t>
                      </a:r>
                    </a:p>
                    <a:p>
                      <a:r>
                        <a:rPr lang="en-US" sz="1400" dirty="0" smtClean="0"/>
                        <a:t>• supervising their entity taking into account its relationship with the rest of the group</a:t>
                      </a:r>
                    </a:p>
                    <a:p>
                      <a:r>
                        <a:rPr lang="en-US" sz="1400" b="1" dirty="0" smtClean="0"/>
                        <a:t>• informing the group-wide supervisor and, if necessary, other involved supervisors, of material findings affecting their entity that could affect entities in other jurisdictions</a:t>
                      </a:r>
                    </a:p>
                    <a:p>
                      <a:r>
                        <a:rPr lang="en-US" sz="1400" b="1" dirty="0" smtClean="0"/>
                        <a:t>• sharing all relevant information with the group-wide supervisor to assist with supervision at the group-wide level discussing findings and concerns at the group level with the group-wide supervisor</a:t>
                      </a:r>
                    </a:p>
                    <a:p>
                      <a:r>
                        <a:rPr lang="en-US" sz="1400" dirty="0" smtClean="0"/>
                        <a:t>• cooperating in the analysis and decision making as well as implementation and enforcement</a:t>
                      </a:r>
                    </a:p>
                    <a:p>
                      <a:r>
                        <a:rPr lang="en-US" sz="1400" dirty="0" smtClean="0"/>
                        <a:t>• identifying gaps in supervision</a:t>
                      </a:r>
                    </a:p>
                    <a:p>
                      <a:r>
                        <a:rPr lang="en-US" sz="1400" dirty="0" smtClean="0"/>
                        <a:t>• </a:t>
                      </a:r>
                      <a:r>
                        <a:rPr lang="en-US" sz="1400" b="1" dirty="0" smtClean="0"/>
                        <a:t>actively participating in the supervisory process as determined by the supervisory college</a:t>
                      </a:r>
                    </a:p>
                    <a:p>
                      <a:r>
                        <a:rPr lang="en-US" sz="1400" dirty="0" smtClean="0"/>
                        <a:t>• </a:t>
                      </a:r>
                      <a:r>
                        <a:rPr lang="en-US" sz="1400" dirty="0" err="1" smtClean="0"/>
                        <a:t>analysing</a:t>
                      </a:r>
                      <a:r>
                        <a:rPr lang="en-US" sz="1400" dirty="0" smtClean="0"/>
                        <a:t> information received from the group-wide supervisor</a:t>
                      </a:r>
                    </a:p>
                    <a:p>
                      <a:r>
                        <a:rPr lang="en-US" sz="1400" dirty="0" smtClean="0"/>
                        <a:t>• assisting the group-wide supervisor in reaching agreements on supervisory process at the group level.</a:t>
                      </a:r>
                    </a:p>
                  </a:txBody>
                  <a:tcPr/>
                </a:tc>
              </a:tr>
            </a:tbl>
          </a:graphicData>
        </a:graphic>
      </p:graphicFrame>
    </p:spTree>
    <p:extLst>
      <p:ext uri="{BB962C8B-B14F-4D97-AF65-F5344CB8AC3E}">
        <p14:creationId xmlns:p14="http://schemas.microsoft.com/office/powerpoint/2010/main" val="2343062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7" y="188640"/>
            <a:ext cx="8928991" cy="769441"/>
          </a:xfrm>
          <a:prstGeom prst="rect">
            <a:avLst/>
          </a:prstGeom>
          <a:noFill/>
        </p:spPr>
        <p:txBody>
          <a:bodyPr wrap="square" rtlCol="0">
            <a:spAutoFit/>
          </a:bodyPr>
          <a:lstStyle/>
          <a:p>
            <a:pPr>
              <a:tabLst>
                <a:tab pos="450850" algn="l"/>
              </a:tabLst>
            </a:pPr>
            <a:r>
              <a:rPr lang="es-CL" sz="2200" b="1" dirty="0" smtClean="0">
                <a:solidFill>
                  <a:srgbClr val="FFC000"/>
                </a:solidFill>
                <a:latin typeface="Century Gothic" pitchFamily="34" charset="0"/>
              </a:rPr>
              <a:t>II. </a:t>
            </a:r>
            <a:r>
              <a:rPr lang="es-CL" sz="2200" b="1" dirty="0" smtClean="0">
                <a:solidFill>
                  <a:srgbClr val="0000CC"/>
                </a:solidFill>
                <a:latin typeface="Century Gothic" pitchFamily="34" charset="0"/>
              </a:rPr>
              <a:t>Supervisión de grupos aseguradores internacionales y rol del </a:t>
            </a:r>
            <a:r>
              <a:rPr lang="es-CL" sz="2200" b="1" dirty="0">
                <a:solidFill>
                  <a:srgbClr val="0000CC"/>
                </a:solidFill>
                <a:latin typeface="Century Gothic" pitchFamily="34" charset="0"/>
              </a:rPr>
              <a:t>“Host supervisor” </a:t>
            </a:r>
          </a:p>
        </p:txBody>
      </p:sp>
      <p:graphicFrame>
        <p:nvGraphicFramePr>
          <p:cNvPr id="3" name="2 Tabla"/>
          <p:cNvGraphicFramePr>
            <a:graphicFrameLocks noGrp="1"/>
          </p:cNvGraphicFramePr>
          <p:nvPr>
            <p:extLst>
              <p:ext uri="{D42A27DB-BD31-4B8C-83A1-F6EECF244321}">
                <p14:modId xmlns:p14="http://schemas.microsoft.com/office/powerpoint/2010/main" val="1671895960"/>
              </p:ext>
            </p:extLst>
          </p:nvPr>
        </p:nvGraphicFramePr>
        <p:xfrm>
          <a:off x="329146" y="1340768"/>
          <a:ext cx="8419318" cy="3760624"/>
        </p:xfrm>
        <a:graphic>
          <a:graphicData uri="http://schemas.openxmlformats.org/drawingml/2006/table">
            <a:tbl>
              <a:tblPr firstRow="1" bandRow="1">
                <a:tableStyleId>{5C22544A-7EE6-4342-B048-85BDC9FD1C3A}</a:tableStyleId>
              </a:tblPr>
              <a:tblGrid>
                <a:gridCol w="8419318"/>
              </a:tblGrid>
              <a:tr h="369897">
                <a:tc>
                  <a:txBody>
                    <a:bodyPr/>
                    <a:lstStyle/>
                    <a:p>
                      <a:r>
                        <a:rPr lang="es-CL" dirty="0" smtClean="0"/>
                        <a:t>Resumen rol del supervisor host y </a:t>
                      </a:r>
                      <a:r>
                        <a:rPr lang="es-CL" dirty="0" err="1" smtClean="0"/>
                        <a:t>group-wide</a:t>
                      </a:r>
                      <a:r>
                        <a:rPr lang="es-CL" dirty="0" smtClean="0"/>
                        <a:t> en el </a:t>
                      </a:r>
                      <a:r>
                        <a:rPr lang="es-CL" dirty="0" err="1" smtClean="0"/>
                        <a:t>ComFrame</a:t>
                      </a:r>
                      <a:endParaRPr lang="es-CL" dirty="0"/>
                    </a:p>
                  </a:txBody>
                  <a:tcPr/>
                </a:tc>
              </a:tr>
              <a:tr h="739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M3E2-2-1: Involved supervisors cooperate and communicate throughout the group-wide supervisory process and enter into </a:t>
                      </a:r>
                      <a:r>
                        <a:rPr lang="en-US" sz="1400" b="1" dirty="0" smtClean="0"/>
                        <a:t>an agreement for information exchange and supervisory cooperation </a:t>
                      </a:r>
                      <a:r>
                        <a:rPr lang="en-US" sz="1400" dirty="0" smtClean="0"/>
                        <a:t>which addresses confidentiality requirements.</a:t>
                      </a:r>
                      <a:endParaRPr lang="es-CL" sz="1400" dirty="0"/>
                    </a:p>
                  </a:txBody>
                  <a:tcPr/>
                </a:tc>
              </a:tr>
              <a:tr h="739795">
                <a:tc>
                  <a:txBody>
                    <a:bodyPr/>
                    <a:lstStyle/>
                    <a:p>
                      <a:r>
                        <a:rPr lang="en-US" sz="1400" dirty="0" smtClean="0"/>
                        <a:t>M3E2-2-1-1. Information should be exchanged in accordance with the </a:t>
                      </a:r>
                      <a:r>
                        <a:rPr lang="en-US" sz="1400" b="1" dirty="0" smtClean="0"/>
                        <a:t>confidentiality requirements </a:t>
                      </a:r>
                      <a:r>
                        <a:rPr lang="en-US" sz="1400" dirty="0" smtClean="0"/>
                        <a:t>of the college, whereby the involved supervisors have either signed the </a:t>
                      </a:r>
                      <a:r>
                        <a:rPr lang="en-US" sz="1400" b="1" dirty="0" smtClean="0"/>
                        <a:t>IAIS </a:t>
                      </a:r>
                      <a:r>
                        <a:rPr lang="en-US" sz="1400" b="1" dirty="0" err="1" smtClean="0"/>
                        <a:t>MMoU</a:t>
                      </a:r>
                      <a:r>
                        <a:rPr lang="en-US" sz="1400" b="1" dirty="0" smtClean="0"/>
                        <a:t> </a:t>
                      </a:r>
                      <a:r>
                        <a:rPr lang="en-US" sz="1400" dirty="0" smtClean="0"/>
                        <a:t>or have demonstrated that their confidentiality regime is as robust and reliable as the IAIS </a:t>
                      </a:r>
                      <a:r>
                        <a:rPr lang="en-US" sz="1400" dirty="0" err="1" smtClean="0"/>
                        <a:t>MMoU</a:t>
                      </a:r>
                      <a:r>
                        <a:rPr lang="en-US" sz="1400" dirty="0" smtClean="0"/>
                        <a:t>.</a:t>
                      </a:r>
                    </a:p>
                  </a:txBody>
                  <a:tcPr/>
                </a:tc>
              </a:tr>
              <a:tr h="739795">
                <a:tc>
                  <a:txBody>
                    <a:bodyPr/>
                    <a:lstStyle/>
                    <a:p>
                      <a:r>
                        <a:rPr lang="en-US" sz="1400" b="1" dirty="0" smtClean="0"/>
                        <a:t>M3E2-2-2: Involved supervisors do not take decisions in isolation which would </a:t>
                      </a:r>
                      <a:r>
                        <a:rPr lang="en-US" sz="1400" b="1" dirty="0" err="1" smtClean="0"/>
                        <a:t>destabilise</a:t>
                      </a:r>
                      <a:r>
                        <a:rPr lang="en-US" sz="1400" b="1" dirty="0" smtClean="0"/>
                        <a:t> the IAIG, adversely impact another entity within the IAIG or weaken the position of its policyholders.</a:t>
                      </a:r>
                    </a:p>
                    <a:p>
                      <a:r>
                        <a:rPr lang="en-US" sz="1400" b="1" dirty="0" smtClean="0"/>
                        <a:t>The need for such decisions should be discussed at the earliest opportunity.</a:t>
                      </a:r>
                      <a:endParaRPr lang="es-CL" sz="1400" b="1" dirty="0"/>
                    </a:p>
                  </a:txBody>
                  <a:tcPr/>
                </a:tc>
              </a:tr>
              <a:tr h="1171342">
                <a:tc>
                  <a:txBody>
                    <a:bodyPr/>
                    <a:lstStyle/>
                    <a:p>
                      <a:r>
                        <a:rPr lang="en-US" sz="1400" b="1" dirty="0" smtClean="0"/>
                        <a:t>Module 3, Element 3. Crisis management and resolution measures among supervisors</a:t>
                      </a:r>
                    </a:p>
                    <a:p>
                      <a:r>
                        <a:rPr lang="en-US" sz="1400" dirty="0" smtClean="0"/>
                        <a:t>The work done to date on Module 3 Element 3 is not included in this consultation as the IAIS is considering the FSB Key Attributes and in particular the final version of the Insurance Annex to the Key Attributes. The general approach is to consider carefully whether and to what extent the FSB Key Attributes are appropriate for IAIGs and to align the terminology. The IAIS plans to consult on this Element in 2014.</a:t>
                      </a:r>
                      <a:endParaRPr lang="es-CL" sz="1400" dirty="0" smtClean="0"/>
                    </a:p>
                  </a:txBody>
                  <a:tcPr/>
                </a:tc>
              </a:tr>
            </a:tbl>
          </a:graphicData>
        </a:graphic>
      </p:graphicFrame>
    </p:spTree>
    <p:extLst>
      <p:ext uri="{BB962C8B-B14F-4D97-AF65-F5344CB8AC3E}">
        <p14:creationId xmlns:p14="http://schemas.microsoft.com/office/powerpoint/2010/main" val="41828246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 </a:t>
            </a:r>
          </a:p>
        </p:txBody>
      </p:sp>
      <p:sp>
        <p:nvSpPr>
          <p:cNvPr id="43" name="Rectangle 7"/>
          <p:cNvSpPr>
            <a:spLocks noChangeArrowheads="1"/>
          </p:cNvSpPr>
          <p:nvPr/>
        </p:nvSpPr>
        <p:spPr bwMode="auto">
          <a:xfrm>
            <a:off x="258541" y="1484784"/>
            <a:ext cx="7987269" cy="450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dirty="0" smtClean="0">
                <a:solidFill>
                  <a:srgbClr val="0000CC"/>
                </a:solidFill>
                <a:latin typeface="+mj-lt"/>
              </a:rPr>
              <a:t>Otra pregunta Clave:  </a:t>
            </a:r>
            <a:r>
              <a:rPr lang="es-CL" sz="1800" b="1" dirty="0" smtClean="0">
                <a:solidFill>
                  <a:srgbClr val="0000CC"/>
                </a:solidFill>
                <a:latin typeface="+mj-lt"/>
              </a:rPr>
              <a:t>¿Cómo funcionará el </a:t>
            </a:r>
            <a:r>
              <a:rPr lang="es-CL" sz="1800" b="1" dirty="0" err="1" smtClean="0">
                <a:solidFill>
                  <a:srgbClr val="0000CC"/>
                </a:solidFill>
                <a:latin typeface="+mj-lt"/>
              </a:rPr>
              <a:t>ComFrame</a:t>
            </a:r>
            <a:r>
              <a:rPr lang="es-CL" sz="1800" b="1" dirty="0" smtClean="0">
                <a:solidFill>
                  <a:srgbClr val="0000CC"/>
                </a:solidFill>
                <a:latin typeface="+mj-lt"/>
              </a:rPr>
              <a:t> en la práctica?</a:t>
            </a: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Implementación muy ligada a funcionamiento de los </a:t>
            </a:r>
            <a:r>
              <a:rPr lang="es-CL" sz="1800" dirty="0" err="1" smtClean="0">
                <a:solidFill>
                  <a:srgbClr val="0000CC"/>
                </a:solidFill>
                <a:latin typeface="+mj-lt"/>
              </a:rPr>
              <a:t>Supervisory</a:t>
            </a:r>
            <a:r>
              <a:rPr lang="es-CL" sz="1800" dirty="0" smtClean="0">
                <a:solidFill>
                  <a:srgbClr val="0000CC"/>
                </a:solidFill>
                <a:latin typeface="+mj-lt"/>
              </a:rPr>
              <a:t> </a:t>
            </a:r>
            <a:r>
              <a:rPr lang="es-CL" sz="1800" dirty="0" err="1" smtClean="0">
                <a:solidFill>
                  <a:srgbClr val="0000CC"/>
                </a:solidFill>
                <a:latin typeface="+mj-lt"/>
              </a:rPr>
              <a:t>Colleges</a:t>
            </a:r>
            <a:r>
              <a:rPr lang="es-CL" sz="1800" dirty="0" smtClean="0">
                <a:solidFill>
                  <a:srgbClr val="0000CC"/>
                </a:solidFill>
                <a:latin typeface="+mj-lt"/>
              </a:rPr>
              <a:t>.</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Cooperación efectiva sobre la base de.</a:t>
            </a:r>
          </a:p>
          <a:p>
            <a:pPr marL="342900" lvl="1" indent="-342900" algn="just" eaLnBrk="1" hangingPunct="1">
              <a:spcBef>
                <a:spcPct val="0"/>
              </a:spcBef>
              <a:buClr>
                <a:srgbClr val="FFC000"/>
              </a:buClr>
              <a:buSzPct val="130000"/>
              <a:buFont typeface="Wingdings" panose="05000000000000000000" pitchFamily="2" charset="2"/>
              <a:buChar char="§"/>
            </a:pPr>
            <a:endParaRPr lang="es-CL" sz="900" dirty="0" smtClean="0">
              <a:solidFill>
                <a:srgbClr val="0000CC"/>
              </a:solidFill>
              <a:latin typeface="+mj-lt"/>
            </a:endParaRPr>
          </a:p>
          <a:p>
            <a:pPr marL="742950" lvl="2" indent="-342900" algn="just" eaLnBrk="1" hangingPunct="1">
              <a:spcBef>
                <a:spcPct val="0"/>
              </a:spcBef>
              <a:buClr>
                <a:srgbClr val="FFC000"/>
              </a:buClr>
              <a:buSzPct val="130000"/>
              <a:buFont typeface="Wingdings" panose="05000000000000000000" pitchFamily="2" charset="2"/>
              <a:buChar char="§"/>
            </a:pPr>
            <a:r>
              <a:rPr lang="es-CL" sz="1600" dirty="0" smtClean="0">
                <a:solidFill>
                  <a:srgbClr val="0000CC"/>
                </a:solidFill>
                <a:latin typeface="+mj-lt"/>
              </a:rPr>
              <a:t>Sistemas de supervisión Compatibles (convergencia)</a:t>
            </a:r>
          </a:p>
          <a:p>
            <a:pPr marL="742950" lvl="2" indent="-342900" algn="just" eaLnBrk="1" hangingPunct="1">
              <a:spcBef>
                <a:spcPct val="0"/>
              </a:spcBef>
              <a:buClr>
                <a:srgbClr val="FFC000"/>
              </a:buClr>
              <a:buSzPct val="130000"/>
              <a:buFont typeface="Wingdings" panose="05000000000000000000" pitchFamily="2" charset="2"/>
              <a:buChar char="§"/>
            </a:pPr>
            <a:r>
              <a:rPr lang="es-CL" sz="1600" dirty="0" smtClean="0">
                <a:solidFill>
                  <a:srgbClr val="0000CC"/>
                </a:solidFill>
                <a:latin typeface="+mj-lt"/>
              </a:rPr>
              <a:t>Acuerdos de Colaboración e Intercambio de Información (</a:t>
            </a:r>
            <a:r>
              <a:rPr lang="es-CL" sz="1600" dirty="0" err="1" smtClean="0">
                <a:solidFill>
                  <a:srgbClr val="0000CC"/>
                </a:solidFill>
                <a:latin typeface="+mj-lt"/>
              </a:rPr>
              <a:t>MoU</a:t>
            </a:r>
            <a:r>
              <a:rPr lang="es-CL" sz="1600" dirty="0" smtClean="0">
                <a:solidFill>
                  <a:srgbClr val="0000CC"/>
                </a:solidFill>
                <a:latin typeface="+mj-lt"/>
              </a:rPr>
              <a:t>)</a:t>
            </a:r>
          </a:p>
          <a:p>
            <a:pPr marL="742950" lvl="2" indent="-342900" algn="just" eaLnBrk="1" hangingPunct="1">
              <a:spcBef>
                <a:spcPct val="0"/>
              </a:spcBef>
              <a:buClr>
                <a:srgbClr val="FFC000"/>
              </a:buClr>
              <a:buSzPct val="130000"/>
              <a:buFont typeface="Wingdings" panose="05000000000000000000" pitchFamily="2" charset="2"/>
              <a:buChar char="§"/>
            </a:pPr>
            <a:r>
              <a:rPr lang="es-CL" sz="1600" dirty="0" err="1" smtClean="0">
                <a:solidFill>
                  <a:srgbClr val="0000CC"/>
                </a:solidFill>
                <a:latin typeface="+mj-lt"/>
              </a:rPr>
              <a:t>Supervisory</a:t>
            </a:r>
            <a:r>
              <a:rPr lang="es-CL" sz="1600" dirty="0" smtClean="0">
                <a:solidFill>
                  <a:srgbClr val="0000CC"/>
                </a:solidFill>
                <a:latin typeface="+mj-lt"/>
              </a:rPr>
              <a:t> </a:t>
            </a:r>
            <a:r>
              <a:rPr lang="es-CL" sz="1600" dirty="0" err="1" smtClean="0">
                <a:solidFill>
                  <a:srgbClr val="0000CC"/>
                </a:solidFill>
                <a:latin typeface="+mj-lt"/>
              </a:rPr>
              <a:t>Recognition</a:t>
            </a:r>
            <a:r>
              <a:rPr lang="es-CL" sz="1600" dirty="0" smtClean="0">
                <a:solidFill>
                  <a:srgbClr val="0000CC"/>
                </a:solidFill>
                <a:latin typeface="+mj-lt"/>
              </a:rPr>
              <a:t> </a:t>
            </a:r>
            <a:r>
              <a:rPr lang="es-CL" sz="1600" dirty="0" smtClean="0">
                <a:solidFill>
                  <a:srgbClr val="0000CC"/>
                </a:solidFill>
                <a:latin typeface="+mj-lt"/>
                <a:sym typeface="Wingdings" panose="05000000000000000000" pitchFamily="2" charset="2"/>
              </a:rPr>
              <a:t> </a:t>
            </a:r>
            <a:r>
              <a:rPr lang="es-CL" sz="1600" dirty="0" err="1" smtClean="0">
                <a:solidFill>
                  <a:srgbClr val="0000CC"/>
                </a:solidFill>
                <a:latin typeface="+mj-lt"/>
                <a:sym typeface="Wingdings" panose="05000000000000000000" pitchFamily="2" charset="2"/>
              </a:rPr>
              <a:t>descanzar</a:t>
            </a:r>
            <a:r>
              <a:rPr lang="es-CL" sz="1600" dirty="0" smtClean="0">
                <a:solidFill>
                  <a:srgbClr val="0000CC"/>
                </a:solidFill>
                <a:latin typeface="+mj-lt"/>
                <a:sym typeface="Wingdings" panose="05000000000000000000" pitchFamily="2" charset="2"/>
              </a:rPr>
              <a:t> en el trabajo de los Host </a:t>
            </a:r>
            <a:r>
              <a:rPr lang="es-CL" sz="1600" dirty="0" err="1" smtClean="0">
                <a:solidFill>
                  <a:srgbClr val="0000CC"/>
                </a:solidFill>
                <a:latin typeface="+mj-lt"/>
                <a:sym typeface="Wingdings" panose="05000000000000000000" pitchFamily="2" charset="2"/>
              </a:rPr>
              <a:t>supervisors</a:t>
            </a:r>
            <a:endParaRPr lang="es-CL" sz="16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Pero al final </a:t>
            </a:r>
            <a:r>
              <a:rPr lang="es-CL" sz="1800" dirty="0" smtClean="0">
                <a:solidFill>
                  <a:srgbClr val="0000CC"/>
                </a:solidFill>
                <a:latin typeface="+mj-lt"/>
                <a:sym typeface="Wingdings" panose="05000000000000000000" pitchFamily="2" charset="2"/>
              </a:rPr>
              <a:t> disposición para colaborar basada en Mutuo Interés</a:t>
            </a: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“Talón de Aquiles”:  Potencial conflicto de interés entre supervisores en tiempos de crisis.</a:t>
            </a:r>
          </a:p>
          <a:p>
            <a:pPr marL="400050" lvl="2" indent="0" algn="just" eaLnBrk="1" hangingPunct="1">
              <a:spcBef>
                <a:spcPct val="0"/>
              </a:spcBef>
              <a:buClr>
                <a:srgbClr val="FFC000"/>
              </a:buClr>
              <a:buSzPct val="130000"/>
              <a:buNone/>
            </a:pPr>
            <a:endParaRPr lang="es-CL" sz="1400" dirty="0">
              <a:solidFill>
                <a:srgbClr val="0000CC"/>
              </a:solidFill>
              <a:latin typeface="+mj-lt"/>
            </a:endParaRPr>
          </a:p>
          <a:p>
            <a:pPr marL="400050" lvl="2" indent="0" algn="just" eaLnBrk="1" hangingPunct="1">
              <a:spcBef>
                <a:spcPct val="0"/>
              </a:spcBef>
              <a:buClr>
                <a:srgbClr val="FFC000"/>
              </a:buClr>
              <a:buSzPct val="130000"/>
              <a:buNone/>
            </a:pPr>
            <a:r>
              <a:rPr lang="es-CL" sz="1800" dirty="0" smtClean="0">
                <a:solidFill>
                  <a:srgbClr val="0000CC"/>
                </a:solidFill>
                <a:latin typeface="+mj-lt"/>
                <a:sym typeface="Wingdings" panose="05000000000000000000" pitchFamily="2" charset="2"/>
              </a:rPr>
              <a:t>  </a:t>
            </a:r>
            <a:r>
              <a:rPr lang="es-CL" sz="1800" dirty="0" smtClean="0">
                <a:solidFill>
                  <a:srgbClr val="0000CC"/>
                </a:solidFill>
                <a:latin typeface="+mj-lt"/>
              </a:rPr>
              <a:t>Importancia de un esquema de Resolución a nivel internacional, que de garantías de adecuada protección a todos los asegurados de un IAIG.</a:t>
            </a:r>
          </a:p>
        </p:txBody>
      </p:sp>
    </p:spTree>
    <p:extLst>
      <p:ext uri="{BB962C8B-B14F-4D97-AF65-F5344CB8AC3E}">
        <p14:creationId xmlns:p14="http://schemas.microsoft.com/office/powerpoint/2010/main" val="16033450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0" y="1484784"/>
            <a:ext cx="8496945" cy="3924151"/>
          </a:xfrm>
          <a:prstGeom prst="rect">
            <a:avLst/>
          </a:prstGeom>
          <a:noFill/>
        </p:spPr>
        <p:txBody>
          <a:bodyPr wrap="square" rtlCol="0">
            <a:spAutoFit/>
          </a:bodyPr>
          <a:lstStyle/>
          <a:p>
            <a:pPr marL="1158875" lvl="1" indent="-701675" algn="just">
              <a:spcAft>
                <a:spcPts val="600"/>
              </a:spcAft>
              <a:buClr>
                <a:srgbClr val="CC9900"/>
              </a:buClr>
              <a:buSzPct val="124000"/>
              <a:buFont typeface="+mj-lt"/>
              <a:buAutoNum type="romanUcPeriod"/>
            </a:pPr>
            <a:r>
              <a:rPr lang="es-CL" sz="2800" dirty="0" smtClean="0">
                <a:solidFill>
                  <a:srgbClr val="000099"/>
                </a:solidFill>
              </a:rPr>
              <a:t>Contexto Internacional</a:t>
            </a:r>
          </a:p>
          <a:p>
            <a:pPr marL="1158875" lvl="1" indent="-701675" algn="just">
              <a:spcAft>
                <a:spcPts val="600"/>
              </a:spcAft>
              <a:buClr>
                <a:srgbClr val="CC9900"/>
              </a:buClr>
              <a:buSzPct val="124000"/>
              <a:buFont typeface="+mj-lt"/>
              <a:buAutoNum type="romanUcPeriod"/>
            </a:pPr>
            <a:r>
              <a:rPr lang="es-CL" sz="2800" dirty="0" smtClean="0">
                <a:solidFill>
                  <a:srgbClr val="000099"/>
                </a:solidFill>
              </a:rPr>
              <a:t>Supervisión de Grupos Internacionales y Rol del “Host supervisor” </a:t>
            </a:r>
          </a:p>
          <a:p>
            <a:pPr marL="1158875" lvl="1" indent="-701675" algn="just">
              <a:spcAft>
                <a:spcPts val="600"/>
              </a:spcAft>
              <a:buClr>
                <a:srgbClr val="CC9900"/>
              </a:buClr>
              <a:buSzPct val="124000"/>
              <a:buFont typeface="+mj-lt"/>
              <a:buAutoNum type="romanUcPeriod"/>
            </a:pPr>
            <a:r>
              <a:rPr lang="es-CL" sz="2800" b="1" dirty="0" smtClean="0">
                <a:solidFill>
                  <a:srgbClr val="000099"/>
                </a:solidFill>
              </a:rPr>
              <a:t>Mecanismos de Cooperación Internacional:</a:t>
            </a:r>
          </a:p>
          <a:p>
            <a:pPr marL="1616075" lvl="2" indent="-701675" algn="just">
              <a:spcAft>
                <a:spcPts val="600"/>
              </a:spcAft>
              <a:buClr>
                <a:srgbClr val="CC9900"/>
              </a:buClr>
              <a:buSzPct val="124000"/>
              <a:buFont typeface="+mj-lt"/>
              <a:buAutoNum type="romanUcPeriod"/>
            </a:pPr>
            <a:r>
              <a:rPr lang="es-CL" sz="2000" b="1" dirty="0" err="1" smtClean="0">
                <a:solidFill>
                  <a:srgbClr val="000099"/>
                </a:solidFill>
              </a:rPr>
              <a:t>MoUs</a:t>
            </a:r>
            <a:endParaRPr lang="es-CL" sz="2000" b="1"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b="1" dirty="0" err="1" smtClean="0">
                <a:solidFill>
                  <a:srgbClr val="000099"/>
                </a:solidFill>
              </a:rPr>
              <a:t>Supervisory</a:t>
            </a:r>
            <a:r>
              <a:rPr lang="es-CL" sz="2000" b="1" dirty="0" smtClean="0">
                <a:solidFill>
                  <a:srgbClr val="000099"/>
                </a:solidFill>
              </a:rPr>
              <a:t> </a:t>
            </a:r>
            <a:r>
              <a:rPr lang="es-CL" sz="2000" b="1" dirty="0" err="1" smtClean="0">
                <a:solidFill>
                  <a:srgbClr val="000099"/>
                </a:solidFill>
              </a:rPr>
              <a:t>Colleges</a:t>
            </a:r>
            <a:endParaRPr lang="es-CL" sz="2000" b="1"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b="1" dirty="0" err="1" smtClean="0">
                <a:solidFill>
                  <a:srgbClr val="000099"/>
                </a:solidFill>
              </a:rPr>
              <a:t>Supervisory</a:t>
            </a:r>
            <a:r>
              <a:rPr lang="es-CL" sz="2000" b="1" dirty="0" smtClean="0">
                <a:solidFill>
                  <a:srgbClr val="000099"/>
                </a:solidFill>
              </a:rPr>
              <a:t> </a:t>
            </a:r>
            <a:r>
              <a:rPr lang="es-CL" sz="2000" b="1" dirty="0" err="1" smtClean="0">
                <a:solidFill>
                  <a:srgbClr val="000099"/>
                </a:solidFill>
              </a:rPr>
              <a:t>Recognition</a:t>
            </a:r>
            <a:endParaRPr lang="es-CL" sz="2000" b="1" dirty="0" smtClean="0">
              <a:solidFill>
                <a:srgbClr val="000099"/>
              </a:solidFill>
            </a:endParaRPr>
          </a:p>
          <a:p>
            <a:pPr marL="1158875" lvl="1" indent="-701675" algn="just">
              <a:spcAft>
                <a:spcPts val="600"/>
              </a:spcAft>
              <a:buClr>
                <a:srgbClr val="CC9900"/>
              </a:buClr>
              <a:buSzPct val="124000"/>
              <a:buFont typeface="+mj-lt"/>
              <a:buAutoNum type="romanUcPeriod"/>
            </a:pPr>
            <a:r>
              <a:rPr lang="es-CL" sz="2800" dirty="0" smtClean="0">
                <a:solidFill>
                  <a:srgbClr val="000099"/>
                </a:solidFill>
              </a:rPr>
              <a:t>Conclusiones</a:t>
            </a:r>
          </a:p>
          <a:p>
            <a:pPr marL="1158875" lvl="1" indent="-701675" algn="just">
              <a:spcAft>
                <a:spcPts val="600"/>
              </a:spcAft>
              <a:buClr>
                <a:srgbClr val="CC9900"/>
              </a:buClr>
              <a:buSzPct val="124000"/>
              <a:buFont typeface="+mj-lt"/>
              <a:buAutoNum type="romanUcPeriod"/>
            </a:pPr>
            <a:endParaRPr lang="es-CL" sz="1400" dirty="0" smtClean="0">
              <a:solidFill>
                <a:srgbClr val="000099"/>
              </a:solidFill>
              <a:latin typeface="Century Gothic" pitchFamily="34" charset="0"/>
            </a:endParaRPr>
          </a:p>
        </p:txBody>
      </p:sp>
      <p:sp>
        <p:nvSpPr>
          <p:cNvPr id="2" name="1 CuadroTexto"/>
          <p:cNvSpPr txBox="1"/>
          <p:nvPr/>
        </p:nvSpPr>
        <p:spPr>
          <a:xfrm>
            <a:off x="395537" y="366922"/>
            <a:ext cx="8640960" cy="646331"/>
          </a:xfrm>
          <a:prstGeom prst="rect">
            <a:avLst/>
          </a:prstGeom>
          <a:noFill/>
        </p:spPr>
        <p:txBody>
          <a:bodyPr wrap="square" rtlCol="0">
            <a:spAutoFit/>
          </a:bodyPr>
          <a:lstStyle/>
          <a:p>
            <a:r>
              <a:rPr lang="es-CL" sz="3600" b="1" dirty="0" smtClean="0">
                <a:solidFill>
                  <a:srgbClr val="000099"/>
                </a:solidFill>
                <a:latin typeface="Century Gothic" pitchFamily="34" charset="0"/>
              </a:rPr>
              <a:t>Temario</a:t>
            </a:r>
            <a:endParaRPr lang="es-CL" sz="3600" b="1" dirty="0">
              <a:solidFill>
                <a:srgbClr val="000099"/>
              </a:solidFill>
              <a:latin typeface="Century Gothic" pitchFamily="34" charset="0"/>
            </a:endParaRPr>
          </a:p>
        </p:txBody>
      </p:sp>
    </p:spTree>
    <p:extLst>
      <p:ext uri="{BB962C8B-B14F-4D97-AF65-F5344CB8AC3E}">
        <p14:creationId xmlns:p14="http://schemas.microsoft.com/office/powerpoint/2010/main" val="10645212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0" y="1484784"/>
            <a:ext cx="8496945" cy="3924151"/>
          </a:xfrm>
          <a:prstGeom prst="rect">
            <a:avLst/>
          </a:prstGeom>
          <a:noFill/>
        </p:spPr>
        <p:txBody>
          <a:bodyPr wrap="square" rtlCol="0">
            <a:spAutoFit/>
          </a:bodyPr>
          <a:lstStyle/>
          <a:p>
            <a:pPr marL="1158875" lvl="1" indent="-701675" algn="just">
              <a:spcAft>
                <a:spcPts val="600"/>
              </a:spcAft>
              <a:buClr>
                <a:srgbClr val="CC9900"/>
              </a:buClr>
              <a:buSzPct val="124000"/>
              <a:buFont typeface="+mj-lt"/>
              <a:buAutoNum type="romanUcPeriod"/>
            </a:pPr>
            <a:r>
              <a:rPr lang="es-CL" sz="2800" dirty="0" smtClean="0">
                <a:solidFill>
                  <a:srgbClr val="000099"/>
                </a:solidFill>
              </a:rPr>
              <a:t>Contexto Internacional</a:t>
            </a:r>
          </a:p>
          <a:p>
            <a:pPr marL="1158875" lvl="1" indent="-701675" algn="just">
              <a:spcAft>
                <a:spcPts val="600"/>
              </a:spcAft>
              <a:buClr>
                <a:srgbClr val="CC9900"/>
              </a:buClr>
              <a:buSzPct val="124000"/>
              <a:buFont typeface="+mj-lt"/>
              <a:buAutoNum type="romanUcPeriod"/>
            </a:pPr>
            <a:r>
              <a:rPr lang="es-CL" sz="2800" dirty="0" smtClean="0">
                <a:solidFill>
                  <a:srgbClr val="000099"/>
                </a:solidFill>
              </a:rPr>
              <a:t>Supervisión de Grupos Internacionales y Rol del “Host supervisor”</a:t>
            </a:r>
            <a:endParaRPr lang="es-CL" sz="2800" dirty="0">
              <a:solidFill>
                <a:srgbClr val="000099"/>
              </a:solidFill>
            </a:endParaRPr>
          </a:p>
          <a:p>
            <a:pPr marL="1158875" lvl="1" indent="-701675" algn="just">
              <a:spcAft>
                <a:spcPts val="600"/>
              </a:spcAft>
              <a:buClr>
                <a:srgbClr val="CC9900"/>
              </a:buClr>
              <a:buSzPct val="124000"/>
              <a:buFont typeface="+mj-lt"/>
              <a:buAutoNum type="romanUcPeriod"/>
            </a:pPr>
            <a:r>
              <a:rPr lang="es-CL" sz="2800" dirty="0" smtClean="0">
                <a:solidFill>
                  <a:srgbClr val="000099"/>
                </a:solidFill>
              </a:rPr>
              <a:t>Mecanismos de Cooperación Internacional:</a:t>
            </a: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MoUs</a:t>
            </a:r>
            <a:endParaRPr lang="es-CL" sz="2000"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Supervisory</a:t>
            </a:r>
            <a:r>
              <a:rPr lang="es-CL" sz="2000" dirty="0" smtClean="0">
                <a:solidFill>
                  <a:srgbClr val="000099"/>
                </a:solidFill>
              </a:rPr>
              <a:t> </a:t>
            </a:r>
            <a:r>
              <a:rPr lang="es-CL" sz="2000" dirty="0" err="1" smtClean="0">
                <a:solidFill>
                  <a:srgbClr val="000099"/>
                </a:solidFill>
              </a:rPr>
              <a:t>Colleges</a:t>
            </a:r>
            <a:endParaRPr lang="es-CL" sz="2000"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Supervisory</a:t>
            </a:r>
            <a:r>
              <a:rPr lang="es-CL" sz="2000" dirty="0" smtClean="0">
                <a:solidFill>
                  <a:srgbClr val="000099"/>
                </a:solidFill>
              </a:rPr>
              <a:t> </a:t>
            </a:r>
            <a:r>
              <a:rPr lang="es-CL" sz="2000" dirty="0" err="1" smtClean="0">
                <a:solidFill>
                  <a:srgbClr val="000099"/>
                </a:solidFill>
              </a:rPr>
              <a:t>Recognition</a:t>
            </a:r>
            <a:endParaRPr lang="es-CL" sz="2000" dirty="0" smtClean="0">
              <a:solidFill>
                <a:srgbClr val="000099"/>
              </a:solidFill>
            </a:endParaRPr>
          </a:p>
          <a:p>
            <a:pPr marL="1158875" lvl="1" indent="-701675" algn="just">
              <a:spcAft>
                <a:spcPts val="600"/>
              </a:spcAft>
              <a:buClr>
                <a:srgbClr val="CC9900"/>
              </a:buClr>
              <a:buSzPct val="124000"/>
              <a:buFont typeface="+mj-lt"/>
              <a:buAutoNum type="romanUcPeriod"/>
            </a:pPr>
            <a:r>
              <a:rPr lang="es-CL" sz="2800" dirty="0" smtClean="0">
                <a:solidFill>
                  <a:srgbClr val="000099"/>
                </a:solidFill>
              </a:rPr>
              <a:t>Conclusiones</a:t>
            </a:r>
          </a:p>
          <a:p>
            <a:pPr marL="1158875" lvl="1" indent="-701675" algn="just">
              <a:spcAft>
                <a:spcPts val="600"/>
              </a:spcAft>
              <a:buClr>
                <a:srgbClr val="CC9900"/>
              </a:buClr>
              <a:buSzPct val="124000"/>
              <a:buFont typeface="+mj-lt"/>
              <a:buAutoNum type="romanUcPeriod"/>
            </a:pPr>
            <a:endParaRPr lang="es-CL" sz="1400" dirty="0" smtClean="0">
              <a:solidFill>
                <a:srgbClr val="000099"/>
              </a:solidFill>
              <a:latin typeface="Century Gothic" pitchFamily="34" charset="0"/>
            </a:endParaRPr>
          </a:p>
        </p:txBody>
      </p:sp>
      <p:sp>
        <p:nvSpPr>
          <p:cNvPr id="2" name="1 CuadroTexto"/>
          <p:cNvSpPr txBox="1"/>
          <p:nvPr/>
        </p:nvSpPr>
        <p:spPr>
          <a:xfrm>
            <a:off x="395537" y="366922"/>
            <a:ext cx="8640960" cy="646331"/>
          </a:xfrm>
          <a:prstGeom prst="rect">
            <a:avLst/>
          </a:prstGeom>
          <a:noFill/>
        </p:spPr>
        <p:txBody>
          <a:bodyPr wrap="square" rtlCol="0">
            <a:spAutoFit/>
          </a:bodyPr>
          <a:lstStyle/>
          <a:p>
            <a:r>
              <a:rPr lang="es-CL" sz="3600" b="1" dirty="0" smtClean="0">
                <a:solidFill>
                  <a:srgbClr val="000099"/>
                </a:solidFill>
                <a:latin typeface="Century Gothic" pitchFamily="34" charset="0"/>
              </a:rPr>
              <a:t>Temario</a:t>
            </a:r>
            <a:endParaRPr lang="es-CL" sz="3600" b="1" dirty="0">
              <a:solidFill>
                <a:srgbClr val="000099"/>
              </a:solidFill>
              <a:latin typeface="Century Gothic" pitchFamily="34" charset="0"/>
            </a:endParaRPr>
          </a:p>
        </p:txBody>
      </p:sp>
    </p:spTree>
    <p:extLst>
      <p:ext uri="{BB962C8B-B14F-4D97-AF65-F5344CB8AC3E}">
        <p14:creationId xmlns:p14="http://schemas.microsoft.com/office/powerpoint/2010/main" val="16409820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43" name="Rectangle 7"/>
          <p:cNvSpPr>
            <a:spLocks noChangeArrowheads="1"/>
          </p:cNvSpPr>
          <p:nvPr/>
        </p:nvSpPr>
        <p:spPr bwMode="auto">
          <a:xfrm>
            <a:off x="251520" y="1077389"/>
            <a:ext cx="82809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2000" dirty="0" smtClean="0">
                <a:solidFill>
                  <a:srgbClr val="0000CC"/>
                </a:solidFill>
                <a:latin typeface="+mj-lt"/>
              </a:rPr>
              <a:t>¿Nos interesa Colaborar en la supervisión de grupos internacionales?</a:t>
            </a:r>
            <a:endParaRPr lang="es-CL" sz="2000" dirty="0" smtClean="0">
              <a:solidFill>
                <a:srgbClr val="0000CC"/>
              </a:solidFill>
              <a:latin typeface="+mj-lt"/>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07" y="1868455"/>
            <a:ext cx="7246645" cy="4173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7"/>
          <p:cNvSpPr>
            <a:spLocks noChangeArrowheads="1"/>
          </p:cNvSpPr>
          <p:nvPr/>
        </p:nvSpPr>
        <p:spPr bwMode="auto">
          <a:xfrm>
            <a:off x="493707" y="5869180"/>
            <a:ext cx="75346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800" dirty="0">
                <a:solidFill>
                  <a:srgbClr val="0000CC"/>
                </a:solidFill>
                <a:latin typeface="+mj-lt"/>
              </a:rPr>
              <a:t>American International </a:t>
            </a:r>
            <a:r>
              <a:rPr lang="es-CL" altLang="es-CL" sz="1800" dirty="0" err="1" smtClean="0">
                <a:solidFill>
                  <a:srgbClr val="0000CC"/>
                </a:solidFill>
                <a:latin typeface="+mj-lt"/>
              </a:rPr>
              <a:t>Group</a:t>
            </a:r>
            <a:r>
              <a:rPr lang="es-CL" altLang="es-CL" sz="1800" dirty="0" smtClean="0">
                <a:solidFill>
                  <a:srgbClr val="0000CC"/>
                </a:solidFill>
                <a:latin typeface="+mj-lt"/>
              </a:rPr>
              <a:t> </a:t>
            </a:r>
            <a:r>
              <a:rPr lang="es-CL" altLang="es-CL" sz="1800" dirty="0">
                <a:solidFill>
                  <a:srgbClr val="0000CC"/>
                </a:solidFill>
                <a:latin typeface="+mj-lt"/>
              </a:rPr>
              <a:t>(AIG) </a:t>
            </a:r>
            <a:r>
              <a:rPr lang="es-CL" altLang="es-CL" sz="1800" dirty="0" smtClean="0">
                <a:solidFill>
                  <a:srgbClr val="0000CC"/>
                </a:solidFill>
                <a:latin typeface="+mj-lt"/>
              </a:rPr>
              <a:t>que está calificada como G-</a:t>
            </a:r>
            <a:r>
              <a:rPr lang="es-CL" altLang="es-CL" sz="1800" dirty="0" err="1" smtClean="0">
                <a:solidFill>
                  <a:srgbClr val="0000CC"/>
                </a:solidFill>
                <a:latin typeface="+mj-lt"/>
              </a:rPr>
              <a:t>SIIs</a:t>
            </a:r>
            <a:r>
              <a:rPr lang="es-CL" altLang="es-CL" sz="1800" dirty="0" smtClean="0">
                <a:solidFill>
                  <a:srgbClr val="0000CC"/>
                </a:solidFill>
                <a:latin typeface="+mj-lt"/>
              </a:rPr>
              <a:t>, tiene un 1,6% de la prima del </a:t>
            </a:r>
            <a:r>
              <a:rPr lang="es-CL" altLang="es-CL" sz="1800" dirty="0">
                <a:solidFill>
                  <a:srgbClr val="0000CC"/>
                </a:solidFill>
                <a:latin typeface="+mj-lt"/>
              </a:rPr>
              <a:t>mercado de seguros generales en Chile.</a:t>
            </a:r>
            <a:endParaRPr lang="es-CL" sz="1800" dirty="0" smtClean="0">
              <a:solidFill>
                <a:srgbClr val="0000CC"/>
              </a:solidFill>
              <a:latin typeface="+mj-lt"/>
            </a:endParaRPr>
          </a:p>
        </p:txBody>
      </p:sp>
      <p:sp>
        <p:nvSpPr>
          <p:cNvPr id="7" name="Rectangle 7"/>
          <p:cNvSpPr>
            <a:spLocks noChangeArrowheads="1"/>
          </p:cNvSpPr>
          <p:nvPr/>
        </p:nvSpPr>
        <p:spPr bwMode="auto">
          <a:xfrm>
            <a:off x="1043607" y="1508313"/>
            <a:ext cx="7862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800" dirty="0" smtClean="0">
                <a:solidFill>
                  <a:srgbClr val="0000CC"/>
                </a:solidFill>
                <a:latin typeface="+mj-lt"/>
              </a:rPr>
              <a:t>Participación de Aseguradores Extranjeros en Chile</a:t>
            </a:r>
            <a:endParaRPr lang="es-CL" sz="1800" dirty="0" smtClean="0">
              <a:solidFill>
                <a:srgbClr val="0000CC"/>
              </a:solidFill>
              <a:latin typeface="+mj-lt"/>
            </a:endParaRPr>
          </a:p>
        </p:txBody>
      </p:sp>
    </p:spTree>
    <p:extLst>
      <p:ext uri="{BB962C8B-B14F-4D97-AF65-F5344CB8AC3E}">
        <p14:creationId xmlns:p14="http://schemas.microsoft.com/office/powerpoint/2010/main" val="25737464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3" name="Rectangle 7"/>
          <p:cNvSpPr>
            <a:spLocks noChangeArrowheads="1"/>
          </p:cNvSpPr>
          <p:nvPr/>
        </p:nvSpPr>
        <p:spPr bwMode="auto">
          <a:xfrm>
            <a:off x="473163" y="1139824"/>
            <a:ext cx="82809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2000" dirty="0" smtClean="0">
                <a:solidFill>
                  <a:srgbClr val="0000CC"/>
                </a:solidFill>
                <a:latin typeface="+mj-lt"/>
              </a:rPr>
              <a:t>Participación de Aseguradores Extranjeros en Chile</a:t>
            </a:r>
            <a:endParaRPr lang="es-CL" sz="2000" dirty="0" smtClean="0">
              <a:solidFill>
                <a:srgbClr val="0000CC"/>
              </a:solidFill>
              <a:latin typeface="+mj-lt"/>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539934"/>
            <a:ext cx="7200800" cy="4265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7"/>
          <p:cNvSpPr>
            <a:spLocks noChangeArrowheads="1"/>
          </p:cNvSpPr>
          <p:nvPr/>
        </p:nvSpPr>
        <p:spPr bwMode="auto">
          <a:xfrm>
            <a:off x="493707" y="5672304"/>
            <a:ext cx="75346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800" dirty="0" err="1" smtClean="0">
                <a:solidFill>
                  <a:srgbClr val="0000CC"/>
                </a:solidFill>
                <a:latin typeface="+mj-lt"/>
              </a:rPr>
              <a:t>MetLife</a:t>
            </a:r>
            <a:r>
              <a:rPr lang="es-CL" altLang="es-CL" sz="1800" dirty="0" smtClean="0">
                <a:solidFill>
                  <a:srgbClr val="0000CC"/>
                </a:solidFill>
                <a:latin typeface="+mj-lt"/>
              </a:rPr>
              <a:t> , que está calificada como G-SII</a:t>
            </a:r>
            <a:r>
              <a:rPr lang="es-CL" altLang="es-CL" sz="1800" dirty="0">
                <a:solidFill>
                  <a:srgbClr val="0000CC"/>
                </a:solidFill>
                <a:latin typeface="+mj-lt"/>
              </a:rPr>
              <a:t>,</a:t>
            </a:r>
            <a:r>
              <a:rPr lang="es-CL" altLang="es-CL" sz="1800" dirty="0" smtClean="0">
                <a:solidFill>
                  <a:srgbClr val="0000CC"/>
                </a:solidFill>
                <a:latin typeface="+mj-lt"/>
              </a:rPr>
              <a:t> tiene </a:t>
            </a:r>
            <a:r>
              <a:rPr lang="es-CL" altLang="es-CL" sz="1800" dirty="0">
                <a:solidFill>
                  <a:srgbClr val="0000CC"/>
                </a:solidFill>
                <a:latin typeface="+mj-lt"/>
              </a:rPr>
              <a:t>15,1% de </a:t>
            </a:r>
            <a:r>
              <a:rPr lang="es-CL" altLang="es-CL" sz="1800" dirty="0" smtClean="0">
                <a:solidFill>
                  <a:srgbClr val="0000CC"/>
                </a:solidFill>
                <a:latin typeface="+mj-lt"/>
              </a:rPr>
              <a:t>la </a:t>
            </a:r>
            <a:r>
              <a:rPr lang="es-CL" altLang="es-CL" sz="1800" dirty="0">
                <a:solidFill>
                  <a:srgbClr val="0000CC"/>
                </a:solidFill>
                <a:latin typeface="+mj-lt"/>
              </a:rPr>
              <a:t>prima del mercado de seguros de </a:t>
            </a:r>
            <a:r>
              <a:rPr lang="es-CL" altLang="es-CL" sz="1800" dirty="0" smtClean="0">
                <a:solidFill>
                  <a:srgbClr val="0000CC"/>
                </a:solidFill>
                <a:latin typeface="+mj-lt"/>
              </a:rPr>
              <a:t>vida en Chile.</a:t>
            </a:r>
            <a:endParaRPr lang="es-CL" sz="1800" dirty="0" smtClean="0">
              <a:solidFill>
                <a:srgbClr val="0000CC"/>
              </a:solidFill>
              <a:latin typeface="+mj-lt"/>
            </a:endParaRPr>
          </a:p>
        </p:txBody>
      </p:sp>
      <p:sp>
        <p:nvSpPr>
          <p:cNvPr id="7" name="6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Tree>
    <p:extLst>
      <p:ext uri="{BB962C8B-B14F-4D97-AF65-F5344CB8AC3E}">
        <p14:creationId xmlns:p14="http://schemas.microsoft.com/office/powerpoint/2010/main" val="34649001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3" name="Rectangle 7"/>
          <p:cNvSpPr>
            <a:spLocks noChangeArrowheads="1"/>
          </p:cNvSpPr>
          <p:nvPr/>
        </p:nvSpPr>
        <p:spPr bwMode="auto">
          <a:xfrm>
            <a:off x="244769" y="1196752"/>
            <a:ext cx="7987269" cy="4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dirty="0" smtClean="0">
                <a:solidFill>
                  <a:srgbClr val="0000CC"/>
                </a:solidFill>
                <a:latin typeface="+mj-lt"/>
              </a:rPr>
              <a:t>Otra pregunta Clave:  </a:t>
            </a:r>
            <a:r>
              <a:rPr lang="es-CL" sz="1800" b="1" dirty="0" smtClean="0">
                <a:solidFill>
                  <a:srgbClr val="0000CC"/>
                </a:solidFill>
                <a:latin typeface="+mj-lt"/>
              </a:rPr>
              <a:t>¿Cómo funcionará el </a:t>
            </a:r>
            <a:r>
              <a:rPr lang="es-CL" sz="1800" b="1" dirty="0" err="1" smtClean="0">
                <a:solidFill>
                  <a:srgbClr val="0000CC"/>
                </a:solidFill>
                <a:latin typeface="+mj-lt"/>
              </a:rPr>
              <a:t>ComFrame</a:t>
            </a:r>
            <a:r>
              <a:rPr lang="es-CL" sz="1800" b="1" dirty="0" smtClean="0">
                <a:solidFill>
                  <a:srgbClr val="0000CC"/>
                </a:solidFill>
                <a:latin typeface="+mj-lt"/>
              </a:rPr>
              <a:t> en la práctica?</a:t>
            </a: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Implementación exitosa muy ligada a funcionamiento de los </a:t>
            </a:r>
            <a:r>
              <a:rPr lang="es-CL" sz="1800" dirty="0" err="1" smtClean="0">
                <a:solidFill>
                  <a:srgbClr val="0000CC"/>
                </a:solidFill>
                <a:latin typeface="+mj-lt"/>
              </a:rPr>
              <a:t>Supervisory</a:t>
            </a:r>
            <a:r>
              <a:rPr lang="es-CL" sz="1800" dirty="0" smtClean="0">
                <a:solidFill>
                  <a:srgbClr val="0000CC"/>
                </a:solidFill>
                <a:latin typeface="+mj-lt"/>
              </a:rPr>
              <a:t> </a:t>
            </a:r>
            <a:r>
              <a:rPr lang="es-CL" sz="1800" dirty="0" err="1" smtClean="0">
                <a:solidFill>
                  <a:srgbClr val="0000CC"/>
                </a:solidFill>
                <a:latin typeface="+mj-lt"/>
              </a:rPr>
              <a:t>Colleges</a:t>
            </a:r>
            <a:r>
              <a:rPr lang="es-CL" sz="1800" dirty="0" smtClean="0">
                <a:solidFill>
                  <a:srgbClr val="0000CC"/>
                </a:solidFill>
                <a:latin typeface="+mj-lt"/>
              </a:rPr>
              <a:t>.</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Cooperación efectiva sobre la base de.</a:t>
            </a:r>
          </a:p>
          <a:p>
            <a:pPr marL="342900" lvl="1" indent="-342900" algn="just" eaLnBrk="1" hangingPunct="1">
              <a:spcBef>
                <a:spcPct val="0"/>
              </a:spcBef>
              <a:buClr>
                <a:srgbClr val="FFC000"/>
              </a:buClr>
              <a:buSzPct val="130000"/>
              <a:buFont typeface="Wingdings" panose="05000000000000000000" pitchFamily="2" charset="2"/>
              <a:buChar char="§"/>
            </a:pPr>
            <a:endParaRPr lang="es-CL" sz="900" dirty="0" smtClean="0">
              <a:solidFill>
                <a:srgbClr val="0000CC"/>
              </a:solidFill>
              <a:latin typeface="+mj-lt"/>
            </a:endParaRPr>
          </a:p>
          <a:p>
            <a:pPr marL="742950" lvl="2" indent="-342900" algn="just" eaLnBrk="1" hangingPunct="1">
              <a:spcBef>
                <a:spcPct val="0"/>
              </a:spcBef>
              <a:buClr>
                <a:srgbClr val="FFC000"/>
              </a:buClr>
              <a:buSzPct val="130000"/>
              <a:buFont typeface="Wingdings" panose="05000000000000000000" pitchFamily="2" charset="2"/>
              <a:buChar char="§"/>
            </a:pPr>
            <a:r>
              <a:rPr lang="es-CL" sz="1600" dirty="0" smtClean="0">
                <a:solidFill>
                  <a:srgbClr val="0000CC"/>
                </a:solidFill>
                <a:latin typeface="+mj-lt"/>
              </a:rPr>
              <a:t>Sistemas de supervisión Compatibles (convergencia)</a:t>
            </a:r>
          </a:p>
          <a:p>
            <a:pPr marL="742950" lvl="2" indent="-342900" algn="just" eaLnBrk="1" hangingPunct="1">
              <a:spcBef>
                <a:spcPct val="0"/>
              </a:spcBef>
              <a:buClr>
                <a:srgbClr val="FFC000"/>
              </a:buClr>
              <a:buSzPct val="130000"/>
              <a:buFont typeface="Wingdings" panose="05000000000000000000" pitchFamily="2" charset="2"/>
              <a:buChar char="§"/>
            </a:pPr>
            <a:r>
              <a:rPr lang="es-CL" sz="1600" dirty="0" smtClean="0">
                <a:solidFill>
                  <a:srgbClr val="0000CC"/>
                </a:solidFill>
                <a:latin typeface="+mj-lt"/>
              </a:rPr>
              <a:t>Acuerdos de Colaboración e Intercambio de Información (</a:t>
            </a:r>
            <a:r>
              <a:rPr lang="es-CL" sz="1600" dirty="0" err="1" smtClean="0">
                <a:solidFill>
                  <a:srgbClr val="0000CC"/>
                </a:solidFill>
                <a:latin typeface="+mj-lt"/>
              </a:rPr>
              <a:t>MoU</a:t>
            </a:r>
            <a:r>
              <a:rPr lang="es-CL" sz="1600" dirty="0" smtClean="0">
                <a:solidFill>
                  <a:srgbClr val="0000CC"/>
                </a:solidFill>
                <a:latin typeface="+mj-lt"/>
              </a:rPr>
              <a:t>)</a:t>
            </a:r>
          </a:p>
          <a:p>
            <a:pPr marL="742950" lvl="2" indent="-342900" algn="just" eaLnBrk="1" hangingPunct="1">
              <a:spcBef>
                <a:spcPct val="0"/>
              </a:spcBef>
              <a:buClr>
                <a:srgbClr val="FFC000"/>
              </a:buClr>
              <a:buSzPct val="130000"/>
              <a:buFont typeface="Wingdings" panose="05000000000000000000" pitchFamily="2" charset="2"/>
              <a:buChar char="§"/>
            </a:pPr>
            <a:r>
              <a:rPr lang="es-CL" sz="1600" dirty="0" err="1" smtClean="0">
                <a:solidFill>
                  <a:srgbClr val="0000CC"/>
                </a:solidFill>
                <a:latin typeface="+mj-lt"/>
              </a:rPr>
              <a:t>Supervisory</a:t>
            </a:r>
            <a:r>
              <a:rPr lang="es-CL" sz="1600" dirty="0" smtClean="0">
                <a:solidFill>
                  <a:srgbClr val="0000CC"/>
                </a:solidFill>
                <a:latin typeface="+mj-lt"/>
              </a:rPr>
              <a:t> </a:t>
            </a:r>
            <a:r>
              <a:rPr lang="es-CL" sz="1600" dirty="0" err="1" smtClean="0">
                <a:solidFill>
                  <a:srgbClr val="0000CC"/>
                </a:solidFill>
                <a:latin typeface="+mj-lt"/>
              </a:rPr>
              <a:t>Recognition</a:t>
            </a:r>
            <a:r>
              <a:rPr lang="es-CL" sz="1600" dirty="0" smtClean="0">
                <a:solidFill>
                  <a:srgbClr val="0000CC"/>
                </a:solidFill>
                <a:latin typeface="+mj-lt"/>
              </a:rPr>
              <a:t> </a:t>
            </a:r>
            <a:r>
              <a:rPr lang="es-CL" sz="1600" dirty="0" smtClean="0">
                <a:solidFill>
                  <a:srgbClr val="0000CC"/>
                </a:solidFill>
                <a:latin typeface="+mj-lt"/>
                <a:sym typeface="Wingdings" panose="05000000000000000000" pitchFamily="2" charset="2"/>
              </a:rPr>
              <a:t> </a:t>
            </a:r>
            <a:r>
              <a:rPr lang="es-CL" sz="1600" dirty="0" err="1" smtClean="0">
                <a:solidFill>
                  <a:srgbClr val="0000CC"/>
                </a:solidFill>
                <a:latin typeface="+mj-lt"/>
                <a:sym typeface="Wingdings" panose="05000000000000000000" pitchFamily="2" charset="2"/>
              </a:rPr>
              <a:t>descanzar</a:t>
            </a:r>
            <a:r>
              <a:rPr lang="es-CL" sz="1600" dirty="0" smtClean="0">
                <a:solidFill>
                  <a:srgbClr val="0000CC"/>
                </a:solidFill>
                <a:latin typeface="+mj-lt"/>
                <a:sym typeface="Wingdings" panose="05000000000000000000" pitchFamily="2" charset="2"/>
              </a:rPr>
              <a:t> en el trabajo de los Host </a:t>
            </a:r>
            <a:r>
              <a:rPr lang="es-CL" sz="1600" dirty="0" err="1" smtClean="0">
                <a:solidFill>
                  <a:srgbClr val="0000CC"/>
                </a:solidFill>
                <a:latin typeface="+mj-lt"/>
                <a:sym typeface="Wingdings" panose="05000000000000000000" pitchFamily="2" charset="2"/>
              </a:rPr>
              <a:t>supervisors</a:t>
            </a:r>
            <a:endParaRPr lang="es-CL" sz="16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Pero al final </a:t>
            </a:r>
            <a:r>
              <a:rPr lang="es-CL" sz="1800" dirty="0" smtClean="0">
                <a:solidFill>
                  <a:srgbClr val="0000CC"/>
                </a:solidFill>
                <a:latin typeface="+mj-lt"/>
                <a:sym typeface="Wingdings" panose="05000000000000000000" pitchFamily="2" charset="2"/>
              </a:rPr>
              <a:t> disposición para colaborar basada en Mutuo Interés</a:t>
            </a: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“Talón de Aquiles”:  Potencial conflicto de interés entre supervisores en tiempos de crisis.</a:t>
            </a:r>
          </a:p>
          <a:p>
            <a:pPr marL="400050" lvl="2" indent="0" algn="just" eaLnBrk="1" hangingPunct="1">
              <a:spcBef>
                <a:spcPct val="0"/>
              </a:spcBef>
              <a:buClr>
                <a:srgbClr val="FFC000"/>
              </a:buClr>
              <a:buSzPct val="130000"/>
              <a:buNone/>
            </a:pPr>
            <a:endParaRPr lang="es-CL" sz="1400" dirty="0">
              <a:solidFill>
                <a:srgbClr val="0000CC"/>
              </a:solidFill>
              <a:latin typeface="+mj-lt"/>
            </a:endParaRPr>
          </a:p>
          <a:p>
            <a:pPr marL="400050" lvl="2" indent="0" algn="just" eaLnBrk="1" hangingPunct="1">
              <a:spcBef>
                <a:spcPct val="0"/>
              </a:spcBef>
              <a:buClr>
                <a:srgbClr val="FFC000"/>
              </a:buClr>
              <a:buSzPct val="130000"/>
              <a:buNone/>
            </a:pPr>
            <a:r>
              <a:rPr lang="es-CL" sz="1800" dirty="0" smtClean="0">
                <a:solidFill>
                  <a:srgbClr val="0000CC"/>
                </a:solidFill>
                <a:latin typeface="+mj-lt"/>
                <a:sym typeface="Wingdings" panose="05000000000000000000" pitchFamily="2" charset="2"/>
              </a:rPr>
              <a:t>  </a:t>
            </a:r>
            <a:r>
              <a:rPr lang="es-CL" sz="1800" dirty="0" smtClean="0">
                <a:solidFill>
                  <a:srgbClr val="0000CC"/>
                </a:solidFill>
                <a:latin typeface="+mj-lt"/>
              </a:rPr>
              <a:t>Importancia de un esquema de Resolución a nivel internacional, que de garantías de adecuada protección a todos los asegurados de un IAIG.</a:t>
            </a:r>
          </a:p>
        </p:txBody>
      </p:sp>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Tree>
    <p:extLst>
      <p:ext uri="{BB962C8B-B14F-4D97-AF65-F5344CB8AC3E}">
        <p14:creationId xmlns:p14="http://schemas.microsoft.com/office/powerpoint/2010/main" val="31031360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3" name="Rectangle 7"/>
          <p:cNvSpPr>
            <a:spLocks noChangeArrowheads="1"/>
          </p:cNvSpPr>
          <p:nvPr/>
        </p:nvSpPr>
        <p:spPr bwMode="auto">
          <a:xfrm>
            <a:off x="175388" y="1340768"/>
            <a:ext cx="8713788"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800" b="1" dirty="0" smtClean="0">
                <a:solidFill>
                  <a:srgbClr val="0000CC"/>
                </a:solidFill>
                <a:latin typeface="+mj-lt"/>
              </a:rPr>
              <a:t>IAIS </a:t>
            </a:r>
            <a:r>
              <a:rPr lang="es-CL" altLang="es-CL" sz="1800" b="1" dirty="0" err="1" smtClean="0">
                <a:solidFill>
                  <a:srgbClr val="0000CC"/>
                </a:solidFill>
                <a:latin typeface="+mj-lt"/>
              </a:rPr>
              <a:t>MMoU</a:t>
            </a:r>
            <a:endParaRPr lang="es-CL" altLang="es-CL" sz="1800" b="1" dirty="0" smtClean="0">
              <a:solidFill>
                <a:srgbClr val="0000CC"/>
              </a:solidFill>
              <a:latin typeface="+mj-lt"/>
            </a:endParaRPr>
          </a:p>
          <a:p>
            <a:pPr marL="0" lvl="1" indent="0" algn="just" eaLnBrk="1" hangingPunct="1">
              <a:spcBef>
                <a:spcPct val="0"/>
              </a:spcBef>
              <a:buClr>
                <a:srgbClr val="FFC000"/>
              </a:buClr>
              <a:buSzPct val="130000"/>
              <a:buNone/>
            </a:pPr>
            <a:endParaRPr lang="es-CL" altLang="es-CL" sz="18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altLang="es-CL" sz="1800" dirty="0" smtClean="0">
                <a:solidFill>
                  <a:srgbClr val="0000CC"/>
                </a:solidFill>
                <a:latin typeface="+mj-lt"/>
              </a:rPr>
              <a:t>El </a:t>
            </a:r>
            <a:r>
              <a:rPr lang="es-CL" altLang="es-CL" sz="1800" dirty="0" err="1" smtClean="0">
                <a:solidFill>
                  <a:srgbClr val="0000CC"/>
                </a:solidFill>
                <a:latin typeface="+mj-lt"/>
              </a:rPr>
              <a:t>MMoU</a:t>
            </a:r>
            <a:r>
              <a:rPr lang="es-CL" altLang="es-CL" sz="1800" dirty="0" smtClean="0">
                <a:solidFill>
                  <a:srgbClr val="0000CC"/>
                </a:solidFill>
                <a:latin typeface="+mj-lt"/>
              </a:rPr>
              <a:t> </a:t>
            </a:r>
            <a:r>
              <a:rPr lang="es-CL" altLang="es-CL" sz="1800" dirty="0">
                <a:solidFill>
                  <a:srgbClr val="0000CC"/>
                </a:solidFill>
                <a:latin typeface="+mj-lt"/>
              </a:rPr>
              <a:t>fue adoptado por </a:t>
            </a:r>
            <a:r>
              <a:rPr lang="es-CL" altLang="es-CL" sz="1800" dirty="0" smtClean="0">
                <a:solidFill>
                  <a:srgbClr val="0000CC"/>
                </a:solidFill>
                <a:latin typeface="+mj-lt"/>
              </a:rPr>
              <a:t>la </a:t>
            </a:r>
            <a:r>
              <a:rPr lang="es-CL" altLang="es-CL" sz="1800" dirty="0">
                <a:solidFill>
                  <a:srgbClr val="0000CC"/>
                </a:solidFill>
                <a:latin typeface="+mj-lt"/>
              </a:rPr>
              <a:t>IAIS en </a:t>
            </a:r>
            <a:r>
              <a:rPr lang="es-CL" altLang="es-CL" sz="1800" dirty="0" smtClean="0">
                <a:solidFill>
                  <a:srgbClr val="0000CC"/>
                </a:solidFill>
                <a:latin typeface="+mj-lt"/>
              </a:rPr>
              <a:t>febrero de </a:t>
            </a:r>
            <a:r>
              <a:rPr lang="es-CL" altLang="es-CL" sz="1800" dirty="0">
                <a:solidFill>
                  <a:srgbClr val="0000CC"/>
                </a:solidFill>
                <a:latin typeface="+mj-lt"/>
              </a:rPr>
              <a:t>2007 a raíz de la creciente integración de los mercados financieros </a:t>
            </a:r>
            <a:r>
              <a:rPr lang="es-CL" altLang="es-CL" sz="1800" dirty="0" smtClean="0">
                <a:solidFill>
                  <a:srgbClr val="0000CC"/>
                </a:solidFill>
                <a:latin typeface="+mj-lt"/>
              </a:rPr>
              <a:t>y </a:t>
            </a:r>
            <a:r>
              <a:rPr lang="es-CL" altLang="es-CL" sz="1800" dirty="0">
                <a:solidFill>
                  <a:srgbClr val="0000CC"/>
                </a:solidFill>
                <a:latin typeface="+mj-lt"/>
              </a:rPr>
              <a:t>aumento en el número de compañías de </a:t>
            </a:r>
            <a:r>
              <a:rPr lang="es-CL" altLang="es-CL" sz="1800" dirty="0" smtClean="0">
                <a:solidFill>
                  <a:srgbClr val="0000CC"/>
                </a:solidFill>
                <a:latin typeface="+mj-lt"/>
              </a:rPr>
              <a:t>seguros que </a:t>
            </a:r>
            <a:r>
              <a:rPr lang="es-CL" altLang="es-CL" sz="1800" dirty="0">
                <a:solidFill>
                  <a:srgbClr val="0000CC"/>
                </a:solidFill>
                <a:latin typeface="+mj-lt"/>
              </a:rPr>
              <a:t>operan </a:t>
            </a:r>
            <a:r>
              <a:rPr lang="es-CL" altLang="es-CL" sz="1800" dirty="0" smtClean="0">
                <a:solidFill>
                  <a:srgbClr val="0000CC"/>
                </a:solidFill>
                <a:latin typeface="+mj-lt"/>
              </a:rPr>
              <a:t>internacionalmente.</a:t>
            </a:r>
          </a:p>
          <a:p>
            <a:pPr marL="285750" lvl="1" algn="just" eaLnBrk="1" hangingPunct="1">
              <a:spcBef>
                <a:spcPct val="0"/>
              </a:spcBef>
              <a:buClr>
                <a:srgbClr val="FFC000"/>
              </a:buClr>
              <a:buSzPct val="130000"/>
              <a:buFont typeface="Wingdings" pitchFamily="2" charset="2"/>
              <a:buChar char="§"/>
            </a:pPr>
            <a:endParaRPr lang="es-CL" alt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altLang="es-CL" sz="1800" dirty="0" smtClean="0">
                <a:solidFill>
                  <a:srgbClr val="0000CC"/>
                </a:solidFill>
                <a:latin typeface="+mj-lt"/>
              </a:rPr>
              <a:t>Su </a:t>
            </a:r>
            <a:r>
              <a:rPr lang="es-CL" altLang="es-CL" sz="1800" dirty="0">
                <a:solidFill>
                  <a:srgbClr val="0000CC"/>
                </a:solidFill>
                <a:latin typeface="+mj-lt"/>
              </a:rPr>
              <a:t>objetivo fundamental es establecer una base formal para la cooperación y el intercambio de información </a:t>
            </a:r>
            <a:r>
              <a:rPr lang="es-CL" altLang="es-CL" sz="1800" u="sng" dirty="0" smtClean="0">
                <a:solidFill>
                  <a:srgbClr val="0000CC"/>
                </a:solidFill>
                <a:latin typeface="+mj-lt"/>
              </a:rPr>
              <a:t>confidencial</a:t>
            </a:r>
            <a:r>
              <a:rPr lang="es-CL" altLang="es-CL" sz="1800" dirty="0" smtClean="0">
                <a:solidFill>
                  <a:srgbClr val="0000CC"/>
                </a:solidFill>
                <a:latin typeface="+mj-lt"/>
              </a:rPr>
              <a:t> de </a:t>
            </a:r>
            <a:r>
              <a:rPr lang="es-CL" altLang="es-CL" sz="1800" dirty="0">
                <a:solidFill>
                  <a:srgbClr val="0000CC"/>
                </a:solidFill>
                <a:latin typeface="+mj-lt"/>
              </a:rPr>
              <a:t>las compañías de </a:t>
            </a:r>
            <a:r>
              <a:rPr lang="es-CL" altLang="es-CL" sz="1800" dirty="0" smtClean="0">
                <a:solidFill>
                  <a:srgbClr val="0000CC"/>
                </a:solidFill>
                <a:latin typeface="+mj-lt"/>
              </a:rPr>
              <a:t>seguros e intermediarios que </a:t>
            </a:r>
            <a:r>
              <a:rPr lang="es-CL" altLang="es-CL" sz="1800" dirty="0">
                <a:solidFill>
                  <a:srgbClr val="0000CC"/>
                </a:solidFill>
                <a:latin typeface="+mj-lt"/>
              </a:rPr>
              <a:t>son </a:t>
            </a:r>
            <a:r>
              <a:rPr lang="es-CL" altLang="es-CL" sz="1800" dirty="0" smtClean="0">
                <a:solidFill>
                  <a:srgbClr val="0000CC"/>
                </a:solidFill>
                <a:latin typeface="+mj-lt"/>
              </a:rPr>
              <a:t>supervisados </a:t>
            </a:r>
            <a:r>
              <a:rPr lang="es-CL" altLang="es-CL" sz="1800" dirty="0">
                <a:solidFill>
                  <a:srgbClr val="0000CC"/>
                </a:solidFill>
                <a:latin typeface="+mj-lt"/>
              </a:rPr>
              <a:t>por los signatarios del </a:t>
            </a:r>
            <a:r>
              <a:rPr lang="es-CL" altLang="es-CL" sz="1800" dirty="0" err="1">
                <a:solidFill>
                  <a:srgbClr val="0000CC"/>
                </a:solidFill>
                <a:latin typeface="+mj-lt"/>
              </a:rPr>
              <a:t>MMoU</a:t>
            </a:r>
            <a:r>
              <a:rPr lang="es-CL" altLang="es-CL" sz="18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CL" alt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altLang="es-CL" sz="1800" dirty="0" smtClean="0">
                <a:solidFill>
                  <a:srgbClr val="0000CC"/>
                </a:solidFill>
                <a:latin typeface="+mj-lt"/>
              </a:rPr>
              <a:t>No </a:t>
            </a:r>
            <a:r>
              <a:rPr lang="es-CL" altLang="es-CL" sz="1800" dirty="0">
                <a:solidFill>
                  <a:srgbClr val="0000CC"/>
                </a:solidFill>
                <a:latin typeface="+mj-lt"/>
              </a:rPr>
              <a:t>se intenta crear ninguna obligación vinculante ni modificar o reemplazar ninguna </a:t>
            </a:r>
            <a:r>
              <a:rPr lang="es-CL" altLang="es-CL" sz="1800" dirty="0" smtClean="0">
                <a:solidFill>
                  <a:srgbClr val="0000CC"/>
                </a:solidFill>
                <a:latin typeface="+mj-lt"/>
              </a:rPr>
              <a:t>ley ni </a:t>
            </a:r>
            <a:r>
              <a:rPr lang="es-CL" altLang="es-CL" sz="1800" dirty="0">
                <a:solidFill>
                  <a:srgbClr val="0000CC"/>
                </a:solidFill>
                <a:latin typeface="+mj-lt"/>
              </a:rPr>
              <a:t>tampoco afectar las cláusulas de otros </a:t>
            </a:r>
            <a:r>
              <a:rPr lang="es-CL" altLang="es-CL" sz="1800" dirty="0" smtClean="0">
                <a:solidFill>
                  <a:srgbClr val="0000CC"/>
                </a:solidFill>
                <a:latin typeface="+mj-lt"/>
              </a:rPr>
              <a:t>acuerdos firmados.</a:t>
            </a:r>
            <a:endParaRPr lang="es-ES" alt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ES" alt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altLang="es-CL" sz="2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2000" dirty="0" smtClean="0">
              <a:solidFill>
                <a:srgbClr val="0000CC"/>
              </a:solidFill>
              <a:latin typeface="+mj-lt"/>
            </a:endParaRPr>
          </a:p>
        </p:txBody>
      </p:sp>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Tree>
    <p:extLst>
      <p:ext uri="{BB962C8B-B14F-4D97-AF65-F5344CB8AC3E}">
        <p14:creationId xmlns:p14="http://schemas.microsoft.com/office/powerpoint/2010/main" val="27309499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5" name="Rectangle 7"/>
          <p:cNvSpPr>
            <a:spLocks noChangeArrowheads="1"/>
          </p:cNvSpPr>
          <p:nvPr/>
        </p:nvSpPr>
        <p:spPr bwMode="auto">
          <a:xfrm>
            <a:off x="182842" y="908720"/>
            <a:ext cx="81335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600" b="1" dirty="0" smtClean="0">
                <a:solidFill>
                  <a:srgbClr val="0000CC"/>
                </a:solidFill>
                <a:latin typeface="+mj-lt"/>
              </a:rPr>
              <a:t>IAIS </a:t>
            </a:r>
            <a:r>
              <a:rPr lang="es-CL" altLang="es-CL" sz="1600" b="1" dirty="0" err="1" smtClean="0">
                <a:solidFill>
                  <a:srgbClr val="0000CC"/>
                </a:solidFill>
                <a:latin typeface="+mj-lt"/>
              </a:rPr>
              <a:t>MMoU</a:t>
            </a:r>
            <a:r>
              <a:rPr lang="es-CL" altLang="es-CL" sz="1600" b="1" dirty="0" smtClean="0">
                <a:solidFill>
                  <a:srgbClr val="0000CC"/>
                </a:solidFill>
                <a:latin typeface="+mj-lt"/>
              </a:rPr>
              <a:t>.  Algunas Condiciones</a:t>
            </a:r>
            <a:endParaRPr lang="es-CL" altLang="es-CL" sz="1600" b="1" dirty="0">
              <a:solidFill>
                <a:srgbClr val="0000CC"/>
              </a:solidFill>
              <a:latin typeface="+mj-lt"/>
            </a:endParaRPr>
          </a:p>
        </p:txBody>
      </p:sp>
      <p:graphicFrame>
        <p:nvGraphicFramePr>
          <p:cNvPr id="2" name="1 Tabla"/>
          <p:cNvGraphicFramePr>
            <a:graphicFrameLocks noGrp="1"/>
          </p:cNvGraphicFramePr>
          <p:nvPr>
            <p:extLst>
              <p:ext uri="{D42A27DB-BD31-4B8C-83A1-F6EECF244321}">
                <p14:modId xmlns:p14="http://schemas.microsoft.com/office/powerpoint/2010/main" val="600241021"/>
              </p:ext>
            </p:extLst>
          </p:nvPr>
        </p:nvGraphicFramePr>
        <p:xfrm>
          <a:off x="323528" y="1397001"/>
          <a:ext cx="8568952" cy="5272359"/>
        </p:xfrm>
        <a:graphic>
          <a:graphicData uri="http://schemas.openxmlformats.org/drawingml/2006/table">
            <a:tbl>
              <a:tblPr firstRow="1" bandRow="1">
                <a:tableStyleId>{5C22544A-7EE6-4342-B048-85BDC9FD1C3A}</a:tableStyleId>
              </a:tblPr>
              <a:tblGrid>
                <a:gridCol w="1977450"/>
                <a:gridCol w="6591502"/>
              </a:tblGrid>
              <a:tr h="400606">
                <a:tc>
                  <a:txBody>
                    <a:bodyPr/>
                    <a:lstStyle/>
                    <a:p>
                      <a:r>
                        <a:rPr lang="es-CL" dirty="0" smtClean="0"/>
                        <a:t>Tema</a:t>
                      </a:r>
                      <a:endParaRPr lang="es-CL" dirty="0"/>
                    </a:p>
                  </a:txBody>
                  <a:tcPr/>
                </a:tc>
                <a:tc>
                  <a:txBody>
                    <a:bodyPr/>
                    <a:lstStyle/>
                    <a:p>
                      <a:r>
                        <a:rPr lang="es-CL" dirty="0" smtClean="0"/>
                        <a:t> Condiciones</a:t>
                      </a:r>
                      <a:endParaRPr lang="es-CL" dirty="0"/>
                    </a:p>
                  </a:txBody>
                  <a:tcPr/>
                </a:tc>
              </a:tr>
              <a:tr h="1712180">
                <a:tc>
                  <a:txBody>
                    <a:bodyPr/>
                    <a:lstStyle/>
                    <a:p>
                      <a:r>
                        <a:rPr lang="es-CL" sz="1400" dirty="0" smtClean="0"/>
                        <a:t>Condiciones para la Entrega de Información</a:t>
                      </a:r>
                      <a:endParaRPr lang="es-CL" sz="1400" dirty="0"/>
                    </a:p>
                  </a:txBody>
                  <a:tcPr/>
                </a:tc>
                <a:tc>
                  <a:txBody>
                    <a:bodyPr/>
                    <a:lstStyle/>
                    <a:p>
                      <a:pPr marL="285750" indent="-285750">
                        <a:buFont typeface="Arial" panose="020B0604020202020204" pitchFamily="34" charset="0"/>
                        <a:buChar char="•"/>
                      </a:pPr>
                      <a:r>
                        <a:rPr lang="es-CL" sz="1400" dirty="0" smtClean="0"/>
                        <a:t>La Autoridad Requerida analizará y decidirá caso a caso, usando su discreción, si entregará o no la información requerida.</a:t>
                      </a:r>
                    </a:p>
                    <a:p>
                      <a:pPr marL="285750" indent="-285750">
                        <a:buFont typeface="Arial" panose="020B0604020202020204" pitchFamily="34" charset="0"/>
                        <a:buChar char="•"/>
                      </a:pPr>
                      <a:r>
                        <a:rPr lang="es-CL" sz="1400" dirty="0" smtClean="0"/>
                        <a:t>Cuando la Autoridad Requerida no pueda responder por completo a la solicitud de información, ésta se compromete a colaborar y a asistir a la Autoridad Solicitante en la medida de lo posible.</a:t>
                      </a:r>
                    </a:p>
                    <a:p>
                      <a:pPr marL="285750" indent="-285750">
                        <a:buFont typeface="Arial" panose="020B0604020202020204" pitchFamily="34" charset="0"/>
                        <a:buChar char="•"/>
                      </a:pPr>
                      <a:r>
                        <a:rPr lang="es-CL" sz="1400" dirty="0" smtClean="0"/>
                        <a:t>La información intercambiada pertenece y seguirá siendo propiedad de la Autoridad Requerida.</a:t>
                      </a:r>
                      <a:endParaRPr lang="es-CL" sz="1400" dirty="0"/>
                    </a:p>
                  </a:txBody>
                  <a:tcPr/>
                </a:tc>
              </a:tr>
              <a:tr h="790237">
                <a:tc>
                  <a:txBody>
                    <a:bodyPr/>
                    <a:lstStyle/>
                    <a:p>
                      <a:r>
                        <a:rPr lang="es-CL" sz="1400" dirty="0" smtClean="0"/>
                        <a:t>Condiciones para la Recepción de Información</a:t>
                      </a:r>
                      <a:endParaRPr lang="es-CL" sz="1400" dirty="0"/>
                    </a:p>
                  </a:txBody>
                  <a:tcPr/>
                </a:tc>
                <a:tc>
                  <a:txBody>
                    <a:bodyPr/>
                    <a:lstStyle/>
                    <a:p>
                      <a:r>
                        <a:rPr lang="es-CL" sz="1400" dirty="0" smtClean="0"/>
                        <a:t>Cumplimiento estricto del régimen de confidencialidad establecido en el </a:t>
                      </a:r>
                      <a:r>
                        <a:rPr lang="es-CL" sz="1400" dirty="0" err="1" smtClean="0"/>
                        <a:t>MMoU</a:t>
                      </a:r>
                      <a:r>
                        <a:rPr lang="es-CL" sz="1400" dirty="0" smtClean="0"/>
                        <a:t>, que fue confirmado y suscrito por los signatarios antes de acceder a éste (Declaración de aceptación del régimen de confidencialidad del formulario de aplicación al </a:t>
                      </a:r>
                      <a:r>
                        <a:rPr lang="es-CL" sz="1400" dirty="0" err="1" smtClean="0"/>
                        <a:t>MMoU</a:t>
                      </a:r>
                      <a:endParaRPr lang="es-CL" sz="1400" dirty="0"/>
                    </a:p>
                  </a:txBody>
                  <a:tcPr/>
                </a:tc>
              </a:tr>
              <a:tr h="559750">
                <a:tc>
                  <a:txBody>
                    <a:bodyPr/>
                    <a:lstStyle/>
                    <a:p>
                      <a:r>
                        <a:rPr lang="es-CL" sz="1400" dirty="0" smtClean="0"/>
                        <a:t>Propósito Válido</a:t>
                      </a:r>
                      <a:endParaRPr lang="es-CL" sz="1400" dirty="0"/>
                    </a:p>
                  </a:txBody>
                  <a:tcPr/>
                </a:tc>
                <a:tc>
                  <a:txBody>
                    <a:bodyPr/>
                    <a:lstStyle/>
                    <a:p>
                      <a:r>
                        <a:rPr lang="es-CL" sz="1400" dirty="0" smtClean="0"/>
                        <a:t>La información intercambiada deberá utilizarse sólo para el propósito indicado en la solicitud y para cumplir con la función supervisora.</a:t>
                      </a:r>
                      <a:endParaRPr lang="es-CL" sz="1400" dirty="0"/>
                    </a:p>
                  </a:txBody>
                  <a:tcPr/>
                </a:tc>
              </a:tr>
              <a:tr h="5597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400" dirty="0" smtClean="0"/>
                        <a:t>Consentimiento Previo</a:t>
                      </a:r>
                    </a:p>
                    <a:p>
                      <a:endParaRPr lang="es-CL" sz="1400" dirty="0"/>
                    </a:p>
                  </a:txBody>
                  <a:tcPr/>
                </a:tc>
                <a:tc>
                  <a:txBody>
                    <a:bodyPr/>
                    <a:lstStyle/>
                    <a:p>
                      <a:r>
                        <a:rPr lang="es-CL" sz="1400" dirty="0" smtClean="0"/>
                        <a:t>Sólo se podrá entregar a un 3° la información recibida por medio del </a:t>
                      </a:r>
                      <a:r>
                        <a:rPr lang="es-CL" sz="1400" dirty="0" err="1" smtClean="0"/>
                        <a:t>MMoU</a:t>
                      </a:r>
                      <a:r>
                        <a:rPr lang="es-CL" sz="1400" dirty="0" smtClean="0"/>
                        <a:t> con el consentimiento previo y expreso de la autoridad signataria que la entregó</a:t>
                      </a:r>
                      <a:endParaRPr lang="es-CL" sz="1400" dirty="0"/>
                    </a:p>
                  </a:txBody>
                  <a:tcPr/>
                </a:tc>
              </a:tr>
              <a:tr h="12498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400" dirty="0" smtClean="0"/>
                        <a:t>Requerimiento Legal</a:t>
                      </a:r>
                      <a:endParaRPr lang="es-CL" sz="1400" dirty="0"/>
                    </a:p>
                  </a:txBody>
                  <a:tcPr/>
                </a:tc>
                <a:tc>
                  <a:txBody>
                    <a:bodyPr/>
                    <a:lstStyle/>
                    <a:p>
                      <a:pPr marL="285750" indent="-285750">
                        <a:buFont typeface="Arial" panose="020B0604020202020204" pitchFamily="34" charset="0"/>
                        <a:buChar char="•"/>
                      </a:pPr>
                      <a:r>
                        <a:rPr lang="es-CL" sz="1400" kern="1200" dirty="0" smtClean="0">
                          <a:solidFill>
                            <a:schemeClr val="dk1"/>
                          </a:solidFill>
                          <a:latin typeface="+mn-lt"/>
                          <a:ea typeface="+mn-ea"/>
                          <a:cs typeface="+mn-cs"/>
                        </a:rPr>
                        <a:t>Se deberá notificar la obligación de entregar la información recibida bajo el </a:t>
                      </a:r>
                      <a:r>
                        <a:rPr lang="es-CL" sz="1400" kern="1200" dirty="0" err="1" smtClean="0">
                          <a:solidFill>
                            <a:schemeClr val="dk1"/>
                          </a:solidFill>
                          <a:latin typeface="+mn-lt"/>
                          <a:ea typeface="+mn-ea"/>
                          <a:cs typeface="+mn-cs"/>
                        </a:rPr>
                        <a:t>MMoU</a:t>
                      </a:r>
                      <a:r>
                        <a:rPr lang="es-CL" sz="1400" kern="1200" dirty="0" smtClean="0">
                          <a:solidFill>
                            <a:schemeClr val="dk1"/>
                          </a:solidFill>
                          <a:latin typeface="+mn-lt"/>
                          <a:ea typeface="+mn-ea"/>
                          <a:cs typeface="+mn-cs"/>
                        </a:rPr>
                        <a:t> por un requerimiento legal (ej. Ley de Transparencia, Tribunal, </a:t>
                      </a:r>
                      <a:r>
                        <a:rPr lang="es-CL" sz="1400" kern="1200" dirty="0" err="1" smtClean="0">
                          <a:solidFill>
                            <a:schemeClr val="dk1"/>
                          </a:solidFill>
                          <a:latin typeface="+mn-lt"/>
                          <a:ea typeface="+mn-ea"/>
                          <a:cs typeface="+mn-cs"/>
                        </a:rPr>
                        <a:t>etc</a:t>
                      </a:r>
                      <a:r>
                        <a:rPr lang="es-CL" sz="1400" kern="1200" dirty="0" smtClean="0">
                          <a:solidFill>
                            <a:schemeClr val="dk1"/>
                          </a:solidFill>
                          <a:latin typeface="+mn-lt"/>
                          <a:ea typeface="+mn-ea"/>
                          <a:cs typeface="+mn-cs"/>
                        </a:rPr>
                        <a:t>).</a:t>
                      </a:r>
                    </a:p>
                    <a:p>
                      <a:pPr marL="285750" indent="-285750">
                        <a:buFont typeface="Arial" panose="020B0604020202020204" pitchFamily="34" charset="0"/>
                        <a:buChar char="•"/>
                      </a:pPr>
                      <a:r>
                        <a:rPr lang="es-CL" sz="1400" kern="1200" dirty="0" smtClean="0">
                          <a:solidFill>
                            <a:schemeClr val="dk1"/>
                          </a:solidFill>
                          <a:latin typeface="+mn-lt"/>
                          <a:ea typeface="+mn-ea"/>
                          <a:cs typeface="+mn-cs"/>
                        </a:rPr>
                        <a:t>Si no se recibiera el consentimiento para entregarla, se deberán interponer todos los medios legales que estén a su disposición para resistir la entrega y  resguardar la confidencialidad, si tales mecanismos existieran en su jurisdicción.</a:t>
                      </a:r>
                      <a:endParaRPr lang="es-CL"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2777628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5" name="Rectangle 7"/>
          <p:cNvSpPr>
            <a:spLocks noChangeArrowheads="1"/>
          </p:cNvSpPr>
          <p:nvPr/>
        </p:nvSpPr>
        <p:spPr bwMode="auto">
          <a:xfrm>
            <a:off x="182842" y="908720"/>
            <a:ext cx="81335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600" b="1" dirty="0" smtClean="0">
                <a:solidFill>
                  <a:srgbClr val="0000CC"/>
                </a:solidFill>
                <a:latin typeface="+mj-lt"/>
              </a:rPr>
              <a:t>IAIS </a:t>
            </a:r>
            <a:r>
              <a:rPr lang="es-CL" altLang="es-CL" sz="1600" b="1" dirty="0" err="1" smtClean="0">
                <a:solidFill>
                  <a:srgbClr val="0000CC"/>
                </a:solidFill>
                <a:latin typeface="+mj-lt"/>
              </a:rPr>
              <a:t>MMoU</a:t>
            </a:r>
            <a:r>
              <a:rPr lang="es-CL" altLang="es-CL" sz="1600" b="1" dirty="0" smtClean="0">
                <a:solidFill>
                  <a:srgbClr val="0000CC"/>
                </a:solidFill>
                <a:latin typeface="+mj-lt"/>
              </a:rPr>
              <a:t>.  Lista de Signatarios a Noviembre 2013</a:t>
            </a:r>
            <a:endParaRPr lang="es-CL" altLang="es-CL" sz="1600" b="1" dirty="0">
              <a:solidFill>
                <a:srgbClr val="0000CC"/>
              </a:solidFill>
              <a:latin typeface="+mj-lt"/>
            </a:endParaRPr>
          </a:p>
        </p:txBody>
      </p:sp>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278992"/>
            <a:ext cx="7704856" cy="5453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5048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3" name="Rectangle 7"/>
          <p:cNvSpPr>
            <a:spLocks noChangeArrowheads="1"/>
          </p:cNvSpPr>
          <p:nvPr/>
        </p:nvSpPr>
        <p:spPr bwMode="auto">
          <a:xfrm>
            <a:off x="175388" y="1340768"/>
            <a:ext cx="8141028"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800" b="1" dirty="0">
                <a:solidFill>
                  <a:srgbClr val="0000CC"/>
                </a:solidFill>
                <a:latin typeface="+mj-lt"/>
              </a:rPr>
              <a:t>ASSAL </a:t>
            </a:r>
            <a:r>
              <a:rPr lang="es-CL" altLang="es-CL" sz="1800" b="1" dirty="0" err="1">
                <a:solidFill>
                  <a:srgbClr val="0000CC"/>
                </a:solidFill>
                <a:latin typeface="+mj-lt"/>
              </a:rPr>
              <a:t>MMdE</a:t>
            </a:r>
            <a:endParaRPr lang="es-CL" altLang="es-CL" sz="1800" b="1" dirty="0">
              <a:solidFill>
                <a:srgbClr val="0000CC"/>
              </a:solidFill>
              <a:latin typeface="+mj-lt"/>
            </a:endParaRPr>
          </a:p>
          <a:p>
            <a:pPr marL="0" lvl="1" indent="0" algn="just" eaLnBrk="1" hangingPunct="1">
              <a:spcBef>
                <a:spcPct val="0"/>
              </a:spcBef>
              <a:buClr>
                <a:srgbClr val="FFC000"/>
              </a:buClr>
              <a:buSzPct val="130000"/>
              <a:buNone/>
            </a:pPr>
            <a:endParaRPr lang="es-CL" alt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a:solidFill>
                  <a:srgbClr val="0000CC"/>
                </a:solidFill>
                <a:latin typeface="+mj-lt"/>
              </a:rPr>
              <a:t>Inspirado en el </a:t>
            </a:r>
            <a:r>
              <a:rPr lang="es-CL" sz="1800" dirty="0" err="1">
                <a:solidFill>
                  <a:srgbClr val="0000CC"/>
                </a:solidFill>
                <a:latin typeface="+mj-lt"/>
              </a:rPr>
              <a:t>MMoU</a:t>
            </a:r>
            <a:r>
              <a:rPr lang="es-CL" sz="1800" dirty="0">
                <a:solidFill>
                  <a:srgbClr val="0000CC"/>
                </a:solidFill>
                <a:latin typeface="+mj-lt"/>
              </a:rPr>
              <a:t> de la IAIS, la Asociación de  Supervisores de Seguros de América Latina (ASSAL) actualizó el contenido del Memorándum Multilateral de Entendimiento (</a:t>
            </a:r>
            <a:r>
              <a:rPr lang="es-CL" sz="1800" dirty="0" err="1">
                <a:solidFill>
                  <a:srgbClr val="0000CC"/>
                </a:solidFill>
                <a:latin typeface="+mj-lt"/>
              </a:rPr>
              <a:t>MMdE</a:t>
            </a:r>
            <a:r>
              <a:rPr lang="es-CL" sz="1800" dirty="0">
                <a:solidFill>
                  <a:srgbClr val="0000CC"/>
                </a:solidFill>
                <a:latin typeface="+mj-lt"/>
              </a:rPr>
              <a:t>) que varios de sus miembros firmaron en 1993 reforzando el régimen de confidencialidad, entre otras materias.</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MX" sz="1800" dirty="0">
                <a:solidFill>
                  <a:srgbClr val="0000CC"/>
                </a:solidFill>
                <a:latin typeface="+mj-lt"/>
              </a:rPr>
              <a:t>En el marco de la Vigésima Cuarta Asamblea Anual de ASSAL, el 26 de abril de 2013, se llevó a cabo la ceremonia de firma del </a:t>
            </a:r>
            <a:r>
              <a:rPr lang="es-MX" sz="1800" dirty="0" err="1">
                <a:solidFill>
                  <a:srgbClr val="0000CC"/>
                </a:solidFill>
                <a:latin typeface="+mj-lt"/>
              </a:rPr>
              <a:t>MMdE</a:t>
            </a:r>
            <a:r>
              <a:rPr lang="es-MX" sz="1800" dirty="0">
                <a:solidFill>
                  <a:srgbClr val="0000CC"/>
                </a:solidFill>
                <a:latin typeface="+mj-lt"/>
              </a:rPr>
              <a:t>, por parte del primer grupo de entidades supervisoras de seguros.</a:t>
            </a:r>
          </a:p>
          <a:p>
            <a:pPr marL="285750" lvl="1" algn="just" eaLnBrk="1" hangingPunct="1">
              <a:spcBef>
                <a:spcPct val="0"/>
              </a:spcBef>
              <a:buClr>
                <a:srgbClr val="FFC000"/>
              </a:buClr>
              <a:buSzPct val="130000"/>
              <a:buFont typeface="Wingdings" pitchFamily="2" charset="2"/>
              <a:buChar char="§"/>
            </a:pPr>
            <a:endParaRPr lang="es-MX"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MX" sz="1800" dirty="0">
                <a:solidFill>
                  <a:srgbClr val="0000CC"/>
                </a:solidFill>
                <a:latin typeface="+mj-lt"/>
              </a:rPr>
              <a:t>El acto de firma del </a:t>
            </a:r>
            <a:r>
              <a:rPr lang="es-MX" sz="1800" dirty="0" err="1">
                <a:solidFill>
                  <a:srgbClr val="0000CC"/>
                </a:solidFill>
                <a:latin typeface="+mj-lt"/>
              </a:rPr>
              <a:t>MMdE</a:t>
            </a:r>
            <a:r>
              <a:rPr lang="es-MX" sz="1800" dirty="0">
                <a:solidFill>
                  <a:srgbClr val="0000CC"/>
                </a:solidFill>
                <a:latin typeface="+mj-lt"/>
              </a:rPr>
              <a:t> representa para ASSAL un paso muy importante en su objetivo de fortalecer el mercado asegurador de Iberoamérica. Asimismo, para las autoridades signatarias, la adhesión al Memorándum expresa su deseo de formar parte de un proyecto regional de fortalecimiento de los regímenes de supervisión de seguros en la región basado en la cooperación entre jurisdicciones.</a:t>
            </a: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ES" alt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alt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2000" dirty="0" smtClean="0">
              <a:solidFill>
                <a:srgbClr val="0000CC"/>
              </a:solidFill>
              <a:latin typeface="+mj-lt"/>
            </a:endParaRPr>
          </a:p>
        </p:txBody>
      </p:sp>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Tree>
    <p:extLst>
      <p:ext uri="{BB962C8B-B14F-4D97-AF65-F5344CB8AC3E}">
        <p14:creationId xmlns:p14="http://schemas.microsoft.com/office/powerpoint/2010/main" val="33747649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5" name="Rectangle 7"/>
          <p:cNvSpPr>
            <a:spLocks noChangeArrowheads="1"/>
          </p:cNvSpPr>
          <p:nvPr/>
        </p:nvSpPr>
        <p:spPr bwMode="auto">
          <a:xfrm>
            <a:off x="288777" y="1340768"/>
            <a:ext cx="802763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altLang="es-CL" sz="1800" b="1" dirty="0">
                <a:solidFill>
                  <a:srgbClr val="0000CC"/>
                </a:solidFill>
                <a:latin typeface="+mj-lt"/>
              </a:rPr>
              <a:t>Lista de Signatarios ASSAL  </a:t>
            </a:r>
            <a:r>
              <a:rPr lang="es-CL" altLang="es-CL" sz="1800" b="1" dirty="0" err="1">
                <a:solidFill>
                  <a:srgbClr val="0000CC"/>
                </a:solidFill>
                <a:latin typeface="+mj-lt"/>
              </a:rPr>
              <a:t>MMdE</a:t>
            </a:r>
            <a:r>
              <a:rPr lang="es-CL" altLang="es-CL" sz="1800" b="1" dirty="0">
                <a:solidFill>
                  <a:srgbClr val="0000CC"/>
                </a:solidFill>
                <a:latin typeface="+mj-lt"/>
              </a:rPr>
              <a:t>  Noviembre de 2013:</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lvl="2" indent="-342900" algn="just">
              <a:buClr>
                <a:srgbClr val="FFC000"/>
              </a:buClr>
              <a:buFont typeface="Arial" pitchFamily="34" charset="0"/>
              <a:buChar char="•"/>
              <a:defRPr/>
            </a:pPr>
            <a:r>
              <a:rPr lang="es-CL" sz="1800" dirty="0">
                <a:solidFill>
                  <a:srgbClr val="0000CC"/>
                </a:solidFill>
                <a:latin typeface="+mj-lt"/>
              </a:rPr>
              <a:t>Superintendencia Financiera de Colombia</a:t>
            </a:r>
          </a:p>
          <a:p>
            <a:pPr lvl="2" indent="-342900" algn="just">
              <a:buClr>
                <a:srgbClr val="FFC000"/>
              </a:buClr>
              <a:buFont typeface="Arial" pitchFamily="34" charset="0"/>
              <a:buChar char="•"/>
              <a:defRPr/>
            </a:pPr>
            <a:r>
              <a:rPr lang="es-CL" sz="1800" dirty="0">
                <a:solidFill>
                  <a:srgbClr val="0000CC"/>
                </a:solidFill>
                <a:latin typeface="+mj-lt"/>
              </a:rPr>
              <a:t>Oficina del Comisionado de Seguros de Puerto Rico</a:t>
            </a:r>
          </a:p>
          <a:p>
            <a:pPr lvl="2" indent="-342900" algn="just">
              <a:buClr>
                <a:srgbClr val="FFC000"/>
              </a:buClr>
              <a:buFont typeface="Arial" pitchFamily="34" charset="0"/>
              <a:buChar char="•"/>
              <a:defRPr/>
            </a:pPr>
            <a:r>
              <a:rPr lang="es-CL" sz="1800" dirty="0">
                <a:solidFill>
                  <a:srgbClr val="0000CC"/>
                </a:solidFill>
                <a:latin typeface="+mj-lt"/>
              </a:rPr>
              <a:t>Comisión Nacional de Seguros y Fianzas de México</a:t>
            </a:r>
          </a:p>
          <a:p>
            <a:pPr lvl="2" indent="-342900" algn="just">
              <a:buClr>
                <a:srgbClr val="FFC000"/>
              </a:buClr>
              <a:buFont typeface="Arial" pitchFamily="34" charset="0"/>
              <a:buChar char="•"/>
              <a:defRPr/>
            </a:pPr>
            <a:r>
              <a:rPr lang="es-CL" sz="1800" dirty="0">
                <a:solidFill>
                  <a:srgbClr val="0000CC"/>
                </a:solidFill>
                <a:latin typeface="+mj-lt"/>
              </a:rPr>
              <a:t>Superintendencia General de Seguros de Costa Rica</a:t>
            </a:r>
          </a:p>
          <a:p>
            <a:pPr lvl="2" indent="-342900" algn="just">
              <a:buClr>
                <a:srgbClr val="FFC000"/>
              </a:buClr>
              <a:buFont typeface="Arial" pitchFamily="34" charset="0"/>
              <a:buChar char="•"/>
              <a:defRPr/>
            </a:pPr>
            <a:r>
              <a:rPr lang="es-CL" sz="1800" dirty="0">
                <a:solidFill>
                  <a:srgbClr val="0000CC"/>
                </a:solidFill>
                <a:latin typeface="+mj-lt"/>
              </a:rPr>
              <a:t>Superintendencia de Bancos de Guatemala</a:t>
            </a:r>
          </a:p>
        </p:txBody>
      </p:sp>
    </p:spTree>
    <p:extLst>
      <p:ext uri="{BB962C8B-B14F-4D97-AF65-F5344CB8AC3E}">
        <p14:creationId xmlns:p14="http://schemas.microsoft.com/office/powerpoint/2010/main" val="38442078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98765" y="1268760"/>
            <a:ext cx="8017651"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b="1" dirty="0" err="1" smtClean="0">
                <a:solidFill>
                  <a:srgbClr val="0000CC"/>
                </a:solidFill>
                <a:latin typeface="+mj-lt"/>
              </a:rPr>
              <a:t>MoU</a:t>
            </a:r>
            <a:r>
              <a:rPr lang="es-CL" sz="1800" b="1" dirty="0" smtClean="0">
                <a:solidFill>
                  <a:srgbClr val="0000CC"/>
                </a:solidFill>
                <a:latin typeface="+mj-lt"/>
              </a:rPr>
              <a:t> Bilaterales.  Ejemplo </a:t>
            </a:r>
            <a:r>
              <a:rPr lang="es-CL" sz="1800" b="1" dirty="0" err="1" smtClean="0">
                <a:solidFill>
                  <a:srgbClr val="0000CC"/>
                </a:solidFill>
                <a:latin typeface="+mj-lt"/>
              </a:rPr>
              <a:t>MoU</a:t>
            </a:r>
            <a:r>
              <a:rPr lang="es-CL" sz="1800" b="1" dirty="0" smtClean="0">
                <a:solidFill>
                  <a:srgbClr val="0000CC"/>
                </a:solidFill>
                <a:latin typeface="+mj-lt"/>
              </a:rPr>
              <a:t> Perú-Chile</a:t>
            </a: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En respuesta a la creciente apertura de sucursales establecidas en Perú con objeto de participar en las licitaciones del Seguro de Invalidez y Sobrevivencia (SIS), la Superintendencia de Banca, Seguros y Administradoras Privadas de Fondos de Pensiones de Perú y la Superintendencia de Valores y Seguros de Chile han reconocido la necesidad de reforzar la asistencia y colaboración mutua, y el intercambio de información.</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a:solidFill>
                  <a:srgbClr val="0000CC"/>
                </a:solidFill>
                <a:latin typeface="+mj-lt"/>
              </a:rPr>
              <a:t>L</a:t>
            </a:r>
            <a:r>
              <a:rPr lang="es-CL" sz="1800" dirty="0" smtClean="0">
                <a:solidFill>
                  <a:srgbClr val="0000CC"/>
                </a:solidFill>
                <a:latin typeface="+mj-lt"/>
              </a:rPr>
              <a:t>as mencionadas autoridades firmaron recientemente un acuerdo bilateral como un compromiso para mejorar su efectividad en la tarea de supervisar y hacer cumplir las legislaciones y regulaciones de sus respectivos países, el cual contempla el las visitas de funcionarios y la entrega de información que pudiera ser relevante para la otra autoridad signataria.</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Este acuerdo también implica cumplir con un régimen de confidencialidad similar establecido en el </a:t>
            </a:r>
            <a:r>
              <a:rPr lang="es-CL" sz="1800" dirty="0" err="1" smtClean="0">
                <a:solidFill>
                  <a:srgbClr val="0000CC"/>
                </a:solidFill>
                <a:latin typeface="+mj-lt"/>
              </a:rPr>
              <a:t>MMoU</a:t>
            </a:r>
            <a:r>
              <a:rPr lang="es-CL" sz="1800" dirty="0" smtClean="0">
                <a:solidFill>
                  <a:srgbClr val="0000CC"/>
                </a:solidFill>
                <a:latin typeface="+mj-lt"/>
              </a:rPr>
              <a:t> de la IAIS y en el </a:t>
            </a:r>
            <a:r>
              <a:rPr lang="es-CL" sz="1800" dirty="0" err="1" smtClean="0">
                <a:solidFill>
                  <a:srgbClr val="0000CC"/>
                </a:solidFill>
                <a:latin typeface="+mj-lt"/>
              </a:rPr>
              <a:t>MMdE</a:t>
            </a:r>
            <a:r>
              <a:rPr lang="es-CL" sz="1800" dirty="0" smtClean="0">
                <a:solidFill>
                  <a:srgbClr val="0000CC"/>
                </a:solidFill>
                <a:latin typeface="+mj-lt"/>
              </a:rPr>
              <a:t> de ASSAL.</a:t>
            </a:r>
            <a:endParaRPr lang="en-US" sz="1800" dirty="0">
              <a:solidFill>
                <a:srgbClr val="0000CC"/>
              </a:solidFill>
              <a:latin typeface="+mj-lt"/>
            </a:endParaRPr>
          </a:p>
        </p:txBody>
      </p:sp>
    </p:spTree>
    <p:extLst>
      <p:ext uri="{BB962C8B-B14F-4D97-AF65-F5344CB8AC3E}">
        <p14:creationId xmlns:p14="http://schemas.microsoft.com/office/powerpoint/2010/main" val="29451648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98765" y="1268760"/>
            <a:ext cx="8017651"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b="1" dirty="0" err="1" smtClean="0">
                <a:solidFill>
                  <a:srgbClr val="0000CC"/>
                </a:solidFill>
                <a:latin typeface="+mj-lt"/>
              </a:rPr>
              <a:t>Supervisory</a:t>
            </a:r>
            <a:r>
              <a:rPr lang="es-CL" sz="1800" b="1" dirty="0" smtClean="0">
                <a:solidFill>
                  <a:srgbClr val="0000CC"/>
                </a:solidFill>
                <a:latin typeface="+mj-lt"/>
              </a:rPr>
              <a:t> </a:t>
            </a:r>
            <a:r>
              <a:rPr lang="es-CL" sz="1800" b="1" dirty="0" err="1" smtClean="0">
                <a:solidFill>
                  <a:srgbClr val="0000CC"/>
                </a:solidFill>
                <a:latin typeface="+mj-lt"/>
              </a:rPr>
              <a:t>Colleges</a:t>
            </a:r>
            <a:endParaRPr lang="es-CL" sz="1800" b="1" dirty="0" smtClean="0">
              <a:solidFill>
                <a:srgbClr val="0000CC"/>
              </a:solidFill>
              <a:latin typeface="+mj-lt"/>
            </a:endParaRP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IAIS le ha dado mucha importancia a los SC como base de la supervisión de grupos aseguradores internacionales.</a:t>
            </a:r>
          </a:p>
          <a:p>
            <a:pPr marL="685800" lvl="2" algn="just" eaLnBrk="1" hangingPunct="1">
              <a:spcBef>
                <a:spcPct val="0"/>
              </a:spcBef>
              <a:buClr>
                <a:srgbClr val="FFC000"/>
              </a:buClr>
              <a:buSzPct val="130000"/>
              <a:buFont typeface="Wingdings" pitchFamily="2" charset="2"/>
              <a:buChar char="§"/>
            </a:pPr>
            <a:endParaRPr lang="es-CL" sz="1400" dirty="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smtClean="0">
                <a:solidFill>
                  <a:srgbClr val="0000CC"/>
                </a:solidFill>
                <a:latin typeface="+mj-lt"/>
              </a:rPr>
              <a:t>ICP 25</a:t>
            </a:r>
          </a:p>
          <a:p>
            <a:pPr marL="685800" lvl="2" algn="just" eaLnBrk="1" hangingPunct="1">
              <a:spcBef>
                <a:spcPct val="0"/>
              </a:spcBef>
              <a:buClr>
                <a:srgbClr val="FFC000"/>
              </a:buClr>
              <a:buSzPct val="130000"/>
              <a:buFont typeface="Wingdings" pitchFamily="2" charset="2"/>
              <a:buChar char="§"/>
            </a:pPr>
            <a:r>
              <a:rPr lang="es-CL" sz="1600" dirty="0" err="1" smtClean="0">
                <a:solidFill>
                  <a:srgbClr val="0000CC"/>
                </a:solidFill>
                <a:latin typeface="+mj-lt"/>
              </a:rPr>
              <a:t>ComFrame</a:t>
            </a:r>
            <a:endParaRPr lang="es-CL" sz="1600" dirty="0" smtClean="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err="1" smtClean="0">
                <a:solidFill>
                  <a:srgbClr val="0000CC"/>
                </a:solidFill>
                <a:latin typeface="+mj-lt"/>
              </a:rPr>
              <a:t>Supervisory</a:t>
            </a:r>
            <a:r>
              <a:rPr lang="es-CL" sz="1600" dirty="0" smtClean="0">
                <a:solidFill>
                  <a:srgbClr val="0000CC"/>
                </a:solidFill>
                <a:latin typeface="+mj-lt"/>
              </a:rPr>
              <a:t> </a:t>
            </a:r>
            <a:r>
              <a:rPr lang="es-CL" sz="1600" dirty="0" err="1">
                <a:solidFill>
                  <a:srgbClr val="0000CC"/>
                </a:solidFill>
                <a:latin typeface="+mj-lt"/>
              </a:rPr>
              <a:t>Cooperation</a:t>
            </a:r>
            <a:r>
              <a:rPr lang="es-CL" sz="1600" dirty="0">
                <a:solidFill>
                  <a:srgbClr val="0000CC"/>
                </a:solidFill>
                <a:latin typeface="+mj-lt"/>
              </a:rPr>
              <a:t> </a:t>
            </a:r>
            <a:r>
              <a:rPr lang="es-CL" sz="1600" dirty="0" err="1" smtClean="0">
                <a:solidFill>
                  <a:srgbClr val="0000CC"/>
                </a:solidFill>
                <a:latin typeface="+mj-lt"/>
              </a:rPr>
              <a:t>Subcommittee</a:t>
            </a:r>
            <a:endParaRPr lang="es-CL" sz="1600" dirty="0" smtClean="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err="1" smtClean="0">
                <a:solidFill>
                  <a:srgbClr val="0000CC"/>
                </a:solidFill>
                <a:latin typeface="+mj-lt"/>
              </a:rPr>
              <a:t>Supervisory</a:t>
            </a:r>
            <a:r>
              <a:rPr lang="es-CL" sz="1600" dirty="0" smtClean="0">
                <a:solidFill>
                  <a:srgbClr val="0000CC"/>
                </a:solidFill>
                <a:latin typeface="+mj-lt"/>
              </a:rPr>
              <a:t> </a:t>
            </a:r>
            <a:r>
              <a:rPr lang="es-CL" sz="1600" dirty="0" err="1" smtClean="0">
                <a:solidFill>
                  <a:srgbClr val="0000CC"/>
                </a:solidFill>
                <a:latin typeface="+mj-lt"/>
              </a:rPr>
              <a:t>Forum</a:t>
            </a:r>
            <a:endParaRPr lang="es-CL" sz="16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El </a:t>
            </a:r>
            <a:r>
              <a:rPr lang="es-CL" sz="1800" dirty="0" err="1" smtClean="0">
                <a:solidFill>
                  <a:srgbClr val="0000CC"/>
                </a:solidFill>
                <a:latin typeface="+mj-lt"/>
              </a:rPr>
              <a:t>Supervisory</a:t>
            </a:r>
            <a:r>
              <a:rPr lang="es-CL" sz="1800" dirty="0" smtClean="0">
                <a:solidFill>
                  <a:srgbClr val="0000CC"/>
                </a:solidFill>
                <a:latin typeface="+mj-lt"/>
              </a:rPr>
              <a:t> </a:t>
            </a:r>
            <a:r>
              <a:rPr lang="es-CL" sz="1800" dirty="0" err="1" smtClean="0">
                <a:solidFill>
                  <a:srgbClr val="0000CC"/>
                </a:solidFill>
                <a:latin typeface="+mj-lt"/>
              </a:rPr>
              <a:t>Forum</a:t>
            </a:r>
            <a:r>
              <a:rPr lang="es-CL" sz="1800" dirty="0" smtClean="0">
                <a:solidFill>
                  <a:srgbClr val="0000CC"/>
                </a:solidFill>
                <a:latin typeface="+mj-lt"/>
              </a:rPr>
              <a:t> es un grupo especial de supervisores </a:t>
            </a:r>
            <a:r>
              <a:rPr lang="es-CL" sz="1800" dirty="0" err="1" smtClean="0">
                <a:solidFill>
                  <a:srgbClr val="0000CC"/>
                </a:solidFill>
                <a:latin typeface="+mj-lt"/>
              </a:rPr>
              <a:t>senior</a:t>
            </a:r>
            <a:r>
              <a:rPr lang="es-CL" sz="1800" dirty="0" smtClean="0">
                <a:solidFill>
                  <a:srgbClr val="0000CC"/>
                </a:solidFill>
                <a:latin typeface="+mj-lt"/>
              </a:rPr>
              <a:t> de distintas jurisdicciones, que depende del Comité Ejecutivo de la IAIS, y cuyo objetivo general es fortalecer la efectividad de la supervisión a nivel internacional y fomentar la convergencia de las practicas regulatorias.</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Uno de los principales temas que el </a:t>
            </a:r>
            <a:r>
              <a:rPr lang="es-CL" sz="1800" dirty="0" err="1" smtClean="0">
                <a:solidFill>
                  <a:srgbClr val="0000CC"/>
                </a:solidFill>
                <a:latin typeface="+mj-lt"/>
              </a:rPr>
              <a:t>Supervisory</a:t>
            </a:r>
            <a:r>
              <a:rPr lang="es-CL" sz="1800" dirty="0" smtClean="0">
                <a:solidFill>
                  <a:srgbClr val="0000CC"/>
                </a:solidFill>
                <a:latin typeface="+mj-lt"/>
              </a:rPr>
              <a:t> </a:t>
            </a:r>
            <a:r>
              <a:rPr lang="es-CL" sz="1800" dirty="0" err="1" smtClean="0">
                <a:solidFill>
                  <a:srgbClr val="0000CC"/>
                </a:solidFill>
                <a:latin typeface="+mj-lt"/>
              </a:rPr>
              <a:t>Forum</a:t>
            </a:r>
            <a:r>
              <a:rPr lang="es-CL" sz="1800" dirty="0" smtClean="0">
                <a:solidFill>
                  <a:srgbClr val="0000CC"/>
                </a:solidFill>
                <a:latin typeface="+mj-lt"/>
              </a:rPr>
              <a:t> ha estado analizado, desde un punto de vista más “práctico”, es la supervisión de grupos y el funcionamiento de los </a:t>
            </a:r>
            <a:r>
              <a:rPr lang="es-CL" sz="1800" dirty="0" err="1" smtClean="0">
                <a:solidFill>
                  <a:srgbClr val="0000CC"/>
                </a:solidFill>
                <a:latin typeface="+mj-lt"/>
              </a:rPr>
              <a:t>Supervisory</a:t>
            </a:r>
            <a:r>
              <a:rPr lang="es-CL" sz="1800" dirty="0" smtClean="0">
                <a:solidFill>
                  <a:srgbClr val="0000CC"/>
                </a:solidFill>
                <a:latin typeface="+mj-lt"/>
              </a:rPr>
              <a:t> </a:t>
            </a:r>
            <a:r>
              <a:rPr lang="es-CL" sz="1800" dirty="0" err="1" smtClean="0">
                <a:solidFill>
                  <a:srgbClr val="0000CC"/>
                </a:solidFill>
                <a:latin typeface="+mj-lt"/>
              </a:rPr>
              <a:t>Colleges</a:t>
            </a:r>
            <a:r>
              <a:rPr lang="es-CL" sz="1800" dirty="0" smtClean="0">
                <a:solidFill>
                  <a:srgbClr val="0000CC"/>
                </a:solidFill>
                <a:latin typeface="+mj-lt"/>
              </a:rPr>
              <a:t>.</a:t>
            </a:r>
            <a:endParaRPr lang="en-US" sz="1800" dirty="0">
              <a:solidFill>
                <a:srgbClr val="0000CC"/>
              </a:solidFill>
              <a:latin typeface="+mj-lt"/>
            </a:endParaRPr>
          </a:p>
        </p:txBody>
      </p:sp>
    </p:spTree>
    <p:extLst>
      <p:ext uri="{BB962C8B-B14F-4D97-AF65-F5344CB8AC3E}">
        <p14:creationId xmlns:p14="http://schemas.microsoft.com/office/powerpoint/2010/main" val="27412294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646331"/>
          </a:xfrm>
          <a:prstGeom prst="rect">
            <a:avLst/>
          </a:prstGeom>
          <a:noFill/>
        </p:spPr>
        <p:txBody>
          <a:bodyPr wrap="square" rtlCol="0">
            <a:spAutoFit/>
          </a:bodyPr>
          <a:lstStyle/>
          <a:p>
            <a:r>
              <a:rPr lang="es-CL" sz="3600" b="1" dirty="0" smtClean="0">
                <a:solidFill>
                  <a:srgbClr val="FFC000"/>
                </a:solidFill>
                <a:latin typeface="Century Gothic" pitchFamily="34" charset="0"/>
              </a:rPr>
              <a:t>I. </a:t>
            </a:r>
            <a:r>
              <a:rPr lang="es-CL" sz="3600" b="1" dirty="0" smtClean="0">
                <a:solidFill>
                  <a:srgbClr val="0000CC"/>
                </a:solidFill>
                <a:latin typeface="Century Gothic" pitchFamily="34" charset="0"/>
              </a:rPr>
              <a:t>Contexto Internacional</a:t>
            </a:r>
            <a:endParaRPr lang="es-CL" sz="3600" b="1" dirty="0">
              <a:solidFill>
                <a:srgbClr val="0000CC"/>
              </a:solidFill>
              <a:latin typeface="Century Gothic" pitchFamily="34" charset="0"/>
            </a:endParaRPr>
          </a:p>
        </p:txBody>
      </p:sp>
      <p:sp>
        <p:nvSpPr>
          <p:cNvPr id="43" name="Rectangle 7"/>
          <p:cNvSpPr>
            <a:spLocks noChangeArrowheads="1"/>
          </p:cNvSpPr>
          <p:nvPr/>
        </p:nvSpPr>
        <p:spPr bwMode="auto">
          <a:xfrm>
            <a:off x="539552" y="1268760"/>
            <a:ext cx="7776864"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2000" dirty="0" smtClean="0">
                <a:solidFill>
                  <a:srgbClr val="0000CC"/>
                </a:solidFill>
                <a:latin typeface="+mj-lt"/>
              </a:rPr>
              <a:t>Crisis </a:t>
            </a:r>
            <a:r>
              <a:rPr lang="es-CL" altLang="es-CL" sz="2000" dirty="0">
                <a:solidFill>
                  <a:srgbClr val="0000CC"/>
                </a:solidFill>
                <a:latin typeface="+mj-lt"/>
              </a:rPr>
              <a:t>2008 </a:t>
            </a:r>
            <a:r>
              <a:rPr lang="es-CL" altLang="es-CL" sz="2000" dirty="0" smtClean="0">
                <a:solidFill>
                  <a:srgbClr val="0000CC"/>
                </a:solidFill>
                <a:latin typeface="+mj-lt"/>
              </a:rPr>
              <a:t> </a:t>
            </a:r>
            <a:r>
              <a:rPr lang="es-CL" altLang="es-CL" sz="2000" dirty="0" smtClean="0">
                <a:solidFill>
                  <a:srgbClr val="0000CC"/>
                </a:solidFill>
                <a:latin typeface="+mj-lt"/>
                <a:sym typeface="Wingdings" panose="05000000000000000000" pitchFamily="2" charset="2"/>
              </a:rPr>
              <a:t>  </a:t>
            </a:r>
            <a:r>
              <a:rPr lang="es-CL" altLang="es-CL" sz="2000" dirty="0" smtClean="0">
                <a:solidFill>
                  <a:srgbClr val="0000CC"/>
                </a:solidFill>
                <a:latin typeface="+mj-lt"/>
              </a:rPr>
              <a:t>cambio </a:t>
            </a:r>
            <a:r>
              <a:rPr lang="es-CL" altLang="es-CL" sz="2000" dirty="0">
                <a:solidFill>
                  <a:srgbClr val="0000CC"/>
                </a:solidFill>
                <a:latin typeface="+mj-lt"/>
              </a:rPr>
              <a:t>en el enfoque “tradicional” de supervisión</a:t>
            </a:r>
          </a:p>
          <a:p>
            <a:pPr marL="0" lvl="1" indent="0" algn="just" eaLnBrk="1" hangingPunct="1">
              <a:spcBef>
                <a:spcPct val="0"/>
              </a:spcBef>
              <a:buClr>
                <a:srgbClr val="FFC000"/>
              </a:buClr>
              <a:buSzPct val="130000"/>
              <a:buNone/>
            </a:pPr>
            <a:endParaRPr lang="es-CL" altLang="es-CL" sz="20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2000" dirty="0" smtClean="0">
                <a:solidFill>
                  <a:srgbClr val="0000CC"/>
                </a:solidFill>
                <a:latin typeface="+mj-lt"/>
              </a:rPr>
              <a:t>Importancia </a:t>
            </a:r>
            <a:r>
              <a:rPr lang="es-CL" altLang="es-CL" sz="2000" dirty="0">
                <a:solidFill>
                  <a:srgbClr val="0000CC"/>
                </a:solidFill>
                <a:latin typeface="+mj-lt"/>
              </a:rPr>
              <a:t>de fortalecer la supervisión de grupos aseguradores </a:t>
            </a:r>
            <a:r>
              <a:rPr lang="es-CL" altLang="es-CL" sz="2000" dirty="0" smtClean="0">
                <a:solidFill>
                  <a:srgbClr val="0000CC"/>
                </a:solidFill>
                <a:latin typeface="+mj-lt"/>
              </a:rPr>
              <a:t>internacionales</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20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2000" dirty="0" smtClean="0">
                <a:solidFill>
                  <a:srgbClr val="0000CC"/>
                </a:solidFill>
                <a:latin typeface="+mj-lt"/>
              </a:rPr>
              <a:t>Riesgo </a:t>
            </a:r>
            <a:r>
              <a:rPr lang="es-CL" altLang="es-CL" sz="2000" dirty="0">
                <a:solidFill>
                  <a:srgbClr val="0000CC"/>
                </a:solidFill>
                <a:latin typeface="+mj-lt"/>
              </a:rPr>
              <a:t>Sistémico y Supervisión </a:t>
            </a:r>
            <a:r>
              <a:rPr lang="es-CL" altLang="es-CL" sz="2000" dirty="0" err="1" smtClean="0">
                <a:solidFill>
                  <a:srgbClr val="0000CC"/>
                </a:solidFill>
                <a:latin typeface="+mj-lt"/>
              </a:rPr>
              <a:t>Macroprudencial</a:t>
            </a:r>
            <a:endParaRPr lang="es-CL" altLang="es-CL" sz="20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2000" dirty="0" smtClean="0">
              <a:solidFill>
                <a:srgbClr val="0000CC"/>
              </a:solidFill>
              <a:latin typeface="+mj-lt"/>
            </a:endParaRP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a:solidFill>
                  <a:srgbClr val="0000CC"/>
                </a:solidFill>
                <a:latin typeface="+mj-lt"/>
              </a:rPr>
              <a:t>Listado de entidades Globalmente Importantes en Riesgo Sistémico (G-</a:t>
            </a:r>
            <a:r>
              <a:rPr lang="es-CL" altLang="es-CL" sz="1600" dirty="0" err="1">
                <a:solidFill>
                  <a:srgbClr val="0000CC"/>
                </a:solidFill>
                <a:latin typeface="+mj-lt"/>
              </a:rPr>
              <a:t>SIIs</a:t>
            </a:r>
            <a:r>
              <a:rPr lang="es-CL" altLang="es-CL" sz="1600" dirty="0">
                <a:solidFill>
                  <a:srgbClr val="0000CC"/>
                </a:solidFill>
                <a:latin typeface="+mj-lt"/>
              </a:rPr>
              <a:t>)  </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Políticas </a:t>
            </a:r>
            <a:r>
              <a:rPr lang="es-CL" altLang="es-CL" sz="1600" dirty="0">
                <a:solidFill>
                  <a:srgbClr val="0000CC"/>
                </a:solidFill>
                <a:latin typeface="+mj-lt"/>
              </a:rPr>
              <a:t>de supervisión de </a:t>
            </a:r>
            <a:r>
              <a:rPr lang="es-CL" altLang="es-CL" sz="1600" dirty="0" smtClean="0">
                <a:solidFill>
                  <a:srgbClr val="0000CC"/>
                </a:solidFill>
                <a:latin typeface="+mj-lt"/>
              </a:rPr>
              <a:t>entidades con riesgo sistémico  (Global y local)</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Requerimientos </a:t>
            </a:r>
            <a:r>
              <a:rPr lang="es-CL" altLang="es-CL" sz="1600" dirty="0">
                <a:solidFill>
                  <a:srgbClr val="0000CC"/>
                </a:solidFill>
                <a:latin typeface="+mj-lt"/>
              </a:rPr>
              <a:t>de Capital (BCR y </a:t>
            </a:r>
            <a:r>
              <a:rPr lang="es-CL" altLang="es-CL" sz="1600" dirty="0" smtClean="0">
                <a:solidFill>
                  <a:srgbClr val="0000CC"/>
                </a:solidFill>
                <a:latin typeface="+mj-lt"/>
              </a:rPr>
              <a:t>HLA)</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20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2000" dirty="0" smtClean="0">
                <a:solidFill>
                  <a:srgbClr val="0000CC"/>
                </a:solidFill>
                <a:latin typeface="+mj-lt"/>
              </a:rPr>
              <a:t>Rol del </a:t>
            </a:r>
            <a:r>
              <a:rPr lang="es-CL" altLang="es-CL" sz="2000" dirty="0" err="1" smtClean="0">
                <a:solidFill>
                  <a:srgbClr val="0000CC"/>
                </a:solidFill>
                <a:latin typeface="+mj-lt"/>
              </a:rPr>
              <a:t>Financial</a:t>
            </a:r>
            <a:r>
              <a:rPr lang="es-CL" altLang="es-CL" sz="2000" dirty="0" smtClean="0">
                <a:solidFill>
                  <a:srgbClr val="0000CC"/>
                </a:solidFill>
                <a:latin typeface="+mj-lt"/>
              </a:rPr>
              <a:t> </a:t>
            </a:r>
            <a:r>
              <a:rPr lang="es-CL" altLang="es-CL" sz="2000" dirty="0" err="1" smtClean="0">
                <a:solidFill>
                  <a:srgbClr val="0000CC"/>
                </a:solidFill>
                <a:latin typeface="+mj-lt"/>
              </a:rPr>
              <a:t>Stability</a:t>
            </a:r>
            <a:r>
              <a:rPr lang="es-CL" altLang="es-CL" sz="2000" dirty="0" smtClean="0">
                <a:solidFill>
                  <a:srgbClr val="0000CC"/>
                </a:solidFill>
                <a:latin typeface="+mj-lt"/>
              </a:rPr>
              <a:t> </a:t>
            </a:r>
            <a:r>
              <a:rPr lang="es-CL" altLang="es-CL" sz="2000" dirty="0" err="1" smtClean="0">
                <a:solidFill>
                  <a:srgbClr val="0000CC"/>
                </a:solidFill>
                <a:latin typeface="+mj-lt"/>
              </a:rPr>
              <a:t>Board</a:t>
            </a:r>
            <a:r>
              <a:rPr lang="es-CL" altLang="es-CL" sz="2000" dirty="0" smtClean="0">
                <a:solidFill>
                  <a:srgbClr val="0000CC"/>
                </a:solidFill>
                <a:latin typeface="+mj-lt"/>
              </a:rPr>
              <a:t> (FSB)</a:t>
            </a:r>
            <a:endParaRPr lang="es-CL" altLang="es-CL" sz="2000" dirty="0">
              <a:solidFill>
                <a:srgbClr val="0000CC"/>
              </a:solidFill>
              <a:latin typeface="+mj-lt"/>
            </a:endParaRPr>
          </a:p>
        </p:txBody>
      </p:sp>
    </p:spTree>
    <p:extLst>
      <p:ext uri="{BB962C8B-B14F-4D97-AF65-F5344CB8AC3E}">
        <p14:creationId xmlns:p14="http://schemas.microsoft.com/office/powerpoint/2010/main" val="9022257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98765" y="1268760"/>
            <a:ext cx="8017651"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b="1" dirty="0" err="1" smtClean="0">
                <a:solidFill>
                  <a:srgbClr val="0000CC"/>
                </a:solidFill>
                <a:latin typeface="+mj-lt"/>
              </a:rPr>
              <a:t>Supervisory</a:t>
            </a:r>
            <a:r>
              <a:rPr lang="es-CL" sz="1800" b="1" dirty="0" smtClean="0">
                <a:solidFill>
                  <a:srgbClr val="0000CC"/>
                </a:solidFill>
                <a:latin typeface="+mj-lt"/>
              </a:rPr>
              <a:t> </a:t>
            </a:r>
            <a:r>
              <a:rPr lang="es-CL" sz="1800" b="1" dirty="0" err="1" smtClean="0">
                <a:solidFill>
                  <a:srgbClr val="0000CC"/>
                </a:solidFill>
                <a:latin typeface="+mj-lt"/>
              </a:rPr>
              <a:t>Colleges</a:t>
            </a:r>
            <a:r>
              <a:rPr lang="es-CL" sz="1800" b="1" dirty="0" smtClean="0">
                <a:solidFill>
                  <a:srgbClr val="0000CC"/>
                </a:solidFill>
                <a:latin typeface="+mj-lt"/>
              </a:rPr>
              <a:t>.  Aspectos claves para su funcionamiento:</a:t>
            </a: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Confidencialidad como base para la participación activa (</a:t>
            </a:r>
            <a:r>
              <a:rPr lang="es-CL" sz="1800" dirty="0" err="1" smtClean="0">
                <a:solidFill>
                  <a:srgbClr val="0000CC"/>
                </a:solidFill>
                <a:latin typeface="+mj-lt"/>
              </a:rPr>
              <a:t>MoU</a:t>
            </a:r>
            <a:r>
              <a:rPr lang="es-CL" sz="1800" dirty="0" smtClean="0">
                <a:solidFill>
                  <a:srgbClr val="0000CC"/>
                </a:solidFill>
                <a:latin typeface="+mj-lt"/>
              </a:rPr>
              <a:t> o </a:t>
            </a:r>
            <a:r>
              <a:rPr lang="es-CL" sz="1800" dirty="0" err="1" smtClean="0">
                <a:solidFill>
                  <a:srgbClr val="0000CC"/>
                </a:solidFill>
                <a:latin typeface="+mj-lt"/>
              </a:rPr>
              <a:t>MMoU</a:t>
            </a:r>
            <a:r>
              <a:rPr lang="es-CL" sz="1800" dirty="0">
                <a:solidFill>
                  <a:srgbClr val="0000CC"/>
                </a:solidFill>
                <a:latin typeface="+mj-lt"/>
              </a:rPr>
              <a:t>)</a:t>
            </a:r>
            <a:r>
              <a:rPr lang="es-CL" sz="1800" dirty="0" smtClean="0">
                <a:solidFill>
                  <a:srgbClr val="0000CC"/>
                </a:solidFill>
                <a:latin typeface="+mj-lt"/>
              </a:rPr>
              <a:t> </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Plataforma permanente y construcción de relaciones de confianza a largo plazo.</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Generación de mecanismos propios para facilitar cooperación e incentivar participación.</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En términos de participación, necesidad balancear participación con eficiencia.</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Colegios Regionales</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Sub grupos especializados y relaciones bilaterales para temas especiales.</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Sistema aún “verde” y en desarrollo (consolidación)</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p:txBody>
      </p:sp>
    </p:spTree>
    <p:extLst>
      <p:ext uri="{BB962C8B-B14F-4D97-AF65-F5344CB8AC3E}">
        <p14:creationId xmlns:p14="http://schemas.microsoft.com/office/powerpoint/2010/main" val="27922578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98765" y="1268760"/>
            <a:ext cx="8017651"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b="1" dirty="0" err="1" smtClean="0">
                <a:solidFill>
                  <a:srgbClr val="0000CC"/>
                </a:solidFill>
                <a:latin typeface="+mj-lt"/>
              </a:rPr>
              <a:t>Supervisory</a:t>
            </a:r>
            <a:r>
              <a:rPr lang="es-CL" sz="1800" b="1" dirty="0" smtClean="0">
                <a:solidFill>
                  <a:srgbClr val="0000CC"/>
                </a:solidFill>
                <a:latin typeface="+mj-lt"/>
              </a:rPr>
              <a:t> </a:t>
            </a:r>
            <a:r>
              <a:rPr lang="es-CL" sz="1800" b="1" dirty="0" err="1" smtClean="0">
                <a:solidFill>
                  <a:srgbClr val="0000CC"/>
                </a:solidFill>
                <a:latin typeface="+mj-lt"/>
              </a:rPr>
              <a:t>Colleges</a:t>
            </a:r>
            <a:r>
              <a:rPr lang="es-CL" sz="1800" b="1" dirty="0" smtClean="0">
                <a:solidFill>
                  <a:srgbClr val="0000CC"/>
                </a:solidFill>
                <a:latin typeface="+mj-lt"/>
              </a:rPr>
              <a:t>.  Aspectos claves para su funcionamiento:</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Algunos problemas para la participación de host </a:t>
            </a:r>
            <a:r>
              <a:rPr lang="es-CL" sz="1800" dirty="0" err="1" smtClean="0">
                <a:solidFill>
                  <a:srgbClr val="0000CC"/>
                </a:solidFill>
                <a:latin typeface="+mj-lt"/>
              </a:rPr>
              <a:t>supervisors</a:t>
            </a:r>
            <a:r>
              <a:rPr lang="es-CL" sz="18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CL" sz="1600" dirty="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smtClean="0">
                <a:solidFill>
                  <a:srgbClr val="0000CC"/>
                </a:solidFill>
                <a:latin typeface="+mj-lt"/>
              </a:rPr>
              <a:t>No los invitan (jurisdicciones pequeñas)</a:t>
            </a:r>
          </a:p>
          <a:p>
            <a:pPr marL="685800" lvl="2" algn="just" eaLnBrk="1" hangingPunct="1">
              <a:spcBef>
                <a:spcPct val="0"/>
              </a:spcBef>
              <a:buClr>
                <a:srgbClr val="FFC000"/>
              </a:buClr>
              <a:buSzPct val="130000"/>
              <a:buFont typeface="Wingdings" pitchFamily="2" charset="2"/>
              <a:buChar char="§"/>
            </a:pPr>
            <a:endParaRPr lang="es-CL" sz="1600" dirty="0" smtClean="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smtClean="0">
                <a:solidFill>
                  <a:srgbClr val="0000CC"/>
                </a:solidFill>
                <a:latin typeface="+mj-lt"/>
              </a:rPr>
              <a:t>Falta de recursos para participar</a:t>
            </a:r>
          </a:p>
          <a:p>
            <a:pPr marL="685800" lvl="2" algn="just" eaLnBrk="1" hangingPunct="1">
              <a:spcBef>
                <a:spcPct val="0"/>
              </a:spcBef>
              <a:buClr>
                <a:srgbClr val="FFC000"/>
              </a:buClr>
              <a:buSzPct val="130000"/>
              <a:buFont typeface="Wingdings" pitchFamily="2" charset="2"/>
              <a:buChar char="§"/>
            </a:pPr>
            <a:endParaRPr lang="es-CL" sz="1600" dirty="0" smtClean="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smtClean="0">
                <a:solidFill>
                  <a:srgbClr val="0000CC"/>
                </a:solidFill>
                <a:latin typeface="+mj-lt"/>
              </a:rPr>
              <a:t>Diferencias en los sistemas de supervisión</a:t>
            </a:r>
          </a:p>
          <a:p>
            <a:pPr marL="685800" lvl="2" algn="just" eaLnBrk="1" hangingPunct="1">
              <a:spcBef>
                <a:spcPct val="0"/>
              </a:spcBef>
              <a:buClr>
                <a:srgbClr val="FFC000"/>
              </a:buClr>
              <a:buSzPct val="130000"/>
              <a:buFont typeface="Wingdings" pitchFamily="2" charset="2"/>
              <a:buChar char="§"/>
            </a:pPr>
            <a:endParaRPr lang="es-CL" sz="1600" dirty="0" smtClean="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smtClean="0">
                <a:solidFill>
                  <a:srgbClr val="0000CC"/>
                </a:solidFill>
                <a:latin typeface="+mj-lt"/>
              </a:rPr>
              <a:t>Temas de bajo impacto a nivel de grupo</a:t>
            </a:r>
          </a:p>
          <a:p>
            <a:pPr marL="685800" lvl="2" algn="just" eaLnBrk="1" hangingPunct="1">
              <a:spcBef>
                <a:spcPct val="0"/>
              </a:spcBef>
              <a:buClr>
                <a:srgbClr val="FFC000"/>
              </a:buClr>
              <a:buSzPct val="130000"/>
              <a:buFont typeface="Wingdings" pitchFamily="2" charset="2"/>
              <a:buChar char="§"/>
            </a:pPr>
            <a:endParaRPr lang="es-CL" sz="1600" dirty="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600" dirty="0" smtClean="0">
                <a:solidFill>
                  <a:srgbClr val="0000CC"/>
                </a:solidFill>
                <a:latin typeface="+mj-lt"/>
              </a:rPr>
              <a:t>“desconfianza” para compartir información </a:t>
            </a:r>
            <a:r>
              <a:rPr lang="es-CL" sz="1600" dirty="0" err="1" smtClean="0">
                <a:solidFill>
                  <a:srgbClr val="0000CC"/>
                </a:solidFill>
                <a:latin typeface="+mj-lt"/>
              </a:rPr>
              <a:t>sencible</a:t>
            </a:r>
            <a:r>
              <a:rPr lang="es-CL" sz="16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CL" sz="1800" dirty="0" smtClean="0">
              <a:solidFill>
                <a:srgbClr val="0000CC"/>
              </a:solidFill>
              <a:latin typeface="+mj-lt"/>
            </a:endParaRPr>
          </a:p>
          <a:p>
            <a:pPr marL="0" lvl="1" indent="0" algn="just" eaLnBrk="1" hangingPunct="1">
              <a:spcBef>
                <a:spcPct val="0"/>
              </a:spcBef>
              <a:buClr>
                <a:srgbClr val="FFC000"/>
              </a:buClr>
              <a:buSzPct val="130000"/>
              <a:buNone/>
            </a:pPr>
            <a:endParaRPr lang="es-CL" sz="1800" dirty="0">
              <a:solidFill>
                <a:srgbClr val="0000CC"/>
              </a:solidFill>
              <a:latin typeface="+mj-lt"/>
            </a:endParaRP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p:txBody>
      </p:sp>
    </p:spTree>
    <p:extLst>
      <p:ext uri="{BB962C8B-B14F-4D97-AF65-F5344CB8AC3E}">
        <p14:creationId xmlns:p14="http://schemas.microsoft.com/office/powerpoint/2010/main" val="2376609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98765" y="1268760"/>
            <a:ext cx="8017651"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b="1" dirty="0" err="1" smtClean="0">
                <a:solidFill>
                  <a:srgbClr val="0000CC"/>
                </a:solidFill>
                <a:latin typeface="+mj-lt"/>
              </a:rPr>
              <a:t>Supervisory</a:t>
            </a:r>
            <a:r>
              <a:rPr lang="es-CL" sz="1800" b="1" dirty="0" smtClean="0">
                <a:solidFill>
                  <a:srgbClr val="0000CC"/>
                </a:solidFill>
                <a:latin typeface="+mj-lt"/>
              </a:rPr>
              <a:t> </a:t>
            </a:r>
            <a:r>
              <a:rPr lang="es-CL" sz="1800" b="1" dirty="0" err="1" smtClean="0">
                <a:solidFill>
                  <a:srgbClr val="0000CC"/>
                </a:solidFill>
                <a:latin typeface="+mj-lt"/>
              </a:rPr>
              <a:t>Recognition</a:t>
            </a:r>
            <a:r>
              <a:rPr lang="es-CL" sz="1800" b="1" dirty="0" smtClean="0">
                <a:solidFill>
                  <a:srgbClr val="0000CC"/>
                </a:solidFill>
                <a:latin typeface="+mj-lt"/>
              </a:rPr>
              <a:t> . </a:t>
            </a: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Mecanismo para permitir reconocimiento de sistemas de supervisión compatibles o equivalentes.</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Permite descansar/apoyarse en el trabajo de otros supervisores.</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Hace más eficiente la supervisión de grupos internacionales evitando duplicación y asimetrías de regulación. </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Requiere demostrar nivel de equivalencia de los sistemas de supervisión </a:t>
            </a:r>
          </a:p>
          <a:p>
            <a:pPr marL="285750" lvl="1" algn="just" eaLnBrk="1" hangingPunct="1">
              <a:spcBef>
                <a:spcPct val="0"/>
              </a:spcBef>
              <a:buClr>
                <a:srgbClr val="FFC000"/>
              </a:buClr>
              <a:buSzPct val="130000"/>
              <a:buFont typeface="Wingdings"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Favorece la convergencia y cooperación internacional y el funcionamiento de los </a:t>
            </a:r>
            <a:r>
              <a:rPr lang="es-CL" sz="1800" dirty="0" err="1" smtClean="0">
                <a:solidFill>
                  <a:srgbClr val="0000CC"/>
                </a:solidFill>
                <a:latin typeface="+mj-lt"/>
              </a:rPr>
              <a:t>Supervisory</a:t>
            </a:r>
            <a:r>
              <a:rPr lang="es-CL" sz="1800" dirty="0" smtClean="0">
                <a:solidFill>
                  <a:srgbClr val="0000CC"/>
                </a:solidFill>
                <a:latin typeface="+mj-lt"/>
              </a:rPr>
              <a:t> </a:t>
            </a:r>
            <a:r>
              <a:rPr lang="es-CL" sz="1800" dirty="0" err="1" smtClean="0">
                <a:solidFill>
                  <a:srgbClr val="0000CC"/>
                </a:solidFill>
                <a:latin typeface="+mj-lt"/>
              </a:rPr>
              <a:t>Colleges</a:t>
            </a:r>
            <a:endParaRPr lang="es-CL" sz="18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1800" dirty="0" smtClean="0">
              <a:solidFill>
                <a:srgbClr val="0000CC"/>
              </a:solidFill>
              <a:latin typeface="+mj-lt"/>
            </a:endParaRPr>
          </a:p>
        </p:txBody>
      </p:sp>
    </p:spTree>
    <p:extLst>
      <p:ext uri="{BB962C8B-B14F-4D97-AF65-F5344CB8AC3E}">
        <p14:creationId xmlns:p14="http://schemas.microsoft.com/office/powerpoint/2010/main" val="38026732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98765" y="1268760"/>
            <a:ext cx="801765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b="1" dirty="0" err="1" smtClean="0">
                <a:solidFill>
                  <a:srgbClr val="0000CC"/>
                </a:solidFill>
                <a:latin typeface="+mj-lt"/>
              </a:rPr>
              <a:t>Supervisory</a:t>
            </a:r>
            <a:r>
              <a:rPr lang="es-CL" sz="1800" b="1" dirty="0" smtClean="0">
                <a:solidFill>
                  <a:srgbClr val="0000CC"/>
                </a:solidFill>
                <a:latin typeface="+mj-lt"/>
              </a:rPr>
              <a:t> </a:t>
            </a:r>
            <a:r>
              <a:rPr lang="es-CL" sz="1800" b="1" dirty="0" err="1" smtClean="0">
                <a:solidFill>
                  <a:srgbClr val="0000CC"/>
                </a:solidFill>
                <a:latin typeface="+mj-lt"/>
              </a:rPr>
              <a:t>Recognition</a:t>
            </a:r>
            <a:r>
              <a:rPr lang="es-CL" sz="1800" b="1" dirty="0" smtClean="0">
                <a:solidFill>
                  <a:srgbClr val="0000CC"/>
                </a:solidFill>
                <a:latin typeface="+mj-lt"/>
              </a:rPr>
              <a:t> . Ejemplo Equivalencia EIOPA</a:t>
            </a:r>
          </a:p>
          <a:p>
            <a:pPr marL="0" lvl="1" indent="0" algn="just" eaLnBrk="1" hangingPunct="1">
              <a:spcBef>
                <a:spcPct val="0"/>
              </a:spcBef>
              <a:buClr>
                <a:srgbClr val="FFC000"/>
              </a:buClr>
              <a:buSzPct val="130000"/>
              <a:buNone/>
            </a:pPr>
            <a:endParaRPr lang="es-CL" sz="1800" b="1" dirty="0">
              <a:solidFill>
                <a:srgbClr val="0000CC"/>
              </a:solidFill>
              <a:latin typeface="+mj-lt"/>
            </a:endParaRPr>
          </a:p>
          <a:p>
            <a:pPr marL="0" lvl="1" indent="0" algn="just" eaLnBrk="1" hangingPunct="1">
              <a:spcBef>
                <a:spcPct val="0"/>
              </a:spcBef>
              <a:buClr>
                <a:srgbClr val="FFC000"/>
              </a:buClr>
              <a:buSzPct val="130000"/>
              <a:buNone/>
            </a:pPr>
            <a:endParaRPr lang="es-CL" sz="1800" b="1" dirty="0" smtClean="0">
              <a:solidFill>
                <a:srgbClr val="0000CC"/>
              </a:solidFill>
              <a:latin typeface="+mj-lt"/>
            </a:endParaRPr>
          </a:p>
          <a:p>
            <a:pPr marL="285750" lvl="1"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Proceso de reconocimiento de equivalencia en el contexto de Solvencia II.</a:t>
            </a:r>
          </a:p>
          <a:p>
            <a:pPr marL="285750" lvl="1"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Hay </a:t>
            </a:r>
            <a:r>
              <a:rPr lang="es-CL" sz="1800" dirty="0">
                <a:solidFill>
                  <a:srgbClr val="0000CC"/>
                </a:solidFill>
                <a:latin typeface="+mj-lt"/>
              </a:rPr>
              <a:t>dos niveles.  Un nivel de equivalencia total (full equivalencia) </a:t>
            </a:r>
            <a:r>
              <a:rPr lang="es-CL" sz="1800" dirty="0" smtClean="0">
                <a:solidFill>
                  <a:srgbClr val="0000CC"/>
                </a:solidFill>
                <a:latin typeface="+mj-lt"/>
              </a:rPr>
              <a:t>y </a:t>
            </a:r>
            <a:r>
              <a:rPr lang="es-CL" sz="1800" dirty="0">
                <a:solidFill>
                  <a:srgbClr val="0000CC"/>
                </a:solidFill>
                <a:latin typeface="+mj-lt"/>
              </a:rPr>
              <a:t>un nivel de equivalencia </a:t>
            </a:r>
            <a:r>
              <a:rPr lang="es-CL" sz="1800" dirty="0" smtClean="0">
                <a:solidFill>
                  <a:srgbClr val="0000CC"/>
                </a:solidFill>
                <a:latin typeface="+mj-lt"/>
              </a:rPr>
              <a:t>transitoria.  </a:t>
            </a:r>
          </a:p>
          <a:p>
            <a:pPr marL="285750" lvl="1"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285750" lvl="1"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La </a:t>
            </a:r>
            <a:r>
              <a:rPr lang="es-CL" sz="1800" dirty="0">
                <a:solidFill>
                  <a:srgbClr val="0000CC"/>
                </a:solidFill>
                <a:latin typeface="+mj-lt"/>
              </a:rPr>
              <a:t>equivalencia transitoria implicaría un periodo de 5 años en el cual, el tercer país, sin contar todavía con un nivel acorde de equivalencia, cumple ciertos mínimos y tiene un calendario de reformas que le permitirían llegar al nivel de equivalencia deseado en el plazo de 5 años.  </a:t>
            </a:r>
            <a:endParaRPr lang="es-CL" sz="1800" dirty="0" smtClean="0">
              <a:solidFill>
                <a:srgbClr val="0000CC"/>
              </a:solidFill>
              <a:latin typeface="+mj-lt"/>
            </a:endParaRPr>
          </a:p>
          <a:p>
            <a:pPr marL="285750" lvl="1" algn="just" eaLnBrk="1" hangingPunct="1">
              <a:spcBef>
                <a:spcPct val="0"/>
              </a:spcBef>
              <a:buClr>
                <a:srgbClr val="FFC000"/>
              </a:buClr>
              <a:buSzPct val="130000"/>
              <a:buFont typeface="Wingdings" panose="05000000000000000000" pitchFamily="2" charset="2"/>
              <a:buChar char="§"/>
            </a:pPr>
            <a:endParaRPr lang="es-CL" sz="1800" b="1" dirty="0">
              <a:solidFill>
                <a:srgbClr val="0000CC"/>
              </a:solidFill>
              <a:latin typeface="+mj-lt"/>
            </a:endParaRPr>
          </a:p>
          <a:p>
            <a:pPr marL="285750" lvl="1"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EIOPA hace una evaluación profunda dando énfasis a los aspectos de secreto profesional (confidencialidad).</a:t>
            </a:r>
            <a:endParaRPr lang="es-CL" sz="1800" dirty="0">
              <a:solidFill>
                <a:srgbClr val="0000CC"/>
              </a:solidFill>
              <a:latin typeface="+mj-lt"/>
            </a:endParaRPr>
          </a:p>
          <a:p>
            <a:pPr marL="0" lvl="1" indent="0" algn="just" eaLnBrk="1" hangingPunct="1">
              <a:spcBef>
                <a:spcPct val="0"/>
              </a:spcBef>
              <a:buClr>
                <a:srgbClr val="FFC000"/>
              </a:buClr>
              <a:buSzPct val="130000"/>
              <a:buNone/>
            </a:pPr>
            <a:endParaRPr lang="es-CL" sz="1800" b="1" dirty="0" smtClean="0">
              <a:solidFill>
                <a:srgbClr val="0000CC"/>
              </a:solidFill>
              <a:latin typeface="+mj-lt"/>
            </a:endParaRPr>
          </a:p>
        </p:txBody>
      </p:sp>
    </p:spTree>
    <p:extLst>
      <p:ext uri="{BB962C8B-B14F-4D97-AF65-F5344CB8AC3E}">
        <p14:creationId xmlns:p14="http://schemas.microsoft.com/office/powerpoint/2010/main" val="16931324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Mecanismos de Cooperación Internacional</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98765" y="1084094"/>
            <a:ext cx="80176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b="1" dirty="0" err="1" smtClean="0">
                <a:solidFill>
                  <a:srgbClr val="0000CC"/>
                </a:solidFill>
                <a:latin typeface="+mj-lt"/>
              </a:rPr>
              <a:t>Supervisory</a:t>
            </a:r>
            <a:r>
              <a:rPr lang="es-CL" sz="1800" b="1" dirty="0" smtClean="0">
                <a:solidFill>
                  <a:srgbClr val="0000CC"/>
                </a:solidFill>
                <a:latin typeface="+mj-lt"/>
              </a:rPr>
              <a:t> </a:t>
            </a:r>
            <a:r>
              <a:rPr lang="es-CL" sz="1800" b="1" dirty="0" err="1" smtClean="0">
                <a:solidFill>
                  <a:srgbClr val="0000CC"/>
                </a:solidFill>
                <a:latin typeface="+mj-lt"/>
              </a:rPr>
              <a:t>Recognition</a:t>
            </a:r>
            <a:r>
              <a:rPr lang="es-CL" sz="1800" b="1" dirty="0" smtClean="0">
                <a:solidFill>
                  <a:srgbClr val="0000CC"/>
                </a:solidFill>
                <a:latin typeface="+mj-lt"/>
              </a:rPr>
              <a:t> . Ejemplo Equivalencia EIOPA</a:t>
            </a:r>
          </a:p>
        </p:txBody>
      </p:sp>
      <p:graphicFrame>
        <p:nvGraphicFramePr>
          <p:cNvPr id="5" name="Diagram 3"/>
          <p:cNvGraphicFramePr/>
          <p:nvPr>
            <p:extLst>
              <p:ext uri="{D42A27DB-BD31-4B8C-83A1-F6EECF244321}">
                <p14:modId xmlns:p14="http://schemas.microsoft.com/office/powerpoint/2010/main" val="1443961964"/>
              </p:ext>
            </p:extLst>
          </p:nvPr>
        </p:nvGraphicFramePr>
        <p:xfrm>
          <a:off x="1211245" y="1650347"/>
          <a:ext cx="6192689" cy="5040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190860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0" y="1484784"/>
            <a:ext cx="8496945" cy="3924151"/>
          </a:xfrm>
          <a:prstGeom prst="rect">
            <a:avLst/>
          </a:prstGeom>
          <a:noFill/>
        </p:spPr>
        <p:txBody>
          <a:bodyPr wrap="square" rtlCol="0">
            <a:spAutoFit/>
          </a:bodyPr>
          <a:lstStyle/>
          <a:p>
            <a:pPr marL="1158875" lvl="1" indent="-701675" algn="just">
              <a:spcAft>
                <a:spcPts val="600"/>
              </a:spcAft>
              <a:buClr>
                <a:srgbClr val="CC9900"/>
              </a:buClr>
              <a:buSzPct val="124000"/>
              <a:buFont typeface="+mj-lt"/>
              <a:buAutoNum type="romanUcPeriod"/>
            </a:pPr>
            <a:r>
              <a:rPr lang="es-CL" sz="2800" dirty="0" smtClean="0">
                <a:solidFill>
                  <a:srgbClr val="000099"/>
                </a:solidFill>
              </a:rPr>
              <a:t>Contexto Internacional</a:t>
            </a:r>
          </a:p>
          <a:p>
            <a:pPr marL="1158875" lvl="1" indent="-701675" algn="just">
              <a:spcAft>
                <a:spcPts val="600"/>
              </a:spcAft>
              <a:buClr>
                <a:srgbClr val="CC9900"/>
              </a:buClr>
              <a:buSzPct val="124000"/>
              <a:buFont typeface="+mj-lt"/>
              <a:buAutoNum type="romanUcPeriod"/>
            </a:pPr>
            <a:r>
              <a:rPr lang="es-CL" sz="2800" dirty="0" smtClean="0">
                <a:solidFill>
                  <a:srgbClr val="000099"/>
                </a:solidFill>
              </a:rPr>
              <a:t>Supervisión de Grupos Internacionales y Rol del “Host supervisor” </a:t>
            </a:r>
          </a:p>
          <a:p>
            <a:pPr marL="1158875" lvl="1" indent="-701675" algn="just">
              <a:spcAft>
                <a:spcPts val="600"/>
              </a:spcAft>
              <a:buClr>
                <a:srgbClr val="CC9900"/>
              </a:buClr>
              <a:buSzPct val="124000"/>
              <a:buFont typeface="+mj-lt"/>
              <a:buAutoNum type="romanUcPeriod"/>
            </a:pPr>
            <a:r>
              <a:rPr lang="es-CL" sz="2800" dirty="0" smtClean="0">
                <a:solidFill>
                  <a:srgbClr val="000099"/>
                </a:solidFill>
              </a:rPr>
              <a:t>Mecanismos de Cooperación Internacional:</a:t>
            </a: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MoUs</a:t>
            </a:r>
            <a:endParaRPr lang="es-CL" sz="2000"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Supervisory</a:t>
            </a:r>
            <a:r>
              <a:rPr lang="es-CL" sz="2000" dirty="0" smtClean="0">
                <a:solidFill>
                  <a:srgbClr val="000099"/>
                </a:solidFill>
              </a:rPr>
              <a:t> </a:t>
            </a:r>
            <a:r>
              <a:rPr lang="es-CL" sz="2000" dirty="0" err="1" smtClean="0">
                <a:solidFill>
                  <a:srgbClr val="000099"/>
                </a:solidFill>
              </a:rPr>
              <a:t>Colleges</a:t>
            </a:r>
            <a:endParaRPr lang="es-CL" sz="2000"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Supervisory</a:t>
            </a:r>
            <a:r>
              <a:rPr lang="es-CL" sz="2000" dirty="0" smtClean="0">
                <a:solidFill>
                  <a:srgbClr val="000099"/>
                </a:solidFill>
              </a:rPr>
              <a:t> </a:t>
            </a:r>
            <a:r>
              <a:rPr lang="es-CL" sz="2000" dirty="0" err="1" smtClean="0">
                <a:solidFill>
                  <a:srgbClr val="000099"/>
                </a:solidFill>
              </a:rPr>
              <a:t>Recognition</a:t>
            </a:r>
            <a:endParaRPr lang="es-CL" sz="2000" dirty="0" smtClean="0">
              <a:solidFill>
                <a:srgbClr val="000099"/>
              </a:solidFill>
            </a:endParaRPr>
          </a:p>
          <a:p>
            <a:pPr marL="1158875" lvl="1" indent="-701675" algn="just">
              <a:spcAft>
                <a:spcPts val="600"/>
              </a:spcAft>
              <a:buClr>
                <a:srgbClr val="CC9900"/>
              </a:buClr>
              <a:buSzPct val="124000"/>
              <a:buFont typeface="+mj-lt"/>
              <a:buAutoNum type="romanUcPeriod"/>
            </a:pPr>
            <a:r>
              <a:rPr lang="es-CL" sz="2800" b="1" dirty="0" smtClean="0">
                <a:solidFill>
                  <a:srgbClr val="000099"/>
                </a:solidFill>
              </a:rPr>
              <a:t>Conclusiones</a:t>
            </a:r>
          </a:p>
          <a:p>
            <a:pPr marL="1158875" lvl="1" indent="-701675" algn="just">
              <a:spcAft>
                <a:spcPts val="600"/>
              </a:spcAft>
              <a:buClr>
                <a:srgbClr val="CC9900"/>
              </a:buClr>
              <a:buSzPct val="124000"/>
              <a:buFont typeface="+mj-lt"/>
              <a:buAutoNum type="romanUcPeriod"/>
            </a:pPr>
            <a:endParaRPr lang="es-CL" sz="1400" dirty="0" smtClean="0">
              <a:solidFill>
                <a:srgbClr val="000099"/>
              </a:solidFill>
              <a:latin typeface="Century Gothic" pitchFamily="34" charset="0"/>
            </a:endParaRPr>
          </a:p>
        </p:txBody>
      </p:sp>
      <p:sp>
        <p:nvSpPr>
          <p:cNvPr id="2" name="1 CuadroTexto"/>
          <p:cNvSpPr txBox="1"/>
          <p:nvPr/>
        </p:nvSpPr>
        <p:spPr>
          <a:xfrm>
            <a:off x="395537" y="366922"/>
            <a:ext cx="8640960" cy="646331"/>
          </a:xfrm>
          <a:prstGeom prst="rect">
            <a:avLst/>
          </a:prstGeom>
          <a:noFill/>
        </p:spPr>
        <p:txBody>
          <a:bodyPr wrap="square" rtlCol="0">
            <a:spAutoFit/>
          </a:bodyPr>
          <a:lstStyle/>
          <a:p>
            <a:r>
              <a:rPr lang="es-CL" sz="3600" b="1" dirty="0" smtClean="0">
                <a:solidFill>
                  <a:srgbClr val="000099"/>
                </a:solidFill>
                <a:latin typeface="Century Gothic" pitchFamily="34" charset="0"/>
              </a:rPr>
              <a:t>Temario</a:t>
            </a:r>
            <a:endParaRPr lang="es-CL" sz="3600" b="1" dirty="0">
              <a:solidFill>
                <a:srgbClr val="000099"/>
              </a:solidFill>
              <a:latin typeface="Century Gothic" pitchFamily="34" charset="0"/>
            </a:endParaRPr>
          </a:p>
        </p:txBody>
      </p:sp>
    </p:spTree>
    <p:extLst>
      <p:ext uri="{BB962C8B-B14F-4D97-AF65-F5344CB8AC3E}">
        <p14:creationId xmlns:p14="http://schemas.microsoft.com/office/powerpoint/2010/main" val="24186990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Conclusiones</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74721" y="1124744"/>
            <a:ext cx="8017651"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000" dirty="0" smtClean="0">
                <a:solidFill>
                  <a:srgbClr val="0000CC"/>
                </a:solidFill>
                <a:latin typeface="+mj-lt"/>
              </a:rPr>
              <a:t>Marco de supervisión de grupos aseguradores internacionales (IAIG) es prioridad para la IAIS.</a:t>
            </a:r>
          </a:p>
          <a:p>
            <a:pPr marL="285750" lvl="1" algn="just" eaLnBrk="1" hangingPunct="1">
              <a:spcBef>
                <a:spcPct val="0"/>
              </a:spcBef>
              <a:buClr>
                <a:srgbClr val="FFC000"/>
              </a:buClr>
              <a:buSzPct val="130000"/>
              <a:buFont typeface="Wingdings" pitchFamily="2" charset="2"/>
              <a:buChar char="§"/>
            </a:pPr>
            <a:endParaRPr lang="es-CL" sz="2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000" dirty="0" smtClean="0">
                <a:solidFill>
                  <a:srgbClr val="0000CC"/>
                </a:solidFill>
                <a:latin typeface="+mj-lt"/>
              </a:rPr>
              <a:t>Existe interés mutuo de Supervisores Home (o </a:t>
            </a:r>
            <a:r>
              <a:rPr lang="es-CL" sz="2000" dirty="0" err="1" smtClean="0">
                <a:solidFill>
                  <a:srgbClr val="0000CC"/>
                </a:solidFill>
                <a:latin typeface="+mj-lt"/>
              </a:rPr>
              <a:t>group-wide</a:t>
            </a:r>
            <a:r>
              <a:rPr lang="es-CL" sz="2000" dirty="0" smtClean="0">
                <a:solidFill>
                  <a:srgbClr val="0000CC"/>
                </a:solidFill>
                <a:latin typeface="+mj-lt"/>
              </a:rPr>
              <a:t>) y Host para colaborar en la supervisión de estos grupos y fortalecer sus sistemas de supervisión.</a:t>
            </a:r>
          </a:p>
          <a:p>
            <a:pPr marL="285750" lvl="1" algn="just" eaLnBrk="1" hangingPunct="1">
              <a:spcBef>
                <a:spcPct val="0"/>
              </a:spcBef>
              <a:buClr>
                <a:srgbClr val="FFC000"/>
              </a:buClr>
              <a:buSzPct val="130000"/>
              <a:buFont typeface="Wingdings" pitchFamily="2" charset="2"/>
              <a:buChar char="§"/>
            </a:pPr>
            <a:endParaRPr lang="es-CL" sz="2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000" dirty="0" err="1" smtClean="0">
                <a:solidFill>
                  <a:srgbClr val="0000CC"/>
                </a:solidFill>
                <a:latin typeface="+mj-lt"/>
              </a:rPr>
              <a:t>ComFrame</a:t>
            </a:r>
            <a:r>
              <a:rPr lang="es-CL" sz="2000" dirty="0" smtClean="0">
                <a:solidFill>
                  <a:srgbClr val="0000CC"/>
                </a:solidFill>
                <a:latin typeface="+mj-lt"/>
              </a:rPr>
              <a:t> y </a:t>
            </a:r>
            <a:r>
              <a:rPr lang="es-CL" sz="2000" dirty="0" err="1" smtClean="0">
                <a:solidFill>
                  <a:srgbClr val="0000CC"/>
                </a:solidFill>
                <a:latin typeface="+mj-lt"/>
              </a:rPr>
              <a:t>Supervisory</a:t>
            </a:r>
            <a:r>
              <a:rPr lang="es-CL" sz="2000" dirty="0" smtClean="0">
                <a:solidFill>
                  <a:srgbClr val="0000CC"/>
                </a:solidFill>
                <a:latin typeface="+mj-lt"/>
              </a:rPr>
              <a:t> </a:t>
            </a:r>
            <a:r>
              <a:rPr lang="es-CL" sz="2000" dirty="0" err="1" smtClean="0">
                <a:solidFill>
                  <a:srgbClr val="0000CC"/>
                </a:solidFill>
                <a:latin typeface="+mj-lt"/>
              </a:rPr>
              <a:t>Colleges</a:t>
            </a:r>
            <a:r>
              <a:rPr lang="es-CL" sz="2000" dirty="0" smtClean="0">
                <a:solidFill>
                  <a:srgbClr val="0000CC"/>
                </a:solidFill>
                <a:latin typeface="+mj-lt"/>
              </a:rPr>
              <a:t> son la base para la participación de supervisores host en la supervisión de los IAIG.</a:t>
            </a:r>
          </a:p>
          <a:p>
            <a:pPr marL="285750" lvl="1" algn="just" eaLnBrk="1" hangingPunct="1">
              <a:spcBef>
                <a:spcPct val="0"/>
              </a:spcBef>
              <a:buClr>
                <a:srgbClr val="FFC000"/>
              </a:buClr>
              <a:buSzPct val="130000"/>
              <a:buFont typeface="Wingdings" pitchFamily="2" charset="2"/>
              <a:buChar char="§"/>
            </a:pPr>
            <a:endParaRPr lang="es-CL" sz="2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000" dirty="0" smtClean="0">
                <a:solidFill>
                  <a:srgbClr val="0000CC"/>
                </a:solidFill>
                <a:latin typeface="+mj-lt"/>
              </a:rPr>
              <a:t>Participación efectiva de los supervisores host requiere:</a:t>
            </a:r>
          </a:p>
          <a:p>
            <a:pPr marL="285750" lvl="1" algn="just" eaLnBrk="1" hangingPunct="1">
              <a:spcBef>
                <a:spcPct val="0"/>
              </a:spcBef>
              <a:buClr>
                <a:srgbClr val="FFC000"/>
              </a:buClr>
              <a:buSzPct val="130000"/>
              <a:buFont typeface="Wingdings" pitchFamily="2" charset="2"/>
              <a:buChar char="§"/>
            </a:pPr>
            <a:endParaRPr lang="es-CL" sz="900" dirty="0" smtClean="0">
              <a:solidFill>
                <a:srgbClr val="0000CC"/>
              </a:solidFill>
              <a:latin typeface="+mj-lt"/>
            </a:endParaRPr>
          </a:p>
          <a:p>
            <a:pPr marL="685800" lvl="2"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Compatibilidad mínima de los sistemas de supervisión</a:t>
            </a:r>
          </a:p>
          <a:p>
            <a:pPr marL="685800" lvl="2" algn="just" eaLnBrk="1" hangingPunct="1">
              <a:spcBef>
                <a:spcPct val="0"/>
              </a:spcBef>
              <a:buClr>
                <a:srgbClr val="FFC000"/>
              </a:buClr>
              <a:buSzPct val="130000"/>
              <a:buFont typeface="Wingdings" pitchFamily="2" charset="2"/>
              <a:buChar char="§"/>
            </a:pPr>
            <a:r>
              <a:rPr lang="es-CL" sz="1800" dirty="0" err="1" smtClean="0">
                <a:solidFill>
                  <a:srgbClr val="0000CC"/>
                </a:solidFill>
                <a:latin typeface="+mj-lt"/>
              </a:rPr>
              <a:t>MMoUs</a:t>
            </a:r>
            <a:r>
              <a:rPr lang="es-CL" sz="1800" dirty="0" smtClean="0">
                <a:solidFill>
                  <a:srgbClr val="0000CC"/>
                </a:solidFill>
                <a:latin typeface="+mj-lt"/>
              </a:rPr>
              <a:t> o </a:t>
            </a:r>
            <a:r>
              <a:rPr lang="es-CL" sz="1800" dirty="0" err="1" smtClean="0">
                <a:solidFill>
                  <a:srgbClr val="0000CC"/>
                </a:solidFill>
                <a:latin typeface="+mj-lt"/>
              </a:rPr>
              <a:t>MoU</a:t>
            </a:r>
            <a:r>
              <a:rPr lang="es-CL" sz="1800" dirty="0" smtClean="0">
                <a:solidFill>
                  <a:srgbClr val="0000CC"/>
                </a:solidFill>
                <a:latin typeface="+mj-lt"/>
              </a:rPr>
              <a:t>, demostrando capacidad de manejar información confidencial</a:t>
            </a:r>
          </a:p>
          <a:p>
            <a:pPr marL="685800" lvl="2" algn="just" eaLnBrk="1" hangingPunct="1">
              <a:spcBef>
                <a:spcPct val="0"/>
              </a:spcBef>
              <a:buClr>
                <a:srgbClr val="FFC000"/>
              </a:buClr>
              <a:buSzPct val="130000"/>
              <a:buFont typeface="Wingdings" pitchFamily="2" charset="2"/>
              <a:buChar char="§"/>
            </a:pPr>
            <a:r>
              <a:rPr lang="es-CL" sz="1800" dirty="0" smtClean="0">
                <a:solidFill>
                  <a:srgbClr val="0000CC"/>
                </a:solidFill>
                <a:latin typeface="+mj-lt"/>
              </a:rPr>
              <a:t>Disposición para colaborar y recursos y capacidad técnica para  hacerlo.</a:t>
            </a:r>
          </a:p>
          <a:p>
            <a:pPr marL="685800" lvl="2" algn="just" eaLnBrk="1" hangingPunct="1">
              <a:spcBef>
                <a:spcPct val="0"/>
              </a:spcBef>
              <a:buClr>
                <a:srgbClr val="FFC000"/>
              </a:buClr>
              <a:buSzPct val="130000"/>
              <a:buFont typeface="Wingdings" pitchFamily="2" charset="2"/>
              <a:buChar char="§"/>
            </a:pPr>
            <a:endParaRPr lang="es-CL" sz="1400" dirty="0" smtClean="0">
              <a:solidFill>
                <a:srgbClr val="0000CC"/>
              </a:solidFill>
              <a:latin typeface="+mj-lt"/>
            </a:endParaRPr>
          </a:p>
        </p:txBody>
      </p:sp>
    </p:spTree>
    <p:extLst>
      <p:ext uri="{BB962C8B-B14F-4D97-AF65-F5344CB8AC3E}">
        <p14:creationId xmlns:p14="http://schemas.microsoft.com/office/powerpoint/2010/main" val="34325553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CuadroTexto"/>
          <p:cNvSpPr txBox="1"/>
          <p:nvPr/>
        </p:nvSpPr>
        <p:spPr>
          <a:xfrm>
            <a:off x="149128" y="366922"/>
            <a:ext cx="8928991" cy="461665"/>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III. </a:t>
            </a:r>
            <a:r>
              <a:rPr lang="es-CL" sz="2400" b="1" dirty="0" smtClean="0">
                <a:solidFill>
                  <a:srgbClr val="0000CC"/>
                </a:solidFill>
                <a:latin typeface="Century Gothic" pitchFamily="34" charset="0"/>
              </a:rPr>
              <a:t>Conclusiones</a:t>
            </a:r>
            <a:endParaRPr lang="es-CL" sz="2400" b="1" dirty="0">
              <a:solidFill>
                <a:srgbClr val="0000CC"/>
              </a:solidFill>
              <a:latin typeface="Century Gothic" pitchFamily="34" charset="0"/>
            </a:endParaRPr>
          </a:p>
        </p:txBody>
      </p:sp>
      <p:sp>
        <p:nvSpPr>
          <p:cNvPr id="6" name="Rectangle 7"/>
          <p:cNvSpPr>
            <a:spLocks noChangeArrowheads="1"/>
          </p:cNvSpPr>
          <p:nvPr/>
        </p:nvSpPr>
        <p:spPr bwMode="auto">
          <a:xfrm>
            <a:off x="274721" y="1124744"/>
            <a:ext cx="7825671"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685800" lvl="2" algn="just" eaLnBrk="1" hangingPunct="1">
              <a:spcBef>
                <a:spcPct val="0"/>
              </a:spcBef>
              <a:buClr>
                <a:srgbClr val="FFC000"/>
              </a:buClr>
              <a:buSzPct val="130000"/>
              <a:buFont typeface="Wingdings" pitchFamily="2" charset="2"/>
              <a:buChar char="§"/>
            </a:pPr>
            <a:endParaRPr lang="es-CL" sz="14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000" dirty="0" smtClean="0">
                <a:solidFill>
                  <a:srgbClr val="0000CC"/>
                </a:solidFill>
                <a:latin typeface="+mj-lt"/>
              </a:rPr>
              <a:t>Gran duda:  funcionamiento en tiempos de crisis </a:t>
            </a:r>
            <a:r>
              <a:rPr lang="es-CL" sz="2000" dirty="0" smtClean="0">
                <a:solidFill>
                  <a:srgbClr val="0000CC"/>
                </a:solidFill>
                <a:latin typeface="+mj-lt"/>
                <a:sym typeface="Wingdings" panose="05000000000000000000" pitchFamily="2" charset="2"/>
              </a:rPr>
              <a:t> potencial conflicto de interés.</a:t>
            </a:r>
          </a:p>
          <a:p>
            <a:pPr marL="285750" lvl="1" algn="just" eaLnBrk="1" hangingPunct="1">
              <a:spcBef>
                <a:spcPct val="0"/>
              </a:spcBef>
              <a:buClr>
                <a:srgbClr val="FFC000"/>
              </a:buClr>
              <a:buSzPct val="130000"/>
              <a:buFont typeface="Wingdings" pitchFamily="2" charset="2"/>
              <a:buChar char="§"/>
            </a:pPr>
            <a:endParaRPr lang="es-CL" sz="2000" dirty="0" smtClean="0">
              <a:solidFill>
                <a:srgbClr val="0000CC"/>
              </a:solidFill>
              <a:latin typeface="+mj-lt"/>
              <a:sym typeface="Wingdings" panose="05000000000000000000" pitchFamily="2" charset="2"/>
            </a:endParaRPr>
          </a:p>
          <a:p>
            <a:pPr marL="285750" lvl="1" algn="just" eaLnBrk="1" hangingPunct="1">
              <a:spcBef>
                <a:spcPct val="0"/>
              </a:spcBef>
              <a:buClr>
                <a:srgbClr val="FFC000"/>
              </a:buClr>
              <a:buSzPct val="130000"/>
              <a:buFont typeface="Wingdings" pitchFamily="2" charset="2"/>
              <a:buChar char="§"/>
            </a:pPr>
            <a:r>
              <a:rPr lang="es-CL" sz="2000" dirty="0" smtClean="0">
                <a:solidFill>
                  <a:srgbClr val="0000CC"/>
                </a:solidFill>
                <a:latin typeface="+mj-lt"/>
              </a:rPr>
              <a:t>Trabajo pendiente en términos de Resolución a nivel internacional para los IAIG.</a:t>
            </a:r>
          </a:p>
          <a:p>
            <a:pPr marL="285750" lvl="1" algn="just" eaLnBrk="1" hangingPunct="1">
              <a:spcBef>
                <a:spcPct val="0"/>
              </a:spcBef>
              <a:buClr>
                <a:srgbClr val="FFC000"/>
              </a:buClr>
              <a:buSzPct val="130000"/>
              <a:buFont typeface="Wingdings" pitchFamily="2" charset="2"/>
              <a:buChar char="§"/>
            </a:pPr>
            <a:endParaRPr lang="es-CL" sz="2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000" dirty="0" smtClean="0">
                <a:solidFill>
                  <a:srgbClr val="0000CC"/>
                </a:solidFill>
                <a:latin typeface="+mj-lt"/>
              </a:rPr>
              <a:t>Pero al final….es una gran oportunidad de perfeccionar nuestros sistemas de supervisión, aprender de la experiencia de reguladores más desarrollados, y participar directamente de la supervisión de los grandes grupos aseguradores internacionales.</a:t>
            </a:r>
          </a:p>
        </p:txBody>
      </p:sp>
    </p:spTree>
    <p:extLst>
      <p:ext uri="{BB962C8B-B14F-4D97-AF65-F5344CB8AC3E}">
        <p14:creationId xmlns:p14="http://schemas.microsoft.com/office/powerpoint/2010/main" val="41374863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646331"/>
          </a:xfrm>
          <a:prstGeom prst="rect">
            <a:avLst/>
          </a:prstGeom>
          <a:noFill/>
        </p:spPr>
        <p:txBody>
          <a:bodyPr wrap="square" rtlCol="0">
            <a:spAutoFit/>
          </a:bodyPr>
          <a:lstStyle/>
          <a:p>
            <a:r>
              <a:rPr lang="es-CL" sz="3600" b="1" dirty="0" smtClean="0">
                <a:solidFill>
                  <a:srgbClr val="FFC000"/>
                </a:solidFill>
                <a:latin typeface="Century Gothic" pitchFamily="34" charset="0"/>
              </a:rPr>
              <a:t>I. </a:t>
            </a:r>
            <a:r>
              <a:rPr lang="es-CL" sz="3600" b="1" dirty="0" smtClean="0">
                <a:solidFill>
                  <a:srgbClr val="0000CC"/>
                </a:solidFill>
                <a:latin typeface="Century Gothic" pitchFamily="34" charset="0"/>
              </a:rPr>
              <a:t>Contexto Internacional</a:t>
            </a:r>
            <a:endParaRPr lang="es-CL" sz="3600" b="1" dirty="0">
              <a:solidFill>
                <a:srgbClr val="0000CC"/>
              </a:solidFill>
              <a:latin typeface="Century Gothic" pitchFamily="34" charset="0"/>
            </a:endParaRPr>
          </a:p>
        </p:txBody>
      </p:sp>
      <p:sp>
        <p:nvSpPr>
          <p:cNvPr id="43" name="Rectangle 7"/>
          <p:cNvSpPr>
            <a:spLocks noChangeArrowheads="1"/>
          </p:cNvSpPr>
          <p:nvPr/>
        </p:nvSpPr>
        <p:spPr bwMode="auto">
          <a:xfrm>
            <a:off x="539552" y="1484784"/>
            <a:ext cx="806489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2000" dirty="0" smtClean="0">
                <a:solidFill>
                  <a:srgbClr val="0000CC"/>
                </a:solidFill>
                <a:latin typeface="+mj-lt"/>
              </a:rPr>
              <a:t>Crisis </a:t>
            </a:r>
            <a:r>
              <a:rPr lang="es-CL" altLang="es-CL" sz="2000" dirty="0">
                <a:solidFill>
                  <a:srgbClr val="0000CC"/>
                </a:solidFill>
                <a:latin typeface="+mj-lt"/>
              </a:rPr>
              <a:t>2008 </a:t>
            </a:r>
            <a:r>
              <a:rPr lang="es-CL" altLang="es-CL" sz="2000" dirty="0" smtClean="0">
                <a:solidFill>
                  <a:srgbClr val="0000CC"/>
                </a:solidFill>
                <a:latin typeface="+mj-lt"/>
              </a:rPr>
              <a:t> </a:t>
            </a:r>
            <a:r>
              <a:rPr lang="es-CL" altLang="es-CL" sz="2000" dirty="0" smtClean="0">
                <a:solidFill>
                  <a:srgbClr val="0000CC"/>
                </a:solidFill>
                <a:latin typeface="+mj-lt"/>
                <a:sym typeface="Wingdings" panose="05000000000000000000" pitchFamily="2" charset="2"/>
              </a:rPr>
              <a:t>  </a:t>
            </a:r>
            <a:r>
              <a:rPr lang="es-CL" altLang="es-CL" sz="2000" dirty="0" smtClean="0">
                <a:solidFill>
                  <a:srgbClr val="0000CC"/>
                </a:solidFill>
                <a:latin typeface="+mj-lt"/>
              </a:rPr>
              <a:t>cambio </a:t>
            </a:r>
            <a:r>
              <a:rPr lang="es-CL" altLang="es-CL" sz="2000" dirty="0">
                <a:solidFill>
                  <a:srgbClr val="0000CC"/>
                </a:solidFill>
                <a:latin typeface="+mj-lt"/>
              </a:rPr>
              <a:t>en el enfoque “tradicional” de supervisión</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20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2000" dirty="0" smtClean="0">
                <a:solidFill>
                  <a:srgbClr val="0000CC"/>
                </a:solidFill>
                <a:latin typeface="+mj-lt"/>
              </a:rPr>
              <a:t>Nuevo </a:t>
            </a:r>
            <a:r>
              <a:rPr lang="es-CL" altLang="es-CL" sz="2000" dirty="0">
                <a:solidFill>
                  <a:srgbClr val="0000CC"/>
                </a:solidFill>
                <a:latin typeface="+mj-lt"/>
              </a:rPr>
              <a:t>rol de la </a:t>
            </a:r>
            <a:r>
              <a:rPr lang="es-CL" altLang="es-CL" sz="2000" dirty="0" smtClean="0">
                <a:solidFill>
                  <a:srgbClr val="0000CC"/>
                </a:solidFill>
                <a:latin typeface="+mj-lt"/>
              </a:rPr>
              <a:t>IAIS:</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2000" dirty="0" smtClean="0">
              <a:solidFill>
                <a:srgbClr val="0000CC"/>
              </a:solidFill>
              <a:latin typeface="+mj-lt"/>
            </a:endParaRP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Definición </a:t>
            </a:r>
            <a:r>
              <a:rPr lang="es-CL" altLang="es-CL" sz="1600" dirty="0">
                <a:solidFill>
                  <a:srgbClr val="0000CC"/>
                </a:solidFill>
                <a:latin typeface="+mj-lt"/>
              </a:rPr>
              <a:t>de Metodología de supervisión de grupos internacionales (</a:t>
            </a:r>
            <a:r>
              <a:rPr lang="es-CL" altLang="es-CL" sz="1600" dirty="0" err="1" smtClean="0">
                <a:solidFill>
                  <a:srgbClr val="0000CC"/>
                </a:solidFill>
                <a:latin typeface="+mj-lt"/>
              </a:rPr>
              <a:t>ComFrame</a:t>
            </a:r>
            <a:r>
              <a:rPr lang="es-CL" altLang="es-CL" sz="1600" dirty="0" smtClean="0">
                <a:solidFill>
                  <a:srgbClr val="0000CC"/>
                </a:solidFill>
                <a:latin typeface="+mj-lt"/>
              </a:rPr>
              <a:t>)</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Regla </a:t>
            </a:r>
            <a:r>
              <a:rPr lang="es-CL" altLang="es-CL" sz="1600" dirty="0">
                <a:solidFill>
                  <a:srgbClr val="0000CC"/>
                </a:solidFill>
                <a:latin typeface="+mj-lt"/>
              </a:rPr>
              <a:t>de Capital para grupos internacionales (ICS) y para entidades con Riesgo </a:t>
            </a:r>
            <a:r>
              <a:rPr lang="es-CL" altLang="es-CL" sz="1600" dirty="0" smtClean="0">
                <a:solidFill>
                  <a:srgbClr val="0000CC"/>
                </a:solidFill>
                <a:latin typeface="+mj-lt"/>
              </a:rPr>
              <a:t>sistémico.</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Definición </a:t>
            </a:r>
            <a:r>
              <a:rPr lang="es-CL" altLang="es-CL" sz="1600" dirty="0">
                <a:solidFill>
                  <a:srgbClr val="0000CC"/>
                </a:solidFill>
                <a:latin typeface="+mj-lt"/>
              </a:rPr>
              <a:t>de </a:t>
            </a:r>
            <a:r>
              <a:rPr lang="es-CL" altLang="es-CL" sz="1600" dirty="0" smtClean="0">
                <a:solidFill>
                  <a:srgbClr val="0000CC"/>
                </a:solidFill>
                <a:latin typeface="+mj-lt"/>
              </a:rPr>
              <a:t>G-</a:t>
            </a:r>
            <a:r>
              <a:rPr lang="es-CL" altLang="es-CL" sz="1600" dirty="0" err="1" smtClean="0">
                <a:solidFill>
                  <a:srgbClr val="0000CC"/>
                </a:solidFill>
                <a:latin typeface="+mj-lt"/>
              </a:rPr>
              <a:t>SIIs</a:t>
            </a:r>
            <a:endParaRPr lang="es-CL" altLang="es-CL" sz="1600" dirty="0" smtClean="0">
              <a:solidFill>
                <a:srgbClr val="0000CC"/>
              </a:solidFill>
              <a:latin typeface="+mj-lt"/>
            </a:endParaRPr>
          </a:p>
          <a:p>
            <a:pPr marL="742950" lvl="2" indent="-342900" algn="just" eaLnBrk="1" hangingPunct="1">
              <a:spcBef>
                <a:spcPct val="0"/>
              </a:spcBef>
              <a:buClr>
                <a:srgbClr val="FFC000"/>
              </a:buClr>
              <a:buSzPct val="130000"/>
              <a:buFont typeface="Wingdings" panose="05000000000000000000" pitchFamily="2" charset="2"/>
              <a:buChar char="§"/>
            </a:pPr>
            <a:endParaRPr lang="es-CL" altLang="es-CL" sz="16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2000" dirty="0" smtClean="0">
                <a:solidFill>
                  <a:srgbClr val="0000CC"/>
                </a:solidFill>
                <a:latin typeface="+mj-lt"/>
              </a:rPr>
              <a:t>Reorganización </a:t>
            </a:r>
            <a:r>
              <a:rPr lang="es-CL" altLang="es-CL" sz="2000" dirty="0">
                <a:solidFill>
                  <a:srgbClr val="0000CC"/>
                </a:solidFill>
                <a:latin typeface="+mj-lt"/>
              </a:rPr>
              <a:t>de la </a:t>
            </a:r>
            <a:r>
              <a:rPr lang="es-CL" altLang="es-CL" sz="2000" dirty="0" smtClean="0">
                <a:solidFill>
                  <a:srgbClr val="0000CC"/>
                </a:solidFill>
                <a:latin typeface="+mj-lt"/>
              </a:rPr>
              <a:t>IAIS:</a:t>
            </a:r>
          </a:p>
          <a:p>
            <a:pPr marL="742950" lvl="2" indent="-342900" algn="just" eaLnBrk="1" hangingPunct="1">
              <a:spcBef>
                <a:spcPct val="0"/>
              </a:spcBef>
              <a:buClr>
                <a:srgbClr val="FFC000"/>
              </a:buClr>
              <a:buSzPct val="130000"/>
              <a:buFont typeface="Wingdings" panose="05000000000000000000" pitchFamily="2" charset="2"/>
              <a:buChar char="§"/>
            </a:pPr>
            <a:endParaRPr lang="es-CL" altLang="es-CL" sz="1600" dirty="0" smtClean="0">
              <a:solidFill>
                <a:srgbClr val="0000CC"/>
              </a:solidFill>
              <a:latin typeface="+mj-lt"/>
            </a:endParaRP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Grupo </a:t>
            </a:r>
            <a:r>
              <a:rPr lang="es-CL" altLang="es-CL" sz="1600" dirty="0">
                <a:solidFill>
                  <a:srgbClr val="0000CC"/>
                </a:solidFill>
                <a:latin typeface="+mj-lt"/>
              </a:rPr>
              <a:t>de </a:t>
            </a:r>
            <a:r>
              <a:rPr lang="es-CL" altLang="es-CL" sz="1600" dirty="0" smtClean="0">
                <a:solidFill>
                  <a:srgbClr val="0000CC"/>
                </a:solidFill>
                <a:latin typeface="+mj-lt"/>
              </a:rPr>
              <a:t>Coordinación</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Organización </a:t>
            </a:r>
            <a:r>
              <a:rPr lang="es-CL" altLang="es-CL" sz="1600" dirty="0">
                <a:solidFill>
                  <a:srgbClr val="0000CC"/>
                </a:solidFill>
                <a:latin typeface="+mj-lt"/>
              </a:rPr>
              <a:t>de los Comités y Subcomités </a:t>
            </a:r>
            <a:r>
              <a:rPr lang="es-CL" altLang="es-CL" sz="1600" dirty="0" smtClean="0">
                <a:solidFill>
                  <a:srgbClr val="0000CC"/>
                </a:solidFill>
                <a:latin typeface="+mj-lt"/>
                <a:sym typeface="Wingdings" panose="05000000000000000000" pitchFamily="2" charset="2"/>
              </a:rPr>
              <a:t> </a:t>
            </a:r>
            <a:r>
              <a:rPr lang="es-CL" altLang="es-CL" sz="1600" dirty="0" smtClean="0">
                <a:solidFill>
                  <a:srgbClr val="0000CC"/>
                </a:solidFill>
                <a:latin typeface="+mj-lt"/>
              </a:rPr>
              <a:t>énfasis </a:t>
            </a:r>
            <a:r>
              <a:rPr lang="es-CL" altLang="es-CL" sz="1600" dirty="0">
                <a:solidFill>
                  <a:srgbClr val="0000CC"/>
                </a:solidFill>
                <a:latin typeface="+mj-lt"/>
              </a:rPr>
              <a:t>en “</a:t>
            </a:r>
            <a:r>
              <a:rPr lang="es-CL" altLang="es-CL" sz="1600" dirty="0" err="1">
                <a:solidFill>
                  <a:srgbClr val="0000CC"/>
                </a:solidFill>
                <a:latin typeface="+mj-lt"/>
              </a:rPr>
              <a:t>task</a:t>
            </a:r>
            <a:r>
              <a:rPr lang="es-CL" altLang="es-CL" sz="1600" dirty="0">
                <a:solidFill>
                  <a:srgbClr val="0000CC"/>
                </a:solidFill>
                <a:latin typeface="+mj-lt"/>
              </a:rPr>
              <a:t> </a:t>
            </a:r>
            <a:r>
              <a:rPr lang="es-CL" altLang="es-CL" sz="1600" dirty="0" err="1">
                <a:solidFill>
                  <a:srgbClr val="0000CC"/>
                </a:solidFill>
                <a:latin typeface="+mj-lt"/>
              </a:rPr>
              <a:t>forces</a:t>
            </a:r>
            <a:r>
              <a:rPr lang="es-CL" altLang="es-CL" sz="1600" dirty="0" smtClean="0">
                <a:solidFill>
                  <a:srgbClr val="0000CC"/>
                </a:solidFill>
                <a:latin typeface="+mj-lt"/>
              </a:rPr>
              <a:t>”</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Reforzamiento de los aspectos de implementación de los estándares.</a:t>
            </a:r>
            <a:endParaRPr lang="es-CL" altLang="es-CL" sz="16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2000" dirty="0" smtClean="0">
              <a:solidFill>
                <a:srgbClr val="0000CC"/>
              </a:solidFill>
              <a:latin typeface="+mj-lt"/>
            </a:endParaRPr>
          </a:p>
        </p:txBody>
      </p:sp>
    </p:spTree>
    <p:extLst>
      <p:ext uri="{BB962C8B-B14F-4D97-AF65-F5344CB8AC3E}">
        <p14:creationId xmlns:p14="http://schemas.microsoft.com/office/powerpoint/2010/main" val="31711324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0" y="1484784"/>
            <a:ext cx="8496945" cy="3924151"/>
          </a:xfrm>
          <a:prstGeom prst="rect">
            <a:avLst/>
          </a:prstGeom>
          <a:noFill/>
        </p:spPr>
        <p:txBody>
          <a:bodyPr wrap="square" rtlCol="0">
            <a:spAutoFit/>
          </a:bodyPr>
          <a:lstStyle/>
          <a:p>
            <a:pPr marL="1158875" lvl="1" indent="-701675" algn="just">
              <a:spcAft>
                <a:spcPts val="600"/>
              </a:spcAft>
              <a:buClr>
                <a:srgbClr val="CC9900"/>
              </a:buClr>
              <a:buSzPct val="124000"/>
              <a:buFont typeface="+mj-lt"/>
              <a:buAutoNum type="romanUcPeriod"/>
            </a:pPr>
            <a:r>
              <a:rPr lang="es-CL" sz="2800" dirty="0" smtClean="0">
                <a:solidFill>
                  <a:srgbClr val="000099"/>
                </a:solidFill>
              </a:rPr>
              <a:t>Contexto Internacional</a:t>
            </a:r>
          </a:p>
          <a:p>
            <a:pPr marL="1158875" lvl="1" indent="-701675" algn="just">
              <a:spcAft>
                <a:spcPts val="600"/>
              </a:spcAft>
              <a:buClr>
                <a:srgbClr val="CC9900"/>
              </a:buClr>
              <a:buSzPct val="124000"/>
              <a:buFont typeface="+mj-lt"/>
              <a:buAutoNum type="romanUcPeriod"/>
            </a:pPr>
            <a:r>
              <a:rPr lang="es-CL" sz="2800" b="1" dirty="0" smtClean="0">
                <a:solidFill>
                  <a:srgbClr val="000099"/>
                </a:solidFill>
              </a:rPr>
              <a:t>Supervisión de Grupos Internacionales y Rol del “Host supervisor” </a:t>
            </a:r>
          </a:p>
          <a:p>
            <a:pPr marL="1158875" lvl="1" indent="-701675" algn="just">
              <a:spcAft>
                <a:spcPts val="600"/>
              </a:spcAft>
              <a:buClr>
                <a:srgbClr val="CC9900"/>
              </a:buClr>
              <a:buSzPct val="124000"/>
              <a:buFont typeface="+mj-lt"/>
              <a:buAutoNum type="romanUcPeriod"/>
            </a:pPr>
            <a:r>
              <a:rPr lang="es-CL" sz="2800" dirty="0" smtClean="0">
                <a:solidFill>
                  <a:srgbClr val="000099"/>
                </a:solidFill>
              </a:rPr>
              <a:t>Mecanismos de Cooperación Internacional:</a:t>
            </a: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MoUs</a:t>
            </a:r>
            <a:endParaRPr lang="es-CL" sz="2000"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Supervisory</a:t>
            </a:r>
            <a:r>
              <a:rPr lang="es-CL" sz="2000" dirty="0" smtClean="0">
                <a:solidFill>
                  <a:srgbClr val="000099"/>
                </a:solidFill>
              </a:rPr>
              <a:t> </a:t>
            </a:r>
            <a:r>
              <a:rPr lang="es-CL" sz="2000" dirty="0" err="1" smtClean="0">
                <a:solidFill>
                  <a:srgbClr val="000099"/>
                </a:solidFill>
              </a:rPr>
              <a:t>Colleges</a:t>
            </a:r>
            <a:endParaRPr lang="es-CL" sz="2000" dirty="0" smtClean="0">
              <a:solidFill>
                <a:srgbClr val="000099"/>
              </a:solidFill>
            </a:endParaRPr>
          </a:p>
          <a:p>
            <a:pPr marL="1616075" lvl="2" indent="-701675" algn="just">
              <a:spcAft>
                <a:spcPts val="600"/>
              </a:spcAft>
              <a:buClr>
                <a:srgbClr val="CC9900"/>
              </a:buClr>
              <a:buSzPct val="124000"/>
              <a:buFont typeface="+mj-lt"/>
              <a:buAutoNum type="romanUcPeriod"/>
            </a:pPr>
            <a:r>
              <a:rPr lang="es-CL" sz="2000" dirty="0" err="1" smtClean="0">
                <a:solidFill>
                  <a:srgbClr val="000099"/>
                </a:solidFill>
              </a:rPr>
              <a:t>Supervisory</a:t>
            </a:r>
            <a:r>
              <a:rPr lang="es-CL" sz="2000" dirty="0" smtClean="0">
                <a:solidFill>
                  <a:srgbClr val="000099"/>
                </a:solidFill>
              </a:rPr>
              <a:t> </a:t>
            </a:r>
            <a:r>
              <a:rPr lang="es-CL" sz="2000" dirty="0" err="1" smtClean="0">
                <a:solidFill>
                  <a:srgbClr val="000099"/>
                </a:solidFill>
              </a:rPr>
              <a:t>Recognition</a:t>
            </a:r>
            <a:endParaRPr lang="es-CL" sz="2000" dirty="0" smtClean="0">
              <a:solidFill>
                <a:srgbClr val="000099"/>
              </a:solidFill>
            </a:endParaRPr>
          </a:p>
          <a:p>
            <a:pPr marL="1158875" lvl="1" indent="-701675" algn="just">
              <a:spcAft>
                <a:spcPts val="600"/>
              </a:spcAft>
              <a:buClr>
                <a:srgbClr val="CC9900"/>
              </a:buClr>
              <a:buSzPct val="124000"/>
              <a:buFont typeface="+mj-lt"/>
              <a:buAutoNum type="romanUcPeriod"/>
            </a:pPr>
            <a:r>
              <a:rPr lang="es-CL" sz="2800" dirty="0" smtClean="0">
                <a:solidFill>
                  <a:srgbClr val="000099"/>
                </a:solidFill>
              </a:rPr>
              <a:t>Conclusiones</a:t>
            </a:r>
          </a:p>
          <a:p>
            <a:pPr marL="1158875" lvl="1" indent="-701675" algn="just">
              <a:spcAft>
                <a:spcPts val="600"/>
              </a:spcAft>
              <a:buClr>
                <a:srgbClr val="CC9900"/>
              </a:buClr>
              <a:buSzPct val="124000"/>
              <a:buFont typeface="+mj-lt"/>
              <a:buAutoNum type="romanUcPeriod"/>
            </a:pPr>
            <a:endParaRPr lang="es-CL" sz="1400" dirty="0" smtClean="0">
              <a:solidFill>
                <a:srgbClr val="000099"/>
              </a:solidFill>
              <a:latin typeface="Century Gothic" pitchFamily="34" charset="0"/>
            </a:endParaRPr>
          </a:p>
        </p:txBody>
      </p:sp>
      <p:sp>
        <p:nvSpPr>
          <p:cNvPr id="2" name="1 CuadroTexto"/>
          <p:cNvSpPr txBox="1"/>
          <p:nvPr/>
        </p:nvSpPr>
        <p:spPr>
          <a:xfrm>
            <a:off x="395537" y="366922"/>
            <a:ext cx="8640960" cy="646331"/>
          </a:xfrm>
          <a:prstGeom prst="rect">
            <a:avLst/>
          </a:prstGeom>
          <a:noFill/>
        </p:spPr>
        <p:txBody>
          <a:bodyPr wrap="square" rtlCol="0">
            <a:spAutoFit/>
          </a:bodyPr>
          <a:lstStyle/>
          <a:p>
            <a:r>
              <a:rPr lang="es-CL" sz="3600" b="1" dirty="0" smtClean="0">
                <a:solidFill>
                  <a:srgbClr val="000099"/>
                </a:solidFill>
                <a:latin typeface="Century Gothic" pitchFamily="34" charset="0"/>
              </a:rPr>
              <a:t>Temario</a:t>
            </a:r>
            <a:endParaRPr lang="es-CL" sz="3600" b="1" dirty="0">
              <a:solidFill>
                <a:srgbClr val="000099"/>
              </a:solidFill>
              <a:latin typeface="Century Gothic" pitchFamily="34" charset="0"/>
            </a:endParaRPr>
          </a:p>
        </p:txBody>
      </p:sp>
    </p:spTree>
    <p:extLst>
      <p:ext uri="{BB962C8B-B14F-4D97-AF65-F5344CB8AC3E}">
        <p14:creationId xmlns:p14="http://schemas.microsoft.com/office/powerpoint/2010/main" val="11689257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830997"/>
          </a:xfrm>
          <a:prstGeom prst="rect">
            <a:avLst/>
          </a:prstGeom>
          <a:noFill/>
        </p:spPr>
        <p:txBody>
          <a:bodyPr wrap="square" rtlCol="0">
            <a:spAutoFit/>
          </a:bodyPr>
          <a:lstStyle/>
          <a:p>
            <a:pPr>
              <a:tabLst>
                <a:tab pos="450850" algn="l"/>
              </a:tabLst>
            </a:pPr>
            <a:r>
              <a:rPr lang="es-CL" sz="2400" b="1" dirty="0">
                <a:solidFill>
                  <a:srgbClr val="FFC000"/>
                </a:solidFill>
                <a:latin typeface="Century Gothic" pitchFamily="34" charset="0"/>
              </a:rPr>
              <a:t>II. </a:t>
            </a:r>
            <a:r>
              <a:rPr lang="es-CL" sz="2400" b="1" dirty="0">
                <a:solidFill>
                  <a:srgbClr val="0000CC"/>
                </a:solidFill>
                <a:latin typeface="Century Gothic" pitchFamily="34" charset="0"/>
              </a:rPr>
              <a:t>Supervisión de grupos aseguradores internacionales y rol del “Host supervisor”</a:t>
            </a:r>
          </a:p>
        </p:txBody>
      </p:sp>
      <p:sp>
        <p:nvSpPr>
          <p:cNvPr id="43" name="Rectangle 7"/>
          <p:cNvSpPr>
            <a:spLocks noChangeArrowheads="1"/>
          </p:cNvSpPr>
          <p:nvPr/>
        </p:nvSpPr>
        <p:spPr bwMode="auto">
          <a:xfrm>
            <a:off x="408666" y="1340768"/>
            <a:ext cx="7845542"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800" dirty="0" smtClean="0">
                <a:solidFill>
                  <a:srgbClr val="0000CC"/>
                </a:solidFill>
                <a:latin typeface="+mj-lt"/>
              </a:rPr>
              <a:t>En Chile pueden operar filiales (subsidiarias) o sucursales (</a:t>
            </a:r>
            <a:r>
              <a:rPr lang="es-CL" altLang="es-CL" sz="1800" dirty="0" err="1" smtClean="0">
                <a:solidFill>
                  <a:srgbClr val="0000CC"/>
                </a:solidFill>
                <a:latin typeface="+mj-lt"/>
              </a:rPr>
              <a:t>Branches</a:t>
            </a:r>
            <a:r>
              <a:rPr lang="es-CL" altLang="es-CL" sz="1800" dirty="0" smtClean="0">
                <a:solidFill>
                  <a:srgbClr val="0000CC"/>
                </a:solidFill>
                <a:latin typeface="+mj-lt"/>
              </a:rPr>
              <a:t>), pero….</a:t>
            </a:r>
          </a:p>
          <a:p>
            <a:pPr marL="0" lvl="1" indent="0" algn="just" eaLnBrk="1" hangingPunct="1">
              <a:spcBef>
                <a:spcPct val="0"/>
              </a:spcBef>
              <a:buClr>
                <a:srgbClr val="FFC000"/>
              </a:buClr>
              <a:buSzPct val="130000"/>
              <a:buNone/>
            </a:pPr>
            <a:endParaRPr lang="es-CL" alt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dirty="0" smtClean="0">
                <a:solidFill>
                  <a:srgbClr val="0000CC"/>
                </a:solidFill>
                <a:latin typeface="+mj-lt"/>
              </a:rPr>
              <a:t>A sucursales se les exige los mismos requerimientos de solvencia que a las filiales (constituidas en Chile):</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1800" dirty="0" smtClean="0">
              <a:solidFill>
                <a:srgbClr val="0000CC"/>
              </a:solidFill>
              <a:latin typeface="+mj-lt"/>
            </a:endParaRP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Capital</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Reservas Técnicas</a:t>
            </a:r>
          </a:p>
          <a:p>
            <a:pPr marL="742950" lvl="2" indent="-342900" algn="just" eaLnBrk="1" hangingPunct="1">
              <a:spcBef>
                <a:spcPct val="0"/>
              </a:spcBef>
              <a:buClr>
                <a:srgbClr val="FFC000"/>
              </a:buClr>
              <a:buSzPct val="130000"/>
              <a:buFont typeface="Wingdings" panose="05000000000000000000" pitchFamily="2" charset="2"/>
              <a:buChar char="§"/>
            </a:pPr>
            <a:r>
              <a:rPr lang="es-CL" altLang="es-CL" sz="1600" dirty="0" smtClean="0">
                <a:solidFill>
                  <a:srgbClr val="0000CC"/>
                </a:solidFill>
                <a:latin typeface="+mj-lt"/>
              </a:rPr>
              <a:t>Régimen de Inversiones</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9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dirty="0" smtClean="0">
                <a:solidFill>
                  <a:srgbClr val="0000CC"/>
                </a:solidFill>
                <a:latin typeface="+mj-lt"/>
              </a:rPr>
              <a:t>Lo anterior ha desincentivado la operación de entidades extranjeras a través de sucursales.</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9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dirty="0" smtClean="0">
                <a:solidFill>
                  <a:srgbClr val="0000CC"/>
                </a:solidFill>
                <a:latin typeface="+mj-lt"/>
              </a:rPr>
              <a:t>En </a:t>
            </a:r>
            <a:r>
              <a:rPr lang="es-CL" altLang="es-CL" sz="1800" dirty="0">
                <a:solidFill>
                  <a:srgbClr val="0000CC"/>
                </a:solidFill>
                <a:latin typeface="+mj-lt"/>
              </a:rPr>
              <a:t>términos de licencia, no se hace en general distinción entre aseguradoras de capitales locales o extranjeros </a:t>
            </a:r>
            <a:r>
              <a:rPr lang="es-CL" altLang="es-CL" sz="1800" dirty="0">
                <a:solidFill>
                  <a:srgbClr val="0000CC"/>
                </a:solidFill>
                <a:latin typeface="+mj-lt"/>
                <a:sym typeface="Wingdings" panose="05000000000000000000" pitchFamily="2" charset="2"/>
              </a:rPr>
              <a:t> los requerimientos son los mismos</a:t>
            </a:r>
            <a:r>
              <a:rPr lang="es-CL" altLang="es-CL" sz="1800" dirty="0">
                <a:solidFill>
                  <a:srgbClr val="0000CC"/>
                </a:solidFill>
                <a:latin typeface="+mj-lt"/>
              </a:rPr>
              <a:t>.</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9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dirty="0">
                <a:solidFill>
                  <a:srgbClr val="0000CC"/>
                </a:solidFill>
                <a:latin typeface="+mj-lt"/>
              </a:rPr>
              <a:t>No obstante, en ocasiones se solicita información al regulador de la casa matriz, sobre la situación de la aseguradora</a:t>
            </a:r>
            <a:r>
              <a:rPr lang="es-CL" altLang="es-CL" sz="1800" dirty="0" smtClean="0">
                <a:solidFill>
                  <a:srgbClr val="0000CC"/>
                </a:solidFill>
                <a:latin typeface="+mj-lt"/>
              </a:rPr>
              <a:t>.</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b="1" dirty="0" smtClean="0">
                <a:solidFill>
                  <a:srgbClr val="0000CC"/>
                </a:solidFill>
                <a:latin typeface="+mj-lt"/>
              </a:rPr>
              <a:t>Pregunta:</a:t>
            </a:r>
            <a:r>
              <a:rPr lang="es-CL" altLang="es-CL" sz="1800" dirty="0" smtClean="0">
                <a:solidFill>
                  <a:srgbClr val="0000CC"/>
                </a:solidFill>
                <a:latin typeface="+mj-lt"/>
              </a:rPr>
              <a:t>  Desde el punto de vista de protección al asegurado, ¿es mejor operar con filiales que con sucursales?</a:t>
            </a:r>
            <a:endParaRPr lang="es-CL" altLang="es-CL" sz="1800" dirty="0">
              <a:solidFill>
                <a:srgbClr val="0000CC"/>
              </a:solidFill>
              <a:latin typeface="+mj-lt"/>
            </a:endParaRPr>
          </a:p>
        </p:txBody>
      </p:sp>
    </p:spTree>
    <p:extLst>
      <p:ext uri="{BB962C8B-B14F-4D97-AF65-F5344CB8AC3E}">
        <p14:creationId xmlns:p14="http://schemas.microsoft.com/office/powerpoint/2010/main" val="7151172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7" y="260648"/>
            <a:ext cx="8928991" cy="830997"/>
          </a:xfrm>
          <a:prstGeom prst="rect">
            <a:avLst/>
          </a:prstGeom>
          <a:noFill/>
        </p:spPr>
        <p:txBody>
          <a:bodyPr wrap="square" rtlCol="0">
            <a:spAutoFit/>
          </a:bodyPr>
          <a:lstStyle/>
          <a:p>
            <a:pPr>
              <a:tabLst>
                <a:tab pos="450850" algn="l"/>
              </a:tabLst>
            </a:pPr>
            <a:r>
              <a:rPr lang="es-CL" sz="2400" b="1" dirty="0">
                <a:solidFill>
                  <a:srgbClr val="FFC000"/>
                </a:solidFill>
                <a:latin typeface="Century Gothic" pitchFamily="34" charset="0"/>
              </a:rPr>
              <a:t>II. </a:t>
            </a:r>
            <a:r>
              <a:rPr lang="es-CL" sz="2400" b="1" dirty="0">
                <a:solidFill>
                  <a:srgbClr val="0000CC"/>
                </a:solidFill>
                <a:latin typeface="Century Gothic" pitchFamily="34" charset="0"/>
              </a:rPr>
              <a:t>Supervisión de grupos aseguradores internacionales y rol del “Host supervisor”</a:t>
            </a:r>
          </a:p>
        </p:txBody>
      </p:sp>
      <p:sp>
        <p:nvSpPr>
          <p:cNvPr id="4" name="Rectangle 7"/>
          <p:cNvSpPr>
            <a:spLocks noChangeArrowheads="1"/>
          </p:cNvSpPr>
          <p:nvPr/>
        </p:nvSpPr>
        <p:spPr bwMode="auto">
          <a:xfrm>
            <a:off x="304040" y="1164134"/>
            <a:ext cx="8136904"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altLang="es-CL" sz="1800" dirty="0" smtClean="0">
                <a:solidFill>
                  <a:srgbClr val="0000CC"/>
                </a:solidFill>
                <a:latin typeface="+mj-lt"/>
              </a:rPr>
              <a:t>Supervisión individual de la operación extranjera:</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dirty="0" smtClean="0">
                <a:solidFill>
                  <a:srgbClr val="0000CC"/>
                </a:solidFill>
                <a:latin typeface="+mj-lt"/>
              </a:rPr>
              <a:t>En Chile, en términos de supervisión, la evaluación de la solvencia de la aseguradora se ha enfocado tradicionalmente en sus operaciones locales, sin mucho análisis de la situación del grupo y con poca colaboración con los supervisores extranjeros.</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9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dirty="0" smtClean="0">
                <a:solidFill>
                  <a:srgbClr val="0000CC"/>
                </a:solidFill>
                <a:latin typeface="+mj-lt"/>
              </a:rPr>
              <a:t>No </a:t>
            </a:r>
            <a:r>
              <a:rPr lang="es-CL" altLang="es-CL" sz="1800" dirty="0">
                <a:solidFill>
                  <a:srgbClr val="0000CC"/>
                </a:solidFill>
                <a:latin typeface="+mj-lt"/>
              </a:rPr>
              <a:t>obstante en los últimos años, con el proceso de implementación de un sistema de SBR, se ha comenzado a incorporar el análisis de riesgo de grupo </a:t>
            </a:r>
            <a:r>
              <a:rPr lang="es-CL" altLang="es-CL" sz="1800" dirty="0" smtClean="0">
                <a:solidFill>
                  <a:srgbClr val="0000CC"/>
                </a:solidFill>
                <a:latin typeface="+mj-lt"/>
              </a:rPr>
              <a:t>como </a:t>
            </a:r>
            <a:r>
              <a:rPr lang="es-CL" altLang="es-CL" sz="1800" dirty="0">
                <a:solidFill>
                  <a:srgbClr val="0000CC"/>
                </a:solidFill>
                <a:latin typeface="+mj-lt"/>
              </a:rPr>
              <a:t>parte de evaluación de solvencia de la aseguradora </a:t>
            </a:r>
            <a:r>
              <a:rPr lang="es-CL" altLang="es-CL" sz="1800" dirty="0" smtClean="0">
                <a:solidFill>
                  <a:srgbClr val="0000CC"/>
                </a:solidFill>
                <a:latin typeface="+mj-lt"/>
              </a:rPr>
              <a:t>local (Pilar II).</a:t>
            </a: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9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altLang="es-CL" sz="1800" dirty="0" smtClean="0">
                <a:solidFill>
                  <a:srgbClr val="0000CC"/>
                </a:solidFill>
                <a:latin typeface="+mj-lt"/>
              </a:rPr>
              <a:t>Definición Riesgo de Grupo NCG N°325:</a:t>
            </a:r>
          </a:p>
          <a:p>
            <a:pPr marL="400050" lvl="2" indent="0" algn="just" eaLnBrk="1" hangingPunct="1">
              <a:spcBef>
                <a:spcPct val="0"/>
              </a:spcBef>
              <a:buClr>
                <a:srgbClr val="FFC000"/>
              </a:buClr>
              <a:buSzPct val="130000"/>
              <a:buNone/>
            </a:pPr>
            <a:endParaRPr lang="es-CL" altLang="es-CL" sz="1400" dirty="0" smtClean="0">
              <a:solidFill>
                <a:srgbClr val="0000CC"/>
              </a:solidFill>
              <a:latin typeface="+mj-lt"/>
            </a:endParaRPr>
          </a:p>
          <a:p>
            <a:pPr marL="400050" lvl="2" indent="0" algn="just" eaLnBrk="1" hangingPunct="1">
              <a:spcBef>
                <a:spcPct val="0"/>
              </a:spcBef>
              <a:buClr>
                <a:srgbClr val="FFC000"/>
              </a:buClr>
              <a:buSzPct val="130000"/>
              <a:buNone/>
            </a:pPr>
            <a:r>
              <a:rPr lang="es-CL" altLang="es-CL" sz="1600" i="1" dirty="0" smtClean="0">
                <a:solidFill>
                  <a:srgbClr val="0000CC"/>
                </a:solidFill>
                <a:latin typeface="+mj-lt"/>
              </a:rPr>
              <a:t>“El </a:t>
            </a:r>
            <a:r>
              <a:rPr lang="es-CL" altLang="es-CL" sz="1600" i="1" dirty="0">
                <a:solidFill>
                  <a:srgbClr val="0000CC"/>
                </a:solidFill>
                <a:latin typeface="+mj-lt"/>
              </a:rPr>
              <a:t>riesgo de grupo deriva de la pertenencia de la aseguradora a un grupo económico o financiero, local o internacional, y está asociado a las pérdidas a que se expone la compañía por inversiones, transacciones u operaciones con empresas relacionadas, y por el riesgo de contagio y </a:t>
            </a:r>
            <a:r>
              <a:rPr lang="es-CL" altLang="es-CL" sz="1600" i="1" dirty="0" err="1">
                <a:solidFill>
                  <a:srgbClr val="0000CC"/>
                </a:solidFill>
                <a:latin typeface="+mj-lt"/>
              </a:rPr>
              <a:t>reputacional</a:t>
            </a:r>
            <a:r>
              <a:rPr lang="es-CL" altLang="es-CL" sz="1600" i="1" dirty="0">
                <a:solidFill>
                  <a:srgbClr val="0000CC"/>
                </a:solidFill>
                <a:latin typeface="+mj-lt"/>
              </a:rPr>
              <a:t> ante problemas del grupo controlador de la compañía, entre otros aspectos</a:t>
            </a:r>
            <a:r>
              <a:rPr lang="es-CL" altLang="es-CL" sz="1600" i="1" dirty="0" smtClean="0">
                <a:solidFill>
                  <a:srgbClr val="0000CC"/>
                </a:solidFill>
                <a:latin typeface="+mj-lt"/>
              </a:rPr>
              <a:t>.”</a:t>
            </a:r>
            <a:endParaRPr lang="es-CL" altLang="es-CL" sz="1600" i="1"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altLang="es-CL" sz="1800" dirty="0">
              <a:solidFill>
                <a:srgbClr val="0000CC"/>
              </a:solidFill>
              <a:latin typeface="+mj-lt"/>
            </a:endParaRPr>
          </a:p>
          <a:p>
            <a:pPr marL="1255713" lvl="1" indent="-1255713" algn="just" eaLnBrk="1" hangingPunct="1">
              <a:spcBef>
                <a:spcPct val="0"/>
              </a:spcBef>
              <a:buClr>
                <a:srgbClr val="FFC000"/>
              </a:buClr>
              <a:buSzPct val="130000"/>
              <a:buNone/>
            </a:pPr>
            <a:r>
              <a:rPr lang="es-CL" sz="1800" b="1" dirty="0" smtClean="0">
                <a:solidFill>
                  <a:srgbClr val="0000CC"/>
                </a:solidFill>
              </a:rPr>
              <a:t>Pregunta:</a:t>
            </a:r>
            <a:r>
              <a:rPr lang="es-CL" sz="1800" dirty="0" smtClean="0">
                <a:solidFill>
                  <a:srgbClr val="0000CC"/>
                </a:solidFill>
              </a:rPr>
              <a:t>  ¿Es suficiente desde el punto de vista de la supervisión, enfocarse sólo en la operación local?</a:t>
            </a:r>
            <a:endParaRPr lang="es-CL" sz="1800" dirty="0">
              <a:solidFill>
                <a:srgbClr val="0000CC"/>
              </a:solidFill>
              <a:latin typeface="+mj-lt"/>
            </a:endParaRPr>
          </a:p>
        </p:txBody>
      </p:sp>
    </p:spTree>
    <p:extLst>
      <p:ext uri="{BB962C8B-B14F-4D97-AF65-F5344CB8AC3E}">
        <p14:creationId xmlns:p14="http://schemas.microsoft.com/office/powerpoint/2010/main" val="26470962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a:t>
            </a:r>
            <a:r>
              <a:rPr lang="es-CL" sz="2400" b="1" dirty="0" smtClean="0">
                <a:solidFill>
                  <a:srgbClr val="0000CC"/>
                </a:solidFill>
                <a:latin typeface="Century Gothic" pitchFamily="34" charset="0"/>
              </a:rPr>
              <a:t>”</a:t>
            </a:r>
            <a:endParaRPr lang="es-CL" sz="2400" b="1" dirty="0">
              <a:solidFill>
                <a:srgbClr val="0000CC"/>
              </a:solidFill>
              <a:latin typeface="Century Gothic" pitchFamily="34" charset="0"/>
            </a:endParaRPr>
          </a:p>
        </p:txBody>
      </p:sp>
      <p:sp>
        <p:nvSpPr>
          <p:cNvPr id="43" name="Rectangle 7"/>
          <p:cNvSpPr>
            <a:spLocks noChangeArrowheads="1"/>
          </p:cNvSpPr>
          <p:nvPr/>
        </p:nvSpPr>
        <p:spPr bwMode="auto">
          <a:xfrm>
            <a:off x="473160" y="1412776"/>
            <a:ext cx="7987269"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dirty="0" smtClean="0">
                <a:solidFill>
                  <a:srgbClr val="0000CC"/>
                </a:solidFill>
                <a:latin typeface="+mj-lt"/>
              </a:rPr>
              <a:t>Supervisión de Grupos:</a:t>
            </a:r>
          </a:p>
          <a:p>
            <a:pPr marL="0" lvl="1" indent="0" algn="just" eaLnBrk="1" hangingPunct="1">
              <a:spcBef>
                <a:spcPct val="0"/>
              </a:spcBef>
              <a:buClr>
                <a:srgbClr val="FFC000"/>
              </a:buClr>
              <a:buSzPct val="130000"/>
              <a:buNone/>
            </a:pP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La </a:t>
            </a:r>
            <a:r>
              <a:rPr lang="es-CL" sz="1800" dirty="0">
                <a:solidFill>
                  <a:srgbClr val="0000CC"/>
                </a:solidFill>
                <a:latin typeface="+mj-lt"/>
              </a:rPr>
              <a:t>supervisión de grupos </a:t>
            </a:r>
            <a:r>
              <a:rPr lang="es-CL" sz="1800" dirty="0" smtClean="0">
                <a:solidFill>
                  <a:srgbClr val="0000CC"/>
                </a:solidFill>
                <a:latin typeface="+mj-lt"/>
              </a:rPr>
              <a:t>es un complemento </a:t>
            </a:r>
            <a:r>
              <a:rPr lang="es-CL" sz="1800" dirty="0">
                <a:solidFill>
                  <a:srgbClr val="0000CC"/>
                </a:solidFill>
                <a:latin typeface="+mj-lt"/>
              </a:rPr>
              <a:t>a la supervisión de entidades individuales. En este sentido, en ningún caso reemplaza la aplicación de la supervisión por </a:t>
            </a:r>
            <a:r>
              <a:rPr lang="es-CL" sz="1800" dirty="0" smtClean="0">
                <a:solidFill>
                  <a:srgbClr val="0000CC"/>
                </a:solidFill>
                <a:latin typeface="+mj-lt"/>
              </a:rPr>
              <a:t>entidad.</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La </a:t>
            </a:r>
            <a:r>
              <a:rPr lang="es-CL" sz="1800" dirty="0">
                <a:solidFill>
                  <a:srgbClr val="0000CC"/>
                </a:solidFill>
                <a:latin typeface="+mj-lt"/>
              </a:rPr>
              <a:t>supervisión de un grupo de la que forma parte una aseguradora, es muy importante ya que </a:t>
            </a:r>
            <a:r>
              <a:rPr lang="es-CL" sz="1800" dirty="0" smtClean="0">
                <a:solidFill>
                  <a:srgbClr val="0000CC"/>
                </a:solidFill>
                <a:latin typeface="+mj-lt"/>
              </a:rPr>
              <a:t>la </a:t>
            </a:r>
            <a:r>
              <a:rPr lang="es-CL" sz="1800" dirty="0">
                <a:solidFill>
                  <a:srgbClr val="0000CC"/>
                </a:solidFill>
                <a:latin typeface="+mj-lt"/>
              </a:rPr>
              <a:t>posición de solvencia </a:t>
            </a:r>
            <a:r>
              <a:rPr lang="es-CL" sz="1800" dirty="0" smtClean="0">
                <a:solidFill>
                  <a:srgbClr val="0000CC"/>
                </a:solidFill>
                <a:latin typeface="+mj-lt"/>
              </a:rPr>
              <a:t>de la aseguradora estará </a:t>
            </a:r>
            <a:r>
              <a:rPr lang="es-CL" sz="1800" dirty="0">
                <a:solidFill>
                  <a:srgbClr val="0000CC"/>
                </a:solidFill>
                <a:latin typeface="+mj-lt"/>
              </a:rPr>
              <a:t>muy ligada a la suerte del grupo al que pertenece.  </a:t>
            </a:r>
            <a:endParaRPr lang="es-CL" sz="1800" dirty="0" smtClean="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Existen </a:t>
            </a:r>
            <a:r>
              <a:rPr lang="es-CL" sz="1800" dirty="0">
                <a:solidFill>
                  <a:srgbClr val="0000CC"/>
                </a:solidFill>
                <a:latin typeface="+mj-lt"/>
              </a:rPr>
              <a:t>riesgos que no es posible observar a nivel de entidades individuales, y que se manifiestan por la concentración u agregación de éstos al interior de un </a:t>
            </a:r>
            <a:r>
              <a:rPr lang="es-CL" sz="1800" dirty="0" smtClean="0">
                <a:solidFill>
                  <a:srgbClr val="0000CC"/>
                </a:solidFill>
                <a:latin typeface="+mj-lt"/>
              </a:rPr>
              <a:t>grupo.</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0" lvl="1" indent="0" algn="just" eaLnBrk="1" hangingPunct="1">
              <a:spcBef>
                <a:spcPct val="0"/>
              </a:spcBef>
              <a:buClr>
                <a:srgbClr val="FFC000"/>
              </a:buClr>
              <a:buSzPct val="130000"/>
              <a:buNone/>
            </a:pPr>
            <a:r>
              <a:rPr lang="es-CL" sz="1800" dirty="0">
                <a:solidFill>
                  <a:srgbClr val="0000CC"/>
                </a:solidFill>
              </a:rPr>
              <a:t>Pregunta clave hoy:</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b="1" dirty="0">
                <a:solidFill>
                  <a:srgbClr val="0000CC"/>
                </a:solidFill>
              </a:rPr>
              <a:t>¿Se puede aplicar supervisión de grupos a nivel internacional?</a:t>
            </a:r>
            <a:endParaRPr lang="es-CL" sz="1800" dirty="0">
              <a:solidFill>
                <a:srgbClr val="0000CC"/>
              </a:solidFill>
            </a:endParaRPr>
          </a:p>
          <a:p>
            <a:pPr marL="0" lvl="1" indent="0" algn="just" eaLnBrk="1" hangingPunct="1">
              <a:spcBef>
                <a:spcPct val="0"/>
              </a:spcBef>
              <a:buClr>
                <a:srgbClr val="FFC000"/>
              </a:buClr>
              <a:buSzPct val="130000"/>
              <a:buNone/>
            </a:pPr>
            <a:endParaRPr lang="es-CL" sz="1800" dirty="0" smtClean="0">
              <a:solidFill>
                <a:srgbClr val="0000CC"/>
              </a:solidFill>
              <a:latin typeface="+mj-lt"/>
            </a:endParaRPr>
          </a:p>
        </p:txBody>
      </p:sp>
    </p:spTree>
    <p:extLst>
      <p:ext uri="{BB962C8B-B14F-4D97-AF65-F5344CB8AC3E}">
        <p14:creationId xmlns:p14="http://schemas.microsoft.com/office/powerpoint/2010/main" val="20302790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830997"/>
          </a:xfrm>
          <a:prstGeom prst="rect">
            <a:avLst/>
          </a:prstGeom>
          <a:noFill/>
        </p:spPr>
        <p:txBody>
          <a:bodyPr wrap="square" rtlCol="0">
            <a:spAutoFit/>
          </a:bodyPr>
          <a:lstStyle/>
          <a:p>
            <a:pPr>
              <a:tabLst>
                <a:tab pos="450850" algn="l"/>
              </a:tabLst>
            </a:pPr>
            <a:r>
              <a:rPr lang="es-CL" sz="2400" b="1" dirty="0" smtClean="0">
                <a:solidFill>
                  <a:srgbClr val="FFC000"/>
                </a:solidFill>
                <a:latin typeface="Century Gothic" pitchFamily="34" charset="0"/>
              </a:rPr>
              <a:t>II. </a:t>
            </a:r>
            <a:r>
              <a:rPr lang="es-CL" sz="2400" b="1" dirty="0" smtClean="0">
                <a:solidFill>
                  <a:srgbClr val="0000CC"/>
                </a:solidFill>
                <a:latin typeface="Century Gothic" pitchFamily="34" charset="0"/>
              </a:rPr>
              <a:t>Supervisión de grupos aseguradores internacionales y rol del </a:t>
            </a:r>
            <a:r>
              <a:rPr lang="es-CL" sz="2400" b="1" dirty="0">
                <a:solidFill>
                  <a:srgbClr val="0000CC"/>
                </a:solidFill>
                <a:latin typeface="Century Gothic" pitchFamily="34" charset="0"/>
              </a:rPr>
              <a:t>“Host supervisor” </a:t>
            </a:r>
          </a:p>
        </p:txBody>
      </p:sp>
      <p:sp>
        <p:nvSpPr>
          <p:cNvPr id="43" name="Rectangle 7"/>
          <p:cNvSpPr>
            <a:spLocks noChangeArrowheads="1"/>
          </p:cNvSpPr>
          <p:nvPr/>
        </p:nvSpPr>
        <p:spPr bwMode="auto">
          <a:xfrm>
            <a:off x="251520" y="1628800"/>
            <a:ext cx="798726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1800" dirty="0" smtClean="0">
                <a:solidFill>
                  <a:srgbClr val="0000CC"/>
                </a:solidFill>
                <a:latin typeface="+mj-lt"/>
              </a:rPr>
              <a:t>Respuesta IAIS (y el FSB): </a:t>
            </a:r>
            <a:r>
              <a:rPr lang="es-CL" sz="1800" dirty="0" smtClean="0">
                <a:solidFill>
                  <a:srgbClr val="0000CC"/>
                </a:solidFill>
                <a:latin typeface="+mj-lt"/>
                <a:sym typeface="Wingdings" panose="05000000000000000000" pitchFamily="2" charset="2"/>
              </a:rPr>
              <a:t></a:t>
            </a:r>
            <a:r>
              <a:rPr lang="es-CL" sz="1800" dirty="0" smtClean="0">
                <a:solidFill>
                  <a:srgbClr val="0000CC"/>
                </a:solidFill>
                <a:latin typeface="+mj-lt"/>
              </a:rPr>
              <a:t>   </a:t>
            </a:r>
            <a:r>
              <a:rPr lang="es-CL" sz="1800" dirty="0" err="1" smtClean="0">
                <a:solidFill>
                  <a:srgbClr val="0000CC"/>
                </a:solidFill>
                <a:latin typeface="+mj-lt"/>
              </a:rPr>
              <a:t>ComFrame</a:t>
            </a:r>
            <a:r>
              <a:rPr lang="es-CL" sz="1800" dirty="0" smtClean="0">
                <a:solidFill>
                  <a:srgbClr val="0000CC"/>
                </a:solidFill>
                <a:latin typeface="+mj-lt"/>
              </a:rPr>
              <a:t> y el Global </a:t>
            </a:r>
            <a:r>
              <a:rPr lang="es-CL" sz="1800" dirty="0" err="1" smtClean="0">
                <a:solidFill>
                  <a:srgbClr val="0000CC"/>
                </a:solidFill>
                <a:latin typeface="+mj-lt"/>
              </a:rPr>
              <a:t>Insurance</a:t>
            </a:r>
            <a:r>
              <a:rPr lang="es-CL" sz="1800" dirty="0" smtClean="0">
                <a:solidFill>
                  <a:srgbClr val="0000CC"/>
                </a:solidFill>
                <a:latin typeface="+mj-lt"/>
              </a:rPr>
              <a:t> Capital </a:t>
            </a:r>
            <a:r>
              <a:rPr lang="es-CL" sz="1800" dirty="0" err="1" smtClean="0">
                <a:solidFill>
                  <a:srgbClr val="0000CC"/>
                </a:solidFill>
                <a:latin typeface="+mj-lt"/>
              </a:rPr>
              <a:t>Stadard</a:t>
            </a:r>
            <a:r>
              <a:rPr lang="es-CL" sz="1800" dirty="0" smtClean="0">
                <a:solidFill>
                  <a:srgbClr val="0000CC"/>
                </a:solidFill>
                <a:latin typeface="+mj-lt"/>
              </a:rPr>
              <a:t> (ICS)</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err="1" smtClean="0">
                <a:solidFill>
                  <a:srgbClr val="0000CC"/>
                </a:solidFill>
                <a:latin typeface="+mj-lt"/>
              </a:rPr>
              <a:t>ComFrame</a:t>
            </a:r>
            <a:r>
              <a:rPr lang="es-CL" sz="1800" dirty="0" smtClean="0">
                <a:solidFill>
                  <a:srgbClr val="0000CC"/>
                </a:solidFill>
                <a:latin typeface="+mj-lt"/>
              </a:rPr>
              <a:t> se basa en los ICP (en particular ICP 23 y 25), pero va más allá estableciendo una metodología detallada de evaluación de solvencia a nivel de grupos aseguradores internacionales, también llamados “International Active </a:t>
            </a:r>
            <a:r>
              <a:rPr lang="es-CL" sz="1800" dirty="0" err="1" smtClean="0">
                <a:solidFill>
                  <a:srgbClr val="0000CC"/>
                </a:solidFill>
                <a:latin typeface="+mj-lt"/>
              </a:rPr>
              <a:t>Insurance</a:t>
            </a:r>
            <a:r>
              <a:rPr lang="es-CL" sz="1800" dirty="0" smtClean="0">
                <a:solidFill>
                  <a:srgbClr val="0000CC"/>
                </a:solidFill>
                <a:latin typeface="+mj-lt"/>
              </a:rPr>
              <a:t> </a:t>
            </a:r>
            <a:r>
              <a:rPr lang="es-CL" sz="1800" dirty="0" err="1" smtClean="0">
                <a:solidFill>
                  <a:srgbClr val="0000CC"/>
                </a:solidFill>
                <a:latin typeface="+mj-lt"/>
              </a:rPr>
              <a:t>Groups</a:t>
            </a:r>
            <a:r>
              <a:rPr lang="es-CL" sz="1800" dirty="0" smtClean="0">
                <a:solidFill>
                  <a:srgbClr val="0000CC"/>
                </a:solidFill>
                <a:latin typeface="+mj-lt"/>
              </a:rPr>
              <a:t>” (IAIG).</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Tercer borrador se publicó en octubre 2013 y se esperan comentarios para el 16 de diciembre.    </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a:p>
            <a:pPr marL="342900" lvl="1" indent="-342900" algn="just" eaLnBrk="1" hangingPunct="1">
              <a:spcBef>
                <a:spcPct val="0"/>
              </a:spcBef>
              <a:buClr>
                <a:srgbClr val="FFC000"/>
              </a:buClr>
              <a:buSzPct val="130000"/>
              <a:buFont typeface="Wingdings" panose="05000000000000000000" pitchFamily="2" charset="2"/>
              <a:buChar char="§"/>
            </a:pPr>
            <a:r>
              <a:rPr lang="es-CL" sz="1800" dirty="0" smtClean="0">
                <a:solidFill>
                  <a:srgbClr val="0000CC"/>
                </a:solidFill>
                <a:latin typeface="+mj-lt"/>
              </a:rPr>
              <a:t>Luego de un proceso de prueba de 4 años (que ya comenzó), para lo cual se creó un grupo especial de trabajo (Field </a:t>
            </a:r>
            <a:r>
              <a:rPr lang="es-CL" sz="1800" dirty="0" err="1" smtClean="0">
                <a:solidFill>
                  <a:srgbClr val="0000CC"/>
                </a:solidFill>
                <a:latin typeface="+mj-lt"/>
              </a:rPr>
              <a:t>Testing</a:t>
            </a:r>
            <a:r>
              <a:rPr lang="es-CL" sz="1800" dirty="0" smtClean="0">
                <a:solidFill>
                  <a:srgbClr val="0000CC"/>
                </a:solidFill>
                <a:latin typeface="+mj-lt"/>
              </a:rPr>
              <a:t> </a:t>
            </a:r>
            <a:r>
              <a:rPr lang="es-CL" sz="1800" dirty="0" err="1" smtClean="0">
                <a:solidFill>
                  <a:srgbClr val="0000CC"/>
                </a:solidFill>
                <a:latin typeface="+mj-lt"/>
              </a:rPr>
              <a:t>Task</a:t>
            </a:r>
            <a:r>
              <a:rPr lang="es-CL" sz="1800" dirty="0" smtClean="0">
                <a:solidFill>
                  <a:srgbClr val="0000CC"/>
                </a:solidFill>
                <a:latin typeface="+mj-lt"/>
              </a:rPr>
              <a:t> </a:t>
            </a:r>
            <a:r>
              <a:rPr lang="es-CL" sz="1800" dirty="0" err="1" smtClean="0">
                <a:solidFill>
                  <a:srgbClr val="0000CC"/>
                </a:solidFill>
                <a:latin typeface="+mj-lt"/>
              </a:rPr>
              <a:t>Force</a:t>
            </a:r>
            <a:r>
              <a:rPr lang="es-CL" sz="1800" dirty="0" smtClean="0">
                <a:solidFill>
                  <a:srgbClr val="0000CC"/>
                </a:solidFill>
                <a:latin typeface="+mj-lt"/>
              </a:rPr>
              <a:t>, FTTF), la IAIS proyecta se adopte formalmente el </a:t>
            </a:r>
            <a:r>
              <a:rPr lang="es-CL" sz="1800" dirty="0" err="1" smtClean="0">
                <a:solidFill>
                  <a:srgbClr val="0000CC"/>
                </a:solidFill>
                <a:latin typeface="+mj-lt"/>
              </a:rPr>
              <a:t>ComFrame</a:t>
            </a:r>
            <a:r>
              <a:rPr lang="es-CL" sz="1800" dirty="0" smtClean="0">
                <a:solidFill>
                  <a:srgbClr val="0000CC"/>
                </a:solidFill>
                <a:latin typeface="+mj-lt"/>
              </a:rPr>
              <a:t> en el año 2018.</a:t>
            </a:r>
          </a:p>
          <a:p>
            <a:pPr marL="342900" lvl="1" indent="-342900" algn="just" eaLnBrk="1" hangingPunct="1">
              <a:spcBef>
                <a:spcPct val="0"/>
              </a:spcBef>
              <a:buClr>
                <a:srgbClr val="FFC000"/>
              </a:buClr>
              <a:buSzPct val="130000"/>
              <a:buFont typeface="Wingdings" panose="05000000000000000000" pitchFamily="2" charset="2"/>
              <a:buChar char="§"/>
            </a:pPr>
            <a:endParaRPr lang="es-CL" sz="1800" dirty="0">
              <a:solidFill>
                <a:srgbClr val="0000CC"/>
              </a:solidFill>
              <a:latin typeface="+mj-lt"/>
            </a:endParaRPr>
          </a:p>
        </p:txBody>
      </p:sp>
    </p:spTree>
    <p:extLst>
      <p:ext uri="{BB962C8B-B14F-4D97-AF65-F5344CB8AC3E}">
        <p14:creationId xmlns:p14="http://schemas.microsoft.com/office/powerpoint/2010/main" val="37648652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9014</TotalTime>
  <Words>4259</Words>
  <Application>Microsoft Office PowerPoint</Application>
  <PresentationFormat>Presentación en pantalla (4:3)</PresentationFormat>
  <Paragraphs>400</Paragraphs>
  <Slides>37</Slides>
  <Notes>1</Notes>
  <HiddenSlides>2</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Rodríguez Rodríguez Roxana Graciela</dc:creator>
  <cp:lastModifiedBy>Bravo Otarola Marianela</cp:lastModifiedBy>
  <cp:revision>1553</cp:revision>
  <cp:lastPrinted>2013-11-19T18:15:28Z</cp:lastPrinted>
  <dcterms:created xsi:type="dcterms:W3CDTF">2013-03-27T12:46:05Z</dcterms:created>
  <dcterms:modified xsi:type="dcterms:W3CDTF">2013-11-19T18:20:25Z</dcterms:modified>
</cp:coreProperties>
</file>