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4"/>
    <p:sldMasterId id="2147483889" r:id="rId5"/>
    <p:sldMasterId id="2147483914" r:id="rId6"/>
    <p:sldMasterId id="2147483919" r:id="rId7"/>
  </p:sldMasterIdLst>
  <p:notesMasterIdLst>
    <p:notesMasterId r:id="rId22"/>
  </p:notesMasterIdLst>
  <p:handoutMasterIdLst>
    <p:handoutMasterId r:id="rId23"/>
  </p:handoutMasterIdLst>
  <p:sldIdLst>
    <p:sldId id="260" r:id="rId8"/>
    <p:sldId id="302" r:id="rId9"/>
    <p:sldId id="309" r:id="rId10"/>
    <p:sldId id="321" r:id="rId11"/>
    <p:sldId id="314" r:id="rId12"/>
    <p:sldId id="305" r:id="rId13"/>
    <p:sldId id="322" r:id="rId14"/>
    <p:sldId id="317" r:id="rId15"/>
    <p:sldId id="324" r:id="rId16"/>
    <p:sldId id="266" r:id="rId17"/>
    <p:sldId id="320" r:id="rId18"/>
    <p:sldId id="315" r:id="rId19"/>
    <p:sldId id="325" r:id="rId20"/>
    <p:sldId id="326" r:id="rId21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0000"/>
    <a:srgbClr val="B2B2B2"/>
    <a:srgbClr val="C0C0C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81096" autoAdjust="0"/>
  </p:normalViewPr>
  <p:slideViewPr>
    <p:cSldViewPr>
      <p:cViewPr>
        <p:scale>
          <a:sx n="75" d="100"/>
          <a:sy n="75" d="100"/>
        </p:scale>
        <p:origin x="1812" y="-732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20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4" y="102298"/>
            <a:ext cx="2770719" cy="6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3527" y="9395009"/>
            <a:ext cx="37029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fld id="{6008A71F-B966-4892-A944-FAB01F16F421}" type="slidenum">
              <a:rPr lang="en-US" sz="1200" b="0"/>
              <a:pPr algn="r">
                <a:buFont typeface="Wingdings" pitchFamily="2" charset="2"/>
                <a:buNone/>
                <a:defRPr/>
              </a:pPr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09.05.2016</a:t>
            </a:fld>
            <a:endParaRPr lang="es-E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3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3D34-D6CD-4BF0-B2CF-F757CB72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82738" y="2517775"/>
            <a:ext cx="3402012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150" y="2517775"/>
            <a:ext cx="3403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385C-1FC1-4E82-9ED2-AB1621C9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82738" y="2517775"/>
            <a:ext cx="6958012" cy="2133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8DE4-68FB-4937-B805-DBFA6CE1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09.05.2016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  <p:sldLayoutId id="2147483928" r:id="rId6"/>
    <p:sldLayoutId id="2147483929" r:id="rId7"/>
    <p:sldLayoutId id="2147483930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98080" y="1988840"/>
            <a:ext cx="7162800" cy="1296143"/>
          </a:xfrm>
        </p:spPr>
        <p:txBody>
          <a:bodyPr/>
          <a:lstStyle/>
          <a:p>
            <a:r>
              <a:rPr lang="es-ES" sz="2800" dirty="0" smtClean="0"/>
              <a:t>Evaluar y abordar la gobernanza de una aseguradora y su grupo asegurador - soluciones </a:t>
            </a:r>
            <a:r>
              <a:rPr lang="es-ES" sz="2800" dirty="0" smtClean="0"/>
              <a:t>para debatir</a:t>
            </a:r>
            <a:endParaRPr lang="es-ES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081" y="3284984"/>
            <a:ext cx="7180263" cy="2304256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ES" sz="2000" dirty="0" smtClean="0"/>
          </a:p>
          <a:p>
            <a:pPr>
              <a:lnSpc>
                <a:spcPct val="90000"/>
              </a:lnSpc>
            </a:pPr>
            <a:r>
              <a:rPr lang="es-ES" sz="2000" dirty="0"/>
              <a:t>Seminario regional sobre el fomento de aseguradoras solventes y monitoreo de aquellas con problemas</a:t>
            </a:r>
          </a:p>
          <a:p>
            <a:pPr>
              <a:lnSpc>
                <a:spcPct val="90000"/>
              </a:lnSpc>
            </a:pPr>
            <a:endParaRPr lang="es-ES" sz="1600" dirty="0"/>
          </a:p>
          <a:p>
            <a:pPr>
              <a:lnSpc>
                <a:spcPct val="90000"/>
              </a:lnSpc>
            </a:pPr>
            <a:r>
              <a:rPr lang="es-ES" sz="1600" dirty="0"/>
              <a:t>Ciudad de Panamá, Panamá, del 24 al 26 de mayo de 2016</a:t>
            </a:r>
          </a:p>
          <a:p>
            <a:pPr>
              <a:lnSpc>
                <a:spcPct val="90000"/>
              </a:lnSpc>
            </a:pPr>
            <a:endParaRPr lang="es-ES" sz="2000" dirty="0" smtClean="0"/>
          </a:p>
          <a:p>
            <a:pPr>
              <a:lnSpc>
                <a:spcPct val="90000"/>
              </a:lnSpc>
            </a:pPr>
            <a:r>
              <a:rPr lang="es-ES" sz="1600" dirty="0" smtClean="0"/>
              <a:t>Gunilla Löfvendahl</a:t>
            </a:r>
            <a:r>
              <a:rPr lang="es-ES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s-ES" sz="1600" dirty="0"/>
              <a:t>Especialista sénior del sector financiero</a:t>
            </a:r>
            <a:r>
              <a:rPr lang="es-ES" dirty="0" smtClean="0"/>
              <a:t> </a:t>
            </a:r>
            <a:endParaRPr lang="es-ES" sz="1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0767E4-1F02-49D3-B2C9-376AFE679433}" type="slidenum">
              <a:rPr lang="en-US" sz="1200" smtClean="0"/>
              <a:pPr/>
              <a:t>10</a:t>
            </a:fld>
            <a:endParaRPr lang="es-ES" sz="1200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614"/>
            <a:ext cx="7920880" cy="466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r>
              <a:rPr lang="es-ES" dirty="0" smtClean="0"/>
              <a:t>Estrategia y </a:t>
            </a:r>
            <a:r>
              <a:rPr lang="es-ES" dirty="0" smtClean="0"/>
              <a:t>gestión de </a:t>
            </a:r>
            <a:r>
              <a:rPr lang="es-ES" dirty="0" smtClean="0"/>
              <a:t>riesgos - problemas y soluciones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412776"/>
            <a:ext cx="7776864" cy="475252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 sz="100" dirty="0" smtClean="0"/>
          </a:p>
          <a:p>
            <a:r>
              <a:rPr lang="es-ES" sz="1400" dirty="0" smtClean="0"/>
              <a:t>Centralización frente a descentralización: ¿La estrategia del grupo la define la sociedad matriz o se define individualmente/localmente </a:t>
            </a:r>
            <a:r>
              <a:rPr lang="es-ES" sz="1400" dirty="0" smtClean="0"/>
              <a:t>para el </a:t>
            </a:r>
            <a:r>
              <a:rPr lang="es-ES" sz="1400" dirty="0" smtClean="0"/>
              <a:t>grupo? En cualquier caso, no debe ser definida por un CEO, sino por el consejo de administración</a:t>
            </a:r>
          </a:p>
          <a:p>
            <a:r>
              <a:rPr lang="es-ES" sz="1400" dirty="0"/>
              <a:t>Los Actuarios Designados y los Comités de Inversión poseen importantes funciones de control y manejo de riesgos y se les debe escuchar - deben tener argumentos convincentes </a:t>
            </a:r>
            <a:r>
              <a:rPr lang="es-ES" sz="1400" dirty="0" smtClean="0"/>
              <a:t>si deciden ir en contra de </a:t>
            </a:r>
            <a:r>
              <a:rPr lang="es-ES" sz="1400" dirty="0"/>
              <a:t>sus recomendaciones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400" dirty="0"/>
              <a:t>La renuncia o la sustitución de un actuario designado </a:t>
            </a:r>
            <a:r>
              <a:rPr lang="es-ES" sz="1400" dirty="0" smtClean="0"/>
              <a:t>debe </a:t>
            </a:r>
            <a:r>
              <a:rPr lang="es-ES" sz="1400" dirty="0"/>
              <a:t>comunicarse al supervisor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400" dirty="0"/>
              <a:t>Los cambios sustanciales deben documentarse y esta documentación debe ponerse a disposición de los auditores internos/externos y el supervisor</a:t>
            </a:r>
          </a:p>
          <a:p>
            <a:r>
              <a:rPr lang="es-ES" sz="1400" dirty="0" smtClean="0"/>
              <a:t>Los riesgos deben entenderse y, de lo contrario, no asumirse</a:t>
            </a:r>
          </a:p>
          <a:p>
            <a:r>
              <a:rPr lang="es-ES" sz="1400" dirty="0" smtClean="0"/>
              <a:t>Atención a la posible necesidad de modificar los sistemas de </a:t>
            </a:r>
            <a:r>
              <a:rPr lang="es-ES" sz="1400" dirty="0" smtClean="0"/>
              <a:t>gestión de </a:t>
            </a:r>
            <a:r>
              <a:rPr lang="es-ES" sz="1400" dirty="0" smtClean="0"/>
              <a:t>riesgos a la vista de las nuevas circunstancias internas o externas - si el riesgo es demasiado elevado, cambiar </a:t>
            </a:r>
          </a:p>
          <a:p>
            <a:r>
              <a:rPr lang="es-ES" sz="1400" dirty="0"/>
              <a:t>Cartera de activos con acumulación de riesgos - solicitud o intervención del supervisor para reducir el riesgo y cambiar la cartera de activos, cuando sea posible (activos líquidos)</a:t>
            </a:r>
          </a:p>
          <a:p>
            <a:r>
              <a:rPr lang="es-ES" sz="1400" dirty="0" smtClean="0"/>
              <a:t>Cartera de pasivos con acumulación de riesgos - solicitud o intervención del supervisor para detener la suscripción de nuevas pólizas</a:t>
            </a:r>
          </a:p>
          <a:p>
            <a:pPr>
              <a:lnSpc>
                <a:spcPct val="90000"/>
              </a:lnSpc>
            </a:pPr>
            <a:r>
              <a:rPr lang="es-ES" sz="1400" dirty="0" smtClean="0"/>
              <a:t>Inyección de capital cuando la reducción del riesgo no es posible o no es suficiente</a:t>
            </a:r>
          </a:p>
          <a:p>
            <a:pPr>
              <a:lnSpc>
                <a:spcPct val="90000"/>
              </a:lnSpc>
            </a:pPr>
            <a:r>
              <a:rPr lang="es-ES" sz="1400" dirty="0" smtClean="0"/>
              <a:t>¿Cambio de miembros de la dirección y/o del consejo? </a:t>
            </a:r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>
              <a:solidFill>
                <a:srgbClr val="A60000"/>
              </a:solidFill>
            </a:endParaRP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3749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dirty="0" smtClean="0"/>
              <a:t>Parte 3: intervención/liquidación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7981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Resolución de problemas y </a:t>
            </a:r>
            <a:r>
              <a:rPr lang="es-ES" dirty="0" smtClean="0"/>
              <a:t>“extinción </a:t>
            </a:r>
            <a:r>
              <a:rPr lang="es-ES" dirty="0" smtClean="0"/>
              <a:t>de </a:t>
            </a:r>
            <a:r>
              <a:rPr lang="es-ES" dirty="0" smtClean="0"/>
              <a:t>incendios”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916832"/>
            <a:ext cx="7704856" cy="4248472"/>
          </a:xfrm>
        </p:spPr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Los supervisores deben exigir acciones correctivas eficaces y oportunas cuando se </a:t>
            </a:r>
            <a:r>
              <a:rPr lang="es-ES" sz="1600" dirty="0" smtClean="0"/>
              <a:t>hayan </a:t>
            </a:r>
            <a:r>
              <a:rPr lang="es-ES" sz="1600" dirty="0" smtClean="0"/>
              <a:t>detectado </a:t>
            </a:r>
            <a:r>
              <a:rPr lang="es-ES" sz="1600" dirty="0" smtClean="0"/>
              <a:t>problemas </a:t>
            </a:r>
            <a:r>
              <a:rPr lang="es-ES" sz="1600" dirty="0" smtClean="0"/>
              <a:t>- por parte del consejo, si las deficiencias son sustanciales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Si no se lleva a cabo la corrección o si hay presiones </a:t>
            </a:r>
            <a:r>
              <a:rPr lang="es-ES" sz="1600" dirty="0" smtClean="0"/>
              <a:t>de tiempo</a:t>
            </a:r>
            <a:r>
              <a:rPr lang="es-ES" sz="1600" dirty="0" smtClean="0"/>
              <a:t>, </a:t>
            </a:r>
            <a:r>
              <a:rPr lang="es-ES" sz="1600" dirty="0" smtClean="0"/>
              <a:t>usar la intervención supervisora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Las transacciones intragrupo (ej. préstamos) deben ser monitoreadas por el supervisor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Los préstamos</a:t>
            </a:r>
            <a:r>
              <a:rPr lang="es-ES" dirty="0" smtClean="0"/>
              <a:t> </a:t>
            </a:r>
            <a:r>
              <a:rPr lang="es-ES" sz="1600" dirty="0"/>
              <a:t>únicamente deben concederse en condiciones de mercado que reflejen la solvencia del prestatario (medida preventiva) - ¿Qué podría hacerse con los préstamos en esta fase?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Limitar las actividades comerciales y frenar los negocios que </a:t>
            </a:r>
            <a:r>
              <a:rPr lang="es-ES" sz="1600" dirty="0" smtClean="0"/>
              <a:t>perjudiquen </a:t>
            </a:r>
            <a:r>
              <a:rPr lang="es-ES" sz="1600" dirty="0" smtClean="0"/>
              <a:t>la solvencia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Limitar los pagos a los accionistas 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¿Qué </a:t>
            </a:r>
            <a:r>
              <a:rPr lang="es-ES" sz="1600" dirty="0" smtClean="0"/>
              <a:t>se puede hacer sobre la </a:t>
            </a:r>
            <a:r>
              <a:rPr lang="es-ES" sz="1600" dirty="0" smtClean="0"/>
              <a:t>falta de apoyo del grupo?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72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Minimizar los efectos de los problemas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Liquidar la aseguradora cuando todavía quede </a:t>
            </a:r>
            <a:r>
              <a:rPr lang="es-ES" sz="1600" dirty="0" smtClean="0"/>
              <a:t>dinero </a:t>
            </a:r>
            <a:r>
              <a:rPr lang="es-ES" sz="1600" dirty="0" smtClean="0"/>
              <a:t>- contar con </a:t>
            </a:r>
            <a:r>
              <a:rPr lang="es-ES" sz="1600" dirty="0" smtClean="0"/>
              <a:t>puntos </a:t>
            </a:r>
            <a:r>
              <a:rPr lang="es-ES" sz="1600" dirty="0" smtClean="0"/>
              <a:t>de activación </a:t>
            </a:r>
            <a:r>
              <a:rPr lang="es-ES" sz="1600" dirty="0" smtClean="0"/>
              <a:t>definidos </a:t>
            </a:r>
            <a:r>
              <a:rPr lang="es-ES" sz="1600" dirty="0" smtClean="0"/>
              <a:t>(¿solo cuantitativos?)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Retirada de la licencia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Gravámenes preferentes o esquemas de protección de los asegurados para proteger a estos en caso de que no haya capital suficiente para pagar a todos los acreedores</a:t>
            </a:r>
          </a:p>
        </p:txBody>
      </p:sp>
    </p:spTree>
    <p:extLst>
      <p:ext uri="{BB962C8B-B14F-4D97-AF65-F5344CB8AC3E}">
        <p14:creationId xmlns:p14="http://schemas.microsoft.com/office/powerpoint/2010/main" val="289923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C84D-5E05-463D-98E1-5E4EA70A4767}" type="slidenum">
              <a:rPr lang="de-CH" smtClean="0"/>
              <a:t>14</a:t>
            </a:fld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de activación y </a:t>
            </a:r>
            <a:r>
              <a:rPr lang="es-ES" dirty="0" smtClean="0"/>
              <a:t>actuación supervisora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sz="1050" dirty="0" smtClean="0"/>
              <a:t>La ICS se corresponde con el PCR - no el MCR por el momento</a:t>
            </a:r>
          </a:p>
          <a:p>
            <a:pPr marL="0" indent="0">
              <a:buNone/>
            </a:pPr>
            <a:endParaRPr lang="es-ES" sz="1050" dirty="0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dirty="0"/>
          </a:p>
        </p:txBody>
      </p:sp>
      <p:grpSp>
        <p:nvGrpSpPr>
          <p:cNvPr id="219" name="Group 4"/>
          <p:cNvGrpSpPr>
            <a:grpSpLocks noChangeAspect="1"/>
          </p:cNvGrpSpPr>
          <p:nvPr/>
        </p:nvGrpSpPr>
        <p:grpSpPr bwMode="auto">
          <a:xfrm>
            <a:off x="717022" y="1763713"/>
            <a:ext cx="8035925" cy="4017962"/>
            <a:chOff x="403" y="1111"/>
            <a:chExt cx="5062" cy="2531"/>
          </a:xfrm>
        </p:grpSpPr>
        <p:sp>
          <p:nvSpPr>
            <p:cNvPr id="2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" y="1117"/>
              <a:ext cx="5056" cy="2521"/>
            </a:xfrm>
            <a:prstGeom prst="rect">
              <a:avLst/>
            </a:prstGeom>
            <a:noFill/>
            <a:ln w="9525" cap="flat" cmpd="sng" algn="ctr">
              <a:solidFill>
                <a:srgbClr val="3333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Rectangle 5"/>
            <p:cNvSpPr>
              <a:spLocks noChangeArrowheads="1"/>
            </p:cNvSpPr>
            <p:nvPr/>
          </p:nvSpPr>
          <p:spPr bwMode="auto">
            <a:xfrm>
              <a:off x="4976" y="3292"/>
              <a:ext cx="8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Rectangle 6"/>
            <p:cNvSpPr>
              <a:spLocks noChangeArrowheads="1"/>
            </p:cNvSpPr>
            <p:nvPr/>
          </p:nvSpPr>
          <p:spPr bwMode="auto">
            <a:xfrm>
              <a:off x="403" y="1111"/>
              <a:ext cx="5054" cy="253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Rectangle 7"/>
            <p:cNvSpPr>
              <a:spLocks noChangeArrowheads="1"/>
            </p:cNvSpPr>
            <p:nvPr/>
          </p:nvSpPr>
          <p:spPr bwMode="auto">
            <a:xfrm>
              <a:off x="4686" y="2025"/>
              <a:ext cx="605" cy="6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Rectangle 13"/>
            <p:cNvSpPr>
              <a:spLocks noChangeArrowheads="1"/>
            </p:cNvSpPr>
            <p:nvPr/>
          </p:nvSpPr>
          <p:spPr bwMode="auto">
            <a:xfrm>
              <a:off x="5036" y="2481"/>
              <a:ext cx="7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Rectangle 14"/>
            <p:cNvSpPr>
              <a:spLocks noChangeArrowheads="1"/>
            </p:cNvSpPr>
            <p:nvPr/>
          </p:nvSpPr>
          <p:spPr bwMode="auto">
            <a:xfrm>
              <a:off x="4686" y="1520"/>
              <a:ext cx="605" cy="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" name="Rectangle 20"/>
            <p:cNvSpPr>
              <a:spLocks noChangeArrowheads="1"/>
            </p:cNvSpPr>
            <p:nvPr/>
          </p:nvSpPr>
          <p:spPr bwMode="auto">
            <a:xfrm>
              <a:off x="5042" y="1873"/>
              <a:ext cx="7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21"/>
            <p:cNvSpPr>
              <a:spLocks noEditPoints="1"/>
            </p:cNvSpPr>
            <p:nvPr/>
          </p:nvSpPr>
          <p:spPr bwMode="auto">
            <a:xfrm>
              <a:off x="4679" y="1513"/>
              <a:ext cx="14" cy="1500"/>
            </a:xfrm>
            <a:custGeom>
              <a:avLst/>
              <a:gdLst>
                <a:gd name="T0" fmla="*/ 41 w 86"/>
                <a:gd name="T1" fmla="*/ 0 h 8921"/>
                <a:gd name="T2" fmla="*/ 0 w 86"/>
                <a:gd name="T3" fmla="*/ 208 h 8921"/>
                <a:gd name="T4" fmla="*/ 0 w 86"/>
                <a:gd name="T5" fmla="*/ 375 h 8921"/>
                <a:gd name="T6" fmla="*/ 42 w 86"/>
                <a:gd name="T7" fmla="*/ 583 h 8921"/>
                <a:gd name="T8" fmla="*/ 83 w 86"/>
                <a:gd name="T9" fmla="*/ 709 h 8921"/>
                <a:gd name="T10" fmla="*/ 83 w 86"/>
                <a:gd name="T11" fmla="*/ 875 h 8921"/>
                <a:gd name="T12" fmla="*/ 83 w 86"/>
                <a:gd name="T13" fmla="*/ 875 h 8921"/>
                <a:gd name="T14" fmla="*/ 42 w 86"/>
                <a:gd name="T15" fmla="*/ 1000 h 8921"/>
                <a:gd name="T16" fmla="*/ 0 w 86"/>
                <a:gd name="T17" fmla="*/ 1209 h 8921"/>
                <a:gd name="T18" fmla="*/ 0 w 86"/>
                <a:gd name="T19" fmla="*/ 1376 h 8921"/>
                <a:gd name="T20" fmla="*/ 42 w 86"/>
                <a:gd name="T21" fmla="*/ 1584 h 8921"/>
                <a:gd name="T22" fmla="*/ 84 w 86"/>
                <a:gd name="T23" fmla="*/ 1709 h 8921"/>
                <a:gd name="T24" fmla="*/ 84 w 86"/>
                <a:gd name="T25" fmla="*/ 1876 h 8921"/>
                <a:gd name="T26" fmla="*/ 84 w 86"/>
                <a:gd name="T27" fmla="*/ 1876 h 8921"/>
                <a:gd name="T28" fmla="*/ 42 w 86"/>
                <a:gd name="T29" fmla="*/ 2001 h 8921"/>
                <a:gd name="T30" fmla="*/ 1 w 86"/>
                <a:gd name="T31" fmla="*/ 2209 h 8921"/>
                <a:gd name="T32" fmla="*/ 1 w 86"/>
                <a:gd name="T33" fmla="*/ 2376 h 8921"/>
                <a:gd name="T34" fmla="*/ 42 w 86"/>
                <a:gd name="T35" fmla="*/ 2584 h 8921"/>
                <a:gd name="T36" fmla="*/ 84 w 86"/>
                <a:gd name="T37" fmla="*/ 2710 h 8921"/>
                <a:gd name="T38" fmla="*/ 84 w 86"/>
                <a:gd name="T39" fmla="*/ 2876 h 8921"/>
                <a:gd name="T40" fmla="*/ 84 w 86"/>
                <a:gd name="T41" fmla="*/ 2876 h 8921"/>
                <a:gd name="T42" fmla="*/ 43 w 86"/>
                <a:gd name="T43" fmla="*/ 3001 h 8921"/>
                <a:gd name="T44" fmla="*/ 1 w 86"/>
                <a:gd name="T45" fmla="*/ 3210 h 8921"/>
                <a:gd name="T46" fmla="*/ 1 w 86"/>
                <a:gd name="T47" fmla="*/ 3377 h 8921"/>
                <a:gd name="T48" fmla="*/ 43 w 86"/>
                <a:gd name="T49" fmla="*/ 3585 h 8921"/>
                <a:gd name="T50" fmla="*/ 84 w 86"/>
                <a:gd name="T51" fmla="*/ 3710 h 8921"/>
                <a:gd name="T52" fmla="*/ 85 w 86"/>
                <a:gd name="T53" fmla="*/ 3877 h 8921"/>
                <a:gd name="T54" fmla="*/ 85 w 86"/>
                <a:gd name="T55" fmla="*/ 3877 h 8921"/>
                <a:gd name="T56" fmla="*/ 43 w 86"/>
                <a:gd name="T57" fmla="*/ 4002 h 8921"/>
                <a:gd name="T58" fmla="*/ 1 w 86"/>
                <a:gd name="T59" fmla="*/ 4210 h 8921"/>
                <a:gd name="T60" fmla="*/ 1 w 86"/>
                <a:gd name="T61" fmla="*/ 4377 h 8921"/>
                <a:gd name="T62" fmla="*/ 43 w 86"/>
                <a:gd name="T63" fmla="*/ 4585 h 8921"/>
                <a:gd name="T64" fmla="*/ 85 w 86"/>
                <a:gd name="T65" fmla="*/ 4711 h 8921"/>
                <a:gd name="T66" fmla="*/ 85 w 86"/>
                <a:gd name="T67" fmla="*/ 4877 h 8921"/>
                <a:gd name="T68" fmla="*/ 85 w 86"/>
                <a:gd name="T69" fmla="*/ 4877 h 8921"/>
                <a:gd name="T70" fmla="*/ 43 w 86"/>
                <a:gd name="T71" fmla="*/ 5002 h 8921"/>
                <a:gd name="T72" fmla="*/ 2 w 86"/>
                <a:gd name="T73" fmla="*/ 5211 h 8921"/>
                <a:gd name="T74" fmla="*/ 2 w 86"/>
                <a:gd name="T75" fmla="*/ 5378 h 8921"/>
                <a:gd name="T76" fmla="*/ 43 w 86"/>
                <a:gd name="T77" fmla="*/ 5586 h 8921"/>
                <a:gd name="T78" fmla="*/ 85 w 86"/>
                <a:gd name="T79" fmla="*/ 5711 h 8921"/>
                <a:gd name="T80" fmla="*/ 85 w 86"/>
                <a:gd name="T81" fmla="*/ 5878 h 8921"/>
                <a:gd name="T82" fmla="*/ 85 w 86"/>
                <a:gd name="T83" fmla="*/ 5878 h 8921"/>
                <a:gd name="T84" fmla="*/ 44 w 86"/>
                <a:gd name="T85" fmla="*/ 6003 h 8921"/>
                <a:gd name="T86" fmla="*/ 2 w 86"/>
                <a:gd name="T87" fmla="*/ 6211 h 8921"/>
                <a:gd name="T88" fmla="*/ 2 w 86"/>
                <a:gd name="T89" fmla="*/ 6378 h 8921"/>
                <a:gd name="T90" fmla="*/ 44 w 86"/>
                <a:gd name="T91" fmla="*/ 6586 h 8921"/>
                <a:gd name="T92" fmla="*/ 86 w 86"/>
                <a:gd name="T93" fmla="*/ 6712 h 8921"/>
                <a:gd name="T94" fmla="*/ 86 w 86"/>
                <a:gd name="T95" fmla="*/ 6878 h 8921"/>
                <a:gd name="T96" fmla="*/ 86 w 86"/>
                <a:gd name="T97" fmla="*/ 6878 h 8921"/>
                <a:gd name="T98" fmla="*/ 44 w 86"/>
                <a:gd name="T99" fmla="*/ 7003 h 8921"/>
                <a:gd name="T100" fmla="*/ 2 w 86"/>
                <a:gd name="T101" fmla="*/ 7212 h 8921"/>
                <a:gd name="T102" fmla="*/ 3 w 86"/>
                <a:gd name="T103" fmla="*/ 7379 h 8921"/>
                <a:gd name="T104" fmla="*/ 44 w 86"/>
                <a:gd name="T105" fmla="*/ 7587 h 8921"/>
                <a:gd name="T106" fmla="*/ 86 w 86"/>
                <a:gd name="T107" fmla="*/ 7712 h 8921"/>
                <a:gd name="T108" fmla="*/ 86 w 86"/>
                <a:gd name="T109" fmla="*/ 7879 h 8921"/>
                <a:gd name="T110" fmla="*/ 86 w 86"/>
                <a:gd name="T111" fmla="*/ 7879 h 8921"/>
                <a:gd name="T112" fmla="*/ 44 w 86"/>
                <a:gd name="T113" fmla="*/ 8004 h 8921"/>
                <a:gd name="T114" fmla="*/ 3 w 86"/>
                <a:gd name="T115" fmla="*/ 8212 h 8921"/>
                <a:gd name="T116" fmla="*/ 3 w 86"/>
                <a:gd name="T117" fmla="*/ 8379 h 8921"/>
                <a:gd name="T118" fmla="*/ 45 w 86"/>
                <a:gd name="T119" fmla="*/ 8587 h 8921"/>
                <a:gd name="T120" fmla="*/ 86 w 86"/>
                <a:gd name="T121" fmla="*/ 8713 h 8921"/>
                <a:gd name="T122" fmla="*/ 86 w 86"/>
                <a:gd name="T123" fmla="*/ 8879 h 8921"/>
                <a:gd name="T124" fmla="*/ 86 w 86"/>
                <a:gd name="T125" fmla="*/ 8879 h 8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" h="8921">
                  <a:moveTo>
                    <a:pt x="83" y="41"/>
                  </a:moveTo>
                  <a:lnTo>
                    <a:pt x="83" y="42"/>
                  </a:lnTo>
                  <a:cubicBezTo>
                    <a:pt x="83" y="65"/>
                    <a:pt x="64" y="83"/>
                    <a:pt x="41" y="83"/>
                  </a:cubicBezTo>
                  <a:cubicBezTo>
                    <a:pt x="18" y="83"/>
                    <a:pt x="0" y="65"/>
                    <a:pt x="0" y="42"/>
                  </a:cubicBez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cubicBezTo>
                    <a:pt x="64" y="0"/>
                    <a:pt x="83" y="18"/>
                    <a:pt x="83" y="41"/>
                  </a:cubicBezTo>
                  <a:close/>
                  <a:moveTo>
                    <a:pt x="83" y="208"/>
                  </a:moveTo>
                  <a:lnTo>
                    <a:pt x="83" y="208"/>
                  </a:lnTo>
                  <a:cubicBezTo>
                    <a:pt x="83" y="231"/>
                    <a:pt x="65" y="250"/>
                    <a:pt x="42" y="250"/>
                  </a:cubicBezTo>
                  <a:cubicBezTo>
                    <a:pt x="19" y="250"/>
                    <a:pt x="0" y="231"/>
                    <a:pt x="0" y="208"/>
                  </a:cubicBezTo>
                  <a:lnTo>
                    <a:pt x="0" y="208"/>
                  </a:lnTo>
                  <a:cubicBezTo>
                    <a:pt x="0" y="185"/>
                    <a:pt x="19" y="167"/>
                    <a:pt x="42" y="167"/>
                  </a:cubicBezTo>
                  <a:cubicBezTo>
                    <a:pt x="65" y="167"/>
                    <a:pt x="83" y="185"/>
                    <a:pt x="83" y="208"/>
                  </a:cubicBezTo>
                  <a:close/>
                  <a:moveTo>
                    <a:pt x="83" y="375"/>
                  </a:moveTo>
                  <a:lnTo>
                    <a:pt x="83" y="375"/>
                  </a:lnTo>
                  <a:cubicBezTo>
                    <a:pt x="83" y="398"/>
                    <a:pt x="65" y="417"/>
                    <a:pt x="42" y="417"/>
                  </a:cubicBezTo>
                  <a:cubicBezTo>
                    <a:pt x="19" y="417"/>
                    <a:pt x="0" y="398"/>
                    <a:pt x="0" y="375"/>
                  </a:cubicBezTo>
                  <a:lnTo>
                    <a:pt x="0" y="375"/>
                  </a:lnTo>
                  <a:cubicBezTo>
                    <a:pt x="0" y="352"/>
                    <a:pt x="19" y="333"/>
                    <a:pt x="42" y="333"/>
                  </a:cubicBezTo>
                  <a:cubicBezTo>
                    <a:pt x="65" y="333"/>
                    <a:pt x="83" y="352"/>
                    <a:pt x="83" y="375"/>
                  </a:cubicBezTo>
                  <a:close/>
                  <a:moveTo>
                    <a:pt x="83" y="542"/>
                  </a:moveTo>
                  <a:lnTo>
                    <a:pt x="83" y="542"/>
                  </a:lnTo>
                  <a:cubicBezTo>
                    <a:pt x="83" y="565"/>
                    <a:pt x="65" y="583"/>
                    <a:pt x="42" y="583"/>
                  </a:cubicBezTo>
                  <a:cubicBezTo>
                    <a:pt x="19" y="583"/>
                    <a:pt x="0" y="565"/>
                    <a:pt x="0" y="542"/>
                  </a:cubicBezTo>
                  <a:lnTo>
                    <a:pt x="0" y="542"/>
                  </a:lnTo>
                  <a:cubicBezTo>
                    <a:pt x="0" y="519"/>
                    <a:pt x="19" y="500"/>
                    <a:pt x="42" y="500"/>
                  </a:cubicBezTo>
                  <a:cubicBezTo>
                    <a:pt x="65" y="500"/>
                    <a:pt x="83" y="519"/>
                    <a:pt x="83" y="542"/>
                  </a:cubicBezTo>
                  <a:close/>
                  <a:moveTo>
                    <a:pt x="83" y="708"/>
                  </a:moveTo>
                  <a:lnTo>
                    <a:pt x="83" y="709"/>
                  </a:lnTo>
                  <a:cubicBezTo>
                    <a:pt x="83" y="732"/>
                    <a:pt x="65" y="750"/>
                    <a:pt x="42" y="750"/>
                  </a:cubicBezTo>
                  <a:cubicBezTo>
                    <a:pt x="19" y="750"/>
                    <a:pt x="0" y="732"/>
                    <a:pt x="0" y="709"/>
                  </a:cubicBezTo>
                  <a:lnTo>
                    <a:pt x="0" y="708"/>
                  </a:lnTo>
                  <a:cubicBezTo>
                    <a:pt x="0" y="685"/>
                    <a:pt x="19" y="667"/>
                    <a:pt x="42" y="667"/>
                  </a:cubicBezTo>
                  <a:cubicBezTo>
                    <a:pt x="65" y="667"/>
                    <a:pt x="83" y="685"/>
                    <a:pt x="83" y="708"/>
                  </a:cubicBezTo>
                  <a:close/>
                  <a:moveTo>
                    <a:pt x="83" y="875"/>
                  </a:moveTo>
                  <a:lnTo>
                    <a:pt x="83" y="875"/>
                  </a:lnTo>
                  <a:cubicBezTo>
                    <a:pt x="83" y="898"/>
                    <a:pt x="65" y="917"/>
                    <a:pt x="42" y="917"/>
                  </a:cubicBezTo>
                  <a:cubicBezTo>
                    <a:pt x="19" y="917"/>
                    <a:pt x="0" y="898"/>
                    <a:pt x="0" y="875"/>
                  </a:cubicBezTo>
                  <a:lnTo>
                    <a:pt x="0" y="875"/>
                  </a:lnTo>
                  <a:cubicBezTo>
                    <a:pt x="0" y="852"/>
                    <a:pt x="19" y="834"/>
                    <a:pt x="42" y="834"/>
                  </a:cubicBezTo>
                  <a:cubicBezTo>
                    <a:pt x="65" y="834"/>
                    <a:pt x="83" y="852"/>
                    <a:pt x="83" y="875"/>
                  </a:cubicBezTo>
                  <a:close/>
                  <a:moveTo>
                    <a:pt x="83" y="1042"/>
                  </a:moveTo>
                  <a:lnTo>
                    <a:pt x="83" y="1042"/>
                  </a:lnTo>
                  <a:cubicBezTo>
                    <a:pt x="83" y="1065"/>
                    <a:pt x="65" y="1084"/>
                    <a:pt x="42" y="1084"/>
                  </a:cubicBezTo>
                  <a:cubicBezTo>
                    <a:pt x="19" y="1084"/>
                    <a:pt x="0" y="1065"/>
                    <a:pt x="0" y="1042"/>
                  </a:cubicBezTo>
                  <a:lnTo>
                    <a:pt x="0" y="1042"/>
                  </a:lnTo>
                  <a:cubicBezTo>
                    <a:pt x="0" y="1019"/>
                    <a:pt x="19" y="1000"/>
                    <a:pt x="42" y="1000"/>
                  </a:cubicBezTo>
                  <a:cubicBezTo>
                    <a:pt x="65" y="1000"/>
                    <a:pt x="83" y="1019"/>
                    <a:pt x="83" y="1042"/>
                  </a:cubicBezTo>
                  <a:close/>
                  <a:moveTo>
                    <a:pt x="84" y="1209"/>
                  </a:moveTo>
                  <a:lnTo>
                    <a:pt x="84" y="1209"/>
                  </a:lnTo>
                  <a:cubicBezTo>
                    <a:pt x="84" y="1232"/>
                    <a:pt x="65" y="1250"/>
                    <a:pt x="42" y="1250"/>
                  </a:cubicBezTo>
                  <a:cubicBezTo>
                    <a:pt x="19" y="1250"/>
                    <a:pt x="0" y="1232"/>
                    <a:pt x="0" y="1209"/>
                  </a:cubicBezTo>
                  <a:lnTo>
                    <a:pt x="0" y="1209"/>
                  </a:lnTo>
                  <a:cubicBezTo>
                    <a:pt x="0" y="1186"/>
                    <a:pt x="19" y="1167"/>
                    <a:pt x="42" y="1167"/>
                  </a:cubicBezTo>
                  <a:cubicBezTo>
                    <a:pt x="65" y="1167"/>
                    <a:pt x="84" y="1186"/>
                    <a:pt x="84" y="1209"/>
                  </a:cubicBezTo>
                  <a:close/>
                  <a:moveTo>
                    <a:pt x="84" y="1375"/>
                  </a:moveTo>
                  <a:lnTo>
                    <a:pt x="84" y="1376"/>
                  </a:lnTo>
                  <a:cubicBezTo>
                    <a:pt x="84" y="1399"/>
                    <a:pt x="65" y="1417"/>
                    <a:pt x="42" y="1417"/>
                  </a:cubicBezTo>
                  <a:cubicBezTo>
                    <a:pt x="19" y="1417"/>
                    <a:pt x="0" y="1399"/>
                    <a:pt x="0" y="1376"/>
                  </a:cubicBezTo>
                  <a:lnTo>
                    <a:pt x="0" y="1375"/>
                  </a:lnTo>
                  <a:cubicBezTo>
                    <a:pt x="0" y="1352"/>
                    <a:pt x="19" y="1334"/>
                    <a:pt x="42" y="1334"/>
                  </a:cubicBezTo>
                  <a:cubicBezTo>
                    <a:pt x="65" y="1334"/>
                    <a:pt x="84" y="1352"/>
                    <a:pt x="84" y="1375"/>
                  </a:cubicBezTo>
                  <a:close/>
                  <a:moveTo>
                    <a:pt x="84" y="1542"/>
                  </a:moveTo>
                  <a:lnTo>
                    <a:pt x="84" y="1542"/>
                  </a:lnTo>
                  <a:cubicBezTo>
                    <a:pt x="84" y="1565"/>
                    <a:pt x="65" y="1584"/>
                    <a:pt x="42" y="1584"/>
                  </a:cubicBezTo>
                  <a:cubicBezTo>
                    <a:pt x="19" y="1584"/>
                    <a:pt x="0" y="1565"/>
                    <a:pt x="0" y="1542"/>
                  </a:cubicBezTo>
                  <a:lnTo>
                    <a:pt x="0" y="1542"/>
                  </a:lnTo>
                  <a:cubicBezTo>
                    <a:pt x="0" y="1519"/>
                    <a:pt x="19" y="1501"/>
                    <a:pt x="42" y="1501"/>
                  </a:cubicBezTo>
                  <a:cubicBezTo>
                    <a:pt x="65" y="1501"/>
                    <a:pt x="84" y="1519"/>
                    <a:pt x="84" y="1542"/>
                  </a:cubicBezTo>
                  <a:close/>
                  <a:moveTo>
                    <a:pt x="84" y="1709"/>
                  </a:moveTo>
                  <a:lnTo>
                    <a:pt x="84" y="1709"/>
                  </a:lnTo>
                  <a:cubicBezTo>
                    <a:pt x="84" y="1732"/>
                    <a:pt x="65" y="1751"/>
                    <a:pt x="42" y="1751"/>
                  </a:cubicBezTo>
                  <a:cubicBezTo>
                    <a:pt x="19" y="1751"/>
                    <a:pt x="0" y="1732"/>
                    <a:pt x="0" y="1709"/>
                  </a:cubicBezTo>
                  <a:lnTo>
                    <a:pt x="0" y="1709"/>
                  </a:lnTo>
                  <a:cubicBezTo>
                    <a:pt x="0" y="1686"/>
                    <a:pt x="19" y="1667"/>
                    <a:pt x="42" y="1667"/>
                  </a:cubicBezTo>
                  <a:cubicBezTo>
                    <a:pt x="65" y="1667"/>
                    <a:pt x="84" y="1686"/>
                    <a:pt x="84" y="1709"/>
                  </a:cubicBezTo>
                  <a:close/>
                  <a:moveTo>
                    <a:pt x="84" y="1876"/>
                  </a:moveTo>
                  <a:lnTo>
                    <a:pt x="84" y="1876"/>
                  </a:lnTo>
                  <a:cubicBezTo>
                    <a:pt x="84" y="1899"/>
                    <a:pt x="65" y="1917"/>
                    <a:pt x="42" y="1917"/>
                  </a:cubicBezTo>
                  <a:cubicBezTo>
                    <a:pt x="19" y="1917"/>
                    <a:pt x="0" y="1899"/>
                    <a:pt x="0" y="1876"/>
                  </a:cubicBezTo>
                  <a:lnTo>
                    <a:pt x="0" y="1876"/>
                  </a:lnTo>
                  <a:cubicBezTo>
                    <a:pt x="0" y="1853"/>
                    <a:pt x="19" y="1834"/>
                    <a:pt x="42" y="1834"/>
                  </a:cubicBezTo>
                  <a:cubicBezTo>
                    <a:pt x="65" y="1834"/>
                    <a:pt x="84" y="1853"/>
                    <a:pt x="84" y="1876"/>
                  </a:cubicBezTo>
                  <a:close/>
                  <a:moveTo>
                    <a:pt x="84" y="2042"/>
                  </a:moveTo>
                  <a:lnTo>
                    <a:pt x="84" y="2043"/>
                  </a:lnTo>
                  <a:cubicBezTo>
                    <a:pt x="84" y="2066"/>
                    <a:pt x="65" y="2084"/>
                    <a:pt x="42" y="2084"/>
                  </a:cubicBezTo>
                  <a:cubicBezTo>
                    <a:pt x="19" y="2084"/>
                    <a:pt x="1" y="2066"/>
                    <a:pt x="1" y="2043"/>
                  </a:cubicBezTo>
                  <a:lnTo>
                    <a:pt x="1" y="2042"/>
                  </a:lnTo>
                  <a:cubicBezTo>
                    <a:pt x="1" y="2019"/>
                    <a:pt x="19" y="2001"/>
                    <a:pt x="42" y="2001"/>
                  </a:cubicBezTo>
                  <a:cubicBezTo>
                    <a:pt x="65" y="2001"/>
                    <a:pt x="84" y="2019"/>
                    <a:pt x="84" y="2042"/>
                  </a:cubicBezTo>
                  <a:close/>
                  <a:moveTo>
                    <a:pt x="84" y="2209"/>
                  </a:moveTo>
                  <a:lnTo>
                    <a:pt x="84" y="2209"/>
                  </a:lnTo>
                  <a:cubicBezTo>
                    <a:pt x="84" y="2232"/>
                    <a:pt x="65" y="2251"/>
                    <a:pt x="42" y="2251"/>
                  </a:cubicBezTo>
                  <a:cubicBezTo>
                    <a:pt x="19" y="2251"/>
                    <a:pt x="1" y="2232"/>
                    <a:pt x="1" y="2209"/>
                  </a:cubicBezTo>
                  <a:lnTo>
                    <a:pt x="1" y="2209"/>
                  </a:lnTo>
                  <a:cubicBezTo>
                    <a:pt x="1" y="2186"/>
                    <a:pt x="19" y="2168"/>
                    <a:pt x="42" y="2168"/>
                  </a:cubicBezTo>
                  <a:cubicBezTo>
                    <a:pt x="65" y="2168"/>
                    <a:pt x="84" y="2186"/>
                    <a:pt x="84" y="2209"/>
                  </a:cubicBezTo>
                  <a:close/>
                  <a:moveTo>
                    <a:pt x="84" y="2376"/>
                  </a:moveTo>
                  <a:lnTo>
                    <a:pt x="84" y="2376"/>
                  </a:lnTo>
                  <a:cubicBezTo>
                    <a:pt x="84" y="2399"/>
                    <a:pt x="65" y="2418"/>
                    <a:pt x="42" y="2418"/>
                  </a:cubicBezTo>
                  <a:cubicBezTo>
                    <a:pt x="19" y="2418"/>
                    <a:pt x="1" y="2399"/>
                    <a:pt x="1" y="2376"/>
                  </a:cubicBezTo>
                  <a:lnTo>
                    <a:pt x="1" y="2376"/>
                  </a:lnTo>
                  <a:cubicBezTo>
                    <a:pt x="1" y="2353"/>
                    <a:pt x="19" y="2334"/>
                    <a:pt x="42" y="2334"/>
                  </a:cubicBezTo>
                  <a:cubicBezTo>
                    <a:pt x="65" y="2334"/>
                    <a:pt x="84" y="2353"/>
                    <a:pt x="84" y="2376"/>
                  </a:cubicBezTo>
                  <a:close/>
                  <a:moveTo>
                    <a:pt x="84" y="2543"/>
                  </a:moveTo>
                  <a:lnTo>
                    <a:pt x="84" y="2543"/>
                  </a:lnTo>
                  <a:cubicBezTo>
                    <a:pt x="84" y="2566"/>
                    <a:pt x="65" y="2584"/>
                    <a:pt x="42" y="2584"/>
                  </a:cubicBezTo>
                  <a:cubicBezTo>
                    <a:pt x="19" y="2584"/>
                    <a:pt x="1" y="2566"/>
                    <a:pt x="1" y="2543"/>
                  </a:cubicBezTo>
                  <a:lnTo>
                    <a:pt x="1" y="2543"/>
                  </a:lnTo>
                  <a:cubicBezTo>
                    <a:pt x="1" y="2520"/>
                    <a:pt x="19" y="2501"/>
                    <a:pt x="42" y="2501"/>
                  </a:cubicBezTo>
                  <a:cubicBezTo>
                    <a:pt x="65" y="2501"/>
                    <a:pt x="84" y="2520"/>
                    <a:pt x="84" y="2543"/>
                  </a:cubicBezTo>
                  <a:close/>
                  <a:moveTo>
                    <a:pt x="84" y="2709"/>
                  </a:moveTo>
                  <a:lnTo>
                    <a:pt x="84" y="2710"/>
                  </a:lnTo>
                  <a:cubicBezTo>
                    <a:pt x="84" y="2733"/>
                    <a:pt x="65" y="2751"/>
                    <a:pt x="42" y="2751"/>
                  </a:cubicBezTo>
                  <a:cubicBezTo>
                    <a:pt x="19" y="2751"/>
                    <a:pt x="1" y="2733"/>
                    <a:pt x="1" y="2710"/>
                  </a:cubicBezTo>
                  <a:lnTo>
                    <a:pt x="1" y="2709"/>
                  </a:lnTo>
                  <a:cubicBezTo>
                    <a:pt x="1" y="2686"/>
                    <a:pt x="19" y="2668"/>
                    <a:pt x="42" y="2668"/>
                  </a:cubicBezTo>
                  <a:cubicBezTo>
                    <a:pt x="65" y="2668"/>
                    <a:pt x="84" y="2686"/>
                    <a:pt x="84" y="2709"/>
                  </a:cubicBezTo>
                  <a:close/>
                  <a:moveTo>
                    <a:pt x="84" y="2876"/>
                  </a:moveTo>
                  <a:lnTo>
                    <a:pt x="84" y="2876"/>
                  </a:lnTo>
                  <a:cubicBezTo>
                    <a:pt x="84" y="2899"/>
                    <a:pt x="66" y="2918"/>
                    <a:pt x="42" y="2918"/>
                  </a:cubicBezTo>
                  <a:cubicBezTo>
                    <a:pt x="19" y="2918"/>
                    <a:pt x="1" y="2899"/>
                    <a:pt x="1" y="2876"/>
                  </a:cubicBezTo>
                  <a:lnTo>
                    <a:pt x="1" y="2876"/>
                  </a:lnTo>
                  <a:cubicBezTo>
                    <a:pt x="1" y="2853"/>
                    <a:pt x="19" y="2835"/>
                    <a:pt x="42" y="2835"/>
                  </a:cubicBezTo>
                  <a:cubicBezTo>
                    <a:pt x="66" y="2835"/>
                    <a:pt x="84" y="2853"/>
                    <a:pt x="84" y="2876"/>
                  </a:cubicBezTo>
                  <a:close/>
                  <a:moveTo>
                    <a:pt x="84" y="3043"/>
                  </a:moveTo>
                  <a:lnTo>
                    <a:pt x="84" y="3043"/>
                  </a:lnTo>
                  <a:cubicBezTo>
                    <a:pt x="84" y="3066"/>
                    <a:pt x="66" y="3085"/>
                    <a:pt x="43" y="3085"/>
                  </a:cubicBezTo>
                  <a:cubicBezTo>
                    <a:pt x="20" y="3085"/>
                    <a:pt x="1" y="3066"/>
                    <a:pt x="1" y="3043"/>
                  </a:cubicBezTo>
                  <a:lnTo>
                    <a:pt x="1" y="3043"/>
                  </a:lnTo>
                  <a:cubicBezTo>
                    <a:pt x="1" y="3020"/>
                    <a:pt x="20" y="3001"/>
                    <a:pt x="43" y="3001"/>
                  </a:cubicBezTo>
                  <a:cubicBezTo>
                    <a:pt x="66" y="3001"/>
                    <a:pt x="84" y="3020"/>
                    <a:pt x="84" y="3043"/>
                  </a:cubicBezTo>
                  <a:close/>
                  <a:moveTo>
                    <a:pt x="84" y="3210"/>
                  </a:moveTo>
                  <a:lnTo>
                    <a:pt x="84" y="3210"/>
                  </a:lnTo>
                  <a:cubicBezTo>
                    <a:pt x="84" y="3233"/>
                    <a:pt x="66" y="3251"/>
                    <a:pt x="43" y="3251"/>
                  </a:cubicBezTo>
                  <a:cubicBezTo>
                    <a:pt x="20" y="3251"/>
                    <a:pt x="1" y="3233"/>
                    <a:pt x="1" y="3210"/>
                  </a:cubicBezTo>
                  <a:lnTo>
                    <a:pt x="1" y="3210"/>
                  </a:lnTo>
                  <a:cubicBezTo>
                    <a:pt x="1" y="3187"/>
                    <a:pt x="20" y="3168"/>
                    <a:pt x="43" y="3168"/>
                  </a:cubicBezTo>
                  <a:cubicBezTo>
                    <a:pt x="66" y="3168"/>
                    <a:pt x="84" y="3187"/>
                    <a:pt x="84" y="3210"/>
                  </a:cubicBezTo>
                  <a:close/>
                  <a:moveTo>
                    <a:pt x="84" y="3376"/>
                  </a:moveTo>
                  <a:lnTo>
                    <a:pt x="84" y="3377"/>
                  </a:lnTo>
                  <a:cubicBezTo>
                    <a:pt x="84" y="3400"/>
                    <a:pt x="66" y="3418"/>
                    <a:pt x="43" y="3418"/>
                  </a:cubicBezTo>
                  <a:cubicBezTo>
                    <a:pt x="20" y="3418"/>
                    <a:pt x="1" y="3400"/>
                    <a:pt x="1" y="3377"/>
                  </a:cubicBezTo>
                  <a:lnTo>
                    <a:pt x="1" y="3376"/>
                  </a:lnTo>
                  <a:cubicBezTo>
                    <a:pt x="1" y="3353"/>
                    <a:pt x="20" y="3335"/>
                    <a:pt x="43" y="3335"/>
                  </a:cubicBezTo>
                  <a:cubicBezTo>
                    <a:pt x="66" y="3335"/>
                    <a:pt x="84" y="3353"/>
                    <a:pt x="84" y="3376"/>
                  </a:cubicBezTo>
                  <a:close/>
                  <a:moveTo>
                    <a:pt x="84" y="3543"/>
                  </a:moveTo>
                  <a:lnTo>
                    <a:pt x="84" y="3543"/>
                  </a:lnTo>
                  <a:cubicBezTo>
                    <a:pt x="84" y="3566"/>
                    <a:pt x="66" y="3585"/>
                    <a:pt x="43" y="3585"/>
                  </a:cubicBezTo>
                  <a:cubicBezTo>
                    <a:pt x="20" y="3585"/>
                    <a:pt x="1" y="3566"/>
                    <a:pt x="1" y="3543"/>
                  </a:cubicBezTo>
                  <a:lnTo>
                    <a:pt x="1" y="3543"/>
                  </a:lnTo>
                  <a:cubicBezTo>
                    <a:pt x="1" y="3520"/>
                    <a:pt x="20" y="3502"/>
                    <a:pt x="43" y="3502"/>
                  </a:cubicBezTo>
                  <a:cubicBezTo>
                    <a:pt x="66" y="3502"/>
                    <a:pt x="84" y="3520"/>
                    <a:pt x="84" y="3543"/>
                  </a:cubicBezTo>
                  <a:close/>
                  <a:moveTo>
                    <a:pt x="84" y="3710"/>
                  </a:moveTo>
                  <a:lnTo>
                    <a:pt x="84" y="3710"/>
                  </a:lnTo>
                  <a:cubicBezTo>
                    <a:pt x="84" y="3733"/>
                    <a:pt x="66" y="3752"/>
                    <a:pt x="43" y="3752"/>
                  </a:cubicBezTo>
                  <a:cubicBezTo>
                    <a:pt x="20" y="3752"/>
                    <a:pt x="1" y="3733"/>
                    <a:pt x="1" y="3710"/>
                  </a:cubicBezTo>
                  <a:lnTo>
                    <a:pt x="1" y="3710"/>
                  </a:lnTo>
                  <a:cubicBezTo>
                    <a:pt x="1" y="3687"/>
                    <a:pt x="20" y="3668"/>
                    <a:pt x="43" y="3668"/>
                  </a:cubicBezTo>
                  <a:cubicBezTo>
                    <a:pt x="66" y="3668"/>
                    <a:pt x="84" y="3687"/>
                    <a:pt x="84" y="3710"/>
                  </a:cubicBezTo>
                  <a:close/>
                  <a:moveTo>
                    <a:pt x="85" y="3877"/>
                  </a:moveTo>
                  <a:lnTo>
                    <a:pt x="85" y="3877"/>
                  </a:lnTo>
                  <a:cubicBezTo>
                    <a:pt x="85" y="3900"/>
                    <a:pt x="66" y="3918"/>
                    <a:pt x="43" y="3918"/>
                  </a:cubicBezTo>
                  <a:cubicBezTo>
                    <a:pt x="20" y="3918"/>
                    <a:pt x="1" y="3900"/>
                    <a:pt x="1" y="3877"/>
                  </a:cubicBezTo>
                  <a:lnTo>
                    <a:pt x="1" y="3877"/>
                  </a:lnTo>
                  <a:cubicBezTo>
                    <a:pt x="1" y="3854"/>
                    <a:pt x="20" y="3835"/>
                    <a:pt x="43" y="3835"/>
                  </a:cubicBezTo>
                  <a:cubicBezTo>
                    <a:pt x="66" y="3835"/>
                    <a:pt x="85" y="3854"/>
                    <a:pt x="85" y="3877"/>
                  </a:cubicBezTo>
                  <a:close/>
                  <a:moveTo>
                    <a:pt x="85" y="4043"/>
                  </a:moveTo>
                  <a:lnTo>
                    <a:pt x="85" y="4044"/>
                  </a:lnTo>
                  <a:cubicBezTo>
                    <a:pt x="85" y="4067"/>
                    <a:pt x="66" y="4085"/>
                    <a:pt x="43" y="4085"/>
                  </a:cubicBezTo>
                  <a:cubicBezTo>
                    <a:pt x="20" y="4085"/>
                    <a:pt x="1" y="4067"/>
                    <a:pt x="1" y="4044"/>
                  </a:cubicBezTo>
                  <a:lnTo>
                    <a:pt x="1" y="4043"/>
                  </a:lnTo>
                  <a:cubicBezTo>
                    <a:pt x="1" y="4020"/>
                    <a:pt x="20" y="4002"/>
                    <a:pt x="43" y="4002"/>
                  </a:cubicBezTo>
                  <a:cubicBezTo>
                    <a:pt x="66" y="4002"/>
                    <a:pt x="85" y="4020"/>
                    <a:pt x="85" y="4043"/>
                  </a:cubicBezTo>
                  <a:close/>
                  <a:moveTo>
                    <a:pt x="85" y="4210"/>
                  </a:moveTo>
                  <a:lnTo>
                    <a:pt x="85" y="4210"/>
                  </a:lnTo>
                  <a:cubicBezTo>
                    <a:pt x="85" y="4233"/>
                    <a:pt x="66" y="4252"/>
                    <a:pt x="43" y="4252"/>
                  </a:cubicBezTo>
                  <a:cubicBezTo>
                    <a:pt x="20" y="4252"/>
                    <a:pt x="1" y="4233"/>
                    <a:pt x="1" y="4210"/>
                  </a:cubicBezTo>
                  <a:lnTo>
                    <a:pt x="1" y="4210"/>
                  </a:lnTo>
                  <a:cubicBezTo>
                    <a:pt x="1" y="4187"/>
                    <a:pt x="20" y="4169"/>
                    <a:pt x="43" y="4169"/>
                  </a:cubicBezTo>
                  <a:cubicBezTo>
                    <a:pt x="66" y="4169"/>
                    <a:pt x="85" y="4187"/>
                    <a:pt x="85" y="4210"/>
                  </a:cubicBezTo>
                  <a:close/>
                  <a:moveTo>
                    <a:pt x="85" y="4377"/>
                  </a:moveTo>
                  <a:lnTo>
                    <a:pt x="85" y="4377"/>
                  </a:lnTo>
                  <a:cubicBezTo>
                    <a:pt x="85" y="4400"/>
                    <a:pt x="66" y="4419"/>
                    <a:pt x="43" y="4419"/>
                  </a:cubicBezTo>
                  <a:cubicBezTo>
                    <a:pt x="20" y="4419"/>
                    <a:pt x="1" y="4400"/>
                    <a:pt x="1" y="4377"/>
                  </a:cubicBezTo>
                  <a:lnTo>
                    <a:pt x="1" y="4377"/>
                  </a:lnTo>
                  <a:cubicBezTo>
                    <a:pt x="1" y="4354"/>
                    <a:pt x="20" y="4335"/>
                    <a:pt x="43" y="4335"/>
                  </a:cubicBezTo>
                  <a:cubicBezTo>
                    <a:pt x="66" y="4335"/>
                    <a:pt x="85" y="4354"/>
                    <a:pt x="85" y="4377"/>
                  </a:cubicBezTo>
                  <a:close/>
                  <a:moveTo>
                    <a:pt x="85" y="4544"/>
                  </a:moveTo>
                  <a:lnTo>
                    <a:pt x="85" y="4544"/>
                  </a:lnTo>
                  <a:cubicBezTo>
                    <a:pt x="85" y="4567"/>
                    <a:pt x="66" y="4585"/>
                    <a:pt x="43" y="4585"/>
                  </a:cubicBezTo>
                  <a:cubicBezTo>
                    <a:pt x="20" y="4585"/>
                    <a:pt x="1" y="4567"/>
                    <a:pt x="1" y="4544"/>
                  </a:cubicBezTo>
                  <a:lnTo>
                    <a:pt x="1" y="4544"/>
                  </a:lnTo>
                  <a:cubicBezTo>
                    <a:pt x="1" y="4521"/>
                    <a:pt x="20" y="4502"/>
                    <a:pt x="43" y="4502"/>
                  </a:cubicBezTo>
                  <a:cubicBezTo>
                    <a:pt x="66" y="4502"/>
                    <a:pt x="85" y="4521"/>
                    <a:pt x="85" y="4544"/>
                  </a:cubicBezTo>
                  <a:close/>
                  <a:moveTo>
                    <a:pt x="85" y="4710"/>
                  </a:moveTo>
                  <a:lnTo>
                    <a:pt x="85" y="4711"/>
                  </a:lnTo>
                  <a:cubicBezTo>
                    <a:pt x="85" y="4734"/>
                    <a:pt x="66" y="4752"/>
                    <a:pt x="43" y="4752"/>
                  </a:cubicBezTo>
                  <a:cubicBezTo>
                    <a:pt x="20" y="4752"/>
                    <a:pt x="2" y="4734"/>
                    <a:pt x="2" y="4711"/>
                  </a:cubicBezTo>
                  <a:lnTo>
                    <a:pt x="2" y="4710"/>
                  </a:lnTo>
                  <a:cubicBezTo>
                    <a:pt x="2" y="4687"/>
                    <a:pt x="20" y="4669"/>
                    <a:pt x="43" y="4669"/>
                  </a:cubicBezTo>
                  <a:cubicBezTo>
                    <a:pt x="66" y="4669"/>
                    <a:pt x="85" y="4687"/>
                    <a:pt x="85" y="4710"/>
                  </a:cubicBezTo>
                  <a:close/>
                  <a:moveTo>
                    <a:pt x="85" y="4877"/>
                  </a:moveTo>
                  <a:lnTo>
                    <a:pt x="85" y="4877"/>
                  </a:lnTo>
                  <a:cubicBezTo>
                    <a:pt x="85" y="4900"/>
                    <a:pt x="66" y="4919"/>
                    <a:pt x="43" y="4919"/>
                  </a:cubicBezTo>
                  <a:cubicBezTo>
                    <a:pt x="20" y="4919"/>
                    <a:pt x="2" y="4900"/>
                    <a:pt x="2" y="4877"/>
                  </a:cubicBezTo>
                  <a:lnTo>
                    <a:pt x="2" y="4877"/>
                  </a:lnTo>
                  <a:cubicBezTo>
                    <a:pt x="2" y="4854"/>
                    <a:pt x="20" y="4836"/>
                    <a:pt x="43" y="4836"/>
                  </a:cubicBezTo>
                  <a:cubicBezTo>
                    <a:pt x="66" y="4836"/>
                    <a:pt x="85" y="4854"/>
                    <a:pt x="85" y="4877"/>
                  </a:cubicBezTo>
                  <a:close/>
                  <a:moveTo>
                    <a:pt x="85" y="5044"/>
                  </a:moveTo>
                  <a:lnTo>
                    <a:pt x="85" y="5044"/>
                  </a:lnTo>
                  <a:cubicBezTo>
                    <a:pt x="85" y="5067"/>
                    <a:pt x="66" y="5086"/>
                    <a:pt x="43" y="5086"/>
                  </a:cubicBezTo>
                  <a:cubicBezTo>
                    <a:pt x="20" y="5086"/>
                    <a:pt x="2" y="5067"/>
                    <a:pt x="2" y="5044"/>
                  </a:cubicBezTo>
                  <a:lnTo>
                    <a:pt x="2" y="5044"/>
                  </a:lnTo>
                  <a:cubicBezTo>
                    <a:pt x="2" y="5021"/>
                    <a:pt x="20" y="5002"/>
                    <a:pt x="43" y="5002"/>
                  </a:cubicBezTo>
                  <a:cubicBezTo>
                    <a:pt x="66" y="5002"/>
                    <a:pt x="85" y="5021"/>
                    <a:pt x="85" y="5044"/>
                  </a:cubicBezTo>
                  <a:close/>
                  <a:moveTo>
                    <a:pt x="85" y="5211"/>
                  </a:moveTo>
                  <a:lnTo>
                    <a:pt x="85" y="5211"/>
                  </a:lnTo>
                  <a:cubicBezTo>
                    <a:pt x="85" y="5234"/>
                    <a:pt x="66" y="5252"/>
                    <a:pt x="43" y="5252"/>
                  </a:cubicBezTo>
                  <a:cubicBezTo>
                    <a:pt x="20" y="5252"/>
                    <a:pt x="2" y="5234"/>
                    <a:pt x="2" y="5211"/>
                  </a:cubicBezTo>
                  <a:lnTo>
                    <a:pt x="2" y="5211"/>
                  </a:lnTo>
                  <a:cubicBezTo>
                    <a:pt x="2" y="5188"/>
                    <a:pt x="20" y="5169"/>
                    <a:pt x="43" y="5169"/>
                  </a:cubicBezTo>
                  <a:cubicBezTo>
                    <a:pt x="66" y="5169"/>
                    <a:pt x="85" y="5188"/>
                    <a:pt x="85" y="5211"/>
                  </a:cubicBezTo>
                  <a:close/>
                  <a:moveTo>
                    <a:pt x="85" y="5377"/>
                  </a:moveTo>
                  <a:lnTo>
                    <a:pt x="85" y="5378"/>
                  </a:lnTo>
                  <a:cubicBezTo>
                    <a:pt x="85" y="5401"/>
                    <a:pt x="66" y="5419"/>
                    <a:pt x="43" y="5419"/>
                  </a:cubicBezTo>
                  <a:cubicBezTo>
                    <a:pt x="20" y="5419"/>
                    <a:pt x="2" y="5401"/>
                    <a:pt x="2" y="5378"/>
                  </a:cubicBezTo>
                  <a:lnTo>
                    <a:pt x="2" y="5377"/>
                  </a:lnTo>
                  <a:cubicBezTo>
                    <a:pt x="2" y="5354"/>
                    <a:pt x="20" y="5336"/>
                    <a:pt x="43" y="5336"/>
                  </a:cubicBezTo>
                  <a:cubicBezTo>
                    <a:pt x="66" y="5336"/>
                    <a:pt x="85" y="5354"/>
                    <a:pt x="85" y="5377"/>
                  </a:cubicBezTo>
                  <a:close/>
                  <a:moveTo>
                    <a:pt x="85" y="5544"/>
                  </a:moveTo>
                  <a:lnTo>
                    <a:pt x="85" y="5544"/>
                  </a:lnTo>
                  <a:cubicBezTo>
                    <a:pt x="85" y="5567"/>
                    <a:pt x="67" y="5586"/>
                    <a:pt x="43" y="5586"/>
                  </a:cubicBezTo>
                  <a:cubicBezTo>
                    <a:pt x="20" y="5586"/>
                    <a:pt x="2" y="5567"/>
                    <a:pt x="2" y="5544"/>
                  </a:cubicBezTo>
                  <a:lnTo>
                    <a:pt x="2" y="5544"/>
                  </a:lnTo>
                  <a:cubicBezTo>
                    <a:pt x="2" y="5521"/>
                    <a:pt x="20" y="5503"/>
                    <a:pt x="43" y="5503"/>
                  </a:cubicBezTo>
                  <a:cubicBezTo>
                    <a:pt x="67" y="5503"/>
                    <a:pt x="85" y="5521"/>
                    <a:pt x="85" y="5544"/>
                  </a:cubicBezTo>
                  <a:close/>
                  <a:moveTo>
                    <a:pt x="85" y="5711"/>
                  </a:moveTo>
                  <a:lnTo>
                    <a:pt x="85" y="5711"/>
                  </a:lnTo>
                  <a:cubicBezTo>
                    <a:pt x="85" y="5734"/>
                    <a:pt x="67" y="5753"/>
                    <a:pt x="44" y="5753"/>
                  </a:cubicBezTo>
                  <a:cubicBezTo>
                    <a:pt x="21" y="5753"/>
                    <a:pt x="2" y="5734"/>
                    <a:pt x="2" y="5711"/>
                  </a:cubicBezTo>
                  <a:lnTo>
                    <a:pt x="2" y="5711"/>
                  </a:lnTo>
                  <a:cubicBezTo>
                    <a:pt x="2" y="5688"/>
                    <a:pt x="21" y="5669"/>
                    <a:pt x="44" y="5669"/>
                  </a:cubicBezTo>
                  <a:cubicBezTo>
                    <a:pt x="67" y="5669"/>
                    <a:pt x="85" y="5688"/>
                    <a:pt x="85" y="5711"/>
                  </a:cubicBezTo>
                  <a:close/>
                  <a:moveTo>
                    <a:pt x="85" y="5878"/>
                  </a:moveTo>
                  <a:lnTo>
                    <a:pt x="85" y="5878"/>
                  </a:lnTo>
                  <a:cubicBezTo>
                    <a:pt x="85" y="5901"/>
                    <a:pt x="67" y="5919"/>
                    <a:pt x="44" y="5919"/>
                  </a:cubicBezTo>
                  <a:cubicBezTo>
                    <a:pt x="21" y="5919"/>
                    <a:pt x="2" y="5901"/>
                    <a:pt x="2" y="5878"/>
                  </a:cubicBezTo>
                  <a:lnTo>
                    <a:pt x="2" y="5878"/>
                  </a:lnTo>
                  <a:cubicBezTo>
                    <a:pt x="2" y="5855"/>
                    <a:pt x="21" y="5836"/>
                    <a:pt x="44" y="5836"/>
                  </a:cubicBezTo>
                  <a:cubicBezTo>
                    <a:pt x="67" y="5836"/>
                    <a:pt x="85" y="5855"/>
                    <a:pt x="85" y="5878"/>
                  </a:cubicBezTo>
                  <a:close/>
                  <a:moveTo>
                    <a:pt x="85" y="6044"/>
                  </a:moveTo>
                  <a:lnTo>
                    <a:pt x="85" y="6045"/>
                  </a:lnTo>
                  <a:cubicBezTo>
                    <a:pt x="85" y="6068"/>
                    <a:pt x="67" y="6086"/>
                    <a:pt x="44" y="6086"/>
                  </a:cubicBezTo>
                  <a:cubicBezTo>
                    <a:pt x="21" y="6086"/>
                    <a:pt x="2" y="6068"/>
                    <a:pt x="2" y="6045"/>
                  </a:cubicBezTo>
                  <a:lnTo>
                    <a:pt x="2" y="6044"/>
                  </a:lnTo>
                  <a:cubicBezTo>
                    <a:pt x="2" y="6021"/>
                    <a:pt x="21" y="6003"/>
                    <a:pt x="44" y="6003"/>
                  </a:cubicBezTo>
                  <a:cubicBezTo>
                    <a:pt x="67" y="6003"/>
                    <a:pt x="85" y="6021"/>
                    <a:pt x="85" y="6044"/>
                  </a:cubicBezTo>
                  <a:close/>
                  <a:moveTo>
                    <a:pt x="85" y="6211"/>
                  </a:moveTo>
                  <a:lnTo>
                    <a:pt x="85" y="6211"/>
                  </a:lnTo>
                  <a:cubicBezTo>
                    <a:pt x="85" y="6234"/>
                    <a:pt x="67" y="6253"/>
                    <a:pt x="44" y="6253"/>
                  </a:cubicBezTo>
                  <a:cubicBezTo>
                    <a:pt x="21" y="6253"/>
                    <a:pt x="2" y="6234"/>
                    <a:pt x="2" y="6211"/>
                  </a:cubicBezTo>
                  <a:lnTo>
                    <a:pt x="2" y="6211"/>
                  </a:lnTo>
                  <a:cubicBezTo>
                    <a:pt x="2" y="6188"/>
                    <a:pt x="21" y="6170"/>
                    <a:pt x="44" y="6170"/>
                  </a:cubicBezTo>
                  <a:cubicBezTo>
                    <a:pt x="67" y="6170"/>
                    <a:pt x="85" y="6188"/>
                    <a:pt x="85" y="6211"/>
                  </a:cubicBezTo>
                  <a:close/>
                  <a:moveTo>
                    <a:pt x="85" y="6378"/>
                  </a:moveTo>
                  <a:lnTo>
                    <a:pt x="85" y="6378"/>
                  </a:lnTo>
                  <a:cubicBezTo>
                    <a:pt x="85" y="6401"/>
                    <a:pt x="67" y="6420"/>
                    <a:pt x="44" y="6420"/>
                  </a:cubicBezTo>
                  <a:cubicBezTo>
                    <a:pt x="21" y="6420"/>
                    <a:pt x="2" y="6401"/>
                    <a:pt x="2" y="6378"/>
                  </a:cubicBezTo>
                  <a:lnTo>
                    <a:pt x="2" y="6378"/>
                  </a:lnTo>
                  <a:cubicBezTo>
                    <a:pt x="2" y="6355"/>
                    <a:pt x="21" y="6336"/>
                    <a:pt x="44" y="6336"/>
                  </a:cubicBezTo>
                  <a:cubicBezTo>
                    <a:pt x="67" y="6336"/>
                    <a:pt x="85" y="6355"/>
                    <a:pt x="85" y="6378"/>
                  </a:cubicBezTo>
                  <a:close/>
                  <a:moveTo>
                    <a:pt x="86" y="6545"/>
                  </a:moveTo>
                  <a:lnTo>
                    <a:pt x="86" y="6545"/>
                  </a:lnTo>
                  <a:cubicBezTo>
                    <a:pt x="86" y="6568"/>
                    <a:pt x="67" y="6586"/>
                    <a:pt x="44" y="6586"/>
                  </a:cubicBezTo>
                  <a:cubicBezTo>
                    <a:pt x="21" y="6586"/>
                    <a:pt x="2" y="6568"/>
                    <a:pt x="2" y="6545"/>
                  </a:cubicBezTo>
                  <a:lnTo>
                    <a:pt x="2" y="6545"/>
                  </a:lnTo>
                  <a:cubicBezTo>
                    <a:pt x="2" y="6522"/>
                    <a:pt x="21" y="6503"/>
                    <a:pt x="44" y="6503"/>
                  </a:cubicBezTo>
                  <a:cubicBezTo>
                    <a:pt x="67" y="6503"/>
                    <a:pt x="86" y="6522"/>
                    <a:pt x="86" y="6545"/>
                  </a:cubicBezTo>
                  <a:close/>
                  <a:moveTo>
                    <a:pt x="86" y="6711"/>
                  </a:moveTo>
                  <a:lnTo>
                    <a:pt x="86" y="6712"/>
                  </a:lnTo>
                  <a:cubicBezTo>
                    <a:pt x="86" y="6735"/>
                    <a:pt x="67" y="6753"/>
                    <a:pt x="44" y="6753"/>
                  </a:cubicBezTo>
                  <a:cubicBezTo>
                    <a:pt x="21" y="6753"/>
                    <a:pt x="2" y="6735"/>
                    <a:pt x="2" y="6712"/>
                  </a:cubicBezTo>
                  <a:lnTo>
                    <a:pt x="2" y="6711"/>
                  </a:lnTo>
                  <a:cubicBezTo>
                    <a:pt x="2" y="6688"/>
                    <a:pt x="21" y="6670"/>
                    <a:pt x="44" y="6670"/>
                  </a:cubicBezTo>
                  <a:cubicBezTo>
                    <a:pt x="67" y="6670"/>
                    <a:pt x="86" y="6688"/>
                    <a:pt x="86" y="6711"/>
                  </a:cubicBezTo>
                  <a:close/>
                  <a:moveTo>
                    <a:pt x="86" y="6878"/>
                  </a:moveTo>
                  <a:lnTo>
                    <a:pt x="86" y="6878"/>
                  </a:lnTo>
                  <a:cubicBezTo>
                    <a:pt x="86" y="6901"/>
                    <a:pt x="67" y="6920"/>
                    <a:pt x="44" y="6920"/>
                  </a:cubicBezTo>
                  <a:cubicBezTo>
                    <a:pt x="21" y="6920"/>
                    <a:pt x="2" y="6901"/>
                    <a:pt x="2" y="6878"/>
                  </a:cubicBezTo>
                  <a:lnTo>
                    <a:pt x="2" y="6878"/>
                  </a:lnTo>
                  <a:cubicBezTo>
                    <a:pt x="2" y="6855"/>
                    <a:pt x="21" y="6837"/>
                    <a:pt x="44" y="6837"/>
                  </a:cubicBezTo>
                  <a:cubicBezTo>
                    <a:pt x="67" y="6837"/>
                    <a:pt x="86" y="6855"/>
                    <a:pt x="86" y="6878"/>
                  </a:cubicBezTo>
                  <a:close/>
                  <a:moveTo>
                    <a:pt x="86" y="7045"/>
                  </a:moveTo>
                  <a:lnTo>
                    <a:pt x="86" y="7045"/>
                  </a:lnTo>
                  <a:cubicBezTo>
                    <a:pt x="86" y="7068"/>
                    <a:pt x="67" y="7087"/>
                    <a:pt x="44" y="7087"/>
                  </a:cubicBezTo>
                  <a:cubicBezTo>
                    <a:pt x="21" y="7087"/>
                    <a:pt x="2" y="7068"/>
                    <a:pt x="2" y="7045"/>
                  </a:cubicBezTo>
                  <a:lnTo>
                    <a:pt x="2" y="7045"/>
                  </a:lnTo>
                  <a:cubicBezTo>
                    <a:pt x="2" y="7022"/>
                    <a:pt x="21" y="7003"/>
                    <a:pt x="44" y="7003"/>
                  </a:cubicBezTo>
                  <a:cubicBezTo>
                    <a:pt x="67" y="7003"/>
                    <a:pt x="86" y="7022"/>
                    <a:pt x="86" y="7045"/>
                  </a:cubicBezTo>
                  <a:close/>
                  <a:moveTo>
                    <a:pt x="86" y="7212"/>
                  </a:moveTo>
                  <a:lnTo>
                    <a:pt x="86" y="7212"/>
                  </a:lnTo>
                  <a:cubicBezTo>
                    <a:pt x="86" y="7235"/>
                    <a:pt x="67" y="7253"/>
                    <a:pt x="44" y="7253"/>
                  </a:cubicBezTo>
                  <a:cubicBezTo>
                    <a:pt x="21" y="7253"/>
                    <a:pt x="2" y="7235"/>
                    <a:pt x="2" y="7212"/>
                  </a:cubicBezTo>
                  <a:lnTo>
                    <a:pt x="2" y="7212"/>
                  </a:lnTo>
                  <a:cubicBezTo>
                    <a:pt x="2" y="7189"/>
                    <a:pt x="21" y="7170"/>
                    <a:pt x="44" y="7170"/>
                  </a:cubicBezTo>
                  <a:cubicBezTo>
                    <a:pt x="67" y="7170"/>
                    <a:pt x="86" y="7189"/>
                    <a:pt x="86" y="7212"/>
                  </a:cubicBezTo>
                  <a:close/>
                  <a:moveTo>
                    <a:pt x="86" y="7378"/>
                  </a:moveTo>
                  <a:lnTo>
                    <a:pt x="86" y="7379"/>
                  </a:lnTo>
                  <a:cubicBezTo>
                    <a:pt x="86" y="7402"/>
                    <a:pt x="67" y="7420"/>
                    <a:pt x="44" y="7420"/>
                  </a:cubicBezTo>
                  <a:cubicBezTo>
                    <a:pt x="21" y="7420"/>
                    <a:pt x="3" y="7402"/>
                    <a:pt x="3" y="7379"/>
                  </a:cubicBezTo>
                  <a:lnTo>
                    <a:pt x="3" y="7378"/>
                  </a:lnTo>
                  <a:cubicBezTo>
                    <a:pt x="3" y="7355"/>
                    <a:pt x="21" y="7337"/>
                    <a:pt x="44" y="7337"/>
                  </a:cubicBezTo>
                  <a:cubicBezTo>
                    <a:pt x="67" y="7337"/>
                    <a:pt x="86" y="7355"/>
                    <a:pt x="86" y="7378"/>
                  </a:cubicBezTo>
                  <a:close/>
                  <a:moveTo>
                    <a:pt x="86" y="7545"/>
                  </a:moveTo>
                  <a:lnTo>
                    <a:pt x="86" y="7545"/>
                  </a:lnTo>
                  <a:cubicBezTo>
                    <a:pt x="86" y="7568"/>
                    <a:pt x="67" y="7587"/>
                    <a:pt x="44" y="7587"/>
                  </a:cubicBezTo>
                  <a:cubicBezTo>
                    <a:pt x="21" y="7587"/>
                    <a:pt x="3" y="7568"/>
                    <a:pt x="3" y="7545"/>
                  </a:cubicBezTo>
                  <a:lnTo>
                    <a:pt x="3" y="7545"/>
                  </a:lnTo>
                  <a:cubicBezTo>
                    <a:pt x="3" y="7522"/>
                    <a:pt x="21" y="7504"/>
                    <a:pt x="44" y="7504"/>
                  </a:cubicBezTo>
                  <a:cubicBezTo>
                    <a:pt x="67" y="7504"/>
                    <a:pt x="86" y="7522"/>
                    <a:pt x="86" y="7545"/>
                  </a:cubicBezTo>
                  <a:close/>
                  <a:moveTo>
                    <a:pt x="86" y="7712"/>
                  </a:moveTo>
                  <a:lnTo>
                    <a:pt x="86" y="7712"/>
                  </a:lnTo>
                  <a:cubicBezTo>
                    <a:pt x="86" y="7735"/>
                    <a:pt x="67" y="7754"/>
                    <a:pt x="44" y="7754"/>
                  </a:cubicBezTo>
                  <a:cubicBezTo>
                    <a:pt x="21" y="7754"/>
                    <a:pt x="3" y="7735"/>
                    <a:pt x="3" y="7712"/>
                  </a:cubicBezTo>
                  <a:lnTo>
                    <a:pt x="3" y="7712"/>
                  </a:lnTo>
                  <a:cubicBezTo>
                    <a:pt x="3" y="7689"/>
                    <a:pt x="21" y="7670"/>
                    <a:pt x="44" y="7670"/>
                  </a:cubicBezTo>
                  <a:cubicBezTo>
                    <a:pt x="67" y="7670"/>
                    <a:pt x="86" y="7689"/>
                    <a:pt x="86" y="7712"/>
                  </a:cubicBezTo>
                  <a:close/>
                  <a:moveTo>
                    <a:pt x="86" y="7879"/>
                  </a:moveTo>
                  <a:lnTo>
                    <a:pt x="86" y="7879"/>
                  </a:lnTo>
                  <a:cubicBezTo>
                    <a:pt x="86" y="7902"/>
                    <a:pt x="67" y="7920"/>
                    <a:pt x="44" y="7920"/>
                  </a:cubicBezTo>
                  <a:cubicBezTo>
                    <a:pt x="21" y="7920"/>
                    <a:pt x="3" y="7902"/>
                    <a:pt x="3" y="7879"/>
                  </a:cubicBezTo>
                  <a:lnTo>
                    <a:pt x="3" y="7879"/>
                  </a:lnTo>
                  <a:cubicBezTo>
                    <a:pt x="3" y="7856"/>
                    <a:pt x="21" y="7837"/>
                    <a:pt x="44" y="7837"/>
                  </a:cubicBezTo>
                  <a:cubicBezTo>
                    <a:pt x="67" y="7837"/>
                    <a:pt x="86" y="7856"/>
                    <a:pt x="86" y="7879"/>
                  </a:cubicBezTo>
                  <a:close/>
                  <a:moveTo>
                    <a:pt x="86" y="8045"/>
                  </a:moveTo>
                  <a:lnTo>
                    <a:pt x="86" y="8046"/>
                  </a:lnTo>
                  <a:cubicBezTo>
                    <a:pt x="86" y="8069"/>
                    <a:pt x="67" y="8087"/>
                    <a:pt x="44" y="8087"/>
                  </a:cubicBezTo>
                  <a:cubicBezTo>
                    <a:pt x="21" y="8087"/>
                    <a:pt x="3" y="8069"/>
                    <a:pt x="3" y="8046"/>
                  </a:cubicBezTo>
                  <a:lnTo>
                    <a:pt x="3" y="8045"/>
                  </a:lnTo>
                  <a:cubicBezTo>
                    <a:pt x="3" y="8022"/>
                    <a:pt x="21" y="8004"/>
                    <a:pt x="44" y="8004"/>
                  </a:cubicBezTo>
                  <a:cubicBezTo>
                    <a:pt x="67" y="8004"/>
                    <a:pt x="86" y="8022"/>
                    <a:pt x="86" y="8045"/>
                  </a:cubicBezTo>
                  <a:close/>
                  <a:moveTo>
                    <a:pt x="86" y="8212"/>
                  </a:moveTo>
                  <a:lnTo>
                    <a:pt x="86" y="8212"/>
                  </a:lnTo>
                  <a:cubicBezTo>
                    <a:pt x="86" y="8235"/>
                    <a:pt x="68" y="8254"/>
                    <a:pt x="44" y="8254"/>
                  </a:cubicBezTo>
                  <a:cubicBezTo>
                    <a:pt x="21" y="8254"/>
                    <a:pt x="3" y="8235"/>
                    <a:pt x="3" y="8212"/>
                  </a:cubicBezTo>
                  <a:lnTo>
                    <a:pt x="3" y="8212"/>
                  </a:lnTo>
                  <a:cubicBezTo>
                    <a:pt x="3" y="8189"/>
                    <a:pt x="21" y="8171"/>
                    <a:pt x="44" y="8171"/>
                  </a:cubicBezTo>
                  <a:cubicBezTo>
                    <a:pt x="68" y="8171"/>
                    <a:pt x="86" y="8189"/>
                    <a:pt x="86" y="8212"/>
                  </a:cubicBezTo>
                  <a:close/>
                  <a:moveTo>
                    <a:pt x="86" y="8379"/>
                  </a:moveTo>
                  <a:lnTo>
                    <a:pt x="86" y="8379"/>
                  </a:lnTo>
                  <a:cubicBezTo>
                    <a:pt x="86" y="8402"/>
                    <a:pt x="68" y="8421"/>
                    <a:pt x="45" y="8421"/>
                  </a:cubicBezTo>
                  <a:cubicBezTo>
                    <a:pt x="22" y="8421"/>
                    <a:pt x="3" y="8402"/>
                    <a:pt x="3" y="8379"/>
                  </a:cubicBezTo>
                  <a:lnTo>
                    <a:pt x="3" y="8379"/>
                  </a:lnTo>
                  <a:cubicBezTo>
                    <a:pt x="3" y="8356"/>
                    <a:pt x="22" y="8337"/>
                    <a:pt x="45" y="8337"/>
                  </a:cubicBezTo>
                  <a:cubicBezTo>
                    <a:pt x="68" y="8337"/>
                    <a:pt x="86" y="8356"/>
                    <a:pt x="86" y="8379"/>
                  </a:cubicBezTo>
                  <a:close/>
                  <a:moveTo>
                    <a:pt x="86" y="8546"/>
                  </a:moveTo>
                  <a:lnTo>
                    <a:pt x="86" y="8546"/>
                  </a:lnTo>
                  <a:cubicBezTo>
                    <a:pt x="86" y="8569"/>
                    <a:pt x="68" y="8587"/>
                    <a:pt x="45" y="8587"/>
                  </a:cubicBezTo>
                  <a:cubicBezTo>
                    <a:pt x="22" y="8587"/>
                    <a:pt x="3" y="8569"/>
                    <a:pt x="3" y="8546"/>
                  </a:cubicBezTo>
                  <a:lnTo>
                    <a:pt x="3" y="8546"/>
                  </a:lnTo>
                  <a:cubicBezTo>
                    <a:pt x="3" y="8523"/>
                    <a:pt x="22" y="8504"/>
                    <a:pt x="45" y="8504"/>
                  </a:cubicBezTo>
                  <a:cubicBezTo>
                    <a:pt x="68" y="8504"/>
                    <a:pt x="86" y="8523"/>
                    <a:pt x="86" y="8546"/>
                  </a:cubicBezTo>
                  <a:close/>
                  <a:moveTo>
                    <a:pt x="86" y="8712"/>
                  </a:moveTo>
                  <a:lnTo>
                    <a:pt x="86" y="8713"/>
                  </a:lnTo>
                  <a:cubicBezTo>
                    <a:pt x="86" y="8736"/>
                    <a:pt x="68" y="8754"/>
                    <a:pt x="45" y="8754"/>
                  </a:cubicBezTo>
                  <a:cubicBezTo>
                    <a:pt x="22" y="8754"/>
                    <a:pt x="3" y="8736"/>
                    <a:pt x="3" y="8713"/>
                  </a:cubicBezTo>
                  <a:lnTo>
                    <a:pt x="3" y="8712"/>
                  </a:lnTo>
                  <a:cubicBezTo>
                    <a:pt x="3" y="8689"/>
                    <a:pt x="22" y="8671"/>
                    <a:pt x="45" y="8671"/>
                  </a:cubicBezTo>
                  <a:cubicBezTo>
                    <a:pt x="68" y="8671"/>
                    <a:pt x="86" y="8689"/>
                    <a:pt x="86" y="8712"/>
                  </a:cubicBezTo>
                  <a:close/>
                  <a:moveTo>
                    <a:pt x="86" y="8879"/>
                  </a:moveTo>
                  <a:lnTo>
                    <a:pt x="86" y="8879"/>
                  </a:lnTo>
                  <a:cubicBezTo>
                    <a:pt x="86" y="8902"/>
                    <a:pt x="68" y="8921"/>
                    <a:pt x="45" y="8921"/>
                  </a:cubicBezTo>
                  <a:cubicBezTo>
                    <a:pt x="22" y="8921"/>
                    <a:pt x="3" y="8902"/>
                    <a:pt x="3" y="8879"/>
                  </a:cubicBezTo>
                  <a:lnTo>
                    <a:pt x="3" y="8879"/>
                  </a:lnTo>
                  <a:cubicBezTo>
                    <a:pt x="3" y="8856"/>
                    <a:pt x="22" y="8838"/>
                    <a:pt x="45" y="8838"/>
                  </a:cubicBezTo>
                  <a:cubicBezTo>
                    <a:pt x="68" y="8838"/>
                    <a:pt x="86" y="8856"/>
                    <a:pt x="86" y="8879"/>
                  </a:cubicBezTo>
                  <a:close/>
                </a:path>
              </a:pathLst>
            </a:custGeom>
            <a:solidFill>
              <a:srgbClr val="800080"/>
            </a:solidFill>
            <a:ln w="1588" cap="flat">
              <a:solidFill>
                <a:srgbClr val="8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" name="Freeform 22"/>
            <p:cNvSpPr>
              <a:spLocks noEditPoints="1"/>
            </p:cNvSpPr>
            <p:nvPr/>
          </p:nvSpPr>
          <p:spPr bwMode="auto">
            <a:xfrm>
              <a:off x="3471" y="1112"/>
              <a:ext cx="9" cy="2430"/>
            </a:xfrm>
            <a:custGeom>
              <a:avLst/>
              <a:gdLst>
                <a:gd name="T0" fmla="*/ 0 w 54"/>
                <a:gd name="T1" fmla="*/ 25 h 14450"/>
                <a:gd name="T2" fmla="*/ 26 w 54"/>
                <a:gd name="T3" fmla="*/ 550 h 14450"/>
                <a:gd name="T4" fmla="*/ 51 w 54"/>
                <a:gd name="T5" fmla="*/ 725 h 14450"/>
                <a:gd name="T6" fmla="*/ 26 w 54"/>
                <a:gd name="T7" fmla="*/ 700 h 14450"/>
                <a:gd name="T8" fmla="*/ 1 w 54"/>
                <a:gd name="T9" fmla="*/ 1225 h 14450"/>
                <a:gd name="T10" fmla="*/ 51 w 54"/>
                <a:gd name="T11" fmla="*/ 1575 h 14450"/>
                <a:gd name="T12" fmla="*/ 51 w 54"/>
                <a:gd name="T13" fmla="*/ 1425 h 14450"/>
                <a:gd name="T14" fmla="*/ 1 w 54"/>
                <a:gd name="T15" fmla="*/ 1775 h 14450"/>
                <a:gd name="T16" fmla="*/ 26 w 54"/>
                <a:gd name="T17" fmla="*/ 2300 h 14450"/>
                <a:gd name="T18" fmla="*/ 51 w 54"/>
                <a:gd name="T19" fmla="*/ 2475 h 14450"/>
                <a:gd name="T20" fmla="*/ 26 w 54"/>
                <a:gd name="T21" fmla="*/ 2450 h 14450"/>
                <a:gd name="T22" fmla="*/ 1 w 54"/>
                <a:gd name="T23" fmla="*/ 2975 h 14450"/>
                <a:gd name="T24" fmla="*/ 51 w 54"/>
                <a:gd name="T25" fmla="*/ 3325 h 14450"/>
                <a:gd name="T26" fmla="*/ 51 w 54"/>
                <a:gd name="T27" fmla="*/ 3175 h 14450"/>
                <a:gd name="T28" fmla="*/ 1 w 54"/>
                <a:gd name="T29" fmla="*/ 3525 h 14450"/>
                <a:gd name="T30" fmla="*/ 26 w 54"/>
                <a:gd name="T31" fmla="*/ 4050 h 14450"/>
                <a:gd name="T32" fmla="*/ 51 w 54"/>
                <a:gd name="T33" fmla="*/ 4225 h 14450"/>
                <a:gd name="T34" fmla="*/ 26 w 54"/>
                <a:gd name="T35" fmla="*/ 4200 h 14450"/>
                <a:gd name="T36" fmla="*/ 2 w 54"/>
                <a:gd name="T37" fmla="*/ 4725 h 14450"/>
                <a:gd name="T38" fmla="*/ 52 w 54"/>
                <a:gd name="T39" fmla="*/ 5075 h 14450"/>
                <a:gd name="T40" fmla="*/ 52 w 54"/>
                <a:gd name="T41" fmla="*/ 4925 h 14450"/>
                <a:gd name="T42" fmla="*/ 2 w 54"/>
                <a:gd name="T43" fmla="*/ 5275 h 14450"/>
                <a:gd name="T44" fmla="*/ 27 w 54"/>
                <a:gd name="T45" fmla="*/ 5800 h 14450"/>
                <a:gd name="T46" fmla="*/ 52 w 54"/>
                <a:gd name="T47" fmla="*/ 5975 h 14450"/>
                <a:gd name="T48" fmla="*/ 27 w 54"/>
                <a:gd name="T49" fmla="*/ 5950 h 14450"/>
                <a:gd name="T50" fmla="*/ 2 w 54"/>
                <a:gd name="T51" fmla="*/ 6475 h 14450"/>
                <a:gd name="T52" fmla="*/ 52 w 54"/>
                <a:gd name="T53" fmla="*/ 6825 h 14450"/>
                <a:gd name="T54" fmla="*/ 52 w 54"/>
                <a:gd name="T55" fmla="*/ 6675 h 14450"/>
                <a:gd name="T56" fmla="*/ 2 w 54"/>
                <a:gd name="T57" fmla="*/ 7025 h 14450"/>
                <a:gd name="T58" fmla="*/ 27 w 54"/>
                <a:gd name="T59" fmla="*/ 7550 h 14450"/>
                <a:gd name="T60" fmla="*/ 52 w 54"/>
                <a:gd name="T61" fmla="*/ 7725 h 14450"/>
                <a:gd name="T62" fmla="*/ 27 w 54"/>
                <a:gd name="T63" fmla="*/ 7700 h 14450"/>
                <a:gd name="T64" fmla="*/ 2 w 54"/>
                <a:gd name="T65" fmla="*/ 8225 h 14450"/>
                <a:gd name="T66" fmla="*/ 52 w 54"/>
                <a:gd name="T67" fmla="*/ 8575 h 14450"/>
                <a:gd name="T68" fmla="*/ 52 w 54"/>
                <a:gd name="T69" fmla="*/ 8425 h 14450"/>
                <a:gd name="T70" fmla="*/ 2 w 54"/>
                <a:gd name="T71" fmla="*/ 8775 h 14450"/>
                <a:gd name="T72" fmla="*/ 28 w 54"/>
                <a:gd name="T73" fmla="*/ 9300 h 14450"/>
                <a:gd name="T74" fmla="*/ 53 w 54"/>
                <a:gd name="T75" fmla="*/ 9475 h 14450"/>
                <a:gd name="T76" fmla="*/ 28 w 54"/>
                <a:gd name="T77" fmla="*/ 9450 h 14450"/>
                <a:gd name="T78" fmla="*/ 3 w 54"/>
                <a:gd name="T79" fmla="*/ 9975 h 14450"/>
                <a:gd name="T80" fmla="*/ 53 w 54"/>
                <a:gd name="T81" fmla="*/ 10325 h 14450"/>
                <a:gd name="T82" fmla="*/ 53 w 54"/>
                <a:gd name="T83" fmla="*/ 10175 h 14450"/>
                <a:gd name="T84" fmla="*/ 3 w 54"/>
                <a:gd name="T85" fmla="*/ 10525 h 14450"/>
                <a:gd name="T86" fmla="*/ 28 w 54"/>
                <a:gd name="T87" fmla="*/ 11050 h 14450"/>
                <a:gd name="T88" fmla="*/ 53 w 54"/>
                <a:gd name="T89" fmla="*/ 11225 h 14450"/>
                <a:gd name="T90" fmla="*/ 28 w 54"/>
                <a:gd name="T91" fmla="*/ 11200 h 14450"/>
                <a:gd name="T92" fmla="*/ 3 w 54"/>
                <a:gd name="T93" fmla="*/ 11725 h 14450"/>
                <a:gd name="T94" fmla="*/ 53 w 54"/>
                <a:gd name="T95" fmla="*/ 12075 h 14450"/>
                <a:gd name="T96" fmla="*/ 53 w 54"/>
                <a:gd name="T97" fmla="*/ 11925 h 14450"/>
                <a:gd name="T98" fmla="*/ 3 w 54"/>
                <a:gd name="T99" fmla="*/ 12275 h 14450"/>
                <a:gd name="T100" fmla="*/ 28 w 54"/>
                <a:gd name="T101" fmla="*/ 12800 h 14450"/>
                <a:gd name="T102" fmla="*/ 53 w 54"/>
                <a:gd name="T103" fmla="*/ 12975 h 14450"/>
                <a:gd name="T104" fmla="*/ 28 w 54"/>
                <a:gd name="T105" fmla="*/ 12950 h 14450"/>
                <a:gd name="T106" fmla="*/ 4 w 54"/>
                <a:gd name="T107" fmla="*/ 13475 h 14450"/>
                <a:gd name="T108" fmla="*/ 54 w 54"/>
                <a:gd name="T109" fmla="*/ 13825 h 14450"/>
                <a:gd name="T110" fmla="*/ 54 w 54"/>
                <a:gd name="T111" fmla="*/ 13675 h 14450"/>
                <a:gd name="T112" fmla="*/ 4 w 54"/>
                <a:gd name="T113" fmla="*/ 14025 h 14450"/>
                <a:gd name="T114" fmla="*/ 29 w 54"/>
                <a:gd name="T115" fmla="*/ 14450 h 14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14450">
                  <a:moveTo>
                    <a:pt x="50" y="25"/>
                  </a:moveTo>
                  <a:lnTo>
                    <a:pt x="51" y="175"/>
                  </a:lnTo>
                  <a:cubicBezTo>
                    <a:pt x="51" y="189"/>
                    <a:pt x="39" y="200"/>
                    <a:pt x="26" y="200"/>
                  </a:cubicBezTo>
                  <a:cubicBezTo>
                    <a:pt x="12" y="200"/>
                    <a:pt x="1" y="189"/>
                    <a:pt x="1" y="175"/>
                  </a:cubicBezTo>
                  <a:lnTo>
                    <a:pt x="0" y="25"/>
                  </a:lnTo>
                  <a:cubicBezTo>
                    <a:pt x="0" y="12"/>
                    <a:pt x="12" y="0"/>
                    <a:pt x="25" y="0"/>
                  </a:cubicBezTo>
                  <a:cubicBezTo>
                    <a:pt x="39" y="0"/>
                    <a:pt x="50" y="12"/>
                    <a:pt x="50" y="25"/>
                  </a:cubicBezTo>
                  <a:close/>
                  <a:moveTo>
                    <a:pt x="51" y="375"/>
                  </a:moveTo>
                  <a:lnTo>
                    <a:pt x="51" y="525"/>
                  </a:lnTo>
                  <a:cubicBezTo>
                    <a:pt x="51" y="539"/>
                    <a:pt x="39" y="550"/>
                    <a:pt x="26" y="550"/>
                  </a:cubicBezTo>
                  <a:cubicBezTo>
                    <a:pt x="12" y="550"/>
                    <a:pt x="1" y="539"/>
                    <a:pt x="1" y="525"/>
                  </a:cubicBezTo>
                  <a:lnTo>
                    <a:pt x="1" y="375"/>
                  </a:lnTo>
                  <a:cubicBezTo>
                    <a:pt x="1" y="362"/>
                    <a:pt x="12" y="350"/>
                    <a:pt x="26" y="350"/>
                  </a:cubicBezTo>
                  <a:cubicBezTo>
                    <a:pt x="39" y="350"/>
                    <a:pt x="51" y="362"/>
                    <a:pt x="51" y="375"/>
                  </a:cubicBezTo>
                  <a:close/>
                  <a:moveTo>
                    <a:pt x="51" y="725"/>
                  </a:moveTo>
                  <a:lnTo>
                    <a:pt x="51" y="875"/>
                  </a:lnTo>
                  <a:cubicBezTo>
                    <a:pt x="51" y="889"/>
                    <a:pt x="39" y="900"/>
                    <a:pt x="26" y="900"/>
                  </a:cubicBezTo>
                  <a:cubicBezTo>
                    <a:pt x="12" y="900"/>
                    <a:pt x="1" y="889"/>
                    <a:pt x="1" y="875"/>
                  </a:cubicBezTo>
                  <a:lnTo>
                    <a:pt x="1" y="725"/>
                  </a:lnTo>
                  <a:cubicBezTo>
                    <a:pt x="1" y="712"/>
                    <a:pt x="12" y="700"/>
                    <a:pt x="26" y="700"/>
                  </a:cubicBezTo>
                  <a:cubicBezTo>
                    <a:pt x="39" y="700"/>
                    <a:pt x="51" y="712"/>
                    <a:pt x="51" y="725"/>
                  </a:cubicBezTo>
                  <a:close/>
                  <a:moveTo>
                    <a:pt x="51" y="1075"/>
                  </a:moveTo>
                  <a:lnTo>
                    <a:pt x="51" y="1225"/>
                  </a:lnTo>
                  <a:cubicBezTo>
                    <a:pt x="51" y="1239"/>
                    <a:pt x="40" y="1250"/>
                    <a:pt x="26" y="1250"/>
                  </a:cubicBezTo>
                  <a:cubicBezTo>
                    <a:pt x="12" y="1250"/>
                    <a:pt x="1" y="1239"/>
                    <a:pt x="1" y="1225"/>
                  </a:cubicBezTo>
                  <a:lnTo>
                    <a:pt x="1" y="1075"/>
                  </a:lnTo>
                  <a:cubicBezTo>
                    <a:pt x="1" y="1062"/>
                    <a:pt x="12" y="1050"/>
                    <a:pt x="26" y="1050"/>
                  </a:cubicBezTo>
                  <a:cubicBezTo>
                    <a:pt x="40" y="1050"/>
                    <a:pt x="51" y="1062"/>
                    <a:pt x="51" y="1075"/>
                  </a:cubicBezTo>
                  <a:close/>
                  <a:moveTo>
                    <a:pt x="51" y="1425"/>
                  </a:moveTo>
                  <a:lnTo>
                    <a:pt x="51" y="1575"/>
                  </a:lnTo>
                  <a:cubicBezTo>
                    <a:pt x="51" y="1589"/>
                    <a:pt x="40" y="1600"/>
                    <a:pt x="26" y="1600"/>
                  </a:cubicBezTo>
                  <a:cubicBezTo>
                    <a:pt x="12" y="1600"/>
                    <a:pt x="1" y="1589"/>
                    <a:pt x="1" y="1575"/>
                  </a:cubicBezTo>
                  <a:lnTo>
                    <a:pt x="1" y="1425"/>
                  </a:lnTo>
                  <a:cubicBezTo>
                    <a:pt x="1" y="1412"/>
                    <a:pt x="12" y="1400"/>
                    <a:pt x="26" y="1400"/>
                  </a:cubicBezTo>
                  <a:cubicBezTo>
                    <a:pt x="40" y="1400"/>
                    <a:pt x="51" y="1412"/>
                    <a:pt x="51" y="1425"/>
                  </a:cubicBezTo>
                  <a:close/>
                  <a:moveTo>
                    <a:pt x="51" y="1775"/>
                  </a:moveTo>
                  <a:lnTo>
                    <a:pt x="51" y="1925"/>
                  </a:lnTo>
                  <a:cubicBezTo>
                    <a:pt x="51" y="1939"/>
                    <a:pt x="40" y="1950"/>
                    <a:pt x="26" y="1950"/>
                  </a:cubicBezTo>
                  <a:cubicBezTo>
                    <a:pt x="12" y="1950"/>
                    <a:pt x="1" y="1939"/>
                    <a:pt x="1" y="1925"/>
                  </a:cubicBezTo>
                  <a:lnTo>
                    <a:pt x="1" y="1775"/>
                  </a:lnTo>
                  <a:cubicBezTo>
                    <a:pt x="1" y="1762"/>
                    <a:pt x="12" y="1750"/>
                    <a:pt x="26" y="1750"/>
                  </a:cubicBezTo>
                  <a:cubicBezTo>
                    <a:pt x="40" y="1750"/>
                    <a:pt x="51" y="1762"/>
                    <a:pt x="51" y="1775"/>
                  </a:cubicBezTo>
                  <a:close/>
                  <a:moveTo>
                    <a:pt x="51" y="2125"/>
                  </a:moveTo>
                  <a:lnTo>
                    <a:pt x="51" y="2275"/>
                  </a:lnTo>
                  <a:cubicBezTo>
                    <a:pt x="51" y="2289"/>
                    <a:pt x="40" y="2300"/>
                    <a:pt x="26" y="2300"/>
                  </a:cubicBezTo>
                  <a:cubicBezTo>
                    <a:pt x="12" y="2300"/>
                    <a:pt x="1" y="2289"/>
                    <a:pt x="1" y="2275"/>
                  </a:cubicBezTo>
                  <a:lnTo>
                    <a:pt x="1" y="2125"/>
                  </a:lnTo>
                  <a:cubicBezTo>
                    <a:pt x="1" y="2112"/>
                    <a:pt x="12" y="2100"/>
                    <a:pt x="26" y="2100"/>
                  </a:cubicBezTo>
                  <a:cubicBezTo>
                    <a:pt x="40" y="2100"/>
                    <a:pt x="51" y="2112"/>
                    <a:pt x="51" y="2125"/>
                  </a:cubicBezTo>
                  <a:close/>
                  <a:moveTo>
                    <a:pt x="51" y="2475"/>
                  </a:moveTo>
                  <a:lnTo>
                    <a:pt x="51" y="2625"/>
                  </a:lnTo>
                  <a:cubicBezTo>
                    <a:pt x="51" y="2639"/>
                    <a:pt x="40" y="2650"/>
                    <a:pt x="26" y="2650"/>
                  </a:cubicBezTo>
                  <a:cubicBezTo>
                    <a:pt x="12" y="2650"/>
                    <a:pt x="1" y="2639"/>
                    <a:pt x="1" y="2625"/>
                  </a:cubicBezTo>
                  <a:lnTo>
                    <a:pt x="1" y="2475"/>
                  </a:lnTo>
                  <a:cubicBezTo>
                    <a:pt x="1" y="2462"/>
                    <a:pt x="12" y="2450"/>
                    <a:pt x="26" y="2450"/>
                  </a:cubicBezTo>
                  <a:cubicBezTo>
                    <a:pt x="40" y="2450"/>
                    <a:pt x="51" y="2462"/>
                    <a:pt x="51" y="2475"/>
                  </a:cubicBezTo>
                  <a:close/>
                  <a:moveTo>
                    <a:pt x="51" y="2825"/>
                  </a:moveTo>
                  <a:lnTo>
                    <a:pt x="51" y="2975"/>
                  </a:lnTo>
                  <a:cubicBezTo>
                    <a:pt x="51" y="2989"/>
                    <a:pt x="40" y="3000"/>
                    <a:pt x="26" y="3000"/>
                  </a:cubicBezTo>
                  <a:cubicBezTo>
                    <a:pt x="12" y="3000"/>
                    <a:pt x="1" y="2989"/>
                    <a:pt x="1" y="2975"/>
                  </a:cubicBezTo>
                  <a:lnTo>
                    <a:pt x="1" y="2825"/>
                  </a:lnTo>
                  <a:cubicBezTo>
                    <a:pt x="1" y="2812"/>
                    <a:pt x="12" y="2800"/>
                    <a:pt x="26" y="2800"/>
                  </a:cubicBezTo>
                  <a:cubicBezTo>
                    <a:pt x="40" y="2800"/>
                    <a:pt x="51" y="2812"/>
                    <a:pt x="51" y="2825"/>
                  </a:cubicBezTo>
                  <a:close/>
                  <a:moveTo>
                    <a:pt x="51" y="3175"/>
                  </a:moveTo>
                  <a:lnTo>
                    <a:pt x="51" y="3325"/>
                  </a:lnTo>
                  <a:cubicBezTo>
                    <a:pt x="51" y="3339"/>
                    <a:pt x="40" y="3350"/>
                    <a:pt x="26" y="3350"/>
                  </a:cubicBezTo>
                  <a:cubicBezTo>
                    <a:pt x="12" y="3350"/>
                    <a:pt x="1" y="3339"/>
                    <a:pt x="1" y="3325"/>
                  </a:cubicBezTo>
                  <a:lnTo>
                    <a:pt x="1" y="3175"/>
                  </a:lnTo>
                  <a:cubicBezTo>
                    <a:pt x="1" y="3162"/>
                    <a:pt x="12" y="3150"/>
                    <a:pt x="26" y="3150"/>
                  </a:cubicBezTo>
                  <a:cubicBezTo>
                    <a:pt x="40" y="3150"/>
                    <a:pt x="51" y="3162"/>
                    <a:pt x="51" y="3175"/>
                  </a:cubicBezTo>
                  <a:close/>
                  <a:moveTo>
                    <a:pt x="51" y="3525"/>
                  </a:moveTo>
                  <a:lnTo>
                    <a:pt x="51" y="3675"/>
                  </a:lnTo>
                  <a:cubicBezTo>
                    <a:pt x="51" y="3689"/>
                    <a:pt x="40" y="3700"/>
                    <a:pt x="26" y="3700"/>
                  </a:cubicBezTo>
                  <a:cubicBezTo>
                    <a:pt x="12" y="3700"/>
                    <a:pt x="1" y="3689"/>
                    <a:pt x="1" y="3675"/>
                  </a:cubicBezTo>
                  <a:lnTo>
                    <a:pt x="1" y="3525"/>
                  </a:lnTo>
                  <a:cubicBezTo>
                    <a:pt x="1" y="3512"/>
                    <a:pt x="12" y="3500"/>
                    <a:pt x="26" y="3500"/>
                  </a:cubicBezTo>
                  <a:cubicBezTo>
                    <a:pt x="40" y="3500"/>
                    <a:pt x="51" y="3512"/>
                    <a:pt x="51" y="3525"/>
                  </a:cubicBezTo>
                  <a:close/>
                  <a:moveTo>
                    <a:pt x="51" y="3875"/>
                  </a:moveTo>
                  <a:lnTo>
                    <a:pt x="51" y="4025"/>
                  </a:lnTo>
                  <a:cubicBezTo>
                    <a:pt x="51" y="4039"/>
                    <a:pt x="40" y="4050"/>
                    <a:pt x="26" y="4050"/>
                  </a:cubicBezTo>
                  <a:cubicBezTo>
                    <a:pt x="13" y="4050"/>
                    <a:pt x="1" y="4039"/>
                    <a:pt x="1" y="4025"/>
                  </a:cubicBezTo>
                  <a:lnTo>
                    <a:pt x="1" y="3875"/>
                  </a:lnTo>
                  <a:cubicBezTo>
                    <a:pt x="1" y="3862"/>
                    <a:pt x="13" y="3850"/>
                    <a:pt x="26" y="3850"/>
                  </a:cubicBezTo>
                  <a:cubicBezTo>
                    <a:pt x="40" y="3850"/>
                    <a:pt x="51" y="3862"/>
                    <a:pt x="51" y="3875"/>
                  </a:cubicBezTo>
                  <a:close/>
                  <a:moveTo>
                    <a:pt x="51" y="4225"/>
                  </a:moveTo>
                  <a:lnTo>
                    <a:pt x="51" y="4375"/>
                  </a:lnTo>
                  <a:cubicBezTo>
                    <a:pt x="51" y="4389"/>
                    <a:pt x="40" y="4400"/>
                    <a:pt x="26" y="4400"/>
                  </a:cubicBezTo>
                  <a:cubicBezTo>
                    <a:pt x="13" y="4400"/>
                    <a:pt x="1" y="4389"/>
                    <a:pt x="1" y="4375"/>
                  </a:cubicBezTo>
                  <a:lnTo>
                    <a:pt x="1" y="4225"/>
                  </a:lnTo>
                  <a:cubicBezTo>
                    <a:pt x="1" y="4212"/>
                    <a:pt x="13" y="4200"/>
                    <a:pt x="26" y="4200"/>
                  </a:cubicBezTo>
                  <a:cubicBezTo>
                    <a:pt x="40" y="4200"/>
                    <a:pt x="51" y="4212"/>
                    <a:pt x="51" y="4225"/>
                  </a:cubicBezTo>
                  <a:close/>
                  <a:moveTo>
                    <a:pt x="51" y="4575"/>
                  </a:moveTo>
                  <a:lnTo>
                    <a:pt x="52" y="4725"/>
                  </a:lnTo>
                  <a:cubicBezTo>
                    <a:pt x="52" y="4739"/>
                    <a:pt x="40" y="4750"/>
                    <a:pt x="27" y="4750"/>
                  </a:cubicBezTo>
                  <a:cubicBezTo>
                    <a:pt x="13" y="4750"/>
                    <a:pt x="2" y="4739"/>
                    <a:pt x="2" y="4725"/>
                  </a:cubicBezTo>
                  <a:lnTo>
                    <a:pt x="1" y="4575"/>
                  </a:lnTo>
                  <a:cubicBezTo>
                    <a:pt x="1" y="4562"/>
                    <a:pt x="13" y="4550"/>
                    <a:pt x="26" y="4550"/>
                  </a:cubicBezTo>
                  <a:cubicBezTo>
                    <a:pt x="40" y="4550"/>
                    <a:pt x="51" y="4562"/>
                    <a:pt x="51" y="4575"/>
                  </a:cubicBezTo>
                  <a:close/>
                  <a:moveTo>
                    <a:pt x="52" y="4925"/>
                  </a:moveTo>
                  <a:lnTo>
                    <a:pt x="52" y="5075"/>
                  </a:lnTo>
                  <a:cubicBezTo>
                    <a:pt x="52" y="5089"/>
                    <a:pt x="40" y="5100"/>
                    <a:pt x="27" y="5100"/>
                  </a:cubicBezTo>
                  <a:cubicBezTo>
                    <a:pt x="13" y="5100"/>
                    <a:pt x="2" y="5089"/>
                    <a:pt x="2" y="5075"/>
                  </a:cubicBezTo>
                  <a:lnTo>
                    <a:pt x="2" y="4925"/>
                  </a:lnTo>
                  <a:cubicBezTo>
                    <a:pt x="2" y="4912"/>
                    <a:pt x="13" y="4900"/>
                    <a:pt x="27" y="4900"/>
                  </a:cubicBezTo>
                  <a:cubicBezTo>
                    <a:pt x="40" y="4900"/>
                    <a:pt x="52" y="4912"/>
                    <a:pt x="52" y="4925"/>
                  </a:cubicBezTo>
                  <a:close/>
                  <a:moveTo>
                    <a:pt x="52" y="5275"/>
                  </a:moveTo>
                  <a:lnTo>
                    <a:pt x="52" y="5425"/>
                  </a:lnTo>
                  <a:cubicBezTo>
                    <a:pt x="52" y="5439"/>
                    <a:pt x="41" y="5450"/>
                    <a:pt x="27" y="5450"/>
                  </a:cubicBezTo>
                  <a:cubicBezTo>
                    <a:pt x="13" y="5450"/>
                    <a:pt x="2" y="5439"/>
                    <a:pt x="2" y="5425"/>
                  </a:cubicBezTo>
                  <a:lnTo>
                    <a:pt x="2" y="5275"/>
                  </a:lnTo>
                  <a:cubicBezTo>
                    <a:pt x="2" y="5262"/>
                    <a:pt x="13" y="5250"/>
                    <a:pt x="27" y="5250"/>
                  </a:cubicBezTo>
                  <a:cubicBezTo>
                    <a:pt x="40" y="5250"/>
                    <a:pt x="52" y="5262"/>
                    <a:pt x="52" y="5275"/>
                  </a:cubicBezTo>
                  <a:close/>
                  <a:moveTo>
                    <a:pt x="52" y="5625"/>
                  </a:moveTo>
                  <a:lnTo>
                    <a:pt x="52" y="5775"/>
                  </a:lnTo>
                  <a:cubicBezTo>
                    <a:pt x="52" y="5789"/>
                    <a:pt x="41" y="5800"/>
                    <a:pt x="27" y="5800"/>
                  </a:cubicBezTo>
                  <a:cubicBezTo>
                    <a:pt x="13" y="5800"/>
                    <a:pt x="2" y="5789"/>
                    <a:pt x="2" y="5775"/>
                  </a:cubicBezTo>
                  <a:lnTo>
                    <a:pt x="2" y="5625"/>
                  </a:lnTo>
                  <a:cubicBezTo>
                    <a:pt x="2" y="5612"/>
                    <a:pt x="13" y="5600"/>
                    <a:pt x="27" y="5600"/>
                  </a:cubicBezTo>
                  <a:cubicBezTo>
                    <a:pt x="41" y="5600"/>
                    <a:pt x="52" y="5612"/>
                    <a:pt x="52" y="5625"/>
                  </a:cubicBezTo>
                  <a:close/>
                  <a:moveTo>
                    <a:pt x="52" y="5975"/>
                  </a:moveTo>
                  <a:lnTo>
                    <a:pt x="52" y="6125"/>
                  </a:lnTo>
                  <a:cubicBezTo>
                    <a:pt x="52" y="6139"/>
                    <a:pt x="41" y="6150"/>
                    <a:pt x="27" y="6150"/>
                  </a:cubicBezTo>
                  <a:cubicBezTo>
                    <a:pt x="13" y="6150"/>
                    <a:pt x="2" y="6139"/>
                    <a:pt x="2" y="6125"/>
                  </a:cubicBezTo>
                  <a:lnTo>
                    <a:pt x="2" y="5975"/>
                  </a:lnTo>
                  <a:cubicBezTo>
                    <a:pt x="2" y="5962"/>
                    <a:pt x="13" y="5950"/>
                    <a:pt x="27" y="5950"/>
                  </a:cubicBezTo>
                  <a:cubicBezTo>
                    <a:pt x="41" y="5950"/>
                    <a:pt x="52" y="5962"/>
                    <a:pt x="52" y="5975"/>
                  </a:cubicBezTo>
                  <a:close/>
                  <a:moveTo>
                    <a:pt x="52" y="6325"/>
                  </a:moveTo>
                  <a:lnTo>
                    <a:pt x="52" y="6475"/>
                  </a:lnTo>
                  <a:cubicBezTo>
                    <a:pt x="52" y="6489"/>
                    <a:pt x="41" y="6500"/>
                    <a:pt x="27" y="6500"/>
                  </a:cubicBezTo>
                  <a:cubicBezTo>
                    <a:pt x="13" y="6500"/>
                    <a:pt x="2" y="6489"/>
                    <a:pt x="2" y="6475"/>
                  </a:cubicBezTo>
                  <a:lnTo>
                    <a:pt x="2" y="6325"/>
                  </a:lnTo>
                  <a:cubicBezTo>
                    <a:pt x="2" y="6312"/>
                    <a:pt x="13" y="6300"/>
                    <a:pt x="27" y="6300"/>
                  </a:cubicBezTo>
                  <a:cubicBezTo>
                    <a:pt x="41" y="6300"/>
                    <a:pt x="52" y="6312"/>
                    <a:pt x="52" y="6325"/>
                  </a:cubicBezTo>
                  <a:close/>
                  <a:moveTo>
                    <a:pt x="52" y="6675"/>
                  </a:moveTo>
                  <a:lnTo>
                    <a:pt x="52" y="6825"/>
                  </a:lnTo>
                  <a:cubicBezTo>
                    <a:pt x="52" y="6839"/>
                    <a:pt x="41" y="6850"/>
                    <a:pt x="27" y="6850"/>
                  </a:cubicBezTo>
                  <a:cubicBezTo>
                    <a:pt x="13" y="6850"/>
                    <a:pt x="2" y="6839"/>
                    <a:pt x="2" y="6825"/>
                  </a:cubicBezTo>
                  <a:lnTo>
                    <a:pt x="2" y="6675"/>
                  </a:lnTo>
                  <a:cubicBezTo>
                    <a:pt x="2" y="6662"/>
                    <a:pt x="13" y="6650"/>
                    <a:pt x="27" y="6650"/>
                  </a:cubicBezTo>
                  <a:cubicBezTo>
                    <a:pt x="41" y="6650"/>
                    <a:pt x="52" y="6662"/>
                    <a:pt x="52" y="6675"/>
                  </a:cubicBezTo>
                  <a:close/>
                  <a:moveTo>
                    <a:pt x="52" y="7025"/>
                  </a:moveTo>
                  <a:lnTo>
                    <a:pt x="52" y="7175"/>
                  </a:lnTo>
                  <a:cubicBezTo>
                    <a:pt x="52" y="7189"/>
                    <a:pt x="41" y="7200"/>
                    <a:pt x="27" y="7200"/>
                  </a:cubicBezTo>
                  <a:cubicBezTo>
                    <a:pt x="13" y="7200"/>
                    <a:pt x="2" y="7189"/>
                    <a:pt x="2" y="7175"/>
                  </a:cubicBezTo>
                  <a:lnTo>
                    <a:pt x="2" y="7025"/>
                  </a:lnTo>
                  <a:cubicBezTo>
                    <a:pt x="2" y="7012"/>
                    <a:pt x="13" y="7000"/>
                    <a:pt x="27" y="7000"/>
                  </a:cubicBezTo>
                  <a:cubicBezTo>
                    <a:pt x="41" y="7000"/>
                    <a:pt x="52" y="7012"/>
                    <a:pt x="52" y="7025"/>
                  </a:cubicBezTo>
                  <a:close/>
                  <a:moveTo>
                    <a:pt x="52" y="7375"/>
                  </a:moveTo>
                  <a:lnTo>
                    <a:pt x="52" y="7525"/>
                  </a:lnTo>
                  <a:cubicBezTo>
                    <a:pt x="52" y="7539"/>
                    <a:pt x="41" y="7550"/>
                    <a:pt x="27" y="7550"/>
                  </a:cubicBezTo>
                  <a:cubicBezTo>
                    <a:pt x="13" y="7550"/>
                    <a:pt x="2" y="7539"/>
                    <a:pt x="2" y="7525"/>
                  </a:cubicBezTo>
                  <a:lnTo>
                    <a:pt x="2" y="7375"/>
                  </a:lnTo>
                  <a:cubicBezTo>
                    <a:pt x="2" y="7362"/>
                    <a:pt x="13" y="7350"/>
                    <a:pt x="27" y="7350"/>
                  </a:cubicBezTo>
                  <a:cubicBezTo>
                    <a:pt x="41" y="7350"/>
                    <a:pt x="52" y="7362"/>
                    <a:pt x="52" y="7375"/>
                  </a:cubicBezTo>
                  <a:close/>
                  <a:moveTo>
                    <a:pt x="52" y="7725"/>
                  </a:moveTo>
                  <a:lnTo>
                    <a:pt x="52" y="7875"/>
                  </a:lnTo>
                  <a:cubicBezTo>
                    <a:pt x="52" y="7889"/>
                    <a:pt x="41" y="7900"/>
                    <a:pt x="27" y="7900"/>
                  </a:cubicBezTo>
                  <a:cubicBezTo>
                    <a:pt x="13" y="7900"/>
                    <a:pt x="2" y="7889"/>
                    <a:pt x="2" y="7875"/>
                  </a:cubicBezTo>
                  <a:lnTo>
                    <a:pt x="2" y="7725"/>
                  </a:lnTo>
                  <a:cubicBezTo>
                    <a:pt x="2" y="7712"/>
                    <a:pt x="13" y="7700"/>
                    <a:pt x="27" y="7700"/>
                  </a:cubicBezTo>
                  <a:cubicBezTo>
                    <a:pt x="41" y="7700"/>
                    <a:pt x="52" y="7712"/>
                    <a:pt x="52" y="7725"/>
                  </a:cubicBezTo>
                  <a:close/>
                  <a:moveTo>
                    <a:pt x="52" y="8075"/>
                  </a:moveTo>
                  <a:lnTo>
                    <a:pt x="52" y="8225"/>
                  </a:lnTo>
                  <a:cubicBezTo>
                    <a:pt x="52" y="8239"/>
                    <a:pt x="41" y="8250"/>
                    <a:pt x="27" y="8250"/>
                  </a:cubicBezTo>
                  <a:cubicBezTo>
                    <a:pt x="14" y="8250"/>
                    <a:pt x="2" y="8239"/>
                    <a:pt x="2" y="8225"/>
                  </a:cubicBezTo>
                  <a:lnTo>
                    <a:pt x="2" y="8075"/>
                  </a:lnTo>
                  <a:cubicBezTo>
                    <a:pt x="2" y="8062"/>
                    <a:pt x="13" y="8050"/>
                    <a:pt x="27" y="8050"/>
                  </a:cubicBezTo>
                  <a:cubicBezTo>
                    <a:pt x="41" y="8050"/>
                    <a:pt x="52" y="8062"/>
                    <a:pt x="52" y="8075"/>
                  </a:cubicBezTo>
                  <a:close/>
                  <a:moveTo>
                    <a:pt x="52" y="8425"/>
                  </a:moveTo>
                  <a:lnTo>
                    <a:pt x="52" y="8575"/>
                  </a:lnTo>
                  <a:cubicBezTo>
                    <a:pt x="52" y="8589"/>
                    <a:pt x="41" y="8600"/>
                    <a:pt x="27" y="8600"/>
                  </a:cubicBezTo>
                  <a:cubicBezTo>
                    <a:pt x="14" y="8600"/>
                    <a:pt x="2" y="8589"/>
                    <a:pt x="2" y="8575"/>
                  </a:cubicBezTo>
                  <a:lnTo>
                    <a:pt x="2" y="8425"/>
                  </a:lnTo>
                  <a:cubicBezTo>
                    <a:pt x="2" y="8412"/>
                    <a:pt x="14" y="8400"/>
                    <a:pt x="27" y="8400"/>
                  </a:cubicBezTo>
                  <a:cubicBezTo>
                    <a:pt x="41" y="8400"/>
                    <a:pt x="52" y="8412"/>
                    <a:pt x="52" y="8425"/>
                  </a:cubicBezTo>
                  <a:close/>
                  <a:moveTo>
                    <a:pt x="52" y="8775"/>
                  </a:moveTo>
                  <a:lnTo>
                    <a:pt x="53" y="8925"/>
                  </a:lnTo>
                  <a:cubicBezTo>
                    <a:pt x="53" y="8939"/>
                    <a:pt x="41" y="8950"/>
                    <a:pt x="28" y="8950"/>
                  </a:cubicBezTo>
                  <a:cubicBezTo>
                    <a:pt x="14" y="8950"/>
                    <a:pt x="3" y="8939"/>
                    <a:pt x="3" y="8925"/>
                  </a:cubicBezTo>
                  <a:lnTo>
                    <a:pt x="2" y="8775"/>
                  </a:lnTo>
                  <a:cubicBezTo>
                    <a:pt x="2" y="8762"/>
                    <a:pt x="14" y="8750"/>
                    <a:pt x="27" y="8750"/>
                  </a:cubicBezTo>
                  <a:cubicBezTo>
                    <a:pt x="41" y="8750"/>
                    <a:pt x="52" y="8762"/>
                    <a:pt x="52" y="8775"/>
                  </a:cubicBezTo>
                  <a:close/>
                  <a:moveTo>
                    <a:pt x="53" y="9125"/>
                  </a:moveTo>
                  <a:lnTo>
                    <a:pt x="53" y="9275"/>
                  </a:lnTo>
                  <a:cubicBezTo>
                    <a:pt x="53" y="9289"/>
                    <a:pt x="41" y="9300"/>
                    <a:pt x="28" y="9300"/>
                  </a:cubicBezTo>
                  <a:cubicBezTo>
                    <a:pt x="14" y="9300"/>
                    <a:pt x="3" y="9289"/>
                    <a:pt x="3" y="9275"/>
                  </a:cubicBezTo>
                  <a:lnTo>
                    <a:pt x="3" y="9125"/>
                  </a:lnTo>
                  <a:cubicBezTo>
                    <a:pt x="3" y="9112"/>
                    <a:pt x="14" y="9100"/>
                    <a:pt x="28" y="9100"/>
                  </a:cubicBezTo>
                  <a:cubicBezTo>
                    <a:pt x="41" y="9100"/>
                    <a:pt x="53" y="9112"/>
                    <a:pt x="53" y="9125"/>
                  </a:cubicBezTo>
                  <a:close/>
                  <a:moveTo>
                    <a:pt x="53" y="9475"/>
                  </a:moveTo>
                  <a:lnTo>
                    <a:pt x="53" y="9625"/>
                  </a:lnTo>
                  <a:cubicBezTo>
                    <a:pt x="53" y="9639"/>
                    <a:pt x="41" y="9650"/>
                    <a:pt x="28" y="9650"/>
                  </a:cubicBezTo>
                  <a:cubicBezTo>
                    <a:pt x="14" y="9650"/>
                    <a:pt x="3" y="9639"/>
                    <a:pt x="3" y="9625"/>
                  </a:cubicBezTo>
                  <a:lnTo>
                    <a:pt x="3" y="9475"/>
                  </a:lnTo>
                  <a:cubicBezTo>
                    <a:pt x="3" y="9462"/>
                    <a:pt x="14" y="9450"/>
                    <a:pt x="28" y="9450"/>
                  </a:cubicBezTo>
                  <a:cubicBezTo>
                    <a:pt x="41" y="9450"/>
                    <a:pt x="53" y="9462"/>
                    <a:pt x="53" y="9475"/>
                  </a:cubicBezTo>
                  <a:close/>
                  <a:moveTo>
                    <a:pt x="53" y="9825"/>
                  </a:moveTo>
                  <a:lnTo>
                    <a:pt x="53" y="9975"/>
                  </a:lnTo>
                  <a:cubicBezTo>
                    <a:pt x="53" y="9989"/>
                    <a:pt x="42" y="10000"/>
                    <a:pt x="28" y="10000"/>
                  </a:cubicBezTo>
                  <a:cubicBezTo>
                    <a:pt x="14" y="10000"/>
                    <a:pt x="3" y="9989"/>
                    <a:pt x="3" y="9975"/>
                  </a:cubicBezTo>
                  <a:lnTo>
                    <a:pt x="3" y="9825"/>
                  </a:lnTo>
                  <a:cubicBezTo>
                    <a:pt x="3" y="9812"/>
                    <a:pt x="14" y="9800"/>
                    <a:pt x="28" y="9800"/>
                  </a:cubicBezTo>
                  <a:cubicBezTo>
                    <a:pt x="42" y="9800"/>
                    <a:pt x="53" y="9812"/>
                    <a:pt x="53" y="9825"/>
                  </a:cubicBezTo>
                  <a:close/>
                  <a:moveTo>
                    <a:pt x="53" y="10175"/>
                  </a:moveTo>
                  <a:lnTo>
                    <a:pt x="53" y="10325"/>
                  </a:lnTo>
                  <a:cubicBezTo>
                    <a:pt x="53" y="10339"/>
                    <a:pt x="42" y="10350"/>
                    <a:pt x="28" y="10350"/>
                  </a:cubicBezTo>
                  <a:cubicBezTo>
                    <a:pt x="14" y="10350"/>
                    <a:pt x="3" y="10339"/>
                    <a:pt x="3" y="10325"/>
                  </a:cubicBezTo>
                  <a:lnTo>
                    <a:pt x="3" y="10175"/>
                  </a:lnTo>
                  <a:cubicBezTo>
                    <a:pt x="3" y="10162"/>
                    <a:pt x="14" y="10150"/>
                    <a:pt x="28" y="10150"/>
                  </a:cubicBezTo>
                  <a:cubicBezTo>
                    <a:pt x="42" y="10150"/>
                    <a:pt x="53" y="10162"/>
                    <a:pt x="53" y="10175"/>
                  </a:cubicBezTo>
                  <a:close/>
                  <a:moveTo>
                    <a:pt x="53" y="10525"/>
                  </a:moveTo>
                  <a:lnTo>
                    <a:pt x="53" y="10675"/>
                  </a:lnTo>
                  <a:cubicBezTo>
                    <a:pt x="53" y="10689"/>
                    <a:pt x="42" y="10700"/>
                    <a:pt x="28" y="10700"/>
                  </a:cubicBezTo>
                  <a:cubicBezTo>
                    <a:pt x="14" y="10700"/>
                    <a:pt x="3" y="10689"/>
                    <a:pt x="3" y="10675"/>
                  </a:cubicBezTo>
                  <a:lnTo>
                    <a:pt x="3" y="10525"/>
                  </a:lnTo>
                  <a:cubicBezTo>
                    <a:pt x="3" y="10512"/>
                    <a:pt x="14" y="10500"/>
                    <a:pt x="28" y="10500"/>
                  </a:cubicBezTo>
                  <a:cubicBezTo>
                    <a:pt x="42" y="10500"/>
                    <a:pt x="53" y="10512"/>
                    <a:pt x="53" y="10525"/>
                  </a:cubicBezTo>
                  <a:close/>
                  <a:moveTo>
                    <a:pt x="53" y="10875"/>
                  </a:moveTo>
                  <a:lnTo>
                    <a:pt x="53" y="11025"/>
                  </a:lnTo>
                  <a:cubicBezTo>
                    <a:pt x="53" y="11039"/>
                    <a:pt x="42" y="11050"/>
                    <a:pt x="28" y="11050"/>
                  </a:cubicBezTo>
                  <a:cubicBezTo>
                    <a:pt x="14" y="11050"/>
                    <a:pt x="3" y="11039"/>
                    <a:pt x="3" y="11025"/>
                  </a:cubicBezTo>
                  <a:lnTo>
                    <a:pt x="3" y="10875"/>
                  </a:lnTo>
                  <a:cubicBezTo>
                    <a:pt x="3" y="10862"/>
                    <a:pt x="14" y="10850"/>
                    <a:pt x="28" y="10850"/>
                  </a:cubicBezTo>
                  <a:cubicBezTo>
                    <a:pt x="42" y="10850"/>
                    <a:pt x="53" y="10862"/>
                    <a:pt x="53" y="10875"/>
                  </a:cubicBezTo>
                  <a:close/>
                  <a:moveTo>
                    <a:pt x="53" y="11225"/>
                  </a:moveTo>
                  <a:lnTo>
                    <a:pt x="53" y="11375"/>
                  </a:lnTo>
                  <a:cubicBezTo>
                    <a:pt x="53" y="11389"/>
                    <a:pt x="42" y="11400"/>
                    <a:pt x="28" y="11400"/>
                  </a:cubicBezTo>
                  <a:cubicBezTo>
                    <a:pt x="14" y="11400"/>
                    <a:pt x="3" y="11389"/>
                    <a:pt x="3" y="11375"/>
                  </a:cubicBezTo>
                  <a:lnTo>
                    <a:pt x="3" y="11225"/>
                  </a:lnTo>
                  <a:cubicBezTo>
                    <a:pt x="3" y="11212"/>
                    <a:pt x="14" y="11200"/>
                    <a:pt x="28" y="11200"/>
                  </a:cubicBezTo>
                  <a:cubicBezTo>
                    <a:pt x="42" y="11200"/>
                    <a:pt x="53" y="11212"/>
                    <a:pt x="53" y="11225"/>
                  </a:cubicBezTo>
                  <a:close/>
                  <a:moveTo>
                    <a:pt x="53" y="11575"/>
                  </a:moveTo>
                  <a:lnTo>
                    <a:pt x="53" y="11725"/>
                  </a:lnTo>
                  <a:cubicBezTo>
                    <a:pt x="53" y="11739"/>
                    <a:pt x="42" y="11750"/>
                    <a:pt x="28" y="11750"/>
                  </a:cubicBezTo>
                  <a:cubicBezTo>
                    <a:pt x="14" y="11750"/>
                    <a:pt x="3" y="11739"/>
                    <a:pt x="3" y="11725"/>
                  </a:cubicBezTo>
                  <a:lnTo>
                    <a:pt x="3" y="11575"/>
                  </a:lnTo>
                  <a:cubicBezTo>
                    <a:pt x="3" y="11562"/>
                    <a:pt x="14" y="11550"/>
                    <a:pt x="28" y="11550"/>
                  </a:cubicBezTo>
                  <a:cubicBezTo>
                    <a:pt x="42" y="11550"/>
                    <a:pt x="53" y="11562"/>
                    <a:pt x="53" y="11575"/>
                  </a:cubicBezTo>
                  <a:close/>
                  <a:moveTo>
                    <a:pt x="53" y="11925"/>
                  </a:moveTo>
                  <a:lnTo>
                    <a:pt x="53" y="12075"/>
                  </a:lnTo>
                  <a:cubicBezTo>
                    <a:pt x="53" y="12089"/>
                    <a:pt x="42" y="12100"/>
                    <a:pt x="28" y="12100"/>
                  </a:cubicBezTo>
                  <a:cubicBezTo>
                    <a:pt x="14" y="12100"/>
                    <a:pt x="3" y="12089"/>
                    <a:pt x="3" y="12075"/>
                  </a:cubicBezTo>
                  <a:lnTo>
                    <a:pt x="3" y="11925"/>
                  </a:lnTo>
                  <a:cubicBezTo>
                    <a:pt x="3" y="11912"/>
                    <a:pt x="14" y="11900"/>
                    <a:pt x="28" y="11900"/>
                  </a:cubicBezTo>
                  <a:cubicBezTo>
                    <a:pt x="42" y="11900"/>
                    <a:pt x="53" y="11912"/>
                    <a:pt x="53" y="11925"/>
                  </a:cubicBezTo>
                  <a:close/>
                  <a:moveTo>
                    <a:pt x="53" y="12275"/>
                  </a:moveTo>
                  <a:lnTo>
                    <a:pt x="53" y="12425"/>
                  </a:lnTo>
                  <a:cubicBezTo>
                    <a:pt x="53" y="12439"/>
                    <a:pt x="42" y="12450"/>
                    <a:pt x="28" y="12450"/>
                  </a:cubicBezTo>
                  <a:cubicBezTo>
                    <a:pt x="15" y="12450"/>
                    <a:pt x="3" y="12439"/>
                    <a:pt x="3" y="12425"/>
                  </a:cubicBezTo>
                  <a:lnTo>
                    <a:pt x="3" y="12275"/>
                  </a:lnTo>
                  <a:cubicBezTo>
                    <a:pt x="3" y="12262"/>
                    <a:pt x="14" y="12250"/>
                    <a:pt x="28" y="12250"/>
                  </a:cubicBezTo>
                  <a:cubicBezTo>
                    <a:pt x="42" y="12250"/>
                    <a:pt x="53" y="12262"/>
                    <a:pt x="53" y="12275"/>
                  </a:cubicBezTo>
                  <a:close/>
                  <a:moveTo>
                    <a:pt x="53" y="12625"/>
                  </a:moveTo>
                  <a:lnTo>
                    <a:pt x="53" y="12775"/>
                  </a:lnTo>
                  <a:cubicBezTo>
                    <a:pt x="53" y="12789"/>
                    <a:pt x="42" y="12800"/>
                    <a:pt x="28" y="12800"/>
                  </a:cubicBezTo>
                  <a:cubicBezTo>
                    <a:pt x="15" y="12800"/>
                    <a:pt x="3" y="12789"/>
                    <a:pt x="3" y="12775"/>
                  </a:cubicBezTo>
                  <a:lnTo>
                    <a:pt x="3" y="12625"/>
                  </a:lnTo>
                  <a:cubicBezTo>
                    <a:pt x="3" y="12612"/>
                    <a:pt x="15" y="12600"/>
                    <a:pt x="28" y="12600"/>
                  </a:cubicBezTo>
                  <a:cubicBezTo>
                    <a:pt x="42" y="12600"/>
                    <a:pt x="53" y="12612"/>
                    <a:pt x="53" y="12625"/>
                  </a:cubicBezTo>
                  <a:close/>
                  <a:moveTo>
                    <a:pt x="53" y="12975"/>
                  </a:moveTo>
                  <a:lnTo>
                    <a:pt x="53" y="13125"/>
                  </a:lnTo>
                  <a:cubicBezTo>
                    <a:pt x="53" y="13139"/>
                    <a:pt x="42" y="13150"/>
                    <a:pt x="29" y="13150"/>
                  </a:cubicBezTo>
                  <a:cubicBezTo>
                    <a:pt x="15" y="13150"/>
                    <a:pt x="3" y="13139"/>
                    <a:pt x="3" y="13125"/>
                  </a:cubicBezTo>
                  <a:lnTo>
                    <a:pt x="3" y="12975"/>
                  </a:lnTo>
                  <a:cubicBezTo>
                    <a:pt x="3" y="12962"/>
                    <a:pt x="15" y="12950"/>
                    <a:pt x="28" y="12950"/>
                  </a:cubicBezTo>
                  <a:cubicBezTo>
                    <a:pt x="42" y="12950"/>
                    <a:pt x="53" y="12962"/>
                    <a:pt x="53" y="12975"/>
                  </a:cubicBezTo>
                  <a:close/>
                  <a:moveTo>
                    <a:pt x="54" y="13325"/>
                  </a:moveTo>
                  <a:lnTo>
                    <a:pt x="54" y="13475"/>
                  </a:lnTo>
                  <a:cubicBezTo>
                    <a:pt x="54" y="13489"/>
                    <a:pt x="42" y="13500"/>
                    <a:pt x="29" y="13500"/>
                  </a:cubicBezTo>
                  <a:cubicBezTo>
                    <a:pt x="15" y="13500"/>
                    <a:pt x="4" y="13489"/>
                    <a:pt x="4" y="13475"/>
                  </a:cubicBezTo>
                  <a:lnTo>
                    <a:pt x="4" y="13325"/>
                  </a:lnTo>
                  <a:cubicBezTo>
                    <a:pt x="4" y="13312"/>
                    <a:pt x="15" y="13300"/>
                    <a:pt x="29" y="13300"/>
                  </a:cubicBezTo>
                  <a:cubicBezTo>
                    <a:pt x="42" y="13300"/>
                    <a:pt x="54" y="13312"/>
                    <a:pt x="54" y="13325"/>
                  </a:cubicBezTo>
                  <a:close/>
                  <a:moveTo>
                    <a:pt x="54" y="13675"/>
                  </a:moveTo>
                  <a:lnTo>
                    <a:pt x="54" y="13825"/>
                  </a:lnTo>
                  <a:cubicBezTo>
                    <a:pt x="54" y="13839"/>
                    <a:pt x="42" y="13850"/>
                    <a:pt x="29" y="13850"/>
                  </a:cubicBezTo>
                  <a:cubicBezTo>
                    <a:pt x="15" y="13850"/>
                    <a:pt x="4" y="13839"/>
                    <a:pt x="4" y="13825"/>
                  </a:cubicBezTo>
                  <a:lnTo>
                    <a:pt x="4" y="13675"/>
                  </a:lnTo>
                  <a:cubicBezTo>
                    <a:pt x="4" y="13662"/>
                    <a:pt x="15" y="13650"/>
                    <a:pt x="29" y="13650"/>
                  </a:cubicBezTo>
                  <a:cubicBezTo>
                    <a:pt x="42" y="13650"/>
                    <a:pt x="54" y="13662"/>
                    <a:pt x="54" y="13675"/>
                  </a:cubicBezTo>
                  <a:close/>
                  <a:moveTo>
                    <a:pt x="54" y="14025"/>
                  </a:moveTo>
                  <a:lnTo>
                    <a:pt x="54" y="14175"/>
                  </a:lnTo>
                  <a:cubicBezTo>
                    <a:pt x="54" y="14189"/>
                    <a:pt x="43" y="14200"/>
                    <a:pt x="29" y="14200"/>
                  </a:cubicBezTo>
                  <a:cubicBezTo>
                    <a:pt x="15" y="14200"/>
                    <a:pt x="4" y="14189"/>
                    <a:pt x="4" y="14175"/>
                  </a:cubicBezTo>
                  <a:lnTo>
                    <a:pt x="4" y="14025"/>
                  </a:lnTo>
                  <a:cubicBezTo>
                    <a:pt x="4" y="14012"/>
                    <a:pt x="15" y="14000"/>
                    <a:pt x="29" y="14000"/>
                  </a:cubicBezTo>
                  <a:cubicBezTo>
                    <a:pt x="43" y="14000"/>
                    <a:pt x="54" y="14012"/>
                    <a:pt x="54" y="14025"/>
                  </a:cubicBezTo>
                  <a:close/>
                  <a:moveTo>
                    <a:pt x="54" y="14375"/>
                  </a:moveTo>
                  <a:lnTo>
                    <a:pt x="54" y="14425"/>
                  </a:lnTo>
                  <a:cubicBezTo>
                    <a:pt x="54" y="14439"/>
                    <a:pt x="43" y="14450"/>
                    <a:pt x="29" y="14450"/>
                  </a:cubicBezTo>
                  <a:cubicBezTo>
                    <a:pt x="15" y="14450"/>
                    <a:pt x="4" y="14439"/>
                    <a:pt x="4" y="14425"/>
                  </a:cubicBezTo>
                  <a:lnTo>
                    <a:pt x="4" y="14375"/>
                  </a:lnTo>
                  <a:cubicBezTo>
                    <a:pt x="4" y="14362"/>
                    <a:pt x="15" y="14350"/>
                    <a:pt x="29" y="14350"/>
                  </a:cubicBezTo>
                  <a:cubicBezTo>
                    <a:pt x="43" y="14350"/>
                    <a:pt x="54" y="14362"/>
                    <a:pt x="54" y="14375"/>
                  </a:cubicBezTo>
                  <a:close/>
                </a:path>
              </a:pathLst>
            </a:custGeom>
            <a:solidFill>
              <a:srgbClr val="FF9900"/>
            </a:solidFill>
            <a:ln w="1588" cap="flat">
              <a:solidFill>
                <a:srgbClr val="FF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" name="Freeform 23"/>
            <p:cNvSpPr>
              <a:spLocks noEditPoints="1"/>
            </p:cNvSpPr>
            <p:nvPr/>
          </p:nvSpPr>
          <p:spPr bwMode="auto">
            <a:xfrm>
              <a:off x="2361" y="1112"/>
              <a:ext cx="9" cy="2429"/>
            </a:xfrm>
            <a:custGeom>
              <a:avLst/>
              <a:gdLst>
                <a:gd name="T0" fmla="*/ 0 w 107"/>
                <a:gd name="T1" fmla="*/ 50 h 28894"/>
                <a:gd name="T2" fmla="*/ 51 w 107"/>
                <a:gd name="T3" fmla="*/ 1100 h 28894"/>
                <a:gd name="T4" fmla="*/ 101 w 107"/>
                <a:gd name="T5" fmla="*/ 1450 h 28894"/>
                <a:gd name="T6" fmla="*/ 51 w 107"/>
                <a:gd name="T7" fmla="*/ 1400 h 28894"/>
                <a:gd name="T8" fmla="*/ 1 w 107"/>
                <a:gd name="T9" fmla="*/ 2450 h 28894"/>
                <a:gd name="T10" fmla="*/ 101 w 107"/>
                <a:gd name="T11" fmla="*/ 3150 h 28894"/>
                <a:gd name="T12" fmla="*/ 101 w 107"/>
                <a:gd name="T13" fmla="*/ 2850 h 28894"/>
                <a:gd name="T14" fmla="*/ 1 w 107"/>
                <a:gd name="T15" fmla="*/ 3550 h 28894"/>
                <a:gd name="T16" fmla="*/ 52 w 107"/>
                <a:gd name="T17" fmla="*/ 4600 h 28894"/>
                <a:gd name="T18" fmla="*/ 102 w 107"/>
                <a:gd name="T19" fmla="*/ 4950 h 28894"/>
                <a:gd name="T20" fmla="*/ 52 w 107"/>
                <a:gd name="T21" fmla="*/ 4900 h 28894"/>
                <a:gd name="T22" fmla="*/ 2 w 107"/>
                <a:gd name="T23" fmla="*/ 5950 h 28894"/>
                <a:gd name="T24" fmla="*/ 102 w 107"/>
                <a:gd name="T25" fmla="*/ 6650 h 28894"/>
                <a:gd name="T26" fmla="*/ 102 w 107"/>
                <a:gd name="T27" fmla="*/ 6350 h 28894"/>
                <a:gd name="T28" fmla="*/ 2 w 107"/>
                <a:gd name="T29" fmla="*/ 7050 h 28894"/>
                <a:gd name="T30" fmla="*/ 52 w 107"/>
                <a:gd name="T31" fmla="*/ 8100 h 28894"/>
                <a:gd name="T32" fmla="*/ 102 w 107"/>
                <a:gd name="T33" fmla="*/ 8450 h 28894"/>
                <a:gd name="T34" fmla="*/ 52 w 107"/>
                <a:gd name="T35" fmla="*/ 8400 h 28894"/>
                <a:gd name="T36" fmla="*/ 3 w 107"/>
                <a:gd name="T37" fmla="*/ 9450 h 28894"/>
                <a:gd name="T38" fmla="*/ 103 w 107"/>
                <a:gd name="T39" fmla="*/ 10150 h 28894"/>
                <a:gd name="T40" fmla="*/ 103 w 107"/>
                <a:gd name="T41" fmla="*/ 9850 h 28894"/>
                <a:gd name="T42" fmla="*/ 3 w 107"/>
                <a:gd name="T43" fmla="*/ 10550 h 28894"/>
                <a:gd name="T44" fmla="*/ 53 w 107"/>
                <a:gd name="T45" fmla="*/ 11600 h 28894"/>
                <a:gd name="T46" fmla="*/ 103 w 107"/>
                <a:gd name="T47" fmla="*/ 11950 h 28894"/>
                <a:gd name="T48" fmla="*/ 53 w 107"/>
                <a:gd name="T49" fmla="*/ 11900 h 28894"/>
                <a:gd name="T50" fmla="*/ 3 w 107"/>
                <a:gd name="T51" fmla="*/ 12950 h 28894"/>
                <a:gd name="T52" fmla="*/ 104 w 107"/>
                <a:gd name="T53" fmla="*/ 13650 h 28894"/>
                <a:gd name="T54" fmla="*/ 104 w 107"/>
                <a:gd name="T55" fmla="*/ 13350 h 28894"/>
                <a:gd name="T56" fmla="*/ 4 w 107"/>
                <a:gd name="T57" fmla="*/ 14050 h 28894"/>
                <a:gd name="T58" fmla="*/ 54 w 107"/>
                <a:gd name="T59" fmla="*/ 15100 h 28894"/>
                <a:gd name="T60" fmla="*/ 104 w 107"/>
                <a:gd name="T61" fmla="*/ 15450 h 28894"/>
                <a:gd name="T62" fmla="*/ 54 w 107"/>
                <a:gd name="T63" fmla="*/ 15400 h 28894"/>
                <a:gd name="T64" fmla="*/ 4 w 107"/>
                <a:gd name="T65" fmla="*/ 16450 h 28894"/>
                <a:gd name="T66" fmla="*/ 104 w 107"/>
                <a:gd name="T67" fmla="*/ 17150 h 28894"/>
                <a:gd name="T68" fmla="*/ 104 w 107"/>
                <a:gd name="T69" fmla="*/ 16850 h 28894"/>
                <a:gd name="T70" fmla="*/ 4 w 107"/>
                <a:gd name="T71" fmla="*/ 17550 h 28894"/>
                <a:gd name="T72" fmla="*/ 55 w 107"/>
                <a:gd name="T73" fmla="*/ 18600 h 28894"/>
                <a:gd name="T74" fmla="*/ 105 w 107"/>
                <a:gd name="T75" fmla="*/ 18950 h 28894"/>
                <a:gd name="T76" fmla="*/ 55 w 107"/>
                <a:gd name="T77" fmla="*/ 18900 h 28894"/>
                <a:gd name="T78" fmla="*/ 5 w 107"/>
                <a:gd name="T79" fmla="*/ 19950 h 28894"/>
                <a:gd name="T80" fmla="*/ 105 w 107"/>
                <a:gd name="T81" fmla="*/ 20650 h 28894"/>
                <a:gd name="T82" fmla="*/ 105 w 107"/>
                <a:gd name="T83" fmla="*/ 20350 h 28894"/>
                <a:gd name="T84" fmla="*/ 5 w 107"/>
                <a:gd name="T85" fmla="*/ 21050 h 28894"/>
                <a:gd name="T86" fmla="*/ 56 w 107"/>
                <a:gd name="T87" fmla="*/ 22100 h 28894"/>
                <a:gd name="T88" fmla="*/ 106 w 107"/>
                <a:gd name="T89" fmla="*/ 22450 h 28894"/>
                <a:gd name="T90" fmla="*/ 56 w 107"/>
                <a:gd name="T91" fmla="*/ 22400 h 28894"/>
                <a:gd name="T92" fmla="*/ 6 w 107"/>
                <a:gd name="T93" fmla="*/ 23450 h 28894"/>
                <a:gd name="T94" fmla="*/ 106 w 107"/>
                <a:gd name="T95" fmla="*/ 24150 h 28894"/>
                <a:gd name="T96" fmla="*/ 106 w 107"/>
                <a:gd name="T97" fmla="*/ 23850 h 28894"/>
                <a:gd name="T98" fmla="*/ 6 w 107"/>
                <a:gd name="T99" fmla="*/ 24550 h 28894"/>
                <a:gd name="T100" fmla="*/ 56 w 107"/>
                <a:gd name="T101" fmla="*/ 25600 h 28894"/>
                <a:gd name="T102" fmla="*/ 106 w 107"/>
                <a:gd name="T103" fmla="*/ 25950 h 28894"/>
                <a:gd name="T104" fmla="*/ 56 w 107"/>
                <a:gd name="T105" fmla="*/ 25900 h 28894"/>
                <a:gd name="T106" fmla="*/ 7 w 107"/>
                <a:gd name="T107" fmla="*/ 26950 h 28894"/>
                <a:gd name="T108" fmla="*/ 107 w 107"/>
                <a:gd name="T109" fmla="*/ 27650 h 28894"/>
                <a:gd name="T110" fmla="*/ 107 w 107"/>
                <a:gd name="T111" fmla="*/ 27350 h 28894"/>
                <a:gd name="T112" fmla="*/ 7 w 107"/>
                <a:gd name="T113" fmla="*/ 28050 h 28894"/>
                <a:gd name="T114" fmla="*/ 57 w 107"/>
                <a:gd name="T115" fmla="*/ 28894 h 28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28894">
                  <a:moveTo>
                    <a:pt x="100" y="50"/>
                  </a:moveTo>
                  <a:lnTo>
                    <a:pt x="101" y="350"/>
                  </a:lnTo>
                  <a:cubicBezTo>
                    <a:pt x="101" y="378"/>
                    <a:pt x="78" y="400"/>
                    <a:pt x="51" y="400"/>
                  </a:cubicBezTo>
                  <a:cubicBezTo>
                    <a:pt x="23" y="400"/>
                    <a:pt x="1" y="378"/>
                    <a:pt x="1" y="350"/>
                  </a:cubicBezTo>
                  <a:lnTo>
                    <a:pt x="0" y="50"/>
                  </a:lnTo>
                  <a:cubicBezTo>
                    <a:pt x="0" y="23"/>
                    <a:pt x="23" y="0"/>
                    <a:pt x="50" y="0"/>
                  </a:cubicBezTo>
                  <a:cubicBezTo>
                    <a:pt x="78" y="0"/>
                    <a:pt x="100" y="23"/>
                    <a:pt x="100" y="50"/>
                  </a:cubicBezTo>
                  <a:close/>
                  <a:moveTo>
                    <a:pt x="101" y="750"/>
                  </a:moveTo>
                  <a:lnTo>
                    <a:pt x="101" y="1050"/>
                  </a:lnTo>
                  <a:cubicBezTo>
                    <a:pt x="101" y="1078"/>
                    <a:pt x="78" y="1100"/>
                    <a:pt x="51" y="1100"/>
                  </a:cubicBezTo>
                  <a:cubicBezTo>
                    <a:pt x="23" y="1100"/>
                    <a:pt x="1" y="1078"/>
                    <a:pt x="1" y="1050"/>
                  </a:cubicBezTo>
                  <a:lnTo>
                    <a:pt x="1" y="750"/>
                  </a:lnTo>
                  <a:cubicBezTo>
                    <a:pt x="1" y="723"/>
                    <a:pt x="23" y="700"/>
                    <a:pt x="51" y="700"/>
                  </a:cubicBezTo>
                  <a:cubicBezTo>
                    <a:pt x="78" y="700"/>
                    <a:pt x="101" y="723"/>
                    <a:pt x="101" y="750"/>
                  </a:cubicBezTo>
                  <a:close/>
                  <a:moveTo>
                    <a:pt x="101" y="1450"/>
                  </a:moveTo>
                  <a:lnTo>
                    <a:pt x="101" y="1750"/>
                  </a:lnTo>
                  <a:cubicBezTo>
                    <a:pt x="101" y="1778"/>
                    <a:pt x="78" y="1800"/>
                    <a:pt x="51" y="1800"/>
                  </a:cubicBezTo>
                  <a:cubicBezTo>
                    <a:pt x="23" y="1800"/>
                    <a:pt x="1" y="1778"/>
                    <a:pt x="1" y="1750"/>
                  </a:cubicBezTo>
                  <a:lnTo>
                    <a:pt x="1" y="1450"/>
                  </a:lnTo>
                  <a:cubicBezTo>
                    <a:pt x="1" y="1423"/>
                    <a:pt x="23" y="1400"/>
                    <a:pt x="51" y="1400"/>
                  </a:cubicBezTo>
                  <a:cubicBezTo>
                    <a:pt x="78" y="1400"/>
                    <a:pt x="101" y="1423"/>
                    <a:pt x="101" y="1450"/>
                  </a:cubicBezTo>
                  <a:close/>
                  <a:moveTo>
                    <a:pt x="101" y="2150"/>
                  </a:moveTo>
                  <a:lnTo>
                    <a:pt x="101" y="2450"/>
                  </a:lnTo>
                  <a:cubicBezTo>
                    <a:pt x="101" y="2478"/>
                    <a:pt x="79" y="2500"/>
                    <a:pt x="51" y="2500"/>
                  </a:cubicBezTo>
                  <a:cubicBezTo>
                    <a:pt x="23" y="2500"/>
                    <a:pt x="1" y="2478"/>
                    <a:pt x="1" y="2450"/>
                  </a:cubicBezTo>
                  <a:lnTo>
                    <a:pt x="1" y="2150"/>
                  </a:lnTo>
                  <a:cubicBezTo>
                    <a:pt x="1" y="2123"/>
                    <a:pt x="23" y="2100"/>
                    <a:pt x="51" y="2100"/>
                  </a:cubicBezTo>
                  <a:cubicBezTo>
                    <a:pt x="79" y="2100"/>
                    <a:pt x="101" y="2123"/>
                    <a:pt x="101" y="2150"/>
                  </a:cubicBezTo>
                  <a:close/>
                  <a:moveTo>
                    <a:pt x="101" y="2850"/>
                  </a:moveTo>
                  <a:lnTo>
                    <a:pt x="101" y="3150"/>
                  </a:lnTo>
                  <a:cubicBezTo>
                    <a:pt x="101" y="3178"/>
                    <a:pt x="79" y="3200"/>
                    <a:pt x="51" y="3200"/>
                  </a:cubicBezTo>
                  <a:cubicBezTo>
                    <a:pt x="24" y="3200"/>
                    <a:pt x="1" y="3178"/>
                    <a:pt x="1" y="3150"/>
                  </a:cubicBezTo>
                  <a:lnTo>
                    <a:pt x="1" y="2850"/>
                  </a:lnTo>
                  <a:cubicBezTo>
                    <a:pt x="1" y="2823"/>
                    <a:pt x="23" y="2800"/>
                    <a:pt x="51" y="2800"/>
                  </a:cubicBezTo>
                  <a:cubicBezTo>
                    <a:pt x="79" y="2800"/>
                    <a:pt x="101" y="2823"/>
                    <a:pt x="101" y="2850"/>
                  </a:cubicBezTo>
                  <a:close/>
                  <a:moveTo>
                    <a:pt x="101" y="3550"/>
                  </a:moveTo>
                  <a:lnTo>
                    <a:pt x="101" y="3850"/>
                  </a:lnTo>
                  <a:cubicBezTo>
                    <a:pt x="101" y="3878"/>
                    <a:pt x="79" y="3900"/>
                    <a:pt x="51" y="3900"/>
                  </a:cubicBezTo>
                  <a:cubicBezTo>
                    <a:pt x="24" y="3900"/>
                    <a:pt x="1" y="3878"/>
                    <a:pt x="1" y="3850"/>
                  </a:cubicBezTo>
                  <a:lnTo>
                    <a:pt x="1" y="3550"/>
                  </a:lnTo>
                  <a:cubicBezTo>
                    <a:pt x="1" y="3523"/>
                    <a:pt x="24" y="3500"/>
                    <a:pt x="51" y="3500"/>
                  </a:cubicBezTo>
                  <a:cubicBezTo>
                    <a:pt x="79" y="3500"/>
                    <a:pt x="101" y="3523"/>
                    <a:pt x="101" y="3550"/>
                  </a:cubicBezTo>
                  <a:close/>
                  <a:moveTo>
                    <a:pt x="101" y="4250"/>
                  </a:moveTo>
                  <a:lnTo>
                    <a:pt x="101" y="4550"/>
                  </a:lnTo>
                  <a:cubicBezTo>
                    <a:pt x="102" y="4578"/>
                    <a:pt x="79" y="4600"/>
                    <a:pt x="52" y="4600"/>
                  </a:cubicBezTo>
                  <a:cubicBezTo>
                    <a:pt x="24" y="4600"/>
                    <a:pt x="2" y="4578"/>
                    <a:pt x="1" y="4550"/>
                  </a:cubicBezTo>
                  <a:lnTo>
                    <a:pt x="1" y="4250"/>
                  </a:lnTo>
                  <a:cubicBezTo>
                    <a:pt x="1" y="4223"/>
                    <a:pt x="24" y="4200"/>
                    <a:pt x="51" y="4200"/>
                  </a:cubicBezTo>
                  <a:cubicBezTo>
                    <a:pt x="79" y="4200"/>
                    <a:pt x="101" y="4223"/>
                    <a:pt x="101" y="4250"/>
                  </a:cubicBezTo>
                  <a:close/>
                  <a:moveTo>
                    <a:pt x="102" y="4950"/>
                  </a:moveTo>
                  <a:lnTo>
                    <a:pt x="102" y="5250"/>
                  </a:lnTo>
                  <a:cubicBezTo>
                    <a:pt x="102" y="5278"/>
                    <a:pt x="79" y="5300"/>
                    <a:pt x="52" y="5300"/>
                  </a:cubicBezTo>
                  <a:cubicBezTo>
                    <a:pt x="24" y="5300"/>
                    <a:pt x="2" y="5278"/>
                    <a:pt x="2" y="5250"/>
                  </a:cubicBezTo>
                  <a:lnTo>
                    <a:pt x="2" y="4950"/>
                  </a:lnTo>
                  <a:cubicBezTo>
                    <a:pt x="2" y="4923"/>
                    <a:pt x="24" y="4900"/>
                    <a:pt x="52" y="4900"/>
                  </a:cubicBezTo>
                  <a:cubicBezTo>
                    <a:pt x="79" y="4900"/>
                    <a:pt x="102" y="4923"/>
                    <a:pt x="102" y="4950"/>
                  </a:cubicBezTo>
                  <a:close/>
                  <a:moveTo>
                    <a:pt x="102" y="5650"/>
                  </a:moveTo>
                  <a:lnTo>
                    <a:pt x="102" y="5950"/>
                  </a:lnTo>
                  <a:cubicBezTo>
                    <a:pt x="102" y="5978"/>
                    <a:pt x="79" y="6000"/>
                    <a:pt x="52" y="6000"/>
                  </a:cubicBezTo>
                  <a:cubicBezTo>
                    <a:pt x="24" y="6000"/>
                    <a:pt x="2" y="5978"/>
                    <a:pt x="2" y="5950"/>
                  </a:cubicBezTo>
                  <a:lnTo>
                    <a:pt x="2" y="5650"/>
                  </a:lnTo>
                  <a:cubicBezTo>
                    <a:pt x="2" y="5623"/>
                    <a:pt x="24" y="5600"/>
                    <a:pt x="52" y="5600"/>
                  </a:cubicBezTo>
                  <a:cubicBezTo>
                    <a:pt x="79" y="5600"/>
                    <a:pt x="102" y="5623"/>
                    <a:pt x="102" y="5650"/>
                  </a:cubicBezTo>
                  <a:close/>
                  <a:moveTo>
                    <a:pt x="102" y="6350"/>
                  </a:moveTo>
                  <a:lnTo>
                    <a:pt x="102" y="6650"/>
                  </a:lnTo>
                  <a:cubicBezTo>
                    <a:pt x="102" y="6678"/>
                    <a:pt x="80" y="6700"/>
                    <a:pt x="52" y="6700"/>
                  </a:cubicBezTo>
                  <a:cubicBezTo>
                    <a:pt x="24" y="6700"/>
                    <a:pt x="2" y="6678"/>
                    <a:pt x="2" y="6650"/>
                  </a:cubicBezTo>
                  <a:lnTo>
                    <a:pt x="2" y="6350"/>
                  </a:lnTo>
                  <a:cubicBezTo>
                    <a:pt x="2" y="6323"/>
                    <a:pt x="24" y="6300"/>
                    <a:pt x="52" y="6300"/>
                  </a:cubicBezTo>
                  <a:cubicBezTo>
                    <a:pt x="80" y="6300"/>
                    <a:pt x="102" y="6323"/>
                    <a:pt x="102" y="6350"/>
                  </a:cubicBezTo>
                  <a:close/>
                  <a:moveTo>
                    <a:pt x="102" y="7050"/>
                  </a:moveTo>
                  <a:lnTo>
                    <a:pt x="102" y="7350"/>
                  </a:lnTo>
                  <a:cubicBezTo>
                    <a:pt x="102" y="7378"/>
                    <a:pt x="80" y="7400"/>
                    <a:pt x="52" y="7400"/>
                  </a:cubicBezTo>
                  <a:cubicBezTo>
                    <a:pt x="25" y="7400"/>
                    <a:pt x="2" y="7378"/>
                    <a:pt x="2" y="7350"/>
                  </a:cubicBezTo>
                  <a:lnTo>
                    <a:pt x="2" y="7050"/>
                  </a:lnTo>
                  <a:cubicBezTo>
                    <a:pt x="2" y="7023"/>
                    <a:pt x="24" y="7000"/>
                    <a:pt x="52" y="7000"/>
                  </a:cubicBezTo>
                  <a:cubicBezTo>
                    <a:pt x="80" y="7000"/>
                    <a:pt x="102" y="7023"/>
                    <a:pt x="102" y="7050"/>
                  </a:cubicBezTo>
                  <a:close/>
                  <a:moveTo>
                    <a:pt x="102" y="7750"/>
                  </a:moveTo>
                  <a:lnTo>
                    <a:pt x="102" y="8050"/>
                  </a:lnTo>
                  <a:cubicBezTo>
                    <a:pt x="102" y="8078"/>
                    <a:pt x="80" y="8100"/>
                    <a:pt x="52" y="8100"/>
                  </a:cubicBezTo>
                  <a:cubicBezTo>
                    <a:pt x="25" y="8100"/>
                    <a:pt x="2" y="8078"/>
                    <a:pt x="2" y="8050"/>
                  </a:cubicBezTo>
                  <a:lnTo>
                    <a:pt x="2" y="7750"/>
                  </a:lnTo>
                  <a:cubicBezTo>
                    <a:pt x="2" y="7723"/>
                    <a:pt x="25" y="7700"/>
                    <a:pt x="52" y="7700"/>
                  </a:cubicBezTo>
                  <a:cubicBezTo>
                    <a:pt x="80" y="7700"/>
                    <a:pt x="102" y="7723"/>
                    <a:pt x="102" y="7750"/>
                  </a:cubicBezTo>
                  <a:close/>
                  <a:moveTo>
                    <a:pt x="102" y="8450"/>
                  </a:moveTo>
                  <a:lnTo>
                    <a:pt x="102" y="8750"/>
                  </a:lnTo>
                  <a:cubicBezTo>
                    <a:pt x="102" y="8778"/>
                    <a:pt x="80" y="8800"/>
                    <a:pt x="52" y="8800"/>
                  </a:cubicBezTo>
                  <a:cubicBezTo>
                    <a:pt x="25" y="8800"/>
                    <a:pt x="2" y="8778"/>
                    <a:pt x="2" y="8750"/>
                  </a:cubicBezTo>
                  <a:lnTo>
                    <a:pt x="2" y="8450"/>
                  </a:lnTo>
                  <a:cubicBezTo>
                    <a:pt x="2" y="8423"/>
                    <a:pt x="25" y="8400"/>
                    <a:pt x="52" y="8400"/>
                  </a:cubicBezTo>
                  <a:cubicBezTo>
                    <a:pt x="80" y="8400"/>
                    <a:pt x="102" y="8423"/>
                    <a:pt x="102" y="8450"/>
                  </a:cubicBezTo>
                  <a:close/>
                  <a:moveTo>
                    <a:pt x="103" y="9150"/>
                  </a:moveTo>
                  <a:lnTo>
                    <a:pt x="103" y="9450"/>
                  </a:lnTo>
                  <a:cubicBezTo>
                    <a:pt x="103" y="9478"/>
                    <a:pt x="80" y="9500"/>
                    <a:pt x="53" y="9500"/>
                  </a:cubicBezTo>
                  <a:cubicBezTo>
                    <a:pt x="25" y="9500"/>
                    <a:pt x="3" y="9478"/>
                    <a:pt x="3" y="9450"/>
                  </a:cubicBezTo>
                  <a:lnTo>
                    <a:pt x="3" y="9150"/>
                  </a:lnTo>
                  <a:cubicBezTo>
                    <a:pt x="3" y="9123"/>
                    <a:pt x="25" y="9100"/>
                    <a:pt x="53" y="9100"/>
                  </a:cubicBezTo>
                  <a:cubicBezTo>
                    <a:pt x="80" y="9100"/>
                    <a:pt x="103" y="9123"/>
                    <a:pt x="103" y="9150"/>
                  </a:cubicBezTo>
                  <a:close/>
                  <a:moveTo>
                    <a:pt x="103" y="9850"/>
                  </a:moveTo>
                  <a:lnTo>
                    <a:pt x="103" y="10150"/>
                  </a:lnTo>
                  <a:cubicBezTo>
                    <a:pt x="103" y="10178"/>
                    <a:pt x="80" y="10200"/>
                    <a:pt x="53" y="10200"/>
                  </a:cubicBezTo>
                  <a:cubicBezTo>
                    <a:pt x="25" y="10200"/>
                    <a:pt x="3" y="10178"/>
                    <a:pt x="3" y="10150"/>
                  </a:cubicBezTo>
                  <a:lnTo>
                    <a:pt x="3" y="9850"/>
                  </a:lnTo>
                  <a:cubicBezTo>
                    <a:pt x="3" y="9823"/>
                    <a:pt x="25" y="9800"/>
                    <a:pt x="53" y="9800"/>
                  </a:cubicBezTo>
                  <a:cubicBezTo>
                    <a:pt x="80" y="9800"/>
                    <a:pt x="103" y="9823"/>
                    <a:pt x="103" y="9850"/>
                  </a:cubicBezTo>
                  <a:close/>
                  <a:moveTo>
                    <a:pt x="103" y="10550"/>
                  </a:moveTo>
                  <a:lnTo>
                    <a:pt x="103" y="10850"/>
                  </a:lnTo>
                  <a:cubicBezTo>
                    <a:pt x="103" y="10878"/>
                    <a:pt x="81" y="10900"/>
                    <a:pt x="53" y="10900"/>
                  </a:cubicBezTo>
                  <a:cubicBezTo>
                    <a:pt x="25" y="10900"/>
                    <a:pt x="3" y="10878"/>
                    <a:pt x="3" y="10850"/>
                  </a:cubicBezTo>
                  <a:lnTo>
                    <a:pt x="3" y="10550"/>
                  </a:lnTo>
                  <a:cubicBezTo>
                    <a:pt x="3" y="10523"/>
                    <a:pt x="25" y="10500"/>
                    <a:pt x="53" y="10500"/>
                  </a:cubicBezTo>
                  <a:cubicBezTo>
                    <a:pt x="80" y="10500"/>
                    <a:pt x="103" y="10523"/>
                    <a:pt x="103" y="10550"/>
                  </a:cubicBezTo>
                  <a:close/>
                  <a:moveTo>
                    <a:pt x="103" y="11250"/>
                  </a:moveTo>
                  <a:lnTo>
                    <a:pt x="103" y="11550"/>
                  </a:lnTo>
                  <a:cubicBezTo>
                    <a:pt x="103" y="11578"/>
                    <a:pt x="81" y="11600"/>
                    <a:pt x="53" y="11600"/>
                  </a:cubicBezTo>
                  <a:cubicBezTo>
                    <a:pt x="25" y="11600"/>
                    <a:pt x="3" y="11578"/>
                    <a:pt x="3" y="11550"/>
                  </a:cubicBezTo>
                  <a:lnTo>
                    <a:pt x="3" y="11250"/>
                  </a:lnTo>
                  <a:cubicBezTo>
                    <a:pt x="3" y="11223"/>
                    <a:pt x="25" y="11200"/>
                    <a:pt x="53" y="11200"/>
                  </a:cubicBezTo>
                  <a:cubicBezTo>
                    <a:pt x="81" y="11200"/>
                    <a:pt x="103" y="11223"/>
                    <a:pt x="103" y="11250"/>
                  </a:cubicBezTo>
                  <a:close/>
                  <a:moveTo>
                    <a:pt x="103" y="11950"/>
                  </a:moveTo>
                  <a:lnTo>
                    <a:pt x="103" y="12250"/>
                  </a:lnTo>
                  <a:cubicBezTo>
                    <a:pt x="103" y="12278"/>
                    <a:pt x="81" y="12300"/>
                    <a:pt x="53" y="12300"/>
                  </a:cubicBezTo>
                  <a:cubicBezTo>
                    <a:pt x="26" y="12300"/>
                    <a:pt x="3" y="12278"/>
                    <a:pt x="3" y="12250"/>
                  </a:cubicBezTo>
                  <a:lnTo>
                    <a:pt x="3" y="11950"/>
                  </a:lnTo>
                  <a:cubicBezTo>
                    <a:pt x="3" y="11923"/>
                    <a:pt x="26" y="11900"/>
                    <a:pt x="53" y="11900"/>
                  </a:cubicBezTo>
                  <a:cubicBezTo>
                    <a:pt x="81" y="11900"/>
                    <a:pt x="103" y="11923"/>
                    <a:pt x="103" y="11950"/>
                  </a:cubicBezTo>
                  <a:close/>
                  <a:moveTo>
                    <a:pt x="103" y="12650"/>
                  </a:moveTo>
                  <a:lnTo>
                    <a:pt x="103" y="12950"/>
                  </a:lnTo>
                  <a:cubicBezTo>
                    <a:pt x="103" y="12978"/>
                    <a:pt x="81" y="13000"/>
                    <a:pt x="53" y="13000"/>
                  </a:cubicBezTo>
                  <a:cubicBezTo>
                    <a:pt x="26" y="13000"/>
                    <a:pt x="3" y="12978"/>
                    <a:pt x="3" y="12950"/>
                  </a:cubicBezTo>
                  <a:lnTo>
                    <a:pt x="3" y="12650"/>
                  </a:lnTo>
                  <a:cubicBezTo>
                    <a:pt x="3" y="12623"/>
                    <a:pt x="26" y="12600"/>
                    <a:pt x="53" y="12600"/>
                  </a:cubicBezTo>
                  <a:cubicBezTo>
                    <a:pt x="81" y="12600"/>
                    <a:pt x="103" y="12623"/>
                    <a:pt x="103" y="12650"/>
                  </a:cubicBezTo>
                  <a:close/>
                  <a:moveTo>
                    <a:pt x="104" y="13350"/>
                  </a:moveTo>
                  <a:lnTo>
                    <a:pt x="104" y="13650"/>
                  </a:lnTo>
                  <a:cubicBezTo>
                    <a:pt x="104" y="13678"/>
                    <a:pt x="81" y="13700"/>
                    <a:pt x="54" y="13700"/>
                  </a:cubicBezTo>
                  <a:cubicBezTo>
                    <a:pt x="26" y="13700"/>
                    <a:pt x="4" y="13678"/>
                    <a:pt x="4" y="13650"/>
                  </a:cubicBezTo>
                  <a:lnTo>
                    <a:pt x="4" y="13350"/>
                  </a:lnTo>
                  <a:cubicBezTo>
                    <a:pt x="4" y="13323"/>
                    <a:pt x="26" y="13300"/>
                    <a:pt x="54" y="13300"/>
                  </a:cubicBezTo>
                  <a:cubicBezTo>
                    <a:pt x="81" y="13300"/>
                    <a:pt x="104" y="13323"/>
                    <a:pt x="104" y="13350"/>
                  </a:cubicBezTo>
                  <a:close/>
                  <a:moveTo>
                    <a:pt x="104" y="14050"/>
                  </a:moveTo>
                  <a:lnTo>
                    <a:pt x="104" y="14350"/>
                  </a:lnTo>
                  <a:cubicBezTo>
                    <a:pt x="104" y="14378"/>
                    <a:pt x="81" y="14400"/>
                    <a:pt x="54" y="14400"/>
                  </a:cubicBezTo>
                  <a:cubicBezTo>
                    <a:pt x="26" y="14400"/>
                    <a:pt x="4" y="14378"/>
                    <a:pt x="4" y="14350"/>
                  </a:cubicBezTo>
                  <a:lnTo>
                    <a:pt x="4" y="14050"/>
                  </a:lnTo>
                  <a:cubicBezTo>
                    <a:pt x="4" y="14023"/>
                    <a:pt x="26" y="14000"/>
                    <a:pt x="54" y="14000"/>
                  </a:cubicBezTo>
                  <a:cubicBezTo>
                    <a:pt x="81" y="14000"/>
                    <a:pt x="104" y="14023"/>
                    <a:pt x="104" y="14050"/>
                  </a:cubicBezTo>
                  <a:close/>
                  <a:moveTo>
                    <a:pt x="104" y="14750"/>
                  </a:moveTo>
                  <a:lnTo>
                    <a:pt x="104" y="15050"/>
                  </a:lnTo>
                  <a:cubicBezTo>
                    <a:pt x="104" y="15078"/>
                    <a:pt x="82" y="15100"/>
                    <a:pt x="54" y="15100"/>
                  </a:cubicBezTo>
                  <a:cubicBezTo>
                    <a:pt x="26" y="15100"/>
                    <a:pt x="4" y="15078"/>
                    <a:pt x="4" y="15050"/>
                  </a:cubicBezTo>
                  <a:lnTo>
                    <a:pt x="4" y="14750"/>
                  </a:lnTo>
                  <a:cubicBezTo>
                    <a:pt x="4" y="14723"/>
                    <a:pt x="26" y="14700"/>
                    <a:pt x="54" y="14700"/>
                  </a:cubicBezTo>
                  <a:cubicBezTo>
                    <a:pt x="81" y="14700"/>
                    <a:pt x="104" y="14723"/>
                    <a:pt x="104" y="14750"/>
                  </a:cubicBezTo>
                  <a:close/>
                  <a:moveTo>
                    <a:pt x="104" y="15450"/>
                  </a:moveTo>
                  <a:lnTo>
                    <a:pt x="104" y="15750"/>
                  </a:lnTo>
                  <a:cubicBezTo>
                    <a:pt x="104" y="15778"/>
                    <a:pt x="82" y="15800"/>
                    <a:pt x="54" y="15800"/>
                  </a:cubicBezTo>
                  <a:cubicBezTo>
                    <a:pt x="26" y="15800"/>
                    <a:pt x="4" y="15778"/>
                    <a:pt x="4" y="15750"/>
                  </a:cubicBezTo>
                  <a:lnTo>
                    <a:pt x="4" y="15450"/>
                  </a:lnTo>
                  <a:cubicBezTo>
                    <a:pt x="4" y="15423"/>
                    <a:pt x="26" y="15400"/>
                    <a:pt x="54" y="15400"/>
                  </a:cubicBezTo>
                  <a:cubicBezTo>
                    <a:pt x="82" y="15400"/>
                    <a:pt x="104" y="15423"/>
                    <a:pt x="104" y="15450"/>
                  </a:cubicBezTo>
                  <a:close/>
                  <a:moveTo>
                    <a:pt x="104" y="16150"/>
                  </a:moveTo>
                  <a:lnTo>
                    <a:pt x="104" y="16450"/>
                  </a:lnTo>
                  <a:cubicBezTo>
                    <a:pt x="104" y="16478"/>
                    <a:pt x="82" y="16500"/>
                    <a:pt x="54" y="16500"/>
                  </a:cubicBezTo>
                  <a:cubicBezTo>
                    <a:pt x="27" y="16500"/>
                    <a:pt x="4" y="16478"/>
                    <a:pt x="4" y="16450"/>
                  </a:cubicBezTo>
                  <a:lnTo>
                    <a:pt x="4" y="16150"/>
                  </a:lnTo>
                  <a:cubicBezTo>
                    <a:pt x="4" y="16123"/>
                    <a:pt x="27" y="16100"/>
                    <a:pt x="54" y="16100"/>
                  </a:cubicBezTo>
                  <a:cubicBezTo>
                    <a:pt x="82" y="16100"/>
                    <a:pt x="104" y="16123"/>
                    <a:pt x="104" y="16150"/>
                  </a:cubicBezTo>
                  <a:close/>
                  <a:moveTo>
                    <a:pt x="104" y="16850"/>
                  </a:moveTo>
                  <a:lnTo>
                    <a:pt x="104" y="17150"/>
                  </a:lnTo>
                  <a:cubicBezTo>
                    <a:pt x="104" y="17178"/>
                    <a:pt x="82" y="17200"/>
                    <a:pt x="54" y="17200"/>
                  </a:cubicBezTo>
                  <a:cubicBezTo>
                    <a:pt x="27" y="17200"/>
                    <a:pt x="4" y="17178"/>
                    <a:pt x="4" y="17150"/>
                  </a:cubicBezTo>
                  <a:lnTo>
                    <a:pt x="4" y="16850"/>
                  </a:lnTo>
                  <a:cubicBezTo>
                    <a:pt x="4" y="16823"/>
                    <a:pt x="27" y="16800"/>
                    <a:pt x="54" y="16800"/>
                  </a:cubicBezTo>
                  <a:cubicBezTo>
                    <a:pt x="82" y="16800"/>
                    <a:pt x="104" y="16823"/>
                    <a:pt x="104" y="16850"/>
                  </a:cubicBezTo>
                  <a:close/>
                  <a:moveTo>
                    <a:pt x="104" y="17550"/>
                  </a:moveTo>
                  <a:lnTo>
                    <a:pt x="105" y="17850"/>
                  </a:lnTo>
                  <a:cubicBezTo>
                    <a:pt x="105" y="17878"/>
                    <a:pt x="82" y="17900"/>
                    <a:pt x="55" y="17900"/>
                  </a:cubicBezTo>
                  <a:cubicBezTo>
                    <a:pt x="27" y="17900"/>
                    <a:pt x="5" y="17878"/>
                    <a:pt x="5" y="17850"/>
                  </a:cubicBezTo>
                  <a:lnTo>
                    <a:pt x="4" y="17550"/>
                  </a:lnTo>
                  <a:cubicBezTo>
                    <a:pt x="4" y="17523"/>
                    <a:pt x="27" y="17500"/>
                    <a:pt x="54" y="17500"/>
                  </a:cubicBezTo>
                  <a:cubicBezTo>
                    <a:pt x="82" y="17500"/>
                    <a:pt x="104" y="17523"/>
                    <a:pt x="104" y="17550"/>
                  </a:cubicBezTo>
                  <a:close/>
                  <a:moveTo>
                    <a:pt x="105" y="18250"/>
                  </a:moveTo>
                  <a:lnTo>
                    <a:pt x="105" y="18550"/>
                  </a:lnTo>
                  <a:cubicBezTo>
                    <a:pt x="105" y="18578"/>
                    <a:pt x="82" y="18600"/>
                    <a:pt x="55" y="18600"/>
                  </a:cubicBezTo>
                  <a:cubicBezTo>
                    <a:pt x="27" y="18600"/>
                    <a:pt x="5" y="18578"/>
                    <a:pt x="5" y="18550"/>
                  </a:cubicBezTo>
                  <a:lnTo>
                    <a:pt x="5" y="18250"/>
                  </a:lnTo>
                  <a:cubicBezTo>
                    <a:pt x="5" y="18223"/>
                    <a:pt x="27" y="18200"/>
                    <a:pt x="55" y="18200"/>
                  </a:cubicBezTo>
                  <a:cubicBezTo>
                    <a:pt x="82" y="18200"/>
                    <a:pt x="105" y="18223"/>
                    <a:pt x="105" y="18250"/>
                  </a:cubicBezTo>
                  <a:close/>
                  <a:moveTo>
                    <a:pt x="105" y="18950"/>
                  </a:moveTo>
                  <a:lnTo>
                    <a:pt x="105" y="19250"/>
                  </a:lnTo>
                  <a:cubicBezTo>
                    <a:pt x="105" y="19278"/>
                    <a:pt x="83" y="19300"/>
                    <a:pt x="55" y="19300"/>
                  </a:cubicBezTo>
                  <a:cubicBezTo>
                    <a:pt x="27" y="19300"/>
                    <a:pt x="5" y="19278"/>
                    <a:pt x="5" y="19250"/>
                  </a:cubicBezTo>
                  <a:lnTo>
                    <a:pt x="5" y="18950"/>
                  </a:lnTo>
                  <a:cubicBezTo>
                    <a:pt x="5" y="18923"/>
                    <a:pt x="27" y="18900"/>
                    <a:pt x="55" y="18900"/>
                  </a:cubicBezTo>
                  <a:cubicBezTo>
                    <a:pt x="82" y="18900"/>
                    <a:pt x="105" y="18923"/>
                    <a:pt x="105" y="18950"/>
                  </a:cubicBezTo>
                  <a:close/>
                  <a:moveTo>
                    <a:pt x="105" y="19650"/>
                  </a:moveTo>
                  <a:lnTo>
                    <a:pt x="105" y="19950"/>
                  </a:lnTo>
                  <a:cubicBezTo>
                    <a:pt x="105" y="19978"/>
                    <a:pt x="83" y="20000"/>
                    <a:pt x="55" y="20000"/>
                  </a:cubicBezTo>
                  <a:cubicBezTo>
                    <a:pt x="27" y="20000"/>
                    <a:pt x="5" y="19978"/>
                    <a:pt x="5" y="19950"/>
                  </a:cubicBezTo>
                  <a:lnTo>
                    <a:pt x="5" y="19650"/>
                  </a:lnTo>
                  <a:cubicBezTo>
                    <a:pt x="5" y="19623"/>
                    <a:pt x="27" y="19600"/>
                    <a:pt x="55" y="19600"/>
                  </a:cubicBezTo>
                  <a:cubicBezTo>
                    <a:pt x="83" y="19600"/>
                    <a:pt x="105" y="19623"/>
                    <a:pt x="105" y="19650"/>
                  </a:cubicBezTo>
                  <a:close/>
                  <a:moveTo>
                    <a:pt x="105" y="20350"/>
                  </a:moveTo>
                  <a:lnTo>
                    <a:pt x="105" y="20650"/>
                  </a:lnTo>
                  <a:cubicBezTo>
                    <a:pt x="105" y="20678"/>
                    <a:pt x="83" y="20700"/>
                    <a:pt x="55" y="20700"/>
                  </a:cubicBezTo>
                  <a:cubicBezTo>
                    <a:pt x="28" y="20700"/>
                    <a:pt x="5" y="20678"/>
                    <a:pt x="5" y="20650"/>
                  </a:cubicBezTo>
                  <a:lnTo>
                    <a:pt x="5" y="20350"/>
                  </a:lnTo>
                  <a:cubicBezTo>
                    <a:pt x="5" y="20323"/>
                    <a:pt x="28" y="20300"/>
                    <a:pt x="55" y="20300"/>
                  </a:cubicBezTo>
                  <a:cubicBezTo>
                    <a:pt x="83" y="20300"/>
                    <a:pt x="105" y="20323"/>
                    <a:pt x="105" y="20350"/>
                  </a:cubicBezTo>
                  <a:close/>
                  <a:moveTo>
                    <a:pt x="105" y="21050"/>
                  </a:moveTo>
                  <a:lnTo>
                    <a:pt x="105" y="21350"/>
                  </a:lnTo>
                  <a:cubicBezTo>
                    <a:pt x="105" y="21378"/>
                    <a:pt x="83" y="21400"/>
                    <a:pt x="55" y="21400"/>
                  </a:cubicBezTo>
                  <a:cubicBezTo>
                    <a:pt x="28" y="21400"/>
                    <a:pt x="5" y="21378"/>
                    <a:pt x="5" y="21350"/>
                  </a:cubicBezTo>
                  <a:lnTo>
                    <a:pt x="5" y="21050"/>
                  </a:lnTo>
                  <a:cubicBezTo>
                    <a:pt x="5" y="21023"/>
                    <a:pt x="28" y="21000"/>
                    <a:pt x="55" y="21000"/>
                  </a:cubicBezTo>
                  <a:cubicBezTo>
                    <a:pt x="83" y="21000"/>
                    <a:pt x="105" y="21023"/>
                    <a:pt x="105" y="21050"/>
                  </a:cubicBezTo>
                  <a:close/>
                  <a:moveTo>
                    <a:pt x="105" y="21750"/>
                  </a:moveTo>
                  <a:lnTo>
                    <a:pt x="106" y="22050"/>
                  </a:lnTo>
                  <a:cubicBezTo>
                    <a:pt x="106" y="22078"/>
                    <a:pt x="83" y="22100"/>
                    <a:pt x="56" y="22100"/>
                  </a:cubicBezTo>
                  <a:cubicBezTo>
                    <a:pt x="28" y="22100"/>
                    <a:pt x="6" y="22078"/>
                    <a:pt x="6" y="22050"/>
                  </a:cubicBezTo>
                  <a:lnTo>
                    <a:pt x="5" y="21750"/>
                  </a:lnTo>
                  <a:cubicBezTo>
                    <a:pt x="5" y="21723"/>
                    <a:pt x="28" y="21700"/>
                    <a:pt x="55" y="21700"/>
                  </a:cubicBezTo>
                  <a:cubicBezTo>
                    <a:pt x="83" y="21700"/>
                    <a:pt x="105" y="21723"/>
                    <a:pt x="105" y="21750"/>
                  </a:cubicBezTo>
                  <a:close/>
                  <a:moveTo>
                    <a:pt x="106" y="22450"/>
                  </a:moveTo>
                  <a:lnTo>
                    <a:pt x="106" y="22750"/>
                  </a:lnTo>
                  <a:cubicBezTo>
                    <a:pt x="106" y="22778"/>
                    <a:pt x="83" y="22800"/>
                    <a:pt x="56" y="22800"/>
                  </a:cubicBezTo>
                  <a:cubicBezTo>
                    <a:pt x="28" y="22800"/>
                    <a:pt x="6" y="22778"/>
                    <a:pt x="6" y="22750"/>
                  </a:cubicBezTo>
                  <a:lnTo>
                    <a:pt x="6" y="22450"/>
                  </a:lnTo>
                  <a:cubicBezTo>
                    <a:pt x="6" y="22423"/>
                    <a:pt x="28" y="22400"/>
                    <a:pt x="56" y="22400"/>
                  </a:cubicBezTo>
                  <a:cubicBezTo>
                    <a:pt x="83" y="22400"/>
                    <a:pt x="106" y="22423"/>
                    <a:pt x="106" y="22450"/>
                  </a:cubicBezTo>
                  <a:close/>
                  <a:moveTo>
                    <a:pt x="106" y="23150"/>
                  </a:moveTo>
                  <a:lnTo>
                    <a:pt x="106" y="23450"/>
                  </a:lnTo>
                  <a:cubicBezTo>
                    <a:pt x="106" y="23478"/>
                    <a:pt x="83" y="23500"/>
                    <a:pt x="56" y="23500"/>
                  </a:cubicBezTo>
                  <a:cubicBezTo>
                    <a:pt x="28" y="23500"/>
                    <a:pt x="6" y="23478"/>
                    <a:pt x="6" y="23450"/>
                  </a:cubicBezTo>
                  <a:lnTo>
                    <a:pt x="6" y="23150"/>
                  </a:lnTo>
                  <a:cubicBezTo>
                    <a:pt x="6" y="23123"/>
                    <a:pt x="28" y="23100"/>
                    <a:pt x="56" y="23100"/>
                  </a:cubicBezTo>
                  <a:cubicBezTo>
                    <a:pt x="83" y="23100"/>
                    <a:pt x="106" y="23123"/>
                    <a:pt x="106" y="23150"/>
                  </a:cubicBezTo>
                  <a:close/>
                  <a:moveTo>
                    <a:pt x="106" y="23850"/>
                  </a:moveTo>
                  <a:lnTo>
                    <a:pt x="106" y="24150"/>
                  </a:lnTo>
                  <a:cubicBezTo>
                    <a:pt x="106" y="24178"/>
                    <a:pt x="84" y="24200"/>
                    <a:pt x="56" y="24200"/>
                  </a:cubicBezTo>
                  <a:cubicBezTo>
                    <a:pt x="28" y="24200"/>
                    <a:pt x="6" y="24178"/>
                    <a:pt x="6" y="24150"/>
                  </a:cubicBezTo>
                  <a:lnTo>
                    <a:pt x="6" y="23850"/>
                  </a:lnTo>
                  <a:cubicBezTo>
                    <a:pt x="6" y="23823"/>
                    <a:pt x="28" y="23800"/>
                    <a:pt x="56" y="23800"/>
                  </a:cubicBezTo>
                  <a:cubicBezTo>
                    <a:pt x="84" y="23800"/>
                    <a:pt x="106" y="23823"/>
                    <a:pt x="106" y="23850"/>
                  </a:cubicBezTo>
                  <a:close/>
                  <a:moveTo>
                    <a:pt x="106" y="24550"/>
                  </a:moveTo>
                  <a:lnTo>
                    <a:pt x="106" y="24850"/>
                  </a:lnTo>
                  <a:cubicBezTo>
                    <a:pt x="106" y="24878"/>
                    <a:pt x="84" y="24900"/>
                    <a:pt x="56" y="24900"/>
                  </a:cubicBezTo>
                  <a:cubicBezTo>
                    <a:pt x="29" y="24900"/>
                    <a:pt x="6" y="24878"/>
                    <a:pt x="6" y="24850"/>
                  </a:cubicBezTo>
                  <a:lnTo>
                    <a:pt x="6" y="24550"/>
                  </a:lnTo>
                  <a:cubicBezTo>
                    <a:pt x="6" y="24523"/>
                    <a:pt x="29" y="24500"/>
                    <a:pt x="56" y="24500"/>
                  </a:cubicBezTo>
                  <a:cubicBezTo>
                    <a:pt x="84" y="24500"/>
                    <a:pt x="106" y="24523"/>
                    <a:pt x="106" y="24550"/>
                  </a:cubicBezTo>
                  <a:close/>
                  <a:moveTo>
                    <a:pt x="106" y="25250"/>
                  </a:moveTo>
                  <a:lnTo>
                    <a:pt x="106" y="25550"/>
                  </a:lnTo>
                  <a:cubicBezTo>
                    <a:pt x="106" y="25578"/>
                    <a:pt x="84" y="25600"/>
                    <a:pt x="56" y="25600"/>
                  </a:cubicBezTo>
                  <a:cubicBezTo>
                    <a:pt x="29" y="25600"/>
                    <a:pt x="6" y="25578"/>
                    <a:pt x="6" y="25550"/>
                  </a:cubicBezTo>
                  <a:lnTo>
                    <a:pt x="6" y="25250"/>
                  </a:lnTo>
                  <a:cubicBezTo>
                    <a:pt x="6" y="25223"/>
                    <a:pt x="29" y="25200"/>
                    <a:pt x="56" y="25200"/>
                  </a:cubicBezTo>
                  <a:cubicBezTo>
                    <a:pt x="84" y="25200"/>
                    <a:pt x="106" y="25223"/>
                    <a:pt x="106" y="25250"/>
                  </a:cubicBezTo>
                  <a:close/>
                  <a:moveTo>
                    <a:pt x="106" y="25950"/>
                  </a:moveTo>
                  <a:lnTo>
                    <a:pt x="107" y="26250"/>
                  </a:lnTo>
                  <a:cubicBezTo>
                    <a:pt x="107" y="26278"/>
                    <a:pt x="84" y="26300"/>
                    <a:pt x="57" y="26300"/>
                  </a:cubicBezTo>
                  <a:cubicBezTo>
                    <a:pt x="29" y="26300"/>
                    <a:pt x="7" y="26278"/>
                    <a:pt x="7" y="26250"/>
                  </a:cubicBezTo>
                  <a:lnTo>
                    <a:pt x="6" y="25950"/>
                  </a:lnTo>
                  <a:cubicBezTo>
                    <a:pt x="6" y="25923"/>
                    <a:pt x="29" y="25900"/>
                    <a:pt x="56" y="25900"/>
                  </a:cubicBezTo>
                  <a:cubicBezTo>
                    <a:pt x="84" y="25900"/>
                    <a:pt x="106" y="25923"/>
                    <a:pt x="106" y="25950"/>
                  </a:cubicBezTo>
                  <a:close/>
                  <a:moveTo>
                    <a:pt x="107" y="26650"/>
                  </a:moveTo>
                  <a:lnTo>
                    <a:pt x="107" y="26950"/>
                  </a:lnTo>
                  <a:cubicBezTo>
                    <a:pt x="107" y="26978"/>
                    <a:pt x="84" y="27000"/>
                    <a:pt x="57" y="27000"/>
                  </a:cubicBezTo>
                  <a:cubicBezTo>
                    <a:pt x="29" y="27000"/>
                    <a:pt x="7" y="26978"/>
                    <a:pt x="7" y="26950"/>
                  </a:cubicBezTo>
                  <a:lnTo>
                    <a:pt x="7" y="26650"/>
                  </a:lnTo>
                  <a:cubicBezTo>
                    <a:pt x="7" y="26623"/>
                    <a:pt x="29" y="26600"/>
                    <a:pt x="57" y="26600"/>
                  </a:cubicBezTo>
                  <a:cubicBezTo>
                    <a:pt x="84" y="26600"/>
                    <a:pt x="107" y="26623"/>
                    <a:pt x="107" y="26650"/>
                  </a:cubicBezTo>
                  <a:close/>
                  <a:moveTo>
                    <a:pt x="107" y="27350"/>
                  </a:moveTo>
                  <a:lnTo>
                    <a:pt x="107" y="27650"/>
                  </a:lnTo>
                  <a:cubicBezTo>
                    <a:pt x="107" y="27678"/>
                    <a:pt x="84" y="27700"/>
                    <a:pt x="57" y="27700"/>
                  </a:cubicBezTo>
                  <a:cubicBezTo>
                    <a:pt x="29" y="27700"/>
                    <a:pt x="7" y="27678"/>
                    <a:pt x="7" y="27650"/>
                  </a:cubicBezTo>
                  <a:lnTo>
                    <a:pt x="7" y="27350"/>
                  </a:lnTo>
                  <a:cubicBezTo>
                    <a:pt x="7" y="27323"/>
                    <a:pt x="29" y="27300"/>
                    <a:pt x="57" y="27300"/>
                  </a:cubicBezTo>
                  <a:cubicBezTo>
                    <a:pt x="84" y="27300"/>
                    <a:pt x="107" y="27323"/>
                    <a:pt x="107" y="27350"/>
                  </a:cubicBezTo>
                  <a:close/>
                  <a:moveTo>
                    <a:pt x="107" y="28050"/>
                  </a:moveTo>
                  <a:lnTo>
                    <a:pt x="107" y="28350"/>
                  </a:lnTo>
                  <a:cubicBezTo>
                    <a:pt x="107" y="28378"/>
                    <a:pt x="85" y="28400"/>
                    <a:pt x="57" y="28400"/>
                  </a:cubicBezTo>
                  <a:cubicBezTo>
                    <a:pt x="29" y="28400"/>
                    <a:pt x="7" y="28378"/>
                    <a:pt x="7" y="28350"/>
                  </a:cubicBezTo>
                  <a:lnTo>
                    <a:pt x="7" y="28050"/>
                  </a:lnTo>
                  <a:cubicBezTo>
                    <a:pt x="7" y="28023"/>
                    <a:pt x="29" y="28000"/>
                    <a:pt x="57" y="28000"/>
                  </a:cubicBezTo>
                  <a:cubicBezTo>
                    <a:pt x="85" y="28000"/>
                    <a:pt x="107" y="28023"/>
                    <a:pt x="107" y="28050"/>
                  </a:cubicBezTo>
                  <a:close/>
                  <a:moveTo>
                    <a:pt x="107" y="28750"/>
                  </a:moveTo>
                  <a:lnTo>
                    <a:pt x="107" y="28844"/>
                  </a:lnTo>
                  <a:cubicBezTo>
                    <a:pt x="107" y="28871"/>
                    <a:pt x="85" y="28894"/>
                    <a:pt x="57" y="28894"/>
                  </a:cubicBezTo>
                  <a:cubicBezTo>
                    <a:pt x="30" y="28894"/>
                    <a:pt x="7" y="28871"/>
                    <a:pt x="7" y="28844"/>
                  </a:cubicBezTo>
                  <a:lnTo>
                    <a:pt x="7" y="28750"/>
                  </a:lnTo>
                  <a:cubicBezTo>
                    <a:pt x="7" y="28723"/>
                    <a:pt x="29" y="28700"/>
                    <a:pt x="57" y="28700"/>
                  </a:cubicBezTo>
                  <a:cubicBezTo>
                    <a:pt x="85" y="28700"/>
                    <a:pt x="107" y="28723"/>
                    <a:pt x="107" y="28750"/>
                  </a:cubicBezTo>
                  <a:close/>
                </a:path>
              </a:pathLst>
            </a:custGeom>
            <a:solidFill>
              <a:srgbClr val="FF9900"/>
            </a:solidFill>
            <a:ln w="1588" cap="flat">
              <a:solidFill>
                <a:srgbClr val="FF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30" name="Group 174"/>
            <p:cNvGrpSpPr>
              <a:grpSpLocks/>
            </p:cNvGrpSpPr>
            <p:nvPr/>
          </p:nvGrpSpPr>
          <p:grpSpPr bwMode="auto">
            <a:xfrm>
              <a:off x="1255" y="1217"/>
              <a:ext cx="4035" cy="302"/>
              <a:chOff x="1255" y="1217"/>
              <a:chExt cx="4035" cy="302"/>
            </a:xfrm>
          </p:grpSpPr>
          <p:sp>
            <p:nvSpPr>
              <p:cNvPr id="251" name="Rectangle 24"/>
              <p:cNvSpPr>
                <a:spLocks noChangeArrowheads="1"/>
              </p:cNvSpPr>
              <p:nvPr/>
            </p:nvSpPr>
            <p:spPr bwMode="auto">
              <a:xfrm>
                <a:off x="1255" y="1217"/>
                <a:ext cx="71" cy="302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" name="Rectangle 25"/>
              <p:cNvSpPr>
                <a:spLocks noChangeArrowheads="1"/>
              </p:cNvSpPr>
              <p:nvPr/>
            </p:nvSpPr>
            <p:spPr bwMode="auto">
              <a:xfrm>
                <a:off x="1326" y="1217"/>
                <a:ext cx="111" cy="302"/>
              </a:xfrm>
              <a:prstGeom prst="rect">
                <a:avLst/>
              </a:prstGeom>
              <a:solidFill>
                <a:srgbClr val="68F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" name="Rectangle 26"/>
              <p:cNvSpPr>
                <a:spLocks noChangeArrowheads="1"/>
              </p:cNvSpPr>
              <p:nvPr/>
            </p:nvSpPr>
            <p:spPr bwMode="auto">
              <a:xfrm>
                <a:off x="1437" y="1217"/>
                <a:ext cx="79" cy="302"/>
              </a:xfrm>
              <a:prstGeom prst="rect">
                <a:avLst/>
              </a:prstGeom>
              <a:solidFill>
                <a:srgbClr val="6AF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" name="Rectangle 27"/>
              <p:cNvSpPr>
                <a:spLocks noChangeArrowheads="1"/>
              </p:cNvSpPr>
              <p:nvPr/>
            </p:nvSpPr>
            <p:spPr bwMode="auto">
              <a:xfrm>
                <a:off x="1516" y="1217"/>
                <a:ext cx="78" cy="302"/>
              </a:xfrm>
              <a:prstGeom prst="rect">
                <a:avLst/>
              </a:prstGeom>
              <a:solidFill>
                <a:srgbClr val="6CF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" name="Rectangle 28"/>
              <p:cNvSpPr>
                <a:spLocks noChangeArrowheads="1"/>
              </p:cNvSpPr>
              <p:nvPr/>
            </p:nvSpPr>
            <p:spPr bwMode="auto">
              <a:xfrm>
                <a:off x="1594" y="1217"/>
                <a:ext cx="63" cy="302"/>
              </a:xfrm>
              <a:prstGeom prst="rect">
                <a:avLst/>
              </a:prstGeom>
              <a:solidFill>
                <a:srgbClr val="6EF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" name="Rectangle 29"/>
              <p:cNvSpPr>
                <a:spLocks noChangeArrowheads="1"/>
              </p:cNvSpPr>
              <p:nvPr/>
            </p:nvSpPr>
            <p:spPr bwMode="auto">
              <a:xfrm>
                <a:off x="1657" y="1217"/>
                <a:ext cx="63" cy="302"/>
              </a:xfrm>
              <a:prstGeom prst="rect">
                <a:avLst/>
              </a:prstGeom>
              <a:solidFill>
                <a:srgbClr val="70F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" name="Rectangle 30"/>
              <p:cNvSpPr>
                <a:spLocks noChangeArrowheads="1"/>
              </p:cNvSpPr>
              <p:nvPr/>
            </p:nvSpPr>
            <p:spPr bwMode="auto">
              <a:xfrm>
                <a:off x="1720" y="1217"/>
                <a:ext cx="64" cy="302"/>
              </a:xfrm>
              <a:prstGeom prst="rect">
                <a:avLst/>
              </a:prstGeom>
              <a:solidFill>
                <a:srgbClr val="72F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" name="Rectangle 31"/>
              <p:cNvSpPr>
                <a:spLocks noChangeArrowheads="1"/>
              </p:cNvSpPr>
              <p:nvPr/>
            </p:nvSpPr>
            <p:spPr bwMode="auto">
              <a:xfrm>
                <a:off x="1784" y="1217"/>
                <a:ext cx="47" cy="302"/>
              </a:xfrm>
              <a:prstGeom prst="rect">
                <a:avLst/>
              </a:prstGeom>
              <a:solidFill>
                <a:srgbClr val="74F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" name="Rectangle 32"/>
              <p:cNvSpPr>
                <a:spLocks noChangeArrowheads="1"/>
              </p:cNvSpPr>
              <p:nvPr/>
            </p:nvSpPr>
            <p:spPr bwMode="auto">
              <a:xfrm>
                <a:off x="1831" y="1217"/>
                <a:ext cx="47" cy="302"/>
              </a:xfrm>
              <a:prstGeom prst="rect">
                <a:avLst/>
              </a:prstGeom>
              <a:solidFill>
                <a:srgbClr val="76F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" name="Rectangle 33"/>
              <p:cNvSpPr>
                <a:spLocks noChangeArrowheads="1"/>
              </p:cNvSpPr>
              <p:nvPr/>
            </p:nvSpPr>
            <p:spPr bwMode="auto">
              <a:xfrm>
                <a:off x="1878" y="1217"/>
                <a:ext cx="48" cy="302"/>
              </a:xfrm>
              <a:prstGeom prst="rect">
                <a:avLst/>
              </a:prstGeom>
              <a:solidFill>
                <a:srgbClr val="78F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" name="Rectangle 34"/>
              <p:cNvSpPr>
                <a:spLocks noChangeArrowheads="1"/>
              </p:cNvSpPr>
              <p:nvPr/>
            </p:nvSpPr>
            <p:spPr bwMode="auto">
              <a:xfrm>
                <a:off x="1926" y="1217"/>
                <a:ext cx="47" cy="302"/>
              </a:xfrm>
              <a:prstGeom prst="rect">
                <a:avLst/>
              </a:prstGeom>
              <a:solidFill>
                <a:srgbClr val="7AF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" name="Rectangle 35"/>
              <p:cNvSpPr>
                <a:spLocks noChangeArrowheads="1"/>
              </p:cNvSpPr>
              <p:nvPr/>
            </p:nvSpPr>
            <p:spPr bwMode="auto">
              <a:xfrm>
                <a:off x="1973" y="1217"/>
                <a:ext cx="47" cy="302"/>
              </a:xfrm>
              <a:prstGeom prst="rect">
                <a:avLst/>
              </a:prstGeom>
              <a:solidFill>
                <a:srgbClr val="7CF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" name="Rectangle 36"/>
              <p:cNvSpPr>
                <a:spLocks noChangeArrowheads="1"/>
              </p:cNvSpPr>
              <p:nvPr/>
            </p:nvSpPr>
            <p:spPr bwMode="auto">
              <a:xfrm>
                <a:off x="2020" y="1217"/>
                <a:ext cx="48" cy="302"/>
              </a:xfrm>
              <a:prstGeom prst="rect">
                <a:avLst/>
              </a:prstGeom>
              <a:solidFill>
                <a:srgbClr val="7EF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" name="Rectangle 37"/>
              <p:cNvSpPr>
                <a:spLocks noChangeArrowheads="1"/>
              </p:cNvSpPr>
              <p:nvPr/>
            </p:nvSpPr>
            <p:spPr bwMode="auto">
              <a:xfrm>
                <a:off x="2068" y="1217"/>
                <a:ext cx="47" cy="302"/>
              </a:xfrm>
              <a:prstGeom prst="rect">
                <a:avLst/>
              </a:prstGeom>
              <a:solidFill>
                <a:srgbClr val="80F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" name="Rectangle 38"/>
              <p:cNvSpPr>
                <a:spLocks noChangeArrowheads="1"/>
              </p:cNvSpPr>
              <p:nvPr/>
            </p:nvSpPr>
            <p:spPr bwMode="auto">
              <a:xfrm>
                <a:off x="2115" y="1217"/>
                <a:ext cx="32" cy="302"/>
              </a:xfrm>
              <a:prstGeom prst="rect">
                <a:avLst/>
              </a:prstGeom>
              <a:solidFill>
                <a:srgbClr val="82F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" name="Rectangle 39"/>
              <p:cNvSpPr>
                <a:spLocks noChangeArrowheads="1"/>
              </p:cNvSpPr>
              <p:nvPr/>
            </p:nvSpPr>
            <p:spPr bwMode="auto">
              <a:xfrm>
                <a:off x="2147" y="1217"/>
                <a:ext cx="47" cy="302"/>
              </a:xfrm>
              <a:prstGeom prst="rect">
                <a:avLst/>
              </a:prstGeom>
              <a:solidFill>
                <a:srgbClr val="84F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" name="Rectangle 40"/>
              <p:cNvSpPr>
                <a:spLocks noChangeArrowheads="1"/>
              </p:cNvSpPr>
              <p:nvPr/>
            </p:nvSpPr>
            <p:spPr bwMode="auto">
              <a:xfrm>
                <a:off x="2194" y="1217"/>
                <a:ext cx="31" cy="302"/>
              </a:xfrm>
              <a:prstGeom prst="rect">
                <a:avLst/>
              </a:prstGeom>
              <a:solidFill>
                <a:srgbClr val="86F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" name="Rectangle 41"/>
              <p:cNvSpPr>
                <a:spLocks noChangeArrowheads="1"/>
              </p:cNvSpPr>
              <p:nvPr/>
            </p:nvSpPr>
            <p:spPr bwMode="auto">
              <a:xfrm>
                <a:off x="2225" y="1217"/>
                <a:ext cx="32" cy="302"/>
              </a:xfrm>
              <a:prstGeom prst="rect">
                <a:avLst/>
              </a:prstGeom>
              <a:solidFill>
                <a:srgbClr val="88E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" name="Rectangle 42"/>
              <p:cNvSpPr>
                <a:spLocks noChangeArrowheads="1"/>
              </p:cNvSpPr>
              <p:nvPr/>
            </p:nvSpPr>
            <p:spPr bwMode="auto">
              <a:xfrm>
                <a:off x="2257" y="1217"/>
                <a:ext cx="47" cy="302"/>
              </a:xfrm>
              <a:prstGeom prst="rect">
                <a:avLst/>
              </a:prstGeom>
              <a:solidFill>
                <a:srgbClr val="8AE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" name="Rectangle 43"/>
              <p:cNvSpPr>
                <a:spLocks noChangeArrowheads="1"/>
              </p:cNvSpPr>
              <p:nvPr/>
            </p:nvSpPr>
            <p:spPr bwMode="auto">
              <a:xfrm>
                <a:off x="2304" y="1217"/>
                <a:ext cx="31" cy="302"/>
              </a:xfrm>
              <a:prstGeom prst="rect">
                <a:avLst/>
              </a:prstGeom>
              <a:solidFill>
                <a:srgbClr val="8CE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" name="Rectangle 44"/>
              <p:cNvSpPr>
                <a:spLocks noChangeArrowheads="1"/>
              </p:cNvSpPr>
              <p:nvPr/>
            </p:nvSpPr>
            <p:spPr bwMode="auto">
              <a:xfrm>
                <a:off x="2335" y="1217"/>
                <a:ext cx="35" cy="302"/>
              </a:xfrm>
              <a:prstGeom prst="rect">
                <a:avLst/>
              </a:prstGeom>
              <a:solidFill>
                <a:srgbClr val="8EE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" name="Rectangle 45"/>
              <p:cNvSpPr>
                <a:spLocks noChangeArrowheads="1"/>
              </p:cNvSpPr>
              <p:nvPr/>
            </p:nvSpPr>
            <p:spPr bwMode="auto">
              <a:xfrm>
                <a:off x="2257" y="1217"/>
                <a:ext cx="158" cy="302"/>
              </a:xfrm>
              <a:prstGeom prst="rect">
                <a:avLst/>
              </a:prstGeom>
              <a:solidFill>
                <a:srgbClr val="90E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" name="Rectangle 46"/>
              <p:cNvSpPr>
                <a:spLocks noChangeArrowheads="1"/>
              </p:cNvSpPr>
              <p:nvPr/>
            </p:nvSpPr>
            <p:spPr bwMode="auto">
              <a:xfrm>
                <a:off x="2415" y="1217"/>
                <a:ext cx="31" cy="302"/>
              </a:xfrm>
              <a:prstGeom prst="rect">
                <a:avLst/>
              </a:prstGeom>
              <a:solidFill>
                <a:srgbClr val="92E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" name="Rectangle 47"/>
              <p:cNvSpPr>
                <a:spLocks noChangeArrowheads="1"/>
              </p:cNvSpPr>
              <p:nvPr/>
            </p:nvSpPr>
            <p:spPr bwMode="auto">
              <a:xfrm>
                <a:off x="2446" y="1217"/>
                <a:ext cx="32" cy="302"/>
              </a:xfrm>
              <a:prstGeom prst="rect">
                <a:avLst/>
              </a:prstGeom>
              <a:solidFill>
                <a:srgbClr val="94E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" name="Rectangle 48"/>
              <p:cNvSpPr>
                <a:spLocks noChangeArrowheads="1"/>
              </p:cNvSpPr>
              <p:nvPr/>
            </p:nvSpPr>
            <p:spPr bwMode="auto">
              <a:xfrm>
                <a:off x="2478" y="1217"/>
                <a:ext cx="31" cy="302"/>
              </a:xfrm>
              <a:prstGeom prst="rect">
                <a:avLst/>
              </a:prstGeom>
              <a:solidFill>
                <a:srgbClr val="96E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" name="Rectangle 49"/>
              <p:cNvSpPr>
                <a:spLocks noChangeArrowheads="1"/>
              </p:cNvSpPr>
              <p:nvPr/>
            </p:nvSpPr>
            <p:spPr bwMode="auto">
              <a:xfrm>
                <a:off x="2509" y="1217"/>
                <a:ext cx="32" cy="302"/>
              </a:xfrm>
              <a:prstGeom prst="rect">
                <a:avLst/>
              </a:prstGeom>
              <a:solidFill>
                <a:srgbClr val="98E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" name="Rectangle 50"/>
              <p:cNvSpPr>
                <a:spLocks noChangeArrowheads="1"/>
              </p:cNvSpPr>
              <p:nvPr/>
            </p:nvSpPr>
            <p:spPr bwMode="auto">
              <a:xfrm>
                <a:off x="2541" y="1217"/>
                <a:ext cx="31" cy="302"/>
              </a:xfrm>
              <a:prstGeom prst="rect">
                <a:avLst/>
              </a:prstGeom>
              <a:solidFill>
                <a:srgbClr val="99E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" name="Rectangle 51"/>
              <p:cNvSpPr>
                <a:spLocks noChangeArrowheads="1"/>
              </p:cNvSpPr>
              <p:nvPr/>
            </p:nvSpPr>
            <p:spPr bwMode="auto">
              <a:xfrm>
                <a:off x="2572" y="1217"/>
                <a:ext cx="32" cy="302"/>
              </a:xfrm>
              <a:prstGeom prst="rect">
                <a:avLst/>
              </a:prstGeom>
              <a:solidFill>
                <a:srgbClr val="9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" name="Rectangle 52"/>
              <p:cNvSpPr>
                <a:spLocks noChangeArrowheads="1"/>
              </p:cNvSpPr>
              <p:nvPr/>
            </p:nvSpPr>
            <p:spPr bwMode="auto">
              <a:xfrm>
                <a:off x="2604" y="1217"/>
                <a:ext cx="31" cy="302"/>
              </a:xfrm>
              <a:prstGeom prst="rect">
                <a:avLst/>
              </a:prstGeom>
              <a:solidFill>
                <a:srgbClr val="9DE1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" name="Rectangle 53"/>
              <p:cNvSpPr>
                <a:spLocks noChangeArrowheads="1"/>
              </p:cNvSpPr>
              <p:nvPr/>
            </p:nvSpPr>
            <p:spPr bwMode="auto">
              <a:xfrm>
                <a:off x="2635" y="1217"/>
                <a:ext cx="31" cy="302"/>
              </a:xfrm>
              <a:prstGeom prst="rect">
                <a:avLst/>
              </a:prstGeom>
              <a:solidFill>
                <a:srgbClr val="9FD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" name="Rectangle 54"/>
              <p:cNvSpPr>
                <a:spLocks noChangeArrowheads="1"/>
              </p:cNvSpPr>
              <p:nvPr/>
            </p:nvSpPr>
            <p:spPr bwMode="auto">
              <a:xfrm>
                <a:off x="2666" y="1217"/>
                <a:ext cx="32" cy="302"/>
              </a:xfrm>
              <a:prstGeom prst="rect">
                <a:avLst/>
              </a:prstGeom>
              <a:solidFill>
                <a:srgbClr val="A1D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" name="Rectangle 55"/>
              <p:cNvSpPr>
                <a:spLocks noChangeArrowheads="1"/>
              </p:cNvSpPr>
              <p:nvPr/>
            </p:nvSpPr>
            <p:spPr bwMode="auto">
              <a:xfrm>
                <a:off x="2698" y="1217"/>
                <a:ext cx="31" cy="302"/>
              </a:xfrm>
              <a:prstGeom prst="rect">
                <a:avLst/>
              </a:prstGeom>
              <a:solidFill>
                <a:srgbClr val="A3D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" name="Rectangle 56"/>
              <p:cNvSpPr>
                <a:spLocks noChangeArrowheads="1"/>
              </p:cNvSpPr>
              <p:nvPr/>
            </p:nvSpPr>
            <p:spPr bwMode="auto">
              <a:xfrm>
                <a:off x="2729" y="1217"/>
                <a:ext cx="33" cy="302"/>
              </a:xfrm>
              <a:prstGeom prst="rect">
                <a:avLst/>
              </a:prstGeom>
              <a:solidFill>
                <a:srgbClr val="A5D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" name="Rectangle 57"/>
              <p:cNvSpPr>
                <a:spLocks noChangeArrowheads="1"/>
              </p:cNvSpPr>
              <p:nvPr/>
            </p:nvSpPr>
            <p:spPr bwMode="auto">
              <a:xfrm>
                <a:off x="2762" y="1217"/>
                <a:ext cx="31" cy="302"/>
              </a:xfrm>
              <a:prstGeom prst="rect">
                <a:avLst/>
              </a:prstGeom>
              <a:solidFill>
                <a:srgbClr val="A7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" name="Rectangle 58"/>
              <p:cNvSpPr>
                <a:spLocks noChangeArrowheads="1"/>
              </p:cNvSpPr>
              <p:nvPr/>
            </p:nvSpPr>
            <p:spPr bwMode="auto">
              <a:xfrm>
                <a:off x="2793" y="1217"/>
                <a:ext cx="32" cy="302"/>
              </a:xfrm>
              <a:prstGeom prst="rect">
                <a:avLst/>
              </a:prstGeom>
              <a:solidFill>
                <a:srgbClr val="A9D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" name="Rectangle 59"/>
              <p:cNvSpPr>
                <a:spLocks noChangeArrowheads="1"/>
              </p:cNvSpPr>
              <p:nvPr/>
            </p:nvSpPr>
            <p:spPr bwMode="auto">
              <a:xfrm>
                <a:off x="2825" y="1217"/>
                <a:ext cx="31" cy="302"/>
              </a:xfrm>
              <a:prstGeom prst="rect">
                <a:avLst/>
              </a:prstGeom>
              <a:solidFill>
                <a:srgbClr val="ABD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" name="Rectangle 60"/>
              <p:cNvSpPr>
                <a:spLocks noChangeArrowheads="1"/>
              </p:cNvSpPr>
              <p:nvPr/>
            </p:nvSpPr>
            <p:spPr bwMode="auto">
              <a:xfrm>
                <a:off x="2856" y="1217"/>
                <a:ext cx="32" cy="302"/>
              </a:xfrm>
              <a:prstGeom prst="rect">
                <a:avLst/>
              </a:prstGeom>
              <a:solidFill>
                <a:srgbClr val="ADD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" name="Rectangle 61"/>
              <p:cNvSpPr>
                <a:spLocks noChangeArrowheads="1"/>
              </p:cNvSpPr>
              <p:nvPr/>
            </p:nvSpPr>
            <p:spPr bwMode="auto">
              <a:xfrm>
                <a:off x="2888" y="1217"/>
                <a:ext cx="31" cy="302"/>
              </a:xfrm>
              <a:prstGeom prst="rect">
                <a:avLst/>
              </a:prstGeom>
              <a:solidFill>
                <a:srgbClr val="AED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" name="Rectangle 62"/>
              <p:cNvSpPr>
                <a:spLocks noChangeArrowheads="1"/>
              </p:cNvSpPr>
              <p:nvPr/>
            </p:nvSpPr>
            <p:spPr bwMode="auto">
              <a:xfrm>
                <a:off x="2919" y="1217"/>
                <a:ext cx="31" cy="302"/>
              </a:xfrm>
              <a:prstGeom prst="rect">
                <a:avLst/>
              </a:prstGeom>
              <a:solidFill>
                <a:srgbClr val="B0D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" name="Rectangle 63"/>
              <p:cNvSpPr>
                <a:spLocks noChangeArrowheads="1"/>
              </p:cNvSpPr>
              <p:nvPr/>
            </p:nvSpPr>
            <p:spPr bwMode="auto">
              <a:xfrm>
                <a:off x="2950" y="1217"/>
                <a:ext cx="32" cy="302"/>
              </a:xfrm>
              <a:prstGeom prst="rect">
                <a:avLst/>
              </a:prstGeom>
              <a:solidFill>
                <a:srgbClr val="B2C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" name="Rectangle 64"/>
              <p:cNvSpPr>
                <a:spLocks noChangeArrowheads="1"/>
              </p:cNvSpPr>
              <p:nvPr/>
            </p:nvSpPr>
            <p:spPr bwMode="auto">
              <a:xfrm>
                <a:off x="2982" y="1217"/>
                <a:ext cx="31" cy="302"/>
              </a:xfrm>
              <a:prstGeom prst="rect">
                <a:avLst/>
              </a:prstGeom>
              <a:solidFill>
                <a:srgbClr val="B4C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" name="Rectangle 65"/>
              <p:cNvSpPr>
                <a:spLocks noChangeArrowheads="1"/>
              </p:cNvSpPr>
              <p:nvPr/>
            </p:nvSpPr>
            <p:spPr bwMode="auto">
              <a:xfrm>
                <a:off x="3013" y="1217"/>
                <a:ext cx="32" cy="302"/>
              </a:xfrm>
              <a:prstGeom prst="rect">
                <a:avLst/>
              </a:prstGeom>
              <a:solidFill>
                <a:srgbClr val="B6C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" name="Rectangle 66"/>
              <p:cNvSpPr>
                <a:spLocks noChangeArrowheads="1"/>
              </p:cNvSpPr>
              <p:nvPr/>
            </p:nvSpPr>
            <p:spPr bwMode="auto">
              <a:xfrm>
                <a:off x="3045" y="1217"/>
                <a:ext cx="31" cy="302"/>
              </a:xfrm>
              <a:prstGeom prst="rect">
                <a:avLst/>
              </a:prstGeom>
              <a:solidFill>
                <a:srgbClr val="B8C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" name="Rectangle 67"/>
              <p:cNvSpPr>
                <a:spLocks noChangeArrowheads="1"/>
              </p:cNvSpPr>
              <p:nvPr/>
            </p:nvSpPr>
            <p:spPr bwMode="auto">
              <a:xfrm>
                <a:off x="3076" y="1217"/>
                <a:ext cx="33" cy="302"/>
              </a:xfrm>
              <a:prstGeom prst="rect">
                <a:avLst/>
              </a:prstGeom>
              <a:solidFill>
                <a:srgbClr val="BA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" name="Rectangle 68"/>
              <p:cNvSpPr>
                <a:spLocks noChangeArrowheads="1"/>
              </p:cNvSpPr>
              <p:nvPr/>
            </p:nvSpPr>
            <p:spPr bwMode="auto">
              <a:xfrm>
                <a:off x="3109" y="1217"/>
                <a:ext cx="31" cy="302"/>
              </a:xfrm>
              <a:prstGeom prst="rect">
                <a:avLst/>
              </a:prstGeom>
              <a:solidFill>
                <a:srgbClr val="BCC5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" name="Rectangle 69"/>
              <p:cNvSpPr>
                <a:spLocks noChangeArrowheads="1"/>
              </p:cNvSpPr>
              <p:nvPr/>
            </p:nvSpPr>
            <p:spPr bwMode="auto">
              <a:xfrm>
                <a:off x="3140" y="1217"/>
                <a:ext cx="31" cy="302"/>
              </a:xfrm>
              <a:prstGeom prst="rect">
                <a:avLst/>
              </a:prstGeom>
              <a:solidFill>
                <a:srgbClr val="BEC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" name="Rectangle 70"/>
              <p:cNvSpPr>
                <a:spLocks noChangeArrowheads="1"/>
              </p:cNvSpPr>
              <p:nvPr/>
            </p:nvSpPr>
            <p:spPr bwMode="auto">
              <a:xfrm>
                <a:off x="3171" y="1217"/>
                <a:ext cx="28" cy="302"/>
              </a:xfrm>
              <a:prstGeom prst="rect">
                <a:avLst/>
              </a:prstGeom>
              <a:solidFill>
                <a:srgbClr val="C0C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" name="Rectangle 71"/>
              <p:cNvSpPr>
                <a:spLocks noChangeArrowheads="1"/>
              </p:cNvSpPr>
              <p:nvPr/>
            </p:nvSpPr>
            <p:spPr bwMode="auto">
              <a:xfrm>
                <a:off x="3199" y="1217"/>
                <a:ext cx="20" cy="302"/>
              </a:xfrm>
              <a:prstGeom prst="rect">
                <a:avLst/>
              </a:prstGeom>
              <a:solidFill>
                <a:srgbClr val="C0BF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" name="Rectangle 72"/>
              <p:cNvSpPr>
                <a:spLocks noChangeArrowheads="1"/>
              </p:cNvSpPr>
              <p:nvPr/>
            </p:nvSpPr>
            <p:spPr bwMode="auto">
              <a:xfrm>
                <a:off x="3219" y="1217"/>
                <a:ext cx="31" cy="302"/>
              </a:xfrm>
              <a:prstGeom prst="rect">
                <a:avLst/>
              </a:prstGeom>
              <a:solidFill>
                <a:srgbClr val="C2B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" name="Rectangle 73"/>
              <p:cNvSpPr>
                <a:spLocks noChangeArrowheads="1"/>
              </p:cNvSpPr>
              <p:nvPr/>
            </p:nvSpPr>
            <p:spPr bwMode="auto">
              <a:xfrm>
                <a:off x="3250" y="1217"/>
                <a:ext cx="31" cy="302"/>
              </a:xfrm>
              <a:prstGeom prst="rect">
                <a:avLst/>
              </a:prstGeom>
              <a:solidFill>
                <a:srgbClr val="C4B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" name="Rectangle 74"/>
              <p:cNvSpPr>
                <a:spLocks noChangeArrowheads="1"/>
              </p:cNvSpPr>
              <p:nvPr/>
            </p:nvSpPr>
            <p:spPr bwMode="auto">
              <a:xfrm>
                <a:off x="3281" y="1217"/>
                <a:ext cx="16" cy="302"/>
              </a:xfrm>
              <a:prstGeom prst="rect">
                <a:avLst/>
              </a:prstGeom>
              <a:solidFill>
                <a:srgbClr val="C6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" name="Rectangle 75"/>
              <p:cNvSpPr>
                <a:spLocks noChangeArrowheads="1"/>
              </p:cNvSpPr>
              <p:nvPr/>
            </p:nvSpPr>
            <p:spPr bwMode="auto">
              <a:xfrm>
                <a:off x="3297" y="1217"/>
                <a:ext cx="32" cy="302"/>
              </a:xfrm>
              <a:prstGeom prst="rect">
                <a:avLst/>
              </a:prstGeom>
              <a:solidFill>
                <a:srgbClr val="C7B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" name="Rectangle 76"/>
              <p:cNvSpPr>
                <a:spLocks noChangeArrowheads="1"/>
              </p:cNvSpPr>
              <p:nvPr/>
            </p:nvSpPr>
            <p:spPr bwMode="auto">
              <a:xfrm>
                <a:off x="3329" y="1217"/>
                <a:ext cx="19" cy="302"/>
              </a:xfrm>
              <a:prstGeom prst="rect">
                <a:avLst/>
              </a:prstGeom>
              <a:solidFill>
                <a:srgbClr val="C9B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" name="Rectangle 77"/>
              <p:cNvSpPr>
                <a:spLocks noChangeArrowheads="1"/>
              </p:cNvSpPr>
              <p:nvPr/>
            </p:nvSpPr>
            <p:spPr bwMode="auto">
              <a:xfrm>
                <a:off x="3348" y="1217"/>
                <a:ext cx="28" cy="302"/>
              </a:xfrm>
              <a:prstGeom prst="rect">
                <a:avLst/>
              </a:prstGeom>
              <a:solidFill>
                <a:srgbClr val="C9B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" name="Rectangle 78"/>
              <p:cNvSpPr>
                <a:spLocks noChangeArrowheads="1"/>
              </p:cNvSpPr>
              <p:nvPr/>
            </p:nvSpPr>
            <p:spPr bwMode="auto">
              <a:xfrm>
                <a:off x="3376" y="1217"/>
                <a:ext cx="31" cy="302"/>
              </a:xfrm>
              <a:prstGeom prst="rect">
                <a:avLst/>
              </a:prstGeom>
              <a:solidFill>
                <a:srgbClr val="CBB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" name="Rectangle 79"/>
              <p:cNvSpPr>
                <a:spLocks noChangeArrowheads="1"/>
              </p:cNvSpPr>
              <p:nvPr/>
            </p:nvSpPr>
            <p:spPr bwMode="auto">
              <a:xfrm>
                <a:off x="3407" y="1217"/>
                <a:ext cx="29" cy="302"/>
              </a:xfrm>
              <a:prstGeom prst="rect">
                <a:avLst/>
              </a:prstGeom>
              <a:solidFill>
                <a:srgbClr val="CDB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" name="Rectangle 80"/>
              <p:cNvSpPr>
                <a:spLocks noChangeArrowheads="1"/>
              </p:cNvSpPr>
              <p:nvPr/>
            </p:nvSpPr>
            <p:spPr bwMode="auto">
              <a:xfrm>
                <a:off x="3436" y="1217"/>
                <a:ext cx="18" cy="302"/>
              </a:xfrm>
              <a:prstGeom prst="rect">
                <a:avLst/>
              </a:prstGeom>
              <a:solidFill>
                <a:srgbClr val="CEAE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" name="Rectangle 81"/>
              <p:cNvSpPr>
                <a:spLocks noChangeArrowheads="1"/>
              </p:cNvSpPr>
              <p:nvPr/>
            </p:nvSpPr>
            <p:spPr bwMode="auto">
              <a:xfrm>
                <a:off x="3454" y="1217"/>
                <a:ext cx="33" cy="302"/>
              </a:xfrm>
              <a:prstGeom prst="rect">
                <a:avLst/>
              </a:prstGeom>
              <a:solidFill>
                <a:srgbClr val="CFAC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" name="Rectangle 82"/>
              <p:cNvSpPr>
                <a:spLocks noChangeArrowheads="1"/>
              </p:cNvSpPr>
              <p:nvPr/>
            </p:nvSpPr>
            <p:spPr bwMode="auto">
              <a:xfrm>
                <a:off x="3487" y="1217"/>
                <a:ext cx="31" cy="302"/>
              </a:xfrm>
              <a:prstGeom prst="rect">
                <a:avLst/>
              </a:prstGeom>
              <a:solidFill>
                <a:srgbClr val="D1A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" name="Rectangle 83"/>
              <p:cNvSpPr>
                <a:spLocks noChangeArrowheads="1"/>
              </p:cNvSpPr>
              <p:nvPr/>
            </p:nvSpPr>
            <p:spPr bwMode="auto">
              <a:xfrm>
                <a:off x="3518" y="1217"/>
                <a:ext cx="20" cy="302"/>
              </a:xfrm>
              <a:prstGeom prst="rect">
                <a:avLst/>
              </a:prstGeom>
              <a:solidFill>
                <a:srgbClr val="D3A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" name="Rectangle 84"/>
              <p:cNvSpPr>
                <a:spLocks noChangeArrowheads="1"/>
              </p:cNvSpPr>
              <p:nvPr/>
            </p:nvSpPr>
            <p:spPr bwMode="auto">
              <a:xfrm>
                <a:off x="3538" y="1217"/>
                <a:ext cx="16" cy="302"/>
              </a:xfrm>
              <a:prstGeom prst="rect">
                <a:avLst/>
              </a:prstGeom>
              <a:solidFill>
                <a:srgbClr val="D3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" name="Rectangle 85"/>
              <p:cNvSpPr>
                <a:spLocks noChangeArrowheads="1"/>
              </p:cNvSpPr>
              <p:nvPr/>
            </p:nvSpPr>
            <p:spPr bwMode="auto">
              <a:xfrm>
                <a:off x="3554" y="1217"/>
                <a:ext cx="27" cy="302"/>
              </a:xfrm>
              <a:prstGeom prst="rect">
                <a:avLst/>
              </a:prstGeom>
              <a:solidFill>
                <a:srgbClr val="D4A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" name="Rectangle 86"/>
              <p:cNvSpPr>
                <a:spLocks noChangeArrowheads="1"/>
              </p:cNvSpPr>
              <p:nvPr/>
            </p:nvSpPr>
            <p:spPr bwMode="auto">
              <a:xfrm>
                <a:off x="3581" y="1217"/>
                <a:ext cx="20" cy="302"/>
              </a:xfrm>
              <a:prstGeom prst="rect">
                <a:avLst/>
              </a:prstGeom>
              <a:solidFill>
                <a:srgbClr val="D6A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" name="Rectangle 87"/>
              <p:cNvSpPr>
                <a:spLocks noChangeArrowheads="1"/>
              </p:cNvSpPr>
              <p:nvPr/>
            </p:nvSpPr>
            <p:spPr bwMode="auto">
              <a:xfrm>
                <a:off x="3601" y="1217"/>
                <a:ext cx="27" cy="302"/>
              </a:xfrm>
              <a:prstGeom prst="rect">
                <a:avLst/>
              </a:prstGeom>
              <a:solidFill>
                <a:srgbClr val="D6A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" name="Rectangle 88"/>
              <p:cNvSpPr>
                <a:spLocks noChangeArrowheads="1"/>
              </p:cNvSpPr>
              <p:nvPr/>
            </p:nvSpPr>
            <p:spPr bwMode="auto">
              <a:xfrm>
                <a:off x="3628" y="1217"/>
                <a:ext cx="28" cy="302"/>
              </a:xfrm>
              <a:prstGeom prst="rect">
                <a:avLst/>
              </a:prstGeom>
              <a:solidFill>
                <a:srgbClr val="D8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" name="Rectangle 89"/>
              <p:cNvSpPr>
                <a:spLocks noChangeArrowheads="1"/>
              </p:cNvSpPr>
              <p:nvPr/>
            </p:nvSpPr>
            <p:spPr bwMode="auto">
              <a:xfrm>
                <a:off x="3656" y="1217"/>
                <a:ext cx="20" cy="302"/>
              </a:xfrm>
              <a:prstGeom prst="rect">
                <a:avLst/>
              </a:prstGeom>
              <a:solidFill>
                <a:srgbClr val="D99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" name="Rectangle 90"/>
              <p:cNvSpPr>
                <a:spLocks noChangeArrowheads="1"/>
              </p:cNvSpPr>
              <p:nvPr/>
            </p:nvSpPr>
            <p:spPr bwMode="auto">
              <a:xfrm>
                <a:off x="3676" y="1217"/>
                <a:ext cx="27" cy="302"/>
              </a:xfrm>
              <a:prstGeom prst="rect">
                <a:avLst/>
              </a:prstGeom>
              <a:solidFill>
                <a:srgbClr val="DA9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" name="Rectangle 91"/>
              <p:cNvSpPr>
                <a:spLocks noChangeArrowheads="1"/>
              </p:cNvSpPr>
              <p:nvPr/>
            </p:nvSpPr>
            <p:spPr bwMode="auto">
              <a:xfrm>
                <a:off x="3703" y="1217"/>
                <a:ext cx="20" cy="302"/>
              </a:xfrm>
              <a:prstGeom prst="rect">
                <a:avLst/>
              </a:prstGeom>
              <a:solidFill>
                <a:srgbClr val="DB9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" name="Rectangle 92"/>
              <p:cNvSpPr>
                <a:spLocks noChangeArrowheads="1"/>
              </p:cNvSpPr>
              <p:nvPr/>
            </p:nvSpPr>
            <p:spPr bwMode="auto">
              <a:xfrm>
                <a:off x="3723" y="1217"/>
                <a:ext cx="31" cy="302"/>
              </a:xfrm>
              <a:prstGeom prst="rect">
                <a:avLst/>
              </a:prstGeom>
              <a:solidFill>
                <a:srgbClr val="DC9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" name="Rectangle 93"/>
              <p:cNvSpPr>
                <a:spLocks noChangeArrowheads="1"/>
              </p:cNvSpPr>
              <p:nvPr/>
            </p:nvSpPr>
            <p:spPr bwMode="auto">
              <a:xfrm>
                <a:off x="3754" y="1217"/>
                <a:ext cx="20" cy="302"/>
              </a:xfrm>
              <a:prstGeom prst="rect">
                <a:avLst/>
              </a:prstGeom>
              <a:solidFill>
                <a:srgbClr val="DE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1" name="Rectangle 94"/>
              <p:cNvSpPr>
                <a:spLocks noChangeArrowheads="1"/>
              </p:cNvSpPr>
              <p:nvPr/>
            </p:nvSpPr>
            <p:spPr bwMode="auto">
              <a:xfrm>
                <a:off x="3774" y="1217"/>
                <a:ext cx="27" cy="302"/>
              </a:xfrm>
              <a:prstGeom prst="rect">
                <a:avLst/>
              </a:prstGeom>
              <a:solidFill>
                <a:srgbClr val="DF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2" name="Rectangle 95"/>
              <p:cNvSpPr>
                <a:spLocks noChangeArrowheads="1"/>
              </p:cNvSpPr>
              <p:nvPr/>
            </p:nvSpPr>
            <p:spPr bwMode="auto">
              <a:xfrm>
                <a:off x="3801" y="1217"/>
                <a:ext cx="21" cy="302"/>
              </a:xfrm>
              <a:prstGeom prst="rect">
                <a:avLst/>
              </a:prstGeom>
              <a:solidFill>
                <a:srgbClr val="E09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3" name="Rectangle 96"/>
              <p:cNvSpPr>
                <a:spLocks noChangeArrowheads="1"/>
              </p:cNvSpPr>
              <p:nvPr/>
            </p:nvSpPr>
            <p:spPr bwMode="auto">
              <a:xfrm>
                <a:off x="3822" y="1217"/>
                <a:ext cx="16" cy="302"/>
              </a:xfrm>
              <a:prstGeom prst="rect">
                <a:avLst/>
              </a:prstGeom>
              <a:solidFill>
                <a:srgbClr val="E19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4" name="Rectangle 97"/>
              <p:cNvSpPr>
                <a:spLocks noChangeArrowheads="1"/>
              </p:cNvSpPr>
              <p:nvPr/>
            </p:nvSpPr>
            <p:spPr bwMode="auto">
              <a:xfrm>
                <a:off x="3838" y="1217"/>
                <a:ext cx="27" cy="302"/>
              </a:xfrm>
              <a:prstGeom prst="rect">
                <a:avLst/>
              </a:prstGeom>
              <a:solidFill>
                <a:srgbClr val="E18E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5" name="Rectangle 98"/>
              <p:cNvSpPr>
                <a:spLocks noChangeArrowheads="1"/>
              </p:cNvSpPr>
              <p:nvPr/>
            </p:nvSpPr>
            <p:spPr bwMode="auto">
              <a:xfrm>
                <a:off x="3865" y="1217"/>
                <a:ext cx="20" cy="302"/>
              </a:xfrm>
              <a:prstGeom prst="rect">
                <a:avLst/>
              </a:prstGeom>
              <a:solidFill>
                <a:srgbClr val="E2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6" name="Rectangle 99"/>
              <p:cNvSpPr>
                <a:spLocks noChangeArrowheads="1"/>
              </p:cNvSpPr>
              <p:nvPr/>
            </p:nvSpPr>
            <p:spPr bwMode="auto">
              <a:xfrm>
                <a:off x="3885" y="1217"/>
                <a:ext cx="27" cy="302"/>
              </a:xfrm>
              <a:prstGeom prst="rect">
                <a:avLst/>
              </a:prstGeom>
              <a:solidFill>
                <a:srgbClr val="E38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7" name="Rectangle 100"/>
              <p:cNvSpPr>
                <a:spLocks noChangeArrowheads="1"/>
              </p:cNvSpPr>
              <p:nvPr/>
            </p:nvSpPr>
            <p:spPr bwMode="auto">
              <a:xfrm>
                <a:off x="3912" y="1217"/>
                <a:ext cx="20" cy="302"/>
              </a:xfrm>
              <a:prstGeom prst="rect">
                <a:avLst/>
              </a:prstGeom>
              <a:solidFill>
                <a:srgbClr val="E488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8" name="Rectangle 101"/>
              <p:cNvSpPr>
                <a:spLocks noChangeArrowheads="1"/>
              </p:cNvSpPr>
              <p:nvPr/>
            </p:nvSpPr>
            <p:spPr bwMode="auto">
              <a:xfrm>
                <a:off x="3932" y="1217"/>
                <a:ext cx="27" cy="302"/>
              </a:xfrm>
              <a:prstGeom prst="rect">
                <a:avLst/>
              </a:prstGeom>
              <a:solidFill>
                <a:srgbClr val="E586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9" name="Rectangle 102"/>
              <p:cNvSpPr>
                <a:spLocks noChangeArrowheads="1"/>
              </p:cNvSpPr>
              <p:nvPr/>
            </p:nvSpPr>
            <p:spPr bwMode="auto">
              <a:xfrm>
                <a:off x="3959" y="1217"/>
                <a:ext cx="20" cy="302"/>
              </a:xfrm>
              <a:prstGeom prst="rect">
                <a:avLst/>
              </a:prstGeom>
              <a:solidFill>
                <a:srgbClr val="E68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0" name="Rectangle 103"/>
              <p:cNvSpPr>
                <a:spLocks noChangeArrowheads="1"/>
              </p:cNvSpPr>
              <p:nvPr/>
            </p:nvSpPr>
            <p:spPr bwMode="auto">
              <a:xfrm>
                <a:off x="3979" y="1217"/>
                <a:ext cx="28" cy="302"/>
              </a:xfrm>
              <a:prstGeom prst="rect">
                <a:avLst/>
              </a:prstGeom>
              <a:solidFill>
                <a:srgbClr val="E782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1" name="Rectangle 104"/>
              <p:cNvSpPr>
                <a:spLocks noChangeArrowheads="1"/>
              </p:cNvSpPr>
              <p:nvPr/>
            </p:nvSpPr>
            <p:spPr bwMode="auto">
              <a:xfrm>
                <a:off x="4007" y="1217"/>
                <a:ext cx="27" cy="302"/>
              </a:xfrm>
              <a:prstGeom prst="rect">
                <a:avLst/>
              </a:prstGeom>
              <a:solidFill>
                <a:srgbClr val="E88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2" name="Rectangle 105"/>
              <p:cNvSpPr>
                <a:spLocks noChangeArrowheads="1"/>
              </p:cNvSpPr>
              <p:nvPr/>
            </p:nvSpPr>
            <p:spPr bwMode="auto">
              <a:xfrm>
                <a:off x="4034" y="1217"/>
                <a:ext cx="20" cy="302"/>
              </a:xfrm>
              <a:prstGeom prst="rect">
                <a:avLst/>
              </a:prstGeom>
              <a:solidFill>
                <a:srgbClr val="E87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3" name="Rectangle 106"/>
              <p:cNvSpPr>
                <a:spLocks noChangeArrowheads="1"/>
              </p:cNvSpPr>
              <p:nvPr/>
            </p:nvSpPr>
            <p:spPr bwMode="auto">
              <a:xfrm>
                <a:off x="4054" y="1217"/>
                <a:ext cx="27" cy="302"/>
              </a:xfrm>
              <a:prstGeom prst="rect">
                <a:avLst/>
              </a:prstGeom>
              <a:solidFill>
                <a:srgbClr val="E97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4" name="Rectangle 107"/>
              <p:cNvSpPr>
                <a:spLocks noChangeArrowheads="1"/>
              </p:cNvSpPr>
              <p:nvPr/>
            </p:nvSpPr>
            <p:spPr bwMode="auto">
              <a:xfrm>
                <a:off x="4081" y="1217"/>
                <a:ext cx="20" cy="302"/>
              </a:xfrm>
              <a:prstGeom prst="rect">
                <a:avLst/>
              </a:prstGeom>
              <a:solidFill>
                <a:srgbClr val="EA7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5" name="Rectangle 108"/>
              <p:cNvSpPr>
                <a:spLocks noChangeArrowheads="1"/>
              </p:cNvSpPr>
              <p:nvPr/>
            </p:nvSpPr>
            <p:spPr bwMode="auto">
              <a:xfrm>
                <a:off x="4101" y="1217"/>
                <a:ext cx="21" cy="302"/>
              </a:xfrm>
              <a:prstGeom prst="rect">
                <a:avLst/>
              </a:prstGeom>
              <a:solidFill>
                <a:srgbClr val="EB7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6" name="Rectangle 109"/>
              <p:cNvSpPr>
                <a:spLocks noChangeArrowheads="1"/>
              </p:cNvSpPr>
              <p:nvPr/>
            </p:nvSpPr>
            <p:spPr bwMode="auto">
              <a:xfrm>
                <a:off x="4122" y="1217"/>
                <a:ext cx="26" cy="302"/>
              </a:xfrm>
              <a:prstGeom prst="rect">
                <a:avLst/>
              </a:prstGeom>
              <a:solidFill>
                <a:srgbClr val="EC7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7" name="Rectangle 110"/>
              <p:cNvSpPr>
                <a:spLocks noChangeArrowheads="1"/>
              </p:cNvSpPr>
              <p:nvPr/>
            </p:nvSpPr>
            <p:spPr bwMode="auto">
              <a:xfrm>
                <a:off x="4148" y="1217"/>
                <a:ext cx="29" cy="302"/>
              </a:xfrm>
              <a:prstGeom prst="rect">
                <a:avLst/>
              </a:prstGeom>
              <a:solidFill>
                <a:srgbClr val="ED7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8" name="Rectangle 111"/>
              <p:cNvSpPr>
                <a:spLocks noChangeArrowheads="1"/>
              </p:cNvSpPr>
              <p:nvPr/>
            </p:nvSpPr>
            <p:spPr bwMode="auto">
              <a:xfrm>
                <a:off x="4177" y="1217"/>
                <a:ext cx="19" cy="302"/>
              </a:xfrm>
              <a:prstGeom prst="rect">
                <a:avLst/>
              </a:prstGeom>
              <a:solidFill>
                <a:srgbClr val="ED7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9" name="Rectangle 112"/>
              <p:cNvSpPr>
                <a:spLocks noChangeArrowheads="1"/>
              </p:cNvSpPr>
              <p:nvPr/>
            </p:nvSpPr>
            <p:spPr bwMode="auto">
              <a:xfrm>
                <a:off x="4196" y="1217"/>
                <a:ext cx="20" cy="302"/>
              </a:xfrm>
              <a:prstGeom prst="rect">
                <a:avLst/>
              </a:prstGeom>
              <a:solidFill>
                <a:srgbClr val="EE7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0" name="Rectangle 113"/>
              <p:cNvSpPr>
                <a:spLocks noChangeArrowheads="1"/>
              </p:cNvSpPr>
              <p:nvPr/>
            </p:nvSpPr>
            <p:spPr bwMode="auto">
              <a:xfrm>
                <a:off x="4216" y="1217"/>
                <a:ext cx="27" cy="302"/>
              </a:xfrm>
              <a:prstGeom prst="rect">
                <a:avLst/>
              </a:prstGeom>
              <a:solidFill>
                <a:srgbClr val="EE6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1" name="Rectangle 114"/>
              <p:cNvSpPr>
                <a:spLocks noChangeArrowheads="1"/>
              </p:cNvSpPr>
              <p:nvPr/>
            </p:nvSpPr>
            <p:spPr bwMode="auto">
              <a:xfrm>
                <a:off x="4243" y="1217"/>
                <a:ext cx="28" cy="302"/>
              </a:xfrm>
              <a:prstGeom prst="rect">
                <a:avLst/>
              </a:prstGeom>
              <a:solidFill>
                <a:srgbClr val="EF6C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2" name="Rectangle 115"/>
              <p:cNvSpPr>
                <a:spLocks noChangeArrowheads="1"/>
              </p:cNvSpPr>
              <p:nvPr/>
            </p:nvSpPr>
            <p:spPr bwMode="auto">
              <a:xfrm>
                <a:off x="4271" y="1217"/>
                <a:ext cx="20" cy="302"/>
              </a:xfrm>
              <a:prstGeom prst="rect">
                <a:avLst/>
              </a:prstGeom>
              <a:solidFill>
                <a:srgbClr val="F06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3" name="Rectangle 116"/>
              <p:cNvSpPr>
                <a:spLocks noChangeArrowheads="1"/>
              </p:cNvSpPr>
              <p:nvPr/>
            </p:nvSpPr>
            <p:spPr bwMode="auto">
              <a:xfrm>
                <a:off x="4291" y="1217"/>
                <a:ext cx="27" cy="302"/>
              </a:xfrm>
              <a:prstGeom prst="rect">
                <a:avLst/>
              </a:prstGeom>
              <a:solidFill>
                <a:srgbClr val="F16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4" name="Rectangle 117"/>
              <p:cNvSpPr>
                <a:spLocks noChangeArrowheads="1"/>
              </p:cNvSpPr>
              <p:nvPr/>
            </p:nvSpPr>
            <p:spPr bwMode="auto">
              <a:xfrm>
                <a:off x="4318" y="1217"/>
                <a:ext cx="20" cy="302"/>
              </a:xfrm>
              <a:prstGeom prst="rect">
                <a:avLst/>
              </a:prstGeom>
              <a:solidFill>
                <a:srgbClr val="F16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5" name="Rectangle 118"/>
              <p:cNvSpPr>
                <a:spLocks noChangeArrowheads="1"/>
              </p:cNvSpPr>
              <p:nvPr/>
            </p:nvSpPr>
            <p:spPr bwMode="auto">
              <a:xfrm>
                <a:off x="4338" y="1217"/>
                <a:ext cx="19" cy="302"/>
              </a:xfrm>
              <a:prstGeom prst="rect">
                <a:avLst/>
              </a:prstGeom>
              <a:solidFill>
                <a:srgbClr val="F26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6" name="Rectangle 119"/>
              <p:cNvSpPr>
                <a:spLocks noChangeArrowheads="1"/>
              </p:cNvSpPr>
              <p:nvPr/>
            </p:nvSpPr>
            <p:spPr bwMode="auto">
              <a:xfrm>
                <a:off x="4357" y="1217"/>
                <a:ext cx="28" cy="302"/>
              </a:xfrm>
              <a:prstGeom prst="rect">
                <a:avLst/>
              </a:prstGeom>
              <a:solidFill>
                <a:srgbClr val="F262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7" name="Rectangle 120"/>
              <p:cNvSpPr>
                <a:spLocks noChangeArrowheads="1"/>
              </p:cNvSpPr>
              <p:nvPr/>
            </p:nvSpPr>
            <p:spPr bwMode="auto">
              <a:xfrm>
                <a:off x="4385" y="1217"/>
                <a:ext cx="20" cy="302"/>
              </a:xfrm>
              <a:prstGeom prst="rect">
                <a:avLst/>
              </a:prstGeom>
              <a:solidFill>
                <a:srgbClr val="F36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8" name="Rectangle 121"/>
              <p:cNvSpPr>
                <a:spLocks noChangeArrowheads="1"/>
              </p:cNvSpPr>
              <p:nvPr/>
            </p:nvSpPr>
            <p:spPr bwMode="auto">
              <a:xfrm>
                <a:off x="4405" y="1217"/>
                <a:ext cx="27" cy="302"/>
              </a:xfrm>
              <a:prstGeom prst="rect">
                <a:avLst/>
              </a:prstGeom>
              <a:solidFill>
                <a:srgbClr val="F35E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9" name="Rectangle 122"/>
              <p:cNvSpPr>
                <a:spLocks noChangeArrowheads="1"/>
              </p:cNvSpPr>
              <p:nvPr/>
            </p:nvSpPr>
            <p:spPr bwMode="auto">
              <a:xfrm>
                <a:off x="4432" y="1217"/>
                <a:ext cx="28" cy="302"/>
              </a:xfrm>
              <a:prstGeom prst="rect">
                <a:avLst/>
              </a:prstGeom>
              <a:solidFill>
                <a:srgbClr val="F45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0" name="Rectangle 123"/>
              <p:cNvSpPr>
                <a:spLocks noChangeArrowheads="1"/>
              </p:cNvSpPr>
              <p:nvPr/>
            </p:nvSpPr>
            <p:spPr bwMode="auto">
              <a:xfrm>
                <a:off x="4460" y="1217"/>
                <a:ext cx="19" cy="302"/>
              </a:xfrm>
              <a:prstGeom prst="rect">
                <a:avLst/>
              </a:prstGeom>
              <a:solidFill>
                <a:srgbClr val="F45A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1" name="Rectangle 124"/>
              <p:cNvSpPr>
                <a:spLocks noChangeArrowheads="1"/>
              </p:cNvSpPr>
              <p:nvPr/>
            </p:nvSpPr>
            <p:spPr bwMode="auto">
              <a:xfrm>
                <a:off x="4479" y="1217"/>
                <a:ext cx="29" cy="302"/>
              </a:xfrm>
              <a:prstGeom prst="rect">
                <a:avLst/>
              </a:prstGeom>
              <a:solidFill>
                <a:srgbClr val="F55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2" name="Rectangle 125"/>
              <p:cNvSpPr>
                <a:spLocks noChangeArrowheads="1"/>
              </p:cNvSpPr>
              <p:nvPr/>
            </p:nvSpPr>
            <p:spPr bwMode="auto">
              <a:xfrm>
                <a:off x="4508" y="1217"/>
                <a:ext cx="18" cy="302"/>
              </a:xfrm>
              <a:prstGeom prst="rect">
                <a:avLst/>
              </a:prstGeom>
              <a:solidFill>
                <a:srgbClr val="F55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3" name="Rectangle 126"/>
              <p:cNvSpPr>
                <a:spLocks noChangeArrowheads="1"/>
              </p:cNvSpPr>
              <p:nvPr/>
            </p:nvSpPr>
            <p:spPr bwMode="auto">
              <a:xfrm>
                <a:off x="4526" y="1217"/>
                <a:ext cx="17" cy="302"/>
              </a:xfrm>
              <a:prstGeom prst="rect">
                <a:avLst/>
              </a:prstGeom>
              <a:solidFill>
                <a:srgbClr val="F65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4" name="Rectangle 127"/>
              <p:cNvSpPr>
                <a:spLocks noChangeArrowheads="1"/>
              </p:cNvSpPr>
              <p:nvPr/>
            </p:nvSpPr>
            <p:spPr bwMode="auto">
              <a:xfrm>
                <a:off x="4543" y="1217"/>
                <a:ext cx="20" cy="302"/>
              </a:xfrm>
              <a:prstGeom prst="rect">
                <a:avLst/>
              </a:prstGeom>
              <a:solidFill>
                <a:srgbClr val="F653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5" name="Rectangle 128"/>
              <p:cNvSpPr>
                <a:spLocks noChangeArrowheads="1"/>
              </p:cNvSpPr>
              <p:nvPr/>
            </p:nvSpPr>
            <p:spPr bwMode="auto">
              <a:xfrm>
                <a:off x="4563" y="1217"/>
                <a:ext cx="27" cy="302"/>
              </a:xfrm>
              <a:prstGeom prst="rect">
                <a:avLst/>
              </a:prstGeom>
              <a:solidFill>
                <a:srgbClr val="F751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6" name="Rectangle 129"/>
              <p:cNvSpPr>
                <a:spLocks noChangeArrowheads="1"/>
              </p:cNvSpPr>
              <p:nvPr/>
            </p:nvSpPr>
            <p:spPr bwMode="auto">
              <a:xfrm>
                <a:off x="4590" y="1217"/>
                <a:ext cx="20" cy="302"/>
              </a:xfrm>
              <a:prstGeom prst="rect">
                <a:avLst/>
              </a:prstGeom>
              <a:solidFill>
                <a:srgbClr val="F74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7" name="Rectangle 130"/>
              <p:cNvSpPr>
                <a:spLocks noChangeArrowheads="1"/>
              </p:cNvSpPr>
              <p:nvPr/>
            </p:nvSpPr>
            <p:spPr bwMode="auto">
              <a:xfrm>
                <a:off x="4610" y="1217"/>
                <a:ext cx="27" cy="302"/>
              </a:xfrm>
              <a:prstGeom prst="rect">
                <a:avLst/>
              </a:prstGeom>
              <a:solidFill>
                <a:srgbClr val="F84D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8" name="Rectangle 131"/>
              <p:cNvSpPr>
                <a:spLocks noChangeArrowheads="1"/>
              </p:cNvSpPr>
              <p:nvPr/>
            </p:nvSpPr>
            <p:spPr bwMode="auto">
              <a:xfrm>
                <a:off x="4637" y="1217"/>
                <a:ext cx="20" cy="302"/>
              </a:xfrm>
              <a:prstGeom prst="rect">
                <a:avLst/>
              </a:prstGeom>
              <a:solidFill>
                <a:srgbClr val="F84B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9" name="Rectangle 132"/>
              <p:cNvSpPr>
                <a:spLocks noChangeArrowheads="1"/>
              </p:cNvSpPr>
              <p:nvPr/>
            </p:nvSpPr>
            <p:spPr bwMode="auto">
              <a:xfrm>
                <a:off x="4657" y="1217"/>
                <a:ext cx="28" cy="302"/>
              </a:xfrm>
              <a:prstGeom prst="rect">
                <a:avLst/>
              </a:prstGeom>
              <a:solidFill>
                <a:srgbClr val="F84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0" name="Rectangle 133"/>
              <p:cNvSpPr>
                <a:spLocks noChangeArrowheads="1"/>
              </p:cNvSpPr>
              <p:nvPr/>
            </p:nvSpPr>
            <p:spPr bwMode="auto">
              <a:xfrm>
                <a:off x="4685" y="1217"/>
                <a:ext cx="27" cy="302"/>
              </a:xfrm>
              <a:prstGeom prst="rect">
                <a:avLst/>
              </a:prstGeom>
              <a:solidFill>
                <a:srgbClr val="F94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1" name="Rectangle 134"/>
              <p:cNvSpPr>
                <a:spLocks noChangeArrowheads="1"/>
              </p:cNvSpPr>
              <p:nvPr/>
            </p:nvSpPr>
            <p:spPr bwMode="auto">
              <a:xfrm>
                <a:off x="4712" y="1217"/>
                <a:ext cx="20" cy="302"/>
              </a:xfrm>
              <a:prstGeom prst="rect">
                <a:avLst/>
              </a:prstGeom>
              <a:solidFill>
                <a:srgbClr val="F945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2" name="Rectangle 135"/>
              <p:cNvSpPr>
                <a:spLocks noChangeArrowheads="1"/>
              </p:cNvSpPr>
              <p:nvPr/>
            </p:nvSpPr>
            <p:spPr bwMode="auto">
              <a:xfrm>
                <a:off x="4732" y="1217"/>
                <a:ext cx="14" cy="302"/>
              </a:xfrm>
              <a:prstGeom prst="rect">
                <a:avLst/>
              </a:prstGeom>
              <a:solidFill>
                <a:srgbClr val="FA4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3" name="Rectangle 136"/>
              <p:cNvSpPr>
                <a:spLocks noChangeArrowheads="1"/>
              </p:cNvSpPr>
              <p:nvPr/>
            </p:nvSpPr>
            <p:spPr bwMode="auto">
              <a:xfrm>
                <a:off x="4746" y="1217"/>
                <a:ext cx="8" cy="302"/>
              </a:xfrm>
              <a:prstGeom prst="rect">
                <a:avLst/>
              </a:prstGeom>
              <a:solidFill>
                <a:srgbClr val="FA4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4" name="Rectangle 137"/>
              <p:cNvSpPr>
                <a:spLocks noChangeArrowheads="1"/>
              </p:cNvSpPr>
              <p:nvPr/>
            </p:nvSpPr>
            <p:spPr bwMode="auto">
              <a:xfrm>
                <a:off x="4754" y="1217"/>
                <a:ext cx="13" cy="302"/>
              </a:xfrm>
              <a:prstGeom prst="rect">
                <a:avLst/>
              </a:prstGeom>
              <a:solidFill>
                <a:srgbClr val="FA42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5" name="Rectangle 138"/>
              <p:cNvSpPr>
                <a:spLocks noChangeArrowheads="1"/>
              </p:cNvSpPr>
              <p:nvPr/>
            </p:nvSpPr>
            <p:spPr bwMode="auto">
              <a:xfrm>
                <a:off x="4767" y="1217"/>
                <a:ext cx="28" cy="302"/>
              </a:xfrm>
              <a:prstGeom prst="rect">
                <a:avLst/>
              </a:prstGeom>
              <a:solidFill>
                <a:srgbClr val="FA4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" name="Rectangle 139"/>
              <p:cNvSpPr>
                <a:spLocks noChangeArrowheads="1"/>
              </p:cNvSpPr>
              <p:nvPr/>
            </p:nvSpPr>
            <p:spPr bwMode="auto">
              <a:xfrm>
                <a:off x="4795" y="1217"/>
                <a:ext cx="19" cy="302"/>
              </a:xfrm>
              <a:prstGeom prst="rect">
                <a:avLst/>
              </a:prstGeom>
              <a:solidFill>
                <a:srgbClr val="FB3E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" name="Rectangle 140"/>
              <p:cNvSpPr>
                <a:spLocks noChangeArrowheads="1"/>
              </p:cNvSpPr>
              <p:nvPr/>
            </p:nvSpPr>
            <p:spPr bwMode="auto">
              <a:xfrm>
                <a:off x="4814" y="1217"/>
                <a:ext cx="29" cy="302"/>
              </a:xfrm>
              <a:prstGeom prst="rect">
                <a:avLst/>
              </a:prstGeom>
              <a:solidFill>
                <a:srgbClr val="FB3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" name="Rectangle 141"/>
              <p:cNvSpPr>
                <a:spLocks noChangeArrowheads="1"/>
              </p:cNvSpPr>
              <p:nvPr/>
            </p:nvSpPr>
            <p:spPr bwMode="auto">
              <a:xfrm>
                <a:off x="4843" y="1217"/>
                <a:ext cx="18" cy="302"/>
              </a:xfrm>
              <a:prstGeom prst="rect">
                <a:avLst/>
              </a:prstGeom>
              <a:solidFill>
                <a:srgbClr val="FB3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" name="Rectangle 142"/>
              <p:cNvSpPr>
                <a:spLocks noChangeArrowheads="1"/>
              </p:cNvSpPr>
              <p:nvPr/>
            </p:nvSpPr>
            <p:spPr bwMode="auto">
              <a:xfrm>
                <a:off x="4861" y="1217"/>
                <a:ext cx="29" cy="302"/>
              </a:xfrm>
              <a:prstGeom prst="rect">
                <a:avLst/>
              </a:prstGeom>
              <a:solidFill>
                <a:srgbClr val="FB38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" name="Rectangle 143"/>
              <p:cNvSpPr>
                <a:spLocks noChangeArrowheads="1"/>
              </p:cNvSpPr>
              <p:nvPr/>
            </p:nvSpPr>
            <p:spPr bwMode="auto">
              <a:xfrm>
                <a:off x="4890" y="1217"/>
                <a:ext cx="20" cy="302"/>
              </a:xfrm>
              <a:prstGeom prst="rect">
                <a:avLst/>
              </a:prstGeom>
              <a:solidFill>
                <a:srgbClr val="FC3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" name="Rectangle 144"/>
              <p:cNvSpPr>
                <a:spLocks noChangeArrowheads="1"/>
              </p:cNvSpPr>
              <p:nvPr/>
            </p:nvSpPr>
            <p:spPr bwMode="auto">
              <a:xfrm>
                <a:off x="4910" y="1217"/>
                <a:ext cx="27" cy="302"/>
              </a:xfrm>
              <a:prstGeom prst="rect">
                <a:avLst/>
              </a:prstGeom>
              <a:solidFill>
                <a:srgbClr val="FC3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" name="Rectangle 145"/>
              <p:cNvSpPr>
                <a:spLocks noChangeArrowheads="1"/>
              </p:cNvSpPr>
              <p:nvPr/>
            </p:nvSpPr>
            <p:spPr bwMode="auto">
              <a:xfrm>
                <a:off x="4937" y="1217"/>
                <a:ext cx="20" cy="302"/>
              </a:xfrm>
              <a:prstGeom prst="rect">
                <a:avLst/>
              </a:prstGeom>
              <a:solidFill>
                <a:srgbClr val="FC32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" name="Rectangle 146"/>
              <p:cNvSpPr>
                <a:spLocks noChangeArrowheads="1"/>
              </p:cNvSpPr>
              <p:nvPr/>
            </p:nvSpPr>
            <p:spPr bwMode="auto">
              <a:xfrm>
                <a:off x="4957" y="1217"/>
                <a:ext cx="23" cy="302"/>
              </a:xfrm>
              <a:prstGeom prst="rect">
                <a:avLst/>
              </a:prstGeom>
              <a:solidFill>
                <a:srgbClr val="FC3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" name="Rectangle 147"/>
              <p:cNvSpPr>
                <a:spLocks noChangeArrowheads="1"/>
              </p:cNvSpPr>
              <p:nvPr/>
            </p:nvSpPr>
            <p:spPr bwMode="auto">
              <a:xfrm>
                <a:off x="4980" y="1217"/>
                <a:ext cx="32" cy="302"/>
              </a:xfrm>
              <a:prstGeom prst="rect">
                <a:avLst/>
              </a:prstGeom>
              <a:solidFill>
                <a:srgbClr val="FD2E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" name="Rectangle 148"/>
              <p:cNvSpPr>
                <a:spLocks noChangeArrowheads="1"/>
              </p:cNvSpPr>
              <p:nvPr/>
            </p:nvSpPr>
            <p:spPr bwMode="auto">
              <a:xfrm>
                <a:off x="5012" y="1217"/>
                <a:ext cx="19" cy="302"/>
              </a:xfrm>
              <a:prstGeom prst="rect">
                <a:avLst/>
              </a:prstGeom>
              <a:solidFill>
                <a:srgbClr val="FD2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" name="Rectangle 149"/>
              <p:cNvSpPr>
                <a:spLocks noChangeArrowheads="1"/>
              </p:cNvSpPr>
              <p:nvPr/>
            </p:nvSpPr>
            <p:spPr bwMode="auto">
              <a:xfrm>
                <a:off x="5031" y="1217"/>
                <a:ext cx="11" cy="302"/>
              </a:xfrm>
              <a:prstGeom prst="rect">
                <a:avLst/>
              </a:prstGeom>
              <a:solidFill>
                <a:srgbClr val="FD2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" name="Rectangle 150"/>
              <p:cNvSpPr>
                <a:spLocks noChangeArrowheads="1"/>
              </p:cNvSpPr>
              <p:nvPr/>
            </p:nvSpPr>
            <p:spPr bwMode="auto">
              <a:xfrm>
                <a:off x="5042" y="1217"/>
                <a:ext cx="2" cy="302"/>
              </a:xfrm>
              <a:prstGeom prst="rect">
                <a:avLst/>
              </a:prstGeom>
              <a:solidFill>
                <a:srgbClr val="FD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" name="Rectangle 151"/>
              <p:cNvSpPr>
                <a:spLocks noChangeArrowheads="1"/>
              </p:cNvSpPr>
              <p:nvPr/>
            </p:nvSpPr>
            <p:spPr bwMode="auto">
              <a:xfrm>
                <a:off x="5044" y="1217"/>
                <a:ext cx="3" cy="302"/>
              </a:xfrm>
              <a:prstGeom prst="rect">
                <a:avLst/>
              </a:prstGeom>
              <a:solidFill>
                <a:srgbClr val="FD29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" name="Rectangle 152"/>
              <p:cNvSpPr>
                <a:spLocks noChangeArrowheads="1"/>
              </p:cNvSpPr>
              <p:nvPr/>
            </p:nvSpPr>
            <p:spPr bwMode="auto">
              <a:xfrm>
                <a:off x="5047" y="1217"/>
                <a:ext cx="3" cy="302"/>
              </a:xfrm>
              <a:prstGeom prst="rect">
                <a:avLst/>
              </a:prstGeom>
              <a:solidFill>
                <a:srgbClr val="FD29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" name="Rectangle 153"/>
              <p:cNvSpPr>
                <a:spLocks noChangeArrowheads="1"/>
              </p:cNvSpPr>
              <p:nvPr/>
            </p:nvSpPr>
            <p:spPr bwMode="auto">
              <a:xfrm>
                <a:off x="5050" y="1217"/>
                <a:ext cx="2" cy="302"/>
              </a:xfrm>
              <a:prstGeom prst="rect">
                <a:avLst/>
              </a:prstGeom>
              <a:solidFill>
                <a:srgbClr val="FD29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" name="Rectangle 154"/>
              <p:cNvSpPr>
                <a:spLocks noChangeArrowheads="1"/>
              </p:cNvSpPr>
              <p:nvPr/>
            </p:nvSpPr>
            <p:spPr bwMode="auto">
              <a:xfrm>
                <a:off x="5052" y="1217"/>
                <a:ext cx="22" cy="302"/>
              </a:xfrm>
              <a:prstGeom prst="rect">
                <a:avLst/>
              </a:prstGeom>
              <a:solidFill>
                <a:srgbClr val="FD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" name="Rectangle 155"/>
              <p:cNvSpPr>
                <a:spLocks noChangeArrowheads="1"/>
              </p:cNvSpPr>
              <p:nvPr/>
            </p:nvSpPr>
            <p:spPr bwMode="auto">
              <a:xfrm>
                <a:off x="5074" y="1217"/>
                <a:ext cx="9" cy="302"/>
              </a:xfrm>
              <a:prstGeom prst="rect">
                <a:avLst/>
              </a:prstGeom>
              <a:solidFill>
                <a:srgbClr val="FD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" name="Rectangle 156"/>
              <p:cNvSpPr>
                <a:spLocks noChangeArrowheads="1"/>
              </p:cNvSpPr>
              <p:nvPr/>
            </p:nvSpPr>
            <p:spPr bwMode="auto">
              <a:xfrm>
                <a:off x="5083" y="1217"/>
                <a:ext cx="27" cy="302"/>
              </a:xfrm>
              <a:prstGeom prst="rect">
                <a:avLst/>
              </a:prstGeom>
              <a:solidFill>
                <a:srgbClr val="FE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" name="Rectangle 157"/>
              <p:cNvSpPr>
                <a:spLocks noChangeArrowheads="1"/>
              </p:cNvSpPr>
              <p:nvPr/>
            </p:nvSpPr>
            <p:spPr bwMode="auto">
              <a:xfrm>
                <a:off x="5110" y="1217"/>
                <a:ext cx="20" cy="302"/>
              </a:xfrm>
              <a:prstGeom prst="rect">
                <a:avLst/>
              </a:prstGeom>
              <a:solidFill>
                <a:srgbClr val="FE2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" name="Rectangle 158"/>
              <p:cNvSpPr>
                <a:spLocks noChangeArrowheads="1"/>
              </p:cNvSpPr>
              <p:nvPr/>
            </p:nvSpPr>
            <p:spPr bwMode="auto">
              <a:xfrm>
                <a:off x="5130" y="1217"/>
                <a:ext cx="15" cy="302"/>
              </a:xfrm>
              <a:prstGeom prst="rect">
                <a:avLst/>
              </a:prstGeom>
              <a:solidFill>
                <a:srgbClr val="FE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" name="Rectangle 159"/>
              <p:cNvSpPr>
                <a:spLocks noChangeArrowheads="1"/>
              </p:cNvSpPr>
              <p:nvPr/>
            </p:nvSpPr>
            <p:spPr bwMode="auto">
              <a:xfrm>
                <a:off x="5145" y="1217"/>
                <a:ext cx="16" cy="302"/>
              </a:xfrm>
              <a:prstGeom prst="rect">
                <a:avLst/>
              </a:prstGeom>
              <a:solidFill>
                <a:srgbClr val="FE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" name="Rectangle 160"/>
              <p:cNvSpPr>
                <a:spLocks noChangeArrowheads="1"/>
              </p:cNvSpPr>
              <p:nvPr/>
            </p:nvSpPr>
            <p:spPr bwMode="auto">
              <a:xfrm>
                <a:off x="5161" y="1217"/>
                <a:ext cx="16" cy="302"/>
              </a:xfrm>
              <a:prstGeom prst="rect">
                <a:avLst/>
              </a:prstGeom>
              <a:solidFill>
                <a:srgbClr val="FE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" name="Rectangle 161"/>
              <p:cNvSpPr>
                <a:spLocks noChangeArrowheads="1"/>
              </p:cNvSpPr>
              <p:nvPr/>
            </p:nvSpPr>
            <p:spPr bwMode="auto">
              <a:xfrm>
                <a:off x="5177" y="1217"/>
                <a:ext cx="23" cy="302"/>
              </a:xfrm>
              <a:prstGeom prst="rect">
                <a:avLst/>
              </a:prstGeom>
              <a:solidFill>
                <a:srgbClr val="FE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" name="Rectangle 162"/>
              <p:cNvSpPr>
                <a:spLocks noChangeArrowheads="1"/>
              </p:cNvSpPr>
              <p:nvPr/>
            </p:nvSpPr>
            <p:spPr bwMode="auto">
              <a:xfrm>
                <a:off x="5200" y="1217"/>
                <a:ext cx="16" cy="302"/>
              </a:xfrm>
              <a:prstGeom prst="rect">
                <a:avLst/>
              </a:prstGeom>
              <a:solidFill>
                <a:srgbClr val="FE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" name="Rectangle 163"/>
              <p:cNvSpPr>
                <a:spLocks noChangeArrowheads="1"/>
              </p:cNvSpPr>
              <p:nvPr/>
            </p:nvSpPr>
            <p:spPr bwMode="auto">
              <a:xfrm>
                <a:off x="5216" y="1217"/>
                <a:ext cx="15" cy="302"/>
              </a:xfrm>
              <a:prstGeom prst="rect">
                <a:avLst/>
              </a:prstGeom>
              <a:solidFill>
                <a:srgbClr val="FF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" name="Rectangle 164"/>
              <p:cNvSpPr>
                <a:spLocks noChangeArrowheads="1"/>
              </p:cNvSpPr>
              <p:nvPr/>
            </p:nvSpPr>
            <p:spPr bwMode="auto">
              <a:xfrm>
                <a:off x="5231" y="1217"/>
                <a:ext cx="11" cy="302"/>
              </a:xfrm>
              <a:prstGeom prst="rect">
                <a:avLst/>
              </a:prstGeom>
              <a:solidFill>
                <a:srgbClr val="FF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" name="Rectangle 165"/>
              <p:cNvSpPr>
                <a:spLocks noChangeArrowheads="1"/>
              </p:cNvSpPr>
              <p:nvPr/>
            </p:nvSpPr>
            <p:spPr bwMode="auto">
              <a:xfrm>
                <a:off x="5242" y="1217"/>
                <a:ext cx="9" cy="302"/>
              </a:xfrm>
              <a:prstGeom prst="rect">
                <a:avLst/>
              </a:prstGeom>
              <a:solidFill>
                <a:srgbClr val="F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" name="Rectangle 166"/>
              <p:cNvSpPr>
                <a:spLocks noChangeArrowheads="1"/>
              </p:cNvSpPr>
              <p:nvPr/>
            </p:nvSpPr>
            <p:spPr bwMode="auto">
              <a:xfrm>
                <a:off x="5251" y="1217"/>
                <a:ext cx="11" cy="302"/>
              </a:xfrm>
              <a:prstGeom prst="rect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" name="Rectangle 167"/>
              <p:cNvSpPr>
                <a:spLocks noChangeArrowheads="1"/>
              </p:cNvSpPr>
              <p:nvPr/>
            </p:nvSpPr>
            <p:spPr bwMode="auto">
              <a:xfrm>
                <a:off x="5262" y="1217"/>
                <a:ext cx="8" cy="302"/>
              </a:xfrm>
              <a:prstGeom prst="rect">
                <a:avLst/>
              </a:prstGeom>
              <a:solidFill>
                <a:srgbClr val="FF0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" name="Rectangle 168"/>
              <p:cNvSpPr>
                <a:spLocks noChangeArrowheads="1"/>
              </p:cNvSpPr>
              <p:nvPr/>
            </p:nvSpPr>
            <p:spPr bwMode="auto">
              <a:xfrm>
                <a:off x="5270" y="1217"/>
                <a:ext cx="7" cy="302"/>
              </a:xfrm>
              <a:prstGeom prst="rect">
                <a:avLst/>
              </a:prstGeom>
              <a:solidFill>
                <a:srgbClr val="FF0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" name="Rectangle 169"/>
              <p:cNvSpPr>
                <a:spLocks noChangeArrowheads="1"/>
              </p:cNvSpPr>
              <p:nvPr/>
            </p:nvSpPr>
            <p:spPr bwMode="auto">
              <a:xfrm>
                <a:off x="5277" y="1217"/>
                <a:ext cx="3" cy="302"/>
              </a:xfrm>
              <a:prstGeom prst="rect">
                <a:avLst/>
              </a:prstGeom>
              <a:solidFill>
                <a:srgbClr val="FF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" name="Rectangle 170"/>
              <p:cNvSpPr>
                <a:spLocks noChangeArrowheads="1"/>
              </p:cNvSpPr>
              <p:nvPr/>
            </p:nvSpPr>
            <p:spPr bwMode="auto">
              <a:xfrm>
                <a:off x="5280" y="1217"/>
                <a:ext cx="2" cy="302"/>
              </a:xfrm>
              <a:prstGeom prst="rect">
                <a:avLst/>
              </a:prstGeom>
              <a:solidFill>
                <a:srgbClr val="FF0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" name="Rectangle 171"/>
              <p:cNvSpPr>
                <a:spLocks noChangeArrowheads="1"/>
              </p:cNvSpPr>
              <p:nvPr/>
            </p:nvSpPr>
            <p:spPr bwMode="auto">
              <a:xfrm>
                <a:off x="5282" y="1217"/>
                <a:ext cx="3" cy="302"/>
              </a:xfrm>
              <a:prstGeom prst="rect">
                <a:avLst/>
              </a:prstGeom>
              <a:solidFill>
                <a:srgbClr val="FF0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" name="Rectangle 172"/>
              <p:cNvSpPr>
                <a:spLocks noChangeArrowheads="1"/>
              </p:cNvSpPr>
              <p:nvPr/>
            </p:nvSpPr>
            <p:spPr bwMode="auto">
              <a:xfrm>
                <a:off x="5285" y="1217"/>
                <a:ext cx="3" cy="302"/>
              </a:xfrm>
              <a:prstGeom prst="rect">
                <a:avLst/>
              </a:prstGeom>
              <a:solidFill>
                <a:srgbClr val="FF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" name="Rectangle 173"/>
              <p:cNvSpPr>
                <a:spLocks noChangeArrowheads="1"/>
              </p:cNvSpPr>
              <p:nvPr/>
            </p:nvSpPr>
            <p:spPr bwMode="auto">
              <a:xfrm>
                <a:off x="5288" y="1217"/>
                <a:ext cx="2" cy="302"/>
              </a:xfrm>
              <a:prstGeom prst="rect">
                <a:avLst/>
              </a:prstGeom>
              <a:solidFill>
                <a:srgbClr val="FF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31" name="Rectangle 175"/>
            <p:cNvSpPr>
              <a:spLocks noChangeArrowheads="1"/>
            </p:cNvSpPr>
            <p:nvPr/>
          </p:nvSpPr>
          <p:spPr bwMode="auto">
            <a:xfrm>
              <a:off x="1543" y="1262"/>
              <a:ext cx="11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Prevención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Rectangle 176"/>
            <p:cNvSpPr>
              <a:spLocks noChangeArrowheads="1"/>
            </p:cNvSpPr>
            <p:nvPr/>
          </p:nvSpPr>
          <p:spPr bwMode="auto">
            <a:xfrm>
              <a:off x="2106" y="1262"/>
              <a:ext cx="7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Corrección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Rectangle 177"/>
            <p:cNvSpPr>
              <a:spLocks noChangeArrowheads="1"/>
            </p:cNvSpPr>
            <p:nvPr/>
          </p:nvSpPr>
          <p:spPr bwMode="auto">
            <a:xfrm>
              <a:off x="2741" y="1262"/>
              <a:ext cx="125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Recuperación Sanciones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Rectangle 178"/>
            <p:cNvSpPr>
              <a:spLocks noChangeArrowheads="1"/>
            </p:cNvSpPr>
            <p:nvPr/>
          </p:nvSpPr>
          <p:spPr bwMode="auto">
            <a:xfrm>
              <a:off x="3157" y="1262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Rectangle 179"/>
            <p:cNvSpPr>
              <a:spLocks noChangeArrowheads="1"/>
            </p:cNvSpPr>
            <p:nvPr/>
          </p:nvSpPr>
          <p:spPr bwMode="auto">
            <a:xfrm>
              <a:off x="4068" y="1262"/>
              <a:ext cx="7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Resolución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Rectangle 180"/>
            <p:cNvSpPr>
              <a:spLocks noChangeArrowheads="1"/>
            </p:cNvSpPr>
            <p:nvPr/>
          </p:nvSpPr>
          <p:spPr bwMode="auto">
            <a:xfrm>
              <a:off x="4598" y="1262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181"/>
            <p:cNvSpPr>
              <a:spLocks/>
            </p:cNvSpPr>
            <p:nvPr/>
          </p:nvSpPr>
          <p:spPr bwMode="auto">
            <a:xfrm>
              <a:off x="1256" y="2125"/>
              <a:ext cx="3430" cy="402"/>
            </a:xfrm>
            <a:custGeom>
              <a:avLst/>
              <a:gdLst>
                <a:gd name="T0" fmla="*/ 2572 w 3430"/>
                <a:gd name="T1" fmla="*/ 0 h 402"/>
                <a:gd name="T2" fmla="*/ 2572 w 3430"/>
                <a:gd name="T3" fmla="*/ 101 h 402"/>
                <a:gd name="T4" fmla="*/ 0 w 3430"/>
                <a:gd name="T5" fmla="*/ 101 h 402"/>
                <a:gd name="T6" fmla="*/ 0 w 3430"/>
                <a:gd name="T7" fmla="*/ 302 h 402"/>
                <a:gd name="T8" fmla="*/ 2572 w 3430"/>
                <a:gd name="T9" fmla="*/ 302 h 402"/>
                <a:gd name="T10" fmla="*/ 2572 w 3430"/>
                <a:gd name="T11" fmla="*/ 402 h 402"/>
                <a:gd name="T12" fmla="*/ 3430 w 3430"/>
                <a:gd name="T13" fmla="*/ 201 h 402"/>
                <a:gd name="T14" fmla="*/ 2572 w 3430"/>
                <a:gd name="T1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0" h="402">
                  <a:moveTo>
                    <a:pt x="2572" y="0"/>
                  </a:moveTo>
                  <a:lnTo>
                    <a:pt x="2572" y="101"/>
                  </a:lnTo>
                  <a:lnTo>
                    <a:pt x="0" y="101"/>
                  </a:lnTo>
                  <a:lnTo>
                    <a:pt x="0" y="302"/>
                  </a:lnTo>
                  <a:lnTo>
                    <a:pt x="2572" y="302"/>
                  </a:lnTo>
                  <a:lnTo>
                    <a:pt x="2572" y="402"/>
                  </a:lnTo>
                  <a:lnTo>
                    <a:pt x="3430" y="201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Rectangle 182"/>
            <p:cNvSpPr>
              <a:spLocks noChangeArrowheads="1"/>
            </p:cNvSpPr>
            <p:nvPr/>
          </p:nvSpPr>
          <p:spPr bwMode="auto">
            <a:xfrm>
              <a:off x="1337" y="2270"/>
              <a:ext cx="31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Aumenta el control supervisor; se reduce el control de gestión de la aseguradora</a:t>
              </a:r>
              <a:endParaRPr kumimoji="0" lang="es-E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" name="Rectangle 183"/>
            <p:cNvSpPr>
              <a:spLocks noChangeArrowheads="1"/>
            </p:cNvSpPr>
            <p:nvPr/>
          </p:nvSpPr>
          <p:spPr bwMode="auto">
            <a:xfrm>
              <a:off x="4361" y="2270"/>
              <a:ext cx="7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184"/>
            <p:cNvSpPr>
              <a:spLocks/>
            </p:cNvSpPr>
            <p:nvPr/>
          </p:nvSpPr>
          <p:spPr bwMode="auto">
            <a:xfrm>
              <a:off x="449" y="1217"/>
              <a:ext cx="807" cy="706"/>
            </a:xfrm>
            <a:custGeom>
              <a:avLst/>
              <a:gdLst>
                <a:gd name="T0" fmla="*/ 605 w 807"/>
                <a:gd name="T1" fmla="*/ 0 h 706"/>
                <a:gd name="T2" fmla="*/ 0 w 807"/>
                <a:gd name="T3" fmla="*/ 0 h 706"/>
                <a:gd name="T4" fmla="*/ 0 w 807"/>
                <a:gd name="T5" fmla="*/ 706 h 706"/>
                <a:gd name="T6" fmla="*/ 605 w 807"/>
                <a:gd name="T7" fmla="*/ 706 h 706"/>
                <a:gd name="T8" fmla="*/ 807 w 807"/>
                <a:gd name="T9" fmla="*/ 353 h 706"/>
                <a:gd name="T10" fmla="*/ 605 w 807"/>
                <a:gd name="T11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706">
                  <a:moveTo>
                    <a:pt x="605" y="0"/>
                  </a:moveTo>
                  <a:lnTo>
                    <a:pt x="0" y="0"/>
                  </a:lnTo>
                  <a:lnTo>
                    <a:pt x="0" y="706"/>
                  </a:lnTo>
                  <a:lnTo>
                    <a:pt x="605" y="706"/>
                  </a:lnTo>
                  <a:lnTo>
                    <a:pt x="807" y="35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1" name="Rectangle 187"/>
            <p:cNvSpPr>
              <a:spLocks noChangeArrowheads="1"/>
            </p:cNvSpPr>
            <p:nvPr/>
          </p:nvSpPr>
          <p:spPr bwMode="auto">
            <a:xfrm>
              <a:off x="835" y="1593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188"/>
            <p:cNvSpPr>
              <a:spLocks/>
            </p:cNvSpPr>
            <p:nvPr/>
          </p:nvSpPr>
          <p:spPr bwMode="auto">
            <a:xfrm>
              <a:off x="449" y="2025"/>
              <a:ext cx="807" cy="704"/>
            </a:xfrm>
            <a:custGeom>
              <a:avLst/>
              <a:gdLst>
                <a:gd name="T0" fmla="*/ 605 w 807"/>
                <a:gd name="T1" fmla="*/ 0 h 704"/>
                <a:gd name="T2" fmla="*/ 0 w 807"/>
                <a:gd name="T3" fmla="*/ 0 h 704"/>
                <a:gd name="T4" fmla="*/ 0 w 807"/>
                <a:gd name="T5" fmla="*/ 704 h 704"/>
                <a:gd name="T6" fmla="*/ 605 w 807"/>
                <a:gd name="T7" fmla="*/ 704 h 704"/>
                <a:gd name="T8" fmla="*/ 807 w 807"/>
                <a:gd name="T9" fmla="*/ 352 h 704"/>
                <a:gd name="T10" fmla="*/ 605 w 807"/>
                <a:gd name="T1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704">
                  <a:moveTo>
                    <a:pt x="605" y="0"/>
                  </a:moveTo>
                  <a:lnTo>
                    <a:pt x="0" y="0"/>
                  </a:lnTo>
                  <a:lnTo>
                    <a:pt x="0" y="704"/>
                  </a:lnTo>
                  <a:lnTo>
                    <a:pt x="605" y="704"/>
                  </a:lnTo>
                  <a:lnTo>
                    <a:pt x="807" y="352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3" name="Rectangle 194"/>
            <p:cNvSpPr>
              <a:spLocks noChangeArrowheads="1"/>
            </p:cNvSpPr>
            <p:nvPr/>
          </p:nvSpPr>
          <p:spPr bwMode="auto">
            <a:xfrm>
              <a:off x="817" y="2556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195"/>
            <p:cNvSpPr>
              <a:spLocks/>
            </p:cNvSpPr>
            <p:nvPr/>
          </p:nvSpPr>
          <p:spPr bwMode="auto">
            <a:xfrm>
              <a:off x="449" y="2831"/>
              <a:ext cx="807" cy="706"/>
            </a:xfrm>
            <a:custGeom>
              <a:avLst/>
              <a:gdLst>
                <a:gd name="T0" fmla="*/ 605 w 807"/>
                <a:gd name="T1" fmla="*/ 0 h 706"/>
                <a:gd name="T2" fmla="*/ 0 w 807"/>
                <a:gd name="T3" fmla="*/ 0 h 706"/>
                <a:gd name="T4" fmla="*/ 0 w 807"/>
                <a:gd name="T5" fmla="*/ 706 h 706"/>
                <a:gd name="T6" fmla="*/ 605 w 807"/>
                <a:gd name="T7" fmla="*/ 706 h 706"/>
                <a:gd name="T8" fmla="*/ 807 w 807"/>
                <a:gd name="T9" fmla="*/ 353 h 706"/>
                <a:gd name="T10" fmla="*/ 605 w 807"/>
                <a:gd name="T11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706">
                  <a:moveTo>
                    <a:pt x="605" y="0"/>
                  </a:moveTo>
                  <a:lnTo>
                    <a:pt x="0" y="0"/>
                  </a:lnTo>
                  <a:lnTo>
                    <a:pt x="0" y="706"/>
                  </a:lnTo>
                  <a:lnTo>
                    <a:pt x="605" y="706"/>
                  </a:lnTo>
                  <a:lnTo>
                    <a:pt x="807" y="35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" name="Rectangle 200"/>
            <p:cNvSpPr>
              <a:spLocks noChangeArrowheads="1"/>
            </p:cNvSpPr>
            <p:nvPr/>
          </p:nvSpPr>
          <p:spPr bwMode="auto">
            <a:xfrm>
              <a:off x="817" y="3363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201"/>
            <p:cNvSpPr>
              <a:spLocks/>
            </p:cNvSpPr>
            <p:nvPr/>
          </p:nvSpPr>
          <p:spPr bwMode="auto">
            <a:xfrm>
              <a:off x="1256" y="2731"/>
              <a:ext cx="3934" cy="403"/>
            </a:xfrm>
            <a:custGeom>
              <a:avLst/>
              <a:gdLst>
                <a:gd name="T0" fmla="*/ 0 w 3934"/>
                <a:gd name="T1" fmla="*/ 201 h 403"/>
                <a:gd name="T2" fmla="*/ 787 w 3934"/>
                <a:gd name="T3" fmla="*/ 403 h 403"/>
                <a:gd name="T4" fmla="*/ 787 w 3934"/>
                <a:gd name="T5" fmla="*/ 302 h 403"/>
                <a:gd name="T6" fmla="*/ 3147 w 3934"/>
                <a:gd name="T7" fmla="*/ 302 h 403"/>
                <a:gd name="T8" fmla="*/ 3147 w 3934"/>
                <a:gd name="T9" fmla="*/ 403 h 403"/>
                <a:gd name="T10" fmla="*/ 3934 w 3934"/>
                <a:gd name="T11" fmla="*/ 201 h 403"/>
                <a:gd name="T12" fmla="*/ 3147 w 3934"/>
                <a:gd name="T13" fmla="*/ 0 h 403"/>
                <a:gd name="T14" fmla="*/ 3147 w 3934"/>
                <a:gd name="T15" fmla="*/ 101 h 403"/>
                <a:gd name="T16" fmla="*/ 787 w 3934"/>
                <a:gd name="T17" fmla="*/ 101 h 403"/>
                <a:gd name="T18" fmla="*/ 787 w 3934"/>
                <a:gd name="T19" fmla="*/ 0 h 403"/>
                <a:gd name="T20" fmla="*/ 0 w 3934"/>
                <a:gd name="T21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4" h="403">
                  <a:moveTo>
                    <a:pt x="0" y="201"/>
                  </a:moveTo>
                  <a:lnTo>
                    <a:pt x="787" y="403"/>
                  </a:lnTo>
                  <a:lnTo>
                    <a:pt x="787" y="302"/>
                  </a:lnTo>
                  <a:lnTo>
                    <a:pt x="3147" y="302"/>
                  </a:lnTo>
                  <a:lnTo>
                    <a:pt x="3147" y="403"/>
                  </a:lnTo>
                  <a:lnTo>
                    <a:pt x="3934" y="201"/>
                  </a:lnTo>
                  <a:lnTo>
                    <a:pt x="3147" y="0"/>
                  </a:lnTo>
                  <a:lnTo>
                    <a:pt x="3147" y="101"/>
                  </a:lnTo>
                  <a:lnTo>
                    <a:pt x="787" y="101"/>
                  </a:lnTo>
                  <a:lnTo>
                    <a:pt x="787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" name="Rectangle 202"/>
            <p:cNvSpPr>
              <a:spLocks noChangeArrowheads="1"/>
            </p:cNvSpPr>
            <p:nvPr/>
          </p:nvSpPr>
          <p:spPr bwMode="auto">
            <a:xfrm>
              <a:off x="1620" y="2875"/>
              <a:ext cx="33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Viable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Rectangle 203"/>
            <p:cNvSpPr>
              <a:spLocks noChangeArrowheads="1"/>
            </p:cNvSpPr>
            <p:nvPr/>
          </p:nvSpPr>
          <p:spPr bwMode="auto">
            <a:xfrm>
              <a:off x="1901" y="2875"/>
              <a:ext cx="7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Rectangle 204"/>
            <p:cNvSpPr>
              <a:spLocks noChangeArrowheads="1"/>
            </p:cNvSpPr>
            <p:nvPr/>
          </p:nvSpPr>
          <p:spPr bwMode="auto">
            <a:xfrm>
              <a:off x="4444" y="2875"/>
              <a:ext cx="3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Inviable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Rectangle 207"/>
            <p:cNvSpPr>
              <a:spLocks noChangeArrowheads="1"/>
            </p:cNvSpPr>
            <p:nvPr/>
          </p:nvSpPr>
          <p:spPr bwMode="auto">
            <a:xfrm>
              <a:off x="4927" y="2875"/>
              <a:ext cx="7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dirty="0" smtClean="0"/>
                <a:t> </a:t>
              </a:r>
              <a:endParaRPr kumimoji="0" lang="es-E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1" name="Rectangle 10494"/>
          <p:cNvSpPr/>
          <p:nvPr/>
        </p:nvSpPr>
        <p:spPr bwMode="auto">
          <a:xfrm>
            <a:off x="3559440" y="2648745"/>
            <a:ext cx="526257" cy="324643"/>
          </a:xfrm>
          <a:prstGeom prst="rect">
            <a:avLst/>
          </a:prstGeom>
          <a:solidFill>
            <a:srgbClr val="92D05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latin typeface="Arial" charset="0"/>
              </a:rPr>
              <a:t>P</a:t>
            </a:r>
            <a:r>
              <a:rPr kumimoji="1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</a:t>
            </a:r>
          </a:p>
        </p:txBody>
      </p:sp>
      <p:sp>
        <p:nvSpPr>
          <p:cNvPr id="402" name="Rectangle 10500"/>
          <p:cNvSpPr/>
          <p:nvPr/>
        </p:nvSpPr>
        <p:spPr bwMode="auto">
          <a:xfrm>
            <a:off x="5260449" y="2648745"/>
            <a:ext cx="611186" cy="324643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MCR</a:t>
            </a:r>
          </a:p>
        </p:txBody>
      </p:sp>
      <p:sp>
        <p:nvSpPr>
          <p:cNvPr id="403" name="Rectangle 8"/>
          <p:cNvSpPr/>
          <p:nvPr/>
        </p:nvSpPr>
        <p:spPr bwMode="auto">
          <a:xfrm>
            <a:off x="2921266" y="3075781"/>
            <a:ext cx="575469" cy="297657"/>
          </a:xfrm>
          <a:prstGeom prst="rect">
            <a:avLst/>
          </a:prstGeom>
          <a:solidFill>
            <a:srgbClr val="00B05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HLA</a:t>
            </a:r>
          </a:p>
        </p:txBody>
      </p:sp>
      <p:sp>
        <p:nvSpPr>
          <p:cNvPr id="404" name="Rectangle 10485"/>
          <p:cNvSpPr/>
          <p:nvPr/>
        </p:nvSpPr>
        <p:spPr bwMode="auto">
          <a:xfrm>
            <a:off x="3559440" y="3075781"/>
            <a:ext cx="526257" cy="297657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BCR</a:t>
            </a:r>
          </a:p>
        </p:txBody>
      </p:sp>
      <p:sp>
        <p:nvSpPr>
          <p:cNvPr id="405" name="Rectangle 10486"/>
          <p:cNvSpPr/>
          <p:nvPr/>
        </p:nvSpPr>
        <p:spPr bwMode="auto">
          <a:xfrm>
            <a:off x="5260448" y="3075781"/>
            <a:ext cx="648494" cy="297657"/>
          </a:xfrm>
          <a:prstGeom prst="rect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800" b="1" dirty="0" smtClean="0">
                <a:latin typeface="Arial" charset="0"/>
              </a:rPr>
              <a:t>¿A nivel de </a:t>
            </a:r>
            <a:r>
              <a:rPr lang="es-ES" sz="800" b="1" dirty="0">
                <a:latin typeface="Arial" charset="0"/>
              </a:rPr>
              <a:t>g</a:t>
            </a:r>
            <a:r>
              <a:rPr kumimoji="1" lang="es-E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rupo?</a:t>
            </a:r>
          </a:p>
        </p:txBody>
      </p:sp>
      <p:sp>
        <p:nvSpPr>
          <p:cNvPr id="406" name="Rectangle 10487"/>
          <p:cNvSpPr/>
          <p:nvPr/>
        </p:nvSpPr>
        <p:spPr bwMode="auto">
          <a:xfrm>
            <a:off x="6393922" y="2706159"/>
            <a:ext cx="982663" cy="267230"/>
          </a:xfrm>
          <a:prstGeom prst="rect">
            <a:avLst/>
          </a:prstGeom>
          <a:solidFill>
            <a:srgbClr val="FF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E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¿(T)LAC?</a:t>
            </a:r>
          </a:p>
        </p:txBody>
      </p:sp>
      <p:sp>
        <p:nvSpPr>
          <p:cNvPr id="407" name="Rectangle 8"/>
          <p:cNvSpPr>
            <a:spLocks noChangeArrowheads="1"/>
          </p:cNvSpPr>
          <p:nvPr/>
        </p:nvSpPr>
        <p:spPr bwMode="auto">
          <a:xfrm>
            <a:off x="7663060" y="3235722"/>
            <a:ext cx="9413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El supervisor y</a:t>
            </a:r>
            <a:b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altLang="es-E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 aseguradora</a:t>
            </a:r>
            <a:br>
              <a:rPr kumimoji="0" lang="es-ES" altLang="es-E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altLang="es-E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dejan de tener</a:t>
            </a:r>
            <a:br>
              <a:rPr kumimoji="0" lang="es-ES" altLang="es-E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altLang="es-E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el control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8" name="Rectangle 15"/>
          <p:cNvSpPr>
            <a:spLocks noChangeArrowheads="1"/>
          </p:cNvSpPr>
          <p:nvPr/>
        </p:nvSpPr>
        <p:spPr bwMode="auto">
          <a:xfrm>
            <a:off x="7644010" y="2435622"/>
            <a:ext cx="7159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Liquidación</a:t>
            </a:r>
            <a:b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r>
              <a:rPr kumimoji="0" lang="es-ES" altLang="es-E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salida del</a:t>
            </a:r>
            <a:br>
              <a:rPr kumimoji="0" lang="es-ES" altLang="es-E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altLang="es-E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mercado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" name="Rectangle 185"/>
          <p:cNvSpPr>
            <a:spLocks noChangeArrowheads="1"/>
          </p:cNvSpPr>
          <p:nvPr/>
        </p:nvSpPr>
        <p:spPr bwMode="auto">
          <a:xfrm>
            <a:off x="825698" y="2276872"/>
            <a:ext cx="646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Fase de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Rectangle 186"/>
          <p:cNvSpPr>
            <a:spLocks noChangeArrowheads="1"/>
          </p:cNvSpPr>
          <p:nvPr/>
        </p:nvSpPr>
        <p:spPr bwMode="auto">
          <a:xfrm>
            <a:off x="825698" y="2481660"/>
            <a:ext cx="965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intervención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" name="Rectangle 189"/>
          <p:cNvSpPr>
            <a:spLocks noChangeArrowheads="1"/>
          </p:cNvSpPr>
          <p:nvPr/>
        </p:nvSpPr>
        <p:spPr bwMode="auto">
          <a:xfrm>
            <a:off x="825698" y="3397647"/>
            <a:ext cx="1074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Control sobre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" name="Rectangle 190"/>
          <p:cNvSpPr>
            <a:spLocks noChangeArrowheads="1"/>
          </p:cNvSpPr>
          <p:nvPr/>
        </p:nvSpPr>
        <p:spPr bwMode="auto">
          <a:xfrm>
            <a:off x="825698" y="3602435"/>
            <a:ext cx="1063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entidad legal/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3" name="Rectangle 192"/>
          <p:cNvSpPr>
            <a:spLocks noChangeArrowheads="1"/>
          </p:cNvSpPr>
          <p:nvPr/>
        </p:nvSpPr>
        <p:spPr bwMode="auto">
          <a:xfrm>
            <a:off x="825698" y="3807222"/>
            <a:ext cx="704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dirty="0">
                <a:solidFill>
                  <a:srgbClr val="000000"/>
                </a:solidFill>
              </a:rPr>
              <a:t>g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rupo de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4" name="Rectangle 193"/>
          <p:cNvSpPr>
            <a:spLocks noChangeArrowheads="1"/>
          </p:cNvSpPr>
          <p:nvPr/>
        </p:nvSpPr>
        <p:spPr bwMode="auto">
          <a:xfrm>
            <a:off x="825698" y="4010422"/>
            <a:ext cx="636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seguros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5" name="Rectangle 196"/>
          <p:cNvSpPr>
            <a:spLocks noChangeArrowheads="1"/>
          </p:cNvSpPr>
          <p:nvPr/>
        </p:nvSpPr>
        <p:spPr bwMode="auto">
          <a:xfrm>
            <a:off x="825698" y="4678760"/>
            <a:ext cx="1035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Situación de 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" name="Rectangle 197"/>
          <p:cNvSpPr>
            <a:spLocks noChangeArrowheads="1"/>
          </p:cNvSpPr>
          <p:nvPr/>
        </p:nvSpPr>
        <p:spPr bwMode="auto">
          <a:xfrm>
            <a:off x="825698" y="4883547"/>
            <a:ext cx="1063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entidad legal/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" name="Rectangle 198"/>
          <p:cNvSpPr>
            <a:spLocks noChangeArrowheads="1"/>
          </p:cNvSpPr>
          <p:nvPr/>
        </p:nvSpPr>
        <p:spPr bwMode="auto">
          <a:xfrm>
            <a:off x="825698" y="5088335"/>
            <a:ext cx="704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grupo de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" name="Rectangle 199"/>
          <p:cNvSpPr>
            <a:spLocks noChangeArrowheads="1"/>
          </p:cNvSpPr>
          <p:nvPr/>
        </p:nvSpPr>
        <p:spPr bwMode="auto">
          <a:xfrm>
            <a:off x="825698" y="5291535"/>
            <a:ext cx="636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seguros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0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936202"/>
          </a:xfrm>
        </p:spPr>
        <p:txBody>
          <a:bodyPr/>
          <a:lstStyle/>
          <a:p>
            <a:r>
              <a:rPr lang="es-ES" dirty="0" smtClean="0"/>
              <a:t>Marco y </a:t>
            </a:r>
            <a:r>
              <a:rPr lang="es-ES" dirty="0" smtClean="0"/>
              <a:t>actuaciones supervisoras </a:t>
            </a:r>
            <a:r>
              <a:rPr lang="es-ES" dirty="0" smtClean="0"/>
              <a:t>en </a:t>
            </a:r>
            <a:r>
              <a:rPr lang="es-ES" dirty="0" smtClean="0"/>
              <a:t>las diferentes fases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2060848"/>
            <a:ext cx="7488832" cy="4104456"/>
          </a:xfrm>
        </p:spPr>
        <p:txBody>
          <a:bodyPr/>
          <a:lstStyle/>
          <a:p>
            <a:r>
              <a:rPr lang="es-ES" dirty="0" smtClean="0"/>
              <a:t>Parte 1: fase de prevención/corrección</a:t>
            </a:r>
          </a:p>
          <a:p>
            <a:r>
              <a:rPr lang="es-ES" dirty="0" smtClean="0"/>
              <a:t>Parte 2: fase de corrección/intervención</a:t>
            </a:r>
          </a:p>
          <a:p>
            <a:r>
              <a:rPr lang="es-ES" dirty="0" smtClean="0"/>
              <a:t>Parte 3: fase de intervención/liquidación</a:t>
            </a:r>
          </a:p>
        </p:txBody>
      </p:sp>
    </p:spTree>
    <p:extLst>
      <p:ext uri="{BB962C8B-B14F-4D97-AF65-F5344CB8AC3E}">
        <p14:creationId xmlns:p14="http://schemas.microsoft.com/office/powerpoint/2010/main" val="256061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dirty="0" smtClean="0"/>
              <a:t>Parte 1: prevención/corrección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962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576162"/>
          </a:xfrm>
        </p:spPr>
        <p:txBody>
          <a:bodyPr/>
          <a:lstStyle/>
          <a:p>
            <a:r>
              <a:rPr lang="es-ES" dirty="0" smtClean="0"/>
              <a:t>Marco regulatorio y supervisor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1600" dirty="0" smtClean="0"/>
              <a:t>Régimen de solvencia </a:t>
            </a:r>
            <a:r>
              <a:rPr lang="es-ES" sz="1600" dirty="0" smtClean="0"/>
              <a:t>y </a:t>
            </a:r>
            <a:r>
              <a:rPr lang="es-ES" sz="1600" dirty="0" smtClean="0"/>
              <a:t>técnicas </a:t>
            </a:r>
            <a:r>
              <a:rPr lang="es-ES" sz="1600" dirty="0"/>
              <a:t>supervisoras </a:t>
            </a:r>
            <a:r>
              <a:rPr lang="es-ES" sz="1600" dirty="0" smtClean="0"/>
              <a:t>basadas </a:t>
            </a:r>
            <a:r>
              <a:rPr lang="es-ES" sz="1600" dirty="0"/>
              <a:t>en el riesgo </a:t>
            </a:r>
            <a:endParaRPr lang="es-ES" sz="1600" dirty="0" smtClean="0"/>
          </a:p>
          <a:p>
            <a:pPr>
              <a:lnSpc>
                <a:spcPct val="90000"/>
              </a:lnSpc>
            </a:pPr>
            <a:r>
              <a:rPr lang="es-ES" sz="1600" dirty="0" smtClean="0"/>
              <a:t>Herramientas proactivas, como aprobaciones previas (cambios importantes)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Marco con margen para orientaciones supervisoras sobre gobernanza corporativa adecuada, </a:t>
            </a:r>
            <a:r>
              <a:rPr lang="es-ES" sz="1600" dirty="0" smtClean="0"/>
              <a:t>gestión </a:t>
            </a:r>
            <a:r>
              <a:rPr lang="es-ES" sz="1600" dirty="0" smtClean="0"/>
              <a:t>de </a:t>
            </a:r>
            <a:r>
              <a:rPr lang="es-ES" sz="1600" dirty="0"/>
              <a:t>riesgos y control interno </a:t>
            </a:r>
            <a:r>
              <a:rPr lang="es-ES" sz="1600" i="1" dirty="0"/>
              <a:t>– </a:t>
            </a:r>
            <a:r>
              <a:rPr lang="es-ES" sz="1600" dirty="0"/>
              <a:t>la empresa debe demostrar la adecuación y la eficacia</a:t>
            </a:r>
          </a:p>
          <a:p>
            <a:pPr>
              <a:lnSpc>
                <a:spcPct val="90000"/>
              </a:lnSpc>
            </a:pPr>
            <a:r>
              <a:rPr lang="es-ES" sz="1600" dirty="0" smtClean="0"/>
              <a:t>Idoneidad y aptitud de los miembros del </a:t>
            </a:r>
            <a:r>
              <a:rPr lang="es-ES" sz="1600" dirty="0" smtClean="0"/>
              <a:t>consejo de administración, la alta dirección y las funciones de </a:t>
            </a:r>
            <a:r>
              <a:rPr lang="es-ES" sz="1600" dirty="0" smtClean="0"/>
              <a:t>control, con la aprobación del </a:t>
            </a:r>
            <a:r>
              <a:rPr lang="es-ES" sz="1600" dirty="0"/>
              <a:t>supervisor, inicialmente y de forma continua</a:t>
            </a:r>
          </a:p>
          <a:p>
            <a:r>
              <a:rPr lang="es-ES" sz="1600" dirty="0"/>
              <a:t>Número suficiente de consejeros no ejecutivos </a:t>
            </a:r>
            <a:r>
              <a:rPr lang="es-ES" sz="1600" dirty="0" smtClean="0"/>
              <a:t>para </a:t>
            </a:r>
            <a:r>
              <a:rPr lang="es-ES" sz="1600" dirty="0"/>
              <a:t>evitar conflictos de intereses</a:t>
            </a:r>
          </a:p>
          <a:p>
            <a:pPr>
              <a:lnSpc>
                <a:spcPct val="90000"/>
              </a:lnSpc>
            </a:pPr>
            <a:r>
              <a:rPr lang="es-ES" sz="1600" dirty="0" smtClean="0"/>
              <a:t>Potestades y competencias para evaluar la calidad </a:t>
            </a:r>
            <a:r>
              <a:rPr lang="es-ES" sz="1600" dirty="0" smtClean="0"/>
              <a:t>de la gestión de </a:t>
            </a:r>
            <a:r>
              <a:rPr lang="es-ES" sz="1600" dirty="0" smtClean="0"/>
              <a:t>riesgos y de las funciones de auditoría y control, incluidos </a:t>
            </a:r>
            <a:r>
              <a:rPr lang="es-ES" sz="1600" dirty="0" smtClean="0"/>
              <a:t>asuntos </a:t>
            </a:r>
            <a:r>
              <a:rPr lang="es-ES" sz="1600" dirty="0" smtClean="0"/>
              <a:t>actuariales</a:t>
            </a:r>
            <a:endParaRPr lang="es-ES" sz="1600" dirty="0"/>
          </a:p>
          <a:p>
            <a:pPr lvl="1">
              <a:lnSpc>
                <a:spcPct val="90000"/>
              </a:lnSpc>
            </a:pPr>
            <a:r>
              <a:rPr lang="es-ES" sz="1600" dirty="0" smtClean="0"/>
              <a:t>Los informes de los auditores internos se </a:t>
            </a:r>
            <a:r>
              <a:rPr lang="es-ES" sz="1600" dirty="0" smtClean="0"/>
              <a:t>analizarán con </a:t>
            </a:r>
            <a:r>
              <a:rPr lang="es-ES" sz="1600" dirty="0" smtClean="0"/>
              <a:t>el personal de auditoría y el personal de las áreas afectadas</a:t>
            </a:r>
          </a:p>
          <a:p>
            <a:pPr lvl="1">
              <a:lnSpc>
                <a:spcPct val="90000"/>
              </a:lnSpc>
            </a:pPr>
            <a:r>
              <a:rPr lang="es-ES" sz="1600" dirty="0"/>
              <a:t>Informes de los auditores externos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22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864194"/>
          </a:xfrm>
        </p:spPr>
        <p:txBody>
          <a:bodyPr/>
          <a:lstStyle/>
          <a:p>
            <a:r>
              <a:rPr lang="es-ES" dirty="0" smtClean="0"/>
              <a:t>Cambios de control y supervisión </a:t>
            </a:r>
            <a:r>
              <a:rPr lang="es-ES" dirty="0" smtClean="0"/>
              <a:t>a nivel de grupo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Las adquisiciones (y fusiones y transferencias de carteras) deben ser aprobadas por el supervisor</a:t>
            </a:r>
          </a:p>
          <a:p>
            <a:r>
              <a:rPr lang="es-ES" dirty="0" smtClean="0"/>
              <a:t>Antes de aprobar la </a:t>
            </a:r>
            <a:r>
              <a:rPr lang="es-ES" dirty="0" smtClean="0"/>
              <a:t>operación, </a:t>
            </a:r>
            <a:r>
              <a:rPr lang="es-ES" dirty="0" smtClean="0"/>
              <a:t>se debe evaluar la solvencia, así como la adecuación e idoneidad del comprador (empresa absorbente/beneficiario de la transferencia de la cartera) - también a nivel de grupo</a:t>
            </a:r>
          </a:p>
          <a:p>
            <a:r>
              <a:rPr lang="es-ES" dirty="0" smtClean="0"/>
              <a:t>Si la otra parte está supervisada, obtener esta información de su supervisor, o bien a través de la entidad bajo su supervisión</a:t>
            </a:r>
          </a:p>
          <a:p>
            <a:r>
              <a:rPr lang="es-ES" dirty="0" smtClean="0"/>
              <a:t>Se debe establecer una supervisión para grupos que abarque la cooperación con los demás supervisores afectados </a:t>
            </a:r>
          </a:p>
        </p:txBody>
      </p:sp>
    </p:spTree>
    <p:extLst>
      <p:ext uri="{BB962C8B-B14F-4D97-AF65-F5344CB8AC3E}">
        <p14:creationId xmlns:p14="http://schemas.microsoft.com/office/powerpoint/2010/main" val="3359858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613"/>
            <a:ext cx="7473951" cy="708197"/>
          </a:xfrm>
        </p:spPr>
        <p:txBody>
          <a:bodyPr/>
          <a:lstStyle/>
          <a:p>
            <a:r>
              <a:rPr lang="es-ES" dirty="0" smtClean="0"/>
              <a:t>Gobernanza corporativa, </a:t>
            </a:r>
            <a:r>
              <a:rPr lang="es-ES" dirty="0" smtClean="0"/>
              <a:t>gestión de </a:t>
            </a:r>
            <a:r>
              <a:rPr lang="es-ES" dirty="0" smtClean="0"/>
              <a:t>riesgos y control interno - problemas y soluciones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93192" y="1700808"/>
            <a:ext cx="7799287" cy="4608512"/>
          </a:xfrm>
        </p:spPr>
        <p:txBody>
          <a:bodyPr/>
          <a:lstStyle/>
          <a:p>
            <a:r>
              <a:rPr lang="es-ES" sz="1400" dirty="0" smtClean="0"/>
              <a:t>El CEO debe ser escogido por el consejo, no por el CEO de la sociedad matriz</a:t>
            </a:r>
          </a:p>
          <a:p>
            <a:r>
              <a:rPr lang="es-ES" sz="1400" dirty="0" smtClean="0"/>
              <a:t>Debe evitarse que el </a:t>
            </a:r>
            <a:r>
              <a:rPr lang="es-ES" sz="1400" dirty="0" smtClean="0"/>
              <a:t>CEO </a:t>
            </a:r>
            <a:r>
              <a:rPr lang="es-ES" sz="1400" dirty="0" smtClean="0"/>
              <a:t>sea también </a:t>
            </a:r>
            <a:r>
              <a:rPr lang="es-ES" sz="1400" dirty="0" smtClean="0"/>
              <a:t>el presidente del consejo</a:t>
            </a:r>
          </a:p>
          <a:p>
            <a:r>
              <a:rPr lang="es-ES" sz="1400" dirty="0" smtClean="0"/>
              <a:t>La falta de independencia puede traducirse en </a:t>
            </a:r>
            <a:r>
              <a:rPr lang="es-ES" sz="1400" dirty="0" smtClean="0"/>
              <a:t>incapacidad </a:t>
            </a:r>
            <a:r>
              <a:rPr lang="es-ES" sz="1400" dirty="0" smtClean="0"/>
              <a:t>para ofrecer asesoramiento objetivo y para </a:t>
            </a:r>
            <a:r>
              <a:rPr lang="es-ES" sz="1400" i="1" dirty="0" smtClean="0"/>
              <a:t>cuestionar</a:t>
            </a:r>
            <a:r>
              <a:rPr lang="es-ES" sz="1400" dirty="0" smtClean="0"/>
              <a:t> </a:t>
            </a:r>
            <a:r>
              <a:rPr lang="es-ES" sz="1400" dirty="0" smtClean="0"/>
              <a:t>a la dirección o a la sociedad matriz - en </a:t>
            </a:r>
            <a:r>
              <a:rPr lang="es-ES" sz="1400" dirty="0" smtClean="0"/>
              <a:t>nuestro caso</a:t>
            </a:r>
            <a:r>
              <a:rPr lang="es-ES" sz="1400" dirty="0" smtClean="0"/>
              <a:t>, </a:t>
            </a:r>
            <a:r>
              <a:rPr lang="es-ES" sz="1400" dirty="0" smtClean="0"/>
              <a:t>se están </a:t>
            </a:r>
            <a:r>
              <a:rPr lang="es-ES" sz="1400" dirty="0" smtClean="0"/>
              <a:t>siguiendo ciegamente sus indicaciones. </a:t>
            </a:r>
          </a:p>
          <a:p>
            <a:r>
              <a:rPr lang="es-ES" sz="1400" dirty="0"/>
              <a:t>Los miembros del consejo de la sociedad matriz son consejeros no ejecutivos en la subsidiaria- ¿Son independientes? ¿Qué conocimiento tienen de la subsidiaria?</a:t>
            </a:r>
          </a:p>
          <a:p>
            <a:r>
              <a:rPr lang="es-ES" sz="1400" dirty="0" smtClean="0"/>
              <a:t>Un CEO retirado del sector asegurador es un experto, pero ¿es independiente? (conocimiento frente a independencia)</a:t>
            </a:r>
          </a:p>
          <a:p>
            <a:r>
              <a:rPr lang="es-ES" sz="1400" dirty="0" smtClean="0"/>
              <a:t>15 años en el consejo - ¿Cuál es la duración ideal del mandato de un consejero?</a:t>
            </a:r>
          </a:p>
          <a:p>
            <a:r>
              <a:rPr lang="es-ES" sz="1400" dirty="0"/>
              <a:t>El </a:t>
            </a:r>
            <a:r>
              <a:rPr lang="es-ES" sz="1400" dirty="0" smtClean="0"/>
              <a:t>consejo </a:t>
            </a:r>
            <a:r>
              <a:rPr lang="es-ES" sz="1400" dirty="0"/>
              <a:t>debería participar en la elección del responsable de la auditoría interna</a:t>
            </a:r>
          </a:p>
          <a:p>
            <a:r>
              <a:rPr lang="es-ES" sz="1400" dirty="0"/>
              <a:t>Las nuevas actividades y productos relevantes deben someterse a un examen de riesgos y aprobarse por la alta dirección y el consejo</a:t>
            </a:r>
          </a:p>
          <a:p>
            <a:r>
              <a:rPr lang="es-ES" sz="1400" dirty="0"/>
              <a:t>El plan de negocio debe remitirse al supervisor en caso de nueva estrategia/expansión - ¿Hay suficiente capital para crecer? ¿Cuentan con los conocimientos suficientes para innovar y ofrecer nuevos productos </a:t>
            </a:r>
            <a:r>
              <a:rPr lang="es-ES" sz="1400" dirty="0" smtClean="0"/>
              <a:t>(con el mismo personal </a:t>
            </a:r>
            <a:r>
              <a:rPr lang="es-ES" sz="1400" dirty="0"/>
              <a:t>que antes)?</a:t>
            </a:r>
          </a:p>
          <a:p>
            <a:r>
              <a:rPr lang="es-ES" sz="1400" dirty="0"/>
              <a:t>Seguimiento de otros cambios importantes, como salidas de empleados clave (CRO y responsable de Auditoría Interna)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971324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Posibles mejoras de las </a:t>
            </a:r>
            <a:r>
              <a:rPr lang="es-ES" dirty="0" smtClean="0"/>
              <a:t>prácticas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Mejorar la composición y las prácticas del consejo de administración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Contar con un proceso definido y criterios para seleccionar a sus miembros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 smtClean="0"/>
              <a:t>Buena combinación y representación de personas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Periodos de mandato y límites de edad claramente definidos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Evaluaciones regulares de la eficacia y la calidad del consejo en su conjunto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Formación continua de los miembros</a:t>
            </a:r>
            <a:endParaRPr lang="es-ES" dirty="0"/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Mejor funcionamiento de los controles internos</a:t>
            </a:r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La calidad se refleja en </a:t>
            </a:r>
            <a:r>
              <a:rPr lang="es-ES" sz="1600" dirty="0" smtClean="0"/>
              <a:t>la remuneración</a:t>
            </a:r>
            <a:endParaRPr lang="es-ES" sz="1600" dirty="0"/>
          </a:p>
          <a:p>
            <a:pPr marL="742950" lvl="2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Reuniones personales con el consejo, no solo informes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600" dirty="0"/>
              <a:t>Y siempre hay </a:t>
            </a:r>
            <a:r>
              <a:rPr lang="es-ES" sz="1600" dirty="0" smtClean="0"/>
              <a:t>margen para </a:t>
            </a:r>
            <a:r>
              <a:rPr lang="es-ES" sz="1600" dirty="0"/>
              <a:t>más...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06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dirty="0" smtClean="0"/>
              <a:t>Parte 2: corrección/intervención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271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regulatorio </a:t>
            </a:r>
            <a:r>
              <a:rPr lang="es-ES" smtClean="0"/>
              <a:t>y </a:t>
            </a:r>
            <a:r>
              <a:rPr lang="es-ES"/>
              <a:t>supervisor</a:t>
            </a:r>
            <a:endParaRPr lang="es-E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556792"/>
            <a:ext cx="7776864" cy="4608512"/>
          </a:xfrm>
        </p:spPr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550" dirty="0"/>
              <a:t>Herramientas de supervisión para detectar problemas en una fase temprana: indicadores de alerta temprana (ej.</a:t>
            </a:r>
            <a:r>
              <a:rPr lang="es-ES" sz="1550" dirty="0" smtClean="0"/>
              <a:t> </a:t>
            </a:r>
            <a:r>
              <a:rPr lang="es-ES" sz="1550" dirty="0"/>
              <a:t>crecimiento rápido y descenso de la rentabilidad empresarial)</a:t>
            </a:r>
          </a:p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s-ES" sz="1550" dirty="0"/>
              <a:t>Herramientas de supervisión reactivas que sean oportunas (ej. opinión actuarial independiente, más informes, plan de corrección y mayor actividad supervisora)</a:t>
            </a:r>
          </a:p>
          <a:p>
            <a:r>
              <a:rPr lang="es-ES" sz="1550" dirty="0" smtClean="0"/>
              <a:t>Potestad para evaluar el desempeño del consejo: actas del consejo de administración y sus comisiones - ¿Qué se ha discutido y </a:t>
            </a:r>
            <a:r>
              <a:rPr lang="es-ES" sz="1550" dirty="0" smtClean="0"/>
              <a:t>cuán activos </a:t>
            </a:r>
            <a:r>
              <a:rPr lang="es-ES" sz="1550" dirty="0" smtClean="0"/>
              <a:t>han sido sus miembros?</a:t>
            </a:r>
          </a:p>
          <a:p>
            <a:r>
              <a:rPr lang="es-ES" sz="1550" dirty="0"/>
              <a:t>Normas de inversión regulatorias para </a:t>
            </a:r>
            <a:r>
              <a:rPr lang="es-ES" sz="1550" dirty="0" smtClean="0"/>
              <a:t>limitar </a:t>
            </a:r>
            <a:r>
              <a:rPr lang="es-ES" sz="1550" dirty="0"/>
              <a:t>los riesgos, ya sea por ponderación de riesgos o clases de activos, así como normas de diversificación</a:t>
            </a:r>
          </a:p>
          <a:p>
            <a:r>
              <a:rPr lang="es-ES" sz="1550" dirty="0"/>
              <a:t>Se exige a las aseguradoras </a:t>
            </a:r>
            <a:r>
              <a:rPr lang="es-ES" sz="1550" dirty="0" smtClean="0"/>
              <a:t>contar </a:t>
            </a:r>
            <a:r>
              <a:rPr lang="es-ES" sz="1550" dirty="0"/>
              <a:t>con estrategias de inversión bien documentadas </a:t>
            </a:r>
            <a:r>
              <a:rPr lang="es-ES" sz="1550" dirty="0" smtClean="0"/>
              <a:t>congruentes con</a:t>
            </a:r>
            <a:r>
              <a:rPr lang="es-ES" sz="1550" dirty="0" smtClean="0"/>
              <a:t> </a:t>
            </a:r>
            <a:r>
              <a:rPr lang="es-ES" sz="1550" dirty="0"/>
              <a:t>su tolerancia al riesgo - evaluadas por el supervisor </a:t>
            </a:r>
          </a:p>
          <a:p>
            <a:r>
              <a:rPr lang="es-ES" sz="1550" dirty="0"/>
              <a:t>En principio, los pasivos deben estar </a:t>
            </a:r>
            <a:r>
              <a:rPr lang="es-ES" sz="1550" dirty="0" smtClean="0"/>
              <a:t>respaldados con </a:t>
            </a:r>
            <a:r>
              <a:rPr lang="es-ES" sz="1550" dirty="0"/>
              <a:t>los activos; si no, debe explicarse</a:t>
            </a:r>
          </a:p>
          <a:p>
            <a:r>
              <a:rPr lang="es-ES" sz="1550" dirty="0" smtClean="0"/>
              <a:t>Potestad y capacidad para evaluar los efectos de las estructuras de grupo y cómo se están manejando y controlando - ¿La estructura de gestión difiere de la estructura de la entidad legal? ¿Están coordinadas las prácticas de </a:t>
            </a:r>
            <a:r>
              <a:rPr lang="es-ES" sz="1550" dirty="0" smtClean="0"/>
              <a:t>gestión de </a:t>
            </a:r>
            <a:r>
              <a:rPr lang="es-ES" sz="1550" dirty="0" smtClean="0"/>
              <a:t>riesgos? ¿Qué líneas de rendición de cuentas existen? Etc.</a:t>
            </a:r>
            <a:endParaRPr lang="es-ES" sz="1550" i="1" dirty="0"/>
          </a:p>
          <a:p>
            <a:endParaRPr lang="es-ES" sz="1550" dirty="0"/>
          </a:p>
        </p:txBody>
      </p:sp>
    </p:spTree>
    <p:extLst>
      <p:ext uri="{BB962C8B-B14F-4D97-AF65-F5344CB8AC3E}">
        <p14:creationId xmlns:p14="http://schemas.microsoft.com/office/powerpoint/2010/main" val="142831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S_x0020_Job_x0020_No xmlns="c3092912-dfbf-4ce0-9c63-3d7ad3f79bda">5566</LS_x0020_Job_x0020_No>
    <Deadline xmlns="c3092912-dfbf-4ce0-9c63-3d7ad3f79bda">2016-05-05T22:00:00+00:00</Deadline>
    <Downloaded xmlns="c3092912-dfbf-4ce0-9c63-3d7ad3f79bda">false</Downloaded>
    <No_x0020_of_x0020_Pages xmlns="c3092912-dfbf-4ce0-9c63-3d7ad3f79bda" xsi:nil="true"/>
    <No_x0020_of_x0020_Chars xmlns="c3092912-dfbf-4ce0-9c63-3d7ad3f79bda">0</No_x0020_of_x0020_Chars>
    <Description0 xmlns="c55bd289-69bc-4346-b6d0-143df9189783" xsi:nil="true"/>
    <EmailNotification xmlns="BIS.SharePoint.Features.EmailNotification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4BE06080CC941BCD6D526E2F7E82500E5513108D1C97742B5B0786C8EE4576E" ma:contentTypeVersion="7" ma:contentTypeDescription="Create a new document." ma:contentTypeScope="" ma:versionID="2d94d62eb41235f7386963d8807b418c">
  <xsd:schema xmlns:xsd="http://www.w3.org/2001/XMLSchema" xmlns:xs="http://www.w3.org/2001/XMLSchema" xmlns:p="http://schemas.microsoft.com/office/2006/metadata/properties" xmlns:ns2="c55bd289-69bc-4346-b6d0-143df9189783" xmlns:ns3="BIS.SharePoint.Features.EmailNotification" xmlns:ns4="c3092912-dfbf-4ce0-9c63-3d7ad3f79bda" targetNamespace="http://schemas.microsoft.com/office/2006/metadata/properties" ma:root="true" ma:fieldsID="3965be649ebacca2dccfbd550077f88f" ns2:_="" ns3:_="" ns4:_="">
    <xsd:import namespace="c55bd289-69bc-4346-b6d0-143df9189783"/>
    <xsd:import namespace="BIS.SharePoint.Features.EmailNotification"/>
    <xsd:import namespace="c3092912-dfbf-4ce0-9c63-3d7ad3f79bd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EmailNotification" minOccurs="0"/>
                <xsd:element ref="ns4:Downloaded" minOccurs="0"/>
                <xsd:element ref="ns4:LS_x0020_Job_x0020_No"/>
                <xsd:element ref="ns4:Deadline" minOccurs="0"/>
                <xsd:element ref="ns4:No_x0020_of_x0020_Pages" minOccurs="0"/>
                <xsd:element ref="ns4:No_x0020_of_x0020_Char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bd289-69bc-4346-b6d0-143df9189783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default="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IS.SharePoint.Features.EmailNotification" elementFormDefault="qualified">
    <xsd:import namespace="http://schemas.microsoft.com/office/2006/documentManagement/types"/>
    <xsd:import namespace="http://schemas.microsoft.com/office/infopath/2007/PartnerControls"/>
    <xsd:element name="EmailNotification" ma:index="3" nillable="true" ma:displayName="Notification" ma:internalName="EmailNotificat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92912-dfbf-4ce0-9c63-3d7ad3f79bda" elementFormDefault="qualified">
    <xsd:import namespace="http://schemas.microsoft.com/office/2006/documentManagement/types"/>
    <xsd:import namespace="http://schemas.microsoft.com/office/infopath/2007/PartnerControls"/>
    <xsd:element name="Downloaded" ma:index="10" nillable="true" ma:displayName="Downloaded" ma:default="0" ma:internalName="Downloaded">
      <xsd:simpleType>
        <xsd:restriction base="dms:Boolean"/>
      </xsd:simpleType>
    </xsd:element>
    <xsd:element name="LS_x0020_Job_x0020_No" ma:index="11" ma:displayName="Job No" ma:decimals="0" ma:default="" ma:internalName="LS_x0020_Job_x0020_No" ma:percentage="FALSE">
      <xsd:simpleType>
        <xsd:restriction base="dms:Number"/>
      </xsd:simpleType>
    </xsd:element>
    <xsd:element name="Deadline" ma:index="12" nillable="true" ma:displayName="Deadline" ma:default="[today]" ma:format="DateOnly" ma:internalName="Deadline">
      <xsd:simpleType>
        <xsd:restriction base="dms:DateTime"/>
      </xsd:simpleType>
    </xsd:element>
    <xsd:element name="No_x0020_of_x0020_Pages" ma:index="13" nillable="true" ma:displayName="No of Pages" ma:decimals="0" ma:internalName="No_x0020_of_x0020_Pages">
      <xsd:simpleType>
        <xsd:restriction base="dms:Number"/>
      </xsd:simpleType>
    </xsd:element>
    <xsd:element name="No_x0020_of_x0020_Chars" ma:index="14" ma:displayName="Words" ma:decimals="0" ma:internalName="No_x0020_of_x0020_Chars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DC84A-B557-41A2-B758-0736003AB9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42FF6-A665-490A-A346-25CD0CE0051A}">
  <ds:schemaRefs>
    <ds:schemaRef ds:uri="c3092912-dfbf-4ce0-9c63-3d7ad3f79bda"/>
    <ds:schemaRef ds:uri="http://purl.org/dc/terms/"/>
    <ds:schemaRef ds:uri="BIS.SharePoint.Features.EmailNotification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c55bd289-69bc-4346-b6d0-143df9189783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73C8D51-37F6-4C8A-A958-6145E3ECB3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bd289-69bc-4346-b6d0-143df9189783"/>
    <ds:schemaRef ds:uri="BIS.SharePoint.Features.EmailNotification"/>
    <ds:schemaRef ds:uri="c3092912-dfbf-4ce0-9c63-3d7ad3f79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550</TotalTime>
  <Words>1383</Words>
  <Application>Microsoft Office PowerPoint</Application>
  <PresentationFormat>On-screen Show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Segoe UI</vt:lpstr>
      <vt:lpstr>Wingdings</vt:lpstr>
      <vt:lpstr>FSI_ E</vt:lpstr>
      <vt:lpstr>1_People_images</vt:lpstr>
      <vt:lpstr>2_Buildings_images</vt:lpstr>
      <vt:lpstr>3_Plain</vt:lpstr>
      <vt:lpstr>Evaluar y abordar la gobernanza de una aseguradora y su grupo asegurador - soluciones para debatir</vt:lpstr>
      <vt:lpstr>Marco y actuaciones supervisoras en las diferentes fases</vt:lpstr>
      <vt:lpstr>Parte 1: prevención/corrección</vt:lpstr>
      <vt:lpstr>Marco regulatorio y supervisor</vt:lpstr>
      <vt:lpstr>Cambios de control y supervisión a nivel de grupo</vt:lpstr>
      <vt:lpstr>Gobernanza corporativa, gestión de riesgos y control interno - problemas y soluciones</vt:lpstr>
      <vt:lpstr>Posibles mejoras de las prácticas</vt:lpstr>
      <vt:lpstr>Parte 2: corrección/intervención</vt:lpstr>
      <vt:lpstr>Marco regulatorio y supervisor</vt:lpstr>
      <vt:lpstr>Estrategia y gestión de riesgos - problemas y soluciones</vt:lpstr>
      <vt:lpstr>Parte 3: intervención/liquidación</vt:lpstr>
      <vt:lpstr>Resolución de problemas y “extinción de incendios”</vt:lpstr>
      <vt:lpstr>Minimizar los efectos de los problemas</vt:lpstr>
      <vt:lpstr>Puntos de activación y actuación supervisora</vt:lpstr>
    </vt:vector>
  </TitlesOfParts>
  <Company>Bank for International Settlements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Governance, Internal Control and Compliance</dc:title>
  <dc:creator>Lofvendahl, Gunilla</dc:creator>
  <cp:lastModifiedBy>Torrano, Victoria</cp:lastModifiedBy>
  <cp:revision>147</cp:revision>
  <cp:lastPrinted>2016-04-14T16:03:42Z</cp:lastPrinted>
  <dcterms:created xsi:type="dcterms:W3CDTF">2013-05-23T11:18:23Z</dcterms:created>
  <dcterms:modified xsi:type="dcterms:W3CDTF">2016-05-09T10:18:15Z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0x0101003384BE06080CC941BCD6D526E2F7E82500E5513108D1C97742B5B0786C8EE4576E</vt:lpwstr>
  </property>
</Properties>
</file>