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322" r:id="rId3"/>
    <p:sldId id="327" r:id="rId4"/>
    <p:sldId id="328" r:id="rId5"/>
    <p:sldId id="329" r:id="rId6"/>
    <p:sldId id="330" r:id="rId7"/>
    <p:sldId id="331" r:id="rId8"/>
    <p:sldId id="332" r:id="rId9"/>
    <p:sldId id="336" r:id="rId10"/>
    <p:sldId id="304" r:id="rId11"/>
    <p:sldId id="335" r:id="rId12"/>
    <p:sldId id="339" r:id="rId13"/>
    <p:sldId id="340" r:id="rId14"/>
    <p:sldId id="341" r:id="rId15"/>
    <p:sldId id="342" r:id="rId16"/>
    <p:sldId id="343" r:id="rId17"/>
    <p:sldId id="325" r:id="rId18"/>
    <p:sldId id="298" r:id="rId19"/>
    <p:sldId id="315" r:id="rId20"/>
    <p:sldId id="301" r:id="rId21"/>
    <p:sldId id="326" r:id="rId22"/>
    <p:sldId id="299" r:id="rId23"/>
    <p:sldId id="310" r:id="rId24"/>
    <p:sldId id="312" r:id="rId25"/>
    <p:sldId id="308" r:id="rId26"/>
    <p:sldId id="313" r:id="rId27"/>
    <p:sldId id="314" r:id="rId28"/>
    <p:sldId id="309" r:id="rId29"/>
    <p:sldId id="311" r:id="rId30"/>
    <p:sldId id="324" r:id="rId31"/>
    <p:sldId id="316" r:id="rId32"/>
    <p:sldId id="318" r:id="rId33"/>
    <p:sldId id="317" r:id="rId34"/>
    <p:sldId id="320" r:id="rId35"/>
    <p:sldId id="321" r:id="rId36"/>
    <p:sldId id="271" r:id="rId37"/>
    <p:sldId id="344" r:id="rId38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2787"/>
    <p:restoredTop sz="97391" autoAdjust="0"/>
  </p:normalViewPr>
  <p:slideViewPr>
    <p:cSldViewPr>
      <p:cViewPr>
        <p:scale>
          <a:sx n="70" d="100"/>
          <a:sy n="70" d="100"/>
        </p:scale>
        <p:origin x="-2538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86" y="-77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B6477-55F5-42C3-84B8-22157693C6AE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6F7916F-AAAB-405F-BB16-A6364F160652}">
      <dgm:prSet phldrT="[Text]"/>
      <dgm:spPr>
        <a:solidFill>
          <a:srgbClr val="0070C0"/>
        </a:solidFill>
        <a:ln>
          <a:solidFill>
            <a:srgbClr val="92D050"/>
          </a:solidFill>
        </a:ln>
      </dgm:spPr>
      <dgm:t>
        <a:bodyPr/>
        <a:lstStyle/>
        <a:p>
          <a:r>
            <a:rPr lang="es-CL" noProof="0" dirty="0" smtClean="0"/>
            <a:t>Planificación del trabajo de Supervisión</a:t>
          </a:r>
          <a:endParaRPr lang="es-CL" noProof="0" dirty="0"/>
        </a:p>
      </dgm:t>
    </dgm:pt>
    <dgm:pt modelId="{78B0CE09-9215-4DD4-B96C-199B592E79C2}" type="parTrans" cxnId="{69AE25F2-B685-4974-8264-BC1C98408752}">
      <dgm:prSet/>
      <dgm:spPr/>
      <dgm:t>
        <a:bodyPr/>
        <a:lstStyle/>
        <a:p>
          <a:endParaRPr lang="en-CA"/>
        </a:p>
      </dgm:t>
    </dgm:pt>
    <dgm:pt modelId="{7FF616B2-EB11-4797-B61B-DE01C863774F}" type="sibTrans" cxnId="{69AE25F2-B685-4974-8264-BC1C9840875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CEF277EB-3502-423B-9B1B-4BBADB3D5A7C}">
      <dgm:prSet phldrT="[Text]"/>
      <dgm:spPr>
        <a:solidFill>
          <a:srgbClr val="0070C0"/>
        </a:solidFill>
      </dgm:spPr>
      <dgm:t>
        <a:bodyPr/>
        <a:lstStyle/>
        <a:p>
          <a:r>
            <a:rPr lang="es-CL" noProof="0" dirty="0" smtClean="0"/>
            <a:t>Ejecución del Trabajo de Supervisión y Actualización del Perfil de Riesgo</a:t>
          </a:r>
          <a:endParaRPr lang="es-CL" noProof="0" dirty="0"/>
        </a:p>
      </dgm:t>
    </dgm:pt>
    <dgm:pt modelId="{9A66F717-7E49-4B6B-8D4A-FDD1603A0EAD}" type="parTrans" cxnId="{119916BA-5FEC-42B4-AAF3-48D9FA563822}">
      <dgm:prSet/>
      <dgm:spPr/>
      <dgm:t>
        <a:bodyPr/>
        <a:lstStyle/>
        <a:p>
          <a:endParaRPr lang="en-CA"/>
        </a:p>
      </dgm:t>
    </dgm:pt>
    <dgm:pt modelId="{49CE7C5D-33E7-4958-BE8E-CC277344B56F}" type="sibTrans" cxnId="{119916BA-5FEC-42B4-AAF3-48D9FA56382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122A2C8C-E3E4-4491-A873-9F8D8F4CCBD0}">
      <dgm:prSet phldrT="[Text]"/>
      <dgm:spPr>
        <a:solidFill>
          <a:srgbClr val="0070C0"/>
        </a:solidFill>
      </dgm:spPr>
      <dgm:t>
        <a:bodyPr/>
        <a:lstStyle/>
        <a:p>
          <a:r>
            <a:rPr lang="es-CL" noProof="0" dirty="0" smtClean="0"/>
            <a:t>Reporte e Intervención</a:t>
          </a:r>
          <a:endParaRPr lang="es-CL" noProof="0" dirty="0"/>
        </a:p>
      </dgm:t>
    </dgm:pt>
    <dgm:pt modelId="{C988D3F5-9E1C-45E4-92A8-F542E1505BB8}" type="parTrans" cxnId="{6A5EA93E-1CE3-4E60-9BC5-1351A160D642}">
      <dgm:prSet/>
      <dgm:spPr/>
      <dgm:t>
        <a:bodyPr/>
        <a:lstStyle/>
        <a:p>
          <a:endParaRPr lang="en-CA"/>
        </a:p>
      </dgm:t>
    </dgm:pt>
    <dgm:pt modelId="{6B9A502F-2293-4D9A-8EE4-F76641F7DDEF}" type="sibTrans" cxnId="{6A5EA93E-1CE3-4E60-9BC5-1351A160D64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495D092B-2F72-49D5-B0A6-6C5519C1113C}" type="pres">
      <dgm:prSet presAssocID="{0E4B6477-55F5-42C3-84B8-22157693C6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C57CDB2-8657-4D1D-9CA3-043C37E47478}" type="pres">
      <dgm:prSet presAssocID="{76F7916F-AAAB-405F-BB16-A6364F1606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6ECF5F-DEF2-45EB-A5B5-18D822E84EBF}" type="pres">
      <dgm:prSet presAssocID="{7FF616B2-EB11-4797-B61B-DE01C863774F}" presName="sibTrans" presStyleLbl="sibTrans2D1" presStyleIdx="0" presStyleCnt="3" custScaleX="164050" custLinFactNeighborX="389" custLinFactNeighborY="8842"/>
      <dgm:spPr/>
      <dgm:t>
        <a:bodyPr/>
        <a:lstStyle/>
        <a:p>
          <a:endParaRPr lang="en-CA"/>
        </a:p>
      </dgm:t>
    </dgm:pt>
    <dgm:pt modelId="{4C4D6E9B-3C1B-4F14-85C2-697E25DEC66D}" type="pres">
      <dgm:prSet presAssocID="{7FF616B2-EB11-4797-B61B-DE01C863774F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AB7A398-651B-4A03-B631-9C09A781421E}" type="pres">
      <dgm:prSet presAssocID="{CEF277EB-3502-423B-9B1B-4BBADB3D5A7C}" presName="node" presStyleLbl="node1" presStyleIdx="1" presStyleCnt="3" custRadScaleRad="127485" custRadScaleInc="-72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BE2ACAF-620E-429F-B29F-8915E639585E}" type="pres">
      <dgm:prSet presAssocID="{49CE7C5D-33E7-4958-BE8E-CC277344B56F}" presName="sibTrans" presStyleLbl="sibTrans2D1" presStyleIdx="1" presStyleCnt="3" custScaleX="170165"/>
      <dgm:spPr/>
      <dgm:t>
        <a:bodyPr/>
        <a:lstStyle/>
        <a:p>
          <a:endParaRPr lang="en-CA"/>
        </a:p>
      </dgm:t>
    </dgm:pt>
    <dgm:pt modelId="{0811AB5D-3009-442E-B02D-977DACF6227E}" type="pres">
      <dgm:prSet presAssocID="{49CE7C5D-33E7-4958-BE8E-CC277344B56F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6F2EBA12-1A9C-472A-995C-CEC3DC3D8C4C}" type="pres">
      <dgm:prSet presAssocID="{122A2C8C-E3E4-4491-A873-9F8D8F4CCBD0}" presName="node" presStyleLbl="node1" presStyleIdx="2" presStyleCnt="3" custRadScaleRad="132799" custRadScaleInc="1250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826D4A-1593-4F78-80AB-B17A8F517321}" type="pres">
      <dgm:prSet presAssocID="{6B9A502F-2293-4D9A-8EE4-F76641F7DDEF}" presName="sibTrans" presStyleLbl="sibTrans2D1" presStyleIdx="2" presStyleCnt="3" custScaleX="158256" custLinFactNeighborX="5758" custLinFactNeighborY="-1918"/>
      <dgm:spPr/>
      <dgm:t>
        <a:bodyPr/>
        <a:lstStyle/>
        <a:p>
          <a:endParaRPr lang="en-CA"/>
        </a:p>
      </dgm:t>
    </dgm:pt>
    <dgm:pt modelId="{BE026FBF-9880-48C9-9B9F-DB35326B3503}" type="pres">
      <dgm:prSet presAssocID="{6B9A502F-2293-4D9A-8EE4-F76641F7DDEF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A9E888B4-F27D-4C4D-817D-FE1B52C87635}" type="presOf" srcId="{6B9A502F-2293-4D9A-8EE4-F76641F7DDEF}" destId="{BE026FBF-9880-48C9-9B9F-DB35326B3503}" srcOrd="1" destOrd="0" presId="urn:microsoft.com/office/officeart/2005/8/layout/cycle2"/>
    <dgm:cxn modelId="{98291844-FC74-4BEC-8614-CB99217498AF}" type="presOf" srcId="{49CE7C5D-33E7-4958-BE8E-CC277344B56F}" destId="{0811AB5D-3009-442E-B02D-977DACF6227E}" srcOrd="1" destOrd="0" presId="urn:microsoft.com/office/officeart/2005/8/layout/cycle2"/>
    <dgm:cxn modelId="{3AD81B59-91F0-44A3-B9F7-4BFFCA111ADE}" type="presOf" srcId="{CEF277EB-3502-423B-9B1B-4BBADB3D5A7C}" destId="{DAB7A398-651B-4A03-B631-9C09A781421E}" srcOrd="0" destOrd="0" presId="urn:microsoft.com/office/officeart/2005/8/layout/cycle2"/>
    <dgm:cxn modelId="{04F44B4D-C4FC-4246-8B6F-14CB3A50BD19}" type="presOf" srcId="{7FF616B2-EB11-4797-B61B-DE01C863774F}" destId="{4C4D6E9B-3C1B-4F14-85C2-697E25DEC66D}" srcOrd="1" destOrd="0" presId="urn:microsoft.com/office/officeart/2005/8/layout/cycle2"/>
    <dgm:cxn modelId="{119916BA-5FEC-42B4-AAF3-48D9FA563822}" srcId="{0E4B6477-55F5-42C3-84B8-22157693C6AE}" destId="{CEF277EB-3502-423B-9B1B-4BBADB3D5A7C}" srcOrd="1" destOrd="0" parTransId="{9A66F717-7E49-4B6B-8D4A-FDD1603A0EAD}" sibTransId="{49CE7C5D-33E7-4958-BE8E-CC277344B56F}"/>
    <dgm:cxn modelId="{3C35D2C0-A50A-4DCB-A273-7FE2A450FE8D}" type="presOf" srcId="{0E4B6477-55F5-42C3-84B8-22157693C6AE}" destId="{495D092B-2F72-49D5-B0A6-6C5519C1113C}" srcOrd="0" destOrd="0" presId="urn:microsoft.com/office/officeart/2005/8/layout/cycle2"/>
    <dgm:cxn modelId="{4341A7F3-F758-441A-BDB0-1E6134A0E8F9}" type="presOf" srcId="{7FF616B2-EB11-4797-B61B-DE01C863774F}" destId="{036ECF5F-DEF2-45EB-A5B5-18D822E84EBF}" srcOrd="0" destOrd="0" presId="urn:microsoft.com/office/officeart/2005/8/layout/cycle2"/>
    <dgm:cxn modelId="{69AE25F2-B685-4974-8264-BC1C98408752}" srcId="{0E4B6477-55F5-42C3-84B8-22157693C6AE}" destId="{76F7916F-AAAB-405F-BB16-A6364F160652}" srcOrd="0" destOrd="0" parTransId="{78B0CE09-9215-4DD4-B96C-199B592E79C2}" sibTransId="{7FF616B2-EB11-4797-B61B-DE01C863774F}"/>
    <dgm:cxn modelId="{6A5EA93E-1CE3-4E60-9BC5-1351A160D642}" srcId="{0E4B6477-55F5-42C3-84B8-22157693C6AE}" destId="{122A2C8C-E3E4-4491-A873-9F8D8F4CCBD0}" srcOrd="2" destOrd="0" parTransId="{C988D3F5-9E1C-45E4-92A8-F542E1505BB8}" sibTransId="{6B9A502F-2293-4D9A-8EE4-F76641F7DDEF}"/>
    <dgm:cxn modelId="{85A88C69-2822-448C-8B1E-0686E787A8C8}" type="presOf" srcId="{6B9A502F-2293-4D9A-8EE4-F76641F7DDEF}" destId="{41826D4A-1593-4F78-80AB-B17A8F517321}" srcOrd="0" destOrd="0" presId="urn:microsoft.com/office/officeart/2005/8/layout/cycle2"/>
    <dgm:cxn modelId="{2FC698E1-6112-41BE-8ABB-D168FDE73CB0}" type="presOf" srcId="{122A2C8C-E3E4-4491-A873-9F8D8F4CCBD0}" destId="{6F2EBA12-1A9C-472A-995C-CEC3DC3D8C4C}" srcOrd="0" destOrd="0" presId="urn:microsoft.com/office/officeart/2005/8/layout/cycle2"/>
    <dgm:cxn modelId="{DF98BA80-5C3A-48F9-A379-F4363F9F9154}" type="presOf" srcId="{49CE7C5D-33E7-4958-BE8E-CC277344B56F}" destId="{8BE2ACAF-620E-429F-B29F-8915E639585E}" srcOrd="0" destOrd="0" presId="urn:microsoft.com/office/officeart/2005/8/layout/cycle2"/>
    <dgm:cxn modelId="{15FAB227-9D78-4A83-82D0-DCF5FAA3BCA3}" type="presOf" srcId="{76F7916F-AAAB-405F-BB16-A6364F160652}" destId="{6C57CDB2-8657-4D1D-9CA3-043C37E47478}" srcOrd="0" destOrd="0" presId="urn:microsoft.com/office/officeart/2005/8/layout/cycle2"/>
    <dgm:cxn modelId="{13789D5D-13C6-4317-AB76-002440F7D370}" type="presParOf" srcId="{495D092B-2F72-49D5-B0A6-6C5519C1113C}" destId="{6C57CDB2-8657-4D1D-9CA3-043C37E47478}" srcOrd="0" destOrd="0" presId="urn:microsoft.com/office/officeart/2005/8/layout/cycle2"/>
    <dgm:cxn modelId="{2E5A44A0-A68C-4C90-9F3A-0D521BEEC6CD}" type="presParOf" srcId="{495D092B-2F72-49D5-B0A6-6C5519C1113C}" destId="{036ECF5F-DEF2-45EB-A5B5-18D822E84EBF}" srcOrd="1" destOrd="0" presId="urn:microsoft.com/office/officeart/2005/8/layout/cycle2"/>
    <dgm:cxn modelId="{8A7D44B0-AB90-46DB-A725-694196EC10F9}" type="presParOf" srcId="{036ECF5F-DEF2-45EB-A5B5-18D822E84EBF}" destId="{4C4D6E9B-3C1B-4F14-85C2-697E25DEC66D}" srcOrd="0" destOrd="0" presId="urn:microsoft.com/office/officeart/2005/8/layout/cycle2"/>
    <dgm:cxn modelId="{2FB7BD27-57BA-47EE-B44F-B2D01046DFC5}" type="presParOf" srcId="{495D092B-2F72-49D5-B0A6-6C5519C1113C}" destId="{DAB7A398-651B-4A03-B631-9C09A781421E}" srcOrd="2" destOrd="0" presId="urn:microsoft.com/office/officeart/2005/8/layout/cycle2"/>
    <dgm:cxn modelId="{B24A33E5-059E-412F-AB7C-62119067FB51}" type="presParOf" srcId="{495D092B-2F72-49D5-B0A6-6C5519C1113C}" destId="{8BE2ACAF-620E-429F-B29F-8915E639585E}" srcOrd="3" destOrd="0" presId="urn:microsoft.com/office/officeart/2005/8/layout/cycle2"/>
    <dgm:cxn modelId="{393B5287-2C81-4B99-82EF-FB06B3C7362F}" type="presParOf" srcId="{8BE2ACAF-620E-429F-B29F-8915E639585E}" destId="{0811AB5D-3009-442E-B02D-977DACF6227E}" srcOrd="0" destOrd="0" presId="urn:microsoft.com/office/officeart/2005/8/layout/cycle2"/>
    <dgm:cxn modelId="{19BADE20-DD14-4036-A699-FAC926CAA467}" type="presParOf" srcId="{495D092B-2F72-49D5-B0A6-6C5519C1113C}" destId="{6F2EBA12-1A9C-472A-995C-CEC3DC3D8C4C}" srcOrd="4" destOrd="0" presId="urn:microsoft.com/office/officeart/2005/8/layout/cycle2"/>
    <dgm:cxn modelId="{D0F85FAD-C424-4CCC-AAAC-EA0B3B584C5F}" type="presParOf" srcId="{495D092B-2F72-49D5-B0A6-6C5519C1113C}" destId="{41826D4A-1593-4F78-80AB-B17A8F517321}" srcOrd="5" destOrd="0" presId="urn:microsoft.com/office/officeart/2005/8/layout/cycle2"/>
    <dgm:cxn modelId="{35A6C743-0013-47CE-BD1D-030F3B1F473F}" type="presParOf" srcId="{41826D4A-1593-4F78-80AB-B17A8F517321}" destId="{BE026FBF-9880-48C9-9B9F-DB35326B35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7CDB2-8657-4D1D-9CA3-043C37E47478}">
      <dsp:nvSpPr>
        <dsp:cNvPr id="0" name=""/>
        <dsp:cNvSpPr/>
      </dsp:nvSpPr>
      <dsp:spPr>
        <a:xfrm>
          <a:off x="2294464" y="241"/>
          <a:ext cx="1888070" cy="1888070"/>
        </a:xfrm>
        <a:prstGeom prst="ellipse">
          <a:avLst/>
        </a:prstGeom>
        <a:solidFill>
          <a:srgbClr val="0070C0"/>
        </a:solidFill>
        <a:ln>
          <a:solidFill>
            <a:srgbClr val="92D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noProof="0" dirty="0" smtClean="0"/>
            <a:t>Planificación del trabajo de Supervisión</a:t>
          </a:r>
          <a:endParaRPr lang="es-CL" sz="1600" kern="1200" noProof="0" dirty="0"/>
        </a:p>
      </dsp:txBody>
      <dsp:txXfrm>
        <a:off x="2570965" y="276742"/>
        <a:ext cx="1335068" cy="1335068"/>
      </dsp:txXfrm>
    </dsp:sp>
    <dsp:sp modelId="{036ECF5F-DEF2-45EB-A5B5-18D822E84EBF}">
      <dsp:nvSpPr>
        <dsp:cNvPr id="0" name=""/>
        <dsp:cNvSpPr/>
      </dsp:nvSpPr>
      <dsp:spPr>
        <a:xfrm rot="3152953">
          <a:off x="3646631" y="1895209"/>
          <a:ext cx="1047237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>
        <a:off x="3684092" y="1946773"/>
        <a:ext cx="856070" cy="382333"/>
      </dsp:txXfrm>
    </dsp:sp>
    <dsp:sp modelId="{DAB7A398-651B-4A03-B631-9C09A781421E}">
      <dsp:nvSpPr>
        <dsp:cNvPr id="0" name=""/>
        <dsp:cNvSpPr/>
      </dsp:nvSpPr>
      <dsp:spPr>
        <a:xfrm>
          <a:off x="417497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noProof="0" dirty="0" smtClean="0"/>
            <a:t>Ejecución del Trabajo de Supervisión y Actualización del Perfil de Riesgo</a:t>
          </a:r>
          <a:endParaRPr lang="es-CL" sz="1600" kern="1200" noProof="0" dirty="0"/>
        </a:p>
      </dsp:txBody>
      <dsp:txXfrm>
        <a:off x="4451472" y="2731830"/>
        <a:ext cx="1335068" cy="1335068"/>
      </dsp:txXfrm>
    </dsp:sp>
    <dsp:sp modelId="{8BE2ACAF-620E-429F-B29F-8915E639585E}">
      <dsp:nvSpPr>
        <dsp:cNvPr id="0" name=""/>
        <dsp:cNvSpPr/>
      </dsp:nvSpPr>
      <dsp:spPr>
        <a:xfrm rot="10800000">
          <a:off x="2302770" y="3080752"/>
          <a:ext cx="1804064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 rot="10800000">
        <a:off x="2493937" y="3208197"/>
        <a:ext cx="1612897" cy="382333"/>
      </dsp:txXfrm>
    </dsp:sp>
    <dsp:sp modelId="{6F2EBA12-1A9C-472A-995C-CEC3DC3D8C4C}">
      <dsp:nvSpPr>
        <dsp:cNvPr id="0" name=""/>
        <dsp:cNvSpPr/>
      </dsp:nvSpPr>
      <dsp:spPr>
        <a:xfrm>
          <a:off x="28655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noProof="0" dirty="0" smtClean="0"/>
            <a:t>Reporte e Intervención</a:t>
          </a:r>
          <a:endParaRPr lang="es-CL" sz="1600" kern="1200" noProof="0" dirty="0"/>
        </a:p>
      </dsp:txBody>
      <dsp:txXfrm>
        <a:off x="563052" y="2731830"/>
        <a:ext cx="1335068" cy="1335068"/>
      </dsp:txXfrm>
    </dsp:sp>
    <dsp:sp modelId="{41826D4A-1593-4F78-80AB-B17A8F517321}">
      <dsp:nvSpPr>
        <dsp:cNvPr id="0" name=""/>
        <dsp:cNvSpPr/>
      </dsp:nvSpPr>
      <dsp:spPr>
        <a:xfrm rot="18556698">
          <a:off x="1723232" y="1855890"/>
          <a:ext cx="1076585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300" kern="1200"/>
        </a:p>
      </dsp:txBody>
      <dsp:txXfrm>
        <a:off x="1758303" y="2057324"/>
        <a:ext cx="885418" cy="382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968"/>
            <a:ext cx="2972421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9429968"/>
            <a:ext cx="2972421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E56AED-DD3A-4DA3-8FD2-4F65285EF6DC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965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966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715831"/>
            <a:ext cx="5028579" cy="44666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68"/>
            <a:ext cx="2972421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9429968"/>
            <a:ext cx="2972421" cy="4966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598B53-E463-4659-BF12-EF8F695302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64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6F2B995-9A7B-417C-ACC4-CC1425E71C86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8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0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68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7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14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2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15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98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44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62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8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1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876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0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55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67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7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8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24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1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89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38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75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35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015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A49D74E-472A-49C2-B0E3-30CE8F244BFA}" type="slidenum">
              <a:rPr lang="en-US" sz="1200" smtClean="0"/>
              <a:pPr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7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58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1200" dirty="0" smtClean="0"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53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18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59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1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7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1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4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77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7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5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9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AA06EF9D-4728-4CF6-A010-90724ECF0D4B}" type="slidenum">
              <a:rPr lang="en-CA" sz="20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‹Nº›</a:t>
            </a:fld>
            <a:endParaRPr lang="en-CA" sz="2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state.wi.us/senate/sen11/news/constituentservice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i-bsif.gc.ca/app/DocRepository/1/eng/guidelines/capital/guidelines/MCCSR2013_e.pdf" TargetMode="External"/><Relationship Id="rId2" Type="http://schemas.openxmlformats.org/officeDocument/2006/relationships/hyperlink" Target="http://www.osfi-bsif.gc.ca/osfi/index_e.aspx?DetailID=1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fi-bsif.gc.ca/app/DocRepository/1/eng/practices/supervisory/sup_guide_life_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175" y="1484784"/>
            <a:ext cx="6911975" cy="2020416"/>
          </a:xfrm>
        </p:spPr>
        <p:txBody>
          <a:bodyPr/>
          <a:lstStyle/>
          <a:p>
            <a:pPr algn="ctr">
              <a:defRPr/>
            </a:pPr>
            <a:r>
              <a:rPr lang="es-C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Supervisión de Grupos de Seguros y Cooperación de Colegios</a:t>
            </a:r>
            <a:br>
              <a:rPr lang="es-C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35552" y="4725144"/>
            <a:ext cx="6552257" cy="1007591"/>
          </a:xfrm>
        </p:spPr>
        <p:txBody>
          <a:bodyPr/>
          <a:lstStyle/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Neville Henderson</a:t>
            </a:r>
          </a:p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Director, Life Insurance Conglomerates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3284984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Financial Stability Institute </a:t>
            </a:r>
          </a:p>
          <a:p>
            <a:r>
              <a:rPr lang="es-CL" sz="1800" dirty="0" smtClean="0">
                <a:solidFill>
                  <a:schemeClr val="bg1"/>
                </a:solidFill>
                <a:latin typeface="+mn-lt"/>
              </a:rPr>
              <a:t>Seminario Regional de Supervisores de Seguros en Latinoamérica </a:t>
            </a:r>
          </a:p>
          <a:p>
            <a:r>
              <a:rPr lang="es-CL" sz="1800" dirty="0" smtClean="0">
                <a:solidFill>
                  <a:schemeClr val="bg1"/>
                </a:solidFill>
                <a:latin typeface="+mn-lt"/>
              </a:rPr>
              <a:t>Santiago, Chile</a:t>
            </a:r>
          </a:p>
          <a:p>
            <a:r>
              <a:rPr lang="es-CL" sz="1800" dirty="0" smtClean="0">
                <a:solidFill>
                  <a:schemeClr val="bg1"/>
                </a:solidFill>
                <a:latin typeface="+mn-lt"/>
              </a:rPr>
              <a:t>Noviembre 19-21, 2013</a:t>
            </a:r>
            <a:endParaRPr lang="es-CL" sz="1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Matriz de Riesgo</a:t>
            </a:r>
            <a:endParaRPr lang="es-CL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617" y="1453460"/>
            <a:ext cx="72649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Clasificación </a:t>
            </a:r>
            <a:r>
              <a:rPr lang="es-CL" dirty="0"/>
              <a:t>Compuesta</a:t>
            </a:r>
            <a:br>
              <a:rPr lang="es-CL" dirty="0"/>
            </a:br>
            <a:r>
              <a:rPr lang="es-CL" dirty="0"/>
              <a:t>de Riesgo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Ganancias</a:t>
            </a:r>
          </a:p>
          <a:p>
            <a:pPr lvl="1"/>
            <a:r>
              <a:rPr lang="es-CL" dirty="0" smtClean="0"/>
              <a:t>Fortaleza</a:t>
            </a:r>
          </a:p>
          <a:p>
            <a:pPr lvl="1"/>
            <a:r>
              <a:rPr lang="es-CL" dirty="0" smtClean="0"/>
              <a:t>Sustentabilidad</a:t>
            </a:r>
          </a:p>
          <a:p>
            <a:r>
              <a:rPr lang="es-CL" dirty="0" smtClean="0"/>
              <a:t>Capital</a:t>
            </a:r>
          </a:p>
          <a:p>
            <a:pPr lvl="1"/>
            <a:r>
              <a:rPr lang="es-CL" dirty="0" smtClean="0"/>
              <a:t>Adecuación</a:t>
            </a:r>
          </a:p>
          <a:p>
            <a:pPr lvl="2"/>
            <a:r>
              <a:rPr lang="es-CL" dirty="0" smtClean="0"/>
              <a:t>Cantidad</a:t>
            </a:r>
          </a:p>
          <a:p>
            <a:pPr lvl="2"/>
            <a:r>
              <a:rPr lang="es-CL" dirty="0" smtClean="0"/>
              <a:t>Calidad</a:t>
            </a:r>
          </a:p>
          <a:p>
            <a:pPr lvl="1"/>
            <a:r>
              <a:rPr lang="es-CL" dirty="0" smtClean="0"/>
              <a:t>Políticas y prácticas de gestión de capital</a:t>
            </a:r>
          </a:p>
          <a:p>
            <a:r>
              <a:rPr lang="es-CL" dirty="0" smtClean="0"/>
              <a:t>Liquidez</a:t>
            </a:r>
          </a:p>
          <a:p>
            <a:pPr lvl="1"/>
            <a:r>
              <a:rPr lang="es-CL" dirty="0" smtClean="0"/>
              <a:t>Prudente bajo condiciones normales y de estrés</a:t>
            </a:r>
          </a:p>
          <a:p>
            <a:r>
              <a:rPr lang="es-CL" dirty="0" smtClean="0"/>
              <a:t>Marco de Tiempo (plazo)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202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3140968"/>
            <a:ext cx="6515001" cy="1362075"/>
          </a:xfrm>
        </p:spPr>
        <p:txBody>
          <a:bodyPr/>
          <a:lstStyle/>
          <a:p>
            <a:pPr algn="ctr"/>
            <a:r>
              <a:rPr lang="es-CL" dirty="0" smtClean="0"/>
              <a:t>ENTIDADES no-reguladas En UN Grupo</a:t>
            </a:r>
            <a:endParaRPr lang="es-CL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154961" cy="1500187"/>
          </a:xfrm>
        </p:spPr>
        <p:txBody>
          <a:bodyPr/>
          <a:lstStyle/>
          <a:p>
            <a:pPr algn="ctr"/>
            <a:r>
              <a:rPr lang="es-CL" dirty="0" smtClean="0"/>
              <a:t>Supervisión de Grupos de Seguros y Cooperación en Colegios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21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Antecedentes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Un conglomerado de seguros de vida tiene una entidad regulada no-OSFI</a:t>
            </a:r>
          </a:p>
          <a:p>
            <a:r>
              <a:rPr lang="es-CL" dirty="0" smtClean="0"/>
              <a:t>La entidad es regulada bajo </a:t>
            </a:r>
            <a:r>
              <a:rPr lang="es-CL" dirty="0"/>
              <a:t>una legislación diferente </a:t>
            </a:r>
            <a:endParaRPr lang="es-CL" dirty="0" smtClean="0"/>
          </a:p>
          <a:p>
            <a:r>
              <a:rPr lang="es-CL" dirty="0" smtClean="0"/>
              <a:t>Operando según esta estructura desde fines del 2000 bajo un “Compromiso”</a:t>
            </a:r>
          </a:p>
        </p:txBody>
      </p:sp>
    </p:spTree>
    <p:extLst>
      <p:ext uri="{BB962C8B-B14F-4D97-AF65-F5344CB8AC3E}">
        <p14:creationId xmlns:p14="http://schemas.microsoft.com/office/powerpoint/2010/main" val="88059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Términos del Compromiso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Proveer acceso a archivos corporativos de las entidades reguladas no-OSFI</a:t>
            </a:r>
          </a:p>
          <a:p>
            <a:r>
              <a:rPr lang="es-CL" dirty="0" smtClean="0"/>
              <a:t>Existente o adquirida subsecuentemente</a:t>
            </a:r>
          </a:p>
          <a:p>
            <a:r>
              <a:rPr lang="es-CL" dirty="0" smtClean="0"/>
              <a:t>Proveer copia de toda información financiera disponible al público, al principal regulador financiero y a los reguladores de valores</a:t>
            </a:r>
          </a:p>
          <a:p>
            <a:r>
              <a:rPr lang="es-CL" dirty="0" smtClean="0"/>
              <a:t>Notificar a OSFI la renuncia de:</a:t>
            </a:r>
          </a:p>
          <a:p>
            <a:pPr lvl="1"/>
            <a:r>
              <a:rPr lang="es-CL" dirty="0" smtClean="0"/>
              <a:t>Sus auditores externos o de los directores de los auditores externos</a:t>
            </a:r>
          </a:p>
          <a:p>
            <a:pPr lvl="1"/>
            <a:r>
              <a:rPr lang="es-CL" dirty="0" smtClean="0"/>
              <a:t>Cualquier director de sus entidades controladas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236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Los directores, funcionarios, auditores externos y actuarios tienen que entregar información relevante</a:t>
            </a:r>
          </a:p>
          <a:p>
            <a:r>
              <a:rPr lang="es-CL" dirty="0" smtClean="0"/>
              <a:t>Notificar a OSFI de cualquier adquisición en una “inversión substancial”</a:t>
            </a:r>
          </a:p>
          <a:p>
            <a:r>
              <a:rPr lang="es-CL" dirty="0" smtClean="0"/>
              <a:t>OSFI puede:</a:t>
            </a:r>
          </a:p>
          <a:p>
            <a:pPr lvl="1"/>
            <a:r>
              <a:rPr lang="es-CL" b="1" dirty="0" smtClean="0"/>
              <a:t>realizar revisiones in-situ</a:t>
            </a:r>
          </a:p>
          <a:p>
            <a:pPr lvl="1"/>
            <a:r>
              <a:rPr lang="es-CL" b="1" dirty="0" smtClean="0"/>
              <a:t>Requerir al auditor externo expandir el alcance de la auditoría</a:t>
            </a:r>
          </a:p>
          <a:p>
            <a:pPr lvl="1"/>
            <a:r>
              <a:rPr lang="es-CL" b="1" dirty="0" smtClean="0"/>
              <a:t>Identificar un actuario externo para realizar una valorización a cuenta de la FRFI</a:t>
            </a:r>
          </a:p>
          <a:p>
            <a:endParaRPr lang="es-CL" sz="2000" dirty="0" smtClean="0"/>
          </a:p>
          <a:p>
            <a:endParaRPr lang="es-CL" sz="2000" dirty="0" smtClean="0"/>
          </a:p>
          <a:p>
            <a:pPr marL="0" indent="0">
              <a:buNone/>
            </a:pPr>
            <a:endParaRPr lang="es-CL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Términos del Compromiso (continuación)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872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Efectividad del Compromiso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Fortalezas:</a:t>
            </a:r>
          </a:p>
          <a:p>
            <a:pPr lvl="1"/>
            <a:r>
              <a:rPr lang="es-CL" dirty="0" smtClean="0"/>
              <a:t>Provee acceso a la información financiera que pudiese impactar negativamente el capital en la entidad regulada</a:t>
            </a:r>
          </a:p>
          <a:p>
            <a:pPr lvl="1"/>
            <a:r>
              <a:rPr lang="es-CL" dirty="0" smtClean="0"/>
              <a:t>Puede verificar </a:t>
            </a:r>
          </a:p>
          <a:p>
            <a:pPr lvl="1"/>
            <a:r>
              <a:rPr lang="es-CL" dirty="0" smtClean="0"/>
              <a:t>Participa en Colegios</a:t>
            </a:r>
          </a:p>
          <a:p>
            <a:r>
              <a:rPr lang="es-CL" dirty="0" smtClean="0"/>
              <a:t>Debilidades:</a:t>
            </a:r>
          </a:p>
          <a:p>
            <a:pPr lvl="1"/>
            <a:r>
              <a:rPr lang="es-CL" dirty="0" smtClean="0"/>
              <a:t>La oportunidad para obtener información</a:t>
            </a:r>
          </a:p>
          <a:p>
            <a:pPr lvl="1"/>
            <a:r>
              <a:rPr lang="es-CL" dirty="0" smtClean="0"/>
              <a:t>Indirecto (i.e., si se considera prudente aumentar el capital, debería ser obligatorio al nivel de la compañía regulada)</a:t>
            </a:r>
            <a:endParaRPr lang="es-CL" dirty="0" smtClean="0">
              <a:solidFill>
                <a:srgbClr val="FF0000"/>
              </a:solidFill>
            </a:endParaRPr>
          </a:p>
          <a:p>
            <a:pPr lvl="1"/>
            <a:endParaRPr lang="es-CL" dirty="0" smtClean="0"/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4460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924944"/>
            <a:ext cx="6226969" cy="1362075"/>
          </a:xfrm>
        </p:spPr>
        <p:txBody>
          <a:bodyPr/>
          <a:lstStyle/>
          <a:p>
            <a:pPr algn="ctr"/>
            <a:r>
              <a:rPr lang="es-CL" dirty="0" smtClean="0"/>
              <a:t>ANTECEDENTES DE Colegios</a:t>
            </a:r>
            <a:endParaRPr lang="es-C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340768"/>
            <a:ext cx="6370985" cy="1500187"/>
          </a:xfrm>
        </p:spPr>
        <p:txBody>
          <a:bodyPr/>
          <a:lstStyle/>
          <a:p>
            <a:pPr algn="ctr"/>
            <a:r>
              <a:rPr lang="es-CL" dirty="0" smtClean="0"/>
              <a:t>Supervisión de Grupos de Seguros y Cooperación en Colegios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4872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Grupos de Seguros en Canadá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/>
              <a:t>La industria de seguros de vida está dominada por 3 grupos de conglomerados locales que:</a:t>
            </a:r>
          </a:p>
          <a:p>
            <a:pPr lvl="1"/>
            <a:r>
              <a:rPr lang="es-CL" b="1" dirty="0" smtClean="0">
                <a:ea typeface="+mn-ea"/>
                <a:cs typeface="+mn-cs"/>
              </a:rPr>
              <a:t>Operan en Canadá, EEUU, RU, Europa, Asia</a:t>
            </a:r>
          </a:p>
          <a:p>
            <a:pPr lvl="1"/>
            <a:r>
              <a:rPr lang="es-CL" b="1" dirty="0" smtClean="0">
                <a:ea typeface="+mn-ea"/>
                <a:cs typeface="+mn-cs"/>
              </a:rPr>
              <a:t>Son supervisados de manera consolidada</a:t>
            </a:r>
          </a:p>
          <a:p>
            <a:r>
              <a:rPr lang="es-CL" b="1" dirty="0" smtClean="0"/>
              <a:t>Los seguros generales están fragmentados sin que exista ningún grupo local grande</a:t>
            </a:r>
          </a:p>
          <a:p>
            <a:r>
              <a:rPr lang="es-CL" dirty="0" smtClean="0"/>
              <a:t>OSFI ha establecido Colegios Supervisores para los tres grupos de seguros de vida</a:t>
            </a:r>
          </a:p>
        </p:txBody>
      </p:sp>
    </p:spTree>
    <p:extLst>
      <p:ext uri="{BB962C8B-B14F-4D97-AF65-F5344CB8AC3E}">
        <p14:creationId xmlns:p14="http://schemas.microsoft.com/office/powerpoint/2010/main" val="1871524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de Colegio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Compartir información entre supervisores</a:t>
            </a:r>
          </a:p>
          <a:p>
            <a:r>
              <a:rPr lang="es-CL" dirty="0" smtClean="0"/>
              <a:t>Establecer relaciones: </a:t>
            </a:r>
          </a:p>
          <a:p>
            <a:pPr lvl="1"/>
            <a:r>
              <a:rPr lang="es-CL" b="1" dirty="0" smtClean="0"/>
              <a:t>Para facilitar el intercambio de compartir información sobre el Grupo</a:t>
            </a:r>
          </a:p>
          <a:p>
            <a:pPr lvl="1"/>
            <a:r>
              <a:rPr lang="es-CL" b="1" dirty="0" smtClean="0"/>
              <a:t>Discutir temas dentro de una jurisdicción que podría tener implicancias para otras entidades legales en el Grupo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386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Visión General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Supervisión de entidades de seguros</a:t>
            </a:r>
          </a:p>
          <a:p>
            <a:pPr lvl="1"/>
            <a:r>
              <a:rPr lang="es-CL" dirty="0" smtClean="0"/>
              <a:t>Visión General del Marco de Supervisión</a:t>
            </a:r>
          </a:p>
          <a:p>
            <a:r>
              <a:rPr lang="es-CL" dirty="0" smtClean="0"/>
              <a:t>Entidades no-reguladas en un Grupo</a:t>
            </a:r>
          </a:p>
          <a:p>
            <a:r>
              <a:rPr lang="es-CL" dirty="0" smtClean="0"/>
              <a:t>Antecedentes para Colegios</a:t>
            </a:r>
          </a:p>
          <a:p>
            <a:r>
              <a:rPr lang="es-CL" dirty="0" smtClean="0"/>
              <a:t>Logística</a:t>
            </a:r>
          </a:p>
          <a:p>
            <a:r>
              <a:rPr lang="es-CL" dirty="0" smtClean="0"/>
              <a:t>Efectividad</a:t>
            </a:r>
          </a:p>
          <a:p>
            <a:r>
              <a:rPr lang="es-CL" dirty="0" smtClean="0"/>
              <a:t>Preguntas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6493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Desarrollo de Colegios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Comenzó en el 2011</a:t>
            </a:r>
          </a:p>
          <a:p>
            <a:pPr lvl="1"/>
            <a:r>
              <a:rPr lang="es-CL" sz="2400" b="1" dirty="0" smtClean="0">
                <a:ea typeface="+mn-ea"/>
                <a:cs typeface="+mn-cs"/>
              </a:rPr>
              <a:t>Actualmente trianual</a:t>
            </a:r>
          </a:p>
          <a:p>
            <a:r>
              <a:rPr lang="es-CL" dirty="0" smtClean="0"/>
              <a:t>Conferencias telefónicas trimestrales</a:t>
            </a:r>
          </a:p>
          <a:p>
            <a:r>
              <a:rPr lang="es-CL" b="1" dirty="0" smtClean="0"/>
              <a:t>Discusiones ad hoc sobre nuevos desarrollos (</a:t>
            </a:r>
            <a:r>
              <a:rPr lang="es-CL" dirty="0" smtClean="0"/>
              <a:t>ej</a:t>
            </a:r>
            <a:r>
              <a:rPr lang="es-CL" b="1" dirty="0" smtClean="0"/>
              <a:t>., adquisiciones)</a:t>
            </a:r>
          </a:p>
          <a:p>
            <a:r>
              <a:rPr lang="es-CL" b="1" dirty="0" smtClean="0"/>
              <a:t>Visitas extranjeras in-situ </a:t>
            </a:r>
          </a:p>
          <a:p>
            <a:pPr lvl="1"/>
            <a:r>
              <a:rPr lang="es-CL" b="1" dirty="0" smtClean="0">
                <a:ea typeface="+mn-ea"/>
                <a:cs typeface="+mn-cs"/>
              </a:rPr>
              <a:t>Oportunidad basada en un criterio de riesgo</a:t>
            </a:r>
          </a:p>
          <a:p>
            <a:pPr lvl="1"/>
            <a:r>
              <a:rPr lang="es-CL" b="1" dirty="0" smtClean="0">
                <a:ea typeface="+mn-ea"/>
                <a:cs typeface="+mn-cs"/>
              </a:rPr>
              <a:t>Reunirse con reguladores locales si es posible</a:t>
            </a:r>
            <a:endParaRPr lang="es-CL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996952"/>
            <a:ext cx="6154961" cy="1362075"/>
          </a:xfrm>
        </p:spPr>
        <p:txBody>
          <a:bodyPr/>
          <a:lstStyle/>
          <a:p>
            <a:pPr algn="ctr"/>
            <a:r>
              <a:rPr lang="es-CL" dirty="0" smtClean="0"/>
              <a:t>Logística</a:t>
            </a:r>
            <a:endParaRPr lang="es-C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628800"/>
            <a:ext cx="6154961" cy="1500187"/>
          </a:xfrm>
        </p:spPr>
        <p:txBody>
          <a:bodyPr/>
          <a:lstStyle/>
          <a:p>
            <a:pPr algn="ctr"/>
            <a:r>
              <a:rPr lang="es-CL" dirty="0"/>
              <a:t>Supervisión de Grupos de Seguros y Cooperación en Colegios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8476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Asistentes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Todas las jurisdicciones en las cuales opera </a:t>
            </a:r>
            <a:r>
              <a:rPr lang="es-CL" dirty="0"/>
              <a:t>el </a:t>
            </a:r>
            <a:r>
              <a:rPr lang="es-CL" dirty="0" smtClean="0"/>
              <a:t>Grupo están invitadas</a:t>
            </a:r>
          </a:p>
          <a:p>
            <a:pPr lvl="1"/>
            <a:r>
              <a:rPr lang="es-CL" dirty="0" err="1" smtClean="0"/>
              <a:t>MOUs</a:t>
            </a:r>
            <a:r>
              <a:rPr lang="es-CL" dirty="0" smtClean="0"/>
              <a:t> bilaterales deben estar en funcionamiento </a:t>
            </a:r>
          </a:p>
          <a:p>
            <a:r>
              <a:rPr lang="es-CL" dirty="0" smtClean="0"/>
              <a:t>Las jurisdicciones invitadas aceptan en base a:</a:t>
            </a:r>
          </a:p>
          <a:p>
            <a:pPr lvl="1"/>
            <a:r>
              <a:rPr lang="es-CL" dirty="0" smtClean="0"/>
              <a:t>Materialidad del negocio en su jurisdicción</a:t>
            </a:r>
          </a:p>
          <a:p>
            <a:pPr lvl="1"/>
            <a:r>
              <a:rPr lang="es-CL" dirty="0" smtClean="0"/>
              <a:t>Presupuesto</a:t>
            </a:r>
          </a:p>
          <a:p>
            <a:r>
              <a:rPr lang="es-CL" dirty="0" smtClean="0"/>
              <a:t>Establecer y mantener relaciones de trabajo</a:t>
            </a:r>
          </a:p>
          <a:p>
            <a:r>
              <a:rPr lang="es-CL" dirty="0" smtClean="0"/>
              <a:t>Seguimiento </a:t>
            </a:r>
            <a:r>
              <a:rPr lang="es-CL" dirty="0"/>
              <a:t>frecuente durante un tiempo relativamente largo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7978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Preparación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000" dirty="0" smtClean="0"/>
              <a:t>Programación con los asistentes</a:t>
            </a:r>
          </a:p>
          <a:p>
            <a:pPr lvl="1"/>
            <a:r>
              <a:rPr lang="es-CL" sz="1800" dirty="0" smtClean="0"/>
              <a:t>Con un año de anticipación diríjase al equipo OSFI y organice el proceso con los asistentes de los Supervisores y la Gerencia del Grupo de seguros</a:t>
            </a:r>
          </a:p>
          <a:p>
            <a:pPr lvl="1"/>
            <a:r>
              <a:rPr lang="es-CL" sz="1800" dirty="0" smtClean="0"/>
              <a:t>Lugar/horario establecido con todos los asistentes para cerrar la agenda con casi 6 meses de anticipación para la reunión</a:t>
            </a:r>
          </a:p>
          <a:p>
            <a:pPr lvl="1"/>
            <a:r>
              <a:rPr lang="es-CL" sz="1800" dirty="0" smtClean="0"/>
              <a:t>Presupuestos establecidos done OSFI cubre </a:t>
            </a:r>
            <a:r>
              <a:rPr lang="es-CL" sz="1800" i="1" dirty="0" smtClean="0"/>
              <a:t>algo de </a:t>
            </a:r>
            <a:r>
              <a:rPr lang="es-CL" sz="1800" dirty="0" smtClean="0"/>
              <a:t>estadías</a:t>
            </a:r>
          </a:p>
          <a:p>
            <a:r>
              <a:rPr lang="es-CL" sz="2000" dirty="0" smtClean="0"/>
              <a:t>Requerimientos de confidencialidad estipulados</a:t>
            </a:r>
          </a:p>
          <a:p>
            <a:pPr lvl="1"/>
            <a:endParaRPr lang="es-CL" dirty="0" smtClean="0"/>
          </a:p>
          <a:p>
            <a:pPr lvl="1"/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Logística del Colegio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695256" cy="2684512"/>
          </a:xfrm>
        </p:spPr>
        <p:txBody>
          <a:bodyPr/>
          <a:lstStyle/>
          <a:p>
            <a:r>
              <a:rPr lang="es-CL" sz="2000" dirty="0" smtClean="0"/>
              <a:t>Día 1: (grupo de seguros y supervisores)</a:t>
            </a:r>
          </a:p>
          <a:p>
            <a:pPr lvl="1"/>
            <a:r>
              <a:rPr lang="es-CL" sz="1800" dirty="0" smtClean="0"/>
              <a:t>Presentación de la Gerencia del grupo de seguros</a:t>
            </a:r>
          </a:p>
          <a:p>
            <a:pPr lvl="1"/>
            <a:r>
              <a:rPr lang="es-CL" sz="1800" dirty="0" smtClean="0"/>
              <a:t>Preguntas y respuestas con el equipo ejecutivo</a:t>
            </a:r>
          </a:p>
          <a:p>
            <a:r>
              <a:rPr lang="es-CL" sz="2000" dirty="0" smtClean="0"/>
              <a:t>Día 2 hasta medio día: (sólo supervisores)</a:t>
            </a:r>
          </a:p>
          <a:p>
            <a:pPr lvl="1"/>
            <a:r>
              <a:rPr lang="es-CL" sz="1800" dirty="0" smtClean="0"/>
              <a:t>Presentaciones del Supervisor </a:t>
            </a:r>
          </a:p>
          <a:p>
            <a:pPr lvl="1"/>
            <a:r>
              <a:rPr lang="es-CL" sz="1800" dirty="0" smtClean="0"/>
              <a:t>Discusión en mesa redonda</a:t>
            </a:r>
          </a:p>
          <a:p>
            <a:pPr lvl="1"/>
            <a:endParaRPr lang="es-CL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4581128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 smtClean="0">
                <a:ln>
                  <a:solidFill>
                    <a:srgbClr val="00B050"/>
                  </a:solidFill>
                </a:ln>
              </a:rPr>
              <a:t>Rol de OSFI: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CL" sz="1800" dirty="0" smtClean="0">
                <a:ln>
                  <a:solidFill>
                    <a:srgbClr val="00B050"/>
                  </a:solidFill>
                </a:ln>
              </a:rPr>
              <a:t>Busca el aporte de todos los asistentes de los supervisores en relación a los asuntos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CL" sz="1800" dirty="0" smtClean="0">
                <a:ln>
                  <a:solidFill>
                    <a:srgbClr val="00B050"/>
                  </a:solidFill>
                </a:ln>
              </a:rPr>
              <a:t>Guía a lo Presentadores sobre contenido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CL" sz="1800" dirty="0" smtClean="0">
                <a:ln>
                  <a:solidFill>
                    <a:srgbClr val="00B050"/>
                  </a:solidFill>
                </a:ln>
              </a:rPr>
              <a:t>Revisión de las presentaciones  por temas claves y oportunidad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CL" sz="1800" dirty="0" smtClean="0">
                <a:ln>
                  <a:solidFill>
                    <a:srgbClr val="00B050"/>
                  </a:solidFill>
                </a:ln>
              </a:rPr>
              <a:t>CONFIDENCIALIDAD </a:t>
            </a:r>
            <a:endParaRPr lang="es-CL" sz="1800" dirty="0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74636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81000"/>
            <a:ext cx="7155904" cy="990600"/>
          </a:xfrm>
        </p:spPr>
        <p:txBody>
          <a:bodyPr/>
          <a:lstStyle/>
          <a:p>
            <a:r>
              <a:rPr lang="es-CL" dirty="0" smtClean="0"/>
              <a:t>Gerencia de la Compañía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Preparación</a:t>
            </a:r>
          </a:p>
          <a:p>
            <a:pPr lvl="1"/>
            <a:r>
              <a:rPr lang="es-CL" dirty="0" smtClean="0"/>
              <a:t>Orientaciones generales sobre temas de interés </a:t>
            </a:r>
          </a:p>
          <a:p>
            <a:pPr lvl="1"/>
            <a:r>
              <a:rPr lang="es-CL" dirty="0" smtClean="0"/>
              <a:t>Puntos de contacto periódicos </a:t>
            </a:r>
          </a:p>
          <a:p>
            <a:pPr lvl="1"/>
            <a:r>
              <a:rPr lang="es-CL" dirty="0" smtClean="0"/>
              <a:t>Proveer input en los borradores de las presentaciones </a:t>
            </a:r>
          </a:p>
          <a:p>
            <a:r>
              <a:rPr lang="es-CL" dirty="0" smtClean="0"/>
              <a:t>Tiempo</a:t>
            </a:r>
          </a:p>
          <a:p>
            <a:pPr lvl="1"/>
            <a:r>
              <a:rPr lang="es-CL" dirty="0" smtClean="0"/>
              <a:t>Día 1</a:t>
            </a:r>
          </a:p>
          <a:p>
            <a:pPr lvl="1"/>
            <a:r>
              <a:rPr lang="es-CL" dirty="0" smtClean="0"/>
              <a:t>Q&amp;A (Preguntas y Respuestas)</a:t>
            </a:r>
          </a:p>
          <a:p>
            <a:pPr lvl="1"/>
            <a:r>
              <a:rPr lang="es-CL" dirty="0" smtClean="0"/>
              <a:t>Auditor Externo</a:t>
            </a:r>
          </a:p>
          <a:p>
            <a:r>
              <a:rPr lang="es-CL" dirty="0" smtClean="0"/>
              <a:t>Asuntos</a:t>
            </a:r>
          </a:p>
          <a:p>
            <a:pPr lvl="1"/>
            <a:r>
              <a:rPr lang="es-CL" dirty="0" smtClean="0"/>
              <a:t>Riesgos significativos</a:t>
            </a:r>
          </a:p>
          <a:p>
            <a:pPr lvl="1"/>
            <a:r>
              <a:rPr lang="es-CL" dirty="0" smtClean="0"/>
              <a:t>Mitigación de la administración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400" dirty="0" smtClean="0"/>
              <a:t>Ejemplo de Día 1 – Presentaciones de Grupo de Seguros/ Q&amp;A</a:t>
            </a:r>
            <a:endParaRPr lang="es-C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000" dirty="0" smtClean="0"/>
              <a:t>Gerente General – dirección estratégica y desafíos claves</a:t>
            </a:r>
          </a:p>
          <a:p>
            <a:r>
              <a:rPr lang="es-CL" sz="2000" dirty="0" smtClean="0"/>
              <a:t>Presidente del Directorio – calidad de supervisión del directorio, gobierno corporativo, y desafíos</a:t>
            </a:r>
          </a:p>
          <a:p>
            <a:r>
              <a:rPr lang="es-CL" sz="2000" dirty="0" smtClean="0"/>
              <a:t>Gerente de Finanzas – administración del capital y dirección futura</a:t>
            </a:r>
          </a:p>
          <a:p>
            <a:r>
              <a:rPr lang="es-CL" sz="2000" dirty="0" smtClean="0"/>
              <a:t>Actuario Jefe – planes de mitigación de riesgos</a:t>
            </a:r>
          </a:p>
          <a:p>
            <a:r>
              <a:rPr lang="es-CL" sz="2000" dirty="0" smtClean="0"/>
              <a:t>Gerente de Riesgo – </a:t>
            </a:r>
            <a:r>
              <a:rPr lang="es-CL" sz="2000" dirty="0" err="1" smtClean="0"/>
              <a:t>tests</a:t>
            </a:r>
            <a:r>
              <a:rPr lang="es-CL" sz="2000" dirty="0" smtClean="0"/>
              <a:t> de estrés sobre riesgos inherentes claves</a:t>
            </a:r>
          </a:p>
          <a:p>
            <a:r>
              <a:rPr lang="es-CL" sz="2000" dirty="0" smtClean="0"/>
              <a:t>Auditor </a:t>
            </a:r>
            <a:r>
              <a:rPr lang="es-CL" sz="2000" dirty="0"/>
              <a:t>Interno –  </a:t>
            </a:r>
            <a:r>
              <a:rPr lang="es-CL" sz="2000" dirty="0" smtClean="0"/>
              <a:t>identificación de temas claves</a:t>
            </a:r>
          </a:p>
          <a:p>
            <a:r>
              <a:rPr lang="es-CL" sz="2000" dirty="0" smtClean="0"/>
              <a:t>Auditor Externo </a:t>
            </a:r>
            <a:r>
              <a:rPr lang="es-CL" sz="2000" dirty="0"/>
              <a:t>– identificación de temas claves</a:t>
            </a:r>
            <a:endParaRPr lang="es-CL" sz="2000" dirty="0" smtClean="0"/>
          </a:p>
          <a:p>
            <a:r>
              <a:rPr lang="es-CL" sz="2000" dirty="0" smtClean="0"/>
              <a:t>Q&amp;A con equipo de alta gerencia del Grupo de Seguros</a:t>
            </a:r>
          </a:p>
          <a:p>
            <a:pPr lvl="1"/>
            <a:r>
              <a:rPr lang="es-CL" b="1" dirty="0"/>
              <a:t>Preguntas p</a:t>
            </a:r>
            <a:r>
              <a:rPr lang="es-CL" b="1" dirty="0" smtClean="0"/>
              <a:t>lanteadas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87619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576" y="381000"/>
            <a:ext cx="7299920" cy="990600"/>
          </a:xfrm>
        </p:spPr>
        <p:txBody>
          <a:bodyPr/>
          <a:lstStyle/>
          <a:p>
            <a:r>
              <a:rPr lang="es-CL" sz="2400" dirty="0" smtClean="0"/>
              <a:t>Ejemplo de Día 2 – Presentaciones del Supervisor / Discusión de Mesa Redonda</a:t>
            </a:r>
            <a:endParaRPr lang="es-C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000" dirty="0" smtClean="0"/>
              <a:t>Revisión de Día 1</a:t>
            </a:r>
          </a:p>
          <a:p>
            <a:r>
              <a:rPr lang="es-CL" sz="2000" dirty="0" smtClean="0"/>
              <a:t>Presentación del </a:t>
            </a:r>
            <a:r>
              <a:rPr lang="es-CL" sz="2000" dirty="0"/>
              <a:t>a</a:t>
            </a:r>
            <a:r>
              <a:rPr lang="es-CL" sz="2000" dirty="0" smtClean="0"/>
              <a:t>nfitrión sobre estrategias de supervisión para el grupo consolidado</a:t>
            </a:r>
          </a:p>
          <a:p>
            <a:r>
              <a:rPr lang="es-CL" sz="2000" dirty="0" smtClean="0"/>
              <a:t>Media hora para cada equipo supervisor jurisdiccional para presentar estrategias/asuntos</a:t>
            </a:r>
          </a:p>
          <a:p>
            <a:r>
              <a:rPr lang="es-CL" sz="2000" dirty="0" smtClean="0"/>
              <a:t>Discusión en mesa redonda</a:t>
            </a:r>
          </a:p>
          <a:p>
            <a:pPr lvl="1"/>
            <a:r>
              <a:rPr lang="es-CL" b="1" dirty="0"/>
              <a:t>Preguntas </a:t>
            </a:r>
            <a:r>
              <a:rPr lang="es-CL" b="1" dirty="0" smtClean="0"/>
              <a:t>planteadas</a:t>
            </a:r>
            <a:endParaRPr lang="es-CL" dirty="0"/>
          </a:p>
          <a:p>
            <a:pPr lvl="1"/>
            <a:endParaRPr lang="es-CL" b="1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021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Materiales – Archivador de Colegio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Preparado por OSFI para los Supervisores</a:t>
            </a:r>
          </a:p>
          <a:p>
            <a:pPr lvl="1"/>
            <a:r>
              <a:rPr lang="es-CL" dirty="0" smtClean="0"/>
              <a:t>Estructura, mandato, etc. del Colegio </a:t>
            </a:r>
          </a:p>
          <a:p>
            <a:pPr lvl="1"/>
            <a:r>
              <a:rPr lang="es-CL" dirty="0" smtClean="0"/>
              <a:t>Riesgos y asuntos en el FRFI</a:t>
            </a:r>
          </a:p>
          <a:p>
            <a:pPr lvl="1"/>
            <a:r>
              <a:rPr lang="es-CL" dirty="0" smtClean="0"/>
              <a:t>Monitoreo continuo / intervención</a:t>
            </a:r>
          </a:p>
          <a:p>
            <a:pPr lvl="1"/>
            <a:r>
              <a:rPr lang="es-CL" dirty="0" smtClean="0"/>
              <a:t>Lecciones aprendidas</a:t>
            </a:r>
          </a:p>
          <a:p>
            <a:pPr lvl="1"/>
            <a:r>
              <a:rPr lang="es-CL" dirty="0" smtClean="0"/>
              <a:t>Copia de las presentaciones</a:t>
            </a:r>
          </a:p>
          <a:p>
            <a:r>
              <a:rPr lang="es-CL" dirty="0" smtClean="0"/>
              <a:t>Compañía</a:t>
            </a:r>
          </a:p>
          <a:p>
            <a:pPr lvl="1"/>
            <a:r>
              <a:rPr lang="es-CL" dirty="0" smtClean="0"/>
              <a:t>Información desde el Grupo</a:t>
            </a:r>
          </a:p>
          <a:p>
            <a:pPr lvl="1"/>
            <a:r>
              <a:rPr lang="es-CL" dirty="0" smtClean="0"/>
              <a:t>Presentaciones de la gerencia</a:t>
            </a:r>
          </a:p>
          <a:p>
            <a:pPr lvl="1"/>
            <a:r>
              <a:rPr lang="es-CL" dirty="0" smtClean="0"/>
              <a:t>Presentación del Auditor Externo</a:t>
            </a:r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Conferencias Telefónicas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695256" cy="4343400"/>
          </a:xfrm>
        </p:spPr>
        <p:txBody>
          <a:bodyPr/>
          <a:lstStyle/>
          <a:p>
            <a:r>
              <a:rPr lang="es-CL" dirty="0" smtClean="0"/>
              <a:t>Resultados financieros trimestrales </a:t>
            </a:r>
          </a:p>
          <a:p>
            <a:r>
              <a:rPr lang="es-CL" dirty="0" smtClean="0"/>
              <a:t>Temas regulatorios/supervisión actuales </a:t>
            </a:r>
          </a:p>
          <a:p>
            <a:r>
              <a:rPr lang="es-CL" dirty="0" smtClean="0"/>
              <a:t>Evaluaciones de riesgo actualizadas</a:t>
            </a:r>
          </a:p>
          <a:p>
            <a:r>
              <a:rPr lang="es-CL" dirty="0" smtClean="0"/>
              <a:t>Cada supervisor hace una breve presentación sobre asuntos relacionados con su jurisdicción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145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84" y="2708920"/>
            <a:ext cx="7344816" cy="1902420"/>
          </a:xfrm>
        </p:spPr>
        <p:txBody>
          <a:bodyPr/>
          <a:lstStyle/>
          <a:p>
            <a:pPr algn="ctr"/>
            <a:r>
              <a:rPr lang="es-CL" dirty="0" smtClean="0"/>
              <a:t>Supervisión DE INSTITUCIONES DE  Seguros</a:t>
            </a:r>
            <a:endParaRPr lang="es-C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268760"/>
            <a:ext cx="6298977" cy="1500187"/>
          </a:xfrm>
        </p:spPr>
        <p:txBody>
          <a:bodyPr/>
          <a:lstStyle/>
          <a:p>
            <a:pPr algn="ctr"/>
            <a:r>
              <a:rPr lang="es-CL" dirty="0" smtClean="0"/>
              <a:t>Supervisión de Grupos de Seguros y Cooperación en Colegios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7500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924944"/>
            <a:ext cx="5434881" cy="1362075"/>
          </a:xfrm>
        </p:spPr>
        <p:txBody>
          <a:bodyPr/>
          <a:lstStyle/>
          <a:p>
            <a:pPr algn="ctr"/>
            <a:r>
              <a:rPr lang="es-CL" dirty="0" smtClean="0"/>
              <a:t>Efectividad</a:t>
            </a:r>
            <a:endParaRPr lang="es-C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412776"/>
            <a:ext cx="6442993" cy="1500187"/>
          </a:xfrm>
        </p:spPr>
        <p:txBody>
          <a:bodyPr/>
          <a:lstStyle/>
          <a:p>
            <a:pPr algn="ctr"/>
            <a:r>
              <a:rPr lang="es-CL" dirty="0"/>
              <a:t>Supervisión de Grupos de Seguros y Cooperación en Colegios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620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Efectividad de Colegios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77000" cy="4124672"/>
          </a:xfrm>
        </p:spPr>
        <p:txBody>
          <a:bodyPr/>
          <a:lstStyle/>
          <a:p>
            <a:r>
              <a:rPr lang="es-CL" dirty="0" smtClean="0"/>
              <a:t>Mantiene contactos</a:t>
            </a:r>
          </a:p>
          <a:p>
            <a:r>
              <a:rPr lang="es-CL" dirty="0" smtClean="0"/>
              <a:t>Han </a:t>
            </a:r>
            <a:r>
              <a:rPr lang="es-CL" dirty="0"/>
              <a:t>experimentado </a:t>
            </a:r>
            <a:r>
              <a:rPr lang="es-CL" dirty="0" smtClean="0"/>
              <a:t>valiosos </a:t>
            </a:r>
            <a:r>
              <a:rPr lang="es-CL" dirty="0"/>
              <a:t>intercambios de información</a:t>
            </a:r>
            <a:endParaRPr lang="es-CL" dirty="0" smtClean="0"/>
          </a:p>
          <a:p>
            <a:r>
              <a:rPr lang="es-CL" dirty="0" smtClean="0"/>
              <a:t>Llamadas ad hoc cuando surgen problemas en el grupo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96683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7010400" cy="990600"/>
          </a:xfrm>
        </p:spPr>
        <p:txBody>
          <a:bodyPr/>
          <a:lstStyle/>
          <a:p>
            <a:r>
              <a:rPr lang="es-CL" dirty="0" smtClean="0"/>
              <a:t>Ejemplo #1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556792"/>
            <a:ext cx="6768752" cy="4752528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s-CL" sz="1900" dirty="0" smtClean="0"/>
              <a:t>Una adquisición importante en el extranjero por un Grupo</a:t>
            </a:r>
          </a:p>
          <a:p>
            <a:pPr marL="342900" lvl="1" indent="-342900">
              <a:buFontTx/>
              <a:buChar char="•"/>
            </a:pPr>
            <a:r>
              <a:rPr lang="es-CL" sz="1900" dirty="0" smtClean="0"/>
              <a:t>El Intercambio de información en el Colegio y a través de conferencia telefónica entre las autoridades supervisoras relevantes, a medida que la adquisición progresaba fue muy útil para estar cómodo con la aprobación</a:t>
            </a:r>
          </a:p>
          <a:p>
            <a:pPr marL="342900" lvl="1" indent="-342900">
              <a:buFontTx/>
              <a:buChar char="•"/>
            </a:pPr>
            <a:r>
              <a:rPr lang="es-CL" sz="1900" dirty="0" smtClean="0"/>
              <a:t>Se aprendió que ambas jurisdicciones involucradas tuvieron inquietudes respecto a la gobernabilidad y gestión de riesgo y tuvieron recomendaciones similares</a:t>
            </a:r>
          </a:p>
          <a:p>
            <a:pPr marL="342900" lvl="1" indent="-342900">
              <a:buFontTx/>
              <a:buChar char="•"/>
            </a:pPr>
            <a:r>
              <a:rPr lang="es-CL" sz="1900" dirty="0" smtClean="0"/>
              <a:t>Esto tuvo como resultado, mensajes coherentes para con el grupo sobre deficiencias y procesos a ser corregidos lo que sería satisfactorio para las autoridades Supervisoras.</a:t>
            </a:r>
          </a:p>
          <a:p>
            <a:pPr marL="342900" lvl="1" indent="-342900">
              <a:buFontTx/>
              <a:buChar char="•"/>
            </a:pPr>
            <a:r>
              <a:rPr lang="es-CL" sz="1900" dirty="0" smtClean="0"/>
              <a:t>Proveyó mayor comodidad en la aprobación</a:t>
            </a:r>
          </a:p>
          <a:p>
            <a:pPr marL="342900" lvl="1" indent="-342900">
              <a:buFontTx/>
              <a:buChar char="•"/>
            </a:pPr>
            <a:r>
              <a:rPr lang="es-CL" sz="1900" dirty="0" smtClean="0"/>
              <a:t>Eliminó mensajes mixtos hacia el grupo</a:t>
            </a:r>
          </a:p>
        </p:txBody>
      </p:sp>
    </p:spTree>
    <p:extLst>
      <p:ext uri="{BB962C8B-B14F-4D97-AF65-F5344CB8AC3E}">
        <p14:creationId xmlns:p14="http://schemas.microsoft.com/office/powerpoint/2010/main" val="2873191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7010400" cy="990600"/>
          </a:xfrm>
        </p:spPr>
        <p:txBody>
          <a:bodyPr/>
          <a:lstStyle/>
          <a:p>
            <a:r>
              <a:rPr lang="es-CL" dirty="0" smtClean="0"/>
              <a:t>Ejemplo #2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6767264" cy="497125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s-CL" dirty="0" smtClean="0"/>
              <a:t>Garantías de mercado agresivo en venta de producto por varios miembros del Grupo.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El Colegio permite a las autoridades supervisoras identificar la materialidad en cada jurisdicción y cómo los supervisores estaban tratando con esto.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Estándares de capital para las garantías variaban por jurisdicción.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OSFI aprendió que sus requerimientos de capital eran los más conservadores y estuvo cómodo al aplicar sus requerimientos en una base consolidada. 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Entregó comodidad de que el capital total exigido sería el apropiado lo cual requirió varias pruebas de estrés.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Compartió resultados con otros supervisores y la situación está mejorando.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5605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010400" cy="678904"/>
          </a:xfrm>
        </p:spPr>
        <p:txBody>
          <a:bodyPr/>
          <a:lstStyle/>
          <a:p>
            <a:r>
              <a:rPr lang="es-CL" dirty="0" smtClean="0"/>
              <a:t>Ejemplo #3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340768"/>
            <a:ext cx="6477000" cy="4680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s-CL" dirty="0" smtClean="0"/>
              <a:t>Grandes </a:t>
            </a:r>
            <a:r>
              <a:rPr lang="es-CL" dirty="0"/>
              <a:t>b</a:t>
            </a:r>
            <a:r>
              <a:rPr lang="es-CL" dirty="0" smtClean="0"/>
              <a:t>loques </a:t>
            </a:r>
            <a:r>
              <a:rPr lang="es-CL" dirty="0"/>
              <a:t>de </a:t>
            </a:r>
            <a:r>
              <a:rPr lang="es-CL" dirty="0" smtClean="0"/>
              <a:t>negocios en una jurisdicción, donde cambios en el estándar de reservas podría resultar en una gran pérdida financiera debido al fortalecimiento de la reserva. 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El Grupo creyó que el efecto sería inmaterial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El supervisor para la jurisdicción informó a OSFI que el rango potencial para el cambio de la reserva era grande y este miembro del Grupo podría claramente ser afectado.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En el curso de las discusiones, OSFI presionó a la compañía a fortalecer los supuestos de reservas, lo cual podría suavizar el impacto del cambio de la  reserva y exigió prueba de estrés sobre el efecto.</a:t>
            </a:r>
          </a:p>
          <a:p>
            <a:pPr marL="342900" lvl="1" indent="-342900">
              <a:buFontTx/>
              <a:buChar char="•"/>
            </a:pPr>
            <a:r>
              <a:rPr lang="es-CL" dirty="0" smtClean="0"/>
              <a:t>Aunque aun no está resuelto, un impacto potencial es manejable por el Grupo como lo comprobó el testeo.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50630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 #4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000" b="0" dirty="0" smtClean="0"/>
              <a:t>Desinversión de un portafolio de alto riesgo en otra jurisdicción.</a:t>
            </a:r>
          </a:p>
          <a:p>
            <a:r>
              <a:rPr lang="es-CL" sz="2000" b="0" dirty="0" smtClean="0"/>
              <a:t>El Grupo trata de disminuir el perfil de riesgo y los requerimientos de capital. </a:t>
            </a:r>
          </a:p>
          <a:p>
            <a:r>
              <a:rPr lang="es-CL" sz="2000" b="0" dirty="0" smtClean="0"/>
              <a:t>El Comprador tuvo dificultades </a:t>
            </a:r>
            <a:r>
              <a:rPr lang="es-CL" sz="2000" b="0" dirty="0"/>
              <a:t>en su jurisdicción de </a:t>
            </a:r>
            <a:r>
              <a:rPr lang="es-CL" sz="2000" b="0" dirty="0" smtClean="0"/>
              <a:t>origen</a:t>
            </a:r>
          </a:p>
          <a:p>
            <a:r>
              <a:rPr lang="es-CL" sz="2000" b="0" dirty="0" smtClean="0"/>
              <a:t>El Supervisor de la jurisdicción entregó a OSFI claras ideas sobre asuntos que el Grupo estaba enfrentando, lo cual ayudó a OSFI en la oportunidad de su monitoreo y revisión de actividades</a:t>
            </a:r>
          </a:p>
          <a:p>
            <a:r>
              <a:rPr lang="es-CL" sz="2000" b="0" dirty="0" smtClean="0"/>
              <a:t>Desinversión fue cursada</a:t>
            </a:r>
          </a:p>
          <a:p>
            <a:endParaRPr lang="es-CL" sz="2000" b="0" dirty="0"/>
          </a:p>
        </p:txBody>
      </p:sp>
    </p:spTree>
    <p:extLst>
      <p:ext uri="{BB962C8B-B14F-4D97-AF65-F5344CB8AC3E}">
        <p14:creationId xmlns:p14="http://schemas.microsoft.com/office/powerpoint/2010/main" val="387389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¿Preguntas?</a:t>
            </a:r>
          </a:p>
        </p:txBody>
      </p:sp>
      <p:pic>
        <p:nvPicPr>
          <p:cNvPr id="15363" name="Picture 4" descr="question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73238"/>
            <a:ext cx="57912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Documentos de Referencia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1800" b="0" dirty="0" smtClean="0"/>
              <a:t>Marco de Supervisión de OSFI</a:t>
            </a:r>
          </a:p>
          <a:p>
            <a:pPr marL="0" indent="0">
              <a:buNone/>
            </a:pPr>
            <a:r>
              <a:rPr lang="en-CA" sz="1600" b="0" dirty="0" smtClean="0">
                <a:hlinkClick r:id="rId2"/>
              </a:rPr>
              <a:t>http</a:t>
            </a:r>
            <a:r>
              <a:rPr lang="en-CA" sz="1600" b="0" dirty="0">
                <a:hlinkClick r:id="rId2"/>
              </a:rPr>
              <a:t>://</a:t>
            </a:r>
            <a:r>
              <a:rPr lang="en-CA" sz="1600" b="0" dirty="0" smtClean="0">
                <a:hlinkClick r:id="rId2"/>
              </a:rPr>
              <a:t>www.osfi-bsif.gc.ca/osfi/index_e.aspx?DetailID=117</a:t>
            </a:r>
            <a:endParaRPr lang="en-CA" sz="1600" b="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1800" b="0" dirty="0" smtClean="0"/>
              <a:t>2013 Capital continuo </a:t>
            </a:r>
            <a:r>
              <a:rPr lang="en-CA" sz="1800" b="0" dirty="0" err="1" smtClean="0"/>
              <a:t>mínimo</a:t>
            </a:r>
            <a:r>
              <a:rPr lang="en-CA" sz="1800" b="0" dirty="0" smtClean="0"/>
              <a:t> y  </a:t>
            </a:r>
            <a:r>
              <a:rPr lang="en-CA" sz="1800" b="0" dirty="0" err="1" smtClean="0"/>
              <a:t>requisitos</a:t>
            </a:r>
            <a:r>
              <a:rPr lang="en-CA" sz="1800" b="0" dirty="0" smtClean="0"/>
              <a:t> de </a:t>
            </a:r>
            <a:r>
              <a:rPr lang="en-CA" sz="1800" b="0" dirty="0" err="1" smtClean="0"/>
              <a:t>superavit</a:t>
            </a:r>
            <a:r>
              <a:rPr lang="en-CA" sz="1800" b="0" dirty="0" smtClean="0"/>
              <a:t> (</a:t>
            </a:r>
            <a:r>
              <a:rPr lang="en-CA" sz="1800" b="0" dirty="0"/>
              <a:t>MCCSR) </a:t>
            </a:r>
            <a:r>
              <a:rPr lang="en-CA" sz="1800" b="0" dirty="0" smtClean="0"/>
              <a:t>para </a:t>
            </a:r>
            <a:r>
              <a:rPr lang="en-CA" sz="1800" b="0" dirty="0" err="1" smtClean="0"/>
              <a:t>Compañías</a:t>
            </a:r>
            <a:r>
              <a:rPr lang="en-CA" sz="1800" b="0" dirty="0" smtClean="0"/>
              <a:t> de Seguros de Vida</a:t>
            </a:r>
            <a:r>
              <a:rPr lang="en-CA" sz="1800" b="0" dirty="0"/>
              <a:t/>
            </a:r>
            <a:br>
              <a:rPr lang="en-CA" sz="1800" b="0" dirty="0"/>
            </a:br>
            <a:r>
              <a:rPr lang="en-CA" sz="1400" b="0" dirty="0">
                <a:hlinkClick r:id="rId3"/>
              </a:rPr>
              <a:t>http://</a:t>
            </a:r>
            <a:r>
              <a:rPr lang="en-CA" sz="1400" b="0" dirty="0" smtClean="0">
                <a:hlinkClick r:id="rId3"/>
              </a:rPr>
              <a:t>www.osfi-bsif.gc.ca/app/DocRepository/1/eng/guidelines/capital/guidelines/MCCSR2013_e.pdf</a:t>
            </a:r>
            <a:endParaRPr lang="en-CA" sz="1400" b="0" dirty="0" smtClean="0"/>
          </a:p>
          <a:p>
            <a:pPr marL="0" indent="0">
              <a:buNone/>
            </a:pPr>
            <a:endParaRPr lang="en-CA" sz="1800" b="0" dirty="0" smtClean="0"/>
          </a:p>
          <a:p>
            <a:pPr marL="0" indent="0">
              <a:buNone/>
            </a:pPr>
            <a:r>
              <a:rPr lang="es-CL" sz="1800" b="0" dirty="0" smtClean="0"/>
              <a:t>Guía de OSFI para la Intervención de Compañías de Seguros de vida Reguladas a nivel federal.</a:t>
            </a:r>
          </a:p>
          <a:p>
            <a:pPr marL="0" indent="0">
              <a:buNone/>
            </a:pPr>
            <a:r>
              <a:rPr lang="en-CA" sz="1400" b="0" dirty="0" smtClean="0">
                <a:hlinkClick r:id="rId4"/>
              </a:rPr>
              <a:t>http://www.osfi-bsif.gc.ca/app/DocRepository/1/eng/practices/supervisory/sup_guide_life_e.pdf</a:t>
            </a:r>
            <a:endParaRPr lang="en-CA" sz="1400" b="0" dirty="0" smtClean="0"/>
          </a:p>
          <a:p>
            <a:pPr marL="0" indent="0">
              <a:buNone/>
            </a:pPr>
            <a:endParaRPr lang="en-CA" sz="1800" b="0" dirty="0"/>
          </a:p>
        </p:txBody>
      </p:sp>
    </p:spTree>
    <p:extLst>
      <p:ext uri="{BB962C8B-B14F-4D97-AF65-F5344CB8AC3E}">
        <p14:creationId xmlns:p14="http://schemas.microsoft.com/office/powerpoint/2010/main" val="402160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Visión General del Marco de Supervisión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Mandato</a:t>
            </a:r>
          </a:p>
          <a:p>
            <a:r>
              <a:rPr lang="es-CL" dirty="0" smtClean="0"/>
              <a:t>Enfoque General</a:t>
            </a:r>
          </a:p>
          <a:p>
            <a:r>
              <a:rPr lang="es-CL" dirty="0" smtClean="0"/>
              <a:t>Proceso</a:t>
            </a:r>
          </a:p>
          <a:p>
            <a:r>
              <a:rPr lang="es-CL" dirty="0" smtClean="0"/>
              <a:t>Principios Claves</a:t>
            </a:r>
          </a:p>
          <a:p>
            <a:r>
              <a:rPr lang="es-CL" dirty="0" smtClean="0"/>
              <a:t>Revisiones de Actividad Significativa</a:t>
            </a:r>
          </a:p>
          <a:p>
            <a:r>
              <a:rPr lang="es-CL" dirty="0" smtClean="0"/>
              <a:t>Matriz de Riesgo</a:t>
            </a:r>
          </a:p>
          <a:p>
            <a:r>
              <a:rPr lang="es-CL" dirty="0" smtClean="0"/>
              <a:t>Evaluación de Riesgo Compuesto</a:t>
            </a:r>
          </a:p>
          <a:p>
            <a:r>
              <a:rPr lang="es-CL" dirty="0" smtClean="0"/>
              <a:t>Riesgos Inherentes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127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Mandato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Mantener </a:t>
            </a:r>
            <a:r>
              <a:rPr lang="es-CL" dirty="0"/>
              <a:t>al día la </a:t>
            </a:r>
            <a:r>
              <a:rPr lang="es-CL" dirty="0" smtClean="0"/>
              <a:t>evaluación del perfil de riesgo de una institución con el fin de identificar asuntos prudenciales e intervenir para abordar esos asuntos en forma oportuna</a:t>
            </a:r>
          </a:p>
          <a:p>
            <a:r>
              <a:rPr lang="es-CL" dirty="0" smtClean="0"/>
              <a:t>Proteger a los asegurados de pérdidas indebidas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8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7010400" cy="599728"/>
          </a:xfrm>
        </p:spPr>
        <p:txBody>
          <a:bodyPr/>
          <a:lstStyle/>
          <a:p>
            <a:r>
              <a:rPr lang="es-CL" dirty="0" smtClean="0"/>
              <a:t>Enfoque General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052736"/>
            <a:ext cx="7056784" cy="4968552"/>
          </a:xfrm>
        </p:spPr>
        <p:txBody>
          <a:bodyPr/>
          <a:lstStyle/>
          <a:p>
            <a:r>
              <a:rPr lang="es-CL" sz="2000" dirty="0" smtClean="0"/>
              <a:t>Institución Financiera Regulada a nivel federal (FRFI, por siglas en inglés)</a:t>
            </a:r>
          </a:p>
          <a:p>
            <a:pPr lvl="1"/>
            <a:r>
              <a:rPr lang="es-CL" sz="1600" dirty="0" smtClean="0"/>
              <a:t>OSFI </a:t>
            </a:r>
            <a:r>
              <a:rPr lang="es-CL" sz="1600" dirty="0"/>
              <a:t>– Bienestar financiero</a:t>
            </a:r>
            <a:endParaRPr lang="es-CL" sz="1600" dirty="0" smtClean="0"/>
          </a:p>
          <a:p>
            <a:pPr lvl="1"/>
            <a:r>
              <a:rPr lang="es-CL" sz="1600" dirty="0" smtClean="0"/>
              <a:t>Provincias – asuntos que afectan a los asegurados (prácticas de venta)</a:t>
            </a:r>
          </a:p>
          <a:p>
            <a:r>
              <a:rPr lang="es-CL" sz="2000" dirty="0" smtClean="0"/>
              <a:t>Licencia a compañías a nivel provincial</a:t>
            </a:r>
          </a:p>
          <a:p>
            <a:r>
              <a:rPr lang="es-CL" sz="2000" dirty="0" smtClean="0">
                <a:solidFill>
                  <a:srgbClr val="FF0000"/>
                </a:solidFill>
              </a:rPr>
              <a:t>Supervisión consolidada</a:t>
            </a:r>
          </a:p>
          <a:p>
            <a:r>
              <a:rPr lang="es-CL" sz="2000" dirty="0" smtClean="0"/>
              <a:t>Gerente de relaciones</a:t>
            </a:r>
          </a:p>
          <a:p>
            <a:r>
              <a:rPr lang="es-CL" sz="2000" dirty="0" smtClean="0"/>
              <a:t>Basado en Principios</a:t>
            </a:r>
          </a:p>
          <a:p>
            <a:r>
              <a:rPr lang="es-CL" sz="2000" dirty="0" smtClean="0"/>
              <a:t>Intensidad e intervención</a:t>
            </a:r>
          </a:p>
          <a:p>
            <a:r>
              <a:rPr lang="es-CL" sz="2000" dirty="0" smtClean="0"/>
              <a:t>Rendición de cuenta por parte del Directorio y la alta Administración</a:t>
            </a:r>
          </a:p>
          <a:p>
            <a:r>
              <a:rPr lang="es-CL" sz="2000" dirty="0" smtClean="0"/>
              <a:t>Tolerancia al riesgo</a:t>
            </a:r>
          </a:p>
          <a:p>
            <a:r>
              <a:rPr lang="es-CL" sz="2000" dirty="0" smtClean="0"/>
              <a:t>Dependencia respecto de los auditores externos</a:t>
            </a:r>
          </a:p>
          <a:p>
            <a:r>
              <a:rPr lang="es-CL" sz="2000" dirty="0" smtClean="0"/>
              <a:t>Uso del trabajo de otros</a:t>
            </a:r>
          </a:p>
          <a:p>
            <a:r>
              <a:rPr lang="es-CL" sz="2000" dirty="0" smtClean="0">
                <a:solidFill>
                  <a:srgbClr val="FF0000"/>
                </a:solidFill>
              </a:rPr>
              <a:t>Requisitos para entidades no-reguladas en un Grupo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1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Proceso</a:t>
            </a:r>
            <a:endParaRPr lang="es-C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309805"/>
              </p:ext>
            </p:extLst>
          </p:nvPr>
        </p:nvGraphicFramePr>
        <p:xfrm>
          <a:off x="1981200" y="1752600"/>
          <a:ext cx="6477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223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Principios Claves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767264" cy="4343400"/>
          </a:xfrm>
        </p:spPr>
        <p:txBody>
          <a:bodyPr/>
          <a:lstStyle/>
          <a:p>
            <a:r>
              <a:rPr lang="es-CL" dirty="0" smtClean="0"/>
              <a:t>Focalizarse en el riesgo material</a:t>
            </a:r>
          </a:p>
          <a:p>
            <a:r>
              <a:rPr lang="es-CL" dirty="0" smtClean="0"/>
              <a:t>Orientarse al futuro – intervención temprana</a:t>
            </a:r>
          </a:p>
          <a:p>
            <a:r>
              <a:rPr lang="es-CL" dirty="0" smtClean="0"/>
              <a:t>Juicio predictivo adecuado</a:t>
            </a:r>
          </a:p>
          <a:p>
            <a:r>
              <a:rPr lang="es-CL" dirty="0" smtClean="0"/>
              <a:t>Comprender los conductores de riesgo</a:t>
            </a:r>
          </a:p>
          <a:p>
            <a:r>
              <a:rPr lang="es-CL" dirty="0" smtClean="0"/>
              <a:t>Diferenciar riesgo inherente y administración de riesgo</a:t>
            </a:r>
          </a:p>
          <a:p>
            <a:r>
              <a:rPr lang="es-CL" dirty="0" smtClean="0"/>
              <a:t>Ajuste dinámico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Evaluación de toda la institución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2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Revisiones de Actividad Significativa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Principales líneas de negocio</a:t>
            </a:r>
          </a:p>
          <a:p>
            <a:pPr lvl="1"/>
            <a:r>
              <a:rPr lang="es-CL" dirty="0" smtClean="0"/>
              <a:t>Préstamo corporativo, grupo de vida, responsabilidad comercial</a:t>
            </a:r>
          </a:p>
          <a:p>
            <a:r>
              <a:rPr lang="es-CL" dirty="0" smtClean="0"/>
              <a:t>Proceso a nivel de toda la empresa</a:t>
            </a:r>
          </a:p>
          <a:p>
            <a:pPr lvl="1"/>
            <a:r>
              <a:rPr lang="es-CL" dirty="0" smtClean="0"/>
              <a:t>Administración de Activo/Pasivo, AML/ATF, IM/IT, administración estratégica</a:t>
            </a:r>
          </a:p>
          <a:p>
            <a:r>
              <a:rPr lang="es-CL" dirty="0" smtClean="0"/>
              <a:t>Unidad</a:t>
            </a:r>
          </a:p>
          <a:p>
            <a:pPr lvl="1"/>
            <a:r>
              <a:rPr lang="es-CL" dirty="0" smtClean="0"/>
              <a:t>Unidad geográfica tal como operaciones en UK </a:t>
            </a:r>
          </a:p>
          <a:p>
            <a:pPr lvl="1"/>
            <a:r>
              <a:rPr lang="es-CL" dirty="0" smtClean="0"/>
              <a:t>Subsidiaria</a:t>
            </a:r>
          </a:p>
          <a:p>
            <a:pPr lvl="1"/>
            <a:r>
              <a:rPr lang="es-CL" dirty="0" smtClean="0">
                <a:solidFill>
                  <a:srgbClr val="FF0000"/>
                </a:solidFill>
              </a:rPr>
              <a:t>Entidades no-reguladas (por OSFI)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665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1681</Words>
  <Application>Microsoft Office PowerPoint</Application>
  <PresentationFormat>Presentación en pantalla (4:3)</PresentationFormat>
  <Paragraphs>280</Paragraphs>
  <Slides>37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Blank</vt:lpstr>
      <vt:lpstr>Supervisión de Grupos de Seguros y Cooperación de Colegios </vt:lpstr>
      <vt:lpstr>Visión General</vt:lpstr>
      <vt:lpstr>Supervisión DE INSTITUCIONES DE  Seguros</vt:lpstr>
      <vt:lpstr>Visión General del Marco de Supervisión</vt:lpstr>
      <vt:lpstr>Mandato</vt:lpstr>
      <vt:lpstr>Enfoque General</vt:lpstr>
      <vt:lpstr>Proceso</vt:lpstr>
      <vt:lpstr>Principios Claves</vt:lpstr>
      <vt:lpstr>Revisiones de Actividad Significativa</vt:lpstr>
      <vt:lpstr>Matriz de Riesgo</vt:lpstr>
      <vt:lpstr>Clasificación Compuesta de Riesgo</vt:lpstr>
      <vt:lpstr>ENTIDADES no-reguladas En UN Grupo</vt:lpstr>
      <vt:lpstr>Antecedentes</vt:lpstr>
      <vt:lpstr>Términos del Compromiso</vt:lpstr>
      <vt:lpstr>Términos del Compromiso (continuación)</vt:lpstr>
      <vt:lpstr>Efectividad del Compromiso</vt:lpstr>
      <vt:lpstr>ANTECEDENTES DE Colegios</vt:lpstr>
      <vt:lpstr>Grupos de Seguros en Canadá</vt:lpstr>
      <vt:lpstr>Objetivo de Colegio</vt:lpstr>
      <vt:lpstr>Desarrollo de Colegios</vt:lpstr>
      <vt:lpstr>Logística</vt:lpstr>
      <vt:lpstr>Asistentes</vt:lpstr>
      <vt:lpstr>Preparación</vt:lpstr>
      <vt:lpstr>Logística del Colegio</vt:lpstr>
      <vt:lpstr>Gerencia de la Compañía</vt:lpstr>
      <vt:lpstr>Ejemplo de Día 1 – Presentaciones de Grupo de Seguros/ Q&amp;A</vt:lpstr>
      <vt:lpstr>Ejemplo de Día 2 – Presentaciones del Supervisor / Discusión de Mesa Redonda</vt:lpstr>
      <vt:lpstr>Materiales – Archivador de Colegio</vt:lpstr>
      <vt:lpstr>Conferencias Telefónicas</vt:lpstr>
      <vt:lpstr>Efectividad</vt:lpstr>
      <vt:lpstr>Efectividad de Colegios</vt:lpstr>
      <vt:lpstr>Ejemplo #1</vt:lpstr>
      <vt:lpstr>Ejemplo #2 </vt:lpstr>
      <vt:lpstr>Ejemplo #3</vt:lpstr>
      <vt:lpstr>Ejemplo #4</vt:lpstr>
      <vt:lpstr>¿Preguntas?</vt:lpstr>
      <vt:lpstr>Documentos de Referencia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2012-04-17T13:46:04Z</dcterms:created>
  <dcterms:modified xsi:type="dcterms:W3CDTF">2013-11-18T22:21:18Z</dcterms:modified>
</cp:coreProperties>
</file>