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322" r:id="rId3"/>
    <p:sldId id="327" r:id="rId4"/>
    <p:sldId id="328" r:id="rId5"/>
    <p:sldId id="329" r:id="rId6"/>
    <p:sldId id="330" r:id="rId7"/>
    <p:sldId id="331" r:id="rId8"/>
    <p:sldId id="332" r:id="rId9"/>
    <p:sldId id="336" r:id="rId10"/>
    <p:sldId id="304" r:id="rId11"/>
    <p:sldId id="335" r:id="rId12"/>
    <p:sldId id="339" r:id="rId13"/>
    <p:sldId id="340" r:id="rId14"/>
    <p:sldId id="341" r:id="rId15"/>
    <p:sldId id="342" r:id="rId16"/>
    <p:sldId id="343" r:id="rId17"/>
    <p:sldId id="325" r:id="rId18"/>
    <p:sldId id="298" r:id="rId19"/>
    <p:sldId id="315" r:id="rId20"/>
    <p:sldId id="301" r:id="rId21"/>
    <p:sldId id="326" r:id="rId22"/>
    <p:sldId id="299" r:id="rId23"/>
    <p:sldId id="310" r:id="rId24"/>
    <p:sldId id="312" r:id="rId25"/>
    <p:sldId id="308" r:id="rId26"/>
    <p:sldId id="313" r:id="rId27"/>
    <p:sldId id="314" r:id="rId28"/>
    <p:sldId id="309" r:id="rId29"/>
    <p:sldId id="311" r:id="rId30"/>
    <p:sldId id="324" r:id="rId31"/>
    <p:sldId id="316" r:id="rId32"/>
    <p:sldId id="318" r:id="rId33"/>
    <p:sldId id="317" r:id="rId34"/>
    <p:sldId id="320" r:id="rId35"/>
    <p:sldId id="321" r:id="rId36"/>
    <p:sldId id="271" r:id="rId37"/>
    <p:sldId id="344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2787"/>
    <p:restoredTop sz="97391" autoAdjust="0"/>
  </p:normalViewPr>
  <p:slideViewPr>
    <p:cSldViewPr>
      <p:cViewPr>
        <p:scale>
          <a:sx n="90" d="100"/>
          <a:sy n="90" d="100"/>
        </p:scale>
        <p:origin x="-1195" y="-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86" y="-77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B6477-55F5-42C3-84B8-22157693C6AE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76F7916F-AAAB-405F-BB16-A6364F160652}">
      <dgm:prSet phldrT="[Text]"/>
      <dgm:spPr>
        <a:solidFill>
          <a:srgbClr val="0070C0"/>
        </a:solidFill>
        <a:ln>
          <a:solidFill>
            <a:srgbClr val="92D050"/>
          </a:solidFill>
        </a:ln>
      </dgm:spPr>
      <dgm:t>
        <a:bodyPr/>
        <a:lstStyle/>
        <a:p>
          <a:r>
            <a:rPr lang="en-CA" dirty="0" smtClean="0"/>
            <a:t>Planning Supervisory Work</a:t>
          </a:r>
          <a:endParaRPr lang="en-CA" dirty="0"/>
        </a:p>
      </dgm:t>
    </dgm:pt>
    <dgm:pt modelId="{78B0CE09-9215-4DD4-B96C-199B592E79C2}" type="parTrans" cxnId="{69AE25F2-B685-4974-8264-BC1C98408752}">
      <dgm:prSet/>
      <dgm:spPr/>
      <dgm:t>
        <a:bodyPr/>
        <a:lstStyle/>
        <a:p>
          <a:endParaRPr lang="en-CA"/>
        </a:p>
      </dgm:t>
    </dgm:pt>
    <dgm:pt modelId="{7FF616B2-EB11-4797-B61B-DE01C863774F}" type="sibTrans" cxnId="{69AE25F2-B685-4974-8264-BC1C9840875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CEF277EB-3502-423B-9B1B-4BBADB3D5A7C}">
      <dgm:prSet phldrT="[Text]"/>
      <dgm:spPr>
        <a:solidFill>
          <a:srgbClr val="0070C0"/>
        </a:solidFill>
      </dgm:spPr>
      <dgm:t>
        <a:bodyPr/>
        <a:lstStyle/>
        <a:p>
          <a:r>
            <a:rPr lang="en-CA" dirty="0" smtClean="0"/>
            <a:t>Executing Supervisory Work and Updating the Risk Profile</a:t>
          </a:r>
          <a:endParaRPr lang="en-CA" dirty="0"/>
        </a:p>
      </dgm:t>
    </dgm:pt>
    <dgm:pt modelId="{9A66F717-7E49-4B6B-8D4A-FDD1603A0EAD}" type="parTrans" cxnId="{119916BA-5FEC-42B4-AAF3-48D9FA563822}">
      <dgm:prSet/>
      <dgm:spPr/>
      <dgm:t>
        <a:bodyPr/>
        <a:lstStyle/>
        <a:p>
          <a:endParaRPr lang="en-CA"/>
        </a:p>
      </dgm:t>
    </dgm:pt>
    <dgm:pt modelId="{49CE7C5D-33E7-4958-BE8E-CC277344B56F}" type="sibTrans" cxnId="{119916BA-5FEC-42B4-AAF3-48D9FA56382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122A2C8C-E3E4-4491-A873-9F8D8F4CCBD0}">
      <dgm:prSet phldrT="[Text]"/>
      <dgm:spPr>
        <a:solidFill>
          <a:srgbClr val="0070C0"/>
        </a:solidFill>
      </dgm:spPr>
      <dgm:t>
        <a:bodyPr/>
        <a:lstStyle/>
        <a:p>
          <a:r>
            <a:rPr lang="en-CA" dirty="0" smtClean="0"/>
            <a:t>Reporting and Intervention</a:t>
          </a:r>
          <a:endParaRPr lang="en-CA" dirty="0"/>
        </a:p>
      </dgm:t>
    </dgm:pt>
    <dgm:pt modelId="{C988D3F5-9E1C-45E4-92A8-F542E1505BB8}" type="parTrans" cxnId="{6A5EA93E-1CE3-4E60-9BC5-1351A160D642}">
      <dgm:prSet/>
      <dgm:spPr/>
      <dgm:t>
        <a:bodyPr/>
        <a:lstStyle/>
        <a:p>
          <a:endParaRPr lang="en-CA"/>
        </a:p>
      </dgm:t>
    </dgm:pt>
    <dgm:pt modelId="{6B9A502F-2293-4D9A-8EE4-F76641F7DDEF}" type="sibTrans" cxnId="{6A5EA93E-1CE3-4E60-9BC5-1351A160D642}">
      <dgm:prSet/>
      <dgm:spPr>
        <a:ln>
          <a:solidFill>
            <a:srgbClr val="FF0000"/>
          </a:solidFill>
        </a:ln>
      </dgm:spPr>
      <dgm:t>
        <a:bodyPr/>
        <a:lstStyle/>
        <a:p>
          <a:endParaRPr lang="en-CA"/>
        </a:p>
      </dgm:t>
    </dgm:pt>
    <dgm:pt modelId="{495D092B-2F72-49D5-B0A6-6C5519C1113C}" type="pres">
      <dgm:prSet presAssocID="{0E4B6477-55F5-42C3-84B8-22157693C6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C57CDB2-8657-4D1D-9CA3-043C37E47478}" type="pres">
      <dgm:prSet presAssocID="{76F7916F-AAAB-405F-BB16-A6364F1606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6ECF5F-DEF2-45EB-A5B5-18D822E84EBF}" type="pres">
      <dgm:prSet presAssocID="{7FF616B2-EB11-4797-B61B-DE01C863774F}" presName="sibTrans" presStyleLbl="sibTrans2D1" presStyleIdx="0" presStyleCnt="3" custScaleX="164050" custLinFactNeighborX="389" custLinFactNeighborY="8842"/>
      <dgm:spPr/>
      <dgm:t>
        <a:bodyPr/>
        <a:lstStyle/>
        <a:p>
          <a:endParaRPr lang="en-CA"/>
        </a:p>
      </dgm:t>
    </dgm:pt>
    <dgm:pt modelId="{4C4D6E9B-3C1B-4F14-85C2-697E25DEC66D}" type="pres">
      <dgm:prSet presAssocID="{7FF616B2-EB11-4797-B61B-DE01C863774F}" presName="connectorText" presStyleLbl="sibTrans2D1" presStyleIdx="0" presStyleCnt="3"/>
      <dgm:spPr/>
      <dgm:t>
        <a:bodyPr/>
        <a:lstStyle/>
        <a:p>
          <a:endParaRPr lang="en-CA"/>
        </a:p>
      </dgm:t>
    </dgm:pt>
    <dgm:pt modelId="{DAB7A398-651B-4A03-B631-9C09A781421E}" type="pres">
      <dgm:prSet presAssocID="{CEF277EB-3502-423B-9B1B-4BBADB3D5A7C}" presName="node" presStyleLbl="node1" presStyleIdx="1" presStyleCnt="3" custRadScaleRad="127485" custRadScaleInc="-722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BE2ACAF-620E-429F-B29F-8915E639585E}" type="pres">
      <dgm:prSet presAssocID="{49CE7C5D-33E7-4958-BE8E-CC277344B56F}" presName="sibTrans" presStyleLbl="sibTrans2D1" presStyleIdx="1" presStyleCnt="3" custScaleX="170165"/>
      <dgm:spPr/>
      <dgm:t>
        <a:bodyPr/>
        <a:lstStyle/>
        <a:p>
          <a:endParaRPr lang="en-CA"/>
        </a:p>
      </dgm:t>
    </dgm:pt>
    <dgm:pt modelId="{0811AB5D-3009-442E-B02D-977DACF6227E}" type="pres">
      <dgm:prSet presAssocID="{49CE7C5D-33E7-4958-BE8E-CC277344B56F}" presName="connectorText" presStyleLbl="sibTrans2D1" presStyleIdx="1" presStyleCnt="3"/>
      <dgm:spPr/>
      <dgm:t>
        <a:bodyPr/>
        <a:lstStyle/>
        <a:p>
          <a:endParaRPr lang="en-CA"/>
        </a:p>
      </dgm:t>
    </dgm:pt>
    <dgm:pt modelId="{6F2EBA12-1A9C-472A-995C-CEC3DC3D8C4C}" type="pres">
      <dgm:prSet presAssocID="{122A2C8C-E3E4-4491-A873-9F8D8F4CCBD0}" presName="node" presStyleLbl="node1" presStyleIdx="2" presStyleCnt="3" custRadScaleRad="132799" custRadScaleInc="1250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1826D4A-1593-4F78-80AB-B17A8F517321}" type="pres">
      <dgm:prSet presAssocID="{6B9A502F-2293-4D9A-8EE4-F76641F7DDEF}" presName="sibTrans" presStyleLbl="sibTrans2D1" presStyleIdx="2" presStyleCnt="3" custScaleX="158256" custLinFactNeighborX="5758" custLinFactNeighborY="-1918"/>
      <dgm:spPr/>
      <dgm:t>
        <a:bodyPr/>
        <a:lstStyle/>
        <a:p>
          <a:endParaRPr lang="en-CA"/>
        </a:p>
      </dgm:t>
    </dgm:pt>
    <dgm:pt modelId="{BE026FBF-9880-48C9-9B9F-DB35326B3503}" type="pres">
      <dgm:prSet presAssocID="{6B9A502F-2293-4D9A-8EE4-F76641F7DDEF}" presName="connectorText" presStyleLbl="sibTrans2D1" presStyleIdx="2" presStyleCnt="3"/>
      <dgm:spPr/>
      <dgm:t>
        <a:bodyPr/>
        <a:lstStyle/>
        <a:p>
          <a:endParaRPr lang="en-CA"/>
        </a:p>
      </dgm:t>
    </dgm:pt>
  </dgm:ptLst>
  <dgm:cxnLst>
    <dgm:cxn modelId="{A9E888B4-F27D-4C4D-817D-FE1B52C87635}" type="presOf" srcId="{6B9A502F-2293-4D9A-8EE4-F76641F7DDEF}" destId="{BE026FBF-9880-48C9-9B9F-DB35326B3503}" srcOrd="1" destOrd="0" presId="urn:microsoft.com/office/officeart/2005/8/layout/cycle2"/>
    <dgm:cxn modelId="{98291844-FC74-4BEC-8614-CB99217498AF}" type="presOf" srcId="{49CE7C5D-33E7-4958-BE8E-CC277344B56F}" destId="{0811AB5D-3009-442E-B02D-977DACF6227E}" srcOrd="1" destOrd="0" presId="urn:microsoft.com/office/officeart/2005/8/layout/cycle2"/>
    <dgm:cxn modelId="{3AD81B59-91F0-44A3-B9F7-4BFFCA111ADE}" type="presOf" srcId="{CEF277EB-3502-423B-9B1B-4BBADB3D5A7C}" destId="{DAB7A398-651B-4A03-B631-9C09A781421E}" srcOrd="0" destOrd="0" presId="urn:microsoft.com/office/officeart/2005/8/layout/cycle2"/>
    <dgm:cxn modelId="{04F44B4D-C4FC-4246-8B6F-14CB3A50BD19}" type="presOf" srcId="{7FF616B2-EB11-4797-B61B-DE01C863774F}" destId="{4C4D6E9B-3C1B-4F14-85C2-697E25DEC66D}" srcOrd="1" destOrd="0" presId="urn:microsoft.com/office/officeart/2005/8/layout/cycle2"/>
    <dgm:cxn modelId="{119916BA-5FEC-42B4-AAF3-48D9FA563822}" srcId="{0E4B6477-55F5-42C3-84B8-22157693C6AE}" destId="{CEF277EB-3502-423B-9B1B-4BBADB3D5A7C}" srcOrd="1" destOrd="0" parTransId="{9A66F717-7E49-4B6B-8D4A-FDD1603A0EAD}" sibTransId="{49CE7C5D-33E7-4958-BE8E-CC277344B56F}"/>
    <dgm:cxn modelId="{3C35D2C0-A50A-4DCB-A273-7FE2A450FE8D}" type="presOf" srcId="{0E4B6477-55F5-42C3-84B8-22157693C6AE}" destId="{495D092B-2F72-49D5-B0A6-6C5519C1113C}" srcOrd="0" destOrd="0" presId="urn:microsoft.com/office/officeart/2005/8/layout/cycle2"/>
    <dgm:cxn modelId="{4341A7F3-F758-441A-BDB0-1E6134A0E8F9}" type="presOf" srcId="{7FF616B2-EB11-4797-B61B-DE01C863774F}" destId="{036ECF5F-DEF2-45EB-A5B5-18D822E84EBF}" srcOrd="0" destOrd="0" presId="urn:microsoft.com/office/officeart/2005/8/layout/cycle2"/>
    <dgm:cxn modelId="{69AE25F2-B685-4974-8264-BC1C98408752}" srcId="{0E4B6477-55F5-42C3-84B8-22157693C6AE}" destId="{76F7916F-AAAB-405F-BB16-A6364F160652}" srcOrd="0" destOrd="0" parTransId="{78B0CE09-9215-4DD4-B96C-199B592E79C2}" sibTransId="{7FF616B2-EB11-4797-B61B-DE01C863774F}"/>
    <dgm:cxn modelId="{6A5EA93E-1CE3-4E60-9BC5-1351A160D642}" srcId="{0E4B6477-55F5-42C3-84B8-22157693C6AE}" destId="{122A2C8C-E3E4-4491-A873-9F8D8F4CCBD0}" srcOrd="2" destOrd="0" parTransId="{C988D3F5-9E1C-45E4-92A8-F542E1505BB8}" sibTransId="{6B9A502F-2293-4D9A-8EE4-F76641F7DDEF}"/>
    <dgm:cxn modelId="{85A88C69-2822-448C-8B1E-0686E787A8C8}" type="presOf" srcId="{6B9A502F-2293-4D9A-8EE4-F76641F7DDEF}" destId="{41826D4A-1593-4F78-80AB-B17A8F517321}" srcOrd="0" destOrd="0" presId="urn:microsoft.com/office/officeart/2005/8/layout/cycle2"/>
    <dgm:cxn modelId="{2FC698E1-6112-41BE-8ABB-D168FDE73CB0}" type="presOf" srcId="{122A2C8C-E3E4-4491-A873-9F8D8F4CCBD0}" destId="{6F2EBA12-1A9C-472A-995C-CEC3DC3D8C4C}" srcOrd="0" destOrd="0" presId="urn:microsoft.com/office/officeart/2005/8/layout/cycle2"/>
    <dgm:cxn modelId="{DF98BA80-5C3A-48F9-A379-F4363F9F9154}" type="presOf" srcId="{49CE7C5D-33E7-4958-BE8E-CC277344B56F}" destId="{8BE2ACAF-620E-429F-B29F-8915E639585E}" srcOrd="0" destOrd="0" presId="urn:microsoft.com/office/officeart/2005/8/layout/cycle2"/>
    <dgm:cxn modelId="{15FAB227-9D78-4A83-82D0-DCF5FAA3BCA3}" type="presOf" srcId="{76F7916F-AAAB-405F-BB16-A6364F160652}" destId="{6C57CDB2-8657-4D1D-9CA3-043C37E47478}" srcOrd="0" destOrd="0" presId="urn:microsoft.com/office/officeart/2005/8/layout/cycle2"/>
    <dgm:cxn modelId="{13789D5D-13C6-4317-AB76-002440F7D370}" type="presParOf" srcId="{495D092B-2F72-49D5-B0A6-6C5519C1113C}" destId="{6C57CDB2-8657-4D1D-9CA3-043C37E47478}" srcOrd="0" destOrd="0" presId="urn:microsoft.com/office/officeart/2005/8/layout/cycle2"/>
    <dgm:cxn modelId="{2E5A44A0-A68C-4C90-9F3A-0D521BEEC6CD}" type="presParOf" srcId="{495D092B-2F72-49D5-B0A6-6C5519C1113C}" destId="{036ECF5F-DEF2-45EB-A5B5-18D822E84EBF}" srcOrd="1" destOrd="0" presId="urn:microsoft.com/office/officeart/2005/8/layout/cycle2"/>
    <dgm:cxn modelId="{8A7D44B0-AB90-46DB-A725-694196EC10F9}" type="presParOf" srcId="{036ECF5F-DEF2-45EB-A5B5-18D822E84EBF}" destId="{4C4D6E9B-3C1B-4F14-85C2-697E25DEC66D}" srcOrd="0" destOrd="0" presId="urn:microsoft.com/office/officeart/2005/8/layout/cycle2"/>
    <dgm:cxn modelId="{2FB7BD27-57BA-47EE-B44F-B2D01046DFC5}" type="presParOf" srcId="{495D092B-2F72-49D5-B0A6-6C5519C1113C}" destId="{DAB7A398-651B-4A03-B631-9C09A781421E}" srcOrd="2" destOrd="0" presId="urn:microsoft.com/office/officeart/2005/8/layout/cycle2"/>
    <dgm:cxn modelId="{B24A33E5-059E-412F-AB7C-62119067FB51}" type="presParOf" srcId="{495D092B-2F72-49D5-B0A6-6C5519C1113C}" destId="{8BE2ACAF-620E-429F-B29F-8915E639585E}" srcOrd="3" destOrd="0" presId="urn:microsoft.com/office/officeart/2005/8/layout/cycle2"/>
    <dgm:cxn modelId="{393B5287-2C81-4B99-82EF-FB06B3C7362F}" type="presParOf" srcId="{8BE2ACAF-620E-429F-B29F-8915E639585E}" destId="{0811AB5D-3009-442E-B02D-977DACF6227E}" srcOrd="0" destOrd="0" presId="urn:microsoft.com/office/officeart/2005/8/layout/cycle2"/>
    <dgm:cxn modelId="{19BADE20-DD14-4036-A699-FAC926CAA467}" type="presParOf" srcId="{495D092B-2F72-49D5-B0A6-6C5519C1113C}" destId="{6F2EBA12-1A9C-472A-995C-CEC3DC3D8C4C}" srcOrd="4" destOrd="0" presId="urn:microsoft.com/office/officeart/2005/8/layout/cycle2"/>
    <dgm:cxn modelId="{D0F85FAD-C424-4CCC-AAAC-EA0B3B584C5F}" type="presParOf" srcId="{495D092B-2F72-49D5-B0A6-6C5519C1113C}" destId="{41826D4A-1593-4F78-80AB-B17A8F517321}" srcOrd="5" destOrd="0" presId="urn:microsoft.com/office/officeart/2005/8/layout/cycle2"/>
    <dgm:cxn modelId="{35A6C743-0013-47CE-BD1D-030F3B1F473F}" type="presParOf" srcId="{41826D4A-1593-4F78-80AB-B17A8F517321}" destId="{BE026FBF-9880-48C9-9B9F-DB35326B35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7CDB2-8657-4D1D-9CA3-043C37E47478}">
      <dsp:nvSpPr>
        <dsp:cNvPr id="0" name=""/>
        <dsp:cNvSpPr/>
      </dsp:nvSpPr>
      <dsp:spPr>
        <a:xfrm>
          <a:off x="2294464" y="241"/>
          <a:ext cx="1888070" cy="1888070"/>
        </a:xfrm>
        <a:prstGeom prst="ellipse">
          <a:avLst/>
        </a:prstGeom>
        <a:solidFill>
          <a:srgbClr val="0070C0"/>
        </a:solidFill>
        <a:ln>
          <a:solidFill>
            <a:srgbClr val="92D05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Planning Supervisory Work</a:t>
          </a:r>
          <a:endParaRPr lang="en-CA" sz="1700" kern="1200" dirty="0"/>
        </a:p>
      </dsp:txBody>
      <dsp:txXfrm>
        <a:off x="2570965" y="276742"/>
        <a:ext cx="1335068" cy="1335068"/>
      </dsp:txXfrm>
    </dsp:sp>
    <dsp:sp modelId="{036ECF5F-DEF2-45EB-A5B5-18D822E84EBF}">
      <dsp:nvSpPr>
        <dsp:cNvPr id="0" name=""/>
        <dsp:cNvSpPr/>
      </dsp:nvSpPr>
      <dsp:spPr>
        <a:xfrm rot="3152953">
          <a:off x="3646631" y="1895209"/>
          <a:ext cx="1047237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3684092" y="1946773"/>
        <a:ext cx="856070" cy="382333"/>
      </dsp:txXfrm>
    </dsp:sp>
    <dsp:sp modelId="{DAB7A398-651B-4A03-B631-9C09A781421E}">
      <dsp:nvSpPr>
        <dsp:cNvPr id="0" name=""/>
        <dsp:cNvSpPr/>
      </dsp:nvSpPr>
      <dsp:spPr>
        <a:xfrm>
          <a:off x="417497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Executing Supervisory Work and Updating the Risk Profile</a:t>
          </a:r>
          <a:endParaRPr lang="en-CA" sz="1700" kern="1200" dirty="0"/>
        </a:p>
      </dsp:txBody>
      <dsp:txXfrm>
        <a:off x="4451472" y="2731830"/>
        <a:ext cx="1335068" cy="1335068"/>
      </dsp:txXfrm>
    </dsp:sp>
    <dsp:sp modelId="{8BE2ACAF-620E-429F-B29F-8915E639585E}">
      <dsp:nvSpPr>
        <dsp:cNvPr id="0" name=""/>
        <dsp:cNvSpPr/>
      </dsp:nvSpPr>
      <dsp:spPr>
        <a:xfrm rot="10800000">
          <a:off x="2302770" y="3080752"/>
          <a:ext cx="1804064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 rot="10800000">
        <a:off x="2493937" y="3208197"/>
        <a:ext cx="1612897" cy="382333"/>
      </dsp:txXfrm>
    </dsp:sp>
    <dsp:sp modelId="{6F2EBA12-1A9C-472A-995C-CEC3DC3D8C4C}">
      <dsp:nvSpPr>
        <dsp:cNvPr id="0" name=""/>
        <dsp:cNvSpPr/>
      </dsp:nvSpPr>
      <dsp:spPr>
        <a:xfrm>
          <a:off x="286551" y="2455329"/>
          <a:ext cx="1888070" cy="188807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700" kern="1200" dirty="0" smtClean="0"/>
            <a:t>Reporting and Intervention</a:t>
          </a:r>
          <a:endParaRPr lang="en-CA" sz="1700" kern="1200" dirty="0"/>
        </a:p>
      </dsp:txBody>
      <dsp:txXfrm>
        <a:off x="563052" y="2731830"/>
        <a:ext cx="1335068" cy="1335068"/>
      </dsp:txXfrm>
    </dsp:sp>
    <dsp:sp modelId="{41826D4A-1593-4F78-80AB-B17A8F517321}">
      <dsp:nvSpPr>
        <dsp:cNvPr id="0" name=""/>
        <dsp:cNvSpPr/>
      </dsp:nvSpPr>
      <dsp:spPr>
        <a:xfrm rot="18556698">
          <a:off x="1723232" y="1855890"/>
          <a:ext cx="1076585" cy="637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00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400" kern="1200"/>
        </a:p>
      </dsp:txBody>
      <dsp:txXfrm>
        <a:off x="1758303" y="2057324"/>
        <a:ext cx="885418" cy="382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E56AED-DD3A-4DA3-8FD2-4F65285EF6D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9657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598B53-E463-4659-BF12-EF8F69530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64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6F2B995-9A7B-417C-ACC4-CC1425E71C86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83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3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0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68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07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143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22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153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98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8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44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626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86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911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7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876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200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559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67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7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8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924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1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89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2383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75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935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0015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A49D74E-472A-49C2-B0E3-30CE8F244BFA}" type="slidenum">
              <a:rPr lang="en-US" sz="1200" smtClean="0"/>
              <a:pPr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173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1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0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558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598B53-E463-4659-BF12-EF8F695302C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_cover                                                    0000F3D2Production_2                   B8F45BAA: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848600" y="381000"/>
            <a:ext cx="1295400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CA" sz="1200" dirty="0" smtClean="0">
              <a:latin typeface="Arial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057400"/>
            <a:ext cx="5410200" cy="14478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410200" cy="15240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53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718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381000"/>
            <a:ext cx="1752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381000"/>
            <a:ext cx="5105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59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1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7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52600"/>
            <a:ext cx="3162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1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4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77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27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5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9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slide_inside                                                   0000F3D2Production_2                   B8F45BAA: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701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752600"/>
            <a:ext cx="6477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8534400" y="6354763"/>
            <a:ext cx="609600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AA06EF9D-4728-4CF6-A010-90724ECF0D4B}" type="slidenum">
              <a:rPr lang="en-CA" sz="20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CA" sz="2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.state.wi.us/senate/sen11/news/constituentservice.ht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fi-bsif.gc.ca/app/DocRepository/1/eng/guidelines/capital/guidelines/MCCSR2013_e.pdf" TargetMode="External"/><Relationship Id="rId2" Type="http://schemas.openxmlformats.org/officeDocument/2006/relationships/hyperlink" Target="http://www.osfi-bsif.gc.ca/osfi/index_e.aspx?DetailID=11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sfi-bsif.gc.ca/app/DocRepository/1/eng/practices/supervisory/sup_guide_life_e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8175" y="1484784"/>
            <a:ext cx="6911975" cy="2020416"/>
          </a:xfrm>
        </p:spPr>
        <p:txBody>
          <a:bodyPr/>
          <a:lstStyle/>
          <a:p>
            <a:pPr algn="ctr">
              <a:defRPr/>
            </a:pPr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Supervision of Insurance Groups and Cooperation in Colleges</a:t>
            </a:r>
            <a:b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C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935552" y="4725144"/>
            <a:ext cx="6552257" cy="1007591"/>
          </a:xfrm>
        </p:spPr>
        <p:txBody>
          <a:bodyPr/>
          <a:lstStyle/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Neville Henderson</a:t>
            </a:r>
          </a:p>
          <a:p>
            <a:pPr>
              <a:defRPr/>
            </a:pPr>
            <a:r>
              <a:rPr lang="en-CA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Director, Life Insurance Conglomerates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7704" y="3284984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Financial Stability Institute </a:t>
            </a: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Regional </a:t>
            </a:r>
            <a:r>
              <a:rPr lang="en-CA" sz="1800" dirty="0">
                <a:solidFill>
                  <a:schemeClr val="bg1"/>
                </a:solidFill>
                <a:latin typeface="+mn-lt"/>
              </a:rPr>
              <a:t>Seminar for </a:t>
            </a:r>
            <a:r>
              <a:rPr lang="en-CA" sz="1800" dirty="0" smtClean="0">
                <a:solidFill>
                  <a:schemeClr val="bg1"/>
                </a:solidFill>
                <a:latin typeface="+mn-lt"/>
              </a:rPr>
              <a:t>Insurance Supervisors </a:t>
            </a:r>
            <a:r>
              <a:rPr lang="en-CA" sz="1800" dirty="0">
                <a:solidFill>
                  <a:schemeClr val="bg1"/>
                </a:solidFill>
                <a:latin typeface="+mn-lt"/>
              </a:rPr>
              <a:t>in Latin America </a:t>
            </a:r>
            <a:endParaRPr lang="en-CA" sz="1800" dirty="0" smtClean="0">
              <a:solidFill>
                <a:schemeClr val="bg1"/>
              </a:solidFill>
              <a:latin typeface="+mn-lt"/>
            </a:endParaRPr>
          </a:p>
          <a:p>
            <a:r>
              <a:rPr lang="en-CA" sz="1800" dirty="0" smtClean="0">
                <a:solidFill>
                  <a:schemeClr val="bg1"/>
                </a:solidFill>
                <a:latin typeface="+mn-lt"/>
              </a:rPr>
              <a:t>Santiago</a:t>
            </a:r>
            <a:r>
              <a:rPr lang="en-CA" sz="1800" dirty="0">
                <a:solidFill>
                  <a:schemeClr val="bg1"/>
                </a:solidFill>
                <a:latin typeface="+mn-lt"/>
              </a:rPr>
              <a:t>, </a:t>
            </a:r>
            <a:r>
              <a:rPr lang="en-CA" sz="1800" dirty="0" smtClean="0">
                <a:solidFill>
                  <a:schemeClr val="bg1"/>
                </a:solidFill>
                <a:latin typeface="+mn-lt"/>
              </a:rPr>
              <a:t>Chile</a:t>
            </a:r>
          </a:p>
          <a:p>
            <a:r>
              <a:rPr lang="en-CA" sz="1800" dirty="0">
                <a:solidFill>
                  <a:schemeClr val="bg1"/>
                </a:solidFill>
                <a:latin typeface="+mn-lt"/>
              </a:rPr>
              <a:t>November </a:t>
            </a:r>
            <a:r>
              <a:rPr lang="en-CA" sz="1800" dirty="0" smtClean="0">
                <a:solidFill>
                  <a:schemeClr val="bg1"/>
                </a:solidFill>
                <a:latin typeface="+mn-lt"/>
              </a:rPr>
              <a:t>19-21, </a:t>
            </a:r>
            <a:r>
              <a:rPr lang="en-CA" sz="1800" dirty="0">
                <a:solidFill>
                  <a:schemeClr val="bg1"/>
                </a:solidFill>
                <a:latin typeface="+mn-lt"/>
              </a:rPr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Risk Matrix</a:t>
            </a:r>
            <a:endParaRPr lang="en-CA" dirty="0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617" y="1453460"/>
            <a:ext cx="726491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Composite Risk Rating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Earnings</a:t>
            </a:r>
          </a:p>
          <a:p>
            <a:pPr lvl="1"/>
            <a:r>
              <a:rPr lang="en-CA" dirty="0" smtClean="0"/>
              <a:t>Strength </a:t>
            </a:r>
          </a:p>
          <a:p>
            <a:pPr lvl="1"/>
            <a:r>
              <a:rPr lang="en-CA" dirty="0" smtClean="0"/>
              <a:t>sustainability</a:t>
            </a:r>
          </a:p>
          <a:p>
            <a:r>
              <a:rPr lang="en-CA" dirty="0" smtClean="0"/>
              <a:t>Capital</a:t>
            </a:r>
          </a:p>
          <a:p>
            <a:pPr lvl="1"/>
            <a:r>
              <a:rPr lang="en-CA" dirty="0" smtClean="0"/>
              <a:t>Adequacy</a:t>
            </a:r>
          </a:p>
          <a:p>
            <a:pPr lvl="2"/>
            <a:r>
              <a:rPr lang="en-CA" dirty="0" smtClean="0"/>
              <a:t>Quantity</a:t>
            </a:r>
          </a:p>
          <a:p>
            <a:pPr lvl="2"/>
            <a:r>
              <a:rPr lang="en-CA" dirty="0" smtClean="0"/>
              <a:t>Quality</a:t>
            </a:r>
          </a:p>
          <a:p>
            <a:pPr lvl="1"/>
            <a:r>
              <a:rPr lang="en-CA" dirty="0" smtClean="0"/>
              <a:t>Capital management policy and practices</a:t>
            </a:r>
          </a:p>
          <a:p>
            <a:r>
              <a:rPr lang="en-CA" dirty="0" smtClean="0"/>
              <a:t>Liquidity</a:t>
            </a:r>
          </a:p>
          <a:p>
            <a:pPr lvl="1"/>
            <a:r>
              <a:rPr lang="en-CA" dirty="0" smtClean="0"/>
              <a:t>Prudent under normal and stressed conditions</a:t>
            </a:r>
          </a:p>
          <a:p>
            <a:r>
              <a:rPr lang="en-CA" dirty="0" smtClean="0"/>
              <a:t>Time Frame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202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3140968"/>
            <a:ext cx="6515001" cy="1362075"/>
          </a:xfrm>
        </p:spPr>
        <p:txBody>
          <a:bodyPr/>
          <a:lstStyle/>
          <a:p>
            <a:pPr algn="ctr"/>
            <a:r>
              <a:rPr lang="en-CA" dirty="0" smtClean="0"/>
              <a:t>non-regulated entities in a Group</a:t>
            </a:r>
            <a:endParaRPr lang="en-CA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267744" y="1412776"/>
            <a:ext cx="6154961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213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life insurance conglomerate has a non-OSFI regulated entity</a:t>
            </a:r>
          </a:p>
          <a:p>
            <a:r>
              <a:rPr lang="en-CA" dirty="0" smtClean="0"/>
              <a:t>The entity is regulated under a different law</a:t>
            </a:r>
          </a:p>
          <a:p>
            <a:r>
              <a:rPr lang="en-CA" dirty="0" smtClean="0"/>
              <a:t>Operating under this structure since late 2000 under an “Undertaking”</a:t>
            </a:r>
          </a:p>
        </p:txBody>
      </p:sp>
    </p:spTree>
    <p:extLst>
      <p:ext uri="{BB962C8B-B14F-4D97-AF65-F5344CB8AC3E}">
        <p14:creationId xmlns:p14="http://schemas.microsoft.com/office/powerpoint/2010/main" val="88059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of Undertaking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Provide access to corporate records of the non-OSFI regulated entities</a:t>
            </a:r>
          </a:p>
          <a:p>
            <a:r>
              <a:rPr lang="en-CA" dirty="0" smtClean="0"/>
              <a:t>Existing or subsequently acquired</a:t>
            </a:r>
          </a:p>
          <a:p>
            <a:r>
              <a:rPr lang="en-CA" dirty="0" smtClean="0"/>
              <a:t>Provide copy of all financial information made available to the public, the primary FI and the securities regulators</a:t>
            </a:r>
          </a:p>
          <a:p>
            <a:r>
              <a:rPr lang="en-CA" dirty="0" smtClean="0"/>
              <a:t>Notify OSFI of resignation of:</a:t>
            </a:r>
          </a:p>
          <a:p>
            <a:pPr lvl="1"/>
            <a:r>
              <a:rPr lang="en-CA" dirty="0" smtClean="0"/>
              <a:t>Its external auditors or directors of external auditors</a:t>
            </a:r>
          </a:p>
          <a:p>
            <a:pPr lvl="1"/>
            <a:r>
              <a:rPr lang="en-CA" dirty="0" smtClean="0"/>
              <a:t>Any directors of its controlled </a:t>
            </a:r>
            <a:r>
              <a:rPr lang="en-CA" dirty="0"/>
              <a:t>e</a:t>
            </a:r>
            <a:r>
              <a:rPr lang="en-CA" dirty="0" smtClean="0"/>
              <a:t>ntities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236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Directors, officers, external auditors and actuary to provide relevant information</a:t>
            </a:r>
          </a:p>
          <a:p>
            <a:r>
              <a:rPr lang="en-CA" dirty="0" smtClean="0"/>
              <a:t>Notify OSFI of any acquisition in a “substantial investment”</a:t>
            </a:r>
          </a:p>
          <a:p>
            <a:r>
              <a:rPr lang="en-CA" dirty="0" smtClean="0"/>
              <a:t>OSFI can:</a:t>
            </a:r>
          </a:p>
          <a:p>
            <a:pPr lvl="1"/>
            <a:r>
              <a:rPr lang="en-CA" b="1" dirty="0" smtClean="0"/>
              <a:t>perform on-site examinations</a:t>
            </a:r>
          </a:p>
          <a:p>
            <a:pPr lvl="1"/>
            <a:r>
              <a:rPr lang="en-CA" b="1" dirty="0" smtClean="0"/>
              <a:t>Require external auditor to expand scope of audit</a:t>
            </a:r>
          </a:p>
          <a:p>
            <a:pPr lvl="1"/>
            <a:r>
              <a:rPr lang="en-CA" b="1" dirty="0" smtClean="0"/>
              <a:t>Identify an external actuary to do a valuation at FRFI’s expense</a:t>
            </a:r>
          </a:p>
          <a:p>
            <a:endParaRPr lang="en-CA" sz="2000" dirty="0"/>
          </a:p>
          <a:p>
            <a:endParaRPr lang="en-CA" sz="2000" dirty="0" smtClean="0"/>
          </a:p>
          <a:p>
            <a:pPr marL="0" indent="0">
              <a:buNone/>
            </a:pPr>
            <a:endParaRPr lang="en-CA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of Undertaking (cont’d)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8723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Effectiveness of Undertaking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Strengths:</a:t>
            </a:r>
          </a:p>
          <a:p>
            <a:pPr lvl="1"/>
            <a:r>
              <a:rPr lang="en-CA" dirty="0" smtClean="0"/>
              <a:t>Provides access to financial information that could negatively impact capital in the regulated entity</a:t>
            </a:r>
          </a:p>
          <a:p>
            <a:pPr lvl="1"/>
            <a:r>
              <a:rPr lang="en-CA" dirty="0" smtClean="0"/>
              <a:t>Can verify </a:t>
            </a:r>
          </a:p>
          <a:p>
            <a:pPr lvl="1"/>
            <a:r>
              <a:rPr lang="en-CA" dirty="0" smtClean="0"/>
              <a:t>Participate in Colleges</a:t>
            </a:r>
          </a:p>
          <a:p>
            <a:r>
              <a:rPr lang="en-CA" dirty="0" smtClean="0"/>
              <a:t>Weaknesses:</a:t>
            </a:r>
          </a:p>
          <a:p>
            <a:pPr lvl="1"/>
            <a:r>
              <a:rPr lang="en-CA" dirty="0" smtClean="0"/>
              <a:t>Timeliness of obtaining information</a:t>
            </a:r>
          </a:p>
          <a:p>
            <a:pPr lvl="1"/>
            <a:r>
              <a:rPr lang="en-CA" dirty="0" smtClean="0"/>
              <a:t>Indirect (i.e. if deemed prudent to increase capital, would be required at the regulated company level)</a:t>
            </a:r>
            <a:endParaRPr lang="en-CA" dirty="0" smtClean="0">
              <a:solidFill>
                <a:srgbClr val="FF0000"/>
              </a:solidFill>
            </a:endParaRP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460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924944"/>
            <a:ext cx="6226969" cy="1362075"/>
          </a:xfrm>
        </p:spPr>
        <p:txBody>
          <a:bodyPr/>
          <a:lstStyle/>
          <a:p>
            <a:pPr algn="ctr"/>
            <a:r>
              <a:rPr lang="en-CA" dirty="0" smtClean="0"/>
              <a:t>Background to Colleges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340768"/>
            <a:ext cx="6370985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4872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Insurance Groups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ea typeface="+mn-ea"/>
                <a:cs typeface="+mn-cs"/>
              </a:rPr>
              <a:t>Life industry is dominated </a:t>
            </a:r>
            <a:r>
              <a:rPr lang="en-CA" b="1" dirty="0">
                <a:ea typeface="+mn-ea"/>
                <a:cs typeface="+mn-cs"/>
              </a:rPr>
              <a:t>by 3 </a:t>
            </a:r>
            <a:r>
              <a:rPr lang="en-CA" b="1" dirty="0" smtClean="0">
                <a:ea typeface="+mn-ea"/>
                <a:cs typeface="+mn-cs"/>
              </a:rPr>
              <a:t>domestic conglomerate groups that: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Operate in Canada, US, UK, Europe, Asia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Are supervised on a consolidated basis</a:t>
            </a:r>
            <a:endParaRPr lang="en-CA" b="1" dirty="0">
              <a:ea typeface="+mn-ea"/>
              <a:cs typeface="+mn-cs"/>
            </a:endParaRPr>
          </a:p>
          <a:p>
            <a:r>
              <a:rPr lang="en-CA" b="1" dirty="0">
                <a:ea typeface="+mn-ea"/>
                <a:cs typeface="+mn-cs"/>
              </a:rPr>
              <a:t>General insurance is fragmented </a:t>
            </a:r>
            <a:r>
              <a:rPr lang="en-CA" b="1" dirty="0" smtClean="0">
                <a:ea typeface="+mn-ea"/>
                <a:cs typeface="+mn-cs"/>
              </a:rPr>
              <a:t>with no large domestic group</a:t>
            </a:r>
            <a:endParaRPr lang="en-CA" b="1" dirty="0">
              <a:ea typeface="+mn-ea"/>
              <a:cs typeface="+mn-cs"/>
            </a:endParaRPr>
          </a:p>
          <a:p>
            <a:r>
              <a:rPr lang="en-CA" dirty="0" smtClean="0"/>
              <a:t>OSFI has established Supervisory Colleges for the three life groups</a:t>
            </a:r>
          </a:p>
        </p:txBody>
      </p:sp>
    </p:spTree>
    <p:extLst>
      <p:ext uri="{BB962C8B-B14F-4D97-AF65-F5344CB8AC3E}">
        <p14:creationId xmlns:p14="http://schemas.microsoft.com/office/powerpoint/2010/main" val="1871524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 of College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Share information among supervisors</a:t>
            </a:r>
          </a:p>
          <a:p>
            <a:r>
              <a:rPr lang="en-CA" dirty="0" smtClean="0"/>
              <a:t>Build relationships: </a:t>
            </a:r>
          </a:p>
          <a:p>
            <a:pPr lvl="1"/>
            <a:r>
              <a:rPr lang="en-CA" b="1" dirty="0" smtClean="0"/>
              <a:t>To facilitate information sharing about the Group</a:t>
            </a:r>
          </a:p>
          <a:p>
            <a:pPr lvl="1"/>
            <a:r>
              <a:rPr lang="en-CA" b="1" dirty="0" smtClean="0"/>
              <a:t>Discuss issues within a jurisdiction that may have implications for other legal entities in the Group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86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Supervision of insurance entities</a:t>
            </a:r>
          </a:p>
          <a:p>
            <a:pPr lvl="1"/>
            <a:r>
              <a:rPr lang="en-CA" dirty="0" smtClean="0"/>
              <a:t>Overview of Supervisory Framework</a:t>
            </a:r>
          </a:p>
          <a:p>
            <a:r>
              <a:rPr lang="en-CA" dirty="0" smtClean="0"/>
              <a:t>Non-regulated </a:t>
            </a:r>
            <a:r>
              <a:rPr lang="en-CA" dirty="0"/>
              <a:t>entities in a </a:t>
            </a:r>
            <a:r>
              <a:rPr lang="en-CA" dirty="0" smtClean="0"/>
              <a:t>Group</a:t>
            </a:r>
          </a:p>
          <a:p>
            <a:r>
              <a:rPr lang="en-CA" dirty="0" smtClean="0"/>
              <a:t>Background to Colleges</a:t>
            </a:r>
          </a:p>
          <a:p>
            <a:r>
              <a:rPr lang="en-CA" dirty="0" smtClean="0"/>
              <a:t>Logistics</a:t>
            </a:r>
          </a:p>
          <a:p>
            <a:r>
              <a:rPr lang="en-CA" dirty="0" smtClean="0"/>
              <a:t>Effectiveness</a:t>
            </a:r>
          </a:p>
          <a:p>
            <a:r>
              <a:rPr lang="en-CA" dirty="0" smtClean="0"/>
              <a:t>Questions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6493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Colleges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Started in 2011</a:t>
            </a:r>
          </a:p>
          <a:p>
            <a:pPr lvl="1"/>
            <a:r>
              <a:rPr lang="en-CA" sz="2400" b="1" dirty="0">
                <a:ea typeface="+mn-ea"/>
                <a:cs typeface="+mn-cs"/>
              </a:rPr>
              <a:t>Currently </a:t>
            </a:r>
            <a:r>
              <a:rPr lang="en-CA" sz="2400" b="1" dirty="0" smtClean="0">
                <a:ea typeface="+mn-ea"/>
                <a:cs typeface="+mn-cs"/>
              </a:rPr>
              <a:t>triennial</a:t>
            </a:r>
          </a:p>
          <a:p>
            <a:r>
              <a:rPr lang="en-CA" dirty="0" smtClean="0"/>
              <a:t>Quarterly conference calls</a:t>
            </a:r>
          </a:p>
          <a:p>
            <a:r>
              <a:rPr lang="en-CA" b="1" dirty="0" smtClean="0">
                <a:ea typeface="+mn-ea"/>
                <a:cs typeface="+mn-cs"/>
              </a:rPr>
              <a:t>Ad hoc discussions about new developments (i.e. acquisitions)</a:t>
            </a:r>
          </a:p>
          <a:p>
            <a:r>
              <a:rPr lang="en-CA" b="1" dirty="0" smtClean="0">
                <a:ea typeface="+mn-ea"/>
                <a:cs typeface="+mn-cs"/>
              </a:rPr>
              <a:t>Foreign on-site visits 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Timing based on risk criteria</a:t>
            </a:r>
          </a:p>
          <a:p>
            <a:pPr lvl="1"/>
            <a:r>
              <a:rPr lang="en-CA" b="1" dirty="0" smtClean="0">
                <a:ea typeface="+mn-ea"/>
                <a:cs typeface="+mn-cs"/>
              </a:rPr>
              <a:t>Meet with local regulators if possible</a:t>
            </a:r>
            <a:endParaRPr lang="en-CA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019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996952"/>
            <a:ext cx="6154961" cy="1362075"/>
          </a:xfrm>
        </p:spPr>
        <p:txBody>
          <a:bodyPr/>
          <a:lstStyle/>
          <a:p>
            <a:pPr algn="ctr"/>
            <a:r>
              <a:rPr lang="en-CA" dirty="0" smtClean="0"/>
              <a:t>Logistics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628800"/>
            <a:ext cx="6154961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8476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Attendees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jurisdictions in which the Group operates are invited</a:t>
            </a:r>
          </a:p>
          <a:p>
            <a:pPr lvl="1"/>
            <a:r>
              <a:rPr lang="en-CA" dirty="0" smtClean="0"/>
              <a:t>Bilateral </a:t>
            </a:r>
            <a:r>
              <a:rPr lang="en-CA" dirty="0"/>
              <a:t>MOUs </a:t>
            </a:r>
            <a:r>
              <a:rPr lang="en-CA" dirty="0" smtClean="0"/>
              <a:t>must be </a:t>
            </a:r>
            <a:r>
              <a:rPr lang="en-CA" dirty="0"/>
              <a:t>in place </a:t>
            </a:r>
            <a:endParaRPr lang="en-CA" dirty="0" smtClean="0"/>
          </a:p>
          <a:p>
            <a:r>
              <a:rPr lang="en-CA" dirty="0" smtClean="0"/>
              <a:t>Invitees accept based on:</a:t>
            </a:r>
          </a:p>
          <a:p>
            <a:pPr lvl="1"/>
            <a:r>
              <a:rPr lang="en-CA" dirty="0" smtClean="0"/>
              <a:t>Materiality of business in their jurisdiction</a:t>
            </a:r>
          </a:p>
          <a:p>
            <a:pPr lvl="1"/>
            <a:r>
              <a:rPr lang="en-CA" dirty="0" smtClean="0"/>
              <a:t>Budget </a:t>
            </a:r>
          </a:p>
          <a:p>
            <a:r>
              <a:rPr lang="en-CA" dirty="0" smtClean="0"/>
              <a:t>Establish </a:t>
            </a:r>
            <a:r>
              <a:rPr lang="en-CA" dirty="0"/>
              <a:t>and maintain </a:t>
            </a:r>
            <a:r>
              <a:rPr lang="en-CA" dirty="0" smtClean="0"/>
              <a:t>working relationships</a:t>
            </a:r>
          </a:p>
          <a:p>
            <a:r>
              <a:rPr lang="en-CA" dirty="0" smtClean="0"/>
              <a:t>Frequent </a:t>
            </a:r>
            <a:r>
              <a:rPr lang="en-CA" dirty="0"/>
              <a:t>follow-up over a relatively long </a:t>
            </a:r>
            <a:r>
              <a:rPr lang="en-CA" dirty="0" smtClean="0"/>
              <a:t>time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978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Scheduling with attendees</a:t>
            </a:r>
          </a:p>
          <a:p>
            <a:pPr lvl="1"/>
            <a:r>
              <a:rPr lang="en-CA" sz="1800" dirty="0" smtClean="0"/>
              <a:t>One year in advance identify OSFI team and organize process with supervisory attendees and the insurance Group management</a:t>
            </a:r>
          </a:p>
          <a:p>
            <a:pPr lvl="1"/>
            <a:r>
              <a:rPr lang="en-CA" sz="1800" dirty="0" smtClean="0"/>
              <a:t>Location/timing set with all attendees to lock in schedules about 6 months in advance of meeting</a:t>
            </a:r>
          </a:p>
          <a:p>
            <a:pPr lvl="1"/>
            <a:r>
              <a:rPr lang="en-CA" sz="1800" dirty="0" smtClean="0"/>
              <a:t>Budgets set where OSFI covers </a:t>
            </a:r>
            <a:r>
              <a:rPr lang="en-CA" sz="1800" i="1" dirty="0" smtClean="0"/>
              <a:t>some </a:t>
            </a:r>
            <a:r>
              <a:rPr lang="en-CA" sz="1800" dirty="0" smtClean="0"/>
              <a:t>hospitality</a:t>
            </a:r>
          </a:p>
          <a:p>
            <a:r>
              <a:rPr lang="en-CA" sz="2000" dirty="0" smtClean="0"/>
              <a:t>Confidentiality requirements stipulated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College logistics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695256" cy="2684512"/>
          </a:xfrm>
        </p:spPr>
        <p:txBody>
          <a:bodyPr/>
          <a:lstStyle/>
          <a:p>
            <a:r>
              <a:rPr lang="en-CA" sz="2000" dirty="0" smtClean="0"/>
              <a:t>Day 1: (insurance group and supervisors)</a:t>
            </a:r>
          </a:p>
          <a:p>
            <a:pPr lvl="1"/>
            <a:r>
              <a:rPr lang="en-CA" sz="1800" dirty="0" smtClean="0"/>
              <a:t>Insurance group management present</a:t>
            </a:r>
          </a:p>
          <a:p>
            <a:pPr lvl="1"/>
            <a:r>
              <a:rPr lang="en-CA" sz="1800" dirty="0" smtClean="0"/>
              <a:t>Q&amp;A with senior </a:t>
            </a:r>
            <a:r>
              <a:rPr lang="en-CA" sz="1800" dirty="0"/>
              <a:t>e</a:t>
            </a:r>
            <a:r>
              <a:rPr lang="en-CA" sz="1800" dirty="0" smtClean="0"/>
              <a:t>xecutive </a:t>
            </a:r>
            <a:r>
              <a:rPr lang="en-CA" sz="1800" dirty="0"/>
              <a:t>t</a:t>
            </a:r>
            <a:r>
              <a:rPr lang="en-CA" sz="1800" dirty="0" smtClean="0"/>
              <a:t>eam</a:t>
            </a:r>
          </a:p>
          <a:p>
            <a:r>
              <a:rPr lang="en-CA" sz="2000" dirty="0" smtClean="0"/>
              <a:t>Day 2 until noon: (supervisors only)</a:t>
            </a:r>
          </a:p>
          <a:p>
            <a:pPr lvl="1"/>
            <a:r>
              <a:rPr lang="en-CA" sz="1800" dirty="0" smtClean="0"/>
              <a:t>Supervisor’s presentations </a:t>
            </a:r>
          </a:p>
          <a:p>
            <a:pPr lvl="1"/>
            <a:r>
              <a:rPr lang="en-CA" sz="1800" dirty="0" smtClean="0"/>
              <a:t>Roundtable discussion 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4581128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OSFI’s role: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Seeks input from all supervisory attendees regarding issues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Guides presenters about content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Review presentations for key issues and timing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CA" sz="1800" dirty="0" smtClean="0">
                <a:ln>
                  <a:solidFill>
                    <a:srgbClr val="00B050"/>
                  </a:solidFill>
                </a:ln>
              </a:rPr>
              <a:t>CONFIDENTIALITY </a:t>
            </a:r>
            <a:endParaRPr lang="en-CA" sz="1800" dirty="0">
              <a:ln>
                <a:solidFill>
                  <a:srgbClr val="00B05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74636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Company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Preparation</a:t>
            </a:r>
          </a:p>
          <a:p>
            <a:pPr lvl="1"/>
            <a:r>
              <a:rPr lang="en-CA" dirty="0"/>
              <a:t>general guidance regarding topics of interest </a:t>
            </a:r>
            <a:endParaRPr lang="en-CA" dirty="0" smtClean="0"/>
          </a:p>
          <a:p>
            <a:pPr lvl="1"/>
            <a:r>
              <a:rPr lang="en-CA" dirty="0" smtClean="0"/>
              <a:t>Periodic touch-points </a:t>
            </a:r>
          </a:p>
          <a:p>
            <a:pPr lvl="1"/>
            <a:r>
              <a:rPr lang="en-CA" dirty="0"/>
              <a:t>provide input on the draft presentations </a:t>
            </a:r>
            <a:endParaRPr lang="en-CA" dirty="0" smtClean="0"/>
          </a:p>
          <a:p>
            <a:r>
              <a:rPr lang="en-CA" dirty="0" smtClean="0"/>
              <a:t>Time</a:t>
            </a:r>
          </a:p>
          <a:p>
            <a:pPr lvl="1"/>
            <a:r>
              <a:rPr lang="en-CA" dirty="0" smtClean="0"/>
              <a:t>Day 1</a:t>
            </a:r>
          </a:p>
          <a:p>
            <a:pPr lvl="1"/>
            <a:r>
              <a:rPr lang="en-CA" dirty="0" smtClean="0"/>
              <a:t>Q&amp;A</a:t>
            </a:r>
          </a:p>
          <a:p>
            <a:pPr lvl="1"/>
            <a:r>
              <a:rPr lang="en-CA" dirty="0" smtClean="0"/>
              <a:t>External Auditor</a:t>
            </a:r>
          </a:p>
          <a:p>
            <a:r>
              <a:rPr lang="en-CA" dirty="0" smtClean="0"/>
              <a:t>Issues</a:t>
            </a:r>
          </a:p>
          <a:p>
            <a:pPr lvl="1"/>
            <a:r>
              <a:rPr lang="en-CA" dirty="0" smtClean="0"/>
              <a:t>Significant risks</a:t>
            </a:r>
          </a:p>
          <a:p>
            <a:pPr lvl="1"/>
            <a:r>
              <a:rPr lang="en-CA" dirty="0" smtClean="0"/>
              <a:t>Management mitigation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Sample of Day 1 – insurance group presentations/ Q&amp;A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CEO </a:t>
            </a:r>
            <a:r>
              <a:rPr lang="en-CA" sz="2000" dirty="0"/>
              <a:t>– strategic direction and key challenges</a:t>
            </a:r>
          </a:p>
          <a:p>
            <a:r>
              <a:rPr lang="en-CA" sz="2000" dirty="0"/>
              <a:t>Chairman of the Board – quality of board oversight, corporate </a:t>
            </a:r>
            <a:r>
              <a:rPr lang="en-CA" sz="2000" dirty="0" smtClean="0"/>
              <a:t>governance</a:t>
            </a:r>
            <a:r>
              <a:rPr lang="en-CA" sz="2000" dirty="0"/>
              <a:t>, and challenges</a:t>
            </a:r>
          </a:p>
          <a:p>
            <a:r>
              <a:rPr lang="en-CA" sz="2000" dirty="0"/>
              <a:t>CFO – capital management and future direction</a:t>
            </a:r>
          </a:p>
          <a:p>
            <a:r>
              <a:rPr lang="en-CA" sz="2000" dirty="0" smtClean="0"/>
              <a:t>Chief Actuary </a:t>
            </a:r>
            <a:r>
              <a:rPr lang="en-CA" sz="2000" dirty="0"/>
              <a:t>– risk mitigation plans</a:t>
            </a:r>
          </a:p>
          <a:p>
            <a:r>
              <a:rPr lang="en-CA" sz="2000" dirty="0"/>
              <a:t>CRO – stress testing on key inherent risks</a:t>
            </a:r>
          </a:p>
          <a:p>
            <a:r>
              <a:rPr lang="en-CA" sz="2000" dirty="0" smtClean="0"/>
              <a:t>Internal Auditor </a:t>
            </a:r>
            <a:r>
              <a:rPr lang="en-CA" sz="2000" dirty="0"/>
              <a:t>- </a:t>
            </a:r>
            <a:r>
              <a:rPr lang="en-CA" sz="2000" dirty="0" smtClean="0"/>
              <a:t> identification of key issues</a:t>
            </a:r>
            <a:endParaRPr lang="en-CA" sz="2000" dirty="0"/>
          </a:p>
          <a:p>
            <a:r>
              <a:rPr lang="en-CA" sz="2000" dirty="0" smtClean="0"/>
              <a:t>External Auditor – identification of key issues</a:t>
            </a:r>
          </a:p>
          <a:p>
            <a:r>
              <a:rPr lang="en-CA" sz="2000" dirty="0" smtClean="0"/>
              <a:t>Q&amp;A with senior </a:t>
            </a:r>
            <a:r>
              <a:rPr lang="en-CA" sz="2000" dirty="0"/>
              <a:t>e</a:t>
            </a:r>
            <a:r>
              <a:rPr lang="en-CA" sz="2000" dirty="0" smtClean="0"/>
              <a:t>xecutive </a:t>
            </a:r>
            <a:r>
              <a:rPr lang="en-CA" sz="2000" dirty="0"/>
              <a:t>t</a:t>
            </a:r>
            <a:r>
              <a:rPr lang="en-CA" sz="2000" dirty="0" smtClean="0"/>
              <a:t>eam of the Insurance Group</a:t>
            </a:r>
          </a:p>
          <a:p>
            <a:pPr lvl="1"/>
            <a:r>
              <a:rPr lang="en-CA" b="1" dirty="0" smtClean="0"/>
              <a:t>Planted 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7619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400" dirty="0" smtClean="0"/>
              <a:t>Sample of Day 2 – Supervisor’s presentations/ Roundtable Discussion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Review of Day 1</a:t>
            </a:r>
          </a:p>
          <a:p>
            <a:r>
              <a:rPr lang="en-CA" sz="2000" dirty="0" smtClean="0"/>
              <a:t>Host’s presentation of supervisory </a:t>
            </a:r>
            <a:r>
              <a:rPr lang="en-CA" sz="2000" dirty="0"/>
              <a:t>s</a:t>
            </a:r>
            <a:r>
              <a:rPr lang="en-CA" sz="2000" dirty="0" smtClean="0"/>
              <a:t>trategy for the consolidated group</a:t>
            </a:r>
          </a:p>
          <a:p>
            <a:r>
              <a:rPr lang="en-CA" sz="2000" dirty="0" smtClean="0"/>
              <a:t>Half hour for each jurisdiction’s supervisory team to present strategy/issues</a:t>
            </a:r>
          </a:p>
          <a:p>
            <a:r>
              <a:rPr lang="en-CA" sz="2000" dirty="0" smtClean="0"/>
              <a:t>Roundtable discussion</a:t>
            </a:r>
          </a:p>
          <a:p>
            <a:pPr lvl="1"/>
            <a:r>
              <a:rPr lang="en-CA" b="1" dirty="0" smtClean="0"/>
              <a:t>Planted questions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021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Materials – College Binder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Prepared by OSFI for Supervisors</a:t>
            </a:r>
          </a:p>
          <a:p>
            <a:pPr lvl="1"/>
            <a:r>
              <a:rPr lang="en-CA" dirty="0" smtClean="0"/>
              <a:t>Structure</a:t>
            </a:r>
            <a:r>
              <a:rPr lang="en-CA" dirty="0"/>
              <a:t>, mandate etc</a:t>
            </a:r>
            <a:r>
              <a:rPr lang="en-CA" dirty="0" smtClean="0"/>
              <a:t>. of College </a:t>
            </a:r>
          </a:p>
          <a:p>
            <a:pPr lvl="1"/>
            <a:r>
              <a:rPr lang="en-CA" dirty="0" smtClean="0"/>
              <a:t>Risks </a:t>
            </a:r>
            <a:r>
              <a:rPr lang="en-CA" dirty="0"/>
              <a:t>and </a:t>
            </a:r>
            <a:r>
              <a:rPr lang="en-CA" dirty="0" smtClean="0"/>
              <a:t>issues in the FRFI</a:t>
            </a:r>
          </a:p>
          <a:p>
            <a:pPr lvl="1"/>
            <a:r>
              <a:rPr lang="en-CA" dirty="0" smtClean="0"/>
              <a:t>Ongoing </a:t>
            </a:r>
            <a:r>
              <a:rPr lang="en-CA" dirty="0"/>
              <a:t>monitoring </a:t>
            </a:r>
            <a:r>
              <a:rPr lang="en-CA" dirty="0" smtClean="0"/>
              <a:t>/ intervention</a:t>
            </a:r>
          </a:p>
          <a:p>
            <a:pPr lvl="1"/>
            <a:r>
              <a:rPr lang="en-CA" dirty="0" smtClean="0"/>
              <a:t>Lessons learned</a:t>
            </a:r>
          </a:p>
          <a:p>
            <a:pPr lvl="1"/>
            <a:r>
              <a:rPr lang="en-CA" dirty="0" smtClean="0"/>
              <a:t>Copy of presentations</a:t>
            </a:r>
          </a:p>
          <a:p>
            <a:r>
              <a:rPr lang="en-CA" dirty="0" smtClean="0"/>
              <a:t>Company</a:t>
            </a:r>
          </a:p>
          <a:p>
            <a:pPr lvl="1"/>
            <a:r>
              <a:rPr lang="en-CA" dirty="0" smtClean="0"/>
              <a:t>Information </a:t>
            </a:r>
            <a:r>
              <a:rPr lang="en-CA" dirty="0"/>
              <a:t>from the </a:t>
            </a:r>
            <a:r>
              <a:rPr lang="en-CA" dirty="0" smtClean="0"/>
              <a:t>Group</a:t>
            </a:r>
          </a:p>
          <a:p>
            <a:pPr lvl="1"/>
            <a:r>
              <a:rPr lang="en-CA" dirty="0" smtClean="0"/>
              <a:t>Management presentations</a:t>
            </a:r>
          </a:p>
          <a:p>
            <a:pPr lvl="1"/>
            <a:r>
              <a:rPr lang="en-CA" dirty="0" smtClean="0"/>
              <a:t>External auditor’s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52598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Conference Calls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quarterly financial </a:t>
            </a:r>
            <a:r>
              <a:rPr lang="en-CA" dirty="0" smtClean="0"/>
              <a:t>results </a:t>
            </a:r>
          </a:p>
          <a:p>
            <a:r>
              <a:rPr lang="en-CA" dirty="0" smtClean="0"/>
              <a:t>current regulatory / supervisory issues</a:t>
            </a:r>
          </a:p>
          <a:p>
            <a:r>
              <a:rPr lang="en-CA" dirty="0" smtClean="0"/>
              <a:t>updated </a:t>
            </a:r>
            <a:r>
              <a:rPr lang="en-CA" dirty="0"/>
              <a:t>risk assessments </a:t>
            </a:r>
            <a:endParaRPr lang="en-CA" dirty="0" smtClean="0"/>
          </a:p>
          <a:p>
            <a:r>
              <a:rPr lang="en-CA" dirty="0" smtClean="0"/>
              <a:t>Each </a:t>
            </a:r>
            <a:r>
              <a:rPr lang="en-CA" dirty="0"/>
              <a:t>supervisor </a:t>
            </a:r>
            <a:r>
              <a:rPr lang="en-CA" dirty="0" smtClean="0"/>
              <a:t>makes </a:t>
            </a:r>
            <a:r>
              <a:rPr lang="en-CA" dirty="0"/>
              <a:t>a brief presentation on issues related to their </a:t>
            </a:r>
            <a:r>
              <a:rPr lang="en-CA" dirty="0" smtClean="0"/>
              <a:t>jurisdiction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145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184" y="2708920"/>
            <a:ext cx="7344816" cy="1902420"/>
          </a:xfrm>
        </p:spPr>
        <p:txBody>
          <a:bodyPr/>
          <a:lstStyle/>
          <a:p>
            <a:pPr algn="ctr"/>
            <a:r>
              <a:rPr lang="en-CA" dirty="0" smtClean="0"/>
              <a:t>Supervision of insurance  institutions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1268760"/>
            <a:ext cx="6298977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7500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924944"/>
            <a:ext cx="5434881" cy="1362075"/>
          </a:xfrm>
        </p:spPr>
        <p:txBody>
          <a:bodyPr/>
          <a:lstStyle/>
          <a:p>
            <a:pPr algn="ctr"/>
            <a:r>
              <a:rPr lang="en-CA" dirty="0" smtClean="0"/>
              <a:t>Effectiveness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1720" y="1412776"/>
            <a:ext cx="6442993" cy="1500187"/>
          </a:xfrm>
        </p:spPr>
        <p:txBody>
          <a:bodyPr/>
          <a:lstStyle/>
          <a:p>
            <a:pPr algn="ctr"/>
            <a:r>
              <a:rPr lang="en-CA" dirty="0"/>
              <a:t>Supervision of Insurance Groups and Cooperation in Colleges</a:t>
            </a:r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3620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Effectiveness of Colleges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6477000" cy="4124672"/>
          </a:xfrm>
        </p:spPr>
        <p:txBody>
          <a:bodyPr/>
          <a:lstStyle/>
          <a:p>
            <a:r>
              <a:rPr lang="en-CA" dirty="0" smtClean="0"/>
              <a:t>Maintains contacts</a:t>
            </a:r>
          </a:p>
          <a:p>
            <a:r>
              <a:rPr lang="en-CA" dirty="0" smtClean="0"/>
              <a:t>Have experienced insightful exchanges of information</a:t>
            </a:r>
          </a:p>
          <a:p>
            <a:r>
              <a:rPr lang="en-CA" dirty="0" smtClean="0"/>
              <a:t>Ad hoc calls when problems arise in </a:t>
            </a:r>
            <a:r>
              <a:rPr lang="en-CA" smtClean="0"/>
              <a:t>the group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966835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7010400" cy="990600"/>
          </a:xfrm>
        </p:spPr>
        <p:txBody>
          <a:bodyPr/>
          <a:lstStyle/>
          <a:p>
            <a:r>
              <a:rPr lang="en-CA" dirty="0" smtClean="0"/>
              <a:t>Example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A </a:t>
            </a:r>
            <a:r>
              <a:rPr lang="en-CA" dirty="0"/>
              <a:t>major acquisition </a:t>
            </a:r>
            <a:r>
              <a:rPr lang="en-CA" dirty="0" smtClean="0"/>
              <a:t>abroad by a Group.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Information </a:t>
            </a:r>
            <a:r>
              <a:rPr lang="en-CA" dirty="0"/>
              <a:t>sharing at the College and </a:t>
            </a:r>
            <a:r>
              <a:rPr lang="en-CA" dirty="0" smtClean="0"/>
              <a:t>by conference call between the relevant Supervisory authorities as </a:t>
            </a:r>
            <a:r>
              <a:rPr lang="en-CA" dirty="0"/>
              <a:t>the acquisition progressed was very helpful in getting comfortable with the </a:t>
            </a:r>
            <a:r>
              <a:rPr lang="en-CA" dirty="0" smtClean="0"/>
              <a:t>approval.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It was learned that both of the jurisdictions involved had concerns about governance and risk management and had similar recommendations.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This resulted in consistent </a:t>
            </a:r>
            <a:r>
              <a:rPr lang="en-CA" dirty="0"/>
              <a:t>messaging to the group about deficiencies </a:t>
            </a:r>
            <a:r>
              <a:rPr lang="en-CA" dirty="0" smtClean="0"/>
              <a:t>and processes </a:t>
            </a:r>
            <a:r>
              <a:rPr lang="en-CA" dirty="0"/>
              <a:t>for </a:t>
            </a:r>
            <a:r>
              <a:rPr lang="en-CA" dirty="0" smtClean="0"/>
              <a:t>correction that would be satisfactory to the Supervisory authorities.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Provided greater comfort at approval.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Eliminated mixed messages to the group.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3191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620688"/>
            <a:ext cx="7010400" cy="990600"/>
          </a:xfrm>
        </p:spPr>
        <p:txBody>
          <a:bodyPr/>
          <a:lstStyle/>
          <a:p>
            <a:r>
              <a:rPr lang="en-CA" dirty="0" smtClean="0"/>
              <a:t>Example #2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4744"/>
            <a:ext cx="6477000" cy="4971256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Aggressive market guarantees in a product sold by several members of the Group.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The </a:t>
            </a:r>
            <a:r>
              <a:rPr lang="en-CA" dirty="0"/>
              <a:t>College enabled the supervisory </a:t>
            </a:r>
            <a:r>
              <a:rPr lang="en-CA" dirty="0" smtClean="0"/>
              <a:t>authorities </a:t>
            </a:r>
            <a:r>
              <a:rPr lang="en-CA" dirty="0"/>
              <a:t>to </a:t>
            </a:r>
            <a:r>
              <a:rPr lang="en-CA" dirty="0" smtClean="0"/>
              <a:t>identify the materiality in each jurisdiction and how the supervisors were dealing with it.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Capital standards for the guarantees varied by jurisdiction.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OSFI learned that its capital requirement were the most conservative and was comfortable in applying its requirements on a consolidated basis.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Provided comfort that the total capital required would be appropriate  and required considerable stress testing.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Shared results with other supervisors and situation is improving.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5605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404664"/>
            <a:ext cx="7010400" cy="678904"/>
          </a:xfrm>
        </p:spPr>
        <p:txBody>
          <a:bodyPr/>
          <a:lstStyle/>
          <a:p>
            <a:r>
              <a:rPr lang="en-CA" dirty="0" smtClean="0"/>
              <a:t>Example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340768"/>
            <a:ext cx="6477000" cy="468052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CA" dirty="0" smtClean="0"/>
              <a:t>Large block of business in a jurisdiction where changes in reserving standard could result in a major financial loss due to reserve strengthening. 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The Group believed the effect would be immaterial.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The </a:t>
            </a:r>
            <a:r>
              <a:rPr lang="en-CA" dirty="0"/>
              <a:t>s</a:t>
            </a:r>
            <a:r>
              <a:rPr lang="en-CA" dirty="0" smtClean="0"/>
              <a:t>upervisor for the jurisdiction made OSFI aware that the potential range for the reserve change was large and this member of the Group would very likely be affected.</a:t>
            </a:r>
            <a:endParaRPr lang="en-CA" dirty="0"/>
          </a:p>
          <a:p>
            <a:pPr marL="342900" lvl="1" indent="-342900">
              <a:buFontTx/>
              <a:buChar char="•"/>
            </a:pPr>
            <a:r>
              <a:rPr lang="en-CA" dirty="0" smtClean="0"/>
              <a:t>In the course of discussions, OSFI pressed the company to strengthen reserving assumptions which would soften the impact of the reserve change and required stress testing on the effect.</a:t>
            </a:r>
          </a:p>
          <a:p>
            <a:pPr marL="342900" lvl="1" indent="-342900">
              <a:buFontTx/>
              <a:buChar char="•"/>
            </a:pPr>
            <a:r>
              <a:rPr lang="en-CA" dirty="0" smtClean="0"/>
              <a:t>Though not yet resolved, potential impact is manageable by the Group as supported by testing.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0630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b="0" dirty="0" smtClean="0"/>
              <a:t>Divestiture of a high risk portfolio in another jurisdiction.</a:t>
            </a:r>
          </a:p>
          <a:p>
            <a:r>
              <a:rPr lang="en-CA" sz="2000" b="0" dirty="0" smtClean="0"/>
              <a:t>Group trying to decrease risk profile and capital requirements. </a:t>
            </a:r>
          </a:p>
          <a:p>
            <a:r>
              <a:rPr lang="en-CA" sz="2000" b="0" dirty="0" smtClean="0"/>
              <a:t>Acquirer had difficulty in its home jurisdiction.</a:t>
            </a:r>
          </a:p>
          <a:p>
            <a:r>
              <a:rPr lang="en-CA" sz="2000" b="0" dirty="0" smtClean="0"/>
              <a:t>Supervisor for the jurisdiction provided OSFI with deeper insights into the issues that the Group was facing which assisted OSFI in the timing of its monitoring and review activities.</a:t>
            </a:r>
          </a:p>
          <a:p>
            <a:r>
              <a:rPr lang="en-CA" sz="2000" b="0" dirty="0" smtClean="0"/>
              <a:t>Divestiture was transacted.</a:t>
            </a:r>
          </a:p>
          <a:p>
            <a:endParaRPr lang="en-CA" sz="2000" b="0" dirty="0"/>
          </a:p>
        </p:txBody>
      </p:sp>
    </p:spTree>
    <p:extLst>
      <p:ext uri="{BB962C8B-B14F-4D97-AF65-F5344CB8AC3E}">
        <p14:creationId xmlns:p14="http://schemas.microsoft.com/office/powerpoint/2010/main" val="387389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mtClean="0"/>
              <a:t>Questions?</a:t>
            </a:r>
          </a:p>
        </p:txBody>
      </p:sp>
      <p:pic>
        <p:nvPicPr>
          <p:cNvPr id="15363" name="Picture 4" descr="questions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1773238"/>
            <a:ext cx="5791200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0" dirty="0" smtClean="0"/>
              <a:t>OSFI Supervisory Framework</a:t>
            </a:r>
          </a:p>
          <a:p>
            <a:pPr marL="0" indent="0">
              <a:buNone/>
            </a:pPr>
            <a:r>
              <a:rPr lang="en-CA" sz="1600" b="0" dirty="0">
                <a:hlinkClick r:id="rId2"/>
              </a:rPr>
              <a:t>http://</a:t>
            </a:r>
            <a:r>
              <a:rPr lang="en-CA" sz="1600" b="0" dirty="0" smtClean="0">
                <a:hlinkClick r:id="rId2"/>
              </a:rPr>
              <a:t>www.osfi-bsif.gc.ca/osfi/index_e.aspx?DetailID=117</a:t>
            </a:r>
            <a:endParaRPr lang="en-CA" sz="1600" b="0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1800" b="0" dirty="0" smtClean="0"/>
              <a:t>2013 Minimum </a:t>
            </a:r>
            <a:r>
              <a:rPr lang="en-CA" sz="1800" b="0" dirty="0"/>
              <a:t>Continuing Capital and Surplus Requirements (MCCSR) for Life Insurance Companies</a:t>
            </a:r>
            <a:br>
              <a:rPr lang="en-CA" sz="1800" b="0" dirty="0"/>
            </a:br>
            <a:r>
              <a:rPr lang="en-CA" sz="1400" b="0" dirty="0">
                <a:hlinkClick r:id="rId3"/>
              </a:rPr>
              <a:t>http://</a:t>
            </a:r>
            <a:r>
              <a:rPr lang="en-CA" sz="1400" b="0" dirty="0" smtClean="0">
                <a:hlinkClick r:id="rId3"/>
              </a:rPr>
              <a:t>www.osfi-bsif.gc.ca/app/DocRepository/1/eng/guidelines/capital/guidelines/MCCSR2013_e.pdf</a:t>
            </a:r>
            <a:endParaRPr lang="en-CA" sz="1400" b="0" dirty="0" smtClean="0"/>
          </a:p>
          <a:p>
            <a:pPr marL="0" indent="0">
              <a:buNone/>
            </a:pPr>
            <a:endParaRPr lang="en-CA" sz="1800" b="0" dirty="0" smtClean="0"/>
          </a:p>
          <a:p>
            <a:pPr marL="0" indent="0">
              <a:buNone/>
            </a:pPr>
            <a:r>
              <a:rPr lang="en-CA" sz="1800" b="0" dirty="0"/>
              <a:t>OSFI Guide to Intervention for Federally Regulated Life Insurance Companies</a:t>
            </a:r>
          </a:p>
          <a:p>
            <a:pPr marL="0" indent="0">
              <a:buNone/>
            </a:pPr>
            <a:r>
              <a:rPr lang="en-CA" sz="1400" b="0" dirty="0">
                <a:hlinkClick r:id="rId4"/>
              </a:rPr>
              <a:t>http://www.osfi-bsif.gc.ca/app/DocRepository/1/eng/practices/supervisory/sup_guide_life_e.pdf</a:t>
            </a:r>
            <a:endParaRPr lang="en-CA" sz="1400" b="0" dirty="0"/>
          </a:p>
          <a:p>
            <a:pPr marL="0" indent="0">
              <a:buNone/>
            </a:pPr>
            <a:endParaRPr lang="en-CA" sz="1800" b="0" dirty="0"/>
          </a:p>
        </p:txBody>
      </p:sp>
    </p:spTree>
    <p:extLst>
      <p:ext uri="{BB962C8B-B14F-4D97-AF65-F5344CB8AC3E}">
        <p14:creationId xmlns:p14="http://schemas.microsoft.com/office/powerpoint/2010/main" val="402160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Supervisory Framework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Mandate</a:t>
            </a:r>
          </a:p>
          <a:p>
            <a:r>
              <a:rPr lang="en-CA" dirty="0" smtClean="0"/>
              <a:t>General Approach</a:t>
            </a:r>
          </a:p>
          <a:p>
            <a:r>
              <a:rPr lang="en-CA" dirty="0" smtClean="0"/>
              <a:t>Process</a:t>
            </a:r>
          </a:p>
          <a:p>
            <a:r>
              <a:rPr lang="en-CA" dirty="0" smtClean="0"/>
              <a:t>Key Principles</a:t>
            </a:r>
          </a:p>
          <a:p>
            <a:r>
              <a:rPr lang="en-CA" dirty="0"/>
              <a:t>Significant Activity Reviews</a:t>
            </a:r>
          </a:p>
          <a:p>
            <a:r>
              <a:rPr lang="en-CA" dirty="0" smtClean="0"/>
              <a:t>Risk Matrix</a:t>
            </a:r>
          </a:p>
          <a:p>
            <a:r>
              <a:rPr lang="en-CA" dirty="0" smtClean="0"/>
              <a:t>Composite Risk Assessment</a:t>
            </a:r>
          </a:p>
          <a:p>
            <a:r>
              <a:rPr lang="en-CA" dirty="0" smtClean="0"/>
              <a:t>Inherent Risks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127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Mandate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Maintain up-to-date assessment of the risk profile of an institution in order to identify prudential issues and intervene to address those issues on a timely basis</a:t>
            </a:r>
            <a:endParaRPr lang="en-CA" dirty="0"/>
          </a:p>
          <a:p>
            <a:r>
              <a:rPr lang="en-CA" dirty="0" smtClean="0"/>
              <a:t>Safeguard policyholders from undue loss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98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56792"/>
            <a:ext cx="6477000" cy="4968552"/>
          </a:xfrm>
        </p:spPr>
        <p:txBody>
          <a:bodyPr/>
          <a:lstStyle/>
          <a:p>
            <a:r>
              <a:rPr lang="en-CA" sz="2000" dirty="0" smtClean="0"/>
              <a:t>Federally Regulated Financial Institution (FRFI)</a:t>
            </a:r>
          </a:p>
          <a:p>
            <a:pPr lvl="1"/>
            <a:r>
              <a:rPr lang="en-CA" sz="1600" dirty="0" smtClean="0"/>
              <a:t>OSFI – financial well being</a:t>
            </a:r>
          </a:p>
          <a:p>
            <a:pPr lvl="1"/>
            <a:r>
              <a:rPr lang="en-CA" sz="1600" dirty="0" smtClean="0"/>
              <a:t>Provinces – issues affecting policyholders (sales practices)</a:t>
            </a:r>
          </a:p>
          <a:p>
            <a:r>
              <a:rPr lang="en-CA" sz="2000" dirty="0" smtClean="0"/>
              <a:t>Provincially licensed companies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Consolidated supervision </a:t>
            </a:r>
          </a:p>
          <a:p>
            <a:r>
              <a:rPr lang="en-CA" sz="2000" dirty="0" smtClean="0"/>
              <a:t>Relationship manager</a:t>
            </a:r>
          </a:p>
          <a:p>
            <a:r>
              <a:rPr lang="en-CA" sz="2000" dirty="0" smtClean="0"/>
              <a:t>Principles based</a:t>
            </a:r>
          </a:p>
          <a:p>
            <a:r>
              <a:rPr lang="en-CA" sz="2000" dirty="0" smtClean="0"/>
              <a:t>Intensity and intervention</a:t>
            </a:r>
          </a:p>
          <a:p>
            <a:r>
              <a:rPr lang="en-CA" sz="2000" dirty="0" smtClean="0"/>
              <a:t>Board and Senior Management accountability</a:t>
            </a:r>
          </a:p>
          <a:p>
            <a:r>
              <a:rPr lang="en-CA" sz="2000" dirty="0" smtClean="0"/>
              <a:t>Risk tolerance</a:t>
            </a:r>
          </a:p>
          <a:p>
            <a:r>
              <a:rPr lang="en-CA" sz="2000" dirty="0" smtClean="0"/>
              <a:t>Reliance on external auditors</a:t>
            </a:r>
          </a:p>
          <a:p>
            <a:r>
              <a:rPr lang="en-CA" sz="2000" dirty="0" smtClean="0"/>
              <a:t>Use of work of others</a:t>
            </a:r>
          </a:p>
          <a:p>
            <a:r>
              <a:rPr lang="en-CA" sz="2000" dirty="0" smtClean="0">
                <a:solidFill>
                  <a:srgbClr val="FF0000"/>
                </a:solidFill>
              </a:rPr>
              <a:t>Requirements for non-regulated entities in a Group</a:t>
            </a:r>
            <a:endParaRPr lang="en-CA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1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767914"/>
              </p:ext>
            </p:extLst>
          </p:nvPr>
        </p:nvGraphicFramePr>
        <p:xfrm>
          <a:off x="1981200" y="1752600"/>
          <a:ext cx="6477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223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Key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Focus on material risk</a:t>
            </a:r>
          </a:p>
          <a:p>
            <a:r>
              <a:rPr lang="en-CA" dirty="0" smtClean="0"/>
              <a:t>Forward looking – early intervention</a:t>
            </a:r>
          </a:p>
          <a:p>
            <a:r>
              <a:rPr lang="en-CA" dirty="0" smtClean="0"/>
              <a:t>Sound predictive judgement </a:t>
            </a:r>
          </a:p>
          <a:p>
            <a:r>
              <a:rPr lang="en-CA" dirty="0" smtClean="0"/>
              <a:t>Understanding the drivers of risk</a:t>
            </a:r>
          </a:p>
          <a:p>
            <a:r>
              <a:rPr lang="en-CA" dirty="0" smtClean="0"/>
              <a:t>Differentiate inherent risks and risk management</a:t>
            </a:r>
          </a:p>
          <a:p>
            <a:r>
              <a:rPr lang="en-CA" dirty="0" smtClean="0"/>
              <a:t>Dynamic adjustment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Assessment of the whole institution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2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Significant Activity Reviews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Major lines of business</a:t>
            </a:r>
          </a:p>
          <a:p>
            <a:pPr lvl="1"/>
            <a:r>
              <a:rPr lang="en-CA" dirty="0" smtClean="0"/>
              <a:t>Corporate lending, group life, commercial liability</a:t>
            </a:r>
          </a:p>
          <a:p>
            <a:r>
              <a:rPr lang="en-CA" dirty="0" smtClean="0"/>
              <a:t>Enterprise-wide process</a:t>
            </a:r>
          </a:p>
          <a:p>
            <a:pPr lvl="1"/>
            <a:r>
              <a:rPr lang="en-CA" dirty="0" smtClean="0"/>
              <a:t>Asset/Liability management, AML/ATF, IM/IT, strategic management</a:t>
            </a:r>
          </a:p>
          <a:p>
            <a:r>
              <a:rPr lang="en-CA" dirty="0" smtClean="0"/>
              <a:t>Unit</a:t>
            </a:r>
          </a:p>
          <a:p>
            <a:pPr lvl="1"/>
            <a:r>
              <a:rPr lang="en-CA" dirty="0" smtClean="0"/>
              <a:t>Geographic unit such as UK operations</a:t>
            </a:r>
          </a:p>
          <a:p>
            <a:pPr lvl="1"/>
            <a:r>
              <a:rPr lang="en-CA" dirty="0" smtClean="0"/>
              <a:t>Subsidiary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Non-regulated (by OSFI) entities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665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Microsoft Office PowerPoint</Application>
  <PresentationFormat>On-screen Show (4:3)</PresentationFormat>
  <Paragraphs>281</Paragraphs>
  <Slides>37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Blank</vt:lpstr>
      <vt:lpstr>Supervision of Insurance Groups and Cooperation in Colleges </vt:lpstr>
      <vt:lpstr>Overview</vt:lpstr>
      <vt:lpstr>Supervision of insurance  institutions</vt:lpstr>
      <vt:lpstr>Overview of Supervisory Framework</vt:lpstr>
      <vt:lpstr>Mandate</vt:lpstr>
      <vt:lpstr>General Approach</vt:lpstr>
      <vt:lpstr>Process</vt:lpstr>
      <vt:lpstr>Key Principles</vt:lpstr>
      <vt:lpstr>Significant Activity Reviews</vt:lpstr>
      <vt:lpstr>Risk Matrix</vt:lpstr>
      <vt:lpstr>Composite Risk Rating</vt:lpstr>
      <vt:lpstr>non-regulated entities in a Group</vt:lpstr>
      <vt:lpstr>Background</vt:lpstr>
      <vt:lpstr>Terms of Undertaking</vt:lpstr>
      <vt:lpstr>Terms of Undertaking (cont’d)</vt:lpstr>
      <vt:lpstr>Effectiveness of Undertaking</vt:lpstr>
      <vt:lpstr>Background to Colleges</vt:lpstr>
      <vt:lpstr>Insurance Groups in Canada</vt:lpstr>
      <vt:lpstr>Objective of College</vt:lpstr>
      <vt:lpstr>Development of Colleges</vt:lpstr>
      <vt:lpstr>Logistics</vt:lpstr>
      <vt:lpstr>Attendees</vt:lpstr>
      <vt:lpstr>Preparation</vt:lpstr>
      <vt:lpstr>College logistics</vt:lpstr>
      <vt:lpstr>Company Management</vt:lpstr>
      <vt:lpstr>Sample of Day 1 – insurance group presentations/ Q&amp;A</vt:lpstr>
      <vt:lpstr>Sample of Day 2 – Supervisor’s presentations/ Roundtable Discussion</vt:lpstr>
      <vt:lpstr>Materials – College Binder</vt:lpstr>
      <vt:lpstr>Conference Calls</vt:lpstr>
      <vt:lpstr>Effectiveness</vt:lpstr>
      <vt:lpstr>Effectiveness of Colleges</vt:lpstr>
      <vt:lpstr>Example #1</vt:lpstr>
      <vt:lpstr>Example #2 </vt:lpstr>
      <vt:lpstr>Example #3</vt:lpstr>
      <vt:lpstr>Example #4</vt:lpstr>
      <vt:lpstr>Questions?</vt:lpstr>
      <vt:lpstr>Reference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2012-04-17T13:46:04Z</dcterms:created>
  <dcterms:modified xsi:type="dcterms:W3CDTF">2013-10-28T14:05:56Z</dcterms:modified>
</cp:coreProperties>
</file>