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27" r:id="rId4"/>
    <p:sldMasterId id="2147483889" r:id="rId5"/>
    <p:sldMasterId id="2147483914" r:id="rId6"/>
    <p:sldMasterId id="2147483919" r:id="rId7"/>
  </p:sldMasterIdLst>
  <p:notesMasterIdLst>
    <p:notesMasterId r:id="rId14"/>
  </p:notesMasterIdLst>
  <p:handoutMasterIdLst>
    <p:handoutMasterId r:id="rId15"/>
  </p:handoutMasterIdLst>
  <p:sldIdLst>
    <p:sldId id="260" r:id="rId8"/>
    <p:sldId id="302" r:id="rId9"/>
    <p:sldId id="293" r:id="rId10"/>
    <p:sldId id="305" r:id="rId11"/>
    <p:sldId id="306" r:id="rId12"/>
    <p:sldId id="304" r:id="rId13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Segoe U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61">
          <p15:clr>
            <a:srgbClr val="A4A3A4"/>
          </p15:clr>
        </p15:guide>
        <p15:guide id="2" pos="10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5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C0C0"/>
    <a:srgbClr val="B2B2B2"/>
    <a:srgbClr val="FFFFFF"/>
    <a:srgbClr val="A6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80" autoAdjust="0"/>
    <p:restoredTop sz="81096" autoAdjust="0"/>
  </p:normalViewPr>
  <p:slideViewPr>
    <p:cSldViewPr>
      <p:cViewPr>
        <p:scale>
          <a:sx n="100" d="100"/>
          <a:sy n="100" d="100"/>
        </p:scale>
        <p:origin x="1092" y="-1752"/>
      </p:cViewPr>
      <p:guideLst>
        <p:guide orient="horz" pos="1661"/>
        <p:guide pos="102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0" d="100"/>
          <a:sy n="70" d="100"/>
        </p:scale>
        <p:origin x="-2214" y="-204"/>
      </p:cViewPr>
      <p:guideLst>
        <p:guide orient="horz" pos="2185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4" y="102298"/>
            <a:ext cx="2770719" cy="61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883527" y="9395009"/>
            <a:ext cx="370294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umimoji="1" sz="2000" kern="1200">
                <a:solidFill>
                  <a:schemeClr val="tx1"/>
                </a:solidFill>
                <a:latin typeface="Segoe UI" pitchFamily="34" charset="0"/>
                <a:ea typeface="+mn-ea"/>
                <a:cs typeface="Arial" charset="0"/>
              </a:defRPr>
            </a:lvl9pPr>
          </a:lstStyle>
          <a:p>
            <a:pPr algn="r">
              <a:buFont typeface="Wingdings" pitchFamily="2" charset="2"/>
              <a:buNone/>
              <a:defRPr/>
            </a:pPr>
            <a:fld id="{6008A71F-B966-4892-A944-FAB01F16F421}" type="slidenum">
              <a:rPr lang="en-US" sz="1200" b="0"/>
              <a:pPr algn="r">
                <a:buFont typeface="Wingdings" pitchFamily="2" charset="2"/>
                <a:buNone/>
                <a:defRPr/>
              </a:pPr>
              <a:t>‹#›</a:t>
            </a:fld>
            <a:endParaRPr lang="es-ES" sz="1200" b="0" dirty="0"/>
          </a:p>
        </p:txBody>
      </p:sp>
    </p:spTree>
    <p:extLst>
      <p:ext uri="{BB962C8B-B14F-4D97-AF65-F5344CB8AC3E}">
        <p14:creationId xmlns:p14="http://schemas.microsoft.com/office/powerpoint/2010/main" val="1587035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ADCD113-96A3-4F00-9B8D-9DE608252265}" type="datetime1">
              <a:rPr lang="de-DE"/>
              <a:pPr>
                <a:defRPr/>
              </a:pPr>
              <a:t>09.05.2016</a:t>
            </a:fld>
            <a:endParaRPr lang="es-E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97250" y="9434513"/>
            <a:ext cx="33972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533" tIns="46267" rIns="92533" bIns="46267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kumimoji="0"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BBE06E9-A941-45B7-84D4-B209BC481D66}" type="slidenum">
              <a:rPr lang="de-DE"/>
              <a:pPr>
                <a:defRPr/>
              </a:pPr>
              <a:t>‹#›</a:t>
            </a:fld>
            <a:endParaRPr lang="es-E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93895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1pPr>
    <a:lvl2pPr marL="628650" indent="-171450" algn="just" rtl="0" eaLnBrk="0" fontAlgn="base" hangingPunct="0">
      <a:spcBef>
        <a:spcPct val="30000"/>
      </a:spcBef>
      <a:spcAft>
        <a:spcPct val="0"/>
      </a:spcAft>
      <a:buChar char="•"/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Segoe UI" pitchFamily="34" charset="0"/>
        <a:ea typeface="Segoe UI" pitchFamily="34" charset="0"/>
        <a:cs typeface="Segoe U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9140952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294063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04638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70855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752707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5955936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7076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013017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1566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353873625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475A4-C57B-493D-B98B-CB0AFC23458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43608" y="836614"/>
            <a:ext cx="7473951" cy="466725"/>
          </a:xfrm>
        </p:spPr>
        <p:txBody>
          <a:bodyPr/>
          <a:lstStyle>
            <a:lvl1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043608" y="1916832"/>
            <a:ext cx="7488832" cy="424847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1903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611560" y="1773238"/>
            <a:ext cx="7921253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9096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graph-table-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3C74-CEF1-4EF1-816F-B044B723FAA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189" y="836614"/>
            <a:ext cx="7905751" cy="792187"/>
          </a:xfrm>
        </p:spPr>
        <p:txBody>
          <a:bodyPr/>
          <a:lstStyle>
            <a:lvl1pPr algn="ctr"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Content Placeholder 15"/>
          <p:cNvSpPr>
            <a:spLocks noGrp="1"/>
          </p:cNvSpPr>
          <p:nvPr>
            <p:ph sz="quarter" idx="13" hasCustomPrompt="1"/>
          </p:nvPr>
        </p:nvSpPr>
        <p:spPr>
          <a:xfrm>
            <a:off x="3707904" y="1773238"/>
            <a:ext cx="4824909" cy="431958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graph, table or image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11560" y="1772816"/>
            <a:ext cx="2880320" cy="432048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2nd level</a:t>
            </a:r>
          </a:p>
          <a:p>
            <a:pPr lvl="2"/>
            <a:r>
              <a:rPr lang="en-US" dirty="0" smtClean="0"/>
              <a:t>3rd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4414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82025" y="6537325"/>
            <a:ext cx="558800" cy="320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F9235A4-C45F-4C1D-A853-156740FFB238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27584" y="2708920"/>
            <a:ext cx="7560840" cy="2304256"/>
          </a:xfrm>
        </p:spPr>
        <p:txBody>
          <a:bodyPr/>
          <a:lstStyle>
            <a:lvl1pPr algn="ctr">
              <a:defRPr sz="3000" b="0" baseline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section</a:t>
            </a:r>
            <a:r>
              <a:rPr lang="de-DE" noProof="0" dirty="0" smtClean="0"/>
              <a:t> </a:t>
            </a:r>
            <a:r>
              <a:rPr lang="de-DE" noProof="0" dirty="0" err="1" smtClean="0"/>
              <a:t>heading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654912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3D34-D6CD-4BF0-B2CF-F757CB72C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38" y="1438275"/>
            <a:ext cx="6934200" cy="466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82738" y="2517775"/>
            <a:ext cx="3402012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7150" y="2517775"/>
            <a:ext cx="3403600" cy="213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1385C-1FC1-4E82-9ED2-AB1621C94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2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738" y="1438275"/>
            <a:ext cx="6934200" cy="466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82738" y="2517775"/>
            <a:ext cx="6958012" cy="21336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48DE4-68FB-4937-B805-DBFA6CE1F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89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9137904" cy="6858000"/>
          </a:xfrm>
          <a:prstGeom prst="rect">
            <a:avLst/>
          </a:prstGeom>
        </p:spPr>
      </p:pic>
      <p:sp>
        <p:nvSpPr>
          <p:cNvPr id="3104" name="Rectangle 3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698080" y="1988841"/>
            <a:ext cx="7162800" cy="1152128"/>
          </a:xfrm>
        </p:spPr>
        <p:txBody>
          <a:bodyPr/>
          <a:lstStyle>
            <a:lvl1pPr>
              <a:defRPr sz="3000" b="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title</a:t>
            </a:r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698081" y="3284984"/>
            <a:ext cx="7180263" cy="216024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de-DE" noProof="0" dirty="0" smtClean="0"/>
              <a:t>Click </a:t>
            </a:r>
            <a:r>
              <a:rPr lang="de-DE" noProof="0" dirty="0" err="1" smtClean="0"/>
              <a:t>to</a:t>
            </a:r>
            <a:r>
              <a:rPr lang="de-DE" noProof="0" dirty="0" smtClean="0"/>
              <a:t> </a:t>
            </a:r>
            <a:r>
              <a:rPr lang="de-DE" noProof="0" dirty="0" err="1" smtClean="0"/>
              <a:t>add</a:t>
            </a:r>
            <a:r>
              <a:rPr lang="de-DE" noProof="0" dirty="0" smtClean="0"/>
              <a:t> </a:t>
            </a:r>
            <a:r>
              <a:rPr lang="de-DE" noProof="0" dirty="0" err="1" smtClean="0"/>
              <a:t>subtitle</a:t>
            </a:r>
            <a:r>
              <a:rPr lang="de-DE" noProof="0" dirty="0" smtClean="0"/>
              <a:t>, </a:t>
            </a:r>
            <a:r>
              <a:rPr lang="de-DE" noProof="0" dirty="0" err="1" smtClean="0"/>
              <a:t>author</a:t>
            </a:r>
            <a:r>
              <a:rPr lang="de-DE" noProof="0" dirty="0" smtClean="0"/>
              <a:t> </a:t>
            </a:r>
            <a:r>
              <a:rPr lang="de-DE" noProof="0" dirty="0" err="1" smtClean="0"/>
              <a:t>and</a:t>
            </a:r>
            <a:r>
              <a:rPr lang="de-DE" noProof="0" dirty="0" smtClean="0"/>
              <a:t> </a:t>
            </a:r>
            <a:r>
              <a:rPr lang="de-DE" noProof="0" dirty="0" err="1" smtClean="0"/>
              <a:t>date</a:t>
            </a:r>
            <a:endParaRPr lang="de-DE" noProof="0" dirty="0" smtClean="0"/>
          </a:p>
        </p:txBody>
      </p:sp>
    </p:spTree>
    <p:extLst>
      <p:ext uri="{BB962C8B-B14F-4D97-AF65-F5344CB8AC3E}">
        <p14:creationId xmlns:p14="http://schemas.microsoft.com/office/powerpoint/2010/main" val="402992804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CE43-EFE2-42ED-8C4D-43D93F3C5BD9}" type="datetimeFigureOut">
              <a:rPr lang="en-GB" smtClean="0"/>
              <a:t>09.05.2016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77B95-828B-4729-BBFA-BBD6BCDAC8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535400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s-ES" sz="1000" b="0" dirty="0" smtClean="0">
                <a:latin typeface="Segoe UI" pitchFamily="34" charset="0"/>
              </a:rPr>
              <a:t>Restringido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04" r:id="rId2"/>
    <p:sldLayoutId id="2147483905" r:id="rId3"/>
    <p:sldLayoutId id="2147483924" r:id="rId4"/>
    <p:sldLayoutId id="2147483913" r:id="rId5"/>
    <p:sldLayoutId id="2147483928" r:id="rId6"/>
    <p:sldLayoutId id="2147483929" r:id="rId7"/>
    <p:sldLayoutId id="2147483930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s-ES" sz="1000" b="0" dirty="0" smtClean="0">
                <a:latin typeface="Segoe UI" pitchFamily="34" charset="0"/>
              </a:rPr>
              <a:t>Restringido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05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25" r:id="rId4"/>
    <p:sldLayoutId id="2147483918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" y="6370320"/>
            <a:ext cx="9015984" cy="487680"/>
          </a:xfrm>
          <a:prstGeom prst="rect">
            <a:avLst/>
          </a:prstGeom>
        </p:spPr>
      </p:pic>
      <p:sp>
        <p:nvSpPr>
          <p:cNvPr id="2051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042989" y="836614"/>
            <a:ext cx="7473951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title</a:t>
            </a:r>
          </a:p>
        </p:txBody>
      </p:sp>
      <p:sp>
        <p:nvSpPr>
          <p:cNvPr id="2052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773239"/>
            <a:ext cx="7497763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add</a:t>
            </a:r>
            <a:r>
              <a:rPr lang="de-DE" dirty="0" smtClean="0"/>
              <a:t> </a:t>
            </a:r>
            <a:r>
              <a:rPr lang="de-DE" dirty="0" err="1" smtClean="0"/>
              <a:t>text</a:t>
            </a:r>
            <a:endParaRPr lang="de-DE" dirty="0" smtClean="0"/>
          </a:p>
          <a:p>
            <a:pPr lvl="1"/>
            <a:r>
              <a:rPr lang="de-DE" dirty="0" smtClean="0"/>
              <a:t>2nd Layer</a:t>
            </a:r>
          </a:p>
          <a:p>
            <a:pPr lvl="2"/>
            <a:r>
              <a:rPr lang="de-DE" dirty="0" smtClean="0"/>
              <a:t>3rd Layer</a:t>
            </a:r>
          </a:p>
        </p:txBody>
      </p:sp>
      <p:sp>
        <p:nvSpPr>
          <p:cNvPr id="1030" name="TextBox 8"/>
          <p:cNvSpPr txBox="1">
            <a:spLocks noChangeArrowheads="1"/>
          </p:cNvSpPr>
          <p:nvPr/>
        </p:nvSpPr>
        <p:spPr bwMode="auto">
          <a:xfrm>
            <a:off x="6804025" y="6561138"/>
            <a:ext cx="16398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defRPr/>
            </a:pPr>
            <a:r>
              <a:rPr lang="es-ES" sz="1000" b="0" dirty="0" smtClean="0">
                <a:latin typeface="Segoe UI" pitchFamily="34" charset="0"/>
              </a:rPr>
              <a:t>Restringido </a:t>
            </a:r>
            <a:endParaRPr lang="es-ES" sz="1000" b="0" dirty="0" smtClean="0"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077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2025" y="6537325"/>
            <a:ext cx="5588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200" b="1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9EFF5B98-047A-4C2F-A2A1-311FBF014AA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52388"/>
          </a:xfrm>
          <a:prstGeom prst="rect">
            <a:avLst/>
          </a:prstGeom>
          <a:solidFill>
            <a:srgbClr val="D2D4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 b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0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6" r:id="rId4"/>
    <p:sldLayoutId id="2147483923" r:id="rId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400" baseline="0">
          <a:solidFill>
            <a:srgbClr val="A60000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400">
          <a:solidFill>
            <a:srgbClr val="A60000"/>
          </a:solidFill>
          <a:latin typeface="Segoe UI" pitchFamily="34" charset="0"/>
          <a:cs typeface="Segoe U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400" b="1">
          <a:solidFill>
            <a:srgbClr val="A6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0000"/>
        </a:buClr>
        <a:buSzPct val="90000"/>
        <a:buFont typeface="Wingdings" pitchFamily="2" charset="2"/>
        <a:buChar char="l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742950" indent="-2857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A6A6A6"/>
        </a:buClr>
        <a:buFont typeface="Wingdings" pitchFamily="2" charset="2"/>
        <a:buChar char="§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Segoe UI" pitchFamily="34" charset="0"/>
        <a:buChar char="-"/>
        <a:defRPr kumimoji="1" sz="2000">
          <a:solidFill>
            <a:schemeClr val="tx2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  <a:cs typeface="Segoe U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A60000"/>
        </a:buClr>
        <a:buChar char="•"/>
        <a:defRPr kumimoji="1"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698080" y="1988840"/>
            <a:ext cx="7162800" cy="1440159"/>
          </a:xfrm>
        </p:spPr>
        <p:txBody>
          <a:bodyPr/>
          <a:lstStyle/>
          <a:p>
            <a:r>
              <a:rPr lang="es-ES" sz="2800" dirty="0" smtClean="0"/>
              <a:t>Evaluar y abordar la gobernanza de una aseguradora y su grupo asegurador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s-ES" sz="2000" dirty="0" smtClean="0"/>
          </a:p>
          <a:p>
            <a:pPr>
              <a:lnSpc>
                <a:spcPct val="90000"/>
              </a:lnSpc>
            </a:pPr>
            <a:r>
              <a:rPr lang="es-ES" sz="2000" dirty="0" smtClean="0"/>
              <a:t>Seminario regional sobre el fomento de aseguradoras solventes y monitoreo de aquellas con problemas</a:t>
            </a:r>
          </a:p>
          <a:p>
            <a:pPr>
              <a:lnSpc>
                <a:spcPct val="90000"/>
              </a:lnSpc>
            </a:pPr>
            <a:endParaRPr lang="es-ES" sz="1600" dirty="0" smtClean="0"/>
          </a:p>
          <a:p>
            <a:pPr>
              <a:lnSpc>
                <a:spcPct val="90000"/>
              </a:lnSpc>
            </a:pPr>
            <a:r>
              <a:rPr lang="es-ES" sz="1600" dirty="0" smtClean="0"/>
              <a:t>Ciudad de Panamá, Panamá, del 24 al 26 de mayo de 2016</a:t>
            </a:r>
          </a:p>
          <a:p>
            <a:pPr>
              <a:lnSpc>
                <a:spcPct val="90000"/>
              </a:lnSpc>
            </a:pPr>
            <a:endParaRPr lang="es-ES" sz="1800" dirty="0" smtClean="0"/>
          </a:p>
          <a:p>
            <a:pPr>
              <a:lnSpc>
                <a:spcPct val="90000"/>
              </a:lnSpc>
            </a:pPr>
            <a:r>
              <a:rPr lang="es-ES" sz="1400" dirty="0" smtClean="0"/>
              <a:t>Gunilla Löfvendahl</a:t>
            </a:r>
            <a:r>
              <a:rPr lang="es-ES" dirty="0" smtClean="0"/>
              <a:t> </a:t>
            </a:r>
            <a:r>
              <a:rPr dirty="0"/>
              <a:t/>
            </a:r>
            <a:br>
              <a:rPr dirty="0"/>
            </a:br>
            <a:r>
              <a:rPr lang="es-ES" sz="1400" dirty="0" smtClean="0"/>
              <a:t>Especialista sénior del sector financiero </a:t>
            </a:r>
            <a:endParaRPr lang="es-ES" sz="1400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877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2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836614"/>
            <a:ext cx="7704856" cy="466725"/>
          </a:xfrm>
        </p:spPr>
        <p:txBody>
          <a:bodyPr/>
          <a:lstStyle/>
          <a:p>
            <a:r>
              <a:rPr lang="es-ES" dirty="0" smtClean="0"/>
              <a:t>La importancia de la gobernanza y la gestión de riesgos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1600" dirty="0" smtClean="0"/>
              <a:t>La regulación y supervisión basadas en riesgos/principios implica alejarse de normas detalladas y preceptivas y recurrir más a principios formulados en términos generales que definan los estándares que deben seguir las aseguradoras en sus negocios. </a:t>
            </a:r>
          </a:p>
          <a:p>
            <a:r>
              <a:rPr lang="es-ES" sz="1600" dirty="0" smtClean="0"/>
              <a:t>Los principios a menudo describen un objetivo deseado, sin dar detalles sobre cómo puede alcanzarse este objetivo. La responsabilidad de alcanzar el objetivo recae en el consejo de administración y la alta dirección de las aseguradoras</a:t>
            </a:r>
          </a:p>
          <a:p>
            <a:r>
              <a:rPr lang="es-ES" sz="1600" dirty="0" smtClean="0"/>
              <a:t>Centrándose en la gobernanza y la gestión de riesgos, los problemas pueden detectarse antes</a:t>
            </a:r>
          </a:p>
        </p:txBody>
      </p:sp>
    </p:spTree>
    <p:extLst>
      <p:ext uri="{BB962C8B-B14F-4D97-AF65-F5344CB8AC3E}">
        <p14:creationId xmlns:p14="http://schemas.microsoft.com/office/powerpoint/2010/main" val="3852201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3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ICP relacionados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Énfasis</a:t>
            </a:r>
          </a:p>
          <a:p>
            <a:r>
              <a:rPr lang="es-ES" dirty="0" smtClean="0"/>
              <a:t>Idoneidad de las personas (ICP 5)</a:t>
            </a:r>
          </a:p>
          <a:p>
            <a:r>
              <a:rPr lang="es-ES" dirty="0" smtClean="0"/>
              <a:t>Gobierno corporativo (ICP 7)</a:t>
            </a:r>
          </a:p>
          <a:p>
            <a:r>
              <a:rPr lang="es-ES" dirty="0" smtClean="0"/>
              <a:t>Gestión de riesgos y controles internos (ICP 8)</a:t>
            </a:r>
          </a:p>
          <a:p>
            <a:r>
              <a:rPr lang="es-ES" dirty="0" smtClean="0"/>
              <a:t>Divulgación de información al público (ICP 20)</a:t>
            </a:r>
          </a:p>
          <a:p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Métodos</a:t>
            </a:r>
          </a:p>
          <a:p>
            <a:r>
              <a:rPr lang="es-ES" dirty="0" smtClean="0"/>
              <a:t>Examen supervisor e informes (ICP 9)</a:t>
            </a:r>
          </a:p>
          <a:p>
            <a:r>
              <a:rPr lang="es-ES" dirty="0" smtClean="0"/>
              <a:t>Medidas preventivas y correctivas (ICP 10)</a:t>
            </a:r>
          </a:p>
          <a:p>
            <a:r>
              <a:rPr lang="es-ES" dirty="0" smtClean="0"/>
              <a:t>Exigencia de cumplimiento (ICP 11) – </a:t>
            </a:r>
            <a:r>
              <a:rPr lang="es-ES" i="1" dirty="0" smtClean="0">
                <a:solidFill>
                  <a:srgbClr val="C00000"/>
                </a:solidFill>
              </a:rPr>
              <a:t>¿Cuál es la diferencia?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606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kumimoji="1"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D4A7DBD-0B16-4F5A-ABC0-52D734A90EF0}" type="slidenum">
              <a:rPr lang="en-US" sz="1200" smtClean="0"/>
              <a:pPr/>
              <a:t>4</a:t>
            </a:fld>
            <a:endParaRPr lang="es-ES" sz="1200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Componentes para estándares y prácticas adecuados</a:t>
            </a:r>
          </a:p>
        </p:txBody>
      </p:sp>
      <p:graphicFrame>
        <p:nvGraphicFramePr>
          <p:cNvPr id="306209" name="Group 3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773568"/>
              </p:ext>
            </p:extLst>
          </p:nvPr>
        </p:nvGraphicFramePr>
        <p:xfrm>
          <a:off x="611188" y="1773238"/>
          <a:ext cx="8137275" cy="4160540"/>
        </p:xfrm>
        <a:graphic>
          <a:graphicData uri="http://schemas.openxmlformats.org/drawingml/2006/table">
            <a:tbl>
              <a:tblPr/>
              <a:tblGrid>
                <a:gridCol w="2034783"/>
                <a:gridCol w="2034783"/>
                <a:gridCol w="2032926"/>
                <a:gridCol w="2034783"/>
              </a:tblGrid>
              <a:tr h="190217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Líneas claras de responsabilidad y rendición de cuentas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Estructuras claras</a:t>
                      </a:r>
                    </a:p>
                  </a:txBody>
                  <a:tcPr marL="104103" marR="104103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Objetivos estratégicos y valores corporativos, incluido el apetito por el riesgo</a:t>
                      </a:r>
                    </a:p>
                  </a:txBody>
                  <a:tcPr marL="104103" marR="10410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Conocimientos e</a:t>
                      </a:r>
                      <a:r>
                        <a:rPr kumimoji="1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independencia </a:t>
                      </a: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de los miembros del consejo de administración</a:t>
                      </a:r>
                    </a:p>
                  </a:txBody>
                  <a:tcPr marL="104103" marR="10410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Calidad y responsa-</a:t>
                      </a:r>
                      <a:r>
                        <a:rPr kumimoji="1" lang="es-E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bilidades</a:t>
                      </a: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de la alta dirección</a:t>
                      </a:r>
                    </a:p>
                  </a:txBody>
                  <a:tcPr marL="104103" marR="10410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95704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Gestión adecuada de los riesgos, acorde con la estrategia</a:t>
                      </a:r>
                    </a:p>
                  </a:txBody>
                  <a:tcPr marL="104103" marR="104103"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Funciones de control interno: auditoría interna, actuario designado, cumplimiento, etc.</a:t>
                      </a:r>
                      <a:endParaRPr kumimoji="1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4103" marR="10410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Incentivos inadecuados, incluida la política de remuneración</a:t>
                      </a:r>
                    </a:p>
                  </a:txBody>
                  <a:tcPr marL="104103" marR="10410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60000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1" lang="es-E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Divulgación de información y disciplina de mercado</a:t>
                      </a:r>
                    </a:p>
                  </a:txBody>
                  <a:tcPr marL="104103" marR="104103"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 bwMode="auto">
          <a:xfrm>
            <a:off x="611560" y="3068960"/>
            <a:ext cx="2016224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17191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5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resumen...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sz="1800" dirty="0" smtClean="0"/>
              <a:t>Jerarquía de gobernanza ágil, con un consejo de administración y una alta dirección que asuman sus respectivas funciones de vigilancia</a:t>
            </a:r>
          </a:p>
          <a:p>
            <a:r>
              <a:rPr lang="es-ES" sz="1800" dirty="0" smtClean="0"/>
              <a:t>Una gestión ágil </a:t>
            </a:r>
            <a:r>
              <a:rPr lang="es-ES" sz="1800" dirty="0"/>
              <a:t>de los riesgos con un CRO independiente, </a:t>
            </a:r>
            <a:r>
              <a:rPr lang="es-ES" sz="1800" dirty="0" smtClean="0"/>
              <a:t>así como </a:t>
            </a:r>
            <a:r>
              <a:rPr lang="es-ES" sz="1800" dirty="0"/>
              <a:t>procesos y procedimientos de gestión de los riesgos</a:t>
            </a:r>
          </a:p>
          <a:p>
            <a:r>
              <a:rPr lang="es-ES" sz="1800" dirty="0" smtClean="0"/>
              <a:t>Mecanismos de control interno adecuados; todos asumen sus funciones según las normas y las regulaciones, y según la estrategia y los objetivos de la empresa</a:t>
            </a:r>
          </a:p>
          <a:p>
            <a:r>
              <a:rPr lang="es-ES" sz="1800" dirty="0"/>
              <a:t>Mecanismos de control externo mediante auditoría externa y divulgación de información al público, lo que también fomenta el correcto funcionamiento del mercado </a:t>
            </a:r>
          </a:p>
          <a:p>
            <a:r>
              <a:rPr lang="es-ES" sz="1800" dirty="0" smtClean="0"/>
              <a:t>Intervención supervisora oportuna para prevenir la aparición o el agravamiento de problemas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9111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6475A4-C57B-493D-B98B-CB0AFC234584}" type="slidenum">
              <a:rPr lang="en-GB" smtClean="0"/>
              <a:pPr>
                <a:defRPr/>
              </a:pPr>
              <a:t>6</a:t>
            </a:fld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Ejercicio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43608" y="1484784"/>
            <a:ext cx="7632848" cy="4680520"/>
          </a:xfrm>
        </p:spPr>
        <p:txBody>
          <a:bodyPr/>
          <a:lstStyle/>
          <a:p>
            <a:r>
              <a:rPr lang="es-ES" sz="1800" dirty="0" smtClean="0"/>
              <a:t>Leer la descripción del caso</a:t>
            </a:r>
          </a:p>
          <a:p>
            <a:r>
              <a:rPr lang="es-ES" sz="1800" dirty="0" smtClean="0"/>
              <a:t>Comentar y responder a las siguientes preguntas:</a:t>
            </a:r>
          </a:p>
          <a:p>
            <a:pPr lvl="1"/>
            <a:r>
              <a:rPr lang="es-ES" sz="1800" dirty="0" smtClean="0"/>
              <a:t>¿Qué problemas había y cómo podrían haberse detectado?</a:t>
            </a:r>
          </a:p>
          <a:p>
            <a:pPr lvl="1"/>
            <a:r>
              <a:rPr lang="es-ES" sz="1800" dirty="0"/>
              <a:t>¿Qué marco debería implementarse para evitar problemas similares en el futuro? </a:t>
            </a:r>
          </a:p>
          <a:p>
            <a:pPr lvl="1"/>
            <a:r>
              <a:rPr lang="es-ES" sz="1800" dirty="0"/>
              <a:t>¿Qué acciones habrían sido aconsejables en ese momento, si el nuevo marco hubiera estado en vigor?</a:t>
            </a:r>
          </a:p>
          <a:p>
            <a:pPr marL="0" indent="0">
              <a:buNone/>
            </a:pPr>
            <a:r>
              <a:rPr lang="es-ES" sz="1800" dirty="0" smtClean="0"/>
              <a:t>(Según la evolución de los </a:t>
            </a:r>
            <a:r>
              <a:rPr lang="es-ES" sz="1800" dirty="0"/>
              <a:t>acontecimientos y la gravedad de los problemas, </a:t>
            </a:r>
            <a:r>
              <a:rPr lang="es-ES" sz="1800" dirty="0" smtClean="0"/>
              <a:t>podrían ser aconsejables diferentes actuaciones en distintos momentos. Por </a:t>
            </a:r>
            <a:r>
              <a:rPr lang="es-ES" sz="1800" dirty="0"/>
              <a:t>lo tanto, </a:t>
            </a:r>
            <a:r>
              <a:rPr lang="es-ES" sz="1800" dirty="0" smtClean="0"/>
              <a:t>responda </a:t>
            </a:r>
            <a:r>
              <a:rPr lang="es-ES" sz="1800" dirty="0"/>
              <a:t>a cada </a:t>
            </a:r>
            <a:r>
              <a:rPr lang="es-ES" sz="1800" dirty="0" smtClean="0"/>
              <a:t>pregunta </a:t>
            </a:r>
            <a:r>
              <a:rPr lang="es-ES" sz="1800" dirty="0" smtClean="0"/>
              <a:t>para cada sección por </a:t>
            </a:r>
            <a:r>
              <a:rPr lang="es-ES" sz="1800" dirty="0" smtClean="0"/>
              <a:t>separado.)</a:t>
            </a:r>
            <a:endParaRPr lang="es-ES" sz="1800" dirty="0"/>
          </a:p>
          <a:p>
            <a:r>
              <a:rPr lang="es-ES" sz="1800" dirty="0" smtClean="0"/>
              <a:t>Presentar sus resultados </a:t>
            </a:r>
          </a:p>
          <a:p>
            <a:r>
              <a:rPr lang="es-ES" sz="1800" dirty="0" smtClean="0"/>
              <a:t>Resumen y nuevo debate</a:t>
            </a:r>
          </a:p>
        </p:txBody>
      </p:sp>
    </p:spTree>
    <p:extLst>
      <p:ext uri="{BB962C8B-B14F-4D97-AF65-F5344CB8AC3E}">
        <p14:creationId xmlns:p14="http://schemas.microsoft.com/office/powerpoint/2010/main" val="3412276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I_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ople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uildings_images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lain">
  <a:themeElements>
    <a:clrScheme name="BIS_e_graphics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2000" b="0" dirty="0" smtClean="0">
            <a:latin typeface="Segoe UI" pitchFamily="34" charset="0"/>
            <a:ea typeface="Segoe UI" pitchFamily="34" charset="0"/>
            <a:cs typeface="Segoe UI" pitchFamily="34" charset="0"/>
          </a:defRPr>
        </a:defPPr>
      </a:lstStyle>
    </a:txDef>
  </a:objectDefaults>
  <a:extraClrSchemeLst>
    <a:extraClrScheme>
      <a:clrScheme name="BIS_e_graphics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S_e_graphics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IS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84BE06080CC941BCD6D526E2F7E82500E5513108D1C97742B5B0786C8EE4576E" ma:contentTypeVersion="7" ma:contentTypeDescription="Create a new document." ma:contentTypeScope="" ma:versionID="2d94d62eb41235f7386963d8807b418c">
  <xsd:schema xmlns:xsd="http://www.w3.org/2001/XMLSchema" xmlns:xs="http://www.w3.org/2001/XMLSchema" xmlns:p="http://schemas.microsoft.com/office/2006/metadata/properties" xmlns:ns2="c55bd289-69bc-4346-b6d0-143df9189783" xmlns:ns3="BIS.SharePoint.Features.EmailNotification" xmlns:ns4="c3092912-dfbf-4ce0-9c63-3d7ad3f79bda" targetNamespace="http://schemas.microsoft.com/office/2006/metadata/properties" ma:root="true" ma:fieldsID="3965be649ebacca2dccfbd550077f88f" ns2:_="" ns3:_="" ns4:_="">
    <xsd:import namespace="c55bd289-69bc-4346-b6d0-143df9189783"/>
    <xsd:import namespace="BIS.SharePoint.Features.EmailNotification"/>
    <xsd:import namespace="c3092912-dfbf-4ce0-9c63-3d7ad3f79bd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EmailNotification" minOccurs="0"/>
                <xsd:element ref="ns4:Downloaded" minOccurs="0"/>
                <xsd:element ref="ns4:LS_x0020_Job_x0020_No"/>
                <xsd:element ref="ns4:Deadline" minOccurs="0"/>
                <xsd:element ref="ns4:No_x0020_of_x0020_Pages" minOccurs="0"/>
                <xsd:element ref="ns4:No_x0020_of_x0020_Char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bd289-69bc-4346-b6d0-143df9189783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default="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IS.SharePoint.Features.EmailNotification" elementFormDefault="qualified">
    <xsd:import namespace="http://schemas.microsoft.com/office/2006/documentManagement/types"/>
    <xsd:import namespace="http://schemas.microsoft.com/office/infopath/2007/PartnerControls"/>
    <xsd:element name="EmailNotification" ma:index="3" nillable="true" ma:displayName="Notification" ma:internalName="EmailNotification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92912-dfbf-4ce0-9c63-3d7ad3f79bda" elementFormDefault="qualified">
    <xsd:import namespace="http://schemas.microsoft.com/office/2006/documentManagement/types"/>
    <xsd:import namespace="http://schemas.microsoft.com/office/infopath/2007/PartnerControls"/>
    <xsd:element name="Downloaded" ma:index="10" nillable="true" ma:displayName="Downloaded" ma:default="0" ma:internalName="Downloaded">
      <xsd:simpleType>
        <xsd:restriction base="dms:Boolean"/>
      </xsd:simpleType>
    </xsd:element>
    <xsd:element name="LS_x0020_Job_x0020_No" ma:index="11" ma:displayName="Job No" ma:decimals="0" ma:default="" ma:internalName="LS_x0020_Job_x0020_No" ma:percentage="FALSE">
      <xsd:simpleType>
        <xsd:restriction base="dms:Number"/>
      </xsd:simpleType>
    </xsd:element>
    <xsd:element name="Deadline" ma:index="12" nillable="true" ma:displayName="Deadline" ma:default="[today]" ma:format="DateOnly" ma:internalName="Deadline">
      <xsd:simpleType>
        <xsd:restriction base="dms:DateTime"/>
      </xsd:simpleType>
    </xsd:element>
    <xsd:element name="No_x0020_of_x0020_Pages" ma:index="13" nillable="true" ma:displayName="No of Pages" ma:decimals="0" ma:internalName="No_x0020_of_x0020_Pages">
      <xsd:simpleType>
        <xsd:restriction base="dms:Number"/>
      </xsd:simpleType>
    </xsd:element>
    <xsd:element name="No_x0020_of_x0020_Chars" ma:index="14" ma:displayName="Words" ma:decimals="0" ma:internalName="No_x0020_of_x0020_Chars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S_x0020_Job_x0020_No xmlns="c3092912-dfbf-4ce0-9c63-3d7ad3f79bda">5566</LS_x0020_Job_x0020_No>
    <Deadline xmlns="c3092912-dfbf-4ce0-9c63-3d7ad3f79bda">2016-05-05T22:00:00+00:00</Deadline>
    <Downloaded xmlns="c3092912-dfbf-4ce0-9c63-3d7ad3f79bda">false</Downloaded>
    <No_x0020_of_x0020_Pages xmlns="c3092912-dfbf-4ce0-9c63-3d7ad3f79bda" xsi:nil="true"/>
    <No_x0020_of_x0020_Chars xmlns="c3092912-dfbf-4ce0-9c63-3d7ad3f79bda">0</No_x0020_of_x0020_Chars>
    <Description0 xmlns="c55bd289-69bc-4346-b6d0-143df9189783" xsi:nil="true"/>
    <EmailNotification xmlns="BIS.SharePoint.Features.EmailNotification" xsi:nil="true"/>
  </documentManagement>
</p:properties>
</file>

<file path=customXml/itemProps1.xml><?xml version="1.0" encoding="utf-8"?>
<ds:datastoreItem xmlns:ds="http://schemas.openxmlformats.org/officeDocument/2006/customXml" ds:itemID="{19C2FE60-A65F-486B-9384-734C1D281A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bd289-69bc-4346-b6d0-143df9189783"/>
    <ds:schemaRef ds:uri="BIS.SharePoint.Features.EmailNotification"/>
    <ds:schemaRef ds:uri="c3092912-dfbf-4ce0-9c63-3d7ad3f79b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4A7845-9259-4423-ADBB-FF2EC34199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D12015F-3C01-4F73-ACB9-039A3AFC1F8B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c3092912-dfbf-4ce0-9c63-3d7ad3f79bda"/>
    <ds:schemaRef ds:uri="BIS.SharePoint.Features.EmailNotification"/>
    <ds:schemaRef ds:uri="c55bd289-69bc-4346-b6d0-143df918978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FSI_ E</Template>
  <TotalTime>124</TotalTime>
  <Words>505</Words>
  <Application>Microsoft Office PowerPoint</Application>
  <PresentationFormat>On-screen Show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Segoe UI</vt:lpstr>
      <vt:lpstr>Wingdings</vt:lpstr>
      <vt:lpstr>FSI_ E</vt:lpstr>
      <vt:lpstr>1_People_images</vt:lpstr>
      <vt:lpstr>2_Buildings_images</vt:lpstr>
      <vt:lpstr>3_Plain</vt:lpstr>
      <vt:lpstr>Evaluar y abordar la gobernanza de una aseguradora y su grupo asegurador</vt:lpstr>
      <vt:lpstr>La importancia de la gobernanza y la gestión de riesgos</vt:lpstr>
      <vt:lpstr>ICP relacionados</vt:lpstr>
      <vt:lpstr>Componentes para estándares y prácticas adecuados</vt:lpstr>
      <vt:lpstr>En resumen...</vt:lpstr>
      <vt:lpstr>Ejercicio</vt:lpstr>
    </vt:vector>
  </TitlesOfParts>
  <Company>Bank for International Settlements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Governance, Internal Control and Compliance</dc:title>
  <dc:creator>Lofvendahl, Gunilla</dc:creator>
  <cp:lastModifiedBy>Torrano, Victoria</cp:lastModifiedBy>
  <cp:revision>88</cp:revision>
  <cp:lastPrinted>2015-05-11T14:48:55Z</cp:lastPrinted>
  <dcterms:created xsi:type="dcterms:W3CDTF">2013-05-23T11:18:23Z</dcterms:created>
  <dcterms:modified xsi:type="dcterms:W3CDTF">2016-05-09T09:39:50Z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0x0101003384BE06080CC941BCD6D526E2F7E82500E5513108D1C97742B5B0786C8EE4576E</vt:lpwstr>
  </property>
</Properties>
</file>