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  <p:sldMasterId id="2147483818" r:id="rId2"/>
    <p:sldMasterId id="2147483846" r:id="rId3"/>
    <p:sldMasterId id="2147483860" r:id="rId4"/>
    <p:sldMasterId id="2147483886" r:id="rId5"/>
    <p:sldMasterId id="2147483898" r:id="rId6"/>
  </p:sldMasterIdLst>
  <p:notesMasterIdLst>
    <p:notesMasterId r:id="rId26"/>
  </p:notesMasterIdLst>
  <p:handoutMasterIdLst>
    <p:handoutMasterId r:id="rId27"/>
  </p:handoutMasterIdLst>
  <p:sldIdLst>
    <p:sldId id="325" r:id="rId7"/>
    <p:sldId id="320" r:id="rId8"/>
    <p:sldId id="322" r:id="rId9"/>
    <p:sldId id="323" r:id="rId10"/>
    <p:sldId id="339" r:id="rId11"/>
    <p:sldId id="360" r:id="rId12"/>
    <p:sldId id="340" r:id="rId13"/>
    <p:sldId id="344" r:id="rId14"/>
    <p:sldId id="341" r:id="rId15"/>
    <p:sldId id="345" r:id="rId16"/>
    <p:sldId id="346" r:id="rId17"/>
    <p:sldId id="349" r:id="rId18"/>
    <p:sldId id="350" r:id="rId19"/>
    <p:sldId id="352" r:id="rId20"/>
    <p:sldId id="353" r:id="rId21"/>
    <p:sldId id="356" r:id="rId22"/>
    <p:sldId id="357" r:id="rId23"/>
    <p:sldId id="361" r:id="rId24"/>
    <p:sldId id="331" r:id="rId25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 autoAdjust="0"/>
    <p:restoredTop sz="71403" autoAdjust="0"/>
  </p:normalViewPr>
  <p:slideViewPr>
    <p:cSldViewPr>
      <p:cViewPr>
        <p:scale>
          <a:sx n="73" d="100"/>
          <a:sy n="73" d="100"/>
        </p:scale>
        <p:origin x="-12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14" y="-90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649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34" y="8829675"/>
            <a:ext cx="303864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5DFB9034-6326-4B0D-BB8B-C9D512606AEB}" type="slidenum">
              <a:rPr lang="en-CA"/>
              <a:pPr>
                <a:defRPr/>
              </a:pPr>
              <a:t>‹Nº›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9600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369" y="0"/>
            <a:ext cx="303703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6426"/>
            <a:ext cx="514096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8649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369" y="8831264"/>
            <a:ext cx="3037031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72BE4FEC-86C4-4D6F-B3E0-C5C1F1D3629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8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E22BD6B-7B76-4631-B5F4-C4769541592D}" type="slidenum">
              <a:rPr lang="en-US" sz="1200" smtClean="0"/>
              <a:pPr/>
              <a:t>0</a:t>
            </a:fld>
            <a:endParaRPr lang="en-US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F1895A6-FEB9-4BFB-8557-FFB765602A9A}" type="slidenum">
              <a:rPr lang="en-CA" sz="1200" smtClean="0">
                <a:latin typeface="Arial" charset="0"/>
              </a:rPr>
              <a:pPr/>
              <a:t>1</a:t>
            </a:fld>
            <a:endParaRPr lang="en-CA" sz="1200" dirty="0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ED9EDA5-EBE1-4217-BA9B-AE20356E996D}" type="slidenum">
              <a:rPr lang="en-CA" sz="1200" smtClean="0">
                <a:latin typeface="Arial" charset="0"/>
              </a:rPr>
              <a:pPr/>
              <a:t>2</a:t>
            </a:fld>
            <a:endParaRPr lang="en-CA" sz="1200" dirty="0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85DE0E3-529D-4B95-964E-F6C48B2987EA}" type="slidenum">
              <a:rPr lang="en-CA" sz="1200" smtClean="0">
                <a:latin typeface="Arial" charset="0"/>
              </a:rPr>
              <a:pPr/>
              <a:t>3</a:t>
            </a:fld>
            <a:endParaRPr lang="en-CA" sz="1200" dirty="0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4400" y="457200"/>
            <a:ext cx="4646613" cy="3484563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xfrm>
            <a:off x="935038" y="4191000"/>
            <a:ext cx="5618162" cy="4800600"/>
          </a:xfrm>
          <a:noFill/>
        </p:spPr>
        <p:txBody>
          <a:bodyPr/>
          <a:lstStyle/>
          <a:p>
            <a:pPr marL="0" indent="0">
              <a:buFontTx/>
              <a:buNone/>
            </a:pPr>
            <a:endParaRPr lang="en-CA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68D0ED1-E4E2-45EA-9615-182C4D876F14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/>
              <a:t>4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350817E-25D6-4919-A1C6-FF2D31F810BE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/>
              <a:t>6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sz="1400" dirty="0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D71374C-B1BF-4D16-813D-E58196FBD557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/>
              <a:t>7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41850" cy="348138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416427"/>
            <a:ext cx="6519863" cy="4575175"/>
          </a:xfrm>
          <a:noFill/>
        </p:spPr>
        <p:txBody>
          <a:bodyPr/>
          <a:lstStyle/>
          <a:p>
            <a:pPr>
              <a:lnSpc>
                <a:spcPct val="40000"/>
              </a:lnSpc>
              <a:spcBef>
                <a:spcPct val="75000"/>
              </a:spcBef>
              <a:buFontTx/>
              <a:buNone/>
            </a:pPr>
            <a:endParaRPr lang="en-CA" dirty="0" smtClean="0">
              <a:latin typeface="Times" pitchFamily="18" charset="0"/>
              <a:cs typeface="Times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BE4FEC-86C4-4D6F-B3E0-C5C1F1D362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36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23BCAD41-AE3F-4CD4-95BD-FC027A9CF4D3}" type="slidenum">
              <a:rPr lang="en-US" sz="1200" smtClean="0"/>
              <a:pPr/>
              <a:t>18</a:t>
            </a:fld>
            <a:endParaRPr lang="en-US" sz="12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2057400"/>
            <a:ext cx="5410200" cy="14478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410200" cy="1524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951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818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381000"/>
            <a:ext cx="1752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381000"/>
            <a:ext cx="5105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0166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533400" y="762000"/>
            <a:ext cx="8077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lang="en-CA" smtClean="0">
              <a:solidFill>
                <a:srgbClr val="000000"/>
              </a:solidFill>
            </a:endParaRPr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00400" y="2057400"/>
            <a:ext cx="5410200" cy="14478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noProof="0" smtClean="0"/>
              <a:t>Click to edit Master title style</a:t>
            </a:r>
          </a:p>
        </p:txBody>
      </p:sp>
      <p:sp>
        <p:nvSpPr>
          <p:cNvPr id="11182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410200" cy="1524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7763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1817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4932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2261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0293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115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6320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170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18931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12515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57931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381000"/>
            <a:ext cx="1752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381000"/>
            <a:ext cx="5105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15217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981200" y="381000"/>
            <a:ext cx="7010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88481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7010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981200" y="1752600"/>
            <a:ext cx="6477000" cy="4343400"/>
          </a:xfrm>
        </p:spPr>
        <p:txBody>
          <a:bodyPr/>
          <a:lstStyle/>
          <a:p>
            <a:pPr lvl="0"/>
            <a:endParaRPr lang="en-CA" noProof="0" smtClean="0"/>
          </a:p>
        </p:txBody>
      </p:sp>
    </p:spTree>
    <p:extLst>
      <p:ext uri="{BB962C8B-B14F-4D97-AF65-F5344CB8AC3E}">
        <p14:creationId xmlns:p14="http://schemas.microsoft.com/office/powerpoint/2010/main" val="9934454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533400" y="762000"/>
            <a:ext cx="8077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lang="en-CA" smtClean="0">
              <a:solidFill>
                <a:srgbClr val="000000"/>
              </a:solidFill>
            </a:endParaRPr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00400" y="2057400"/>
            <a:ext cx="5410200" cy="14478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noProof="0" smtClean="0"/>
              <a:t>Click to edit Master title style</a:t>
            </a:r>
          </a:p>
        </p:txBody>
      </p:sp>
      <p:sp>
        <p:nvSpPr>
          <p:cNvPr id="11182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410200" cy="1524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99730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9737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82687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76229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81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90818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0108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36158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09240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72127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875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381000"/>
            <a:ext cx="1752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381000"/>
            <a:ext cx="5105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85630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981200" y="381000"/>
            <a:ext cx="7010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33987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7010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981200" y="1752600"/>
            <a:ext cx="6477000" cy="4343400"/>
          </a:xfrm>
        </p:spPr>
        <p:txBody>
          <a:bodyPr/>
          <a:lstStyle/>
          <a:p>
            <a:pPr lvl="0"/>
            <a:endParaRPr lang="en-CA" noProof="0" smtClean="0"/>
          </a:p>
        </p:txBody>
      </p:sp>
    </p:spTree>
    <p:extLst>
      <p:ext uri="{BB962C8B-B14F-4D97-AF65-F5344CB8AC3E}">
        <p14:creationId xmlns:p14="http://schemas.microsoft.com/office/powerpoint/2010/main" val="12877546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533400" y="762000"/>
            <a:ext cx="8077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lang="en-CA" smtClean="0">
              <a:solidFill>
                <a:srgbClr val="000000"/>
              </a:solidFill>
            </a:endParaRPr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00400" y="2057400"/>
            <a:ext cx="5410200" cy="14478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noProof="0" smtClean="0"/>
              <a:t>Click to edit Master title style</a:t>
            </a:r>
          </a:p>
        </p:txBody>
      </p:sp>
      <p:sp>
        <p:nvSpPr>
          <p:cNvPr id="11182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410200" cy="1524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28927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27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59406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3734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07432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40716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33833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27195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35838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18940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58540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381000"/>
            <a:ext cx="1752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381000"/>
            <a:ext cx="5105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86262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981200" y="381000"/>
            <a:ext cx="7010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378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64374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7010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981200" y="1752600"/>
            <a:ext cx="6477000" cy="4343400"/>
          </a:xfrm>
        </p:spPr>
        <p:txBody>
          <a:bodyPr/>
          <a:lstStyle/>
          <a:p>
            <a:pPr lvl="0"/>
            <a:endParaRPr lang="en-CA" noProof="0" smtClean="0"/>
          </a:p>
        </p:txBody>
      </p:sp>
    </p:spTree>
    <p:extLst>
      <p:ext uri="{BB962C8B-B14F-4D97-AF65-F5344CB8AC3E}">
        <p14:creationId xmlns:p14="http://schemas.microsoft.com/office/powerpoint/2010/main" val="786076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lide_cover                                                    0000F3D2Production_2                   B8F45BAA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7848600" y="381000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endParaRPr lang="en-CA" sz="1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2057400"/>
            <a:ext cx="5410200" cy="14478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410200" cy="1524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300033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02595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421212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08374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343801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143805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469317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918042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970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299657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5241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381000"/>
            <a:ext cx="1752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381000"/>
            <a:ext cx="5105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572900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lide_cover                                                    0000F3D2Production_2                   B8F45BAA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7848600" y="381000"/>
            <a:ext cx="129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endParaRPr lang="en-CA" sz="1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2057400"/>
            <a:ext cx="5410200" cy="14478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410200" cy="1524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3282231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01283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671313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420547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171453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404474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095021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055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7695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0348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603672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381000"/>
            <a:ext cx="1752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381000"/>
            <a:ext cx="5105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473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703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308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7010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6477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Box 1"/>
          <p:cNvSpPr txBox="1">
            <a:spLocks noChangeArrowheads="1"/>
          </p:cNvSpPr>
          <p:nvPr/>
        </p:nvSpPr>
        <p:spPr bwMode="auto">
          <a:xfrm>
            <a:off x="8101013" y="6227763"/>
            <a:ext cx="371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fld id="{94A07E02-0567-49CF-BECB-22567560D462}" type="slidenum">
              <a:rPr lang="en-CA" sz="1200" smtClean="0">
                <a:latin typeface="Arial" charset="0"/>
              </a:rPr>
              <a:pPr>
                <a:defRPr/>
              </a:pPr>
              <a:t>‹Nº›</a:t>
            </a:fld>
            <a:endParaRPr lang="en-CA" sz="1200" dirty="0" smtClean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7010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6477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9" name="Text Box 12"/>
          <p:cNvSpPr txBox="1">
            <a:spLocks noChangeArrowheads="1"/>
          </p:cNvSpPr>
          <p:nvPr/>
        </p:nvSpPr>
        <p:spPr bwMode="auto">
          <a:xfrm>
            <a:off x="8686800" y="6430963"/>
            <a:ext cx="2746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2FBAB57B-72A0-4148-B713-6F5005F16E5B}" type="slidenum">
              <a:rPr lang="en-CA" sz="1200" smtClean="0">
                <a:solidFill>
                  <a:srgbClr val="000000"/>
                </a:solidFill>
                <a:latin typeface="Comic Sans MS" pitchFamily="66" charset="0"/>
              </a:rPr>
              <a:pPr algn="r">
                <a:spcBef>
                  <a:spcPct val="50000"/>
                </a:spcBef>
                <a:defRPr/>
              </a:pPr>
              <a:t>‹Nº›</a:t>
            </a:fld>
            <a:endParaRPr lang="en-CA" sz="1200" smtClean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219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7010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6477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9" name="Text Box 12"/>
          <p:cNvSpPr txBox="1">
            <a:spLocks noChangeArrowheads="1"/>
          </p:cNvSpPr>
          <p:nvPr/>
        </p:nvSpPr>
        <p:spPr bwMode="auto">
          <a:xfrm>
            <a:off x="8686800" y="6430963"/>
            <a:ext cx="2746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2FBAB57B-72A0-4148-B713-6F5005F16E5B}" type="slidenum">
              <a:rPr lang="en-CA" sz="1200" smtClean="0">
                <a:solidFill>
                  <a:srgbClr val="000000"/>
                </a:solidFill>
                <a:latin typeface="Comic Sans MS" pitchFamily="66" charset="0"/>
              </a:rPr>
              <a:pPr algn="r">
                <a:spcBef>
                  <a:spcPct val="50000"/>
                </a:spcBef>
                <a:defRPr/>
              </a:pPr>
              <a:t>‹Nº›</a:t>
            </a:fld>
            <a:endParaRPr lang="en-CA" sz="1200" smtClean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92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7010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6477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9" name="Text Box 12"/>
          <p:cNvSpPr txBox="1">
            <a:spLocks noChangeArrowheads="1"/>
          </p:cNvSpPr>
          <p:nvPr/>
        </p:nvSpPr>
        <p:spPr bwMode="auto">
          <a:xfrm>
            <a:off x="8686800" y="6430963"/>
            <a:ext cx="2746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2FBAB57B-72A0-4148-B713-6F5005F16E5B}" type="slidenum">
              <a:rPr lang="en-CA" sz="1200" smtClean="0">
                <a:solidFill>
                  <a:srgbClr val="000000"/>
                </a:solidFill>
                <a:latin typeface="Comic Sans MS" pitchFamily="66" charset="0"/>
              </a:rPr>
              <a:pPr algn="r">
                <a:spcBef>
                  <a:spcPct val="50000"/>
                </a:spcBef>
                <a:defRPr/>
              </a:pPr>
              <a:t>‹Nº›</a:t>
            </a:fld>
            <a:endParaRPr lang="en-CA" sz="1200" smtClean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9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slide_inside                                                   0000F3D2Production_2                   B8F45BAA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7010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6477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 Box 9"/>
          <p:cNvSpPr txBox="1">
            <a:spLocks noChangeArrowheads="1"/>
          </p:cNvSpPr>
          <p:nvPr/>
        </p:nvSpPr>
        <p:spPr bwMode="auto">
          <a:xfrm>
            <a:off x="8534400" y="6354763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fld id="{8D8C5E8D-D9DE-4FB6-8484-34C8236055F6}" type="slidenum">
              <a:rPr lang="en-CA" sz="2000" smtClean="0">
                <a:solidFill>
                  <a:srgbClr val="000000"/>
                </a:solidFill>
                <a:latin typeface="Arial" charset="0"/>
              </a:rPr>
              <a:pPr algn="l">
                <a:spcBef>
                  <a:spcPct val="50000"/>
                </a:spcBef>
                <a:defRPr/>
              </a:pPr>
              <a:t>‹Nº›</a:t>
            </a:fld>
            <a:endParaRPr lang="en-CA" sz="200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53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slide_inside                                                   0000F3D2Production_2                   B8F45BAA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7010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6477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 Box 9"/>
          <p:cNvSpPr txBox="1">
            <a:spLocks noChangeArrowheads="1"/>
          </p:cNvSpPr>
          <p:nvPr/>
        </p:nvSpPr>
        <p:spPr bwMode="auto">
          <a:xfrm>
            <a:off x="8534400" y="6354763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fld id="{8D8C5E8D-D9DE-4FB6-8484-34C8236055F6}" type="slidenum">
              <a:rPr lang="en-CA" sz="2000" smtClean="0">
                <a:solidFill>
                  <a:srgbClr val="000000"/>
                </a:solidFill>
                <a:latin typeface="Arial" charset="0"/>
              </a:rPr>
              <a:pPr algn="l">
                <a:spcBef>
                  <a:spcPct val="50000"/>
                </a:spcBef>
                <a:defRPr/>
              </a:pPr>
              <a:t>‹Nº›</a:t>
            </a:fld>
            <a:endParaRPr lang="en-CA" sz="200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5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fi-bsif.gc.ca/eng/fi-if/rai-eri/sp-ps/pages/sff.aspx" TargetMode="External"/><Relationship Id="rId2" Type="http://schemas.openxmlformats.org/officeDocument/2006/relationships/hyperlink" Target="http://www.osfi-bsif.gc.ca/" TargetMode="External"/><Relationship Id="rId1" Type="http://schemas.openxmlformats.org/officeDocument/2006/relationships/slideLayout" Target="../slideLayouts/slideLayout63.xml"/><Relationship Id="rId5" Type="http://schemas.openxmlformats.org/officeDocument/2006/relationships/hyperlink" Target="http://www.osfi-bsif.gc.ca/eng/fi-if/rai-eri/sp-ps/pages/rsa.aspx" TargetMode="External"/><Relationship Id="rId4" Type="http://schemas.openxmlformats.org/officeDocument/2006/relationships/hyperlink" Target="http://www.osfi-bsif.gc.ca/eng/fi-if/rg-ro/gdn-ort/gl-ld/pages/b3_sound.asp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3768" y="1700808"/>
            <a:ext cx="5910262" cy="2376487"/>
          </a:xfrm>
        </p:spPr>
        <p:txBody>
          <a:bodyPr/>
          <a:lstStyle/>
          <a:p>
            <a:pPr eaLnBrk="1" hangingPunct="1"/>
            <a:r>
              <a:rPr lang="es-CL" sz="3200" dirty="0"/>
              <a:t>Reaseguro y Otras Formas de Transferencia de Riesgos</a:t>
            </a:r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s-CL" sz="2000" dirty="0"/>
              <a:t>Supervisión Basada en Riesgos de los Reaseguradores y Cobertura de Reaseguro de los Aseguradores</a:t>
            </a:r>
            <a:endParaRPr lang="en-CA" sz="2800" dirty="0" smtClean="0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149080"/>
            <a:ext cx="5991225" cy="158497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CL" sz="1800" b="0" dirty="0" smtClean="0"/>
              <a:t>26-28 de mayo, </a:t>
            </a:r>
            <a:r>
              <a:rPr lang="es-CL" sz="1800" b="0" dirty="0"/>
              <a:t>2015</a:t>
            </a:r>
          </a:p>
          <a:p>
            <a:pPr eaLnBrk="1" hangingPunct="1">
              <a:spcBef>
                <a:spcPct val="0"/>
              </a:spcBef>
            </a:pPr>
            <a:endParaRPr lang="es-CL" sz="1800" b="0" dirty="0"/>
          </a:p>
          <a:p>
            <a:pPr eaLnBrk="1" hangingPunct="1">
              <a:spcBef>
                <a:spcPct val="0"/>
              </a:spcBef>
            </a:pPr>
            <a:r>
              <a:rPr lang="es-CL" sz="1800" b="0" dirty="0"/>
              <a:t>Connie </a:t>
            </a:r>
            <a:r>
              <a:rPr lang="es-CL" sz="1800" b="0" dirty="0" err="1"/>
              <a:t>Dewar</a:t>
            </a:r>
            <a:r>
              <a:rPr lang="es-CL" sz="1800" b="0" dirty="0"/>
              <a:t>, </a:t>
            </a:r>
            <a:r>
              <a:rPr lang="es-CL" sz="1800" b="0" dirty="0" err="1"/>
              <a:t>Managing</a:t>
            </a:r>
            <a:r>
              <a:rPr lang="es-CL" sz="1800" b="0" dirty="0"/>
              <a:t> Director</a:t>
            </a:r>
          </a:p>
          <a:p>
            <a:pPr eaLnBrk="1" hangingPunct="1">
              <a:spcBef>
                <a:spcPct val="0"/>
              </a:spcBef>
            </a:pPr>
            <a:r>
              <a:rPr lang="es-CL" sz="1800" b="0" dirty="0"/>
              <a:t>Grupo de Seguros de Vida </a:t>
            </a:r>
          </a:p>
          <a:p>
            <a:pPr eaLnBrk="1" hangingPunct="1">
              <a:spcBef>
                <a:spcPct val="0"/>
              </a:spcBef>
            </a:pPr>
            <a:r>
              <a:rPr lang="es-CL" sz="1800" b="0" dirty="0"/>
              <a:t>Oficina del Superintendente de Instituciones Financieras</a:t>
            </a:r>
          </a:p>
        </p:txBody>
      </p:sp>
    </p:spTree>
    <p:extLst>
      <p:ext uri="{BB962C8B-B14F-4D97-AF65-F5344CB8AC3E}">
        <p14:creationId xmlns:p14="http://schemas.microsoft.com/office/powerpoint/2010/main" val="6089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z="2400" dirty="0" smtClean="0"/>
              <a:t>Guía B-3 sobre las Prácticas y Procedimientos Sólidos de Reaseguro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556792"/>
            <a:ext cx="6477000" cy="4343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s-CL" b="0" dirty="0" smtClean="0"/>
              <a:t>Cuatro principios:</a:t>
            </a:r>
          </a:p>
          <a:p>
            <a:pPr marL="0" indent="0" eaLnBrk="1" hangingPunct="1">
              <a:buFontTx/>
              <a:buNone/>
              <a:defRPr/>
            </a:pPr>
            <a:endParaRPr lang="es-CL" b="0" dirty="0" smtClean="0"/>
          </a:p>
          <a:p>
            <a:pPr marL="457200" indent="-457200" eaLnBrk="1" hangingPunct="1">
              <a:spcAft>
                <a:spcPts val="600"/>
              </a:spcAft>
              <a:buFontTx/>
              <a:buAutoNum type="arabicPeriod"/>
              <a:defRPr/>
            </a:pPr>
            <a:r>
              <a:rPr lang="es-CL" b="0" dirty="0" smtClean="0"/>
              <a:t>Política de manejo </a:t>
            </a:r>
            <a:r>
              <a:rPr lang="es-CL" b="0" dirty="0" smtClean="0"/>
              <a:t>de riesgo </a:t>
            </a:r>
            <a:r>
              <a:rPr lang="es-CL" b="0" dirty="0" smtClean="0"/>
              <a:t>de </a:t>
            </a:r>
            <a:r>
              <a:rPr lang="es-CL" b="0" dirty="0" smtClean="0"/>
              <a:t>reaseguro</a:t>
            </a:r>
            <a:endParaRPr lang="es-CL" b="0" dirty="0" smtClean="0"/>
          </a:p>
          <a:p>
            <a:pPr marL="457200" indent="-457200" eaLnBrk="1" hangingPunct="1">
              <a:spcAft>
                <a:spcPts val="600"/>
              </a:spcAft>
              <a:buFontTx/>
              <a:buAutoNum type="arabicPeriod"/>
              <a:defRPr/>
            </a:pPr>
            <a:r>
              <a:rPr lang="es-CL" b="0" dirty="0" smtClean="0"/>
              <a:t>La debida diligencia (</a:t>
            </a:r>
            <a:r>
              <a:rPr lang="es-CL" b="0" dirty="0" err="1" smtClean="0"/>
              <a:t>due</a:t>
            </a:r>
            <a:r>
              <a:rPr lang="es-CL" b="0" dirty="0" smtClean="0"/>
              <a:t> </a:t>
            </a:r>
            <a:r>
              <a:rPr lang="es-CL" b="0" dirty="0" err="1" smtClean="0"/>
              <a:t>diligence</a:t>
            </a:r>
            <a:r>
              <a:rPr lang="es-CL" b="0" dirty="0" smtClean="0"/>
              <a:t>) de las contrapartes de reaseguro</a:t>
            </a:r>
          </a:p>
          <a:p>
            <a:pPr marL="457200" indent="-457200" eaLnBrk="1" hangingPunct="1">
              <a:spcAft>
                <a:spcPts val="600"/>
              </a:spcAft>
              <a:buFontTx/>
              <a:buAutoNum type="arabicPeriod"/>
              <a:defRPr/>
            </a:pPr>
            <a:r>
              <a:rPr lang="es-CL" b="0" dirty="0" smtClean="0"/>
              <a:t>Términos y condiciones / claridad y certeza de los contratos</a:t>
            </a:r>
          </a:p>
          <a:p>
            <a:pPr marL="457200" indent="-457200" eaLnBrk="1" hangingPunct="1">
              <a:spcAft>
                <a:spcPts val="600"/>
              </a:spcAft>
              <a:buFontTx/>
              <a:buAutoNum type="arabicPeriod"/>
              <a:defRPr/>
            </a:pPr>
            <a:r>
              <a:rPr lang="es-CL" b="0" dirty="0" smtClean="0"/>
              <a:t>La compañía cedente no esté afectada negativamente por los términos y condiciones</a:t>
            </a:r>
          </a:p>
        </p:txBody>
      </p:sp>
    </p:spTree>
    <p:extLst>
      <p:ext uri="{BB962C8B-B14F-4D97-AF65-F5344CB8AC3E}">
        <p14:creationId xmlns:p14="http://schemas.microsoft.com/office/powerpoint/2010/main" val="314561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332656"/>
            <a:ext cx="7010400" cy="743744"/>
          </a:xfrm>
        </p:spPr>
        <p:txBody>
          <a:bodyPr/>
          <a:lstStyle/>
          <a:p>
            <a:pPr eaLnBrk="1" hangingPunct="1"/>
            <a:r>
              <a:rPr lang="en-CA" sz="2400" dirty="0" smtClean="0"/>
              <a:t>1. </a:t>
            </a:r>
            <a:r>
              <a:rPr lang="es-ES" sz="2400" dirty="0" smtClean="0"/>
              <a:t>Política </a:t>
            </a:r>
            <a:r>
              <a:rPr lang="es-ES" sz="2400" dirty="0"/>
              <a:t>de </a:t>
            </a:r>
            <a:r>
              <a:rPr lang="es-ES" sz="2400" dirty="0" smtClean="0"/>
              <a:t>manejo del riesgo de reaseguro</a:t>
            </a:r>
            <a:endParaRPr lang="en-CA" sz="24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12776"/>
            <a:ext cx="6477000" cy="4824536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s-ES" b="0" dirty="0" smtClean="0"/>
              <a:t>Enfoque </a:t>
            </a:r>
            <a:r>
              <a:rPr lang="es-ES" b="0" dirty="0"/>
              <a:t>de la institución para </a:t>
            </a:r>
            <a:r>
              <a:rPr lang="es-ES" b="0" dirty="0" smtClean="0"/>
              <a:t>el manejo de </a:t>
            </a:r>
            <a:r>
              <a:rPr lang="es-ES" b="0" dirty="0"/>
              <a:t>riesgos a través del reaseguro incluyendo </a:t>
            </a:r>
            <a:r>
              <a:rPr lang="es-ES" b="0" dirty="0" smtClean="0"/>
              <a:t>el propósito </a:t>
            </a:r>
            <a:r>
              <a:rPr lang="es-ES" b="0" dirty="0"/>
              <a:t>y </a:t>
            </a:r>
            <a:r>
              <a:rPr lang="es-ES" b="0" dirty="0" smtClean="0"/>
              <a:t>objetivos</a:t>
            </a:r>
          </a:p>
          <a:p>
            <a:pPr eaLnBrk="1" hangingPunct="1">
              <a:spcAft>
                <a:spcPts val="600"/>
              </a:spcAft>
            </a:pPr>
            <a:r>
              <a:rPr lang="es-ES" b="0" dirty="0" smtClean="0"/>
              <a:t>Refleja </a:t>
            </a:r>
            <a:r>
              <a:rPr lang="es-ES" b="0" dirty="0"/>
              <a:t>la escala, la naturaleza y </a:t>
            </a:r>
            <a:r>
              <a:rPr lang="es-ES" b="0" dirty="0" smtClean="0"/>
              <a:t>la complejidad </a:t>
            </a:r>
            <a:r>
              <a:rPr lang="es-ES" b="0" dirty="0"/>
              <a:t>de los </a:t>
            </a:r>
            <a:r>
              <a:rPr lang="es-ES" b="0" dirty="0" smtClean="0"/>
              <a:t>negocios</a:t>
            </a:r>
          </a:p>
          <a:p>
            <a:pPr eaLnBrk="1" hangingPunct="1">
              <a:spcAft>
                <a:spcPts val="600"/>
              </a:spcAft>
            </a:pPr>
            <a:r>
              <a:rPr lang="es-ES" b="0" dirty="0" smtClean="0"/>
              <a:t>Describe el enfoque </a:t>
            </a:r>
            <a:r>
              <a:rPr lang="es-ES" b="0" dirty="0"/>
              <a:t>de </a:t>
            </a:r>
            <a:r>
              <a:rPr lang="es-ES" b="0" dirty="0" smtClean="0"/>
              <a:t>reaseguro</a:t>
            </a:r>
            <a:endParaRPr lang="es-ES" b="0" dirty="0"/>
          </a:p>
          <a:p>
            <a:pPr eaLnBrk="1" hangingPunct="1">
              <a:spcAft>
                <a:spcPts val="600"/>
              </a:spcAft>
            </a:pPr>
            <a:r>
              <a:rPr lang="es-ES" b="0" dirty="0" smtClean="0"/>
              <a:t>Especifica </a:t>
            </a:r>
            <a:r>
              <a:rPr lang="es-ES" b="0" dirty="0"/>
              <a:t>los roles y </a:t>
            </a:r>
            <a:r>
              <a:rPr lang="es-ES" b="0" dirty="0" smtClean="0"/>
              <a:t>responsabilidades</a:t>
            </a:r>
          </a:p>
          <a:p>
            <a:pPr eaLnBrk="1" hangingPunct="1">
              <a:spcAft>
                <a:spcPts val="600"/>
              </a:spcAft>
            </a:pPr>
            <a:r>
              <a:rPr lang="es-ES" b="0" dirty="0" smtClean="0"/>
              <a:t>Evalúa </a:t>
            </a:r>
            <a:r>
              <a:rPr lang="es-ES" b="0" dirty="0"/>
              <a:t>la adecuación y eficacia </a:t>
            </a:r>
            <a:r>
              <a:rPr lang="es-ES" b="0" dirty="0" smtClean="0"/>
              <a:t>del reaseguro</a:t>
            </a:r>
            <a:endParaRPr lang="es-ES" b="0" dirty="0"/>
          </a:p>
          <a:p>
            <a:pPr eaLnBrk="1" hangingPunct="1">
              <a:spcAft>
                <a:spcPts val="600"/>
              </a:spcAft>
            </a:pPr>
            <a:r>
              <a:rPr lang="es-ES" b="0" dirty="0" smtClean="0"/>
              <a:t>Implementación de la supervisión del Directorio y de los altos ejecutivos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14153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7010400" cy="990600"/>
          </a:xfrm>
        </p:spPr>
        <p:txBody>
          <a:bodyPr/>
          <a:lstStyle/>
          <a:p>
            <a:pPr marL="457200" indent="-457200" eaLnBrk="1" hangingPunct="1">
              <a:spcAft>
                <a:spcPts val="600"/>
              </a:spcAft>
              <a:defRPr/>
            </a:pPr>
            <a:r>
              <a:rPr lang="en-CA" sz="2400" dirty="0" smtClean="0"/>
              <a:t>2. </a:t>
            </a:r>
            <a:r>
              <a:rPr lang="es-CL" sz="2400" dirty="0" smtClean="0"/>
              <a:t>El </a:t>
            </a:r>
            <a:r>
              <a:rPr lang="es-CL" sz="2400" dirty="0" err="1" smtClean="0"/>
              <a:t>due</a:t>
            </a:r>
            <a:r>
              <a:rPr lang="es-CL" sz="2400" dirty="0" smtClean="0"/>
              <a:t> </a:t>
            </a:r>
            <a:r>
              <a:rPr lang="es-CL" sz="2400" dirty="0" err="1" smtClean="0"/>
              <a:t>diligence</a:t>
            </a:r>
            <a:r>
              <a:rPr lang="es-CL" sz="2400" dirty="0" smtClean="0"/>
              <a:t> de </a:t>
            </a:r>
            <a:r>
              <a:rPr lang="es-CL" sz="2400" dirty="0"/>
              <a:t>las contrapartes de reaseguro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844824"/>
            <a:ext cx="6477000" cy="43434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s-ES" b="0" dirty="0" smtClean="0"/>
              <a:t>Evaluar </a:t>
            </a:r>
            <a:r>
              <a:rPr lang="es-ES" b="0" dirty="0"/>
              <a:t>las habilidades </a:t>
            </a:r>
            <a:r>
              <a:rPr lang="es-ES" b="0" dirty="0" smtClean="0"/>
              <a:t>de las reaseguradoras</a:t>
            </a:r>
          </a:p>
          <a:p>
            <a:pPr eaLnBrk="1" hangingPunct="1">
              <a:spcAft>
                <a:spcPts val="600"/>
              </a:spcAft>
            </a:pPr>
            <a:r>
              <a:rPr lang="es-ES" b="0" dirty="0" smtClean="0"/>
              <a:t>Proporcionalidad con </a:t>
            </a:r>
            <a:r>
              <a:rPr lang="es-ES" b="0" dirty="0"/>
              <a:t>el nivel de </a:t>
            </a:r>
            <a:r>
              <a:rPr lang="es-ES" b="0" dirty="0" smtClean="0"/>
              <a:t>exposición</a:t>
            </a:r>
          </a:p>
          <a:p>
            <a:pPr eaLnBrk="1" hangingPunct="1">
              <a:spcAft>
                <a:spcPts val="600"/>
              </a:spcAft>
            </a:pPr>
            <a:r>
              <a:rPr lang="es-ES" b="0" dirty="0" smtClean="0"/>
              <a:t>No solamente </a:t>
            </a:r>
            <a:r>
              <a:rPr lang="es-ES" b="0" dirty="0"/>
              <a:t>confiar </a:t>
            </a:r>
            <a:r>
              <a:rPr lang="es-ES" b="0" dirty="0" smtClean="0"/>
              <a:t>en terceros</a:t>
            </a:r>
            <a:endParaRPr lang="es-ES" b="0" dirty="0"/>
          </a:p>
          <a:p>
            <a:pPr eaLnBrk="1" hangingPunct="1">
              <a:spcAft>
                <a:spcPts val="600"/>
              </a:spcAft>
            </a:pPr>
            <a:r>
              <a:rPr lang="es-ES" b="0" dirty="0" smtClean="0"/>
              <a:t>La evaluación </a:t>
            </a:r>
            <a:r>
              <a:rPr lang="es-ES" b="0" dirty="0"/>
              <a:t>de las </a:t>
            </a:r>
            <a:r>
              <a:rPr lang="es-ES" b="0" dirty="0" smtClean="0"/>
              <a:t>contrapartes debería </a:t>
            </a:r>
            <a:r>
              <a:rPr lang="es-ES" b="0" dirty="0"/>
              <a:t>actualizarse </a:t>
            </a:r>
            <a:r>
              <a:rPr lang="es-ES" b="0" dirty="0" smtClean="0"/>
              <a:t>regularmente</a:t>
            </a:r>
          </a:p>
          <a:p>
            <a:pPr eaLnBrk="1" hangingPunct="1">
              <a:spcAft>
                <a:spcPts val="600"/>
              </a:spcAft>
            </a:pPr>
            <a:r>
              <a:rPr lang="es-ES" b="0" dirty="0" smtClean="0"/>
              <a:t>Mayor </a:t>
            </a:r>
            <a:r>
              <a:rPr lang="es-ES" b="0" dirty="0"/>
              <a:t>nivel de </a:t>
            </a:r>
            <a:r>
              <a:rPr lang="es-ES" b="0" dirty="0" err="1" smtClean="0"/>
              <a:t>due</a:t>
            </a:r>
            <a:r>
              <a:rPr lang="es-ES" b="0" dirty="0" smtClean="0"/>
              <a:t> </a:t>
            </a:r>
            <a:r>
              <a:rPr lang="es-ES" b="0" dirty="0" err="1" smtClean="0"/>
              <a:t>diligence</a:t>
            </a:r>
            <a:r>
              <a:rPr lang="es-ES" b="0" dirty="0" smtClean="0"/>
              <a:t> para </a:t>
            </a:r>
            <a:r>
              <a:rPr lang="es-ES" b="0" dirty="0"/>
              <a:t>las reaseguradoras no </a:t>
            </a:r>
            <a:r>
              <a:rPr lang="es-ES" b="0" dirty="0" smtClean="0"/>
              <a:t>registradas</a:t>
            </a:r>
            <a:endParaRPr lang="en-CA" b="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847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7010400" cy="990600"/>
          </a:xfrm>
        </p:spPr>
        <p:txBody>
          <a:bodyPr/>
          <a:lstStyle/>
          <a:p>
            <a:pPr marL="457200" indent="-457200" eaLnBrk="1" hangingPunct="1">
              <a:spcAft>
                <a:spcPts val="600"/>
              </a:spcAft>
              <a:defRPr/>
            </a:pPr>
            <a:r>
              <a:rPr lang="en-CA" sz="2400" dirty="0"/>
              <a:t>3. </a:t>
            </a:r>
            <a:r>
              <a:rPr lang="es-CL" sz="2400" dirty="0"/>
              <a:t>Términos y condiciones / claridad y certeza de contratos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88840"/>
            <a:ext cx="6477000" cy="410716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s-ES" b="0" dirty="0" smtClean="0"/>
              <a:t>Contrato vinculante </a:t>
            </a:r>
            <a:r>
              <a:rPr lang="es-ES" b="0" dirty="0"/>
              <a:t>antes de la fecha de vigencia de la </a:t>
            </a:r>
            <a:r>
              <a:rPr lang="es-ES" b="0" dirty="0" smtClean="0"/>
              <a:t>cobertura</a:t>
            </a:r>
          </a:p>
          <a:p>
            <a:pPr eaLnBrk="1" hangingPunct="1">
              <a:spcAft>
                <a:spcPts val="600"/>
              </a:spcAft>
            </a:pPr>
            <a:r>
              <a:rPr lang="es-ES" b="0" dirty="0" smtClean="0"/>
              <a:t>"Documentos </a:t>
            </a:r>
            <a:r>
              <a:rPr lang="es-ES" b="0" dirty="0" smtClean="0"/>
              <a:t>de síntesis" </a:t>
            </a:r>
            <a:r>
              <a:rPr lang="es-ES" b="0" dirty="0" smtClean="0"/>
              <a:t>pueden </a:t>
            </a:r>
            <a:r>
              <a:rPr lang="es-ES" b="0" dirty="0"/>
              <a:t>ser </a:t>
            </a:r>
            <a:r>
              <a:rPr lang="es-ES" b="0" dirty="0" smtClean="0"/>
              <a:t>adecuados, </a:t>
            </a:r>
            <a:r>
              <a:rPr lang="es-ES" b="0" dirty="0"/>
              <a:t>pero deben ser </a:t>
            </a:r>
            <a:r>
              <a:rPr lang="es-ES" b="0" dirty="0" smtClean="0"/>
              <a:t>contractualmente vinculantes</a:t>
            </a:r>
            <a:endParaRPr lang="es-ES" b="0" dirty="0"/>
          </a:p>
          <a:p>
            <a:pPr eaLnBrk="1" hangingPunct="1">
              <a:spcAft>
                <a:spcPts val="600"/>
              </a:spcAft>
            </a:pPr>
            <a:r>
              <a:rPr lang="es-ES" b="0" dirty="0" smtClean="0"/>
              <a:t>Los </a:t>
            </a:r>
            <a:r>
              <a:rPr lang="es-ES" b="0" dirty="0" smtClean="0"/>
              <a:t>documentos finales de formalización deben </a:t>
            </a:r>
            <a:r>
              <a:rPr lang="es-ES" b="0" dirty="0" smtClean="0"/>
              <a:t>ser completados a tiempo</a:t>
            </a:r>
            <a:endParaRPr lang="es-ES" b="0" dirty="0"/>
          </a:p>
          <a:p>
            <a:pPr eaLnBrk="1" hangingPunct="1">
              <a:spcAft>
                <a:spcPts val="600"/>
              </a:spcAft>
            </a:pPr>
            <a:r>
              <a:rPr lang="es-ES" b="0" dirty="0" smtClean="0"/>
              <a:t>Contratos </a:t>
            </a:r>
            <a:r>
              <a:rPr lang="es-ES" b="0" dirty="0"/>
              <a:t>de </a:t>
            </a:r>
            <a:r>
              <a:rPr lang="es-ES" b="0" dirty="0" smtClean="0"/>
              <a:t>reaseguro </a:t>
            </a:r>
            <a:r>
              <a:rPr lang="es-ES" b="0" dirty="0"/>
              <a:t>deben valerse por sí mismos</a:t>
            </a:r>
            <a:endParaRPr lang="en-CA" b="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908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979712" y="548680"/>
            <a:ext cx="7010400" cy="750912"/>
          </a:xfrm>
        </p:spPr>
        <p:txBody>
          <a:bodyPr/>
          <a:lstStyle/>
          <a:p>
            <a:pPr marL="457200" indent="-457200" eaLnBrk="1" hangingPunct="1">
              <a:spcAft>
                <a:spcPts val="600"/>
              </a:spcAft>
              <a:defRPr/>
            </a:pPr>
            <a:r>
              <a:rPr lang="es-CL" sz="2400" dirty="0" smtClean="0"/>
              <a:t>4. La compañía cedente no esté afectada negativamente por los términos y condiciones</a:t>
            </a:r>
            <a:endParaRPr lang="es-CL" sz="2400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981200" y="1556792"/>
            <a:ext cx="6477000" cy="4752528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s-CL" sz="2200" b="0" dirty="0" smtClean="0"/>
              <a:t>Incluir una “cláusula de insolvencia” apropiada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s-CL" sz="1200" b="1" dirty="0" smtClean="0"/>
              <a:t>La cláusula de insolvencia </a:t>
            </a:r>
            <a:r>
              <a:rPr lang="es-CL" sz="1200" dirty="0" smtClean="0"/>
              <a:t>prevé la continuidad de pagos de las obligaciones de la reaseguradora, como si  no hubiera ocurrido la insolvencia</a:t>
            </a:r>
          </a:p>
          <a:p>
            <a:pPr marL="457200" lvl="1" indent="0" eaLnBrk="1" hangingPunct="1">
              <a:buNone/>
            </a:pPr>
            <a:endParaRPr lang="es-CL" sz="1200" b="0" dirty="0" smtClean="0"/>
          </a:p>
          <a:p>
            <a:pPr eaLnBrk="1" hangingPunct="1">
              <a:spcAft>
                <a:spcPts val="600"/>
              </a:spcAft>
            </a:pPr>
            <a:r>
              <a:rPr lang="es-CL" sz="2200" b="0" dirty="0" smtClean="0"/>
              <a:t>Uso apropiado de “compensación (off-set)”, “supresión (</a:t>
            </a:r>
            <a:r>
              <a:rPr lang="es-CL" sz="2200" b="0" dirty="0" err="1" smtClean="0"/>
              <a:t>cut-through</a:t>
            </a:r>
            <a:r>
              <a:rPr lang="es-CL" sz="2200" b="0" dirty="0" smtClean="0"/>
              <a:t>)” and “retención de fondos (</a:t>
            </a:r>
            <a:r>
              <a:rPr lang="es-CL" sz="2200" b="0" dirty="0" err="1" smtClean="0"/>
              <a:t>funds</a:t>
            </a:r>
            <a:r>
              <a:rPr lang="es-CL" sz="2200" b="0" dirty="0" smtClean="0"/>
              <a:t> </a:t>
            </a:r>
            <a:r>
              <a:rPr lang="es-CL" sz="2200" b="0" dirty="0" err="1" smtClean="0"/>
              <a:t>withheld</a:t>
            </a:r>
            <a:r>
              <a:rPr lang="es-CL" sz="2200" b="0" dirty="0" smtClean="0"/>
              <a:t>)”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s-CL" sz="1400" b="1" dirty="0" smtClean="0"/>
              <a:t>Off-set </a:t>
            </a:r>
            <a:r>
              <a:rPr lang="es-CL" sz="1400" dirty="0" smtClean="0"/>
              <a:t>permite a cada parte enfrentar los montos adeudados versus los pagaderos antes de hacer el pago</a:t>
            </a:r>
            <a:br>
              <a:rPr lang="es-CL" sz="1400" dirty="0" smtClean="0"/>
            </a:br>
            <a:r>
              <a:rPr lang="es-CL" sz="1400" b="1" dirty="0" err="1" smtClean="0"/>
              <a:t>Cut-through</a:t>
            </a:r>
            <a:r>
              <a:rPr lang="es-CL" sz="1400" b="1" dirty="0" smtClean="0"/>
              <a:t> </a:t>
            </a:r>
            <a:r>
              <a:rPr lang="es-CL" sz="1400" dirty="0" smtClean="0"/>
              <a:t>en caso </a:t>
            </a:r>
            <a:r>
              <a:rPr lang="es-CL" sz="1400" dirty="0" smtClean="0"/>
              <a:t>de insolvencia </a:t>
            </a:r>
            <a:r>
              <a:rPr lang="es-CL" sz="1400" dirty="0" smtClean="0"/>
              <a:t>de la compañía cedente, cualquier pérdida cubierta por el contrato de reaseguro se pagará por el reasegurador directamente a los asegurados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s-CL" sz="1400" dirty="0" smtClean="0"/>
              <a:t>Los activos de </a:t>
            </a:r>
            <a:r>
              <a:rPr lang="es-CL" sz="1400" b="1" dirty="0" smtClean="0"/>
              <a:t>fondos retenidos </a:t>
            </a:r>
            <a:r>
              <a:rPr lang="es-CL" sz="1400" dirty="0" smtClean="0"/>
              <a:t>que normalmente se </a:t>
            </a:r>
            <a:r>
              <a:rPr lang="es-CL" sz="1400" dirty="0" smtClean="0"/>
              <a:t>pagarían a </a:t>
            </a:r>
            <a:r>
              <a:rPr lang="es-CL" sz="1400" dirty="0" smtClean="0"/>
              <a:t>una reaseguradora </a:t>
            </a:r>
            <a:r>
              <a:rPr lang="es-CL" sz="1400" dirty="0" smtClean="0"/>
              <a:t>son </a:t>
            </a:r>
            <a:r>
              <a:rPr lang="es-CL" sz="1400" dirty="0" smtClean="0"/>
              <a:t>retenidos por la compañía cedente para reducir el </a:t>
            </a:r>
            <a:r>
              <a:rPr lang="es-CL" sz="1400" dirty="0" smtClean="0"/>
              <a:t>potencial riesgo </a:t>
            </a:r>
            <a:r>
              <a:rPr lang="es-CL" sz="1400" dirty="0" smtClean="0"/>
              <a:t>de crédito</a:t>
            </a:r>
            <a:endParaRPr lang="es-CL" sz="1200" b="0" dirty="0" smtClean="0"/>
          </a:p>
          <a:p>
            <a:pPr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s-CL" sz="2200" b="0" dirty="0" smtClean="0"/>
              <a:t>La </a:t>
            </a:r>
            <a:r>
              <a:rPr lang="es-CL" sz="2000" b="0" dirty="0" smtClean="0"/>
              <a:t>reaseguradora debe cumplir con las obligaciones, incluso cuando la compañía cedente es insolvente</a:t>
            </a:r>
            <a:endParaRPr lang="es-CL" sz="2200" b="0" dirty="0" smtClean="0"/>
          </a:p>
        </p:txBody>
      </p:sp>
    </p:spTree>
    <p:extLst>
      <p:ext uri="{BB962C8B-B14F-4D97-AF65-F5344CB8AC3E}">
        <p14:creationId xmlns:p14="http://schemas.microsoft.com/office/powerpoint/2010/main" val="345502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979712" y="692696"/>
            <a:ext cx="7010400" cy="455712"/>
          </a:xfrm>
        </p:spPr>
        <p:txBody>
          <a:bodyPr/>
          <a:lstStyle/>
          <a:p>
            <a:pPr eaLnBrk="1" hangingPunct="1"/>
            <a:r>
              <a:rPr lang="es-CL" sz="2400" dirty="0" smtClean="0"/>
              <a:t>Administración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979712" y="1196752"/>
            <a:ext cx="6696744" cy="5472608"/>
          </a:xfrm>
        </p:spPr>
        <p:txBody>
          <a:bodyPr/>
          <a:lstStyle/>
          <a:p>
            <a:pPr eaLnBrk="1" hangingPunct="1">
              <a:spcAft>
                <a:spcPts val="0"/>
              </a:spcAft>
            </a:pPr>
            <a:r>
              <a:rPr lang="es-CL" sz="1800" b="0" dirty="0" smtClean="0"/>
              <a:t>Se aplica a todas las instituciones financieras reguladas por el gobierno federal</a:t>
            </a:r>
          </a:p>
          <a:p>
            <a:pPr eaLnBrk="1" hangingPunct="1">
              <a:spcAft>
                <a:spcPts val="0"/>
              </a:spcAft>
            </a:pPr>
            <a:r>
              <a:rPr lang="es-CL" sz="1800" b="0" dirty="0" smtClean="0"/>
              <a:t>Las potenciales </a:t>
            </a:r>
            <a:r>
              <a:rPr lang="es-CL" sz="1800" b="0" dirty="0"/>
              <a:t>consecuencias </a:t>
            </a:r>
            <a:r>
              <a:rPr lang="es-CL" sz="1800" b="0" dirty="0" smtClean="0"/>
              <a:t>de no adherirse</a:t>
            </a:r>
          </a:p>
          <a:p>
            <a:pPr marL="828000" lvl="1" eaLnBrk="1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s-CL" sz="1600" dirty="0" smtClean="0"/>
              <a:t>Pérdida </a:t>
            </a:r>
            <a:r>
              <a:rPr lang="es-CL" sz="1600" dirty="0" smtClean="0"/>
              <a:t>de </a:t>
            </a:r>
            <a:r>
              <a:rPr lang="es-CL" sz="1600" dirty="0" smtClean="0"/>
              <a:t>capital o del crédito de activos </a:t>
            </a:r>
          </a:p>
          <a:p>
            <a:pPr marL="828000" lvl="1" eaLnBrk="1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s-CL" sz="1600" dirty="0" smtClean="0"/>
              <a:t>Mayor nivel requerido del capital / activos </a:t>
            </a:r>
          </a:p>
          <a:p>
            <a:pPr eaLnBrk="1" hangingPunct="1">
              <a:spcAft>
                <a:spcPts val="0"/>
              </a:spcAft>
            </a:pPr>
            <a:r>
              <a:rPr lang="es-CL" sz="1800" b="0" dirty="0" smtClean="0"/>
              <a:t>Declaración anual de reaseguro al Directorio</a:t>
            </a:r>
          </a:p>
          <a:p>
            <a:pPr eaLnBrk="1" hangingPunct="1">
              <a:spcAft>
                <a:spcPts val="0"/>
              </a:spcAft>
            </a:pPr>
            <a:r>
              <a:rPr lang="es-CL" sz="1800" b="0" dirty="0" smtClean="0"/>
              <a:t>Crédito para Reaseguros</a:t>
            </a:r>
          </a:p>
          <a:p>
            <a:pPr marL="457200" lvl="1" indent="0" eaLnBrk="1" hangingPunct="1">
              <a:spcAft>
                <a:spcPts val="0"/>
              </a:spcAft>
              <a:buNone/>
            </a:pPr>
            <a:r>
              <a:rPr lang="es-CL" sz="1400" b="1" dirty="0" smtClean="0"/>
              <a:t>Reguladas en Canadá</a:t>
            </a:r>
          </a:p>
          <a:p>
            <a:pPr lvl="2" eaLnBrk="1" hangingPunct="1">
              <a:spcAft>
                <a:spcPts val="600"/>
              </a:spcAft>
            </a:pPr>
            <a:r>
              <a:rPr lang="es-CL" sz="1600" dirty="0" smtClean="0"/>
              <a:t>Recibe la totalidad del crédito para el reaseguro</a:t>
            </a:r>
          </a:p>
          <a:p>
            <a:pPr lvl="2" eaLnBrk="1" hangingPunct="1">
              <a:spcAft>
                <a:spcPts val="600"/>
              </a:spcAft>
            </a:pPr>
            <a:r>
              <a:rPr lang="es-CL" sz="1600" dirty="0" smtClean="0"/>
              <a:t>La compañía cedente emite reservas, así como los requisitos de capital MCCSR</a:t>
            </a:r>
          </a:p>
          <a:p>
            <a:pPr marL="457200" lvl="1" indent="0" eaLnBrk="1" hangingPunct="1">
              <a:spcAft>
                <a:spcPts val="0"/>
              </a:spcAft>
              <a:buNone/>
            </a:pPr>
            <a:r>
              <a:rPr lang="es-CL" sz="1400" b="1" dirty="0" smtClean="0"/>
              <a:t>No Regulado en Canadá </a:t>
            </a:r>
          </a:p>
          <a:p>
            <a:pPr lvl="2" eaLnBrk="1" hangingPunct="1">
              <a:spcAft>
                <a:spcPts val="0"/>
              </a:spcAft>
            </a:pPr>
            <a:r>
              <a:rPr lang="es-CL" sz="1500" dirty="0" smtClean="0"/>
              <a:t>Con el fin de recibir el crédito, deben garantizar tanto las reservas como los requisitos de capital de los negocios cedidos</a:t>
            </a:r>
          </a:p>
          <a:p>
            <a:pPr lvl="2" eaLnBrk="1" hangingPunct="1">
              <a:spcAft>
                <a:spcPts val="0"/>
              </a:spcAft>
            </a:pPr>
            <a:r>
              <a:rPr lang="es-CL" sz="1500" dirty="0" smtClean="0"/>
              <a:t>Reaseguradora debe constituir un depósito equivalente al 100% de las reservas cedidas más 150% del requerimiento de capital MCCSR cedido</a:t>
            </a:r>
          </a:p>
          <a:p>
            <a:pPr lvl="2" eaLnBrk="1" hangingPunct="1">
              <a:spcAft>
                <a:spcPts val="0"/>
              </a:spcAft>
            </a:pPr>
            <a:r>
              <a:rPr lang="es-CL" sz="1500" dirty="0" smtClean="0"/>
              <a:t>Las cantidades no </a:t>
            </a:r>
            <a:r>
              <a:rPr lang="es-CL" sz="1500" dirty="0" err="1" smtClean="0"/>
              <a:t>colateralizadas</a:t>
            </a:r>
            <a:r>
              <a:rPr lang="es-CL" sz="1500" dirty="0" smtClean="0"/>
              <a:t> permanecen con la compañía cedente</a:t>
            </a:r>
          </a:p>
          <a:p>
            <a:pPr lvl="1" eaLnBrk="1" hangingPunct="1">
              <a:spcAft>
                <a:spcPts val="1200"/>
              </a:spcAft>
            </a:pPr>
            <a:endParaRPr lang="es-CL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350465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835696" y="1196752"/>
            <a:ext cx="7010400" cy="462880"/>
          </a:xfrm>
        </p:spPr>
        <p:txBody>
          <a:bodyPr/>
          <a:lstStyle/>
          <a:p>
            <a:pPr eaLnBrk="1" hangingPunct="1"/>
            <a:r>
              <a:rPr lang="es-CL" sz="2400" dirty="0" smtClean="0"/>
              <a:t>Acuerdos de </a:t>
            </a:r>
            <a:r>
              <a:rPr lang="es-CL" sz="2400" dirty="0" smtClean="0"/>
              <a:t>Garantía de Reaseguro (</a:t>
            </a:r>
            <a:r>
              <a:rPr lang="es-CL" sz="2400" dirty="0" err="1" smtClean="0"/>
              <a:t>Reinsurance</a:t>
            </a:r>
            <a:r>
              <a:rPr lang="es-CL" sz="2400" dirty="0" smtClean="0"/>
              <a:t> Security </a:t>
            </a:r>
            <a:r>
              <a:rPr lang="es-CL" sz="2400" dirty="0" err="1" smtClean="0"/>
              <a:t>Agreements</a:t>
            </a:r>
            <a:r>
              <a:rPr lang="es-CL" sz="2400" dirty="0" smtClean="0"/>
              <a:t> (RSA))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6477000" cy="4556720"/>
          </a:xfrm>
        </p:spPr>
        <p:txBody>
          <a:bodyPr/>
          <a:lstStyle/>
          <a:p>
            <a:pPr eaLnBrk="1" hangingPunct="1"/>
            <a:r>
              <a:rPr lang="es-CL" b="0" dirty="0"/>
              <a:t>G</a:t>
            </a:r>
            <a:r>
              <a:rPr lang="es-CL" b="0" dirty="0" smtClean="0"/>
              <a:t>arantía válida </a:t>
            </a:r>
            <a:r>
              <a:rPr lang="es-CL" b="0" dirty="0" smtClean="0"/>
              <a:t>y exigible, que tiene prioridad sobre cualquier </a:t>
            </a:r>
            <a:r>
              <a:rPr lang="es-CL" b="0" dirty="0" smtClean="0"/>
              <a:t>otra garantía sobre activos </a:t>
            </a:r>
            <a:r>
              <a:rPr lang="es-CL" b="0" dirty="0" smtClean="0"/>
              <a:t>de una reaseguradora no registrada que se mantienen en Canadá</a:t>
            </a:r>
          </a:p>
          <a:p>
            <a:pPr marL="0" indent="0" eaLnBrk="1" hangingPunct="1">
              <a:buNone/>
            </a:pPr>
            <a:endParaRPr lang="es-CL" sz="2000" b="0" dirty="0" smtClean="0">
              <a:solidFill>
                <a:srgbClr val="FF0000"/>
              </a:solidFill>
            </a:endParaRPr>
          </a:p>
          <a:p>
            <a:r>
              <a:rPr lang="es-CL" b="0" dirty="0" smtClean="0"/>
              <a:t>Elegibilidad de Capital/Activos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s-CL" dirty="0" smtClean="0"/>
              <a:t>Activos comprometidos en Canadá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s-CL" dirty="0" smtClean="0"/>
              <a:t>Agente colateral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s-CL" dirty="0" smtClean="0"/>
              <a:t>Legalmente exigible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s-CL" dirty="0" smtClean="0"/>
              <a:t>Derecho a liquidar en caso de incumplimiento por parte de la reaseguradora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s-CL" dirty="0" smtClean="0"/>
              <a:t>Valores no emitidos por la reaseguradora</a:t>
            </a:r>
          </a:p>
          <a:p>
            <a:pPr lvl="2" eaLnBrk="1" hangingPunct="1"/>
            <a:endParaRPr lang="es-CL" sz="1800" dirty="0" smtClean="0"/>
          </a:p>
          <a:p>
            <a:pPr marL="0" indent="0" eaLnBrk="1" hangingPunct="1">
              <a:buNone/>
            </a:pPr>
            <a:endParaRPr lang="es-CL" sz="2200" dirty="0" smtClean="0">
              <a:solidFill>
                <a:srgbClr val="FF0000"/>
              </a:solidFill>
            </a:endParaRPr>
          </a:p>
          <a:p>
            <a:pPr eaLnBrk="1" hangingPunct="1"/>
            <a:endParaRPr lang="es-CL" sz="2200" dirty="0" smtClean="0">
              <a:solidFill>
                <a:srgbClr val="FF0000"/>
              </a:solidFill>
            </a:endParaRPr>
          </a:p>
          <a:p>
            <a:pPr lvl="2" eaLnBrk="1" hangingPunct="1"/>
            <a:endParaRPr lang="es-CL" sz="1800" dirty="0"/>
          </a:p>
        </p:txBody>
      </p:sp>
    </p:spTree>
    <p:extLst>
      <p:ext uri="{BB962C8B-B14F-4D97-AF65-F5344CB8AC3E}">
        <p14:creationId xmlns:p14="http://schemas.microsoft.com/office/powerpoint/2010/main" val="310154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835696" y="1052736"/>
            <a:ext cx="7010400" cy="534888"/>
          </a:xfrm>
        </p:spPr>
        <p:txBody>
          <a:bodyPr/>
          <a:lstStyle/>
          <a:p>
            <a:r>
              <a:rPr lang="es-CL" sz="2400" dirty="0" smtClean="0"/>
              <a:t>Acuerdos de </a:t>
            </a:r>
            <a:r>
              <a:rPr lang="es-CL" sz="2400" dirty="0"/>
              <a:t>Garantía de Reaseguro (</a:t>
            </a:r>
            <a:r>
              <a:rPr lang="es-CL" sz="2400" dirty="0" err="1"/>
              <a:t>Reinsurance</a:t>
            </a:r>
            <a:r>
              <a:rPr lang="es-CL" sz="2400" dirty="0"/>
              <a:t> Security </a:t>
            </a:r>
            <a:r>
              <a:rPr lang="es-CL" sz="2400" dirty="0" err="1"/>
              <a:t>Agreements</a:t>
            </a:r>
            <a:r>
              <a:rPr lang="es-CL" sz="2400" dirty="0"/>
              <a:t> (RSA))</a:t>
            </a:r>
            <a:endParaRPr lang="en-CA" sz="2400" dirty="0" smtClean="0">
              <a:solidFill>
                <a:srgbClr val="FF0000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b="0" dirty="0" smtClean="0"/>
              <a:t>Opinión legal</a:t>
            </a:r>
            <a:endParaRPr lang="es-ES" b="0" dirty="0"/>
          </a:p>
          <a:p>
            <a:pPr eaLnBrk="1" hangingPunct="1"/>
            <a:r>
              <a:rPr lang="es-ES" b="0" dirty="0" smtClean="0"/>
              <a:t>Informado mensualmente a la OSFI</a:t>
            </a:r>
            <a:endParaRPr lang="es-ES" b="0" dirty="0"/>
          </a:p>
          <a:p>
            <a:pPr eaLnBrk="1" hangingPunct="1"/>
            <a:r>
              <a:rPr lang="es-CL" b="0" dirty="0" smtClean="0"/>
              <a:t>Aprobados por el Directorio</a:t>
            </a:r>
            <a:endParaRPr lang="en-CA" b="0" dirty="0" smtClean="0"/>
          </a:p>
          <a:p>
            <a:pPr lvl="1" eaLnBrk="1" hangingPunct="1">
              <a:buFont typeface="Arial" pitchFamily="34" charset="0"/>
              <a:buChar char="•"/>
            </a:pPr>
            <a:r>
              <a:rPr lang="es-ES" dirty="0" smtClean="0"/>
              <a:t>Tipos </a:t>
            </a:r>
            <a:r>
              <a:rPr lang="es-ES" dirty="0"/>
              <a:t>de activos </a:t>
            </a:r>
            <a:r>
              <a:rPr lang="es-ES" dirty="0" smtClean="0"/>
              <a:t>y límites aceptables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s-ES" dirty="0" smtClean="0"/>
              <a:t>Prácticas </a:t>
            </a:r>
            <a:r>
              <a:rPr lang="es-ES" dirty="0"/>
              <a:t>y procedimientos para </a:t>
            </a:r>
            <a:r>
              <a:rPr lang="es-ES" dirty="0" smtClean="0"/>
              <a:t>el manejo y </a:t>
            </a:r>
            <a:r>
              <a:rPr lang="es-ES" dirty="0"/>
              <a:t>control de </a:t>
            </a:r>
            <a:r>
              <a:rPr lang="es-ES" dirty="0" smtClean="0"/>
              <a:t>riesgos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s-ES" dirty="0" smtClean="0"/>
              <a:t>Confirmación </a:t>
            </a:r>
            <a:r>
              <a:rPr lang="es-ES" dirty="0"/>
              <a:t>cada dos años</a:t>
            </a:r>
            <a:endParaRPr lang="en-CA" b="0" dirty="0"/>
          </a:p>
          <a:p>
            <a:pPr eaLnBrk="1" hangingPunct="1"/>
            <a:endParaRPr lang="en-CA" sz="2000" b="0" dirty="0" smtClean="0"/>
          </a:p>
          <a:p>
            <a:pPr eaLnBrk="1" hangingPunct="1"/>
            <a:endParaRPr lang="en-CA" sz="2000" b="0" dirty="0"/>
          </a:p>
          <a:p>
            <a:pPr marL="0" indent="0" eaLnBrk="1" hangingPunct="1">
              <a:buNone/>
            </a:pPr>
            <a:endParaRPr lang="en-US" sz="2200" dirty="0"/>
          </a:p>
          <a:p>
            <a:pPr marL="57150" indent="0" eaLnBrk="1" hangingPunct="1">
              <a:buNone/>
            </a:pPr>
            <a:endParaRPr lang="en-CA" sz="2200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09723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620688"/>
            <a:ext cx="7010400" cy="534888"/>
          </a:xfrm>
        </p:spPr>
        <p:txBody>
          <a:bodyPr/>
          <a:lstStyle/>
          <a:p>
            <a:r>
              <a:rPr lang="es-CL" sz="2400" dirty="0" smtClean="0"/>
              <a:t>Para mayor información</a:t>
            </a:r>
            <a:endParaRPr lang="es-CL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sz="1600" dirty="0" smtClean="0">
                <a:hlinkClick r:id="rId2"/>
              </a:rPr>
              <a:t>www.osfi-bsif.gc.ca</a:t>
            </a:r>
            <a:endParaRPr lang="es-CL" sz="1600" dirty="0" smtClean="0"/>
          </a:p>
          <a:p>
            <a:pPr marL="0" indent="0">
              <a:buNone/>
            </a:pPr>
            <a:endParaRPr lang="es-CL" sz="1600" dirty="0" smtClean="0"/>
          </a:p>
          <a:p>
            <a:r>
              <a:rPr lang="es-CL" sz="1600" dirty="0" smtClean="0"/>
              <a:t>Marco de Supervisión de la OSFI:</a:t>
            </a:r>
          </a:p>
          <a:p>
            <a:pPr marL="400050" lvl="1" indent="0">
              <a:buNone/>
            </a:pPr>
            <a:r>
              <a:rPr lang="es-CL" sz="1200" b="0" dirty="0" smtClean="0">
                <a:hlinkClick r:id="rId3"/>
              </a:rPr>
              <a:t>http://www.osfi-bsif.gc.ca/eng/fi-if/rai-eri/sp-ps/pages/sff.aspx</a:t>
            </a:r>
            <a:r>
              <a:rPr lang="es-CL" sz="1200" b="0" dirty="0" smtClean="0"/>
              <a:t> </a:t>
            </a:r>
          </a:p>
          <a:p>
            <a:endParaRPr lang="es-CL" sz="1600" b="0" dirty="0" smtClean="0"/>
          </a:p>
          <a:p>
            <a:r>
              <a:rPr lang="es-CL" sz="1600" dirty="0" smtClean="0"/>
              <a:t>Buenas Prácticas y Procedimientos de Reaseguro B-3: </a:t>
            </a:r>
          </a:p>
          <a:p>
            <a:pPr marL="400050" lvl="1" indent="0">
              <a:buNone/>
            </a:pPr>
            <a:r>
              <a:rPr lang="es-CL" sz="1200" dirty="0" smtClean="0">
                <a:hlinkClick r:id="rId4"/>
              </a:rPr>
              <a:t>http://www.osfi-bsif.gc.ca/eng/fi-if/rg-ro/gdn-ort/gl-ld/pages/b3_sound.aspx</a:t>
            </a:r>
            <a:r>
              <a:rPr lang="es-CL" sz="1200" dirty="0" smtClean="0"/>
              <a:t> </a:t>
            </a:r>
          </a:p>
          <a:p>
            <a:endParaRPr lang="es-CL" sz="1600" b="0" dirty="0" smtClean="0"/>
          </a:p>
          <a:p>
            <a:r>
              <a:rPr lang="es-CL" sz="1600" dirty="0" smtClean="0"/>
              <a:t>Guías para los </a:t>
            </a:r>
            <a:r>
              <a:rPr lang="es-CL" sz="1600" dirty="0" smtClean="0"/>
              <a:t>Acuerdos de </a:t>
            </a:r>
            <a:r>
              <a:rPr lang="es-CL" sz="1600" dirty="0" smtClean="0"/>
              <a:t>Garantía de Reaseguro (</a:t>
            </a:r>
            <a:r>
              <a:rPr lang="es-CL" sz="1600" dirty="0" err="1" smtClean="0"/>
              <a:t>Reinsurance</a:t>
            </a:r>
            <a:r>
              <a:rPr lang="es-CL" sz="1600" dirty="0" smtClean="0"/>
              <a:t> Security </a:t>
            </a:r>
            <a:r>
              <a:rPr lang="es-CL" sz="1600" dirty="0" err="1" smtClean="0"/>
              <a:t>Agreements</a:t>
            </a:r>
            <a:r>
              <a:rPr lang="es-CL" sz="1600" dirty="0" smtClean="0"/>
              <a:t>):</a:t>
            </a:r>
          </a:p>
          <a:p>
            <a:pPr marL="400050" lvl="1" indent="0">
              <a:buNone/>
            </a:pPr>
            <a:r>
              <a:rPr lang="es-CL" sz="1200" dirty="0" smtClean="0">
                <a:hlinkClick r:id="rId5"/>
              </a:rPr>
              <a:t>http://www.osfi-bsif.gc.ca/eng/fi-if/rai-eri/sp-ps/pages/rsa.aspx</a:t>
            </a:r>
            <a:r>
              <a:rPr lang="es-CL" sz="1200" dirty="0" smtClean="0"/>
              <a:t> </a:t>
            </a:r>
            <a:endParaRPr lang="es-CL" sz="1200" b="0" dirty="0"/>
          </a:p>
        </p:txBody>
      </p:sp>
    </p:spTree>
    <p:extLst>
      <p:ext uri="{BB962C8B-B14F-4D97-AF65-F5344CB8AC3E}">
        <p14:creationId xmlns:p14="http://schemas.microsoft.com/office/powerpoint/2010/main" val="216788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¿Preguntas?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205038"/>
            <a:ext cx="295275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418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7010400" cy="744538"/>
          </a:xfrm>
        </p:spPr>
        <p:txBody>
          <a:bodyPr/>
          <a:lstStyle/>
          <a:p>
            <a:pPr eaLnBrk="1" hangingPunct="1"/>
            <a:r>
              <a:rPr lang="es-CL" sz="2400" b="1" dirty="0" smtClean="0">
                <a:solidFill>
                  <a:schemeClr val="tx1"/>
                </a:solidFill>
              </a:rPr>
              <a:t>Algunos datos sobre OSFI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3" y="1412875"/>
            <a:ext cx="6477000" cy="4824413"/>
          </a:xfrm>
        </p:spPr>
        <p:txBody>
          <a:bodyPr/>
          <a:lstStyle/>
          <a:p>
            <a:r>
              <a:rPr lang="es-ES" b="0" dirty="0" smtClean="0"/>
              <a:t>Fue creada en </a:t>
            </a:r>
            <a:r>
              <a:rPr lang="es-ES" b="0" dirty="0"/>
              <a:t>1987 como una </a:t>
            </a:r>
            <a:r>
              <a:rPr lang="es-ES" dirty="0"/>
              <a:t>agencia </a:t>
            </a:r>
            <a:r>
              <a:rPr lang="es-ES" dirty="0" smtClean="0"/>
              <a:t>independiente</a:t>
            </a:r>
            <a:r>
              <a:rPr lang="es-ES" b="0" dirty="0"/>
              <a:t> </a:t>
            </a:r>
            <a:r>
              <a:rPr lang="es-ES" b="0" dirty="0" smtClean="0"/>
              <a:t>del </a:t>
            </a:r>
            <a:r>
              <a:rPr lang="es-ES" b="0" dirty="0"/>
              <a:t>Gobierno de Canadá </a:t>
            </a:r>
            <a:r>
              <a:rPr lang="es-ES" b="0" dirty="0" smtClean="0"/>
              <a:t>reportando al Parlamento </a:t>
            </a:r>
            <a:r>
              <a:rPr lang="es-ES" b="0" dirty="0"/>
              <a:t>a través del Ministro de </a:t>
            </a:r>
            <a:r>
              <a:rPr lang="es-ES" b="0" dirty="0" smtClean="0"/>
              <a:t>Hacienda.</a:t>
            </a:r>
          </a:p>
          <a:p>
            <a:pPr marL="0" indent="0">
              <a:buNone/>
            </a:pPr>
            <a:endParaRPr lang="es-ES" b="0" dirty="0"/>
          </a:p>
          <a:p>
            <a:r>
              <a:rPr lang="es-ES" dirty="0" smtClean="0"/>
              <a:t>Supervisa</a:t>
            </a:r>
            <a:r>
              <a:rPr lang="es-ES" b="0" dirty="0" smtClean="0"/>
              <a:t> </a:t>
            </a:r>
            <a:r>
              <a:rPr lang="es-ES" b="0" dirty="0"/>
              <a:t>y </a:t>
            </a:r>
            <a:r>
              <a:rPr lang="es-ES" dirty="0"/>
              <a:t>regula</a:t>
            </a:r>
            <a:r>
              <a:rPr lang="es-ES" b="0" dirty="0"/>
              <a:t> </a:t>
            </a:r>
            <a:r>
              <a:rPr lang="es-ES" b="0" dirty="0" smtClean="0"/>
              <a:t>a más </a:t>
            </a:r>
            <a:r>
              <a:rPr lang="es-ES" b="0" dirty="0"/>
              <a:t>de 400 </a:t>
            </a:r>
            <a:r>
              <a:rPr lang="es-ES" dirty="0" smtClean="0"/>
              <a:t>instituciones</a:t>
            </a:r>
            <a:r>
              <a:rPr lang="es-ES" b="0" dirty="0"/>
              <a:t> </a:t>
            </a:r>
            <a:r>
              <a:rPr lang="es-ES" dirty="0" smtClean="0"/>
              <a:t>receptoras de depósitos</a:t>
            </a:r>
            <a:r>
              <a:rPr lang="es-ES" dirty="0"/>
              <a:t> </a:t>
            </a:r>
            <a:r>
              <a:rPr lang="es-ES" b="0" dirty="0" smtClean="0"/>
              <a:t>y </a:t>
            </a:r>
            <a:r>
              <a:rPr lang="es-ES" dirty="0" smtClean="0"/>
              <a:t>aseguradora</a:t>
            </a:r>
            <a:r>
              <a:rPr lang="es-ES" b="0" dirty="0" smtClean="0"/>
              <a:t>s, </a:t>
            </a:r>
            <a:r>
              <a:rPr lang="es-ES" b="0" dirty="0"/>
              <a:t>y </a:t>
            </a:r>
            <a:r>
              <a:rPr lang="es-ES" b="0" dirty="0" smtClean="0"/>
              <a:t>a más </a:t>
            </a:r>
            <a:r>
              <a:rPr lang="es-ES" b="0" dirty="0"/>
              <a:t>de 1.200 </a:t>
            </a:r>
            <a:r>
              <a:rPr lang="es-ES" dirty="0"/>
              <a:t>planes de pensiones </a:t>
            </a:r>
            <a:r>
              <a:rPr lang="es-ES" dirty="0" smtClean="0"/>
              <a:t>privados </a:t>
            </a:r>
            <a:r>
              <a:rPr lang="es-ES" b="0" dirty="0" smtClean="0"/>
              <a:t>registrados a nivel federal.</a:t>
            </a:r>
            <a:r>
              <a:rPr lang="en-CA" dirty="0"/>
              <a:t/>
            </a:r>
            <a:br>
              <a:rPr lang="en-CA" dirty="0"/>
            </a:br>
            <a:r>
              <a:rPr lang="en-CA" sz="2000" dirty="0"/>
              <a:t/>
            </a:r>
            <a:br>
              <a:rPr lang="en-CA" sz="2000" dirty="0"/>
            </a:br>
            <a:endParaRPr lang="en-CA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692696"/>
            <a:ext cx="7010400" cy="636482"/>
          </a:xfrm>
        </p:spPr>
        <p:txBody>
          <a:bodyPr/>
          <a:lstStyle/>
          <a:p>
            <a:pPr eaLnBrk="1" hangingPunct="1"/>
            <a:r>
              <a:rPr lang="es-ES" sz="2400" dirty="0"/>
              <a:t>Como supervisor prudencial OSFI se </a:t>
            </a:r>
            <a:r>
              <a:rPr lang="es-ES" sz="2400" dirty="0" smtClean="0"/>
              <a:t>enfoca en</a:t>
            </a:r>
            <a:endParaRPr lang="en-CA" sz="240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556792"/>
            <a:ext cx="64770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CA" sz="1600" b="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b="0" dirty="0" smtClean="0"/>
              <a:t>La </a:t>
            </a:r>
            <a:r>
              <a:rPr lang="es-ES" b="0" dirty="0"/>
              <a:t>protección </a:t>
            </a:r>
            <a:r>
              <a:rPr lang="es-ES" b="0" dirty="0" smtClean="0"/>
              <a:t>de depositantes</a:t>
            </a:r>
            <a:r>
              <a:rPr lang="es-ES" b="0" dirty="0"/>
              <a:t>, asegurados y acreedores de las instituciones financieras y los beneficiarios de planes de </a:t>
            </a:r>
            <a:r>
              <a:rPr lang="es-ES" b="0" dirty="0" smtClean="0"/>
              <a:t>pensiones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s-ES" b="0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" b="0" dirty="0" smtClean="0"/>
              <a:t>Contribuir </a:t>
            </a:r>
            <a:r>
              <a:rPr lang="es-ES" b="0" dirty="0"/>
              <a:t>a</a:t>
            </a:r>
            <a:r>
              <a:rPr lang="es-ES" b="0" dirty="0" smtClean="0"/>
              <a:t> la confianza </a:t>
            </a:r>
            <a:r>
              <a:rPr lang="es-ES" b="0" dirty="0"/>
              <a:t>pública en un sistema financiero fuerte, estable y competitivo en Canadá</a:t>
            </a:r>
            <a:endParaRPr lang="en-CA" b="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CA" sz="2000" b="0" dirty="0"/>
          </a:p>
          <a:p>
            <a:pPr eaLnBrk="1" hangingPunct="1">
              <a:lnSpc>
                <a:spcPct val="80000"/>
              </a:lnSpc>
              <a:defRPr/>
            </a:pPr>
            <a:endParaRPr lang="en-CA" sz="2000" b="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CA" sz="2000" b="0" dirty="0"/>
          </a:p>
          <a:p>
            <a:pPr eaLnBrk="1" hangingPunct="1">
              <a:lnSpc>
                <a:spcPct val="80000"/>
              </a:lnSpc>
              <a:defRPr/>
            </a:pPr>
            <a:endParaRPr lang="en-CA" sz="2000" b="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CA" sz="1800" b="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CA" sz="16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CA" sz="16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CA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476672"/>
            <a:ext cx="7010400" cy="887537"/>
          </a:xfrm>
        </p:spPr>
        <p:txBody>
          <a:bodyPr/>
          <a:lstStyle/>
          <a:p>
            <a:pPr eaLnBrk="1" hangingPunct="1"/>
            <a:r>
              <a:rPr lang="en-CA" sz="2400" dirty="0" smtClean="0">
                <a:solidFill>
                  <a:schemeClr val="tx1"/>
                </a:solidFill>
              </a:rPr>
              <a:t>Las </a:t>
            </a:r>
            <a:r>
              <a:rPr lang="es-ES" sz="2400" dirty="0"/>
              <a:t>a</a:t>
            </a:r>
            <a:r>
              <a:rPr lang="es-ES" sz="2400" dirty="0" smtClean="0"/>
              <a:t>ctividades </a:t>
            </a:r>
            <a:r>
              <a:rPr lang="es-ES" sz="2400" dirty="0"/>
              <a:t>de supervisión se </a:t>
            </a:r>
            <a:r>
              <a:rPr lang="es-ES" sz="2400" dirty="0" smtClean="0"/>
              <a:t>pueden </a:t>
            </a:r>
            <a:r>
              <a:rPr lang="es-ES" sz="2400" dirty="0"/>
              <a:t>agrupar en dos funciones</a:t>
            </a:r>
            <a:endParaRPr lang="en-CA" sz="2400" dirty="0" smtClean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556792"/>
            <a:ext cx="6477000" cy="4606925"/>
          </a:xfrm>
        </p:spPr>
        <p:txBody>
          <a:bodyPr/>
          <a:lstStyle/>
          <a:p>
            <a:pPr eaLnBrk="1" hangingPunct="1"/>
            <a:r>
              <a:rPr lang="es-CL" dirty="0" smtClean="0"/>
              <a:t>Regulación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s-CL" dirty="0" smtClean="0"/>
              <a:t>Evaluar los riesgos en todo el sistema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s-CL" dirty="0" smtClean="0"/>
              <a:t>Promover negocios y prácticas financieras </a:t>
            </a:r>
            <a:r>
              <a:rPr lang="es-CL" dirty="0" smtClean="0"/>
              <a:t>sólidas </a:t>
            </a:r>
            <a:r>
              <a:rPr lang="es-CL" dirty="0" smtClean="0"/>
              <a:t>a través de directrices, políticas y recomendaciones</a:t>
            </a:r>
            <a:r>
              <a:rPr lang="es-CL" sz="1600" b="0" dirty="0" smtClean="0"/>
              <a:t/>
            </a:r>
            <a:br>
              <a:rPr lang="es-CL" sz="1600" b="0" dirty="0" smtClean="0"/>
            </a:br>
            <a:endParaRPr lang="es-CL" sz="1600" b="0" dirty="0" smtClean="0"/>
          </a:p>
          <a:p>
            <a:pPr eaLnBrk="1" hangingPunct="1"/>
            <a:r>
              <a:rPr lang="es-CL" dirty="0" smtClean="0"/>
              <a:t>Supervisión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s-CL" dirty="0" smtClean="0"/>
              <a:t>Identificar las tendencias y los riesgos sistémicos específicos para cada institución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s-CL" dirty="0" smtClean="0"/>
              <a:t>Intervenir de manera oportuna para minimizar las pérdidas para los depositantes, asegurados, acreedores y miembros de planes de pensiones</a:t>
            </a:r>
          </a:p>
          <a:p>
            <a:pPr marL="0" indent="0" eaLnBrk="1" hangingPunct="1">
              <a:buNone/>
            </a:pPr>
            <a:endParaRPr lang="en-US" sz="20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981200" y="62136"/>
            <a:ext cx="7010400" cy="990600"/>
          </a:xfrm>
        </p:spPr>
        <p:txBody>
          <a:bodyPr/>
          <a:lstStyle/>
          <a:p>
            <a:r>
              <a:rPr lang="es-CL" sz="2400" dirty="0" smtClean="0"/>
              <a:t>Marco de Supervisión de la OSFI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981200" y="1340768"/>
            <a:ext cx="6477000" cy="4755232"/>
          </a:xfrm>
        </p:spPr>
        <p:txBody>
          <a:bodyPr/>
          <a:lstStyle/>
          <a:p>
            <a:pPr marL="0" indent="0">
              <a:buNone/>
            </a:pPr>
            <a:r>
              <a:rPr lang="es-CL" b="0" dirty="0" smtClean="0"/>
              <a:t>Describe los principios, conceptos y el proceso básico que la OSFI utiliza para guiar su supervisión de las instituciones</a:t>
            </a:r>
          </a:p>
          <a:p>
            <a:endParaRPr lang="es-CL" b="0" dirty="0" smtClean="0"/>
          </a:p>
          <a:p>
            <a:pPr marL="0" indent="0">
              <a:buNone/>
            </a:pPr>
            <a:r>
              <a:rPr lang="es-CL" dirty="0" smtClean="0"/>
              <a:t>Enfoque General</a:t>
            </a:r>
          </a:p>
          <a:p>
            <a:pPr lvl="1">
              <a:buFont typeface="Arial" pitchFamily="34" charset="0"/>
              <a:buChar char="•"/>
            </a:pPr>
            <a:r>
              <a:rPr lang="es-CL" dirty="0" smtClean="0"/>
              <a:t>Supervisión consolidada</a:t>
            </a:r>
          </a:p>
          <a:p>
            <a:pPr lvl="1">
              <a:buFont typeface="Arial" pitchFamily="34" charset="0"/>
              <a:buChar char="•"/>
            </a:pPr>
            <a:r>
              <a:rPr lang="es-CL" dirty="0" smtClean="0"/>
              <a:t>Basada en principios</a:t>
            </a:r>
          </a:p>
          <a:p>
            <a:pPr lvl="1">
              <a:buFont typeface="Arial" pitchFamily="34" charset="0"/>
              <a:buChar char="•"/>
            </a:pPr>
            <a:r>
              <a:rPr lang="es-CL" dirty="0" smtClean="0"/>
              <a:t>Intensidad e intervención</a:t>
            </a:r>
          </a:p>
          <a:p>
            <a:pPr lvl="1">
              <a:buFont typeface="Arial" pitchFamily="34" charset="0"/>
              <a:buChar char="•"/>
            </a:pPr>
            <a:r>
              <a:rPr lang="es-CL" dirty="0" smtClean="0"/>
              <a:t>Responsabilidad del Directorio y de los altos ejecutivos</a:t>
            </a:r>
            <a:endParaRPr lang="es-CL" b="0" dirty="0" smtClean="0"/>
          </a:p>
        </p:txBody>
      </p:sp>
    </p:spTree>
    <p:extLst>
      <p:ext uri="{BB962C8B-B14F-4D97-AF65-F5344CB8AC3E}">
        <p14:creationId xmlns:p14="http://schemas.microsoft.com/office/powerpoint/2010/main" val="368606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981200" y="586011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r>
              <a:rPr lang="es-CL" sz="2400" dirty="0" smtClean="0">
                <a:solidFill>
                  <a:srgbClr val="000000"/>
                </a:solidFill>
              </a:rPr>
              <a:t>El Proceso Básico de Supervisión</a:t>
            </a:r>
            <a:endParaRPr lang="es-CL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51535" y="927353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L" sz="2000" dirty="0" smtClean="0">
                <a:solidFill>
                  <a:srgbClr val="000000"/>
                </a:solidFill>
                <a:latin typeface="Arial"/>
              </a:rPr>
              <a:t>El proceso de supervisión cíclico de OSFI consta de tres etapas</a:t>
            </a:r>
            <a:endParaRPr lang="es-CL" sz="20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257" y="1628800"/>
            <a:ext cx="3392898" cy="294852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711481" y="1632102"/>
            <a:ext cx="338437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L" sz="2000" dirty="0" smtClean="0">
                <a:solidFill>
                  <a:srgbClr val="000000"/>
                </a:solidFill>
                <a:latin typeface="Arial"/>
              </a:rPr>
              <a:t>Planificación del Trabajo de Supervisión: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L" sz="1200" dirty="0" smtClean="0">
                <a:latin typeface="+mn-lt"/>
              </a:rPr>
              <a:t>La estrategia de supervisión identifica el trabajo de supervisión necesario para mantener el perfil de riesgo actual </a:t>
            </a:r>
            <a:r>
              <a:rPr lang="es-CL" sz="1200" dirty="0" smtClean="0">
                <a:latin typeface="+mn-lt"/>
              </a:rPr>
              <a:t>izado de </a:t>
            </a:r>
            <a:r>
              <a:rPr lang="es-CL" sz="1200" dirty="0" smtClean="0">
                <a:latin typeface="+mn-lt"/>
              </a:rPr>
              <a:t>la institución. La intensidad del trabajo de supervisión depende de la naturaleza, del tamaño, de la complejidad y del perfil de riesgo de la institución</a:t>
            </a:r>
            <a:endParaRPr lang="es-CL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30" y="3469244"/>
            <a:ext cx="338437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L" sz="2000" dirty="0" smtClean="0">
                <a:solidFill>
                  <a:srgbClr val="000000"/>
                </a:solidFill>
                <a:latin typeface="Arial"/>
              </a:rPr>
              <a:t>Ejecución del Trabajo de Supervisión y Actualización del Perfil de Riesgo: </a:t>
            </a:r>
            <a:endParaRPr lang="es-CL" sz="1800" dirty="0" smtClean="0">
              <a:solidFill>
                <a:srgbClr val="000000"/>
              </a:solidFill>
              <a:latin typeface="Arial"/>
            </a:endParaRPr>
          </a:p>
          <a:p>
            <a:pPr marL="171450" indent="-1714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s-CL" sz="1400" dirty="0" smtClean="0">
                <a:solidFill>
                  <a:srgbClr val="000000"/>
                </a:solidFill>
                <a:latin typeface="Arial"/>
              </a:rPr>
              <a:t>Monitoreo </a:t>
            </a:r>
          </a:p>
          <a:p>
            <a:pPr marL="171450" indent="-1714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s-CL" sz="1400" dirty="0" smtClean="0">
                <a:solidFill>
                  <a:srgbClr val="000000"/>
                </a:solidFill>
                <a:latin typeface="Arial"/>
              </a:rPr>
              <a:t>Revisiones de escritorio</a:t>
            </a:r>
          </a:p>
          <a:p>
            <a:pPr marL="171450" indent="-1714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s-CL" sz="1400" dirty="0" smtClean="0">
                <a:solidFill>
                  <a:srgbClr val="000000"/>
                </a:solidFill>
                <a:latin typeface="Arial"/>
              </a:rPr>
              <a:t>Evaluaciones in situ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51535" y="5091671"/>
            <a:ext cx="697528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CL" sz="2000" dirty="0" smtClean="0">
                <a:solidFill>
                  <a:srgbClr val="000000"/>
                </a:solidFill>
                <a:latin typeface="Arial"/>
              </a:rPr>
              <a:t>Informes e Intervención: </a:t>
            </a:r>
          </a:p>
          <a:p>
            <a:pPr marL="171450" indent="-1714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s-CL" sz="1400" dirty="0" smtClean="0">
                <a:latin typeface="+mn-lt"/>
              </a:rPr>
              <a:t>La OSFI envía un comunicado de supervisión anual a la institución y es la principal forma de comunicación. En él se resumen las conclusiones y recomendaciones claves de la OSFI.</a:t>
            </a:r>
          </a:p>
          <a:p>
            <a:pPr marL="171450" indent="-1714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s-CL" sz="1400" dirty="0" smtClean="0">
                <a:latin typeface="+mn-lt"/>
              </a:rPr>
              <a:t>Ocasionalmente, la OSFI también puede enviar comunicados provisorios a la institución a fin de proporcionar retroalimentación oportuna a la institución sobre asuntos de un área específica.</a:t>
            </a:r>
            <a:endParaRPr lang="es-CL" sz="14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102225" y="2336686"/>
            <a:ext cx="1872208" cy="58477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s-CL" sz="1600" b="1" dirty="0" smtClean="0">
                <a:solidFill>
                  <a:srgbClr val="002060"/>
                </a:solidFill>
                <a:latin typeface="+mn-lt"/>
              </a:rPr>
              <a:t>Informes e Intervención</a:t>
            </a:r>
            <a:endParaRPr lang="es-CL" sz="1600" b="1" dirty="0">
              <a:solidFill>
                <a:srgbClr val="002060"/>
              </a:solidFill>
              <a:latin typeface="+mn-lt"/>
            </a:endParaRPr>
          </a:p>
        </p:txBody>
      </p:sp>
      <p:sp useBgFill="1">
        <p:nvSpPr>
          <p:cNvPr id="10" name="9 CuadroTexto"/>
          <p:cNvSpPr txBox="1"/>
          <p:nvPr/>
        </p:nvSpPr>
        <p:spPr>
          <a:xfrm>
            <a:off x="6674248" y="2213575"/>
            <a:ext cx="2278087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s-CL" sz="1600" b="1" dirty="0" smtClean="0">
                <a:solidFill>
                  <a:srgbClr val="002060"/>
                </a:solidFill>
                <a:latin typeface="+mn-lt"/>
              </a:rPr>
              <a:t>Planificación del Trabajo de </a:t>
            </a:r>
            <a:r>
              <a:rPr lang="es-CL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Supervisión</a:t>
            </a:r>
            <a:endParaRPr lang="es-CL" sz="16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796136" y="3823644"/>
            <a:ext cx="2687826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s-CL" sz="1600" b="1" dirty="0">
                <a:solidFill>
                  <a:srgbClr val="002060"/>
                </a:solidFill>
                <a:latin typeface="Arial"/>
              </a:rPr>
              <a:t>Ejecución del Trabajo de Supervisión y Actualización del Perfil de Riesgo</a:t>
            </a:r>
            <a:endParaRPr lang="es-CL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7010400" cy="990600"/>
          </a:xfrm>
        </p:spPr>
        <p:txBody>
          <a:bodyPr/>
          <a:lstStyle/>
          <a:p>
            <a:pPr eaLnBrk="1" hangingPunct="1"/>
            <a:r>
              <a:rPr lang="es-CL" sz="2400" dirty="0" smtClean="0"/>
              <a:t>Principios Claves de Supervisión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1412776"/>
            <a:ext cx="6477000" cy="5040312"/>
          </a:xfrm>
        </p:spPr>
        <p:txBody>
          <a:bodyPr/>
          <a:lstStyle/>
          <a:p>
            <a:pPr eaLnBrk="1" hangingPunct="1"/>
            <a:r>
              <a:rPr lang="es-CL" sz="2000" b="0" dirty="0" smtClean="0"/>
              <a:t>Enfoque en el </a:t>
            </a:r>
            <a:r>
              <a:rPr lang="es-CL" sz="2000" dirty="0" smtClean="0"/>
              <a:t>riesgo material </a:t>
            </a:r>
          </a:p>
          <a:p>
            <a:pPr marL="0" indent="0" eaLnBrk="1" hangingPunct="1">
              <a:buNone/>
            </a:pPr>
            <a:endParaRPr lang="es-CL" sz="2000" b="0" dirty="0" smtClean="0"/>
          </a:p>
          <a:p>
            <a:pPr eaLnBrk="1" hangingPunct="1"/>
            <a:r>
              <a:rPr lang="es-CL" sz="2000" dirty="0" smtClean="0"/>
              <a:t>Intervención temprana</a:t>
            </a:r>
            <a:r>
              <a:rPr lang="es-CL" sz="2000" b="0" dirty="0" smtClean="0"/>
              <a:t>, con mirada hacia el futuro</a:t>
            </a:r>
          </a:p>
          <a:p>
            <a:pPr marL="0" indent="0" eaLnBrk="1" hangingPunct="1">
              <a:buNone/>
            </a:pPr>
            <a:endParaRPr lang="es-CL" sz="2000" b="0" dirty="0" smtClean="0"/>
          </a:p>
          <a:p>
            <a:pPr eaLnBrk="1" hangingPunct="1"/>
            <a:r>
              <a:rPr lang="es-CL" sz="2000" dirty="0" smtClean="0"/>
              <a:t>Juicio</a:t>
            </a:r>
            <a:r>
              <a:rPr lang="es-CL" sz="2000" b="0" dirty="0" smtClean="0"/>
              <a:t> predictivo sólido</a:t>
            </a:r>
          </a:p>
          <a:p>
            <a:pPr marL="0" indent="0" eaLnBrk="1" hangingPunct="1">
              <a:buNone/>
            </a:pPr>
            <a:endParaRPr lang="es-CL" sz="2000" b="0" dirty="0" smtClean="0"/>
          </a:p>
          <a:p>
            <a:pPr eaLnBrk="1" hangingPunct="1"/>
            <a:r>
              <a:rPr lang="es-CL" sz="2000" b="0" dirty="0" smtClean="0"/>
              <a:t>Entender los </a:t>
            </a:r>
            <a:r>
              <a:rPr lang="es-CL" sz="2000" dirty="0" smtClean="0"/>
              <a:t>conductores de riesgo</a:t>
            </a:r>
          </a:p>
          <a:p>
            <a:pPr marL="0" indent="0" eaLnBrk="1" hangingPunct="1">
              <a:buNone/>
            </a:pPr>
            <a:endParaRPr lang="es-CL" sz="2000" b="0" dirty="0" smtClean="0"/>
          </a:p>
          <a:p>
            <a:pPr eaLnBrk="1" hangingPunct="1"/>
            <a:r>
              <a:rPr lang="es-CL" sz="2000" b="0" dirty="0" smtClean="0"/>
              <a:t>Diferenciar los </a:t>
            </a:r>
            <a:r>
              <a:rPr lang="es-CL" sz="2000" dirty="0" smtClean="0"/>
              <a:t>riesgos inherentes </a:t>
            </a:r>
            <a:r>
              <a:rPr lang="es-CL" sz="2000" b="0" dirty="0" smtClean="0"/>
              <a:t>y el </a:t>
            </a:r>
            <a:r>
              <a:rPr lang="es-CL" sz="2000" dirty="0" smtClean="0"/>
              <a:t>manejo de riesgos</a:t>
            </a:r>
          </a:p>
          <a:p>
            <a:pPr marL="0" indent="0" eaLnBrk="1" hangingPunct="1">
              <a:buNone/>
            </a:pPr>
            <a:endParaRPr lang="es-CL" sz="2000" b="0" dirty="0" smtClean="0"/>
          </a:p>
          <a:p>
            <a:pPr eaLnBrk="1" hangingPunct="1"/>
            <a:r>
              <a:rPr lang="es-CL" sz="2000" b="0" dirty="0" smtClean="0"/>
              <a:t>Ajuste </a:t>
            </a:r>
            <a:r>
              <a:rPr lang="es-CL" sz="2000" dirty="0" smtClean="0"/>
              <a:t>dinámico</a:t>
            </a:r>
          </a:p>
          <a:p>
            <a:pPr marL="0" indent="0" eaLnBrk="1" hangingPunct="1">
              <a:buNone/>
            </a:pPr>
            <a:endParaRPr lang="es-CL" sz="2000" b="0" dirty="0" smtClean="0"/>
          </a:p>
          <a:p>
            <a:pPr eaLnBrk="1" hangingPunct="1"/>
            <a:r>
              <a:rPr lang="es-CL" sz="2000" b="0" dirty="0" smtClean="0"/>
              <a:t>Evaluación de </a:t>
            </a:r>
            <a:r>
              <a:rPr lang="es-CL" sz="2000" dirty="0" smtClean="0"/>
              <a:t>toda la institución</a:t>
            </a:r>
          </a:p>
          <a:p>
            <a:pPr marL="609600" indent="-609600" eaLnBrk="1" hangingPunct="1">
              <a:buFontTx/>
              <a:buNone/>
            </a:pPr>
            <a:r>
              <a:rPr lang="es-CL" sz="2000" b="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8940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642793" y="476672"/>
            <a:ext cx="74523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s-CL" b="1" dirty="0" smtClean="0">
                <a:latin typeface="+mj-lt"/>
              </a:rPr>
              <a:t>Matriz de Riesgo fija el marco de supervisión de la OSFI</a:t>
            </a:r>
            <a:endParaRPr lang="es-CL" b="1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68538" y="1484313"/>
            <a:ext cx="64801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es-CL" sz="1200" dirty="0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-292100" y="1106488"/>
            <a:ext cx="9144000" cy="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en-CA" smtClean="0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1698625"/>
            <a:ext cx="9144000" cy="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en-CA" smtClean="0">
              <a:solidFill>
                <a:srgbClr val="000000"/>
              </a:solidFill>
            </a:endParaRPr>
          </a:p>
        </p:txBody>
      </p:sp>
      <p:sp>
        <p:nvSpPr>
          <p:cNvPr id="10278" name="Rectangle 38"/>
          <p:cNvSpPr>
            <a:spLocks noChangeArrowheads="1"/>
          </p:cNvSpPr>
          <p:nvPr/>
        </p:nvSpPr>
        <p:spPr bwMode="auto">
          <a:xfrm>
            <a:off x="0" y="2441575"/>
            <a:ext cx="9144000" cy="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en-CA" smtClean="0">
              <a:solidFill>
                <a:srgbClr val="000000"/>
              </a:solidFill>
            </a:endParaRPr>
          </a:p>
        </p:txBody>
      </p:sp>
      <p:sp>
        <p:nvSpPr>
          <p:cNvPr id="10279" name="Rectangle 39"/>
          <p:cNvSpPr>
            <a:spLocks noChangeArrowheads="1"/>
          </p:cNvSpPr>
          <p:nvPr/>
        </p:nvSpPr>
        <p:spPr bwMode="auto">
          <a:xfrm>
            <a:off x="0" y="2441575"/>
            <a:ext cx="9144000" cy="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en-CA" smtClean="0">
              <a:solidFill>
                <a:srgbClr val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945565"/>
              </p:ext>
            </p:extLst>
          </p:nvPr>
        </p:nvGraphicFramePr>
        <p:xfrm>
          <a:off x="2051720" y="1484784"/>
          <a:ext cx="6264693" cy="3367687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255004"/>
                <a:gridCol w="286018"/>
                <a:gridCol w="286018"/>
                <a:gridCol w="285566"/>
                <a:gridCol w="286018"/>
                <a:gridCol w="286018"/>
                <a:gridCol w="286018"/>
                <a:gridCol w="189580"/>
                <a:gridCol w="382004"/>
                <a:gridCol w="286018"/>
                <a:gridCol w="286018"/>
                <a:gridCol w="286018"/>
                <a:gridCol w="281241"/>
                <a:gridCol w="281241"/>
                <a:gridCol w="550203"/>
                <a:gridCol w="455569"/>
                <a:gridCol w="576061"/>
              </a:tblGrid>
              <a:tr h="26398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L" sz="800" b="1" noProof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Actividades Relevantes</a:t>
                      </a:r>
                      <a:endParaRPr lang="es-CL" sz="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b="1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Riesgos Inherentes</a:t>
                      </a:r>
                      <a:endParaRPr lang="es-CL" sz="9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900" b="1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Calidad de</a:t>
                      </a:r>
                      <a:r>
                        <a:rPr lang="es-CL" sz="900" b="1" baseline="0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900" b="1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Manejo</a:t>
                      </a:r>
                      <a:r>
                        <a:rPr lang="es-CL" sz="900" b="1" baseline="0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de Riesgos</a:t>
                      </a:r>
                      <a:endParaRPr lang="es-CL" sz="9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600" b="1" noProof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Riesgo Neto</a:t>
                      </a:r>
                      <a:endParaRPr lang="es-CL" sz="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600" b="1" noProof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Dirección de Riesgo</a:t>
                      </a:r>
                      <a:endParaRPr lang="es-CL" sz="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600" b="1" noProof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Importancia</a:t>
                      </a:r>
                      <a:endParaRPr lang="es-CL" sz="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6015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L" sz="8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Actividad 1</a:t>
                      </a:r>
                      <a:endParaRPr lang="es-CL" sz="8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L" sz="8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CL" sz="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L" sz="8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Actividad 2</a:t>
                      </a:r>
                      <a:endParaRPr lang="es-CL" sz="8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L" sz="8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CL" sz="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L" sz="8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Reaseguro</a:t>
                      </a:r>
                      <a:endParaRPr lang="es-CL" sz="8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L" sz="8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CL" sz="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97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L" sz="8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Actividad …</a:t>
                      </a:r>
                      <a:endParaRPr lang="es-CL" sz="8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L" sz="8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CL" sz="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L" sz="800" b="1" baseline="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Calificación Total</a:t>
                      </a:r>
                      <a:endParaRPr lang="es-CL" sz="800" baseline="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CL" sz="800" b="1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CL" sz="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93" marR="51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 rot="16200000">
            <a:off x="2662148" y="2027038"/>
            <a:ext cx="5453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800" dirty="0" smtClean="0">
                <a:latin typeface="+mn-lt"/>
              </a:rPr>
              <a:t> Crédito</a:t>
            </a:r>
            <a:endParaRPr lang="es-CL" sz="8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2906430" y="2066320"/>
            <a:ext cx="5854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800" dirty="0" smtClean="0">
                <a:latin typeface="+mn-lt"/>
              </a:rPr>
              <a:t>Mercado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3167688" y="2045953"/>
            <a:ext cx="5757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800" dirty="0" smtClean="0">
                <a:latin typeface="+mn-lt"/>
              </a:rPr>
              <a:t>  Seguro</a:t>
            </a:r>
            <a:endParaRPr lang="es-CL" sz="8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3328570" y="2116013"/>
            <a:ext cx="7986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800" dirty="0" smtClean="0">
                <a:latin typeface="+mn-lt"/>
              </a:rPr>
              <a:t>  Operacional</a:t>
            </a:r>
            <a:endParaRPr lang="es-CL" sz="8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3551374" y="2054458"/>
            <a:ext cx="9573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800" dirty="0" smtClean="0">
                <a:latin typeface="+mn-lt"/>
              </a:rPr>
              <a:t>Cumplimiento de</a:t>
            </a:r>
          </a:p>
          <a:p>
            <a:r>
              <a:rPr lang="es-CL" sz="800" dirty="0" smtClean="0">
                <a:latin typeface="+mn-lt"/>
              </a:rPr>
              <a:t> las Normas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3956234" y="2103263"/>
            <a:ext cx="7008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800" dirty="0" smtClean="0">
                <a:latin typeface="+mn-lt"/>
              </a:rPr>
              <a:t>Estratégico</a:t>
            </a:r>
            <a:endParaRPr lang="es-CL" sz="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4226808" y="2054457"/>
            <a:ext cx="740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800" dirty="0" smtClean="0">
                <a:latin typeface="+mn-lt"/>
              </a:rPr>
              <a:t>Manejo </a:t>
            </a:r>
          </a:p>
          <a:p>
            <a:r>
              <a:rPr lang="es-CL" sz="800" dirty="0" smtClean="0">
                <a:latin typeface="+mn-lt"/>
              </a:rPr>
              <a:t>Operacional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4505170" y="2109675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800" dirty="0" smtClean="0">
                <a:latin typeface="+mn-lt"/>
              </a:rPr>
              <a:t>Financiero</a:t>
            </a:r>
            <a:endParaRPr lang="es-CL" sz="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4682397" y="2109674"/>
            <a:ext cx="8130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800" dirty="0" smtClean="0">
                <a:latin typeface="+mn-lt"/>
              </a:rPr>
              <a:t>Cumplimiento</a:t>
            </a:r>
            <a:endParaRPr lang="es-CL" sz="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5183967" y="2069495"/>
            <a:ext cx="5854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800" dirty="0" smtClean="0">
                <a:latin typeface="+mn-lt"/>
              </a:rPr>
              <a:t>Actuarial</a:t>
            </a:r>
            <a:endParaRPr lang="es-CL" sz="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5213572" y="2131515"/>
            <a:ext cx="10679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800" dirty="0" smtClean="0">
                <a:latin typeface="+mn-lt"/>
              </a:rPr>
              <a:t>Manejo de Riesgos</a:t>
            </a:r>
            <a:endParaRPr lang="es-CL" sz="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5549096" y="2096508"/>
            <a:ext cx="9492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800" dirty="0" smtClean="0">
                <a:latin typeface="+mn-lt"/>
              </a:rPr>
              <a:t>Auditoría Interna</a:t>
            </a:r>
            <a:endParaRPr lang="es-CL" sz="8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5879691" y="2116014"/>
            <a:ext cx="9124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800" dirty="0" smtClean="0">
                <a:latin typeface="+mn-lt"/>
              </a:rPr>
              <a:t>Altos Ejecutivos</a:t>
            </a:r>
            <a:endParaRPr lang="es-CL" sz="8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6290417" y="2131514"/>
            <a:ext cx="6238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800" dirty="0" smtClean="0">
                <a:latin typeface="+mn-lt"/>
              </a:rPr>
              <a:t>Directorio</a:t>
            </a:r>
            <a:endParaRPr lang="es-CL" sz="800" dirty="0">
              <a:latin typeface="+mn-lt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257976"/>
              </p:ext>
            </p:extLst>
          </p:nvPr>
        </p:nvGraphicFramePr>
        <p:xfrm>
          <a:off x="2057425" y="5085184"/>
          <a:ext cx="3219450" cy="1082802"/>
        </p:xfrm>
        <a:graphic>
          <a:graphicData uri="http://schemas.openxmlformats.org/drawingml/2006/table">
            <a:tbl>
              <a:tblPr firstRow="1" firstCol="1" bandRow="1"/>
              <a:tblGrid>
                <a:gridCol w="969010"/>
                <a:gridCol w="749935"/>
                <a:gridCol w="749935"/>
                <a:gridCol w="750570"/>
              </a:tblGrid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 noProof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CL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 noProof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Calificación</a:t>
                      </a:r>
                      <a:endParaRPr lang="es-CL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 noProof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Dirección</a:t>
                      </a:r>
                      <a:endParaRPr lang="es-CL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 noProof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Período de Tiempo</a:t>
                      </a:r>
                      <a:endParaRPr lang="es-CL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 noProof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Ganancias</a:t>
                      </a:r>
                      <a:endParaRPr lang="es-CL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 noProof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Capital</a:t>
                      </a:r>
                      <a:endParaRPr lang="es-CL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 noProof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Liquidez</a:t>
                      </a:r>
                      <a:endParaRPr lang="es-CL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 noProof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Riesgo Compuesto</a:t>
                      </a:r>
                      <a:endParaRPr lang="es-CL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844806"/>
              </p:ext>
            </p:extLst>
          </p:nvPr>
        </p:nvGraphicFramePr>
        <p:xfrm>
          <a:off x="5730597" y="5775290"/>
          <a:ext cx="1958975" cy="280416"/>
        </p:xfrm>
        <a:graphic>
          <a:graphicData uri="http://schemas.openxmlformats.org/drawingml/2006/table">
            <a:tbl>
              <a:tblPr firstRow="1" firstCol="1" bandRow="1"/>
              <a:tblGrid>
                <a:gridCol w="1059180"/>
                <a:gridCol w="899795"/>
              </a:tblGrid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8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Calificación de Intervención</a:t>
                      </a:r>
                      <a:endParaRPr lang="es-CL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12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691680" y="476672"/>
            <a:ext cx="729843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s-ES" dirty="0" smtClean="0">
                <a:latin typeface="+mj-lt"/>
              </a:rPr>
              <a:t>Comparación de Calificaciones del </a:t>
            </a:r>
            <a:r>
              <a:rPr lang="es-ES" dirty="0">
                <a:latin typeface="+mj-lt"/>
              </a:rPr>
              <a:t>Riesgo </a:t>
            </a:r>
            <a:r>
              <a:rPr lang="es-ES" dirty="0" smtClean="0">
                <a:latin typeface="+mj-lt"/>
              </a:rPr>
              <a:t>Compuesto y Calificaciones de </a:t>
            </a:r>
            <a:r>
              <a:rPr lang="es-ES" dirty="0">
                <a:latin typeface="+mj-lt"/>
              </a:rPr>
              <a:t>Intervención</a:t>
            </a:r>
            <a:endParaRPr lang="en-CA" dirty="0" smtClean="0"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396042"/>
              </p:ext>
            </p:extLst>
          </p:nvPr>
        </p:nvGraphicFramePr>
        <p:xfrm>
          <a:off x="2195736" y="2348880"/>
          <a:ext cx="6080760" cy="2389124"/>
        </p:xfrm>
        <a:graphic>
          <a:graphicData uri="http://schemas.openxmlformats.org/drawingml/2006/table">
            <a:tbl>
              <a:tblPr firstRow="1" firstCol="1" bandRow="1"/>
              <a:tblGrid>
                <a:gridCol w="3040380"/>
                <a:gridCol w="3040380"/>
              </a:tblGrid>
              <a:tr h="23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 kern="1200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Calificación del Riesgo Compuesto</a:t>
                      </a:r>
                      <a:endParaRPr lang="es-CL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 kern="1200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Calificación de Intervención</a:t>
                      </a:r>
                      <a:endParaRPr lang="es-CL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3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kern="120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Baja</a:t>
                      </a:r>
                      <a:endParaRPr lang="es-CL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kern="120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 Normal</a:t>
                      </a:r>
                      <a:endParaRPr lang="es-CL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11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kern="120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Moderada</a:t>
                      </a:r>
                      <a:endParaRPr lang="es-CL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kern="120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 Normal</a:t>
                      </a:r>
                      <a:endParaRPr lang="es-CL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114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kern="120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 Advertencia Temprana</a:t>
                      </a:r>
                      <a:endParaRPr lang="es-CL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11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kern="120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Por Encima del Promedio</a:t>
                      </a:r>
                      <a:endParaRPr lang="es-CL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kern="120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 Advertencia Temprana</a:t>
                      </a:r>
                      <a:endParaRPr lang="es-CL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114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kern="120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 Riesgo</a:t>
                      </a:r>
                      <a:r>
                        <a:rPr lang="es-CL" sz="1100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para la viabilidad financiera o solvencia </a:t>
                      </a:r>
                      <a:endParaRPr lang="es-CL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F0"/>
                    </a:solidFill>
                  </a:tcPr>
                </a:tc>
              </a:tr>
              <a:tr h="23114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kern="120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Alta</a:t>
                      </a:r>
                      <a:endParaRPr lang="es-CL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kern="120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s-CL" sz="1100" kern="12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Riesgo</a:t>
                      </a:r>
                      <a:r>
                        <a:rPr lang="es-CL" sz="1100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para la viabilidad financiera o solvencia </a:t>
                      </a:r>
                      <a:endParaRPr lang="es-CL" sz="1100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F0"/>
                    </a:solidFill>
                  </a:tcPr>
                </a:tc>
              </a:tr>
              <a:tr h="23114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kern="12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s-CL" sz="11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Viabilidad financiera futura en serias dudas</a:t>
                      </a:r>
                      <a:endParaRPr lang="es-CL" sz="11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DDD"/>
                    </a:solidFill>
                  </a:tcPr>
                </a:tc>
              </a:tr>
              <a:tr h="23114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kern="120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s-CL" sz="11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viable / insolvencia inminente</a:t>
                      </a:r>
                      <a:endParaRPr lang="es-CL" sz="11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5C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2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SFI slide deck template">
  <a:themeElements>
    <a:clrScheme name="OSFI slide deck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SFI slide deck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OSFI slide deck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SFI slide deck template">
  <a:themeElements>
    <a:clrScheme name="OSFI slide deck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SFI slide deck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OSFI slide deck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SFI slide deck template">
  <a:themeElements>
    <a:clrScheme name="OSFI slide deck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SFI slide deck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OSFI slide deck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I slide deck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I slide deck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1139</Words>
  <Application>Microsoft Office PowerPoint</Application>
  <PresentationFormat>Presentación en pantalla (4:3)</PresentationFormat>
  <Paragraphs>313</Paragraphs>
  <Slides>19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Blank</vt:lpstr>
      <vt:lpstr>OSFI slide deck template</vt:lpstr>
      <vt:lpstr>2_OSFI slide deck template</vt:lpstr>
      <vt:lpstr>3_OSFI slide deck template</vt:lpstr>
      <vt:lpstr>2_Blank</vt:lpstr>
      <vt:lpstr>3_Blank</vt:lpstr>
      <vt:lpstr>Reaseguro y Otras Formas de Transferencia de Riesgos  Supervisión Basada en Riesgos de los Reaseguradores y Cobertura de Reaseguro de los Aseguradores</vt:lpstr>
      <vt:lpstr>Algunos datos sobre OSFI</vt:lpstr>
      <vt:lpstr>Como supervisor prudencial OSFI se enfoca en</vt:lpstr>
      <vt:lpstr>Las actividades de supervisión se pueden agrupar en dos funciones</vt:lpstr>
      <vt:lpstr>Marco de Supervisión de la OSFI</vt:lpstr>
      <vt:lpstr>Presentación de PowerPoint</vt:lpstr>
      <vt:lpstr>Principios Claves de Supervisión</vt:lpstr>
      <vt:lpstr>Presentación de PowerPoint</vt:lpstr>
      <vt:lpstr>Presentación de PowerPoint</vt:lpstr>
      <vt:lpstr>Guía B-3 sobre las Prácticas y Procedimientos Sólidos de Reaseguro</vt:lpstr>
      <vt:lpstr>1. Política de manejo del riesgo de reaseguro</vt:lpstr>
      <vt:lpstr>2. El due diligence de las contrapartes de reaseguro</vt:lpstr>
      <vt:lpstr>3. Términos y condiciones / claridad y certeza de contratos</vt:lpstr>
      <vt:lpstr>4. La compañía cedente no esté afectada negativamente por los términos y condiciones</vt:lpstr>
      <vt:lpstr>Administración</vt:lpstr>
      <vt:lpstr>Acuerdos de Garantía de Reaseguro (Reinsurance Security Agreements (RSA))</vt:lpstr>
      <vt:lpstr>Acuerdos de Garantía de Reaseguro (Reinsurance Security Agreements (RSA))</vt:lpstr>
      <vt:lpstr>Para mayor información</vt:lpstr>
      <vt:lpstr>¿Preguntas?</vt:lpstr>
    </vt:vector>
  </TitlesOfParts>
  <Company>Allegro168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</dc:creator>
  <cp:lastModifiedBy>Salashina Olga</cp:lastModifiedBy>
  <cp:revision>282</cp:revision>
  <cp:lastPrinted>2014-08-22T19:27:59Z</cp:lastPrinted>
  <dcterms:created xsi:type="dcterms:W3CDTF">2005-02-10T19:53:03Z</dcterms:created>
  <dcterms:modified xsi:type="dcterms:W3CDTF">2015-05-20T17:16:02Z</dcterms:modified>
</cp:coreProperties>
</file>