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818" r:id="rId2"/>
    <p:sldMasterId id="2147483846" r:id="rId3"/>
    <p:sldMasterId id="2147483860" r:id="rId4"/>
    <p:sldMasterId id="2147483886" r:id="rId5"/>
    <p:sldMasterId id="2147483898" r:id="rId6"/>
  </p:sldMasterIdLst>
  <p:notesMasterIdLst>
    <p:notesMasterId r:id="rId26"/>
  </p:notesMasterIdLst>
  <p:handoutMasterIdLst>
    <p:handoutMasterId r:id="rId27"/>
  </p:handoutMasterIdLst>
  <p:sldIdLst>
    <p:sldId id="325" r:id="rId7"/>
    <p:sldId id="320" r:id="rId8"/>
    <p:sldId id="322" r:id="rId9"/>
    <p:sldId id="323" r:id="rId10"/>
    <p:sldId id="339" r:id="rId11"/>
    <p:sldId id="360" r:id="rId12"/>
    <p:sldId id="340" r:id="rId13"/>
    <p:sldId id="344" r:id="rId14"/>
    <p:sldId id="341" r:id="rId15"/>
    <p:sldId id="345" r:id="rId16"/>
    <p:sldId id="346" r:id="rId17"/>
    <p:sldId id="349" r:id="rId18"/>
    <p:sldId id="350" r:id="rId19"/>
    <p:sldId id="352" r:id="rId20"/>
    <p:sldId id="353" r:id="rId21"/>
    <p:sldId id="356" r:id="rId22"/>
    <p:sldId id="357" r:id="rId23"/>
    <p:sldId id="361" r:id="rId24"/>
    <p:sldId id="331" r:id="rId2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71403" autoAdjust="0"/>
  </p:normalViewPr>
  <p:slideViewPr>
    <p:cSldViewPr>
      <p:cViewPr>
        <p:scale>
          <a:sx n="70" d="100"/>
          <a:sy n="70" d="100"/>
        </p:scale>
        <p:origin x="-2178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5DFB9034-6326-4B0D-BB8B-C9D512606AE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9600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369" y="0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72BE4FEC-86C4-4D6F-B3E0-C5C1F1D36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E22BD6B-7B76-4631-B5F4-C4769541592D}" type="slidenum">
              <a:rPr lang="en-US" sz="1200" smtClean="0"/>
              <a:pPr/>
              <a:t>0</a:t>
            </a:fld>
            <a:endParaRPr 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1895A6-FEB9-4BFB-8557-FFB765602A9A}" type="slidenum">
              <a:rPr lang="en-CA" sz="1200" smtClean="0">
                <a:latin typeface="Arial" charset="0"/>
              </a:rPr>
              <a:pPr/>
              <a:t>1</a:t>
            </a:fld>
            <a:endParaRPr lang="en-CA" sz="1200" dirty="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ED9EDA5-EBE1-4217-BA9B-AE20356E996D}" type="slidenum">
              <a:rPr lang="en-CA" sz="1200" smtClean="0">
                <a:latin typeface="Arial" charset="0"/>
              </a:rPr>
              <a:pPr/>
              <a:t>2</a:t>
            </a:fld>
            <a:endParaRPr lang="en-CA" sz="1200" dirty="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85DE0E3-529D-4B95-964E-F6C48B2987EA}" type="slidenum">
              <a:rPr lang="en-CA" sz="1200" smtClean="0">
                <a:latin typeface="Arial" charset="0"/>
              </a:rPr>
              <a:pPr/>
              <a:t>3</a:t>
            </a:fld>
            <a:endParaRPr lang="en-CA" sz="1200" dirty="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4400" y="457200"/>
            <a:ext cx="4646613" cy="3484563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191000"/>
            <a:ext cx="5618162" cy="4800600"/>
          </a:xfrm>
          <a:noFill/>
        </p:spPr>
        <p:txBody>
          <a:bodyPr/>
          <a:lstStyle/>
          <a:p>
            <a:pPr marL="0" indent="0">
              <a:buFontTx/>
              <a:buNone/>
            </a:pPr>
            <a:endParaRPr lang="en-CA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8D0ED1-E4E2-45EA-9615-182C4D876F14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350817E-25D6-4919-A1C6-FF2D31F810B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D71374C-B1BF-4D16-813D-E58196FBD557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7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41850" cy="34813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416427"/>
            <a:ext cx="6519863" cy="4575175"/>
          </a:xfrm>
          <a:noFill/>
        </p:spPr>
        <p:txBody>
          <a:bodyPr/>
          <a:lstStyle/>
          <a:p>
            <a:pPr>
              <a:lnSpc>
                <a:spcPct val="40000"/>
              </a:lnSpc>
              <a:spcBef>
                <a:spcPct val="75000"/>
              </a:spcBef>
              <a:buFontTx/>
              <a:buNone/>
            </a:pPr>
            <a:endParaRPr lang="en-CA" dirty="0" smtClean="0">
              <a:latin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E4FEC-86C4-4D6F-B3E0-C5C1F1D362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36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3BCAD41-AE3F-4CD4-95BD-FC027A9CF4D3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51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18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166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33400" y="762000"/>
            <a:ext cx="8077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776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81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4932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261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293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15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320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7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893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251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793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1521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81200" y="381000"/>
            <a:ext cx="7010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848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81200" y="1752600"/>
            <a:ext cx="6477000" cy="4343400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993445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33400" y="762000"/>
            <a:ext cx="8077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9973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73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2687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622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081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10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6158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924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2127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7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5630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81200" y="381000"/>
            <a:ext cx="7010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3987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81200" y="1752600"/>
            <a:ext cx="6477000" cy="4343400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12877546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33400" y="762000"/>
            <a:ext cx="8077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892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7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9406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734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7432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4071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3833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2719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3583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8940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8540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6262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81200" y="381000"/>
            <a:ext cx="7010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78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4374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81200" y="1752600"/>
            <a:ext cx="6477000" cy="4343400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78607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CA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00033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2595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2121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08374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4380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4380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6931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1804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970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996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5241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7290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CA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28223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1283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7131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205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7145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40447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9502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055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69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034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0367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73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70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08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8101013" y="6227763"/>
            <a:ext cx="371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fld id="{94A07E02-0567-49CF-BECB-22567560D462}" type="slidenum">
              <a:rPr lang="en-CA" sz="1200" smtClean="0">
                <a:latin typeface="Arial" charset="0"/>
              </a:rPr>
              <a:pPr>
                <a:defRPr/>
              </a:pPr>
              <a:t>‹#›</a:t>
            </a:fld>
            <a:endParaRPr lang="en-CA" sz="12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8686800" y="6430963"/>
            <a:ext cx="27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FBAB57B-72A0-4148-B713-6F5005F16E5B}" type="slidenum">
              <a:rPr lang="en-CA" sz="1200" smtClean="0">
                <a:solidFill>
                  <a:srgbClr val="000000"/>
                </a:solidFill>
                <a:latin typeface="Comic Sans MS" pitchFamily="66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CA" sz="120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1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8686800" y="6430963"/>
            <a:ext cx="27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FBAB57B-72A0-4148-B713-6F5005F16E5B}" type="slidenum">
              <a:rPr lang="en-CA" sz="1200" smtClean="0">
                <a:solidFill>
                  <a:srgbClr val="000000"/>
                </a:solidFill>
                <a:latin typeface="Comic Sans MS" pitchFamily="66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CA" sz="120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2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8686800" y="6430963"/>
            <a:ext cx="27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FBAB57B-72A0-4148-B713-6F5005F16E5B}" type="slidenum">
              <a:rPr lang="en-CA" sz="1200" smtClean="0">
                <a:solidFill>
                  <a:srgbClr val="000000"/>
                </a:solidFill>
                <a:latin typeface="Comic Sans MS" pitchFamily="66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CA" sz="120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fld id="{8D8C5E8D-D9DE-4FB6-8484-34C8236055F6}" type="slidenum">
              <a:rPr lang="en-CA" sz="2000" smtClean="0">
                <a:solidFill>
                  <a:srgbClr val="000000"/>
                </a:solidFill>
                <a:latin typeface="Arial" charset="0"/>
              </a:rPr>
              <a:pPr algn="l">
                <a:spcBef>
                  <a:spcPct val="50000"/>
                </a:spcBef>
                <a:defRPr/>
              </a:pPr>
              <a:t>‹#›</a:t>
            </a:fld>
            <a:endParaRPr lang="en-CA" sz="20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3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fld id="{8D8C5E8D-D9DE-4FB6-8484-34C8236055F6}" type="slidenum">
              <a:rPr lang="en-CA" sz="2000" smtClean="0">
                <a:solidFill>
                  <a:srgbClr val="000000"/>
                </a:solidFill>
                <a:latin typeface="Arial" charset="0"/>
              </a:rPr>
              <a:pPr algn="l">
                <a:spcBef>
                  <a:spcPct val="50000"/>
                </a:spcBef>
                <a:defRPr/>
              </a:pPr>
              <a:t>‹#›</a:t>
            </a:fld>
            <a:endParaRPr lang="en-CA" sz="20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fi-bsif.gc.ca/eng/fi-if/rai-eri/sp-ps/pages/sff.aspx" TargetMode="External"/><Relationship Id="rId2" Type="http://schemas.openxmlformats.org/officeDocument/2006/relationships/hyperlink" Target="http://www.osfi-bsif.gc.ca/" TargetMode="External"/><Relationship Id="rId1" Type="http://schemas.openxmlformats.org/officeDocument/2006/relationships/slideLayout" Target="../slideLayouts/slideLayout63.xml"/><Relationship Id="rId5" Type="http://schemas.openxmlformats.org/officeDocument/2006/relationships/hyperlink" Target="http://www.osfi-bsif.gc.ca/eng/fi-if/rai-eri/sp-ps/pages/rsa.aspx" TargetMode="External"/><Relationship Id="rId4" Type="http://schemas.openxmlformats.org/officeDocument/2006/relationships/hyperlink" Target="http://www.osfi-bsif.gc.ca/eng/fi-if/rg-ro/gdn-ort/gl-ld/pages/b3_sound.asp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700808"/>
            <a:ext cx="5910262" cy="2376487"/>
          </a:xfrm>
        </p:spPr>
        <p:txBody>
          <a:bodyPr/>
          <a:lstStyle/>
          <a:p>
            <a:pPr eaLnBrk="1" hangingPunct="1"/>
            <a:r>
              <a:rPr lang="en-CA" sz="3200" dirty="0"/>
              <a:t>Reinsurance and Other Forms of Risk </a:t>
            </a:r>
            <a:r>
              <a:rPr lang="en-CA" sz="3200" dirty="0" smtClean="0"/>
              <a:t>Transfer</a:t>
            </a:r>
            <a:br>
              <a:rPr lang="en-CA" sz="32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2000" dirty="0" smtClean="0"/>
              <a:t>Risk Based Supervision of Reinsurers and Insurer’s Reinsurance Coverage</a:t>
            </a:r>
            <a:endParaRPr lang="en-CA" sz="2800" dirty="0" smtClean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149080"/>
            <a:ext cx="5991225" cy="158497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CA" sz="1800" b="0" dirty="0"/>
              <a:t>May 26-28, 2015</a:t>
            </a:r>
            <a:endParaRPr lang="en-CA" sz="1800" b="0" dirty="0" smtClean="0"/>
          </a:p>
          <a:p>
            <a:pPr eaLnBrk="1" hangingPunct="1">
              <a:spcBef>
                <a:spcPct val="0"/>
              </a:spcBef>
            </a:pPr>
            <a:endParaRPr lang="en-CA" sz="1800" b="0" dirty="0"/>
          </a:p>
          <a:p>
            <a:pPr eaLnBrk="1" hangingPunct="1">
              <a:spcBef>
                <a:spcPct val="0"/>
              </a:spcBef>
            </a:pPr>
            <a:r>
              <a:rPr lang="en-CA" sz="1800" b="0" dirty="0" smtClean="0"/>
              <a:t>Connie Dewar, Managing Director</a:t>
            </a:r>
          </a:p>
          <a:p>
            <a:pPr eaLnBrk="1" hangingPunct="1">
              <a:spcBef>
                <a:spcPct val="0"/>
              </a:spcBef>
            </a:pPr>
            <a:r>
              <a:rPr lang="en-CA" sz="1800" b="0" dirty="0" smtClean="0"/>
              <a:t>Life Insurance Group</a:t>
            </a:r>
          </a:p>
          <a:p>
            <a:pPr eaLnBrk="1" hangingPunct="1">
              <a:spcBef>
                <a:spcPct val="0"/>
              </a:spcBef>
            </a:pPr>
            <a:r>
              <a:rPr lang="en-CA" sz="1800" b="0" dirty="0" smtClean="0"/>
              <a:t>Office of the Superintendent of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6089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2400" dirty="0" smtClean="0"/>
              <a:t>Guideline B-3 Sound Reinsurance Practices and Procedures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556792"/>
            <a:ext cx="64770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CA" b="0" dirty="0" smtClean="0"/>
              <a:t>Four principles:</a:t>
            </a:r>
          </a:p>
          <a:p>
            <a:pPr marL="0" indent="0" eaLnBrk="1" hangingPunct="1">
              <a:buFontTx/>
              <a:buNone/>
              <a:defRPr/>
            </a:pPr>
            <a:endParaRPr lang="en-CA" b="0" dirty="0" smtClean="0"/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n-CA" b="0" dirty="0" smtClean="0"/>
              <a:t>Reinsurance risk management policy</a:t>
            </a:r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n-CA" b="0" dirty="0" smtClean="0"/>
              <a:t>Due diligence of reinsurance counterparties</a:t>
            </a:r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n-CA" b="0" dirty="0" smtClean="0"/>
              <a:t>Terms and conditions / contract clarity and certainty</a:t>
            </a:r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n-CA" b="0" dirty="0" smtClean="0"/>
              <a:t>Ceding company not adversely affected by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31456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32656"/>
            <a:ext cx="7010400" cy="743744"/>
          </a:xfrm>
        </p:spPr>
        <p:txBody>
          <a:bodyPr/>
          <a:lstStyle/>
          <a:p>
            <a:pPr eaLnBrk="1" hangingPunct="1"/>
            <a:r>
              <a:rPr lang="en-CA" sz="2400" dirty="0" smtClean="0"/>
              <a:t>1. Reinsurance risk management policy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776"/>
            <a:ext cx="6477000" cy="4824536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CA" b="0" dirty="0" smtClean="0"/>
              <a:t>Institution’s approach to managing risks through reinsurance including purpose and objectives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Reflects the scale, nature and complexity of business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Describes approach to reinsurance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Specifies roles and responsibilities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Assesses adequacy and effectiveness of reinsurance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Board oversight &amp; senior management implementation</a:t>
            </a:r>
          </a:p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41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10400" cy="990600"/>
          </a:xfrm>
        </p:spPr>
        <p:txBody>
          <a:bodyPr/>
          <a:lstStyle/>
          <a:p>
            <a:pPr marL="432000" indent="-457200"/>
            <a:r>
              <a:rPr lang="en-CA" sz="2400" dirty="0" smtClean="0"/>
              <a:t>2. Due diligence of reinsurance counterparties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44824"/>
            <a:ext cx="6477000" cy="43434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CA" b="0" dirty="0" smtClean="0"/>
              <a:t>Evaluate abilities of reinsurers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Commensurate with level of exposure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Not solely rely on 3</a:t>
            </a:r>
            <a:r>
              <a:rPr lang="en-CA" b="0" baseline="30000" dirty="0" smtClean="0"/>
              <a:t>rd</a:t>
            </a:r>
            <a:r>
              <a:rPr lang="en-CA" b="0" dirty="0" smtClean="0"/>
              <a:t> parties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Evaluation of counterparties should be updated regularly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Higher level of due diligence for unregistered reinsurers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84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10400" cy="990600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defRPr/>
            </a:pPr>
            <a:r>
              <a:rPr lang="en-CA" sz="2400" dirty="0"/>
              <a:t>3. Terms and conditions / </a:t>
            </a:r>
            <a:r>
              <a:rPr lang="en-CA" sz="2400" dirty="0" smtClean="0"/>
              <a:t>contract clarity </a:t>
            </a:r>
            <a:r>
              <a:rPr lang="en-CA" sz="2400" dirty="0"/>
              <a:t>and 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8840"/>
            <a:ext cx="6477000" cy="410716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CA" b="0" dirty="0" smtClean="0"/>
              <a:t>Binding contract prior to the effective date of coverage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“Summary documents” may be adequate but should be contractually binding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Final executed documents completed in a timely manner</a:t>
            </a:r>
          </a:p>
          <a:p>
            <a:pPr eaLnBrk="1" hangingPunct="1">
              <a:spcAft>
                <a:spcPts val="600"/>
              </a:spcAft>
            </a:pPr>
            <a:r>
              <a:rPr lang="en-CA" b="0" dirty="0" smtClean="0"/>
              <a:t>Reinsurance contracts should stand on their own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90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7010400" cy="750912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defRPr/>
            </a:pPr>
            <a:r>
              <a:rPr lang="en-CA" sz="2400" dirty="0" smtClean="0"/>
              <a:t>4. </a:t>
            </a:r>
            <a:r>
              <a:rPr lang="en-CA" sz="2400" dirty="0"/>
              <a:t>Ceding </a:t>
            </a:r>
            <a:r>
              <a:rPr lang="en-CA" sz="2400" dirty="0" smtClean="0"/>
              <a:t>company </a:t>
            </a:r>
            <a:r>
              <a:rPr lang="en-CA" sz="2400" dirty="0"/>
              <a:t>not adversely affected by terms and conditions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81200" y="1556792"/>
            <a:ext cx="6477000" cy="4752528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CA" sz="2200" b="0" dirty="0" smtClean="0"/>
              <a:t>Include an appropriate “insolvency clause”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CA" sz="1200" b="1" dirty="0"/>
              <a:t>Insolvency </a:t>
            </a:r>
            <a:r>
              <a:rPr lang="en-CA" sz="1200" b="1" dirty="0" smtClean="0"/>
              <a:t>Clause </a:t>
            </a:r>
            <a:r>
              <a:rPr lang="en-CA" sz="1200" dirty="0" smtClean="0"/>
              <a:t>provides </a:t>
            </a:r>
            <a:r>
              <a:rPr lang="en-CA" sz="1200" dirty="0"/>
              <a:t>for the continuance of payments of the obligations of the reinsurer as though no insolvency had </a:t>
            </a:r>
            <a:r>
              <a:rPr lang="en-CA" sz="1200" dirty="0" smtClean="0"/>
              <a:t>occurred</a:t>
            </a:r>
          </a:p>
          <a:p>
            <a:pPr marL="457200" lvl="1" indent="0" eaLnBrk="1" hangingPunct="1">
              <a:buNone/>
            </a:pPr>
            <a:endParaRPr lang="en-CA" sz="1200" b="0" dirty="0" smtClean="0"/>
          </a:p>
          <a:p>
            <a:pPr eaLnBrk="1" hangingPunct="1">
              <a:spcAft>
                <a:spcPts val="600"/>
              </a:spcAft>
            </a:pPr>
            <a:r>
              <a:rPr lang="en-CA" sz="2200" b="0" dirty="0" smtClean="0"/>
              <a:t>Appropriate use of “off-set”, “cut-through” and “funds withheld”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CA" sz="1200" b="1" dirty="0" smtClean="0"/>
              <a:t>Off-set</a:t>
            </a:r>
            <a:r>
              <a:rPr lang="en-CA" sz="1200" dirty="0" smtClean="0"/>
              <a:t> </a:t>
            </a:r>
            <a:r>
              <a:rPr lang="en-CA" sz="1200" b="0" dirty="0" smtClean="0"/>
              <a:t>permits </a:t>
            </a:r>
            <a:r>
              <a:rPr lang="en-CA" sz="1200" b="0" dirty="0"/>
              <a:t>each party to meet amounts due against those payable before making payment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CA" sz="1200" b="1" dirty="0" smtClean="0"/>
              <a:t>Cut-through</a:t>
            </a:r>
            <a:r>
              <a:rPr lang="en-CA" sz="1200" dirty="0" smtClean="0"/>
              <a:t> in </a:t>
            </a:r>
            <a:r>
              <a:rPr lang="en-CA" sz="1200" dirty="0"/>
              <a:t>the event of ceding company’s insolvency, any loss covered under the reinsurance agreement be paid by the reinsurer directly to the insured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CA" sz="1200" b="1" dirty="0"/>
              <a:t>Funds </a:t>
            </a:r>
            <a:r>
              <a:rPr lang="en-CA" sz="1200" b="1" dirty="0" smtClean="0"/>
              <a:t>Withheld </a:t>
            </a:r>
            <a:r>
              <a:rPr lang="en-CA" sz="1200" dirty="0" smtClean="0"/>
              <a:t>assets </a:t>
            </a:r>
            <a:r>
              <a:rPr lang="en-CA" sz="1200" dirty="0"/>
              <a:t>that would normally be paid over to a reinsure are withheld by the ceding company to reduce potential credit </a:t>
            </a:r>
            <a:r>
              <a:rPr lang="en-CA" sz="1200" dirty="0" smtClean="0"/>
              <a:t>risk</a:t>
            </a:r>
          </a:p>
          <a:p>
            <a:pPr marL="457200" lvl="1" indent="0" eaLnBrk="1" hangingPunct="1">
              <a:buNone/>
            </a:pPr>
            <a:endParaRPr lang="en-CA" sz="1200" b="0" dirty="0" smtClean="0"/>
          </a:p>
          <a:p>
            <a:pPr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CA" sz="2200" b="0" dirty="0" smtClean="0"/>
              <a:t>Reinsurer must meet obligations, even when ceding company is insolvent</a:t>
            </a:r>
          </a:p>
        </p:txBody>
      </p:sp>
    </p:spTree>
    <p:extLst>
      <p:ext uri="{BB962C8B-B14F-4D97-AF65-F5344CB8AC3E}">
        <p14:creationId xmlns:p14="http://schemas.microsoft.com/office/powerpoint/2010/main" val="34550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79712" y="692696"/>
            <a:ext cx="7010400" cy="455712"/>
          </a:xfrm>
        </p:spPr>
        <p:txBody>
          <a:bodyPr/>
          <a:lstStyle/>
          <a:p>
            <a:pPr eaLnBrk="1" hangingPunct="1"/>
            <a:r>
              <a:rPr lang="en-CA" sz="2400" dirty="0" smtClean="0"/>
              <a:t>Administration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79712" y="1196752"/>
            <a:ext cx="6696744" cy="5472608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CA" sz="1800" b="0" dirty="0" smtClean="0"/>
              <a:t>Applies to all federally regulated financial institutions</a:t>
            </a:r>
          </a:p>
          <a:p>
            <a:pPr eaLnBrk="1" hangingPunct="1">
              <a:spcAft>
                <a:spcPts val="0"/>
              </a:spcAft>
            </a:pPr>
            <a:r>
              <a:rPr lang="en-CA" sz="1800" b="0" dirty="0" smtClean="0"/>
              <a:t>Potential consequences of not adhering</a:t>
            </a:r>
          </a:p>
          <a:p>
            <a:pPr marL="828000" lvl="1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CA" sz="1600" dirty="0" smtClean="0"/>
              <a:t>Loss of capital or asset credit</a:t>
            </a:r>
          </a:p>
          <a:p>
            <a:pPr marL="828000" lvl="1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CA" sz="1600" dirty="0" smtClean="0"/>
              <a:t>Increased target level of capital/assets required</a:t>
            </a:r>
          </a:p>
          <a:p>
            <a:pPr eaLnBrk="1" hangingPunct="1">
              <a:spcAft>
                <a:spcPts val="0"/>
              </a:spcAft>
            </a:pPr>
            <a:r>
              <a:rPr lang="en-CA" sz="1800" b="0" dirty="0" smtClean="0"/>
              <a:t>Annual reinsurance declaration to the Board</a:t>
            </a:r>
          </a:p>
          <a:p>
            <a:pPr eaLnBrk="1" hangingPunct="1">
              <a:spcAft>
                <a:spcPts val="0"/>
              </a:spcAft>
            </a:pPr>
            <a:r>
              <a:rPr lang="en-CA" sz="1800" b="0" dirty="0" smtClean="0"/>
              <a:t>Credit for Reinsurance</a:t>
            </a:r>
          </a:p>
          <a:p>
            <a:pPr marL="457200" lvl="1" indent="0" eaLnBrk="1" hangingPunct="1">
              <a:spcAft>
                <a:spcPts val="0"/>
              </a:spcAft>
              <a:buNone/>
            </a:pPr>
            <a:r>
              <a:rPr lang="en-CA" sz="1400" b="1" dirty="0"/>
              <a:t>Regulated in Canada</a:t>
            </a:r>
          </a:p>
          <a:p>
            <a:pPr lvl="2" eaLnBrk="1" hangingPunct="1">
              <a:spcAft>
                <a:spcPts val="0"/>
              </a:spcAft>
            </a:pPr>
            <a:r>
              <a:rPr lang="en-CA" sz="1600" dirty="0"/>
              <a:t>Receives full credit for reinsurance</a:t>
            </a:r>
          </a:p>
          <a:p>
            <a:pPr lvl="2" eaLnBrk="1" hangingPunct="1">
              <a:spcAft>
                <a:spcPts val="600"/>
              </a:spcAft>
            </a:pPr>
            <a:r>
              <a:rPr lang="en-CA" sz="1600" dirty="0"/>
              <a:t>Ceding company releases reserves as well as MCCSR capital requirements</a:t>
            </a:r>
          </a:p>
          <a:p>
            <a:pPr marL="457200" lvl="1" indent="0" eaLnBrk="1" hangingPunct="1">
              <a:spcAft>
                <a:spcPts val="0"/>
              </a:spcAft>
              <a:buNone/>
            </a:pPr>
            <a:r>
              <a:rPr lang="en-CA" sz="1400" b="1" dirty="0"/>
              <a:t>Not Regulated in Canada</a:t>
            </a:r>
          </a:p>
          <a:p>
            <a:pPr lvl="2" eaLnBrk="1" hangingPunct="1">
              <a:spcAft>
                <a:spcPts val="0"/>
              </a:spcAft>
            </a:pPr>
            <a:r>
              <a:rPr lang="en-CA" sz="1600" dirty="0"/>
              <a:t>In order to receive credit, must collateralize both the reserves and capital requirements of ceded business</a:t>
            </a:r>
          </a:p>
          <a:p>
            <a:pPr lvl="2" eaLnBrk="1" hangingPunct="1">
              <a:spcAft>
                <a:spcPts val="0"/>
              </a:spcAft>
            </a:pPr>
            <a:r>
              <a:rPr lang="en-CA" sz="1600" dirty="0"/>
              <a:t>Reinsurer must post collateral equal to 100% of the ceded reserves plus 150% of the ceded MCCSR capital requirement</a:t>
            </a:r>
          </a:p>
          <a:p>
            <a:pPr lvl="2" eaLnBrk="1" hangingPunct="1">
              <a:spcAft>
                <a:spcPts val="0"/>
              </a:spcAft>
            </a:pPr>
            <a:r>
              <a:rPr lang="en-CA" sz="1600" dirty="0"/>
              <a:t>Amounts not collateralized remain with the ceding company</a:t>
            </a:r>
          </a:p>
          <a:p>
            <a:pPr lvl="1" eaLnBrk="1" hangingPunct="1">
              <a:spcAft>
                <a:spcPts val="1200"/>
              </a:spcAft>
            </a:pPr>
            <a:endParaRPr lang="en-CA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5046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10400" cy="462880"/>
          </a:xfrm>
        </p:spPr>
        <p:txBody>
          <a:bodyPr/>
          <a:lstStyle/>
          <a:p>
            <a:pPr eaLnBrk="1" hangingPunct="1"/>
            <a:r>
              <a:rPr lang="en-CA" sz="2400" dirty="0" smtClean="0"/>
              <a:t>Reinsurance Security Agreements (RSA)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77000" cy="4556720"/>
          </a:xfrm>
        </p:spPr>
        <p:txBody>
          <a:bodyPr/>
          <a:lstStyle/>
          <a:p>
            <a:pPr eaLnBrk="1" hangingPunct="1"/>
            <a:r>
              <a:rPr lang="en-CA" b="0" dirty="0" smtClean="0"/>
              <a:t>Valid and enforceable security interest that has priority over any other security interest in assets of an unregistered reinsurer that are held in Canada</a:t>
            </a:r>
          </a:p>
          <a:p>
            <a:pPr marL="0" indent="0" eaLnBrk="1" hangingPunct="1">
              <a:buNone/>
            </a:pPr>
            <a:endParaRPr lang="en-CA" sz="2000" b="0" dirty="0" smtClean="0">
              <a:solidFill>
                <a:srgbClr val="FF0000"/>
              </a:solidFill>
            </a:endParaRPr>
          </a:p>
          <a:p>
            <a:r>
              <a:rPr lang="en-CA" b="0" dirty="0" smtClean="0"/>
              <a:t>Capital/Asset eligibility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Pledged assets in Canada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Collateral agent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Legally enforceable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Right to liquidate on default of reinsurer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Securities not issued by reinsurer</a:t>
            </a:r>
          </a:p>
          <a:p>
            <a:pPr lvl="2" eaLnBrk="1" hangingPunct="1"/>
            <a:endParaRPr lang="en-US" sz="1800" dirty="0"/>
          </a:p>
          <a:p>
            <a:pPr marL="0" indent="0" eaLnBrk="1" hangingPunct="1">
              <a:buNone/>
            </a:pPr>
            <a:endParaRPr lang="en-CA" sz="2200" dirty="0" smtClean="0">
              <a:solidFill>
                <a:srgbClr val="FF0000"/>
              </a:solidFill>
            </a:endParaRPr>
          </a:p>
          <a:p>
            <a:pPr eaLnBrk="1" hangingPunct="1"/>
            <a:endParaRPr lang="en-CA" sz="2200" dirty="0">
              <a:solidFill>
                <a:srgbClr val="FF0000"/>
              </a:solidFill>
            </a:endParaRPr>
          </a:p>
          <a:p>
            <a:pPr lvl="2"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15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10400" cy="534888"/>
          </a:xfrm>
        </p:spPr>
        <p:txBody>
          <a:bodyPr/>
          <a:lstStyle/>
          <a:p>
            <a:r>
              <a:rPr lang="en-CA" sz="2400" dirty="0"/>
              <a:t>Reinsurance Security Agreements (RSA)</a:t>
            </a:r>
            <a:endParaRPr lang="en-CA" sz="2400" dirty="0" smtClean="0">
              <a:solidFill>
                <a:srgbClr val="FF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0" dirty="0" smtClean="0"/>
              <a:t>Legal opinion</a:t>
            </a:r>
          </a:p>
          <a:p>
            <a:pPr marL="0" indent="0" eaLnBrk="1" hangingPunct="1">
              <a:buNone/>
            </a:pPr>
            <a:endParaRPr lang="en-CA" b="0" dirty="0"/>
          </a:p>
          <a:p>
            <a:pPr eaLnBrk="1" hangingPunct="1"/>
            <a:r>
              <a:rPr lang="en-CA" b="0" dirty="0"/>
              <a:t>Monthly reporting to </a:t>
            </a:r>
            <a:r>
              <a:rPr lang="en-CA" b="0" dirty="0" smtClean="0"/>
              <a:t>OSFI</a:t>
            </a:r>
          </a:p>
          <a:p>
            <a:pPr marL="0" indent="0" eaLnBrk="1" hangingPunct="1">
              <a:buNone/>
            </a:pPr>
            <a:endParaRPr lang="en-CA" b="0" dirty="0" smtClean="0"/>
          </a:p>
          <a:p>
            <a:pPr eaLnBrk="1" hangingPunct="1"/>
            <a:r>
              <a:rPr lang="en-CA" b="0" dirty="0" smtClean="0"/>
              <a:t>Board approved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b="0" dirty="0"/>
              <a:t>Types of acceptable assets and limits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b="0" dirty="0" smtClean="0"/>
              <a:t>Practices </a:t>
            </a:r>
            <a:r>
              <a:rPr lang="en-US" b="0" dirty="0"/>
              <a:t>and procedures for managing and controlling risks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b="0" dirty="0" smtClean="0"/>
              <a:t>Confirmation </a:t>
            </a:r>
            <a:r>
              <a:rPr lang="en-US" b="0" dirty="0"/>
              <a:t>every two years</a:t>
            </a:r>
            <a:endParaRPr lang="en-CA" b="0" dirty="0"/>
          </a:p>
          <a:p>
            <a:pPr eaLnBrk="1" hangingPunct="1"/>
            <a:endParaRPr lang="en-CA" sz="2000" b="0" dirty="0" smtClean="0"/>
          </a:p>
          <a:p>
            <a:pPr eaLnBrk="1" hangingPunct="1"/>
            <a:endParaRPr lang="en-CA" sz="2000" b="0" dirty="0"/>
          </a:p>
          <a:p>
            <a:pPr marL="0" indent="0" eaLnBrk="1" hangingPunct="1">
              <a:buNone/>
            </a:pPr>
            <a:endParaRPr lang="en-US" sz="2200" dirty="0"/>
          </a:p>
          <a:p>
            <a:pPr marL="57150" indent="0" eaLnBrk="1" hangingPunct="1">
              <a:buNone/>
            </a:pPr>
            <a:endParaRPr lang="en-CA" sz="2200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972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10400" cy="534888"/>
          </a:xfrm>
        </p:spPr>
        <p:txBody>
          <a:bodyPr/>
          <a:lstStyle/>
          <a:p>
            <a:r>
              <a:rPr lang="en-CA" sz="2400" dirty="0" smtClean="0"/>
              <a:t>For further information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600" dirty="0" smtClean="0">
                <a:hlinkClick r:id="rId2"/>
              </a:rPr>
              <a:t>www.osfi-bsif.gc.ca</a:t>
            </a:r>
            <a:endParaRPr lang="en-CA" sz="1600" dirty="0" smtClean="0"/>
          </a:p>
          <a:p>
            <a:pPr marL="0" indent="0">
              <a:buNone/>
            </a:pPr>
            <a:endParaRPr lang="en-CA" sz="1600" dirty="0"/>
          </a:p>
          <a:p>
            <a:r>
              <a:rPr lang="en-CA" sz="1600" dirty="0" smtClean="0"/>
              <a:t>OSFI’s Supervisory Framework:</a:t>
            </a:r>
          </a:p>
          <a:p>
            <a:pPr marL="400050" lvl="1" indent="0">
              <a:buNone/>
            </a:pPr>
            <a:r>
              <a:rPr lang="en-CA" sz="1200" b="0" dirty="0" smtClean="0">
                <a:hlinkClick r:id="rId3"/>
              </a:rPr>
              <a:t>http</a:t>
            </a:r>
            <a:r>
              <a:rPr lang="en-CA" sz="1200" b="0" dirty="0">
                <a:hlinkClick r:id="rId3"/>
              </a:rPr>
              <a:t>://</a:t>
            </a:r>
            <a:r>
              <a:rPr lang="en-CA" sz="1200" b="0" dirty="0" smtClean="0">
                <a:hlinkClick r:id="rId3"/>
              </a:rPr>
              <a:t>www.osfi-bsif.gc.ca/eng/fi-if/rai-eri/sp-ps/pages/sff.aspx</a:t>
            </a:r>
            <a:r>
              <a:rPr lang="en-CA" sz="1200" b="0" dirty="0" smtClean="0"/>
              <a:t> </a:t>
            </a:r>
          </a:p>
          <a:p>
            <a:endParaRPr lang="en-CA" sz="1600" b="0" dirty="0" smtClean="0"/>
          </a:p>
          <a:p>
            <a:r>
              <a:rPr lang="en-CA" sz="1600" dirty="0"/>
              <a:t>B-3 </a:t>
            </a:r>
            <a:r>
              <a:rPr lang="en-CA" sz="1600" dirty="0" smtClean="0"/>
              <a:t>Sound </a:t>
            </a:r>
            <a:r>
              <a:rPr lang="en-CA" sz="1600" dirty="0"/>
              <a:t>Reinsurance Practices and </a:t>
            </a:r>
            <a:r>
              <a:rPr lang="en-CA" sz="1600" dirty="0" smtClean="0"/>
              <a:t>Procedures</a:t>
            </a:r>
            <a:r>
              <a:rPr lang="en-CA" sz="1600" dirty="0"/>
              <a:t>: </a:t>
            </a:r>
            <a:endParaRPr lang="en-CA" sz="1600" dirty="0" smtClean="0"/>
          </a:p>
          <a:p>
            <a:pPr marL="400050" lvl="1" indent="0">
              <a:buNone/>
            </a:pPr>
            <a:r>
              <a:rPr lang="en-CA" sz="1200" dirty="0" smtClean="0">
                <a:hlinkClick r:id="rId4"/>
              </a:rPr>
              <a:t>http</a:t>
            </a:r>
            <a:r>
              <a:rPr lang="en-CA" sz="1200" dirty="0">
                <a:hlinkClick r:id="rId4"/>
              </a:rPr>
              <a:t>://</a:t>
            </a:r>
            <a:r>
              <a:rPr lang="en-CA" sz="1200" dirty="0" smtClean="0">
                <a:hlinkClick r:id="rId4"/>
              </a:rPr>
              <a:t>www.osfi-bsif.gc.ca/eng/fi-if/rg-ro/gdn-ort/gl-ld/pages/b3_sound.aspx</a:t>
            </a:r>
            <a:r>
              <a:rPr lang="en-CA" sz="1200" dirty="0" smtClean="0"/>
              <a:t> </a:t>
            </a:r>
          </a:p>
          <a:p>
            <a:endParaRPr lang="en-CA" sz="1600" b="0" dirty="0"/>
          </a:p>
          <a:p>
            <a:r>
              <a:rPr lang="en-CA" sz="1600" dirty="0"/>
              <a:t>Guidance for Reinsurance Security </a:t>
            </a:r>
            <a:r>
              <a:rPr lang="en-CA" sz="1600" dirty="0" smtClean="0"/>
              <a:t>Agreements:</a:t>
            </a:r>
          </a:p>
          <a:p>
            <a:pPr marL="400050" lvl="1" indent="0">
              <a:buNone/>
            </a:pPr>
            <a:r>
              <a:rPr lang="en-CA" sz="1200" dirty="0" smtClean="0">
                <a:hlinkClick r:id="rId5"/>
              </a:rPr>
              <a:t>http</a:t>
            </a:r>
            <a:r>
              <a:rPr lang="en-CA" sz="1200" dirty="0">
                <a:hlinkClick r:id="rId5"/>
              </a:rPr>
              <a:t>://</a:t>
            </a:r>
            <a:r>
              <a:rPr lang="en-CA" sz="1200" dirty="0" smtClean="0">
                <a:hlinkClick r:id="rId5"/>
              </a:rPr>
              <a:t>www.osfi-bsif.gc.ca/eng/fi-if/rai-eri/sp-ps/pages/rsa.aspx</a:t>
            </a:r>
            <a:r>
              <a:rPr lang="en-CA" sz="1200" dirty="0" smtClean="0"/>
              <a:t> </a:t>
            </a:r>
            <a:endParaRPr lang="en-CA" sz="1200" b="0" dirty="0"/>
          </a:p>
        </p:txBody>
      </p:sp>
    </p:spTree>
    <p:extLst>
      <p:ext uri="{BB962C8B-B14F-4D97-AF65-F5344CB8AC3E}">
        <p14:creationId xmlns:p14="http://schemas.microsoft.com/office/powerpoint/2010/main" val="21678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Questions?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205038"/>
            <a:ext cx="29527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1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010400" cy="744538"/>
          </a:xfrm>
        </p:spPr>
        <p:txBody>
          <a:bodyPr/>
          <a:lstStyle/>
          <a:p>
            <a:pPr eaLnBrk="1" hangingPunct="1"/>
            <a:r>
              <a:rPr lang="en-CA" sz="2400" b="1" dirty="0" smtClean="0">
                <a:solidFill>
                  <a:schemeClr val="tx1"/>
                </a:solidFill>
              </a:rPr>
              <a:t>A few facts about OSFI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412875"/>
            <a:ext cx="6477000" cy="4824413"/>
          </a:xfrm>
        </p:spPr>
        <p:txBody>
          <a:bodyPr/>
          <a:lstStyle/>
          <a:p>
            <a:r>
              <a:rPr lang="en-CA" b="0" dirty="0" smtClean="0"/>
              <a:t>Established </a:t>
            </a:r>
            <a:r>
              <a:rPr lang="en-CA" b="0" dirty="0"/>
              <a:t>in 1987 </a:t>
            </a:r>
            <a:r>
              <a:rPr lang="en-CA" b="0" dirty="0" smtClean="0"/>
              <a:t>as an </a:t>
            </a:r>
            <a:r>
              <a:rPr lang="en-CA" dirty="0" smtClean="0"/>
              <a:t>independent </a:t>
            </a:r>
            <a:r>
              <a:rPr lang="en-CA" dirty="0"/>
              <a:t>agency </a:t>
            </a:r>
            <a:r>
              <a:rPr lang="en-CA" b="0" dirty="0"/>
              <a:t>of </a:t>
            </a:r>
            <a:r>
              <a:rPr lang="en-CA" b="0" dirty="0" smtClean="0"/>
              <a:t>the Government </a:t>
            </a:r>
            <a:r>
              <a:rPr lang="en-CA" b="0" dirty="0"/>
              <a:t>of Canada </a:t>
            </a:r>
            <a:r>
              <a:rPr lang="en-CA" b="0" dirty="0" smtClean="0"/>
              <a:t>reporting to </a:t>
            </a:r>
            <a:r>
              <a:rPr lang="en-CA" b="0" dirty="0"/>
              <a:t>Parliament through </a:t>
            </a:r>
            <a:r>
              <a:rPr lang="en-CA" b="0" dirty="0" smtClean="0"/>
              <a:t>the Minister </a:t>
            </a:r>
            <a:r>
              <a:rPr lang="en-CA" b="0" dirty="0"/>
              <a:t>of </a:t>
            </a:r>
            <a:r>
              <a:rPr lang="en-CA" b="0" dirty="0" smtClean="0"/>
              <a:t>Finance</a:t>
            </a:r>
          </a:p>
          <a:p>
            <a:endParaRPr lang="en-CA" b="0" dirty="0"/>
          </a:p>
          <a:p>
            <a:r>
              <a:rPr lang="en-CA" dirty="0" smtClean="0"/>
              <a:t>Supervises</a:t>
            </a:r>
            <a:r>
              <a:rPr lang="en-CA" b="0" dirty="0" smtClean="0"/>
              <a:t> </a:t>
            </a:r>
            <a:r>
              <a:rPr lang="en-CA" b="0" dirty="0"/>
              <a:t>and </a:t>
            </a:r>
            <a:r>
              <a:rPr lang="en-CA" dirty="0"/>
              <a:t>regulates</a:t>
            </a:r>
            <a:r>
              <a:rPr lang="en-CA" b="0" dirty="0"/>
              <a:t> </a:t>
            </a:r>
            <a:r>
              <a:rPr lang="en-CA" b="0" dirty="0" smtClean="0"/>
              <a:t>more than 400 </a:t>
            </a:r>
            <a:r>
              <a:rPr lang="en-CA" dirty="0" smtClean="0"/>
              <a:t>deposit-taking institutions </a:t>
            </a:r>
            <a:r>
              <a:rPr lang="en-CA" b="0" dirty="0" smtClean="0"/>
              <a:t>and </a:t>
            </a:r>
            <a:r>
              <a:rPr lang="en-CA" dirty="0" smtClean="0"/>
              <a:t>insurers</a:t>
            </a:r>
            <a:r>
              <a:rPr lang="en-CA" b="0" dirty="0" smtClean="0"/>
              <a:t> and more than 1200 federally </a:t>
            </a:r>
            <a:r>
              <a:rPr lang="en-CA" b="0" dirty="0"/>
              <a:t>registered </a:t>
            </a:r>
            <a:r>
              <a:rPr lang="en-CA" dirty="0"/>
              <a:t>private pension </a:t>
            </a:r>
            <a:r>
              <a:rPr lang="en-CA" dirty="0" smtClean="0"/>
              <a:t>plans</a:t>
            </a:r>
            <a:r>
              <a:rPr lang="en-CA" dirty="0"/>
              <a:t/>
            </a:r>
            <a:br>
              <a:rPr lang="en-CA" dirty="0"/>
            </a:br>
            <a:r>
              <a:rPr lang="en-CA" sz="2000" dirty="0"/>
              <a:t/>
            </a:r>
            <a:br>
              <a:rPr lang="en-CA" sz="2000" dirty="0"/>
            </a:br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692696"/>
            <a:ext cx="7010400" cy="636482"/>
          </a:xfrm>
        </p:spPr>
        <p:txBody>
          <a:bodyPr/>
          <a:lstStyle/>
          <a:p>
            <a:pPr eaLnBrk="1" hangingPunct="1"/>
            <a:r>
              <a:rPr lang="en-CA" sz="2400" dirty="0" smtClean="0">
                <a:solidFill>
                  <a:schemeClr val="tx1"/>
                </a:solidFill>
              </a:rPr>
              <a:t>As a prudential supervisor OSFI is  focused 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556792"/>
            <a:ext cx="64770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CA" sz="1600" b="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b="0" dirty="0" smtClean="0"/>
              <a:t>Protecting depositors, policyholders and creditors of financial institutions and pension plan beneficiaries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b="0" dirty="0"/>
              <a:t>C</a:t>
            </a:r>
            <a:r>
              <a:rPr lang="en-CA" b="0" dirty="0" smtClean="0"/>
              <a:t>ontributing to public confidence in a strong, stable and competitive financial system in Canada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/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/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1800" b="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CA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476672"/>
            <a:ext cx="7010400" cy="887537"/>
          </a:xfrm>
        </p:spPr>
        <p:txBody>
          <a:bodyPr/>
          <a:lstStyle/>
          <a:p>
            <a:pPr eaLnBrk="1" hangingPunct="1"/>
            <a:r>
              <a:rPr lang="en-CA" sz="2400" dirty="0" smtClean="0">
                <a:solidFill>
                  <a:schemeClr val="tx1"/>
                </a:solidFill>
              </a:rPr>
              <a:t>Oversight activities can be grouped in two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556792"/>
            <a:ext cx="6477000" cy="4606925"/>
          </a:xfrm>
        </p:spPr>
        <p:txBody>
          <a:bodyPr/>
          <a:lstStyle/>
          <a:p>
            <a:pPr eaLnBrk="1" hangingPunct="1"/>
            <a:r>
              <a:rPr lang="en-US" dirty="0" smtClean="0"/>
              <a:t>Regulation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Evaluate system-wide risks</a:t>
            </a:r>
            <a:endParaRPr lang="en-US" dirty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Promote sound business and financial practices through guidelines, policies and recommendations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endParaRPr lang="en-US" sz="1600" b="0" dirty="0" smtClean="0"/>
          </a:p>
          <a:p>
            <a:pPr eaLnBrk="1" hangingPunct="1"/>
            <a:r>
              <a:rPr lang="en-US" dirty="0" smtClean="0"/>
              <a:t>Supervision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Identify institution-specific </a:t>
            </a:r>
            <a:r>
              <a:rPr lang="en-US" dirty="0"/>
              <a:t>and systemic risks and </a:t>
            </a:r>
            <a:r>
              <a:rPr lang="en-US" dirty="0" smtClean="0"/>
              <a:t>trends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Intervene </a:t>
            </a:r>
            <a:r>
              <a:rPr lang="en-US" dirty="0"/>
              <a:t>in a timely manner to minimize losses to </a:t>
            </a:r>
            <a:r>
              <a:rPr lang="en-US" dirty="0" smtClean="0"/>
              <a:t>depositors, policyholders, creditors and </a:t>
            </a:r>
            <a:r>
              <a:rPr lang="en-US" dirty="0"/>
              <a:t>pension plan </a:t>
            </a:r>
            <a:r>
              <a:rPr lang="en-US" dirty="0" smtClean="0"/>
              <a:t>members</a:t>
            </a:r>
            <a:endParaRPr lang="en-US" dirty="0"/>
          </a:p>
          <a:p>
            <a:pPr marL="0" indent="0" eaLnBrk="1" hangingPunct="1">
              <a:buNone/>
            </a:pPr>
            <a:endParaRPr lang="en-US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62136"/>
            <a:ext cx="7010400" cy="990600"/>
          </a:xfrm>
        </p:spPr>
        <p:txBody>
          <a:bodyPr/>
          <a:lstStyle/>
          <a:p>
            <a:r>
              <a:rPr lang="en-CA" sz="2400" dirty="0" smtClean="0"/>
              <a:t>OSFI’s Supervisory Framework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6477000" cy="4755232"/>
          </a:xfrm>
        </p:spPr>
        <p:txBody>
          <a:bodyPr/>
          <a:lstStyle/>
          <a:p>
            <a:pPr marL="0" indent="0">
              <a:buNone/>
            </a:pPr>
            <a:r>
              <a:rPr lang="en-CA" b="0" dirty="0" smtClean="0"/>
              <a:t>Describes the principles, concepts and core process that OSFI uses to guide its supervision of institutions</a:t>
            </a:r>
          </a:p>
          <a:p>
            <a:endParaRPr lang="en-CA" b="0" dirty="0"/>
          </a:p>
          <a:p>
            <a:pPr marL="0" indent="0">
              <a:buNone/>
            </a:pPr>
            <a:r>
              <a:rPr lang="en-CA" dirty="0" smtClean="0"/>
              <a:t>General Approach</a:t>
            </a:r>
          </a:p>
          <a:p>
            <a:pPr lvl="1">
              <a:buFont typeface="Arial" pitchFamily="34" charset="0"/>
              <a:buChar char="•"/>
            </a:pPr>
            <a:r>
              <a:rPr lang="en-CA" b="0" dirty="0" smtClean="0"/>
              <a:t>Consolidated supervision</a:t>
            </a:r>
          </a:p>
          <a:p>
            <a:pPr lvl="1">
              <a:buFont typeface="Arial" pitchFamily="34" charset="0"/>
              <a:buChar char="•"/>
            </a:pPr>
            <a:r>
              <a:rPr lang="en-CA" b="0" dirty="0" smtClean="0"/>
              <a:t>Principles-based</a:t>
            </a:r>
          </a:p>
          <a:p>
            <a:pPr lvl="1">
              <a:buFont typeface="Arial" pitchFamily="34" charset="0"/>
              <a:buChar char="•"/>
            </a:pPr>
            <a:r>
              <a:rPr lang="en-CA" b="0" dirty="0" smtClean="0"/>
              <a:t>Intensity and intervention</a:t>
            </a:r>
          </a:p>
          <a:p>
            <a:pPr lvl="1">
              <a:buFont typeface="Arial" pitchFamily="34" charset="0"/>
              <a:buChar char="•"/>
            </a:pPr>
            <a:r>
              <a:rPr lang="en-CA" b="0" dirty="0" smtClean="0"/>
              <a:t>Board &amp; senior management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6860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981200" y="586011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sz="2400" dirty="0" smtClean="0">
                <a:solidFill>
                  <a:srgbClr val="000000"/>
                </a:solidFill>
              </a:rPr>
              <a:t>Core Supervisory Process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51535" y="123286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2000" dirty="0">
                <a:solidFill>
                  <a:srgbClr val="000000"/>
                </a:solidFill>
                <a:latin typeface="Arial"/>
              </a:rPr>
              <a:t>OSFI has a three staged </a:t>
            </a:r>
            <a:r>
              <a:rPr lang="en-CA" sz="2000" dirty="0" smtClean="0">
                <a:solidFill>
                  <a:srgbClr val="000000"/>
                </a:solidFill>
                <a:latin typeface="Arial"/>
              </a:rPr>
              <a:t>cyclical </a:t>
            </a:r>
            <a:r>
              <a:rPr lang="en-CA" sz="2000" dirty="0">
                <a:solidFill>
                  <a:srgbClr val="000000"/>
                </a:solidFill>
                <a:latin typeface="Arial"/>
              </a:rPr>
              <a:t>supervisory </a:t>
            </a:r>
            <a:r>
              <a:rPr lang="en-CA" sz="2000" dirty="0" smtClean="0">
                <a:solidFill>
                  <a:srgbClr val="000000"/>
                </a:solidFill>
                <a:latin typeface="Arial"/>
              </a:rPr>
              <a:t>process </a:t>
            </a:r>
            <a:endParaRPr lang="en-CA" sz="2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57" y="1628800"/>
            <a:ext cx="3392898" cy="29485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19041" y="1757214"/>
            <a:ext cx="3384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2000" dirty="0" smtClean="0">
                <a:solidFill>
                  <a:srgbClr val="000000"/>
                </a:solidFill>
                <a:latin typeface="Arial"/>
              </a:rPr>
              <a:t>Planning Supervisory work: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srgbClr val="000000"/>
                </a:solidFill>
                <a:latin typeface="Arial"/>
              </a:rPr>
              <a:t>The supervisory strategy identifies the supervisory work necessary to keep the </a:t>
            </a: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institution’s </a:t>
            </a:r>
            <a:r>
              <a:rPr lang="en-CA" sz="1200" dirty="0">
                <a:solidFill>
                  <a:srgbClr val="000000"/>
                </a:solidFill>
                <a:latin typeface="Arial"/>
              </a:rPr>
              <a:t>risk profile current. The intensity of supervisory work depends on the nature, size, complexity and risk profile of the </a:t>
            </a: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institution</a:t>
            </a:r>
            <a:endParaRPr lang="en-CA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535" y="3212976"/>
            <a:ext cx="33843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2000" dirty="0" smtClean="0">
                <a:solidFill>
                  <a:srgbClr val="000000"/>
                </a:solidFill>
                <a:latin typeface="Arial"/>
              </a:rPr>
              <a:t>Executing Supervisory Work and Updating the Risk Profile</a:t>
            </a:r>
            <a:r>
              <a:rPr lang="en-CA" sz="1800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Arial"/>
              </a:rPr>
              <a:t>M</a:t>
            </a: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onitoring 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esk reviews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CA" sz="120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n-site reviews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1535" y="4941168"/>
            <a:ext cx="69752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2000" dirty="0" smtClean="0">
                <a:solidFill>
                  <a:srgbClr val="000000"/>
                </a:solidFill>
                <a:latin typeface="Arial"/>
              </a:rPr>
              <a:t>Reporting and Intervention: 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OSFI sends an annual supervisory letter to the institution</a:t>
            </a:r>
            <a:r>
              <a:rPr lang="en-CA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and it is the primary form of communication. It summarizes OSFI’s key findings and recommendations.</a:t>
            </a:r>
            <a:endParaRPr lang="en-CA" sz="1800" dirty="0" smtClean="0">
              <a:solidFill>
                <a:srgbClr val="000000"/>
              </a:solidFill>
              <a:latin typeface="Arial"/>
            </a:endParaRP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000000"/>
                </a:solidFill>
                <a:latin typeface="Arial"/>
              </a:rPr>
              <a:t>Occasionally, OSFI will also send interim letters to the institution so as to provide the institution with timely feedback on issues in a specific area</a:t>
            </a:r>
            <a:r>
              <a:rPr lang="en-CA" sz="1200" dirty="0" smtClean="0">
                <a:solidFill>
                  <a:srgbClr val="FF0000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91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7010400" cy="990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Key Principles of Supervision</a:t>
            </a:r>
            <a:endParaRPr lang="en-CA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557338"/>
            <a:ext cx="6477000" cy="5040312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Focus on </a:t>
            </a:r>
            <a:r>
              <a:rPr lang="en-US" sz="2000" dirty="0" smtClean="0"/>
              <a:t>material risk</a:t>
            </a:r>
          </a:p>
          <a:p>
            <a:pPr marL="0" indent="0" eaLnBrk="1" hangingPunct="1">
              <a:buNone/>
            </a:pPr>
            <a:r>
              <a:rPr lang="en-US" sz="2000" b="0" dirty="0" smtClean="0"/>
              <a:t>	</a:t>
            </a:r>
          </a:p>
          <a:p>
            <a:pPr eaLnBrk="1" hangingPunct="1"/>
            <a:r>
              <a:rPr lang="en-US" sz="2000" b="0" dirty="0" smtClean="0"/>
              <a:t>Forward-looking, </a:t>
            </a:r>
            <a:r>
              <a:rPr lang="en-US" sz="2000" dirty="0" smtClean="0"/>
              <a:t>early intervention</a:t>
            </a:r>
          </a:p>
          <a:p>
            <a:pPr marL="0" indent="0" eaLnBrk="1" hangingPunct="1">
              <a:buNone/>
            </a:pPr>
            <a:r>
              <a:rPr lang="en-US" sz="2000" b="0" dirty="0" smtClean="0"/>
              <a:t>	</a:t>
            </a:r>
          </a:p>
          <a:p>
            <a:pPr eaLnBrk="1" hangingPunct="1"/>
            <a:r>
              <a:rPr lang="en-US" sz="2000" b="0" dirty="0" smtClean="0"/>
              <a:t>Sound predictive </a:t>
            </a:r>
            <a:r>
              <a:rPr lang="en-US" sz="2000" dirty="0" smtClean="0"/>
              <a:t>judgment</a:t>
            </a:r>
          </a:p>
          <a:p>
            <a:pPr marL="0" indent="0" eaLnBrk="1" hangingPunct="1">
              <a:buNone/>
            </a:pPr>
            <a:r>
              <a:rPr lang="en-US" sz="2000" b="0" dirty="0" smtClean="0"/>
              <a:t>	</a:t>
            </a:r>
          </a:p>
          <a:p>
            <a:pPr eaLnBrk="1" hangingPunct="1"/>
            <a:r>
              <a:rPr lang="en-US" sz="2000" b="0" dirty="0" smtClean="0"/>
              <a:t>Understanding </a:t>
            </a:r>
            <a:r>
              <a:rPr lang="en-US" sz="2000" dirty="0" smtClean="0"/>
              <a:t>drivers of risk</a:t>
            </a:r>
          </a:p>
          <a:p>
            <a:pPr eaLnBrk="1" hangingPunct="1"/>
            <a:endParaRPr lang="en-US" sz="2000" b="0" dirty="0"/>
          </a:p>
          <a:p>
            <a:pPr eaLnBrk="1" hangingPunct="1"/>
            <a:r>
              <a:rPr lang="en-US" sz="2000" b="0" dirty="0" smtClean="0"/>
              <a:t>Differentiate </a:t>
            </a:r>
            <a:r>
              <a:rPr lang="en-US" sz="2000" dirty="0" smtClean="0"/>
              <a:t>inherent risks </a:t>
            </a:r>
            <a:r>
              <a:rPr lang="en-US" sz="2000" b="0" dirty="0" smtClean="0"/>
              <a:t>and</a:t>
            </a:r>
            <a:r>
              <a:rPr lang="en-US" sz="2000" dirty="0" smtClean="0"/>
              <a:t> risk management</a:t>
            </a:r>
          </a:p>
          <a:p>
            <a:pPr marL="0" indent="0" eaLnBrk="1" hangingPunct="1">
              <a:buNone/>
            </a:pPr>
            <a:r>
              <a:rPr lang="en-US" sz="2000" b="0" dirty="0" smtClean="0"/>
              <a:t>	</a:t>
            </a:r>
          </a:p>
          <a:p>
            <a:pPr eaLnBrk="1" hangingPunct="1"/>
            <a:r>
              <a:rPr lang="en-US" sz="2000" dirty="0" smtClean="0"/>
              <a:t>Dynamic</a:t>
            </a:r>
            <a:r>
              <a:rPr lang="en-US" sz="2000" b="0" dirty="0" smtClean="0"/>
              <a:t> adjustment</a:t>
            </a:r>
          </a:p>
          <a:p>
            <a:pPr marL="0" indent="0" eaLnBrk="1" hangingPunct="1">
              <a:buNone/>
            </a:pPr>
            <a:r>
              <a:rPr lang="en-US" sz="2000" b="0" dirty="0" smtClean="0"/>
              <a:t>	</a:t>
            </a:r>
          </a:p>
          <a:p>
            <a:pPr eaLnBrk="1" hangingPunct="1"/>
            <a:r>
              <a:rPr lang="en-US" sz="2000" b="0" dirty="0" smtClean="0"/>
              <a:t>Assessment of the </a:t>
            </a:r>
            <a:r>
              <a:rPr lang="en-US" sz="2000" dirty="0" smtClean="0"/>
              <a:t>whole institution</a:t>
            </a:r>
          </a:p>
          <a:p>
            <a:pPr marL="609600" indent="-609600" eaLnBrk="1" hangingPunct="1">
              <a:buFontTx/>
              <a:buNone/>
            </a:pPr>
            <a:r>
              <a:rPr lang="en-US" sz="2000" b="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94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42793" y="476672"/>
            <a:ext cx="74523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Risk Matrix anchors OSFI supervisory framework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68538" y="1484313"/>
            <a:ext cx="6480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n-CA" sz="120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-292100" y="1106488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1698625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0" y="2441575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0" y="2441575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25088"/>
              </p:ext>
            </p:extLst>
          </p:nvPr>
        </p:nvGraphicFramePr>
        <p:xfrm>
          <a:off x="2051720" y="1484784"/>
          <a:ext cx="6264693" cy="331620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255004"/>
                <a:gridCol w="286018"/>
                <a:gridCol w="286018"/>
                <a:gridCol w="285566"/>
                <a:gridCol w="286018"/>
                <a:gridCol w="286018"/>
                <a:gridCol w="286018"/>
                <a:gridCol w="286018"/>
                <a:gridCol w="285566"/>
                <a:gridCol w="286018"/>
                <a:gridCol w="286018"/>
                <a:gridCol w="286018"/>
                <a:gridCol w="281241"/>
                <a:gridCol w="281241"/>
                <a:gridCol w="550203"/>
                <a:gridCol w="481427"/>
                <a:gridCol w="550203"/>
              </a:tblGrid>
              <a:tr h="2639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Significant Activities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Inherent Risks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Quality of Risk Management</a:t>
                      </a:r>
                      <a:endParaRPr lang="en-C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Net Risk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Direction of Risk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Importance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6015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Activity 1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Activity 2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Reinsurance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7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Activity …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Overall Rating</a:t>
                      </a:r>
                      <a:endParaRPr lang="en-CA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2691002" y="1832714"/>
            <a:ext cx="487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 Credit</a:t>
            </a:r>
            <a:endParaRPr lang="en-CA" sz="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949711" y="1826910"/>
            <a:ext cx="4988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Market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3107575" y="1922000"/>
            <a:ext cx="696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  Insurance</a:t>
            </a:r>
            <a:endParaRPr lang="en-CA" sz="8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3355532" y="1953933"/>
            <a:ext cx="776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  Operational</a:t>
            </a:r>
            <a:endParaRPr lang="en-CA" sz="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678641" y="1851255"/>
            <a:ext cx="728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Regulatory </a:t>
            </a:r>
          </a:p>
          <a:p>
            <a:r>
              <a:rPr lang="en-CA" sz="800" dirty="0" smtClean="0">
                <a:latin typeface="+mn-lt"/>
              </a:rPr>
              <a:t>Compliance</a:t>
            </a:r>
            <a:endParaRPr lang="en-CA" sz="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024347" y="1889001"/>
            <a:ext cx="5918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Strategic</a:t>
            </a:r>
            <a:endParaRPr lang="en-CA" sz="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203564" y="1892377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Operational </a:t>
            </a:r>
          </a:p>
          <a:p>
            <a:r>
              <a:rPr lang="en-CA" sz="800" dirty="0" smtClean="0">
                <a:latin typeface="+mn-lt"/>
              </a:rPr>
              <a:t>Management</a:t>
            </a:r>
            <a:endParaRPr lang="en-CA" sz="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598007" y="1870831"/>
            <a:ext cx="5966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Financial</a:t>
            </a:r>
            <a:endParaRPr lang="en-CA" sz="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820316" y="1949124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Compliance</a:t>
            </a:r>
            <a:endParaRPr lang="en-CA" sz="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179681" y="1885795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Actuarial</a:t>
            </a:r>
            <a:endParaRPr lang="en-CA" sz="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252332" y="2066321"/>
            <a:ext cx="10150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Risk Management</a:t>
            </a:r>
            <a:endParaRPr lang="en-CA" sz="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651550" y="1988270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Internal Audit</a:t>
            </a:r>
            <a:endParaRPr lang="en-CA" sz="8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778703" y="2116014"/>
            <a:ext cx="11144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Senior Management</a:t>
            </a:r>
            <a:endParaRPr lang="en-CA" sz="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6372171" y="1796846"/>
            <a:ext cx="460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>
                <a:latin typeface="+mn-lt"/>
              </a:rPr>
              <a:t>Board</a:t>
            </a:r>
            <a:endParaRPr lang="en-CA" sz="800" dirty="0">
              <a:latin typeface="+mn-lt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57976"/>
              </p:ext>
            </p:extLst>
          </p:nvPr>
        </p:nvGraphicFramePr>
        <p:xfrm>
          <a:off x="2057425" y="5085184"/>
          <a:ext cx="3219450" cy="869950"/>
        </p:xfrm>
        <a:graphic>
          <a:graphicData uri="http://schemas.openxmlformats.org/drawingml/2006/table">
            <a:tbl>
              <a:tblPr firstRow="1" firstCol="1" bandRow="1"/>
              <a:tblGrid>
                <a:gridCol w="969010"/>
                <a:gridCol w="749935"/>
                <a:gridCol w="749935"/>
                <a:gridCol w="750570"/>
              </a:tblGrid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Rating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Direction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Time Frame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Earnings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Capital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Liquidity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Composite Risk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17028"/>
              </p:ext>
            </p:extLst>
          </p:nvPr>
        </p:nvGraphicFramePr>
        <p:xfrm>
          <a:off x="5730597" y="5775290"/>
          <a:ext cx="1958975" cy="173990"/>
        </p:xfrm>
        <a:graphic>
          <a:graphicData uri="http://schemas.openxmlformats.org/drawingml/2006/table">
            <a:tbl>
              <a:tblPr firstRow="1" firstCol="1" bandRow="1"/>
              <a:tblGrid>
                <a:gridCol w="1059180"/>
                <a:gridCol w="899795"/>
              </a:tblGrid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Intervention Rating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1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691680" y="476672"/>
            <a:ext cx="729843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CA" dirty="0" smtClean="0">
                <a:latin typeface="+mj-lt"/>
              </a:rPr>
              <a:t>Comparing Composite Risk Ratings and Intervention Ratings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444226"/>
              </p:ext>
            </p:extLst>
          </p:nvPr>
        </p:nvGraphicFramePr>
        <p:xfrm>
          <a:off x="2195736" y="2348880"/>
          <a:ext cx="6080760" cy="2080260"/>
        </p:xfrm>
        <a:graphic>
          <a:graphicData uri="http://schemas.openxmlformats.org/drawingml/2006/table">
            <a:tbl>
              <a:tblPr firstRow="1" firstCol="1" bandRow="1"/>
              <a:tblGrid>
                <a:gridCol w="3040380"/>
                <a:gridCol w="3040380"/>
              </a:tblGrid>
              <a:tr h="23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Composite Risk Rating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Intervention Rating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Low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 Normal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11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Moderate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 Normal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Early Warning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1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Above Average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Early Warning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Risk to financial viability or solvency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0"/>
                    </a:solidFill>
                  </a:tcPr>
                </a:tc>
              </a:tr>
              <a:tr h="2311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High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Risk to financial viability or solvency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0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Future financial viability in serious doubt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D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Non-viable / insolvency imminent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5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SFI slide deck template">
  <a:themeElements>
    <a:clrScheme name="OSFI slide deck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I slide deck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SFI slide deck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SFI slide deck template">
  <a:themeElements>
    <a:clrScheme name="OSFI slide deck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I slide deck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SFI slide deck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SFI slide deck template">
  <a:themeElements>
    <a:clrScheme name="OSFI slide deck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I slide deck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SFI slide deck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On-screen Show (4:3)</PresentationFormat>
  <Paragraphs>314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Blank</vt:lpstr>
      <vt:lpstr>OSFI slide deck template</vt:lpstr>
      <vt:lpstr>2_OSFI slide deck template</vt:lpstr>
      <vt:lpstr>3_OSFI slide deck template</vt:lpstr>
      <vt:lpstr>2_Blank</vt:lpstr>
      <vt:lpstr>3_Blank</vt:lpstr>
      <vt:lpstr>Reinsurance and Other Forms of Risk Transfer  Risk Based Supervision of Reinsurers and Insurer’s Reinsurance Coverage</vt:lpstr>
      <vt:lpstr>A few facts about OSFI</vt:lpstr>
      <vt:lpstr>As a prudential supervisor OSFI is  focused on</vt:lpstr>
      <vt:lpstr>Oversight activities can be grouped in two functions</vt:lpstr>
      <vt:lpstr>OSFI’s Supervisory Framework</vt:lpstr>
      <vt:lpstr>PowerPoint Presentation</vt:lpstr>
      <vt:lpstr>Key Principles of Supervision</vt:lpstr>
      <vt:lpstr>PowerPoint Presentation</vt:lpstr>
      <vt:lpstr>PowerPoint Presentation</vt:lpstr>
      <vt:lpstr>Guideline B-3 Sound Reinsurance Practices and Procedures</vt:lpstr>
      <vt:lpstr>1. Reinsurance risk management policy</vt:lpstr>
      <vt:lpstr>2. Due diligence of reinsurance counterparties</vt:lpstr>
      <vt:lpstr>3. Terms and conditions / contract clarity and certainty</vt:lpstr>
      <vt:lpstr>4. Ceding company not adversely affected by terms and conditions</vt:lpstr>
      <vt:lpstr>Administration</vt:lpstr>
      <vt:lpstr>Reinsurance Security Agreements (RSA)</vt:lpstr>
      <vt:lpstr>Reinsurance Security Agreements (RSA)</vt:lpstr>
      <vt:lpstr>For further information</vt:lpstr>
      <vt:lpstr>Questions?</vt:lpstr>
    </vt:vector>
  </TitlesOfParts>
  <Company>Allegro168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Lofvendahl, Gunilla</cp:lastModifiedBy>
  <cp:revision>228</cp:revision>
  <cp:lastPrinted>2014-08-22T19:27:59Z</cp:lastPrinted>
  <dcterms:created xsi:type="dcterms:W3CDTF">2005-02-10T19:53:03Z</dcterms:created>
  <dcterms:modified xsi:type="dcterms:W3CDTF">2015-05-12T15:51:58Z</dcterms:modified>
</cp:coreProperties>
</file>