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Override8.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6"/>
  </p:notesMasterIdLst>
  <p:handoutMasterIdLst>
    <p:handoutMasterId r:id="rId67"/>
  </p:handoutMasterIdLst>
  <p:sldIdLst>
    <p:sldId id="331" r:id="rId2"/>
    <p:sldId id="332" r:id="rId3"/>
    <p:sldId id="333" r:id="rId4"/>
    <p:sldId id="334" r:id="rId5"/>
    <p:sldId id="335" r:id="rId6"/>
    <p:sldId id="256" r:id="rId7"/>
    <p:sldId id="259" r:id="rId8"/>
    <p:sldId id="308" r:id="rId9"/>
    <p:sldId id="324" r:id="rId10"/>
    <p:sldId id="325" r:id="rId11"/>
    <p:sldId id="264" r:id="rId12"/>
    <p:sldId id="265" r:id="rId13"/>
    <p:sldId id="301" r:id="rId14"/>
    <p:sldId id="300" r:id="rId15"/>
    <p:sldId id="302" r:id="rId16"/>
    <p:sldId id="266" r:id="rId17"/>
    <p:sldId id="303" r:id="rId18"/>
    <p:sldId id="267" r:id="rId19"/>
    <p:sldId id="268" r:id="rId20"/>
    <p:sldId id="269" r:id="rId21"/>
    <p:sldId id="304" r:id="rId22"/>
    <p:sldId id="271" r:id="rId23"/>
    <p:sldId id="323" r:id="rId24"/>
    <p:sldId id="272" r:id="rId25"/>
    <p:sldId id="274" r:id="rId26"/>
    <p:sldId id="275" r:id="rId27"/>
    <p:sldId id="326" r:id="rId28"/>
    <p:sldId id="263" r:id="rId29"/>
    <p:sldId id="276" r:id="rId30"/>
    <p:sldId id="278" r:id="rId31"/>
    <p:sldId id="279" r:id="rId32"/>
    <p:sldId id="283" r:id="rId33"/>
    <p:sldId id="284" r:id="rId34"/>
    <p:sldId id="280" r:id="rId35"/>
    <p:sldId id="281" r:id="rId36"/>
    <p:sldId id="282" r:id="rId37"/>
    <p:sldId id="327" r:id="rId38"/>
    <p:sldId id="285" r:id="rId39"/>
    <p:sldId id="286" r:id="rId40"/>
    <p:sldId id="287" r:id="rId41"/>
    <p:sldId id="288" r:id="rId42"/>
    <p:sldId id="289" r:id="rId43"/>
    <p:sldId id="290" r:id="rId44"/>
    <p:sldId id="297" r:id="rId45"/>
    <p:sldId id="298" r:id="rId46"/>
    <p:sldId id="299" r:id="rId47"/>
    <p:sldId id="328" r:id="rId48"/>
    <p:sldId id="291" r:id="rId49"/>
    <p:sldId id="292" r:id="rId50"/>
    <p:sldId id="296" r:id="rId51"/>
    <p:sldId id="293" r:id="rId52"/>
    <p:sldId id="294" r:id="rId53"/>
    <p:sldId id="295" r:id="rId54"/>
    <p:sldId id="329" r:id="rId55"/>
    <p:sldId id="316" r:id="rId56"/>
    <p:sldId id="317" r:id="rId57"/>
    <p:sldId id="318" r:id="rId58"/>
    <p:sldId id="320" r:id="rId59"/>
    <p:sldId id="321" r:id="rId60"/>
    <p:sldId id="311" r:id="rId61"/>
    <p:sldId id="330" r:id="rId62"/>
    <p:sldId id="315" r:id="rId63"/>
    <p:sldId id="260" r:id="rId64"/>
    <p:sldId id="261" r:id="rId65"/>
  </p:sldIdLst>
  <p:sldSz cx="9144000" cy="6858000" type="screen4x3"/>
  <p:notesSz cx="6858000" cy="9144000"/>
  <p:embeddedFontLst>
    <p:embeddedFont>
      <p:font typeface="SwissReSans" panose="020B0604020202020204" charset="0"/>
      <p:regular r:id="rId68"/>
      <p:bold r:id="rId69"/>
      <p:italic r:id="rId70"/>
      <p:boldItalic r:id="rId71"/>
    </p:embeddedFont>
    <p:embeddedFont>
      <p:font typeface="SwissReSans Light" panose="020B0604020202020204" charset="0"/>
      <p:regular r:id="rId72"/>
      <p:bold r:id="rId73"/>
      <p:italic r:id="rId74"/>
      <p:boldItalic r:id="rId75"/>
    </p:embeddedFont>
    <p:embeddedFont>
      <p:font typeface="Wingdings 2" panose="05020102010507070707" pitchFamily="18" charset="2"/>
      <p:regular r:id="rId76"/>
    </p:embeddedFont>
    <p:embeddedFont>
      <p:font typeface="Wingdings 3" panose="05040102010807070707" pitchFamily="18" charset="2"/>
      <p:regular r:id="rId77"/>
    </p:embeddedFont>
    <p:embeddedFont>
      <p:font typeface="SimSun" panose="02010600030101010101" pitchFamily="2" charset="-122"/>
      <p:regular r:id="rId78"/>
    </p:embeddedFont>
    <p:embeddedFont>
      <p:font typeface="Univers" panose="020B0604020202020204" charset="0"/>
      <p:regular r:id="rId79"/>
      <p:bold r:id="rId80"/>
      <p:italic r:id="rId81"/>
      <p:boldItalic r:id="rId82"/>
    </p:embeddedFont>
    <p:embeddedFont>
      <p:font typeface="ＭＳ Ｐゴシック" panose="020B0600070205080204" pitchFamily="34" charset="-128"/>
      <p:regular r:id="rId83"/>
    </p:embeddedFont>
  </p:embeddedFontLst>
  <p:custDataLst>
    <p:tags r:id="rId8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90" autoAdjust="0"/>
  </p:normalViewPr>
  <p:slideViewPr>
    <p:cSldViewPr showGuides="1">
      <p:cViewPr>
        <p:scale>
          <a:sx n="90" d="100"/>
          <a:sy n="90" d="100"/>
        </p:scale>
        <p:origin x="-749" y="-221"/>
      </p:cViewPr>
      <p:guideLst>
        <p:guide orient="horz" pos="164"/>
        <p:guide orient="horz" pos="845"/>
        <p:guide orient="horz" pos="1026"/>
        <p:guide orient="horz" pos="4110"/>
        <p:guide pos="476"/>
        <p:guide pos="4286"/>
        <p:guide pos="5420"/>
      </p:guideLst>
    </p:cSldViewPr>
  </p:slideViewPr>
  <p:notesTextViewPr>
    <p:cViewPr>
      <p:scale>
        <a:sx n="100" d="100"/>
        <a:sy n="100" d="100"/>
      </p:scale>
      <p:origin x="0" y="0"/>
    </p:cViewPr>
  </p:notesTextViewPr>
  <p:notesViewPr>
    <p:cSldViewPr showGuides="1">
      <p:cViewPr varScale="1">
        <p:scale>
          <a:sx n="97" d="100"/>
          <a:sy n="97" d="100"/>
        </p:scale>
        <p:origin x="-35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9397377757312"/>
          <c:y val="0.17855961844743823"/>
          <c:w val="0.59324454454752962"/>
          <c:h val="0.72396841944189572"/>
        </c:manualLayout>
      </c:layout>
      <c:pieChart>
        <c:varyColors val="1"/>
        <c:ser>
          <c:idx val="0"/>
          <c:order val="0"/>
          <c:tx>
            <c:strRef>
              <c:f>Sheet1!$A$2</c:f>
              <c:strCache>
                <c:ptCount val="1"/>
                <c:pt idx="0">
                  <c:v>Gross premium split 2005</c:v>
                </c:pt>
              </c:strCache>
            </c:strRef>
          </c:tx>
          <c:spPr>
            <a:ln w="5439">
              <a:noFill/>
              <a:prstDash val="solid"/>
            </a:ln>
          </c:spPr>
          <c:dPt>
            <c:idx val="0"/>
            <c:bubble3D val="0"/>
            <c:spPr>
              <a:solidFill>
                <a:schemeClr val="accent1"/>
              </a:solidFill>
              <a:ln w="5439">
                <a:noFill/>
                <a:prstDash val="solid"/>
                <a:round/>
              </a:ln>
              <a:effectLst/>
            </c:spPr>
          </c:dPt>
          <c:dPt>
            <c:idx val="1"/>
            <c:bubble3D val="0"/>
            <c:spPr>
              <a:solidFill>
                <a:schemeClr val="accent2"/>
              </a:solidFill>
              <a:ln w="5439">
                <a:noFill/>
                <a:prstDash val="solid"/>
                <a:round/>
              </a:ln>
              <a:effectLst/>
            </c:spPr>
          </c:dPt>
          <c:dPt>
            <c:idx val="2"/>
            <c:bubble3D val="0"/>
            <c:spPr>
              <a:solidFill>
                <a:schemeClr val="dk2"/>
              </a:solidFill>
              <a:ln w="5439">
                <a:noFill/>
                <a:prstDash val="solid"/>
                <a:round/>
              </a:ln>
              <a:effectLst/>
            </c:spPr>
          </c:dPt>
          <c:dPt>
            <c:idx val="3"/>
            <c:bubble3D val="0"/>
            <c:spPr>
              <a:solidFill>
                <a:schemeClr val="accent4"/>
              </a:solidFill>
              <a:ln w="5439">
                <a:noFill/>
                <a:prstDash val="solid"/>
                <a:round/>
              </a:ln>
              <a:effectLst/>
            </c:spPr>
          </c:dPt>
          <c:dLbls>
            <c:dLbl>
              <c:idx val="0"/>
              <c:layout>
                <c:manualLayout>
                  <c:x val="-0.20676372084482636"/>
                  <c:y val="-0.17829514994437051"/>
                </c:manualLayout>
              </c:layout>
              <c:tx>
                <c:rich>
                  <a:bodyPr/>
                  <a:lstStyle/>
                  <a:p>
                    <a:pPr>
                      <a:defRPr sz="1050" b="0">
                        <a:solidFill>
                          <a:schemeClr val="bg1"/>
                        </a:solidFill>
                      </a:defRPr>
                    </a:pPr>
                    <a:r>
                      <a:rPr lang="en-US" sz="1050" b="0" smtClean="0">
                        <a:solidFill>
                          <a:schemeClr val="bg1"/>
                        </a:solidFill>
                      </a:rPr>
                      <a:t>P&amp;C Reinsurance</a:t>
                    </a:r>
                    <a:r>
                      <a:rPr lang="en-US" sz="1050" b="0">
                        <a:solidFill>
                          <a:schemeClr val="bg1"/>
                        </a:solidFill>
                      </a:rPr>
                      <a:t>
71%</a:t>
                    </a:r>
                    <a:endParaRPr lang="en-US" b="0">
                      <a:solidFill>
                        <a:schemeClr val="bg1"/>
                      </a:solidFill>
                    </a:endParaRPr>
                  </a:p>
                </c:rich>
              </c:tx>
              <c:spPr/>
              <c:dLblPos val="bestFit"/>
              <c:showLegendKey val="0"/>
              <c:showVal val="0"/>
              <c:showCatName val="0"/>
              <c:showSerName val="1"/>
              <c:showPercent val="1"/>
              <c:showBubbleSize val="0"/>
            </c:dLbl>
            <c:dLbl>
              <c:idx val="1"/>
              <c:layout>
                <c:manualLayout>
                  <c:x val="0.20775697680125091"/>
                  <c:y val="8.8962163965129806E-2"/>
                </c:manualLayout>
              </c:layout>
              <c:tx>
                <c:rich>
                  <a:bodyPr/>
                  <a:lstStyle/>
                  <a:p>
                    <a:pPr>
                      <a:defRPr sz="1050" b="0">
                        <a:solidFill>
                          <a:schemeClr val="bg1"/>
                        </a:solidFill>
                      </a:defRPr>
                    </a:pPr>
                    <a:r>
                      <a:rPr lang="en-US" sz="1050" b="0" dirty="0" smtClean="0">
                        <a:solidFill>
                          <a:schemeClr val="bg1"/>
                        </a:solidFill>
                      </a:rPr>
                      <a:t>L&amp; H Reinsurance</a:t>
                    </a:r>
                    <a:r>
                      <a:rPr lang="en-US" sz="1050" b="0" dirty="0">
                        <a:solidFill>
                          <a:schemeClr val="bg1"/>
                        </a:solidFill>
                      </a:rPr>
                      <a:t>
18%</a:t>
                    </a:r>
                    <a:endParaRPr lang="en-US" b="0" dirty="0">
                      <a:solidFill>
                        <a:schemeClr val="bg1"/>
                      </a:solidFill>
                    </a:endParaRPr>
                  </a:p>
                </c:rich>
              </c:tx>
              <c:spPr/>
              <c:showLegendKey val="0"/>
              <c:showVal val="0"/>
              <c:showCatName val="1"/>
              <c:showSerName val="0"/>
              <c:showPercent val="1"/>
              <c:showBubbleSize val="0"/>
            </c:dLbl>
            <c:dLbl>
              <c:idx val="2"/>
              <c:layout>
                <c:manualLayout>
                  <c:x val="-9.6951643462908233E-3"/>
                  <c:y val="7.1474051663418095E-2"/>
                </c:manualLayout>
              </c:layout>
              <c:tx>
                <c:rich>
                  <a:bodyPr/>
                  <a:lstStyle/>
                  <a:p>
                    <a:pPr>
                      <a:defRPr sz="1050" b="0"/>
                    </a:pPr>
                    <a:r>
                      <a:rPr lang="en-US" sz="1050" b="0" dirty="0" smtClean="0"/>
                      <a:t>Corporate</a:t>
                    </a:r>
                    <a:r>
                      <a:rPr lang="en-US" sz="1050" b="0" baseline="0" dirty="0" smtClean="0"/>
                      <a:t> </a:t>
                    </a:r>
                    <a:r>
                      <a:rPr lang="en-US" sz="1050" b="0" dirty="0" smtClean="0"/>
                      <a:t>Solutions</a:t>
                    </a:r>
                    <a:r>
                      <a:rPr lang="en-US" sz="1050" b="0" dirty="0"/>
                      <a:t>
5%</a:t>
                    </a:r>
                    <a:endParaRPr lang="en-US" b="0" dirty="0"/>
                  </a:p>
                </c:rich>
              </c:tx>
              <c:spPr/>
              <c:showLegendKey val="0"/>
              <c:showVal val="0"/>
              <c:showCatName val="1"/>
              <c:showSerName val="0"/>
              <c:showPercent val="1"/>
              <c:showBubbleSize val="0"/>
            </c:dLbl>
            <c:dLbl>
              <c:idx val="3"/>
              <c:layout>
                <c:manualLayout>
                  <c:x val="3.1798044530270943E-2"/>
                  <c:y val="-1.4380146154070989E-2"/>
                </c:manualLayout>
              </c:layout>
              <c:spPr/>
              <c:txPr>
                <a:bodyPr/>
                <a:lstStyle/>
                <a:p>
                  <a:pPr>
                    <a:defRPr sz="1050" b="0"/>
                  </a:pPr>
                  <a:endParaRPr lang="en-US"/>
                </a:p>
              </c:txPr>
              <c:showLegendKey val="0"/>
              <c:showVal val="0"/>
              <c:showCatName val="1"/>
              <c:showSerName val="0"/>
              <c:showPercent val="1"/>
              <c:showBubbleSize val="0"/>
            </c:dLbl>
            <c:dLbl>
              <c:idx val="4"/>
              <c:layout>
                <c:manualLayout>
                  <c:x val="5.0902606674633068E-2"/>
                  <c:y val="-3.6392375138334008E-3"/>
                </c:manualLayout>
              </c:layout>
              <c:tx>
                <c:rich>
                  <a:bodyPr/>
                  <a:lstStyle/>
                  <a:p>
                    <a:pPr>
                      <a:defRPr sz="1050" b="0"/>
                    </a:pPr>
                    <a:r>
                      <a:rPr lang="en-US" sz="1050" b="0" dirty="0"/>
                      <a:t>Group 
2%</a:t>
                    </a:r>
                    <a:endParaRPr lang="en-US" b="0" dirty="0"/>
                  </a:p>
                </c:rich>
              </c:tx>
              <c:spPr/>
              <c:showLegendKey val="0"/>
              <c:showVal val="0"/>
              <c:showCatName val="1"/>
              <c:showSerName val="0"/>
              <c:showPercent val="1"/>
              <c:showBubbleSize val="0"/>
            </c:dLbl>
            <c:txPr>
              <a:bodyPr/>
              <a:lstStyle/>
              <a:p>
                <a:pPr>
                  <a:defRPr sz="1050" b="1"/>
                </a:pPr>
                <a:endParaRPr lang="en-US"/>
              </a:p>
            </c:txPr>
            <c:showLegendKey val="0"/>
            <c:showVal val="0"/>
            <c:showCatName val="1"/>
            <c:showSerName val="0"/>
            <c:showPercent val="1"/>
            <c:showBubbleSize val="0"/>
            <c:showLeaderLines val="0"/>
          </c:dLbls>
          <c:cat>
            <c:strRef>
              <c:f>Sheet1!$B$1:$F$1</c:f>
              <c:strCache>
                <c:ptCount val="5"/>
                <c:pt idx="0">
                  <c:v>Property &amp; Casualty Reinsurance</c:v>
                </c:pt>
                <c:pt idx="1">
                  <c:v>Life &amp; HealthReinsurance</c:v>
                </c:pt>
                <c:pt idx="2">
                  <c:v>Corporate Solutions</c:v>
                </c:pt>
                <c:pt idx="3">
                  <c:v>Admin Re®</c:v>
                </c:pt>
                <c:pt idx="4">
                  <c:v>Group Items</c:v>
                </c:pt>
              </c:strCache>
            </c:strRef>
          </c:cat>
          <c:val>
            <c:numRef>
              <c:f>Sheet1!$B$2:$F$2</c:f>
              <c:numCache>
                <c:formatCode>0.00%</c:formatCode>
                <c:ptCount val="5"/>
                <c:pt idx="0">
                  <c:v>71</c:v>
                </c:pt>
                <c:pt idx="1">
                  <c:v>18</c:v>
                </c:pt>
                <c:pt idx="2" formatCode="0%">
                  <c:v>5</c:v>
                </c:pt>
                <c:pt idx="3">
                  <c:v>4</c:v>
                </c:pt>
                <c:pt idx="4">
                  <c:v>2</c:v>
                </c:pt>
              </c:numCache>
            </c:numRef>
          </c:val>
        </c:ser>
        <c:dLbls>
          <c:showLegendKey val="0"/>
          <c:showVal val="0"/>
          <c:showCatName val="1"/>
          <c:showSerName val="0"/>
          <c:showPercent val="1"/>
          <c:showBubbleSize val="0"/>
          <c:showLeaderLines val="0"/>
        </c:dLbls>
        <c:firstSliceAng val="0"/>
      </c:pieChart>
      <c:spPr>
        <a:noFill/>
        <a:ln w="25367">
          <a:noFill/>
        </a:ln>
      </c:spPr>
    </c:plotArea>
    <c:plotVisOnly val="1"/>
    <c:dispBlanksAs val="zero"/>
    <c:showDLblsOverMax val="0"/>
  </c:chart>
  <c:spPr>
    <a:noFill/>
    <a:ln>
      <a:noFill/>
    </a:ln>
  </c:spPr>
  <c:txPr>
    <a:bodyPr/>
    <a:lstStyle/>
    <a:p>
      <a:pPr>
        <a:defRPr sz="685" b="0" i="0" u="none" strike="noStrike" baseline="0">
          <a:solidFill>
            <a:srgbClr val="283E36"/>
          </a:solidFill>
          <a:latin typeface="SwissReSans"/>
          <a:ea typeface="SwissReSans"/>
          <a:cs typeface="SwissReSan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4"/>
      <c:hPercent val="100"/>
      <c:rotY val="45"/>
      <c:depthPercent val="100"/>
      <c:rAngAx val="0"/>
      <c:perspective val="90"/>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standard"/>
        <c:varyColors val="0"/>
        <c:ser>
          <c:idx val="0"/>
          <c:order val="0"/>
          <c:tx>
            <c:strRef>
              <c:f>Sheet1!$A$2</c:f>
              <c:strCache>
                <c:ptCount val="1"/>
                <c:pt idx="0">
                  <c:v>Amount</c:v>
                </c:pt>
              </c:strCache>
            </c:strRef>
          </c:tx>
          <c:spPr>
            <a:solidFill>
              <a:srgbClr val="E84DB6"/>
            </a:solidFill>
            <a:ln w="25383">
              <a:noFill/>
            </a:ln>
          </c:spPr>
          <c:invertIfNegative val="0"/>
          <c:cat>
            <c:strRef>
              <c:f>Sheet1!$B$1</c:f>
              <c:strCache>
                <c:ptCount val="1"/>
                <c:pt idx="0">
                  <c:v>Period 1</c:v>
                </c:pt>
              </c:strCache>
            </c:strRef>
          </c:cat>
          <c:val>
            <c:numRef>
              <c:f>Sheet1!$B$2</c:f>
              <c:numCache>
                <c:formatCode>0.0</c:formatCode>
                <c:ptCount val="1"/>
                <c:pt idx="0">
                  <c:v>9.6</c:v>
                </c:pt>
              </c:numCache>
            </c:numRef>
          </c:val>
        </c:ser>
        <c:dLbls>
          <c:showLegendKey val="0"/>
          <c:showVal val="0"/>
          <c:showCatName val="0"/>
          <c:showSerName val="0"/>
          <c:showPercent val="0"/>
          <c:showBubbleSize val="0"/>
        </c:dLbls>
        <c:gapWidth val="500"/>
        <c:gapDepth val="500"/>
        <c:shape val="box"/>
        <c:axId val="134777472"/>
        <c:axId val="135184768"/>
        <c:axId val="133293824"/>
      </c:bar3DChart>
      <c:catAx>
        <c:axId val="134777472"/>
        <c:scaling>
          <c:orientation val="minMax"/>
        </c:scaling>
        <c:delete val="0"/>
        <c:axPos val="b"/>
        <c:majorTickMark val="none"/>
        <c:minorTickMark val="none"/>
        <c:tickLblPos val="none"/>
        <c:spPr>
          <a:ln w="9519">
            <a:noFill/>
          </a:ln>
        </c:spPr>
        <c:crossAx val="135184768"/>
        <c:crosses val="autoZero"/>
        <c:auto val="1"/>
        <c:lblAlgn val="ctr"/>
        <c:lblOffset val="100"/>
        <c:tickMarkSkip val="1"/>
        <c:noMultiLvlLbl val="1"/>
      </c:catAx>
      <c:valAx>
        <c:axId val="135184768"/>
        <c:scaling>
          <c:orientation val="minMax"/>
          <c:max val="12"/>
          <c:min val="0"/>
        </c:scaling>
        <c:delete val="0"/>
        <c:axPos val="r"/>
        <c:numFmt formatCode="0.0" sourceLinked="1"/>
        <c:majorTickMark val="none"/>
        <c:minorTickMark val="none"/>
        <c:tickLblPos val="none"/>
        <c:spPr>
          <a:ln w="9519">
            <a:noFill/>
          </a:ln>
        </c:spPr>
        <c:crossAx val="134777472"/>
        <c:crosses val="max"/>
        <c:crossBetween val="between"/>
        <c:majorUnit val="39.8979"/>
      </c:valAx>
      <c:serAx>
        <c:axId val="133293824"/>
        <c:scaling>
          <c:orientation val="minMax"/>
        </c:scaling>
        <c:delete val="0"/>
        <c:axPos val="b"/>
        <c:majorTickMark val="none"/>
        <c:minorTickMark val="none"/>
        <c:tickLblPos val="none"/>
        <c:spPr>
          <a:ln w="9519">
            <a:noFill/>
          </a:ln>
        </c:spPr>
        <c:crossAx val="135184768"/>
        <c:crosses val="autoZero"/>
        <c:tickMarkSkip val="1"/>
      </c:serAx>
      <c:spPr>
        <a:noFill/>
        <a:ln w="25383">
          <a:noFill/>
        </a:ln>
      </c:spPr>
    </c:plotArea>
    <c:plotVisOnly val="1"/>
    <c:dispBlanksAs val="gap"/>
    <c:showDLblsOverMax val="0"/>
  </c:chart>
  <c:spPr>
    <a:noFill/>
    <a:ln>
      <a:noFill/>
    </a:ln>
  </c:spPr>
  <c:txPr>
    <a:bodyPr/>
    <a:lstStyle/>
    <a:p>
      <a:pPr>
        <a:defRPr sz="874"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4"/>
      <c:hPercent val="100"/>
      <c:rotY val="45"/>
      <c:depthPercent val="100"/>
      <c:rAngAx val="0"/>
      <c:perspective val="90"/>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standard"/>
        <c:varyColors val="0"/>
        <c:ser>
          <c:idx val="0"/>
          <c:order val="0"/>
          <c:tx>
            <c:strRef>
              <c:f>Sheet1!$A$2</c:f>
              <c:strCache>
                <c:ptCount val="1"/>
                <c:pt idx="0">
                  <c:v>Amount</c:v>
                </c:pt>
              </c:strCache>
            </c:strRef>
          </c:tx>
          <c:spPr>
            <a:solidFill>
              <a:schemeClr val="tx2"/>
            </a:solidFill>
            <a:ln w="25383">
              <a:noFill/>
            </a:ln>
          </c:spPr>
          <c:invertIfNegative val="0"/>
          <c:cat>
            <c:strRef>
              <c:f>Sheet1!$B$1:$B$1</c:f>
              <c:strCache>
                <c:ptCount val="1"/>
                <c:pt idx="0">
                  <c:v>Period 1</c:v>
                </c:pt>
              </c:strCache>
            </c:strRef>
          </c:cat>
          <c:val>
            <c:numRef>
              <c:f>Sheet1!$B$2:$B$2</c:f>
              <c:numCache>
                <c:formatCode>0.00</c:formatCode>
                <c:ptCount val="1"/>
                <c:pt idx="0">
                  <c:v>10.73</c:v>
                </c:pt>
              </c:numCache>
            </c:numRef>
          </c:val>
        </c:ser>
        <c:dLbls>
          <c:showLegendKey val="0"/>
          <c:showVal val="0"/>
          <c:showCatName val="0"/>
          <c:showSerName val="0"/>
          <c:showPercent val="0"/>
          <c:showBubbleSize val="0"/>
        </c:dLbls>
        <c:gapWidth val="500"/>
        <c:gapDepth val="500"/>
        <c:shape val="box"/>
        <c:axId val="134825088"/>
        <c:axId val="134826624"/>
        <c:axId val="133295168"/>
      </c:bar3DChart>
      <c:catAx>
        <c:axId val="134825088"/>
        <c:scaling>
          <c:orientation val="minMax"/>
        </c:scaling>
        <c:delete val="0"/>
        <c:axPos val="b"/>
        <c:majorTickMark val="none"/>
        <c:minorTickMark val="none"/>
        <c:tickLblPos val="none"/>
        <c:spPr>
          <a:ln w="9519">
            <a:noFill/>
          </a:ln>
        </c:spPr>
        <c:crossAx val="134826624"/>
        <c:crosses val="autoZero"/>
        <c:auto val="1"/>
        <c:lblAlgn val="ctr"/>
        <c:lblOffset val="100"/>
        <c:tickMarkSkip val="1"/>
        <c:noMultiLvlLbl val="1"/>
      </c:catAx>
      <c:valAx>
        <c:axId val="134826624"/>
        <c:scaling>
          <c:orientation val="minMax"/>
          <c:max val="12"/>
          <c:min val="0"/>
        </c:scaling>
        <c:delete val="0"/>
        <c:axPos val="r"/>
        <c:numFmt formatCode="0.00" sourceLinked="1"/>
        <c:majorTickMark val="none"/>
        <c:minorTickMark val="none"/>
        <c:tickLblPos val="none"/>
        <c:spPr>
          <a:ln w="9519">
            <a:noFill/>
          </a:ln>
        </c:spPr>
        <c:crossAx val="134825088"/>
        <c:crosses val="max"/>
        <c:crossBetween val="between"/>
        <c:majorUnit val="39.8979"/>
      </c:valAx>
      <c:serAx>
        <c:axId val="133295168"/>
        <c:scaling>
          <c:orientation val="minMax"/>
        </c:scaling>
        <c:delete val="0"/>
        <c:axPos val="b"/>
        <c:majorTickMark val="none"/>
        <c:minorTickMark val="none"/>
        <c:tickLblPos val="none"/>
        <c:spPr>
          <a:ln w="9519">
            <a:noFill/>
          </a:ln>
        </c:spPr>
        <c:crossAx val="134826624"/>
        <c:crosses val="autoZero"/>
        <c:tickMarkSkip val="1"/>
      </c:serAx>
      <c:spPr>
        <a:noFill/>
        <a:ln w="25383">
          <a:noFill/>
        </a:ln>
      </c:spPr>
    </c:plotArea>
    <c:plotVisOnly val="1"/>
    <c:dispBlanksAs val="gap"/>
    <c:showDLblsOverMax val="0"/>
  </c:chart>
  <c:spPr>
    <a:noFill/>
    <a:ln>
      <a:noFill/>
    </a:ln>
  </c:spPr>
  <c:txPr>
    <a:bodyPr/>
    <a:lstStyle/>
    <a:p>
      <a:pPr>
        <a:defRPr sz="874"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4"/>
      <c:hPercent val="100"/>
      <c:rotY val="45"/>
      <c:depthPercent val="100"/>
      <c:rAngAx val="0"/>
      <c:perspective val="90"/>
    </c:view3D>
    <c:floor>
      <c:thickness val="0"/>
      <c:spPr>
        <a:noFill/>
        <a:ln w="9525">
          <a:noFill/>
        </a:ln>
      </c:spPr>
    </c:floor>
    <c:sideWall>
      <c:thickness val="0"/>
    </c:sideWall>
    <c:backWall>
      <c:thickness val="0"/>
    </c:backWall>
    <c:plotArea>
      <c:layout/>
      <c:bar3DChart>
        <c:barDir val="col"/>
        <c:grouping val="standard"/>
        <c:varyColors val="0"/>
        <c:ser>
          <c:idx val="0"/>
          <c:order val="0"/>
          <c:tx>
            <c:strRef>
              <c:f>Sheet1!$A$2</c:f>
              <c:strCache>
                <c:ptCount val="1"/>
                <c:pt idx="0">
                  <c:v>Amount</c:v>
                </c:pt>
              </c:strCache>
            </c:strRef>
          </c:tx>
          <c:spPr>
            <a:solidFill>
              <a:srgbClr val="409B67"/>
            </a:solidFill>
            <a:ln w="25383">
              <a:noFill/>
            </a:ln>
          </c:spPr>
          <c:invertIfNegative val="0"/>
          <c:cat>
            <c:strRef>
              <c:f>Sheet1!$B$1:$B$1</c:f>
              <c:strCache>
                <c:ptCount val="1"/>
                <c:pt idx="0">
                  <c:v>Period 1</c:v>
                </c:pt>
              </c:strCache>
            </c:strRef>
          </c:cat>
          <c:val>
            <c:numRef>
              <c:f>Sheet1!$B$2:$B$2</c:f>
              <c:numCache>
                <c:formatCode>0.0</c:formatCode>
                <c:ptCount val="1"/>
                <c:pt idx="0">
                  <c:v>5.2</c:v>
                </c:pt>
              </c:numCache>
            </c:numRef>
          </c:val>
        </c:ser>
        <c:dLbls>
          <c:showLegendKey val="0"/>
          <c:showVal val="0"/>
          <c:showCatName val="0"/>
          <c:showSerName val="0"/>
          <c:showPercent val="0"/>
          <c:showBubbleSize val="0"/>
        </c:dLbls>
        <c:gapWidth val="500"/>
        <c:gapDepth val="500"/>
        <c:shape val="box"/>
        <c:axId val="134880640"/>
        <c:axId val="134886528"/>
        <c:axId val="134783424"/>
      </c:bar3DChart>
      <c:catAx>
        <c:axId val="134880640"/>
        <c:scaling>
          <c:orientation val="minMax"/>
        </c:scaling>
        <c:delete val="0"/>
        <c:axPos val="b"/>
        <c:majorTickMark val="none"/>
        <c:minorTickMark val="none"/>
        <c:tickLblPos val="none"/>
        <c:spPr>
          <a:ln w="9519">
            <a:noFill/>
          </a:ln>
        </c:spPr>
        <c:crossAx val="134886528"/>
        <c:crosses val="autoZero"/>
        <c:auto val="1"/>
        <c:lblAlgn val="ctr"/>
        <c:lblOffset val="100"/>
        <c:tickMarkSkip val="1"/>
        <c:noMultiLvlLbl val="1"/>
      </c:catAx>
      <c:valAx>
        <c:axId val="134886528"/>
        <c:scaling>
          <c:orientation val="minMax"/>
          <c:max val="12"/>
          <c:min val="0"/>
        </c:scaling>
        <c:delete val="0"/>
        <c:axPos val="r"/>
        <c:numFmt formatCode="0.0" sourceLinked="1"/>
        <c:majorTickMark val="none"/>
        <c:minorTickMark val="none"/>
        <c:tickLblPos val="none"/>
        <c:spPr>
          <a:ln w="9519">
            <a:noFill/>
          </a:ln>
        </c:spPr>
        <c:crossAx val="134880640"/>
        <c:crosses val="max"/>
        <c:crossBetween val="between"/>
        <c:majorUnit val="39.8979"/>
      </c:valAx>
      <c:serAx>
        <c:axId val="134783424"/>
        <c:scaling>
          <c:orientation val="minMax"/>
        </c:scaling>
        <c:delete val="0"/>
        <c:axPos val="b"/>
        <c:majorTickMark val="none"/>
        <c:minorTickMark val="none"/>
        <c:tickLblPos val="none"/>
        <c:spPr>
          <a:ln w="9519">
            <a:noFill/>
          </a:ln>
        </c:spPr>
        <c:crossAx val="134886528"/>
        <c:crosses val="autoZero"/>
        <c:tickMarkSkip val="1"/>
      </c:serAx>
      <c:spPr>
        <a:noFill/>
        <a:ln w="25383">
          <a:noFill/>
        </a:ln>
      </c:spPr>
    </c:plotArea>
    <c:plotVisOnly val="1"/>
    <c:dispBlanksAs val="gap"/>
    <c:showDLblsOverMax val="0"/>
  </c:chart>
  <c:spPr>
    <a:noFill/>
    <a:ln>
      <a:noFill/>
    </a:ln>
  </c:spPr>
  <c:txPr>
    <a:bodyPr/>
    <a:lstStyle/>
    <a:p>
      <a:pPr>
        <a:defRPr sz="874"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90619858271826"/>
          <c:y val="0.18310282643241024"/>
          <c:w val="0.29513501751832072"/>
          <c:h val="0.65969682361133442"/>
        </c:manualLayout>
      </c:layout>
      <c:pieChart>
        <c:varyColors val="1"/>
        <c:ser>
          <c:idx val="3"/>
          <c:order val="0"/>
          <c:tx>
            <c:strRef>
              <c:f>Sheet1!$B$1</c:f>
              <c:strCache>
                <c:ptCount val="1"/>
                <c:pt idx="0">
                  <c:v>Period 2</c:v>
                </c:pt>
              </c:strCache>
            </c:strRef>
          </c:tx>
          <c:dPt>
            <c:idx val="0"/>
            <c:bubble3D val="0"/>
          </c:dPt>
          <c:dPt>
            <c:idx val="1"/>
            <c:bubble3D val="0"/>
          </c:dPt>
          <c:dPt>
            <c:idx val="2"/>
            <c:bubble3D val="0"/>
          </c:dPt>
          <c:dPt>
            <c:idx val="3"/>
            <c:bubble3D val="0"/>
          </c:dPt>
          <c:dPt>
            <c:idx val="4"/>
            <c:bubble3D val="0"/>
          </c:dPt>
          <c:dPt>
            <c:idx val="5"/>
            <c:bubble3D val="0"/>
          </c:dPt>
          <c:dPt>
            <c:idx val="6"/>
            <c:bubble3D val="0"/>
          </c:dPt>
          <c:dLbls>
            <c:dLbl>
              <c:idx val="0"/>
              <c:layout>
                <c:manualLayout>
                  <c:x val="-8.3341941311326807E-3"/>
                  <c:y val="-2.4848969621846156E-2"/>
                </c:manualLayout>
              </c:layout>
              <c:dLblPos val="bestFit"/>
              <c:showLegendKey val="0"/>
              <c:showVal val="0"/>
              <c:showCatName val="1"/>
              <c:showSerName val="0"/>
              <c:showPercent val="1"/>
              <c:showBubbleSize val="0"/>
            </c:dLbl>
            <c:dLbl>
              <c:idx val="1"/>
              <c:layout>
                <c:manualLayout>
                  <c:x val="2.8613456284997344E-3"/>
                  <c:y val="-1.7211420001071294E-2"/>
                </c:manualLayout>
              </c:layout>
              <c:dLblPos val="bestFit"/>
              <c:showLegendKey val="0"/>
              <c:showVal val="0"/>
              <c:showCatName val="1"/>
              <c:showSerName val="0"/>
              <c:showPercent val="1"/>
              <c:showBubbleSize val="0"/>
            </c:dLbl>
            <c:dLbl>
              <c:idx val="2"/>
              <c:layout>
                <c:manualLayout>
                  <c:x val="6.423812408064453E-3"/>
                  <c:y val="4.5351473922902494E-2"/>
                </c:manualLayout>
              </c:layout>
              <c:dLblPos val="bestFit"/>
              <c:showLegendKey val="0"/>
              <c:showVal val="0"/>
              <c:showCatName val="1"/>
              <c:showSerName val="0"/>
              <c:showPercent val="1"/>
              <c:showBubbleSize val="0"/>
            </c:dLbl>
            <c:dLbl>
              <c:idx val="3"/>
              <c:layout>
                <c:manualLayout>
                  <c:x val="5.9965965792737448E-2"/>
                  <c:y val="-1.7006802721088437E-2"/>
                </c:manualLayout>
              </c:layout>
              <c:showLegendKey val="0"/>
              <c:showVal val="0"/>
              <c:showCatName val="1"/>
              <c:showSerName val="0"/>
              <c:showPercent val="1"/>
              <c:showBubbleSize val="0"/>
            </c:dLbl>
            <c:dLbl>
              <c:idx val="4"/>
              <c:layout>
                <c:manualLayout>
                  <c:x val="6.8029915992940514E-3"/>
                  <c:y val="7.379264552621341E-3"/>
                </c:manualLayout>
              </c:layout>
              <c:dLblPos val="bestFit"/>
              <c:showLegendKey val="0"/>
              <c:showVal val="0"/>
              <c:showCatName val="1"/>
              <c:showSerName val="0"/>
              <c:showPercent val="1"/>
              <c:showBubbleSize val="0"/>
            </c:dLbl>
            <c:dLbl>
              <c:idx val="5"/>
              <c:layout>
                <c:manualLayout>
                  <c:x val="6.0351563794612175E-3"/>
                  <c:y val="4.0837198801732033E-2"/>
                </c:manualLayout>
              </c:layout>
              <c:dLblPos val="bestFit"/>
              <c:showLegendKey val="0"/>
              <c:showVal val="0"/>
              <c:showCatName val="1"/>
              <c:showSerName val="0"/>
              <c:showPercent val="1"/>
              <c:showBubbleSize val="0"/>
            </c:dLbl>
            <c:dLbl>
              <c:idx val="6"/>
              <c:layout>
                <c:manualLayout>
                  <c:x val="1.8758002239686725E-2"/>
                  <c:y val="-9.7809370185391268E-3"/>
                </c:manualLayout>
              </c:layout>
              <c:dLblPos val="bestFit"/>
              <c:showLegendKey val="0"/>
              <c:showVal val="0"/>
              <c:showCatName val="1"/>
              <c:showSerName val="0"/>
              <c:showPercent val="1"/>
              <c:showBubbleSize val="0"/>
            </c:dLbl>
            <c:numFmt formatCode="0%" sourceLinked="0"/>
            <c:spPr>
              <a:noFill/>
              <a:ln w="25125">
                <a:noFill/>
              </a:ln>
            </c:spPr>
            <c:txPr>
              <a:bodyPr/>
              <a:lstStyle/>
              <a:p>
                <a:pPr>
                  <a:defRPr sz="1187" b="1" i="0" u="none" strike="noStrike" baseline="0">
                    <a:solidFill>
                      <a:schemeClr val="tx1"/>
                    </a:solidFill>
                    <a:latin typeface="SwissReSans Light"/>
                    <a:ea typeface="SwissReSans Light"/>
                    <a:cs typeface="SwissReSans Light"/>
                  </a:defRPr>
                </a:pPr>
                <a:endParaRPr lang="en-US"/>
              </a:p>
            </c:txPr>
            <c:showLegendKey val="0"/>
            <c:showVal val="0"/>
            <c:showCatName val="1"/>
            <c:showSerName val="0"/>
            <c:showPercent val="1"/>
            <c:showBubbleSize val="0"/>
            <c:showLeaderLines val="0"/>
          </c:dLbls>
          <c:cat>
            <c:strRef>
              <c:f>Sheet1!$A$2:$A$5</c:f>
              <c:strCache>
                <c:ptCount val="4"/>
                <c:pt idx="0">
                  <c:v>P&amp;C Re</c:v>
                </c:pt>
                <c:pt idx="1">
                  <c:v>L&amp;H Re</c:v>
                </c:pt>
                <c:pt idx="2">
                  <c:v>Corporate Solutions</c:v>
                </c:pt>
                <c:pt idx="3">
                  <c:v>Admin Re®</c:v>
                </c:pt>
              </c:strCache>
            </c:strRef>
          </c:cat>
          <c:val>
            <c:numRef>
              <c:f>Sheet1!$B$2:$B$5</c:f>
              <c:numCache>
                <c:formatCode>0%</c:formatCode>
                <c:ptCount val="4"/>
                <c:pt idx="0">
                  <c:v>0.48</c:v>
                </c:pt>
                <c:pt idx="1">
                  <c:v>0.36</c:v>
                </c:pt>
                <c:pt idx="2">
                  <c:v>0.09</c:v>
                </c:pt>
                <c:pt idx="3">
                  <c:v>7.0000000000000007E-2</c:v>
                </c:pt>
              </c:numCache>
            </c:numRef>
          </c:val>
        </c:ser>
        <c:dLbls>
          <c:showLegendKey val="0"/>
          <c:showVal val="0"/>
          <c:showCatName val="1"/>
          <c:showSerName val="0"/>
          <c:showPercent val="1"/>
          <c:showBubbleSize val="0"/>
          <c:showLeaderLines val="0"/>
        </c:dLbls>
        <c:firstSliceAng val="0"/>
      </c:pieChart>
      <c:spPr>
        <a:noFill/>
        <a:ln w="25125">
          <a:noFill/>
        </a:ln>
      </c:spPr>
    </c:plotArea>
    <c:plotVisOnly val="1"/>
    <c:dispBlanksAs val="zero"/>
    <c:showDLblsOverMax val="0"/>
  </c:chart>
  <c:spPr>
    <a:noFill/>
    <a:ln>
      <a:noFill/>
    </a:ln>
  </c:spPr>
  <c:txPr>
    <a:bodyPr/>
    <a:lstStyle/>
    <a:p>
      <a:pPr>
        <a:defRPr sz="1088" b="1" i="0" u="none" strike="noStrike" baseline="0">
          <a:solidFill>
            <a:schemeClr val="tx1"/>
          </a:solidFill>
          <a:latin typeface="SwissReSans Light"/>
          <a:ea typeface="SwissReSans Light"/>
          <a:cs typeface="SwissReSans Light"/>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0E014-6494-4AE2-B990-4241525C3A99}" type="doc">
      <dgm:prSet loTypeId="urn:microsoft.com/office/officeart/2005/8/layout/pyramid1" loCatId="pyramid" qsTypeId="urn:microsoft.com/office/officeart/2005/8/quickstyle/simple1" qsCatId="simple" csTypeId="urn:microsoft.com/office/officeart/2005/8/colors/accent4_5" csCatId="accent4" phldr="1"/>
      <dgm:spPr/>
    </dgm:pt>
    <dgm:pt modelId="{DD6F9918-2C84-42BC-B3CE-1FA680809467}">
      <dgm:prSet phldrT="[Text]" custT="1"/>
      <dgm:spPr/>
      <dgm:t>
        <a:bodyPr/>
        <a:lstStyle/>
        <a:p>
          <a:r>
            <a:rPr lang="en-GB" sz="1100" b="1" dirty="0" smtClean="0"/>
            <a:t/>
          </a:r>
          <a:br>
            <a:rPr lang="en-GB" sz="1100" b="1" dirty="0" smtClean="0"/>
          </a:br>
          <a:r>
            <a:rPr lang="en-GB" sz="1100" b="1" dirty="0" err="1" smtClean="0"/>
            <a:t>Actualización</a:t>
          </a:r>
          <a:r>
            <a:rPr lang="en-GB" sz="1100" b="1" dirty="0" smtClean="0"/>
            <a:t> de </a:t>
          </a:r>
          <a:r>
            <a:rPr lang="en-GB" sz="1100" b="1" dirty="0" err="1" smtClean="0"/>
            <a:t>riesgos</a:t>
          </a:r>
          <a:r>
            <a:rPr lang="en-GB" sz="1100" b="1" dirty="0" smtClean="0"/>
            <a:t> del </a:t>
          </a:r>
          <a:r>
            <a:rPr lang="en-GB" sz="1100" b="1" dirty="0" err="1" smtClean="0"/>
            <a:t>grupo</a:t>
          </a:r>
          <a:endParaRPr lang="en-GB" sz="1100" b="1" dirty="0" smtClean="0"/>
        </a:p>
        <a:p>
          <a:r>
            <a:rPr lang="en-GB" sz="1100" dirty="0" smtClean="0"/>
            <a:t>al FRC</a:t>
          </a:r>
          <a:endParaRPr lang="en-GB" sz="1100" i="1" dirty="0"/>
        </a:p>
      </dgm:t>
    </dgm:pt>
    <dgm:pt modelId="{173FDBEC-B62B-42FC-88F3-389788FE352F}" type="parTrans" cxnId="{8A50F8F4-418E-4BC6-91A1-7708EE7DEFC3}">
      <dgm:prSet/>
      <dgm:spPr/>
      <dgm:t>
        <a:bodyPr/>
        <a:lstStyle/>
        <a:p>
          <a:endParaRPr lang="en-GB" sz="1100"/>
        </a:p>
      </dgm:t>
    </dgm:pt>
    <dgm:pt modelId="{3CB6814F-75EF-44CD-AF8D-4DCFCBB188DC}" type="sibTrans" cxnId="{8A50F8F4-418E-4BC6-91A1-7708EE7DEFC3}">
      <dgm:prSet/>
      <dgm:spPr/>
      <dgm:t>
        <a:bodyPr/>
        <a:lstStyle/>
        <a:p>
          <a:endParaRPr lang="en-GB" sz="1100"/>
        </a:p>
      </dgm:t>
    </dgm:pt>
    <dgm:pt modelId="{0BC921B8-E9A6-46BB-9380-7FE55EE23C71}">
      <dgm:prSet phldrT="[Text]" custT="1"/>
      <dgm:spPr/>
      <dgm:t>
        <a:bodyPr/>
        <a:lstStyle/>
        <a:p>
          <a:r>
            <a:rPr lang="en-GB" sz="1100" b="1" dirty="0" err="1" smtClean="0"/>
            <a:t>Actualización</a:t>
          </a:r>
          <a:r>
            <a:rPr lang="en-GB" sz="1100" b="1" dirty="0" smtClean="0"/>
            <a:t> de </a:t>
          </a:r>
          <a:r>
            <a:rPr lang="en-GB" sz="1100" b="1" dirty="0" err="1" smtClean="0"/>
            <a:t>riesgos</a:t>
          </a:r>
          <a:r>
            <a:rPr lang="en-GB" sz="1100" b="1" dirty="0" smtClean="0"/>
            <a:t> del </a:t>
          </a:r>
          <a:r>
            <a:rPr lang="en-GB" sz="1100" b="1" dirty="0" err="1" smtClean="0"/>
            <a:t>grupo</a:t>
          </a:r>
          <a:endParaRPr lang="en-GB" sz="1100" b="1" dirty="0" smtClean="0"/>
        </a:p>
        <a:p>
          <a:r>
            <a:rPr lang="en-GB" sz="1100" dirty="0" smtClean="0"/>
            <a:t>al </a:t>
          </a:r>
          <a:r>
            <a:rPr lang="en-GB" sz="1100" dirty="0" err="1" smtClean="0"/>
            <a:t>Comité</a:t>
          </a:r>
          <a:r>
            <a:rPr lang="en-GB" sz="1100" dirty="0" smtClean="0"/>
            <a:t> </a:t>
          </a:r>
          <a:r>
            <a:rPr lang="en-GB" sz="1100" dirty="0" err="1" smtClean="0"/>
            <a:t>Ejecutivo</a:t>
          </a:r>
          <a:endParaRPr lang="en-GB" sz="1100" i="1" dirty="0"/>
        </a:p>
      </dgm:t>
    </dgm:pt>
    <dgm:pt modelId="{97732D76-754A-42CB-AE2F-2292D685B166}" type="parTrans" cxnId="{32CE9EA1-138C-4FB1-B57B-74CCB62396CF}">
      <dgm:prSet/>
      <dgm:spPr/>
      <dgm:t>
        <a:bodyPr/>
        <a:lstStyle/>
        <a:p>
          <a:endParaRPr lang="en-GB" sz="1100"/>
        </a:p>
      </dgm:t>
    </dgm:pt>
    <dgm:pt modelId="{377E8EA2-E01A-4A70-955E-198F6D369CB7}" type="sibTrans" cxnId="{32CE9EA1-138C-4FB1-B57B-74CCB62396CF}">
      <dgm:prSet/>
      <dgm:spPr/>
      <dgm:t>
        <a:bodyPr/>
        <a:lstStyle/>
        <a:p>
          <a:endParaRPr lang="en-GB" sz="1100"/>
        </a:p>
      </dgm:t>
    </dgm:pt>
    <dgm:pt modelId="{73EFE0FD-1D69-4327-8947-79ABA5CAA7E1}">
      <dgm:prSet phldrT="[Text]" custT="1"/>
      <dgm:spPr/>
      <dgm:t>
        <a:bodyPr/>
        <a:lstStyle/>
        <a:p>
          <a:r>
            <a:rPr lang="en-GB" sz="1100" b="1" dirty="0" err="1" smtClean="0"/>
            <a:t>Actualización</a:t>
          </a:r>
          <a:r>
            <a:rPr lang="en-GB" sz="1100" b="1" dirty="0" smtClean="0"/>
            <a:t> de </a:t>
          </a:r>
          <a:r>
            <a:rPr lang="en-GB" sz="1100" b="1" dirty="0" err="1" smtClean="0"/>
            <a:t>riesgos</a:t>
          </a:r>
          <a:r>
            <a:rPr lang="en-GB" sz="1100" b="1" dirty="0" smtClean="0"/>
            <a:t> de </a:t>
          </a:r>
          <a:r>
            <a:rPr lang="en-GB" sz="1100" b="1" dirty="0" err="1" smtClean="0"/>
            <a:t>las</a:t>
          </a:r>
          <a:r>
            <a:rPr lang="en-GB" sz="1100" b="1" dirty="0" smtClean="0"/>
            <a:t> </a:t>
          </a:r>
          <a:r>
            <a:rPr lang="en-GB" sz="1100" b="1" dirty="0" err="1" smtClean="0"/>
            <a:t>unidades</a:t>
          </a:r>
          <a:r>
            <a:rPr lang="en-GB" sz="1100" b="1" dirty="0" smtClean="0"/>
            <a:t> de </a:t>
          </a:r>
          <a:r>
            <a:rPr lang="en-GB" sz="1100" b="1" dirty="0" err="1" smtClean="0"/>
            <a:t>negocio</a:t>
          </a:r>
          <a:endParaRPr lang="en-GB" sz="1100" b="1" dirty="0" smtClean="0"/>
        </a:p>
        <a:p>
          <a:r>
            <a:rPr lang="en-GB" sz="1100" dirty="0" smtClean="0"/>
            <a:t>a la </a:t>
          </a:r>
          <a:r>
            <a:rPr lang="en-GB" sz="1100" dirty="0" err="1" smtClean="0"/>
            <a:t>gerencia</a:t>
          </a:r>
          <a:r>
            <a:rPr lang="en-GB" sz="1100" dirty="0" smtClean="0"/>
            <a:t> de </a:t>
          </a:r>
          <a:r>
            <a:rPr lang="en-GB" sz="1100" dirty="0" err="1" smtClean="0"/>
            <a:t>las</a:t>
          </a:r>
          <a:r>
            <a:rPr lang="en-GB" sz="1100" dirty="0" smtClean="0"/>
            <a:t> </a:t>
          </a:r>
          <a:r>
            <a:rPr lang="en-GB" sz="1100" dirty="0" err="1" smtClean="0"/>
            <a:t>unidades</a:t>
          </a:r>
          <a:endParaRPr lang="en-GB" sz="1100" dirty="0" smtClean="0"/>
        </a:p>
      </dgm:t>
    </dgm:pt>
    <dgm:pt modelId="{1BFD6CC2-4A6A-4E52-816B-1D8629B117CA}" type="parTrans" cxnId="{1988C9D1-F215-4822-B67D-1B262552D8E9}">
      <dgm:prSet/>
      <dgm:spPr/>
      <dgm:t>
        <a:bodyPr/>
        <a:lstStyle/>
        <a:p>
          <a:endParaRPr lang="en-GB" sz="1100"/>
        </a:p>
      </dgm:t>
    </dgm:pt>
    <dgm:pt modelId="{94B19A08-498E-4A7C-8993-349A50F7CACA}" type="sibTrans" cxnId="{1988C9D1-F215-4822-B67D-1B262552D8E9}">
      <dgm:prSet/>
      <dgm:spPr/>
      <dgm:t>
        <a:bodyPr/>
        <a:lstStyle/>
        <a:p>
          <a:endParaRPr lang="en-GB" sz="1100"/>
        </a:p>
      </dgm:t>
    </dgm:pt>
    <dgm:pt modelId="{7FF6F7EE-A2EB-4314-AAD4-1992B2DF023D}">
      <dgm:prSet phldrT="[Text]" custT="1"/>
      <dgm:spPr/>
      <dgm:t>
        <a:bodyPr/>
        <a:lstStyle/>
        <a:p>
          <a:r>
            <a:rPr lang="en-GB" sz="1100" b="1" dirty="0" err="1" smtClean="0"/>
            <a:t>Actualización</a:t>
          </a:r>
          <a:r>
            <a:rPr lang="en-GB" sz="1100" b="1" dirty="0" smtClean="0"/>
            <a:t> </a:t>
          </a:r>
          <a:r>
            <a:rPr lang="en-GB" sz="1100" b="1" dirty="0" err="1" smtClean="0"/>
            <a:t>Riesgo</a:t>
          </a:r>
          <a:r>
            <a:rPr lang="en-GB" sz="1100" b="1" dirty="0" smtClean="0"/>
            <a:t> </a:t>
          </a:r>
          <a:r>
            <a:rPr lang="en-GB" sz="1100" b="1" dirty="0" err="1" smtClean="0"/>
            <a:t>Entidades</a:t>
          </a:r>
          <a:r>
            <a:rPr lang="en-GB" sz="1100" b="1" dirty="0" smtClean="0"/>
            <a:t> / </a:t>
          </a:r>
          <a:r>
            <a:rPr lang="en-GB" sz="1100" b="1" dirty="0" err="1" smtClean="0"/>
            <a:t>Reportes</a:t>
          </a:r>
          <a:r>
            <a:rPr lang="en-GB" sz="1100" b="1" dirty="0" smtClean="0"/>
            <a:t> </a:t>
          </a:r>
          <a:r>
            <a:rPr lang="en-GB" sz="1100" b="1" dirty="0" err="1" smtClean="0"/>
            <a:t>Regulatorios</a:t>
          </a:r>
          <a:r>
            <a:rPr lang="en-GB" sz="1100" b="1" dirty="0" smtClean="0"/>
            <a:t> Locales</a:t>
          </a:r>
        </a:p>
        <a:p>
          <a:r>
            <a:rPr lang="en-GB" sz="1100" dirty="0" smtClean="0"/>
            <a:t>a la </a:t>
          </a:r>
          <a:r>
            <a:rPr lang="en-GB" sz="1100" dirty="0" err="1" smtClean="0"/>
            <a:t>gerencia</a:t>
          </a:r>
          <a:r>
            <a:rPr lang="en-GB" sz="1100" dirty="0" smtClean="0"/>
            <a:t> de </a:t>
          </a:r>
          <a:r>
            <a:rPr lang="en-GB" sz="1100" dirty="0" err="1" smtClean="0"/>
            <a:t>las</a:t>
          </a:r>
          <a:r>
            <a:rPr lang="en-GB" sz="1100" dirty="0" smtClean="0"/>
            <a:t> </a:t>
          </a:r>
          <a:r>
            <a:rPr lang="en-GB" sz="1100" dirty="0" err="1" smtClean="0"/>
            <a:t>Entidades</a:t>
          </a:r>
          <a:r>
            <a:rPr lang="en-GB" sz="1100" dirty="0" smtClean="0"/>
            <a:t> y al </a:t>
          </a:r>
          <a:r>
            <a:rPr lang="en-GB" sz="1100" dirty="0" err="1" smtClean="0"/>
            <a:t>Consejo</a:t>
          </a:r>
          <a:r>
            <a:rPr lang="en-GB" sz="1100" dirty="0" smtClean="0"/>
            <a:t> Local</a:t>
          </a:r>
          <a:endParaRPr lang="en-GB" sz="1100" i="1" dirty="0"/>
        </a:p>
      </dgm:t>
    </dgm:pt>
    <dgm:pt modelId="{8604A59A-A77D-477E-A50A-7BD0C99F62AC}" type="parTrans" cxnId="{FF8056B6-4BA0-4546-810D-C73C422AF4FF}">
      <dgm:prSet/>
      <dgm:spPr/>
      <dgm:t>
        <a:bodyPr/>
        <a:lstStyle/>
        <a:p>
          <a:endParaRPr lang="en-GB" sz="1100"/>
        </a:p>
      </dgm:t>
    </dgm:pt>
    <dgm:pt modelId="{2D5E7D76-36EA-403E-81E3-F08EF2E4DECE}" type="sibTrans" cxnId="{FF8056B6-4BA0-4546-810D-C73C422AF4FF}">
      <dgm:prSet/>
      <dgm:spPr/>
      <dgm:t>
        <a:bodyPr/>
        <a:lstStyle/>
        <a:p>
          <a:endParaRPr lang="en-GB" sz="1100"/>
        </a:p>
      </dgm:t>
    </dgm:pt>
    <dgm:pt modelId="{122344FE-851A-47C3-89D1-CFBA371E3AB8}">
      <dgm:prSet custT="1"/>
      <dgm:spPr/>
      <dgm:t>
        <a:bodyPr/>
        <a:lstStyle/>
        <a:p>
          <a:r>
            <a:rPr lang="en-GB" sz="1100" b="1" dirty="0" err="1" smtClean="0"/>
            <a:t>Tablero</a:t>
          </a:r>
          <a:r>
            <a:rPr lang="en-GB" sz="1100" b="1" dirty="0" smtClean="0"/>
            <a:t> de </a:t>
          </a:r>
          <a:r>
            <a:rPr lang="en-GB" sz="1100" b="1" dirty="0" err="1" smtClean="0"/>
            <a:t>Riesgos</a:t>
          </a:r>
          <a:r>
            <a:rPr lang="en-GB" sz="1100" dirty="0" smtClean="0"/>
            <a:t/>
          </a:r>
          <a:br>
            <a:rPr lang="en-GB" sz="1100" dirty="0" smtClean="0"/>
          </a:br>
          <a:r>
            <a:rPr lang="en-GB" sz="1100" dirty="0" smtClean="0"/>
            <a:t>a la Alta </a:t>
          </a:r>
          <a:r>
            <a:rPr lang="en-GB" sz="1100" dirty="0" err="1" smtClean="0"/>
            <a:t>Dirección</a:t>
          </a:r>
          <a:endParaRPr lang="en-GB" sz="1100" i="1" dirty="0" smtClean="0"/>
        </a:p>
        <a:p>
          <a:r>
            <a:rPr lang="en-GB" sz="1100" b="1" dirty="0" err="1" smtClean="0"/>
            <a:t>Reportes</a:t>
          </a:r>
          <a:r>
            <a:rPr lang="en-GB" sz="1100" b="1" dirty="0" smtClean="0"/>
            <a:t> </a:t>
          </a:r>
          <a:r>
            <a:rPr lang="en-GB" sz="1100" b="1" dirty="0" err="1" smtClean="0"/>
            <a:t>Financieros</a:t>
          </a:r>
          <a:r>
            <a:rPr lang="en-GB" sz="1100" b="1" dirty="0" smtClean="0"/>
            <a:t> y </a:t>
          </a:r>
          <a:r>
            <a:rPr lang="en-GB" sz="1100" b="1" dirty="0" err="1" smtClean="0"/>
            <a:t>y</a:t>
          </a:r>
          <a:r>
            <a:rPr lang="en-GB" sz="1100" b="1" dirty="0" smtClean="0"/>
            <a:t> de </a:t>
          </a:r>
          <a:r>
            <a:rPr lang="en-GB" sz="1100" b="1" dirty="0" err="1" smtClean="0"/>
            <a:t>Riesgo</a:t>
          </a:r>
          <a:r>
            <a:rPr lang="en-GB" sz="1100" b="1" dirty="0" smtClean="0"/>
            <a:t> de </a:t>
          </a:r>
          <a:r>
            <a:rPr lang="en-GB" sz="1100" b="1" dirty="0" err="1" smtClean="0"/>
            <a:t>Crédito</a:t>
          </a:r>
          <a:r>
            <a:rPr lang="en-GB" sz="1100" b="1" dirty="0" smtClean="0"/>
            <a:t> </a:t>
          </a:r>
          <a:r>
            <a:rPr lang="en-GB" sz="1100" dirty="0" smtClean="0"/>
            <a:t/>
          </a:r>
          <a:br>
            <a:rPr lang="en-GB" sz="1100" dirty="0" smtClean="0"/>
          </a:br>
          <a:r>
            <a:rPr lang="en-GB" sz="1100" dirty="0" smtClean="0"/>
            <a:t>a la Alta </a:t>
          </a:r>
          <a:r>
            <a:rPr lang="en-GB" sz="1100" dirty="0" err="1" smtClean="0"/>
            <a:t>Dirección</a:t>
          </a:r>
          <a:endParaRPr lang="en-GB" sz="1100" i="1" dirty="0" smtClean="0"/>
        </a:p>
      </dgm:t>
    </dgm:pt>
    <dgm:pt modelId="{9306C4A2-A5A5-4561-A57F-072B54C25633}" type="parTrans" cxnId="{60D8FF9C-A3AA-4F7A-A52E-6E57FB94EDD1}">
      <dgm:prSet/>
      <dgm:spPr/>
      <dgm:t>
        <a:bodyPr/>
        <a:lstStyle/>
        <a:p>
          <a:endParaRPr lang="en-GB" sz="1100"/>
        </a:p>
      </dgm:t>
    </dgm:pt>
    <dgm:pt modelId="{536B6BCE-4E13-40C8-8483-00C4055C16B4}" type="sibTrans" cxnId="{60D8FF9C-A3AA-4F7A-A52E-6E57FB94EDD1}">
      <dgm:prSet/>
      <dgm:spPr/>
      <dgm:t>
        <a:bodyPr/>
        <a:lstStyle/>
        <a:p>
          <a:endParaRPr lang="en-GB" sz="1100"/>
        </a:p>
      </dgm:t>
    </dgm:pt>
    <dgm:pt modelId="{039B464C-BB32-4DB0-A129-5D39BDD59391}" type="pres">
      <dgm:prSet presAssocID="{CE90E014-6494-4AE2-B990-4241525C3A99}" presName="Name0" presStyleCnt="0">
        <dgm:presLayoutVars>
          <dgm:dir/>
          <dgm:animLvl val="lvl"/>
          <dgm:resizeHandles val="exact"/>
        </dgm:presLayoutVars>
      </dgm:prSet>
      <dgm:spPr/>
    </dgm:pt>
    <dgm:pt modelId="{F8AC0CAB-1ECB-44DE-A192-EC77CD5421B0}" type="pres">
      <dgm:prSet presAssocID="{DD6F9918-2C84-42BC-B3CE-1FA680809467}" presName="Name8" presStyleCnt="0"/>
      <dgm:spPr/>
    </dgm:pt>
    <dgm:pt modelId="{9F0C2FE1-78B3-4099-92AA-2196BDE700FB}" type="pres">
      <dgm:prSet presAssocID="{DD6F9918-2C84-42BC-B3CE-1FA680809467}" presName="level" presStyleLbl="node1" presStyleIdx="0" presStyleCnt="5" custScaleX="105004" custLinFactNeighborY="0">
        <dgm:presLayoutVars>
          <dgm:chMax val="1"/>
          <dgm:bulletEnabled val="1"/>
        </dgm:presLayoutVars>
      </dgm:prSet>
      <dgm:spPr/>
      <dgm:t>
        <a:bodyPr/>
        <a:lstStyle/>
        <a:p>
          <a:endParaRPr lang="en-GB"/>
        </a:p>
      </dgm:t>
    </dgm:pt>
    <dgm:pt modelId="{3D0A3524-526B-4F92-BA77-35DA62B6F5BA}" type="pres">
      <dgm:prSet presAssocID="{DD6F9918-2C84-42BC-B3CE-1FA680809467}" presName="levelTx" presStyleLbl="revTx" presStyleIdx="0" presStyleCnt="0">
        <dgm:presLayoutVars>
          <dgm:chMax val="1"/>
          <dgm:bulletEnabled val="1"/>
        </dgm:presLayoutVars>
      </dgm:prSet>
      <dgm:spPr/>
      <dgm:t>
        <a:bodyPr/>
        <a:lstStyle/>
        <a:p>
          <a:endParaRPr lang="en-GB"/>
        </a:p>
      </dgm:t>
    </dgm:pt>
    <dgm:pt modelId="{7B50A93E-1502-4B5E-922D-D0499A7FB723}" type="pres">
      <dgm:prSet presAssocID="{0BC921B8-E9A6-46BB-9380-7FE55EE23C71}" presName="Name8" presStyleCnt="0"/>
      <dgm:spPr/>
    </dgm:pt>
    <dgm:pt modelId="{98BE3146-75D5-474F-B4A0-7BDC7842CA84}" type="pres">
      <dgm:prSet presAssocID="{0BC921B8-E9A6-46BB-9380-7FE55EE23C71}" presName="level" presStyleLbl="node1" presStyleIdx="1" presStyleCnt="5" custScaleY="54814" custLinFactNeighborX="-202" custLinFactNeighborY="-5037">
        <dgm:presLayoutVars>
          <dgm:chMax val="1"/>
          <dgm:bulletEnabled val="1"/>
        </dgm:presLayoutVars>
      </dgm:prSet>
      <dgm:spPr/>
      <dgm:t>
        <a:bodyPr/>
        <a:lstStyle/>
        <a:p>
          <a:endParaRPr lang="en-GB"/>
        </a:p>
      </dgm:t>
    </dgm:pt>
    <dgm:pt modelId="{BBDB577A-8D5D-4E9D-9EA6-F1A818F5ED94}" type="pres">
      <dgm:prSet presAssocID="{0BC921B8-E9A6-46BB-9380-7FE55EE23C71}" presName="levelTx" presStyleLbl="revTx" presStyleIdx="0" presStyleCnt="0">
        <dgm:presLayoutVars>
          <dgm:chMax val="1"/>
          <dgm:bulletEnabled val="1"/>
        </dgm:presLayoutVars>
      </dgm:prSet>
      <dgm:spPr/>
      <dgm:t>
        <a:bodyPr/>
        <a:lstStyle/>
        <a:p>
          <a:endParaRPr lang="en-GB"/>
        </a:p>
      </dgm:t>
    </dgm:pt>
    <dgm:pt modelId="{650B569A-0E62-45A5-8FAC-8302323F24E1}" type="pres">
      <dgm:prSet presAssocID="{73EFE0FD-1D69-4327-8947-79ABA5CAA7E1}" presName="Name8" presStyleCnt="0"/>
      <dgm:spPr/>
    </dgm:pt>
    <dgm:pt modelId="{4221D68A-0359-4AA4-9938-8A3CEE567B20}" type="pres">
      <dgm:prSet presAssocID="{73EFE0FD-1D69-4327-8947-79ABA5CAA7E1}" presName="level" presStyleLbl="node1" presStyleIdx="2" presStyleCnt="5" custScaleX="99440" custScaleY="56216" custLinFactNeighborX="-280" custLinFactNeighborY="-4952">
        <dgm:presLayoutVars>
          <dgm:chMax val="1"/>
          <dgm:bulletEnabled val="1"/>
        </dgm:presLayoutVars>
      </dgm:prSet>
      <dgm:spPr/>
      <dgm:t>
        <a:bodyPr/>
        <a:lstStyle/>
        <a:p>
          <a:endParaRPr lang="en-GB"/>
        </a:p>
      </dgm:t>
    </dgm:pt>
    <dgm:pt modelId="{10831B41-0AD1-4486-AE2C-73626EE30572}" type="pres">
      <dgm:prSet presAssocID="{73EFE0FD-1D69-4327-8947-79ABA5CAA7E1}" presName="levelTx" presStyleLbl="revTx" presStyleIdx="0" presStyleCnt="0">
        <dgm:presLayoutVars>
          <dgm:chMax val="1"/>
          <dgm:bulletEnabled val="1"/>
        </dgm:presLayoutVars>
      </dgm:prSet>
      <dgm:spPr/>
      <dgm:t>
        <a:bodyPr/>
        <a:lstStyle/>
        <a:p>
          <a:endParaRPr lang="en-GB"/>
        </a:p>
      </dgm:t>
    </dgm:pt>
    <dgm:pt modelId="{30FB2530-B7BE-4EC5-8117-E1C15432F8CD}" type="pres">
      <dgm:prSet presAssocID="{122344FE-851A-47C3-89D1-CFBA371E3AB8}" presName="Name8" presStyleCnt="0"/>
      <dgm:spPr/>
    </dgm:pt>
    <dgm:pt modelId="{22BA9874-A010-4237-A7F1-FA06067F4DFE}" type="pres">
      <dgm:prSet presAssocID="{122344FE-851A-47C3-89D1-CFBA371E3AB8}" presName="level" presStyleLbl="node1" presStyleIdx="3" presStyleCnt="5" custScaleY="68202" custLinFactNeighborY="-4069">
        <dgm:presLayoutVars>
          <dgm:chMax val="1"/>
          <dgm:bulletEnabled val="1"/>
        </dgm:presLayoutVars>
      </dgm:prSet>
      <dgm:spPr/>
      <dgm:t>
        <a:bodyPr/>
        <a:lstStyle/>
        <a:p>
          <a:endParaRPr lang="en-GB"/>
        </a:p>
      </dgm:t>
    </dgm:pt>
    <dgm:pt modelId="{998158FC-846B-4149-80B5-3A084B395D75}" type="pres">
      <dgm:prSet presAssocID="{122344FE-851A-47C3-89D1-CFBA371E3AB8}" presName="levelTx" presStyleLbl="revTx" presStyleIdx="0" presStyleCnt="0">
        <dgm:presLayoutVars>
          <dgm:chMax val="1"/>
          <dgm:bulletEnabled val="1"/>
        </dgm:presLayoutVars>
      </dgm:prSet>
      <dgm:spPr/>
      <dgm:t>
        <a:bodyPr/>
        <a:lstStyle/>
        <a:p>
          <a:endParaRPr lang="en-GB"/>
        </a:p>
      </dgm:t>
    </dgm:pt>
    <dgm:pt modelId="{D55F4955-32F6-416A-814B-9314729560D7}" type="pres">
      <dgm:prSet presAssocID="{7FF6F7EE-A2EB-4314-AAD4-1992B2DF023D}" presName="Name8" presStyleCnt="0"/>
      <dgm:spPr/>
    </dgm:pt>
    <dgm:pt modelId="{DE30A708-A097-4E58-AE9E-08C9FFC8D7CF}" type="pres">
      <dgm:prSet presAssocID="{7FF6F7EE-A2EB-4314-AAD4-1992B2DF023D}" presName="level" presStyleLbl="node1" presStyleIdx="4" presStyleCnt="5" custScaleY="61569" custLinFactNeighborY="-3580">
        <dgm:presLayoutVars>
          <dgm:chMax val="1"/>
          <dgm:bulletEnabled val="1"/>
        </dgm:presLayoutVars>
      </dgm:prSet>
      <dgm:spPr/>
      <dgm:t>
        <a:bodyPr/>
        <a:lstStyle/>
        <a:p>
          <a:endParaRPr lang="en-GB"/>
        </a:p>
      </dgm:t>
    </dgm:pt>
    <dgm:pt modelId="{78C9CAEC-3651-467D-8D95-F0382A2ED72B}" type="pres">
      <dgm:prSet presAssocID="{7FF6F7EE-A2EB-4314-AAD4-1992B2DF023D}" presName="levelTx" presStyleLbl="revTx" presStyleIdx="0" presStyleCnt="0">
        <dgm:presLayoutVars>
          <dgm:chMax val="1"/>
          <dgm:bulletEnabled val="1"/>
        </dgm:presLayoutVars>
      </dgm:prSet>
      <dgm:spPr/>
      <dgm:t>
        <a:bodyPr/>
        <a:lstStyle/>
        <a:p>
          <a:endParaRPr lang="en-GB"/>
        </a:p>
      </dgm:t>
    </dgm:pt>
  </dgm:ptLst>
  <dgm:cxnLst>
    <dgm:cxn modelId="{60D8FF9C-A3AA-4F7A-A52E-6E57FB94EDD1}" srcId="{CE90E014-6494-4AE2-B990-4241525C3A99}" destId="{122344FE-851A-47C3-89D1-CFBA371E3AB8}" srcOrd="3" destOrd="0" parTransId="{9306C4A2-A5A5-4561-A57F-072B54C25633}" sibTransId="{536B6BCE-4E13-40C8-8483-00C4055C16B4}"/>
    <dgm:cxn modelId="{C0DAB72A-9DF0-493E-8F18-C0C3052B91C5}" type="presOf" srcId="{DD6F9918-2C84-42BC-B3CE-1FA680809467}" destId="{3D0A3524-526B-4F92-BA77-35DA62B6F5BA}" srcOrd="1" destOrd="0" presId="urn:microsoft.com/office/officeart/2005/8/layout/pyramid1"/>
    <dgm:cxn modelId="{873C3708-FBE1-43F3-8844-2ED61B11C44F}" type="presOf" srcId="{7FF6F7EE-A2EB-4314-AAD4-1992B2DF023D}" destId="{DE30A708-A097-4E58-AE9E-08C9FFC8D7CF}" srcOrd="0" destOrd="0" presId="urn:microsoft.com/office/officeart/2005/8/layout/pyramid1"/>
    <dgm:cxn modelId="{05B591DA-C5AB-4CD9-99AA-C4A8D2730ED9}" type="presOf" srcId="{0BC921B8-E9A6-46BB-9380-7FE55EE23C71}" destId="{BBDB577A-8D5D-4E9D-9EA6-F1A818F5ED94}" srcOrd="1" destOrd="0" presId="urn:microsoft.com/office/officeart/2005/8/layout/pyramid1"/>
    <dgm:cxn modelId="{32CE9EA1-138C-4FB1-B57B-74CCB62396CF}" srcId="{CE90E014-6494-4AE2-B990-4241525C3A99}" destId="{0BC921B8-E9A6-46BB-9380-7FE55EE23C71}" srcOrd="1" destOrd="0" parTransId="{97732D76-754A-42CB-AE2F-2292D685B166}" sibTransId="{377E8EA2-E01A-4A70-955E-198F6D369CB7}"/>
    <dgm:cxn modelId="{7A5FE421-FFEA-4197-83EA-46487179ACCF}" type="presOf" srcId="{73EFE0FD-1D69-4327-8947-79ABA5CAA7E1}" destId="{4221D68A-0359-4AA4-9938-8A3CEE567B20}" srcOrd="0" destOrd="0" presId="urn:microsoft.com/office/officeart/2005/8/layout/pyramid1"/>
    <dgm:cxn modelId="{18E9B89E-2E1D-4DEA-AE4D-C7762F318411}" type="presOf" srcId="{73EFE0FD-1D69-4327-8947-79ABA5CAA7E1}" destId="{10831B41-0AD1-4486-AE2C-73626EE30572}" srcOrd="1" destOrd="0" presId="urn:microsoft.com/office/officeart/2005/8/layout/pyramid1"/>
    <dgm:cxn modelId="{4A63BAEE-3F1F-4846-B20F-F639040C0BB0}" type="presOf" srcId="{0BC921B8-E9A6-46BB-9380-7FE55EE23C71}" destId="{98BE3146-75D5-474F-B4A0-7BDC7842CA84}" srcOrd="0" destOrd="0" presId="urn:microsoft.com/office/officeart/2005/8/layout/pyramid1"/>
    <dgm:cxn modelId="{C4371A2C-D526-4055-98A4-73847D5364EA}" type="presOf" srcId="{7FF6F7EE-A2EB-4314-AAD4-1992B2DF023D}" destId="{78C9CAEC-3651-467D-8D95-F0382A2ED72B}" srcOrd="1" destOrd="0" presId="urn:microsoft.com/office/officeart/2005/8/layout/pyramid1"/>
    <dgm:cxn modelId="{1988C9D1-F215-4822-B67D-1B262552D8E9}" srcId="{CE90E014-6494-4AE2-B990-4241525C3A99}" destId="{73EFE0FD-1D69-4327-8947-79ABA5CAA7E1}" srcOrd="2" destOrd="0" parTransId="{1BFD6CC2-4A6A-4E52-816B-1D8629B117CA}" sibTransId="{94B19A08-498E-4A7C-8993-349A50F7CACA}"/>
    <dgm:cxn modelId="{1F5236B4-A796-4123-BF38-E96A3874A1DE}" type="presOf" srcId="{DD6F9918-2C84-42BC-B3CE-1FA680809467}" destId="{9F0C2FE1-78B3-4099-92AA-2196BDE700FB}" srcOrd="0" destOrd="0" presId="urn:microsoft.com/office/officeart/2005/8/layout/pyramid1"/>
    <dgm:cxn modelId="{330AC40B-210F-4C80-AD14-0BAAA6FF4818}" type="presOf" srcId="{122344FE-851A-47C3-89D1-CFBA371E3AB8}" destId="{998158FC-846B-4149-80B5-3A084B395D75}" srcOrd="1" destOrd="0" presId="urn:microsoft.com/office/officeart/2005/8/layout/pyramid1"/>
    <dgm:cxn modelId="{274A8E43-4C44-40E6-B9E8-A85BE462BA95}" type="presOf" srcId="{122344FE-851A-47C3-89D1-CFBA371E3AB8}" destId="{22BA9874-A010-4237-A7F1-FA06067F4DFE}" srcOrd="0" destOrd="0" presId="urn:microsoft.com/office/officeart/2005/8/layout/pyramid1"/>
    <dgm:cxn modelId="{FF8056B6-4BA0-4546-810D-C73C422AF4FF}" srcId="{CE90E014-6494-4AE2-B990-4241525C3A99}" destId="{7FF6F7EE-A2EB-4314-AAD4-1992B2DF023D}" srcOrd="4" destOrd="0" parTransId="{8604A59A-A77D-477E-A50A-7BD0C99F62AC}" sibTransId="{2D5E7D76-36EA-403E-81E3-F08EF2E4DECE}"/>
    <dgm:cxn modelId="{716612DB-4361-488B-B061-1D71761C8A93}" type="presOf" srcId="{CE90E014-6494-4AE2-B990-4241525C3A99}" destId="{039B464C-BB32-4DB0-A129-5D39BDD59391}" srcOrd="0" destOrd="0" presId="urn:microsoft.com/office/officeart/2005/8/layout/pyramid1"/>
    <dgm:cxn modelId="{8A50F8F4-418E-4BC6-91A1-7708EE7DEFC3}" srcId="{CE90E014-6494-4AE2-B990-4241525C3A99}" destId="{DD6F9918-2C84-42BC-B3CE-1FA680809467}" srcOrd="0" destOrd="0" parTransId="{173FDBEC-B62B-42FC-88F3-389788FE352F}" sibTransId="{3CB6814F-75EF-44CD-AF8D-4DCFCBB188DC}"/>
    <dgm:cxn modelId="{4A7FA2D8-E485-4CB7-B0FA-7129F01DADE8}" type="presParOf" srcId="{039B464C-BB32-4DB0-A129-5D39BDD59391}" destId="{F8AC0CAB-1ECB-44DE-A192-EC77CD5421B0}" srcOrd="0" destOrd="0" presId="urn:microsoft.com/office/officeart/2005/8/layout/pyramid1"/>
    <dgm:cxn modelId="{F61D63F9-0B92-4CB5-A466-316AE9AB3AA8}" type="presParOf" srcId="{F8AC0CAB-1ECB-44DE-A192-EC77CD5421B0}" destId="{9F0C2FE1-78B3-4099-92AA-2196BDE700FB}" srcOrd="0" destOrd="0" presId="urn:microsoft.com/office/officeart/2005/8/layout/pyramid1"/>
    <dgm:cxn modelId="{3B30CEA8-59C4-4E5E-B6A6-82E791B96553}" type="presParOf" srcId="{F8AC0CAB-1ECB-44DE-A192-EC77CD5421B0}" destId="{3D0A3524-526B-4F92-BA77-35DA62B6F5BA}" srcOrd="1" destOrd="0" presId="urn:microsoft.com/office/officeart/2005/8/layout/pyramid1"/>
    <dgm:cxn modelId="{13266E00-0690-4517-A66F-61F45B642D41}" type="presParOf" srcId="{039B464C-BB32-4DB0-A129-5D39BDD59391}" destId="{7B50A93E-1502-4B5E-922D-D0499A7FB723}" srcOrd="1" destOrd="0" presId="urn:microsoft.com/office/officeart/2005/8/layout/pyramid1"/>
    <dgm:cxn modelId="{4E514BEA-6CF7-4B3D-ABAB-B7C51462FBFA}" type="presParOf" srcId="{7B50A93E-1502-4B5E-922D-D0499A7FB723}" destId="{98BE3146-75D5-474F-B4A0-7BDC7842CA84}" srcOrd="0" destOrd="0" presId="urn:microsoft.com/office/officeart/2005/8/layout/pyramid1"/>
    <dgm:cxn modelId="{00374EFA-4F26-4BEA-9F8B-2AD16528C462}" type="presParOf" srcId="{7B50A93E-1502-4B5E-922D-D0499A7FB723}" destId="{BBDB577A-8D5D-4E9D-9EA6-F1A818F5ED94}" srcOrd="1" destOrd="0" presId="urn:microsoft.com/office/officeart/2005/8/layout/pyramid1"/>
    <dgm:cxn modelId="{2AE149C0-D307-4FD1-B9DA-C2333685F19F}" type="presParOf" srcId="{039B464C-BB32-4DB0-A129-5D39BDD59391}" destId="{650B569A-0E62-45A5-8FAC-8302323F24E1}" srcOrd="2" destOrd="0" presId="urn:microsoft.com/office/officeart/2005/8/layout/pyramid1"/>
    <dgm:cxn modelId="{1F7612B6-EB97-4A68-A6FF-C5D2DE56963B}" type="presParOf" srcId="{650B569A-0E62-45A5-8FAC-8302323F24E1}" destId="{4221D68A-0359-4AA4-9938-8A3CEE567B20}" srcOrd="0" destOrd="0" presId="urn:microsoft.com/office/officeart/2005/8/layout/pyramid1"/>
    <dgm:cxn modelId="{0D1939F0-62A5-46F4-86E5-F8DD7146760A}" type="presParOf" srcId="{650B569A-0E62-45A5-8FAC-8302323F24E1}" destId="{10831B41-0AD1-4486-AE2C-73626EE30572}" srcOrd="1" destOrd="0" presId="urn:microsoft.com/office/officeart/2005/8/layout/pyramid1"/>
    <dgm:cxn modelId="{186F34BB-B431-4452-958C-CDCBB297B311}" type="presParOf" srcId="{039B464C-BB32-4DB0-A129-5D39BDD59391}" destId="{30FB2530-B7BE-4EC5-8117-E1C15432F8CD}" srcOrd="3" destOrd="0" presId="urn:microsoft.com/office/officeart/2005/8/layout/pyramid1"/>
    <dgm:cxn modelId="{20241E63-9F07-4DF4-BCE7-8CEB7880D3D7}" type="presParOf" srcId="{30FB2530-B7BE-4EC5-8117-E1C15432F8CD}" destId="{22BA9874-A010-4237-A7F1-FA06067F4DFE}" srcOrd="0" destOrd="0" presId="urn:microsoft.com/office/officeart/2005/8/layout/pyramid1"/>
    <dgm:cxn modelId="{BC8AC777-159C-4A98-ACA4-63C0D5B763AA}" type="presParOf" srcId="{30FB2530-B7BE-4EC5-8117-E1C15432F8CD}" destId="{998158FC-846B-4149-80B5-3A084B395D75}" srcOrd="1" destOrd="0" presId="urn:microsoft.com/office/officeart/2005/8/layout/pyramid1"/>
    <dgm:cxn modelId="{DE4BC5A2-121F-4FD8-8E35-CB3F0E403A5A}" type="presParOf" srcId="{039B464C-BB32-4DB0-A129-5D39BDD59391}" destId="{D55F4955-32F6-416A-814B-9314729560D7}" srcOrd="4" destOrd="0" presId="urn:microsoft.com/office/officeart/2005/8/layout/pyramid1"/>
    <dgm:cxn modelId="{08C334A1-3605-4622-A4F0-59D0B2FF0534}" type="presParOf" srcId="{D55F4955-32F6-416A-814B-9314729560D7}" destId="{DE30A708-A097-4E58-AE9E-08C9FFC8D7CF}" srcOrd="0" destOrd="0" presId="urn:microsoft.com/office/officeart/2005/8/layout/pyramid1"/>
    <dgm:cxn modelId="{B4F7FCD8-FB8D-4449-91A4-4B41B76F3566}" type="presParOf" srcId="{D55F4955-32F6-416A-814B-9314729560D7}" destId="{78C9CAEC-3651-467D-8D95-F0382A2ED72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894EF-8837-42FD-BB4B-F7D4EFF85D42}"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C6297FED-ECD9-4561-8709-85A47F82EB06}">
      <dgm:prSet phldrT="[Text]" custT="1"/>
      <dgm:spPr/>
      <dgm:t>
        <a:bodyPr/>
        <a:lstStyle/>
        <a:p>
          <a:r>
            <a:rPr lang="de-CH" sz="1200" b="1" dirty="0" smtClean="0"/>
            <a:t>EXTERNO</a:t>
          </a:r>
          <a:endParaRPr lang="en-US" sz="1200" b="1" dirty="0"/>
        </a:p>
      </dgm:t>
    </dgm:pt>
    <dgm:pt modelId="{1F0B052C-7050-42BA-B1CE-1F494A41251D}" type="parTrans" cxnId="{866C24BB-B6E0-44F4-8FBD-239352773E1F}">
      <dgm:prSet/>
      <dgm:spPr/>
      <dgm:t>
        <a:bodyPr/>
        <a:lstStyle/>
        <a:p>
          <a:endParaRPr lang="en-US" sz="1200"/>
        </a:p>
      </dgm:t>
    </dgm:pt>
    <dgm:pt modelId="{5C6ADCC2-8600-4B56-8790-8434823038A1}" type="sibTrans" cxnId="{866C24BB-B6E0-44F4-8FBD-239352773E1F}">
      <dgm:prSet/>
      <dgm:spPr/>
      <dgm:t>
        <a:bodyPr/>
        <a:lstStyle/>
        <a:p>
          <a:endParaRPr lang="en-US" sz="1200"/>
        </a:p>
      </dgm:t>
    </dgm:pt>
    <dgm:pt modelId="{E82A31E1-67B6-4697-9EAF-867FF32B1DC7}">
      <dgm:prSet custT="1"/>
      <dgm:spPr/>
      <dgm:t>
        <a:bodyPr/>
        <a:lstStyle/>
        <a:p>
          <a:endParaRPr lang="en-US" sz="1200" dirty="0"/>
        </a:p>
      </dgm:t>
    </dgm:pt>
    <dgm:pt modelId="{BA808802-8500-4105-AF2E-AC82D237B232}" type="parTrans" cxnId="{1F7D68AD-9BB9-4F80-AE00-52783846B722}">
      <dgm:prSet/>
      <dgm:spPr/>
      <dgm:t>
        <a:bodyPr/>
        <a:lstStyle/>
        <a:p>
          <a:endParaRPr lang="en-US" sz="1200"/>
        </a:p>
      </dgm:t>
    </dgm:pt>
    <dgm:pt modelId="{59477C0D-C5CF-4F5C-8513-FA6166DFA892}" type="sibTrans" cxnId="{1F7D68AD-9BB9-4F80-AE00-52783846B722}">
      <dgm:prSet/>
      <dgm:spPr/>
      <dgm:t>
        <a:bodyPr/>
        <a:lstStyle/>
        <a:p>
          <a:endParaRPr lang="en-US" sz="1200"/>
        </a:p>
      </dgm:t>
    </dgm:pt>
    <dgm:pt modelId="{B30D1919-72B9-454C-8DAA-3AFC5B9BC79E}">
      <dgm:prSet custT="1"/>
      <dgm:spPr/>
      <dgm:t>
        <a:bodyPr/>
        <a:lstStyle/>
        <a:p>
          <a:endParaRPr lang="en-US" sz="1200" b="1" dirty="0"/>
        </a:p>
      </dgm:t>
    </dgm:pt>
    <dgm:pt modelId="{F184A532-A5E1-494C-B358-02A70A8AAF87}" type="parTrans" cxnId="{FD588477-9FD6-4A99-957F-251A33A8E64E}">
      <dgm:prSet/>
      <dgm:spPr/>
      <dgm:t>
        <a:bodyPr/>
        <a:lstStyle/>
        <a:p>
          <a:endParaRPr lang="en-US" sz="1200"/>
        </a:p>
      </dgm:t>
    </dgm:pt>
    <dgm:pt modelId="{5E646A6C-C7CD-4496-A7DF-EAE9F918C203}" type="sibTrans" cxnId="{FD588477-9FD6-4A99-957F-251A33A8E64E}">
      <dgm:prSet/>
      <dgm:spPr/>
      <dgm:t>
        <a:bodyPr/>
        <a:lstStyle/>
        <a:p>
          <a:endParaRPr lang="en-US" sz="1200"/>
        </a:p>
      </dgm:t>
    </dgm:pt>
    <dgm:pt modelId="{9AB7A41A-EAFF-4D36-8483-FC8B3E2073C1}">
      <dgm:prSet custT="1"/>
      <dgm:spPr/>
      <dgm:t>
        <a:bodyPr/>
        <a:lstStyle/>
        <a:p>
          <a:endParaRPr lang="en-US" sz="1200" dirty="0"/>
        </a:p>
      </dgm:t>
    </dgm:pt>
    <dgm:pt modelId="{D44F3625-DA4C-4C4F-B289-8B27DA4A1986}" type="parTrans" cxnId="{3EF6FC0B-24D3-4863-9202-23BA5D59DD42}">
      <dgm:prSet/>
      <dgm:spPr/>
      <dgm:t>
        <a:bodyPr/>
        <a:lstStyle/>
        <a:p>
          <a:endParaRPr lang="en-US" sz="1200"/>
        </a:p>
      </dgm:t>
    </dgm:pt>
    <dgm:pt modelId="{E3AF61B6-2FBD-40E2-AD77-B098D5E0BF46}" type="sibTrans" cxnId="{3EF6FC0B-24D3-4863-9202-23BA5D59DD42}">
      <dgm:prSet/>
      <dgm:spPr/>
      <dgm:t>
        <a:bodyPr/>
        <a:lstStyle/>
        <a:p>
          <a:endParaRPr lang="en-US" sz="1200"/>
        </a:p>
      </dgm:t>
    </dgm:pt>
    <dgm:pt modelId="{0DAEA056-D2D4-4728-81C9-B14C7A012354}">
      <dgm:prSet custT="1"/>
      <dgm:spPr>
        <a:solidFill>
          <a:schemeClr val="tx2">
            <a:lumMod val="60000"/>
            <a:lumOff val="40000"/>
          </a:schemeClr>
        </a:solidFill>
      </dgm:spPr>
      <dgm:t>
        <a:bodyPr anchor="t"/>
        <a:lstStyle/>
        <a:p>
          <a:pPr algn="l"/>
          <a:r>
            <a:rPr lang="en-GB" sz="1200" b="1" dirty="0" err="1" smtClean="0"/>
            <a:t>Presentaciones</a:t>
          </a:r>
          <a:r>
            <a:rPr lang="en-GB" sz="1200" b="1" dirty="0" smtClean="0"/>
            <a:t> a </a:t>
          </a:r>
          <a:r>
            <a:rPr lang="en-GB" sz="1200" b="1" dirty="0" err="1" smtClean="0"/>
            <a:t>agencias</a:t>
          </a:r>
          <a:r>
            <a:rPr lang="en-GB" sz="1200" b="1" dirty="0" smtClean="0"/>
            <a:t> </a:t>
          </a:r>
          <a:r>
            <a:rPr lang="en-GB" sz="1200" b="1" dirty="0" err="1" smtClean="0"/>
            <a:t>calificadoras</a:t>
          </a:r>
          <a:endParaRPr lang="en-US" sz="1200" dirty="0"/>
        </a:p>
      </dgm:t>
    </dgm:pt>
    <dgm:pt modelId="{C6DE8735-64AB-4966-BF9A-694E9172B84A}" type="parTrans" cxnId="{D79F4321-12CF-481F-AE9F-D2350FA761E8}">
      <dgm:prSet/>
      <dgm:spPr/>
      <dgm:t>
        <a:bodyPr/>
        <a:lstStyle/>
        <a:p>
          <a:endParaRPr lang="en-US" sz="1200"/>
        </a:p>
      </dgm:t>
    </dgm:pt>
    <dgm:pt modelId="{3846B6D6-B167-4AC8-A974-0455103D26A8}" type="sibTrans" cxnId="{D79F4321-12CF-481F-AE9F-D2350FA761E8}">
      <dgm:prSet/>
      <dgm:spPr/>
      <dgm:t>
        <a:bodyPr/>
        <a:lstStyle/>
        <a:p>
          <a:endParaRPr lang="en-US" sz="1200"/>
        </a:p>
      </dgm:t>
    </dgm:pt>
    <dgm:pt modelId="{A77F75A8-98C9-4F46-B1BE-88F9272379A9}">
      <dgm:prSet custT="1"/>
      <dgm:spPr>
        <a:solidFill>
          <a:schemeClr val="tx2">
            <a:lumMod val="75000"/>
          </a:schemeClr>
        </a:solidFill>
      </dgm:spPr>
      <dgm:t>
        <a:bodyPr anchor="t"/>
        <a:lstStyle/>
        <a:p>
          <a:pPr algn="r"/>
          <a:r>
            <a:rPr lang="en-GB" sz="1200" b="1" dirty="0" err="1" smtClean="0"/>
            <a:t>Reportes</a:t>
          </a:r>
          <a:r>
            <a:rPr lang="en-GB" sz="1200" b="1" dirty="0" smtClean="0"/>
            <a:t> </a:t>
          </a:r>
          <a:r>
            <a:rPr lang="en-GB" sz="1200" b="1" dirty="0" err="1" smtClean="0"/>
            <a:t>para</a:t>
          </a:r>
          <a:r>
            <a:rPr lang="en-GB" sz="1200" b="1" dirty="0" smtClean="0"/>
            <a:t> </a:t>
          </a:r>
          <a:r>
            <a:rPr lang="en-GB" sz="1200" b="1" dirty="0" err="1" smtClean="0"/>
            <a:t>reguladores</a:t>
          </a:r>
          <a:r>
            <a:rPr lang="en-GB" sz="1200" b="1" dirty="0" smtClean="0"/>
            <a:t> (</a:t>
          </a:r>
          <a:r>
            <a:rPr lang="en-GB" sz="1200" b="1" dirty="0" err="1" smtClean="0"/>
            <a:t>eg</a:t>
          </a:r>
          <a:r>
            <a:rPr lang="en-GB" sz="1200" b="1" dirty="0" smtClean="0"/>
            <a:t> FINMA, CAA)</a:t>
          </a:r>
          <a:endParaRPr lang="en-US" sz="1200" dirty="0"/>
        </a:p>
      </dgm:t>
    </dgm:pt>
    <dgm:pt modelId="{3D92498D-A2C1-4EFA-91F2-84D3406D9999}" type="parTrans" cxnId="{3B4B5BAB-C05B-4B21-891F-3396AC0A319E}">
      <dgm:prSet/>
      <dgm:spPr/>
      <dgm:t>
        <a:bodyPr/>
        <a:lstStyle/>
        <a:p>
          <a:endParaRPr lang="en-US" sz="1200"/>
        </a:p>
      </dgm:t>
    </dgm:pt>
    <dgm:pt modelId="{B17FE117-3761-4E3F-92F9-A9369D5614D7}" type="sibTrans" cxnId="{3B4B5BAB-C05B-4B21-891F-3396AC0A319E}">
      <dgm:prSet/>
      <dgm:spPr/>
      <dgm:t>
        <a:bodyPr/>
        <a:lstStyle/>
        <a:p>
          <a:endParaRPr lang="en-US" sz="1200"/>
        </a:p>
      </dgm:t>
    </dgm:pt>
    <dgm:pt modelId="{1713252C-40D4-4B58-8429-B5CE7ADEA9F5}">
      <dgm:prSet custT="1"/>
      <dgm:spPr>
        <a:solidFill>
          <a:schemeClr val="tx2">
            <a:lumMod val="20000"/>
            <a:lumOff val="80000"/>
          </a:schemeClr>
        </a:solidFill>
      </dgm:spPr>
      <dgm:t>
        <a:bodyPr anchor="b"/>
        <a:lstStyle/>
        <a:p>
          <a:pPr algn="l"/>
          <a:r>
            <a:rPr lang="de-CH" sz="1200" b="1" dirty="0" err="1" smtClean="0">
              <a:solidFill>
                <a:schemeClr val="bg1"/>
              </a:solidFill>
            </a:rPr>
            <a:t>Información</a:t>
          </a:r>
          <a:r>
            <a:rPr lang="de-CH" sz="1200" b="1" dirty="0" smtClean="0">
              <a:solidFill>
                <a:schemeClr val="bg1"/>
              </a:solidFill>
            </a:rPr>
            <a:t> </a:t>
          </a:r>
          <a:r>
            <a:rPr lang="de-CH" sz="1200" b="1" dirty="0" err="1" smtClean="0">
              <a:solidFill>
                <a:schemeClr val="bg1"/>
              </a:solidFill>
            </a:rPr>
            <a:t>para</a:t>
          </a:r>
          <a:r>
            <a:rPr lang="de-CH" sz="1200" b="1" dirty="0" smtClean="0">
              <a:solidFill>
                <a:schemeClr val="bg1"/>
              </a:solidFill>
            </a:rPr>
            <a:t> </a:t>
          </a:r>
          <a:r>
            <a:rPr lang="de-CH" sz="1200" b="1" dirty="0" err="1" smtClean="0">
              <a:solidFill>
                <a:schemeClr val="bg1"/>
              </a:solidFill>
            </a:rPr>
            <a:t>el</a:t>
          </a:r>
          <a:r>
            <a:rPr lang="de-CH" sz="1200" b="1" dirty="0" smtClean="0">
              <a:solidFill>
                <a:schemeClr val="bg1"/>
              </a:solidFill>
            </a:rPr>
            <a:t> </a:t>
          </a:r>
          <a:r>
            <a:rPr lang="de-CH" sz="1200" b="1" dirty="0" err="1" smtClean="0">
              <a:solidFill>
                <a:schemeClr val="bg1"/>
              </a:solidFill>
            </a:rPr>
            <a:t>público</a:t>
          </a:r>
          <a:r>
            <a:rPr lang="de-CH" sz="1200" b="1" dirty="0" smtClean="0">
              <a:solidFill>
                <a:schemeClr val="bg1"/>
              </a:solidFill>
            </a:rPr>
            <a:t> / </a:t>
          </a:r>
          <a:r>
            <a:rPr lang="de-CH" sz="1200" b="1" dirty="0" err="1" smtClean="0">
              <a:solidFill>
                <a:schemeClr val="bg1"/>
              </a:solidFill>
            </a:rPr>
            <a:t>inversionistas</a:t>
          </a:r>
          <a:endParaRPr lang="en-US" sz="1200" dirty="0">
            <a:solidFill>
              <a:schemeClr val="bg1"/>
            </a:solidFill>
          </a:endParaRPr>
        </a:p>
      </dgm:t>
    </dgm:pt>
    <dgm:pt modelId="{5C4484A8-DE08-4AF7-8BF6-DD4799BF977D}" type="parTrans" cxnId="{142731BA-1C66-4798-9CA3-8240EEFBA3DB}">
      <dgm:prSet/>
      <dgm:spPr/>
      <dgm:t>
        <a:bodyPr/>
        <a:lstStyle/>
        <a:p>
          <a:endParaRPr lang="en-US" sz="1200"/>
        </a:p>
      </dgm:t>
    </dgm:pt>
    <dgm:pt modelId="{02D9F12B-ED49-4F56-8A99-0475F8D3068B}" type="sibTrans" cxnId="{142731BA-1C66-4798-9CA3-8240EEFBA3DB}">
      <dgm:prSet/>
      <dgm:spPr/>
      <dgm:t>
        <a:bodyPr/>
        <a:lstStyle/>
        <a:p>
          <a:endParaRPr lang="en-US" sz="1200"/>
        </a:p>
      </dgm:t>
    </dgm:pt>
    <dgm:pt modelId="{4008EF6B-FEBD-4D00-8FB9-5127626EC646}">
      <dgm:prSet custT="1"/>
      <dgm:spPr>
        <a:solidFill>
          <a:schemeClr val="tx2">
            <a:lumMod val="40000"/>
            <a:lumOff val="60000"/>
          </a:schemeClr>
        </a:solidFill>
      </dgm:spPr>
      <dgm:t>
        <a:bodyPr anchor="b"/>
        <a:lstStyle/>
        <a:p>
          <a:pPr algn="r"/>
          <a:r>
            <a:rPr lang="en-GB" sz="1200" b="1" dirty="0" err="1" smtClean="0"/>
            <a:t>Presentaciones</a:t>
          </a:r>
          <a:r>
            <a:rPr lang="en-GB" sz="1200" b="1" dirty="0" smtClean="0"/>
            <a:t> a </a:t>
          </a:r>
          <a:r>
            <a:rPr lang="en-GB" sz="1200" b="1" dirty="0" err="1" smtClean="0"/>
            <a:t>clientes</a:t>
          </a:r>
          <a:endParaRPr lang="en-US" sz="1200" dirty="0"/>
        </a:p>
      </dgm:t>
    </dgm:pt>
    <dgm:pt modelId="{831CAB15-A6E8-4098-B65F-305912C663D0}" type="parTrans" cxnId="{E9631903-05B8-4D80-8008-6584C16DC498}">
      <dgm:prSet/>
      <dgm:spPr/>
      <dgm:t>
        <a:bodyPr/>
        <a:lstStyle/>
        <a:p>
          <a:endParaRPr lang="en-US" sz="1200"/>
        </a:p>
      </dgm:t>
    </dgm:pt>
    <dgm:pt modelId="{A47D246C-9296-4F6B-8EEE-9E27C66EDBD1}" type="sibTrans" cxnId="{E9631903-05B8-4D80-8008-6584C16DC498}">
      <dgm:prSet/>
      <dgm:spPr/>
      <dgm:t>
        <a:bodyPr/>
        <a:lstStyle/>
        <a:p>
          <a:endParaRPr lang="en-US" sz="1200"/>
        </a:p>
      </dgm:t>
    </dgm:pt>
    <dgm:pt modelId="{97088FD2-FF8C-4D9A-BDAA-F86B016C0B42}">
      <dgm:prSet custT="1"/>
      <dgm:spPr/>
      <dgm:t>
        <a:bodyPr anchor="b"/>
        <a:lstStyle/>
        <a:p>
          <a:pPr algn="r"/>
          <a:endParaRPr lang="en-US" sz="1200" dirty="0"/>
        </a:p>
      </dgm:t>
    </dgm:pt>
    <dgm:pt modelId="{C51360DE-9848-46FF-BE73-48C6E12F979F}" type="parTrans" cxnId="{3BA9D61C-CFBE-420D-AA84-7F5EC95A4117}">
      <dgm:prSet/>
      <dgm:spPr/>
      <dgm:t>
        <a:bodyPr/>
        <a:lstStyle/>
        <a:p>
          <a:endParaRPr lang="en-US" sz="1200"/>
        </a:p>
      </dgm:t>
    </dgm:pt>
    <dgm:pt modelId="{6FEBE622-3679-422F-8D1D-1CE5EB568762}" type="sibTrans" cxnId="{3BA9D61C-CFBE-420D-AA84-7F5EC95A4117}">
      <dgm:prSet/>
      <dgm:spPr/>
      <dgm:t>
        <a:bodyPr/>
        <a:lstStyle/>
        <a:p>
          <a:endParaRPr lang="en-US" sz="1200"/>
        </a:p>
      </dgm:t>
    </dgm:pt>
    <dgm:pt modelId="{012CAF04-4FDF-4110-B148-841C56A168A2}" type="pres">
      <dgm:prSet presAssocID="{25E894EF-8837-42FD-BB4B-F7D4EFF85D42}" presName="diagram" presStyleCnt="0">
        <dgm:presLayoutVars>
          <dgm:chMax val="1"/>
          <dgm:dir/>
          <dgm:animLvl val="ctr"/>
          <dgm:resizeHandles val="exact"/>
        </dgm:presLayoutVars>
      </dgm:prSet>
      <dgm:spPr/>
      <dgm:t>
        <a:bodyPr/>
        <a:lstStyle/>
        <a:p>
          <a:endParaRPr lang="en-US"/>
        </a:p>
      </dgm:t>
    </dgm:pt>
    <dgm:pt modelId="{A2693E0A-481E-4F78-BDCB-C65D9E199723}" type="pres">
      <dgm:prSet presAssocID="{25E894EF-8837-42FD-BB4B-F7D4EFF85D42}" presName="matrix" presStyleCnt="0"/>
      <dgm:spPr/>
    </dgm:pt>
    <dgm:pt modelId="{75858942-3E16-4044-8683-581F5B760417}" type="pres">
      <dgm:prSet presAssocID="{25E894EF-8837-42FD-BB4B-F7D4EFF85D42}" presName="tile1" presStyleLbl="node1" presStyleIdx="0" presStyleCnt="4"/>
      <dgm:spPr/>
      <dgm:t>
        <a:bodyPr/>
        <a:lstStyle/>
        <a:p>
          <a:endParaRPr lang="en-US"/>
        </a:p>
      </dgm:t>
    </dgm:pt>
    <dgm:pt modelId="{6808DBE2-5F8B-490F-B7DF-A5F6F07CD1B3}" type="pres">
      <dgm:prSet presAssocID="{25E894EF-8837-42FD-BB4B-F7D4EFF85D42}" presName="tile1text" presStyleLbl="node1" presStyleIdx="0" presStyleCnt="4">
        <dgm:presLayoutVars>
          <dgm:chMax val="0"/>
          <dgm:chPref val="0"/>
          <dgm:bulletEnabled val="1"/>
        </dgm:presLayoutVars>
      </dgm:prSet>
      <dgm:spPr/>
      <dgm:t>
        <a:bodyPr/>
        <a:lstStyle/>
        <a:p>
          <a:endParaRPr lang="en-US"/>
        </a:p>
      </dgm:t>
    </dgm:pt>
    <dgm:pt modelId="{A8653992-450B-46AB-88F2-1ED60CEC70B3}" type="pres">
      <dgm:prSet presAssocID="{25E894EF-8837-42FD-BB4B-F7D4EFF85D42}" presName="tile2" presStyleLbl="node1" presStyleIdx="1" presStyleCnt="4"/>
      <dgm:spPr/>
      <dgm:t>
        <a:bodyPr/>
        <a:lstStyle/>
        <a:p>
          <a:endParaRPr lang="en-US"/>
        </a:p>
      </dgm:t>
    </dgm:pt>
    <dgm:pt modelId="{137137E6-2378-40AB-B010-081BEA165068}" type="pres">
      <dgm:prSet presAssocID="{25E894EF-8837-42FD-BB4B-F7D4EFF85D42}" presName="tile2text" presStyleLbl="node1" presStyleIdx="1" presStyleCnt="4">
        <dgm:presLayoutVars>
          <dgm:chMax val="0"/>
          <dgm:chPref val="0"/>
          <dgm:bulletEnabled val="1"/>
        </dgm:presLayoutVars>
      </dgm:prSet>
      <dgm:spPr/>
      <dgm:t>
        <a:bodyPr/>
        <a:lstStyle/>
        <a:p>
          <a:endParaRPr lang="en-US"/>
        </a:p>
      </dgm:t>
    </dgm:pt>
    <dgm:pt modelId="{BC842972-2828-4D0C-9A46-B63239AE86E4}" type="pres">
      <dgm:prSet presAssocID="{25E894EF-8837-42FD-BB4B-F7D4EFF85D42}" presName="tile3" presStyleLbl="node1" presStyleIdx="2" presStyleCnt="4"/>
      <dgm:spPr/>
      <dgm:t>
        <a:bodyPr/>
        <a:lstStyle/>
        <a:p>
          <a:endParaRPr lang="en-US"/>
        </a:p>
      </dgm:t>
    </dgm:pt>
    <dgm:pt modelId="{4CE8DDC9-98DB-46BD-BAA7-903E5E118348}" type="pres">
      <dgm:prSet presAssocID="{25E894EF-8837-42FD-BB4B-F7D4EFF85D42}" presName="tile3text" presStyleLbl="node1" presStyleIdx="2" presStyleCnt="4">
        <dgm:presLayoutVars>
          <dgm:chMax val="0"/>
          <dgm:chPref val="0"/>
          <dgm:bulletEnabled val="1"/>
        </dgm:presLayoutVars>
      </dgm:prSet>
      <dgm:spPr/>
      <dgm:t>
        <a:bodyPr/>
        <a:lstStyle/>
        <a:p>
          <a:endParaRPr lang="en-US"/>
        </a:p>
      </dgm:t>
    </dgm:pt>
    <dgm:pt modelId="{BF2790AB-AB9A-4B70-90D9-745B351A2A65}" type="pres">
      <dgm:prSet presAssocID="{25E894EF-8837-42FD-BB4B-F7D4EFF85D42}" presName="tile4" presStyleLbl="node1" presStyleIdx="3" presStyleCnt="4"/>
      <dgm:spPr/>
      <dgm:t>
        <a:bodyPr/>
        <a:lstStyle/>
        <a:p>
          <a:endParaRPr lang="en-US"/>
        </a:p>
      </dgm:t>
    </dgm:pt>
    <dgm:pt modelId="{F959EB5F-AE14-42D4-8E94-1D473D127C3F}" type="pres">
      <dgm:prSet presAssocID="{25E894EF-8837-42FD-BB4B-F7D4EFF85D42}" presName="tile4text" presStyleLbl="node1" presStyleIdx="3" presStyleCnt="4">
        <dgm:presLayoutVars>
          <dgm:chMax val="0"/>
          <dgm:chPref val="0"/>
          <dgm:bulletEnabled val="1"/>
        </dgm:presLayoutVars>
      </dgm:prSet>
      <dgm:spPr/>
      <dgm:t>
        <a:bodyPr/>
        <a:lstStyle/>
        <a:p>
          <a:endParaRPr lang="en-US"/>
        </a:p>
      </dgm:t>
    </dgm:pt>
    <dgm:pt modelId="{AF209B17-065B-4DEB-8EC4-6605D14A6684}" type="pres">
      <dgm:prSet presAssocID="{25E894EF-8837-42FD-BB4B-F7D4EFF85D42}" presName="centerTile" presStyleLbl="fgShp" presStyleIdx="0" presStyleCnt="1" custScaleX="89950" custScaleY="63343">
        <dgm:presLayoutVars>
          <dgm:chMax val="0"/>
          <dgm:chPref val="0"/>
        </dgm:presLayoutVars>
      </dgm:prSet>
      <dgm:spPr/>
      <dgm:t>
        <a:bodyPr/>
        <a:lstStyle/>
        <a:p>
          <a:endParaRPr lang="en-US"/>
        </a:p>
      </dgm:t>
    </dgm:pt>
  </dgm:ptLst>
  <dgm:cxnLst>
    <dgm:cxn modelId="{1D4EE043-4D7E-495E-8B7A-AB97AC774663}" type="presOf" srcId="{A77F75A8-98C9-4F46-B1BE-88F9272379A9}" destId="{137137E6-2378-40AB-B010-081BEA165068}" srcOrd="1" destOrd="0" presId="urn:microsoft.com/office/officeart/2005/8/layout/matrix1"/>
    <dgm:cxn modelId="{1F7D68AD-9BB9-4F80-AE00-52783846B722}" srcId="{25E894EF-8837-42FD-BB4B-F7D4EFF85D42}" destId="{E82A31E1-67B6-4697-9EAF-867FF32B1DC7}" srcOrd="1" destOrd="0" parTransId="{BA808802-8500-4105-AF2E-AC82D237B232}" sibTransId="{59477C0D-C5CF-4F5C-8513-FA6166DFA892}"/>
    <dgm:cxn modelId="{545B1B42-A491-4405-9A4C-A8A17904A34A}" type="presOf" srcId="{4008EF6B-FEBD-4D00-8FB9-5127626EC646}" destId="{BF2790AB-AB9A-4B70-90D9-745B351A2A65}" srcOrd="0" destOrd="0" presId="urn:microsoft.com/office/officeart/2005/8/layout/matrix1"/>
    <dgm:cxn modelId="{4BC2458D-4EC4-4AFD-8FCA-811EBFDC16DD}" type="presOf" srcId="{0DAEA056-D2D4-4728-81C9-B14C7A012354}" destId="{75858942-3E16-4044-8683-581F5B760417}" srcOrd="0" destOrd="0" presId="urn:microsoft.com/office/officeart/2005/8/layout/matrix1"/>
    <dgm:cxn modelId="{9029168E-52C4-420F-AF4A-FF52ACBBFAE5}" type="presOf" srcId="{1713252C-40D4-4B58-8429-B5CE7ADEA9F5}" destId="{BC842972-2828-4D0C-9A46-B63239AE86E4}" srcOrd="0" destOrd="0" presId="urn:microsoft.com/office/officeart/2005/8/layout/matrix1"/>
    <dgm:cxn modelId="{E5264FB0-B55E-4917-807B-2DC227538412}" type="presOf" srcId="{25E894EF-8837-42FD-BB4B-F7D4EFF85D42}" destId="{012CAF04-4FDF-4110-B148-841C56A168A2}" srcOrd="0" destOrd="0" presId="urn:microsoft.com/office/officeart/2005/8/layout/matrix1"/>
    <dgm:cxn modelId="{3BA9D61C-CFBE-420D-AA84-7F5EC95A4117}" srcId="{C6297FED-ECD9-4561-8709-85A47F82EB06}" destId="{97088FD2-FF8C-4D9A-BDAA-F86B016C0B42}" srcOrd="4" destOrd="0" parTransId="{C51360DE-9848-46FF-BE73-48C6E12F979F}" sibTransId="{6FEBE622-3679-422F-8D1D-1CE5EB568762}"/>
    <dgm:cxn modelId="{D79F4321-12CF-481F-AE9F-D2350FA761E8}" srcId="{C6297FED-ECD9-4561-8709-85A47F82EB06}" destId="{0DAEA056-D2D4-4728-81C9-B14C7A012354}" srcOrd="0" destOrd="0" parTransId="{C6DE8735-64AB-4966-BF9A-694E9172B84A}" sibTransId="{3846B6D6-B167-4AC8-A974-0455103D26A8}"/>
    <dgm:cxn modelId="{D7936BF8-62A5-4DEF-A411-340522FC2EF3}" type="presOf" srcId="{4008EF6B-FEBD-4D00-8FB9-5127626EC646}" destId="{F959EB5F-AE14-42D4-8E94-1D473D127C3F}" srcOrd="1" destOrd="0" presId="urn:microsoft.com/office/officeart/2005/8/layout/matrix1"/>
    <dgm:cxn modelId="{E1571CF6-08F2-4243-9047-ACEB7CE3F818}" type="presOf" srcId="{1713252C-40D4-4B58-8429-B5CE7ADEA9F5}" destId="{4CE8DDC9-98DB-46BD-BAA7-903E5E118348}" srcOrd="1" destOrd="0" presId="urn:microsoft.com/office/officeart/2005/8/layout/matrix1"/>
    <dgm:cxn modelId="{4AADE2A6-EE4D-4107-B853-FCEE4497192C}" type="presOf" srcId="{A77F75A8-98C9-4F46-B1BE-88F9272379A9}" destId="{A8653992-450B-46AB-88F2-1ED60CEC70B3}" srcOrd="0" destOrd="0" presId="urn:microsoft.com/office/officeart/2005/8/layout/matrix1"/>
    <dgm:cxn modelId="{612C00F4-C564-4CAF-A661-39E4D7C0496D}" type="presOf" srcId="{C6297FED-ECD9-4561-8709-85A47F82EB06}" destId="{AF209B17-065B-4DEB-8EC4-6605D14A6684}" srcOrd="0" destOrd="0" presId="urn:microsoft.com/office/officeart/2005/8/layout/matrix1"/>
    <dgm:cxn modelId="{3B4B5BAB-C05B-4B21-891F-3396AC0A319E}" srcId="{C6297FED-ECD9-4561-8709-85A47F82EB06}" destId="{A77F75A8-98C9-4F46-B1BE-88F9272379A9}" srcOrd="1" destOrd="0" parTransId="{3D92498D-A2C1-4EFA-91F2-84D3406D9999}" sibTransId="{B17FE117-3761-4E3F-92F9-A9369D5614D7}"/>
    <dgm:cxn modelId="{FD588477-9FD6-4A99-957F-251A33A8E64E}" srcId="{25E894EF-8837-42FD-BB4B-F7D4EFF85D42}" destId="{B30D1919-72B9-454C-8DAA-3AFC5B9BC79E}" srcOrd="2" destOrd="0" parTransId="{F184A532-A5E1-494C-B358-02A70A8AAF87}" sibTransId="{5E646A6C-C7CD-4496-A7DF-EAE9F918C203}"/>
    <dgm:cxn modelId="{E9631903-05B8-4D80-8008-6584C16DC498}" srcId="{C6297FED-ECD9-4561-8709-85A47F82EB06}" destId="{4008EF6B-FEBD-4D00-8FB9-5127626EC646}" srcOrd="3" destOrd="0" parTransId="{831CAB15-A6E8-4098-B65F-305912C663D0}" sibTransId="{A47D246C-9296-4F6B-8EEE-9E27C66EDBD1}"/>
    <dgm:cxn modelId="{866C24BB-B6E0-44F4-8FBD-239352773E1F}" srcId="{25E894EF-8837-42FD-BB4B-F7D4EFF85D42}" destId="{C6297FED-ECD9-4561-8709-85A47F82EB06}" srcOrd="0" destOrd="0" parTransId="{1F0B052C-7050-42BA-B1CE-1F494A41251D}" sibTransId="{5C6ADCC2-8600-4B56-8790-8434823038A1}"/>
    <dgm:cxn modelId="{5E0F2F86-DD32-41C7-8F7D-486BABD61023}" type="presOf" srcId="{0DAEA056-D2D4-4728-81C9-B14C7A012354}" destId="{6808DBE2-5F8B-490F-B7DF-A5F6F07CD1B3}" srcOrd="1" destOrd="0" presId="urn:microsoft.com/office/officeart/2005/8/layout/matrix1"/>
    <dgm:cxn modelId="{3EF6FC0B-24D3-4863-9202-23BA5D59DD42}" srcId="{25E894EF-8837-42FD-BB4B-F7D4EFF85D42}" destId="{9AB7A41A-EAFF-4D36-8483-FC8B3E2073C1}" srcOrd="3" destOrd="0" parTransId="{D44F3625-DA4C-4C4F-B289-8B27DA4A1986}" sibTransId="{E3AF61B6-2FBD-40E2-AD77-B098D5E0BF46}"/>
    <dgm:cxn modelId="{142731BA-1C66-4798-9CA3-8240EEFBA3DB}" srcId="{C6297FED-ECD9-4561-8709-85A47F82EB06}" destId="{1713252C-40D4-4B58-8429-B5CE7ADEA9F5}" srcOrd="2" destOrd="0" parTransId="{5C4484A8-DE08-4AF7-8BF6-DD4799BF977D}" sibTransId="{02D9F12B-ED49-4F56-8A99-0475F8D3068B}"/>
    <dgm:cxn modelId="{AA41627E-D89A-4CC7-B1EE-B59FC0EEE039}" type="presParOf" srcId="{012CAF04-4FDF-4110-B148-841C56A168A2}" destId="{A2693E0A-481E-4F78-BDCB-C65D9E199723}" srcOrd="0" destOrd="0" presId="urn:microsoft.com/office/officeart/2005/8/layout/matrix1"/>
    <dgm:cxn modelId="{D78040F6-502E-4E4A-9BF9-BB25670322DA}" type="presParOf" srcId="{A2693E0A-481E-4F78-BDCB-C65D9E199723}" destId="{75858942-3E16-4044-8683-581F5B760417}" srcOrd="0" destOrd="0" presId="urn:microsoft.com/office/officeart/2005/8/layout/matrix1"/>
    <dgm:cxn modelId="{CDA09F4D-1604-40DA-A05A-C4171B7F6BC1}" type="presParOf" srcId="{A2693E0A-481E-4F78-BDCB-C65D9E199723}" destId="{6808DBE2-5F8B-490F-B7DF-A5F6F07CD1B3}" srcOrd="1" destOrd="0" presId="urn:microsoft.com/office/officeart/2005/8/layout/matrix1"/>
    <dgm:cxn modelId="{707AB8FF-9673-4C98-A82E-0EFD1D401B86}" type="presParOf" srcId="{A2693E0A-481E-4F78-BDCB-C65D9E199723}" destId="{A8653992-450B-46AB-88F2-1ED60CEC70B3}" srcOrd="2" destOrd="0" presId="urn:microsoft.com/office/officeart/2005/8/layout/matrix1"/>
    <dgm:cxn modelId="{1BE3701A-DF83-41DC-BAB9-B5BF37285005}" type="presParOf" srcId="{A2693E0A-481E-4F78-BDCB-C65D9E199723}" destId="{137137E6-2378-40AB-B010-081BEA165068}" srcOrd="3" destOrd="0" presId="urn:microsoft.com/office/officeart/2005/8/layout/matrix1"/>
    <dgm:cxn modelId="{4B25C366-A6C5-4E71-81BE-8BF2841D6166}" type="presParOf" srcId="{A2693E0A-481E-4F78-BDCB-C65D9E199723}" destId="{BC842972-2828-4D0C-9A46-B63239AE86E4}" srcOrd="4" destOrd="0" presId="urn:microsoft.com/office/officeart/2005/8/layout/matrix1"/>
    <dgm:cxn modelId="{5FCE0BF2-98F1-40D9-88C3-198C4B876BDA}" type="presParOf" srcId="{A2693E0A-481E-4F78-BDCB-C65D9E199723}" destId="{4CE8DDC9-98DB-46BD-BAA7-903E5E118348}" srcOrd="5" destOrd="0" presId="urn:microsoft.com/office/officeart/2005/8/layout/matrix1"/>
    <dgm:cxn modelId="{64CCE34F-140E-41E6-922A-2597E061FB72}" type="presParOf" srcId="{A2693E0A-481E-4F78-BDCB-C65D9E199723}" destId="{BF2790AB-AB9A-4B70-90D9-745B351A2A65}" srcOrd="6" destOrd="0" presId="urn:microsoft.com/office/officeart/2005/8/layout/matrix1"/>
    <dgm:cxn modelId="{269B5992-0F07-4266-A342-34D6742FDED5}" type="presParOf" srcId="{A2693E0A-481E-4F78-BDCB-C65D9E199723}" destId="{F959EB5F-AE14-42D4-8E94-1D473D127C3F}" srcOrd="7" destOrd="0" presId="urn:microsoft.com/office/officeart/2005/8/layout/matrix1"/>
    <dgm:cxn modelId="{A5261520-D11F-41D8-9DA7-3649489BB7FC}" type="presParOf" srcId="{012CAF04-4FDF-4110-B148-841C56A168A2}" destId="{AF209B17-065B-4DEB-8EC4-6605D14A6684}"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DB94AE-6EBE-4304-8DA7-E8BD73FE2197}"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GB"/>
        </a:p>
      </dgm:t>
    </dgm:pt>
    <dgm:pt modelId="{97ED09F9-A7F7-4A86-B508-B28E3907A638}">
      <dgm:prSet phldrT="[Text]"/>
      <dgm:spPr/>
      <dgm:t>
        <a:bodyPr/>
        <a:lstStyle/>
        <a:p>
          <a:r>
            <a:rPr lang="de-CH" dirty="0" err="1" smtClean="0"/>
            <a:t>Estrategia</a:t>
          </a:r>
          <a:r>
            <a:rPr lang="de-CH" dirty="0" smtClean="0"/>
            <a:t> y </a:t>
          </a:r>
          <a:r>
            <a:rPr lang="de-CH" dirty="0" err="1" smtClean="0"/>
            <a:t>planeación</a:t>
          </a:r>
          <a:endParaRPr lang="en-GB" dirty="0"/>
        </a:p>
      </dgm:t>
    </dgm:pt>
    <dgm:pt modelId="{7573EB99-35DB-4D6D-A38E-86C850E41FA1}" type="parTrans" cxnId="{EBEA0E80-9BE7-498D-99F8-441F21A1F2BF}">
      <dgm:prSet/>
      <dgm:spPr/>
      <dgm:t>
        <a:bodyPr/>
        <a:lstStyle/>
        <a:p>
          <a:endParaRPr lang="en-GB"/>
        </a:p>
      </dgm:t>
    </dgm:pt>
    <dgm:pt modelId="{66E18A85-44B9-4A5A-8711-8F0EABF90FBD}" type="sibTrans" cxnId="{EBEA0E80-9BE7-498D-99F8-441F21A1F2BF}">
      <dgm:prSet/>
      <dgm:spPr/>
      <dgm:t>
        <a:bodyPr/>
        <a:lstStyle/>
        <a:p>
          <a:endParaRPr lang="en-GB"/>
        </a:p>
      </dgm:t>
    </dgm:pt>
    <dgm:pt modelId="{D2252A93-2D69-4C5D-A9F0-D45390C14610}">
      <dgm:prSet phldrT="[Text]"/>
      <dgm:spPr/>
      <dgm:t>
        <a:bodyPr/>
        <a:lstStyle/>
        <a:p>
          <a:r>
            <a:rPr lang="de-CH" dirty="0" err="1" smtClean="0"/>
            <a:t>Valoración</a:t>
          </a:r>
          <a:r>
            <a:rPr lang="de-CH" dirty="0" smtClean="0"/>
            <a:t> de </a:t>
          </a:r>
          <a:r>
            <a:rPr lang="de-CH" dirty="0" err="1" smtClean="0"/>
            <a:t>riesgos</a:t>
          </a:r>
          <a:endParaRPr lang="en-GB" dirty="0"/>
        </a:p>
      </dgm:t>
    </dgm:pt>
    <dgm:pt modelId="{C142294C-5239-439A-99C5-E09F852F9D16}" type="parTrans" cxnId="{C1B839DB-83A7-4C47-8131-AC67422160A4}">
      <dgm:prSet/>
      <dgm:spPr/>
      <dgm:t>
        <a:bodyPr/>
        <a:lstStyle/>
        <a:p>
          <a:endParaRPr lang="en-GB"/>
        </a:p>
      </dgm:t>
    </dgm:pt>
    <dgm:pt modelId="{4EFCB021-E5A6-497F-AB30-0C92AE7CD3C5}" type="sibTrans" cxnId="{C1B839DB-83A7-4C47-8131-AC67422160A4}">
      <dgm:prSet/>
      <dgm:spPr/>
      <dgm:t>
        <a:bodyPr/>
        <a:lstStyle/>
        <a:p>
          <a:endParaRPr lang="en-GB"/>
        </a:p>
      </dgm:t>
    </dgm:pt>
    <dgm:pt modelId="{66F3318A-B097-4017-908E-20A4917365D1}">
      <dgm:prSet phldrT="[Text]"/>
      <dgm:spPr/>
      <dgm:t>
        <a:bodyPr/>
        <a:lstStyle/>
        <a:p>
          <a:r>
            <a:rPr lang="en-GB" dirty="0" err="1" smtClean="0"/>
            <a:t>Respuesta</a:t>
          </a:r>
          <a:r>
            <a:rPr lang="en-GB" dirty="0" smtClean="0"/>
            <a:t> / </a:t>
          </a:r>
          <a:r>
            <a:rPr lang="en-GB" dirty="0" err="1" smtClean="0"/>
            <a:t>Acción</a:t>
          </a:r>
          <a:endParaRPr lang="en-GB" dirty="0"/>
        </a:p>
      </dgm:t>
    </dgm:pt>
    <dgm:pt modelId="{071C738C-7719-474C-8929-36F77707748E}" type="parTrans" cxnId="{929A4185-F91A-4070-8BBA-C332A60F54D4}">
      <dgm:prSet/>
      <dgm:spPr/>
      <dgm:t>
        <a:bodyPr/>
        <a:lstStyle/>
        <a:p>
          <a:endParaRPr lang="en-GB"/>
        </a:p>
      </dgm:t>
    </dgm:pt>
    <dgm:pt modelId="{5C8475FD-F51B-46B4-8295-5655F2D10FD1}" type="sibTrans" cxnId="{929A4185-F91A-4070-8BBA-C332A60F54D4}">
      <dgm:prSet/>
      <dgm:spPr/>
      <dgm:t>
        <a:bodyPr/>
        <a:lstStyle/>
        <a:p>
          <a:endParaRPr lang="en-GB"/>
        </a:p>
      </dgm:t>
    </dgm:pt>
    <dgm:pt modelId="{071E942F-E6A7-446C-B97B-3756124A07CF}">
      <dgm:prSet phldrT="[Text]"/>
      <dgm:spPr/>
      <dgm:t>
        <a:bodyPr/>
        <a:lstStyle/>
        <a:p>
          <a:r>
            <a:rPr lang="de-CH" dirty="0" err="1" smtClean="0"/>
            <a:t>Monitoreo</a:t>
          </a:r>
          <a:r>
            <a:rPr lang="de-CH" dirty="0" smtClean="0"/>
            <a:t> de </a:t>
          </a:r>
          <a:r>
            <a:rPr lang="de-CH" dirty="0" err="1" smtClean="0"/>
            <a:t>riesgos</a:t>
          </a:r>
          <a:endParaRPr lang="en-GB" dirty="0"/>
        </a:p>
      </dgm:t>
    </dgm:pt>
    <dgm:pt modelId="{C66FA7C6-88E1-4AB7-8245-36FCCF8BA5CD}" type="parTrans" cxnId="{FB9EB3D1-60B1-479F-90F5-484B2E9A1FBD}">
      <dgm:prSet/>
      <dgm:spPr/>
      <dgm:t>
        <a:bodyPr/>
        <a:lstStyle/>
        <a:p>
          <a:endParaRPr lang="en-GB"/>
        </a:p>
      </dgm:t>
    </dgm:pt>
    <dgm:pt modelId="{EF6349FB-92E9-4E43-970F-09A1B43A610F}" type="sibTrans" cxnId="{FB9EB3D1-60B1-479F-90F5-484B2E9A1FBD}">
      <dgm:prSet/>
      <dgm:spPr/>
      <dgm:t>
        <a:bodyPr/>
        <a:lstStyle/>
        <a:p>
          <a:endParaRPr lang="en-GB"/>
        </a:p>
      </dgm:t>
    </dgm:pt>
    <dgm:pt modelId="{B46F8CB0-3DCB-44BE-926D-D81E2689776A}">
      <dgm:prSet phldrT="[Text]"/>
      <dgm:spPr/>
      <dgm:t>
        <a:bodyPr/>
        <a:lstStyle/>
        <a:p>
          <a:r>
            <a:rPr lang="de-CH" dirty="0" smtClean="0"/>
            <a:t>Reporte de </a:t>
          </a:r>
          <a:r>
            <a:rPr lang="de-CH" dirty="0" err="1" smtClean="0"/>
            <a:t>riesgos</a:t>
          </a:r>
          <a:endParaRPr lang="en-GB" dirty="0"/>
        </a:p>
      </dgm:t>
    </dgm:pt>
    <dgm:pt modelId="{4FEBF90E-0FD2-42F4-92FA-9F39FB381840}" type="parTrans" cxnId="{B92AD9DB-34EC-4066-B55A-8C6222632B25}">
      <dgm:prSet/>
      <dgm:spPr/>
      <dgm:t>
        <a:bodyPr/>
        <a:lstStyle/>
        <a:p>
          <a:endParaRPr lang="en-GB"/>
        </a:p>
      </dgm:t>
    </dgm:pt>
    <dgm:pt modelId="{21598119-E233-4953-BD01-C4330E15C006}" type="sibTrans" cxnId="{B92AD9DB-34EC-4066-B55A-8C6222632B25}">
      <dgm:prSet/>
      <dgm:spPr/>
      <dgm:t>
        <a:bodyPr/>
        <a:lstStyle/>
        <a:p>
          <a:endParaRPr lang="en-GB"/>
        </a:p>
      </dgm:t>
    </dgm:pt>
    <dgm:pt modelId="{EC516573-2D96-44B3-A6E5-1066040AD560}">
      <dgm:prSet phldrT="[Text]"/>
      <dgm:spPr/>
      <dgm:t>
        <a:bodyPr/>
        <a:lstStyle/>
        <a:p>
          <a:r>
            <a:rPr lang="de-CH" dirty="0" err="1" smtClean="0"/>
            <a:t>Identificación</a:t>
          </a:r>
          <a:r>
            <a:rPr lang="de-CH" dirty="0" smtClean="0"/>
            <a:t> de </a:t>
          </a:r>
          <a:r>
            <a:rPr lang="de-CH" dirty="0" err="1" smtClean="0"/>
            <a:t>riesgos</a:t>
          </a:r>
          <a:endParaRPr lang="en-GB" dirty="0"/>
        </a:p>
      </dgm:t>
    </dgm:pt>
    <dgm:pt modelId="{B957AE8C-6AF4-436D-B105-CD075DE4A5E9}" type="parTrans" cxnId="{AB24AC47-6463-4FD1-8903-CDFEC534395E}">
      <dgm:prSet/>
      <dgm:spPr/>
      <dgm:t>
        <a:bodyPr/>
        <a:lstStyle/>
        <a:p>
          <a:endParaRPr lang="en-GB"/>
        </a:p>
      </dgm:t>
    </dgm:pt>
    <dgm:pt modelId="{480A68A7-488C-4527-889B-910F8D97A1C9}" type="sibTrans" cxnId="{AB24AC47-6463-4FD1-8903-CDFEC534395E}">
      <dgm:prSet/>
      <dgm:spPr/>
      <dgm:t>
        <a:bodyPr/>
        <a:lstStyle/>
        <a:p>
          <a:endParaRPr lang="en-GB"/>
        </a:p>
      </dgm:t>
    </dgm:pt>
    <dgm:pt modelId="{C9F9A1DF-090E-4593-8C58-52B137BA72C1}" type="pres">
      <dgm:prSet presAssocID="{9DDB94AE-6EBE-4304-8DA7-E8BD73FE2197}" presName="Name0" presStyleCnt="0">
        <dgm:presLayoutVars>
          <dgm:dir/>
          <dgm:resizeHandles val="exact"/>
        </dgm:presLayoutVars>
      </dgm:prSet>
      <dgm:spPr/>
      <dgm:t>
        <a:bodyPr/>
        <a:lstStyle/>
        <a:p>
          <a:endParaRPr lang="en-GB"/>
        </a:p>
      </dgm:t>
    </dgm:pt>
    <dgm:pt modelId="{84749516-F72C-46B0-92A8-48E9AE0BC6FE}" type="pres">
      <dgm:prSet presAssocID="{9DDB94AE-6EBE-4304-8DA7-E8BD73FE2197}" presName="cycle" presStyleCnt="0"/>
      <dgm:spPr/>
      <dgm:t>
        <a:bodyPr/>
        <a:lstStyle/>
        <a:p>
          <a:endParaRPr lang="en-US"/>
        </a:p>
      </dgm:t>
    </dgm:pt>
    <dgm:pt modelId="{B7892FB9-3150-49E7-9149-12EF7EBF1C4C}" type="pres">
      <dgm:prSet presAssocID="{97ED09F9-A7F7-4A86-B508-B28E3907A638}" presName="nodeFirstNode" presStyleLbl="node1" presStyleIdx="0" presStyleCnt="6">
        <dgm:presLayoutVars>
          <dgm:bulletEnabled val="1"/>
        </dgm:presLayoutVars>
      </dgm:prSet>
      <dgm:spPr/>
      <dgm:t>
        <a:bodyPr/>
        <a:lstStyle/>
        <a:p>
          <a:endParaRPr lang="en-GB"/>
        </a:p>
      </dgm:t>
    </dgm:pt>
    <dgm:pt modelId="{D82D1D98-7F2B-4E90-A4C7-5AA6D934A2DA}" type="pres">
      <dgm:prSet presAssocID="{66E18A85-44B9-4A5A-8711-8F0EABF90FBD}" presName="sibTransFirstNode" presStyleLbl="bgShp" presStyleIdx="0" presStyleCnt="1"/>
      <dgm:spPr/>
      <dgm:t>
        <a:bodyPr/>
        <a:lstStyle/>
        <a:p>
          <a:endParaRPr lang="en-GB"/>
        </a:p>
      </dgm:t>
    </dgm:pt>
    <dgm:pt modelId="{E9D9F543-4EBC-4751-A4F3-FCF68394B125}" type="pres">
      <dgm:prSet presAssocID="{EC516573-2D96-44B3-A6E5-1066040AD560}" presName="nodeFollowingNodes" presStyleLbl="node1" presStyleIdx="1" presStyleCnt="6">
        <dgm:presLayoutVars>
          <dgm:bulletEnabled val="1"/>
        </dgm:presLayoutVars>
      </dgm:prSet>
      <dgm:spPr/>
      <dgm:t>
        <a:bodyPr/>
        <a:lstStyle/>
        <a:p>
          <a:endParaRPr lang="en-GB"/>
        </a:p>
      </dgm:t>
    </dgm:pt>
    <dgm:pt modelId="{FFBD1301-C217-40D9-8A18-BBB360824E75}" type="pres">
      <dgm:prSet presAssocID="{D2252A93-2D69-4C5D-A9F0-D45390C14610}" presName="nodeFollowingNodes" presStyleLbl="node1" presStyleIdx="2" presStyleCnt="6">
        <dgm:presLayoutVars>
          <dgm:bulletEnabled val="1"/>
        </dgm:presLayoutVars>
      </dgm:prSet>
      <dgm:spPr/>
      <dgm:t>
        <a:bodyPr/>
        <a:lstStyle/>
        <a:p>
          <a:endParaRPr lang="en-GB"/>
        </a:p>
      </dgm:t>
    </dgm:pt>
    <dgm:pt modelId="{145828E1-F819-45EA-940D-C7B7529D8143}" type="pres">
      <dgm:prSet presAssocID="{66F3318A-B097-4017-908E-20A4917365D1}" presName="nodeFollowingNodes" presStyleLbl="node1" presStyleIdx="3" presStyleCnt="6">
        <dgm:presLayoutVars>
          <dgm:bulletEnabled val="1"/>
        </dgm:presLayoutVars>
      </dgm:prSet>
      <dgm:spPr/>
      <dgm:t>
        <a:bodyPr/>
        <a:lstStyle/>
        <a:p>
          <a:endParaRPr lang="en-GB"/>
        </a:p>
      </dgm:t>
    </dgm:pt>
    <dgm:pt modelId="{831C0BD1-32D6-4492-9E5B-D40F7AFB6164}" type="pres">
      <dgm:prSet presAssocID="{071E942F-E6A7-446C-B97B-3756124A07CF}" presName="nodeFollowingNodes" presStyleLbl="node1" presStyleIdx="4" presStyleCnt="6">
        <dgm:presLayoutVars>
          <dgm:bulletEnabled val="1"/>
        </dgm:presLayoutVars>
      </dgm:prSet>
      <dgm:spPr/>
      <dgm:t>
        <a:bodyPr/>
        <a:lstStyle/>
        <a:p>
          <a:endParaRPr lang="en-GB"/>
        </a:p>
      </dgm:t>
    </dgm:pt>
    <dgm:pt modelId="{E500E28F-4EB5-4516-8F14-FD0FBC29B318}" type="pres">
      <dgm:prSet presAssocID="{B46F8CB0-3DCB-44BE-926D-D81E2689776A}" presName="nodeFollowingNodes" presStyleLbl="node1" presStyleIdx="5" presStyleCnt="6">
        <dgm:presLayoutVars>
          <dgm:bulletEnabled val="1"/>
        </dgm:presLayoutVars>
      </dgm:prSet>
      <dgm:spPr/>
      <dgm:t>
        <a:bodyPr/>
        <a:lstStyle/>
        <a:p>
          <a:endParaRPr lang="en-GB"/>
        </a:p>
      </dgm:t>
    </dgm:pt>
  </dgm:ptLst>
  <dgm:cxnLst>
    <dgm:cxn modelId="{01E8C4F8-CCFB-4646-A9D6-AA24348DA059}" type="presOf" srcId="{B46F8CB0-3DCB-44BE-926D-D81E2689776A}" destId="{E500E28F-4EB5-4516-8F14-FD0FBC29B318}" srcOrd="0" destOrd="0" presId="urn:microsoft.com/office/officeart/2005/8/layout/cycle3"/>
    <dgm:cxn modelId="{52BE93ED-8915-47E7-B003-B8302F88B353}" type="presOf" srcId="{66E18A85-44B9-4A5A-8711-8F0EABF90FBD}" destId="{D82D1D98-7F2B-4E90-A4C7-5AA6D934A2DA}" srcOrd="0" destOrd="0" presId="urn:microsoft.com/office/officeart/2005/8/layout/cycle3"/>
    <dgm:cxn modelId="{AB24AC47-6463-4FD1-8903-CDFEC534395E}" srcId="{9DDB94AE-6EBE-4304-8DA7-E8BD73FE2197}" destId="{EC516573-2D96-44B3-A6E5-1066040AD560}" srcOrd="1" destOrd="0" parTransId="{B957AE8C-6AF4-436D-B105-CD075DE4A5E9}" sibTransId="{480A68A7-488C-4527-889B-910F8D97A1C9}"/>
    <dgm:cxn modelId="{4349F83E-3EBB-41EB-9F53-9F4738F9B1E8}" type="presOf" srcId="{071E942F-E6A7-446C-B97B-3756124A07CF}" destId="{831C0BD1-32D6-4492-9E5B-D40F7AFB6164}" srcOrd="0" destOrd="0" presId="urn:microsoft.com/office/officeart/2005/8/layout/cycle3"/>
    <dgm:cxn modelId="{929A4185-F91A-4070-8BBA-C332A60F54D4}" srcId="{9DDB94AE-6EBE-4304-8DA7-E8BD73FE2197}" destId="{66F3318A-B097-4017-908E-20A4917365D1}" srcOrd="3" destOrd="0" parTransId="{071C738C-7719-474C-8929-36F77707748E}" sibTransId="{5C8475FD-F51B-46B4-8295-5655F2D10FD1}"/>
    <dgm:cxn modelId="{D45B7D2F-716C-4E46-A755-02328E7EAFC7}" type="presOf" srcId="{D2252A93-2D69-4C5D-A9F0-D45390C14610}" destId="{FFBD1301-C217-40D9-8A18-BBB360824E75}" srcOrd="0" destOrd="0" presId="urn:microsoft.com/office/officeart/2005/8/layout/cycle3"/>
    <dgm:cxn modelId="{C109C772-1EF3-4054-87FA-947C61803F14}" type="presOf" srcId="{97ED09F9-A7F7-4A86-B508-B28E3907A638}" destId="{B7892FB9-3150-49E7-9149-12EF7EBF1C4C}" srcOrd="0" destOrd="0" presId="urn:microsoft.com/office/officeart/2005/8/layout/cycle3"/>
    <dgm:cxn modelId="{EBEA0E80-9BE7-498D-99F8-441F21A1F2BF}" srcId="{9DDB94AE-6EBE-4304-8DA7-E8BD73FE2197}" destId="{97ED09F9-A7F7-4A86-B508-B28E3907A638}" srcOrd="0" destOrd="0" parTransId="{7573EB99-35DB-4D6D-A38E-86C850E41FA1}" sibTransId="{66E18A85-44B9-4A5A-8711-8F0EABF90FBD}"/>
    <dgm:cxn modelId="{A33B9CC1-DAAD-435A-AFC4-D03ABD2910D9}" type="presOf" srcId="{EC516573-2D96-44B3-A6E5-1066040AD560}" destId="{E9D9F543-4EBC-4751-A4F3-FCF68394B125}" srcOrd="0" destOrd="0" presId="urn:microsoft.com/office/officeart/2005/8/layout/cycle3"/>
    <dgm:cxn modelId="{A54F5F09-7746-492B-9A0F-56FA4A0AFAD0}" type="presOf" srcId="{9DDB94AE-6EBE-4304-8DA7-E8BD73FE2197}" destId="{C9F9A1DF-090E-4593-8C58-52B137BA72C1}" srcOrd="0" destOrd="0" presId="urn:microsoft.com/office/officeart/2005/8/layout/cycle3"/>
    <dgm:cxn modelId="{B92AD9DB-34EC-4066-B55A-8C6222632B25}" srcId="{9DDB94AE-6EBE-4304-8DA7-E8BD73FE2197}" destId="{B46F8CB0-3DCB-44BE-926D-D81E2689776A}" srcOrd="5" destOrd="0" parTransId="{4FEBF90E-0FD2-42F4-92FA-9F39FB381840}" sibTransId="{21598119-E233-4953-BD01-C4330E15C006}"/>
    <dgm:cxn modelId="{FB9EB3D1-60B1-479F-90F5-484B2E9A1FBD}" srcId="{9DDB94AE-6EBE-4304-8DA7-E8BD73FE2197}" destId="{071E942F-E6A7-446C-B97B-3756124A07CF}" srcOrd="4" destOrd="0" parTransId="{C66FA7C6-88E1-4AB7-8245-36FCCF8BA5CD}" sibTransId="{EF6349FB-92E9-4E43-970F-09A1B43A610F}"/>
    <dgm:cxn modelId="{51101052-30D8-4AE9-9AEA-1B3BD028B81D}" type="presOf" srcId="{66F3318A-B097-4017-908E-20A4917365D1}" destId="{145828E1-F819-45EA-940D-C7B7529D8143}" srcOrd="0" destOrd="0" presId="urn:microsoft.com/office/officeart/2005/8/layout/cycle3"/>
    <dgm:cxn modelId="{C1B839DB-83A7-4C47-8131-AC67422160A4}" srcId="{9DDB94AE-6EBE-4304-8DA7-E8BD73FE2197}" destId="{D2252A93-2D69-4C5D-A9F0-D45390C14610}" srcOrd="2" destOrd="0" parTransId="{C142294C-5239-439A-99C5-E09F852F9D16}" sibTransId="{4EFCB021-E5A6-497F-AB30-0C92AE7CD3C5}"/>
    <dgm:cxn modelId="{7926497E-03B2-46FD-9A62-6F0E28D9452D}" type="presParOf" srcId="{C9F9A1DF-090E-4593-8C58-52B137BA72C1}" destId="{84749516-F72C-46B0-92A8-48E9AE0BC6FE}" srcOrd="0" destOrd="0" presId="urn:microsoft.com/office/officeart/2005/8/layout/cycle3"/>
    <dgm:cxn modelId="{3A292693-DF5B-4898-900B-7BF58AF141C5}" type="presParOf" srcId="{84749516-F72C-46B0-92A8-48E9AE0BC6FE}" destId="{B7892FB9-3150-49E7-9149-12EF7EBF1C4C}" srcOrd="0" destOrd="0" presId="urn:microsoft.com/office/officeart/2005/8/layout/cycle3"/>
    <dgm:cxn modelId="{DF5DE4F3-8938-4866-BBEE-ECDF9EC825F5}" type="presParOf" srcId="{84749516-F72C-46B0-92A8-48E9AE0BC6FE}" destId="{D82D1D98-7F2B-4E90-A4C7-5AA6D934A2DA}" srcOrd="1" destOrd="0" presId="urn:microsoft.com/office/officeart/2005/8/layout/cycle3"/>
    <dgm:cxn modelId="{52B99A8E-E718-47DE-BF59-092E4C4BDC77}" type="presParOf" srcId="{84749516-F72C-46B0-92A8-48E9AE0BC6FE}" destId="{E9D9F543-4EBC-4751-A4F3-FCF68394B125}" srcOrd="2" destOrd="0" presId="urn:microsoft.com/office/officeart/2005/8/layout/cycle3"/>
    <dgm:cxn modelId="{92A68C33-AD89-442F-AE8E-CB9C9A2853EC}" type="presParOf" srcId="{84749516-F72C-46B0-92A8-48E9AE0BC6FE}" destId="{FFBD1301-C217-40D9-8A18-BBB360824E75}" srcOrd="3" destOrd="0" presId="urn:microsoft.com/office/officeart/2005/8/layout/cycle3"/>
    <dgm:cxn modelId="{84F43838-D87C-4813-AEA1-9C7BDD2E1FDD}" type="presParOf" srcId="{84749516-F72C-46B0-92A8-48E9AE0BC6FE}" destId="{145828E1-F819-45EA-940D-C7B7529D8143}" srcOrd="4" destOrd="0" presId="urn:microsoft.com/office/officeart/2005/8/layout/cycle3"/>
    <dgm:cxn modelId="{903EFAD4-D996-4952-895F-ABAA6875885B}" type="presParOf" srcId="{84749516-F72C-46B0-92A8-48E9AE0BC6FE}" destId="{831C0BD1-32D6-4492-9E5B-D40F7AFB6164}" srcOrd="5" destOrd="0" presId="urn:microsoft.com/office/officeart/2005/8/layout/cycle3"/>
    <dgm:cxn modelId="{5E26A3BD-2CFF-4488-9A67-E12E0AE27F54}" type="presParOf" srcId="{84749516-F72C-46B0-92A8-48E9AE0BC6FE}" destId="{E500E28F-4EB5-4516-8F14-FD0FBC29B318}"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718C65-F992-49CF-945F-2224679B8418}"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FB33FFB9-09A8-4238-8EC7-6A51F656F85D}">
      <dgm:prSet phldrT="[Text]"/>
      <dgm:spPr/>
      <dgm:t>
        <a:bodyPr/>
        <a:lstStyle/>
        <a:p>
          <a:r>
            <a:rPr lang="de-CH" dirty="0" err="1" smtClean="0"/>
            <a:t>Selección</a:t>
          </a:r>
          <a:r>
            <a:rPr lang="de-CH" dirty="0" smtClean="0"/>
            <a:t> de </a:t>
          </a:r>
          <a:r>
            <a:rPr lang="de-CH" dirty="0" err="1" smtClean="0"/>
            <a:t>eventos</a:t>
          </a:r>
          <a:r>
            <a:rPr lang="de-CH" dirty="0" smtClean="0"/>
            <a:t>	</a:t>
          </a:r>
        </a:p>
      </dgm:t>
    </dgm:pt>
    <dgm:pt modelId="{4EDF1E2D-13DD-4932-B0ED-99BC3C2FD958}" type="parTrans" cxnId="{86BAC1C1-B135-43B5-9152-0630B7203936}">
      <dgm:prSet/>
      <dgm:spPr/>
      <dgm:t>
        <a:bodyPr/>
        <a:lstStyle/>
        <a:p>
          <a:endParaRPr lang="en-US"/>
        </a:p>
      </dgm:t>
    </dgm:pt>
    <dgm:pt modelId="{F97A8D5D-8645-413E-9A94-95D33CD549F1}" type="sibTrans" cxnId="{86BAC1C1-B135-43B5-9152-0630B7203936}">
      <dgm:prSet/>
      <dgm:spPr/>
      <dgm:t>
        <a:bodyPr/>
        <a:lstStyle/>
        <a:p>
          <a:endParaRPr lang="en-US"/>
        </a:p>
      </dgm:t>
    </dgm:pt>
    <dgm:pt modelId="{20DD54A8-D692-48F5-8C7A-A52FA5554886}">
      <dgm:prSet phldrT="[Text]"/>
      <dgm:spPr/>
      <dgm:t>
        <a:bodyPr/>
        <a:lstStyle/>
        <a:p>
          <a:r>
            <a:rPr lang="de-CH" dirty="0" err="1" smtClean="0"/>
            <a:t>Formulación</a:t>
          </a:r>
          <a:r>
            <a:rPr lang="de-CH" dirty="0" smtClean="0"/>
            <a:t> de </a:t>
          </a:r>
          <a:r>
            <a:rPr lang="de-CH" dirty="0" err="1" smtClean="0"/>
            <a:t>eventos</a:t>
          </a:r>
          <a:endParaRPr lang="en-US" dirty="0"/>
        </a:p>
      </dgm:t>
    </dgm:pt>
    <dgm:pt modelId="{95D04BDE-2E15-47BD-957D-D9A9BB360BD1}" type="parTrans" cxnId="{09504818-19C8-4D5E-9441-1A6EB9FAC151}">
      <dgm:prSet/>
      <dgm:spPr/>
      <dgm:t>
        <a:bodyPr/>
        <a:lstStyle/>
        <a:p>
          <a:endParaRPr lang="en-US"/>
        </a:p>
      </dgm:t>
    </dgm:pt>
    <dgm:pt modelId="{D028C609-5EE8-4E61-B504-E84061F9C4E3}" type="sibTrans" cxnId="{09504818-19C8-4D5E-9441-1A6EB9FAC151}">
      <dgm:prSet/>
      <dgm:spPr/>
      <dgm:t>
        <a:bodyPr/>
        <a:lstStyle/>
        <a:p>
          <a:endParaRPr lang="en-US"/>
        </a:p>
      </dgm:t>
    </dgm:pt>
    <dgm:pt modelId="{6C028871-7091-437F-B0D1-92874139D8E1}">
      <dgm:prSet phldrT="[Text]"/>
      <dgm:spPr/>
      <dgm:t>
        <a:bodyPr/>
        <a:lstStyle/>
        <a:p>
          <a:r>
            <a:rPr lang="de-CH" dirty="0" err="1" smtClean="0"/>
            <a:t>Acciones</a:t>
          </a:r>
          <a:r>
            <a:rPr lang="de-CH" dirty="0" smtClean="0"/>
            <a:t> </a:t>
          </a:r>
          <a:r>
            <a:rPr lang="de-CH" dirty="0" err="1" smtClean="0"/>
            <a:t>directivas</a:t>
          </a:r>
          <a:endParaRPr lang="de-CH" dirty="0" smtClean="0"/>
        </a:p>
      </dgm:t>
    </dgm:pt>
    <dgm:pt modelId="{A020375D-61A1-4105-9DD4-5ED3B608B093}" type="parTrans" cxnId="{36EC7F2F-71FF-42FD-ADF6-136A6F7016AB}">
      <dgm:prSet/>
      <dgm:spPr/>
      <dgm:t>
        <a:bodyPr/>
        <a:lstStyle/>
        <a:p>
          <a:endParaRPr lang="en-US"/>
        </a:p>
      </dgm:t>
    </dgm:pt>
    <dgm:pt modelId="{06A70D5B-8B45-4FF6-9BE4-75EB9C324D8F}" type="sibTrans" cxnId="{36EC7F2F-71FF-42FD-ADF6-136A6F7016AB}">
      <dgm:prSet/>
      <dgm:spPr/>
      <dgm:t>
        <a:bodyPr/>
        <a:lstStyle/>
        <a:p>
          <a:endParaRPr lang="en-US"/>
        </a:p>
      </dgm:t>
    </dgm:pt>
    <dgm:pt modelId="{0C81FF74-2C98-4657-ABAB-CB26C528B8F7}">
      <dgm:prSet phldrT="[Text]"/>
      <dgm:spPr/>
      <dgm:t>
        <a:bodyPr/>
        <a:lstStyle/>
        <a:p>
          <a:r>
            <a:rPr lang="de-CH" dirty="0" err="1" smtClean="0"/>
            <a:t>Evaluación</a:t>
          </a:r>
          <a:endParaRPr lang="de-CH" dirty="0" smtClean="0"/>
        </a:p>
      </dgm:t>
    </dgm:pt>
    <dgm:pt modelId="{5123A300-7181-4943-9CFC-131951ACB5AD}" type="parTrans" cxnId="{17497F4C-248B-4ED8-904C-A755FEA41861}">
      <dgm:prSet/>
      <dgm:spPr/>
      <dgm:t>
        <a:bodyPr/>
        <a:lstStyle/>
        <a:p>
          <a:endParaRPr lang="en-US"/>
        </a:p>
      </dgm:t>
    </dgm:pt>
    <dgm:pt modelId="{C57CAE54-6552-45E0-94F2-BA1F0621BF75}" type="sibTrans" cxnId="{17497F4C-248B-4ED8-904C-A755FEA41861}">
      <dgm:prSet/>
      <dgm:spPr/>
      <dgm:t>
        <a:bodyPr/>
        <a:lstStyle/>
        <a:p>
          <a:endParaRPr lang="en-US"/>
        </a:p>
      </dgm:t>
    </dgm:pt>
    <dgm:pt modelId="{B4B4314B-ECE6-418E-86EF-486D15F80D17}">
      <dgm:prSet phldrT="[Text]"/>
      <dgm:spPr/>
      <dgm:t>
        <a:bodyPr/>
        <a:lstStyle/>
        <a:p>
          <a:r>
            <a:rPr lang="de-CH" dirty="0" err="1" smtClean="0"/>
            <a:t>Planeación</a:t>
          </a:r>
          <a:r>
            <a:rPr lang="de-CH" dirty="0" smtClean="0"/>
            <a:t> de </a:t>
          </a:r>
          <a:r>
            <a:rPr lang="de-CH" dirty="0" err="1" smtClean="0"/>
            <a:t>acciones</a:t>
          </a:r>
          <a:endParaRPr lang="de-CH" dirty="0" smtClean="0"/>
        </a:p>
      </dgm:t>
    </dgm:pt>
    <dgm:pt modelId="{0223BC28-CC87-457E-BBEF-881DFC7ACEAD}" type="parTrans" cxnId="{59339587-6AB7-4F2E-86E6-19C62E066406}">
      <dgm:prSet/>
      <dgm:spPr/>
      <dgm:t>
        <a:bodyPr/>
        <a:lstStyle/>
        <a:p>
          <a:endParaRPr lang="en-US"/>
        </a:p>
      </dgm:t>
    </dgm:pt>
    <dgm:pt modelId="{2546E315-9E08-4FC0-B551-CB952E8B6F0D}" type="sibTrans" cxnId="{59339587-6AB7-4F2E-86E6-19C62E066406}">
      <dgm:prSet/>
      <dgm:spPr/>
      <dgm:t>
        <a:bodyPr/>
        <a:lstStyle/>
        <a:p>
          <a:endParaRPr lang="en-US"/>
        </a:p>
      </dgm:t>
    </dgm:pt>
    <dgm:pt modelId="{C616AC12-444D-4806-A2DC-971B75CDB7B7}" type="pres">
      <dgm:prSet presAssocID="{E1718C65-F992-49CF-945F-2224679B8418}" presName="Name0" presStyleCnt="0">
        <dgm:presLayoutVars>
          <dgm:chMax val="7"/>
          <dgm:chPref val="7"/>
          <dgm:dir/>
        </dgm:presLayoutVars>
      </dgm:prSet>
      <dgm:spPr/>
      <dgm:t>
        <a:bodyPr/>
        <a:lstStyle/>
        <a:p>
          <a:endParaRPr lang="en-GB"/>
        </a:p>
      </dgm:t>
    </dgm:pt>
    <dgm:pt modelId="{54DFDD92-D83F-4B1C-8D4A-3158608392DE}" type="pres">
      <dgm:prSet presAssocID="{E1718C65-F992-49CF-945F-2224679B8418}" presName="Name1" presStyleCnt="0"/>
      <dgm:spPr/>
    </dgm:pt>
    <dgm:pt modelId="{388A0DD1-A1A9-401E-ABB7-DCD0A34FCDD6}" type="pres">
      <dgm:prSet presAssocID="{E1718C65-F992-49CF-945F-2224679B8418}" presName="cycle" presStyleCnt="0"/>
      <dgm:spPr/>
    </dgm:pt>
    <dgm:pt modelId="{5B2112B4-473A-4C91-B7CC-093F7B19B38E}" type="pres">
      <dgm:prSet presAssocID="{E1718C65-F992-49CF-945F-2224679B8418}" presName="srcNode" presStyleLbl="node1" presStyleIdx="0" presStyleCnt="5"/>
      <dgm:spPr/>
    </dgm:pt>
    <dgm:pt modelId="{BDF928BB-E492-4259-B927-62E483F333C7}" type="pres">
      <dgm:prSet presAssocID="{E1718C65-F992-49CF-945F-2224679B8418}" presName="conn" presStyleLbl="parChTrans1D2" presStyleIdx="0" presStyleCnt="1"/>
      <dgm:spPr/>
      <dgm:t>
        <a:bodyPr/>
        <a:lstStyle/>
        <a:p>
          <a:endParaRPr lang="en-GB"/>
        </a:p>
      </dgm:t>
    </dgm:pt>
    <dgm:pt modelId="{5B569886-CE27-4CB0-8743-A7BA9C82FAC6}" type="pres">
      <dgm:prSet presAssocID="{E1718C65-F992-49CF-945F-2224679B8418}" presName="extraNode" presStyleLbl="node1" presStyleIdx="0" presStyleCnt="5"/>
      <dgm:spPr/>
    </dgm:pt>
    <dgm:pt modelId="{AD49921E-ED46-4188-86D9-184555D9A23F}" type="pres">
      <dgm:prSet presAssocID="{E1718C65-F992-49CF-945F-2224679B8418}" presName="dstNode" presStyleLbl="node1" presStyleIdx="0" presStyleCnt="5"/>
      <dgm:spPr/>
    </dgm:pt>
    <dgm:pt modelId="{4ED4DFD6-924E-4301-8E27-7B142F2F9C4A}" type="pres">
      <dgm:prSet presAssocID="{FB33FFB9-09A8-4238-8EC7-6A51F656F85D}" presName="text_1" presStyleLbl="node1" presStyleIdx="0" presStyleCnt="5">
        <dgm:presLayoutVars>
          <dgm:bulletEnabled val="1"/>
        </dgm:presLayoutVars>
      </dgm:prSet>
      <dgm:spPr/>
      <dgm:t>
        <a:bodyPr/>
        <a:lstStyle/>
        <a:p>
          <a:endParaRPr lang="en-US"/>
        </a:p>
      </dgm:t>
    </dgm:pt>
    <dgm:pt modelId="{663108B9-68C1-4BB0-AE19-63A0BBCC5844}" type="pres">
      <dgm:prSet presAssocID="{FB33FFB9-09A8-4238-8EC7-6A51F656F85D}" presName="accent_1" presStyleCnt="0"/>
      <dgm:spPr/>
    </dgm:pt>
    <dgm:pt modelId="{E2A0A6AA-8F1B-4813-AAFC-CC1F94B9ADBD}" type="pres">
      <dgm:prSet presAssocID="{FB33FFB9-09A8-4238-8EC7-6A51F656F85D}" presName="accentRepeatNode" presStyleLbl="solidFgAcc1" presStyleIdx="0" presStyleCnt="5"/>
      <dgm:spPr/>
    </dgm:pt>
    <dgm:pt modelId="{4517DDE7-4537-4F16-8A69-373D8791763D}" type="pres">
      <dgm:prSet presAssocID="{20DD54A8-D692-48F5-8C7A-A52FA5554886}" presName="text_2" presStyleLbl="node1" presStyleIdx="1" presStyleCnt="5">
        <dgm:presLayoutVars>
          <dgm:bulletEnabled val="1"/>
        </dgm:presLayoutVars>
      </dgm:prSet>
      <dgm:spPr/>
      <dgm:t>
        <a:bodyPr/>
        <a:lstStyle/>
        <a:p>
          <a:endParaRPr lang="en-US"/>
        </a:p>
      </dgm:t>
    </dgm:pt>
    <dgm:pt modelId="{DDBE9F3D-4979-4606-813A-7ADFF8FF02D7}" type="pres">
      <dgm:prSet presAssocID="{20DD54A8-D692-48F5-8C7A-A52FA5554886}" presName="accent_2" presStyleCnt="0"/>
      <dgm:spPr/>
    </dgm:pt>
    <dgm:pt modelId="{B3506C14-5A8A-4846-A0E7-F9D2EE34F8DC}" type="pres">
      <dgm:prSet presAssocID="{20DD54A8-D692-48F5-8C7A-A52FA5554886}" presName="accentRepeatNode" presStyleLbl="solidFgAcc1" presStyleIdx="1" presStyleCnt="5"/>
      <dgm:spPr/>
    </dgm:pt>
    <dgm:pt modelId="{776C882B-A8C6-4BBD-BC23-79A498C38ABE}" type="pres">
      <dgm:prSet presAssocID="{6C028871-7091-437F-B0D1-92874139D8E1}" presName="text_3" presStyleLbl="node1" presStyleIdx="2" presStyleCnt="5">
        <dgm:presLayoutVars>
          <dgm:bulletEnabled val="1"/>
        </dgm:presLayoutVars>
      </dgm:prSet>
      <dgm:spPr/>
      <dgm:t>
        <a:bodyPr/>
        <a:lstStyle/>
        <a:p>
          <a:endParaRPr lang="en-US"/>
        </a:p>
      </dgm:t>
    </dgm:pt>
    <dgm:pt modelId="{3077DCF4-8CE8-4436-81A6-6DE3E6448583}" type="pres">
      <dgm:prSet presAssocID="{6C028871-7091-437F-B0D1-92874139D8E1}" presName="accent_3" presStyleCnt="0"/>
      <dgm:spPr/>
    </dgm:pt>
    <dgm:pt modelId="{16FBE9A5-FE0B-45BF-B5AD-C08008858496}" type="pres">
      <dgm:prSet presAssocID="{6C028871-7091-437F-B0D1-92874139D8E1}" presName="accentRepeatNode" presStyleLbl="solidFgAcc1" presStyleIdx="2" presStyleCnt="5"/>
      <dgm:spPr/>
    </dgm:pt>
    <dgm:pt modelId="{9F1BE469-16F4-42C1-BF52-91E5106C2AA9}" type="pres">
      <dgm:prSet presAssocID="{0C81FF74-2C98-4657-ABAB-CB26C528B8F7}" presName="text_4" presStyleLbl="node1" presStyleIdx="3" presStyleCnt="5">
        <dgm:presLayoutVars>
          <dgm:bulletEnabled val="1"/>
        </dgm:presLayoutVars>
      </dgm:prSet>
      <dgm:spPr/>
      <dgm:t>
        <a:bodyPr/>
        <a:lstStyle/>
        <a:p>
          <a:endParaRPr lang="en-GB"/>
        </a:p>
      </dgm:t>
    </dgm:pt>
    <dgm:pt modelId="{EB7BE6BA-C229-4FAF-8CE8-B80BD885094A}" type="pres">
      <dgm:prSet presAssocID="{0C81FF74-2C98-4657-ABAB-CB26C528B8F7}" presName="accent_4" presStyleCnt="0"/>
      <dgm:spPr/>
    </dgm:pt>
    <dgm:pt modelId="{5568951D-7151-4210-A70D-7717A33911AA}" type="pres">
      <dgm:prSet presAssocID="{0C81FF74-2C98-4657-ABAB-CB26C528B8F7}" presName="accentRepeatNode" presStyleLbl="solidFgAcc1" presStyleIdx="3" presStyleCnt="5"/>
      <dgm:spPr/>
    </dgm:pt>
    <dgm:pt modelId="{FF8B2E3F-B3BC-423E-9F39-7B498EF34B6F}" type="pres">
      <dgm:prSet presAssocID="{B4B4314B-ECE6-418E-86EF-486D15F80D17}" presName="text_5" presStyleLbl="node1" presStyleIdx="4" presStyleCnt="5">
        <dgm:presLayoutVars>
          <dgm:bulletEnabled val="1"/>
        </dgm:presLayoutVars>
      </dgm:prSet>
      <dgm:spPr/>
      <dgm:t>
        <a:bodyPr/>
        <a:lstStyle/>
        <a:p>
          <a:endParaRPr lang="en-GB"/>
        </a:p>
      </dgm:t>
    </dgm:pt>
    <dgm:pt modelId="{8865FBFC-F717-470A-A51A-DE6C12207A32}" type="pres">
      <dgm:prSet presAssocID="{B4B4314B-ECE6-418E-86EF-486D15F80D17}" presName="accent_5" presStyleCnt="0"/>
      <dgm:spPr/>
    </dgm:pt>
    <dgm:pt modelId="{8C187532-E354-4E26-A959-9B2CA9A4A6FD}" type="pres">
      <dgm:prSet presAssocID="{B4B4314B-ECE6-418E-86EF-486D15F80D17}" presName="accentRepeatNode" presStyleLbl="solidFgAcc1" presStyleIdx="4" presStyleCnt="5"/>
      <dgm:spPr/>
    </dgm:pt>
  </dgm:ptLst>
  <dgm:cxnLst>
    <dgm:cxn modelId="{AC3D2C3B-85DE-4C86-9B04-57B9E4521217}" type="presOf" srcId="{F97A8D5D-8645-413E-9A94-95D33CD549F1}" destId="{BDF928BB-E492-4259-B927-62E483F333C7}" srcOrd="0" destOrd="0" presId="urn:microsoft.com/office/officeart/2008/layout/VerticalCurvedList"/>
    <dgm:cxn modelId="{526B7D89-92C7-4379-BD0F-662808C774B7}" type="presOf" srcId="{FB33FFB9-09A8-4238-8EC7-6A51F656F85D}" destId="{4ED4DFD6-924E-4301-8E27-7B142F2F9C4A}" srcOrd="0" destOrd="0" presId="urn:microsoft.com/office/officeart/2008/layout/VerticalCurvedList"/>
    <dgm:cxn modelId="{36EC7F2F-71FF-42FD-ADF6-136A6F7016AB}" srcId="{E1718C65-F992-49CF-945F-2224679B8418}" destId="{6C028871-7091-437F-B0D1-92874139D8E1}" srcOrd="2" destOrd="0" parTransId="{A020375D-61A1-4105-9DD4-5ED3B608B093}" sibTransId="{06A70D5B-8B45-4FF6-9BE4-75EB9C324D8F}"/>
    <dgm:cxn modelId="{8C49C5F6-2CD7-40B3-BCB5-69CD4FD0E5DC}" type="presOf" srcId="{20DD54A8-D692-48F5-8C7A-A52FA5554886}" destId="{4517DDE7-4537-4F16-8A69-373D8791763D}" srcOrd="0" destOrd="0" presId="urn:microsoft.com/office/officeart/2008/layout/VerticalCurvedList"/>
    <dgm:cxn modelId="{17497F4C-248B-4ED8-904C-A755FEA41861}" srcId="{E1718C65-F992-49CF-945F-2224679B8418}" destId="{0C81FF74-2C98-4657-ABAB-CB26C528B8F7}" srcOrd="3" destOrd="0" parTransId="{5123A300-7181-4943-9CFC-131951ACB5AD}" sibTransId="{C57CAE54-6552-45E0-94F2-BA1F0621BF75}"/>
    <dgm:cxn modelId="{59339587-6AB7-4F2E-86E6-19C62E066406}" srcId="{E1718C65-F992-49CF-945F-2224679B8418}" destId="{B4B4314B-ECE6-418E-86EF-486D15F80D17}" srcOrd="4" destOrd="0" parTransId="{0223BC28-CC87-457E-BBEF-881DFC7ACEAD}" sibTransId="{2546E315-9E08-4FC0-B551-CB952E8B6F0D}"/>
    <dgm:cxn modelId="{0D4C06DB-AE47-4659-9BD9-D0CDF2A55595}" type="presOf" srcId="{6C028871-7091-437F-B0D1-92874139D8E1}" destId="{776C882B-A8C6-4BBD-BC23-79A498C38ABE}" srcOrd="0" destOrd="0" presId="urn:microsoft.com/office/officeart/2008/layout/VerticalCurvedList"/>
    <dgm:cxn modelId="{A0FAEE62-ECF9-4D9C-8CEB-A239C13DB031}" type="presOf" srcId="{B4B4314B-ECE6-418E-86EF-486D15F80D17}" destId="{FF8B2E3F-B3BC-423E-9F39-7B498EF34B6F}" srcOrd="0" destOrd="0" presId="urn:microsoft.com/office/officeart/2008/layout/VerticalCurvedList"/>
    <dgm:cxn modelId="{E756FDC1-0E0C-4154-A83D-F4F013AAB6A0}" type="presOf" srcId="{E1718C65-F992-49CF-945F-2224679B8418}" destId="{C616AC12-444D-4806-A2DC-971B75CDB7B7}" srcOrd="0" destOrd="0" presId="urn:microsoft.com/office/officeart/2008/layout/VerticalCurvedList"/>
    <dgm:cxn modelId="{A4A3555A-BEF6-445E-9662-B21CE8CCFB4D}" type="presOf" srcId="{0C81FF74-2C98-4657-ABAB-CB26C528B8F7}" destId="{9F1BE469-16F4-42C1-BF52-91E5106C2AA9}" srcOrd="0" destOrd="0" presId="urn:microsoft.com/office/officeart/2008/layout/VerticalCurvedList"/>
    <dgm:cxn modelId="{86BAC1C1-B135-43B5-9152-0630B7203936}" srcId="{E1718C65-F992-49CF-945F-2224679B8418}" destId="{FB33FFB9-09A8-4238-8EC7-6A51F656F85D}" srcOrd="0" destOrd="0" parTransId="{4EDF1E2D-13DD-4932-B0ED-99BC3C2FD958}" sibTransId="{F97A8D5D-8645-413E-9A94-95D33CD549F1}"/>
    <dgm:cxn modelId="{09504818-19C8-4D5E-9441-1A6EB9FAC151}" srcId="{E1718C65-F992-49CF-945F-2224679B8418}" destId="{20DD54A8-D692-48F5-8C7A-A52FA5554886}" srcOrd="1" destOrd="0" parTransId="{95D04BDE-2E15-47BD-957D-D9A9BB360BD1}" sibTransId="{D028C609-5EE8-4E61-B504-E84061F9C4E3}"/>
    <dgm:cxn modelId="{B26BBA28-FEC9-4A72-8F07-C065CA26100C}" type="presParOf" srcId="{C616AC12-444D-4806-A2DC-971B75CDB7B7}" destId="{54DFDD92-D83F-4B1C-8D4A-3158608392DE}" srcOrd="0" destOrd="0" presId="urn:microsoft.com/office/officeart/2008/layout/VerticalCurvedList"/>
    <dgm:cxn modelId="{7396E044-D0EE-48FC-9653-7245CEE036F6}" type="presParOf" srcId="{54DFDD92-D83F-4B1C-8D4A-3158608392DE}" destId="{388A0DD1-A1A9-401E-ABB7-DCD0A34FCDD6}" srcOrd="0" destOrd="0" presId="urn:microsoft.com/office/officeart/2008/layout/VerticalCurvedList"/>
    <dgm:cxn modelId="{607DD8AE-10F1-4A64-8FFB-D8241B1D9A52}" type="presParOf" srcId="{388A0DD1-A1A9-401E-ABB7-DCD0A34FCDD6}" destId="{5B2112B4-473A-4C91-B7CC-093F7B19B38E}" srcOrd="0" destOrd="0" presId="urn:microsoft.com/office/officeart/2008/layout/VerticalCurvedList"/>
    <dgm:cxn modelId="{81FFCC24-1606-41BB-974D-A06B4D2635AB}" type="presParOf" srcId="{388A0DD1-A1A9-401E-ABB7-DCD0A34FCDD6}" destId="{BDF928BB-E492-4259-B927-62E483F333C7}" srcOrd="1" destOrd="0" presId="urn:microsoft.com/office/officeart/2008/layout/VerticalCurvedList"/>
    <dgm:cxn modelId="{39715EAD-62CC-4935-A1AF-0FD25F340F65}" type="presParOf" srcId="{388A0DD1-A1A9-401E-ABB7-DCD0A34FCDD6}" destId="{5B569886-CE27-4CB0-8743-A7BA9C82FAC6}" srcOrd="2" destOrd="0" presId="urn:microsoft.com/office/officeart/2008/layout/VerticalCurvedList"/>
    <dgm:cxn modelId="{A0C29643-2B76-4020-BDD0-7F017F4A72E6}" type="presParOf" srcId="{388A0DD1-A1A9-401E-ABB7-DCD0A34FCDD6}" destId="{AD49921E-ED46-4188-86D9-184555D9A23F}" srcOrd="3" destOrd="0" presId="urn:microsoft.com/office/officeart/2008/layout/VerticalCurvedList"/>
    <dgm:cxn modelId="{AA15B8A6-0C87-49E3-8F6A-9EF7CC021C25}" type="presParOf" srcId="{54DFDD92-D83F-4B1C-8D4A-3158608392DE}" destId="{4ED4DFD6-924E-4301-8E27-7B142F2F9C4A}" srcOrd="1" destOrd="0" presId="urn:microsoft.com/office/officeart/2008/layout/VerticalCurvedList"/>
    <dgm:cxn modelId="{F79F459E-7CFE-48CD-A7BA-45CDF5B23673}" type="presParOf" srcId="{54DFDD92-D83F-4B1C-8D4A-3158608392DE}" destId="{663108B9-68C1-4BB0-AE19-63A0BBCC5844}" srcOrd="2" destOrd="0" presId="urn:microsoft.com/office/officeart/2008/layout/VerticalCurvedList"/>
    <dgm:cxn modelId="{FE20FA9A-CECB-41C6-A58F-E2007F201A6D}" type="presParOf" srcId="{663108B9-68C1-4BB0-AE19-63A0BBCC5844}" destId="{E2A0A6AA-8F1B-4813-AAFC-CC1F94B9ADBD}" srcOrd="0" destOrd="0" presId="urn:microsoft.com/office/officeart/2008/layout/VerticalCurvedList"/>
    <dgm:cxn modelId="{234C15E2-8C9B-4C88-A8F3-459877ABD217}" type="presParOf" srcId="{54DFDD92-D83F-4B1C-8D4A-3158608392DE}" destId="{4517DDE7-4537-4F16-8A69-373D8791763D}" srcOrd="3" destOrd="0" presId="urn:microsoft.com/office/officeart/2008/layout/VerticalCurvedList"/>
    <dgm:cxn modelId="{EE28ABE2-3358-4DAA-84E3-23182DF966DC}" type="presParOf" srcId="{54DFDD92-D83F-4B1C-8D4A-3158608392DE}" destId="{DDBE9F3D-4979-4606-813A-7ADFF8FF02D7}" srcOrd="4" destOrd="0" presId="urn:microsoft.com/office/officeart/2008/layout/VerticalCurvedList"/>
    <dgm:cxn modelId="{88B2A892-1756-4196-A258-239A7DF4A937}" type="presParOf" srcId="{DDBE9F3D-4979-4606-813A-7ADFF8FF02D7}" destId="{B3506C14-5A8A-4846-A0E7-F9D2EE34F8DC}" srcOrd="0" destOrd="0" presId="urn:microsoft.com/office/officeart/2008/layout/VerticalCurvedList"/>
    <dgm:cxn modelId="{89066EDB-F8CC-4CCD-B403-81CC91139786}" type="presParOf" srcId="{54DFDD92-D83F-4B1C-8D4A-3158608392DE}" destId="{776C882B-A8C6-4BBD-BC23-79A498C38ABE}" srcOrd="5" destOrd="0" presId="urn:microsoft.com/office/officeart/2008/layout/VerticalCurvedList"/>
    <dgm:cxn modelId="{4CFC7ED8-4852-4EA0-9EA4-4FCD36D9AC80}" type="presParOf" srcId="{54DFDD92-D83F-4B1C-8D4A-3158608392DE}" destId="{3077DCF4-8CE8-4436-81A6-6DE3E6448583}" srcOrd="6" destOrd="0" presId="urn:microsoft.com/office/officeart/2008/layout/VerticalCurvedList"/>
    <dgm:cxn modelId="{2A30BA05-DE48-442C-8927-08ACCFA029AB}" type="presParOf" srcId="{3077DCF4-8CE8-4436-81A6-6DE3E6448583}" destId="{16FBE9A5-FE0B-45BF-B5AD-C08008858496}" srcOrd="0" destOrd="0" presId="urn:microsoft.com/office/officeart/2008/layout/VerticalCurvedList"/>
    <dgm:cxn modelId="{4780C831-ED26-4760-A6C3-B0C64334E267}" type="presParOf" srcId="{54DFDD92-D83F-4B1C-8D4A-3158608392DE}" destId="{9F1BE469-16F4-42C1-BF52-91E5106C2AA9}" srcOrd="7" destOrd="0" presId="urn:microsoft.com/office/officeart/2008/layout/VerticalCurvedList"/>
    <dgm:cxn modelId="{68DF2B5E-B627-4B61-BBCF-F3E50F6CC2F3}" type="presParOf" srcId="{54DFDD92-D83F-4B1C-8D4A-3158608392DE}" destId="{EB7BE6BA-C229-4FAF-8CE8-B80BD885094A}" srcOrd="8" destOrd="0" presId="urn:microsoft.com/office/officeart/2008/layout/VerticalCurvedList"/>
    <dgm:cxn modelId="{2CDDFEDF-5747-4896-8FD0-3FB4ED1DFAB3}" type="presParOf" srcId="{EB7BE6BA-C229-4FAF-8CE8-B80BD885094A}" destId="{5568951D-7151-4210-A70D-7717A33911AA}" srcOrd="0" destOrd="0" presId="urn:microsoft.com/office/officeart/2008/layout/VerticalCurvedList"/>
    <dgm:cxn modelId="{EA7E0EEC-A7D7-43E0-92FB-DDFD7225B61B}" type="presParOf" srcId="{54DFDD92-D83F-4B1C-8D4A-3158608392DE}" destId="{FF8B2E3F-B3BC-423E-9F39-7B498EF34B6F}" srcOrd="9" destOrd="0" presId="urn:microsoft.com/office/officeart/2008/layout/VerticalCurvedList"/>
    <dgm:cxn modelId="{AA6D7711-703E-41E6-B609-F371A4E964DC}" type="presParOf" srcId="{54DFDD92-D83F-4B1C-8D4A-3158608392DE}" destId="{8865FBFC-F717-470A-A51A-DE6C12207A32}" srcOrd="10" destOrd="0" presId="urn:microsoft.com/office/officeart/2008/layout/VerticalCurvedList"/>
    <dgm:cxn modelId="{10CC1325-3F77-4662-82ED-EE57B4A52D23}" type="presParOf" srcId="{8865FBFC-F717-470A-A51A-DE6C12207A32}" destId="{8C187532-E354-4E26-A959-9B2CA9A4A6F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15.11.2013</a:t>
            </a:fld>
            <a:endParaRPr lang="en-GB" dirty="0">
              <a:latin typeface="SwissReSan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val="130705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15.11.2013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val="199383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697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10EF5D-FEC1-4394-BB21-C3E0766F582C}" type="slidenum">
              <a:rPr lang="en-GB"/>
              <a:pPr/>
              <a:t>35</a:t>
            </a:fld>
            <a:endParaRPr lang="en-GB"/>
          </a:p>
        </p:txBody>
      </p:sp>
      <p:sp>
        <p:nvSpPr>
          <p:cNvPr id="243714" name="Rectangle 2"/>
          <p:cNvSpPr>
            <a:spLocks noGrp="1" noRot="1" noChangeAspect="1" noChangeArrowheads="1" noTextEdit="1"/>
          </p:cNvSpPr>
          <p:nvPr>
            <p:ph type="sldImg"/>
          </p:nvPr>
        </p:nvSpPr>
        <p:spPr>
          <a:xfrm>
            <a:off x="1144588" y="685800"/>
            <a:ext cx="4573587" cy="342900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407333-AD2D-41AF-91B0-A4B1022135BD}" type="slidenum">
              <a:rPr lang="en-GB"/>
              <a:pPr/>
              <a:t>36</a:t>
            </a:fld>
            <a:endParaRPr lang="en-GB"/>
          </a:p>
        </p:txBody>
      </p:sp>
      <p:sp>
        <p:nvSpPr>
          <p:cNvPr id="249858" name="Rectangle 2"/>
          <p:cNvSpPr>
            <a:spLocks noGrp="1" noRot="1" noChangeAspect="1" noChangeArrowheads="1" noTextEdit="1"/>
          </p:cNvSpPr>
          <p:nvPr>
            <p:ph type="sldImg"/>
          </p:nvPr>
        </p:nvSpPr>
        <p:spPr>
          <a:xfrm>
            <a:off x="1146175" y="685800"/>
            <a:ext cx="4573588" cy="3429000"/>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74783-AD26-4326-A4C0-C7828EDC6048}" type="slidenum">
              <a:rPr lang="en-GB"/>
              <a:pPr/>
              <a:t>2</a:t>
            </a:fld>
            <a:endParaRPr lang="en-GB"/>
          </a:p>
        </p:txBody>
      </p:sp>
      <p:sp>
        <p:nvSpPr>
          <p:cNvPr id="261122" name="Rectangle 2"/>
          <p:cNvSpPr>
            <a:spLocks noGrp="1" noRot="1" noChangeAspect="1" noChangeArrowheads="1" noTextEdit="1"/>
          </p:cNvSpPr>
          <p:nvPr>
            <p:ph type="sldImg"/>
          </p:nvPr>
        </p:nvSpPr>
        <p:spPr>
          <a:xfrm>
            <a:off x="1152525" y="688975"/>
            <a:ext cx="4570413" cy="3427413"/>
          </a:xfrm>
          <a:ln/>
        </p:spPr>
      </p:sp>
      <p:sp>
        <p:nvSpPr>
          <p:cNvPr id="261123" name="Rectangle 3"/>
          <p:cNvSpPr>
            <a:spLocks noGrp="1" noChangeArrowheads="1"/>
          </p:cNvSpPr>
          <p:nvPr>
            <p:ph type="body" idx="1"/>
          </p:nvPr>
        </p:nvSpPr>
        <p:spPr>
          <a:xfrm>
            <a:off x="914511" y="4342668"/>
            <a:ext cx="5028986" cy="4113330"/>
          </a:xfrm>
        </p:spPr>
        <p:txBody>
          <a:bodyPr/>
          <a:lstStyle/>
          <a:p>
            <a:endParaRPr lang="de-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DC745-832B-4865-A2D0-231B202D7F12}" type="slidenum">
              <a:rPr lang="en-GB"/>
              <a:pPr/>
              <a:t>4</a:t>
            </a:fld>
            <a:endParaRPr lang="en-GB"/>
          </a:p>
        </p:txBody>
      </p:sp>
      <p:sp>
        <p:nvSpPr>
          <p:cNvPr id="285698" name="Rectangle 2"/>
          <p:cNvSpPr>
            <a:spLocks noGrp="1" noRot="1" noChangeAspect="1" noChangeArrowheads="1" noTextEdit="1"/>
          </p:cNvSpPr>
          <p:nvPr>
            <p:ph type="sldImg"/>
          </p:nvPr>
        </p:nvSpPr>
        <p:spPr>
          <a:xfrm>
            <a:off x="1150938" y="688975"/>
            <a:ext cx="4572000" cy="3429000"/>
          </a:xfrm>
          <a:ln/>
        </p:spPr>
      </p:sp>
      <p:sp>
        <p:nvSpPr>
          <p:cNvPr id="285699" name="Rectangle 3"/>
          <p:cNvSpPr>
            <a:spLocks noGrp="1" noChangeArrowheads="1"/>
          </p:cNvSpPr>
          <p:nvPr>
            <p:ph type="body" idx="1"/>
          </p:nvPr>
        </p:nvSpPr>
        <p:spPr>
          <a:xfrm>
            <a:off x="914512" y="4342667"/>
            <a:ext cx="5028987" cy="4113331"/>
          </a:xfrm>
        </p:spPr>
        <p:txBody>
          <a:bodyPr/>
          <a:lstStyle/>
          <a:p>
            <a:endParaRPr lang="de-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6175" y="688975"/>
            <a:ext cx="4573588" cy="3429000"/>
          </a:xfrm>
          <a:ln/>
        </p:spPr>
      </p:sp>
      <p:sp>
        <p:nvSpPr>
          <p:cNvPr id="92163" name="Rectangle 3"/>
          <p:cNvSpPr>
            <a:spLocks noGrp="1" noChangeArrowheads="1"/>
          </p:cNvSpPr>
          <p:nvPr>
            <p:ph type="body" idx="1"/>
          </p:nvPr>
        </p:nvSpPr>
        <p:spPr>
          <a:xfrm>
            <a:off x="913809" y="4346732"/>
            <a:ext cx="5030391" cy="4109357"/>
          </a:xfrm>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Este diagrama presenta una simplificación de lo que es el riesgo: incertidumbre acerca</a:t>
            </a:r>
            <a:r>
              <a:rPr lang="es-ES_tradnl" baseline="0" dirty="0" smtClean="0"/>
              <a:t> de cómo sucederán las cosas en el futuro. </a:t>
            </a:r>
          </a:p>
          <a:p>
            <a:r>
              <a:rPr lang="es-ES_tradnl" baseline="0" dirty="0" smtClean="0"/>
              <a:t>El rol de ERM es analizar "¿qué es lo que va a suceder?" (que es lo que está dentro de la estrella roja).</a:t>
            </a:r>
            <a:endParaRPr lang="es-ES_tradnl"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7</a:t>
            </a:fld>
            <a:endParaRPr lang="en-GB" dirty="0"/>
          </a:p>
        </p:txBody>
      </p:sp>
    </p:spTree>
    <p:extLst>
      <p:ext uri="{BB962C8B-B14F-4D97-AF65-F5344CB8AC3E}">
        <p14:creationId xmlns:p14="http://schemas.microsoft.com/office/powerpoint/2010/main" val="157683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g num"/>
          <p:cNvSpPr>
            <a:spLocks noGrp="1" noChangeArrowheads="1"/>
          </p:cNvSpPr>
          <p:nvPr>
            <p:ph type="sldNum" sz="quarter" idx="5"/>
          </p:nvPr>
        </p:nvSpPr>
        <p:spPr>
          <a:noFill/>
        </p:spPr>
        <p:txBody>
          <a:bodyPr/>
          <a:lstStyle/>
          <a:p>
            <a:fld id="{D4672E0C-01E8-45B9-99FF-4665C4018FF6}" type="slidenum">
              <a:rPr lang="en-US"/>
              <a:pPr/>
              <a:t>13</a:t>
            </a:fld>
            <a:endParaRPr lang="en-US" dirty="0"/>
          </a:p>
        </p:txBody>
      </p:sp>
      <p:sp>
        <p:nvSpPr>
          <p:cNvPr id="33795" name="Rectangle 2"/>
          <p:cNvSpPr>
            <a:spLocks noGrp="1" noRot="1" noChangeAspect="1" noChangeArrowheads="1" noTextEdit="1"/>
          </p:cNvSpPr>
          <p:nvPr>
            <p:ph type="sldImg"/>
          </p:nvPr>
        </p:nvSpPr>
        <p:spPr>
          <a:xfrm>
            <a:off x="1143000" y="687388"/>
            <a:ext cx="4575175" cy="3430587"/>
          </a:xfrm>
          <a:ln/>
        </p:spPr>
      </p:sp>
      <p:sp>
        <p:nvSpPr>
          <p:cNvPr id="33796" name="Rectangle 3"/>
          <p:cNvSpPr>
            <a:spLocks noGrp="1" noChangeArrowheads="1"/>
          </p:cNvSpPr>
          <p:nvPr>
            <p:ph type="body" idx="1"/>
          </p:nvPr>
        </p:nvSpPr>
        <p:spPr>
          <a:xfrm>
            <a:off x="914508" y="4347532"/>
            <a:ext cx="5028985" cy="4109170"/>
          </a:xfrm>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Ensuring an effective integrated assurance approach in Swiss Re</a:t>
            </a:r>
          </a:p>
          <a:p>
            <a:endParaRPr lang="en-GB" b="1" dirty="0"/>
          </a:p>
          <a:p>
            <a:pPr>
              <a:spcBef>
                <a:spcPts val="600"/>
              </a:spcBef>
            </a:pPr>
            <a:r>
              <a:rPr lang="en-GB" dirty="0" smtClean="0">
                <a:solidFill>
                  <a:schemeClr val="accent4">
                    <a:lumMod val="75000"/>
                  </a:schemeClr>
                </a:solidFill>
              </a:rPr>
              <a:t>Close co-ordination between functions within Integrated Assurance Framework with:  </a:t>
            </a:r>
          </a:p>
          <a:p>
            <a:pPr lvl="1">
              <a:buFont typeface="Wingdings" pitchFamily="2" charset="2"/>
              <a:buChar char="Ø"/>
            </a:pPr>
            <a:r>
              <a:rPr lang="en-GB" dirty="0" smtClean="0"/>
              <a:t>Responsibilities of all lines of defence defined, agreed and articulated in policy and standards framework;</a:t>
            </a:r>
          </a:p>
          <a:p>
            <a:pPr lvl="1">
              <a:buFont typeface="Wingdings" pitchFamily="2" charset="2"/>
              <a:buChar char="Ø"/>
            </a:pPr>
            <a:r>
              <a:rPr lang="en-GB" dirty="0" smtClean="0"/>
              <a:t>Common platform being used to drive overall framework, including group-wide approach to underlying operational risks and control standards and issue management; and</a:t>
            </a:r>
          </a:p>
          <a:p>
            <a:pPr lvl="1">
              <a:buFont typeface="Wingdings" pitchFamily="2" charset="2"/>
              <a:buChar char="Ø"/>
            </a:pPr>
            <a:r>
              <a:rPr lang="en-GB" dirty="0" smtClean="0"/>
              <a:t>Close and ongoing coordination between ORM, Compliance and GIA to achieve effective, leveraged and coordinated 2nd and 3rd line of </a:t>
            </a:r>
            <a:r>
              <a:rPr lang="en-GB" dirty="0" err="1" smtClean="0"/>
              <a:t>defense</a:t>
            </a:r>
            <a:r>
              <a:rPr lang="en-GB" dirty="0" smtClean="0"/>
              <a:t> "Assurance" activities including production of quarterly Assurance report.</a:t>
            </a:r>
          </a:p>
          <a:p>
            <a:pPr>
              <a:spcBef>
                <a:spcPts val="1800"/>
              </a:spcBef>
            </a:pPr>
            <a:r>
              <a:rPr lang="en-GB" dirty="0" smtClean="0">
                <a:solidFill>
                  <a:schemeClr val="accent4">
                    <a:lumMod val="75000"/>
                  </a:schemeClr>
                </a:solidFill>
              </a:rPr>
              <a:t>Benefits of this co-ordination include the ability to:</a:t>
            </a:r>
          </a:p>
          <a:p>
            <a:pPr lvl="1">
              <a:buFont typeface="Wingdings" pitchFamily="2" charset="2"/>
              <a:buChar char="Ø"/>
            </a:pPr>
            <a:r>
              <a:rPr lang="en-GB" dirty="0" smtClean="0"/>
              <a:t>Establish and enforce expected control related </a:t>
            </a:r>
            <a:r>
              <a:rPr lang="en-GB" dirty="0" err="1" smtClean="0"/>
              <a:t>behaviors</a:t>
            </a:r>
            <a:r>
              <a:rPr lang="en-GB" dirty="0" smtClean="0"/>
              <a:t>;</a:t>
            </a:r>
          </a:p>
          <a:p>
            <a:pPr lvl="1">
              <a:buFont typeface="Wingdings" pitchFamily="2" charset="2"/>
              <a:buChar char="Ø"/>
            </a:pPr>
            <a:r>
              <a:rPr lang="en-GB" dirty="0" smtClean="0"/>
              <a:t>Set </a:t>
            </a:r>
            <a:r>
              <a:rPr lang="en-GB" dirty="0" smtClean="0">
                <a:solidFill>
                  <a:schemeClr val="tx1"/>
                </a:solidFill>
              </a:rPr>
              <a:t>acceptable</a:t>
            </a:r>
            <a:r>
              <a:rPr lang="en-GB" dirty="0" smtClean="0"/>
              <a:t> risk levels;</a:t>
            </a:r>
          </a:p>
          <a:p>
            <a:pPr lvl="1">
              <a:buFont typeface="Wingdings" pitchFamily="2" charset="2"/>
              <a:buChar char="Ø"/>
            </a:pPr>
            <a:r>
              <a:rPr lang="en-GB" dirty="0" smtClean="0"/>
              <a:t>Minimise overlap and duplication between assurance functions;</a:t>
            </a:r>
          </a:p>
          <a:p>
            <a:pPr lvl="1">
              <a:buFont typeface="Wingdings" pitchFamily="2" charset="2"/>
              <a:buChar char="Ø"/>
            </a:pPr>
            <a:r>
              <a:rPr lang="en-GB" dirty="0" smtClean="0"/>
              <a:t>Focus all lines of defence on the most critical risks; and</a:t>
            </a:r>
          </a:p>
          <a:p>
            <a:pPr lvl="1">
              <a:buFont typeface="Wingdings" pitchFamily="2" charset="2"/>
              <a:buChar char="Ø"/>
            </a:pPr>
            <a:r>
              <a:rPr lang="en-GB" dirty="0" smtClean="0"/>
              <a:t>More effective use of business management time. </a:t>
            </a:r>
          </a:p>
          <a:p>
            <a:endParaRPr lang="en-GB" b="1" dirty="0"/>
          </a:p>
          <a:p>
            <a:endParaRPr lang="en-GB" b="1" dirty="0"/>
          </a:p>
          <a:p>
            <a:endParaRPr lang="en-GB" b="1"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15</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D3419-2B57-4000-BE1B-0B940DC0786A}" type="slidenum">
              <a:rPr lang="en-GB"/>
              <a:pPr/>
              <a:t>31</a:t>
            </a:fld>
            <a:endParaRPr lang="en-GB" dirty="0"/>
          </a:p>
        </p:txBody>
      </p:sp>
      <p:sp>
        <p:nvSpPr>
          <p:cNvPr id="102402" name="Rectangle 2"/>
          <p:cNvSpPr>
            <a:spLocks noGrp="1" noRot="1" noChangeAspect="1" noChangeArrowheads="1" noTextEdit="1"/>
          </p:cNvSpPr>
          <p:nvPr>
            <p:ph type="sldImg"/>
          </p:nvPr>
        </p:nvSpPr>
        <p:spPr>
          <a:xfrm>
            <a:off x="1144588" y="685800"/>
            <a:ext cx="4573587" cy="3430588"/>
          </a:xfrm>
          <a:ln/>
        </p:spPr>
      </p:sp>
      <p:sp>
        <p:nvSpPr>
          <p:cNvPr id="102403" name="Rectangle 3"/>
          <p:cNvSpPr>
            <a:spLocks noGrp="1" noChangeArrowheads="1"/>
          </p:cNvSpPr>
          <p:nvPr>
            <p:ph type="body" idx="1"/>
          </p:nvPr>
        </p:nvSpPr>
        <p:spPr>
          <a:xfrm>
            <a:off x="914404" y="4340229"/>
            <a:ext cx="5029201" cy="4116388"/>
          </a:xfrm>
        </p:spPr>
        <p:txBody>
          <a:bodyPr/>
          <a:lstStyle/>
          <a:p>
            <a:endParaRPr lang="de-CH"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2DDFFCB-8FA4-40B0-90C1-53036940BC5A}" type="slidenum">
              <a:rPr lang="en-GB"/>
              <a:pPr/>
              <a:t>33</a:t>
            </a:fld>
            <a:endParaRPr lang="en-GB"/>
          </a:p>
        </p:txBody>
      </p:sp>
      <p:sp>
        <p:nvSpPr>
          <p:cNvPr id="35843" name="Rectangle 2"/>
          <p:cNvSpPr>
            <a:spLocks noGrp="1" noRot="1" noChangeAspect="1" noChangeArrowheads="1" noTextEdit="1"/>
          </p:cNvSpPr>
          <p:nvPr>
            <p:ph type="sldImg"/>
          </p:nvPr>
        </p:nvSpPr>
        <p:spPr>
          <a:xfrm>
            <a:off x="1143000" y="685800"/>
            <a:ext cx="4573588" cy="3429000"/>
          </a:xfr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hemeOverride" Target="../theme/themeOverride3.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Override" Target="../theme/themeOverride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hemeOverride" Target="../theme/themeOverride8.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endParaRPr lang="en-GB" dirty="0"/>
          </a:p>
        </p:txBody>
      </p:sp>
      <p:sp>
        <p:nvSpPr>
          <p:cNvPr id="2" name="Title 1"/>
          <p:cNvSpPr>
            <a:spLocks noGrp="1"/>
          </p:cNvSpPr>
          <p:nvPr>
            <p:ph type="ctrTitle"/>
          </p:nvPr>
        </p:nvSpPr>
        <p:spPr bwMode="black">
          <a:xfrm>
            <a:off x="755650" y="1628775"/>
            <a:ext cx="6048375" cy="1181862"/>
          </a:xfrm>
        </p:spPr>
        <p:txBody>
          <a:bodyPr>
            <a:noAutofit/>
          </a:bodyPr>
          <a:lstStyle>
            <a:lvl1pPr algn="l">
              <a:lnSpc>
                <a:spcPct val="80000"/>
              </a:lnSpc>
              <a:defRPr sz="4800">
                <a:solidFill>
                  <a:srgbClr val="FFFFFF"/>
                </a:solidFill>
                <a:latin typeface="SwissReSans Light" pitchFamily="34" charset="0"/>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ubtitle 2"/>
          <p:cNvSpPr>
            <a:spLocks noGrp="1"/>
          </p:cNvSpPr>
          <p:nvPr>
            <p:ph type="subTitle" idx="1"/>
          </p:nvPr>
        </p:nvSpPr>
        <p:spPr bwMode="black">
          <a:xfrm>
            <a:off x="755650" y="2883662"/>
            <a:ext cx="6048375" cy="863600"/>
          </a:xfrm>
        </p:spPr>
        <p:txBody>
          <a:bodyPr/>
          <a:lstStyle>
            <a:lvl1pPr marL="0" indent="0" algn="l">
              <a:lnSpc>
                <a:spcPct val="100000"/>
              </a:lnSpc>
              <a:spcBef>
                <a:spcPts val="120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a:p>
        </p:txBody>
      </p:sp>
      <p:sp>
        <p:nvSpPr>
          <p:cNvPr id="9"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square" lIns="0" tIns="0" rIns="0" bIns="0" anchor="t"/>
          <a:lstStyle/>
          <a:p>
            <a:pPr>
              <a:buClrTx/>
              <a:buSzTx/>
              <a:buFontTx/>
              <a:buNone/>
            </a:pPr>
            <a:endParaRPr lang="es-ES_tradnl" sz="900" b="0" dirty="0">
              <a:latin typeface="SwissReSans" pitchFamily="34" charset="0"/>
            </a:endParaRPr>
          </a:p>
        </p:txBody>
      </p:sp>
      <p:pic>
        <p:nvPicPr>
          <p:cNvPr id="4" name="Picture 3"/>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tretch>
            <a:fillRect/>
          </a:stretch>
        </p:blipFill>
        <p:spPr bwMode="gray">
          <a:xfrm>
            <a:off x="6804025" y="260350"/>
            <a:ext cx="1157288" cy="671513"/>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BF84BE5-87AF-48D6-94F2-CA93B266CAA8}" type="slidenum">
              <a:rPr lang="en-GB"/>
              <a:pPr/>
              <a:t>‹#›</a:t>
            </a:fld>
            <a:endParaRPr lang="en-GB"/>
          </a:p>
        </p:txBody>
      </p:sp>
    </p:spTree>
    <p:extLst>
      <p:ext uri="{BB962C8B-B14F-4D97-AF65-F5344CB8AC3E}">
        <p14:creationId xmlns:p14="http://schemas.microsoft.com/office/powerpoint/2010/main" val="98208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5B56DC-FE42-4B02-83AD-A94DBF2F1C61}" type="slidenum">
              <a:rPr lang="en-GB"/>
              <a:pPr/>
              <a:t>‹#›</a:t>
            </a:fld>
            <a:endParaRPr lang="en-GB"/>
          </a:p>
        </p:txBody>
      </p:sp>
    </p:spTree>
    <p:extLst>
      <p:ext uri="{BB962C8B-B14F-4D97-AF65-F5344CB8AC3E}">
        <p14:creationId xmlns:p14="http://schemas.microsoft.com/office/powerpoint/2010/main" val="40059487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11" name="Slide Number Placeholder 10"/>
          <p:cNvSpPr>
            <a:spLocks noGrp="1"/>
          </p:cNvSpPr>
          <p:nvPr>
            <p:ph type="sldNum" sz="quarter" idx="11"/>
          </p:nvPr>
        </p:nvSpPr>
        <p:spPr bwMode="black"/>
        <p:txBody>
          <a:bodyPr/>
          <a:lstStyle/>
          <a:p>
            <a:fld id="{8E9F59B9-8094-4618-B073-21DD649DF751}" type="slidenum">
              <a:rPr lang="es-ES_tradnl" smtClean="0"/>
              <a:pPr/>
              <a:t>‹#›</a:t>
            </a:fld>
            <a:endParaRPr lang="es-ES_tradnl" dirty="0"/>
          </a:p>
        </p:txBody>
      </p:sp>
      <p:sp>
        <p:nvSpPr>
          <p:cNvPr id="5" name="Title 4"/>
          <p:cNvSpPr>
            <a:spLocks noGrp="1"/>
          </p:cNvSpPr>
          <p:nvPr>
            <p:ph type="title"/>
          </p:nvPr>
        </p:nvSpPr>
        <p:spPr/>
        <p:txBody>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solidFill>
          <a:srgbClr val="D1DCD6"/>
        </a:solidFill>
        <a:effectLst/>
      </p:bgPr>
    </p:bg>
    <p:spTree>
      <p:nvGrpSpPr>
        <p:cNvPr id="1" name=""/>
        <p:cNvGrpSpPr/>
        <p:nvPr/>
      </p:nvGrpSpPr>
      <p:grpSpPr>
        <a:xfrm>
          <a:off x="0" y="0"/>
          <a:ext cx="0" cy="0"/>
          <a:chOff x="0" y="0"/>
          <a:chExt cx="0" cy="0"/>
        </a:xfrm>
      </p:grpSpPr>
      <p:pic>
        <p:nvPicPr>
          <p:cNvPr id="3" name="Picture 2"/>
          <p:cNvPicPr>
            <a:picLocks/>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2" name="Title 1"/>
          <p:cNvSpPr>
            <a:spLocks noGrp="1"/>
          </p:cNvSpPr>
          <p:nvPr>
            <p:ph type="title"/>
          </p:nvPr>
        </p:nvSpPr>
        <p:spPr bwMode="black">
          <a:xfrm>
            <a:off x="755651" y="1628800"/>
            <a:ext cx="6048375" cy="1181862"/>
          </a:xfrm>
        </p:spPr>
        <p:txBody>
          <a:bodyPr vert="horz" lIns="0" tIns="0" rIns="0" bIns="0" rtlCol="0" anchor="b"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11" name="Classification"/>
          <p:cNvSpPr txBox="1">
            <a:spLocks noChangeArrowheads="1"/>
          </p:cNvSpPr>
          <p:nvPr userDrawn="1">
            <p:custDataLst>
              <p:tags r:id="rId3"/>
            </p:custDataLst>
          </p:nvPr>
        </p:nvSpPr>
        <p:spPr bwMode="black">
          <a:xfrm>
            <a:off x="755650" y="260350"/>
            <a:ext cx="5832475" cy="139700"/>
          </a:xfrm>
          <a:prstGeom prst="rect">
            <a:avLst/>
          </a:prstGeom>
          <a:noFill/>
          <a:ln w="9525" algn="ctr">
            <a:noFill/>
            <a:miter lim="800000"/>
            <a:headEnd/>
            <a:tailEnd/>
          </a:ln>
          <a:effectLst/>
        </p:spPr>
        <p:txBody>
          <a:bodyPr wrap="square" lIns="0" tIns="0" rIns="0" bIns="0" anchor="t"/>
          <a:lstStyle/>
          <a:p>
            <a:pPr>
              <a:buClrTx/>
              <a:buSzTx/>
              <a:buFontTx/>
              <a:buNone/>
            </a:pPr>
            <a:endParaRPr lang="es-ES_tradnl" sz="900" b="0" dirty="0">
              <a:solidFill>
                <a:srgbClr val="FFFFFF"/>
              </a:solidFill>
              <a:latin typeface="SwissReSans" pitchFamily="34" charset="0"/>
            </a:endParaRPr>
          </a:p>
        </p:txBody>
      </p:sp>
      <p:sp>
        <p:nvSpPr>
          <p:cNvPr id="12" name="TextBox 11"/>
          <p:cNvSpPr txBox="1">
            <a:spLocks/>
          </p:cNvSpPr>
          <p:nvPr userDrawn="1">
            <p:custDataLst>
              <p:tags r:id="rId4"/>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es-ES_tradnl" sz="1000" b="0" kern="1200" smtClean="0">
                <a:solidFill>
                  <a:srgbClr val="FFFFFF"/>
                </a:solidFill>
                <a:latin typeface="SwissReSans" pitchFamily="34" charset="0"/>
                <a:ea typeface="+mn-ea"/>
                <a:cs typeface="+mn-cs"/>
              </a:rPr>
              <a:t>Seminario Reguladores de Seguros LatAm | Santiago 2013 | Alfredo Gomez</a:t>
            </a:r>
            <a:endParaRPr lang="es-ES_tradnl" sz="1000" b="0" kern="1200" dirty="0">
              <a:solidFill>
                <a:srgbClr val="FFFFFF"/>
              </a:solidFill>
              <a:latin typeface="SwissReSans" pitchFamily="34" charset="0"/>
              <a:ea typeface="+mn-ea"/>
              <a:cs typeface="+mn-cs"/>
            </a:endParaRPr>
          </a:p>
        </p:txBody>
      </p:sp>
      <p:sp>
        <p:nvSpPr>
          <p:cNvPr id="13" name="Slide Number Placeholder 12"/>
          <p:cNvSpPr>
            <a:spLocks noGrp="1"/>
          </p:cNvSpPr>
          <p:nvPr>
            <p:ph type="sldNum" sz="quarter" idx="11"/>
          </p:nvPr>
        </p:nvSpPr>
        <p:spPr bwMode="black"/>
        <p:txBody>
          <a:bodyPr/>
          <a:lstStyle/>
          <a:p>
            <a:fld id="{8E9F59B9-8094-4618-B073-21DD649DF751}" type="slidenum">
              <a:rPr lang="es-ES_tradnl" smtClean="0"/>
              <a:pPr/>
              <a:t>‹#›</a:t>
            </a:fld>
            <a:endParaRPr lang="es-ES_tradnl" dirty="0"/>
          </a:p>
        </p:txBody>
      </p:sp>
      <p:sp>
        <p:nvSpPr>
          <p:cNvPr id="10" name="Text Placeholder 9"/>
          <p:cNvSpPr>
            <a:spLocks noGrp="1"/>
          </p:cNvSpPr>
          <p:nvPr>
            <p:ph type="body" sz="quarter" idx="12"/>
          </p:nvPr>
        </p:nvSpPr>
        <p:spPr>
          <a:xfrm>
            <a:off x="755651" y="2883687"/>
            <a:ext cx="6048375" cy="863600"/>
          </a:xfrm>
        </p:spPr>
        <p:txBody>
          <a:bodyPr/>
          <a:lstStyle>
            <a:lvl1pPr>
              <a:defRPr sz="180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pic>
        <p:nvPicPr>
          <p:cNvPr id="4" name="Picture 3"/>
          <p:cNvPicPr>
            <a:picLocks noChangeAspect="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bwMode="gray">
          <a:xfrm>
            <a:off x="6804025" y="260350"/>
            <a:ext cx="1000125" cy="581025"/>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755650" y="1628775"/>
            <a:ext cx="3816350" cy="4300555"/>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Content Placeholder 3"/>
          <p:cNvSpPr>
            <a:spLocks noGrp="1"/>
          </p:cNvSpPr>
          <p:nvPr>
            <p:ph sz="half" idx="2"/>
          </p:nvPr>
        </p:nvSpPr>
        <p:spPr bwMode="black">
          <a:xfrm>
            <a:off x="4786314" y="1628775"/>
            <a:ext cx="3817936" cy="4300555"/>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7" name="Slide Number Placeholder 6"/>
          <p:cNvSpPr>
            <a:spLocks noGrp="1"/>
          </p:cNvSpPr>
          <p:nvPr>
            <p:ph type="sldNum" sz="quarter" idx="11"/>
          </p:nvPr>
        </p:nvSpPr>
        <p:spPr bwMode="black"/>
        <p:txBody>
          <a:bodyPr/>
          <a:lstStyle/>
          <a:p>
            <a:fld id="{8E9F59B9-8094-4618-B073-21DD649DF751}" type="slidenum">
              <a:rPr lang="es-ES_tradnl" smtClean="0"/>
              <a:pPr/>
              <a:t>‹#›</a:t>
            </a:fld>
            <a:endParaRPr lang="es-ES_tradnl" dirty="0"/>
          </a:p>
        </p:txBody>
      </p:sp>
      <p:sp>
        <p:nvSpPr>
          <p:cNvPr id="6" name="Title 5"/>
          <p:cNvSpPr>
            <a:spLocks noGrp="1"/>
          </p:cNvSpPr>
          <p:nvPr>
            <p:ph type="title"/>
          </p:nvPr>
        </p:nvSpPr>
        <p:spPr/>
        <p:txBody>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bwMode="black"/>
        <p:txBody>
          <a:bodyPr/>
          <a:lstStyle/>
          <a:p>
            <a:fld id="{8E9F59B9-8094-4618-B073-21DD649DF751}" type="slidenum">
              <a:rPr lang="es-ES_tradnl" smtClean="0"/>
              <a:pPr/>
              <a:t>‹#›</a:t>
            </a:fld>
            <a:endParaRPr lang="es-ES_tradnl" dirty="0"/>
          </a:p>
        </p:txBody>
      </p:sp>
      <p:sp>
        <p:nvSpPr>
          <p:cNvPr id="4" name="Title 3"/>
          <p:cNvSpPr>
            <a:spLocks noGrp="1"/>
          </p:cNvSpPr>
          <p:nvPr>
            <p:ph type="title"/>
          </p:nvPr>
        </p:nvSpPr>
        <p:spPr/>
        <p:txBody>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black"/>
        <p:txBody>
          <a:bodyPr/>
          <a:lstStyle/>
          <a:p>
            <a:fld id="{8E9F59B9-8094-4618-B073-21DD649DF751}" type="slidenum">
              <a:rPr lang="es-ES_tradnl" smtClean="0"/>
              <a:pPr/>
              <a:t>‹#›</a:t>
            </a:fld>
            <a:endParaRPr lang="es-ES_tradnl"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9144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square" lIns="0" tIns="0" rIns="0" bIns="0" anchor="t"/>
          <a:lstStyle/>
          <a:p>
            <a:pPr>
              <a:buClrTx/>
              <a:buSzTx/>
              <a:buFontTx/>
              <a:buNone/>
            </a:pPr>
            <a:endParaRPr lang="es-ES_tradnl" sz="900" b="0" dirty="0">
              <a:latin typeface="SwissReSans" pitchFamily="34" charset="0"/>
            </a:endParaRPr>
          </a:p>
        </p:txBody>
      </p:sp>
      <p:sp>
        <p:nvSpPr>
          <p:cNvPr id="7" name="Slide Number Placeholder 6"/>
          <p:cNvSpPr>
            <a:spLocks noGrp="1"/>
          </p:cNvSpPr>
          <p:nvPr>
            <p:ph type="sldNum" sz="quarter" idx="11"/>
          </p:nvPr>
        </p:nvSpPr>
        <p:spPr/>
        <p:txBody>
          <a:bodyPr/>
          <a:lstStyle/>
          <a:p>
            <a:fld id="{8E9F59B9-8094-4618-B073-21DD649DF751}" type="slidenum">
              <a:rPr lang="es-ES_tradnl" smtClean="0"/>
              <a:pPr/>
              <a:t>‹#›</a:t>
            </a:fld>
            <a:endParaRPr lang="es-ES_tradnl" dirty="0"/>
          </a:p>
        </p:txBody>
      </p:sp>
      <p:sp>
        <p:nvSpPr>
          <p:cNvPr id="9" name="Footer"/>
          <p:cNvSpPr txBox="1">
            <a:spLocks/>
          </p:cNvSpPr>
          <p:nvPr userDrawn="1">
            <p:custDataLst>
              <p:tags r:id="rId3"/>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es-ES_tradnl" sz="1000" b="0" kern="1200" smtClean="0">
                <a:solidFill>
                  <a:srgbClr val="FFFFFF"/>
                </a:solidFill>
                <a:latin typeface="SwissReSans" pitchFamily="34" charset="0"/>
                <a:ea typeface="+mn-ea"/>
                <a:cs typeface="+mn-cs"/>
              </a:rPr>
              <a:t>Seminario Reguladores de Seguros LatAm | Santiago 2013 | Alfredo Gomez</a:t>
            </a:r>
            <a:endParaRPr lang="es-ES_tradnl" sz="1000" b="0" kern="1200" dirty="0">
              <a:solidFill>
                <a:srgbClr val="FFFFFF"/>
              </a:solidFill>
              <a:latin typeface="SwissReSans" pitchFamily="34" charset="0"/>
              <a:ea typeface="+mn-ea"/>
              <a:cs typeface="+mn-cs"/>
            </a:endParaRPr>
          </a:p>
        </p:txBody>
      </p:sp>
      <p:pic>
        <p:nvPicPr>
          <p:cNvPr id="2" name="Picture 1"/>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6804025" y="260350"/>
            <a:ext cx="1000125" cy="581025"/>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endParaRPr lang="en-GB" dirty="0"/>
          </a:p>
        </p:txBody>
      </p:sp>
      <p:sp>
        <p:nvSpPr>
          <p:cNvPr id="2" name="Title 1"/>
          <p:cNvSpPr>
            <a:spLocks noGrp="1"/>
          </p:cNvSpPr>
          <p:nvPr>
            <p:ph type="ctrTitle"/>
          </p:nvPr>
        </p:nvSpPr>
        <p:spPr bwMode="black">
          <a:xfrm>
            <a:off x="755650" y="1628775"/>
            <a:ext cx="6048375" cy="1181862"/>
          </a:xfrm>
        </p:spPr>
        <p:txBody>
          <a:bodyPr anchor="t" anchorCtr="0">
            <a:noAutofit/>
          </a:bodyPr>
          <a:lstStyle>
            <a:lvl1pPr algn="l">
              <a:lnSpc>
                <a:spcPct val="80000"/>
              </a:lnSpc>
              <a:defRPr sz="4800">
                <a:solidFill>
                  <a:srgbClr val="FFFFFF"/>
                </a:solidFill>
                <a:latin typeface="SwissReSans Light" pitchFamily="34" charset="0"/>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9"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square" lIns="0" tIns="0" rIns="0" bIns="0" anchor="t"/>
          <a:lstStyle/>
          <a:p>
            <a:pPr>
              <a:buClrTx/>
              <a:buSzTx/>
              <a:buFontTx/>
              <a:buNone/>
            </a:pPr>
            <a:endParaRPr lang="es-ES_tradnl" sz="900" b="0" dirty="0">
              <a:latin typeface="SwissReSans" pitchFamily="34" charset="0"/>
            </a:endParaRPr>
          </a:p>
        </p:txBody>
      </p:sp>
      <p:pic>
        <p:nvPicPr>
          <p:cNvPr id="3" name="Picture 2"/>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tretch>
            <a:fillRect/>
          </a:stretch>
        </p:blipFill>
        <p:spPr bwMode="gray">
          <a:xfrm>
            <a:off x="6804025" y="260350"/>
            <a:ext cx="1157288" cy="671513"/>
          </a:xfrm>
          <a:prstGeom prst="rect">
            <a:avLst/>
          </a:prstGeom>
        </p:spPr>
      </p:pic>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628775"/>
            <a:ext cx="38481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56150" y="1628775"/>
            <a:ext cx="38481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1DFA71E6-C0A8-4E29-B808-14D1DE21D172}" type="slidenum">
              <a:rPr lang="en-GB"/>
              <a:pPr/>
              <a:t>‹#›</a:t>
            </a:fld>
            <a:endParaRPr lang="en-GB"/>
          </a:p>
        </p:txBody>
      </p:sp>
    </p:spTree>
    <p:extLst>
      <p:ext uri="{BB962C8B-B14F-4D97-AF65-F5344CB8AC3E}">
        <p14:creationId xmlns:p14="http://schemas.microsoft.com/office/powerpoint/2010/main" val="361964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ooterBand_BW"/>
          <p:cNvSpPr>
            <a:spLocks/>
          </p:cNvSpPr>
          <p:nvPr>
            <p:custDataLst>
              <p:tags r:id="rId13"/>
            </p:custDataLst>
          </p:nvPr>
        </p:nvSpPr>
        <p:spPr>
          <a:xfrm>
            <a:off x="0" y="6237288"/>
            <a:ext cx="9144000" cy="427037"/>
          </a:xfrm>
          <a:prstGeom prst="rect">
            <a:avLst/>
          </a:prstGeom>
          <a:solidFill>
            <a:srgbClr val="D0D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4" name="Picture 3"/>
          <p:cNvPicPr>
            <a:picLocks/>
          </p:cNvPicPr>
          <p:nvPr userDrawn="1">
            <p:custDataLst>
              <p:tags r:id="rId14"/>
            </p:custDataLst>
          </p:nvPr>
        </p:nvPicPr>
        <p:blipFill>
          <a:blip r:embed="rId19">
            <a:extLst>
              <a:ext uri="{28A0092B-C50C-407E-A947-70E740481C1C}">
                <a14:useLocalDpi xmlns:a14="http://schemas.microsoft.com/office/drawing/2010/main" val="0"/>
              </a:ext>
            </a:extLst>
          </a:blip>
          <a:stretch>
            <a:fillRect/>
          </a:stretch>
        </p:blipFill>
        <p:spPr bwMode="hidden">
          <a:xfrm>
            <a:off x="0" y="6237288"/>
            <a:ext cx="9144000" cy="427038"/>
          </a:xfrm>
          <a:prstGeom prst="rect">
            <a:avLst/>
          </a:prstGeom>
        </p:spPr>
      </p:pic>
      <p:sp>
        <p:nvSpPr>
          <p:cNvPr id="2" name="Title Placeholder 1"/>
          <p:cNvSpPr>
            <a:spLocks noGrp="1"/>
          </p:cNvSpPr>
          <p:nvPr>
            <p:ph type="title"/>
          </p:nvPr>
        </p:nvSpPr>
        <p:spPr bwMode="black">
          <a:xfrm>
            <a:off x="755651" y="476251"/>
            <a:ext cx="5832475" cy="865187"/>
          </a:xfrm>
          <a:prstGeom prst="rect">
            <a:avLst/>
          </a:prstGeom>
        </p:spPr>
        <p:txBody>
          <a:bodyPr vert="horz" lIns="0" tIns="0" rIns="0" bIns="0" rtlCol="0" anchor="b" anchorCtr="0">
            <a:noAutofit/>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Text Placeholder 2"/>
          <p:cNvSpPr>
            <a:spLocks noGrp="1"/>
          </p:cNvSpPr>
          <p:nvPr>
            <p:ph type="body" idx="1"/>
          </p:nvPr>
        </p:nvSpPr>
        <p:spPr bwMode="black">
          <a:xfrm>
            <a:off x="755650" y="1628775"/>
            <a:ext cx="7848600" cy="4321175"/>
          </a:xfrm>
          <a:prstGeom prst="rect">
            <a:avLst/>
          </a:prstGeom>
        </p:spPr>
        <p:txBody>
          <a:bodyPr vert="horz" lIns="0" tIns="0" rIns="0" bIns="0" rtlCol="0">
            <a:no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6" name="Slide Number Placeholder 5"/>
          <p:cNvSpPr>
            <a:spLocks noGrp="1"/>
          </p:cNvSpPr>
          <p:nvPr>
            <p:ph type="sldNum" sz="quarter" idx="4"/>
            <p:custDataLst>
              <p:tags r:id="rId15"/>
            </p:custDataLst>
          </p:nvPr>
        </p:nvSpPr>
        <p:spPr bwMode="black">
          <a:xfrm>
            <a:off x="6804026" y="6342062"/>
            <a:ext cx="185737" cy="182562"/>
          </a:xfrm>
          <a:prstGeom prst="rect">
            <a:avLst/>
          </a:prstGeom>
        </p:spPr>
        <p:txBody>
          <a:bodyPr vert="horz" wrap="none" lIns="0" tIns="0" rIns="0" bIns="0" rtlCol="0" anchor="b" anchorCtr="0"/>
          <a:lstStyle>
            <a:lvl1pPr algn="l">
              <a:defRPr sz="1200" b="1">
                <a:solidFill>
                  <a:srgbClr val="FFFFFF"/>
                </a:solidFill>
                <a:latin typeface="SwissReSans" pitchFamily="34" charset="0"/>
              </a:defRPr>
            </a:lvl1pPr>
          </a:lstStyle>
          <a:p>
            <a:fld id="{8E9F59B9-8094-4618-B073-21DD649DF751}" type="slidenum">
              <a:rPr lang="es-ES_tradnl" smtClean="0"/>
              <a:pPr/>
              <a:t>‹#›</a:t>
            </a:fld>
            <a:endParaRPr lang="es-ES_tradnl" dirty="0"/>
          </a:p>
        </p:txBody>
      </p:sp>
      <p:sp>
        <p:nvSpPr>
          <p:cNvPr id="10" name="Classification"/>
          <p:cNvSpPr txBox="1">
            <a:spLocks noChangeArrowheads="1"/>
          </p:cNvSpPr>
          <p:nvPr>
            <p:custDataLst>
              <p:tags r:id="rId16"/>
            </p:custDataLst>
          </p:nvPr>
        </p:nvSpPr>
        <p:spPr bwMode="black">
          <a:xfrm>
            <a:off x="755650" y="260350"/>
            <a:ext cx="5832475" cy="139700"/>
          </a:xfrm>
          <a:prstGeom prst="rect">
            <a:avLst/>
          </a:prstGeom>
          <a:noFill/>
          <a:ln w="9525" algn="ctr">
            <a:noFill/>
            <a:miter lim="800000"/>
            <a:headEnd/>
            <a:tailEnd/>
          </a:ln>
          <a:effectLst/>
        </p:spPr>
        <p:txBody>
          <a:bodyPr wrap="square" lIns="0" tIns="0" rIns="0" bIns="0" anchor="t"/>
          <a:lstStyle/>
          <a:p>
            <a:pPr>
              <a:buClrTx/>
              <a:buSzTx/>
              <a:buFontTx/>
              <a:buNone/>
            </a:pPr>
            <a:endParaRPr lang="es-ES_tradnl" sz="900" b="0" dirty="0">
              <a:latin typeface="SwissReSans" pitchFamily="34" charset="0"/>
            </a:endParaRPr>
          </a:p>
        </p:txBody>
      </p:sp>
      <p:sp>
        <p:nvSpPr>
          <p:cNvPr id="9" name="Footer"/>
          <p:cNvSpPr txBox="1">
            <a:spLocks/>
          </p:cNvSpPr>
          <p:nvPr>
            <p:custDataLst>
              <p:tags r:id="rId17"/>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es-ES_tradnl" sz="1000" b="0" kern="1200" smtClean="0">
                <a:solidFill>
                  <a:srgbClr val="FFFFFF"/>
                </a:solidFill>
                <a:latin typeface="SwissReSans" pitchFamily="34" charset="0"/>
                <a:ea typeface="+mn-ea"/>
                <a:cs typeface="+mn-cs"/>
              </a:rPr>
              <a:t>Seminario Reguladores de Seguros LatAm | Santiago 2013 | Alfredo Gomez</a:t>
            </a:r>
            <a:endParaRPr lang="es-ES_tradnl" sz="1000" b="0" kern="1200" dirty="0">
              <a:solidFill>
                <a:srgbClr val="FFFFFF"/>
              </a:solidFill>
              <a:latin typeface="SwissReSans" pitchFamily="34" charset="0"/>
              <a:ea typeface="+mn-ea"/>
              <a:cs typeface="+mn-cs"/>
            </a:endParaRPr>
          </a:p>
        </p:txBody>
      </p:sp>
      <p:sp>
        <p:nvSpPr>
          <p:cNvPr id="11" name="Date Placeholder 10"/>
          <p:cNvSpPr>
            <a:spLocks noGrp="1"/>
          </p:cNvSpPr>
          <p:nvPr>
            <p:ph type="dt" sz="half" idx="2"/>
          </p:nvPr>
        </p:nvSpPr>
        <p:spPr bwMode="black">
          <a:xfrm>
            <a:off x="7236296" y="6918846"/>
            <a:ext cx="1367954"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s-ES_tradnl" dirty="0"/>
          </a:p>
        </p:txBody>
      </p:sp>
      <p:sp>
        <p:nvSpPr>
          <p:cNvPr id="12" name="Footer Placeholder 11"/>
          <p:cNvSpPr>
            <a:spLocks noGrp="1"/>
          </p:cNvSpPr>
          <p:nvPr>
            <p:ph type="ftr" sz="quarter" idx="3"/>
          </p:nvPr>
        </p:nvSpPr>
        <p:spPr bwMode="black">
          <a:xfrm>
            <a:off x="755649" y="6918845"/>
            <a:ext cx="6048375"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s-ES_tradnl" dirty="0"/>
          </a:p>
        </p:txBody>
      </p:sp>
      <p:pic>
        <p:nvPicPr>
          <p:cNvPr id="5" name="Picture 4"/>
          <p:cNvPicPr>
            <a:picLocks noChangeAspect="1"/>
          </p:cNvPicPr>
          <p:nvPr userDrawn="1">
            <p:custDataLst>
              <p:tags r:id="rId18"/>
            </p:custDataLst>
          </p:nvPr>
        </p:nvPicPr>
        <p:blipFill>
          <a:blip r:embed="rId20" cstate="print">
            <a:extLst>
              <a:ext uri="{28A0092B-C50C-407E-A947-70E740481C1C}">
                <a14:useLocalDpi xmlns:a14="http://schemas.microsoft.com/office/drawing/2010/main" val="0"/>
              </a:ext>
            </a:extLst>
          </a:blip>
          <a:stretch>
            <a:fillRect/>
          </a:stretch>
        </p:blipFill>
        <p:spPr bwMode="gray">
          <a:xfrm>
            <a:off x="6804025" y="260350"/>
            <a:ext cx="1000125" cy="5810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60" r:id="rId10"/>
    <p:sldLayoutId id="2147483661" r:id="rId11"/>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3.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oleObject" Target="../embeddings/oleObject2.bin"/><Relationship Id="rId2" Type="http://schemas.openxmlformats.org/officeDocument/2006/relationships/tags" Target="../tags/tag53.xml"/><Relationship Id="rId16" Type="http://schemas.openxmlformats.org/officeDocument/2006/relationships/notesSlide" Target="../notesSlides/notesSlide6.xml"/><Relationship Id="rId1" Type="http://schemas.openxmlformats.org/officeDocument/2006/relationships/vmlDrawing" Target="../drawings/vmlDrawing2.v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slideLayout" Target="../slideLayouts/slideLayout10.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16.pn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tags" Target="../tags/tag44.xml"/><Relationship Id="rId3" Type="http://schemas.openxmlformats.org/officeDocument/2006/relationships/tags" Target="../tags/tag21.xml"/><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tags" Target="../tags/tag43.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tags" Target="../tags/tag46.xml"/><Relationship Id="rId10" Type="http://schemas.openxmlformats.org/officeDocument/2006/relationships/tags" Target="../tags/tag28.xml"/><Relationship Id="rId19" Type="http://schemas.openxmlformats.org/officeDocument/2006/relationships/tags" Target="../tags/tag37.xml"/><Relationship Id="rId31" Type="http://schemas.openxmlformats.org/officeDocument/2006/relationships/oleObject" Target="../embeddings/oleObject1.bin"/><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tags" Target="../tags/tag45.xml"/><Relationship Id="rId30"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0.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0.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png"/><Relationship Id="rId5" Type="http://schemas.openxmlformats.org/officeDocument/2006/relationships/image" Target="../media/image38.jpg"/><Relationship Id="rId4"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youtube.com/riskbit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r="398"/>
          <a:stretch/>
        </p:blipFill>
        <p:spPr>
          <a:xfrm>
            <a:off x="0" y="0"/>
            <a:ext cx="9144000" cy="6858000"/>
          </a:xfrm>
        </p:spPr>
      </p:pic>
      <p:sp>
        <p:nvSpPr>
          <p:cNvPr id="4" name="Title 2"/>
          <p:cNvSpPr>
            <a:spLocks noGrp="1"/>
          </p:cNvSpPr>
          <p:nvPr>
            <p:ph type="ctrTitle"/>
          </p:nvPr>
        </p:nvSpPr>
        <p:spPr/>
        <p:txBody>
          <a:bodyPr/>
          <a:lstStyle/>
          <a:p>
            <a:r>
              <a:rPr lang="en-US" dirty="0" smtClean="0"/>
              <a:t>Swiss Re</a:t>
            </a:r>
            <a:endParaRPr lang="en-GB" dirty="0"/>
          </a:p>
        </p:txBody>
      </p:sp>
      <p:sp>
        <p:nvSpPr>
          <p:cNvPr id="5" name="Subtitle 3"/>
          <p:cNvSpPr>
            <a:spLocks noGrp="1"/>
          </p:cNvSpPr>
          <p:nvPr>
            <p:ph type="subTitle" idx="1"/>
          </p:nvPr>
        </p:nvSpPr>
        <p:spPr/>
        <p:txBody>
          <a:bodyPr/>
          <a:lstStyle/>
          <a:p>
            <a:r>
              <a:rPr lang="en-GB" dirty="0" smtClean="0"/>
              <a:t>Un </a:t>
            </a:r>
            <a:r>
              <a:rPr lang="en-GB" dirty="0" err="1" smtClean="0"/>
              <a:t>vistazo</a:t>
            </a:r>
            <a:endParaRPr lang="en-GB" dirty="0"/>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gray">
          <a:xfrm>
            <a:off x="6804025" y="260350"/>
            <a:ext cx="1000125" cy="581025"/>
          </a:xfrm>
          <a:prstGeom prst="rect">
            <a:avLst/>
          </a:prstGeom>
        </p:spPr>
      </p:pic>
    </p:spTree>
    <p:extLst>
      <p:ext uri="{BB962C8B-B14F-4D97-AF65-F5344CB8AC3E}">
        <p14:creationId xmlns:p14="http://schemas.microsoft.com/office/powerpoint/2010/main" val="3965438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8E9F59B9-8094-4618-B073-21DD649DF751}" type="slidenum">
              <a:rPr lang="es-ES_tradnl" smtClean="0"/>
              <a:pPr/>
              <a:t>10</a:t>
            </a:fld>
            <a:endParaRPr lang="es-ES_tradnl" dirty="0"/>
          </a:p>
        </p:txBody>
      </p:sp>
      <p:sp>
        <p:nvSpPr>
          <p:cNvPr id="8" name="Title 3"/>
          <p:cNvSpPr>
            <a:spLocks noGrp="1"/>
          </p:cNvSpPr>
          <p:nvPr>
            <p:ph type="title"/>
          </p:nvPr>
        </p:nvSpPr>
        <p:spPr>
          <a:xfrm>
            <a:off x="755651" y="476251"/>
            <a:ext cx="5832475" cy="865187"/>
          </a:xfrm>
        </p:spPr>
        <p:txBody>
          <a:bodyPr/>
          <a:lstStyle/>
          <a:p>
            <a:r>
              <a:rPr lang="es-ES_tradnl" dirty="0" smtClean="0"/>
              <a:t>Agenda</a:t>
            </a:r>
            <a:endParaRPr lang="es-ES_tradnl" dirty="0"/>
          </a:p>
        </p:txBody>
      </p:sp>
      <p:sp>
        <p:nvSpPr>
          <p:cNvPr id="3" name="TextBox 2"/>
          <p:cNvSpPr txBox="1"/>
          <p:nvPr/>
        </p:nvSpPr>
        <p:spPr>
          <a:xfrm>
            <a:off x="755576" y="1844824"/>
            <a:ext cx="6840760" cy="400110"/>
          </a:xfrm>
          <a:prstGeom prst="rect">
            <a:avLst/>
          </a:prstGeom>
          <a:solidFill>
            <a:schemeClr val="tx2">
              <a:lumMod val="50000"/>
            </a:schemeClr>
          </a:solidFill>
        </p:spPr>
        <p:txBody>
          <a:bodyPr wrap="square" rtlCol="0">
            <a:spAutoFit/>
          </a:bodyPr>
          <a:lstStyle/>
          <a:p>
            <a:pPr marL="342900" indent="-342900">
              <a:buFont typeface="Arial" panose="020B0604020202020204" pitchFamily="34" charset="0"/>
              <a:buChar char="•"/>
            </a:pPr>
            <a:r>
              <a:rPr lang="es-ES_tradnl" sz="2000" b="1" dirty="0" smtClean="0">
                <a:solidFill>
                  <a:schemeClr val="bg1"/>
                </a:solidFill>
                <a:latin typeface="SwissReSans" pitchFamily="34" charset="0"/>
              </a:rPr>
              <a:t>Pilares del Marco de Administración de Riesgos</a:t>
            </a:r>
          </a:p>
        </p:txBody>
      </p:sp>
      <p:sp>
        <p:nvSpPr>
          <p:cNvPr id="9" name="TextBox 8"/>
          <p:cNvSpPr txBox="1"/>
          <p:nvPr/>
        </p:nvSpPr>
        <p:spPr>
          <a:xfrm>
            <a:off x="755576" y="2492896"/>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Cuantificación de los Riesgos</a:t>
            </a:r>
          </a:p>
        </p:txBody>
      </p:sp>
      <p:sp>
        <p:nvSpPr>
          <p:cNvPr id="10" name="TextBox 9"/>
          <p:cNvSpPr txBox="1"/>
          <p:nvPr/>
        </p:nvSpPr>
        <p:spPr>
          <a:xfrm>
            <a:off x="755576" y="4109010"/>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Riesgos Difíciles de Cuantificar y el ORSA</a:t>
            </a:r>
          </a:p>
        </p:txBody>
      </p:sp>
      <p:sp>
        <p:nvSpPr>
          <p:cNvPr id="12" name="TextBox 11"/>
          <p:cNvSpPr txBox="1"/>
          <p:nvPr/>
        </p:nvSpPr>
        <p:spPr>
          <a:xfrm>
            <a:off x="755576" y="4757082"/>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Conclusiones</a:t>
            </a:r>
          </a:p>
        </p:txBody>
      </p:sp>
      <p:sp>
        <p:nvSpPr>
          <p:cNvPr id="11" name="TextBox 10"/>
          <p:cNvSpPr txBox="1"/>
          <p:nvPr/>
        </p:nvSpPr>
        <p:spPr>
          <a:xfrm>
            <a:off x="1187624" y="292494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Modelo Interno</a:t>
            </a:r>
          </a:p>
        </p:txBody>
      </p:sp>
      <p:sp>
        <p:nvSpPr>
          <p:cNvPr id="13" name="TextBox 12"/>
          <p:cNvSpPr txBox="1"/>
          <p:nvPr/>
        </p:nvSpPr>
        <p:spPr>
          <a:xfrm>
            <a:off x="1187624" y="328498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Análisis de Escenarios y Riesgos Emergentes</a:t>
            </a:r>
          </a:p>
        </p:txBody>
      </p:sp>
      <p:sp>
        <p:nvSpPr>
          <p:cNvPr id="14" name="TextBox 13"/>
          <p:cNvSpPr txBox="1"/>
          <p:nvPr/>
        </p:nvSpPr>
        <p:spPr>
          <a:xfrm>
            <a:off x="1187624" y="36450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Indicadores y Límites Cuantitativos</a:t>
            </a:r>
          </a:p>
        </p:txBody>
      </p:sp>
    </p:spTree>
    <p:extLst>
      <p:ext uri="{BB962C8B-B14F-4D97-AF65-F5344CB8AC3E}">
        <p14:creationId xmlns:p14="http://schemas.microsoft.com/office/powerpoint/2010/main" val="3326513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8E9F59B9-8094-4618-B073-21DD649DF751}" type="slidenum">
              <a:rPr lang="en-GB" smtClean="0"/>
              <a:pPr/>
              <a:t>11</a:t>
            </a:fld>
            <a:endParaRPr lang="en-GB" dirty="0"/>
          </a:p>
        </p:txBody>
      </p:sp>
      <p:sp>
        <p:nvSpPr>
          <p:cNvPr id="3" name="Titel 2"/>
          <p:cNvSpPr>
            <a:spLocks noGrp="1"/>
          </p:cNvSpPr>
          <p:nvPr>
            <p:ph type="title"/>
          </p:nvPr>
        </p:nvSpPr>
        <p:spPr/>
        <p:txBody>
          <a:bodyPr/>
          <a:lstStyle/>
          <a:p>
            <a:r>
              <a:rPr lang="de-CH" dirty="0" err="1" smtClean="0"/>
              <a:t>Pilares</a:t>
            </a:r>
            <a:r>
              <a:rPr lang="de-CH" dirty="0" smtClean="0"/>
              <a:t> del </a:t>
            </a:r>
            <a:r>
              <a:rPr lang="de-CH" dirty="0" err="1" smtClean="0"/>
              <a:t>marco</a:t>
            </a:r>
            <a:r>
              <a:rPr lang="de-CH" dirty="0" smtClean="0"/>
              <a:t> de ERM</a:t>
            </a:r>
            <a:endParaRPr lang="en-US" dirty="0"/>
          </a:p>
        </p:txBody>
      </p:sp>
      <p:sp>
        <p:nvSpPr>
          <p:cNvPr id="4" name="Rectangle 553"/>
          <p:cNvSpPr>
            <a:spLocks noChangeArrowheads="1"/>
          </p:cNvSpPr>
          <p:nvPr/>
        </p:nvSpPr>
        <p:spPr bwMode="auto">
          <a:xfrm>
            <a:off x="472777" y="3506794"/>
            <a:ext cx="4026911" cy="1143000"/>
          </a:xfrm>
          <a:prstGeom prst="rect">
            <a:avLst/>
          </a:prstGeom>
          <a:noFill/>
          <a:ln w="9525" algn="ctr">
            <a:noFill/>
            <a:miter lim="800000"/>
            <a:headEnd/>
            <a:tailEnd/>
          </a:ln>
        </p:spPr>
        <p:txBody>
          <a:bodyPr/>
          <a:lstStyle/>
          <a:p>
            <a:pPr marL="92075" indent="-92075">
              <a:buFont typeface="Arial" pitchFamily="34" charset="0"/>
              <a:buChar char="•"/>
            </a:pPr>
            <a:r>
              <a:rPr lang="de-CH" sz="1100" dirty="0" err="1" smtClean="0">
                <a:solidFill>
                  <a:srgbClr val="0079A6"/>
                </a:solidFill>
              </a:rPr>
              <a:t>Desarrollo</a:t>
            </a:r>
            <a:r>
              <a:rPr lang="de-CH" sz="1100" dirty="0" smtClean="0">
                <a:solidFill>
                  <a:srgbClr val="0079A6"/>
                </a:solidFill>
              </a:rPr>
              <a:t> y </a:t>
            </a:r>
            <a:r>
              <a:rPr lang="de-CH" sz="1100" dirty="0" err="1" smtClean="0">
                <a:solidFill>
                  <a:srgbClr val="0079A6"/>
                </a:solidFill>
              </a:rPr>
              <a:t>mantenimiento</a:t>
            </a:r>
            <a:r>
              <a:rPr lang="de-CH" sz="1100" dirty="0" smtClean="0">
                <a:solidFill>
                  <a:srgbClr val="0079A6"/>
                </a:solidFill>
              </a:rPr>
              <a:t> de </a:t>
            </a:r>
            <a:r>
              <a:rPr lang="de-CH" sz="1100" dirty="0" err="1" smtClean="0">
                <a:solidFill>
                  <a:srgbClr val="0079A6"/>
                </a:solidFill>
              </a:rPr>
              <a:t>un</a:t>
            </a:r>
            <a:r>
              <a:rPr lang="de-CH" sz="1100" dirty="0" smtClean="0">
                <a:solidFill>
                  <a:srgbClr val="0079A6"/>
                </a:solidFill>
              </a:rPr>
              <a:t> </a:t>
            </a:r>
            <a:r>
              <a:rPr lang="de-CH" sz="1100" dirty="0" err="1" smtClean="0">
                <a:solidFill>
                  <a:srgbClr val="0079A6"/>
                </a:solidFill>
              </a:rPr>
              <a:t>marco</a:t>
            </a:r>
            <a:r>
              <a:rPr lang="de-CH" sz="1100" dirty="0" smtClean="0">
                <a:solidFill>
                  <a:srgbClr val="0079A6"/>
                </a:solidFill>
              </a:rPr>
              <a:t> </a:t>
            </a:r>
            <a:r>
              <a:rPr lang="de-CH" sz="1100" dirty="0" err="1" smtClean="0">
                <a:solidFill>
                  <a:srgbClr val="0079A6"/>
                </a:solidFill>
              </a:rPr>
              <a:t>cuantitativo</a:t>
            </a:r>
            <a:r>
              <a:rPr lang="de-CH" sz="1100" dirty="0" smtClean="0">
                <a:solidFill>
                  <a:srgbClr val="0079A6"/>
                </a:solidFill>
              </a:rPr>
              <a:t> </a:t>
            </a:r>
            <a:r>
              <a:rPr lang="de-CH" sz="1100" dirty="0" err="1" smtClean="0">
                <a:solidFill>
                  <a:srgbClr val="0079A6"/>
                </a:solidFill>
              </a:rPr>
              <a:t>que</a:t>
            </a:r>
            <a:r>
              <a:rPr lang="de-CH" sz="1100" dirty="0" smtClean="0">
                <a:solidFill>
                  <a:srgbClr val="0079A6"/>
                </a:solidFill>
              </a:rPr>
              <a:t> </a:t>
            </a:r>
            <a:r>
              <a:rPr lang="de-CH" sz="1100" dirty="0" err="1" smtClean="0">
                <a:solidFill>
                  <a:srgbClr val="0079A6"/>
                </a:solidFill>
              </a:rPr>
              <a:t>sea</a:t>
            </a:r>
            <a:r>
              <a:rPr lang="de-CH" sz="1100" dirty="0" smtClean="0">
                <a:solidFill>
                  <a:srgbClr val="0079A6"/>
                </a:solidFill>
              </a:rPr>
              <a:t> </a:t>
            </a:r>
            <a:r>
              <a:rPr lang="de-CH" sz="1100" dirty="0" err="1" smtClean="0">
                <a:solidFill>
                  <a:srgbClr val="0079A6"/>
                </a:solidFill>
              </a:rPr>
              <a:t>accesible</a:t>
            </a:r>
            <a:r>
              <a:rPr lang="de-CH" sz="1100" dirty="0" smtClean="0">
                <a:solidFill>
                  <a:srgbClr val="0079A6"/>
                </a:solidFill>
              </a:rPr>
              <a:t> y </a:t>
            </a:r>
            <a:r>
              <a:rPr lang="de-CH" sz="1100" dirty="0" err="1" smtClean="0">
                <a:solidFill>
                  <a:srgbClr val="0079A6"/>
                </a:solidFill>
              </a:rPr>
              <a:t>permita</a:t>
            </a:r>
            <a:r>
              <a:rPr lang="de-CH" sz="1100" dirty="0" smtClean="0">
                <a:solidFill>
                  <a:srgbClr val="0079A6"/>
                </a:solidFill>
              </a:rPr>
              <a:t> </a:t>
            </a:r>
            <a:r>
              <a:rPr lang="de-CH" sz="1100" dirty="0" err="1" smtClean="0">
                <a:solidFill>
                  <a:srgbClr val="0079A6"/>
                </a:solidFill>
              </a:rPr>
              <a:t>un</a:t>
            </a:r>
            <a:r>
              <a:rPr lang="de-CH" sz="1100" dirty="0" smtClean="0">
                <a:solidFill>
                  <a:srgbClr val="0079A6"/>
                </a:solidFill>
              </a:rPr>
              <a:t> </a:t>
            </a:r>
            <a:r>
              <a:rPr lang="de-CH" sz="1100" dirty="0" err="1" smtClean="0">
                <a:solidFill>
                  <a:srgbClr val="0079A6"/>
                </a:solidFill>
              </a:rPr>
              <a:t>análisis</a:t>
            </a:r>
            <a:r>
              <a:rPr lang="de-CH" sz="1100" dirty="0" smtClean="0">
                <a:solidFill>
                  <a:srgbClr val="0079A6"/>
                </a:solidFill>
              </a:rPr>
              <a:t> </a:t>
            </a:r>
            <a:r>
              <a:rPr lang="de-CH" sz="1100" dirty="0" err="1" smtClean="0">
                <a:solidFill>
                  <a:srgbClr val="0079A6"/>
                </a:solidFill>
              </a:rPr>
              <a:t>expedito</a:t>
            </a:r>
            <a:endParaRPr lang="en-GB" sz="1100" dirty="0" smtClean="0">
              <a:solidFill>
                <a:srgbClr val="0079A6"/>
              </a:solidFill>
            </a:endParaRPr>
          </a:p>
          <a:p>
            <a:pPr marL="92075" indent="-92075">
              <a:buFont typeface="Arial" pitchFamily="34" charset="0"/>
              <a:buChar char="•"/>
            </a:pPr>
            <a:r>
              <a:rPr lang="en-GB" sz="1100" dirty="0" err="1" smtClean="0">
                <a:solidFill>
                  <a:srgbClr val="0079A6"/>
                </a:solidFill>
              </a:rPr>
              <a:t>Desafiar</a:t>
            </a:r>
            <a:r>
              <a:rPr lang="en-GB" sz="1100" dirty="0" smtClean="0">
                <a:solidFill>
                  <a:srgbClr val="0079A6"/>
                </a:solidFill>
              </a:rPr>
              <a:t> los </a:t>
            </a:r>
            <a:r>
              <a:rPr lang="en-GB" sz="1100" dirty="0" err="1" smtClean="0">
                <a:solidFill>
                  <a:srgbClr val="0079A6"/>
                </a:solidFill>
              </a:rPr>
              <a:t>supuestos</a:t>
            </a:r>
            <a:r>
              <a:rPr lang="en-GB" sz="1100" dirty="0" smtClean="0">
                <a:solidFill>
                  <a:srgbClr val="0079A6"/>
                </a:solidFill>
              </a:rPr>
              <a:t> de forma </a:t>
            </a:r>
            <a:r>
              <a:rPr lang="en-GB" sz="1100" dirty="0" err="1" smtClean="0">
                <a:solidFill>
                  <a:srgbClr val="0079A6"/>
                </a:solidFill>
              </a:rPr>
              <a:t>estructurada</a:t>
            </a:r>
            <a:r>
              <a:rPr lang="en-GB" sz="1100" dirty="0" smtClean="0">
                <a:solidFill>
                  <a:srgbClr val="0079A6"/>
                </a:solidFill>
              </a:rPr>
              <a:t> </a:t>
            </a:r>
            <a:r>
              <a:rPr lang="en-GB" sz="1100" dirty="0" err="1" smtClean="0">
                <a:solidFill>
                  <a:srgbClr val="0079A6"/>
                </a:solidFill>
              </a:rPr>
              <a:t>para</a:t>
            </a:r>
            <a:r>
              <a:rPr lang="en-GB" sz="1100" dirty="0" smtClean="0">
                <a:solidFill>
                  <a:srgbClr val="0079A6"/>
                </a:solidFill>
              </a:rPr>
              <a:t> </a:t>
            </a:r>
            <a:r>
              <a:rPr lang="en-GB" sz="1100" dirty="0" err="1" smtClean="0">
                <a:solidFill>
                  <a:srgbClr val="0079A6"/>
                </a:solidFill>
              </a:rPr>
              <a:t>evitar</a:t>
            </a:r>
            <a:r>
              <a:rPr lang="en-GB" sz="1100" dirty="0" smtClean="0">
                <a:solidFill>
                  <a:srgbClr val="0079A6"/>
                </a:solidFill>
              </a:rPr>
              <a:t> </a:t>
            </a:r>
            <a:r>
              <a:rPr lang="en-GB" sz="1100" dirty="0" err="1" smtClean="0">
                <a:solidFill>
                  <a:srgbClr val="0079A6"/>
                </a:solidFill>
              </a:rPr>
              <a:t>sesos</a:t>
            </a:r>
            <a:endParaRPr lang="en-GB" sz="1100" dirty="0" smtClean="0">
              <a:solidFill>
                <a:srgbClr val="0079A6"/>
              </a:solidFill>
            </a:endParaRPr>
          </a:p>
          <a:p>
            <a:pPr marL="92075" indent="-92075">
              <a:buFont typeface="Arial" pitchFamily="34" charset="0"/>
              <a:buChar char="•"/>
            </a:pPr>
            <a:r>
              <a:rPr lang="en-GB" sz="1100" dirty="0" err="1" smtClean="0">
                <a:solidFill>
                  <a:srgbClr val="0079A6"/>
                </a:solidFill>
              </a:rPr>
              <a:t>Verificar</a:t>
            </a:r>
            <a:r>
              <a:rPr lang="en-GB" sz="1100" dirty="0" smtClean="0">
                <a:solidFill>
                  <a:srgbClr val="0079A6"/>
                </a:solidFill>
              </a:rPr>
              <a:t> </a:t>
            </a:r>
            <a:r>
              <a:rPr lang="en-GB" sz="1100" dirty="0" err="1" smtClean="0">
                <a:solidFill>
                  <a:srgbClr val="0079A6"/>
                </a:solidFill>
              </a:rPr>
              <a:t>qué</a:t>
            </a:r>
            <a:r>
              <a:rPr lang="en-GB" sz="1100" dirty="0" smtClean="0">
                <a:solidFill>
                  <a:srgbClr val="0079A6"/>
                </a:solidFill>
              </a:rPr>
              <a:t> </a:t>
            </a:r>
            <a:r>
              <a:rPr lang="en-GB" sz="1100" dirty="0" err="1" smtClean="0">
                <a:solidFill>
                  <a:srgbClr val="0079A6"/>
                </a:solidFill>
              </a:rPr>
              <a:t>sucede</a:t>
            </a:r>
            <a:r>
              <a:rPr lang="en-GB" sz="1100" dirty="0" smtClean="0">
                <a:solidFill>
                  <a:srgbClr val="0079A6"/>
                </a:solidFill>
              </a:rPr>
              <a:t> </a:t>
            </a:r>
            <a:r>
              <a:rPr lang="en-GB" sz="1100" dirty="0" err="1" smtClean="0">
                <a:solidFill>
                  <a:srgbClr val="0079A6"/>
                </a:solidFill>
              </a:rPr>
              <a:t>si</a:t>
            </a:r>
            <a:r>
              <a:rPr lang="en-GB" sz="1100" dirty="0" smtClean="0">
                <a:solidFill>
                  <a:srgbClr val="0079A6"/>
                </a:solidFill>
              </a:rPr>
              <a:t> </a:t>
            </a:r>
            <a:r>
              <a:rPr lang="en-GB" sz="1100" dirty="0" err="1" smtClean="0">
                <a:solidFill>
                  <a:srgbClr val="0079A6"/>
                </a:solidFill>
              </a:rPr>
              <a:t>fallan</a:t>
            </a:r>
            <a:r>
              <a:rPr lang="en-GB" sz="1100" dirty="0" smtClean="0">
                <a:solidFill>
                  <a:srgbClr val="0079A6"/>
                </a:solidFill>
              </a:rPr>
              <a:t> los </a:t>
            </a:r>
            <a:r>
              <a:rPr lang="en-GB" sz="1100" dirty="0" err="1" smtClean="0">
                <a:solidFill>
                  <a:srgbClr val="0079A6"/>
                </a:solidFill>
              </a:rPr>
              <a:t>supuestos</a:t>
            </a:r>
            <a:r>
              <a:rPr lang="en-GB" sz="1100" dirty="0" smtClean="0">
                <a:solidFill>
                  <a:srgbClr val="0079A6"/>
                </a:solidFill>
              </a:rPr>
              <a:t> clave</a:t>
            </a:r>
          </a:p>
          <a:p>
            <a:pPr marL="92075" indent="-92075">
              <a:buFont typeface="Arial" pitchFamily="34" charset="0"/>
              <a:buChar char="•"/>
            </a:pPr>
            <a:r>
              <a:rPr lang="en-GB" sz="1100" dirty="0" err="1" smtClean="0">
                <a:solidFill>
                  <a:srgbClr val="0079A6"/>
                </a:solidFill>
              </a:rPr>
              <a:t>Prepararse</a:t>
            </a:r>
            <a:r>
              <a:rPr lang="en-GB" sz="1100" dirty="0" smtClean="0">
                <a:solidFill>
                  <a:srgbClr val="0079A6"/>
                </a:solidFill>
              </a:rPr>
              <a:t> </a:t>
            </a:r>
            <a:r>
              <a:rPr lang="en-GB" sz="1100" dirty="0" err="1" smtClean="0">
                <a:solidFill>
                  <a:srgbClr val="0079A6"/>
                </a:solidFill>
              </a:rPr>
              <a:t>para</a:t>
            </a:r>
            <a:r>
              <a:rPr lang="en-GB" sz="1100" dirty="0" smtClean="0">
                <a:solidFill>
                  <a:srgbClr val="0079A6"/>
                </a:solidFill>
              </a:rPr>
              <a:t> lo </a:t>
            </a:r>
            <a:r>
              <a:rPr lang="en-GB" sz="1100" dirty="0" err="1" smtClean="0">
                <a:solidFill>
                  <a:srgbClr val="0079A6"/>
                </a:solidFill>
              </a:rPr>
              <a:t>inesperado</a:t>
            </a:r>
            <a:r>
              <a:rPr lang="en-GB" sz="1100" dirty="0" smtClean="0">
                <a:solidFill>
                  <a:srgbClr val="0079A6"/>
                </a:solidFill>
              </a:rPr>
              <a:t> y </a:t>
            </a:r>
            <a:r>
              <a:rPr lang="en-GB" sz="1100" dirty="0" err="1" smtClean="0">
                <a:solidFill>
                  <a:srgbClr val="0079A6"/>
                </a:solidFill>
              </a:rPr>
              <a:t>estar</a:t>
            </a:r>
            <a:r>
              <a:rPr lang="en-GB" sz="1100" dirty="0" smtClean="0">
                <a:solidFill>
                  <a:srgbClr val="0079A6"/>
                </a:solidFill>
              </a:rPr>
              <a:t> </a:t>
            </a:r>
            <a:r>
              <a:rPr lang="en-GB" sz="1100" dirty="0" err="1" smtClean="0">
                <a:solidFill>
                  <a:srgbClr val="0079A6"/>
                </a:solidFill>
              </a:rPr>
              <a:t>atento</a:t>
            </a:r>
            <a:r>
              <a:rPr lang="en-GB" sz="1100" dirty="0" smtClean="0">
                <a:solidFill>
                  <a:srgbClr val="0079A6"/>
                </a:solidFill>
              </a:rPr>
              <a:t> a </a:t>
            </a:r>
            <a:r>
              <a:rPr lang="en-GB" sz="1100" dirty="0" err="1" smtClean="0">
                <a:solidFill>
                  <a:srgbClr val="0079A6"/>
                </a:solidFill>
              </a:rPr>
              <a:t>las</a:t>
            </a:r>
            <a:r>
              <a:rPr lang="en-GB" sz="1100" dirty="0" smtClean="0">
                <a:solidFill>
                  <a:srgbClr val="0079A6"/>
                </a:solidFill>
              </a:rPr>
              <a:t> </a:t>
            </a:r>
            <a:r>
              <a:rPr lang="en-GB" sz="1100" dirty="0" err="1" smtClean="0">
                <a:solidFill>
                  <a:srgbClr val="0079A6"/>
                </a:solidFill>
              </a:rPr>
              <a:t>oportunidades</a:t>
            </a:r>
            <a:endParaRPr lang="en-GB" sz="1100" dirty="0" smtClean="0">
              <a:solidFill>
                <a:srgbClr val="0079A6"/>
              </a:solidFill>
            </a:endParaRPr>
          </a:p>
        </p:txBody>
      </p:sp>
      <p:sp>
        <p:nvSpPr>
          <p:cNvPr id="5" name="Rectangle 512"/>
          <p:cNvSpPr>
            <a:spLocks noChangeArrowheads="1"/>
          </p:cNvSpPr>
          <p:nvPr/>
        </p:nvSpPr>
        <p:spPr bwMode="auto">
          <a:xfrm>
            <a:off x="430589" y="4800966"/>
            <a:ext cx="4110749" cy="213222"/>
          </a:xfrm>
          <a:prstGeom prst="rect">
            <a:avLst/>
          </a:prstGeom>
          <a:solidFill>
            <a:schemeClr val="accent5">
              <a:lumMod val="20000"/>
              <a:lumOff val="80000"/>
            </a:schemeClr>
          </a:solidFill>
          <a:ln w="9525" algn="ctr">
            <a:solidFill>
              <a:schemeClr val="tx2"/>
            </a:solidFill>
            <a:prstDash val="dash"/>
            <a:miter lim="800000"/>
            <a:headEnd/>
            <a:tailEnd/>
          </a:ln>
        </p:spPr>
        <p:txBody>
          <a:bodyPr anchor="ctr"/>
          <a:lstStyle/>
          <a:p>
            <a:r>
              <a:rPr lang="en-GB" sz="1200" dirty="0" smtClean="0">
                <a:solidFill>
                  <a:schemeClr val="tx2"/>
                </a:solidFill>
              </a:rPr>
              <a:t>5) </a:t>
            </a:r>
            <a:r>
              <a:rPr lang="en-GB" sz="1200" dirty="0" err="1" smtClean="0">
                <a:solidFill>
                  <a:schemeClr val="tx2"/>
                </a:solidFill>
              </a:rPr>
              <a:t>Gestión</a:t>
            </a:r>
            <a:r>
              <a:rPr lang="en-GB" sz="1200" dirty="0" smtClean="0">
                <a:solidFill>
                  <a:schemeClr val="tx2"/>
                </a:solidFill>
              </a:rPr>
              <a:t> de capital y </a:t>
            </a:r>
            <a:r>
              <a:rPr lang="en-GB" sz="1200" dirty="0" err="1" smtClean="0">
                <a:solidFill>
                  <a:schemeClr val="tx2"/>
                </a:solidFill>
              </a:rPr>
              <a:t>medición</a:t>
            </a:r>
            <a:r>
              <a:rPr lang="en-GB" sz="1200" dirty="0" smtClean="0">
                <a:solidFill>
                  <a:schemeClr val="tx2"/>
                </a:solidFill>
              </a:rPr>
              <a:t> de </a:t>
            </a:r>
            <a:r>
              <a:rPr lang="en-GB" sz="1200" dirty="0" err="1" smtClean="0">
                <a:solidFill>
                  <a:schemeClr val="tx2"/>
                </a:solidFill>
              </a:rPr>
              <a:t>desempeño</a:t>
            </a:r>
            <a:endParaRPr lang="en-GB" sz="1200" dirty="0">
              <a:solidFill>
                <a:schemeClr val="tx2"/>
              </a:solidFill>
            </a:endParaRPr>
          </a:p>
        </p:txBody>
      </p:sp>
      <p:sp>
        <p:nvSpPr>
          <p:cNvPr id="6" name="Rectangle 513"/>
          <p:cNvSpPr>
            <a:spLocks noChangeArrowheads="1"/>
          </p:cNvSpPr>
          <p:nvPr/>
        </p:nvSpPr>
        <p:spPr bwMode="auto">
          <a:xfrm>
            <a:off x="468312" y="3277582"/>
            <a:ext cx="4026787" cy="229454"/>
          </a:xfrm>
          <a:prstGeom prst="rect">
            <a:avLst/>
          </a:prstGeom>
          <a:solidFill>
            <a:schemeClr val="accent5">
              <a:lumMod val="20000"/>
              <a:lumOff val="80000"/>
            </a:schemeClr>
          </a:solidFill>
          <a:ln w="9525" algn="ctr">
            <a:solidFill>
              <a:schemeClr val="tx2"/>
            </a:solidFill>
            <a:prstDash val="dash"/>
            <a:miter lim="800000"/>
            <a:headEnd/>
            <a:tailEnd/>
          </a:ln>
        </p:spPr>
        <p:txBody>
          <a:bodyPr anchor="ctr"/>
          <a:lstStyle/>
          <a:p>
            <a:r>
              <a:rPr lang="en-GB" sz="1200" dirty="0" smtClean="0">
                <a:solidFill>
                  <a:schemeClr val="tx2"/>
                </a:solidFill>
              </a:rPr>
              <a:t>3) Quantification</a:t>
            </a:r>
            <a:r>
              <a:rPr lang="en-GB" sz="1200" dirty="0">
                <a:solidFill>
                  <a:schemeClr val="tx2"/>
                </a:solidFill>
              </a:rPr>
              <a:t>: Internal </a:t>
            </a:r>
            <a:r>
              <a:rPr lang="en-GB" sz="1200" dirty="0" smtClean="0">
                <a:solidFill>
                  <a:schemeClr val="tx2"/>
                </a:solidFill>
              </a:rPr>
              <a:t>model </a:t>
            </a:r>
            <a:r>
              <a:rPr lang="en-GB" sz="1200" dirty="0">
                <a:solidFill>
                  <a:schemeClr val="tx2"/>
                </a:solidFill>
              </a:rPr>
              <a:t>&amp; </a:t>
            </a:r>
            <a:r>
              <a:rPr lang="en-GB" sz="1200" dirty="0" smtClean="0">
                <a:solidFill>
                  <a:schemeClr val="tx2"/>
                </a:solidFill>
              </a:rPr>
              <a:t>scenario analysis</a:t>
            </a:r>
            <a:endParaRPr lang="en-GB" sz="1200" dirty="0">
              <a:solidFill>
                <a:schemeClr val="tx2"/>
              </a:solidFill>
            </a:endParaRPr>
          </a:p>
        </p:txBody>
      </p:sp>
      <p:sp>
        <p:nvSpPr>
          <p:cNvPr id="7" name="Rectangle 553"/>
          <p:cNvSpPr>
            <a:spLocks noChangeArrowheads="1"/>
          </p:cNvSpPr>
          <p:nvPr/>
        </p:nvSpPr>
        <p:spPr bwMode="auto">
          <a:xfrm>
            <a:off x="465460" y="1634306"/>
            <a:ext cx="4034228" cy="1290638"/>
          </a:xfrm>
          <a:prstGeom prst="rect">
            <a:avLst/>
          </a:prstGeom>
          <a:noFill/>
          <a:ln w="9525" algn="ctr">
            <a:noFill/>
            <a:miter lim="800000"/>
            <a:headEnd/>
            <a:tailEnd/>
          </a:ln>
        </p:spPr>
        <p:txBody>
          <a:bodyPr/>
          <a:lstStyle/>
          <a:p>
            <a:pPr marL="92075" indent="-92075">
              <a:buFont typeface="Arial" pitchFamily="34" charset="0"/>
              <a:buChar char="•"/>
            </a:pPr>
            <a:r>
              <a:rPr lang="en-GB" sz="1100" dirty="0" err="1" smtClean="0">
                <a:solidFill>
                  <a:srgbClr val="0079A6"/>
                </a:solidFill>
              </a:rPr>
              <a:t>Formular</a:t>
            </a:r>
            <a:r>
              <a:rPr lang="en-GB" sz="1100" dirty="0" smtClean="0">
                <a:solidFill>
                  <a:srgbClr val="0079A6"/>
                </a:solidFill>
              </a:rPr>
              <a:t> y </a:t>
            </a:r>
            <a:r>
              <a:rPr lang="en-GB" sz="1100" dirty="0" err="1" smtClean="0">
                <a:solidFill>
                  <a:srgbClr val="0079A6"/>
                </a:solidFill>
              </a:rPr>
              <a:t>monitorear</a:t>
            </a:r>
            <a:r>
              <a:rPr lang="en-GB" sz="1100" dirty="0" smtClean="0">
                <a:solidFill>
                  <a:srgbClr val="0079A6"/>
                </a:solidFill>
              </a:rPr>
              <a:t> </a:t>
            </a:r>
            <a:r>
              <a:rPr lang="en-GB" sz="1100" dirty="0" err="1" smtClean="0">
                <a:solidFill>
                  <a:srgbClr val="0079A6"/>
                </a:solidFill>
              </a:rPr>
              <a:t>límites</a:t>
            </a:r>
            <a:r>
              <a:rPr lang="en-GB" sz="1100" dirty="0" smtClean="0">
                <a:solidFill>
                  <a:srgbClr val="0079A6"/>
                </a:solidFill>
              </a:rPr>
              <a:t> con </a:t>
            </a:r>
            <a:r>
              <a:rPr lang="en-GB" sz="1100" dirty="0" err="1" smtClean="0">
                <a:solidFill>
                  <a:srgbClr val="0079A6"/>
                </a:solidFill>
              </a:rPr>
              <a:t>indicadores</a:t>
            </a:r>
            <a:r>
              <a:rPr lang="en-GB" sz="1100" dirty="0" smtClean="0">
                <a:solidFill>
                  <a:srgbClr val="0079A6"/>
                </a:solidFill>
              </a:rPr>
              <a:t> </a:t>
            </a:r>
            <a:r>
              <a:rPr lang="en-GB" sz="1100" dirty="0" err="1" smtClean="0">
                <a:solidFill>
                  <a:srgbClr val="0079A6"/>
                </a:solidFill>
              </a:rPr>
              <a:t>cuantitativos</a:t>
            </a:r>
            <a:r>
              <a:rPr lang="en-GB" sz="1100" dirty="0" smtClean="0">
                <a:solidFill>
                  <a:srgbClr val="0079A6"/>
                </a:solidFill>
              </a:rPr>
              <a:t>  </a:t>
            </a:r>
            <a:r>
              <a:rPr lang="en-GB" sz="1100" dirty="0" err="1" smtClean="0">
                <a:solidFill>
                  <a:srgbClr val="0079A6"/>
                </a:solidFill>
              </a:rPr>
              <a:t>medibles</a:t>
            </a:r>
            <a:endParaRPr lang="en-GB" sz="1100" dirty="0" smtClean="0">
              <a:solidFill>
                <a:srgbClr val="0079A6"/>
              </a:solidFill>
            </a:endParaRPr>
          </a:p>
          <a:p>
            <a:pPr marL="92075" indent="-92075">
              <a:buFont typeface="Arial" pitchFamily="34" charset="0"/>
              <a:buChar char="•"/>
            </a:pPr>
            <a:r>
              <a:rPr lang="en-GB" sz="1100" dirty="0" err="1" smtClean="0">
                <a:solidFill>
                  <a:srgbClr val="0079A6"/>
                </a:solidFill>
              </a:rPr>
              <a:t>Formular</a:t>
            </a:r>
            <a:r>
              <a:rPr lang="en-GB" sz="1100" dirty="0" smtClean="0">
                <a:solidFill>
                  <a:srgbClr val="0079A6"/>
                </a:solidFill>
              </a:rPr>
              <a:t> </a:t>
            </a:r>
            <a:r>
              <a:rPr lang="en-GB" sz="1100" dirty="0" err="1" smtClean="0">
                <a:solidFill>
                  <a:srgbClr val="0079A6"/>
                </a:solidFill>
              </a:rPr>
              <a:t>responsabilidades</a:t>
            </a:r>
            <a:r>
              <a:rPr lang="en-GB" sz="1100" dirty="0" smtClean="0">
                <a:solidFill>
                  <a:srgbClr val="0079A6"/>
                </a:solidFill>
              </a:rPr>
              <a:t> y </a:t>
            </a:r>
            <a:r>
              <a:rPr lang="en-GB" sz="1100" dirty="0" err="1" smtClean="0">
                <a:solidFill>
                  <a:srgbClr val="0079A6"/>
                </a:solidFill>
              </a:rPr>
              <a:t>procesos</a:t>
            </a:r>
            <a:r>
              <a:rPr lang="en-GB" sz="1100" dirty="0" smtClean="0">
                <a:solidFill>
                  <a:srgbClr val="0079A6"/>
                </a:solidFill>
              </a:rPr>
              <a:t>, </a:t>
            </a:r>
            <a:r>
              <a:rPr lang="en-GB" sz="1100" dirty="0" err="1" smtClean="0">
                <a:solidFill>
                  <a:srgbClr val="0079A6"/>
                </a:solidFill>
              </a:rPr>
              <a:t>también</a:t>
            </a:r>
            <a:r>
              <a:rPr lang="en-GB" sz="1100" dirty="0" smtClean="0">
                <a:solidFill>
                  <a:srgbClr val="0079A6"/>
                </a:solidFill>
              </a:rPr>
              <a:t> </a:t>
            </a:r>
            <a:r>
              <a:rPr lang="en-GB" sz="1100" dirty="0" err="1" smtClean="0">
                <a:solidFill>
                  <a:srgbClr val="0079A6"/>
                </a:solidFill>
              </a:rPr>
              <a:t>para</a:t>
            </a:r>
            <a:r>
              <a:rPr lang="en-GB" sz="1100" dirty="0" smtClean="0">
                <a:solidFill>
                  <a:srgbClr val="0079A6"/>
                </a:solidFill>
              </a:rPr>
              <a:t> </a:t>
            </a:r>
            <a:r>
              <a:rPr lang="en-GB" sz="1100" dirty="0" err="1" smtClean="0">
                <a:solidFill>
                  <a:srgbClr val="0079A6"/>
                </a:solidFill>
              </a:rPr>
              <a:t>cuando</a:t>
            </a:r>
            <a:r>
              <a:rPr lang="en-GB" sz="1100" dirty="0" smtClean="0">
                <a:solidFill>
                  <a:srgbClr val="0079A6"/>
                </a:solidFill>
              </a:rPr>
              <a:t> se </a:t>
            </a:r>
            <a:r>
              <a:rPr lang="en-GB" sz="1100" dirty="0" err="1" smtClean="0">
                <a:solidFill>
                  <a:srgbClr val="0079A6"/>
                </a:solidFill>
              </a:rPr>
              <a:t>traspasan</a:t>
            </a:r>
            <a:r>
              <a:rPr lang="en-GB" sz="1100" dirty="0" smtClean="0">
                <a:solidFill>
                  <a:srgbClr val="0079A6"/>
                </a:solidFill>
              </a:rPr>
              <a:t> los </a:t>
            </a:r>
            <a:r>
              <a:rPr lang="en-GB" sz="1100" dirty="0" err="1" smtClean="0">
                <a:solidFill>
                  <a:srgbClr val="0079A6"/>
                </a:solidFill>
              </a:rPr>
              <a:t>límites</a:t>
            </a:r>
            <a:r>
              <a:rPr lang="en-GB" sz="1100" dirty="0" smtClean="0">
                <a:solidFill>
                  <a:srgbClr val="0079A6"/>
                </a:solidFill>
              </a:rPr>
              <a:t> </a:t>
            </a:r>
            <a:r>
              <a:rPr lang="en-GB" sz="1100" dirty="0" err="1" smtClean="0">
                <a:solidFill>
                  <a:srgbClr val="0079A6"/>
                </a:solidFill>
              </a:rPr>
              <a:t>establecidos</a:t>
            </a:r>
            <a:endParaRPr lang="en-GB" sz="1100" dirty="0" smtClean="0">
              <a:solidFill>
                <a:srgbClr val="0079A6"/>
              </a:solidFill>
            </a:endParaRPr>
          </a:p>
          <a:p>
            <a:pPr marL="92075" indent="-92075">
              <a:buFont typeface="Arial" pitchFamily="34" charset="0"/>
              <a:buChar char="•"/>
            </a:pPr>
            <a:r>
              <a:rPr lang="en-GB" sz="1100" dirty="0" err="1" smtClean="0">
                <a:solidFill>
                  <a:srgbClr val="0079A6"/>
                </a:solidFill>
              </a:rPr>
              <a:t>Proveer</a:t>
            </a:r>
            <a:r>
              <a:rPr lang="en-GB" sz="1100" dirty="0" smtClean="0">
                <a:solidFill>
                  <a:srgbClr val="0079A6"/>
                </a:solidFill>
              </a:rPr>
              <a:t> </a:t>
            </a:r>
            <a:r>
              <a:rPr lang="en-GB" sz="1100" dirty="0" err="1" smtClean="0">
                <a:solidFill>
                  <a:srgbClr val="0079A6"/>
                </a:solidFill>
              </a:rPr>
              <a:t>herramientas</a:t>
            </a:r>
            <a:r>
              <a:rPr lang="en-GB" sz="1100" dirty="0" smtClean="0">
                <a:solidFill>
                  <a:srgbClr val="0079A6"/>
                </a:solidFill>
              </a:rPr>
              <a:t> a los </a:t>
            </a:r>
            <a:r>
              <a:rPr lang="en-GB" sz="1100" dirty="0" err="1" smtClean="0">
                <a:solidFill>
                  <a:srgbClr val="0079A6"/>
                </a:solidFill>
              </a:rPr>
              <a:t>tomadores</a:t>
            </a:r>
            <a:r>
              <a:rPr lang="en-GB" sz="1100" dirty="0" smtClean="0">
                <a:solidFill>
                  <a:srgbClr val="0079A6"/>
                </a:solidFill>
              </a:rPr>
              <a:t> de </a:t>
            </a:r>
            <a:r>
              <a:rPr lang="en-GB" sz="1100" dirty="0" err="1" smtClean="0">
                <a:solidFill>
                  <a:srgbClr val="0079A6"/>
                </a:solidFill>
              </a:rPr>
              <a:t>riesgo</a:t>
            </a:r>
            <a:r>
              <a:rPr lang="en-GB" sz="1100" dirty="0" smtClean="0">
                <a:solidFill>
                  <a:srgbClr val="0079A6"/>
                </a:solidFill>
              </a:rPr>
              <a:t> </a:t>
            </a:r>
            <a:r>
              <a:rPr lang="en-GB" sz="1100" dirty="0" err="1" smtClean="0">
                <a:solidFill>
                  <a:srgbClr val="0079A6"/>
                </a:solidFill>
              </a:rPr>
              <a:t>que</a:t>
            </a:r>
            <a:r>
              <a:rPr lang="en-GB" sz="1100" dirty="0" smtClean="0">
                <a:solidFill>
                  <a:srgbClr val="0079A6"/>
                </a:solidFill>
              </a:rPr>
              <a:t> les </a:t>
            </a:r>
            <a:r>
              <a:rPr lang="en-GB" sz="1100" dirty="0" err="1" smtClean="0">
                <a:solidFill>
                  <a:srgbClr val="0079A6"/>
                </a:solidFill>
              </a:rPr>
              <a:t>permita</a:t>
            </a:r>
            <a:r>
              <a:rPr lang="en-GB" sz="1100" dirty="0" smtClean="0">
                <a:solidFill>
                  <a:srgbClr val="0079A6"/>
                </a:solidFill>
              </a:rPr>
              <a:t> </a:t>
            </a:r>
            <a:r>
              <a:rPr lang="en-GB" sz="1100" dirty="0" err="1" smtClean="0">
                <a:solidFill>
                  <a:srgbClr val="0079A6"/>
                </a:solidFill>
              </a:rPr>
              <a:t>medir</a:t>
            </a:r>
            <a:r>
              <a:rPr lang="en-GB" sz="1100" dirty="0" smtClean="0">
                <a:solidFill>
                  <a:srgbClr val="0079A6"/>
                </a:solidFill>
              </a:rPr>
              <a:t> el </a:t>
            </a:r>
            <a:r>
              <a:rPr lang="en-GB" sz="1100" dirty="0" err="1" smtClean="0">
                <a:solidFill>
                  <a:srgbClr val="0079A6"/>
                </a:solidFill>
              </a:rPr>
              <a:t>impacto</a:t>
            </a:r>
            <a:r>
              <a:rPr lang="en-GB" sz="1100" dirty="0" smtClean="0">
                <a:solidFill>
                  <a:srgbClr val="0079A6"/>
                </a:solidFill>
              </a:rPr>
              <a:t> del </a:t>
            </a:r>
            <a:r>
              <a:rPr lang="en-GB" sz="1100" dirty="0" err="1" smtClean="0">
                <a:solidFill>
                  <a:srgbClr val="0079A6"/>
                </a:solidFill>
              </a:rPr>
              <a:t>riesgo</a:t>
            </a:r>
            <a:r>
              <a:rPr lang="en-GB" sz="1100" dirty="0" smtClean="0">
                <a:solidFill>
                  <a:srgbClr val="0079A6"/>
                </a:solidFill>
              </a:rPr>
              <a:t> y el </a:t>
            </a:r>
            <a:r>
              <a:rPr lang="en-GB" sz="1100" dirty="0" err="1" smtClean="0">
                <a:solidFill>
                  <a:srgbClr val="0079A6"/>
                </a:solidFill>
              </a:rPr>
              <a:t>rendimiento</a:t>
            </a:r>
            <a:r>
              <a:rPr lang="en-GB" sz="1100" dirty="0" smtClean="0">
                <a:solidFill>
                  <a:srgbClr val="0079A6"/>
                </a:solidFill>
              </a:rPr>
              <a:t> </a:t>
            </a:r>
            <a:r>
              <a:rPr lang="en-GB" sz="1100" dirty="0" err="1" smtClean="0">
                <a:solidFill>
                  <a:srgbClr val="0079A6"/>
                </a:solidFill>
              </a:rPr>
              <a:t>ajustado</a:t>
            </a:r>
            <a:r>
              <a:rPr lang="en-GB" sz="1100" dirty="0" smtClean="0">
                <a:solidFill>
                  <a:srgbClr val="0079A6"/>
                </a:solidFill>
              </a:rPr>
              <a:t> al </a:t>
            </a:r>
            <a:r>
              <a:rPr lang="en-GB" sz="1100" dirty="0" err="1" smtClean="0">
                <a:solidFill>
                  <a:srgbClr val="0079A6"/>
                </a:solidFill>
              </a:rPr>
              <a:t>riesgo</a:t>
            </a:r>
            <a:endParaRPr lang="en-GB" sz="1100" dirty="0" smtClean="0">
              <a:solidFill>
                <a:srgbClr val="0079A6"/>
              </a:solidFill>
            </a:endParaRPr>
          </a:p>
          <a:p>
            <a:pPr marL="92075" indent="-92075">
              <a:buFontTx/>
              <a:buChar char="•"/>
            </a:pPr>
            <a:r>
              <a:rPr lang="en-GB" sz="1100" dirty="0" err="1" smtClean="0">
                <a:solidFill>
                  <a:srgbClr val="0079A6"/>
                </a:solidFill>
              </a:rPr>
              <a:t>Establecer</a:t>
            </a:r>
            <a:r>
              <a:rPr lang="en-GB" sz="1100" dirty="0" smtClean="0">
                <a:solidFill>
                  <a:srgbClr val="0079A6"/>
                </a:solidFill>
              </a:rPr>
              <a:t> </a:t>
            </a:r>
            <a:r>
              <a:rPr lang="en-GB" sz="1100" dirty="0" err="1" smtClean="0">
                <a:solidFill>
                  <a:srgbClr val="0079A6"/>
                </a:solidFill>
              </a:rPr>
              <a:t>estándares</a:t>
            </a:r>
            <a:r>
              <a:rPr lang="en-GB" sz="1100" dirty="0" smtClean="0">
                <a:solidFill>
                  <a:srgbClr val="0079A6"/>
                </a:solidFill>
              </a:rPr>
              <a:t>  de </a:t>
            </a:r>
            <a:r>
              <a:rPr lang="en-GB" sz="1100" dirty="0" err="1" smtClean="0">
                <a:solidFill>
                  <a:srgbClr val="0079A6"/>
                </a:solidFill>
              </a:rPr>
              <a:t>gobierno</a:t>
            </a:r>
            <a:r>
              <a:rPr lang="en-GB" sz="1100" dirty="0" smtClean="0">
                <a:solidFill>
                  <a:srgbClr val="0079A6"/>
                </a:solidFill>
              </a:rPr>
              <a:t> de los </a:t>
            </a:r>
            <a:r>
              <a:rPr lang="en-GB" sz="1100" dirty="0" err="1" smtClean="0">
                <a:solidFill>
                  <a:srgbClr val="0079A6"/>
                </a:solidFill>
              </a:rPr>
              <a:t>modelos</a:t>
            </a:r>
            <a:r>
              <a:rPr lang="en-GB" sz="1100" dirty="0" smtClean="0">
                <a:solidFill>
                  <a:srgbClr val="0079A6"/>
                </a:solidFill>
              </a:rPr>
              <a:t> y de </a:t>
            </a:r>
            <a:r>
              <a:rPr lang="en-GB" sz="1100" dirty="0" err="1" smtClean="0">
                <a:solidFill>
                  <a:srgbClr val="0079A6"/>
                </a:solidFill>
              </a:rPr>
              <a:t>auditoría</a:t>
            </a:r>
            <a:r>
              <a:rPr lang="en-GB" sz="1100" dirty="0" smtClean="0">
                <a:solidFill>
                  <a:srgbClr val="0079A6"/>
                </a:solidFill>
              </a:rPr>
              <a:t> de </a:t>
            </a:r>
            <a:r>
              <a:rPr lang="en-GB" sz="1100" dirty="0" err="1" smtClean="0">
                <a:solidFill>
                  <a:srgbClr val="0079A6"/>
                </a:solidFill>
              </a:rPr>
              <a:t>reportes</a:t>
            </a:r>
            <a:endParaRPr lang="en-GB" sz="1100" dirty="0">
              <a:solidFill>
                <a:srgbClr val="0079A6"/>
              </a:solidFill>
            </a:endParaRPr>
          </a:p>
        </p:txBody>
      </p:sp>
      <p:sp>
        <p:nvSpPr>
          <p:cNvPr id="8" name="Rectangle 512"/>
          <p:cNvSpPr>
            <a:spLocks noChangeArrowheads="1"/>
          </p:cNvSpPr>
          <p:nvPr/>
        </p:nvSpPr>
        <p:spPr bwMode="auto">
          <a:xfrm>
            <a:off x="4860802" y="1462428"/>
            <a:ext cx="4028497" cy="229454"/>
          </a:xfrm>
          <a:prstGeom prst="rect">
            <a:avLst/>
          </a:prstGeom>
          <a:solidFill>
            <a:schemeClr val="accent5">
              <a:lumMod val="20000"/>
              <a:lumOff val="80000"/>
            </a:schemeClr>
          </a:solidFill>
          <a:ln w="9525" algn="ctr">
            <a:solidFill>
              <a:schemeClr val="tx2"/>
            </a:solidFill>
            <a:prstDash val="dash"/>
            <a:miter lim="800000"/>
            <a:headEnd/>
            <a:tailEnd/>
          </a:ln>
        </p:spPr>
        <p:txBody>
          <a:bodyPr anchor="ctr"/>
          <a:lstStyle/>
          <a:p>
            <a:r>
              <a:rPr lang="en-GB" sz="1200" dirty="0" smtClean="0">
                <a:solidFill>
                  <a:schemeClr val="tx2"/>
                </a:solidFill>
              </a:rPr>
              <a:t>2) </a:t>
            </a:r>
            <a:r>
              <a:rPr lang="en-GB" sz="1200" dirty="0" err="1" smtClean="0">
                <a:solidFill>
                  <a:schemeClr val="tx2"/>
                </a:solidFill>
              </a:rPr>
              <a:t>Cultura</a:t>
            </a:r>
            <a:r>
              <a:rPr lang="en-GB" sz="1200" dirty="0" smtClean="0">
                <a:solidFill>
                  <a:schemeClr val="tx2"/>
                </a:solidFill>
              </a:rPr>
              <a:t> de </a:t>
            </a:r>
            <a:r>
              <a:rPr lang="en-GB" sz="1200" dirty="0" err="1" smtClean="0">
                <a:solidFill>
                  <a:schemeClr val="tx2"/>
                </a:solidFill>
              </a:rPr>
              <a:t>riesgo</a:t>
            </a:r>
            <a:endParaRPr lang="en-GB" sz="1200" dirty="0">
              <a:solidFill>
                <a:schemeClr val="tx2"/>
              </a:solidFill>
            </a:endParaRPr>
          </a:p>
        </p:txBody>
      </p:sp>
      <p:sp>
        <p:nvSpPr>
          <p:cNvPr id="9" name="Rectangle 513"/>
          <p:cNvSpPr>
            <a:spLocks noChangeArrowheads="1"/>
          </p:cNvSpPr>
          <p:nvPr/>
        </p:nvSpPr>
        <p:spPr bwMode="auto">
          <a:xfrm>
            <a:off x="4857511" y="4792850"/>
            <a:ext cx="4026787" cy="229454"/>
          </a:xfrm>
          <a:prstGeom prst="rect">
            <a:avLst/>
          </a:prstGeom>
          <a:solidFill>
            <a:schemeClr val="accent5">
              <a:lumMod val="20000"/>
              <a:lumOff val="80000"/>
            </a:schemeClr>
          </a:solidFill>
          <a:ln w="9525" algn="ctr">
            <a:solidFill>
              <a:schemeClr val="tx2"/>
            </a:solidFill>
            <a:prstDash val="dash"/>
            <a:miter lim="800000"/>
            <a:headEnd/>
            <a:tailEnd/>
          </a:ln>
        </p:spPr>
        <p:txBody>
          <a:bodyPr anchor="ctr"/>
          <a:lstStyle/>
          <a:p>
            <a:r>
              <a:rPr lang="de-CH" sz="1200" dirty="0" smtClean="0">
                <a:solidFill>
                  <a:schemeClr val="tx2"/>
                </a:solidFill>
              </a:rPr>
              <a:t>6) </a:t>
            </a:r>
            <a:r>
              <a:rPr lang="de-CH" sz="1200" dirty="0" err="1" smtClean="0">
                <a:solidFill>
                  <a:schemeClr val="tx2"/>
                </a:solidFill>
              </a:rPr>
              <a:t>Infraestructura</a:t>
            </a:r>
            <a:endParaRPr lang="en-GB" sz="1200" dirty="0">
              <a:solidFill>
                <a:schemeClr val="tx2"/>
              </a:solidFill>
            </a:endParaRPr>
          </a:p>
        </p:txBody>
      </p:sp>
      <p:sp>
        <p:nvSpPr>
          <p:cNvPr id="10" name="Rectangle 554"/>
          <p:cNvSpPr>
            <a:spLocks noChangeArrowheads="1"/>
          </p:cNvSpPr>
          <p:nvPr/>
        </p:nvSpPr>
        <p:spPr bwMode="auto">
          <a:xfrm>
            <a:off x="4860802" y="1690695"/>
            <a:ext cx="4028498" cy="1158875"/>
          </a:xfrm>
          <a:prstGeom prst="rect">
            <a:avLst/>
          </a:prstGeom>
          <a:noFill/>
          <a:ln w="9525" algn="ctr">
            <a:noFill/>
            <a:miter lim="800000"/>
            <a:headEnd/>
            <a:tailEnd/>
          </a:ln>
        </p:spPr>
        <p:txBody>
          <a:bodyPr/>
          <a:lstStyle/>
          <a:p>
            <a:pPr marL="92075" indent="-92075">
              <a:buFontTx/>
              <a:buChar char="•"/>
            </a:pPr>
            <a:r>
              <a:rPr lang="en-GB" sz="1100" dirty="0" err="1" smtClean="0">
                <a:solidFill>
                  <a:srgbClr val="0079A6"/>
                </a:solidFill>
              </a:rPr>
              <a:t>Hacer</a:t>
            </a:r>
            <a:r>
              <a:rPr lang="en-GB" sz="1100" dirty="0" smtClean="0">
                <a:solidFill>
                  <a:srgbClr val="0079A6"/>
                </a:solidFill>
              </a:rPr>
              <a:t> de la </a:t>
            </a:r>
            <a:r>
              <a:rPr lang="en-GB" sz="1100" dirty="0" err="1" smtClean="0">
                <a:solidFill>
                  <a:srgbClr val="0079A6"/>
                </a:solidFill>
              </a:rPr>
              <a:t>actitud</a:t>
            </a:r>
            <a:r>
              <a:rPr lang="en-GB" sz="1100" dirty="0" smtClean="0">
                <a:solidFill>
                  <a:srgbClr val="0079A6"/>
                </a:solidFill>
              </a:rPr>
              <a:t> al </a:t>
            </a:r>
            <a:r>
              <a:rPr lang="en-GB" sz="1100" dirty="0" err="1" smtClean="0">
                <a:solidFill>
                  <a:srgbClr val="0079A6"/>
                </a:solidFill>
              </a:rPr>
              <a:t>riesgo</a:t>
            </a:r>
            <a:r>
              <a:rPr lang="en-GB" sz="1100" dirty="0" smtClean="0">
                <a:solidFill>
                  <a:srgbClr val="0079A6"/>
                </a:solidFill>
              </a:rPr>
              <a:t> un </a:t>
            </a:r>
            <a:r>
              <a:rPr lang="en-GB" sz="1100" dirty="0" err="1" smtClean="0">
                <a:solidFill>
                  <a:srgbClr val="0079A6"/>
                </a:solidFill>
              </a:rPr>
              <a:t>tema</a:t>
            </a:r>
            <a:r>
              <a:rPr lang="en-GB" sz="1100" dirty="0" smtClean="0">
                <a:solidFill>
                  <a:srgbClr val="0079A6"/>
                </a:solidFill>
              </a:rPr>
              <a:t> </a:t>
            </a:r>
            <a:r>
              <a:rPr lang="en-GB" sz="1100" dirty="0" err="1" smtClean="0">
                <a:solidFill>
                  <a:srgbClr val="0079A6"/>
                </a:solidFill>
              </a:rPr>
              <a:t>estratégico</a:t>
            </a:r>
            <a:r>
              <a:rPr lang="en-GB" sz="1100" dirty="0" smtClean="0">
                <a:solidFill>
                  <a:srgbClr val="0079A6"/>
                </a:solidFill>
              </a:rPr>
              <a:t>: </a:t>
            </a:r>
            <a:r>
              <a:rPr lang="en-GB" sz="1100" dirty="0" err="1" smtClean="0">
                <a:solidFill>
                  <a:srgbClr val="0079A6"/>
                </a:solidFill>
              </a:rPr>
              <a:t>tolerancia</a:t>
            </a:r>
            <a:r>
              <a:rPr lang="en-GB" sz="1100" dirty="0" smtClean="0">
                <a:solidFill>
                  <a:srgbClr val="0079A6"/>
                </a:solidFill>
              </a:rPr>
              <a:t> y </a:t>
            </a:r>
            <a:r>
              <a:rPr lang="en-GB" sz="1100" dirty="0" err="1" smtClean="0">
                <a:solidFill>
                  <a:srgbClr val="0079A6"/>
                </a:solidFill>
              </a:rPr>
              <a:t>apetito</a:t>
            </a:r>
            <a:r>
              <a:rPr lang="en-GB" sz="1100" dirty="0" smtClean="0">
                <a:solidFill>
                  <a:srgbClr val="0079A6"/>
                </a:solidFill>
              </a:rPr>
              <a:t> de </a:t>
            </a:r>
            <a:r>
              <a:rPr lang="en-GB" sz="1100" dirty="0" err="1" smtClean="0">
                <a:solidFill>
                  <a:srgbClr val="0079A6"/>
                </a:solidFill>
              </a:rPr>
              <a:t>riesgo</a:t>
            </a:r>
            <a:endParaRPr lang="en-GB" sz="1100" dirty="0" smtClean="0">
              <a:solidFill>
                <a:srgbClr val="0079A6"/>
              </a:solidFill>
            </a:endParaRPr>
          </a:p>
          <a:p>
            <a:pPr marL="92075" indent="-92075">
              <a:buFontTx/>
              <a:buChar char="•"/>
            </a:pPr>
            <a:r>
              <a:rPr lang="en-GB" sz="1100" dirty="0" smtClean="0">
                <a:solidFill>
                  <a:srgbClr val="0079A6"/>
                </a:solidFill>
              </a:rPr>
              <a:t>La </a:t>
            </a:r>
            <a:r>
              <a:rPr lang="en-GB" sz="1100" dirty="0" err="1" smtClean="0">
                <a:solidFill>
                  <a:srgbClr val="0079A6"/>
                </a:solidFill>
              </a:rPr>
              <a:t>información</a:t>
            </a:r>
            <a:r>
              <a:rPr lang="en-GB" sz="1100" dirty="0" smtClean="0">
                <a:solidFill>
                  <a:srgbClr val="0079A6"/>
                </a:solidFill>
              </a:rPr>
              <a:t> de </a:t>
            </a:r>
            <a:r>
              <a:rPr lang="en-GB" sz="1100" dirty="0" err="1" smtClean="0">
                <a:solidFill>
                  <a:srgbClr val="0079A6"/>
                </a:solidFill>
              </a:rPr>
              <a:t>riesgo</a:t>
            </a:r>
            <a:r>
              <a:rPr lang="en-GB" sz="1100" dirty="0" smtClean="0">
                <a:solidFill>
                  <a:srgbClr val="0079A6"/>
                </a:solidFill>
              </a:rPr>
              <a:t> </a:t>
            </a:r>
            <a:r>
              <a:rPr lang="en-GB" sz="1100" dirty="0" err="1" smtClean="0">
                <a:solidFill>
                  <a:srgbClr val="0079A6"/>
                </a:solidFill>
              </a:rPr>
              <a:t>debe</a:t>
            </a:r>
            <a:r>
              <a:rPr lang="en-GB" sz="1100" dirty="0" smtClean="0">
                <a:solidFill>
                  <a:srgbClr val="0079A6"/>
                </a:solidFill>
              </a:rPr>
              <a:t> </a:t>
            </a:r>
            <a:r>
              <a:rPr lang="en-GB" sz="1100" dirty="0" err="1" smtClean="0">
                <a:solidFill>
                  <a:srgbClr val="0079A6"/>
                </a:solidFill>
              </a:rPr>
              <a:t>estar</a:t>
            </a:r>
            <a:r>
              <a:rPr lang="en-GB" sz="1100" dirty="0" smtClean="0">
                <a:solidFill>
                  <a:srgbClr val="0079A6"/>
                </a:solidFill>
              </a:rPr>
              <a:t> </a:t>
            </a:r>
            <a:r>
              <a:rPr lang="en-GB" sz="1100" dirty="0" err="1" smtClean="0">
                <a:solidFill>
                  <a:srgbClr val="0079A6"/>
                </a:solidFill>
              </a:rPr>
              <a:t>disponible</a:t>
            </a:r>
            <a:endParaRPr lang="en-GB" sz="1100" dirty="0" smtClean="0">
              <a:solidFill>
                <a:srgbClr val="0079A6"/>
              </a:solidFill>
            </a:endParaRPr>
          </a:p>
          <a:p>
            <a:pPr marL="92075" indent="-92075">
              <a:buFontTx/>
              <a:buChar char="•"/>
            </a:pPr>
            <a:r>
              <a:rPr lang="en-GB" sz="1100" dirty="0" err="1" smtClean="0">
                <a:solidFill>
                  <a:srgbClr val="0079A6"/>
                </a:solidFill>
              </a:rPr>
              <a:t>Estimular</a:t>
            </a:r>
            <a:r>
              <a:rPr lang="en-GB" sz="1100" dirty="0" smtClean="0">
                <a:solidFill>
                  <a:srgbClr val="0079A6"/>
                </a:solidFill>
              </a:rPr>
              <a:t> los </a:t>
            </a:r>
            <a:r>
              <a:rPr lang="en-GB" sz="1100" dirty="0" err="1" smtClean="0">
                <a:solidFill>
                  <a:srgbClr val="0079A6"/>
                </a:solidFill>
              </a:rPr>
              <a:t>desafíos</a:t>
            </a:r>
            <a:r>
              <a:rPr lang="en-GB" sz="1100" dirty="0" smtClean="0">
                <a:solidFill>
                  <a:srgbClr val="0079A6"/>
                </a:solidFill>
              </a:rPr>
              <a:t> </a:t>
            </a:r>
            <a:r>
              <a:rPr lang="en-GB" sz="1100" dirty="0" err="1" smtClean="0">
                <a:solidFill>
                  <a:srgbClr val="0079A6"/>
                </a:solidFill>
              </a:rPr>
              <a:t>abiertos</a:t>
            </a:r>
            <a:r>
              <a:rPr lang="en-GB" sz="1100" dirty="0" smtClean="0">
                <a:solidFill>
                  <a:srgbClr val="0079A6"/>
                </a:solidFill>
              </a:rPr>
              <a:t>: </a:t>
            </a:r>
            <a:r>
              <a:rPr lang="en-GB" sz="1100" dirty="0" err="1" smtClean="0">
                <a:solidFill>
                  <a:srgbClr val="0079A6"/>
                </a:solidFill>
              </a:rPr>
              <a:t>admitir</a:t>
            </a:r>
            <a:r>
              <a:rPr lang="en-GB" sz="1100" dirty="0" smtClean="0">
                <a:solidFill>
                  <a:srgbClr val="0079A6"/>
                </a:solidFill>
              </a:rPr>
              <a:t> </a:t>
            </a:r>
            <a:r>
              <a:rPr lang="en-GB" sz="1100" dirty="0" err="1" smtClean="0">
                <a:solidFill>
                  <a:srgbClr val="0079A6"/>
                </a:solidFill>
              </a:rPr>
              <a:t>errores</a:t>
            </a:r>
            <a:r>
              <a:rPr lang="en-GB" sz="1100" dirty="0" smtClean="0">
                <a:solidFill>
                  <a:srgbClr val="0079A6"/>
                </a:solidFill>
              </a:rPr>
              <a:t> </a:t>
            </a:r>
            <a:r>
              <a:rPr lang="en-GB" sz="1100" dirty="0" err="1" smtClean="0">
                <a:solidFill>
                  <a:srgbClr val="0079A6"/>
                </a:solidFill>
              </a:rPr>
              <a:t>debe</a:t>
            </a:r>
            <a:r>
              <a:rPr lang="en-GB" sz="1100" dirty="0" smtClean="0">
                <a:solidFill>
                  <a:srgbClr val="0079A6"/>
                </a:solidFill>
              </a:rPr>
              <a:t> </a:t>
            </a:r>
            <a:r>
              <a:rPr lang="en-GB" sz="1100" dirty="0" err="1" smtClean="0">
                <a:solidFill>
                  <a:srgbClr val="0079A6"/>
                </a:solidFill>
              </a:rPr>
              <a:t>ser</a:t>
            </a:r>
            <a:r>
              <a:rPr lang="en-GB" sz="1100" dirty="0" smtClean="0">
                <a:solidFill>
                  <a:srgbClr val="0079A6"/>
                </a:solidFill>
              </a:rPr>
              <a:t> </a:t>
            </a:r>
            <a:r>
              <a:rPr lang="en-GB" sz="1100" dirty="0" err="1" smtClean="0">
                <a:solidFill>
                  <a:srgbClr val="0079A6"/>
                </a:solidFill>
              </a:rPr>
              <a:t>recompensado</a:t>
            </a:r>
            <a:endParaRPr lang="en-GB" sz="1100" dirty="0">
              <a:solidFill>
                <a:srgbClr val="0079A6"/>
              </a:solidFill>
            </a:endParaRPr>
          </a:p>
          <a:p>
            <a:pPr marL="92075" indent="-92075">
              <a:buFontTx/>
              <a:buChar char="•"/>
            </a:pPr>
            <a:r>
              <a:rPr lang="en-GB" sz="1100" dirty="0" smtClean="0">
                <a:solidFill>
                  <a:srgbClr val="0079A6"/>
                </a:solidFill>
              </a:rPr>
              <a:t>Los </a:t>
            </a:r>
            <a:r>
              <a:rPr lang="en-GB" sz="1100" dirty="0" err="1" smtClean="0">
                <a:solidFill>
                  <a:srgbClr val="0079A6"/>
                </a:solidFill>
              </a:rPr>
              <a:t>incentivos</a:t>
            </a:r>
            <a:r>
              <a:rPr lang="en-GB" sz="1100" dirty="0" smtClean="0">
                <a:solidFill>
                  <a:srgbClr val="0079A6"/>
                </a:solidFill>
              </a:rPr>
              <a:t> </a:t>
            </a:r>
            <a:r>
              <a:rPr lang="en-GB" sz="1100" dirty="0" err="1" smtClean="0">
                <a:solidFill>
                  <a:srgbClr val="0079A6"/>
                </a:solidFill>
              </a:rPr>
              <a:t>deben</a:t>
            </a:r>
            <a:r>
              <a:rPr lang="en-GB" sz="1100" dirty="0" smtClean="0">
                <a:solidFill>
                  <a:srgbClr val="0079A6"/>
                </a:solidFill>
              </a:rPr>
              <a:t> </a:t>
            </a:r>
            <a:r>
              <a:rPr lang="en-GB" sz="1100" dirty="0" err="1" smtClean="0">
                <a:solidFill>
                  <a:srgbClr val="0079A6"/>
                </a:solidFill>
              </a:rPr>
              <a:t>considerar</a:t>
            </a:r>
            <a:r>
              <a:rPr lang="en-GB" sz="1100" dirty="0" smtClean="0">
                <a:solidFill>
                  <a:srgbClr val="0079A6"/>
                </a:solidFill>
              </a:rPr>
              <a:t> el </a:t>
            </a:r>
            <a:r>
              <a:rPr lang="en-GB" sz="1100" dirty="0" err="1" smtClean="0">
                <a:solidFill>
                  <a:srgbClr val="0079A6"/>
                </a:solidFill>
              </a:rPr>
              <a:t>riesgo</a:t>
            </a:r>
            <a:r>
              <a:rPr lang="en-GB" sz="1100" dirty="0" smtClean="0">
                <a:solidFill>
                  <a:srgbClr val="0079A6"/>
                </a:solidFill>
              </a:rPr>
              <a:t>, e.g. </a:t>
            </a:r>
            <a:r>
              <a:rPr lang="en-GB" sz="1100" dirty="0" err="1" smtClean="0">
                <a:solidFill>
                  <a:srgbClr val="0079A6"/>
                </a:solidFill>
              </a:rPr>
              <a:t>RARoC</a:t>
            </a:r>
            <a:endParaRPr lang="en-GB" sz="1100" dirty="0" smtClean="0">
              <a:solidFill>
                <a:srgbClr val="0079A6"/>
              </a:solidFill>
            </a:endParaRPr>
          </a:p>
          <a:p>
            <a:pPr marL="92075" indent="-92075">
              <a:buFontTx/>
              <a:buChar char="•"/>
            </a:pPr>
            <a:r>
              <a:rPr lang="en-GB" sz="1100" dirty="0" err="1" smtClean="0">
                <a:solidFill>
                  <a:srgbClr val="0079A6"/>
                </a:solidFill>
              </a:rPr>
              <a:t>Complementar</a:t>
            </a:r>
            <a:r>
              <a:rPr lang="en-GB" sz="1100" dirty="0" smtClean="0">
                <a:solidFill>
                  <a:srgbClr val="0079A6"/>
                </a:solidFill>
              </a:rPr>
              <a:t> los </a:t>
            </a:r>
            <a:r>
              <a:rPr lang="en-GB" sz="1100" dirty="0" err="1" smtClean="0">
                <a:solidFill>
                  <a:srgbClr val="0079A6"/>
                </a:solidFill>
              </a:rPr>
              <a:t>modelos</a:t>
            </a:r>
            <a:r>
              <a:rPr lang="en-GB" sz="1100" dirty="0" smtClean="0">
                <a:solidFill>
                  <a:srgbClr val="0079A6"/>
                </a:solidFill>
              </a:rPr>
              <a:t> de </a:t>
            </a:r>
            <a:r>
              <a:rPr lang="en-GB" sz="1100" dirty="0" err="1" smtClean="0">
                <a:solidFill>
                  <a:srgbClr val="0079A6"/>
                </a:solidFill>
              </a:rPr>
              <a:t>compensación</a:t>
            </a:r>
            <a:r>
              <a:rPr lang="en-GB" sz="1100" dirty="0" smtClean="0">
                <a:solidFill>
                  <a:srgbClr val="0079A6"/>
                </a:solidFill>
              </a:rPr>
              <a:t> </a:t>
            </a:r>
            <a:r>
              <a:rPr lang="en-GB" sz="1100" dirty="0" err="1" smtClean="0">
                <a:solidFill>
                  <a:srgbClr val="0079A6"/>
                </a:solidFill>
              </a:rPr>
              <a:t>predecibles</a:t>
            </a:r>
            <a:r>
              <a:rPr lang="en-GB" sz="1100" dirty="0" smtClean="0">
                <a:solidFill>
                  <a:srgbClr val="0079A6"/>
                </a:solidFill>
              </a:rPr>
              <a:t> con </a:t>
            </a:r>
            <a:r>
              <a:rPr lang="en-GB" sz="1100" dirty="0" err="1" smtClean="0">
                <a:solidFill>
                  <a:srgbClr val="0079A6"/>
                </a:solidFill>
              </a:rPr>
              <a:t>modelos</a:t>
            </a:r>
            <a:r>
              <a:rPr lang="en-GB" sz="1100" dirty="0" smtClean="0">
                <a:solidFill>
                  <a:srgbClr val="0079A6"/>
                </a:solidFill>
              </a:rPr>
              <a:t> </a:t>
            </a:r>
            <a:r>
              <a:rPr lang="en-GB" sz="1100" dirty="0" err="1" smtClean="0">
                <a:solidFill>
                  <a:srgbClr val="0079A6"/>
                </a:solidFill>
              </a:rPr>
              <a:t>diferidos</a:t>
            </a:r>
            <a:r>
              <a:rPr lang="en-GB" sz="1100" dirty="0" smtClean="0">
                <a:solidFill>
                  <a:srgbClr val="0079A6"/>
                </a:solidFill>
              </a:rPr>
              <a:t> a largo </a:t>
            </a:r>
            <a:r>
              <a:rPr lang="en-GB" sz="1100" dirty="0" err="1" smtClean="0">
                <a:solidFill>
                  <a:srgbClr val="0079A6"/>
                </a:solidFill>
              </a:rPr>
              <a:t>plazo</a:t>
            </a:r>
            <a:endParaRPr lang="en-GB" sz="1100" dirty="0">
              <a:solidFill>
                <a:srgbClr val="0079A6"/>
              </a:solidFill>
            </a:endParaRPr>
          </a:p>
        </p:txBody>
      </p:sp>
      <p:sp>
        <p:nvSpPr>
          <p:cNvPr id="11" name="Rectangle 553"/>
          <p:cNvSpPr>
            <a:spLocks noChangeArrowheads="1"/>
          </p:cNvSpPr>
          <p:nvPr/>
        </p:nvSpPr>
        <p:spPr bwMode="auto">
          <a:xfrm>
            <a:off x="443756" y="5014188"/>
            <a:ext cx="4107612" cy="1143000"/>
          </a:xfrm>
          <a:prstGeom prst="rect">
            <a:avLst/>
          </a:prstGeom>
          <a:noFill/>
          <a:ln w="9525" algn="ctr">
            <a:noFill/>
            <a:miter lim="800000"/>
            <a:headEnd/>
            <a:tailEnd/>
          </a:ln>
        </p:spPr>
        <p:txBody>
          <a:bodyPr/>
          <a:lstStyle/>
          <a:p>
            <a:pPr marL="92075" indent="-92075">
              <a:buFont typeface="Arial" pitchFamily="34" charset="0"/>
              <a:buChar char="•"/>
            </a:pPr>
            <a:r>
              <a:rPr lang="de-CH" sz="1100" dirty="0" err="1" smtClean="0">
                <a:solidFill>
                  <a:srgbClr val="0079A6"/>
                </a:solidFill>
              </a:rPr>
              <a:t>Capturar</a:t>
            </a:r>
            <a:r>
              <a:rPr lang="de-CH" sz="1100" dirty="0" smtClean="0">
                <a:solidFill>
                  <a:srgbClr val="0079A6"/>
                </a:solidFill>
              </a:rPr>
              <a:t> </a:t>
            </a:r>
            <a:r>
              <a:rPr lang="de-CH" sz="1100" dirty="0" err="1" smtClean="0">
                <a:solidFill>
                  <a:srgbClr val="0079A6"/>
                </a:solidFill>
              </a:rPr>
              <a:t>el</a:t>
            </a:r>
            <a:r>
              <a:rPr lang="de-CH" sz="1100" dirty="0" smtClean="0">
                <a:solidFill>
                  <a:srgbClr val="0079A6"/>
                </a:solidFill>
              </a:rPr>
              <a:t> </a:t>
            </a:r>
            <a:r>
              <a:rPr lang="de-CH" sz="1100" dirty="0" err="1" smtClean="0">
                <a:solidFill>
                  <a:srgbClr val="0079A6"/>
                </a:solidFill>
              </a:rPr>
              <a:t>retorno</a:t>
            </a:r>
            <a:r>
              <a:rPr lang="de-CH" sz="1100" dirty="0" smtClean="0">
                <a:solidFill>
                  <a:srgbClr val="0079A6"/>
                </a:solidFill>
              </a:rPr>
              <a:t> de los </a:t>
            </a:r>
            <a:r>
              <a:rPr lang="de-CH" sz="1100" dirty="0" err="1" smtClean="0">
                <a:solidFill>
                  <a:srgbClr val="0079A6"/>
                </a:solidFill>
              </a:rPr>
              <a:t>negocios</a:t>
            </a:r>
            <a:r>
              <a:rPr lang="de-CH" sz="1100" dirty="0" smtClean="0">
                <a:solidFill>
                  <a:srgbClr val="0079A6"/>
                </a:solidFill>
              </a:rPr>
              <a:t> </a:t>
            </a:r>
            <a:r>
              <a:rPr lang="de-CH" sz="1100" dirty="0" err="1" smtClean="0">
                <a:solidFill>
                  <a:srgbClr val="0079A6"/>
                </a:solidFill>
              </a:rPr>
              <a:t>sobre</a:t>
            </a:r>
            <a:r>
              <a:rPr lang="de-CH" sz="1100" dirty="0" smtClean="0">
                <a:solidFill>
                  <a:srgbClr val="0079A6"/>
                </a:solidFill>
              </a:rPr>
              <a:t> </a:t>
            </a:r>
            <a:r>
              <a:rPr lang="de-CH" sz="1100" dirty="0" err="1" smtClean="0">
                <a:solidFill>
                  <a:srgbClr val="0079A6"/>
                </a:solidFill>
              </a:rPr>
              <a:t>el</a:t>
            </a:r>
            <a:r>
              <a:rPr lang="de-CH" sz="1100" dirty="0" smtClean="0">
                <a:solidFill>
                  <a:srgbClr val="0079A6"/>
                </a:solidFill>
              </a:rPr>
              <a:t> </a:t>
            </a:r>
            <a:r>
              <a:rPr lang="de-CH" sz="1100" dirty="0" err="1" smtClean="0">
                <a:solidFill>
                  <a:srgbClr val="0079A6"/>
                </a:solidFill>
              </a:rPr>
              <a:t>capital</a:t>
            </a:r>
            <a:r>
              <a:rPr lang="de-CH" sz="1100" dirty="0" smtClean="0">
                <a:solidFill>
                  <a:srgbClr val="0079A6"/>
                </a:solidFill>
              </a:rPr>
              <a:t> </a:t>
            </a:r>
            <a:r>
              <a:rPr lang="de-CH" sz="1100" dirty="0" err="1" smtClean="0">
                <a:solidFill>
                  <a:srgbClr val="0079A6"/>
                </a:solidFill>
              </a:rPr>
              <a:t>desplegado</a:t>
            </a:r>
            <a:endParaRPr lang="en-GB" sz="1100" dirty="0" smtClean="0">
              <a:solidFill>
                <a:srgbClr val="0079A6"/>
              </a:solidFill>
            </a:endParaRPr>
          </a:p>
          <a:p>
            <a:pPr marL="92075" indent="-92075">
              <a:buFont typeface="Arial" pitchFamily="34" charset="0"/>
              <a:buChar char="•"/>
            </a:pPr>
            <a:r>
              <a:rPr lang="en-GB" sz="1100" dirty="0" err="1" smtClean="0">
                <a:solidFill>
                  <a:srgbClr val="0079A6"/>
                </a:solidFill>
              </a:rPr>
              <a:t>Desarrollar</a:t>
            </a:r>
            <a:r>
              <a:rPr lang="en-GB" sz="1100" dirty="0" smtClean="0">
                <a:solidFill>
                  <a:srgbClr val="0079A6"/>
                </a:solidFill>
              </a:rPr>
              <a:t> el plan de </a:t>
            </a:r>
            <a:r>
              <a:rPr lang="en-GB" sz="1100" dirty="0" err="1" smtClean="0">
                <a:solidFill>
                  <a:srgbClr val="0079A6"/>
                </a:solidFill>
              </a:rPr>
              <a:t>negocios</a:t>
            </a:r>
            <a:r>
              <a:rPr lang="en-GB" sz="1100" dirty="0" smtClean="0">
                <a:solidFill>
                  <a:srgbClr val="0079A6"/>
                </a:solidFill>
              </a:rPr>
              <a:t> en </a:t>
            </a:r>
            <a:r>
              <a:rPr lang="en-GB" sz="1100" dirty="0" err="1" smtClean="0">
                <a:solidFill>
                  <a:srgbClr val="0079A6"/>
                </a:solidFill>
              </a:rPr>
              <a:t>términos</a:t>
            </a:r>
            <a:r>
              <a:rPr lang="en-GB" sz="1100" dirty="0" smtClean="0">
                <a:solidFill>
                  <a:srgbClr val="0079A6"/>
                </a:solidFill>
              </a:rPr>
              <a:t> del capital de </a:t>
            </a:r>
            <a:r>
              <a:rPr lang="en-GB" sz="1100" dirty="0" err="1" smtClean="0">
                <a:solidFill>
                  <a:srgbClr val="0079A6"/>
                </a:solidFill>
              </a:rPr>
              <a:t>riesgo</a:t>
            </a:r>
            <a:endParaRPr lang="en-GB" sz="1100" dirty="0">
              <a:solidFill>
                <a:srgbClr val="0079A6"/>
              </a:solidFill>
            </a:endParaRPr>
          </a:p>
          <a:p>
            <a:pPr marL="92075" indent="-92075">
              <a:buFontTx/>
              <a:buChar char="•"/>
            </a:pPr>
            <a:r>
              <a:rPr lang="en-GB" sz="1100" dirty="0" err="1" smtClean="0">
                <a:solidFill>
                  <a:srgbClr val="0079A6"/>
                </a:solidFill>
              </a:rPr>
              <a:t>Anticipar</a:t>
            </a:r>
            <a:r>
              <a:rPr lang="en-GB" sz="1100" dirty="0" smtClean="0">
                <a:solidFill>
                  <a:srgbClr val="0079A6"/>
                </a:solidFill>
              </a:rPr>
              <a:t> </a:t>
            </a:r>
            <a:r>
              <a:rPr lang="en-GB" sz="1100" dirty="0" err="1" smtClean="0">
                <a:solidFill>
                  <a:srgbClr val="0079A6"/>
                </a:solidFill>
              </a:rPr>
              <a:t>reportes</a:t>
            </a:r>
            <a:r>
              <a:rPr lang="en-GB" sz="1100" dirty="0" smtClean="0">
                <a:solidFill>
                  <a:srgbClr val="0079A6"/>
                </a:solidFill>
              </a:rPr>
              <a:t> </a:t>
            </a:r>
            <a:r>
              <a:rPr lang="en-GB" sz="1100" dirty="0" err="1" smtClean="0">
                <a:solidFill>
                  <a:srgbClr val="0079A6"/>
                </a:solidFill>
              </a:rPr>
              <a:t>regulatorios</a:t>
            </a:r>
            <a:endParaRPr lang="en-GB" sz="1100" dirty="0" smtClean="0">
              <a:solidFill>
                <a:srgbClr val="0079A6"/>
              </a:solidFill>
            </a:endParaRPr>
          </a:p>
          <a:p>
            <a:pPr marL="92075" indent="-92075">
              <a:buFontTx/>
              <a:buChar char="•"/>
            </a:pPr>
            <a:r>
              <a:rPr lang="en-GB" sz="1100" dirty="0" err="1" smtClean="0">
                <a:solidFill>
                  <a:srgbClr val="0079A6"/>
                </a:solidFill>
              </a:rPr>
              <a:t>Proveer</a:t>
            </a:r>
            <a:r>
              <a:rPr lang="en-GB" sz="1100" dirty="0" smtClean="0">
                <a:solidFill>
                  <a:srgbClr val="0079A6"/>
                </a:solidFill>
              </a:rPr>
              <a:t> </a:t>
            </a:r>
            <a:r>
              <a:rPr lang="en-GB" sz="1100" dirty="0" err="1" smtClean="0">
                <a:solidFill>
                  <a:srgbClr val="0079A6"/>
                </a:solidFill>
              </a:rPr>
              <a:t>información</a:t>
            </a:r>
            <a:r>
              <a:rPr lang="en-GB" sz="1100" dirty="0" smtClean="0">
                <a:solidFill>
                  <a:srgbClr val="0079A6"/>
                </a:solidFill>
              </a:rPr>
              <a:t> </a:t>
            </a:r>
            <a:r>
              <a:rPr lang="en-GB" sz="1100" dirty="0" err="1" smtClean="0">
                <a:solidFill>
                  <a:srgbClr val="0079A6"/>
                </a:solidFill>
              </a:rPr>
              <a:t>para</a:t>
            </a:r>
            <a:r>
              <a:rPr lang="en-GB" sz="1100" dirty="0" smtClean="0">
                <a:solidFill>
                  <a:srgbClr val="0079A6"/>
                </a:solidFill>
              </a:rPr>
              <a:t> la </a:t>
            </a:r>
            <a:r>
              <a:rPr lang="en-GB" sz="1100" dirty="0" err="1" smtClean="0">
                <a:solidFill>
                  <a:srgbClr val="0079A6"/>
                </a:solidFill>
              </a:rPr>
              <a:t>medición</a:t>
            </a:r>
            <a:r>
              <a:rPr lang="en-GB" sz="1100" dirty="0" smtClean="0">
                <a:solidFill>
                  <a:srgbClr val="0079A6"/>
                </a:solidFill>
              </a:rPr>
              <a:t> del </a:t>
            </a:r>
            <a:r>
              <a:rPr lang="en-GB" sz="1100" dirty="0" err="1" smtClean="0">
                <a:solidFill>
                  <a:srgbClr val="0079A6"/>
                </a:solidFill>
              </a:rPr>
              <a:t>rendimiento</a:t>
            </a:r>
            <a:r>
              <a:rPr lang="en-GB" sz="1100" dirty="0" smtClean="0">
                <a:solidFill>
                  <a:srgbClr val="0079A6"/>
                </a:solidFill>
              </a:rPr>
              <a:t> y </a:t>
            </a:r>
            <a:r>
              <a:rPr lang="en-GB" sz="1100" dirty="0" err="1" smtClean="0">
                <a:solidFill>
                  <a:srgbClr val="0079A6"/>
                </a:solidFill>
              </a:rPr>
              <a:t>esquemas</a:t>
            </a:r>
            <a:r>
              <a:rPr lang="en-GB" sz="1100" dirty="0" smtClean="0">
                <a:solidFill>
                  <a:srgbClr val="0079A6"/>
                </a:solidFill>
              </a:rPr>
              <a:t> de </a:t>
            </a:r>
            <a:r>
              <a:rPr lang="en-GB" sz="1100" dirty="0" err="1" smtClean="0">
                <a:solidFill>
                  <a:srgbClr val="0079A6"/>
                </a:solidFill>
              </a:rPr>
              <a:t>compensación</a:t>
            </a:r>
            <a:endParaRPr lang="en-GB" sz="1100" dirty="0" smtClean="0">
              <a:solidFill>
                <a:srgbClr val="0079A6"/>
              </a:solidFill>
            </a:endParaRPr>
          </a:p>
          <a:p>
            <a:pPr marL="92075" indent="-92075">
              <a:buFontTx/>
              <a:buChar char="•"/>
            </a:pPr>
            <a:endParaRPr lang="en-GB" sz="1100" dirty="0">
              <a:solidFill>
                <a:srgbClr val="0079A6"/>
              </a:solidFill>
            </a:endParaRPr>
          </a:p>
        </p:txBody>
      </p:sp>
      <p:sp>
        <p:nvSpPr>
          <p:cNvPr id="12" name="Rectangle 513"/>
          <p:cNvSpPr>
            <a:spLocks noChangeArrowheads="1"/>
          </p:cNvSpPr>
          <p:nvPr/>
        </p:nvSpPr>
        <p:spPr bwMode="auto">
          <a:xfrm>
            <a:off x="465732" y="1462428"/>
            <a:ext cx="4026787" cy="229454"/>
          </a:xfrm>
          <a:prstGeom prst="rect">
            <a:avLst/>
          </a:prstGeom>
          <a:solidFill>
            <a:schemeClr val="accent5">
              <a:lumMod val="20000"/>
              <a:lumOff val="80000"/>
            </a:schemeClr>
          </a:solidFill>
          <a:ln w="9525" algn="ctr">
            <a:solidFill>
              <a:schemeClr val="tx2"/>
            </a:solidFill>
            <a:prstDash val="dash"/>
            <a:miter lim="800000"/>
            <a:headEnd/>
            <a:tailEnd/>
          </a:ln>
        </p:spPr>
        <p:txBody>
          <a:bodyPr anchor="ctr"/>
          <a:lstStyle/>
          <a:p>
            <a:r>
              <a:rPr lang="de-CH" sz="1200" dirty="0" smtClean="0">
                <a:solidFill>
                  <a:schemeClr val="tx2"/>
                </a:solidFill>
              </a:rPr>
              <a:t>1) </a:t>
            </a:r>
            <a:r>
              <a:rPr lang="de-CH" sz="1200" dirty="0" err="1" smtClean="0">
                <a:solidFill>
                  <a:schemeClr val="tx2"/>
                </a:solidFill>
              </a:rPr>
              <a:t>Gobierno</a:t>
            </a:r>
            <a:r>
              <a:rPr lang="de-CH" sz="1200" dirty="0" smtClean="0">
                <a:solidFill>
                  <a:schemeClr val="tx2"/>
                </a:solidFill>
              </a:rPr>
              <a:t> y </a:t>
            </a:r>
            <a:r>
              <a:rPr lang="de-CH" sz="1200" dirty="0" err="1" smtClean="0">
                <a:solidFill>
                  <a:schemeClr val="tx2"/>
                </a:solidFill>
              </a:rPr>
              <a:t>control</a:t>
            </a:r>
            <a:endParaRPr lang="en-GB" sz="1200" dirty="0">
              <a:solidFill>
                <a:schemeClr val="tx2"/>
              </a:solidFill>
            </a:endParaRPr>
          </a:p>
        </p:txBody>
      </p:sp>
      <p:sp>
        <p:nvSpPr>
          <p:cNvPr id="13" name="Rectangle 513"/>
          <p:cNvSpPr>
            <a:spLocks noChangeArrowheads="1"/>
          </p:cNvSpPr>
          <p:nvPr/>
        </p:nvSpPr>
        <p:spPr bwMode="auto">
          <a:xfrm>
            <a:off x="4860802" y="3277340"/>
            <a:ext cx="4026787" cy="229454"/>
          </a:xfrm>
          <a:prstGeom prst="rect">
            <a:avLst/>
          </a:prstGeom>
          <a:solidFill>
            <a:schemeClr val="accent5">
              <a:lumMod val="20000"/>
              <a:lumOff val="80000"/>
            </a:schemeClr>
          </a:solidFill>
          <a:ln w="9525" algn="ctr">
            <a:solidFill>
              <a:schemeClr val="tx2"/>
            </a:solidFill>
            <a:prstDash val="dash"/>
            <a:miter lim="800000"/>
            <a:headEnd/>
            <a:tailEnd/>
          </a:ln>
        </p:spPr>
        <p:txBody>
          <a:bodyPr anchor="ctr"/>
          <a:lstStyle/>
          <a:p>
            <a:r>
              <a:rPr lang="en-GB" sz="1200" dirty="0" smtClean="0">
                <a:solidFill>
                  <a:schemeClr val="tx2"/>
                </a:solidFill>
              </a:rPr>
              <a:t>4) </a:t>
            </a:r>
            <a:r>
              <a:rPr lang="en-GB" sz="1200" dirty="0" err="1" smtClean="0">
                <a:solidFill>
                  <a:schemeClr val="tx2"/>
                </a:solidFill>
              </a:rPr>
              <a:t>Reporte</a:t>
            </a:r>
            <a:r>
              <a:rPr lang="en-GB" sz="1200" dirty="0" smtClean="0">
                <a:solidFill>
                  <a:schemeClr val="tx2"/>
                </a:solidFill>
              </a:rPr>
              <a:t> de </a:t>
            </a:r>
            <a:r>
              <a:rPr lang="en-GB" sz="1200" dirty="0" err="1" smtClean="0">
                <a:solidFill>
                  <a:schemeClr val="tx2"/>
                </a:solidFill>
              </a:rPr>
              <a:t>riesgos</a:t>
            </a:r>
            <a:endParaRPr lang="en-GB" sz="1200" dirty="0">
              <a:solidFill>
                <a:schemeClr val="tx2"/>
              </a:solidFill>
            </a:endParaRPr>
          </a:p>
        </p:txBody>
      </p:sp>
      <p:sp>
        <p:nvSpPr>
          <p:cNvPr id="14" name="Rectangle 553"/>
          <p:cNvSpPr>
            <a:spLocks noChangeArrowheads="1"/>
          </p:cNvSpPr>
          <p:nvPr/>
        </p:nvSpPr>
        <p:spPr bwMode="auto">
          <a:xfrm>
            <a:off x="4860802" y="3506514"/>
            <a:ext cx="4023496" cy="1290638"/>
          </a:xfrm>
          <a:prstGeom prst="rect">
            <a:avLst/>
          </a:prstGeom>
          <a:noFill/>
          <a:ln w="9525" algn="ctr">
            <a:noFill/>
            <a:miter lim="800000"/>
            <a:headEnd/>
            <a:tailEnd/>
          </a:ln>
        </p:spPr>
        <p:txBody>
          <a:bodyPr/>
          <a:lstStyle/>
          <a:p>
            <a:pPr marL="92075" indent="-92075">
              <a:buFont typeface="Arial" pitchFamily="34" charset="0"/>
              <a:buChar char="•"/>
            </a:pPr>
            <a:r>
              <a:rPr lang="de-CH" sz="1100" dirty="0" err="1" smtClean="0">
                <a:solidFill>
                  <a:srgbClr val="0079A6"/>
                </a:solidFill>
              </a:rPr>
              <a:t>Mantenerlo</a:t>
            </a:r>
            <a:r>
              <a:rPr lang="de-CH" sz="1100" dirty="0" smtClean="0">
                <a:solidFill>
                  <a:srgbClr val="0079A6"/>
                </a:solidFill>
              </a:rPr>
              <a:t> simple y </a:t>
            </a:r>
            <a:r>
              <a:rPr lang="de-CH" sz="1100" dirty="0" err="1" smtClean="0">
                <a:solidFill>
                  <a:srgbClr val="0079A6"/>
                </a:solidFill>
              </a:rPr>
              <a:t>comunicable</a:t>
            </a:r>
            <a:r>
              <a:rPr lang="de-CH" sz="1100" dirty="0" smtClean="0">
                <a:solidFill>
                  <a:srgbClr val="0079A6"/>
                </a:solidFill>
              </a:rPr>
              <a:t>: </a:t>
            </a:r>
            <a:r>
              <a:rPr lang="de-CH" sz="1100" dirty="0" err="1" smtClean="0">
                <a:solidFill>
                  <a:srgbClr val="0079A6"/>
                </a:solidFill>
              </a:rPr>
              <a:t>pocos</a:t>
            </a:r>
            <a:r>
              <a:rPr lang="de-CH" sz="1100" dirty="0" smtClean="0">
                <a:solidFill>
                  <a:srgbClr val="0079A6"/>
                </a:solidFill>
              </a:rPr>
              <a:t> </a:t>
            </a:r>
            <a:r>
              <a:rPr lang="de-CH" sz="1100" dirty="0" err="1" smtClean="0">
                <a:solidFill>
                  <a:srgbClr val="0079A6"/>
                </a:solidFill>
              </a:rPr>
              <a:t>puntos</a:t>
            </a:r>
            <a:r>
              <a:rPr lang="de-CH" sz="1100" dirty="0" smtClean="0">
                <a:solidFill>
                  <a:srgbClr val="0079A6"/>
                </a:solidFill>
              </a:rPr>
              <a:t> de </a:t>
            </a:r>
            <a:r>
              <a:rPr lang="de-CH" sz="1100" dirty="0" err="1" smtClean="0">
                <a:solidFill>
                  <a:srgbClr val="0079A6"/>
                </a:solidFill>
              </a:rPr>
              <a:t>enfoque</a:t>
            </a:r>
            <a:endParaRPr lang="de-CH" sz="1100" dirty="0" smtClean="0">
              <a:solidFill>
                <a:srgbClr val="0079A6"/>
              </a:solidFill>
            </a:endParaRPr>
          </a:p>
          <a:p>
            <a:pPr marL="92075" indent="-92075">
              <a:buFont typeface="Arial" pitchFamily="34" charset="0"/>
              <a:buChar char="•"/>
            </a:pPr>
            <a:r>
              <a:rPr lang="en-GB" sz="1100" dirty="0" err="1" smtClean="0">
                <a:solidFill>
                  <a:srgbClr val="0079A6"/>
                </a:solidFill>
              </a:rPr>
              <a:t>Información</a:t>
            </a:r>
            <a:r>
              <a:rPr lang="en-GB" sz="1100" dirty="0" smtClean="0">
                <a:solidFill>
                  <a:srgbClr val="0079A6"/>
                </a:solidFill>
              </a:rPr>
              <a:t> </a:t>
            </a:r>
            <a:r>
              <a:rPr lang="en-GB" sz="1100" dirty="0" err="1" smtClean="0">
                <a:solidFill>
                  <a:srgbClr val="0079A6"/>
                </a:solidFill>
              </a:rPr>
              <a:t>abiertamente</a:t>
            </a:r>
            <a:r>
              <a:rPr lang="en-GB" sz="1100" dirty="0" smtClean="0">
                <a:solidFill>
                  <a:srgbClr val="0079A6"/>
                </a:solidFill>
              </a:rPr>
              <a:t> </a:t>
            </a:r>
            <a:r>
              <a:rPr lang="en-GB" sz="1100" dirty="0" err="1" smtClean="0">
                <a:solidFill>
                  <a:srgbClr val="0079A6"/>
                </a:solidFill>
              </a:rPr>
              <a:t>disponible</a:t>
            </a:r>
            <a:endParaRPr lang="en-GB" sz="1100" dirty="0">
              <a:solidFill>
                <a:srgbClr val="0079A6"/>
              </a:solidFill>
            </a:endParaRPr>
          </a:p>
          <a:p>
            <a:pPr marL="92075" indent="-92075">
              <a:buFont typeface="Arial" pitchFamily="34" charset="0"/>
              <a:buChar char="•"/>
            </a:pPr>
            <a:r>
              <a:rPr lang="en-GB" sz="1100" dirty="0" err="1" smtClean="0">
                <a:solidFill>
                  <a:srgbClr val="0079A6"/>
                </a:solidFill>
              </a:rPr>
              <a:t>Incluir</a:t>
            </a:r>
            <a:r>
              <a:rPr lang="en-GB" sz="1100" dirty="0" smtClean="0">
                <a:solidFill>
                  <a:srgbClr val="0079A6"/>
                </a:solidFill>
              </a:rPr>
              <a:t> </a:t>
            </a:r>
            <a:r>
              <a:rPr lang="en-GB" sz="1100" dirty="0" err="1" smtClean="0">
                <a:solidFill>
                  <a:srgbClr val="0079A6"/>
                </a:solidFill>
              </a:rPr>
              <a:t>supuestos</a:t>
            </a:r>
            <a:r>
              <a:rPr lang="en-GB" sz="1100" dirty="0" smtClean="0">
                <a:solidFill>
                  <a:srgbClr val="0079A6"/>
                </a:solidFill>
              </a:rPr>
              <a:t> y </a:t>
            </a:r>
            <a:r>
              <a:rPr lang="en-GB" sz="1100" dirty="0" err="1" smtClean="0">
                <a:solidFill>
                  <a:srgbClr val="0079A6"/>
                </a:solidFill>
              </a:rPr>
              <a:t>expresar</a:t>
            </a:r>
            <a:r>
              <a:rPr lang="en-GB" sz="1100" dirty="0" smtClean="0">
                <a:solidFill>
                  <a:srgbClr val="0079A6"/>
                </a:solidFill>
              </a:rPr>
              <a:t> </a:t>
            </a:r>
            <a:r>
              <a:rPr lang="en-GB" sz="1100" dirty="0" err="1" smtClean="0">
                <a:solidFill>
                  <a:srgbClr val="0079A6"/>
                </a:solidFill>
              </a:rPr>
              <a:t>opinión</a:t>
            </a:r>
            <a:r>
              <a:rPr lang="en-GB" sz="1100" dirty="0" smtClean="0">
                <a:solidFill>
                  <a:srgbClr val="0079A6"/>
                </a:solidFill>
              </a:rPr>
              <a:t> en los </a:t>
            </a:r>
            <a:r>
              <a:rPr lang="en-GB" sz="1100" dirty="0" err="1" smtClean="0">
                <a:solidFill>
                  <a:srgbClr val="0079A6"/>
                </a:solidFill>
              </a:rPr>
              <a:t>reportes</a:t>
            </a:r>
            <a:endParaRPr lang="en-GB" sz="1100" dirty="0" smtClean="0">
              <a:solidFill>
                <a:srgbClr val="0079A6"/>
              </a:solidFill>
            </a:endParaRPr>
          </a:p>
          <a:p>
            <a:pPr marL="92075" indent="-92075">
              <a:buFont typeface="Arial" pitchFamily="34" charset="0"/>
              <a:buChar char="•"/>
            </a:pPr>
            <a:r>
              <a:rPr lang="en-GB" sz="1100" dirty="0" err="1" smtClean="0">
                <a:solidFill>
                  <a:srgbClr val="0079A6"/>
                </a:solidFill>
              </a:rPr>
              <a:t>Asignar</a:t>
            </a:r>
            <a:r>
              <a:rPr lang="en-GB" sz="1100" dirty="0" smtClean="0">
                <a:solidFill>
                  <a:srgbClr val="0079A6"/>
                </a:solidFill>
              </a:rPr>
              <a:t> a la </a:t>
            </a:r>
            <a:r>
              <a:rPr lang="en-GB" sz="1100" dirty="0" err="1" smtClean="0">
                <a:solidFill>
                  <a:srgbClr val="0079A6"/>
                </a:solidFill>
              </a:rPr>
              <a:t>unidad</a:t>
            </a:r>
            <a:r>
              <a:rPr lang="en-GB" sz="1100" dirty="0" smtClean="0">
                <a:solidFill>
                  <a:srgbClr val="0079A6"/>
                </a:solidFill>
              </a:rPr>
              <a:t> </a:t>
            </a:r>
            <a:r>
              <a:rPr lang="en-GB" sz="1100" dirty="0" err="1" smtClean="0">
                <a:solidFill>
                  <a:srgbClr val="0079A6"/>
                </a:solidFill>
              </a:rPr>
              <a:t>organizacional</a:t>
            </a:r>
            <a:r>
              <a:rPr lang="en-GB" sz="1100" dirty="0" smtClean="0">
                <a:solidFill>
                  <a:srgbClr val="0079A6"/>
                </a:solidFill>
              </a:rPr>
              <a:t> </a:t>
            </a:r>
            <a:r>
              <a:rPr lang="en-GB" sz="1100" dirty="0" err="1" smtClean="0">
                <a:solidFill>
                  <a:srgbClr val="0079A6"/>
                </a:solidFill>
              </a:rPr>
              <a:t>corecta</a:t>
            </a:r>
            <a:r>
              <a:rPr lang="en-GB" sz="1100" dirty="0" smtClean="0">
                <a:solidFill>
                  <a:srgbClr val="0079A6"/>
                </a:solidFill>
              </a:rPr>
              <a:t>: local </a:t>
            </a:r>
            <a:r>
              <a:rPr lang="en-GB" sz="1100" dirty="0" err="1" smtClean="0">
                <a:solidFill>
                  <a:srgbClr val="0079A6"/>
                </a:solidFill>
              </a:rPr>
              <a:t>vs</a:t>
            </a:r>
            <a:r>
              <a:rPr lang="en-GB" sz="1100" dirty="0" smtClean="0">
                <a:solidFill>
                  <a:srgbClr val="0079A6"/>
                </a:solidFill>
              </a:rPr>
              <a:t> </a:t>
            </a:r>
            <a:r>
              <a:rPr lang="en-GB" sz="1100" dirty="0" err="1" smtClean="0">
                <a:solidFill>
                  <a:srgbClr val="0079A6"/>
                </a:solidFill>
              </a:rPr>
              <a:t>grupo</a:t>
            </a:r>
            <a:r>
              <a:rPr lang="en-GB" sz="1100" dirty="0" smtClean="0">
                <a:solidFill>
                  <a:srgbClr val="0079A6"/>
                </a:solidFill>
              </a:rPr>
              <a:t>, </a:t>
            </a:r>
            <a:r>
              <a:rPr lang="en-GB" sz="1100" dirty="0" err="1" smtClean="0">
                <a:solidFill>
                  <a:srgbClr val="0079A6"/>
                </a:solidFill>
              </a:rPr>
              <a:t>finanzas</a:t>
            </a:r>
            <a:r>
              <a:rPr lang="en-GB" sz="1100" dirty="0" smtClean="0">
                <a:solidFill>
                  <a:srgbClr val="0079A6"/>
                </a:solidFill>
              </a:rPr>
              <a:t> </a:t>
            </a:r>
            <a:r>
              <a:rPr lang="en-GB" sz="1100" dirty="0" err="1" smtClean="0">
                <a:solidFill>
                  <a:srgbClr val="0079A6"/>
                </a:solidFill>
              </a:rPr>
              <a:t>vs</a:t>
            </a:r>
            <a:r>
              <a:rPr lang="en-GB" sz="1100" dirty="0" smtClean="0">
                <a:solidFill>
                  <a:srgbClr val="0079A6"/>
                </a:solidFill>
              </a:rPr>
              <a:t> </a:t>
            </a:r>
            <a:r>
              <a:rPr lang="en-GB" sz="1100" dirty="0" err="1" smtClean="0">
                <a:solidFill>
                  <a:srgbClr val="0079A6"/>
                </a:solidFill>
              </a:rPr>
              <a:t>riesgos</a:t>
            </a:r>
            <a:r>
              <a:rPr lang="en-GB" sz="1100" dirty="0" smtClean="0">
                <a:solidFill>
                  <a:srgbClr val="0079A6"/>
                </a:solidFill>
              </a:rPr>
              <a:t>, </a:t>
            </a:r>
            <a:r>
              <a:rPr lang="en-GB" sz="1100" dirty="0" err="1" smtClean="0">
                <a:solidFill>
                  <a:srgbClr val="0079A6"/>
                </a:solidFill>
              </a:rPr>
              <a:t>línea</a:t>
            </a:r>
            <a:r>
              <a:rPr lang="en-GB" sz="1100" dirty="0" smtClean="0">
                <a:solidFill>
                  <a:srgbClr val="0079A6"/>
                </a:solidFill>
              </a:rPr>
              <a:t> de </a:t>
            </a:r>
            <a:r>
              <a:rPr lang="en-GB" sz="1100" dirty="0" err="1" smtClean="0">
                <a:solidFill>
                  <a:srgbClr val="0079A6"/>
                </a:solidFill>
              </a:rPr>
              <a:t>negocio</a:t>
            </a:r>
            <a:r>
              <a:rPr lang="en-GB" sz="1100" dirty="0" smtClean="0">
                <a:solidFill>
                  <a:srgbClr val="0079A6"/>
                </a:solidFill>
              </a:rPr>
              <a:t>, etc.</a:t>
            </a:r>
          </a:p>
          <a:p>
            <a:pPr marL="92075" indent="-92075">
              <a:buFontTx/>
              <a:buChar char="•"/>
            </a:pPr>
            <a:endParaRPr lang="en-GB" sz="1100" dirty="0">
              <a:solidFill>
                <a:srgbClr val="0079A6"/>
              </a:solidFill>
            </a:endParaRPr>
          </a:p>
        </p:txBody>
      </p:sp>
      <p:sp>
        <p:nvSpPr>
          <p:cNvPr id="15" name="Rectangle 553"/>
          <p:cNvSpPr>
            <a:spLocks noChangeArrowheads="1"/>
          </p:cNvSpPr>
          <p:nvPr/>
        </p:nvSpPr>
        <p:spPr bwMode="auto">
          <a:xfrm>
            <a:off x="4860802" y="5022304"/>
            <a:ext cx="4023620" cy="1143000"/>
          </a:xfrm>
          <a:prstGeom prst="rect">
            <a:avLst/>
          </a:prstGeom>
          <a:noFill/>
          <a:ln w="9525" algn="ctr">
            <a:noFill/>
            <a:miter lim="800000"/>
            <a:headEnd/>
            <a:tailEnd/>
          </a:ln>
        </p:spPr>
        <p:txBody>
          <a:bodyPr/>
          <a:lstStyle/>
          <a:p>
            <a:pPr marL="92075" indent="-92075">
              <a:buFont typeface="Arial" pitchFamily="34" charset="0"/>
              <a:buChar char="•"/>
            </a:pPr>
            <a:r>
              <a:rPr lang="de-CH" sz="1100" dirty="0" err="1" smtClean="0">
                <a:solidFill>
                  <a:srgbClr val="0079A6"/>
                </a:solidFill>
              </a:rPr>
              <a:t>Disponibilidad</a:t>
            </a:r>
            <a:r>
              <a:rPr lang="de-CH" sz="1100" dirty="0" smtClean="0">
                <a:solidFill>
                  <a:srgbClr val="0079A6"/>
                </a:solidFill>
              </a:rPr>
              <a:t> de </a:t>
            </a:r>
            <a:r>
              <a:rPr lang="de-CH" sz="1100" dirty="0" err="1" smtClean="0">
                <a:solidFill>
                  <a:srgbClr val="0079A6"/>
                </a:solidFill>
              </a:rPr>
              <a:t>información</a:t>
            </a:r>
            <a:r>
              <a:rPr lang="de-CH" sz="1100" dirty="0" smtClean="0">
                <a:solidFill>
                  <a:srgbClr val="0079A6"/>
                </a:solidFill>
              </a:rPr>
              <a:t> y </a:t>
            </a:r>
            <a:r>
              <a:rPr lang="de-CH" sz="1100" dirty="0" err="1" smtClean="0">
                <a:solidFill>
                  <a:srgbClr val="0079A6"/>
                </a:solidFill>
              </a:rPr>
              <a:t>herramientas</a:t>
            </a:r>
            <a:r>
              <a:rPr lang="de-CH" sz="1100" dirty="0" smtClean="0">
                <a:solidFill>
                  <a:srgbClr val="0079A6"/>
                </a:solidFill>
              </a:rPr>
              <a:t> de </a:t>
            </a:r>
            <a:r>
              <a:rPr lang="de-CH" sz="1100" dirty="0" err="1" smtClean="0">
                <a:solidFill>
                  <a:srgbClr val="0079A6"/>
                </a:solidFill>
              </a:rPr>
              <a:t>análisis</a:t>
            </a:r>
            <a:endParaRPr lang="de-CH" sz="1100" dirty="0" smtClean="0">
              <a:solidFill>
                <a:srgbClr val="0079A6"/>
              </a:solidFill>
            </a:endParaRPr>
          </a:p>
          <a:p>
            <a:pPr marL="92075" indent="-92075">
              <a:buFont typeface="Arial" pitchFamily="34" charset="0"/>
              <a:buChar char="•"/>
            </a:pPr>
            <a:r>
              <a:rPr lang="de-CH" sz="1100" dirty="0" smtClean="0">
                <a:solidFill>
                  <a:srgbClr val="0079A6"/>
                </a:solidFill>
              </a:rPr>
              <a:t>Dar </a:t>
            </a:r>
            <a:r>
              <a:rPr lang="de-CH" sz="1100" dirty="0" err="1" smtClean="0">
                <a:solidFill>
                  <a:srgbClr val="0079A6"/>
                </a:solidFill>
              </a:rPr>
              <a:t>acceso</a:t>
            </a:r>
            <a:r>
              <a:rPr lang="de-CH" sz="1100" dirty="0" smtClean="0">
                <a:solidFill>
                  <a:srgbClr val="0079A6"/>
                </a:solidFill>
              </a:rPr>
              <a:t> a </a:t>
            </a:r>
            <a:r>
              <a:rPr lang="de-CH" sz="1100" dirty="0" err="1" smtClean="0">
                <a:solidFill>
                  <a:srgbClr val="0079A6"/>
                </a:solidFill>
              </a:rPr>
              <a:t>análisis</a:t>
            </a:r>
            <a:r>
              <a:rPr lang="de-CH" sz="1100" dirty="0" smtClean="0">
                <a:solidFill>
                  <a:srgbClr val="0079A6"/>
                </a:solidFill>
              </a:rPr>
              <a:t> </a:t>
            </a:r>
            <a:r>
              <a:rPr lang="de-CH" sz="1100" dirty="0" err="1" smtClean="0">
                <a:solidFill>
                  <a:srgbClr val="0079A6"/>
                </a:solidFill>
              </a:rPr>
              <a:t>cuantitativos</a:t>
            </a:r>
            <a:r>
              <a:rPr lang="de-CH" sz="1100" dirty="0" smtClean="0">
                <a:solidFill>
                  <a:srgbClr val="0079A6"/>
                </a:solidFill>
              </a:rPr>
              <a:t> y "</a:t>
            </a:r>
            <a:r>
              <a:rPr lang="de-CH" sz="1100" dirty="0" err="1" smtClean="0">
                <a:solidFill>
                  <a:srgbClr val="0079A6"/>
                </a:solidFill>
              </a:rPr>
              <a:t>as-if</a:t>
            </a:r>
            <a:r>
              <a:rPr lang="de-CH" sz="1100" dirty="0" smtClean="0">
                <a:solidFill>
                  <a:srgbClr val="0079A6"/>
                </a:solidFill>
              </a:rPr>
              <a:t>" a los </a:t>
            </a:r>
            <a:r>
              <a:rPr lang="de-CH" sz="1100" dirty="0" err="1" smtClean="0">
                <a:solidFill>
                  <a:srgbClr val="0079A6"/>
                </a:solidFill>
              </a:rPr>
              <a:t>tomadores</a:t>
            </a:r>
            <a:r>
              <a:rPr lang="de-CH" sz="1100" dirty="0" smtClean="0">
                <a:solidFill>
                  <a:srgbClr val="0079A6"/>
                </a:solidFill>
              </a:rPr>
              <a:t> de </a:t>
            </a:r>
            <a:r>
              <a:rPr lang="de-CH" sz="1100" dirty="0" err="1" smtClean="0">
                <a:solidFill>
                  <a:srgbClr val="0079A6"/>
                </a:solidFill>
              </a:rPr>
              <a:t>decisiones</a:t>
            </a:r>
            <a:endParaRPr lang="de-CH" sz="1100" dirty="0" smtClean="0">
              <a:solidFill>
                <a:srgbClr val="0079A6"/>
              </a:solidFill>
            </a:endParaRPr>
          </a:p>
          <a:p>
            <a:pPr marL="92075" indent="-92075">
              <a:buFont typeface="Arial" pitchFamily="34" charset="0"/>
              <a:buChar char="•"/>
            </a:pPr>
            <a:r>
              <a:rPr lang="de-CH" sz="1100" dirty="0" err="1" smtClean="0">
                <a:solidFill>
                  <a:srgbClr val="0079A6"/>
                </a:solidFill>
              </a:rPr>
              <a:t>Proveer</a:t>
            </a:r>
            <a:r>
              <a:rPr lang="de-CH" sz="1100" dirty="0" smtClean="0">
                <a:solidFill>
                  <a:srgbClr val="0079A6"/>
                </a:solidFill>
              </a:rPr>
              <a:t> </a:t>
            </a:r>
            <a:r>
              <a:rPr lang="de-CH" sz="1100" dirty="0" err="1" smtClean="0">
                <a:solidFill>
                  <a:srgbClr val="0079A6"/>
                </a:solidFill>
              </a:rPr>
              <a:t>recursos</a:t>
            </a:r>
            <a:r>
              <a:rPr lang="de-CH" sz="1100" dirty="0" smtClean="0">
                <a:solidFill>
                  <a:srgbClr val="0079A6"/>
                </a:solidFill>
              </a:rPr>
              <a:t> </a:t>
            </a:r>
            <a:r>
              <a:rPr lang="de-CH" sz="1100" dirty="0" err="1" smtClean="0">
                <a:solidFill>
                  <a:srgbClr val="0079A6"/>
                </a:solidFill>
              </a:rPr>
              <a:t>para</a:t>
            </a:r>
            <a:r>
              <a:rPr lang="de-CH" sz="1100" dirty="0" smtClean="0">
                <a:solidFill>
                  <a:srgbClr val="0079A6"/>
                </a:solidFill>
              </a:rPr>
              <a:t> </a:t>
            </a:r>
            <a:r>
              <a:rPr lang="de-CH" sz="1100" dirty="0" err="1" smtClean="0">
                <a:solidFill>
                  <a:srgbClr val="0079A6"/>
                </a:solidFill>
              </a:rPr>
              <a:t>análisis</a:t>
            </a:r>
            <a:r>
              <a:rPr lang="de-CH" sz="1100" dirty="0" smtClean="0">
                <a:solidFill>
                  <a:srgbClr val="0079A6"/>
                </a:solidFill>
              </a:rPr>
              <a:t> </a:t>
            </a:r>
            <a:r>
              <a:rPr lang="de-CH" sz="1100" dirty="0" err="1" smtClean="0">
                <a:solidFill>
                  <a:srgbClr val="0079A6"/>
                </a:solidFill>
              </a:rPr>
              <a:t>usados</a:t>
            </a:r>
            <a:r>
              <a:rPr lang="de-CH" sz="1100" dirty="0" smtClean="0">
                <a:solidFill>
                  <a:srgbClr val="0079A6"/>
                </a:solidFill>
              </a:rPr>
              <a:t> en </a:t>
            </a:r>
            <a:r>
              <a:rPr lang="de-CH" sz="1100" dirty="0" err="1" smtClean="0">
                <a:solidFill>
                  <a:srgbClr val="0079A6"/>
                </a:solidFill>
              </a:rPr>
              <a:t>generación</a:t>
            </a:r>
            <a:r>
              <a:rPr lang="de-CH" sz="1100" dirty="0" smtClean="0">
                <a:solidFill>
                  <a:srgbClr val="0079A6"/>
                </a:solidFill>
              </a:rPr>
              <a:t> de </a:t>
            </a:r>
            <a:r>
              <a:rPr lang="de-CH" sz="1100" dirty="0" err="1" smtClean="0">
                <a:solidFill>
                  <a:srgbClr val="0079A6"/>
                </a:solidFill>
              </a:rPr>
              <a:t>reportes</a:t>
            </a:r>
            <a:r>
              <a:rPr lang="de-CH" sz="1100" dirty="0" smtClean="0">
                <a:solidFill>
                  <a:srgbClr val="0079A6"/>
                </a:solidFill>
              </a:rPr>
              <a:t> y </a:t>
            </a:r>
            <a:r>
              <a:rPr lang="de-CH" sz="1100" dirty="0" err="1" smtClean="0">
                <a:solidFill>
                  <a:srgbClr val="0079A6"/>
                </a:solidFill>
              </a:rPr>
              <a:t>otras</a:t>
            </a:r>
            <a:r>
              <a:rPr lang="de-CH" sz="1100" dirty="0" smtClean="0">
                <a:solidFill>
                  <a:srgbClr val="0079A6"/>
                </a:solidFill>
              </a:rPr>
              <a:t> </a:t>
            </a:r>
            <a:r>
              <a:rPr lang="de-CH" sz="1100" dirty="0" err="1" smtClean="0">
                <a:solidFill>
                  <a:srgbClr val="0079A6"/>
                </a:solidFill>
              </a:rPr>
              <a:t>tareas</a:t>
            </a:r>
            <a:endParaRPr lang="de-CH" sz="1100" dirty="0" smtClean="0">
              <a:solidFill>
                <a:srgbClr val="0079A6"/>
              </a:solidFill>
            </a:endParaRPr>
          </a:p>
          <a:p>
            <a:pPr marL="92075" indent="-92075">
              <a:buFont typeface="Arial" pitchFamily="34" charset="0"/>
              <a:buChar char="•"/>
            </a:pPr>
            <a:r>
              <a:rPr lang="de-CH" sz="1100" dirty="0" smtClean="0">
                <a:solidFill>
                  <a:srgbClr val="0079A6"/>
                </a:solidFill>
              </a:rPr>
              <a:t>Garantizar </a:t>
            </a:r>
            <a:r>
              <a:rPr lang="de-CH" sz="1100" dirty="0" err="1" smtClean="0">
                <a:solidFill>
                  <a:srgbClr val="0079A6"/>
                </a:solidFill>
              </a:rPr>
              <a:t>continuidad</a:t>
            </a:r>
            <a:r>
              <a:rPr lang="de-CH" sz="1100" dirty="0" smtClean="0">
                <a:solidFill>
                  <a:srgbClr val="0079A6"/>
                </a:solidFill>
              </a:rPr>
              <a:t> en </a:t>
            </a:r>
            <a:r>
              <a:rPr lang="de-CH" sz="1100" dirty="0" err="1" smtClean="0">
                <a:solidFill>
                  <a:srgbClr val="0079A6"/>
                </a:solidFill>
              </a:rPr>
              <a:t>el</a:t>
            </a:r>
            <a:r>
              <a:rPr lang="de-CH" sz="1100" dirty="0" smtClean="0">
                <a:solidFill>
                  <a:srgbClr val="0079A6"/>
                </a:solidFill>
              </a:rPr>
              <a:t> </a:t>
            </a:r>
            <a:r>
              <a:rPr lang="de-CH" sz="1100" dirty="0" err="1" smtClean="0">
                <a:solidFill>
                  <a:srgbClr val="0079A6"/>
                </a:solidFill>
              </a:rPr>
              <a:t>negocio</a:t>
            </a:r>
            <a:endParaRPr lang="en-GB" sz="1100" dirty="0" smtClean="0">
              <a:solidFill>
                <a:srgbClr val="0079A6"/>
              </a:solidFill>
            </a:endParaRPr>
          </a:p>
        </p:txBody>
      </p:sp>
      <p:sp>
        <p:nvSpPr>
          <p:cNvPr id="16" name="Rectangle 513"/>
          <p:cNvSpPr>
            <a:spLocks noChangeArrowheads="1"/>
          </p:cNvSpPr>
          <p:nvPr/>
        </p:nvSpPr>
        <p:spPr bwMode="auto">
          <a:xfrm>
            <a:off x="467544" y="3277582"/>
            <a:ext cx="4026787" cy="229454"/>
          </a:xfrm>
          <a:prstGeom prst="rect">
            <a:avLst/>
          </a:prstGeom>
          <a:solidFill>
            <a:schemeClr val="tx2"/>
          </a:solidFill>
          <a:ln w="9525" algn="ctr">
            <a:solidFill>
              <a:schemeClr val="tx2"/>
            </a:solidFill>
            <a:prstDash val="dash"/>
            <a:miter lim="800000"/>
            <a:headEnd/>
            <a:tailEnd/>
          </a:ln>
        </p:spPr>
        <p:txBody>
          <a:bodyPr anchor="ctr"/>
          <a:lstStyle/>
          <a:p>
            <a:r>
              <a:rPr lang="en-GB" sz="1200" dirty="0" smtClean="0">
                <a:solidFill>
                  <a:schemeClr val="bg1"/>
                </a:solidFill>
              </a:rPr>
              <a:t>3) </a:t>
            </a:r>
            <a:r>
              <a:rPr lang="en-GB" sz="1200" dirty="0" err="1" smtClean="0">
                <a:solidFill>
                  <a:schemeClr val="bg1"/>
                </a:solidFill>
              </a:rPr>
              <a:t>Cuantificación</a:t>
            </a:r>
            <a:endParaRPr lang="en-GB" sz="1200" dirty="0">
              <a:solidFill>
                <a:schemeClr val="bg1"/>
              </a:solidFill>
            </a:endParaRPr>
          </a:p>
        </p:txBody>
      </p:sp>
    </p:spTree>
    <p:extLst>
      <p:ext uri="{BB962C8B-B14F-4D97-AF65-F5344CB8AC3E}">
        <p14:creationId xmlns:p14="http://schemas.microsoft.com/office/powerpoint/2010/main" val="1722228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55576" y="4581128"/>
            <a:ext cx="7848872" cy="144000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20" name="Rectangle 19"/>
          <p:cNvSpPr/>
          <p:nvPr/>
        </p:nvSpPr>
        <p:spPr>
          <a:xfrm>
            <a:off x="755576" y="3068960"/>
            <a:ext cx="7848872" cy="144000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19" name="Rectangle 18"/>
          <p:cNvSpPr/>
          <p:nvPr/>
        </p:nvSpPr>
        <p:spPr>
          <a:xfrm>
            <a:off x="755576" y="1546106"/>
            <a:ext cx="7848872" cy="144000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2" name="Slide Number Placeholder 1"/>
          <p:cNvSpPr>
            <a:spLocks noGrp="1"/>
          </p:cNvSpPr>
          <p:nvPr>
            <p:ph type="sldNum" sz="quarter" idx="11"/>
          </p:nvPr>
        </p:nvSpPr>
        <p:spPr/>
        <p:txBody>
          <a:bodyPr/>
          <a:lstStyle/>
          <a:p>
            <a:fld id="{8E9F59B9-8094-4618-B073-21DD649DF751}" type="slidenum">
              <a:rPr lang="en-GB" smtClean="0"/>
              <a:pPr/>
              <a:t>12</a:t>
            </a:fld>
            <a:endParaRPr lang="en-GB" dirty="0"/>
          </a:p>
        </p:txBody>
      </p:sp>
      <p:sp>
        <p:nvSpPr>
          <p:cNvPr id="3" name="Title 2"/>
          <p:cNvSpPr>
            <a:spLocks noGrp="1"/>
          </p:cNvSpPr>
          <p:nvPr>
            <p:ph type="title"/>
          </p:nvPr>
        </p:nvSpPr>
        <p:spPr/>
        <p:txBody>
          <a:bodyPr/>
          <a:lstStyle/>
          <a:p>
            <a:r>
              <a:rPr lang="en-GB" dirty="0" smtClean="0"/>
              <a:t>1) </a:t>
            </a:r>
            <a:r>
              <a:rPr lang="en-GB" dirty="0" err="1" smtClean="0"/>
              <a:t>Gobierno</a:t>
            </a:r>
            <a:r>
              <a:rPr lang="en-GB" dirty="0" smtClean="0"/>
              <a:t> y control</a:t>
            </a:r>
            <a:br>
              <a:rPr lang="en-GB" dirty="0" smtClean="0"/>
            </a:br>
            <a:r>
              <a:rPr lang="en-GB" sz="2000" dirty="0" smtClean="0">
                <a:solidFill>
                  <a:schemeClr val="accent2"/>
                </a:solidFill>
              </a:rPr>
              <a:t>El </a:t>
            </a:r>
            <a:r>
              <a:rPr lang="en-GB" sz="2000" dirty="0" err="1" smtClean="0">
                <a:solidFill>
                  <a:schemeClr val="accent2"/>
                </a:solidFill>
              </a:rPr>
              <a:t>mandato</a:t>
            </a:r>
            <a:r>
              <a:rPr lang="en-GB" sz="2000" dirty="0" smtClean="0">
                <a:solidFill>
                  <a:schemeClr val="accent2"/>
                </a:solidFill>
              </a:rPr>
              <a:t> de la </a:t>
            </a:r>
            <a:r>
              <a:rPr lang="en-GB" sz="2000" dirty="0" err="1" smtClean="0">
                <a:solidFill>
                  <a:schemeClr val="accent2"/>
                </a:solidFill>
              </a:rPr>
              <a:t>administración</a:t>
            </a:r>
            <a:r>
              <a:rPr lang="en-GB" sz="2000" dirty="0" smtClean="0">
                <a:solidFill>
                  <a:schemeClr val="accent2"/>
                </a:solidFill>
              </a:rPr>
              <a:t> de </a:t>
            </a:r>
            <a:r>
              <a:rPr lang="en-GB" sz="2000" dirty="0" err="1" smtClean="0">
                <a:solidFill>
                  <a:schemeClr val="accent2"/>
                </a:solidFill>
              </a:rPr>
              <a:t>riesgos</a:t>
            </a:r>
            <a:endParaRPr lang="en-GB" sz="2000" dirty="0">
              <a:solidFill>
                <a:schemeClr val="accent2"/>
              </a:solidFill>
            </a:endParaRPr>
          </a:p>
        </p:txBody>
      </p:sp>
      <p:sp>
        <p:nvSpPr>
          <p:cNvPr id="7" name="txtText"/>
          <p:cNvSpPr>
            <a:spLocks noChangeArrowheads="1"/>
          </p:cNvSpPr>
          <p:nvPr>
            <p:custDataLst>
              <p:tags r:id="rId1"/>
            </p:custDataLst>
          </p:nvPr>
        </p:nvSpPr>
        <p:spPr bwMode="gray">
          <a:xfrm>
            <a:off x="755576" y="1546106"/>
            <a:ext cx="1440160" cy="1440000"/>
          </a:xfrm>
          <a:prstGeom prst="rect">
            <a:avLst/>
          </a:prstGeom>
          <a:solidFill>
            <a:schemeClr val="accent4">
              <a:lumMod val="75000"/>
            </a:schemeClr>
          </a:solidFill>
          <a:ln w="9525">
            <a:solidFill>
              <a:schemeClr val="accent4">
                <a:lumMod val="75000"/>
              </a:schemeClr>
            </a:solidFill>
            <a:miter lim="800000"/>
            <a:headEnd/>
            <a:tailEnd/>
          </a:ln>
          <a:effectLst/>
        </p:spPr>
        <p:txBody>
          <a:bodyPr lIns="59648" tIns="59648" rIns="59648" bIns="59648" anchor="ctr"/>
          <a:lstStyle/>
          <a:p>
            <a:pPr algn="ctr" defTabSz="1103313">
              <a:lnSpc>
                <a:spcPct val="96000"/>
              </a:lnSpc>
              <a:buClrTx/>
            </a:pPr>
            <a:r>
              <a:rPr lang="en-GB" sz="1600" b="1" cap="all" dirty="0" smtClean="0">
                <a:solidFill>
                  <a:schemeClr val="bg1"/>
                </a:solidFill>
                <a:latin typeface="+mj-lt"/>
              </a:rPr>
              <a:t>ERM del </a:t>
            </a:r>
            <a:r>
              <a:rPr lang="en-GB" sz="1600" b="1" cap="all" dirty="0" err="1" smtClean="0">
                <a:solidFill>
                  <a:schemeClr val="bg1"/>
                </a:solidFill>
                <a:latin typeface="+mj-lt"/>
              </a:rPr>
              <a:t>Grupo</a:t>
            </a:r>
            <a:endParaRPr lang="en-GB" sz="1600" b="1" cap="all" dirty="0">
              <a:solidFill>
                <a:schemeClr val="bg1"/>
              </a:solidFill>
              <a:latin typeface="+mj-lt"/>
            </a:endParaRPr>
          </a:p>
        </p:txBody>
      </p:sp>
      <p:sp>
        <p:nvSpPr>
          <p:cNvPr id="8" name="TextBox 7"/>
          <p:cNvSpPr txBox="1"/>
          <p:nvPr/>
        </p:nvSpPr>
        <p:spPr>
          <a:xfrm>
            <a:off x="2699792" y="1546106"/>
            <a:ext cx="1590520" cy="1440000"/>
          </a:xfrm>
          <a:prstGeom prst="rect">
            <a:avLst/>
          </a:prstGeom>
          <a:noFill/>
        </p:spPr>
        <p:txBody>
          <a:bodyPr wrap="square" lIns="0" tIns="0" rIns="0" bIns="0" rtlCol="0" anchor="ctr" anchorCtr="0">
            <a:noAutofit/>
          </a:bodyPr>
          <a:lstStyle/>
          <a:p>
            <a:pPr>
              <a:spcAft>
                <a:spcPts val="300"/>
              </a:spcAft>
            </a:pPr>
            <a:r>
              <a:rPr lang="en-GB" sz="1600" dirty="0" err="1" smtClean="0">
                <a:latin typeface="+mj-lt"/>
              </a:rPr>
              <a:t>Proveer</a:t>
            </a:r>
            <a:r>
              <a:rPr lang="en-GB" sz="1600" dirty="0" smtClean="0">
                <a:latin typeface="+mj-lt"/>
              </a:rPr>
              <a:t> </a:t>
            </a:r>
            <a:r>
              <a:rPr lang="en-GB" sz="1600" dirty="0" err="1" smtClean="0">
                <a:latin typeface="+mj-lt"/>
              </a:rPr>
              <a:t>marco</a:t>
            </a:r>
            <a:r>
              <a:rPr lang="en-GB" sz="1600" dirty="0" smtClean="0">
                <a:latin typeface="+mj-lt"/>
              </a:rPr>
              <a:t> </a:t>
            </a:r>
            <a:r>
              <a:rPr lang="en-GB" sz="1600" dirty="0" err="1" smtClean="0">
                <a:latin typeface="+mj-lt"/>
              </a:rPr>
              <a:t>para</a:t>
            </a:r>
            <a:r>
              <a:rPr lang="en-GB" sz="1600" dirty="0" smtClean="0">
                <a:latin typeface="+mj-lt"/>
              </a:rPr>
              <a:t> </a:t>
            </a:r>
            <a:r>
              <a:rPr lang="en-GB" sz="1600" dirty="0" err="1" smtClean="0">
                <a:latin typeface="+mj-lt"/>
              </a:rPr>
              <a:t>posibilitar</a:t>
            </a:r>
            <a:r>
              <a:rPr lang="en-GB" sz="1600" dirty="0" smtClean="0">
                <a:latin typeface="+mj-lt"/>
              </a:rPr>
              <a:t> la </a:t>
            </a:r>
            <a:r>
              <a:rPr lang="en-GB" sz="1600" dirty="0" err="1" smtClean="0">
                <a:latin typeface="+mj-lt"/>
              </a:rPr>
              <a:t>toma</a:t>
            </a:r>
            <a:r>
              <a:rPr lang="en-GB" sz="1600" dirty="0" smtClean="0">
                <a:latin typeface="+mj-lt"/>
              </a:rPr>
              <a:t> de </a:t>
            </a:r>
            <a:r>
              <a:rPr lang="en-GB" sz="1600" dirty="0" err="1" smtClean="0">
                <a:latin typeface="+mj-lt"/>
              </a:rPr>
              <a:t>riesgos</a:t>
            </a:r>
            <a:endParaRPr lang="en-GB" sz="1600" b="1" dirty="0" smtClean="0">
              <a:latin typeface="+mj-lt"/>
            </a:endParaRPr>
          </a:p>
        </p:txBody>
      </p:sp>
      <p:sp>
        <p:nvSpPr>
          <p:cNvPr id="9" name="txtText"/>
          <p:cNvSpPr>
            <a:spLocks noChangeArrowheads="1"/>
          </p:cNvSpPr>
          <p:nvPr>
            <p:custDataLst>
              <p:tags r:id="rId2"/>
            </p:custDataLst>
          </p:nvPr>
        </p:nvSpPr>
        <p:spPr bwMode="gray">
          <a:xfrm>
            <a:off x="755576" y="3068960"/>
            <a:ext cx="1440160" cy="1440000"/>
          </a:xfrm>
          <a:prstGeom prst="rect">
            <a:avLst/>
          </a:prstGeom>
          <a:solidFill>
            <a:schemeClr val="accent4">
              <a:lumMod val="75000"/>
            </a:schemeClr>
          </a:solidFill>
          <a:ln w="9525">
            <a:solidFill>
              <a:schemeClr val="accent4">
                <a:lumMod val="75000"/>
              </a:schemeClr>
            </a:solidFill>
            <a:miter lim="800000"/>
            <a:headEnd/>
            <a:tailEnd/>
          </a:ln>
          <a:effectLst/>
        </p:spPr>
        <p:txBody>
          <a:bodyPr lIns="59648" tIns="59648" rIns="59648" bIns="59648" anchor="ctr"/>
          <a:lstStyle/>
          <a:p>
            <a:pPr algn="ctr" defTabSz="1103313">
              <a:lnSpc>
                <a:spcPct val="96000"/>
              </a:lnSpc>
            </a:pPr>
            <a:r>
              <a:rPr lang="en-GB" sz="1600" b="1" cap="all" dirty="0" smtClean="0">
                <a:solidFill>
                  <a:schemeClr val="bg1"/>
                </a:solidFill>
                <a:latin typeface="+mj-lt"/>
              </a:rPr>
              <a:t>ERM de </a:t>
            </a:r>
            <a:r>
              <a:rPr lang="en-GB" sz="1600" b="1" cap="all" dirty="0" err="1" smtClean="0">
                <a:solidFill>
                  <a:schemeClr val="bg1"/>
                </a:solidFill>
                <a:latin typeface="+mj-lt"/>
              </a:rPr>
              <a:t>Unidades</a:t>
            </a:r>
            <a:r>
              <a:rPr lang="en-GB" sz="1600" b="1" cap="all" dirty="0" smtClean="0">
                <a:solidFill>
                  <a:schemeClr val="bg1"/>
                </a:solidFill>
                <a:latin typeface="+mj-lt"/>
              </a:rPr>
              <a:t> de </a:t>
            </a:r>
            <a:r>
              <a:rPr lang="en-GB" sz="1600" b="1" cap="all" dirty="0" err="1" smtClean="0">
                <a:solidFill>
                  <a:schemeClr val="bg1"/>
                </a:solidFill>
                <a:latin typeface="+mj-lt"/>
              </a:rPr>
              <a:t>negocio</a:t>
            </a:r>
            <a:endParaRPr lang="en-GB" sz="1600" b="1" cap="all" dirty="0">
              <a:solidFill>
                <a:schemeClr val="bg1"/>
              </a:solidFill>
              <a:latin typeface="+mj-lt"/>
            </a:endParaRPr>
          </a:p>
        </p:txBody>
      </p:sp>
      <p:sp>
        <p:nvSpPr>
          <p:cNvPr id="10" name="TextBox 9"/>
          <p:cNvSpPr txBox="1"/>
          <p:nvPr/>
        </p:nvSpPr>
        <p:spPr>
          <a:xfrm>
            <a:off x="4287441" y="3068961"/>
            <a:ext cx="4278793" cy="1439999"/>
          </a:xfrm>
          <a:prstGeom prst="rect">
            <a:avLst/>
          </a:prstGeom>
          <a:noFill/>
        </p:spPr>
        <p:txBody>
          <a:bodyPr wrap="square" lIns="36000" rIns="36000" rtlCol="0" anchor="ctr" anchorCtr="0">
            <a:noAutofit/>
          </a:bodyPr>
          <a:lstStyle/>
          <a:p>
            <a:pPr marL="180975" indent="-180975">
              <a:spcBef>
                <a:spcPts val="300"/>
              </a:spcBef>
              <a:buFont typeface="Wingdings" pitchFamily="2" charset="2"/>
              <a:buChar char="§"/>
            </a:pPr>
            <a:r>
              <a:rPr lang="en-GB" sz="1100" dirty="0" err="1" smtClean="0">
                <a:latin typeface="+mj-lt"/>
              </a:rPr>
              <a:t>Garantizar</a:t>
            </a:r>
            <a:r>
              <a:rPr lang="en-GB" sz="1100" dirty="0" smtClean="0">
                <a:latin typeface="+mj-lt"/>
              </a:rPr>
              <a:t> </a:t>
            </a:r>
            <a:r>
              <a:rPr lang="en-GB" sz="1100" dirty="0" err="1" smtClean="0">
                <a:latin typeface="+mj-lt"/>
              </a:rPr>
              <a:t>cumplimiento</a:t>
            </a:r>
            <a:r>
              <a:rPr lang="en-GB" sz="1100" dirty="0" smtClean="0">
                <a:latin typeface="+mj-lt"/>
              </a:rPr>
              <a:t> de </a:t>
            </a:r>
            <a:r>
              <a:rPr lang="en-GB" sz="1100" dirty="0" err="1" smtClean="0">
                <a:latin typeface="+mj-lt"/>
              </a:rPr>
              <a:t>las</a:t>
            </a:r>
            <a:r>
              <a:rPr lang="en-GB" sz="1100" dirty="0" smtClean="0">
                <a:latin typeface="+mj-lt"/>
              </a:rPr>
              <a:t> </a:t>
            </a:r>
            <a:r>
              <a:rPr lang="en-GB" sz="1100" dirty="0" err="1" smtClean="0">
                <a:latin typeface="+mj-lt"/>
              </a:rPr>
              <a:t>políticas</a:t>
            </a:r>
            <a:r>
              <a:rPr lang="en-GB" sz="1100" dirty="0">
                <a:latin typeface="+mj-lt"/>
              </a:rPr>
              <a:t> </a:t>
            </a:r>
            <a:r>
              <a:rPr lang="en-GB" sz="1100" dirty="0" smtClean="0">
                <a:latin typeface="+mj-lt"/>
              </a:rPr>
              <a:t>y </a:t>
            </a:r>
            <a:r>
              <a:rPr lang="en-GB" sz="1100" dirty="0" err="1" smtClean="0">
                <a:latin typeface="+mj-lt"/>
              </a:rPr>
              <a:t>estándares</a:t>
            </a:r>
            <a:r>
              <a:rPr lang="en-GB" sz="1100" dirty="0" smtClean="0">
                <a:latin typeface="+mj-lt"/>
              </a:rPr>
              <a:t> de </a:t>
            </a:r>
            <a:r>
              <a:rPr lang="en-GB" sz="1100" dirty="0" err="1" smtClean="0">
                <a:latin typeface="+mj-lt"/>
              </a:rPr>
              <a:t>riesgo</a:t>
            </a:r>
            <a:r>
              <a:rPr lang="en-GB" sz="1100" dirty="0" smtClean="0">
                <a:latin typeface="+mj-lt"/>
              </a:rPr>
              <a:t> del </a:t>
            </a:r>
            <a:r>
              <a:rPr lang="en-GB" sz="1100" dirty="0" err="1" smtClean="0">
                <a:latin typeface="+mj-lt"/>
              </a:rPr>
              <a:t>grupo</a:t>
            </a:r>
            <a:endParaRPr lang="en-GB" sz="1100" dirty="0">
              <a:latin typeface="+mj-lt"/>
            </a:endParaRPr>
          </a:p>
          <a:p>
            <a:pPr marL="180975" indent="-180975">
              <a:spcBef>
                <a:spcPts val="300"/>
              </a:spcBef>
              <a:buFont typeface="Wingdings" pitchFamily="2" charset="2"/>
              <a:buChar char="§"/>
            </a:pPr>
            <a:r>
              <a:rPr lang="en-GB" sz="1100" dirty="0" err="1" smtClean="0">
                <a:latin typeface="+mj-lt"/>
              </a:rPr>
              <a:t>Monitorear</a:t>
            </a:r>
            <a:r>
              <a:rPr lang="en-GB" sz="1100" dirty="0" smtClean="0">
                <a:latin typeface="+mj-lt"/>
              </a:rPr>
              <a:t> </a:t>
            </a:r>
            <a:r>
              <a:rPr lang="en-GB" sz="1100" dirty="0" err="1" smtClean="0">
                <a:latin typeface="+mj-lt"/>
              </a:rPr>
              <a:t>suficiencia</a:t>
            </a:r>
            <a:r>
              <a:rPr lang="en-GB" sz="1100" dirty="0" smtClean="0">
                <a:latin typeface="+mj-lt"/>
              </a:rPr>
              <a:t> del capital </a:t>
            </a:r>
            <a:r>
              <a:rPr lang="en-GB" sz="1100" dirty="0" err="1" smtClean="0">
                <a:latin typeface="+mj-lt"/>
              </a:rPr>
              <a:t>económico</a:t>
            </a:r>
            <a:r>
              <a:rPr lang="en-GB" sz="1100" dirty="0" smtClean="0">
                <a:latin typeface="+mj-lt"/>
              </a:rPr>
              <a:t> y </a:t>
            </a:r>
            <a:r>
              <a:rPr lang="en-GB" sz="1100" dirty="0" err="1" smtClean="0">
                <a:latin typeface="+mj-lt"/>
              </a:rPr>
              <a:t>riesgo</a:t>
            </a:r>
            <a:r>
              <a:rPr lang="en-GB" sz="1100" dirty="0" smtClean="0">
                <a:latin typeface="+mj-lt"/>
              </a:rPr>
              <a:t> de </a:t>
            </a:r>
            <a:r>
              <a:rPr lang="en-GB" sz="1100" dirty="0" err="1" smtClean="0">
                <a:latin typeface="+mj-lt"/>
              </a:rPr>
              <a:t>liquidez</a:t>
            </a:r>
            <a:r>
              <a:rPr lang="en-GB" sz="1100" dirty="0">
                <a:latin typeface="+mj-lt"/>
              </a:rPr>
              <a:t> </a:t>
            </a:r>
            <a:r>
              <a:rPr lang="en-GB" sz="1100" dirty="0" smtClean="0">
                <a:latin typeface="+mj-lt"/>
              </a:rPr>
              <a:t>contra los </a:t>
            </a:r>
            <a:r>
              <a:rPr lang="en-GB" sz="1100" dirty="0" err="1" smtClean="0">
                <a:latin typeface="+mj-lt"/>
              </a:rPr>
              <a:t>objetivos</a:t>
            </a:r>
            <a:r>
              <a:rPr lang="en-GB" sz="1100" dirty="0" smtClean="0">
                <a:latin typeface="+mj-lt"/>
              </a:rPr>
              <a:t> y </a:t>
            </a:r>
            <a:r>
              <a:rPr lang="en-GB" sz="1100" dirty="0" err="1" smtClean="0">
                <a:latin typeface="+mj-lt"/>
              </a:rPr>
              <a:t>límites</a:t>
            </a:r>
            <a:r>
              <a:rPr lang="en-GB" sz="1100" dirty="0" smtClean="0">
                <a:latin typeface="+mj-lt"/>
              </a:rPr>
              <a:t> </a:t>
            </a:r>
            <a:r>
              <a:rPr lang="en-GB" sz="1100" dirty="0" err="1" smtClean="0">
                <a:latin typeface="+mj-lt"/>
              </a:rPr>
              <a:t>establecidos</a:t>
            </a:r>
            <a:endParaRPr lang="en-GB" sz="1100" dirty="0">
              <a:latin typeface="+mj-lt"/>
            </a:endParaRPr>
          </a:p>
          <a:p>
            <a:pPr marL="180975" indent="-180975">
              <a:spcBef>
                <a:spcPts val="300"/>
              </a:spcBef>
              <a:buFont typeface="Wingdings" pitchFamily="2" charset="2"/>
              <a:buChar char="§"/>
            </a:pPr>
            <a:r>
              <a:rPr lang="en-GB" sz="1100" dirty="0" err="1" smtClean="0">
                <a:solidFill>
                  <a:schemeClr val="tx1">
                    <a:lumMod val="50000"/>
                  </a:schemeClr>
                </a:solidFill>
                <a:latin typeface="+mj-lt"/>
              </a:rPr>
              <a:t>Aconsejar</a:t>
            </a:r>
            <a:r>
              <a:rPr lang="en-GB" sz="1100" dirty="0" smtClean="0">
                <a:solidFill>
                  <a:schemeClr val="tx1">
                    <a:lumMod val="50000"/>
                  </a:schemeClr>
                </a:solidFill>
                <a:latin typeface="+mj-lt"/>
              </a:rPr>
              <a:t> en </a:t>
            </a:r>
            <a:r>
              <a:rPr lang="en-GB" sz="1100" dirty="0" err="1" smtClean="0">
                <a:solidFill>
                  <a:schemeClr val="tx1">
                    <a:lumMod val="50000"/>
                  </a:schemeClr>
                </a:solidFill>
                <a:latin typeface="+mj-lt"/>
              </a:rPr>
              <a:t>las</a:t>
            </a:r>
            <a:r>
              <a:rPr lang="en-GB" sz="1100" dirty="0" smtClean="0">
                <a:solidFill>
                  <a:schemeClr val="tx1">
                    <a:lumMod val="50000"/>
                  </a:schemeClr>
                </a:solidFill>
                <a:latin typeface="+mj-lt"/>
              </a:rPr>
              <a:t> </a:t>
            </a:r>
            <a:r>
              <a:rPr lang="en-GB" sz="1100" dirty="0" err="1" smtClean="0">
                <a:solidFill>
                  <a:schemeClr val="tx1">
                    <a:lumMod val="50000"/>
                  </a:schemeClr>
                </a:solidFill>
                <a:latin typeface="+mj-lt"/>
              </a:rPr>
              <a:t>actividades</a:t>
            </a:r>
            <a:r>
              <a:rPr lang="en-GB" sz="1100" dirty="0" smtClean="0">
                <a:solidFill>
                  <a:schemeClr val="tx1">
                    <a:lumMod val="50000"/>
                  </a:schemeClr>
                </a:solidFill>
                <a:latin typeface="+mj-lt"/>
              </a:rPr>
              <a:t> de </a:t>
            </a:r>
            <a:r>
              <a:rPr lang="en-GB" sz="1100" dirty="0" err="1" smtClean="0">
                <a:solidFill>
                  <a:schemeClr val="tx1">
                    <a:lumMod val="50000"/>
                  </a:schemeClr>
                </a:solidFill>
                <a:latin typeface="+mj-lt"/>
              </a:rPr>
              <a:t>toma</a:t>
            </a:r>
            <a:r>
              <a:rPr lang="en-GB" sz="1100" dirty="0" smtClean="0">
                <a:solidFill>
                  <a:schemeClr val="tx1">
                    <a:lumMod val="50000"/>
                  </a:schemeClr>
                </a:solidFill>
                <a:latin typeface="+mj-lt"/>
              </a:rPr>
              <a:t> de </a:t>
            </a:r>
            <a:r>
              <a:rPr lang="en-GB" sz="1100" dirty="0" err="1" smtClean="0">
                <a:solidFill>
                  <a:schemeClr val="tx1">
                    <a:lumMod val="50000"/>
                  </a:schemeClr>
                </a:solidFill>
                <a:latin typeface="+mj-lt"/>
              </a:rPr>
              <a:t>riesgo</a:t>
            </a:r>
            <a:r>
              <a:rPr lang="en-GB" sz="1100" dirty="0" smtClean="0">
                <a:solidFill>
                  <a:schemeClr val="tx1">
                    <a:lumMod val="50000"/>
                  </a:schemeClr>
                </a:solidFill>
                <a:latin typeface="+mj-lt"/>
              </a:rPr>
              <a:t> y </a:t>
            </a:r>
            <a:r>
              <a:rPr lang="en-GB" sz="1100" dirty="0" err="1" smtClean="0">
                <a:solidFill>
                  <a:schemeClr val="tx1">
                    <a:lumMod val="50000"/>
                  </a:schemeClr>
                </a:solidFill>
                <a:latin typeface="+mj-lt"/>
              </a:rPr>
              <a:t>oportunidades</a:t>
            </a:r>
            <a:r>
              <a:rPr lang="en-GB" sz="1100" dirty="0" smtClean="0">
                <a:solidFill>
                  <a:schemeClr val="tx1">
                    <a:lumMod val="50000"/>
                  </a:schemeClr>
                </a:solidFill>
                <a:latin typeface="+mj-lt"/>
              </a:rPr>
              <a:t> de </a:t>
            </a:r>
            <a:r>
              <a:rPr lang="en-GB" sz="1100" dirty="0" err="1" smtClean="0">
                <a:solidFill>
                  <a:schemeClr val="tx1">
                    <a:lumMod val="50000"/>
                  </a:schemeClr>
                </a:solidFill>
                <a:latin typeface="+mj-lt"/>
              </a:rPr>
              <a:t>negocio</a:t>
            </a:r>
            <a:endParaRPr lang="en-GB" sz="1100" dirty="0" smtClean="0">
              <a:solidFill>
                <a:schemeClr val="tx1">
                  <a:lumMod val="50000"/>
                </a:schemeClr>
              </a:solidFill>
              <a:latin typeface="+mj-lt"/>
            </a:endParaRPr>
          </a:p>
          <a:p>
            <a:pPr marL="176213" indent="-176213">
              <a:spcBef>
                <a:spcPts val="300"/>
              </a:spcBef>
              <a:buFont typeface="Wingdings" pitchFamily="2" charset="2"/>
              <a:buChar char="§"/>
            </a:pPr>
            <a:r>
              <a:rPr lang="en-GB" sz="1100" dirty="0" err="1" smtClean="0">
                <a:solidFill>
                  <a:schemeClr val="tx1">
                    <a:lumMod val="50000"/>
                  </a:schemeClr>
                </a:solidFill>
                <a:latin typeface="+mj-lt"/>
              </a:rPr>
              <a:t>Ejecutar</a:t>
            </a:r>
            <a:r>
              <a:rPr lang="en-GB" sz="1100" dirty="0" smtClean="0">
                <a:solidFill>
                  <a:schemeClr val="tx1">
                    <a:lumMod val="50000"/>
                  </a:schemeClr>
                </a:solidFill>
                <a:latin typeface="+mj-lt"/>
              </a:rPr>
              <a:t> la "</a:t>
            </a:r>
            <a:r>
              <a:rPr lang="en-GB" sz="1100" dirty="0" err="1" smtClean="0">
                <a:solidFill>
                  <a:schemeClr val="tx1">
                    <a:lumMod val="50000"/>
                  </a:schemeClr>
                </a:solidFill>
                <a:latin typeface="+mj-lt"/>
              </a:rPr>
              <a:t>segunda</a:t>
            </a:r>
            <a:r>
              <a:rPr lang="en-GB" sz="1100" dirty="0" smtClean="0">
                <a:solidFill>
                  <a:schemeClr val="tx1">
                    <a:lumMod val="50000"/>
                  </a:schemeClr>
                </a:solidFill>
                <a:latin typeface="+mj-lt"/>
              </a:rPr>
              <a:t> </a:t>
            </a:r>
            <a:r>
              <a:rPr lang="en-GB" sz="1100" dirty="0" err="1" smtClean="0">
                <a:solidFill>
                  <a:schemeClr val="tx1">
                    <a:lumMod val="50000"/>
                  </a:schemeClr>
                </a:solidFill>
                <a:latin typeface="+mj-lt"/>
              </a:rPr>
              <a:t>línea</a:t>
            </a:r>
            <a:r>
              <a:rPr lang="en-GB" sz="1100" dirty="0" smtClean="0">
                <a:solidFill>
                  <a:schemeClr val="tx1">
                    <a:lumMod val="50000"/>
                  </a:schemeClr>
                </a:solidFill>
                <a:latin typeface="+mj-lt"/>
              </a:rPr>
              <a:t> de </a:t>
            </a:r>
            <a:r>
              <a:rPr lang="en-GB" sz="1100" dirty="0" err="1" smtClean="0">
                <a:solidFill>
                  <a:schemeClr val="tx1">
                    <a:lumMod val="50000"/>
                  </a:schemeClr>
                </a:solidFill>
                <a:latin typeface="+mj-lt"/>
              </a:rPr>
              <a:t>defensa</a:t>
            </a:r>
            <a:r>
              <a:rPr lang="en-GB" sz="1100" dirty="0" smtClean="0">
                <a:solidFill>
                  <a:schemeClr val="tx1">
                    <a:lumMod val="50000"/>
                  </a:schemeClr>
                </a:solidFill>
                <a:latin typeface="+mj-lt"/>
              </a:rPr>
              <a:t>"</a:t>
            </a:r>
          </a:p>
        </p:txBody>
      </p:sp>
      <p:sp>
        <p:nvSpPr>
          <p:cNvPr id="12" name="txtText"/>
          <p:cNvSpPr>
            <a:spLocks noChangeArrowheads="1"/>
          </p:cNvSpPr>
          <p:nvPr>
            <p:custDataLst>
              <p:tags r:id="rId3"/>
            </p:custDataLst>
          </p:nvPr>
        </p:nvSpPr>
        <p:spPr bwMode="gray">
          <a:xfrm>
            <a:off x="755576" y="4581128"/>
            <a:ext cx="1440160" cy="1440000"/>
          </a:xfrm>
          <a:prstGeom prst="rect">
            <a:avLst/>
          </a:prstGeom>
          <a:solidFill>
            <a:schemeClr val="accent4">
              <a:lumMod val="75000"/>
            </a:schemeClr>
          </a:solidFill>
          <a:ln w="9525">
            <a:solidFill>
              <a:schemeClr val="accent4">
                <a:lumMod val="75000"/>
              </a:schemeClr>
            </a:solidFill>
            <a:miter lim="800000"/>
            <a:headEnd/>
            <a:tailEnd/>
          </a:ln>
          <a:effectLst/>
        </p:spPr>
        <p:txBody>
          <a:bodyPr lIns="59648" tIns="59648" rIns="59648" bIns="59648" anchor="ctr"/>
          <a:lstStyle/>
          <a:p>
            <a:pPr algn="ctr" defTabSz="1103313">
              <a:lnSpc>
                <a:spcPct val="96000"/>
              </a:lnSpc>
            </a:pPr>
            <a:r>
              <a:rPr lang="en-GB" sz="1600" b="1" cap="all" dirty="0" err="1" smtClean="0">
                <a:solidFill>
                  <a:schemeClr val="bg1"/>
                </a:solidFill>
                <a:latin typeface="+mj-lt"/>
              </a:rPr>
              <a:t>dirección</a:t>
            </a:r>
            <a:r>
              <a:rPr lang="en-GB" sz="1600" b="1" cap="all" dirty="0" smtClean="0">
                <a:solidFill>
                  <a:schemeClr val="bg1"/>
                </a:solidFill>
                <a:latin typeface="+mj-lt"/>
              </a:rPr>
              <a:t> del </a:t>
            </a:r>
            <a:r>
              <a:rPr lang="en-GB" sz="1600" b="1" cap="all" dirty="0" err="1" smtClean="0">
                <a:solidFill>
                  <a:schemeClr val="bg1"/>
                </a:solidFill>
                <a:latin typeface="+mj-lt"/>
              </a:rPr>
              <a:t>negocio</a:t>
            </a:r>
            <a:r>
              <a:rPr lang="en-GB" sz="1600" b="1" cap="all" dirty="0" smtClean="0">
                <a:solidFill>
                  <a:schemeClr val="bg1"/>
                </a:solidFill>
                <a:latin typeface="+mj-lt"/>
              </a:rPr>
              <a:t>/ </a:t>
            </a:r>
            <a:r>
              <a:rPr lang="en-GB" sz="1600" b="1" cap="all" dirty="0" err="1" smtClean="0">
                <a:solidFill>
                  <a:schemeClr val="bg1"/>
                </a:solidFill>
                <a:latin typeface="+mj-lt"/>
              </a:rPr>
              <a:t>portafolio</a:t>
            </a:r>
            <a:endParaRPr lang="en-GB" sz="1600" b="1" cap="all" dirty="0">
              <a:solidFill>
                <a:schemeClr val="bg1"/>
              </a:solidFill>
              <a:latin typeface="+mj-lt"/>
            </a:endParaRPr>
          </a:p>
        </p:txBody>
      </p:sp>
      <p:sp>
        <p:nvSpPr>
          <p:cNvPr id="13" name="TextBox 12"/>
          <p:cNvSpPr txBox="1"/>
          <p:nvPr/>
        </p:nvSpPr>
        <p:spPr>
          <a:xfrm>
            <a:off x="4290313" y="4581128"/>
            <a:ext cx="4275921" cy="1440000"/>
          </a:xfrm>
          <a:prstGeom prst="rect">
            <a:avLst/>
          </a:prstGeom>
          <a:noFill/>
        </p:spPr>
        <p:txBody>
          <a:bodyPr wrap="square" lIns="36000" rIns="36000" rtlCol="0" anchor="ctr" anchorCtr="0">
            <a:noAutofit/>
          </a:bodyPr>
          <a:lstStyle/>
          <a:p>
            <a:pPr marL="180975" indent="-180975">
              <a:spcBef>
                <a:spcPts val="300"/>
              </a:spcBef>
              <a:spcAft>
                <a:spcPts val="300"/>
              </a:spcAft>
              <a:buFont typeface="Wingdings" pitchFamily="2" charset="2"/>
              <a:buChar char="§"/>
            </a:pPr>
            <a:r>
              <a:rPr lang="en-US" sz="1100" dirty="0" err="1" smtClean="0">
                <a:latin typeface="+mj-lt"/>
              </a:rPr>
              <a:t>Asegurar</a:t>
            </a:r>
            <a:r>
              <a:rPr lang="en-US" sz="1100" dirty="0" smtClean="0">
                <a:latin typeface="+mj-lt"/>
              </a:rPr>
              <a:t> </a:t>
            </a:r>
            <a:r>
              <a:rPr lang="en-US" sz="1100" dirty="0" err="1" smtClean="0">
                <a:latin typeface="+mj-lt"/>
              </a:rPr>
              <a:t>observancia</a:t>
            </a:r>
            <a:r>
              <a:rPr lang="en-US" sz="1100" dirty="0" smtClean="0">
                <a:latin typeface="+mj-lt"/>
              </a:rPr>
              <a:t> del </a:t>
            </a:r>
            <a:r>
              <a:rPr lang="en-US" sz="1100" dirty="0" err="1" smtClean="0">
                <a:latin typeface="+mj-lt"/>
              </a:rPr>
              <a:t>apetito</a:t>
            </a:r>
            <a:r>
              <a:rPr lang="en-US" sz="1100" dirty="0" smtClean="0">
                <a:latin typeface="+mj-lt"/>
              </a:rPr>
              <a:t> de </a:t>
            </a:r>
            <a:r>
              <a:rPr lang="en-US" sz="1100" dirty="0" err="1" smtClean="0">
                <a:latin typeface="+mj-lt"/>
              </a:rPr>
              <a:t>riesgo</a:t>
            </a:r>
            <a:r>
              <a:rPr lang="en-US" sz="1100" dirty="0" smtClean="0">
                <a:latin typeface="+mj-lt"/>
              </a:rPr>
              <a:t> (e.g. </a:t>
            </a:r>
            <a:r>
              <a:rPr lang="en-US" sz="1100" dirty="0" err="1" smtClean="0">
                <a:latin typeface="+mj-lt"/>
              </a:rPr>
              <a:t>monitoreo</a:t>
            </a:r>
            <a:r>
              <a:rPr lang="en-US" sz="1100" dirty="0" smtClean="0">
                <a:latin typeface="+mj-lt"/>
              </a:rPr>
              <a:t> de </a:t>
            </a:r>
            <a:r>
              <a:rPr lang="en-US" sz="1100" dirty="0" err="1" smtClean="0">
                <a:latin typeface="+mj-lt"/>
              </a:rPr>
              <a:t>límites</a:t>
            </a:r>
            <a:r>
              <a:rPr lang="en-US" sz="1100" dirty="0" smtClean="0">
                <a:latin typeface="+mj-lt"/>
              </a:rPr>
              <a:t> de </a:t>
            </a:r>
            <a:r>
              <a:rPr lang="en-US" sz="1100" dirty="0" err="1" smtClean="0">
                <a:latin typeface="+mj-lt"/>
              </a:rPr>
              <a:t>capacidad</a:t>
            </a:r>
            <a:r>
              <a:rPr lang="en-US" sz="1100" dirty="0" smtClean="0">
                <a:latin typeface="+mj-lt"/>
              </a:rPr>
              <a:t> y </a:t>
            </a:r>
            <a:r>
              <a:rPr lang="en-US" sz="1100" dirty="0" err="1" smtClean="0">
                <a:latin typeface="+mj-lt"/>
              </a:rPr>
              <a:t>directrices</a:t>
            </a:r>
            <a:r>
              <a:rPr lang="en-US" sz="1100" dirty="0" smtClean="0">
                <a:latin typeface="+mj-lt"/>
              </a:rPr>
              <a:t> de </a:t>
            </a:r>
            <a:r>
              <a:rPr lang="en-US" sz="1100" dirty="0" err="1" smtClean="0">
                <a:latin typeface="+mj-lt"/>
              </a:rPr>
              <a:t>suscripción</a:t>
            </a:r>
            <a:r>
              <a:rPr lang="en-US" sz="1100" dirty="0" smtClean="0">
                <a:latin typeface="+mj-lt"/>
              </a:rPr>
              <a:t>)</a:t>
            </a:r>
          </a:p>
          <a:p>
            <a:pPr marL="180975" indent="-180975">
              <a:spcBef>
                <a:spcPts val="300"/>
              </a:spcBef>
              <a:spcAft>
                <a:spcPts val="300"/>
              </a:spcAft>
              <a:buFont typeface="Wingdings" pitchFamily="2" charset="2"/>
              <a:buChar char="§"/>
            </a:pPr>
            <a:r>
              <a:rPr lang="en-US" sz="1100" dirty="0" err="1" smtClean="0">
                <a:latin typeface="+mj-lt"/>
              </a:rPr>
              <a:t>Medir</a:t>
            </a:r>
            <a:r>
              <a:rPr lang="en-US" sz="1100" dirty="0" smtClean="0">
                <a:latin typeface="+mj-lt"/>
              </a:rPr>
              <a:t> </a:t>
            </a:r>
            <a:r>
              <a:rPr lang="en-US" sz="1100" dirty="0" err="1" smtClean="0">
                <a:latin typeface="+mj-lt"/>
              </a:rPr>
              <a:t>rendimiento</a:t>
            </a:r>
            <a:r>
              <a:rPr lang="en-US" sz="1100" dirty="0" smtClean="0">
                <a:latin typeface="+mj-lt"/>
              </a:rPr>
              <a:t> del </a:t>
            </a:r>
            <a:r>
              <a:rPr lang="en-US" sz="1100" dirty="0" err="1" smtClean="0">
                <a:latin typeface="+mj-lt"/>
              </a:rPr>
              <a:t>portafolio</a:t>
            </a:r>
            <a:r>
              <a:rPr lang="en-US" sz="1100" dirty="0" smtClean="0">
                <a:latin typeface="+mj-lt"/>
              </a:rPr>
              <a:t> en el </a:t>
            </a:r>
            <a:r>
              <a:rPr lang="en-US" sz="1100" dirty="0" err="1" smtClean="0">
                <a:latin typeface="+mj-lt"/>
              </a:rPr>
              <a:t>contexto</a:t>
            </a:r>
            <a:r>
              <a:rPr lang="en-US" sz="1100" dirty="0" smtClean="0">
                <a:latin typeface="+mj-lt"/>
              </a:rPr>
              <a:t> del </a:t>
            </a:r>
            <a:r>
              <a:rPr lang="en-US" sz="1100" dirty="0" err="1" smtClean="0">
                <a:latin typeface="+mj-lt"/>
              </a:rPr>
              <a:t>riesgo</a:t>
            </a:r>
            <a:r>
              <a:rPr lang="en-US" sz="1100" dirty="0" smtClean="0">
                <a:latin typeface="+mj-lt"/>
              </a:rPr>
              <a:t> </a:t>
            </a:r>
            <a:r>
              <a:rPr lang="en-US" sz="1100" dirty="0" err="1" smtClean="0">
                <a:latin typeface="+mj-lt"/>
              </a:rPr>
              <a:t>inherente</a:t>
            </a:r>
            <a:endParaRPr lang="en-US" sz="1100" dirty="0" smtClean="0">
              <a:latin typeface="+mj-lt"/>
            </a:endParaRPr>
          </a:p>
          <a:p>
            <a:pPr marL="180975" indent="-180975">
              <a:spcBef>
                <a:spcPts val="300"/>
              </a:spcBef>
              <a:spcAft>
                <a:spcPts val="300"/>
              </a:spcAft>
              <a:buFont typeface="Wingdings" pitchFamily="2" charset="2"/>
              <a:buChar char="§"/>
            </a:pPr>
            <a:r>
              <a:rPr lang="en-US" sz="1100" dirty="0" err="1" smtClean="0">
                <a:latin typeface="+mj-lt"/>
              </a:rPr>
              <a:t>Obtener</a:t>
            </a:r>
            <a:r>
              <a:rPr lang="en-US" sz="1100" dirty="0" smtClean="0">
                <a:latin typeface="+mj-lt"/>
              </a:rPr>
              <a:t> </a:t>
            </a:r>
            <a:r>
              <a:rPr lang="en-US" sz="1100" dirty="0" err="1" smtClean="0">
                <a:latin typeface="+mj-lt"/>
              </a:rPr>
              <a:t>conclusiones</a:t>
            </a:r>
            <a:r>
              <a:rPr lang="en-US" sz="1100" dirty="0" smtClean="0">
                <a:latin typeface="+mj-lt"/>
              </a:rPr>
              <a:t> y </a:t>
            </a:r>
            <a:r>
              <a:rPr lang="en-US" sz="1100" dirty="0" err="1" smtClean="0">
                <a:latin typeface="+mj-lt"/>
              </a:rPr>
              <a:t>recomendaciones</a:t>
            </a:r>
            <a:r>
              <a:rPr lang="en-US" sz="1100" dirty="0" smtClean="0">
                <a:latin typeface="+mj-lt"/>
              </a:rPr>
              <a:t> de </a:t>
            </a:r>
            <a:r>
              <a:rPr lang="en-US" sz="1100" dirty="0" err="1" smtClean="0">
                <a:latin typeface="+mj-lt"/>
              </a:rPr>
              <a:t>como</a:t>
            </a:r>
            <a:r>
              <a:rPr lang="en-US" sz="1100" dirty="0" smtClean="0">
                <a:latin typeface="+mj-lt"/>
              </a:rPr>
              <a:t> </a:t>
            </a:r>
            <a:r>
              <a:rPr lang="en-US" sz="1100" dirty="0" err="1" smtClean="0">
                <a:latin typeface="+mj-lt"/>
              </a:rPr>
              <a:t>utilizar</a:t>
            </a:r>
            <a:r>
              <a:rPr lang="en-US" sz="1100" dirty="0" smtClean="0">
                <a:latin typeface="+mj-lt"/>
              </a:rPr>
              <a:t> la </a:t>
            </a:r>
            <a:r>
              <a:rPr lang="en-US" sz="1100" dirty="0" err="1" smtClean="0">
                <a:latin typeface="+mj-lt"/>
              </a:rPr>
              <a:t>capacidad</a:t>
            </a:r>
            <a:r>
              <a:rPr lang="en-US" sz="1100" dirty="0" smtClean="0">
                <a:latin typeface="+mj-lt"/>
              </a:rPr>
              <a:t> </a:t>
            </a:r>
            <a:r>
              <a:rPr lang="en-US" sz="1100" dirty="0" err="1" smtClean="0">
                <a:latin typeface="+mj-lt"/>
              </a:rPr>
              <a:t>para</a:t>
            </a:r>
            <a:r>
              <a:rPr lang="en-US" sz="1100" dirty="0" smtClean="0">
                <a:latin typeface="+mj-lt"/>
              </a:rPr>
              <a:t> </a:t>
            </a:r>
            <a:r>
              <a:rPr lang="en-US" sz="1100" dirty="0" err="1" smtClean="0">
                <a:latin typeface="+mj-lt"/>
              </a:rPr>
              <a:t>maximizar</a:t>
            </a:r>
            <a:r>
              <a:rPr lang="en-US" sz="1100" dirty="0" smtClean="0">
                <a:latin typeface="+mj-lt"/>
              </a:rPr>
              <a:t> la </a:t>
            </a:r>
            <a:r>
              <a:rPr lang="en-US" sz="1100" dirty="0" err="1" smtClean="0">
                <a:latin typeface="+mj-lt"/>
              </a:rPr>
              <a:t>utilidad</a:t>
            </a:r>
            <a:endParaRPr lang="en-US" sz="1100" dirty="0" smtClean="0">
              <a:latin typeface="+mj-lt"/>
            </a:endParaRPr>
          </a:p>
          <a:p>
            <a:pPr marL="180975" indent="-180975">
              <a:spcBef>
                <a:spcPts val="300"/>
              </a:spcBef>
              <a:spcAft>
                <a:spcPts val="300"/>
              </a:spcAft>
              <a:buFont typeface="Wingdings" pitchFamily="2" charset="2"/>
              <a:buChar char="§"/>
            </a:pPr>
            <a:r>
              <a:rPr lang="en-US" sz="1100" dirty="0" err="1" smtClean="0">
                <a:latin typeface="+mj-lt"/>
              </a:rPr>
              <a:t>Monitorear</a:t>
            </a:r>
            <a:r>
              <a:rPr lang="en-US" sz="1100" dirty="0" smtClean="0">
                <a:latin typeface="+mj-lt"/>
              </a:rPr>
              <a:t> el </a:t>
            </a:r>
            <a:r>
              <a:rPr lang="en-US" sz="1100" dirty="0" err="1" smtClean="0">
                <a:latin typeface="+mj-lt"/>
              </a:rPr>
              <a:t>desarrollo</a:t>
            </a:r>
            <a:r>
              <a:rPr lang="en-US" sz="1100" dirty="0" smtClean="0">
                <a:latin typeface="+mj-lt"/>
              </a:rPr>
              <a:t> del </a:t>
            </a:r>
            <a:r>
              <a:rPr lang="en-US" sz="1100" dirty="0" err="1" smtClean="0">
                <a:latin typeface="+mj-lt"/>
              </a:rPr>
              <a:t>negocio</a:t>
            </a:r>
            <a:r>
              <a:rPr lang="en-US" sz="1100" dirty="0" smtClean="0">
                <a:latin typeface="+mj-lt"/>
              </a:rPr>
              <a:t> </a:t>
            </a:r>
            <a:r>
              <a:rPr lang="en-US" sz="1100" dirty="0" err="1" smtClean="0">
                <a:latin typeface="+mj-lt"/>
              </a:rPr>
              <a:t>vs</a:t>
            </a:r>
            <a:r>
              <a:rPr lang="en-US" sz="1100" dirty="0" smtClean="0">
                <a:latin typeface="+mj-lt"/>
              </a:rPr>
              <a:t> la </a:t>
            </a:r>
            <a:r>
              <a:rPr lang="en-US" sz="1100" dirty="0" err="1" smtClean="0">
                <a:latin typeface="+mj-lt"/>
              </a:rPr>
              <a:t>capacidad</a:t>
            </a:r>
            <a:r>
              <a:rPr lang="en-US" sz="1100" dirty="0" smtClean="0">
                <a:latin typeface="+mj-lt"/>
              </a:rPr>
              <a:t> </a:t>
            </a:r>
            <a:r>
              <a:rPr lang="en-US" sz="1100" dirty="0" err="1" smtClean="0">
                <a:latin typeface="+mj-lt"/>
              </a:rPr>
              <a:t>planeada</a:t>
            </a:r>
            <a:endParaRPr lang="en-GB" sz="1100" dirty="0">
              <a:latin typeface="+mj-lt"/>
            </a:endParaRPr>
          </a:p>
        </p:txBody>
      </p:sp>
      <p:sp>
        <p:nvSpPr>
          <p:cNvPr id="15" name="TextBox 14"/>
          <p:cNvSpPr txBox="1"/>
          <p:nvPr/>
        </p:nvSpPr>
        <p:spPr>
          <a:xfrm>
            <a:off x="4283969" y="1546106"/>
            <a:ext cx="4282266" cy="1440000"/>
          </a:xfrm>
          <a:prstGeom prst="rect">
            <a:avLst/>
          </a:prstGeom>
          <a:noFill/>
        </p:spPr>
        <p:txBody>
          <a:bodyPr wrap="square" lIns="36000" rIns="36000" rtlCol="0" anchor="ctr" anchorCtr="0">
            <a:noAutofit/>
          </a:bodyPr>
          <a:lstStyle/>
          <a:p>
            <a:pPr marL="180975" indent="-180975">
              <a:spcBef>
                <a:spcPts val="300"/>
              </a:spcBef>
              <a:buFont typeface="Wingdings" pitchFamily="2" charset="2"/>
              <a:buChar char="§"/>
            </a:pPr>
            <a:r>
              <a:rPr lang="en-GB" sz="1100" dirty="0" err="1" smtClean="0">
                <a:latin typeface="+mj-lt"/>
              </a:rPr>
              <a:t>Políticas</a:t>
            </a:r>
            <a:r>
              <a:rPr lang="en-GB" sz="1100" dirty="0" smtClean="0">
                <a:latin typeface="+mj-lt"/>
              </a:rPr>
              <a:t> de </a:t>
            </a:r>
            <a:r>
              <a:rPr lang="en-GB" sz="1100" dirty="0" err="1" smtClean="0">
                <a:latin typeface="+mj-lt"/>
              </a:rPr>
              <a:t>riesgo</a:t>
            </a:r>
            <a:r>
              <a:rPr lang="en-GB" sz="1100" dirty="0" smtClean="0">
                <a:latin typeface="+mj-lt"/>
              </a:rPr>
              <a:t> y </a:t>
            </a:r>
            <a:r>
              <a:rPr lang="en-GB" sz="1100" dirty="0" err="1" smtClean="0">
                <a:latin typeface="+mj-lt"/>
              </a:rPr>
              <a:t>límites</a:t>
            </a:r>
            <a:r>
              <a:rPr lang="en-GB" sz="1100" dirty="0" smtClean="0">
                <a:latin typeface="+mj-lt"/>
              </a:rPr>
              <a:t> </a:t>
            </a:r>
            <a:r>
              <a:rPr lang="en-GB" sz="1100" dirty="0" err="1" smtClean="0">
                <a:latin typeface="+mj-lt"/>
              </a:rPr>
              <a:t>para</a:t>
            </a:r>
            <a:r>
              <a:rPr lang="en-GB" sz="1100" dirty="0" smtClean="0">
                <a:latin typeface="+mj-lt"/>
              </a:rPr>
              <a:t> el </a:t>
            </a:r>
            <a:r>
              <a:rPr lang="en-GB" sz="1100" dirty="0" err="1" smtClean="0">
                <a:latin typeface="+mj-lt"/>
              </a:rPr>
              <a:t>grupo</a:t>
            </a:r>
            <a:endParaRPr lang="en-GB" sz="1100" dirty="0" smtClean="0">
              <a:latin typeface="+mj-lt"/>
            </a:endParaRPr>
          </a:p>
          <a:p>
            <a:pPr marL="180975" indent="-180975">
              <a:spcBef>
                <a:spcPts val="300"/>
              </a:spcBef>
              <a:buFont typeface="Wingdings" pitchFamily="2" charset="2"/>
              <a:buChar char="§"/>
            </a:pPr>
            <a:r>
              <a:rPr lang="en-GB" sz="1100" dirty="0" err="1" smtClean="0">
                <a:latin typeface="+mj-lt"/>
              </a:rPr>
              <a:t>Determinar</a:t>
            </a:r>
            <a:r>
              <a:rPr lang="en-GB" sz="1100" dirty="0" smtClean="0">
                <a:latin typeface="+mj-lt"/>
              </a:rPr>
              <a:t> </a:t>
            </a:r>
            <a:r>
              <a:rPr lang="en-GB" sz="1100" dirty="0" err="1" smtClean="0">
                <a:latin typeface="+mj-lt"/>
              </a:rPr>
              <a:t>estándares</a:t>
            </a:r>
            <a:r>
              <a:rPr lang="en-GB" sz="1100" dirty="0" smtClean="0">
                <a:latin typeface="+mj-lt"/>
              </a:rPr>
              <a:t> </a:t>
            </a:r>
            <a:r>
              <a:rPr lang="en-GB" sz="1100" dirty="0" err="1" smtClean="0">
                <a:latin typeface="+mj-lt"/>
              </a:rPr>
              <a:t>para</a:t>
            </a:r>
            <a:r>
              <a:rPr lang="en-GB" sz="1100" dirty="0" smtClean="0">
                <a:latin typeface="+mj-lt"/>
              </a:rPr>
              <a:t> </a:t>
            </a:r>
            <a:r>
              <a:rPr lang="en-GB" sz="1100" dirty="0" err="1" smtClean="0">
                <a:latin typeface="+mj-lt"/>
              </a:rPr>
              <a:t>monitoreo</a:t>
            </a:r>
            <a:r>
              <a:rPr lang="en-GB" sz="1100" dirty="0" smtClean="0">
                <a:latin typeface="+mj-lt"/>
              </a:rPr>
              <a:t> de </a:t>
            </a:r>
            <a:r>
              <a:rPr lang="en-GB" sz="1100" dirty="0" err="1" smtClean="0">
                <a:latin typeface="+mj-lt"/>
              </a:rPr>
              <a:t>exposición</a:t>
            </a:r>
            <a:endParaRPr lang="en-GB" sz="1100" dirty="0">
              <a:latin typeface="+mj-lt"/>
            </a:endParaRPr>
          </a:p>
          <a:p>
            <a:pPr marL="180975" indent="-180975">
              <a:spcBef>
                <a:spcPts val="300"/>
              </a:spcBef>
              <a:buFont typeface="Wingdings" pitchFamily="2" charset="2"/>
              <a:buChar char="§"/>
            </a:pPr>
            <a:r>
              <a:rPr lang="en-GB" sz="1100" dirty="0" err="1" smtClean="0">
                <a:latin typeface="+mj-lt"/>
              </a:rPr>
              <a:t>Vigilancia</a:t>
            </a:r>
            <a:r>
              <a:rPr lang="en-GB" sz="1100" dirty="0" smtClean="0">
                <a:latin typeface="+mj-lt"/>
              </a:rPr>
              <a:t> de los </a:t>
            </a:r>
            <a:r>
              <a:rPr lang="en-GB" sz="1100" dirty="0" err="1" smtClean="0">
                <a:latin typeface="+mj-lt"/>
              </a:rPr>
              <a:t>riesgos</a:t>
            </a:r>
            <a:r>
              <a:rPr lang="en-GB" sz="1100" dirty="0" smtClean="0">
                <a:latin typeface="+mj-lt"/>
              </a:rPr>
              <a:t> </a:t>
            </a:r>
            <a:r>
              <a:rPr lang="en-GB" sz="1100" dirty="0" err="1" smtClean="0">
                <a:latin typeface="+mj-lt"/>
              </a:rPr>
              <a:t>que</a:t>
            </a:r>
            <a:r>
              <a:rPr lang="en-GB" sz="1100" dirty="0" smtClean="0">
                <a:latin typeface="+mj-lt"/>
              </a:rPr>
              <a:t> </a:t>
            </a:r>
            <a:r>
              <a:rPr lang="en-GB" sz="1100" dirty="0" err="1" smtClean="0">
                <a:latin typeface="+mj-lt"/>
              </a:rPr>
              <a:t>impactan</a:t>
            </a:r>
            <a:r>
              <a:rPr lang="en-GB" sz="1100" dirty="0" smtClean="0">
                <a:latin typeface="+mj-lt"/>
              </a:rPr>
              <a:t> al balance del </a:t>
            </a:r>
            <a:r>
              <a:rPr lang="en-GB" sz="1100" dirty="0" err="1" smtClean="0">
                <a:latin typeface="+mj-lt"/>
              </a:rPr>
              <a:t>grupo</a:t>
            </a:r>
            <a:endParaRPr lang="en-GB" sz="1100" dirty="0">
              <a:latin typeface="+mj-lt"/>
            </a:endParaRPr>
          </a:p>
          <a:p>
            <a:pPr marL="180975" indent="-180975">
              <a:spcBef>
                <a:spcPts val="300"/>
              </a:spcBef>
              <a:buFont typeface="Wingdings" pitchFamily="2" charset="2"/>
              <a:buChar char="§"/>
            </a:pPr>
            <a:r>
              <a:rPr lang="en-GB" sz="1100" dirty="0" err="1" smtClean="0">
                <a:latin typeface="+mj-lt"/>
              </a:rPr>
              <a:t>Desarrollar</a:t>
            </a:r>
            <a:r>
              <a:rPr lang="en-GB" sz="1100" dirty="0" smtClean="0">
                <a:latin typeface="+mj-lt"/>
              </a:rPr>
              <a:t>, </a:t>
            </a:r>
            <a:r>
              <a:rPr lang="en-GB" sz="1100" dirty="0" err="1" smtClean="0">
                <a:latin typeface="+mj-lt"/>
              </a:rPr>
              <a:t>mantener</a:t>
            </a:r>
            <a:r>
              <a:rPr lang="en-GB" sz="1100" dirty="0" smtClean="0">
                <a:latin typeface="+mj-lt"/>
              </a:rPr>
              <a:t> y </a:t>
            </a:r>
            <a:r>
              <a:rPr lang="en-GB" sz="1100" dirty="0" err="1" smtClean="0">
                <a:latin typeface="+mj-lt"/>
              </a:rPr>
              <a:t>operar</a:t>
            </a:r>
            <a:r>
              <a:rPr lang="en-GB" sz="1100" dirty="0" smtClean="0">
                <a:latin typeface="+mj-lt"/>
              </a:rPr>
              <a:t> </a:t>
            </a:r>
            <a:r>
              <a:rPr lang="en-GB" sz="1100" dirty="0" err="1" smtClean="0">
                <a:latin typeface="+mj-lt"/>
              </a:rPr>
              <a:t>modelos</a:t>
            </a:r>
            <a:r>
              <a:rPr lang="en-GB" sz="1100" dirty="0" smtClean="0">
                <a:latin typeface="+mj-lt"/>
              </a:rPr>
              <a:t> de </a:t>
            </a:r>
            <a:r>
              <a:rPr lang="en-GB" sz="1100" dirty="0" err="1" smtClean="0">
                <a:latin typeface="+mj-lt"/>
              </a:rPr>
              <a:t>riesgo</a:t>
            </a:r>
            <a:endParaRPr lang="en-GB" sz="1100" dirty="0">
              <a:latin typeface="+mj-lt"/>
            </a:endParaRPr>
          </a:p>
          <a:p>
            <a:pPr marL="180975" indent="-180975">
              <a:spcBef>
                <a:spcPts val="300"/>
              </a:spcBef>
              <a:buFont typeface="Wingdings" pitchFamily="2" charset="2"/>
              <a:buChar char="§"/>
            </a:pPr>
            <a:r>
              <a:rPr lang="en-GB" sz="1100" dirty="0" err="1" smtClean="0">
                <a:latin typeface="+mj-lt"/>
              </a:rPr>
              <a:t>Identificar</a:t>
            </a:r>
            <a:r>
              <a:rPr lang="en-GB" sz="1100" dirty="0" smtClean="0">
                <a:latin typeface="+mj-lt"/>
              </a:rPr>
              <a:t>, </a:t>
            </a:r>
            <a:r>
              <a:rPr lang="en-GB" sz="1100" dirty="0" err="1" smtClean="0">
                <a:latin typeface="+mj-lt"/>
              </a:rPr>
              <a:t>medir</a:t>
            </a:r>
            <a:r>
              <a:rPr lang="en-GB" sz="1100" dirty="0" smtClean="0">
                <a:latin typeface="+mj-lt"/>
              </a:rPr>
              <a:t>, </a:t>
            </a:r>
            <a:r>
              <a:rPr lang="en-GB" sz="1100" dirty="0" err="1" smtClean="0">
                <a:latin typeface="+mj-lt"/>
              </a:rPr>
              <a:t>monitorear</a:t>
            </a:r>
            <a:r>
              <a:rPr lang="en-GB" sz="1100" dirty="0" smtClean="0">
                <a:latin typeface="+mj-lt"/>
              </a:rPr>
              <a:t> y </a:t>
            </a:r>
            <a:r>
              <a:rPr lang="en-GB" sz="1100" dirty="0" err="1" smtClean="0">
                <a:latin typeface="+mj-lt"/>
              </a:rPr>
              <a:t>reportar</a:t>
            </a:r>
            <a:r>
              <a:rPr lang="en-GB" sz="1100" dirty="0" smtClean="0">
                <a:latin typeface="+mj-lt"/>
              </a:rPr>
              <a:t> los </a:t>
            </a:r>
            <a:r>
              <a:rPr lang="en-GB" sz="1100" dirty="0" err="1" smtClean="0">
                <a:latin typeface="+mj-lt"/>
              </a:rPr>
              <a:t>riesgos</a:t>
            </a:r>
            <a:r>
              <a:rPr lang="en-GB" sz="1100" dirty="0" smtClean="0">
                <a:latin typeface="+mj-lt"/>
              </a:rPr>
              <a:t>, </a:t>
            </a:r>
            <a:r>
              <a:rPr lang="en-GB" sz="1100" dirty="0" err="1" smtClean="0">
                <a:latin typeface="+mj-lt"/>
              </a:rPr>
              <a:t>proveer</a:t>
            </a:r>
            <a:r>
              <a:rPr lang="en-GB" sz="1100" dirty="0" smtClean="0">
                <a:latin typeface="+mj-lt"/>
              </a:rPr>
              <a:t> </a:t>
            </a:r>
            <a:r>
              <a:rPr lang="en-GB" sz="1100" dirty="0" err="1" smtClean="0">
                <a:latin typeface="+mj-lt"/>
              </a:rPr>
              <a:t>información</a:t>
            </a:r>
            <a:r>
              <a:rPr lang="en-GB" sz="1100" dirty="0" smtClean="0">
                <a:latin typeface="+mj-lt"/>
              </a:rPr>
              <a:t> </a:t>
            </a:r>
            <a:r>
              <a:rPr lang="en-GB" sz="1100" dirty="0" err="1" smtClean="0">
                <a:latin typeface="+mj-lt"/>
              </a:rPr>
              <a:t>para</a:t>
            </a:r>
            <a:r>
              <a:rPr lang="en-GB" sz="1100" dirty="0" smtClean="0">
                <a:latin typeface="+mj-lt"/>
              </a:rPr>
              <a:t> la </a:t>
            </a:r>
            <a:r>
              <a:rPr lang="en-GB" sz="1100" dirty="0" err="1" smtClean="0">
                <a:latin typeface="+mj-lt"/>
              </a:rPr>
              <a:t>toma</a:t>
            </a:r>
            <a:r>
              <a:rPr lang="en-GB" sz="1100" dirty="0" smtClean="0">
                <a:latin typeface="+mj-lt"/>
              </a:rPr>
              <a:t> de </a:t>
            </a:r>
            <a:r>
              <a:rPr lang="en-GB" sz="1100" dirty="0" err="1" smtClean="0">
                <a:latin typeface="+mj-lt"/>
              </a:rPr>
              <a:t>decisiones</a:t>
            </a:r>
            <a:r>
              <a:rPr lang="en-GB" sz="1100" dirty="0" smtClean="0">
                <a:latin typeface="+mj-lt"/>
              </a:rPr>
              <a:t> </a:t>
            </a:r>
            <a:r>
              <a:rPr lang="en-GB" sz="1100" dirty="0" err="1" smtClean="0">
                <a:latin typeface="+mj-lt"/>
              </a:rPr>
              <a:t>estratégica</a:t>
            </a:r>
            <a:endParaRPr lang="en-GB" sz="1100" dirty="0">
              <a:latin typeface="+mj-lt"/>
            </a:endParaRPr>
          </a:p>
        </p:txBody>
      </p:sp>
      <p:sp>
        <p:nvSpPr>
          <p:cNvPr id="16" name="Isosceles Triangle 15"/>
          <p:cNvSpPr/>
          <p:nvPr/>
        </p:nvSpPr>
        <p:spPr>
          <a:xfrm rot="5400000">
            <a:off x="1939701" y="2137519"/>
            <a:ext cx="1057278" cy="257175"/>
          </a:xfrm>
          <a:prstGeom prst="triangle">
            <a:avLst/>
          </a:prstGeom>
          <a:solidFill>
            <a:schemeClr val="accent3">
              <a:lumMod val="40000"/>
              <a:lumOff val="60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mj-lt"/>
            </a:endParaRPr>
          </a:p>
        </p:txBody>
      </p:sp>
      <p:sp>
        <p:nvSpPr>
          <p:cNvPr id="17" name="Isosceles Triangle 16"/>
          <p:cNvSpPr/>
          <p:nvPr/>
        </p:nvSpPr>
        <p:spPr>
          <a:xfrm rot="5400000">
            <a:off x="1939701" y="3685036"/>
            <a:ext cx="1057278" cy="257175"/>
          </a:xfrm>
          <a:prstGeom prst="triangle">
            <a:avLst/>
          </a:prstGeom>
          <a:solidFill>
            <a:schemeClr val="accent3">
              <a:lumMod val="40000"/>
              <a:lumOff val="60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mj-lt"/>
            </a:endParaRPr>
          </a:p>
        </p:txBody>
      </p:sp>
      <p:sp>
        <p:nvSpPr>
          <p:cNvPr id="18" name="Isosceles Triangle 17"/>
          <p:cNvSpPr/>
          <p:nvPr/>
        </p:nvSpPr>
        <p:spPr>
          <a:xfrm rot="5400000">
            <a:off x="1939701" y="5197204"/>
            <a:ext cx="1057278" cy="257175"/>
          </a:xfrm>
          <a:prstGeom prst="triangle">
            <a:avLst/>
          </a:prstGeom>
          <a:solidFill>
            <a:schemeClr val="accent3">
              <a:lumMod val="40000"/>
              <a:lumOff val="60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mj-lt"/>
            </a:endParaRPr>
          </a:p>
        </p:txBody>
      </p:sp>
      <p:sp>
        <p:nvSpPr>
          <p:cNvPr id="22" name="TextBox 21"/>
          <p:cNvSpPr txBox="1"/>
          <p:nvPr/>
        </p:nvSpPr>
        <p:spPr>
          <a:xfrm>
            <a:off x="2679999" y="3068961"/>
            <a:ext cx="1590520" cy="1440000"/>
          </a:xfrm>
          <a:prstGeom prst="rect">
            <a:avLst/>
          </a:prstGeom>
          <a:noFill/>
        </p:spPr>
        <p:txBody>
          <a:bodyPr wrap="square" lIns="0" tIns="0" rIns="0" bIns="0" rtlCol="0" anchor="ctr" anchorCtr="0">
            <a:noAutofit/>
          </a:bodyPr>
          <a:lstStyle/>
          <a:p>
            <a:pPr>
              <a:spcAft>
                <a:spcPts val="300"/>
              </a:spcAft>
            </a:pPr>
            <a:r>
              <a:rPr lang="en-GB" sz="1600" dirty="0" err="1" smtClean="0">
                <a:latin typeface="+mj-lt"/>
              </a:rPr>
              <a:t>Monitorear</a:t>
            </a:r>
            <a:r>
              <a:rPr lang="en-GB" sz="1600" dirty="0" smtClean="0">
                <a:latin typeface="+mj-lt"/>
              </a:rPr>
              <a:t> y </a:t>
            </a:r>
            <a:r>
              <a:rPr lang="en-GB" sz="1600" dirty="0" err="1" smtClean="0">
                <a:latin typeface="+mj-lt"/>
              </a:rPr>
              <a:t>garantizar</a:t>
            </a:r>
            <a:r>
              <a:rPr lang="en-GB" sz="1600" dirty="0" smtClean="0">
                <a:latin typeface="+mj-lt"/>
              </a:rPr>
              <a:t> </a:t>
            </a:r>
            <a:r>
              <a:rPr lang="en-GB" sz="1600" dirty="0" err="1" smtClean="0">
                <a:latin typeface="+mj-lt"/>
              </a:rPr>
              <a:t>adherencia</a:t>
            </a:r>
            <a:r>
              <a:rPr lang="en-GB" sz="1600" dirty="0" smtClean="0">
                <a:latin typeface="+mj-lt"/>
              </a:rPr>
              <a:t> al </a:t>
            </a:r>
            <a:r>
              <a:rPr lang="en-GB" sz="1600" dirty="0" err="1" smtClean="0">
                <a:latin typeface="+mj-lt"/>
              </a:rPr>
              <a:t>marco</a:t>
            </a:r>
            <a:r>
              <a:rPr lang="en-GB" sz="1600" dirty="0" smtClean="0">
                <a:latin typeface="+mj-lt"/>
              </a:rPr>
              <a:t> de ERM</a:t>
            </a:r>
            <a:endParaRPr lang="en-GB" sz="1600" dirty="0">
              <a:latin typeface="+mj-lt"/>
            </a:endParaRPr>
          </a:p>
        </p:txBody>
      </p:sp>
      <p:sp>
        <p:nvSpPr>
          <p:cNvPr id="23" name="TextBox 22"/>
          <p:cNvSpPr txBox="1"/>
          <p:nvPr/>
        </p:nvSpPr>
        <p:spPr>
          <a:xfrm>
            <a:off x="2703613" y="4581128"/>
            <a:ext cx="1590520" cy="1440000"/>
          </a:xfrm>
          <a:prstGeom prst="rect">
            <a:avLst/>
          </a:prstGeom>
          <a:noFill/>
        </p:spPr>
        <p:txBody>
          <a:bodyPr wrap="square" lIns="0" tIns="0" rIns="0" bIns="0" rtlCol="0" anchor="ctr" anchorCtr="0">
            <a:noAutofit/>
          </a:bodyPr>
          <a:lstStyle/>
          <a:p>
            <a:pPr indent="-176213">
              <a:spcAft>
                <a:spcPts val="300"/>
              </a:spcAft>
            </a:pPr>
            <a:r>
              <a:rPr lang="en-GB" sz="1600" dirty="0" err="1" smtClean="0">
                <a:latin typeface="+mj-lt"/>
              </a:rPr>
              <a:t>Direccionar</a:t>
            </a:r>
            <a:r>
              <a:rPr lang="en-GB" sz="1600" dirty="0" smtClean="0">
                <a:latin typeface="+mj-lt"/>
              </a:rPr>
              <a:t> el </a:t>
            </a:r>
            <a:r>
              <a:rPr lang="en-GB" sz="1600" dirty="0" err="1" smtClean="0">
                <a:latin typeface="+mj-lt"/>
              </a:rPr>
              <a:t>negocio</a:t>
            </a:r>
            <a:r>
              <a:rPr lang="en-GB" sz="1600" dirty="0" smtClean="0">
                <a:latin typeface="+mj-lt"/>
              </a:rPr>
              <a:t> de </a:t>
            </a:r>
            <a:r>
              <a:rPr lang="en-GB" sz="1600" dirty="0" err="1" smtClean="0">
                <a:latin typeface="+mj-lt"/>
              </a:rPr>
              <a:t>acuerdo</a:t>
            </a:r>
            <a:r>
              <a:rPr lang="en-GB" sz="1600" dirty="0" smtClean="0">
                <a:latin typeface="+mj-lt"/>
              </a:rPr>
              <a:t> al </a:t>
            </a:r>
            <a:r>
              <a:rPr lang="en-GB" sz="1600" dirty="0" err="1" smtClean="0">
                <a:latin typeface="+mj-lt"/>
              </a:rPr>
              <a:t>apetito</a:t>
            </a:r>
            <a:r>
              <a:rPr lang="en-GB" sz="1600" dirty="0" smtClean="0">
                <a:latin typeface="+mj-lt"/>
              </a:rPr>
              <a:t> de </a:t>
            </a:r>
            <a:r>
              <a:rPr lang="en-GB" sz="1600" dirty="0" err="1" smtClean="0">
                <a:latin typeface="+mj-lt"/>
              </a:rPr>
              <a:t>riesgo</a:t>
            </a:r>
            <a:endParaRPr lang="en-GB" sz="1600" dirty="0">
              <a:latin typeface="+mj-lt"/>
            </a:endParaRPr>
          </a:p>
        </p:txBody>
      </p:sp>
    </p:spTree>
    <p:extLst>
      <p:ext uri="{BB962C8B-B14F-4D97-AF65-F5344CB8AC3E}">
        <p14:creationId xmlns:p14="http://schemas.microsoft.com/office/powerpoint/2010/main" val="1920877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Rectangle 4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43" name="think-cell Slide" r:id="rId17" imgW="0" imgH="0" progId="">
                  <p:embed/>
                </p:oleObj>
              </mc:Choice>
              <mc:Fallback>
                <p:oleObj name="think-cell Slide" r:id="rId1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276" name="AutoShape 5"/>
          <p:cNvCxnSpPr>
            <a:cxnSpLocks noChangeShapeType="1"/>
            <a:stCxn id="11281" idx="2"/>
            <a:endCxn id="11279" idx="0"/>
          </p:cNvCxnSpPr>
          <p:nvPr>
            <p:custDataLst>
              <p:tags r:id="rId3"/>
            </p:custDataLst>
          </p:nvPr>
        </p:nvCxnSpPr>
        <p:spPr bwMode="auto">
          <a:xfrm rot="5400000">
            <a:off x="1402022" y="2230081"/>
            <a:ext cx="1412069" cy="1651842"/>
          </a:xfrm>
          <a:prstGeom prst="bentConnector3">
            <a:avLst>
              <a:gd name="adj1" fmla="val 50000"/>
            </a:avLst>
          </a:prstGeom>
          <a:noFill/>
          <a:ln w="15875">
            <a:solidFill>
              <a:schemeClr val="accent1"/>
            </a:solidFill>
            <a:miter lim="800000"/>
            <a:headEnd/>
            <a:tailEnd/>
          </a:ln>
        </p:spPr>
      </p:cxnSp>
      <p:cxnSp>
        <p:nvCxnSpPr>
          <p:cNvPr id="11277" name="AutoShape 6"/>
          <p:cNvCxnSpPr>
            <a:cxnSpLocks noChangeShapeType="1"/>
            <a:stCxn id="11281" idx="2"/>
            <a:endCxn id="11285" idx="0"/>
          </p:cNvCxnSpPr>
          <p:nvPr>
            <p:custDataLst>
              <p:tags r:id="rId4"/>
            </p:custDataLst>
          </p:nvPr>
        </p:nvCxnSpPr>
        <p:spPr bwMode="auto">
          <a:xfrm rot="16200000" flipH="1">
            <a:off x="2506452" y="2777493"/>
            <a:ext cx="1403068" cy="548018"/>
          </a:xfrm>
          <a:prstGeom prst="bentConnector3">
            <a:avLst>
              <a:gd name="adj1" fmla="val 50000"/>
            </a:avLst>
          </a:prstGeom>
          <a:noFill/>
          <a:ln w="15875">
            <a:solidFill>
              <a:schemeClr val="accent1"/>
            </a:solidFill>
            <a:miter lim="800000"/>
            <a:headEnd/>
            <a:tailEnd/>
          </a:ln>
        </p:spPr>
      </p:cxnSp>
      <p:sp>
        <p:nvSpPr>
          <p:cNvPr id="11279" name="Rectangle 9"/>
          <p:cNvSpPr>
            <a:spLocks noChangeArrowheads="1"/>
          </p:cNvSpPr>
          <p:nvPr>
            <p:custDataLst>
              <p:tags r:id="rId5"/>
            </p:custDataLst>
          </p:nvPr>
        </p:nvSpPr>
        <p:spPr bwMode="gray">
          <a:xfrm>
            <a:off x="791580" y="3762037"/>
            <a:ext cx="981109" cy="819091"/>
          </a:xfrm>
          <a:prstGeom prst="rect">
            <a:avLst/>
          </a:prstGeom>
          <a:solidFill>
            <a:srgbClr val="4DC3E9"/>
          </a:solidFill>
          <a:ln w="15875" algn="ctr">
            <a:noFill/>
            <a:miter lim="800000"/>
            <a:headEnd/>
            <a:tailEnd/>
          </a:ln>
        </p:spPr>
        <p:txBody>
          <a:bodyPr lIns="72000" tIns="0" rIns="72000" bIns="0" anchor="ctr"/>
          <a:lstStyle/>
          <a:p>
            <a:endParaRPr lang="en-GB" dirty="0"/>
          </a:p>
        </p:txBody>
      </p:sp>
      <p:sp>
        <p:nvSpPr>
          <p:cNvPr id="11280" name="Content"/>
          <p:cNvSpPr>
            <a:spLocks noChangeArrowheads="1"/>
          </p:cNvSpPr>
          <p:nvPr>
            <p:custDataLst>
              <p:tags r:id="rId6"/>
            </p:custDataLst>
          </p:nvPr>
        </p:nvSpPr>
        <p:spPr bwMode="gray">
          <a:xfrm>
            <a:off x="251520" y="3902508"/>
            <a:ext cx="2000250" cy="354584"/>
          </a:xfrm>
          <a:prstGeom prst="rect">
            <a:avLst/>
          </a:prstGeom>
          <a:noFill/>
          <a:ln w="9525">
            <a:noFill/>
            <a:miter lim="800000"/>
            <a:headEnd/>
            <a:tailEnd/>
          </a:ln>
        </p:spPr>
        <p:txBody>
          <a:bodyPr lIns="0" tIns="0" rIns="0" bIns="0">
            <a:spAutoFit/>
          </a:bodyPr>
          <a:lstStyle/>
          <a:p>
            <a:pPr algn="ctr" defTabSz="912813">
              <a:lnSpc>
                <a:spcPct val="96000"/>
              </a:lnSpc>
              <a:spcBef>
                <a:spcPct val="50000"/>
              </a:spcBef>
              <a:buClr>
                <a:schemeClr val="hlink"/>
              </a:buClr>
            </a:pPr>
            <a:r>
              <a:rPr lang="en-GB" sz="1200" b="1" dirty="0" smtClean="0">
                <a:solidFill>
                  <a:schemeClr val="bg1"/>
                </a:solidFill>
              </a:rPr>
              <a:t>CRO</a:t>
            </a:r>
            <a:br>
              <a:rPr lang="en-GB" sz="1200" b="1" dirty="0" smtClean="0">
                <a:solidFill>
                  <a:schemeClr val="bg1"/>
                </a:solidFill>
              </a:rPr>
            </a:br>
            <a:r>
              <a:rPr lang="en-GB" sz="1200" b="1" dirty="0" err="1" smtClean="0">
                <a:solidFill>
                  <a:schemeClr val="bg1"/>
                </a:solidFill>
              </a:rPr>
              <a:t>Reaseguro</a:t>
            </a:r>
            <a:endParaRPr lang="en-GB" sz="1200" b="1" dirty="0">
              <a:solidFill>
                <a:schemeClr val="bg1"/>
              </a:solidFill>
            </a:endParaRPr>
          </a:p>
        </p:txBody>
      </p:sp>
      <p:sp>
        <p:nvSpPr>
          <p:cNvPr id="11281" name="Rectangle 16"/>
          <p:cNvSpPr>
            <a:spLocks noChangeArrowheads="1"/>
          </p:cNvSpPr>
          <p:nvPr>
            <p:custDataLst>
              <p:tags r:id="rId7"/>
            </p:custDataLst>
          </p:nvPr>
        </p:nvSpPr>
        <p:spPr bwMode="gray">
          <a:xfrm>
            <a:off x="1826695" y="1673805"/>
            <a:ext cx="2214563" cy="676163"/>
          </a:xfrm>
          <a:prstGeom prst="rect">
            <a:avLst/>
          </a:prstGeom>
          <a:solidFill>
            <a:srgbClr val="D0D8D6"/>
          </a:solidFill>
          <a:ln w="15875" algn="ctr">
            <a:noFill/>
            <a:miter lim="800000"/>
            <a:headEnd/>
            <a:tailEnd/>
          </a:ln>
        </p:spPr>
        <p:txBody>
          <a:bodyPr lIns="0" tIns="0" rIns="0" bIns="0" anchor="ctr"/>
          <a:lstStyle/>
          <a:p>
            <a:endParaRPr lang="en-GB" dirty="0"/>
          </a:p>
        </p:txBody>
      </p:sp>
      <p:sp>
        <p:nvSpPr>
          <p:cNvPr id="11282" name="Content"/>
          <p:cNvSpPr>
            <a:spLocks noChangeArrowheads="1"/>
          </p:cNvSpPr>
          <p:nvPr>
            <p:custDataLst>
              <p:tags r:id="rId8"/>
            </p:custDataLst>
          </p:nvPr>
        </p:nvSpPr>
        <p:spPr bwMode="gray">
          <a:xfrm>
            <a:off x="1916705" y="1755902"/>
            <a:ext cx="2003425" cy="595804"/>
          </a:xfrm>
          <a:prstGeom prst="rect">
            <a:avLst/>
          </a:prstGeom>
          <a:noFill/>
          <a:ln w="9525">
            <a:noFill/>
            <a:miter lim="800000"/>
            <a:headEnd/>
            <a:tailEnd/>
          </a:ln>
        </p:spPr>
        <p:txBody>
          <a:bodyPr wrap="square" lIns="0" tIns="0" rIns="0" bIns="0">
            <a:spAutoFit/>
          </a:bodyPr>
          <a:lstStyle/>
          <a:p>
            <a:pPr algn="ctr" defTabSz="912813">
              <a:lnSpc>
                <a:spcPct val="96000"/>
              </a:lnSpc>
              <a:spcBef>
                <a:spcPct val="50000"/>
              </a:spcBef>
              <a:buClr>
                <a:schemeClr val="hlink"/>
              </a:buClr>
            </a:pPr>
            <a:r>
              <a:rPr lang="en-GB" sz="1600" b="1" dirty="0" smtClean="0"/>
              <a:t> Chief Risk Officer</a:t>
            </a:r>
          </a:p>
          <a:p>
            <a:pPr algn="ctr" defTabSz="912813">
              <a:lnSpc>
                <a:spcPct val="96000"/>
              </a:lnSpc>
              <a:spcBef>
                <a:spcPct val="50000"/>
              </a:spcBef>
              <a:buClr>
                <a:schemeClr val="hlink"/>
              </a:buClr>
            </a:pPr>
            <a:r>
              <a:rPr lang="en-GB" sz="1600" b="1" dirty="0" err="1" smtClean="0"/>
              <a:t>Grupo</a:t>
            </a:r>
            <a:endParaRPr lang="en-GB" sz="1600" b="1" dirty="0"/>
          </a:p>
        </p:txBody>
      </p:sp>
      <p:sp>
        <p:nvSpPr>
          <p:cNvPr id="11283" name="Rectangle 22"/>
          <p:cNvSpPr>
            <a:spLocks noChangeArrowheads="1"/>
          </p:cNvSpPr>
          <p:nvPr>
            <p:custDataLst>
              <p:tags r:id="rId9"/>
            </p:custDataLst>
          </p:nvPr>
        </p:nvSpPr>
        <p:spPr bwMode="gray">
          <a:xfrm>
            <a:off x="1912907" y="3753036"/>
            <a:ext cx="927103" cy="819091"/>
          </a:xfrm>
          <a:prstGeom prst="rect">
            <a:avLst/>
          </a:prstGeom>
          <a:solidFill>
            <a:srgbClr val="5783D0"/>
          </a:solidFill>
          <a:ln w="15875" algn="ctr">
            <a:noFill/>
            <a:miter lim="800000"/>
            <a:headEnd/>
            <a:tailEnd/>
          </a:ln>
        </p:spPr>
        <p:txBody>
          <a:bodyPr lIns="72000" tIns="0" rIns="72000" bIns="0" anchor="ctr"/>
          <a:lstStyle/>
          <a:p>
            <a:endParaRPr lang="en-GB" dirty="0"/>
          </a:p>
        </p:txBody>
      </p:sp>
      <p:sp>
        <p:nvSpPr>
          <p:cNvPr id="11284" name="Content"/>
          <p:cNvSpPr>
            <a:spLocks noChangeArrowheads="1"/>
          </p:cNvSpPr>
          <p:nvPr>
            <p:custDataLst>
              <p:tags r:id="rId10"/>
            </p:custDataLst>
          </p:nvPr>
        </p:nvSpPr>
        <p:spPr bwMode="gray">
          <a:xfrm>
            <a:off x="1376645" y="3897052"/>
            <a:ext cx="2003425" cy="531877"/>
          </a:xfrm>
          <a:prstGeom prst="rect">
            <a:avLst/>
          </a:prstGeom>
          <a:noFill/>
          <a:ln w="9525">
            <a:noFill/>
            <a:miter lim="800000"/>
            <a:headEnd/>
            <a:tailEnd/>
          </a:ln>
        </p:spPr>
        <p:txBody>
          <a:bodyPr lIns="0" tIns="0" rIns="0" bIns="0">
            <a:spAutoFit/>
          </a:bodyPr>
          <a:lstStyle/>
          <a:p>
            <a:pPr algn="ctr" defTabSz="912813">
              <a:lnSpc>
                <a:spcPct val="96000"/>
              </a:lnSpc>
              <a:spcBef>
                <a:spcPct val="50000"/>
              </a:spcBef>
              <a:buClr>
                <a:schemeClr val="hlink"/>
              </a:buClr>
            </a:pPr>
            <a:r>
              <a:rPr lang="en-GB" sz="1200" b="1" dirty="0" smtClean="0">
                <a:solidFill>
                  <a:schemeClr val="bg1"/>
                </a:solidFill>
              </a:rPr>
              <a:t>CRO</a:t>
            </a:r>
            <a:br>
              <a:rPr lang="en-GB" sz="1200" b="1" dirty="0" smtClean="0">
                <a:solidFill>
                  <a:schemeClr val="bg1"/>
                </a:solidFill>
              </a:rPr>
            </a:br>
            <a:r>
              <a:rPr lang="en-GB" sz="1200" b="1" dirty="0" smtClean="0">
                <a:solidFill>
                  <a:schemeClr val="bg1"/>
                </a:solidFill>
              </a:rPr>
              <a:t>Corporate </a:t>
            </a:r>
            <a:br>
              <a:rPr lang="en-GB" sz="1200" b="1" dirty="0" smtClean="0">
                <a:solidFill>
                  <a:schemeClr val="bg1"/>
                </a:solidFill>
              </a:rPr>
            </a:br>
            <a:r>
              <a:rPr lang="en-GB" sz="1200" b="1" dirty="0" smtClean="0">
                <a:solidFill>
                  <a:schemeClr val="bg1"/>
                </a:solidFill>
              </a:rPr>
              <a:t>Solutions</a:t>
            </a:r>
            <a:endParaRPr lang="en-GB" sz="1200" b="1" dirty="0">
              <a:solidFill>
                <a:schemeClr val="bg1"/>
              </a:solidFill>
            </a:endParaRPr>
          </a:p>
        </p:txBody>
      </p:sp>
      <p:sp>
        <p:nvSpPr>
          <p:cNvPr id="11285" name="Rectangle 28"/>
          <p:cNvSpPr>
            <a:spLocks noChangeArrowheads="1"/>
          </p:cNvSpPr>
          <p:nvPr>
            <p:custDataLst>
              <p:tags r:id="rId11"/>
            </p:custDataLst>
          </p:nvPr>
        </p:nvSpPr>
        <p:spPr bwMode="gray">
          <a:xfrm>
            <a:off x="3000441" y="3753036"/>
            <a:ext cx="963107" cy="819091"/>
          </a:xfrm>
          <a:prstGeom prst="rect">
            <a:avLst/>
          </a:prstGeom>
          <a:solidFill>
            <a:srgbClr val="9F58B3"/>
          </a:solidFill>
          <a:ln w="15875" algn="ctr">
            <a:noFill/>
            <a:miter lim="800000"/>
            <a:headEnd/>
            <a:tailEnd/>
          </a:ln>
        </p:spPr>
        <p:txBody>
          <a:bodyPr lIns="72000" tIns="0" rIns="72000" bIns="0" anchor="ctr"/>
          <a:lstStyle/>
          <a:p>
            <a:endParaRPr lang="en-GB" dirty="0"/>
          </a:p>
        </p:txBody>
      </p:sp>
      <p:sp>
        <p:nvSpPr>
          <p:cNvPr id="11286" name="Content"/>
          <p:cNvSpPr>
            <a:spLocks noChangeArrowheads="1"/>
          </p:cNvSpPr>
          <p:nvPr>
            <p:custDataLst>
              <p:tags r:id="rId12"/>
            </p:custDataLst>
          </p:nvPr>
        </p:nvSpPr>
        <p:spPr bwMode="gray">
          <a:xfrm>
            <a:off x="2501770" y="3892410"/>
            <a:ext cx="2001838" cy="354584"/>
          </a:xfrm>
          <a:prstGeom prst="rect">
            <a:avLst/>
          </a:prstGeom>
          <a:noFill/>
          <a:ln w="9525">
            <a:noFill/>
            <a:miter lim="800000"/>
            <a:headEnd/>
            <a:tailEnd/>
          </a:ln>
        </p:spPr>
        <p:txBody>
          <a:bodyPr lIns="0" tIns="0" rIns="0" bIns="0">
            <a:spAutoFit/>
          </a:bodyPr>
          <a:lstStyle/>
          <a:p>
            <a:pPr algn="ctr" defTabSz="912813">
              <a:lnSpc>
                <a:spcPct val="96000"/>
              </a:lnSpc>
              <a:spcBef>
                <a:spcPct val="50000"/>
              </a:spcBef>
              <a:buClr>
                <a:schemeClr val="hlink"/>
              </a:buClr>
            </a:pPr>
            <a:r>
              <a:rPr lang="en-GB" sz="1200" b="1" dirty="0" smtClean="0">
                <a:solidFill>
                  <a:schemeClr val="bg1"/>
                </a:solidFill>
              </a:rPr>
              <a:t>CRO</a:t>
            </a:r>
            <a:br>
              <a:rPr lang="en-GB" sz="1200" b="1" dirty="0" smtClean="0">
                <a:solidFill>
                  <a:schemeClr val="bg1"/>
                </a:solidFill>
              </a:rPr>
            </a:br>
            <a:r>
              <a:rPr lang="en-GB" sz="1200" b="1" dirty="0" smtClean="0">
                <a:solidFill>
                  <a:schemeClr val="bg1"/>
                </a:solidFill>
              </a:rPr>
              <a:t>Admin Re®</a:t>
            </a:r>
            <a:endParaRPr lang="en-GB" sz="1200" b="1" dirty="0">
              <a:solidFill>
                <a:schemeClr val="bg1"/>
              </a:solidFill>
            </a:endParaRPr>
          </a:p>
        </p:txBody>
      </p:sp>
      <p:sp>
        <p:nvSpPr>
          <p:cNvPr id="28" name="Slide Number Placeholder 27"/>
          <p:cNvSpPr>
            <a:spLocks noGrp="1"/>
          </p:cNvSpPr>
          <p:nvPr>
            <p:ph type="sldNum" sz="quarter" idx="4294967295"/>
          </p:nvPr>
        </p:nvSpPr>
        <p:spPr>
          <a:xfrm>
            <a:off x="6804026" y="6342062"/>
            <a:ext cx="185737" cy="182562"/>
          </a:xfrm>
          <a:prstGeom prst="rect">
            <a:avLst/>
          </a:prstGeom>
        </p:spPr>
        <p:txBody>
          <a:bodyPr/>
          <a:lstStyle/>
          <a:p>
            <a:fld id="{8E9F59B9-8094-4618-B073-21DD649DF751}" type="slidenum">
              <a:rPr lang="en-GB" smtClean="0"/>
              <a:pPr/>
              <a:t>13</a:t>
            </a:fld>
            <a:endParaRPr lang="en-GB" dirty="0"/>
          </a:p>
        </p:txBody>
      </p:sp>
      <p:cxnSp>
        <p:nvCxnSpPr>
          <p:cNvPr id="42" name="AutoShape 5"/>
          <p:cNvCxnSpPr>
            <a:cxnSpLocks noChangeShapeType="1"/>
            <a:stCxn id="11281" idx="2"/>
            <a:endCxn id="11283" idx="0"/>
          </p:cNvCxnSpPr>
          <p:nvPr>
            <p:custDataLst>
              <p:tags r:id="rId13"/>
            </p:custDataLst>
          </p:nvPr>
        </p:nvCxnSpPr>
        <p:spPr bwMode="auto">
          <a:xfrm rot="5400000">
            <a:off x="1953684" y="2772743"/>
            <a:ext cx="1403068" cy="557518"/>
          </a:xfrm>
          <a:prstGeom prst="bentConnector3">
            <a:avLst>
              <a:gd name="adj1" fmla="val 50000"/>
            </a:avLst>
          </a:prstGeom>
          <a:noFill/>
          <a:ln w="15875">
            <a:solidFill>
              <a:schemeClr val="accent1"/>
            </a:solidFill>
            <a:miter lim="800000"/>
            <a:headEnd/>
            <a:tailEnd/>
          </a:ln>
        </p:spPr>
      </p:cxnSp>
      <p:sp>
        <p:nvSpPr>
          <p:cNvPr id="60" name="Rectangle 11"/>
          <p:cNvSpPr>
            <a:spLocks noChangeArrowheads="1"/>
          </p:cNvSpPr>
          <p:nvPr/>
        </p:nvSpPr>
        <p:spPr bwMode="gray">
          <a:xfrm>
            <a:off x="755576" y="5193196"/>
            <a:ext cx="7848872" cy="945104"/>
          </a:xfrm>
          <a:prstGeom prst="rect">
            <a:avLst/>
          </a:prstGeom>
          <a:solidFill>
            <a:srgbClr val="B2E5F6"/>
          </a:solidFill>
          <a:ln w="9525" algn="ctr">
            <a:noFill/>
            <a:miter lim="800000"/>
            <a:headEnd/>
            <a:tailEnd/>
          </a:ln>
        </p:spPr>
        <p:txBody>
          <a:bodyPr lIns="59636" tIns="14909" rIns="29818" bIns="59636" anchor="ctr" anchorCtr="0"/>
          <a:lstStyle/>
          <a:p>
            <a:pPr marL="216000" lvl="0" indent="-216000" defTabSz="895350">
              <a:buClr>
                <a:schemeClr val="tx1"/>
              </a:buClr>
              <a:buSzPct val="80000"/>
              <a:buFont typeface="Wingdings" pitchFamily="2" charset="2"/>
              <a:buChar char=""/>
            </a:pPr>
            <a:r>
              <a:rPr lang="en-GB" dirty="0" err="1" smtClean="0"/>
              <a:t>Estructura</a:t>
            </a:r>
            <a:r>
              <a:rPr lang="en-GB" dirty="0" smtClean="0"/>
              <a:t> de ERM </a:t>
            </a:r>
            <a:r>
              <a:rPr lang="en-GB" dirty="0" err="1" smtClean="0"/>
              <a:t>alineada</a:t>
            </a:r>
            <a:r>
              <a:rPr lang="en-GB" dirty="0" smtClean="0"/>
              <a:t> con el </a:t>
            </a:r>
            <a:r>
              <a:rPr lang="en-GB" dirty="0" err="1" smtClean="0"/>
              <a:t>Grupo</a:t>
            </a:r>
            <a:endParaRPr lang="en-GB" dirty="0" smtClean="0"/>
          </a:p>
          <a:p>
            <a:pPr marL="216000" lvl="0" indent="-216000" defTabSz="895350">
              <a:buClr>
                <a:schemeClr val="tx1"/>
              </a:buClr>
              <a:buSzPct val="80000"/>
              <a:buFont typeface="Wingdings" pitchFamily="2" charset="2"/>
              <a:buChar char=""/>
            </a:pPr>
            <a:r>
              <a:rPr lang="en-GB" dirty="0" err="1" smtClean="0">
                <a:solidFill>
                  <a:srgbClr val="283E36"/>
                </a:solidFill>
                <a:cs typeface="Arial" charset="0"/>
              </a:rPr>
              <a:t>Habilidad</a:t>
            </a:r>
            <a:r>
              <a:rPr lang="en-GB" dirty="0" smtClean="0">
                <a:solidFill>
                  <a:srgbClr val="283E36"/>
                </a:solidFill>
                <a:cs typeface="Arial" charset="0"/>
              </a:rPr>
              <a:t> </a:t>
            </a:r>
            <a:r>
              <a:rPr lang="en-GB" dirty="0" err="1" smtClean="0">
                <a:solidFill>
                  <a:srgbClr val="283E36"/>
                </a:solidFill>
                <a:cs typeface="Arial" charset="0"/>
              </a:rPr>
              <a:t>para</a:t>
            </a:r>
            <a:r>
              <a:rPr lang="en-GB" dirty="0" smtClean="0">
                <a:solidFill>
                  <a:srgbClr val="283E36"/>
                </a:solidFill>
                <a:cs typeface="Arial" charset="0"/>
              </a:rPr>
              <a:t> </a:t>
            </a:r>
            <a:r>
              <a:rPr lang="en-GB" dirty="0" err="1" smtClean="0">
                <a:solidFill>
                  <a:srgbClr val="283E36"/>
                </a:solidFill>
                <a:cs typeface="Arial" charset="0"/>
              </a:rPr>
              <a:t>apoyar</a:t>
            </a:r>
            <a:r>
              <a:rPr lang="en-GB" dirty="0" smtClean="0">
                <a:solidFill>
                  <a:srgbClr val="283E36"/>
                </a:solidFill>
                <a:cs typeface="Arial" charset="0"/>
              </a:rPr>
              <a:t> a </a:t>
            </a:r>
            <a:r>
              <a:rPr lang="en-GB" dirty="0" err="1" smtClean="0">
                <a:solidFill>
                  <a:srgbClr val="283E36"/>
                </a:solidFill>
                <a:cs typeface="Arial" charset="0"/>
              </a:rPr>
              <a:t>las</a:t>
            </a:r>
            <a:r>
              <a:rPr lang="en-GB" dirty="0" smtClean="0">
                <a:solidFill>
                  <a:srgbClr val="283E36"/>
                </a:solidFill>
                <a:cs typeface="Arial" charset="0"/>
              </a:rPr>
              <a:t> </a:t>
            </a:r>
            <a:r>
              <a:rPr lang="en-GB" dirty="0" err="1" smtClean="0">
                <a:solidFill>
                  <a:srgbClr val="283E36"/>
                </a:solidFill>
                <a:cs typeface="Arial" charset="0"/>
              </a:rPr>
              <a:t>unidades</a:t>
            </a:r>
            <a:r>
              <a:rPr lang="en-GB" dirty="0" smtClean="0">
                <a:solidFill>
                  <a:srgbClr val="283E36"/>
                </a:solidFill>
                <a:cs typeface="Arial" charset="0"/>
              </a:rPr>
              <a:t> de </a:t>
            </a:r>
            <a:r>
              <a:rPr lang="en-GB" dirty="0" err="1" smtClean="0">
                <a:solidFill>
                  <a:srgbClr val="283E36"/>
                </a:solidFill>
                <a:cs typeface="Arial" charset="0"/>
              </a:rPr>
              <a:t>negocio</a:t>
            </a:r>
            <a:r>
              <a:rPr lang="en-GB" dirty="0" smtClean="0">
                <a:solidFill>
                  <a:srgbClr val="283E36"/>
                </a:solidFill>
                <a:cs typeface="Arial" charset="0"/>
              </a:rPr>
              <a:t> a </a:t>
            </a:r>
            <a:r>
              <a:rPr lang="en-GB" dirty="0" err="1" smtClean="0">
                <a:solidFill>
                  <a:srgbClr val="283E36"/>
                </a:solidFill>
                <a:cs typeface="Arial" charset="0"/>
              </a:rPr>
              <a:t>aceptar</a:t>
            </a:r>
            <a:r>
              <a:rPr lang="en-GB" dirty="0" smtClean="0">
                <a:solidFill>
                  <a:srgbClr val="283E36"/>
                </a:solidFill>
                <a:cs typeface="Arial" charset="0"/>
              </a:rPr>
              <a:t> </a:t>
            </a:r>
            <a:r>
              <a:rPr lang="en-GB" dirty="0" err="1" smtClean="0">
                <a:solidFill>
                  <a:srgbClr val="283E36"/>
                </a:solidFill>
                <a:cs typeface="Arial" charset="0"/>
              </a:rPr>
              <a:t>riesgos</a:t>
            </a:r>
            <a:r>
              <a:rPr lang="en-GB" dirty="0" smtClean="0">
                <a:solidFill>
                  <a:srgbClr val="283E36"/>
                </a:solidFill>
                <a:cs typeface="Arial" charset="0"/>
              </a:rPr>
              <a:t> "</a:t>
            </a:r>
            <a:r>
              <a:rPr lang="en-GB" dirty="0" err="1" smtClean="0">
                <a:solidFill>
                  <a:srgbClr val="283E36"/>
                </a:solidFill>
                <a:cs typeface="Arial" charset="0"/>
              </a:rPr>
              <a:t>buenos</a:t>
            </a:r>
            <a:r>
              <a:rPr lang="en-GB" dirty="0" smtClean="0">
                <a:solidFill>
                  <a:srgbClr val="283E36"/>
                </a:solidFill>
                <a:cs typeface="Arial" charset="0"/>
              </a:rPr>
              <a:t>" </a:t>
            </a:r>
            <a:r>
              <a:rPr lang="en-GB" dirty="0" err="1" smtClean="0">
                <a:solidFill>
                  <a:srgbClr val="283E36"/>
                </a:solidFill>
                <a:cs typeface="Arial" charset="0"/>
              </a:rPr>
              <a:t>mientras</a:t>
            </a:r>
            <a:r>
              <a:rPr lang="en-GB" dirty="0" smtClean="0">
                <a:solidFill>
                  <a:srgbClr val="283E36"/>
                </a:solidFill>
                <a:cs typeface="Arial" charset="0"/>
              </a:rPr>
              <a:t> se </a:t>
            </a:r>
            <a:r>
              <a:rPr lang="en-GB" dirty="0" err="1" smtClean="0">
                <a:solidFill>
                  <a:srgbClr val="283E36"/>
                </a:solidFill>
                <a:cs typeface="Arial" charset="0"/>
              </a:rPr>
              <a:t>mantiene</a:t>
            </a:r>
            <a:r>
              <a:rPr lang="en-GB" dirty="0" smtClean="0">
                <a:solidFill>
                  <a:srgbClr val="283E36"/>
                </a:solidFill>
                <a:cs typeface="Arial" charset="0"/>
              </a:rPr>
              <a:t> la </a:t>
            </a:r>
            <a:r>
              <a:rPr lang="en-GB" dirty="0" err="1" smtClean="0">
                <a:solidFill>
                  <a:srgbClr val="283E36"/>
                </a:solidFill>
                <a:cs typeface="Arial" charset="0"/>
              </a:rPr>
              <a:t>supervisión</a:t>
            </a:r>
            <a:r>
              <a:rPr lang="en-GB" dirty="0" smtClean="0">
                <a:solidFill>
                  <a:srgbClr val="283E36"/>
                </a:solidFill>
                <a:cs typeface="Arial" charset="0"/>
              </a:rPr>
              <a:t>.</a:t>
            </a:r>
          </a:p>
        </p:txBody>
      </p:sp>
      <p:sp>
        <p:nvSpPr>
          <p:cNvPr id="30" name="Rectangle 29"/>
          <p:cNvSpPr/>
          <p:nvPr/>
        </p:nvSpPr>
        <p:spPr>
          <a:xfrm>
            <a:off x="4076945" y="3753035"/>
            <a:ext cx="1791199" cy="1404157"/>
          </a:xfrm>
          <a:prstGeom prst="rect">
            <a:avLst/>
          </a:prstGeom>
          <a:solidFill>
            <a:schemeClr val="accent6">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err="1" smtClean="0">
                <a:solidFill>
                  <a:schemeClr val="tx1"/>
                </a:solidFill>
                <a:latin typeface="SwissReSans" pitchFamily="34" charset="0"/>
              </a:rPr>
              <a:t>Unidades</a:t>
            </a:r>
            <a:r>
              <a:rPr lang="en-GB" sz="1200" dirty="0" smtClean="0">
                <a:solidFill>
                  <a:schemeClr val="tx1"/>
                </a:solidFill>
                <a:latin typeface="SwissReSans" pitchFamily="34" charset="0"/>
              </a:rPr>
              <a:t> de ERM: </a:t>
            </a:r>
          </a:p>
          <a:p>
            <a:pPr marL="171450" indent="-171450">
              <a:buFont typeface="Arial" pitchFamily="34" charset="0"/>
              <a:buChar char="•"/>
            </a:pPr>
            <a:r>
              <a:rPr lang="en-GB" sz="1200" dirty="0" smtClean="0">
                <a:solidFill>
                  <a:schemeClr val="tx1"/>
                </a:solidFill>
              </a:rPr>
              <a:t>ERM </a:t>
            </a:r>
            <a:r>
              <a:rPr lang="en-GB" sz="1200" dirty="0" err="1" smtClean="0">
                <a:solidFill>
                  <a:schemeClr val="tx1"/>
                </a:solidFill>
              </a:rPr>
              <a:t>financiero</a:t>
            </a:r>
            <a:endParaRPr lang="en-GB" sz="1200" dirty="0" smtClean="0">
              <a:solidFill>
                <a:schemeClr val="tx1"/>
              </a:solidFill>
            </a:endParaRPr>
          </a:p>
          <a:p>
            <a:pPr marL="171450" indent="-171450">
              <a:buFont typeface="Arial" pitchFamily="34" charset="0"/>
              <a:buChar char="•"/>
            </a:pPr>
            <a:r>
              <a:rPr lang="en-GB" sz="1200" dirty="0" smtClean="0">
                <a:solidFill>
                  <a:schemeClr val="tx1"/>
                </a:solidFill>
              </a:rPr>
              <a:t>ERM </a:t>
            </a:r>
            <a:r>
              <a:rPr lang="en-GB" sz="1200" dirty="0" err="1" smtClean="0">
                <a:solidFill>
                  <a:schemeClr val="tx1"/>
                </a:solidFill>
              </a:rPr>
              <a:t>operacional</a:t>
            </a:r>
            <a:endParaRPr lang="en-GB" sz="1200" dirty="0" smtClean="0">
              <a:solidFill>
                <a:schemeClr val="tx1"/>
              </a:solidFill>
            </a:endParaRPr>
          </a:p>
          <a:p>
            <a:pPr marL="171450" indent="-171450">
              <a:buFont typeface="Arial" pitchFamily="34" charset="0"/>
              <a:buChar char="•"/>
            </a:pPr>
            <a:r>
              <a:rPr lang="en-GB" sz="1200" dirty="0" err="1" smtClean="0">
                <a:solidFill>
                  <a:schemeClr val="tx1"/>
                </a:solidFill>
              </a:rPr>
              <a:t>Riesgos</a:t>
            </a:r>
            <a:r>
              <a:rPr lang="en-GB" sz="1200" dirty="0" smtClean="0">
                <a:solidFill>
                  <a:schemeClr val="tx1"/>
                </a:solidFill>
              </a:rPr>
              <a:t> y </a:t>
            </a:r>
            <a:r>
              <a:rPr lang="en-GB" sz="1200" dirty="0" err="1" smtClean="0">
                <a:solidFill>
                  <a:schemeClr val="tx1"/>
                </a:solidFill>
              </a:rPr>
              <a:t>análisis</a:t>
            </a:r>
            <a:r>
              <a:rPr lang="en-GB" sz="1200" dirty="0" smtClean="0">
                <a:solidFill>
                  <a:schemeClr val="tx1"/>
                </a:solidFill>
              </a:rPr>
              <a:t> del </a:t>
            </a:r>
            <a:r>
              <a:rPr lang="en-GB" sz="1200" dirty="0" err="1" smtClean="0">
                <a:solidFill>
                  <a:schemeClr val="tx1"/>
                </a:solidFill>
              </a:rPr>
              <a:t>grupo</a:t>
            </a:r>
            <a:endParaRPr lang="en-GB" sz="1200" dirty="0" smtClean="0">
              <a:solidFill>
                <a:schemeClr val="tx1"/>
              </a:solidFill>
            </a:endParaRPr>
          </a:p>
          <a:p>
            <a:pPr marL="171450" indent="-171450">
              <a:buFont typeface="Arial" pitchFamily="34" charset="0"/>
              <a:buChar char="•"/>
            </a:pPr>
            <a:r>
              <a:rPr lang="en-GB" sz="1200" dirty="0" err="1" smtClean="0">
                <a:solidFill>
                  <a:schemeClr val="tx1"/>
                </a:solidFill>
              </a:rPr>
              <a:t>Asuntos</a:t>
            </a:r>
            <a:r>
              <a:rPr lang="en-GB" sz="1200" dirty="0" smtClean="0">
                <a:solidFill>
                  <a:schemeClr val="tx1"/>
                </a:solidFill>
              </a:rPr>
              <a:t> de </a:t>
            </a:r>
            <a:r>
              <a:rPr lang="en-GB" sz="1200" dirty="0" err="1" smtClean="0">
                <a:solidFill>
                  <a:schemeClr val="tx1"/>
                </a:solidFill>
              </a:rPr>
              <a:t>gobierno</a:t>
            </a:r>
            <a:r>
              <a:rPr lang="en-GB" sz="1200" dirty="0" smtClean="0">
                <a:solidFill>
                  <a:schemeClr val="tx1"/>
                </a:solidFill>
              </a:rPr>
              <a:t> y </a:t>
            </a:r>
            <a:r>
              <a:rPr lang="en-GB" sz="1200" dirty="0" err="1" smtClean="0">
                <a:solidFill>
                  <a:schemeClr val="tx1"/>
                </a:solidFill>
              </a:rPr>
              <a:t>sustentabilidad</a:t>
            </a:r>
            <a:endParaRPr lang="en-GB" sz="1200" dirty="0">
              <a:solidFill>
                <a:schemeClr val="tx1"/>
              </a:solidFill>
            </a:endParaRPr>
          </a:p>
        </p:txBody>
      </p:sp>
      <p:cxnSp>
        <p:nvCxnSpPr>
          <p:cNvPr id="32" name="AutoShape 6"/>
          <p:cNvCxnSpPr>
            <a:cxnSpLocks noChangeShapeType="1"/>
            <a:stCxn id="11281" idx="2"/>
            <a:endCxn id="30" idx="0"/>
          </p:cNvCxnSpPr>
          <p:nvPr>
            <p:custDataLst>
              <p:tags r:id="rId14"/>
            </p:custDataLst>
          </p:nvPr>
        </p:nvCxnSpPr>
        <p:spPr bwMode="auto">
          <a:xfrm rot="16200000" flipH="1">
            <a:off x="3251728" y="2032217"/>
            <a:ext cx="1403067" cy="2038568"/>
          </a:xfrm>
          <a:prstGeom prst="bentConnector3">
            <a:avLst>
              <a:gd name="adj1" fmla="val 50000"/>
            </a:avLst>
          </a:prstGeom>
          <a:noFill/>
          <a:ln w="15875">
            <a:solidFill>
              <a:schemeClr val="accent1"/>
            </a:solidFill>
            <a:miter lim="800000"/>
            <a:headEnd/>
            <a:tailEnd/>
          </a:ln>
        </p:spPr>
      </p:cxnSp>
      <p:sp>
        <p:nvSpPr>
          <p:cNvPr id="39" name="Content Placeholder 5"/>
          <p:cNvSpPr txBox="1">
            <a:spLocks/>
          </p:cNvSpPr>
          <p:nvPr/>
        </p:nvSpPr>
        <p:spPr>
          <a:xfrm>
            <a:off x="5859143" y="1556792"/>
            <a:ext cx="3105345" cy="2700300"/>
          </a:xfrm>
          <a:prstGeom prst="rect">
            <a:avLst/>
          </a:prstGeom>
        </p:spPr>
        <p:txBody>
          <a:bodyPr/>
          <a:lstStyle/>
          <a:p>
            <a:pPr marL="265113" marR="0" lvl="0" indent="-265113" algn="l" defTabSz="914400" rtl="0" eaLnBrk="1" fontAlgn="auto" latinLnBrk="0" hangingPunct="1">
              <a:lnSpc>
                <a:spcPct val="100000"/>
              </a:lnSpc>
              <a:spcBef>
                <a:spcPts val="1200"/>
              </a:spcBef>
              <a:spcAft>
                <a:spcPts val="0"/>
              </a:spcAft>
              <a:buClrTx/>
              <a:buSzPct val="80000"/>
              <a:buFont typeface="Wingdings" pitchFamily="2" charset="2"/>
              <a:buChar char=""/>
              <a:tabLst/>
              <a:defRPr/>
            </a:pPr>
            <a:r>
              <a:rPr kumimoji="0" lang="en-GB" sz="1600" b="0" i="0" u="none" strike="noStrike" kern="1200" cap="none" spc="0" normalizeH="0" baseline="0" noProof="0" dirty="0" smtClean="0">
                <a:ln>
                  <a:noFill/>
                </a:ln>
                <a:solidFill>
                  <a:schemeClr val="tx1"/>
                </a:solidFill>
                <a:effectLst/>
                <a:uLnTx/>
                <a:uFillTx/>
                <a:latin typeface="SwissReSans" pitchFamily="34" charset="0"/>
              </a:rPr>
              <a:t>Los CRO's</a:t>
            </a:r>
            <a:r>
              <a:rPr kumimoji="0" lang="en-GB" sz="1600" b="0" i="0" u="none" strike="noStrike" kern="1200" cap="none" spc="0" normalizeH="0" noProof="0" dirty="0" smtClean="0">
                <a:ln>
                  <a:noFill/>
                </a:ln>
                <a:solidFill>
                  <a:schemeClr val="tx1"/>
                </a:solidFill>
                <a:effectLst/>
                <a:uLnTx/>
                <a:uFillTx/>
                <a:latin typeface="SwissReSans" pitchFamily="34" charset="0"/>
              </a:rPr>
              <a:t> de </a:t>
            </a:r>
            <a:r>
              <a:rPr kumimoji="0" lang="en-GB" sz="1600" b="0" i="0" u="none" strike="noStrike" kern="1200" cap="none" spc="0" normalizeH="0" noProof="0" dirty="0" err="1" smtClean="0">
                <a:ln>
                  <a:noFill/>
                </a:ln>
                <a:solidFill>
                  <a:schemeClr val="tx1"/>
                </a:solidFill>
                <a:effectLst/>
                <a:uLnTx/>
                <a:uFillTx/>
                <a:latin typeface="SwissReSans" pitchFamily="34" charset="0"/>
              </a:rPr>
              <a:t>las</a:t>
            </a:r>
            <a:r>
              <a:rPr kumimoji="0" lang="en-GB" sz="1600" b="0" i="0" u="none" strike="noStrike" kern="1200" cap="none" spc="0" normalizeH="0" noProof="0" dirty="0" smtClean="0">
                <a:ln>
                  <a:noFill/>
                </a:ln>
                <a:solidFill>
                  <a:schemeClr val="tx1"/>
                </a:solidFill>
                <a:effectLst/>
                <a:uLnTx/>
                <a:uFillTx/>
                <a:latin typeface="SwissReSans" pitchFamily="34" charset="0"/>
              </a:rPr>
              <a:t> </a:t>
            </a:r>
            <a:r>
              <a:rPr kumimoji="0" lang="en-GB" sz="1600" b="0" i="0" u="none" strike="noStrike" kern="1200" cap="none" spc="0" normalizeH="0" noProof="0" dirty="0" err="1" smtClean="0">
                <a:ln>
                  <a:noFill/>
                </a:ln>
                <a:solidFill>
                  <a:schemeClr val="tx1"/>
                </a:solidFill>
                <a:effectLst/>
                <a:uLnTx/>
                <a:uFillTx/>
                <a:latin typeface="SwissReSans" pitchFamily="34" charset="0"/>
              </a:rPr>
              <a:t>unidades</a:t>
            </a:r>
            <a:r>
              <a:rPr kumimoji="0" lang="en-GB" sz="1600" b="0" i="0" u="none" strike="noStrike" kern="1200" cap="none" spc="0" normalizeH="0" noProof="0" dirty="0" smtClean="0">
                <a:ln>
                  <a:noFill/>
                </a:ln>
                <a:solidFill>
                  <a:schemeClr val="tx1"/>
                </a:solidFill>
                <a:effectLst/>
                <a:uLnTx/>
                <a:uFillTx/>
                <a:latin typeface="SwissReSans" pitchFamily="34" charset="0"/>
              </a:rPr>
              <a:t> de </a:t>
            </a:r>
            <a:r>
              <a:rPr kumimoji="0" lang="en-GB" sz="1600" b="0" i="0" u="none" strike="noStrike" kern="1200" cap="none" spc="0" normalizeH="0" noProof="0" dirty="0" err="1" smtClean="0">
                <a:ln>
                  <a:noFill/>
                </a:ln>
                <a:solidFill>
                  <a:schemeClr val="tx1"/>
                </a:solidFill>
                <a:effectLst/>
                <a:uLnTx/>
                <a:uFillTx/>
                <a:latin typeface="SwissReSans" pitchFamily="34" charset="0"/>
              </a:rPr>
              <a:t>negocio</a:t>
            </a:r>
            <a:r>
              <a:rPr kumimoji="0" lang="en-GB" sz="1600" b="0" i="0" u="none" strike="noStrike" kern="1200" cap="none" spc="0" normalizeH="0" noProof="0" dirty="0" smtClean="0">
                <a:ln>
                  <a:noFill/>
                </a:ln>
                <a:solidFill>
                  <a:schemeClr val="tx1"/>
                </a:solidFill>
                <a:effectLst/>
                <a:uLnTx/>
                <a:uFillTx/>
                <a:latin typeface="SwissReSans" pitchFamily="34" charset="0"/>
              </a:rPr>
              <a:t> son </a:t>
            </a:r>
            <a:r>
              <a:rPr kumimoji="0" lang="en-GB" sz="1600" b="0" i="0" u="none" strike="noStrike" kern="1200" cap="none" spc="0" normalizeH="0" noProof="0" dirty="0" err="1" smtClean="0">
                <a:ln>
                  <a:noFill/>
                </a:ln>
                <a:solidFill>
                  <a:schemeClr val="tx1"/>
                </a:solidFill>
                <a:effectLst/>
                <a:uLnTx/>
                <a:uFillTx/>
                <a:latin typeface="SwissReSans" pitchFamily="34" charset="0"/>
              </a:rPr>
              <a:t>miembros</a:t>
            </a:r>
            <a:r>
              <a:rPr kumimoji="0" lang="en-GB" sz="1600" b="0" i="0" u="none" strike="noStrike" kern="1200" cap="none" spc="0" normalizeH="0" noProof="0" dirty="0" smtClean="0">
                <a:ln>
                  <a:noFill/>
                </a:ln>
                <a:solidFill>
                  <a:schemeClr val="tx1"/>
                </a:solidFill>
                <a:effectLst/>
                <a:uLnTx/>
                <a:uFillTx/>
                <a:latin typeface="SwissReSans" pitchFamily="34" charset="0"/>
              </a:rPr>
              <a:t> de los </a:t>
            </a:r>
            <a:r>
              <a:rPr kumimoji="0" lang="en-GB" sz="1600" b="0" i="0" u="none" strike="noStrike" kern="1200" cap="none" spc="0" normalizeH="0" noProof="0" dirty="0" err="1" smtClean="0">
                <a:ln>
                  <a:noFill/>
                </a:ln>
                <a:solidFill>
                  <a:schemeClr val="tx1"/>
                </a:solidFill>
                <a:effectLst/>
                <a:uLnTx/>
                <a:uFillTx/>
                <a:latin typeface="SwissReSans" pitchFamily="34" charset="0"/>
              </a:rPr>
              <a:t>consejos</a:t>
            </a:r>
            <a:r>
              <a:rPr kumimoji="0" lang="en-GB" sz="1600" b="0" i="0" u="none" strike="noStrike" kern="1200" cap="none" spc="0" normalizeH="0" noProof="0" dirty="0" smtClean="0">
                <a:ln>
                  <a:noFill/>
                </a:ln>
                <a:solidFill>
                  <a:schemeClr val="tx1"/>
                </a:solidFill>
                <a:effectLst/>
                <a:uLnTx/>
                <a:uFillTx/>
                <a:latin typeface="SwissReSans" pitchFamily="34" charset="0"/>
              </a:rPr>
              <a:t> de </a:t>
            </a:r>
            <a:r>
              <a:rPr kumimoji="0" lang="en-GB" sz="1600" b="0" i="0" u="none" strike="noStrike" kern="1200" cap="none" spc="0" normalizeH="0" noProof="0" dirty="0" err="1" smtClean="0">
                <a:ln>
                  <a:noFill/>
                </a:ln>
                <a:solidFill>
                  <a:schemeClr val="tx1"/>
                </a:solidFill>
                <a:effectLst/>
                <a:uLnTx/>
                <a:uFillTx/>
                <a:latin typeface="SwissReSans" pitchFamily="34" charset="0"/>
              </a:rPr>
              <a:t>esas</a:t>
            </a:r>
            <a:r>
              <a:rPr kumimoji="0" lang="en-GB" sz="1600" b="0" i="0" u="none" strike="noStrike" kern="1200" cap="none" spc="0" normalizeH="0" noProof="0" dirty="0" smtClean="0">
                <a:ln>
                  <a:noFill/>
                </a:ln>
                <a:solidFill>
                  <a:schemeClr val="tx1"/>
                </a:solidFill>
                <a:effectLst/>
                <a:uLnTx/>
                <a:uFillTx/>
                <a:latin typeface="SwissReSans" pitchFamily="34" charset="0"/>
              </a:rPr>
              <a:t> </a:t>
            </a:r>
            <a:r>
              <a:rPr kumimoji="0" lang="en-GB" sz="1600" b="0" i="0" u="none" strike="noStrike" kern="1200" cap="none" spc="0" normalizeH="0" noProof="0" dirty="0" err="1" smtClean="0">
                <a:ln>
                  <a:noFill/>
                </a:ln>
                <a:solidFill>
                  <a:schemeClr val="tx1"/>
                </a:solidFill>
                <a:effectLst/>
                <a:uLnTx/>
                <a:uFillTx/>
                <a:latin typeface="SwissReSans" pitchFamily="34" charset="0"/>
              </a:rPr>
              <a:t>unidades</a:t>
            </a:r>
            <a:r>
              <a:rPr kumimoji="0" lang="en-GB" sz="1600" b="0" i="0" u="none" strike="noStrike" kern="1200" cap="none" spc="0" normalizeH="0" noProof="0" dirty="0" smtClean="0">
                <a:ln>
                  <a:noFill/>
                </a:ln>
                <a:solidFill>
                  <a:schemeClr val="tx1"/>
                </a:solidFill>
                <a:effectLst/>
                <a:uLnTx/>
                <a:uFillTx/>
                <a:latin typeface="SwissReSans" pitchFamily="34" charset="0"/>
              </a:rPr>
              <a:t>: se </a:t>
            </a:r>
            <a:r>
              <a:rPr kumimoji="0" lang="en-GB" sz="1600" b="0" i="0" u="none" strike="noStrike" kern="1200" cap="none" spc="0" normalizeH="0" noProof="0" dirty="0" err="1" smtClean="0">
                <a:ln>
                  <a:noFill/>
                </a:ln>
                <a:solidFill>
                  <a:schemeClr val="tx1"/>
                </a:solidFill>
                <a:effectLst/>
                <a:uLnTx/>
                <a:uFillTx/>
                <a:latin typeface="SwissReSans" pitchFamily="34" charset="0"/>
              </a:rPr>
              <a:t>mantiene</a:t>
            </a:r>
            <a:r>
              <a:rPr kumimoji="0" lang="en-GB" sz="1600" b="0" i="0" u="none" strike="noStrike" kern="1200" cap="none" spc="0" normalizeH="0" noProof="0" dirty="0" smtClean="0">
                <a:ln>
                  <a:noFill/>
                </a:ln>
                <a:solidFill>
                  <a:schemeClr val="tx1"/>
                </a:solidFill>
                <a:effectLst/>
                <a:uLnTx/>
                <a:uFillTx/>
                <a:latin typeface="SwissReSans" pitchFamily="34" charset="0"/>
              </a:rPr>
              <a:t> la </a:t>
            </a:r>
            <a:r>
              <a:rPr kumimoji="0" lang="en-GB" sz="1600" b="0" i="0" u="none" strike="noStrike" kern="1200" cap="none" spc="0" normalizeH="0" noProof="0" dirty="0" err="1" smtClean="0">
                <a:ln>
                  <a:noFill/>
                </a:ln>
                <a:solidFill>
                  <a:schemeClr val="tx1"/>
                </a:solidFill>
                <a:effectLst/>
                <a:uLnTx/>
                <a:uFillTx/>
                <a:latin typeface="SwissReSans" pitchFamily="34" charset="0"/>
              </a:rPr>
              <a:t>independencia</a:t>
            </a:r>
            <a:r>
              <a:rPr kumimoji="0" lang="en-GB" sz="1600" b="0" i="0" u="none" strike="noStrike" kern="1200" cap="none" spc="0" normalizeH="0" noProof="0" dirty="0" smtClean="0">
                <a:ln>
                  <a:noFill/>
                </a:ln>
                <a:solidFill>
                  <a:schemeClr val="tx1"/>
                </a:solidFill>
                <a:effectLst/>
                <a:uLnTx/>
                <a:uFillTx/>
                <a:latin typeface="SwissReSans" pitchFamily="34" charset="0"/>
              </a:rPr>
              <a:t> al </a:t>
            </a:r>
            <a:r>
              <a:rPr kumimoji="0" lang="en-GB" sz="1600" b="0" i="0" u="none" strike="noStrike" kern="1200" cap="none" spc="0" normalizeH="0" noProof="0" dirty="0" err="1" smtClean="0">
                <a:ln>
                  <a:noFill/>
                </a:ln>
                <a:solidFill>
                  <a:schemeClr val="tx1"/>
                </a:solidFill>
                <a:effectLst/>
                <a:uLnTx/>
                <a:uFillTx/>
                <a:latin typeface="SwissReSans" pitchFamily="34" charset="0"/>
              </a:rPr>
              <a:t>tener</a:t>
            </a:r>
            <a:r>
              <a:rPr kumimoji="0" lang="en-GB" sz="1600" b="0" i="0" u="none" strike="noStrike" kern="1200" cap="none" spc="0" normalizeH="0" noProof="0" dirty="0" smtClean="0">
                <a:ln>
                  <a:noFill/>
                </a:ln>
                <a:solidFill>
                  <a:schemeClr val="tx1"/>
                </a:solidFill>
                <a:effectLst/>
                <a:uLnTx/>
                <a:uFillTx/>
                <a:latin typeface="SwissReSans" pitchFamily="34" charset="0"/>
              </a:rPr>
              <a:t> </a:t>
            </a:r>
            <a:r>
              <a:rPr kumimoji="0" lang="en-GB" sz="1600" b="0" i="0" u="none" strike="noStrike" kern="1200" cap="none" spc="0" normalizeH="0" noProof="0" dirty="0" err="1" smtClean="0">
                <a:ln>
                  <a:noFill/>
                </a:ln>
                <a:solidFill>
                  <a:schemeClr val="tx1"/>
                </a:solidFill>
                <a:effectLst/>
                <a:uLnTx/>
                <a:uFillTx/>
                <a:latin typeface="SwissReSans" pitchFamily="34" charset="0"/>
              </a:rPr>
              <a:t>reporte</a:t>
            </a:r>
            <a:r>
              <a:rPr kumimoji="0" lang="en-GB" sz="1600" b="0" i="0" u="none" strike="noStrike" kern="1200" cap="none" spc="0" normalizeH="0" noProof="0" dirty="0" smtClean="0">
                <a:ln>
                  <a:noFill/>
                </a:ln>
                <a:solidFill>
                  <a:schemeClr val="tx1"/>
                </a:solidFill>
                <a:effectLst/>
                <a:uLnTx/>
                <a:uFillTx/>
                <a:latin typeface="SwissReSans" pitchFamily="34" charset="0"/>
              </a:rPr>
              <a:t> </a:t>
            </a:r>
            <a:r>
              <a:rPr kumimoji="0" lang="en-GB" sz="1600" b="0" i="0" u="none" strike="noStrike" kern="1200" cap="none" spc="0" normalizeH="0" noProof="0" dirty="0" err="1" smtClean="0">
                <a:ln>
                  <a:noFill/>
                </a:ln>
                <a:solidFill>
                  <a:schemeClr val="tx1"/>
                </a:solidFill>
                <a:effectLst/>
                <a:uLnTx/>
                <a:uFillTx/>
                <a:latin typeface="SwissReSans" pitchFamily="34" charset="0"/>
              </a:rPr>
              <a:t>directo</a:t>
            </a:r>
            <a:r>
              <a:rPr kumimoji="0" lang="en-GB" sz="1600" b="0" i="0" u="none" strike="noStrike" kern="1200" cap="none" spc="0" normalizeH="0" noProof="0" dirty="0" smtClean="0">
                <a:ln>
                  <a:noFill/>
                </a:ln>
                <a:solidFill>
                  <a:schemeClr val="tx1"/>
                </a:solidFill>
                <a:effectLst/>
                <a:uLnTx/>
                <a:uFillTx/>
                <a:latin typeface="SwissReSans" pitchFamily="34" charset="0"/>
              </a:rPr>
              <a:t> al CRO del </a:t>
            </a:r>
            <a:r>
              <a:rPr kumimoji="0" lang="en-GB" sz="1600" b="0" i="0" u="none" strike="noStrike" kern="1200" cap="none" spc="0" normalizeH="0" noProof="0" dirty="0" err="1" smtClean="0">
                <a:ln>
                  <a:noFill/>
                </a:ln>
                <a:solidFill>
                  <a:schemeClr val="tx1"/>
                </a:solidFill>
                <a:effectLst/>
                <a:uLnTx/>
                <a:uFillTx/>
                <a:latin typeface="SwissReSans" pitchFamily="34" charset="0"/>
              </a:rPr>
              <a:t>grupo</a:t>
            </a:r>
            <a:r>
              <a:rPr kumimoji="0" lang="en-GB" sz="1600" b="0" i="0" u="none" strike="noStrike" kern="1200" cap="none" spc="0" normalizeH="0" noProof="0" dirty="0" smtClean="0">
                <a:ln>
                  <a:noFill/>
                </a:ln>
                <a:solidFill>
                  <a:schemeClr val="tx1"/>
                </a:solidFill>
                <a:effectLst/>
                <a:uLnTx/>
                <a:uFillTx/>
                <a:latin typeface="SwissReSans" pitchFamily="34" charset="0"/>
              </a:rPr>
              <a:t>.</a:t>
            </a:r>
            <a:endParaRPr kumimoji="0" lang="en-GB" sz="1600" b="0" i="0" u="none" strike="noStrike" kern="1200" cap="none" spc="0" normalizeH="0" baseline="0" noProof="0" dirty="0" smtClean="0">
              <a:ln>
                <a:noFill/>
              </a:ln>
              <a:solidFill>
                <a:schemeClr val="tx1"/>
              </a:solidFill>
              <a:effectLst/>
              <a:uLnTx/>
              <a:uFillTx/>
              <a:latin typeface="SwissReSans" pitchFamily="34" charset="0"/>
            </a:endParaRPr>
          </a:p>
          <a:p>
            <a:pPr marL="265113" marR="0" lvl="0" indent="-265113" algn="l" defTabSz="914400" rtl="0" eaLnBrk="1" fontAlgn="auto" latinLnBrk="0" hangingPunct="1">
              <a:lnSpc>
                <a:spcPct val="100000"/>
              </a:lnSpc>
              <a:spcBef>
                <a:spcPts val="1200"/>
              </a:spcBef>
              <a:spcAft>
                <a:spcPts val="0"/>
              </a:spcAft>
              <a:buClrTx/>
              <a:buSzPct val="80000"/>
              <a:buFont typeface="Wingdings" pitchFamily="2" charset="2"/>
              <a:buChar char=""/>
              <a:tabLst/>
              <a:defRPr/>
            </a:pPr>
            <a:r>
              <a:rPr kumimoji="0" lang="en-GB" sz="1600" b="0" i="0" u="none" strike="noStrike" kern="1200" cap="none" spc="0" normalizeH="0" baseline="0" noProof="0" dirty="0" smtClean="0">
                <a:ln>
                  <a:noFill/>
                </a:ln>
                <a:solidFill>
                  <a:schemeClr val="tx1"/>
                </a:solidFill>
                <a:effectLst/>
                <a:uLnTx/>
                <a:uFillTx/>
                <a:latin typeface="SwissReSans" pitchFamily="34" charset="0"/>
              </a:rPr>
              <a:t>Las </a:t>
            </a:r>
            <a:r>
              <a:rPr kumimoji="0" lang="en-GB" sz="1600" b="0" i="0" u="none" strike="noStrike" kern="1200" cap="none" spc="0" normalizeH="0" baseline="0" noProof="0" dirty="0" err="1" smtClean="0">
                <a:ln>
                  <a:noFill/>
                </a:ln>
                <a:solidFill>
                  <a:schemeClr val="tx1"/>
                </a:solidFill>
                <a:effectLst/>
                <a:uLnTx/>
                <a:uFillTx/>
                <a:latin typeface="SwissReSans" pitchFamily="34" charset="0"/>
              </a:rPr>
              <a:t>unidades</a:t>
            </a:r>
            <a:r>
              <a:rPr kumimoji="0" lang="en-GB" sz="1600" b="0" i="0" u="none" strike="noStrike" kern="1200" cap="none" spc="0" normalizeH="0" baseline="0" noProof="0" dirty="0" smtClean="0">
                <a:ln>
                  <a:noFill/>
                </a:ln>
                <a:solidFill>
                  <a:schemeClr val="tx1"/>
                </a:solidFill>
                <a:effectLst/>
                <a:uLnTx/>
                <a:uFillTx/>
                <a:latin typeface="SwissReSans" pitchFamily="34" charset="0"/>
              </a:rPr>
              <a:t> de ERM </a:t>
            </a:r>
            <a:r>
              <a:rPr kumimoji="0" lang="en-GB" sz="1600" b="0" i="0" u="none" strike="noStrike" kern="1200" cap="none" spc="0" normalizeH="0" baseline="0" noProof="0" dirty="0" err="1" smtClean="0">
                <a:ln>
                  <a:noFill/>
                </a:ln>
                <a:solidFill>
                  <a:schemeClr val="tx1"/>
                </a:solidFill>
                <a:effectLst/>
                <a:uLnTx/>
                <a:uFillTx/>
                <a:latin typeface="SwissReSans" pitchFamily="34" charset="0"/>
              </a:rPr>
              <a:t>centrales</a:t>
            </a:r>
            <a:r>
              <a:rPr kumimoji="0" lang="en-GB" sz="1600" b="0" i="0" u="none" strike="noStrike" kern="1200" cap="none" spc="0" normalizeH="0" baseline="0" noProof="0" dirty="0" smtClean="0">
                <a:ln>
                  <a:noFill/>
                </a:ln>
                <a:solidFill>
                  <a:schemeClr val="tx1"/>
                </a:solidFill>
                <a:effectLst/>
                <a:uLnTx/>
                <a:uFillTx/>
                <a:latin typeface="SwissReSans" pitchFamily="34" charset="0"/>
              </a:rPr>
              <a:t> </a:t>
            </a:r>
            <a:r>
              <a:rPr kumimoji="0" lang="en-GB" sz="1600" b="0" i="0" u="none" strike="noStrike" kern="1200" cap="none" spc="0" normalizeH="0" baseline="0" noProof="0" dirty="0" err="1" smtClean="0">
                <a:ln>
                  <a:noFill/>
                </a:ln>
                <a:solidFill>
                  <a:schemeClr val="tx1"/>
                </a:solidFill>
                <a:effectLst/>
                <a:uLnTx/>
                <a:uFillTx/>
                <a:latin typeface="SwissReSans" pitchFamily="34" charset="0"/>
              </a:rPr>
              <a:t>establecen</a:t>
            </a:r>
            <a:r>
              <a:rPr kumimoji="0" lang="en-GB" sz="1600" b="0" i="0" u="none" strike="noStrike" kern="1200" cap="none" spc="0" normalizeH="0" baseline="0" noProof="0" dirty="0" smtClean="0">
                <a:ln>
                  <a:noFill/>
                </a:ln>
                <a:solidFill>
                  <a:schemeClr val="tx1"/>
                </a:solidFill>
                <a:effectLst/>
                <a:uLnTx/>
                <a:uFillTx/>
                <a:latin typeface="SwissReSans" pitchFamily="34" charset="0"/>
              </a:rPr>
              <a:t> y </a:t>
            </a:r>
            <a:r>
              <a:rPr kumimoji="0" lang="en-GB" sz="1600" b="0" i="0" u="none" strike="noStrike" kern="1200" cap="none" spc="0" normalizeH="0" baseline="0" noProof="0" dirty="0" err="1" smtClean="0">
                <a:ln>
                  <a:noFill/>
                </a:ln>
                <a:solidFill>
                  <a:schemeClr val="tx1"/>
                </a:solidFill>
                <a:effectLst/>
                <a:uLnTx/>
                <a:uFillTx/>
                <a:latin typeface="SwissReSans" pitchFamily="34" charset="0"/>
              </a:rPr>
              <a:t>administran</a:t>
            </a:r>
            <a:r>
              <a:rPr kumimoji="0" lang="en-GB" sz="1600" b="0" i="0" u="none" strike="noStrike" kern="1200" cap="none" spc="0" normalizeH="0" noProof="0" dirty="0" smtClean="0">
                <a:ln>
                  <a:noFill/>
                </a:ln>
                <a:solidFill>
                  <a:schemeClr val="tx1"/>
                </a:solidFill>
                <a:effectLst/>
                <a:uLnTx/>
                <a:uFillTx/>
                <a:latin typeface="SwissReSans" pitchFamily="34" charset="0"/>
              </a:rPr>
              <a:t> el </a:t>
            </a:r>
            <a:r>
              <a:rPr kumimoji="0" lang="en-GB" sz="1600" b="0" i="0" u="none" strike="noStrike" kern="1200" cap="none" spc="0" normalizeH="0" noProof="0" dirty="0" err="1" smtClean="0">
                <a:ln>
                  <a:noFill/>
                </a:ln>
                <a:solidFill>
                  <a:schemeClr val="tx1"/>
                </a:solidFill>
                <a:effectLst/>
                <a:uLnTx/>
                <a:uFillTx/>
                <a:latin typeface="SwissReSans" pitchFamily="34" charset="0"/>
              </a:rPr>
              <a:t>marco</a:t>
            </a:r>
            <a:r>
              <a:rPr kumimoji="0" lang="en-GB" sz="1600" b="0" i="0" u="none" strike="noStrike" kern="1200" cap="none" spc="0" normalizeH="0" noProof="0" dirty="0" smtClean="0">
                <a:ln>
                  <a:noFill/>
                </a:ln>
                <a:solidFill>
                  <a:schemeClr val="tx1"/>
                </a:solidFill>
                <a:effectLst/>
                <a:uLnTx/>
                <a:uFillTx/>
                <a:latin typeface="SwissReSans" pitchFamily="34" charset="0"/>
              </a:rPr>
              <a:t> de </a:t>
            </a:r>
            <a:r>
              <a:rPr kumimoji="0" lang="en-GB" sz="1600" b="0" i="0" u="none" strike="noStrike" kern="1200" cap="none" spc="0" normalizeH="0" noProof="0" dirty="0" err="1" smtClean="0">
                <a:ln>
                  <a:noFill/>
                </a:ln>
                <a:solidFill>
                  <a:schemeClr val="tx1"/>
                </a:solidFill>
                <a:effectLst/>
                <a:uLnTx/>
                <a:uFillTx/>
                <a:latin typeface="SwissReSans" pitchFamily="34" charset="0"/>
              </a:rPr>
              <a:t>riesgo</a:t>
            </a:r>
            <a:r>
              <a:rPr kumimoji="0" lang="en-GB" sz="1600" b="0" i="0" u="none" strike="noStrike" kern="1200" cap="none" spc="0" normalizeH="0" noProof="0" dirty="0" smtClean="0">
                <a:ln>
                  <a:noFill/>
                </a:ln>
                <a:solidFill>
                  <a:schemeClr val="tx1"/>
                </a:solidFill>
                <a:effectLst/>
                <a:uLnTx/>
                <a:uFillTx/>
                <a:latin typeface="SwissReSans" pitchFamily="34" charset="0"/>
              </a:rPr>
              <a:t> global.</a:t>
            </a:r>
            <a:r>
              <a:rPr kumimoji="0" lang="en-GB" sz="1600" b="0" i="0" u="none" strike="noStrike" kern="1200" cap="none" spc="0" normalizeH="0" baseline="0" noProof="0" dirty="0" smtClean="0">
                <a:ln>
                  <a:noFill/>
                </a:ln>
                <a:solidFill>
                  <a:schemeClr val="tx1"/>
                </a:solidFill>
                <a:effectLst/>
                <a:uLnTx/>
                <a:uFillTx/>
                <a:latin typeface="SwissReSans" pitchFamily="34" charset="0"/>
              </a:rPr>
              <a:t> </a:t>
            </a:r>
          </a:p>
        </p:txBody>
      </p:sp>
      <p:cxnSp>
        <p:nvCxnSpPr>
          <p:cNvPr id="20" name="Shape 27"/>
          <p:cNvCxnSpPr>
            <a:stCxn id="22" idx="1"/>
          </p:cNvCxnSpPr>
          <p:nvPr/>
        </p:nvCxnSpPr>
        <p:spPr bwMode="auto">
          <a:xfrm rot="10800000" flipV="1">
            <a:off x="1980226" y="2687072"/>
            <a:ext cx="1691675" cy="4"/>
          </a:xfrm>
          <a:prstGeom prst="bentConnector3">
            <a:avLst>
              <a:gd name="adj1" fmla="val 50000"/>
            </a:avLst>
          </a:prstGeom>
          <a:solidFill>
            <a:srgbClr val="728B81"/>
          </a:solidFill>
          <a:ln w="12700" cap="flat" cmpd="sng" algn="ctr">
            <a:solidFill>
              <a:srgbClr val="728B81"/>
            </a:solidFill>
            <a:prstDash val="solid"/>
            <a:round/>
            <a:headEnd type="none" w="med" len="med"/>
            <a:tailEnd type="none" w="med" len="med"/>
          </a:ln>
          <a:effectLst/>
        </p:spPr>
      </p:cxnSp>
      <p:sp>
        <p:nvSpPr>
          <p:cNvPr id="21" name="Rectangle 8"/>
          <p:cNvSpPr>
            <a:spLocks noChangeArrowheads="1"/>
          </p:cNvSpPr>
          <p:nvPr/>
        </p:nvSpPr>
        <p:spPr bwMode="auto">
          <a:xfrm>
            <a:off x="863588" y="2460686"/>
            <a:ext cx="1260140" cy="463167"/>
          </a:xfrm>
          <a:prstGeom prst="rect">
            <a:avLst/>
          </a:prstGeom>
          <a:solidFill>
            <a:schemeClr val="accent4">
              <a:lumMod val="20000"/>
              <a:lumOff val="80000"/>
            </a:schemeClr>
          </a:solidFill>
          <a:ln w="12700">
            <a:noFill/>
            <a:miter lim="800000"/>
            <a:headEnd/>
            <a:tailEnd/>
          </a:ln>
          <a:effectLst/>
        </p:spPr>
        <p:txBody>
          <a:bodyPr lIns="53680" tIns="53680" rIns="53680" bIns="53680"/>
          <a:lstStyle/>
          <a:p>
            <a:pPr algn="ctr" eaLnBrk="1" fontAlgn="ctr" hangingPunct="1"/>
            <a:r>
              <a:rPr lang="en-GB" sz="1200" b="1" dirty="0" smtClean="0"/>
              <a:t>Control actuarial</a:t>
            </a:r>
            <a:endParaRPr lang="en-GB" sz="1200" dirty="0" smtClean="0"/>
          </a:p>
          <a:p>
            <a:pPr algn="ctr" eaLnBrk="1" fontAlgn="ctr" hangingPunct="1"/>
            <a:endParaRPr lang="en-GB" sz="1200" dirty="0"/>
          </a:p>
        </p:txBody>
      </p:sp>
      <p:sp>
        <p:nvSpPr>
          <p:cNvPr id="22" name="Rectangle 13"/>
          <p:cNvSpPr>
            <a:spLocks noChangeArrowheads="1"/>
          </p:cNvSpPr>
          <p:nvPr/>
        </p:nvSpPr>
        <p:spPr bwMode="auto">
          <a:xfrm>
            <a:off x="3671900" y="2455488"/>
            <a:ext cx="1262267" cy="463167"/>
          </a:xfrm>
          <a:prstGeom prst="rect">
            <a:avLst/>
          </a:prstGeom>
          <a:solidFill>
            <a:schemeClr val="accent4">
              <a:lumMod val="20000"/>
              <a:lumOff val="80000"/>
            </a:schemeClr>
          </a:solidFill>
          <a:ln w="12700">
            <a:noFill/>
            <a:miter lim="800000"/>
            <a:headEnd/>
            <a:tailEnd/>
          </a:ln>
          <a:effectLst/>
        </p:spPr>
        <p:txBody>
          <a:bodyPr lIns="53680" tIns="53680" rIns="53680" bIns="53680"/>
          <a:lstStyle/>
          <a:p>
            <a:pPr algn="ctr" eaLnBrk="1" fontAlgn="ctr" hangingPunct="1"/>
            <a:r>
              <a:rPr lang="en-GB" sz="1200" b="1" dirty="0" err="1" smtClean="0"/>
              <a:t>Oficina</a:t>
            </a:r>
            <a:r>
              <a:rPr lang="en-GB" sz="1200" b="1" dirty="0" smtClean="0"/>
              <a:t> del CRO</a:t>
            </a:r>
            <a:r>
              <a:rPr lang="en-GB" sz="1200" dirty="0" smtClean="0"/>
              <a:t/>
            </a:r>
            <a:br>
              <a:rPr lang="en-GB" sz="1200" dirty="0" smtClean="0"/>
            </a:br>
            <a:endParaRPr lang="en-GB" sz="1200" dirty="0">
              <a:solidFill>
                <a:srgbClr val="FF0000"/>
              </a:solidFill>
            </a:endParaRPr>
          </a:p>
        </p:txBody>
      </p:sp>
      <p:sp>
        <p:nvSpPr>
          <p:cNvPr id="24" name="Title 2"/>
          <p:cNvSpPr>
            <a:spLocks noGrp="1"/>
          </p:cNvSpPr>
          <p:nvPr>
            <p:ph type="title"/>
          </p:nvPr>
        </p:nvSpPr>
        <p:spPr>
          <a:xfrm>
            <a:off x="755651" y="476251"/>
            <a:ext cx="5832475" cy="865187"/>
          </a:xfrm>
        </p:spPr>
        <p:txBody>
          <a:bodyPr/>
          <a:lstStyle/>
          <a:p>
            <a:r>
              <a:rPr lang="en-GB" dirty="0" smtClean="0"/>
              <a:t>1) </a:t>
            </a:r>
            <a:r>
              <a:rPr lang="en-GB" dirty="0" err="1" smtClean="0"/>
              <a:t>Gobierno</a:t>
            </a:r>
            <a:r>
              <a:rPr lang="en-GB" dirty="0" smtClean="0"/>
              <a:t> y control</a:t>
            </a:r>
            <a:br>
              <a:rPr lang="en-GB" dirty="0" smtClean="0"/>
            </a:br>
            <a:r>
              <a:rPr lang="en-GB" sz="2000" dirty="0" err="1" smtClean="0">
                <a:solidFill>
                  <a:schemeClr val="accent2"/>
                </a:solidFill>
              </a:rPr>
              <a:t>Estructura</a:t>
            </a:r>
            <a:r>
              <a:rPr lang="en-GB" sz="2000" dirty="0" smtClean="0">
                <a:solidFill>
                  <a:schemeClr val="accent2"/>
                </a:solidFill>
              </a:rPr>
              <a:t> </a:t>
            </a:r>
            <a:r>
              <a:rPr lang="en-GB" sz="2000" dirty="0" err="1" smtClean="0">
                <a:solidFill>
                  <a:schemeClr val="accent2"/>
                </a:solidFill>
              </a:rPr>
              <a:t>organizacional</a:t>
            </a:r>
            <a:r>
              <a:rPr lang="en-GB" sz="2000" dirty="0" smtClean="0">
                <a:solidFill>
                  <a:schemeClr val="accent2"/>
                </a:solidFill>
              </a:rPr>
              <a:t> en Swiss Re</a:t>
            </a:r>
            <a:endParaRPr lang="en-GB" sz="2000" dirty="0">
              <a:solidFill>
                <a:schemeClr val="accent2"/>
              </a:solidFill>
            </a:endParaRPr>
          </a:p>
        </p:txBody>
      </p:sp>
    </p:spTree>
    <p:extLst>
      <p:ext uri="{BB962C8B-B14F-4D97-AF65-F5344CB8AC3E}">
        <p14:creationId xmlns:p14="http://schemas.microsoft.com/office/powerpoint/2010/main" val="4139505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E9F59B9-8094-4618-B073-21DD649DF751}" type="slidenum">
              <a:rPr lang="es-ES_tradnl" smtClean="0"/>
              <a:pPr/>
              <a:t>14</a:t>
            </a:fld>
            <a:endParaRPr lang="es-ES_tradnl" dirty="0"/>
          </a:p>
        </p:txBody>
      </p:sp>
      <p:sp>
        <p:nvSpPr>
          <p:cNvPr id="3" name="Title 2"/>
          <p:cNvSpPr>
            <a:spLocks noGrp="1"/>
          </p:cNvSpPr>
          <p:nvPr>
            <p:ph type="title"/>
          </p:nvPr>
        </p:nvSpPr>
        <p:spPr/>
        <p:txBody>
          <a:bodyPr/>
          <a:lstStyle/>
          <a:p>
            <a:r>
              <a:rPr lang="en-GB" dirty="0"/>
              <a:t>1) </a:t>
            </a:r>
            <a:r>
              <a:rPr lang="en-GB" dirty="0" err="1"/>
              <a:t>Gobierno</a:t>
            </a:r>
            <a:r>
              <a:rPr lang="en-GB" dirty="0"/>
              <a:t> y control</a:t>
            </a:r>
            <a:br>
              <a:rPr lang="en-GB" dirty="0"/>
            </a:br>
            <a:r>
              <a:rPr lang="en-GB" sz="2000" dirty="0" smtClean="0">
                <a:solidFill>
                  <a:schemeClr val="accent2"/>
                </a:solidFill>
              </a:rPr>
              <a:t>La </a:t>
            </a:r>
            <a:r>
              <a:rPr lang="en-GB" sz="2000" dirty="0" err="1" smtClean="0">
                <a:solidFill>
                  <a:schemeClr val="accent2"/>
                </a:solidFill>
              </a:rPr>
              <a:t>importancia</a:t>
            </a:r>
            <a:r>
              <a:rPr lang="en-GB" sz="2000" dirty="0" smtClean="0">
                <a:solidFill>
                  <a:schemeClr val="accent2"/>
                </a:solidFill>
              </a:rPr>
              <a:t> del CRO en Swiss Re</a:t>
            </a:r>
            <a:endParaRPr lang="es-ES_tradnl" sz="2000" dirty="0"/>
          </a:p>
        </p:txBody>
      </p:sp>
      <p:sp>
        <p:nvSpPr>
          <p:cNvPr id="4" name="AutoShape 3"/>
          <p:cNvSpPr>
            <a:spLocks noChangeArrowheads="1"/>
          </p:cNvSpPr>
          <p:nvPr/>
        </p:nvSpPr>
        <p:spPr bwMode="auto">
          <a:xfrm>
            <a:off x="670397" y="1493910"/>
            <a:ext cx="7810726" cy="4635390"/>
          </a:xfrm>
          <a:prstGeom prst="triangle">
            <a:avLst>
              <a:gd name="adj" fmla="val 50000"/>
            </a:avLst>
          </a:prstGeom>
          <a:solidFill>
            <a:schemeClr val="accent3">
              <a:lumMod val="20000"/>
              <a:lumOff val="80000"/>
            </a:schemeClr>
          </a:solidFill>
          <a:ln w="38100" algn="ctr">
            <a:noFill/>
            <a:miter lim="800000"/>
            <a:headEnd/>
            <a:tailEnd/>
          </a:ln>
          <a:effectLst/>
        </p:spPr>
        <p:txBody>
          <a:bodyPr wrap="none" lIns="53680" tIns="53680" rIns="53680" bIns="53680" anchor="ctr"/>
          <a:lstStyle/>
          <a:p>
            <a:pPr defTabSz="757238">
              <a:spcBef>
                <a:spcPct val="50000"/>
              </a:spcBef>
              <a:buClr>
                <a:schemeClr val="bg2"/>
              </a:buClr>
            </a:pPr>
            <a:endParaRPr lang="en-GB" dirty="0">
              <a:solidFill>
                <a:srgbClr val="000000"/>
              </a:solidFill>
            </a:endParaRPr>
          </a:p>
        </p:txBody>
      </p:sp>
      <p:grpSp>
        <p:nvGrpSpPr>
          <p:cNvPr id="5" name="Group 32"/>
          <p:cNvGrpSpPr/>
          <p:nvPr/>
        </p:nvGrpSpPr>
        <p:grpSpPr>
          <a:xfrm>
            <a:off x="2974653" y="2420888"/>
            <a:ext cx="3240360" cy="1566989"/>
            <a:chOff x="2627784" y="1960600"/>
            <a:chExt cx="3240360" cy="1672946"/>
          </a:xfrm>
        </p:grpSpPr>
        <p:sp>
          <p:nvSpPr>
            <p:cNvPr id="6" name="Rectangle 5"/>
            <p:cNvSpPr>
              <a:spLocks noChangeArrowheads="1"/>
            </p:cNvSpPr>
            <p:nvPr/>
          </p:nvSpPr>
          <p:spPr bwMode="auto">
            <a:xfrm>
              <a:off x="3707904" y="3190633"/>
              <a:ext cx="1133859" cy="441326"/>
            </a:xfrm>
            <a:prstGeom prst="rect">
              <a:avLst/>
            </a:prstGeom>
            <a:solidFill>
              <a:schemeClr val="accent2">
                <a:lumMod val="60000"/>
                <a:lumOff val="40000"/>
              </a:schemeClr>
            </a:solidFill>
            <a:ln w="25400" algn="ctr">
              <a:noFill/>
              <a:miter lim="800000"/>
              <a:headEnd/>
              <a:tailEnd/>
            </a:ln>
            <a:effectLst/>
          </p:spPr>
          <p:txBody>
            <a:bodyPr wrap="square" lIns="36000" tIns="36000" rIns="36000" bIns="36000" anchor="ctr"/>
            <a:lstStyle/>
            <a:p>
              <a:pPr defTabSz="757238">
                <a:spcBef>
                  <a:spcPct val="50000"/>
                </a:spcBef>
                <a:buClrTx/>
              </a:pPr>
              <a:r>
                <a:rPr lang="en-GB" sz="1100" dirty="0" err="1" smtClean="0">
                  <a:solidFill>
                    <a:srgbClr val="283E36"/>
                  </a:solidFill>
                </a:rPr>
                <a:t>Comité</a:t>
              </a:r>
              <a:r>
                <a:rPr lang="en-GB" sz="1100" dirty="0" smtClean="0">
                  <a:solidFill>
                    <a:srgbClr val="283E36"/>
                  </a:solidFill>
                </a:rPr>
                <a:t> </a:t>
              </a:r>
              <a:r>
                <a:rPr lang="en-GB" sz="1100" dirty="0" err="1" smtClean="0">
                  <a:solidFill>
                    <a:srgbClr val="283E36"/>
                  </a:solidFill>
                </a:rPr>
                <a:t>Finanzas</a:t>
              </a:r>
              <a:r>
                <a:rPr lang="en-GB" sz="1100" dirty="0" smtClean="0">
                  <a:solidFill>
                    <a:srgbClr val="283E36"/>
                  </a:solidFill>
                </a:rPr>
                <a:t> y </a:t>
              </a:r>
              <a:r>
                <a:rPr lang="en-GB" sz="1100" dirty="0" err="1" smtClean="0">
                  <a:solidFill>
                    <a:srgbClr val="283E36"/>
                  </a:solidFill>
                </a:rPr>
                <a:t>Riesgos</a:t>
              </a:r>
              <a:endParaRPr lang="en-GB" sz="1100" dirty="0">
                <a:solidFill>
                  <a:srgbClr val="283E36"/>
                </a:solidFill>
              </a:endParaRPr>
            </a:p>
          </p:txBody>
        </p:sp>
        <p:sp>
          <p:nvSpPr>
            <p:cNvPr id="7" name="Text Box 6"/>
            <p:cNvSpPr txBox="1">
              <a:spLocks noChangeArrowheads="1"/>
            </p:cNvSpPr>
            <p:nvPr/>
          </p:nvSpPr>
          <p:spPr bwMode="auto">
            <a:xfrm>
              <a:off x="3750850" y="1960600"/>
              <a:ext cx="1004887" cy="674339"/>
            </a:xfrm>
            <a:prstGeom prst="rect">
              <a:avLst/>
            </a:prstGeom>
            <a:noFill/>
            <a:ln w="15875" algn="ctr">
              <a:noFill/>
              <a:miter lim="800000"/>
              <a:headEnd/>
              <a:tailEnd/>
            </a:ln>
            <a:effectLst/>
          </p:spPr>
          <p:txBody>
            <a:bodyPr lIns="53680" tIns="53680" rIns="53680" bIns="53680">
              <a:spAutoFit/>
            </a:bodyPr>
            <a:lstStyle/>
            <a:p>
              <a:pPr defTabSz="757238">
                <a:spcBef>
                  <a:spcPct val="50000"/>
                </a:spcBef>
                <a:buClrTx/>
              </a:pPr>
              <a:r>
                <a:rPr lang="en-GB" sz="1700" b="1" dirty="0" smtClean="0">
                  <a:solidFill>
                    <a:srgbClr val="283E36"/>
                  </a:solidFill>
                </a:rPr>
                <a:t>Junta </a:t>
              </a:r>
              <a:r>
                <a:rPr lang="en-GB" sz="1700" b="1" dirty="0" err="1" smtClean="0">
                  <a:solidFill>
                    <a:srgbClr val="283E36"/>
                  </a:solidFill>
                </a:rPr>
                <a:t>Directiva</a:t>
              </a:r>
              <a:endParaRPr lang="en-GB" sz="1700" b="1" dirty="0">
                <a:solidFill>
                  <a:srgbClr val="283E36"/>
                </a:solidFill>
              </a:endParaRPr>
            </a:p>
          </p:txBody>
        </p:sp>
        <p:sp>
          <p:nvSpPr>
            <p:cNvPr id="8" name="Rectangle 7"/>
            <p:cNvSpPr>
              <a:spLocks noChangeArrowheads="1"/>
            </p:cNvSpPr>
            <p:nvPr/>
          </p:nvSpPr>
          <p:spPr bwMode="auto">
            <a:xfrm>
              <a:off x="4268375" y="2660109"/>
              <a:ext cx="1133859" cy="442913"/>
            </a:xfrm>
            <a:prstGeom prst="rect">
              <a:avLst/>
            </a:prstGeom>
            <a:solidFill>
              <a:schemeClr val="accent2">
                <a:lumMod val="20000"/>
                <a:lumOff val="80000"/>
              </a:schemeClr>
            </a:solidFill>
            <a:ln w="25400" algn="ctr">
              <a:noFill/>
              <a:miter lim="800000"/>
              <a:headEnd/>
              <a:tailEnd/>
            </a:ln>
            <a:effectLst/>
          </p:spPr>
          <p:txBody>
            <a:bodyPr wrap="square" lIns="36000" tIns="36000" rIns="36000" bIns="36000" anchor="ctr"/>
            <a:lstStyle/>
            <a:p>
              <a:pPr defTabSz="757238">
                <a:spcBef>
                  <a:spcPct val="50000"/>
                </a:spcBef>
                <a:buClrTx/>
              </a:pPr>
              <a:r>
                <a:rPr lang="en-GB" sz="1100" dirty="0" err="1" smtClean="0">
                  <a:solidFill>
                    <a:srgbClr val="283E36"/>
                  </a:solidFill>
                </a:rPr>
                <a:t>Comité</a:t>
              </a:r>
              <a:r>
                <a:rPr lang="en-GB" sz="1100" dirty="0" smtClean="0">
                  <a:solidFill>
                    <a:srgbClr val="283E36"/>
                  </a:solidFill>
                </a:rPr>
                <a:t> de </a:t>
              </a:r>
              <a:r>
                <a:rPr lang="en-GB" sz="1100" dirty="0" err="1">
                  <a:solidFill>
                    <a:srgbClr val="283E36"/>
                  </a:solidFill>
                </a:rPr>
                <a:t>C</a:t>
              </a:r>
              <a:r>
                <a:rPr lang="en-GB" sz="1100" dirty="0" err="1" smtClean="0">
                  <a:solidFill>
                    <a:srgbClr val="283E36"/>
                  </a:solidFill>
                </a:rPr>
                <a:t>ompensación</a:t>
              </a:r>
              <a:endParaRPr lang="en-GB" sz="1100" dirty="0">
                <a:solidFill>
                  <a:srgbClr val="283E36"/>
                </a:solidFill>
              </a:endParaRPr>
            </a:p>
          </p:txBody>
        </p:sp>
        <p:sp>
          <p:nvSpPr>
            <p:cNvPr id="9" name="Rectangle 8"/>
            <p:cNvSpPr>
              <a:spLocks noChangeArrowheads="1"/>
            </p:cNvSpPr>
            <p:nvPr/>
          </p:nvSpPr>
          <p:spPr bwMode="auto">
            <a:xfrm>
              <a:off x="4932040" y="3190633"/>
              <a:ext cx="936104" cy="442913"/>
            </a:xfrm>
            <a:prstGeom prst="rect">
              <a:avLst/>
            </a:prstGeom>
            <a:solidFill>
              <a:schemeClr val="accent2">
                <a:lumMod val="60000"/>
                <a:lumOff val="40000"/>
              </a:schemeClr>
            </a:solidFill>
            <a:ln w="25400" algn="ctr">
              <a:noFill/>
              <a:miter lim="800000"/>
              <a:headEnd/>
              <a:tailEnd/>
            </a:ln>
            <a:effectLst/>
          </p:spPr>
          <p:txBody>
            <a:bodyPr wrap="square" lIns="36000" tIns="36000" rIns="36000" bIns="36000" anchor="ctr"/>
            <a:lstStyle/>
            <a:p>
              <a:pPr defTabSz="757238">
                <a:spcBef>
                  <a:spcPct val="50000"/>
                </a:spcBef>
                <a:buClrTx/>
              </a:pPr>
              <a:r>
                <a:rPr lang="en-GB" sz="1100" dirty="0" err="1" smtClean="0">
                  <a:solidFill>
                    <a:srgbClr val="283E36"/>
                  </a:solidFill>
                </a:rPr>
                <a:t>Comité</a:t>
              </a:r>
              <a:r>
                <a:rPr lang="en-GB" sz="1100" dirty="0" smtClean="0">
                  <a:solidFill>
                    <a:srgbClr val="283E36"/>
                  </a:solidFill>
                </a:rPr>
                <a:t> de </a:t>
              </a:r>
              <a:r>
                <a:rPr lang="en-GB" sz="1100" dirty="0" err="1" smtClean="0">
                  <a:solidFill>
                    <a:srgbClr val="283E36"/>
                  </a:solidFill>
                </a:rPr>
                <a:t>Auditoría</a:t>
              </a:r>
              <a:endParaRPr lang="en-GB" sz="1100" dirty="0">
                <a:solidFill>
                  <a:srgbClr val="283E36"/>
                </a:solidFill>
              </a:endParaRPr>
            </a:p>
          </p:txBody>
        </p:sp>
        <p:sp>
          <p:nvSpPr>
            <p:cNvPr id="10" name="Rectangle 9"/>
            <p:cNvSpPr>
              <a:spLocks noChangeArrowheads="1"/>
            </p:cNvSpPr>
            <p:nvPr/>
          </p:nvSpPr>
          <p:spPr bwMode="auto">
            <a:xfrm>
              <a:off x="2627784" y="3190633"/>
              <a:ext cx="1008112" cy="441326"/>
            </a:xfrm>
            <a:prstGeom prst="rect">
              <a:avLst/>
            </a:prstGeom>
            <a:solidFill>
              <a:schemeClr val="accent2">
                <a:lumMod val="60000"/>
                <a:lumOff val="40000"/>
              </a:schemeClr>
            </a:solidFill>
            <a:ln w="25400" algn="ctr">
              <a:noFill/>
              <a:miter lim="800000"/>
              <a:headEnd/>
              <a:tailEnd/>
            </a:ln>
            <a:effectLst/>
          </p:spPr>
          <p:txBody>
            <a:bodyPr wrap="square" lIns="36000" tIns="36000" rIns="36000" bIns="36000" anchor="ctr"/>
            <a:lstStyle/>
            <a:p>
              <a:pPr defTabSz="757238">
                <a:spcBef>
                  <a:spcPct val="50000"/>
                </a:spcBef>
                <a:buClrTx/>
              </a:pPr>
              <a:r>
                <a:rPr lang="en-GB" sz="1100" dirty="0" err="1" smtClean="0">
                  <a:solidFill>
                    <a:srgbClr val="283E36"/>
                  </a:solidFill>
                </a:rPr>
                <a:t>Comité</a:t>
              </a:r>
              <a:r>
                <a:rPr lang="en-GB" sz="1100" dirty="0" smtClean="0">
                  <a:solidFill>
                    <a:srgbClr val="283E36"/>
                  </a:solidFill>
                </a:rPr>
                <a:t> </a:t>
              </a:r>
              <a:r>
                <a:rPr lang="en-GB" sz="1100" dirty="0" err="1" smtClean="0">
                  <a:solidFill>
                    <a:srgbClr val="283E36"/>
                  </a:solidFill>
                </a:rPr>
                <a:t>Inversiones</a:t>
              </a:r>
              <a:endParaRPr lang="en-GB" sz="1100" dirty="0">
                <a:solidFill>
                  <a:srgbClr val="283E36"/>
                </a:solidFill>
              </a:endParaRPr>
            </a:p>
          </p:txBody>
        </p:sp>
      </p:grpSp>
      <p:sp>
        <p:nvSpPr>
          <p:cNvPr id="11" name="Text Box 10"/>
          <p:cNvSpPr txBox="1">
            <a:spLocks noChangeArrowheads="1"/>
          </p:cNvSpPr>
          <p:nvPr/>
        </p:nvSpPr>
        <p:spPr bwMode="auto">
          <a:xfrm>
            <a:off x="6912260" y="2076421"/>
            <a:ext cx="1908212" cy="293074"/>
          </a:xfrm>
          <a:prstGeom prst="rect">
            <a:avLst/>
          </a:prstGeom>
          <a:noFill/>
          <a:ln w="15875" algn="ctr">
            <a:noFill/>
            <a:miter lim="800000"/>
            <a:headEnd/>
            <a:tailEnd/>
          </a:ln>
          <a:effectLst/>
        </p:spPr>
        <p:txBody>
          <a:bodyPr wrap="square" lIns="53680" tIns="53680" rIns="53680" bIns="53680">
            <a:spAutoFit/>
          </a:bodyPr>
          <a:lstStyle/>
          <a:p>
            <a:pPr algn="l" defTabSz="757238">
              <a:spcBef>
                <a:spcPct val="50000"/>
              </a:spcBef>
              <a:buClrTx/>
            </a:pPr>
            <a:r>
              <a:rPr lang="en-GB" sz="1200" b="1" i="1" dirty="0">
                <a:solidFill>
                  <a:srgbClr val="283E36"/>
                </a:solidFill>
              </a:rPr>
              <a:t>*</a:t>
            </a:r>
            <a:r>
              <a:rPr lang="en-GB" sz="1200" i="1" dirty="0">
                <a:solidFill>
                  <a:srgbClr val="283E36"/>
                </a:solidFill>
              </a:rPr>
              <a:t> </a:t>
            </a:r>
            <a:r>
              <a:rPr lang="en-GB" sz="1200" i="1" dirty="0" err="1" smtClean="0">
                <a:solidFill>
                  <a:srgbClr val="283E36"/>
                </a:solidFill>
              </a:rPr>
              <a:t>dirigido</a:t>
            </a:r>
            <a:r>
              <a:rPr lang="en-GB" sz="1200" i="1" dirty="0" smtClean="0">
                <a:solidFill>
                  <a:srgbClr val="283E36"/>
                </a:solidFill>
              </a:rPr>
              <a:t> </a:t>
            </a:r>
            <a:r>
              <a:rPr lang="en-GB" sz="1200" i="1" dirty="0" err="1" smtClean="0">
                <a:solidFill>
                  <a:srgbClr val="283E36"/>
                </a:solidFill>
              </a:rPr>
              <a:t>por</a:t>
            </a:r>
            <a:r>
              <a:rPr lang="en-GB" sz="1200" i="1" dirty="0" smtClean="0">
                <a:solidFill>
                  <a:srgbClr val="283E36"/>
                </a:solidFill>
              </a:rPr>
              <a:t> CRO </a:t>
            </a:r>
            <a:r>
              <a:rPr lang="en-GB" sz="1200" i="1" dirty="0" err="1" smtClean="0">
                <a:solidFill>
                  <a:srgbClr val="283E36"/>
                </a:solidFill>
              </a:rPr>
              <a:t>grupo</a:t>
            </a:r>
            <a:r>
              <a:rPr lang="en-GB" sz="1200" i="1" dirty="0" smtClean="0">
                <a:solidFill>
                  <a:srgbClr val="283E36"/>
                </a:solidFill>
              </a:rPr>
              <a:t> </a:t>
            </a:r>
            <a:endParaRPr lang="en-GB" sz="1200" i="1" dirty="0">
              <a:solidFill>
                <a:srgbClr val="283E36"/>
              </a:solidFill>
            </a:endParaRPr>
          </a:p>
        </p:txBody>
      </p:sp>
      <p:sp>
        <p:nvSpPr>
          <p:cNvPr id="12" name="Rectangle 11"/>
          <p:cNvSpPr>
            <a:spLocks noChangeArrowheads="1"/>
          </p:cNvSpPr>
          <p:nvPr/>
        </p:nvSpPr>
        <p:spPr bwMode="auto">
          <a:xfrm>
            <a:off x="6335527" y="1914372"/>
            <a:ext cx="327025" cy="231775"/>
          </a:xfrm>
          <a:prstGeom prst="rect">
            <a:avLst/>
          </a:prstGeom>
          <a:solidFill>
            <a:schemeClr val="accent2">
              <a:lumMod val="60000"/>
              <a:lumOff val="40000"/>
            </a:schemeClr>
          </a:solidFill>
          <a:ln w="25400" algn="ctr">
            <a:noFill/>
            <a:miter lim="800000"/>
            <a:headEnd/>
            <a:tailEnd/>
          </a:ln>
          <a:effectLst/>
        </p:spPr>
        <p:txBody>
          <a:bodyPr wrap="none" lIns="53680" tIns="53680" rIns="53680" bIns="53680"/>
          <a:lstStyle/>
          <a:p>
            <a:pPr defTabSz="757238">
              <a:spcBef>
                <a:spcPct val="50000"/>
              </a:spcBef>
              <a:buClrTx/>
            </a:pPr>
            <a:endParaRPr lang="en-GB" sz="700" baseline="30000" dirty="0">
              <a:solidFill>
                <a:schemeClr val="bg2"/>
              </a:solidFill>
            </a:endParaRPr>
          </a:p>
        </p:txBody>
      </p:sp>
      <p:sp>
        <p:nvSpPr>
          <p:cNvPr id="13" name="Text Box 12"/>
          <p:cNvSpPr txBox="1">
            <a:spLocks noChangeArrowheads="1"/>
          </p:cNvSpPr>
          <p:nvPr/>
        </p:nvSpPr>
        <p:spPr bwMode="auto">
          <a:xfrm>
            <a:off x="6700652" y="1860397"/>
            <a:ext cx="2119312" cy="308463"/>
          </a:xfrm>
          <a:prstGeom prst="rect">
            <a:avLst/>
          </a:prstGeom>
          <a:noFill/>
          <a:ln w="15875" algn="ctr">
            <a:noFill/>
            <a:miter lim="800000"/>
            <a:headEnd/>
            <a:tailEnd/>
          </a:ln>
          <a:effectLst/>
        </p:spPr>
        <p:txBody>
          <a:bodyPr wrap="square" lIns="53680" tIns="53680" rIns="53680" bIns="53680">
            <a:spAutoFit/>
          </a:bodyPr>
          <a:lstStyle/>
          <a:p>
            <a:pPr algn="l" defTabSz="757238">
              <a:spcBef>
                <a:spcPct val="50000"/>
              </a:spcBef>
              <a:buClrTx/>
            </a:pPr>
            <a:r>
              <a:rPr lang="en-GB" sz="1300" dirty="0">
                <a:solidFill>
                  <a:srgbClr val="283E36"/>
                </a:solidFill>
              </a:rPr>
              <a:t>=</a:t>
            </a:r>
            <a:r>
              <a:rPr lang="en-GB" sz="1300" b="1" dirty="0">
                <a:solidFill>
                  <a:srgbClr val="283E36"/>
                </a:solidFill>
              </a:rPr>
              <a:t> </a:t>
            </a:r>
            <a:r>
              <a:rPr lang="en-GB" sz="1300" dirty="0" err="1" smtClean="0">
                <a:solidFill>
                  <a:srgbClr val="283E36"/>
                </a:solidFill>
              </a:rPr>
              <a:t>participación</a:t>
            </a:r>
            <a:r>
              <a:rPr lang="en-GB" sz="1300" dirty="0" smtClean="0">
                <a:solidFill>
                  <a:srgbClr val="283E36"/>
                </a:solidFill>
              </a:rPr>
              <a:t> CRO </a:t>
            </a:r>
            <a:r>
              <a:rPr lang="en-GB" sz="1300" dirty="0" err="1" smtClean="0">
                <a:solidFill>
                  <a:srgbClr val="283E36"/>
                </a:solidFill>
              </a:rPr>
              <a:t>grupo</a:t>
            </a:r>
            <a:endParaRPr lang="en-GB" sz="1300" dirty="0">
              <a:solidFill>
                <a:srgbClr val="283E36"/>
              </a:solidFill>
            </a:endParaRPr>
          </a:p>
        </p:txBody>
      </p:sp>
      <p:sp>
        <p:nvSpPr>
          <p:cNvPr id="20" name="Text Box 21"/>
          <p:cNvSpPr txBox="1">
            <a:spLocks noChangeArrowheads="1"/>
          </p:cNvSpPr>
          <p:nvPr/>
        </p:nvSpPr>
        <p:spPr bwMode="auto">
          <a:xfrm>
            <a:off x="6791425" y="2183838"/>
            <a:ext cx="1152525" cy="407865"/>
          </a:xfrm>
          <a:prstGeom prst="rect">
            <a:avLst/>
          </a:prstGeom>
          <a:noFill/>
          <a:ln w="15875" algn="ctr">
            <a:noFill/>
            <a:miter lim="800000"/>
            <a:headEnd/>
            <a:tailEnd/>
          </a:ln>
          <a:effectLst/>
        </p:spPr>
        <p:txBody>
          <a:bodyPr lIns="64800" tIns="64800" rIns="64800" bIns="64800">
            <a:spAutoFit/>
          </a:bodyPr>
          <a:lstStyle/>
          <a:p>
            <a:pPr algn="l" defTabSz="757238">
              <a:spcBef>
                <a:spcPct val="50000"/>
              </a:spcBef>
            </a:pPr>
            <a:endParaRPr lang="en-GB" dirty="0"/>
          </a:p>
        </p:txBody>
      </p:sp>
      <p:sp>
        <p:nvSpPr>
          <p:cNvPr id="26" name="Rectangle 11"/>
          <p:cNvSpPr>
            <a:spLocks noChangeArrowheads="1"/>
          </p:cNvSpPr>
          <p:nvPr/>
        </p:nvSpPr>
        <p:spPr bwMode="auto">
          <a:xfrm>
            <a:off x="6323025" y="2418428"/>
            <a:ext cx="327025" cy="231775"/>
          </a:xfrm>
          <a:prstGeom prst="rect">
            <a:avLst/>
          </a:prstGeom>
          <a:solidFill>
            <a:schemeClr val="tx2">
              <a:lumMod val="40000"/>
              <a:lumOff val="60000"/>
            </a:schemeClr>
          </a:solidFill>
          <a:ln w="25400" algn="ctr">
            <a:noFill/>
            <a:miter lim="800000"/>
            <a:headEnd/>
            <a:tailEnd/>
          </a:ln>
          <a:effectLst/>
        </p:spPr>
        <p:txBody>
          <a:bodyPr wrap="none" lIns="53680" tIns="53680" rIns="53680" bIns="53680"/>
          <a:lstStyle/>
          <a:p>
            <a:pPr defTabSz="757238">
              <a:spcBef>
                <a:spcPct val="50000"/>
              </a:spcBef>
              <a:buClrTx/>
            </a:pPr>
            <a:endParaRPr lang="en-GB" sz="700" baseline="30000" dirty="0">
              <a:solidFill>
                <a:schemeClr val="bg2"/>
              </a:solidFill>
            </a:endParaRPr>
          </a:p>
        </p:txBody>
      </p:sp>
      <p:sp>
        <p:nvSpPr>
          <p:cNvPr id="27" name="Text Box 12"/>
          <p:cNvSpPr txBox="1">
            <a:spLocks noChangeArrowheads="1"/>
          </p:cNvSpPr>
          <p:nvPr/>
        </p:nvSpPr>
        <p:spPr bwMode="auto">
          <a:xfrm>
            <a:off x="6688150" y="2348880"/>
            <a:ext cx="1648957" cy="708573"/>
          </a:xfrm>
          <a:prstGeom prst="rect">
            <a:avLst/>
          </a:prstGeom>
          <a:noFill/>
          <a:ln w="15875" algn="ctr">
            <a:noFill/>
            <a:miter lim="800000"/>
            <a:headEnd/>
            <a:tailEnd/>
          </a:ln>
          <a:effectLst/>
        </p:spPr>
        <p:txBody>
          <a:bodyPr wrap="square" lIns="53680" tIns="53680" rIns="53680" bIns="53680" anchor="ctr">
            <a:spAutoFit/>
          </a:bodyPr>
          <a:lstStyle/>
          <a:p>
            <a:pPr algn="l" defTabSz="757238">
              <a:spcBef>
                <a:spcPct val="50000"/>
              </a:spcBef>
              <a:buClrTx/>
            </a:pPr>
            <a:r>
              <a:rPr lang="en-GB" sz="1300" dirty="0">
                <a:solidFill>
                  <a:srgbClr val="283E36"/>
                </a:solidFill>
              </a:rPr>
              <a:t>=</a:t>
            </a:r>
            <a:r>
              <a:rPr lang="en-GB" sz="1300" b="1" dirty="0">
                <a:solidFill>
                  <a:srgbClr val="283E36"/>
                </a:solidFill>
              </a:rPr>
              <a:t> </a:t>
            </a:r>
            <a:r>
              <a:rPr lang="en-GB" sz="1300" dirty="0" err="1" smtClean="0">
                <a:solidFill>
                  <a:srgbClr val="283E36"/>
                </a:solidFill>
              </a:rPr>
              <a:t>participación</a:t>
            </a:r>
            <a:r>
              <a:rPr lang="en-GB" sz="1300" dirty="0" smtClean="0">
                <a:solidFill>
                  <a:srgbClr val="283E36"/>
                </a:solidFill>
              </a:rPr>
              <a:t> de CRO de la </a:t>
            </a:r>
            <a:r>
              <a:rPr lang="en-GB" sz="1300" dirty="0" err="1" smtClean="0">
                <a:solidFill>
                  <a:srgbClr val="283E36"/>
                </a:solidFill>
              </a:rPr>
              <a:t>unidad</a:t>
            </a:r>
            <a:r>
              <a:rPr lang="en-GB" sz="1300" dirty="0" smtClean="0">
                <a:solidFill>
                  <a:srgbClr val="283E36"/>
                </a:solidFill>
              </a:rPr>
              <a:t> de </a:t>
            </a:r>
            <a:r>
              <a:rPr lang="en-GB" sz="1300" dirty="0" err="1" smtClean="0">
                <a:solidFill>
                  <a:srgbClr val="283E36"/>
                </a:solidFill>
              </a:rPr>
              <a:t>negocio</a:t>
            </a:r>
            <a:endParaRPr lang="en-GB" sz="1300" dirty="0">
              <a:solidFill>
                <a:srgbClr val="283E36"/>
              </a:solidFill>
            </a:endParaRPr>
          </a:p>
        </p:txBody>
      </p:sp>
      <p:sp>
        <p:nvSpPr>
          <p:cNvPr id="28" name="Rectangle 7"/>
          <p:cNvSpPr>
            <a:spLocks noChangeArrowheads="1"/>
          </p:cNvSpPr>
          <p:nvPr/>
        </p:nvSpPr>
        <p:spPr bwMode="auto">
          <a:xfrm>
            <a:off x="3406701" y="3078104"/>
            <a:ext cx="1133859" cy="414861"/>
          </a:xfrm>
          <a:prstGeom prst="rect">
            <a:avLst/>
          </a:prstGeom>
          <a:solidFill>
            <a:schemeClr val="accent2">
              <a:lumMod val="20000"/>
              <a:lumOff val="80000"/>
            </a:schemeClr>
          </a:solidFill>
          <a:ln w="25400" algn="ctr">
            <a:noFill/>
            <a:miter lim="800000"/>
            <a:headEnd/>
            <a:tailEnd/>
          </a:ln>
          <a:effectLst/>
        </p:spPr>
        <p:txBody>
          <a:bodyPr wrap="square" lIns="36000" tIns="36000" rIns="36000" bIns="36000" anchor="ctr"/>
          <a:lstStyle/>
          <a:p>
            <a:pPr defTabSz="757238">
              <a:spcBef>
                <a:spcPct val="50000"/>
              </a:spcBef>
              <a:buClrTx/>
            </a:pPr>
            <a:r>
              <a:rPr lang="en-GB" sz="1100" dirty="0" err="1" smtClean="0">
                <a:solidFill>
                  <a:srgbClr val="283E36"/>
                </a:solidFill>
              </a:rPr>
              <a:t>Comité</a:t>
            </a:r>
            <a:r>
              <a:rPr lang="en-GB" sz="1100" dirty="0" smtClean="0">
                <a:solidFill>
                  <a:srgbClr val="283E36"/>
                </a:solidFill>
              </a:rPr>
              <a:t> </a:t>
            </a:r>
            <a:r>
              <a:rPr lang="en-GB" sz="1100" dirty="0" err="1" smtClean="0">
                <a:solidFill>
                  <a:srgbClr val="283E36"/>
                </a:solidFill>
              </a:rPr>
              <a:t>presidente</a:t>
            </a:r>
            <a:r>
              <a:rPr lang="en-GB" sz="1100" dirty="0" smtClean="0">
                <a:solidFill>
                  <a:srgbClr val="283E36"/>
                </a:solidFill>
              </a:rPr>
              <a:t> de junta</a:t>
            </a:r>
            <a:endParaRPr lang="en-GB" sz="1100" dirty="0">
              <a:solidFill>
                <a:srgbClr val="283E36"/>
              </a:solidFill>
            </a:endParaRPr>
          </a:p>
        </p:txBody>
      </p:sp>
      <p:sp>
        <p:nvSpPr>
          <p:cNvPr id="29" name="Rectangle 20"/>
          <p:cNvSpPr>
            <a:spLocks noChangeArrowheads="1"/>
          </p:cNvSpPr>
          <p:nvPr/>
        </p:nvSpPr>
        <p:spPr bwMode="auto">
          <a:xfrm>
            <a:off x="3559556" y="4077072"/>
            <a:ext cx="1743600" cy="370019"/>
          </a:xfrm>
          <a:prstGeom prst="rect">
            <a:avLst/>
          </a:prstGeom>
          <a:noFill/>
          <a:ln w="15875" algn="ctr">
            <a:noFill/>
            <a:miter lim="800000"/>
            <a:headEnd/>
            <a:tailEnd/>
          </a:ln>
          <a:effectLst/>
        </p:spPr>
        <p:txBody>
          <a:bodyPr wrap="none" lIns="53680" tIns="53680" rIns="53680" bIns="53680">
            <a:spAutoFit/>
          </a:bodyPr>
          <a:lstStyle/>
          <a:p>
            <a:pPr defTabSz="757238">
              <a:spcBef>
                <a:spcPct val="50000"/>
              </a:spcBef>
              <a:buClrTx/>
            </a:pPr>
            <a:r>
              <a:rPr lang="en-GB" sz="1700" b="1" dirty="0" err="1" smtClean="0">
                <a:solidFill>
                  <a:srgbClr val="283E36"/>
                </a:solidFill>
              </a:rPr>
              <a:t>Comité</a:t>
            </a:r>
            <a:r>
              <a:rPr lang="en-GB" sz="1700" b="1" dirty="0" smtClean="0">
                <a:solidFill>
                  <a:srgbClr val="283E36"/>
                </a:solidFill>
              </a:rPr>
              <a:t> </a:t>
            </a:r>
            <a:r>
              <a:rPr lang="en-GB" sz="1700" b="1" dirty="0" err="1" smtClean="0">
                <a:solidFill>
                  <a:srgbClr val="283E36"/>
                </a:solidFill>
              </a:rPr>
              <a:t>Ejecutivo</a:t>
            </a:r>
            <a:endParaRPr lang="en-GB" sz="1700" b="1" dirty="0">
              <a:solidFill>
                <a:srgbClr val="283E36"/>
              </a:solidFill>
            </a:endParaRPr>
          </a:p>
        </p:txBody>
      </p:sp>
      <p:grpSp>
        <p:nvGrpSpPr>
          <p:cNvPr id="30" name="Group 31"/>
          <p:cNvGrpSpPr/>
          <p:nvPr/>
        </p:nvGrpSpPr>
        <p:grpSpPr>
          <a:xfrm>
            <a:off x="2248703" y="4077072"/>
            <a:ext cx="4627526" cy="858837"/>
            <a:chOff x="1901834" y="3933056"/>
            <a:chExt cx="4627526" cy="858837"/>
          </a:xfrm>
        </p:grpSpPr>
        <p:sp>
          <p:nvSpPr>
            <p:cNvPr id="31" name="Rectangle 14"/>
            <p:cNvSpPr>
              <a:spLocks noChangeArrowheads="1"/>
            </p:cNvSpPr>
            <p:nvPr/>
          </p:nvSpPr>
          <p:spPr bwMode="auto">
            <a:xfrm>
              <a:off x="1901834" y="4339456"/>
              <a:ext cx="1127126" cy="452437"/>
            </a:xfrm>
            <a:prstGeom prst="rect">
              <a:avLst/>
            </a:prstGeom>
            <a:solidFill>
              <a:schemeClr val="accent2">
                <a:lumMod val="60000"/>
                <a:lumOff val="40000"/>
              </a:schemeClr>
            </a:solidFill>
            <a:ln w="25400" algn="ctr">
              <a:noFill/>
              <a:miter lim="800000"/>
              <a:headEnd/>
              <a:tailEnd/>
            </a:ln>
            <a:effectLst/>
          </p:spPr>
          <p:txBody>
            <a:bodyPr wrap="square" lIns="36000" tIns="36000" rIns="36000" bIns="36000" anchor="ctr"/>
            <a:lstStyle/>
            <a:p>
              <a:pPr defTabSz="757238">
                <a:spcBef>
                  <a:spcPct val="50000"/>
                </a:spcBef>
                <a:buClrTx/>
              </a:pPr>
              <a:r>
                <a:rPr lang="en-GB" sz="1100" dirty="0" err="1" smtClean="0">
                  <a:solidFill>
                    <a:srgbClr val="283E36"/>
                  </a:solidFill>
                </a:rPr>
                <a:t>Comité</a:t>
              </a:r>
              <a:r>
                <a:rPr lang="en-GB" sz="1100" dirty="0" smtClean="0">
                  <a:solidFill>
                    <a:srgbClr val="283E36"/>
                  </a:solidFill>
                </a:rPr>
                <a:t> de </a:t>
              </a:r>
              <a:r>
                <a:rPr lang="en-GB" sz="1100" dirty="0" err="1" smtClean="0">
                  <a:solidFill>
                    <a:srgbClr val="283E36"/>
                  </a:solidFill>
                </a:rPr>
                <a:t>Riesgo</a:t>
              </a:r>
              <a:r>
                <a:rPr lang="en-GB" sz="1100" dirty="0" smtClean="0">
                  <a:solidFill>
                    <a:srgbClr val="283E36"/>
                  </a:solidFill>
                </a:rPr>
                <a:t> y Capital*</a:t>
              </a:r>
              <a:endParaRPr lang="en-GB" sz="1100" dirty="0">
                <a:solidFill>
                  <a:srgbClr val="283E36"/>
                </a:solidFill>
              </a:endParaRPr>
            </a:p>
          </p:txBody>
        </p:sp>
        <p:sp>
          <p:nvSpPr>
            <p:cNvPr id="32" name="Rectangle 15"/>
            <p:cNvSpPr>
              <a:spLocks noChangeArrowheads="1"/>
            </p:cNvSpPr>
            <p:nvPr/>
          </p:nvSpPr>
          <p:spPr bwMode="auto">
            <a:xfrm>
              <a:off x="3053962" y="4339456"/>
              <a:ext cx="1127126" cy="452437"/>
            </a:xfrm>
            <a:prstGeom prst="rect">
              <a:avLst/>
            </a:prstGeom>
            <a:solidFill>
              <a:schemeClr val="accent2">
                <a:lumMod val="60000"/>
                <a:lumOff val="40000"/>
              </a:schemeClr>
            </a:solidFill>
            <a:ln w="25400" algn="ctr">
              <a:noFill/>
              <a:miter lim="800000"/>
              <a:headEnd/>
              <a:tailEnd/>
            </a:ln>
            <a:effectLst/>
          </p:spPr>
          <p:txBody>
            <a:bodyPr wrap="none" lIns="36000" tIns="36000" rIns="36000" bIns="36000" anchor="ctr"/>
            <a:lstStyle/>
            <a:p>
              <a:pPr defTabSz="757238">
                <a:spcBef>
                  <a:spcPct val="50000"/>
                </a:spcBef>
                <a:buClrTx/>
              </a:pPr>
              <a:r>
                <a:rPr lang="en-GB" sz="1100" dirty="0" err="1" smtClean="0">
                  <a:solidFill>
                    <a:srgbClr val="283E36"/>
                  </a:solidFill>
                </a:rPr>
                <a:t>Comité</a:t>
              </a:r>
              <a:r>
                <a:rPr lang="en-GB" sz="1100" dirty="0" smtClean="0">
                  <a:solidFill>
                    <a:srgbClr val="283E36"/>
                  </a:solidFill>
                </a:rPr>
                <a:t> de ALM</a:t>
              </a:r>
              <a:endParaRPr lang="en-GB" sz="1100" dirty="0">
                <a:solidFill>
                  <a:srgbClr val="283E36"/>
                </a:solidFill>
              </a:endParaRPr>
            </a:p>
          </p:txBody>
        </p:sp>
        <p:sp>
          <p:nvSpPr>
            <p:cNvPr id="33" name="Rectangle 16"/>
            <p:cNvSpPr>
              <a:spLocks noChangeArrowheads="1"/>
            </p:cNvSpPr>
            <p:nvPr/>
          </p:nvSpPr>
          <p:spPr bwMode="auto">
            <a:xfrm>
              <a:off x="4206090" y="4339456"/>
              <a:ext cx="1164010" cy="452437"/>
            </a:xfrm>
            <a:prstGeom prst="rect">
              <a:avLst/>
            </a:prstGeom>
            <a:solidFill>
              <a:schemeClr val="accent2">
                <a:lumMod val="60000"/>
                <a:lumOff val="40000"/>
              </a:schemeClr>
            </a:solidFill>
            <a:ln w="25400" algn="ctr">
              <a:noFill/>
              <a:miter lim="800000"/>
              <a:headEnd/>
              <a:tailEnd/>
            </a:ln>
            <a:effectLst/>
          </p:spPr>
          <p:txBody>
            <a:bodyPr wrap="square" lIns="36000" tIns="36000" rIns="36000" bIns="36000" anchor="ctr"/>
            <a:lstStyle/>
            <a:p>
              <a:pPr defTabSz="757238">
                <a:spcBef>
                  <a:spcPct val="50000"/>
                </a:spcBef>
                <a:buClrTx/>
              </a:pPr>
              <a:r>
                <a:rPr lang="en-GB" sz="1100" dirty="0" err="1" smtClean="0">
                  <a:solidFill>
                    <a:srgbClr val="283E36"/>
                  </a:solidFill>
                </a:rPr>
                <a:t>Comité</a:t>
              </a:r>
              <a:r>
                <a:rPr lang="en-GB" sz="1100" dirty="0" smtClean="0">
                  <a:solidFill>
                    <a:srgbClr val="283E36"/>
                  </a:solidFill>
                </a:rPr>
                <a:t> de </a:t>
              </a:r>
              <a:r>
                <a:rPr lang="en-GB" sz="1100" dirty="0" err="1" smtClean="0">
                  <a:solidFill>
                    <a:srgbClr val="283E36"/>
                  </a:solidFill>
                </a:rPr>
                <a:t>Productos</a:t>
              </a:r>
              <a:r>
                <a:rPr lang="en-GB" sz="1100" dirty="0" smtClean="0">
                  <a:solidFill>
                    <a:srgbClr val="283E36"/>
                  </a:solidFill>
                </a:rPr>
                <a:t> y </a:t>
              </a:r>
              <a:r>
                <a:rPr lang="en-GB" sz="1100" dirty="0" err="1" smtClean="0">
                  <a:solidFill>
                    <a:srgbClr val="283E36"/>
                  </a:solidFill>
                </a:rPr>
                <a:t>Límites</a:t>
              </a:r>
              <a:endParaRPr lang="en-GB" sz="1100" dirty="0">
                <a:solidFill>
                  <a:srgbClr val="283E36"/>
                </a:solidFill>
              </a:endParaRPr>
            </a:p>
          </p:txBody>
        </p:sp>
        <p:sp>
          <p:nvSpPr>
            <p:cNvPr id="34" name="Rectangle 17"/>
            <p:cNvSpPr>
              <a:spLocks noChangeArrowheads="1"/>
            </p:cNvSpPr>
            <p:nvPr/>
          </p:nvSpPr>
          <p:spPr bwMode="auto">
            <a:xfrm>
              <a:off x="5402234" y="4339456"/>
              <a:ext cx="1127126" cy="452437"/>
            </a:xfrm>
            <a:prstGeom prst="rect">
              <a:avLst/>
            </a:prstGeom>
            <a:solidFill>
              <a:schemeClr val="accent2">
                <a:lumMod val="60000"/>
                <a:lumOff val="40000"/>
              </a:schemeClr>
            </a:solidFill>
            <a:ln w="25400" algn="ctr">
              <a:noFill/>
              <a:miter lim="800000"/>
              <a:headEnd/>
              <a:tailEnd/>
            </a:ln>
            <a:effectLst/>
          </p:spPr>
          <p:txBody>
            <a:bodyPr wrap="square" lIns="36000" tIns="36000" rIns="36000" bIns="36000" anchor="ctr"/>
            <a:lstStyle/>
            <a:p>
              <a:pPr defTabSz="757238">
                <a:spcBef>
                  <a:spcPct val="50000"/>
                </a:spcBef>
                <a:buClrTx/>
              </a:pPr>
              <a:r>
                <a:rPr lang="en-GB" sz="1100" dirty="0" err="1" smtClean="0">
                  <a:solidFill>
                    <a:srgbClr val="283E36"/>
                  </a:solidFill>
                </a:rPr>
                <a:t>Comité</a:t>
              </a:r>
              <a:r>
                <a:rPr lang="en-GB" sz="1100" dirty="0" smtClean="0">
                  <a:solidFill>
                    <a:srgbClr val="283E36"/>
                  </a:solidFill>
                </a:rPr>
                <a:t> </a:t>
              </a:r>
              <a:r>
                <a:rPr lang="en-GB" sz="1100" dirty="0" err="1" smtClean="0">
                  <a:solidFill>
                    <a:srgbClr val="283E36"/>
                  </a:solidFill>
                </a:rPr>
                <a:t>Regulatorio</a:t>
              </a:r>
              <a:r>
                <a:rPr lang="en-GB" sz="1100" dirty="0" smtClean="0">
                  <a:solidFill>
                    <a:srgbClr val="283E36"/>
                  </a:solidFill>
                </a:rPr>
                <a:t>*</a:t>
              </a:r>
              <a:endParaRPr lang="en-GB" sz="1100" dirty="0">
                <a:solidFill>
                  <a:srgbClr val="283E36"/>
                </a:solidFill>
              </a:endParaRPr>
            </a:p>
          </p:txBody>
        </p:sp>
        <p:sp>
          <p:nvSpPr>
            <p:cNvPr id="35" name="Rectangle 20"/>
            <p:cNvSpPr>
              <a:spLocks noChangeArrowheads="1"/>
            </p:cNvSpPr>
            <p:nvPr/>
          </p:nvSpPr>
          <p:spPr bwMode="auto">
            <a:xfrm>
              <a:off x="3212687" y="3933056"/>
              <a:ext cx="1743600" cy="370019"/>
            </a:xfrm>
            <a:prstGeom prst="rect">
              <a:avLst/>
            </a:prstGeom>
            <a:noFill/>
            <a:ln w="15875" algn="ctr">
              <a:noFill/>
              <a:miter lim="800000"/>
              <a:headEnd/>
              <a:tailEnd/>
            </a:ln>
            <a:effectLst/>
          </p:spPr>
          <p:txBody>
            <a:bodyPr wrap="none" lIns="53680" tIns="53680" rIns="53680" bIns="53680">
              <a:spAutoFit/>
            </a:bodyPr>
            <a:lstStyle/>
            <a:p>
              <a:pPr defTabSz="757238">
                <a:spcBef>
                  <a:spcPct val="50000"/>
                </a:spcBef>
                <a:buClrTx/>
              </a:pPr>
              <a:r>
                <a:rPr lang="en-GB" sz="1700" b="1" dirty="0" err="1" smtClean="0">
                  <a:solidFill>
                    <a:srgbClr val="283E36"/>
                  </a:solidFill>
                </a:rPr>
                <a:t>Comité</a:t>
              </a:r>
              <a:r>
                <a:rPr lang="en-GB" sz="1700" b="1" dirty="0" smtClean="0">
                  <a:solidFill>
                    <a:srgbClr val="283E36"/>
                  </a:solidFill>
                </a:rPr>
                <a:t> </a:t>
              </a:r>
              <a:r>
                <a:rPr lang="en-GB" sz="1700" b="1" dirty="0" err="1" smtClean="0">
                  <a:solidFill>
                    <a:srgbClr val="283E36"/>
                  </a:solidFill>
                </a:rPr>
                <a:t>Ejecutivo</a:t>
              </a:r>
              <a:endParaRPr lang="en-GB" sz="1700" b="1" dirty="0">
                <a:solidFill>
                  <a:srgbClr val="283E36"/>
                </a:solidFill>
              </a:endParaRPr>
            </a:p>
          </p:txBody>
        </p:sp>
      </p:grpSp>
      <p:sp>
        <p:nvSpPr>
          <p:cNvPr id="36" name="Rectangle 20"/>
          <p:cNvSpPr>
            <a:spLocks noChangeArrowheads="1"/>
          </p:cNvSpPr>
          <p:nvPr/>
        </p:nvSpPr>
        <p:spPr bwMode="auto">
          <a:xfrm>
            <a:off x="2868783" y="5049180"/>
            <a:ext cx="3199447" cy="370019"/>
          </a:xfrm>
          <a:prstGeom prst="rect">
            <a:avLst/>
          </a:prstGeom>
          <a:noFill/>
          <a:ln w="15875" algn="ctr">
            <a:noFill/>
            <a:miter lim="800000"/>
            <a:headEnd/>
            <a:tailEnd/>
          </a:ln>
          <a:effectLst/>
        </p:spPr>
        <p:txBody>
          <a:bodyPr wrap="none" lIns="53680" tIns="53680" rIns="53680" bIns="53680">
            <a:spAutoFit/>
          </a:bodyPr>
          <a:lstStyle/>
          <a:p>
            <a:pPr defTabSz="757238">
              <a:spcBef>
                <a:spcPct val="50000"/>
              </a:spcBef>
              <a:buClrTx/>
            </a:pPr>
            <a:r>
              <a:rPr lang="en-GB" sz="1700" b="1" dirty="0" err="1" smtClean="0">
                <a:solidFill>
                  <a:srgbClr val="283E36"/>
                </a:solidFill>
              </a:rPr>
              <a:t>Gerencia</a:t>
            </a:r>
            <a:r>
              <a:rPr lang="en-GB" sz="1700" b="1" dirty="0" smtClean="0">
                <a:solidFill>
                  <a:srgbClr val="283E36"/>
                </a:solidFill>
              </a:rPr>
              <a:t> de </a:t>
            </a:r>
            <a:r>
              <a:rPr lang="en-GB" sz="1700" b="1" dirty="0" err="1" smtClean="0">
                <a:solidFill>
                  <a:srgbClr val="283E36"/>
                </a:solidFill>
              </a:rPr>
              <a:t>Unidad</a:t>
            </a:r>
            <a:r>
              <a:rPr lang="en-GB" sz="1700" b="1" dirty="0" smtClean="0">
                <a:solidFill>
                  <a:srgbClr val="283E36"/>
                </a:solidFill>
              </a:rPr>
              <a:t> de </a:t>
            </a:r>
            <a:r>
              <a:rPr lang="en-GB" sz="1700" b="1" dirty="0" err="1" smtClean="0">
                <a:solidFill>
                  <a:srgbClr val="283E36"/>
                </a:solidFill>
              </a:rPr>
              <a:t>Negocio</a:t>
            </a:r>
            <a:endParaRPr lang="en-GB" sz="1700" b="1" dirty="0">
              <a:solidFill>
                <a:srgbClr val="283E36"/>
              </a:solidFill>
            </a:endParaRPr>
          </a:p>
        </p:txBody>
      </p:sp>
      <p:grpSp>
        <p:nvGrpSpPr>
          <p:cNvPr id="37" name="Group 30"/>
          <p:cNvGrpSpPr/>
          <p:nvPr/>
        </p:nvGrpSpPr>
        <p:grpSpPr>
          <a:xfrm>
            <a:off x="1631860" y="5049180"/>
            <a:ext cx="6025455" cy="858837"/>
            <a:chOff x="1284991" y="5126447"/>
            <a:chExt cx="6025455" cy="858837"/>
          </a:xfrm>
        </p:grpSpPr>
        <p:sp>
          <p:nvSpPr>
            <p:cNvPr id="38" name="Rectangle 14"/>
            <p:cNvSpPr>
              <a:spLocks noChangeArrowheads="1"/>
            </p:cNvSpPr>
            <p:nvPr/>
          </p:nvSpPr>
          <p:spPr bwMode="auto">
            <a:xfrm>
              <a:off x="1284991" y="5532847"/>
              <a:ext cx="1954632" cy="452437"/>
            </a:xfrm>
            <a:prstGeom prst="rect">
              <a:avLst/>
            </a:prstGeom>
            <a:solidFill>
              <a:schemeClr val="tx2">
                <a:lumMod val="40000"/>
                <a:lumOff val="60000"/>
              </a:schemeClr>
            </a:solidFill>
            <a:ln w="25400" algn="ctr">
              <a:noFill/>
              <a:miter lim="800000"/>
              <a:headEnd/>
              <a:tailEnd/>
            </a:ln>
            <a:effectLst/>
          </p:spPr>
          <p:txBody>
            <a:bodyPr wrap="none" lIns="36000" tIns="36000" rIns="36000" bIns="36000" anchor="ctr"/>
            <a:lstStyle/>
            <a:p>
              <a:pPr algn="ctr" defTabSz="757238">
                <a:spcBef>
                  <a:spcPct val="50000"/>
                </a:spcBef>
                <a:buClrTx/>
              </a:pPr>
              <a:r>
                <a:rPr lang="en-GB" sz="1100" dirty="0" err="1" smtClean="0">
                  <a:solidFill>
                    <a:srgbClr val="283E36"/>
                  </a:solidFill>
                </a:rPr>
                <a:t>Gerencia</a:t>
              </a:r>
              <a:r>
                <a:rPr lang="en-GB" sz="1100" dirty="0" smtClean="0">
                  <a:solidFill>
                    <a:srgbClr val="283E36"/>
                  </a:solidFill>
                </a:rPr>
                <a:t> de </a:t>
              </a:r>
              <a:r>
                <a:rPr lang="en-GB" sz="1100" dirty="0" err="1" smtClean="0">
                  <a:solidFill>
                    <a:srgbClr val="283E36"/>
                  </a:solidFill>
                </a:rPr>
                <a:t>Reaseguro</a:t>
              </a:r>
              <a:endParaRPr lang="en-GB" sz="1100" dirty="0">
                <a:solidFill>
                  <a:srgbClr val="283E36"/>
                </a:solidFill>
              </a:endParaRPr>
            </a:p>
          </p:txBody>
        </p:sp>
        <p:sp>
          <p:nvSpPr>
            <p:cNvPr id="39" name="Rectangle 15"/>
            <p:cNvSpPr>
              <a:spLocks noChangeArrowheads="1"/>
            </p:cNvSpPr>
            <p:nvPr/>
          </p:nvSpPr>
          <p:spPr bwMode="auto">
            <a:xfrm>
              <a:off x="3299749" y="5532847"/>
              <a:ext cx="1954632" cy="452437"/>
            </a:xfrm>
            <a:prstGeom prst="rect">
              <a:avLst/>
            </a:prstGeom>
            <a:solidFill>
              <a:schemeClr val="tx2">
                <a:lumMod val="40000"/>
                <a:lumOff val="60000"/>
              </a:schemeClr>
            </a:solidFill>
            <a:ln w="25400" algn="ctr">
              <a:noFill/>
              <a:miter lim="800000"/>
              <a:headEnd/>
              <a:tailEnd/>
            </a:ln>
            <a:effectLst/>
          </p:spPr>
          <p:txBody>
            <a:bodyPr wrap="square" lIns="36000" tIns="36000" rIns="36000" bIns="36000" anchor="ctr"/>
            <a:lstStyle/>
            <a:p>
              <a:pPr algn="ctr" defTabSz="757238">
                <a:spcBef>
                  <a:spcPct val="50000"/>
                </a:spcBef>
                <a:buClrTx/>
              </a:pPr>
              <a:r>
                <a:rPr lang="en-GB" sz="1100" dirty="0" err="1" smtClean="0">
                  <a:solidFill>
                    <a:srgbClr val="283E36"/>
                  </a:solidFill>
                </a:rPr>
                <a:t>Gerencia</a:t>
              </a:r>
              <a:r>
                <a:rPr lang="en-GB" sz="1100" dirty="0" smtClean="0">
                  <a:solidFill>
                    <a:srgbClr val="283E36"/>
                  </a:solidFill>
                </a:rPr>
                <a:t> de Corporate Solutions</a:t>
              </a:r>
              <a:endParaRPr lang="en-GB" sz="1100" dirty="0">
                <a:solidFill>
                  <a:srgbClr val="283E36"/>
                </a:solidFill>
              </a:endParaRPr>
            </a:p>
          </p:txBody>
        </p:sp>
        <p:sp>
          <p:nvSpPr>
            <p:cNvPr id="40" name="Rectangle 16"/>
            <p:cNvSpPr>
              <a:spLocks noChangeArrowheads="1"/>
            </p:cNvSpPr>
            <p:nvPr/>
          </p:nvSpPr>
          <p:spPr bwMode="auto">
            <a:xfrm>
              <a:off x="5291851" y="5532847"/>
              <a:ext cx="2018595" cy="452437"/>
            </a:xfrm>
            <a:prstGeom prst="rect">
              <a:avLst/>
            </a:prstGeom>
            <a:solidFill>
              <a:schemeClr val="tx2">
                <a:lumMod val="40000"/>
                <a:lumOff val="60000"/>
              </a:schemeClr>
            </a:solidFill>
            <a:ln w="25400" algn="ctr">
              <a:noFill/>
              <a:miter lim="800000"/>
              <a:headEnd/>
              <a:tailEnd/>
            </a:ln>
            <a:effectLst/>
          </p:spPr>
          <p:txBody>
            <a:bodyPr wrap="none" lIns="36000" tIns="36000" rIns="36000" bIns="36000" anchor="ctr"/>
            <a:lstStyle/>
            <a:p>
              <a:pPr algn="ctr" defTabSz="757238">
                <a:spcBef>
                  <a:spcPct val="50000"/>
                </a:spcBef>
                <a:buClrTx/>
              </a:pPr>
              <a:r>
                <a:rPr lang="en-GB" sz="1100" dirty="0" err="1" smtClean="0">
                  <a:solidFill>
                    <a:srgbClr val="283E36"/>
                  </a:solidFill>
                </a:rPr>
                <a:t>Gerencia</a:t>
              </a:r>
              <a:r>
                <a:rPr lang="en-GB" sz="1100" dirty="0" smtClean="0">
                  <a:solidFill>
                    <a:srgbClr val="283E36"/>
                  </a:solidFill>
                </a:rPr>
                <a:t> de Admin Re</a:t>
              </a:r>
              <a:endParaRPr lang="en-GB" sz="1100" dirty="0">
                <a:solidFill>
                  <a:srgbClr val="283E36"/>
                </a:solidFill>
              </a:endParaRPr>
            </a:p>
          </p:txBody>
        </p:sp>
        <p:sp>
          <p:nvSpPr>
            <p:cNvPr id="41" name="Rectangle 20"/>
            <p:cNvSpPr>
              <a:spLocks noChangeArrowheads="1"/>
            </p:cNvSpPr>
            <p:nvPr/>
          </p:nvSpPr>
          <p:spPr bwMode="auto">
            <a:xfrm>
              <a:off x="2521914" y="5126447"/>
              <a:ext cx="3199447" cy="370019"/>
            </a:xfrm>
            <a:prstGeom prst="rect">
              <a:avLst/>
            </a:prstGeom>
            <a:noFill/>
            <a:ln w="15875" algn="ctr">
              <a:noFill/>
              <a:miter lim="800000"/>
              <a:headEnd/>
              <a:tailEnd/>
            </a:ln>
            <a:effectLst/>
          </p:spPr>
          <p:txBody>
            <a:bodyPr wrap="none" lIns="53680" tIns="53680" rIns="53680" bIns="53680">
              <a:spAutoFit/>
            </a:bodyPr>
            <a:lstStyle/>
            <a:p>
              <a:pPr defTabSz="757238">
                <a:spcBef>
                  <a:spcPct val="50000"/>
                </a:spcBef>
                <a:buClrTx/>
              </a:pPr>
              <a:r>
                <a:rPr lang="en-GB" sz="1700" b="1" dirty="0" err="1" smtClean="0">
                  <a:solidFill>
                    <a:srgbClr val="283E36"/>
                  </a:solidFill>
                </a:rPr>
                <a:t>Gerencia</a:t>
              </a:r>
              <a:r>
                <a:rPr lang="en-GB" sz="1700" b="1" dirty="0" smtClean="0">
                  <a:solidFill>
                    <a:srgbClr val="283E36"/>
                  </a:solidFill>
                </a:rPr>
                <a:t> de </a:t>
              </a:r>
              <a:r>
                <a:rPr lang="en-GB" sz="1700" b="1" dirty="0" err="1" smtClean="0">
                  <a:solidFill>
                    <a:srgbClr val="283E36"/>
                  </a:solidFill>
                </a:rPr>
                <a:t>Unidad</a:t>
              </a:r>
              <a:r>
                <a:rPr lang="en-GB" sz="1700" b="1" dirty="0" smtClean="0">
                  <a:solidFill>
                    <a:srgbClr val="283E36"/>
                  </a:solidFill>
                </a:rPr>
                <a:t> de </a:t>
              </a:r>
              <a:r>
                <a:rPr lang="en-GB" sz="1700" b="1" dirty="0" err="1" smtClean="0">
                  <a:solidFill>
                    <a:srgbClr val="283E36"/>
                  </a:solidFill>
                </a:rPr>
                <a:t>Negocio</a:t>
              </a:r>
              <a:endParaRPr lang="en-GB" sz="1700" b="1" dirty="0">
                <a:solidFill>
                  <a:srgbClr val="283E36"/>
                </a:solidFill>
              </a:endParaRPr>
            </a:p>
          </p:txBody>
        </p:sp>
      </p:grpSp>
      <p:sp>
        <p:nvSpPr>
          <p:cNvPr id="42" name="TextBox 41"/>
          <p:cNvSpPr txBox="1"/>
          <p:nvPr/>
        </p:nvSpPr>
        <p:spPr>
          <a:xfrm>
            <a:off x="179512" y="1796623"/>
            <a:ext cx="2880320" cy="1200329"/>
          </a:xfrm>
          <a:prstGeom prst="rect">
            <a:avLst/>
          </a:prstGeom>
          <a:solidFill>
            <a:schemeClr val="tx2">
              <a:lumMod val="75000"/>
            </a:schemeClr>
          </a:solidFill>
        </p:spPr>
        <p:txBody>
          <a:bodyPr wrap="square" rtlCol="0">
            <a:spAutoFit/>
          </a:bodyPr>
          <a:lstStyle/>
          <a:p>
            <a:r>
              <a:rPr lang="es-ES_tradnl" dirty="0" smtClean="0">
                <a:solidFill>
                  <a:schemeClr val="bg1"/>
                </a:solidFill>
                <a:latin typeface="SwissReSans" pitchFamily="34" charset="0"/>
              </a:rPr>
              <a:t>Los </a:t>
            </a:r>
            <a:r>
              <a:rPr lang="es-ES_tradnl" dirty="0" err="1" smtClean="0">
                <a:solidFill>
                  <a:schemeClr val="bg1"/>
                </a:solidFill>
                <a:latin typeface="SwissReSans" pitchFamily="34" charset="0"/>
              </a:rPr>
              <a:t>CROs</a:t>
            </a:r>
            <a:r>
              <a:rPr lang="es-ES_tradnl" dirty="0" smtClean="0">
                <a:solidFill>
                  <a:schemeClr val="bg1"/>
                </a:solidFill>
                <a:latin typeface="SwissReSans" pitchFamily="34" charset="0"/>
              </a:rPr>
              <a:t> participan en todos los comités donde existe una decisión de toma de riesgos</a:t>
            </a:r>
          </a:p>
        </p:txBody>
      </p:sp>
    </p:spTree>
    <p:extLst>
      <p:ext uri="{BB962C8B-B14F-4D97-AF65-F5344CB8AC3E}">
        <p14:creationId xmlns:p14="http://schemas.microsoft.com/office/powerpoint/2010/main" val="2102513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n-GB" smtClean="0"/>
              <a:pPr/>
              <a:t>15</a:t>
            </a:fld>
            <a:endParaRPr lang="en-GB" dirty="0"/>
          </a:p>
        </p:txBody>
      </p:sp>
      <p:sp>
        <p:nvSpPr>
          <p:cNvPr id="5" name="Right Triangle 4"/>
          <p:cNvSpPr/>
          <p:nvPr/>
        </p:nvSpPr>
        <p:spPr>
          <a:xfrm flipH="1" flipV="1">
            <a:off x="2056418" y="1844824"/>
            <a:ext cx="2761014" cy="3888432"/>
          </a:xfrm>
          <a:prstGeom prst="rtTriangle">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6" name="Rectangle 5"/>
          <p:cNvSpPr/>
          <p:nvPr/>
        </p:nvSpPr>
        <p:spPr>
          <a:xfrm>
            <a:off x="5724128" y="1844824"/>
            <a:ext cx="288032" cy="3888432"/>
          </a:xfrm>
          <a:prstGeom prst="rect">
            <a:avLst/>
          </a:prstGeom>
          <a:solidFill>
            <a:srgbClr val="0F4DBC"/>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000" dirty="0" smtClean="0">
                <a:latin typeface="SwissReSans" pitchFamily="34" charset="0"/>
              </a:rPr>
              <a:t>Junta </a:t>
            </a:r>
            <a:r>
              <a:rPr lang="en-GB" sz="1000" dirty="0" err="1" smtClean="0">
                <a:latin typeface="SwissReSans" pitchFamily="34" charset="0"/>
              </a:rPr>
              <a:t>Directiva</a:t>
            </a:r>
            <a:r>
              <a:rPr lang="en-GB" sz="1000" dirty="0" smtClean="0">
                <a:latin typeface="SwissReSans" pitchFamily="34" charset="0"/>
              </a:rPr>
              <a:t> y </a:t>
            </a:r>
            <a:r>
              <a:rPr lang="en-GB" sz="1000" dirty="0" err="1" smtClean="0">
                <a:latin typeface="SwissReSans" pitchFamily="34" charset="0"/>
              </a:rPr>
              <a:t>Comité</a:t>
            </a:r>
            <a:r>
              <a:rPr lang="en-GB" sz="1000" dirty="0" smtClean="0">
                <a:latin typeface="SwissReSans" pitchFamily="34" charset="0"/>
              </a:rPr>
              <a:t> de </a:t>
            </a:r>
            <a:r>
              <a:rPr lang="en-GB" sz="1000" dirty="0" err="1" smtClean="0">
                <a:latin typeface="SwissReSans" pitchFamily="34" charset="0"/>
              </a:rPr>
              <a:t>Auditoría</a:t>
            </a:r>
            <a:endParaRPr lang="en-GB" sz="1000" dirty="0" smtClean="0">
              <a:latin typeface="SwissReSans" pitchFamily="34" charset="0"/>
            </a:endParaRPr>
          </a:p>
        </p:txBody>
      </p:sp>
      <p:sp>
        <p:nvSpPr>
          <p:cNvPr id="7" name="Rectangle 6"/>
          <p:cNvSpPr/>
          <p:nvPr/>
        </p:nvSpPr>
        <p:spPr>
          <a:xfrm>
            <a:off x="1043608" y="2187229"/>
            <a:ext cx="455845" cy="941919"/>
          </a:xfrm>
          <a:prstGeom prst="rect">
            <a:avLst/>
          </a:prstGeom>
          <a:solidFill>
            <a:srgbClr val="0F4D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dirty="0" smtClean="0">
              <a:latin typeface="SwissReSans" pitchFamily="34" charset="0"/>
            </a:endParaRPr>
          </a:p>
          <a:p>
            <a:pPr algn="ctr"/>
            <a:endParaRPr lang="en-GB" sz="1000" dirty="0" smtClean="0">
              <a:latin typeface="SwissReSans" pitchFamily="34" charset="0"/>
            </a:endParaRPr>
          </a:p>
          <a:p>
            <a:pPr algn="ctr"/>
            <a:r>
              <a:rPr lang="en-GB" sz="1000" dirty="0" smtClean="0">
                <a:latin typeface="SwissReSans" pitchFamily="34" charset="0"/>
              </a:rPr>
              <a:t>1o</a:t>
            </a:r>
          </a:p>
        </p:txBody>
      </p:sp>
      <p:sp>
        <p:nvSpPr>
          <p:cNvPr id="8" name="Rectangle 7"/>
          <p:cNvSpPr/>
          <p:nvPr/>
        </p:nvSpPr>
        <p:spPr>
          <a:xfrm>
            <a:off x="1499454" y="2187229"/>
            <a:ext cx="1590105" cy="941919"/>
          </a:xfrm>
          <a:prstGeom prst="rect">
            <a:avLst/>
          </a:prstGeom>
          <a:solidFill>
            <a:srgbClr val="0F4D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dirty="0" smtClean="0">
              <a:latin typeface="SwissReSans" pitchFamily="34" charset="0"/>
            </a:endParaRPr>
          </a:p>
          <a:p>
            <a:endParaRPr lang="en-GB" sz="1000" dirty="0" smtClean="0">
              <a:latin typeface="SwissReSans" pitchFamily="34" charset="0"/>
            </a:endParaRPr>
          </a:p>
          <a:p>
            <a:r>
              <a:rPr lang="en-GB" sz="1000" dirty="0" err="1" smtClean="0">
                <a:latin typeface="SwissReSans" pitchFamily="34" charset="0"/>
              </a:rPr>
              <a:t>Operaciones</a:t>
            </a:r>
            <a:r>
              <a:rPr lang="en-GB" sz="1000" dirty="0" smtClean="0">
                <a:latin typeface="SwissReSans" pitchFamily="34" charset="0"/>
              </a:rPr>
              <a:t> de </a:t>
            </a:r>
            <a:r>
              <a:rPr lang="en-GB" sz="1000" dirty="0" err="1" smtClean="0">
                <a:latin typeface="SwissReSans" pitchFamily="34" charset="0"/>
              </a:rPr>
              <a:t>negocio</a:t>
            </a:r>
            <a:endParaRPr lang="en-GB" sz="1000" dirty="0" smtClean="0">
              <a:latin typeface="SwissReSans" pitchFamily="34" charset="0"/>
            </a:endParaRPr>
          </a:p>
          <a:p>
            <a:r>
              <a:rPr lang="en-GB" sz="1000" dirty="0" smtClean="0">
                <a:latin typeface="SwissReSans" pitchFamily="34" charset="0"/>
              </a:rPr>
              <a:t>(</a:t>
            </a:r>
            <a:r>
              <a:rPr lang="en-GB" sz="1000" dirty="0" err="1" smtClean="0">
                <a:latin typeface="SwissReSans" pitchFamily="34" charset="0"/>
              </a:rPr>
              <a:t>Tomadores</a:t>
            </a:r>
            <a:r>
              <a:rPr lang="en-GB" sz="1000" dirty="0" smtClean="0">
                <a:latin typeface="SwissReSans" pitchFamily="34" charset="0"/>
              </a:rPr>
              <a:t> de </a:t>
            </a:r>
            <a:r>
              <a:rPr lang="en-GB" sz="1000" dirty="0" err="1" smtClean="0">
                <a:latin typeface="SwissReSans" pitchFamily="34" charset="0"/>
              </a:rPr>
              <a:t>riesgo</a:t>
            </a:r>
            <a:r>
              <a:rPr lang="en-GB" sz="1000" dirty="0" smtClean="0">
                <a:latin typeface="SwissReSans" pitchFamily="34" charset="0"/>
              </a:rPr>
              <a:t>)</a:t>
            </a:r>
          </a:p>
        </p:txBody>
      </p:sp>
      <p:sp>
        <p:nvSpPr>
          <p:cNvPr id="9" name="Rectangle 8"/>
          <p:cNvSpPr/>
          <p:nvPr/>
        </p:nvSpPr>
        <p:spPr>
          <a:xfrm>
            <a:off x="3089561" y="2199049"/>
            <a:ext cx="1727871" cy="941919"/>
          </a:xfrm>
          <a:prstGeom prst="rect">
            <a:avLst/>
          </a:prstGeom>
          <a:solidFill>
            <a:srgbClr val="0F4D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000" dirty="0" smtClean="0">
              <a:latin typeface="SwissReSans" pitchFamily="34" charset="0"/>
            </a:endParaRPr>
          </a:p>
          <a:p>
            <a:pPr marL="85725" indent="-85725">
              <a:buFont typeface="Wingdings" pitchFamily="2" charset="2"/>
              <a:buChar char="§"/>
            </a:pPr>
            <a:r>
              <a:rPr lang="en-GB" sz="1000" dirty="0" err="1" smtClean="0">
                <a:latin typeface="SwissReSans" pitchFamily="34" charset="0"/>
              </a:rPr>
              <a:t>Desarrollar</a:t>
            </a:r>
            <a:r>
              <a:rPr lang="en-GB" sz="1000" dirty="0" smtClean="0">
                <a:latin typeface="SwissReSans" pitchFamily="34" charset="0"/>
              </a:rPr>
              <a:t>, </a:t>
            </a:r>
            <a:r>
              <a:rPr lang="en-GB" sz="1000" dirty="0" err="1" smtClean="0">
                <a:latin typeface="SwissReSans" pitchFamily="34" charset="0"/>
              </a:rPr>
              <a:t>implementar</a:t>
            </a:r>
            <a:r>
              <a:rPr lang="en-GB" sz="1000" dirty="0" smtClean="0">
                <a:latin typeface="SwissReSans" pitchFamily="34" charset="0"/>
              </a:rPr>
              <a:t> y </a:t>
            </a:r>
            <a:r>
              <a:rPr lang="en-GB" sz="1000" dirty="0" err="1" smtClean="0">
                <a:latin typeface="SwissReSans" pitchFamily="34" charset="0"/>
              </a:rPr>
              <a:t>administrar</a:t>
            </a:r>
            <a:r>
              <a:rPr lang="en-GB" sz="1000" dirty="0" smtClean="0">
                <a:latin typeface="SwissReSans" pitchFamily="34" charset="0"/>
              </a:rPr>
              <a:t> un </a:t>
            </a:r>
            <a:r>
              <a:rPr lang="en-GB" sz="1000" dirty="0" err="1" smtClean="0">
                <a:latin typeface="SwissReSans" pitchFamily="34" charset="0"/>
              </a:rPr>
              <a:t>ambiente</a:t>
            </a:r>
            <a:r>
              <a:rPr lang="en-GB" sz="1000" dirty="0" smtClean="0">
                <a:latin typeface="SwissReSans" pitchFamily="34" charset="0"/>
              </a:rPr>
              <a:t> de control </a:t>
            </a:r>
            <a:r>
              <a:rPr lang="en-GB" sz="1000" dirty="0" err="1" smtClean="0">
                <a:latin typeface="SwissReSans" pitchFamily="34" charset="0"/>
              </a:rPr>
              <a:t>efectivo</a:t>
            </a:r>
            <a:endParaRPr lang="en-GB" sz="1000" dirty="0" smtClean="0">
              <a:latin typeface="SwissReSans" pitchFamily="34" charset="0"/>
            </a:endParaRPr>
          </a:p>
        </p:txBody>
      </p:sp>
      <p:sp>
        <p:nvSpPr>
          <p:cNvPr id="10" name="Rectangle 9"/>
          <p:cNvSpPr/>
          <p:nvPr/>
        </p:nvSpPr>
        <p:spPr>
          <a:xfrm>
            <a:off x="1043609" y="3491535"/>
            <a:ext cx="482365" cy="941919"/>
          </a:xfrm>
          <a:prstGeom prst="rect">
            <a:avLst/>
          </a:prstGeom>
          <a:solidFill>
            <a:srgbClr val="6F94D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dirty="0" smtClean="0">
              <a:latin typeface="SwissReSans" pitchFamily="34" charset="0"/>
            </a:endParaRPr>
          </a:p>
          <a:p>
            <a:pPr algn="ctr"/>
            <a:endParaRPr lang="en-GB" sz="1000" dirty="0" smtClean="0">
              <a:latin typeface="SwissReSans" pitchFamily="34" charset="0"/>
            </a:endParaRPr>
          </a:p>
          <a:p>
            <a:pPr algn="ctr"/>
            <a:r>
              <a:rPr lang="en-GB" sz="1000" dirty="0" smtClean="0">
                <a:latin typeface="SwissReSans" pitchFamily="34" charset="0"/>
              </a:rPr>
              <a:t>2o</a:t>
            </a:r>
          </a:p>
        </p:txBody>
      </p:sp>
      <p:sp>
        <p:nvSpPr>
          <p:cNvPr id="11" name="Rectangle 10"/>
          <p:cNvSpPr/>
          <p:nvPr/>
        </p:nvSpPr>
        <p:spPr>
          <a:xfrm>
            <a:off x="1525975" y="3491535"/>
            <a:ext cx="1677873" cy="941919"/>
          </a:xfrm>
          <a:prstGeom prst="rect">
            <a:avLst/>
          </a:prstGeom>
          <a:solidFill>
            <a:srgbClr val="6F94D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000" dirty="0" smtClean="0">
              <a:latin typeface="SwissReSans" pitchFamily="34" charset="0"/>
            </a:endParaRPr>
          </a:p>
          <a:p>
            <a:r>
              <a:rPr lang="en-GB" sz="1000" dirty="0" err="1" smtClean="0">
                <a:latin typeface="SwissReSans" pitchFamily="34" charset="0"/>
              </a:rPr>
              <a:t>Funciones</a:t>
            </a:r>
            <a:r>
              <a:rPr lang="en-GB" sz="1000" dirty="0" smtClean="0">
                <a:latin typeface="SwissReSans" pitchFamily="34" charset="0"/>
              </a:rPr>
              <a:t> de </a:t>
            </a:r>
            <a:r>
              <a:rPr lang="en-GB" sz="1000" dirty="0" err="1" smtClean="0">
                <a:latin typeface="SwissReSans" pitchFamily="34" charset="0"/>
              </a:rPr>
              <a:t>supervisión</a:t>
            </a:r>
            <a:endParaRPr lang="en-GB" sz="1000" dirty="0" smtClean="0">
              <a:latin typeface="SwissReSans" pitchFamily="34" charset="0"/>
            </a:endParaRPr>
          </a:p>
          <a:p>
            <a:r>
              <a:rPr lang="en-GB" sz="1000" dirty="0" smtClean="0">
                <a:latin typeface="SwissReSans" pitchFamily="34" charset="0"/>
              </a:rPr>
              <a:t>(Control y </a:t>
            </a:r>
            <a:r>
              <a:rPr lang="en-GB" sz="1000" dirty="0" err="1" smtClean="0">
                <a:latin typeface="SwissReSans" pitchFamily="34" charset="0"/>
              </a:rPr>
              <a:t>Reporte</a:t>
            </a:r>
            <a:r>
              <a:rPr lang="en-GB" sz="1000" dirty="0" smtClean="0">
                <a:latin typeface="SwissReSans" pitchFamily="34" charset="0"/>
              </a:rPr>
              <a:t> de </a:t>
            </a:r>
            <a:r>
              <a:rPr lang="en-GB" sz="1000" dirty="0" err="1" smtClean="0">
                <a:latin typeface="SwissReSans" pitchFamily="34" charset="0"/>
              </a:rPr>
              <a:t>Riesgos</a:t>
            </a:r>
            <a:r>
              <a:rPr lang="en-GB" sz="1000" dirty="0" smtClean="0">
                <a:latin typeface="SwissReSans" pitchFamily="34" charset="0"/>
              </a:rPr>
              <a:t>)</a:t>
            </a:r>
          </a:p>
        </p:txBody>
      </p:sp>
      <p:sp>
        <p:nvSpPr>
          <p:cNvPr id="12" name="Rectangle 11"/>
          <p:cNvSpPr/>
          <p:nvPr/>
        </p:nvSpPr>
        <p:spPr>
          <a:xfrm>
            <a:off x="3089561" y="3491535"/>
            <a:ext cx="1727872" cy="941919"/>
          </a:xfrm>
          <a:prstGeom prst="rect">
            <a:avLst/>
          </a:prstGeom>
          <a:solidFill>
            <a:srgbClr val="6F94D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8900" indent="-88900">
              <a:buFont typeface="Wingdings" pitchFamily="2" charset="2"/>
              <a:buChar char="§"/>
            </a:pPr>
            <a:endParaRPr lang="en-GB" sz="1000" dirty="0" smtClean="0">
              <a:latin typeface="SwissReSans" pitchFamily="34" charset="0"/>
            </a:endParaRPr>
          </a:p>
          <a:p>
            <a:pPr marL="88900" indent="-88900">
              <a:buFont typeface="Wingdings" pitchFamily="2" charset="2"/>
              <a:buChar char="§"/>
            </a:pPr>
            <a:r>
              <a:rPr lang="en-GB" sz="1000" dirty="0" err="1" smtClean="0">
                <a:latin typeface="SwissReSans" pitchFamily="34" charset="0"/>
              </a:rPr>
              <a:t>Desarrollar</a:t>
            </a:r>
            <a:r>
              <a:rPr lang="en-GB" sz="1000" dirty="0">
                <a:latin typeface="SwissReSans" pitchFamily="34" charset="0"/>
              </a:rPr>
              <a:t>, </a:t>
            </a:r>
            <a:r>
              <a:rPr lang="en-GB" sz="1000" dirty="0" err="1">
                <a:latin typeface="SwissReSans" pitchFamily="34" charset="0"/>
              </a:rPr>
              <a:t>implementar</a:t>
            </a:r>
            <a:r>
              <a:rPr lang="en-GB" sz="1000" dirty="0">
                <a:latin typeface="SwissReSans" pitchFamily="34" charset="0"/>
              </a:rPr>
              <a:t> y </a:t>
            </a:r>
            <a:r>
              <a:rPr lang="en-GB" sz="1000" dirty="0" err="1" smtClean="0">
                <a:latin typeface="SwissReSans" pitchFamily="34" charset="0"/>
              </a:rPr>
              <a:t>administrar</a:t>
            </a:r>
            <a:r>
              <a:rPr lang="en-GB" sz="1000" dirty="0" smtClean="0">
                <a:latin typeface="SwissReSans" pitchFamily="34" charset="0"/>
              </a:rPr>
              <a:t> </a:t>
            </a:r>
            <a:r>
              <a:rPr lang="en-GB" sz="1000" dirty="0" err="1" smtClean="0">
                <a:latin typeface="SwissReSans" pitchFamily="34" charset="0"/>
              </a:rPr>
              <a:t>marco</a:t>
            </a:r>
            <a:r>
              <a:rPr lang="en-GB" sz="1000" dirty="0" smtClean="0">
                <a:latin typeface="SwissReSans" pitchFamily="34" charset="0"/>
              </a:rPr>
              <a:t> de </a:t>
            </a:r>
            <a:r>
              <a:rPr lang="en-GB" sz="1000" dirty="0" err="1" smtClean="0">
                <a:latin typeface="SwissReSans" pitchFamily="34" charset="0"/>
              </a:rPr>
              <a:t>gestión</a:t>
            </a:r>
            <a:r>
              <a:rPr lang="en-GB" sz="1000" dirty="0" smtClean="0">
                <a:latin typeface="SwissReSans" pitchFamily="34" charset="0"/>
              </a:rPr>
              <a:t> de </a:t>
            </a:r>
            <a:r>
              <a:rPr lang="en-GB" sz="1000" dirty="0" err="1" smtClean="0">
                <a:latin typeface="SwissReSans" pitchFamily="34" charset="0"/>
              </a:rPr>
              <a:t>riesgos</a:t>
            </a:r>
            <a:r>
              <a:rPr lang="en-GB" sz="1000" dirty="0" smtClean="0">
                <a:latin typeface="SwissReSans" pitchFamily="34" charset="0"/>
              </a:rPr>
              <a:t> </a:t>
            </a:r>
            <a:r>
              <a:rPr lang="en-GB" sz="1000" dirty="0" err="1" smtClean="0">
                <a:latin typeface="SwissReSans" pitchFamily="34" charset="0"/>
              </a:rPr>
              <a:t>independiente</a:t>
            </a:r>
            <a:endParaRPr lang="en-GB" sz="1000" dirty="0" smtClean="0">
              <a:latin typeface="SwissReSans" pitchFamily="34" charset="0"/>
            </a:endParaRPr>
          </a:p>
          <a:p>
            <a:pPr marL="88900" indent="-88900">
              <a:buFont typeface="Arial" pitchFamily="34" charset="0"/>
              <a:buChar char="•"/>
            </a:pPr>
            <a:endParaRPr lang="en-GB" sz="1000" dirty="0" smtClean="0">
              <a:latin typeface="SwissReSans" pitchFamily="34" charset="0"/>
            </a:endParaRPr>
          </a:p>
          <a:p>
            <a:endParaRPr lang="en-GB" sz="1000" dirty="0" smtClean="0">
              <a:latin typeface="SwissReSans" pitchFamily="34" charset="0"/>
            </a:endParaRPr>
          </a:p>
        </p:txBody>
      </p:sp>
      <p:sp>
        <p:nvSpPr>
          <p:cNvPr id="13" name="Rectangle 12"/>
          <p:cNvSpPr/>
          <p:nvPr/>
        </p:nvSpPr>
        <p:spPr>
          <a:xfrm>
            <a:off x="1043611" y="4791337"/>
            <a:ext cx="455842" cy="941919"/>
          </a:xfrm>
          <a:prstGeom prst="rect">
            <a:avLst/>
          </a:prstGeom>
          <a:solidFill>
            <a:srgbClr val="CFDB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dirty="0" smtClean="0">
              <a:solidFill>
                <a:srgbClr val="002060"/>
              </a:solidFill>
              <a:latin typeface="SwissReSans" pitchFamily="34" charset="0"/>
            </a:endParaRPr>
          </a:p>
          <a:p>
            <a:pPr algn="ctr"/>
            <a:r>
              <a:rPr lang="en-GB" sz="1000" dirty="0" smtClean="0">
                <a:solidFill>
                  <a:srgbClr val="002060"/>
                </a:solidFill>
                <a:latin typeface="SwissReSans" pitchFamily="34" charset="0"/>
              </a:rPr>
              <a:t>3o</a:t>
            </a:r>
          </a:p>
        </p:txBody>
      </p:sp>
      <p:sp>
        <p:nvSpPr>
          <p:cNvPr id="14" name="Rectangle 13"/>
          <p:cNvSpPr/>
          <p:nvPr/>
        </p:nvSpPr>
        <p:spPr>
          <a:xfrm>
            <a:off x="1499453" y="4791337"/>
            <a:ext cx="1590108" cy="941919"/>
          </a:xfrm>
          <a:prstGeom prst="rect">
            <a:avLst/>
          </a:prstGeom>
          <a:solidFill>
            <a:srgbClr val="CFDB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000" dirty="0" smtClean="0">
              <a:solidFill>
                <a:srgbClr val="002060"/>
              </a:solidFill>
              <a:latin typeface="SwissReSans" pitchFamily="34" charset="0"/>
            </a:endParaRPr>
          </a:p>
          <a:p>
            <a:r>
              <a:rPr lang="en-GB" sz="1000" dirty="0" err="1" smtClean="0">
                <a:solidFill>
                  <a:srgbClr val="002060"/>
                </a:solidFill>
                <a:latin typeface="SwissReSans" pitchFamily="34" charset="0"/>
              </a:rPr>
              <a:t>Auditoría</a:t>
            </a:r>
            <a:r>
              <a:rPr lang="en-GB" sz="1000" dirty="0" smtClean="0">
                <a:solidFill>
                  <a:srgbClr val="002060"/>
                </a:solidFill>
                <a:latin typeface="SwissReSans" pitchFamily="34" charset="0"/>
              </a:rPr>
              <a:t> </a:t>
            </a:r>
            <a:r>
              <a:rPr lang="en-GB" sz="1000" dirty="0" err="1" smtClean="0">
                <a:solidFill>
                  <a:srgbClr val="002060"/>
                </a:solidFill>
                <a:latin typeface="SwissReSans" pitchFamily="34" charset="0"/>
              </a:rPr>
              <a:t>Interna</a:t>
            </a:r>
            <a:r>
              <a:rPr lang="en-GB" sz="1000" dirty="0" smtClean="0">
                <a:solidFill>
                  <a:srgbClr val="002060"/>
                </a:solidFill>
                <a:latin typeface="SwissReSans" pitchFamily="34" charset="0"/>
              </a:rPr>
              <a:t> del </a:t>
            </a:r>
            <a:r>
              <a:rPr lang="en-GB" sz="1000" dirty="0" err="1" smtClean="0">
                <a:solidFill>
                  <a:srgbClr val="002060"/>
                </a:solidFill>
                <a:latin typeface="SwissReSans" pitchFamily="34" charset="0"/>
              </a:rPr>
              <a:t>Grupo</a:t>
            </a:r>
            <a:endParaRPr lang="en-GB" sz="1000" dirty="0" smtClean="0">
              <a:solidFill>
                <a:srgbClr val="002060"/>
              </a:solidFill>
              <a:latin typeface="SwissReSans" pitchFamily="34" charset="0"/>
            </a:endParaRPr>
          </a:p>
          <a:p>
            <a:r>
              <a:rPr lang="en-GB" sz="1000" dirty="0" smtClean="0">
                <a:solidFill>
                  <a:srgbClr val="002060"/>
                </a:solidFill>
                <a:latin typeface="SwissReSans" pitchFamily="34" charset="0"/>
              </a:rPr>
              <a:t>(</a:t>
            </a:r>
            <a:r>
              <a:rPr lang="en-GB" sz="1000" dirty="0" err="1" smtClean="0">
                <a:solidFill>
                  <a:srgbClr val="002060"/>
                </a:solidFill>
                <a:latin typeface="SwissReSans" pitchFamily="34" charset="0"/>
              </a:rPr>
              <a:t>Garantía</a:t>
            </a:r>
            <a:r>
              <a:rPr lang="en-GB" sz="1000" dirty="0" smtClean="0">
                <a:solidFill>
                  <a:srgbClr val="002060"/>
                </a:solidFill>
                <a:latin typeface="SwissReSans" pitchFamily="34" charset="0"/>
              </a:rPr>
              <a:t> </a:t>
            </a:r>
            <a:r>
              <a:rPr lang="en-GB" sz="1000" dirty="0" err="1" smtClean="0">
                <a:solidFill>
                  <a:srgbClr val="002060"/>
                </a:solidFill>
                <a:latin typeface="SwissReSans" pitchFamily="34" charset="0"/>
              </a:rPr>
              <a:t>independiente</a:t>
            </a:r>
            <a:r>
              <a:rPr lang="en-GB" sz="1000" dirty="0" smtClean="0">
                <a:solidFill>
                  <a:srgbClr val="002060"/>
                </a:solidFill>
                <a:latin typeface="SwissReSans" pitchFamily="34" charset="0"/>
              </a:rPr>
              <a:t>)</a:t>
            </a:r>
          </a:p>
        </p:txBody>
      </p:sp>
      <p:sp>
        <p:nvSpPr>
          <p:cNvPr id="15" name="Rectangle 14"/>
          <p:cNvSpPr/>
          <p:nvPr/>
        </p:nvSpPr>
        <p:spPr>
          <a:xfrm>
            <a:off x="3089561" y="4791337"/>
            <a:ext cx="1727873" cy="941919"/>
          </a:xfrm>
          <a:prstGeom prst="rect">
            <a:avLst/>
          </a:prstGeom>
          <a:solidFill>
            <a:srgbClr val="CFDB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88900">
              <a:buFont typeface="Arial" pitchFamily="34" charset="0"/>
              <a:buChar char="•"/>
            </a:pPr>
            <a:endParaRPr lang="en-GB" sz="1000" dirty="0" smtClean="0">
              <a:solidFill>
                <a:srgbClr val="002060"/>
              </a:solidFill>
              <a:latin typeface="SwissReSans" pitchFamily="34" charset="0"/>
            </a:endParaRPr>
          </a:p>
          <a:p>
            <a:pPr marL="88900" indent="-88900">
              <a:buFont typeface="Arial" pitchFamily="34" charset="0"/>
              <a:buChar char="•"/>
            </a:pPr>
            <a:r>
              <a:rPr lang="en-GB" sz="1000" dirty="0" err="1" smtClean="0">
                <a:solidFill>
                  <a:srgbClr val="002060"/>
                </a:solidFill>
                <a:latin typeface="SwissReSans" pitchFamily="34" charset="0"/>
              </a:rPr>
              <a:t>Audita</a:t>
            </a:r>
            <a:r>
              <a:rPr lang="en-GB" sz="1000" dirty="0" smtClean="0">
                <a:solidFill>
                  <a:srgbClr val="002060"/>
                </a:solidFill>
                <a:latin typeface="SwissReSans" pitchFamily="34" charset="0"/>
              </a:rPr>
              <a:t> </a:t>
            </a:r>
            <a:r>
              <a:rPr lang="en-GB" sz="1000" dirty="0" err="1" smtClean="0">
                <a:solidFill>
                  <a:srgbClr val="002060"/>
                </a:solidFill>
                <a:latin typeface="SwissReSans" pitchFamily="34" charset="0"/>
              </a:rPr>
              <a:t>actividades</a:t>
            </a:r>
            <a:r>
              <a:rPr lang="en-GB" sz="1000" dirty="0" smtClean="0">
                <a:solidFill>
                  <a:srgbClr val="002060"/>
                </a:solidFill>
                <a:latin typeface="SwissReSans" pitchFamily="34" charset="0"/>
              </a:rPr>
              <a:t> de </a:t>
            </a:r>
            <a:r>
              <a:rPr lang="en-GB" sz="1000" dirty="0" err="1" smtClean="0">
                <a:solidFill>
                  <a:srgbClr val="002060"/>
                </a:solidFill>
                <a:latin typeface="SwissReSans" pitchFamily="34" charset="0"/>
              </a:rPr>
              <a:t>las</a:t>
            </a:r>
            <a:r>
              <a:rPr lang="en-GB" sz="1000" dirty="0" smtClean="0">
                <a:solidFill>
                  <a:srgbClr val="002060"/>
                </a:solidFill>
                <a:latin typeface="SwissReSans" pitchFamily="34" charset="0"/>
              </a:rPr>
              <a:t> </a:t>
            </a:r>
            <a:r>
              <a:rPr lang="en-GB" sz="1000" dirty="0" err="1" smtClean="0">
                <a:solidFill>
                  <a:srgbClr val="002060"/>
                </a:solidFill>
                <a:latin typeface="SwissReSans" pitchFamily="34" charset="0"/>
              </a:rPr>
              <a:t>primeras</a:t>
            </a:r>
            <a:r>
              <a:rPr lang="en-GB" sz="1000" dirty="0" smtClean="0">
                <a:solidFill>
                  <a:srgbClr val="002060"/>
                </a:solidFill>
                <a:latin typeface="SwissReSans" pitchFamily="34" charset="0"/>
              </a:rPr>
              <a:t> dos </a:t>
            </a:r>
            <a:r>
              <a:rPr lang="en-GB" sz="1000" dirty="0" err="1" smtClean="0">
                <a:solidFill>
                  <a:srgbClr val="002060"/>
                </a:solidFill>
                <a:latin typeface="SwissReSans" pitchFamily="34" charset="0"/>
              </a:rPr>
              <a:t>líneas</a:t>
            </a:r>
            <a:r>
              <a:rPr lang="en-GB" sz="1000" dirty="0" smtClean="0">
                <a:solidFill>
                  <a:srgbClr val="002060"/>
                </a:solidFill>
                <a:latin typeface="SwissReSans" pitchFamily="34" charset="0"/>
              </a:rPr>
              <a:t> de </a:t>
            </a:r>
            <a:r>
              <a:rPr lang="en-GB" sz="1000" dirty="0" err="1" smtClean="0">
                <a:solidFill>
                  <a:srgbClr val="002060"/>
                </a:solidFill>
                <a:latin typeface="SwissReSans" pitchFamily="34" charset="0"/>
              </a:rPr>
              <a:t>defensa</a:t>
            </a:r>
            <a:r>
              <a:rPr lang="en-GB" sz="1000" dirty="0" smtClean="0">
                <a:solidFill>
                  <a:srgbClr val="002060"/>
                </a:solidFill>
                <a:latin typeface="SwissReSans" pitchFamily="34" charset="0"/>
              </a:rPr>
              <a:t> </a:t>
            </a:r>
          </a:p>
        </p:txBody>
      </p:sp>
      <p:sp>
        <p:nvSpPr>
          <p:cNvPr id="16" name="Right Arrow 15"/>
          <p:cNvSpPr>
            <a:spLocks noChangeAspect="1"/>
          </p:cNvSpPr>
          <p:nvPr/>
        </p:nvSpPr>
        <p:spPr>
          <a:xfrm>
            <a:off x="4817434" y="2514016"/>
            <a:ext cx="299261" cy="251757"/>
          </a:xfrm>
          <a:prstGeom prst="rightArrow">
            <a:avLst/>
          </a:prstGeom>
          <a:solidFill>
            <a:srgbClr val="0F4D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17" name="Right Arrow 16"/>
          <p:cNvSpPr>
            <a:spLocks noChangeAspect="1"/>
          </p:cNvSpPr>
          <p:nvPr/>
        </p:nvSpPr>
        <p:spPr>
          <a:xfrm>
            <a:off x="4817432" y="3825438"/>
            <a:ext cx="299261" cy="251757"/>
          </a:xfrm>
          <a:prstGeom prst="rightArrow">
            <a:avLst/>
          </a:prstGeom>
          <a:solidFill>
            <a:srgbClr val="6F94D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18" name="Right Arrow 17"/>
          <p:cNvSpPr>
            <a:spLocks noChangeAspect="1"/>
          </p:cNvSpPr>
          <p:nvPr/>
        </p:nvSpPr>
        <p:spPr>
          <a:xfrm>
            <a:off x="4820201" y="5155474"/>
            <a:ext cx="903927" cy="251757"/>
          </a:xfrm>
          <a:prstGeom prst="rightArrow">
            <a:avLst/>
          </a:prstGeom>
          <a:solidFill>
            <a:srgbClr val="CFDB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19" name="Right Arrow 18"/>
          <p:cNvSpPr>
            <a:spLocks noChangeAspect="1"/>
          </p:cNvSpPr>
          <p:nvPr/>
        </p:nvSpPr>
        <p:spPr>
          <a:xfrm rot="5400000">
            <a:off x="1223945" y="3152900"/>
            <a:ext cx="299261" cy="251757"/>
          </a:xfrm>
          <a:prstGeom prst="rightArrow">
            <a:avLst/>
          </a:prstGeom>
          <a:solidFill>
            <a:srgbClr val="0F4D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20" name="Right Arrow 19"/>
          <p:cNvSpPr>
            <a:spLocks noChangeAspect="1"/>
          </p:cNvSpPr>
          <p:nvPr/>
        </p:nvSpPr>
        <p:spPr>
          <a:xfrm rot="5400000">
            <a:off x="1250466" y="4457206"/>
            <a:ext cx="299261" cy="251757"/>
          </a:xfrm>
          <a:prstGeom prst="rightArrow">
            <a:avLst/>
          </a:prstGeom>
          <a:solidFill>
            <a:srgbClr val="6F94D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21" name="Right Arrow 20"/>
          <p:cNvSpPr>
            <a:spLocks noChangeAspect="1"/>
          </p:cNvSpPr>
          <p:nvPr/>
        </p:nvSpPr>
        <p:spPr>
          <a:xfrm rot="16200000">
            <a:off x="1502223" y="3216026"/>
            <a:ext cx="299261" cy="251757"/>
          </a:xfrm>
          <a:prstGeom prst="rightArrow">
            <a:avLst/>
          </a:prstGeom>
          <a:solidFill>
            <a:srgbClr val="0F4D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22" name="Right Arrow 21"/>
          <p:cNvSpPr>
            <a:spLocks noChangeAspect="1"/>
          </p:cNvSpPr>
          <p:nvPr/>
        </p:nvSpPr>
        <p:spPr>
          <a:xfrm rot="16200000">
            <a:off x="1528744" y="4515828"/>
            <a:ext cx="299261" cy="251757"/>
          </a:xfrm>
          <a:prstGeom prst="rightArrow">
            <a:avLst/>
          </a:prstGeom>
          <a:solidFill>
            <a:srgbClr val="CFDB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23" name="TextBox 22"/>
          <p:cNvSpPr txBox="1"/>
          <p:nvPr/>
        </p:nvSpPr>
        <p:spPr>
          <a:xfrm>
            <a:off x="3435218" y="1910230"/>
            <a:ext cx="1352806" cy="276999"/>
          </a:xfrm>
          <a:prstGeom prst="rect">
            <a:avLst/>
          </a:prstGeom>
          <a:noFill/>
        </p:spPr>
        <p:txBody>
          <a:bodyPr wrap="none" rtlCol="0">
            <a:spAutoFit/>
          </a:bodyPr>
          <a:lstStyle/>
          <a:p>
            <a:r>
              <a:rPr lang="en-GB" sz="1200" dirty="0" err="1" smtClean="0">
                <a:solidFill>
                  <a:schemeClr val="accent2">
                    <a:lumMod val="75000"/>
                  </a:schemeClr>
                </a:solidFill>
                <a:latin typeface="SwissReSans" pitchFamily="34" charset="0"/>
              </a:rPr>
              <a:t>Riesgo</a:t>
            </a:r>
            <a:r>
              <a:rPr lang="en-GB" sz="1200" dirty="0" smtClean="0">
                <a:solidFill>
                  <a:schemeClr val="accent2">
                    <a:lumMod val="75000"/>
                  </a:schemeClr>
                </a:solidFill>
                <a:latin typeface="SwissReSans" pitchFamily="34" charset="0"/>
              </a:rPr>
              <a:t> &amp; Control</a:t>
            </a:r>
          </a:p>
        </p:txBody>
      </p:sp>
      <p:sp>
        <p:nvSpPr>
          <p:cNvPr id="26" name="TextBox 25"/>
          <p:cNvSpPr txBox="1"/>
          <p:nvPr/>
        </p:nvSpPr>
        <p:spPr>
          <a:xfrm>
            <a:off x="6012160" y="2060848"/>
            <a:ext cx="2592288" cy="4524315"/>
          </a:xfrm>
          <a:prstGeom prst="rect">
            <a:avLst/>
          </a:prstGeom>
          <a:noFill/>
        </p:spPr>
        <p:txBody>
          <a:bodyPr wrap="square" rtlCol="0">
            <a:spAutoFit/>
          </a:bodyPr>
          <a:lstStyle/>
          <a:p>
            <a:endParaRPr lang="en-GB" sz="1200" b="1" dirty="0" smtClean="0">
              <a:latin typeface="SwissReSans" pitchFamily="34" charset="0"/>
            </a:endParaRPr>
          </a:p>
          <a:p>
            <a:r>
              <a:rPr lang="en-GB" sz="1200" b="1" dirty="0" smtClean="0"/>
              <a:t>1a </a:t>
            </a:r>
            <a:r>
              <a:rPr lang="en-GB" sz="1200" b="1" dirty="0" err="1" smtClean="0"/>
              <a:t>línea</a:t>
            </a:r>
            <a:r>
              <a:rPr lang="en-GB" sz="1200" b="1" dirty="0" smtClean="0"/>
              <a:t> de </a:t>
            </a:r>
            <a:r>
              <a:rPr lang="en-GB" sz="1200" b="1" dirty="0" err="1" smtClean="0"/>
              <a:t>defensa</a:t>
            </a:r>
            <a:endParaRPr lang="en-GB" sz="1200" b="1" dirty="0" smtClean="0"/>
          </a:p>
          <a:p>
            <a:pPr marL="85725" indent="-85725">
              <a:buFont typeface="Wingdings" pitchFamily="2" charset="2"/>
              <a:buChar char="§"/>
            </a:pPr>
            <a:r>
              <a:rPr lang="en-GB" sz="1200" dirty="0" smtClean="0"/>
              <a:t>Como los </a:t>
            </a:r>
            <a:r>
              <a:rPr lang="en-GB" sz="1200" dirty="0" err="1" smtClean="0"/>
              <a:t>dueños</a:t>
            </a:r>
            <a:r>
              <a:rPr lang="en-GB" sz="1200" dirty="0" smtClean="0"/>
              <a:t> </a:t>
            </a:r>
            <a:r>
              <a:rPr lang="en-GB" sz="1200" dirty="0" err="1" smtClean="0"/>
              <a:t>inmediatos</a:t>
            </a:r>
            <a:r>
              <a:rPr lang="en-GB" sz="1200" dirty="0" smtClean="0"/>
              <a:t> del </a:t>
            </a:r>
            <a:r>
              <a:rPr lang="en-GB" sz="1200" dirty="0" err="1" smtClean="0"/>
              <a:t>riesgo</a:t>
            </a:r>
            <a:r>
              <a:rPr lang="en-GB" sz="1200" dirty="0" smtClean="0"/>
              <a:t>, </a:t>
            </a:r>
            <a:r>
              <a:rPr lang="en-GB" sz="1200" dirty="0" err="1" smtClean="0"/>
              <a:t>llevar</a:t>
            </a:r>
            <a:r>
              <a:rPr lang="en-GB" sz="1200" dirty="0" smtClean="0"/>
              <a:t> a </a:t>
            </a:r>
            <a:r>
              <a:rPr lang="en-GB" sz="1200" dirty="0" err="1" smtClean="0"/>
              <a:t>cabo</a:t>
            </a:r>
            <a:r>
              <a:rPr lang="en-GB" sz="1200" dirty="0" smtClean="0"/>
              <a:t> </a:t>
            </a:r>
            <a:r>
              <a:rPr lang="en-GB" sz="1200" dirty="0" err="1" smtClean="0"/>
              <a:t>actividades</a:t>
            </a:r>
            <a:r>
              <a:rPr lang="en-GB" sz="1200" dirty="0" smtClean="0"/>
              <a:t> </a:t>
            </a:r>
            <a:r>
              <a:rPr lang="en-GB" sz="1200" dirty="0" err="1" smtClean="0"/>
              <a:t>diarias</a:t>
            </a:r>
            <a:r>
              <a:rPr lang="en-GB" sz="1200" dirty="0" smtClean="0"/>
              <a:t> de </a:t>
            </a:r>
            <a:r>
              <a:rPr lang="en-GB" sz="1200" dirty="0" err="1" smtClean="0"/>
              <a:t>admón</a:t>
            </a:r>
            <a:r>
              <a:rPr lang="en-GB" sz="1200" dirty="0" smtClean="0"/>
              <a:t>. de </a:t>
            </a:r>
            <a:r>
              <a:rPr lang="en-GB" sz="1200" dirty="0" err="1" smtClean="0"/>
              <a:t>riesgos</a:t>
            </a:r>
            <a:endParaRPr lang="en-GB" sz="1200" dirty="0" smtClean="0"/>
          </a:p>
          <a:p>
            <a:pPr>
              <a:buFont typeface="Wingdings" pitchFamily="2" charset="2"/>
              <a:buChar char="§"/>
            </a:pPr>
            <a:endParaRPr lang="en-GB" sz="1200" dirty="0" smtClean="0"/>
          </a:p>
          <a:p>
            <a:endParaRPr lang="en-GB" sz="1400" b="1" dirty="0" smtClean="0"/>
          </a:p>
          <a:p>
            <a:r>
              <a:rPr lang="en-GB" sz="1200" b="1" dirty="0" smtClean="0"/>
              <a:t>2a </a:t>
            </a:r>
            <a:r>
              <a:rPr lang="en-GB" sz="1200" b="1" dirty="0" err="1" smtClean="0"/>
              <a:t>línea</a:t>
            </a:r>
            <a:r>
              <a:rPr lang="en-GB" sz="1200" b="1" dirty="0" smtClean="0"/>
              <a:t> de </a:t>
            </a:r>
            <a:r>
              <a:rPr lang="en-GB" sz="1200" b="1" dirty="0" err="1" smtClean="0"/>
              <a:t>defensa</a:t>
            </a:r>
            <a:endParaRPr lang="en-GB" sz="1200" b="1" dirty="0" smtClean="0"/>
          </a:p>
          <a:p>
            <a:pPr marL="85725" indent="-85725">
              <a:buFont typeface="Wingdings" pitchFamily="2" charset="2"/>
              <a:buChar char="§"/>
            </a:pPr>
            <a:r>
              <a:rPr lang="en-GB" sz="1200" dirty="0" err="1" smtClean="0"/>
              <a:t>Admón</a:t>
            </a:r>
            <a:r>
              <a:rPr lang="en-GB" sz="1200" dirty="0" smtClean="0"/>
              <a:t> de </a:t>
            </a:r>
            <a:r>
              <a:rPr lang="en-GB" sz="1200" dirty="0" err="1" smtClean="0"/>
              <a:t>riesgos</a:t>
            </a:r>
            <a:r>
              <a:rPr lang="en-GB" sz="1200" dirty="0" smtClean="0"/>
              <a:t>, </a:t>
            </a:r>
            <a:r>
              <a:rPr lang="en-GB" sz="1200" dirty="0" err="1" smtClean="0"/>
              <a:t>Contraloría</a:t>
            </a:r>
            <a:r>
              <a:rPr lang="en-GB" sz="1200" dirty="0" smtClean="0"/>
              <a:t>, "Business Risk Review", </a:t>
            </a:r>
            <a:r>
              <a:rPr lang="en-GB" sz="1200" dirty="0" err="1" smtClean="0"/>
              <a:t>Oficina</a:t>
            </a:r>
            <a:r>
              <a:rPr lang="en-GB" sz="1200" dirty="0" smtClean="0"/>
              <a:t> de </a:t>
            </a:r>
            <a:r>
              <a:rPr lang="en-GB" sz="1200" dirty="0" err="1" smtClean="0"/>
              <a:t>Seguridad</a:t>
            </a:r>
            <a:r>
              <a:rPr lang="en-GB" sz="1200" dirty="0" smtClean="0"/>
              <a:t> del </a:t>
            </a:r>
            <a:r>
              <a:rPr lang="en-GB" sz="1200" dirty="0" err="1" smtClean="0"/>
              <a:t>Grupo</a:t>
            </a:r>
            <a:r>
              <a:rPr lang="en-GB" sz="1200" dirty="0" smtClean="0"/>
              <a:t>, </a:t>
            </a:r>
            <a:r>
              <a:rPr lang="en-GB" sz="1200" dirty="0" err="1" smtClean="0"/>
              <a:t>Finanzas</a:t>
            </a:r>
            <a:r>
              <a:rPr lang="en-GB" sz="1200" dirty="0" smtClean="0"/>
              <a:t>, RH </a:t>
            </a:r>
          </a:p>
          <a:p>
            <a:pPr marL="85725" indent="-85725">
              <a:buFont typeface="Wingdings" pitchFamily="2" charset="2"/>
              <a:buChar char="§"/>
            </a:pPr>
            <a:r>
              <a:rPr lang="en-GB" sz="1200" dirty="0" smtClean="0"/>
              <a:t>ORM </a:t>
            </a:r>
            <a:r>
              <a:rPr lang="en-GB" sz="1200" dirty="0" err="1" smtClean="0"/>
              <a:t>coordina</a:t>
            </a:r>
            <a:r>
              <a:rPr lang="en-GB" sz="1200" dirty="0" smtClean="0"/>
              <a:t> el </a:t>
            </a:r>
            <a:r>
              <a:rPr lang="en-GB" sz="1200" dirty="0" err="1" smtClean="0"/>
              <a:t>marco</a:t>
            </a:r>
            <a:r>
              <a:rPr lang="en-GB" sz="1200" dirty="0" smtClean="0"/>
              <a:t> de </a:t>
            </a:r>
            <a:r>
              <a:rPr lang="en-GB" sz="1200" dirty="0" err="1" smtClean="0"/>
              <a:t>confiabilidad</a:t>
            </a:r>
            <a:endParaRPr lang="en-GB" sz="1200" dirty="0" smtClean="0"/>
          </a:p>
          <a:p>
            <a:endParaRPr lang="en-GB" sz="1100" dirty="0" smtClean="0"/>
          </a:p>
          <a:p>
            <a:r>
              <a:rPr lang="en-GB" sz="1200" b="1" dirty="0" smtClean="0"/>
              <a:t>3a </a:t>
            </a:r>
            <a:r>
              <a:rPr lang="en-GB" sz="1200" b="1" dirty="0" err="1" smtClean="0"/>
              <a:t>línea</a:t>
            </a:r>
            <a:r>
              <a:rPr lang="en-GB" sz="1200" b="1" dirty="0" smtClean="0"/>
              <a:t> de </a:t>
            </a:r>
            <a:r>
              <a:rPr lang="en-GB" sz="1200" b="1" dirty="0" err="1" smtClean="0"/>
              <a:t>defensa</a:t>
            </a:r>
            <a:endParaRPr lang="en-GB" sz="1200" b="1" dirty="0" smtClean="0"/>
          </a:p>
          <a:p>
            <a:r>
              <a:rPr lang="en-GB" sz="1200" dirty="0" smtClean="0"/>
              <a:t>GIA se </a:t>
            </a:r>
            <a:r>
              <a:rPr lang="en-GB" sz="1200" dirty="0" err="1" smtClean="0"/>
              <a:t>enfoca</a:t>
            </a:r>
            <a:r>
              <a:rPr lang="en-GB" sz="1200" dirty="0" smtClean="0"/>
              <a:t> en los </a:t>
            </a:r>
            <a:r>
              <a:rPr lang="en-GB" sz="1200" dirty="0" err="1" smtClean="0"/>
              <a:t>riesgos</a:t>
            </a:r>
            <a:r>
              <a:rPr lang="en-GB" sz="1200" dirty="0" smtClean="0"/>
              <a:t> clave, </a:t>
            </a:r>
            <a:r>
              <a:rPr lang="en-GB" sz="1200" dirty="0" err="1" smtClean="0"/>
              <a:t>apalancándose</a:t>
            </a:r>
            <a:r>
              <a:rPr lang="en-GB" sz="1200" dirty="0" smtClean="0"/>
              <a:t> de </a:t>
            </a:r>
            <a:r>
              <a:rPr lang="en-GB" sz="1200" dirty="0" err="1" smtClean="0"/>
              <a:t>las</a:t>
            </a:r>
            <a:r>
              <a:rPr lang="en-GB" sz="1200" dirty="0" smtClean="0"/>
              <a:t> </a:t>
            </a:r>
            <a:r>
              <a:rPr lang="en-GB" sz="1200" dirty="0" err="1" smtClean="0"/>
              <a:t>evaluaciones</a:t>
            </a:r>
            <a:r>
              <a:rPr lang="en-GB" sz="1200" dirty="0" smtClean="0"/>
              <a:t> </a:t>
            </a:r>
            <a:r>
              <a:rPr lang="en-GB" sz="1200" dirty="0" err="1" smtClean="0"/>
              <a:t>hechas</a:t>
            </a:r>
            <a:r>
              <a:rPr lang="en-GB" sz="1200" dirty="0" smtClean="0"/>
              <a:t> </a:t>
            </a:r>
            <a:r>
              <a:rPr lang="en-GB" sz="1200" dirty="0" err="1" smtClean="0"/>
              <a:t>por</a:t>
            </a:r>
            <a:r>
              <a:rPr lang="en-GB" sz="1200" dirty="0" smtClean="0"/>
              <a:t> la </a:t>
            </a:r>
            <a:r>
              <a:rPr lang="en-GB" sz="1200" dirty="0" err="1" smtClean="0"/>
              <a:t>gerencia</a:t>
            </a:r>
            <a:r>
              <a:rPr lang="en-GB" sz="1200" dirty="0" smtClean="0"/>
              <a:t> en el 1er </a:t>
            </a:r>
            <a:r>
              <a:rPr lang="en-GB" sz="1200" dirty="0" err="1" smtClean="0"/>
              <a:t>grupo</a:t>
            </a:r>
            <a:r>
              <a:rPr lang="en-GB" sz="1200" dirty="0" smtClean="0"/>
              <a:t> y la </a:t>
            </a:r>
            <a:r>
              <a:rPr lang="en-GB" sz="1200" dirty="0" err="1" smtClean="0"/>
              <a:t>confiabilidd</a:t>
            </a:r>
            <a:r>
              <a:rPr lang="en-GB" sz="1200" dirty="0" smtClean="0"/>
              <a:t> </a:t>
            </a:r>
            <a:r>
              <a:rPr lang="en-GB" sz="1200" dirty="0" err="1" smtClean="0"/>
              <a:t>obtenida</a:t>
            </a:r>
            <a:r>
              <a:rPr lang="en-GB" sz="1200" dirty="0"/>
              <a:t> </a:t>
            </a:r>
            <a:r>
              <a:rPr lang="en-GB" sz="1200" dirty="0" err="1" smtClean="0"/>
              <a:t>por</a:t>
            </a:r>
            <a:r>
              <a:rPr lang="en-GB" sz="1200" dirty="0" smtClean="0"/>
              <a:t> el 2o.</a:t>
            </a:r>
            <a:endParaRPr lang="en-GB" sz="1000" dirty="0" smtClean="0">
              <a:solidFill>
                <a:srgbClr val="002060"/>
              </a:solidFill>
              <a:latin typeface="SwissReSans" pitchFamily="34" charset="0"/>
            </a:endParaRPr>
          </a:p>
          <a:p>
            <a:endParaRPr lang="en-GB" sz="1200" dirty="0" smtClean="0">
              <a:latin typeface="SwissReSans" pitchFamily="34" charset="0"/>
            </a:endParaRPr>
          </a:p>
          <a:p>
            <a:endParaRPr lang="en-GB" sz="1100" dirty="0" smtClean="0">
              <a:latin typeface="SwissReSans" pitchFamily="34" charset="0"/>
            </a:endParaRPr>
          </a:p>
          <a:p>
            <a:endParaRPr lang="en-GB" sz="1200" dirty="0" smtClean="0">
              <a:latin typeface="SwissReSans" pitchFamily="34" charset="0"/>
            </a:endParaRPr>
          </a:p>
        </p:txBody>
      </p:sp>
      <p:sp>
        <p:nvSpPr>
          <p:cNvPr id="27" name="Rectangle 26"/>
          <p:cNvSpPr/>
          <p:nvPr/>
        </p:nvSpPr>
        <p:spPr>
          <a:xfrm>
            <a:off x="5148064" y="1844824"/>
            <a:ext cx="288032" cy="2592288"/>
          </a:xfrm>
          <a:prstGeom prst="rect">
            <a:avLst/>
          </a:prstGeom>
          <a:solidFill>
            <a:srgbClr val="0F4DBC"/>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000" dirty="0" smtClean="0">
                <a:latin typeface="SwissReSans" pitchFamily="34" charset="0"/>
              </a:rPr>
              <a:t>EC </a:t>
            </a:r>
            <a:r>
              <a:rPr lang="en-GB" sz="1000" dirty="0">
                <a:latin typeface="SwissReSans" pitchFamily="34" charset="0"/>
              </a:rPr>
              <a:t>y</a:t>
            </a:r>
            <a:r>
              <a:rPr lang="en-GB" sz="1000" dirty="0" smtClean="0">
                <a:latin typeface="SwissReSans" pitchFamily="34" charset="0"/>
              </a:rPr>
              <a:t> GMB</a:t>
            </a:r>
          </a:p>
        </p:txBody>
      </p:sp>
      <p:sp>
        <p:nvSpPr>
          <p:cNvPr id="28" name="Right Arrow 27"/>
          <p:cNvSpPr>
            <a:spLocks noChangeAspect="1"/>
          </p:cNvSpPr>
          <p:nvPr/>
        </p:nvSpPr>
        <p:spPr>
          <a:xfrm>
            <a:off x="5436098" y="2513893"/>
            <a:ext cx="299261" cy="251757"/>
          </a:xfrm>
          <a:prstGeom prst="rightArrow">
            <a:avLst/>
          </a:prstGeom>
          <a:solidFill>
            <a:srgbClr val="0F4D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29" name="Right Arrow 28"/>
          <p:cNvSpPr>
            <a:spLocks noChangeAspect="1"/>
          </p:cNvSpPr>
          <p:nvPr/>
        </p:nvSpPr>
        <p:spPr>
          <a:xfrm>
            <a:off x="5436096" y="3825315"/>
            <a:ext cx="299261" cy="251757"/>
          </a:xfrm>
          <a:prstGeom prst="rightArrow">
            <a:avLst/>
          </a:prstGeom>
          <a:solidFill>
            <a:srgbClr val="6F94D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31" name="Title 2"/>
          <p:cNvSpPr>
            <a:spLocks noGrp="1"/>
          </p:cNvSpPr>
          <p:nvPr>
            <p:ph type="title"/>
          </p:nvPr>
        </p:nvSpPr>
        <p:spPr>
          <a:xfrm>
            <a:off x="755651" y="476251"/>
            <a:ext cx="5832475" cy="865187"/>
          </a:xfrm>
        </p:spPr>
        <p:txBody>
          <a:bodyPr/>
          <a:lstStyle/>
          <a:p>
            <a:r>
              <a:rPr lang="en-GB" dirty="0"/>
              <a:t>1) </a:t>
            </a:r>
            <a:r>
              <a:rPr lang="en-GB" dirty="0" err="1"/>
              <a:t>Gobierno</a:t>
            </a:r>
            <a:r>
              <a:rPr lang="en-GB" dirty="0"/>
              <a:t> y control</a:t>
            </a:r>
            <a:br>
              <a:rPr lang="en-GB" dirty="0"/>
            </a:br>
            <a:r>
              <a:rPr lang="en-GB" sz="2000" dirty="0" err="1" smtClean="0">
                <a:solidFill>
                  <a:schemeClr val="accent2"/>
                </a:solidFill>
              </a:rPr>
              <a:t>Líneas</a:t>
            </a:r>
            <a:r>
              <a:rPr lang="en-GB" sz="2000" dirty="0" smtClean="0">
                <a:solidFill>
                  <a:schemeClr val="accent2"/>
                </a:solidFill>
              </a:rPr>
              <a:t> de </a:t>
            </a:r>
            <a:r>
              <a:rPr lang="en-GB" sz="2000" dirty="0" err="1" smtClean="0">
                <a:solidFill>
                  <a:schemeClr val="accent2"/>
                </a:solidFill>
              </a:rPr>
              <a:t>defensa</a:t>
            </a:r>
            <a:endParaRPr lang="es-ES_tradnl" sz="2000" dirty="0"/>
          </a:p>
        </p:txBody>
      </p:sp>
      <p:sp>
        <p:nvSpPr>
          <p:cNvPr id="32" name="TextBox 31"/>
          <p:cNvSpPr txBox="1"/>
          <p:nvPr/>
        </p:nvSpPr>
        <p:spPr>
          <a:xfrm>
            <a:off x="3419872" y="4520153"/>
            <a:ext cx="1352806" cy="276999"/>
          </a:xfrm>
          <a:prstGeom prst="rect">
            <a:avLst/>
          </a:prstGeom>
          <a:noFill/>
        </p:spPr>
        <p:txBody>
          <a:bodyPr wrap="none" rtlCol="0">
            <a:spAutoFit/>
          </a:bodyPr>
          <a:lstStyle/>
          <a:p>
            <a:r>
              <a:rPr lang="en-GB" sz="1200" dirty="0" err="1" smtClean="0">
                <a:solidFill>
                  <a:schemeClr val="accent2">
                    <a:lumMod val="75000"/>
                  </a:schemeClr>
                </a:solidFill>
                <a:latin typeface="SwissReSans" pitchFamily="34" charset="0"/>
              </a:rPr>
              <a:t>Riesgo</a:t>
            </a:r>
            <a:r>
              <a:rPr lang="en-GB" sz="1200" dirty="0" smtClean="0">
                <a:solidFill>
                  <a:schemeClr val="accent2">
                    <a:lumMod val="75000"/>
                  </a:schemeClr>
                </a:solidFill>
                <a:latin typeface="SwissReSans" pitchFamily="34" charset="0"/>
              </a:rPr>
              <a:t> &amp; Control</a:t>
            </a:r>
          </a:p>
        </p:txBody>
      </p:sp>
      <p:sp>
        <p:nvSpPr>
          <p:cNvPr id="33" name="TextBox 32"/>
          <p:cNvSpPr txBox="1"/>
          <p:nvPr/>
        </p:nvSpPr>
        <p:spPr>
          <a:xfrm>
            <a:off x="3419872" y="3224009"/>
            <a:ext cx="1352806" cy="276999"/>
          </a:xfrm>
          <a:prstGeom prst="rect">
            <a:avLst/>
          </a:prstGeom>
          <a:noFill/>
        </p:spPr>
        <p:txBody>
          <a:bodyPr wrap="none" rtlCol="0">
            <a:spAutoFit/>
          </a:bodyPr>
          <a:lstStyle/>
          <a:p>
            <a:r>
              <a:rPr lang="en-GB" sz="1200" dirty="0" err="1" smtClean="0">
                <a:solidFill>
                  <a:schemeClr val="accent2">
                    <a:lumMod val="75000"/>
                  </a:schemeClr>
                </a:solidFill>
                <a:latin typeface="SwissReSans" pitchFamily="34" charset="0"/>
              </a:rPr>
              <a:t>Riesgo</a:t>
            </a:r>
            <a:r>
              <a:rPr lang="en-GB" sz="1200" dirty="0" smtClean="0">
                <a:solidFill>
                  <a:schemeClr val="accent2">
                    <a:lumMod val="75000"/>
                  </a:schemeClr>
                </a:solidFill>
                <a:latin typeface="SwissReSans" pitchFamily="34" charset="0"/>
              </a:rPr>
              <a:t> &amp; Control</a:t>
            </a:r>
          </a:p>
        </p:txBody>
      </p:sp>
    </p:spTree>
    <p:extLst>
      <p:ext uri="{BB962C8B-B14F-4D97-AF65-F5344CB8AC3E}">
        <p14:creationId xmlns:p14="http://schemas.microsoft.com/office/powerpoint/2010/main" val="4030210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n-GB" smtClean="0"/>
              <a:pPr/>
              <a:t>16</a:t>
            </a:fld>
            <a:endParaRPr lang="en-GB"/>
          </a:p>
        </p:txBody>
      </p:sp>
      <p:sp>
        <p:nvSpPr>
          <p:cNvPr id="4" name="Title 3"/>
          <p:cNvSpPr>
            <a:spLocks noGrp="1"/>
          </p:cNvSpPr>
          <p:nvPr>
            <p:ph type="title"/>
          </p:nvPr>
        </p:nvSpPr>
        <p:spPr/>
        <p:txBody>
          <a:bodyPr/>
          <a:lstStyle/>
          <a:p>
            <a:r>
              <a:rPr lang="en-GB" dirty="0"/>
              <a:t/>
            </a:r>
            <a:br>
              <a:rPr lang="en-GB" dirty="0"/>
            </a:br>
            <a:r>
              <a:rPr lang="en-GB" dirty="0" smtClean="0"/>
              <a:t>2) </a:t>
            </a:r>
            <a:r>
              <a:rPr lang="en-GB" dirty="0" err="1" smtClean="0"/>
              <a:t>Cultura</a:t>
            </a:r>
            <a:r>
              <a:rPr lang="en-GB" dirty="0" smtClean="0"/>
              <a:t> de </a:t>
            </a:r>
            <a:r>
              <a:rPr lang="en-GB" dirty="0" err="1" smtClean="0"/>
              <a:t>riesgo</a:t>
            </a:r>
            <a:r>
              <a:rPr lang="en-GB" dirty="0" smtClean="0"/>
              <a:t/>
            </a:r>
            <a:br>
              <a:rPr lang="en-GB" dirty="0" smtClean="0"/>
            </a:br>
            <a:r>
              <a:rPr lang="en-GB" sz="2000" dirty="0" err="1" smtClean="0">
                <a:solidFill>
                  <a:schemeClr val="accent2"/>
                </a:solidFill>
              </a:rPr>
              <a:t>Cómo</a:t>
            </a:r>
            <a:r>
              <a:rPr lang="en-GB" sz="2000" dirty="0" smtClean="0">
                <a:solidFill>
                  <a:schemeClr val="accent2"/>
                </a:solidFill>
              </a:rPr>
              <a:t> los </a:t>
            </a:r>
            <a:r>
              <a:rPr lang="en-GB" sz="2000" dirty="0" err="1" smtClean="0">
                <a:solidFill>
                  <a:schemeClr val="accent2"/>
                </a:solidFill>
              </a:rPr>
              <a:t>principios</a:t>
            </a:r>
            <a:r>
              <a:rPr lang="en-GB" sz="2000" dirty="0" smtClean="0">
                <a:solidFill>
                  <a:schemeClr val="accent2"/>
                </a:solidFill>
              </a:rPr>
              <a:t> de ERM </a:t>
            </a:r>
            <a:r>
              <a:rPr lang="en-GB" sz="2000" dirty="0" err="1" smtClean="0">
                <a:solidFill>
                  <a:schemeClr val="accent2"/>
                </a:solidFill>
              </a:rPr>
              <a:t>guían</a:t>
            </a:r>
            <a:r>
              <a:rPr lang="en-GB" sz="2000" dirty="0" smtClean="0">
                <a:solidFill>
                  <a:schemeClr val="accent2"/>
                </a:solidFill>
              </a:rPr>
              <a:t> la </a:t>
            </a:r>
            <a:r>
              <a:rPr lang="en-GB" sz="2000" dirty="0" err="1" smtClean="0">
                <a:solidFill>
                  <a:schemeClr val="accent2"/>
                </a:solidFill>
              </a:rPr>
              <a:t>estrategia</a:t>
            </a:r>
            <a:endParaRPr lang="en-GB" sz="2000" dirty="0">
              <a:solidFill>
                <a:schemeClr val="accent2"/>
              </a:solidFill>
            </a:endParaRPr>
          </a:p>
        </p:txBody>
      </p:sp>
      <p:sp>
        <p:nvSpPr>
          <p:cNvPr id="5" name="Rectangle 26"/>
          <p:cNvSpPr>
            <a:spLocks noChangeArrowheads="1"/>
          </p:cNvSpPr>
          <p:nvPr/>
        </p:nvSpPr>
        <p:spPr bwMode="auto">
          <a:xfrm>
            <a:off x="744272" y="1448780"/>
            <a:ext cx="7896179" cy="4616246"/>
          </a:xfrm>
          <a:prstGeom prst="rect">
            <a:avLst/>
          </a:prstGeom>
          <a:solidFill>
            <a:schemeClr val="tx2">
              <a:lumMod val="20000"/>
              <a:lumOff val="80000"/>
            </a:schemeClr>
          </a:solidFill>
          <a:ln w="15875" algn="ctr">
            <a:noFill/>
            <a:miter lim="800000"/>
            <a:headEnd/>
            <a:tailEnd/>
          </a:ln>
          <a:effectLst/>
        </p:spPr>
        <p:txBody>
          <a:bodyPr wrap="none" lIns="77157" tIns="77157" rIns="77157" bIns="77157" anchor="ctr"/>
          <a:lstStyle/>
          <a:p>
            <a:endParaRPr lang="en-US"/>
          </a:p>
        </p:txBody>
      </p:sp>
      <p:sp>
        <p:nvSpPr>
          <p:cNvPr id="6" name="Rectangle 7"/>
          <p:cNvSpPr>
            <a:spLocks noChangeArrowheads="1"/>
          </p:cNvSpPr>
          <p:nvPr/>
        </p:nvSpPr>
        <p:spPr bwMode="auto">
          <a:xfrm>
            <a:off x="4764369" y="1795230"/>
            <a:ext cx="3732067" cy="3866018"/>
          </a:xfrm>
          <a:prstGeom prst="rect">
            <a:avLst/>
          </a:prstGeom>
          <a:solidFill>
            <a:schemeClr val="tx2">
              <a:lumMod val="40000"/>
              <a:lumOff val="60000"/>
            </a:schemeClr>
          </a:solidFill>
          <a:ln w="15875" algn="ctr">
            <a:noFill/>
            <a:miter lim="800000"/>
            <a:headEnd/>
            <a:tailEnd/>
          </a:ln>
          <a:effectLst/>
        </p:spPr>
        <p:txBody>
          <a:bodyPr lIns="63917" tIns="63917" rIns="63917" bIns="63917"/>
          <a:lstStyle/>
          <a:p>
            <a:pPr marL="801460" lvl="1" indent="-349694" defTabSz="901643">
              <a:spcBef>
                <a:spcPts val="500"/>
              </a:spcBef>
              <a:buClr>
                <a:srgbClr val="686AB0"/>
              </a:buClr>
              <a:tabLst>
                <a:tab pos="801460" algn="l"/>
              </a:tabLst>
            </a:pPr>
            <a:endParaRPr lang="en-GB" sz="1650" dirty="0"/>
          </a:p>
          <a:p>
            <a:pPr marL="801460" lvl="1" indent="-349694" defTabSz="901643">
              <a:spcBef>
                <a:spcPts val="500"/>
              </a:spcBef>
              <a:buClr>
                <a:srgbClr val="686AB0"/>
              </a:buClr>
              <a:tabLst>
                <a:tab pos="801460" algn="l"/>
              </a:tabLst>
            </a:pPr>
            <a:r>
              <a:rPr lang="en-GB" sz="1650" b="1" dirty="0" err="1" smtClean="0"/>
              <a:t>Toma</a:t>
            </a:r>
            <a:r>
              <a:rPr lang="en-GB" sz="1650" b="1" dirty="0" smtClean="0"/>
              <a:t> de </a:t>
            </a:r>
            <a:r>
              <a:rPr lang="en-GB" sz="1650" b="1" dirty="0" err="1" smtClean="0"/>
              <a:t>riesgos</a:t>
            </a:r>
            <a:r>
              <a:rPr lang="en-GB" sz="1650" b="1" dirty="0" smtClean="0"/>
              <a:t> </a:t>
            </a:r>
            <a:r>
              <a:rPr lang="en-GB" sz="1650" b="1" dirty="0" err="1" smtClean="0"/>
              <a:t>controlada</a:t>
            </a:r>
            <a:endParaRPr lang="en-GB" sz="1650" b="1" dirty="0"/>
          </a:p>
          <a:p>
            <a:pPr marL="801460" lvl="1" indent="-349694" defTabSz="901643">
              <a:spcBef>
                <a:spcPts val="500"/>
              </a:spcBef>
              <a:buClr>
                <a:srgbClr val="686AB0"/>
              </a:buClr>
              <a:tabLst>
                <a:tab pos="801460" algn="l"/>
              </a:tabLst>
            </a:pPr>
            <a:r>
              <a:rPr lang="en-GB" sz="1650" dirty="0">
                <a:sym typeface="Wingdings" pitchFamily="2" charset="2"/>
              </a:rPr>
              <a:t></a:t>
            </a:r>
            <a:r>
              <a:rPr lang="en-GB" sz="1650" dirty="0"/>
              <a:t> 	</a:t>
            </a:r>
            <a:r>
              <a:rPr lang="en-GB" sz="1650" dirty="0" err="1" smtClean="0"/>
              <a:t>política</a:t>
            </a:r>
            <a:r>
              <a:rPr lang="en-GB" sz="1650" dirty="0" smtClean="0"/>
              <a:t> y </a:t>
            </a:r>
            <a:r>
              <a:rPr lang="en-GB" sz="1650" dirty="0" err="1" smtClean="0"/>
              <a:t>marco</a:t>
            </a:r>
            <a:r>
              <a:rPr lang="en-GB" sz="1650" dirty="0" smtClean="0"/>
              <a:t> de control de </a:t>
            </a:r>
            <a:r>
              <a:rPr lang="en-GB" sz="1650" dirty="0" err="1" smtClean="0"/>
              <a:t>riesgos</a:t>
            </a:r>
            <a:r>
              <a:rPr lang="en-GB" sz="1650" dirty="0" smtClean="0"/>
              <a:t> </a:t>
            </a:r>
            <a:r>
              <a:rPr lang="en-GB" sz="1650" dirty="0" err="1" smtClean="0"/>
              <a:t>claros</a:t>
            </a:r>
            <a:endParaRPr lang="en-GB" sz="1650" b="1" dirty="0"/>
          </a:p>
          <a:p>
            <a:pPr marL="801460" lvl="1" indent="-349694" defTabSz="901643">
              <a:spcBef>
                <a:spcPts val="500"/>
              </a:spcBef>
              <a:buClr>
                <a:srgbClr val="686AB0"/>
              </a:buClr>
              <a:tabLst>
                <a:tab pos="801460" algn="l"/>
              </a:tabLst>
            </a:pPr>
            <a:r>
              <a:rPr lang="en-GB" sz="1650" b="1" dirty="0" err="1" smtClean="0"/>
              <a:t>Responsabilidades</a:t>
            </a:r>
            <a:r>
              <a:rPr lang="en-GB" sz="1650" b="1" dirty="0" smtClean="0"/>
              <a:t> </a:t>
            </a:r>
            <a:r>
              <a:rPr lang="en-GB" sz="1650" b="1" dirty="0" err="1" smtClean="0"/>
              <a:t>claras</a:t>
            </a:r>
            <a:endParaRPr lang="en-GB" sz="1650" b="1" dirty="0"/>
          </a:p>
          <a:p>
            <a:pPr marL="801460" lvl="1" indent="-349694" defTabSz="901643">
              <a:spcBef>
                <a:spcPts val="500"/>
              </a:spcBef>
              <a:buClr>
                <a:srgbClr val="686AB0"/>
              </a:buClr>
              <a:tabLst>
                <a:tab pos="801460" algn="l"/>
              </a:tabLst>
            </a:pPr>
            <a:r>
              <a:rPr lang="en-GB" sz="1650" dirty="0">
                <a:sym typeface="Wingdings" pitchFamily="2" charset="2"/>
              </a:rPr>
              <a:t></a:t>
            </a:r>
            <a:r>
              <a:rPr lang="en-GB" sz="1650" dirty="0"/>
              <a:t> 	</a:t>
            </a:r>
            <a:r>
              <a:rPr lang="en-GB" sz="1650" dirty="0" smtClean="0"/>
              <a:t>personas son </a:t>
            </a:r>
            <a:r>
              <a:rPr lang="en-GB" sz="1650" dirty="0" err="1" smtClean="0"/>
              <a:t>responsables</a:t>
            </a:r>
            <a:r>
              <a:rPr lang="en-GB" sz="1650" dirty="0" smtClean="0"/>
              <a:t> </a:t>
            </a:r>
            <a:r>
              <a:rPr lang="en-GB" sz="1650" dirty="0" err="1" smtClean="0"/>
              <a:t>por</a:t>
            </a:r>
            <a:r>
              <a:rPr lang="en-GB" sz="1650" dirty="0" smtClean="0"/>
              <a:t> sus </a:t>
            </a:r>
            <a:r>
              <a:rPr lang="en-GB" sz="1650" dirty="0" err="1" smtClean="0"/>
              <a:t>decisiones</a:t>
            </a:r>
            <a:endParaRPr lang="en-GB" sz="1650" dirty="0"/>
          </a:p>
          <a:p>
            <a:pPr marL="801460" lvl="1" indent="-349694" defTabSz="901643">
              <a:spcBef>
                <a:spcPts val="500"/>
              </a:spcBef>
              <a:buClr>
                <a:srgbClr val="686AB0"/>
              </a:buClr>
              <a:tabLst>
                <a:tab pos="801460" algn="l"/>
              </a:tabLst>
            </a:pPr>
            <a:r>
              <a:rPr lang="en-GB" sz="1650" b="1" dirty="0" err="1" smtClean="0"/>
              <a:t>Función</a:t>
            </a:r>
            <a:r>
              <a:rPr lang="en-GB" sz="1650" b="1" dirty="0" smtClean="0"/>
              <a:t> de control de </a:t>
            </a:r>
            <a:r>
              <a:rPr lang="en-GB" sz="1650" b="1" dirty="0" err="1" smtClean="0"/>
              <a:t>riesgos</a:t>
            </a:r>
            <a:r>
              <a:rPr lang="en-GB" sz="1650" b="1" dirty="0" smtClean="0"/>
              <a:t> </a:t>
            </a:r>
            <a:r>
              <a:rPr lang="en-GB" sz="1650" b="1" dirty="0" err="1" smtClean="0"/>
              <a:t>independiente</a:t>
            </a:r>
            <a:endParaRPr lang="en-GB" sz="1650" b="1" dirty="0"/>
          </a:p>
          <a:p>
            <a:pPr marL="801460" lvl="1" indent="-349694" defTabSz="901643">
              <a:spcBef>
                <a:spcPts val="500"/>
              </a:spcBef>
              <a:buClr>
                <a:srgbClr val="686AB0"/>
              </a:buClr>
              <a:tabLst>
                <a:tab pos="801460" algn="l"/>
              </a:tabLst>
            </a:pPr>
            <a:r>
              <a:rPr lang="en-GB" sz="1650" dirty="0">
                <a:sym typeface="Wingdings" pitchFamily="2" charset="2"/>
              </a:rPr>
              <a:t></a:t>
            </a:r>
            <a:r>
              <a:rPr lang="en-GB" sz="1650" dirty="0"/>
              <a:t> 	</a:t>
            </a:r>
            <a:r>
              <a:rPr lang="en-GB" sz="1650" dirty="0" err="1" smtClean="0"/>
              <a:t>evitar</a:t>
            </a:r>
            <a:r>
              <a:rPr lang="en-GB" sz="1650" dirty="0" smtClean="0"/>
              <a:t> </a:t>
            </a:r>
            <a:r>
              <a:rPr lang="en-GB" sz="1650" dirty="0" err="1" smtClean="0"/>
              <a:t>conflictos</a:t>
            </a:r>
            <a:r>
              <a:rPr lang="en-GB" sz="1650" dirty="0" smtClean="0"/>
              <a:t> de </a:t>
            </a:r>
            <a:r>
              <a:rPr lang="en-GB" sz="1650" dirty="0" err="1" smtClean="0"/>
              <a:t>interés</a:t>
            </a:r>
            <a:endParaRPr lang="en-GB" sz="1650" dirty="0"/>
          </a:p>
          <a:p>
            <a:pPr marL="801460" lvl="1" indent="-349694" defTabSz="901643">
              <a:spcBef>
                <a:spcPts val="500"/>
              </a:spcBef>
              <a:buClr>
                <a:srgbClr val="686AB0"/>
              </a:buClr>
              <a:tabLst>
                <a:tab pos="801460" algn="l"/>
              </a:tabLst>
            </a:pPr>
            <a:r>
              <a:rPr lang="en-GB" sz="1650" b="1" dirty="0" err="1" smtClean="0"/>
              <a:t>Cultura</a:t>
            </a:r>
            <a:r>
              <a:rPr lang="en-GB" sz="1650" b="1" dirty="0" smtClean="0"/>
              <a:t> de </a:t>
            </a:r>
            <a:r>
              <a:rPr lang="en-GB" sz="1650" b="1" dirty="0" err="1" smtClean="0"/>
              <a:t>riesgos</a:t>
            </a:r>
            <a:r>
              <a:rPr lang="en-GB" sz="1650" b="1" dirty="0" smtClean="0"/>
              <a:t> </a:t>
            </a:r>
            <a:r>
              <a:rPr lang="en-GB" sz="1650" b="1" dirty="0" err="1" smtClean="0"/>
              <a:t>abierta</a:t>
            </a:r>
            <a:endParaRPr lang="en-GB" sz="1650" b="1" dirty="0"/>
          </a:p>
          <a:p>
            <a:pPr marL="801460" lvl="1" indent="-349694" defTabSz="901643">
              <a:spcBef>
                <a:spcPts val="500"/>
              </a:spcBef>
              <a:buClr>
                <a:srgbClr val="686AB0"/>
              </a:buClr>
              <a:tabLst>
                <a:tab pos="801460" algn="l"/>
              </a:tabLst>
            </a:pPr>
            <a:r>
              <a:rPr lang="en-GB" sz="1650" dirty="0">
                <a:sym typeface="Wingdings" pitchFamily="2" charset="2"/>
              </a:rPr>
              <a:t></a:t>
            </a:r>
            <a:r>
              <a:rPr lang="en-GB" sz="1650" dirty="0"/>
              <a:t> 	</a:t>
            </a:r>
            <a:r>
              <a:rPr lang="en-GB" sz="1650" dirty="0" err="1" smtClean="0"/>
              <a:t>transparencia</a:t>
            </a:r>
            <a:r>
              <a:rPr lang="en-GB" sz="1650" dirty="0" smtClean="0"/>
              <a:t> de </a:t>
            </a:r>
            <a:r>
              <a:rPr lang="en-GB" sz="1650" dirty="0" err="1" smtClean="0"/>
              <a:t>riesgo</a:t>
            </a:r>
            <a:r>
              <a:rPr lang="en-GB" sz="1650" dirty="0" smtClean="0"/>
              <a:t> a </a:t>
            </a:r>
            <a:r>
              <a:rPr lang="en-GB" sz="1650" dirty="0" err="1" smtClean="0"/>
              <a:t>todos</a:t>
            </a:r>
            <a:r>
              <a:rPr lang="en-GB" sz="1650" dirty="0" smtClean="0"/>
              <a:t> los </a:t>
            </a:r>
            <a:r>
              <a:rPr lang="en-GB" sz="1650" dirty="0" err="1" smtClean="0"/>
              <a:t>niveles</a:t>
            </a:r>
            <a:endParaRPr lang="en-GB" sz="1650" dirty="0"/>
          </a:p>
          <a:p>
            <a:pPr marL="801460" lvl="1" indent="-349694" defTabSz="901643">
              <a:spcBef>
                <a:spcPct val="70000"/>
              </a:spcBef>
              <a:buClr>
                <a:srgbClr val="686AB0"/>
              </a:buClr>
              <a:tabLst>
                <a:tab pos="801460" algn="l"/>
              </a:tabLst>
            </a:pPr>
            <a:endParaRPr lang="en-GB" sz="1650" dirty="0"/>
          </a:p>
        </p:txBody>
      </p:sp>
      <p:sp>
        <p:nvSpPr>
          <p:cNvPr id="7" name="Rectangle 8"/>
          <p:cNvSpPr>
            <a:spLocks noChangeArrowheads="1"/>
          </p:cNvSpPr>
          <p:nvPr/>
        </p:nvSpPr>
        <p:spPr bwMode="auto">
          <a:xfrm>
            <a:off x="4764368" y="1555768"/>
            <a:ext cx="3732067" cy="397068"/>
          </a:xfrm>
          <a:prstGeom prst="rect">
            <a:avLst/>
          </a:prstGeom>
          <a:solidFill>
            <a:schemeClr val="tx2">
              <a:lumMod val="75000"/>
            </a:schemeClr>
          </a:solidFill>
          <a:ln w="15875" algn="ctr">
            <a:noFill/>
            <a:miter lim="800000"/>
            <a:headEnd/>
            <a:tailEnd/>
          </a:ln>
          <a:effectLst/>
        </p:spPr>
        <p:txBody>
          <a:bodyPr wrap="none" lIns="63917" tIns="63917" rIns="63917" bIns="63917" anchor="ctr"/>
          <a:lstStyle/>
          <a:p>
            <a:pPr defTabSz="901643">
              <a:spcBef>
                <a:spcPct val="50000"/>
              </a:spcBef>
              <a:buClr>
                <a:schemeClr val="bg2"/>
              </a:buClr>
            </a:pPr>
            <a:r>
              <a:rPr lang="en-GB" dirty="0" err="1" smtClean="0">
                <a:solidFill>
                  <a:srgbClr val="FFFFFF"/>
                </a:solidFill>
              </a:rPr>
              <a:t>Principios</a:t>
            </a:r>
            <a:r>
              <a:rPr lang="en-GB" dirty="0" smtClean="0">
                <a:solidFill>
                  <a:srgbClr val="FFFFFF"/>
                </a:solidFill>
              </a:rPr>
              <a:t> de ERM</a:t>
            </a:r>
            <a:endParaRPr lang="en-GB" dirty="0">
              <a:solidFill>
                <a:srgbClr val="FFFFFF"/>
              </a:solidFill>
            </a:endParaRPr>
          </a:p>
        </p:txBody>
      </p:sp>
      <p:sp>
        <p:nvSpPr>
          <p:cNvPr id="8" name="Rectangle 9"/>
          <p:cNvSpPr>
            <a:spLocks noChangeArrowheads="1"/>
          </p:cNvSpPr>
          <p:nvPr/>
        </p:nvSpPr>
        <p:spPr bwMode="auto">
          <a:xfrm>
            <a:off x="823475" y="1817238"/>
            <a:ext cx="3712521" cy="3844010"/>
          </a:xfrm>
          <a:prstGeom prst="rect">
            <a:avLst/>
          </a:prstGeom>
          <a:solidFill>
            <a:schemeClr val="tx2">
              <a:lumMod val="40000"/>
              <a:lumOff val="60000"/>
            </a:schemeClr>
          </a:solidFill>
          <a:ln w="15875" algn="ctr">
            <a:noFill/>
            <a:miter lim="800000"/>
            <a:headEnd/>
            <a:tailEnd/>
          </a:ln>
          <a:effectLst/>
        </p:spPr>
        <p:txBody>
          <a:bodyPr lIns="63917" tIns="63917" rIns="63917" bIns="63917"/>
          <a:lstStyle/>
          <a:p>
            <a:pPr marL="268414" indent="-268414" defTabSz="901643">
              <a:spcBef>
                <a:spcPct val="50000"/>
              </a:spcBef>
              <a:buClr>
                <a:srgbClr val="686AB0"/>
              </a:buClr>
              <a:tabLst>
                <a:tab pos="801460" algn="l"/>
              </a:tabLst>
            </a:pPr>
            <a:endParaRPr lang="en-GB" sz="1700" dirty="0"/>
          </a:p>
          <a:p>
            <a:pPr marL="801460" lvl="1" indent="-349694" defTabSz="901643">
              <a:spcBef>
                <a:spcPts val="500"/>
              </a:spcBef>
              <a:buClr>
                <a:srgbClr val="686AB0"/>
              </a:buClr>
              <a:tabLst>
                <a:tab pos="801460" algn="l"/>
              </a:tabLst>
            </a:pPr>
            <a:r>
              <a:rPr lang="en-GB" sz="1700" b="1" dirty="0" err="1" smtClean="0"/>
              <a:t>Actitud</a:t>
            </a:r>
            <a:r>
              <a:rPr lang="en-GB" sz="1700" b="1" dirty="0" smtClean="0"/>
              <a:t> </a:t>
            </a:r>
            <a:r>
              <a:rPr lang="en-GB" sz="1700" b="1" dirty="0" err="1" smtClean="0"/>
              <a:t>hacia</a:t>
            </a:r>
            <a:r>
              <a:rPr lang="en-GB" sz="1700" b="1" dirty="0" smtClean="0"/>
              <a:t> el </a:t>
            </a:r>
            <a:r>
              <a:rPr lang="en-GB" sz="1700" b="1" dirty="0" err="1" smtClean="0"/>
              <a:t>riesgo</a:t>
            </a:r>
            <a:endParaRPr lang="en-GB" sz="1700" b="1" dirty="0"/>
          </a:p>
          <a:p>
            <a:pPr marL="801460" lvl="1" indent="-349694" defTabSz="901643">
              <a:spcBef>
                <a:spcPts val="500"/>
              </a:spcBef>
              <a:buClr>
                <a:srgbClr val="686AB0"/>
              </a:buClr>
              <a:tabLst>
                <a:tab pos="801460" algn="l"/>
              </a:tabLst>
            </a:pPr>
            <a:r>
              <a:rPr lang="en-GB" sz="1700" dirty="0">
                <a:sym typeface="Wingdings" pitchFamily="2" charset="2"/>
              </a:rPr>
              <a:t></a:t>
            </a:r>
            <a:r>
              <a:rPr lang="en-GB" sz="1700" dirty="0"/>
              <a:t> 	</a:t>
            </a:r>
            <a:r>
              <a:rPr lang="en-GB" sz="1700" dirty="0" err="1" smtClean="0"/>
              <a:t>definir</a:t>
            </a:r>
            <a:r>
              <a:rPr lang="en-GB" sz="1700" dirty="0" smtClean="0"/>
              <a:t> </a:t>
            </a:r>
            <a:r>
              <a:rPr lang="en-GB" sz="1700" dirty="0" err="1" smtClean="0"/>
              <a:t>las</a:t>
            </a:r>
            <a:r>
              <a:rPr lang="en-GB" sz="1700" dirty="0" smtClean="0"/>
              <a:t> </a:t>
            </a:r>
            <a:r>
              <a:rPr lang="en-GB" sz="1700" dirty="0" err="1" smtClean="0"/>
              <a:t>áreas</a:t>
            </a:r>
            <a:r>
              <a:rPr lang="en-GB" sz="1700" dirty="0" smtClean="0"/>
              <a:t> </a:t>
            </a:r>
            <a:r>
              <a:rPr lang="en-GB" sz="1700" dirty="0" err="1" smtClean="0"/>
              <a:t>tomadoras</a:t>
            </a:r>
            <a:r>
              <a:rPr lang="en-GB" sz="1700" dirty="0" smtClean="0"/>
              <a:t> de </a:t>
            </a:r>
            <a:r>
              <a:rPr lang="en-GB" sz="1700" dirty="0" err="1" smtClean="0"/>
              <a:t>riesgo</a:t>
            </a:r>
            <a:endParaRPr lang="en-GB" sz="1700" dirty="0"/>
          </a:p>
          <a:p>
            <a:pPr marL="801460" lvl="1" indent="-349694" defTabSz="901643">
              <a:spcBef>
                <a:spcPts val="500"/>
              </a:spcBef>
              <a:buClr>
                <a:srgbClr val="686AB0"/>
              </a:buClr>
              <a:tabLst>
                <a:tab pos="801460" algn="l"/>
              </a:tabLst>
            </a:pPr>
            <a:r>
              <a:rPr lang="en-GB" sz="1700" b="1" dirty="0" err="1" smtClean="0"/>
              <a:t>Tolerancia</a:t>
            </a:r>
            <a:r>
              <a:rPr lang="en-GB" sz="1700" b="1" dirty="0" smtClean="0"/>
              <a:t> al </a:t>
            </a:r>
            <a:r>
              <a:rPr lang="en-GB" sz="1700" b="1" dirty="0" err="1" smtClean="0"/>
              <a:t>riesgo</a:t>
            </a:r>
            <a:endParaRPr lang="en-GB" sz="1700" b="1" dirty="0"/>
          </a:p>
          <a:p>
            <a:pPr marL="801460" lvl="1" indent="-349694" defTabSz="901643">
              <a:spcBef>
                <a:spcPts val="500"/>
              </a:spcBef>
              <a:buClr>
                <a:srgbClr val="686AB0"/>
              </a:buClr>
              <a:tabLst>
                <a:tab pos="801460" algn="l"/>
              </a:tabLst>
            </a:pPr>
            <a:r>
              <a:rPr lang="en-GB" sz="1700" dirty="0">
                <a:sym typeface="Wingdings" pitchFamily="2" charset="2"/>
              </a:rPr>
              <a:t></a:t>
            </a:r>
            <a:r>
              <a:rPr lang="en-GB" sz="1700" dirty="0"/>
              <a:t> 	</a:t>
            </a:r>
            <a:r>
              <a:rPr lang="en-GB" sz="1700" dirty="0" err="1" smtClean="0"/>
              <a:t>limitar</a:t>
            </a:r>
            <a:r>
              <a:rPr lang="en-GB" sz="1700" dirty="0" smtClean="0"/>
              <a:t> el </a:t>
            </a:r>
            <a:r>
              <a:rPr lang="en-GB" sz="1700" dirty="0" err="1" smtClean="0"/>
              <a:t>riesgo</a:t>
            </a:r>
            <a:r>
              <a:rPr lang="en-GB" sz="1700" dirty="0" smtClean="0"/>
              <a:t> </a:t>
            </a:r>
            <a:r>
              <a:rPr lang="en-GB" sz="1700" dirty="0" err="1" smtClean="0"/>
              <a:t>para</a:t>
            </a:r>
            <a:r>
              <a:rPr lang="en-GB" sz="1700" dirty="0" smtClean="0"/>
              <a:t> </a:t>
            </a:r>
            <a:r>
              <a:rPr lang="en-GB" sz="1700" dirty="0" err="1" smtClean="0"/>
              <a:t>garantizar</a:t>
            </a:r>
            <a:r>
              <a:rPr lang="en-GB" sz="1700" dirty="0" smtClean="0"/>
              <a:t> la </a:t>
            </a:r>
            <a:r>
              <a:rPr lang="en-GB" sz="1700" dirty="0" err="1" smtClean="0"/>
              <a:t>continuidad</a:t>
            </a:r>
            <a:r>
              <a:rPr lang="en-GB" sz="1700" dirty="0" smtClean="0"/>
              <a:t> de </a:t>
            </a:r>
            <a:r>
              <a:rPr lang="en-GB" sz="1700" dirty="0" err="1" smtClean="0"/>
              <a:t>las</a:t>
            </a:r>
            <a:r>
              <a:rPr lang="en-GB" sz="1700" dirty="0" smtClean="0"/>
              <a:t> </a:t>
            </a:r>
            <a:r>
              <a:rPr lang="en-GB" sz="1700" dirty="0" err="1" smtClean="0"/>
              <a:t>operaciones</a:t>
            </a:r>
            <a:r>
              <a:rPr lang="en-GB" sz="1700" dirty="0" smtClean="0"/>
              <a:t> </a:t>
            </a:r>
            <a:r>
              <a:rPr lang="en-GB" sz="1700" dirty="0" err="1" smtClean="0"/>
              <a:t>tras</a:t>
            </a:r>
            <a:r>
              <a:rPr lang="en-GB" sz="1700" dirty="0" smtClean="0"/>
              <a:t> un </a:t>
            </a:r>
            <a:r>
              <a:rPr lang="en-GB" sz="1700" dirty="0" err="1" smtClean="0"/>
              <a:t>evento</a:t>
            </a:r>
            <a:r>
              <a:rPr lang="en-GB" sz="1700" dirty="0" smtClean="0"/>
              <a:t> </a:t>
            </a:r>
            <a:r>
              <a:rPr lang="en-GB" sz="1700" dirty="0" err="1" smtClean="0"/>
              <a:t>extremo</a:t>
            </a:r>
            <a:endParaRPr lang="en-GB" sz="1700" dirty="0"/>
          </a:p>
          <a:p>
            <a:pPr marL="801460" lvl="1" indent="-349694" defTabSz="901643">
              <a:spcBef>
                <a:spcPts val="500"/>
              </a:spcBef>
              <a:buClr>
                <a:srgbClr val="686AB0"/>
              </a:buClr>
              <a:tabLst>
                <a:tab pos="801460" algn="l"/>
              </a:tabLst>
            </a:pPr>
            <a:r>
              <a:rPr lang="en-GB" sz="1700" b="1" dirty="0" err="1" smtClean="0"/>
              <a:t>Apetito</a:t>
            </a:r>
            <a:r>
              <a:rPr lang="en-GB" sz="1700" b="1" dirty="0" smtClean="0"/>
              <a:t> de </a:t>
            </a:r>
            <a:r>
              <a:rPr lang="en-GB" sz="1700" b="1" dirty="0" err="1" smtClean="0"/>
              <a:t>riesgo</a:t>
            </a:r>
            <a:endParaRPr lang="en-GB" sz="1700" b="1" dirty="0"/>
          </a:p>
          <a:p>
            <a:pPr marL="801460" lvl="1" indent="-349694" defTabSz="901643">
              <a:spcBef>
                <a:spcPts val="500"/>
              </a:spcBef>
              <a:buClr>
                <a:srgbClr val="686AB0"/>
              </a:buClr>
              <a:tabLst>
                <a:tab pos="801460" algn="l"/>
              </a:tabLst>
            </a:pPr>
            <a:r>
              <a:rPr lang="en-GB" sz="1700" dirty="0">
                <a:sym typeface="Wingdings" pitchFamily="2" charset="2"/>
              </a:rPr>
              <a:t></a:t>
            </a:r>
            <a:r>
              <a:rPr lang="en-GB" sz="1700" dirty="0"/>
              <a:t> 	</a:t>
            </a:r>
            <a:r>
              <a:rPr lang="en-GB" sz="1700" dirty="0" err="1" smtClean="0"/>
              <a:t>crear</a:t>
            </a:r>
            <a:r>
              <a:rPr lang="en-GB" sz="1700" dirty="0" smtClean="0"/>
              <a:t> </a:t>
            </a:r>
            <a:r>
              <a:rPr lang="en-GB" sz="1700" dirty="0" err="1" smtClean="0"/>
              <a:t>valor</a:t>
            </a:r>
            <a:r>
              <a:rPr lang="en-GB" sz="1700" dirty="0" smtClean="0"/>
              <a:t> </a:t>
            </a:r>
            <a:r>
              <a:rPr lang="en-GB" sz="1700" dirty="0" err="1" smtClean="0"/>
              <a:t>para</a:t>
            </a:r>
            <a:r>
              <a:rPr lang="en-GB" sz="1700" dirty="0" smtClean="0"/>
              <a:t> </a:t>
            </a:r>
            <a:r>
              <a:rPr lang="en-GB" sz="1700" dirty="0" err="1" smtClean="0"/>
              <a:t>accionistas</a:t>
            </a:r>
            <a:r>
              <a:rPr lang="en-GB" sz="1700" dirty="0" smtClean="0"/>
              <a:t> </a:t>
            </a:r>
            <a:r>
              <a:rPr lang="en-GB" sz="1700" dirty="0" err="1" smtClean="0"/>
              <a:t>optimizando</a:t>
            </a:r>
            <a:r>
              <a:rPr lang="en-GB" sz="1700" dirty="0" smtClean="0"/>
              <a:t> el balance </a:t>
            </a:r>
            <a:r>
              <a:rPr lang="en-GB" sz="1700" dirty="0" err="1" smtClean="0"/>
              <a:t>riesgo-recompensa</a:t>
            </a:r>
            <a:endParaRPr lang="en-GB" sz="1700" dirty="0"/>
          </a:p>
          <a:p>
            <a:pPr marL="801460" lvl="1" indent="-349694" defTabSz="901643">
              <a:spcBef>
                <a:spcPct val="70000"/>
              </a:spcBef>
              <a:buClr>
                <a:srgbClr val="686AB0"/>
              </a:buClr>
              <a:tabLst>
                <a:tab pos="801460" algn="l"/>
              </a:tabLst>
            </a:pPr>
            <a:endParaRPr lang="en-GB" sz="1700" dirty="0"/>
          </a:p>
        </p:txBody>
      </p:sp>
      <p:sp>
        <p:nvSpPr>
          <p:cNvPr id="9" name="Rectangle 10"/>
          <p:cNvSpPr>
            <a:spLocks noChangeArrowheads="1"/>
          </p:cNvSpPr>
          <p:nvPr/>
        </p:nvSpPr>
        <p:spPr bwMode="auto">
          <a:xfrm>
            <a:off x="823475" y="1555768"/>
            <a:ext cx="3712521" cy="397068"/>
          </a:xfrm>
          <a:prstGeom prst="rect">
            <a:avLst/>
          </a:prstGeom>
          <a:solidFill>
            <a:schemeClr val="tx2">
              <a:lumMod val="75000"/>
            </a:schemeClr>
          </a:solidFill>
          <a:ln w="15875" algn="ctr">
            <a:noFill/>
            <a:miter lim="800000"/>
            <a:headEnd/>
            <a:tailEnd/>
          </a:ln>
          <a:effectLst/>
        </p:spPr>
        <p:txBody>
          <a:bodyPr wrap="none" lIns="63917" tIns="63917" rIns="63917" bIns="63917" anchor="ctr"/>
          <a:lstStyle/>
          <a:p>
            <a:pPr defTabSz="901643">
              <a:spcBef>
                <a:spcPct val="50000"/>
              </a:spcBef>
              <a:buClr>
                <a:schemeClr val="bg2"/>
              </a:buClr>
            </a:pPr>
            <a:r>
              <a:rPr lang="en-GB" dirty="0" err="1" smtClean="0">
                <a:solidFill>
                  <a:srgbClr val="FFFFFF"/>
                </a:solidFill>
              </a:rPr>
              <a:t>Estrategia</a:t>
            </a:r>
            <a:r>
              <a:rPr lang="en-GB" dirty="0" smtClean="0">
                <a:solidFill>
                  <a:srgbClr val="FFFFFF"/>
                </a:solidFill>
              </a:rPr>
              <a:t> de </a:t>
            </a:r>
            <a:r>
              <a:rPr lang="en-GB" dirty="0" err="1" smtClean="0">
                <a:solidFill>
                  <a:srgbClr val="FFFFFF"/>
                </a:solidFill>
              </a:rPr>
              <a:t>riesgos</a:t>
            </a:r>
            <a:endParaRPr lang="en-GB" dirty="0">
              <a:solidFill>
                <a:srgbClr val="FFFFFF"/>
              </a:solidFill>
            </a:endParaRPr>
          </a:p>
        </p:txBody>
      </p:sp>
      <p:sp>
        <p:nvSpPr>
          <p:cNvPr id="10" name="Text Box 22"/>
          <p:cNvSpPr txBox="1">
            <a:spLocks noChangeArrowheads="1"/>
          </p:cNvSpPr>
          <p:nvPr/>
        </p:nvSpPr>
        <p:spPr bwMode="auto">
          <a:xfrm>
            <a:off x="823475" y="5677723"/>
            <a:ext cx="6268805" cy="344526"/>
          </a:xfrm>
          <a:prstGeom prst="rect">
            <a:avLst/>
          </a:prstGeom>
          <a:noFill/>
          <a:ln w="15875" algn="ctr">
            <a:noFill/>
            <a:miter lim="800000"/>
            <a:headEnd/>
            <a:tailEnd/>
          </a:ln>
          <a:effectLst/>
        </p:spPr>
        <p:txBody>
          <a:bodyPr wrap="square" lIns="63917" tIns="63917" rIns="63917" bIns="63917">
            <a:spAutoFit/>
          </a:bodyPr>
          <a:lstStyle/>
          <a:p>
            <a:pPr defTabSz="901643">
              <a:spcBef>
                <a:spcPct val="50000"/>
              </a:spcBef>
              <a:buClr>
                <a:schemeClr val="bg2"/>
              </a:buClr>
            </a:pPr>
            <a:r>
              <a:rPr lang="en-GB" sz="1400" i="1" dirty="0" err="1" smtClean="0"/>
              <a:t>Ejemplo</a:t>
            </a:r>
            <a:r>
              <a:rPr lang="en-GB" sz="1400" i="1" dirty="0" smtClean="0"/>
              <a:t>: Los </a:t>
            </a:r>
            <a:r>
              <a:rPr lang="en-GB" sz="1400" i="1" dirty="0" err="1" smtClean="0"/>
              <a:t>principios</a:t>
            </a:r>
            <a:r>
              <a:rPr lang="en-GB" sz="1400" i="1" dirty="0" smtClean="0"/>
              <a:t> en la </a:t>
            </a:r>
            <a:r>
              <a:rPr lang="en-GB" sz="1400" i="1" dirty="0" err="1" smtClean="0"/>
              <a:t>Política</a:t>
            </a:r>
            <a:r>
              <a:rPr lang="en-GB" sz="1400" i="1" dirty="0" smtClean="0"/>
              <a:t> de </a:t>
            </a:r>
            <a:r>
              <a:rPr lang="en-GB" sz="1400" i="1" dirty="0" err="1" smtClean="0"/>
              <a:t>Riesgos</a:t>
            </a:r>
            <a:r>
              <a:rPr lang="en-GB" sz="1400" i="1" dirty="0" smtClean="0"/>
              <a:t> del </a:t>
            </a:r>
            <a:r>
              <a:rPr lang="en-GB" sz="1400" i="1" dirty="0" err="1" smtClean="0"/>
              <a:t>Grupo</a:t>
            </a:r>
            <a:r>
              <a:rPr lang="en-GB" sz="1400" i="1" dirty="0" smtClean="0"/>
              <a:t> de Swiss Re</a:t>
            </a:r>
            <a:endParaRPr lang="en-GB" sz="1400" i="1" dirty="0"/>
          </a:p>
        </p:txBody>
      </p:sp>
    </p:spTree>
    <p:extLst>
      <p:ext uri="{BB962C8B-B14F-4D97-AF65-F5344CB8AC3E}">
        <p14:creationId xmlns:p14="http://schemas.microsoft.com/office/powerpoint/2010/main" val="1066623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n-GB" smtClean="0"/>
              <a:pPr/>
              <a:t>17</a:t>
            </a:fld>
            <a:endParaRPr lang="en-GB"/>
          </a:p>
        </p:txBody>
      </p:sp>
      <p:sp>
        <p:nvSpPr>
          <p:cNvPr id="4" name="Title 3"/>
          <p:cNvSpPr>
            <a:spLocks noGrp="1"/>
          </p:cNvSpPr>
          <p:nvPr>
            <p:ph type="title"/>
          </p:nvPr>
        </p:nvSpPr>
        <p:spPr/>
        <p:txBody>
          <a:bodyPr/>
          <a:lstStyle/>
          <a:p>
            <a:r>
              <a:rPr lang="en-GB" dirty="0"/>
              <a:t/>
            </a:r>
            <a:br>
              <a:rPr lang="en-GB" dirty="0"/>
            </a:br>
            <a:r>
              <a:rPr lang="en-GB" dirty="0" smtClean="0"/>
              <a:t>2) </a:t>
            </a:r>
            <a:r>
              <a:rPr lang="en-GB" dirty="0" err="1" smtClean="0"/>
              <a:t>Cultura</a:t>
            </a:r>
            <a:r>
              <a:rPr lang="en-GB" dirty="0" smtClean="0"/>
              <a:t> de </a:t>
            </a:r>
            <a:r>
              <a:rPr lang="en-GB" dirty="0" err="1" smtClean="0"/>
              <a:t>riesgo</a:t>
            </a:r>
            <a:r>
              <a:rPr lang="en-GB" dirty="0" smtClean="0"/>
              <a:t/>
            </a:r>
            <a:br>
              <a:rPr lang="en-GB" dirty="0" smtClean="0"/>
            </a:br>
            <a:r>
              <a:rPr lang="en-GB" sz="2000" dirty="0" smtClean="0">
                <a:solidFill>
                  <a:schemeClr val="accent2"/>
                </a:solidFill>
              </a:rPr>
              <a:t>La </a:t>
            </a:r>
            <a:r>
              <a:rPr lang="en-GB" sz="2000" dirty="0" err="1" smtClean="0">
                <a:solidFill>
                  <a:schemeClr val="accent2"/>
                </a:solidFill>
              </a:rPr>
              <a:t>cultura</a:t>
            </a:r>
            <a:r>
              <a:rPr lang="en-GB" sz="2000" dirty="0" smtClean="0">
                <a:solidFill>
                  <a:schemeClr val="accent2"/>
                </a:solidFill>
              </a:rPr>
              <a:t> de </a:t>
            </a:r>
            <a:r>
              <a:rPr lang="en-GB" sz="2000" dirty="0" err="1" smtClean="0">
                <a:solidFill>
                  <a:schemeClr val="accent2"/>
                </a:solidFill>
              </a:rPr>
              <a:t>riesgo</a:t>
            </a:r>
            <a:r>
              <a:rPr lang="en-GB" sz="2000" dirty="0" smtClean="0">
                <a:solidFill>
                  <a:schemeClr val="accent2"/>
                </a:solidFill>
              </a:rPr>
              <a:t> en Swiss Re</a:t>
            </a:r>
            <a:endParaRPr lang="en-GB" sz="2000" dirty="0">
              <a:solidFill>
                <a:schemeClr val="accent2"/>
              </a:solidFill>
            </a:endParaRPr>
          </a:p>
        </p:txBody>
      </p:sp>
      <p:sp>
        <p:nvSpPr>
          <p:cNvPr id="11" name="Content Placeholder 1"/>
          <p:cNvSpPr>
            <a:spLocks noGrp="1"/>
          </p:cNvSpPr>
          <p:nvPr>
            <p:ph idx="1"/>
          </p:nvPr>
        </p:nvSpPr>
        <p:spPr>
          <a:xfrm>
            <a:off x="755650" y="1628775"/>
            <a:ext cx="7848600" cy="4321175"/>
          </a:xfrm>
        </p:spPr>
        <p:txBody>
          <a:bodyPr/>
          <a:lstStyle/>
          <a:p>
            <a:r>
              <a:rPr lang="de-CH" dirty="0"/>
              <a:t>Los </a:t>
            </a:r>
            <a:r>
              <a:rPr lang="de-CH" dirty="0" err="1"/>
              <a:t>criterios</a:t>
            </a:r>
            <a:r>
              <a:rPr lang="de-CH" dirty="0"/>
              <a:t> de </a:t>
            </a:r>
            <a:r>
              <a:rPr lang="de-CH" dirty="0" err="1"/>
              <a:t>tolerancia</a:t>
            </a:r>
            <a:r>
              <a:rPr lang="de-CH" dirty="0"/>
              <a:t> al </a:t>
            </a:r>
            <a:r>
              <a:rPr lang="de-CH" dirty="0" err="1"/>
              <a:t>riesgo</a:t>
            </a:r>
            <a:r>
              <a:rPr lang="de-CH" dirty="0"/>
              <a:t> </a:t>
            </a:r>
            <a:r>
              <a:rPr lang="de-CH" dirty="0" err="1"/>
              <a:t>son</a:t>
            </a:r>
            <a:r>
              <a:rPr lang="de-CH" dirty="0"/>
              <a:t> </a:t>
            </a:r>
            <a:r>
              <a:rPr lang="de-CH" dirty="0" err="1"/>
              <a:t>definidos</a:t>
            </a:r>
            <a:r>
              <a:rPr lang="de-CH" dirty="0"/>
              <a:t> en la </a:t>
            </a:r>
            <a:r>
              <a:rPr lang="de-CH" dirty="0" err="1"/>
              <a:t>política</a:t>
            </a:r>
            <a:r>
              <a:rPr lang="de-CH" dirty="0"/>
              <a:t> de </a:t>
            </a:r>
            <a:r>
              <a:rPr lang="de-CH" dirty="0" err="1"/>
              <a:t>riesgos</a:t>
            </a:r>
            <a:r>
              <a:rPr lang="de-CH" dirty="0"/>
              <a:t> del </a:t>
            </a:r>
            <a:r>
              <a:rPr lang="de-CH" dirty="0" err="1"/>
              <a:t>grupo</a:t>
            </a:r>
            <a:endParaRPr lang="es-ES_tradnl" dirty="0" smtClean="0"/>
          </a:p>
          <a:p>
            <a:r>
              <a:rPr lang="es-ES_tradnl" dirty="0" smtClean="0"/>
              <a:t>Objetivos</a:t>
            </a:r>
            <a:r>
              <a:rPr lang="es-ES_tradnl" dirty="0"/>
              <a:t>:</a:t>
            </a:r>
          </a:p>
          <a:p>
            <a:pPr lvl="1"/>
            <a:r>
              <a:rPr lang="es-ES_tradnl" dirty="0"/>
              <a:t>Mantener </a:t>
            </a:r>
            <a:r>
              <a:rPr lang="es-ES_tradnl" b="1" dirty="0"/>
              <a:t>capital y liquidez suficientemente atractivos </a:t>
            </a:r>
            <a:r>
              <a:rPr lang="es-ES_tradnl" dirty="0"/>
              <a:t>para los clientes, así como cumplir con los requerimientos regulatorios y expectativas del mercado.</a:t>
            </a:r>
          </a:p>
          <a:p>
            <a:pPr lvl="1"/>
            <a:r>
              <a:rPr lang="es-ES_tradnl" dirty="0"/>
              <a:t>Ser capaces de </a:t>
            </a:r>
            <a:r>
              <a:rPr lang="es-ES_tradnl" b="1" dirty="0"/>
              <a:t>continuar operaciones </a:t>
            </a:r>
            <a:r>
              <a:rPr lang="es-ES_tradnl" dirty="0"/>
              <a:t>tras la ocurrencia de un </a:t>
            </a:r>
            <a:r>
              <a:rPr lang="es-ES_tradnl" b="1" dirty="0"/>
              <a:t>evento </a:t>
            </a:r>
            <a:r>
              <a:rPr lang="es-ES_tradnl" b="1" dirty="0" smtClean="0"/>
              <a:t>extremo.</a:t>
            </a:r>
            <a:endParaRPr lang="es-ES_tradnl" dirty="0" smtClean="0"/>
          </a:p>
          <a:p>
            <a:r>
              <a:rPr lang="es-ES_tradnl" dirty="0" smtClean="0"/>
              <a:t>Los determinantes del marco de tolerancia al riesgo en SR son: SST, calificación crediticia y liquidez.</a:t>
            </a:r>
          </a:p>
          <a:p>
            <a:pPr lvl="1"/>
            <a:r>
              <a:rPr lang="es-ES_tradnl" b="1" dirty="0" smtClean="0"/>
              <a:t>SST: </a:t>
            </a:r>
            <a:r>
              <a:rPr lang="es-ES_tradnl" dirty="0" smtClean="0"/>
              <a:t>capital equivalente a "</a:t>
            </a:r>
            <a:r>
              <a:rPr lang="es-ES_tradnl" dirty="0" err="1" smtClean="0"/>
              <a:t>expected</a:t>
            </a:r>
            <a:r>
              <a:rPr lang="es-ES_tradnl" dirty="0" smtClean="0"/>
              <a:t> </a:t>
            </a:r>
            <a:r>
              <a:rPr lang="es-ES_tradnl" dirty="0" err="1" smtClean="0"/>
              <a:t>shortfall</a:t>
            </a:r>
            <a:r>
              <a:rPr lang="es-ES_tradnl" dirty="0" smtClean="0"/>
              <a:t>" de 99%.</a:t>
            </a:r>
          </a:p>
          <a:p>
            <a:pPr lvl="1"/>
            <a:r>
              <a:rPr lang="es-ES_tradnl" b="1" dirty="0" smtClean="0"/>
              <a:t>Rating: </a:t>
            </a:r>
            <a:r>
              <a:rPr lang="es-ES_tradnl" dirty="0" smtClean="0"/>
              <a:t>ratio de solvencia de 185% sobre el requerimiento de SST. Capital en exceso de USD 3-5mm.</a:t>
            </a:r>
          </a:p>
          <a:p>
            <a:pPr lvl="1"/>
            <a:r>
              <a:rPr lang="es-ES_tradnl" b="1" dirty="0" smtClean="0"/>
              <a:t>Liquidez: </a:t>
            </a:r>
            <a:r>
              <a:rPr lang="es-ES_tradnl" dirty="0" smtClean="0"/>
              <a:t>suficiente para fondear las recapitalizaciones de las subsidiarias y cubrir los requerimientos comprometidos en un año tras la ocurrencia de una pérdida extrema.</a:t>
            </a:r>
          </a:p>
          <a:p>
            <a:endParaRPr lang="es-ES_tradnl" dirty="0" smtClean="0"/>
          </a:p>
          <a:p>
            <a:endParaRPr lang="es-ES_tradnl" dirty="0" smtClean="0"/>
          </a:p>
          <a:p>
            <a:endParaRPr lang="es-ES_tradnl" dirty="0"/>
          </a:p>
        </p:txBody>
      </p:sp>
    </p:spTree>
    <p:extLst>
      <p:ext uri="{BB962C8B-B14F-4D97-AF65-F5344CB8AC3E}">
        <p14:creationId xmlns:p14="http://schemas.microsoft.com/office/powerpoint/2010/main" val="554172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lstStyle/>
          <a:p>
            <a:pPr marL="0" indent="0">
              <a:buNone/>
            </a:pPr>
            <a:r>
              <a:rPr lang="de-CH" b="1" dirty="0" err="1" smtClean="0"/>
              <a:t>Gobierno</a:t>
            </a:r>
            <a:endParaRPr lang="de-CH" b="1" dirty="0" smtClean="0"/>
          </a:p>
          <a:p>
            <a:endParaRPr lang="de-CH" dirty="0" smtClean="0"/>
          </a:p>
          <a:p>
            <a:endParaRPr lang="de-CH" dirty="0" smtClean="0"/>
          </a:p>
          <a:p>
            <a:endParaRPr lang="de-CH" dirty="0"/>
          </a:p>
        </p:txBody>
      </p:sp>
      <p:sp>
        <p:nvSpPr>
          <p:cNvPr id="3" name="Foliennummernplatzhalter 2"/>
          <p:cNvSpPr>
            <a:spLocks noGrp="1"/>
          </p:cNvSpPr>
          <p:nvPr>
            <p:ph type="sldNum" sz="quarter" idx="11"/>
          </p:nvPr>
        </p:nvSpPr>
        <p:spPr/>
        <p:txBody>
          <a:bodyPr/>
          <a:lstStyle/>
          <a:p>
            <a:fld id="{8E9F59B9-8094-4618-B073-21DD649DF751}" type="slidenum">
              <a:rPr lang="en-GB" smtClean="0"/>
              <a:pPr/>
              <a:t>18</a:t>
            </a:fld>
            <a:endParaRPr lang="en-GB" dirty="0"/>
          </a:p>
        </p:txBody>
      </p:sp>
      <p:sp>
        <p:nvSpPr>
          <p:cNvPr id="4" name="Titel 3"/>
          <p:cNvSpPr>
            <a:spLocks noGrp="1"/>
          </p:cNvSpPr>
          <p:nvPr>
            <p:ph type="title"/>
          </p:nvPr>
        </p:nvSpPr>
        <p:spPr/>
        <p:txBody>
          <a:bodyPr/>
          <a:lstStyle/>
          <a:p>
            <a:r>
              <a:rPr lang="de-CH" smtClean="0"/>
              <a:t>4) Reporte de riesgos</a:t>
            </a:r>
            <a:br>
              <a:rPr lang="de-CH" smtClean="0"/>
            </a:br>
            <a:r>
              <a:rPr lang="de-CH" smtClean="0"/>
              <a:t>Retos del reporte de riesgos</a:t>
            </a:r>
            <a:endParaRPr lang="en-US" dirty="0"/>
          </a:p>
        </p:txBody>
      </p:sp>
      <p:sp>
        <p:nvSpPr>
          <p:cNvPr id="10" name="Inhaltsplatzhalter 1"/>
          <p:cNvSpPr txBox="1">
            <a:spLocks/>
          </p:cNvSpPr>
          <p:nvPr/>
        </p:nvSpPr>
        <p:spPr bwMode="black">
          <a:xfrm>
            <a:off x="3491880" y="1628105"/>
            <a:ext cx="5112296" cy="4321175"/>
          </a:xfrm>
          <a:prstGeom prst="rect">
            <a:avLst/>
          </a:prstGeom>
        </p:spPr>
        <p:txBody>
          <a:bodyPr vert="horz" lIns="0" tIns="0" rIns="0" bIns="0" rtlCol="0">
            <a:noAutofit/>
          </a:bodyPr>
          <a:lst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600"/>
              </a:spcBef>
              <a:buFont typeface="Arial" pitchFamily="34" charset="0"/>
              <a:buChar char="•"/>
            </a:pPr>
            <a:r>
              <a:rPr lang="de-CH" sz="1400" dirty="0" smtClean="0"/>
              <a:t>Mayor </a:t>
            </a:r>
            <a:r>
              <a:rPr lang="de-CH" sz="1400" dirty="0" err="1" smtClean="0"/>
              <a:t>visibilidad</a:t>
            </a:r>
            <a:r>
              <a:rPr lang="de-CH" sz="1400" dirty="0" smtClean="0"/>
              <a:t> </a:t>
            </a:r>
            <a:r>
              <a:rPr lang="de-CH" sz="1400" dirty="0" err="1" smtClean="0"/>
              <a:t>debido</a:t>
            </a:r>
            <a:r>
              <a:rPr lang="de-CH" sz="1400" dirty="0" smtClean="0"/>
              <a:t> a la </a:t>
            </a:r>
            <a:r>
              <a:rPr lang="de-CH" sz="1400" dirty="0" err="1" smtClean="0"/>
              <a:t>supervisión</a:t>
            </a:r>
            <a:r>
              <a:rPr lang="de-CH" sz="1400" dirty="0" smtClean="0"/>
              <a:t> y </a:t>
            </a:r>
            <a:r>
              <a:rPr lang="de-CH" sz="1400" dirty="0" err="1" smtClean="0"/>
              <a:t>gobierno</a:t>
            </a:r>
            <a:r>
              <a:rPr lang="de-CH" sz="1400" dirty="0" smtClean="0"/>
              <a:t> del </a:t>
            </a:r>
            <a:r>
              <a:rPr lang="de-CH" sz="1400" dirty="0" err="1" smtClean="0"/>
              <a:t>consejo</a:t>
            </a:r>
            <a:r>
              <a:rPr lang="de-CH" sz="1400" dirty="0" smtClean="0"/>
              <a:t> de </a:t>
            </a:r>
            <a:r>
              <a:rPr lang="de-CH" sz="1400" dirty="0" err="1" smtClean="0"/>
              <a:t>administración</a:t>
            </a:r>
            <a:r>
              <a:rPr lang="de-CH" sz="1400" dirty="0" smtClean="0"/>
              <a:t>  </a:t>
            </a:r>
            <a:endParaRPr lang="en-US" sz="1400" dirty="0"/>
          </a:p>
          <a:p>
            <a:pPr fontAlgn="base">
              <a:spcBef>
                <a:spcPts val="600"/>
              </a:spcBef>
              <a:buFont typeface="Arial" pitchFamily="34" charset="0"/>
              <a:buChar char="•"/>
            </a:pPr>
            <a:r>
              <a:rPr lang="de-CH" sz="1400" dirty="0" err="1" smtClean="0"/>
              <a:t>Mayores</a:t>
            </a:r>
            <a:r>
              <a:rPr lang="de-CH" sz="1400" dirty="0" smtClean="0"/>
              <a:t> </a:t>
            </a:r>
            <a:r>
              <a:rPr lang="de-CH" sz="1400" dirty="0" err="1" smtClean="0"/>
              <a:t>requerimientos</a:t>
            </a:r>
            <a:r>
              <a:rPr lang="de-CH" sz="1400" dirty="0" smtClean="0"/>
              <a:t> de </a:t>
            </a:r>
            <a:r>
              <a:rPr lang="de-CH" sz="1400" dirty="0" err="1" smtClean="0"/>
              <a:t>control</a:t>
            </a:r>
            <a:r>
              <a:rPr lang="de-CH" sz="1400" dirty="0" smtClean="0"/>
              <a:t> </a:t>
            </a:r>
            <a:r>
              <a:rPr lang="de-CH" sz="1400" dirty="0" err="1" smtClean="0"/>
              <a:t>interno</a:t>
            </a:r>
            <a:r>
              <a:rPr lang="de-CH" sz="1400" dirty="0" smtClean="0"/>
              <a:t> y </a:t>
            </a:r>
            <a:r>
              <a:rPr lang="de-CH" sz="1400" dirty="0" err="1" smtClean="0"/>
              <a:t>auditoría</a:t>
            </a:r>
            <a:r>
              <a:rPr lang="de-CH" sz="1400" dirty="0" smtClean="0"/>
              <a:t> </a:t>
            </a:r>
            <a:r>
              <a:rPr lang="de-CH" sz="1400" dirty="0" err="1" smtClean="0"/>
              <a:t>que</a:t>
            </a:r>
            <a:r>
              <a:rPr lang="de-CH" sz="1400" dirty="0" smtClean="0"/>
              <a:t> </a:t>
            </a:r>
            <a:r>
              <a:rPr lang="de-CH" sz="1400" dirty="0" err="1" smtClean="0"/>
              <a:t>surgen</a:t>
            </a:r>
            <a:r>
              <a:rPr lang="de-CH" sz="1400" dirty="0" smtClean="0"/>
              <a:t> </a:t>
            </a:r>
            <a:r>
              <a:rPr lang="de-CH" sz="1400" dirty="0" err="1" smtClean="0"/>
              <a:t>por</a:t>
            </a:r>
            <a:r>
              <a:rPr lang="de-CH" sz="1400" dirty="0" smtClean="0"/>
              <a:t> la </a:t>
            </a:r>
            <a:r>
              <a:rPr lang="de-CH" sz="1400" dirty="0" err="1" smtClean="0"/>
              <a:t>mayor</a:t>
            </a:r>
            <a:r>
              <a:rPr lang="de-CH" sz="1400" dirty="0" smtClean="0"/>
              <a:t> </a:t>
            </a:r>
            <a:r>
              <a:rPr lang="de-CH" sz="1400" dirty="0" err="1" smtClean="0"/>
              <a:t>divulgación</a:t>
            </a:r>
            <a:r>
              <a:rPr lang="de-CH" sz="1400" dirty="0" smtClean="0"/>
              <a:t> de la </a:t>
            </a:r>
            <a:r>
              <a:rPr lang="de-CH" sz="1400" dirty="0" err="1" smtClean="0"/>
              <a:t>información</a:t>
            </a:r>
            <a:r>
              <a:rPr lang="de-CH" sz="1400" dirty="0" smtClean="0"/>
              <a:t> de </a:t>
            </a:r>
            <a:r>
              <a:rPr lang="de-CH" sz="1400" dirty="0" err="1" smtClean="0"/>
              <a:t>riesgos</a:t>
            </a:r>
            <a:endParaRPr lang="de-CH" sz="1400" dirty="0" smtClean="0"/>
          </a:p>
          <a:p>
            <a:pPr fontAlgn="base">
              <a:spcBef>
                <a:spcPts val="600"/>
              </a:spcBef>
              <a:buFont typeface="Arial" pitchFamily="34" charset="0"/>
              <a:buChar char="•"/>
            </a:pPr>
            <a:r>
              <a:rPr lang="de-CH" sz="1400" dirty="0" smtClean="0"/>
              <a:t>Mayor </a:t>
            </a:r>
            <a:r>
              <a:rPr lang="de-CH" sz="1400" dirty="0" err="1" smtClean="0"/>
              <a:t>dependencia</a:t>
            </a:r>
            <a:r>
              <a:rPr lang="de-CH" sz="1400" dirty="0" smtClean="0"/>
              <a:t> en las </a:t>
            </a:r>
            <a:r>
              <a:rPr lang="de-CH" sz="1400" dirty="0" err="1" smtClean="0"/>
              <a:t>cifras</a:t>
            </a:r>
            <a:r>
              <a:rPr lang="de-CH" sz="1400" dirty="0" smtClean="0"/>
              <a:t> de </a:t>
            </a:r>
            <a:r>
              <a:rPr lang="de-CH" sz="1400" dirty="0" err="1" smtClean="0"/>
              <a:t>solvencia</a:t>
            </a:r>
            <a:r>
              <a:rPr lang="de-CH" sz="1400" dirty="0" smtClean="0"/>
              <a:t> en las </a:t>
            </a:r>
            <a:r>
              <a:rPr lang="de-CH" sz="1400" dirty="0" err="1" smtClean="0"/>
              <a:t>comunicaciones</a:t>
            </a:r>
            <a:r>
              <a:rPr lang="de-CH" sz="1400" dirty="0" smtClean="0"/>
              <a:t> </a:t>
            </a:r>
            <a:r>
              <a:rPr lang="de-CH" sz="1400" dirty="0" err="1" smtClean="0"/>
              <a:t>con</a:t>
            </a:r>
            <a:r>
              <a:rPr lang="de-CH" sz="1400" dirty="0" smtClean="0"/>
              <a:t> los </a:t>
            </a:r>
            <a:r>
              <a:rPr lang="de-CH" sz="1400" dirty="0" err="1" smtClean="0"/>
              <a:t>inversionistas</a:t>
            </a:r>
            <a:endParaRPr lang="de-CH" sz="1400" dirty="0"/>
          </a:p>
          <a:p>
            <a:pPr fontAlgn="base">
              <a:spcBef>
                <a:spcPts val="600"/>
              </a:spcBef>
              <a:buFont typeface="Arial" pitchFamily="34" charset="0"/>
              <a:buChar char="•"/>
            </a:pPr>
            <a:r>
              <a:rPr lang="de-CH" sz="1400" dirty="0" err="1" smtClean="0"/>
              <a:t>Alineación</a:t>
            </a:r>
            <a:r>
              <a:rPr lang="de-CH" sz="1400" dirty="0" smtClean="0"/>
              <a:t> y </a:t>
            </a:r>
            <a:r>
              <a:rPr lang="de-CH" sz="1400" dirty="0" err="1" smtClean="0"/>
              <a:t>reconciliación</a:t>
            </a:r>
            <a:r>
              <a:rPr lang="de-CH" sz="1400" dirty="0" smtClean="0"/>
              <a:t> de </a:t>
            </a:r>
            <a:r>
              <a:rPr lang="de-CH" sz="1400" dirty="0" err="1" smtClean="0"/>
              <a:t>requerimientos</a:t>
            </a:r>
            <a:r>
              <a:rPr lang="de-CH" sz="1400" dirty="0" smtClean="0"/>
              <a:t> de </a:t>
            </a:r>
            <a:r>
              <a:rPr lang="de-CH" sz="1400" dirty="0" err="1" smtClean="0"/>
              <a:t>reporte</a:t>
            </a:r>
            <a:r>
              <a:rPr lang="de-CH" sz="1400" dirty="0" smtClean="0"/>
              <a:t> </a:t>
            </a:r>
            <a:r>
              <a:rPr lang="de-CH" sz="1400" dirty="0" err="1" smtClean="0"/>
              <a:t>locales</a:t>
            </a:r>
            <a:r>
              <a:rPr lang="de-CH" sz="1400" dirty="0" smtClean="0"/>
              <a:t> </a:t>
            </a:r>
            <a:r>
              <a:rPr lang="de-CH" sz="1400" dirty="0" err="1" smtClean="0"/>
              <a:t>vs</a:t>
            </a:r>
            <a:r>
              <a:rPr lang="de-CH" sz="1400" dirty="0" smtClean="0"/>
              <a:t> del </a:t>
            </a:r>
            <a:r>
              <a:rPr lang="de-CH" sz="1400" dirty="0" err="1" smtClean="0"/>
              <a:t>grupo</a:t>
            </a:r>
            <a:endParaRPr lang="de-CH" sz="1400" dirty="0" smtClean="0"/>
          </a:p>
          <a:p>
            <a:pPr fontAlgn="base">
              <a:spcBef>
                <a:spcPts val="600"/>
              </a:spcBef>
              <a:buFont typeface="Arial" pitchFamily="34" charset="0"/>
              <a:buChar char="•"/>
            </a:pPr>
            <a:r>
              <a:rPr lang="de-CH" sz="1400" dirty="0" err="1" smtClean="0"/>
              <a:t>Inclusión</a:t>
            </a:r>
            <a:r>
              <a:rPr lang="de-CH" sz="1400" dirty="0" smtClean="0"/>
              <a:t> del </a:t>
            </a:r>
            <a:r>
              <a:rPr lang="de-CH" sz="1400" dirty="0" err="1" smtClean="0"/>
              <a:t>capital</a:t>
            </a:r>
            <a:r>
              <a:rPr lang="de-CH" sz="1400" dirty="0" smtClean="0"/>
              <a:t> de </a:t>
            </a:r>
            <a:r>
              <a:rPr lang="de-CH" sz="1400" dirty="0" err="1" smtClean="0"/>
              <a:t>riesgo</a:t>
            </a:r>
            <a:r>
              <a:rPr lang="de-CH" sz="1400" dirty="0" smtClean="0"/>
              <a:t> en </a:t>
            </a:r>
            <a:r>
              <a:rPr lang="de-CH" sz="1400" dirty="0" err="1" smtClean="0"/>
              <a:t>planeación</a:t>
            </a:r>
            <a:r>
              <a:rPr lang="de-CH" sz="1400" dirty="0" smtClean="0"/>
              <a:t> de </a:t>
            </a:r>
            <a:r>
              <a:rPr lang="de-CH" sz="1400" dirty="0" err="1" smtClean="0"/>
              <a:t>capital</a:t>
            </a:r>
            <a:r>
              <a:rPr lang="de-CH" sz="1400" dirty="0" smtClean="0"/>
              <a:t>, </a:t>
            </a:r>
            <a:r>
              <a:rPr lang="de-CH" sz="1400" dirty="0" err="1" smtClean="0"/>
              <a:t>determinación</a:t>
            </a:r>
            <a:r>
              <a:rPr lang="de-CH" sz="1400" dirty="0" smtClean="0"/>
              <a:t> de </a:t>
            </a:r>
            <a:r>
              <a:rPr lang="de-CH" sz="1400" dirty="0" err="1" smtClean="0"/>
              <a:t>costos</a:t>
            </a:r>
            <a:r>
              <a:rPr lang="de-CH" sz="1400" dirty="0" smtClean="0"/>
              <a:t> y </a:t>
            </a:r>
            <a:r>
              <a:rPr lang="de-CH" sz="1400" dirty="0" err="1" smtClean="0"/>
              <a:t>medición</a:t>
            </a:r>
            <a:r>
              <a:rPr lang="de-CH" sz="1400" dirty="0" smtClean="0"/>
              <a:t> del </a:t>
            </a:r>
            <a:r>
              <a:rPr lang="de-CH" sz="1400" dirty="0" err="1" smtClean="0"/>
              <a:t>desempeño</a:t>
            </a:r>
            <a:endParaRPr lang="de-CH" sz="1400" dirty="0" smtClean="0"/>
          </a:p>
          <a:p>
            <a:pPr fontAlgn="base">
              <a:spcBef>
                <a:spcPts val="600"/>
              </a:spcBef>
              <a:buFont typeface="Arial" pitchFamily="34" charset="0"/>
              <a:buChar char="•"/>
            </a:pPr>
            <a:r>
              <a:rPr lang="de-CH" sz="1400" dirty="0" err="1"/>
              <a:t>G</a:t>
            </a:r>
            <a:r>
              <a:rPr lang="de-CH" sz="1400" dirty="0" err="1" smtClean="0"/>
              <a:t>estión</a:t>
            </a:r>
            <a:r>
              <a:rPr lang="de-CH" sz="1400" dirty="0" smtClean="0"/>
              <a:t> de la </a:t>
            </a:r>
            <a:r>
              <a:rPr lang="de-CH" sz="1400" dirty="0" err="1" smtClean="0"/>
              <a:t>liquidez</a:t>
            </a:r>
            <a:r>
              <a:rPr lang="de-CH" sz="1400" dirty="0" smtClean="0"/>
              <a:t> en </a:t>
            </a:r>
            <a:r>
              <a:rPr lang="de-CH" sz="1400" dirty="0" err="1" smtClean="0"/>
              <a:t>general</a:t>
            </a:r>
            <a:endParaRPr lang="en-US" sz="1400" dirty="0" smtClean="0"/>
          </a:p>
          <a:p>
            <a:pPr fontAlgn="base">
              <a:buFont typeface="Arial" pitchFamily="34" charset="0"/>
              <a:buChar char="•"/>
            </a:pPr>
            <a:r>
              <a:rPr lang="en-US" sz="1400" dirty="0" err="1" smtClean="0"/>
              <a:t>Validación</a:t>
            </a:r>
            <a:r>
              <a:rPr lang="en-US" sz="1400" dirty="0" smtClean="0"/>
              <a:t> y </a:t>
            </a:r>
            <a:r>
              <a:rPr lang="en-US" sz="1400" dirty="0" err="1" smtClean="0"/>
              <a:t>desafío</a:t>
            </a:r>
            <a:r>
              <a:rPr lang="en-US" sz="1400" dirty="0" smtClean="0"/>
              <a:t> </a:t>
            </a:r>
            <a:r>
              <a:rPr lang="en-US" sz="1400" dirty="0" err="1" smtClean="0"/>
              <a:t>independiente</a:t>
            </a:r>
            <a:r>
              <a:rPr lang="en-US" sz="1400" dirty="0" smtClean="0"/>
              <a:t> de los </a:t>
            </a:r>
            <a:r>
              <a:rPr lang="en-US" sz="1400" dirty="0" err="1" smtClean="0"/>
              <a:t>modelos</a:t>
            </a:r>
            <a:r>
              <a:rPr lang="en-US" sz="1400" dirty="0" smtClean="0"/>
              <a:t> </a:t>
            </a:r>
            <a:r>
              <a:rPr lang="en-US" sz="1400" dirty="0" err="1" smtClean="0"/>
              <a:t>absorbe</a:t>
            </a:r>
            <a:r>
              <a:rPr lang="en-US" sz="1400" dirty="0" smtClean="0"/>
              <a:t> </a:t>
            </a:r>
            <a:r>
              <a:rPr lang="en-US" sz="1400" dirty="0" err="1" smtClean="0"/>
              <a:t>mayores</a:t>
            </a:r>
            <a:r>
              <a:rPr lang="en-US" sz="1400" dirty="0" smtClean="0"/>
              <a:t> </a:t>
            </a:r>
            <a:r>
              <a:rPr lang="en-US" sz="1400" dirty="0" err="1" smtClean="0"/>
              <a:t>recursos</a:t>
            </a:r>
            <a:endParaRPr lang="de-CH" sz="1400" dirty="0" smtClean="0"/>
          </a:p>
          <a:p>
            <a:pPr fontAlgn="base">
              <a:spcBef>
                <a:spcPts val="600"/>
              </a:spcBef>
              <a:buFont typeface="Arial" pitchFamily="34" charset="0"/>
              <a:buChar char="•"/>
            </a:pPr>
            <a:r>
              <a:rPr lang="de-CH" sz="1400" dirty="0" err="1" smtClean="0"/>
              <a:t>Cambio</a:t>
            </a:r>
            <a:r>
              <a:rPr lang="de-CH" sz="1400" dirty="0" smtClean="0"/>
              <a:t> </a:t>
            </a:r>
            <a:r>
              <a:rPr lang="de-CH" sz="1400" dirty="0" err="1" smtClean="0"/>
              <a:t>cultural</a:t>
            </a:r>
            <a:r>
              <a:rPr lang="de-CH" sz="1400" dirty="0" smtClean="0"/>
              <a:t>: de </a:t>
            </a:r>
            <a:r>
              <a:rPr lang="de-CH" sz="1400" dirty="0" err="1" smtClean="0"/>
              <a:t>unidades</a:t>
            </a:r>
            <a:r>
              <a:rPr lang="de-CH" sz="1400" dirty="0" smtClean="0"/>
              <a:t> </a:t>
            </a:r>
            <a:r>
              <a:rPr lang="de-CH" sz="1400" dirty="0" err="1" smtClean="0"/>
              <a:t>innovadoras</a:t>
            </a:r>
            <a:r>
              <a:rPr lang="de-CH" sz="1400" dirty="0" smtClean="0"/>
              <a:t> e "</a:t>
            </a:r>
            <a:r>
              <a:rPr lang="de-CH" sz="1400" dirty="0" err="1" smtClean="0"/>
              <a:t>idealistas</a:t>
            </a:r>
            <a:r>
              <a:rPr lang="de-CH" sz="1400" dirty="0" smtClean="0"/>
              <a:t>" a </a:t>
            </a:r>
            <a:r>
              <a:rPr lang="de-CH" sz="1400" dirty="0" err="1" smtClean="0"/>
              <a:t>unidades</a:t>
            </a:r>
            <a:r>
              <a:rPr lang="de-CH" sz="1400" dirty="0" smtClean="0"/>
              <a:t> </a:t>
            </a:r>
            <a:r>
              <a:rPr lang="de-CH" sz="1400" dirty="0" err="1" smtClean="0"/>
              <a:t>productivas</a:t>
            </a:r>
            <a:r>
              <a:rPr lang="de-CH" sz="1400" dirty="0" smtClean="0"/>
              <a:t> (</a:t>
            </a:r>
            <a:r>
              <a:rPr lang="de-CH" sz="1400" dirty="0" err="1" smtClean="0"/>
              <a:t>unidades</a:t>
            </a:r>
            <a:r>
              <a:rPr lang="de-CH" sz="1400" dirty="0" smtClean="0"/>
              <a:t> de </a:t>
            </a:r>
            <a:r>
              <a:rPr lang="de-CH" sz="1400" dirty="0" err="1" smtClean="0"/>
              <a:t>riesgo</a:t>
            </a:r>
            <a:r>
              <a:rPr lang="de-CH" sz="1400" dirty="0" smtClean="0"/>
              <a:t>)</a:t>
            </a:r>
          </a:p>
          <a:p>
            <a:pPr fontAlgn="base">
              <a:spcBef>
                <a:spcPts val="600"/>
              </a:spcBef>
              <a:buFont typeface="Arial" pitchFamily="34" charset="0"/>
              <a:buChar char="•"/>
            </a:pPr>
            <a:r>
              <a:rPr lang="de-CH" sz="1400" dirty="0" smtClean="0"/>
              <a:t>La </a:t>
            </a:r>
            <a:r>
              <a:rPr lang="de-CH" sz="1400" dirty="0" err="1" smtClean="0"/>
              <a:t>paradoja</a:t>
            </a:r>
            <a:r>
              <a:rPr lang="de-CH" sz="1400" dirty="0" smtClean="0"/>
              <a:t> de los </a:t>
            </a:r>
            <a:r>
              <a:rPr lang="de-CH" sz="1400" dirty="0" err="1" smtClean="0"/>
              <a:t>reportes</a:t>
            </a:r>
            <a:r>
              <a:rPr lang="de-CH" sz="1400" dirty="0" smtClean="0"/>
              <a:t>: </a:t>
            </a:r>
            <a:r>
              <a:rPr lang="de-CH" sz="1400" dirty="0" err="1" smtClean="0"/>
              <a:t>máxima</a:t>
            </a:r>
            <a:r>
              <a:rPr lang="de-CH" sz="1400" dirty="0" smtClean="0"/>
              <a:t> </a:t>
            </a:r>
            <a:r>
              <a:rPr lang="de-CH" sz="1400" dirty="0" err="1" smtClean="0"/>
              <a:t>agilidad</a:t>
            </a:r>
            <a:r>
              <a:rPr lang="de-CH" sz="1400" dirty="0" smtClean="0"/>
              <a:t> </a:t>
            </a:r>
            <a:r>
              <a:rPr lang="de-CH" sz="1400" dirty="0" err="1" smtClean="0"/>
              <a:t>vs</a:t>
            </a:r>
            <a:r>
              <a:rPr lang="de-CH" sz="1400" dirty="0" smtClean="0"/>
              <a:t> </a:t>
            </a:r>
            <a:r>
              <a:rPr lang="de-CH" sz="1400" dirty="0" err="1" smtClean="0"/>
              <a:t>rastro</a:t>
            </a:r>
            <a:r>
              <a:rPr lang="de-CH" sz="1400" dirty="0" smtClean="0"/>
              <a:t> de </a:t>
            </a:r>
            <a:r>
              <a:rPr lang="de-CH" sz="1400" dirty="0" err="1" smtClean="0"/>
              <a:t>auditoría</a:t>
            </a:r>
            <a:endParaRPr lang="en-US" sz="1400" dirty="0"/>
          </a:p>
        </p:txBody>
      </p:sp>
      <p:sp>
        <p:nvSpPr>
          <p:cNvPr id="11" name="Inhaltsplatzhalter 6"/>
          <p:cNvSpPr txBox="1">
            <a:spLocks/>
          </p:cNvSpPr>
          <p:nvPr/>
        </p:nvSpPr>
        <p:spPr bwMode="black">
          <a:xfrm>
            <a:off x="755576" y="3140943"/>
            <a:ext cx="7848600" cy="288057"/>
          </a:xfrm>
          <a:prstGeom prst="rect">
            <a:avLst/>
          </a:prstGeom>
        </p:spPr>
        <p:txBody>
          <a:bodyPr vert="horz" lIns="0" tIns="0" rIns="0" bIns="0" rtlCol="0">
            <a:noAutofit/>
          </a:bodyPr>
          <a:lst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CH" b="1" dirty="0" err="1" smtClean="0"/>
              <a:t>Complejidad</a:t>
            </a:r>
            <a:endParaRPr lang="de-CH" b="1" dirty="0" smtClean="0"/>
          </a:p>
          <a:p>
            <a:endParaRPr lang="de-CH" dirty="0" smtClean="0"/>
          </a:p>
          <a:p>
            <a:endParaRPr lang="de-CH" dirty="0" smtClean="0"/>
          </a:p>
          <a:p>
            <a:pPr marL="0" indent="0">
              <a:spcBef>
                <a:spcPts val="600"/>
              </a:spcBef>
              <a:buFont typeface="Wingdings" pitchFamily="2" charset="2"/>
              <a:buNone/>
            </a:pPr>
            <a:endParaRPr lang="de-CH" sz="1000" dirty="0"/>
          </a:p>
        </p:txBody>
      </p:sp>
      <p:sp>
        <p:nvSpPr>
          <p:cNvPr id="12" name="Inhaltsplatzhalter 6"/>
          <p:cNvSpPr txBox="1">
            <a:spLocks/>
          </p:cNvSpPr>
          <p:nvPr/>
        </p:nvSpPr>
        <p:spPr bwMode="black">
          <a:xfrm>
            <a:off x="755576" y="4336504"/>
            <a:ext cx="7848600" cy="288057"/>
          </a:xfrm>
          <a:prstGeom prst="rect">
            <a:avLst/>
          </a:prstGeom>
        </p:spPr>
        <p:txBody>
          <a:bodyPr vert="horz" lIns="0" tIns="0" rIns="0" bIns="0" rtlCol="0">
            <a:noAutofit/>
          </a:bodyPr>
          <a:lst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CH" b="1" dirty="0" err="1" smtClean="0"/>
              <a:t>Implementación</a:t>
            </a:r>
            <a:endParaRPr lang="de-CH" b="1" dirty="0" smtClean="0"/>
          </a:p>
          <a:p>
            <a:pPr marL="0" indent="0">
              <a:spcBef>
                <a:spcPts val="600"/>
              </a:spcBef>
              <a:buFont typeface="Wingdings" pitchFamily="2" charset="2"/>
              <a:buNone/>
            </a:pPr>
            <a:endParaRPr lang="de-CH" sz="1000" dirty="0"/>
          </a:p>
        </p:txBody>
      </p:sp>
    </p:spTree>
    <p:extLst>
      <p:ext uri="{BB962C8B-B14F-4D97-AF65-F5344CB8AC3E}">
        <p14:creationId xmlns:p14="http://schemas.microsoft.com/office/powerpoint/2010/main" val="1068066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900" y="476672"/>
            <a:ext cx="6234112" cy="1188802"/>
          </a:xfrm>
        </p:spPr>
        <p:txBody>
          <a:bodyPr/>
          <a:lstStyle/>
          <a:p>
            <a:r>
              <a:rPr lang="en-GB" sz="2400" dirty="0" smtClean="0">
                <a:latin typeface="SwissReSans" pitchFamily="34" charset="0"/>
              </a:rPr>
              <a:t>4) </a:t>
            </a:r>
            <a:r>
              <a:rPr lang="en-GB" sz="2400" dirty="0" err="1" smtClean="0">
                <a:latin typeface="SwissReSans" pitchFamily="34" charset="0"/>
              </a:rPr>
              <a:t>Reporte</a:t>
            </a:r>
            <a:r>
              <a:rPr lang="en-GB" sz="2400" dirty="0" smtClean="0">
                <a:latin typeface="SwissReSans" pitchFamily="34" charset="0"/>
              </a:rPr>
              <a:t> de </a:t>
            </a:r>
            <a:r>
              <a:rPr lang="en-GB" sz="2400" dirty="0" err="1" smtClean="0">
                <a:latin typeface="SwissReSans" pitchFamily="34" charset="0"/>
              </a:rPr>
              <a:t>riesgos</a:t>
            </a:r>
            <a:r>
              <a:rPr lang="en-GB" sz="2400" dirty="0" smtClean="0">
                <a:latin typeface="SwissReSans" pitchFamily="34" charset="0"/>
              </a:rPr>
              <a:t/>
            </a:r>
            <a:br>
              <a:rPr lang="en-GB" sz="2400" dirty="0" smtClean="0">
                <a:latin typeface="SwissReSans" pitchFamily="34" charset="0"/>
              </a:rPr>
            </a:br>
            <a:r>
              <a:rPr lang="en-GB" sz="1800" dirty="0" err="1" smtClean="0">
                <a:solidFill>
                  <a:schemeClr val="accent2"/>
                </a:solidFill>
                <a:latin typeface="SwissReSans" pitchFamily="34" charset="0"/>
              </a:rPr>
              <a:t>Comunicación</a:t>
            </a:r>
            <a:r>
              <a:rPr lang="en-GB" sz="1800" dirty="0" smtClean="0">
                <a:solidFill>
                  <a:schemeClr val="accent2"/>
                </a:solidFill>
                <a:latin typeface="SwissReSans" pitchFamily="34" charset="0"/>
              </a:rPr>
              <a:t> </a:t>
            </a:r>
            <a:r>
              <a:rPr lang="en-GB" sz="1800" dirty="0" err="1" smtClean="0">
                <a:solidFill>
                  <a:schemeClr val="accent2"/>
                </a:solidFill>
              </a:rPr>
              <a:t>exhaustiva</a:t>
            </a:r>
            <a:r>
              <a:rPr lang="en-GB" sz="1800" dirty="0" smtClean="0">
                <a:solidFill>
                  <a:schemeClr val="accent2"/>
                </a:solidFill>
              </a:rPr>
              <a:t> </a:t>
            </a:r>
            <a:r>
              <a:rPr lang="en-GB" sz="1800" dirty="0" err="1" smtClean="0">
                <a:solidFill>
                  <a:schemeClr val="accent2"/>
                </a:solidFill>
              </a:rPr>
              <a:t>interna</a:t>
            </a:r>
            <a:r>
              <a:rPr lang="en-GB" sz="1800" dirty="0" smtClean="0">
                <a:solidFill>
                  <a:schemeClr val="accent2"/>
                </a:solidFill>
              </a:rPr>
              <a:t> y </a:t>
            </a:r>
            <a:r>
              <a:rPr lang="en-GB" sz="1800" dirty="0" err="1" smtClean="0">
                <a:solidFill>
                  <a:schemeClr val="accent2"/>
                </a:solidFill>
              </a:rPr>
              <a:t>externa</a:t>
            </a:r>
            <a:r>
              <a:rPr lang="en-GB" sz="1800" dirty="0" smtClean="0">
                <a:solidFill>
                  <a:schemeClr val="accent2"/>
                </a:solidFill>
              </a:rPr>
              <a:t> de los </a:t>
            </a:r>
            <a:r>
              <a:rPr lang="en-GB" sz="1800" dirty="0" err="1" smtClean="0">
                <a:solidFill>
                  <a:schemeClr val="accent2"/>
                </a:solidFill>
              </a:rPr>
              <a:t>riesgos</a:t>
            </a:r>
            <a:endParaRPr lang="en-GB" sz="1800" dirty="0">
              <a:solidFill>
                <a:schemeClr val="accent2"/>
              </a:solidFill>
              <a:latin typeface="SwissReSans" pitchFamily="34" charset="0"/>
            </a:endParaRPr>
          </a:p>
        </p:txBody>
      </p:sp>
      <p:sp>
        <p:nvSpPr>
          <p:cNvPr id="7" name="TextBox 6"/>
          <p:cNvSpPr txBox="1"/>
          <p:nvPr/>
        </p:nvSpPr>
        <p:spPr>
          <a:xfrm>
            <a:off x="5835391" y="1917871"/>
            <a:ext cx="2116163" cy="584775"/>
          </a:xfrm>
          <a:prstGeom prst="rect">
            <a:avLst/>
          </a:prstGeom>
          <a:noFill/>
        </p:spPr>
        <p:txBody>
          <a:bodyPr wrap="square" rtlCol="0">
            <a:spAutoFit/>
          </a:bodyPr>
          <a:lstStyle/>
          <a:p>
            <a:r>
              <a:rPr lang="en-GB" sz="1600" dirty="0" err="1" smtClean="0">
                <a:solidFill>
                  <a:schemeClr val="tx2"/>
                </a:solidFill>
                <a:latin typeface="SwissReSans" pitchFamily="34" charset="0"/>
              </a:rPr>
              <a:t>Revelación</a:t>
            </a:r>
            <a:r>
              <a:rPr lang="en-GB" sz="1600" dirty="0" smtClean="0">
                <a:solidFill>
                  <a:schemeClr val="tx2"/>
                </a:solidFill>
                <a:latin typeface="SwissReSans" pitchFamily="34" charset="0"/>
              </a:rPr>
              <a:t> </a:t>
            </a:r>
            <a:r>
              <a:rPr lang="en-GB" sz="1600" dirty="0" err="1" smtClean="0">
                <a:solidFill>
                  <a:schemeClr val="tx2"/>
                </a:solidFill>
                <a:latin typeface="SwissReSans" pitchFamily="34" charset="0"/>
              </a:rPr>
              <a:t>externa</a:t>
            </a:r>
            <a:r>
              <a:rPr lang="en-GB" sz="1600" dirty="0" smtClean="0">
                <a:solidFill>
                  <a:schemeClr val="tx2"/>
                </a:solidFill>
                <a:latin typeface="SwissReSans" pitchFamily="34" charset="0"/>
              </a:rPr>
              <a:t> genera </a:t>
            </a:r>
            <a:r>
              <a:rPr lang="en-GB" sz="1600" dirty="0" err="1" smtClean="0">
                <a:solidFill>
                  <a:schemeClr val="tx2"/>
                </a:solidFill>
                <a:latin typeface="SwissReSans" pitchFamily="34" charset="0"/>
              </a:rPr>
              <a:t>confianza</a:t>
            </a:r>
            <a:endParaRPr lang="en-GB" sz="1600" dirty="0" smtClean="0">
              <a:solidFill>
                <a:schemeClr val="tx2"/>
              </a:solidFill>
              <a:latin typeface="SwissReSans" pitchFamily="34" charset="0"/>
            </a:endParaRPr>
          </a:p>
        </p:txBody>
      </p:sp>
      <p:graphicFrame>
        <p:nvGraphicFramePr>
          <p:cNvPr id="8" name="Diagram 7"/>
          <p:cNvGraphicFramePr/>
          <p:nvPr>
            <p:extLst>
              <p:ext uri="{D42A27DB-BD31-4B8C-83A1-F6EECF244321}">
                <p14:modId xmlns:p14="http://schemas.microsoft.com/office/powerpoint/2010/main" val="2208528641"/>
              </p:ext>
            </p:extLst>
          </p:nvPr>
        </p:nvGraphicFramePr>
        <p:xfrm>
          <a:off x="647564" y="1989560"/>
          <a:ext cx="514857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23528" y="1917871"/>
            <a:ext cx="2628292" cy="1569660"/>
          </a:xfrm>
          <a:prstGeom prst="rect">
            <a:avLst/>
          </a:prstGeom>
          <a:noFill/>
        </p:spPr>
        <p:txBody>
          <a:bodyPr wrap="square" rtlCol="0">
            <a:spAutoFit/>
          </a:bodyPr>
          <a:lstStyle/>
          <a:p>
            <a:r>
              <a:rPr lang="en-GB" sz="1600" dirty="0" err="1" smtClean="0">
                <a:solidFill>
                  <a:schemeClr val="tx2"/>
                </a:solidFill>
              </a:rPr>
              <a:t>Transparencia</a:t>
            </a:r>
            <a:r>
              <a:rPr lang="en-GB" sz="1600" dirty="0" smtClean="0">
                <a:solidFill>
                  <a:schemeClr val="tx2"/>
                </a:solidFill>
              </a:rPr>
              <a:t> </a:t>
            </a:r>
            <a:r>
              <a:rPr lang="en-GB" sz="1600" dirty="0" err="1" smtClean="0">
                <a:solidFill>
                  <a:schemeClr val="tx2"/>
                </a:solidFill>
              </a:rPr>
              <a:t>interna</a:t>
            </a:r>
            <a:r>
              <a:rPr lang="en-GB" sz="1600" dirty="0" smtClean="0">
                <a:solidFill>
                  <a:schemeClr val="tx2"/>
                </a:solidFill>
              </a:rPr>
              <a:t> de </a:t>
            </a:r>
            <a:r>
              <a:rPr lang="en-GB" sz="1600" dirty="0" err="1" smtClean="0">
                <a:solidFill>
                  <a:schemeClr val="tx2"/>
                </a:solidFill>
              </a:rPr>
              <a:t>riesgos</a:t>
            </a:r>
            <a:r>
              <a:rPr lang="en-GB" sz="1600" dirty="0" smtClean="0">
                <a:solidFill>
                  <a:schemeClr val="tx2"/>
                </a:solidFill>
              </a:rPr>
              <a:t> </a:t>
            </a:r>
            <a:r>
              <a:rPr lang="en-GB" sz="1600" dirty="0" err="1" smtClean="0">
                <a:solidFill>
                  <a:schemeClr val="tx2"/>
                </a:solidFill>
              </a:rPr>
              <a:t>garantizada</a:t>
            </a:r>
            <a:r>
              <a:rPr lang="en-GB" sz="1600" dirty="0" smtClean="0">
                <a:solidFill>
                  <a:schemeClr val="tx2"/>
                </a:solidFill>
              </a:rPr>
              <a:t> a </a:t>
            </a:r>
            <a:r>
              <a:rPr lang="en-GB" sz="1600" dirty="0" err="1" smtClean="0">
                <a:solidFill>
                  <a:schemeClr val="tx2"/>
                </a:solidFill>
              </a:rPr>
              <a:t>todos</a:t>
            </a:r>
            <a:r>
              <a:rPr lang="en-GB" sz="1600" dirty="0" smtClean="0">
                <a:solidFill>
                  <a:schemeClr val="tx2"/>
                </a:solidFill>
              </a:rPr>
              <a:t> los </a:t>
            </a:r>
            <a:r>
              <a:rPr lang="en-GB" sz="1600" dirty="0" err="1" smtClean="0">
                <a:solidFill>
                  <a:schemeClr val="tx2"/>
                </a:solidFill>
              </a:rPr>
              <a:t>niveles</a:t>
            </a:r>
            <a:r>
              <a:rPr lang="en-GB" sz="1600" dirty="0" smtClean="0">
                <a:solidFill>
                  <a:schemeClr val="tx2"/>
                </a:solidFill>
              </a:rPr>
              <a:t>; </a:t>
            </a:r>
            <a:br>
              <a:rPr lang="en-GB" sz="1600" dirty="0" smtClean="0">
                <a:solidFill>
                  <a:schemeClr val="tx2"/>
                </a:solidFill>
              </a:rPr>
            </a:br>
            <a:r>
              <a:rPr lang="en-GB" sz="1600" dirty="0" err="1" smtClean="0">
                <a:solidFill>
                  <a:schemeClr val="tx2"/>
                </a:solidFill>
              </a:rPr>
              <a:t>reporte</a:t>
            </a:r>
            <a:r>
              <a:rPr lang="en-GB" sz="1600" dirty="0" smtClean="0">
                <a:solidFill>
                  <a:schemeClr val="tx2"/>
                </a:solidFill>
              </a:rPr>
              <a:t> de </a:t>
            </a:r>
            <a:r>
              <a:rPr lang="en-GB" sz="1600" dirty="0" err="1" smtClean="0">
                <a:solidFill>
                  <a:schemeClr val="tx2"/>
                </a:solidFill>
              </a:rPr>
              <a:t>riesgos</a:t>
            </a:r>
            <a:r>
              <a:rPr lang="en-GB" sz="1600" dirty="0" smtClean="0">
                <a:solidFill>
                  <a:schemeClr val="tx2"/>
                </a:solidFill>
              </a:rPr>
              <a:t>  </a:t>
            </a:r>
            <a:r>
              <a:rPr lang="en-GB" sz="1600" dirty="0" err="1" smtClean="0">
                <a:solidFill>
                  <a:schemeClr val="tx2"/>
                </a:solidFill>
              </a:rPr>
              <a:t>robusto</a:t>
            </a:r>
            <a:r>
              <a:rPr lang="en-GB" sz="1600" dirty="0" smtClean="0">
                <a:solidFill>
                  <a:schemeClr val="tx2"/>
                </a:solidFill>
              </a:rPr>
              <a:t> </a:t>
            </a:r>
            <a:r>
              <a:rPr lang="en-GB" sz="1600" dirty="0" err="1" smtClean="0">
                <a:solidFill>
                  <a:schemeClr val="tx2"/>
                </a:solidFill>
              </a:rPr>
              <a:t>mejora</a:t>
            </a:r>
            <a:r>
              <a:rPr lang="en-GB" sz="1600" dirty="0" smtClean="0">
                <a:solidFill>
                  <a:schemeClr val="tx2"/>
                </a:solidFill>
              </a:rPr>
              <a:t> la        </a:t>
            </a:r>
            <a:r>
              <a:rPr lang="en-GB" sz="1600" dirty="0" err="1" smtClean="0">
                <a:solidFill>
                  <a:schemeClr val="tx2"/>
                </a:solidFill>
              </a:rPr>
              <a:t>toma</a:t>
            </a:r>
            <a:r>
              <a:rPr lang="en-GB" sz="1600" dirty="0" smtClean="0">
                <a:solidFill>
                  <a:schemeClr val="tx2"/>
                </a:solidFill>
              </a:rPr>
              <a:t> de </a:t>
            </a:r>
            <a:r>
              <a:rPr lang="en-GB" sz="1600" dirty="0" err="1" smtClean="0">
                <a:solidFill>
                  <a:schemeClr val="tx2"/>
                </a:solidFill>
              </a:rPr>
              <a:t>decisiones</a:t>
            </a:r>
            <a:endParaRPr lang="en-GB" sz="1600" dirty="0">
              <a:solidFill>
                <a:schemeClr val="tx2"/>
              </a:solidFill>
            </a:endParaRPr>
          </a:p>
        </p:txBody>
      </p:sp>
      <p:graphicFrame>
        <p:nvGraphicFramePr>
          <p:cNvPr id="12" name="Diagram 11"/>
          <p:cNvGraphicFramePr/>
          <p:nvPr>
            <p:extLst>
              <p:ext uri="{D42A27DB-BD31-4B8C-83A1-F6EECF244321}">
                <p14:modId xmlns:p14="http://schemas.microsoft.com/office/powerpoint/2010/main" val="3610706019"/>
              </p:ext>
            </p:extLst>
          </p:nvPr>
        </p:nvGraphicFramePr>
        <p:xfrm>
          <a:off x="5811552" y="2636912"/>
          <a:ext cx="3227311" cy="2908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8" name="Picture 8"/>
          <p:cNvPicPr>
            <a:picLocks noChangeAspect="1" noChangeArrowheads="1"/>
          </p:cNvPicPr>
          <p:nvPr/>
        </p:nvPicPr>
        <p:blipFill>
          <a:blip r:embed="rId12" cstate="print"/>
          <a:srcRect/>
          <a:stretch>
            <a:fillRect/>
          </a:stretch>
        </p:blipFill>
        <p:spPr bwMode="auto">
          <a:xfrm>
            <a:off x="8106452" y="3248980"/>
            <a:ext cx="544085" cy="805143"/>
          </a:xfrm>
          <a:prstGeom prst="rect">
            <a:avLst/>
          </a:prstGeom>
          <a:noFill/>
          <a:ln w="9525">
            <a:noFill/>
            <a:miter lim="800000"/>
            <a:headEnd/>
            <a:tailEnd/>
          </a:ln>
        </p:spPr>
      </p:pic>
      <p:pic>
        <p:nvPicPr>
          <p:cNvPr id="21" name="Picture 27"/>
          <p:cNvPicPr>
            <a:picLocks noChangeAspect="1" noChangeArrowheads="1"/>
          </p:cNvPicPr>
          <p:nvPr/>
        </p:nvPicPr>
        <p:blipFill>
          <a:blip r:embed="rId13" cstate="print"/>
          <a:srcRect b="14614"/>
          <a:stretch>
            <a:fillRect/>
          </a:stretch>
        </p:blipFill>
        <p:spPr bwMode="auto">
          <a:xfrm>
            <a:off x="7524329" y="4506343"/>
            <a:ext cx="854450" cy="547396"/>
          </a:xfrm>
          <a:prstGeom prst="rect">
            <a:avLst/>
          </a:prstGeom>
          <a:noFill/>
          <a:ln w="15875" algn="ctr">
            <a:noFill/>
            <a:miter lim="800000"/>
            <a:headEnd/>
            <a:tailEnd/>
          </a:ln>
          <a:effectLst/>
        </p:spPr>
      </p:pic>
      <p:pic>
        <p:nvPicPr>
          <p:cNvPr id="1945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04026" y="4506343"/>
            <a:ext cx="551971" cy="78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28628" y="3329693"/>
            <a:ext cx="864844" cy="613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fld id="{8E9F59B9-8094-4618-B073-21DD649DF751}" type="slidenum">
              <a:rPr lang="en-GB" smtClean="0"/>
              <a:pPr/>
              <a:t>19</a:t>
            </a:fld>
            <a:endParaRPr lang="en-GB"/>
          </a:p>
        </p:txBody>
      </p:sp>
    </p:spTree>
    <p:extLst>
      <p:ext uri="{BB962C8B-B14F-4D97-AF65-F5344CB8AC3E}">
        <p14:creationId xmlns:p14="http://schemas.microsoft.com/office/powerpoint/2010/main" val="670075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p:txBody>
          <a:bodyPr/>
          <a:lstStyle/>
          <a:p>
            <a:pPr>
              <a:defRPr/>
            </a:pPr>
            <a:fld id="{FF93A093-80BB-4DCE-8DC2-28F3F8EB47F5}" type="slidenum">
              <a:rPr lang="en-GB" smtClean="0"/>
              <a:pPr>
                <a:defRPr/>
              </a:pPr>
              <a:t>2</a:t>
            </a:fld>
            <a:endParaRPr lang="en-GB" dirty="0"/>
          </a:p>
        </p:txBody>
      </p:sp>
      <p:sp>
        <p:nvSpPr>
          <p:cNvPr id="260098" name="Rectangle 2"/>
          <p:cNvSpPr>
            <a:spLocks noGrp="1" noChangeArrowheads="1"/>
          </p:cNvSpPr>
          <p:nvPr>
            <p:ph type="title"/>
          </p:nvPr>
        </p:nvSpPr>
        <p:spPr>
          <a:xfrm>
            <a:off x="738948" y="475523"/>
            <a:ext cx="5832475" cy="865187"/>
          </a:xfrm>
        </p:spPr>
        <p:txBody>
          <a:bodyPr/>
          <a:lstStyle/>
          <a:p>
            <a:r>
              <a:rPr lang="en-GB" dirty="0" smtClean="0">
                <a:latin typeface="+mn-lt"/>
              </a:rPr>
              <a:t>Swiss Re </a:t>
            </a:r>
            <a:r>
              <a:rPr lang="en-GB" dirty="0" err="1" smtClean="0">
                <a:latin typeface="+mn-lt"/>
              </a:rPr>
              <a:t>es</a:t>
            </a:r>
            <a:r>
              <a:rPr lang="en-GB" dirty="0" smtClean="0">
                <a:latin typeface="+mn-lt"/>
              </a:rPr>
              <a:t> </a:t>
            </a:r>
            <a:r>
              <a:rPr lang="en-GB" dirty="0" err="1" smtClean="0">
                <a:latin typeface="+mn-lt"/>
              </a:rPr>
              <a:t>una</a:t>
            </a:r>
            <a:r>
              <a:rPr lang="en-GB" dirty="0" smtClean="0">
                <a:latin typeface="+mn-lt"/>
              </a:rPr>
              <a:t> (re)</a:t>
            </a:r>
            <a:r>
              <a:rPr lang="en-GB" dirty="0" err="1" smtClean="0">
                <a:latin typeface="+mn-lt"/>
              </a:rPr>
              <a:t>aseguradora</a:t>
            </a:r>
            <a:r>
              <a:rPr lang="en-GB" dirty="0" smtClean="0">
                <a:latin typeface="+mn-lt"/>
              </a:rPr>
              <a:t> global </a:t>
            </a:r>
            <a:r>
              <a:rPr lang="en-GB" dirty="0" err="1" smtClean="0">
                <a:latin typeface="+mn-lt"/>
              </a:rPr>
              <a:t>líder</a:t>
            </a:r>
            <a:r>
              <a:rPr lang="en-GB" dirty="0" smtClean="0">
                <a:latin typeface="+mn-lt"/>
              </a:rPr>
              <a:t> y </a:t>
            </a:r>
            <a:r>
              <a:rPr lang="en-GB" dirty="0" err="1" smtClean="0">
                <a:latin typeface="+mn-lt"/>
              </a:rPr>
              <a:t>ampliamente</a:t>
            </a:r>
            <a:r>
              <a:rPr lang="en-GB" dirty="0" smtClean="0">
                <a:latin typeface="+mn-lt"/>
              </a:rPr>
              <a:t> </a:t>
            </a:r>
            <a:r>
              <a:rPr lang="en-GB" dirty="0" err="1" smtClean="0">
                <a:latin typeface="+mn-lt"/>
              </a:rPr>
              <a:t>diversificada</a:t>
            </a:r>
            <a:endParaRPr lang="en-GB" dirty="0">
              <a:latin typeface="+mn-lt"/>
            </a:endParaRPr>
          </a:p>
        </p:txBody>
      </p:sp>
      <p:sp>
        <p:nvSpPr>
          <p:cNvPr id="260099" name="Rectangle 3"/>
          <p:cNvSpPr>
            <a:spLocks noChangeArrowheads="1"/>
          </p:cNvSpPr>
          <p:nvPr/>
        </p:nvSpPr>
        <p:spPr bwMode="auto">
          <a:xfrm>
            <a:off x="2915816" y="4978953"/>
            <a:ext cx="5688435" cy="960436"/>
          </a:xfrm>
          <a:prstGeom prst="rect">
            <a:avLst/>
          </a:prstGeom>
          <a:solidFill>
            <a:srgbClr val="80D4F0"/>
          </a:solidFill>
          <a:ln w="19050" algn="ctr">
            <a:noFill/>
            <a:miter lim="800000"/>
            <a:headEnd/>
            <a:tailEnd/>
          </a:ln>
          <a:effectLst/>
        </p:spPr>
        <p:txBody>
          <a:bodyPr lIns="44734" tIns="14911" rIns="59645" bIns="14911" anchor="ctr"/>
          <a:lstStyle/>
          <a:p>
            <a:pPr marL="355600" indent="-265113" defTabSz="757238">
              <a:spcAft>
                <a:spcPct val="70000"/>
              </a:spcAft>
              <a:buClrTx/>
              <a:buSzPct val="80000"/>
              <a:buFont typeface="Wingdings" pitchFamily="2" charset="2"/>
              <a:buChar char="n"/>
              <a:tabLst>
                <a:tab pos="2328863" algn="l"/>
                <a:tab pos="5380038" algn="r"/>
              </a:tabLst>
            </a:pPr>
            <a:r>
              <a:rPr lang="en-GB" sz="1600" b="1" dirty="0" err="1" smtClean="0"/>
              <a:t>Nuestra</a:t>
            </a:r>
            <a:r>
              <a:rPr lang="en-GB" sz="1600" b="1" dirty="0" smtClean="0"/>
              <a:t> </a:t>
            </a:r>
            <a:r>
              <a:rPr lang="en-GB" sz="1600" b="1" dirty="0" err="1" smtClean="0"/>
              <a:t>solidez</a:t>
            </a:r>
            <a:r>
              <a:rPr lang="en-GB" sz="1600" b="1" dirty="0" smtClean="0"/>
              <a:t> </a:t>
            </a:r>
            <a:r>
              <a:rPr lang="en-GB" sz="1600" b="1" dirty="0" err="1" smtClean="0"/>
              <a:t>financiera</a:t>
            </a:r>
            <a:r>
              <a:rPr lang="en-GB" sz="1600" b="1" dirty="0" smtClean="0"/>
              <a:t> </a:t>
            </a:r>
            <a:r>
              <a:rPr lang="en-GB" sz="1600" dirty="0" err="1" smtClean="0"/>
              <a:t>tiene</a:t>
            </a:r>
            <a:r>
              <a:rPr lang="en-GB" sz="1600" dirty="0" smtClean="0"/>
              <a:t> </a:t>
            </a:r>
            <a:r>
              <a:rPr lang="en-GB" sz="1600" dirty="0" err="1" smtClean="0"/>
              <a:t>las</a:t>
            </a:r>
            <a:r>
              <a:rPr lang="en-GB" sz="1600" dirty="0" smtClean="0"/>
              <a:t> </a:t>
            </a:r>
            <a:r>
              <a:rPr lang="en-GB" sz="1600" dirty="0" err="1" smtClean="0"/>
              <a:t>siguientes</a:t>
            </a:r>
            <a:r>
              <a:rPr lang="en-GB" sz="1600" dirty="0" smtClean="0"/>
              <a:t> </a:t>
            </a:r>
            <a:r>
              <a:rPr lang="en-GB" sz="1600" dirty="0" err="1" smtClean="0"/>
              <a:t>calificaciones</a:t>
            </a:r>
            <a:r>
              <a:rPr lang="en-GB" sz="1600" dirty="0" smtClean="0"/>
              <a:t>:</a:t>
            </a:r>
            <a:br>
              <a:rPr lang="en-GB" sz="1600" dirty="0" smtClean="0"/>
            </a:br>
            <a:r>
              <a:rPr lang="en-GB" sz="1400" dirty="0" smtClean="0"/>
              <a:t>Standard &amp; Poor’s: AA-/</a:t>
            </a:r>
            <a:r>
              <a:rPr lang="en-GB" sz="1400" dirty="0" err="1" smtClean="0"/>
              <a:t>estable</a:t>
            </a:r>
            <a:r>
              <a:rPr lang="en-GB" sz="1400" dirty="0" smtClean="0"/>
              <a:t>; Moody’s A1/</a:t>
            </a:r>
            <a:r>
              <a:rPr lang="en-GB" sz="1400" dirty="0" err="1" smtClean="0"/>
              <a:t>positivo</a:t>
            </a:r>
            <a:r>
              <a:rPr lang="en-GB" sz="1400" dirty="0" smtClean="0"/>
              <a:t>;</a:t>
            </a:r>
            <a:br>
              <a:rPr lang="en-GB" sz="1400" dirty="0" smtClean="0"/>
            </a:br>
            <a:r>
              <a:rPr lang="en-GB" sz="1400" dirty="0" smtClean="0"/>
              <a:t>A.M. Best: A+/</a:t>
            </a:r>
            <a:r>
              <a:rPr lang="en-GB" sz="1400" dirty="0" err="1" smtClean="0"/>
              <a:t>estable</a:t>
            </a:r>
            <a:r>
              <a:rPr lang="en-GB" sz="1400" dirty="0" smtClean="0"/>
              <a:t> </a:t>
            </a:r>
            <a:r>
              <a:rPr lang="en-GB" sz="1500" dirty="0" smtClean="0"/>
              <a:t>		</a:t>
            </a:r>
            <a:endParaRPr lang="en-GB" sz="1500" dirty="0"/>
          </a:p>
        </p:txBody>
      </p:sp>
      <p:sp>
        <p:nvSpPr>
          <p:cNvPr id="260105" name="Rectangle 9"/>
          <p:cNvSpPr>
            <a:spLocks noChangeArrowheads="1"/>
          </p:cNvSpPr>
          <p:nvPr/>
        </p:nvSpPr>
        <p:spPr bwMode="auto">
          <a:xfrm>
            <a:off x="2915816" y="3863224"/>
            <a:ext cx="5688435" cy="960436"/>
          </a:xfrm>
          <a:prstGeom prst="rect">
            <a:avLst/>
          </a:prstGeom>
          <a:solidFill>
            <a:srgbClr val="BFEAF7"/>
          </a:solidFill>
          <a:ln w="15875" algn="ctr">
            <a:noFill/>
            <a:miter lim="800000"/>
            <a:headEnd/>
            <a:tailEnd/>
          </a:ln>
          <a:effectLst/>
        </p:spPr>
        <p:txBody>
          <a:bodyPr lIns="44734" tIns="14911" rIns="59645" bIns="14911" anchor="ctr"/>
          <a:lstStyle/>
          <a:p>
            <a:pPr marL="355600" indent="-265113" defTabSz="757238">
              <a:spcAft>
                <a:spcPct val="35000"/>
              </a:spcAft>
              <a:buClrTx/>
              <a:buSzPct val="80000"/>
              <a:buFont typeface="Wingdings" pitchFamily="2" charset="2"/>
              <a:buChar char="n"/>
              <a:tabLst>
                <a:tab pos="3935413" algn="r"/>
                <a:tab pos="6238875" algn="r"/>
              </a:tabLst>
            </a:pPr>
            <a:r>
              <a:rPr lang="en-GB" sz="1600" b="1" dirty="0" err="1" smtClean="0"/>
              <a:t>Pioneros</a:t>
            </a:r>
            <a:r>
              <a:rPr lang="en-GB" sz="1600" b="1" dirty="0" smtClean="0"/>
              <a:t> en </a:t>
            </a:r>
            <a:r>
              <a:rPr lang="en-GB" sz="1600" b="1" dirty="0" err="1" smtClean="0"/>
              <a:t>soluciones</a:t>
            </a:r>
            <a:r>
              <a:rPr lang="en-GB" sz="1600" b="1" dirty="0" smtClean="0"/>
              <a:t> de </a:t>
            </a:r>
            <a:r>
              <a:rPr lang="en-GB" sz="1600" b="1" dirty="0" err="1" smtClean="0"/>
              <a:t>mercados</a:t>
            </a:r>
            <a:r>
              <a:rPr lang="en-GB" sz="1600" b="1" dirty="0" smtClean="0"/>
              <a:t> de </a:t>
            </a:r>
            <a:r>
              <a:rPr lang="en-GB" sz="1600" b="1" dirty="0" err="1" smtClean="0"/>
              <a:t>capitales</a:t>
            </a:r>
            <a:r>
              <a:rPr lang="en-GB" sz="1600" b="1" dirty="0" smtClean="0"/>
              <a:t> </a:t>
            </a:r>
            <a:r>
              <a:rPr lang="en-GB" sz="1600" b="1" dirty="0" err="1" smtClean="0"/>
              <a:t>ligadas</a:t>
            </a:r>
            <a:r>
              <a:rPr lang="en-GB" sz="1600" b="1" dirty="0" smtClean="0"/>
              <a:t> a los </a:t>
            </a:r>
            <a:r>
              <a:rPr lang="en-GB" sz="1600" b="1" dirty="0" err="1" smtClean="0"/>
              <a:t>seguros</a:t>
            </a:r>
            <a:r>
              <a:rPr lang="en-GB" sz="1600" b="1" dirty="0" smtClean="0"/>
              <a:t>,</a:t>
            </a:r>
            <a:r>
              <a:rPr lang="en-GB" sz="1600" dirty="0" smtClean="0"/>
              <a:t> </a:t>
            </a:r>
            <a:r>
              <a:rPr lang="en-GB" sz="1600" dirty="0" err="1" smtClean="0"/>
              <a:t>combinamos</a:t>
            </a:r>
            <a:r>
              <a:rPr lang="en-GB" sz="1600" dirty="0" smtClean="0"/>
              <a:t> </a:t>
            </a:r>
            <a:r>
              <a:rPr lang="en-GB" sz="1600" dirty="0" err="1" smtClean="0"/>
              <a:t>solidez</a:t>
            </a:r>
            <a:r>
              <a:rPr lang="en-GB" sz="1600" dirty="0" smtClean="0"/>
              <a:t> </a:t>
            </a:r>
            <a:r>
              <a:rPr lang="en-GB" sz="1600" dirty="0" err="1" smtClean="0"/>
              <a:t>financiera</a:t>
            </a:r>
            <a:r>
              <a:rPr lang="en-GB" sz="1600" dirty="0" smtClean="0"/>
              <a:t> con un expertise </a:t>
            </a:r>
            <a:r>
              <a:rPr lang="en-GB" sz="1600" dirty="0" err="1" smtClean="0"/>
              <a:t>único</a:t>
            </a:r>
            <a:r>
              <a:rPr lang="en-GB" sz="1600" dirty="0" smtClean="0"/>
              <a:t> </a:t>
            </a:r>
            <a:r>
              <a:rPr lang="en-GB" sz="1600" dirty="0" err="1" smtClean="0"/>
              <a:t>para</a:t>
            </a:r>
            <a:r>
              <a:rPr lang="en-GB" sz="1600" dirty="0" smtClean="0"/>
              <a:t> el </a:t>
            </a:r>
            <a:r>
              <a:rPr lang="en-GB" sz="1600" dirty="0" err="1" smtClean="0"/>
              <a:t>beneficio</a:t>
            </a:r>
            <a:r>
              <a:rPr lang="en-GB" sz="1600" dirty="0" smtClean="0"/>
              <a:t> de </a:t>
            </a:r>
            <a:r>
              <a:rPr lang="en-GB" sz="1600" dirty="0" err="1" smtClean="0"/>
              <a:t>nuestros</a:t>
            </a:r>
            <a:r>
              <a:rPr lang="en-GB" sz="1600" dirty="0" smtClean="0"/>
              <a:t> </a:t>
            </a:r>
            <a:r>
              <a:rPr lang="en-GB" sz="1600" dirty="0" err="1" smtClean="0"/>
              <a:t>clientes</a:t>
            </a:r>
            <a:r>
              <a:rPr lang="en-GB" sz="1600" dirty="0" smtClean="0"/>
              <a:t>. </a:t>
            </a:r>
            <a:endParaRPr lang="en-GB" sz="1600" dirty="0"/>
          </a:p>
        </p:txBody>
      </p:sp>
      <p:sp>
        <p:nvSpPr>
          <p:cNvPr id="260108" name="Rectangle 12"/>
          <p:cNvSpPr>
            <a:spLocks noChangeArrowheads="1"/>
          </p:cNvSpPr>
          <p:nvPr/>
        </p:nvSpPr>
        <p:spPr bwMode="auto">
          <a:xfrm>
            <a:off x="2915816" y="2747496"/>
            <a:ext cx="5688435" cy="960436"/>
          </a:xfrm>
          <a:prstGeom prst="rect">
            <a:avLst/>
          </a:prstGeom>
          <a:solidFill>
            <a:srgbClr val="C0CBC9"/>
          </a:solidFill>
          <a:ln w="15875" algn="ctr">
            <a:noFill/>
            <a:miter lim="800000"/>
            <a:headEnd/>
            <a:tailEnd/>
          </a:ln>
          <a:effectLst/>
        </p:spPr>
        <p:txBody>
          <a:bodyPr lIns="44734" tIns="14911" rIns="59645" bIns="14911" anchor="ctr"/>
          <a:lstStyle/>
          <a:p>
            <a:pPr marL="355600" indent="-265113" defTabSz="757238">
              <a:spcAft>
                <a:spcPct val="35000"/>
              </a:spcAft>
              <a:buClrTx/>
              <a:buSzPct val="80000"/>
              <a:buFont typeface="Wingdings" pitchFamily="2" charset="2"/>
              <a:buChar char="n"/>
              <a:tabLst>
                <a:tab pos="3935413" algn="r"/>
                <a:tab pos="6238875" algn="r"/>
              </a:tabLst>
            </a:pPr>
            <a:r>
              <a:rPr lang="en-GB" sz="1600" b="1" dirty="0" err="1" smtClean="0"/>
              <a:t>Ofrecemos</a:t>
            </a:r>
            <a:r>
              <a:rPr lang="en-GB" sz="1600" b="1" dirty="0" smtClean="0"/>
              <a:t> </a:t>
            </a:r>
            <a:r>
              <a:rPr lang="en-GB" sz="1600" b="1" dirty="0" err="1" smtClean="0"/>
              <a:t>productos</a:t>
            </a:r>
            <a:r>
              <a:rPr lang="en-GB" sz="1600" b="1" dirty="0" smtClean="0"/>
              <a:t> </a:t>
            </a:r>
            <a:r>
              <a:rPr lang="en-GB" sz="1600" b="1" dirty="0" err="1" smtClean="0"/>
              <a:t>tradicionales</a:t>
            </a:r>
            <a:r>
              <a:rPr lang="en-GB" sz="1600" b="1" dirty="0" smtClean="0"/>
              <a:t> e </a:t>
            </a:r>
            <a:r>
              <a:rPr lang="en-GB" sz="1600" b="1" dirty="0" err="1" smtClean="0"/>
              <a:t>innovadores</a:t>
            </a:r>
            <a:r>
              <a:rPr lang="en-GB" sz="1600" b="1" dirty="0" smtClean="0"/>
              <a:t> </a:t>
            </a:r>
            <a:r>
              <a:rPr lang="en-GB" sz="1600" dirty="0" err="1" smtClean="0"/>
              <a:t>tanto</a:t>
            </a:r>
            <a:r>
              <a:rPr lang="en-GB" sz="1600" dirty="0" smtClean="0"/>
              <a:t> en </a:t>
            </a:r>
            <a:r>
              <a:rPr lang="en-GB" sz="1600" dirty="0" err="1" smtClean="0"/>
              <a:t>seguros</a:t>
            </a:r>
            <a:r>
              <a:rPr lang="en-GB" sz="1600" dirty="0" smtClean="0"/>
              <a:t> </a:t>
            </a:r>
            <a:r>
              <a:rPr lang="en-GB" sz="1600" dirty="0" err="1" smtClean="0"/>
              <a:t>generales</a:t>
            </a:r>
            <a:r>
              <a:rPr lang="en-GB" sz="1600" dirty="0" smtClean="0"/>
              <a:t> </a:t>
            </a:r>
            <a:r>
              <a:rPr lang="en-GB" sz="1600" dirty="0" err="1" smtClean="0"/>
              <a:t>como</a:t>
            </a:r>
            <a:r>
              <a:rPr lang="en-GB" sz="1600" dirty="0" smtClean="0"/>
              <a:t> de personas, </a:t>
            </a:r>
            <a:r>
              <a:rPr lang="en-GB" sz="1600" dirty="0" err="1" smtClean="0"/>
              <a:t>ajustados</a:t>
            </a:r>
            <a:r>
              <a:rPr lang="en-GB" sz="1600" dirty="0" smtClean="0"/>
              <a:t> a </a:t>
            </a:r>
            <a:r>
              <a:rPr lang="en-GB" sz="1600" dirty="0" err="1" smtClean="0"/>
              <a:t>las</a:t>
            </a:r>
            <a:r>
              <a:rPr lang="en-GB" sz="1600" dirty="0" smtClean="0"/>
              <a:t> </a:t>
            </a:r>
            <a:r>
              <a:rPr lang="en-GB" sz="1600" dirty="0" err="1" smtClean="0"/>
              <a:t>necesidades</a:t>
            </a:r>
            <a:r>
              <a:rPr lang="en-GB" sz="1600" dirty="0" smtClean="0"/>
              <a:t> de </a:t>
            </a:r>
            <a:r>
              <a:rPr lang="en-GB" sz="1600" dirty="0" err="1" smtClean="0"/>
              <a:t>nuestros</a:t>
            </a:r>
            <a:r>
              <a:rPr lang="en-GB" sz="1600" dirty="0" smtClean="0"/>
              <a:t> </a:t>
            </a:r>
            <a:r>
              <a:rPr lang="en-GB" sz="1600" dirty="0" err="1" smtClean="0"/>
              <a:t>clientes</a:t>
            </a:r>
            <a:r>
              <a:rPr lang="en-GB" sz="1600" dirty="0" smtClean="0"/>
              <a:t>. </a:t>
            </a:r>
            <a:endParaRPr lang="en-GB" sz="1600" b="1" dirty="0"/>
          </a:p>
        </p:txBody>
      </p:sp>
      <p:sp>
        <p:nvSpPr>
          <p:cNvPr id="19" name="Rectangle 12"/>
          <p:cNvSpPr>
            <a:spLocks noChangeArrowheads="1"/>
          </p:cNvSpPr>
          <p:nvPr/>
        </p:nvSpPr>
        <p:spPr bwMode="auto">
          <a:xfrm>
            <a:off x="2917149" y="1631768"/>
            <a:ext cx="5687101" cy="960436"/>
          </a:xfrm>
          <a:prstGeom prst="rect">
            <a:avLst/>
          </a:prstGeom>
          <a:solidFill>
            <a:srgbClr val="9FB8E4"/>
          </a:solidFill>
          <a:ln w="15875" algn="ctr">
            <a:noFill/>
            <a:miter lim="800000"/>
            <a:headEnd/>
            <a:tailEnd/>
          </a:ln>
          <a:effectLst/>
        </p:spPr>
        <p:txBody>
          <a:bodyPr lIns="44734" tIns="14911" rIns="59645" bIns="14911" anchor="ctr"/>
          <a:lstStyle/>
          <a:p>
            <a:pPr marL="355600" indent="-265113" defTabSz="757238">
              <a:spcAft>
                <a:spcPct val="35000"/>
              </a:spcAft>
              <a:buClrTx/>
              <a:buSzPct val="80000"/>
              <a:buFont typeface="Wingdings" pitchFamily="2" charset="2"/>
              <a:buChar char="n"/>
              <a:tabLst>
                <a:tab pos="3935413" algn="r"/>
                <a:tab pos="6238875" algn="r"/>
              </a:tabLst>
            </a:pPr>
            <a:r>
              <a:rPr lang="en-GB" sz="1600" b="1" dirty="0" smtClean="0"/>
              <a:t>150 </a:t>
            </a:r>
            <a:r>
              <a:rPr lang="en-GB" sz="1600" b="1" dirty="0" err="1" smtClean="0"/>
              <a:t>años</a:t>
            </a:r>
            <a:r>
              <a:rPr lang="en-GB" sz="1600" b="1" dirty="0" smtClean="0"/>
              <a:t> de </a:t>
            </a:r>
            <a:r>
              <a:rPr lang="en-GB" sz="1600" b="1" dirty="0" err="1" smtClean="0"/>
              <a:t>experiencia</a:t>
            </a:r>
            <a:r>
              <a:rPr lang="en-GB" sz="1600" dirty="0" smtClean="0"/>
              <a:t> </a:t>
            </a:r>
            <a:r>
              <a:rPr lang="en-GB" sz="1600" dirty="0" err="1" smtClean="0"/>
              <a:t>proveyendo</a:t>
            </a:r>
            <a:r>
              <a:rPr lang="en-GB" sz="1600" dirty="0" smtClean="0"/>
              <a:t> de </a:t>
            </a:r>
            <a:r>
              <a:rPr lang="en-GB" sz="1600" dirty="0" err="1" smtClean="0"/>
              <a:t>soluciones</a:t>
            </a:r>
            <a:r>
              <a:rPr lang="en-GB" sz="1600" dirty="0" smtClean="0"/>
              <a:t> de </a:t>
            </a:r>
            <a:r>
              <a:rPr lang="en-GB" sz="1600" dirty="0" err="1" smtClean="0"/>
              <a:t>seguro</a:t>
            </a:r>
            <a:r>
              <a:rPr lang="en-GB" sz="1600" dirty="0" smtClean="0"/>
              <a:t> y </a:t>
            </a:r>
            <a:r>
              <a:rPr lang="en-GB" sz="1600" dirty="0" err="1" smtClean="0"/>
              <a:t>reaseguro</a:t>
            </a:r>
            <a:r>
              <a:rPr lang="en-GB" sz="1600" b="1" dirty="0" smtClean="0"/>
              <a:t>. </a:t>
            </a:r>
            <a:endParaRPr lang="en-GB" sz="1700" dirty="0"/>
          </a:p>
        </p:txBody>
      </p:sp>
      <p:grpSp>
        <p:nvGrpSpPr>
          <p:cNvPr id="16" name="Group 18"/>
          <p:cNvGrpSpPr>
            <a:grpSpLocks/>
          </p:cNvGrpSpPr>
          <p:nvPr/>
        </p:nvGrpSpPr>
        <p:grpSpPr bwMode="auto">
          <a:xfrm>
            <a:off x="638227" y="1630840"/>
            <a:ext cx="1925644" cy="4308550"/>
            <a:chOff x="130" y="1431"/>
            <a:chExt cx="1382" cy="2658"/>
          </a:xfrm>
        </p:grpSpPr>
        <p:pic>
          <p:nvPicPr>
            <p:cNvPr id="17" name="Picture 19" descr="zurich"/>
            <p:cNvPicPr>
              <a:picLocks noChangeAspect="1" noChangeArrowheads="1"/>
            </p:cNvPicPr>
            <p:nvPr/>
          </p:nvPicPr>
          <p:blipFill>
            <a:blip r:embed="rId3" cstate="print"/>
            <a:srcRect/>
            <a:stretch>
              <a:fillRect/>
            </a:stretch>
          </p:blipFill>
          <p:spPr bwMode="auto">
            <a:xfrm>
              <a:off x="207" y="1431"/>
              <a:ext cx="1225" cy="848"/>
            </a:xfrm>
            <a:prstGeom prst="rect">
              <a:avLst/>
            </a:prstGeom>
            <a:noFill/>
            <a:ln w="9525">
              <a:noFill/>
              <a:miter lim="800000"/>
              <a:headEnd/>
              <a:tailEnd/>
            </a:ln>
          </p:spPr>
        </p:pic>
        <p:pic>
          <p:nvPicPr>
            <p:cNvPr id="20" name="Picture 20" descr="armonk"/>
            <p:cNvPicPr>
              <a:picLocks noChangeAspect="1" noChangeArrowheads="1"/>
            </p:cNvPicPr>
            <p:nvPr/>
          </p:nvPicPr>
          <p:blipFill>
            <a:blip r:embed="rId4" cstate="print"/>
            <a:srcRect/>
            <a:stretch>
              <a:fillRect/>
            </a:stretch>
          </p:blipFill>
          <p:spPr bwMode="auto">
            <a:xfrm>
              <a:off x="207" y="2344"/>
              <a:ext cx="1225" cy="836"/>
            </a:xfrm>
            <a:prstGeom prst="rect">
              <a:avLst/>
            </a:prstGeom>
            <a:noFill/>
            <a:ln w="9525">
              <a:noFill/>
              <a:miter lim="800000"/>
              <a:headEnd/>
              <a:tailEnd/>
            </a:ln>
          </p:spPr>
        </p:pic>
        <p:pic>
          <p:nvPicPr>
            <p:cNvPr id="21" name="Picture 21" descr="london"/>
            <p:cNvPicPr>
              <a:picLocks noChangeAspect="1" noChangeArrowheads="1"/>
            </p:cNvPicPr>
            <p:nvPr/>
          </p:nvPicPr>
          <p:blipFill>
            <a:blip r:embed="rId5" cstate="print"/>
            <a:srcRect/>
            <a:stretch>
              <a:fillRect/>
            </a:stretch>
          </p:blipFill>
          <p:spPr bwMode="auto">
            <a:xfrm>
              <a:off x="207" y="3246"/>
              <a:ext cx="1225" cy="842"/>
            </a:xfrm>
            <a:prstGeom prst="rect">
              <a:avLst/>
            </a:prstGeom>
            <a:noFill/>
            <a:ln w="9525">
              <a:noFill/>
              <a:miter lim="800000"/>
              <a:headEnd/>
              <a:tailEnd/>
            </a:ln>
          </p:spPr>
        </p:pic>
        <p:sp>
          <p:nvSpPr>
            <p:cNvPr id="22" name="Text Box 21"/>
            <p:cNvSpPr txBox="1">
              <a:spLocks noChangeAspect="1" noChangeArrowheads="1"/>
            </p:cNvSpPr>
            <p:nvPr/>
          </p:nvSpPr>
          <p:spPr bwMode="auto">
            <a:xfrm>
              <a:off x="130" y="3955"/>
              <a:ext cx="1361" cy="134"/>
            </a:xfrm>
            <a:prstGeom prst="rect">
              <a:avLst/>
            </a:prstGeom>
            <a:noFill/>
            <a:ln w="12700">
              <a:noFill/>
              <a:miter lim="800000"/>
              <a:headEnd/>
              <a:tailEnd/>
            </a:ln>
          </p:spPr>
          <p:txBody>
            <a:bodyPr lIns="0" tIns="0" rIns="0" bIns="0"/>
            <a:lstStyle/>
            <a:p>
              <a:pPr algn="ctr" defTabSz="757238">
                <a:buClrTx/>
                <a:buSzTx/>
                <a:buFontTx/>
                <a:buNone/>
              </a:pPr>
              <a:r>
                <a:rPr lang="en-GB" sz="900" b="1">
                  <a:solidFill>
                    <a:schemeClr val="bg1"/>
                  </a:solidFill>
                </a:rPr>
                <a:t>The “Gherkin”, London</a:t>
              </a:r>
            </a:p>
          </p:txBody>
        </p:sp>
        <p:sp>
          <p:nvSpPr>
            <p:cNvPr id="23" name="Text Box 24"/>
            <p:cNvSpPr txBox="1">
              <a:spLocks noChangeAspect="1" noChangeArrowheads="1"/>
            </p:cNvSpPr>
            <p:nvPr/>
          </p:nvSpPr>
          <p:spPr bwMode="auto">
            <a:xfrm>
              <a:off x="151" y="2166"/>
              <a:ext cx="1361" cy="134"/>
            </a:xfrm>
            <a:prstGeom prst="rect">
              <a:avLst/>
            </a:prstGeom>
            <a:noFill/>
            <a:ln w="12700">
              <a:noFill/>
              <a:miter lim="800000"/>
              <a:headEnd/>
              <a:tailEnd/>
            </a:ln>
          </p:spPr>
          <p:txBody>
            <a:bodyPr lIns="0" tIns="0" rIns="0" bIns="0"/>
            <a:lstStyle/>
            <a:p>
              <a:pPr algn="ctr" defTabSz="757238">
                <a:buClrTx/>
                <a:buSzTx/>
                <a:buFontTx/>
                <a:buNone/>
              </a:pPr>
              <a:r>
                <a:rPr lang="en-GB" sz="900" b="1" dirty="0" smtClean="0">
                  <a:solidFill>
                    <a:schemeClr val="bg1"/>
                  </a:solidFill>
                </a:rPr>
                <a:t>Casa </a:t>
              </a:r>
              <a:r>
                <a:rPr lang="en-GB" sz="900" b="1" dirty="0" err="1" smtClean="0">
                  <a:solidFill>
                    <a:schemeClr val="bg1"/>
                  </a:solidFill>
                </a:rPr>
                <a:t>Matriz</a:t>
              </a:r>
              <a:r>
                <a:rPr lang="en-GB" sz="900" b="1" dirty="0" smtClean="0">
                  <a:solidFill>
                    <a:schemeClr val="bg1"/>
                  </a:solidFill>
                </a:rPr>
                <a:t>, </a:t>
              </a:r>
              <a:r>
                <a:rPr lang="en-GB" sz="900" b="1" dirty="0">
                  <a:solidFill>
                    <a:schemeClr val="bg1"/>
                  </a:solidFill>
                </a:rPr>
                <a:t>Zurich</a:t>
              </a:r>
            </a:p>
          </p:txBody>
        </p:sp>
        <p:sp>
          <p:nvSpPr>
            <p:cNvPr id="25" name="Text Box 26"/>
            <p:cNvSpPr txBox="1">
              <a:spLocks noChangeAspect="1" noChangeArrowheads="1"/>
            </p:cNvSpPr>
            <p:nvPr/>
          </p:nvSpPr>
          <p:spPr bwMode="auto">
            <a:xfrm>
              <a:off x="135" y="3075"/>
              <a:ext cx="1362" cy="134"/>
            </a:xfrm>
            <a:prstGeom prst="rect">
              <a:avLst/>
            </a:prstGeom>
            <a:noFill/>
            <a:ln w="12700">
              <a:noFill/>
              <a:miter lim="800000"/>
              <a:headEnd/>
              <a:tailEnd/>
            </a:ln>
          </p:spPr>
          <p:txBody>
            <a:bodyPr lIns="0" tIns="0" rIns="0" bIns="0"/>
            <a:lstStyle/>
            <a:p>
              <a:pPr algn="ctr" defTabSz="757238">
                <a:lnSpc>
                  <a:spcPct val="80000"/>
                </a:lnSpc>
                <a:buClrTx/>
                <a:buSzTx/>
                <a:buFontTx/>
                <a:buNone/>
              </a:pPr>
              <a:r>
                <a:rPr lang="en-GB" sz="900" b="1">
                  <a:solidFill>
                    <a:schemeClr val="bg1"/>
                  </a:solidFill>
                </a:rPr>
                <a:t>Armonk, New York</a:t>
              </a:r>
            </a:p>
          </p:txBody>
        </p:sp>
      </p:grpSp>
    </p:spTree>
    <p:extLst>
      <p:ext uri="{BB962C8B-B14F-4D97-AF65-F5344CB8AC3E}">
        <p14:creationId xmlns:p14="http://schemas.microsoft.com/office/powerpoint/2010/main" val="414982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012160" y="2348880"/>
            <a:ext cx="2736304" cy="504056"/>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180000" rtlCol="0" anchor="ctr"/>
          <a:lstStyle/>
          <a:p>
            <a:pPr marL="627063" indent="-176213" defTabSz="757238">
              <a:spcBef>
                <a:spcPct val="50000"/>
              </a:spcBef>
            </a:pPr>
            <a:r>
              <a:rPr lang="en-GB" sz="1100" dirty="0" smtClean="0">
                <a:solidFill>
                  <a:schemeClr val="tx1"/>
                </a:solidFill>
              </a:rPr>
              <a:t>Plan "top down".</a:t>
            </a:r>
            <a:r>
              <a:rPr lang="en-GB" sz="1100" dirty="0" err="1" smtClean="0">
                <a:solidFill>
                  <a:schemeClr val="tx1"/>
                </a:solidFill>
              </a:rPr>
              <a:t>Referencia</a:t>
            </a:r>
            <a:r>
              <a:rPr lang="en-GB" sz="1100" dirty="0" smtClean="0">
                <a:solidFill>
                  <a:schemeClr val="tx1"/>
                </a:solidFill>
              </a:rPr>
              <a:t> </a:t>
            </a:r>
            <a:r>
              <a:rPr lang="en-GB" sz="1100" dirty="0" err="1" smtClean="0">
                <a:solidFill>
                  <a:schemeClr val="tx1"/>
                </a:solidFill>
              </a:rPr>
              <a:t>para</a:t>
            </a:r>
            <a:r>
              <a:rPr lang="en-GB" sz="1100" dirty="0" smtClean="0">
                <a:solidFill>
                  <a:schemeClr val="tx1"/>
                </a:solidFill>
              </a:rPr>
              <a:t> </a:t>
            </a:r>
            <a:r>
              <a:rPr lang="en-GB" sz="1100" dirty="0" err="1" smtClean="0">
                <a:solidFill>
                  <a:schemeClr val="tx1"/>
                </a:solidFill>
              </a:rPr>
              <a:t>gestión</a:t>
            </a:r>
            <a:r>
              <a:rPr lang="en-GB" sz="1100" dirty="0" smtClean="0">
                <a:solidFill>
                  <a:schemeClr val="tx1"/>
                </a:solidFill>
              </a:rPr>
              <a:t> del </a:t>
            </a:r>
            <a:r>
              <a:rPr lang="en-GB" sz="1100" dirty="0" err="1" smtClean="0">
                <a:solidFill>
                  <a:schemeClr val="tx1"/>
                </a:solidFill>
              </a:rPr>
              <a:t>desempeño</a:t>
            </a:r>
            <a:endParaRPr lang="en-GB" sz="1100" dirty="0">
              <a:solidFill>
                <a:schemeClr val="tx1"/>
              </a:solidFill>
            </a:endParaRPr>
          </a:p>
        </p:txBody>
      </p:sp>
      <p:sp>
        <p:nvSpPr>
          <p:cNvPr id="8" name="Rounded Rectangle 7"/>
          <p:cNvSpPr/>
          <p:nvPr/>
        </p:nvSpPr>
        <p:spPr>
          <a:xfrm>
            <a:off x="1907704" y="1484784"/>
            <a:ext cx="2627988" cy="504056"/>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180000" rtlCol="0" anchor="ctr"/>
          <a:lstStyle/>
          <a:p>
            <a:pPr defTabSz="757238">
              <a:spcBef>
                <a:spcPct val="50000"/>
              </a:spcBef>
            </a:pPr>
            <a:r>
              <a:rPr lang="en-GB" sz="1100" dirty="0" err="1" smtClean="0">
                <a:solidFill>
                  <a:schemeClr val="tx1"/>
                </a:solidFill>
              </a:rPr>
              <a:t>Tolerancia</a:t>
            </a:r>
            <a:r>
              <a:rPr lang="en-GB" sz="1100" dirty="0" smtClean="0">
                <a:solidFill>
                  <a:schemeClr val="tx1"/>
                </a:solidFill>
              </a:rPr>
              <a:t> al </a:t>
            </a:r>
            <a:r>
              <a:rPr lang="en-GB" sz="1100" dirty="0" err="1" smtClean="0">
                <a:solidFill>
                  <a:schemeClr val="tx1"/>
                </a:solidFill>
              </a:rPr>
              <a:t>riesgo</a:t>
            </a:r>
            <a:r>
              <a:rPr lang="en-GB" sz="1100" dirty="0" smtClean="0">
                <a:solidFill>
                  <a:schemeClr val="tx1"/>
                </a:solidFill>
              </a:rPr>
              <a:t>, </a:t>
            </a:r>
            <a:r>
              <a:rPr lang="en-GB" sz="1100" dirty="0" err="1" smtClean="0">
                <a:solidFill>
                  <a:schemeClr val="tx1"/>
                </a:solidFill>
              </a:rPr>
              <a:t>Apetito</a:t>
            </a:r>
            <a:r>
              <a:rPr lang="en-GB" sz="1100" dirty="0" smtClean="0">
                <a:solidFill>
                  <a:schemeClr val="tx1"/>
                </a:solidFill>
              </a:rPr>
              <a:t> de </a:t>
            </a:r>
            <a:r>
              <a:rPr lang="en-GB" sz="1100" dirty="0" err="1" smtClean="0">
                <a:solidFill>
                  <a:schemeClr val="tx1"/>
                </a:solidFill>
              </a:rPr>
              <a:t>riesgo</a:t>
            </a:r>
            <a:endParaRPr lang="en-GB" sz="1100" dirty="0">
              <a:solidFill>
                <a:schemeClr val="tx1"/>
              </a:solidFill>
            </a:endParaRPr>
          </a:p>
        </p:txBody>
      </p:sp>
      <p:sp>
        <p:nvSpPr>
          <p:cNvPr id="3" name="Slide Number Placeholder 2"/>
          <p:cNvSpPr>
            <a:spLocks noGrp="1"/>
          </p:cNvSpPr>
          <p:nvPr>
            <p:ph type="sldNum" sz="quarter" idx="11"/>
          </p:nvPr>
        </p:nvSpPr>
        <p:spPr/>
        <p:txBody>
          <a:bodyPr/>
          <a:lstStyle/>
          <a:p>
            <a:fld id="{8E9F59B9-8094-4618-B073-21DD649DF751}" type="slidenum">
              <a:rPr lang="en-GB" smtClean="0"/>
              <a:pPr/>
              <a:t>20</a:t>
            </a:fld>
            <a:endParaRPr lang="en-GB" dirty="0"/>
          </a:p>
        </p:txBody>
      </p:sp>
      <p:sp>
        <p:nvSpPr>
          <p:cNvPr id="4" name="Title 3"/>
          <p:cNvSpPr>
            <a:spLocks noGrp="1"/>
          </p:cNvSpPr>
          <p:nvPr>
            <p:ph type="title"/>
          </p:nvPr>
        </p:nvSpPr>
        <p:spPr>
          <a:xfrm>
            <a:off x="395536" y="476672"/>
            <a:ext cx="8424936" cy="865187"/>
          </a:xfrm>
        </p:spPr>
        <p:txBody>
          <a:bodyPr/>
          <a:lstStyle/>
          <a:p>
            <a:r>
              <a:rPr lang="en-GB" dirty="0" smtClean="0"/>
              <a:t>5) </a:t>
            </a:r>
            <a:r>
              <a:rPr lang="en-GB" dirty="0" err="1" smtClean="0"/>
              <a:t>Gestión</a:t>
            </a:r>
            <a:r>
              <a:rPr lang="en-GB" dirty="0" smtClean="0"/>
              <a:t> de capital &amp; </a:t>
            </a:r>
            <a:r>
              <a:rPr lang="en-GB" dirty="0" err="1" smtClean="0"/>
              <a:t>medición</a:t>
            </a:r>
            <a:r>
              <a:rPr lang="en-GB" dirty="0" smtClean="0"/>
              <a:t> de </a:t>
            </a:r>
            <a:r>
              <a:rPr lang="en-GB" dirty="0" err="1" smtClean="0"/>
              <a:t>desempeño</a:t>
            </a:r>
            <a:r>
              <a:rPr lang="en-GB" sz="1800" dirty="0"/>
              <a:t/>
            </a:r>
            <a:br>
              <a:rPr lang="en-GB" sz="1800" dirty="0"/>
            </a:br>
            <a:r>
              <a:rPr lang="en-GB" sz="1800" dirty="0" smtClean="0">
                <a:solidFill>
                  <a:schemeClr val="accent2"/>
                </a:solidFill>
              </a:rPr>
              <a:t>La </a:t>
            </a:r>
            <a:r>
              <a:rPr lang="en-GB" sz="1800" dirty="0" err="1" smtClean="0">
                <a:solidFill>
                  <a:schemeClr val="accent2"/>
                </a:solidFill>
              </a:rPr>
              <a:t>administración</a:t>
            </a:r>
            <a:r>
              <a:rPr lang="en-GB" sz="1800" dirty="0" smtClean="0">
                <a:solidFill>
                  <a:schemeClr val="accent2"/>
                </a:solidFill>
              </a:rPr>
              <a:t> de </a:t>
            </a:r>
            <a:r>
              <a:rPr lang="en-GB" sz="1800" dirty="0" err="1" smtClean="0">
                <a:solidFill>
                  <a:schemeClr val="accent2"/>
                </a:solidFill>
              </a:rPr>
              <a:t>riesgos</a:t>
            </a:r>
            <a:r>
              <a:rPr lang="en-GB" sz="1800" dirty="0" smtClean="0">
                <a:solidFill>
                  <a:schemeClr val="accent2"/>
                </a:solidFill>
              </a:rPr>
              <a:t> </a:t>
            </a:r>
            <a:r>
              <a:rPr lang="en-GB" sz="1800" dirty="0" err="1" smtClean="0">
                <a:solidFill>
                  <a:schemeClr val="accent2"/>
                </a:solidFill>
              </a:rPr>
              <a:t>provee</a:t>
            </a:r>
            <a:r>
              <a:rPr lang="en-GB" sz="1800" dirty="0" smtClean="0">
                <a:solidFill>
                  <a:schemeClr val="accent2"/>
                </a:solidFill>
              </a:rPr>
              <a:t> </a:t>
            </a:r>
            <a:r>
              <a:rPr lang="en-GB" sz="1800" dirty="0" err="1" smtClean="0">
                <a:solidFill>
                  <a:schemeClr val="accent2"/>
                </a:solidFill>
              </a:rPr>
              <a:t>dirección</a:t>
            </a:r>
            <a:r>
              <a:rPr lang="en-GB" sz="1800" dirty="0" smtClean="0">
                <a:solidFill>
                  <a:schemeClr val="accent2"/>
                </a:solidFill>
              </a:rPr>
              <a:t> </a:t>
            </a:r>
            <a:r>
              <a:rPr lang="en-GB" sz="1800" dirty="0" err="1" smtClean="0">
                <a:solidFill>
                  <a:schemeClr val="accent2"/>
                </a:solidFill>
              </a:rPr>
              <a:t>durante</a:t>
            </a:r>
            <a:r>
              <a:rPr lang="en-GB" sz="1800" dirty="0" smtClean="0">
                <a:solidFill>
                  <a:schemeClr val="accent2"/>
                </a:solidFill>
              </a:rPr>
              <a:t> </a:t>
            </a:r>
            <a:r>
              <a:rPr lang="en-GB" sz="1800" dirty="0" err="1" smtClean="0">
                <a:solidFill>
                  <a:schemeClr val="accent2"/>
                </a:solidFill>
              </a:rPr>
              <a:t>todo</a:t>
            </a:r>
            <a:r>
              <a:rPr lang="en-GB" sz="1800" dirty="0" smtClean="0">
                <a:solidFill>
                  <a:schemeClr val="accent2"/>
                </a:solidFill>
              </a:rPr>
              <a:t> el </a:t>
            </a:r>
            <a:r>
              <a:rPr lang="en-GB" sz="1800" dirty="0" err="1" smtClean="0">
                <a:solidFill>
                  <a:schemeClr val="accent2"/>
                </a:solidFill>
              </a:rPr>
              <a:t>ciclo</a:t>
            </a:r>
            <a:r>
              <a:rPr lang="en-GB" sz="1800" dirty="0" smtClean="0">
                <a:solidFill>
                  <a:schemeClr val="accent2"/>
                </a:solidFill>
              </a:rPr>
              <a:t> de </a:t>
            </a:r>
            <a:r>
              <a:rPr lang="en-GB" sz="1800" dirty="0" err="1" smtClean="0">
                <a:solidFill>
                  <a:schemeClr val="accent2"/>
                </a:solidFill>
              </a:rPr>
              <a:t>negocios</a:t>
            </a:r>
            <a:endParaRPr lang="en-GB" sz="1800" dirty="0">
              <a:solidFill>
                <a:schemeClr val="accent2"/>
              </a:solidFill>
            </a:endParaRPr>
          </a:p>
        </p:txBody>
      </p:sp>
      <p:sp>
        <p:nvSpPr>
          <p:cNvPr id="16" name="Rounded Rectangle 15"/>
          <p:cNvSpPr/>
          <p:nvPr/>
        </p:nvSpPr>
        <p:spPr>
          <a:xfrm>
            <a:off x="6012160" y="4077072"/>
            <a:ext cx="2555980" cy="504056"/>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180000" rtlCol="0" anchor="ctr"/>
          <a:lstStyle/>
          <a:p>
            <a:pPr marL="627063" indent="-176213" defTabSz="757238">
              <a:spcBef>
                <a:spcPct val="50000"/>
              </a:spcBef>
            </a:pPr>
            <a:r>
              <a:rPr lang="en-GB" sz="1100" dirty="0" smtClean="0">
                <a:solidFill>
                  <a:schemeClr val="tx1"/>
                </a:solidFill>
              </a:rPr>
              <a:t>Plan "bottom up". </a:t>
            </a:r>
            <a:r>
              <a:rPr lang="en-GB" sz="1100" dirty="0" err="1" smtClean="0">
                <a:solidFill>
                  <a:schemeClr val="tx1"/>
                </a:solidFill>
              </a:rPr>
              <a:t>Determinación</a:t>
            </a:r>
            <a:r>
              <a:rPr lang="en-GB" sz="1100" dirty="0" smtClean="0">
                <a:solidFill>
                  <a:schemeClr val="tx1"/>
                </a:solidFill>
              </a:rPr>
              <a:t> de </a:t>
            </a:r>
            <a:r>
              <a:rPr lang="en-GB" sz="1100" dirty="0" err="1" smtClean="0">
                <a:solidFill>
                  <a:schemeClr val="tx1"/>
                </a:solidFill>
              </a:rPr>
              <a:t>límites</a:t>
            </a:r>
            <a:r>
              <a:rPr lang="en-GB" sz="1100" dirty="0" smtClean="0">
                <a:solidFill>
                  <a:schemeClr val="tx1"/>
                </a:solidFill>
              </a:rPr>
              <a:t>.</a:t>
            </a:r>
            <a:endParaRPr lang="en-GB" sz="1100" dirty="0">
              <a:solidFill>
                <a:schemeClr val="tx1"/>
              </a:solidFill>
            </a:endParaRPr>
          </a:p>
        </p:txBody>
      </p:sp>
      <p:sp>
        <p:nvSpPr>
          <p:cNvPr id="17" name="Rounded Rectangle 16"/>
          <p:cNvSpPr/>
          <p:nvPr/>
        </p:nvSpPr>
        <p:spPr>
          <a:xfrm>
            <a:off x="4572000" y="5589240"/>
            <a:ext cx="2952328" cy="504056"/>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180000" rtlCol="0" anchor="ctr"/>
          <a:lstStyle/>
          <a:p>
            <a:pPr marL="273050" indent="177800" defTabSz="757238">
              <a:spcBef>
                <a:spcPct val="50000"/>
              </a:spcBef>
            </a:pPr>
            <a:r>
              <a:rPr lang="en-GB" sz="1100" dirty="0" err="1" smtClean="0">
                <a:solidFill>
                  <a:schemeClr val="tx1"/>
                </a:solidFill>
              </a:rPr>
              <a:t>Asignación</a:t>
            </a:r>
            <a:r>
              <a:rPr lang="en-GB" sz="1100" dirty="0" smtClean="0">
                <a:solidFill>
                  <a:schemeClr val="tx1"/>
                </a:solidFill>
              </a:rPr>
              <a:t> de </a:t>
            </a:r>
            <a:r>
              <a:rPr lang="en-GB" sz="1100" dirty="0" err="1" smtClean="0">
                <a:solidFill>
                  <a:schemeClr val="tx1"/>
                </a:solidFill>
              </a:rPr>
              <a:t>costo</a:t>
            </a:r>
            <a:r>
              <a:rPr lang="en-GB" sz="1100" dirty="0" smtClean="0">
                <a:solidFill>
                  <a:schemeClr val="tx1"/>
                </a:solidFill>
              </a:rPr>
              <a:t> de capital. </a:t>
            </a:r>
            <a:r>
              <a:rPr lang="en-GB" sz="1100" dirty="0" err="1" smtClean="0">
                <a:solidFill>
                  <a:schemeClr val="tx1"/>
                </a:solidFill>
              </a:rPr>
              <a:t>Determinación</a:t>
            </a:r>
            <a:r>
              <a:rPr lang="en-GB" sz="1100" dirty="0" smtClean="0">
                <a:solidFill>
                  <a:schemeClr val="tx1"/>
                </a:solidFill>
              </a:rPr>
              <a:t> de </a:t>
            </a:r>
            <a:r>
              <a:rPr lang="en-GB" sz="1100" dirty="0" err="1" smtClean="0">
                <a:solidFill>
                  <a:schemeClr val="tx1"/>
                </a:solidFill>
              </a:rPr>
              <a:t>factores</a:t>
            </a:r>
            <a:r>
              <a:rPr lang="en-GB" sz="1100" dirty="0" smtClean="0">
                <a:solidFill>
                  <a:schemeClr val="tx1"/>
                </a:solidFill>
              </a:rPr>
              <a:t> de </a:t>
            </a:r>
            <a:r>
              <a:rPr lang="en-GB" sz="1100" dirty="0" err="1" smtClean="0">
                <a:solidFill>
                  <a:schemeClr val="tx1"/>
                </a:solidFill>
              </a:rPr>
              <a:t>costos</a:t>
            </a:r>
            <a:r>
              <a:rPr lang="en-GB" sz="1100" dirty="0" smtClean="0">
                <a:solidFill>
                  <a:schemeClr val="tx1"/>
                </a:solidFill>
              </a:rPr>
              <a:t>.</a:t>
            </a:r>
            <a:endParaRPr lang="en-GB" sz="1100" dirty="0">
              <a:solidFill>
                <a:schemeClr val="tx1"/>
              </a:solidFill>
            </a:endParaRPr>
          </a:p>
        </p:txBody>
      </p:sp>
      <p:sp>
        <p:nvSpPr>
          <p:cNvPr id="18" name="Rounded Rectangle 17"/>
          <p:cNvSpPr/>
          <p:nvPr/>
        </p:nvSpPr>
        <p:spPr>
          <a:xfrm>
            <a:off x="179512" y="4077072"/>
            <a:ext cx="2699996" cy="504056"/>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180000" rtlCol="0" anchor="ctr"/>
          <a:lstStyle/>
          <a:p>
            <a:pPr defTabSz="757238">
              <a:spcBef>
                <a:spcPct val="50000"/>
              </a:spcBef>
            </a:pPr>
            <a:r>
              <a:rPr lang="en-GB" sz="1100" dirty="0" err="1" smtClean="0">
                <a:solidFill>
                  <a:schemeClr val="tx1"/>
                </a:solidFill>
              </a:rPr>
              <a:t>Monitoreo</a:t>
            </a:r>
            <a:r>
              <a:rPr lang="en-GB" sz="1100" dirty="0" smtClean="0">
                <a:solidFill>
                  <a:schemeClr val="tx1"/>
                </a:solidFill>
              </a:rPr>
              <a:t> de </a:t>
            </a:r>
            <a:r>
              <a:rPr lang="en-GB" sz="1100" dirty="0" err="1" smtClean="0">
                <a:solidFill>
                  <a:schemeClr val="tx1"/>
                </a:solidFill>
              </a:rPr>
              <a:t>límites</a:t>
            </a:r>
            <a:r>
              <a:rPr lang="en-GB" sz="1100" dirty="0" smtClean="0">
                <a:solidFill>
                  <a:schemeClr val="tx1"/>
                </a:solidFill>
              </a:rPr>
              <a:t>. </a:t>
            </a:r>
            <a:r>
              <a:rPr lang="en-GB" sz="1100" dirty="0" err="1" smtClean="0">
                <a:solidFill>
                  <a:schemeClr val="tx1"/>
                </a:solidFill>
              </a:rPr>
              <a:t>Escalación</a:t>
            </a:r>
            <a:r>
              <a:rPr lang="en-GB" sz="1100" dirty="0" smtClean="0">
                <a:solidFill>
                  <a:schemeClr val="tx1"/>
                </a:solidFill>
              </a:rPr>
              <a:t> de </a:t>
            </a:r>
            <a:r>
              <a:rPr lang="en-GB" sz="1100" dirty="0" err="1" smtClean="0">
                <a:solidFill>
                  <a:schemeClr val="tx1"/>
                </a:solidFill>
              </a:rPr>
              <a:t>decisión</a:t>
            </a:r>
            <a:r>
              <a:rPr lang="en-GB" sz="1100" dirty="0" smtClean="0">
                <a:solidFill>
                  <a:schemeClr val="tx1"/>
                </a:solidFill>
              </a:rPr>
              <a:t> </a:t>
            </a:r>
            <a:r>
              <a:rPr lang="en-GB" sz="1100" dirty="0" err="1" smtClean="0">
                <a:solidFill>
                  <a:schemeClr val="tx1"/>
                </a:solidFill>
              </a:rPr>
              <a:t>para</a:t>
            </a:r>
            <a:r>
              <a:rPr lang="en-GB" sz="1100" dirty="0" smtClean="0">
                <a:solidFill>
                  <a:schemeClr val="tx1"/>
                </a:solidFill>
              </a:rPr>
              <a:t> </a:t>
            </a:r>
            <a:r>
              <a:rPr lang="en-GB" sz="1100" dirty="0" err="1" smtClean="0">
                <a:solidFill>
                  <a:schemeClr val="tx1"/>
                </a:solidFill>
              </a:rPr>
              <a:t>transacciones</a:t>
            </a:r>
            <a:r>
              <a:rPr lang="en-GB" sz="1100" dirty="0" smtClean="0">
                <a:solidFill>
                  <a:schemeClr val="tx1"/>
                </a:solidFill>
              </a:rPr>
              <a:t>.</a:t>
            </a:r>
            <a:endParaRPr lang="en-GB" sz="1100" dirty="0">
              <a:solidFill>
                <a:schemeClr val="tx1"/>
              </a:solidFill>
            </a:endParaRPr>
          </a:p>
        </p:txBody>
      </p:sp>
      <p:sp>
        <p:nvSpPr>
          <p:cNvPr id="19" name="Rounded Rectangle 18"/>
          <p:cNvSpPr/>
          <p:nvPr/>
        </p:nvSpPr>
        <p:spPr>
          <a:xfrm>
            <a:off x="467544" y="2348880"/>
            <a:ext cx="2555980" cy="504056"/>
          </a:xfrm>
          <a:prstGeom prst="round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180000" rtlCol="0" anchor="ctr"/>
          <a:lstStyle/>
          <a:p>
            <a:pPr defTabSz="757238">
              <a:spcBef>
                <a:spcPct val="50000"/>
              </a:spcBef>
            </a:pPr>
            <a:r>
              <a:rPr lang="en-GB" sz="1100" dirty="0" err="1" smtClean="0">
                <a:solidFill>
                  <a:schemeClr val="tx1"/>
                </a:solidFill>
              </a:rPr>
              <a:t>Reporte</a:t>
            </a:r>
            <a:r>
              <a:rPr lang="en-GB" sz="1100" dirty="0" smtClean="0">
                <a:solidFill>
                  <a:schemeClr val="tx1"/>
                </a:solidFill>
              </a:rPr>
              <a:t> de </a:t>
            </a:r>
            <a:r>
              <a:rPr lang="en-GB" sz="1100" dirty="0" err="1" smtClean="0">
                <a:solidFill>
                  <a:schemeClr val="tx1"/>
                </a:solidFill>
              </a:rPr>
              <a:t>valor</a:t>
            </a:r>
            <a:r>
              <a:rPr lang="en-GB" sz="1100" dirty="0" smtClean="0">
                <a:solidFill>
                  <a:schemeClr val="tx1"/>
                </a:solidFill>
              </a:rPr>
              <a:t> </a:t>
            </a:r>
            <a:r>
              <a:rPr lang="en-GB" sz="1100" dirty="0" err="1" smtClean="0">
                <a:solidFill>
                  <a:schemeClr val="tx1"/>
                </a:solidFill>
              </a:rPr>
              <a:t>económico</a:t>
            </a:r>
            <a:r>
              <a:rPr lang="en-GB" sz="1100" dirty="0" smtClean="0">
                <a:solidFill>
                  <a:schemeClr val="tx1"/>
                </a:solidFill>
              </a:rPr>
              <a:t>. </a:t>
            </a:r>
            <a:r>
              <a:rPr lang="en-GB" sz="1100" dirty="0" err="1" smtClean="0">
                <a:solidFill>
                  <a:schemeClr val="tx1"/>
                </a:solidFill>
              </a:rPr>
              <a:t>Compensación</a:t>
            </a:r>
            <a:r>
              <a:rPr lang="en-GB" sz="1100" dirty="0" smtClean="0">
                <a:solidFill>
                  <a:schemeClr val="tx1"/>
                </a:solidFill>
              </a:rPr>
              <a:t>.</a:t>
            </a:r>
            <a:endParaRPr lang="en-GB" sz="1100" dirty="0">
              <a:solidFill>
                <a:schemeClr val="tx1"/>
              </a:solidFill>
            </a:endParaRPr>
          </a:p>
        </p:txBody>
      </p:sp>
      <p:grpSp>
        <p:nvGrpSpPr>
          <p:cNvPr id="2" name="Group 1"/>
          <p:cNvGrpSpPr/>
          <p:nvPr/>
        </p:nvGrpSpPr>
        <p:grpSpPr>
          <a:xfrm>
            <a:off x="2427562" y="1485002"/>
            <a:ext cx="4144858" cy="4608074"/>
            <a:chOff x="2427562" y="1485002"/>
            <a:chExt cx="4144858" cy="4608074"/>
          </a:xfrm>
        </p:grpSpPr>
        <p:sp>
          <p:nvSpPr>
            <p:cNvPr id="5" name="Freeform 4"/>
            <p:cNvSpPr/>
            <p:nvPr/>
          </p:nvSpPr>
          <p:spPr>
            <a:xfrm>
              <a:off x="3924701" y="1485002"/>
              <a:ext cx="1150580" cy="1150580"/>
            </a:xfrm>
            <a:custGeom>
              <a:avLst/>
              <a:gdLst>
                <a:gd name="connsiteX0" fmla="*/ 0 w 1150580"/>
                <a:gd name="connsiteY0" fmla="*/ 575290 h 1150580"/>
                <a:gd name="connsiteX1" fmla="*/ 575290 w 1150580"/>
                <a:gd name="connsiteY1" fmla="*/ 0 h 1150580"/>
                <a:gd name="connsiteX2" fmla="*/ 1150580 w 1150580"/>
                <a:gd name="connsiteY2" fmla="*/ 575290 h 1150580"/>
                <a:gd name="connsiteX3" fmla="*/ 575290 w 1150580"/>
                <a:gd name="connsiteY3" fmla="*/ 1150580 h 1150580"/>
                <a:gd name="connsiteX4" fmla="*/ 0 w 1150580"/>
                <a:gd name="connsiteY4" fmla="*/ 575290 h 115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80" h="1150580">
                  <a:moveTo>
                    <a:pt x="0" y="575290"/>
                  </a:moveTo>
                  <a:cubicBezTo>
                    <a:pt x="0" y="257566"/>
                    <a:pt x="257566" y="0"/>
                    <a:pt x="575290" y="0"/>
                  </a:cubicBezTo>
                  <a:cubicBezTo>
                    <a:pt x="893014" y="0"/>
                    <a:pt x="1150580" y="257566"/>
                    <a:pt x="1150580" y="575290"/>
                  </a:cubicBezTo>
                  <a:cubicBezTo>
                    <a:pt x="1150580" y="893014"/>
                    <a:pt x="893014" y="1150580"/>
                    <a:pt x="575290" y="1150580"/>
                  </a:cubicBezTo>
                  <a:cubicBezTo>
                    <a:pt x="257566" y="1150580"/>
                    <a:pt x="0" y="893014"/>
                    <a:pt x="0" y="575290"/>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1199" tIns="181199" rIns="181199" bIns="181199" numCol="1" spcCol="1270" anchor="ctr" anchorCtr="0">
              <a:noAutofit/>
            </a:bodyPr>
            <a:lstStyle/>
            <a:p>
              <a:pPr lvl="0" algn="ctr" defTabSz="444500">
                <a:lnSpc>
                  <a:spcPct val="90000"/>
                </a:lnSpc>
                <a:spcBef>
                  <a:spcPct val="0"/>
                </a:spcBef>
                <a:spcAft>
                  <a:spcPct val="35000"/>
                </a:spcAft>
              </a:pPr>
              <a:r>
                <a:rPr lang="en-GB" sz="1000" dirty="0" err="1" smtClean="0"/>
                <a:t>Estrategia</a:t>
              </a:r>
              <a:endParaRPr lang="en-GB" sz="1000" kern="1200" dirty="0"/>
            </a:p>
          </p:txBody>
        </p:sp>
        <p:sp>
          <p:nvSpPr>
            <p:cNvPr id="7" name="Freeform 6"/>
            <p:cNvSpPr/>
            <p:nvPr/>
          </p:nvSpPr>
          <p:spPr>
            <a:xfrm rot="1800000">
              <a:off x="5087836" y="2293983"/>
              <a:ext cx="306427" cy="388321"/>
            </a:xfrm>
            <a:custGeom>
              <a:avLst/>
              <a:gdLst>
                <a:gd name="connsiteX0" fmla="*/ 0 w 306427"/>
                <a:gd name="connsiteY0" fmla="*/ 77664 h 388321"/>
                <a:gd name="connsiteX1" fmla="*/ 153214 w 306427"/>
                <a:gd name="connsiteY1" fmla="*/ 77664 h 388321"/>
                <a:gd name="connsiteX2" fmla="*/ 153214 w 306427"/>
                <a:gd name="connsiteY2" fmla="*/ 0 h 388321"/>
                <a:gd name="connsiteX3" fmla="*/ 306427 w 306427"/>
                <a:gd name="connsiteY3" fmla="*/ 194161 h 388321"/>
                <a:gd name="connsiteX4" fmla="*/ 153214 w 306427"/>
                <a:gd name="connsiteY4" fmla="*/ 388321 h 388321"/>
                <a:gd name="connsiteX5" fmla="*/ 153214 w 306427"/>
                <a:gd name="connsiteY5" fmla="*/ 310657 h 388321"/>
                <a:gd name="connsiteX6" fmla="*/ 0 w 306427"/>
                <a:gd name="connsiteY6" fmla="*/ 310657 h 388321"/>
                <a:gd name="connsiteX7" fmla="*/ 0 w 306427"/>
                <a:gd name="connsiteY7" fmla="*/ 77664 h 38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27" h="388321">
                  <a:moveTo>
                    <a:pt x="0" y="77664"/>
                  </a:moveTo>
                  <a:lnTo>
                    <a:pt x="153214" y="77664"/>
                  </a:lnTo>
                  <a:lnTo>
                    <a:pt x="153214" y="0"/>
                  </a:lnTo>
                  <a:lnTo>
                    <a:pt x="306427" y="194161"/>
                  </a:lnTo>
                  <a:lnTo>
                    <a:pt x="153214" y="388321"/>
                  </a:lnTo>
                  <a:lnTo>
                    <a:pt x="153214" y="310657"/>
                  </a:lnTo>
                  <a:lnTo>
                    <a:pt x="0" y="310657"/>
                  </a:lnTo>
                  <a:lnTo>
                    <a:pt x="0" y="77664"/>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7663" rIns="91927" bIns="77664" numCol="1" spcCol="1270" anchor="ctr" anchorCtr="0">
              <a:noAutofit/>
            </a:bodyPr>
            <a:lstStyle/>
            <a:p>
              <a:pPr lvl="0" algn="ctr" defTabSz="444500">
                <a:lnSpc>
                  <a:spcPct val="90000"/>
                </a:lnSpc>
                <a:spcBef>
                  <a:spcPct val="0"/>
                </a:spcBef>
                <a:spcAft>
                  <a:spcPct val="35000"/>
                </a:spcAft>
              </a:pPr>
              <a:endParaRPr lang="en-GB" sz="1000" kern="1200"/>
            </a:p>
          </p:txBody>
        </p:sp>
        <p:sp>
          <p:nvSpPr>
            <p:cNvPr id="10" name="Freeform 9"/>
            <p:cNvSpPr/>
            <p:nvPr/>
          </p:nvSpPr>
          <p:spPr>
            <a:xfrm>
              <a:off x="5256070" y="2349376"/>
              <a:ext cx="1316350" cy="1150580"/>
            </a:xfrm>
            <a:custGeom>
              <a:avLst/>
              <a:gdLst>
                <a:gd name="connsiteX0" fmla="*/ 0 w 1150580"/>
                <a:gd name="connsiteY0" fmla="*/ 575290 h 1150580"/>
                <a:gd name="connsiteX1" fmla="*/ 575290 w 1150580"/>
                <a:gd name="connsiteY1" fmla="*/ 0 h 1150580"/>
                <a:gd name="connsiteX2" fmla="*/ 1150580 w 1150580"/>
                <a:gd name="connsiteY2" fmla="*/ 575290 h 1150580"/>
                <a:gd name="connsiteX3" fmla="*/ 575290 w 1150580"/>
                <a:gd name="connsiteY3" fmla="*/ 1150580 h 1150580"/>
                <a:gd name="connsiteX4" fmla="*/ 0 w 1150580"/>
                <a:gd name="connsiteY4" fmla="*/ 575290 h 115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80" h="1150580">
                  <a:moveTo>
                    <a:pt x="0" y="575290"/>
                  </a:moveTo>
                  <a:cubicBezTo>
                    <a:pt x="0" y="257566"/>
                    <a:pt x="257566" y="0"/>
                    <a:pt x="575290" y="0"/>
                  </a:cubicBezTo>
                  <a:cubicBezTo>
                    <a:pt x="893014" y="0"/>
                    <a:pt x="1150580" y="257566"/>
                    <a:pt x="1150580" y="575290"/>
                  </a:cubicBezTo>
                  <a:cubicBezTo>
                    <a:pt x="1150580" y="893014"/>
                    <a:pt x="893014" y="1150580"/>
                    <a:pt x="575290" y="1150580"/>
                  </a:cubicBezTo>
                  <a:cubicBezTo>
                    <a:pt x="257566" y="1150580"/>
                    <a:pt x="0" y="893014"/>
                    <a:pt x="0" y="575290"/>
                  </a:cubicBezTo>
                  <a:close/>
                </a:path>
              </a:pathLst>
            </a:custGeom>
          </p:spPr>
          <p:style>
            <a:lnRef idx="2">
              <a:schemeClr val="lt1">
                <a:hueOff val="0"/>
                <a:satOff val="0"/>
                <a:lumOff val="0"/>
                <a:alphaOff val="0"/>
              </a:schemeClr>
            </a:lnRef>
            <a:fillRef idx="1">
              <a:schemeClr val="accent3">
                <a:hueOff val="1847"/>
                <a:satOff val="-5739"/>
                <a:lumOff val="4823"/>
                <a:alphaOff val="0"/>
              </a:schemeClr>
            </a:fillRef>
            <a:effectRef idx="0">
              <a:schemeClr val="accent3">
                <a:hueOff val="1847"/>
                <a:satOff val="-5739"/>
                <a:lumOff val="4823"/>
                <a:alphaOff val="0"/>
              </a:schemeClr>
            </a:effectRef>
            <a:fontRef idx="minor">
              <a:schemeClr val="lt1"/>
            </a:fontRef>
          </p:style>
          <p:txBody>
            <a:bodyPr spcFirstLastPara="0" vert="horz" wrap="square" lIns="181199" tIns="181199" rIns="181199" bIns="181199" numCol="1" spcCol="1270" anchor="ctr" anchorCtr="0">
              <a:noAutofit/>
            </a:bodyPr>
            <a:lstStyle/>
            <a:p>
              <a:pPr lvl="0" algn="ctr" defTabSz="444500">
                <a:lnSpc>
                  <a:spcPct val="90000"/>
                </a:lnSpc>
                <a:spcBef>
                  <a:spcPct val="0"/>
                </a:spcBef>
                <a:spcAft>
                  <a:spcPct val="35000"/>
                </a:spcAft>
              </a:pPr>
              <a:r>
                <a:rPr lang="en-GB" sz="1000" dirty="0" err="1" smtClean="0"/>
                <a:t>Determinación</a:t>
              </a:r>
              <a:r>
                <a:rPr lang="en-GB" sz="1000" dirty="0" smtClean="0"/>
                <a:t> de </a:t>
              </a:r>
              <a:r>
                <a:rPr lang="en-GB" sz="1000" dirty="0" err="1" smtClean="0"/>
                <a:t>objetivos</a:t>
              </a:r>
              <a:endParaRPr lang="en-GB" sz="1000" kern="1200" dirty="0"/>
            </a:p>
          </p:txBody>
        </p:sp>
        <p:sp>
          <p:nvSpPr>
            <p:cNvPr id="11" name="Freeform 10"/>
            <p:cNvSpPr/>
            <p:nvPr/>
          </p:nvSpPr>
          <p:spPr>
            <a:xfrm rot="5400000">
              <a:off x="5843916" y="3586206"/>
              <a:ext cx="306427" cy="388321"/>
            </a:xfrm>
            <a:custGeom>
              <a:avLst/>
              <a:gdLst>
                <a:gd name="connsiteX0" fmla="*/ 0 w 306427"/>
                <a:gd name="connsiteY0" fmla="*/ 77664 h 388321"/>
                <a:gd name="connsiteX1" fmla="*/ 153214 w 306427"/>
                <a:gd name="connsiteY1" fmla="*/ 77664 h 388321"/>
                <a:gd name="connsiteX2" fmla="*/ 153214 w 306427"/>
                <a:gd name="connsiteY2" fmla="*/ 0 h 388321"/>
                <a:gd name="connsiteX3" fmla="*/ 306427 w 306427"/>
                <a:gd name="connsiteY3" fmla="*/ 194161 h 388321"/>
                <a:gd name="connsiteX4" fmla="*/ 153214 w 306427"/>
                <a:gd name="connsiteY4" fmla="*/ 388321 h 388321"/>
                <a:gd name="connsiteX5" fmla="*/ 153214 w 306427"/>
                <a:gd name="connsiteY5" fmla="*/ 310657 h 388321"/>
                <a:gd name="connsiteX6" fmla="*/ 0 w 306427"/>
                <a:gd name="connsiteY6" fmla="*/ 310657 h 388321"/>
                <a:gd name="connsiteX7" fmla="*/ 0 w 306427"/>
                <a:gd name="connsiteY7" fmla="*/ 77664 h 38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27" h="388321">
                  <a:moveTo>
                    <a:pt x="0" y="77664"/>
                  </a:moveTo>
                  <a:lnTo>
                    <a:pt x="153214" y="77664"/>
                  </a:lnTo>
                  <a:lnTo>
                    <a:pt x="153214" y="0"/>
                  </a:lnTo>
                  <a:lnTo>
                    <a:pt x="306427" y="194161"/>
                  </a:lnTo>
                  <a:lnTo>
                    <a:pt x="153214" y="388321"/>
                  </a:lnTo>
                  <a:lnTo>
                    <a:pt x="153214" y="310657"/>
                  </a:lnTo>
                  <a:lnTo>
                    <a:pt x="0" y="310657"/>
                  </a:lnTo>
                  <a:lnTo>
                    <a:pt x="0" y="77664"/>
                  </a:lnTo>
                  <a:close/>
                </a:path>
              </a:pathLst>
            </a:custGeom>
          </p:spPr>
          <p:style>
            <a:lnRef idx="0">
              <a:schemeClr val="lt1">
                <a:hueOff val="0"/>
                <a:satOff val="0"/>
                <a:lumOff val="0"/>
                <a:alphaOff val="0"/>
              </a:schemeClr>
            </a:lnRef>
            <a:fillRef idx="1">
              <a:schemeClr val="accent3">
                <a:hueOff val="1847"/>
                <a:satOff val="-5739"/>
                <a:lumOff val="4823"/>
                <a:alphaOff val="0"/>
              </a:schemeClr>
            </a:fillRef>
            <a:effectRef idx="0">
              <a:schemeClr val="accent3">
                <a:hueOff val="1847"/>
                <a:satOff val="-5739"/>
                <a:lumOff val="4823"/>
                <a:alphaOff val="0"/>
              </a:schemeClr>
            </a:effectRef>
            <a:fontRef idx="minor">
              <a:schemeClr val="lt1"/>
            </a:fontRef>
          </p:style>
          <p:txBody>
            <a:bodyPr spcFirstLastPara="0" vert="horz" wrap="square" lIns="0" tIns="77663" rIns="91928" bIns="77665" numCol="1" spcCol="1270" anchor="ctr" anchorCtr="0">
              <a:noAutofit/>
            </a:bodyPr>
            <a:lstStyle/>
            <a:p>
              <a:pPr lvl="0" algn="ctr" defTabSz="444500">
                <a:lnSpc>
                  <a:spcPct val="90000"/>
                </a:lnSpc>
                <a:spcBef>
                  <a:spcPct val="0"/>
                </a:spcBef>
                <a:spcAft>
                  <a:spcPct val="35000"/>
                </a:spcAft>
              </a:pPr>
              <a:endParaRPr lang="en-GB" sz="1000" kern="1200"/>
            </a:p>
          </p:txBody>
        </p:sp>
        <p:sp>
          <p:nvSpPr>
            <p:cNvPr id="12" name="Freeform 11"/>
            <p:cNvSpPr/>
            <p:nvPr/>
          </p:nvSpPr>
          <p:spPr>
            <a:xfrm>
              <a:off x="5421840" y="4078122"/>
              <a:ext cx="1150580" cy="1150580"/>
            </a:xfrm>
            <a:custGeom>
              <a:avLst/>
              <a:gdLst>
                <a:gd name="connsiteX0" fmla="*/ 0 w 1150580"/>
                <a:gd name="connsiteY0" fmla="*/ 575290 h 1150580"/>
                <a:gd name="connsiteX1" fmla="*/ 575290 w 1150580"/>
                <a:gd name="connsiteY1" fmla="*/ 0 h 1150580"/>
                <a:gd name="connsiteX2" fmla="*/ 1150580 w 1150580"/>
                <a:gd name="connsiteY2" fmla="*/ 575290 h 1150580"/>
                <a:gd name="connsiteX3" fmla="*/ 575290 w 1150580"/>
                <a:gd name="connsiteY3" fmla="*/ 1150580 h 1150580"/>
                <a:gd name="connsiteX4" fmla="*/ 0 w 1150580"/>
                <a:gd name="connsiteY4" fmla="*/ 575290 h 115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80" h="1150580">
                  <a:moveTo>
                    <a:pt x="0" y="575290"/>
                  </a:moveTo>
                  <a:cubicBezTo>
                    <a:pt x="0" y="257566"/>
                    <a:pt x="257566" y="0"/>
                    <a:pt x="575290" y="0"/>
                  </a:cubicBezTo>
                  <a:cubicBezTo>
                    <a:pt x="893014" y="0"/>
                    <a:pt x="1150580" y="257566"/>
                    <a:pt x="1150580" y="575290"/>
                  </a:cubicBezTo>
                  <a:cubicBezTo>
                    <a:pt x="1150580" y="893014"/>
                    <a:pt x="893014" y="1150580"/>
                    <a:pt x="575290" y="1150580"/>
                  </a:cubicBezTo>
                  <a:cubicBezTo>
                    <a:pt x="257566" y="1150580"/>
                    <a:pt x="0" y="893014"/>
                    <a:pt x="0" y="575290"/>
                  </a:cubicBezTo>
                  <a:close/>
                </a:path>
              </a:pathLst>
            </a:custGeom>
          </p:spPr>
          <p:style>
            <a:lnRef idx="2">
              <a:schemeClr val="lt1">
                <a:hueOff val="0"/>
                <a:satOff val="0"/>
                <a:lumOff val="0"/>
                <a:alphaOff val="0"/>
              </a:schemeClr>
            </a:lnRef>
            <a:fillRef idx="1">
              <a:schemeClr val="accent3">
                <a:hueOff val="3694"/>
                <a:satOff val="-11478"/>
                <a:lumOff val="9646"/>
                <a:alphaOff val="0"/>
              </a:schemeClr>
            </a:fillRef>
            <a:effectRef idx="0">
              <a:schemeClr val="accent3">
                <a:hueOff val="3694"/>
                <a:satOff val="-11478"/>
                <a:lumOff val="9646"/>
                <a:alphaOff val="0"/>
              </a:schemeClr>
            </a:effectRef>
            <a:fontRef idx="minor">
              <a:schemeClr val="lt1"/>
            </a:fontRef>
          </p:style>
          <p:txBody>
            <a:bodyPr spcFirstLastPara="0" vert="horz" wrap="square" lIns="181199" tIns="181199" rIns="181199" bIns="181199" numCol="1" spcCol="1270" anchor="ctr" anchorCtr="0">
              <a:noAutofit/>
            </a:bodyPr>
            <a:lstStyle/>
            <a:p>
              <a:pPr lvl="0" algn="ctr" defTabSz="444500">
                <a:lnSpc>
                  <a:spcPct val="90000"/>
                </a:lnSpc>
                <a:spcBef>
                  <a:spcPct val="0"/>
                </a:spcBef>
                <a:spcAft>
                  <a:spcPct val="35000"/>
                </a:spcAft>
              </a:pPr>
              <a:r>
                <a:rPr lang="en-GB" sz="1000" kern="1200" dirty="0" err="1" smtClean="0"/>
                <a:t>Planeación</a:t>
              </a:r>
              <a:endParaRPr lang="en-GB" sz="1000" kern="1200" dirty="0"/>
            </a:p>
          </p:txBody>
        </p:sp>
        <p:sp>
          <p:nvSpPr>
            <p:cNvPr id="13" name="Freeform 12"/>
            <p:cNvSpPr/>
            <p:nvPr/>
          </p:nvSpPr>
          <p:spPr>
            <a:xfrm rot="19800000">
              <a:off x="5102857" y="4887102"/>
              <a:ext cx="306427" cy="388322"/>
            </a:xfrm>
            <a:custGeom>
              <a:avLst/>
              <a:gdLst>
                <a:gd name="connsiteX0" fmla="*/ 0 w 306427"/>
                <a:gd name="connsiteY0" fmla="*/ 77664 h 388321"/>
                <a:gd name="connsiteX1" fmla="*/ 153214 w 306427"/>
                <a:gd name="connsiteY1" fmla="*/ 77664 h 388321"/>
                <a:gd name="connsiteX2" fmla="*/ 153214 w 306427"/>
                <a:gd name="connsiteY2" fmla="*/ 0 h 388321"/>
                <a:gd name="connsiteX3" fmla="*/ 306427 w 306427"/>
                <a:gd name="connsiteY3" fmla="*/ 194161 h 388321"/>
                <a:gd name="connsiteX4" fmla="*/ 153214 w 306427"/>
                <a:gd name="connsiteY4" fmla="*/ 388321 h 388321"/>
                <a:gd name="connsiteX5" fmla="*/ 153214 w 306427"/>
                <a:gd name="connsiteY5" fmla="*/ 310657 h 388321"/>
                <a:gd name="connsiteX6" fmla="*/ 0 w 306427"/>
                <a:gd name="connsiteY6" fmla="*/ 310657 h 388321"/>
                <a:gd name="connsiteX7" fmla="*/ 0 w 306427"/>
                <a:gd name="connsiteY7" fmla="*/ 77664 h 38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27" h="388321">
                  <a:moveTo>
                    <a:pt x="306427" y="310657"/>
                  </a:moveTo>
                  <a:lnTo>
                    <a:pt x="153213" y="310657"/>
                  </a:lnTo>
                  <a:lnTo>
                    <a:pt x="153213" y="388321"/>
                  </a:lnTo>
                  <a:lnTo>
                    <a:pt x="0" y="194160"/>
                  </a:lnTo>
                  <a:lnTo>
                    <a:pt x="153213" y="0"/>
                  </a:lnTo>
                  <a:lnTo>
                    <a:pt x="153213" y="77664"/>
                  </a:lnTo>
                  <a:lnTo>
                    <a:pt x="306427" y="77664"/>
                  </a:lnTo>
                  <a:lnTo>
                    <a:pt x="306427" y="310657"/>
                  </a:lnTo>
                  <a:close/>
                </a:path>
              </a:pathLst>
            </a:custGeom>
          </p:spPr>
          <p:style>
            <a:lnRef idx="0">
              <a:schemeClr val="lt1">
                <a:hueOff val="0"/>
                <a:satOff val="0"/>
                <a:lumOff val="0"/>
                <a:alphaOff val="0"/>
              </a:schemeClr>
            </a:lnRef>
            <a:fillRef idx="1">
              <a:schemeClr val="accent3">
                <a:hueOff val="3694"/>
                <a:satOff val="-11478"/>
                <a:lumOff val="9646"/>
                <a:alphaOff val="0"/>
              </a:schemeClr>
            </a:fillRef>
            <a:effectRef idx="0">
              <a:schemeClr val="accent3">
                <a:hueOff val="3694"/>
                <a:satOff val="-11478"/>
                <a:lumOff val="9646"/>
                <a:alphaOff val="0"/>
              </a:schemeClr>
            </a:effectRef>
            <a:fontRef idx="minor">
              <a:schemeClr val="lt1"/>
            </a:fontRef>
          </p:style>
          <p:txBody>
            <a:bodyPr spcFirstLastPara="0" vert="horz" wrap="square" lIns="91927" tIns="77665" rIns="0" bIns="77663" numCol="1" spcCol="1270" anchor="ctr" anchorCtr="0">
              <a:noAutofit/>
            </a:bodyPr>
            <a:lstStyle/>
            <a:p>
              <a:pPr lvl="0" algn="ctr" defTabSz="444500">
                <a:lnSpc>
                  <a:spcPct val="90000"/>
                </a:lnSpc>
                <a:spcBef>
                  <a:spcPct val="0"/>
                </a:spcBef>
                <a:spcAft>
                  <a:spcPct val="35000"/>
                </a:spcAft>
              </a:pPr>
              <a:endParaRPr lang="en-GB" sz="1000" kern="1200"/>
            </a:p>
          </p:txBody>
        </p:sp>
        <p:sp>
          <p:nvSpPr>
            <p:cNvPr id="14" name="Freeform 13"/>
            <p:cNvSpPr/>
            <p:nvPr/>
          </p:nvSpPr>
          <p:spPr>
            <a:xfrm>
              <a:off x="3924701" y="4942496"/>
              <a:ext cx="1150580" cy="1150580"/>
            </a:xfrm>
            <a:custGeom>
              <a:avLst/>
              <a:gdLst>
                <a:gd name="connsiteX0" fmla="*/ 0 w 1150580"/>
                <a:gd name="connsiteY0" fmla="*/ 575290 h 1150580"/>
                <a:gd name="connsiteX1" fmla="*/ 575290 w 1150580"/>
                <a:gd name="connsiteY1" fmla="*/ 0 h 1150580"/>
                <a:gd name="connsiteX2" fmla="*/ 1150580 w 1150580"/>
                <a:gd name="connsiteY2" fmla="*/ 575290 h 1150580"/>
                <a:gd name="connsiteX3" fmla="*/ 575290 w 1150580"/>
                <a:gd name="connsiteY3" fmla="*/ 1150580 h 1150580"/>
                <a:gd name="connsiteX4" fmla="*/ 0 w 1150580"/>
                <a:gd name="connsiteY4" fmla="*/ 575290 h 115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80" h="1150580">
                  <a:moveTo>
                    <a:pt x="0" y="575290"/>
                  </a:moveTo>
                  <a:cubicBezTo>
                    <a:pt x="0" y="257566"/>
                    <a:pt x="257566" y="0"/>
                    <a:pt x="575290" y="0"/>
                  </a:cubicBezTo>
                  <a:cubicBezTo>
                    <a:pt x="893014" y="0"/>
                    <a:pt x="1150580" y="257566"/>
                    <a:pt x="1150580" y="575290"/>
                  </a:cubicBezTo>
                  <a:cubicBezTo>
                    <a:pt x="1150580" y="893014"/>
                    <a:pt x="893014" y="1150580"/>
                    <a:pt x="575290" y="1150580"/>
                  </a:cubicBezTo>
                  <a:cubicBezTo>
                    <a:pt x="257566" y="1150580"/>
                    <a:pt x="0" y="893014"/>
                    <a:pt x="0" y="575290"/>
                  </a:cubicBezTo>
                  <a:close/>
                </a:path>
              </a:pathLst>
            </a:custGeom>
          </p:spPr>
          <p:style>
            <a:lnRef idx="2">
              <a:schemeClr val="lt1">
                <a:hueOff val="0"/>
                <a:satOff val="0"/>
                <a:lumOff val="0"/>
                <a:alphaOff val="0"/>
              </a:schemeClr>
            </a:lnRef>
            <a:fillRef idx="1">
              <a:schemeClr val="accent3">
                <a:hueOff val="5541"/>
                <a:satOff val="-17216"/>
                <a:lumOff val="14469"/>
                <a:alphaOff val="0"/>
              </a:schemeClr>
            </a:fillRef>
            <a:effectRef idx="0">
              <a:schemeClr val="accent3">
                <a:hueOff val="5541"/>
                <a:satOff val="-17216"/>
                <a:lumOff val="14469"/>
                <a:alphaOff val="0"/>
              </a:schemeClr>
            </a:effectRef>
            <a:fontRef idx="minor">
              <a:schemeClr val="lt1"/>
            </a:fontRef>
          </p:style>
          <p:txBody>
            <a:bodyPr spcFirstLastPara="0" vert="horz" wrap="square" lIns="181199" tIns="181199" rIns="181199" bIns="181199" numCol="1" spcCol="1270" anchor="ctr" anchorCtr="0">
              <a:noAutofit/>
            </a:bodyPr>
            <a:lstStyle/>
            <a:p>
              <a:pPr lvl="0" algn="ctr" defTabSz="444500">
                <a:lnSpc>
                  <a:spcPct val="90000"/>
                </a:lnSpc>
                <a:spcBef>
                  <a:spcPct val="0"/>
                </a:spcBef>
                <a:spcAft>
                  <a:spcPct val="35000"/>
                </a:spcAft>
              </a:pPr>
              <a:r>
                <a:rPr lang="en-GB" sz="1000" dirty="0" smtClean="0"/>
                <a:t>"Pricing"</a:t>
              </a:r>
              <a:endParaRPr lang="en-GB" sz="1000" kern="1200" dirty="0"/>
            </a:p>
          </p:txBody>
        </p:sp>
        <p:sp>
          <p:nvSpPr>
            <p:cNvPr id="15" name="Freeform 14"/>
            <p:cNvSpPr/>
            <p:nvPr/>
          </p:nvSpPr>
          <p:spPr>
            <a:xfrm rot="23400000">
              <a:off x="3605719" y="4895774"/>
              <a:ext cx="306428" cy="388322"/>
            </a:xfrm>
            <a:custGeom>
              <a:avLst/>
              <a:gdLst>
                <a:gd name="connsiteX0" fmla="*/ 0 w 306427"/>
                <a:gd name="connsiteY0" fmla="*/ 77664 h 388321"/>
                <a:gd name="connsiteX1" fmla="*/ 153214 w 306427"/>
                <a:gd name="connsiteY1" fmla="*/ 77664 h 388321"/>
                <a:gd name="connsiteX2" fmla="*/ 153214 w 306427"/>
                <a:gd name="connsiteY2" fmla="*/ 0 h 388321"/>
                <a:gd name="connsiteX3" fmla="*/ 306427 w 306427"/>
                <a:gd name="connsiteY3" fmla="*/ 194161 h 388321"/>
                <a:gd name="connsiteX4" fmla="*/ 153214 w 306427"/>
                <a:gd name="connsiteY4" fmla="*/ 388321 h 388321"/>
                <a:gd name="connsiteX5" fmla="*/ 153214 w 306427"/>
                <a:gd name="connsiteY5" fmla="*/ 310657 h 388321"/>
                <a:gd name="connsiteX6" fmla="*/ 0 w 306427"/>
                <a:gd name="connsiteY6" fmla="*/ 310657 h 388321"/>
                <a:gd name="connsiteX7" fmla="*/ 0 w 306427"/>
                <a:gd name="connsiteY7" fmla="*/ 77664 h 38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27" h="388321">
                  <a:moveTo>
                    <a:pt x="306427" y="310657"/>
                  </a:moveTo>
                  <a:lnTo>
                    <a:pt x="153213" y="310657"/>
                  </a:lnTo>
                  <a:lnTo>
                    <a:pt x="153213" y="388321"/>
                  </a:lnTo>
                  <a:lnTo>
                    <a:pt x="0" y="194160"/>
                  </a:lnTo>
                  <a:lnTo>
                    <a:pt x="153213" y="0"/>
                  </a:lnTo>
                  <a:lnTo>
                    <a:pt x="153213" y="77664"/>
                  </a:lnTo>
                  <a:lnTo>
                    <a:pt x="306427" y="77664"/>
                  </a:lnTo>
                  <a:lnTo>
                    <a:pt x="306427" y="310657"/>
                  </a:lnTo>
                  <a:close/>
                </a:path>
              </a:pathLst>
            </a:custGeom>
          </p:spPr>
          <p:style>
            <a:lnRef idx="0">
              <a:schemeClr val="lt1">
                <a:hueOff val="0"/>
                <a:satOff val="0"/>
                <a:lumOff val="0"/>
                <a:alphaOff val="0"/>
              </a:schemeClr>
            </a:lnRef>
            <a:fillRef idx="1">
              <a:schemeClr val="accent3">
                <a:hueOff val="5541"/>
                <a:satOff val="-17216"/>
                <a:lumOff val="14469"/>
                <a:alphaOff val="0"/>
              </a:schemeClr>
            </a:fillRef>
            <a:effectRef idx="0">
              <a:schemeClr val="accent3">
                <a:hueOff val="5541"/>
                <a:satOff val="-17216"/>
                <a:lumOff val="14469"/>
                <a:alphaOff val="0"/>
              </a:schemeClr>
            </a:effectRef>
            <a:fontRef idx="minor">
              <a:schemeClr val="lt1"/>
            </a:fontRef>
          </p:style>
          <p:txBody>
            <a:bodyPr spcFirstLastPara="0" vert="horz" wrap="square" lIns="91928" tIns="77665" rIns="0" bIns="77663" numCol="1" spcCol="1270" anchor="ctr" anchorCtr="0">
              <a:noAutofit/>
            </a:bodyPr>
            <a:lstStyle/>
            <a:p>
              <a:pPr lvl="0" algn="ctr" defTabSz="444500">
                <a:lnSpc>
                  <a:spcPct val="90000"/>
                </a:lnSpc>
                <a:spcBef>
                  <a:spcPct val="0"/>
                </a:spcBef>
                <a:spcAft>
                  <a:spcPct val="35000"/>
                </a:spcAft>
              </a:pPr>
              <a:endParaRPr lang="en-GB" sz="1000" kern="1200"/>
            </a:p>
          </p:txBody>
        </p:sp>
        <p:sp>
          <p:nvSpPr>
            <p:cNvPr id="20" name="Freeform 19"/>
            <p:cNvSpPr/>
            <p:nvPr/>
          </p:nvSpPr>
          <p:spPr>
            <a:xfrm>
              <a:off x="2427562" y="4078122"/>
              <a:ext cx="1150580" cy="1150580"/>
            </a:xfrm>
            <a:custGeom>
              <a:avLst/>
              <a:gdLst>
                <a:gd name="connsiteX0" fmla="*/ 0 w 1150580"/>
                <a:gd name="connsiteY0" fmla="*/ 575290 h 1150580"/>
                <a:gd name="connsiteX1" fmla="*/ 575290 w 1150580"/>
                <a:gd name="connsiteY1" fmla="*/ 0 h 1150580"/>
                <a:gd name="connsiteX2" fmla="*/ 1150580 w 1150580"/>
                <a:gd name="connsiteY2" fmla="*/ 575290 h 1150580"/>
                <a:gd name="connsiteX3" fmla="*/ 575290 w 1150580"/>
                <a:gd name="connsiteY3" fmla="*/ 1150580 h 1150580"/>
                <a:gd name="connsiteX4" fmla="*/ 0 w 1150580"/>
                <a:gd name="connsiteY4" fmla="*/ 575290 h 115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80" h="1150580">
                  <a:moveTo>
                    <a:pt x="0" y="575290"/>
                  </a:moveTo>
                  <a:cubicBezTo>
                    <a:pt x="0" y="257566"/>
                    <a:pt x="257566" y="0"/>
                    <a:pt x="575290" y="0"/>
                  </a:cubicBezTo>
                  <a:cubicBezTo>
                    <a:pt x="893014" y="0"/>
                    <a:pt x="1150580" y="257566"/>
                    <a:pt x="1150580" y="575290"/>
                  </a:cubicBezTo>
                  <a:cubicBezTo>
                    <a:pt x="1150580" y="893014"/>
                    <a:pt x="893014" y="1150580"/>
                    <a:pt x="575290" y="1150580"/>
                  </a:cubicBezTo>
                  <a:cubicBezTo>
                    <a:pt x="257566" y="1150580"/>
                    <a:pt x="0" y="893014"/>
                    <a:pt x="0" y="575290"/>
                  </a:cubicBezTo>
                  <a:close/>
                </a:path>
              </a:pathLst>
            </a:custGeom>
          </p:spPr>
          <p:style>
            <a:lnRef idx="2">
              <a:schemeClr val="lt1">
                <a:hueOff val="0"/>
                <a:satOff val="0"/>
                <a:lumOff val="0"/>
                <a:alphaOff val="0"/>
              </a:schemeClr>
            </a:lnRef>
            <a:fillRef idx="1">
              <a:schemeClr val="accent3">
                <a:hueOff val="7388"/>
                <a:satOff val="-22955"/>
                <a:lumOff val="19292"/>
                <a:alphaOff val="0"/>
              </a:schemeClr>
            </a:fillRef>
            <a:effectRef idx="0">
              <a:schemeClr val="accent3">
                <a:hueOff val="7388"/>
                <a:satOff val="-22955"/>
                <a:lumOff val="19292"/>
                <a:alphaOff val="0"/>
              </a:schemeClr>
            </a:effectRef>
            <a:fontRef idx="minor">
              <a:schemeClr val="lt1"/>
            </a:fontRef>
          </p:style>
          <p:txBody>
            <a:bodyPr spcFirstLastPara="0" vert="horz" wrap="square" lIns="181199" tIns="181199" rIns="181199" bIns="181199" numCol="1" spcCol="1270" anchor="ctr" anchorCtr="0">
              <a:noAutofit/>
            </a:bodyPr>
            <a:lstStyle/>
            <a:p>
              <a:pPr lvl="0" algn="ctr" defTabSz="444500">
                <a:lnSpc>
                  <a:spcPct val="90000"/>
                </a:lnSpc>
                <a:spcBef>
                  <a:spcPct val="0"/>
                </a:spcBef>
                <a:spcAft>
                  <a:spcPct val="35000"/>
                </a:spcAft>
              </a:pPr>
              <a:r>
                <a:rPr lang="en-GB" sz="1000" kern="1200" dirty="0" err="1" smtClean="0"/>
                <a:t>Monitoreo</a:t>
              </a:r>
              <a:endParaRPr lang="en-GB" sz="1000" kern="1200" dirty="0"/>
            </a:p>
          </p:txBody>
        </p:sp>
        <p:sp>
          <p:nvSpPr>
            <p:cNvPr id="21" name="Freeform 20"/>
            <p:cNvSpPr/>
            <p:nvPr/>
          </p:nvSpPr>
          <p:spPr>
            <a:xfrm rot="16200000">
              <a:off x="2849639" y="3603551"/>
              <a:ext cx="306427" cy="388321"/>
            </a:xfrm>
            <a:custGeom>
              <a:avLst/>
              <a:gdLst>
                <a:gd name="connsiteX0" fmla="*/ 0 w 306427"/>
                <a:gd name="connsiteY0" fmla="*/ 77664 h 388321"/>
                <a:gd name="connsiteX1" fmla="*/ 153214 w 306427"/>
                <a:gd name="connsiteY1" fmla="*/ 77664 h 388321"/>
                <a:gd name="connsiteX2" fmla="*/ 153214 w 306427"/>
                <a:gd name="connsiteY2" fmla="*/ 0 h 388321"/>
                <a:gd name="connsiteX3" fmla="*/ 306427 w 306427"/>
                <a:gd name="connsiteY3" fmla="*/ 194161 h 388321"/>
                <a:gd name="connsiteX4" fmla="*/ 153214 w 306427"/>
                <a:gd name="connsiteY4" fmla="*/ 388321 h 388321"/>
                <a:gd name="connsiteX5" fmla="*/ 153214 w 306427"/>
                <a:gd name="connsiteY5" fmla="*/ 310657 h 388321"/>
                <a:gd name="connsiteX6" fmla="*/ 0 w 306427"/>
                <a:gd name="connsiteY6" fmla="*/ 310657 h 388321"/>
                <a:gd name="connsiteX7" fmla="*/ 0 w 306427"/>
                <a:gd name="connsiteY7" fmla="*/ 77664 h 38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27" h="388321">
                  <a:moveTo>
                    <a:pt x="0" y="77664"/>
                  </a:moveTo>
                  <a:lnTo>
                    <a:pt x="153214" y="77664"/>
                  </a:lnTo>
                  <a:lnTo>
                    <a:pt x="153214" y="0"/>
                  </a:lnTo>
                  <a:lnTo>
                    <a:pt x="306427" y="194161"/>
                  </a:lnTo>
                  <a:lnTo>
                    <a:pt x="153214" y="388321"/>
                  </a:lnTo>
                  <a:lnTo>
                    <a:pt x="153214" y="310657"/>
                  </a:lnTo>
                  <a:lnTo>
                    <a:pt x="0" y="310657"/>
                  </a:lnTo>
                  <a:lnTo>
                    <a:pt x="0" y="77664"/>
                  </a:lnTo>
                  <a:close/>
                </a:path>
              </a:pathLst>
            </a:custGeom>
          </p:spPr>
          <p:style>
            <a:lnRef idx="0">
              <a:schemeClr val="lt1">
                <a:hueOff val="0"/>
                <a:satOff val="0"/>
                <a:lumOff val="0"/>
                <a:alphaOff val="0"/>
              </a:schemeClr>
            </a:lnRef>
            <a:fillRef idx="1">
              <a:schemeClr val="accent3">
                <a:hueOff val="7388"/>
                <a:satOff val="-22955"/>
                <a:lumOff val="19292"/>
                <a:alphaOff val="0"/>
              </a:schemeClr>
            </a:fillRef>
            <a:effectRef idx="0">
              <a:schemeClr val="accent3">
                <a:hueOff val="7388"/>
                <a:satOff val="-22955"/>
                <a:lumOff val="19292"/>
                <a:alphaOff val="0"/>
              </a:schemeClr>
            </a:effectRef>
            <a:fontRef idx="minor">
              <a:schemeClr val="lt1"/>
            </a:fontRef>
          </p:style>
          <p:txBody>
            <a:bodyPr spcFirstLastPara="0" vert="horz" wrap="square" lIns="-1" tIns="77664" rIns="91929" bIns="77664" numCol="1" spcCol="1270" anchor="ctr" anchorCtr="0">
              <a:noAutofit/>
            </a:bodyPr>
            <a:lstStyle/>
            <a:p>
              <a:pPr lvl="0" algn="ctr" defTabSz="444500">
                <a:lnSpc>
                  <a:spcPct val="90000"/>
                </a:lnSpc>
                <a:spcBef>
                  <a:spcPct val="0"/>
                </a:spcBef>
                <a:spcAft>
                  <a:spcPct val="35000"/>
                </a:spcAft>
              </a:pPr>
              <a:endParaRPr lang="en-GB" sz="1000" kern="1200"/>
            </a:p>
          </p:txBody>
        </p:sp>
        <p:sp>
          <p:nvSpPr>
            <p:cNvPr id="22" name="Freeform 21"/>
            <p:cNvSpPr/>
            <p:nvPr/>
          </p:nvSpPr>
          <p:spPr>
            <a:xfrm>
              <a:off x="2427562" y="2349376"/>
              <a:ext cx="1150580" cy="1150580"/>
            </a:xfrm>
            <a:custGeom>
              <a:avLst/>
              <a:gdLst>
                <a:gd name="connsiteX0" fmla="*/ 0 w 1150580"/>
                <a:gd name="connsiteY0" fmla="*/ 575290 h 1150580"/>
                <a:gd name="connsiteX1" fmla="*/ 575290 w 1150580"/>
                <a:gd name="connsiteY1" fmla="*/ 0 h 1150580"/>
                <a:gd name="connsiteX2" fmla="*/ 1150580 w 1150580"/>
                <a:gd name="connsiteY2" fmla="*/ 575290 h 1150580"/>
                <a:gd name="connsiteX3" fmla="*/ 575290 w 1150580"/>
                <a:gd name="connsiteY3" fmla="*/ 1150580 h 1150580"/>
                <a:gd name="connsiteX4" fmla="*/ 0 w 1150580"/>
                <a:gd name="connsiteY4" fmla="*/ 575290 h 115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80" h="1150580">
                  <a:moveTo>
                    <a:pt x="0" y="575290"/>
                  </a:moveTo>
                  <a:cubicBezTo>
                    <a:pt x="0" y="257566"/>
                    <a:pt x="257566" y="0"/>
                    <a:pt x="575290" y="0"/>
                  </a:cubicBezTo>
                  <a:cubicBezTo>
                    <a:pt x="893014" y="0"/>
                    <a:pt x="1150580" y="257566"/>
                    <a:pt x="1150580" y="575290"/>
                  </a:cubicBezTo>
                  <a:cubicBezTo>
                    <a:pt x="1150580" y="893014"/>
                    <a:pt x="893014" y="1150580"/>
                    <a:pt x="575290" y="1150580"/>
                  </a:cubicBezTo>
                  <a:cubicBezTo>
                    <a:pt x="257566" y="1150580"/>
                    <a:pt x="0" y="893014"/>
                    <a:pt x="0" y="575290"/>
                  </a:cubicBezTo>
                  <a:close/>
                </a:path>
              </a:pathLst>
            </a:custGeom>
          </p:spPr>
          <p:style>
            <a:lnRef idx="2">
              <a:schemeClr val="lt1">
                <a:hueOff val="0"/>
                <a:satOff val="0"/>
                <a:lumOff val="0"/>
                <a:alphaOff val="0"/>
              </a:schemeClr>
            </a:lnRef>
            <a:fillRef idx="1">
              <a:schemeClr val="accent3">
                <a:hueOff val="9235"/>
                <a:satOff val="-28694"/>
                <a:lumOff val="24115"/>
                <a:alphaOff val="0"/>
              </a:schemeClr>
            </a:fillRef>
            <a:effectRef idx="0">
              <a:schemeClr val="accent3">
                <a:hueOff val="9235"/>
                <a:satOff val="-28694"/>
                <a:lumOff val="24115"/>
                <a:alphaOff val="0"/>
              </a:schemeClr>
            </a:effectRef>
            <a:fontRef idx="minor">
              <a:schemeClr val="lt1"/>
            </a:fontRef>
          </p:style>
          <p:txBody>
            <a:bodyPr spcFirstLastPara="0" vert="horz" wrap="square" lIns="181199" tIns="181199" rIns="181199" bIns="181199" numCol="1" spcCol="1270" anchor="ctr" anchorCtr="0">
              <a:noAutofit/>
            </a:bodyPr>
            <a:lstStyle/>
            <a:p>
              <a:pPr lvl="0" algn="ctr" defTabSz="444500">
                <a:lnSpc>
                  <a:spcPct val="90000"/>
                </a:lnSpc>
                <a:spcBef>
                  <a:spcPct val="0"/>
                </a:spcBef>
                <a:spcAft>
                  <a:spcPct val="35000"/>
                </a:spcAft>
              </a:pPr>
              <a:r>
                <a:rPr lang="en-GB" sz="1000" kern="1200" dirty="0" err="1" smtClean="0"/>
                <a:t>Medición</a:t>
              </a:r>
              <a:r>
                <a:rPr lang="en-GB" sz="1000" kern="1200" dirty="0" smtClean="0"/>
                <a:t> de </a:t>
              </a:r>
              <a:r>
                <a:rPr lang="en-GB" sz="1000" kern="1200" dirty="0" err="1" smtClean="0"/>
                <a:t>desempeño</a:t>
              </a:r>
              <a:endParaRPr lang="en-GB" sz="1000" kern="1200" dirty="0"/>
            </a:p>
          </p:txBody>
        </p:sp>
        <p:sp>
          <p:nvSpPr>
            <p:cNvPr id="23" name="Freeform 22"/>
            <p:cNvSpPr/>
            <p:nvPr/>
          </p:nvSpPr>
          <p:spPr>
            <a:xfrm rot="19800000">
              <a:off x="3590698" y="2302655"/>
              <a:ext cx="306427" cy="388321"/>
            </a:xfrm>
            <a:custGeom>
              <a:avLst/>
              <a:gdLst>
                <a:gd name="connsiteX0" fmla="*/ 0 w 306427"/>
                <a:gd name="connsiteY0" fmla="*/ 77664 h 388321"/>
                <a:gd name="connsiteX1" fmla="*/ 153214 w 306427"/>
                <a:gd name="connsiteY1" fmla="*/ 77664 h 388321"/>
                <a:gd name="connsiteX2" fmla="*/ 153214 w 306427"/>
                <a:gd name="connsiteY2" fmla="*/ 0 h 388321"/>
                <a:gd name="connsiteX3" fmla="*/ 306427 w 306427"/>
                <a:gd name="connsiteY3" fmla="*/ 194161 h 388321"/>
                <a:gd name="connsiteX4" fmla="*/ 153214 w 306427"/>
                <a:gd name="connsiteY4" fmla="*/ 388321 h 388321"/>
                <a:gd name="connsiteX5" fmla="*/ 153214 w 306427"/>
                <a:gd name="connsiteY5" fmla="*/ 310657 h 388321"/>
                <a:gd name="connsiteX6" fmla="*/ 0 w 306427"/>
                <a:gd name="connsiteY6" fmla="*/ 310657 h 388321"/>
                <a:gd name="connsiteX7" fmla="*/ 0 w 306427"/>
                <a:gd name="connsiteY7" fmla="*/ 77664 h 38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27" h="388321">
                  <a:moveTo>
                    <a:pt x="0" y="77664"/>
                  </a:moveTo>
                  <a:lnTo>
                    <a:pt x="153214" y="77664"/>
                  </a:lnTo>
                  <a:lnTo>
                    <a:pt x="153214" y="0"/>
                  </a:lnTo>
                  <a:lnTo>
                    <a:pt x="306427" y="194161"/>
                  </a:lnTo>
                  <a:lnTo>
                    <a:pt x="153214" y="388321"/>
                  </a:lnTo>
                  <a:lnTo>
                    <a:pt x="153214" y="310657"/>
                  </a:lnTo>
                  <a:lnTo>
                    <a:pt x="0" y="310657"/>
                  </a:lnTo>
                  <a:lnTo>
                    <a:pt x="0" y="77664"/>
                  </a:lnTo>
                  <a:close/>
                </a:path>
              </a:pathLst>
            </a:custGeom>
          </p:spPr>
          <p:style>
            <a:lnRef idx="0">
              <a:schemeClr val="lt1">
                <a:hueOff val="0"/>
                <a:satOff val="0"/>
                <a:lumOff val="0"/>
                <a:alphaOff val="0"/>
              </a:schemeClr>
            </a:lnRef>
            <a:fillRef idx="1">
              <a:schemeClr val="accent3">
                <a:hueOff val="9235"/>
                <a:satOff val="-28694"/>
                <a:lumOff val="24115"/>
                <a:alphaOff val="0"/>
              </a:schemeClr>
            </a:fillRef>
            <a:effectRef idx="0">
              <a:schemeClr val="accent3">
                <a:hueOff val="9235"/>
                <a:satOff val="-28694"/>
                <a:lumOff val="24115"/>
                <a:alphaOff val="0"/>
              </a:schemeClr>
            </a:effectRef>
            <a:fontRef idx="minor">
              <a:schemeClr val="lt1"/>
            </a:fontRef>
          </p:style>
          <p:txBody>
            <a:bodyPr spcFirstLastPara="0" vert="horz" wrap="square" lIns="-1" tIns="77664" rIns="91928" bIns="77663" numCol="1" spcCol="1270" anchor="ctr" anchorCtr="0">
              <a:noAutofit/>
            </a:bodyPr>
            <a:lstStyle/>
            <a:p>
              <a:pPr lvl="0" algn="ctr" defTabSz="444500">
                <a:lnSpc>
                  <a:spcPct val="90000"/>
                </a:lnSpc>
                <a:spcBef>
                  <a:spcPct val="0"/>
                </a:spcBef>
                <a:spcAft>
                  <a:spcPct val="35000"/>
                </a:spcAft>
              </a:pPr>
              <a:endParaRPr lang="en-GB" sz="1000" kern="1200"/>
            </a:p>
          </p:txBody>
        </p:sp>
      </p:grpSp>
    </p:spTree>
    <p:extLst>
      <p:ext uri="{BB962C8B-B14F-4D97-AF65-F5344CB8AC3E}">
        <p14:creationId xmlns:p14="http://schemas.microsoft.com/office/powerpoint/2010/main" val="2276555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8E9F59B9-8094-4618-B073-21DD649DF751}" type="slidenum">
              <a:rPr lang="en-GB" smtClean="0"/>
              <a:pPr/>
              <a:t>21</a:t>
            </a:fld>
            <a:endParaRPr lang="en-GB" dirty="0"/>
          </a:p>
        </p:txBody>
      </p:sp>
      <p:sp>
        <p:nvSpPr>
          <p:cNvPr id="4" name="Titel 3"/>
          <p:cNvSpPr>
            <a:spLocks noGrp="1"/>
          </p:cNvSpPr>
          <p:nvPr>
            <p:ph type="title"/>
          </p:nvPr>
        </p:nvSpPr>
        <p:spPr/>
        <p:txBody>
          <a:bodyPr/>
          <a:lstStyle/>
          <a:p>
            <a:r>
              <a:rPr lang="de-CH" dirty="0" smtClean="0"/>
              <a:t>5) </a:t>
            </a:r>
            <a:r>
              <a:rPr lang="de-CH" dirty="0" err="1" smtClean="0"/>
              <a:t>Ejemplo</a:t>
            </a:r>
            <a:r>
              <a:rPr lang="de-CH" dirty="0"/>
              <a:t/>
            </a:r>
            <a:br>
              <a:rPr lang="de-CH" dirty="0"/>
            </a:br>
            <a:r>
              <a:rPr lang="de-CH" sz="2000" dirty="0" smtClean="0">
                <a:solidFill>
                  <a:schemeClr val="accent1"/>
                </a:solidFill>
              </a:rPr>
              <a:t>La </a:t>
            </a:r>
            <a:r>
              <a:rPr lang="de-CH" sz="2000" dirty="0" err="1" smtClean="0">
                <a:solidFill>
                  <a:schemeClr val="accent1"/>
                </a:solidFill>
              </a:rPr>
              <a:t>gestión</a:t>
            </a:r>
            <a:r>
              <a:rPr lang="de-CH" sz="2000" dirty="0" smtClean="0">
                <a:solidFill>
                  <a:schemeClr val="accent1"/>
                </a:solidFill>
              </a:rPr>
              <a:t> de </a:t>
            </a:r>
            <a:r>
              <a:rPr lang="de-CH" sz="2000" dirty="0" err="1" smtClean="0">
                <a:solidFill>
                  <a:schemeClr val="accent1"/>
                </a:solidFill>
              </a:rPr>
              <a:t>capital</a:t>
            </a:r>
            <a:r>
              <a:rPr lang="de-CH" sz="2000" dirty="0" smtClean="0">
                <a:solidFill>
                  <a:schemeClr val="accent1"/>
                </a:solidFill>
              </a:rPr>
              <a:t> en la </a:t>
            </a:r>
            <a:r>
              <a:rPr lang="de-CH" sz="2000" dirty="0" err="1" smtClean="0">
                <a:solidFill>
                  <a:schemeClr val="accent1"/>
                </a:solidFill>
              </a:rPr>
              <a:t>práctica</a:t>
            </a:r>
            <a:r>
              <a:rPr lang="de-CH" sz="2000" dirty="0" smtClean="0">
                <a:solidFill>
                  <a:schemeClr val="accent1"/>
                </a:solidFill>
              </a:rPr>
              <a:t> en Swiss Re</a:t>
            </a:r>
            <a:endParaRPr lang="en-US" sz="2000" dirty="0">
              <a:solidFill>
                <a:schemeClr val="accent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89880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719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Isosceles Triangle 102"/>
          <p:cNvSpPr/>
          <p:nvPr/>
        </p:nvSpPr>
        <p:spPr>
          <a:xfrm rot="10800000">
            <a:off x="4245868" y="2960935"/>
            <a:ext cx="1224136" cy="3132360"/>
          </a:xfrm>
          <a:prstGeom prst="triangl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err="1" smtClean="0">
              <a:latin typeface="SwissReSans" pitchFamily="34" charset="0"/>
            </a:endParaRPr>
          </a:p>
        </p:txBody>
      </p:sp>
      <p:sp>
        <p:nvSpPr>
          <p:cNvPr id="104" name="Isosceles Triangle 103"/>
          <p:cNvSpPr/>
          <p:nvPr/>
        </p:nvSpPr>
        <p:spPr>
          <a:xfrm rot="10800000">
            <a:off x="5858619" y="2960935"/>
            <a:ext cx="1224136" cy="3132360"/>
          </a:xfrm>
          <a:prstGeom prst="triangl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err="1" smtClean="0">
              <a:latin typeface="SwissReSans" pitchFamily="34" charset="0"/>
            </a:endParaRPr>
          </a:p>
        </p:txBody>
      </p:sp>
      <p:sp>
        <p:nvSpPr>
          <p:cNvPr id="105" name="Isosceles Triangle 104"/>
          <p:cNvSpPr/>
          <p:nvPr/>
        </p:nvSpPr>
        <p:spPr>
          <a:xfrm rot="10800000">
            <a:off x="7452320" y="2960935"/>
            <a:ext cx="1224136" cy="3132360"/>
          </a:xfrm>
          <a:prstGeom prst="triangl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err="1" smtClean="0">
              <a:latin typeface="SwissReSans" pitchFamily="34" charset="0"/>
            </a:endParaRPr>
          </a:p>
        </p:txBody>
      </p:sp>
      <p:sp>
        <p:nvSpPr>
          <p:cNvPr id="102" name="Isosceles Triangle 101"/>
          <p:cNvSpPr/>
          <p:nvPr/>
        </p:nvSpPr>
        <p:spPr>
          <a:xfrm rot="10800000">
            <a:off x="2627784" y="2960935"/>
            <a:ext cx="1224136" cy="3132360"/>
          </a:xfrm>
          <a:prstGeom prst="triangl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err="1" smtClean="0">
              <a:latin typeface="SwissReSans" pitchFamily="34" charset="0"/>
            </a:endParaRPr>
          </a:p>
        </p:txBody>
      </p:sp>
      <p:sp>
        <p:nvSpPr>
          <p:cNvPr id="3" name="Title 2"/>
          <p:cNvSpPr>
            <a:spLocks noGrp="1"/>
          </p:cNvSpPr>
          <p:nvPr>
            <p:ph type="title"/>
          </p:nvPr>
        </p:nvSpPr>
        <p:spPr/>
        <p:txBody>
          <a:bodyPr/>
          <a:lstStyle/>
          <a:p>
            <a:r>
              <a:rPr lang="en-GB" dirty="0" smtClean="0"/>
              <a:t>6) </a:t>
            </a:r>
            <a:r>
              <a:rPr lang="en-GB" dirty="0" err="1" smtClean="0"/>
              <a:t>Infraestructura</a:t>
            </a:r>
            <a:r>
              <a:rPr lang="en-GB" dirty="0" smtClean="0"/>
              <a:t/>
            </a:r>
            <a:br>
              <a:rPr lang="en-GB" dirty="0" smtClean="0"/>
            </a:br>
            <a:r>
              <a:rPr lang="en-GB" sz="2000" dirty="0" smtClean="0">
                <a:solidFill>
                  <a:schemeClr val="accent2"/>
                </a:solidFill>
              </a:rPr>
              <a:t>Un </a:t>
            </a:r>
            <a:r>
              <a:rPr lang="en-GB" sz="2000" dirty="0" err="1" smtClean="0">
                <a:solidFill>
                  <a:schemeClr val="accent2"/>
                </a:solidFill>
              </a:rPr>
              <a:t>ejemplo</a:t>
            </a:r>
            <a:r>
              <a:rPr lang="en-GB" sz="2000" dirty="0" smtClean="0">
                <a:solidFill>
                  <a:schemeClr val="accent2"/>
                </a:solidFill>
              </a:rPr>
              <a:t> de un </a:t>
            </a:r>
            <a:r>
              <a:rPr lang="en-GB" sz="2000" dirty="0" err="1" smtClean="0">
                <a:solidFill>
                  <a:schemeClr val="accent2"/>
                </a:solidFill>
              </a:rPr>
              <a:t>proceso</a:t>
            </a:r>
            <a:r>
              <a:rPr lang="en-GB" sz="2000" dirty="0" smtClean="0">
                <a:solidFill>
                  <a:schemeClr val="accent2"/>
                </a:solidFill>
              </a:rPr>
              <a:t> de alto </a:t>
            </a:r>
            <a:r>
              <a:rPr lang="en-GB" sz="2000" dirty="0" err="1" smtClean="0">
                <a:solidFill>
                  <a:schemeClr val="accent2"/>
                </a:solidFill>
              </a:rPr>
              <a:t>nivel</a:t>
            </a:r>
            <a:r>
              <a:rPr lang="en-GB" sz="2000" dirty="0" smtClean="0">
                <a:solidFill>
                  <a:schemeClr val="accent2"/>
                </a:solidFill>
              </a:rPr>
              <a:t> y </a:t>
            </a:r>
            <a:r>
              <a:rPr lang="en-GB" sz="2000" dirty="0" err="1" smtClean="0">
                <a:solidFill>
                  <a:schemeClr val="accent2"/>
                </a:solidFill>
              </a:rPr>
              <a:t>flujo</a:t>
            </a:r>
            <a:r>
              <a:rPr lang="en-GB" sz="2000" dirty="0" smtClean="0">
                <a:solidFill>
                  <a:schemeClr val="accent2"/>
                </a:solidFill>
              </a:rPr>
              <a:t> de </a:t>
            </a:r>
            <a:r>
              <a:rPr lang="en-GB" sz="2000" dirty="0" err="1" smtClean="0">
                <a:solidFill>
                  <a:schemeClr val="accent2"/>
                </a:solidFill>
              </a:rPr>
              <a:t>datos</a:t>
            </a:r>
            <a:endParaRPr lang="en-GB" sz="2000" dirty="0">
              <a:solidFill>
                <a:schemeClr val="accent2"/>
              </a:solidFill>
            </a:endParaRPr>
          </a:p>
        </p:txBody>
      </p:sp>
      <p:sp>
        <p:nvSpPr>
          <p:cNvPr id="4" name="Can 3"/>
          <p:cNvSpPr/>
          <p:nvPr/>
        </p:nvSpPr>
        <p:spPr>
          <a:xfrm>
            <a:off x="2627784" y="2426535"/>
            <a:ext cx="1224000" cy="595149"/>
          </a:xfrm>
          <a:prstGeom prst="can">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SwissReSans" pitchFamily="34" charset="0"/>
              </a:rPr>
              <a:t>Data </a:t>
            </a:r>
            <a:r>
              <a:rPr lang="en-GB" sz="1200" dirty="0" err="1" smtClean="0">
                <a:latin typeface="SwissReSans" pitchFamily="34" charset="0"/>
              </a:rPr>
              <a:t>Integrada</a:t>
            </a:r>
            <a:endParaRPr lang="en-GB" sz="1200" dirty="0" smtClean="0">
              <a:latin typeface="SwissReSans" pitchFamily="34" charset="0"/>
            </a:endParaRPr>
          </a:p>
        </p:txBody>
      </p:sp>
      <p:sp>
        <p:nvSpPr>
          <p:cNvPr id="5" name="Can 4"/>
          <p:cNvSpPr/>
          <p:nvPr/>
        </p:nvSpPr>
        <p:spPr>
          <a:xfrm>
            <a:off x="4235963" y="2426535"/>
            <a:ext cx="1224000" cy="595149"/>
          </a:xfrm>
          <a:prstGeom prst="can">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SwissReSans" pitchFamily="34" charset="0"/>
              </a:rPr>
              <a:t>Inputs al </a:t>
            </a:r>
            <a:r>
              <a:rPr lang="en-GB" sz="1200" dirty="0" err="1" smtClean="0">
                <a:latin typeface="SwissReSans" pitchFamily="34" charset="0"/>
              </a:rPr>
              <a:t>modelo</a:t>
            </a:r>
            <a:r>
              <a:rPr lang="en-GB" sz="1200" dirty="0" smtClean="0">
                <a:latin typeface="SwissReSans" pitchFamily="34" charset="0"/>
              </a:rPr>
              <a:t> </a:t>
            </a:r>
            <a:r>
              <a:rPr lang="en-GB" sz="1200" dirty="0" err="1" smtClean="0">
                <a:latin typeface="SwissReSans" pitchFamily="34" charset="0"/>
              </a:rPr>
              <a:t>interno</a:t>
            </a:r>
            <a:endParaRPr lang="en-GB" sz="1200" dirty="0" smtClean="0">
              <a:latin typeface="SwissReSans" pitchFamily="34" charset="0"/>
            </a:endParaRPr>
          </a:p>
        </p:txBody>
      </p:sp>
      <p:sp>
        <p:nvSpPr>
          <p:cNvPr id="6" name="Can 5"/>
          <p:cNvSpPr/>
          <p:nvPr/>
        </p:nvSpPr>
        <p:spPr>
          <a:xfrm>
            <a:off x="5844142" y="2426535"/>
            <a:ext cx="1224000" cy="595149"/>
          </a:xfrm>
          <a:prstGeom prst="can">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latin typeface="SwissReSans" pitchFamily="34" charset="0"/>
              </a:rPr>
              <a:t>Resultados</a:t>
            </a:r>
            <a:r>
              <a:rPr lang="en-GB" sz="1200" dirty="0" smtClean="0">
                <a:latin typeface="SwissReSans" pitchFamily="34" charset="0"/>
              </a:rPr>
              <a:t> del </a:t>
            </a:r>
            <a:r>
              <a:rPr lang="en-GB" sz="1200" dirty="0" err="1" smtClean="0">
                <a:latin typeface="SwissReSans" pitchFamily="34" charset="0"/>
              </a:rPr>
              <a:t>modelo</a:t>
            </a:r>
            <a:r>
              <a:rPr lang="en-GB" sz="1200" dirty="0" smtClean="0">
                <a:latin typeface="SwissReSans" pitchFamily="34" charset="0"/>
              </a:rPr>
              <a:t> </a:t>
            </a:r>
            <a:r>
              <a:rPr lang="en-GB" sz="1200" dirty="0" err="1" smtClean="0">
                <a:latin typeface="SwissReSans" pitchFamily="34" charset="0"/>
              </a:rPr>
              <a:t>interno</a:t>
            </a:r>
            <a:endParaRPr lang="en-GB" sz="1200" dirty="0" smtClean="0">
              <a:latin typeface="SwissReSans" pitchFamily="34" charset="0"/>
            </a:endParaRPr>
          </a:p>
        </p:txBody>
      </p:sp>
      <p:sp>
        <p:nvSpPr>
          <p:cNvPr id="7" name="Can 6"/>
          <p:cNvSpPr/>
          <p:nvPr/>
        </p:nvSpPr>
        <p:spPr>
          <a:xfrm>
            <a:off x="7452320" y="2426535"/>
            <a:ext cx="1224000" cy="595149"/>
          </a:xfrm>
          <a:prstGeom prst="can">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latin typeface="SwissReSans" pitchFamily="34" charset="0"/>
              </a:rPr>
              <a:t>Almacenamiento</a:t>
            </a:r>
            <a:r>
              <a:rPr lang="en-GB" sz="1200" dirty="0" smtClean="0">
                <a:latin typeface="SwissReSans" pitchFamily="34" charset="0"/>
              </a:rPr>
              <a:t> de </a:t>
            </a:r>
            <a:r>
              <a:rPr lang="en-GB" sz="1200" dirty="0" err="1" smtClean="0">
                <a:latin typeface="SwissReSans" pitchFamily="34" charset="0"/>
              </a:rPr>
              <a:t>reportes</a:t>
            </a:r>
            <a:endParaRPr lang="en-GB" sz="1200" dirty="0" smtClean="0">
              <a:latin typeface="SwissReSans" pitchFamily="34" charset="0"/>
            </a:endParaRPr>
          </a:p>
        </p:txBody>
      </p:sp>
      <p:sp>
        <p:nvSpPr>
          <p:cNvPr id="9" name="Can 8"/>
          <p:cNvSpPr/>
          <p:nvPr/>
        </p:nvSpPr>
        <p:spPr>
          <a:xfrm>
            <a:off x="2051720" y="2066497"/>
            <a:ext cx="6840760" cy="1065120"/>
          </a:xfrm>
          <a:prstGeom prst="can">
            <a:avLst>
              <a:gd name="adj" fmla="val 18281"/>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10" name="Curved Down Arrow 9"/>
          <p:cNvSpPr/>
          <p:nvPr/>
        </p:nvSpPr>
        <p:spPr>
          <a:xfrm>
            <a:off x="3491936" y="1778464"/>
            <a:ext cx="1512000" cy="626542"/>
          </a:xfrm>
          <a:prstGeom prst="curved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latin typeface="SwissReSans" pitchFamily="34" charset="0"/>
            </a:endParaRPr>
          </a:p>
        </p:txBody>
      </p:sp>
      <p:sp>
        <p:nvSpPr>
          <p:cNvPr id="11" name="Curved Down Arrow 10"/>
          <p:cNvSpPr/>
          <p:nvPr/>
        </p:nvSpPr>
        <p:spPr>
          <a:xfrm>
            <a:off x="5148176" y="1778464"/>
            <a:ext cx="1512000" cy="626542"/>
          </a:xfrm>
          <a:prstGeom prst="curved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latin typeface="SwissReSans" pitchFamily="34" charset="0"/>
            </a:endParaRPr>
          </a:p>
        </p:txBody>
      </p:sp>
      <p:sp>
        <p:nvSpPr>
          <p:cNvPr id="12" name="Curved Down Arrow 11"/>
          <p:cNvSpPr/>
          <p:nvPr/>
        </p:nvSpPr>
        <p:spPr>
          <a:xfrm>
            <a:off x="6804416" y="1778464"/>
            <a:ext cx="1512000" cy="626542"/>
          </a:xfrm>
          <a:prstGeom prst="curved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latin typeface="SwissReSans" pitchFamily="34" charset="0"/>
            </a:endParaRPr>
          </a:p>
        </p:txBody>
      </p:sp>
      <p:sp>
        <p:nvSpPr>
          <p:cNvPr id="19" name="Curved Down Arrow 18"/>
          <p:cNvSpPr/>
          <p:nvPr/>
        </p:nvSpPr>
        <p:spPr>
          <a:xfrm>
            <a:off x="1835696" y="1778464"/>
            <a:ext cx="1512000" cy="626542"/>
          </a:xfrm>
          <a:prstGeom prst="curved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latin typeface="SwissReSans" pitchFamily="34" charset="0"/>
            </a:endParaRPr>
          </a:p>
        </p:txBody>
      </p:sp>
      <p:sp>
        <p:nvSpPr>
          <p:cNvPr id="30" name="TextBox 29"/>
          <p:cNvSpPr txBox="1"/>
          <p:nvPr/>
        </p:nvSpPr>
        <p:spPr>
          <a:xfrm>
            <a:off x="5808211" y="1346415"/>
            <a:ext cx="1415387" cy="307777"/>
          </a:xfrm>
          <a:prstGeom prst="rect">
            <a:avLst/>
          </a:prstGeom>
          <a:noFill/>
        </p:spPr>
        <p:txBody>
          <a:bodyPr wrap="none" rtlCol="0">
            <a:spAutoFit/>
          </a:bodyPr>
          <a:lstStyle/>
          <a:p>
            <a:r>
              <a:rPr lang="en-GB" sz="1400" b="1" dirty="0" err="1" smtClean="0">
                <a:solidFill>
                  <a:schemeClr val="accent1"/>
                </a:solidFill>
                <a:latin typeface="SwissReSans" pitchFamily="34" charset="0"/>
              </a:rPr>
              <a:t>Modelo</a:t>
            </a:r>
            <a:r>
              <a:rPr lang="en-GB" sz="1400" b="1" dirty="0" smtClean="0">
                <a:solidFill>
                  <a:schemeClr val="accent1"/>
                </a:solidFill>
                <a:latin typeface="SwissReSans" pitchFamily="34" charset="0"/>
              </a:rPr>
              <a:t> </a:t>
            </a:r>
            <a:r>
              <a:rPr lang="en-GB" sz="1400" b="1" dirty="0" err="1" smtClean="0">
                <a:solidFill>
                  <a:schemeClr val="accent1"/>
                </a:solidFill>
                <a:latin typeface="SwissReSans" pitchFamily="34" charset="0"/>
              </a:rPr>
              <a:t>Interno</a:t>
            </a:r>
            <a:endParaRPr lang="en-GB" sz="1400" b="1" baseline="30000" dirty="0" smtClean="0">
              <a:solidFill>
                <a:schemeClr val="accent1"/>
              </a:solidFill>
              <a:latin typeface="SwissReSans" pitchFamily="34" charset="0"/>
            </a:endParaRPr>
          </a:p>
        </p:txBody>
      </p:sp>
      <p:sp>
        <p:nvSpPr>
          <p:cNvPr id="28" name="TextBox 27"/>
          <p:cNvSpPr txBox="1"/>
          <p:nvPr/>
        </p:nvSpPr>
        <p:spPr>
          <a:xfrm rot="16200000">
            <a:off x="-224659" y="2537029"/>
            <a:ext cx="1404156" cy="307777"/>
          </a:xfrm>
          <a:prstGeom prst="rect">
            <a:avLst/>
          </a:prstGeom>
          <a:noFill/>
        </p:spPr>
        <p:txBody>
          <a:bodyPr wrap="square" rtlCol="0">
            <a:spAutoFit/>
          </a:bodyPr>
          <a:lstStyle/>
          <a:p>
            <a:pPr algn="ctr"/>
            <a:r>
              <a:rPr lang="en-GB" sz="1400" b="1" dirty="0" err="1" smtClean="0">
                <a:solidFill>
                  <a:schemeClr val="accent1"/>
                </a:solidFill>
                <a:latin typeface="SwissReSans" pitchFamily="34" charset="0"/>
              </a:rPr>
              <a:t>Flujo</a:t>
            </a:r>
            <a:r>
              <a:rPr lang="en-GB" sz="1400" b="1" dirty="0" smtClean="0">
                <a:solidFill>
                  <a:schemeClr val="accent1"/>
                </a:solidFill>
                <a:latin typeface="SwissReSans" pitchFamily="34" charset="0"/>
              </a:rPr>
              <a:t> de </a:t>
            </a:r>
            <a:r>
              <a:rPr lang="en-GB" sz="1400" b="1" dirty="0" err="1" smtClean="0">
                <a:solidFill>
                  <a:schemeClr val="accent1"/>
                </a:solidFill>
                <a:latin typeface="SwissReSans" pitchFamily="34" charset="0"/>
              </a:rPr>
              <a:t>Datos</a:t>
            </a:r>
            <a:endParaRPr lang="en-GB" sz="1400" b="1" dirty="0" smtClean="0">
              <a:solidFill>
                <a:schemeClr val="accent1"/>
              </a:solidFill>
              <a:latin typeface="SwissReSans" pitchFamily="34" charset="0"/>
            </a:endParaRPr>
          </a:p>
        </p:txBody>
      </p:sp>
      <p:sp>
        <p:nvSpPr>
          <p:cNvPr id="33" name="Rounded Rectangle 32"/>
          <p:cNvSpPr/>
          <p:nvPr/>
        </p:nvSpPr>
        <p:spPr>
          <a:xfrm>
            <a:off x="1763688" y="4185098"/>
            <a:ext cx="1296000" cy="344560"/>
          </a:xfrm>
          <a:prstGeom prst="roundRect">
            <a:avLst/>
          </a:prstGeom>
          <a:solidFill>
            <a:schemeClr val="accent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smtClean="0">
                <a:latin typeface="SwissReSans" pitchFamily="34" charset="0"/>
              </a:rPr>
              <a:t>Preparación</a:t>
            </a:r>
            <a:endParaRPr lang="en-US" sz="1200" dirty="0" smtClean="0">
              <a:latin typeface="SwissReSans" pitchFamily="34" charset="0"/>
            </a:endParaRPr>
          </a:p>
        </p:txBody>
      </p:sp>
      <p:sp>
        <p:nvSpPr>
          <p:cNvPr id="34" name="Rounded Rectangle 33"/>
          <p:cNvSpPr/>
          <p:nvPr/>
        </p:nvSpPr>
        <p:spPr>
          <a:xfrm>
            <a:off x="1763688" y="4797210"/>
            <a:ext cx="1296000" cy="344560"/>
          </a:xfrm>
          <a:prstGeom prst="roundRect">
            <a:avLst/>
          </a:prstGeom>
          <a:solidFill>
            <a:schemeClr val="accent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smtClean="0">
                <a:latin typeface="SwissReSans" pitchFamily="34" charset="0"/>
              </a:rPr>
              <a:t>Llamada</a:t>
            </a:r>
            <a:r>
              <a:rPr lang="en-US" sz="1200" dirty="0" smtClean="0">
                <a:latin typeface="SwissReSans" pitchFamily="34" charset="0"/>
              </a:rPr>
              <a:t> de </a:t>
            </a:r>
            <a:r>
              <a:rPr lang="en-US" sz="1200" dirty="0" err="1" smtClean="0">
                <a:latin typeface="SwissReSans" pitchFamily="34" charset="0"/>
              </a:rPr>
              <a:t>datos</a:t>
            </a:r>
            <a:endParaRPr lang="en-US" sz="1200" dirty="0" smtClean="0">
              <a:latin typeface="SwissReSans" pitchFamily="34" charset="0"/>
            </a:endParaRPr>
          </a:p>
        </p:txBody>
      </p:sp>
      <p:sp>
        <p:nvSpPr>
          <p:cNvPr id="39" name="Rounded Rectangle 38"/>
          <p:cNvSpPr/>
          <p:nvPr/>
        </p:nvSpPr>
        <p:spPr>
          <a:xfrm>
            <a:off x="3419872" y="4797210"/>
            <a:ext cx="1296000" cy="344560"/>
          </a:xfrm>
          <a:prstGeom prst="roundRect">
            <a:avLst/>
          </a:prstGeom>
          <a:solidFill>
            <a:schemeClr val="accent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smtClean="0">
                <a:latin typeface="SwissReSans" pitchFamily="34" charset="0"/>
              </a:rPr>
              <a:t>Calibración</a:t>
            </a:r>
            <a:endParaRPr lang="en-US" sz="1200" dirty="0" smtClean="0">
              <a:latin typeface="SwissReSans" pitchFamily="34" charset="0"/>
            </a:endParaRPr>
          </a:p>
        </p:txBody>
      </p:sp>
      <p:sp>
        <p:nvSpPr>
          <p:cNvPr id="40" name="Rounded Rectangle 39"/>
          <p:cNvSpPr/>
          <p:nvPr/>
        </p:nvSpPr>
        <p:spPr>
          <a:xfrm>
            <a:off x="5004048" y="4797210"/>
            <a:ext cx="1296000" cy="344560"/>
          </a:xfrm>
          <a:prstGeom prst="roundRect">
            <a:avLst/>
          </a:prstGeom>
          <a:solidFill>
            <a:schemeClr val="accent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smtClean="0">
                <a:latin typeface="SwissReSans" pitchFamily="34" charset="0"/>
              </a:rPr>
              <a:t>Cálculo</a:t>
            </a:r>
            <a:endParaRPr lang="en-US" sz="1200" dirty="0" smtClean="0">
              <a:latin typeface="SwissReSans" pitchFamily="34" charset="0"/>
            </a:endParaRPr>
          </a:p>
        </p:txBody>
      </p:sp>
      <p:sp>
        <p:nvSpPr>
          <p:cNvPr id="41" name="Rounded Rectangle 40"/>
          <p:cNvSpPr/>
          <p:nvPr/>
        </p:nvSpPr>
        <p:spPr>
          <a:xfrm>
            <a:off x="1763688" y="5661306"/>
            <a:ext cx="1296000" cy="344560"/>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smtClean="0">
                <a:latin typeface="SwissReSans" pitchFamily="34" charset="0"/>
              </a:rPr>
              <a:t>Adquisición</a:t>
            </a:r>
            <a:r>
              <a:rPr lang="en-US" sz="1200" dirty="0" smtClean="0">
                <a:latin typeface="SwissReSans" pitchFamily="34" charset="0"/>
              </a:rPr>
              <a:t> de </a:t>
            </a:r>
            <a:r>
              <a:rPr lang="en-US" sz="1200" dirty="0" err="1" smtClean="0">
                <a:latin typeface="SwissReSans" pitchFamily="34" charset="0"/>
              </a:rPr>
              <a:t>datos</a:t>
            </a:r>
            <a:r>
              <a:rPr lang="en-US" sz="1200" dirty="0" smtClean="0">
                <a:latin typeface="SwissReSans" pitchFamily="34" charset="0"/>
              </a:rPr>
              <a:t> &amp; "sign-off"</a:t>
            </a:r>
          </a:p>
        </p:txBody>
      </p:sp>
      <p:cxnSp>
        <p:nvCxnSpPr>
          <p:cNvPr id="60" name="Straight Connector 59"/>
          <p:cNvCxnSpPr>
            <a:stCxn id="33" idx="2"/>
            <a:endCxn id="34" idx="0"/>
          </p:cNvCxnSpPr>
          <p:nvPr/>
        </p:nvCxnSpPr>
        <p:spPr>
          <a:xfrm>
            <a:off x="2411688" y="4529658"/>
            <a:ext cx="0" cy="267552"/>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34" idx="2"/>
            <a:endCxn id="41" idx="0"/>
          </p:cNvCxnSpPr>
          <p:nvPr/>
        </p:nvCxnSpPr>
        <p:spPr>
          <a:xfrm>
            <a:off x="2411688" y="5141770"/>
            <a:ext cx="0" cy="519536"/>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9" idx="3"/>
            <a:endCxn id="40" idx="1"/>
          </p:cNvCxnSpPr>
          <p:nvPr/>
        </p:nvCxnSpPr>
        <p:spPr>
          <a:xfrm>
            <a:off x="4715872" y="4969490"/>
            <a:ext cx="288176" cy="0"/>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41" idx="3"/>
            <a:endCxn id="39" idx="2"/>
          </p:cNvCxnSpPr>
          <p:nvPr/>
        </p:nvCxnSpPr>
        <p:spPr>
          <a:xfrm flipV="1">
            <a:off x="3059688" y="5141770"/>
            <a:ext cx="1008184" cy="691816"/>
          </a:xfrm>
          <a:prstGeom prst="bentConnector2">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rot="16200000">
            <a:off x="-688869" y="4513409"/>
            <a:ext cx="2332580" cy="307777"/>
          </a:xfrm>
          <a:prstGeom prst="rect">
            <a:avLst/>
          </a:prstGeom>
          <a:noFill/>
        </p:spPr>
        <p:txBody>
          <a:bodyPr wrap="square" rtlCol="0">
            <a:spAutoFit/>
          </a:bodyPr>
          <a:lstStyle/>
          <a:p>
            <a:pPr algn="ctr"/>
            <a:r>
              <a:rPr lang="en-GB" sz="1400" b="1" dirty="0" err="1" smtClean="0">
                <a:solidFill>
                  <a:schemeClr val="accent1"/>
                </a:solidFill>
                <a:latin typeface="SwissReSans" pitchFamily="34" charset="0"/>
              </a:rPr>
              <a:t>Flujo</a:t>
            </a:r>
            <a:r>
              <a:rPr lang="en-GB" sz="1400" b="1" dirty="0" smtClean="0">
                <a:solidFill>
                  <a:schemeClr val="accent1"/>
                </a:solidFill>
                <a:latin typeface="SwissReSans" pitchFamily="34" charset="0"/>
              </a:rPr>
              <a:t> del </a:t>
            </a:r>
            <a:r>
              <a:rPr lang="en-GB" sz="1400" b="1" dirty="0" err="1" smtClean="0">
                <a:solidFill>
                  <a:schemeClr val="accent1"/>
                </a:solidFill>
                <a:latin typeface="SwissReSans" pitchFamily="34" charset="0"/>
              </a:rPr>
              <a:t>Proceso</a:t>
            </a:r>
            <a:endParaRPr lang="en-GB" sz="1400" b="1" dirty="0" smtClean="0">
              <a:solidFill>
                <a:schemeClr val="accent1"/>
              </a:solidFill>
              <a:latin typeface="SwissReSans" pitchFamily="34" charset="0"/>
            </a:endParaRPr>
          </a:p>
        </p:txBody>
      </p:sp>
      <p:cxnSp>
        <p:nvCxnSpPr>
          <p:cNvPr id="89" name="Straight Connector 88"/>
          <p:cNvCxnSpPr/>
          <p:nvPr/>
        </p:nvCxnSpPr>
        <p:spPr>
          <a:xfrm>
            <a:off x="827584" y="5311825"/>
            <a:ext cx="7704856" cy="0"/>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rot="16200000">
            <a:off x="681714" y="4435258"/>
            <a:ext cx="939812" cy="50405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100" dirty="0" err="1" smtClean="0">
                <a:latin typeface="SwissReSans" pitchFamily="34" charset="0"/>
              </a:rPr>
              <a:t>Agregación</a:t>
            </a:r>
            <a:r>
              <a:rPr lang="en-US" sz="1100" dirty="0" smtClean="0">
                <a:latin typeface="SwissReSans" pitchFamily="34" charset="0"/>
              </a:rPr>
              <a:t> de </a:t>
            </a:r>
            <a:r>
              <a:rPr lang="en-US" sz="1100" dirty="0" err="1" smtClean="0">
                <a:latin typeface="SwissReSans" pitchFamily="34" charset="0"/>
              </a:rPr>
              <a:t>riesgos</a:t>
            </a:r>
            <a:r>
              <a:rPr lang="en-US" sz="1100" dirty="0" smtClean="0">
                <a:latin typeface="SwissReSans" pitchFamily="34" charset="0"/>
              </a:rPr>
              <a:t> / </a:t>
            </a:r>
            <a:r>
              <a:rPr lang="en-US" sz="1100" dirty="0" err="1" smtClean="0">
                <a:latin typeface="SwissReSans" pitchFamily="34" charset="0"/>
              </a:rPr>
              <a:t>Reportes</a:t>
            </a:r>
            <a:r>
              <a:rPr lang="en-US" sz="1100" dirty="0" smtClean="0">
                <a:latin typeface="SwissReSans" pitchFamily="34" charset="0"/>
              </a:rPr>
              <a:t> </a:t>
            </a:r>
          </a:p>
        </p:txBody>
      </p:sp>
      <p:sp>
        <p:nvSpPr>
          <p:cNvPr id="93" name="TextBox 92"/>
          <p:cNvSpPr txBox="1"/>
          <p:nvPr/>
        </p:nvSpPr>
        <p:spPr>
          <a:xfrm rot="16200000">
            <a:off x="733733" y="5539075"/>
            <a:ext cx="835774" cy="50405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r>
              <a:rPr lang="en-US" sz="1100" dirty="0" err="1" smtClean="0">
                <a:latin typeface="SwissReSans" pitchFamily="34" charset="0"/>
              </a:rPr>
              <a:t>Proveedor</a:t>
            </a:r>
            <a:r>
              <a:rPr lang="en-US" sz="1100" dirty="0" smtClean="0">
                <a:latin typeface="SwissReSans" pitchFamily="34" charset="0"/>
              </a:rPr>
              <a:t> de </a:t>
            </a:r>
            <a:r>
              <a:rPr lang="en-US" sz="1100" dirty="0" err="1" smtClean="0">
                <a:latin typeface="SwissReSans" pitchFamily="34" charset="0"/>
              </a:rPr>
              <a:t>datos</a:t>
            </a:r>
            <a:endParaRPr lang="en-US" sz="1100" dirty="0" smtClean="0">
              <a:latin typeface="SwissReSans" pitchFamily="34" charset="0"/>
            </a:endParaRPr>
          </a:p>
        </p:txBody>
      </p:sp>
      <p:cxnSp>
        <p:nvCxnSpPr>
          <p:cNvPr id="95" name="Straight Connector 94"/>
          <p:cNvCxnSpPr/>
          <p:nvPr/>
        </p:nvCxnSpPr>
        <p:spPr>
          <a:xfrm>
            <a:off x="827584" y="4077072"/>
            <a:ext cx="7704856" cy="0"/>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rot="16200000">
            <a:off x="611560" y="3140968"/>
            <a:ext cx="1080119" cy="504056"/>
          </a:xfrm>
          <a:prstGeom prst="rect">
            <a:avLst/>
          </a:prstGeom>
        </p:spPr>
        <p:style>
          <a:lnRef idx="1">
            <a:schemeClr val="dk1"/>
          </a:lnRef>
          <a:fillRef idx="3">
            <a:schemeClr val="dk1"/>
          </a:fillRef>
          <a:effectRef idx="2">
            <a:schemeClr val="dk1"/>
          </a:effectRef>
          <a:fontRef idx="minor">
            <a:schemeClr val="lt1"/>
          </a:fontRef>
        </p:style>
        <p:txBody>
          <a:bodyPr wrap="square" rtlCol="0" anchor="ctr">
            <a:noAutofit/>
          </a:bodyPr>
          <a:lstStyle/>
          <a:p>
            <a:pPr algn="ctr"/>
            <a:r>
              <a:rPr lang="en-US" sz="1100" dirty="0" err="1" smtClean="0">
                <a:latin typeface="SwissReSans" pitchFamily="34" charset="0"/>
              </a:rPr>
              <a:t>Destinatarios</a:t>
            </a:r>
            <a:endParaRPr lang="en-US" sz="1100" dirty="0" smtClean="0">
              <a:latin typeface="SwissReSans" pitchFamily="34" charset="0"/>
            </a:endParaRPr>
          </a:p>
        </p:txBody>
      </p:sp>
      <p:sp>
        <p:nvSpPr>
          <p:cNvPr id="98" name="Rounded Rectangle 97"/>
          <p:cNvSpPr/>
          <p:nvPr/>
        </p:nvSpPr>
        <p:spPr>
          <a:xfrm>
            <a:off x="6515904" y="3908754"/>
            <a:ext cx="1656496" cy="344560"/>
          </a:xfrm>
          <a:prstGeom prst="roundRect">
            <a:avLst/>
          </a:prstGeom>
          <a:solidFill>
            <a:schemeClr val="tx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err="1" smtClean="0">
                <a:latin typeface="SwissReSans" pitchFamily="34" charset="0"/>
              </a:rPr>
              <a:t>Discusión</a:t>
            </a:r>
            <a:r>
              <a:rPr lang="en-US" sz="1200" dirty="0" smtClean="0">
                <a:latin typeface="SwissReSans" pitchFamily="34" charset="0"/>
              </a:rPr>
              <a:t> de </a:t>
            </a:r>
            <a:r>
              <a:rPr lang="en-US" sz="1200" dirty="0" err="1" smtClean="0">
                <a:latin typeface="SwissReSans" pitchFamily="34" charset="0"/>
              </a:rPr>
              <a:t>resultados</a:t>
            </a:r>
            <a:r>
              <a:rPr lang="en-US" sz="1200" dirty="0" smtClean="0">
                <a:latin typeface="SwissReSans" pitchFamily="34" charset="0"/>
              </a:rPr>
              <a:t>, "sign-off"</a:t>
            </a:r>
          </a:p>
        </p:txBody>
      </p:sp>
      <p:cxnSp>
        <p:nvCxnSpPr>
          <p:cNvPr id="99" name="Elbow Connector 72"/>
          <p:cNvCxnSpPr>
            <a:stCxn id="40" idx="3"/>
            <a:endCxn id="98" idx="2"/>
          </p:cNvCxnSpPr>
          <p:nvPr/>
        </p:nvCxnSpPr>
        <p:spPr>
          <a:xfrm flipV="1">
            <a:off x="6300048" y="4253314"/>
            <a:ext cx="1044104" cy="716176"/>
          </a:xfrm>
          <a:prstGeom prst="bentConnector2">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Left Bracket 105"/>
          <p:cNvSpPr/>
          <p:nvPr/>
        </p:nvSpPr>
        <p:spPr>
          <a:xfrm rot="5400000">
            <a:off x="5602761" y="207774"/>
            <a:ext cx="62654" cy="2916000"/>
          </a:xfrm>
          <a:prstGeom prst="leftBracket">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oliennummernplatzhalter 1"/>
          <p:cNvSpPr>
            <a:spLocks noGrp="1"/>
          </p:cNvSpPr>
          <p:nvPr>
            <p:ph type="sldNum" sz="quarter" idx="11"/>
          </p:nvPr>
        </p:nvSpPr>
        <p:spPr>
          <a:xfrm>
            <a:off x="6804026" y="6342062"/>
            <a:ext cx="185737" cy="182562"/>
          </a:xfrm>
        </p:spPr>
        <p:txBody>
          <a:bodyPr/>
          <a:lstStyle/>
          <a:p>
            <a:fld id="{8E9F59B9-8094-4618-B073-21DD649DF751}" type="slidenum">
              <a:rPr lang="en-GB" smtClean="0"/>
              <a:pPr/>
              <a:t>22</a:t>
            </a:fld>
            <a:endParaRPr lang="en-GB" dirty="0"/>
          </a:p>
        </p:txBody>
      </p:sp>
    </p:spTree>
    <p:extLst>
      <p:ext uri="{BB962C8B-B14F-4D97-AF65-F5344CB8AC3E}">
        <p14:creationId xmlns:p14="http://schemas.microsoft.com/office/powerpoint/2010/main" val="3284586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8E9F59B9-8094-4618-B073-21DD649DF751}" type="slidenum">
              <a:rPr lang="es-ES_tradnl" smtClean="0"/>
              <a:pPr/>
              <a:t>23</a:t>
            </a:fld>
            <a:endParaRPr lang="es-ES_tradnl" dirty="0"/>
          </a:p>
        </p:txBody>
      </p:sp>
      <p:sp>
        <p:nvSpPr>
          <p:cNvPr id="8" name="Title 3"/>
          <p:cNvSpPr>
            <a:spLocks noGrp="1"/>
          </p:cNvSpPr>
          <p:nvPr>
            <p:ph type="title"/>
          </p:nvPr>
        </p:nvSpPr>
        <p:spPr>
          <a:xfrm>
            <a:off x="755651" y="476251"/>
            <a:ext cx="5832475" cy="865187"/>
          </a:xfrm>
        </p:spPr>
        <p:txBody>
          <a:bodyPr/>
          <a:lstStyle/>
          <a:p>
            <a:r>
              <a:rPr lang="es-ES_tradnl" dirty="0" smtClean="0"/>
              <a:t>Agenda</a:t>
            </a:r>
            <a:endParaRPr lang="es-ES_tradnl" dirty="0"/>
          </a:p>
        </p:txBody>
      </p:sp>
      <p:sp>
        <p:nvSpPr>
          <p:cNvPr id="3" name="TextBox 2"/>
          <p:cNvSpPr txBox="1"/>
          <p:nvPr/>
        </p:nvSpPr>
        <p:spPr>
          <a:xfrm>
            <a:off x="755576" y="18448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Pilares del Marco de Administración de Riesgos</a:t>
            </a:r>
          </a:p>
        </p:txBody>
      </p:sp>
      <p:sp>
        <p:nvSpPr>
          <p:cNvPr id="9" name="TextBox 8"/>
          <p:cNvSpPr txBox="1"/>
          <p:nvPr/>
        </p:nvSpPr>
        <p:spPr>
          <a:xfrm>
            <a:off x="755576" y="2492896"/>
            <a:ext cx="6840760" cy="400110"/>
          </a:xfrm>
          <a:prstGeom prst="rect">
            <a:avLst/>
          </a:prstGeom>
          <a:solidFill>
            <a:schemeClr val="tx2">
              <a:lumMod val="50000"/>
            </a:schemeClr>
          </a:solidFill>
        </p:spPr>
        <p:txBody>
          <a:bodyPr wrap="square" rtlCol="0">
            <a:spAutoFit/>
          </a:bodyPr>
          <a:lstStyle/>
          <a:p>
            <a:pPr marL="342900" indent="-342900">
              <a:buFont typeface="Arial" panose="020B0604020202020204" pitchFamily="34" charset="0"/>
              <a:buChar char="•"/>
            </a:pPr>
            <a:r>
              <a:rPr lang="es-ES_tradnl" sz="2000" b="1" dirty="0" smtClean="0">
                <a:solidFill>
                  <a:schemeClr val="bg1"/>
                </a:solidFill>
                <a:latin typeface="SwissReSans" pitchFamily="34" charset="0"/>
              </a:rPr>
              <a:t>Cuantificación de los Riesgos</a:t>
            </a:r>
          </a:p>
        </p:txBody>
      </p:sp>
      <p:sp>
        <p:nvSpPr>
          <p:cNvPr id="10" name="TextBox 9"/>
          <p:cNvSpPr txBox="1"/>
          <p:nvPr/>
        </p:nvSpPr>
        <p:spPr>
          <a:xfrm>
            <a:off x="755576" y="4109010"/>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Riesgos Difíciles de Cuantificar y el ORSA</a:t>
            </a:r>
          </a:p>
        </p:txBody>
      </p:sp>
      <p:sp>
        <p:nvSpPr>
          <p:cNvPr id="12" name="TextBox 11"/>
          <p:cNvSpPr txBox="1"/>
          <p:nvPr/>
        </p:nvSpPr>
        <p:spPr>
          <a:xfrm>
            <a:off x="755576" y="4757082"/>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Conclusiones</a:t>
            </a:r>
          </a:p>
        </p:txBody>
      </p:sp>
      <p:sp>
        <p:nvSpPr>
          <p:cNvPr id="11" name="TextBox 10"/>
          <p:cNvSpPr txBox="1"/>
          <p:nvPr/>
        </p:nvSpPr>
        <p:spPr>
          <a:xfrm>
            <a:off x="1187624" y="292494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Modelo Interno</a:t>
            </a:r>
          </a:p>
        </p:txBody>
      </p:sp>
      <p:sp>
        <p:nvSpPr>
          <p:cNvPr id="13" name="TextBox 12"/>
          <p:cNvSpPr txBox="1"/>
          <p:nvPr/>
        </p:nvSpPr>
        <p:spPr>
          <a:xfrm>
            <a:off x="1187624" y="328498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Análisis de Escenarios y Riesgos Emergentes</a:t>
            </a:r>
          </a:p>
        </p:txBody>
      </p:sp>
      <p:sp>
        <p:nvSpPr>
          <p:cNvPr id="14" name="TextBox 13"/>
          <p:cNvSpPr txBox="1"/>
          <p:nvPr/>
        </p:nvSpPr>
        <p:spPr>
          <a:xfrm>
            <a:off x="1187624" y="36450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Indicadores y Límites Cuantitativos</a:t>
            </a:r>
          </a:p>
        </p:txBody>
      </p:sp>
    </p:spTree>
    <p:extLst>
      <p:ext uri="{BB962C8B-B14F-4D97-AF65-F5344CB8AC3E}">
        <p14:creationId xmlns:p14="http://schemas.microsoft.com/office/powerpoint/2010/main" val="3106527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76" y="1490786"/>
            <a:ext cx="82296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a:off x="4239002" y="3861048"/>
            <a:ext cx="4293438" cy="2239557"/>
          </a:xfrm>
          <a:prstGeom prst="cloudCallout">
            <a:avLst>
              <a:gd name="adj1" fmla="val -63423"/>
              <a:gd name="adj2" fmla="val -41999"/>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SwissReSans" pitchFamily="34" charset="0"/>
              </a:rPr>
              <a:t>Which mitigation measure? How much am I willing to pay for it? Which risks do I want to keep (and buffer with capital)? </a:t>
            </a:r>
          </a:p>
        </p:txBody>
      </p:sp>
      <p:sp>
        <p:nvSpPr>
          <p:cNvPr id="5" name="Rounded Rectangle 4"/>
          <p:cNvSpPr/>
          <p:nvPr/>
        </p:nvSpPr>
        <p:spPr>
          <a:xfrm>
            <a:off x="467544" y="1490786"/>
            <a:ext cx="8352928" cy="4686300"/>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2" name="Slide Number Placeholder 1"/>
          <p:cNvSpPr>
            <a:spLocks noGrp="1"/>
          </p:cNvSpPr>
          <p:nvPr>
            <p:ph type="sldNum" sz="quarter" idx="11"/>
          </p:nvPr>
        </p:nvSpPr>
        <p:spPr/>
        <p:txBody>
          <a:bodyPr/>
          <a:lstStyle/>
          <a:p>
            <a:fld id="{8E9F59B9-8094-4618-B073-21DD649DF751}" type="slidenum">
              <a:rPr lang="en-GB" smtClean="0"/>
              <a:pPr/>
              <a:t>24</a:t>
            </a:fld>
            <a:endParaRPr lang="en-GB" dirty="0"/>
          </a:p>
        </p:txBody>
      </p:sp>
      <p:sp>
        <p:nvSpPr>
          <p:cNvPr id="3" name="Title 2"/>
          <p:cNvSpPr>
            <a:spLocks noGrp="1"/>
          </p:cNvSpPr>
          <p:nvPr>
            <p:ph type="title"/>
          </p:nvPr>
        </p:nvSpPr>
        <p:spPr/>
        <p:txBody>
          <a:bodyPr/>
          <a:lstStyle/>
          <a:p>
            <a:r>
              <a:rPr lang="en-GB" dirty="0" err="1" smtClean="0"/>
              <a:t>Cuantificando</a:t>
            </a:r>
            <a:r>
              <a:rPr lang="en-GB" dirty="0" smtClean="0"/>
              <a:t> el </a:t>
            </a:r>
            <a:r>
              <a:rPr lang="en-GB" dirty="0" err="1" smtClean="0"/>
              <a:t>riesgo</a:t>
            </a:r>
            <a:r>
              <a:rPr lang="en-GB" dirty="0" smtClean="0"/>
              <a:t> con un </a:t>
            </a:r>
            <a:r>
              <a:rPr lang="en-GB" dirty="0" err="1" smtClean="0"/>
              <a:t>modelo</a:t>
            </a:r>
            <a:r>
              <a:rPr lang="en-GB" dirty="0" smtClean="0"/>
              <a:t> </a:t>
            </a:r>
            <a:r>
              <a:rPr lang="en-GB" dirty="0" err="1" smtClean="0"/>
              <a:t>económico</a:t>
            </a:r>
            <a:endParaRPr lang="en-GB" dirty="0"/>
          </a:p>
        </p:txBody>
      </p:sp>
      <p:sp>
        <p:nvSpPr>
          <p:cNvPr id="4" name="Line 3"/>
          <p:cNvSpPr>
            <a:spLocks noChangeShapeType="1"/>
          </p:cNvSpPr>
          <p:nvPr/>
        </p:nvSpPr>
        <p:spPr bwMode="auto">
          <a:xfrm>
            <a:off x="557213" y="2294657"/>
            <a:ext cx="2895600" cy="0"/>
          </a:xfrm>
          <a:prstGeom prst="line">
            <a:avLst/>
          </a:prstGeom>
          <a:noFill/>
          <a:ln w="12700">
            <a:solidFill>
              <a:srgbClr val="728B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nchor="ctr"/>
          <a:lstStyle/>
          <a:p>
            <a:endParaRPr lang="en-GB" sz="1600"/>
          </a:p>
        </p:txBody>
      </p:sp>
      <p:sp>
        <p:nvSpPr>
          <p:cNvPr id="6" name="Text Box 5"/>
          <p:cNvSpPr txBox="1">
            <a:spLocks noChangeArrowheads="1"/>
          </p:cNvSpPr>
          <p:nvPr/>
        </p:nvSpPr>
        <p:spPr bwMode="auto">
          <a:xfrm>
            <a:off x="557213" y="2420888"/>
            <a:ext cx="1295400" cy="2448272"/>
          </a:xfrm>
          <a:prstGeom prst="rect">
            <a:avLst/>
          </a:prstGeom>
          <a:solidFill>
            <a:schemeClr val="tx2"/>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noAutofit/>
          </a:bodyPr>
          <a:lstStyle/>
          <a:p>
            <a:pPr algn="ctr">
              <a:buClrTx/>
              <a:buSzTx/>
              <a:buFontTx/>
              <a:buNone/>
            </a:pPr>
            <a:r>
              <a:rPr lang="en-US" sz="1600" dirty="0" smtClean="0">
                <a:solidFill>
                  <a:schemeClr val="bg1"/>
                </a:solidFill>
              </a:rPr>
              <a:t>Valor de </a:t>
            </a:r>
            <a:r>
              <a:rPr lang="en-US" sz="1600" dirty="0" err="1" smtClean="0">
                <a:solidFill>
                  <a:schemeClr val="bg1"/>
                </a:solidFill>
              </a:rPr>
              <a:t>mercado</a:t>
            </a:r>
            <a:r>
              <a:rPr lang="en-US" sz="1600" dirty="0" smtClean="0">
                <a:solidFill>
                  <a:schemeClr val="bg1"/>
                </a:solidFill>
              </a:rPr>
              <a:t> de los </a:t>
            </a:r>
            <a:r>
              <a:rPr lang="en-US" sz="1600" dirty="0" err="1" smtClean="0">
                <a:solidFill>
                  <a:schemeClr val="bg1"/>
                </a:solidFill>
              </a:rPr>
              <a:t>activos</a:t>
            </a:r>
            <a:endParaRPr lang="en-US" sz="1600" dirty="0"/>
          </a:p>
          <a:p>
            <a:pPr algn="ctr">
              <a:buClrTx/>
              <a:buSzTx/>
              <a:buFontTx/>
              <a:buNone/>
            </a:pPr>
            <a:endParaRPr lang="en-US" sz="1600" dirty="0"/>
          </a:p>
          <a:p>
            <a:pPr algn="ctr">
              <a:buClrTx/>
              <a:buSzTx/>
              <a:buFontTx/>
              <a:buNone/>
            </a:pPr>
            <a:endParaRPr lang="en-US" sz="1600" dirty="0"/>
          </a:p>
          <a:p>
            <a:pPr algn="ctr">
              <a:buClrTx/>
              <a:buSzTx/>
              <a:buFontTx/>
              <a:buNone/>
            </a:pPr>
            <a:endParaRPr lang="en-US" sz="1600" dirty="0"/>
          </a:p>
          <a:p>
            <a:pPr algn="ctr">
              <a:buClrTx/>
              <a:buSzTx/>
              <a:buFontTx/>
              <a:buNone/>
            </a:pPr>
            <a:endParaRPr lang="en-US" sz="1600" dirty="0"/>
          </a:p>
        </p:txBody>
      </p:sp>
      <p:sp>
        <p:nvSpPr>
          <p:cNvPr id="7" name="Text Box 6"/>
          <p:cNvSpPr txBox="1">
            <a:spLocks noChangeArrowheads="1"/>
          </p:cNvSpPr>
          <p:nvPr/>
        </p:nvSpPr>
        <p:spPr bwMode="auto">
          <a:xfrm>
            <a:off x="2168526" y="2420889"/>
            <a:ext cx="1295400" cy="1824384"/>
          </a:xfrm>
          <a:prstGeom prst="rect">
            <a:avLst/>
          </a:prstGeom>
          <a:solidFill>
            <a:schemeClr val="accent1"/>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noAutofit/>
          </a:bodyPr>
          <a:lstStyle/>
          <a:p>
            <a:pPr algn="ctr">
              <a:buClrTx/>
              <a:buSzTx/>
              <a:buFontTx/>
              <a:buNone/>
            </a:pPr>
            <a:r>
              <a:rPr lang="en-US" sz="1600" dirty="0" smtClean="0">
                <a:solidFill>
                  <a:schemeClr val="bg1"/>
                </a:solidFill>
              </a:rPr>
              <a:t>Valor de </a:t>
            </a:r>
            <a:r>
              <a:rPr lang="en-US" sz="1600" dirty="0" err="1" smtClean="0">
                <a:solidFill>
                  <a:schemeClr val="bg1"/>
                </a:solidFill>
              </a:rPr>
              <a:t>mercado</a:t>
            </a:r>
            <a:r>
              <a:rPr lang="en-US" sz="1600" dirty="0" smtClean="0">
                <a:solidFill>
                  <a:schemeClr val="bg1"/>
                </a:solidFill>
              </a:rPr>
              <a:t> de los </a:t>
            </a:r>
            <a:r>
              <a:rPr lang="en-US" sz="1600" dirty="0" err="1" smtClean="0">
                <a:solidFill>
                  <a:schemeClr val="bg1"/>
                </a:solidFill>
              </a:rPr>
              <a:t>pasivos</a:t>
            </a:r>
            <a:endParaRPr lang="en-US" sz="1600" dirty="0"/>
          </a:p>
          <a:p>
            <a:pPr algn="ctr">
              <a:buClrTx/>
              <a:buSzTx/>
              <a:buFontTx/>
              <a:buNone/>
            </a:pPr>
            <a:endParaRPr lang="en-US" sz="1600" dirty="0"/>
          </a:p>
          <a:p>
            <a:pPr algn="ctr">
              <a:buClrTx/>
              <a:buSzTx/>
              <a:buFontTx/>
              <a:buNone/>
            </a:pPr>
            <a:endParaRPr lang="en-US" sz="1600" dirty="0"/>
          </a:p>
        </p:txBody>
      </p:sp>
      <p:sp>
        <p:nvSpPr>
          <p:cNvPr id="8" name="Text Box 7"/>
          <p:cNvSpPr txBox="1">
            <a:spLocks noChangeArrowheads="1"/>
          </p:cNvSpPr>
          <p:nvPr/>
        </p:nvSpPr>
        <p:spPr bwMode="auto">
          <a:xfrm>
            <a:off x="2168526" y="4245273"/>
            <a:ext cx="1295400" cy="623308"/>
          </a:xfrm>
          <a:prstGeom prst="rect">
            <a:avLst/>
          </a:prstGeom>
          <a:solidFill>
            <a:srgbClr val="FF6600"/>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spAutoFit/>
          </a:bodyPr>
          <a:lstStyle/>
          <a:p>
            <a:pPr algn="ctr">
              <a:buClrTx/>
              <a:buSzTx/>
              <a:buFontTx/>
              <a:buNone/>
            </a:pPr>
            <a:r>
              <a:rPr lang="en-US" sz="1600" dirty="0" smtClean="0">
                <a:solidFill>
                  <a:schemeClr val="bg1"/>
                </a:solidFill>
              </a:rPr>
              <a:t>Capital </a:t>
            </a:r>
            <a:r>
              <a:rPr lang="en-US" sz="1600" dirty="0" err="1" smtClean="0">
                <a:solidFill>
                  <a:schemeClr val="bg1"/>
                </a:solidFill>
              </a:rPr>
              <a:t>económico</a:t>
            </a:r>
            <a:endParaRPr lang="en-US" sz="1600" dirty="0"/>
          </a:p>
        </p:txBody>
      </p:sp>
      <p:sp>
        <p:nvSpPr>
          <p:cNvPr id="9" name="Line 8"/>
          <p:cNvSpPr>
            <a:spLocks noChangeShapeType="1"/>
          </p:cNvSpPr>
          <p:nvPr/>
        </p:nvSpPr>
        <p:spPr bwMode="auto">
          <a:xfrm>
            <a:off x="2005013" y="2080344"/>
            <a:ext cx="0" cy="3166641"/>
          </a:xfrm>
          <a:prstGeom prst="line">
            <a:avLst/>
          </a:prstGeom>
          <a:noFill/>
          <a:ln w="12700">
            <a:solidFill>
              <a:srgbClr val="728B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nchor="ctr"/>
          <a:lstStyle/>
          <a:p>
            <a:endParaRPr lang="en-GB" sz="1600"/>
          </a:p>
        </p:txBody>
      </p:sp>
      <p:sp>
        <p:nvSpPr>
          <p:cNvPr id="10" name="Text Box 9"/>
          <p:cNvSpPr txBox="1">
            <a:spLocks noChangeArrowheads="1"/>
          </p:cNvSpPr>
          <p:nvPr/>
        </p:nvSpPr>
        <p:spPr bwMode="auto">
          <a:xfrm>
            <a:off x="811213" y="1916831"/>
            <a:ext cx="800601" cy="377087"/>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dirty="0" err="1" smtClean="0">
                <a:solidFill>
                  <a:srgbClr val="728B81"/>
                </a:solidFill>
              </a:rPr>
              <a:t>Activos</a:t>
            </a:r>
            <a:endParaRPr lang="en-US" sz="1600" dirty="0"/>
          </a:p>
        </p:txBody>
      </p:sp>
      <p:sp>
        <p:nvSpPr>
          <p:cNvPr id="11" name="Text Box 10"/>
          <p:cNvSpPr txBox="1">
            <a:spLocks noChangeArrowheads="1"/>
          </p:cNvSpPr>
          <p:nvPr/>
        </p:nvSpPr>
        <p:spPr bwMode="auto">
          <a:xfrm>
            <a:off x="2168526" y="1916832"/>
            <a:ext cx="824197" cy="377087"/>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dirty="0" err="1" smtClean="0">
                <a:solidFill>
                  <a:srgbClr val="728B81"/>
                </a:solidFill>
              </a:rPr>
              <a:t>Pasivos</a:t>
            </a:r>
            <a:endParaRPr lang="en-US" sz="1600" dirty="0"/>
          </a:p>
        </p:txBody>
      </p:sp>
      <p:sp>
        <p:nvSpPr>
          <p:cNvPr id="12" name="Text Box 11"/>
          <p:cNvSpPr txBox="1">
            <a:spLocks noChangeArrowheads="1"/>
          </p:cNvSpPr>
          <p:nvPr/>
        </p:nvSpPr>
        <p:spPr bwMode="auto">
          <a:xfrm>
            <a:off x="1266826" y="6300688"/>
            <a:ext cx="1176338" cy="377825"/>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a:solidFill>
                  <a:srgbClr val="728B81"/>
                </a:solidFill>
              </a:rPr>
              <a:t>At time t=0</a:t>
            </a:r>
            <a:endParaRPr lang="en-US" sz="1600"/>
          </a:p>
        </p:txBody>
      </p:sp>
      <p:sp>
        <p:nvSpPr>
          <p:cNvPr id="21" name="Text Box 20"/>
          <p:cNvSpPr txBox="1">
            <a:spLocks noChangeArrowheads="1"/>
          </p:cNvSpPr>
          <p:nvPr/>
        </p:nvSpPr>
        <p:spPr bwMode="auto">
          <a:xfrm>
            <a:off x="7237040" y="4245273"/>
            <a:ext cx="1295400" cy="377825"/>
          </a:xfrm>
          <a:prstGeom prst="rect">
            <a:avLst/>
          </a:prstGeom>
          <a:solidFill>
            <a:srgbClr val="FF0066"/>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spAutoFit/>
          </a:bodyPr>
          <a:lstStyle/>
          <a:p>
            <a:pPr algn="ctr">
              <a:buClrTx/>
              <a:buSzTx/>
              <a:buFontTx/>
              <a:buNone/>
            </a:pPr>
            <a:r>
              <a:rPr lang="en-US" sz="1600" dirty="0" smtClean="0">
                <a:solidFill>
                  <a:schemeClr val="bg1"/>
                </a:solidFill>
              </a:rPr>
              <a:t>P&amp;G</a:t>
            </a:r>
            <a:endParaRPr lang="en-US" sz="1600" dirty="0">
              <a:solidFill>
                <a:schemeClr val="bg1"/>
              </a:solidFill>
            </a:endParaRPr>
          </a:p>
        </p:txBody>
      </p:sp>
      <p:sp>
        <p:nvSpPr>
          <p:cNvPr id="24" name="Text Box 23"/>
          <p:cNvSpPr txBox="1">
            <a:spLocks noChangeArrowheads="1"/>
          </p:cNvSpPr>
          <p:nvPr/>
        </p:nvSpPr>
        <p:spPr bwMode="auto">
          <a:xfrm>
            <a:off x="3635896" y="2245146"/>
            <a:ext cx="1940977" cy="3085521"/>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dirty="0">
                <a:solidFill>
                  <a:srgbClr val="FF0066"/>
                </a:solidFill>
              </a:rPr>
              <a:t>+ </a:t>
            </a:r>
            <a:r>
              <a:rPr lang="en-US" sz="1600" dirty="0" err="1" smtClean="0">
                <a:solidFill>
                  <a:srgbClr val="FF0066"/>
                </a:solidFill>
              </a:rPr>
              <a:t>primas</a:t>
            </a:r>
            <a:endParaRPr lang="en-US" sz="1600" dirty="0">
              <a:solidFill>
                <a:srgbClr val="FF0066"/>
              </a:solidFill>
            </a:endParaRPr>
          </a:p>
          <a:p>
            <a:pPr>
              <a:spcBef>
                <a:spcPct val="0"/>
              </a:spcBef>
              <a:buClrTx/>
              <a:buSzTx/>
              <a:buFontTx/>
              <a:buNone/>
            </a:pPr>
            <a:r>
              <a:rPr lang="en-US" sz="1600" dirty="0">
                <a:solidFill>
                  <a:srgbClr val="FF0066"/>
                </a:solidFill>
              </a:rPr>
              <a:t>+ </a:t>
            </a:r>
            <a:r>
              <a:rPr lang="en-US" sz="1600" dirty="0" err="1" smtClean="0">
                <a:solidFill>
                  <a:srgbClr val="FF0066"/>
                </a:solidFill>
              </a:rPr>
              <a:t>ingreso</a:t>
            </a:r>
            <a:r>
              <a:rPr lang="en-US" sz="1600" dirty="0" smtClean="0">
                <a:solidFill>
                  <a:srgbClr val="FF0066"/>
                </a:solidFill>
              </a:rPr>
              <a:t> </a:t>
            </a:r>
            <a:r>
              <a:rPr lang="en-US" sz="1600" dirty="0" err="1" smtClean="0">
                <a:solidFill>
                  <a:srgbClr val="FF0066"/>
                </a:solidFill>
              </a:rPr>
              <a:t>por</a:t>
            </a:r>
            <a:endParaRPr lang="en-US" sz="1600" dirty="0">
              <a:solidFill>
                <a:srgbClr val="FF0066"/>
              </a:solidFill>
            </a:endParaRPr>
          </a:p>
          <a:p>
            <a:pPr>
              <a:spcBef>
                <a:spcPct val="0"/>
              </a:spcBef>
              <a:buClrTx/>
              <a:buSzTx/>
              <a:buFontTx/>
              <a:buNone/>
            </a:pPr>
            <a:r>
              <a:rPr lang="en-US" sz="1600" dirty="0">
                <a:solidFill>
                  <a:srgbClr val="FF0066"/>
                </a:solidFill>
              </a:rPr>
              <a:t> </a:t>
            </a:r>
            <a:r>
              <a:rPr lang="en-US" sz="1600" dirty="0" smtClean="0">
                <a:solidFill>
                  <a:srgbClr val="FF0066"/>
                </a:solidFill>
              </a:rPr>
              <a:t>  </a:t>
            </a:r>
            <a:r>
              <a:rPr lang="en-US" sz="1600" dirty="0" err="1" smtClean="0">
                <a:solidFill>
                  <a:srgbClr val="FF0066"/>
                </a:solidFill>
              </a:rPr>
              <a:t>inversiones</a:t>
            </a:r>
            <a:endParaRPr lang="en-US" sz="1600" dirty="0">
              <a:solidFill>
                <a:srgbClr val="FF0066"/>
              </a:solidFill>
            </a:endParaRPr>
          </a:p>
          <a:p>
            <a:pPr>
              <a:spcBef>
                <a:spcPct val="0"/>
              </a:spcBef>
              <a:buClrTx/>
              <a:buSzTx/>
              <a:buFontTx/>
              <a:buNone/>
            </a:pPr>
            <a:r>
              <a:rPr lang="en-US" sz="1600" dirty="0">
                <a:solidFill>
                  <a:srgbClr val="FF0066"/>
                </a:solidFill>
              </a:rPr>
              <a:t>+ </a:t>
            </a:r>
            <a:r>
              <a:rPr lang="en-US" sz="1600" dirty="0">
                <a:solidFill>
                  <a:srgbClr val="FF0066"/>
                </a:solidFill>
                <a:sym typeface="Symbol" pitchFamily="18" charset="2"/>
              </a:rPr>
              <a:t> </a:t>
            </a:r>
            <a:r>
              <a:rPr lang="en-US" sz="1600" dirty="0" smtClean="0">
                <a:solidFill>
                  <a:srgbClr val="FF0066"/>
                </a:solidFill>
                <a:sym typeface="Symbol" pitchFamily="18" charset="2"/>
              </a:rPr>
              <a:t>valor de </a:t>
            </a:r>
          </a:p>
          <a:p>
            <a:pPr>
              <a:spcBef>
                <a:spcPct val="0"/>
              </a:spcBef>
              <a:buClrTx/>
              <a:buSzTx/>
              <a:buFontTx/>
              <a:buNone/>
            </a:pPr>
            <a:r>
              <a:rPr lang="en-US" sz="1600" dirty="0">
                <a:solidFill>
                  <a:srgbClr val="FF0066"/>
                </a:solidFill>
                <a:sym typeface="Symbol" pitchFamily="18" charset="2"/>
              </a:rPr>
              <a:t> </a:t>
            </a:r>
            <a:r>
              <a:rPr lang="en-US" sz="1600" dirty="0" smtClean="0">
                <a:solidFill>
                  <a:srgbClr val="FF0066"/>
                </a:solidFill>
                <a:sym typeface="Symbol" pitchFamily="18" charset="2"/>
              </a:rPr>
              <a:t>  </a:t>
            </a:r>
            <a:r>
              <a:rPr lang="en-US" sz="1600" dirty="0" err="1" smtClean="0">
                <a:solidFill>
                  <a:srgbClr val="FF0066"/>
                </a:solidFill>
                <a:sym typeface="Symbol" pitchFamily="18" charset="2"/>
              </a:rPr>
              <a:t>mercado</a:t>
            </a:r>
            <a:r>
              <a:rPr lang="en-US" sz="1600" dirty="0" smtClean="0">
                <a:solidFill>
                  <a:srgbClr val="FF0066"/>
                </a:solidFill>
                <a:sym typeface="Symbol" pitchFamily="18" charset="2"/>
              </a:rPr>
              <a:t> de </a:t>
            </a:r>
          </a:p>
          <a:p>
            <a:pPr>
              <a:spcBef>
                <a:spcPct val="0"/>
              </a:spcBef>
              <a:buClrTx/>
              <a:buSzTx/>
              <a:buFontTx/>
              <a:buNone/>
            </a:pPr>
            <a:r>
              <a:rPr lang="en-US" sz="1600" dirty="0" smtClean="0">
                <a:solidFill>
                  <a:srgbClr val="FF0066"/>
                </a:solidFill>
                <a:sym typeface="Symbol" pitchFamily="18" charset="2"/>
              </a:rPr>
              <a:t>   </a:t>
            </a:r>
            <a:r>
              <a:rPr lang="en-US" sz="1600" dirty="0" err="1" smtClean="0">
                <a:solidFill>
                  <a:srgbClr val="FF0066"/>
                </a:solidFill>
                <a:sym typeface="Symbol" pitchFamily="18" charset="2"/>
              </a:rPr>
              <a:t>activos</a:t>
            </a:r>
            <a:endParaRPr lang="en-US" sz="1600" dirty="0">
              <a:solidFill>
                <a:srgbClr val="FF0066"/>
              </a:solidFill>
              <a:sym typeface="Symbol" pitchFamily="18" charset="2"/>
            </a:endParaRPr>
          </a:p>
          <a:p>
            <a:pPr>
              <a:spcBef>
                <a:spcPct val="0"/>
              </a:spcBef>
              <a:buClrTx/>
              <a:buSzTx/>
              <a:buFontTx/>
              <a:buNone/>
            </a:pPr>
            <a:r>
              <a:rPr lang="en-US" sz="1600" dirty="0">
                <a:solidFill>
                  <a:srgbClr val="FF0066"/>
                </a:solidFill>
                <a:sym typeface="Symbol" pitchFamily="18" charset="2"/>
              </a:rPr>
              <a:t>- </a:t>
            </a:r>
            <a:r>
              <a:rPr lang="en-US" sz="1600" dirty="0" smtClean="0">
                <a:solidFill>
                  <a:srgbClr val="FF0066"/>
                </a:solidFill>
                <a:sym typeface="Symbol" pitchFamily="18" charset="2"/>
              </a:rPr>
              <a:t> valor </a:t>
            </a:r>
            <a:r>
              <a:rPr lang="en-US" sz="1600" dirty="0" err="1" smtClean="0">
                <a:solidFill>
                  <a:srgbClr val="FF0066"/>
                </a:solidFill>
                <a:sym typeface="Symbol" pitchFamily="18" charset="2"/>
              </a:rPr>
              <a:t>económico</a:t>
            </a:r>
            <a:endParaRPr lang="en-US" sz="1600" dirty="0" smtClean="0">
              <a:solidFill>
                <a:srgbClr val="FF0066"/>
              </a:solidFill>
              <a:sym typeface="Symbol" pitchFamily="18" charset="2"/>
            </a:endParaRPr>
          </a:p>
          <a:p>
            <a:pPr>
              <a:spcBef>
                <a:spcPct val="0"/>
              </a:spcBef>
              <a:buClrTx/>
              <a:buSzTx/>
              <a:buFontTx/>
              <a:buNone/>
            </a:pPr>
            <a:r>
              <a:rPr lang="en-US" sz="1600" dirty="0">
                <a:solidFill>
                  <a:srgbClr val="FF0066"/>
                </a:solidFill>
                <a:sym typeface="Symbol" pitchFamily="18" charset="2"/>
              </a:rPr>
              <a:t> </a:t>
            </a:r>
            <a:r>
              <a:rPr lang="en-US" sz="1600" dirty="0" smtClean="0">
                <a:solidFill>
                  <a:srgbClr val="FF0066"/>
                </a:solidFill>
                <a:sym typeface="Symbol" pitchFamily="18" charset="2"/>
              </a:rPr>
              <a:t> de </a:t>
            </a:r>
            <a:r>
              <a:rPr lang="en-US" sz="1600" dirty="0" err="1" smtClean="0">
                <a:solidFill>
                  <a:srgbClr val="FF0066"/>
                </a:solidFill>
                <a:sym typeface="Symbol" pitchFamily="18" charset="2"/>
              </a:rPr>
              <a:t>pasivos</a:t>
            </a:r>
            <a:endParaRPr lang="en-US" sz="1600" dirty="0">
              <a:solidFill>
                <a:srgbClr val="FF0066"/>
              </a:solidFill>
              <a:sym typeface="Symbol" pitchFamily="18" charset="2"/>
            </a:endParaRPr>
          </a:p>
          <a:p>
            <a:pPr>
              <a:spcBef>
                <a:spcPct val="0"/>
              </a:spcBef>
              <a:buClrTx/>
              <a:buSzTx/>
              <a:buFontTx/>
              <a:buNone/>
            </a:pPr>
            <a:r>
              <a:rPr lang="en-US" sz="1600" dirty="0">
                <a:solidFill>
                  <a:srgbClr val="FF0066"/>
                </a:solidFill>
                <a:sym typeface="Symbol" pitchFamily="18" charset="2"/>
              </a:rPr>
              <a:t>- </a:t>
            </a:r>
            <a:r>
              <a:rPr lang="en-US" sz="1600" dirty="0" err="1" smtClean="0">
                <a:solidFill>
                  <a:srgbClr val="FF0066"/>
                </a:solidFill>
                <a:sym typeface="Symbol" pitchFamily="18" charset="2"/>
              </a:rPr>
              <a:t>gastos</a:t>
            </a:r>
            <a:endParaRPr lang="en-US" sz="1600" dirty="0">
              <a:solidFill>
                <a:srgbClr val="FF0066"/>
              </a:solidFill>
              <a:sym typeface="Symbol" pitchFamily="18" charset="2"/>
            </a:endParaRPr>
          </a:p>
          <a:p>
            <a:pPr>
              <a:spcBef>
                <a:spcPct val="0"/>
              </a:spcBef>
              <a:buClrTx/>
              <a:buSzTx/>
              <a:buFontTx/>
              <a:buNone/>
            </a:pPr>
            <a:r>
              <a:rPr lang="en-US" sz="1600" dirty="0">
                <a:solidFill>
                  <a:srgbClr val="FF0066"/>
                </a:solidFill>
                <a:sym typeface="Symbol" pitchFamily="18" charset="2"/>
              </a:rPr>
              <a:t>______________</a:t>
            </a:r>
          </a:p>
          <a:p>
            <a:pPr>
              <a:spcBef>
                <a:spcPct val="0"/>
              </a:spcBef>
              <a:buClrTx/>
              <a:buSzTx/>
              <a:buFontTx/>
              <a:buNone/>
            </a:pPr>
            <a:endParaRPr lang="en-US" sz="1600" dirty="0">
              <a:solidFill>
                <a:srgbClr val="FF0066"/>
              </a:solidFill>
              <a:sym typeface="Symbol" pitchFamily="18" charset="2"/>
            </a:endParaRPr>
          </a:p>
          <a:p>
            <a:pPr>
              <a:spcBef>
                <a:spcPct val="0"/>
              </a:spcBef>
              <a:buClrTx/>
              <a:buSzTx/>
              <a:buFontTx/>
              <a:buNone/>
            </a:pPr>
            <a:r>
              <a:rPr lang="en-US" sz="1600" dirty="0" err="1" smtClean="0">
                <a:solidFill>
                  <a:srgbClr val="FF0066"/>
                </a:solidFill>
                <a:sym typeface="Symbol" pitchFamily="18" charset="2"/>
              </a:rPr>
              <a:t>ganancia</a:t>
            </a:r>
            <a:r>
              <a:rPr lang="en-US" sz="1600" dirty="0" smtClean="0">
                <a:solidFill>
                  <a:srgbClr val="FF0066"/>
                </a:solidFill>
                <a:sym typeface="Symbol" pitchFamily="18" charset="2"/>
              </a:rPr>
              <a:t> (</a:t>
            </a:r>
            <a:r>
              <a:rPr lang="en-US" sz="1600" dirty="0" err="1" smtClean="0">
                <a:solidFill>
                  <a:srgbClr val="FF0066"/>
                </a:solidFill>
                <a:sym typeface="Symbol" pitchFamily="18" charset="2"/>
              </a:rPr>
              <a:t>pérdida</a:t>
            </a:r>
            <a:r>
              <a:rPr lang="en-US" sz="1600" dirty="0" smtClean="0">
                <a:solidFill>
                  <a:srgbClr val="FF0066"/>
                </a:solidFill>
                <a:sym typeface="Symbol" pitchFamily="18" charset="2"/>
              </a:rPr>
              <a:t>)</a:t>
            </a:r>
            <a:endParaRPr lang="en-US" sz="1600" dirty="0">
              <a:sym typeface="Symbol" pitchFamily="18" charset="2"/>
            </a:endParaRPr>
          </a:p>
        </p:txBody>
      </p:sp>
      <p:sp>
        <p:nvSpPr>
          <p:cNvPr id="25" name="Text Box 24"/>
          <p:cNvSpPr txBox="1">
            <a:spLocks noChangeArrowheads="1"/>
          </p:cNvSpPr>
          <p:nvPr/>
        </p:nvSpPr>
        <p:spPr bwMode="auto">
          <a:xfrm>
            <a:off x="3757612" y="1927944"/>
            <a:ext cx="1604026" cy="377087"/>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dirty="0" smtClean="0">
                <a:solidFill>
                  <a:schemeClr val="tx2"/>
                </a:solidFill>
              </a:rPr>
              <a:t>P&amp;G </a:t>
            </a:r>
            <a:r>
              <a:rPr lang="en-US" sz="1600" dirty="0" err="1" smtClean="0">
                <a:solidFill>
                  <a:schemeClr val="tx2"/>
                </a:solidFill>
              </a:rPr>
              <a:t>Económico</a:t>
            </a:r>
            <a:endParaRPr lang="en-US" sz="1600" dirty="0">
              <a:solidFill>
                <a:schemeClr val="tx2"/>
              </a:solidFill>
            </a:endParaRPr>
          </a:p>
        </p:txBody>
      </p:sp>
      <p:sp>
        <p:nvSpPr>
          <p:cNvPr id="26" name="Text Box 25"/>
          <p:cNvSpPr txBox="1">
            <a:spLocks noChangeArrowheads="1"/>
          </p:cNvSpPr>
          <p:nvPr/>
        </p:nvSpPr>
        <p:spPr bwMode="auto">
          <a:xfrm>
            <a:off x="3605212" y="6289576"/>
            <a:ext cx="1544638" cy="377825"/>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a:solidFill>
                  <a:schemeClr val="tx2"/>
                </a:solidFill>
              </a:rPr>
              <a:t>For period [0,1]</a:t>
            </a:r>
            <a:endParaRPr lang="en-US" sz="1600">
              <a:solidFill>
                <a:schemeClr val="tx1"/>
              </a:solidFill>
            </a:endParaRPr>
          </a:p>
        </p:txBody>
      </p:sp>
      <p:sp>
        <p:nvSpPr>
          <p:cNvPr id="27" name="Line 3"/>
          <p:cNvSpPr>
            <a:spLocks noChangeShapeType="1"/>
          </p:cNvSpPr>
          <p:nvPr/>
        </p:nvSpPr>
        <p:spPr bwMode="auto">
          <a:xfrm>
            <a:off x="5625727" y="2294658"/>
            <a:ext cx="2895600" cy="0"/>
          </a:xfrm>
          <a:prstGeom prst="line">
            <a:avLst/>
          </a:prstGeom>
          <a:noFill/>
          <a:ln w="12700">
            <a:solidFill>
              <a:srgbClr val="728B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nchor="ctr"/>
          <a:lstStyle/>
          <a:p>
            <a:endParaRPr lang="en-GB" sz="1600"/>
          </a:p>
        </p:txBody>
      </p:sp>
      <p:sp>
        <p:nvSpPr>
          <p:cNvPr id="28" name="Text Box 5"/>
          <p:cNvSpPr txBox="1">
            <a:spLocks noChangeArrowheads="1"/>
          </p:cNvSpPr>
          <p:nvPr/>
        </p:nvSpPr>
        <p:spPr bwMode="auto">
          <a:xfrm>
            <a:off x="5625727" y="2420888"/>
            <a:ext cx="1295400" cy="2826097"/>
          </a:xfrm>
          <a:prstGeom prst="rect">
            <a:avLst/>
          </a:prstGeom>
          <a:solidFill>
            <a:schemeClr val="tx2"/>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noAutofit/>
          </a:bodyPr>
          <a:lstStyle/>
          <a:p>
            <a:pPr algn="ctr">
              <a:buClrTx/>
              <a:buSzTx/>
              <a:buFontTx/>
              <a:buNone/>
            </a:pPr>
            <a:r>
              <a:rPr lang="en-US" sz="1600" dirty="0" smtClean="0">
                <a:solidFill>
                  <a:schemeClr val="bg1"/>
                </a:solidFill>
              </a:rPr>
              <a:t>Valor de </a:t>
            </a:r>
            <a:r>
              <a:rPr lang="en-US" sz="1600" dirty="0" err="1" smtClean="0">
                <a:solidFill>
                  <a:schemeClr val="bg1"/>
                </a:solidFill>
              </a:rPr>
              <a:t>mercado</a:t>
            </a:r>
            <a:r>
              <a:rPr lang="en-US" sz="1600" dirty="0" smtClean="0">
                <a:solidFill>
                  <a:schemeClr val="bg1"/>
                </a:solidFill>
              </a:rPr>
              <a:t> de los </a:t>
            </a:r>
            <a:r>
              <a:rPr lang="en-US" sz="1600" dirty="0" err="1" smtClean="0">
                <a:solidFill>
                  <a:schemeClr val="bg1"/>
                </a:solidFill>
              </a:rPr>
              <a:t>activos</a:t>
            </a:r>
            <a:endParaRPr lang="en-US" sz="1600" dirty="0"/>
          </a:p>
          <a:p>
            <a:pPr algn="ctr">
              <a:buClrTx/>
              <a:buSzTx/>
              <a:buFontTx/>
              <a:buNone/>
            </a:pPr>
            <a:endParaRPr lang="en-US" sz="1600" dirty="0"/>
          </a:p>
          <a:p>
            <a:pPr algn="ctr">
              <a:buClrTx/>
              <a:buSzTx/>
              <a:buFontTx/>
              <a:buNone/>
            </a:pPr>
            <a:endParaRPr lang="en-US" sz="1600" dirty="0"/>
          </a:p>
          <a:p>
            <a:pPr algn="ctr">
              <a:buClrTx/>
              <a:buSzTx/>
              <a:buFontTx/>
              <a:buNone/>
            </a:pPr>
            <a:endParaRPr lang="en-US" sz="1600" dirty="0"/>
          </a:p>
          <a:p>
            <a:pPr algn="ctr">
              <a:buClrTx/>
              <a:buSzTx/>
              <a:buFontTx/>
              <a:buNone/>
            </a:pPr>
            <a:endParaRPr lang="en-US" sz="1600" dirty="0"/>
          </a:p>
        </p:txBody>
      </p:sp>
      <p:sp>
        <p:nvSpPr>
          <p:cNvPr id="29" name="Text Box 6"/>
          <p:cNvSpPr txBox="1">
            <a:spLocks noChangeArrowheads="1"/>
          </p:cNvSpPr>
          <p:nvPr/>
        </p:nvSpPr>
        <p:spPr bwMode="auto">
          <a:xfrm>
            <a:off x="7237040" y="2420890"/>
            <a:ext cx="1295400" cy="1824384"/>
          </a:xfrm>
          <a:prstGeom prst="rect">
            <a:avLst/>
          </a:prstGeom>
          <a:solidFill>
            <a:schemeClr val="accent1"/>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noAutofit/>
          </a:bodyPr>
          <a:lstStyle/>
          <a:p>
            <a:pPr algn="ctr">
              <a:buClrTx/>
              <a:buSzTx/>
              <a:buFontTx/>
              <a:buNone/>
            </a:pPr>
            <a:r>
              <a:rPr lang="en-US" sz="1600" dirty="0" smtClean="0">
                <a:solidFill>
                  <a:schemeClr val="bg1"/>
                </a:solidFill>
              </a:rPr>
              <a:t>Valor de </a:t>
            </a:r>
            <a:r>
              <a:rPr lang="en-US" sz="1600" dirty="0" err="1" smtClean="0">
                <a:solidFill>
                  <a:schemeClr val="bg1"/>
                </a:solidFill>
              </a:rPr>
              <a:t>mercado</a:t>
            </a:r>
            <a:r>
              <a:rPr lang="en-US" sz="1600" dirty="0" smtClean="0">
                <a:solidFill>
                  <a:schemeClr val="bg1"/>
                </a:solidFill>
              </a:rPr>
              <a:t> de los </a:t>
            </a:r>
            <a:r>
              <a:rPr lang="en-US" sz="1600" dirty="0" err="1" smtClean="0">
                <a:solidFill>
                  <a:schemeClr val="bg1"/>
                </a:solidFill>
              </a:rPr>
              <a:t>pasivos</a:t>
            </a:r>
            <a:endParaRPr lang="en-US" sz="1600" dirty="0"/>
          </a:p>
          <a:p>
            <a:pPr algn="ctr">
              <a:buClrTx/>
              <a:buSzTx/>
              <a:buFontTx/>
              <a:buNone/>
            </a:pPr>
            <a:endParaRPr lang="en-US" sz="1600" dirty="0"/>
          </a:p>
          <a:p>
            <a:pPr algn="ctr">
              <a:buClrTx/>
              <a:buSzTx/>
              <a:buFontTx/>
              <a:buNone/>
            </a:pPr>
            <a:endParaRPr lang="en-US" sz="1600" dirty="0"/>
          </a:p>
        </p:txBody>
      </p:sp>
      <p:sp>
        <p:nvSpPr>
          <p:cNvPr id="30" name="Text Box 7"/>
          <p:cNvSpPr txBox="1">
            <a:spLocks noChangeArrowheads="1"/>
          </p:cNvSpPr>
          <p:nvPr/>
        </p:nvSpPr>
        <p:spPr bwMode="auto">
          <a:xfrm>
            <a:off x="7237040" y="4623098"/>
            <a:ext cx="1295400" cy="623308"/>
          </a:xfrm>
          <a:prstGeom prst="rect">
            <a:avLst/>
          </a:prstGeom>
          <a:solidFill>
            <a:srgbClr val="FF6600"/>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spAutoFit/>
          </a:bodyPr>
          <a:lstStyle/>
          <a:p>
            <a:pPr algn="ctr">
              <a:buClrTx/>
              <a:buSzTx/>
              <a:buFontTx/>
              <a:buNone/>
            </a:pPr>
            <a:r>
              <a:rPr lang="en-US" sz="1600" dirty="0" smtClean="0">
                <a:solidFill>
                  <a:schemeClr val="bg1"/>
                </a:solidFill>
              </a:rPr>
              <a:t>Capital </a:t>
            </a:r>
            <a:r>
              <a:rPr lang="en-US" sz="1600" dirty="0" err="1" smtClean="0">
                <a:solidFill>
                  <a:schemeClr val="bg1"/>
                </a:solidFill>
              </a:rPr>
              <a:t>económico</a:t>
            </a:r>
            <a:endParaRPr lang="en-US" sz="1600" dirty="0"/>
          </a:p>
        </p:txBody>
      </p:sp>
      <p:sp>
        <p:nvSpPr>
          <p:cNvPr id="31" name="Line 8"/>
          <p:cNvSpPr>
            <a:spLocks noChangeShapeType="1"/>
          </p:cNvSpPr>
          <p:nvPr/>
        </p:nvSpPr>
        <p:spPr bwMode="auto">
          <a:xfrm>
            <a:off x="7073527" y="2080344"/>
            <a:ext cx="0" cy="3166641"/>
          </a:xfrm>
          <a:prstGeom prst="line">
            <a:avLst/>
          </a:prstGeom>
          <a:noFill/>
          <a:ln w="12700">
            <a:solidFill>
              <a:srgbClr val="728B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nchor="ctr"/>
          <a:lstStyle/>
          <a:p>
            <a:endParaRPr lang="en-GB" sz="1600"/>
          </a:p>
        </p:txBody>
      </p:sp>
      <p:sp>
        <p:nvSpPr>
          <p:cNvPr id="32" name="Text Box 9"/>
          <p:cNvSpPr txBox="1">
            <a:spLocks noChangeArrowheads="1"/>
          </p:cNvSpPr>
          <p:nvPr/>
        </p:nvSpPr>
        <p:spPr bwMode="auto">
          <a:xfrm>
            <a:off x="5879727" y="1916832"/>
            <a:ext cx="800601" cy="377087"/>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dirty="0" err="1" smtClean="0">
                <a:solidFill>
                  <a:srgbClr val="728B81"/>
                </a:solidFill>
              </a:rPr>
              <a:t>Activos</a:t>
            </a:r>
            <a:endParaRPr lang="en-US" sz="1600" dirty="0"/>
          </a:p>
        </p:txBody>
      </p:sp>
      <p:sp>
        <p:nvSpPr>
          <p:cNvPr id="33" name="Text Box 10"/>
          <p:cNvSpPr txBox="1">
            <a:spLocks noChangeArrowheads="1"/>
          </p:cNvSpPr>
          <p:nvPr/>
        </p:nvSpPr>
        <p:spPr bwMode="auto">
          <a:xfrm>
            <a:off x="7237040" y="1916833"/>
            <a:ext cx="824197" cy="377087"/>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dirty="0" err="1" smtClean="0">
                <a:solidFill>
                  <a:srgbClr val="728B81"/>
                </a:solidFill>
              </a:rPr>
              <a:t>Pasivos</a:t>
            </a:r>
            <a:endParaRPr lang="en-US" sz="1600" dirty="0"/>
          </a:p>
        </p:txBody>
      </p:sp>
      <p:sp>
        <p:nvSpPr>
          <p:cNvPr id="34" name="TextBox 33"/>
          <p:cNvSpPr txBox="1"/>
          <p:nvPr/>
        </p:nvSpPr>
        <p:spPr>
          <a:xfrm>
            <a:off x="1668222" y="5363924"/>
            <a:ext cx="673582" cy="369332"/>
          </a:xfrm>
          <a:prstGeom prst="rect">
            <a:avLst/>
          </a:prstGeom>
          <a:noFill/>
        </p:spPr>
        <p:txBody>
          <a:bodyPr wrap="none" rtlCol="0">
            <a:spAutoFit/>
          </a:bodyPr>
          <a:lstStyle/>
          <a:p>
            <a:r>
              <a:rPr lang="en-GB" i="1" dirty="0" smtClean="0">
                <a:latin typeface="SwissReSans" pitchFamily="34" charset="0"/>
              </a:rPr>
              <a:t>t</a:t>
            </a:r>
            <a:r>
              <a:rPr lang="en-GB" dirty="0" smtClean="0">
                <a:latin typeface="SwissReSans" pitchFamily="34" charset="0"/>
              </a:rPr>
              <a:t> = 0</a:t>
            </a:r>
          </a:p>
        </p:txBody>
      </p:sp>
      <p:sp>
        <p:nvSpPr>
          <p:cNvPr id="35" name="TextBox 34"/>
          <p:cNvSpPr txBox="1"/>
          <p:nvPr/>
        </p:nvSpPr>
        <p:spPr>
          <a:xfrm>
            <a:off x="6736736" y="5363924"/>
            <a:ext cx="673582" cy="369332"/>
          </a:xfrm>
          <a:prstGeom prst="rect">
            <a:avLst/>
          </a:prstGeom>
          <a:noFill/>
        </p:spPr>
        <p:txBody>
          <a:bodyPr wrap="none" rtlCol="0">
            <a:spAutoFit/>
          </a:bodyPr>
          <a:lstStyle/>
          <a:p>
            <a:r>
              <a:rPr lang="en-GB" i="1" dirty="0" smtClean="0">
                <a:latin typeface="SwissReSans" pitchFamily="34" charset="0"/>
              </a:rPr>
              <a:t>t</a:t>
            </a:r>
            <a:r>
              <a:rPr lang="en-GB" dirty="0" smtClean="0">
                <a:latin typeface="SwissReSans" pitchFamily="34" charset="0"/>
              </a:rPr>
              <a:t> = 1</a:t>
            </a:r>
          </a:p>
        </p:txBody>
      </p:sp>
    </p:spTree>
    <p:extLst>
      <p:ext uri="{BB962C8B-B14F-4D97-AF65-F5344CB8AC3E}">
        <p14:creationId xmlns:p14="http://schemas.microsoft.com/office/powerpoint/2010/main" val="1587242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8E9F59B9-8094-4618-B073-21DD649DF751}" type="slidenum">
              <a:rPr lang="en-GB" smtClean="0"/>
              <a:pPr/>
              <a:t>25</a:t>
            </a:fld>
            <a:endParaRPr lang="en-GB" dirty="0"/>
          </a:p>
        </p:txBody>
      </p:sp>
      <p:sp>
        <p:nvSpPr>
          <p:cNvPr id="3" name="Titel 2"/>
          <p:cNvSpPr>
            <a:spLocks noGrp="1"/>
          </p:cNvSpPr>
          <p:nvPr>
            <p:ph type="title"/>
          </p:nvPr>
        </p:nvSpPr>
        <p:spPr>
          <a:xfrm>
            <a:off x="755651" y="476251"/>
            <a:ext cx="6264621" cy="865187"/>
          </a:xfrm>
        </p:spPr>
        <p:txBody>
          <a:bodyPr/>
          <a:lstStyle/>
          <a:p>
            <a:r>
              <a:rPr lang="de-CH" dirty="0" err="1" smtClean="0"/>
              <a:t>Cuantificación</a:t>
            </a:r>
            <a:r>
              <a:rPr lang="de-CH" dirty="0" smtClean="0"/>
              <a:t> de </a:t>
            </a:r>
            <a:r>
              <a:rPr lang="de-CH" dirty="0" err="1" smtClean="0"/>
              <a:t>riesgos</a:t>
            </a:r>
            <a:r>
              <a:rPr lang="de-CH" dirty="0" smtClean="0"/>
              <a:t/>
            </a:r>
            <a:br>
              <a:rPr lang="de-CH" dirty="0" smtClean="0"/>
            </a:br>
            <a:r>
              <a:rPr lang="de-CH" sz="2000" dirty="0" err="1" smtClean="0">
                <a:solidFill>
                  <a:schemeClr val="accent2"/>
                </a:solidFill>
              </a:rPr>
              <a:t>El</a:t>
            </a:r>
            <a:r>
              <a:rPr lang="de-CH" sz="2000" dirty="0" smtClean="0">
                <a:solidFill>
                  <a:schemeClr val="accent2"/>
                </a:solidFill>
              </a:rPr>
              <a:t> </a:t>
            </a:r>
            <a:r>
              <a:rPr lang="de-CH" sz="2000" dirty="0" err="1" smtClean="0">
                <a:solidFill>
                  <a:schemeClr val="accent2"/>
                </a:solidFill>
              </a:rPr>
              <a:t>ciclo</a:t>
            </a:r>
            <a:r>
              <a:rPr lang="de-CH" sz="2000" dirty="0" smtClean="0">
                <a:solidFill>
                  <a:schemeClr val="accent2"/>
                </a:solidFill>
              </a:rPr>
              <a:t> de ERM</a:t>
            </a:r>
            <a:endParaRPr lang="en-US" sz="2000" dirty="0">
              <a:solidFill>
                <a:schemeClr val="accent2"/>
              </a:solidFill>
            </a:endParaRPr>
          </a:p>
        </p:txBody>
      </p:sp>
      <p:sp>
        <p:nvSpPr>
          <p:cNvPr id="14" name="Oval 6"/>
          <p:cNvSpPr/>
          <p:nvPr/>
        </p:nvSpPr>
        <p:spPr>
          <a:xfrm>
            <a:off x="3425127" y="2595649"/>
            <a:ext cx="2061275" cy="181123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err="1" smtClean="0"/>
              <a:t>Actualización</a:t>
            </a:r>
            <a:r>
              <a:rPr lang="de-CH" sz="1600" dirty="0" smtClean="0"/>
              <a:t> del </a:t>
            </a:r>
            <a:r>
              <a:rPr lang="de-CH" sz="1600" dirty="0" err="1" smtClean="0"/>
              <a:t>catálogo</a:t>
            </a:r>
            <a:r>
              <a:rPr lang="de-CH" sz="1600" dirty="0" smtClean="0"/>
              <a:t> de </a:t>
            </a:r>
            <a:r>
              <a:rPr lang="de-CH" sz="1600" dirty="0" err="1" smtClean="0"/>
              <a:t>riesgos</a:t>
            </a:r>
            <a:r>
              <a:rPr lang="de-CH" sz="1600" dirty="0" smtClean="0"/>
              <a:t> y </a:t>
            </a:r>
            <a:r>
              <a:rPr lang="de-CH" sz="1600" dirty="0" err="1" smtClean="0"/>
              <a:t>proceso</a:t>
            </a:r>
            <a:r>
              <a:rPr lang="de-CH" sz="1600" dirty="0" smtClean="0"/>
              <a:t> ERM</a:t>
            </a:r>
            <a:endParaRPr lang="en-GB" sz="1600" dirty="0" smtClean="0"/>
          </a:p>
        </p:txBody>
      </p:sp>
      <p:graphicFrame>
        <p:nvGraphicFramePr>
          <p:cNvPr id="15" name="Diagram 5"/>
          <p:cNvGraphicFramePr/>
          <p:nvPr>
            <p:extLst>
              <p:ext uri="{D42A27DB-BD31-4B8C-83A1-F6EECF244321}">
                <p14:modId xmlns:p14="http://schemas.microsoft.com/office/powerpoint/2010/main" val="3556652359"/>
              </p:ext>
            </p:extLst>
          </p:nvPr>
        </p:nvGraphicFramePr>
        <p:xfrm>
          <a:off x="1462008" y="1628800"/>
          <a:ext cx="6096000" cy="3681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ular Callout 8"/>
          <p:cNvSpPr/>
          <p:nvPr/>
        </p:nvSpPr>
        <p:spPr>
          <a:xfrm>
            <a:off x="6881112" y="1412776"/>
            <a:ext cx="1795344" cy="798315"/>
          </a:xfrm>
          <a:prstGeom prst="wedgeRectCallout">
            <a:avLst>
              <a:gd name="adj1" fmla="val -149781"/>
              <a:gd name="adj2" fmla="val 22245"/>
            </a:avLst>
          </a:prstGeom>
          <a:solidFill>
            <a:srgbClr val="EAEAEA"/>
          </a:solidFill>
          <a:ln w="95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Arial" pitchFamily="34" charset="0"/>
              <a:buChar char="•"/>
            </a:pPr>
            <a:r>
              <a:rPr lang="de-CH" sz="1100" dirty="0" smtClean="0">
                <a:solidFill>
                  <a:schemeClr val="tx2"/>
                </a:solidFill>
              </a:rPr>
              <a:t>M&amp;A, </a:t>
            </a:r>
            <a:r>
              <a:rPr lang="de-CH" sz="1100" dirty="0" err="1" smtClean="0">
                <a:solidFill>
                  <a:schemeClr val="tx2"/>
                </a:solidFill>
              </a:rPr>
              <a:t>desinversión</a:t>
            </a:r>
            <a:endParaRPr lang="de-CH" sz="1100" dirty="0" smtClean="0">
              <a:solidFill>
                <a:schemeClr val="tx2"/>
              </a:solidFill>
            </a:endParaRPr>
          </a:p>
          <a:p>
            <a:pPr marL="228600" indent="-228600">
              <a:buFont typeface="Arial" pitchFamily="34" charset="0"/>
              <a:buChar char="•"/>
            </a:pPr>
            <a:r>
              <a:rPr lang="de-CH" sz="1100" dirty="0" err="1" smtClean="0">
                <a:solidFill>
                  <a:schemeClr val="tx2"/>
                </a:solidFill>
              </a:rPr>
              <a:t>Entrada</a:t>
            </a:r>
            <a:r>
              <a:rPr lang="de-CH" sz="1100" dirty="0" smtClean="0">
                <a:solidFill>
                  <a:schemeClr val="tx2"/>
                </a:solidFill>
              </a:rPr>
              <a:t> a </a:t>
            </a:r>
            <a:r>
              <a:rPr lang="de-CH" sz="1100" dirty="0" err="1" smtClean="0">
                <a:solidFill>
                  <a:schemeClr val="tx2"/>
                </a:solidFill>
              </a:rPr>
              <a:t>mercados</a:t>
            </a:r>
            <a:endParaRPr lang="de-CH" sz="1100" dirty="0" smtClean="0">
              <a:solidFill>
                <a:schemeClr val="tx2"/>
              </a:solidFill>
            </a:endParaRPr>
          </a:p>
          <a:p>
            <a:pPr marL="228600" indent="-228600">
              <a:buFont typeface="Arial" pitchFamily="34" charset="0"/>
              <a:buChar char="•"/>
            </a:pPr>
            <a:r>
              <a:rPr lang="de-CH" sz="1100" dirty="0" err="1" smtClean="0">
                <a:solidFill>
                  <a:schemeClr val="tx2"/>
                </a:solidFill>
              </a:rPr>
              <a:t>Estructura</a:t>
            </a:r>
            <a:r>
              <a:rPr lang="de-CH" sz="1100" dirty="0" smtClean="0">
                <a:solidFill>
                  <a:schemeClr val="tx2"/>
                </a:solidFill>
              </a:rPr>
              <a:t> de </a:t>
            </a:r>
            <a:r>
              <a:rPr lang="de-CH" sz="1100" dirty="0" err="1" smtClean="0">
                <a:solidFill>
                  <a:schemeClr val="tx2"/>
                </a:solidFill>
              </a:rPr>
              <a:t>capital</a:t>
            </a:r>
            <a:endParaRPr lang="de-CH" sz="1100" dirty="0" smtClean="0">
              <a:solidFill>
                <a:schemeClr val="tx2"/>
              </a:solidFill>
            </a:endParaRPr>
          </a:p>
          <a:p>
            <a:pPr marL="228600" indent="-228600">
              <a:buFont typeface="Arial" pitchFamily="34" charset="0"/>
              <a:buChar char="•"/>
            </a:pPr>
            <a:r>
              <a:rPr lang="de-CH" sz="1100" dirty="0" smtClean="0">
                <a:solidFill>
                  <a:schemeClr val="tx2"/>
                </a:solidFill>
              </a:rPr>
              <a:t>Plan de </a:t>
            </a:r>
            <a:r>
              <a:rPr lang="de-CH" sz="1100" dirty="0" err="1" smtClean="0">
                <a:solidFill>
                  <a:schemeClr val="tx2"/>
                </a:solidFill>
              </a:rPr>
              <a:t>negocios</a:t>
            </a:r>
            <a:endParaRPr lang="en-GB" sz="1100" dirty="0" smtClean="0">
              <a:solidFill>
                <a:schemeClr val="tx2"/>
              </a:solidFill>
            </a:endParaRPr>
          </a:p>
        </p:txBody>
      </p:sp>
      <p:sp>
        <p:nvSpPr>
          <p:cNvPr id="17" name="Rectangular Callout 9"/>
          <p:cNvSpPr/>
          <p:nvPr/>
        </p:nvSpPr>
        <p:spPr>
          <a:xfrm>
            <a:off x="7246833" y="2348880"/>
            <a:ext cx="1789663" cy="936104"/>
          </a:xfrm>
          <a:prstGeom prst="wedgeRectCallout">
            <a:avLst>
              <a:gd name="adj1" fmla="val -96047"/>
              <a:gd name="adj2" fmla="val 7204"/>
            </a:avLst>
          </a:prstGeom>
          <a:solidFill>
            <a:srgbClr val="EAEAEA"/>
          </a:solidFill>
          <a:ln w="95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Arial" pitchFamily="34" charset="0"/>
              <a:buChar char="•"/>
            </a:pPr>
            <a:r>
              <a:rPr lang="de-CH" sz="1100" dirty="0" err="1" smtClean="0">
                <a:solidFill>
                  <a:schemeClr val="tx2"/>
                </a:solidFill>
              </a:rPr>
              <a:t>Incidentes</a:t>
            </a:r>
            <a:r>
              <a:rPr lang="de-CH" sz="1100" dirty="0" smtClean="0">
                <a:solidFill>
                  <a:schemeClr val="tx2"/>
                </a:solidFill>
              </a:rPr>
              <a:t> / </a:t>
            </a:r>
            <a:br>
              <a:rPr lang="de-CH" sz="1100" dirty="0" smtClean="0">
                <a:solidFill>
                  <a:schemeClr val="tx2"/>
                </a:solidFill>
              </a:rPr>
            </a:br>
            <a:r>
              <a:rPr lang="de-CH" sz="1100" dirty="0" err="1" smtClean="0">
                <a:solidFill>
                  <a:schemeClr val="tx2"/>
                </a:solidFill>
              </a:rPr>
              <a:t>pérdidas</a:t>
            </a:r>
            <a:endParaRPr lang="de-CH" sz="1100" dirty="0" smtClean="0">
              <a:solidFill>
                <a:schemeClr val="tx2"/>
              </a:solidFill>
            </a:endParaRPr>
          </a:p>
          <a:p>
            <a:pPr marL="228600" indent="-228600">
              <a:buFont typeface="Arial" pitchFamily="34" charset="0"/>
              <a:buChar char="•"/>
            </a:pPr>
            <a:r>
              <a:rPr lang="de-CH" sz="1100" dirty="0" err="1" smtClean="0">
                <a:solidFill>
                  <a:schemeClr val="tx2"/>
                </a:solidFill>
              </a:rPr>
              <a:t>Riesgos</a:t>
            </a:r>
            <a:r>
              <a:rPr lang="de-CH" sz="1100" dirty="0" smtClean="0">
                <a:solidFill>
                  <a:schemeClr val="tx2"/>
                </a:solidFill>
              </a:rPr>
              <a:t> </a:t>
            </a:r>
            <a:r>
              <a:rPr lang="de-CH" sz="1100" dirty="0" err="1" smtClean="0">
                <a:solidFill>
                  <a:schemeClr val="tx2"/>
                </a:solidFill>
              </a:rPr>
              <a:t>emergentes</a:t>
            </a:r>
            <a:endParaRPr lang="de-CH" sz="1100" dirty="0" smtClean="0">
              <a:solidFill>
                <a:schemeClr val="tx2"/>
              </a:solidFill>
            </a:endParaRPr>
          </a:p>
          <a:p>
            <a:pPr marL="228600" indent="-228600">
              <a:buFont typeface="Arial" pitchFamily="34" charset="0"/>
              <a:buChar char="•"/>
            </a:pPr>
            <a:r>
              <a:rPr lang="de-CH" sz="1100" dirty="0" err="1" smtClean="0">
                <a:solidFill>
                  <a:schemeClr val="tx2"/>
                </a:solidFill>
              </a:rPr>
              <a:t>Aprobación</a:t>
            </a:r>
            <a:r>
              <a:rPr lang="de-CH" sz="1100" dirty="0" smtClean="0">
                <a:solidFill>
                  <a:schemeClr val="tx2"/>
                </a:solidFill>
              </a:rPr>
              <a:t> de </a:t>
            </a:r>
            <a:r>
              <a:rPr lang="de-CH" sz="1100" dirty="0" err="1" smtClean="0">
                <a:solidFill>
                  <a:schemeClr val="tx2"/>
                </a:solidFill>
              </a:rPr>
              <a:t>nuevos</a:t>
            </a:r>
            <a:r>
              <a:rPr lang="de-CH" sz="1100" dirty="0" smtClean="0">
                <a:solidFill>
                  <a:schemeClr val="tx2"/>
                </a:solidFill>
              </a:rPr>
              <a:t> </a:t>
            </a:r>
            <a:r>
              <a:rPr lang="de-CH" sz="1100" dirty="0" err="1" smtClean="0">
                <a:solidFill>
                  <a:schemeClr val="tx2"/>
                </a:solidFill>
              </a:rPr>
              <a:t>negocios</a:t>
            </a:r>
            <a:endParaRPr lang="en-GB" sz="1100" dirty="0" smtClean="0">
              <a:solidFill>
                <a:schemeClr val="tx2"/>
              </a:solidFill>
            </a:endParaRPr>
          </a:p>
        </p:txBody>
      </p:sp>
      <p:sp>
        <p:nvSpPr>
          <p:cNvPr id="18" name="Rectangular Callout 10"/>
          <p:cNvSpPr/>
          <p:nvPr/>
        </p:nvSpPr>
        <p:spPr>
          <a:xfrm>
            <a:off x="7292455" y="3511387"/>
            <a:ext cx="1650124" cy="997733"/>
          </a:xfrm>
          <a:prstGeom prst="wedgeRectCallout">
            <a:avLst>
              <a:gd name="adj1" fmla="val -99405"/>
              <a:gd name="adj2" fmla="val 41914"/>
            </a:avLst>
          </a:prstGeom>
          <a:solidFill>
            <a:srgbClr val="EAEAEA"/>
          </a:solidFill>
          <a:ln w="95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Arial" pitchFamily="34" charset="0"/>
              <a:buChar char="•"/>
            </a:pPr>
            <a:r>
              <a:rPr lang="de-CH" sz="1100" dirty="0" err="1" smtClean="0">
                <a:solidFill>
                  <a:schemeClr val="tx2"/>
                </a:solidFill>
              </a:rPr>
              <a:t>Probabilidad</a:t>
            </a:r>
            <a:endParaRPr lang="de-CH" sz="1100" dirty="0" smtClean="0">
              <a:solidFill>
                <a:schemeClr val="tx2"/>
              </a:solidFill>
            </a:endParaRPr>
          </a:p>
          <a:p>
            <a:pPr marL="228600" indent="-228600">
              <a:buFont typeface="Arial" pitchFamily="34" charset="0"/>
              <a:buChar char="•"/>
            </a:pPr>
            <a:r>
              <a:rPr lang="de-CH" sz="1100" dirty="0" err="1" smtClean="0">
                <a:solidFill>
                  <a:schemeClr val="tx2"/>
                </a:solidFill>
              </a:rPr>
              <a:t>Impacto</a:t>
            </a:r>
            <a:r>
              <a:rPr lang="de-CH" sz="1100" dirty="0" smtClean="0">
                <a:solidFill>
                  <a:schemeClr val="tx2"/>
                </a:solidFill>
              </a:rPr>
              <a:t> / </a:t>
            </a:r>
            <a:r>
              <a:rPr lang="de-CH" sz="1100" dirty="0" err="1" smtClean="0">
                <a:solidFill>
                  <a:schemeClr val="tx2"/>
                </a:solidFill>
              </a:rPr>
              <a:t>severidad</a:t>
            </a:r>
            <a:endParaRPr lang="de-CH" sz="1100" dirty="0" smtClean="0">
              <a:solidFill>
                <a:schemeClr val="tx2"/>
              </a:solidFill>
            </a:endParaRPr>
          </a:p>
          <a:p>
            <a:pPr marL="228600" indent="-228600">
              <a:buFont typeface="Arial" pitchFamily="34" charset="0"/>
              <a:buChar char="•"/>
            </a:pPr>
            <a:r>
              <a:rPr lang="de-CH" sz="1100" dirty="0" err="1" smtClean="0">
                <a:solidFill>
                  <a:schemeClr val="tx2"/>
                </a:solidFill>
              </a:rPr>
              <a:t>Acumulación</a:t>
            </a:r>
            <a:endParaRPr lang="de-CH" sz="1100" dirty="0" smtClean="0">
              <a:solidFill>
                <a:schemeClr val="tx2"/>
              </a:solidFill>
            </a:endParaRPr>
          </a:p>
          <a:p>
            <a:pPr marL="228600" indent="-228600">
              <a:buFont typeface="Arial" pitchFamily="34" charset="0"/>
              <a:buChar char="•"/>
            </a:pPr>
            <a:r>
              <a:rPr lang="de-CH" sz="1100" dirty="0" err="1" smtClean="0">
                <a:solidFill>
                  <a:schemeClr val="tx2"/>
                </a:solidFill>
              </a:rPr>
              <a:t>Modelación</a:t>
            </a:r>
            <a:endParaRPr lang="en-GB" sz="1100" dirty="0" smtClean="0">
              <a:solidFill>
                <a:schemeClr val="tx2"/>
              </a:solidFill>
            </a:endParaRPr>
          </a:p>
        </p:txBody>
      </p:sp>
      <p:sp>
        <p:nvSpPr>
          <p:cNvPr id="19" name="Rectangular Callout 11"/>
          <p:cNvSpPr/>
          <p:nvPr/>
        </p:nvSpPr>
        <p:spPr>
          <a:xfrm>
            <a:off x="689628" y="4365104"/>
            <a:ext cx="1650124" cy="900617"/>
          </a:xfrm>
          <a:prstGeom prst="wedgeRectCallout">
            <a:avLst>
              <a:gd name="adj1" fmla="val 144582"/>
              <a:gd name="adj2" fmla="val 9161"/>
            </a:avLst>
          </a:prstGeom>
          <a:solidFill>
            <a:srgbClr val="EAEAEA"/>
          </a:solidFill>
          <a:ln w="95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Arial" pitchFamily="34" charset="0"/>
              <a:buChar char="•"/>
            </a:pPr>
            <a:r>
              <a:rPr lang="fr-FR" sz="1100" dirty="0" err="1" smtClean="0">
                <a:solidFill>
                  <a:schemeClr val="tx2"/>
                </a:solidFill>
              </a:rPr>
              <a:t>Limitar</a:t>
            </a:r>
            <a:r>
              <a:rPr lang="fr-FR" sz="1100" dirty="0" smtClean="0">
                <a:solidFill>
                  <a:schemeClr val="tx2"/>
                </a:solidFill>
              </a:rPr>
              <a:t> / </a:t>
            </a:r>
            <a:r>
              <a:rPr lang="fr-FR" sz="1100" dirty="0" err="1" smtClean="0">
                <a:solidFill>
                  <a:schemeClr val="tx2"/>
                </a:solidFill>
              </a:rPr>
              <a:t>evitar</a:t>
            </a:r>
            <a:endParaRPr lang="fr-FR" sz="1100" dirty="0" smtClean="0">
              <a:solidFill>
                <a:schemeClr val="tx2"/>
              </a:solidFill>
            </a:endParaRPr>
          </a:p>
          <a:p>
            <a:pPr marL="228600" indent="-228600">
              <a:buFont typeface="Arial" pitchFamily="34" charset="0"/>
              <a:buChar char="•"/>
            </a:pPr>
            <a:r>
              <a:rPr lang="fr-FR" sz="1100" dirty="0" err="1" smtClean="0">
                <a:solidFill>
                  <a:schemeClr val="tx2"/>
                </a:solidFill>
              </a:rPr>
              <a:t>mitigación</a:t>
            </a:r>
            <a:r>
              <a:rPr lang="fr-FR" sz="1100" dirty="0" smtClean="0">
                <a:solidFill>
                  <a:schemeClr val="tx2"/>
                </a:solidFill>
              </a:rPr>
              <a:t> / </a:t>
            </a:r>
            <a:r>
              <a:rPr lang="fr-FR" sz="1100" dirty="0" err="1" smtClean="0">
                <a:solidFill>
                  <a:schemeClr val="tx2"/>
                </a:solidFill>
              </a:rPr>
              <a:t>transferencia</a:t>
            </a:r>
            <a:r>
              <a:rPr lang="fr-FR" sz="1100" dirty="0" smtClean="0">
                <a:solidFill>
                  <a:schemeClr val="tx2"/>
                </a:solidFill>
              </a:rPr>
              <a:t> / </a:t>
            </a:r>
            <a:r>
              <a:rPr lang="fr-FR" sz="1100" dirty="0" err="1" smtClean="0">
                <a:solidFill>
                  <a:schemeClr val="tx2"/>
                </a:solidFill>
              </a:rPr>
              <a:t>controles</a:t>
            </a:r>
            <a:endParaRPr lang="fr-FR" sz="1100" dirty="0" smtClean="0">
              <a:solidFill>
                <a:schemeClr val="tx2"/>
              </a:solidFill>
            </a:endParaRPr>
          </a:p>
          <a:p>
            <a:pPr marL="228600" indent="-228600">
              <a:buFont typeface="Arial" pitchFamily="34" charset="0"/>
              <a:buChar char="•"/>
            </a:pPr>
            <a:r>
              <a:rPr lang="fr-FR" sz="1100" dirty="0" err="1" smtClean="0">
                <a:solidFill>
                  <a:schemeClr val="tx2"/>
                </a:solidFill>
              </a:rPr>
              <a:t>diversificación</a:t>
            </a:r>
            <a:endParaRPr lang="fr-FR" sz="1100" dirty="0" smtClean="0">
              <a:solidFill>
                <a:schemeClr val="tx2"/>
              </a:solidFill>
            </a:endParaRPr>
          </a:p>
        </p:txBody>
      </p:sp>
      <p:sp>
        <p:nvSpPr>
          <p:cNvPr id="20" name="Rectangular Callout 12"/>
          <p:cNvSpPr/>
          <p:nvPr/>
        </p:nvSpPr>
        <p:spPr>
          <a:xfrm>
            <a:off x="229372" y="1556792"/>
            <a:ext cx="2110380" cy="900981"/>
          </a:xfrm>
          <a:prstGeom prst="wedgeRectCallout">
            <a:avLst>
              <a:gd name="adj1" fmla="val 65503"/>
              <a:gd name="adj2" fmla="val 45844"/>
            </a:avLst>
          </a:prstGeom>
          <a:solidFill>
            <a:srgbClr val="EAEAEA"/>
          </a:solidFill>
          <a:ln w="95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Arial" pitchFamily="34" charset="0"/>
              <a:buChar char="•"/>
            </a:pPr>
            <a:r>
              <a:rPr lang="de-CH" sz="1100" dirty="0" err="1" smtClean="0">
                <a:solidFill>
                  <a:schemeClr val="tx2"/>
                </a:solidFill>
              </a:rPr>
              <a:t>Indicadores</a:t>
            </a:r>
            <a:r>
              <a:rPr lang="de-CH" sz="1100" dirty="0" smtClean="0">
                <a:solidFill>
                  <a:schemeClr val="tx2"/>
                </a:solidFill>
              </a:rPr>
              <a:t> de </a:t>
            </a:r>
            <a:r>
              <a:rPr lang="de-CH" sz="1100" dirty="0" err="1" smtClean="0">
                <a:solidFill>
                  <a:schemeClr val="tx2"/>
                </a:solidFill>
              </a:rPr>
              <a:t>riesgo</a:t>
            </a:r>
            <a:r>
              <a:rPr lang="de-CH" sz="1100" dirty="0" smtClean="0">
                <a:solidFill>
                  <a:schemeClr val="tx2"/>
                </a:solidFill>
              </a:rPr>
              <a:t> </a:t>
            </a:r>
            <a:r>
              <a:rPr lang="de-CH" sz="1100" dirty="0" err="1" smtClean="0">
                <a:solidFill>
                  <a:schemeClr val="tx2"/>
                </a:solidFill>
              </a:rPr>
              <a:t>claves</a:t>
            </a:r>
            <a:endParaRPr lang="de-CH" sz="1100" dirty="0" smtClean="0">
              <a:solidFill>
                <a:schemeClr val="tx2"/>
              </a:solidFill>
            </a:endParaRPr>
          </a:p>
          <a:p>
            <a:pPr marL="228600" indent="-228600">
              <a:buFont typeface="Arial" pitchFamily="34" charset="0"/>
              <a:buChar char="•"/>
            </a:pPr>
            <a:r>
              <a:rPr lang="de-CH" sz="1100" dirty="0" err="1" smtClean="0">
                <a:solidFill>
                  <a:schemeClr val="tx2"/>
                </a:solidFill>
              </a:rPr>
              <a:t>Indicadores</a:t>
            </a:r>
            <a:r>
              <a:rPr lang="de-CH" sz="1100" dirty="0" smtClean="0">
                <a:solidFill>
                  <a:schemeClr val="tx2"/>
                </a:solidFill>
              </a:rPr>
              <a:t> de </a:t>
            </a:r>
            <a:r>
              <a:rPr lang="de-CH" sz="1100" dirty="0" err="1" smtClean="0">
                <a:solidFill>
                  <a:schemeClr val="tx2"/>
                </a:solidFill>
              </a:rPr>
              <a:t>desempeño</a:t>
            </a:r>
            <a:r>
              <a:rPr lang="de-CH" sz="1100" dirty="0" smtClean="0">
                <a:solidFill>
                  <a:schemeClr val="tx2"/>
                </a:solidFill>
              </a:rPr>
              <a:t> </a:t>
            </a:r>
            <a:r>
              <a:rPr lang="de-CH" sz="1100" dirty="0" err="1" smtClean="0">
                <a:solidFill>
                  <a:schemeClr val="tx2"/>
                </a:solidFill>
              </a:rPr>
              <a:t>clave</a:t>
            </a:r>
            <a:endParaRPr lang="de-CH" sz="1100" dirty="0" smtClean="0">
              <a:solidFill>
                <a:schemeClr val="tx2"/>
              </a:solidFill>
            </a:endParaRPr>
          </a:p>
          <a:p>
            <a:pPr marL="228600" indent="-228600">
              <a:buFont typeface="Arial" pitchFamily="34" charset="0"/>
              <a:buChar char="•"/>
            </a:pPr>
            <a:r>
              <a:rPr lang="de-CH" sz="1100" dirty="0" smtClean="0">
                <a:solidFill>
                  <a:schemeClr val="tx2"/>
                </a:solidFill>
              </a:rPr>
              <a:t>Capital </a:t>
            </a:r>
            <a:r>
              <a:rPr lang="de-CH" sz="1100" dirty="0" err="1" smtClean="0">
                <a:solidFill>
                  <a:schemeClr val="tx2"/>
                </a:solidFill>
              </a:rPr>
              <a:t>regulatorio</a:t>
            </a:r>
            <a:endParaRPr lang="en-GB" sz="1100" dirty="0" smtClean="0">
              <a:solidFill>
                <a:schemeClr val="tx2"/>
              </a:solidFill>
            </a:endParaRPr>
          </a:p>
        </p:txBody>
      </p:sp>
      <p:sp>
        <p:nvSpPr>
          <p:cNvPr id="21" name="Rectangular Callout 13"/>
          <p:cNvSpPr/>
          <p:nvPr/>
        </p:nvSpPr>
        <p:spPr>
          <a:xfrm>
            <a:off x="229372" y="2768376"/>
            <a:ext cx="1966364" cy="1020663"/>
          </a:xfrm>
          <a:prstGeom prst="wedgeRectCallout">
            <a:avLst>
              <a:gd name="adj1" fmla="val 65680"/>
              <a:gd name="adj2" fmla="val 83338"/>
            </a:avLst>
          </a:prstGeom>
          <a:solidFill>
            <a:srgbClr val="EAEAEA"/>
          </a:solidFill>
          <a:ln w="95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Arial" pitchFamily="34" charset="0"/>
              <a:buChar char="•"/>
            </a:pPr>
            <a:r>
              <a:rPr lang="de-CH" sz="1100" dirty="0" err="1" smtClean="0">
                <a:solidFill>
                  <a:schemeClr val="tx2"/>
                </a:solidFill>
              </a:rPr>
              <a:t>Agotamiento</a:t>
            </a:r>
            <a:r>
              <a:rPr lang="de-CH" sz="1100" dirty="0" smtClean="0">
                <a:solidFill>
                  <a:schemeClr val="tx2"/>
                </a:solidFill>
              </a:rPr>
              <a:t> de </a:t>
            </a:r>
            <a:r>
              <a:rPr lang="de-CH" sz="1100" dirty="0" err="1" smtClean="0">
                <a:solidFill>
                  <a:schemeClr val="tx2"/>
                </a:solidFill>
              </a:rPr>
              <a:t>límites</a:t>
            </a:r>
            <a:endParaRPr lang="de-CH" sz="1100" dirty="0" smtClean="0">
              <a:solidFill>
                <a:schemeClr val="tx2"/>
              </a:solidFill>
            </a:endParaRPr>
          </a:p>
          <a:p>
            <a:pPr marL="228600" indent="-228600">
              <a:buFont typeface="Arial" pitchFamily="34" charset="0"/>
              <a:buChar char="•"/>
            </a:pPr>
            <a:r>
              <a:rPr lang="de-CH" sz="1100" dirty="0" err="1" smtClean="0">
                <a:solidFill>
                  <a:schemeClr val="tx2"/>
                </a:solidFill>
              </a:rPr>
              <a:t>Rentabilidad</a:t>
            </a:r>
            <a:r>
              <a:rPr lang="de-CH" sz="1100" dirty="0" smtClean="0">
                <a:solidFill>
                  <a:schemeClr val="tx2"/>
                </a:solidFill>
              </a:rPr>
              <a:t> / </a:t>
            </a:r>
            <a:r>
              <a:rPr lang="de-CH" sz="1100" dirty="0" err="1" smtClean="0">
                <a:solidFill>
                  <a:schemeClr val="tx2"/>
                </a:solidFill>
              </a:rPr>
              <a:t>retorno</a:t>
            </a:r>
            <a:r>
              <a:rPr lang="de-CH" sz="1100" dirty="0" smtClean="0">
                <a:solidFill>
                  <a:schemeClr val="tx2"/>
                </a:solidFill>
              </a:rPr>
              <a:t> </a:t>
            </a:r>
            <a:r>
              <a:rPr lang="de-CH" sz="1100" dirty="0" err="1" smtClean="0">
                <a:solidFill>
                  <a:schemeClr val="tx2"/>
                </a:solidFill>
              </a:rPr>
              <a:t>sobre</a:t>
            </a:r>
            <a:r>
              <a:rPr lang="de-CH" sz="1100" dirty="0" smtClean="0">
                <a:solidFill>
                  <a:schemeClr val="tx2"/>
                </a:solidFill>
              </a:rPr>
              <a:t> </a:t>
            </a:r>
            <a:r>
              <a:rPr lang="de-CH" sz="1100" dirty="0" err="1" smtClean="0">
                <a:solidFill>
                  <a:schemeClr val="tx2"/>
                </a:solidFill>
              </a:rPr>
              <a:t>capital</a:t>
            </a:r>
            <a:endParaRPr lang="de-CH" sz="1100" dirty="0" smtClean="0">
              <a:solidFill>
                <a:schemeClr val="tx2"/>
              </a:solidFill>
            </a:endParaRPr>
          </a:p>
          <a:p>
            <a:pPr marL="228600" indent="-228600">
              <a:buFont typeface="Arial" pitchFamily="34" charset="0"/>
              <a:buChar char="•"/>
            </a:pPr>
            <a:r>
              <a:rPr lang="en-GB" sz="1100" dirty="0" err="1" smtClean="0">
                <a:solidFill>
                  <a:schemeClr val="tx2"/>
                </a:solidFill>
              </a:rPr>
              <a:t>Cambios</a:t>
            </a:r>
            <a:r>
              <a:rPr lang="en-GB" sz="1100" dirty="0" smtClean="0">
                <a:solidFill>
                  <a:schemeClr val="tx2"/>
                </a:solidFill>
              </a:rPr>
              <a:t> en panorama de </a:t>
            </a:r>
            <a:r>
              <a:rPr lang="en-GB" sz="1100" dirty="0" err="1" smtClean="0">
                <a:solidFill>
                  <a:schemeClr val="tx2"/>
                </a:solidFill>
              </a:rPr>
              <a:t>riesgos</a:t>
            </a:r>
            <a:r>
              <a:rPr lang="en-GB" sz="1100" dirty="0" smtClean="0">
                <a:solidFill>
                  <a:schemeClr val="tx2"/>
                </a:solidFill>
              </a:rPr>
              <a:t> </a:t>
            </a:r>
            <a:r>
              <a:rPr lang="en-GB" sz="1100" dirty="0" err="1" smtClean="0">
                <a:solidFill>
                  <a:schemeClr val="tx2"/>
                </a:solidFill>
              </a:rPr>
              <a:t>externo</a:t>
            </a:r>
            <a:endParaRPr lang="en-GB" sz="1100" dirty="0" smtClean="0">
              <a:solidFill>
                <a:schemeClr val="tx2"/>
              </a:solidFill>
            </a:endParaRPr>
          </a:p>
        </p:txBody>
      </p:sp>
      <p:sp>
        <p:nvSpPr>
          <p:cNvPr id="4" name="TextBox 3"/>
          <p:cNvSpPr txBox="1"/>
          <p:nvPr/>
        </p:nvSpPr>
        <p:spPr>
          <a:xfrm>
            <a:off x="467544" y="5517232"/>
            <a:ext cx="7919676" cy="646331"/>
          </a:xfrm>
          <a:prstGeom prst="rect">
            <a:avLst/>
          </a:prstGeom>
          <a:solidFill>
            <a:schemeClr val="bg2"/>
          </a:solidFill>
        </p:spPr>
        <p:txBody>
          <a:bodyPr wrap="square" rtlCol="0">
            <a:spAutoFit/>
          </a:bodyPr>
          <a:lstStyle/>
          <a:p>
            <a:pPr marL="355600"/>
            <a:r>
              <a:rPr lang="en-GB" dirty="0" smtClean="0">
                <a:solidFill>
                  <a:schemeClr val="bg1"/>
                </a:solidFill>
                <a:latin typeface="SwissReSans" pitchFamily="34" charset="0"/>
              </a:rPr>
              <a:t>La </a:t>
            </a:r>
            <a:r>
              <a:rPr lang="en-GB" dirty="0" err="1" smtClean="0">
                <a:solidFill>
                  <a:schemeClr val="bg1"/>
                </a:solidFill>
                <a:latin typeface="SwissReSans" pitchFamily="34" charset="0"/>
              </a:rPr>
              <a:t>cuantificación</a:t>
            </a:r>
            <a:r>
              <a:rPr lang="en-GB" dirty="0" smtClean="0">
                <a:solidFill>
                  <a:schemeClr val="bg1"/>
                </a:solidFill>
                <a:latin typeface="SwissReSans" pitchFamily="34" charset="0"/>
              </a:rPr>
              <a:t> de </a:t>
            </a:r>
            <a:r>
              <a:rPr lang="en-GB" dirty="0" err="1" smtClean="0">
                <a:solidFill>
                  <a:schemeClr val="bg1"/>
                </a:solidFill>
                <a:latin typeface="SwissReSans" pitchFamily="34" charset="0"/>
              </a:rPr>
              <a:t>riesgos</a:t>
            </a:r>
            <a:r>
              <a:rPr lang="en-GB" dirty="0" smtClean="0">
                <a:solidFill>
                  <a:schemeClr val="bg1"/>
                </a:solidFill>
                <a:latin typeface="SwissReSans" pitchFamily="34" charset="0"/>
              </a:rPr>
              <a:t> </a:t>
            </a:r>
            <a:r>
              <a:rPr lang="en-GB" dirty="0" err="1" smtClean="0">
                <a:solidFill>
                  <a:schemeClr val="bg1"/>
                </a:solidFill>
                <a:latin typeface="SwissReSans" pitchFamily="34" charset="0"/>
              </a:rPr>
              <a:t>provee</a:t>
            </a:r>
            <a:r>
              <a:rPr lang="en-GB" dirty="0" smtClean="0">
                <a:solidFill>
                  <a:schemeClr val="bg1"/>
                </a:solidFill>
                <a:latin typeface="SwissReSans" pitchFamily="34" charset="0"/>
              </a:rPr>
              <a:t> de </a:t>
            </a:r>
            <a:r>
              <a:rPr lang="en-GB" dirty="0" err="1" smtClean="0">
                <a:solidFill>
                  <a:schemeClr val="bg1"/>
                </a:solidFill>
                <a:latin typeface="SwissReSans" pitchFamily="34" charset="0"/>
              </a:rPr>
              <a:t>una</a:t>
            </a:r>
            <a:r>
              <a:rPr lang="en-GB" dirty="0" smtClean="0">
                <a:solidFill>
                  <a:schemeClr val="bg1"/>
                </a:solidFill>
                <a:latin typeface="SwissReSans" pitchFamily="34" charset="0"/>
              </a:rPr>
              <a:t> </a:t>
            </a:r>
            <a:r>
              <a:rPr lang="en-GB" dirty="0" err="1" smtClean="0">
                <a:solidFill>
                  <a:schemeClr val="bg1"/>
                </a:solidFill>
                <a:latin typeface="SwissReSans" pitchFamily="34" charset="0"/>
              </a:rPr>
              <a:t>métrica</a:t>
            </a:r>
            <a:r>
              <a:rPr lang="en-GB" dirty="0" smtClean="0">
                <a:solidFill>
                  <a:schemeClr val="bg1"/>
                </a:solidFill>
                <a:latin typeface="SwissReSans" pitchFamily="34" charset="0"/>
              </a:rPr>
              <a:t> comparable, </a:t>
            </a:r>
            <a:r>
              <a:rPr lang="en-GB" dirty="0" err="1" smtClean="0">
                <a:solidFill>
                  <a:schemeClr val="bg1"/>
                </a:solidFill>
                <a:latin typeface="SwissReSans" pitchFamily="34" charset="0"/>
              </a:rPr>
              <a:t>ejecutable</a:t>
            </a:r>
            <a:r>
              <a:rPr lang="en-GB" dirty="0" smtClean="0">
                <a:solidFill>
                  <a:schemeClr val="bg1"/>
                </a:solidFill>
                <a:latin typeface="SwissReSans" pitchFamily="34" charset="0"/>
              </a:rPr>
              <a:t> y </a:t>
            </a:r>
            <a:r>
              <a:rPr lang="en-GB" dirty="0" err="1" smtClean="0">
                <a:solidFill>
                  <a:schemeClr val="bg1"/>
                </a:solidFill>
                <a:latin typeface="SwissReSans" pitchFamily="34" charset="0"/>
              </a:rPr>
              <a:t>discutible</a:t>
            </a:r>
            <a:r>
              <a:rPr lang="en-GB" dirty="0" smtClean="0">
                <a:solidFill>
                  <a:schemeClr val="bg1"/>
                </a:solidFill>
                <a:latin typeface="SwissReSans" pitchFamily="34" charset="0"/>
              </a:rPr>
              <a:t> </a:t>
            </a:r>
            <a:r>
              <a:rPr lang="en-GB" dirty="0" err="1" smtClean="0">
                <a:solidFill>
                  <a:schemeClr val="bg1"/>
                </a:solidFill>
                <a:latin typeface="SwissReSans" pitchFamily="34" charset="0"/>
              </a:rPr>
              <a:t>para</a:t>
            </a:r>
            <a:r>
              <a:rPr lang="en-GB" dirty="0" smtClean="0">
                <a:solidFill>
                  <a:schemeClr val="bg1"/>
                </a:solidFill>
                <a:latin typeface="SwissReSans" pitchFamily="34" charset="0"/>
              </a:rPr>
              <a:t> la </a:t>
            </a:r>
            <a:r>
              <a:rPr lang="en-GB" dirty="0" err="1" smtClean="0">
                <a:solidFill>
                  <a:schemeClr val="bg1"/>
                </a:solidFill>
                <a:latin typeface="SwissReSans" pitchFamily="34" charset="0"/>
              </a:rPr>
              <a:t>toma</a:t>
            </a:r>
            <a:r>
              <a:rPr lang="en-GB" dirty="0" smtClean="0">
                <a:solidFill>
                  <a:schemeClr val="bg1"/>
                </a:solidFill>
                <a:latin typeface="SwissReSans" pitchFamily="34" charset="0"/>
              </a:rPr>
              <a:t> de </a:t>
            </a:r>
            <a:r>
              <a:rPr lang="en-GB" dirty="0" err="1" smtClean="0">
                <a:solidFill>
                  <a:schemeClr val="bg1"/>
                </a:solidFill>
                <a:latin typeface="SwissReSans" pitchFamily="34" charset="0"/>
              </a:rPr>
              <a:t>decisiones</a:t>
            </a:r>
            <a:r>
              <a:rPr lang="en-GB" dirty="0" smtClean="0">
                <a:solidFill>
                  <a:schemeClr val="bg1"/>
                </a:solidFill>
                <a:latin typeface="SwissReSans" pitchFamily="34" charset="0"/>
              </a:rPr>
              <a:t>.</a:t>
            </a:r>
          </a:p>
        </p:txBody>
      </p:sp>
      <p:sp>
        <p:nvSpPr>
          <p:cNvPr id="5" name="Isosceles Triangle 4"/>
          <p:cNvSpPr/>
          <p:nvPr/>
        </p:nvSpPr>
        <p:spPr>
          <a:xfrm rot="5400000">
            <a:off x="366025" y="5750823"/>
            <a:ext cx="526204" cy="179149"/>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Tree>
    <p:extLst>
      <p:ext uri="{BB962C8B-B14F-4D97-AF65-F5344CB8AC3E}">
        <p14:creationId xmlns:p14="http://schemas.microsoft.com/office/powerpoint/2010/main" val="34029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10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8E9F59B9-8094-4618-B073-21DD649DF751}" type="slidenum">
              <a:rPr lang="en-GB" smtClean="0"/>
              <a:pPr/>
              <a:t>26</a:t>
            </a:fld>
            <a:endParaRPr lang="en-GB" dirty="0"/>
          </a:p>
        </p:txBody>
      </p:sp>
      <p:sp>
        <p:nvSpPr>
          <p:cNvPr id="3" name="Titel 2"/>
          <p:cNvSpPr>
            <a:spLocks noGrp="1"/>
          </p:cNvSpPr>
          <p:nvPr>
            <p:ph type="title"/>
          </p:nvPr>
        </p:nvSpPr>
        <p:spPr/>
        <p:txBody>
          <a:bodyPr/>
          <a:lstStyle/>
          <a:p>
            <a:r>
              <a:rPr lang="de-CH" dirty="0" err="1"/>
              <a:t>Cuantificación</a:t>
            </a:r>
            <a:r>
              <a:rPr lang="de-CH" dirty="0"/>
              <a:t> de </a:t>
            </a:r>
            <a:r>
              <a:rPr lang="de-CH" dirty="0" err="1"/>
              <a:t>riesgos</a:t>
            </a:r>
            <a:r>
              <a:rPr lang="de-CH" dirty="0" smtClean="0"/>
              <a:t/>
            </a:r>
            <a:br>
              <a:rPr lang="de-CH" dirty="0" smtClean="0"/>
            </a:br>
            <a:r>
              <a:rPr lang="de-CH" sz="2000" dirty="0" err="1" smtClean="0">
                <a:solidFill>
                  <a:schemeClr val="accent2"/>
                </a:solidFill>
              </a:rPr>
              <a:t>Diferentes</a:t>
            </a:r>
            <a:r>
              <a:rPr lang="de-CH" sz="2000" dirty="0" smtClean="0">
                <a:solidFill>
                  <a:schemeClr val="accent2"/>
                </a:solidFill>
              </a:rPr>
              <a:t> </a:t>
            </a:r>
            <a:r>
              <a:rPr lang="de-CH" sz="2000" dirty="0" err="1" smtClean="0">
                <a:solidFill>
                  <a:schemeClr val="accent2"/>
                </a:solidFill>
              </a:rPr>
              <a:t>estrategias</a:t>
            </a:r>
            <a:r>
              <a:rPr lang="de-CH" sz="2000" dirty="0" smtClean="0">
                <a:solidFill>
                  <a:schemeClr val="accent2"/>
                </a:solidFill>
              </a:rPr>
              <a:t> </a:t>
            </a:r>
            <a:r>
              <a:rPr lang="de-CH" sz="2000" dirty="0" err="1" smtClean="0">
                <a:solidFill>
                  <a:schemeClr val="accent2"/>
                </a:solidFill>
              </a:rPr>
              <a:t>para</a:t>
            </a:r>
            <a:r>
              <a:rPr lang="de-CH" sz="2000" dirty="0" smtClean="0">
                <a:solidFill>
                  <a:schemeClr val="accent2"/>
                </a:solidFill>
              </a:rPr>
              <a:t> </a:t>
            </a:r>
            <a:r>
              <a:rPr lang="de-CH" sz="2000" dirty="0" err="1" smtClean="0">
                <a:solidFill>
                  <a:schemeClr val="accent2"/>
                </a:solidFill>
              </a:rPr>
              <a:t>distintos</a:t>
            </a:r>
            <a:r>
              <a:rPr lang="de-CH" sz="2000" dirty="0" smtClean="0">
                <a:solidFill>
                  <a:schemeClr val="accent2"/>
                </a:solidFill>
              </a:rPr>
              <a:t> </a:t>
            </a:r>
            <a:r>
              <a:rPr lang="de-CH" sz="2000" dirty="0" err="1" smtClean="0">
                <a:solidFill>
                  <a:schemeClr val="accent2"/>
                </a:solidFill>
              </a:rPr>
              <a:t>proósitos</a:t>
            </a:r>
            <a:endParaRPr lang="en-US" sz="2000" dirty="0">
              <a:solidFill>
                <a:schemeClr val="accent2"/>
              </a:solidFill>
            </a:endParaRPr>
          </a:p>
        </p:txBody>
      </p:sp>
      <p:sp>
        <p:nvSpPr>
          <p:cNvPr id="4" name="TextBox 29"/>
          <p:cNvSpPr txBox="1"/>
          <p:nvPr/>
        </p:nvSpPr>
        <p:spPr bwMode="auto">
          <a:xfrm>
            <a:off x="753768" y="1715763"/>
            <a:ext cx="2464963" cy="293721"/>
          </a:xfrm>
          <a:prstGeom prst="rect">
            <a:avLst/>
          </a:prstGeom>
          <a:solidFill>
            <a:schemeClr val="accent6"/>
          </a:solidFill>
          <a:ln w="6350">
            <a:solidFill>
              <a:schemeClr val="tx2"/>
            </a:solidFill>
          </a:ln>
        </p:spPr>
        <p:txBody>
          <a:bodyPr wrap="square" lIns="54000" tIns="54000" rIns="180000" bIns="54000">
            <a:spAutoFit/>
          </a:bodyPr>
          <a:lstStyle/>
          <a:p>
            <a:pPr algn="ctr" fontAlgn="auto">
              <a:spcBef>
                <a:spcPts val="0"/>
              </a:spcBef>
              <a:spcAft>
                <a:spcPts val="0"/>
              </a:spcAft>
              <a:defRPr/>
            </a:pPr>
            <a:r>
              <a:rPr lang="en-US" sz="1200" b="1" dirty="0" err="1" smtClean="0">
                <a:solidFill>
                  <a:schemeClr val="bg1"/>
                </a:solidFill>
              </a:rPr>
              <a:t>Modelo</a:t>
            </a:r>
            <a:r>
              <a:rPr lang="en-US" sz="1200" b="1" dirty="0" smtClean="0">
                <a:solidFill>
                  <a:schemeClr val="bg1"/>
                </a:solidFill>
              </a:rPr>
              <a:t> </a:t>
            </a:r>
            <a:r>
              <a:rPr lang="en-US" sz="1200" b="1" dirty="0" err="1" smtClean="0">
                <a:solidFill>
                  <a:schemeClr val="bg1"/>
                </a:solidFill>
              </a:rPr>
              <a:t>Interno</a:t>
            </a:r>
            <a:endParaRPr lang="en-US" sz="1200" b="1" dirty="0">
              <a:solidFill>
                <a:schemeClr val="bg1"/>
              </a:solidFill>
              <a:latin typeface="+mn-lt"/>
              <a:cs typeface="+mn-cs"/>
            </a:endParaRPr>
          </a:p>
        </p:txBody>
      </p:sp>
      <p:sp>
        <p:nvSpPr>
          <p:cNvPr id="5" name="TextBox 30"/>
          <p:cNvSpPr txBox="1"/>
          <p:nvPr/>
        </p:nvSpPr>
        <p:spPr bwMode="auto">
          <a:xfrm>
            <a:off x="753768" y="2014213"/>
            <a:ext cx="2464963" cy="3056575"/>
          </a:xfrm>
          <a:prstGeom prst="rect">
            <a:avLst/>
          </a:prstGeom>
          <a:noFill/>
          <a:ln w="6350">
            <a:solidFill>
              <a:schemeClr val="tx2"/>
            </a:solidFill>
          </a:ln>
        </p:spPr>
        <p:txBody>
          <a:bodyPr lIns="54000" tIns="54000" rIns="180000" bIns="54000"/>
          <a:lstStyle/>
          <a:p>
            <a:pPr marL="285750" indent="-285750">
              <a:spcBef>
                <a:spcPts val="600"/>
              </a:spcBef>
              <a:buFont typeface="Arial" panose="020B0604020202020204" pitchFamily="34" charset="0"/>
              <a:buChar char="•"/>
              <a:defRPr/>
            </a:pPr>
            <a:r>
              <a:rPr lang="en-US" sz="1400" dirty="0" smtClean="0">
                <a:solidFill>
                  <a:schemeClr val="tx2"/>
                </a:solidFill>
              </a:rPr>
              <a:t>Clave </a:t>
            </a:r>
            <a:r>
              <a:rPr lang="en-US" sz="1400" dirty="0" err="1" smtClean="0">
                <a:solidFill>
                  <a:schemeClr val="tx2"/>
                </a:solidFill>
              </a:rPr>
              <a:t>para</a:t>
            </a:r>
            <a:r>
              <a:rPr lang="en-US" sz="1400" dirty="0" smtClean="0">
                <a:solidFill>
                  <a:schemeClr val="tx2"/>
                </a:solidFill>
              </a:rPr>
              <a:t> </a:t>
            </a:r>
            <a:r>
              <a:rPr lang="en-US" sz="1400" dirty="0" err="1" smtClean="0">
                <a:solidFill>
                  <a:schemeClr val="tx2"/>
                </a:solidFill>
              </a:rPr>
              <a:t>determinar</a:t>
            </a:r>
            <a:r>
              <a:rPr lang="en-US" sz="1400" dirty="0" smtClean="0">
                <a:solidFill>
                  <a:schemeClr val="tx2"/>
                </a:solidFill>
              </a:rPr>
              <a:t> </a:t>
            </a:r>
            <a:r>
              <a:rPr lang="en-US" sz="1400" dirty="0" err="1" smtClean="0">
                <a:solidFill>
                  <a:schemeClr val="tx2"/>
                </a:solidFill>
              </a:rPr>
              <a:t>requerimiento</a:t>
            </a:r>
            <a:r>
              <a:rPr lang="en-US" sz="1400" dirty="0" smtClean="0">
                <a:solidFill>
                  <a:schemeClr val="tx2"/>
                </a:solidFill>
              </a:rPr>
              <a:t> de capital</a:t>
            </a:r>
          </a:p>
          <a:p>
            <a:pPr marL="285750" indent="-285750">
              <a:spcBef>
                <a:spcPts val="600"/>
              </a:spcBef>
              <a:buFont typeface="Arial" panose="020B0604020202020204" pitchFamily="34" charset="0"/>
              <a:buChar char="•"/>
              <a:defRPr/>
            </a:pPr>
            <a:r>
              <a:rPr lang="en-US" sz="1400" dirty="0" err="1" smtClean="0">
                <a:solidFill>
                  <a:schemeClr val="tx2"/>
                </a:solidFill>
              </a:rPr>
              <a:t>Visión</a:t>
            </a:r>
            <a:r>
              <a:rPr lang="en-US" sz="1400" dirty="0" smtClean="0">
                <a:solidFill>
                  <a:schemeClr val="tx2"/>
                </a:solidFill>
              </a:rPr>
              <a:t> de un </a:t>
            </a:r>
            <a:r>
              <a:rPr lang="en-US" sz="1400" dirty="0" err="1" smtClean="0">
                <a:solidFill>
                  <a:schemeClr val="tx2"/>
                </a:solidFill>
              </a:rPr>
              <a:t>año</a:t>
            </a:r>
            <a:endParaRPr lang="en-US" sz="1400" dirty="0" smtClean="0">
              <a:solidFill>
                <a:schemeClr val="tx2"/>
              </a:solidFill>
            </a:endParaRPr>
          </a:p>
          <a:p>
            <a:pPr marL="285750" indent="-285750">
              <a:spcBef>
                <a:spcPts val="600"/>
              </a:spcBef>
              <a:buFont typeface="Arial" panose="020B0604020202020204" pitchFamily="34" charset="0"/>
              <a:buChar char="•"/>
              <a:defRPr/>
            </a:pPr>
            <a:r>
              <a:rPr lang="en-US" sz="1400" dirty="0" err="1" smtClean="0">
                <a:solidFill>
                  <a:schemeClr val="tx2"/>
                </a:solidFill>
              </a:rPr>
              <a:t>Riesgos</a:t>
            </a:r>
            <a:r>
              <a:rPr lang="en-US" sz="1400" dirty="0" smtClean="0">
                <a:solidFill>
                  <a:schemeClr val="tx2"/>
                </a:solidFill>
              </a:rPr>
              <a:t> en base comparable</a:t>
            </a:r>
          </a:p>
          <a:p>
            <a:pPr marL="285750" indent="-285750">
              <a:spcBef>
                <a:spcPts val="600"/>
              </a:spcBef>
              <a:buFont typeface="Arial" panose="020B0604020202020204" pitchFamily="34" charset="0"/>
              <a:buChar char="•"/>
              <a:defRPr/>
            </a:pPr>
            <a:r>
              <a:rPr lang="en-US" sz="1400" dirty="0" err="1" smtClean="0">
                <a:solidFill>
                  <a:schemeClr val="tx2"/>
                </a:solidFill>
              </a:rPr>
              <a:t>Aignación</a:t>
            </a:r>
            <a:r>
              <a:rPr lang="en-US" sz="1400" dirty="0" smtClean="0">
                <a:solidFill>
                  <a:schemeClr val="tx2"/>
                </a:solidFill>
              </a:rPr>
              <a:t> de </a:t>
            </a:r>
            <a:r>
              <a:rPr lang="en-US" sz="1400" dirty="0" err="1" smtClean="0">
                <a:solidFill>
                  <a:schemeClr val="tx2"/>
                </a:solidFill>
              </a:rPr>
              <a:t>requerimientos</a:t>
            </a:r>
            <a:r>
              <a:rPr lang="en-US" sz="1400" dirty="0" smtClean="0">
                <a:solidFill>
                  <a:schemeClr val="tx2"/>
                </a:solidFill>
              </a:rPr>
              <a:t> de capital a </a:t>
            </a:r>
            <a:r>
              <a:rPr lang="en-US" sz="1400" dirty="0" err="1" smtClean="0">
                <a:solidFill>
                  <a:schemeClr val="tx2"/>
                </a:solidFill>
              </a:rPr>
              <a:t>las</a:t>
            </a:r>
            <a:r>
              <a:rPr lang="en-US" sz="1400" dirty="0" smtClean="0">
                <a:solidFill>
                  <a:schemeClr val="tx2"/>
                </a:solidFill>
              </a:rPr>
              <a:t> </a:t>
            </a:r>
            <a:r>
              <a:rPr lang="en-US" sz="1400" dirty="0" err="1" smtClean="0">
                <a:solidFill>
                  <a:schemeClr val="tx2"/>
                </a:solidFill>
              </a:rPr>
              <a:t>distintas</a:t>
            </a:r>
            <a:r>
              <a:rPr lang="en-US" sz="1400" dirty="0" smtClean="0">
                <a:solidFill>
                  <a:schemeClr val="tx2"/>
                </a:solidFill>
              </a:rPr>
              <a:t> </a:t>
            </a:r>
            <a:r>
              <a:rPr lang="en-US" sz="1400" dirty="0" err="1" smtClean="0">
                <a:solidFill>
                  <a:schemeClr val="tx2"/>
                </a:solidFill>
              </a:rPr>
              <a:t>unidades</a:t>
            </a:r>
            <a:endParaRPr lang="en-US" sz="1400" dirty="0" smtClean="0">
              <a:solidFill>
                <a:schemeClr val="tx2"/>
              </a:solidFill>
            </a:endParaRPr>
          </a:p>
          <a:p>
            <a:pPr marL="285750" indent="-285750">
              <a:spcBef>
                <a:spcPts val="600"/>
              </a:spcBef>
              <a:buFont typeface="Arial" panose="020B0604020202020204" pitchFamily="34" charset="0"/>
              <a:buChar char="•"/>
              <a:defRPr/>
            </a:pPr>
            <a:r>
              <a:rPr lang="en-US" sz="1400" dirty="0" smtClean="0">
                <a:solidFill>
                  <a:schemeClr val="tx2"/>
                </a:solidFill>
              </a:rPr>
              <a:t>En </a:t>
            </a:r>
            <a:r>
              <a:rPr lang="en-US" sz="1400" dirty="0" err="1" smtClean="0">
                <a:solidFill>
                  <a:schemeClr val="tx2"/>
                </a:solidFill>
              </a:rPr>
              <a:t>partes</a:t>
            </a:r>
            <a:r>
              <a:rPr lang="en-US" sz="1400" dirty="0" smtClean="0">
                <a:solidFill>
                  <a:schemeClr val="tx2"/>
                </a:solidFill>
              </a:rPr>
              <a:t> </a:t>
            </a:r>
            <a:r>
              <a:rPr lang="en-US" sz="1400" dirty="0" err="1" smtClean="0">
                <a:solidFill>
                  <a:schemeClr val="tx2"/>
                </a:solidFill>
              </a:rPr>
              <a:t>puede</a:t>
            </a:r>
            <a:r>
              <a:rPr lang="en-US" sz="1400" dirty="0" smtClean="0">
                <a:solidFill>
                  <a:schemeClr val="tx2"/>
                </a:solidFill>
              </a:rPr>
              <a:t> </a:t>
            </a:r>
            <a:r>
              <a:rPr lang="en-US" sz="1400" dirty="0" err="1" smtClean="0">
                <a:solidFill>
                  <a:schemeClr val="tx2"/>
                </a:solidFill>
              </a:rPr>
              <a:t>sustituirse</a:t>
            </a:r>
            <a:r>
              <a:rPr lang="en-US" sz="1400" dirty="0" smtClean="0">
                <a:solidFill>
                  <a:schemeClr val="tx2"/>
                </a:solidFill>
              </a:rPr>
              <a:t> </a:t>
            </a:r>
            <a:r>
              <a:rPr lang="en-US" sz="1400" dirty="0" err="1" smtClean="0">
                <a:solidFill>
                  <a:schemeClr val="tx2"/>
                </a:solidFill>
              </a:rPr>
              <a:t>por</a:t>
            </a:r>
            <a:r>
              <a:rPr lang="en-US" sz="1400" dirty="0" smtClean="0">
                <a:solidFill>
                  <a:schemeClr val="tx2"/>
                </a:solidFill>
              </a:rPr>
              <a:t> </a:t>
            </a:r>
            <a:r>
              <a:rPr lang="en-US" sz="1400" dirty="0" err="1" smtClean="0">
                <a:solidFill>
                  <a:schemeClr val="tx2"/>
                </a:solidFill>
              </a:rPr>
              <a:t>una</a:t>
            </a:r>
            <a:r>
              <a:rPr lang="en-US" sz="1400" dirty="0" smtClean="0">
                <a:solidFill>
                  <a:schemeClr val="tx2"/>
                </a:solidFill>
              </a:rPr>
              <a:t> </a:t>
            </a:r>
            <a:r>
              <a:rPr lang="en-US" sz="1400" dirty="0" err="1" smtClean="0">
                <a:solidFill>
                  <a:schemeClr val="tx2"/>
                </a:solidFill>
              </a:rPr>
              <a:t>fórmula</a:t>
            </a:r>
            <a:r>
              <a:rPr lang="en-US" sz="1400" dirty="0" smtClean="0">
                <a:solidFill>
                  <a:schemeClr val="tx2"/>
                </a:solidFill>
              </a:rPr>
              <a:t> </a:t>
            </a:r>
            <a:r>
              <a:rPr lang="en-US" sz="1400" dirty="0" err="1" smtClean="0">
                <a:solidFill>
                  <a:schemeClr val="tx2"/>
                </a:solidFill>
              </a:rPr>
              <a:t>estándar</a:t>
            </a:r>
            <a:endParaRPr lang="en-US" sz="1400" dirty="0" smtClean="0">
              <a:solidFill>
                <a:schemeClr val="tx2"/>
              </a:solidFill>
            </a:endParaRPr>
          </a:p>
          <a:p>
            <a:pPr>
              <a:spcBef>
                <a:spcPts val="600"/>
              </a:spcBef>
              <a:defRPr/>
            </a:pPr>
            <a:endParaRPr lang="en-US" sz="1400" dirty="0" smtClean="0">
              <a:solidFill>
                <a:schemeClr val="tx2"/>
              </a:solidFill>
            </a:endParaRPr>
          </a:p>
        </p:txBody>
      </p:sp>
      <p:sp>
        <p:nvSpPr>
          <p:cNvPr id="6" name="TextBox 27"/>
          <p:cNvSpPr txBox="1"/>
          <p:nvPr/>
        </p:nvSpPr>
        <p:spPr bwMode="auto">
          <a:xfrm>
            <a:off x="5940152" y="1715763"/>
            <a:ext cx="2464963" cy="293721"/>
          </a:xfrm>
          <a:prstGeom prst="rect">
            <a:avLst/>
          </a:prstGeom>
          <a:solidFill>
            <a:schemeClr val="bg2"/>
          </a:solidFill>
          <a:ln w="6350">
            <a:solidFill>
              <a:schemeClr val="tx2"/>
            </a:solidFill>
          </a:ln>
        </p:spPr>
        <p:txBody>
          <a:bodyPr wrap="square" lIns="54000" tIns="54000" rIns="180000" bIns="54000">
            <a:spAutoFit/>
          </a:bodyPr>
          <a:lstStyle/>
          <a:p>
            <a:pPr algn="ctr" fontAlgn="auto">
              <a:spcBef>
                <a:spcPts val="0"/>
              </a:spcBef>
              <a:spcAft>
                <a:spcPts val="0"/>
              </a:spcAft>
              <a:defRPr/>
            </a:pPr>
            <a:r>
              <a:rPr lang="en-US" sz="1200" b="1" dirty="0" err="1" smtClean="0">
                <a:solidFill>
                  <a:schemeClr val="bg1"/>
                </a:solidFill>
              </a:rPr>
              <a:t>Indicadores</a:t>
            </a:r>
            <a:r>
              <a:rPr lang="en-US" sz="1200" b="1" dirty="0" smtClean="0">
                <a:solidFill>
                  <a:schemeClr val="bg1"/>
                </a:solidFill>
              </a:rPr>
              <a:t> </a:t>
            </a:r>
            <a:r>
              <a:rPr lang="en-US" sz="1200" b="1" dirty="0" err="1" smtClean="0">
                <a:solidFill>
                  <a:schemeClr val="bg1"/>
                </a:solidFill>
              </a:rPr>
              <a:t>Cuantitativos</a:t>
            </a:r>
            <a:endParaRPr lang="en-US" sz="1200" b="1" dirty="0">
              <a:solidFill>
                <a:schemeClr val="bg1"/>
              </a:solidFill>
              <a:latin typeface="+mn-lt"/>
              <a:cs typeface="+mn-cs"/>
            </a:endParaRPr>
          </a:p>
        </p:txBody>
      </p:sp>
      <p:sp>
        <p:nvSpPr>
          <p:cNvPr id="7" name="TextBox 28"/>
          <p:cNvSpPr txBox="1"/>
          <p:nvPr/>
        </p:nvSpPr>
        <p:spPr bwMode="auto">
          <a:xfrm>
            <a:off x="5940152" y="2014213"/>
            <a:ext cx="2464963" cy="3056575"/>
          </a:xfrm>
          <a:prstGeom prst="rect">
            <a:avLst/>
          </a:prstGeom>
          <a:noFill/>
          <a:ln w="6350">
            <a:solidFill>
              <a:schemeClr val="tx2"/>
            </a:solidFill>
          </a:ln>
        </p:spPr>
        <p:txBody>
          <a:bodyPr lIns="54000" tIns="54000" rIns="180000" bIns="54000"/>
          <a:lstStyle/>
          <a:p>
            <a:pPr marL="171450" lvl="1" indent="-171450">
              <a:spcBef>
                <a:spcPts val="600"/>
              </a:spcBef>
              <a:buFont typeface="Arial" panose="020B0604020202020204" pitchFamily="34" charset="0"/>
              <a:buChar char="•"/>
              <a:defRPr/>
            </a:pPr>
            <a:r>
              <a:rPr lang="en-US" sz="1400" dirty="0" err="1" smtClean="0">
                <a:solidFill>
                  <a:schemeClr val="tx2"/>
                </a:solidFill>
              </a:rPr>
              <a:t>Límites</a:t>
            </a:r>
            <a:r>
              <a:rPr lang="en-US" sz="1400" dirty="0" smtClean="0">
                <a:solidFill>
                  <a:schemeClr val="tx2"/>
                </a:solidFill>
              </a:rPr>
              <a:t> e </a:t>
            </a:r>
            <a:r>
              <a:rPr lang="en-US" sz="1400" dirty="0" err="1" smtClean="0">
                <a:solidFill>
                  <a:schemeClr val="tx2"/>
                </a:solidFill>
              </a:rPr>
              <a:t>indicadores</a:t>
            </a:r>
            <a:r>
              <a:rPr lang="en-US" sz="1400" dirty="0" smtClean="0">
                <a:solidFill>
                  <a:schemeClr val="tx2"/>
                </a:solidFill>
              </a:rPr>
              <a:t> de </a:t>
            </a:r>
            <a:r>
              <a:rPr lang="en-US" sz="1400" dirty="0" err="1" smtClean="0">
                <a:solidFill>
                  <a:schemeClr val="tx2"/>
                </a:solidFill>
              </a:rPr>
              <a:t>riesgo</a:t>
            </a:r>
            <a:r>
              <a:rPr lang="en-US" sz="1400" dirty="0" smtClean="0">
                <a:solidFill>
                  <a:schemeClr val="tx2"/>
                </a:solidFill>
              </a:rPr>
              <a:t> </a:t>
            </a:r>
            <a:r>
              <a:rPr lang="en-US" sz="1400" dirty="0" err="1" smtClean="0">
                <a:solidFill>
                  <a:schemeClr val="tx2"/>
                </a:solidFill>
              </a:rPr>
              <a:t>relacionados</a:t>
            </a:r>
            <a:r>
              <a:rPr lang="en-US" sz="1400" dirty="0" smtClean="0">
                <a:solidFill>
                  <a:schemeClr val="tx2"/>
                </a:solidFill>
              </a:rPr>
              <a:t> con el </a:t>
            </a:r>
            <a:r>
              <a:rPr lang="en-US" sz="1400" dirty="0" err="1" smtClean="0">
                <a:solidFill>
                  <a:schemeClr val="tx2"/>
                </a:solidFill>
              </a:rPr>
              <a:t>negocio</a:t>
            </a:r>
            <a:r>
              <a:rPr lang="en-US" sz="1400" dirty="0" smtClean="0">
                <a:solidFill>
                  <a:schemeClr val="tx2"/>
                </a:solidFill>
              </a:rPr>
              <a:t> al </a:t>
            </a:r>
            <a:r>
              <a:rPr lang="en-US" sz="1400" dirty="0" err="1" smtClean="0">
                <a:solidFill>
                  <a:schemeClr val="tx2"/>
                </a:solidFill>
              </a:rPr>
              <a:t>que</a:t>
            </a:r>
            <a:r>
              <a:rPr lang="en-US" sz="1400" dirty="0" smtClean="0">
                <a:solidFill>
                  <a:schemeClr val="tx2"/>
                </a:solidFill>
              </a:rPr>
              <a:t> </a:t>
            </a:r>
            <a:r>
              <a:rPr lang="en-US" sz="1400" dirty="0" err="1" smtClean="0">
                <a:solidFill>
                  <a:schemeClr val="tx2"/>
                </a:solidFill>
              </a:rPr>
              <a:t>aplican</a:t>
            </a:r>
            <a:endParaRPr lang="en-US" sz="1400" dirty="0" smtClean="0">
              <a:solidFill>
                <a:schemeClr val="tx2"/>
              </a:solidFill>
            </a:endParaRPr>
          </a:p>
          <a:p>
            <a:pPr marL="171450" lvl="1" indent="-171450">
              <a:spcBef>
                <a:spcPts val="600"/>
              </a:spcBef>
              <a:buFont typeface="Arial" panose="020B0604020202020204" pitchFamily="34" charset="0"/>
              <a:buChar char="•"/>
              <a:defRPr/>
            </a:pPr>
            <a:r>
              <a:rPr lang="en-US" sz="1400" dirty="0" err="1" smtClean="0">
                <a:solidFill>
                  <a:schemeClr val="tx2"/>
                </a:solidFill>
              </a:rPr>
              <a:t>Fáciles</a:t>
            </a:r>
            <a:r>
              <a:rPr lang="en-US" sz="1400" dirty="0" smtClean="0">
                <a:solidFill>
                  <a:schemeClr val="tx2"/>
                </a:solidFill>
              </a:rPr>
              <a:t> de </a:t>
            </a:r>
            <a:r>
              <a:rPr lang="en-US" sz="1400" dirty="0" err="1" smtClean="0">
                <a:solidFill>
                  <a:schemeClr val="tx2"/>
                </a:solidFill>
              </a:rPr>
              <a:t>manejar</a:t>
            </a:r>
            <a:r>
              <a:rPr lang="en-US" sz="1400" dirty="0" smtClean="0">
                <a:solidFill>
                  <a:schemeClr val="tx2"/>
                </a:solidFill>
              </a:rPr>
              <a:t> en el </a:t>
            </a:r>
            <a:r>
              <a:rPr lang="en-US" sz="1400" dirty="0" err="1" smtClean="0">
                <a:solidFill>
                  <a:schemeClr val="tx2"/>
                </a:solidFill>
              </a:rPr>
              <a:t>uso</a:t>
            </a:r>
            <a:r>
              <a:rPr lang="en-US" sz="1400" dirty="0" smtClean="0">
                <a:solidFill>
                  <a:schemeClr val="tx2"/>
                </a:solidFill>
              </a:rPr>
              <a:t> </a:t>
            </a:r>
            <a:r>
              <a:rPr lang="en-US" sz="1400" dirty="0" err="1" smtClean="0">
                <a:solidFill>
                  <a:schemeClr val="tx2"/>
                </a:solidFill>
              </a:rPr>
              <a:t>diario</a:t>
            </a:r>
            <a:endParaRPr lang="en-US" sz="1400" dirty="0" smtClean="0">
              <a:solidFill>
                <a:schemeClr val="tx2"/>
              </a:solidFill>
            </a:endParaRPr>
          </a:p>
          <a:p>
            <a:pPr marL="171450" lvl="1" indent="-171450">
              <a:spcBef>
                <a:spcPts val="600"/>
              </a:spcBef>
              <a:buFont typeface="Arial" panose="020B0604020202020204" pitchFamily="34" charset="0"/>
              <a:buChar char="•"/>
              <a:defRPr/>
            </a:pPr>
            <a:r>
              <a:rPr lang="en-US" sz="1400" dirty="0" smtClean="0">
                <a:solidFill>
                  <a:schemeClr val="tx2"/>
                </a:solidFill>
              </a:rPr>
              <a:t>Los </a:t>
            </a:r>
            <a:r>
              <a:rPr lang="en-US" sz="1400" dirty="0" err="1" smtClean="0">
                <a:solidFill>
                  <a:schemeClr val="tx2"/>
                </a:solidFill>
              </a:rPr>
              <a:t>indicadores</a:t>
            </a:r>
            <a:r>
              <a:rPr lang="en-US" sz="1400" dirty="0" smtClean="0">
                <a:solidFill>
                  <a:schemeClr val="tx2"/>
                </a:solidFill>
              </a:rPr>
              <a:t> </a:t>
            </a:r>
            <a:r>
              <a:rPr lang="en-US" sz="1400" dirty="0" err="1" smtClean="0">
                <a:solidFill>
                  <a:schemeClr val="tx2"/>
                </a:solidFill>
              </a:rPr>
              <a:t>cuantitativos</a:t>
            </a:r>
            <a:r>
              <a:rPr lang="en-US" sz="1400" dirty="0" smtClean="0">
                <a:solidFill>
                  <a:schemeClr val="tx2"/>
                </a:solidFill>
              </a:rPr>
              <a:t> son </a:t>
            </a:r>
            <a:r>
              <a:rPr lang="en-US" sz="1400" dirty="0" err="1" smtClean="0">
                <a:solidFill>
                  <a:schemeClr val="tx2"/>
                </a:solidFill>
              </a:rPr>
              <a:t>muy</a:t>
            </a:r>
            <a:r>
              <a:rPr lang="en-US" sz="1400" dirty="0" smtClean="0">
                <a:solidFill>
                  <a:schemeClr val="tx2"/>
                </a:solidFill>
              </a:rPr>
              <a:t> </a:t>
            </a:r>
            <a:r>
              <a:rPr lang="en-US" sz="1400" dirty="0" err="1" smtClean="0">
                <a:solidFill>
                  <a:schemeClr val="tx2"/>
                </a:solidFill>
              </a:rPr>
              <a:t>útiles</a:t>
            </a:r>
            <a:r>
              <a:rPr lang="en-US" sz="1400" dirty="0" smtClean="0">
                <a:solidFill>
                  <a:schemeClr val="tx2"/>
                </a:solidFill>
              </a:rPr>
              <a:t> </a:t>
            </a:r>
            <a:r>
              <a:rPr lang="en-US" sz="1400" dirty="0" err="1" smtClean="0">
                <a:solidFill>
                  <a:schemeClr val="tx2"/>
                </a:solidFill>
              </a:rPr>
              <a:t>para</a:t>
            </a:r>
            <a:r>
              <a:rPr lang="en-US" sz="1400" dirty="0" smtClean="0">
                <a:solidFill>
                  <a:schemeClr val="tx2"/>
                </a:solidFill>
              </a:rPr>
              <a:t> el </a:t>
            </a:r>
            <a:r>
              <a:rPr lang="en-US" sz="1400" dirty="0" err="1" smtClean="0">
                <a:solidFill>
                  <a:schemeClr val="tx2"/>
                </a:solidFill>
              </a:rPr>
              <a:t>monitoreo</a:t>
            </a:r>
            <a:r>
              <a:rPr lang="en-US" sz="1400" dirty="0" smtClean="0">
                <a:solidFill>
                  <a:schemeClr val="tx2"/>
                </a:solidFill>
              </a:rPr>
              <a:t> de </a:t>
            </a:r>
            <a:r>
              <a:rPr lang="en-US" sz="1400" dirty="0" err="1" smtClean="0">
                <a:solidFill>
                  <a:schemeClr val="tx2"/>
                </a:solidFill>
              </a:rPr>
              <a:t>límites</a:t>
            </a:r>
            <a:r>
              <a:rPr lang="en-US" sz="1400" dirty="0" smtClean="0">
                <a:solidFill>
                  <a:schemeClr val="tx2"/>
                </a:solidFill>
              </a:rPr>
              <a:t> y de </a:t>
            </a:r>
            <a:r>
              <a:rPr lang="en-US" sz="1400" dirty="0" err="1" smtClean="0">
                <a:solidFill>
                  <a:schemeClr val="tx2"/>
                </a:solidFill>
              </a:rPr>
              <a:t>desempeño</a:t>
            </a:r>
            <a:r>
              <a:rPr lang="en-US" sz="1400" dirty="0">
                <a:solidFill>
                  <a:schemeClr val="tx2"/>
                </a:solidFill>
              </a:rPr>
              <a:t> </a:t>
            </a:r>
            <a:r>
              <a:rPr lang="en-US" sz="1400" dirty="0" smtClean="0">
                <a:solidFill>
                  <a:schemeClr val="tx2"/>
                </a:solidFill>
              </a:rPr>
              <a:t>(e.g. </a:t>
            </a:r>
            <a:r>
              <a:rPr lang="en-US" sz="1400" dirty="0" err="1" smtClean="0">
                <a:solidFill>
                  <a:schemeClr val="tx2"/>
                </a:solidFill>
              </a:rPr>
              <a:t>capacidad</a:t>
            </a:r>
            <a:r>
              <a:rPr lang="en-US" sz="1400" dirty="0" smtClean="0">
                <a:solidFill>
                  <a:schemeClr val="tx2"/>
                </a:solidFill>
              </a:rPr>
              <a:t> </a:t>
            </a:r>
            <a:r>
              <a:rPr lang="en-US" sz="1400" dirty="0" err="1" smtClean="0">
                <a:solidFill>
                  <a:schemeClr val="tx2"/>
                </a:solidFill>
              </a:rPr>
              <a:t>catastrófica</a:t>
            </a:r>
            <a:r>
              <a:rPr lang="en-US" sz="1400" dirty="0" smtClean="0">
                <a:solidFill>
                  <a:schemeClr val="tx2"/>
                </a:solidFill>
              </a:rPr>
              <a:t>, </a:t>
            </a:r>
            <a:r>
              <a:rPr lang="en-US" sz="1400" dirty="0" err="1" smtClean="0">
                <a:solidFill>
                  <a:schemeClr val="tx2"/>
                </a:solidFill>
              </a:rPr>
              <a:t>RARoC</a:t>
            </a:r>
            <a:r>
              <a:rPr lang="en-US" sz="1400" dirty="0" smtClean="0">
                <a:solidFill>
                  <a:schemeClr val="tx2"/>
                </a:solidFill>
              </a:rPr>
              <a:t>, </a:t>
            </a:r>
            <a:r>
              <a:rPr lang="en-US" sz="1400" dirty="0" err="1" smtClean="0">
                <a:solidFill>
                  <a:schemeClr val="tx2"/>
                </a:solidFill>
              </a:rPr>
              <a:t>etc</a:t>
            </a:r>
            <a:r>
              <a:rPr lang="en-US" sz="1400" dirty="0" smtClean="0">
                <a:solidFill>
                  <a:schemeClr val="tx2"/>
                </a:solidFill>
              </a:rPr>
              <a:t>) </a:t>
            </a:r>
          </a:p>
        </p:txBody>
      </p:sp>
      <p:sp>
        <p:nvSpPr>
          <p:cNvPr id="8" name="TextBox 25"/>
          <p:cNvSpPr txBox="1"/>
          <p:nvPr/>
        </p:nvSpPr>
        <p:spPr bwMode="auto">
          <a:xfrm>
            <a:off x="3347864" y="1715763"/>
            <a:ext cx="2464963" cy="293721"/>
          </a:xfrm>
          <a:prstGeom prst="rect">
            <a:avLst/>
          </a:prstGeom>
          <a:solidFill>
            <a:schemeClr val="accent5"/>
          </a:solidFill>
          <a:ln w="6350">
            <a:solidFill>
              <a:schemeClr val="tx2"/>
            </a:solidFill>
          </a:ln>
        </p:spPr>
        <p:txBody>
          <a:bodyPr wrap="square" lIns="54000" tIns="54000" rIns="180000" bIns="54000">
            <a:spAutoFit/>
          </a:bodyPr>
          <a:lstStyle/>
          <a:p>
            <a:pPr algn="ctr" fontAlgn="auto">
              <a:spcBef>
                <a:spcPts val="0"/>
              </a:spcBef>
              <a:spcAft>
                <a:spcPts val="0"/>
              </a:spcAft>
              <a:defRPr/>
            </a:pPr>
            <a:r>
              <a:rPr lang="en-US" sz="1200" b="1" dirty="0" err="1" smtClean="0">
                <a:solidFill>
                  <a:schemeClr val="bg1"/>
                </a:solidFill>
              </a:rPr>
              <a:t>Análisis</a:t>
            </a:r>
            <a:r>
              <a:rPr lang="en-US" sz="1200" b="1" dirty="0" smtClean="0">
                <a:solidFill>
                  <a:schemeClr val="bg1"/>
                </a:solidFill>
              </a:rPr>
              <a:t> de </a:t>
            </a:r>
            <a:r>
              <a:rPr lang="en-US" sz="1200" b="1" dirty="0" err="1" smtClean="0">
                <a:solidFill>
                  <a:schemeClr val="bg1"/>
                </a:solidFill>
              </a:rPr>
              <a:t>Escenarios</a:t>
            </a:r>
            <a:endParaRPr lang="en-US" sz="1200" b="1" dirty="0">
              <a:solidFill>
                <a:schemeClr val="bg1"/>
              </a:solidFill>
              <a:latin typeface="+mn-lt"/>
              <a:cs typeface="+mn-cs"/>
            </a:endParaRPr>
          </a:p>
        </p:txBody>
      </p:sp>
      <p:sp>
        <p:nvSpPr>
          <p:cNvPr id="9" name="TextBox 26"/>
          <p:cNvSpPr txBox="1"/>
          <p:nvPr/>
        </p:nvSpPr>
        <p:spPr bwMode="auto">
          <a:xfrm>
            <a:off x="3347864" y="2014213"/>
            <a:ext cx="2464963" cy="3056575"/>
          </a:xfrm>
          <a:prstGeom prst="rect">
            <a:avLst/>
          </a:prstGeom>
          <a:noFill/>
          <a:ln w="6350">
            <a:solidFill>
              <a:schemeClr val="tx2"/>
            </a:solidFill>
          </a:ln>
        </p:spPr>
        <p:txBody>
          <a:bodyPr lIns="54000" tIns="54000" rIns="180000" bIns="54000"/>
          <a:lstStyle/>
          <a:p>
            <a:pPr marL="285750" lvl="1" indent="-285750">
              <a:spcBef>
                <a:spcPts val="600"/>
              </a:spcBef>
              <a:buFont typeface="Arial" panose="020B0604020202020204" pitchFamily="34" charset="0"/>
              <a:buChar char="•"/>
              <a:defRPr/>
            </a:pPr>
            <a:r>
              <a:rPr lang="en-US" sz="1400" dirty="0" err="1" smtClean="0">
                <a:solidFill>
                  <a:schemeClr val="tx2"/>
                </a:solidFill>
              </a:rPr>
              <a:t>Escenarios</a:t>
            </a:r>
            <a:r>
              <a:rPr lang="en-US" sz="1400" dirty="0" smtClean="0">
                <a:solidFill>
                  <a:schemeClr val="tx2"/>
                </a:solidFill>
              </a:rPr>
              <a:t> </a:t>
            </a:r>
            <a:r>
              <a:rPr lang="en-US" sz="1400" dirty="0" err="1" smtClean="0">
                <a:solidFill>
                  <a:schemeClr val="tx2"/>
                </a:solidFill>
              </a:rPr>
              <a:t>relevantes</a:t>
            </a:r>
            <a:r>
              <a:rPr lang="en-US" sz="1400" dirty="0" smtClean="0">
                <a:solidFill>
                  <a:schemeClr val="tx2"/>
                </a:solidFill>
              </a:rPr>
              <a:t> </a:t>
            </a:r>
            <a:r>
              <a:rPr lang="en-US" sz="1400" dirty="0" err="1" smtClean="0">
                <a:solidFill>
                  <a:schemeClr val="tx2"/>
                </a:solidFill>
              </a:rPr>
              <a:t>para</a:t>
            </a:r>
            <a:r>
              <a:rPr lang="en-US" sz="1400" dirty="0" smtClean="0">
                <a:solidFill>
                  <a:schemeClr val="tx2"/>
                </a:solidFill>
              </a:rPr>
              <a:t> la </a:t>
            </a:r>
            <a:r>
              <a:rPr lang="en-US" sz="1400" dirty="0" err="1" smtClean="0">
                <a:solidFill>
                  <a:schemeClr val="tx2"/>
                </a:solidFill>
              </a:rPr>
              <a:t>compaía</a:t>
            </a:r>
            <a:endParaRPr lang="en-US" sz="1400" dirty="0" smtClean="0">
              <a:solidFill>
                <a:schemeClr val="tx2"/>
              </a:solidFill>
            </a:endParaRPr>
          </a:p>
          <a:p>
            <a:pPr marL="285750" lvl="1" indent="-285750">
              <a:spcBef>
                <a:spcPts val="600"/>
              </a:spcBef>
              <a:buFont typeface="Arial" panose="020B0604020202020204" pitchFamily="34" charset="0"/>
              <a:buChar char="•"/>
              <a:defRPr/>
            </a:pPr>
            <a:r>
              <a:rPr lang="en-US" sz="1400" dirty="0" err="1" smtClean="0">
                <a:solidFill>
                  <a:schemeClr val="tx2"/>
                </a:solidFill>
              </a:rPr>
              <a:t>Discusión</a:t>
            </a:r>
            <a:r>
              <a:rPr lang="en-US" sz="1400" dirty="0" smtClean="0">
                <a:solidFill>
                  <a:schemeClr val="tx2"/>
                </a:solidFill>
              </a:rPr>
              <a:t> </a:t>
            </a:r>
            <a:r>
              <a:rPr lang="en-US" sz="1400" dirty="0" err="1" smtClean="0">
                <a:solidFill>
                  <a:schemeClr val="tx2"/>
                </a:solidFill>
              </a:rPr>
              <a:t>más</a:t>
            </a:r>
            <a:r>
              <a:rPr lang="en-US" sz="1400" dirty="0" smtClean="0">
                <a:solidFill>
                  <a:schemeClr val="tx2"/>
                </a:solidFill>
              </a:rPr>
              <a:t> </a:t>
            </a:r>
            <a:r>
              <a:rPr lang="en-US" sz="1400" dirty="0" err="1" smtClean="0">
                <a:solidFill>
                  <a:schemeClr val="tx2"/>
                </a:solidFill>
              </a:rPr>
              <a:t>allá</a:t>
            </a:r>
            <a:r>
              <a:rPr lang="en-US" sz="1400" dirty="0" smtClean="0">
                <a:solidFill>
                  <a:schemeClr val="tx2"/>
                </a:solidFill>
              </a:rPr>
              <a:t> de un </a:t>
            </a:r>
            <a:r>
              <a:rPr lang="en-US" sz="1400" dirty="0" err="1" smtClean="0">
                <a:solidFill>
                  <a:schemeClr val="tx2"/>
                </a:solidFill>
              </a:rPr>
              <a:t>año</a:t>
            </a:r>
            <a:endParaRPr lang="en-US" sz="1400" dirty="0" smtClean="0">
              <a:solidFill>
                <a:schemeClr val="tx2"/>
              </a:solidFill>
            </a:endParaRPr>
          </a:p>
          <a:p>
            <a:pPr marL="285750" lvl="1" indent="-285750">
              <a:spcBef>
                <a:spcPts val="600"/>
              </a:spcBef>
              <a:buFont typeface="Arial" panose="020B0604020202020204" pitchFamily="34" charset="0"/>
              <a:buChar char="•"/>
              <a:defRPr/>
            </a:pPr>
            <a:r>
              <a:rPr lang="en-US" sz="1400" dirty="0" err="1" smtClean="0">
                <a:solidFill>
                  <a:schemeClr val="tx2"/>
                </a:solidFill>
              </a:rPr>
              <a:t>Puntos</a:t>
            </a:r>
            <a:r>
              <a:rPr lang="en-US" sz="1400" dirty="0" smtClean="0">
                <a:solidFill>
                  <a:schemeClr val="tx2"/>
                </a:solidFill>
              </a:rPr>
              <a:t> de vista </a:t>
            </a:r>
            <a:r>
              <a:rPr lang="en-US" sz="1400" dirty="0" err="1" smtClean="0">
                <a:solidFill>
                  <a:schemeClr val="tx2"/>
                </a:solidFill>
              </a:rPr>
              <a:t>variados</a:t>
            </a:r>
            <a:r>
              <a:rPr lang="en-US" sz="1400" dirty="0" smtClean="0">
                <a:solidFill>
                  <a:schemeClr val="tx2"/>
                </a:solidFill>
              </a:rPr>
              <a:t> (no solo </a:t>
            </a:r>
            <a:r>
              <a:rPr lang="en-US" sz="1400" dirty="0" err="1" smtClean="0">
                <a:solidFill>
                  <a:schemeClr val="tx2"/>
                </a:solidFill>
              </a:rPr>
              <a:t>económico</a:t>
            </a:r>
            <a:r>
              <a:rPr lang="en-US" sz="1400" dirty="0" smtClean="0">
                <a:solidFill>
                  <a:schemeClr val="tx2"/>
                </a:solidFill>
              </a:rPr>
              <a:t>)</a:t>
            </a:r>
          </a:p>
          <a:p>
            <a:pPr marL="285750" lvl="1" indent="-285750">
              <a:spcBef>
                <a:spcPts val="600"/>
              </a:spcBef>
              <a:buFont typeface="Arial" panose="020B0604020202020204" pitchFamily="34" charset="0"/>
              <a:buChar char="•"/>
              <a:defRPr/>
            </a:pPr>
            <a:r>
              <a:rPr lang="en-US" sz="1400" dirty="0" smtClean="0">
                <a:solidFill>
                  <a:schemeClr val="tx2"/>
                </a:solidFill>
              </a:rPr>
              <a:t>Clave en </a:t>
            </a:r>
            <a:r>
              <a:rPr lang="en-US" sz="1400" dirty="0" err="1" smtClean="0">
                <a:solidFill>
                  <a:schemeClr val="tx2"/>
                </a:solidFill>
              </a:rPr>
              <a:t>planeación</a:t>
            </a:r>
            <a:r>
              <a:rPr lang="en-US" sz="1400" dirty="0" smtClean="0">
                <a:solidFill>
                  <a:schemeClr val="tx2"/>
                </a:solidFill>
              </a:rPr>
              <a:t> </a:t>
            </a:r>
            <a:r>
              <a:rPr lang="en-US" sz="1400" dirty="0" err="1" smtClean="0">
                <a:solidFill>
                  <a:schemeClr val="tx2"/>
                </a:solidFill>
              </a:rPr>
              <a:t>estratégica</a:t>
            </a:r>
            <a:r>
              <a:rPr lang="en-US" sz="1400" dirty="0" smtClean="0">
                <a:solidFill>
                  <a:schemeClr val="tx2"/>
                </a:solidFill>
              </a:rPr>
              <a:t> y de </a:t>
            </a:r>
            <a:r>
              <a:rPr lang="en-US" sz="1400" dirty="0" err="1" smtClean="0">
                <a:solidFill>
                  <a:schemeClr val="tx2"/>
                </a:solidFill>
              </a:rPr>
              <a:t>emergencia</a:t>
            </a:r>
            <a:endParaRPr lang="en-US" sz="1400" dirty="0" smtClean="0">
              <a:solidFill>
                <a:schemeClr val="tx2"/>
              </a:solidFill>
            </a:endParaRPr>
          </a:p>
          <a:p>
            <a:pPr marL="285750" lvl="1" indent="-285750">
              <a:spcBef>
                <a:spcPts val="600"/>
              </a:spcBef>
              <a:buFont typeface="Arial" panose="020B0604020202020204" pitchFamily="34" charset="0"/>
              <a:buChar char="•"/>
              <a:defRPr/>
            </a:pPr>
            <a:r>
              <a:rPr lang="en-US" sz="1400" dirty="0" err="1" smtClean="0">
                <a:solidFill>
                  <a:schemeClr val="tx2"/>
                </a:solidFill>
              </a:rPr>
              <a:t>Catalista</a:t>
            </a:r>
            <a:r>
              <a:rPr lang="en-US" sz="1400" dirty="0" smtClean="0">
                <a:solidFill>
                  <a:schemeClr val="tx2"/>
                </a:solidFill>
              </a:rPr>
              <a:t> </a:t>
            </a:r>
            <a:r>
              <a:rPr lang="en-US" sz="1400" dirty="0" err="1" smtClean="0">
                <a:solidFill>
                  <a:schemeClr val="tx2"/>
                </a:solidFill>
              </a:rPr>
              <a:t>para</a:t>
            </a:r>
            <a:r>
              <a:rPr lang="en-US" sz="1400" dirty="0" smtClean="0">
                <a:solidFill>
                  <a:schemeClr val="tx2"/>
                </a:solidFill>
              </a:rPr>
              <a:t> </a:t>
            </a:r>
            <a:r>
              <a:rPr lang="en-US" sz="1400" dirty="0" err="1" smtClean="0">
                <a:solidFill>
                  <a:schemeClr val="tx2"/>
                </a:solidFill>
              </a:rPr>
              <a:t>discusiones</a:t>
            </a:r>
            <a:endParaRPr lang="en-US" sz="1400" dirty="0" smtClean="0">
              <a:solidFill>
                <a:schemeClr val="tx2"/>
              </a:solidFill>
            </a:endParaRPr>
          </a:p>
          <a:p>
            <a:pPr marL="0" lvl="1">
              <a:spcBef>
                <a:spcPts val="600"/>
              </a:spcBef>
              <a:buFont typeface="Arial" charset="0"/>
              <a:buNone/>
              <a:defRPr/>
            </a:pPr>
            <a:r>
              <a:rPr lang="en-US" sz="1400" dirty="0" smtClean="0">
                <a:solidFill>
                  <a:schemeClr val="tx2"/>
                </a:solidFill>
              </a:rPr>
              <a:t>.</a:t>
            </a:r>
          </a:p>
          <a:p>
            <a:pPr marL="0" lvl="1">
              <a:buFont typeface="Arial" charset="0"/>
              <a:buNone/>
              <a:defRPr/>
            </a:pPr>
            <a:r>
              <a:rPr lang="en-US" sz="1400" dirty="0" smtClean="0">
                <a:solidFill>
                  <a:schemeClr val="tx2"/>
                </a:solidFill>
              </a:rPr>
              <a:t> </a:t>
            </a:r>
            <a:endParaRPr lang="en-US" sz="1400" dirty="0">
              <a:solidFill>
                <a:schemeClr val="tx2"/>
              </a:solidFill>
            </a:endParaRPr>
          </a:p>
        </p:txBody>
      </p:sp>
      <p:sp>
        <p:nvSpPr>
          <p:cNvPr id="10" name="TextBox 27"/>
          <p:cNvSpPr txBox="1"/>
          <p:nvPr/>
        </p:nvSpPr>
        <p:spPr bwMode="auto">
          <a:xfrm>
            <a:off x="753767" y="5301208"/>
            <a:ext cx="7651347" cy="576064"/>
          </a:xfrm>
          <a:prstGeom prst="rect">
            <a:avLst/>
          </a:prstGeom>
          <a:solidFill>
            <a:schemeClr val="tx2"/>
          </a:solidFill>
          <a:ln w="6350">
            <a:solidFill>
              <a:schemeClr val="tx2"/>
            </a:solidFill>
          </a:ln>
        </p:spPr>
        <p:txBody>
          <a:bodyPr wrap="square" lIns="54000" tIns="54000" rIns="180000" bIns="54000" anchor="ctr">
            <a:noAutofit/>
          </a:bodyPr>
          <a:lstStyle/>
          <a:p>
            <a:pPr marL="357188" fontAlgn="auto">
              <a:spcBef>
                <a:spcPts val="0"/>
              </a:spcBef>
              <a:spcAft>
                <a:spcPts val="0"/>
              </a:spcAft>
              <a:defRPr/>
            </a:pPr>
            <a:r>
              <a:rPr lang="en-US" sz="1600" b="1" dirty="0" smtClean="0">
                <a:solidFill>
                  <a:schemeClr val="bg1"/>
                </a:solidFill>
                <a:latin typeface="+mn-lt"/>
                <a:cs typeface="+mn-cs"/>
              </a:rPr>
              <a:t>Para un ERM </a:t>
            </a:r>
            <a:r>
              <a:rPr lang="en-US" sz="1600" b="1" dirty="0" err="1" smtClean="0">
                <a:solidFill>
                  <a:schemeClr val="bg1"/>
                </a:solidFill>
                <a:latin typeface="+mn-lt"/>
                <a:cs typeface="+mn-cs"/>
              </a:rPr>
              <a:t>confiable</a:t>
            </a:r>
            <a:r>
              <a:rPr lang="en-US" sz="1600" b="1" dirty="0" smtClean="0">
                <a:solidFill>
                  <a:schemeClr val="bg1"/>
                </a:solidFill>
                <a:latin typeface="+mn-lt"/>
                <a:cs typeface="+mn-cs"/>
              </a:rPr>
              <a:t> </a:t>
            </a:r>
            <a:r>
              <a:rPr lang="en-US" sz="1600" b="1" dirty="0" err="1" smtClean="0">
                <a:solidFill>
                  <a:schemeClr val="bg1"/>
                </a:solidFill>
                <a:latin typeface="+mn-lt"/>
                <a:cs typeface="+mn-cs"/>
              </a:rPr>
              <a:t>es</a:t>
            </a:r>
            <a:r>
              <a:rPr lang="en-US" sz="1600" b="1" dirty="0" smtClean="0">
                <a:solidFill>
                  <a:schemeClr val="bg1"/>
                </a:solidFill>
                <a:latin typeface="+mn-lt"/>
                <a:cs typeface="+mn-cs"/>
              </a:rPr>
              <a:t> </a:t>
            </a:r>
            <a:r>
              <a:rPr lang="en-US" sz="1600" b="1" dirty="0" err="1" smtClean="0">
                <a:solidFill>
                  <a:schemeClr val="bg1"/>
                </a:solidFill>
                <a:latin typeface="+mn-lt"/>
                <a:cs typeface="+mn-cs"/>
              </a:rPr>
              <a:t>esencial</a:t>
            </a:r>
            <a:r>
              <a:rPr lang="en-US" sz="1600" b="1" dirty="0" smtClean="0">
                <a:solidFill>
                  <a:schemeClr val="bg1"/>
                </a:solidFill>
                <a:latin typeface="+mn-lt"/>
                <a:cs typeface="+mn-cs"/>
              </a:rPr>
              <a:t> </a:t>
            </a:r>
            <a:r>
              <a:rPr lang="en-US" sz="1600" b="1" dirty="0" err="1" smtClean="0">
                <a:solidFill>
                  <a:schemeClr val="bg1"/>
                </a:solidFill>
                <a:latin typeface="+mn-lt"/>
                <a:cs typeface="+mn-cs"/>
              </a:rPr>
              <a:t>que</a:t>
            </a:r>
            <a:r>
              <a:rPr lang="en-US" sz="1600" b="1" dirty="0" smtClean="0">
                <a:solidFill>
                  <a:schemeClr val="bg1"/>
                </a:solidFill>
                <a:latin typeface="+mn-lt"/>
                <a:cs typeface="+mn-cs"/>
              </a:rPr>
              <a:t> se </a:t>
            </a:r>
            <a:r>
              <a:rPr lang="en-US" sz="1600" b="1" dirty="0" err="1" smtClean="0">
                <a:solidFill>
                  <a:schemeClr val="bg1"/>
                </a:solidFill>
                <a:latin typeface="+mn-lt"/>
                <a:cs typeface="+mn-cs"/>
              </a:rPr>
              <a:t>usen</a:t>
            </a:r>
            <a:r>
              <a:rPr lang="en-US" sz="1600" b="1" dirty="0" smtClean="0">
                <a:solidFill>
                  <a:schemeClr val="bg1"/>
                </a:solidFill>
                <a:latin typeface="+mn-lt"/>
                <a:cs typeface="+mn-cs"/>
              </a:rPr>
              <a:t> </a:t>
            </a:r>
            <a:r>
              <a:rPr lang="en-US" sz="1600" b="1" dirty="0" err="1" smtClean="0">
                <a:solidFill>
                  <a:schemeClr val="bg1"/>
                </a:solidFill>
                <a:latin typeface="+mn-lt"/>
                <a:cs typeface="+mn-cs"/>
              </a:rPr>
              <a:t>estrategias</a:t>
            </a:r>
            <a:r>
              <a:rPr lang="en-US" sz="1600" b="1" dirty="0" smtClean="0">
                <a:solidFill>
                  <a:schemeClr val="bg1"/>
                </a:solidFill>
                <a:latin typeface="+mn-lt"/>
                <a:cs typeface="+mn-cs"/>
              </a:rPr>
              <a:t> </a:t>
            </a:r>
            <a:r>
              <a:rPr lang="en-US" sz="1600" b="1" dirty="0" err="1" smtClean="0">
                <a:solidFill>
                  <a:schemeClr val="bg1"/>
                </a:solidFill>
                <a:latin typeface="+mn-lt"/>
                <a:cs typeface="+mn-cs"/>
              </a:rPr>
              <a:t>apropiadas</a:t>
            </a:r>
            <a:r>
              <a:rPr lang="en-US" sz="1600" b="1" dirty="0" smtClean="0">
                <a:solidFill>
                  <a:schemeClr val="bg1"/>
                </a:solidFill>
                <a:latin typeface="+mn-lt"/>
                <a:cs typeface="+mn-cs"/>
              </a:rPr>
              <a:t> y </a:t>
            </a:r>
            <a:r>
              <a:rPr lang="en-US" sz="1600" b="1" dirty="0" err="1" smtClean="0">
                <a:solidFill>
                  <a:schemeClr val="bg1"/>
                </a:solidFill>
                <a:latin typeface="+mn-lt"/>
                <a:cs typeface="+mn-cs"/>
              </a:rPr>
              <a:t>que</a:t>
            </a:r>
            <a:r>
              <a:rPr lang="en-US" sz="1600" b="1" dirty="0" smtClean="0">
                <a:solidFill>
                  <a:schemeClr val="bg1"/>
                </a:solidFill>
                <a:latin typeface="+mn-lt"/>
                <a:cs typeface="+mn-cs"/>
              </a:rPr>
              <a:t> </a:t>
            </a:r>
            <a:r>
              <a:rPr lang="en-US" sz="1600" b="1" dirty="0" err="1" smtClean="0">
                <a:solidFill>
                  <a:schemeClr val="bg1"/>
                </a:solidFill>
                <a:latin typeface="+mn-lt"/>
                <a:cs typeface="+mn-cs"/>
              </a:rPr>
              <a:t>estas</a:t>
            </a:r>
            <a:r>
              <a:rPr lang="en-US" sz="1600" b="1" dirty="0" smtClean="0">
                <a:solidFill>
                  <a:schemeClr val="bg1"/>
                </a:solidFill>
                <a:latin typeface="+mn-lt"/>
                <a:cs typeface="+mn-cs"/>
              </a:rPr>
              <a:t> </a:t>
            </a:r>
            <a:r>
              <a:rPr lang="en-US" sz="1600" b="1" dirty="0" err="1" smtClean="0">
                <a:solidFill>
                  <a:schemeClr val="bg1"/>
                </a:solidFill>
                <a:latin typeface="+mn-lt"/>
                <a:cs typeface="+mn-cs"/>
              </a:rPr>
              <a:t>sean</a:t>
            </a:r>
            <a:r>
              <a:rPr lang="en-US" sz="1600" b="1" dirty="0" smtClean="0">
                <a:solidFill>
                  <a:schemeClr val="bg1"/>
                </a:solidFill>
                <a:latin typeface="+mn-lt"/>
                <a:cs typeface="+mn-cs"/>
              </a:rPr>
              <a:t> </a:t>
            </a:r>
            <a:r>
              <a:rPr lang="en-US" sz="1600" b="1" dirty="0" err="1" smtClean="0">
                <a:solidFill>
                  <a:schemeClr val="bg1"/>
                </a:solidFill>
                <a:latin typeface="+mn-lt"/>
                <a:cs typeface="+mn-cs"/>
              </a:rPr>
              <a:t>consistentes</a:t>
            </a:r>
            <a:r>
              <a:rPr lang="en-US" sz="1600" b="1" dirty="0" smtClean="0">
                <a:solidFill>
                  <a:schemeClr val="bg1"/>
                </a:solidFill>
                <a:latin typeface="+mn-lt"/>
                <a:cs typeface="+mn-cs"/>
              </a:rPr>
              <a:t> y </a:t>
            </a:r>
            <a:r>
              <a:rPr lang="en-US" sz="1600" b="1" dirty="0" err="1" smtClean="0">
                <a:solidFill>
                  <a:schemeClr val="bg1"/>
                </a:solidFill>
                <a:latin typeface="+mn-lt"/>
                <a:cs typeface="+mn-cs"/>
              </a:rPr>
              <a:t>puedan</a:t>
            </a:r>
            <a:r>
              <a:rPr lang="en-US" sz="1600" b="1" dirty="0" smtClean="0">
                <a:solidFill>
                  <a:schemeClr val="bg1"/>
                </a:solidFill>
                <a:latin typeface="+mn-lt"/>
                <a:cs typeface="+mn-cs"/>
              </a:rPr>
              <a:t> </a:t>
            </a:r>
            <a:r>
              <a:rPr lang="en-US" sz="1600" b="1" dirty="0" err="1" smtClean="0">
                <a:solidFill>
                  <a:schemeClr val="bg1"/>
                </a:solidFill>
                <a:latin typeface="+mn-lt"/>
                <a:cs typeface="+mn-cs"/>
              </a:rPr>
              <a:t>ser</a:t>
            </a:r>
            <a:r>
              <a:rPr lang="en-US" sz="1600" b="1" dirty="0" smtClean="0">
                <a:solidFill>
                  <a:schemeClr val="bg1"/>
                </a:solidFill>
                <a:latin typeface="+mn-lt"/>
                <a:cs typeface="+mn-cs"/>
              </a:rPr>
              <a:t> </a:t>
            </a:r>
            <a:r>
              <a:rPr lang="en-US" sz="1600" b="1" dirty="0" err="1" smtClean="0">
                <a:solidFill>
                  <a:schemeClr val="bg1"/>
                </a:solidFill>
                <a:latin typeface="+mn-lt"/>
                <a:cs typeface="+mn-cs"/>
              </a:rPr>
              <a:t>consiliadas</a:t>
            </a:r>
            <a:endParaRPr lang="en-US" sz="1600" b="1" dirty="0">
              <a:solidFill>
                <a:schemeClr val="bg1"/>
              </a:solidFill>
              <a:latin typeface="+mn-lt"/>
              <a:cs typeface="+mn-cs"/>
            </a:endParaRPr>
          </a:p>
        </p:txBody>
      </p:sp>
      <p:sp>
        <p:nvSpPr>
          <p:cNvPr id="11" name="Gleichschenkliges Dreieck 10"/>
          <p:cNvSpPr/>
          <p:nvPr/>
        </p:nvSpPr>
        <p:spPr>
          <a:xfrm rot="5400000">
            <a:off x="773578" y="5544759"/>
            <a:ext cx="360040" cy="108012"/>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SwissReSans" pitchFamily="34" charset="0"/>
            </a:endParaRPr>
          </a:p>
        </p:txBody>
      </p:sp>
    </p:spTree>
    <p:extLst>
      <p:ext uri="{BB962C8B-B14F-4D97-AF65-F5344CB8AC3E}">
        <p14:creationId xmlns:p14="http://schemas.microsoft.com/office/powerpoint/2010/main" val="4043749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8E9F59B9-8094-4618-B073-21DD649DF751}" type="slidenum">
              <a:rPr lang="es-ES_tradnl" smtClean="0"/>
              <a:pPr/>
              <a:t>27</a:t>
            </a:fld>
            <a:endParaRPr lang="es-ES_tradnl" dirty="0"/>
          </a:p>
        </p:txBody>
      </p:sp>
      <p:sp>
        <p:nvSpPr>
          <p:cNvPr id="8" name="Title 3"/>
          <p:cNvSpPr>
            <a:spLocks noGrp="1"/>
          </p:cNvSpPr>
          <p:nvPr>
            <p:ph type="title"/>
          </p:nvPr>
        </p:nvSpPr>
        <p:spPr>
          <a:xfrm>
            <a:off x="755651" y="476251"/>
            <a:ext cx="5832475" cy="865187"/>
          </a:xfrm>
        </p:spPr>
        <p:txBody>
          <a:bodyPr/>
          <a:lstStyle/>
          <a:p>
            <a:r>
              <a:rPr lang="es-ES_tradnl" dirty="0" smtClean="0"/>
              <a:t>Agenda</a:t>
            </a:r>
            <a:endParaRPr lang="es-ES_tradnl" dirty="0"/>
          </a:p>
        </p:txBody>
      </p:sp>
      <p:sp>
        <p:nvSpPr>
          <p:cNvPr id="3" name="TextBox 2"/>
          <p:cNvSpPr txBox="1"/>
          <p:nvPr/>
        </p:nvSpPr>
        <p:spPr>
          <a:xfrm>
            <a:off x="755576" y="18448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Pilares del Marco de Administración de Riesgos</a:t>
            </a:r>
          </a:p>
        </p:txBody>
      </p:sp>
      <p:sp>
        <p:nvSpPr>
          <p:cNvPr id="9" name="TextBox 8"/>
          <p:cNvSpPr txBox="1"/>
          <p:nvPr/>
        </p:nvSpPr>
        <p:spPr>
          <a:xfrm>
            <a:off x="755576" y="2492896"/>
            <a:ext cx="6840760" cy="400110"/>
          </a:xfrm>
          <a:prstGeom prst="rect">
            <a:avLst/>
          </a:prstGeom>
          <a:solidFill>
            <a:schemeClr val="bg1">
              <a:lumMod val="50000"/>
            </a:schemeClr>
          </a:solidFill>
        </p:spPr>
        <p:txBody>
          <a:bodyPr wrap="square" rtlCol="0">
            <a:spAutoFit/>
          </a:bodyPr>
          <a:lstStyle/>
          <a:p>
            <a:pPr marL="342900" indent="-342900">
              <a:buFont typeface="Arial" panose="020B0604020202020204" pitchFamily="34" charset="0"/>
              <a:buChar char="•"/>
            </a:pPr>
            <a:r>
              <a:rPr lang="es-ES_tradnl" sz="2000" b="1" dirty="0" smtClean="0">
                <a:solidFill>
                  <a:schemeClr val="tx2">
                    <a:lumMod val="75000"/>
                  </a:schemeClr>
                </a:solidFill>
                <a:latin typeface="SwissReSans" pitchFamily="34" charset="0"/>
              </a:rPr>
              <a:t>Cuantificación de los Riesgos</a:t>
            </a:r>
          </a:p>
        </p:txBody>
      </p:sp>
      <p:sp>
        <p:nvSpPr>
          <p:cNvPr id="10" name="TextBox 9"/>
          <p:cNvSpPr txBox="1"/>
          <p:nvPr/>
        </p:nvSpPr>
        <p:spPr>
          <a:xfrm>
            <a:off x="755576" y="4109010"/>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Riesgos Difíciles de Cuantificar y el ORSA</a:t>
            </a:r>
          </a:p>
        </p:txBody>
      </p:sp>
      <p:sp>
        <p:nvSpPr>
          <p:cNvPr id="12" name="TextBox 11"/>
          <p:cNvSpPr txBox="1"/>
          <p:nvPr/>
        </p:nvSpPr>
        <p:spPr>
          <a:xfrm>
            <a:off x="755576" y="4757082"/>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Conclusiones</a:t>
            </a:r>
          </a:p>
        </p:txBody>
      </p:sp>
      <p:sp>
        <p:nvSpPr>
          <p:cNvPr id="11" name="TextBox 10"/>
          <p:cNvSpPr txBox="1"/>
          <p:nvPr/>
        </p:nvSpPr>
        <p:spPr>
          <a:xfrm>
            <a:off x="1187624" y="2924944"/>
            <a:ext cx="6840760" cy="400110"/>
          </a:xfrm>
          <a:prstGeom prst="rect">
            <a:avLst/>
          </a:prstGeom>
          <a:solidFill>
            <a:schemeClr val="tx2">
              <a:lumMod val="50000"/>
            </a:schemeClr>
          </a:solidFill>
        </p:spPr>
        <p:txBody>
          <a:bodyPr wrap="square" rtlCol="0">
            <a:spAutoFit/>
          </a:bodyPr>
          <a:lstStyle/>
          <a:p>
            <a:pPr marL="342900" indent="-342900">
              <a:buFont typeface="Arial" panose="020B0604020202020204" pitchFamily="34" charset="0"/>
              <a:buChar char="•"/>
            </a:pPr>
            <a:r>
              <a:rPr lang="es-ES_tradnl" sz="2000" b="1" dirty="0" smtClean="0">
                <a:solidFill>
                  <a:schemeClr val="bg1"/>
                </a:solidFill>
                <a:latin typeface="SwissReSans" pitchFamily="34" charset="0"/>
              </a:rPr>
              <a:t>Modelo Interno</a:t>
            </a:r>
          </a:p>
        </p:txBody>
      </p:sp>
      <p:sp>
        <p:nvSpPr>
          <p:cNvPr id="13" name="TextBox 12"/>
          <p:cNvSpPr txBox="1"/>
          <p:nvPr/>
        </p:nvSpPr>
        <p:spPr>
          <a:xfrm>
            <a:off x="1187624" y="328498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Análisis de Escenarios y Riesgos Emergentes</a:t>
            </a:r>
          </a:p>
        </p:txBody>
      </p:sp>
      <p:sp>
        <p:nvSpPr>
          <p:cNvPr id="14" name="TextBox 13"/>
          <p:cNvSpPr txBox="1"/>
          <p:nvPr/>
        </p:nvSpPr>
        <p:spPr>
          <a:xfrm>
            <a:off x="1187624" y="36450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Indicadores y Límites Cuantitativos</a:t>
            </a:r>
          </a:p>
        </p:txBody>
      </p:sp>
    </p:spTree>
    <p:extLst>
      <p:ext uri="{BB962C8B-B14F-4D97-AF65-F5344CB8AC3E}">
        <p14:creationId xmlns:p14="http://schemas.microsoft.com/office/powerpoint/2010/main" val="2273903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El desarrollo, implementación y mantenimiento de un modelo interno es un proceso muy complejo.</a:t>
            </a:r>
          </a:p>
          <a:p>
            <a:r>
              <a:rPr lang="es-ES_tradnl" dirty="0" smtClean="0"/>
              <a:t>Se requiere de un marco de validación del modelo muy robusto.</a:t>
            </a:r>
          </a:p>
          <a:p>
            <a:r>
              <a:rPr lang="es-ES_tradnl" dirty="0" smtClean="0"/>
              <a:t>Un reto es conciliar la complejidad del modelo interno con la estabilidad y transparencia de los resultados.</a:t>
            </a:r>
          </a:p>
          <a:p>
            <a:r>
              <a:rPr lang="es-ES_tradnl" dirty="0" smtClean="0"/>
              <a:t>Los parámetros en el modelo y los datos utilizados son incluso más importantes que el propio diseño del modelo.</a:t>
            </a:r>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28</a:t>
            </a:fld>
            <a:endParaRPr lang="es-ES_tradnl" dirty="0"/>
          </a:p>
        </p:txBody>
      </p:sp>
      <p:sp>
        <p:nvSpPr>
          <p:cNvPr id="4" name="Title 3"/>
          <p:cNvSpPr>
            <a:spLocks noGrp="1"/>
          </p:cNvSpPr>
          <p:nvPr>
            <p:ph type="title"/>
          </p:nvPr>
        </p:nvSpPr>
        <p:spPr/>
        <p:txBody>
          <a:bodyPr/>
          <a:lstStyle/>
          <a:p>
            <a:r>
              <a:rPr lang="es-ES_tradnl" dirty="0" smtClean="0"/>
              <a:t>Modelos Internos</a:t>
            </a:r>
            <a:endParaRPr lang="es-ES_tradnl" dirty="0"/>
          </a:p>
        </p:txBody>
      </p:sp>
      <p:sp>
        <p:nvSpPr>
          <p:cNvPr id="6" name="TextBox 5"/>
          <p:cNvSpPr txBox="1"/>
          <p:nvPr/>
        </p:nvSpPr>
        <p:spPr>
          <a:xfrm>
            <a:off x="683568" y="4437112"/>
            <a:ext cx="8136904" cy="1323439"/>
          </a:xfrm>
          <a:prstGeom prst="rect">
            <a:avLst/>
          </a:prstGeom>
          <a:solidFill>
            <a:schemeClr val="tx2">
              <a:lumMod val="75000"/>
            </a:schemeClr>
          </a:solidFill>
        </p:spPr>
        <p:txBody>
          <a:bodyPr wrap="square" rtlCol="0">
            <a:spAutoFit/>
          </a:bodyPr>
          <a:lstStyle/>
          <a:p>
            <a:r>
              <a:rPr lang="es-ES_tradnl" sz="2000" b="1" dirty="0" smtClean="0">
                <a:solidFill>
                  <a:schemeClr val="bg1"/>
                </a:solidFill>
                <a:latin typeface="SwissReSans" pitchFamily="34" charset="0"/>
              </a:rPr>
              <a:t>La clave del éxito del modelo interno es el entendimiento que tenga el consejo de administración acerca de este. </a:t>
            </a:r>
          </a:p>
          <a:p>
            <a:endParaRPr lang="es-ES_tradnl" sz="2000" b="1" dirty="0" smtClean="0">
              <a:solidFill>
                <a:schemeClr val="bg1"/>
              </a:solidFill>
              <a:latin typeface="SwissReSans" pitchFamily="34" charset="0"/>
            </a:endParaRPr>
          </a:p>
          <a:p>
            <a:r>
              <a:rPr lang="es-ES_tradnl" sz="2000" b="1" dirty="0" smtClean="0">
                <a:solidFill>
                  <a:schemeClr val="bg1"/>
                </a:solidFill>
                <a:latin typeface="SwissReSans" pitchFamily="34" charset="0"/>
              </a:rPr>
              <a:t>Prerrequisito para la toma de decisiones con el modelo.</a:t>
            </a:r>
          </a:p>
        </p:txBody>
      </p:sp>
    </p:spTree>
    <p:extLst>
      <p:ext uri="{BB962C8B-B14F-4D97-AF65-F5344CB8AC3E}">
        <p14:creationId xmlns:p14="http://schemas.microsoft.com/office/powerpoint/2010/main" val="749042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n-GB" smtClean="0"/>
              <a:pPr/>
              <a:t>29</a:t>
            </a:fld>
            <a:endParaRPr lang="en-GB" dirty="0"/>
          </a:p>
        </p:txBody>
      </p:sp>
      <p:sp>
        <p:nvSpPr>
          <p:cNvPr id="4" name="Title 3"/>
          <p:cNvSpPr>
            <a:spLocks noGrp="1"/>
          </p:cNvSpPr>
          <p:nvPr>
            <p:ph type="title"/>
          </p:nvPr>
        </p:nvSpPr>
        <p:spPr/>
        <p:txBody>
          <a:bodyPr/>
          <a:lstStyle/>
          <a:p>
            <a:r>
              <a:rPr lang="en-GB" dirty="0" smtClean="0"/>
              <a:t>P&amp;G </a:t>
            </a:r>
            <a:r>
              <a:rPr lang="en-GB" dirty="0" err="1" smtClean="0"/>
              <a:t>Estocástico</a:t>
            </a:r>
            <a:endParaRPr lang="en-GB" dirty="0"/>
          </a:p>
        </p:txBody>
      </p:sp>
      <p:sp>
        <p:nvSpPr>
          <p:cNvPr id="5" name="Text Box 20"/>
          <p:cNvSpPr txBox="1">
            <a:spLocks noChangeArrowheads="1"/>
          </p:cNvSpPr>
          <p:nvPr/>
        </p:nvSpPr>
        <p:spPr bwMode="auto">
          <a:xfrm>
            <a:off x="2366889" y="4101257"/>
            <a:ext cx="1295400" cy="377825"/>
          </a:xfrm>
          <a:prstGeom prst="rect">
            <a:avLst/>
          </a:prstGeom>
          <a:solidFill>
            <a:srgbClr val="FF0066"/>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spAutoFit/>
          </a:bodyPr>
          <a:lstStyle/>
          <a:p>
            <a:pPr algn="ctr">
              <a:buClrTx/>
              <a:buSzTx/>
              <a:buFontTx/>
              <a:buNone/>
            </a:pPr>
            <a:r>
              <a:rPr lang="en-US" sz="1600" dirty="0" smtClean="0">
                <a:solidFill>
                  <a:schemeClr val="bg1"/>
                </a:solidFill>
              </a:rPr>
              <a:t>P&amp;G</a:t>
            </a:r>
            <a:endParaRPr lang="en-US" sz="1600" dirty="0">
              <a:solidFill>
                <a:schemeClr val="bg1"/>
              </a:solidFill>
            </a:endParaRPr>
          </a:p>
        </p:txBody>
      </p:sp>
      <p:sp>
        <p:nvSpPr>
          <p:cNvPr id="6" name="Line 3"/>
          <p:cNvSpPr>
            <a:spLocks noChangeShapeType="1"/>
          </p:cNvSpPr>
          <p:nvPr/>
        </p:nvSpPr>
        <p:spPr bwMode="auto">
          <a:xfrm>
            <a:off x="755576" y="2150642"/>
            <a:ext cx="2895600" cy="0"/>
          </a:xfrm>
          <a:prstGeom prst="line">
            <a:avLst/>
          </a:prstGeom>
          <a:noFill/>
          <a:ln w="12700">
            <a:solidFill>
              <a:srgbClr val="728B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nchor="ctr"/>
          <a:lstStyle/>
          <a:p>
            <a:endParaRPr lang="en-GB" sz="1600"/>
          </a:p>
        </p:txBody>
      </p:sp>
      <p:sp>
        <p:nvSpPr>
          <p:cNvPr id="7" name="Text Box 5"/>
          <p:cNvSpPr txBox="1">
            <a:spLocks noChangeArrowheads="1"/>
          </p:cNvSpPr>
          <p:nvPr/>
        </p:nvSpPr>
        <p:spPr bwMode="auto">
          <a:xfrm>
            <a:off x="755576" y="2276872"/>
            <a:ext cx="1295400" cy="2826097"/>
          </a:xfrm>
          <a:prstGeom prst="rect">
            <a:avLst/>
          </a:prstGeom>
          <a:solidFill>
            <a:schemeClr val="tx2"/>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noAutofit/>
          </a:bodyPr>
          <a:lstStyle/>
          <a:p>
            <a:pPr algn="ctr">
              <a:buClrTx/>
              <a:buSzTx/>
              <a:buFontTx/>
              <a:buNone/>
            </a:pPr>
            <a:r>
              <a:rPr lang="en-US" sz="1600" dirty="0" smtClean="0">
                <a:solidFill>
                  <a:schemeClr val="bg1"/>
                </a:solidFill>
              </a:rPr>
              <a:t>Valor de </a:t>
            </a:r>
            <a:r>
              <a:rPr lang="en-US" sz="1600" dirty="0" err="1" smtClean="0">
                <a:solidFill>
                  <a:schemeClr val="bg1"/>
                </a:solidFill>
              </a:rPr>
              <a:t>mercado</a:t>
            </a:r>
            <a:r>
              <a:rPr lang="en-US" sz="1600" dirty="0" smtClean="0">
                <a:solidFill>
                  <a:schemeClr val="bg1"/>
                </a:solidFill>
              </a:rPr>
              <a:t> de </a:t>
            </a:r>
            <a:r>
              <a:rPr lang="en-US" sz="1600" dirty="0" err="1" smtClean="0">
                <a:solidFill>
                  <a:schemeClr val="bg1"/>
                </a:solidFill>
              </a:rPr>
              <a:t>activos</a:t>
            </a:r>
            <a:endParaRPr lang="en-US" sz="1600" dirty="0"/>
          </a:p>
          <a:p>
            <a:pPr algn="ctr">
              <a:buClrTx/>
              <a:buSzTx/>
              <a:buFontTx/>
              <a:buNone/>
            </a:pPr>
            <a:endParaRPr lang="en-US" sz="1600" dirty="0"/>
          </a:p>
          <a:p>
            <a:pPr algn="ctr">
              <a:buClrTx/>
              <a:buSzTx/>
              <a:buFontTx/>
              <a:buNone/>
            </a:pPr>
            <a:endParaRPr lang="en-US" sz="1600" dirty="0"/>
          </a:p>
          <a:p>
            <a:pPr algn="ctr">
              <a:buClrTx/>
              <a:buSzTx/>
              <a:buFontTx/>
              <a:buNone/>
            </a:pPr>
            <a:endParaRPr lang="en-US" sz="1600" dirty="0"/>
          </a:p>
        </p:txBody>
      </p:sp>
      <p:sp>
        <p:nvSpPr>
          <p:cNvPr id="8" name="Text Box 6"/>
          <p:cNvSpPr txBox="1">
            <a:spLocks noChangeArrowheads="1"/>
          </p:cNvSpPr>
          <p:nvPr/>
        </p:nvSpPr>
        <p:spPr bwMode="auto">
          <a:xfrm>
            <a:off x="2366889" y="2276874"/>
            <a:ext cx="1295400" cy="1824384"/>
          </a:xfrm>
          <a:prstGeom prst="rect">
            <a:avLst/>
          </a:prstGeom>
          <a:solidFill>
            <a:schemeClr val="accent1"/>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noAutofit/>
          </a:bodyPr>
          <a:lstStyle/>
          <a:p>
            <a:pPr algn="ctr">
              <a:buClrTx/>
              <a:buSzTx/>
              <a:buFontTx/>
              <a:buNone/>
            </a:pPr>
            <a:r>
              <a:rPr lang="en-US" sz="1600" dirty="0" smtClean="0">
                <a:solidFill>
                  <a:schemeClr val="bg1"/>
                </a:solidFill>
              </a:rPr>
              <a:t>Valor </a:t>
            </a:r>
            <a:r>
              <a:rPr lang="en-US" sz="1600" dirty="0" err="1" smtClean="0">
                <a:solidFill>
                  <a:schemeClr val="bg1"/>
                </a:solidFill>
              </a:rPr>
              <a:t>económico</a:t>
            </a:r>
            <a:r>
              <a:rPr lang="en-US" sz="1600" dirty="0" smtClean="0">
                <a:solidFill>
                  <a:schemeClr val="bg1"/>
                </a:solidFill>
              </a:rPr>
              <a:t> de </a:t>
            </a:r>
            <a:r>
              <a:rPr lang="en-US" sz="1600" dirty="0" err="1" smtClean="0">
                <a:solidFill>
                  <a:schemeClr val="bg1"/>
                </a:solidFill>
              </a:rPr>
              <a:t>pasivos</a:t>
            </a:r>
            <a:endParaRPr lang="en-US" sz="1600" dirty="0"/>
          </a:p>
          <a:p>
            <a:pPr algn="ctr">
              <a:buClrTx/>
              <a:buSzTx/>
              <a:buFontTx/>
              <a:buNone/>
            </a:pPr>
            <a:endParaRPr lang="en-US" sz="1600" dirty="0"/>
          </a:p>
        </p:txBody>
      </p:sp>
      <p:sp>
        <p:nvSpPr>
          <p:cNvPr id="9" name="Text Box 7"/>
          <p:cNvSpPr txBox="1">
            <a:spLocks noChangeArrowheads="1"/>
          </p:cNvSpPr>
          <p:nvPr/>
        </p:nvSpPr>
        <p:spPr bwMode="auto">
          <a:xfrm>
            <a:off x="2366889" y="4479082"/>
            <a:ext cx="1295400" cy="623308"/>
          </a:xfrm>
          <a:prstGeom prst="rect">
            <a:avLst/>
          </a:prstGeom>
          <a:solidFill>
            <a:srgbClr val="FF6600"/>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spAutoFit/>
          </a:bodyPr>
          <a:lstStyle/>
          <a:p>
            <a:pPr algn="ctr">
              <a:buClrTx/>
              <a:buSzTx/>
              <a:buFontTx/>
              <a:buNone/>
            </a:pPr>
            <a:r>
              <a:rPr lang="en-US" sz="1600" dirty="0" smtClean="0">
                <a:solidFill>
                  <a:schemeClr val="bg1"/>
                </a:solidFill>
              </a:rPr>
              <a:t>Capital </a:t>
            </a:r>
            <a:r>
              <a:rPr lang="en-US" sz="1600" dirty="0" err="1" smtClean="0">
                <a:solidFill>
                  <a:schemeClr val="bg1"/>
                </a:solidFill>
              </a:rPr>
              <a:t>económico</a:t>
            </a:r>
            <a:endParaRPr lang="en-US" sz="1600" dirty="0"/>
          </a:p>
        </p:txBody>
      </p:sp>
      <p:sp>
        <p:nvSpPr>
          <p:cNvPr id="10" name="Line 8"/>
          <p:cNvSpPr>
            <a:spLocks noChangeShapeType="1"/>
          </p:cNvSpPr>
          <p:nvPr/>
        </p:nvSpPr>
        <p:spPr bwMode="auto">
          <a:xfrm>
            <a:off x="2203376" y="1936328"/>
            <a:ext cx="0" cy="3166641"/>
          </a:xfrm>
          <a:prstGeom prst="line">
            <a:avLst/>
          </a:prstGeom>
          <a:noFill/>
          <a:ln w="12700">
            <a:solidFill>
              <a:srgbClr val="728B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nchor="ctr"/>
          <a:lstStyle/>
          <a:p>
            <a:endParaRPr lang="en-GB" sz="1600"/>
          </a:p>
        </p:txBody>
      </p:sp>
      <p:sp>
        <p:nvSpPr>
          <p:cNvPr id="11" name="Text Box 9"/>
          <p:cNvSpPr txBox="1">
            <a:spLocks noChangeArrowheads="1"/>
          </p:cNvSpPr>
          <p:nvPr/>
        </p:nvSpPr>
        <p:spPr bwMode="auto">
          <a:xfrm>
            <a:off x="1009576" y="1772816"/>
            <a:ext cx="800601" cy="377087"/>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dirty="0" err="1" smtClean="0">
                <a:solidFill>
                  <a:srgbClr val="728B81"/>
                </a:solidFill>
              </a:rPr>
              <a:t>Activos</a:t>
            </a:r>
            <a:endParaRPr lang="en-US" sz="1600" dirty="0"/>
          </a:p>
        </p:txBody>
      </p:sp>
      <p:sp>
        <p:nvSpPr>
          <p:cNvPr id="12" name="Text Box 10"/>
          <p:cNvSpPr txBox="1">
            <a:spLocks noChangeArrowheads="1"/>
          </p:cNvSpPr>
          <p:nvPr/>
        </p:nvSpPr>
        <p:spPr bwMode="auto">
          <a:xfrm>
            <a:off x="2366889" y="1772817"/>
            <a:ext cx="824197" cy="377087"/>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dirty="0" err="1" smtClean="0">
                <a:solidFill>
                  <a:srgbClr val="728B81"/>
                </a:solidFill>
              </a:rPr>
              <a:t>Pasivos</a:t>
            </a:r>
            <a:endParaRPr lang="en-US" sz="1600" dirty="0"/>
          </a:p>
        </p:txBody>
      </p:sp>
      <p:sp>
        <p:nvSpPr>
          <p:cNvPr id="13" name="TextBox 12"/>
          <p:cNvSpPr txBox="1"/>
          <p:nvPr/>
        </p:nvSpPr>
        <p:spPr>
          <a:xfrm>
            <a:off x="2699792" y="5219908"/>
            <a:ext cx="673582" cy="369332"/>
          </a:xfrm>
          <a:prstGeom prst="rect">
            <a:avLst/>
          </a:prstGeom>
          <a:noFill/>
        </p:spPr>
        <p:txBody>
          <a:bodyPr wrap="none" rtlCol="0">
            <a:spAutoFit/>
          </a:bodyPr>
          <a:lstStyle/>
          <a:p>
            <a:r>
              <a:rPr lang="en-GB" i="1" dirty="0" smtClean="0">
                <a:latin typeface="SwissReSans" pitchFamily="34" charset="0"/>
              </a:rPr>
              <a:t>t</a:t>
            </a:r>
            <a:r>
              <a:rPr lang="en-GB" dirty="0" smtClean="0">
                <a:latin typeface="SwissReSans" pitchFamily="34" charset="0"/>
              </a:rPr>
              <a:t> = 1</a:t>
            </a:r>
          </a:p>
        </p:txBody>
      </p:sp>
      <p:pic>
        <p:nvPicPr>
          <p:cNvPr id="1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664" y="3132174"/>
            <a:ext cx="4523792" cy="2961122"/>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14"/>
          <p:cNvSpPr>
            <a:spLocks noChangeShapeType="1"/>
          </p:cNvSpPr>
          <p:nvPr/>
        </p:nvSpPr>
        <p:spPr bwMode="auto">
          <a:xfrm>
            <a:off x="3712498" y="4039534"/>
            <a:ext cx="452158" cy="0"/>
          </a:xfrm>
          <a:prstGeom prst="line">
            <a:avLst/>
          </a:prstGeom>
          <a:noFill/>
          <a:ln w="158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80" tIns="53680" rIns="53680" bIns="53680">
            <a:spAutoFit/>
          </a:bodyPr>
          <a:lstStyle/>
          <a:p>
            <a:endParaRPr lang="en-GB"/>
          </a:p>
        </p:txBody>
      </p:sp>
      <p:sp>
        <p:nvSpPr>
          <p:cNvPr id="16" name="Line 15"/>
          <p:cNvSpPr>
            <a:spLocks noChangeShapeType="1"/>
          </p:cNvSpPr>
          <p:nvPr/>
        </p:nvSpPr>
        <p:spPr bwMode="auto">
          <a:xfrm>
            <a:off x="3712498" y="4419489"/>
            <a:ext cx="452158" cy="0"/>
          </a:xfrm>
          <a:prstGeom prst="line">
            <a:avLst/>
          </a:prstGeom>
          <a:noFill/>
          <a:ln w="158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80" tIns="53680" rIns="53680" bIns="53680">
            <a:spAutoFit/>
          </a:bodyPr>
          <a:lstStyle/>
          <a:p>
            <a:endParaRPr lang="en-GB"/>
          </a:p>
        </p:txBody>
      </p:sp>
      <p:sp>
        <p:nvSpPr>
          <p:cNvPr id="17" name="Text Box 17"/>
          <p:cNvSpPr txBox="1">
            <a:spLocks noChangeArrowheads="1"/>
          </p:cNvSpPr>
          <p:nvPr/>
        </p:nvSpPr>
        <p:spPr bwMode="auto">
          <a:xfrm>
            <a:off x="4860032" y="2691647"/>
            <a:ext cx="3156615" cy="385407"/>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680" tIns="53680" rIns="53680" bIns="53680">
            <a:spAutoFit/>
          </a:bodyPr>
          <a:lstStyle/>
          <a:p>
            <a:r>
              <a:rPr lang="en-GB" dirty="0" err="1" smtClean="0"/>
              <a:t>Simulación</a:t>
            </a:r>
            <a:r>
              <a:rPr lang="en-GB" dirty="0" smtClean="0"/>
              <a:t> </a:t>
            </a:r>
            <a:r>
              <a:rPr lang="en-GB" dirty="0" err="1" smtClean="0"/>
              <a:t>aleatoria</a:t>
            </a:r>
            <a:r>
              <a:rPr lang="en-GB" dirty="0" smtClean="0"/>
              <a:t> de P&amp;Gs</a:t>
            </a:r>
            <a:endParaRPr lang="en-GB" dirty="0"/>
          </a:p>
        </p:txBody>
      </p:sp>
      <p:sp>
        <p:nvSpPr>
          <p:cNvPr id="18" name="TextBox 17"/>
          <p:cNvSpPr txBox="1"/>
          <p:nvPr/>
        </p:nvSpPr>
        <p:spPr>
          <a:xfrm>
            <a:off x="1043608" y="5219908"/>
            <a:ext cx="673582" cy="369332"/>
          </a:xfrm>
          <a:prstGeom prst="rect">
            <a:avLst/>
          </a:prstGeom>
          <a:noFill/>
        </p:spPr>
        <p:txBody>
          <a:bodyPr wrap="none" rtlCol="0">
            <a:spAutoFit/>
          </a:bodyPr>
          <a:lstStyle/>
          <a:p>
            <a:r>
              <a:rPr lang="en-GB" i="1" dirty="0" smtClean="0">
                <a:latin typeface="SwissReSans" pitchFamily="34" charset="0"/>
              </a:rPr>
              <a:t>t</a:t>
            </a:r>
            <a:r>
              <a:rPr lang="en-GB" dirty="0" smtClean="0">
                <a:latin typeface="SwissReSans" pitchFamily="34" charset="0"/>
              </a:rPr>
              <a:t> = 0</a:t>
            </a:r>
          </a:p>
        </p:txBody>
      </p:sp>
      <p:sp>
        <p:nvSpPr>
          <p:cNvPr id="2" name="TextBox 1"/>
          <p:cNvSpPr txBox="1"/>
          <p:nvPr/>
        </p:nvSpPr>
        <p:spPr>
          <a:xfrm>
            <a:off x="3995936" y="1052736"/>
            <a:ext cx="4968552" cy="1477328"/>
          </a:xfrm>
          <a:prstGeom prst="rect">
            <a:avLst/>
          </a:prstGeom>
          <a:noFill/>
        </p:spPr>
        <p:txBody>
          <a:bodyPr wrap="square" rtlCol="0">
            <a:spAutoFit/>
          </a:bodyPr>
          <a:lstStyle/>
          <a:p>
            <a:pPr marL="285750" indent="-285750">
              <a:buFont typeface="Arial" panose="020B0604020202020204" pitchFamily="34" charset="0"/>
              <a:buChar char="•"/>
            </a:pPr>
            <a:r>
              <a:rPr lang="es-ES_tradnl" dirty="0" smtClean="0">
                <a:latin typeface="SwissReSans" pitchFamily="34" charset="0"/>
              </a:rPr>
              <a:t>Simulaciones estocásticas del resultado</a:t>
            </a:r>
          </a:p>
          <a:p>
            <a:pPr marL="285750" indent="-285750">
              <a:buFont typeface="Arial" panose="020B0604020202020204" pitchFamily="34" charset="0"/>
              <a:buChar char="•"/>
            </a:pPr>
            <a:endParaRPr lang="es-ES_tradnl" dirty="0">
              <a:latin typeface="SwissReSans" pitchFamily="34" charset="0"/>
            </a:endParaRPr>
          </a:p>
          <a:p>
            <a:pPr marL="285750" indent="-285750">
              <a:buFont typeface="Arial" panose="020B0604020202020204" pitchFamily="34" charset="0"/>
              <a:buChar char="•"/>
            </a:pPr>
            <a:r>
              <a:rPr lang="es-ES_tradnl" dirty="0" smtClean="0">
                <a:latin typeface="SwissReSans" pitchFamily="34" charset="0"/>
              </a:rPr>
              <a:t>Cada simulación del resultado considera cada negocio de la compañía y las correlaciones</a:t>
            </a:r>
          </a:p>
        </p:txBody>
      </p:sp>
    </p:spTree>
    <p:extLst>
      <p:ext uri="{BB962C8B-B14F-4D97-AF65-F5344CB8AC3E}">
        <p14:creationId xmlns:p14="http://schemas.microsoft.com/office/powerpoint/2010/main" val="127990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788250" y="2353243"/>
            <a:ext cx="3816000" cy="3312000"/>
          </a:xfrm>
          <a:prstGeom prst="rect">
            <a:avLst/>
          </a:prstGeom>
          <a:solidFill>
            <a:srgbClr val="CFDBF2"/>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4" name="Rectangle 3"/>
          <p:cNvSpPr/>
          <p:nvPr/>
        </p:nvSpPr>
        <p:spPr>
          <a:xfrm>
            <a:off x="756022" y="1628775"/>
            <a:ext cx="3815978" cy="504825"/>
          </a:xfrm>
          <a:prstGeom prst="rect">
            <a:avLst/>
          </a:prstGeom>
          <a:solidFill>
            <a:srgbClr val="D0D8D6"/>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err="1" smtClean="0">
                <a:solidFill>
                  <a:schemeClr val="dk1"/>
                </a:solidFill>
              </a:rPr>
              <a:t>Resultados</a:t>
            </a:r>
            <a:r>
              <a:rPr lang="en-GB" sz="1600" dirty="0" smtClean="0">
                <a:solidFill>
                  <a:schemeClr val="dk1"/>
                </a:solidFill>
              </a:rPr>
              <a:t> del </a:t>
            </a:r>
            <a:r>
              <a:rPr lang="en-GB" sz="1600" dirty="0" err="1" smtClean="0">
                <a:solidFill>
                  <a:schemeClr val="dk1"/>
                </a:solidFill>
              </a:rPr>
              <a:t>grupo</a:t>
            </a:r>
            <a:r>
              <a:rPr lang="en-GB" sz="1600" dirty="0">
                <a:solidFill>
                  <a:schemeClr val="dk1"/>
                </a:solidFill>
              </a:rPr>
              <a:t/>
            </a:r>
            <a:br>
              <a:rPr lang="en-GB" sz="1600" dirty="0">
                <a:solidFill>
                  <a:schemeClr val="dk1"/>
                </a:solidFill>
              </a:rPr>
            </a:br>
            <a:r>
              <a:rPr lang="en-GB" sz="1200" dirty="0" smtClean="0">
                <a:solidFill>
                  <a:schemeClr val="dk1"/>
                </a:solidFill>
                <a:latin typeface="SwissReSans" pitchFamily="34" charset="0"/>
              </a:rPr>
              <a:t>en </a:t>
            </a:r>
            <a:r>
              <a:rPr lang="en-GB" sz="1200" dirty="0">
                <a:solidFill>
                  <a:schemeClr val="dk1"/>
                </a:solidFill>
                <a:latin typeface="SwissReSans" pitchFamily="34" charset="0"/>
              </a:rPr>
              <a:t>USD </a:t>
            </a:r>
            <a:r>
              <a:rPr lang="en-GB" sz="1200" dirty="0" smtClean="0">
                <a:solidFill>
                  <a:schemeClr val="dk1"/>
                </a:solidFill>
                <a:latin typeface="SwissReSans" pitchFamily="34" charset="0"/>
              </a:rPr>
              <a:t>miles de </a:t>
            </a:r>
            <a:r>
              <a:rPr lang="en-GB" sz="1200" dirty="0" err="1" smtClean="0">
                <a:solidFill>
                  <a:schemeClr val="dk1"/>
                </a:solidFill>
                <a:latin typeface="SwissReSans" pitchFamily="34" charset="0"/>
              </a:rPr>
              <a:t>millones</a:t>
            </a:r>
            <a:r>
              <a:rPr lang="en-GB" sz="1200" dirty="0" smtClean="0">
                <a:solidFill>
                  <a:schemeClr val="dk1"/>
                </a:solidFill>
                <a:latin typeface="SwissReSans" pitchFamily="34" charset="0"/>
              </a:rPr>
              <a:t> </a:t>
            </a:r>
          </a:p>
        </p:txBody>
      </p:sp>
      <p:sp>
        <p:nvSpPr>
          <p:cNvPr id="2" name="Slide Number Placeholder 1"/>
          <p:cNvSpPr>
            <a:spLocks noGrp="1"/>
          </p:cNvSpPr>
          <p:nvPr>
            <p:ph type="sldNum" sz="quarter" idx="11"/>
          </p:nvPr>
        </p:nvSpPr>
        <p:spPr/>
        <p:txBody>
          <a:bodyPr/>
          <a:lstStyle/>
          <a:p>
            <a:fld id="{8E9F59B9-8094-4618-B073-21DD649DF751}" type="slidenum">
              <a:rPr lang="en-GB" smtClean="0"/>
              <a:pPr/>
              <a:t>3</a:t>
            </a:fld>
            <a:endParaRPr lang="en-GB" dirty="0"/>
          </a:p>
        </p:txBody>
      </p:sp>
      <p:sp>
        <p:nvSpPr>
          <p:cNvPr id="3" name="Title 2"/>
          <p:cNvSpPr>
            <a:spLocks noGrp="1"/>
          </p:cNvSpPr>
          <p:nvPr>
            <p:ph type="title"/>
          </p:nvPr>
        </p:nvSpPr>
        <p:spPr/>
        <p:txBody>
          <a:bodyPr/>
          <a:lstStyle/>
          <a:p>
            <a:r>
              <a:rPr lang="en-US" dirty="0" err="1" smtClean="0"/>
              <a:t>Estadísticas</a:t>
            </a:r>
            <a:r>
              <a:rPr lang="en-US" dirty="0" smtClean="0"/>
              <a:t> </a:t>
            </a:r>
            <a:r>
              <a:rPr lang="en-US" dirty="0" err="1" smtClean="0"/>
              <a:t>principales</a:t>
            </a:r>
            <a:r>
              <a:rPr lang="en-US" dirty="0" smtClean="0"/>
              <a:t> 2012 </a:t>
            </a:r>
            <a:endParaRPr lang="en-US" dirty="0"/>
          </a:p>
        </p:txBody>
      </p:sp>
      <p:sp>
        <p:nvSpPr>
          <p:cNvPr id="8" name="TextBox 7"/>
          <p:cNvSpPr txBox="1"/>
          <p:nvPr/>
        </p:nvSpPr>
        <p:spPr>
          <a:xfrm>
            <a:off x="653340" y="5884829"/>
            <a:ext cx="5582479" cy="215444"/>
          </a:xfrm>
          <a:prstGeom prst="rect">
            <a:avLst/>
          </a:prstGeom>
          <a:noFill/>
        </p:spPr>
        <p:txBody>
          <a:bodyPr wrap="square" rtlCol="0">
            <a:spAutoFit/>
          </a:bodyPr>
          <a:lstStyle/>
          <a:p>
            <a:r>
              <a:rPr lang="en-US" sz="800" dirty="0" smtClean="0"/>
              <a:t>1) </a:t>
            </a:r>
            <a:r>
              <a:rPr lang="en-US" sz="800" dirty="0" err="1" smtClean="0"/>
              <a:t>Excluyendo</a:t>
            </a:r>
            <a:r>
              <a:rPr lang="en-US" sz="800" dirty="0" smtClean="0"/>
              <a:t> </a:t>
            </a:r>
            <a:r>
              <a:rPr lang="en-US" sz="800" dirty="0" err="1" smtClean="0"/>
              <a:t>instrumentos</a:t>
            </a:r>
            <a:r>
              <a:rPr lang="en-US" sz="800" dirty="0" smtClean="0"/>
              <a:t> de capital </a:t>
            </a:r>
            <a:r>
              <a:rPr lang="en-US" sz="800" dirty="0" err="1" smtClean="0"/>
              <a:t>contingente</a:t>
            </a:r>
            <a:r>
              <a:rPr lang="en-US" sz="800" dirty="0" smtClean="0"/>
              <a:t> (USD </a:t>
            </a:r>
            <a:r>
              <a:rPr lang="en-US" sz="800" dirty="0"/>
              <a:t>1 102m), </a:t>
            </a:r>
            <a:r>
              <a:rPr lang="en-US" sz="800" dirty="0" smtClean="0"/>
              <a:t>base </a:t>
            </a:r>
            <a:r>
              <a:rPr lang="en-US" sz="800" dirty="0" err="1" smtClean="0"/>
              <a:t>para</a:t>
            </a:r>
            <a:r>
              <a:rPr lang="en-US" sz="800" dirty="0" smtClean="0"/>
              <a:t> </a:t>
            </a:r>
            <a:r>
              <a:rPr lang="en-US" sz="800" dirty="0" err="1" smtClean="0"/>
              <a:t>cálculos</a:t>
            </a:r>
            <a:r>
              <a:rPr lang="en-US" sz="800" dirty="0" smtClean="0"/>
              <a:t> de ROE</a:t>
            </a:r>
            <a:r>
              <a:rPr lang="en-US" sz="800" dirty="0"/>
              <a:t>, BVPS y</a:t>
            </a:r>
            <a:r>
              <a:rPr lang="en-US" sz="800" dirty="0" smtClean="0"/>
              <a:t> ENW</a:t>
            </a:r>
            <a:endParaRPr lang="en-US" sz="800" dirty="0"/>
          </a:p>
        </p:txBody>
      </p:sp>
      <p:sp>
        <p:nvSpPr>
          <p:cNvPr id="9" name="TextBox 8"/>
          <p:cNvSpPr txBox="1"/>
          <p:nvPr/>
        </p:nvSpPr>
        <p:spPr>
          <a:xfrm>
            <a:off x="755576" y="2352875"/>
            <a:ext cx="3816424" cy="3312368"/>
          </a:xfrm>
          <a:prstGeom prst="rect">
            <a:avLst/>
          </a:prstGeom>
          <a:solidFill>
            <a:srgbClr val="CFDBF2"/>
          </a:solidFill>
          <a:ln>
            <a:noFill/>
          </a:ln>
        </p:spPr>
        <p:txBody>
          <a:bodyPr wrap="square" tIns="108000" rtlCol="0">
            <a:noAutofit/>
          </a:bodyPr>
          <a:lstStyle/>
          <a:p>
            <a:pPr>
              <a:tabLst>
                <a:tab pos="2600325" algn="r"/>
                <a:tab pos="3589338" algn="r"/>
              </a:tabLst>
            </a:pPr>
            <a:r>
              <a:rPr lang="en-US" sz="1000" dirty="0">
                <a:latin typeface="SwissReSans" pitchFamily="34" charset="0"/>
              </a:rPr>
              <a:t>e</a:t>
            </a:r>
            <a:r>
              <a:rPr lang="en-US" sz="1000" dirty="0" smtClean="0">
                <a:latin typeface="SwissReSans" pitchFamily="34" charset="0"/>
              </a:rPr>
              <a:t>n USD miles de </a:t>
            </a:r>
            <a:r>
              <a:rPr lang="en-US" sz="1000" dirty="0" err="1" smtClean="0">
                <a:latin typeface="SwissReSans" pitchFamily="34" charset="0"/>
              </a:rPr>
              <a:t>millones</a:t>
            </a:r>
            <a:r>
              <a:rPr lang="en-US" sz="1100" b="1" dirty="0" smtClean="0">
                <a:latin typeface="SwissReSans" pitchFamily="34" charset="0"/>
              </a:rPr>
              <a:t>	</a:t>
            </a:r>
            <a:r>
              <a:rPr lang="en-US" sz="1200" b="1" dirty="0" smtClean="0">
                <a:latin typeface="SwissReSans" pitchFamily="34" charset="0"/>
              </a:rPr>
              <a:t>  FY 2011   	FY2012</a:t>
            </a:r>
          </a:p>
          <a:p>
            <a:pPr>
              <a:tabLst>
                <a:tab pos="2600325" algn="r"/>
                <a:tab pos="3589338" algn="r"/>
              </a:tabLst>
            </a:pPr>
            <a:endParaRPr lang="en-US" sz="1100" b="1" dirty="0" smtClean="0">
              <a:latin typeface="SwissReSans" pitchFamily="34" charset="0"/>
            </a:endParaRPr>
          </a:p>
          <a:p>
            <a:pPr>
              <a:spcAft>
                <a:spcPts val="600"/>
              </a:spcAft>
              <a:tabLst>
                <a:tab pos="2600325" algn="r"/>
                <a:tab pos="3589338" algn="r"/>
              </a:tabLst>
            </a:pPr>
            <a:r>
              <a:rPr lang="en-US" sz="1200" dirty="0" err="1" smtClean="0">
                <a:latin typeface="SwissReSans" pitchFamily="34" charset="0"/>
              </a:rPr>
              <a:t>Primas</a:t>
            </a:r>
            <a:r>
              <a:rPr lang="en-US" sz="1200" dirty="0" smtClean="0">
                <a:latin typeface="SwissReSans" pitchFamily="34" charset="0"/>
              </a:rPr>
              <a:t>: 	  22.2</a:t>
            </a:r>
            <a:r>
              <a:rPr lang="en-US" sz="1200" dirty="0">
                <a:latin typeface="SwissReSans" pitchFamily="34" charset="0"/>
              </a:rPr>
              <a:t>	</a:t>
            </a:r>
            <a:r>
              <a:rPr lang="en-US" sz="1200" dirty="0" smtClean="0">
                <a:latin typeface="SwissReSans" pitchFamily="34" charset="0"/>
              </a:rPr>
              <a:t>25.4</a:t>
            </a:r>
          </a:p>
          <a:p>
            <a:pPr>
              <a:spcAft>
                <a:spcPts val="600"/>
              </a:spcAft>
              <a:tabLst>
                <a:tab pos="2600325" algn="r"/>
                <a:tab pos="3589338" algn="r"/>
              </a:tabLst>
            </a:pPr>
            <a:r>
              <a:rPr lang="en-US" sz="1200" dirty="0" err="1" smtClean="0">
                <a:latin typeface="SwissReSans" pitchFamily="34" charset="0"/>
              </a:rPr>
              <a:t>Utilidad</a:t>
            </a:r>
            <a:r>
              <a:rPr lang="en-US" sz="1200" dirty="0" smtClean="0">
                <a:latin typeface="SwissReSans" pitchFamily="34" charset="0"/>
              </a:rPr>
              <a:t> </a:t>
            </a:r>
            <a:r>
              <a:rPr lang="en-US" sz="1200" dirty="0" err="1" smtClean="0">
                <a:latin typeface="SwissReSans" pitchFamily="34" charset="0"/>
              </a:rPr>
              <a:t>Neta</a:t>
            </a:r>
            <a:r>
              <a:rPr lang="en-US" sz="1200" dirty="0" smtClean="0">
                <a:latin typeface="SwissReSans" pitchFamily="34" charset="0"/>
              </a:rPr>
              <a:t>:	  2.6	4.2</a:t>
            </a:r>
          </a:p>
          <a:p>
            <a:pPr>
              <a:spcAft>
                <a:spcPts val="600"/>
              </a:spcAft>
              <a:tabLst>
                <a:tab pos="2600325" algn="r"/>
                <a:tab pos="3589338" algn="r"/>
              </a:tabLst>
            </a:pPr>
            <a:r>
              <a:rPr lang="en-US" sz="1200" dirty="0" smtClean="0">
                <a:latin typeface="SwissReSans" pitchFamily="34" charset="0"/>
              </a:rPr>
              <a:t>Capital </a:t>
            </a:r>
            <a:r>
              <a:rPr lang="en-US" sz="1200" dirty="0" err="1" smtClean="0">
                <a:latin typeface="SwissReSans" pitchFamily="34" charset="0"/>
              </a:rPr>
              <a:t>accionario</a:t>
            </a:r>
            <a:endParaRPr lang="en-US" sz="1200" dirty="0" smtClean="0">
              <a:latin typeface="SwissReSans" pitchFamily="34" charset="0"/>
            </a:endParaRPr>
          </a:p>
          <a:p>
            <a:pPr>
              <a:spcAft>
                <a:spcPts val="600"/>
              </a:spcAft>
              <a:tabLst>
                <a:tab pos="2600325" algn="r"/>
                <a:tab pos="3589338" algn="r"/>
              </a:tabLst>
            </a:pPr>
            <a:r>
              <a:rPr lang="en-US" sz="1200" dirty="0" smtClean="0">
                <a:latin typeface="SwissReSans" pitchFamily="34" charset="0"/>
              </a:rPr>
              <a:t>común:</a:t>
            </a:r>
            <a:r>
              <a:rPr lang="en-US" sz="800" dirty="0" smtClean="0">
                <a:latin typeface="SwissReSans" pitchFamily="34" charset="0"/>
              </a:rPr>
              <a:t>1</a:t>
            </a:r>
            <a:r>
              <a:rPr lang="en-US" sz="1200" dirty="0" smtClean="0">
                <a:latin typeface="SwissReSans" pitchFamily="34" charset="0"/>
              </a:rPr>
              <a:t>	29.6	34.0</a:t>
            </a:r>
          </a:p>
          <a:p>
            <a:pPr>
              <a:spcAft>
                <a:spcPts val="600"/>
              </a:spcAft>
              <a:tabLst>
                <a:tab pos="2600325" algn="r"/>
                <a:tab pos="3589338" algn="r"/>
              </a:tabLst>
            </a:pPr>
            <a:r>
              <a:rPr lang="en-US" sz="1200" dirty="0" err="1" smtClean="0">
                <a:latin typeface="SwissReSans" pitchFamily="34" charset="0"/>
              </a:rPr>
              <a:t>Retorno</a:t>
            </a:r>
            <a:r>
              <a:rPr lang="en-US" sz="1200" dirty="0" smtClean="0">
                <a:latin typeface="SwissReSans" pitchFamily="34" charset="0"/>
              </a:rPr>
              <a:t> </a:t>
            </a:r>
            <a:r>
              <a:rPr lang="en-US" sz="1200" dirty="0" err="1" smtClean="0">
                <a:latin typeface="SwissReSans" pitchFamily="34" charset="0"/>
              </a:rPr>
              <a:t>sobre</a:t>
            </a:r>
            <a:r>
              <a:rPr lang="en-US" sz="1200" dirty="0" smtClean="0">
                <a:latin typeface="SwissReSans" pitchFamily="34" charset="0"/>
              </a:rPr>
              <a:t> capital: 	  9.6%	13.4%</a:t>
            </a:r>
          </a:p>
          <a:p>
            <a:pPr>
              <a:spcAft>
                <a:spcPts val="600"/>
              </a:spcAft>
              <a:tabLst>
                <a:tab pos="2600325" algn="r"/>
                <a:tab pos="3589338" algn="r"/>
              </a:tabLst>
            </a:pPr>
            <a:r>
              <a:rPr lang="en-US" sz="1100" dirty="0" err="1" smtClean="0">
                <a:latin typeface="SwissReSans" pitchFamily="34" charset="0"/>
              </a:rPr>
              <a:t>Retorno</a:t>
            </a:r>
            <a:r>
              <a:rPr lang="en-US" sz="1100" dirty="0" smtClean="0">
                <a:latin typeface="SwissReSans" pitchFamily="34" charset="0"/>
              </a:rPr>
              <a:t> </a:t>
            </a:r>
            <a:r>
              <a:rPr lang="en-US" sz="1100" dirty="0" err="1" smtClean="0">
                <a:latin typeface="SwissReSans" pitchFamily="34" charset="0"/>
              </a:rPr>
              <a:t>sobre</a:t>
            </a:r>
            <a:r>
              <a:rPr lang="en-US" sz="1100" dirty="0" smtClean="0">
                <a:latin typeface="SwissReSans" pitchFamily="34" charset="0"/>
              </a:rPr>
              <a:t> </a:t>
            </a:r>
            <a:r>
              <a:rPr lang="en-US" sz="1100" dirty="0" err="1" smtClean="0">
                <a:latin typeface="SwissReSans" pitchFamily="34" charset="0"/>
              </a:rPr>
              <a:t>inversiones</a:t>
            </a:r>
            <a:r>
              <a:rPr lang="en-US" sz="1200" dirty="0" smtClean="0">
                <a:latin typeface="SwissReSans" pitchFamily="34" charset="0"/>
              </a:rPr>
              <a:t>: 	  4.4%	4.0%</a:t>
            </a:r>
          </a:p>
          <a:p>
            <a:pPr>
              <a:spcAft>
                <a:spcPts val="600"/>
              </a:spcAft>
              <a:tabLst>
                <a:tab pos="2600325" algn="r"/>
                <a:tab pos="3589338" algn="r"/>
              </a:tabLst>
            </a:pPr>
            <a:r>
              <a:rPr lang="en-US" sz="1200" dirty="0" err="1" smtClean="0">
                <a:latin typeface="SwissReSans" pitchFamily="34" charset="0"/>
              </a:rPr>
              <a:t>Índice</a:t>
            </a:r>
            <a:r>
              <a:rPr lang="en-US" sz="1200" dirty="0" smtClean="0">
                <a:latin typeface="SwissReSans" pitchFamily="34" charset="0"/>
              </a:rPr>
              <a:t> </a:t>
            </a:r>
            <a:r>
              <a:rPr lang="en-US" sz="1200" dirty="0" err="1" smtClean="0">
                <a:latin typeface="SwissReSans" pitchFamily="34" charset="0"/>
              </a:rPr>
              <a:t>combinado</a:t>
            </a:r>
            <a:r>
              <a:rPr lang="en-US" sz="1200" dirty="0" smtClean="0">
                <a:latin typeface="SwissReSans" pitchFamily="34" charset="0"/>
              </a:rPr>
              <a:t>:	  104.7%	83.1%</a:t>
            </a:r>
          </a:p>
          <a:p>
            <a:pPr>
              <a:spcAft>
                <a:spcPts val="600"/>
              </a:spcAft>
              <a:tabLst>
                <a:tab pos="2600325" algn="r"/>
                <a:tab pos="3589338" algn="r"/>
              </a:tabLst>
            </a:pPr>
            <a:r>
              <a:rPr lang="en-US" sz="1200" dirty="0" err="1" smtClean="0">
                <a:latin typeface="SwissReSans" pitchFamily="34" charset="0"/>
              </a:rPr>
              <a:t>Índice</a:t>
            </a:r>
            <a:r>
              <a:rPr lang="en-US" sz="1200" dirty="0" smtClean="0">
                <a:latin typeface="SwissReSans" pitchFamily="34" charset="0"/>
              </a:rPr>
              <a:t> </a:t>
            </a:r>
            <a:r>
              <a:rPr lang="en-US" sz="1200" dirty="0" err="1" smtClean="0">
                <a:latin typeface="SwissReSans" pitchFamily="34" charset="0"/>
              </a:rPr>
              <a:t>combinado</a:t>
            </a:r>
            <a:r>
              <a:rPr lang="en-US" sz="1200" dirty="0" smtClean="0">
                <a:latin typeface="SwissReSans" pitchFamily="34" charset="0"/>
              </a:rPr>
              <a:t> P&amp;C: 		80.7%</a:t>
            </a:r>
          </a:p>
          <a:p>
            <a:pPr>
              <a:spcAft>
                <a:spcPts val="600"/>
              </a:spcAft>
              <a:tabLst>
                <a:tab pos="2600325" algn="r"/>
                <a:tab pos="3589338" algn="r"/>
              </a:tabLst>
            </a:pPr>
            <a:r>
              <a:rPr lang="en-US" sz="1200" dirty="0" err="1" smtClean="0">
                <a:latin typeface="SwissReSans" pitchFamily="34" charset="0"/>
              </a:rPr>
              <a:t>Índice</a:t>
            </a:r>
            <a:r>
              <a:rPr lang="en-US" sz="1200" dirty="0" smtClean="0">
                <a:latin typeface="SwissReSans" pitchFamily="34" charset="0"/>
              </a:rPr>
              <a:t> </a:t>
            </a:r>
            <a:r>
              <a:rPr lang="en-US" sz="1200" dirty="0" err="1" smtClean="0">
                <a:latin typeface="SwissReSans" pitchFamily="34" charset="0"/>
              </a:rPr>
              <a:t>combinado</a:t>
            </a:r>
            <a:r>
              <a:rPr lang="en-US" sz="1200" dirty="0" smtClean="0">
                <a:latin typeface="SwissReSans" pitchFamily="34" charset="0"/>
              </a:rPr>
              <a:t> L&amp;H:		75.5%</a:t>
            </a:r>
          </a:p>
          <a:p>
            <a:pPr>
              <a:spcAft>
                <a:spcPts val="600"/>
              </a:spcAft>
              <a:tabLst>
                <a:tab pos="2600325" algn="r"/>
                <a:tab pos="3589338" algn="r"/>
              </a:tabLst>
            </a:pPr>
            <a:r>
              <a:rPr lang="en-US" sz="1200" dirty="0" smtClean="0">
                <a:latin typeface="SwissReSans" pitchFamily="34" charset="0"/>
              </a:rPr>
              <a:t>Corporate Solutions</a:t>
            </a:r>
            <a:br>
              <a:rPr lang="en-US" sz="1200" dirty="0" smtClean="0">
                <a:latin typeface="SwissReSans" pitchFamily="34" charset="0"/>
              </a:rPr>
            </a:br>
            <a:r>
              <a:rPr lang="en-US" sz="1200" dirty="0" err="1" smtClean="0">
                <a:latin typeface="SwissReSans" pitchFamily="34" charset="0"/>
              </a:rPr>
              <a:t>índice</a:t>
            </a:r>
            <a:r>
              <a:rPr lang="en-US" sz="1200" dirty="0" smtClean="0">
                <a:latin typeface="SwissReSans" pitchFamily="34" charset="0"/>
              </a:rPr>
              <a:t> </a:t>
            </a:r>
            <a:r>
              <a:rPr lang="en-US" sz="1200" dirty="0" err="1" smtClean="0">
                <a:latin typeface="SwissReSans" pitchFamily="34" charset="0"/>
              </a:rPr>
              <a:t>combinado</a:t>
            </a:r>
            <a:r>
              <a:rPr lang="en-US" sz="1200" dirty="0" smtClean="0">
                <a:latin typeface="SwissReSans" pitchFamily="34" charset="0"/>
              </a:rPr>
              <a:t>:		96.2%</a:t>
            </a:r>
            <a:endParaRPr lang="de-CH" sz="1600" dirty="0" smtClean="0">
              <a:latin typeface="SwissReSans" pitchFamily="34" charset="0"/>
            </a:endParaRPr>
          </a:p>
        </p:txBody>
      </p:sp>
      <p:graphicFrame>
        <p:nvGraphicFramePr>
          <p:cNvPr id="12" name="Object 25"/>
          <p:cNvGraphicFramePr>
            <a:graphicFrameLocks noChangeAspect="1"/>
          </p:cNvGraphicFramePr>
          <p:nvPr>
            <p:extLst>
              <p:ext uri="{D42A27DB-BD31-4B8C-83A1-F6EECF244321}">
                <p14:modId xmlns:p14="http://schemas.microsoft.com/office/powerpoint/2010/main" val="3905808806"/>
              </p:ext>
            </p:extLst>
          </p:nvPr>
        </p:nvGraphicFramePr>
        <p:xfrm>
          <a:off x="4700469" y="2276872"/>
          <a:ext cx="4258721" cy="3489742"/>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4788247" y="1628774"/>
            <a:ext cx="3815978" cy="504825"/>
          </a:xfrm>
          <a:prstGeom prst="rect">
            <a:avLst/>
          </a:prstGeom>
          <a:solidFill>
            <a:srgbClr val="D0D8D6"/>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err="1" smtClean="0">
                <a:solidFill>
                  <a:schemeClr val="dk1"/>
                </a:solidFill>
              </a:rPr>
              <a:t>Utilidad</a:t>
            </a:r>
            <a:r>
              <a:rPr lang="en-GB" dirty="0" smtClean="0">
                <a:solidFill>
                  <a:schemeClr val="dk1"/>
                </a:solidFill>
              </a:rPr>
              <a:t> total del </a:t>
            </a:r>
            <a:r>
              <a:rPr lang="en-GB" dirty="0" err="1" smtClean="0">
                <a:solidFill>
                  <a:schemeClr val="dk1"/>
                </a:solidFill>
              </a:rPr>
              <a:t>Grupo</a:t>
            </a:r>
            <a:r>
              <a:rPr lang="en-GB" dirty="0">
                <a:solidFill>
                  <a:schemeClr val="dk1"/>
                </a:solidFill>
              </a:rPr>
              <a:t/>
            </a:r>
            <a:br>
              <a:rPr lang="en-GB" dirty="0">
                <a:solidFill>
                  <a:schemeClr val="dk1"/>
                </a:solidFill>
              </a:rPr>
            </a:br>
            <a:r>
              <a:rPr lang="en-GB" sz="1200" dirty="0" err="1" smtClean="0">
                <a:solidFill>
                  <a:schemeClr val="dk1"/>
                </a:solidFill>
                <a:latin typeface="SwissReSans" pitchFamily="34" charset="0"/>
              </a:rPr>
              <a:t>por</a:t>
            </a:r>
            <a:r>
              <a:rPr lang="en-GB" sz="1200" dirty="0" smtClean="0">
                <a:solidFill>
                  <a:schemeClr val="dk1"/>
                </a:solidFill>
                <a:latin typeface="SwissReSans" pitchFamily="34" charset="0"/>
              </a:rPr>
              <a:t> </a:t>
            </a:r>
            <a:r>
              <a:rPr lang="en-GB" sz="1200" dirty="0" err="1" smtClean="0">
                <a:solidFill>
                  <a:schemeClr val="dk1"/>
                </a:solidFill>
                <a:latin typeface="SwissReSans" pitchFamily="34" charset="0"/>
              </a:rPr>
              <a:t>unidad</a:t>
            </a:r>
            <a:r>
              <a:rPr lang="en-GB" sz="1200" dirty="0" smtClean="0">
                <a:solidFill>
                  <a:schemeClr val="dk1"/>
                </a:solidFill>
                <a:latin typeface="SwissReSans" pitchFamily="34" charset="0"/>
              </a:rPr>
              <a:t> de </a:t>
            </a:r>
            <a:r>
              <a:rPr lang="en-GB" sz="1200" dirty="0" err="1" smtClean="0">
                <a:solidFill>
                  <a:schemeClr val="dk1"/>
                </a:solidFill>
                <a:latin typeface="SwissReSans" pitchFamily="34" charset="0"/>
              </a:rPr>
              <a:t>negocio</a:t>
            </a:r>
            <a:r>
              <a:rPr lang="en-GB" sz="1200" dirty="0" smtClean="0">
                <a:solidFill>
                  <a:schemeClr val="dk1"/>
                </a:solidFill>
                <a:latin typeface="SwissReSans" pitchFamily="34" charset="0"/>
              </a:rPr>
              <a:t> (USD 4.2 mm) </a:t>
            </a:r>
          </a:p>
        </p:txBody>
      </p:sp>
      <p:grpSp>
        <p:nvGrpSpPr>
          <p:cNvPr id="25" name="Group 24"/>
          <p:cNvGrpSpPr/>
          <p:nvPr/>
        </p:nvGrpSpPr>
        <p:grpSpPr>
          <a:xfrm>
            <a:off x="827584" y="2615812"/>
            <a:ext cx="3593276" cy="2977423"/>
            <a:chOff x="827584" y="2683825"/>
            <a:chExt cx="3593276" cy="2977423"/>
          </a:xfrm>
        </p:grpSpPr>
        <p:cxnSp>
          <p:nvCxnSpPr>
            <p:cNvPr id="6" name="Straight Connector 5"/>
            <p:cNvCxnSpPr/>
            <p:nvPr/>
          </p:nvCxnSpPr>
          <p:spPr>
            <a:xfrm>
              <a:off x="827584" y="2830265"/>
              <a:ext cx="359327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7584" y="3115634"/>
              <a:ext cx="359327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7584" y="3382327"/>
              <a:ext cx="359327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27584" y="3815274"/>
              <a:ext cx="359327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27584" y="4073790"/>
              <a:ext cx="359327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7584" y="4332306"/>
              <a:ext cx="359327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7584" y="4590822"/>
              <a:ext cx="359327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7584" y="4849338"/>
              <a:ext cx="359327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7584" y="5107855"/>
              <a:ext cx="359327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7584" y="5555017"/>
              <a:ext cx="359327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55776" y="2708920"/>
              <a:ext cx="165720" cy="2952328"/>
            </a:xfrm>
            <a:prstGeom prst="rect">
              <a:avLst/>
            </a:prstGeom>
            <a:solidFill>
              <a:srgbClr val="CFDBF2"/>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24" name="Rectangle 23"/>
            <p:cNvSpPr/>
            <p:nvPr/>
          </p:nvSpPr>
          <p:spPr>
            <a:xfrm>
              <a:off x="3491880" y="2683825"/>
              <a:ext cx="165720" cy="2952328"/>
            </a:xfrm>
            <a:prstGeom prst="rect">
              <a:avLst/>
            </a:prstGeom>
            <a:solidFill>
              <a:srgbClr val="CFDBF2"/>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grpSp>
    </p:spTree>
    <p:extLst>
      <p:ext uri="{BB962C8B-B14F-4D97-AF65-F5344CB8AC3E}">
        <p14:creationId xmlns:p14="http://schemas.microsoft.com/office/powerpoint/2010/main" val="1314213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n-GB" smtClean="0"/>
              <a:pPr/>
              <a:t>30</a:t>
            </a:fld>
            <a:endParaRPr lang="en-GB" dirty="0"/>
          </a:p>
        </p:txBody>
      </p:sp>
      <p:sp>
        <p:nvSpPr>
          <p:cNvPr id="4" name="Title 3"/>
          <p:cNvSpPr>
            <a:spLocks noGrp="1"/>
          </p:cNvSpPr>
          <p:nvPr>
            <p:ph type="title"/>
          </p:nvPr>
        </p:nvSpPr>
        <p:spPr>
          <a:xfrm>
            <a:off x="755651" y="476251"/>
            <a:ext cx="6120605" cy="865187"/>
          </a:xfrm>
        </p:spPr>
        <p:txBody>
          <a:bodyPr/>
          <a:lstStyle/>
          <a:p>
            <a:r>
              <a:rPr lang="en-GB" dirty="0" err="1" smtClean="0"/>
              <a:t>Distribución</a:t>
            </a:r>
            <a:r>
              <a:rPr lang="en-GB" dirty="0" smtClean="0"/>
              <a:t> </a:t>
            </a:r>
            <a:r>
              <a:rPr lang="en-GB" dirty="0" err="1" smtClean="0"/>
              <a:t>estocástica</a:t>
            </a:r>
            <a:r>
              <a:rPr lang="en-GB" dirty="0" smtClean="0"/>
              <a:t> y </a:t>
            </a:r>
            <a:r>
              <a:rPr lang="en-GB" dirty="0" err="1" smtClean="0"/>
              <a:t>medida</a:t>
            </a:r>
            <a:r>
              <a:rPr lang="en-GB" dirty="0" smtClean="0"/>
              <a:t> de </a:t>
            </a:r>
            <a:r>
              <a:rPr lang="en-GB" dirty="0" err="1" smtClean="0"/>
              <a:t>riesgo</a:t>
            </a:r>
            <a:endParaRPr lang="en-GB" dirty="0"/>
          </a:p>
        </p:txBody>
      </p:sp>
      <p:sp>
        <p:nvSpPr>
          <p:cNvPr id="5" name="Text Box 20"/>
          <p:cNvSpPr txBox="1">
            <a:spLocks noChangeArrowheads="1"/>
          </p:cNvSpPr>
          <p:nvPr/>
        </p:nvSpPr>
        <p:spPr bwMode="auto">
          <a:xfrm>
            <a:off x="2366889" y="4101257"/>
            <a:ext cx="1295400" cy="377825"/>
          </a:xfrm>
          <a:prstGeom prst="rect">
            <a:avLst/>
          </a:prstGeom>
          <a:solidFill>
            <a:srgbClr val="FF0066"/>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spAutoFit/>
          </a:bodyPr>
          <a:lstStyle/>
          <a:p>
            <a:pPr algn="ctr">
              <a:buClrTx/>
              <a:buSzTx/>
              <a:buFontTx/>
              <a:buNone/>
            </a:pPr>
            <a:r>
              <a:rPr lang="en-US" sz="1600" dirty="0" smtClean="0">
                <a:solidFill>
                  <a:schemeClr val="bg1"/>
                </a:solidFill>
              </a:rPr>
              <a:t>P&amp;G</a:t>
            </a:r>
            <a:endParaRPr lang="en-US" sz="1600" dirty="0">
              <a:solidFill>
                <a:schemeClr val="bg1"/>
              </a:solidFill>
            </a:endParaRPr>
          </a:p>
        </p:txBody>
      </p:sp>
      <p:sp>
        <p:nvSpPr>
          <p:cNvPr id="6" name="Line 3"/>
          <p:cNvSpPr>
            <a:spLocks noChangeShapeType="1"/>
          </p:cNvSpPr>
          <p:nvPr/>
        </p:nvSpPr>
        <p:spPr bwMode="auto">
          <a:xfrm>
            <a:off x="755576" y="2150642"/>
            <a:ext cx="2895600" cy="0"/>
          </a:xfrm>
          <a:prstGeom prst="line">
            <a:avLst/>
          </a:prstGeom>
          <a:noFill/>
          <a:ln w="12700">
            <a:solidFill>
              <a:srgbClr val="728B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nchor="ctr"/>
          <a:lstStyle/>
          <a:p>
            <a:endParaRPr lang="en-GB" sz="1600"/>
          </a:p>
        </p:txBody>
      </p:sp>
      <p:sp>
        <p:nvSpPr>
          <p:cNvPr id="7" name="Text Box 5"/>
          <p:cNvSpPr txBox="1">
            <a:spLocks noChangeArrowheads="1"/>
          </p:cNvSpPr>
          <p:nvPr/>
        </p:nvSpPr>
        <p:spPr bwMode="auto">
          <a:xfrm>
            <a:off x="755576" y="2276872"/>
            <a:ext cx="1295400" cy="2826097"/>
          </a:xfrm>
          <a:prstGeom prst="rect">
            <a:avLst/>
          </a:prstGeom>
          <a:solidFill>
            <a:schemeClr val="tx2"/>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noAutofit/>
          </a:bodyPr>
          <a:lstStyle/>
          <a:p>
            <a:pPr algn="ctr">
              <a:buClrTx/>
              <a:buSzTx/>
              <a:buFontTx/>
              <a:buNone/>
            </a:pPr>
            <a:r>
              <a:rPr lang="en-US" sz="1600" dirty="0" smtClean="0">
                <a:solidFill>
                  <a:schemeClr val="bg1"/>
                </a:solidFill>
              </a:rPr>
              <a:t>Valor de </a:t>
            </a:r>
            <a:r>
              <a:rPr lang="en-US" sz="1600" dirty="0" err="1" smtClean="0">
                <a:solidFill>
                  <a:schemeClr val="bg1"/>
                </a:solidFill>
              </a:rPr>
              <a:t>mercado</a:t>
            </a:r>
            <a:r>
              <a:rPr lang="en-US" sz="1600" dirty="0" smtClean="0">
                <a:solidFill>
                  <a:schemeClr val="bg1"/>
                </a:solidFill>
              </a:rPr>
              <a:t> de </a:t>
            </a:r>
            <a:r>
              <a:rPr lang="en-US" sz="1600" dirty="0" err="1" smtClean="0">
                <a:solidFill>
                  <a:schemeClr val="bg1"/>
                </a:solidFill>
              </a:rPr>
              <a:t>activos</a:t>
            </a:r>
            <a:endParaRPr lang="en-US" sz="1600" dirty="0"/>
          </a:p>
          <a:p>
            <a:pPr algn="ctr">
              <a:buClrTx/>
              <a:buSzTx/>
              <a:buFontTx/>
              <a:buNone/>
            </a:pPr>
            <a:endParaRPr lang="en-US" sz="1600" dirty="0"/>
          </a:p>
          <a:p>
            <a:pPr algn="ctr">
              <a:buClrTx/>
              <a:buSzTx/>
              <a:buFontTx/>
              <a:buNone/>
            </a:pPr>
            <a:endParaRPr lang="en-US" sz="1600" dirty="0"/>
          </a:p>
          <a:p>
            <a:pPr algn="ctr">
              <a:buClrTx/>
              <a:buSzTx/>
              <a:buFontTx/>
              <a:buNone/>
            </a:pPr>
            <a:endParaRPr lang="en-US" sz="1600" dirty="0"/>
          </a:p>
        </p:txBody>
      </p:sp>
      <p:sp>
        <p:nvSpPr>
          <p:cNvPr id="8" name="Text Box 6"/>
          <p:cNvSpPr txBox="1">
            <a:spLocks noChangeArrowheads="1"/>
          </p:cNvSpPr>
          <p:nvPr/>
        </p:nvSpPr>
        <p:spPr bwMode="auto">
          <a:xfrm>
            <a:off x="2366889" y="2276874"/>
            <a:ext cx="1295400" cy="1824384"/>
          </a:xfrm>
          <a:prstGeom prst="rect">
            <a:avLst/>
          </a:prstGeom>
          <a:solidFill>
            <a:schemeClr val="accent1"/>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noAutofit/>
          </a:bodyPr>
          <a:lstStyle/>
          <a:p>
            <a:pPr algn="ctr">
              <a:buClrTx/>
              <a:buSzTx/>
              <a:buFontTx/>
              <a:buNone/>
            </a:pPr>
            <a:r>
              <a:rPr lang="en-US" sz="1600" dirty="0" smtClean="0">
                <a:solidFill>
                  <a:schemeClr val="bg1"/>
                </a:solidFill>
              </a:rPr>
              <a:t>Valor </a:t>
            </a:r>
            <a:r>
              <a:rPr lang="en-US" sz="1600" dirty="0" err="1" smtClean="0">
                <a:solidFill>
                  <a:schemeClr val="bg1"/>
                </a:solidFill>
              </a:rPr>
              <a:t>económico</a:t>
            </a:r>
            <a:r>
              <a:rPr lang="en-US" sz="1600" dirty="0" smtClean="0">
                <a:solidFill>
                  <a:schemeClr val="bg1"/>
                </a:solidFill>
              </a:rPr>
              <a:t> de </a:t>
            </a:r>
            <a:r>
              <a:rPr lang="en-US" sz="1600" dirty="0" err="1" smtClean="0">
                <a:solidFill>
                  <a:schemeClr val="bg1"/>
                </a:solidFill>
              </a:rPr>
              <a:t>pasivos</a:t>
            </a:r>
            <a:endParaRPr lang="en-US" sz="1600" dirty="0"/>
          </a:p>
          <a:p>
            <a:pPr algn="ctr">
              <a:buClrTx/>
              <a:buSzTx/>
              <a:buFontTx/>
              <a:buNone/>
            </a:pPr>
            <a:endParaRPr lang="en-US" sz="1600" dirty="0"/>
          </a:p>
        </p:txBody>
      </p:sp>
      <p:sp>
        <p:nvSpPr>
          <p:cNvPr id="9" name="Text Box 7"/>
          <p:cNvSpPr txBox="1">
            <a:spLocks noChangeArrowheads="1"/>
          </p:cNvSpPr>
          <p:nvPr/>
        </p:nvSpPr>
        <p:spPr bwMode="auto">
          <a:xfrm>
            <a:off x="2366889" y="4479082"/>
            <a:ext cx="1295400" cy="623308"/>
          </a:xfrm>
          <a:prstGeom prst="rect">
            <a:avLst/>
          </a:prstGeom>
          <a:solidFill>
            <a:srgbClr val="FF6600"/>
          </a:solidFill>
          <a:ln>
            <a:noFill/>
          </a:ln>
          <a:effectLst/>
          <a:extLs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800" tIns="64800" rIns="64800" bIns="64800">
            <a:spAutoFit/>
          </a:bodyPr>
          <a:lstStyle/>
          <a:p>
            <a:pPr algn="ctr">
              <a:buClrTx/>
              <a:buSzTx/>
              <a:buFontTx/>
              <a:buNone/>
            </a:pPr>
            <a:r>
              <a:rPr lang="en-US" sz="1600" dirty="0" smtClean="0">
                <a:solidFill>
                  <a:schemeClr val="bg1"/>
                </a:solidFill>
              </a:rPr>
              <a:t>Capital </a:t>
            </a:r>
            <a:r>
              <a:rPr lang="en-US" sz="1600" dirty="0" err="1" smtClean="0">
                <a:solidFill>
                  <a:schemeClr val="bg1"/>
                </a:solidFill>
              </a:rPr>
              <a:t>económico</a:t>
            </a:r>
            <a:endParaRPr lang="en-US" sz="1600" dirty="0"/>
          </a:p>
        </p:txBody>
      </p:sp>
      <p:sp>
        <p:nvSpPr>
          <p:cNvPr id="10" name="Line 8"/>
          <p:cNvSpPr>
            <a:spLocks noChangeShapeType="1"/>
          </p:cNvSpPr>
          <p:nvPr/>
        </p:nvSpPr>
        <p:spPr bwMode="auto">
          <a:xfrm>
            <a:off x="2203376" y="1936328"/>
            <a:ext cx="0" cy="3166641"/>
          </a:xfrm>
          <a:prstGeom prst="line">
            <a:avLst/>
          </a:prstGeom>
          <a:noFill/>
          <a:ln w="12700">
            <a:solidFill>
              <a:srgbClr val="728B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nchor="ctr"/>
          <a:lstStyle/>
          <a:p>
            <a:endParaRPr lang="en-GB" sz="1600"/>
          </a:p>
        </p:txBody>
      </p:sp>
      <p:sp>
        <p:nvSpPr>
          <p:cNvPr id="11" name="Text Box 9"/>
          <p:cNvSpPr txBox="1">
            <a:spLocks noChangeArrowheads="1"/>
          </p:cNvSpPr>
          <p:nvPr/>
        </p:nvSpPr>
        <p:spPr bwMode="auto">
          <a:xfrm>
            <a:off x="1009576" y="1772816"/>
            <a:ext cx="800601" cy="377087"/>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dirty="0" err="1" smtClean="0">
                <a:solidFill>
                  <a:srgbClr val="728B81"/>
                </a:solidFill>
              </a:rPr>
              <a:t>Activos</a:t>
            </a:r>
            <a:endParaRPr lang="en-US" sz="1600" dirty="0"/>
          </a:p>
        </p:txBody>
      </p:sp>
      <p:sp>
        <p:nvSpPr>
          <p:cNvPr id="12" name="Text Box 10"/>
          <p:cNvSpPr txBox="1">
            <a:spLocks noChangeArrowheads="1"/>
          </p:cNvSpPr>
          <p:nvPr/>
        </p:nvSpPr>
        <p:spPr bwMode="auto">
          <a:xfrm>
            <a:off x="2366889" y="1772817"/>
            <a:ext cx="824197" cy="377087"/>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600" dirty="0" err="1" smtClean="0">
                <a:solidFill>
                  <a:srgbClr val="728B81"/>
                </a:solidFill>
              </a:rPr>
              <a:t>Pasivos</a:t>
            </a:r>
            <a:endParaRPr lang="en-US" sz="1600" dirty="0"/>
          </a:p>
        </p:txBody>
      </p:sp>
      <p:sp>
        <p:nvSpPr>
          <p:cNvPr id="13" name="TextBox 12"/>
          <p:cNvSpPr txBox="1"/>
          <p:nvPr/>
        </p:nvSpPr>
        <p:spPr>
          <a:xfrm>
            <a:off x="2699792" y="5219908"/>
            <a:ext cx="673582" cy="369332"/>
          </a:xfrm>
          <a:prstGeom prst="rect">
            <a:avLst/>
          </a:prstGeom>
          <a:noFill/>
        </p:spPr>
        <p:txBody>
          <a:bodyPr wrap="none" rtlCol="0">
            <a:spAutoFit/>
          </a:bodyPr>
          <a:lstStyle/>
          <a:p>
            <a:r>
              <a:rPr lang="en-GB" i="1" dirty="0" smtClean="0">
                <a:latin typeface="SwissReSans" pitchFamily="34" charset="0"/>
              </a:rPr>
              <a:t>t</a:t>
            </a:r>
            <a:r>
              <a:rPr lang="en-GB" dirty="0" smtClean="0">
                <a:latin typeface="SwissReSans" pitchFamily="34" charset="0"/>
              </a:rPr>
              <a:t> = 1</a:t>
            </a:r>
          </a:p>
        </p:txBody>
      </p:sp>
      <p:sp>
        <p:nvSpPr>
          <p:cNvPr id="15" name="Line 14"/>
          <p:cNvSpPr>
            <a:spLocks noChangeShapeType="1"/>
          </p:cNvSpPr>
          <p:nvPr/>
        </p:nvSpPr>
        <p:spPr bwMode="auto">
          <a:xfrm>
            <a:off x="3712498" y="4039534"/>
            <a:ext cx="452158" cy="0"/>
          </a:xfrm>
          <a:prstGeom prst="line">
            <a:avLst/>
          </a:prstGeom>
          <a:noFill/>
          <a:ln w="158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80" tIns="53680" rIns="53680" bIns="53680">
            <a:spAutoFit/>
          </a:bodyPr>
          <a:lstStyle/>
          <a:p>
            <a:endParaRPr lang="en-GB"/>
          </a:p>
        </p:txBody>
      </p:sp>
      <p:sp>
        <p:nvSpPr>
          <p:cNvPr id="16" name="Line 15"/>
          <p:cNvSpPr>
            <a:spLocks noChangeShapeType="1"/>
          </p:cNvSpPr>
          <p:nvPr/>
        </p:nvSpPr>
        <p:spPr bwMode="auto">
          <a:xfrm>
            <a:off x="3712498" y="4419489"/>
            <a:ext cx="452158" cy="0"/>
          </a:xfrm>
          <a:prstGeom prst="line">
            <a:avLst/>
          </a:prstGeom>
          <a:noFill/>
          <a:ln w="158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80" tIns="53680" rIns="53680" bIns="53680">
            <a:spAutoFit/>
          </a:bodyPr>
          <a:lstStyle/>
          <a:p>
            <a:endParaRPr lang="en-GB"/>
          </a:p>
        </p:txBody>
      </p:sp>
      <p:sp>
        <p:nvSpPr>
          <p:cNvPr id="18" name="TextBox 17"/>
          <p:cNvSpPr txBox="1"/>
          <p:nvPr/>
        </p:nvSpPr>
        <p:spPr>
          <a:xfrm>
            <a:off x="1043608" y="5219908"/>
            <a:ext cx="673582" cy="369332"/>
          </a:xfrm>
          <a:prstGeom prst="rect">
            <a:avLst/>
          </a:prstGeom>
          <a:noFill/>
        </p:spPr>
        <p:txBody>
          <a:bodyPr wrap="none" rtlCol="0">
            <a:spAutoFit/>
          </a:bodyPr>
          <a:lstStyle/>
          <a:p>
            <a:r>
              <a:rPr lang="en-GB" i="1" dirty="0" smtClean="0">
                <a:latin typeface="SwissReSans" pitchFamily="34" charset="0"/>
              </a:rPr>
              <a:t>t</a:t>
            </a:r>
            <a:r>
              <a:rPr lang="en-GB" dirty="0" smtClean="0">
                <a:latin typeface="SwissReSans" pitchFamily="34" charset="0"/>
              </a:rPr>
              <a:t> = 0</a:t>
            </a:r>
          </a:p>
        </p:txBody>
      </p:sp>
      <p:sp>
        <p:nvSpPr>
          <p:cNvPr id="2" name="TextBox 1"/>
          <p:cNvSpPr txBox="1"/>
          <p:nvPr/>
        </p:nvSpPr>
        <p:spPr>
          <a:xfrm>
            <a:off x="3995936" y="1641574"/>
            <a:ext cx="4968552" cy="1200329"/>
          </a:xfrm>
          <a:prstGeom prst="rect">
            <a:avLst/>
          </a:prstGeom>
          <a:noFill/>
        </p:spPr>
        <p:txBody>
          <a:bodyPr wrap="square" rtlCol="0">
            <a:spAutoFit/>
          </a:bodyPr>
          <a:lstStyle/>
          <a:p>
            <a:pPr marL="285750" indent="-285750">
              <a:buFont typeface="Arial" panose="020B0604020202020204" pitchFamily="34" charset="0"/>
              <a:buChar char="•"/>
            </a:pPr>
            <a:r>
              <a:rPr lang="es-ES_tradnl" dirty="0" smtClean="0">
                <a:latin typeface="SwissReSans" pitchFamily="34" charset="0"/>
              </a:rPr>
              <a:t>De las simulaciones se obtiene una distribución</a:t>
            </a:r>
          </a:p>
          <a:p>
            <a:pPr marL="285750" indent="-285750">
              <a:buFont typeface="Arial" panose="020B0604020202020204" pitchFamily="34" charset="0"/>
              <a:buChar char="•"/>
            </a:pPr>
            <a:r>
              <a:rPr lang="es-ES_tradnl" dirty="0" smtClean="0">
                <a:latin typeface="SwissReSans" pitchFamily="34" charset="0"/>
              </a:rPr>
              <a:t>Con la distribución se puede obtener la medida de riesgo (</a:t>
            </a:r>
            <a:r>
              <a:rPr lang="es-ES_tradnl" dirty="0" err="1" smtClean="0">
                <a:latin typeface="SwissReSans" pitchFamily="34" charset="0"/>
              </a:rPr>
              <a:t>e.g</a:t>
            </a:r>
            <a:r>
              <a:rPr lang="es-ES_tradnl" dirty="0" smtClean="0">
                <a:latin typeface="SwissReSans" pitchFamily="34" charset="0"/>
              </a:rPr>
              <a:t>. </a:t>
            </a:r>
            <a:r>
              <a:rPr lang="es-ES_tradnl" dirty="0" err="1" smtClean="0">
                <a:latin typeface="SwissReSans" pitchFamily="34" charset="0"/>
              </a:rPr>
              <a:t>VaR</a:t>
            </a:r>
            <a:r>
              <a:rPr lang="es-ES_tradnl" dirty="0" smtClean="0">
                <a:latin typeface="SwissReSans" pitchFamily="34" charset="0"/>
              </a:rPr>
              <a:t>)</a:t>
            </a:r>
          </a:p>
        </p:txBody>
      </p:sp>
      <p:sp>
        <p:nvSpPr>
          <p:cNvPr id="19" name="Line 14"/>
          <p:cNvSpPr>
            <a:spLocks noChangeShapeType="1"/>
          </p:cNvSpPr>
          <p:nvPr/>
        </p:nvSpPr>
        <p:spPr bwMode="auto">
          <a:xfrm>
            <a:off x="3712498" y="3887424"/>
            <a:ext cx="452158" cy="0"/>
          </a:xfrm>
          <a:prstGeom prst="line">
            <a:avLst/>
          </a:prstGeom>
          <a:noFill/>
          <a:ln w="158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80" tIns="53680" rIns="53680" bIns="53680">
            <a:spAutoFit/>
          </a:bodyPr>
          <a:lstStyle/>
          <a:p>
            <a:endParaRPr lang="en-GB"/>
          </a:p>
        </p:txBody>
      </p:sp>
      <p:sp>
        <p:nvSpPr>
          <p:cNvPr id="20" name="Line 15"/>
          <p:cNvSpPr>
            <a:spLocks noChangeShapeType="1"/>
          </p:cNvSpPr>
          <p:nvPr/>
        </p:nvSpPr>
        <p:spPr bwMode="auto">
          <a:xfrm>
            <a:off x="3712498" y="4267379"/>
            <a:ext cx="452158" cy="0"/>
          </a:xfrm>
          <a:prstGeom prst="line">
            <a:avLst/>
          </a:prstGeom>
          <a:noFill/>
          <a:ln w="158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80" tIns="53680" rIns="53680" bIns="53680">
            <a:spAutoFit/>
          </a:bodyPr>
          <a:lstStyle/>
          <a:p>
            <a:endParaRPr lang="en-GB"/>
          </a:p>
        </p:txBody>
      </p:sp>
      <p:pic>
        <p:nvPicPr>
          <p:cNvPr id="21" name="Picture 19"/>
          <p:cNvPicPr>
            <a:picLocks noChangeAspect="1" noChangeArrowheads="1"/>
          </p:cNvPicPr>
          <p:nvPr/>
        </p:nvPicPr>
        <p:blipFill>
          <a:blip r:embed="rId2">
            <a:extLst>
              <a:ext uri="{28A0092B-C50C-407E-A947-70E740481C1C}">
                <a14:useLocalDpi xmlns:a14="http://schemas.microsoft.com/office/drawing/2010/main" val="0"/>
              </a:ext>
            </a:extLst>
          </a:blip>
          <a:srcRect b="8607"/>
          <a:stretch>
            <a:fillRect/>
          </a:stretch>
        </p:blipFill>
        <p:spPr bwMode="auto">
          <a:xfrm>
            <a:off x="4018968" y="2934621"/>
            <a:ext cx="4901866" cy="2979491"/>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5"/>
          <p:cNvGrpSpPr>
            <a:grpSpLocks/>
          </p:cNvGrpSpPr>
          <p:nvPr/>
        </p:nvGrpSpPr>
        <p:grpSpPr bwMode="auto">
          <a:xfrm>
            <a:off x="6958064" y="2771817"/>
            <a:ext cx="999324" cy="1521279"/>
            <a:chOff x="6192" y="2577"/>
            <a:chExt cx="779" cy="1118"/>
          </a:xfrm>
        </p:grpSpPr>
        <p:sp>
          <p:nvSpPr>
            <p:cNvPr id="24" name="Text Box 26"/>
            <p:cNvSpPr txBox="1">
              <a:spLocks noChangeArrowheads="1"/>
            </p:cNvSpPr>
            <p:nvPr/>
          </p:nvSpPr>
          <p:spPr bwMode="auto">
            <a:xfrm>
              <a:off x="6192" y="2592"/>
              <a:ext cx="568" cy="1103"/>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i="1" dirty="0"/>
                <a:t>        F</a:t>
              </a:r>
            </a:p>
            <a:p>
              <a:pPr>
                <a:spcBef>
                  <a:spcPct val="0"/>
                </a:spcBef>
                <a:buClrTx/>
                <a:buSzTx/>
                <a:buFontTx/>
                <a:buNone/>
              </a:pPr>
              <a:endParaRPr lang="en-US" sz="1700" i="1" dirty="0"/>
            </a:p>
            <a:p>
              <a:pPr>
                <a:spcBef>
                  <a:spcPct val="0"/>
                </a:spcBef>
                <a:buClrTx/>
                <a:buSzTx/>
                <a:buFontTx/>
                <a:buNone/>
              </a:pPr>
              <a:endParaRPr lang="en-US" sz="600" i="1" dirty="0"/>
            </a:p>
            <a:p>
              <a:pPr>
                <a:spcBef>
                  <a:spcPct val="0"/>
                </a:spcBef>
                <a:buClrTx/>
                <a:buSzTx/>
                <a:buFontTx/>
                <a:buNone/>
              </a:pPr>
              <a:endParaRPr lang="en-US" sz="600" i="1" dirty="0"/>
            </a:p>
            <a:p>
              <a:pPr>
                <a:spcBef>
                  <a:spcPct val="0"/>
                </a:spcBef>
                <a:buClrTx/>
                <a:buSzTx/>
                <a:buFontTx/>
                <a:buNone/>
              </a:pPr>
              <a:endParaRPr lang="en-US" sz="600" i="1" dirty="0"/>
            </a:p>
            <a:p>
              <a:pPr>
                <a:spcBef>
                  <a:spcPct val="0"/>
                </a:spcBef>
                <a:buClrTx/>
                <a:buSzTx/>
                <a:buFontTx/>
                <a:buNone/>
              </a:pPr>
              <a:endParaRPr lang="en-US" i="1" dirty="0"/>
            </a:p>
            <a:p>
              <a:pPr>
                <a:spcBef>
                  <a:spcPct val="0"/>
                </a:spcBef>
                <a:buClrTx/>
                <a:buSzTx/>
                <a:buFontTx/>
                <a:buNone/>
              </a:pPr>
              <a:r>
                <a:rPr lang="en-US" i="1" dirty="0"/>
                <a:t>        </a:t>
              </a:r>
              <a:endParaRPr lang="en-US" dirty="0"/>
            </a:p>
          </p:txBody>
        </p:sp>
        <p:sp>
          <p:nvSpPr>
            <p:cNvPr id="25" name="Text Box 27"/>
            <p:cNvSpPr txBox="1">
              <a:spLocks noChangeArrowheads="1"/>
            </p:cNvSpPr>
            <p:nvPr/>
          </p:nvSpPr>
          <p:spPr bwMode="auto">
            <a:xfrm>
              <a:off x="6727" y="2577"/>
              <a:ext cx="244" cy="266"/>
            </a:xfrm>
            <a:prstGeom prst="rect">
              <a:avLst/>
            </a:prstGeom>
            <a:noFill/>
            <a:ln>
              <a:noFill/>
            </a:ln>
            <a:effectLst/>
            <a:extLst>
              <a:ext uri="{909E8E84-426E-40DD-AFC4-6F175D3DCCD1}">
                <a14:hiddenFill xmlns:a14="http://schemas.microsoft.com/office/drawing/2010/main">
                  <a:solidFill>
                    <a:srgbClr val="728B81"/>
                  </a:solidFill>
                </a14:hiddenFill>
              </a:ext>
              <a:ext uri="{91240B29-F687-4F45-9708-019B960494DF}">
                <a14:hiddenLine xmlns:a14="http://schemas.microsoft.com/office/drawing/2010/main" w="12700">
                  <a:solidFill>
                    <a:srgbClr val="728B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800" tIns="64800" rIns="64800" bIns="64800">
              <a:spAutoFit/>
            </a:bodyPr>
            <a:lstStyle/>
            <a:p>
              <a:pPr>
                <a:spcBef>
                  <a:spcPct val="0"/>
                </a:spcBef>
                <a:buClrTx/>
                <a:buSzTx/>
                <a:buFontTx/>
                <a:buNone/>
              </a:pPr>
              <a:r>
                <a:rPr lang="en-US" sz="1500" i="1" dirty="0"/>
                <a:t>-1</a:t>
              </a:r>
              <a:endParaRPr lang="en-US" dirty="0"/>
            </a:p>
          </p:txBody>
        </p:sp>
      </p:grpSp>
    </p:spTree>
    <p:extLst>
      <p:ext uri="{BB962C8B-B14F-4D97-AF65-F5344CB8AC3E}">
        <p14:creationId xmlns:p14="http://schemas.microsoft.com/office/powerpoint/2010/main" val="1856302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9"/>
          <p:cNvSpPr>
            <a:spLocks noChangeAspect="1"/>
          </p:cNvSpPr>
          <p:nvPr/>
        </p:nvSpPr>
        <p:spPr bwMode="auto">
          <a:xfrm>
            <a:off x="1407009" y="2025422"/>
            <a:ext cx="5339240" cy="1771651"/>
          </a:xfrm>
          <a:custGeom>
            <a:avLst/>
            <a:gdLst/>
            <a:ahLst/>
            <a:cxnLst>
              <a:cxn ang="0">
                <a:pos x="0" y="1935"/>
              </a:cxn>
              <a:cxn ang="0">
                <a:pos x="908" y="1799"/>
              </a:cxn>
              <a:cxn ang="0">
                <a:pos x="1588" y="1527"/>
              </a:cxn>
              <a:cxn ang="0">
                <a:pos x="2042" y="1073"/>
              </a:cxn>
              <a:cxn ang="0">
                <a:pos x="2540" y="302"/>
              </a:cxn>
              <a:cxn ang="0">
                <a:pos x="2858" y="30"/>
              </a:cxn>
              <a:cxn ang="0">
                <a:pos x="3130" y="120"/>
              </a:cxn>
              <a:cxn ang="0">
                <a:pos x="3448" y="665"/>
              </a:cxn>
              <a:cxn ang="0">
                <a:pos x="3901" y="1663"/>
              </a:cxn>
              <a:cxn ang="0">
                <a:pos x="4219" y="1935"/>
              </a:cxn>
            </a:cxnLst>
            <a:rect l="0" t="0" r="r" b="b"/>
            <a:pathLst>
              <a:path w="4219" h="1935">
                <a:moveTo>
                  <a:pt x="0" y="1935"/>
                </a:moveTo>
                <a:cubicBezTo>
                  <a:pt x="321" y="1901"/>
                  <a:pt x="643" y="1867"/>
                  <a:pt x="908" y="1799"/>
                </a:cubicBezTo>
                <a:cubicBezTo>
                  <a:pt x="1173" y="1731"/>
                  <a:pt x="1399" y="1648"/>
                  <a:pt x="1588" y="1527"/>
                </a:cubicBezTo>
                <a:cubicBezTo>
                  <a:pt x="1777" y="1406"/>
                  <a:pt x="1883" y="1277"/>
                  <a:pt x="2042" y="1073"/>
                </a:cubicBezTo>
                <a:cubicBezTo>
                  <a:pt x="2201" y="869"/>
                  <a:pt x="2404" y="476"/>
                  <a:pt x="2540" y="302"/>
                </a:cubicBezTo>
                <a:cubicBezTo>
                  <a:pt x="2676" y="128"/>
                  <a:pt x="2760" y="60"/>
                  <a:pt x="2858" y="30"/>
                </a:cubicBezTo>
                <a:cubicBezTo>
                  <a:pt x="2956" y="0"/>
                  <a:pt x="3032" y="14"/>
                  <a:pt x="3130" y="120"/>
                </a:cubicBezTo>
                <a:cubicBezTo>
                  <a:pt x="3228" y="226"/>
                  <a:pt x="3320" y="408"/>
                  <a:pt x="3448" y="665"/>
                </a:cubicBezTo>
                <a:cubicBezTo>
                  <a:pt x="3576" y="922"/>
                  <a:pt x="3773" y="1451"/>
                  <a:pt x="3901" y="1663"/>
                </a:cubicBezTo>
                <a:cubicBezTo>
                  <a:pt x="4029" y="1875"/>
                  <a:pt x="4124" y="1905"/>
                  <a:pt x="4219" y="1935"/>
                </a:cubicBezTo>
              </a:path>
            </a:pathLst>
          </a:custGeom>
          <a:solidFill>
            <a:schemeClr val="accent4">
              <a:lumMod val="20000"/>
              <a:lumOff val="80000"/>
            </a:schemeClr>
          </a:solidFill>
          <a:ln w="31750" cap="flat" cmpd="sng">
            <a:solidFill>
              <a:schemeClr val="accent4">
                <a:lumMod val="75000"/>
              </a:schemeClr>
            </a:solidFill>
            <a:prstDash val="solid"/>
            <a:round/>
            <a:headEnd/>
            <a:tailEnd/>
          </a:ln>
          <a:effectLst/>
        </p:spPr>
        <p:txBody>
          <a:bodyPr wrap="square" lIns="64800" tIns="64800" rIns="64800" bIns="64800">
            <a:spAutoFit/>
          </a:bodyPr>
          <a:lstStyle/>
          <a:p>
            <a:endParaRPr lang="en-GB" dirty="0"/>
          </a:p>
        </p:txBody>
      </p:sp>
      <p:sp>
        <p:nvSpPr>
          <p:cNvPr id="24" name="Slide Number Placeholder 2"/>
          <p:cNvSpPr>
            <a:spLocks noGrp="1"/>
          </p:cNvSpPr>
          <p:nvPr>
            <p:ph type="sldNum" sz="quarter" idx="11"/>
          </p:nvPr>
        </p:nvSpPr>
        <p:spPr/>
        <p:txBody>
          <a:bodyPr/>
          <a:lstStyle/>
          <a:p>
            <a:fld id="{C0E79A9E-EE22-4B76-BCBB-7BF82DD44936}" type="slidenum">
              <a:rPr lang="en-GB" smtClean="0"/>
              <a:pPr/>
              <a:t>31</a:t>
            </a:fld>
            <a:endParaRPr lang="en-GB" dirty="0"/>
          </a:p>
        </p:txBody>
      </p:sp>
      <p:sp>
        <p:nvSpPr>
          <p:cNvPr id="101378" name="Rectangle 2"/>
          <p:cNvSpPr>
            <a:spLocks noGrp="1" noChangeArrowheads="1"/>
          </p:cNvSpPr>
          <p:nvPr>
            <p:ph type="title"/>
          </p:nvPr>
        </p:nvSpPr>
        <p:spPr>
          <a:xfrm>
            <a:off x="717551" y="476251"/>
            <a:ext cx="5832475" cy="865187"/>
          </a:xfrm>
          <a:noFill/>
        </p:spPr>
        <p:txBody>
          <a:bodyPr/>
          <a:lstStyle/>
          <a:p>
            <a:r>
              <a:rPr lang="en-GB" dirty="0" err="1" smtClean="0"/>
              <a:t>Medidas</a:t>
            </a:r>
            <a:r>
              <a:rPr lang="en-GB" dirty="0" smtClean="0"/>
              <a:t> de </a:t>
            </a:r>
            <a:r>
              <a:rPr lang="en-GB" dirty="0" err="1" smtClean="0"/>
              <a:t>riesgo</a:t>
            </a:r>
            <a:r>
              <a:rPr lang="en-GB" dirty="0" smtClean="0"/>
              <a:t>:</a:t>
            </a:r>
            <a:br>
              <a:rPr lang="en-GB" dirty="0" smtClean="0"/>
            </a:br>
            <a:r>
              <a:rPr lang="en-GB" dirty="0" err="1" smtClean="0"/>
              <a:t>Cuantificando</a:t>
            </a:r>
            <a:r>
              <a:rPr lang="en-GB" dirty="0" smtClean="0"/>
              <a:t> el </a:t>
            </a:r>
            <a:r>
              <a:rPr lang="en-GB" dirty="0" err="1" smtClean="0"/>
              <a:t>riesgo</a:t>
            </a:r>
            <a:r>
              <a:rPr lang="en-GB" dirty="0" smtClean="0"/>
              <a:t> </a:t>
            </a:r>
            <a:r>
              <a:rPr lang="en-GB" dirty="0" err="1" smtClean="0"/>
              <a:t>económico</a:t>
            </a:r>
            <a:endParaRPr lang="en-GB" dirty="0"/>
          </a:p>
        </p:txBody>
      </p:sp>
      <p:sp>
        <p:nvSpPr>
          <p:cNvPr id="101379" name="Text Box 3"/>
          <p:cNvSpPr txBox="1">
            <a:spLocks noChangeArrowheads="1"/>
          </p:cNvSpPr>
          <p:nvPr/>
        </p:nvSpPr>
        <p:spPr bwMode="auto">
          <a:xfrm>
            <a:off x="611560" y="5353142"/>
            <a:ext cx="7884876" cy="545451"/>
          </a:xfrm>
          <a:prstGeom prst="rect">
            <a:avLst/>
          </a:prstGeom>
          <a:solidFill>
            <a:schemeClr val="accent4">
              <a:lumMod val="40000"/>
              <a:lumOff val="60000"/>
            </a:schemeClr>
          </a:solidFill>
          <a:ln w="15875" algn="ctr">
            <a:noFill/>
            <a:miter lim="800000"/>
            <a:headEnd/>
            <a:tailEnd/>
          </a:ln>
          <a:effectLst/>
        </p:spPr>
        <p:txBody>
          <a:bodyPr wrap="square" lIns="53680" tIns="53680" rIns="53680" bIns="53680">
            <a:spAutoFit/>
          </a:bodyPr>
          <a:lstStyle/>
          <a:p>
            <a:pPr>
              <a:spcBef>
                <a:spcPct val="20000"/>
              </a:spcBef>
            </a:pPr>
            <a:r>
              <a:rPr lang="en-GB" sz="1400" dirty="0">
                <a:solidFill>
                  <a:srgbClr val="FF0000"/>
                </a:solidFill>
                <a:latin typeface="+mj-lt"/>
                <a:sym typeface="Wingdings 2" pitchFamily="18" charset="2"/>
              </a:rPr>
              <a:t></a:t>
            </a:r>
            <a:r>
              <a:rPr lang="en-GB" sz="1400" dirty="0">
                <a:latin typeface="+mj-lt"/>
                <a:sym typeface="Wingdings 2" pitchFamily="18" charset="2"/>
              </a:rPr>
              <a:t> </a:t>
            </a:r>
            <a:r>
              <a:rPr lang="en-GB" sz="1400" b="1" dirty="0" smtClean="0">
                <a:latin typeface="+mj-lt"/>
              </a:rPr>
              <a:t>99% shortfall (Tail VaR)</a:t>
            </a:r>
          </a:p>
          <a:p>
            <a:pPr>
              <a:spcBef>
                <a:spcPct val="20000"/>
              </a:spcBef>
            </a:pPr>
            <a:r>
              <a:rPr lang="en-GB" sz="1200" dirty="0" err="1" smtClean="0">
                <a:latin typeface="+mj-lt"/>
              </a:rPr>
              <a:t>Promedio</a:t>
            </a:r>
            <a:r>
              <a:rPr lang="en-GB" sz="1200" dirty="0" smtClean="0">
                <a:latin typeface="+mj-lt"/>
              </a:rPr>
              <a:t> de los </a:t>
            </a:r>
            <a:r>
              <a:rPr lang="en-GB" sz="1200" dirty="0" err="1" smtClean="0">
                <a:latin typeface="+mj-lt"/>
              </a:rPr>
              <a:t>peores</a:t>
            </a:r>
            <a:r>
              <a:rPr lang="en-GB" sz="1200" dirty="0" smtClean="0">
                <a:latin typeface="+mj-lt"/>
              </a:rPr>
              <a:t> </a:t>
            </a:r>
            <a:r>
              <a:rPr lang="en-GB" sz="1200" dirty="0" err="1" smtClean="0">
                <a:latin typeface="+mj-lt"/>
              </a:rPr>
              <a:t>resultados</a:t>
            </a:r>
            <a:r>
              <a:rPr lang="en-GB" sz="1200" dirty="0" smtClean="0">
                <a:latin typeface="+mj-lt"/>
              </a:rPr>
              <a:t> </a:t>
            </a:r>
            <a:r>
              <a:rPr lang="en-GB" sz="1200" dirty="0" err="1" smtClean="0">
                <a:latin typeface="+mj-lt"/>
              </a:rPr>
              <a:t>económicos</a:t>
            </a:r>
            <a:r>
              <a:rPr lang="en-GB" sz="1200" dirty="0" smtClean="0">
                <a:latin typeface="+mj-lt"/>
              </a:rPr>
              <a:t> con </a:t>
            </a:r>
            <a:r>
              <a:rPr lang="en-GB" sz="1200" dirty="0" err="1" smtClean="0">
                <a:latin typeface="+mj-lt"/>
              </a:rPr>
              <a:t>frecuencias</a:t>
            </a:r>
            <a:r>
              <a:rPr lang="en-GB" sz="1200" dirty="0" smtClean="0">
                <a:latin typeface="+mj-lt"/>
              </a:rPr>
              <a:t> de 1 en 100 </a:t>
            </a:r>
            <a:r>
              <a:rPr lang="en-GB" sz="1200" dirty="0" err="1" smtClean="0">
                <a:latin typeface="+mj-lt"/>
              </a:rPr>
              <a:t>años</a:t>
            </a:r>
            <a:r>
              <a:rPr lang="en-GB" sz="1200" dirty="0" smtClean="0">
                <a:latin typeface="+mj-lt"/>
              </a:rPr>
              <a:t> o </a:t>
            </a:r>
            <a:r>
              <a:rPr lang="en-GB" sz="1200" dirty="0" err="1" smtClean="0">
                <a:latin typeface="+mj-lt"/>
              </a:rPr>
              <a:t>menos</a:t>
            </a:r>
            <a:endParaRPr lang="en-GB" sz="1200" dirty="0">
              <a:latin typeface="+mj-lt"/>
            </a:endParaRPr>
          </a:p>
        </p:txBody>
      </p:sp>
      <p:sp>
        <p:nvSpPr>
          <p:cNvPr id="101381" name="Text Box 5"/>
          <p:cNvSpPr txBox="1">
            <a:spLocks noChangeArrowheads="1"/>
          </p:cNvSpPr>
          <p:nvPr/>
        </p:nvSpPr>
        <p:spPr bwMode="auto">
          <a:xfrm>
            <a:off x="611560" y="4509120"/>
            <a:ext cx="7884876" cy="545451"/>
          </a:xfrm>
          <a:prstGeom prst="rect">
            <a:avLst/>
          </a:prstGeom>
          <a:solidFill>
            <a:schemeClr val="accent4">
              <a:lumMod val="40000"/>
              <a:lumOff val="60000"/>
            </a:schemeClr>
          </a:solidFill>
          <a:ln w="15875" algn="ctr">
            <a:noFill/>
            <a:miter lim="800000"/>
            <a:headEnd/>
            <a:tailEnd/>
          </a:ln>
          <a:effectLst/>
        </p:spPr>
        <p:txBody>
          <a:bodyPr wrap="square" lIns="53680" tIns="53680" rIns="53680" bIns="53680">
            <a:spAutoFit/>
          </a:bodyPr>
          <a:lstStyle/>
          <a:p>
            <a:pPr>
              <a:spcBef>
                <a:spcPct val="20000"/>
              </a:spcBef>
            </a:pPr>
            <a:r>
              <a:rPr lang="en-GB" sz="1400" dirty="0">
                <a:solidFill>
                  <a:srgbClr val="00B050"/>
                </a:solidFill>
                <a:latin typeface="+mj-lt"/>
                <a:sym typeface="Wingdings 2" pitchFamily="18" charset="2"/>
              </a:rPr>
              <a:t></a:t>
            </a:r>
            <a:r>
              <a:rPr lang="en-GB" sz="1400" dirty="0">
                <a:latin typeface="+mj-lt"/>
                <a:sym typeface="Wingdings 2" pitchFamily="18" charset="2"/>
              </a:rPr>
              <a:t> </a:t>
            </a:r>
            <a:r>
              <a:rPr lang="en-GB" sz="1400" b="1" dirty="0" smtClean="0">
                <a:latin typeface="+mj-lt"/>
                <a:sym typeface="Wingdings 2" pitchFamily="18" charset="2"/>
              </a:rPr>
              <a:t>99% </a:t>
            </a:r>
            <a:r>
              <a:rPr lang="en-GB" sz="1400" b="1" dirty="0" err="1" smtClean="0">
                <a:latin typeface="+mj-lt"/>
                <a:sym typeface="Wingdings 2" pitchFamily="18" charset="2"/>
              </a:rPr>
              <a:t>Valor</a:t>
            </a:r>
            <a:r>
              <a:rPr lang="en-GB" sz="1400" b="1" dirty="0" smtClean="0">
                <a:latin typeface="+mj-lt"/>
                <a:sym typeface="Wingdings 2" pitchFamily="18" charset="2"/>
              </a:rPr>
              <a:t> en </a:t>
            </a:r>
            <a:r>
              <a:rPr lang="en-GB" sz="1400" b="1" dirty="0" err="1" smtClean="0">
                <a:latin typeface="+mj-lt"/>
                <a:sym typeface="Wingdings 2" pitchFamily="18" charset="2"/>
              </a:rPr>
              <a:t>Riesgo</a:t>
            </a:r>
            <a:r>
              <a:rPr lang="en-GB" sz="1400" b="1" dirty="0" smtClean="0">
                <a:latin typeface="+mj-lt"/>
                <a:sym typeface="Wingdings 2" pitchFamily="18" charset="2"/>
              </a:rPr>
              <a:t> </a:t>
            </a:r>
            <a:r>
              <a:rPr lang="en-GB" sz="1400" b="1" dirty="0" smtClean="0">
                <a:latin typeface="+mj-lt"/>
              </a:rPr>
              <a:t>(</a:t>
            </a:r>
            <a:r>
              <a:rPr lang="en-GB" sz="1400" b="1" dirty="0" err="1" smtClean="0">
                <a:latin typeface="+mj-lt"/>
              </a:rPr>
              <a:t>VaR</a:t>
            </a:r>
            <a:r>
              <a:rPr lang="en-GB" sz="1400" b="1" dirty="0" smtClean="0">
                <a:latin typeface="+mj-lt"/>
              </a:rPr>
              <a:t>) = </a:t>
            </a:r>
            <a:r>
              <a:rPr lang="en-GB" sz="1400" b="1" dirty="0" err="1" smtClean="0">
                <a:latin typeface="+mj-lt"/>
              </a:rPr>
              <a:t>evento</a:t>
            </a:r>
            <a:r>
              <a:rPr lang="en-GB" sz="1400" b="1" dirty="0" smtClean="0">
                <a:latin typeface="+mj-lt"/>
              </a:rPr>
              <a:t> de 100 </a:t>
            </a:r>
            <a:r>
              <a:rPr lang="en-GB" sz="1400" b="1" dirty="0" err="1" smtClean="0">
                <a:latin typeface="+mj-lt"/>
              </a:rPr>
              <a:t>años</a:t>
            </a:r>
            <a:endParaRPr lang="en-GB" sz="1400" b="1" dirty="0" smtClean="0">
              <a:latin typeface="+mj-lt"/>
            </a:endParaRPr>
          </a:p>
          <a:p>
            <a:pPr>
              <a:spcBef>
                <a:spcPct val="20000"/>
              </a:spcBef>
            </a:pPr>
            <a:r>
              <a:rPr lang="en-GB" sz="1200" dirty="0" err="1" smtClean="0">
                <a:latin typeface="+mj-lt"/>
              </a:rPr>
              <a:t>Peor</a:t>
            </a:r>
            <a:r>
              <a:rPr lang="en-GB" sz="1200" dirty="0" smtClean="0">
                <a:latin typeface="+mj-lt"/>
              </a:rPr>
              <a:t> </a:t>
            </a:r>
            <a:r>
              <a:rPr lang="en-GB" sz="1200" dirty="0" err="1" smtClean="0">
                <a:latin typeface="+mj-lt"/>
              </a:rPr>
              <a:t>resultado</a:t>
            </a:r>
            <a:r>
              <a:rPr lang="en-GB" sz="1200" dirty="0" smtClean="0">
                <a:latin typeface="+mj-lt"/>
              </a:rPr>
              <a:t> </a:t>
            </a:r>
            <a:r>
              <a:rPr lang="en-GB" sz="1200" dirty="0" err="1" smtClean="0">
                <a:latin typeface="+mj-lt"/>
              </a:rPr>
              <a:t>económico</a:t>
            </a:r>
            <a:r>
              <a:rPr lang="en-GB" sz="1200" dirty="0" smtClean="0">
                <a:latin typeface="+mj-lt"/>
              </a:rPr>
              <a:t> </a:t>
            </a:r>
            <a:r>
              <a:rPr lang="en-GB" sz="1200" dirty="0" err="1" smtClean="0">
                <a:latin typeface="+mj-lt"/>
              </a:rPr>
              <a:t>esperado</a:t>
            </a:r>
            <a:r>
              <a:rPr lang="en-GB" sz="1200" dirty="0" smtClean="0">
                <a:latin typeface="+mj-lt"/>
              </a:rPr>
              <a:t> con </a:t>
            </a:r>
            <a:r>
              <a:rPr lang="en-GB" sz="1200" dirty="0" err="1" smtClean="0">
                <a:latin typeface="+mj-lt"/>
              </a:rPr>
              <a:t>una</a:t>
            </a:r>
            <a:r>
              <a:rPr lang="en-GB" sz="1200" dirty="0" smtClean="0">
                <a:latin typeface="+mj-lt"/>
              </a:rPr>
              <a:t> </a:t>
            </a:r>
            <a:r>
              <a:rPr lang="en-GB" sz="1200" dirty="0" err="1" smtClean="0">
                <a:latin typeface="+mj-lt"/>
              </a:rPr>
              <a:t>frecuencia</a:t>
            </a:r>
            <a:r>
              <a:rPr lang="en-GB" sz="1200" dirty="0" smtClean="0">
                <a:latin typeface="+mj-lt"/>
              </a:rPr>
              <a:t> de 1 en 100 </a:t>
            </a:r>
            <a:r>
              <a:rPr lang="en-GB" sz="1200" dirty="0" err="1" smtClean="0">
                <a:latin typeface="+mj-lt"/>
              </a:rPr>
              <a:t>años</a:t>
            </a:r>
            <a:endParaRPr lang="en-GB" sz="1200" dirty="0" smtClean="0">
              <a:latin typeface="+mj-lt"/>
            </a:endParaRPr>
          </a:p>
        </p:txBody>
      </p:sp>
      <p:sp>
        <p:nvSpPr>
          <p:cNvPr id="26" name="Text Box 7"/>
          <p:cNvSpPr txBox="1">
            <a:spLocks noChangeAspect="1" noChangeArrowheads="1"/>
          </p:cNvSpPr>
          <p:nvPr/>
        </p:nvSpPr>
        <p:spPr bwMode="auto">
          <a:xfrm>
            <a:off x="395536" y="1549638"/>
            <a:ext cx="2094831" cy="727161"/>
          </a:xfrm>
          <a:prstGeom prst="rect">
            <a:avLst/>
          </a:prstGeom>
          <a:noFill/>
          <a:ln w="9525">
            <a:noFill/>
            <a:miter lim="800000"/>
            <a:headEnd/>
            <a:tailEnd/>
          </a:ln>
          <a:effectLst/>
        </p:spPr>
        <p:txBody>
          <a:bodyPr wrap="square" lIns="80049" tIns="40024" rIns="80049" bIns="40024">
            <a:spAutoFit/>
          </a:bodyPr>
          <a:lstStyle/>
          <a:p>
            <a:pPr defTabSz="800100">
              <a:spcBef>
                <a:spcPct val="0"/>
              </a:spcBef>
              <a:buClrTx/>
              <a:buSzTx/>
              <a:buFontTx/>
              <a:buNone/>
            </a:pPr>
            <a:r>
              <a:rPr lang="en-GB" sz="1400" dirty="0" err="1" smtClean="0">
                <a:latin typeface="+mj-lt"/>
              </a:rPr>
              <a:t>Resultado</a:t>
            </a:r>
            <a:r>
              <a:rPr lang="en-GB" sz="1400" dirty="0" smtClean="0">
                <a:latin typeface="+mj-lt"/>
              </a:rPr>
              <a:t> </a:t>
            </a:r>
            <a:r>
              <a:rPr lang="en-GB" sz="1400" dirty="0" err="1" smtClean="0">
                <a:latin typeface="+mj-lt"/>
              </a:rPr>
              <a:t>económico</a:t>
            </a:r>
            <a:r>
              <a:rPr lang="en-GB" sz="1400" dirty="0" smtClean="0">
                <a:latin typeface="+mj-lt"/>
              </a:rPr>
              <a:t> y </a:t>
            </a:r>
            <a:r>
              <a:rPr lang="en-GB" sz="1400" dirty="0" err="1" smtClean="0">
                <a:latin typeface="+mj-lt"/>
              </a:rPr>
              <a:t>distribución</a:t>
            </a:r>
            <a:r>
              <a:rPr lang="en-GB" sz="1400" dirty="0" smtClean="0">
                <a:latin typeface="+mj-lt"/>
              </a:rPr>
              <a:t> de </a:t>
            </a:r>
            <a:r>
              <a:rPr lang="en-GB" sz="1400" dirty="0" err="1" smtClean="0">
                <a:latin typeface="+mj-lt"/>
              </a:rPr>
              <a:t>pérdidas</a:t>
            </a:r>
            <a:r>
              <a:rPr lang="en-GB" sz="1400" dirty="0">
                <a:latin typeface="+mj-lt"/>
              </a:rPr>
              <a:t/>
            </a:r>
            <a:br>
              <a:rPr lang="en-GB" sz="1400" dirty="0">
                <a:latin typeface="+mj-lt"/>
              </a:rPr>
            </a:br>
            <a:r>
              <a:rPr lang="en-GB" sz="1400" dirty="0" smtClean="0">
                <a:latin typeface="+mj-lt"/>
              </a:rPr>
              <a:t>(</a:t>
            </a:r>
            <a:r>
              <a:rPr lang="en-GB" sz="1400" dirty="0" err="1" smtClean="0">
                <a:latin typeface="+mj-lt"/>
              </a:rPr>
              <a:t>horizonte</a:t>
            </a:r>
            <a:r>
              <a:rPr lang="en-GB" sz="1400" dirty="0" smtClean="0">
                <a:latin typeface="+mj-lt"/>
              </a:rPr>
              <a:t> de 1 </a:t>
            </a:r>
            <a:r>
              <a:rPr lang="en-GB" sz="1400" dirty="0" err="1" smtClean="0">
                <a:latin typeface="+mj-lt"/>
              </a:rPr>
              <a:t>año</a:t>
            </a:r>
            <a:r>
              <a:rPr lang="en-GB" sz="1400" dirty="0" smtClean="0">
                <a:latin typeface="+mj-lt"/>
              </a:rPr>
              <a:t>)</a:t>
            </a:r>
            <a:endParaRPr lang="en-GB" sz="1400" dirty="0">
              <a:latin typeface="+mj-lt"/>
            </a:endParaRPr>
          </a:p>
        </p:txBody>
      </p:sp>
      <p:sp>
        <p:nvSpPr>
          <p:cNvPr id="27" name="Freeform 8"/>
          <p:cNvSpPr>
            <a:spLocks noChangeAspect="1"/>
          </p:cNvSpPr>
          <p:nvPr/>
        </p:nvSpPr>
        <p:spPr bwMode="auto">
          <a:xfrm>
            <a:off x="1458813" y="3668485"/>
            <a:ext cx="1193007" cy="125730"/>
          </a:xfrm>
          <a:custGeom>
            <a:avLst/>
            <a:gdLst/>
            <a:ahLst/>
            <a:cxnLst>
              <a:cxn ang="0">
                <a:pos x="0" y="136"/>
              </a:cxn>
              <a:cxn ang="0">
                <a:pos x="454" y="90"/>
              </a:cxn>
              <a:cxn ang="0">
                <a:pos x="771" y="45"/>
              </a:cxn>
              <a:cxn ang="0">
                <a:pos x="1044" y="0"/>
              </a:cxn>
              <a:cxn ang="0">
                <a:pos x="1044" y="136"/>
              </a:cxn>
              <a:cxn ang="0">
                <a:pos x="0" y="136"/>
              </a:cxn>
            </a:cxnLst>
            <a:rect l="0" t="0" r="r" b="b"/>
            <a:pathLst>
              <a:path w="1044" h="136">
                <a:moveTo>
                  <a:pt x="0" y="136"/>
                </a:moveTo>
                <a:lnTo>
                  <a:pt x="454" y="90"/>
                </a:lnTo>
                <a:lnTo>
                  <a:pt x="771" y="45"/>
                </a:lnTo>
                <a:lnTo>
                  <a:pt x="1044" y="0"/>
                </a:lnTo>
                <a:lnTo>
                  <a:pt x="1044" y="136"/>
                </a:lnTo>
                <a:lnTo>
                  <a:pt x="0" y="136"/>
                </a:lnTo>
                <a:close/>
              </a:path>
            </a:pathLst>
          </a:custGeom>
          <a:solidFill>
            <a:srgbClr val="FF0000"/>
          </a:solidFill>
          <a:ln w="12700" cap="flat" cmpd="sng">
            <a:solidFill>
              <a:schemeClr val="bg2">
                <a:lumMod val="60000"/>
                <a:lumOff val="40000"/>
              </a:schemeClr>
            </a:solidFill>
            <a:prstDash val="solid"/>
            <a:round/>
            <a:headEnd/>
            <a:tailEnd/>
          </a:ln>
          <a:effectLst/>
        </p:spPr>
        <p:txBody>
          <a:bodyPr lIns="64800" tIns="64800" rIns="64800" bIns="64800">
            <a:spAutoFit/>
          </a:bodyPr>
          <a:lstStyle/>
          <a:p>
            <a:endParaRPr lang="en-GB" dirty="0"/>
          </a:p>
        </p:txBody>
      </p:sp>
      <p:sp>
        <p:nvSpPr>
          <p:cNvPr id="30" name="Text Box 11"/>
          <p:cNvSpPr txBox="1">
            <a:spLocks noChangeAspect="1" noChangeArrowheads="1"/>
          </p:cNvSpPr>
          <p:nvPr/>
        </p:nvSpPr>
        <p:spPr bwMode="auto">
          <a:xfrm>
            <a:off x="4553998" y="3842793"/>
            <a:ext cx="1727908" cy="377190"/>
          </a:xfrm>
          <a:prstGeom prst="rect">
            <a:avLst/>
          </a:prstGeom>
          <a:noFill/>
          <a:ln w="12700">
            <a:noFill/>
            <a:miter lim="800000"/>
            <a:headEnd/>
            <a:tailEnd/>
          </a:ln>
          <a:effectLst/>
        </p:spPr>
        <p:txBody>
          <a:bodyPr lIns="64800" tIns="64800" rIns="64800" bIns="64800"/>
          <a:lstStyle/>
          <a:p>
            <a:pPr>
              <a:spcBef>
                <a:spcPct val="0"/>
              </a:spcBef>
              <a:buClrTx/>
              <a:buSzTx/>
              <a:buFontTx/>
              <a:buNone/>
            </a:pPr>
            <a:r>
              <a:rPr lang="en-GB" sz="1400" dirty="0" err="1" smtClean="0">
                <a:latin typeface="+mj-lt"/>
              </a:rPr>
              <a:t>Resultado</a:t>
            </a:r>
            <a:r>
              <a:rPr lang="en-GB" sz="1400" dirty="0" smtClean="0">
                <a:latin typeface="+mj-lt"/>
              </a:rPr>
              <a:t> </a:t>
            </a:r>
            <a:r>
              <a:rPr lang="en-GB" sz="1400" dirty="0" err="1" smtClean="0">
                <a:latin typeface="+mj-lt"/>
              </a:rPr>
              <a:t>esperado</a:t>
            </a:r>
            <a:endParaRPr lang="en-GB" sz="1400" dirty="0">
              <a:latin typeface="+mj-lt"/>
            </a:endParaRPr>
          </a:p>
        </p:txBody>
      </p:sp>
      <p:sp>
        <p:nvSpPr>
          <p:cNvPr id="31" name="Line 12"/>
          <p:cNvSpPr>
            <a:spLocks noChangeAspect="1" noChangeShapeType="1"/>
          </p:cNvSpPr>
          <p:nvPr/>
        </p:nvSpPr>
        <p:spPr bwMode="auto">
          <a:xfrm flipH="1">
            <a:off x="4838867" y="2132578"/>
            <a:ext cx="0" cy="1743076"/>
          </a:xfrm>
          <a:prstGeom prst="line">
            <a:avLst/>
          </a:prstGeom>
          <a:noFill/>
          <a:ln w="15875">
            <a:solidFill>
              <a:srgbClr val="000000"/>
            </a:solidFill>
            <a:prstDash val="dash"/>
            <a:round/>
            <a:headEnd/>
            <a:tailEnd/>
          </a:ln>
          <a:effectLst/>
        </p:spPr>
        <p:txBody>
          <a:bodyPr lIns="64800" tIns="64800" rIns="64800" bIns="64800">
            <a:spAutoFit/>
          </a:bodyPr>
          <a:lstStyle/>
          <a:p>
            <a:endParaRPr lang="en-GB" dirty="0"/>
          </a:p>
        </p:txBody>
      </p:sp>
      <p:sp>
        <p:nvSpPr>
          <p:cNvPr id="32" name="Line 13"/>
          <p:cNvSpPr>
            <a:spLocks noChangeAspect="1" noChangeShapeType="1"/>
          </p:cNvSpPr>
          <p:nvPr/>
        </p:nvSpPr>
        <p:spPr bwMode="auto">
          <a:xfrm flipH="1">
            <a:off x="2631448" y="2279740"/>
            <a:ext cx="0" cy="1595914"/>
          </a:xfrm>
          <a:prstGeom prst="line">
            <a:avLst/>
          </a:prstGeom>
          <a:noFill/>
          <a:ln w="19050">
            <a:solidFill>
              <a:srgbClr val="00B050"/>
            </a:solidFill>
            <a:prstDash val="dash"/>
            <a:round/>
            <a:headEnd/>
            <a:tailEnd/>
          </a:ln>
          <a:effectLst/>
        </p:spPr>
        <p:txBody>
          <a:bodyPr lIns="64800" tIns="64800" rIns="64800" bIns="64800">
            <a:spAutoFit/>
          </a:bodyPr>
          <a:lstStyle/>
          <a:p>
            <a:endParaRPr lang="en-GB" dirty="0"/>
          </a:p>
        </p:txBody>
      </p:sp>
      <p:sp>
        <p:nvSpPr>
          <p:cNvPr id="33" name="Line 14"/>
          <p:cNvSpPr>
            <a:spLocks noChangeAspect="1" noChangeShapeType="1"/>
          </p:cNvSpPr>
          <p:nvPr/>
        </p:nvSpPr>
        <p:spPr bwMode="auto">
          <a:xfrm flipH="1">
            <a:off x="1859732" y="2624358"/>
            <a:ext cx="0" cy="790099"/>
          </a:xfrm>
          <a:prstGeom prst="line">
            <a:avLst/>
          </a:prstGeom>
          <a:noFill/>
          <a:ln w="19050">
            <a:solidFill>
              <a:srgbClr val="FF0000"/>
            </a:solidFill>
            <a:prstDash val="dash"/>
            <a:round/>
            <a:headEnd/>
            <a:tailEnd/>
          </a:ln>
          <a:effectLst/>
        </p:spPr>
        <p:txBody>
          <a:bodyPr wrap="square" lIns="64800" tIns="64800" rIns="64800" bIns="64800">
            <a:spAutoFit/>
          </a:bodyPr>
          <a:lstStyle/>
          <a:p>
            <a:endParaRPr lang="en-GB" dirty="0"/>
          </a:p>
        </p:txBody>
      </p:sp>
      <p:sp>
        <p:nvSpPr>
          <p:cNvPr id="34" name="Text Box 15"/>
          <p:cNvSpPr txBox="1">
            <a:spLocks noChangeAspect="1" noChangeArrowheads="1"/>
          </p:cNvSpPr>
          <p:nvPr/>
        </p:nvSpPr>
        <p:spPr bwMode="auto">
          <a:xfrm>
            <a:off x="563588" y="3429000"/>
            <a:ext cx="324326" cy="362903"/>
          </a:xfrm>
          <a:prstGeom prst="rect">
            <a:avLst/>
          </a:prstGeom>
          <a:noFill/>
          <a:ln w="12700">
            <a:noFill/>
            <a:miter lim="800000"/>
            <a:headEnd/>
            <a:tailEnd/>
          </a:ln>
          <a:effectLst/>
        </p:spPr>
        <p:txBody>
          <a:bodyPr lIns="64800" tIns="64800" rIns="64800" bIns="64800"/>
          <a:lstStyle/>
          <a:p>
            <a:pPr>
              <a:spcBef>
                <a:spcPct val="0"/>
              </a:spcBef>
              <a:buClrTx/>
              <a:buSzTx/>
              <a:buFontTx/>
              <a:buNone/>
            </a:pPr>
            <a:r>
              <a:rPr lang="en-GB" sz="3200" b="1" dirty="0">
                <a:solidFill>
                  <a:srgbClr val="686AB0"/>
                </a:solidFill>
              </a:rPr>
              <a:t>−</a:t>
            </a:r>
          </a:p>
        </p:txBody>
      </p:sp>
      <p:sp>
        <p:nvSpPr>
          <p:cNvPr id="35" name="Text Box 16"/>
          <p:cNvSpPr txBox="1">
            <a:spLocks noChangeAspect="1" noChangeArrowheads="1"/>
          </p:cNvSpPr>
          <p:nvPr/>
        </p:nvSpPr>
        <p:spPr bwMode="auto">
          <a:xfrm>
            <a:off x="7297474" y="3476401"/>
            <a:ext cx="322898" cy="362903"/>
          </a:xfrm>
          <a:prstGeom prst="rect">
            <a:avLst/>
          </a:prstGeom>
          <a:noFill/>
          <a:ln w="12700">
            <a:noFill/>
            <a:miter lim="800000"/>
            <a:headEnd/>
            <a:tailEnd/>
          </a:ln>
          <a:effectLst/>
        </p:spPr>
        <p:txBody>
          <a:bodyPr lIns="64800" tIns="64800" rIns="64800" bIns="64800"/>
          <a:lstStyle/>
          <a:p>
            <a:pPr>
              <a:spcBef>
                <a:spcPct val="0"/>
              </a:spcBef>
              <a:buClrTx/>
              <a:buSzTx/>
              <a:buFontTx/>
              <a:buNone/>
            </a:pPr>
            <a:r>
              <a:rPr lang="en-GB" sz="3200" b="1" dirty="0">
                <a:solidFill>
                  <a:srgbClr val="686AB0"/>
                </a:solidFill>
              </a:rPr>
              <a:t>+</a:t>
            </a:r>
          </a:p>
        </p:txBody>
      </p:sp>
      <p:sp>
        <p:nvSpPr>
          <p:cNvPr id="36" name="Line 17"/>
          <p:cNvSpPr>
            <a:spLocks noChangeAspect="1" noChangeShapeType="1"/>
          </p:cNvSpPr>
          <p:nvPr/>
        </p:nvSpPr>
        <p:spPr bwMode="auto">
          <a:xfrm>
            <a:off x="1859732" y="2602637"/>
            <a:ext cx="2979135" cy="0"/>
          </a:xfrm>
          <a:prstGeom prst="line">
            <a:avLst/>
          </a:prstGeom>
          <a:noFill/>
          <a:ln w="31750">
            <a:solidFill>
              <a:srgbClr val="FF0000"/>
            </a:solidFill>
            <a:round/>
            <a:headEnd type="arrow" w="med" len="med"/>
            <a:tailEnd type="arrow" w="med" len="med"/>
          </a:ln>
          <a:effectLst/>
        </p:spPr>
        <p:txBody>
          <a:bodyPr wrap="square" lIns="64800" tIns="64800" rIns="64800" bIns="64800">
            <a:spAutoFit/>
          </a:bodyPr>
          <a:lstStyle/>
          <a:p>
            <a:endParaRPr lang="en-GB" dirty="0"/>
          </a:p>
        </p:txBody>
      </p:sp>
      <p:sp>
        <p:nvSpPr>
          <p:cNvPr id="37" name="Text Box 18"/>
          <p:cNvSpPr txBox="1">
            <a:spLocks noChangeAspect="1" noChangeArrowheads="1"/>
          </p:cNvSpPr>
          <p:nvPr/>
        </p:nvSpPr>
        <p:spPr bwMode="auto">
          <a:xfrm>
            <a:off x="1547664" y="3911373"/>
            <a:ext cx="2071050" cy="324326"/>
          </a:xfrm>
          <a:prstGeom prst="rect">
            <a:avLst/>
          </a:prstGeom>
          <a:noFill/>
          <a:ln w="12700">
            <a:noFill/>
            <a:miter lim="800000"/>
            <a:headEnd/>
            <a:tailEnd/>
          </a:ln>
          <a:effectLst/>
        </p:spPr>
        <p:txBody>
          <a:bodyPr lIns="64800" tIns="64800" rIns="64800" bIns="64800"/>
          <a:lstStyle/>
          <a:p>
            <a:pPr algn="ctr">
              <a:spcBef>
                <a:spcPct val="0"/>
              </a:spcBef>
              <a:buClrTx/>
              <a:buSzTx/>
              <a:buFontTx/>
              <a:buNone/>
            </a:pPr>
            <a:r>
              <a:rPr lang="en-GB" sz="1400" dirty="0" err="1" smtClean="0">
                <a:latin typeface="+mj-lt"/>
              </a:rPr>
              <a:t>Pérdida</a:t>
            </a:r>
            <a:r>
              <a:rPr lang="en-GB" sz="1400" dirty="0" smtClean="0">
                <a:latin typeface="+mj-lt"/>
              </a:rPr>
              <a:t> de 1 en 100 </a:t>
            </a:r>
            <a:r>
              <a:rPr lang="en-GB" sz="1400" dirty="0" err="1" smtClean="0">
                <a:latin typeface="+mj-lt"/>
              </a:rPr>
              <a:t>años</a:t>
            </a:r>
            <a:endParaRPr lang="en-GB" sz="1400" dirty="0">
              <a:latin typeface="+mj-lt"/>
            </a:endParaRPr>
          </a:p>
        </p:txBody>
      </p:sp>
      <p:sp>
        <p:nvSpPr>
          <p:cNvPr id="38" name="Line 19"/>
          <p:cNvSpPr>
            <a:spLocks noChangeAspect="1" noChangeShapeType="1"/>
          </p:cNvSpPr>
          <p:nvPr/>
        </p:nvSpPr>
        <p:spPr bwMode="auto">
          <a:xfrm flipH="1">
            <a:off x="4361665" y="1925410"/>
            <a:ext cx="11430" cy="1867377"/>
          </a:xfrm>
          <a:prstGeom prst="line">
            <a:avLst/>
          </a:prstGeom>
          <a:noFill/>
          <a:ln w="31750">
            <a:solidFill>
              <a:srgbClr val="000000"/>
            </a:solidFill>
            <a:round/>
            <a:headEnd type="arrow" w="med" len="med"/>
            <a:tailEnd/>
          </a:ln>
          <a:effectLst/>
        </p:spPr>
        <p:txBody>
          <a:bodyPr lIns="64800" tIns="64800" rIns="64800" bIns="64800">
            <a:spAutoFit/>
          </a:bodyPr>
          <a:lstStyle/>
          <a:p>
            <a:endParaRPr lang="en-GB" dirty="0"/>
          </a:p>
        </p:txBody>
      </p:sp>
      <p:sp>
        <p:nvSpPr>
          <p:cNvPr id="39" name="Line 20"/>
          <p:cNvSpPr>
            <a:spLocks noChangeAspect="1" noChangeShapeType="1"/>
          </p:cNvSpPr>
          <p:nvPr/>
        </p:nvSpPr>
        <p:spPr bwMode="auto">
          <a:xfrm>
            <a:off x="2611446" y="2279740"/>
            <a:ext cx="2227422" cy="0"/>
          </a:xfrm>
          <a:prstGeom prst="line">
            <a:avLst/>
          </a:prstGeom>
          <a:noFill/>
          <a:ln w="31750">
            <a:solidFill>
              <a:srgbClr val="00B050"/>
            </a:solidFill>
            <a:round/>
            <a:headEnd type="arrow" w="med" len="med"/>
            <a:tailEnd type="arrow" w="med" len="med"/>
          </a:ln>
          <a:effectLst/>
        </p:spPr>
        <p:txBody>
          <a:bodyPr lIns="64800" tIns="64800" rIns="64800" bIns="64800">
            <a:spAutoFit/>
          </a:bodyPr>
          <a:lstStyle/>
          <a:p>
            <a:endParaRPr lang="en-GB" dirty="0"/>
          </a:p>
        </p:txBody>
      </p:sp>
      <p:sp>
        <p:nvSpPr>
          <p:cNvPr id="40" name="Text Box 21"/>
          <p:cNvSpPr txBox="1">
            <a:spLocks noChangeAspect="1" noChangeArrowheads="1"/>
          </p:cNvSpPr>
          <p:nvPr/>
        </p:nvSpPr>
        <p:spPr bwMode="auto">
          <a:xfrm>
            <a:off x="2662881" y="2299742"/>
            <a:ext cx="1491615" cy="260033"/>
          </a:xfrm>
          <a:prstGeom prst="rect">
            <a:avLst/>
          </a:prstGeom>
          <a:noFill/>
          <a:ln w="12700">
            <a:noFill/>
            <a:miter lim="800000"/>
            <a:headEnd/>
            <a:tailEnd/>
          </a:ln>
          <a:effectLst/>
        </p:spPr>
        <p:txBody>
          <a:bodyPr lIns="64800" tIns="64800" rIns="64800" bIns="64800"/>
          <a:lstStyle/>
          <a:p>
            <a:pPr>
              <a:spcBef>
                <a:spcPct val="0"/>
              </a:spcBef>
              <a:buClrTx/>
              <a:buSzTx/>
              <a:buFontTx/>
              <a:buNone/>
            </a:pPr>
            <a:r>
              <a:rPr lang="en-GB" sz="1400" dirty="0">
                <a:solidFill>
                  <a:srgbClr val="FF0000"/>
                </a:solidFill>
                <a:latin typeface="+mj-lt"/>
                <a:sym typeface="Wingdings 2" pitchFamily="18" charset="2"/>
              </a:rPr>
              <a:t></a:t>
            </a:r>
            <a:r>
              <a:rPr lang="en-GB" sz="1400" dirty="0">
                <a:solidFill>
                  <a:srgbClr val="FF0000"/>
                </a:solidFill>
                <a:latin typeface="+mj-lt"/>
              </a:rPr>
              <a:t> 99% shortfall</a:t>
            </a:r>
          </a:p>
        </p:txBody>
      </p:sp>
      <p:sp>
        <p:nvSpPr>
          <p:cNvPr id="41" name="Text Box 22"/>
          <p:cNvSpPr txBox="1">
            <a:spLocks noChangeAspect="1" noChangeArrowheads="1"/>
          </p:cNvSpPr>
          <p:nvPr/>
        </p:nvSpPr>
        <p:spPr bwMode="auto">
          <a:xfrm>
            <a:off x="2885766" y="1975416"/>
            <a:ext cx="1167289" cy="260033"/>
          </a:xfrm>
          <a:prstGeom prst="rect">
            <a:avLst/>
          </a:prstGeom>
          <a:noFill/>
          <a:ln w="12700">
            <a:noFill/>
            <a:miter lim="800000"/>
            <a:headEnd/>
            <a:tailEnd/>
          </a:ln>
          <a:effectLst/>
        </p:spPr>
        <p:txBody>
          <a:bodyPr lIns="64800" tIns="64800" rIns="64800" bIns="64800"/>
          <a:lstStyle/>
          <a:p>
            <a:pPr>
              <a:spcBef>
                <a:spcPct val="0"/>
              </a:spcBef>
              <a:buClrTx/>
              <a:buSzTx/>
              <a:buFontTx/>
              <a:buNone/>
            </a:pPr>
            <a:r>
              <a:rPr lang="en-GB" sz="1400" dirty="0">
                <a:solidFill>
                  <a:srgbClr val="00B050"/>
                </a:solidFill>
                <a:latin typeface="+mj-lt"/>
                <a:sym typeface="Wingdings 2" pitchFamily="18" charset="2"/>
              </a:rPr>
              <a:t> </a:t>
            </a:r>
            <a:r>
              <a:rPr lang="en-GB" sz="1400" dirty="0">
                <a:solidFill>
                  <a:srgbClr val="00B050"/>
                </a:solidFill>
                <a:latin typeface="+mj-lt"/>
              </a:rPr>
              <a:t>99% VaR</a:t>
            </a:r>
          </a:p>
        </p:txBody>
      </p:sp>
      <p:sp>
        <p:nvSpPr>
          <p:cNvPr id="42" name="Text Box 23"/>
          <p:cNvSpPr txBox="1">
            <a:spLocks noChangeAspect="1" noChangeArrowheads="1"/>
          </p:cNvSpPr>
          <p:nvPr/>
        </p:nvSpPr>
        <p:spPr bwMode="auto">
          <a:xfrm>
            <a:off x="3904554" y="1556791"/>
            <a:ext cx="1099494" cy="284157"/>
          </a:xfrm>
          <a:prstGeom prst="rect">
            <a:avLst/>
          </a:prstGeom>
          <a:noFill/>
          <a:ln w="12700">
            <a:noFill/>
            <a:miter lim="800000"/>
            <a:headEnd/>
            <a:tailEnd/>
          </a:ln>
          <a:effectLst/>
        </p:spPr>
        <p:txBody>
          <a:bodyPr lIns="64800" tIns="64800" rIns="64800" bIns="64800"/>
          <a:lstStyle/>
          <a:p>
            <a:pPr>
              <a:spcBef>
                <a:spcPct val="0"/>
              </a:spcBef>
              <a:buClrTx/>
              <a:buSzTx/>
              <a:buFontTx/>
              <a:buNone/>
            </a:pPr>
            <a:r>
              <a:rPr lang="en-GB" sz="1400" dirty="0" err="1" smtClean="0">
                <a:latin typeface="+mj-lt"/>
              </a:rPr>
              <a:t>Probabilidad</a:t>
            </a:r>
            <a:endParaRPr lang="en-GB" sz="1400" dirty="0">
              <a:latin typeface="+mj-lt"/>
            </a:endParaRPr>
          </a:p>
        </p:txBody>
      </p:sp>
      <p:sp>
        <p:nvSpPr>
          <p:cNvPr id="25" name="Right Brace 24"/>
          <p:cNvSpPr/>
          <p:nvPr/>
        </p:nvSpPr>
        <p:spPr>
          <a:xfrm rot="16200000">
            <a:off x="1789243" y="2960805"/>
            <a:ext cx="388842" cy="1296147"/>
          </a:xfrm>
          <a:prstGeom prst="rightBrace">
            <a:avLst>
              <a:gd name="adj1" fmla="val 8333"/>
              <a:gd name="adj2" fmla="val 3981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5" name="Oval 44"/>
          <p:cNvSpPr/>
          <p:nvPr/>
        </p:nvSpPr>
        <p:spPr>
          <a:xfrm>
            <a:off x="2563069" y="3551272"/>
            <a:ext cx="160759" cy="160759"/>
          </a:xfrm>
          <a:prstGeom prst="ellipse">
            <a:avLst/>
          </a:prstGeom>
          <a:solidFill>
            <a:srgbClr val="00B05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29" name="Line 10"/>
          <p:cNvSpPr>
            <a:spLocks noChangeAspect="1" noChangeShapeType="1"/>
          </p:cNvSpPr>
          <p:nvPr/>
        </p:nvSpPr>
        <p:spPr bwMode="auto">
          <a:xfrm rot="5400000" flipH="1" flipV="1">
            <a:off x="4231648" y="760978"/>
            <a:ext cx="0" cy="6063616"/>
          </a:xfrm>
          <a:prstGeom prst="line">
            <a:avLst/>
          </a:prstGeom>
          <a:noFill/>
          <a:ln w="31750">
            <a:solidFill>
              <a:srgbClr val="000000"/>
            </a:solidFill>
            <a:round/>
            <a:headEnd type="arrow" w="med" len="med"/>
            <a:tailEnd type="arrow" w="med" len="med"/>
          </a:ln>
          <a:effectLst/>
        </p:spPr>
        <p:txBody>
          <a:bodyPr wrap="none" anchor="ctr"/>
          <a:lstStyle/>
          <a:p>
            <a:endParaRPr lang="en-GB" dirty="0"/>
          </a:p>
        </p:txBody>
      </p:sp>
    </p:spTree>
    <p:extLst>
      <p:ext uri="{BB962C8B-B14F-4D97-AF65-F5344CB8AC3E}">
        <p14:creationId xmlns:p14="http://schemas.microsoft.com/office/powerpoint/2010/main" val="139019640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E9F59B9-8094-4618-B073-21DD649DF751}" type="slidenum">
              <a:rPr lang="es-ES_tradnl" smtClean="0"/>
              <a:pPr/>
              <a:t>32</a:t>
            </a:fld>
            <a:endParaRPr lang="es-ES_tradnl" dirty="0"/>
          </a:p>
        </p:txBody>
      </p:sp>
      <p:sp>
        <p:nvSpPr>
          <p:cNvPr id="3" name="Title 2"/>
          <p:cNvSpPr>
            <a:spLocks noGrp="1"/>
          </p:cNvSpPr>
          <p:nvPr>
            <p:ph type="title"/>
          </p:nvPr>
        </p:nvSpPr>
        <p:spPr/>
        <p:txBody>
          <a:bodyPr/>
          <a:lstStyle/>
          <a:p>
            <a:r>
              <a:rPr lang="es-ES_tradnl" dirty="0" smtClean="0"/>
              <a:t>Transacciones </a:t>
            </a:r>
            <a:r>
              <a:rPr lang="es-ES_tradnl" dirty="0" err="1" smtClean="0"/>
              <a:t>intragrupo</a:t>
            </a:r>
            <a:endParaRPr lang="es-ES_tradnl" dirty="0"/>
          </a:p>
        </p:txBody>
      </p:sp>
      <p:pic>
        <p:nvPicPr>
          <p:cNvPr id="4" name="Picture 3" descr="Q:\RXReporting\10_Risk Measures\2_SST\SST_2013_1\2_Information and Analysis\IGTs\P&amp;C IGR\IGRS-SST1-13 with FSA v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4750" y="2204864"/>
            <a:ext cx="4349738" cy="2641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1679897"/>
            <a:ext cx="4032448" cy="3693319"/>
          </a:xfrm>
          <a:prstGeom prst="rect">
            <a:avLst/>
          </a:prstGeom>
          <a:noFill/>
        </p:spPr>
        <p:txBody>
          <a:bodyPr wrap="square" rtlCol="0">
            <a:spAutoFit/>
          </a:bodyPr>
          <a:lstStyle/>
          <a:p>
            <a:pPr marL="285750" indent="-285750">
              <a:buFont typeface="Arial" panose="020B0604020202020204" pitchFamily="34" charset="0"/>
              <a:buChar char="•"/>
            </a:pPr>
            <a:r>
              <a:rPr lang="es-ES_tradnl" dirty="0" smtClean="0">
                <a:latin typeface="SwissReSans" pitchFamily="34" charset="0"/>
              </a:rPr>
              <a:t>Los grupos globales gestionan el riesgo utilizando redes de transacciones</a:t>
            </a:r>
          </a:p>
          <a:p>
            <a:pPr marL="285750" indent="-285750">
              <a:buFont typeface="Arial" panose="020B0604020202020204" pitchFamily="34" charset="0"/>
              <a:buChar char="•"/>
            </a:pPr>
            <a:endParaRPr lang="es-ES_tradnl" dirty="0" smtClean="0">
              <a:latin typeface="SwissReSans" pitchFamily="34" charset="0"/>
            </a:endParaRPr>
          </a:p>
          <a:p>
            <a:pPr marL="285750" indent="-285750">
              <a:buFont typeface="Arial" panose="020B0604020202020204" pitchFamily="34" charset="0"/>
              <a:buChar char="•"/>
            </a:pPr>
            <a:r>
              <a:rPr lang="es-ES_tradnl" dirty="0" smtClean="0">
                <a:latin typeface="SwissReSans" pitchFamily="34" charset="0"/>
              </a:rPr>
              <a:t>En </a:t>
            </a:r>
            <a:r>
              <a:rPr lang="es-ES_tradnl" dirty="0" err="1" smtClean="0">
                <a:latin typeface="SwissReSans" pitchFamily="34" charset="0"/>
              </a:rPr>
              <a:t>Swiss</a:t>
            </a:r>
            <a:r>
              <a:rPr lang="es-ES_tradnl" dirty="0" smtClean="0">
                <a:latin typeface="SwissReSans" pitchFamily="34" charset="0"/>
              </a:rPr>
              <a:t> Re, la evaluación de las transacciones </a:t>
            </a:r>
            <a:r>
              <a:rPr lang="es-ES_tradnl" dirty="0" err="1" smtClean="0">
                <a:latin typeface="SwissReSans" pitchFamily="34" charset="0"/>
              </a:rPr>
              <a:t>intragrupo</a:t>
            </a:r>
            <a:r>
              <a:rPr lang="es-ES_tradnl" dirty="0" smtClean="0">
                <a:latin typeface="SwissReSans" pitchFamily="34" charset="0"/>
              </a:rPr>
              <a:t> se hace de acuerdo a los acuerdos de "</a:t>
            </a:r>
            <a:r>
              <a:rPr lang="es-ES_tradnl" dirty="0" err="1" smtClean="0">
                <a:latin typeface="SwissReSans" pitchFamily="34" charset="0"/>
              </a:rPr>
              <a:t>pricing</a:t>
            </a:r>
            <a:r>
              <a:rPr lang="es-ES_tradnl" dirty="0" smtClean="0">
                <a:latin typeface="SwissReSans" pitchFamily="34" charset="0"/>
              </a:rPr>
              <a:t>" </a:t>
            </a:r>
            <a:r>
              <a:rPr lang="es-ES_tradnl" dirty="0" err="1" smtClean="0">
                <a:latin typeface="SwissReSans" pitchFamily="34" charset="0"/>
              </a:rPr>
              <a:t>intragrupo</a:t>
            </a:r>
            <a:r>
              <a:rPr lang="es-ES_tradnl" dirty="0" smtClean="0">
                <a:latin typeface="SwissReSans" pitchFamily="34" charset="0"/>
              </a:rPr>
              <a:t> de la OCDE</a:t>
            </a:r>
          </a:p>
          <a:p>
            <a:pPr marL="285750" indent="-285750">
              <a:buFont typeface="Arial" panose="020B0604020202020204" pitchFamily="34" charset="0"/>
              <a:buChar char="•"/>
            </a:pPr>
            <a:endParaRPr lang="es-ES_tradnl" dirty="0" smtClean="0">
              <a:latin typeface="SwissReSans" pitchFamily="34" charset="0"/>
            </a:endParaRPr>
          </a:p>
          <a:p>
            <a:pPr marL="285750" indent="-285750">
              <a:buFont typeface="Arial" panose="020B0604020202020204" pitchFamily="34" charset="0"/>
              <a:buChar char="•"/>
            </a:pPr>
            <a:r>
              <a:rPr lang="es-ES_tradnl" dirty="0" smtClean="0">
                <a:latin typeface="SwissReSans" pitchFamily="34" charset="0"/>
              </a:rPr>
              <a:t>Los efectos de las diferencias regulatorias entre las entidades son consideradas en la evaluación de cada negocio</a:t>
            </a:r>
          </a:p>
        </p:txBody>
      </p:sp>
    </p:spTree>
    <p:extLst>
      <p:ext uri="{BB962C8B-B14F-4D97-AF65-F5344CB8AC3E}">
        <p14:creationId xmlns:p14="http://schemas.microsoft.com/office/powerpoint/2010/main" val="227043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1"/>
          </p:nvPr>
        </p:nvSpPr>
        <p:spPr>
          <a:noFill/>
        </p:spPr>
        <p:txBody>
          <a:bodyPr/>
          <a:lstStyle/>
          <a:p>
            <a:pPr defTabSz="913984"/>
            <a:fld id="{FC1C8334-E561-4D1A-95DA-13F268D993A3}" type="slidenum">
              <a:rPr smtClean="0"/>
              <a:pPr defTabSz="913984"/>
              <a:t>33</a:t>
            </a:fld>
            <a:endParaRPr lang="en-US" dirty="0"/>
          </a:p>
        </p:txBody>
      </p:sp>
      <p:sp>
        <p:nvSpPr>
          <p:cNvPr id="23555" name="Rectangle 2"/>
          <p:cNvSpPr>
            <a:spLocks noGrp="1" noChangeArrowheads="1"/>
          </p:cNvSpPr>
          <p:nvPr>
            <p:ph type="title"/>
          </p:nvPr>
        </p:nvSpPr>
        <p:spPr>
          <a:xfrm>
            <a:off x="755651" y="619597"/>
            <a:ext cx="7848797" cy="865187"/>
          </a:xfrm>
        </p:spPr>
        <p:txBody>
          <a:bodyPr/>
          <a:lstStyle/>
          <a:p>
            <a:r>
              <a:rPr lang="en-GB" dirty="0" smtClean="0"/>
              <a:t/>
            </a:r>
            <a:br>
              <a:rPr lang="en-GB" dirty="0" smtClean="0"/>
            </a:br>
            <a:r>
              <a:rPr lang="en-GB" dirty="0" err="1" smtClean="0"/>
              <a:t>Modelo</a:t>
            </a:r>
            <a:r>
              <a:rPr lang="en-GB" dirty="0" smtClean="0"/>
              <a:t> </a:t>
            </a:r>
            <a:r>
              <a:rPr lang="en-GB" dirty="0" err="1" smtClean="0"/>
              <a:t>interno</a:t>
            </a:r>
            <a:r>
              <a:rPr lang="en-GB" dirty="0" smtClean="0"/>
              <a:t> </a:t>
            </a:r>
            <a:r>
              <a:rPr lang="en-GB" dirty="0" err="1" smtClean="0"/>
              <a:t>debe</a:t>
            </a:r>
            <a:r>
              <a:rPr lang="en-GB" dirty="0" smtClean="0"/>
              <a:t> </a:t>
            </a:r>
            <a:r>
              <a:rPr lang="en-GB" dirty="0" err="1" smtClean="0"/>
              <a:t>reflejar</a:t>
            </a:r>
            <a:r>
              <a:rPr lang="en-GB" dirty="0" smtClean="0"/>
              <a:t> el </a:t>
            </a:r>
            <a:r>
              <a:rPr lang="en-GB" dirty="0" err="1" smtClean="0"/>
              <a:t>impacto</a:t>
            </a:r>
            <a:r>
              <a:rPr lang="en-GB" dirty="0" smtClean="0"/>
              <a:t> de </a:t>
            </a:r>
            <a:r>
              <a:rPr lang="en-GB" dirty="0" err="1" smtClean="0"/>
              <a:t>las</a:t>
            </a:r>
            <a:r>
              <a:rPr lang="en-GB" dirty="0" smtClean="0"/>
              <a:t> </a:t>
            </a:r>
            <a:r>
              <a:rPr lang="en-GB" dirty="0" err="1" smtClean="0"/>
              <a:t>relaciones</a:t>
            </a:r>
            <a:r>
              <a:rPr lang="en-GB" dirty="0" smtClean="0"/>
              <a:t> de </a:t>
            </a:r>
            <a:r>
              <a:rPr lang="en-GB" dirty="0" err="1" smtClean="0"/>
              <a:t>propiedad</a:t>
            </a:r>
            <a:r>
              <a:rPr lang="en-GB" dirty="0" smtClean="0"/>
              <a:t> y </a:t>
            </a:r>
            <a:r>
              <a:rPr lang="en-GB" dirty="0" err="1" smtClean="0"/>
              <a:t>transacciones</a:t>
            </a:r>
            <a:endParaRPr lang="en-GB" dirty="0" smtClean="0"/>
          </a:p>
        </p:txBody>
      </p:sp>
      <p:sp>
        <p:nvSpPr>
          <p:cNvPr id="23556" name="Line 3"/>
          <p:cNvSpPr>
            <a:spLocks noChangeShapeType="1"/>
          </p:cNvSpPr>
          <p:nvPr/>
        </p:nvSpPr>
        <p:spPr bwMode="auto">
          <a:xfrm flipH="1">
            <a:off x="3563633" y="1910687"/>
            <a:ext cx="1803657" cy="0"/>
          </a:xfrm>
          <a:prstGeom prst="line">
            <a:avLst/>
          </a:prstGeom>
          <a:noFill/>
          <a:ln w="15875">
            <a:solidFill>
              <a:srgbClr val="000000"/>
            </a:solidFill>
            <a:round/>
            <a:headEnd/>
            <a:tailEnd/>
          </a:ln>
        </p:spPr>
        <p:txBody>
          <a:bodyPr lIns="53680" tIns="53680" rIns="53680" bIns="53680"/>
          <a:lstStyle/>
          <a:p>
            <a:endParaRPr lang="en-GB"/>
          </a:p>
        </p:txBody>
      </p:sp>
      <p:sp>
        <p:nvSpPr>
          <p:cNvPr id="23557" name="Line 4"/>
          <p:cNvSpPr>
            <a:spLocks noChangeShapeType="1"/>
          </p:cNvSpPr>
          <p:nvPr/>
        </p:nvSpPr>
        <p:spPr bwMode="auto">
          <a:xfrm>
            <a:off x="4435956" y="1910687"/>
            <a:ext cx="1283" cy="2351314"/>
          </a:xfrm>
          <a:prstGeom prst="line">
            <a:avLst/>
          </a:prstGeom>
          <a:noFill/>
          <a:ln w="15875">
            <a:solidFill>
              <a:srgbClr val="000000"/>
            </a:solidFill>
            <a:round/>
            <a:headEnd/>
            <a:tailEnd/>
          </a:ln>
        </p:spPr>
        <p:txBody>
          <a:bodyPr lIns="53680" tIns="53680" rIns="53680" bIns="53680"/>
          <a:lstStyle/>
          <a:p>
            <a:endParaRPr lang="en-GB"/>
          </a:p>
        </p:txBody>
      </p:sp>
      <p:sp>
        <p:nvSpPr>
          <p:cNvPr id="23558" name="Line 5"/>
          <p:cNvSpPr>
            <a:spLocks noChangeShapeType="1"/>
          </p:cNvSpPr>
          <p:nvPr/>
        </p:nvSpPr>
        <p:spPr bwMode="auto">
          <a:xfrm flipH="1">
            <a:off x="3505906" y="1910687"/>
            <a:ext cx="1861383" cy="0"/>
          </a:xfrm>
          <a:prstGeom prst="line">
            <a:avLst/>
          </a:prstGeom>
          <a:noFill/>
          <a:ln w="15875">
            <a:solidFill>
              <a:srgbClr val="000000"/>
            </a:solidFill>
            <a:round/>
            <a:headEnd/>
            <a:tailEnd/>
          </a:ln>
        </p:spPr>
        <p:txBody>
          <a:bodyPr lIns="53680" tIns="53680" rIns="53680" bIns="53680"/>
          <a:lstStyle/>
          <a:p>
            <a:endParaRPr lang="en-GB"/>
          </a:p>
        </p:txBody>
      </p:sp>
      <p:sp>
        <p:nvSpPr>
          <p:cNvPr id="23559" name="Rectangle 6"/>
          <p:cNvSpPr>
            <a:spLocks noChangeArrowheads="1"/>
          </p:cNvSpPr>
          <p:nvPr/>
        </p:nvSpPr>
        <p:spPr bwMode="auto">
          <a:xfrm>
            <a:off x="3563633" y="2018185"/>
            <a:ext cx="814596" cy="1574346"/>
          </a:xfrm>
          <a:prstGeom prst="rect">
            <a:avLst/>
          </a:prstGeom>
          <a:solidFill>
            <a:srgbClr val="66AF85"/>
          </a:solidFill>
          <a:ln w="15875" algn="ctr">
            <a:noFill/>
            <a:miter lim="800000"/>
            <a:headEnd/>
            <a:tailEnd/>
          </a:ln>
        </p:spPr>
        <p:txBody>
          <a:bodyPr wrap="none" lIns="53680" tIns="53680" rIns="53680" bIns="53680" anchor="ctr"/>
          <a:lstStyle/>
          <a:p>
            <a:pPr algn="ctr"/>
            <a:r>
              <a:rPr lang="en-GB" sz="1200" dirty="0"/>
              <a:t>100</a:t>
            </a:r>
          </a:p>
        </p:txBody>
      </p:sp>
      <p:sp>
        <p:nvSpPr>
          <p:cNvPr id="23560" name="Rectangle 7"/>
          <p:cNvSpPr>
            <a:spLocks noChangeArrowheads="1"/>
          </p:cNvSpPr>
          <p:nvPr/>
        </p:nvSpPr>
        <p:spPr bwMode="auto">
          <a:xfrm>
            <a:off x="4494967" y="2018184"/>
            <a:ext cx="814596" cy="647700"/>
          </a:xfrm>
          <a:prstGeom prst="rect">
            <a:avLst/>
          </a:prstGeom>
          <a:solidFill>
            <a:srgbClr val="728B81"/>
          </a:solidFill>
          <a:ln w="15875" algn="ctr">
            <a:noFill/>
            <a:miter lim="800000"/>
            <a:headEnd/>
            <a:tailEnd/>
          </a:ln>
        </p:spPr>
        <p:txBody>
          <a:bodyPr wrap="none" lIns="53680" tIns="53680" rIns="53680" bIns="53680" anchor="ctr"/>
          <a:lstStyle/>
          <a:p>
            <a:pPr algn="ctr"/>
            <a:r>
              <a:rPr lang="en-GB" sz="1200" dirty="0"/>
              <a:t>40</a:t>
            </a:r>
          </a:p>
        </p:txBody>
      </p:sp>
      <p:sp>
        <p:nvSpPr>
          <p:cNvPr id="23561" name="Rectangle 8"/>
          <p:cNvSpPr>
            <a:spLocks noChangeArrowheads="1"/>
          </p:cNvSpPr>
          <p:nvPr/>
        </p:nvSpPr>
        <p:spPr bwMode="auto">
          <a:xfrm>
            <a:off x="3564916" y="3637434"/>
            <a:ext cx="814596" cy="632732"/>
          </a:xfrm>
          <a:prstGeom prst="rect">
            <a:avLst/>
          </a:prstGeom>
          <a:solidFill>
            <a:srgbClr val="FE360B"/>
          </a:solidFill>
          <a:ln w="15875" algn="ctr">
            <a:noFill/>
            <a:miter lim="800000"/>
            <a:headEnd/>
            <a:tailEnd/>
          </a:ln>
        </p:spPr>
        <p:txBody>
          <a:bodyPr wrap="none" lIns="53680" tIns="53680" rIns="53680" bIns="53680" anchor="ctr"/>
          <a:lstStyle/>
          <a:p>
            <a:pPr algn="ctr"/>
            <a:r>
              <a:rPr lang="en-GB" sz="1200" dirty="0"/>
              <a:t>40</a:t>
            </a:r>
          </a:p>
        </p:txBody>
      </p:sp>
      <p:sp>
        <p:nvSpPr>
          <p:cNvPr id="23562" name="Rectangle 9"/>
          <p:cNvSpPr>
            <a:spLocks noChangeArrowheads="1"/>
          </p:cNvSpPr>
          <p:nvPr/>
        </p:nvSpPr>
        <p:spPr bwMode="auto">
          <a:xfrm>
            <a:off x="4494967" y="2974766"/>
            <a:ext cx="814596" cy="1287236"/>
          </a:xfrm>
          <a:prstGeom prst="rect">
            <a:avLst/>
          </a:prstGeom>
          <a:solidFill>
            <a:srgbClr val="6ABCBE"/>
          </a:solidFill>
          <a:ln w="15875" algn="ctr">
            <a:noFill/>
            <a:miter lim="800000"/>
            <a:headEnd/>
            <a:tailEnd/>
          </a:ln>
        </p:spPr>
        <p:txBody>
          <a:bodyPr wrap="none" lIns="53680" tIns="53680" rIns="53680" bIns="53680" anchor="ctr"/>
          <a:lstStyle/>
          <a:p>
            <a:pPr algn="ctr"/>
            <a:r>
              <a:rPr lang="en-GB" sz="1200" dirty="0"/>
              <a:t>90</a:t>
            </a:r>
          </a:p>
        </p:txBody>
      </p:sp>
      <p:sp>
        <p:nvSpPr>
          <p:cNvPr id="23563" name="Line 10"/>
          <p:cNvSpPr>
            <a:spLocks noChangeShapeType="1"/>
          </p:cNvSpPr>
          <p:nvPr/>
        </p:nvSpPr>
        <p:spPr bwMode="auto">
          <a:xfrm>
            <a:off x="1763147" y="3099952"/>
            <a:ext cx="0" cy="1558018"/>
          </a:xfrm>
          <a:prstGeom prst="line">
            <a:avLst/>
          </a:prstGeom>
          <a:noFill/>
          <a:ln w="15875">
            <a:solidFill>
              <a:srgbClr val="000000"/>
            </a:solidFill>
            <a:round/>
            <a:headEnd/>
            <a:tailEnd/>
          </a:ln>
        </p:spPr>
        <p:txBody>
          <a:bodyPr lIns="53680" tIns="53680" rIns="53680" bIns="53680"/>
          <a:lstStyle/>
          <a:p>
            <a:endParaRPr lang="en-GB"/>
          </a:p>
        </p:txBody>
      </p:sp>
      <p:sp>
        <p:nvSpPr>
          <p:cNvPr id="23564" name="Line 11"/>
          <p:cNvSpPr>
            <a:spLocks noChangeShapeType="1"/>
          </p:cNvSpPr>
          <p:nvPr/>
        </p:nvSpPr>
        <p:spPr bwMode="auto">
          <a:xfrm flipH="1">
            <a:off x="833096" y="3099952"/>
            <a:ext cx="1861384" cy="0"/>
          </a:xfrm>
          <a:prstGeom prst="line">
            <a:avLst/>
          </a:prstGeom>
          <a:noFill/>
          <a:ln w="15875">
            <a:solidFill>
              <a:srgbClr val="000000"/>
            </a:solidFill>
            <a:round/>
            <a:headEnd/>
            <a:tailEnd/>
          </a:ln>
        </p:spPr>
        <p:txBody>
          <a:bodyPr lIns="53680" tIns="53680" rIns="53680" bIns="53680"/>
          <a:lstStyle/>
          <a:p>
            <a:endParaRPr lang="en-GB"/>
          </a:p>
        </p:txBody>
      </p:sp>
      <p:sp>
        <p:nvSpPr>
          <p:cNvPr id="23565" name="Rectangle 12"/>
          <p:cNvSpPr>
            <a:spLocks noChangeArrowheads="1"/>
          </p:cNvSpPr>
          <p:nvPr/>
        </p:nvSpPr>
        <p:spPr bwMode="auto">
          <a:xfrm>
            <a:off x="890823" y="3184316"/>
            <a:ext cx="814596" cy="1458686"/>
          </a:xfrm>
          <a:prstGeom prst="rect">
            <a:avLst/>
          </a:prstGeom>
          <a:solidFill>
            <a:srgbClr val="66AF85"/>
          </a:solidFill>
          <a:ln w="15875" algn="ctr">
            <a:noFill/>
            <a:miter lim="800000"/>
            <a:headEnd/>
            <a:tailEnd/>
          </a:ln>
        </p:spPr>
        <p:txBody>
          <a:bodyPr wrap="none" lIns="53680" tIns="53680" rIns="53680" bIns="53680" anchor="ctr"/>
          <a:lstStyle/>
          <a:p>
            <a:pPr algn="ctr"/>
            <a:r>
              <a:rPr lang="en-GB" sz="1200" dirty="0"/>
              <a:t>90</a:t>
            </a:r>
          </a:p>
        </p:txBody>
      </p:sp>
      <p:sp>
        <p:nvSpPr>
          <p:cNvPr id="23566" name="Rectangle 13"/>
          <p:cNvSpPr>
            <a:spLocks noChangeArrowheads="1"/>
          </p:cNvSpPr>
          <p:nvPr/>
        </p:nvSpPr>
        <p:spPr bwMode="auto">
          <a:xfrm>
            <a:off x="1822157" y="3184316"/>
            <a:ext cx="814596" cy="748393"/>
          </a:xfrm>
          <a:prstGeom prst="rect">
            <a:avLst/>
          </a:prstGeom>
          <a:solidFill>
            <a:srgbClr val="728B81"/>
          </a:solidFill>
          <a:ln w="15875" algn="ctr">
            <a:noFill/>
            <a:miter lim="800000"/>
            <a:headEnd/>
            <a:tailEnd/>
          </a:ln>
        </p:spPr>
        <p:txBody>
          <a:bodyPr wrap="none" lIns="53680" tIns="53680" rIns="53680" bIns="53680" anchor="ctr"/>
          <a:lstStyle/>
          <a:p>
            <a:pPr algn="ctr"/>
            <a:r>
              <a:rPr lang="en-GB" sz="1200" dirty="0"/>
              <a:t>50</a:t>
            </a:r>
          </a:p>
        </p:txBody>
      </p:sp>
      <p:sp>
        <p:nvSpPr>
          <p:cNvPr id="23567" name="Rectangle 14"/>
          <p:cNvSpPr>
            <a:spLocks noChangeArrowheads="1"/>
          </p:cNvSpPr>
          <p:nvPr/>
        </p:nvSpPr>
        <p:spPr bwMode="auto">
          <a:xfrm>
            <a:off x="1820874" y="4008909"/>
            <a:ext cx="814596" cy="634093"/>
          </a:xfrm>
          <a:prstGeom prst="rect">
            <a:avLst/>
          </a:prstGeom>
          <a:solidFill>
            <a:srgbClr val="FE360B"/>
          </a:solidFill>
          <a:ln w="15875" algn="ctr">
            <a:noFill/>
            <a:miter lim="800000"/>
            <a:headEnd/>
            <a:tailEnd/>
          </a:ln>
        </p:spPr>
        <p:txBody>
          <a:bodyPr wrap="none" lIns="53680" tIns="53680" rIns="53680" bIns="53680" anchor="ctr"/>
          <a:lstStyle/>
          <a:p>
            <a:pPr algn="ctr"/>
            <a:r>
              <a:rPr lang="en-GB" sz="1200" dirty="0"/>
              <a:t>40</a:t>
            </a:r>
          </a:p>
        </p:txBody>
      </p:sp>
      <p:cxnSp>
        <p:nvCxnSpPr>
          <p:cNvPr id="23568" name="AutoShape 15"/>
          <p:cNvCxnSpPr>
            <a:cxnSpLocks noChangeShapeType="1"/>
            <a:stCxn id="23567" idx="3"/>
            <a:endCxn id="23561" idx="1"/>
          </p:cNvCxnSpPr>
          <p:nvPr/>
        </p:nvCxnSpPr>
        <p:spPr bwMode="auto">
          <a:xfrm flipV="1">
            <a:off x="2635470" y="3953800"/>
            <a:ext cx="929446" cy="372156"/>
          </a:xfrm>
          <a:prstGeom prst="bentConnector3">
            <a:avLst>
              <a:gd name="adj1" fmla="val 50000"/>
            </a:avLst>
          </a:prstGeom>
          <a:noFill/>
          <a:ln w="15875">
            <a:solidFill>
              <a:srgbClr val="000000"/>
            </a:solidFill>
            <a:miter lim="800000"/>
            <a:headEnd type="triangle" w="med" len="med"/>
            <a:tailEnd type="triangle" w="med" len="med"/>
          </a:ln>
        </p:spPr>
      </p:cxnSp>
      <p:sp>
        <p:nvSpPr>
          <p:cNvPr id="23569" name="Rectangle 16"/>
          <p:cNvSpPr>
            <a:spLocks noChangeArrowheads="1"/>
          </p:cNvSpPr>
          <p:nvPr/>
        </p:nvSpPr>
        <p:spPr bwMode="auto">
          <a:xfrm>
            <a:off x="3971573" y="1595703"/>
            <a:ext cx="931333" cy="321129"/>
          </a:xfrm>
          <a:prstGeom prst="rect">
            <a:avLst/>
          </a:prstGeom>
          <a:noFill/>
          <a:ln w="15875" algn="ctr">
            <a:noFill/>
            <a:miter lim="800000"/>
            <a:headEnd/>
            <a:tailEnd/>
          </a:ln>
        </p:spPr>
        <p:txBody>
          <a:bodyPr wrap="none" lIns="53680" tIns="53680" rIns="53680" bIns="53680" anchor="ctr"/>
          <a:lstStyle/>
          <a:p>
            <a:pPr algn="ctr"/>
            <a:r>
              <a:rPr lang="en-GB" sz="1100" b="1" dirty="0" err="1" smtClean="0"/>
              <a:t>Matriz</a:t>
            </a:r>
            <a:endParaRPr lang="en-GB" sz="1100" b="1" dirty="0"/>
          </a:p>
        </p:txBody>
      </p:sp>
      <p:sp>
        <p:nvSpPr>
          <p:cNvPr id="23570" name="Rectangle 17"/>
          <p:cNvSpPr>
            <a:spLocks noChangeArrowheads="1"/>
          </p:cNvSpPr>
          <p:nvPr/>
        </p:nvSpPr>
        <p:spPr bwMode="auto">
          <a:xfrm>
            <a:off x="1297480" y="2780928"/>
            <a:ext cx="931333" cy="321129"/>
          </a:xfrm>
          <a:prstGeom prst="rect">
            <a:avLst/>
          </a:prstGeom>
          <a:noFill/>
          <a:ln w="15875" algn="ctr">
            <a:noFill/>
            <a:miter lim="800000"/>
            <a:headEnd/>
            <a:tailEnd/>
          </a:ln>
        </p:spPr>
        <p:txBody>
          <a:bodyPr wrap="none" lIns="53680" tIns="53680" rIns="53680" bIns="53680" anchor="ctr"/>
          <a:lstStyle/>
          <a:p>
            <a:pPr algn="ctr"/>
            <a:r>
              <a:rPr lang="en-GB" sz="1100" b="1" dirty="0" err="1" smtClean="0"/>
              <a:t>Subsidiaria</a:t>
            </a:r>
            <a:endParaRPr lang="en-GB" sz="1100" b="1" dirty="0"/>
          </a:p>
        </p:txBody>
      </p:sp>
      <p:sp>
        <p:nvSpPr>
          <p:cNvPr id="23571" name="Line 18"/>
          <p:cNvSpPr>
            <a:spLocks noChangeShapeType="1"/>
          </p:cNvSpPr>
          <p:nvPr/>
        </p:nvSpPr>
        <p:spPr bwMode="auto">
          <a:xfrm>
            <a:off x="7111332" y="2410070"/>
            <a:ext cx="0" cy="1789339"/>
          </a:xfrm>
          <a:prstGeom prst="line">
            <a:avLst/>
          </a:prstGeom>
          <a:noFill/>
          <a:ln w="15875">
            <a:solidFill>
              <a:srgbClr val="000000"/>
            </a:solidFill>
            <a:round/>
            <a:headEnd/>
            <a:tailEnd/>
          </a:ln>
        </p:spPr>
        <p:txBody>
          <a:bodyPr lIns="53680" tIns="53680" rIns="53680" bIns="53680"/>
          <a:lstStyle/>
          <a:p>
            <a:endParaRPr lang="en-GB"/>
          </a:p>
        </p:txBody>
      </p:sp>
      <p:sp>
        <p:nvSpPr>
          <p:cNvPr id="23572" name="Line 19"/>
          <p:cNvSpPr>
            <a:spLocks noChangeShapeType="1"/>
          </p:cNvSpPr>
          <p:nvPr/>
        </p:nvSpPr>
        <p:spPr bwMode="auto">
          <a:xfrm flipH="1">
            <a:off x="6181282" y="2410070"/>
            <a:ext cx="1861384" cy="0"/>
          </a:xfrm>
          <a:prstGeom prst="line">
            <a:avLst/>
          </a:prstGeom>
          <a:noFill/>
          <a:ln w="15875">
            <a:solidFill>
              <a:srgbClr val="000000"/>
            </a:solidFill>
            <a:round/>
            <a:headEnd/>
            <a:tailEnd/>
          </a:ln>
        </p:spPr>
        <p:txBody>
          <a:bodyPr lIns="53680" tIns="53680" rIns="53680" bIns="53680"/>
          <a:lstStyle/>
          <a:p>
            <a:endParaRPr lang="en-GB"/>
          </a:p>
        </p:txBody>
      </p:sp>
      <p:sp>
        <p:nvSpPr>
          <p:cNvPr id="23573" name="Rectangle 20"/>
          <p:cNvSpPr>
            <a:spLocks noChangeArrowheads="1"/>
          </p:cNvSpPr>
          <p:nvPr/>
        </p:nvSpPr>
        <p:spPr bwMode="auto">
          <a:xfrm>
            <a:off x="6239009" y="2740723"/>
            <a:ext cx="814596" cy="1458686"/>
          </a:xfrm>
          <a:prstGeom prst="rect">
            <a:avLst/>
          </a:prstGeom>
          <a:solidFill>
            <a:srgbClr val="66AF85"/>
          </a:solidFill>
          <a:ln w="15875" algn="ctr">
            <a:noFill/>
            <a:miter lim="800000"/>
            <a:headEnd/>
            <a:tailEnd/>
          </a:ln>
        </p:spPr>
        <p:txBody>
          <a:bodyPr wrap="none" lIns="53680" tIns="53680" rIns="53680" bIns="53680" anchor="ctr"/>
          <a:lstStyle/>
          <a:p>
            <a:pPr algn="ctr"/>
            <a:r>
              <a:rPr lang="en-GB" sz="1200" dirty="0"/>
              <a:t>80</a:t>
            </a:r>
          </a:p>
        </p:txBody>
      </p:sp>
      <p:sp>
        <p:nvSpPr>
          <p:cNvPr id="23574" name="Rectangle 21"/>
          <p:cNvSpPr>
            <a:spLocks noChangeArrowheads="1"/>
          </p:cNvSpPr>
          <p:nvPr/>
        </p:nvSpPr>
        <p:spPr bwMode="auto">
          <a:xfrm>
            <a:off x="7170342" y="2482188"/>
            <a:ext cx="814596" cy="1408340"/>
          </a:xfrm>
          <a:prstGeom prst="rect">
            <a:avLst/>
          </a:prstGeom>
          <a:solidFill>
            <a:srgbClr val="728B81"/>
          </a:solidFill>
          <a:ln w="15875" algn="ctr">
            <a:noFill/>
            <a:miter lim="800000"/>
            <a:headEnd/>
            <a:tailEnd/>
          </a:ln>
        </p:spPr>
        <p:txBody>
          <a:bodyPr wrap="none" lIns="53680" tIns="53680" rIns="53680" bIns="53680" anchor="ctr"/>
          <a:lstStyle/>
          <a:p>
            <a:pPr algn="ctr"/>
            <a:r>
              <a:rPr lang="en-GB" sz="1200" dirty="0"/>
              <a:t>70</a:t>
            </a:r>
          </a:p>
        </p:txBody>
      </p:sp>
      <p:sp>
        <p:nvSpPr>
          <p:cNvPr id="23575" name="Rectangle 22"/>
          <p:cNvSpPr>
            <a:spLocks noChangeArrowheads="1"/>
          </p:cNvSpPr>
          <p:nvPr/>
        </p:nvSpPr>
        <p:spPr bwMode="auto">
          <a:xfrm>
            <a:off x="7169059" y="3953120"/>
            <a:ext cx="814596" cy="246289"/>
          </a:xfrm>
          <a:prstGeom prst="rect">
            <a:avLst/>
          </a:prstGeom>
          <a:solidFill>
            <a:srgbClr val="FE360B"/>
          </a:solidFill>
          <a:ln w="15875" algn="ctr">
            <a:noFill/>
            <a:miter lim="800000"/>
            <a:headEnd/>
            <a:tailEnd/>
          </a:ln>
        </p:spPr>
        <p:txBody>
          <a:bodyPr wrap="none" lIns="53680" tIns="53680" rIns="53680" bIns="53680" anchor="ctr"/>
          <a:lstStyle/>
          <a:p>
            <a:pPr algn="ctr"/>
            <a:r>
              <a:rPr lang="en-GB" sz="1200" dirty="0"/>
              <a:t>20</a:t>
            </a:r>
          </a:p>
        </p:txBody>
      </p:sp>
      <p:sp>
        <p:nvSpPr>
          <p:cNvPr id="23576" name="Rectangle 23"/>
          <p:cNvSpPr>
            <a:spLocks noChangeArrowheads="1"/>
          </p:cNvSpPr>
          <p:nvPr/>
        </p:nvSpPr>
        <p:spPr bwMode="auto">
          <a:xfrm>
            <a:off x="6645665" y="2099759"/>
            <a:ext cx="931333" cy="321129"/>
          </a:xfrm>
          <a:prstGeom prst="rect">
            <a:avLst/>
          </a:prstGeom>
          <a:noFill/>
          <a:ln w="15875" algn="ctr">
            <a:noFill/>
            <a:miter lim="800000"/>
            <a:headEnd/>
            <a:tailEnd/>
          </a:ln>
        </p:spPr>
        <p:txBody>
          <a:bodyPr wrap="none" lIns="53680" tIns="53680" rIns="53680" bIns="53680" anchor="ctr"/>
          <a:lstStyle/>
          <a:p>
            <a:pPr algn="ctr"/>
            <a:r>
              <a:rPr lang="en-GB" sz="1100" b="1" dirty="0" err="1" smtClean="0"/>
              <a:t>Subsidiaria</a:t>
            </a:r>
            <a:endParaRPr lang="en-GB" sz="1100" b="1" dirty="0"/>
          </a:p>
        </p:txBody>
      </p:sp>
      <p:sp>
        <p:nvSpPr>
          <p:cNvPr id="23577" name="Rectangle 24"/>
          <p:cNvSpPr>
            <a:spLocks noChangeArrowheads="1"/>
          </p:cNvSpPr>
          <p:nvPr/>
        </p:nvSpPr>
        <p:spPr bwMode="auto">
          <a:xfrm>
            <a:off x="4493684" y="2727116"/>
            <a:ext cx="815879" cy="185057"/>
          </a:xfrm>
          <a:prstGeom prst="rect">
            <a:avLst/>
          </a:prstGeom>
          <a:solidFill>
            <a:srgbClr val="B3B300"/>
          </a:solidFill>
          <a:ln w="15875" algn="ctr">
            <a:noFill/>
            <a:miter lim="800000"/>
            <a:headEnd/>
            <a:tailEnd/>
          </a:ln>
        </p:spPr>
        <p:txBody>
          <a:bodyPr wrap="none" lIns="53680" tIns="53680" rIns="53680" bIns="53680" anchor="ctr"/>
          <a:lstStyle/>
          <a:p>
            <a:pPr algn="ctr"/>
            <a:r>
              <a:rPr lang="en-GB" sz="1200" dirty="0"/>
              <a:t>10</a:t>
            </a:r>
          </a:p>
        </p:txBody>
      </p:sp>
      <p:sp>
        <p:nvSpPr>
          <p:cNvPr id="23578" name="Rectangle 25"/>
          <p:cNvSpPr>
            <a:spLocks noChangeArrowheads="1"/>
          </p:cNvSpPr>
          <p:nvPr/>
        </p:nvSpPr>
        <p:spPr bwMode="auto">
          <a:xfrm>
            <a:off x="6236443" y="2503959"/>
            <a:ext cx="815879" cy="185057"/>
          </a:xfrm>
          <a:prstGeom prst="rect">
            <a:avLst/>
          </a:prstGeom>
          <a:solidFill>
            <a:srgbClr val="B3B300"/>
          </a:solidFill>
          <a:ln w="15875" algn="ctr">
            <a:noFill/>
            <a:miter lim="800000"/>
            <a:headEnd/>
            <a:tailEnd/>
          </a:ln>
        </p:spPr>
        <p:txBody>
          <a:bodyPr wrap="none" lIns="53680" tIns="53680" rIns="53680" bIns="53680" anchor="ctr"/>
          <a:lstStyle/>
          <a:p>
            <a:pPr algn="ctr"/>
            <a:r>
              <a:rPr lang="en-GB" sz="1200" dirty="0"/>
              <a:t>10</a:t>
            </a:r>
          </a:p>
        </p:txBody>
      </p:sp>
      <p:cxnSp>
        <p:nvCxnSpPr>
          <p:cNvPr id="23579" name="AutoShape 26"/>
          <p:cNvCxnSpPr>
            <a:cxnSpLocks noChangeShapeType="1"/>
            <a:stCxn id="23577" idx="3"/>
            <a:endCxn id="23578" idx="1"/>
          </p:cNvCxnSpPr>
          <p:nvPr/>
        </p:nvCxnSpPr>
        <p:spPr bwMode="auto">
          <a:xfrm flipV="1">
            <a:off x="5309563" y="2596488"/>
            <a:ext cx="926880" cy="223157"/>
          </a:xfrm>
          <a:prstGeom prst="bentConnector3">
            <a:avLst>
              <a:gd name="adj1" fmla="val 50000"/>
            </a:avLst>
          </a:prstGeom>
          <a:noFill/>
          <a:ln w="15875">
            <a:solidFill>
              <a:srgbClr val="000000"/>
            </a:solidFill>
            <a:miter lim="800000"/>
            <a:headEnd type="triangle" w="med" len="med"/>
            <a:tailEnd type="triangle" w="med" len="med"/>
          </a:ln>
        </p:spPr>
      </p:cxnSp>
      <p:sp>
        <p:nvSpPr>
          <p:cNvPr id="23580" name="Text Box 27"/>
          <p:cNvSpPr txBox="1">
            <a:spLocks noChangeArrowheads="1"/>
          </p:cNvSpPr>
          <p:nvPr/>
        </p:nvSpPr>
        <p:spPr bwMode="auto">
          <a:xfrm>
            <a:off x="892965" y="4817173"/>
            <a:ext cx="2670923" cy="1293348"/>
          </a:xfrm>
          <a:prstGeom prst="rect">
            <a:avLst/>
          </a:prstGeom>
          <a:noFill/>
          <a:ln w="15875" algn="ctr">
            <a:noFill/>
            <a:miter lim="800000"/>
            <a:headEnd/>
            <a:tailEnd/>
          </a:ln>
        </p:spPr>
        <p:txBody>
          <a:bodyPr wrap="square" lIns="53680" tIns="53680" rIns="53680" bIns="53680">
            <a:spAutoFit/>
          </a:bodyPr>
          <a:lstStyle/>
          <a:p>
            <a:r>
              <a:rPr lang="en-GB" sz="1700" b="1" dirty="0" err="1" smtClean="0"/>
              <a:t>Relación</a:t>
            </a:r>
            <a:r>
              <a:rPr lang="en-GB" sz="1700" b="1" dirty="0" smtClean="0"/>
              <a:t> de </a:t>
            </a:r>
            <a:r>
              <a:rPr lang="en-GB" sz="1700" b="1" dirty="0" err="1" smtClean="0"/>
              <a:t>propiedad</a:t>
            </a:r>
            <a:r>
              <a:rPr lang="en-GB" sz="1500" dirty="0"/>
              <a:t/>
            </a:r>
            <a:br>
              <a:rPr lang="en-GB" sz="1500" dirty="0"/>
            </a:br>
            <a:r>
              <a:rPr lang="en-GB" sz="1500" dirty="0" smtClean="0"/>
              <a:t>Capital </a:t>
            </a:r>
            <a:r>
              <a:rPr lang="en-GB" sz="1500" dirty="0" err="1" smtClean="0"/>
              <a:t>económico</a:t>
            </a:r>
            <a:r>
              <a:rPr lang="en-GB" sz="1500" dirty="0" smtClean="0"/>
              <a:t> de </a:t>
            </a:r>
            <a:r>
              <a:rPr lang="en-GB" sz="1500" dirty="0" err="1" smtClean="0"/>
              <a:t>subsidiaria</a:t>
            </a:r>
            <a:r>
              <a:rPr lang="en-GB" sz="1500" dirty="0" smtClean="0"/>
              <a:t> </a:t>
            </a:r>
            <a:r>
              <a:rPr lang="en-GB" sz="1500" dirty="0" err="1" smtClean="0"/>
              <a:t>aparece</a:t>
            </a:r>
            <a:r>
              <a:rPr lang="en-GB" sz="1500" dirty="0" smtClean="0"/>
              <a:t> </a:t>
            </a:r>
            <a:r>
              <a:rPr lang="en-GB" sz="1500" dirty="0" err="1" smtClean="0"/>
              <a:t>como</a:t>
            </a:r>
            <a:r>
              <a:rPr lang="en-GB" sz="1500" dirty="0" smtClean="0"/>
              <a:t> </a:t>
            </a:r>
            <a:r>
              <a:rPr lang="en-GB" sz="1500" dirty="0" err="1" smtClean="0"/>
              <a:t>valor</a:t>
            </a:r>
            <a:r>
              <a:rPr lang="en-GB" sz="1500" dirty="0" smtClean="0"/>
              <a:t> de </a:t>
            </a:r>
            <a:r>
              <a:rPr lang="en-GB" sz="1500" dirty="0" err="1" smtClean="0"/>
              <a:t>participación</a:t>
            </a:r>
            <a:r>
              <a:rPr lang="en-GB" sz="1500" dirty="0" smtClean="0"/>
              <a:t> en el balance de la </a:t>
            </a:r>
            <a:r>
              <a:rPr lang="en-GB" sz="1500" dirty="0" err="1" smtClean="0"/>
              <a:t>matriz</a:t>
            </a:r>
            <a:endParaRPr lang="en-GB" sz="1500" dirty="0"/>
          </a:p>
        </p:txBody>
      </p:sp>
      <p:sp>
        <p:nvSpPr>
          <p:cNvPr id="23581" name="Text Box 28"/>
          <p:cNvSpPr txBox="1">
            <a:spLocks noChangeArrowheads="1"/>
          </p:cNvSpPr>
          <p:nvPr/>
        </p:nvSpPr>
        <p:spPr bwMode="auto">
          <a:xfrm>
            <a:off x="5292080" y="4817173"/>
            <a:ext cx="2664295" cy="1062516"/>
          </a:xfrm>
          <a:prstGeom prst="rect">
            <a:avLst/>
          </a:prstGeom>
          <a:noFill/>
          <a:ln w="15875" algn="ctr">
            <a:noFill/>
            <a:miter lim="800000"/>
            <a:headEnd/>
            <a:tailEnd/>
          </a:ln>
        </p:spPr>
        <p:txBody>
          <a:bodyPr wrap="square" lIns="53680" tIns="53680" rIns="53680" bIns="53680">
            <a:spAutoFit/>
          </a:bodyPr>
          <a:lstStyle/>
          <a:p>
            <a:r>
              <a:rPr lang="en-GB" sz="1700" b="1" dirty="0" err="1" smtClean="0"/>
              <a:t>Relación</a:t>
            </a:r>
            <a:r>
              <a:rPr lang="en-GB" sz="1700" b="1" dirty="0" smtClean="0"/>
              <a:t> de </a:t>
            </a:r>
            <a:r>
              <a:rPr lang="en-GB" sz="1700" b="1" dirty="0" err="1" smtClean="0"/>
              <a:t>transacción</a:t>
            </a:r>
            <a:r>
              <a:rPr lang="en-GB" sz="1500" dirty="0"/>
              <a:t/>
            </a:r>
            <a:br>
              <a:rPr lang="en-GB" sz="1500" dirty="0"/>
            </a:br>
            <a:r>
              <a:rPr lang="en-GB" sz="1500" dirty="0" err="1" smtClean="0"/>
              <a:t>Cesión</a:t>
            </a:r>
            <a:r>
              <a:rPr lang="en-GB" sz="1500" dirty="0" smtClean="0"/>
              <a:t> de </a:t>
            </a:r>
            <a:r>
              <a:rPr lang="en-GB" sz="1500" dirty="0" err="1" smtClean="0"/>
              <a:t>riesgo</a:t>
            </a:r>
            <a:r>
              <a:rPr lang="en-GB" sz="1500" dirty="0" smtClean="0"/>
              <a:t> a la </a:t>
            </a:r>
            <a:r>
              <a:rPr lang="en-GB" sz="1500" dirty="0" err="1" smtClean="0"/>
              <a:t>matriz</a:t>
            </a:r>
            <a:r>
              <a:rPr lang="en-GB" sz="1500" dirty="0" smtClean="0"/>
              <a:t> </a:t>
            </a:r>
            <a:r>
              <a:rPr lang="en-GB" sz="1500" dirty="0" err="1" smtClean="0"/>
              <a:t>es</a:t>
            </a:r>
            <a:r>
              <a:rPr lang="en-GB" sz="1500" dirty="0" smtClean="0"/>
              <a:t> un </a:t>
            </a:r>
            <a:r>
              <a:rPr lang="en-GB" sz="1500" dirty="0" err="1" smtClean="0"/>
              <a:t>activo</a:t>
            </a:r>
            <a:r>
              <a:rPr lang="en-GB" sz="1500" dirty="0" smtClean="0"/>
              <a:t> de la </a:t>
            </a:r>
            <a:r>
              <a:rPr lang="en-GB" sz="1500" dirty="0" err="1" smtClean="0"/>
              <a:t>subsidiaria</a:t>
            </a:r>
            <a:r>
              <a:rPr lang="en-GB" sz="1500" dirty="0" smtClean="0"/>
              <a:t> y un </a:t>
            </a:r>
            <a:r>
              <a:rPr lang="en-GB" sz="1500" dirty="0" err="1" smtClean="0"/>
              <a:t>pasivo</a:t>
            </a:r>
            <a:r>
              <a:rPr lang="en-GB" sz="1500" dirty="0" smtClean="0"/>
              <a:t> </a:t>
            </a:r>
            <a:r>
              <a:rPr lang="en-GB" sz="1500" dirty="0" err="1" smtClean="0"/>
              <a:t>para</a:t>
            </a:r>
            <a:r>
              <a:rPr lang="en-GB" sz="1500" dirty="0" smtClean="0"/>
              <a:t> la </a:t>
            </a:r>
            <a:r>
              <a:rPr lang="en-GB" sz="1500" dirty="0" err="1" smtClean="0"/>
              <a:t>matriz</a:t>
            </a:r>
            <a:endParaRPr lang="en-GB" sz="1500" dirty="0"/>
          </a:p>
        </p:txBody>
      </p:sp>
      <p:sp>
        <p:nvSpPr>
          <p:cNvPr id="23582" name="Text Box 29"/>
          <p:cNvSpPr txBox="1">
            <a:spLocks noChangeArrowheads="1"/>
          </p:cNvSpPr>
          <p:nvPr/>
        </p:nvSpPr>
        <p:spPr bwMode="auto">
          <a:xfrm>
            <a:off x="2752207" y="4023878"/>
            <a:ext cx="406657" cy="231519"/>
          </a:xfrm>
          <a:prstGeom prst="rect">
            <a:avLst/>
          </a:prstGeom>
          <a:solidFill>
            <a:schemeClr val="bg1"/>
          </a:solidFill>
          <a:ln w="15875" algn="ctr">
            <a:noFill/>
            <a:miter lim="800000"/>
            <a:headEnd/>
            <a:tailEnd/>
          </a:ln>
        </p:spPr>
        <p:txBody>
          <a:bodyPr lIns="53680" tIns="53680" rIns="53680" bIns="53680">
            <a:spAutoFit/>
          </a:bodyPr>
          <a:lstStyle/>
          <a:p>
            <a:pPr algn="ctr"/>
            <a:r>
              <a:rPr lang="en-GB" sz="800" dirty="0"/>
              <a:t>100%</a:t>
            </a:r>
          </a:p>
        </p:txBody>
      </p:sp>
    </p:spTree>
    <p:extLst>
      <p:ext uri="{BB962C8B-B14F-4D97-AF65-F5344CB8AC3E}">
        <p14:creationId xmlns:p14="http://schemas.microsoft.com/office/powerpoint/2010/main" val="296179747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E9F59B9-8094-4618-B073-21DD649DF751}" type="slidenum">
              <a:rPr lang="en-GB" smtClean="0"/>
              <a:pPr/>
              <a:t>34</a:t>
            </a:fld>
            <a:endParaRPr lang="en-GB" dirty="0"/>
          </a:p>
        </p:txBody>
      </p:sp>
      <p:sp>
        <p:nvSpPr>
          <p:cNvPr id="3" name="Title 2"/>
          <p:cNvSpPr>
            <a:spLocks noGrp="1"/>
          </p:cNvSpPr>
          <p:nvPr>
            <p:ph type="title"/>
          </p:nvPr>
        </p:nvSpPr>
        <p:spPr>
          <a:xfrm>
            <a:off x="755651" y="476251"/>
            <a:ext cx="7832601" cy="865187"/>
          </a:xfrm>
        </p:spPr>
        <p:txBody>
          <a:bodyPr/>
          <a:lstStyle/>
          <a:p>
            <a:r>
              <a:rPr lang="en-GB" dirty="0" err="1" smtClean="0"/>
              <a:t>Estructura</a:t>
            </a:r>
            <a:r>
              <a:rPr lang="en-GB" dirty="0" smtClean="0"/>
              <a:t> del </a:t>
            </a:r>
            <a:r>
              <a:rPr lang="en-GB" dirty="0" err="1" smtClean="0"/>
              <a:t>modelo</a:t>
            </a:r>
            <a:r>
              <a:rPr lang="en-GB" dirty="0" smtClean="0"/>
              <a:t> </a:t>
            </a:r>
            <a:r>
              <a:rPr lang="en-GB" dirty="0" err="1" smtClean="0"/>
              <a:t>interno</a:t>
            </a:r>
            <a:r>
              <a:rPr lang="en-GB" dirty="0" smtClean="0"/>
              <a:t> de Swiss Re</a:t>
            </a:r>
            <a:br>
              <a:rPr lang="en-GB" dirty="0" smtClean="0"/>
            </a:br>
            <a:r>
              <a:rPr lang="en-GB" sz="2000" dirty="0" err="1" smtClean="0">
                <a:solidFill>
                  <a:schemeClr val="accent2"/>
                </a:solidFill>
              </a:rPr>
              <a:t>Diseño</a:t>
            </a:r>
            <a:r>
              <a:rPr lang="en-GB" sz="2000" dirty="0" smtClean="0">
                <a:solidFill>
                  <a:schemeClr val="accent2"/>
                </a:solidFill>
              </a:rPr>
              <a:t> flexible </a:t>
            </a:r>
            <a:r>
              <a:rPr lang="en-GB" sz="2000" dirty="0" err="1" smtClean="0">
                <a:solidFill>
                  <a:schemeClr val="accent2"/>
                </a:solidFill>
              </a:rPr>
              <a:t>adecuado</a:t>
            </a:r>
            <a:r>
              <a:rPr lang="en-GB" sz="2000" dirty="0" smtClean="0">
                <a:solidFill>
                  <a:schemeClr val="accent2"/>
                </a:solidFill>
              </a:rPr>
              <a:t> </a:t>
            </a:r>
            <a:r>
              <a:rPr lang="en-GB" sz="2000" dirty="0" err="1" smtClean="0">
                <a:solidFill>
                  <a:schemeClr val="accent2"/>
                </a:solidFill>
              </a:rPr>
              <a:t>para</a:t>
            </a:r>
            <a:r>
              <a:rPr lang="en-GB" sz="2000" dirty="0" smtClean="0">
                <a:solidFill>
                  <a:schemeClr val="accent2"/>
                </a:solidFill>
              </a:rPr>
              <a:t> un </a:t>
            </a:r>
            <a:r>
              <a:rPr lang="en-GB" sz="2000" dirty="0" err="1" smtClean="0">
                <a:solidFill>
                  <a:schemeClr val="accent2"/>
                </a:solidFill>
              </a:rPr>
              <a:t>grupo</a:t>
            </a:r>
            <a:r>
              <a:rPr lang="en-GB" sz="2000" dirty="0" smtClean="0">
                <a:solidFill>
                  <a:schemeClr val="accent2"/>
                </a:solidFill>
              </a:rPr>
              <a:t> global</a:t>
            </a:r>
            <a:endParaRPr lang="en-GB" sz="2000" dirty="0">
              <a:solidFill>
                <a:schemeClr val="accent2"/>
              </a:solidFill>
            </a:endParaRPr>
          </a:p>
        </p:txBody>
      </p:sp>
      <p:grpSp>
        <p:nvGrpSpPr>
          <p:cNvPr id="4" name="Group 51"/>
          <p:cNvGrpSpPr/>
          <p:nvPr/>
        </p:nvGrpSpPr>
        <p:grpSpPr>
          <a:xfrm>
            <a:off x="388698" y="1386489"/>
            <a:ext cx="8431774" cy="4706808"/>
            <a:chOff x="388698" y="1386488"/>
            <a:chExt cx="8430747" cy="4808973"/>
          </a:xfrm>
        </p:grpSpPr>
        <p:sp>
          <p:nvSpPr>
            <p:cNvPr id="53" name="AutoShape 5"/>
            <p:cNvSpPr>
              <a:spLocks noChangeArrowheads="1"/>
            </p:cNvSpPr>
            <p:nvPr/>
          </p:nvSpPr>
          <p:spPr bwMode="auto">
            <a:xfrm>
              <a:off x="396395" y="5849840"/>
              <a:ext cx="8411505" cy="345621"/>
            </a:xfrm>
            <a:prstGeom prst="homePlate">
              <a:avLst>
                <a:gd name="adj" fmla="val 51152"/>
              </a:avLst>
            </a:prstGeom>
            <a:solidFill>
              <a:srgbClr val="B7C9EB"/>
            </a:solidFill>
            <a:ln w="12700" algn="ctr">
              <a:noFill/>
              <a:miter lim="800000"/>
              <a:headEnd/>
              <a:tailEnd/>
            </a:ln>
          </p:spPr>
          <p:txBody>
            <a:bodyPr lIns="23858" tIns="53680" rIns="23858" bIns="53680" anchor="ctr"/>
            <a:lstStyle/>
            <a:p>
              <a:pPr algn="ctr">
                <a:spcBef>
                  <a:spcPct val="0"/>
                </a:spcBef>
              </a:pPr>
              <a:r>
                <a:rPr lang="en-GB" sz="1300" dirty="0" smtClean="0">
                  <a:solidFill>
                    <a:srgbClr val="283E36"/>
                  </a:solidFill>
                </a:rPr>
                <a:t>Se </a:t>
              </a:r>
              <a:r>
                <a:rPr lang="en-GB" sz="1300" dirty="0" err="1" smtClean="0">
                  <a:solidFill>
                    <a:srgbClr val="283E36"/>
                  </a:solidFill>
                </a:rPr>
                <a:t>repite</a:t>
              </a:r>
              <a:r>
                <a:rPr lang="en-GB" sz="1300" dirty="0" smtClean="0">
                  <a:solidFill>
                    <a:srgbClr val="283E36"/>
                  </a:solidFill>
                </a:rPr>
                <a:t> </a:t>
              </a:r>
              <a:r>
                <a:rPr lang="en-GB" sz="1300" dirty="0" err="1" smtClean="0">
                  <a:solidFill>
                    <a:srgbClr val="283E36"/>
                  </a:solidFill>
                </a:rPr>
                <a:t>esta</a:t>
              </a:r>
              <a:r>
                <a:rPr lang="en-GB" sz="1300" dirty="0" smtClean="0">
                  <a:solidFill>
                    <a:srgbClr val="283E36"/>
                  </a:solidFill>
                </a:rPr>
                <a:t> </a:t>
              </a:r>
              <a:r>
                <a:rPr lang="en-GB" sz="1300" dirty="0" err="1" smtClean="0">
                  <a:solidFill>
                    <a:srgbClr val="283E36"/>
                  </a:solidFill>
                </a:rPr>
                <a:t>simulación</a:t>
              </a:r>
              <a:r>
                <a:rPr lang="en-GB" sz="1300" dirty="0" smtClean="0">
                  <a:solidFill>
                    <a:srgbClr val="283E36"/>
                  </a:solidFill>
                </a:rPr>
                <a:t> 1 </a:t>
              </a:r>
              <a:r>
                <a:rPr lang="en-GB" sz="1300" dirty="0" err="1" smtClean="0">
                  <a:solidFill>
                    <a:srgbClr val="283E36"/>
                  </a:solidFill>
                </a:rPr>
                <a:t>millón</a:t>
              </a:r>
              <a:r>
                <a:rPr lang="en-GB" sz="1300" dirty="0" smtClean="0">
                  <a:solidFill>
                    <a:srgbClr val="283E36"/>
                  </a:solidFill>
                </a:rPr>
                <a:t> de </a:t>
              </a:r>
              <a:r>
                <a:rPr lang="en-GB" sz="1300" dirty="0" err="1" smtClean="0">
                  <a:solidFill>
                    <a:srgbClr val="283E36"/>
                  </a:solidFill>
                </a:rPr>
                <a:t>veces</a:t>
              </a:r>
              <a:r>
                <a:rPr lang="en-GB" sz="1300" dirty="0" smtClean="0">
                  <a:solidFill>
                    <a:srgbClr val="283E36"/>
                  </a:solidFill>
                </a:rPr>
                <a:t> </a:t>
              </a:r>
              <a:r>
                <a:rPr lang="en-GB" sz="1300" dirty="0" err="1" smtClean="0">
                  <a:solidFill>
                    <a:srgbClr val="283E36"/>
                  </a:solidFill>
                </a:rPr>
                <a:t>para</a:t>
              </a:r>
              <a:r>
                <a:rPr lang="en-GB" sz="1300" dirty="0" smtClean="0">
                  <a:solidFill>
                    <a:srgbClr val="283E36"/>
                  </a:solidFill>
                </a:rPr>
                <a:t> </a:t>
              </a:r>
              <a:r>
                <a:rPr lang="en-GB" sz="1300" dirty="0" err="1" smtClean="0">
                  <a:solidFill>
                    <a:srgbClr val="283E36"/>
                  </a:solidFill>
                </a:rPr>
                <a:t>obtener</a:t>
              </a:r>
              <a:r>
                <a:rPr lang="en-GB" sz="1300" dirty="0" smtClean="0">
                  <a:solidFill>
                    <a:srgbClr val="283E36"/>
                  </a:solidFill>
                </a:rPr>
                <a:t> </a:t>
              </a:r>
              <a:r>
                <a:rPr lang="en-GB" sz="1300" dirty="0" err="1" smtClean="0">
                  <a:solidFill>
                    <a:srgbClr val="283E36"/>
                  </a:solidFill>
                </a:rPr>
                <a:t>distribución</a:t>
              </a:r>
              <a:r>
                <a:rPr lang="en-GB" sz="1300" dirty="0" smtClean="0">
                  <a:solidFill>
                    <a:srgbClr val="283E36"/>
                  </a:solidFill>
                </a:rPr>
                <a:t> </a:t>
              </a:r>
              <a:endParaRPr lang="en-GB" sz="1300" dirty="0">
                <a:solidFill>
                  <a:srgbClr val="283E36"/>
                </a:solidFill>
              </a:endParaRPr>
            </a:p>
          </p:txBody>
        </p:sp>
        <p:grpSp>
          <p:nvGrpSpPr>
            <p:cNvPr id="5" name="Group 35"/>
            <p:cNvGrpSpPr/>
            <p:nvPr/>
          </p:nvGrpSpPr>
          <p:grpSpPr>
            <a:xfrm>
              <a:off x="388698" y="1386488"/>
              <a:ext cx="8430747" cy="4422322"/>
              <a:chOff x="388698" y="1824718"/>
              <a:chExt cx="8430747" cy="4422322"/>
            </a:xfrm>
          </p:grpSpPr>
          <p:sp>
            <p:nvSpPr>
              <p:cNvPr id="55" name="Rectangle 2"/>
              <p:cNvSpPr>
                <a:spLocks noChangeArrowheads="1"/>
              </p:cNvSpPr>
              <p:nvPr/>
            </p:nvSpPr>
            <p:spPr bwMode="auto">
              <a:xfrm>
                <a:off x="3869010" y="2619376"/>
                <a:ext cx="1575313" cy="3627664"/>
              </a:xfrm>
              <a:prstGeom prst="rect">
                <a:avLst/>
              </a:prstGeom>
              <a:solidFill>
                <a:schemeClr val="tx2">
                  <a:lumMod val="40000"/>
                  <a:lumOff val="60000"/>
                </a:schemeClr>
              </a:solidFill>
              <a:ln w="12700" algn="ctr">
                <a:noFill/>
                <a:miter lim="800000"/>
                <a:headEnd/>
                <a:tailEnd/>
              </a:ln>
            </p:spPr>
            <p:txBody>
              <a:bodyPr lIns="53680" tIns="53680" rIns="53680" bIns="53680"/>
              <a:lstStyle/>
              <a:p>
                <a:pPr>
                  <a:spcBef>
                    <a:spcPct val="0"/>
                  </a:spcBef>
                </a:pPr>
                <a:r>
                  <a:rPr lang="en-GB" sz="1300" dirty="0" smtClean="0">
                    <a:solidFill>
                      <a:srgbClr val="283E36"/>
                    </a:solidFill>
                  </a:rPr>
                  <a:t>Se </a:t>
                </a:r>
                <a:r>
                  <a:rPr lang="en-GB" sz="1300" dirty="0" err="1" smtClean="0">
                    <a:solidFill>
                      <a:srgbClr val="283E36"/>
                    </a:solidFill>
                  </a:rPr>
                  <a:t>combinan</a:t>
                </a:r>
                <a:r>
                  <a:rPr lang="en-GB" sz="1300" dirty="0" smtClean="0">
                    <a:solidFill>
                      <a:srgbClr val="283E36"/>
                    </a:solidFill>
                  </a:rPr>
                  <a:t> los </a:t>
                </a:r>
                <a:r>
                  <a:rPr lang="en-GB" sz="1300" dirty="0" err="1" smtClean="0">
                    <a:solidFill>
                      <a:srgbClr val="283E36"/>
                    </a:solidFill>
                  </a:rPr>
                  <a:t>factores</a:t>
                </a:r>
                <a:r>
                  <a:rPr lang="en-GB" sz="1300" dirty="0" smtClean="0">
                    <a:solidFill>
                      <a:srgbClr val="283E36"/>
                    </a:solidFill>
                  </a:rPr>
                  <a:t> de </a:t>
                </a:r>
                <a:r>
                  <a:rPr lang="en-GB" sz="1300" dirty="0" err="1" smtClean="0">
                    <a:solidFill>
                      <a:srgbClr val="283E36"/>
                    </a:solidFill>
                  </a:rPr>
                  <a:t>riesgo</a:t>
                </a:r>
                <a:r>
                  <a:rPr lang="en-GB" sz="1300" dirty="0" smtClean="0">
                    <a:solidFill>
                      <a:srgbClr val="283E36"/>
                    </a:solidFill>
                  </a:rPr>
                  <a:t> con la </a:t>
                </a:r>
                <a:r>
                  <a:rPr lang="en-GB" sz="1300" dirty="0" err="1" smtClean="0">
                    <a:solidFill>
                      <a:srgbClr val="283E36"/>
                    </a:solidFill>
                  </a:rPr>
                  <a:t>exposición</a:t>
                </a:r>
                <a:endParaRPr lang="en-GB" sz="1300" dirty="0">
                  <a:solidFill>
                    <a:srgbClr val="283E36"/>
                  </a:solidFill>
                </a:endParaRPr>
              </a:p>
              <a:p>
                <a:pPr>
                  <a:spcBef>
                    <a:spcPct val="0"/>
                  </a:spcBef>
                </a:pPr>
                <a:endParaRPr lang="en-GB" sz="1300" dirty="0" smtClean="0">
                  <a:solidFill>
                    <a:srgbClr val="283E36"/>
                  </a:solidFill>
                </a:endParaRPr>
              </a:p>
              <a:p>
                <a:pPr>
                  <a:spcBef>
                    <a:spcPct val="0"/>
                  </a:spcBef>
                </a:pPr>
                <a:r>
                  <a:rPr lang="en-GB" sz="1300" dirty="0" smtClean="0">
                    <a:solidFill>
                      <a:srgbClr val="283E36"/>
                    </a:solidFill>
                  </a:rPr>
                  <a:t>Se </a:t>
                </a:r>
                <a:r>
                  <a:rPr lang="en-GB" sz="1300" dirty="0" err="1" smtClean="0">
                    <a:solidFill>
                      <a:srgbClr val="283E36"/>
                    </a:solidFill>
                  </a:rPr>
                  <a:t>obtiene</a:t>
                </a:r>
                <a:r>
                  <a:rPr lang="en-GB" sz="1300" dirty="0" smtClean="0">
                    <a:solidFill>
                      <a:srgbClr val="283E36"/>
                    </a:solidFill>
                  </a:rPr>
                  <a:t> el </a:t>
                </a:r>
                <a:r>
                  <a:rPr lang="en-GB" sz="1300" dirty="0" err="1" smtClean="0">
                    <a:solidFill>
                      <a:srgbClr val="283E36"/>
                    </a:solidFill>
                  </a:rPr>
                  <a:t>cambio</a:t>
                </a:r>
                <a:r>
                  <a:rPr lang="en-GB" sz="1300" dirty="0" smtClean="0">
                    <a:solidFill>
                      <a:srgbClr val="283E36"/>
                    </a:solidFill>
                  </a:rPr>
                  <a:t> en </a:t>
                </a:r>
                <a:r>
                  <a:rPr lang="en-GB" sz="1300" dirty="0" err="1" smtClean="0">
                    <a:solidFill>
                      <a:srgbClr val="283E36"/>
                    </a:solidFill>
                  </a:rPr>
                  <a:t>valor</a:t>
                </a:r>
                <a:r>
                  <a:rPr lang="en-GB" sz="1300" dirty="0" smtClean="0">
                    <a:solidFill>
                      <a:srgbClr val="283E36"/>
                    </a:solidFill>
                  </a:rPr>
                  <a:t> de </a:t>
                </a:r>
                <a:r>
                  <a:rPr lang="en-GB" sz="1300" dirty="0" err="1" smtClean="0">
                    <a:solidFill>
                      <a:srgbClr val="283E36"/>
                    </a:solidFill>
                  </a:rPr>
                  <a:t>activos</a:t>
                </a:r>
                <a:r>
                  <a:rPr lang="en-GB" sz="1300" dirty="0" smtClean="0">
                    <a:solidFill>
                      <a:srgbClr val="283E36"/>
                    </a:solidFill>
                  </a:rPr>
                  <a:t> y </a:t>
                </a:r>
                <a:r>
                  <a:rPr lang="en-GB" sz="1300" dirty="0" err="1" smtClean="0">
                    <a:solidFill>
                      <a:srgbClr val="283E36"/>
                    </a:solidFill>
                  </a:rPr>
                  <a:t>pasivos</a:t>
                </a:r>
                <a:r>
                  <a:rPr lang="en-GB" sz="1300" dirty="0" smtClean="0">
                    <a:solidFill>
                      <a:srgbClr val="283E36"/>
                    </a:solidFill>
                  </a:rPr>
                  <a:t>  </a:t>
                </a:r>
                <a:endParaRPr lang="en-GB" sz="1300" dirty="0">
                  <a:solidFill>
                    <a:srgbClr val="283E36"/>
                  </a:solidFill>
                </a:endParaRPr>
              </a:p>
              <a:p>
                <a:pPr>
                  <a:spcBef>
                    <a:spcPct val="0"/>
                  </a:spcBef>
                </a:pPr>
                <a:r>
                  <a:rPr lang="en-GB" sz="1300" dirty="0">
                    <a:solidFill>
                      <a:srgbClr val="283E36"/>
                    </a:solidFill>
                  </a:rPr>
                  <a:t/>
                </a:r>
                <a:br>
                  <a:rPr lang="en-GB" sz="1300" dirty="0">
                    <a:solidFill>
                      <a:srgbClr val="283E36"/>
                    </a:solidFill>
                  </a:rPr>
                </a:br>
                <a:endParaRPr lang="en-GB" sz="1300" dirty="0">
                  <a:solidFill>
                    <a:srgbClr val="283E36"/>
                  </a:solidFill>
                </a:endParaRPr>
              </a:p>
            </p:txBody>
          </p:sp>
          <p:sp>
            <p:nvSpPr>
              <p:cNvPr id="56" name="AutoShape 5"/>
              <p:cNvSpPr>
                <a:spLocks noChangeArrowheads="1"/>
              </p:cNvSpPr>
              <p:nvPr/>
            </p:nvSpPr>
            <p:spPr bwMode="auto">
              <a:xfrm>
                <a:off x="3856182" y="1830161"/>
                <a:ext cx="1575313" cy="678996"/>
              </a:xfrm>
              <a:prstGeom prst="homePlate">
                <a:avLst>
                  <a:gd name="adj" fmla="val 28209"/>
                </a:avLst>
              </a:prstGeom>
              <a:solidFill>
                <a:schemeClr val="tx2">
                  <a:lumMod val="40000"/>
                  <a:lumOff val="60000"/>
                </a:schemeClr>
              </a:solidFill>
              <a:ln w="12700" algn="ctr">
                <a:noFill/>
                <a:miter lim="800000"/>
                <a:headEnd/>
                <a:tailEnd/>
              </a:ln>
            </p:spPr>
            <p:txBody>
              <a:bodyPr lIns="53680" tIns="53680" rIns="53680" bIns="53680"/>
              <a:lstStyle/>
              <a:p>
                <a:pPr>
                  <a:spcBef>
                    <a:spcPct val="0"/>
                  </a:spcBef>
                </a:pPr>
                <a:r>
                  <a:rPr lang="en-GB" sz="1300" dirty="0" err="1" smtClean="0">
                    <a:solidFill>
                      <a:srgbClr val="283E36"/>
                    </a:solidFill>
                  </a:rPr>
                  <a:t>Cambio</a:t>
                </a:r>
                <a:r>
                  <a:rPr lang="en-GB" sz="1300" dirty="0" smtClean="0">
                    <a:solidFill>
                      <a:srgbClr val="283E36"/>
                    </a:solidFill>
                  </a:rPr>
                  <a:t> en </a:t>
                </a:r>
                <a:r>
                  <a:rPr lang="en-GB" sz="1300" dirty="0" err="1" smtClean="0">
                    <a:solidFill>
                      <a:srgbClr val="283E36"/>
                    </a:solidFill>
                  </a:rPr>
                  <a:t>valor</a:t>
                </a:r>
                <a:r>
                  <a:rPr lang="en-GB" sz="1300" dirty="0" smtClean="0">
                    <a:solidFill>
                      <a:srgbClr val="283E36"/>
                    </a:solidFill>
                  </a:rPr>
                  <a:t> de </a:t>
                </a:r>
                <a:r>
                  <a:rPr lang="en-GB" sz="1300" dirty="0" err="1" smtClean="0">
                    <a:solidFill>
                      <a:srgbClr val="283E36"/>
                    </a:solidFill>
                  </a:rPr>
                  <a:t>activos</a:t>
                </a:r>
                <a:r>
                  <a:rPr lang="en-GB" sz="1300" dirty="0" smtClean="0">
                    <a:solidFill>
                      <a:srgbClr val="283E36"/>
                    </a:solidFill>
                  </a:rPr>
                  <a:t> y </a:t>
                </a:r>
                <a:r>
                  <a:rPr lang="en-GB" sz="1300" dirty="0" err="1" smtClean="0">
                    <a:solidFill>
                      <a:srgbClr val="283E36"/>
                    </a:solidFill>
                  </a:rPr>
                  <a:t>pasivos</a:t>
                </a:r>
                <a:endParaRPr lang="en-GB" sz="1300" dirty="0">
                  <a:solidFill>
                    <a:srgbClr val="283E36"/>
                  </a:solidFill>
                </a:endParaRPr>
              </a:p>
            </p:txBody>
          </p:sp>
          <p:sp>
            <p:nvSpPr>
              <p:cNvPr id="57" name="AutoShape 6"/>
              <p:cNvSpPr>
                <a:spLocks noChangeArrowheads="1"/>
              </p:cNvSpPr>
              <p:nvPr/>
            </p:nvSpPr>
            <p:spPr bwMode="auto">
              <a:xfrm>
                <a:off x="5549515" y="1830161"/>
                <a:ext cx="1575313" cy="678996"/>
              </a:xfrm>
              <a:prstGeom prst="homePlate">
                <a:avLst>
                  <a:gd name="adj" fmla="val 28209"/>
                </a:avLst>
              </a:prstGeom>
              <a:solidFill>
                <a:srgbClr val="9FB8E4"/>
              </a:solidFill>
              <a:ln w="12700" algn="ctr">
                <a:noFill/>
                <a:miter lim="800000"/>
                <a:headEnd/>
                <a:tailEnd/>
              </a:ln>
            </p:spPr>
            <p:txBody>
              <a:bodyPr lIns="53680" tIns="53680" rIns="53680" bIns="53680"/>
              <a:lstStyle/>
              <a:p>
                <a:pPr>
                  <a:spcBef>
                    <a:spcPct val="0"/>
                  </a:spcBef>
                </a:pPr>
                <a:r>
                  <a:rPr lang="en-GB" sz="1300" dirty="0" err="1" smtClean="0">
                    <a:solidFill>
                      <a:srgbClr val="283E36"/>
                    </a:solidFill>
                  </a:rPr>
                  <a:t>Transacciones</a:t>
                </a:r>
                <a:r>
                  <a:rPr lang="en-GB" sz="1300" dirty="0" smtClean="0">
                    <a:solidFill>
                      <a:srgbClr val="283E36"/>
                    </a:solidFill>
                  </a:rPr>
                  <a:t> </a:t>
                </a:r>
                <a:r>
                  <a:rPr lang="en-GB" sz="1300" dirty="0" err="1" smtClean="0">
                    <a:solidFill>
                      <a:srgbClr val="283E36"/>
                    </a:solidFill>
                  </a:rPr>
                  <a:t>intragrupo</a:t>
                </a:r>
                <a:endParaRPr lang="en-GB" sz="1300" dirty="0">
                  <a:solidFill>
                    <a:srgbClr val="283E36"/>
                  </a:solidFill>
                </a:endParaRPr>
              </a:p>
            </p:txBody>
          </p:sp>
          <p:sp>
            <p:nvSpPr>
              <p:cNvPr id="58" name="Rectangle 7"/>
              <p:cNvSpPr>
                <a:spLocks noChangeArrowheads="1"/>
              </p:cNvSpPr>
              <p:nvPr/>
            </p:nvSpPr>
            <p:spPr bwMode="auto">
              <a:xfrm>
                <a:off x="5549515" y="2620736"/>
                <a:ext cx="1575313" cy="3626304"/>
              </a:xfrm>
              <a:prstGeom prst="rect">
                <a:avLst/>
              </a:prstGeom>
              <a:solidFill>
                <a:srgbClr val="9FB8E4"/>
              </a:solidFill>
              <a:ln w="12700">
                <a:noFill/>
                <a:miter lim="800000"/>
                <a:headEnd/>
                <a:tailEnd/>
              </a:ln>
            </p:spPr>
            <p:txBody>
              <a:bodyPr lIns="53680" tIns="53680" rIns="53680" bIns="53680"/>
              <a:lstStyle/>
              <a:p>
                <a:pPr>
                  <a:spcBef>
                    <a:spcPct val="0"/>
                  </a:spcBef>
                  <a:tabLst>
                    <a:tab pos="1784571" algn="r"/>
                  </a:tabLst>
                </a:pPr>
                <a:r>
                  <a:rPr lang="en-GB" sz="1300" dirty="0" smtClean="0">
                    <a:solidFill>
                      <a:srgbClr val="283E36"/>
                    </a:solidFill>
                  </a:rPr>
                  <a:t>Las </a:t>
                </a:r>
                <a:r>
                  <a:rPr lang="en-GB" sz="1300" dirty="0" err="1" smtClean="0">
                    <a:solidFill>
                      <a:srgbClr val="283E36"/>
                    </a:solidFill>
                  </a:rPr>
                  <a:t>pérdidas</a:t>
                </a:r>
                <a:r>
                  <a:rPr lang="en-GB" sz="1300" dirty="0" smtClean="0">
                    <a:solidFill>
                      <a:srgbClr val="283E36"/>
                    </a:solidFill>
                  </a:rPr>
                  <a:t> se </a:t>
                </a:r>
                <a:r>
                  <a:rPr lang="en-GB" sz="1300" dirty="0" err="1" smtClean="0">
                    <a:solidFill>
                      <a:srgbClr val="283E36"/>
                    </a:solidFill>
                  </a:rPr>
                  <a:t>ceden</a:t>
                </a:r>
                <a:r>
                  <a:rPr lang="en-GB" sz="1300" dirty="0" smtClean="0">
                    <a:solidFill>
                      <a:srgbClr val="283E36"/>
                    </a:solidFill>
                  </a:rPr>
                  <a:t> de </a:t>
                </a:r>
                <a:r>
                  <a:rPr lang="en-GB" sz="1300" dirty="0" err="1" smtClean="0">
                    <a:solidFill>
                      <a:srgbClr val="283E36"/>
                    </a:solidFill>
                  </a:rPr>
                  <a:t>acuerdo</a:t>
                </a:r>
                <a:r>
                  <a:rPr lang="en-GB" sz="1300" dirty="0" smtClean="0">
                    <a:solidFill>
                      <a:srgbClr val="283E36"/>
                    </a:solidFill>
                  </a:rPr>
                  <a:t> a </a:t>
                </a:r>
                <a:r>
                  <a:rPr lang="en-GB" sz="1300" dirty="0" err="1" smtClean="0">
                    <a:solidFill>
                      <a:srgbClr val="283E36"/>
                    </a:solidFill>
                  </a:rPr>
                  <a:t>las</a:t>
                </a:r>
                <a:r>
                  <a:rPr lang="en-GB" sz="1300" dirty="0" smtClean="0">
                    <a:solidFill>
                      <a:srgbClr val="283E36"/>
                    </a:solidFill>
                  </a:rPr>
                  <a:t> </a:t>
                </a:r>
                <a:r>
                  <a:rPr lang="en-GB" sz="1300" dirty="0" err="1" smtClean="0">
                    <a:solidFill>
                      <a:srgbClr val="283E36"/>
                    </a:solidFill>
                  </a:rPr>
                  <a:t>transacciones</a:t>
                </a:r>
                <a:r>
                  <a:rPr lang="en-GB" sz="1300" dirty="0" smtClean="0">
                    <a:solidFill>
                      <a:srgbClr val="283E36"/>
                    </a:solidFill>
                  </a:rPr>
                  <a:t> </a:t>
                </a:r>
                <a:r>
                  <a:rPr lang="en-GB" sz="1300" dirty="0" err="1" smtClean="0">
                    <a:solidFill>
                      <a:srgbClr val="283E36"/>
                    </a:solidFill>
                  </a:rPr>
                  <a:t>intragrupo</a:t>
                </a:r>
                <a:endParaRPr lang="en-GB" sz="1300" dirty="0">
                  <a:solidFill>
                    <a:srgbClr val="283E36"/>
                  </a:solidFill>
                </a:endParaRPr>
              </a:p>
              <a:p>
                <a:pPr>
                  <a:spcBef>
                    <a:spcPct val="0"/>
                  </a:spcBef>
                  <a:tabLst>
                    <a:tab pos="1784571" algn="r"/>
                  </a:tabLst>
                </a:pPr>
                <a:endParaRPr lang="en-GB" sz="1300" dirty="0" smtClean="0">
                  <a:solidFill>
                    <a:srgbClr val="283E36"/>
                  </a:solidFill>
                </a:endParaRPr>
              </a:p>
              <a:p>
                <a:pPr>
                  <a:spcBef>
                    <a:spcPct val="0"/>
                  </a:spcBef>
                  <a:tabLst>
                    <a:tab pos="1784571" algn="r"/>
                  </a:tabLst>
                </a:pPr>
                <a:r>
                  <a:rPr lang="en-GB" sz="1300" dirty="0" smtClean="0">
                    <a:solidFill>
                      <a:srgbClr val="283E36"/>
                    </a:solidFill>
                  </a:rPr>
                  <a:t>Se </a:t>
                </a:r>
                <a:r>
                  <a:rPr lang="en-GB" sz="1300" dirty="0" err="1" smtClean="0">
                    <a:solidFill>
                      <a:srgbClr val="283E36"/>
                    </a:solidFill>
                  </a:rPr>
                  <a:t>reflejan</a:t>
                </a:r>
                <a:r>
                  <a:rPr lang="en-GB" sz="1300" dirty="0" smtClean="0">
                    <a:solidFill>
                      <a:srgbClr val="283E36"/>
                    </a:solidFill>
                  </a:rPr>
                  <a:t> </a:t>
                </a:r>
                <a:r>
                  <a:rPr lang="en-GB" sz="1300" dirty="0" err="1" smtClean="0">
                    <a:solidFill>
                      <a:srgbClr val="283E36"/>
                    </a:solidFill>
                  </a:rPr>
                  <a:t>resultados</a:t>
                </a:r>
                <a:r>
                  <a:rPr lang="en-GB" sz="1300" dirty="0" smtClean="0">
                    <a:solidFill>
                      <a:srgbClr val="283E36"/>
                    </a:solidFill>
                  </a:rPr>
                  <a:t> en los balances </a:t>
                </a:r>
                <a:r>
                  <a:rPr lang="en-GB" sz="1300" dirty="0" err="1" smtClean="0">
                    <a:solidFill>
                      <a:srgbClr val="283E36"/>
                    </a:solidFill>
                  </a:rPr>
                  <a:t>relevantes</a:t>
                </a:r>
                <a:endParaRPr lang="en-GB" sz="1300" dirty="0">
                  <a:solidFill>
                    <a:srgbClr val="283E36"/>
                  </a:solidFill>
                </a:endParaRPr>
              </a:p>
            </p:txBody>
          </p:sp>
          <p:sp>
            <p:nvSpPr>
              <p:cNvPr id="59" name="AutoShape 10"/>
              <p:cNvSpPr>
                <a:spLocks noChangeArrowheads="1"/>
              </p:cNvSpPr>
              <p:nvPr/>
            </p:nvSpPr>
            <p:spPr bwMode="auto">
              <a:xfrm>
                <a:off x="7244132" y="1824718"/>
                <a:ext cx="1575313" cy="678996"/>
              </a:xfrm>
              <a:prstGeom prst="homePlate">
                <a:avLst>
                  <a:gd name="adj" fmla="val 28209"/>
                </a:avLst>
              </a:prstGeom>
              <a:solidFill>
                <a:srgbClr val="CFDBF2"/>
              </a:solidFill>
              <a:ln w="12700" algn="ctr">
                <a:noFill/>
                <a:miter lim="800000"/>
                <a:headEnd/>
                <a:tailEnd/>
              </a:ln>
            </p:spPr>
            <p:txBody>
              <a:bodyPr lIns="53680" tIns="53680" rIns="53680" bIns="53680"/>
              <a:lstStyle/>
              <a:p>
                <a:pPr>
                  <a:spcBef>
                    <a:spcPct val="0"/>
                  </a:spcBef>
                </a:pPr>
                <a:r>
                  <a:rPr lang="en-GB" sz="1300" dirty="0" smtClean="0">
                    <a:solidFill>
                      <a:srgbClr val="283E36"/>
                    </a:solidFill>
                  </a:rPr>
                  <a:t>Balances </a:t>
                </a:r>
                <a:r>
                  <a:rPr lang="en-GB" sz="1300" dirty="0" err="1" smtClean="0">
                    <a:solidFill>
                      <a:srgbClr val="283E36"/>
                    </a:solidFill>
                  </a:rPr>
                  <a:t>resultantes</a:t>
                </a:r>
                <a:endParaRPr lang="en-GB" sz="1300" dirty="0">
                  <a:solidFill>
                    <a:srgbClr val="283E36"/>
                  </a:solidFill>
                </a:endParaRPr>
              </a:p>
            </p:txBody>
          </p:sp>
          <p:sp>
            <p:nvSpPr>
              <p:cNvPr id="60" name="Rectangle 11"/>
              <p:cNvSpPr>
                <a:spLocks noChangeArrowheads="1"/>
              </p:cNvSpPr>
              <p:nvPr/>
            </p:nvSpPr>
            <p:spPr bwMode="auto">
              <a:xfrm>
                <a:off x="7231304" y="2620736"/>
                <a:ext cx="1575313" cy="3626304"/>
              </a:xfrm>
              <a:prstGeom prst="rect">
                <a:avLst/>
              </a:prstGeom>
              <a:solidFill>
                <a:srgbClr val="CFDBF2"/>
              </a:solidFill>
              <a:ln w="12700" algn="ctr">
                <a:noFill/>
                <a:miter lim="800000"/>
                <a:headEnd/>
                <a:tailEnd/>
              </a:ln>
            </p:spPr>
            <p:txBody>
              <a:bodyPr lIns="53680" tIns="53680" rIns="53680" bIns="53680"/>
              <a:lstStyle/>
              <a:p>
                <a:pPr>
                  <a:lnSpc>
                    <a:spcPct val="105000"/>
                  </a:lnSpc>
                  <a:spcBef>
                    <a:spcPct val="5000"/>
                  </a:spcBef>
                </a:pPr>
                <a:r>
                  <a:rPr lang="en-GB" sz="1400" dirty="0" smtClean="0">
                    <a:solidFill>
                      <a:srgbClr val="283E36"/>
                    </a:solidFill>
                  </a:rPr>
                  <a:t>Se </a:t>
                </a:r>
                <a:r>
                  <a:rPr lang="en-GB" sz="1400" dirty="0" err="1" smtClean="0">
                    <a:solidFill>
                      <a:srgbClr val="283E36"/>
                    </a:solidFill>
                  </a:rPr>
                  <a:t>calula</a:t>
                </a:r>
                <a:r>
                  <a:rPr lang="en-GB" sz="1400" dirty="0" smtClean="0">
                    <a:solidFill>
                      <a:srgbClr val="283E36"/>
                    </a:solidFill>
                  </a:rPr>
                  <a:t> el capital </a:t>
                </a:r>
                <a:r>
                  <a:rPr lang="en-GB" sz="1400" dirty="0" err="1" smtClean="0">
                    <a:solidFill>
                      <a:srgbClr val="283E36"/>
                    </a:solidFill>
                  </a:rPr>
                  <a:t>económico</a:t>
                </a:r>
                <a:r>
                  <a:rPr lang="en-GB" sz="1400" dirty="0" smtClean="0">
                    <a:solidFill>
                      <a:srgbClr val="283E36"/>
                    </a:solidFill>
                  </a:rPr>
                  <a:t> de </a:t>
                </a:r>
                <a:r>
                  <a:rPr lang="en-GB" sz="1400" dirty="0" err="1" smtClean="0">
                    <a:solidFill>
                      <a:srgbClr val="283E36"/>
                    </a:solidFill>
                  </a:rPr>
                  <a:t>cada</a:t>
                </a:r>
                <a:r>
                  <a:rPr lang="en-GB" sz="1400" dirty="0" smtClean="0">
                    <a:solidFill>
                      <a:srgbClr val="283E36"/>
                    </a:solidFill>
                  </a:rPr>
                  <a:t> </a:t>
                </a:r>
                <a:r>
                  <a:rPr lang="en-GB" sz="1400" dirty="0" err="1" smtClean="0">
                    <a:solidFill>
                      <a:srgbClr val="283E36"/>
                    </a:solidFill>
                  </a:rPr>
                  <a:t>entidad</a:t>
                </a:r>
                <a:endParaRPr lang="en-GB" sz="1400" dirty="0">
                  <a:solidFill>
                    <a:srgbClr val="283E36"/>
                  </a:solidFill>
                </a:endParaRPr>
              </a:p>
            </p:txBody>
          </p:sp>
          <p:sp>
            <p:nvSpPr>
              <p:cNvPr id="61" name="Rectangle 18"/>
              <p:cNvSpPr>
                <a:spLocks noChangeArrowheads="1"/>
              </p:cNvSpPr>
              <p:nvPr/>
            </p:nvSpPr>
            <p:spPr bwMode="auto">
              <a:xfrm>
                <a:off x="2160283" y="2619376"/>
                <a:ext cx="1575313" cy="3627664"/>
              </a:xfrm>
              <a:prstGeom prst="rect">
                <a:avLst/>
              </a:prstGeom>
              <a:solidFill>
                <a:schemeClr val="tx2">
                  <a:lumMod val="60000"/>
                  <a:lumOff val="40000"/>
                </a:schemeClr>
              </a:solidFill>
              <a:ln w="12700" algn="ctr">
                <a:noFill/>
                <a:miter lim="800000"/>
                <a:headEnd/>
                <a:tailEnd/>
              </a:ln>
            </p:spPr>
            <p:txBody>
              <a:bodyPr lIns="53680" tIns="53680" rIns="53680" bIns="53680"/>
              <a:lstStyle/>
              <a:p>
                <a:pPr>
                  <a:spcBef>
                    <a:spcPct val="0"/>
                  </a:spcBef>
                </a:pPr>
                <a:r>
                  <a:rPr lang="en-GB" sz="1300" dirty="0" smtClean="0">
                    <a:solidFill>
                      <a:srgbClr val="283E36"/>
                    </a:solidFill>
                  </a:rPr>
                  <a:t>Describe </a:t>
                </a:r>
                <a:r>
                  <a:rPr lang="en-GB" sz="1300" dirty="0" err="1" smtClean="0">
                    <a:solidFill>
                      <a:srgbClr val="283E36"/>
                    </a:solidFill>
                  </a:rPr>
                  <a:t>cómo</a:t>
                </a:r>
                <a:r>
                  <a:rPr lang="en-GB" sz="1300" dirty="0" smtClean="0">
                    <a:solidFill>
                      <a:srgbClr val="283E36"/>
                    </a:solidFill>
                  </a:rPr>
                  <a:t> </a:t>
                </a:r>
                <a:r>
                  <a:rPr lang="en-GB" sz="1300" dirty="0" err="1" smtClean="0">
                    <a:solidFill>
                      <a:srgbClr val="283E36"/>
                    </a:solidFill>
                  </a:rPr>
                  <a:t>responden</a:t>
                </a:r>
                <a:r>
                  <a:rPr lang="en-GB" sz="1300" dirty="0" smtClean="0">
                    <a:solidFill>
                      <a:srgbClr val="283E36"/>
                    </a:solidFill>
                  </a:rPr>
                  <a:t> los </a:t>
                </a:r>
                <a:r>
                  <a:rPr lang="en-GB" sz="1300" dirty="0" err="1" smtClean="0">
                    <a:solidFill>
                      <a:srgbClr val="283E36"/>
                    </a:solidFill>
                  </a:rPr>
                  <a:t>valores</a:t>
                </a:r>
                <a:r>
                  <a:rPr lang="en-GB" sz="1300" dirty="0" smtClean="0">
                    <a:solidFill>
                      <a:srgbClr val="283E36"/>
                    </a:solidFill>
                  </a:rPr>
                  <a:t> </a:t>
                </a:r>
                <a:r>
                  <a:rPr lang="en-GB" sz="1300" dirty="0" err="1" smtClean="0">
                    <a:solidFill>
                      <a:srgbClr val="283E36"/>
                    </a:solidFill>
                  </a:rPr>
                  <a:t>económicos</a:t>
                </a:r>
                <a:r>
                  <a:rPr lang="en-GB" sz="1300" dirty="0" smtClean="0">
                    <a:solidFill>
                      <a:srgbClr val="283E36"/>
                    </a:solidFill>
                  </a:rPr>
                  <a:t> de </a:t>
                </a:r>
                <a:r>
                  <a:rPr lang="en-GB" sz="1300" dirty="0" err="1" smtClean="0">
                    <a:solidFill>
                      <a:srgbClr val="283E36"/>
                    </a:solidFill>
                  </a:rPr>
                  <a:t>activos</a:t>
                </a:r>
                <a:r>
                  <a:rPr lang="en-GB" sz="1300" dirty="0" smtClean="0">
                    <a:solidFill>
                      <a:srgbClr val="283E36"/>
                    </a:solidFill>
                  </a:rPr>
                  <a:t> y </a:t>
                </a:r>
                <a:r>
                  <a:rPr lang="en-GB" sz="1300" dirty="0" err="1" smtClean="0">
                    <a:solidFill>
                      <a:srgbClr val="283E36"/>
                    </a:solidFill>
                  </a:rPr>
                  <a:t>pasivos</a:t>
                </a:r>
                <a:r>
                  <a:rPr lang="en-GB" sz="1300" dirty="0" smtClean="0">
                    <a:solidFill>
                      <a:srgbClr val="283E36"/>
                    </a:solidFill>
                  </a:rPr>
                  <a:t> a los </a:t>
                </a:r>
                <a:r>
                  <a:rPr lang="en-GB" sz="1300" dirty="0" err="1" smtClean="0">
                    <a:solidFill>
                      <a:srgbClr val="283E36"/>
                    </a:solidFill>
                  </a:rPr>
                  <a:t>factores</a:t>
                </a:r>
                <a:r>
                  <a:rPr lang="en-GB" sz="1300" dirty="0" smtClean="0">
                    <a:solidFill>
                      <a:srgbClr val="283E36"/>
                    </a:solidFill>
                  </a:rPr>
                  <a:t> de </a:t>
                </a:r>
                <a:r>
                  <a:rPr lang="en-GB" sz="1300" dirty="0" err="1" smtClean="0">
                    <a:solidFill>
                      <a:srgbClr val="283E36"/>
                    </a:solidFill>
                  </a:rPr>
                  <a:t>riesgo</a:t>
                </a:r>
                <a:endParaRPr lang="en-GB" sz="1300" dirty="0">
                  <a:solidFill>
                    <a:srgbClr val="283E36"/>
                  </a:solidFill>
                </a:endParaRPr>
              </a:p>
              <a:p>
                <a:pPr>
                  <a:spcBef>
                    <a:spcPct val="0"/>
                  </a:spcBef>
                </a:pPr>
                <a:endParaRPr lang="en-GB" sz="1300" b="1" dirty="0">
                  <a:solidFill>
                    <a:srgbClr val="283E36"/>
                  </a:solidFill>
                </a:endParaRPr>
              </a:p>
            </p:txBody>
          </p:sp>
          <p:sp>
            <p:nvSpPr>
              <p:cNvPr id="62" name="AutoShape 19"/>
              <p:cNvSpPr>
                <a:spLocks noChangeArrowheads="1"/>
              </p:cNvSpPr>
              <p:nvPr/>
            </p:nvSpPr>
            <p:spPr bwMode="auto">
              <a:xfrm>
                <a:off x="2160283" y="1824718"/>
                <a:ext cx="1575313" cy="678996"/>
              </a:xfrm>
              <a:prstGeom prst="homePlate">
                <a:avLst>
                  <a:gd name="adj" fmla="val 28209"/>
                </a:avLst>
              </a:prstGeom>
              <a:solidFill>
                <a:schemeClr val="tx2">
                  <a:lumMod val="60000"/>
                  <a:lumOff val="40000"/>
                </a:schemeClr>
              </a:solidFill>
              <a:ln w="12700" algn="ctr">
                <a:noFill/>
                <a:miter lim="800000"/>
                <a:headEnd/>
                <a:tailEnd/>
              </a:ln>
            </p:spPr>
            <p:txBody>
              <a:bodyPr lIns="53680" tIns="53680" rIns="53680" bIns="53680"/>
              <a:lstStyle/>
              <a:p>
                <a:pPr>
                  <a:spcBef>
                    <a:spcPct val="0"/>
                  </a:spcBef>
                </a:pPr>
                <a:r>
                  <a:rPr lang="en-GB" sz="1300" dirty="0" err="1" smtClean="0">
                    <a:solidFill>
                      <a:srgbClr val="283E36"/>
                    </a:solidFill>
                  </a:rPr>
                  <a:t>Exposición</a:t>
                </a:r>
                <a:r>
                  <a:rPr lang="en-GB" sz="1300" dirty="0" smtClean="0">
                    <a:solidFill>
                      <a:srgbClr val="283E36"/>
                    </a:solidFill>
                  </a:rPr>
                  <a:t> </a:t>
                </a:r>
                <a:r>
                  <a:rPr lang="en-GB" sz="1300" dirty="0" err="1" smtClean="0">
                    <a:solidFill>
                      <a:srgbClr val="283E36"/>
                    </a:solidFill>
                  </a:rPr>
                  <a:t>bruta</a:t>
                </a:r>
                <a:endParaRPr lang="en-GB" sz="1300" dirty="0">
                  <a:solidFill>
                    <a:srgbClr val="283E36"/>
                  </a:solidFill>
                </a:endParaRPr>
              </a:p>
            </p:txBody>
          </p:sp>
          <p:sp>
            <p:nvSpPr>
              <p:cNvPr id="63" name="Line 111"/>
              <p:cNvSpPr>
                <a:spLocks noChangeShapeType="1"/>
              </p:cNvSpPr>
              <p:nvPr/>
            </p:nvSpPr>
            <p:spPr bwMode="auto">
              <a:xfrm>
                <a:off x="2153869" y="4655004"/>
                <a:ext cx="1563767" cy="0"/>
              </a:xfrm>
              <a:prstGeom prst="line">
                <a:avLst/>
              </a:prstGeom>
              <a:noFill/>
              <a:ln w="12700">
                <a:solidFill>
                  <a:srgbClr val="455F55"/>
                </a:solidFill>
                <a:round/>
                <a:headEnd/>
                <a:tailEnd/>
              </a:ln>
            </p:spPr>
            <p:txBody>
              <a:bodyPr lIns="53680" tIns="53680" rIns="53680" bIns="53680">
                <a:spAutoFit/>
              </a:bodyPr>
              <a:lstStyle/>
              <a:p>
                <a:endParaRPr lang="en-GB">
                  <a:solidFill>
                    <a:srgbClr val="283E36"/>
                  </a:solidFill>
                </a:endParaRPr>
              </a:p>
            </p:txBody>
          </p:sp>
          <p:pic>
            <p:nvPicPr>
              <p:cNvPr id="64" name="Picture 14" descr="igtgraph-19dec07 - CMap"/>
              <p:cNvPicPr>
                <a:picLocks noChangeAspect="1" noChangeArrowheads="1"/>
              </p:cNvPicPr>
              <p:nvPr/>
            </p:nvPicPr>
            <p:blipFill>
              <a:blip r:embed="rId2" cstate="print"/>
              <a:srcRect/>
              <a:stretch>
                <a:fillRect/>
              </a:stretch>
            </p:blipFill>
            <p:spPr bwMode="auto">
              <a:xfrm>
                <a:off x="5649576" y="4823732"/>
                <a:ext cx="1366213" cy="581025"/>
              </a:xfrm>
              <a:prstGeom prst="rect">
                <a:avLst/>
              </a:prstGeom>
              <a:noFill/>
              <a:ln w="9525">
                <a:noFill/>
                <a:miter lim="800000"/>
                <a:headEnd/>
                <a:tailEnd/>
              </a:ln>
            </p:spPr>
          </p:pic>
          <p:sp>
            <p:nvSpPr>
              <p:cNvPr id="65" name="Text Box 15"/>
              <p:cNvSpPr txBox="1">
                <a:spLocks noChangeArrowheads="1"/>
              </p:cNvSpPr>
              <p:nvPr/>
            </p:nvSpPr>
            <p:spPr bwMode="auto">
              <a:xfrm>
                <a:off x="2203900" y="5596619"/>
                <a:ext cx="1454727" cy="551002"/>
              </a:xfrm>
              <a:prstGeom prst="rect">
                <a:avLst/>
              </a:prstGeom>
              <a:noFill/>
              <a:ln w="15875" algn="ctr">
                <a:noFill/>
                <a:miter lim="800000"/>
                <a:headEnd/>
                <a:tailEnd/>
              </a:ln>
            </p:spPr>
            <p:txBody>
              <a:bodyPr lIns="53680" tIns="53680" rIns="53680" bIns="53680">
                <a:spAutoFit/>
              </a:bodyPr>
              <a:lstStyle/>
              <a:p>
                <a:r>
                  <a:rPr lang="en-GB" sz="1400" b="1" dirty="0" err="1" smtClean="0">
                    <a:solidFill>
                      <a:srgbClr val="283E36"/>
                    </a:solidFill>
                  </a:rPr>
                  <a:t>Realidad</a:t>
                </a:r>
                <a:r>
                  <a:rPr lang="en-GB" sz="1400" b="1" dirty="0" smtClean="0">
                    <a:solidFill>
                      <a:srgbClr val="283E36"/>
                    </a:solidFill>
                  </a:rPr>
                  <a:t> del </a:t>
                </a:r>
                <a:r>
                  <a:rPr lang="en-GB" sz="1400" b="1" dirty="0" err="1" smtClean="0">
                    <a:solidFill>
                      <a:srgbClr val="283E36"/>
                    </a:solidFill>
                  </a:rPr>
                  <a:t>portafolio</a:t>
                </a:r>
                <a:endParaRPr lang="en-GB" sz="1400" b="1" dirty="0">
                  <a:solidFill>
                    <a:srgbClr val="283E36"/>
                  </a:solidFill>
                </a:endParaRPr>
              </a:p>
            </p:txBody>
          </p:sp>
          <p:sp>
            <p:nvSpPr>
              <p:cNvPr id="66" name="Text Box 16"/>
              <p:cNvSpPr txBox="1">
                <a:spLocks noChangeArrowheads="1"/>
              </p:cNvSpPr>
              <p:nvPr/>
            </p:nvSpPr>
            <p:spPr bwMode="auto">
              <a:xfrm>
                <a:off x="3923928" y="5451406"/>
                <a:ext cx="1454727" cy="771121"/>
              </a:xfrm>
              <a:prstGeom prst="rect">
                <a:avLst/>
              </a:prstGeom>
              <a:noFill/>
              <a:ln w="15875" algn="ctr">
                <a:noFill/>
                <a:miter lim="800000"/>
                <a:headEnd/>
                <a:tailEnd/>
              </a:ln>
            </p:spPr>
            <p:txBody>
              <a:bodyPr lIns="53680" tIns="53680" rIns="53680" bIns="53680">
                <a:spAutoFit/>
              </a:bodyPr>
              <a:lstStyle/>
              <a:p>
                <a:r>
                  <a:rPr lang="en-GB" sz="1400" b="1" dirty="0" err="1" smtClean="0">
                    <a:solidFill>
                      <a:srgbClr val="283E36"/>
                    </a:solidFill>
                  </a:rPr>
                  <a:t>Cómo</a:t>
                </a:r>
                <a:r>
                  <a:rPr lang="en-GB" sz="1400" b="1" dirty="0" smtClean="0">
                    <a:solidFill>
                      <a:srgbClr val="283E36"/>
                    </a:solidFill>
                  </a:rPr>
                  <a:t> </a:t>
                </a:r>
                <a:r>
                  <a:rPr lang="en-GB" sz="1400" b="1" dirty="0" err="1" smtClean="0">
                    <a:solidFill>
                      <a:srgbClr val="283E36"/>
                    </a:solidFill>
                  </a:rPr>
                  <a:t>afecta</a:t>
                </a:r>
                <a:r>
                  <a:rPr lang="en-GB" sz="1400" b="1" dirty="0" smtClean="0">
                    <a:solidFill>
                      <a:srgbClr val="283E36"/>
                    </a:solidFill>
                  </a:rPr>
                  <a:t> </a:t>
                </a:r>
                <a:r>
                  <a:rPr lang="en-GB" sz="1400" b="1" dirty="0" err="1" smtClean="0">
                    <a:solidFill>
                      <a:srgbClr val="283E36"/>
                    </a:solidFill>
                  </a:rPr>
                  <a:t>realidad</a:t>
                </a:r>
                <a:r>
                  <a:rPr lang="en-GB" sz="1400" b="1" dirty="0" smtClean="0">
                    <a:solidFill>
                      <a:srgbClr val="283E36"/>
                    </a:solidFill>
                  </a:rPr>
                  <a:t> </a:t>
                </a:r>
                <a:r>
                  <a:rPr lang="en-GB" sz="1400" b="1" dirty="0" err="1" smtClean="0">
                    <a:solidFill>
                      <a:srgbClr val="283E36"/>
                    </a:solidFill>
                  </a:rPr>
                  <a:t>externa</a:t>
                </a:r>
                <a:r>
                  <a:rPr lang="en-GB" sz="1400" b="1" dirty="0" smtClean="0">
                    <a:solidFill>
                      <a:srgbClr val="283E36"/>
                    </a:solidFill>
                  </a:rPr>
                  <a:t> a </a:t>
                </a:r>
                <a:r>
                  <a:rPr lang="en-GB" sz="1400" b="1" dirty="0" err="1" smtClean="0">
                    <a:solidFill>
                      <a:srgbClr val="283E36"/>
                    </a:solidFill>
                  </a:rPr>
                  <a:t>portafolio</a:t>
                </a:r>
                <a:endParaRPr lang="en-GB" sz="1400" b="1" dirty="0">
                  <a:solidFill>
                    <a:srgbClr val="283E36"/>
                  </a:solidFill>
                </a:endParaRPr>
              </a:p>
            </p:txBody>
          </p:sp>
          <p:sp>
            <p:nvSpPr>
              <p:cNvPr id="67" name="Line 111"/>
              <p:cNvSpPr>
                <a:spLocks noChangeShapeType="1"/>
              </p:cNvSpPr>
              <p:nvPr/>
            </p:nvSpPr>
            <p:spPr bwMode="auto">
              <a:xfrm>
                <a:off x="3858748" y="4659086"/>
                <a:ext cx="1563768" cy="0"/>
              </a:xfrm>
              <a:prstGeom prst="line">
                <a:avLst/>
              </a:prstGeom>
              <a:noFill/>
              <a:ln w="12700">
                <a:solidFill>
                  <a:srgbClr val="455F55"/>
                </a:solidFill>
                <a:round/>
                <a:headEnd/>
                <a:tailEnd/>
              </a:ln>
            </p:spPr>
            <p:txBody>
              <a:bodyPr lIns="53680" tIns="53680" rIns="53680" bIns="53680">
                <a:spAutoFit/>
              </a:bodyPr>
              <a:lstStyle/>
              <a:p>
                <a:endParaRPr lang="en-GB">
                  <a:solidFill>
                    <a:srgbClr val="283E36"/>
                  </a:solidFill>
                </a:endParaRPr>
              </a:p>
            </p:txBody>
          </p:sp>
          <p:sp>
            <p:nvSpPr>
              <p:cNvPr id="68" name="Line 111"/>
              <p:cNvSpPr>
                <a:spLocks noChangeShapeType="1"/>
              </p:cNvSpPr>
              <p:nvPr/>
            </p:nvSpPr>
            <p:spPr bwMode="auto">
              <a:xfrm>
                <a:off x="5545667" y="4659086"/>
                <a:ext cx="1563767" cy="0"/>
              </a:xfrm>
              <a:prstGeom prst="line">
                <a:avLst/>
              </a:prstGeom>
              <a:noFill/>
              <a:ln w="12700">
                <a:solidFill>
                  <a:srgbClr val="455F55"/>
                </a:solidFill>
                <a:round/>
                <a:headEnd/>
                <a:tailEnd/>
              </a:ln>
            </p:spPr>
            <p:txBody>
              <a:bodyPr lIns="53680" tIns="53680" rIns="53680" bIns="53680">
                <a:spAutoFit/>
              </a:bodyPr>
              <a:lstStyle/>
              <a:p>
                <a:endParaRPr lang="en-GB">
                  <a:solidFill>
                    <a:srgbClr val="283E36"/>
                  </a:solidFill>
                </a:endParaRPr>
              </a:p>
            </p:txBody>
          </p:sp>
          <p:sp>
            <p:nvSpPr>
              <p:cNvPr id="69" name="Text Box 19"/>
              <p:cNvSpPr txBox="1">
                <a:spLocks noChangeArrowheads="1"/>
              </p:cNvSpPr>
              <p:nvPr/>
            </p:nvSpPr>
            <p:spPr bwMode="auto">
              <a:xfrm>
                <a:off x="5652120" y="5451406"/>
                <a:ext cx="1454727" cy="771121"/>
              </a:xfrm>
              <a:prstGeom prst="rect">
                <a:avLst/>
              </a:prstGeom>
              <a:noFill/>
              <a:ln w="15875" algn="ctr">
                <a:noFill/>
                <a:miter lim="800000"/>
                <a:headEnd/>
                <a:tailEnd/>
              </a:ln>
            </p:spPr>
            <p:txBody>
              <a:bodyPr lIns="53680" tIns="53680" rIns="53680" bIns="53680">
                <a:spAutoFit/>
              </a:bodyPr>
              <a:lstStyle/>
              <a:p>
                <a:r>
                  <a:rPr lang="en-GB" sz="1400" b="1" dirty="0" smtClean="0">
                    <a:solidFill>
                      <a:srgbClr val="283E36"/>
                    </a:solidFill>
                  </a:rPr>
                  <a:t>Red de </a:t>
                </a:r>
                <a:r>
                  <a:rPr lang="en-GB" sz="1400" b="1" dirty="0" err="1" smtClean="0">
                    <a:solidFill>
                      <a:srgbClr val="283E36"/>
                    </a:solidFill>
                  </a:rPr>
                  <a:t>transacciones</a:t>
                </a:r>
                <a:r>
                  <a:rPr lang="en-GB" sz="1400" b="1" dirty="0" smtClean="0">
                    <a:solidFill>
                      <a:srgbClr val="283E36"/>
                    </a:solidFill>
                  </a:rPr>
                  <a:t> </a:t>
                </a:r>
                <a:r>
                  <a:rPr lang="en-GB" sz="1400" b="1" dirty="0" err="1" smtClean="0">
                    <a:solidFill>
                      <a:srgbClr val="283E36"/>
                    </a:solidFill>
                  </a:rPr>
                  <a:t>intragrupo</a:t>
                </a:r>
                <a:endParaRPr lang="en-GB" sz="1400" b="1" dirty="0">
                  <a:solidFill>
                    <a:srgbClr val="283E36"/>
                  </a:solidFill>
                </a:endParaRPr>
              </a:p>
            </p:txBody>
          </p:sp>
          <p:sp>
            <p:nvSpPr>
              <p:cNvPr id="70" name="Line 111"/>
              <p:cNvSpPr>
                <a:spLocks noChangeShapeType="1"/>
              </p:cNvSpPr>
              <p:nvPr/>
            </p:nvSpPr>
            <p:spPr bwMode="auto">
              <a:xfrm>
                <a:off x="7218475" y="4656364"/>
                <a:ext cx="1563767" cy="0"/>
              </a:xfrm>
              <a:prstGeom prst="line">
                <a:avLst/>
              </a:prstGeom>
              <a:noFill/>
              <a:ln w="12700">
                <a:solidFill>
                  <a:srgbClr val="455F55"/>
                </a:solidFill>
                <a:round/>
                <a:headEnd/>
                <a:tailEnd/>
              </a:ln>
            </p:spPr>
            <p:txBody>
              <a:bodyPr lIns="53680" tIns="53680" rIns="53680" bIns="53680">
                <a:spAutoFit/>
              </a:bodyPr>
              <a:lstStyle/>
              <a:p>
                <a:endParaRPr lang="en-GB">
                  <a:solidFill>
                    <a:srgbClr val="283E36"/>
                  </a:solidFill>
                </a:endParaRPr>
              </a:p>
            </p:txBody>
          </p:sp>
          <p:sp>
            <p:nvSpPr>
              <p:cNvPr id="71" name="Text Box 21"/>
              <p:cNvSpPr txBox="1">
                <a:spLocks noChangeArrowheads="1"/>
              </p:cNvSpPr>
              <p:nvPr/>
            </p:nvSpPr>
            <p:spPr bwMode="auto">
              <a:xfrm>
                <a:off x="7308304" y="5451406"/>
                <a:ext cx="1454727" cy="771121"/>
              </a:xfrm>
              <a:prstGeom prst="rect">
                <a:avLst/>
              </a:prstGeom>
              <a:noFill/>
              <a:ln w="15875" algn="ctr">
                <a:noFill/>
                <a:miter lim="800000"/>
                <a:headEnd/>
                <a:tailEnd/>
              </a:ln>
            </p:spPr>
            <p:txBody>
              <a:bodyPr lIns="53680" tIns="53680" rIns="53680" bIns="53680">
                <a:spAutoFit/>
              </a:bodyPr>
              <a:lstStyle/>
              <a:p>
                <a:r>
                  <a:rPr lang="en-GB" sz="1400" b="1" dirty="0" smtClean="0">
                    <a:solidFill>
                      <a:srgbClr val="283E36"/>
                    </a:solidFill>
                  </a:rPr>
                  <a:t>Red de </a:t>
                </a:r>
                <a:r>
                  <a:rPr lang="en-GB" sz="1400" b="1" dirty="0" err="1" smtClean="0">
                    <a:solidFill>
                      <a:srgbClr val="283E36"/>
                    </a:solidFill>
                  </a:rPr>
                  <a:t>entidades</a:t>
                </a:r>
                <a:r>
                  <a:rPr lang="en-GB" sz="1400" b="1" dirty="0" smtClean="0">
                    <a:solidFill>
                      <a:srgbClr val="283E36"/>
                    </a:solidFill>
                  </a:rPr>
                  <a:t> del </a:t>
                </a:r>
                <a:r>
                  <a:rPr lang="en-GB" sz="1400" b="1" dirty="0" err="1" smtClean="0">
                    <a:solidFill>
                      <a:srgbClr val="283E36"/>
                    </a:solidFill>
                  </a:rPr>
                  <a:t>grupo</a:t>
                </a:r>
                <a:endParaRPr lang="en-GB" sz="1400" b="1" dirty="0">
                  <a:solidFill>
                    <a:srgbClr val="283E36"/>
                  </a:solidFill>
                </a:endParaRPr>
              </a:p>
            </p:txBody>
          </p:sp>
          <p:sp>
            <p:nvSpPr>
              <p:cNvPr id="72" name="Rectangle 18"/>
              <p:cNvSpPr>
                <a:spLocks noChangeArrowheads="1"/>
              </p:cNvSpPr>
              <p:nvPr/>
            </p:nvSpPr>
            <p:spPr bwMode="auto">
              <a:xfrm>
                <a:off x="395111" y="2619376"/>
                <a:ext cx="1575313" cy="3627664"/>
              </a:xfrm>
              <a:prstGeom prst="rect">
                <a:avLst/>
              </a:prstGeom>
              <a:solidFill>
                <a:srgbClr val="0F4DBC"/>
              </a:solidFill>
              <a:ln w="12700" algn="ctr">
                <a:noFill/>
                <a:miter lim="800000"/>
                <a:headEnd/>
                <a:tailEnd/>
              </a:ln>
            </p:spPr>
            <p:txBody>
              <a:bodyPr lIns="53680" tIns="53680" rIns="53680" bIns="53680"/>
              <a:lstStyle/>
              <a:p>
                <a:pPr>
                  <a:spcBef>
                    <a:spcPct val="0"/>
                  </a:spcBef>
                </a:pPr>
                <a:r>
                  <a:rPr lang="en-GB" sz="1300" dirty="0" err="1" smtClean="0">
                    <a:solidFill>
                      <a:srgbClr val="FFFFFF"/>
                    </a:solidFill>
                  </a:rPr>
                  <a:t>Distribución</a:t>
                </a:r>
                <a:r>
                  <a:rPr lang="en-GB" sz="1300" dirty="0" smtClean="0">
                    <a:solidFill>
                      <a:srgbClr val="FFFFFF"/>
                    </a:solidFill>
                  </a:rPr>
                  <a:t> de </a:t>
                </a:r>
                <a:r>
                  <a:rPr lang="en-GB" sz="1300" dirty="0" err="1" smtClean="0">
                    <a:solidFill>
                      <a:srgbClr val="FFFFFF"/>
                    </a:solidFill>
                  </a:rPr>
                  <a:t>cada</a:t>
                </a:r>
                <a:r>
                  <a:rPr lang="en-GB" sz="1300" dirty="0" smtClean="0">
                    <a:solidFill>
                      <a:srgbClr val="FFFFFF"/>
                    </a:solidFill>
                  </a:rPr>
                  <a:t> factor de </a:t>
                </a:r>
                <a:r>
                  <a:rPr lang="en-GB" sz="1300" dirty="0" err="1" smtClean="0">
                    <a:solidFill>
                      <a:srgbClr val="FFFFFF"/>
                    </a:solidFill>
                  </a:rPr>
                  <a:t>riesgo</a:t>
                </a:r>
                <a:r>
                  <a:rPr lang="en-GB" sz="1300" dirty="0" smtClean="0">
                    <a:solidFill>
                      <a:srgbClr val="FFFFFF"/>
                    </a:solidFill>
                  </a:rPr>
                  <a:t> </a:t>
                </a:r>
                <a:r>
                  <a:rPr lang="en-GB" sz="1300" dirty="0" err="1" smtClean="0">
                    <a:solidFill>
                      <a:srgbClr val="FFFFFF"/>
                    </a:solidFill>
                  </a:rPr>
                  <a:t>relevante</a:t>
                </a:r>
                <a:endParaRPr lang="en-GB" sz="1300" dirty="0">
                  <a:solidFill>
                    <a:srgbClr val="FFFFFF"/>
                  </a:solidFill>
                </a:endParaRPr>
              </a:p>
              <a:p>
                <a:pPr>
                  <a:spcBef>
                    <a:spcPct val="0"/>
                  </a:spcBef>
                </a:pPr>
                <a:endParaRPr lang="en-GB" sz="1300" dirty="0">
                  <a:solidFill>
                    <a:srgbClr val="FFFFFF"/>
                  </a:solidFill>
                </a:endParaRPr>
              </a:p>
              <a:p>
                <a:pPr>
                  <a:spcBef>
                    <a:spcPct val="0"/>
                  </a:spcBef>
                </a:pPr>
                <a:r>
                  <a:rPr lang="en-GB" sz="1300" dirty="0" err="1" smtClean="0">
                    <a:solidFill>
                      <a:srgbClr val="FFFFFF"/>
                    </a:solidFill>
                  </a:rPr>
                  <a:t>Estructura</a:t>
                </a:r>
                <a:r>
                  <a:rPr lang="en-GB" sz="1300" dirty="0" smtClean="0">
                    <a:solidFill>
                      <a:srgbClr val="FFFFFF"/>
                    </a:solidFill>
                  </a:rPr>
                  <a:t> de </a:t>
                </a:r>
                <a:r>
                  <a:rPr lang="en-GB" sz="1300" dirty="0" err="1" smtClean="0">
                    <a:solidFill>
                      <a:srgbClr val="FFFFFF"/>
                    </a:solidFill>
                  </a:rPr>
                  <a:t>dependencia</a:t>
                </a:r>
                <a:r>
                  <a:rPr lang="en-GB" sz="1300" dirty="0" smtClean="0">
                    <a:solidFill>
                      <a:srgbClr val="FFFFFF"/>
                    </a:solidFill>
                  </a:rPr>
                  <a:t> entre </a:t>
                </a:r>
                <a:r>
                  <a:rPr lang="en-GB" sz="1300" dirty="0" err="1" smtClean="0">
                    <a:solidFill>
                      <a:srgbClr val="FFFFFF"/>
                    </a:solidFill>
                  </a:rPr>
                  <a:t>factores</a:t>
                </a:r>
                <a:r>
                  <a:rPr lang="en-GB" sz="1300" dirty="0" smtClean="0">
                    <a:solidFill>
                      <a:srgbClr val="FFFFFF"/>
                    </a:solidFill>
                  </a:rPr>
                  <a:t> de </a:t>
                </a:r>
                <a:r>
                  <a:rPr lang="en-GB" sz="1300" dirty="0" err="1" smtClean="0">
                    <a:solidFill>
                      <a:srgbClr val="FFFFFF"/>
                    </a:solidFill>
                  </a:rPr>
                  <a:t>riesgo</a:t>
                </a:r>
                <a:endParaRPr lang="en-GB" sz="1300" dirty="0">
                  <a:solidFill>
                    <a:srgbClr val="FFFFFF"/>
                  </a:solidFill>
                </a:endParaRPr>
              </a:p>
            </p:txBody>
          </p:sp>
          <p:sp>
            <p:nvSpPr>
              <p:cNvPr id="73" name="AutoShape 19"/>
              <p:cNvSpPr>
                <a:spLocks noChangeArrowheads="1"/>
              </p:cNvSpPr>
              <p:nvPr/>
            </p:nvSpPr>
            <p:spPr bwMode="auto">
              <a:xfrm>
                <a:off x="395111" y="1824718"/>
                <a:ext cx="1575313" cy="678996"/>
              </a:xfrm>
              <a:prstGeom prst="homePlate">
                <a:avLst>
                  <a:gd name="adj" fmla="val 28209"/>
                </a:avLst>
              </a:prstGeom>
              <a:solidFill>
                <a:srgbClr val="0F4DBC"/>
              </a:solidFill>
              <a:ln w="12700" algn="ctr">
                <a:noFill/>
                <a:miter lim="800000"/>
                <a:headEnd/>
                <a:tailEnd/>
              </a:ln>
            </p:spPr>
            <p:txBody>
              <a:bodyPr lIns="53680" tIns="53680" rIns="53680" bIns="53680"/>
              <a:lstStyle/>
              <a:p>
                <a:pPr>
                  <a:spcBef>
                    <a:spcPct val="0"/>
                  </a:spcBef>
                </a:pPr>
                <a:r>
                  <a:rPr lang="en-GB" sz="1300" dirty="0" err="1" smtClean="0">
                    <a:solidFill>
                      <a:srgbClr val="FFFFFF"/>
                    </a:solidFill>
                  </a:rPr>
                  <a:t>Factores</a:t>
                </a:r>
                <a:r>
                  <a:rPr lang="en-GB" sz="1300" dirty="0" smtClean="0">
                    <a:solidFill>
                      <a:srgbClr val="FFFFFF"/>
                    </a:solidFill>
                  </a:rPr>
                  <a:t> de </a:t>
                </a:r>
                <a:r>
                  <a:rPr lang="en-GB" sz="1300" dirty="0" err="1" smtClean="0">
                    <a:solidFill>
                      <a:srgbClr val="FFFFFF"/>
                    </a:solidFill>
                  </a:rPr>
                  <a:t>riesgo</a:t>
                </a:r>
                <a:r>
                  <a:rPr lang="en-GB" sz="1300" dirty="0" smtClean="0">
                    <a:solidFill>
                      <a:srgbClr val="FFFFFF"/>
                    </a:solidFill>
                  </a:rPr>
                  <a:t> y </a:t>
                </a:r>
                <a:r>
                  <a:rPr lang="en-GB" sz="1300" dirty="0" err="1" smtClean="0">
                    <a:solidFill>
                      <a:srgbClr val="FFFFFF"/>
                    </a:solidFill>
                  </a:rPr>
                  <a:t>correlaciones</a:t>
                </a:r>
                <a:endParaRPr lang="en-GB" sz="1300" dirty="0">
                  <a:solidFill>
                    <a:srgbClr val="FFFFFF"/>
                  </a:solidFill>
                </a:endParaRPr>
              </a:p>
            </p:txBody>
          </p:sp>
          <p:sp>
            <p:nvSpPr>
              <p:cNvPr id="74" name="Line 111"/>
              <p:cNvSpPr>
                <a:spLocks noChangeShapeType="1"/>
              </p:cNvSpPr>
              <p:nvPr/>
            </p:nvSpPr>
            <p:spPr bwMode="auto">
              <a:xfrm>
                <a:off x="388698" y="4655004"/>
                <a:ext cx="1563767" cy="0"/>
              </a:xfrm>
              <a:prstGeom prst="line">
                <a:avLst/>
              </a:prstGeom>
              <a:noFill/>
              <a:ln w="12700">
                <a:solidFill>
                  <a:srgbClr val="455F55"/>
                </a:solidFill>
                <a:round/>
                <a:headEnd/>
                <a:tailEnd/>
              </a:ln>
            </p:spPr>
            <p:txBody>
              <a:bodyPr lIns="53680" tIns="53680" rIns="53680" bIns="53680">
                <a:spAutoFit/>
              </a:bodyPr>
              <a:lstStyle/>
              <a:p>
                <a:endParaRPr lang="en-GB">
                  <a:solidFill>
                    <a:srgbClr val="283E36"/>
                  </a:solidFill>
                </a:endParaRPr>
              </a:p>
            </p:txBody>
          </p:sp>
          <p:sp>
            <p:nvSpPr>
              <p:cNvPr id="75" name="Rectangle 26"/>
              <p:cNvSpPr>
                <a:spLocks noChangeArrowheads="1"/>
              </p:cNvSpPr>
              <p:nvPr/>
            </p:nvSpPr>
            <p:spPr bwMode="auto">
              <a:xfrm>
                <a:off x="497738" y="4767943"/>
                <a:ext cx="1318747" cy="598714"/>
              </a:xfrm>
              <a:prstGeom prst="rect">
                <a:avLst/>
              </a:prstGeom>
              <a:solidFill>
                <a:schemeClr val="bg1"/>
              </a:solidFill>
              <a:ln w="15875" algn="ctr">
                <a:noFill/>
                <a:miter lim="800000"/>
                <a:headEnd/>
                <a:tailEnd/>
              </a:ln>
            </p:spPr>
            <p:txBody>
              <a:bodyPr wrap="none" lIns="53680" tIns="53680" rIns="53680" bIns="53680" anchor="ctr"/>
              <a:lstStyle/>
              <a:p>
                <a:endParaRPr lang="en-GB">
                  <a:solidFill>
                    <a:srgbClr val="283E36"/>
                  </a:solidFill>
                </a:endParaRPr>
              </a:p>
            </p:txBody>
          </p:sp>
          <p:sp>
            <p:nvSpPr>
              <p:cNvPr id="76" name="Rectangle 28"/>
              <p:cNvSpPr>
                <a:spLocks noChangeArrowheads="1"/>
              </p:cNvSpPr>
              <p:nvPr/>
            </p:nvSpPr>
            <p:spPr bwMode="auto">
              <a:xfrm>
                <a:off x="2302677" y="4786993"/>
                <a:ext cx="1318747" cy="598714"/>
              </a:xfrm>
              <a:prstGeom prst="rect">
                <a:avLst/>
              </a:prstGeom>
              <a:solidFill>
                <a:schemeClr val="bg1"/>
              </a:solidFill>
              <a:ln w="15875" algn="ctr">
                <a:noFill/>
                <a:miter lim="800000"/>
                <a:headEnd/>
                <a:tailEnd/>
              </a:ln>
            </p:spPr>
            <p:txBody>
              <a:bodyPr wrap="none" lIns="53680" tIns="53680" rIns="53680" bIns="53680" anchor="ctr"/>
              <a:lstStyle/>
              <a:p>
                <a:endParaRPr lang="en-GB">
                  <a:solidFill>
                    <a:srgbClr val="283E36"/>
                  </a:solidFill>
                </a:endParaRPr>
              </a:p>
            </p:txBody>
          </p:sp>
          <p:sp>
            <p:nvSpPr>
              <p:cNvPr id="77" name="AutoShape 29"/>
              <p:cNvSpPr>
                <a:spLocks noChangeArrowheads="1"/>
              </p:cNvSpPr>
              <p:nvPr/>
            </p:nvSpPr>
            <p:spPr bwMode="auto">
              <a:xfrm>
                <a:off x="2419414" y="4910818"/>
                <a:ext cx="406657" cy="370114"/>
              </a:xfrm>
              <a:prstGeom prst="flowChartMultidocument">
                <a:avLst/>
              </a:prstGeom>
              <a:solidFill>
                <a:srgbClr val="B3B300"/>
              </a:solidFill>
              <a:ln w="15875">
                <a:solidFill>
                  <a:srgbClr val="000000"/>
                </a:solidFill>
                <a:miter lim="800000"/>
                <a:headEnd/>
                <a:tailEnd/>
              </a:ln>
            </p:spPr>
            <p:txBody>
              <a:bodyPr wrap="none" lIns="53680" tIns="53680" rIns="53680" bIns="53680" anchor="ctr"/>
              <a:lstStyle/>
              <a:p>
                <a:endParaRPr lang="en-GB">
                  <a:solidFill>
                    <a:srgbClr val="283E36"/>
                  </a:solidFill>
                </a:endParaRPr>
              </a:p>
            </p:txBody>
          </p:sp>
          <p:sp>
            <p:nvSpPr>
              <p:cNvPr id="78" name="Rectangle 30"/>
              <p:cNvSpPr>
                <a:spLocks noChangeArrowheads="1"/>
              </p:cNvSpPr>
              <p:nvPr/>
            </p:nvSpPr>
            <p:spPr bwMode="auto">
              <a:xfrm>
                <a:off x="3989596" y="4786993"/>
                <a:ext cx="1318747" cy="598714"/>
              </a:xfrm>
              <a:prstGeom prst="rect">
                <a:avLst/>
              </a:prstGeom>
              <a:solidFill>
                <a:schemeClr val="bg1"/>
              </a:solidFill>
              <a:ln w="15875" algn="ctr">
                <a:noFill/>
                <a:miter lim="800000"/>
                <a:headEnd/>
                <a:tailEnd/>
              </a:ln>
            </p:spPr>
            <p:txBody>
              <a:bodyPr wrap="none" lIns="53680" tIns="53680" rIns="53680" bIns="53680" anchor="ctr"/>
              <a:lstStyle/>
              <a:p>
                <a:endParaRPr lang="en-GB">
                  <a:solidFill>
                    <a:srgbClr val="283E36"/>
                  </a:solidFill>
                </a:endParaRPr>
              </a:p>
            </p:txBody>
          </p:sp>
          <p:sp>
            <p:nvSpPr>
              <p:cNvPr id="79" name="Text Box 31"/>
              <p:cNvSpPr txBox="1">
                <a:spLocks noChangeArrowheads="1"/>
              </p:cNvSpPr>
              <p:nvPr/>
            </p:nvSpPr>
            <p:spPr bwMode="auto">
              <a:xfrm>
                <a:off x="4048606" y="4856390"/>
                <a:ext cx="1221253" cy="385407"/>
              </a:xfrm>
              <a:prstGeom prst="rect">
                <a:avLst/>
              </a:prstGeom>
              <a:noFill/>
              <a:ln w="15875" algn="ctr">
                <a:noFill/>
                <a:miter lim="800000"/>
                <a:headEnd/>
                <a:tailEnd/>
              </a:ln>
            </p:spPr>
            <p:txBody>
              <a:bodyPr lIns="53680" tIns="53680" rIns="53680" bIns="53680">
                <a:spAutoFit/>
              </a:bodyPr>
              <a:lstStyle/>
              <a:p>
                <a:pPr algn="ctr"/>
                <a:r>
                  <a:rPr lang="en-GB" dirty="0">
                    <a:solidFill>
                      <a:srgbClr val="283E36"/>
                    </a:solidFill>
                  </a:rPr>
                  <a:t>€,£,$,¥</a:t>
                </a:r>
              </a:p>
            </p:txBody>
          </p:sp>
          <p:sp>
            <p:nvSpPr>
              <p:cNvPr id="80" name="Documents"/>
              <p:cNvSpPr>
                <a:spLocks noEditPoints="1" noChangeArrowheads="1"/>
              </p:cNvSpPr>
              <p:nvPr/>
            </p:nvSpPr>
            <p:spPr bwMode="auto">
              <a:xfrm>
                <a:off x="3059546" y="4910819"/>
                <a:ext cx="372020" cy="40549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B3B300"/>
              </a:solidFill>
              <a:ln w="9525">
                <a:solidFill>
                  <a:srgbClr val="000000"/>
                </a:solidFill>
                <a:miter lim="800000"/>
                <a:headEnd/>
                <a:tailEnd/>
              </a:ln>
              <a:effectLst>
                <a:outerShdw dist="107763" dir="2700000" algn="ctr" rotWithShape="0">
                  <a:srgbClr val="808080"/>
                </a:outerShdw>
              </a:effectLst>
            </p:spPr>
            <p:txBody>
              <a:bodyPr lIns="75749" tIns="37874" rIns="75749" bIns="37874"/>
              <a:lstStyle/>
              <a:p>
                <a:pPr>
                  <a:defRPr/>
                </a:pPr>
                <a:endParaRPr lang="en-GB">
                  <a:solidFill>
                    <a:srgbClr val="283E36"/>
                  </a:solidFill>
                </a:endParaRPr>
              </a:p>
            </p:txBody>
          </p:sp>
          <p:sp>
            <p:nvSpPr>
              <p:cNvPr id="81" name="Text Box 33"/>
              <p:cNvSpPr txBox="1">
                <a:spLocks noChangeArrowheads="1"/>
              </p:cNvSpPr>
              <p:nvPr/>
            </p:nvSpPr>
            <p:spPr bwMode="auto">
              <a:xfrm>
                <a:off x="440011" y="5596619"/>
                <a:ext cx="1454727" cy="330830"/>
              </a:xfrm>
              <a:prstGeom prst="rect">
                <a:avLst/>
              </a:prstGeom>
              <a:noFill/>
              <a:ln w="15875" algn="ctr">
                <a:noFill/>
                <a:miter lim="800000"/>
                <a:headEnd/>
                <a:tailEnd/>
              </a:ln>
            </p:spPr>
            <p:txBody>
              <a:bodyPr lIns="53655" tIns="53655" rIns="53655" bIns="53655">
                <a:spAutoFit/>
              </a:bodyPr>
              <a:lstStyle/>
              <a:p>
                <a:r>
                  <a:rPr lang="en-GB" sz="1400" b="1" dirty="0" err="1" smtClean="0">
                    <a:solidFill>
                      <a:srgbClr val="FFFFFF"/>
                    </a:solidFill>
                  </a:rPr>
                  <a:t>Realidad</a:t>
                </a:r>
                <a:r>
                  <a:rPr lang="en-GB" sz="1400" b="1" dirty="0" smtClean="0">
                    <a:solidFill>
                      <a:srgbClr val="FFFFFF"/>
                    </a:solidFill>
                  </a:rPr>
                  <a:t> </a:t>
                </a:r>
                <a:r>
                  <a:rPr lang="en-GB" sz="1400" b="1" dirty="0" err="1" smtClean="0">
                    <a:solidFill>
                      <a:srgbClr val="FFFFFF"/>
                    </a:solidFill>
                  </a:rPr>
                  <a:t>externa</a:t>
                </a:r>
                <a:endParaRPr lang="en-GB" sz="1400" b="1" dirty="0">
                  <a:solidFill>
                    <a:srgbClr val="FFFFFF"/>
                  </a:solidFill>
                </a:endParaRPr>
              </a:p>
            </p:txBody>
          </p:sp>
          <p:pic>
            <p:nvPicPr>
              <p:cNvPr id="82" name="Picture 34" descr="participation_graph_new2 - CMap"/>
              <p:cNvPicPr>
                <a:picLocks noChangeAspect="1" noChangeArrowheads="1"/>
              </p:cNvPicPr>
              <p:nvPr/>
            </p:nvPicPr>
            <p:blipFill>
              <a:blip r:embed="rId3" cstate="print"/>
              <a:srcRect/>
              <a:stretch>
                <a:fillRect/>
              </a:stretch>
            </p:blipFill>
            <p:spPr bwMode="auto">
              <a:xfrm>
                <a:off x="7306990" y="4806043"/>
                <a:ext cx="1280263" cy="556533"/>
              </a:xfrm>
              <a:prstGeom prst="rect">
                <a:avLst/>
              </a:prstGeom>
              <a:noFill/>
              <a:ln w="9525">
                <a:noFill/>
                <a:miter lim="800000"/>
                <a:headEnd/>
                <a:tailEnd/>
              </a:ln>
            </p:spPr>
          </p:pic>
          <p:pic>
            <p:nvPicPr>
              <p:cNvPr id="83" name="Picture 35" descr="RF and Dependencies_Ceiops"/>
              <p:cNvPicPr>
                <a:picLocks noChangeAspect="1" noChangeArrowheads="1"/>
              </p:cNvPicPr>
              <p:nvPr/>
            </p:nvPicPr>
            <p:blipFill>
              <a:blip r:embed="rId4" cstate="print"/>
              <a:srcRect/>
              <a:stretch>
                <a:fillRect/>
              </a:stretch>
            </p:blipFill>
            <p:spPr bwMode="auto">
              <a:xfrm>
                <a:off x="556748" y="4796519"/>
                <a:ext cx="1163526" cy="529317"/>
              </a:xfrm>
              <a:prstGeom prst="rect">
                <a:avLst/>
              </a:prstGeom>
              <a:noFill/>
              <a:ln w="9525">
                <a:noFill/>
                <a:miter lim="800000"/>
                <a:headEnd/>
                <a:tailEnd/>
              </a:ln>
            </p:spPr>
          </p:pic>
        </p:grpSp>
      </p:grpSp>
    </p:spTree>
    <p:extLst>
      <p:ext uri="{BB962C8B-B14F-4D97-AF65-F5344CB8AC3E}">
        <p14:creationId xmlns:p14="http://schemas.microsoft.com/office/powerpoint/2010/main" val="2639151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4"/>
          <p:cNvSpPr>
            <a:spLocks noGrp="1"/>
          </p:cNvSpPr>
          <p:nvPr>
            <p:ph type="sldNum" sz="quarter" idx="10"/>
          </p:nvPr>
        </p:nvSpPr>
        <p:spPr/>
        <p:txBody>
          <a:bodyPr/>
          <a:lstStyle/>
          <a:p>
            <a:fld id="{618C805E-AC00-421A-B6CA-B4622AD7B32B}" type="slidenum">
              <a:rPr lang="en-GB"/>
              <a:pPr/>
              <a:t>35</a:t>
            </a:fld>
            <a:endParaRPr lang="en-GB"/>
          </a:p>
        </p:txBody>
      </p:sp>
      <p:sp>
        <p:nvSpPr>
          <p:cNvPr id="242692" name="Rectangle 4"/>
          <p:cNvSpPr>
            <a:spLocks noGrp="1" noChangeArrowheads="1"/>
          </p:cNvSpPr>
          <p:nvPr>
            <p:ph type="title"/>
          </p:nvPr>
        </p:nvSpPr>
        <p:spPr>
          <a:xfrm>
            <a:off x="761062" y="476251"/>
            <a:ext cx="6264621" cy="865187"/>
          </a:xfrm>
        </p:spPr>
        <p:txBody>
          <a:bodyPr anchor="b"/>
          <a:lstStyle/>
          <a:p>
            <a:pPr defTabSz="1103313">
              <a:lnSpc>
                <a:spcPct val="100000"/>
              </a:lnSpc>
              <a:spcBef>
                <a:spcPct val="85000"/>
              </a:spcBef>
            </a:pPr>
            <a:r>
              <a:rPr lang="en-GB" sz="1800" dirty="0" err="1" smtClean="0">
                <a:latin typeface="+mj-lt"/>
              </a:rPr>
              <a:t>Modelo</a:t>
            </a:r>
            <a:r>
              <a:rPr lang="en-GB" sz="1800" dirty="0" smtClean="0">
                <a:latin typeface="+mj-lt"/>
              </a:rPr>
              <a:t> </a:t>
            </a:r>
            <a:r>
              <a:rPr lang="en-GB" sz="1800" dirty="0" err="1" smtClean="0">
                <a:latin typeface="+mj-lt"/>
              </a:rPr>
              <a:t>interno</a:t>
            </a:r>
            <a:r>
              <a:rPr lang="en-GB" sz="1800" dirty="0" smtClean="0">
                <a:latin typeface="+mj-lt"/>
              </a:rPr>
              <a:t> de Swiss Re</a:t>
            </a:r>
            <a:r>
              <a:rPr lang="en-GB" dirty="0"/>
              <a:t/>
            </a:r>
            <a:br>
              <a:rPr lang="en-GB" dirty="0"/>
            </a:br>
            <a:r>
              <a:rPr lang="en-GB" dirty="0" smtClean="0"/>
              <a:t>La </a:t>
            </a:r>
            <a:r>
              <a:rPr lang="en-GB" dirty="0" err="1" smtClean="0"/>
              <a:t>separación</a:t>
            </a:r>
            <a:r>
              <a:rPr lang="en-GB" dirty="0" smtClean="0"/>
              <a:t> de </a:t>
            </a:r>
            <a:r>
              <a:rPr lang="en-GB" dirty="0" err="1" smtClean="0"/>
              <a:t>factores</a:t>
            </a:r>
            <a:r>
              <a:rPr lang="en-GB" dirty="0" smtClean="0"/>
              <a:t> de </a:t>
            </a:r>
            <a:r>
              <a:rPr lang="en-GB" dirty="0" err="1" smtClean="0"/>
              <a:t>riesgo</a:t>
            </a:r>
            <a:r>
              <a:rPr lang="en-GB" dirty="0" smtClean="0"/>
              <a:t> y </a:t>
            </a:r>
            <a:r>
              <a:rPr lang="en-GB" dirty="0" err="1" smtClean="0"/>
              <a:t>exposición</a:t>
            </a:r>
            <a:r>
              <a:rPr lang="en-GB" dirty="0" smtClean="0"/>
              <a:t> </a:t>
            </a:r>
            <a:r>
              <a:rPr lang="en-GB" dirty="0" err="1" smtClean="0"/>
              <a:t>ayuda</a:t>
            </a:r>
            <a:r>
              <a:rPr lang="en-GB" dirty="0" smtClean="0"/>
              <a:t> en la </a:t>
            </a:r>
            <a:r>
              <a:rPr lang="en-GB" dirty="0" err="1" smtClean="0"/>
              <a:t>dirección</a:t>
            </a:r>
            <a:r>
              <a:rPr lang="en-GB" dirty="0" smtClean="0"/>
              <a:t> del </a:t>
            </a:r>
            <a:r>
              <a:rPr lang="en-GB" dirty="0" err="1" smtClean="0"/>
              <a:t>negocio</a:t>
            </a:r>
            <a:endParaRPr lang="en-GB" dirty="0"/>
          </a:p>
        </p:txBody>
      </p:sp>
      <p:sp>
        <p:nvSpPr>
          <p:cNvPr id="242693" name="Rectangle 5"/>
          <p:cNvSpPr>
            <a:spLocks noGrp="1" noChangeArrowheads="1"/>
          </p:cNvSpPr>
          <p:nvPr>
            <p:ph type="body" sz="half" idx="2"/>
          </p:nvPr>
        </p:nvSpPr>
        <p:spPr>
          <a:xfrm>
            <a:off x="6130925" y="1628775"/>
            <a:ext cx="2473325" cy="4321175"/>
          </a:xfrm>
        </p:spPr>
        <p:txBody>
          <a:bodyPr/>
          <a:lstStyle/>
          <a:p>
            <a:pPr marL="360363" indent="-360363" defTabSz="1103313">
              <a:buFont typeface="Wingdings" pitchFamily="2" charset="2"/>
              <a:buNone/>
            </a:pPr>
            <a:endParaRPr lang="en-GB" sz="1400" dirty="0" smtClean="0"/>
          </a:p>
          <a:p>
            <a:pPr marL="360363" indent="-360363" defTabSz="1103313">
              <a:buFont typeface="Wingdings" pitchFamily="2" charset="2"/>
              <a:buNone/>
            </a:pPr>
            <a:r>
              <a:rPr lang="en-GB" sz="1400" dirty="0" err="1" smtClean="0"/>
              <a:t>Adecuado</a:t>
            </a:r>
            <a:r>
              <a:rPr lang="en-GB" sz="1400" dirty="0" smtClean="0"/>
              <a:t> </a:t>
            </a:r>
            <a:r>
              <a:rPr lang="en-GB" sz="1400" dirty="0" err="1" smtClean="0"/>
              <a:t>para</a:t>
            </a:r>
            <a:r>
              <a:rPr lang="en-GB" sz="1400" dirty="0" smtClean="0"/>
              <a:t>:</a:t>
            </a:r>
            <a:endParaRPr lang="en-GB" sz="1400" dirty="0"/>
          </a:p>
          <a:p>
            <a:pPr marL="360363" indent="-360363" defTabSz="1103313"/>
            <a:r>
              <a:rPr lang="en-GB" sz="1400" dirty="0" err="1" smtClean="0"/>
              <a:t>evaluar</a:t>
            </a:r>
            <a:r>
              <a:rPr lang="en-GB" sz="1400" dirty="0" smtClean="0"/>
              <a:t> el </a:t>
            </a:r>
            <a:r>
              <a:rPr lang="en-GB" sz="1400" dirty="0" err="1" smtClean="0"/>
              <a:t>riesgo</a:t>
            </a:r>
            <a:r>
              <a:rPr lang="en-GB" sz="1400" dirty="0" smtClean="0"/>
              <a:t> total – </a:t>
            </a:r>
            <a:r>
              <a:rPr lang="en-GB" sz="1400" dirty="0" err="1" smtClean="0"/>
              <a:t>incluyendo</a:t>
            </a:r>
            <a:r>
              <a:rPr lang="en-GB" sz="1400" dirty="0" smtClean="0"/>
              <a:t> </a:t>
            </a:r>
            <a:r>
              <a:rPr lang="en-GB" sz="1400" dirty="0" err="1" smtClean="0"/>
              <a:t>diferentes</a:t>
            </a:r>
            <a:r>
              <a:rPr lang="en-GB" sz="1400" dirty="0" smtClean="0"/>
              <a:t> </a:t>
            </a:r>
            <a:r>
              <a:rPr lang="en-GB" sz="1400" dirty="0" err="1" smtClean="0"/>
              <a:t>nociones</a:t>
            </a:r>
            <a:r>
              <a:rPr lang="en-GB" sz="1400" dirty="0" smtClean="0"/>
              <a:t> de </a:t>
            </a:r>
            <a:r>
              <a:rPr lang="en-GB" sz="1400" dirty="0" err="1" smtClean="0"/>
              <a:t>riesgo</a:t>
            </a:r>
            <a:endParaRPr lang="en-GB" sz="1400" dirty="0"/>
          </a:p>
          <a:p>
            <a:pPr marL="360363" indent="-360363" defTabSz="1103313"/>
            <a:r>
              <a:rPr lang="en-GB" sz="1400" dirty="0" err="1" smtClean="0"/>
              <a:t>determinar</a:t>
            </a:r>
            <a:r>
              <a:rPr lang="en-GB" sz="1400" dirty="0" smtClean="0"/>
              <a:t> </a:t>
            </a:r>
            <a:r>
              <a:rPr lang="en-GB" sz="1400" dirty="0" err="1" smtClean="0"/>
              <a:t>contribución</a:t>
            </a:r>
            <a:r>
              <a:rPr lang="en-GB" sz="1400" dirty="0" smtClean="0"/>
              <a:t> al </a:t>
            </a:r>
            <a:r>
              <a:rPr lang="en-GB" sz="1400" dirty="0" err="1" smtClean="0"/>
              <a:t>riesgo</a:t>
            </a:r>
            <a:r>
              <a:rPr lang="en-GB" sz="1400" dirty="0" smtClean="0"/>
              <a:t> total</a:t>
            </a:r>
            <a:endParaRPr lang="en-GB" sz="1400" dirty="0"/>
          </a:p>
          <a:p>
            <a:pPr marL="360363" indent="-360363" defTabSz="1103313"/>
            <a:r>
              <a:rPr lang="en-GB" sz="1400" dirty="0" err="1" smtClean="0"/>
              <a:t>análisis</a:t>
            </a:r>
            <a:r>
              <a:rPr lang="en-GB" sz="1400" dirty="0" smtClean="0"/>
              <a:t> de </a:t>
            </a:r>
            <a:r>
              <a:rPr lang="en-GB" sz="1400" dirty="0" err="1" smtClean="0"/>
              <a:t>las</a:t>
            </a:r>
            <a:r>
              <a:rPr lang="en-GB" sz="1400" dirty="0" smtClean="0"/>
              <a:t> </a:t>
            </a:r>
            <a:r>
              <a:rPr lang="en-GB" sz="1400" dirty="0" err="1" smtClean="0"/>
              <a:t>fuentes</a:t>
            </a:r>
            <a:r>
              <a:rPr lang="en-GB" sz="1400" dirty="0" smtClean="0"/>
              <a:t> de </a:t>
            </a:r>
            <a:r>
              <a:rPr lang="en-GB" sz="1400" dirty="0" err="1" smtClean="0"/>
              <a:t>riesgo</a:t>
            </a:r>
            <a:endParaRPr lang="en-GB" sz="1400" dirty="0"/>
          </a:p>
          <a:p>
            <a:pPr marL="360363" indent="-360363" defTabSz="1103313"/>
            <a:r>
              <a:rPr lang="en-GB" sz="1400" dirty="0" smtClean="0"/>
              <a:t>control de </a:t>
            </a:r>
            <a:r>
              <a:rPr lang="en-GB" sz="1400" dirty="0" err="1" smtClean="0"/>
              <a:t>acumulaciones</a:t>
            </a:r>
            <a:endParaRPr lang="en-GB" sz="1400" dirty="0"/>
          </a:p>
          <a:p>
            <a:pPr marL="360363" indent="-360363" defTabSz="1103313"/>
            <a:r>
              <a:rPr lang="en-GB" sz="1400" dirty="0" err="1" smtClean="0"/>
              <a:t>análisis</a:t>
            </a:r>
            <a:r>
              <a:rPr lang="en-GB" sz="1400" dirty="0" smtClean="0"/>
              <a:t> "as-if" de </a:t>
            </a:r>
            <a:r>
              <a:rPr lang="en-GB" sz="1400" dirty="0" err="1" smtClean="0"/>
              <a:t>cambios</a:t>
            </a:r>
            <a:r>
              <a:rPr lang="en-GB" sz="1400" dirty="0" smtClean="0"/>
              <a:t> en el </a:t>
            </a:r>
            <a:r>
              <a:rPr lang="en-GB" sz="1400" dirty="0" err="1" smtClean="0"/>
              <a:t>portafolio</a:t>
            </a:r>
            <a:endParaRPr lang="en-GB" sz="1400" dirty="0"/>
          </a:p>
          <a:p>
            <a:pPr marL="360363" indent="-360363" defTabSz="1103313"/>
            <a:endParaRPr lang="en-GB" sz="1400" dirty="0"/>
          </a:p>
        </p:txBody>
      </p:sp>
      <p:sp>
        <p:nvSpPr>
          <p:cNvPr id="242696" name="Line 8"/>
          <p:cNvSpPr>
            <a:spLocks noChangeShapeType="1"/>
          </p:cNvSpPr>
          <p:nvPr/>
        </p:nvSpPr>
        <p:spPr bwMode="auto">
          <a:xfrm flipV="1">
            <a:off x="1568450" y="2552700"/>
            <a:ext cx="4400550" cy="25400"/>
          </a:xfrm>
          <a:prstGeom prst="line">
            <a:avLst/>
          </a:prstGeom>
          <a:noFill/>
          <a:ln w="9525">
            <a:solidFill>
              <a:srgbClr val="000000"/>
            </a:solidFill>
            <a:round/>
            <a:headEnd/>
            <a:tailEnd/>
          </a:ln>
          <a:effectLst/>
        </p:spPr>
        <p:txBody>
          <a:bodyPr wrap="none" lIns="216217" tIns="108109" rIns="216217" bIns="108109" anchor="ctr"/>
          <a:lstStyle/>
          <a:p>
            <a:endParaRPr lang="en-GB"/>
          </a:p>
        </p:txBody>
      </p:sp>
      <p:sp>
        <p:nvSpPr>
          <p:cNvPr id="242697" name="Rectangle 9"/>
          <p:cNvSpPr>
            <a:spLocks noChangeArrowheads="1"/>
          </p:cNvSpPr>
          <p:nvPr/>
        </p:nvSpPr>
        <p:spPr bwMode="auto">
          <a:xfrm>
            <a:off x="1574800" y="2632075"/>
            <a:ext cx="844550" cy="330200"/>
          </a:xfrm>
          <a:prstGeom prst="rect">
            <a:avLst/>
          </a:prstGeom>
          <a:solidFill>
            <a:schemeClr val="bg2"/>
          </a:solidFill>
          <a:ln w="9525">
            <a:noFill/>
            <a:miter lim="800000"/>
            <a:headEnd/>
            <a:tailEnd/>
          </a:ln>
          <a:effectLst/>
        </p:spPr>
        <p:txBody>
          <a:bodyPr wrap="none" lIns="179114" tIns="89557" rIns="179114" bIns="89557" anchor="ctr"/>
          <a:lstStyle/>
          <a:p>
            <a:pPr algn="ctr" defTabSz="806450">
              <a:buClrTx/>
              <a:buSzTx/>
              <a:buFontTx/>
              <a:buNone/>
            </a:pPr>
            <a:r>
              <a:rPr lang="en-GB" sz="800">
                <a:solidFill>
                  <a:schemeClr val="bg1"/>
                </a:solidFill>
              </a:rPr>
              <a:t>DAX </a:t>
            </a:r>
          </a:p>
        </p:txBody>
      </p:sp>
      <p:sp>
        <p:nvSpPr>
          <p:cNvPr id="242698" name="Rectangle 10"/>
          <p:cNvSpPr>
            <a:spLocks noChangeArrowheads="1"/>
          </p:cNvSpPr>
          <p:nvPr/>
        </p:nvSpPr>
        <p:spPr bwMode="auto">
          <a:xfrm>
            <a:off x="1574800" y="3021013"/>
            <a:ext cx="844550" cy="330200"/>
          </a:xfrm>
          <a:prstGeom prst="rect">
            <a:avLst/>
          </a:prstGeom>
          <a:solidFill>
            <a:schemeClr val="bg2"/>
          </a:solidFill>
          <a:ln w="9525">
            <a:noFill/>
            <a:miter lim="800000"/>
            <a:headEnd/>
            <a:tailEnd/>
          </a:ln>
          <a:effectLst/>
        </p:spPr>
        <p:txBody>
          <a:bodyPr wrap="none" lIns="179114" tIns="89557" rIns="179114" bIns="89557" anchor="ctr"/>
          <a:lstStyle/>
          <a:p>
            <a:pPr algn="ctr" defTabSz="806450">
              <a:buClrTx/>
              <a:buSzTx/>
              <a:buFontTx/>
              <a:buNone/>
            </a:pPr>
            <a:r>
              <a:rPr lang="en-GB" sz="800">
                <a:solidFill>
                  <a:schemeClr val="bg1"/>
                </a:solidFill>
              </a:rPr>
              <a:t>10 Y € </a:t>
            </a:r>
            <a:br>
              <a:rPr lang="en-GB" sz="800">
                <a:solidFill>
                  <a:schemeClr val="bg1"/>
                </a:solidFill>
              </a:rPr>
            </a:br>
            <a:r>
              <a:rPr lang="en-GB" sz="800">
                <a:solidFill>
                  <a:schemeClr val="bg1"/>
                </a:solidFill>
              </a:rPr>
              <a:t>Swap Rate</a:t>
            </a:r>
          </a:p>
        </p:txBody>
      </p:sp>
      <p:sp>
        <p:nvSpPr>
          <p:cNvPr id="242699" name="Rectangle 11"/>
          <p:cNvSpPr>
            <a:spLocks noChangeArrowheads="1"/>
          </p:cNvSpPr>
          <p:nvPr/>
        </p:nvSpPr>
        <p:spPr bwMode="auto">
          <a:xfrm>
            <a:off x="1574800" y="3409950"/>
            <a:ext cx="844550" cy="330200"/>
          </a:xfrm>
          <a:prstGeom prst="rect">
            <a:avLst/>
          </a:prstGeom>
          <a:solidFill>
            <a:schemeClr val="bg2"/>
          </a:solidFill>
          <a:ln w="9525">
            <a:noFill/>
            <a:miter lim="800000"/>
            <a:headEnd/>
            <a:tailEnd/>
          </a:ln>
          <a:effectLst/>
        </p:spPr>
        <p:txBody>
          <a:bodyPr wrap="none" lIns="179114" tIns="89557" rIns="179114" bIns="89557" anchor="ctr"/>
          <a:lstStyle/>
          <a:p>
            <a:pPr algn="ctr" defTabSz="806450">
              <a:buClrTx/>
              <a:buSzTx/>
              <a:buFontTx/>
              <a:buNone/>
            </a:pPr>
            <a:r>
              <a:rPr lang="en-GB" sz="800">
                <a:solidFill>
                  <a:schemeClr val="bg1"/>
                </a:solidFill>
              </a:rPr>
              <a:t>CHF / USD</a:t>
            </a:r>
          </a:p>
        </p:txBody>
      </p:sp>
      <p:sp>
        <p:nvSpPr>
          <p:cNvPr id="242700" name="Rectangle 12"/>
          <p:cNvSpPr>
            <a:spLocks noChangeArrowheads="1"/>
          </p:cNvSpPr>
          <p:nvPr/>
        </p:nvSpPr>
        <p:spPr bwMode="auto">
          <a:xfrm>
            <a:off x="1574800" y="3798888"/>
            <a:ext cx="844550" cy="330200"/>
          </a:xfrm>
          <a:prstGeom prst="rect">
            <a:avLst/>
          </a:prstGeom>
          <a:solidFill>
            <a:schemeClr val="bg2"/>
          </a:solidFill>
          <a:ln w="9525">
            <a:noFill/>
            <a:miter lim="800000"/>
            <a:headEnd/>
            <a:tailEnd/>
          </a:ln>
          <a:effectLst/>
        </p:spPr>
        <p:txBody>
          <a:bodyPr wrap="none" lIns="179114" tIns="89557" rIns="179114" bIns="89557" anchor="ctr"/>
          <a:lstStyle/>
          <a:p>
            <a:pPr algn="ctr" defTabSz="806450">
              <a:buClrTx/>
              <a:buSzTx/>
              <a:buFontTx/>
              <a:buNone/>
            </a:pPr>
            <a:r>
              <a:rPr lang="en-GB" sz="800">
                <a:solidFill>
                  <a:schemeClr val="bg1"/>
                </a:solidFill>
              </a:rPr>
              <a:t>Windstorm</a:t>
            </a:r>
            <a:br>
              <a:rPr lang="en-GB" sz="800">
                <a:solidFill>
                  <a:schemeClr val="bg1"/>
                </a:solidFill>
              </a:rPr>
            </a:br>
            <a:r>
              <a:rPr lang="en-GB" sz="800">
                <a:solidFill>
                  <a:schemeClr val="bg1"/>
                </a:solidFill>
              </a:rPr>
              <a:t>Lothar</a:t>
            </a:r>
          </a:p>
        </p:txBody>
      </p:sp>
      <p:sp>
        <p:nvSpPr>
          <p:cNvPr id="242701" name="Rectangle 13"/>
          <p:cNvSpPr>
            <a:spLocks noChangeArrowheads="1"/>
          </p:cNvSpPr>
          <p:nvPr/>
        </p:nvSpPr>
        <p:spPr bwMode="auto">
          <a:xfrm>
            <a:off x="1574800" y="4187825"/>
            <a:ext cx="844550" cy="330200"/>
          </a:xfrm>
          <a:prstGeom prst="rect">
            <a:avLst/>
          </a:prstGeom>
          <a:solidFill>
            <a:schemeClr val="bg2"/>
          </a:solidFill>
          <a:ln w="9525">
            <a:noFill/>
            <a:miter lim="800000"/>
            <a:headEnd/>
            <a:tailEnd/>
          </a:ln>
          <a:effectLst/>
        </p:spPr>
        <p:txBody>
          <a:bodyPr wrap="none" lIns="179114" tIns="89557" rIns="179114" bIns="89557" anchor="ctr"/>
          <a:lstStyle/>
          <a:p>
            <a:pPr algn="ctr" defTabSz="806450">
              <a:buClrTx/>
              <a:buSzTx/>
              <a:buFontTx/>
              <a:buNone/>
            </a:pPr>
            <a:r>
              <a:rPr lang="en-GB" sz="800">
                <a:solidFill>
                  <a:schemeClr val="bg1"/>
                </a:solidFill>
              </a:rPr>
              <a:t>Ford Motor</a:t>
            </a:r>
            <a:br>
              <a:rPr lang="en-GB" sz="800">
                <a:solidFill>
                  <a:schemeClr val="bg1"/>
                </a:solidFill>
              </a:rPr>
            </a:br>
            <a:r>
              <a:rPr lang="en-GB" sz="800">
                <a:solidFill>
                  <a:schemeClr val="bg1"/>
                </a:solidFill>
              </a:rPr>
              <a:t>Company</a:t>
            </a:r>
          </a:p>
        </p:txBody>
      </p:sp>
      <p:sp>
        <p:nvSpPr>
          <p:cNvPr id="242702" name="Rectangle 14"/>
          <p:cNvSpPr>
            <a:spLocks noChangeArrowheads="1"/>
          </p:cNvSpPr>
          <p:nvPr/>
        </p:nvSpPr>
        <p:spPr bwMode="auto">
          <a:xfrm>
            <a:off x="1574800" y="4576763"/>
            <a:ext cx="844550" cy="330200"/>
          </a:xfrm>
          <a:prstGeom prst="rect">
            <a:avLst/>
          </a:prstGeom>
          <a:solidFill>
            <a:schemeClr val="bg2"/>
          </a:solidFill>
          <a:ln w="9525">
            <a:noFill/>
            <a:miter lim="800000"/>
            <a:headEnd/>
            <a:tailEnd/>
          </a:ln>
          <a:effectLst/>
        </p:spPr>
        <p:txBody>
          <a:bodyPr wrap="none" lIns="179114" tIns="89557" rIns="179114" bIns="89557" anchor="ctr"/>
          <a:lstStyle/>
          <a:p>
            <a:pPr algn="ctr" defTabSz="806450">
              <a:buClrTx/>
              <a:buSzTx/>
              <a:buFontTx/>
              <a:buNone/>
            </a:pPr>
            <a:r>
              <a:rPr lang="en-GB" sz="800">
                <a:solidFill>
                  <a:schemeClr val="bg1"/>
                </a:solidFill>
              </a:rPr>
              <a:t>Terrorism</a:t>
            </a:r>
            <a:br>
              <a:rPr lang="en-GB" sz="800">
                <a:solidFill>
                  <a:schemeClr val="bg1"/>
                </a:solidFill>
              </a:rPr>
            </a:br>
            <a:r>
              <a:rPr lang="en-GB" sz="800">
                <a:solidFill>
                  <a:schemeClr val="bg1"/>
                </a:solidFill>
              </a:rPr>
              <a:t>Market Loss</a:t>
            </a:r>
          </a:p>
        </p:txBody>
      </p:sp>
      <p:sp>
        <p:nvSpPr>
          <p:cNvPr id="242703" name="Line 15"/>
          <p:cNvSpPr>
            <a:spLocks noChangeShapeType="1"/>
          </p:cNvSpPr>
          <p:nvPr/>
        </p:nvSpPr>
        <p:spPr bwMode="auto">
          <a:xfrm>
            <a:off x="2462213" y="2192338"/>
            <a:ext cx="0" cy="3760787"/>
          </a:xfrm>
          <a:prstGeom prst="line">
            <a:avLst/>
          </a:prstGeom>
          <a:noFill/>
          <a:ln w="9525">
            <a:solidFill>
              <a:srgbClr val="000000"/>
            </a:solidFill>
            <a:round/>
            <a:headEnd/>
            <a:tailEnd/>
          </a:ln>
          <a:effectLst/>
        </p:spPr>
        <p:txBody>
          <a:bodyPr wrap="none" lIns="216217" tIns="108109" rIns="216217" bIns="108109" anchor="ctr"/>
          <a:lstStyle/>
          <a:p>
            <a:endParaRPr lang="en-GB"/>
          </a:p>
        </p:txBody>
      </p:sp>
      <p:sp>
        <p:nvSpPr>
          <p:cNvPr id="242704" name="Line 16"/>
          <p:cNvSpPr>
            <a:spLocks noChangeShapeType="1"/>
          </p:cNvSpPr>
          <p:nvPr/>
        </p:nvSpPr>
        <p:spPr bwMode="auto">
          <a:xfrm>
            <a:off x="3157538" y="2192338"/>
            <a:ext cx="0" cy="3760787"/>
          </a:xfrm>
          <a:prstGeom prst="line">
            <a:avLst/>
          </a:prstGeom>
          <a:noFill/>
          <a:ln w="9525">
            <a:solidFill>
              <a:srgbClr val="000000"/>
            </a:solidFill>
            <a:round/>
            <a:headEnd/>
            <a:tailEnd/>
          </a:ln>
          <a:effectLst/>
        </p:spPr>
        <p:txBody>
          <a:bodyPr wrap="none" lIns="216217" tIns="108109" rIns="216217" bIns="108109" anchor="ctr"/>
          <a:lstStyle/>
          <a:p>
            <a:endParaRPr lang="en-GB"/>
          </a:p>
        </p:txBody>
      </p:sp>
      <p:sp>
        <p:nvSpPr>
          <p:cNvPr id="242705" name="Line 17"/>
          <p:cNvSpPr>
            <a:spLocks noChangeShapeType="1"/>
          </p:cNvSpPr>
          <p:nvPr/>
        </p:nvSpPr>
        <p:spPr bwMode="auto">
          <a:xfrm>
            <a:off x="3852863" y="2192338"/>
            <a:ext cx="0" cy="3760787"/>
          </a:xfrm>
          <a:prstGeom prst="line">
            <a:avLst/>
          </a:prstGeom>
          <a:noFill/>
          <a:ln w="9525">
            <a:solidFill>
              <a:srgbClr val="000000"/>
            </a:solidFill>
            <a:round/>
            <a:headEnd/>
            <a:tailEnd/>
          </a:ln>
          <a:effectLst/>
        </p:spPr>
        <p:txBody>
          <a:bodyPr wrap="none" lIns="216217" tIns="108109" rIns="216217" bIns="108109" anchor="ctr"/>
          <a:lstStyle/>
          <a:p>
            <a:endParaRPr lang="en-GB"/>
          </a:p>
        </p:txBody>
      </p:sp>
      <p:sp>
        <p:nvSpPr>
          <p:cNvPr id="242706" name="Line 18"/>
          <p:cNvSpPr>
            <a:spLocks noChangeShapeType="1"/>
          </p:cNvSpPr>
          <p:nvPr/>
        </p:nvSpPr>
        <p:spPr bwMode="auto">
          <a:xfrm>
            <a:off x="4549775" y="2192338"/>
            <a:ext cx="0" cy="3760787"/>
          </a:xfrm>
          <a:prstGeom prst="line">
            <a:avLst/>
          </a:prstGeom>
          <a:noFill/>
          <a:ln w="9525">
            <a:solidFill>
              <a:srgbClr val="000000"/>
            </a:solidFill>
            <a:round/>
            <a:headEnd/>
            <a:tailEnd/>
          </a:ln>
          <a:effectLst/>
        </p:spPr>
        <p:txBody>
          <a:bodyPr wrap="none" lIns="216217" tIns="108109" rIns="216217" bIns="108109" anchor="ctr"/>
          <a:lstStyle/>
          <a:p>
            <a:endParaRPr lang="en-GB"/>
          </a:p>
        </p:txBody>
      </p:sp>
      <p:sp>
        <p:nvSpPr>
          <p:cNvPr id="242707" name="Rectangle 19"/>
          <p:cNvSpPr>
            <a:spLocks noChangeArrowheads="1"/>
          </p:cNvSpPr>
          <p:nvPr/>
        </p:nvSpPr>
        <p:spPr bwMode="auto">
          <a:xfrm>
            <a:off x="2513013" y="2192338"/>
            <a:ext cx="595312" cy="330200"/>
          </a:xfrm>
          <a:prstGeom prst="rect">
            <a:avLst/>
          </a:prstGeom>
          <a:solidFill>
            <a:schemeClr val="folHlink"/>
          </a:solidFill>
          <a:ln w="9525">
            <a:noFill/>
            <a:miter lim="800000"/>
            <a:headEnd/>
            <a:tailEnd/>
          </a:ln>
          <a:effectLst/>
        </p:spPr>
        <p:txBody>
          <a:bodyPr wrap="none" lIns="179114" tIns="89557" rIns="179114" bIns="89557" anchor="ctr"/>
          <a:lstStyle/>
          <a:p>
            <a:pPr algn="ctr" defTabSz="806450">
              <a:buClrTx/>
              <a:buSzTx/>
              <a:buFontTx/>
              <a:buNone/>
            </a:pPr>
            <a:r>
              <a:rPr lang="en-GB" sz="950">
                <a:solidFill>
                  <a:srgbClr val="FFFFFF"/>
                </a:solidFill>
              </a:rPr>
              <a:t>Property</a:t>
            </a:r>
          </a:p>
        </p:txBody>
      </p:sp>
      <p:sp>
        <p:nvSpPr>
          <p:cNvPr id="242708" name="Rectangle 20"/>
          <p:cNvSpPr>
            <a:spLocks noChangeArrowheads="1"/>
          </p:cNvSpPr>
          <p:nvPr/>
        </p:nvSpPr>
        <p:spPr bwMode="auto">
          <a:xfrm>
            <a:off x="3206750" y="2192338"/>
            <a:ext cx="598488" cy="330200"/>
          </a:xfrm>
          <a:prstGeom prst="rect">
            <a:avLst/>
          </a:prstGeom>
          <a:solidFill>
            <a:schemeClr val="folHlink"/>
          </a:solidFill>
          <a:ln w="9525">
            <a:noFill/>
            <a:miter lim="800000"/>
            <a:headEnd/>
            <a:tailEnd/>
          </a:ln>
          <a:effectLst/>
        </p:spPr>
        <p:txBody>
          <a:bodyPr wrap="none" lIns="179114" tIns="89557" rIns="179114" bIns="89557" anchor="ctr"/>
          <a:lstStyle/>
          <a:p>
            <a:pPr algn="ctr" defTabSz="806450">
              <a:buClrTx/>
              <a:buSzTx/>
              <a:buFontTx/>
              <a:buNone/>
            </a:pPr>
            <a:r>
              <a:rPr lang="en-GB" sz="950" dirty="0">
                <a:solidFill>
                  <a:srgbClr val="FFFFFF"/>
                </a:solidFill>
              </a:rPr>
              <a:t>Equity </a:t>
            </a:r>
          </a:p>
          <a:p>
            <a:pPr algn="ctr" defTabSz="806450">
              <a:buClrTx/>
              <a:buSzTx/>
              <a:buFontTx/>
              <a:buNone/>
            </a:pPr>
            <a:r>
              <a:rPr lang="en-GB" sz="950" dirty="0">
                <a:solidFill>
                  <a:srgbClr val="FFFFFF"/>
                </a:solidFill>
              </a:rPr>
              <a:t>investment</a:t>
            </a:r>
          </a:p>
        </p:txBody>
      </p:sp>
      <p:sp>
        <p:nvSpPr>
          <p:cNvPr id="242709" name="Rectangle 21"/>
          <p:cNvSpPr>
            <a:spLocks noChangeArrowheads="1"/>
          </p:cNvSpPr>
          <p:nvPr/>
        </p:nvSpPr>
        <p:spPr bwMode="auto">
          <a:xfrm>
            <a:off x="3903663" y="2192338"/>
            <a:ext cx="595312" cy="330200"/>
          </a:xfrm>
          <a:prstGeom prst="rect">
            <a:avLst/>
          </a:prstGeom>
          <a:solidFill>
            <a:srgbClr val="80BC9A"/>
          </a:solidFill>
          <a:ln w="12700" algn="ctr">
            <a:solidFill>
              <a:schemeClr val="tx1"/>
            </a:solidFill>
            <a:miter lim="800000"/>
            <a:headEnd/>
            <a:tailEnd/>
          </a:ln>
          <a:effectLst/>
        </p:spPr>
        <p:txBody>
          <a:bodyPr lIns="53680" tIns="53680" rIns="53680" bIns="53680"/>
          <a:lstStyle/>
          <a:p>
            <a:pPr algn="ctr" defTabSz="757238">
              <a:spcBef>
                <a:spcPct val="50000"/>
              </a:spcBef>
              <a:buClrTx/>
              <a:buSzTx/>
              <a:buFontTx/>
              <a:buNone/>
            </a:pPr>
            <a:r>
              <a:rPr lang="en-GB" sz="1000">
                <a:solidFill>
                  <a:schemeClr val="bg1"/>
                </a:solidFill>
              </a:rPr>
              <a:t>Liability</a:t>
            </a:r>
          </a:p>
        </p:txBody>
      </p:sp>
      <p:sp>
        <p:nvSpPr>
          <p:cNvPr id="242710" name="Rectangle 22"/>
          <p:cNvSpPr>
            <a:spLocks noChangeArrowheads="1"/>
          </p:cNvSpPr>
          <p:nvPr/>
        </p:nvSpPr>
        <p:spPr bwMode="auto">
          <a:xfrm>
            <a:off x="4598988" y="2192338"/>
            <a:ext cx="596900" cy="330200"/>
          </a:xfrm>
          <a:prstGeom prst="rect">
            <a:avLst/>
          </a:prstGeom>
          <a:solidFill>
            <a:srgbClr val="80BC9A"/>
          </a:solidFill>
          <a:ln w="12700" algn="ctr">
            <a:solidFill>
              <a:schemeClr val="tx1"/>
            </a:solidFill>
            <a:miter lim="800000"/>
            <a:headEnd/>
            <a:tailEnd/>
          </a:ln>
          <a:effectLst/>
        </p:spPr>
        <p:txBody>
          <a:bodyPr lIns="53680" tIns="53680" rIns="53680" bIns="53680"/>
          <a:lstStyle/>
          <a:p>
            <a:pPr algn="ctr" defTabSz="757238">
              <a:spcBef>
                <a:spcPct val="50000"/>
              </a:spcBef>
              <a:buClrTx/>
              <a:buSzTx/>
              <a:buFontTx/>
              <a:buNone/>
            </a:pPr>
            <a:r>
              <a:rPr lang="en-GB" sz="1000">
                <a:solidFill>
                  <a:schemeClr val="bg1"/>
                </a:solidFill>
              </a:rPr>
              <a:t>Life</a:t>
            </a:r>
          </a:p>
        </p:txBody>
      </p:sp>
      <p:sp>
        <p:nvSpPr>
          <p:cNvPr id="242711" name="Line 23"/>
          <p:cNvSpPr>
            <a:spLocks noChangeShapeType="1"/>
          </p:cNvSpPr>
          <p:nvPr/>
        </p:nvSpPr>
        <p:spPr bwMode="auto">
          <a:xfrm>
            <a:off x="5243513" y="2192338"/>
            <a:ext cx="0" cy="3760787"/>
          </a:xfrm>
          <a:prstGeom prst="line">
            <a:avLst/>
          </a:prstGeom>
          <a:noFill/>
          <a:ln w="9525">
            <a:solidFill>
              <a:srgbClr val="000000"/>
            </a:solidFill>
            <a:round/>
            <a:headEnd/>
            <a:tailEnd/>
          </a:ln>
          <a:effectLst/>
        </p:spPr>
        <p:txBody>
          <a:bodyPr wrap="none" lIns="216217" tIns="108109" rIns="216217" bIns="108109" anchor="ctr"/>
          <a:lstStyle/>
          <a:p>
            <a:endParaRPr lang="en-GB"/>
          </a:p>
        </p:txBody>
      </p:sp>
      <p:sp>
        <p:nvSpPr>
          <p:cNvPr id="242712" name="Rectangle 24"/>
          <p:cNvSpPr>
            <a:spLocks noChangeArrowheads="1"/>
          </p:cNvSpPr>
          <p:nvPr/>
        </p:nvSpPr>
        <p:spPr bwMode="auto">
          <a:xfrm>
            <a:off x="5292725" y="2192338"/>
            <a:ext cx="579438" cy="330200"/>
          </a:xfrm>
          <a:prstGeom prst="rect">
            <a:avLst/>
          </a:prstGeom>
          <a:solidFill>
            <a:srgbClr val="80BC9A"/>
          </a:solidFill>
          <a:ln w="12700" algn="ctr">
            <a:solidFill>
              <a:schemeClr val="tx1"/>
            </a:solidFill>
            <a:miter lim="800000"/>
            <a:headEnd/>
            <a:tailEnd/>
          </a:ln>
          <a:effectLst/>
        </p:spPr>
        <p:txBody>
          <a:bodyPr lIns="53680" tIns="53680" rIns="53680" bIns="53680"/>
          <a:lstStyle/>
          <a:p>
            <a:pPr algn="ctr" defTabSz="757238">
              <a:spcBef>
                <a:spcPct val="50000"/>
              </a:spcBef>
              <a:buClrTx/>
              <a:buSzTx/>
              <a:buFontTx/>
              <a:buNone/>
            </a:pPr>
            <a:r>
              <a:rPr lang="en-GB" sz="1000">
                <a:solidFill>
                  <a:schemeClr val="bg1"/>
                </a:solidFill>
              </a:rPr>
              <a:t>Credit</a:t>
            </a:r>
          </a:p>
        </p:txBody>
      </p:sp>
      <p:sp>
        <p:nvSpPr>
          <p:cNvPr id="242713" name="Line 25"/>
          <p:cNvSpPr>
            <a:spLocks noChangeShapeType="1"/>
          </p:cNvSpPr>
          <p:nvPr/>
        </p:nvSpPr>
        <p:spPr bwMode="auto">
          <a:xfrm rot="-4112379">
            <a:off x="2029619" y="1910557"/>
            <a:ext cx="25400" cy="931862"/>
          </a:xfrm>
          <a:prstGeom prst="line">
            <a:avLst/>
          </a:prstGeom>
          <a:noFill/>
          <a:ln w="9525">
            <a:solidFill>
              <a:srgbClr val="000000"/>
            </a:solidFill>
            <a:round/>
            <a:headEnd/>
            <a:tailEnd/>
          </a:ln>
          <a:effectLst/>
        </p:spPr>
        <p:txBody>
          <a:bodyPr wrap="none" lIns="216217" tIns="108109" rIns="216217" bIns="108109" anchor="ctr"/>
          <a:lstStyle/>
          <a:p>
            <a:endParaRPr lang="en-GB"/>
          </a:p>
        </p:txBody>
      </p:sp>
      <p:sp>
        <p:nvSpPr>
          <p:cNvPr id="242714" name="Text Box 26"/>
          <p:cNvSpPr txBox="1">
            <a:spLocks noChangeArrowheads="1"/>
          </p:cNvSpPr>
          <p:nvPr/>
        </p:nvSpPr>
        <p:spPr bwMode="auto">
          <a:xfrm>
            <a:off x="2076450" y="2127250"/>
            <a:ext cx="493713" cy="247650"/>
          </a:xfrm>
          <a:prstGeom prst="rect">
            <a:avLst/>
          </a:prstGeom>
          <a:noFill/>
          <a:ln w="9525">
            <a:noFill/>
            <a:miter lim="800000"/>
            <a:headEnd/>
            <a:tailEnd/>
          </a:ln>
          <a:effectLst/>
        </p:spPr>
        <p:txBody>
          <a:bodyPr wrap="none" lIns="179114" tIns="89557" rIns="179114" bIns="89557" anchor="ctr"/>
          <a:lstStyle/>
          <a:p>
            <a:pPr algn="r" defTabSz="806450">
              <a:spcBef>
                <a:spcPct val="50000"/>
              </a:spcBef>
              <a:buClrTx/>
              <a:buSzTx/>
              <a:buFontTx/>
              <a:buNone/>
            </a:pPr>
            <a:r>
              <a:rPr lang="en-GB" sz="1000" b="1">
                <a:solidFill>
                  <a:srgbClr val="020202"/>
                </a:solidFill>
              </a:rPr>
              <a:t>e.g. LoB</a:t>
            </a:r>
          </a:p>
        </p:txBody>
      </p:sp>
      <p:sp>
        <p:nvSpPr>
          <p:cNvPr id="242715" name="Text Box 27"/>
          <p:cNvSpPr txBox="1">
            <a:spLocks noChangeArrowheads="1"/>
          </p:cNvSpPr>
          <p:nvPr/>
        </p:nvSpPr>
        <p:spPr bwMode="auto">
          <a:xfrm>
            <a:off x="1438275" y="2352675"/>
            <a:ext cx="763588" cy="249238"/>
          </a:xfrm>
          <a:prstGeom prst="rect">
            <a:avLst/>
          </a:prstGeom>
          <a:noFill/>
          <a:ln w="9525">
            <a:noFill/>
            <a:miter lim="800000"/>
            <a:headEnd/>
            <a:tailEnd/>
          </a:ln>
          <a:effectLst/>
        </p:spPr>
        <p:txBody>
          <a:bodyPr wrap="none" lIns="179114" tIns="89557" rIns="179114" bIns="89557" anchor="ctr"/>
          <a:lstStyle/>
          <a:p>
            <a:pPr defTabSz="806450">
              <a:spcBef>
                <a:spcPct val="50000"/>
              </a:spcBef>
              <a:buClrTx/>
              <a:buSzTx/>
              <a:buFontTx/>
              <a:buNone/>
            </a:pPr>
            <a:r>
              <a:rPr lang="en-GB" sz="1000" b="1">
                <a:solidFill>
                  <a:srgbClr val="020202"/>
                </a:solidFill>
              </a:rPr>
              <a:t>Risk factor</a:t>
            </a:r>
          </a:p>
        </p:txBody>
      </p:sp>
      <p:sp>
        <p:nvSpPr>
          <p:cNvPr id="242716" name="Rectangle 28"/>
          <p:cNvSpPr>
            <a:spLocks noChangeArrowheads="1"/>
          </p:cNvSpPr>
          <p:nvPr/>
        </p:nvSpPr>
        <p:spPr bwMode="auto">
          <a:xfrm>
            <a:off x="1524000" y="2130425"/>
            <a:ext cx="4445000" cy="3860800"/>
          </a:xfrm>
          <a:prstGeom prst="rect">
            <a:avLst/>
          </a:prstGeom>
          <a:noFill/>
          <a:ln w="9525">
            <a:solidFill>
              <a:srgbClr val="000000"/>
            </a:solidFill>
            <a:miter lim="800000"/>
            <a:headEnd/>
            <a:tailEnd/>
          </a:ln>
          <a:effectLst/>
        </p:spPr>
        <p:txBody>
          <a:bodyPr wrap="none" lIns="216217" tIns="108109" rIns="216217" bIns="108109" anchor="ctr"/>
          <a:lstStyle/>
          <a:p>
            <a:endParaRPr lang="en-GB"/>
          </a:p>
        </p:txBody>
      </p:sp>
      <p:sp>
        <p:nvSpPr>
          <p:cNvPr id="242717" name="Text Box 29"/>
          <p:cNvSpPr txBox="1">
            <a:spLocks noChangeArrowheads="1"/>
          </p:cNvSpPr>
          <p:nvPr/>
        </p:nvSpPr>
        <p:spPr bwMode="auto">
          <a:xfrm>
            <a:off x="539552" y="1909763"/>
            <a:ext cx="1071116" cy="386855"/>
          </a:xfrm>
          <a:prstGeom prst="rect">
            <a:avLst/>
          </a:prstGeom>
          <a:noFill/>
          <a:ln w="12700">
            <a:noFill/>
            <a:miter lim="800000"/>
            <a:headEnd/>
            <a:tailEnd/>
          </a:ln>
          <a:effectLst/>
        </p:spPr>
        <p:txBody>
          <a:bodyPr wrap="square" lIns="79713" tIns="39157" rIns="79713" bIns="39157">
            <a:spAutoFit/>
          </a:bodyPr>
          <a:lstStyle/>
          <a:p>
            <a:pPr defTabSz="806450">
              <a:buClrTx/>
              <a:buSzTx/>
              <a:buFontTx/>
              <a:buNone/>
            </a:pPr>
            <a:r>
              <a:rPr lang="en-GB" sz="1000" b="1" dirty="0" err="1" smtClean="0">
                <a:solidFill>
                  <a:srgbClr val="000000"/>
                </a:solidFill>
                <a:latin typeface="Univers" pitchFamily="34" charset="0"/>
              </a:rPr>
              <a:t>Estructura</a:t>
            </a:r>
            <a:r>
              <a:rPr lang="en-GB" sz="1000" b="1" dirty="0" smtClean="0">
                <a:solidFill>
                  <a:srgbClr val="000000"/>
                </a:solidFill>
                <a:latin typeface="Univers" pitchFamily="34" charset="0"/>
              </a:rPr>
              <a:t> de </a:t>
            </a:r>
            <a:r>
              <a:rPr lang="en-GB" sz="1000" b="1" dirty="0" err="1" smtClean="0">
                <a:solidFill>
                  <a:srgbClr val="000000"/>
                </a:solidFill>
                <a:latin typeface="Univers" pitchFamily="34" charset="0"/>
              </a:rPr>
              <a:t>dependencia</a:t>
            </a:r>
            <a:endParaRPr lang="en-GB" sz="1000" b="1" dirty="0">
              <a:solidFill>
                <a:schemeClr val="tx1"/>
              </a:solidFill>
              <a:latin typeface="Univers" pitchFamily="34" charset="0"/>
            </a:endParaRPr>
          </a:p>
        </p:txBody>
      </p:sp>
      <p:sp>
        <p:nvSpPr>
          <p:cNvPr id="242718" name="Documents"/>
          <p:cNvSpPr>
            <a:spLocks noEditPoints="1" noChangeArrowheads="1"/>
          </p:cNvSpPr>
          <p:nvPr/>
        </p:nvSpPr>
        <p:spPr bwMode="auto">
          <a:xfrm>
            <a:off x="2662238" y="3810000"/>
            <a:ext cx="247650" cy="330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42719" name="Rectangle 31"/>
          <p:cNvSpPr>
            <a:spLocks noChangeArrowheads="1"/>
          </p:cNvSpPr>
          <p:nvPr/>
        </p:nvSpPr>
        <p:spPr bwMode="auto">
          <a:xfrm>
            <a:off x="1574800" y="4967288"/>
            <a:ext cx="844550" cy="330200"/>
          </a:xfrm>
          <a:prstGeom prst="rect">
            <a:avLst/>
          </a:prstGeom>
          <a:solidFill>
            <a:schemeClr val="bg2"/>
          </a:solidFill>
          <a:ln w="9525">
            <a:noFill/>
            <a:miter lim="800000"/>
            <a:headEnd/>
            <a:tailEnd/>
          </a:ln>
          <a:effectLst/>
        </p:spPr>
        <p:txBody>
          <a:bodyPr wrap="none" lIns="179114" tIns="89557" rIns="179114" bIns="89557" anchor="ctr"/>
          <a:lstStyle/>
          <a:p>
            <a:pPr algn="ctr" defTabSz="806450">
              <a:buClrTx/>
              <a:buSzTx/>
              <a:buFontTx/>
              <a:buNone/>
            </a:pPr>
            <a:r>
              <a:rPr lang="en-GB" sz="800">
                <a:solidFill>
                  <a:schemeClr val="bg1"/>
                </a:solidFill>
              </a:rPr>
              <a:t>Lethal </a:t>
            </a:r>
            <a:br>
              <a:rPr lang="en-GB" sz="800">
                <a:solidFill>
                  <a:schemeClr val="bg1"/>
                </a:solidFill>
              </a:rPr>
            </a:br>
            <a:r>
              <a:rPr lang="en-GB" sz="800">
                <a:solidFill>
                  <a:schemeClr val="bg1"/>
                </a:solidFill>
              </a:rPr>
              <a:t>Pandemic</a:t>
            </a:r>
          </a:p>
        </p:txBody>
      </p:sp>
      <p:sp>
        <p:nvSpPr>
          <p:cNvPr id="242720" name="Rectangle 32"/>
          <p:cNvSpPr>
            <a:spLocks noChangeArrowheads="1"/>
          </p:cNvSpPr>
          <p:nvPr/>
        </p:nvSpPr>
        <p:spPr bwMode="auto">
          <a:xfrm>
            <a:off x="1574800" y="5464175"/>
            <a:ext cx="844550" cy="330200"/>
          </a:xfrm>
          <a:prstGeom prst="rect">
            <a:avLst/>
          </a:prstGeom>
          <a:solidFill>
            <a:schemeClr val="bg2"/>
          </a:solidFill>
          <a:ln w="9525">
            <a:noFill/>
            <a:miter lim="800000"/>
            <a:headEnd/>
            <a:tailEnd/>
          </a:ln>
          <a:effectLst/>
        </p:spPr>
        <p:txBody>
          <a:bodyPr wrap="none" lIns="179114" tIns="89557" rIns="179114" bIns="89557" anchor="ctr"/>
          <a:lstStyle/>
          <a:p>
            <a:pPr algn="ctr" defTabSz="806450">
              <a:buClrTx/>
              <a:buSzTx/>
              <a:buFontTx/>
              <a:buNone/>
            </a:pPr>
            <a:r>
              <a:rPr lang="en-GB" sz="800" dirty="0">
                <a:solidFill>
                  <a:schemeClr val="bg1"/>
                </a:solidFill>
              </a:rPr>
              <a:t>Risk Factor</a:t>
            </a:r>
            <a:br>
              <a:rPr lang="en-GB" sz="800" dirty="0">
                <a:solidFill>
                  <a:schemeClr val="bg1"/>
                </a:solidFill>
              </a:rPr>
            </a:br>
            <a:r>
              <a:rPr lang="en-GB" sz="800" dirty="0">
                <a:solidFill>
                  <a:schemeClr val="bg1"/>
                </a:solidFill>
              </a:rPr>
              <a:t>No  </a:t>
            </a:r>
            <a:r>
              <a:rPr lang="en-GB" sz="800" dirty="0" smtClean="0">
                <a:solidFill>
                  <a:schemeClr val="bg1"/>
                </a:solidFill>
              </a:rPr>
              <a:t>321'652</a:t>
            </a:r>
            <a:endParaRPr lang="en-GB" sz="800" dirty="0">
              <a:solidFill>
                <a:schemeClr val="bg1"/>
              </a:solidFill>
            </a:endParaRPr>
          </a:p>
        </p:txBody>
      </p:sp>
      <p:sp>
        <p:nvSpPr>
          <p:cNvPr id="242721" name="Text Box 33"/>
          <p:cNvSpPr txBox="1">
            <a:spLocks noChangeArrowheads="1"/>
          </p:cNvSpPr>
          <p:nvPr/>
        </p:nvSpPr>
        <p:spPr bwMode="auto">
          <a:xfrm>
            <a:off x="1716089" y="5219700"/>
            <a:ext cx="560386" cy="231519"/>
          </a:xfrm>
          <a:prstGeom prst="rect">
            <a:avLst/>
          </a:prstGeom>
          <a:noFill/>
          <a:ln w="15875" algn="ctr">
            <a:noFill/>
            <a:miter lim="800000"/>
            <a:headEnd/>
            <a:tailEnd/>
          </a:ln>
          <a:effectLst/>
        </p:spPr>
        <p:txBody>
          <a:bodyPr wrap="square" lIns="53680" tIns="53680" rIns="53680" bIns="53680">
            <a:spAutoFit/>
          </a:bodyPr>
          <a:lstStyle/>
          <a:p>
            <a:pPr algn="ctr" defTabSz="757238">
              <a:spcBef>
                <a:spcPct val="50000"/>
              </a:spcBef>
              <a:buClr>
                <a:schemeClr val="bg2"/>
              </a:buClr>
            </a:pPr>
            <a:r>
              <a:rPr lang="en-GB" sz="800" dirty="0">
                <a:solidFill>
                  <a:srgbClr val="000000"/>
                </a:solidFill>
              </a:rPr>
              <a:t>…</a:t>
            </a:r>
          </a:p>
        </p:txBody>
      </p:sp>
      <p:sp>
        <p:nvSpPr>
          <p:cNvPr id="242722" name="Documents"/>
          <p:cNvSpPr>
            <a:spLocks noEditPoints="1" noChangeArrowheads="1"/>
          </p:cNvSpPr>
          <p:nvPr/>
        </p:nvSpPr>
        <p:spPr bwMode="auto">
          <a:xfrm>
            <a:off x="4073525" y="4170363"/>
            <a:ext cx="247650" cy="33178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42723" name="Documents"/>
          <p:cNvSpPr>
            <a:spLocks noEditPoints="1" noChangeArrowheads="1"/>
          </p:cNvSpPr>
          <p:nvPr/>
        </p:nvSpPr>
        <p:spPr bwMode="auto">
          <a:xfrm>
            <a:off x="4749800" y="3810000"/>
            <a:ext cx="246063" cy="330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42724" name="Documents"/>
          <p:cNvSpPr>
            <a:spLocks noEditPoints="1" noChangeArrowheads="1"/>
          </p:cNvSpPr>
          <p:nvPr/>
        </p:nvSpPr>
        <p:spPr bwMode="auto">
          <a:xfrm>
            <a:off x="2662238" y="3422650"/>
            <a:ext cx="247650" cy="33178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42725" name="Documents"/>
          <p:cNvSpPr>
            <a:spLocks noEditPoints="1" noChangeArrowheads="1"/>
          </p:cNvSpPr>
          <p:nvPr/>
        </p:nvSpPr>
        <p:spPr bwMode="auto">
          <a:xfrm>
            <a:off x="2662238" y="4581525"/>
            <a:ext cx="247650" cy="330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42726" name="Documents"/>
          <p:cNvSpPr>
            <a:spLocks noEditPoints="1" noChangeArrowheads="1"/>
          </p:cNvSpPr>
          <p:nvPr/>
        </p:nvSpPr>
        <p:spPr bwMode="auto">
          <a:xfrm>
            <a:off x="5435600" y="4140200"/>
            <a:ext cx="247650" cy="330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42727" name="Documents"/>
          <p:cNvSpPr>
            <a:spLocks noEditPoints="1" noChangeArrowheads="1"/>
          </p:cNvSpPr>
          <p:nvPr/>
        </p:nvSpPr>
        <p:spPr bwMode="auto">
          <a:xfrm>
            <a:off x="3341688" y="2627313"/>
            <a:ext cx="247650" cy="330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42728" name="Documents"/>
          <p:cNvSpPr>
            <a:spLocks noEditPoints="1" noChangeArrowheads="1"/>
          </p:cNvSpPr>
          <p:nvPr/>
        </p:nvSpPr>
        <p:spPr bwMode="auto">
          <a:xfrm>
            <a:off x="4073525" y="3013075"/>
            <a:ext cx="247650" cy="33178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42729" name="Documents"/>
          <p:cNvSpPr>
            <a:spLocks noEditPoints="1" noChangeArrowheads="1"/>
          </p:cNvSpPr>
          <p:nvPr/>
        </p:nvSpPr>
        <p:spPr bwMode="auto">
          <a:xfrm>
            <a:off x="4779963" y="4557713"/>
            <a:ext cx="246062" cy="330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42730" name="Documents"/>
          <p:cNvSpPr>
            <a:spLocks noEditPoints="1" noChangeArrowheads="1"/>
          </p:cNvSpPr>
          <p:nvPr/>
        </p:nvSpPr>
        <p:spPr bwMode="auto">
          <a:xfrm>
            <a:off x="4779963" y="4941888"/>
            <a:ext cx="246062" cy="33178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42731" name="Documents"/>
          <p:cNvSpPr>
            <a:spLocks noEditPoints="1" noChangeArrowheads="1"/>
          </p:cNvSpPr>
          <p:nvPr/>
        </p:nvSpPr>
        <p:spPr bwMode="auto">
          <a:xfrm>
            <a:off x="4092575" y="4557713"/>
            <a:ext cx="247650" cy="330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42732" name="Documents"/>
          <p:cNvSpPr>
            <a:spLocks noEditPoints="1" noChangeArrowheads="1"/>
          </p:cNvSpPr>
          <p:nvPr/>
        </p:nvSpPr>
        <p:spPr bwMode="auto">
          <a:xfrm>
            <a:off x="4092575" y="5440363"/>
            <a:ext cx="247650" cy="330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7E642"/>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cxnSp>
        <p:nvCxnSpPr>
          <p:cNvPr id="242733" name="AutoShape 92"/>
          <p:cNvCxnSpPr>
            <a:cxnSpLocks noChangeShapeType="1"/>
          </p:cNvCxnSpPr>
          <p:nvPr/>
        </p:nvCxnSpPr>
        <p:spPr bwMode="auto">
          <a:xfrm>
            <a:off x="842963" y="2462213"/>
            <a:ext cx="0" cy="3582987"/>
          </a:xfrm>
          <a:prstGeom prst="straightConnector1">
            <a:avLst/>
          </a:prstGeom>
          <a:noFill/>
          <a:ln w="28575">
            <a:solidFill>
              <a:srgbClr val="B3B300"/>
            </a:solidFill>
            <a:round/>
            <a:headEnd type="triangle" w="med" len="med"/>
            <a:tailEnd/>
          </a:ln>
        </p:spPr>
      </p:cxnSp>
      <p:sp>
        <p:nvSpPr>
          <p:cNvPr id="242734" name="Line 93"/>
          <p:cNvSpPr>
            <a:spLocks noChangeShapeType="1"/>
          </p:cNvSpPr>
          <p:nvPr/>
        </p:nvSpPr>
        <p:spPr bwMode="auto">
          <a:xfrm flipV="1">
            <a:off x="842963" y="5880100"/>
            <a:ext cx="138112" cy="0"/>
          </a:xfrm>
          <a:prstGeom prst="line">
            <a:avLst/>
          </a:prstGeom>
          <a:noFill/>
          <a:ln w="28575">
            <a:solidFill>
              <a:srgbClr val="B3B300"/>
            </a:solidFill>
            <a:round/>
            <a:headEnd type="oval" w="med" len="med"/>
            <a:tailEnd type="oval" w="med" len="med"/>
          </a:ln>
        </p:spPr>
        <p:txBody>
          <a:bodyPr vert="eaVert" lIns="102326" tIns="50265" rIns="102326" bIns="50265" anchor="ctr">
            <a:spAutoFit/>
          </a:bodyPr>
          <a:lstStyle/>
          <a:p>
            <a:endParaRPr lang="en-GB"/>
          </a:p>
        </p:txBody>
      </p:sp>
      <p:sp>
        <p:nvSpPr>
          <p:cNvPr id="242735" name="Line 94"/>
          <p:cNvSpPr>
            <a:spLocks noChangeShapeType="1"/>
          </p:cNvSpPr>
          <p:nvPr/>
        </p:nvSpPr>
        <p:spPr bwMode="auto">
          <a:xfrm flipV="1">
            <a:off x="842963" y="5132388"/>
            <a:ext cx="731837" cy="0"/>
          </a:xfrm>
          <a:prstGeom prst="line">
            <a:avLst/>
          </a:prstGeom>
          <a:noFill/>
          <a:ln w="28575">
            <a:solidFill>
              <a:srgbClr val="B3B300"/>
            </a:solidFill>
            <a:round/>
            <a:headEnd type="oval" w="med" len="med"/>
            <a:tailEnd type="oval" w="med" len="med"/>
          </a:ln>
        </p:spPr>
        <p:txBody>
          <a:bodyPr vert="eaVert" lIns="102326" tIns="50265" rIns="102326" bIns="50265" anchor="ctr">
            <a:spAutoFit/>
          </a:bodyPr>
          <a:lstStyle/>
          <a:p>
            <a:endParaRPr lang="en-GB"/>
          </a:p>
        </p:txBody>
      </p:sp>
      <p:cxnSp>
        <p:nvCxnSpPr>
          <p:cNvPr id="242736" name="AutoShape 95"/>
          <p:cNvCxnSpPr>
            <a:cxnSpLocks noChangeShapeType="1"/>
          </p:cNvCxnSpPr>
          <p:nvPr/>
        </p:nvCxnSpPr>
        <p:spPr bwMode="auto">
          <a:xfrm>
            <a:off x="1117600" y="2462213"/>
            <a:ext cx="1588" cy="3529012"/>
          </a:xfrm>
          <a:prstGeom prst="straightConnector1">
            <a:avLst/>
          </a:prstGeom>
          <a:noFill/>
          <a:ln w="28575">
            <a:solidFill>
              <a:srgbClr val="6ABCBE"/>
            </a:solidFill>
            <a:round/>
            <a:headEnd type="triangle" w="med" len="med"/>
            <a:tailEnd/>
          </a:ln>
        </p:spPr>
      </p:cxnSp>
      <p:sp>
        <p:nvSpPr>
          <p:cNvPr id="242737" name="Line 96"/>
          <p:cNvSpPr>
            <a:spLocks noChangeShapeType="1"/>
          </p:cNvSpPr>
          <p:nvPr/>
        </p:nvSpPr>
        <p:spPr bwMode="auto">
          <a:xfrm>
            <a:off x="1117600" y="5629275"/>
            <a:ext cx="457200" cy="0"/>
          </a:xfrm>
          <a:prstGeom prst="line">
            <a:avLst/>
          </a:prstGeom>
          <a:noFill/>
          <a:ln w="28575">
            <a:solidFill>
              <a:srgbClr val="6ABCBE"/>
            </a:solidFill>
            <a:round/>
            <a:headEnd type="oval" w="med" len="med"/>
            <a:tailEnd type="oval" w="med" len="med"/>
          </a:ln>
        </p:spPr>
        <p:txBody>
          <a:bodyPr vert="eaVert" lIns="102326" tIns="50265" rIns="102326" bIns="50265" anchor="ctr">
            <a:spAutoFit/>
          </a:bodyPr>
          <a:lstStyle/>
          <a:p>
            <a:endParaRPr lang="en-GB"/>
          </a:p>
        </p:txBody>
      </p:sp>
      <p:sp>
        <p:nvSpPr>
          <p:cNvPr id="242738" name="Line 97"/>
          <p:cNvSpPr>
            <a:spLocks noChangeShapeType="1"/>
          </p:cNvSpPr>
          <p:nvPr/>
        </p:nvSpPr>
        <p:spPr bwMode="auto">
          <a:xfrm>
            <a:off x="1144588" y="3963988"/>
            <a:ext cx="430212" cy="0"/>
          </a:xfrm>
          <a:prstGeom prst="line">
            <a:avLst/>
          </a:prstGeom>
          <a:noFill/>
          <a:ln w="28575">
            <a:solidFill>
              <a:srgbClr val="6ABCBE"/>
            </a:solidFill>
            <a:round/>
            <a:headEnd type="oval" w="med" len="med"/>
            <a:tailEnd type="oval" w="med" len="med"/>
          </a:ln>
        </p:spPr>
        <p:txBody>
          <a:bodyPr vert="eaVert" lIns="102326" tIns="50265" rIns="102326" bIns="50265" anchor="ctr">
            <a:spAutoFit/>
          </a:bodyPr>
          <a:lstStyle/>
          <a:p>
            <a:endParaRPr lang="en-GB"/>
          </a:p>
        </p:txBody>
      </p:sp>
      <p:cxnSp>
        <p:nvCxnSpPr>
          <p:cNvPr id="242739" name="AutoShape 98"/>
          <p:cNvCxnSpPr>
            <a:cxnSpLocks noChangeShapeType="1"/>
          </p:cNvCxnSpPr>
          <p:nvPr/>
        </p:nvCxnSpPr>
        <p:spPr bwMode="auto">
          <a:xfrm>
            <a:off x="981075" y="2462213"/>
            <a:ext cx="0" cy="3417887"/>
          </a:xfrm>
          <a:prstGeom prst="straightConnector1">
            <a:avLst/>
          </a:prstGeom>
          <a:noFill/>
          <a:ln w="28575">
            <a:solidFill>
              <a:srgbClr val="FE360B"/>
            </a:solidFill>
            <a:round/>
            <a:headEnd type="triangle" w="med" len="med"/>
            <a:tailEnd/>
          </a:ln>
        </p:spPr>
      </p:cxnSp>
      <p:sp>
        <p:nvSpPr>
          <p:cNvPr id="242740" name="Line 99"/>
          <p:cNvSpPr>
            <a:spLocks noChangeShapeType="1"/>
          </p:cNvSpPr>
          <p:nvPr/>
        </p:nvSpPr>
        <p:spPr bwMode="auto">
          <a:xfrm flipV="1">
            <a:off x="981075" y="3186113"/>
            <a:ext cx="593725" cy="0"/>
          </a:xfrm>
          <a:prstGeom prst="line">
            <a:avLst/>
          </a:prstGeom>
          <a:noFill/>
          <a:ln w="28575">
            <a:solidFill>
              <a:srgbClr val="FE360B"/>
            </a:solidFill>
            <a:round/>
            <a:headEnd type="oval" w="med" len="med"/>
            <a:tailEnd type="oval" w="med" len="med"/>
          </a:ln>
        </p:spPr>
        <p:txBody>
          <a:bodyPr vert="eaVert" lIns="102326" tIns="50265" rIns="102326" bIns="50265" anchor="ctr">
            <a:spAutoFit/>
          </a:bodyPr>
          <a:lstStyle/>
          <a:p>
            <a:endParaRPr lang="en-GB"/>
          </a:p>
        </p:txBody>
      </p:sp>
      <p:sp>
        <p:nvSpPr>
          <p:cNvPr id="242741" name="Line 99"/>
          <p:cNvSpPr>
            <a:spLocks noChangeShapeType="1"/>
          </p:cNvSpPr>
          <p:nvPr/>
        </p:nvSpPr>
        <p:spPr bwMode="auto">
          <a:xfrm>
            <a:off x="981075" y="4352925"/>
            <a:ext cx="593725" cy="0"/>
          </a:xfrm>
          <a:prstGeom prst="line">
            <a:avLst/>
          </a:prstGeom>
          <a:noFill/>
          <a:ln w="28575">
            <a:solidFill>
              <a:srgbClr val="FE360B"/>
            </a:solidFill>
            <a:round/>
            <a:headEnd type="oval" w="med" len="med"/>
            <a:tailEnd type="oval" w="med" len="med"/>
          </a:ln>
        </p:spPr>
        <p:txBody>
          <a:bodyPr vert="eaVert" lIns="102326" tIns="50265" rIns="102326" bIns="50265" anchor="ctr">
            <a:spAutoFit/>
          </a:bodyPr>
          <a:lstStyle/>
          <a:p>
            <a:endParaRPr lang="en-GB"/>
          </a:p>
        </p:txBody>
      </p:sp>
      <p:sp>
        <p:nvSpPr>
          <p:cNvPr id="242742" name="Line 99"/>
          <p:cNvSpPr>
            <a:spLocks noChangeShapeType="1"/>
          </p:cNvSpPr>
          <p:nvPr/>
        </p:nvSpPr>
        <p:spPr bwMode="auto">
          <a:xfrm flipV="1">
            <a:off x="981075" y="2797175"/>
            <a:ext cx="593725" cy="0"/>
          </a:xfrm>
          <a:prstGeom prst="line">
            <a:avLst/>
          </a:prstGeom>
          <a:noFill/>
          <a:ln w="28575">
            <a:solidFill>
              <a:srgbClr val="FE360B"/>
            </a:solidFill>
            <a:round/>
            <a:headEnd type="oval" w="med" len="med"/>
            <a:tailEnd type="oval" w="med" len="med"/>
          </a:ln>
        </p:spPr>
        <p:txBody>
          <a:bodyPr vert="eaVert" lIns="102326" tIns="50265" rIns="102326" bIns="50265" anchor="ctr">
            <a:spAutoFit/>
          </a:bodyPr>
          <a:lstStyle/>
          <a:p>
            <a:endParaRPr lang="en-GB"/>
          </a:p>
        </p:txBody>
      </p:sp>
      <p:sp>
        <p:nvSpPr>
          <p:cNvPr id="242744" name="Rectangle 56"/>
          <p:cNvSpPr>
            <a:spLocks noChangeArrowheads="1"/>
          </p:cNvSpPr>
          <p:nvPr/>
        </p:nvSpPr>
        <p:spPr bwMode="gray">
          <a:xfrm>
            <a:off x="6130925" y="5107781"/>
            <a:ext cx="2455863" cy="883444"/>
          </a:xfrm>
          <a:prstGeom prst="rect">
            <a:avLst/>
          </a:prstGeom>
          <a:solidFill>
            <a:schemeClr val="accent3"/>
          </a:solidFill>
          <a:ln w="9525">
            <a:noFill/>
            <a:miter lim="800000"/>
            <a:headEnd/>
            <a:tailEnd/>
          </a:ln>
          <a:effectLst/>
        </p:spPr>
        <p:txBody>
          <a:bodyPr lIns="36000" tIns="0" rIns="36000" bIns="0" anchor="ctr"/>
          <a:lstStyle/>
          <a:p>
            <a:pPr marL="360363" indent="-360363" defTabSz="1103313">
              <a:lnSpc>
                <a:spcPct val="96000"/>
              </a:lnSpc>
              <a:spcBef>
                <a:spcPct val="50000"/>
              </a:spcBef>
              <a:buClrTx/>
              <a:buFont typeface="Wingdings" pitchFamily="2" charset="2"/>
              <a:buChar char="è"/>
            </a:pPr>
            <a:r>
              <a:rPr lang="en-GB" sz="1500" dirty="0" err="1" smtClean="0">
                <a:solidFill>
                  <a:schemeClr val="bg1"/>
                </a:solidFill>
              </a:rPr>
              <a:t>permite</a:t>
            </a:r>
            <a:r>
              <a:rPr lang="en-GB" sz="1500" dirty="0" smtClean="0">
                <a:solidFill>
                  <a:schemeClr val="bg1"/>
                </a:solidFill>
              </a:rPr>
              <a:t> </a:t>
            </a:r>
            <a:r>
              <a:rPr lang="en-GB" sz="1500" dirty="0" err="1" smtClean="0">
                <a:solidFill>
                  <a:schemeClr val="bg1"/>
                </a:solidFill>
              </a:rPr>
              <a:t>admón</a:t>
            </a:r>
            <a:r>
              <a:rPr lang="en-GB" sz="1500" dirty="0" smtClean="0">
                <a:solidFill>
                  <a:schemeClr val="bg1"/>
                </a:solidFill>
              </a:rPr>
              <a:t>. de </a:t>
            </a:r>
            <a:r>
              <a:rPr lang="en-GB" sz="1500" dirty="0" err="1" smtClean="0">
                <a:solidFill>
                  <a:schemeClr val="bg1"/>
                </a:solidFill>
              </a:rPr>
              <a:t>riesgos</a:t>
            </a:r>
            <a:r>
              <a:rPr lang="en-GB" sz="1500" dirty="0" smtClean="0">
                <a:solidFill>
                  <a:schemeClr val="bg1"/>
                </a:solidFill>
              </a:rPr>
              <a:t> </a:t>
            </a:r>
            <a:r>
              <a:rPr lang="en-GB" sz="1500" dirty="0" err="1" smtClean="0">
                <a:solidFill>
                  <a:schemeClr val="bg1"/>
                </a:solidFill>
              </a:rPr>
              <a:t>más</a:t>
            </a:r>
            <a:r>
              <a:rPr lang="en-GB" sz="1500" dirty="0" smtClean="0">
                <a:solidFill>
                  <a:schemeClr val="bg1"/>
                </a:solidFill>
              </a:rPr>
              <a:t> </a:t>
            </a:r>
            <a:r>
              <a:rPr lang="en-GB" sz="1500" dirty="0" err="1" smtClean="0">
                <a:solidFill>
                  <a:schemeClr val="bg1"/>
                </a:solidFill>
              </a:rPr>
              <a:t>precisa</a:t>
            </a:r>
            <a:r>
              <a:rPr lang="en-GB" sz="1500" dirty="0" smtClean="0">
                <a:solidFill>
                  <a:schemeClr val="bg1"/>
                </a:solidFill>
              </a:rPr>
              <a:t> y </a:t>
            </a:r>
            <a:r>
              <a:rPr lang="en-GB" sz="1500" dirty="0" err="1" smtClean="0">
                <a:solidFill>
                  <a:schemeClr val="bg1"/>
                </a:solidFill>
              </a:rPr>
              <a:t>direccionada</a:t>
            </a:r>
            <a:endParaRPr lang="en-GB" sz="1500" dirty="0">
              <a:solidFill>
                <a:schemeClr val="bg1"/>
              </a:solidFill>
            </a:endParaRPr>
          </a:p>
        </p:txBody>
      </p:sp>
    </p:spTree>
    <p:extLst>
      <p:ext uri="{BB962C8B-B14F-4D97-AF65-F5344CB8AC3E}">
        <p14:creationId xmlns:p14="http://schemas.microsoft.com/office/powerpoint/2010/main" val="361740950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lide Number Placeholder 2"/>
          <p:cNvSpPr>
            <a:spLocks noGrp="1"/>
          </p:cNvSpPr>
          <p:nvPr>
            <p:ph type="sldNum" sz="quarter" idx="10"/>
          </p:nvPr>
        </p:nvSpPr>
        <p:spPr/>
        <p:txBody>
          <a:bodyPr/>
          <a:lstStyle/>
          <a:p>
            <a:fld id="{13248668-9BCD-4BA7-8363-95E8A8D6EE4F}" type="slidenum">
              <a:rPr lang="en-GB"/>
              <a:pPr/>
              <a:t>36</a:t>
            </a:fld>
            <a:endParaRPr lang="en-GB"/>
          </a:p>
        </p:txBody>
      </p:sp>
      <p:sp>
        <p:nvSpPr>
          <p:cNvPr id="248834" name="Rectangle 2"/>
          <p:cNvSpPr>
            <a:spLocks noGrp="1" noChangeArrowheads="1"/>
          </p:cNvSpPr>
          <p:nvPr>
            <p:ph type="title"/>
          </p:nvPr>
        </p:nvSpPr>
        <p:spPr>
          <a:xfrm>
            <a:off x="755651" y="476251"/>
            <a:ext cx="6044290" cy="865187"/>
          </a:xfrm>
        </p:spPr>
        <p:txBody>
          <a:bodyPr/>
          <a:lstStyle/>
          <a:p>
            <a:pPr defTabSz="1103313"/>
            <a:r>
              <a:rPr lang="en-GB" sz="1800" dirty="0" err="1" smtClean="0">
                <a:latin typeface="+mj-lt"/>
              </a:rPr>
              <a:t>Modelo</a:t>
            </a:r>
            <a:r>
              <a:rPr lang="en-GB" sz="1800" dirty="0" smtClean="0">
                <a:latin typeface="+mj-lt"/>
              </a:rPr>
              <a:t> </a:t>
            </a:r>
            <a:r>
              <a:rPr lang="en-GB" sz="1800" dirty="0" err="1" smtClean="0">
                <a:latin typeface="+mj-lt"/>
              </a:rPr>
              <a:t>interno</a:t>
            </a:r>
            <a:r>
              <a:rPr lang="en-GB" sz="1800" dirty="0" smtClean="0">
                <a:latin typeface="+mj-lt"/>
              </a:rPr>
              <a:t> de Swiss Re</a:t>
            </a:r>
            <a:br>
              <a:rPr lang="en-GB" sz="1800" dirty="0" smtClean="0">
                <a:latin typeface="+mj-lt"/>
              </a:rPr>
            </a:br>
            <a:r>
              <a:rPr lang="en-GB" dirty="0" err="1" smtClean="0"/>
              <a:t>Estructura</a:t>
            </a:r>
            <a:r>
              <a:rPr lang="en-GB" dirty="0" smtClean="0"/>
              <a:t> de </a:t>
            </a:r>
            <a:r>
              <a:rPr lang="en-GB" dirty="0" err="1" smtClean="0"/>
              <a:t>modelación</a:t>
            </a:r>
            <a:r>
              <a:rPr lang="en-GB" dirty="0" smtClean="0"/>
              <a:t> de </a:t>
            </a:r>
            <a:r>
              <a:rPr lang="en-GB" dirty="0" err="1" smtClean="0"/>
              <a:t>factores</a:t>
            </a:r>
            <a:r>
              <a:rPr lang="en-GB" dirty="0" smtClean="0"/>
              <a:t> de </a:t>
            </a:r>
            <a:r>
              <a:rPr lang="en-GB" dirty="0" err="1" smtClean="0"/>
              <a:t>riesgo</a:t>
            </a:r>
            <a:endParaRPr lang="en-GB" dirty="0"/>
          </a:p>
        </p:txBody>
      </p:sp>
      <p:sp>
        <p:nvSpPr>
          <p:cNvPr id="248836" name="Rectangle 4"/>
          <p:cNvSpPr>
            <a:spLocks noChangeArrowheads="1"/>
          </p:cNvSpPr>
          <p:nvPr/>
        </p:nvSpPr>
        <p:spPr bwMode="auto">
          <a:xfrm>
            <a:off x="1979712" y="1982788"/>
            <a:ext cx="3167063" cy="4183062"/>
          </a:xfrm>
          <a:prstGeom prst="rect">
            <a:avLst/>
          </a:prstGeom>
          <a:noFill/>
          <a:ln w="6350" algn="ctr">
            <a:solidFill>
              <a:schemeClr val="hlink"/>
            </a:solidFill>
            <a:miter lim="800000"/>
            <a:headEnd/>
            <a:tailEnd/>
          </a:ln>
        </p:spPr>
        <p:txBody>
          <a:bodyPr lIns="53680" tIns="53680" rIns="53680" bIns="53680" anchor="ctr"/>
          <a:lstStyle/>
          <a:p>
            <a:pPr defTabSz="757238">
              <a:spcBef>
                <a:spcPct val="50000"/>
              </a:spcBef>
              <a:buClr>
                <a:schemeClr val="bg2"/>
              </a:buClr>
            </a:pPr>
            <a:endParaRPr lang="de-DE">
              <a:solidFill>
                <a:srgbClr val="000000"/>
              </a:solidFill>
            </a:endParaRPr>
          </a:p>
        </p:txBody>
      </p:sp>
      <p:sp>
        <p:nvSpPr>
          <p:cNvPr id="248837" name="Text Box 5"/>
          <p:cNvSpPr txBox="1">
            <a:spLocks noChangeArrowheads="1"/>
          </p:cNvSpPr>
          <p:nvPr/>
        </p:nvSpPr>
        <p:spPr bwMode="auto">
          <a:xfrm>
            <a:off x="1979714" y="2052638"/>
            <a:ext cx="3167062" cy="570073"/>
          </a:xfrm>
          <a:prstGeom prst="rect">
            <a:avLst/>
          </a:prstGeom>
          <a:noFill/>
          <a:ln w="15875" algn="ctr">
            <a:noFill/>
            <a:miter lim="800000"/>
            <a:headEnd/>
            <a:tailEnd/>
          </a:ln>
        </p:spPr>
        <p:txBody>
          <a:bodyPr wrap="square" lIns="53680" tIns="53680" rIns="53680" bIns="53680">
            <a:spAutoFit/>
          </a:bodyPr>
          <a:lstStyle/>
          <a:p>
            <a:pPr defTabSz="757238">
              <a:spcBef>
                <a:spcPct val="50000"/>
              </a:spcBef>
              <a:buClrTx/>
            </a:pPr>
            <a:r>
              <a:rPr lang="en-GB" sz="1500" dirty="0" err="1" smtClean="0"/>
              <a:t>Modelos</a:t>
            </a:r>
            <a:r>
              <a:rPr lang="en-GB" sz="1500" dirty="0" smtClean="0"/>
              <a:t> </a:t>
            </a:r>
            <a:r>
              <a:rPr lang="en-GB" sz="1500" dirty="0" err="1" smtClean="0"/>
              <a:t>estadísticos</a:t>
            </a:r>
            <a:r>
              <a:rPr lang="en-GB" sz="1500" dirty="0" smtClean="0"/>
              <a:t> </a:t>
            </a:r>
            <a:r>
              <a:rPr lang="en-GB" sz="1500" dirty="0" err="1" smtClean="0"/>
              <a:t>derivados</a:t>
            </a:r>
            <a:r>
              <a:rPr lang="en-GB" sz="1500" dirty="0" smtClean="0"/>
              <a:t> de </a:t>
            </a:r>
            <a:r>
              <a:rPr lang="en-GB" sz="1500" dirty="0" err="1" smtClean="0"/>
              <a:t>información</a:t>
            </a:r>
            <a:r>
              <a:rPr lang="en-GB" sz="1500" dirty="0" smtClean="0"/>
              <a:t> </a:t>
            </a:r>
            <a:r>
              <a:rPr lang="en-GB" sz="1500" dirty="0" err="1" smtClean="0"/>
              <a:t>histórica</a:t>
            </a:r>
            <a:endParaRPr lang="en-GB" sz="1500" dirty="0"/>
          </a:p>
        </p:txBody>
      </p:sp>
      <p:sp>
        <p:nvSpPr>
          <p:cNvPr id="248838" name="Text Box 6"/>
          <p:cNvSpPr txBox="1">
            <a:spLocks noChangeArrowheads="1"/>
          </p:cNvSpPr>
          <p:nvPr/>
        </p:nvSpPr>
        <p:spPr bwMode="auto">
          <a:xfrm>
            <a:off x="2627784" y="5659438"/>
            <a:ext cx="2016224" cy="339241"/>
          </a:xfrm>
          <a:prstGeom prst="rect">
            <a:avLst/>
          </a:prstGeom>
          <a:noFill/>
          <a:ln w="15875" algn="ctr">
            <a:noFill/>
            <a:miter lim="800000"/>
            <a:headEnd/>
            <a:tailEnd/>
          </a:ln>
        </p:spPr>
        <p:txBody>
          <a:bodyPr wrap="square" lIns="53680" tIns="53680" rIns="53680" bIns="53680">
            <a:spAutoFit/>
          </a:bodyPr>
          <a:lstStyle/>
          <a:p>
            <a:pPr defTabSz="757238">
              <a:spcBef>
                <a:spcPct val="50000"/>
              </a:spcBef>
              <a:buClr>
                <a:schemeClr val="bg2"/>
              </a:buClr>
            </a:pPr>
            <a:r>
              <a:rPr lang="en-GB" sz="1500" dirty="0" err="1" smtClean="0">
                <a:solidFill>
                  <a:srgbClr val="000000"/>
                </a:solidFill>
              </a:rPr>
              <a:t>Escenario</a:t>
            </a:r>
            <a:r>
              <a:rPr lang="en-GB" sz="1500" dirty="0" smtClean="0">
                <a:solidFill>
                  <a:srgbClr val="000000"/>
                </a:solidFill>
              </a:rPr>
              <a:t> de </a:t>
            </a:r>
            <a:r>
              <a:rPr lang="en-GB" sz="1500" dirty="0" err="1" smtClean="0">
                <a:solidFill>
                  <a:srgbClr val="000000"/>
                </a:solidFill>
              </a:rPr>
              <a:t>peligro</a:t>
            </a:r>
            <a:endParaRPr lang="en-GB" sz="1500" dirty="0">
              <a:solidFill>
                <a:srgbClr val="000000"/>
              </a:solidFill>
            </a:endParaRPr>
          </a:p>
        </p:txBody>
      </p:sp>
      <p:sp>
        <p:nvSpPr>
          <p:cNvPr id="248839" name="Text Box 7"/>
          <p:cNvSpPr txBox="1">
            <a:spLocks noChangeArrowheads="1"/>
          </p:cNvSpPr>
          <p:nvPr/>
        </p:nvSpPr>
        <p:spPr bwMode="auto">
          <a:xfrm>
            <a:off x="1979715" y="3968750"/>
            <a:ext cx="3167060" cy="1077905"/>
          </a:xfrm>
          <a:prstGeom prst="rect">
            <a:avLst/>
          </a:prstGeom>
          <a:noFill/>
          <a:ln w="15875" algn="ctr">
            <a:noFill/>
            <a:miter lim="800000"/>
            <a:headEnd/>
            <a:tailEnd/>
          </a:ln>
        </p:spPr>
        <p:txBody>
          <a:bodyPr wrap="square" lIns="53680" tIns="53680" rIns="53680" bIns="53680">
            <a:spAutoFit/>
          </a:bodyPr>
          <a:lstStyle/>
          <a:p>
            <a:pPr marL="227013" indent="-227013" defTabSz="757238">
              <a:buClrTx/>
            </a:pPr>
            <a:r>
              <a:rPr lang="en-GB" sz="1500" dirty="0" err="1" smtClean="0"/>
              <a:t>Juicio</a:t>
            </a:r>
            <a:r>
              <a:rPr lang="en-GB" sz="1500" dirty="0" smtClean="0"/>
              <a:t> de </a:t>
            </a:r>
            <a:r>
              <a:rPr lang="en-GB" sz="1500" dirty="0" err="1" smtClean="0"/>
              <a:t>expertos</a:t>
            </a:r>
            <a:r>
              <a:rPr lang="en-GB" sz="1500" dirty="0" smtClean="0"/>
              <a:t> y </a:t>
            </a:r>
            <a:r>
              <a:rPr lang="en-GB" sz="1500" dirty="0" err="1" smtClean="0"/>
              <a:t>modelos</a:t>
            </a:r>
            <a:r>
              <a:rPr lang="en-GB" sz="1500" dirty="0" smtClean="0"/>
              <a:t> </a:t>
            </a:r>
            <a:r>
              <a:rPr lang="en-GB" sz="1500" dirty="0" err="1" smtClean="0"/>
              <a:t>científicos</a:t>
            </a:r>
            <a:endParaRPr lang="en-GB" sz="1500" dirty="0"/>
          </a:p>
          <a:p>
            <a:pPr marL="285750" indent="-285750" defTabSz="757238">
              <a:spcBef>
                <a:spcPct val="10000"/>
              </a:spcBef>
              <a:buClrTx/>
              <a:buFont typeface="Wingdings" panose="05000000000000000000" pitchFamily="2" charset="2"/>
              <a:buChar char="§"/>
            </a:pPr>
            <a:r>
              <a:rPr lang="en-GB" sz="1500" dirty="0" err="1" smtClean="0"/>
              <a:t>pérdidas</a:t>
            </a:r>
            <a:r>
              <a:rPr lang="en-GB" sz="1500" dirty="0" smtClean="0"/>
              <a:t> </a:t>
            </a:r>
            <a:r>
              <a:rPr lang="en-GB" sz="1500" dirty="0" err="1" smtClean="0"/>
              <a:t>concebibles</a:t>
            </a:r>
            <a:endParaRPr lang="en-GB" sz="1500" dirty="0"/>
          </a:p>
          <a:p>
            <a:pPr marL="285750" indent="-285750" defTabSz="757238">
              <a:spcBef>
                <a:spcPct val="10000"/>
              </a:spcBef>
              <a:buClrTx/>
              <a:buFont typeface="Wingdings" panose="05000000000000000000" pitchFamily="2" charset="2"/>
              <a:buChar char="§"/>
            </a:pPr>
            <a:r>
              <a:rPr lang="en-GB" sz="1500" dirty="0" err="1" smtClean="0"/>
              <a:t>cambios</a:t>
            </a:r>
            <a:r>
              <a:rPr lang="en-GB" sz="1500" dirty="0" smtClean="0"/>
              <a:t> </a:t>
            </a:r>
            <a:r>
              <a:rPr lang="en-GB" sz="1500" dirty="0" err="1" smtClean="0"/>
              <a:t>potenciales</a:t>
            </a:r>
            <a:r>
              <a:rPr lang="en-GB" sz="1500" dirty="0" smtClean="0"/>
              <a:t> de </a:t>
            </a:r>
            <a:r>
              <a:rPr lang="en-GB" sz="1500" dirty="0" err="1" smtClean="0"/>
              <a:t>riesgo</a:t>
            </a:r>
            <a:endParaRPr lang="en-GB" sz="1500" dirty="0"/>
          </a:p>
        </p:txBody>
      </p:sp>
      <p:sp>
        <p:nvSpPr>
          <p:cNvPr id="248842" name="Rectangle 10"/>
          <p:cNvSpPr>
            <a:spLocks noChangeArrowheads="1"/>
          </p:cNvSpPr>
          <p:nvPr/>
        </p:nvSpPr>
        <p:spPr bwMode="auto">
          <a:xfrm flipH="1">
            <a:off x="4321646" y="5194300"/>
            <a:ext cx="55563" cy="49212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43" name="Rectangle 11"/>
          <p:cNvSpPr>
            <a:spLocks noChangeArrowheads="1"/>
          </p:cNvSpPr>
          <p:nvPr/>
        </p:nvSpPr>
        <p:spPr bwMode="auto">
          <a:xfrm flipH="1">
            <a:off x="4267671" y="5265738"/>
            <a:ext cx="53975" cy="420687"/>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44" name="Rectangle 12"/>
          <p:cNvSpPr>
            <a:spLocks noChangeArrowheads="1"/>
          </p:cNvSpPr>
          <p:nvPr/>
        </p:nvSpPr>
        <p:spPr bwMode="auto">
          <a:xfrm flipH="1">
            <a:off x="4213696" y="5334000"/>
            <a:ext cx="53975" cy="35242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45" name="Rectangle 13"/>
          <p:cNvSpPr>
            <a:spLocks noChangeArrowheads="1"/>
          </p:cNvSpPr>
          <p:nvPr/>
        </p:nvSpPr>
        <p:spPr bwMode="auto">
          <a:xfrm flipH="1">
            <a:off x="4154959" y="5368925"/>
            <a:ext cx="58737" cy="31750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46" name="Rectangle 14"/>
          <p:cNvSpPr>
            <a:spLocks noChangeArrowheads="1"/>
          </p:cNvSpPr>
          <p:nvPr/>
        </p:nvSpPr>
        <p:spPr bwMode="auto">
          <a:xfrm flipH="1">
            <a:off x="4099396" y="5407025"/>
            <a:ext cx="55563" cy="27940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47" name="Rectangle 15"/>
          <p:cNvSpPr>
            <a:spLocks noChangeArrowheads="1"/>
          </p:cNvSpPr>
          <p:nvPr/>
        </p:nvSpPr>
        <p:spPr bwMode="auto">
          <a:xfrm flipH="1">
            <a:off x="4045421" y="5476875"/>
            <a:ext cx="53975" cy="20955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48" name="Rectangle 16"/>
          <p:cNvSpPr>
            <a:spLocks noChangeArrowheads="1"/>
          </p:cNvSpPr>
          <p:nvPr/>
        </p:nvSpPr>
        <p:spPr bwMode="auto">
          <a:xfrm flipH="1">
            <a:off x="3991446" y="5476875"/>
            <a:ext cx="53975" cy="20955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49" name="Rectangle 17"/>
          <p:cNvSpPr>
            <a:spLocks noChangeArrowheads="1"/>
          </p:cNvSpPr>
          <p:nvPr/>
        </p:nvSpPr>
        <p:spPr bwMode="auto">
          <a:xfrm flipH="1">
            <a:off x="3935884" y="5511800"/>
            <a:ext cx="55562" cy="17462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50" name="Rectangle 18"/>
          <p:cNvSpPr>
            <a:spLocks noChangeArrowheads="1"/>
          </p:cNvSpPr>
          <p:nvPr/>
        </p:nvSpPr>
        <p:spPr bwMode="auto">
          <a:xfrm flipH="1">
            <a:off x="3881909" y="5546725"/>
            <a:ext cx="53975" cy="13970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51" name="Rectangle 19"/>
          <p:cNvSpPr>
            <a:spLocks noChangeArrowheads="1"/>
          </p:cNvSpPr>
          <p:nvPr/>
        </p:nvSpPr>
        <p:spPr bwMode="auto">
          <a:xfrm flipH="1">
            <a:off x="3823171" y="5546725"/>
            <a:ext cx="58738" cy="13970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52" name="Rectangle 20"/>
          <p:cNvSpPr>
            <a:spLocks noChangeArrowheads="1"/>
          </p:cNvSpPr>
          <p:nvPr/>
        </p:nvSpPr>
        <p:spPr bwMode="auto">
          <a:xfrm flipH="1">
            <a:off x="3769196" y="5581650"/>
            <a:ext cx="53975" cy="10477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53" name="Rectangle 21"/>
          <p:cNvSpPr>
            <a:spLocks noChangeArrowheads="1"/>
          </p:cNvSpPr>
          <p:nvPr/>
        </p:nvSpPr>
        <p:spPr bwMode="auto">
          <a:xfrm flipH="1">
            <a:off x="3713634" y="5616575"/>
            <a:ext cx="55562" cy="6985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54" name="Rectangle 22"/>
          <p:cNvSpPr>
            <a:spLocks noChangeArrowheads="1"/>
          </p:cNvSpPr>
          <p:nvPr/>
        </p:nvSpPr>
        <p:spPr bwMode="auto">
          <a:xfrm flipH="1">
            <a:off x="3658071" y="5616575"/>
            <a:ext cx="55563" cy="6985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55" name="Rectangle 23"/>
          <p:cNvSpPr>
            <a:spLocks noChangeArrowheads="1"/>
          </p:cNvSpPr>
          <p:nvPr/>
        </p:nvSpPr>
        <p:spPr bwMode="auto">
          <a:xfrm flipH="1">
            <a:off x="3604096" y="5616575"/>
            <a:ext cx="53975" cy="6985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56" name="Rectangle 24"/>
          <p:cNvSpPr>
            <a:spLocks noChangeArrowheads="1"/>
          </p:cNvSpPr>
          <p:nvPr/>
        </p:nvSpPr>
        <p:spPr bwMode="auto">
          <a:xfrm flipH="1">
            <a:off x="3550121" y="5616575"/>
            <a:ext cx="53975" cy="6985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57" name="Rectangle 25"/>
          <p:cNvSpPr>
            <a:spLocks noChangeArrowheads="1"/>
          </p:cNvSpPr>
          <p:nvPr/>
        </p:nvSpPr>
        <p:spPr bwMode="auto">
          <a:xfrm flipH="1">
            <a:off x="3491384" y="5651500"/>
            <a:ext cx="58737" cy="3492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58" name="Rectangle 26"/>
          <p:cNvSpPr>
            <a:spLocks noChangeArrowheads="1"/>
          </p:cNvSpPr>
          <p:nvPr/>
        </p:nvSpPr>
        <p:spPr bwMode="auto">
          <a:xfrm flipH="1">
            <a:off x="3437409" y="5651500"/>
            <a:ext cx="53975" cy="3492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59" name="Rectangle 27"/>
          <p:cNvSpPr>
            <a:spLocks noChangeArrowheads="1"/>
          </p:cNvSpPr>
          <p:nvPr/>
        </p:nvSpPr>
        <p:spPr bwMode="auto">
          <a:xfrm flipH="1">
            <a:off x="3383434" y="5651500"/>
            <a:ext cx="53975" cy="3492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60" name="Rectangle 28"/>
          <p:cNvSpPr>
            <a:spLocks noChangeArrowheads="1"/>
          </p:cNvSpPr>
          <p:nvPr/>
        </p:nvSpPr>
        <p:spPr bwMode="auto">
          <a:xfrm flipH="1">
            <a:off x="3327871" y="5651500"/>
            <a:ext cx="55563" cy="3492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61" name="Rectangle 29"/>
          <p:cNvSpPr>
            <a:spLocks noChangeArrowheads="1"/>
          </p:cNvSpPr>
          <p:nvPr/>
        </p:nvSpPr>
        <p:spPr bwMode="auto">
          <a:xfrm flipH="1">
            <a:off x="3273896" y="5651500"/>
            <a:ext cx="53975" cy="3492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62" name="Rectangle 30"/>
          <p:cNvSpPr>
            <a:spLocks noChangeArrowheads="1"/>
          </p:cNvSpPr>
          <p:nvPr/>
        </p:nvSpPr>
        <p:spPr bwMode="auto">
          <a:xfrm flipH="1">
            <a:off x="3218334" y="5667375"/>
            <a:ext cx="55562" cy="1905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63" name="Rectangle 31"/>
          <p:cNvSpPr>
            <a:spLocks noChangeArrowheads="1"/>
          </p:cNvSpPr>
          <p:nvPr/>
        </p:nvSpPr>
        <p:spPr bwMode="auto">
          <a:xfrm flipH="1">
            <a:off x="3161184" y="5667375"/>
            <a:ext cx="57150" cy="1905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64" name="Rectangle 32"/>
          <p:cNvSpPr>
            <a:spLocks noChangeArrowheads="1"/>
          </p:cNvSpPr>
          <p:nvPr/>
        </p:nvSpPr>
        <p:spPr bwMode="auto">
          <a:xfrm flipH="1">
            <a:off x="3105621" y="5667375"/>
            <a:ext cx="55563" cy="19050"/>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65" name="Rectangle 33"/>
          <p:cNvSpPr>
            <a:spLocks noChangeArrowheads="1"/>
          </p:cNvSpPr>
          <p:nvPr/>
        </p:nvSpPr>
        <p:spPr bwMode="auto">
          <a:xfrm flipH="1">
            <a:off x="3050059" y="5670550"/>
            <a:ext cx="55562" cy="1587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66" name="Rectangle 34"/>
          <p:cNvSpPr>
            <a:spLocks noChangeArrowheads="1"/>
          </p:cNvSpPr>
          <p:nvPr/>
        </p:nvSpPr>
        <p:spPr bwMode="auto">
          <a:xfrm flipH="1">
            <a:off x="2996084" y="5670550"/>
            <a:ext cx="53975" cy="1587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67" name="Rectangle 35"/>
          <p:cNvSpPr>
            <a:spLocks noChangeArrowheads="1"/>
          </p:cNvSpPr>
          <p:nvPr/>
        </p:nvSpPr>
        <p:spPr bwMode="auto">
          <a:xfrm flipH="1">
            <a:off x="2942109" y="5670550"/>
            <a:ext cx="53975" cy="1587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68" name="Rectangle 36"/>
          <p:cNvSpPr>
            <a:spLocks noChangeArrowheads="1"/>
          </p:cNvSpPr>
          <p:nvPr/>
        </p:nvSpPr>
        <p:spPr bwMode="auto">
          <a:xfrm flipH="1">
            <a:off x="2888134" y="5670550"/>
            <a:ext cx="53975" cy="15875"/>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69" name="Rectangle 37"/>
          <p:cNvSpPr>
            <a:spLocks noChangeArrowheads="1"/>
          </p:cNvSpPr>
          <p:nvPr/>
        </p:nvSpPr>
        <p:spPr bwMode="auto">
          <a:xfrm flipH="1">
            <a:off x="2827809" y="5678488"/>
            <a:ext cx="60325" cy="7937"/>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70" name="Rectangle 38"/>
          <p:cNvSpPr>
            <a:spLocks noChangeArrowheads="1"/>
          </p:cNvSpPr>
          <p:nvPr/>
        </p:nvSpPr>
        <p:spPr bwMode="auto">
          <a:xfrm flipH="1">
            <a:off x="2775421" y="5678488"/>
            <a:ext cx="52388" cy="7937"/>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71" name="Rectangle 39"/>
          <p:cNvSpPr>
            <a:spLocks noChangeArrowheads="1"/>
          </p:cNvSpPr>
          <p:nvPr/>
        </p:nvSpPr>
        <p:spPr bwMode="auto">
          <a:xfrm flipH="1">
            <a:off x="2719859" y="5678488"/>
            <a:ext cx="55562" cy="7937"/>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72" name="Rectangle 40"/>
          <p:cNvSpPr>
            <a:spLocks noChangeArrowheads="1"/>
          </p:cNvSpPr>
          <p:nvPr/>
        </p:nvSpPr>
        <p:spPr bwMode="auto">
          <a:xfrm flipH="1">
            <a:off x="2664296" y="5678488"/>
            <a:ext cx="55563" cy="7937"/>
          </a:xfrm>
          <a:prstGeom prst="rect">
            <a:avLst/>
          </a:prstGeom>
          <a:solidFill>
            <a:srgbClr val="E00034"/>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73" name="Freeform 41"/>
          <p:cNvSpPr>
            <a:spLocks/>
          </p:cNvSpPr>
          <p:nvPr/>
        </p:nvSpPr>
        <p:spPr bwMode="auto">
          <a:xfrm flipH="1">
            <a:off x="4293071" y="5199063"/>
            <a:ext cx="53975" cy="66675"/>
          </a:xfrm>
          <a:custGeom>
            <a:avLst/>
            <a:gdLst>
              <a:gd name="T0" fmla="*/ 0 w 42"/>
              <a:gd name="T1" fmla="*/ 0 h 49"/>
              <a:gd name="T2" fmla="*/ 20 w 42"/>
              <a:gd name="T3" fmla="*/ 26 h 49"/>
              <a:gd name="T4" fmla="*/ 42 w 42"/>
              <a:gd name="T5" fmla="*/ 49 h 49"/>
              <a:gd name="T6" fmla="*/ 0 60000 65536"/>
              <a:gd name="T7" fmla="*/ 0 60000 65536"/>
              <a:gd name="T8" fmla="*/ 0 60000 65536"/>
              <a:gd name="T9" fmla="*/ 0 w 42"/>
              <a:gd name="T10" fmla="*/ 0 h 49"/>
              <a:gd name="T11" fmla="*/ 42 w 42"/>
              <a:gd name="T12" fmla="*/ 49 h 49"/>
            </a:gdLst>
            <a:ahLst/>
            <a:cxnLst>
              <a:cxn ang="T6">
                <a:pos x="T0" y="T1"/>
              </a:cxn>
              <a:cxn ang="T7">
                <a:pos x="T2" y="T3"/>
              </a:cxn>
              <a:cxn ang="T8">
                <a:pos x="T4" y="T5"/>
              </a:cxn>
            </a:cxnLst>
            <a:rect l="T9" t="T10" r="T11" b="T12"/>
            <a:pathLst>
              <a:path w="42" h="49">
                <a:moveTo>
                  <a:pt x="0" y="0"/>
                </a:moveTo>
                <a:lnTo>
                  <a:pt x="20" y="26"/>
                </a:lnTo>
                <a:lnTo>
                  <a:pt x="42" y="49"/>
                </a:lnTo>
              </a:path>
            </a:pathLst>
          </a:custGeom>
          <a:solidFill>
            <a:srgbClr val="E00034"/>
          </a:solidFill>
          <a:ln w="9525">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74" name="Line 42"/>
          <p:cNvSpPr>
            <a:spLocks noChangeShapeType="1"/>
          </p:cNvSpPr>
          <p:nvPr/>
        </p:nvSpPr>
        <p:spPr bwMode="auto">
          <a:xfrm flipH="1">
            <a:off x="4239096" y="5265738"/>
            <a:ext cx="53975" cy="55562"/>
          </a:xfrm>
          <a:prstGeom prst="line">
            <a:avLst/>
          </a:prstGeom>
          <a:noFill/>
          <a:ln w="9525">
            <a:solidFill>
              <a:srgbClr val="000000"/>
            </a:solidFill>
            <a:round/>
            <a:headEnd/>
            <a:tailEnd/>
          </a:ln>
        </p:spPr>
        <p:txBody>
          <a:bodyPr/>
          <a:lstStyle/>
          <a:p>
            <a:endParaRPr lang="en-GB"/>
          </a:p>
        </p:txBody>
      </p:sp>
      <p:sp>
        <p:nvSpPr>
          <p:cNvPr id="248875" name="Freeform 43"/>
          <p:cNvSpPr>
            <a:spLocks/>
          </p:cNvSpPr>
          <p:nvPr/>
        </p:nvSpPr>
        <p:spPr bwMode="auto">
          <a:xfrm flipH="1">
            <a:off x="4183534" y="5321300"/>
            <a:ext cx="55562" cy="55563"/>
          </a:xfrm>
          <a:custGeom>
            <a:avLst/>
            <a:gdLst>
              <a:gd name="T0" fmla="*/ 0 w 43"/>
              <a:gd name="T1" fmla="*/ 0 h 40"/>
              <a:gd name="T2" fmla="*/ 20 w 43"/>
              <a:gd name="T3" fmla="*/ 20 h 40"/>
              <a:gd name="T4" fmla="*/ 43 w 43"/>
              <a:gd name="T5" fmla="*/ 40 h 40"/>
              <a:gd name="T6" fmla="*/ 0 60000 65536"/>
              <a:gd name="T7" fmla="*/ 0 60000 65536"/>
              <a:gd name="T8" fmla="*/ 0 60000 65536"/>
              <a:gd name="T9" fmla="*/ 0 w 43"/>
              <a:gd name="T10" fmla="*/ 0 h 40"/>
              <a:gd name="T11" fmla="*/ 43 w 43"/>
              <a:gd name="T12" fmla="*/ 40 h 40"/>
            </a:gdLst>
            <a:ahLst/>
            <a:cxnLst>
              <a:cxn ang="T6">
                <a:pos x="T0" y="T1"/>
              </a:cxn>
              <a:cxn ang="T7">
                <a:pos x="T2" y="T3"/>
              </a:cxn>
              <a:cxn ang="T8">
                <a:pos x="T4" y="T5"/>
              </a:cxn>
            </a:cxnLst>
            <a:rect l="T9" t="T10" r="T11" b="T12"/>
            <a:pathLst>
              <a:path w="43" h="40">
                <a:moveTo>
                  <a:pt x="0" y="0"/>
                </a:moveTo>
                <a:lnTo>
                  <a:pt x="20" y="20"/>
                </a:lnTo>
                <a:lnTo>
                  <a:pt x="43" y="40"/>
                </a:lnTo>
              </a:path>
            </a:pathLst>
          </a:custGeom>
          <a:solidFill>
            <a:srgbClr val="E00034"/>
          </a:solidFill>
          <a:ln w="9525">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76" name="Freeform 44"/>
          <p:cNvSpPr>
            <a:spLocks/>
          </p:cNvSpPr>
          <p:nvPr/>
        </p:nvSpPr>
        <p:spPr bwMode="auto">
          <a:xfrm flipH="1">
            <a:off x="4129559" y="5376863"/>
            <a:ext cx="53975" cy="41275"/>
          </a:xfrm>
          <a:custGeom>
            <a:avLst/>
            <a:gdLst>
              <a:gd name="T0" fmla="*/ 0 w 42"/>
              <a:gd name="T1" fmla="*/ 0 h 31"/>
              <a:gd name="T2" fmla="*/ 20 w 42"/>
              <a:gd name="T3" fmla="*/ 17 h 31"/>
              <a:gd name="T4" fmla="*/ 42 w 42"/>
              <a:gd name="T5" fmla="*/ 31 h 31"/>
              <a:gd name="T6" fmla="*/ 0 60000 65536"/>
              <a:gd name="T7" fmla="*/ 0 60000 65536"/>
              <a:gd name="T8" fmla="*/ 0 60000 65536"/>
              <a:gd name="T9" fmla="*/ 0 w 42"/>
              <a:gd name="T10" fmla="*/ 0 h 31"/>
              <a:gd name="T11" fmla="*/ 42 w 42"/>
              <a:gd name="T12" fmla="*/ 31 h 31"/>
            </a:gdLst>
            <a:ahLst/>
            <a:cxnLst>
              <a:cxn ang="T6">
                <a:pos x="T0" y="T1"/>
              </a:cxn>
              <a:cxn ang="T7">
                <a:pos x="T2" y="T3"/>
              </a:cxn>
              <a:cxn ang="T8">
                <a:pos x="T4" y="T5"/>
              </a:cxn>
            </a:cxnLst>
            <a:rect l="T9" t="T10" r="T11" b="T12"/>
            <a:pathLst>
              <a:path w="42" h="31">
                <a:moveTo>
                  <a:pt x="0" y="0"/>
                </a:moveTo>
                <a:lnTo>
                  <a:pt x="20" y="17"/>
                </a:lnTo>
                <a:lnTo>
                  <a:pt x="42" y="31"/>
                </a:lnTo>
              </a:path>
            </a:pathLst>
          </a:custGeom>
          <a:solidFill>
            <a:srgbClr val="E00034"/>
          </a:solidFill>
          <a:ln w="9525">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77" name="Freeform 45"/>
          <p:cNvSpPr>
            <a:spLocks/>
          </p:cNvSpPr>
          <p:nvPr/>
        </p:nvSpPr>
        <p:spPr bwMode="auto">
          <a:xfrm flipH="1">
            <a:off x="4073996" y="5418138"/>
            <a:ext cx="55563" cy="36512"/>
          </a:xfrm>
          <a:custGeom>
            <a:avLst/>
            <a:gdLst>
              <a:gd name="T0" fmla="*/ 0 w 43"/>
              <a:gd name="T1" fmla="*/ 0 h 26"/>
              <a:gd name="T2" fmla="*/ 20 w 43"/>
              <a:gd name="T3" fmla="*/ 15 h 26"/>
              <a:gd name="T4" fmla="*/ 43 w 43"/>
              <a:gd name="T5" fmla="*/ 26 h 26"/>
              <a:gd name="T6" fmla="*/ 0 60000 65536"/>
              <a:gd name="T7" fmla="*/ 0 60000 65536"/>
              <a:gd name="T8" fmla="*/ 0 60000 65536"/>
              <a:gd name="T9" fmla="*/ 0 w 43"/>
              <a:gd name="T10" fmla="*/ 0 h 26"/>
              <a:gd name="T11" fmla="*/ 43 w 43"/>
              <a:gd name="T12" fmla="*/ 26 h 26"/>
            </a:gdLst>
            <a:ahLst/>
            <a:cxnLst>
              <a:cxn ang="T6">
                <a:pos x="T0" y="T1"/>
              </a:cxn>
              <a:cxn ang="T7">
                <a:pos x="T2" y="T3"/>
              </a:cxn>
              <a:cxn ang="T8">
                <a:pos x="T4" y="T5"/>
              </a:cxn>
            </a:cxnLst>
            <a:rect l="T9" t="T10" r="T11" b="T12"/>
            <a:pathLst>
              <a:path w="43" h="26">
                <a:moveTo>
                  <a:pt x="0" y="0"/>
                </a:moveTo>
                <a:lnTo>
                  <a:pt x="20" y="15"/>
                </a:lnTo>
                <a:lnTo>
                  <a:pt x="43" y="26"/>
                </a:lnTo>
              </a:path>
            </a:pathLst>
          </a:custGeom>
          <a:solidFill>
            <a:srgbClr val="E00034"/>
          </a:solidFill>
          <a:ln w="9525">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78" name="Freeform 46"/>
          <p:cNvSpPr>
            <a:spLocks/>
          </p:cNvSpPr>
          <p:nvPr/>
        </p:nvSpPr>
        <p:spPr bwMode="auto">
          <a:xfrm flipH="1">
            <a:off x="4016846" y="5454650"/>
            <a:ext cx="57150" cy="34925"/>
          </a:xfrm>
          <a:custGeom>
            <a:avLst/>
            <a:gdLst>
              <a:gd name="T0" fmla="*/ 0 w 45"/>
              <a:gd name="T1" fmla="*/ 0 h 26"/>
              <a:gd name="T2" fmla="*/ 23 w 45"/>
              <a:gd name="T3" fmla="*/ 14 h 26"/>
              <a:gd name="T4" fmla="*/ 45 w 45"/>
              <a:gd name="T5" fmla="*/ 26 h 26"/>
              <a:gd name="T6" fmla="*/ 0 60000 65536"/>
              <a:gd name="T7" fmla="*/ 0 60000 65536"/>
              <a:gd name="T8" fmla="*/ 0 60000 65536"/>
              <a:gd name="T9" fmla="*/ 0 w 45"/>
              <a:gd name="T10" fmla="*/ 0 h 26"/>
              <a:gd name="T11" fmla="*/ 45 w 45"/>
              <a:gd name="T12" fmla="*/ 26 h 26"/>
            </a:gdLst>
            <a:ahLst/>
            <a:cxnLst>
              <a:cxn ang="T6">
                <a:pos x="T0" y="T1"/>
              </a:cxn>
              <a:cxn ang="T7">
                <a:pos x="T2" y="T3"/>
              </a:cxn>
              <a:cxn ang="T8">
                <a:pos x="T4" y="T5"/>
              </a:cxn>
            </a:cxnLst>
            <a:rect l="T9" t="T10" r="T11" b="T12"/>
            <a:pathLst>
              <a:path w="45" h="26">
                <a:moveTo>
                  <a:pt x="0" y="0"/>
                </a:moveTo>
                <a:lnTo>
                  <a:pt x="23" y="14"/>
                </a:lnTo>
                <a:lnTo>
                  <a:pt x="45" y="26"/>
                </a:lnTo>
              </a:path>
            </a:pathLst>
          </a:custGeom>
          <a:solidFill>
            <a:srgbClr val="E00034"/>
          </a:solidFill>
          <a:ln w="9525">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79" name="Line 47"/>
          <p:cNvSpPr>
            <a:spLocks noChangeShapeType="1"/>
          </p:cNvSpPr>
          <p:nvPr/>
        </p:nvSpPr>
        <p:spPr bwMode="auto">
          <a:xfrm flipH="1">
            <a:off x="3961284" y="5489575"/>
            <a:ext cx="55562" cy="26988"/>
          </a:xfrm>
          <a:prstGeom prst="line">
            <a:avLst/>
          </a:prstGeom>
          <a:noFill/>
          <a:ln w="9525">
            <a:solidFill>
              <a:srgbClr val="000000"/>
            </a:solidFill>
            <a:round/>
            <a:headEnd/>
            <a:tailEnd/>
          </a:ln>
        </p:spPr>
        <p:txBody>
          <a:bodyPr/>
          <a:lstStyle/>
          <a:p>
            <a:endParaRPr lang="en-GB"/>
          </a:p>
        </p:txBody>
      </p:sp>
      <p:sp>
        <p:nvSpPr>
          <p:cNvPr id="248880" name="Line 48"/>
          <p:cNvSpPr>
            <a:spLocks noChangeShapeType="1"/>
          </p:cNvSpPr>
          <p:nvPr/>
        </p:nvSpPr>
        <p:spPr bwMode="auto">
          <a:xfrm flipH="1">
            <a:off x="3907309" y="5516563"/>
            <a:ext cx="53975" cy="23812"/>
          </a:xfrm>
          <a:prstGeom prst="line">
            <a:avLst/>
          </a:prstGeom>
          <a:noFill/>
          <a:ln w="9525">
            <a:solidFill>
              <a:srgbClr val="000000"/>
            </a:solidFill>
            <a:round/>
            <a:headEnd/>
            <a:tailEnd/>
          </a:ln>
        </p:spPr>
        <p:txBody>
          <a:bodyPr/>
          <a:lstStyle/>
          <a:p>
            <a:endParaRPr lang="en-GB"/>
          </a:p>
        </p:txBody>
      </p:sp>
      <p:sp>
        <p:nvSpPr>
          <p:cNvPr id="248881" name="Line 49"/>
          <p:cNvSpPr>
            <a:spLocks noChangeShapeType="1"/>
          </p:cNvSpPr>
          <p:nvPr/>
        </p:nvSpPr>
        <p:spPr bwMode="auto">
          <a:xfrm flipH="1">
            <a:off x="3851746" y="5540375"/>
            <a:ext cx="55563" cy="19050"/>
          </a:xfrm>
          <a:prstGeom prst="line">
            <a:avLst/>
          </a:prstGeom>
          <a:noFill/>
          <a:ln w="9525">
            <a:solidFill>
              <a:srgbClr val="000000"/>
            </a:solidFill>
            <a:round/>
            <a:headEnd/>
            <a:tailEnd/>
          </a:ln>
        </p:spPr>
        <p:txBody>
          <a:bodyPr/>
          <a:lstStyle/>
          <a:p>
            <a:endParaRPr lang="en-GB"/>
          </a:p>
        </p:txBody>
      </p:sp>
      <p:sp>
        <p:nvSpPr>
          <p:cNvPr id="248882" name="Line 50"/>
          <p:cNvSpPr>
            <a:spLocks noChangeShapeType="1"/>
          </p:cNvSpPr>
          <p:nvPr/>
        </p:nvSpPr>
        <p:spPr bwMode="auto">
          <a:xfrm flipH="1">
            <a:off x="3797771" y="5559425"/>
            <a:ext cx="53975" cy="17463"/>
          </a:xfrm>
          <a:prstGeom prst="line">
            <a:avLst/>
          </a:prstGeom>
          <a:noFill/>
          <a:ln w="9525">
            <a:solidFill>
              <a:srgbClr val="000000"/>
            </a:solidFill>
            <a:round/>
            <a:headEnd/>
            <a:tailEnd/>
          </a:ln>
        </p:spPr>
        <p:txBody>
          <a:bodyPr/>
          <a:lstStyle/>
          <a:p>
            <a:endParaRPr lang="en-GB"/>
          </a:p>
        </p:txBody>
      </p:sp>
      <p:sp>
        <p:nvSpPr>
          <p:cNvPr id="248883" name="Line 51"/>
          <p:cNvSpPr>
            <a:spLocks noChangeShapeType="1"/>
          </p:cNvSpPr>
          <p:nvPr/>
        </p:nvSpPr>
        <p:spPr bwMode="auto">
          <a:xfrm flipH="1">
            <a:off x="3743796" y="5576888"/>
            <a:ext cx="53975" cy="15875"/>
          </a:xfrm>
          <a:prstGeom prst="line">
            <a:avLst/>
          </a:prstGeom>
          <a:noFill/>
          <a:ln w="9525">
            <a:solidFill>
              <a:srgbClr val="000000"/>
            </a:solidFill>
            <a:round/>
            <a:headEnd/>
            <a:tailEnd/>
          </a:ln>
        </p:spPr>
        <p:txBody>
          <a:bodyPr/>
          <a:lstStyle/>
          <a:p>
            <a:endParaRPr lang="en-GB"/>
          </a:p>
        </p:txBody>
      </p:sp>
      <p:sp>
        <p:nvSpPr>
          <p:cNvPr id="248884" name="Freeform 52"/>
          <p:cNvSpPr>
            <a:spLocks/>
          </p:cNvSpPr>
          <p:nvPr/>
        </p:nvSpPr>
        <p:spPr bwMode="auto">
          <a:xfrm flipH="1">
            <a:off x="3685059" y="5592763"/>
            <a:ext cx="58737" cy="12700"/>
          </a:xfrm>
          <a:custGeom>
            <a:avLst/>
            <a:gdLst>
              <a:gd name="T0" fmla="*/ 0 w 46"/>
              <a:gd name="T1" fmla="*/ 0 h 9"/>
              <a:gd name="T2" fmla="*/ 23 w 46"/>
              <a:gd name="T3" fmla="*/ 6 h 9"/>
              <a:gd name="T4" fmla="*/ 46 w 46"/>
              <a:gd name="T5" fmla="*/ 9 h 9"/>
              <a:gd name="T6" fmla="*/ 0 60000 65536"/>
              <a:gd name="T7" fmla="*/ 0 60000 65536"/>
              <a:gd name="T8" fmla="*/ 0 60000 65536"/>
              <a:gd name="T9" fmla="*/ 0 w 46"/>
              <a:gd name="T10" fmla="*/ 0 h 9"/>
              <a:gd name="T11" fmla="*/ 46 w 46"/>
              <a:gd name="T12" fmla="*/ 9 h 9"/>
            </a:gdLst>
            <a:ahLst/>
            <a:cxnLst>
              <a:cxn ang="T6">
                <a:pos x="T0" y="T1"/>
              </a:cxn>
              <a:cxn ang="T7">
                <a:pos x="T2" y="T3"/>
              </a:cxn>
              <a:cxn ang="T8">
                <a:pos x="T4" y="T5"/>
              </a:cxn>
            </a:cxnLst>
            <a:rect l="T9" t="T10" r="T11" b="T12"/>
            <a:pathLst>
              <a:path w="46" h="9">
                <a:moveTo>
                  <a:pt x="0" y="0"/>
                </a:moveTo>
                <a:lnTo>
                  <a:pt x="23" y="6"/>
                </a:lnTo>
                <a:lnTo>
                  <a:pt x="46" y="9"/>
                </a:lnTo>
              </a:path>
            </a:pathLst>
          </a:custGeom>
          <a:solidFill>
            <a:srgbClr val="E00034"/>
          </a:solidFill>
          <a:ln w="9525">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85" name="Line 53"/>
          <p:cNvSpPr>
            <a:spLocks noChangeShapeType="1"/>
          </p:cNvSpPr>
          <p:nvPr/>
        </p:nvSpPr>
        <p:spPr bwMode="auto">
          <a:xfrm flipH="1">
            <a:off x="3631084" y="5605463"/>
            <a:ext cx="53975" cy="11112"/>
          </a:xfrm>
          <a:prstGeom prst="line">
            <a:avLst/>
          </a:prstGeom>
          <a:noFill/>
          <a:ln w="9525">
            <a:solidFill>
              <a:srgbClr val="000000"/>
            </a:solidFill>
            <a:round/>
            <a:headEnd/>
            <a:tailEnd/>
          </a:ln>
        </p:spPr>
        <p:txBody>
          <a:bodyPr/>
          <a:lstStyle/>
          <a:p>
            <a:endParaRPr lang="en-GB"/>
          </a:p>
        </p:txBody>
      </p:sp>
      <p:sp>
        <p:nvSpPr>
          <p:cNvPr id="248886" name="Line 54"/>
          <p:cNvSpPr>
            <a:spLocks noChangeShapeType="1"/>
          </p:cNvSpPr>
          <p:nvPr/>
        </p:nvSpPr>
        <p:spPr bwMode="auto">
          <a:xfrm flipH="1">
            <a:off x="3575521" y="5616575"/>
            <a:ext cx="55563" cy="11113"/>
          </a:xfrm>
          <a:prstGeom prst="line">
            <a:avLst/>
          </a:prstGeom>
          <a:noFill/>
          <a:ln w="9525">
            <a:solidFill>
              <a:srgbClr val="000000"/>
            </a:solidFill>
            <a:round/>
            <a:headEnd/>
            <a:tailEnd/>
          </a:ln>
        </p:spPr>
        <p:txBody>
          <a:bodyPr/>
          <a:lstStyle/>
          <a:p>
            <a:endParaRPr lang="en-GB"/>
          </a:p>
        </p:txBody>
      </p:sp>
      <p:sp>
        <p:nvSpPr>
          <p:cNvPr id="248887" name="Line 55"/>
          <p:cNvSpPr>
            <a:spLocks noChangeShapeType="1"/>
          </p:cNvSpPr>
          <p:nvPr/>
        </p:nvSpPr>
        <p:spPr bwMode="auto">
          <a:xfrm flipH="1">
            <a:off x="3521546" y="5627688"/>
            <a:ext cx="53975" cy="7937"/>
          </a:xfrm>
          <a:prstGeom prst="line">
            <a:avLst/>
          </a:prstGeom>
          <a:noFill/>
          <a:ln w="9525">
            <a:solidFill>
              <a:srgbClr val="000000"/>
            </a:solidFill>
            <a:round/>
            <a:headEnd/>
            <a:tailEnd/>
          </a:ln>
        </p:spPr>
        <p:txBody>
          <a:bodyPr/>
          <a:lstStyle/>
          <a:p>
            <a:endParaRPr lang="en-GB"/>
          </a:p>
        </p:txBody>
      </p:sp>
      <p:sp>
        <p:nvSpPr>
          <p:cNvPr id="248888" name="Line 56"/>
          <p:cNvSpPr>
            <a:spLocks noChangeShapeType="1"/>
          </p:cNvSpPr>
          <p:nvPr/>
        </p:nvSpPr>
        <p:spPr bwMode="auto">
          <a:xfrm flipH="1">
            <a:off x="3465984" y="5635625"/>
            <a:ext cx="55562" cy="7938"/>
          </a:xfrm>
          <a:prstGeom prst="line">
            <a:avLst/>
          </a:prstGeom>
          <a:noFill/>
          <a:ln w="9525">
            <a:solidFill>
              <a:srgbClr val="000000"/>
            </a:solidFill>
            <a:round/>
            <a:headEnd/>
            <a:tailEnd/>
          </a:ln>
        </p:spPr>
        <p:txBody>
          <a:bodyPr/>
          <a:lstStyle/>
          <a:p>
            <a:endParaRPr lang="en-GB"/>
          </a:p>
        </p:txBody>
      </p:sp>
      <p:sp>
        <p:nvSpPr>
          <p:cNvPr id="248889" name="Line 57"/>
          <p:cNvSpPr>
            <a:spLocks noChangeShapeType="1"/>
          </p:cNvSpPr>
          <p:nvPr/>
        </p:nvSpPr>
        <p:spPr bwMode="auto">
          <a:xfrm flipH="1">
            <a:off x="3410421" y="5643563"/>
            <a:ext cx="55563" cy="3175"/>
          </a:xfrm>
          <a:prstGeom prst="line">
            <a:avLst/>
          </a:prstGeom>
          <a:noFill/>
          <a:ln w="9525">
            <a:solidFill>
              <a:srgbClr val="000000"/>
            </a:solidFill>
            <a:round/>
            <a:headEnd/>
            <a:tailEnd/>
          </a:ln>
        </p:spPr>
        <p:txBody>
          <a:bodyPr/>
          <a:lstStyle/>
          <a:p>
            <a:endParaRPr lang="en-GB"/>
          </a:p>
        </p:txBody>
      </p:sp>
      <p:sp>
        <p:nvSpPr>
          <p:cNvPr id="248890" name="Line 58"/>
          <p:cNvSpPr>
            <a:spLocks noChangeShapeType="1"/>
          </p:cNvSpPr>
          <p:nvPr/>
        </p:nvSpPr>
        <p:spPr bwMode="auto">
          <a:xfrm flipH="1">
            <a:off x="3356446" y="5646738"/>
            <a:ext cx="53975" cy="7937"/>
          </a:xfrm>
          <a:prstGeom prst="line">
            <a:avLst/>
          </a:prstGeom>
          <a:noFill/>
          <a:ln w="9525">
            <a:solidFill>
              <a:srgbClr val="000000"/>
            </a:solidFill>
            <a:round/>
            <a:headEnd/>
            <a:tailEnd/>
          </a:ln>
        </p:spPr>
        <p:txBody>
          <a:bodyPr/>
          <a:lstStyle/>
          <a:p>
            <a:endParaRPr lang="en-GB"/>
          </a:p>
        </p:txBody>
      </p:sp>
      <p:sp>
        <p:nvSpPr>
          <p:cNvPr id="248891" name="Freeform 59"/>
          <p:cNvSpPr>
            <a:spLocks/>
          </p:cNvSpPr>
          <p:nvPr/>
        </p:nvSpPr>
        <p:spPr bwMode="auto">
          <a:xfrm flipH="1">
            <a:off x="3297709" y="5654675"/>
            <a:ext cx="58737" cy="4763"/>
          </a:xfrm>
          <a:custGeom>
            <a:avLst/>
            <a:gdLst>
              <a:gd name="T0" fmla="*/ 0 w 46"/>
              <a:gd name="T1" fmla="*/ 0 h 3"/>
              <a:gd name="T2" fmla="*/ 23 w 46"/>
              <a:gd name="T3" fmla="*/ 3 h 3"/>
              <a:gd name="T4" fmla="*/ 46 w 46"/>
              <a:gd name="T5" fmla="*/ 3 h 3"/>
              <a:gd name="T6" fmla="*/ 0 60000 65536"/>
              <a:gd name="T7" fmla="*/ 0 60000 65536"/>
              <a:gd name="T8" fmla="*/ 0 60000 65536"/>
              <a:gd name="T9" fmla="*/ 0 w 46"/>
              <a:gd name="T10" fmla="*/ 0 h 3"/>
              <a:gd name="T11" fmla="*/ 46 w 46"/>
              <a:gd name="T12" fmla="*/ 3 h 3"/>
            </a:gdLst>
            <a:ahLst/>
            <a:cxnLst>
              <a:cxn ang="T6">
                <a:pos x="T0" y="T1"/>
              </a:cxn>
              <a:cxn ang="T7">
                <a:pos x="T2" y="T3"/>
              </a:cxn>
              <a:cxn ang="T8">
                <a:pos x="T4" y="T5"/>
              </a:cxn>
            </a:cxnLst>
            <a:rect l="T9" t="T10" r="T11" b="T12"/>
            <a:pathLst>
              <a:path w="46" h="3">
                <a:moveTo>
                  <a:pt x="0" y="0"/>
                </a:moveTo>
                <a:lnTo>
                  <a:pt x="23" y="3"/>
                </a:lnTo>
                <a:lnTo>
                  <a:pt x="46" y="3"/>
                </a:lnTo>
              </a:path>
            </a:pathLst>
          </a:custGeom>
          <a:solidFill>
            <a:srgbClr val="E00034"/>
          </a:solidFill>
          <a:ln w="9525">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92" name="Line 60"/>
          <p:cNvSpPr>
            <a:spLocks noChangeShapeType="1"/>
          </p:cNvSpPr>
          <p:nvPr/>
        </p:nvSpPr>
        <p:spPr bwMode="auto">
          <a:xfrm flipH="1">
            <a:off x="3243734" y="5659438"/>
            <a:ext cx="53975" cy="3175"/>
          </a:xfrm>
          <a:prstGeom prst="line">
            <a:avLst/>
          </a:prstGeom>
          <a:noFill/>
          <a:ln w="9525">
            <a:solidFill>
              <a:srgbClr val="000000"/>
            </a:solidFill>
            <a:round/>
            <a:headEnd/>
            <a:tailEnd/>
          </a:ln>
        </p:spPr>
        <p:txBody>
          <a:bodyPr/>
          <a:lstStyle/>
          <a:p>
            <a:endParaRPr lang="en-GB"/>
          </a:p>
        </p:txBody>
      </p:sp>
      <p:sp>
        <p:nvSpPr>
          <p:cNvPr id="248893" name="Line 61"/>
          <p:cNvSpPr>
            <a:spLocks noChangeShapeType="1"/>
          </p:cNvSpPr>
          <p:nvPr/>
        </p:nvSpPr>
        <p:spPr bwMode="auto">
          <a:xfrm flipH="1">
            <a:off x="3189759" y="5662613"/>
            <a:ext cx="53975" cy="4762"/>
          </a:xfrm>
          <a:prstGeom prst="line">
            <a:avLst/>
          </a:prstGeom>
          <a:noFill/>
          <a:ln w="9525">
            <a:solidFill>
              <a:srgbClr val="000000"/>
            </a:solidFill>
            <a:round/>
            <a:headEnd/>
            <a:tailEnd/>
          </a:ln>
        </p:spPr>
        <p:txBody>
          <a:bodyPr/>
          <a:lstStyle/>
          <a:p>
            <a:endParaRPr lang="en-GB"/>
          </a:p>
        </p:txBody>
      </p:sp>
      <p:sp>
        <p:nvSpPr>
          <p:cNvPr id="248894" name="Line 62"/>
          <p:cNvSpPr>
            <a:spLocks noChangeShapeType="1"/>
          </p:cNvSpPr>
          <p:nvPr/>
        </p:nvSpPr>
        <p:spPr bwMode="auto">
          <a:xfrm flipH="1">
            <a:off x="3135784" y="5667375"/>
            <a:ext cx="53975" cy="1588"/>
          </a:xfrm>
          <a:prstGeom prst="line">
            <a:avLst/>
          </a:prstGeom>
          <a:noFill/>
          <a:ln w="9525">
            <a:solidFill>
              <a:srgbClr val="000000"/>
            </a:solidFill>
            <a:round/>
            <a:headEnd/>
            <a:tailEnd/>
          </a:ln>
        </p:spPr>
        <p:txBody>
          <a:bodyPr/>
          <a:lstStyle/>
          <a:p>
            <a:endParaRPr lang="en-GB"/>
          </a:p>
        </p:txBody>
      </p:sp>
      <p:sp>
        <p:nvSpPr>
          <p:cNvPr id="248895" name="Line 63"/>
          <p:cNvSpPr>
            <a:spLocks noChangeShapeType="1"/>
          </p:cNvSpPr>
          <p:nvPr/>
        </p:nvSpPr>
        <p:spPr bwMode="auto">
          <a:xfrm flipH="1">
            <a:off x="3080221" y="5667375"/>
            <a:ext cx="55563" cy="3175"/>
          </a:xfrm>
          <a:prstGeom prst="line">
            <a:avLst/>
          </a:prstGeom>
          <a:noFill/>
          <a:ln w="9525">
            <a:solidFill>
              <a:srgbClr val="000000"/>
            </a:solidFill>
            <a:round/>
            <a:headEnd/>
            <a:tailEnd/>
          </a:ln>
        </p:spPr>
        <p:txBody>
          <a:bodyPr/>
          <a:lstStyle/>
          <a:p>
            <a:endParaRPr lang="en-GB"/>
          </a:p>
        </p:txBody>
      </p:sp>
      <p:sp>
        <p:nvSpPr>
          <p:cNvPr id="248896" name="Line 64"/>
          <p:cNvSpPr>
            <a:spLocks noChangeShapeType="1"/>
          </p:cNvSpPr>
          <p:nvPr/>
        </p:nvSpPr>
        <p:spPr bwMode="auto">
          <a:xfrm flipH="1">
            <a:off x="3024659" y="5670550"/>
            <a:ext cx="55562" cy="3175"/>
          </a:xfrm>
          <a:prstGeom prst="line">
            <a:avLst/>
          </a:prstGeom>
          <a:noFill/>
          <a:ln w="9525">
            <a:solidFill>
              <a:srgbClr val="000000"/>
            </a:solidFill>
            <a:round/>
            <a:headEnd/>
            <a:tailEnd/>
          </a:ln>
        </p:spPr>
        <p:txBody>
          <a:bodyPr/>
          <a:lstStyle/>
          <a:p>
            <a:endParaRPr lang="en-GB"/>
          </a:p>
        </p:txBody>
      </p:sp>
      <p:sp>
        <p:nvSpPr>
          <p:cNvPr id="248897" name="Freeform 65"/>
          <p:cNvSpPr>
            <a:spLocks/>
          </p:cNvSpPr>
          <p:nvPr/>
        </p:nvSpPr>
        <p:spPr bwMode="auto">
          <a:xfrm flipH="1">
            <a:off x="2967509" y="5673725"/>
            <a:ext cx="57150" cy="1588"/>
          </a:xfrm>
          <a:custGeom>
            <a:avLst/>
            <a:gdLst>
              <a:gd name="T0" fmla="*/ 0 w 45"/>
              <a:gd name="T1" fmla="*/ 0 h 1"/>
              <a:gd name="T2" fmla="*/ 22 w 45"/>
              <a:gd name="T3" fmla="*/ 0 h 1"/>
              <a:gd name="T4" fmla="*/ 45 w 45"/>
              <a:gd name="T5" fmla="*/ 0 h 1"/>
              <a:gd name="T6" fmla="*/ 0 60000 65536"/>
              <a:gd name="T7" fmla="*/ 0 60000 65536"/>
              <a:gd name="T8" fmla="*/ 0 60000 65536"/>
              <a:gd name="T9" fmla="*/ 0 w 45"/>
              <a:gd name="T10" fmla="*/ 0 h 1"/>
              <a:gd name="T11" fmla="*/ 45 w 45"/>
              <a:gd name="T12" fmla="*/ 1 h 1"/>
            </a:gdLst>
            <a:ahLst/>
            <a:cxnLst>
              <a:cxn ang="T6">
                <a:pos x="T0" y="T1"/>
              </a:cxn>
              <a:cxn ang="T7">
                <a:pos x="T2" y="T3"/>
              </a:cxn>
              <a:cxn ang="T8">
                <a:pos x="T4" y="T5"/>
              </a:cxn>
            </a:cxnLst>
            <a:rect l="T9" t="T10" r="T11" b="T12"/>
            <a:pathLst>
              <a:path w="45" h="1">
                <a:moveTo>
                  <a:pt x="0" y="0"/>
                </a:moveTo>
                <a:lnTo>
                  <a:pt x="22" y="0"/>
                </a:lnTo>
                <a:lnTo>
                  <a:pt x="45" y="0"/>
                </a:lnTo>
              </a:path>
            </a:pathLst>
          </a:custGeom>
          <a:solidFill>
            <a:srgbClr val="E00034"/>
          </a:solidFill>
          <a:ln w="9525">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898" name="Line 66"/>
          <p:cNvSpPr>
            <a:spLocks noChangeShapeType="1"/>
          </p:cNvSpPr>
          <p:nvPr/>
        </p:nvSpPr>
        <p:spPr bwMode="auto">
          <a:xfrm flipH="1">
            <a:off x="2911946" y="5673725"/>
            <a:ext cx="55563" cy="1588"/>
          </a:xfrm>
          <a:prstGeom prst="line">
            <a:avLst/>
          </a:prstGeom>
          <a:noFill/>
          <a:ln w="9525">
            <a:solidFill>
              <a:srgbClr val="000000"/>
            </a:solidFill>
            <a:round/>
            <a:headEnd/>
            <a:tailEnd/>
          </a:ln>
        </p:spPr>
        <p:txBody>
          <a:bodyPr/>
          <a:lstStyle/>
          <a:p>
            <a:endParaRPr lang="en-GB"/>
          </a:p>
        </p:txBody>
      </p:sp>
      <p:sp>
        <p:nvSpPr>
          <p:cNvPr id="248899" name="Freeform 67"/>
          <p:cNvSpPr>
            <a:spLocks/>
          </p:cNvSpPr>
          <p:nvPr/>
        </p:nvSpPr>
        <p:spPr bwMode="auto">
          <a:xfrm flipH="1">
            <a:off x="2857971" y="5673725"/>
            <a:ext cx="53975" cy="4763"/>
          </a:xfrm>
          <a:custGeom>
            <a:avLst/>
            <a:gdLst>
              <a:gd name="T0" fmla="*/ 0 w 42"/>
              <a:gd name="T1" fmla="*/ 0 h 3"/>
              <a:gd name="T2" fmla="*/ 19 w 42"/>
              <a:gd name="T3" fmla="*/ 0 h 3"/>
              <a:gd name="T4" fmla="*/ 42 w 42"/>
              <a:gd name="T5" fmla="*/ 3 h 3"/>
              <a:gd name="T6" fmla="*/ 0 60000 65536"/>
              <a:gd name="T7" fmla="*/ 0 60000 65536"/>
              <a:gd name="T8" fmla="*/ 0 60000 65536"/>
              <a:gd name="T9" fmla="*/ 0 w 42"/>
              <a:gd name="T10" fmla="*/ 0 h 3"/>
              <a:gd name="T11" fmla="*/ 42 w 42"/>
              <a:gd name="T12" fmla="*/ 3 h 3"/>
            </a:gdLst>
            <a:ahLst/>
            <a:cxnLst>
              <a:cxn ang="T6">
                <a:pos x="T0" y="T1"/>
              </a:cxn>
              <a:cxn ang="T7">
                <a:pos x="T2" y="T3"/>
              </a:cxn>
              <a:cxn ang="T8">
                <a:pos x="T4" y="T5"/>
              </a:cxn>
            </a:cxnLst>
            <a:rect l="T9" t="T10" r="T11" b="T12"/>
            <a:pathLst>
              <a:path w="42" h="3">
                <a:moveTo>
                  <a:pt x="0" y="0"/>
                </a:moveTo>
                <a:lnTo>
                  <a:pt x="19" y="0"/>
                </a:lnTo>
                <a:lnTo>
                  <a:pt x="42" y="3"/>
                </a:lnTo>
              </a:path>
            </a:pathLst>
          </a:custGeom>
          <a:solidFill>
            <a:srgbClr val="E00034"/>
          </a:solidFill>
          <a:ln w="9525">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00" name="Line 68"/>
          <p:cNvSpPr>
            <a:spLocks noChangeShapeType="1"/>
          </p:cNvSpPr>
          <p:nvPr/>
        </p:nvSpPr>
        <p:spPr bwMode="auto">
          <a:xfrm flipH="1">
            <a:off x="2802409" y="5678488"/>
            <a:ext cx="55562" cy="1587"/>
          </a:xfrm>
          <a:prstGeom prst="line">
            <a:avLst/>
          </a:prstGeom>
          <a:noFill/>
          <a:ln w="9525">
            <a:solidFill>
              <a:srgbClr val="000000"/>
            </a:solidFill>
            <a:round/>
            <a:headEnd/>
            <a:tailEnd/>
          </a:ln>
        </p:spPr>
        <p:txBody>
          <a:bodyPr/>
          <a:lstStyle/>
          <a:p>
            <a:endParaRPr lang="en-GB"/>
          </a:p>
        </p:txBody>
      </p:sp>
      <p:sp>
        <p:nvSpPr>
          <p:cNvPr id="248901" name="Line 69"/>
          <p:cNvSpPr>
            <a:spLocks noChangeShapeType="1"/>
          </p:cNvSpPr>
          <p:nvPr/>
        </p:nvSpPr>
        <p:spPr bwMode="auto">
          <a:xfrm flipH="1">
            <a:off x="2748434" y="5678488"/>
            <a:ext cx="53975" cy="1587"/>
          </a:xfrm>
          <a:prstGeom prst="line">
            <a:avLst/>
          </a:prstGeom>
          <a:noFill/>
          <a:ln w="9525">
            <a:solidFill>
              <a:srgbClr val="000000"/>
            </a:solidFill>
            <a:round/>
            <a:headEnd/>
            <a:tailEnd/>
          </a:ln>
        </p:spPr>
        <p:txBody>
          <a:bodyPr/>
          <a:lstStyle/>
          <a:p>
            <a:endParaRPr lang="en-GB"/>
          </a:p>
        </p:txBody>
      </p:sp>
      <p:sp>
        <p:nvSpPr>
          <p:cNvPr id="248902" name="Line 70"/>
          <p:cNvSpPr>
            <a:spLocks noChangeShapeType="1"/>
          </p:cNvSpPr>
          <p:nvPr/>
        </p:nvSpPr>
        <p:spPr bwMode="auto">
          <a:xfrm flipH="1">
            <a:off x="2694459" y="5678488"/>
            <a:ext cx="53975" cy="3175"/>
          </a:xfrm>
          <a:prstGeom prst="line">
            <a:avLst/>
          </a:prstGeom>
          <a:noFill/>
          <a:ln w="9525">
            <a:solidFill>
              <a:srgbClr val="000000"/>
            </a:solidFill>
            <a:round/>
            <a:headEnd/>
            <a:tailEnd/>
          </a:ln>
        </p:spPr>
        <p:txBody>
          <a:bodyPr/>
          <a:lstStyle/>
          <a:p>
            <a:endParaRPr lang="en-GB"/>
          </a:p>
        </p:txBody>
      </p:sp>
      <p:sp>
        <p:nvSpPr>
          <p:cNvPr id="248903" name="Line 71"/>
          <p:cNvSpPr>
            <a:spLocks noChangeShapeType="1"/>
          </p:cNvSpPr>
          <p:nvPr/>
        </p:nvSpPr>
        <p:spPr bwMode="auto">
          <a:xfrm flipV="1">
            <a:off x="2627784" y="5684838"/>
            <a:ext cx="1746250" cy="0"/>
          </a:xfrm>
          <a:prstGeom prst="line">
            <a:avLst/>
          </a:prstGeom>
          <a:noFill/>
          <a:ln w="9525">
            <a:solidFill>
              <a:srgbClr val="000000"/>
            </a:solidFill>
            <a:round/>
            <a:headEnd/>
            <a:tailEnd/>
          </a:ln>
        </p:spPr>
        <p:txBody>
          <a:bodyPr lIns="64800" tIns="64800" rIns="64800" bIns="64800">
            <a:spAutoFit/>
          </a:bodyPr>
          <a:lstStyle/>
          <a:p>
            <a:endParaRPr lang="en-GB"/>
          </a:p>
        </p:txBody>
      </p:sp>
      <p:sp>
        <p:nvSpPr>
          <p:cNvPr id="248905" name="Rectangle 73"/>
          <p:cNvSpPr>
            <a:spLocks noChangeArrowheads="1"/>
          </p:cNvSpPr>
          <p:nvPr/>
        </p:nvSpPr>
        <p:spPr bwMode="auto">
          <a:xfrm>
            <a:off x="3027809" y="3598863"/>
            <a:ext cx="82550" cy="115887"/>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06" name="Rectangle 74"/>
          <p:cNvSpPr>
            <a:spLocks noChangeArrowheads="1"/>
          </p:cNvSpPr>
          <p:nvPr/>
        </p:nvSpPr>
        <p:spPr bwMode="auto">
          <a:xfrm>
            <a:off x="3110359" y="3598863"/>
            <a:ext cx="84138" cy="115887"/>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07" name="Rectangle 75"/>
          <p:cNvSpPr>
            <a:spLocks noChangeArrowheads="1"/>
          </p:cNvSpPr>
          <p:nvPr/>
        </p:nvSpPr>
        <p:spPr bwMode="auto">
          <a:xfrm>
            <a:off x="3194497" y="3484563"/>
            <a:ext cx="82550" cy="230187"/>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08" name="Rectangle 76"/>
          <p:cNvSpPr>
            <a:spLocks noChangeArrowheads="1"/>
          </p:cNvSpPr>
          <p:nvPr/>
        </p:nvSpPr>
        <p:spPr bwMode="auto">
          <a:xfrm>
            <a:off x="3277047" y="3368675"/>
            <a:ext cx="80962" cy="346075"/>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09" name="Rectangle 77"/>
          <p:cNvSpPr>
            <a:spLocks noChangeArrowheads="1"/>
          </p:cNvSpPr>
          <p:nvPr/>
        </p:nvSpPr>
        <p:spPr bwMode="auto">
          <a:xfrm>
            <a:off x="3358009" y="3251200"/>
            <a:ext cx="79375" cy="463550"/>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10" name="Rectangle 78"/>
          <p:cNvSpPr>
            <a:spLocks noChangeArrowheads="1"/>
          </p:cNvSpPr>
          <p:nvPr/>
        </p:nvSpPr>
        <p:spPr bwMode="auto">
          <a:xfrm>
            <a:off x="3437384" y="2909888"/>
            <a:ext cx="82550" cy="804862"/>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11" name="Rectangle 79"/>
          <p:cNvSpPr>
            <a:spLocks noChangeArrowheads="1"/>
          </p:cNvSpPr>
          <p:nvPr/>
        </p:nvSpPr>
        <p:spPr bwMode="auto">
          <a:xfrm>
            <a:off x="3519934" y="3024188"/>
            <a:ext cx="82550" cy="690562"/>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12" name="Rectangle 80"/>
          <p:cNvSpPr>
            <a:spLocks noChangeArrowheads="1"/>
          </p:cNvSpPr>
          <p:nvPr/>
        </p:nvSpPr>
        <p:spPr bwMode="auto">
          <a:xfrm>
            <a:off x="3602484" y="2792413"/>
            <a:ext cx="82550" cy="922337"/>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13" name="Rectangle 81"/>
          <p:cNvSpPr>
            <a:spLocks noChangeArrowheads="1"/>
          </p:cNvSpPr>
          <p:nvPr/>
        </p:nvSpPr>
        <p:spPr bwMode="auto">
          <a:xfrm>
            <a:off x="3685034" y="2909888"/>
            <a:ext cx="84138" cy="804862"/>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14" name="Rectangle 82"/>
          <p:cNvSpPr>
            <a:spLocks noChangeArrowheads="1"/>
          </p:cNvSpPr>
          <p:nvPr/>
        </p:nvSpPr>
        <p:spPr bwMode="auto">
          <a:xfrm>
            <a:off x="3769172" y="3251200"/>
            <a:ext cx="74612" cy="463550"/>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15" name="Rectangle 83"/>
          <p:cNvSpPr>
            <a:spLocks noChangeArrowheads="1"/>
          </p:cNvSpPr>
          <p:nvPr/>
        </p:nvSpPr>
        <p:spPr bwMode="auto">
          <a:xfrm>
            <a:off x="3843784" y="3140075"/>
            <a:ext cx="84138" cy="574675"/>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16" name="Rectangle 84"/>
          <p:cNvSpPr>
            <a:spLocks noChangeArrowheads="1"/>
          </p:cNvSpPr>
          <p:nvPr/>
        </p:nvSpPr>
        <p:spPr bwMode="auto">
          <a:xfrm>
            <a:off x="3927922" y="3484563"/>
            <a:ext cx="82550" cy="230187"/>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17" name="Rectangle 85"/>
          <p:cNvSpPr>
            <a:spLocks noChangeArrowheads="1"/>
          </p:cNvSpPr>
          <p:nvPr/>
        </p:nvSpPr>
        <p:spPr bwMode="auto">
          <a:xfrm>
            <a:off x="4010472" y="3484563"/>
            <a:ext cx="84137" cy="230187"/>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18" name="Rectangle 86"/>
          <p:cNvSpPr>
            <a:spLocks noChangeArrowheads="1"/>
          </p:cNvSpPr>
          <p:nvPr/>
        </p:nvSpPr>
        <p:spPr bwMode="auto">
          <a:xfrm>
            <a:off x="4094609" y="3598863"/>
            <a:ext cx="80963" cy="115887"/>
          </a:xfrm>
          <a:prstGeom prst="rect">
            <a:avLst/>
          </a:prstGeom>
          <a:solidFill>
            <a:schemeClr val="hlink"/>
          </a:solidFill>
          <a:ln w="4763">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19" name="Line 87"/>
          <p:cNvSpPr>
            <a:spLocks noChangeShapeType="1"/>
          </p:cNvSpPr>
          <p:nvPr/>
        </p:nvSpPr>
        <p:spPr bwMode="auto">
          <a:xfrm flipV="1">
            <a:off x="2745234" y="3713163"/>
            <a:ext cx="82550" cy="1587"/>
          </a:xfrm>
          <a:prstGeom prst="line">
            <a:avLst/>
          </a:prstGeom>
          <a:noFill/>
          <a:ln w="11113">
            <a:solidFill>
              <a:srgbClr val="000000"/>
            </a:solidFill>
            <a:round/>
            <a:headEnd/>
            <a:tailEnd/>
          </a:ln>
        </p:spPr>
        <p:txBody>
          <a:bodyPr/>
          <a:lstStyle/>
          <a:p>
            <a:endParaRPr lang="en-GB"/>
          </a:p>
        </p:txBody>
      </p:sp>
      <p:sp>
        <p:nvSpPr>
          <p:cNvPr id="248920" name="Line 88"/>
          <p:cNvSpPr>
            <a:spLocks noChangeShapeType="1"/>
          </p:cNvSpPr>
          <p:nvPr/>
        </p:nvSpPr>
        <p:spPr bwMode="auto">
          <a:xfrm flipV="1">
            <a:off x="2827784" y="3700463"/>
            <a:ext cx="80963" cy="12700"/>
          </a:xfrm>
          <a:prstGeom prst="line">
            <a:avLst/>
          </a:prstGeom>
          <a:noFill/>
          <a:ln w="11113">
            <a:solidFill>
              <a:srgbClr val="000000"/>
            </a:solidFill>
            <a:round/>
            <a:headEnd/>
            <a:tailEnd/>
          </a:ln>
        </p:spPr>
        <p:txBody>
          <a:bodyPr/>
          <a:lstStyle/>
          <a:p>
            <a:endParaRPr lang="en-GB"/>
          </a:p>
        </p:txBody>
      </p:sp>
      <p:sp>
        <p:nvSpPr>
          <p:cNvPr id="248921" name="Freeform 89"/>
          <p:cNvSpPr>
            <a:spLocks/>
          </p:cNvSpPr>
          <p:nvPr/>
        </p:nvSpPr>
        <p:spPr bwMode="auto">
          <a:xfrm>
            <a:off x="2908747" y="3679825"/>
            <a:ext cx="77787" cy="20638"/>
          </a:xfrm>
          <a:custGeom>
            <a:avLst/>
            <a:gdLst>
              <a:gd name="T0" fmla="*/ 0 w 50"/>
              <a:gd name="T1" fmla="*/ 17 h 17"/>
              <a:gd name="T2" fmla="*/ 24 w 50"/>
              <a:gd name="T3" fmla="*/ 10 h 17"/>
              <a:gd name="T4" fmla="*/ 50 w 50"/>
              <a:gd name="T5" fmla="*/ 0 h 17"/>
              <a:gd name="T6" fmla="*/ 0 60000 65536"/>
              <a:gd name="T7" fmla="*/ 0 60000 65536"/>
              <a:gd name="T8" fmla="*/ 0 60000 65536"/>
              <a:gd name="T9" fmla="*/ 0 w 50"/>
              <a:gd name="T10" fmla="*/ 0 h 17"/>
              <a:gd name="T11" fmla="*/ 50 w 50"/>
              <a:gd name="T12" fmla="*/ 17 h 17"/>
            </a:gdLst>
            <a:ahLst/>
            <a:cxnLst>
              <a:cxn ang="T6">
                <a:pos x="T0" y="T1"/>
              </a:cxn>
              <a:cxn ang="T7">
                <a:pos x="T2" y="T3"/>
              </a:cxn>
              <a:cxn ang="T8">
                <a:pos x="T4" y="T5"/>
              </a:cxn>
            </a:cxnLst>
            <a:rect l="T9" t="T10" r="T11" b="T12"/>
            <a:pathLst>
              <a:path w="50" h="17">
                <a:moveTo>
                  <a:pt x="0" y="17"/>
                </a:moveTo>
                <a:lnTo>
                  <a:pt x="24" y="10"/>
                </a:lnTo>
                <a:lnTo>
                  <a:pt x="50" y="0"/>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22" name="Freeform 90"/>
          <p:cNvSpPr>
            <a:spLocks/>
          </p:cNvSpPr>
          <p:nvPr/>
        </p:nvSpPr>
        <p:spPr bwMode="auto">
          <a:xfrm>
            <a:off x="2986534" y="3636963"/>
            <a:ext cx="82550" cy="42862"/>
          </a:xfrm>
          <a:custGeom>
            <a:avLst/>
            <a:gdLst>
              <a:gd name="T0" fmla="*/ 0 w 54"/>
              <a:gd name="T1" fmla="*/ 37 h 37"/>
              <a:gd name="T2" fmla="*/ 27 w 54"/>
              <a:gd name="T3" fmla="*/ 20 h 37"/>
              <a:gd name="T4" fmla="*/ 54 w 54"/>
              <a:gd name="T5" fmla="*/ 0 h 37"/>
              <a:gd name="T6" fmla="*/ 0 60000 65536"/>
              <a:gd name="T7" fmla="*/ 0 60000 65536"/>
              <a:gd name="T8" fmla="*/ 0 60000 65536"/>
              <a:gd name="T9" fmla="*/ 0 w 54"/>
              <a:gd name="T10" fmla="*/ 0 h 37"/>
              <a:gd name="T11" fmla="*/ 54 w 54"/>
              <a:gd name="T12" fmla="*/ 37 h 37"/>
            </a:gdLst>
            <a:ahLst/>
            <a:cxnLst>
              <a:cxn ang="T6">
                <a:pos x="T0" y="T1"/>
              </a:cxn>
              <a:cxn ang="T7">
                <a:pos x="T2" y="T3"/>
              </a:cxn>
              <a:cxn ang="T8">
                <a:pos x="T4" y="T5"/>
              </a:cxn>
            </a:cxnLst>
            <a:rect l="T9" t="T10" r="T11" b="T12"/>
            <a:pathLst>
              <a:path w="54" h="37">
                <a:moveTo>
                  <a:pt x="0" y="37"/>
                </a:moveTo>
                <a:lnTo>
                  <a:pt x="27" y="20"/>
                </a:lnTo>
                <a:lnTo>
                  <a:pt x="54" y="0"/>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23" name="Freeform 91"/>
          <p:cNvSpPr>
            <a:spLocks/>
          </p:cNvSpPr>
          <p:nvPr/>
        </p:nvSpPr>
        <p:spPr bwMode="auto">
          <a:xfrm>
            <a:off x="3069084" y="3563938"/>
            <a:ext cx="84138" cy="73025"/>
          </a:xfrm>
          <a:custGeom>
            <a:avLst/>
            <a:gdLst>
              <a:gd name="T0" fmla="*/ 0 w 54"/>
              <a:gd name="T1" fmla="*/ 60 h 60"/>
              <a:gd name="T2" fmla="*/ 27 w 54"/>
              <a:gd name="T3" fmla="*/ 33 h 60"/>
              <a:gd name="T4" fmla="*/ 41 w 54"/>
              <a:gd name="T5" fmla="*/ 16 h 60"/>
              <a:gd name="T6" fmla="*/ 54 w 54"/>
              <a:gd name="T7" fmla="*/ 0 h 60"/>
              <a:gd name="T8" fmla="*/ 0 60000 65536"/>
              <a:gd name="T9" fmla="*/ 0 60000 65536"/>
              <a:gd name="T10" fmla="*/ 0 60000 65536"/>
              <a:gd name="T11" fmla="*/ 0 60000 65536"/>
              <a:gd name="T12" fmla="*/ 0 w 54"/>
              <a:gd name="T13" fmla="*/ 0 h 60"/>
              <a:gd name="T14" fmla="*/ 54 w 54"/>
              <a:gd name="T15" fmla="*/ 60 h 60"/>
            </a:gdLst>
            <a:ahLst/>
            <a:cxnLst>
              <a:cxn ang="T8">
                <a:pos x="T0" y="T1"/>
              </a:cxn>
              <a:cxn ang="T9">
                <a:pos x="T2" y="T3"/>
              </a:cxn>
              <a:cxn ang="T10">
                <a:pos x="T4" y="T5"/>
              </a:cxn>
              <a:cxn ang="T11">
                <a:pos x="T6" y="T7"/>
              </a:cxn>
            </a:cxnLst>
            <a:rect l="T12" t="T13" r="T14" b="T15"/>
            <a:pathLst>
              <a:path w="54" h="60">
                <a:moveTo>
                  <a:pt x="0" y="60"/>
                </a:moveTo>
                <a:lnTo>
                  <a:pt x="27" y="33"/>
                </a:lnTo>
                <a:lnTo>
                  <a:pt x="41" y="16"/>
                </a:lnTo>
                <a:lnTo>
                  <a:pt x="54" y="0"/>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24" name="Freeform 92"/>
          <p:cNvSpPr>
            <a:spLocks/>
          </p:cNvSpPr>
          <p:nvPr/>
        </p:nvSpPr>
        <p:spPr bwMode="auto">
          <a:xfrm>
            <a:off x="3153222" y="3451225"/>
            <a:ext cx="82550" cy="112713"/>
          </a:xfrm>
          <a:custGeom>
            <a:avLst/>
            <a:gdLst>
              <a:gd name="T0" fmla="*/ 0 w 54"/>
              <a:gd name="T1" fmla="*/ 95 h 95"/>
              <a:gd name="T2" fmla="*/ 27 w 54"/>
              <a:gd name="T3" fmla="*/ 51 h 95"/>
              <a:gd name="T4" fmla="*/ 54 w 54"/>
              <a:gd name="T5" fmla="*/ 0 h 95"/>
              <a:gd name="T6" fmla="*/ 0 60000 65536"/>
              <a:gd name="T7" fmla="*/ 0 60000 65536"/>
              <a:gd name="T8" fmla="*/ 0 60000 65536"/>
              <a:gd name="T9" fmla="*/ 0 w 54"/>
              <a:gd name="T10" fmla="*/ 0 h 95"/>
              <a:gd name="T11" fmla="*/ 54 w 54"/>
              <a:gd name="T12" fmla="*/ 95 h 95"/>
            </a:gdLst>
            <a:ahLst/>
            <a:cxnLst>
              <a:cxn ang="T6">
                <a:pos x="T0" y="T1"/>
              </a:cxn>
              <a:cxn ang="T7">
                <a:pos x="T2" y="T3"/>
              </a:cxn>
              <a:cxn ang="T8">
                <a:pos x="T4" y="T5"/>
              </a:cxn>
            </a:cxnLst>
            <a:rect l="T9" t="T10" r="T11" b="T12"/>
            <a:pathLst>
              <a:path w="54" h="95">
                <a:moveTo>
                  <a:pt x="0" y="95"/>
                </a:moveTo>
                <a:lnTo>
                  <a:pt x="27" y="51"/>
                </a:lnTo>
                <a:lnTo>
                  <a:pt x="54" y="0"/>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25" name="Freeform 93"/>
          <p:cNvSpPr>
            <a:spLocks/>
          </p:cNvSpPr>
          <p:nvPr/>
        </p:nvSpPr>
        <p:spPr bwMode="auto">
          <a:xfrm>
            <a:off x="3235772" y="3303588"/>
            <a:ext cx="82550" cy="147637"/>
          </a:xfrm>
          <a:custGeom>
            <a:avLst/>
            <a:gdLst>
              <a:gd name="T0" fmla="*/ 0 w 54"/>
              <a:gd name="T1" fmla="*/ 124 h 124"/>
              <a:gd name="T2" fmla="*/ 13 w 54"/>
              <a:gd name="T3" fmla="*/ 94 h 124"/>
              <a:gd name="T4" fmla="*/ 27 w 54"/>
              <a:gd name="T5" fmla="*/ 64 h 124"/>
              <a:gd name="T6" fmla="*/ 54 w 54"/>
              <a:gd name="T7" fmla="*/ 0 h 124"/>
              <a:gd name="T8" fmla="*/ 0 60000 65536"/>
              <a:gd name="T9" fmla="*/ 0 60000 65536"/>
              <a:gd name="T10" fmla="*/ 0 60000 65536"/>
              <a:gd name="T11" fmla="*/ 0 60000 65536"/>
              <a:gd name="T12" fmla="*/ 0 w 54"/>
              <a:gd name="T13" fmla="*/ 0 h 124"/>
              <a:gd name="T14" fmla="*/ 54 w 54"/>
              <a:gd name="T15" fmla="*/ 124 h 124"/>
            </a:gdLst>
            <a:ahLst/>
            <a:cxnLst>
              <a:cxn ang="T8">
                <a:pos x="T0" y="T1"/>
              </a:cxn>
              <a:cxn ang="T9">
                <a:pos x="T2" y="T3"/>
              </a:cxn>
              <a:cxn ang="T10">
                <a:pos x="T4" y="T5"/>
              </a:cxn>
              <a:cxn ang="T11">
                <a:pos x="T6" y="T7"/>
              </a:cxn>
            </a:cxnLst>
            <a:rect l="T12" t="T13" r="T14" b="T15"/>
            <a:pathLst>
              <a:path w="54" h="124">
                <a:moveTo>
                  <a:pt x="0" y="124"/>
                </a:moveTo>
                <a:lnTo>
                  <a:pt x="13" y="94"/>
                </a:lnTo>
                <a:lnTo>
                  <a:pt x="27" y="64"/>
                </a:lnTo>
                <a:lnTo>
                  <a:pt x="54" y="0"/>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26" name="Freeform 94"/>
          <p:cNvSpPr>
            <a:spLocks/>
          </p:cNvSpPr>
          <p:nvPr/>
        </p:nvSpPr>
        <p:spPr bwMode="auto">
          <a:xfrm>
            <a:off x="3318322" y="3140075"/>
            <a:ext cx="76200" cy="163513"/>
          </a:xfrm>
          <a:custGeom>
            <a:avLst/>
            <a:gdLst>
              <a:gd name="T0" fmla="*/ 0 w 50"/>
              <a:gd name="T1" fmla="*/ 138 h 138"/>
              <a:gd name="T2" fmla="*/ 13 w 50"/>
              <a:gd name="T3" fmla="*/ 105 h 138"/>
              <a:gd name="T4" fmla="*/ 23 w 50"/>
              <a:gd name="T5" fmla="*/ 68 h 138"/>
              <a:gd name="T6" fmla="*/ 36 w 50"/>
              <a:gd name="T7" fmla="*/ 34 h 138"/>
              <a:gd name="T8" fmla="*/ 50 w 50"/>
              <a:gd name="T9" fmla="*/ 0 h 138"/>
              <a:gd name="T10" fmla="*/ 0 60000 65536"/>
              <a:gd name="T11" fmla="*/ 0 60000 65536"/>
              <a:gd name="T12" fmla="*/ 0 60000 65536"/>
              <a:gd name="T13" fmla="*/ 0 60000 65536"/>
              <a:gd name="T14" fmla="*/ 0 60000 65536"/>
              <a:gd name="T15" fmla="*/ 0 w 50"/>
              <a:gd name="T16" fmla="*/ 0 h 138"/>
              <a:gd name="T17" fmla="*/ 50 w 50"/>
              <a:gd name="T18" fmla="*/ 138 h 138"/>
            </a:gdLst>
            <a:ahLst/>
            <a:cxnLst>
              <a:cxn ang="T10">
                <a:pos x="T0" y="T1"/>
              </a:cxn>
              <a:cxn ang="T11">
                <a:pos x="T2" y="T3"/>
              </a:cxn>
              <a:cxn ang="T12">
                <a:pos x="T4" y="T5"/>
              </a:cxn>
              <a:cxn ang="T13">
                <a:pos x="T6" y="T7"/>
              </a:cxn>
              <a:cxn ang="T14">
                <a:pos x="T8" y="T9"/>
              </a:cxn>
            </a:cxnLst>
            <a:rect l="T15" t="T16" r="T17" b="T18"/>
            <a:pathLst>
              <a:path w="50" h="138">
                <a:moveTo>
                  <a:pt x="0" y="138"/>
                </a:moveTo>
                <a:lnTo>
                  <a:pt x="13" y="105"/>
                </a:lnTo>
                <a:lnTo>
                  <a:pt x="23" y="68"/>
                </a:lnTo>
                <a:lnTo>
                  <a:pt x="36" y="34"/>
                </a:lnTo>
                <a:lnTo>
                  <a:pt x="50" y="0"/>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27" name="Freeform 95"/>
          <p:cNvSpPr>
            <a:spLocks/>
          </p:cNvSpPr>
          <p:nvPr/>
        </p:nvSpPr>
        <p:spPr bwMode="auto">
          <a:xfrm>
            <a:off x="3394522" y="3000375"/>
            <a:ext cx="84137" cy="139700"/>
          </a:xfrm>
          <a:custGeom>
            <a:avLst/>
            <a:gdLst>
              <a:gd name="T0" fmla="*/ 0 w 54"/>
              <a:gd name="T1" fmla="*/ 117 h 117"/>
              <a:gd name="T2" fmla="*/ 27 w 54"/>
              <a:gd name="T3" fmla="*/ 54 h 117"/>
              <a:gd name="T4" fmla="*/ 40 w 54"/>
              <a:gd name="T5" fmla="*/ 27 h 117"/>
              <a:gd name="T6" fmla="*/ 54 w 54"/>
              <a:gd name="T7" fmla="*/ 0 h 117"/>
              <a:gd name="T8" fmla="*/ 0 60000 65536"/>
              <a:gd name="T9" fmla="*/ 0 60000 65536"/>
              <a:gd name="T10" fmla="*/ 0 60000 65536"/>
              <a:gd name="T11" fmla="*/ 0 60000 65536"/>
              <a:gd name="T12" fmla="*/ 0 w 54"/>
              <a:gd name="T13" fmla="*/ 0 h 117"/>
              <a:gd name="T14" fmla="*/ 54 w 54"/>
              <a:gd name="T15" fmla="*/ 117 h 117"/>
            </a:gdLst>
            <a:ahLst/>
            <a:cxnLst>
              <a:cxn ang="T8">
                <a:pos x="T0" y="T1"/>
              </a:cxn>
              <a:cxn ang="T9">
                <a:pos x="T2" y="T3"/>
              </a:cxn>
              <a:cxn ang="T10">
                <a:pos x="T4" y="T5"/>
              </a:cxn>
              <a:cxn ang="T11">
                <a:pos x="T6" y="T7"/>
              </a:cxn>
            </a:cxnLst>
            <a:rect l="T12" t="T13" r="T14" b="T15"/>
            <a:pathLst>
              <a:path w="54" h="117">
                <a:moveTo>
                  <a:pt x="0" y="117"/>
                </a:moveTo>
                <a:lnTo>
                  <a:pt x="27" y="54"/>
                </a:lnTo>
                <a:lnTo>
                  <a:pt x="40" y="27"/>
                </a:lnTo>
                <a:lnTo>
                  <a:pt x="54" y="0"/>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28" name="Freeform 96"/>
          <p:cNvSpPr>
            <a:spLocks/>
          </p:cNvSpPr>
          <p:nvPr/>
        </p:nvSpPr>
        <p:spPr bwMode="auto">
          <a:xfrm>
            <a:off x="3478659" y="2916238"/>
            <a:ext cx="82550" cy="84137"/>
          </a:xfrm>
          <a:custGeom>
            <a:avLst/>
            <a:gdLst>
              <a:gd name="T0" fmla="*/ 0 w 53"/>
              <a:gd name="T1" fmla="*/ 71 h 71"/>
              <a:gd name="T2" fmla="*/ 13 w 53"/>
              <a:gd name="T3" fmla="*/ 47 h 71"/>
              <a:gd name="T4" fmla="*/ 27 w 53"/>
              <a:gd name="T5" fmla="*/ 27 h 71"/>
              <a:gd name="T6" fmla="*/ 40 w 53"/>
              <a:gd name="T7" fmla="*/ 10 h 71"/>
              <a:gd name="T8" fmla="*/ 53 w 53"/>
              <a:gd name="T9" fmla="*/ 0 h 71"/>
              <a:gd name="T10" fmla="*/ 0 60000 65536"/>
              <a:gd name="T11" fmla="*/ 0 60000 65536"/>
              <a:gd name="T12" fmla="*/ 0 60000 65536"/>
              <a:gd name="T13" fmla="*/ 0 60000 65536"/>
              <a:gd name="T14" fmla="*/ 0 60000 65536"/>
              <a:gd name="T15" fmla="*/ 0 w 53"/>
              <a:gd name="T16" fmla="*/ 0 h 71"/>
              <a:gd name="T17" fmla="*/ 53 w 53"/>
              <a:gd name="T18" fmla="*/ 71 h 71"/>
            </a:gdLst>
            <a:ahLst/>
            <a:cxnLst>
              <a:cxn ang="T10">
                <a:pos x="T0" y="T1"/>
              </a:cxn>
              <a:cxn ang="T11">
                <a:pos x="T2" y="T3"/>
              </a:cxn>
              <a:cxn ang="T12">
                <a:pos x="T4" y="T5"/>
              </a:cxn>
              <a:cxn ang="T13">
                <a:pos x="T6" y="T7"/>
              </a:cxn>
              <a:cxn ang="T14">
                <a:pos x="T8" y="T9"/>
              </a:cxn>
            </a:cxnLst>
            <a:rect l="T15" t="T16" r="T17" b="T18"/>
            <a:pathLst>
              <a:path w="53" h="71">
                <a:moveTo>
                  <a:pt x="0" y="71"/>
                </a:moveTo>
                <a:lnTo>
                  <a:pt x="13" y="47"/>
                </a:lnTo>
                <a:lnTo>
                  <a:pt x="27" y="27"/>
                </a:lnTo>
                <a:lnTo>
                  <a:pt x="40" y="10"/>
                </a:lnTo>
                <a:lnTo>
                  <a:pt x="53" y="0"/>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29" name="Freeform 97"/>
          <p:cNvSpPr>
            <a:spLocks/>
          </p:cNvSpPr>
          <p:nvPr/>
        </p:nvSpPr>
        <p:spPr bwMode="auto">
          <a:xfrm>
            <a:off x="3561209" y="2903538"/>
            <a:ext cx="80963" cy="12700"/>
          </a:xfrm>
          <a:custGeom>
            <a:avLst/>
            <a:gdLst>
              <a:gd name="T0" fmla="*/ 0 w 54"/>
              <a:gd name="T1" fmla="*/ 10 h 10"/>
              <a:gd name="T2" fmla="*/ 14 w 54"/>
              <a:gd name="T3" fmla="*/ 4 h 10"/>
              <a:gd name="T4" fmla="*/ 27 w 54"/>
              <a:gd name="T5" fmla="*/ 0 h 10"/>
              <a:gd name="T6" fmla="*/ 41 w 54"/>
              <a:gd name="T7" fmla="*/ 4 h 10"/>
              <a:gd name="T8" fmla="*/ 54 w 54"/>
              <a:gd name="T9" fmla="*/ 10 h 10"/>
              <a:gd name="T10" fmla="*/ 0 60000 65536"/>
              <a:gd name="T11" fmla="*/ 0 60000 65536"/>
              <a:gd name="T12" fmla="*/ 0 60000 65536"/>
              <a:gd name="T13" fmla="*/ 0 60000 65536"/>
              <a:gd name="T14" fmla="*/ 0 60000 65536"/>
              <a:gd name="T15" fmla="*/ 0 w 54"/>
              <a:gd name="T16" fmla="*/ 0 h 10"/>
              <a:gd name="T17" fmla="*/ 54 w 54"/>
              <a:gd name="T18" fmla="*/ 10 h 10"/>
            </a:gdLst>
            <a:ahLst/>
            <a:cxnLst>
              <a:cxn ang="T10">
                <a:pos x="T0" y="T1"/>
              </a:cxn>
              <a:cxn ang="T11">
                <a:pos x="T2" y="T3"/>
              </a:cxn>
              <a:cxn ang="T12">
                <a:pos x="T4" y="T5"/>
              </a:cxn>
              <a:cxn ang="T13">
                <a:pos x="T6" y="T7"/>
              </a:cxn>
              <a:cxn ang="T14">
                <a:pos x="T8" y="T9"/>
              </a:cxn>
            </a:cxnLst>
            <a:rect l="T15" t="T16" r="T17" b="T18"/>
            <a:pathLst>
              <a:path w="54" h="10">
                <a:moveTo>
                  <a:pt x="0" y="10"/>
                </a:moveTo>
                <a:lnTo>
                  <a:pt x="14" y="4"/>
                </a:lnTo>
                <a:lnTo>
                  <a:pt x="27" y="0"/>
                </a:lnTo>
                <a:lnTo>
                  <a:pt x="41" y="4"/>
                </a:lnTo>
                <a:lnTo>
                  <a:pt x="54" y="10"/>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30" name="Freeform 98"/>
          <p:cNvSpPr>
            <a:spLocks/>
          </p:cNvSpPr>
          <p:nvPr/>
        </p:nvSpPr>
        <p:spPr bwMode="auto">
          <a:xfrm>
            <a:off x="3642172" y="2916238"/>
            <a:ext cx="84137" cy="84137"/>
          </a:xfrm>
          <a:custGeom>
            <a:avLst/>
            <a:gdLst>
              <a:gd name="T0" fmla="*/ 0 w 54"/>
              <a:gd name="T1" fmla="*/ 0 h 71"/>
              <a:gd name="T2" fmla="*/ 14 w 54"/>
              <a:gd name="T3" fmla="*/ 10 h 71"/>
              <a:gd name="T4" fmla="*/ 27 w 54"/>
              <a:gd name="T5" fmla="*/ 27 h 71"/>
              <a:gd name="T6" fmla="*/ 41 w 54"/>
              <a:gd name="T7" fmla="*/ 47 h 71"/>
              <a:gd name="T8" fmla="*/ 54 w 54"/>
              <a:gd name="T9" fmla="*/ 71 h 71"/>
              <a:gd name="T10" fmla="*/ 0 60000 65536"/>
              <a:gd name="T11" fmla="*/ 0 60000 65536"/>
              <a:gd name="T12" fmla="*/ 0 60000 65536"/>
              <a:gd name="T13" fmla="*/ 0 60000 65536"/>
              <a:gd name="T14" fmla="*/ 0 60000 65536"/>
              <a:gd name="T15" fmla="*/ 0 w 54"/>
              <a:gd name="T16" fmla="*/ 0 h 71"/>
              <a:gd name="T17" fmla="*/ 54 w 54"/>
              <a:gd name="T18" fmla="*/ 71 h 71"/>
            </a:gdLst>
            <a:ahLst/>
            <a:cxnLst>
              <a:cxn ang="T10">
                <a:pos x="T0" y="T1"/>
              </a:cxn>
              <a:cxn ang="T11">
                <a:pos x="T2" y="T3"/>
              </a:cxn>
              <a:cxn ang="T12">
                <a:pos x="T4" y="T5"/>
              </a:cxn>
              <a:cxn ang="T13">
                <a:pos x="T6" y="T7"/>
              </a:cxn>
              <a:cxn ang="T14">
                <a:pos x="T8" y="T9"/>
              </a:cxn>
            </a:cxnLst>
            <a:rect l="T15" t="T16" r="T17" b="T18"/>
            <a:pathLst>
              <a:path w="54" h="71">
                <a:moveTo>
                  <a:pt x="0" y="0"/>
                </a:moveTo>
                <a:lnTo>
                  <a:pt x="14" y="10"/>
                </a:lnTo>
                <a:lnTo>
                  <a:pt x="27" y="27"/>
                </a:lnTo>
                <a:lnTo>
                  <a:pt x="41" y="47"/>
                </a:lnTo>
                <a:lnTo>
                  <a:pt x="54" y="71"/>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31" name="Freeform 99"/>
          <p:cNvSpPr>
            <a:spLocks/>
          </p:cNvSpPr>
          <p:nvPr/>
        </p:nvSpPr>
        <p:spPr bwMode="auto">
          <a:xfrm>
            <a:off x="3726309" y="3000375"/>
            <a:ext cx="76200" cy="139700"/>
          </a:xfrm>
          <a:custGeom>
            <a:avLst/>
            <a:gdLst>
              <a:gd name="T0" fmla="*/ 0 w 50"/>
              <a:gd name="T1" fmla="*/ 0 h 117"/>
              <a:gd name="T2" fmla="*/ 13 w 50"/>
              <a:gd name="T3" fmla="*/ 27 h 117"/>
              <a:gd name="T4" fmla="*/ 23 w 50"/>
              <a:gd name="T5" fmla="*/ 54 h 117"/>
              <a:gd name="T6" fmla="*/ 50 w 50"/>
              <a:gd name="T7" fmla="*/ 117 h 117"/>
              <a:gd name="T8" fmla="*/ 0 60000 65536"/>
              <a:gd name="T9" fmla="*/ 0 60000 65536"/>
              <a:gd name="T10" fmla="*/ 0 60000 65536"/>
              <a:gd name="T11" fmla="*/ 0 60000 65536"/>
              <a:gd name="T12" fmla="*/ 0 w 50"/>
              <a:gd name="T13" fmla="*/ 0 h 117"/>
              <a:gd name="T14" fmla="*/ 50 w 50"/>
              <a:gd name="T15" fmla="*/ 117 h 117"/>
            </a:gdLst>
            <a:ahLst/>
            <a:cxnLst>
              <a:cxn ang="T8">
                <a:pos x="T0" y="T1"/>
              </a:cxn>
              <a:cxn ang="T9">
                <a:pos x="T2" y="T3"/>
              </a:cxn>
              <a:cxn ang="T10">
                <a:pos x="T4" y="T5"/>
              </a:cxn>
              <a:cxn ang="T11">
                <a:pos x="T6" y="T7"/>
              </a:cxn>
            </a:cxnLst>
            <a:rect l="T12" t="T13" r="T14" b="T15"/>
            <a:pathLst>
              <a:path w="50" h="117">
                <a:moveTo>
                  <a:pt x="0" y="0"/>
                </a:moveTo>
                <a:lnTo>
                  <a:pt x="13" y="27"/>
                </a:lnTo>
                <a:lnTo>
                  <a:pt x="23" y="54"/>
                </a:lnTo>
                <a:lnTo>
                  <a:pt x="50" y="117"/>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32" name="Freeform 100"/>
          <p:cNvSpPr>
            <a:spLocks/>
          </p:cNvSpPr>
          <p:nvPr/>
        </p:nvSpPr>
        <p:spPr bwMode="auto">
          <a:xfrm>
            <a:off x="3802509" y="3140075"/>
            <a:ext cx="84138" cy="163513"/>
          </a:xfrm>
          <a:custGeom>
            <a:avLst/>
            <a:gdLst>
              <a:gd name="T0" fmla="*/ 0 w 54"/>
              <a:gd name="T1" fmla="*/ 0 h 138"/>
              <a:gd name="T2" fmla="*/ 14 w 54"/>
              <a:gd name="T3" fmla="*/ 34 h 138"/>
              <a:gd name="T4" fmla="*/ 27 w 54"/>
              <a:gd name="T5" fmla="*/ 68 h 138"/>
              <a:gd name="T6" fmla="*/ 41 w 54"/>
              <a:gd name="T7" fmla="*/ 105 h 138"/>
              <a:gd name="T8" fmla="*/ 54 w 54"/>
              <a:gd name="T9" fmla="*/ 138 h 138"/>
              <a:gd name="T10" fmla="*/ 0 60000 65536"/>
              <a:gd name="T11" fmla="*/ 0 60000 65536"/>
              <a:gd name="T12" fmla="*/ 0 60000 65536"/>
              <a:gd name="T13" fmla="*/ 0 60000 65536"/>
              <a:gd name="T14" fmla="*/ 0 60000 65536"/>
              <a:gd name="T15" fmla="*/ 0 w 54"/>
              <a:gd name="T16" fmla="*/ 0 h 138"/>
              <a:gd name="T17" fmla="*/ 54 w 54"/>
              <a:gd name="T18" fmla="*/ 138 h 138"/>
            </a:gdLst>
            <a:ahLst/>
            <a:cxnLst>
              <a:cxn ang="T10">
                <a:pos x="T0" y="T1"/>
              </a:cxn>
              <a:cxn ang="T11">
                <a:pos x="T2" y="T3"/>
              </a:cxn>
              <a:cxn ang="T12">
                <a:pos x="T4" y="T5"/>
              </a:cxn>
              <a:cxn ang="T13">
                <a:pos x="T6" y="T7"/>
              </a:cxn>
              <a:cxn ang="T14">
                <a:pos x="T8" y="T9"/>
              </a:cxn>
            </a:cxnLst>
            <a:rect l="T15" t="T16" r="T17" b="T18"/>
            <a:pathLst>
              <a:path w="54" h="138">
                <a:moveTo>
                  <a:pt x="0" y="0"/>
                </a:moveTo>
                <a:lnTo>
                  <a:pt x="14" y="34"/>
                </a:lnTo>
                <a:lnTo>
                  <a:pt x="27" y="68"/>
                </a:lnTo>
                <a:lnTo>
                  <a:pt x="41" y="105"/>
                </a:lnTo>
                <a:lnTo>
                  <a:pt x="54" y="138"/>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33" name="Freeform 101"/>
          <p:cNvSpPr>
            <a:spLocks/>
          </p:cNvSpPr>
          <p:nvPr/>
        </p:nvSpPr>
        <p:spPr bwMode="auto">
          <a:xfrm>
            <a:off x="3886647" y="3303588"/>
            <a:ext cx="84137" cy="147637"/>
          </a:xfrm>
          <a:custGeom>
            <a:avLst/>
            <a:gdLst>
              <a:gd name="T0" fmla="*/ 0 w 54"/>
              <a:gd name="T1" fmla="*/ 0 h 124"/>
              <a:gd name="T2" fmla="*/ 27 w 54"/>
              <a:gd name="T3" fmla="*/ 64 h 124"/>
              <a:gd name="T4" fmla="*/ 40 w 54"/>
              <a:gd name="T5" fmla="*/ 94 h 124"/>
              <a:gd name="T6" fmla="*/ 54 w 54"/>
              <a:gd name="T7" fmla="*/ 124 h 124"/>
              <a:gd name="T8" fmla="*/ 0 60000 65536"/>
              <a:gd name="T9" fmla="*/ 0 60000 65536"/>
              <a:gd name="T10" fmla="*/ 0 60000 65536"/>
              <a:gd name="T11" fmla="*/ 0 60000 65536"/>
              <a:gd name="T12" fmla="*/ 0 w 54"/>
              <a:gd name="T13" fmla="*/ 0 h 124"/>
              <a:gd name="T14" fmla="*/ 54 w 54"/>
              <a:gd name="T15" fmla="*/ 124 h 124"/>
            </a:gdLst>
            <a:ahLst/>
            <a:cxnLst>
              <a:cxn ang="T8">
                <a:pos x="T0" y="T1"/>
              </a:cxn>
              <a:cxn ang="T9">
                <a:pos x="T2" y="T3"/>
              </a:cxn>
              <a:cxn ang="T10">
                <a:pos x="T4" y="T5"/>
              </a:cxn>
              <a:cxn ang="T11">
                <a:pos x="T6" y="T7"/>
              </a:cxn>
            </a:cxnLst>
            <a:rect l="T12" t="T13" r="T14" b="T15"/>
            <a:pathLst>
              <a:path w="54" h="124">
                <a:moveTo>
                  <a:pt x="0" y="0"/>
                </a:moveTo>
                <a:lnTo>
                  <a:pt x="27" y="64"/>
                </a:lnTo>
                <a:lnTo>
                  <a:pt x="40" y="94"/>
                </a:lnTo>
                <a:lnTo>
                  <a:pt x="54" y="124"/>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34" name="Freeform 102"/>
          <p:cNvSpPr>
            <a:spLocks/>
          </p:cNvSpPr>
          <p:nvPr/>
        </p:nvSpPr>
        <p:spPr bwMode="auto">
          <a:xfrm>
            <a:off x="3970784" y="3451225"/>
            <a:ext cx="80963" cy="112713"/>
          </a:xfrm>
          <a:custGeom>
            <a:avLst/>
            <a:gdLst>
              <a:gd name="T0" fmla="*/ 0 w 54"/>
              <a:gd name="T1" fmla="*/ 0 h 95"/>
              <a:gd name="T2" fmla="*/ 27 w 54"/>
              <a:gd name="T3" fmla="*/ 51 h 95"/>
              <a:gd name="T4" fmla="*/ 54 w 54"/>
              <a:gd name="T5" fmla="*/ 95 h 95"/>
              <a:gd name="T6" fmla="*/ 0 60000 65536"/>
              <a:gd name="T7" fmla="*/ 0 60000 65536"/>
              <a:gd name="T8" fmla="*/ 0 60000 65536"/>
              <a:gd name="T9" fmla="*/ 0 w 54"/>
              <a:gd name="T10" fmla="*/ 0 h 95"/>
              <a:gd name="T11" fmla="*/ 54 w 54"/>
              <a:gd name="T12" fmla="*/ 95 h 95"/>
            </a:gdLst>
            <a:ahLst/>
            <a:cxnLst>
              <a:cxn ang="T6">
                <a:pos x="T0" y="T1"/>
              </a:cxn>
              <a:cxn ang="T7">
                <a:pos x="T2" y="T3"/>
              </a:cxn>
              <a:cxn ang="T8">
                <a:pos x="T4" y="T5"/>
              </a:cxn>
            </a:cxnLst>
            <a:rect l="T9" t="T10" r="T11" b="T12"/>
            <a:pathLst>
              <a:path w="54" h="95">
                <a:moveTo>
                  <a:pt x="0" y="0"/>
                </a:moveTo>
                <a:lnTo>
                  <a:pt x="27" y="51"/>
                </a:lnTo>
                <a:lnTo>
                  <a:pt x="54" y="95"/>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35" name="Freeform 103"/>
          <p:cNvSpPr>
            <a:spLocks/>
          </p:cNvSpPr>
          <p:nvPr/>
        </p:nvSpPr>
        <p:spPr bwMode="auto">
          <a:xfrm>
            <a:off x="4051747" y="3563938"/>
            <a:ext cx="82550" cy="73025"/>
          </a:xfrm>
          <a:custGeom>
            <a:avLst/>
            <a:gdLst>
              <a:gd name="T0" fmla="*/ 0 w 53"/>
              <a:gd name="T1" fmla="*/ 0 h 60"/>
              <a:gd name="T2" fmla="*/ 13 w 53"/>
              <a:gd name="T3" fmla="*/ 16 h 60"/>
              <a:gd name="T4" fmla="*/ 27 w 53"/>
              <a:gd name="T5" fmla="*/ 33 h 60"/>
              <a:gd name="T6" fmla="*/ 53 w 53"/>
              <a:gd name="T7" fmla="*/ 60 h 60"/>
              <a:gd name="T8" fmla="*/ 0 60000 65536"/>
              <a:gd name="T9" fmla="*/ 0 60000 65536"/>
              <a:gd name="T10" fmla="*/ 0 60000 65536"/>
              <a:gd name="T11" fmla="*/ 0 60000 65536"/>
              <a:gd name="T12" fmla="*/ 0 w 53"/>
              <a:gd name="T13" fmla="*/ 0 h 60"/>
              <a:gd name="T14" fmla="*/ 53 w 53"/>
              <a:gd name="T15" fmla="*/ 60 h 60"/>
            </a:gdLst>
            <a:ahLst/>
            <a:cxnLst>
              <a:cxn ang="T8">
                <a:pos x="T0" y="T1"/>
              </a:cxn>
              <a:cxn ang="T9">
                <a:pos x="T2" y="T3"/>
              </a:cxn>
              <a:cxn ang="T10">
                <a:pos x="T4" y="T5"/>
              </a:cxn>
              <a:cxn ang="T11">
                <a:pos x="T6" y="T7"/>
              </a:cxn>
            </a:cxnLst>
            <a:rect l="T12" t="T13" r="T14" b="T15"/>
            <a:pathLst>
              <a:path w="53" h="60">
                <a:moveTo>
                  <a:pt x="0" y="0"/>
                </a:moveTo>
                <a:lnTo>
                  <a:pt x="13" y="16"/>
                </a:lnTo>
                <a:lnTo>
                  <a:pt x="27" y="33"/>
                </a:lnTo>
                <a:lnTo>
                  <a:pt x="53" y="60"/>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36" name="Freeform 104"/>
          <p:cNvSpPr>
            <a:spLocks/>
          </p:cNvSpPr>
          <p:nvPr/>
        </p:nvSpPr>
        <p:spPr bwMode="auto">
          <a:xfrm>
            <a:off x="4134297" y="3636963"/>
            <a:ext cx="77787" cy="42862"/>
          </a:xfrm>
          <a:custGeom>
            <a:avLst/>
            <a:gdLst>
              <a:gd name="T0" fmla="*/ 0 w 51"/>
              <a:gd name="T1" fmla="*/ 0 h 37"/>
              <a:gd name="T2" fmla="*/ 24 w 51"/>
              <a:gd name="T3" fmla="*/ 20 h 37"/>
              <a:gd name="T4" fmla="*/ 51 w 51"/>
              <a:gd name="T5" fmla="*/ 37 h 37"/>
              <a:gd name="T6" fmla="*/ 0 60000 65536"/>
              <a:gd name="T7" fmla="*/ 0 60000 65536"/>
              <a:gd name="T8" fmla="*/ 0 60000 65536"/>
              <a:gd name="T9" fmla="*/ 0 w 51"/>
              <a:gd name="T10" fmla="*/ 0 h 37"/>
              <a:gd name="T11" fmla="*/ 51 w 51"/>
              <a:gd name="T12" fmla="*/ 37 h 37"/>
            </a:gdLst>
            <a:ahLst/>
            <a:cxnLst>
              <a:cxn ang="T6">
                <a:pos x="T0" y="T1"/>
              </a:cxn>
              <a:cxn ang="T7">
                <a:pos x="T2" y="T3"/>
              </a:cxn>
              <a:cxn ang="T8">
                <a:pos x="T4" y="T5"/>
              </a:cxn>
            </a:cxnLst>
            <a:rect l="T9" t="T10" r="T11" b="T12"/>
            <a:pathLst>
              <a:path w="51" h="37">
                <a:moveTo>
                  <a:pt x="0" y="0"/>
                </a:moveTo>
                <a:lnTo>
                  <a:pt x="24" y="20"/>
                </a:lnTo>
                <a:lnTo>
                  <a:pt x="51" y="37"/>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37" name="Freeform 105"/>
          <p:cNvSpPr>
            <a:spLocks/>
          </p:cNvSpPr>
          <p:nvPr/>
        </p:nvSpPr>
        <p:spPr bwMode="auto">
          <a:xfrm>
            <a:off x="4212084" y="3679825"/>
            <a:ext cx="84138" cy="20638"/>
          </a:xfrm>
          <a:custGeom>
            <a:avLst/>
            <a:gdLst>
              <a:gd name="T0" fmla="*/ 0 w 54"/>
              <a:gd name="T1" fmla="*/ 0 h 17"/>
              <a:gd name="T2" fmla="*/ 27 w 54"/>
              <a:gd name="T3" fmla="*/ 10 h 17"/>
              <a:gd name="T4" fmla="*/ 54 w 54"/>
              <a:gd name="T5" fmla="*/ 17 h 17"/>
              <a:gd name="T6" fmla="*/ 0 60000 65536"/>
              <a:gd name="T7" fmla="*/ 0 60000 65536"/>
              <a:gd name="T8" fmla="*/ 0 60000 65536"/>
              <a:gd name="T9" fmla="*/ 0 w 54"/>
              <a:gd name="T10" fmla="*/ 0 h 17"/>
              <a:gd name="T11" fmla="*/ 54 w 54"/>
              <a:gd name="T12" fmla="*/ 17 h 17"/>
            </a:gdLst>
            <a:ahLst/>
            <a:cxnLst>
              <a:cxn ang="T6">
                <a:pos x="T0" y="T1"/>
              </a:cxn>
              <a:cxn ang="T7">
                <a:pos x="T2" y="T3"/>
              </a:cxn>
              <a:cxn ang="T8">
                <a:pos x="T4" y="T5"/>
              </a:cxn>
            </a:cxnLst>
            <a:rect l="T9" t="T10" r="T11" b="T12"/>
            <a:pathLst>
              <a:path w="54" h="17">
                <a:moveTo>
                  <a:pt x="0" y="0"/>
                </a:moveTo>
                <a:lnTo>
                  <a:pt x="27" y="10"/>
                </a:lnTo>
                <a:lnTo>
                  <a:pt x="54" y="17"/>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38" name="Freeform 106"/>
          <p:cNvSpPr>
            <a:spLocks/>
          </p:cNvSpPr>
          <p:nvPr/>
        </p:nvSpPr>
        <p:spPr bwMode="auto">
          <a:xfrm>
            <a:off x="4296222" y="3700463"/>
            <a:ext cx="80962" cy="12700"/>
          </a:xfrm>
          <a:custGeom>
            <a:avLst/>
            <a:gdLst>
              <a:gd name="T0" fmla="*/ 0 w 53"/>
              <a:gd name="T1" fmla="*/ 0 h 10"/>
              <a:gd name="T2" fmla="*/ 26 w 53"/>
              <a:gd name="T3" fmla="*/ 6 h 10"/>
              <a:gd name="T4" fmla="*/ 53 w 53"/>
              <a:gd name="T5" fmla="*/ 10 h 10"/>
              <a:gd name="T6" fmla="*/ 0 60000 65536"/>
              <a:gd name="T7" fmla="*/ 0 60000 65536"/>
              <a:gd name="T8" fmla="*/ 0 60000 65536"/>
              <a:gd name="T9" fmla="*/ 0 w 53"/>
              <a:gd name="T10" fmla="*/ 0 h 10"/>
              <a:gd name="T11" fmla="*/ 53 w 53"/>
              <a:gd name="T12" fmla="*/ 10 h 10"/>
            </a:gdLst>
            <a:ahLst/>
            <a:cxnLst>
              <a:cxn ang="T6">
                <a:pos x="T0" y="T1"/>
              </a:cxn>
              <a:cxn ang="T7">
                <a:pos x="T2" y="T3"/>
              </a:cxn>
              <a:cxn ang="T8">
                <a:pos x="T4" y="T5"/>
              </a:cxn>
            </a:cxnLst>
            <a:rect l="T9" t="T10" r="T11" b="T12"/>
            <a:pathLst>
              <a:path w="53" h="10">
                <a:moveTo>
                  <a:pt x="0" y="0"/>
                </a:moveTo>
                <a:lnTo>
                  <a:pt x="26" y="6"/>
                </a:lnTo>
                <a:lnTo>
                  <a:pt x="53" y="10"/>
                </a:lnTo>
              </a:path>
            </a:pathLst>
          </a:custGeom>
          <a:solidFill>
            <a:schemeClr val="hlink"/>
          </a:solidFill>
          <a:ln w="11113">
            <a:solidFill>
              <a:srgbClr val="00000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39" name="Line 107"/>
          <p:cNvSpPr>
            <a:spLocks noChangeShapeType="1"/>
          </p:cNvSpPr>
          <p:nvPr/>
        </p:nvSpPr>
        <p:spPr bwMode="auto">
          <a:xfrm>
            <a:off x="2683322" y="3717925"/>
            <a:ext cx="1744662" cy="0"/>
          </a:xfrm>
          <a:prstGeom prst="line">
            <a:avLst/>
          </a:prstGeom>
          <a:noFill/>
          <a:ln w="9525">
            <a:solidFill>
              <a:srgbClr val="000000"/>
            </a:solidFill>
            <a:round/>
            <a:headEnd/>
            <a:tailEnd/>
          </a:ln>
        </p:spPr>
        <p:txBody>
          <a:bodyPr lIns="64800" tIns="64800" rIns="64800" bIns="64800">
            <a:spAutoFit/>
          </a:bodyPr>
          <a:lstStyle/>
          <a:p>
            <a:endParaRPr lang="en-GB"/>
          </a:p>
        </p:txBody>
      </p:sp>
      <p:sp>
        <p:nvSpPr>
          <p:cNvPr id="248940" name="Text Box 108"/>
          <p:cNvSpPr txBox="1">
            <a:spLocks noChangeArrowheads="1"/>
          </p:cNvSpPr>
          <p:nvPr/>
        </p:nvSpPr>
        <p:spPr bwMode="auto">
          <a:xfrm>
            <a:off x="1979713" y="1619250"/>
            <a:ext cx="3167062" cy="373063"/>
          </a:xfrm>
          <a:prstGeom prst="rect">
            <a:avLst/>
          </a:prstGeom>
          <a:solidFill>
            <a:srgbClr val="4B7ACD"/>
          </a:solidFill>
          <a:ln w="15875" algn="ctr">
            <a:noFill/>
            <a:miter lim="800000"/>
            <a:headEnd/>
            <a:tailEnd/>
          </a:ln>
          <a:extLst>
            <a:ext uri="{91240B29-F687-4F45-9708-019B960494DF}">
              <a14:hiddenLine xmlns:a14="http://schemas.microsoft.com/office/drawing/2010/main" w="15875" algn="ctr">
                <a:solidFill>
                  <a:srgbClr val="FFFFFF"/>
                </a:solidFill>
                <a:miter lim="800000"/>
                <a:headEnd/>
                <a:tailEnd/>
              </a14:hiddenLine>
            </a:ext>
          </a:extLst>
        </p:spPr>
        <p:txBody>
          <a:bodyPr lIns="53680" tIns="53680" rIns="53680" bIns="53680"/>
          <a:lstStyle/>
          <a:p>
            <a:pPr defTabSz="757238">
              <a:spcBef>
                <a:spcPct val="50000"/>
              </a:spcBef>
              <a:buClr>
                <a:schemeClr val="bg2"/>
              </a:buClr>
            </a:pPr>
            <a:r>
              <a:rPr lang="en-GB" sz="1500" dirty="0" err="1" smtClean="0">
                <a:solidFill>
                  <a:srgbClr val="FFFFFF"/>
                </a:solidFill>
              </a:rPr>
              <a:t>Distribución</a:t>
            </a:r>
            <a:r>
              <a:rPr lang="en-GB" sz="1500" dirty="0" smtClean="0">
                <a:solidFill>
                  <a:srgbClr val="FFFFFF"/>
                </a:solidFill>
              </a:rPr>
              <a:t> de </a:t>
            </a:r>
            <a:r>
              <a:rPr lang="en-GB" sz="1500" dirty="0" err="1" smtClean="0">
                <a:solidFill>
                  <a:srgbClr val="FFFFFF"/>
                </a:solidFill>
              </a:rPr>
              <a:t>factores</a:t>
            </a:r>
            <a:r>
              <a:rPr lang="en-GB" sz="1500" dirty="0" smtClean="0">
                <a:solidFill>
                  <a:srgbClr val="FFFFFF"/>
                </a:solidFill>
              </a:rPr>
              <a:t> de </a:t>
            </a:r>
            <a:r>
              <a:rPr lang="en-GB" sz="1500" dirty="0" err="1" smtClean="0">
                <a:solidFill>
                  <a:srgbClr val="FFFFFF"/>
                </a:solidFill>
              </a:rPr>
              <a:t>riesgo</a:t>
            </a:r>
            <a:endParaRPr lang="en-GB" sz="1500" dirty="0">
              <a:solidFill>
                <a:srgbClr val="FFFFFF"/>
              </a:solidFill>
            </a:endParaRPr>
          </a:p>
        </p:txBody>
      </p:sp>
      <p:sp>
        <p:nvSpPr>
          <p:cNvPr id="248941" name="Rectangle 109"/>
          <p:cNvSpPr>
            <a:spLocks noChangeArrowheads="1"/>
          </p:cNvSpPr>
          <p:nvPr/>
        </p:nvSpPr>
        <p:spPr bwMode="auto">
          <a:xfrm>
            <a:off x="5346898" y="1982788"/>
            <a:ext cx="3168000" cy="4183062"/>
          </a:xfrm>
          <a:prstGeom prst="rect">
            <a:avLst/>
          </a:prstGeom>
          <a:noFill/>
          <a:ln w="6350" algn="ctr">
            <a:solidFill>
              <a:schemeClr val="hlink"/>
            </a:solidFill>
            <a:miter lim="800000"/>
            <a:headEnd/>
            <a:tailEnd/>
          </a:ln>
        </p:spPr>
        <p:txBody>
          <a:bodyPr lIns="53680" tIns="53680" rIns="53680" bIns="53680" anchor="ctr"/>
          <a:lstStyle/>
          <a:p>
            <a:pPr defTabSz="757238">
              <a:spcBef>
                <a:spcPct val="50000"/>
              </a:spcBef>
              <a:buClr>
                <a:schemeClr val="bg2"/>
              </a:buClr>
            </a:pPr>
            <a:endParaRPr lang="de-DE">
              <a:solidFill>
                <a:srgbClr val="000000"/>
              </a:solidFill>
            </a:endParaRPr>
          </a:p>
        </p:txBody>
      </p:sp>
      <p:sp>
        <p:nvSpPr>
          <p:cNvPr id="248942" name="Text Box 110"/>
          <p:cNvSpPr txBox="1">
            <a:spLocks noChangeArrowheads="1"/>
          </p:cNvSpPr>
          <p:nvPr/>
        </p:nvSpPr>
        <p:spPr bwMode="auto">
          <a:xfrm>
            <a:off x="5346898" y="1619250"/>
            <a:ext cx="3168000" cy="373063"/>
          </a:xfrm>
          <a:prstGeom prst="rect">
            <a:avLst/>
          </a:prstGeom>
          <a:solidFill>
            <a:srgbClr val="4B7ACD"/>
          </a:solidFill>
          <a:ln w="15875" algn="ctr">
            <a:noFill/>
            <a:miter lim="800000"/>
            <a:headEnd/>
            <a:tailEnd/>
          </a:ln>
        </p:spPr>
        <p:txBody>
          <a:bodyPr lIns="53680" tIns="53680" rIns="53680" bIns="53680"/>
          <a:lstStyle/>
          <a:p>
            <a:pPr defTabSz="757238">
              <a:spcBef>
                <a:spcPct val="50000"/>
              </a:spcBef>
              <a:buClr>
                <a:schemeClr val="bg2"/>
              </a:buClr>
            </a:pPr>
            <a:r>
              <a:rPr lang="en-GB" sz="1600" dirty="0" err="1" smtClean="0">
                <a:solidFill>
                  <a:srgbClr val="FFFFFF"/>
                </a:solidFill>
              </a:rPr>
              <a:t>Estructura</a:t>
            </a:r>
            <a:r>
              <a:rPr lang="en-GB" sz="1600" dirty="0" smtClean="0">
                <a:solidFill>
                  <a:srgbClr val="FFFFFF"/>
                </a:solidFill>
              </a:rPr>
              <a:t> de </a:t>
            </a:r>
            <a:r>
              <a:rPr lang="en-GB" sz="1600" dirty="0" err="1" smtClean="0">
                <a:solidFill>
                  <a:srgbClr val="FFFFFF"/>
                </a:solidFill>
              </a:rPr>
              <a:t>dependencia</a:t>
            </a:r>
            <a:endParaRPr lang="en-GB" sz="1600" dirty="0">
              <a:solidFill>
                <a:srgbClr val="FFFFFF"/>
              </a:solidFill>
            </a:endParaRPr>
          </a:p>
        </p:txBody>
      </p:sp>
      <p:sp>
        <p:nvSpPr>
          <p:cNvPr id="248943" name="Text Box 112"/>
          <p:cNvSpPr txBox="1">
            <a:spLocks noChangeArrowheads="1"/>
          </p:cNvSpPr>
          <p:nvPr/>
        </p:nvSpPr>
        <p:spPr bwMode="auto">
          <a:xfrm>
            <a:off x="5346898" y="2052638"/>
            <a:ext cx="3200399" cy="570073"/>
          </a:xfrm>
          <a:prstGeom prst="rect">
            <a:avLst/>
          </a:prstGeom>
          <a:noFill/>
          <a:ln w="15875" algn="ctr">
            <a:noFill/>
            <a:miter lim="800000"/>
            <a:headEnd/>
            <a:tailEnd/>
          </a:ln>
        </p:spPr>
        <p:txBody>
          <a:bodyPr wrap="square" lIns="53680" tIns="53680" rIns="53680" bIns="53680">
            <a:spAutoFit/>
          </a:bodyPr>
          <a:lstStyle/>
          <a:p>
            <a:pPr defTabSz="757238">
              <a:spcBef>
                <a:spcPct val="50000"/>
              </a:spcBef>
              <a:buClrTx/>
            </a:pPr>
            <a:r>
              <a:rPr lang="en-GB" sz="1500" dirty="0" err="1" smtClean="0"/>
              <a:t>Dependencia</a:t>
            </a:r>
            <a:r>
              <a:rPr lang="en-GB" sz="1500" dirty="0" smtClean="0"/>
              <a:t> </a:t>
            </a:r>
            <a:r>
              <a:rPr lang="en-GB" sz="1500" dirty="0" err="1" smtClean="0"/>
              <a:t>estadística</a:t>
            </a:r>
            <a:r>
              <a:rPr lang="en-GB" sz="1500" dirty="0" smtClean="0"/>
              <a:t> </a:t>
            </a:r>
            <a:r>
              <a:rPr lang="en-GB" sz="1500" dirty="0" err="1" smtClean="0"/>
              <a:t>capturada</a:t>
            </a:r>
            <a:r>
              <a:rPr lang="en-GB" sz="1500" dirty="0" smtClean="0"/>
              <a:t> </a:t>
            </a:r>
            <a:r>
              <a:rPr lang="en-GB" sz="1500" dirty="0" err="1" smtClean="0"/>
              <a:t>por</a:t>
            </a:r>
            <a:r>
              <a:rPr lang="en-GB" sz="1500" dirty="0" smtClean="0"/>
              <a:t> </a:t>
            </a:r>
            <a:r>
              <a:rPr lang="en-GB" sz="1500" dirty="0" err="1" smtClean="0"/>
              <a:t>cópulas</a:t>
            </a:r>
            <a:endParaRPr lang="en-GB" sz="1500" dirty="0"/>
          </a:p>
        </p:txBody>
      </p:sp>
      <p:sp>
        <p:nvSpPr>
          <p:cNvPr id="248944" name="Text Box 115"/>
          <p:cNvSpPr txBox="1">
            <a:spLocks noChangeArrowheads="1"/>
          </p:cNvSpPr>
          <p:nvPr/>
        </p:nvSpPr>
        <p:spPr bwMode="auto">
          <a:xfrm>
            <a:off x="7202090" y="3033713"/>
            <a:ext cx="1065213" cy="662406"/>
          </a:xfrm>
          <a:prstGeom prst="rect">
            <a:avLst/>
          </a:prstGeom>
          <a:noFill/>
          <a:ln w="15875" algn="ctr">
            <a:noFill/>
            <a:miter lim="800000"/>
            <a:headEnd/>
            <a:tailEnd/>
          </a:ln>
        </p:spPr>
        <p:txBody>
          <a:bodyPr lIns="53680" tIns="53680" rIns="53680" bIns="53680">
            <a:spAutoFit/>
          </a:bodyPr>
          <a:lstStyle/>
          <a:p>
            <a:pPr defTabSz="757238">
              <a:spcBef>
                <a:spcPct val="50000"/>
              </a:spcBef>
              <a:buClr>
                <a:schemeClr val="bg2"/>
              </a:buClr>
            </a:pPr>
            <a:r>
              <a:rPr lang="en-GB" sz="1200" dirty="0" err="1" smtClean="0">
                <a:solidFill>
                  <a:srgbClr val="000000"/>
                </a:solidFill>
              </a:rPr>
              <a:t>dependencia</a:t>
            </a:r>
            <a:r>
              <a:rPr lang="en-GB" sz="1200" dirty="0" smtClean="0">
                <a:solidFill>
                  <a:srgbClr val="000000"/>
                </a:solidFill>
              </a:rPr>
              <a:t> en cola de </a:t>
            </a:r>
            <a:r>
              <a:rPr lang="en-GB" sz="1200" dirty="0" err="1" smtClean="0">
                <a:solidFill>
                  <a:srgbClr val="000000"/>
                </a:solidFill>
              </a:rPr>
              <a:t>distribución</a:t>
            </a:r>
            <a:endParaRPr lang="en-GB" sz="1200" dirty="0">
              <a:solidFill>
                <a:srgbClr val="000000"/>
              </a:solidFill>
            </a:endParaRPr>
          </a:p>
        </p:txBody>
      </p:sp>
      <p:grpSp>
        <p:nvGrpSpPr>
          <p:cNvPr id="248945" name="Group 113"/>
          <p:cNvGrpSpPr>
            <a:grpSpLocks/>
          </p:cNvGrpSpPr>
          <p:nvPr/>
        </p:nvGrpSpPr>
        <p:grpSpPr bwMode="auto">
          <a:xfrm>
            <a:off x="5724128" y="2563813"/>
            <a:ext cx="1512887" cy="1384300"/>
            <a:chOff x="4983" y="3681"/>
            <a:chExt cx="1179" cy="1017"/>
          </a:xfrm>
        </p:grpSpPr>
        <p:sp>
          <p:nvSpPr>
            <p:cNvPr id="248946" name="Oval 113"/>
            <p:cNvSpPr>
              <a:spLocks noChangeArrowheads="1"/>
            </p:cNvSpPr>
            <p:nvPr/>
          </p:nvSpPr>
          <p:spPr bwMode="auto">
            <a:xfrm>
              <a:off x="5731" y="3759"/>
              <a:ext cx="338" cy="401"/>
            </a:xfrm>
            <a:prstGeom prst="ellipse">
              <a:avLst/>
            </a:prstGeom>
            <a:noFill/>
            <a:ln w="6350" algn="ctr">
              <a:solidFill>
                <a:srgbClr val="FF6600"/>
              </a:solidFill>
              <a:round/>
              <a:headEnd/>
              <a:tailEnd/>
            </a:ln>
          </p:spPr>
          <p:txBody>
            <a:bodyPr lIns="53680" tIns="53680" rIns="53680" bIns="53680" anchor="ctr">
              <a:spAutoFit/>
            </a:bodyPr>
            <a:lstStyle/>
            <a:p>
              <a:pPr defTabSz="757238">
                <a:spcBef>
                  <a:spcPct val="50000"/>
                </a:spcBef>
                <a:buClr>
                  <a:schemeClr val="bg2"/>
                </a:buClr>
              </a:pPr>
              <a:endParaRPr lang="de-DE">
                <a:solidFill>
                  <a:srgbClr val="000000"/>
                </a:solidFill>
              </a:endParaRPr>
            </a:p>
          </p:txBody>
        </p:sp>
        <p:sp>
          <p:nvSpPr>
            <p:cNvPr id="248947" name="Line 114"/>
            <p:cNvSpPr>
              <a:spLocks noChangeShapeType="1"/>
            </p:cNvSpPr>
            <p:nvPr/>
          </p:nvSpPr>
          <p:spPr bwMode="auto">
            <a:xfrm flipH="1" flipV="1">
              <a:off x="5997" y="4035"/>
              <a:ext cx="136" cy="46"/>
            </a:xfrm>
            <a:prstGeom prst="line">
              <a:avLst/>
            </a:prstGeom>
            <a:noFill/>
            <a:ln w="15875">
              <a:solidFill>
                <a:srgbClr val="FF6600"/>
              </a:solidFill>
              <a:round/>
              <a:headEnd/>
              <a:tailEnd type="arrow" w="med" len="med"/>
            </a:ln>
          </p:spPr>
          <p:txBody>
            <a:bodyPr lIns="64800" tIns="64800" rIns="64800" bIns="64800">
              <a:spAutoFit/>
            </a:bodyPr>
            <a:lstStyle/>
            <a:p>
              <a:endParaRPr lang="en-GB"/>
            </a:p>
          </p:txBody>
        </p:sp>
        <p:grpSp>
          <p:nvGrpSpPr>
            <p:cNvPr id="248948" name="Group 249"/>
            <p:cNvGrpSpPr>
              <a:grpSpLocks noChangeAspect="1"/>
            </p:cNvGrpSpPr>
            <p:nvPr/>
          </p:nvGrpSpPr>
          <p:grpSpPr bwMode="auto">
            <a:xfrm>
              <a:off x="4983" y="3681"/>
              <a:ext cx="1179" cy="1017"/>
              <a:chOff x="298" y="2195"/>
              <a:chExt cx="1149" cy="991"/>
            </a:xfrm>
          </p:grpSpPr>
          <p:sp>
            <p:nvSpPr>
              <p:cNvPr id="248949" name="Rectangle 250"/>
              <p:cNvSpPr>
                <a:spLocks noChangeAspect="1" noChangeArrowheads="1"/>
              </p:cNvSpPr>
              <p:nvPr/>
            </p:nvSpPr>
            <p:spPr bwMode="auto">
              <a:xfrm>
                <a:off x="472" y="2224"/>
                <a:ext cx="938" cy="803"/>
              </a:xfrm>
              <a:prstGeom prst="rect">
                <a:avLst/>
              </a:prstGeom>
              <a:noFill/>
              <a:ln w="9525">
                <a:no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50" name="Rectangle 251"/>
              <p:cNvSpPr>
                <a:spLocks noChangeAspect="1" noChangeArrowheads="1"/>
              </p:cNvSpPr>
              <p:nvPr/>
            </p:nvSpPr>
            <p:spPr bwMode="auto">
              <a:xfrm>
                <a:off x="472" y="2224"/>
                <a:ext cx="938" cy="803"/>
              </a:xfrm>
              <a:prstGeom prst="rect">
                <a:avLst/>
              </a:prstGeom>
              <a:noFill/>
              <a:ln w="0">
                <a:solidFill>
                  <a:srgbClr val="000000"/>
                </a:solidFill>
                <a:miter lim="800000"/>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51" name="Line 252"/>
              <p:cNvSpPr>
                <a:spLocks noChangeAspect="1" noChangeShapeType="1"/>
              </p:cNvSpPr>
              <p:nvPr/>
            </p:nvSpPr>
            <p:spPr bwMode="auto">
              <a:xfrm>
                <a:off x="472" y="2224"/>
                <a:ext cx="1" cy="803"/>
              </a:xfrm>
              <a:prstGeom prst="line">
                <a:avLst/>
              </a:prstGeom>
              <a:noFill/>
              <a:ln w="0">
                <a:solidFill>
                  <a:srgbClr val="000000"/>
                </a:solidFill>
                <a:round/>
                <a:headEnd/>
                <a:tailEnd/>
              </a:ln>
            </p:spPr>
            <p:txBody>
              <a:bodyPr/>
              <a:lstStyle/>
              <a:p>
                <a:endParaRPr lang="en-GB"/>
              </a:p>
            </p:txBody>
          </p:sp>
          <p:sp>
            <p:nvSpPr>
              <p:cNvPr id="248952" name="Line 253"/>
              <p:cNvSpPr>
                <a:spLocks noChangeAspect="1" noChangeShapeType="1"/>
              </p:cNvSpPr>
              <p:nvPr/>
            </p:nvSpPr>
            <p:spPr bwMode="auto">
              <a:xfrm>
                <a:off x="463" y="3027"/>
                <a:ext cx="9" cy="1"/>
              </a:xfrm>
              <a:prstGeom prst="line">
                <a:avLst/>
              </a:prstGeom>
              <a:noFill/>
              <a:ln w="0">
                <a:solidFill>
                  <a:srgbClr val="000000"/>
                </a:solidFill>
                <a:round/>
                <a:headEnd/>
                <a:tailEnd/>
              </a:ln>
            </p:spPr>
            <p:txBody>
              <a:bodyPr/>
              <a:lstStyle/>
              <a:p>
                <a:endParaRPr lang="en-GB"/>
              </a:p>
            </p:txBody>
          </p:sp>
          <p:sp>
            <p:nvSpPr>
              <p:cNvPr id="248953" name="Line 254"/>
              <p:cNvSpPr>
                <a:spLocks noChangeAspect="1" noChangeShapeType="1"/>
              </p:cNvSpPr>
              <p:nvPr/>
            </p:nvSpPr>
            <p:spPr bwMode="auto">
              <a:xfrm>
                <a:off x="463" y="2912"/>
                <a:ext cx="9" cy="1"/>
              </a:xfrm>
              <a:prstGeom prst="line">
                <a:avLst/>
              </a:prstGeom>
              <a:noFill/>
              <a:ln w="0">
                <a:solidFill>
                  <a:srgbClr val="000000"/>
                </a:solidFill>
                <a:round/>
                <a:headEnd/>
                <a:tailEnd/>
              </a:ln>
            </p:spPr>
            <p:txBody>
              <a:bodyPr/>
              <a:lstStyle/>
              <a:p>
                <a:endParaRPr lang="en-GB"/>
              </a:p>
            </p:txBody>
          </p:sp>
          <p:sp>
            <p:nvSpPr>
              <p:cNvPr id="248954" name="Line 255"/>
              <p:cNvSpPr>
                <a:spLocks noChangeAspect="1" noChangeShapeType="1"/>
              </p:cNvSpPr>
              <p:nvPr/>
            </p:nvSpPr>
            <p:spPr bwMode="auto">
              <a:xfrm>
                <a:off x="463" y="2797"/>
                <a:ext cx="9" cy="1"/>
              </a:xfrm>
              <a:prstGeom prst="line">
                <a:avLst/>
              </a:prstGeom>
              <a:noFill/>
              <a:ln w="0">
                <a:solidFill>
                  <a:srgbClr val="000000"/>
                </a:solidFill>
                <a:round/>
                <a:headEnd/>
                <a:tailEnd/>
              </a:ln>
            </p:spPr>
            <p:txBody>
              <a:bodyPr/>
              <a:lstStyle/>
              <a:p>
                <a:endParaRPr lang="en-GB"/>
              </a:p>
            </p:txBody>
          </p:sp>
          <p:sp>
            <p:nvSpPr>
              <p:cNvPr id="248955" name="Line 256"/>
              <p:cNvSpPr>
                <a:spLocks noChangeAspect="1" noChangeShapeType="1"/>
              </p:cNvSpPr>
              <p:nvPr/>
            </p:nvSpPr>
            <p:spPr bwMode="auto">
              <a:xfrm>
                <a:off x="463" y="2683"/>
                <a:ext cx="9" cy="1"/>
              </a:xfrm>
              <a:prstGeom prst="line">
                <a:avLst/>
              </a:prstGeom>
              <a:noFill/>
              <a:ln w="0">
                <a:solidFill>
                  <a:srgbClr val="000000"/>
                </a:solidFill>
                <a:round/>
                <a:headEnd/>
                <a:tailEnd/>
              </a:ln>
            </p:spPr>
            <p:txBody>
              <a:bodyPr/>
              <a:lstStyle/>
              <a:p>
                <a:endParaRPr lang="en-GB"/>
              </a:p>
            </p:txBody>
          </p:sp>
          <p:sp>
            <p:nvSpPr>
              <p:cNvPr id="248956" name="Line 257"/>
              <p:cNvSpPr>
                <a:spLocks noChangeAspect="1" noChangeShapeType="1"/>
              </p:cNvSpPr>
              <p:nvPr/>
            </p:nvSpPr>
            <p:spPr bwMode="auto">
              <a:xfrm>
                <a:off x="463" y="2568"/>
                <a:ext cx="9" cy="1"/>
              </a:xfrm>
              <a:prstGeom prst="line">
                <a:avLst/>
              </a:prstGeom>
              <a:noFill/>
              <a:ln w="0">
                <a:solidFill>
                  <a:srgbClr val="000000"/>
                </a:solidFill>
                <a:round/>
                <a:headEnd/>
                <a:tailEnd/>
              </a:ln>
            </p:spPr>
            <p:txBody>
              <a:bodyPr/>
              <a:lstStyle/>
              <a:p>
                <a:endParaRPr lang="en-GB"/>
              </a:p>
            </p:txBody>
          </p:sp>
          <p:sp>
            <p:nvSpPr>
              <p:cNvPr id="248957" name="Line 258"/>
              <p:cNvSpPr>
                <a:spLocks noChangeAspect="1" noChangeShapeType="1"/>
              </p:cNvSpPr>
              <p:nvPr/>
            </p:nvSpPr>
            <p:spPr bwMode="auto">
              <a:xfrm>
                <a:off x="463" y="2454"/>
                <a:ext cx="9" cy="1"/>
              </a:xfrm>
              <a:prstGeom prst="line">
                <a:avLst/>
              </a:prstGeom>
              <a:noFill/>
              <a:ln w="0">
                <a:solidFill>
                  <a:srgbClr val="000000"/>
                </a:solidFill>
                <a:round/>
                <a:headEnd/>
                <a:tailEnd/>
              </a:ln>
            </p:spPr>
            <p:txBody>
              <a:bodyPr/>
              <a:lstStyle/>
              <a:p>
                <a:endParaRPr lang="en-GB"/>
              </a:p>
            </p:txBody>
          </p:sp>
          <p:sp>
            <p:nvSpPr>
              <p:cNvPr id="248958" name="Line 259"/>
              <p:cNvSpPr>
                <a:spLocks noChangeAspect="1" noChangeShapeType="1"/>
              </p:cNvSpPr>
              <p:nvPr/>
            </p:nvSpPr>
            <p:spPr bwMode="auto">
              <a:xfrm>
                <a:off x="463" y="2339"/>
                <a:ext cx="9" cy="1"/>
              </a:xfrm>
              <a:prstGeom prst="line">
                <a:avLst/>
              </a:prstGeom>
              <a:noFill/>
              <a:ln w="0">
                <a:solidFill>
                  <a:srgbClr val="000000"/>
                </a:solidFill>
                <a:round/>
                <a:headEnd/>
                <a:tailEnd/>
              </a:ln>
            </p:spPr>
            <p:txBody>
              <a:bodyPr/>
              <a:lstStyle/>
              <a:p>
                <a:endParaRPr lang="en-GB"/>
              </a:p>
            </p:txBody>
          </p:sp>
          <p:sp>
            <p:nvSpPr>
              <p:cNvPr id="248959" name="Line 260"/>
              <p:cNvSpPr>
                <a:spLocks noChangeAspect="1" noChangeShapeType="1"/>
              </p:cNvSpPr>
              <p:nvPr/>
            </p:nvSpPr>
            <p:spPr bwMode="auto">
              <a:xfrm>
                <a:off x="463" y="2224"/>
                <a:ext cx="9" cy="1"/>
              </a:xfrm>
              <a:prstGeom prst="line">
                <a:avLst/>
              </a:prstGeom>
              <a:noFill/>
              <a:ln w="0">
                <a:solidFill>
                  <a:srgbClr val="000000"/>
                </a:solidFill>
                <a:round/>
                <a:headEnd/>
                <a:tailEnd/>
              </a:ln>
            </p:spPr>
            <p:txBody>
              <a:bodyPr/>
              <a:lstStyle/>
              <a:p>
                <a:endParaRPr lang="en-GB"/>
              </a:p>
            </p:txBody>
          </p:sp>
          <p:sp>
            <p:nvSpPr>
              <p:cNvPr id="248960" name="Line 261"/>
              <p:cNvSpPr>
                <a:spLocks noChangeAspect="1" noChangeShapeType="1"/>
              </p:cNvSpPr>
              <p:nvPr/>
            </p:nvSpPr>
            <p:spPr bwMode="auto">
              <a:xfrm>
                <a:off x="472" y="3027"/>
                <a:ext cx="938" cy="1"/>
              </a:xfrm>
              <a:prstGeom prst="line">
                <a:avLst/>
              </a:prstGeom>
              <a:noFill/>
              <a:ln w="0">
                <a:solidFill>
                  <a:srgbClr val="000000"/>
                </a:solidFill>
                <a:round/>
                <a:headEnd/>
                <a:tailEnd/>
              </a:ln>
            </p:spPr>
            <p:txBody>
              <a:bodyPr/>
              <a:lstStyle/>
              <a:p>
                <a:endParaRPr lang="en-GB"/>
              </a:p>
            </p:txBody>
          </p:sp>
          <p:sp>
            <p:nvSpPr>
              <p:cNvPr id="248961" name="Line 262"/>
              <p:cNvSpPr>
                <a:spLocks noChangeAspect="1" noChangeShapeType="1"/>
              </p:cNvSpPr>
              <p:nvPr/>
            </p:nvSpPr>
            <p:spPr bwMode="auto">
              <a:xfrm flipV="1">
                <a:off x="472" y="3027"/>
                <a:ext cx="1" cy="10"/>
              </a:xfrm>
              <a:prstGeom prst="line">
                <a:avLst/>
              </a:prstGeom>
              <a:noFill/>
              <a:ln w="0">
                <a:solidFill>
                  <a:srgbClr val="000000"/>
                </a:solidFill>
                <a:round/>
                <a:headEnd/>
                <a:tailEnd/>
              </a:ln>
            </p:spPr>
            <p:txBody>
              <a:bodyPr/>
              <a:lstStyle/>
              <a:p>
                <a:endParaRPr lang="en-GB"/>
              </a:p>
            </p:txBody>
          </p:sp>
          <p:sp>
            <p:nvSpPr>
              <p:cNvPr id="248962" name="Line 263"/>
              <p:cNvSpPr>
                <a:spLocks noChangeAspect="1" noChangeShapeType="1"/>
              </p:cNvSpPr>
              <p:nvPr/>
            </p:nvSpPr>
            <p:spPr bwMode="auto">
              <a:xfrm flipV="1">
                <a:off x="630" y="3027"/>
                <a:ext cx="1" cy="10"/>
              </a:xfrm>
              <a:prstGeom prst="line">
                <a:avLst/>
              </a:prstGeom>
              <a:noFill/>
              <a:ln w="0">
                <a:solidFill>
                  <a:srgbClr val="000000"/>
                </a:solidFill>
                <a:round/>
                <a:headEnd/>
                <a:tailEnd/>
              </a:ln>
            </p:spPr>
            <p:txBody>
              <a:bodyPr/>
              <a:lstStyle/>
              <a:p>
                <a:endParaRPr lang="en-GB"/>
              </a:p>
            </p:txBody>
          </p:sp>
          <p:sp>
            <p:nvSpPr>
              <p:cNvPr id="248963" name="Line 264"/>
              <p:cNvSpPr>
                <a:spLocks noChangeAspect="1" noChangeShapeType="1"/>
              </p:cNvSpPr>
              <p:nvPr/>
            </p:nvSpPr>
            <p:spPr bwMode="auto">
              <a:xfrm flipV="1">
                <a:off x="784" y="3027"/>
                <a:ext cx="1" cy="10"/>
              </a:xfrm>
              <a:prstGeom prst="line">
                <a:avLst/>
              </a:prstGeom>
              <a:noFill/>
              <a:ln w="0">
                <a:solidFill>
                  <a:srgbClr val="000000"/>
                </a:solidFill>
                <a:round/>
                <a:headEnd/>
                <a:tailEnd/>
              </a:ln>
            </p:spPr>
            <p:txBody>
              <a:bodyPr/>
              <a:lstStyle/>
              <a:p>
                <a:endParaRPr lang="en-GB"/>
              </a:p>
            </p:txBody>
          </p:sp>
          <p:sp>
            <p:nvSpPr>
              <p:cNvPr id="248964" name="Line 265"/>
              <p:cNvSpPr>
                <a:spLocks noChangeAspect="1" noChangeShapeType="1"/>
              </p:cNvSpPr>
              <p:nvPr/>
            </p:nvSpPr>
            <p:spPr bwMode="auto">
              <a:xfrm flipV="1">
                <a:off x="941" y="3027"/>
                <a:ext cx="1" cy="10"/>
              </a:xfrm>
              <a:prstGeom prst="line">
                <a:avLst/>
              </a:prstGeom>
              <a:noFill/>
              <a:ln w="0">
                <a:solidFill>
                  <a:srgbClr val="000000"/>
                </a:solidFill>
                <a:round/>
                <a:headEnd/>
                <a:tailEnd/>
              </a:ln>
            </p:spPr>
            <p:txBody>
              <a:bodyPr/>
              <a:lstStyle/>
              <a:p>
                <a:endParaRPr lang="en-GB"/>
              </a:p>
            </p:txBody>
          </p:sp>
          <p:sp>
            <p:nvSpPr>
              <p:cNvPr id="248965" name="Line 266"/>
              <p:cNvSpPr>
                <a:spLocks noChangeAspect="1" noChangeShapeType="1"/>
              </p:cNvSpPr>
              <p:nvPr/>
            </p:nvSpPr>
            <p:spPr bwMode="auto">
              <a:xfrm flipV="1">
                <a:off x="1098" y="3027"/>
                <a:ext cx="1" cy="10"/>
              </a:xfrm>
              <a:prstGeom prst="line">
                <a:avLst/>
              </a:prstGeom>
              <a:noFill/>
              <a:ln w="0">
                <a:solidFill>
                  <a:srgbClr val="000000"/>
                </a:solidFill>
                <a:round/>
                <a:headEnd/>
                <a:tailEnd/>
              </a:ln>
            </p:spPr>
            <p:txBody>
              <a:bodyPr/>
              <a:lstStyle/>
              <a:p>
                <a:endParaRPr lang="en-GB"/>
              </a:p>
            </p:txBody>
          </p:sp>
          <p:sp>
            <p:nvSpPr>
              <p:cNvPr id="248966" name="Line 267"/>
              <p:cNvSpPr>
                <a:spLocks noChangeAspect="1" noChangeShapeType="1"/>
              </p:cNvSpPr>
              <p:nvPr/>
            </p:nvSpPr>
            <p:spPr bwMode="auto">
              <a:xfrm flipV="1">
                <a:off x="1253" y="3027"/>
                <a:ext cx="1" cy="10"/>
              </a:xfrm>
              <a:prstGeom prst="line">
                <a:avLst/>
              </a:prstGeom>
              <a:noFill/>
              <a:ln w="0">
                <a:solidFill>
                  <a:srgbClr val="000000"/>
                </a:solidFill>
                <a:round/>
                <a:headEnd/>
                <a:tailEnd/>
              </a:ln>
            </p:spPr>
            <p:txBody>
              <a:bodyPr/>
              <a:lstStyle/>
              <a:p>
                <a:endParaRPr lang="en-GB"/>
              </a:p>
            </p:txBody>
          </p:sp>
          <p:sp>
            <p:nvSpPr>
              <p:cNvPr id="248967" name="Line 268"/>
              <p:cNvSpPr>
                <a:spLocks noChangeAspect="1" noChangeShapeType="1"/>
              </p:cNvSpPr>
              <p:nvPr/>
            </p:nvSpPr>
            <p:spPr bwMode="auto">
              <a:xfrm flipV="1">
                <a:off x="1410" y="3027"/>
                <a:ext cx="1" cy="10"/>
              </a:xfrm>
              <a:prstGeom prst="line">
                <a:avLst/>
              </a:prstGeom>
              <a:noFill/>
              <a:ln w="0">
                <a:solidFill>
                  <a:srgbClr val="000000"/>
                </a:solidFill>
                <a:round/>
                <a:headEnd/>
                <a:tailEnd/>
              </a:ln>
            </p:spPr>
            <p:txBody>
              <a:bodyPr/>
              <a:lstStyle/>
              <a:p>
                <a:endParaRPr lang="en-GB"/>
              </a:p>
            </p:txBody>
          </p:sp>
          <p:sp>
            <p:nvSpPr>
              <p:cNvPr id="248968" name="Freeform 269"/>
              <p:cNvSpPr>
                <a:spLocks noChangeAspect="1"/>
              </p:cNvSpPr>
              <p:nvPr/>
            </p:nvSpPr>
            <p:spPr bwMode="auto">
              <a:xfrm>
                <a:off x="1143" y="2523"/>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69" name="Freeform 270"/>
              <p:cNvSpPr>
                <a:spLocks noChangeAspect="1"/>
              </p:cNvSpPr>
              <p:nvPr/>
            </p:nvSpPr>
            <p:spPr bwMode="auto">
              <a:xfrm>
                <a:off x="1143" y="2516"/>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70" name="Freeform 271"/>
              <p:cNvSpPr>
                <a:spLocks noChangeAspect="1"/>
              </p:cNvSpPr>
              <p:nvPr/>
            </p:nvSpPr>
            <p:spPr bwMode="auto">
              <a:xfrm>
                <a:off x="1088" y="2937"/>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71" name="Freeform 272"/>
              <p:cNvSpPr>
                <a:spLocks noChangeAspect="1"/>
              </p:cNvSpPr>
              <p:nvPr/>
            </p:nvSpPr>
            <p:spPr bwMode="auto">
              <a:xfrm>
                <a:off x="570" y="2790"/>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72" name="Freeform 273"/>
              <p:cNvSpPr>
                <a:spLocks noChangeAspect="1"/>
              </p:cNvSpPr>
              <p:nvPr/>
            </p:nvSpPr>
            <p:spPr bwMode="auto">
              <a:xfrm>
                <a:off x="1008" y="2708"/>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73" name="Freeform 274"/>
              <p:cNvSpPr>
                <a:spLocks noChangeAspect="1"/>
              </p:cNvSpPr>
              <p:nvPr/>
            </p:nvSpPr>
            <p:spPr bwMode="auto">
              <a:xfrm>
                <a:off x="874" y="2835"/>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74" name="Freeform 275"/>
              <p:cNvSpPr>
                <a:spLocks noChangeAspect="1"/>
              </p:cNvSpPr>
              <p:nvPr/>
            </p:nvSpPr>
            <p:spPr bwMode="auto">
              <a:xfrm>
                <a:off x="727" y="2817"/>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75" name="Freeform 276"/>
              <p:cNvSpPr>
                <a:spLocks noChangeAspect="1"/>
              </p:cNvSpPr>
              <p:nvPr/>
            </p:nvSpPr>
            <p:spPr bwMode="auto">
              <a:xfrm>
                <a:off x="1185" y="2396"/>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76" name="Freeform 277"/>
              <p:cNvSpPr>
                <a:spLocks noChangeAspect="1"/>
              </p:cNvSpPr>
              <p:nvPr/>
            </p:nvSpPr>
            <p:spPr bwMode="auto">
              <a:xfrm>
                <a:off x="625" y="2909"/>
                <a:ext cx="14" cy="15"/>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7" y="0"/>
                    </a:moveTo>
                    <a:lnTo>
                      <a:pt x="14"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77" name="Freeform 278"/>
              <p:cNvSpPr>
                <a:spLocks noChangeAspect="1"/>
              </p:cNvSpPr>
              <p:nvPr/>
            </p:nvSpPr>
            <p:spPr bwMode="auto">
              <a:xfrm>
                <a:off x="552" y="2892"/>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78" name="Freeform 279"/>
              <p:cNvSpPr>
                <a:spLocks noChangeAspect="1"/>
              </p:cNvSpPr>
              <p:nvPr/>
            </p:nvSpPr>
            <p:spPr bwMode="auto">
              <a:xfrm>
                <a:off x="580" y="2715"/>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79" name="Freeform 280"/>
              <p:cNvSpPr>
                <a:spLocks noChangeAspect="1"/>
              </p:cNvSpPr>
              <p:nvPr/>
            </p:nvSpPr>
            <p:spPr bwMode="auto">
              <a:xfrm>
                <a:off x="894" y="2581"/>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80" name="Freeform 281"/>
              <p:cNvSpPr>
                <a:spLocks noChangeAspect="1"/>
              </p:cNvSpPr>
              <p:nvPr/>
            </p:nvSpPr>
            <p:spPr bwMode="auto">
              <a:xfrm>
                <a:off x="936" y="2708"/>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81" name="Freeform 282"/>
              <p:cNvSpPr>
                <a:spLocks noChangeAspect="1"/>
              </p:cNvSpPr>
              <p:nvPr/>
            </p:nvSpPr>
            <p:spPr bwMode="auto">
              <a:xfrm>
                <a:off x="1093" y="2670"/>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82" name="Freeform 283"/>
              <p:cNvSpPr>
                <a:spLocks noChangeAspect="1"/>
              </p:cNvSpPr>
              <p:nvPr/>
            </p:nvSpPr>
            <p:spPr bwMode="auto">
              <a:xfrm>
                <a:off x="1148" y="2523"/>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83" name="Freeform 284"/>
              <p:cNvSpPr>
                <a:spLocks noChangeAspect="1"/>
              </p:cNvSpPr>
              <p:nvPr/>
            </p:nvSpPr>
            <p:spPr bwMode="auto">
              <a:xfrm>
                <a:off x="1133" y="2516"/>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84" name="Freeform 285"/>
              <p:cNvSpPr>
                <a:spLocks noChangeAspect="1"/>
              </p:cNvSpPr>
              <p:nvPr/>
            </p:nvSpPr>
            <p:spPr bwMode="auto">
              <a:xfrm>
                <a:off x="1081" y="2735"/>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85" name="Freeform 286"/>
              <p:cNvSpPr>
                <a:spLocks noChangeAspect="1"/>
              </p:cNvSpPr>
              <p:nvPr/>
            </p:nvSpPr>
            <p:spPr bwMode="auto">
              <a:xfrm>
                <a:off x="1111" y="2424"/>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86" name="Freeform 287"/>
              <p:cNvSpPr>
                <a:spLocks noChangeAspect="1"/>
              </p:cNvSpPr>
              <p:nvPr/>
            </p:nvSpPr>
            <p:spPr bwMode="auto">
              <a:xfrm>
                <a:off x="916" y="2917"/>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87" name="Freeform 288"/>
              <p:cNvSpPr>
                <a:spLocks noChangeAspect="1"/>
              </p:cNvSpPr>
              <p:nvPr/>
            </p:nvSpPr>
            <p:spPr bwMode="auto">
              <a:xfrm>
                <a:off x="839" y="2850"/>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88" name="Freeform 289"/>
              <p:cNvSpPr>
                <a:spLocks noChangeAspect="1"/>
              </p:cNvSpPr>
              <p:nvPr/>
            </p:nvSpPr>
            <p:spPr bwMode="auto">
              <a:xfrm>
                <a:off x="737" y="2483"/>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89" name="Freeform 290"/>
              <p:cNvSpPr>
                <a:spLocks noChangeAspect="1"/>
              </p:cNvSpPr>
              <p:nvPr/>
            </p:nvSpPr>
            <p:spPr bwMode="auto">
              <a:xfrm>
                <a:off x="679" y="2703"/>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90" name="Freeform 291"/>
              <p:cNvSpPr>
                <a:spLocks noChangeAspect="1"/>
              </p:cNvSpPr>
              <p:nvPr/>
            </p:nvSpPr>
            <p:spPr bwMode="auto">
              <a:xfrm>
                <a:off x="899" y="2715"/>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91" name="Freeform 292"/>
              <p:cNvSpPr>
                <a:spLocks noChangeAspect="1"/>
              </p:cNvSpPr>
              <p:nvPr/>
            </p:nvSpPr>
            <p:spPr bwMode="auto">
              <a:xfrm>
                <a:off x="1188" y="2615"/>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92" name="Freeform 293"/>
              <p:cNvSpPr>
                <a:spLocks noChangeAspect="1"/>
              </p:cNvSpPr>
              <p:nvPr/>
            </p:nvSpPr>
            <p:spPr bwMode="auto">
              <a:xfrm>
                <a:off x="697" y="2518"/>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93" name="Freeform 294"/>
              <p:cNvSpPr>
                <a:spLocks noChangeAspect="1"/>
              </p:cNvSpPr>
              <p:nvPr/>
            </p:nvSpPr>
            <p:spPr bwMode="auto">
              <a:xfrm>
                <a:off x="941" y="2787"/>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94" name="Freeform 295"/>
              <p:cNvSpPr>
                <a:spLocks noChangeAspect="1"/>
              </p:cNvSpPr>
              <p:nvPr/>
            </p:nvSpPr>
            <p:spPr bwMode="auto">
              <a:xfrm>
                <a:off x="926" y="2613"/>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95" name="Freeform 296"/>
              <p:cNvSpPr>
                <a:spLocks noChangeAspect="1"/>
              </p:cNvSpPr>
              <p:nvPr/>
            </p:nvSpPr>
            <p:spPr bwMode="auto">
              <a:xfrm>
                <a:off x="779" y="2473"/>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96" name="Freeform 297"/>
              <p:cNvSpPr>
                <a:spLocks noChangeAspect="1"/>
              </p:cNvSpPr>
              <p:nvPr/>
            </p:nvSpPr>
            <p:spPr bwMode="auto">
              <a:xfrm>
                <a:off x="1036" y="2919"/>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97" name="Freeform 298"/>
              <p:cNvSpPr>
                <a:spLocks noChangeAspect="1"/>
              </p:cNvSpPr>
              <p:nvPr/>
            </p:nvSpPr>
            <p:spPr bwMode="auto">
              <a:xfrm>
                <a:off x="587" y="2468"/>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98" name="Freeform 299"/>
              <p:cNvSpPr>
                <a:spLocks noChangeAspect="1"/>
              </p:cNvSpPr>
              <p:nvPr/>
            </p:nvSpPr>
            <p:spPr bwMode="auto">
              <a:xfrm>
                <a:off x="684" y="2680"/>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8999" name="Freeform 300"/>
              <p:cNvSpPr>
                <a:spLocks noChangeAspect="1"/>
              </p:cNvSpPr>
              <p:nvPr/>
            </p:nvSpPr>
            <p:spPr bwMode="auto">
              <a:xfrm>
                <a:off x="1036" y="2890"/>
                <a:ext cx="15" cy="14"/>
              </a:xfrm>
              <a:custGeom>
                <a:avLst/>
                <a:gdLst>
                  <a:gd name="T0" fmla="*/ 7 w 15"/>
                  <a:gd name="T1" fmla="*/ 0 h 14"/>
                  <a:gd name="T2" fmla="*/ 15 w 15"/>
                  <a:gd name="T3" fmla="*/ 7 h 14"/>
                  <a:gd name="T4" fmla="*/ 7 w 15"/>
                  <a:gd name="T5" fmla="*/ 14 h 14"/>
                  <a:gd name="T6" fmla="*/ 0 w 15"/>
                  <a:gd name="T7" fmla="*/ 7 h 14"/>
                  <a:gd name="T8" fmla="*/ 7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7" y="0"/>
                    </a:moveTo>
                    <a:lnTo>
                      <a:pt x="15" y="7"/>
                    </a:lnTo>
                    <a:lnTo>
                      <a:pt x="7" y="14"/>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00" name="Freeform 301"/>
              <p:cNvSpPr>
                <a:spLocks noChangeAspect="1"/>
              </p:cNvSpPr>
              <p:nvPr/>
            </p:nvSpPr>
            <p:spPr bwMode="auto">
              <a:xfrm>
                <a:off x="1103" y="2680"/>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01" name="Freeform 302"/>
              <p:cNvSpPr>
                <a:spLocks noChangeAspect="1"/>
              </p:cNvSpPr>
              <p:nvPr/>
            </p:nvSpPr>
            <p:spPr bwMode="auto">
              <a:xfrm>
                <a:off x="769" y="2718"/>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02" name="Freeform 303"/>
              <p:cNvSpPr>
                <a:spLocks noChangeAspect="1"/>
              </p:cNvSpPr>
              <p:nvPr/>
            </p:nvSpPr>
            <p:spPr bwMode="auto">
              <a:xfrm>
                <a:off x="759" y="2693"/>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03" name="Freeform 304"/>
              <p:cNvSpPr>
                <a:spLocks noChangeAspect="1"/>
              </p:cNvSpPr>
              <p:nvPr/>
            </p:nvSpPr>
            <p:spPr bwMode="auto">
              <a:xfrm>
                <a:off x="1185" y="2463"/>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04" name="Freeform 305"/>
              <p:cNvSpPr>
                <a:spLocks noChangeAspect="1"/>
              </p:cNvSpPr>
              <p:nvPr/>
            </p:nvSpPr>
            <p:spPr bwMode="auto">
              <a:xfrm>
                <a:off x="811" y="2573"/>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05" name="Freeform 306"/>
              <p:cNvSpPr>
                <a:spLocks noChangeAspect="1"/>
              </p:cNvSpPr>
              <p:nvPr/>
            </p:nvSpPr>
            <p:spPr bwMode="auto">
              <a:xfrm>
                <a:off x="737" y="2660"/>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06" name="Freeform 307"/>
              <p:cNvSpPr>
                <a:spLocks noChangeAspect="1"/>
              </p:cNvSpPr>
              <p:nvPr/>
            </p:nvSpPr>
            <p:spPr bwMode="auto">
              <a:xfrm>
                <a:off x="1223" y="2374"/>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07" name="Freeform 308"/>
              <p:cNvSpPr>
                <a:spLocks noChangeAspect="1"/>
              </p:cNvSpPr>
              <p:nvPr/>
            </p:nvSpPr>
            <p:spPr bwMode="auto">
              <a:xfrm>
                <a:off x="1068" y="2875"/>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08" name="Freeform 309"/>
              <p:cNvSpPr>
                <a:spLocks noChangeAspect="1"/>
              </p:cNvSpPr>
              <p:nvPr/>
            </p:nvSpPr>
            <p:spPr bwMode="auto">
              <a:xfrm>
                <a:off x="1238" y="2543"/>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09" name="Freeform 310"/>
              <p:cNvSpPr>
                <a:spLocks noChangeAspect="1"/>
              </p:cNvSpPr>
              <p:nvPr/>
            </p:nvSpPr>
            <p:spPr bwMode="auto">
              <a:xfrm>
                <a:off x="654" y="2755"/>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10" name="Freeform 311"/>
              <p:cNvSpPr>
                <a:spLocks noChangeAspect="1"/>
              </p:cNvSpPr>
              <p:nvPr/>
            </p:nvSpPr>
            <p:spPr bwMode="auto">
              <a:xfrm>
                <a:off x="951" y="2513"/>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11" name="Freeform 312"/>
              <p:cNvSpPr>
                <a:spLocks noChangeAspect="1"/>
              </p:cNvSpPr>
              <p:nvPr/>
            </p:nvSpPr>
            <p:spPr bwMode="auto">
              <a:xfrm>
                <a:off x="627" y="2949"/>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12" name="Freeform 313"/>
              <p:cNvSpPr>
                <a:spLocks noChangeAspect="1"/>
              </p:cNvSpPr>
              <p:nvPr/>
            </p:nvSpPr>
            <p:spPr bwMode="auto">
              <a:xfrm>
                <a:off x="1233" y="2326"/>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13" name="Freeform 314"/>
              <p:cNvSpPr>
                <a:spLocks noChangeAspect="1"/>
              </p:cNvSpPr>
              <p:nvPr/>
            </p:nvSpPr>
            <p:spPr bwMode="auto">
              <a:xfrm>
                <a:off x="1051" y="2790"/>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14" name="Freeform 315"/>
              <p:cNvSpPr>
                <a:spLocks noChangeAspect="1"/>
              </p:cNvSpPr>
              <p:nvPr/>
            </p:nvSpPr>
            <p:spPr bwMode="auto">
              <a:xfrm>
                <a:off x="1163" y="2578"/>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15" name="Freeform 316"/>
              <p:cNvSpPr>
                <a:spLocks noChangeAspect="1"/>
              </p:cNvSpPr>
              <p:nvPr/>
            </p:nvSpPr>
            <p:spPr bwMode="auto">
              <a:xfrm>
                <a:off x="929" y="2468"/>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16" name="Freeform 317"/>
              <p:cNvSpPr>
                <a:spLocks noChangeAspect="1"/>
              </p:cNvSpPr>
              <p:nvPr/>
            </p:nvSpPr>
            <p:spPr bwMode="auto">
              <a:xfrm>
                <a:off x="1086" y="2548"/>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17" name="Freeform 318"/>
              <p:cNvSpPr>
                <a:spLocks noChangeAspect="1"/>
              </p:cNvSpPr>
              <p:nvPr/>
            </p:nvSpPr>
            <p:spPr bwMode="auto">
              <a:xfrm>
                <a:off x="580" y="2959"/>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18" name="Freeform 319"/>
              <p:cNvSpPr>
                <a:spLocks noChangeAspect="1"/>
              </p:cNvSpPr>
              <p:nvPr/>
            </p:nvSpPr>
            <p:spPr bwMode="auto">
              <a:xfrm>
                <a:off x="762" y="2623"/>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19" name="Freeform 320"/>
              <p:cNvSpPr>
                <a:spLocks noChangeAspect="1"/>
              </p:cNvSpPr>
              <p:nvPr/>
            </p:nvSpPr>
            <p:spPr bwMode="auto">
              <a:xfrm>
                <a:off x="625" y="2805"/>
                <a:ext cx="14" cy="15"/>
              </a:xfrm>
              <a:custGeom>
                <a:avLst/>
                <a:gdLst>
                  <a:gd name="T0" fmla="*/ 7 w 14"/>
                  <a:gd name="T1" fmla="*/ 0 h 15"/>
                  <a:gd name="T2" fmla="*/ 14 w 14"/>
                  <a:gd name="T3" fmla="*/ 7 h 15"/>
                  <a:gd name="T4" fmla="*/ 7 w 14"/>
                  <a:gd name="T5" fmla="*/ 15 h 15"/>
                  <a:gd name="T6" fmla="*/ 0 w 14"/>
                  <a:gd name="T7" fmla="*/ 7 h 15"/>
                  <a:gd name="T8" fmla="*/ 7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7" y="0"/>
                    </a:moveTo>
                    <a:lnTo>
                      <a:pt x="14"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20" name="Freeform 321"/>
              <p:cNvSpPr>
                <a:spLocks noChangeAspect="1"/>
              </p:cNvSpPr>
              <p:nvPr/>
            </p:nvSpPr>
            <p:spPr bwMode="auto">
              <a:xfrm>
                <a:off x="871" y="2663"/>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21" name="Freeform 322"/>
              <p:cNvSpPr>
                <a:spLocks noChangeAspect="1"/>
              </p:cNvSpPr>
              <p:nvPr/>
            </p:nvSpPr>
            <p:spPr bwMode="auto">
              <a:xfrm>
                <a:off x="929" y="2618"/>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22" name="Freeform 323"/>
              <p:cNvSpPr>
                <a:spLocks noChangeAspect="1"/>
              </p:cNvSpPr>
              <p:nvPr/>
            </p:nvSpPr>
            <p:spPr bwMode="auto">
              <a:xfrm>
                <a:off x="654" y="2503"/>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23" name="Freeform 324"/>
              <p:cNvSpPr>
                <a:spLocks noChangeAspect="1"/>
              </p:cNvSpPr>
              <p:nvPr/>
            </p:nvSpPr>
            <p:spPr bwMode="auto">
              <a:xfrm>
                <a:off x="1128" y="2473"/>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24" name="Freeform 325"/>
              <p:cNvSpPr>
                <a:spLocks noChangeAspect="1"/>
              </p:cNvSpPr>
              <p:nvPr/>
            </p:nvSpPr>
            <p:spPr bwMode="auto">
              <a:xfrm>
                <a:off x="926" y="2493"/>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25" name="Freeform 326"/>
              <p:cNvSpPr>
                <a:spLocks noChangeAspect="1"/>
              </p:cNvSpPr>
              <p:nvPr/>
            </p:nvSpPr>
            <p:spPr bwMode="auto">
              <a:xfrm>
                <a:off x="1240" y="2491"/>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26" name="Freeform 327"/>
              <p:cNvSpPr>
                <a:spLocks noChangeAspect="1"/>
              </p:cNvSpPr>
              <p:nvPr/>
            </p:nvSpPr>
            <p:spPr bwMode="auto">
              <a:xfrm>
                <a:off x="826" y="2962"/>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27" name="Freeform 328"/>
              <p:cNvSpPr>
                <a:spLocks noChangeAspect="1"/>
              </p:cNvSpPr>
              <p:nvPr/>
            </p:nvSpPr>
            <p:spPr bwMode="auto">
              <a:xfrm>
                <a:off x="974" y="2835"/>
                <a:ext cx="14" cy="15"/>
              </a:xfrm>
              <a:custGeom>
                <a:avLst/>
                <a:gdLst>
                  <a:gd name="T0" fmla="*/ 7 w 14"/>
                  <a:gd name="T1" fmla="*/ 0 h 15"/>
                  <a:gd name="T2" fmla="*/ 14 w 14"/>
                  <a:gd name="T3" fmla="*/ 7 h 15"/>
                  <a:gd name="T4" fmla="*/ 7 w 14"/>
                  <a:gd name="T5" fmla="*/ 15 h 15"/>
                  <a:gd name="T6" fmla="*/ 0 w 14"/>
                  <a:gd name="T7" fmla="*/ 7 h 15"/>
                  <a:gd name="T8" fmla="*/ 7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7" y="0"/>
                    </a:moveTo>
                    <a:lnTo>
                      <a:pt x="14"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28" name="Freeform 329"/>
              <p:cNvSpPr>
                <a:spLocks noChangeAspect="1"/>
              </p:cNvSpPr>
              <p:nvPr/>
            </p:nvSpPr>
            <p:spPr bwMode="auto">
              <a:xfrm>
                <a:off x="806" y="2785"/>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29" name="Freeform 330"/>
              <p:cNvSpPr>
                <a:spLocks noChangeAspect="1"/>
              </p:cNvSpPr>
              <p:nvPr/>
            </p:nvSpPr>
            <p:spPr bwMode="auto">
              <a:xfrm>
                <a:off x="884" y="2728"/>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30" name="Freeform 331"/>
              <p:cNvSpPr>
                <a:spLocks noChangeAspect="1"/>
              </p:cNvSpPr>
              <p:nvPr/>
            </p:nvSpPr>
            <p:spPr bwMode="auto">
              <a:xfrm>
                <a:off x="1198" y="2581"/>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31" name="Freeform 332"/>
              <p:cNvSpPr>
                <a:spLocks noChangeAspect="1"/>
              </p:cNvSpPr>
              <p:nvPr/>
            </p:nvSpPr>
            <p:spPr bwMode="auto">
              <a:xfrm>
                <a:off x="954" y="2890"/>
                <a:ext cx="15" cy="14"/>
              </a:xfrm>
              <a:custGeom>
                <a:avLst/>
                <a:gdLst>
                  <a:gd name="T0" fmla="*/ 7 w 15"/>
                  <a:gd name="T1" fmla="*/ 0 h 14"/>
                  <a:gd name="T2" fmla="*/ 15 w 15"/>
                  <a:gd name="T3" fmla="*/ 7 h 14"/>
                  <a:gd name="T4" fmla="*/ 7 w 15"/>
                  <a:gd name="T5" fmla="*/ 14 h 14"/>
                  <a:gd name="T6" fmla="*/ 0 w 15"/>
                  <a:gd name="T7" fmla="*/ 7 h 14"/>
                  <a:gd name="T8" fmla="*/ 7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7" y="0"/>
                    </a:moveTo>
                    <a:lnTo>
                      <a:pt x="15" y="7"/>
                    </a:lnTo>
                    <a:lnTo>
                      <a:pt x="7" y="14"/>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32" name="Freeform 333"/>
              <p:cNvSpPr>
                <a:spLocks noChangeAspect="1"/>
              </p:cNvSpPr>
              <p:nvPr/>
            </p:nvSpPr>
            <p:spPr bwMode="auto">
              <a:xfrm>
                <a:off x="605" y="2561"/>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33" name="Freeform 334"/>
              <p:cNvSpPr>
                <a:spLocks noChangeAspect="1"/>
              </p:cNvSpPr>
              <p:nvPr/>
            </p:nvSpPr>
            <p:spPr bwMode="auto">
              <a:xfrm>
                <a:off x="1021" y="2822"/>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34" name="Freeform 335"/>
              <p:cNvSpPr>
                <a:spLocks noChangeAspect="1"/>
              </p:cNvSpPr>
              <p:nvPr/>
            </p:nvSpPr>
            <p:spPr bwMode="auto">
              <a:xfrm>
                <a:off x="1198" y="2503"/>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35" name="Freeform 336"/>
              <p:cNvSpPr>
                <a:spLocks noChangeAspect="1"/>
              </p:cNvSpPr>
              <p:nvPr/>
            </p:nvSpPr>
            <p:spPr bwMode="auto">
              <a:xfrm>
                <a:off x="1081" y="2471"/>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36" name="Freeform 337"/>
              <p:cNvSpPr>
                <a:spLocks noChangeAspect="1"/>
              </p:cNvSpPr>
              <p:nvPr/>
            </p:nvSpPr>
            <p:spPr bwMode="auto">
              <a:xfrm>
                <a:off x="707" y="2745"/>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37" name="Freeform 338"/>
              <p:cNvSpPr>
                <a:spLocks noChangeAspect="1"/>
              </p:cNvSpPr>
              <p:nvPr/>
            </p:nvSpPr>
            <p:spPr bwMode="auto">
              <a:xfrm>
                <a:off x="802" y="2842"/>
                <a:ext cx="14" cy="15"/>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7" y="0"/>
                    </a:moveTo>
                    <a:lnTo>
                      <a:pt x="14"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38" name="Freeform 339"/>
              <p:cNvSpPr>
                <a:spLocks noChangeAspect="1"/>
              </p:cNvSpPr>
              <p:nvPr/>
            </p:nvSpPr>
            <p:spPr bwMode="auto">
              <a:xfrm>
                <a:off x="906" y="2536"/>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39" name="Freeform 340"/>
              <p:cNvSpPr>
                <a:spLocks noChangeAspect="1"/>
              </p:cNvSpPr>
              <p:nvPr/>
            </p:nvSpPr>
            <p:spPr bwMode="auto">
              <a:xfrm>
                <a:off x="1240" y="2478"/>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40" name="Freeform 341"/>
              <p:cNvSpPr>
                <a:spLocks noChangeAspect="1"/>
              </p:cNvSpPr>
              <p:nvPr/>
            </p:nvSpPr>
            <p:spPr bwMode="auto">
              <a:xfrm>
                <a:off x="600" y="2568"/>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41" name="Freeform 342"/>
              <p:cNvSpPr>
                <a:spLocks noChangeAspect="1"/>
              </p:cNvSpPr>
              <p:nvPr/>
            </p:nvSpPr>
            <p:spPr bwMode="auto">
              <a:xfrm>
                <a:off x="871" y="2526"/>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42" name="Freeform 343"/>
              <p:cNvSpPr>
                <a:spLocks noChangeAspect="1"/>
              </p:cNvSpPr>
              <p:nvPr/>
            </p:nvSpPr>
            <p:spPr bwMode="auto">
              <a:xfrm>
                <a:off x="1195" y="2508"/>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43" name="Freeform 344"/>
              <p:cNvSpPr>
                <a:spLocks noChangeAspect="1"/>
              </p:cNvSpPr>
              <p:nvPr/>
            </p:nvSpPr>
            <p:spPr bwMode="auto">
              <a:xfrm>
                <a:off x="1023" y="2558"/>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44" name="Freeform 345"/>
              <p:cNvSpPr>
                <a:spLocks noChangeAspect="1"/>
              </p:cNvSpPr>
              <p:nvPr/>
            </p:nvSpPr>
            <p:spPr bwMode="auto">
              <a:xfrm>
                <a:off x="1036" y="2820"/>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45" name="Freeform 346"/>
              <p:cNvSpPr>
                <a:spLocks noChangeAspect="1"/>
              </p:cNvSpPr>
              <p:nvPr/>
            </p:nvSpPr>
            <p:spPr bwMode="auto">
              <a:xfrm>
                <a:off x="644" y="2757"/>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46" name="Freeform 347"/>
              <p:cNvSpPr>
                <a:spLocks noChangeAspect="1"/>
              </p:cNvSpPr>
              <p:nvPr/>
            </p:nvSpPr>
            <p:spPr bwMode="auto">
              <a:xfrm>
                <a:off x="687" y="2650"/>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47" name="Freeform 348"/>
              <p:cNvSpPr>
                <a:spLocks noChangeAspect="1"/>
              </p:cNvSpPr>
              <p:nvPr/>
            </p:nvSpPr>
            <p:spPr bwMode="auto">
              <a:xfrm>
                <a:off x="1036" y="2683"/>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48" name="Freeform 349"/>
              <p:cNvSpPr>
                <a:spLocks noChangeAspect="1"/>
              </p:cNvSpPr>
              <p:nvPr/>
            </p:nvSpPr>
            <p:spPr bwMode="auto">
              <a:xfrm>
                <a:off x="754" y="2648"/>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49" name="Freeform 350"/>
              <p:cNvSpPr>
                <a:spLocks noChangeAspect="1"/>
              </p:cNvSpPr>
              <p:nvPr/>
            </p:nvSpPr>
            <p:spPr bwMode="auto">
              <a:xfrm>
                <a:off x="610" y="2561"/>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50" name="Freeform 351"/>
              <p:cNvSpPr>
                <a:spLocks noChangeAspect="1"/>
              </p:cNvSpPr>
              <p:nvPr/>
            </p:nvSpPr>
            <p:spPr bwMode="auto">
              <a:xfrm>
                <a:off x="804" y="2952"/>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51" name="Freeform 352"/>
              <p:cNvSpPr>
                <a:spLocks noChangeAspect="1"/>
              </p:cNvSpPr>
              <p:nvPr/>
            </p:nvSpPr>
            <p:spPr bwMode="auto">
              <a:xfrm>
                <a:off x="697" y="2630"/>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52" name="Freeform 353"/>
              <p:cNvSpPr>
                <a:spLocks noChangeAspect="1"/>
              </p:cNvSpPr>
              <p:nvPr/>
            </p:nvSpPr>
            <p:spPr bwMode="auto">
              <a:xfrm>
                <a:off x="1188" y="2389"/>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53" name="Freeform 354"/>
              <p:cNvSpPr>
                <a:spLocks noChangeAspect="1"/>
              </p:cNvSpPr>
              <p:nvPr/>
            </p:nvSpPr>
            <p:spPr bwMode="auto">
              <a:xfrm>
                <a:off x="871" y="2491"/>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54" name="Freeform 355"/>
              <p:cNvSpPr>
                <a:spLocks noChangeAspect="1"/>
              </p:cNvSpPr>
              <p:nvPr/>
            </p:nvSpPr>
            <p:spPr bwMode="auto">
              <a:xfrm>
                <a:off x="1230" y="2468"/>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55" name="Freeform 356"/>
              <p:cNvSpPr>
                <a:spLocks noChangeAspect="1"/>
              </p:cNvSpPr>
              <p:nvPr/>
            </p:nvSpPr>
            <p:spPr bwMode="auto">
              <a:xfrm>
                <a:off x="1116" y="2553"/>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56" name="Freeform 357"/>
              <p:cNvSpPr>
                <a:spLocks noChangeAspect="1"/>
              </p:cNvSpPr>
              <p:nvPr/>
            </p:nvSpPr>
            <p:spPr bwMode="auto">
              <a:xfrm>
                <a:off x="1198" y="2566"/>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57" name="Freeform 358"/>
              <p:cNvSpPr>
                <a:spLocks noChangeAspect="1"/>
              </p:cNvSpPr>
              <p:nvPr/>
            </p:nvSpPr>
            <p:spPr bwMode="auto">
              <a:xfrm>
                <a:off x="1106" y="2638"/>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58" name="Freeform 359"/>
              <p:cNvSpPr>
                <a:spLocks noChangeAspect="1"/>
              </p:cNvSpPr>
              <p:nvPr/>
            </p:nvSpPr>
            <p:spPr bwMode="auto">
              <a:xfrm>
                <a:off x="1198" y="2354"/>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59" name="Freeform 360"/>
              <p:cNvSpPr>
                <a:spLocks noChangeAspect="1"/>
              </p:cNvSpPr>
              <p:nvPr/>
            </p:nvSpPr>
            <p:spPr bwMode="auto">
              <a:xfrm>
                <a:off x="976" y="2832"/>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60" name="Freeform 361"/>
              <p:cNvSpPr>
                <a:spLocks noChangeAspect="1"/>
              </p:cNvSpPr>
              <p:nvPr/>
            </p:nvSpPr>
            <p:spPr bwMode="auto">
              <a:xfrm>
                <a:off x="1086" y="2481"/>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61" name="Freeform 362"/>
              <p:cNvSpPr>
                <a:spLocks noChangeAspect="1"/>
              </p:cNvSpPr>
              <p:nvPr/>
            </p:nvSpPr>
            <p:spPr bwMode="auto">
              <a:xfrm>
                <a:off x="859" y="2488"/>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62" name="Freeform 363"/>
              <p:cNvSpPr>
                <a:spLocks noChangeAspect="1"/>
              </p:cNvSpPr>
              <p:nvPr/>
            </p:nvSpPr>
            <p:spPr bwMode="auto">
              <a:xfrm>
                <a:off x="774" y="2693"/>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63" name="Freeform 364"/>
              <p:cNvSpPr>
                <a:spLocks noChangeAspect="1"/>
              </p:cNvSpPr>
              <p:nvPr/>
            </p:nvSpPr>
            <p:spPr bwMode="auto">
              <a:xfrm>
                <a:off x="824" y="2645"/>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64" name="Freeform 365"/>
              <p:cNvSpPr>
                <a:spLocks noChangeAspect="1"/>
              </p:cNvSpPr>
              <p:nvPr/>
            </p:nvSpPr>
            <p:spPr bwMode="auto">
              <a:xfrm>
                <a:off x="732" y="2703"/>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65" name="Freeform 366"/>
              <p:cNvSpPr>
                <a:spLocks noChangeAspect="1"/>
              </p:cNvSpPr>
              <p:nvPr/>
            </p:nvSpPr>
            <p:spPr bwMode="auto">
              <a:xfrm>
                <a:off x="684" y="2934"/>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66" name="Freeform 367"/>
              <p:cNvSpPr>
                <a:spLocks noChangeAspect="1"/>
              </p:cNvSpPr>
              <p:nvPr/>
            </p:nvSpPr>
            <p:spPr bwMode="auto">
              <a:xfrm>
                <a:off x="747" y="2812"/>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67" name="Freeform 368"/>
              <p:cNvSpPr>
                <a:spLocks noChangeAspect="1"/>
              </p:cNvSpPr>
              <p:nvPr/>
            </p:nvSpPr>
            <p:spPr bwMode="auto">
              <a:xfrm>
                <a:off x="1096" y="2638"/>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round/>
                <a:headEnd/>
                <a:tailEnd/>
              </a:ln>
            </p:spPr>
            <p:txBody>
              <a:bodyPr lIns="75749" tIns="37874" rIns="75749" bIns="37874"/>
              <a:lstStyle/>
              <a:p>
                <a:pPr defTabSz="757238">
                  <a:spcBef>
                    <a:spcPct val="50000"/>
                  </a:spcBef>
                  <a:buClr>
                    <a:schemeClr val="bg2"/>
                  </a:buClr>
                </a:pPr>
                <a:endParaRPr lang="de-DE">
                  <a:solidFill>
                    <a:srgbClr val="000000"/>
                  </a:solidFill>
                </a:endParaRPr>
              </a:p>
            </p:txBody>
          </p:sp>
          <p:sp>
            <p:nvSpPr>
              <p:cNvPr id="249068" name="Rectangle 369"/>
              <p:cNvSpPr>
                <a:spLocks noChangeAspect="1" noChangeArrowheads="1"/>
              </p:cNvSpPr>
              <p:nvPr/>
            </p:nvSpPr>
            <p:spPr bwMode="auto">
              <a:xfrm>
                <a:off x="416" y="2998"/>
                <a:ext cx="29" cy="56"/>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0</a:t>
                </a:r>
              </a:p>
            </p:txBody>
          </p:sp>
          <p:sp>
            <p:nvSpPr>
              <p:cNvPr id="249069" name="Rectangle 370"/>
              <p:cNvSpPr>
                <a:spLocks noChangeAspect="1" noChangeArrowheads="1"/>
              </p:cNvSpPr>
              <p:nvPr/>
            </p:nvSpPr>
            <p:spPr bwMode="auto">
              <a:xfrm>
                <a:off x="416" y="2883"/>
                <a:ext cx="30" cy="54"/>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2</a:t>
                </a:r>
              </a:p>
            </p:txBody>
          </p:sp>
          <p:sp>
            <p:nvSpPr>
              <p:cNvPr id="249070" name="Rectangle 371"/>
              <p:cNvSpPr>
                <a:spLocks noChangeAspect="1" noChangeArrowheads="1"/>
              </p:cNvSpPr>
              <p:nvPr/>
            </p:nvSpPr>
            <p:spPr bwMode="auto">
              <a:xfrm>
                <a:off x="416" y="2768"/>
                <a:ext cx="29" cy="56"/>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4</a:t>
                </a:r>
              </a:p>
            </p:txBody>
          </p:sp>
          <p:sp>
            <p:nvSpPr>
              <p:cNvPr id="249071" name="Rectangle 372"/>
              <p:cNvSpPr>
                <a:spLocks noChangeAspect="1" noChangeArrowheads="1"/>
              </p:cNvSpPr>
              <p:nvPr/>
            </p:nvSpPr>
            <p:spPr bwMode="auto">
              <a:xfrm>
                <a:off x="416" y="2654"/>
                <a:ext cx="29" cy="56"/>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6</a:t>
                </a:r>
              </a:p>
            </p:txBody>
          </p:sp>
          <p:sp>
            <p:nvSpPr>
              <p:cNvPr id="249072" name="Rectangle 373"/>
              <p:cNvSpPr>
                <a:spLocks noChangeAspect="1" noChangeArrowheads="1"/>
              </p:cNvSpPr>
              <p:nvPr/>
            </p:nvSpPr>
            <p:spPr bwMode="auto">
              <a:xfrm>
                <a:off x="416" y="2539"/>
                <a:ext cx="29" cy="56"/>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8</a:t>
                </a:r>
              </a:p>
            </p:txBody>
          </p:sp>
          <p:sp>
            <p:nvSpPr>
              <p:cNvPr id="249073" name="Rectangle 374"/>
              <p:cNvSpPr>
                <a:spLocks noChangeAspect="1" noChangeArrowheads="1"/>
              </p:cNvSpPr>
              <p:nvPr/>
            </p:nvSpPr>
            <p:spPr bwMode="auto">
              <a:xfrm>
                <a:off x="393" y="2425"/>
                <a:ext cx="61" cy="54"/>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10</a:t>
                </a:r>
              </a:p>
            </p:txBody>
          </p:sp>
          <p:sp>
            <p:nvSpPr>
              <p:cNvPr id="249074" name="Rectangle 375"/>
              <p:cNvSpPr>
                <a:spLocks noChangeAspect="1" noChangeArrowheads="1"/>
              </p:cNvSpPr>
              <p:nvPr/>
            </p:nvSpPr>
            <p:spPr bwMode="auto">
              <a:xfrm>
                <a:off x="393" y="2310"/>
                <a:ext cx="61" cy="54"/>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12</a:t>
                </a:r>
              </a:p>
            </p:txBody>
          </p:sp>
          <p:sp>
            <p:nvSpPr>
              <p:cNvPr id="249075" name="Rectangle 376"/>
              <p:cNvSpPr>
                <a:spLocks noChangeAspect="1" noChangeArrowheads="1"/>
              </p:cNvSpPr>
              <p:nvPr/>
            </p:nvSpPr>
            <p:spPr bwMode="auto">
              <a:xfrm>
                <a:off x="393" y="2195"/>
                <a:ext cx="61" cy="55"/>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14</a:t>
                </a:r>
              </a:p>
            </p:txBody>
          </p:sp>
          <p:sp>
            <p:nvSpPr>
              <p:cNvPr id="249076" name="Rectangle 377"/>
              <p:cNvSpPr>
                <a:spLocks noChangeAspect="1" noChangeArrowheads="1"/>
              </p:cNvSpPr>
              <p:nvPr/>
            </p:nvSpPr>
            <p:spPr bwMode="auto">
              <a:xfrm>
                <a:off x="463" y="3056"/>
                <a:ext cx="30" cy="55"/>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0</a:t>
                </a:r>
              </a:p>
            </p:txBody>
          </p:sp>
          <p:sp>
            <p:nvSpPr>
              <p:cNvPr id="249077" name="Rectangle 378"/>
              <p:cNvSpPr>
                <a:spLocks noChangeAspect="1" noChangeArrowheads="1"/>
              </p:cNvSpPr>
              <p:nvPr/>
            </p:nvSpPr>
            <p:spPr bwMode="auto">
              <a:xfrm>
                <a:off x="620" y="3056"/>
                <a:ext cx="30" cy="55"/>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2</a:t>
                </a:r>
              </a:p>
            </p:txBody>
          </p:sp>
          <p:sp>
            <p:nvSpPr>
              <p:cNvPr id="249078" name="Rectangle 379"/>
              <p:cNvSpPr>
                <a:spLocks noChangeAspect="1" noChangeArrowheads="1"/>
              </p:cNvSpPr>
              <p:nvPr/>
            </p:nvSpPr>
            <p:spPr bwMode="auto">
              <a:xfrm>
                <a:off x="774" y="3056"/>
                <a:ext cx="30" cy="55"/>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4</a:t>
                </a:r>
              </a:p>
            </p:txBody>
          </p:sp>
          <p:sp>
            <p:nvSpPr>
              <p:cNvPr id="249079" name="Rectangle 380"/>
              <p:cNvSpPr>
                <a:spLocks noChangeAspect="1" noChangeArrowheads="1"/>
              </p:cNvSpPr>
              <p:nvPr/>
            </p:nvSpPr>
            <p:spPr bwMode="auto">
              <a:xfrm>
                <a:off x="931" y="3056"/>
                <a:ext cx="30" cy="55"/>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6</a:t>
                </a:r>
              </a:p>
            </p:txBody>
          </p:sp>
          <p:sp>
            <p:nvSpPr>
              <p:cNvPr id="249080" name="Rectangle 381"/>
              <p:cNvSpPr>
                <a:spLocks noChangeAspect="1" noChangeArrowheads="1"/>
              </p:cNvSpPr>
              <p:nvPr/>
            </p:nvSpPr>
            <p:spPr bwMode="auto">
              <a:xfrm>
                <a:off x="1088" y="3056"/>
                <a:ext cx="30" cy="55"/>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8</a:t>
                </a:r>
              </a:p>
            </p:txBody>
          </p:sp>
          <p:sp>
            <p:nvSpPr>
              <p:cNvPr id="249081" name="Rectangle 382"/>
              <p:cNvSpPr>
                <a:spLocks noChangeAspect="1" noChangeArrowheads="1"/>
              </p:cNvSpPr>
              <p:nvPr/>
            </p:nvSpPr>
            <p:spPr bwMode="auto">
              <a:xfrm>
                <a:off x="1230" y="3056"/>
                <a:ext cx="60" cy="55"/>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10</a:t>
                </a:r>
              </a:p>
            </p:txBody>
          </p:sp>
          <p:sp>
            <p:nvSpPr>
              <p:cNvPr id="249082" name="Rectangle 383"/>
              <p:cNvSpPr>
                <a:spLocks noChangeAspect="1" noChangeArrowheads="1"/>
              </p:cNvSpPr>
              <p:nvPr/>
            </p:nvSpPr>
            <p:spPr bwMode="auto">
              <a:xfrm>
                <a:off x="1387" y="3056"/>
                <a:ext cx="60" cy="55"/>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500">
                    <a:solidFill>
                      <a:srgbClr val="000000"/>
                    </a:solidFill>
                  </a:rPr>
                  <a:t>12</a:t>
                </a:r>
              </a:p>
            </p:txBody>
          </p:sp>
          <p:sp>
            <p:nvSpPr>
              <p:cNvPr id="249083" name="Rectangle 384"/>
              <p:cNvSpPr>
                <a:spLocks noChangeAspect="1" noChangeArrowheads="1"/>
              </p:cNvSpPr>
              <p:nvPr/>
            </p:nvSpPr>
            <p:spPr bwMode="auto">
              <a:xfrm>
                <a:off x="768" y="3110"/>
                <a:ext cx="365" cy="76"/>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700">
                    <a:solidFill>
                      <a:srgbClr val="000000"/>
                    </a:solidFill>
                  </a:rPr>
                  <a:t>risk factor 1</a:t>
                </a:r>
              </a:p>
            </p:txBody>
          </p:sp>
          <p:sp>
            <p:nvSpPr>
              <p:cNvPr id="249084" name="Rectangle 385"/>
              <p:cNvSpPr>
                <a:spLocks noChangeAspect="1" noChangeArrowheads="1"/>
              </p:cNvSpPr>
              <p:nvPr/>
            </p:nvSpPr>
            <p:spPr bwMode="auto">
              <a:xfrm rot="-5400000">
                <a:off x="167" y="2578"/>
                <a:ext cx="344" cy="81"/>
              </a:xfrm>
              <a:prstGeom prst="rect">
                <a:avLst/>
              </a:prstGeom>
              <a:noFill/>
              <a:ln w="9525">
                <a:noFill/>
                <a:miter lim="800000"/>
                <a:headEnd/>
                <a:tailEnd/>
              </a:ln>
            </p:spPr>
            <p:txBody>
              <a:bodyPr wrap="none" lIns="0" tIns="0" rIns="0" bIns="0">
                <a:spAutoFit/>
              </a:bodyPr>
              <a:lstStyle/>
              <a:p>
                <a:pPr defTabSz="757238">
                  <a:spcBef>
                    <a:spcPct val="50000"/>
                  </a:spcBef>
                  <a:buClr>
                    <a:schemeClr val="bg2"/>
                  </a:buClr>
                </a:pPr>
                <a:r>
                  <a:rPr lang="en-GB" sz="700">
                    <a:solidFill>
                      <a:srgbClr val="000000"/>
                    </a:solidFill>
                  </a:rPr>
                  <a:t>risk factor 2</a:t>
                </a:r>
              </a:p>
            </p:txBody>
          </p:sp>
        </p:grpSp>
      </p:grpSp>
      <p:sp>
        <p:nvSpPr>
          <p:cNvPr id="249085" name="Text Box 112"/>
          <p:cNvSpPr txBox="1">
            <a:spLocks noChangeArrowheads="1"/>
          </p:cNvSpPr>
          <p:nvPr/>
        </p:nvSpPr>
        <p:spPr bwMode="auto">
          <a:xfrm>
            <a:off x="5346899" y="3968750"/>
            <a:ext cx="3168000" cy="336550"/>
          </a:xfrm>
          <a:prstGeom prst="rect">
            <a:avLst/>
          </a:prstGeom>
          <a:noFill/>
          <a:ln w="15875" algn="ctr">
            <a:noFill/>
            <a:miter lim="800000"/>
            <a:headEnd/>
            <a:tailEnd/>
          </a:ln>
        </p:spPr>
        <p:txBody>
          <a:bodyPr wrap="square" lIns="53680" tIns="53680" rIns="53680" bIns="53680">
            <a:spAutoFit/>
          </a:bodyPr>
          <a:lstStyle/>
          <a:p>
            <a:pPr defTabSz="757238">
              <a:spcBef>
                <a:spcPct val="50000"/>
              </a:spcBef>
              <a:buClrTx/>
            </a:pPr>
            <a:r>
              <a:rPr lang="en-GB" sz="1500" dirty="0" err="1" smtClean="0"/>
              <a:t>Dependencia</a:t>
            </a:r>
            <a:r>
              <a:rPr lang="en-GB" sz="1500" dirty="0" smtClean="0"/>
              <a:t> </a:t>
            </a:r>
            <a:r>
              <a:rPr lang="en-GB" sz="1500" dirty="0" err="1" smtClean="0"/>
              <a:t>funcional</a:t>
            </a:r>
            <a:endParaRPr lang="en-GB" sz="1500" dirty="0"/>
          </a:p>
        </p:txBody>
      </p:sp>
      <p:sp>
        <p:nvSpPr>
          <p:cNvPr id="249088" name="Text Box 108"/>
          <p:cNvSpPr txBox="1">
            <a:spLocks noChangeArrowheads="1"/>
          </p:cNvSpPr>
          <p:nvPr/>
        </p:nvSpPr>
        <p:spPr bwMode="auto">
          <a:xfrm>
            <a:off x="539552" y="2606675"/>
            <a:ext cx="1276474" cy="705644"/>
          </a:xfrm>
          <a:prstGeom prst="rect">
            <a:avLst/>
          </a:prstGeom>
          <a:solidFill>
            <a:srgbClr val="4B7ACD"/>
          </a:solidFill>
          <a:ln w="15875" algn="ctr">
            <a:noFill/>
            <a:miter lim="800000"/>
            <a:headEnd/>
            <a:tailEnd/>
          </a:ln>
        </p:spPr>
        <p:txBody>
          <a:bodyPr lIns="53680" tIns="53680" rIns="53680" bIns="53680"/>
          <a:lstStyle/>
          <a:p>
            <a:pPr defTabSz="757238">
              <a:spcBef>
                <a:spcPct val="50000"/>
              </a:spcBef>
              <a:buClr>
                <a:schemeClr val="bg2"/>
              </a:buClr>
            </a:pPr>
            <a:r>
              <a:rPr lang="en-GB" sz="1600" dirty="0" err="1" smtClean="0">
                <a:solidFill>
                  <a:srgbClr val="FFFFFF"/>
                </a:solidFill>
              </a:rPr>
              <a:t>Modelos</a:t>
            </a:r>
            <a:r>
              <a:rPr lang="en-GB" sz="1600" dirty="0" smtClean="0">
                <a:solidFill>
                  <a:srgbClr val="FFFFFF"/>
                </a:solidFill>
              </a:rPr>
              <a:t> </a:t>
            </a:r>
            <a:r>
              <a:rPr lang="en-GB" sz="1600" dirty="0" err="1" smtClean="0">
                <a:solidFill>
                  <a:srgbClr val="FFFFFF"/>
                </a:solidFill>
              </a:rPr>
              <a:t>estadísticos</a:t>
            </a:r>
            <a:endParaRPr lang="en-GB" sz="1600" dirty="0">
              <a:solidFill>
                <a:srgbClr val="FFFFFF"/>
              </a:solidFill>
            </a:endParaRPr>
          </a:p>
        </p:txBody>
      </p:sp>
      <p:sp>
        <p:nvSpPr>
          <p:cNvPr id="249089" name="Text Box 108"/>
          <p:cNvSpPr txBox="1">
            <a:spLocks noChangeArrowheads="1"/>
          </p:cNvSpPr>
          <p:nvPr/>
        </p:nvSpPr>
        <p:spPr bwMode="auto">
          <a:xfrm>
            <a:off x="539552" y="4645025"/>
            <a:ext cx="1276474" cy="677863"/>
          </a:xfrm>
          <a:prstGeom prst="rect">
            <a:avLst/>
          </a:prstGeom>
          <a:solidFill>
            <a:srgbClr val="4B7ACD"/>
          </a:solidFill>
          <a:ln w="15875" algn="ctr">
            <a:noFill/>
            <a:miter lim="800000"/>
            <a:headEnd/>
            <a:tailEnd/>
          </a:ln>
        </p:spPr>
        <p:txBody>
          <a:bodyPr lIns="53680" tIns="53680" rIns="53680" bIns="53680"/>
          <a:lstStyle/>
          <a:p>
            <a:pPr defTabSz="757238">
              <a:spcBef>
                <a:spcPct val="50000"/>
              </a:spcBef>
              <a:buClr>
                <a:schemeClr val="bg2"/>
              </a:buClr>
            </a:pPr>
            <a:r>
              <a:rPr lang="en-GB" sz="1600" dirty="0" err="1" smtClean="0">
                <a:solidFill>
                  <a:srgbClr val="FFFFFF"/>
                </a:solidFill>
              </a:rPr>
              <a:t>Escenarios</a:t>
            </a:r>
            <a:endParaRPr lang="en-GB" sz="1600" dirty="0">
              <a:solidFill>
                <a:srgbClr val="FFFFFF"/>
              </a:solidFill>
            </a:endParaRPr>
          </a:p>
        </p:txBody>
      </p:sp>
      <p:grpSp>
        <p:nvGrpSpPr>
          <p:cNvPr id="249091" name="Group 259"/>
          <p:cNvGrpSpPr>
            <a:grpSpLocks noChangeAspect="1"/>
          </p:cNvGrpSpPr>
          <p:nvPr/>
        </p:nvGrpSpPr>
        <p:grpSpPr bwMode="auto">
          <a:xfrm>
            <a:off x="6300192" y="4278313"/>
            <a:ext cx="1104900" cy="1839912"/>
            <a:chOff x="4273" y="2695"/>
            <a:chExt cx="696" cy="1159"/>
          </a:xfrm>
        </p:grpSpPr>
        <p:sp>
          <p:nvSpPr>
            <p:cNvPr id="249090" name="AutoShape 258"/>
            <p:cNvSpPr>
              <a:spLocks noChangeAspect="1" noChangeArrowheads="1" noTextEdit="1"/>
            </p:cNvSpPr>
            <p:nvPr/>
          </p:nvSpPr>
          <p:spPr bwMode="auto">
            <a:xfrm>
              <a:off x="4273" y="2695"/>
              <a:ext cx="696" cy="1159"/>
            </a:xfrm>
            <a:prstGeom prst="rect">
              <a:avLst/>
            </a:prstGeom>
            <a:noFill/>
            <a:ln w="9525">
              <a:noFill/>
              <a:miter lim="800000"/>
              <a:headEnd/>
              <a:tailEnd/>
            </a:ln>
          </p:spPr>
          <p:txBody>
            <a:bodyPr/>
            <a:lstStyle/>
            <a:p>
              <a:endParaRPr lang="en-GB"/>
            </a:p>
          </p:txBody>
        </p:sp>
        <p:sp>
          <p:nvSpPr>
            <p:cNvPr id="249092" name="Rectangle 260"/>
            <p:cNvSpPr>
              <a:spLocks noChangeArrowheads="1"/>
            </p:cNvSpPr>
            <p:nvPr/>
          </p:nvSpPr>
          <p:spPr bwMode="auto">
            <a:xfrm>
              <a:off x="4603" y="2754"/>
              <a:ext cx="362" cy="106"/>
            </a:xfrm>
            <a:prstGeom prst="rect">
              <a:avLst/>
            </a:prstGeom>
            <a:solidFill>
              <a:srgbClr val="686AB0"/>
            </a:solidFill>
            <a:ln w="9525">
              <a:noFill/>
              <a:miter lim="800000"/>
              <a:headEnd/>
              <a:tailEnd/>
            </a:ln>
          </p:spPr>
          <p:txBody>
            <a:bodyPr/>
            <a:lstStyle/>
            <a:p>
              <a:endParaRPr lang="en-GB"/>
            </a:p>
          </p:txBody>
        </p:sp>
        <p:sp>
          <p:nvSpPr>
            <p:cNvPr id="249093" name="Rectangle 261"/>
            <p:cNvSpPr>
              <a:spLocks noChangeArrowheads="1"/>
            </p:cNvSpPr>
            <p:nvPr/>
          </p:nvSpPr>
          <p:spPr bwMode="auto">
            <a:xfrm>
              <a:off x="4726" y="2782"/>
              <a:ext cx="143" cy="64"/>
            </a:xfrm>
            <a:prstGeom prst="rect">
              <a:avLst/>
            </a:prstGeom>
            <a:noFill/>
            <a:ln w="9525">
              <a:noFill/>
              <a:miter lim="800000"/>
              <a:headEnd/>
              <a:tailEnd/>
            </a:ln>
          </p:spPr>
          <p:txBody>
            <a:bodyPr wrap="none" lIns="0" tIns="0" rIns="0" bIns="0">
              <a:spAutoFit/>
            </a:bodyPr>
            <a:lstStyle/>
            <a:p>
              <a:r>
                <a:rPr lang="en-GB" sz="600">
                  <a:solidFill>
                    <a:srgbClr val="FFFFFF"/>
                  </a:solidFill>
                </a:rPr>
                <a:t>DAX </a:t>
              </a:r>
              <a:endParaRPr lang="en-GB"/>
            </a:p>
          </p:txBody>
        </p:sp>
        <p:sp>
          <p:nvSpPr>
            <p:cNvPr id="249094" name="Rectangle 262"/>
            <p:cNvSpPr>
              <a:spLocks noChangeArrowheads="1"/>
            </p:cNvSpPr>
            <p:nvPr/>
          </p:nvSpPr>
          <p:spPr bwMode="auto">
            <a:xfrm>
              <a:off x="4603" y="2878"/>
              <a:ext cx="362" cy="106"/>
            </a:xfrm>
            <a:prstGeom prst="rect">
              <a:avLst/>
            </a:prstGeom>
            <a:solidFill>
              <a:srgbClr val="686AB0"/>
            </a:solidFill>
            <a:ln w="9525">
              <a:noFill/>
              <a:miter lim="800000"/>
              <a:headEnd/>
              <a:tailEnd/>
            </a:ln>
          </p:spPr>
          <p:txBody>
            <a:bodyPr/>
            <a:lstStyle/>
            <a:p>
              <a:endParaRPr lang="en-GB"/>
            </a:p>
          </p:txBody>
        </p:sp>
        <p:sp>
          <p:nvSpPr>
            <p:cNvPr id="249095" name="Rectangle 263"/>
            <p:cNvSpPr>
              <a:spLocks noChangeArrowheads="1"/>
            </p:cNvSpPr>
            <p:nvPr/>
          </p:nvSpPr>
          <p:spPr bwMode="auto">
            <a:xfrm>
              <a:off x="4699" y="2878"/>
              <a:ext cx="199" cy="64"/>
            </a:xfrm>
            <a:prstGeom prst="rect">
              <a:avLst/>
            </a:prstGeom>
            <a:noFill/>
            <a:ln w="9525">
              <a:noFill/>
              <a:miter lim="800000"/>
              <a:headEnd/>
              <a:tailEnd/>
            </a:ln>
          </p:spPr>
          <p:txBody>
            <a:bodyPr wrap="none" lIns="0" tIns="0" rIns="0" bIns="0">
              <a:spAutoFit/>
            </a:bodyPr>
            <a:lstStyle/>
            <a:p>
              <a:r>
                <a:rPr lang="en-GB" sz="600">
                  <a:solidFill>
                    <a:srgbClr val="FFFFFF"/>
                  </a:solidFill>
                </a:rPr>
                <a:t>10 Y € </a:t>
              </a:r>
              <a:endParaRPr lang="en-GB"/>
            </a:p>
          </p:txBody>
        </p:sp>
        <p:sp>
          <p:nvSpPr>
            <p:cNvPr id="249096" name="Rectangle 264"/>
            <p:cNvSpPr>
              <a:spLocks noChangeArrowheads="1"/>
            </p:cNvSpPr>
            <p:nvPr/>
          </p:nvSpPr>
          <p:spPr bwMode="auto">
            <a:xfrm>
              <a:off x="4659" y="2934"/>
              <a:ext cx="282" cy="64"/>
            </a:xfrm>
            <a:prstGeom prst="rect">
              <a:avLst/>
            </a:prstGeom>
            <a:noFill/>
            <a:ln w="9525">
              <a:noFill/>
              <a:miter lim="800000"/>
              <a:headEnd/>
              <a:tailEnd/>
            </a:ln>
          </p:spPr>
          <p:txBody>
            <a:bodyPr wrap="none" lIns="0" tIns="0" rIns="0" bIns="0">
              <a:spAutoFit/>
            </a:bodyPr>
            <a:lstStyle/>
            <a:p>
              <a:r>
                <a:rPr lang="en-GB" sz="600">
                  <a:solidFill>
                    <a:srgbClr val="FFFFFF"/>
                  </a:solidFill>
                </a:rPr>
                <a:t>Swap Rate</a:t>
              </a:r>
              <a:endParaRPr lang="en-GB"/>
            </a:p>
          </p:txBody>
        </p:sp>
        <p:sp>
          <p:nvSpPr>
            <p:cNvPr id="249097" name="Rectangle 265"/>
            <p:cNvSpPr>
              <a:spLocks noChangeArrowheads="1"/>
            </p:cNvSpPr>
            <p:nvPr/>
          </p:nvSpPr>
          <p:spPr bwMode="auto">
            <a:xfrm>
              <a:off x="4603" y="3003"/>
              <a:ext cx="362" cy="106"/>
            </a:xfrm>
            <a:prstGeom prst="rect">
              <a:avLst/>
            </a:prstGeom>
            <a:solidFill>
              <a:srgbClr val="686AB0"/>
            </a:solidFill>
            <a:ln w="9525">
              <a:noFill/>
              <a:miter lim="800000"/>
              <a:headEnd/>
              <a:tailEnd/>
            </a:ln>
          </p:spPr>
          <p:txBody>
            <a:bodyPr/>
            <a:lstStyle/>
            <a:p>
              <a:endParaRPr lang="en-GB"/>
            </a:p>
          </p:txBody>
        </p:sp>
        <p:sp>
          <p:nvSpPr>
            <p:cNvPr id="249098" name="Rectangle 266"/>
            <p:cNvSpPr>
              <a:spLocks noChangeArrowheads="1"/>
            </p:cNvSpPr>
            <p:nvPr/>
          </p:nvSpPr>
          <p:spPr bwMode="auto">
            <a:xfrm>
              <a:off x="4659" y="3031"/>
              <a:ext cx="281" cy="64"/>
            </a:xfrm>
            <a:prstGeom prst="rect">
              <a:avLst/>
            </a:prstGeom>
            <a:noFill/>
            <a:ln w="9525">
              <a:noFill/>
              <a:miter lim="800000"/>
              <a:headEnd/>
              <a:tailEnd/>
            </a:ln>
          </p:spPr>
          <p:txBody>
            <a:bodyPr wrap="none" lIns="0" tIns="0" rIns="0" bIns="0">
              <a:spAutoFit/>
            </a:bodyPr>
            <a:lstStyle/>
            <a:p>
              <a:r>
                <a:rPr lang="en-GB" sz="600">
                  <a:solidFill>
                    <a:srgbClr val="FFFFFF"/>
                  </a:solidFill>
                </a:rPr>
                <a:t>CHF / USD</a:t>
              </a:r>
              <a:endParaRPr lang="en-GB"/>
            </a:p>
          </p:txBody>
        </p:sp>
        <p:sp>
          <p:nvSpPr>
            <p:cNvPr id="249099" name="Rectangle 267"/>
            <p:cNvSpPr>
              <a:spLocks noChangeArrowheads="1"/>
            </p:cNvSpPr>
            <p:nvPr/>
          </p:nvSpPr>
          <p:spPr bwMode="auto">
            <a:xfrm>
              <a:off x="4603" y="3128"/>
              <a:ext cx="362" cy="105"/>
            </a:xfrm>
            <a:prstGeom prst="rect">
              <a:avLst/>
            </a:prstGeom>
            <a:solidFill>
              <a:srgbClr val="686AB0"/>
            </a:solidFill>
            <a:ln w="9525">
              <a:noFill/>
              <a:miter lim="800000"/>
              <a:headEnd/>
              <a:tailEnd/>
            </a:ln>
          </p:spPr>
          <p:txBody>
            <a:bodyPr/>
            <a:lstStyle/>
            <a:p>
              <a:endParaRPr lang="en-GB"/>
            </a:p>
          </p:txBody>
        </p:sp>
        <p:sp>
          <p:nvSpPr>
            <p:cNvPr id="249100" name="Rectangle 268"/>
            <p:cNvSpPr>
              <a:spLocks noChangeArrowheads="1"/>
            </p:cNvSpPr>
            <p:nvPr/>
          </p:nvSpPr>
          <p:spPr bwMode="auto">
            <a:xfrm>
              <a:off x="4655" y="3128"/>
              <a:ext cx="288" cy="64"/>
            </a:xfrm>
            <a:prstGeom prst="rect">
              <a:avLst/>
            </a:prstGeom>
            <a:noFill/>
            <a:ln w="9525">
              <a:noFill/>
              <a:miter lim="800000"/>
              <a:headEnd/>
              <a:tailEnd/>
            </a:ln>
          </p:spPr>
          <p:txBody>
            <a:bodyPr wrap="none" lIns="0" tIns="0" rIns="0" bIns="0">
              <a:spAutoFit/>
            </a:bodyPr>
            <a:lstStyle/>
            <a:p>
              <a:r>
                <a:rPr lang="en-GB" sz="600">
                  <a:solidFill>
                    <a:srgbClr val="FFFFFF"/>
                  </a:solidFill>
                </a:rPr>
                <a:t>Windstorm</a:t>
              </a:r>
              <a:endParaRPr lang="en-GB"/>
            </a:p>
          </p:txBody>
        </p:sp>
        <p:sp>
          <p:nvSpPr>
            <p:cNvPr id="249101" name="Rectangle 269"/>
            <p:cNvSpPr>
              <a:spLocks noChangeArrowheads="1"/>
            </p:cNvSpPr>
            <p:nvPr/>
          </p:nvSpPr>
          <p:spPr bwMode="auto">
            <a:xfrm>
              <a:off x="4709" y="3184"/>
              <a:ext cx="177" cy="64"/>
            </a:xfrm>
            <a:prstGeom prst="rect">
              <a:avLst/>
            </a:prstGeom>
            <a:noFill/>
            <a:ln w="9525">
              <a:noFill/>
              <a:miter lim="800000"/>
              <a:headEnd/>
              <a:tailEnd/>
            </a:ln>
          </p:spPr>
          <p:txBody>
            <a:bodyPr wrap="none" lIns="0" tIns="0" rIns="0" bIns="0">
              <a:spAutoFit/>
            </a:bodyPr>
            <a:lstStyle/>
            <a:p>
              <a:r>
                <a:rPr lang="en-GB" sz="600">
                  <a:solidFill>
                    <a:srgbClr val="FFFFFF"/>
                  </a:solidFill>
                </a:rPr>
                <a:t>Lothar</a:t>
              </a:r>
              <a:endParaRPr lang="en-GB"/>
            </a:p>
          </p:txBody>
        </p:sp>
        <p:sp>
          <p:nvSpPr>
            <p:cNvPr id="249102" name="Rectangle 270"/>
            <p:cNvSpPr>
              <a:spLocks noChangeArrowheads="1"/>
            </p:cNvSpPr>
            <p:nvPr/>
          </p:nvSpPr>
          <p:spPr bwMode="auto">
            <a:xfrm>
              <a:off x="4603" y="3252"/>
              <a:ext cx="362" cy="106"/>
            </a:xfrm>
            <a:prstGeom prst="rect">
              <a:avLst/>
            </a:prstGeom>
            <a:solidFill>
              <a:srgbClr val="686AB0"/>
            </a:solidFill>
            <a:ln w="9525">
              <a:noFill/>
              <a:miter lim="800000"/>
              <a:headEnd/>
              <a:tailEnd/>
            </a:ln>
          </p:spPr>
          <p:txBody>
            <a:bodyPr/>
            <a:lstStyle/>
            <a:p>
              <a:endParaRPr lang="en-GB"/>
            </a:p>
          </p:txBody>
        </p:sp>
        <p:sp>
          <p:nvSpPr>
            <p:cNvPr id="249103" name="Rectangle 271"/>
            <p:cNvSpPr>
              <a:spLocks noChangeArrowheads="1"/>
            </p:cNvSpPr>
            <p:nvPr/>
          </p:nvSpPr>
          <p:spPr bwMode="auto">
            <a:xfrm>
              <a:off x="4655" y="3252"/>
              <a:ext cx="289" cy="64"/>
            </a:xfrm>
            <a:prstGeom prst="rect">
              <a:avLst/>
            </a:prstGeom>
            <a:noFill/>
            <a:ln w="9525">
              <a:noFill/>
              <a:miter lim="800000"/>
              <a:headEnd/>
              <a:tailEnd/>
            </a:ln>
          </p:spPr>
          <p:txBody>
            <a:bodyPr wrap="none" lIns="0" tIns="0" rIns="0" bIns="0">
              <a:spAutoFit/>
            </a:bodyPr>
            <a:lstStyle/>
            <a:p>
              <a:r>
                <a:rPr lang="en-GB" sz="600">
                  <a:solidFill>
                    <a:srgbClr val="FFFFFF"/>
                  </a:solidFill>
                </a:rPr>
                <a:t>Ford Motor</a:t>
              </a:r>
              <a:endParaRPr lang="en-GB"/>
            </a:p>
          </p:txBody>
        </p:sp>
        <p:sp>
          <p:nvSpPr>
            <p:cNvPr id="249104" name="Rectangle 272"/>
            <p:cNvSpPr>
              <a:spLocks noChangeArrowheads="1"/>
            </p:cNvSpPr>
            <p:nvPr/>
          </p:nvSpPr>
          <p:spPr bwMode="auto">
            <a:xfrm>
              <a:off x="4675" y="3308"/>
              <a:ext cx="249" cy="64"/>
            </a:xfrm>
            <a:prstGeom prst="rect">
              <a:avLst/>
            </a:prstGeom>
            <a:noFill/>
            <a:ln w="9525">
              <a:noFill/>
              <a:miter lim="800000"/>
              <a:headEnd/>
              <a:tailEnd/>
            </a:ln>
          </p:spPr>
          <p:txBody>
            <a:bodyPr wrap="none" lIns="0" tIns="0" rIns="0" bIns="0">
              <a:spAutoFit/>
            </a:bodyPr>
            <a:lstStyle/>
            <a:p>
              <a:r>
                <a:rPr lang="en-GB" sz="600">
                  <a:solidFill>
                    <a:srgbClr val="FFFFFF"/>
                  </a:solidFill>
                </a:rPr>
                <a:t>Company</a:t>
              </a:r>
              <a:endParaRPr lang="en-GB"/>
            </a:p>
          </p:txBody>
        </p:sp>
        <p:sp>
          <p:nvSpPr>
            <p:cNvPr id="249105" name="Rectangle 273"/>
            <p:cNvSpPr>
              <a:spLocks noChangeArrowheads="1"/>
            </p:cNvSpPr>
            <p:nvPr/>
          </p:nvSpPr>
          <p:spPr bwMode="auto">
            <a:xfrm>
              <a:off x="4603" y="3377"/>
              <a:ext cx="362" cy="106"/>
            </a:xfrm>
            <a:prstGeom prst="rect">
              <a:avLst/>
            </a:prstGeom>
            <a:solidFill>
              <a:srgbClr val="686AB0"/>
            </a:solidFill>
            <a:ln w="9525">
              <a:noFill/>
              <a:miter lim="800000"/>
              <a:headEnd/>
              <a:tailEnd/>
            </a:ln>
          </p:spPr>
          <p:txBody>
            <a:bodyPr/>
            <a:lstStyle/>
            <a:p>
              <a:endParaRPr lang="en-GB"/>
            </a:p>
          </p:txBody>
        </p:sp>
        <p:sp>
          <p:nvSpPr>
            <p:cNvPr id="249106" name="Rectangle 274"/>
            <p:cNvSpPr>
              <a:spLocks noChangeArrowheads="1"/>
            </p:cNvSpPr>
            <p:nvPr/>
          </p:nvSpPr>
          <p:spPr bwMode="auto">
            <a:xfrm>
              <a:off x="4671" y="3377"/>
              <a:ext cx="254" cy="64"/>
            </a:xfrm>
            <a:prstGeom prst="rect">
              <a:avLst/>
            </a:prstGeom>
            <a:noFill/>
            <a:ln w="9525">
              <a:noFill/>
              <a:miter lim="800000"/>
              <a:headEnd/>
              <a:tailEnd/>
            </a:ln>
          </p:spPr>
          <p:txBody>
            <a:bodyPr wrap="none" lIns="0" tIns="0" rIns="0" bIns="0">
              <a:spAutoFit/>
            </a:bodyPr>
            <a:lstStyle/>
            <a:p>
              <a:r>
                <a:rPr lang="en-GB" sz="600">
                  <a:solidFill>
                    <a:srgbClr val="FFFFFF"/>
                  </a:solidFill>
                </a:rPr>
                <a:t>Terrorism</a:t>
              </a:r>
              <a:endParaRPr lang="en-GB"/>
            </a:p>
          </p:txBody>
        </p:sp>
        <p:sp>
          <p:nvSpPr>
            <p:cNvPr id="249107" name="Rectangle 275"/>
            <p:cNvSpPr>
              <a:spLocks noChangeArrowheads="1"/>
            </p:cNvSpPr>
            <p:nvPr/>
          </p:nvSpPr>
          <p:spPr bwMode="auto">
            <a:xfrm>
              <a:off x="4642" y="3433"/>
              <a:ext cx="316" cy="64"/>
            </a:xfrm>
            <a:prstGeom prst="rect">
              <a:avLst/>
            </a:prstGeom>
            <a:noFill/>
            <a:ln w="9525">
              <a:noFill/>
              <a:miter lim="800000"/>
              <a:headEnd/>
              <a:tailEnd/>
            </a:ln>
          </p:spPr>
          <p:txBody>
            <a:bodyPr wrap="none" lIns="0" tIns="0" rIns="0" bIns="0">
              <a:spAutoFit/>
            </a:bodyPr>
            <a:lstStyle/>
            <a:p>
              <a:r>
                <a:rPr lang="en-GB" sz="600">
                  <a:solidFill>
                    <a:srgbClr val="FFFFFF"/>
                  </a:solidFill>
                </a:rPr>
                <a:t>Market Loss</a:t>
              </a:r>
              <a:endParaRPr lang="en-GB"/>
            </a:p>
          </p:txBody>
        </p:sp>
        <p:sp>
          <p:nvSpPr>
            <p:cNvPr id="249108" name="Rectangle 276"/>
            <p:cNvSpPr>
              <a:spLocks noChangeArrowheads="1"/>
            </p:cNvSpPr>
            <p:nvPr/>
          </p:nvSpPr>
          <p:spPr bwMode="auto">
            <a:xfrm>
              <a:off x="4603" y="3502"/>
              <a:ext cx="362" cy="106"/>
            </a:xfrm>
            <a:prstGeom prst="rect">
              <a:avLst/>
            </a:prstGeom>
            <a:solidFill>
              <a:srgbClr val="686AB0"/>
            </a:solidFill>
            <a:ln w="9525">
              <a:noFill/>
              <a:miter lim="800000"/>
              <a:headEnd/>
              <a:tailEnd/>
            </a:ln>
          </p:spPr>
          <p:txBody>
            <a:bodyPr/>
            <a:lstStyle/>
            <a:p>
              <a:endParaRPr lang="en-GB"/>
            </a:p>
          </p:txBody>
        </p:sp>
        <p:sp>
          <p:nvSpPr>
            <p:cNvPr id="249109" name="Rectangle 277"/>
            <p:cNvSpPr>
              <a:spLocks noChangeArrowheads="1"/>
            </p:cNvSpPr>
            <p:nvPr/>
          </p:nvSpPr>
          <p:spPr bwMode="auto">
            <a:xfrm>
              <a:off x="4604" y="3506"/>
              <a:ext cx="421" cy="64"/>
            </a:xfrm>
            <a:prstGeom prst="rect">
              <a:avLst/>
            </a:prstGeom>
            <a:noFill/>
            <a:ln w="9525">
              <a:noFill/>
              <a:miter lim="800000"/>
              <a:headEnd/>
              <a:tailEnd/>
            </a:ln>
          </p:spPr>
          <p:txBody>
            <a:bodyPr wrap="none" lIns="0" tIns="0" rIns="0" bIns="0">
              <a:spAutoFit/>
            </a:bodyPr>
            <a:lstStyle/>
            <a:p>
              <a:r>
                <a:rPr lang="en-GB" sz="600">
                  <a:solidFill>
                    <a:srgbClr val="FFFFFF"/>
                  </a:solidFill>
                </a:rPr>
                <a:t>Lethal Pandemic</a:t>
              </a:r>
              <a:endParaRPr lang="en-GB"/>
            </a:p>
          </p:txBody>
        </p:sp>
        <p:sp>
          <p:nvSpPr>
            <p:cNvPr id="249110" name="Rectangle 278"/>
            <p:cNvSpPr>
              <a:spLocks noChangeArrowheads="1"/>
            </p:cNvSpPr>
            <p:nvPr/>
          </p:nvSpPr>
          <p:spPr bwMode="auto">
            <a:xfrm>
              <a:off x="4606" y="3558"/>
              <a:ext cx="414" cy="64"/>
            </a:xfrm>
            <a:prstGeom prst="rect">
              <a:avLst/>
            </a:prstGeom>
            <a:noFill/>
            <a:ln w="9525">
              <a:noFill/>
              <a:miter lim="800000"/>
              <a:headEnd/>
              <a:tailEnd/>
            </a:ln>
          </p:spPr>
          <p:txBody>
            <a:bodyPr wrap="none" lIns="0" tIns="0" rIns="0" bIns="0">
              <a:spAutoFit/>
            </a:bodyPr>
            <a:lstStyle/>
            <a:p>
              <a:r>
                <a:rPr lang="en-GB" sz="600">
                  <a:solidFill>
                    <a:srgbClr val="FFFFFF"/>
                  </a:solidFill>
                </a:rPr>
                <a:t>excess mortality</a:t>
              </a:r>
              <a:endParaRPr lang="en-GB"/>
            </a:p>
          </p:txBody>
        </p:sp>
        <p:sp>
          <p:nvSpPr>
            <p:cNvPr id="249111" name="Rectangle 279"/>
            <p:cNvSpPr>
              <a:spLocks noChangeArrowheads="1"/>
            </p:cNvSpPr>
            <p:nvPr/>
          </p:nvSpPr>
          <p:spPr bwMode="auto">
            <a:xfrm>
              <a:off x="4603" y="3661"/>
              <a:ext cx="362" cy="106"/>
            </a:xfrm>
            <a:prstGeom prst="rect">
              <a:avLst/>
            </a:prstGeom>
            <a:solidFill>
              <a:srgbClr val="686AB0"/>
            </a:solidFill>
            <a:ln w="9525">
              <a:noFill/>
              <a:miter lim="800000"/>
              <a:headEnd/>
              <a:tailEnd/>
            </a:ln>
          </p:spPr>
          <p:txBody>
            <a:bodyPr/>
            <a:lstStyle/>
            <a:p>
              <a:endParaRPr lang="en-GB"/>
            </a:p>
          </p:txBody>
        </p:sp>
        <p:sp>
          <p:nvSpPr>
            <p:cNvPr id="249112" name="Rectangle 280"/>
            <p:cNvSpPr>
              <a:spLocks noChangeArrowheads="1"/>
            </p:cNvSpPr>
            <p:nvPr/>
          </p:nvSpPr>
          <p:spPr bwMode="auto">
            <a:xfrm>
              <a:off x="4663" y="3665"/>
              <a:ext cx="290" cy="64"/>
            </a:xfrm>
            <a:prstGeom prst="rect">
              <a:avLst/>
            </a:prstGeom>
            <a:noFill/>
            <a:ln w="9525">
              <a:noFill/>
              <a:miter lim="800000"/>
              <a:headEnd/>
              <a:tailEnd/>
            </a:ln>
          </p:spPr>
          <p:txBody>
            <a:bodyPr wrap="none" lIns="0" tIns="0" rIns="0" bIns="0">
              <a:spAutoFit/>
            </a:bodyPr>
            <a:lstStyle/>
            <a:p>
              <a:r>
                <a:rPr lang="en-GB" sz="600">
                  <a:solidFill>
                    <a:srgbClr val="FFFFFF"/>
                  </a:solidFill>
                </a:rPr>
                <a:t>Risk Factor</a:t>
              </a:r>
              <a:endParaRPr lang="en-GB"/>
            </a:p>
          </p:txBody>
        </p:sp>
        <p:sp>
          <p:nvSpPr>
            <p:cNvPr id="249113" name="Rectangle 281"/>
            <p:cNvSpPr>
              <a:spLocks noChangeArrowheads="1"/>
            </p:cNvSpPr>
            <p:nvPr/>
          </p:nvSpPr>
          <p:spPr bwMode="auto">
            <a:xfrm>
              <a:off x="4648" y="3717"/>
              <a:ext cx="324" cy="64"/>
            </a:xfrm>
            <a:prstGeom prst="rect">
              <a:avLst/>
            </a:prstGeom>
            <a:noFill/>
            <a:ln w="9525">
              <a:noFill/>
              <a:miter lim="800000"/>
              <a:headEnd/>
              <a:tailEnd/>
            </a:ln>
          </p:spPr>
          <p:txBody>
            <a:bodyPr wrap="none" lIns="0" tIns="0" rIns="0" bIns="0">
              <a:spAutoFit/>
            </a:bodyPr>
            <a:lstStyle/>
            <a:p>
              <a:r>
                <a:rPr lang="en-GB" sz="600">
                  <a:solidFill>
                    <a:srgbClr val="FFFFFF"/>
                  </a:solidFill>
                </a:rPr>
                <a:t>No  348534</a:t>
              </a:r>
              <a:endParaRPr lang="en-GB"/>
            </a:p>
          </p:txBody>
        </p:sp>
        <p:sp>
          <p:nvSpPr>
            <p:cNvPr id="249114" name="Rectangle 282"/>
            <p:cNvSpPr>
              <a:spLocks noChangeArrowheads="1"/>
            </p:cNvSpPr>
            <p:nvPr/>
          </p:nvSpPr>
          <p:spPr bwMode="auto">
            <a:xfrm>
              <a:off x="4752" y="3560"/>
              <a:ext cx="109" cy="106"/>
            </a:xfrm>
            <a:prstGeom prst="rect">
              <a:avLst/>
            </a:prstGeom>
            <a:noFill/>
            <a:ln w="9525">
              <a:noFill/>
              <a:miter lim="800000"/>
              <a:headEnd/>
              <a:tailEnd/>
            </a:ln>
          </p:spPr>
          <p:txBody>
            <a:bodyPr wrap="none" lIns="0" tIns="0" rIns="0" bIns="0">
              <a:spAutoFit/>
            </a:bodyPr>
            <a:lstStyle/>
            <a:p>
              <a:r>
                <a:rPr lang="en-GB" sz="900">
                  <a:solidFill>
                    <a:srgbClr val="000000"/>
                  </a:solidFill>
                </a:rPr>
                <a:t>…</a:t>
              </a:r>
              <a:endParaRPr lang="en-GB"/>
            </a:p>
          </p:txBody>
        </p:sp>
        <p:sp>
          <p:nvSpPr>
            <p:cNvPr id="249115" name="Freeform 283"/>
            <p:cNvSpPr>
              <a:spLocks noEditPoints="1"/>
            </p:cNvSpPr>
            <p:nvPr/>
          </p:nvSpPr>
          <p:spPr bwMode="auto">
            <a:xfrm>
              <a:off x="4277" y="2699"/>
              <a:ext cx="23" cy="1148"/>
            </a:xfrm>
            <a:custGeom>
              <a:avLst/>
              <a:gdLst/>
              <a:ahLst/>
              <a:cxnLst>
                <a:cxn ang="0">
                  <a:pos x="16" y="18"/>
                </a:cxn>
                <a:cxn ang="0">
                  <a:pos x="16" y="1148"/>
                </a:cxn>
                <a:cxn ang="0">
                  <a:pos x="8" y="1148"/>
                </a:cxn>
                <a:cxn ang="0">
                  <a:pos x="8" y="18"/>
                </a:cxn>
                <a:cxn ang="0">
                  <a:pos x="16" y="18"/>
                </a:cxn>
                <a:cxn ang="0">
                  <a:pos x="0" y="21"/>
                </a:cxn>
                <a:cxn ang="0">
                  <a:pos x="12" y="0"/>
                </a:cxn>
                <a:cxn ang="0">
                  <a:pos x="23" y="21"/>
                </a:cxn>
                <a:cxn ang="0">
                  <a:pos x="0" y="21"/>
                </a:cxn>
              </a:cxnLst>
              <a:rect l="0" t="0" r="r" b="b"/>
              <a:pathLst>
                <a:path w="23" h="1148">
                  <a:moveTo>
                    <a:pt x="16" y="18"/>
                  </a:moveTo>
                  <a:lnTo>
                    <a:pt x="16" y="1148"/>
                  </a:lnTo>
                  <a:lnTo>
                    <a:pt x="8" y="1148"/>
                  </a:lnTo>
                  <a:lnTo>
                    <a:pt x="8" y="18"/>
                  </a:lnTo>
                  <a:lnTo>
                    <a:pt x="16" y="18"/>
                  </a:lnTo>
                  <a:close/>
                  <a:moveTo>
                    <a:pt x="0" y="21"/>
                  </a:moveTo>
                  <a:lnTo>
                    <a:pt x="12" y="0"/>
                  </a:lnTo>
                  <a:lnTo>
                    <a:pt x="23" y="21"/>
                  </a:lnTo>
                  <a:lnTo>
                    <a:pt x="0" y="21"/>
                  </a:lnTo>
                  <a:close/>
                </a:path>
              </a:pathLst>
            </a:custGeom>
            <a:solidFill>
              <a:srgbClr val="B3B300"/>
            </a:solidFill>
            <a:ln w="1588" cap="flat">
              <a:solidFill>
                <a:srgbClr val="B3B300"/>
              </a:solidFill>
              <a:prstDash val="solid"/>
              <a:bevel/>
              <a:headEnd/>
              <a:tailEnd/>
            </a:ln>
          </p:spPr>
          <p:txBody>
            <a:bodyPr/>
            <a:lstStyle/>
            <a:p>
              <a:endParaRPr lang="en-GB"/>
            </a:p>
          </p:txBody>
        </p:sp>
        <p:sp>
          <p:nvSpPr>
            <p:cNvPr id="249116" name="Freeform 284"/>
            <p:cNvSpPr>
              <a:spLocks noEditPoints="1"/>
            </p:cNvSpPr>
            <p:nvPr/>
          </p:nvSpPr>
          <p:spPr bwMode="auto">
            <a:xfrm>
              <a:off x="4277" y="3784"/>
              <a:ext cx="82" cy="21"/>
            </a:xfrm>
            <a:custGeom>
              <a:avLst/>
              <a:gdLst/>
              <a:ahLst/>
              <a:cxnLst>
                <a:cxn ang="0">
                  <a:pos x="113" y="75"/>
                </a:cxn>
                <a:cxn ang="0">
                  <a:pos x="679" y="75"/>
                </a:cxn>
                <a:cxn ang="0">
                  <a:pos x="679" y="150"/>
                </a:cxn>
                <a:cxn ang="0">
                  <a:pos x="113" y="150"/>
                </a:cxn>
                <a:cxn ang="0">
                  <a:pos x="113" y="75"/>
                </a:cxn>
                <a:cxn ang="0">
                  <a:pos x="113" y="225"/>
                </a:cxn>
                <a:cxn ang="0">
                  <a:pos x="0" y="112"/>
                </a:cxn>
                <a:cxn ang="0">
                  <a:pos x="113" y="0"/>
                </a:cxn>
                <a:cxn ang="0">
                  <a:pos x="225" y="112"/>
                </a:cxn>
                <a:cxn ang="0">
                  <a:pos x="113" y="225"/>
                </a:cxn>
                <a:cxn ang="0">
                  <a:pos x="679" y="0"/>
                </a:cxn>
                <a:cxn ang="0">
                  <a:pos x="792" y="112"/>
                </a:cxn>
                <a:cxn ang="0">
                  <a:pos x="679" y="225"/>
                </a:cxn>
                <a:cxn ang="0">
                  <a:pos x="567" y="112"/>
                </a:cxn>
                <a:cxn ang="0">
                  <a:pos x="679" y="0"/>
                </a:cxn>
              </a:cxnLst>
              <a:rect l="0" t="0" r="r" b="b"/>
              <a:pathLst>
                <a:path w="792" h="225">
                  <a:moveTo>
                    <a:pt x="113" y="75"/>
                  </a:moveTo>
                  <a:lnTo>
                    <a:pt x="679" y="75"/>
                  </a:lnTo>
                  <a:lnTo>
                    <a:pt x="679" y="150"/>
                  </a:lnTo>
                  <a:lnTo>
                    <a:pt x="113" y="150"/>
                  </a:lnTo>
                  <a:lnTo>
                    <a:pt x="113" y="75"/>
                  </a:lnTo>
                  <a:close/>
                  <a:moveTo>
                    <a:pt x="113" y="225"/>
                  </a:moveTo>
                  <a:cubicBezTo>
                    <a:pt x="51" y="225"/>
                    <a:pt x="0" y="174"/>
                    <a:pt x="0" y="112"/>
                  </a:cubicBezTo>
                  <a:cubicBezTo>
                    <a:pt x="0" y="50"/>
                    <a:pt x="51" y="0"/>
                    <a:pt x="113" y="0"/>
                  </a:cubicBezTo>
                  <a:cubicBezTo>
                    <a:pt x="175" y="0"/>
                    <a:pt x="225" y="50"/>
                    <a:pt x="225" y="112"/>
                  </a:cubicBezTo>
                  <a:cubicBezTo>
                    <a:pt x="225" y="174"/>
                    <a:pt x="175" y="225"/>
                    <a:pt x="113" y="225"/>
                  </a:cubicBezTo>
                  <a:close/>
                  <a:moveTo>
                    <a:pt x="679" y="0"/>
                  </a:moveTo>
                  <a:cubicBezTo>
                    <a:pt x="742" y="0"/>
                    <a:pt x="792" y="50"/>
                    <a:pt x="792" y="112"/>
                  </a:cubicBezTo>
                  <a:cubicBezTo>
                    <a:pt x="792" y="174"/>
                    <a:pt x="742" y="225"/>
                    <a:pt x="679" y="225"/>
                  </a:cubicBezTo>
                  <a:cubicBezTo>
                    <a:pt x="617" y="225"/>
                    <a:pt x="567" y="174"/>
                    <a:pt x="567" y="112"/>
                  </a:cubicBezTo>
                  <a:cubicBezTo>
                    <a:pt x="567" y="50"/>
                    <a:pt x="617" y="0"/>
                    <a:pt x="679" y="0"/>
                  </a:cubicBezTo>
                  <a:close/>
                </a:path>
              </a:pathLst>
            </a:custGeom>
            <a:solidFill>
              <a:srgbClr val="B3B300"/>
            </a:solidFill>
            <a:ln w="1588" cap="flat">
              <a:solidFill>
                <a:srgbClr val="B3B300"/>
              </a:solidFill>
              <a:prstDash val="solid"/>
              <a:bevel/>
              <a:headEnd/>
              <a:tailEnd/>
            </a:ln>
          </p:spPr>
          <p:txBody>
            <a:bodyPr/>
            <a:lstStyle/>
            <a:p>
              <a:endParaRPr lang="en-GB"/>
            </a:p>
          </p:txBody>
        </p:sp>
        <p:sp>
          <p:nvSpPr>
            <p:cNvPr id="249117" name="Freeform 285"/>
            <p:cNvSpPr>
              <a:spLocks noEditPoints="1"/>
            </p:cNvSpPr>
            <p:nvPr/>
          </p:nvSpPr>
          <p:spPr bwMode="auto">
            <a:xfrm>
              <a:off x="4277" y="3544"/>
              <a:ext cx="337" cy="21"/>
            </a:xfrm>
            <a:custGeom>
              <a:avLst/>
              <a:gdLst/>
              <a:ahLst/>
              <a:cxnLst>
                <a:cxn ang="0">
                  <a:pos x="113" y="75"/>
                </a:cxn>
                <a:cxn ang="0">
                  <a:pos x="3134" y="75"/>
                </a:cxn>
                <a:cxn ang="0">
                  <a:pos x="3134" y="150"/>
                </a:cxn>
                <a:cxn ang="0">
                  <a:pos x="113" y="150"/>
                </a:cxn>
                <a:cxn ang="0">
                  <a:pos x="113" y="75"/>
                </a:cxn>
                <a:cxn ang="0">
                  <a:pos x="113" y="225"/>
                </a:cxn>
                <a:cxn ang="0">
                  <a:pos x="0" y="113"/>
                </a:cxn>
                <a:cxn ang="0">
                  <a:pos x="113" y="0"/>
                </a:cxn>
                <a:cxn ang="0">
                  <a:pos x="225" y="113"/>
                </a:cxn>
                <a:cxn ang="0">
                  <a:pos x="113" y="225"/>
                </a:cxn>
                <a:cxn ang="0">
                  <a:pos x="3134" y="0"/>
                </a:cxn>
                <a:cxn ang="0">
                  <a:pos x="3246" y="113"/>
                </a:cxn>
                <a:cxn ang="0">
                  <a:pos x="3134" y="225"/>
                </a:cxn>
                <a:cxn ang="0">
                  <a:pos x="3021" y="113"/>
                </a:cxn>
                <a:cxn ang="0">
                  <a:pos x="3134" y="0"/>
                </a:cxn>
              </a:cxnLst>
              <a:rect l="0" t="0" r="r" b="b"/>
              <a:pathLst>
                <a:path w="3246" h="225">
                  <a:moveTo>
                    <a:pt x="113" y="75"/>
                  </a:moveTo>
                  <a:lnTo>
                    <a:pt x="3134" y="75"/>
                  </a:lnTo>
                  <a:lnTo>
                    <a:pt x="3134" y="150"/>
                  </a:lnTo>
                  <a:lnTo>
                    <a:pt x="113" y="150"/>
                  </a:lnTo>
                  <a:lnTo>
                    <a:pt x="113" y="75"/>
                  </a:lnTo>
                  <a:close/>
                  <a:moveTo>
                    <a:pt x="113" y="225"/>
                  </a:moveTo>
                  <a:cubicBezTo>
                    <a:pt x="51" y="225"/>
                    <a:pt x="0" y="175"/>
                    <a:pt x="0" y="113"/>
                  </a:cubicBezTo>
                  <a:cubicBezTo>
                    <a:pt x="0" y="51"/>
                    <a:pt x="51" y="0"/>
                    <a:pt x="113" y="0"/>
                  </a:cubicBezTo>
                  <a:cubicBezTo>
                    <a:pt x="175" y="0"/>
                    <a:pt x="225" y="51"/>
                    <a:pt x="225" y="113"/>
                  </a:cubicBezTo>
                  <a:cubicBezTo>
                    <a:pt x="225" y="175"/>
                    <a:pt x="175" y="225"/>
                    <a:pt x="113" y="225"/>
                  </a:cubicBezTo>
                  <a:close/>
                  <a:moveTo>
                    <a:pt x="3134" y="0"/>
                  </a:moveTo>
                  <a:cubicBezTo>
                    <a:pt x="3196" y="0"/>
                    <a:pt x="3246" y="51"/>
                    <a:pt x="3246" y="113"/>
                  </a:cubicBezTo>
                  <a:cubicBezTo>
                    <a:pt x="3246" y="175"/>
                    <a:pt x="3196" y="225"/>
                    <a:pt x="3134" y="225"/>
                  </a:cubicBezTo>
                  <a:cubicBezTo>
                    <a:pt x="3072" y="225"/>
                    <a:pt x="3021" y="175"/>
                    <a:pt x="3021" y="113"/>
                  </a:cubicBezTo>
                  <a:cubicBezTo>
                    <a:pt x="3021" y="51"/>
                    <a:pt x="3072" y="0"/>
                    <a:pt x="3134" y="0"/>
                  </a:cubicBezTo>
                  <a:close/>
                </a:path>
              </a:pathLst>
            </a:custGeom>
            <a:solidFill>
              <a:srgbClr val="B3B300"/>
            </a:solidFill>
            <a:ln w="1588" cap="flat">
              <a:solidFill>
                <a:srgbClr val="B3B300"/>
              </a:solidFill>
              <a:prstDash val="solid"/>
              <a:bevel/>
              <a:headEnd/>
              <a:tailEnd/>
            </a:ln>
          </p:spPr>
          <p:txBody>
            <a:bodyPr/>
            <a:lstStyle/>
            <a:p>
              <a:endParaRPr lang="en-GB"/>
            </a:p>
          </p:txBody>
        </p:sp>
        <p:sp>
          <p:nvSpPr>
            <p:cNvPr id="249118" name="Freeform 286"/>
            <p:cNvSpPr>
              <a:spLocks noEditPoints="1"/>
            </p:cNvSpPr>
            <p:nvPr/>
          </p:nvSpPr>
          <p:spPr bwMode="auto">
            <a:xfrm>
              <a:off x="4395" y="2699"/>
              <a:ext cx="23" cy="1131"/>
            </a:xfrm>
            <a:custGeom>
              <a:avLst/>
              <a:gdLst/>
              <a:ahLst/>
              <a:cxnLst>
                <a:cxn ang="0">
                  <a:pos x="16" y="18"/>
                </a:cxn>
                <a:cxn ang="0">
                  <a:pos x="16" y="1131"/>
                </a:cxn>
                <a:cxn ang="0">
                  <a:pos x="8" y="1131"/>
                </a:cxn>
                <a:cxn ang="0">
                  <a:pos x="8" y="18"/>
                </a:cxn>
                <a:cxn ang="0">
                  <a:pos x="16" y="18"/>
                </a:cxn>
                <a:cxn ang="0">
                  <a:pos x="0" y="21"/>
                </a:cxn>
                <a:cxn ang="0">
                  <a:pos x="12" y="0"/>
                </a:cxn>
                <a:cxn ang="0">
                  <a:pos x="23" y="21"/>
                </a:cxn>
                <a:cxn ang="0">
                  <a:pos x="0" y="21"/>
                </a:cxn>
              </a:cxnLst>
              <a:rect l="0" t="0" r="r" b="b"/>
              <a:pathLst>
                <a:path w="23" h="1131">
                  <a:moveTo>
                    <a:pt x="16" y="18"/>
                  </a:moveTo>
                  <a:lnTo>
                    <a:pt x="16" y="1131"/>
                  </a:lnTo>
                  <a:lnTo>
                    <a:pt x="8" y="1131"/>
                  </a:lnTo>
                  <a:lnTo>
                    <a:pt x="8" y="18"/>
                  </a:lnTo>
                  <a:lnTo>
                    <a:pt x="16" y="18"/>
                  </a:lnTo>
                  <a:close/>
                  <a:moveTo>
                    <a:pt x="0" y="21"/>
                  </a:moveTo>
                  <a:lnTo>
                    <a:pt x="12" y="0"/>
                  </a:lnTo>
                  <a:lnTo>
                    <a:pt x="23" y="21"/>
                  </a:lnTo>
                  <a:lnTo>
                    <a:pt x="0" y="21"/>
                  </a:lnTo>
                  <a:close/>
                </a:path>
              </a:pathLst>
            </a:custGeom>
            <a:solidFill>
              <a:srgbClr val="6ABCBE"/>
            </a:solidFill>
            <a:ln w="1588" cap="flat">
              <a:solidFill>
                <a:srgbClr val="6ABCBE"/>
              </a:solidFill>
              <a:prstDash val="solid"/>
              <a:bevel/>
              <a:headEnd/>
              <a:tailEnd/>
            </a:ln>
          </p:spPr>
          <p:txBody>
            <a:bodyPr/>
            <a:lstStyle/>
            <a:p>
              <a:endParaRPr lang="en-GB"/>
            </a:p>
          </p:txBody>
        </p:sp>
        <p:sp>
          <p:nvSpPr>
            <p:cNvPr id="249119" name="Freeform 287"/>
            <p:cNvSpPr>
              <a:spLocks noEditPoints="1"/>
            </p:cNvSpPr>
            <p:nvPr/>
          </p:nvSpPr>
          <p:spPr bwMode="auto">
            <a:xfrm>
              <a:off x="4395" y="3704"/>
              <a:ext cx="219" cy="21"/>
            </a:xfrm>
            <a:custGeom>
              <a:avLst/>
              <a:gdLst/>
              <a:ahLst/>
              <a:cxnLst>
                <a:cxn ang="0">
                  <a:pos x="112" y="75"/>
                </a:cxn>
                <a:cxn ang="0">
                  <a:pos x="2000" y="75"/>
                </a:cxn>
                <a:cxn ang="0">
                  <a:pos x="2000" y="150"/>
                </a:cxn>
                <a:cxn ang="0">
                  <a:pos x="112" y="150"/>
                </a:cxn>
                <a:cxn ang="0">
                  <a:pos x="112" y="75"/>
                </a:cxn>
                <a:cxn ang="0">
                  <a:pos x="112" y="225"/>
                </a:cxn>
                <a:cxn ang="0">
                  <a:pos x="0" y="113"/>
                </a:cxn>
                <a:cxn ang="0">
                  <a:pos x="112" y="0"/>
                </a:cxn>
                <a:cxn ang="0">
                  <a:pos x="225" y="113"/>
                </a:cxn>
                <a:cxn ang="0">
                  <a:pos x="112" y="225"/>
                </a:cxn>
                <a:cxn ang="0">
                  <a:pos x="2000" y="0"/>
                </a:cxn>
                <a:cxn ang="0">
                  <a:pos x="2112" y="113"/>
                </a:cxn>
                <a:cxn ang="0">
                  <a:pos x="2000" y="225"/>
                </a:cxn>
                <a:cxn ang="0">
                  <a:pos x="1887" y="113"/>
                </a:cxn>
                <a:cxn ang="0">
                  <a:pos x="2000" y="0"/>
                </a:cxn>
              </a:cxnLst>
              <a:rect l="0" t="0" r="r" b="b"/>
              <a:pathLst>
                <a:path w="2112" h="225">
                  <a:moveTo>
                    <a:pt x="112" y="75"/>
                  </a:moveTo>
                  <a:lnTo>
                    <a:pt x="2000" y="75"/>
                  </a:lnTo>
                  <a:lnTo>
                    <a:pt x="2000" y="150"/>
                  </a:lnTo>
                  <a:lnTo>
                    <a:pt x="112" y="150"/>
                  </a:lnTo>
                  <a:lnTo>
                    <a:pt x="112" y="75"/>
                  </a:lnTo>
                  <a:close/>
                  <a:moveTo>
                    <a:pt x="112" y="225"/>
                  </a:moveTo>
                  <a:cubicBezTo>
                    <a:pt x="50" y="225"/>
                    <a:pt x="0" y="175"/>
                    <a:pt x="0" y="113"/>
                  </a:cubicBezTo>
                  <a:cubicBezTo>
                    <a:pt x="0" y="51"/>
                    <a:pt x="50" y="0"/>
                    <a:pt x="112" y="0"/>
                  </a:cubicBezTo>
                  <a:cubicBezTo>
                    <a:pt x="174" y="0"/>
                    <a:pt x="225" y="51"/>
                    <a:pt x="225" y="113"/>
                  </a:cubicBezTo>
                  <a:cubicBezTo>
                    <a:pt x="225" y="175"/>
                    <a:pt x="174" y="225"/>
                    <a:pt x="112" y="225"/>
                  </a:cubicBezTo>
                  <a:close/>
                  <a:moveTo>
                    <a:pt x="2000" y="0"/>
                  </a:moveTo>
                  <a:cubicBezTo>
                    <a:pt x="2062" y="0"/>
                    <a:pt x="2112" y="51"/>
                    <a:pt x="2112" y="113"/>
                  </a:cubicBezTo>
                  <a:cubicBezTo>
                    <a:pt x="2112" y="175"/>
                    <a:pt x="2062" y="225"/>
                    <a:pt x="2000" y="225"/>
                  </a:cubicBezTo>
                  <a:cubicBezTo>
                    <a:pt x="1938" y="225"/>
                    <a:pt x="1887" y="175"/>
                    <a:pt x="1887" y="113"/>
                  </a:cubicBezTo>
                  <a:cubicBezTo>
                    <a:pt x="1887" y="51"/>
                    <a:pt x="1938" y="0"/>
                    <a:pt x="2000" y="0"/>
                  </a:cubicBezTo>
                  <a:close/>
                </a:path>
              </a:pathLst>
            </a:custGeom>
            <a:solidFill>
              <a:srgbClr val="6ABCBE"/>
            </a:solidFill>
            <a:ln w="1588" cap="flat">
              <a:solidFill>
                <a:srgbClr val="6ABCBE"/>
              </a:solidFill>
              <a:prstDash val="solid"/>
              <a:bevel/>
              <a:headEnd/>
              <a:tailEnd/>
            </a:ln>
          </p:spPr>
          <p:txBody>
            <a:bodyPr/>
            <a:lstStyle/>
            <a:p>
              <a:endParaRPr lang="en-GB"/>
            </a:p>
          </p:txBody>
        </p:sp>
        <p:sp>
          <p:nvSpPr>
            <p:cNvPr id="249120" name="Freeform 288"/>
            <p:cNvSpPr>
              <a:spLocks noEditPoints="1"/>
            </p:cNvSpPr>
            <p:nvPr/>
          </p:nvSpPr>
          <p:spPr bwMode="auto">
            <a:xfrm>
              <a:off x="4406" y="3170"/>
              <a:ext cx="208" cy="21"/>
            </a:xfrm>
            <a:custGeom>
              <a:avLst/>
              <a:gdLst/>
              <a:ahLst/>
              <a:cxnLst>
                <a:cxn ang="0">
                  <a:pos x="225" y="150"/>
                </a:cxn>
                <a:cxn ang="0">
                  <a:pos x="3784" y="150"/>
                </a:cxn>
                <a:cxn ang="0">
                  <a:pos x="3784" y="300"/>
                </a:cxn>
                <a:cxn ang="0">
                  <a:pos x="225" y="300"/>
                </a:cxn>
                <a:cxn ang="0">
                  <a:pos x="225" y="150"/>
                </a:cxn>
                <a:cxn ang="0">
                  <a:pos x="225" y="450"/>
                </a:cxn>
                <a:cxn ang="0">
                  <a:pos x="0" y="225"/>
                </a:cxn>
                <a:cxn ang="0">
                  <a:pos x="225" y="0"/>
                </a:cxn>
                <a:cxn ang="0">
                  <a:pos x="450" y="225"/>
                </a:cxn>
                <a:cxn ang="0">
                  <a:pos x="225" y="450"/>
                </a:cxn>
                <a:cxn ang="0">
                  <a:pos x="3784" y="0"/>
                </a:cxn>
                <a:cxn ang="0">
                  <a:pos x="4009" y="225"/>
                </a:cxn>
                <a:cxn ang="0">
                  <a:pos x="3784" y="450"/>
                </a:cxn>
                <a:cxn ang="0">
                  <a:pos x="3559" y="225"/>
                </a:cxn>
                <a:cxn ang="0">
                  <a:pos x="3784" y="0"/>
                </a:cxn>
              </a:cxnLst>
              <a:rect l="0" t="0" r="r" b="b"/>
              <a:pathLst>
                <a:path w="4009" h="450">
                  <a:moveTo>
                    <a:pt x="225" y="150"/>
                  </a:moveTo>
                  <a:lnTo>
                    <a:pt x="3784" y="150"/>
                  </a:lnTo>
                  <a:lnTo>
                    <a:pt x="3784" y="300"/>
                  </a:lnTo>
                  <a:lnTo>
                    <a:pt x="225" y="300"/>
                  </a:lnTo>
                  <a:lnTo>
                    <a:pt x="225" y="150"/>
                  </a:lnTo>
                  <a:close/>
                  <a:moveTo>
                    <a:pt x="225" y="450"/>
                  </a:moveTo>
                  <a:cubicBezTo>
                    <a:pt x="101" y="450"/>
                    <a:pt x="0" y="349"/>
                    <a:pt x="0" y="225"/>
                  </a:cubicBezTo>
                  <a:cubicBezTo>
                    <a:pt x="0" y="101"/>
                    <a:pt x="101" y="0"/>
                    <a:pt x="225" y="0"/>
                  </a:cubicBezTo>
                  <a:cubicBezTo>
                    <a:pt x="350" y="0"/>
                    <a:pt x="450" y="101"/>
                    <a:pt x="450" y="225"/>
                  </a:cubicBezTo>
                  <a:cubicBezTo>
                    <a:pt x="450" y="349"/>
                    <a:pt x="350" y="450"/>
                    <a:pt x="225" y="450"/>
                  </a:cubicBezTo>
                  <a:close/>
                  <a:moveTo>
                    <a:pt x="3784" y="0"/>
                  </a:moveTo>
                  <a:cubicBezTo>
                    <a:pt x="3908" y="0"/>
                    <a:pt x="4009" y="101"/>
                    <a:pt x="4009" y="225"/>
                  </a:cubicBezTo>
                  <a:cubicBezTo>
                    <a:pt x="4009" y="349"/>
                    <a:pt x="3908" y="450"/>
                    <a:pt x="3784" y="450"/>
                  </a:cubicBezTo>
                  <a:cubicBezTo>
                    <a:pt x="3660" y="450"/>
                    <a:pt x="3559" y="349"/>
                    <a:pt x="3559" y="225"/>
                  </a:cubicBezTo>
                  <a:cubicBezTo>
                    <a:pt x="3559" y="101"/>
                    <a:pt x="3660" y="0"/>
                    <a:pt x="3784" y="0"/>
                  </a:cubicBezTo>
                  <a:close/>
                </a:path>
              </a:pathLst>
            </a:custGeom>
            <a:solidFill>
              <a:srgbClr val="6ABCBE"/>
            </a:solidFill>
            <a:ln w="1588" cap="flat">
              <a:solidFill>
                <a:srgbClr val="6ABCBE"/>
              </a:solidFill>
              <a:prstDash val="solid"/>
              <a:bevel/>
              <a:headEnd/>
              <a:tailEnd/>
            </a:ln>
          </p:spPr>
          <p:txBody>
            <a:bodyPr/>
            <a:lstStyle/>
            <a:p>
              <a:endParaRPr lang="en-GB"/>
            </a:p>
          </p:txBody>
        </p:sp>
        <p:sp>
          <p:nvSpPr>
            <p:cNvPr id="249121" name="Freeform 289"/>
            <p:cNvSpPr>
              <a:spLocks noEditPoints="1"/>
            </p:cNvSpPr>
            <p:nvPr/>
          </p:nvSpPr>
          <p:spPr bwMode="auto">
            <a:xfrm>
              <a:off x="4336" y="2699"/>
              <a:ext cx="23" cy="1095"/>
            </a:xfrm>
            <a:custGeom>
              <a:avLst/>
              <a:gdLst/>
              <a:ahLst/>
              <a:cxnLst>
                <a:cxn ang="0">
                  <a:pos x="16" y="18"/>
                </a:cxn>
                <a:cxn ang="0">
                  <a:pos x="16" y="1095"/>
                </a:cxn>
                <a:cxn ang="0">
                  <a:pos x="8" y="1095"/>
                </a:cxn>
                <a:cxn ang="0">
                  <a:pos x="8" y="18"/>
                </a:cxn>
                <a:cxn ang="0">
                  <a:pos x="16" y="18"/>
                </a:cxn>
                <a:cxn ang="0">
                  <a:pos x="0" y="21"/>
                </a:cxn>
                <a:cxn ang="0">
                  <a:pos x="12" y="0"/>
                </a:cxn>
                <a:cxn ang="0">
                  <a:pos x="23" y="21"/>
                </a:cxn>
                <a:cxn ang="0">
                  <a:pos x="0" y="21"/>
                </a:cxn>
              </a:cxnLst>
              <a:rect l="0" t="0" r="r" b="b"/>
              <a:pathLst>
                <a:path w="23" h="1095">
                  <a:moveTo>
                    <a:pt x="16" y="18"/>
                  </a:moveTo>
                  <a:lnTo>
                    <a:pt x="16" y="1095"/>
                  </a:lnTo>
                  <a:lnTo>
                    <a:pt x="8" y="1095"/>
                  </a:lnTo>
                  <a:lnTo>
                    <a:pt x="8" y="18"/>
                  </a:lnTo>
                  <a:lnTo>
                    <a:pt x="16" y="18"/>
                  </a:lnTo>
                  <a:close/>
                  <a:moveTo>
                    <a:pt x="0" y="21"/>
                  </a:moveTo>
                  <a:lnTo>
                    <a:pt x="12" y="0"/>
                  </a:lnTo>
                  <a:lnTo>
                    <a:pt x="23" y="21"/>
                  </a:lnTo>
                  <a:lnTo>
                    <a:pt x="0" y="21"/>
                  </a:lnTo>
                  <a:close/>
                </a:path>
              </a:pathLst>
            </a:custGeom>
            <a:solidFill>
              <a:srgbClr val="FE360B"/>
            </a:solidFill>
            <a:ln w="1588" cap="flat">
              <a:solidFill>
                <a:srgbClr val="FE360B"/>
              </a:solidFill>
              <a:prstDash val="solid"/>
              <a:bevel/>
              <a:headEnd/>
              <a:tailEnd/>
            </a:ln>
          </p:spPr>
          <p:txBody>
            <a:bodyPr/>
            <a:lstStyle/>
            <a:p>
              <a:endParaRPr lang="en-GB"/>
            </a:p>
          </p:txBody>
        </p:sp>
        <p:sp>
          <p:nvSpPr>
            <p:cNvPr id="249122" name="Freeform 290"/>
            <p:cNvSpPr>
              <a:spLocks noEditPoints="1"/>
            </p:cNvSpPr>
            <p:nvPr/>
          </p:nvSpPr>
          <p:spPr bwMode="auto">
            <a:xfrm>
              <a:off x="4336" y="2921"/>
              <a:ext cx="278" cy="21"/>
            </a:xfrm>
            <a:custGeom>
              <a:avLst/>
              <a:gdLst/>
              <a:ahLst/>
              <a:cxnLst>
                <a:cxn ang="0">
                  <a:pos x="225" y="150"/>
                </a:cxn>
                <a:cxn ang="0">
                  <a:pos x="5134" y="150"/>
                </a:cxn>
                <a:cxn ang="0">
                  <a:pos x="5134" y="300"/>
                </a:cxn>
                <a:cxn ang="0">
                  <a:pos x="225" y="300"/>
                </a:cxn>
                <a:cxn ang="0">
                  <a:pos x="225" y="150"/>
                </a:cxn>
                <a:cxn ang="0">
                  <a:pos x="225" y="450"/>
                </a:cxn>
                <a:cxn ang="0">
                  <a:pos x="0" y="225"/>
                </a:cxn>
                <a:cxn ang="0">
                  <a:pos x="225" y="0"/>
                </a:cxn>
                <a:cxn ang="0">
                  <a:pos x="450" y="225"/>
                </a:cxn>
                <a:cxn ang="0">
                  <a:pos x="225" y="450"/>
                </a:cxn>
                <a:cxn ang="0">
                  <a:pos x="5134" y="0"/>
                </a:cxn>
                <a:cxn ang="0">
                  <a:pos x="5359" y="225"/>
                </a:cxn>
                <a:cxn ang="0">
                  <a:pos x="5134" y="450"/>
                </a:cxn>
                <a:cxn ang="0">
                  <a:pos x="4909" y="225"/>
                </a:cxn>
                <a:cxn ang="0">
                  <a:pos x="5134" y="0"/>
                </a:cxn>
              </a:cxnLst>
              <a:rect l="0" t="0" r="r" b="b"/>
              <a:pathLst>
                <a:path w="5359" h="450">
                  <a:moveTo>
                    <a:pt x="225" y="150"/>
                  </a:moveTo>
                  <a:lnTo>
                    <a:pt x="5134" y="150"/>
                  </a:lnTo>
                  <a:lnTo>
                    <a:pt x="5134" y="300"/>
                  </a:lnTo>
                  <a:lnTo>
                    <a:pt x="225" y="300"/>
                  </a:lnTo>
                  <a:lnTo>
                    <a:pt x="225" y="150"/>
                  </a:lnTo>
                  <a:close/>
                  <a:moveTo>
                    <a:pt x="225" y="450"/>
                  </a:moveTo>
                  <a:cubicBezTo>
                    <a:pt x="101" y="450"/>
                    <a:pt x="0" y="350"/>
                    <a:pt x="0" y="225"/>
                  </a:cubicBezTo>
                  <a:cubicBezTo>
                    <a:pt x="0" y="101"/>
                    <a:pt x="101" y="0"/>
                    <a:pt x="225" y="0"/>
                  </a:cubicBezTo>
                  <a:cubicBezTo>
                    <a:pt x="350" y="0"/>
                    <a:pt x="450" y="101"/>
                    <a:pt x="450" y="225"/>
                  </a:cubicBezTo>
                  <a:cubicBezTo>
                    <a:pt x="450" y="350"/>
                    <a:pt x="350" y="450"/>
                    <a:pt x="225" y="450"/>
                  </a:cubicBezTo>
                  <a:close/>
                  <a:moveTo>
                    <a:pt x="5134" y="0"/>
                  </a:moveTo>
                  <a:cubicBezTo>
                    <a:pt x="5258" y="0"/>
                    <a:pt x="5359" y="101"/>
                    <a:pt x="5359" y="225"/>
                  </a:cubicBezTo>
                  <a:cubicBezTo>
                    <a:pt x="5359" y="350"/>
                    <a:pt x="5258" y="450"/>
                    <a:pt x="5134" y="450"/>
                  </a:cubicBezTo>
                  <a:cubicBezTo>
                    <a:pt x="5010" y="450"/>
                    <a:pt x="4909" y="350"/>
                    <a:pt x="4909" y="225"/>
                  </a:cubicBezTo>
                  <a:cubicBezTo>
                    <a:pt x="4909" y="101"/>
                    <a:pt x="5010" y="0"/>
                    <a:pt x="5134" y="0"/>
                  </a:cubicBezTo>
                  <a:close/>
                </a:path>
              </a:pathLst>
            </a:custGeom>
            <a:solidFill>
              <a:srgbClr val="FE360B"/>
            </a:solidFill>
            <a:ln w="1588" cap="flat">
              <a:solidFill>
                <a:srgbClr val="FE360B"/>
              </a:solidFill>
              <a:prstDash val="solid"/>
              <a:bevel/>
              <a:headEnd/>
              <a:tailEnd/>
            </a:ln>
          </p:spPr>
          <p:txBody>
            <a:bodyPr/>
            <a:lstStyle/>
            <a:p>
              <a:endParaRPr lang="en-GB"/>
            </a:p>
          </p:txBody>
        </p:sp>
        <p:sp>
          <p:nvSpPr>
            <p:cNvPr id="249123" name="Freeform 291"/>
            <p:cNvSpPr>
              <a:spLocks noEditPoints="1"/>
            </p:cNvSpPr>
            <p:nvPr/>
          </p:nvSpPr>
          <p:spPr bwMode="auto">
            <a:xfrm>
              <a:off x="4336" y="3295"/>
              <a:ext cx="278" cy="21"/>
            </a:xfrm>
            <a:custGeom>
              <a:avLst/>
              <a:gdLst/>
              <a:ahLst/>
              <a:cxnLst>
                <a:cxn ang="0">
                  <a:pos x="225" y="150"/>
                </a:cxn>
                <a:cxn ang="0">
                  <a:pos x="5134" y="150"/>
                </a:cxn>
                <a:cxn ang="0">
                  <a:pos x="5134" y="300"/>
                </a:cxn>
                <a:cxn ang="0">
                  <a:pos x="225" y="300"/>
                </a:cxn>
                <a:cxn ang="0">
                  <a:pos x="225" y="150"/>
                </a:cxn>
                <a:cxn ang="0">
                  <a:pos x="225" y="450"/>
                </a:cxn>
                <a:cxn ang="0">
                  <a:pos x="0" y="225"/>
                </a:cxn>
                <a:cxn ang="0">
                  <a:pos x="225" y="0"/>
                </a:cxn>
                <a:cxn ang="0">
                  <a:pos x="450" y="225"/>
                </a:cxn>
                <a:cxn ang="0">
                  <a:pos x="225" y="450"/>
                </a:cxn>
                <a:cxn ang="0">
                  <a:pos x="5134" y="0"/>
                </a:cxn>
                <a:cxn ang="0">
                  <a:pos x="5359" y="225"/>
                </a:cxn>
                <a:cxn ang="0">
                  <a:pos x="5134" y="450"/>
                </a:cxn>
                <a:cxn ang="0">
                  <a:pos x="4909" y="225"/>
                </a:cxn>
                <a:cxn ang="0">
                  <a:pos x="5134" y="0"/>
                </a:cxn>
              </a:cxnLst>
              <a:rect l="0" t="0" r="r" b="b"/>
              <a:pathLst>
                <a:path w="5359" h="450">
                  <a:moveTo>
                    <a:pt x="225" y="150"/>
                  </a:moveTo>
                  <a:lnTo>
                    <a:pt x="5134" y="150"/>
                  </a:lnTo>
                  <a:lnTo>
                    <a:pt x="5134" y="300"/>
                  </a:lnTo>
                  <a:lnTo>
                    <a:pt x="225" y="300"/>
                  </a:lnTo>
                  <a:lnTo>
                    <a:pt x="225" y="150"/>
                  </a:lnTo>
                  <a:close/>
                  <a:moveTo>
                    <a:pt x="225" y="450"/>
                  </a:moveTo>
                  <a:cubicBezTo>
                    <a:pt x="101" y="450"/>
                    <a:pt x="0" y="350"/>
                    <a:pt x="0" y="225"/>
                  </a:cubicBezTo>
                  <a:cubicBezTo>
                    <a:pt x="0" y="101"/>
                    <a:pt x="101" y="0"/>
                    <a:pt x="225" y="0"/>
                  </a:cubicBezTo>
                  <a:cubicBezTo>
                    <a:pt x="350" y="0"/>
                    <a:pt x="450" y="101"/>
                    <a:pt x="450" y="225"/>
                  </a:cubicBezTo>
                  <a:cubicBezTo>
                    <a:pt x="450" y="350"/>
                    <a:pt x="350" y="450"/>
                    <a:pt x="225" y="450"/>
                  </a:cubicBezTo>
                  <a:close/>
                  <a:moveTo>
                    <a:pt x="5134" y="0"/>
                  </a:moveTo>
                  <a:cubicBezTo>
                    <a:pt x="5258" y="0"/>
                    <a:pt x="5359" y="101"/>
                    <a:pt x="5359" y="225"/>
                  </a:cubicBezTo>
                  <a:cubicBezTo>
                    <a:pt x="5359" y="350"/>
                    <a:pt x="5258" y="450"/>
                    <a:pt x="5134" y="450"/>
                  </a:cubicBezTo>
                  <a:cubicBezTo>
                    <a:pt x="5010" y="450"/>
                    <a:pt x="4909" y="350"/>
                    <a:pt x="4909" y="225"/>
                  </a:cubicBezTo>
                  <a:cubicBezTo>
                    <a:pt x="4909" y="101"/>
                    <a:pt x="5010" y="0"/>
                    <a:pt x="5134" y="0"/>
                  </a:cubicBezTo>
                  <a:close/>
                </a:path>
              </a:pathLst>
            </a:custGeom>
            <a:solidFill>
              <a:srgbClr val="FE360B"/>
            </a:solidFill>
            <a:ln w="1588" cap="flat">
              <a:solidFill>
                <a:srgbClr val="FE360B"/>
              </a:solidFill>
              <a:prstDash val="solid"/>
              <a:bevel/>
              <a:headEnd/>
              <a:tailEnd/>
            </a:ln>
          </p:spPr>
          <p:txBody>
            <a:bodyPr/>
            <a:lstStyle/>
            <a:p>
              <a:endParaRPr lang="en-GB"/>
            </a:p>
          </p:txBody>
        </p:sp>
        <p:sp>
          <p:nvSpPr>
            <p:cNvPr id="249124" name="Freeform 292"/>
            <p:cNvSpPr>
              <a:spLocks noEditPoints="1"/>
            </p:cNvSpPr>
            <p:nvPr/>
          </p:nvSpPr>
          <p:spPr bwMode="auto">
            <a:xfrm>
              <a:off x="4336" y="2796"/>
              <a:ext cx="278" cy="21"/>
            </a:xfrm>
            <a:custGeom>
              <a:avLst/>
              <a:gdLst/>
              <a:ahLst/>
              <a:cxnLst>
                <a:cxn ang="0">
                  <a:pos x="225" y="150"/>
                </a:cxn>
                <a:cxn ang="0">
                  <a:pos x="5134" y="150"/>
                </a:cxn>
                <a:cxn ang="0">
                  <a:pos x="5134" y="300"/>
                </a:cxn>
                <a:cxn ang="0">
                  <a:pos x="225" y="300"/>
                </a:cxn>
                <a:cxn ang="0">
                  <a:pos x="225" y="150"/>
                </a:cxn>
                <a:cxn ang="0">
                  <a:pos x="225" y="450"/>
                </a:cxn>
                <a:cxn ang="0">
                  <a:pos x="0" y="225"/>
                </a:cxn>
                <a:cxn ang="0">
                  <a:pos x="225" y="0"/>
                </a:cxn>
                <a:cxn ang="0">
                  <a:pos x="450" y="225"/>
                </a:cxn>
                <a:cxn ang="0">
                  <a:pos x="225" y="450"/>
                </a:cxn>
                <a:cxn ang="0">
                  <a:pos x="5134" y="0"/>
                </a:cxn>
                <a:cxn ang="0">
                  <a:pos x="5359" y="225"/>
                </a:cxn>
                <a:cxn ang="0">
                  <a:pos x="5134" y="450"/>
                </a:cxn>
                <a:cxn ang="0">
                  <a:pos x="4909" y="225"/>
                </a:cxn>
                <a:cxn ang="0">
                  <a:pos x="5134" y="0"/>
                </a:cxn>
              </a:cxnLst>
              <a:rect l="0" t="0" r="r" b="b"/>
              <a:pathLst>
                <a:path w="5359" h="450">
                  <a:moveTo>
                    <a:pt x="225" y="150"/>
                  </a:moveTo>
                  <a:lnTo>
                    <a:pt x="5134" y="150"/>
                  </a:lnTo>
                  <a:lnTo>
                    <a:pt x="5134" y="300"/>
                  </a:lnTo>
                  <a:lnTo>
                    <a:pt x="225" y="300"/>
                  </a:lnTo>
                  <a:lnTo>
                    <a:pt x="225" y="150"/>
                  </a:lnTo>
                  <a:close/>
                  <a:moveTo>
                    <a:pt x="225" y="450"/>
                  </a:moveTo>
                  <a:cubicBezTo>
                    <a:pt x="101" y="450"/>
                    <a:pt x="0" y="349"/>
                    <a:pt x="0" y="225"/>
                  </a:cubicBezTo>
                  <a:cubicBezTo>
                    <a:pt x="0" y="101"/>
                    <a:pt x="101" y="0"/>
                    <a:pt x="225" y="0"/>
                  </a:cubicBezTo>
                  <a:cubicBezTo>
                    <a:pt x="350" y="0"/>
                    <a:pt x="450" y="101"/>
                    <a:pt x="450" y="225"/>
                  </a:cubicBezTo>
                  <a:cubicBezTo>
                    <a:pt x="450" y="349"/>
                    <a:pt x="350" y="450"/>
                    <a:pt x="225" y="450"/>
                  </a:cubicBezTo>
                  <a:close/>
                  <a:moveTo>
                    <a:pt x="5134" y="0"/>
                  </a:moveTo>
                  <a:cubicBezTo>
                    <a:pt x="5258" y="0"/>
                    <a:pt x="5359" y="101"/>
                    <a:pt x="5359" y="225"/>
                  </a:cubicBezTo>
                  <a:cubicBezTo>
                    <a:pt x="5359" y="349"/>
                    <a:pt x="5258" y="450"/>
                    <a:pt x="5134" y="450"/>
                  </a:cubicBezTo>
                  <a:cubicBezTo>
                    <a:pt x="5010" y="450"/>
                    <a:pt x="4909" y="349"/>
                    <a:pt x="4909" y="225"/>
                  </a:cubicBezTo>
                  <a:cubicBezTo>
                    <a:pt x="4909" y="101"/>
                    <a:pt x="5010" y="0"/>
                    <a:pt x="5134" y="0"/>
                  </a:cubicBezTo>
                  <a:close/>
                </a:path>
              </a:pathLst>
            </a:custGeom>
            <a:solidFill>
              <a:srgbClr val="FE360B"/>
            </a:solidFill>
            <a:ln w="1588" cap="flat">
              <a:solidFill>
                <a:srgbClr val="FE360B"/>
              </a:solidFill>
              <a:prstDash val="solid"/>
              <a:bevel/>
              <a:headEnd/>
              <a:tailEnd/>
            </a:ln>
          </p:spPr>
          <p:txBody>
            <a:bodyPr/>
            <a:lstStyle/>
            <a:p>
              <a:endParaRPr lang="en-GB"/>
            </a:p>
          </p:txBody>
        </p:sp>
      </p:grpSp>
    </p:spTree>
    <p:extLst>
      <p:ext uri="{BB962C8B-B14F-4D97-AF65-F5344CB8AC3E}">
        <p14:creationId xmlns:p14="http://schemas.microsoft.com/office/powerpoint/2010/main" val="347466310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8E9F59B9-8094-4618-B073-21DD649DF751}" type="slidenum">
              <a:rPr lang="es-ES_tradnl" smtClean="0"/>
              <a:pPr/>
              <a:t>37</a:t>
            </a:fld>
            <a:endParaRPr lang="es-ES_tradnl" dirty="0"/>
          </a:p>
        </p:txBody>
      </p:sp>
      <p:sp>
        <p:nvSpPr>
          <p:cNvPr id="8" name="Title 3"/>
          <p:cNvSpPr>
            <a:spLocks noGrp="1"/>
          </p:cNvSpPr>
          <p:nvPr>
            <p:ph type="title"/>
          </p:nvPr>
        </p:nvSpPr>
        <p:spPr>
          <a:xfrm>
            <a:off x="755651" y="476251"/>
            <a:ext cx="5832475" cy="865187"/>
          </a:xfrm>
        </p:spPr>
        <p:txBody>
          <a:bodyPr/>
          <a:lstStyle/>
          <a:p>
            <a:r>
              <a:rPr lang="es-ES_tradnl" dirty="0" smtClean="0"/>
              <a:t>Agenda</a:t>
            </a:r>
            <a:endParaRPr lang="es-ES_tradnl" dirty="0"/>
          </a:p>
        </p:txBody>
      </p:sp>
      <p:sp>
        <p:nvSpPr>
          <p:cNvPr id="3" name="TextBox 2"/>
          <p:cNvSpPr txBox="1"/>
          <p:nvPr/>
        </p:nvSpPr>
        <p:spPr>
          <a:xfrm>
            <a:off x="755576" y="18448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Pilares del Marco de Administración de Riesgos</a:t>
            </a:r>
          </a:p>
        </p:txBody>
      </p:sp>
      <p:sp>
        <p:nvSpPr>
          <p:cNvPr id="9" name="TextBox 8"/>
          <p:cNvSpPr txBox="1"/>
          <p:nvPr/>
        </p:nvSpPr>
        <p:spPr>
          <a:xfrm>
            <a:off x="755576" y="2492896"/>
            <a:ext cx="6840760" cy="400110"/>
          </a:xfrm>
          <a:prstGeom prst="rect">
            <a:avLst/>
          </a:prstGeom>
          <a:solidFill>
            <a:schemeClr val="bg1">
              <a:lumMod val="50000"/>
            </a:schemeClr>
          </a:solidFill>
        </p:spPr>
        <p:txBody>
          <a:bodyPr wrap="square" rtlCol="0">
            <a:spAutoFit/>
          </a:bodyPr>
          <a:lstStyle/>
          <a:p>
            <a:pPr marL="342900" indent="-342900">
              <a:buFont typeface="Arial" panose="020B0604020202020204" pitchFamily="34" charset="0"/>
              <a:buChar char="•"/>
            </a:pPr>
            <a:r>
              <a:rPr lang="es-ES_tradnl" sz="2000" b="1" dirty="0" smtClean="0">
                <a:solidFill>
                  <a:schemeClr val="tx2">
                    <a:lumMod val="75000"/>
                  </a:schemeClr>
                </a:solidFill>
                <a:latin typeface="SwissReSans" pitchFamily="34" charset="0"/>
              </a:rPr>
              <a:t>Cuantificación de los Riesgos</a:t>
            </a:r>
          </a:p>
        </p:txBody>
      </p:sp>
      <p:sp>
        <p:nvSpPr>
          <p:cNvPr id="10" name="TextBox 9"/>
          <p:cNvSpPr txBox="1"/>
          <p:nvPr/>
        </p:nvSpPr>
        <p:spPr>
          <a:xfrm>
            <a:off x="755576" y="4109010"/>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Riesgos Difíciles de Cuantificar y el ORSA</a:t>
            </a:r>
          </a:p>
        </p:txBody>
      </p:sp>
      <p:sp>
        <p:nvSpPr>
          <p:cNvPr id="12" name="TextBox 11"/>
          <p:cNvSpPr txBox="1"/>
          <p:nvPr/>
        </p:nvSpPr>
        <p:spPr>
          <a:xfrm>
            <a:off x="755576" y="4757082"/>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Conclusiones</a:t>
            </a:r>
          </a:p>
        </p:txBody>
      </p:sp>
      <p:sp>
        <p:nvSpPr>
          <p:cNvPr id="11" name="TextBox 10"/>
          <p:cNvSpPr txBox="1"/>
          <p:nvPr/>
        </p:nvSpPr>
        <p:spPr>
          <a:xfrm>
            <a:off x="1187624" y="292494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a:latin typeface="SwissReSans" pitchFamily="34" charset="0"/>
              </a:rPr>
              <a:t>Modelo Interno</a:t>
            </a:r>
          </a:p>
        </p:txBody>
      </p:sp>
      <p:sp>
        <p:nvSpPr>
          <p:cNvPr id="13" name="TextBox 12"/>
          <p:cNvSpPr txBox="1"/>
          <p:nvPr/>
        </p:nvSpPr>
        <p:spPr>
          <a:xfrm>
            <a:off x="1187624" y="3284984"/>
            <a:ext cx="6840760" cy="400110"/>
          </a:xfrm>
          <a:prstGeom prst="rect">
            <a:avLst/>
          </a:prstGeom>
          <a:solidFill>
            <a:schemeClr val="tx2">
              <a:lumMod val="50000"/>
            </a:schemeClr>
          </a:solidFill>
        </p:spPr>
        <p:txBody>
          <a:bodyPr wrap="square" rtlCol="0">
            <a:spAutoFit/>
          </a:bodyPr>
          <a:lstStyle/>
          <a:p>
            <a:pPr marL="342900" indent="-342900">
              <a:buFont typeface="Arial" panose="020B0604020202020204" pitchFamily="34" charset="0"/>
              <a:buChar char="•"/>
            </a:pPr>
            <a:r>
              <a:rPr lang="es-ES_tradnl" sz="2000" b="1" dirty="0" smtClean="0">
                <a:solidFill>
                  <a:schemeClr val="bg1"/>
                </a:solidFill>
                <a:latin typeface="SwissReSans" pitchFamily="34" charset="0"/>
              </a:rPr>
              <a:t>Análisis de Escenarios y Riesgos Emergentes</a:t>
            </a:r>
          </a:p>
        </p:txBody>
      </p:sp>
      <p:sp>
        <p:nvSpPr>
          <p:cNvPr id="14" name="TextBox 13"/>
          <p:cNvSpPr txBox="1"/>
          <p:nvPr/>
        </p:nvSpPr>
        <p:spPr>
          <a:xfrm>
            <a:off x="1187624" y="36450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Indicadores y Límites Cuantitativos</a:t>
            </a:r>
          </a:p>
        </p:txBody>
      </p:sp>
    </p:spTree>
    <p:extLst>
      <p:ext uri="{BB962C8B-B14F-4D97-AF65-F5344CB8AC3E}">
        <p14:creationId xmlns:p14="http://schemas.microsoft.com/office/powerpoint/2010/main" val="264440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8E9F59B9-8094-4618-B073-21DD649DF751}" type="slidenum">
              <a:rPr lang="en-GB" smtClean="0"/>
              <a:pPr/>
              <a:t>38</a:t>
            </a:fld>
            <a:endParaRPr lang="en-GB" dirty="0"/>
          </a:p>
        </p:txBody>
      </p:sp>
      <p:sp>
        <p:nvSpPr>
          <p:cNvPr id="4" name="Titel 3"/>
          <p:cNvSpPr>
            <a:spLocks noGrp="1"/>
          </p:cNvSpPr>
          <p:nvPr>
            <p:ph type="title"/>
          </p:nvPr>
        </p:nvSpPr>
        <p:spPr/>
        <p:txBody>
          <a:bodyPr/>
          <a:lstStyle/>
          <a:p>
            <a:r>
              <a:rPr lang="de-CH" dirty="0" err="1" smtClean="0"/>
              <a:t>Pensando</a:t>
            </a:r>
            <a:r>
              <a:rPr lang="de-CH" dirty="0" smtClean="0"/>
              <a:t> en </a:t>
            </a:r>
            <a:r>
              <a:rPr lang="de-CH" dirty="0" err="1" smtClean="0"/>
              <a:t>escenarios</a:t>
            </a:r>
            <a:endParaRPr lang="en-US" dirty="0"/>
          </a:p>
        </p:txBody>
      </p:sp>
      <p:sp>
        <p:nvSpPr>
          <p:cNvPr id="5" name="Rectangle 3"/>
          <p:cNvSpPr txBox="1">
            <a:spLocks noChangeArrowheads="1"/>
          </p:cNvSpPr>
          <p:nvPr/>
        </p:nvSpPr>
        <p:spPr bwMode="black">
          <a:xfrm>
            <a:off x="766761" y="2078453"/>
            <a:ext cx="6757567" cy="1494563"/>
          </a:xfrm>
          <a:prstGeom prst="rect">
            <a:avLst/>
          </a:prstGeom>
        </p:spPr>
        <p:txBody>
          <a:bodyPr vert="horz" lIns="0" tIns="0" rIns="0" bIns="0" rtlCol="0">
            <a:noAutofit/>
          </a:bodyPr>
          <a:lst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altLang="zh-CN" dirty="0" smtClean="0">
                <a:ea typeface="SimSun"/>
                <a:cs typeface="SimSun"/>
              </a:rPr>
              <a:t>“Sin </a:t>
            </a:r>
            <a:r>
              <a:rPr lang="en-US" altLang="zh-CN" dirty="0" err="1" smtClean="0">
                <a:ea typeface="SimSun"/>
                <a:cs typeface="SimSun"/>
              </a:rPr>
              <a:t>dejar</a:t>
            </a:r>
            <a:r>
              <a:rPr lang="en-US" altLang="zh-CN" dirty="0" smtClean="0">
                <a:ea typeface="SimSun"/>
                <a:cs typeface="SimSun"/>
              </a:rPr>
              <a:t> de </a:t>
            </a:r>
            <a:r>
              <a:rPr lang="en-US" altLang="zh-CN" dirty="0" err="1" smtClean="0">
                <a:ea typeface="SimSun"/>
                <a:cs typeface="SimSun"/>
              </a:rPr>
              <a:t>ser</a:t>
            </a:r>
            <a:r>
              <a:rPr lang="en-US" altLang="zh-CN" dirty="0" smtClean="0">
                <a:ea typeface="SimSun"/>
                <a:cs typeface="SimSun"/>
              </a:rPr>
              <a:t> </a:t>
            </a:r>
            <a:r>
              <a:rPr lang="en-US" altLang="zh-CN" dirty="0" err="1" smtClean="0">
                <a:ea typeface="SimSun"/>
                <a:cs typeface="SimSun"/>
              </a:rPr>
              <a:t>serios</a:t>
            </a:r>
            <a:r>
              <a:rPr lang="en-US" altLang="zh-CN" dirty="0" smtClean="0">
                <a:ea typeface="SimSun"/>
                <a:cs typeface="SimSun"/>
              </a:rPr>
              <a:t>, </a:t>
            </a:r>
            <a:r>
              <a:rPr lang="en-US" altLang="zh-CN" dirty="0" err="1" smtClean="0">
                <a:ea typeface="SimSun"/>
                <a:cs typeface="SimSun"/>
              </a:rPr>
              <a:t>es</a:t>
            </a:r>
            <a:r>
              <a:rPr lang="en-US" altLang="zh-CN" dirty="0" smtClean="0">
                <a:ea typeface="SimSun"/>
                <a:cs typeface="SimSun"/>
              </a:rPr>
              <a:t> </a:t>
            </a:r>
            <a:r>
              <a:rPr lang="en-US" altLang="zh-CN" dirty="0" err="1" smtClean="0">
                <a:ea typeface="SimSun"/>
                <a:cs typeface="SimSun"/>
              </a:rPr>
              <a:t>difícil</a:t>
            </a:r>
            <a:r>
              <a:rPr lang="en-US" altLang="zh-CN" dirty="0" smtClean="0">
                <a:ea typeface="SimSun"/>
                <a:cs typeface="SimSun"/>
              </a:rPr>
              <a:t> </a:t>
            </a:r>
            <a:r>
              <a:rPr lang="en-US" altLang="zh-CN" dirty="0" err="1" smtClean="0">
                <a:ea typeface="SimSun"/>
                <a:cs typeface="SimSun"/>
              </a:rPr>
              <a:t>para</a:t>
            </a:r>
            <a:r>
              <a:rPr lang="en-US" altLang="zh-CN" dirty="0" smtClean="0">
                <a:ea typeface="SimSun"/>
                <a:cs typeface="SimSun"/>
              </a:rPr>
              <a:t> </a:t>
            </a:r>
            <a:r>
              <a:rPr lang="en-US" altLang="zh-CN" dirty="0" err="1" smtClean="0">
                <a:ea typeface="SimSun"/>
                <a:cs typeface="SimSun"/>
              </a:rPr>
              <a:t>nosotros</a:t>
            </a:r>
            <a:r>
              <a:rPr lang="en-US" altLang="zh-CN" dirty="0" smtClean="0">
                <a:ea typeface="SimSun"/>
                <a:cs typeface="SimSun"/>
              </a:rPr>
              <a:t> </a:t>
            </a:r>
            <a:r>
              <a:rPr lang="en-US" altLang="zh-CN" dirty="0" err="1" smtClean="0">
                <a:ea typeface="SimSun"/>
                <a:cs typeface="SimSun"/>
              </a:rPr>
              <a:t>vislumbrar</a:t>
            </a:r>
            <a:r>
              <a:rPr lang="en-US" altLang="zh-CN" dirty="0" smtClean="0">
                <a:ea typeface="SimSun"/>
                <a:cs typeface="SimSun"/>
              </a:rPr>
              <a:t> un </a:t>
            </a:r>
            <a:r>
              <a:rPr lang="en-US" altLang="zh-CN" dirty="0" err="1" smtClean="0">
                <a:ea typeface="SimSun"/>
                <a:cs typeface="SimSun"/>
              </a:rPr>
              <a:t>escenario</a:t>
            </a:r>
            <a:r>
              <a:rPr lang="en-US" altLang="zh-CN" dirty="0" smtClean="0">
                <a:ea typeface="SimSun"/>
                <a:cs typeface="SimSun"/>
              </a:rPr>
              <a:t> de </a:t>
            </a:r>
            <a:r>
              <a:rPr lang="en-US" altLang="zh-CN" dirty="0" err="1" smtClean="0">
                <a:ea typeface="SimSun"/>
                <a:cs typeface="SimSun"/>
              </a:rPr>
              <a:t>cualquier</a:t>
            </a:r>
            <a:r>
              <a:rPr lang="en-US" altLang="zh-CN" dirty="0" smtClean="0">
                <a:ea typeface="SimSun"/>
                <a:cs typeface="SimSun"/>
              </a:rPr>
              <a:t> </a:t>
            </a:r>
            <a:r>
              <a:rPr lang="en-US" altLang="zh-CN" dirty="0" err="1" smtClean="0">
                <a:ea typeface="SimSun"/>
                <a:cs typeface="SimSun"/>
              </a:rPr>
              <a:t>tipo</a:t>
            </a:r>
            <a:r>
              <a:rPr lang="en-US" altLang="zh-CN" dirty="0" smtClean="0">
                <a:ea typeface="SimSun"/>
                <a:cs typeface="SimSun"/>
              </a:rPr>
              <a:t> en el </a:t>
            </a:r>
            <a:r>
              <a:rPr lang="en-US" altLang="zh-CN" dirty="0" err="1" smtClean="0">
                <a:ea typeface="SimSun"/>
                <a:cs typeface="SimSun"/>
              </a:rPr>
              <a:t>que</a:t>
            </a:r>
            <a:r>
              <a:rPr lang="en-US" altLang="zh-CN" dirty="0" smtClean="0">
                <a:ea typeface="SimSun"/>
                <a:cs typeface="SimSun"/>
              </a:rPr>
              <a:t> </a:t>
            </a:r>
            <a:r>
              <a:rPr lang="en-US" altLang="zh-CN" dirty="0" err="1" smtClean="0">
                <a:ea typeface="SimSun"/>
                <a:cs typeface="SimSun"/>
              </a:rPr>
              <a:t>pudiéramos</a:t>
            </a:r>
            <a:r>
              <a:rPr lang="en-US" altLang="zh-CN" dirty="0" smtClean="0">
                <a:ea typeface="SimSun"/>
                <a:cs typeface="SimSun"/>
              </a:rPr>
              <a:t> </a:t>
            </a:r>
            <a:r>
              <a:rPr lang="en-US" altLang="zh-CN" dirty="0" err="1" smtClean="0">
                <a:ea typeface="SimSun"/>
                <a:cs typeface="SimSun"/>
              </a:rPr>
              <a:t>perder</a:t>
            </a:r>
            <a:r>
              <a:rPr lang="en-US" altLang="zh-CN" dirty="0" smtClean="0">
                <a:ea typeface="SimSun"/>
                <a:cs typeface="SimSun"/>
              </a:rPr>
              <a:t> un solo </a:t>
            </a:r>
            <a:r>
              <a:rPr lang="en-US" altLang="zh-CN" dirty="0" err="1" smtClean="0">
                <a:ea typeface="SimSun"/>
                <a:cs typeface="SimSun"/>
              </a:rPr>
              <a:t>dólar</a:t>
            </a:r>
            <a:r>
              <a:rPr lang="en-US" altLang="zh-CN" dirty="0" smtClean="0">
                <a:ea typeface="SimSun"/>
                <a:cs typeface="SimSun"/>
              </a:rPr>
              <a:t> en </a:t>
            </a:r>
            <a:r>
              <a:rPr lang="en-US" altLang="zh-CN" dirty="0" err="1" smtClean="0">
                <a:ea typeface="SimSun"/>
                <a:cs typeface="SimSun"/>
              </a:rPr>
              <a:t>cualquiera</a:t>
            </a:r>
            <a:r>
              <a:rPr lang="en-US" altLang="zh-CN" dirty="0" smtClean="0">
                <a:ea typeface="SimSun"/>
                <a:cs typeface="SimSun"/>
              </a:rPr>
              <a:t> de </a:t>
            </a:r>
            <a:r>
              <a:rPr lang="en-US" altLang="zh-CN" dirty="0" err="1" smtClean="0">
                <a:ea typeface="SimSun"/>
                <a:cs typeface="SimSun"/>
              </a:rPr>
              <a:t>esas</a:t>
            </a:r>
            <a:r>
              <a:rPr lang="en-US" altLang="zh-CN" dirty="0" smtClean="0">
                <a:ea typeface="SimSun"/>
                <a:cs typeface="SimSun"/>
              </a:rPr>
              <a:t> </a:t>
            </a:r>
            <a:r>
              <a:rPr lang="en-US" altLang="zh-CN" dirty="0" err="1" smtClean="0">
                <a:ea typeface="SimSun"/>
                <a:cs typeface="SimSun"/>
              </a:rPr>
              <a:t>transacciones</a:t>
            </a:r>
            <a:r>
              <a:rPr lang="en-US" altLang="zh-CN" dirty="0" smtClean="0">
                <a:ea typeface="SimSun"/>
                <a:cs typeface="SimSun"/>
              </a:rPr>
              <a:t>” </a:t>
            </a:r>
            <a:r>
              <a:rPr lang="en-US" altLang="zh-CN" sz="1200" i="1" dirty="0" err="1" smtClean="0">
                <a:ea typeface="SimSun"/>
                <a:cs typeface="SimSun"/>
              </a:rPr>
              <a:t>traducción</a:t>
            </a:r>
            <a:r>
              <a:rPr lang="en-US" altLang="zh-CN" sz="1200" i="1" dirty="0" smtClean="0">
                <a:ea typeface="SimSun"/>
                <a:cs typeface="SimSun"/>
              </a:rPr>
              <a:t> </a:t>
            </a:r>
            <a:r>
              <a:rPr lang="en-US" altLang="zh-CN" sz="1200" i="1" dirty="0" err="1" smtClean="0">
                <a:ea typeface="SimSun"/>
                <a:cs typeface="SimSun"/>
              </a:rPr>
              <a:t>libre</a:t>
            </a:r>
            <a:endParaRPr lang="en-US" altLang="zh-CN" sz="1200" i="1" dirty="0" smtClean="0">
              <a:ea typeface="SimSun"/>
              <a:cs typeface="SimSun"/>
            </a:endParaRPr>
          </a:p>
          <a:p>
            <a:pPr algn="r">
              <a:buFont typeface="Arial" charset="0"/>
              <a:buNone/>
            </a:pPr>
            <a:r>
              <a:rPr lang="en-US" altLang="zh-CN" i="1" dirty="0" smtClean="0">
                <a:ea typeface="SimSun"/>
                <a:cs typeface="SimSun"/>
              </a:rPr>
              <a:t>Joseph J. </a:t>
            </a:r>
            <a:r>
              <a:rPr lang="en-US" altLang="zh-CN" i="1" dirty="0" err="1" smtClean="0">
                <a:ea typeface="SimSun"/>
                <a:cs typeface="SimSun"/>
              </a:rPr>
              <a:t>Cassano</a:t>
            </a:r>
            <a:r>
              <a:rPr lang="en-US" altLang="zh-CN" i="1" dirty="0" smtClean="0">
                <a:ea typeface="SimSun"/>
                <a:cs typeface="SimSun"/>
              </a:rPr>
              <a:t>, </a:t>
            </a:r>
            <a:r>
              <a:rPr lang="en-US" altLang="zh-CN" i="1" dirty="0" err="1" smtClean="0">
                <a:ea typeface="SimSun"/>
                <a:cs typeface="SimSun"/>
              </a:rPr>
              <a:t>exdirectivo</a:t>
            </a:r>
            <a:r>
              <a:rPr lang="en-US" altLang="zh-CN" i="1" dirty="0" smtClean="0">
                <a:ea typeface="SimSun"/>
                <a:cs typeface="SimSun"/>
              </a:rPr>
              <a:t> en A.I.G., </a:t>
            </a:r>
            <a:r>
              <a:rPr lang="en-US" altLang="zh-CN" i="1" dirty="0" err="1" smtClean="0">
                <a:ea typeface="SimSun"/>
                <a:cs typeface="SimSun"/>
              </a:rPr>
              <a:t>Agosto</a:t>
            </a:r>
            <a:r>
              <a:rPr lang="en-US" altLang="zh-CN" i="1" dirty="0" smtClean="0">
                <a:ea typeface="SimSun"/>
                <a:cs typeface="SimSun"/>
              </a:rPr>
              <a:t> 2007</a:t>
            </a:r>
            <a:endParaRPr lang="en-US" i="1" dirty="0" smtClean="0"/>
          </a:p>
        </p:txBody>
      </p:sp>
      <p:sp>
        <p:nvSpPr>
          <p:cNvPr id="6" name="Rectangle 4"/>
          <p:cNvSpPr>
            <a:spLocks noChangeArrowheads="1"/>
          </p:cNvSpPr>
          <p:nvPr/>
        </p:nvSpPr>
        <p:spPr bwMode="auto">
          <a:xfrm>
            <a:off x="2051720" y="4238693"/>
            <a:ext cx="6541542" cy="1494563"/>
          </a:xfrm>
          <a:prstGeom prst="rect">
            <a:avLst/>
          </a:prstGeom>
          <a:noFill/>
          <a:ln w="9525">
            <a:noFill/>
            <a:miter lim="800000"/>
            <a:headEnd/>
            <a:tailEnd/>
          </a:ln>
        </p:spPr>
        <p:txBody>
          <a:bodyPr lIns="0" tIns="0" rIns="0" bIns="0"/>
          <a:lstStyle/>
          <a:p>
            <a:pPr>
              <a:spcBef>
                <a:spcPts val="1200"/>
              </a:spcBef>
              <a:buClr>
                <a:srgbClr val="FFD200"/>
              </a:buClr>
              <a:buSzPct val="80000"/>
            </a:pPr>
            <a:r>
              <a:rPr lang="en-US" altLang="zh-CN" dirty="0" smtClean="0">
                <a:latin typeface="SwissReSans" pitchFamily="34" charset="0"/>
                <a:ea typeface="SimSun"/>
                <a:cs typeface="SimSun"/>
              </a:rPr>
              <a:t>“</a:t>
            </a:r>
            <a:r>
              <a:rPr lang="en-US" altLang="zh-CN" dirty="0" err="1" smtClean="0">
                <a:latin typeface="SwissReSans" pitchFamily="34" charset="0"/>
                <a:ea typeface="SimSun"/>
                <a:cs typeface="SimSun"/>
              </a:rPr>
              <a:t>Casi</a:t>
            </a:r>
            <a:r>
              <a:rPr lang="en-US" altLang="zh-CN" dirty="0" smtClean="0">
                <a:latin typeface="SwissReSans" pitchFamily="34" charset="0"/>
                <a:ea typeface="SimSun"/>
                <a:cs typeface="SimSun"/>
              </a:rPr>
              <a:t> </a:t>
            </a:r>
            <a:r>
              <a:rPr lang="en-US" altLang="zh-CN" dirty="0" err="1" smtClean="0">
                <a:latin typeface="SwissReSans" pitchFamily="34" charset="0"/>
                <a:ea typeface="SimSun"/>
                <a:cs typeface="SimSun"/>
              </a:rPr>
              <a:t>nadie</a:t>
            </a:r>
            <a:r>
              <a:rPr lang="en-US" altLang="zh-CN" dirty="0" smtClean="0">
                <a:latin typeface="SwissReSans" pitchFamily="34" charset="0"/>
                <a:ea typeface="SimSun"/>
                <a:cs typeface="SimSun"/>
              </a:rPr>
              <a:t> </a:t>
            </a:r>
            <a:r>
              <a:rPr lang="en-US" altLang="zh-CN" dirty="0" err="1" smtClean="0">
                <a:latin typeface="SwissReSans" pitchFamily="34" charset="0"/>
                <a:ea typeface="SimSun"/>
                <a:cs typeface="SimSun"/>
              </a:rPr>
              <a:t>esperaba</a:t>
            </a:r>
            <a:r>
              <a:rPr lang="en-US" altLang="zh-CN" dirty="0" smtClean="0">
                <a:latin typeface="SwissReSans" pitchFamily="34" charset="0"/>
                <a:ea typeface="SimSun"/>
                <a:cs typeface="SimSun"/>
              </a:rPr>
              <a:t> lo </a:t>
            </a:r>
            <a:r>
              <a:rPr lang="en-US" altLang="zh-CN" dirty="0" err="1" smtClean="0">
                <a:latin typeface="SwissReSans" pitchFamily="34" charset="0"/>
                <a:ea typeface="SimSun"/>
                <a:cs typeface="SimSun"/>
              </a:rPr>
              <a:t>que</a:t>
            </a:r>
            <a:r>
              <a:rPr lang="en-US" altLang="zh-CN" dirty="0" smtClean="0">
                <a:latin typeface="SwissReSans" pitchFamily="34" charset="0"/>
                <a:ea typeface="SimSun"/>
                <a:cs typeface="SimSun"/>
              </a:rPr>
              <a:t> </a:t>
            </a:r>
            <a:r>
              <a:rPr lang="en-US" altLang="zh-CN" dirty="0" err="1" smtClean="0">
                <a:latin typeface="SwissReSans" pitchFamily="34" charset="0"/>
                <a:ea typeface="SimSun"/>
                <a:cs typeface="SimSun"/>
              </a:rPr>
              <a:t>venía</a:t>
            </a:r>
            <a:r>
              <a:rPr lang="en-US" altLang="zh-CN" dirty="0" smtClean="0">
                <a:latin typeface="SwissReSans" pitchFamily="34" charset="0"/>
                <a:ea typeface="SimSun"/>
                <a:cs typeface="SimSun"/>
              </a:rPr>
              <a:t>. No </a:t>
            </a:r>
            <a:r>
              <a:rPr lang="en-US" altLang="zh-CN" dirty="0" err="1" smtClean="0">
                <a:latin typeface="SwissReSans" pitchFamily="34" charset="0"/>
                <a:ea typeface="SimSun"/>
                <a:cs typeface="SimSun"/>
              </a:rPr>
              <a:t>es</a:t>
            </a:r>
            <a:r>
              <a:rPr lang="en-US" altLang="zh-CN" dirty="0" smtClean="0">
                <a:latin typeface="SwissReSans" pitchFamily="34" charset="0"/>
                <a:ea typeface="SimSun"/>
                <a:cs typeface="SimSun"/>
              </a:rPr>
              <a:t> </a:t>
            </a:r>
            <a:r>
              <a:rPr lang="en-US" altLang="zh-CN" dirty="0" err="1" smtClean="0">
                <a:latin typeface="SwissReSans" pitchFamily="34" charset="0"/>
                <a:ea typeface="SimSun"/>
                <a:cs typeface="SimSun"/>
              </a:rPr>
              <a:t>justo</a:t>
            </a:r>
            <a:r>
              <a:rPr lang="en-US" altLang="zh-CN" dirty="0" smtClean="0">
                <a:latin typeface="SwissReSans" pitchFamily="34" charset="0"/>
                <a:ea typeface="SimSun"/>
                <a:cs typeface="SimSun"/>
              </a:rPr>
              <a:t> </a:t>
            </a:r>
            <a:r>
              <a:rPr lang="en-US" altLang="zh-CN" dirty="0" err="1" smtClean="0">
                <a:latin typeface="SwissReSans" pitchFamily="34" charset="0"/>
                <a:ea typeface="SimSun"/>
                <a:cs typeface="SimSun"/>
              </a:rPr>
              <a:t>culparnos</a:t>
            </a:r>
            <a:r>
              <a:rPr lang="en-US" altLang="zh-CN" dirty="0" smtClean="0">
                <a:latin typeface="SwissReSans" pitchFamily="34" charset="0"/>
                <a:ea typeface="SimSun"/>
                <a:cs typeface="SimSun"/>
              </a:rPr>
              <a:t> </a:t>
            </a:r>
            <a:r>
              <a:rPr lang="en-US" altLang="zh-CN" dirty="0" err="1" smtClean="0">
                <a:latin typeface="SwissReSans" pitchFamily="34" charset="0"/>
                <a:ea typeface="SimSun"/>
                <a:cs typeface="SimSun"/>
              </a:rPr>
              <a:t>por</a:t>
            </a:r>
            <a:r>
              <a:rPr lang="en-US" altLang="zh-CN" dirty="0" smtClean="0">
                <a:latin typeface="SwissReSans" pitchFamily="34" charset="0"/>
                <a:ea typeface="SimSun"/>
                <a:cs typeface="SimSun"/>
              </a:rPr>
              <a:t> no </a:t>
            </a:r>
            <a:r>
              <a:rPr lang="en-US" altLang="zh-CN" dirty="0" err="1" smtClean="0">
                <a:latin typeface="SwissReSans" pitchFamily="34" charset="0"/>
                <a:ea typeface="SimSun"/>
                <a:cs typeface="SimSun"/>
              </a:rPr>
              <a:t>predecir</a:t>
            </a:r>
            <a:r>
              <a:rPr lang="en-US" altLang="zh-CN" dirty="0" smtClean="0">
                <a:latin typeface="SwissReSans" pitchFamily="34" charset="0"/>
                <a:ea typeface="SimSun"/>
                <a:cs typeface="SimSun"/>
              </a:rPr>
              <a:t> lo </a:t>
            </a:r>
            <a:r>
              <a:rPr lang="en-US" altLang="zh-CN" dirty="0" err="1" smtClean="0">
                <a:latin typeface="SwissReSans" pitchFamily="34" charset="0"/>
                <a:ea typeface="SimSun"/>
                <a:cs typeface="SimSun"/>
              </a:rPr>
              <a:t>impensable</a:t>
            </a:r>
            <a:r>
              <a:rPr lang="en-US" altLang="zh-CN" dirty="0" smtClean="0">
                <a:latin typeface="SwissReSans" pitchFamily="34" charset="0"/>
                <a:ea typeface="SimSun"/>
                <a:cs typeface="SimSun"/>
              </a:rPr>
              <a:t>” </a:t>
            </a:r>
            <a:r>
              <a:rPr lang="en-US" altLang="zh-CN" sz="1200" i="1" dirty="0" err="1">
                <a:ea typeface="SimSun"/>
                <a:cs typeface="SimSun"/>
              </a:rPr>
              <a:t>traducción</a:t>
            </a:r>
            <a:r>
              <a:rPr lang="en-US" altLang="zh-CN" sz="1200" i="1" dirty="0">
                <a:ea typeface="SimSun"/>
                <a:cs typeface="SimSun"/>
              </a:rPr>
              <a:t> </a:t>
            </a:r>
            <a:r>
              <a:rPr lang="en-US" altLang="zh-CN" sz="1200" i="1" dirty="0" err="1" smtClean="0">
                <a:ea typeface="SimSun"/>
                <a:cs typeface="SimSun"/>
              </a:rPr>
              <a:t>libre</a:t>
            </a:r>
            <a:endParaRPr lang="en-US" altLang="zh-CN" sz="1200" dirty="0">
              <a:latin typeface="SwissReSans" pitchFamily="34" charset="0"/>
              <a:ea typeface="SimSun"/>
              <a:cs typeface="SimSun"/>
            </a:endParaRPr>
          </a:p>
          <a:p>
            <a:pPr indent="-11132" algn="r">
              <a:spcBef>
                <a:spcPts val="1200"/>
              </a:spcBef>
              <a:buClr>
                <a:srgbClr val="FFD200"/>
              </a:buClr>
              <a:buSzPct val="80000"/>
            </a:pPr>
            <a:r>
              <a:rPr lang="en-US" altLang="zh-CN" i="1" dirty="0">
                <a:latin typeface="SwissReSans" pitchFamily="34" charset="0"/>
                <a:ea typeface="SimSun"/>
                <a:cs typeface="SimSun"/>
              </a:rPr>
              <a:t>Daniel H. </a:t>
            </a:r>
            <a:r>
              <a:rPr lang="en-US" altLang="zh-CN" i="1" dirty="0" err="1">
                <a:latin typeface="SwissReSans" pitchFamily="34" charset="0"/>
                <a:ea typeface="SimSun"/>
                <a:cs typeface="SimSun"/>
              </a:rPr>
              <a:t>Mudd</a:t>
            </a:r>
            <a:r>
              <a:rPr lang="en-US" altLang="zh-CN" i="1" dirty="0">
                <a:latin typeface="SwissReSans" pitchFamily="34" charset="0"/>
                <a:ea typeface="SimSun"/>
                <a:cs typeface="SimSun"/>
              </a:rPr>
              <a:t>, </a:t>
            </a:r>
            <a:r>
              <a:rPr lang="en-US" altLang="zh-CN" i="1" dirty="0" err="1" smtClean="0">
                <a:latin typeface="SwissReSans" pitchFamily="34" charset="0"/>
                <a:ea typeface="SimSun"/>
                <a:cs typeface="SimSun"/>
              </a:rPr>
              <a:t>exdirector</a:t>
            </a:r>
            <a:r>
              <a:rPr lang="en-US" altLang="zh-CN" i="1" dirty="0" smtClean="0">
                <a:latin typeface="SwissReSans" pitchFamily="34" charset="0"/>
                <a:ea typeface="SimSun"/>
                <a:cs typeface="SimSun"/>
              </a:rPr>
              <a:t>, </a:t>
            </a:r>
            <a:r>
              <a:rPr lang="en-US" altLang="zh-CN" i="1" dirty="0">
                <a:latin typeface="SwissReSans" pitchFamily="34" charset="0"/>
                <a:ea typeface="SimSun"/>
                <a:cs typeface="SimSun"/>
              </a:rPr>
              <a:t>Fannie Mae</a:t>
            </a:r>
            <a:endParaRPr lang="en-US" i="1" dirty="0">
              <a:latin typeface="SwissReSans" pitchFamily="34" charset="0"/>
              <a:ea typeface="SimSun"/>
              <a:cs typeface="SimSun"/>
            </a:endParaRPr>
          </a:p>
        </p:txBody>
      </p:sp>
    </p:spTree>
    <p:extLst>
      <p:ext uri="{BB962C8B-B14F-4D97-AF65-F5344CB8AC3E}">
        <p14:creationId xmlns:p14="http://schemas.microsoft.com/office/powerpoint/2010/main" val="2145681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8E9F59B9-8094-4618-B073-21DD649DF751}" type="slidenum">
              <a:rPr lang="en-GB" smtClean="0"/>
              <a:pPr/>
              <a:t>39</a:t>
            </a:fld>
            <a:endParaRPr lang="en-GB" dirty="0"/>
          </a:p>
        </p:txBody>
      </p:sp>
      <p:sp>
        <p:nvSpPr>
          <p:cNvPr id="4" name="Titel 3"/>
          <p:cNvSpPr>
            <a:spLocks noGrp="1"/>
          </p:cNvSpPr>
          <p:nvPr>
            <p:ph type="title"/>
          </p:nvPr>
        </p:nvSpPr>
        <p:spPr/>
        <p:txBody>
          <a:bodyPr/>
          <a:lstStyle/>
          <a:p>
            <a:r>
              <a:rPr lang="de-CH" dirty="0" err="1" smtClean="0"/>
              <a:t>Escenarios</a:t>
            </a:r>
            <a:r>
              <a:rPr lang="de-CH" dirty="0" smtClean="0"/>
              <a:t/>
            </a:r>
            <a:br>
              <a:rPr lang="de-CH" dirty="0" smtClean="0"/>
            </a:br>
            <a:r>
              <a:rPr lang="de-CH" sz="2000" dirty="0" err="1" smtClean="0">
                <a:solidFill>
                  <a:schemeClr val="accent1"/>
                </a:solidFill>
              </a:rPr>
              <a:t>Definición</a:t>
            </a:r>
            <a:endParaRPr lang="en-US" sz="2000" dirty="0">
              <a:solidFill>
                <a:schemeClr val="accent1"/>
              </a:solidFill>
            </a:endParaRPr>
          </a:p>
        </p:txBody>
      </p:sp>
      <p:sp>
        <p:nvSpPr>
          <p:cNvPr id="6" name="Rectangle 41"/>
          <p:cNvSpPr txBox="1">
            <a:spLocks/>
          </p:cNvSpPr>
          <p:nvPr/>
        </p:nvSpPr>
        <p:spPr>
          <a:xfrm>
            <a:off x="289232" y="2102587"/>
            <a:ext cx="3994736" cy="3990709"/>
          </a:xfrm>
          <a:prstGeom prst="rect">
            <a:avLst/>
          </a:prstGeom>
        </p:spPr>
        <p:txBody>
          <a:bodyPr/>
          <a:lstStyle/>
          <a:p>
            <a:pPr marL="171450" lvl="0" indent="-171450">
              <a:spcBef>
                <a:spcPts val="1163"/>
              </a:spcBef>
              <a:buClr>
                <a:srgbClr val="646464"/>
              </a:buClr>
              <a:buFont typeface="Arial" pitchFamily="34" charset="0"/>
              <a:buChar char="•"/>
            </a:pPr>
            <a:r>
              <a:rPr lang="en-GB" sz="1500" dirty="0" smtClean="0">
                <a:solidFill>
                  <a:schemeClr val="tx2"/>
                </a:solidFill>
                <a:ea typeface="+mj-ea"/>
                <a:cs typeface="+mj-cs"/>
              </a:rPr>
              <a:t>Los </a:t>
            </a:r>
            <a:r>
              <a:rPr lang="en-GB" sz="1500" dirty="0" err="1" smtClean="0">
                <a:solidFill>
                  <a:schemeClr val="tx2"/>
                </a:solidFill>
                <a:ea typeface="+mj-ea"/>
                <a:cs typeface="+mj-cs"/>
              </a:rPr>
              <a:t>escenarios</a:t>
            </a:r>
            <a:r>
              <a:rPr lang="en-GB" sz="1500" dirty="0" smtClean="0">
                <a:solidFill>
                  <a:schemeClr val="tx2"/>
                </a:solidFill>
                <a:ea typeface="+mj-ea"/>
                <a:cs typeface="+mj-cs"/>
              </a:rPr>
              <a:t> son </a:t>
            </a:r>
            <a:r>
              <a:rPr lang="en-GB" sz="1500" dirty="0" err="1" smtClean="0">
                <a:solidFill>
                  <a:schemeClr val="tx2"/>
                </a:solidFill>
                <a:ea typeface="+mj-ea"/>
                <a:cs typeface="+mj-cs"/>
              </a:rPr>
              <a:t>experimentos</a:t>
            </a:r>
            <a:r>
              <a:rPr lang="en-GB" sz="1500" dirty="0" smtClean="0">
                <a:solidFill>
                  <a:schemeClr val="tx2"/>
                </a:solidFill>
                <a:ea typeface="+mj-ea"/>
                <a:cs typeface="+mj-cs"/>
              </a:rPr>
              <a:t> de </a:t>
            </a:r>
            <a:r>
              <a:rPr lang="en-GB" sz="1500" dirty="0" err="1" smtClean="0">
                <a:solidFill>
                  <a:schemeClr val="tx2"/>
                </a:solidFill>
                <a:ea typeface="+mj-ea"/>
                <a:cs typeface="+mj-cs"/>
              </a:rPr>
              <a:t>imaginación</a:t>
            </a:r>
            <a:r>
              <a:rPr lang="en-GB" sz="1500" dirty="0" smtClean="0">
                <a:solidFill>
                  <a:schemeClr val="tx2"/>
                </a:solidFill>
                <a:ea typeface="+mj-ea"/>
                <a:cs typeface="+mj-cs"/>
              </a:rPr>
              <a:t> del </a:t>
            </a:r>
            <a:r>
              <a:rPr lang="en-GB" sz="1500" dirty="0" err="1" smtClean="0">
                <a:solidFill>
                  <a:schemeClr val="tx2"/>
                </a:solidFill>
                <a:ea typeface="+mj-ea"/>
                <a:cs typeface="+mj-cs"/>
              </a:rPr>
              <a:t>posible</a:t>
            </a:r>
            <a:r>
              <a:rPr lang="en-GB" sz="1500" dirty="0" smtClean="0">
                <a:solidFill>
                  <a:schemeClr val="tx2"/>
                </a:solidFill>
                <a:ea typeface="+mj-ea"/>
                <a:cs typeface="+mj-cs"/>
              </a:rPr>
              <a:t> </a:t>
            </a:r>
            <a:r>
              <a:rPr lang="en-GB" sz="1500" dirty="0" err="1" smtClean="0">
                <a:solidFill>
                  <a:schemeClr val="tx2"/>
                </a:solidFill>
                <a:ea typeface="+mj-ea"/>
                <a:cs typeface="+mj-cs"/>
              </a:rPr>
              <a:t>desarrollo</a:t>
            </a:r>
            <a:r>
              <a:rPr lang="en-GB" sz="1500" dirty="0" smtClean="0">
                <a:solidFill>
                  <a:schemeClr val="tx2"/>
                </a:solidFill>
                <a:ea typeface="+mj-ea"/>
                <a:cs typeface="+mj-cs"/>
              </a:rPr>
              <a:t> de los </a:t>
            </a:r>
            <a:r>
              <a:rPr lang="en-GB" sz="1500" dirty="0" err="1" smtClean="0">
                <a:solidFill>
                  <a:schemeClr val="tx2"/>
                </a:solidFill>
                <a:ea typeface="+mj-ea"/>
                <a:cs typeface="+mj-cs"/>
              </a:rPr>
              <a:t>estados</a:t>
            </a:r>
            <a:r>
              <a:rPr lang="en-GB" sz="1500" dirty="0" smtClean="0">
                <a:solidFill>
                  <a:schemeClr val="tx2"/>
                </a:solidFill>
                <a:ea typeface="+mj-ea"/>
                <a:cs typeface="+mj-cs"/>
              </a:rPr>
              <a:t> </a:t>
            </a:r>
            <a:r>
              <a:rPr lang="en-GB" sz="1500" dirty="0" err="1" smtClean="0">
                <a:solidFill>
                  <a:schemeClr val="tx2"/>
                </a:solidFill>
                <a:ea typeface="+mj-ea"/>
                <a:cs typeface="+mj-cs"/>
              </a:rPr>
              <a:t>futuros</a:t>
            </a:r>
            <a:r>
              <a:rPr lang="en-GB" sz="1500" dirty="0" smtClean="0">
                <a:solidFill>
                  <a:schemeClr val="tx2"/>
                </a:solidFill>
                <a:ea typeface="+mj-ea"/>
                <a:cs typeface="+mj-cs"/>
              </a:rPr>
              <a:t> del </a:t>
            </a:r>
            <a:r>
              <a:rPr lang="en-GB" sz="1500" dirty="0" err="1" smtClean="0">
                <a:solidFill>
                  <a:schemeClr val="tx2"/>
                </a:solidFill>
                <a:ea typeface="+mj-ea"/>
                <a:cs typeface="+mj-cs"/>
              </a:rPr>
              <a:t>mundo</a:t>
            </a:r>
            <a:r>
              <a:rPr lang="en-GB" sz="1500" dirty="0" smtClean="0">
                <a:solidFill>
                  <a:schemeClr val="tx2"/>
                </a:solidFill>
                <a:ea typeface="+mj-ea"/>
                <a:cs typeface="+mj-cs"/>
              </a:rPr>
              <a:t>.</a:t>
            </a:r>
          </a:p>
          <a:p>
            <a:pPr marL="171450" lvl="0" indent="-171450">
              <a:spcBef>
                <a:spcPts val="1163"/>
              </a:spcBef>
              <a:buClr>
                <a:srgbClr val="646464"/>
              </a:buClr>
              <a:buFont typeface="Arial" pitchFamily="34" charset="0"/>
              <a:buChar char="•"/>
            </a:pPr>
            <a:r>
              <a:rPr lang="en-GB" sz="1500" dirty="0" smtClean="0">
                <a:solidFill>
                  <a:schemeClr val="tx2"/>
                </a:solidFill>
                <a:ea typeface="+mj-ea"/>
                <a:cs typeface="+mj-cs"/>
              </a:rPr>
              <a:t>No son </a:t>
            </a:r>
            <a:r>
              <a:rPr lang="en-GB" sz="1500" dirty="0" err="1" smtClean="0">
                <a:solidFill>
                  <a:schemeClr val="tx2"/>
                </a:solidFill>
                <a:ea typeface="+mj-ea"/>
                <a:cs typeface="+mj-cs"/>
              </a:rPr>
              <a:t>pronósticos</a:t>
            </a:r>
            <a:r>
              <a:rPr lang="en-GB" sz="1500" dirty="0" smtClean="0">
                <a:solidFill>
                  <a:schemeClr val="tx2"/>
                </a:solidFill>
                <a:ea typeface="+mj-ea"/>
                <a:cs typeface="+mj-cs"/>
              </a:rPr>
              <a:t> </a:t>
            </a:r>
            <a:r>
              <a:rPr lang="en-GB" sz="1500" dirty="0" err="1" smtClean="0">
                <a:solidFill>
                  <a:schemeClr val="tx2"/>
                </a:solidFill>
                <a:ea typeface="+mj-ea"/>
                <a:cs typeface="+mj-cs"/>
              </a:rPr>
              <a:t>pues</a:t>
            </a:r>
            <a:r>
              <a:rPr lang="en-GB" sz="1500" dirty="0" smtClean="0">
                <a:solidFill>
                  <a:schemeClr val="tx2"/>
                </a:solidFill>
                <a:ea typeface="+mj-ea"/>
                <a:cs typeface="+mj-cs"/>
              </a:rPr>
              <a:t> no </a:t>
            </a:r>
            <a:r>
              <a:rPr lang="en-GB" sz="1500" dirty="0" err="1" smtClean="0">
                <a:solidFill>
                  <a:schemeClr val="tx2"/>
                </a:solidFill>
                <a:ea typeface="+mj-ea"/>
                <a:cs typeface="+mj-cs"/>
              </a:rPr>
              <a:t>predicen</a:t>
            </a:r>
            <a:r>
              <a:rPr lang="en-GB" sz="1500" dirty="0" smtClean="0">
                <a:solidFill>
                  <a:schemeClr val="tx2"/>
                </a:solidFill>
                <a:ea typeface="+mj-ea"/>
                <a:cs typeface="+mj-cs"/>
              </a:rPr>
              <a:t> el </a:t>
            </a:r>
            <a:r>
              <a:rPr lang="en-GB" sz="1500" dirty="0" err="1" smtClean="0">
                <a:solidFill>
                  <a:schemeClr val="tx2"/>
                </a:solidFill>
                <a:ea typeface="+mj-ea"/>
                <a:cs typeface="+mj-cs"/>
              </a:rPr>
              <a:t>desarrollo</a:t>
            </a:r>
            <a:r>
              <a:rPr lang="en-GB" sz="1500" dirty="0" smtClean="0">
                <a:solidFill>
                  <a:schemeClr val="tx2"/>
                </a:solidFill>
                <a:ea typeface="+mj-ea"/>
                <a:cs typeface="+mj-cs"/>
              </a:rPr>
              <a:t> </a:t>
            </a:r>
            <a:r>
              <a:rPr lang="en-GB" sz="1500" dirty="0" err="1" smtClean="0">
                <a:solidFill>
                  <a:schemeClr val="tx2"/>
                </a:solidFill>
                <a:ea typeface="+mj-ea"/>
                <a:cs typeface="+mj-cs"/>
              </a:rPr>
              <a:t>futuro</a:t>
            </a:r>
            <a:r>
              <a:rPr lang="en-GB" sz="1500" dirty="0" smtClean="0">
                <a:solidFill>
                  <a:schemeClr val="tx2"/>
                </a:solidFill>
                <a:ea typeface="+mj-ea"/>
                <a:cs typeface="+mj-cs"/>
              </a:rPr>
              <a:t>. </a:t>
            </a:r>
            <a:r>
              <a:rPr lang="en-GB" sz="1500" dirty="0" err="1" smtClean="0">
                <a:solidFill>
                  <a:schemeClr val="tx2"/>
                </a:solidFill>
                <a:ea typeface="+mj-ea"/>
                <a:cs typeface="+mj-cs"/>
              </a:rPr>
              <a:t>Vislumbran</a:t>
            </a:r>
            <a:r>
              <a:rPr lang="en-GB" sz="1500" dirty="0" smtClean="0">
                <a:solidFill>
                  <a:schemeClr val="tx2"/>
                </a:solidFill>
                <a:ea typeface="+mj-ea"/>
                <a:cs typeface="+mj-cs"/>
              </a:rPr>
              <a:t> </a:t>
            </a:r>
            <a:r>
              <a:rPr lang="en-GB" sz="1500" dirty="0" err="1" smtClean="0">
                <a:solidFill>
                  <a:schemeClr val="tx2"/>
                </a:solidFill>
                <a:ea typeface="+mj-ea"/>
                <a:cs typeface="+mj-cs"/>
              </a:rPr>
              <a:t>posibles</a:t>
            </a:r>
            <a:r>
              <a:rPr lang="en-GB" sz="1500" dirty="0" smtClean="0">
                <a:solidFill>
                  <a:schemeClr val="tx2"/>
                </a:solidFill>
                <a:ea typeface="+mj-ea"/>
                <a:cs typeface="+mj-cs"/>
              </a:rPr>
              <a:t> </a:t>
            </a:r>
            <a:r>
              <a:rPr lang="en-GB" sz="1500" dirty="0" err="1" smtClean="0">
                <a:solidFill>
                  <a:schemeClr val="tx2"/>
                </a:solidFill>
                <a:ea typeface="+mj-ea"/>
                <a:cs typeface="+mj-cs"/>
              </a:rPr>
              <a:t>situaciones</a:t>
            </a:r>
            <a:r>
              <a:rPr lang="en-GB" sz="1500" dirty="0" smtClean="0">
                <a:solidFill>
                  <a:schemeClr val="tx2"/>
                </a:solidFill>
                <a:ea typeface="+mj-ea"/>
                <a:cs typeface="+mj-cs"/>
              </a:rPr>
              <a:t> </a:t>
            </a:r>
            <a:r>
              <a:rPr lang="en-GB" sz="1500" dirty="0" err="1" smtClean="0">
                <a:solidFill>
                  <a:schemeClr val="tx2"/>
                </a:solidFill>
                <a:ea typeface="+mj-ea"/>
                <a:cs typeface="+mj-cs"/>
              </a:rPr>
              <a:t>extremas</a:t>
            </a:r>
            <a:r>
              <a:rPr lang="en-GB" sz="1500" dirty="0" smtClean="0">
                <a:solidFill>
                  <a:schemeClr val="tx2"/>
                </a:solidFill>
                <a:ea typeface="+mj-ea"/>
                <a:cs typeface="+mj-cs"/>
              </a:rPr>
              <a:t> y sus </a:t>
            </a:r>
            <a:r>
              <a:rPr lang="en-GB" sz="1500" dirty="0" err="1" smtClean="0">
                <a:solidFill>
                  <a:schemeClr val="tx2"/>
                </a:solidFill>
                <a:ea typeface="+mj-ea"/>
                <a:cs typeface="+mj-cs"/>
              </a:rPr>
              <a:t>resultados</a:t>
            </a:r>
            <a:r>
              <a:rPr lang="en-GB" sz="1500" dirty="0" smtClean="0">
                <a:solidFill>
                  <a:schemeClr val="tx2"/>
                </a:solidFill>
                <a:ea typeface="+mj-ea"/>
                <a:cs typeface="+mj-cs"/>
              </a:rPr>
              <a:t>.</a:t>
            </a:r>
          </a:p>
          <a:p>
            <a:pPr marL="171450" lvl="0" indent="-171450">
              <a:spcBef>
                <a:spcPts val="1163"/>
              </a:spcBef>
              <a:buClr>
                <a:srgbClr val="646464"/>
              </a:buClr>
              <a:buFont typeface="Arial" pitchFamily="34" charset="0"/>
              <a:buChar char="•"/>
            </a:pPr>
            <a:r>
              <a:rPr lang="en-GB" sz="1500" dirty="0" smtClean="0">
                <a:solidFill>
                  <a:schemeClr val="tx2"/>
                </a:solidFill>
              </a:rPr>
              <a:t>Los </a:t>
            </a:r>
            <a:r>
              <a:rPr lang="en-GB" sz="1500" dirty="0" err="1" smtClean="0">
                <a:solidFill>
                  <a:schemeClr val="tx2"/>
                </a:solidFill>
              </a:rPr>
              <a:t>escenarios</a:t>
            </a:r>
            <a:r>
              <a:rPr lang="en-GB" sz="1500" dirty="0" smtClean="0">
                <a:solidFill>
                  <a:schemeClr val="tx2"/>
                </a:solidFill>
              </a:rPr>
              <a:t> son </a:t>
            </a:r>
            <a:r>
              <a:rPr lang="en-GB" sz="1500" dirty="0" err="1" smtClean="0">
                <a:solidFill>
                  <a:schemeClr val="tx2"/>
                </a:solidFill>
              </a:rPr>
              <a:t>usados</a:t>
            </a:r>
            <a:r>
              <a:rPr lang="en-GB" sz="1500" dirty="0" smtClean="0">
                <a:solidFill>
                  <a:schemeClr val="tx2"/>
                </a:solidFill>
              </a:rPr>
              <a:t> </a:t>
            </a:r>
            <a:r>
              <a:rPr lang="en-GB" sz="1500" dirty="0" err="1" smtClean="0">
                <a:solidFill>
                  <a:schemeClr val="tx2"/>
                </a:solidFill>
              </a:rPr>
              <a:t>para</a:t>
            </a:r>
            <a:r>
              <a:rPr lang="en-GB" sz="1500" dirty="0" smtClean="0">
                <a:solidFill>
                  <a:schemeClr val="tx2"/>
                </a:solidFill>
              </a:rPr>
              <a:t> </a:t>
            </a:r>
            <a:r>
              <a:rPr lang="en-GB" sz="1500" dirty="0" err="1" smtClean="0">
                <a:solidFill>
                  <a:schemeClr val="tx2"/>
                </a:solidFill>
              </a:rPr>
              <a:t>entender</a:t>
            </a:r>
            <a:r>
              <a:rPr lang="en-GB" sz="1500" dirty="0" smtClean="0">
                <a:solidFill>
                  <a:schemeClr val="tx2"/>
                </a:solidFill>
              </a:rPr>
              <a:t> los </a:t>
            </a:r>
            <a:r>
              <a:rPr lang="en-GB" sz="1500" dirty="0" err="1" smtClean="0">
                <a:solidFill>
                  <a:schemeClr val="tx2"/>
                </a:solidFill>
              </a:rPr>
              <a:t>diferentes</a:t>
            </a:r>
            <a:r>
              <a:rPr lang="en-GB" sz="1500" dirty="0" smtClean="0">
                <a:solidFill>
                  <a:schemeClr val="tx2"/>
                </a:solidFill>
              </a:rPr>
              <a:t> </a:t>
            </a:r>
            <a:r>
              <a:rPr lang="en-GB" sz="1500" dirty="0" err="1" smtClean="0">
                <a:solidFill>
                  <a:schemeClr val="tx2"/>
                </a:solidFill>
              </a:rPr>
              <a:t>caminos</a:t>
            </a:r>
            <a:r>
              <a:rPr lang="en-GB" sz="1500" dirty="0" smtClean="0">
                <a:solidFill>
                  <a:schemeClr val="tx2"/>
                </a:solidFill>
              </a:rPr>
              <a:t> </a:t>
            </a:r>
            <a:r>
              <a:rPr lang="en-GB" sz="1500" dirty="0" err="1" smtClean="0">
                <a:solidFill>
                  <a:schemeClr val="tx2"/>
                </a:solidFill>
              </a:rPr>
              <a:t>que</a:t>
            </a:r>
            <a:r>
              <a:rPr lang="en-GB" sz="1500" dirty="0" smtClean="0">
                <a:solidFill>
                  <a:schemeClr val="tx2"/>
                </a:solidFill>
              </a:rPr>
              <a:t> </a:t>
            </a:r>
            <a:r>
              <a:rPr lang="en-GB" sz="1500" dirty="0" err="1" smtClean="0">
                <a:solidFill>
                  <a:schemeClr val="tx2"/>
                </a:solidFill>
              </a:rPr>
              <a:t>pueden</a:t>
            </a:r>
            <a:r>
              <a:rPr lang="en-GB" sz="1500" dirty="0" smtClean="0">
                <a:solidFill>
                  <a:schemeClr val="tx2"/>
                </a:solidFill>
              </a:rPr>
              <a:t> </a:t>
            </a:r>
            <a:r>
              <a:rPr lang="en-GB" sz="1500" dirty="0" err="1" smtClean="0">
                <a:solidFill>
                  <a:schemeClr val="tx2"/>
                </a:solidFill>
              </a:rPr>
              <a:t>tomar</a:t>
            </a:r>
            <a:r>
              <a:rPr lang="en-GB" sz="1500" dirty="0" smtClean="0">
                <a:solidFill>
                  <a:schemeClr val="tx2"/>
                </a:solidFill>
              </a:rPr>
              <a:t> los </a:t>
            </a:r>
            <a:r>
              <a:rPr lang="en-GB" sz="1500" dirty="0" err="1" smtClean="0">
                <a:solidFill>
                  <a:schemeClr val="tx2"/>
                </a:solidFill>
              </a:rPr>
              <a:t>eventos</a:t>
            </a:r>
            <a:r>
              <a:rPr lang="en-GB" sz="1500" dirty="0" smtClean="0">
                <a:solidFill>
                  <a:schemeClr val="tx2"/>
                </a:solidFill>
              </a:rPr>
              <a:t> </a:t>
            </a:r>
            <a:r>
              <a:rPr lang="en-GB" sz="1500" dirty="0" err="1" smtClean="0">
                <a:solidFill>
                  <a:schemeClr val="tx2"/>
                </a:solidFill>
              </a:rPr>
              <a:t>futuros</a:t>
            </a:r>
            <a:endParaRPr lang="en-GB" sz="1500" dirty="0" smtClean="0">
              <a:solidFill>
                <a:schemeClr val="tx2"/>
              </a:solidFill>
            </a:endParaRPr>
          </a:p>
          <a:p>
            <a:pPr marL="171450" lvl="0" indent="-171450">
              <a:spcBef>
                <a:spcPts val="1163"/>
              </a:spcBef>
              <a:buClr>
                <a:srgbClr val="646464"/>
              </a:buClr>
              <a:buFont typeface="Arial" pitchFamily="34" charset="0"/>
              <a:buChar char="•"/>
            </a:pPr>
            <a:r>
              <a:rPr lang="en-GB" sz="1500" dirty="0" smtClean="0">
                <a:solidFill>
                  <a:schemeClr val="tx2"/>
                </a:solidFill>
                <a:ea typeface="+mj-ea"/>
                <a:cs typeface="+mj-cs"/>
              </a:rPr>
              <a:t>Los </a:t>
            </a:r>
            <a:r>
              <a:rPr lang="en-GB" sz="1500" dirty="0" err="1" smtClean="0">
                <a:solidFill>
                  <a:schemeClr val="tx2"/>
                </a:solidFill>
                <a:ea typeface="+mj-ea"/>
                <a:cs typeface="+mj-cs"/>
              </a:rPr>
              <a:t>escenarios</a:t>
            </a:r>
            <a:r>
              <a:rPr lang="en-GB" sz="1500" dirty="0" smtClean="0">
                <a:solidFill>
                  <a:schemeClr val="tx2"/>
                </a:solidFill>
                <a:ea typeface="+mj-ea"/>
                <a:cs typeface="+mj-cs"/>
              </a:rPr>
              <a:t> </a:t>
            </a:r>
            <a:r>
              <a:rPr lang="en-GB" sz="1500" dirty="0" err="1" smtClean="0">
                <a:solidFill>
                  <a:schemeClr val="tx2"/>
                </a:solidFill>
                <a:ea typeface="+mj-ea"/>
                <a:cs typeface="+mj-cs"/>
              </a:rPr>
              <a:t>ayudan</a:t>
            </a:r>
            <a:r>
              <a:rPr lang="en-GB" sz="1500" dirty="0" smtClean="0">
                <a:solidFill>
                  <a:schemeClr val="tx2"/>
                </a:solidFill>
                <a:ea typeface="+mj-ea"/>
                <a:cs typeface="+mj-cs"/>
              </a:rPr>
              <a:t> a </a:t>
            </a:r>
            <a:r>
              <a:rPr lang="en-GB" sz="1500" dirty="0" err="1" smtClean="0">
                <a:solidFill>
                  <a:schemeClr val="tx2"/>
                </a:solidFill>
                <a:ea typeface="+mj-ea"/>
                <a:cs typeface="+mj-cs"/>
              </a:rPr>
              <a:t>explorar</a:t>
            </a:r>
            <a:r>
              <a:rPr lang="en-GB" sz="1500" dirty="0" smtClean="0">
                <a:solidFill>
                  <a:schemeClr val="tx2"/>
                </a:solidFill>
                <a:ea typeface="+mj-ea"/>
                <a:cs typeface="+mj-cs"/>
              </a:rPr>
              <a:t> </a:t>
            </a:r>
            <a:r>
              <a:rPr lang="en-GB" sz="1500" dirty="0" err="1" smtClean="0">
                <a:solidFill>
                  <a:schemeClr val="tx2"/>
                </a:solidFill>
                <a:ea typeface="+mj-ea"/>
                <a:cs typeface="+mj-cs"/>
              </a:rPr>
              <a:t>situaciones</a:t>
            </a:r>
            <a:r>
              <a:rPr lang="en-GB" sz="1500" dirty="0" smtClean="0">
                <a:solidFill>
                  <a:schemeClr val="tx2"/>
                </a:solidFill>
                <a:ea typeface="+mj-ea"/>
                <a:cs typeface="+mj-cs"/>
              </a:rPr>
              <a:t> </a:t>
            </a:r>
            <a:r>
              <a:rPr lang="en-GB" sz="1500" dirty="0" err="1" smtClean="0">
                <a:solidFill>
                  <a:schemeClr val="tx2"/>
                </a:solidFill>
                <a:ea typeface="+mj-ea"/>
                <a:cs typeface="+mj-cs"/>
              </a:rPr>
              <a:t>extremas</a:t>
            </a:r>
            <a:r>
              <a:rPr lang="en-GB" sz="1500" dirty="0" smtClean="0">
                <a:solidFill>
                  <a:schemeClr val="tx2"/>
                </a:solidFill>
                <a:ea typeface="+mj-ea"/>
                <a:cs typeface="+mj-cs"/>
              </a:rPr>
              <a:t> y </a:t>
            </a:r>
            <a:r>
              <a:rPr lang="en-GB" sz="1500" dirty="0" err="1" smtClean="0">
                <a:solidFill>
                  <a:schemeClr val="tx2"/>
                </a:solidFill>
                <a:ea typeface="+mj-ea"/>
                <a:cs typeface="+mj-cs"/>
              </a:rPr>
              <a:t>preparar</a:t>
            </a:r>
            <a:r>
              <a:rPr lang="en-GB" sz="1500" dirty="0" smtClean="0">
                <a:solidFill>
                  <a:schemeClr val="tx2"/>
                </a:solidFill>
                <a:ea typeface="+mj-ea"/>
                <a:cs typeface="+mj-cs"/>
              </a:rPr>
              <a:t> </a:t>
            </a:r>
            <a:r>
              <a:rPr lang="en-GB" sz="1500" dirty="0" err="1" smtClean="0">
                <a:solidFill>
                  <a:schemeClr val="tx2"/>
                </a:solidFill>
                <a:ea typeface="+mj-ea"/>
                <a:cs typeface="+mj-cs"/>
              </a:rPr>
              <a:t>acciones</a:t>
            </a:r>
            <a:r>
              <a:rPr lang="en-GB" sz="1500" dirty="0" smtClean="0">
                <a:solidFill>
                  <a:schemeClr val="tx2"/>
                </a:solidFill>
                <a:ea typeface="+mj-ea"/>
                <a:cs typeface="+mj-cs"/>
              </a:rPr>
              <a:t> de </a:t>
            </a:r>
            <a:r>
              <a:rPr lang="en-GB" sz="1500" dirty="0" err="1" smtClean="0">
                <a:solidFill>
                  <a:schemeClr val="tx2"/>
                </a:solidFill>
                <a:ea typeface="+mj-ea"/>
                <a:cs typeface="+mj-cs"/>
              </a:rPr>
              <a:t>gestión</a:t>
            </a:r>
            <a:endParaRPr lang="en-GB" sz="1500" dirty="0" smtClean="0">
              <a:solidFill>
                <a:schemeClr val="tx2"/>
              </a:solidFill>
              <a:ea typeface="+mj-ea"/>
              <a:cs typeface="+mj-cs"/>
            </a:endParaRPr>
          </a:p>
          <a:p>
            <a:pPr marL="171450" lvl="0" indent="-171450">
              <a:spcBef>
                <a:spcPts val="1163"/>
              </a:spcBef>
              <a:buClr>
                <a:srgbClr val="646464"/>
              </a:buClr>
              <a:buFont typeface="Arial" pitchFamily="34" charset="0"/>
              <a:buChar char="•"/>
            </a:pPr>
            <a:r>
              <a:rPr lang="en-GB" sz="1500" dirty="0" err="1" smtClean="0">
                <a:solidFill>
                  <a:schemeClr val="tx2"/>
                </a:solidFill>
                <a:ea typeface="+mj-ea"/>
                <a:cs typeface="+mj-cs"/>
              </a:rPr>
              <a:t>Pueden</a:t>
            </a:r>
            <a:r>
              <a:rPr lang="en-GB" sz="1500" dirty="0" smtClean="0">
                <a:solidFill>
                  <a:schemeClr val="tx2"/>
                </a:solidFill>
                <a:ea typeface="+mj-ea"/>
                <a:cs typeface="+mj-cs"/>
              </a:rPr>
              <a:t> </a:t>
            </a:r>
            <a:r>
              <a:rPr lang="en-GB" sz="1500" dirty="0" err="1" smtClean="0">
                <a:solidFill>
                  <a:schemeClr val="tx2"/>
                </a:solidFill>
                <a:ea typeface="+mj-ea"/>
                <a:cs typeface="+mj-cs"/>
              </a:rPr>
              <a:t>usarse</a:t>
            </a:r>
            <a:r>
              <a:rPr lang="en-GB" sz="1500" dirty="0" smtClean="0">
                <a:solidFill>
                  <a:schemeClr val="tx2"/>
                </a:solidFill>
                <a:ea typeface="+mj-ea"/>
                <a:cs typeface="+mj-cs"/>
              </a:rPr>
              <a:t> </a:t>
            </a:r>
            <a:r>
              <a:rPr lang="en-GB" sz="1500" dirty="0" err="1" smtClean="0">
                <a:solidFill>
                  <a:schemeClr val="tx2"/>
                </a:solidFill>
                <a:ea typeface="+mj-ea"/>
                <a:cs typeface="+mj-cs"/>
              </a:rPr>
              <a:t>para</a:t>
            </a:r>
            <a:r>
              <a:rPr lang="en-GB" sz="1500" dirty="0" smtClean="0">
                <a:solidFill>
                  <a:schemeClr val="tx2"/>
                </a:solidFill>
                <a:ea typeface="+mj-ea"/>
                <a:cs typeface="+mj-cs"/>
              </a:rPr>
              <a:t> </a:t>
            </a:r>
            <a:r>
              <a:rPr lang="en-GB" sz="1500" dirty="0" err="1" smtClean="0">
                <a:solidFill>
                  <a:schemeClr val="tx2"/>
                </a:solidFill>
                <a:ea typeface="+mj-ea"/>
                <a:cs typeface="+mj-cs"/>
              </a:rPr>
              <a:t>superar</a:t>
            </a:r>
            <a:r>
              <a:rPr lang="en-GB" sz="1500" dirty="0" smtClean="0">
                <a:solidFill>
                  <a:schemeClr val="tx2"/>
                </a:solidFill>
                <a:ea typeface="+mj-ea"/>
                <a:cs typeface="+mj-cs"/>
              </a:rPr>
              <a:t> la </a:t>
            </a:r>
            <a:r>
              <a:rPr lang="en-GB" sz="1500" dirty="0" err="1" smtClean="0">
                <a:solidFill>
                  <a:schemeClr val="tx2"/>
                </a:solidFill>
                <a:ea typeface="+mj-ea"/>
                <a:cs typeface="+mj-cs"/>
              </a:rPr>
              <a:t>resistencia</a:t>
            </a:r>
            <a:r>
              <a:rPr lang="en-GB" sz="1500" dirty="0" smtClean="0">
                <a:solidFill>
                  <a:schemeClr val="tx2"/>
                </a:solidFill>
                <a:ea typeface="+mj-ea"/>
                <a:cs typeface="+mj-cs"/>
              </a:rPr>
              <a:t> a </a:t>
            </a:r>
            <a:r>
              <a:rPr lang="en-GB" sz="1500" dirty="0" err="1" smtClean="0">
                <a:solidFill>
                  <a:schemeClr val="tx2"/>
                </a:solidFill>
                <a:ea typeface="+mj-ea"/>
                <a:cs typeface="+mj-cs"/>
              </a:rPr>
              <a:t>pronósticos</a:t>
            </a:r>
            <a:r>
              <a:rPr lang="en-GB" sz="1500" dirty="0" smtClean="0">
                <a:solidFill>
                  <a:schemeClr val="tx2"/>
                </a:solidFill>
                <a:ea typeface="+mj-ea"/>
                <a:cs typeface="+mj-cs"/>
              </a:rPr>
              <a:t> </a:t>
            </a:r>
            <a:r>
              <a:rPr lang="en-GB" sz="1500" dirty="0" err="1" smtClean="0">
                <a:solidFill>
                  <a:schemeClr val="tx2"/>
                </a:solidFill>
                <a:ea typeface="+mj-ea"/>
                <a:cs typeface="+mj-cs"/>
              </a:rPr>
              <a:t>poco</a:t>
            </a:r>
            <a:r>
              <a:rPr lang="en-GB" sz="1500" dirty="0" smtClean="0">
                <a:solidFill>
                  <a:schemeClr val="tx2"/>
                </a:solidFill>
                <a:ea typeface="+mj-ea"/>
                <a:cs typeface="+mj-cs"/>
              </a:rPr>
              <a:t> </a:t>
            </a:r>
            <a:r>
              <a:rPr lang="en-GB" sz="1500" dirty="0" err="1" smtClean="0">
                <a:solidFill>
                  <a:schemeClr val="tx2"/>
                </a:solidFill>
                <a:ea typeface="+mj-ea"/>
                <a:cs typeface="+mj-cs"/>
              </a:rPr>
              <a:t>populares</a:t>
            </a:r>
            <a:r>
              <a:rPr lang="en-GB" sz="1500" dirty="0" smtClean="0">
                <a:solidFill>
                  <a:schemeClr val="tx2"/>
                </a:solidFill>
                <a:ea typeface="+mj-ea"/>
                <a:cs typeface="+mj-cs"/>
              </a:rPr>
              <a:t>.</a:t>
            </a:r>
          </a:p>
        </p:txBody>
      </p:sp>
      <p:sp>
        <p:nvSpPr>
          <p:cNvPr id="7" name="Rectangle 17"/>
          <p:cNvSpPr>
            <a:spLocks noChangeArrowheads="1"/>
          </p:cNvSpPr>
          <p:nvPr/>
        </p:nvSpPr>
        <p:spPr bwMode="auto">
          <a:xfrm>
            <a:off x="683568" y="1340768"/>
            <a:ext cx="8263556" cy="967081"/>
          </a:xfrm>
          <a:prstGeom prst="rect">
            <a:avLst/>
          </a:prstGeom>
          <a:noFill/>
          <a:ln w="9525">
            <a:noFill/>
            <a:miter lim="800000"/>
            <a:headEnd/>
            <a:tailEnd/>
          </a:ln>
        </p:spPr>
        <p:txBody>
          <a:bodyPr wrap="square" lIns="104287" tIns="52144" rIns="104287" bIns="52144">
            <a:spAutoFit/>
          </a:bodyPr>
          <a:lstStyle/>
          <a:p>
            <a:pPr defTabSz="1042988" eaLnBrk="0" hangingPunct="0">
              <a:spcBef>
                <a:spcPct val="50000"/>
              </a:spcBef>
            </a:pPr>
            <a:r>
              <a:rPr lang="en-GB" altLang="ja-JP" sz="1600" dirty="0" smtClean="0">
                <a:solidFill>
                  <a:schemeClr val="accent1"/>
                </a:solidFill>
                <a:ea typeface="ＭＳ Ｐゴシック" charset="-128"/>
              </a:rPr>
              <a:t>“La </a:t>
            </a:r>
            <a:r>
              <a:rPr lang="en-GB" altLang="ja-JP" sz="1600" dirty="0" err="1" smtClean="0">
                <a:solidFill>
                  <a:schemeClr val="accent1"/>
                </a:solidFill>
                <a:ea typeface="ＭＳ Ｐゴシック" charset="-128"/>
              </a:rPr>
              <a:t>experiencia</a:t>
            </a:r>
            <a:r>
              <a:rPr lang="en-GB" altLang="ja-JP" sz="1600" dirty="0" smtClean="0">
                <a:solidFill>
                  <a:schemeClr val="accent1"/>
                </a:solidFill>
                <a:ea typeface="ＭＳ Ｐゴシック" charset="-128"/>
              </a:rPr>
              <a:t> artificial </a:t>
            </a:r>
            <a:r>
              <a:rPr lang="en-GB" altLang="ja-JP" sz="1600" dirty="0" err="1" smtClean="0">
                <a:solidFill>
                  <a:schemeClr val="accent1"/>
                </a:solidFill>
                <a:ea typeface="ＭＳ Ｐゴシック" charset="-128"/>
              </a:rPr>
              <a:t>es</a:t>
            </a:r>
            <a:r>
              <a:rPr lang="en-GB" altLang="ja-JP" sz="1600" dirty="0" smtClean="0">
                <a:solidFill>
                  <a:schemeClr val="accent1"/>
                </a:solidFill>
                <a:ea typeface="ＭＳ Ｐゴシック" charset="-128"/>
              </a:rPr>
              <a:t> </a:t>
            </a:r>
            <a:r>
              <a:rPr lang="en-GB" altLang="ja-JP" sz="1600" dirty="0" err="1" smtClean="0">
                <a:solidFill>
                  <a:schemeClr val="accent1"/>
                </a:solidFill>
                <a:ea typeface="ＭＳ Ｐゴシック" charset="-128"/>
              </a:rPr>
              <a:t>una</a:t>
            </a:r>
            <a:r>
              <a:rPr lang="en-GB" altLang="ja-JP" sz="1600" dirty="0" smtClean="0">
                <a:solidFill>
                  <a:schemeClr val="accent1"/>
                </a:solidFill>
                <a:ea typeface="ＭＳ Ｐゴシック" charset="-128"/>
              </a:rPr>
              <a:t> </a:t>
            </a:r>
            <a:r>
              <a:rPr lang="en-GB" altLang="ja-JP" sz="1600" dirty="0" err="1" smtClean="0">
                <a:solidFill>
                  <a:schemeClr val="accent1"/>
                </a:solidFill>
                <a:ea typeface="ＭＳ Ｐゴシック" charset="-128"/>
              </a:rPr>
              <a:t>mejor</a:t>
            </a:r>
            <a:r>
              <a:rPr lang="en-GB" altLang="ja-JP" sz="1600" dirty="0" smtClean="0">
                <a:solidFill>
                  <a:schemeClr val="accent1"/>
                </a:solidFill>
                <a:ea typeface="ＭＳ Ｐゴシック" charset="-128"/>
              </a:rPr>
              <a:t> </a:t>
            </a:r>
            <a:r>
              <a:rPr lang="en-GB" altLang="ja-JP" sz="1600" dirty="0" err="1" smtClean="0">
                <a:solidFill>
                  <a:schemeClr val="accent1"/>
                </a:solidFill>
                <a:ea typeface="ＭＳ Ｐゴシック" charset="-128"/>
              </a:rPr>
              <a:t>guía</a:t>
            </a:r>
            <a:r>
              <a:rPr lang="en-GB" altLang="ja-JP" sz="1600" dirty="0" smtClean="0">
                <a:solidFill>
                  <a:schemeClr val="accent1"/>
                </a:solidFill>
                <a:ea typeface="ＭＳ Ｐゴシック" charset="-128"/>
              </a:rPr>
              <a:t> </a:t>
            </a:r>
            <a:r>
              <a:rPr lang="en-GB" altLang="ja-JP" sz="1600" dirty="0" err="1" smtClean="0">
                <a:solidFill>
                  <a:schemeClr val="accent1"/>
                </a:solidFill>
                <a:ea typeface="ＭＳ Ｐゴシック" charset="-128"/>
              </a:rPr>
              <a:t>para</a:t>
            </a:r>
            <a:r>
              <a:rPr lang="en-GB" altLang="ja-JP" sz="1600" dirty="0" smtClean="0">
                <a:solidFill>
                  <a:schemeClr val="accent1"/>
                </a:solidFill>
                <a:ea typeface="ＭＳ Ｐゴシック" charset="-128"/>
              </a:rPr>
              <a:t> el </a:t>
            </a:r>
            <a:r>
              <a:rPr lang="en-GB" altLang="ja-JP" sz="1600" dirty="0" err="1" smtClean="0">
                <a:solidFill>
                  <a:schemeClr val="accent1"/>
                </a:solidFill>
                <a:ea typeface="ＭＳ Ｐゴシック" charset="-128"/>
              </a:rPr>
              <a:t>futuro</a:t>
            </a:r>
            <a:r>
              <a:rPr lang="en-GB" altLang="ja-JP" sz="1600" dirty="0" smtClean="0">
                <a:solidFill>
                  <a:schemeClr val="accent1"/>
                </a:solidFill>
                <a:ea typeface="ＭＳ Ｐゴシック" charset="-128"/>
              </a:rPr>
              <a:t> </a:t>
            </a:r>
            <a:r>
              <a:rPr lang="en-GB" altLang="ja-JP" sz="1600" dirty="0" err="1" smtClean="0">
                <a:solidFill>
                  <a:schemeClr val="accent1"/>
                </a:solidFill>
                <a:ea typeface="ＭＳ Ｐゴシック" charset="-128"/>
              </a:rPr>
              <a:t>que</a:t>
            </a:r>
            <a:r>
              <a:rPr lang="en-GB" altLang="ja-JP" sz="1600" dirty="0" smtClean="0">
                <a:solidFill>
                  <a:schemeClr val="accent1"/>
                </a:solidFill>
                <a:ea typeface="ＭＳ Ｐゴシック" charset="-128"/>
              </a:rPr>
              <a:t> el </a:t>
            </a:r>
            <a:r>
              <a:rPr lang="en-GB" altLang="ja-JP" sz="1600" dirty="0" err="1" smtClean="0">
                <a:solidFill>
                  <a:schemeClr val="accent1"/>
                </a:solidFill>
                <a:ea typeface="ＭＳ Ｐゴシック" charset="-128"/>
              </a:rPr>
              <a:t>pasado</a:t>
            </a:r>
            <a:r>
              <a:rPr lang="en-GB" altLang="ja-JP" sz="1600" dirty="0" smtClean="0">
                <a:solidFill>
                  <a:schemeClr val="accent1"/>
                </a:solidFill>
                <a:ea typeface="ＭＳ Ｐゴシック" charset="-128"/>
              </a:rPr>
              <a:t> y </a:t>
            </a:r>
            <a:r>
              <a:rPr lang="en-GB" altLang="ja-JP" sz="1600" dirty="0" err="1" smtClean="0">
                <a:solidFill>
                  <a:schemeClr val="accent1"/>
                </a:solidFill>
                <a:ea typeface="ＭＳ Ｐゴシック" charset="-128"/>
              </a:rPr>
              <a:t>presente</a:t>
            </a:r>
            <a:r>
              <a:rPr lang="en-GB" altLang="ja-JP" sz="1600" dirty="0" smtClean="0">
                <a:solidFill>
                  <a:schemeClr val="accent1"/>
                </a:solidFill>
                <a:ea typeface="ＭＳ Ｐゴシック" charset="-128"/>
              </a:rPr>
              <a:t> </a:t>
            </a:r>
            <a:r>
              <a:rPr lang="en-GB" altLang="ja-JP" sz="1600" dirty="0" err="1" smtClean="0">
                <a:solidFill>
                  <a:schemeClr val="accent1"/>
                </a:solidFill>
                <a:ea typeface="ＭＳ Ｐゴシック" charset="-128"/>
              </a:rPr>
              <a:t>reales</a:t>
            </a:r>
            <a:r>
              <a:rPr lang="en-GB" altLang="ja-JP" sz="1600" dirty="0" smtClean="0">
                <a:solidFill>
                  <a:schemeClr val="accent1"/>
                </a:solidFill>
                <a:ea typeface="ＭＳ Ｐゴシック" charset="-128"/>
              </a:rPr>
              <a:t>"</a:t>
            </a:r>
          </a:p>
          <a:p>
            <a:pPr defTabSz="1042988" eaLnBrk="0" hangingPunct="0">
              <a:spcBef>
                <a:spcPct val="50000"/>
              </a:spcBef>
            </a:pPr>
            <a:r>
              <a:rPr lang="en-GB" altLang="ja-JP" sz="1600" i="1" dirty="0">
                <a:solidFill>
                  <a:schemeClr val="accent1"/>
                </a:solidFill>
                <a:ea typeface="ＭＳ Ｐゴシック" charset="-128"/>
              </a:rPr>
              <a:t>	</a:t>
            </a:r>
            <a:r>
              <a:rPr lang="en-GB" altLang="ja-JP" sz="1600" i="1" dirty="0" smtClean="0">
                <a:solidFill>
                  <a:schemeClr val="accent1"/>
                </a:solidFill>
                <a:ea typeface="ＭＳ Ｐゴシック" charset="-128"/>
              </a:rPr>
              <a:t>		Hermann </a:t>
            </a:r>
            <a:r>
              <a:rPr lang="en-GB" altLang="ja-JP" sz="1600" i="1" dirty="0">
                <a:solidFill>
                  <a:schemeClr val="accent1"/>
                </a:solidFill>
                <a:ea typeface="ＭＳ Ｐゴシック" charset="-128"/>
              </a:rPr>
              <a:t>Kahn </a:t>
            </a:r>
            <a:r>
              <a:rPr lang="en-GB" altLang="ja-JP" sz="1600" i="1" dirty="0" smtClean="0">
                <a:solidFill>
                  <a:schemeClr val="accent1"/>
                </a:solidFill>
                <a:ea typeface="ＭＳ Ｐゴシック" charset="-128"/>
              </a:rPr>
              <a:t>en “</a:t>
            </a:r>
            <a:r>
              <a:rPr lang="de-CH" altLang="ja-JP" sz="1600" i="1" dirty="0" smtClean="0">
                <a:solidFill>
                  <a:schemeClr val="accent1"/>
                </a:solidFill>
                <a:ea typeface="ＭＳ Ｐゴシック" charset="-128"/>
              </a:rPr>
              <a:t>On </a:t>
            </a:r>
            <a:r>
              <a:rPr lang="en-US" altLang="ja-JP" sz="1600" i="1" dirty="0">
                <a:solidFill>
                  <a:schemeClr val="accent1"/>
                </a:solidFill>
                <a:ea typeface="ＭＳ Ｐゴシック" charset="-128"/>
              </a:rPr>
              <a:t>Thermonuclear</a:t>
            </a:r>
            <a:r>
              <a:rPr lang="de-CH" altLang="ja-JP" sz="1600" i="1" dirty="0">
                <a:solidFill>
                  <a:schemeClr val="accent1"/>
                </a:solidFill>
                <a:ea typeface="ＭＳ Ｐゴシック" charset="-128"/>
              </a:rPr>
              <a:t> </a:t>
            </a:r>
            <a:r>
              <a:rPr lang="de-CH" altLang="ja-JP" sz="1600" i="1" dirty="0" smtClean="0">
                <a:solidFill>
                  <a:schemeClr val="accent1"/>
                </a:solidFill>
                <a:ea typeface="ＭＳ Ｐゴシック" charset="-128"/>
              </a:rPr>
              <a:t>War</a:t>
            </a:r>
            <a:r>
              <a:rPr lang="en-GB" altLang="ja-JP" sz="1600" i="1" dirty="0">
                <a:solidFill>
                  <a:schemeClr val="accent1"/>
                </a:solidFill>
                <a:ea typeface="ＭＳ Ｐゴシック" charset="-128"/>
              </a:rPr>
              <a:t>”</a:t>
            </a:r>
            <a:r>
              <a:rPr lang="de-CH" altLang="ja-JP" sz="1600" dirty="0" smtClean="0">
                <a:solidFill>
                  <a:schemeClr val="accent1"/>
                </a:solidFill>
                <a:ea typeface="ＭＳ Ｐゴシック" charset="-128"/>
              </a:rPr>
              <a:t> </a:t>
            </a:r>
            <a:endParaRPr lang="en-GB" altLang="ja-JP" sz="1600" dirty="0">
              <a:solidFill>
                <a:schemeClr val="accent1"/>
              </a:solidFill>
              <a:ea typeface="ＭＳ Ｐゴシック" charset="-128"/>
            </a:endParaRPr>
          </a:p>
        </p:txBody>
      </p:sp>
      <p:grpSp>
        <p:nvGrpSpPr>
          <p:cNvPr id="9" name="Group 48"/>
          <p:cNvGrpSpPr/>
          <p:nvPr/>
        </p:nvGrpSpPr>
        <p:grpSpPr>
          <a:xfrm>
            <a:off x="4195246" y="2269923"/>
            <a:ext cx="4964822" cy="3646408"/>
            <a:chOff x="1714502" y="1600922"/>
            <a:chExt cx="8084311" cy="5230534"/>
          </a:xfrm>
        </p:grpSpPr>
        <p:sp>
          <p:nvSpPr>
            <p:cNvPr id="10" name="Freeform 3"/>
            <p:cNvSpPr>
              <a:spLocks/>
            </p:cNvSpPr>
            <p:nvPr/>
          </p:nvSpPr>
          <p:spPr bwMode="auto">
            <a:xfrm>
              <a:off x="1955802" y="2271713"/>
              <a:ext cx="3806825" cy="3122612"/>
            </a:xfrm>
            <a:custGeom>
              <a:avLst/>
              <a:gdLst>
                <a:gd name="T0" fmla="*/ 0 w 2858"/>
                <a:gd name="T1" fmla="*/ 2147483647 h 2450"/>
                <a:gd name="T2" fmla="*/ 2147483647 w 2858"/>
                <a:gd name="T3" fmla="*/ 2147483647 h 2450"/>
                <a:gd name="T4" fmla="*/ 2147483647 w 2858"/>
                <a:gd name="T5" fmla="*/ 2147483647 h 2450"/>
                <a:gd name="T6" fmla="*/ 2147483647 w 2858"/>
                <a:gd name="T7" fmla="*/ 2147483647 h 2450"/>
                <a:gd name="T8" fmla="*/ 2147483647 w 2858"/>
                <a:gd name="T9" fmla="*/ 2147483647 h 2450"/>
                <a:gd name="T10" fmla="*/ 2147483647 w 2858"/>
                <a:gd name="T11" fmla="*/ 0 h 2450"/>
                <a:gd name="T12" fmla="*/ 0 60000 65536"/>
                <a:gd name="T13" fmla="*/ 0 60000 65536"/>
                <a:gd name="T14" fmla="*/ 0 60000 65536"/>
                <a:gd name="T15" fmla="*/ 0 60000 65536"/>
                <a:gd name="T16" fmla="*/ 0 60000 65536"/>
                <a:gd name="T17" fmla="*/ 0 60000 65536"/>
                <a:gd name="T18" fmla="*/ 0 w 2858"/>
                <a:gd name="T19" fmla="*/ 0 h 2450"/>
                <a:gd name="T20" fmla="*/ 2858 w 2858"/>
                <a:gd name="T21" fmla="*/ 2450 h 2450"/>
              </a:gdLst>
              <a:ahLst/>
              <a:cxnLst>
                <a:cxn ang="T12">
                  <a:pos x="T0" y="T1"/>
                </a:cxn>
                <a:cxn ang="T13">
                  <a:pos x="T2" y="T3"/>
                </a:cxn>
                <a:cxn ang="T14">
                  <a:pos x="T4" y="T5"/>
                </a:cxn>
                <a:cxn ang="T15">
                  <a:pos x="T6" y="T7"/>
                </a:cxn>
                <a:cxn ang="T16">
                  <a:pos x="T8" y="T9"/>
                </a:cxn>
                <a:cxn ang="T17">
                  <a:pos x="T10" y="T11"/>
                </a:cxn>
              </a:cxnLst>
              <a:rect l="T18" t="T19" r="T20" b="T21"/>
              <a:pathLst>
                <a:path w="2858" h="2450">
                  <a:moveTo>
                    <a:pt x="0" y="2450"/>
                  </a:moveTo>
                  <a:cubicBezTo>
                    <a:pt x="34" y="2268"/>
                    <a:pt x="69" y="2087"/>
                    <a:pt x="182" y="1860"/>
                  </a:cubicBezTo>
                  <a:cubicBezTo>
                    <a:pt x="295" y="1633"/>
                    <a:pt x="432" y="1255"/>
                    <a:pt x="681" y="1089"/>
                  </a:cubicBezTo>
                  <a:cubicBezTo>
                    <a:pt x="930" y="923"/>
                    <a:pt x="1369" y="983"/>
                    <a:pt x="1679" y="862"/>
                  </a:cubicBezTo>
                  <a:cubicBezTo>
                    <a:pt x="1989" y="741"/>
                    <a:pt x="2344" y="507"/>
                    <a:pt x="2540" y="363"/>
                  </a:cubicBezTo>
                  <a:cubicBezTo>
                    <a:pt x="2736" y="219"/>
                    <a:pt x="2797" y="109"/>
                    <a:pt x="2858" y="0"/>
                  </a:cubicBezTo>
                </a:path>
              </a:pathLst>
            </a:custGeom>
            <a:noFill/>
            <a:ln w="9398">
              <a:solidFill>
                <a:schemeClr val="accent1"/>
              </a:solidFill>
              <a:round/>
              <a:headEnd/>
              <a:tailEnd type="triangle" w="med" len="med"/>
            </a:ln>
          </p:spPr>
          <p:txBody>
            <a:bodyPr wrap="none" lIns="82014" tIns="41007" rIns="82014" bIns="41007" anchor="ctr"/>
            <a:lstStyle/>
            <a:p>
              <a:endParaRPr lang="nl-NL" smtClean="0">
                <a:solidFill>
                  <a:srgbClr val="000000"/>
                </a:solidFill>
              </a:endParaRPr>
            </a:p>
          </p:txBody>
        </p:sp>
        <p:sp>
          <p:nvSpPr>
            <p:cNvPr id="11" name="Freeform 4"/>
            <p:cNvSpPr>
              <a:spLocks/>
            </p:cNvSpPr>
            <p:nvPr/>
          </p:nvSpPr>
          <p:spPr bwMode="auto">
            <a:xfrm>
              <a:off x="1955802" y="3543300"/>
              <a:ext cx="5738813" cy="1908175"/>
            </a:xfrm>
            <a:custGeom>
              <a:avLst/>
              <a:gdLst>
                <a:gd name="T0" fmla="*/ 0 w 4309"/>
                <a:gd name="T1" fmla="*/ 2147483647 h 1497"/>
                <a:gd name="T2" fmla="*/ 2147483647 w 4309"/>
                <a:gd name="T3" fmla="*/ 2147483647 h 1497"/>
                <a:gd name="T4" fmla="*/ 2147483647 w 4309"/>
                <a:gd name="T5" fmla="*/ 2147483647 h 1497"/>
                <a:gd name="T6" fmla="*/ 2147483647 w 4309"/>
                <a:gd name="T7" fmla="*/ 2147483647 h 1497"/>
                <a:gd name="T8" fmla="*/ 2147483647 w 4309"/>
                <a:gd name="T9" fmla="*/ 0 h 1497"/>
                <a:gd name="T10" fmla="*/ 0 60000 65536"/>
                <a:gd name="T11" fmla="*/ 0 60000 65536"/>
                <a:gd name="T12" fmla="*/ 0 60000 65536"/>
                <a:gd name="T13" fmla="*/ 0 60000 65536"/>
                <a:gd name="T14" fmla="*/ 0 60000 65536"/>
                <a:gd name="T15" fmla="*/ 0 w 4309"/>
                <a:gd name="T16" fmla="*/ 0 h 1497"/>
                <a:gd name="T17" fmla="*/ 4309 w 4309"/>
                <a:gd name="T18" fmla="*/ 1497 h 1497"/>
              </a:gdLst>
              <a:ahLst/>
              <a:cxnLst>
                <a:cxn ang="T10">
                  <a:pos x="T0" y="T1"/>
                </a:cxn>
                <a:cxn ang="T11">
                  <a:pos x="T2" y="T3"/>
                </a:cxn>
                <a:cxn ang="T12">
                  <a:pos x="T4" y="T5"/>
                </a:cxn>
                <a:cxn ang="T13">
                  <a:pos x="T6" y="T7"/>
                </a:cxn>
                <a:cxn ang="T14">
                  <a:pos x="T8" y="T9"/>
                </a:cxn>
              </a:cxnLst>
              <a:rect l="T15" t="T16" r="T17" b="T18"/>
              <a:pathLst>
                <a:path w="4309" h="1497">
                  <a:moveTo>
                    <a:pt x="0" y="1497"/>
                  </a:moveTo>
                  <a:cubicBezTo>
                    <a:pt x="234" y="1446"/>
                    <a:pt x="927" y="1278"/>
                    <a:pt x="1404" y="1190"/>
                  </a:cubicBezTo>
                  <a:cubicBezTo>
                    <a:pt x="1881" y="1102"/>
                    <a:pt x="2503" y="1130"/>
                    <a:pt x="2859" y="970"/>
                  </a:cubicBezTo>
                  <a:cubicBezTo>
                    <a:pt x="3215" y="810"/>
                    <a:pt x="3296" y="389"/>
                    <a:pt x="3538" y="227"/>
                  </a:cubicBezTo>
                  <a:cubicBezTo>
                    <a:pt x="3780" y="65"/>
                    <a:pt x="4055" y="34"/>
                    <a:pt x="4309" y="0"/>
                  </a:cubicBezTo>
                </a:path>
              </a:pathLst>
            </a:custGeom>
            <a:noFill/>
            <a:ln w="9398">
              <a:solidFill>
                <a:schemeClr val="accent1"/>
              </a:solidFill>
              <a:round/>
              <a:headEnd/>
              <a:tailEnd type="triangle" w="med" len="med"/>
            </a:ln>
          </p:spPr>
          <p:txBody>
            <a:bodyPr wrap="none" lIns="82014" tIns="41007" rIns="82014" bIns="41007" anchor="ctr"/>
            <a:lstStyle/>
            <a:p>
              <a:endParaRPr lang="nl-NL" smtClean="0">
                <a:solidFill>
                  <a:srgbClr val="000000"/>
                </a:solidFill>
              </a:endParaRPr>
            </a:p>
          </p:txBody>
        </p:sp>
        <p:sp>
          <p:nvSpPr>
            <p:cNvPr id="12" name="Freeform 5"/>
            <p:cNvSpPr>
              <a:spLocks/>
            </p:cNvSpPr>
            <p:nvPr/>
          </p:nvSpPr>
          <p:spPr bwMode="auto">
            <a:xfrm>
              <a:off x="1955802" y="2849563"/>
              <a:ext cx="5618163" cy="2601912"/>
            </a:xfrm>
            <a:custGeom>
              <a:avLst/>
              <a:gdLst>
                <a:gd name="T0" fmla="*/ 0 w 4219"/>
                <a:gd name="T1" fmla="*/ 2147483647 h 2041"/>
                <a:gd name="T2" fmla="*/ 2147483647 w 4219"/>
                <a:gd name="T3" fmla="*/ 2147483647 h 2041"/>
                <a:gd name="T4" fmla="*/ 2147483647 w 4219"/>
                <a:gd name="T5" fmla="*/ 2147483647 h 2041"/>
                <a:gd name="T6" fmla="*/ 2147483647 w 4219"/>
                <a:gd name="T7" fmla="*/ 2147483647 h 2041"/>
                <a:gd name="T8" fmla="*/ 2147483647 w 4219"/>
                <a:gd name="T9" fmla="*/ 0 h 2041"/>
                <a:gd name="T10" fmla="*/ 0 60000 65536"/>
                <a:gd name="T11" fmla="*/ 0 60000 65536"/>
                <a:gd name="T12" fmla="*/ 0 60000 65536"/>
                <a:gd name="T13" fmla="*/ 0 60000 65536"/>
                <a:gd name="T14" fmla="*/ 0 60000 65536"/>
                <a:gd name="T15" fmla="*/ 0 w 4219"/>
                <a:gd name="T16" fmla="*/ 0 h 2041"/>
                <a:gd name="T17" fmla="*/ 4219 w 4219"/>
                <a:gd name="T18" fmla="*/ 2041 h 2041"/>
              </a:gdLst>
              <a:ahLst/>
              <a:cxnLst>
                <a:cxn ang="T10">
                  <a:pos x="T0" y="T1"/>
                </a:cxn>
                <a:cxn ang="T11">
                  <a:pos x="T2" y="T3"/>
                </a:cxn>
                <a:cxn ang="T12">
                  <a:pos x="T4" y="T5"/>
                </a:cxn>
                <a:cxn ang="T13">
                  <a:pos x="T6" y="T7"/>
                </a:cxn>
                <a:cxn ang="T14">
                  <a:pos x="T8" y="T9"/>
                </a:cxn>
              </a:cxnLst>
              <a:rect l="T15" t="T16" r="T17" b="T18"/>
              <a:pathLst>
                <a:path w="4219" h="2041">
                  <a:moveTo>
                    <a:pt x="0" y="2041"/>
                  </a:moveTo>
                  <a:cubicBezTo>
                    <a:pt x="234" y="1723"/>
                    <a:pt x="469" y="1406"/>
                    <a:pt x="817" y="1225"/>
                  </a:cubicBezTo>
                  <a:cubicBezTo>
                    <a:pt x="1165" y="1044"/>
                    <a:pt x="1732" y="1112"/>
                    <a:pt x="2087" y="953"/>
                  </a:cubicBezTo>
                  <a:cubicBezTo>
                    <a:pt x="2442" y="794"/>
                    <a:pt x="2594" y="431"/>
                    <a:pt x="2949" y="272"/>
                  </a:cubicBezTo>
                  <a:cubicBezTo>
                    <a:pt x="3304" y="113"/>
                    <a:pt x="3761" y="56"/>
                    <a:pt x="4219" y="0"/>
                  </a:cubicBezTo>
                </a:path>
              </a:pathLst>
            </a:custGeom>
            <a:noFill/>
            <a:ln w="38100">
              <a:solidFill>
                <a:srgbClr val="1462FF"/>
              </a:solidFill>
              <a:round/>
              <a:headEnd/>
              <a:tailEnd type="triangle" w="med" len="med"/>
            </a:ln>
          </p:spPr>
          <p:txBody>
            <a:bodyPr wrap="none" lIns="82014" tIns="41007" rIns="82014" bIns="41007" anchor="ctr"/>
            <a:lstStyle/>
            <a:p>
              <a:endParaRPr lang="nl-NL" smtClean="0">
                <a:solidFill>
                  <a:srgbClr val="000000"/>
                </a:solidFill>
              </a:endParaRPr>
            </a:p>
          </p:txBody>
        </p:sp>
        <p:pic>
          <p:nvPicPr>
            <p:cNvPr id="13" name="Picture 6"/>
            <p:cNvPicPr>
              <a:picLocks noChangeAspect="1" noChangeArrowheads="1"/>
            </p:cNvPicPr>
            <p:nvPr/>
          </p:nvPicPr>
          <p:blipFill>
            <a:blip r:embed="rId2" cstate="print">
              <a:grayscl/>
            </a:blip>
            <a:srcRect/>
            <a:stretch>
              <a:fillRect/>
            </a:stretch>
          </p:blipFill>
          <p:spPr bwMode="auto">
            <a:xfrm>
              <a:off x="5073650" y="3514725"/>
              <a:ext cx="468313" cy="287338"/>
            </a:xfrm>
            <a:prstGeom prst="rect">
              <a:avLst/>
            </a:prstGeom>
            <a:noFill/>
            <a:ln w="9525">
              <a:noFill/>
              <a:round/>
              <a:headEnd/>
              <a:tailEnd/>
            </a:ln>
          </p:spPr>
        </p:pic>
        <p:pic>
          <p:nvPicPr>
            <p:cNvPr id="14" name="Picture 7"/>
            <p:cNvPicPr>
              <a:picLocks noChangeAspect="1" noChangeArrowheads="1"/>
            </p:cNvPicPr>
            <p:nvPr/>
          </p:nvPicPr>
          <p:blipFill>
            <a:blip r:embed="rId3" cstate="print">
              <a:lum bright="38000" contrast="68000"/>
              <a:grayscl/>
            </a:blip>
            <a:srcRect/>
            <a:stretch>
              <a:fillRect/>
            </a:stretch>
          </p:blipFill>
          <p:spPr bwMode="auto">
            <a:xfrm>
              <a:off x="6342065" y="3802063"/>
              <a:ext cx="466725" cy="290512"/>
            </a:xfrm>
            <a:prstGeom prst="rect">
              <a:avLst/>
            </a:prstGeom>
            <a:noFill/>
            <a:ln w="9525">
              <a:noFill/>
              <a:round/>
              <a:headEnd/>
              <a:tailEnd/>
            </a:ln>
          </p:spPr>
        </p:pic>
        <p:pic>
          <p:nvPicPr>
            <p:cNvPr id="15" name="Picture 8"/>
            <p:cNvPicPr>
              <a:picLocks noChangeAspect="1" noChangeArrowheads="1"/>
            </p:cNvPicPr>
            <p:nvPr/>
          </p:nvPicPr>
          <p:blipFill>
            <a:blip r:embed="rId2" cstate="print"/>
            <a:srcRect/>
            <a:stretch>
              <a:fillRect/>
            </a:stretch>
          </p:blipFill>
          <p:spPr bwMode="auto">
            <a:xfrm>
              <a:off x="6283327" y="2878140"/>
              <a:ext cx="466725" cy="288925"/>
            </a:xfrm>
            <a:prstGeom prst="rect">
              <a:avLst/>
            </a:prstGeom>
            <a:noFill/>
            <a:ln w="9525">
              <a:noFill/>
              <a:round/>
              <a:headEnd/>
              <a:tailEnd/>
            </a:ln>
          </p:spPr>
        </p:pic>
        <p:pic>
          <p:nvPicPr>
            <p:cNvPr id="16" name="Picture 9"/>
            <p:cNvPicPr>
              <a:picLocks noChangeAspect="1" noChangeArrowheads="1"/>
            </p:cNvPicPr>
            <p:nvPr/>
          </p:nvPicPr>
          <p:blipFill>
            <a:blip r:embed="rId2" cstate="print"/>
            <a:srcRect/>
            <a:stretch>
              <a:fillRect/>
            </a:stretch>
          </p:blipFill>
          <p:spPr bwMode="auto">
            <a:xfrm>
              <a:off x="5073650" y="2587627"/>
              <a:ext cx="468313" cy="288925"/>
            </a:xfrm>
            <a:prstGeom prst="rect">
              <a:avLst/>
            </a:prstGeom>
            <a:blipFill dpi="0" rotWithShape="0">
              <a:blip cstate="print"/>
              <a:srcRect/>
              <a:stretch>
                <a:fillRect/>
              </a:stretch>
            </a:blipFill>
            <a:ln w="9525">
              <a:noFill/>
              <a:round/>
              <a:headEnd/>
              <a:tailEnd/>
            </a:ln>
          </p:spPr>
        </p:pic>
        <p:pic>
          <p:nvPicPr>
            <p:cNvPr id="17" name="Picture 10"/>
            <p:cNvPicPr>
              <a:picLocks noChangeAspect="1" noChangeArrowheads="1"/>
            </p:cNvPicPr>
            <p:nvPr/>
          </p:nvPicPr>
          <p:blipFill>
            <a:blip r:embed="rId2" cstate="print">
              <a:lum bright="26000"/>
            </a:blip>
            <a:srcRect/>
            <a:stretch>
              <a:fillRect/>
            </a:stretch>
          </p:blipFill>
          <p:spPr bwMode="auto">
            <a:xfrm>
              <a:off x="2514600" y="3602040"/>
              <a:ext cx="468313" cy="288925"/>
            </a:xfrm>
            <a:prstGeom prst="rect">
              <a:avLst/>
            </a:prstGeom>
            <a:noFill/>
            <a:ln w="9525">
              <a:noFill/>
              <a:round/>
              <a:headEnd/>
              <a:tailEnd/>
            </a:ln>
          </p:spPr>
        </p:pic>
        <p:pic>
          <p:nvPicPr>
            <p:cNvPr id="18" name="Picture 11"/>
            <p:cNvPicPr>
              <a:picLocks noChangeAspect="1" noChangeArrowheads="1"/>
            </p:cNvPicPr>
            <p:nvPr/>
          </p:nvPicPr>
          <p:blipFill>
            <a:blip r:embed="rId4" cstate="print">
              <a:lum bright="30000" contrast="-10000"/>
            </a:blip>
            <a:srcRect/>
            <a:stretch>
              <a:fillRect/>
            </a:stretch>
          </p:blipFill>
          <p:spPr bwMode="auto">
            <a:xfrm>
              <a:off x="3805238" y="3225800"/>
              <a:ext cx="468312" cy="287338"/>
            </a:xfrm>
            <a:prstGeom prst="rect">
              <a:avLst/>
            </a:prstGeom>
            <a:noFill/>
            <a:ln w="9525">
              <a:noFill/>
              <a:round/>
              <a:headEnd/>
              <a:tailEnd/>
            </a:ln>
          </p:spPr>
        </p:pic>
        <p:pic>
          <p:nvPicPr>
            <p:cNvPr id="19" name="Picture 12"/>
            <p:cNvPicPr>
              <a:picLocks noChangeAspect="1" noChangeArrowheads="1"/>
            </p:cNvPicPr>
            <p:nvPr/>
          </p:nvPicPr>
          <p:blipFill>
            <a:blip r:embed="rId3" cstate="print">
              <a:lum bright="38000" contrast="68000"/>
              <a:grayscl/>
            </a:blip>
            <a:srcRect/>
            <a:stretch>
              <a:fillRect/>
            </a:stretch>
          </p:blipFill>
          <p:spPr bwMode="auto">
            <a:xfrm>
              <a:off x="5316540" y="4670427"/>
              <a:ext cx="466725" cy="290513"/>
            </a:xfrm>
            <a:prstGeom prst="rect">
              <a:avLst/>
            </a:prstGeom>
            <a:noFill/>
            <a:ln w="9525">
              <a:noFill/>
              <a:round/>
              <a:headEnd/>
              <a:tailEnd/>
            </a:ln>
          </p:spPr>
        </p:pic>
        <p:pic>
          <p:nvPicPr>
            <p:cNvPr id="20" name="Picture 13"/>
            <p:cNvPicPr>
              <a:picLocks noChangeAspect="1" noChangeArrowheads="1"/>
            </p:cNvPicPr>
            <p:nvPr/>
          </p:nvPicPr>
          <p:blipFill>
            <a:blip r:embed="rId5" cstate="print"/>
            <a:srcRect/>
            <a:stretch>
              <a:fillRect/>
            </a:stretch>
          </p:blipFill>
          <p:spPr bwMode="auto">
            <a:xfrm>
              <a:off x="3382965" y="4092575"/>
              <a:ext cx="465137" cy="287338"/>
            </a:xfrm>
            <a:prstGeom prst="rect">
              <a:avLst/>
            </a:prstGeom>
            <a:noFill/>
            <a:ln w="9525">
              <a:noFill/>
              <a:round/>
              <a:headEnd/>
              <a:tailEnd/>
            </a:ln>
          </p:spPr>
        </p:pic>
        <p:pic>
          <p:nvPicPr>
            <p:cNvPr id="21" name="Picture 14"/>
            <p:cNvPicPr>
              <a:picLocks noChangeAspect="1" noChangeArrowheads="1"/>
            </p:cNvPicPr>
            <p:nvPr/>
          </p:nvPicPr>
          <p:blipFill>
            <a:blip r:embed="rId6" cstate="print">
              <a:lum bright="38000" contrast="40000"/>
              <a:grayscl/>
            </a:blip>
            <a:srcRect/>
            <a:stretch>
              <a:fillRect/>
            </a:stretch>
          </p:blipFill>
          <p:spPr bwMode="auto">
            <a:xfrm>
              <a:off x="3865563" y="4845050"/>
              <a:ext cx="468312" cy="287338"/>
            </a:xfrm>
            <a:prstGeom prst="rect">
              <a:avLst/>
            </a:prstGeom>
            <a:noFill/>
            <a:ln w="9525">
              <a:noFill/>
              <a:round/>
              <a:headEnd/>
              <a:tailEnd/>
            </a:ln>
          </p:spPr>
        </p:pic>
        <p:sp>
          <p:nvSpPr>
            <p:cNvPr id="22" name="Freeform 15"/>
            <p:cNvSpPr>
              <a:spLocks noChangeArrowheads="1"/>
            </p:cNvSpPr>
            <p:nvPr/>
          </p:nvSpPr>
          <p:spPr bwMode="auto">
            <a:xfrm>
              <a:off x="1955802" y="3121025"/>
              <a:ext cx="5618163" cy="2330450"/>
            </a:xfrm>
            <a:custGeom>
              <a:avLst/>
              <a:gdLst>
                <a:gd name="T0" fmla="*/ 0 w 4219"/>
                <a:gd name="T1" fmla="*/ 2147483647 h 1829"/>
                <a:gd name="T2" fmla="*/ 2147483647 w 4219"/>
                <a:gd name="T3" fmla="*/ 2147483647 h 1829"/>
                <a:gd name="T4" fmla="*/ 2147483647 w 4219"/>
                <a:gd name="T5" fmla="*/ 2147483647 h 1829"/>
                <a:gd name="T6" fmla="*/ 2147483647 w 4219"/>
                <a:gd name="T7" fmla="*/ 2147483647 h 1829"/>
                <a:gd name="T8" fmla="*/ 2147483647 w 4219"/>
                <a:gd name="T9" fmla="*/ 2147483647 h 1829"/>
                <a:gd name="T10" fmla="*/ 2147483647 w 4219"/>
                <a:gd name="T11" fmla="*/ 2147483647 h 1829"/>
                <a:gd name="T12" fmla="*/ 0 60000 65536"/>
                <a:gd name="T13" fmla="*/ 0 60000 65536"/>
                <a:gd name="T14" fmla="*/ 0 60000 65536"/>
                <a:gd name="T15" fmla="*/ 0 60000 65536"/>
                <a:gd name="T16" fmla="*/ 0 60000 65536"/>
                <a:gd name="T17" fmla="*/ 0 60000 65536"/>
                <a:gd name="T18" fmla="*/ 0 w 4219"/>
                <a:gd name="T19" fmla="*/ 0 h 1829"/>
                <a:gd name="T20" fmla="*/ 4219 w 4219"/>
                <a:gd name="T21" fmla="*/ 1829 h 1829"/>
              </a:gdLst>
              <a:ahLst/>
              <a:cxnLst>
                <a:cxn ang="T12">
                  <a:pos x="T0" y="T1"/>
                </a:cxn>
                <a:cxn ang="T13">
                  <a:pos x="T2" y="T3"/>
                </a:cxn>
                <a:cxn ang="T14">
                  <a:pos x="T4" y="T5"/>
                </a:cxn>
                <a:cxn ang="T15">
                  <a:pos x="T6" y="T7"/>
                </a:cxn>
                <a:cxn ang="T16">
                  <a:pos x="T8" y="T9"/>
                </a:cxn>
                <a:cxn ang="T17">
                  <a:pos x="T10" y="T11"/>
                </a:cxn>
              </a:cxnLst>
              <a:rect l="T18" t="T19" r="T20" b="T21"/>
              <a:pathLst>
                <a:path w="4219" h="1829">
                  <a:moveTo>
                    <a:pt x="0" y="1829"/>
                  </a:moveTo>
                  <a:cubicBezTo>
                    <a:pt x="306" y="1821"/>
                    <a:pt x="613" y="1813"/>
                    <a:pt x="908" y="1738"/>
                  </a:cubicBezTo>
                  <a:cubicBezTo>
                    <a:pt x="1203" y="1663"/>
                    <a:pt x="1459" y="1505"/>
                    <a:pt x="1769" y="1376"/>
                  </a:cubicBezTo>
                  <a:cubicBezTo>
                    <a:pt x="2079" y="1247"/>
                    <a:pt x="2465" y="1171"/>
                    <a:pt x="2767" y="967"/>
                  </a:cubicBezTo>
                  <a:cubicBezTo>
                    <a:pt x="3069" y="763"/>
                    <a:pt x="3342" y="302"/>
                    <a:pt x="3584" y="151"/>
                  </a:cubicBezTo>
                  <a:cubicBezTo>
                    <a:pt x="3826" y="0"/>
                    <a:pt x="4022" y="30"/>
                    <a:pt x="4219" y="60"/>
                  </a:cubicBezTo>
                </a:path>
              </a:pathLst>
            </a:custGeom>
            <a:noFill/>
            <a:ln w="9360">
              <a:solidFill>
                <a:srgbClr val="C0C0C0"/>
              </a:solidFill>
              <a:round/>
              <a:headEnd/>
              <a:tailEnd/>
            </a:ln>
          </p:spPr>
          <p:txBody>
            <a:bodyPr wrap="none" lIns="82014" tIns="41007" rIns="82014" bIns="41007" anchor="ctr"/>
            <a:lstStyle/>
            <a:p>
              <a:endParaRPr lang="nl-NL" smtClean="0">
                <a:solidFill>
                  <a:srgbClr val="000000"/>
                </a:solidFill>
              </a:endParaRPr>
            </a:p>
          </p:txBody>
        </p:sp>
        <p:sp>
          <p:nvSpPr>
            <p:cNvPr id="23" name="Freeform 16"/>
            <p:cNvSpPr>
              <a:spLocks/>
            </p:cNvSpPr>
            <p:nvPr/>
          </p:nvSpPr>
          <p:spPr bwMode="auto">
            <a:xfrm>
              <a:off x="1930400" y="2125663"/>
              <a:ext cx="3384550" cy="3295650"/>
            </a:xfrm>
            <a:custGeom>
              <a:avLst/>
              <a:gdLst>
                <a:gd name="T0" fmla="*/ 0 w 2540"/>
                <a:gd name="T1" fmla="*/ 2147483647 h 2585"/>
                <a:gd name="T2" fmla="*/ 2147483647 w 2540"/>
                <a:gd name="T3" fmla="*/ 2147483647 h 2585"/>
                <a:gd name="T4" fmla="*/ 2147483647 w 2540"/>
                <a:gd name="T5" fmla="*/ 2147483647 h 2585"/>
                <a:gd name="T6" fmla="*/ 2147483647 w 2540"/>
                <a:gd name="T7" fmla="*/ 2147483647 h 2585"/>
                <a:gd name="T8" fmla="*/ 2147483647 w 2540"/>
                <a:gd name="T9" fmla="*/ 2147483647 h 2585"/>
                <a:gd name="T10" fmla="*/ 2147483647 w 2540"/>
                <a:gd name="T11" fmla="*/ 0 h 2585"/>
                <a:gd name="T12" fmla="*/ 0 60000 65536"/>
                <a:gd name="T13" fmla="*/ 0 60000 65536"/>
                <a:gd name="T14" fmla="*/ 0 60000 65536"/>
                <a:gd name="T15" fmla="*/ 0 60000 65536"/>
                <a:gd name="T16" fmla="*/ 0 60000 65536"/>
                <a:gd name="T17" fmla="*/ 0 60000 65536"/>
                <a:gd name="T18" fmla="*/ 0 w 2540"/>
                <a:gd name="T19" fmla="*/ 0 h 2585"/>
                <a:gd name="T20" fmla="*/ 2540 w 2540"/>
                <a:gd name="T21" fmla="*/ 2585 h 2585"/>
              </a:gdLst>
              <a:ahLst/>
              <a:cxnLst>
                <a:cxn ang="T12">
                  <a:pos x="T0" y="T1"/>
                </a:cxn>
                <a:cxn ang="T13">
                  <a:pos x="T2" y="T3"/>
                </a:cxn>
                <a:cxn ang="T14">
                  <a:pos x="T4" y="T5"/>
                </a:cxn>
                <a:cxn ang="T15">
                  <a:pos x="T6" y="T7"/>
                </a:cxn>
                <a:cxn ang="T16">
                  <a:pos x="T8" y="T9"/>
                </a:cxn>
                <a:cxn ang="T17">
                  <a:pos x="T10" y="T11"/>
                </a:cxn>
              </a:cxnLst>
              <a:rect l="T18" t="T19" r="T20" b="T21"/>
              <a:pathLst>
                <a:path w="2540" h="2585">
                  <a:moveTo>
                    <a:pt x="0" y="2585"/>
                  </a:moveTo>
                  <a:cubicBezTo>
                    <a:pt x="140" y="2335"/>
                    <a:pt x="281" y="2086"/>
                    <a:pt x="409" y="1905"/>
                  </a:cubicBezTo>
                  <a:cubicBezTo>
                    <a:pt x="537" y="1724"/>
                    <a:pt x="559" y="1625"/>
                    <a:pt x="771" y="1497"/>
                  </a:cubicBezTo>
                  <a:cubicBezTo>
                    <a:pt x="983" y="1369"/>
                    <a:pt x="1475" y="1315"/>
                    <a:pt x="1679" y="1134"/>
                  </a:cubicBezTo>
                  <a:cubicBezTo>
                    <a:pt x="1883" y="953"/>
                    <a:pt x="1853" y="597"/>
                    <a:pt x="1996" y="408"/>
                  </a:cubicBezTo>
                  <a:cubicBezTo>
                    <a:pt x="2139" y="219"/>
                    <a:pt x="2339" y="109"/>
                    <a:pt x="2540" y="0"/>
                  </a:cubicBezTo>
                </a:path>
              </a:pathLst>
            </a:custGeom>
            <a:noFill/>
            <a:ln w="9525">
              <a:solidFill>
                <a:srgbClr val="C0C0C0"/>
              </a:solidFill>
              <a:round/>
              <a:headEnd/>
              <a:tailEnd/>
            </a:ln>
          </p:spPr>
          <p:txBody>
            <a:bodyPr lIns="82014" tIns="41007" rIns="82014" bIns="41007"/>
            <a:lstStyle/>
            <a:p>
              <a:endParaRPr lang="nl-NL" smtClean="0">
                <a:solidFill>
                  <a:srgbClr val="000000"/>
                </a:solidFill>
              </a:endParaRPr>
            </a:p>
          </p:txBody>
        </p:sp>
        <p:sp>
          <p:nvSpPr>
            <p:cNvPr id="24" name="Freeform 17"/>
            <p:cNvSpPr>
              <a:spLocks/>
            </p:cNvSpPr>
            <p:nvPr/>
          </p:nvSpPr>
          <p:spPr bwMode="auto">
            <a:xfrm>
              <a:off x="3587750" y="2414590"/>
              <a:ext cx="2838450" cy="1849437"/>
            </a:xfrm>
            <a:custGeom>
              <a:avLst/>
              <a:gdLst>
                <a:gd name="T0" fmla="*/ 0 w 2132"/>
                <a:gd name="T1" fmla="*/ 2147483647 h 1451"/>
                <a:gd name="T2" fmla="*/ 2147483647 w 2132"/>
                <a:gd name="T3" fmla="*/ 2147483647 h 1451"/>
                <a:gd name="T4" fmla="*/ 2147483647 w 2132"/>
                <a:gd name="T5" fmla="*/ 2147483647 h 1451"/>
                <a:gd name="T6" fmla="*/ 2147483647 w 2132"/>
                <a:gd name="T7" fmla="*/ 2147483647 h 1451"/>
                <a:gd name="T8" fmla="*/ 2147483647 w 2132"/>
                <a:gd name="T9" fmla="*/ 2147483647 h 1451"/>
                <a:gd name="T10" fmla="*/ 2147483647 w 2132"/>
                <a:gd name="T11" fmla="*/ 0 h 1451"/>
                <a:gd name="T12" fmla="*/ 0 60000 65536"/>
                <a:gd name="T13" fmla="*/ 0 60000 65536"/>
                <a:gd name="T14" fmla="*/ 0 60000 65536"/>
                <a:gd name="T15" fmla="*/ 0 60000 65536"/>
                <a:gd name="T16" fmla="*/ 0 60000 65536"/>
                <a:gd name="T17" fmla="*/ 0 60000 65536"/>
                <a:gd name="T18" fmla="*/ 0 w 2132"/>
                <a:gd name="T19" fmla="*/ 0 h 1451"/>
                <a:gd name="T20" fmla="*/ 2132 w 2132"/>
                <a:gd name="T21" fmla="*/ 1451 h 1451"/>
              </a:gdLst>
              <a:ahLst/>
              <a:cxnLst>
                <a:cxn ang="T12">
                  <a:pos x="T0" y="T1"/>
                </a:cxn>
                <a:cxn ang="T13">
                  <a:pos x="T2" y="T3"/>
                </a:cxn>
                <a:cxn ang="T14">
                  <a:pos x="T4" y="T5"/>
                </a:cxn>
                <a:cxn ang="T15">
                  <a:pos x="T6" y="T7"/>
                </a:cxn>
                <a:cxn ang="T16">
                  <a:pos x="T8" y="T9"/>
                </a:cxn>
                <a:cxn ang="T17">
                  <a:pos x="T10" y="T11"/>
                </a:cxn>
              </a:cxnLst>
              <a:rect l="T18" t="T19" r="T20" b="T21"/>
              <a:pathLst>
                <a:path w="2132" h="1451">
                  <a:moveTo>
                    <a:pt x="0" y="1451"/>
                  </a:moveTo>
                  <a:cubicBezTo>
                    <a:pt x="197" y="1402"/>
                    <a:pt x="394" y="1353"/>
                    <a:pt x="545" y="1270"/>
                  </a:cubicBezTo>
                  <a:cubicBezTo>
                    <a:pt x="696" y="1187"/>
                    <a:pt x="772" y="1073"/>
                    <a:pt x="908" y="952"/>
                  </a:cubicBezTo>
                  <a:cubicBezTo>
                    <a:pt x="1044" y="831"/>
                    <a:pt x="1202" y="657"/>
                    <a:pt x="1361" y="544"/>
                  </a:cubicBezTo>
                  <a:cubicBezTo>
                    <a:pt x="1520" y="431"/>
                    <a:pt x="1731" y="363"/>
                    <a:pt x="1860" y="272"/>
                  </a:cubicBezTo>
                  <a:cubicBezTo>
                    <a:pt x="1989" y="181"/>
                    <a:pt x="2060" y="90"/>
                    <a:pt x="2132" y="0"/>
                  </a:cubicBezTo>
                </a:path>
              </a:pathLst>
            </a:custGeom>
            <a:noFill/>
            <a:ln w="9525">
              <a:solidFill>
                <a:srgbClr val="C0C0C0"/>
              </a:solidFill>
              <a:round/>
              <a:headEnd/>
              <a:tailEnd/>
            </a:ln>
          </p:spPr>
          <p:txBody>
            <a:bodyPr lIns="82014" tIns="41007" rIns="82014" bIns="41007"/>
            <a:lstStyle/>
            <a:p>
              <a:endParaRPr lang="nl-NL" smtClean="0">
                <a:solidFill>
                  <a:srgbClr val="000000"/>
                </a:solidFill>
              </a:endParaRPr>
            </a:p>
          </p:txBody>
        </p:sp>
        <p:sp>
          <p:nvSpPr>
            <p:cNvPr id="25" name="Freeform 18"/>
            <p:cNvSpPr>
              <a:spLocks/>
            </p:cNvSpPr>
            <p:nvPr/>
          </p:nvSpPr>
          <p:spPr bwMode="auto">
            <a:xfrm>
              <a:off x="3587752" y="3455990"/>
              <a:ext cx="3865563" cy="936625"/>
            </a:xfrm>
            <a:custGeom>
              <a:avLst/>
              <a:gdLst>
                <a:gd name="T0" fmla="*/ 0 w 2903"/>
                <a:gd name="T1" fmla="*/ 2147483647 h 733"/>
                <a:gd name="T2" fmla="*/ 2147483647 w 2903"/>
                <a:gd name="T3" fmla="*/ 2147483647 h 733"/>
                <a:gd name="T4" fmla="*/ 2147483647 w 2903"/>
                <a:gd name="T5" fmla="*/ 2147483647 h 733"/>
                <a:gd name="T6" fmla="*/ 2147483647 w 2903"/>
                <a:gd name="T7" fmla="*/ 2147483647 h 733"/>
                <a:gd name="T8" fmla="*/ 2147483647 w 2903"/>
                <a:gd name="T9" fmla="*/ 2147483647 h 733"/>
                <a:gd name="T10" fmla="*/ 2147483647 w 2903"/>
                <a:gd name="T11" fmla="*/ 2147483647 h 733"/>
                <a:gd name="T12" fmla="*/ 0 60000 65536"/>
                <a:gd name="T13" fmla="*/ 0 60000 65536"/>
                <a:gd name="T14" fmla="*/ 0 60000 65536"/>
                <a:gd name="T15" fmla="*/ 0 60000 65536"/>
                <a:gd name="T16" fmla="*/ 0 60000 65536"/>
                <a:gd name="T17" fmla="*/ 0 60000 65536"/>
                <a:gd name="T18" fmla="*/ 0 w 2903"/>
                <a:gd name="T19" fmla="*/ 0 h 733"/>
                <a:gd name="T20" fmla="*/ 2903 w 2903"/>
                <a:gd name="T21" fmla="*/ 733 h 733"/>
              </a:gdLst>
              <a:ahLst/>
              <a:cxnLst>
                <a:cxn ang="T12">
                  <a:pos x="T0" y="T1"/>
                </a:cxn>
                <a:cxn ang="T13">
                  <a:pos x="T2" y="T3"/>
                </a:cxn>
                <a:cxn ang="T14">
                  <a:pos x="T4" y="T5"/>
                </a:cxn>
                <a:cxn ang="T15">
                  <a:pos x="T6" y="T7"/>
                </a:cxn>
                <a:cxn ang="T16">
                  <a:pos x="T8" y="T9"/>
                </a:cxn>
                <a:cxn ang="T17">
                  <a:pos x="T10" y="T11"/>
                </a:cxn>
              </a:cxnLst>
              <a:rect l="T18" t="T19" r="T20" b="T21"/>
              <a:pathLst>
                <a:path w="2903" h="733">
                  <a:moveTo>
                    <a:pt x="0" y="634"/>
                  </a:moveTo>
                  <a:cubicBezTo>
                    <a:pt x="182" y="630"/>
                    <a:pt x="364" y="626"/>
                    <a:pt x="545" y="634"/>
                  </a:cubicBezTo>
                  <a:cubicBezTo>
                    <a:pt x="726" y="642"/>
                    <a:pt x="908" y="733"/>
                    <a:pt x="1089" y="680"/>
                  </a:cubicBezTo>
                  <a:cubicBezTo>
                    <a:pt x="1270" y="627"/>
                    <a:pt x="1414" y="423"/>
                    <a:pt x="1633" y="317"/>
                  </a:cubicBezTo>
                  <a:cubicBezTo>
                    <a:pt x="1852" y="211"/>
                    <a:pt x="2192" y="90"/>
                    <a:pt x="2404" y="45"/>
                  </a:cubicBezTo>
                  <a:cubicBezTo>
                    <a:pt x="2616" y="0"/>
                    <a:pt x="2759" y="22"/>
                    <a:pt x="2903" y="45"/>
                  </a:cubicBezTo>
                </a:path>
              </a:pathLst>
            </a:custGeom>
            <a:noFill/>
            <a:ln w="9525">
              <a:solidFill>
                <a:srgbClr val="C0C0C0"/>
              </a:solidFill>
              <a:round/>
              <a:headEnd/>
              <a:tailEnd/>
            </a:ln>
          </p:spPr>
          <p:txBody>
            <a:bodyPr lIns="82014" tIns="41007" rIns="82014" bIns="41007"/>
            <a:lstStyle/>
            <a:p>
              <a:endParaRPr lang="nl-NL" smtClean="0">
                <a:solidFill>
                  <a:srgbClr val="000000"/>
                </a:solidFill>
              </a:endParaRPr>
            </a:p>
          </p:txBody>
        </p:sp>
        <p:sp>
          <p:nvSpPr>
            <p:cNvPr id="26" name="Text Box 19"/>
            <p:cNvSpPr txBox="1">
              <a:spLocks noChangeArrowheads="1"/>
            </p:cNvSpPr>
            <p:nvPr/>
          </p:nvSpPr>
          <p:spPr bwMode="auto">
            <a:xfrm>
              <a:off x="2508194" y="6103947"/>
              <a:ext cx="908049" cy="361610"/>
            </a:xfrm>
            <a:prstGeom prst="rect">
              <a:avLst/>
            </a:prstGeom>
            <a:noFill/>
            <a:ln w="9525">
              <a:noFill/>
              <a:miter lim="800000"/>
              <a:headEnd/>
              <a:tailEnd/>
            </a:ln>
          </p:spPr>
          <p:txBody>
            <a:bodyPr lIns="82014" tIns="41007" rIns="82014" bIns="41007">
              <a:spAutoFit/>
            </a:bodyPr>
            <a:lstStyle/>
            <a:p>
              <a:pPr>
                <a:spcBef>
                  <a:spcPct val="50000"/>
                </a:spcBef>
              </a:pPr>
              <a:r>
                <a:rPr lang="en-US" sz="1100" dirty="0" smtClean="0">
                  <a:solidFill>
                    <a:srgbClr val="000000"/>
                  </a:solidFill>
                </a:rPr>
                <a:t>t = 0</a:t>
              </a:r>
            </a:p>
          </p:txBody>
        </p:sp>
        <p:pic>
          <p:nvPicPr>
            <p:cNvPr id="27" name="Picture 20"/>
            <p:cNvPicPr>
              <a:picLocks noChangeAspect="1" noChangeArrowheads="1"/>
            </p:cNvPicPr>
            <p:nvPr/>
          </p:nvPicPr>
          <p:blipFill>
            <a:blip r:embed="rId3" cstate="print">
              <a:lum contrast="40000"/>
            </a:blip>
            <a:srcRect/>
            <a:stretch>
              <a:fillRect/>
            </a:stretch>
          </p:blipFill>
          <p:spPr bwMode="auto">
            <a:xfrm>
              <a:off x="1714502" y="5335588"/>
              <a:ext cx="466725" cy="290512"/>
            </a:xfrm>
            <a:prstGeom prst="rect">
              <a:avLst/>
            </a:prstGeom>
            <a:noFill/>
            <a:ln w="9525">
              <a:noFill/>
              <a:round/>
              <a:headEnd/>
              <a:tailEnd/>
            </a:ln>
          </p:spPr>
        </p:pic>
        <p:sp>
          <p:nvSpPr>
            <p:cNvPr id="28" name="Text Box 21"/>
            <p:cNvSpPr txBox="1">
              <a:spLocks noChangeArrowheads="1"/>
            </p:cNvSpPr>
            <p:nvPr/>
          </p:nvSpPr>
          <p:spPr bwMode="auto">
            <a:xfrm>
              <a:off x="7602539" y="2651126"/>
              <a:ext cx="2119495" cy="383684"/>
            </a:xfrm>
            <a:prstGeom prst="rect">
              <a:avLst/>
            </a:prstGeom>
            <a:noFill/>
            <a:ln w="9525">
              <a:noFill/>
              <a:miter lim="800000"/>
              <a:headEnd/>
              <a:tailEnd/>
            </a:ln>
          </p:spPr>
          <p:txBody>
            <a:bodyPr wrap="square" lIns="82014" tIns="41007" rIns="82014" bIns="41007">
              <a:spAutoFit/>
            </a:bodyPr>
            <a:lstStyle/>
            <a:p>
              <a:pPr>
                <a:spcBef>
                  <a:spcPct val="50000"/>
                </a:spcBef>
              </a:pPr>
              <a:r>
                <a:rPr lang="en-US" sz="1200" dirty="0" err="1" smtClean="0">
                  <a:solidFill>
                    <a:srgbClr val="002776"/>
                  </a:solidFill>
                </a:rPr>
                <a:t>pronóstico</a:t>
              </a:r>
              <a:endParaRPr lang="en-US" sz="1200" dirty="0" smtClean="0">
                <a:solidFill>
                  <a:srgbClr val="002776"/>
                </a:solidFill>
              </a:endParaRPr>
            </a:p>
          </p:txBody>
        </p:sp>
        <p:sp>
          <p:nvSpPr>
            <p:cNvPr id="29" name="Text Box 22"/>
            <p:cNvSpPr txBox="1">
              <a:spLocks noChangeArrowheads="1"/>
            </p:cNvSpPr>
            <p:nvPr/>
          </p:nvSpPr>
          <p:spPr bwMode="auto">
            <a:xfrm>
              <a:off x="5837237" y="2016125"/>
              <a:ext cx="1822431" cy="383684"/>
            </a:xfrm>
            <a:prstGeom prst="rect">
              <a:avLst/>
            </a:prstGeom>
            <a:noFill/>
            <a:ln w="9525">
              <a:noFill/>
              <a:miter lim="800000"/>
              <a:headEnd/>
              <a:tailEnd/>
            </a:ln>
          </p:spPr>
          <p:txBody>
            <a:bodyPr wrap="square" lIns="82014" tIns="41007" rIns="82014" bIns="41007">
              <a:spAutoFit/>
            </a:bodyPr>
            <a:lstStyle/>
            <a:p>
              <a:pPr>
                <a:spcBef>
                  <a:spcPct val="50000"/>
                </a:spcBef>
              </a:pPr>
              <a:r>
                <a:rPr lang="en-US" sz="1200" dirty="0" err="1" smtClean="0">
                  <a:solidFill>
                    <a:srgbClr val="002776"/>
                  </a:solidFill>
                </a:rPr>
                <a:t>escenario</a:t>
              </a:r>
              <a:endParaRPr lang="en-US" sz="1200" dirty="0" smtClean="0">
                <a:solidFill>
                  <a:srgbClr val="002776"/>
                </a:solidFill>
              </a:endParaRPr>
            </a:p>
          </p:txBody>
        </p:sp>
        <p:sp>
          <p:nvSpPr>
            <p:cNvPr id="30" name="Text Box 23"/>
            <p:cNvSpPr txBox="1">
              <a:spLocks noChangeArrowheads="1"/>
            </p:cNvSpPr>
            <p:nvPr/>
          </p:nvSpPr>
          <p:spPr bwMode="auto">
            <a:xfrm>
              <a:off x="7799388" y="3349628"/>
              <a:ext cx="1999425" cy="383684"/>
            </a:xfrm>
            <a:prstGeom prst="rect">
              <a:avLst/>
            </a:prstGeom>
            <a:noFill/>
            <a:ln w="9525">
              <a:noFill/>
              <a:miter lim="800000"/>
              <a:headEnd/>
              <a:tailEnd/>
            </a:ln>
          </p:spPr>
          <p:txBody>
            <a:bodyPr wrap="square" lIns="82014" tIns="41007" rIns="82014" bIns="41007">
              <a:spAutoFit/>
            </a:bodyPr>
            <a:lstStyle/>
            <a:p>
              <a:pPr>
                <a:spcBef>
                  <a:spcPct val="50000"/>
                </a:spcBef>
              </a:pPr>
              <a:r>
                <a:rPr lang="en-US" sz="1200" dirty="0" err="1" smtClean="0">
                  <a:solidFill>
                    <a:srgbClr val="002776"/>
                  </a:solidFill>
                </a:rPr>
                <a:t>escenario</a:t>
              </a:r>
              <a:endParaRPr lang="en-US" sz="1200" dirty="0" smtClean="0">
                <a:solidFill>
                  <a:srgbClr val="002776"/>
                </a:solidFill>
              </a:endParaRPr>
            </a:p>
          </p:txBody>
        </p:sp>
        <p:sp>
          <p:nvSpPr>
            <p:cNvPr id="31" name="Freeform 24"/>
            <p:cNvSpPr>
              <a:spLocks/>
            </p:cNvSpPr>
            <p:nvPr/>
          </p:nvSpPr>
          <p:spPr bwMode="auto">
            <a:xfrm>
              <a:off x="1976440" y="1762125"/>
              <a:ext cx="3533775" cy="3557588"/>
            </a:xfrm>
            <a:custGeom>
              <a:avLst/>
              <a:gdLst>
                <a:gd name="T0" fmla="*/ 0 w 2449"/>
                <a:gd name="T1" fmla="*/ 2147483647 h 2540"/>
                <a:gd name="T2" fmla="*/ 2147483647 w 2449"/>
                <a:gd name="T3" fmla="*/ 2147483647 h 2540"/>
                <a:gd name="T4" fmla="*/ 2147483647 w 2449"/>
                <a:gd name="T5" fmla="*/ 2147483647 h 2540"/>
                <a:gd name="T6" fmla="*/ 2147483647 w 2449"/>
                <a:gd name="T7" fmla="*/ 2147483647 h 2540"/>
                <a:gd name="T8" fmla="*/ 2147483647 w 2449"/>
                <a:gd name="T9" fmla="*/ 2147483647 h 2540"/>
                <a:gd name="T10" fmla="*/ 2147483647 w 2449"/>
                <a:gd name="T11" fmla="*/ 2147483647 h 2540"/>
                <a:gd name="T12" fmla="*/ 2147483647 w 2449"/>
                <a:gd name="T13" fmla="*/ 0 h 2540"/>
                <a:gd name="T14" fmla="*/ 0 60000 65536"/>
                <a:gd name="T15" fmla="*/ 0 60000 65536"/>
                <a:gd name="T16" fmla="*/ 0 60000 65536"/>
                <a:gd name="T17" fmla="*/ 0 60000 65536"/>
                <a:gd name="T18" fmla="*/ 0 60000 65536"/>
                <a:gd name="T19" fmla="*/ 0 60000 65536"/>
                <a:gd name="T20" fmla="*/ 0 60000 65536"/>
                <a:gd name="T21" fmla="*/ 0 w 2449"/>
                <a:gd name="T22" fmla="*/ 0 h 2540"/>
                <a:gd name="T23" fmla="*/ 2449 w 2449"/>
                <a:gd name="T24" fmla="*/ 2540 h 25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9" h="2540">
                  <a:moveTo>
                    <a:pt x="0" y="2540"/>
                  </a:moveTo>
                  <a:cubicBezTo>
                    <a:pt x="37" y="2192"/>
                    <a:pt x="75" y="1845"/>
                    <a:pt x="136" y="1633"/>
                  </a:cubicBezTo>
                  <a:cubicBezTo>
                    <a:pt x="197" y="1421"/>
                    <a:pt x="219" y="1368"/>
                    <a:pt x="363" y="1270"/>
                  </a:cubicBezTo>
                  <a:cubicBezTo>
                    <a:pt x="507" y="1172"/>
                    <a:pt x="817" y="1141"/>
                    <a:pt x="998" y="1043"/>
                  </a:cubicBezTo>
                  <a:cubicBezTo>
                    <a:pt x="1179" y="945"/>
                    <a:pt x="1307" y="801"/>
                    <a:pt x="1451" y="680"/>
                  </a:cubicBezTo>
                  <a:cubicBezTo>
                    <a:pt x="1595" y="559"/>
                    <a:pt x="1694" y="430"/>
                    <a:pt x="1860" y="317"/>
                  </a:cubicBezTo>
                  <a:cubicBezTo>
                    <a:pt x="2026" y="204"/>
                    <a:pt x="2237" y="102"/>
                    <a:pt x="2449" y="0"/>
                  </a:cubicBezTo>
                </a:path>
              </a:pathLst>
            </a:custGeom>
            <a:noFill/>
            <a:ln w="38100">
              <a:solidFill>
                <a:srgbClr val="FF0000"/>
              </a:solidFill>
              <a:round/>
              <a:headEnd/>
              <a:tailEnd type="triangle" w="med" len="med"/>
            </a:ln>
          </p:spPr>
          <p:txBody>
            <a:bodyPr lIns="82014" tIns="41007" rIns="82014" bIns="41007"/>
            <a:lstStyle/>
            <a:p>
              <a:endParaRPr lang="nl-NL" smtClean="0">
                <a:solidFill>
                  <a:srgbClr val="000000"/>
                </a:solidFill>
              </a:endParaRPr>
            </a:p>
          </p:txBody>
        </p:sp>
        <p:sp>
          <p:nvSpPr>
            <p:cNvPr id="32" name="Freeform 25"/>
            <p:cNvSpPr>
              <a:spLocks/>
            </p:cNvSpPr>
            <p:nvPr/>
          </p:nvSpPr>
          <p:spPr bwMode="auto">
            <a:xfrm>
              <a:off x="2106613" y="4451352"/>
              <a:ext cx="6086475" cy="1154113"/>
            </a:xfrm>
            <a:custGeom>
              <a:avLst/>
              <a:gdLst>
                <a:gd name="T0" fmla="*/ 0 w 4218"/>
                <a:gd name="T1" fmla="*/ 2147483647 h 824"/>
                <a:gd name="T2" fmla="*/ 2147483647 w 4218"/>
                <a:gd name="T3" fmla="*/ 2147483647 h 824"/>
                <a:gd name="T4" fmla="*/ 2147483647 w 4218"/>
                <a:gd name="T5" fmla="*/ 2147483647 h 824"/>
                <a:gd name="T6" fmla="*/ 2147483647 w 4218"/>
                <a:gd name="T7" fmla="*/ 2147483647 h 824"/>
                <a:gd name="T8" fmla="*/ 2147483647 w 4218"/>
                <a:gd name="T9" fmla="*/ 2147483647 h 824"/>
                <a:gd name="T10" fmla="*/ 2147483647 w 4218"/>
                <a:gd name="T11" fmla="*/ 2147483647 h 824"/>
                <a:gd name="T12" fmla="*/ 2147483647 w 4218"/>
                <a:gd name="T13" fmla="*/ 2147483647 h 824"/>
                <a:gd name="T14" fmla="*/ 0 60000 65536"/>
                <a:gd name="T15" fmla="*/ 0 60000 65536"/>
                <a:gd name="T16" fmla="*/ 0 60000 65536"/>
                <a:gd name="T17" fmla="*/ 0 60000 65536"/>
                <a:gd name="T18" fmla="*/ 0 60000 65536"/>
                <a:gd name="T19" fmla="*/ 0 60000 65536"/>
                <a:gd name="T20" fmla="*/ 0 60000 65536"/>
                <a:gd name="T21" fmla="*/ 0 w 4218"/>
                <a:gd name="T22" fmla="*/ 0 h 824"/>
                <a:gd name="T23" fmla="*/ 4218 w 4218"/>
                <a:gd name="T24" fmla="*/ 824 h 8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8" h="824">
                  <a:moveTo>
                    <a:pt x="0" y="711"/>
                  </a:moveTo>
                  <a:cubicBezTo>
                    <a:pt x="404" y="703"/>
                    <a:pt x="808" y="696"/>
                    <a:pt x="1088" y="711"/>
                  </a:cubicBezTo>
                  <a:cubicBezTo>
                    <a:pt x="1368" y="726"/>
                    <a:pt x="1436" y="824"/>
                    <a:pt x="1678" y="801"/>
                  </a:cubicBezTo>
                  <a:cubicBezTo>
                    <a:pt x="1920" y="778"/>
                    <a:pt x="2275" y="673"/>
                    <a:pt x="2540" y="575"/>
                  </a:cubicBezTo>
                  <a:cubicBezTo>
                    <a:pt x="2805" y="477"/>
                    <a:pt x="3024" y="303"/>
                    <a:pt x="3266" y="212"/>
                  </a:cubicBezTo>
                  <a:cubicBezTo>
                    <a:pt x="3508" y="121"/>
                    <a:pt x="3832" y="60"/>
                    <a:pt x="3991" y="30"/>
                  </a:cubicBezTo>
                  <a:cubicBezTo>
                    <a:pt x="4150" y="0"/>
                    <a:pt x="4184" y="15"/>
                    <a:pt x="4218" y="30"/>
                  </a:cubicBezTo>
                </a:path>
              </a:pathLst>
            </a:custGeom>
            <a:noFill/>
            <a:ln w="38100">
              <a:solidFill>
                <a:srgbClr val="FF0000"/>
              </a:solidFill>
              <a:round/>
              <a:headEnd/>
              <a:tailEnd type="triangle" w="med" len="med"/>
            </a:ln>
          </p:spPr>
          <p:txBody>
            <a:bodyPr lIns="82014" tIns="41007" rIns="82014" bIns="41007"/>
            <a:lstStyle/>
            <a:p>
              <a:endParaRPr lang="nl-NL" smtClean="0">
                <a:solidFill>
                  <a:srgbClr val="000000"/>
                </a:solidFill>
              </a:endParaRPr>
            </a:p>
          </p:txBody>
        </p:sp>
        <p:pic>
          <p:nvPicPr>
            <p:cNvPr id="33" name="Picture 26"/>
            <p:cNvPicPr>
              <a:picLocks noChangeAspect="1" noChangeArrowheads="1"/>
            </p:cNvPicPr>
            <p:nvPr/>
          </p:nvPicPr>
          <p:blipFill>
            <a:blip r:embed="rId7" cstate="print"/>
            <a:srcRect/>
            <a:stretch>
              <a:fillRect/>
            </a:stretch>
          </p:blipFill>
          <p:spPr bwMode="auto">
            <a:xfrm>
              <a:off x="2171702" y="3413125"/>
              <a:ext cx="523875" cy="327025"/>
            </a:xfrm>
            <a:prstGeom prst="rect">
              <a:avLst/>
            </a:prstGeom>
            <a:noFill/>
            <a:ln w="9525">
              <a:noFill/>
              <a:miter lim="800000"/>
              <a:headEnd/>
              <a:tailEnd/>
            </a:ln>
          </p:spPr>
        </p:pic>
        <p:pic>
          <p:nvPicPr>
            <p:cNvPr id="34" name="Picture 27"/>
            <p:cNvPicPr>
              <a:picLocks noChangeAspect="1" noChangeArrowheads="1"/>
            </p:cNvPicPr>
            <p:nvPr/>
          </p:nvPicPr>
          <p:blipFill>
            <a:blip r:embed="rId7" cstate="print"/>
            <a:srcRect/>
            <a:stretch>
              <a:fillRect/>
            </a:stretch>
          </p:blipFill>
          <p:spPr bwMode="auto">
            <a:xfrm>
              <a:off x="3351215" y="2905125"/>
              <a:ext cx="523875" cy="327025"/>
            </a:xfrm>
            <a:prstGeom prst="rect">
              <a:avLst/>
            </a:prstGeom>
            <a:noFill/>
            <a:ln w="9525">
              <a:noFill/>
              <a:miter lim="800000"/>
              <a:headEnd/>
              <a:tailEnd/>
            </a:ln>
          </p:spPr>
        </p:pic>
        <p:pic>
          <p:nvPicPr>
            <p:cNvPr id="35" name="Picture 28"/>
            <p:cNvPicPr>
              <a:picLocks noChangeAspect="1" noChangeArrowheads="1"/>
            </p:cNvPicPr>
            <p:nvPr/>
          </p:nvPicPr>
          <p:blipFill>
            <a:blip r:embed="rId7" cstate="print"/>
            <a:srcRect/>
            <a:stretch>
              <a:fillRect/>
            </a:stretch>
          </p:blipFill>
          <p:spPr bwMode="auto">
            <a:xfrm>
              <a:off x="4267202" y="2079627"/>
              <a:ext cx="523875" cy="328613"/>
            </a:xfrm>
            <a:prstGeom prst="rect">
              <a:avLst/>
            </a:prstGeom>
            <a:noFill/>
            <a:ln w="9525">
              <a:noFill/>
              <a:miter lim="800000"/>
              <a:headEnd/>
              <a:tailEnd/>
            </a:ln>
          </p:spPr>
        </p:pic>
        <p:pic>
          <p:nvPicPr>
            <p:cNvPr id="36" name="Picture 29"/>
            <p:cNvPicPr>
              <a:picLocks noChangeAspect="1" noChangeArrowheads="1"/>
            </p:cNvPicPr>
            <p:nvPr/>
          </p:nvPicPr>
          <p:blipFill>
            <a:blip r:embed="rId7" cstate="print"/>
            <a:srcRect/>
            <a:stretch>
              <a:fillRect/>
            </a:stretch>
          </p:blipFill>
          <p:spPr bwMode="auto">
            <a:xfrm>
              <a:off x="3873502" y="5319713"/>
              <a:ext cx="523875" cy="327025"/>
            </a:xfrm>
            <a:prstGeom prst="rect">
              <a:avLst/>
            </a:prstGeom>
            <a:noFill/>
            <a:ln w="9525">
              <a:noFill/>
              <a:miter lim="800000"/>
              <a:headEnd/>
              <a:tailEnd/>
            </a:ln>
          </p:spPr>
        </p:pic>
        <p:pic>
          <p:nvPicPr>
            <p:cNvPr id="37" name="Picture 30"/>
            <p:cNvPicPr>
              <a:picLocks noChangeAspect="1" noChangeArrowheads="1"/>
            </p:cNvPicPr>
            <p:nvPr/>
          </p:nvPicPr>
          <p:blipFill>
            <a:blip r:embed="rId7" cstate="print"/>
            <a:srcRect/>
            <a:stretch>
              <a:fillRect/>
            </a:stretch>
          </p:blipFill>
          <p:spPr bwMode="auto">
            <a:xfrm>
              <a:off x="5705477" y="5065714"/>
              <a:ext cx="523875" cy="327025"/>
            </a:xfrm>
            <a:prstGeom prst="rect">
              <a:avLst/>
            </a:prstGeom>
            <a:noFill/>
            <a:ln w="9525">
              <a:noFill/>
              <a:miter lim="800000"/>
              <a:headEnd/>
              <a:tailEnd/>
            </a:ln>
          </p:spPr>
        </p:pic>
        <p:pic>
          <p:nvPicPr>
            <p:cNvPr id="38" name="Picture 31"/>
            <p:cNvPicPr>
              <a:picLocks noChangeAspect="1" noChangeArrowheads="1"/>
            </p:cNvPicPr>
            <p:nvPr/>
          </p:nvPicPr>
          <p:blipFill>
            <a:blip r:embed="rId7" cstate="print"/>
            <a:srcRect/>
            <a:stretch>
              <a:fillRect/>
            </a:stretch>
          </p:blipFill>
          <p:spPr bwMode="auto">
            <a:xfrm>
              <a:off x="7277102" y="4430713"/>
              <a:ext cx="523875" cy="327025"/>
            </a:xfrm>
            <a:prstGeom prst="rect">
              <a:avLst/>
            </a:prstGeom>
            <a:noFill/>
            <a:ln w="9525">
              <a:noFill/>
              <a:miter lim="800000"/>
              <a:headEnd/>
              <a:tailEnd/>
            </a:ln>
          </p:spPr>
        </p:pic>
        <p:sp>
          <p:nvSpPr>
            <p:cNvPr id="39" name="Text Box 32"/>
            <p:cNvSpPr txBox="1">
              <a:spLocks noChangeArrowheads="1"/>
            </p:cNvSpPr>
            <p:nvPr/>
          </p:nvSpPr>
          <p:spPr bwMode="auto">
            <a:xfrm>
              <a:off x="5610173" y="1600922"/>
              <a:ext cx="4124155" cy="383684"/>
            </a:xfrm>
            <a:prstGeom prst="rect">
              <a:avLst/>
            </a:prstGeom>
            <a:noFill/>
            <a:ln w="9525">
              <a:noFill/>
              <a:miter lim="800000"/>
              <a:headEnd/>
              <a:tailEnd/>
            </a:ln>
          </p:spPr>
          <p:txBody>
            <a:bodyPr wrap="square" lIns="82014" tIns="41007" rIns="82014" bIns="41007">
              <a:spAutoFit/>
            </a:bodyPr>
            <a:lstStyle/>
            <a:p>
              <a:pPr>
                <a:spcBef>
                  <a:spcPct val="50000"/>
                </a:spcBef>
              </a:pPr>
              <a:r>
                <a:rPr lang="en-US" sz="1200" dirty="0" err="1" smtClean="0">
                  <a:solidFill>
                    <a:srgbClr val="002776"/>
                  </a:solidFill>
                </a:rPr>
                <a:t>escenario</a:t>
              </a:r>
              <a:r>
                <a:rPr lang="en-US" sz="1200" dirty="0" smtClean="0">
                  <a:solidFill>
                    <a:srgbClr val="002776"/>
                  </a:solidFill>
                </a:rPr>
                <a:t> de </a:t>
              </a:r>
              <a:r>
                <a:rPr lang="en-US" sz="1200" dirty="0" err="1" smtClean="0">
                  <a:solidFill>
                    <a:srgbClr val="002776"/>
                  </a:solidFill>
                </a:rPr>
                <a:t>estrés</a:t>
              </a:r>
              <a:endParaRPr lang="en-US" sz="1200" dirty="0" smtClean="0">
                <a:solidFill>
                  <a:srgbClr val="002776"/>
                </a:solidFill>
              </a:endParaRPr>
            </a:p>
          </p:txBody>
        </p:sp>
        <p:sp>
          <p:nvSpPr>
            <p:cNvPr id="40" name="Text Box 33"/>
            <p:cNvSpPr txBox="1">
              <a:spLocks noChangeArrowheads="1"/>
            </p:cNvSpPr>
            <p:nvPr/>
          </p:nvSpPr>
          <p:spPr bwMode="auto">
            <a:xfrm>
              <a:off x="7800975" y="4532820"/>
              <a:ext cx="1972372" cy="648575"/>
            </a:xfrm>
            <a:prstGeom prst="rect">
              <a:avLst/>
            </a:prstGeom>
            <a:noFill/>
            <a:ln w="9525">
              <a:noFill/>
              <a:miter lim="800000"/>
              <a:headEnd/>
              <a:tailEnd/>
            </a:ln>
          </p:spPr>
          <p:txBody>
            <a:bodyPr wrap="square" lIns="82014" tIns="41007" rIns="82014" bIns="41007">
              <a:spAutoFit/>
            </a:bodyPr>
            <a:lstStyle/>
            <a:p>
              <a:pPr>
                <a:spcBef>
                  <a:spcPct val="50000"/>
                </a:spcBef>
              </a:pPr>
              <a:r>
                <a:rPr lang="en-US" sz="1200" dirty="0" err="1" smtClean="0">
                  <a:solidFill>
                    <a:srgbClr val="002776"/>
                  </a:solidFill>
                </a:rPr>
                <a:t>escenario</a:t>
              </a:r>
              <a:r>
                <a:rPr lang="en-US" sz="1200" dirty="0" smtClean="0">
                  <a:solidFill>
                    <a:srgbClr val="002776"/>
                  </a:solidFill>
                </a:rPr>
                <a:t> de </a:t>
              </a:r>
              <a:r>
                <a:rPr lang="en-US" sz="1200" dirty="0" err="1" smtClean="0">
                  <a:solidFill>
                    <a:srgbClr val="002776"/>
                  </a:solidFill>
                </a:rPr>
                <a:t>estrés</a:t>
              </a:r>
              <a:endParaRPr lang="en-US" sz="1200" dirty="0" smtClean="0">
                <a:solidFill>
                  <a:srgbClr val="002776"/>
                </a:solidFill>
              </a:endParaRPr>
            </a:p>
          </p:txBody>
        </p:sp>
        <p:grpSp>
          <p:nvGrpSpPr>
            <p:cNvPr id="41" name="Group 34"/>
            <p:cNvGrpSpPr>
              <a:grpSpLocks/>
            </p:cNvGrpSpPr>
            <p:nvPr/>
          </p:nvGrpSpPr>
          <p:grpSpPr bwMode="auto">
            <a:xfrm>
              <a:off x="3039202" y="5399580"/>
              <a:ext cx="5074893" cy="1431876"/>
              <a:chOff x="1651" y="2960"/>
              <a:chExt cx="4082" cy="1123"/>
            </a:xfrm>
          </p:grpSpPr>
          <p:sp>
            <p:nvSpPr>
              <p:cNvPr id="46" name="Freeform 35"/>
              <p:cNvSpPr>
                <a:spLocks noChangeArrowheads="1"/>
              </p:cNvSpPr>
              <p:nvPr/>
            </p:nvSpPr>
            <p:spPr bwMode="auto">
              <a:xfrm>
                <a:off x="1651" y="3031"/>
                <a:ext cx="3956" cy="1052"/>
              </a:xfrm>
              <a:custGeom>
                <a:avLst/>
                <a:gdLst>
                  <a:gd name="T0" fmla="*/ 0 w 2812"/>
                  <a:gd name="T1" fmla="*/ 382 h 1179"/>
                  <a:gd name="T2" fmla="*/ 0 w 2812"/>
                  <a:gd name="T3" fmla="*/ 474 h 1179"/>
                  <a:gd name="T4" fmla="*/ 43143 w 2812"/>
                  <a:gd name="T5" fmla="*/ 36 h 1179"/>
                  <a:gd name="T6" fmla="*/ 43143 w 2812"/>
                  <a:gd name="T7" fmla="*/ 0 h 1179"/>
                  <a:gd name="T8" fmla="*/ 0 w 2812"/>
                  <a:gd name="T9" fmla="*/ 382 h 1179"/>
                  <a:gd name="T10" fmla="*/ 0 60000 65536"/>
                  <a:gd name="T11" fmla="*/ 0 60000 65536"/>
                  <a:gd name="T12" fmla="*/ 0 60000 65536"/>
                  <a:gd name="T13" fmla="*/ 0 60000 65536"/>
                  <a:gd name="T14" fmla="*/ 0 60000 65536"/>
                  <a:gd name="T15" fmla="*/ 0 w 2812"/>
                  <a:gd name="T16" fmla="*/ 0 h 1179"/>
                  <a:gd name="T17" fmla="*/ 2812 w 2812"/>
                  <a:gd name="T18" fmla="*/ 1179 h 1179"/>
                </a:gdLst>
                <a:ahLst/>
                <a:cxnLst>
                  <a:cxn ang="T10">
                    <a:pos x="T0" y="T1"/>
                  </a:cxn>
                  <a:cxn ang="T11">
                    <a:pos x="T2" y="T3"/>
                  </a:cxn>
                  <a:cxn ang="T12">
                    <a:pos x="T4" y="T5"/>
                  </a:cxn>
                  <a:cxn ang="T13">
                    <a:pos x="T6" y="T7"/>
                  </a:cxn>
                  <a:cxn ang="T14">
                    <a:pos x="T8" y="T9"/>
                  </a:cxn>
                </a:cxnLst>
                <a:rect l="T15" t="T16" r="T17" b="T18"/>
                <a:pathLst>
                  <a:path w="2812" h="1179">
                    <a:moveTo>
                      <a:pt x="0" y="952"/>
                    </a:moveTo>
                    <a:lnTo>
                      <a:pt x="0" y="1179"/>
                    </a:lnTo>
                    <a:lnTo>
                      <a:pt x="2812" y="90"/>
                    </a:lnTo>
                    <a:lnTo>
                      <a:pt x="2812" y="0"/>
                    </a:lnTo>
                    <a:lnTo>
                      <a:pt x="0" y="952"/>
                    </a:lnTo>
                    <a:close/>
                  </a:path>
                </a:pathLst>
              </a:custGeom>
              <a:gradFill rotWithShape="0">
                <a:gsLst>
                  <a:gs pos="0">
                    <a:schemeClr val="accent1"/>
                  </a:gs>
                  <a:gs pos="100000">
                    <a:schemeClr val="folHlink"/>
                  </a:gs>
                </a:gsLst>
                <a:lin ang="0" scaled="1"/>
              </a:gradFill>
              <a:ln w="9525">
                <a:noFill/>
                <a:round/>
                <a:headEnd/>
                <a:tailEnd/>
              </a:ln>
            </p:spPr>
            <p:txBody>
              <a:bodyPr wrap="none" anchor="ctr"/>
              <a:lstStyle/>
              <a:p>
                <a:endParaRPr lang="nl-NL" smtClean="0">
                  <a:solidFill>
                    <a:srgbClr val="000000"/>
                  </a:solidFill>
                </a:endParaRPr>
              </a:p>
            </p:txBody>
          </p:sp>
          <p:sp>
            <p:nvSpPr>
              <p:cNvPr id="47" name="Freeform 36"/>
              <p:cNvSpPr>
                <a:spLocks noChangeArrowheads="1"/>
              </p:cNvSpPr>
              <p:nvPr/>
            </p:nvSpPr>
            <p:spPr bwMode="auto">
              <a:xfrm>
                <a:off x="5606" y="2960"/>
                <a:ext cx="127" cy="244"/>
              </a:xfrm>
              <a:custGeom>
                <a:avLst/>
                <a:gdLst>
                  <a:gd name="T0" fmla="*/ 0 w 90"/>
                  <a:gd name="T1" fmla="*/ 0 h 273"/>
                  <a:gd name="T2" fmla="*/ 0 w 90"/>
                  <a:gd name="T3" fmla="*/ 111 h 273"/>
                  <a:gd name="T4" fmla="*/ 1415 w 90"/>
                  <a:gd name="T5" fmla="*/ 37 h 273"/>
                  <a:gd name="T6" fmla="*/ 0 w 90"/>
                  <a:gd name="T7" fmla="*/ 0 h 273"/>
                  <a:gd name="T8" fmla="*/ 0 60000 65536"/>
                  <a:gd name="T9" fmla="*/ 0 60000 65536"/>
                  <a:gd name="T10" fmla="*/ 0 60000 65536"/>
                  <a:gd name="T11" fmla="*/ 0 60000 65536"/>
                  <a:gd name="T12" fmla="*/ 0 w 90"/>
                  <a:gd name="T13" fmla="*/ 0 h 273"/>
                  <a:gd name="T14" fmla="*/ 90 w 90"/>
                  <a:gd name="T15" fmla="*/ 273 h 273"/>
                </a:gdLst>
                <a:ahLst/>
                <a:cxnLst>
                  <a:cxn ang="T8">
                    <a:pos x="T0" y="T1"/>
                  </a:cxn>
                  <a:cxn ang="T9">
                    <a:pos x="T2" y="T3"/>
                  </a:cxn>
                  <a:cxn ang="T10">
                    <a:pos x="T4" y="T5"/>
                  </a:cxn>
                  <a:cxn ang="T11">
                    <a:pos x="T6" y="T7"/>
                  </a:cxn>
                </a:cxnLst>
                <a:rect l="T12" t="T13" r="T14" b="T15"/>
                <a:pathLst>
                  <a:path w="90" h="273">
                    <a:moveTo>
                      <a:pt x="0" y="0"/>
                    </a:moveTo>
                    <a:lnTo>
                      <a:pt x="0" y="273"/>
                    </a:lnTo>
                    <a:lnTo>
                      <a:pt x="90" y="91"/>
                    </a:lnTo>
                    <a:lnTo>
                      <a:pt x="0" y="0"/>
                    </a:lnTo>
                    <a:close/>
                  </a:path>
                </a:pathLst>
              </a:custGeom>
              <a:gradFill rotWithShape="0">
                <a:gsLst>
                  <a:gs pos="0">
                    <a:schemeClr val="accent1"/>
                  </a:gs>
                  <a:gs pos="100000">
                    <a:schemeClr val="folHlink"/>
                  </a:gs>
                </a:gsLst>
                <a:lin ang="0" scaled="1"/>
              </a:gradFill>
              <a:ln w="9525">
                <a:noFill/>
                <a:round/>
                <a:headEnd/>
                <a:tailEnd/>
              </a:ln>
            </p:spPr>
            <p:txBody>
              <a:bodyPr wrap="none" anchor="ctr"/>
              <a:lstStyle/>
              <a:p>
                <a:endParaRPr lang="nl-NL" smtClean="0">
                  <a:solidFill>
                    <a:srgbClr val="000000"/>
                  </a:solidFill>
                </a:endParaRPr>
              </a:p>
            </p:txBody>
          </p:sp>
        </p:grpSp>
        <p:sp>
          <p:nvSpPr>
            <p:cNvPr id="42" name="Text Box 37"/>
            <p:cNvSpPr txBox="1">
              <a:spLocks noChangeArrowheads="1"/>
            </p:cNvSpPr>
            <p:nvPr/>
          </p:nvSpPr>
          <p:spPr bwMode="auto">
            <a:xfrm>
              <a:off x="4500563" y="5846765"/>
              <a:ext cx="3262312" cy="331787"/>
            </a:xfrm>
            <a:prstGeom prst="rect">
              <a:avLst/>
            </a:prstGeom>
            <a:noFill/>
            <a:ln w="9525">
              <a:noFill/>
              <a:round/>
              <a:headEnd/>
              <a:tailEnd/>
            </a:ln>
          </p:spPr>
          <p:txBody>
            <a:bodyPr wrap="none" lIns="82014" tIns="41007" rIns="82014" bIns="41007" anchor="ctr"/>
            <a:lstStyle/>
            <a:p>
              <a:endParaRPr lang="nl-NL" smtClean="0">
                <a:solidFill>
                  <a:srgbClr val="000000"/>
                </a:solidFill>
              </a:endParaRPr>
            </a:p>
          </p:txBody>
        </p:sp>
        <p:sp>
          <p:nvSpPr>
            <p:cNvPr id="43" name="Text Box 38"/>
            <p:cNvSpPr txBox="1">
              <a:spLocks noChangeArrowheads="1"/>
            </p:cNvSpPr>
            <p:nvPr/>
          </p:nvSpPr>
          <p:spPr bwMode="auto">
            <a:xfrm>
              <a:off x="4278183" y="5772026"/>
              <a:ext cx="906464" cy="361610"/>
            </a:xfrm>
            <a:prstGeom prst="rect">
              <a:avLst/>
            </a:prstGeom>
            <a:noFill/>
            <a:ln w="9525">
              <a:noFill/>
              <a:miter lim="800000"/>
              <a:headEnd/>
              <a:tailEnd/>
            </a:ln>
          </p:spPr>
          <p:txBody>
            <a:bodyPr lIns="82014" tIns="41007" rIns="82014" bIns="41007">
              <a:spAutoFit/>
            </a:bodyPr>
            <a:lstStyle/>
            <a:p>
              <a:pPr>
                <a:spcBef>
                  <a:spcPct val="50000"/>
                </a:spcBef>
              </a:pPr>
              <a:r>
                <a:rPr lang="en-US" sz="1100" dirty="0" smtClean="0">
                  <a:solidFill>
                    <a:srgbClr val="000000"/>
                  </a:solidFill>
                </a:rPr>
                <a:t>t = 1</a:t>
              </a:r>
            </a:p>
          </p:txBody>
        </p:sp>
        <p:sp>
          <p:nvSpPr>
            <p:cNvPr id="44" name="Text Box 39"/>
            <p:cNvSpPr txBox="1">
              <a:spLocks noChangeArrowheads="1"/>
            </p:cNvSpPr>
            <p:nvPr/>
          </p:nvSpPr>
          <p:spPr bwMode="auto">
            <a:xfrm>
              <a:off x="6013073" y="5422921"/>
              <a:ext cx="908049" cy="361610"/>
            </a:xfrm>
            <a:prstGeom prst="rect">
              <a:avLst/>
            </a:prstGeom>
            <a:noFill/>
            <a:ln w="9525">
              <a:noFill/>
              <a:miter lim="800000"/>
              <a:headEnd/>
              <a:tailEnd/>
            </a:ln>
          </p:spPr>
          <p:txBody>
            <a:bodyPr lIns="82014" tIns="41007" rIns="82014" bIns="41007">
              <a:spAutoFit/>
            </a:bodyPr>
            <a:lstStyle/>
            <a:p>
              <a:pPr>
                <a:spcBef>
                  <a:spcPct val="50000"/>
                </a:spcBef>
              </a:pPr>
              <a:r>
                <a:rPr lang="en-US" sz="1100" dirty="0" smtClean="0">
                  <a:solidFill>
                    <a:srgbClr val="000000"/>
                  </a:solidFill>
                </a:rPr>
                <a:t>t = 2</a:t>
              </a:r>
            </a:p>
          </p:txBody>
        </p:sp>
        <p:sp>
          <p:nvSpPr>
            <p:cNvPr id="45" name="Text Box 40"/>
            <p:cNvSpPr txBox="1">
              <a:spLocks noChangeArrowheads="1"/>
            </p:cNvSpPr>
            <p:nvPr/>
          </p:nvSpPr>
          <p:spPr bwMode="auto">
            <a:xfrm>
              <a:off x="7545041" y="5091494"/>
              <a:ext cx="908049" cy="361610"/>
            </a:xfrm>
            <a:prstGeom prst="rect">
              <a:avLst/>
            </a:prstGeom>
            <a:noFill/>
            <a:ln w="9525">
              <a:noFill/>
              <a:miter lim="800000"/>
              <a:headEnd/>
              <a:tailEnd/>
            </a:ln>
          </p:spPr>
          <p:txBody>
            <a:bodyPr lIns="82014" tIns="41007" rIns="82014" bIns="41007">
              <a:spAutoFit/>
            </a:bodyPr>
            <a:lstStyle/>
            <a:p>
              <a:pPr>
                <a:spcBef>
                  <a:spcPct val="50000"/>
                </a:spcBef>
              </a:pPr>
              <a:r>
                <a:rPr lang="en-US" sz="1100" dirty="0" smtClean="0">
                  <a:solidFill>
                    <a:srgbClr val="000000"/>
                  </a:solidFill>
                </a:rPr>
                <a:t>t = 3</a:t>
              </a:r>
            </a:p>
          </p:txBody>
        </p:sp>
      </p:grpSp>
      <p:sp>
        <p:nvSpPr>
          <p:cNvPr id="2" name="TextBox 1"/>
          <p:cNvSpPr txBox="1"/>
          <p:nvPr/>
        </p:nvSpPr>
        <p:spPr>
          <a:xfrm>
            <a:off x="6172880" y="5559043"/>
            <a:ext cx="2143536" cy="246221"/>
          </a:xfrm>
          <a:prstGeom prst="rect">
            <a:avLst/>
          </a:prstGeom>
          <a:noFill/>
        </p:spPr>
        <p:txBody>
          <a:bodyPr wrap="none" rtlCol="0">
            <a:spAutoFit/>
          </a:bodyPr>
          <a:lstStyle/>
          <a:p>
            <a:r>
              <a:rPr lang="en-GB" sz="1000" dirty="0" err="1" smtClean="0">
                <a:latin typeface="SwissReSans" pitchFamily="34" charset="0"/>
              </a:rPr>
              <a:t>Fuente</a:t>
            </a:r>
            <a:r>
              <a:rPr lang="en-GB" sz="1000" dirty="0" smtClean="0">
                <a:latin typeface="SwissReSans" pitchFamily="34" charset="0"/>
              </a:rPr>
              <a:t>: Philipp Keller, Deloitte AG</a:t>
            </a:r>
          </a:p>
        </p:txBody>
      </p:sp>
    </p:spTree>
    <p:extLst>
      <p:ext uri="{BB962C8B-B14F-4D97-AF65-F5344CB8AC3E}">
        <p14:creationId xmlns:p14="http://schemas.microsoft.com/office/powerpoint/2010/main" val="166280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Grp="1" noChangeArrowheads="1"/>
          </p:cNvSpPr>
          <p:nvPr>
            <p:ph type="title"/>
          </p:nvPr>
        </p:nvSpPr>
        <p:spPr/>
        <p:txBody>
          <a:bodyPr/>
          <a:lstStyle/>
          <a:p>
            <a:r>
              <a:rPr lang="en-GB" dirty="0">
                <a:solidFill>
                  <a:srgbClr val="0F4DBC"/>
                </a:solidFill>
                <a:latin typeface="+mn-lt"/>
              </a:rPr>
              <a:t>Swiss Re </a:t>
            </a:r>
            <a:r>
              <a:rPr lang="en-GB" dirty="0" err="1" smtClean="0">
                <a:solidFill>
                  <a:srgbClr val="0F4DBC"/>
                </a:solidFill>
                <a:latin typeface="+mn-lt"/>
              </a:rPr>
              <a:t>está</a:t>
            </a:r>
            <a:r>
              <a:rPr lang="en-GB" dirty="0" smtClean="0">
                <a:solidFill>
                  <a:srgbClr val="0F4DBC"/>
                </a:solidFill>
                <a:latin typeface="+mn-lt"/>
              </a:rPr>
              <a:t> </a:t>
            </a:r>
            <a:r>
              <a:rPr lang="en-GB" dirty="0" err="1" smtClean="0">
                <a:solidFill>
                  <a:srgbClr val="0F4DBC"/>
                </a:solidFill>
                <a:latin typeface="+mn-lt"/>
              </a:rPr>
              <a:t>ampliamente</a:t>
            </a:r>
            <a:r>
              <a:rPr lang="en-GB" dirty="0" smtClean="0">
                <a:solidFill>
                  <a:srgbClr val="0F4DBC"/>
                </a:solidFill>
                <a:latin typeface="+mn-lt"/>
              </a:rPr>
              <a:t> </a:t>
            </a:r>
            <a:r>
              <a:rPr lang="en-GB" dirty="0" err="1" smtClean="0">
                <a:solidFill>
                  <a:srgbClr val="0F4DBC"/>
                </a:solidFill>
                <a:latin typeface="+mn-lt"/>
              </a:rPr>
              <a:t>diversificado</a:t>
            </a:r>
            <a:r>
              <a:rPr lang="en-GB" dirty="0" smtClean="0">
                <a:solidFill>
                  <a:srgbClr val="0F4DBC"/>
                </a:solidFill>
                <a:latin typeface="+mn-lt"/>
              </a:rPr>
              <a:t> </a:t>
            </a:r>
            <a:r>
              <a:rPr lang="en-GB" dirty="0" err="1" smtClean="0">
                <a:solidFill>
                  <a:srgbClr val="0F4DBC"/>
                </a:solidFill>
                <a:latin typeface="+mn-lt"/>
              </a:rPr>
              <a:t>por</a:t>
            </a:r>
            <a:r>
              <a:rPr lang="en-GB" dirty="0" smtClean="0">
                <a:solidFill>
                  <a:srgbClr val="0F4DBC"/>
                </a:solidFill>
                <a:latin typeface="+mn-lt"/>
              </a:rPr>
              <a:t> </a:t>
            </a:r>
            <a:r>
              <a:rPr lang="en-GB" dirty="0" err="1" smtClean="0">
                <a:solidFill>
                  <a:srgbClr val="0F4DBC"/>
                </a:solidFill>
                <a:latin typeface="+mn-lt"/>
              </a:rPr>
              <a:t>líneas</a:t>
            </a:r>
            <a:r>
              <a:rPr lang="en-GB" dirty="0" smtClean="0">
                <a:solidFill>
                  <a:srgbClr val="0F4DBC"/>
                </a:solidFill>
                <a:latin typeface="+mn-lt"/>
              </a:rPr>
              <a:t> de </a:t>
            </a:r>
            <a:r>
              <a:rPr lang="en-GB" dirty="0" err="1" smtClean="0">
                <a:solidFill>
                  <a:srgbClr val="0F4DBC"/>
                </a:solidFill>
                <a:latin typeface="+mn-lt"/>
              </a:rPr>
              <a:t>neogocio</a:t>
            </a:r>
            <a:r>
              <a:rPr lang="en-GB" dirty="0" smtClean="0">
                <a:solidFill>
                  <a:srgbClr val="0F4DBC"/>
                </a:solidFill>
                <a:latin typeface="+mn-lt"/>
              </a:rPr>
              <a:t> y </a:t>
            </a:r>
            <a:r>
              <a:rPr lang="en-GB" dirty="0" err="1" smtClean="0">
                <a:solidFill>
                  <a:srgbClr val="0F4DBC"/>
                </a:solidFill>
                <a:latin typeface="+mn-lt"/>
              </a:rPr>
              <a:t>geografía</a:t>
            </a:r>
            <a:endParaRPr lang="en-GB" dirty="0">
              <a:solidFill>
                <a:srgbClr val="0F4DBC"/>
              </a:solidFill>
              <a:latin typeface="+mn-lt"/>
            </a:endParaRPr>
          </a:p>
        </p:txBody>
      </p:sp>
      <p:sp>
        <p:nvSpPr>
          <p:cNvPr id="284678" name="Rectangle 6"/>
          <p:cNvSpPr>
            <a:spLocks noChangeArrowheads="1"/>
          </p:cNvSpPr>
          <p:nvPr/>
        </p:nvSpPr>
        <p:spPr bwMode="auto">
          <a:xfrm>
            <a:off x="755650" y="5230155"/>
            <a:ext cx="7848600" cy="632003"/>
          </a:xfrm>
          <a:prstGeom prst="rect">
            <a:avLst/>
          </a:prstGeom>
          <a:solidFill>
            <a:srgbClr val="CFDBF2"/>
          </a:solidFill>
          <a:ln w="15875" algn="ctr">
            <a:noFill/>
            <a:miter lim="800000"/>
            <a:headEnd/>
            <a:tailEnd/>
          </a:ln>
          <a:effectLst/>
        </p:spPr>
        <p:txBody>
          <a:bodyPr lIns="44734" tIns="14911" rIns="59645" bIns="14911" anchor="ctr" anchorCtr="0"/>
          <a:lstStyle/>
          <a:p>
            <a:pPr marL="355600" indent="-265113" defTabSz="757238">
              <a:spcAft>
                <a:spcPct val="35000"/>
              </a:spcAft>
              <a:buClrTx/>
              <a:buSzPct val="80000"/>
              <a:buFont typeface="Wingdings" pitchFamily="2" charset="2"/>
              <a:buChar char="n"/>
              <a:tabLst>
                <a:tab pos="3935413" algn="r"/>
                <a:tab pos="6238875" algn="r"/>
              </a:tabLst>
            </a:pPr>
            <a:r>
              <a:rPr lang="en-GB" sz="1500" dirty="0" smtClean="0"/>
              <a:t>Swiss Re se </a:t>
            </a:r>
            <a:r>
              <a:rPr lang="en-GB" sz="1500" dirty="0" err="1" smtClean="0"/>
              <a:t>beneficia</a:t>
            </a:r>
            <a:r>
              <a:rPr lang="en-GB" sz="1500" dirty="0" smtClean="0"/>
              <a:t> de la </a:t>
            </a:r>
            <a:r>
              <a:rPr lang="en-GB" sz="1500" dirty="0" err="1" smtClean="0"/>
              <a:t>diversificación</a:t>
            </a:r>
            <a:r>
              <a:rPr lang="en-GB" sz="1500" dirty="0" smtClean="0"/>
              <a:t> global y </a:t>
            </a:r>
            <a:r>
              <a:rPr lang="en-GB" sz="1500" dirty="0" err="1" smtClean="0"/>
              <a:t>por</a:t>
            </a:r>
            <a:r>
              <a:rPr lang="en-GB" sz="1500" dirty="0" smtClean="0"/>
              <a:t> </a:t>
            </a:r>
            <a:r>
              <a:rPr lang="en-GB" sz="1500" dirty="0" err="1" smtClean="0"/>
              <a:t>líneas</a:t>
            </a:r>
            <a:r>
              <a:rPr lang="en-GB" sz="1500" dirty="0" smtClean="0"/>
              <a:t> de </a:t>
            </a:r>
            <a:r>
              <a:rPr lang="en-GB" sz="1500" dirty="0" err="1" smtClean="0"/>
              <a:t>negocio</a:t>
            </a:r>
            <a:r>
              <a:rPr lang="en-GB" sz="1500" dirty="0" smtClean="0"/>
              <a:t> y </a:t>
            </a:r>
            <a:r>
              <a:rPr lang="en-GB" sz="1500" dirty="0" err="1" smtClean="0"/>
              <a:t>tiene</a:t>
            </a:r>
            <a:r>
              <a:rPr lang="en-GB" sz="1500" dirty="0" smtClean="0"/>
              <a:t> la </a:t>
            </a:r>
            <a:r>
              <a:rPr lang="en-GB" sz="1500" dirty="0" err="1" smtClean="0"/>
              <a:t>abilidad</a:t>
            </a:r>
            <a:r>
              <a:rPr lang="en-GB" sz="1500" dirty="0" smtClean="0"/>
              <a:t> de </a:t>
            </a:r>
            <a:r>
              <a:rPr lang="en-GB" sz="1500" dirty="0" err="1" smtClean="0"/>
              <a:t>reasignar</a:t>
            </a:r>
            <a:r>
              <a:rPr lang="en-GB" sz="1500" dirty="0" smtClean="0"/>
              <a:t> capital </a:t>
            </a:r>
            <a:r>
              <a:rPr lang="en-GB" sz="1500" dirty="0" err="1" smtClean="0"/>
              <a:t>para</a:t>
            </a:r>
            <a:r>
              <a:rPr lang="en-GB" sz="1500" dirty="0" smtClean="0"/>
              <a:t> </a:t>
            </a:r>
            <a:r>
              <a:rPr lang="en-GB" sz="1500" dirty="0" err="1" smtClean="0"/>
              <a:t>lograr</a:t>
            </a:r>
            <a:r>
              <a:rPr lang="en-GB" sz="1500" dirty="0" smtClean="0"/>
              <a:t> un </a:t>
            </a:r>
            <a:r>
              <a:rPr lang="en-GB" sz="1500" dirty="0" err="1" smtClean="0"/>
              <a:t>crecimiento</a:t>
            </a:r>
            <a:r>
              <a:rPr lang="en-GB" sz="1500" dirty="0" smtClean="0"/>
              <a:t>  rentable</a:t>
            </a:r>
            <a:endParaRPr lang="en-GB" sz="1500" dirty="0"/>
          </a:p>
        </p:txBody>
      </p:sp>
      <p:grpSp>
        <p:nvGrpSpPr>
          <p:cNvPr id="2" name="Group 13"/>
          <p:cNvGrpSpPr>
            <a:grpSpLocks/>
          </p:cNvGrpSpPr>
          <p:nvPr/>
        </p:nvGrpSpPr>
        <p:grpSpPr bwMode="auto">
          <a:xfrm>
            <a:off x="827089" y="2466280"/>
            <a:ext cx="4165039" cy="2536470"/>
            <a:chOff x="-4922" y="4450"/>
            <a:chExt cx="15170" cy="9232"/>
          </a:xfrm>
          <a:solidFill>
            <a:srgbClr val="80D4F0"/>
          </a:solidFill>
        </p:grpSpPr>
        <p:sp>
          <p:nvSpPr>
            <p:cNvPr id="284686" name="Freeform 14"/>
            <p:cNvSpPr>
              <a:spLocks/>
            </p:cNvSpPr>
            <p:nvPr/>
          </p:nvSpPr>
          <p:spPr bwMode="auto">
            <a:xfrm>
              <a:off x="1404" y="4450"/>
              <a:ext cx="245" cy="213"/>
            </a:xfrm>
            <a:custGeom>
              <a:avLst/>
              <a:gdLst/>
              <a:ahLst/>
              <a:cxnLst>
                <a:cxn ang="0">
                  <a:pos x="48" y="6"/>
                </a:cxn>
                <a:cxn ang="0">
                  <a:pos x="68" y="71"/>
                </a:cxn>
                <a:cxn ang="0">
                  <a:pos x="48" y="6"/>
                </a:cxn>
              </a:cxnLst>
              <a:rect l="0" t="0" r="r" b="b"/>
              <a:pathLst>
                <a:path w="104" h="90">
                  <a:moveTo>
                    <a:pt x="48" y="6"/>
                  </a:moveTo>
                  <a:cubicBezTo>
                    <a:pt x="90" y="0"/>
                    <a:pt x="104" y="57"/>
                    <a:pt x="68" y="71"/>
                  </a:cubicBezTo>
                  <a:cubicBezTo>
                    <a:pt x="21" y="90"/>
                    <a:pt x="0" y="14"/>
                    <a:pt x="48"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687" name="Freeform 15"/>
            <p:cNvSpPr>
              <a:spLocks/>
            </p:cNvSpPr>
            <p:nvPr/>
          </p:nvSpPr>
          <p:spPr bwMode="auto">
            <a:xfrm>
              <a:off x="1217" y="4462"/>
              <a:ext cx="165" cy="158"/>
            </a:xfrm>
            <a:custGeom>
              <a:avLst/>
              <a:gdLst/>
              <a:ahLst/>
              <a:cxnLst>
                <a:cxn ang="0">
                  <a:pos x="30" y="4"/>
                </a:cxn>
                <a:cxn ang="0">
                  <a:pos x="68" y="31"/>
                </a:cxn>
                <a:cxn ang="0">
                  <a:pos x="41" y="65"/>
                </a:cxn>
                <a:cxn ang="0">
                  <a:pos x="7" y="45"/>
                </a:cxn>
                <a:cxn ang="0">
                  <a:pos x="30" y="4"/>
                </a:cxn>
              </a:cxnLst>
              <a:rect l="0" t="0" r="r" b="b"/>
              <a:pathLst>
                <a:path w="70" h="67">
                  <a:moveTo>
                    <a:pt x="30" y="4"/>
                  </a:moveTo>
                  <a:cubicBezTo>
                    <a:pt x="48" y="0"/>
                    <a:pt x="67" y="13"/>
                    <a:pt x="68" y="31"/>
                  </a:cubicBezTo>
                  <a:cubicBezTo>
                    <a:pt x="70" y="48"/>
                    <a:pt x="57" y="63"/>
                    <a:pt x="41" y="65"/>
                  </a:cubicBezTo>
                  <a:cubicBezTo>
                    <a:pt x="26" y="67"/>
                    <a:pt x="12" y="59"/>
                    <a:pt x="7" y="45"/>
                  </a:cubicBezTo>
                  <a:cubicBezTo>
                    <a:pt x="0" y="27"/>
                    <a:pt x="12" y="8"/>
                    <a:pt x="30"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688" name="Freeform 16"/>
            <p:cNvSpPr>
              <a:spLocks/>
            </p:cNvSpPr>
            <p:nvPr/>
          </p:nvSpPr>
          <p:spPr bwMode="auto">
            <a:xfrm>
              <a:off x="1019" y="4481"/>
              <a:ext cx="125" cy="134"/>
            </a:xfrm>
            <a:custGeom>
              <a:avLst/>
              <a:gdLst/>
              <a:ahLst/>
              <a:cxnLst>
                <a:cxn ang="0">
                  <a:pos x="23" y="1"/>
                </a:cxn>
                <a:cxn ang="0">
                  <a:pos x="47" y="10"/>
                </a:cxn>
                <a:cxn ang="0">
                  <a:pos x="49" y="37"/>
                </a:cxn>
                <a:cxn ang="0">
                  <a:pos x="15" y="50"/>
                </a:cxn>
                <a:cxn ang="0">
                  <a:pos x="0" y="25"/>
                </a:cxn>
                <a:cxn ang="0">
                  <a:pos x="18" y="2"/>
                </a:cxn>
                <a:cxn ang="0">
                  <a:pos x="23" y="1"/>
                </a:cxn>
              </a:cxnLst>
              <a:rect l="0" t="0" r="r" b="b"/>
              <a:pathLst>
                <a:path w="53" h="57">
                  <a:moveTo>
                    <a:pt x="23" y="1"/>
                  </a:moveTo>
                  <a:cubicBezTo>
                    <a:pt x="31" y="0"/>
                    <a:pt x="41" y="3"/>
                    <a:pt x="47" y="10"/>
                  </a:cubicBezTo>
                  <a:cubicBezTo>
                    <a:pt x="53" y="18"/>
                    <a:pt x="53" y="28"/>
                    <a:pt x="49" y="37"/>
                  </a:cubicBezTo>
                  <a:cubicBezTo>
                    <a:pt x="44" y="49"/>
                    <a:pt x="28" y="57"/>
                    <a:pt x="15" y="50"/>
                  </a:cubicBezTo>
                  <a:cubicBezTo>
                    <a:pt x="6" y="46"/>
                    <a:pt x="0" y="35"/>
                    <a:pt x="0" y="25"/>
                  </a:cubicBezTo>
                  <a:cubicBezTo>
                    <a:pt x="0" y="13"/>
                    <a:pt x="7" y="5"/>
                    <a:pt x="18" y="2"/>
                  </a:cubicBezTo>
                  <a:cubicBezTo>
                    <a:pt x="20" y="2"/>
                    <a:pt x="21" y="1"/>
                    <a:pt x="23"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689" name="Freeform 17"/>
            <p:cNvSpPr>
              <a:spLocks/>
            </p:cNvSpPr>
            <p:nvPr/>
          </p:nvSpPr>
          <p:spPr bwMode="auto">
            <a:xfrm>
              <a:off x="1690" y="4483"/>
              <a:ext cx="134" cy="109"/>
            </a:xfrm>
            <a:custGeom>
              <a:avLst/>
              <a:gdLst/>
              <a:ahLst/>
              <a:cxnLst>
                <a:cxn ang="0">
                  <a:pos x="26" y="5"/>
                </a:cxn>
                <a:cxn ang="0">
                  <a:pos x="30" y="46"/>
                </a:cxn>
                <a:cxn ang="0">
                  <a:pos x="26" y="5"/>
                </a:cxn>
              </a:cxnLst>
              <a:rect l="0" t="0" r="r" b="b"/>
              <a:pathLst>
                <a:path w="57" h="46">
                  <a:moveTo>
                    <a:pt x="26" y="5"/>
                  </a:moveTo>
                  <a:cubicBezTo>
                    <a:pt x="56" y="0"/>
                    <a:pt x="57" y="46"/>
                    <a:pt x="30" y="46"/>
                  </a:cubicBezTo>
                  <a:cubicBezTo>
                    <a:pt x="5" y="46"/>
                    <a:pt x="0" y="10"/>
                    <a:pt x="26"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690" name="Freeform 18"/>
            <p:cNvSpPr>
              <a:spLocks/>
            </p:cNvSpPr>
            <p:nvPr/>
          </p:nvSpPr>
          <p:spPr bwMode="auto">
            <a:xfrm>
              <a:off x="785" y="4485"/>
              <a:ext cx="127" cy="107"/>
            </a:xfrm>
            <a:custGeom>
              <a:avLst/>
              <a:gdLst/>
              <a:ahLst/>
              <a:cxnLst>
                <a:cxn ang="0">
                  <a:pos x="24" y="5"/>
                </a:cxn>
                <a:cxn ang="0">
                  <a:pos x="29" y="44"/>
                </a:cxn>
                <a:cxn ang="0">
                  <a:pos x="24" y="5"/>
                </a:cxn>
              </a:cxnLst>
              <a:rect l="0" t="0" r="r" b="b"/>
              <a:pathLst>
                <a:path w="54" h="45">
                  <a:moveTo>
                    <a:pt x="24" y="5"/>
                  </a:moveTo>
                  <a:cubicBezTo>
                    <a:pt x="54" y="0"/>
                    <a:pt x="54" y="43"/>
                    <a:pt x="29" y="44"/>
                  </a:cubicBezTo>
                  <a:cubicBezTo>
                    <a:pt x="6" y="45"/>
                    <a:pt x="0" y="10"/>
                    <a:pt x="24"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691" name="Freeform 19"/>
            <p:cNvSpPr>
              <a:spLocks/>
            </p:cNvSpPr>
            <p:nvPr/>
          </p:nvSpPr>
          <p:spPr bwMode="auto">
            <a:xfrm>
              <a:off x="577" y="4511"/>
              <a:ext cx="85" cy="76"/>
            </a:xfrm>
            <a:custGeom>
              <a:avLst/>
              <a:gdLst/>
              <a:ahLst/>
              <a:cxnLst>
                <a:cxn ang="0">
                  <a:pos x="17" y="4"/>
                </a:cxn>
                <a:cxn ang="0">
                  <a:pos x="28" y="21"/>
                </a:cxn>
                <a:cxn ang="0">
                  <a:pos x="17" y="4"/>
                </a:cxn>
              </a:cxnLst>
              <a:rect l="0" t="0" r="r" b="b"/>
              <a:pathLst>
                <a:path w="36" h="32">
                  <a:moveTo>
                    <a:pt x="17" y="4"/>
                  </a:moveTo>
                  <a:cubicBezTo>
                    <a:pt x="29" y="0"/>
                    <a:pt x="36" y="14"/>
                    <a:pt x="28" y="21"/>
                  </a:cubicBezTo>
                  <a:cubicBezTo>
                    <a:pt x="18" y="32"/>
                    <a:pt x="0" y="9"/>
                    <a:pt x="17" y="4"/>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692" name="Freeform 20"/>
            <p:cNvSpPr>
              <a:spLocks noEditPoints="1"/>
            </p:cNvSpPr>
            <p:nvPr/>
          </p:nvSpPr>
          <p:spPr bwMode="auto">
            <a:xfrm>
              <a:off x="-184" y="4639"/>
              <a:ext cx="2065" cy="2074"/>
            </a:xfrm>
            <a:custGeom>
              <a:avLst/>
              <a:gdLst/>
              <a:ahLst/>
              <a:cxnLst>
                <a:cxn ang="0">
                  <a:pos x="854" y="23"/>
                </a:cxn>
                <a:cxn ang="0">
                  <a:pos x="864" y="247"/>
                </a:cxn>
                <a:cxn ang="0">
                  <a:pos x="778" y="330"/>
                </a:cxn>
                <a:cxn ang="0">
                  <a:pos x="770" y="514"/>
                </a:cxn>
                <a:cxn ang="0">
                  <a:pos x="675" y="600"/>
                </a:cxn>
                <a:cxn ang="0">
                  <a:pos x="619" y="690"/>
                </a:cxn>
                <a:cxn ang="0">
                  <a:pos x="578" y="705"/>
                </a:cxn>
                <a:cxn ang="0">
                  <a:pos x="482" y="811"/>
                </a:cxn>
                <a:cxn ang="0">
                  <a:pos x="302" y="788"/>
                </a:cxn>
                <a:cxn ang="0">
                  <a:pos x="209" y="705"/>
                </a:cxn>
                <a:cxn ang="0">
                  <a:pos x="281" y="663"/>
                </a:cxn>
                <a:cxn ang="0">
                  <a:pos x="211" y="498"/>
                </a:cxn>
                <a:cxn ang="0">
                  <a:pos x="110" y="374"/>
                </a:cxn>
                <a:cxn ang="0">
                  <a:pos x="41" y="297"/>
                </a:cxn>
                <a:cxn ang="0">
                  <a:pos x="115" y="192"/>
                </a:cxn>
                <a:cxn ang="0">
                  <a:pos x="95" y="144"/>
                </a:cxn>
                <a:cxn ang="0">
                  <a:pos x="241" y="97"/>
                </a:cxn>
                <a:cxn ang="0">
                  <a:pos x="287" y="116"/>
                </a:cxn>
                <a:cxn ang="0">
                  <a:pos x="380" y="75"/>
                </a:cxn>
                <a:cxn ang="0">
                  <a:pos x="418" y="12"/>
                </a:cxn>
                <a:cxn ang="0">
                  <a:pos x="621" y="2"/>
                </a:cxn>
                <a:cxn ang="0">
                  <a:pos x="491" y="83"/>
                </a:cxn>
                <a:cxn ang="0">
                  <a:pos x="777" y="125"/>
                </a:cxn>
                <a:cxn ang="0">
                  <a:pos x="559" y="101"/>
                </a:cxn>
                <a:cxn ang="0">
                  <a:pos x="674" y="86"/>
                </a:cxn>
                <a:cxn ang="0">
                  <a:pos x="676" y="84"/>
                </a:cxn>
                <a:cxn ang="0">
                  <a:pos x="814" y="200"/>
                </a:cxn>
                <a:cxn ang="0">
                  <a:pos x="189" y="211"/>
                </a:cxn>
                <a:cxn ang="0">
                  <a:pos x="278" y="193"/>
                </a:cxn>
                <a:cxn ang="0">
                  <a:pos x="386" y="182"/>
                </a:cxn>
                <a:cxn ang="0">
                  <a:pos x="388" y="179"/>
                </a:cxn>
                <a:cxn ang="0">
                  <a:pos x="503" y="194"/>
                </a:cxn>
                <a:cxn ang="0">
                  <a:pos x="602" y="198"/>
                </a:cxn>
                <a:cxn ang="0">
                  <a:pos x="685" y="213"/>
                </a:cxn>
                <a:cxn ang="0">
                  <a:pos x="67" y="297"/>
                </a:cxn>
                <a:cxn ang="0">
                  <a:pos x="98" y="274"/>
                </a:cxn>
                <a:cxn ang="0">
                  <a:pos x="203" y="280"/>
                </a:cxn>
                <a:cxn ang="0">
                  <a:pos x="310" y="301"/>
                </a:cxn>
                <a:cxn ang="0">
                  <a:pos x="389" y="315"/>
                </a:cxn>
                <a:cxn ang="0">
                  <a:pos x="477" y="305"/>
                </a:cxn>
                <a:cxn ang="0">
                  <a:pos x="573" y="305"/>
                </a:cxn>
                <a:cxn ang="0">
                  <a:pos x="660" y="290"/>
                </a:cxn>
                <a:cxn ang="0">
                  <a:pos x="674" y="278"/>
                </a:cxn>
                <a:cxn ang="0">
                  <a:pos x="292" y="372"/>
                </a:cxn>
                <a:cxn ang="0">
                  <a:pos x="396" y="375"/>
                </a:cxn>
                <a:cxn ang="0">
                  <a:pos x="493" y="378"/>
                </a:cxn>
                <a:cxn ang="0">
                  <a:pos x="601" y="389"/>
                </a:cxn>
                <a:cxn ang="0">
                  <a:pos x="689" y="402"/>
                </a:cxn>
                <a:cxn ang="0">
                  <a:pos x="293" y="512"/>
                </a:cxn>
                <a:cxn ang="0">
                  <a:pos x="388" y="506"/>
                </a:cxn>
                <a:cxn ang="0">
                  <a:pos x="468" y="491"/>
                </a:cxn>
                <a:cxn ang="0">
                  <a:pos x="482" y="470"/>
                </a:cxn>
                <a:cxn ang="0">
                  <a:pos x="580" y="467"/>
                </a:cxn>
                <a:cxn ang="0">
                  <a:pos x="686" y="473"/>
                </a:cxn>
                <a:cxn ang="0">
                  <a:pos x="297" y="602"/>
                </a:cxn>
                <a:cxn ang="0">
                  <a:pos x="389" y="603"/>
                </a:cxn>
                <a:cxn ang="0">
                  <a:pos x="477" y="593"/>
                </a:cxn>
                <a:cxn ang="0">
                  <a:pos x="602" y="581"/>
                </a:cxn>
                <a:cxn ang="0">
                  <a:pos x="388" y="698"/>
                </a:cxn>
                <a:cxn ang="0">
                  <a:pos x="469" y="675"/>
                </a:cxn>
                <a:cxn ang="0">
                  <a:pos x="386" y="758"/>
                </a:cxn>
                <a:cxn ang="0">
                  <a:pos x="405" y="770"/>
                </a:cxn>
              </a:cxnLst>
              <a:rect l="0" t="0" r="r" b="b"/>
              <a:pathLst>
                <a:path w="874" h="878">
                  <a:moveTo>
                    <a:pt x="621" y="2"/>
                  </a:moveTo>
                  <a:cubicBezTo>
                    <a:pt x="639" y="0"/>
                    <a:pt x="662" y="4"/>
                    <a:pt x="672" y="21"/>
                  </a:cubicBezTo>
                  <a:cubicBezTo>
                    <a:pt x="673" y="24"/>
                    <a:pt x="676" y="28"/>
                    <a:pt x="680" y="27"/>
                  </a:cubicBezTo>
                  <a:cubicBezTo>
                    <a:pt x="683" y="25"/>
                    <a:pt x="685" y="19"/>
                    <a:pt x="688" y="16"/>
                  </a:cubicBezTo>
                  <a:cubicBezTo>
                    <a:pt x="693" y="11"/>
                    <a:pt x="701" y="7"/>
                    <a:pt x="708" y="5"/>
                  </a:cubicBezTo>
                  <a:cubicBezTo>
                    <a:pt x="724" y="0"/>
                    <a:pt x="743" y="0"/>
                    <a:pt x="757" y="9"/>
                  </a:cubicBezTo>
                  <a:cubicBezTo>
                    <a:pt x="762" y="13"/>
                    <a:pt x="766" y="17"/>
                    <a:pt x="769" y="23"/>
                  </a:cubicBezTo>
                  <a:cubicBezTo>
                    <a:pt x="771" y="28"/>
                    <a:pt x="774" y="35"/>
                    <a:pt x="778" y="39"/>
                  </a:cubicBezTo>
                  <a:cubicBezTo>
                    <a:pt x="782" y="43"/>
                    <a:pt x="784" y="30"/>
                    <a:pt x="786" y="28"/>
                  </a:cubicBezTo>
                  <a:cubicBezTo>
                    <a:pt x="791" y="21"/>
                    <a:pt x="799" y="15"/>
                    <a:pt x="808" y="12"/>
                  </a:cubicBezTo>
                  <a:cubicBezTo>
                    <a:pt x="824" y="7"/>
                    <a:pt x="842" y="11"/>
                    <a:pt x="854" y="23"/>
                  </a:cubicBezTo>
                  <a:cubicBezTo>
                    <a:pt x="872" y="43"/>
                    <a:pt x="870" y="79"/>
                    <a:pt x="845" y="93"/>
                  </a:cubicBezTo>
                  <a:cubicBezTo>
                    <a:pt x="841" y="96"/>
                    <a:pt x="835" y="96"/>
                    <a:pt x="831" y="100"/>
                  </a:cubicBezTo>
                  <a:cubicBezTo>
                    <a:pt x="828" y="102"/>
                    <a:pt x="832" y="103"/>
                    <a:pt x="834" y="103"/>
                  </a:cubicBezTo>
                  <a:cubicBezTo>
                    <a:pt x="838" y="103"/>
                    <a:pt x="841" y="103"/>
                    <a:pt x="844" y="105"/>
                  </a:cubicBezTo>
                  <a:cubicBezTo>
                    <a:pt x="861" y="113"/>
                    <a:pt x="873" y="133"/>
                    <a:pt x="873" y="151"/>
                  </a:cubicBezTo>
                  <a:cubicBezTo>
                    <a:pt x="874" y="171"/>
                    <a:pt x="860" y="189"/>
                    <a:pt x="843" y="198"/>
                  </a:cubicBezTo>
                  <a:cubicBezTo>
                    <a:pt x="837" y="200"/>
                    <a:pt x="831" y="199"/>
                    <a:pt x="826" y="202"/>
                  </a:cubicBezTo>
                  <a:cubicBezTo>
                    <a:pt x="823" y="203"/>
                    <a:pt x="825" y="206"/>
                    <a:pt x="827" y="206"/>
                  </a:cubicBezTo>
                  <a:cubicBezTo>
                    <a:pt x="831" y="207"/>
                    <a:pt x="834" y="206"/>
                    <a:pt x="837" y="207"/>
                  </a:cubicBezTo>
                  <a:cubicBezTo>
                    <a:pt x="845" y="209"/>
                    <a:pt x="852" y="216"/>
                    <a:pt x="856" y="222"/>
                  </a:cubicBezTo>
                  <a:cubicBezTo>
                    <a:pt x="861" y="230"/>
                    <a:pt x="864" y="238"/>
                    <a:pt x="864" y="247"/>
                  </a:cubicBezTo>
                  <a:cubicBezTo>
                    <a:pt x="865" y="263"/>
                    <a:pt x="857" y="277"/>
                    <a:pt x="843" y="284"/>
                  </a:cubicBezTo>
                  <a:cubicBezTo>
                    <a:pt x="829" y="290"/>
                    <a:pt x="813" y="290"/>
                    <a:pt x="800" y="283"/>
                  </a:cubicBezTo>
                  <a:cubicBezTo>
                    <a:pt x="795" y="280"/>
                    <a:pt x="788" y="275"/>
                    <a:pt x="786" y="269"/>
                  </a:cubicBezTo>
                  <a:cubicBezTo>
                    <a:pt x="785" y="268"/>
                    <a:pt x="781" y="256"/>
                    <a:pt x="780" y="256"/>
                  </a:cubicBezTo>
                  <a:cubicBezTo>
                    <a:pt x="778" y="256"/>
                    <a:pt x="778" y="262"/>
                    <a:pt x="778" y="263"/>
                  </a:cubicBezTo>
                  <a:cubicBezTo>
                    <a:pt x="778" y="267"/>
                    <a:pt x="775" y="271"/>
                    <a:pt x="773" y="274"/>
                  </a:cubicBezTo>
                  <a:cubicBezTo>
                    <a:pt x="770" y="277"/>
                    <a:pt x="767" y="281"/>
                    <a:pt x="764" y="284"/>
                  </a:cubicBezTo>
                  <a:cubicBezTo>
                    <a:pt x="762" y="287"/>
                    <a:pt x="758" y="289"/>
                    <a:pt x="755" y="292"/>
                  </a:cubicBezTo>
                  <a:cubicBezTo>
                    <a:pt x="753" y="295"/>
                    <a:pt x="755" y="297"/>
                    <a:pt x="758" y="299"/>
                  </a:cubicBezTo>
                  <a:cubicBezTo>
                    <a:pt x="761" y="301"/>
                    <a:pt x="764" y="303"/>
                    <a:pt x="767" y="306"/>
                  </a:cubicBezTo>
                  <a:cubicBezTo>
                    <a:pt x="772" y="313"/>
                    <a:pt x="776" y="322"/>
                    <a:pt x="778" y="330"/>
                  </a:cubicBezTo>
                  <a:cubicBezTo>
                    <a:pt x="781" y="347"/>
                    <a:pt x="778" y="369"/>
                    <a:pt x="765" y="382"/>
                  </a:cubicBezTo>
                  <a:cubicBezTo>
                    <a:pt x="762" y="384"/>
                    <a:pt x="758" y="385"/>
                    <a:pt x="755" y="388"/>
                  </a:cubicBezTo>
                  <a:cubicBezTo>
                    <a:pt x="753" y="391"/>
                    <a:pt x="757" y="395"/>
                    <a:pt x="759" y="396"/>
                  </a:cubicBezTo>
                  <a:cubicBezTo>
                    <a:pt x="761" y="398"/>
                    <a:pt x="764" y="400"/>
                    <a:pt x="767" y="402"/>
                  </a:cubicBezTo>
                  <a:cubicBezTo>
                    <a:pt x="770" y="406"/>
                    <a:pt x="772" y="409"/>
                    <a:pt x="774" y="413"/>
                  </a:cubicBezTo>
                  <a:cubicBezTo>
                    <a:pt x="781" y="428"/>
                    <a:pt x="781" y="447"/>
                    <a:pt x="774" y="462"/>
                  </a:cubicBezTo>
                  <a:cubicBezTo>
                    <a:pt x="771" y="470"/>
                    <a:pt x="766" y="477"/>
                    <a:pt x="759" y="482"/>
                  </a:cubicBezTo>
                  <a:cubicBezTo>
                    <a:pt x="757" y="483"/>
                    <a:pt x="755" y="486"/>
                    <a:pt x="753" y="487"/>
                  </a:cubicBezTo>
                  <a:cubicBezTo>
                    <a:pt x="750" y="488"/>
                    <a:pt x="748" y="484"/>
                    <a:pt x="747" y="488"/>
                  </a:cubicBezTo>
                  <a:cubicBezTo>
                    <a:pt x="746" y="493"/>
                    <a:pt x="757" y="497"/>
                    <a:pt x="760" y="500"/>
                  </a:cubicBezTo>
                  <a:cubicBezTo>
                    <a:pt x="765" y="503"/>
                    <a:pt x="768" y="509"/>
                    <a:pt x="770" y="514"/>
                  </a:cubicBezTo>
                  <a:cubicBezTo>
                    <a:pt x="775" y="526"/>
                    <a:pt x="775" y="539"/>
                    <a:pt x="772" y="550"/>
                  </a:cubicBezTo>
                  <a:cubicBezTo>
                    <a:pt x="768" y="562"/>
                    <a:pt x="760" y="573"/>
                    <a:pt x="748" y="579"/>
                  </a:cubicBezTo>
                  <a:cubicBezTo>
                    <a:pt x="734" y="586"/>
                    <a:pt x="715" y="585"/>
                    <a:pt x="701" y="576"/>
                  </a:cubicBezTo>
                  <a:cubicBezTo>
                    <a:pt x="697" y="574"/>
                    <a:pt x="693" y="570"/>
                    <a:pt x="689" y="567"/>
                  </a:cubicBezTo>
                  <a:cubicBezTo>
                    <a:pt x="688" y="565"/>
                    <a:pt x="686" y="563"/>
                    <a:pt x="685" y="561"/>
                  </a:cubicBezTo>
                  <a:cubicBezTo>
                    <a:pt x="684" y="560"/>
                    <a:pt x="683" y="557"/>
                    <a:pt x="681" y="556"/>
                  </a:cubicBezTo>
                  <a:cubicBezTo>
                    <a:pt x="678" y="555"/>
                    <a:pt x="673" y="568"/>
                    <a:pt x="672" y="570"/>
                  </a:cubicBezTo>
                  <a:cubicBezTo>
                    <a:pt x="670" y="572"/>
                    <a:pt x="668" y="575"/>
                    <a:pt x="665" y="576"/>
                  </a:cubicBezTo>
                  <a:cubicBezTo>
                    <a:pt x="662" y="578"/>
                    <a:pt x="656" y="578"/>
                    <a:pt x="658" y="583"/>
                  </a:cubicBezTo>
                  <a:cubicBezTo>
                    <a:pt x="659" y="586"/>
                    <a:pt x="663" y="588"/>
                    <a:pt x="666" y="590"/>
                  </a:cubicBezTo>
                  <a:cubicBezTo>
                    <a:pt x="670" y="593"/>
                    <a:pt x="672" y="596"/>
                    <a:pt x="675" y="600"/>
                  </a:cubicBezTo>
                  <a:cubicBezTo>
                    <a:pt x="684" y="615"/>
                    <a:pt x="686" y="634"/>
                    <a:pt x="680" y="651"/>
                  </a:cubicBezTo>
                  <a:cubicBezTo>
                    <a:pt x="677" y="659"/>
                    <a:pt x="673" y="666"/>
                    <a:pt x="666" y="672"/>
                  </a:cubicBezTo>
                  <a:cubicBezTo>
                    <a:pt x="660" y="677"/>
                    <a:pt x="653" y="683"/>
                    <a:pt x="644" y="684"/>
                  </a:cubicBezTo>
                  <a:cubicBezTo>
                    <a:pt x="643" y="684"/>
                    <a:pt x="638" y="683"/>
                    <a:pt x="637" y="685"/>
                  </a:cubicBezTo>
                  <a:cubicBezTo>
                    <a:pt x="636" y="686"/>
                    <a:pt x="640" y="688"/>
                    <a:pt x="641" y="688"/>
                  </a:cubicBezTo>
                  <a:cubicBezTo>
                    <a:pt x="647" y="690"/>
                    <a:pt x="652" y="692"/>
                    <a:pt x="656" y="696"/>
                  </a:cubicBezTo>
                  <a:cubicBezTo>
                    <a:pt x="668" y="706"/>
                    <a:pt x="671" y="723"/>
                    <a:pt x="668" y="737"/>
                  </a:cubicBezTo>
                  <a:cubicBezTo>
                    <a:pt x="664" y="752"/>
                    <a:pt x="653" y="764"/>
                    <a:pt x="638" y="767"/>
                  </a:cubicBezTo>
                  <a:cubicBezTo>
                    <a:pt x="623" y="769"/>
                    <a:pt x="607" y="762"/>
                    <a:pt x="598" y="751"/>
                  </a:cubicBezTo>
                  <a:cubicBezTo>
                    <a:pt x="588" y="738"/>
                    <a:pt x="585" y="718"/>
                    <a:pt x="595" y="705"/>
                  </a:cubicBezTo>
                  <a:cubicBezTo>
                    <a:pt x="601" y="697"/>
                    <a:pt x="611" y="694"/>
                    <a:pt x="619" y="690"/>
                  </a:cubicBezTo>
                  <a:cubicBezTo>
                    <a:pt x="620" y="689"/>
                    <a:pt x="626" y="686"/>
                    <a:pt x="624" y="685"/>
                  </a:cubicBezTo>
                  <a:cubicBezTo>
                    <a:pt x="622" y="684"/>
                    <a:pt x="618" y="684"/>
                    <a:pt x="616" y="684"/>
                  </a:cubicBezTo>
                  <a:cubicBezTo>
                    <a:pt x="609" y="683"/>
                    <a:pt x="602" y="678"/>
                    <a:pt x="596" y="674"/>
                  </a:cubicBezTo>
                  <a:cubicBezTo>
                    <a:pt x="593" y="672"/>
                    <a:pt x="591" y="670"/>
                    <a:pt x="590" y="667"/>
                  </a:cubicBezTo>
                  <a:cubicBezTo>
                    <a:pt x="589" y="664"/>
                    <a:pt x="587" y="660"/>
                    <a:pt x="583" y="659"/>
                  </a:cubicBezTo>
                  <a:cubicBezTo>
                    <a:pt x="577" y="658"/>
                    <a:pt x="571" y="669"/>
                    <a:pt x="568" y="673"/>
                  </a:cubicBezTo>
                  <a:cubicBezTo>
                    <a:pt x="566" y="675"/>
                    <a:pt x="564" y="678"/>
                    <a:pt x="561" y="678"/>
                  </a:cubicBezTo>
                  <a:cubicBezTo>
                    <a:pt x="560" y="679"/>
                    <a:pt x="554" y="679"/>
                    <a:pt x="554" y="680"/>
                  </a:cubicBezTo>
                  <a:cubicBezTo>
                    <a:pt x="554" y="682"/>
                    <a:pt x="556" y="684"/>
                    <a:pt x="557" y="684"/>
                  </a:cubicBezTo>
                  <a:cubicBezTo>
                    <a:pt x="559" y="687"/>
                    <a:pt x="562" y="689"/>
                    <a:pt x="564" y="692"/>
                  </a:cubicBezTo>
                  <a:cubicBezTo>
                    <a:pt x="569" y="696"/>
                    <a:pt x="575" y="700"/>
                    <a:pt x="578" y="705"/>
                  </a:cubicBezTo>
                  <a:cubicBezTo>
                    <a:pt x="587" y="719"/>
                    <a:pt x="583" y="740"/>
                    <a:pt x="575" y="753"/>
                  </a:cubicBezTo>
                  <a:cubicBezTo>
                    <a:pt x="565" y="767"/>
                    <a:pt x="549" y="776"/>
                    <a:pt x="533" y="775"/>
                  </a:cubicBezTo>
                  <a:cubicBezTo>
                    <a:pt x="524" y="775"/>
                    <a:pt x="515" y="773"/>
                    <a:pt x="509" y="768"/>
                  </a:cubicBezTo>
                  <a:cubicBezTo>
                    <a:pt x="505" y="766"/>
                    <a:pt x="502" y="763"/>
                    <a:pt x="500" y="760"/>
                  </a:cubicBezTo>
                  <a:cubicBezTo>
                    <a:pt x="497" y="758"/>
                    <a:pt x="495" y="754"/>
                    <a:pt x="493" y="751"/>
                  </a:cubicBezTo>
                  <a:cubicBezTo>
                    <a:pt x="492" y="749"/>
                    <a:pt x="489" y="746"/>
                    <a:pt x="486" y="748"/>
                  </a:cubicBezTo>
                  <a:cubicBezTo>
                    <a:pt x="484" y="750"/>
                    <a:pt x="484" y="755"/>
                    <a:pt x="483" y="757"/>
                  </a:cubicBezTo>
                  <a:cubicBezTo>
                    <a:pt x="478" y="767"/>
                    <a:pt x="467" y="770"/>
                    <a:pt x="458" y="776"/>
                  </a:cubicBezTo>
                  <a:cubicBezTo>
                    <a:pt x="455" y="778"/>
                    <a:pt x="454" y="780"/>
                    <a:pt x="458" y="782"/>
                  </a:cubicBezTo>
                  <a:cubicBezTo>
                    <a:pt x="462" y="784"/>
                    <a:pt x="466" y="786"/>
                    <a:pt x="469" y="789"/>
                  </a:cubicBezTo>
                  <a:cubicBezTo>
                    <a:pt x="476" y="796"/>
                    <a:pt x="480" y="802"/>
                    <a:pt x="482" y="811"/>
                  </a:cubicBezTo>
                  <a:cubicBezTo>
                    <a:pt x="486" y="827"/>
                    <a:pt x="483" y="846"/>
                    <a:pt x="469" y="857"/>
                  </a:cubicBezTo>
                  <a:cubicBezTo>
                    <a:pt x="455" y="867"/>
                    <a:pt x="434" y="872"/>
                    <a:pt x="418" y="864"/>
                  </a:cubicBezTo>
                  <a:cubicBezTo>
                    <a:pt x="411" y="861"/>
                    <a:pt x="406" y="855"/>
                    <a:pt x="401" y="849"/>
                  </a:cubicBezTo>
                  <a:cubicBezTo>
                    <a:pt x="400" y="848"/>
                    <a:pt x="399" y="847"/>
                    <a:pt x="398" y="845"/>
                  </a:cubicBezTo>
                  <a:cubicBezTo>
                    <a:pt x="397" y="843"/>
                    <a:pt x="397" y="841"/>
                    <a:pt x="396" y="840"/>
                  </a:cubicBezTo>
                  <a:cubicBezTo>
                    <a:pt x="394" y="837"/>
                    <a:pt x="392" y="840"/>
                    <a:pt x="391" y="842"/>
                  </a:cubicBezTo>
                  <a:cubicBezTo>
                    <a:pt x="387" y="847"/>
                    <a:pt x="384" y="854"/>
                    <a:pt x="380" y="859"/>
                  </a:cubicBezTo>
                  <a:cubicBezTo>
                    <a:pt x="376" y="866"/>
                    <a:pt x="368" y="869"/>
                    <a:pt x="361" y="871"/>
                  </a:cubicBezTo>
                  <a:cubicBezTo>
                    <a:pt x="343" y="878"/>
                    <a:pt x="322" y="876"/>
                    <a:pt x="307" y="863"/>
                  </a:cubicBezTo>
                  <a:cubicBezTo>
                    <a:pt x="293" y="851"/>
                    <a:pt x="288" y="832"/>
                    <a:pt x="290" y="814"/>
                  </a:cubicBezTo>
                  <a:cubicBezTo>
                    <a:pt x="292" y="805"/>
                    <a:pt x="297" y="796"/>
                    <a:pt x="302" y="788"/>
                  </a:cubicBezTo>
                  <a:cubicBezTo>
                    <a:pt x="304" y="786"/>
                    <a:pt x="305" y="783"/>
                    <a:pt x="308" y="782"/>
                  </a:cubicBezTo>
                  <a:cubicBezTo>
                    <a:pt x="311" y="781"/>
                    <a:pt x="315" y="780"/>
                    <a:pt x="317" y="778"/>
                  </a:cubicBezTo>
                  <a:cubicBezTo>
                    <a:pt x="319" y="776"/>
                    <a:pt x="314" y="772"/>
                    <a:pt x="313" y="771"/>
                  </a:cubicBezTo>
                  <a:cubicBezTo>
                    <a:pt x="309" y="769"/>
                    <a:pt x="306" y="768"/>
                    <a:pt x="303" y="764"/>
                  </a:cubicBezTo>
                  <a:cubicBezTo>
                    <a:pt x="297" y="757"/>
                    <a:pt x="292" y="750"/>
                    <a:pt x="290" y="740"/>
                  </a:cubicBezTo>
                  <a:cubicBezTo>
                    <a:pt x="290" y="740"/>
                    <a:pt x="290" y="737"/>
                    <a:pt x="289" y="737"/>
                  </a:cubicBezTo>
                  <a:cubicBezTo>
                    <a:pt x="289" y="737"/>
                    <a:pt x="288" y="737"/>
                    <a:pt x="287" y="738"/>
                  </a:cubicBezTo>
                  <a:cubicBezTo>
                    <a:pt x="287" y="742"/>
                    <a:pt x="286" y="745"/>
                    <a:pt x="284" y="749"/>
                  </a:cubicBezTo>
                  <a:cubicBezTo>
                    <a:pt x="279" y="756"/>
                    <a:pt x="271" y="762"/>
                    <a:pt x="263" y="766"/>
                  </a:cubicBezTo>
                  <a:cubicBezTo>
                    <a:pt x="246" y="774"/>
                    <a:pt x="225" y="769"/>
                    <a:pt x="213" y="754"/>
                  </a:cubicBezTo>
                  <a:cubicBezTo>
                    <a:pt x="201" y="740"/>
                    <a:pt x="200" y="720"/>
                    <a:pt x="209" y="705"/>
                  </a:cubicBezTo>
                  <a:cubicBezTo>
                    <a:pt x="219" y="689"/>
                    <a:pt x="238" y="681"/>
                    <a:pt x="256" y="686"/>
                  </a:cubicBezTo>
                  <a:cubicBezTo>
                    <a:pt x="265" y="688"/>
                    <a:pt x="274" y="693"/>
                    <a:pt x="279" y="701"/>
                  </a:cubicBezTo>
                  <a:cubicBezTo>
                    <a:pt x="282" y="704"/>
                    <a:pt x="284" y="708"/>
                    <a:pt x="286" y="712"/>
                  </a:cubicBezTo>
                  <a:cubicBezTo>
                    <a:pt x="287" y="713"/>
                    <a:pt x="288" y="717"/>
                    <a:pt x="290" y="715"/>
                  </a:cubicBezTo>
                  <a:cubicBezTo>
                    <a:pt x="293" y="710"/>
                    <a:pt x="293" y="704"/>
                    <a:pt x="297" y="699"/>
                  </a:cubicBezTo>
                  <a:cubicBezTo>
                    <a:pt x="299" y="695"/>
                    <a:pt x="302" y="691"/>
                    <a:pt x="305" y="688"/>
                  </a:cubicBezTo>
                  <a:cubicBezTo>
                    <a:pt x="307" y="686"/>
                    <a:pt x="311" y="685"/>
                    <a:pt x="313" y="682"/>
                  </a:cubicBezTo>
                  <a:cubicBezTo>
                    <a:pt x="316" y="676"/>
                    <a:pt x="306" y="669"/>
                    <a:pt x="302" y="666"/>
                  </a:cubicBezTo>
                  <a:cubicBezTo>
                    <a:pt x="300" y="664"/>
                    <a:pt x="297" y="662"/>
                    <a:pt x="296" y="659"/>
                  </a:cubicBezTo>
                  <a:cubicBezTo>
                    <a:pt x="295" y="658"/>
                    <a:pt x="295" y="655"/>
                    <a:pt x="294" y="653"/>
                  </a:cubicBezTo>
                  <a:cubicBezTo>
                    <a:pt x="291" y="645"/>
                    <a:pt x="283" y="661"/>
                    <a:pt x="281" y="663"/>
                  </a:cubicBezTo>
                  <a:cubicBezTo>
                    <a:pt x="274" y="670"/>
                    <a:pt x="265" y="675"/>
                    <a:pt x="255" y="677"/>
                  </a:cubicBezTo>
                  <a:cubicBezTo>
                    <a:pt x="223" y="684"/>
                    <a:pt x="198" y="656"/>
                    <a:pt x="200" y="625"/>
                  </a:cubicBezTo>
                  <a:cubicBezTo>
                    <a:pt x="201" y="618"/>
                    <a:pt x="203" y="612"/>
                    <a:pt x="206" y="606"/>
                  </a:cubicBezTo>
                  <a:cubicBezTo>
                    <a:pt x="209" y="601"/>
                    <a:pt x="214" y="594"/>
                    <a:pt x="220" y="591"/>
                  </a:cubicBezTo>
                  <a:cubicBezTo>
                    <a:pt x="224" y="589"/>
                    <a:pt x="229" y="588"/>
                    <a:pt x="234" y="586"/>
                  </a:cubicBezTo>
                  <a:cubicBezTo>
                    <a:pt x="235" y="585"/>
                    <a:pt x="231" y="582"/>
                    <a:pt x="230" y="582"/>
                  </a:cubicBezTo>
                  <a:cubicBezTo>
                    <a:pt x="228" y="581"/>
                    <a:pt x="225" y="579"/>
                    <a:pt x="223" y="579"/>
                  </a:cubicBezTo>
                  <a:cubicBezTo>
                    <a:pt x="219" y="577"/>
                    <a:pt x="215" y="577"/>
                    <a:pt x="212" y="574"/>
                  </a:cubicBezTo>
                  <a:cubicBezTo>
                    <a:pt x="209" y="571"/>
                    <a:pt x="206" y="568"/>
                    <a:pt x="204" y="565"/>
                  </a:cubicBezTo>
                  <a:cubicBezTo>
                    <a:pt x="200" y="558"/>
                    <a:pt x="198" y="550"/>
                    <a:pt x="197" y="542"/>
                  </a:cubicBezTo>
                  <a:cubicBezTo>
                    <a:pt x="195" y="527"/>
                    <a:pt x="200" y="509"/>
                    <a:pt x="211" y="498"/>
                  </a:cubicBezTo>
                  <a:cubicBezTo>
                    <a:pt x="214" y="495"/>
                    <a:pt x="216" y="493"/>
                    <a:pt x="220" y="492"/>
                  </a:cubicBezTo>
                  <a:cubicBezTo>
                    <a:pt x="223" y="491"/>
                    <a:pt x="226" y="490"/>
                    <a:pt x="223" y="487"/>
                  </a:cubicBezTo>
                  <a:cubicBezTo>
                    <a:pt x="218" y="483"/>
                    <a:pt x="211" y="481"/>
                    <a:pt x="207" y="476"/>
                  </a:cubicBezTo>
                  <a:cubicBezTo>
                    <a:pt x="194" y="462"/>
                    <a:pt x="188" y="440"/>
                    <a:pt x="194" y="422"/>
                  </a:cubicBezTo>
                  <a:cubicBezTo>
                    <a:pt x="197" y="413"/>
                    <a:pt x="201" y="406"/>
                    <a:pt x="208" y="401"/>
                  </a:cubicBezTo>
                  <a:cubicBezTo>
                    <a:pt x="213" y="398"/>
                    <a:pt x="224" y="391"/>
                    <a:pt x="215" y="386"/>
                  </a:cubicBezTo>
                  <a:cubicBezTo>
                    <a:pt x="212" y="384"/>
                    <a:pt x="208" y="383"/>
                    <a:pt x="206" y="380"/>
                  </a:cubicBezTo>
                  <a:cubicBezTo>
                    <a:pt x="204" y="377"/>
                    <a:pt x="202" y="374"/>
                    <a:pt x="200" y="370"/>
                  </a:cubicBezTo>
                  <a:cubicBezTo>
                    <a:pt x="199" y="369"/>
                    <a:pt x="198" y="365"/>
                    <a:pt x="195" y="366"/>
                  </a:cubicBezTo>
                  <a:cubicBezTo>
                    <a:pt x="193" y="367"/>
                    <a:pt x="192" y="373"/>
                    <a:pt x="190" y="376"/>
                  </a:cubicBezTo>
                  <a:cubicBezTo>
                    <a:pt x="170" y="399"/>
                    <a:pt x="129" y="397"/>
                    <a:pt x="110" y="374"/>
                  </a:cubicBezTo>
                  <a:cubicBezTo>
                    <a:pt x="108" y="371"/>
                    <a:pt x="106" y="368"/>
                    <a:pt x="104" y="365"/>
                  </a:cubicBezTo>
                  <a:cubicBezTo>
                    <a:pt x="103" y="362"/>
                    <a:pt x="102" y="358"/>
                    <a:pt x="101" y="355"/>
                  </a:cubicBezTo>
                  <a:cubicBezTo>
                    <a:pt x="100" y="352"/>
                    <a:pt x="97" y="359"/>
                    <a:pt x="97" y="360"/>
                  </a:cubicBezTo>
                  <a:cubicBezTo>
                    <a:pt x="95" y="363"/>
                    <a:pt x="93" y="367"/>
                    <a:pt x="90" y="370"/>
                  </a:cubicBezTo>
                  <a:cubicBezTo>
                    <a:pt x="78" y="385"/>
                    <a:pt x="59" y="392"/>
                    <a:pt x="40" y="388"/>
                  </a:cubicBezTo>
                  <a:cubicBezTo>
                    <a:pt x="11" y="380"/>
                    <a:pt x="3" y="342"/>
                    <a:pt x="16" y="318"/>
                  </a:cubicBezTo>
                  <a:cubicBezTo>
                    <a:pt x="18" y="313"/>
                    <a:pt x="22" y="309"/>
                    <a:pt x="26" y="305"/>
                  </a:cubicBezTo>
                  <a:cubicBezTo>
                    <a:pt x="28" y="304"/>
                    <a:pt x="31" y="301"/>
                    <a:pt x="33" y="301"/>
                  </a:cubicBezTo>
                  <a:cubicBezTo>
                    <a:pt x="35" y="301"/>
                    <a:pt x="35" y="302"/>
                    <a:pt x="37" y="301"/>
                  </a:cubicBezTo>
                  <a:cubicBezTo>
                    <a:pt x="36" y="301"/>
                    <a:pt x="32" y="304"/>
                    <a:pt x="32" y="303"/>
                  </a:cubicBezTo>
                  <a:cubicBezTo>
                    <a:pt x="33" y="304"/>
                    <a:pt x="40" y="298"/>
                    <a:pt x="41" y="297"/>
                  </a:cubicBezTo>
                  <a:cubicBezTo>
                    <a:pt x="43" y="296"/>
                    <a:pt x="41" y="295"/>
                    <a:pt x="39" y="295"/>
                  </a:cubicBezTo>
                  <a:cubicBezTo>
                    <a:pt x="35" y="295"/>
                    <a:pt x="33" y="294"/>
                    <a:pt x="29" y="293"/>
                  </a:cubicBezTo>
                  <a:cubicBezTo>
                    <a:pt x="18" y="287"/>
                    <a:pt x="10" y="276"/>
                    <a:pt x="7" y="264"/>
                  </a:cubicBezTo>
                  <a:cubicBezTo>
                    <a:pt x="0" y="241"/>
                    <a:pt x="9" y="212"/>
                    <a:pt x="32" y="200"/>
                  </a:cubicBezTo>
                  <a:cubicBezTo>
                    <a:pt x="47" y="192"/>
                    <a:pt x="66" y="194"/>
                    <a:pt x="81" y="203"/>
                  </a:cubicBezTo>
                  <a:cubicBezTo>
                    <a:pt x="85" y="205"/>
                    <a:pt x="88" y="208"/>
                    <a:pt x="91" y="211"/>
                  </a:cubicBezTo>
                  <a:cubicBezTo>
                    <a:pt x="94" y="214"/>
                    <a:pt x="95" y="218"/>
                    <a:pt x="98" y="221"/>
                  </a:cubicBezTo>
                  <a:cubicBezTo>
                    <a:pt x="102" y="225"/>
                    <a:pt x="108" y="215"/>
                    <a:pt x="111" y="212"/>
                  </a:cubicBezTo>
                  <a:cubicBezTo>
                    <a:pt x="114" y="209"/>
                    <a:pt x="116" y="207"/>
                    <a:pt x="119" y="204"/>
                  </a:cubicBezTo>
                  <a:cubicBezTo>
                    <a:pt x="120" y="203"/>
                    <a:pt x="123" y="200"/>
                    <a:pt x="122" y="198"/>
                  </a:cubicBezTo>
                  <a:cubicBezTo>
                    <a:pt x="122" y="194"/>
                    <a:pt x="117" y="193"/>
                    <a:pt x="115" y="192"/>
                  </a:cubicBezTo>
                  <a:cubicBezTo>
                    <a:pt x="111" y="189"/>
                    <a:pt x="108" y="185"/>
                    <a:pt x="106" y="181"/>
                  </a:cubicBezTo>
                  <a:cubicBezTo>
                    <a:pt x="103" y="177"/>
                    <a:pt x="101" y="173"/>
                    <a:pt x="99" y="168"/>
                  </a:cubicBezTo>
                  <a:cubicBezTo>
                    <a:pt x="98" y="164"/>
                    <a:pt x="99" y="160"/>
                    <a:pt x="97" y="156"/>
                  </a:cubicBezTo>
                  <a:cubicBezTo>
                    <a:pt x="96" y="155"/>
                    <a:pt x="95" y="158"/>
                    <a:pt x="95" y="158"/>
                  </a:cubicBezTo>
                  <a:cubicBezTo>
                    <a:pt x="93" y="161"/>
                    <a:pt x="93" y="164"/>
                    <a:pt x="92" y="167"/>
                  </a:cubicBezTo>
                  <a:cubicBezTo>
                    <a:pt x="87" y="182"/>
                    <a:pt x="69" y="192"/>
                    <a:pt x="53" y="192"/>
                  </a:cubicBezTo>
                  <a:cubicBezTo>
                    <a:pt x="33" y="192"/>
                    <a:pt x="15" y="176"/>
                    <a:pt x="14" y="156"/>
                  </a:cubicBezTo>
                  <a:cubicBezTo>
                    <a:pt x="13" y="141"/>
                    <a:pt x="18" y="125"/>
                    <a:pt x="32" y="116"/>
                  </a:cubicBezTo>
                  <a:cubicBezTo>
                    <a:pt x="47" y="107"/>
                    <a:pt x="68" y="109"/>
                    <a:pt x="81" y="121"/>
                  </a:cubicBezTo>
                  <a:cubicBezTo>
                    <a:pt x="86" y="126"/>
                    <a:pt x="90" y="132"/>
                    <a:pt x="93" y="139"/>
                  </a:cubicBezTo>
                  <a:cubicBezTo>
                    <a:pt x="93" y="140"/>
                    <a:pt x="94" y="142"/>
                    <a:pt x="95" y="144"/>
                  </a:cubicBezTo>
                  <a:cubicBezTo>
                    <a:pt x="95" y="145"/>
                    <a:pt x="96" y="149"/>
                    <a:pt x="97" y="145"/>
                  </a:cubicBezTo>
                  <a:cubicBezTo>
                    <a:pt x="98" y="142"/>
                    <a:pt x="98" y="139"/>
                    <a:pt x="98" y="136"/>
                  </a:cubicBezTo>
                  <a:cubicBezTo>
                    <a:pt x="98" y="133"/>
                    <a:pt x="99" y="131"/>
                    <a:pt x="100" y="129"/>
                  </a:cubicBezTo>
                  <a:cubicBezTo>
                    <a:pt x="108" y="112"/>
                    <a:pt x="126" y="100"/>
                    <a:pt x="144" y="98"/>
                  </a:cubicBezTo>
                  <a:cubicBezTo>
                    <a:pt x="153" y="96"/>
                    <a:pt x="164" y="97"/>
                    <a:pt x="172" y="101"/>
                  </a:cubicBezTo>
                  <a:cubicBezTo>
                    <a:pt x="178" y="105"/>
                    <a:pt x="187" y="109"/>
                    <a:pt x="191" y="115"/>
                  </a:cubicBezTo>
                  <a:cubicBezTo>
                    <a:pt x="193" y="118"/>
                    <a:pt x="194" y="123"/>
                    <a:pt x="198" y="123"/>
                  </a:cubicBezTo>
                  <a:cubicBezTo>
                    <a:pt x="201" y="122"/>
                    <a:pt x="204" y="119"/>
                    <a:pt x="206" y="117"/>
                  </a:cubicBezTo>
                  <a:cubicBezTo>
                    <a:pt x="211" y="112"/>
                    <a:pt x="215" y="106"/>
                    <a:pt x="222" y="103"/>
                  </a:cubicBezTo>
                  <a:cubicBezTo>
                    <a:pt x="226" y="101"/>
                    <a:pt x="230" y="100"/>
                    <a:pt x="234" y="99"/>
                  </a:cubicBezTo>
                  <a:cubicBezTo>
                    <a:pt x="234" y="99"/>
                    <a:pt x="241" y="99"/>
                    <a:pt x="241" y="97"/>
                  </a:cubicBezTo>
                  <a:cubicBezTo>
                    <a:pt x="240" y="94"/>
                    <a:pt x="231" y="92"/>
                    <a:pt x="228" y="91"/>
                  </a:cubicBezTo>
                  <a:cubicBezTo>
                    <a:pt x="222" y="89"/>
                    <a:pt x="218" y="85"/>
                    <a:pt x="214" y="80"/>
                  </a:cubicBezTo>
                  <a:cubicBezTo>
                    <a:pt x="208" y="72"/>
                    <a:pt x="205" y="65"/>
                    <a:pt x="205" y="56"/>
                  </a:cubicBezTo>
                  <a:cubicBezTo>
                    <a:pt x="205" y="39"/>
                    <a:pt x="216" y="21"/>
                    <a:pt x="232" y="16"/>
                  </a:cubicBezTo>
                  <a:cubicBezTo>
                    <a:pt x="248" y="10"/>
                    <a:pt x="266" y="15"/>
                    <a:pt x="277" y="27"/>
                  </a:cubicBezTo>
                  <a:cubicBezTo>
                    <a:pt x="288" y="39"/>
                    <a:pt x="292" y="60"/>
                    <a:pt x="283" y="74"/>
                  </a:cubicBezTo>
                  <a:cubicBezTo>
                    <a:pt x="277" y="82"/>
                    <a:pt x="269" y="89"/>
                    <a:pt x="260" y="93"/>
                  </a:cubicBezTo>
                  <a:cubicBezTo>
                    <a:pt x="259" y="94"/>
                    <a:pt x="251" y="95"/>
                    <a:pt x="251" y="97"/>
                  </a:cubicBezTo>
                  <a:cubicBezTo>
                    <a:pt x="250" y="98"/>
                    <a:pt x="257" y="98"/>
                    <a:pt x="258" y="98"/>
                  </a:cubicBezTo>
                  <a:cubicBezTo>
                    <a:pt x="266" y="99"/>
                    <a:pt x="272" y="103"/>
                    <a:pt x="279" y="108"/>
                  </a:cubicBezTo>
                  <a:cubicBezTo>
                    <a:pt x="282" y="110"/>
                    <a:pt x="285" y="113"/>
                    <a:pt x="287" y="116"/>
                  </a:cubicBezTo>
                  <a:cubicBezTo>
                    <a:pt x="289" y="119"/>
                    <a:pt x="291" y="124"/>
                    <a:pt x="295" y="122"/>
                  </a:cubicBezTo>
                  <a:cubicBezTo>
                    <a:pt x="298" y="121"/>
                    <a:pt x="301" y="119"/>
                    <a:pt x="303" y="116"/>
                  </a:cubicBezTo>
                  <a:cubicBezTo>
                    <a:pt x="306" y="113"/>
                    <a:pt x="308" y="110"/>
                    <a:pt x="311" y="107"/>
                  </a:cubicBezTo>
                  <a:cubicBezTo>
                    <a:pt x="315" y="103"/>
                    <a:pt x="321" y="103"/>
                    <a:pt x="326" y="100"/>
                  </a:cubicBezTo>
                  <a:cubicBezTo>
                    <a:pt x="328" y="99"/>
                    <a:pt x="329" y="98"/>
                    <a:pt x="327" y="97"/>
                  </a:cubicBezTo>
                  <a:cubicBezTo>
                    <a:pt x="325" y="95"/>
                    <a:pt x="322" y="94"/>
                    <a:pt x="320" y="92"/>
                  </a:cubicBezTo>
                  <a:cubicBezTo>
                    <a:pt x="315" y="89"/>
                    <a:pt x="309" y="86"/>
                    <a:pt x="306" y="82"/>
                  </a:cubicBezTo>
                  <a:cubicBezTo>
                    <a:pt x="300" y="75"/>
                    <a:pt x="298" y="62"/>
                    <a:pt x="298" y="53"/>
                  </a:cubicBezTo>
                  <a:cubicBezTo>
                    <a:pt x="298" y="44"/>
                    <a:pt x="301" y="36"/>
                    <a:pt x="306" y="29"/>
                  </a:cubicBezTo>
                  <a:cubicBezTo>
                    <a:pt x="324" y="1"/>
                    <a:pt x="369" y="5"/>
                    <a:pt x="382" y="36"/>
                  </a:cubicBezTo>
                  <a:cubicBezTo>
                    <a:pt x="387" y="49"/>
                    <a:pt x="386" y="63"/>
                    <a:pt x="380" y="75"/>
                  </a:cubicBezTo>
                  <a:cubicBezTo>
                    <a:pt x="377" y="82"/>
                    <a:pt x="373" y="87"/>
                    <a:pt x="367" y="91"/>
                  </a:cubicBezTo>
                  <a:cubicBezTo>
                    <a:pt x="365" y="93"/>
                    <a:pt x="360" y="95"/>
                    <a:pt x="358" y="98"/>
                  </a:cubicBezTo>
                  <a:cubicBezTo>
                    <a:pt x="357" y="100"/>
                    <a:pt x="363" y="101"/>
                    <a:pt x="364" y="102"/>
                  </a:cubicBezTo>
                  <a:cubicBezTo>
                    <a:pt x="372" y="104"/>
                    <a:pt x="376" y="111"/>
                    <a:pt x="381" y="116"/>
                  </a:cubicBezTo>
                  <a:cubicBezTo>
                    <a:pt x="383" y="118"/>
                    <a:pt x="386" y="121"/>
                    <a:pt x="389" y="122"/>
                  </a:cubicBezTo>
                  <a:cubicBezTo>
                    <a:pt x="391" y="123"/>
                    <a:pt x="393" y="121"/>
                    <a:pt x="395" y="120"/>
                  </a:cubicBezTo>
                  <a:cubicBezTo>
                    <a:pt x="400" y="115"/>
                    <a:pt x="404" y="108"/>
                    <a:pt x="410" y="104"/>
                  </a:cubicBezTo>
                  <a:cubicBezTo>
                    <a:pt x="412" y="103"/>
                    <a:pt x="415" y="103"/>
                    <a:pt x="417" y="102"/>
                  </a:cubicBezTo>
                  <a:cubicBezTo>
                    <a:pt x="420" y="100"/>
                    <a:pt x="414" y="95"/>
                    <a:pt x="413" y="95"/>
                  </a:cubicBezTo>
                  <a:cubicBezTo>
                    <a:pt x="399" y="83"/>
                    <a:pt x="388" y="68"/>
                    <a:pt x="390" y="48"/>
                  </a:cubicBezTo>
                  <a:cubicBezTo>
                    <a:pt x="392" y="32"/>
                    <a:pt x="404" y="19"/>
                    <a:pt x="418" y="12"/>
                  </a:cubicBezTo>
                  <a:cubicBezTo>
                    <a:pt x="431" y="6"/>
                    <a:pt x="449" y="4"/>
                    <a:pt x="462" y="13"/>
                  </a:cubicBezTo>
                  <a:cubicBezTo>
                    <a:pt x="470" y="18"/>
                    <a:pt x="477" y="25"/>
                    <a:pt x="481" y="34"/>
                  </a:cubicBezTo>
                  <a:cubicBezTo>
                    <a:pt x="481" y="35"/>
                    <a:pt x="483" y="41"/>
                    <a:pt x="485" y="38"/>
                  </a:cubicBezTo>
                  <a:cubicBezTo>
                    <a:pt x="487" y="35"/>
                    <a:pt x="488" y="32"/>
                    <a:pt x="489" y="29"/>
                  </a:cubicBezTo>
                  <a:cubicBezTo>
                    <a:pt x="494" y="17"/>
                    <a:pt x="508" y="9"/>
                    <a:pt x="520" y="6"/>
                  </a:cubicBezTo>
                  <a:cubicBezTo>
                    <a:pt x="534" y="3"/>
                    <a:pt x="549" y="4"/>
                    <a:pt x="562" y="11"/>
                  </a:cubicBezTo>
                  <a:cubicBezTo>
                    <a:pt x="567" y="14"/>
                    <a:pt x="572" y="19"/>
                    <a:pt x="576" y="25"/>
                  </a:cubicBezTo>
                  <a:cubicBezTo>
                    <a:pt x="576" y="26"/>
                    <a:pt x="578" y="31"/>
                    <a:pt x="580" y="31"/>
                  </a:cubicBezTo>
                  <a:cubicBezTo>
                    <a:pt x="582" y="31"/>
                    <a:pt x="584" y="28"/>
                    <a:pt x="585" y="27"/>
                  </a:cubicBezTo>
                  <a:cubicBezTo>
                    <a:pt x="589" y="22"/>
                    <a:pt x="592" y="16"/>
                    <a:pt x="596" y="12"/>
                  </a:cubicBezTo>
                  <a:cubicBezTo>
                    <a:pt x="603" y="6"/>
                    <a:pt x="612" y="4"/>
                    <a:pt x="621" y="2"/>
                  </a:cubicBezTo>
                  <a:moveTo>
                    <a:pt x="479" y="82"/>
                  </a:moveTo>
                  <a:cubicBezTo>
                    <a:pt x="476" y="86"/>
                    <a:pt x="471" y="88"/>
                    <a:pt x="468" y="91"/>
                  </a:cubicBezTo>
                  <a:cubicBezTo>
                    <a:pt x="466" y="93"/>
                    <a:pt x="459" y="98"/>
                    <a:pt x="460" y="102"/>
                  </a:cubicBezTo>
                  <a:cubicBezTo>
                    <a:pt x="461" y="103"/>
                    <a:pt x="463" y="104"/>
                    <a:pt x="465" y="104"/>
                  </a:cubicBezTo>
                  <a:cubicBezTo>
                    <a:pt x="468" y="106"/>
                    <a:pt x="472" y="108"/>
                    <a:pt x="475" y="111"/>
                  </a:cubicBezTo>
                  <a:cubicBezTo>
                    <a:pt x="478" y="114"/>
                    <a:pt x="480" y="117"/>
                    <a:pt x="483" y="120"/>
                  </a:cubicBezTo>
                  <a:cubicBezTo>
                    <a:pt x="484" y="123"/>
                    <a:pt x="486" y="123"/>
                    <a:pt x="488" y="120"/>
                  </a:cubicBezTo>
                  <a:cubicBezTo>
                    <a:pt x="491" y="118"/>
                    <a:pt x="493" y="115"/>
                    <a:pt x="496" y="112"/>
                  </a:cubicBezTo>
                  <a:cubicBezTo>
                    <a:pt x="499" y="110"/>
                    <a:pt x="503" y="109"/>
                    <a:pt x="505" y="106"/>
                  </a:cubicBezTo>
                  <a:cubicBezTo>
                    <a:pt x="513" y="101"/>
                    <a:pt x="505" y="97"/>
                    <a:pt x="500" y="94"/>
                  </a:cubicBezTo>
                  <a:cubicBezTo>
                    <a:pt x="496" y="90"/>
                    <a:pt x="493" y="87"/>
                    <a:pt x="491" y="83"/>
                  </a:cubicBezTo>
                  <a:cubicBezTo>
                    <a:pt x="489" y="80"/>
                    <a:pt x="488" y="76"/>
                    <a:pt x="486" y="73"/>
                  </a:cubicBezTo>
                  <a:cubicBezTo>
                    <a:pt x="482" y="64"/>
                    <a:pt x="480" y="80"/>
                    <a:pt x="479" y="82"/>
                  </a:cubicBezTo>
                  <a:moveTo>
                    <a:pt x="773" y="83"/>
                  </a:moveTo>
                  <a:cubicBezTo>
                    <a:pt x="772" y="84"/>
                    <a:pt x="770" y="83"/>
                    <a:pt x="769" y="85"/>
                  </a:cubicBezTo>
                  <a:cubicBezTo>
                    <a:pt x="768" y="87"/>
                    <a:pt x="767" y="88"/>
                    <a:pt x="766" y="90"/>
                  </a:cubicBezTo>
                  <a:cubicBezTo>
                    <a:pt x="765" y="93"/>
                    <a:pt x="763" y="95"/>
                    <a:pt x="760" y="96"/>
                  </a:cubicBezTo>
                  <a:cubicBezTo>
                    <a:pt x="758" y="98"/>
                    <a:pt x="753" y="101"/>
                    <a:pt x="755" y="105"/>
                  </a:cubicBezTo>
                  <a:cubicBezTo>
                    <a:pt x="757" y="108"/>
                    <a:pt x="761" y="109"/>
                    <a:pt x="763" y="111"/>
                  </a:cubicBezTo>
                  <a:cubicBezTo>
                    <a:pt x="765" y="113"/>
                    <a:pt x="767" y="114"/>
                    <a:pt x="767" y="116"/>
                  </a:cubicBezTo>
                  <a:cubicBezTo>
                    <a:pt x="768" y="118"/>
                    <a:pt x="769" y="120"/>
                    <a:pt x="770" y="122"/>
                  </a:cubicBezTo>
                  <a:cubicBezTo>
                    <a:pt x="771" y="124"/>
                    <a:pt x="774" y="129"/>
                    <a:pt x="777" y="125"/>
                  </a:cubicBezTo>
                  <a:cubicBezTo>
                    <a:pt x="779" y="123"/>
                    <a:pt x="780" y="120"/>
                    <a:pt x="783" y="118"/>
                  </a:cubicBezTo>
                  <a:cubicBezTo>
                    <a:pt x="786" y="114"/>
                    <a:pt x="791" y="111"/>
                    <a:pt x="796" y="108"/>
                  </a:cubicBezTo>
                  <a:cubicBezTo>
                    <a:pt x="800" y="106"/>
                    <a:pt x="805" y="104"/>
                    <a:pt x="809" y="103"/>
                  </a:cubicBezTo>
                  <a:cubicBezTo>
                    <a:pt x="810" y="103"/>
                    <a:pt x="815" y="103"/>
                    <a:pt x="814" y="101"/>
                  </a:cubicBezTo>
                  <a:cubicBezTo>
                    <a:pt x="812" y="97"/>
                    <a:pt x="804" y="95"/>
                    <a:pt x="801" y="94"/>
                  </a:cubicBezTo>
                  <a:cubicBezTo>
                    <a:pt x="795" y="91"/>
                    <a:pt x="792" y="88"/>
                    <a:pt x="789" y="83"/>
                  </a:cubicBezTo>
                  <a:cubicBezTo>
                    <a:pt x="787" y="81"/>
                    <a:pt x="781" y="67"/>
                    <a:pt x="777" y="72"/>
                  </a:cubicBezTo>
                  <a:cubicBezTo>
                    <a:pt x="774" y="75"/>
                    <a:pt x="775" y="79"/>
                    <a:pt x="773" y="83"/>
                  </a:cubicBezTo>
                  <a:moveTo>
                    <a:pt x="578" y="82"/>
                  </a:moveTo>
                  <a:cubicBezTo>
                    <a:pt x="576" y="85"/>
                    <a:pt x="573" y="87"/>
                    <a:pt x="570" y="90"/>
                  </a:cubicBezTo>
                  <a:cubicBezTo>
                    <a:pt x="567" y="93"/>
                    <a:pt x="563" y="97"/>
                    <a:pt x="559" y="101"/>
                  </a:cubicBezTo>
                  <a:cubicBezTo>
                    <a:pt x="557" y="103"/>
                    <a:pt x="561" y="106"/>
                    <a:pt x="563" y="107"/>
                  </a:cubicBezTo>
                  <a:cubicBezTo>
                    <a:pt x="567" y="111"/>
                    <a:pt x="572" y="114"/>
                    <a:pt x="576" y="117"/>
                  </a:cubicBezTo>
                  <a:cubicBezTo>
                    <a:pt x="580" y="120"/>
                    <a:pt x="582" y="125"/>
                    <a:pt x="586" y="120"/>
                  </a:cubicBezTo>
                  <a:cubicBezTo>
                    <a:pt x="588" y="116"/>
                    <a:pt x="591" y="114"/>
                    <a:pt x="595" y="111"/>
                  </a:cubicBezTo>
                  <a:cubicBezTo>
                    <a:pt x="597" y="109"/>
                    <a:pt x="600" y="108"/>
                    <a:pt x="601" y="105"/>
                  </a:cubicBezTo>
                  <a:cubicBezTo>
                    <a:pt x="602" y="102"/>
                    <a:pt x="599" y="99"/>
                    <a:pt x="597" y="98"/>
                  </a:cubicBezTo>
                  <a:cubicBezTo>
                    <a:pt x="594" y="96"/>
                    <a:pt x="592" y="93"/>
                    <a:pt x="590" y="90"/>
                  </a:cubicBezTo>
                  <a:cubicBezTo>
                    <a:pt x="588" y="87"/>
                    <a:pt x="586" y="84"/>
                    <a:pt x="583" y="81"/>
                  </a:cubicBezTo>
                  <a:cubicBezTo>
                    <a:pt x="583" y="81"/>
                    <a:pt x="582" y="80"/>
                    <a:pt x="580" y="80"/>
                  </a:cubicBezTo>
                  <a:cubicBezTo>
                    <a:pt x="578" y="80"/>
                    <a:pt x="579" y="81"/>
                    <a:pt x="578" y="82"/>
                  </a:cubicBezTo>
                  <a:moveTo>
                    <a:pt x="674" y="86"/>
                  </a:moveTo>
                  <a:cubicBezTo>
                    <a:pt x="671" y="90"/>
                    <a:pt x="667" y="93"/>
                    <a:pt x="663" y="97"/>
                  </a:cubicBezTo>
                  <a:cubicBezTo>
                    <a:pt x="660" y="100"/>
                    <a:pt x="657" y="103"/>
                    <a:pt x="660" y="107"/>
                  </a:cubicBezTo>
                  <a:cubicBezTo>
                    <a:pt x="662" y="109"/>
                    <a:pt x="665" y="111"/>
                    <a:pt x="667" y="113"/>
                  </a:cubicBezTo>
                  <a:cubicBezTo>
                    <a:pt x="669" y="115"/>
                    <a:pt x="672" y="118"/>
                    <a:pt x="674" y="120"/>
                  </a:cubicBezTo>
                  <a:cubicBezTo>
                    <a:pt x="676" y="122"/>
                    <a:pt x="679" y="124"/>
                    <a:pt x="681" y="123"/>
                  </a:cubicBezTo>
                  <a:cubicBezTo>
                    <a:pt x="682" y="122"/>
                    <a:pt x="682" y="119"/>
                    <a:pt x="683" y="118"/>
                  </a:cubicBezTo>
                  <a:cubicBezTo>
                    <a:pt x="685" y="113"/>
                    <a:pt x="692" y="111"/>
                    <a:pt x="696" y="108"/>
                  </a:cubicBezTo>
                  <a:cubicBezTo>
                    <a:pt x="700" y="104"/>
                    <a:pt x="698" y="100"/>
                    <a:pt x="694" y="97"/>
                  </a:cubicBezTo>
                  <a:cubicBezTo>
                    <a:pt x="689" y="95"/>
                    <a:pt x="686" y="92"/>
                    <a:pt x="684" y="87"/>
                  </a:cubicBezTo>
                  <a:cubicBezTo>
                    <a:pt x="683" y="86"/>
                    <a:pt x="682" y="84"/>
                    <a:pt x="680" y="83"/>
                  </a:cubicBezTo>
                  <a:cubicBezTo>
                    <a:pt x="678" y="83"/>
                    <a:pt x="677" y="83"/>
                    <a:pt x="676" y="84"/>
                  </a:cubicBezTo>
                  <a:cubicBezTo>
                    <a:pt x="674" y="84"/>
                    <a:pt x="675" y="84"/>
                    <a:pt x="674" y="86"/>
                  </a:cubicBezTo>
                  <a:moveTo>
                    <a:pt x="765" y="190"/>
                  </a:moveTo>
                  <a:cubicBezTo>
                    <a:pt x="762" y="192"/>
                    <a:pt x="754" y="196"/>
                    <a:pt x="755" y="200"/>
                  </a:cubicBezTo>
                  <a:cubicBezTo>
                    <a:pt x="755" y="203"/>
                    <a:pt x="759" y="204"/>
                    <a:pt x="761" y="206"/>
                  </a:cubicBezTo>
                  <a:cubicBezTo>
                    <a:pt x="764" y="208"/>
                    <a:pt x="766" y="211"/>
                    <a:pt x="768" y="214"/>
                  </a:cubicBezTo>
                  <a:cubicBezTo>
                    <a:pt x="772" y="220"/>
                    <a:pt x="776" y="226"/>
                    <a:pt x="778" y="233"/>
                  </a:cubicBezTo>
                  <a:cubicBezTo>
                    <a:pt x="781" y="239"/>
                    <a:pt x="780" y="234"/>
                    <a:pt x="782" y="231"/>
                  </a:cubicBezTo>
                  <a:cubicBezTo>
                    <a:pt x="785" y="226"/>
                    <a:pt x="789" y="221"/>
                    <a:pt x="794" y="217"/>
                  </a:cubicBezTo>
                  <a:cubicBezTo>
                    <a:pt x="797" y="214"/>
                    <a:pt x="803" y="207"/>
                    <a:pt x="807" y="207"/>
                  </a:cubicBezTo>
                  <a:cubicBezTo>
                    <a:pt x="811" y="207"/>
                    <a:pt x="816" y="207"/>
                    <a:pt x="819" y="205"/>
                  </a:cubicBezTo>
                  <a:cubicBezTo>
                    <a:pt x="822" y="203"/>
                    <a:pt x="813" y="201"/>
                    <a:pt x="814" y="200"/>
                  </a:cubicBezTo>
                  <a:cubicBezTo>
                    <a:pt x="814" y="200"/>
                    <a:pt x="815" y="200"/>
                    <a:pt x="814" y="200"/>
                  </a:cubicBezTo>
                  <a:cubicBezTo>
                    <a:pt x="808" y="197"/>
                    <a:pt x="801" y="197"/>
                    <a:pt x="795" y="195"/>
                  </a:cubicBezTo>
                  <a:cubicBezTo>
                    <a:pt x="791" y="192"/>
                    <a:pt x="788" y="187"/>
                    <a:pt x="785" y="183"/>
                  </a:cubicBezTo>
                  <a:cubicBezTo>
                    <a:pt x="783" y="181"/>
                    <a:pt x="779" y="174"/>
                    <a:pt x="775" y="174"/>
                  </a:cubicBezTo>
                  <a:cubicBezTo>
                    <a:pt x="773" y="174"/>
                    <a:pt x="771" y="178"/>
                    <a:pt x="770" y="180"/>
                  </a:cubicBezTo>
                  <a:cubicBezTo>
                    <a:pt x="769" y="183"/>
                    <a:pt x="767" y="187"/>
                    <a:pt x="765" y="190"/>
                  </a:cubicBezTo>
                  <a:moveTo>
                    <a:pt x="194" y="182"/>
                  </a:moveTo>
                  <a:cubicBezTo>
                    <a:pt x="192" y="186"/>
                    <a:pt x="187" y="190"/>
                    <a:pt x="183" y="193"/>
                  </a:cubicBezTo>
                  <a:cubicBezTo>
                    <a:pt x="180" y="196"/>
                    <a:pt x="175" y="199"/>
                    <a:pt x="180" y="203"/>
                  </a:cubicBezTo>
                  <a:cubicBezTo>
                    <a:pt x="181" y="204"/>
                    <a:pt x="183" y="205"/>
                    <a:pt x="184" y="205"/>
                  </a:cubicBezTo>
                  <a:cubicBezTo>
                    <a:pt x="186" y="205"/>
                    <a:pt x="188" y="210"/>
                    <a:pt x="189" y="211"/>
                  </a:cubicBezTo>
                  <a:cubicBezTo>
                    <a:pt x="192" y="214"/>
                    <a:pt x="195" y="222"/>
                    <a:pt x="201" y="218"/>
                  </a:cubicBezTo>
                  <a:cubicBezTo>
                    <a:pt x="203" y="217"/>
                    <a:pt x="204" y="214"/>
                    <a:pt x="205" y="212"/>
                  </a:cubicBezTo>
                  <a:cubicBezTo>
                    <a:pt x="207" y="209"/>
                    <a:pt x="209" y="207"/>
                    <a:pt x="212" y="205"/>
                  </a:cubicBezTo>
                  <a:cubicBezTo>
                    <a:pt x="214" y="204"/>
                    <a:pt x="218" y="202"/>
                    <a:pt x="218" y="199"/>
                  </a:cubicBezTo>
                  <a:cubicBezTo>
                    <a:pt x="219" y="197"/>
                    <a:pt x="216" y="195"/>
                    <a:pt x="215" y="194"/>
                  </a:cubicBezTo>
                  <a:cubicBezTo>
                    <a:pt x="210" y="191"/>
                    <a:pt x="206" y="189"/>
                    <a:pt x="204" y="184"/>
                  </a:cubicBezTo>
                  <a:cubicBezTo>
                    <a:pt x="203" y="182"/>
                    <a:pt x="202" y="180"/>
                    <a:pt x="200" y="179"/>
                  </a:cubicBezTo>
                  <a:cubicBezTo>
                    <a:pt x="198" y="178"/>
                    <a:pt x="197" y="179"/>
                    <a:pt x="196" y="179"/>
                  </a:cubicBezTo>
                  <a:cubicBezTo>
                    <a:pt x="194" y="180"/>
                    <a:pt x="194" y="180"/>
                    <a:pt x="194" y="182"/>
                  </a:cubicBezTo>
                  <a:moveTo>
                    <a:pt x="290" y="182"/>
                  </a:moveTo>
                  <a:cubicBezTo>
                    <a:pt x="287" y="186"/>
                    <a:pt x="283" y="190"/>
                    <a:pt x="278" y="193"/>
                  </a:cubicBezTo>
                  <a:cubicBezTo>
                    <a:pt x="275" y="196"/>
                    <a:pt x="273" y="200"/>
                    <a:pt x="277" y="204"/>
                  </a:cubicBezTo>
                  <a:cubicBezTo>
                    <a:pt x="282" y="207"/>
                    <a:pt x="285" y="211"/>
                    <a:pt x="289" y="216"/>
                  </a:cubicBezTo>
                  <a:cubicBezTo>
                    <a:pt x="293" y="220"/>
                    <a:pt x="296" y="220"/>
                    <a:pt x="300" y="216"/>
                  </a:cubicBezTo>
                  <a:cubicBezTo>
                    <a:pt x="303" y="212"/>
                    <a:pt x="305" y="206"/>
                    <a:pt x="310" y="203"/>
                  </a:cubicBezTo>
                  <a:cubicBezTo>
                    <a:pt x="312" y="202"/>
                    <a:pt x="314" y="201"/>
                    <a:pt x="314" y="198"/>
                  </a:cubicBezTo>
                  <a:cubicBezTo>
                    <a:pt x="314" y="196"/>
                    <a:pt x="312" y="195"/>
                    <a:pt x="311" y="194"/>
                  </a:cubicBezTo>
                  <a:cubicBezTo>
                    <a:pt x="306" y="192"/>
                    <a:pt x="304" y="188"/>
                    <a:pt x="301" y="184"/>
                  </a:cubicBezTo>
                  <a:cubicBezTo>
                    <a:pt x="300" y="182"/>
                    <a:pt x="298" y="180"/>
                    <a:pt x="296" y="179"/>
                  </a:cubicBezTo>
                  <a:cubicBezTo>
                    <a:pt x="295" y="179"/>
                    <a:pt x="294" y="179"/>
                    <a:pt x="292" y="179"/>
                  </a:cubicBezTo>
                  <a:cubicBezTo>
                    <a:pt x="290" y="180"/>
                    <a:pt x="291" y="180"/>
                    <a:pt x="290" y="182"/>
                  </a:cubicBezTo>
                  <a:moveTo>
                    <a:pt x="386" y="182"/>
                  </a:moveTo>
                  <a:cubicBezTo>
                    <a:pt x="383" y="186"/>
                    <a:pt x="378" y="190"/>
                    <a:pt x="374" y="193"/>
                  </a:cubicBezTo>
                  <a:cubicBezTo>
                    <a:pt x="371" y="196"/>
                    <a:pt x="369" y="200"/>
                    <a:pt x="373" y="204"/>
                  </a:cubicBezTo>
                  <a:cubicBezTo>
                    <a:pt x="376" y="206"/>
                    <a:pt x="378" y="208"/>
                    <a:pt x="381" y="211"/>
                  </a:cubicBezTo>
                  <a:cubicBezTo>
                    <a:pt x="383" y="213"/>
                    <a:pt x="385" y="216"/>
                    <a:pt x="388" y="218"/>
                  </a:cubicBezTo>
                  <a:cubicBezTo>
                    <a:pt x="392" y="222"/>
                    <a:pt x="395" y="216"/>
                    <a:pt x="397" y="213"/>
                  </a:cubicBezTo>
                  <a:cubicBezTo>
                    <a:pt x="398" y="211"/>
                    <a:pt x="399" y="210"/>
                    <a:pt x="400" y="208"/>
                  </a:cubicBezTo>
                  <a:cubicBezTo>
                    <a:pt x="402" y="206"/>
                    <a:pt x="405" y="204"/>
                    <a:pt x="408" y="203"/>
                  </a:cubicBezTo>
                  <a:cubicBezTo>
                    <a:pt x="413" y="199"/>
                    <a:pt x="410" y="196"/>
                    <a:pt x="406" y="193"/>
                  </a:cubicBezTo>
                  <a:cubicBezTo>
                    <a:pt x="401" y="190"/>
                    <a:pt x="399" y="189"/>
                    <a:pt x="396" y="184"/>
                  </a:cubicBezTo>
                  <a:cubicBezTo>
                    <a:pt x="395" y="182"/>
                    <a:pt x="394" y="180"/>
                    <a:pt x="392" y="179"/>
                  </a:cubicBezTo>
                  <a:cubicBezTo>
                    <a:pt x="391" y="179"/>
                    <a:pt x="389" y="179"/>
                    <a:pt x="388" y="179"/>
                  </a:cubicBezTo>
                  <a:cubicBezTo>
                    <a:pt x="386" y="180"/>
                    <a:pt x="387" y="180"/>
                    <a:pt x="386" y="182"/>
                  </a:cubicBezTo>
                  <a:moveTo>
                    <a:pt x="482" y="182"/>
                  </a:moveTo>
                  <a:cubicBezTo>
                    <a:pt x="480" y="186"/>
                    <a:pt x="475" y="190"/>
                    <a:pt x="471" y="193"/>
                  </a:cubicBezTo>
                  <a:cubicBezTo>
                    <a:pt x="468" y="196"/>
                    <a:pt x="463" y="199"/>
                    <a:pt x="468" y="203"/>
                  </a:cubicBezTo>
                  <a:cubicBezTo>
                    <a:pt x="469" y="204"/>
                    <a:pt x="471" y="205"/>
                    <a:pt x="472" y="205"/>
                  </a:cubicBezTo>
                  <a:cubicBezTo>
                    <a:pt x="474" y="205"/>
                    <a:pt x="476" y="210"/>
                    <a:pt x="477" y="211"/>
                  </a:cubicBezTo>
                  <a:cubicBezTo>
                    <a:pt x="480" y="214"/>
                    <a:pt x="483" y="222"/>
                    <a:pt x="489" y="218"/>
                  </a:cubicBezTo>
                  <a:cubicBezTo>
                    <a:pt x="491" y="217"/>
                    <a:pt x="492" y="214"/>
                    <a:pt x="493" y="212"/>
                  </a:cubicBezTo>
                  <a:cubicBezTo>
                    <a:pt x="495" y="209"/>
                    <a:pt x="497" y="207"/>
                    <a:pt x="500" y="205"/>
                  </a:cubicBezTo>
                  <a:cubicBezTo>
                    <a:pt x="502" y="204"/>
                    <a:pt x="506" y="202"/>
                    <a:pt x="506" y="199"/>
                  </a:cubicBezTo>
                  <a:cubicBezTo>
                    <a:pt x="507" y="197"/>
                    <a:pt x="504" y="195"/>
                    <a:pt x="503" y="194"/>
                  </a:cubicBezTo>
                  <a:cubicBezTo>
                    <a:pt x="498" y="191"/>
                    <a:pt x="494" y="189"/>
                    <a:pt x="492" y="184"/>
                  </a:cubicBezTo>
                  <a:cubicBezTo>
                    <a:pt x="491" y="182"/>
                    <a:pt x="490" y="180"/>
                    <a:pt x="488" y="179"/>
                  </a:cubicBezTo>
                  <a:cubicBezTo>
                    <a:pt x="486" y="178"/>
                    <a:pt x="485" y="179"/>
                    <a:pt x="484" y="179"/>
                  </a:cubicBezTo>
                  <a:cubicBezTo>
                    <a:pt x="482" y="180"/>
                    <a:pt x="482" y="180"/>
                    <a:pt x="482" y="182"/>
                  </a:cubicBezTo>
                  <a:moveTo>
                    <a:pt x="578" y="182"/>
                  </a:moveTo>
                  <a:cubicBezTo>
                    <a:pt x="575" y="186"/>
                    <a:pt x="571" y="190"/>
                    <a:pt x="566" y="193"/>
                  </a:cubicBezTo>
                  <a:cubicBezTo>
                    <a:pt x="563" y="196"/>
                    <a:pt x="561" y="200"/>
                    <a:pt x="565" y="204"/>
                  </a:cubicBezTo>
                  <a:cubicBezTo>
                    <a:pt x="570" y="207"/>
                    <a:pt x="573" y="211"/>
                    <a:pt x="577" y="216"/>
                  </a:cubicBezTo>
                  <a:cubicBezTo>
                    <a:pt x="581" y="220"/>
                    <a:pt x="584" y="220"/>
                    <a:pt x="588" y="216"/>
                  </a:cubicBezTo>
                  <a:cubicBezTo>
                    <a:pt x="591" y="212"/>
                    <a:pt x="593" y="206"/>
                    <a:pt x="598" y="203"/>
                  </a:cubicBezTo>
                  <a:cubicBezTo>
                    <a:pt x="600" y="202"/>
                    <a:pt x="602" y="201"/>
                    <a:pt x="602" y="198"/>
                  </a:cubicBezTo>
                  <a:cubicBezTo>
                    <a:pt x="602" y="196"/>
                    <a:pt x="600" y="195"/>
                    <a:pt x="599" y="194"/>
                  </a:cubicBezTo>
                  <a:cubicBezTo>
                    <a:pt x="594" y="192"/>
                    <a:pt x="592" y="188"/>
                    <a:pt x="589" y="184"/>
                  </a:cubicBezTo>
                  <a:cubicBezTo>
                    <a:pt x="588" y="182"/>
                    <a:pt x="586" y="180"/>
                    <a:pt x="584" y="179"/>
                  </a:cubicBezTo>
                  <a:cubicBezTo>
                    <a:pt x="583" y="179"/>
                    <a:pt x="582" y="179"/>
                    <a:pt x="580" y="179"/>
                  </a:cubicBezTo>
                  <a:cubicBezTo>
                    <a:pt x="578" y="180"/>
                    <a:pt x="579" y="180"/>
                    <a:pt x="578" y="182"/>
                  </a:cubicBezTo>
                  <a:moveTo>
                    <a:pt x="674" y="182"/>
                  </a:moveTo>
                  <a:cubicBezTo>
                    <a:pt x="671" y="186"/>
                    <a:pt x="666" y="189"/>
                    <a:pt x="662" y="193"/>
                  </a:cubicBezTo>
                  <a:cubicBezTo>
                    <a:pt x="659" y="196"/>
                    <a:pt x="657" y="200"/>
                    <a:pt x="661" y="204"/>
                  </a:cubicBezTo>
                  <a:cubicBezTo>
                    <a:pt x="664" y="206"/>
                    <a:pt x="666" y="208"/>
                    <a:pt x="669" y="211"/>
                  </a:cubicBezTo>
                  <a:cubicBezTo>
                    <a:pt x="671" y="213"/>
                    <a:pt x="673" y="216"/>
                    <a:pt x="676" y="218"/>
                  </a:cubicBezTo>
                  <a:cubicBezTo>
                    <a:pt x="680" y="222"/>
                    <a:pt x="683" y="216"/>
                    <a:pt x="685" y="213"/>
                  </a:cubicBezTo>
                  <a:cubicBezTo>
                    <a:pt x="686" y="211"/>
                    <a:pt x="687" y="210"/>
                    <a:pt x="688" y="208"/>
                  </a:cubicBezTo>
                  <a:cubicBezTo>
                    <a:pt x="690" y="206"/>
                    <a:pt x="693" y="204"/>
                    <a:pt x="696" y="203"/>
                  </a:cubicBezTo>
                  <a:cubicBezTo>
                    <a:pt x="701" y="199"/>
                    <a:pt x="698" y="196"/>
                    <a:pt x="694" y="193"/>
                  </a:cubicBezTo>
                  <a:cubicBezTo>
                    <a:pt x="689" y="190"/>
                    <a:pt x="687" y="189"/>
                    <a:pt x="684" y="184"/>
                  </a:cubicBezTo>
                  <a:cubicBezTo>
                    <a:pt x="683" y="182"/>
                    <a:pt x="682" y="180"/>
                    <a:pt x="680" y="179"/>
                  </a:cubicBezTo>
                  <a:cubicBezTo>
                    <a:pt x="679" y="179"/>
                    <a:pt x="677" y="179"/>
                    <a:pt x="676" y="179"/>
                  </a:cubicBezTo>
                  <a:cubicBezTo>
                    <a:pt x="674" y="180"/>
                    <a:pt x="675" y="180"/>
                    <a:pt x="674" y="182"/>
                  </a:cubicBezTo>
                  <a:moveTo>
                    <a:pt x="98" y="274"/>
                  </a:moveTo>
                  <a:cubicBezTo>
                    <a:pt x="93" y="281"/>
                    <a:pt x="86" y="286"/>
                    <a:pt x="80" y="291"/>
                  </a:cubicBezTo>
                  <a:cubicBezTo>
                    <a:pt x="77" y="293"/>
                    <a:pt x="74" y="295"/>
                    <a:pt x="70" y="296"/>
                  </a:cubicBezTo>
                  <a:cubicBezTo>
                    <a:pt x="70" y="296"/>
                    <a:pt x="67" y="296"/>
                    <a:pt x="67" y="297"/>
                  </a:cubicBezTo>
                  <a:cubicBezTo>
                    <a:pt x="67" y="297"/>
                    <a:pt x="71" y="299"/>
                    <a:pt x="72" y="300"/>
                  </a:cubicBezTo>
                  <a:cubicBezTo>
                    <a:pt x="79" y="305"/>
                    <a:pt x="88" y="311"/>
                    <a:pt x="93" y="319"/>
                  </a:cubicBezTo>
                  <a:cubicBezTo>
                    <a:pt x="95" y="322"/>
                    <a:pt x="97" y="326"/>
                    <a:pt x="98" y="329"/>
                  </a:cubicBezTo>
                  <a:cubicBezTo>
                    <a:pt x="99" y="333"/>
                    <a:pt x="101" y="333"/>
                    <a:pt x="102" y="329"/>
                  </a:cubicBezTo>
                  <a:cubicBezTo>
                    <a:pt x="104" y="322"/>
                    <a:pt x="107" y="313"/>
                    <a:pt x="113" y="309"/>
                  </a:cubicBezTo>
                  <a:cubicBezTo>
                    <a:pt x="115" y="307"/>
                    <a:pt x="130" y="299"/>
                    <a:pt x="127" y="295"/>
                  </a:cubicBezTo>
                  <a:cubicBezTo>
                    <a:pt x="126" y="293"/>
                    <a:pt x="122" y="292"/>
                    <a:pt x="120" y="291"/>
                  </a:cubicBezTo>
                  <a:cubicBezTo>
                    <a:pt x="116" y="289"/>
                    <a:pt x="112" y="286"/>
                    <a:pt x="108" y="282"/>
                  </a:cubicBezTo>
                  <a:cubicBezTo>
                    <a:pt x="106" y="279"/>
                    <a:pt x="105" y="276"/>
                    <a:pt x="103" y="273"/>
                  </a:cubicBezTo>
                  <a:cubicBezTo>
                    <a:pt x="102" y="271"/>
                    <a:pt x="98" y="271"/>
                    <a:pt x="98" y="274"/>
                  </a:cubicBezTo>
                  <a:cubicBezTo>
                    <a:pt x="98" y="274"/>
                    <a:pt x="98" y="274"/>
                    <a:pt x="98" y="274"/>
                  </a:cubicBezTo>
                  <a:moveTo>
                    <a:pt x="194" y="278"/>
                  </a:moveTo>
                  <a:cubicBezTo>
                    <a:pt x="192" y="282"/>
                    <a:pt x="188" y="285"/>
                    <a:pt x="184" y="287"/>
                  </a:cubicBezTo>
                  <a:cubicBezTo>
                    <a:pt x="181" y="289"/>
                    <a:pt x="176" y="292"/>
                    <a:pt x="175" y="295"/>
                  </a:cubicBezTo>
                  <a:cubicBezTo>
                    <a:pt x="174" y="298"/>
                    <a:pt x="178" y="299"/>
                    <a:pt x="179" y="300"/>
                  </a:cubicBezTo>
                  <a:cubicBezTo>
                    <a:pt x="183" y="303"/>
                    <a:pt x="186" y="306"/>
                    <a:pt x="189" y="309"/>
                  </a:cubicBezTo>
                  <a:cubicBezTo>
                    <a:pt x="191" y="312"/>
                    <a:pt x="191" y="314"/>
                    <a:pt x="192" y="317"/>
                  </a:cubicBezTo>
                  <a:cubicBezTo>
                    <a:pt x="193" y="321"/>
                    <a:pt x="196" y="320"/>
                    <a:pt x="198" y="318"/>
                  </a:cubicBezTo>
                  <a:cubicBezTo>
                    <a:pt x="202" y="314"/>
                    <a:pt x="204" y="308"/>
                    <a:pt x="208" y="304"/>
                  </a:cubicBezTo>
                  <a:cubicBezTo>
                    <a:pt x="209" y="302"/>
                    <a:pt x="214" y="301"/>
                    <a:pt x="216" y="299"/>
                  </a:cubicBezTo>
                  <a:cubicBezTo>
                    <a:pt x="220" y="297"/>
                    <a:pt x="219" y="292"/>
                    <a:pt x="215" y="290"/>
                  </a:cubicBezTo>
                  <a:cubicBezTo>
                    <a:pt x="210" y="287"/>
                    <a:pt x="206" y="286"/>
                    <a:pt x="203" y="280"/>
                  </a:cubicBezTo>
                  <a:cubicBezTo>
                    <a:pt x="203" y="278"/>
                    <a:pt x="202" y="276"/>
                    <a:pt x="200" y="276"/>
                  </a:cubicBezTo>
                  <a:cubicBezTo>
                    <a:pt x="198" y="275"/>
                    <a:pt x="197" y="275"/>
                    <a:pt x="196" y="276"/>
                  </a:cubicBezTo>
                  <a:cubicBezTo>
                    <a:pt x="194" y="276"/>
                    <a:pt x="194" y="277"/>
                    <a:pt x="194" y="278"/>
                  </a:cubicBezTo>
                  <a:moveTo>
                    <a:pt x="290" y="278"/>
                  </a:moveTo>
                  <a:cubicBezTo>
                    <a:pt x="287" y="283"/>
                    <a:pt x="282" y="287"/>
                    <a:pt x="277" y="290"/>
                  </a:cubicBezTo>
                  <a:cubicBezTo>
                    <a:pt x="276" y="291"/>
                    <a:pt x="274" y="292"/>
                    <a:pt x="274" y="294"/>
                  </a:cubicBezTo>
                  <a:cubicBezTo>
                    <a:pt x="274" y="297"/>
                    <a:pt x="276" y="299"/>
                    <a:pt x="278" y="300"/>
                  </a:cubicBezTo>
                  <a:cubicBezTo>
                    <a:pt x="281" y="302"/>
                    <a:pt x="283" y="303"/>
                    <a:pt x="285" y="305"/>
                  </a:cubicBezTo>
                  <a:cubicBezTo>
                    <a:pt x="287" y="307"/>
                    <a:pt x="289" y="310"/>
                    <a:pt x="290" y="313"/>
                  </a:cubicBezTo>
                  <a:cubicBezTo>
                    <a:pt x="293" y="317"/>
                    <a:pt x="296" y="316"/>
                    <a:pt x="299" y="313"/>
                  </a:cubicBezTo>
                  <a:cubicBezTo>
                    <a:pt x="303" y="309"/>
                    <a:pt x="306" y="305"/>
                    <a:pt x="310" y="301"/>
                  </a:cubicBezTo>
                  <a:cubicBezTo>
                    <a:pt x="312" y="298"/>
                    <a:pt x="317" y="294"/>
                    <a:pt x="313" y="291"/>
                  </a:cubicBezTo>
                  <a:cubicBezTo>
                    <a:pt x="311" y="290"/>
                    <a:pt x="308" y="289"/>
                    <a:pt x="306" y="288"/>
                  </a:cubicBezTo>
                  <a:cubicBezTo>
                    <a:pt x="304" y="286"/>
                    <a:pt x="302" y="283"/>
                    <a:pt x="301" y="281"/>
                  </a:cubicBezTo>
                  <a:cubicBezTo>
                    <a:pt x="300" y="279"/>
                    <a:pt x="299" y="277"/>
                    <a:pt x="296" y="276"/>
                  </a:cubicBezTo>
                  <a:cubicBezTo>
                    <a:pt x="295" y="275"/>
                    <a:pt x="294" y="276"/>
                    <a:pt x="292" y="276"/>
                  </a:cubicBezTo>
                  <a:cubicBezTo>
                    <a:pt x="290" y="276"/>
                    <a:pt x="291" y="277"/>
                    <a:pt x="290" y="278"/>
                  </a:cubicBezTo>
                  <a:moveTo>
                    <a:pt x="386" y="278"/>
                  </a:moveTo>
                  <a:cubicBezTo>
                    <a:pt x="383" y="283"/>
                    <a:pt x="377" y="287"/>
                    <a:pt x="372" y="290"/>
                  </a:cubicBezTo>
                  <a:cubicBezTo>
                    <a:pt x="370" y="293"/>
                    <a:pt x="368" y="295"/>
                    <a:pt x="371" y="298"/>
                  </a:cubicBezTo>
                  <a:cubicBezTo>
                    <a:pt x="374" y="301"/>
                    <a:pt x="378" y="304"/>
                    <a:pt x="381" y="307"/>
                  </a:cubicBezTo>
                  <a:cubicBezTo>
                    <a:pt x="384" y="310"/>
                    <a:pt x="387" y="312"/>
                    <a:pt x="389" y="315"/>
                  </a:cubicBezTo>
                  <a:cubicBezTo>
                    <a:pt x="390" y="317"/>
                    <a:pt x="395" y="313"/>
                    <a:pt x="395" y="312"/>
                  </a:cubicBezTo>
                  <a:cubicBezTo>
                    <a:pt x="397" y="309"/>
                    <a:pt x="398" y="306"/>
                    <a:pt x="400" y="304"/>
                  </a:cubicBezTo>
                  <a:cubicBezTo>
                    <a:pt x="402" y="302"/>
                    <a:pt x="416" y="295"/>
                    <a:pt x="410" y="291"/>
                  </a:cubicBezTo>
                  <a:cubicBezTo>
                    <a:pt x="407" y="289"/>
                    <a:pt x="405" y="289"/>
                    <a:pt x="402" y="288"/>
                  </a:cubicBezTo>
                  <a:cubicBezTo>
                    <a:pt x="400" y="286"/>
                    <a:pt x="398" y="284"/>
                    <a:pt x="397" y="282"/>
                  </a:cubicBezTo>
                  <a:cubicBezTo>
                    <a:pt x="396" y="280"/>
                    <a:pt x="395" y="277"/>
                    <a:pt x="393" y="276"/>
                  </a:cubicBezTo>
                  <a:cubicBezTo>
                    <a:pt x="392" y="275"/>
                    <a:pt x="390" y="275"/>
                    <a:pt x="389" y="276"/>
                  </a:cubicBezTo>
                  <a:cubicBezTo>
                    <a:pt x="386" y="276"/>
                    <a:pt x="387" y="277"/>
                    <a:pt x="386" y="278"/>
                  </a:cubicBezTo>
                  <a:moveTo>
                    <a:pt x="477" y="286"/>
                  </a:moveTo>
                  <a:cubicBezTo>
                    <a:pt x="473" y="290"/>
                    <a:pt x="466" y="288"/>
                    <a:pt x="466" y="295"/>
                  </a:cubicBezTo>
                  <a:cubicBezTo>
                    <a:pt x="466" y="300"/>
                    <a:pt x="473" y="302"/>
                    <a:pt x="477" y="305"/>
                  </a:cubicBezTo>
                  <a:cubicBezTo>
                    <a:pt x="480" y="308"/>
                    <a:pt x="480" y="315"/>
                    <a:pt x="486" y="315"/>
                  </a:cubicBezTo>
                  <a:cubicBezTo>
                    <a:pt x="491" y="315"/>
                    <a:pt x="493" y="307"/>
                    <a:pt x="496" y="304"/>
                  </a:cubicBezTo>
                  <a:cubicBezTo>
                    <a:pt x="498" y="302"/>
                    <a:pt x="510" y="296"/>
                    <a:pt x="506" y="292"/>
                  </a:cubicBezTo>
                  <a:cubicBezTo>
                    <a:pt x="503" y="288"/>
                    <a:pt x="497" y="289"/>
                    <a:pt x="494" y="285"/>
                  </a:cubicBezTo>
                  <a:cubicBezTo>
                    <a:pt x="492" y="282"/>
                    <a:pt x="491" y="276"/>
                    <a:pt x="487" y="275"/>
                  </a:cubicBezTo>
                  <a:cubicBezTo>
                    <a:pt x="480" y="274"/>
                    <a:pt x="480" y="283"/>
                    <a:pt x="477" y="286"/>
                  </a:cubicBezTo>
                  <a:moveTo>
                    <a:pt x="578" y="278"/>
                  </a:moveTo>
                  <a:cubicBezTo>
                    <a:pt x="575" y="283"/>
                    <a:pt x="570" y="287"/>
                    <a:pt x="565" y="290"/>
                  </a:cubicBezTo>
                  <a:cubicBezTo>
                    <a:pt x="564" y="291"/>
                    <a:pt x="562" y="292"/>
                    <a:pt x="562" y="294"/>
                  </a:cubicBezTo>
                  <a:cubicBezTo>
                    <a:pt x="562" y="297"/>
                    <a:pt x="564" y="299"/>
                    <a:pt x="566" y="300"/>
                  </a:cubicBezTo>
                  <a:cubicBezTo>
                    <a:pt x="569" y="302"/>
                    <a:pt x="571" y="303"/>
                    <a:pt x="573" y="305"/>
                  </a:cubicBezTo>
                  <a:cubicBezTo>
                    <a:pt x="575" y="307"/>
                    <a:pt x="577" y="310"/>
                    <a:pt x="578" y="313"/>
                  </a:cubicBezTo>
                  <a:cubicBezTo>
                    <a:pt x="581" y="317"/>
                    <a:pt x="584" y="316"/>
                    <a:pt x="587" y="313"/>
                  </a:cubicBezTo>
                  <a:cubicBezTo>
                    <a:pt x="590" y="309"/>
                    <a:pt x="594" y="305"/>
                    <a:pt x="597" y="301"/>
                  </a:cubicBezTo>
                  <a:cubicBezTo>
                    <a:pt x="599" y="299"/>
                    <a:pt x="605" y="294"/>
                    <a:pt x="601" y="291"/>
                  </a:cubicBezTo>
                  <a:cubicBezTo>
                    <a:pt x="599" y="290"/>
                    <a:pt x="597" y="289"/>
                    <a:pt x="595" y="288"/>
                  </a:cubicBezTo>
                  <a:cubicBezTo>
                    <a:pt x="592" y="287"/>
                    <a:pt x="591" y="284"/>
                    <a:pt x="589" y="282"/>
                  </a:cubicBezTo>
                  <a:cubicBezTo>
                    <a:pt x="588" y="280"/>
                    <a:pt x="587" y="277"/>
                    <a:pt x="585" y="276"/>
                  </a:cubicBezTo>
                  <a:cubicBezTo>
                    <a:pt x="584" y="275"/>
                    <a:pt x="583" y="275"/>
                    <a:pt x="581" y="276"/>
                  </a:cubicBezTo>
                  <a:cubicBezTo>
                    <a:pt x="579" y="276"/>
                    <a:pt x="579" y="277"/>
                    <a:pt x="578" y="278"/>
                  </a:cubicBezTo>
                  <a:moveTo>
                    <a:pt x="674" y="278"/>
                  </a:moveTo>
                  <a:cubicBezTo>
                    <a:pt x="671" y="283"/>
                    <a:pt x="665" y="287"/>
                    <a:pt x="660" y="290"/>
                  </a:cubicBezTo>
                  <a:cubicBezTo>
                    <a:pt x="658" y="293"/>
                    <a:pt x="656" y="295"/>
                    <a:pt x="659" y="298"/>
                  </a:cubicBezTo>
                  <a:cubicBezTo>
                    <a:pt x="662" y="301"/>
                    <a:pt x="666" y="304"/>
                    <a:pt x="669" y="307"/>
                  </a:cubicBezTo>
                  <a:cubicBezTo>
                    <a:pt x="672" y="310"/>
                    <a:pt x="675" y="312"/>
                    <a:pt x="677" y="315"/>
                  </a:cubicBezTo>
                  <a:cubicBezTo>
                    <a:pt x="678" y="317"/>
                    <a:pt x="683" y="313"/>
                    <a:pt x="683" y="312"/>
                  </a:cubicBezTo>
                  <a:cubicBezTo>
                    <a:pt x="685" y="309"/>
                    <a:pt x="686" y="306"/>
                    <a:pt x="688" y="304"/>
                  </a:cubicBezTo>
                  <a:cubicBezTo>
                    <a:pt x="690" y="302"/>
                    <a:pt x="704" y="295"/>
                    <a:pt x="698" y="291"/>
                  </a:cubicBezTo>
                  <a:cubicBezTo>
                    <a:pt x="695" y="289"/>
                    <a:pt x="693" y="289"/>
                    <a:pt x="690" y="288"/>
                  </a:cubicBezTo>
                  <a:cubicBezTo>
                    <a:pt x="688" y="286"/>
                    <a:pt x="686" y="284"/>
                    <a:pt x="685" y="282"/>
                  </a:cubicBezTo>
                  <a:cubicBezTo>
                    <a:pt x="684" y="280"/>
                    <a:pt x="683" y="277"/>
                    <a:pt x="681" y="276"/>
                  </a:cubicBezTo>
                  <a:cubicBezTo>
                    <a:pt x="680" y="275"/>
                    <a:pt x="678" y="275"/>
                    <a:pt x="677" y="276"/>
                  </a:cubicBezTo>
                  <a:cubicBezTo>
                    <a:pt x="674" y="276"/>
                    <a:pt x="675" y="277"/>
                    <a:pt x="674" y="278"/>
                  </a:cubicBezTo>
                  <a:moveTo>
                    <a:pt x="290" y="374"/>
                  </a:moveTo>
                  <a:cubicBezTo>
                    <a:pt x="287" y="379"/>
                    <a:pt x="282" y="382"/>
                    <a:pt x="277" y="386"/>
                  </a:cubicBezTo>
                  <a:cubicBezTo>
                    <a:pt x="273" y="389"/>
                    <a:pt x="274" y="391"/>
                    <a:pt x="277" y="395"/>
                  </a:cubicBezTo>
                  <a:cubicBezTo>
                    <a:pt x="280" y="399"/>
                    <a:pt x="284" y="403"/>
                    <a:pt x="288" y="407"/>
                  </a:cubicBezTo>
                  <a:cubicBezTo>
                    <a:pt x="291" y="409"/>
                    <a:pt x="294" y="412"/>
                    <a:pt x="297" y="409"/>
                  </a:cubicBezTo>
                  <a:cubicBezTo>
                    <a:pt x="301" y="406"/>
                    <a:pt x="304" y="402"/>
                    <a:pt x="308" y="398"/>
                  </a:cubicBezTo>
                  <a:cubicBezTo>
                    <a:pt x="310" y="395"/>
                    <a:pt x="316" y="392"/>
                    <a:pt x="312" y="388"/>
                  </a:cubicBezTo>
                  <a:cubicBezTo>
                    <a:pt x="310" y="387"/>
                    <a:pt x="308" y="385"/>
                    <a:pt x="306" y="383"/>
                  </a:cubicBezTo>
                  <a:cubicBezTo>
                    <a:pt x="304" y="381"/>
                    <a:pt x="303" y="378"/>
                    <a:pt x="301" y="376"/>
                  </a:cubicBezTo>
                  <a:cubicBezTo>
                    <a:pt x="300" y="374"/>
                    <a:pt x="298" y="372"/>
                    <a:pt x="296" y="372"/>
                  </a:cubicBezTo>
                  <a:cubicBezTo>
                    <a:pt x="295" y="371"/>
                    <a:pt x="294" y="371"/>
                    <a:pt x="292" y="372"/>
                  </a:cubicBezTo>
                  <a:cubicBezTo>
                    <a:pt x="290" y="372"/>
                    <a:pt x="291" y="373"/>
                    <a:pt x="290" y="374"/>
                  </a:cubicBezTo>
                  <a:moveTo>
                    <a:pt x="386" y="374"/>
                  </a:moveTo>
                  <a:cubicBezTo>
                    <a:pt x="383" y="378"/>
                    <a:pt x="379" y="381"/>
                    <a:pt x="375" y="385"/>
                  </a:cubicBezTo>
                  <a:cubicBezTo>
                    <a:pt x="372" y="388"/>
                    <a:pt x="369" y="391"/>
                    <a:pt x="372" y="395"/>
                  </a:cubicBezTo>
                  <a:cubicBezTo>
                    <a:pt x="374" y="397"/>
                    <a:pt x="377" y="399"/>
                    <a:pt x="379" y="401"/>
                  </a:cubicBezTo>
                  <a:cubicBezTo>
                    <a:pt x="381" y="403"/>
                    <a:pt x="384" y="406"/>
                    <a:pt x="386" y="408"/>
                  </a:cubicBezTo>
                  <a:cubicBezTo>
                    <a:pt x="388" y="410"/>
                    <a:pt x="391" y="412"/>
                    <a:pt x="393" y="411"/>
                  </a:cubicBezTo>
                  <a:cubicBezTo>
                    <a:pt x="394" y="410"/>
                    <a:pt x="394" y="407"/>
                    <a:pt x="395" y="406"/>
                  </a:cubicBezTo>
                  <a:cubicBezTo>
                    <a:pt x="397" y="401"/>
                    <a:pt x="404" y="399"/>
                    <a:pt x="408" y="396"/>
                  </a:cubicBezTo>
                  <a:cubicBezTo>
                    <a:pt x="412" y="392"/>
                    <a:pt x="410" y="388"/>
                    <a:pt x="406" y="385"/>
                  </a:cubicBezTo>
                  <a:cubicBezTo>
                    <a:pt x="401" y="382"/>
                    <a:pt x="398" y="380"/>
                    <a:pt x="396" y="375"/>
                  </a:cubicBezTo>
                  <a:cubicBezTo>
                    <a:pt x="395" y="374"/>
                    <a:pt x="394" y="372"/>
                    <a:pt x="392" y="371"/>
                  </a:cubicBezTo>
                  <a:cubicBezTo>
                    <a:pt x="390" y="371"/>
                    <a:pt x="389" y="371"/>
                    <a:pt x="388" y="372"/>
                  </a:cubicBezTo>
                  <a:cubicBezTo>
                    <a:pt x="386" y="372"/>
                    <a:pt x="387" y="372"/>
                    <a:pt x="386" y="374"/>
                  </a:cubicBezTo>
                  <a:moveTo>
                    <a:pt x="482" y="374"/>
                  </a:moveTo>
                  <a:cubicBezTo>
                    <a:pt x="480" y="378"/>
                    <a:pt x="474" y="382"/>
                    <a:pt x="471" y="386"/>
                  </a:cubicBezTo>
                  <a:cubicBezTo>
                    <a:pt x="468" y="388"/>
                    <a:pt x="465" y="391"/>
                    <a:pt x="468" y="395"/>
                  </a:cubicBezTo>
                  <a:cubicBezTo>
                    <a:pt x="472" y="398"/>
                    <a:pt x="475" y="402"/>
                    <a:pt x="479" y="406"/>
                  </a:cubicBezTo>
                  <a:cubicBezTo>
                    <a:pt x="482" y="408"/>
                    <a:pt x="484" y="412"/>
                    <a:pt x="487" y="410"/>
                  </a:cubicBezTo>
                  <a:cubicBezTo>
                    <a:pt x="491" y="407"/>
                    <a:pt x="495" y="403"/>
                    <a:pt x="499" y="399"/>
                  </a:cubicBezTo>
                  <a:cubicBezTo>
                    <a:pt x="502" y="397"/>
                    <a:pt x="507" y="394"/>
                    <a:pt x="506" y="390"/>
                  </a:cubicBezTo>
                  <a:cubicBezTo>
                    <a:pt x="504" y="384"/>
                    <a:pt x="496" y="384"/>
                    <a:pt x="493" y="378"/>
                  </a:cubicBezTo>
                  <a:cubicBezTo>
                    <a:pt x="492" y="376"/>
                    <a:pt x="491" y="373"/>
                    <a:pt x="489" y="372"/>
                  </a:cubicBezTo>
                  <a:cubicBezTo>
                    <a:pt x="488" y="371"/>
                    <a:pt x="486" y="371"/>
                    <a:pt x="485" y="371"/>
                  </a:cubicBezTo>
                  <a:cubicBezTo>
                    <a:pt x="482" y="372"/>
                    <a:pt x="482" y="372"/>
                    <a:pt x="482" y="374"/>
                  </a:cubicBezTo>
                  <a:moveTo>
                    <a:pt x="578" y="374"/>
                  </a:moveTo>
                  <a:cubicBezTo>
                    <a:pt x="575" y="379"/>
                    <a:pt x="569" y="382"/>
                    <a:pt x="565" y="387"/>
                  </a:cubicBezTo>
                  <a:cubicBezTo>
                    <a:pt x="562" y="390"/>
                    <a:pt x="561" y="392"/>
                    <a:pt x="564" y="395"/>
                  </a:cubicBezTo>
                  <a:cubicBezTo>
                    <a:pt x="567" y="399"/>
                    <a:pt x="571" y="402"/>
                    <a:pt x="574" y="405"/>
                  </a:cubicBezTo>
                  <a:cubicBezTo>
                    <a:pt x="576" y="406"/>
                    <a:pt x="580" y="410"/>
                    <a:pt x="581" y="411"/>
                  </a:cubicBezTo>
                  <a:cubicBezTo>
                    <a:pt x="587" y="411"/>
                    <a:pt x="591" y="404"/>
                    <a:pt x="593" y="400"/>
                  </a:cubicBezTo>
                  <a:cubicBezTo>
                    <a:pt x="595" y="399"/>
                    <a:pt x="596" y="397"/>
                    <a:pt x="598" y="395"/>
                  </a:cubicBezTo>
                  <a:cubicBezTo>
                    <a:pt x="599" y="394"/>
                    <a:pt x="603" y="392"/>
                    <a:pt x="601" y="389"/>
                  </a:cubicBezTo>
                  <a:cubicBezTo>
                    <a:pt x="599" y="387"/>
                    <a:pt x="596" y="386"/>
                    <a:pt x="594" y="384"/>
                  </a:cubicBezTo>
                  <a:cubicBezTo>
                    <a:pt x="593" y="382"/>
                    <a:pt x="591" y="379"/>
                    <a:pt x="590" y="377"/>
                  </a:cubicBezTo>
                  <a:cubicBezTo>
                    <a:pt x="588" y="375"/>
                    <a:pt x="586" y="373"/>
                    <a:pt x="584" y="372"/>
                  </a:cubicBezTo>
                  <a:cubicBezTo>
                    <a:pt x="583" y="371"/>
                    <a:pt x="581" y="371"/>
                    <a:pt x="580" y="372"/>
                  </a:cubicBezTo>
                  <a:cubicBezTo>
                    <a:pt x="578" y="372"/>
                    <a:pt x="579" y="373"/>
                    <a:pt x="578" y="374"/>
                  </a:cubicBezTo>
                  <a:moveTo>
                    <a:pt x="674" y="374"/>
                  </a:moveTo>
                  <a:cubicBezTo>
                    <a:pt x="671" y="379"/>
                    <a:pt x="665" y="382"/>
                    <a:pt x="661" y="386"/>
                  </a:cubicBezTo>
                  <a:cubicBezTo>
                    <a:pt x="658" y="389"/>
                    <a:pt x="656" y="392"/>
                    <a:pt x="659" y="395"/>
                  </a:cubicBezTo>
                  <a:cubicBezTo>
                    <a:pt x="663" y="398"/>
                    <a:pt x="667" y="402"/>
                    <a:pt x="670" y="405"/>
                  </a:cubicBezTo>
                  <a:cubicBezTo>
                    <a:pt x="672" y="406"/>
                    <a:pt x="676" y="411"/>
                    <a:pt x="678" y="410"/>
                  </a:cubicBezTo>
                  <a:cubicBezTo>
                    <a:pt x="682" y="409"/>
                    <a:pt x="686" y="405"/>
                    <a:pt x="689" y="402"/>
                  </a:cubicBezTo>
                  <a:cubicBezTo>
                    <a:pt x="692" y="399"/>
                    <a:pt x="697" y="395"/>
                    <a:pt x="698" y="390"/>
                  </a:cubicBezTo>
                  <a:cubicBezTo>
                    <a:pt x="699" y="388"/>
                    <a:pt x="696" y="387"/>
                    <a:pt x="695" y="386"/>
                  </a:cubicBezTo>
                  <a:cubicBezTo>
                    <a:pt x="691" y="384"/>
                    <a:pt x="688" y="382"/>
                    <a:pt x="686" y="379"/>
                  </a:cubicBezTo>
                  <a:cubicBezTo>
                    <a:pt x="684" y="377"/>
                    <a:pt x="683" y="373"/>
                    <a:pt x="681" y="372"/>
                  </a:cubicBezTo>
                  <a:cubicBezTo>
                    <a:pt x="680" y="371"/>
                    <a:pt x="678" y="371"/>
                    <a:pt x="677" y="371"/>
                  </a:cubicBezTo>
                  <a:cubicBezTo>
                    <a:pt x="674" y="372"/>
                    <a:pt x="675" y="372"/>
                    <a:pt x="674" y="374"/>
                  </a:cubicBezTo>
                  <a:moveTo>
                    <a:pt x="272" y="486"/>
                  </a:moveTo>
                  <a:cubicBezTo>
                    <a:pt x="268" y="488"/>
                    <a:pt x="270" y="490"/>
                    <a:pt x="273" y="492"/>
                  </a:cubicBezTo>
                  <a:cubicBezTo>
                    <a:pt x="275" y="493"/>
                    <a:pt x="276" y="495"/>
                    <a:pt x="278" y="496"/>
                  </a:cubicBezTo>
                  <a:cubicBezTo>
                    <a:pt x="282" y="501"/>
                    <a:pt x="286" y="506"/>
                    <a:pt x="290" y="510"/>
                  </a:cubicBezTo>
                  <a:cubicBezTo>
                    <a:pt x="291" y="511"/>
                    <a:pt x="292" y="512"/>
                    <a:pt x="293" y="512"/>
                  </a:cubicBezTo>
                  <a:cubicBezTo>
                    <a:pt x="295" y="512"/>
                    <a:pt x="297" y="508"/>
                    <a:pt x="298" y="506"/>
                  </a:cubicBezTo>
                  <a:cubicBezTo>
                    <a:pt x="301" y="500"/>
                    <a:pt x="305" y="497"/>
                    <a:pt x="310" y="492"/>
                  </a:cubicBezTo>
                  <a:cubicBezTo>
                    <a:pt x="317" y="486"/>
                    <a:pt x="310" y="484"/>
                    <a:pt x="306" y="480"/>
                  </a:cubicBezTo>
                  <a:cubicBezTo>
                    <a:pt x="303" y="476"/>
                    <a:pt x="301" y="468"/>
                    <a:pt x="295" y="467"/>
                  </a:cubicBezTo>
                  <a:cubicBezTo>
                    <a:pt x="291" y="466"/>
                    <a:pt x="288" y="471"/>
                    <a:pt x="285" y="474"/>
                  </a:cubicBezTo>
                  <a:cubicBezTo>
                    <a:pt x="281" y="478"/>
                    <a:pt x="277" y="483"/>
                    <a:pt x="272" y="486"/>
                  </a:cubicBezTo>
                  <a:moveTo>
                    <a:pt x="386" y="470"/>
                  </a:moveTo>
                  <a:cubicBezTo>
                    <a:pt x="383" y="474"/>
                    <a:pt x="378" y="478"/>
                    <a:pt x="374" y="481"/>
                  </a:cubicBezTo>
                  <a:cubicBezTo>
                    <a:pt x="371" y="484"/>
                    <a:pt x="369" y="488"/>
                    <a:pt x="373" y="492"/>
                  </a:cubicBezTo>
                  <a:cubicBezTo>
                    <a:pt x="376" y="494"/>
                    <a:pt x="378" y="496"/>
                    <a:pt x="381" y="499"/>
                  </a:cubicBezTo>
                  <a:cubicBezTo>
                    <a:pt x="383" y="501"/>
                    <a:pt x="385" y="504"/>
                    <a:pt x="388" y="506"/>
                  </a:cubicBezTo>
                  <a:cubicBezTo>
                    <a:pt x="392" y="510"/>
                    <a:pt x="395" y="504"/>
                    <a:pt x="397" y="501"/>
                  </a:cubicBezTo>
                  <a:cubicBezTo>
                    <a:pt x="398" y="499"/>
                    <a:pt x="399" y="498"/>
                    <a:pt x="400" y="496"/>
                  </a:cubicBezTo>
                  <a:cubicBezTo>
                    <a:pt x="402" y="494"/>
                    <a:pt x="405" y="492"/>
                    <a:pt x="408" y="491"/>
                  </a:cubicBezTo>
                  <a:cubicBezTo>
                    <a:pt x="413" y="487"/>
                    <a:pt x="410" y="484"/>
                    <a:pt x="406" y="481"/>
                  </a:cubicBezTo>
                  <a:cubicBezTo>
                    <a:pt x="401" y="478"/>
                    <a:pt x="399" y="477"/>
                    <a:pt x="396" y="472"/>
                  </a:cubicBezTo>
                  <a:cubicBezTo>
                    <a:pt x="395" y="470"/>
                    <a:pt x="394" y="468"/>
                    <a:pt x="392" y="467"/>
                  </a:cubicBezTo>
                  <a:cubicBezTo>
                    <a:pt x="391" y="467"/>
                    <a:pt x="389" y="467"/>
                    <a:pt x="388" y="467"/>
                  </a:cubicBezTo>
                  <a:cubicBezTo>
                    <a:pt x="386" y="468"/>
                    <a:pt x="387" y="468"/>
                    <a:pt x="386" y="470"/>
                  </a:cubicBezTo>
                  <a:moveTo>
                    <a:pt x="482" y="470"/>
                  </a:moveTo>
                  <a:cubicBezTo>
                    <a:pt x="480" y="474"/>
                    <a:pt x="475" y="478"/>
                    <a:pt x="471" y="481"/>
                  </a:cubicBezTo>
                  <a:cubicBezTo>
                    <a:pt x="468" y="484"/>
                    <a:pt x="463" y="487"/>
                    <a:pt x="468" y="491"/>
                  </a:cubicBezTo>
                  <a:cubicBezTo>
                    <a:pt x="469" y="492"/>
                    <a:pt x="471" y="493"/>
                    <a:pt x="472" y="493"/>
                  </a:cubicBezTo>
                  <a:cubicBezTo>
                    <a:pt x="474" y="493"/>
                    <a:pt x="476" y="498"/>
                    <a:pt x="477" y="499"/>
                  </a:cubicBezTo>
                  <a:cubicBezTo>
                    <a:pt x="480" y="502"/>
                    <a:pt x="483" y="510"/>
                    <a:pt x="489" y="506"/>
                  </a:cubicBezTo>
                  <a:cubicBezTo>
                    <a:pt x="491" y="505"/>
                    <a:pt x="492" y="502"/>
                    <a:pt x="493" y="500"/>
                  </a:cubicBezTo>
                  <a:cubicBezTo>
                    <a:pt x="495" y="497"/>
                    <a:pt x="497" y="495"/>
                    <a:pt x="500" y="493"/>
                  </a:cubicBezTo>
                  <a:cubicBezTo>
                    <a:pt x="502" y="492"/>
                    <a:pt x="506" y="490"/>
                    <a:pt x="506" y="487"/>
                  </a:cubicBezTo>
                  <a:cubicBezTo>
                    <a:pt x="507" y="485"/>
                    <a:pt x="504" y="483"/>
                    <a:pt x="503" y="482"/>
                  </a:cubicBezTo>
                  <a:cubicBezTo>
                    <a:pt x="498" y="479"/>
                    <a:pt x="494" y="477"/>
                    <a:pt x="492" y="472"/>
                  </a:cubicBezTo>
                  <a:cubicBezTo>
                    <a:pt x="491" y="470"/>
                    <a:pt x="490" y="468"/>
                    <a:pt x="488" y="467"/>
                  </a:cubicBezTo>
                  <a:cubicBezTo>
                    <a:pt x="486" y="466"/>
                    <a:pt x="485" y="467"/>
                    <a:pt x="484" y="467"/>
                  </a:cubicBezTo>
                  <a:cubicBezTo>
                    <a:pt x="482" y="468"/>
                    <a:pt x="482" y="468"/>
                    <a:pt x="482" y="470"/>
                  </a:cubicBezTo>
                  <a:moveTo>
                    <a:pt x="578" y="470"/>
                  </a:moveTo>
                  <a:cubicBezTo>
                    <a:pt x="575" y="474"/>
                    <a:pt x="571" y="478"/>
                    <a:pt x="566" y="481"/>
                  </a:cubicBezTo>
                  <a:cubicBezTo>
                    <a:pt x="563" y="484"/>
                    <a:pt x="561" y="488"/>
                    <a:pt x="565" y="492"/>
                  </a:cubicBezTo>
                  <a:cubicBezTo>
                    <a:pt x="570" y="495"/>
                    <a:pt x="573" y="499"/>
                    <a:pt x="577" y="504"/>
                  </a:cubicBezTo>
                  <a:cubicBezTo>
                    <a:pt x="581" y="508"/>
                    <a:pt x="584" y="508"/>
                    <a:pt x="588" y="504"/>
                  </a:cubicBezTo>
                  <a:cubicBezTo>
                    <a:pt x="591" y="500"/>
                    <a:pt x="593" y="494"/>
                    <a:pt x="598" y="491"/>
                  </a:cubicBezTo>
                  <a:cubicBezTo>
                    <a:pt x="600" y="490"/>
                    <a:pt x="602" y="489"/>
                    <a:pt x="602" y="486"/>
                  </a:cubicBezTo>
                  <a:cubicBezTo>
                    <a:pt x="602" y="484"/>
                    <a:pt x="600" y="483"/>
                    <a:pt x="599" y="482"/>
                  </a:cubicBezTo>
                  <a:cubicBezTo>
                    <a:pt x="594" y="480"/>
                    <a:pt x="592" y="476"/>
                    <a:pt x="589" y="472"/>
                  </a:cubicBezTo>
                  <a:cubicBezTo>
                    <a:pt x="588" y="470"/>
                    <a:pt x="586" y="468"/>
                    <a:pt x="584" y="467"/>
                  </a:cubicBezTo>
                  <a:cubicBezTo>
                    <a:pt x="583" y="467"/>
                    <a:pt x="582" y="467"/>
                    <a:pt x="580" y="467"/>
                  </a:cubicBezTo>
                  <a:cubicBezTo>
                    <a:pt x="578" y="468"/>
                    <a:pt x="579" y="468"/>
                    <a:pt x="578" y="470"/>
                  </a:cubicBezTo>
                  <a:moveTo>
                    <a:pt x="674" y="470"/>
                  </a:moveTo>
                  <a:cubicBezTo>
                    <a:pt x="672" y="474"/>
                    <a:pt x="653" y="484"/>
                    <a:pt x="659" y="490"/>
                  </a:cubicBezTo>
                  <a:cubicBezTo>
                    <a:pt x="661" y="492"/>
                    <a:pt x="664" y="493"/>
                    <a:pt x="666" y="495"/>
                  </a:cubicBezTo>
                  <a:cubicBezTo>
                    <a:pt x="669" y="497"/>
                    <a:pt x="671" y="500"/>
                    <a:pt x="673" y="503"/>
                  </a:cubicBezTo>
                  <a:cubicBezTo>
                    <a:pt x="675" y="505"/>
                    <a:pt x="677" y="508"/>
                    <a:pt x="678" y="510"/>
                  </a:cubicBezTo>
                  <a:cubicBezTo>
                    <a:pt x="680" y="514"/>
                    <a:pt x="680" y="515"/>
                    <a:pt x="683" y="512"/>
                  </a:cubicBezTo>
                  <a:cubicBezTo>
                    <a:pt x="688" y="506"/>
                    <a:pt x="692" y="501"/>
                    <a:pt x="699" y="497"/>
                  </a:cubicBezTo>
                  <a:cubicBezTo>
                    <a:pt x="701" y="496"/>
                    <a:pt x="706" y="492"/>
                    <a:pt x="705" y="490"/>
                  </a:cubicBezTo>
                  <a:cubicBezTo>
                    <a:pt x="704" y="488"/>
                    <a:pt x="700" y="487"/>
                    <a:pt x="698" y="486"/>
                  </a:cubicBezTo>
                  <a:cubicBezTo>
                    <a:pt x="693" y="483"/>
                    <a:pt x="690" y="477"/>
                    <a:pt x="686" y="473"/>
                  </a:cubicBezTo>
                  <a:cubicBezTo>
                    <a:pt x="684" y="471"/>
                    <a:pt x="682" y="469"/>
                    <a:pt x="679" y="468"/>
                  </a:cubicBezTo>
                  <a:cubicBezTo>
                    <a:pt x="678" y="467"/>
                    <a:pt x="677" y="467"/>
                    <a:pt x="676" y="467"/>
                  </a:cubicBezTo>
                  <a:cubicBezTo>
                    <a:pt x="674" y="467"/>
                    <a:pt x="675" y="468"/>
                    <a:pt x="674" y="470"/>
                  </a:cubicBezTo>
                  <a:moveTo>
                    <a:pt x="286" y="567"/>
                  </a:moveTo>
                  <a:cubicBezTo>
                    <a:pt x="282" y="572"/>
                    <a:pt x="277" y="576"/>
                    <a:pt x="271" y="578"/>
                  </a:cubicBezTo>
                  <a:cubicBezTo>
                    <a:pt x="269" y="579"/>
                    <a:pt x="258" y="583"/>
                    <a:pt x="259" y="585"/>
                  </a:cubicBezTo>
                  <a:cubicBezTo>
                    <a:pt x="260" y="587"/>
                    <a:pt x="266" y="588"/>
                    <a:pt x="268" y="589"/>
                  </a:cubicBezTo>
                  <a:cubicBezTo>
                    <a:pt x="272" y="591"/>
                    <a:pt x="275" y="594"/>
                    <a:pt x="278" y="597"/>
                  </a:cubicBezTo>
                  <a:cubicBezTo>
                    <a:pt x="281" y="599"/>
                    <a:pt x="283" y="602"/>
                    <a:pt x="286" y="605"/>
                  </a:cubicBezTo>
                  <a:cubicBezTo>
                    <a:pt x="287" y="607"/>
                    <a:pt x="289" y="612"/>
                    <a:pt x="292" y="611"/>
                  </a:cubicBezTo>
                  <a:cubicBezTo>
                    <a:pt x="294" y="611"/>
                    <a:pt x="296" y="604"/>
                    <a:pt x="297" y="602"/>
                  </a:cubicBezTo>
                  <a:cubicBezTo>
                    <a:pt x="300" y="599"/>
                    <a:pt x="303" y="596"/>
                    <a:pt x="306" y="592"/>
                  </a:cubicBezTo>
                  <a:cubicBezTo>
                    <a:pt x="309" y="590"/>
                    <a:pt x="311" y="587"/>
                    <a:pt x="313" y="584"/>
                  </a:cubicBezTo>
                  <a:cubicBezTo>
                    <a:pt x="316" y="581"/>
                    <a:pt x="314" y="580"/>
                    <a:pt x="311" y="578"/>
                  </a:cubicBezTo>
                  <a:cubicBezTo>
                    <a:pt x="304" y="576"/>
                    <a:pt x="301" y="569"/>
                    <a:pt x="297" y="563"/>
                  </a:cubicBezTo>
                  <a:cubicBezTo>
                    <a:pt x="295" y="561"/>
                    <a:pt x="293" y="558"/>
                    <a:pt x="290" y="559"/>
                  </a:cubicBezTo>
                  <a:cubicBezTo>
                    <a:pt x="287" y="561"/>
                    <a:pt x="288" y="565"/>
                    <a:pt x="286" y="567"/>
                  </a:cubicBezTo>
                  <a:moveTo>
                    <a:pt x="386" y="566"/>
                  </a:moveTo>
                  <a:cubicBezTo>
                    <a:pt x="383" y="571"/>
                    <a:pt x="377" y="575"/>
                    <a:pt x="372" y="578"/>
                  </a:cubicBezTo>
                  <a:cubicBezTo>
                    <a:pt x="370" y="581"/>
                    <a:pt x="368" y="583"/>
                    <a:pt x="371" y="586"/>
                  </a:cubicBezTo>
                  <a:cubicBezTo>
                    <a:pt x="374" y="589"/>
                    <a:pt x="378" y="592"/>
                    <a:pt x="381" y="595"/>
                  </a:cubicBezTo>
                  <a:cubicBezTo>
                    <a:pt x="384" y="598"/>
                    <a:pt x="387" y="600"/>
                    <a:pt x="389" y="603"/>
                  </a:cubicBezTo>
                  <a:cubicBezTo>
                    <a:pt x="390" y="605"/>
                    <a:pt x="395" y="601"/>
                    <a:pt x="395" y="600"/>
                  </a:cubicBezTo>
                  <a:cubicBezTo>
                    <a:pt x="397" y="597"/>
                    <a:pt x="398" y="594"/>
                    <a:pt x="400" y="592"/>
                  </a:cubicBezTo>
                  <a:cubicBezTo>
                    <a:pt x="402" y="590"/>
                    <a:pt x="416" y="583"/>
                    <a:pt x="410" y="579"/>
                  </a:cubicBezTo>
                  <a:cubicBezTo>
                    <a:pt x="407" y="577"/>
                    <a:pt x="405" y="577"/>
                    <a:pt x="402" y="576"/>
                  </a:cubicBezTo>
                  <a:cubicBezTo>
                    <a:pt x="400" y="574"/>
                    <a:pt x="398" y="572"/>
                    <a:pt x="397" y="570"/>
                  </a:cubicBezTo>
                  <a:cubicBezTo>
                    <a:pt x="396" y="568"/>
                    <a:pt x="395" y="565"/>
                    <a:pt x="393" y="564"/>
                  </a:cubicBezTo>
                  <a:cubicBezTo>
                    <a:pt x="392" y="563"/>
                    <a:pt x="390" y="563"/>
                    <a:pt x="389" y="564"/>
                  </a:cubicBezTo>
                  <a:cubicBezTo>
                    <a:pt x="386" y="564"/>
                    <a:pt x="387" y="565"/>
                    <a:pt x="386" y="566"/>
                  </a:cubicBezTo>
                  <a:moveTo>
                    <a:pt x="477" y="574"/>
                  </a:moveTo>
                  <a:cubicBezTo>
                    <a:pt x="473" y="578"/>
                    <a:pt x="466" y="576"/>
                    <a:pt x="466" y="583"/>
                  </a:cubicBezTo>
                  <a:cubicBezTo>
                    <a:pt x="466" y="588"/>
                    <a:pt x="473" y="590"/>
                    <a:pt x="477" y="593"/>
                  </a:cubicBezTo>
                  <a:cubicBezTo>
                    <a:pt x="480" y="596"/>
                    <a:pt x="480" y="603"/>
                    <a:pt x="486" y="603"/>
                  </a:cubicBezTo>
                  <a:cubicBezTo>
                    <a:pt x="491" y="603"/>
                    <a:pt x="493" y="595"/>
                    <a:pt x="496" y="592"/>
                  </a:cubicBezTo>
                  <a:cubicBezTo>
                    <a:pt x="498" y="590"/>
                    <a:pt x="510" y="584"/>
                    <a:pt x="506" y="580"/>
                  </a:cubicBezTo>
                  <a:cubicBezTo>
                    <a:pt x="503" y="576"/>
                    <a:pt x="497" y="577"/>
                    <a:pt x="494" y="573"/>
                  </a:cubicBezTo>
                  <a:cubicBezTo>
                    <a:pt x="492" y="570"/>
                    <a:pt x="491" y="564"/>
                    <a:pt x="487" y="563"/>
                  </a:cubicBezTo>
                  <a:cubicBezTo>
                    <a:pt x="480" y="562"/>
                    <a:pt x="480" y="571"/>
                    <a:pt x="477" y="574"/>
                  </a:cubicBezTo>
                  <a:moveTo>
                    <a:pt x="578" y="566"/>
                  </a:moveTo>
                  <a:cubicBezTo>
                    <a:pt x="576" y="569"/>
                    <a:pt x="558" y="580"/>
                    <a:pt x="562" y="585"/>
                  </a:cubicBezTo>
                  <a:cubicBezTo>
                    <a:pt x="568" y="591"/>
                    <a:pt x="575" y="597"/>
                    <a:pt x="581" y="603"/>
                  </a:cubicBezTo>
                  <a:cubicBezTo>
                    <a:pt x="585" y="606"/>
                    <a:pt x="590" y="594"/>
                    <a:pt x="591" y="593"/>
                  </a:cubicBezTo>
                  <a:cubicBezTo>
                    <a:pt x="594" y="588"/>
                    <a:pt x="602" y="587"/>
                    <a:pt x="602" y="581"/>
                  </a:cubicBezTo>
                  <a:cubicBezTo>
                    <a:pt x="602" y="578"/>
                    <a:pt x="600" y="579"/>
                    <a:pt x="597" y="578"/>
                  </a:cubicBezTo>
                  <a:cubicBezTo>
                    <a:pt x="594" y="576"/>
                    <a:pt x="592" y="574"/>
                    <a:pt x="590" y="571"/>
                  </a:cubicBezTo>
                  <a:cubicBezTo>
                    <a:pt x="589" y="568"/>
                    <a:pt x="587" y="565"/>
                    <a:pt x="585" y="564"/>
                  </a:cubicBezTo>
                  <a:cubicBezTo>
                    <a:pt x="584" y="564"/>
                    <a:pt x="583" y="563"/>
                    <a:pt x="581" y="564"/>
                  </a:cubicBezTo>
                  <a:cubicBezTo>
                    <a:pt x="579" y="564"/>
                    <a:pt x="579" y="565"/>
                    <a:pt x="578" y="566"/>
                  </a:cubicBezTo>
                  <a:moveTo>
                    <a:pt x="386" y="662"/>
                  </a:moveTo>
                  <a:cubicBezTo>
                    <a:pt x="383" y="666"/>
                    <a:pt x="379" y="669"/>
                    <a:pt x="375" y="672"/>
                  </a:cubicBezTo>
                  <a:cubicBezTo>
                    <a:pt x="373" y="674"/>
                    <a:pt x="368" y="677"/>
                    <a:pt x="370" y="681"/>
                  </a:cubicBezTo>
                  <a:cubicBezTo>
                    <a:pt x="371" y="684"/>
                    <a:pt x="375" y="686"/>
                    <a:pt x="378" y="688"/>
                  </a:cubicBezTo>
                  <a:cubicBezTo>
                    <a:pt x="381" y="690"/>
                    <a:pt x="386" y="693"/>
                    <a:pt x="387" y="696"/>
                  </a:cubicBezTo>
                  <a:cubicBezTo>
                    <a:pt x="387" y="697"/>
                    <a:pt x="387" y="698"/>
                    <a:pt x="388" y="698"/>
                  </a:cubicBezTo>
                  <a:cubicBezTo>
                    <a:pt x="389" y="699"/>
                    <a:pt x="390" y="698"/>
                    <a:pt x="391" y="698"/>
                  </a:cubicBezTo>
                  <a:cubicBezTo>
                    <a:pt x="394" y="696"/>
                    <a:pt x="396" y="694"/>
                    <a:pt x="399" y="692"/>
                  </a:cubicBezTo>
                  <a:cubicBezTo>
                    <a:pt x="401" y="690"/>
                    <a:pt x="404" y="687"/>
                    <a:pt x="407" y="685"/>
                  </a:cubicBezTo>
                  <a:cubicBezTo>
                    <a:pt x="408" y="684"/>
                    <a:pt x="410" y="683"/>
                    <a:pt x="410" y="682"/>
                  </a:cubicBezTo>
                  <a:cubicBezTo>
                    <a:pt x="414" y="676"/>
                    <a:pt x="403" y="672"/>
                    <a:pt x="400" y="669"/>
                  </a:cubicBezTo>
                  <a:cubicBezTo>
                    <a:pt x="397" y="667"/>
                    <a:pt x="396" y="664"/>
                    <a:pt x="394" y="661"/>
                  </a:cubicBezTo>
                  <a:cubicBezTo>
                    <a:pt x="393" y="660"/>
                    <a:pt x="392" y="659"/>
                    <a:pt x="390" y="659"/>
                  </a:cubicBezTo>
                  <a:cubicBezTo>
                    <a:pt x="389" y="659"/>
                    <a:pt x="388" y="660"/>
                    <a:pt x="387" y="660"/>
                  </a:cubicBezTo>
                  <a:cubicBezTo>
                    <a:pt x="386" y="660"/>
                    <a:pt x="387" y="661"/>
                    <a:pt x="386" y="662"/>
                  </a:cubicBezTo>
                  <a:moveTo>
                    <a:pt x="482" y="662"/>
                  </a:moveTo>
                  <a:cubicBezTo>
                    <a:pt x="479" y="668"/>
                    <a:pt x="472" y="671"/>
                    <a:pt x="469" y="675"/>
                  </a:cubicBezTo>
                  <a:cubicBezTo>
                    <a:pt x="464" y="682"/>
                    <a:pt x="472" y="685"/>
                    <a:pt x="476" y="690"/>
                  </a:cubicBezTo>
                  <a:cubicBezTo>
                    <a:pt x="480" y="694"/>
                    <a:pt x="483" y="700"/>
                    <a:pt x="487" y="705"/>
                  </a:cubicBezTo>
                  <a:cubicBezTo>
                    <a:pt x="491" y="710"/>
                    <a:pt x="492" y="702"/>
                    <a:pt x="494" y="699"/>
                  </a:cubicBezTo>
                  <a:cubicBezTo>
                    <a:pt x="494" y="697"/>
                    <a:pt x="497" y="696"/>
                    <a:pt x="499" y="695"/>
                  </a:cubicBezTo>
                  <a:cubicBezTo>
                    <a:pt x="501" y="693"/>
                    <a:pt x="504" y="691"/>
                    <a:pt x="507" y="688"/>
                  </a:cubicBezTo>
                  <a:cubicBezTo>
                    <a:pt x="510" y="686"/>
                    <a:pt x="519" y="680"/>
                    <a:pt x="510" y="679"/>
                  </a:cubicBezTo>
                  <a:cubicBezTo>
                    <a:pt x="503" y="679"/>
                    <a:pt x="500" y="672"/>
                    <a:pt x="495" y="667"/>
                  </a:cubicBezTo>
                  <a:cubicBezTo>
                    <a:pt x="493" y="664"/>
                    <a:pt x="491" y="662"/>
                    <a:pt x="488" y="660"/>
                  </a:cubicBezTo>
                  <a:cubicBezTo>
                    <a:pt x="486" y="660"/>
                    <a:pt x="485" y="659"/>
                    <a:pt x="484" y="660"/>
                  </a:cubicBezTo>
                  <a:cubicBezTo>
                    <a:pt x="482" y="660"/>
                    <a:pt x="482" y="660"/>
                    <a:pt x="482" y="662"/>
                  </a:cubicBezTo>
                  <a:moveTo>
                    <a:pt x="386" y="758"/>
                  </a:moveTo>
                  <a:cubicBezTo>
                    <a:pt x="384" y="760"/>
                    <a:pt x="380" y="763"/>
                    <a:pt x="378" y="765"/>
                  </a:cubicBezTo>
                  <a:cubicBezTo>
                    <a:pt x="374" y="768"/>
                    <a:pt x="370" y="772"/>
                    <a:pt x="368" y="776"/>
                  </a:cubicBezTo>
                  <a:cubicBezTo>
                    <a:pt x="365" y="780"/>
                    <a:pt x="372" y="781"/>
                    <a:pt x="375" y="782"/>
                  </a:cubicBezTo>
                  <a:cubicBezTo>
                    <a:pt x="379" y="784"/>
                    <a:pt x="381" y="788"/>
                    <a:pt x="383" y="792"/>
                  </a:cubicBezTo>
                  <a:cubicBezTo>
                    <a:pt x="386" y="796"/>
                    <a:pt x="388" y="801"/>
                    <a:pt x="391" y="805"/>
                  </a:cubicBezTo>
                  <a:cubicBezTo>
                    <a:pt x="394" y="809"/>
                    <a:pt x="398" y="807"/>
                    <a:pt x="398" y="803"/>
                  </a:cubicBezTo>
                  <a:cubicBezTo>
                    <a:pt x="398" y="799"/>
                    <a:pt x="402" y="796"/>
                    <a:pt x="404" y="794"/>
                  </a:cubicBezTo>
                  <a:cubicBezTo>
                    <a:pt x="408" y="790"/>
                    <a:pt x="411" y="786"/>
                    <a:pt x="416" y="783"/>
                  </a:cubicBezTo>
                  <a:cubicBezTo>
                    <a:pt x="416" y="783"/>
                    <a:pt x="418" y="783"/>
                    <a:pt x="419" y="782"/>
                  </a:cubicBezTo>
                  <a:cubicBezTo>
                    <a:pt x="421" y="781"/>
                    <a:pt x="421" y="779"/>
                    <a:pt x="420" y="777"/>
                  </a:cubicBezTo>
                  <a:cubicBezTo>
                    <a:pt x="416" y="773"/>
                    <a:pt x="409" y="774"/>
                    <a:pt x="405" y="770"/>
                  </a:cubicBezTo>
                  <a:cubicBezTo>
                    <a:pt x="402" y="766"/>
                    <a:pt x="399" y="762"/>
                    <a:pt x="396" y="758"/>
                  </a:cubicBezTo>
                  <a:cubicBezTo>
                    <a:pt x="395" y="757"/>
                    <a:pt x="393" y="756"/>
                    <a:pt x="391" y="755"/>
                  </a:cubicBezTo>
                  <a:cubicBezTo>
                    <a:pt x="390" y="755"/>
                    <a:pt x="389" y="755"/>
                    <a:pt x="388" y="755"/>
                  </a:cubicBezTo>
                  <a:cubicBezTo>
                    <a:pt x="386" y="756"/>
                    <a:pt x="387" y="756"/>
                    <a:pt x="386" y="758"/>
                  </a:cubicBezTo>
                </a:path>
              </a:pathLst>
            </a:custGeom>
            <a:grpFill/>
            <a:ln w="9525" cap="flat" cmpd="sng">
              <a:noFill/>
              <a:prstDash val="solid"/>
              <a:round/>
              <a:headEnd type="none" w="med" len="med"/>
              <a:tailEnd type="none" w="med" len="med"/>
            </a:ln>
            <a:effectLst/>
          </p:spPr>
          <p:txBody>
            <a:bodyPr/>
            <a:lstStyle/>
            <a:p>
              <a:endParaRPr lang="en-US"/>
            </a:p>
          </p:txBody>
        </p:sp>
        <p:sp>
          <p:nvSpPr>
            <p:cNvPr id="284693" name="Freeform 21"/>
            <p:cNvSpPr>
              <a:spLocks noEditPoints="1"/>
            </p:cNvSpPr>
            <p:nvPr/>
          </p:nvSpPr>
          <p:spPr bwMode="auto">
            <a:xfrm>
              <a:off x="-4058" y="4665"/>
              <a:ext cx="4344" cy="4760"/>
            </a:xfrm>
            <a:custGeom>
              <a:avLst/>
              <a:gdLst/>
              <a:ahLst/>
              <a:cxnLst>
                <a:cxn ang="0">
                  <a:pos x="1457" y="503"/>
                </a:cxn>
                <a:cxn ang="0">
                  <a:pos x="1555" y="804"/>
                </a:cxn>
                <a:cxn ang="0">
                  <a:pos x="1330" y="773"/>
                </a:cxn>
                <a:cxn ang="0">
                  <a:pos x="1248" y="1030"/>
                </a:cxn>
                <a:cxn ang="0">
                  <a:pos x="1454" y="1005"/>
                </a:cxn>
                <a:cxn ang="0">
                  <a:pos x="1743" y="1217"/>
                </a:cxn>
                <a:cxn ang="0">
                  <a:pos x="1529" y="1614"/>
                </a:cxn>
                <a:cxn ang="0">
                  <a:pos x="1191" y="1809"/>
                </a:cxn>
                <a:cxn ang="0">
                  <a:pos x="991" y="1933"/>
                </a:cxn>
                <a:cxn ang="0">
                  <a:pos x="687" y="1572"/>
                </a:cxn>
                <a:cxn ang="0">
                  <a:pos x="539" y="1145"/>
                </a:cxn>
                <a:cxn ang="0">
                  <a:pos x="241" y="962"/>
                </a:cxn>
                <a:cxn ang="0">
                  <a:pos x="29" y="670"/>
                </a:cxn>
                <a:cxn ang="0">
                  <a:pos x="468" y="657"/>
                </a:cxn>
                <a:cxn ang="0">
                  <a:pos x="798" y="577"/>
                </a:cxn>
                <a:cxn ang="0">
                  <a:pos x="995" y="274"/>
                </a:cxn>
                <a:cxn ang="0">
                  <a:pos x="1445" y="59"/>
                </a:cxn>
                <a:cxn ang="0">
                  <a:pos x="1355" y="167"/>
                </a:cxn>
                <a:cxn ang="0">
                  <a:pos x="1154" y="276"/>
                </a:cxn>
                <a:cxn ang="0">
                  <a:pos x="1342" y="375"/>
                </a:cxn>
                <a:cxn ang="0">
                  <a:pos x="1082" y="373"/>
                </a:cxn>
                <a:cxn ang="0">
                  <a:pos x="791" y="489"/>
                </a:cxn>
                <a:cxn ang="0">
                  <a:pos x="977" y="495"/>
                </a:cxn>
                <a:cxn ang="0">
                  <a:pos x="1253" y="488"/>
                </a:cxn>
                <a:cxn ang="0">
                  <a:pos x="889" y="564"/>
                </a:cxn>
                <a:cxn ang="0">
                  <a:pos x="1169" y="553"/>
                </a:cxn>
                <a:cxn ang="0">
                  <a:pos x="795" y="660"/>
                </a:cxn>
                <a:cxn ang="0">
                  <a:pos x="92" y="655"/>
                </a:cxn>
                <a:cxn ang="0">
                  <a:pos x="970" y="651"/>
                </a:cxn>
                <a:cxn ang="0">
                  <a:pos x="1247" y="663"/>
                </a:cxn>
                <a:cxn ang="0">
                  <a:pos x="184" y="768"/>
                </a:cxn>
                <a:cxn ang="0">
                  <a:pos x="474" y="759"/>
                </a:cxn>
                <a:cxn ang="0">
                  <a:pos x="862" y="758"/>
                </a:cxn>
                <a:cxn ang="0">
                  <a:pos x="1156" y="755"/>
                </a:cxn>
                <a:cxn ang="0">
                  <a:pos x="679" y="844"/>
                </a:cxn>
                <a:cxn ang="0">
                  <a:pos x="387" y="871"/>
                </a:cxn>
                <a:cxn ang="0">
                  <a:pos x="778" y="878"/>
                </a:cxn>
                <a:cxn ang="0">
                  <a:pos x="1073" y="841"/>
                </a:cxn>
                <a:cxn ang="0">
                  <a:pos x="592" y="942"/>
                </a:cxn>
                <a:cxn ang="0">
                  <a:pos x="977" y="937"/>
                </a:cxn>
                <a:cxn ang="0">
                  <a:pos x="1653" y="1022"/>
                </a:cxn>
                <a:cxn ang="0">
                  <a:pos x="568" y="1068"/>
                </a:cxn>
                <a:cxn ang="0">
                  <a:pos x="956" y="1056"/>
                </a:cxn>
                <a:cxn ang="0">
                  <a:pos x="1274" y="1131"/>
                </a:cxn>
                <a:cxn ang="0">
                  <a:pos x="1654" y="1162"/>
                </a:cxn>
                <a:cxn ang="0">
                  <a:pos x="974" y="1168"/>
                </a:cxn>
                <a:cxn ang="0">
                  <a:pos x="1452" y="1262"/>
                </a:cxn>
                <a:cxn ang="0">
                  <a:pos x="1550" y="1221"/>
                </a:cxn>
                <a:cxn ang="0">
                  <a:pos x="973" y="1224"/>
                </a:cxn>
                <a:cxn ang="0">
                  <a:pos x="1258" y="1227"/>
                </a:cxn>
                <a:cxn ang="0">
                  <a:pos x="896" y="1344"/>
                </a:cxn>
                <a:cxn ang="0">
                  <a:pos x="1176" y="1349"/>
                </a:cxn>
                <a:cxn ang="0">
                  <a:pos x="1461" y="1354"/>
                </a:cxn>
                <a:cxn ang="0">
                  <a:pos x="869" y="1448"/>
                </a:cxn>
                <a:cxn ang="0">
                  <a:pos x="1171" y="1453"/>
                </a:cxn>
                <a:cxn ang="0">
                  <a:pos x="1478" y="1439"/>
                </a:cxn>
                <a:cxn ang="0">
                  <a:pos x="802" y="1532"/>
                </a:cxn>
                <a:cxn ang="0">
                  <a:pos x="1082" y="1525"/>
                </a:cxn>
                <a:cxn ang="0">
                  <a:pos x="1366" y="1518"/>
                </a:cxn>
                <a:cxn ang="0">
                  <a:pos x="1077" y="1613"/>
                </a:cxn>
                <a:cxn ang="0">
                  <a:pos x="1372" y="1640"/>
                </a:cxn>
                <a:cxn ang="0">
                  <a:pos x="1091" y="1724"/>
                </a:cxn>
                <a:cxn ang="0">
                  <a:pos x="949" y="1824"/>
                </a:cxn>
              </a:cxnLst>
              <a:rect l="0" t="0" r="r" b="b"/>
              <a:pathLst>
                <a:path w="1839" h="2015">
                  <a:moveTo>
                    <a:pt x="1496" y="3"/>
                  </a:moveTo>
                  <a:cubicBezTo>
                    <a:pt x="1513" y="0"/>
                    <a:pt x="1530" y="8"/>
                    <a:pt x="1539" y="22"/>
                  </a:cubicBezTo>
                  <a:cubicBezTo>
                    <a:pt x="1549" y="37"/>
                    <a:pt x="1547" y="58"/>
                    <a:pt x="1535" y="71"/>
                  </a:cubicBezTo>
                  <a:cubicBezTo>
                    <a:pt x="1532" y="74"/>
                    <a:pt x="1528" y="77"/>
                    <a:pt x="1524" y="80"/>
                  </a:cubicBezTo>
                  <a:cubicBezTo>
                    <a:pt x="1520" y="82"/>
                    <a:pt x="1516" y="83"/>
                    <a:pt x="1512" y="85"/>
                  </a:cubicBezTo>
                  <a:cubicBezTo>
                    <a:pt x="1508" y="86"/>
                    <a:pt x="1520" y="90"/>
                    <a:pt x="1521" y="91"/>
                  </a:cubicBezTo>
                  <a:cubicBezTo>
                    <a:pt x="1526" y="93"/>
                    <a:pt x="1530" y="94"/>
                    <a:pt x="1534" y="98"/>
                  </a:cubicBezTo>
                  <a:cubicBezTo>
                    <a:pt x="1540" y="103"/>
                    <a:pt x="1546" y="109"/>
                    <a:pt x="1549" y="116"/>
                  </a:cubicBezTo>
                  <a:cubicBezTo>
                    <a:pt x="1558" y="132"/>
                    <a:pt x="1558" y="153"/>
                    <a:pt x="1547" y="168"/>
                  </a:cubicBezTo>
                  <a:cubicBezTo>
                    <a:pt x="1543" y="175"/>
                    <a:pt x="1537" y="182"/>
                    <a:pt x="1530" y="186"/>
                  </a:cubicBezTo>
                  <a:cubicBezTo>
                    <a:pt x="1527" y="189"/>
                    <a:pt x="1523" y="189"/>
                    <a:pt x="1519" y="191"/>
                  </a:cubicBezTo>
                  <a:cubicBezTo>
                    <a:pt x="1515" y="192"/>
                    <a:pt x="1516" y="194"/>
                    <a:pt x="1519" y="196"/>
                  </a:cubicBezTo>
                  <a:cubicBezTo>
                    <a:pt x="1522" y="197"/>
                    <a:pt x="1525" y="198"/>
                    <a:pt x="1528" y="199"/>
                  </a:cubicBezTo>
                  <a:cubicBezTo>
                    <a:pt x="1531" y="200"/>
                    <a:pt x="1533" y="203"/>
                    <a:pt x="1535" y="205"/>
                  </a:cubicBezTo>
                  <a:cubicBezTo>
                    <a:pt x="1539" y="209"/>
                    <a:pt x="1542" y="215"/>
                    <a:pt x="1543" y="220"/>
                  </a:cubicBezTo>
                  <a:cubicBezTo>
                    <a:pt x="1547" y="232"/>
                    <a:pt x="1546" y="245"/>
                    <a:pt x="1541" y="256"/>
                  </a:cubicBezTo>
                  <a:cubicBezTo>
                    <a:pt x="1529" y="282"/>
                    <a:pt x="1492" y="288"/>
                    <a:pt x="1471" y="268"/>
                  </a:cubicBezTo>
                  <a:cubicBezTo>
                    <a:pt x="1468" y="266"/>
                    <a:pt x="1466" y="263"/>
                    <a:pt x="1464" y="259"/>
                  </a:cubicBezTo>
                  <a:cubicBezTo>
                    <a:pt x="1463" y="257"/>
                    <a:pt x="1462" y="255"/>
                    <a:pt x="1461" y="253"/>
                  </a:cubicBezTo>
                  <a:cubicBezTo>
                    <a:pt x="1459" y="251"/>
                    <a:pt x="1451" y="265"/>
                    <a:pt x="1451" y="266"/>
                  </a:cubicBezTo>
                  <a:cubicBezTo>
                    <a:pt x="1447" y="272"/>
                    <a:pt x="1442" y="275"/>
                    <a:pt x="1437" y="278"/>
                  </a:cubicBezTo>
                  <a:cubicBezTo>
                    <a:pt x="1435" y="279"/>
                    <a:pt x="1434" y="281"/>
                    <a:pt x="1432" y="282"/>
                  </a:cubicBezTo>
                  <a:cubicBezTo>
                    <a:pt x="1432" y="282"/>
                    <a:pt x="1427" y="286"/>
                    <a:pt x="1428" y="285"/>
                  </a:cubicBezTo>
                  <a:cubicBezTo>
                    <a:pt x="1427" y="290"/>
                    <a:pt x="1438" y="293"/>
                    <a:pt x="1441" y="296"/>
                  </a:cubicBezTo>
                  <a:cubicBezTo>
                    <a:pt x="1447" y="302"/>
                    <a:pt x="1451" y="309"/>
                    <a:pt x="1453" y="317"/>
                  </a:cubicBezTo>
                  <a:cubicBezTo>
                    <a:pt x="1457" y="333"/>
                    <a:pt x="1454" y="351"/>
                    <a:pt x="1444" y="364"/>
                  </a:cubicBezTo>
                  <a:cubicBezTo>
                    <a:pt x="1441" y="367"/>
                    <a:pt x="1439" y="370"/>
                    <a:pt x="1436" y="372"/>
                  </a:cubicBezTo>
                  <a:cubicBezTo>
                    <a:pt x="1433" y="374"/>
                    <a:pt x="1428" y="375"/>
                    <a:pt x="1425" y="377"/>
                  </a:cubicBezTo>
                  <a:cubicBezTo>
                    <a:pt x="1421" y="381"/>
                    <a:pt x="1435" y="389"/>
                    <a:pt x="1437" y="390"/>
                  </a:cubicBezTo>
                  <a:cubicBezTo>
                    <a:pt x="1440" y="392"/>
                    <a:pt x="1443" y="393"/>
                    <a:pt x="1445" y="396"/>
                  </a:cubicBezTo>
                  <a:cubicBezTo>
                    <a:pt x="1448" y="398"/>
                    <a:pt x="1450" y="403"/>
                    <a:pt x="1452" y="407"/>
                  </a:cubicBezTo>
                  <a:cubicBezTo>
                    <a:pt x="1456" y="415"/>
                    <a:pt x="1456" y="423"/>
                    <a:pt x="1455" y="432"/>
                  </a:cubicBezTo>
                  <a:cubicBezTo>
                    <a:pt x="1454" y="441"/>
                    <a:pt x="1452" y="451"/>
                    <a:pt x="1446" y="459"/>
                  </a:cubicBezTo>
                  <a:cubicBezTo>
                    <a:pt x="1442" y="464"/>
                    <a:pt x="1435" y="466"/>
                    <a:pt x="1430" y="470"/>
                  </a:cubicBezTo>
                  <a:cubicBezTo>
                    <a:pt x="1429" y="472"/>
                    <a:pt x="1427" y="473"/>
                    <a:pt x="1428" y="475"/>
                  </a:cubicBezTo>
                  <a:cubicBezTo>
                    <a:pt x="1431" y="477"/>
                    <a:pt x="1434" y="479"/>
                    <a:pt x="1437" y="480"/>
                  </a:cubicBezTo>
                  <a:cubicBezTo>
                    <a:pt x="1443" y="483"/>
                    <a:pt x="1448" y="489"/>
                    <a:pt x="1452" y="494"/>
                  </a:cubicBezTo>
                  <a:cubicBezTo>
                    <a:pt x="1454" y="497"/>
                    <a:pt x="1454" y="501"/>
                    <a:pt x="1457" y="503"/>
                  </a:cubicBezTo>
                  <a:cubicBezTo>
                    <a:pt x="1458" y="505"/>
                    <a:pt x="1462" y="498"/>
                    <a:pt x="1463" y="496"/>
                  </a:cubicBezTo>
                  <a:cubicBezTo>
                    <a:pt x="1468" y="490"/>
                    <a:pt x="1473" y="485"/>
                    <a:pt x="1480" y="481"/>
                  </a:cubicBezTo>
                  <a:cubicBezTo>
                    <a:pt x="1496" y="471"/>
                    <a:pt x="1517" y="474"/>
                    <a:pt x="1532" y="485"/>
                  </a:cubicBezTo>
                  <a:cubicBezTo>
                    <a:pt x="1559" y="504"/>
                    <a:pt x="1556" y="555"/>
                    <a:pt x="1523" y="567"/>
                  </a:cubicBezTo>
                  <a:cubicBezTo>
                    <a:pt x="1522" y="567"/>
                    <a:pt x="1519" y="568"/>
                    <a:pt x="1519" y="570"/>
                  </a:cubicBezTo>
                  <a:cubicBezTo>
                    <a:pt x="1519" y="571"/>
                    <a:pt x="1521" y="573"/>
                    <a:pt x="1522" y="574"/>
                  </a:cubicBezTo>
                  <a:cubicBezTo>
                    <a:pt x="1525" y="576"/>
                    <a:pt x="1528" y="577"/>
                    <a:pt x="1530" y="579"/>
                  </a:cubicBezTo>
                  <a:cubicBezTo>
                    <a:pt x="1536" y="583"/>
                    <a:pt x="1544" y="588"/>
                    <a:pt x="1546" y="595"/>
                  </a:cubicBezTo>
                  <a:cubicBezTo>
                    <a:pt x="1547" y="598"/>
                    <a:pt x="1550" y="610"/>
                    <a:pt x="1554" y="602"/>
                  </a:cubicBezTo>
                  <a:cubicBezTo>
                    <a:pt x="1555" y="599"/>
                    <a:pt x="1556" y="596"/>
                    <a:pt x="1557" y="593"/>
                  </a:cubicBezTo>
                  <a:cubicBezTo>
                    <a:pt x="1559" y="590"/>
                    <a:pt x="1562" y="587"/>
                    <a:pt x="1565" y="584"/>
                  </a:cubicBezTo>
                  <a:cubicBezTo>
                    <a:pt x="1579" y="571"/>
                    <a:pt x="1600" y="567"/>
                    <a:pt x="1617" y="575"/>
                  </a:cubicBezTo>
                  <a:cubicBezTo>
                    <a:pt x="1631" y="580"/>
                    <a:pt x="1640" y="592"/>
                    <a:pt x="1644" y="606"/>
                  </a:cubicBezTo>
                  <a:cubicBezTo>
                    <a:pt x="1647" y="620"/>
                    <a:pt x="1645" y="635"/>
                    <a:pt x="1638" y="647"/>
                  </a:cubicBezTo>
                  <a:cubicBezTo>
                    <a:pt x="1634" y="653"/>
                    <a:pt x="1630" y="657"/>
                    <a:pt x="1623" y="660"/>
                  </a:cubicBezTo>
                  <a:cubicBezTo>
                    <a:pt x="1622" y="661"/>
                    <a:pt x="1616" y="664"/>
                    <a:pt x="1618" y="667"/>
                  </a:cubicBezTo>
                  <a:cubicBezTo>
                    <a:pt x="1620" y="669"/>
                    <a:pt x="1624" y="668"/>
                    <a:pt x="1626" y="669"/>
                  </a:cubicBezTo>
                  <a:cubicBezTo>
                    <a:pt x="1632" y="673"/>
                    <a:pt x="1637" y="678"/>
                    <a:pt x="1642" y="683"/>
                  </a:cubicBezTo>
                  <a:cubicBezTo>
                    <a:pt x="1644" y="685"/>
                    <a:pt x="1646" y="687"/>
                    <a:pt x="1647" y="690"/>
                  </a:cubicBezTo>
                  <a:cubicBezTo>
                    <a:pt x="1648" y="693"/>
                    <a:pt x="1648" y="697"/>
                    <a:pt x="1650" y="700"/>
                  </a:cubicBezTo>
                  <a:cubicBezTo>
                    <a:pt x="1654" y="705"/>
                    <a:pt x="1657" y="691"/>
                    <a:pt x="1657" y="689"/>
                  </a:cubicBezTo>
                  <a:cubicBezTo>
                    <a:pt x="1658" y="686"/>
                    <a:pt x="1662" y="684"/>
                    <a:pt x="1664" y="682"/>
                  </a:cubicBezTo>
                  <a:cubicBezTo>
                    <a:pt x="1668" y="679"/>
                    <a:pt x="1672" y="677"/>
                    <a:pt x="1677" y="675"/>
                  </a:cubicBezTo>
                  <a:cubicBezTo>
                    <a:pt x="1695" y="668"/>
                    <a:pt x="1715" y="672"/>
                    <a:pt x="1728" y="687"/>
                  </a:cubicBezTo>
                  <a:cubicBezTo>
                    <a:pt x="1739" y="701"/>
                    <a:pt x="1742" y="721"/>
                    <a:pt x="1734" y="737"/>
                  </a:cubicBezTo>
                  <a:cubicBezTo>
                    <a:pt x="1725" y="752"/>
                    <a:pt x="1707" y="762"/>
                    <a:pt x="1689" y="760"/>
                  </a:cubicBezTo>
                  <a:cubicBezTo>
                    <a:pt x="1679" y="759"/>
                    <a:pt x="1670" y="754"/>
                    <a:pt x="1663" y="748"/>
                  </a:cubicBezTo>
                  <a:cubicBezTo>
                    <a:pt x="1660" y="746"/>
                    <a:pt x="1658" y="743"/>
                    <a:pt x="1656" y="740"/>
                  </a:cubicBezTo>
                  <a:cubicBezTo>
                    <a:pt x="1656" y="739"/>
                    <a:pt x="1655" y="733"/>
                    <a:pt x="1652" y="732"/>
                  </a:cubicBezTo>
                  <a:cubicBezTo>
                    <a:pt x="1650" y="732"/>
                    <a:pt x="1646" y="740"/>
                    <a:pt x="1645" y="742"/>
                  </a:cubicBezTo>
                  <a:cubicBezTo>
                    <a:pt x="1642" y="746"/>
                    <a:pt x="1639" y="749"/>
                    <a:pt x="1636" y="753"/>
                  </a:cubicBezTo>
                  <a:cubicBezTo>
                    <a:pt x="1633" y="756"/>
                    <a:pt x="1629" y="759"/>
                    <a:pt x="1625" y="761"/>
                  </a:cubicBezTo>
                  <a:cubicBezTo>
                    <a:pt x="1622" y="763"/>
                    <a:pt x="1617" y="765"/>
                    <a:pt x="1613" y="768"/>
                  </a:cubicBezTo>
                  <a:cubicBezTo>
                    <a:pt x="1609" y="772"/>
                    <a:pt x="1621" y="776"/>
                    <a:pt x="1623" y="777"/>
                  </a:cubicBezTo>
                  <a:cubicBezTo>
                    <a:pt x="1631" y="780"/>
                    <a:pt x="1635" y="786"/>
                    <a:pt x="1639" y="794"/>
                  </a:cubicBezTo>
                  <a:cubicBezTo>
                    <a:pt x="1645" y="809"/>
                    <a:pt x="1643" y="827"/>
                    <a:pt x="1632" y="840"/>
                  </a:cubicBezTo>
                  <a:cubicBezTo>
                    <a:pt x="1625" y="849"/>
                    <a:pt x="1613" y="854"/>
                    <a:pt x="1601" y="855"/>
                  </a:cubicBezTo>
                  <a:cubicBezTo>
                    <a:pt x="1573" y="856"/>
                    <a:pt x="1548" y="833"/>
                    <a:pt x="1555" y="804"/>
                  </a:cubicBezTo>
                  <a:cubicBezTo>
                    <a:pt x="1557" y="795"/>
                    <a:pt x="1561" y="786"/>
                    <a:pt x="1567" y="780"/>
                  </a:cubicBezTo>
                  <a:cubicBezTo>
                    <a:pt x="1569" y="778"/>
                    <a:pt x="1572" y="777"/>
                    <a:pt x="1574" y="775"/>
                  </a:cubicBezTo>
                  <a:cubicBezTo>
                    <a:pt x="1577" y="773"/>
                    <a:pt x="1580" y="773"/>
                    <a:pt x="1584" y="772"/>
                  </a:cubicBezTo>
                  <a:cubicBezTo>
                    <a:pt x="1588" y="771"/>
                    <a:pt x="1582" y="767"/>
                    <a:pt x="1581" y="767"/>
                  </a:cubicBezTo>
                  <a:cubicBezTo>
                    <a:pt x="1576" y="765"/>
                    <a:pt x="1572" y="763"/>
                    <a:pt x="1568" y="760"/>
                  </a:cubicBezTo>
                  <a:cubicBezTo>
                    <a:pt x="1565" y="758"/>
                    <a:pt x="1561" y="755"/>
                    <a:pt x="1558" y="752"/>
                  </a:cubicBezTo>
                  <a:cubicBezTo>
                    <a:pt x="1555" y="749"/>
                    <a:pt x="1552" y="746"/>
                    <a:pt x="1550" y="743"/>
                  </a:cubicBezTo>
                  <a:cubicBezTo>
                    <a:pt x="1549" y="740"/>
                    <a:pt x="1550" y="737"/>
                    <a:pt x="1548" y="734"/>
                  </a:cubicBezTo>
                  <a:cubicBezTo>
                    <a:pt x="1546" y="731"/>
                    <a:pt x="1543" y="733"/>
                    <a:pt x="1542" y="736"/>
                  </a:cubicBezTo>
                  <a:cubicBezTo>
                    <a:pt x="1540" y="739"/>
                    <a:pt x="1539" y="742"/>
                    <a:pt x="1537" y="744"/>
                  </a:cubicBezTo>
                  <a:cubicBezTo>
                    <a:pt x="1534" y="747"/>
                    <a:pt x="1531" y="750"/>
                    <a:pt x="1528" y="752"/>
                  </a:cubicBezTo>
                  <a:cubicBezTo>
                    <a:pt x="1513" y="762"/>
                    <a:pt x="1492" y="764"/>
                    <a:pt x="1477" y="753"/>
                  </a:cubicBezTo>
                  <a:cubicBezTo>
                    <a:pt x="1465" y="744"/>
                    <a:pt x="1458" y="728"/>
                    <a:pt x="1458" y="713"/>
                  </a:cubicBezTo>
                  <a:cubicBezTo>
                    <a:pt x="1458" y="705"/>
                    <a:pt x="1460" y="698"/>
                    <a:pt x="1464" y="691"/>
                  </a:cubicBezTo>
                  <a:cubicBezTo>
                    <a:pt x="1468" y="686"/>
                    <a:pt x="1473" y="683"/>
                    <a:pt x="1478" y="679"/>
                  </a:cubicBezTo>
                  <a:cubicBezTo>
                    <a:pt x="1481" y="678"/>
                    <a:pt x="1484" y="676"/>
                    <a:pt x="1487" y="674"/>
                  </a:cubicBezTo>
                  <a:cubicBezTo>
                    <a:pt x="1489" y="673"/>
                    <a:pt x="1493" y="672"/>
                    <a:pt x="1494" y="670"/>
                  </a:cubicBezTo>
                  <a:cubicBezTo>
                    <a:pt x="1494" y="670"/>
                    <a:pt x="1488" y="669"/>
                    <a:pt x="1488" y="669"/>
                  </a:cubicBezTo>
                  <a:cubicBezTo>
                    <a:pt x="1483" y="668"/>
                    <a:pt x="1478" y="665"/>
                    <a:pt x="1475" y="662"/>
                  </a:cubicBezTo>
                  <a:cubicBezTo>
                    <a:pt x="1471" y="659"/>
                    <a:pt x="1467" y="655"/>
                    <a:pt x="1464" y="651"/>
                  </a:cubicBezTo>
                  <a:cubicBezTo>
                    <a:pt x="1461" y="647"/>
                    <a:pt x="1459" y="642"/>
                    <a:pt x="1455" y="638"/>
                  </a:cubicBezTo>
                  <a:cubicBezTo>
                    <a:pt x="1453" y="636"/>
                    <a:pt x="1451" y="639"/>
                    <a:pt x="1450" y="641"/>
                  </a:cubicBezTo>
                  <a:cubicBezTo>
                    <a:pt x="1448" y="644"/>
                    <a:pt x="1447" y="648"/>
                    <a:pt x="1444" y="652"/>
                  </a:cubicBezTo>
                  <a:cubicBezTo>
                    <a:pt x="1434" y="664"/>
                    <a:pt x="1416" y="669"/>
                    <a:pt x="1401" y="668"/>
                  </a:cubicBezTo>
                  <a:cubicBezTo>
                    <a:pt x="1393" y="668"/>
                    <a:pt x="1384" y="666"/>
                    <a:pt x="1377" y="661"/>
                  </a:cubicBezTo>
                  <a:cubicBezTo>
                    <a:pt x="1374" y="659"/>
                    <a:pt x="1371" y="656"/>
                    <a:pt x="1369" y="653"/>
                  </a:cubicBezTo>
                  <a:cubicBezTo>
                    <a:pt x="1367" y="649"/>
                    <a:pt x="1365" y="645"/>
                    <a:pt x="1362" y="642"/>
                  </a:cubicBezTo>
                  <a:cubicBezTo>
                    <a:pt x="1361" y="640"/>
                    <a:pt x="1360" y="641"/>
                    <a:pt x="1359" y="642"/>
                  </a:cubicBezTo>
                  <a:cubicBezTo>
                    <a:pt x="1357" y="645"/>
                    <a:pt x="1356" y="648"/>
                    <a:pt x="1354" y="651"/>
                  </a:cubicBezTo>
                  <a:cubicBezTo>
                    <a:pt x="1352" y="653"/>
                    <a:pt x="1351" y="656"/>
                    <a:pt x="1349" y="658"/>
                  </a:cubicBezTo>
                  <a:cubicBezTo>
                    <a:pt x="1347" y="660"/>
                    <a:pt x="1344" y="661"/>
                    <a:pt x="1342" y="662"/>
                  </a:cubicBezTo>
                  <a:cubicBezTo>
                    <a:pt x="1335" y="666"/>
                    <a:pt x="1340" y="672"/>
                    <a:pt x="1344" y="676"/>
                  </a:cubicBezTo>
                  <a:cubicBezTo>
                    <a:pt x="1349" y="682"/>
                    <a:pt x="1356" y="687"/>
                    <a:pt x="1360" y="694"/>
                  </a:cubicBezTo>
                  <a:cubicBezTo>
                    <a:pt x="1365" y="702"/>
                    <a:pt x="1365" y="713"/>
                    <a:pt x="1364" y="722"/>
                  </a:cubicBezTo>
                  <a:cubicBezTo>
                    <a:pt x="1362" y="732"/>
                    <a:pt x="1358" y="741"/>
                    <a:pt x="1352" y="749"/>
                  </a:cubicBezTo>
                  <a:cubicBezTo>
                    <a:pt x="1348" y="755"/>
                    <a:pt x="1342" y="762"/>
                    <a:pt x="1335" y="764"/>
                  </a:cubicBezTo>
                  <a:cubicBezTo>
                    <a:pt x="1332" y="765"/>
                    <a:pt x="1328" y="765"/>
                    <a:pt x="1326" y="767"/>
                  </a:cubicBezTo>
                  <a:cubicBezTo>
                    <a:pt x="1324" y="770"/>
                    <a:pt x="1328" y="772"/>
                    <a:pt x="1330" y="773"/>
                  </a:cubicBezTo>
                  <a:cubicBezTo>
                    <a:pt x="1333" y="774"/>
                    <a:pt x="1335" y="775"/>
                    <a:pt x="1338" y="776"/>
                  </a:cubicBezTo>
                  <a:cubicBezTo>
                    <a:pt x="1341" y="778"/>
                    <a:pt x="1343" y="781"/>
                    <a:pt x="1345" y="783"/>
                  </a:cubicBezTo>
                  <a:cubicBezTo>
                    <a:pt x="1351" y="790"/>
                    <a:pt x="1354" y="799"/>
                    <a:pt x="1355" y="808"/>
                  </a:cubicBezTo>
                  <a:cubicBezTo>
                    <a:pt x="1356" y="818"/>
                    <a:pt x="1354" y="829"/>
                    <a:pt x="1348" y="837"/>
                  </a:cubicBezTo>
                  <a:cubicBezTo>
                    <a:pt x="1343" y="845"/>
                    <a:pt x="1335" y="851"/>
                    <a:pt x="1326" y="854"/>
                  </a:cubicBezTo>
                  <a:cubicBezTo>
                    <a:pt x="1310" y="859"/>
                    <a:pt x="1291" y="856"/>
                    <a:pt x="1280" y="844"/>
                  </a:cubicBezTo>
                  <a:cubicBezTo>
                    <a:pt x="1275" y="839"/>
                    <a:pt x="1271" y="833"/>
                    <a:pt x="1268" y="827"/>
                  </a:cubicBezTo>
                  <a:cubicBezTo>
                    <a:pt x="1267" y="826"/>
                    <a:pt x="1264" y="819"/>
                    <a:pt x="1263" y="821"/>
                  </a:cubicBezTo>
                  <a:cubicBezTo>
                    <a:pt x="1262" y="824"/>
                    <a:pt x="1262" y="828"/>
                    <a:pt x="1261" y="832"/>
                  </a:cubicBezTo>
                  <a:cubicBezTo>
                    <a:pt x="1255" y="847"/>
                    <a:pt x="1240" y="857"/>
                    <a:pt x="1224" y="860"/>
                  </a:cubicBezTo>
                  <a:cubicBezTo>
                    <a:pt x="1208" y="864"/>
                    <a:pt x="1187" y="861"/>
                    <a:pt x="1177" y="846"/>
                  </a:cubicBezTo>
                  <a:cubicBezTo>
                    <a:pt x="1175" y="843"/>
                    <a:pt x="1170" y="831"/>
                    <a:pt x="1165" y="837"/>
                  </a:cubicBezTo>
                  <a:cubicBezTo>
                    <a:pt x="1161" y="841"/>
                    <a:pt x="1160" y="850"/>
                    <a:pt x="1154" y="853"/>
                  </a:cubicBezTo>
                  <a:cubicBezTo>
                    <a:pt x="1151" y="854"/>
                    <a:pt x="1146" y="855"/>
                    <a:pt x="1146" y="858"/>
                  </a:cubicBezTo>
                  <a:cubicBezTo>
                    <a:pt x="1145" y="862"/>
                    <a:pt x="1149" y="864"/>
                    <a:pt x="1151" y="866"/>
                  </a:cubicBezTo>
                  <a:cubicBezTo>
                    <a:pt x="1153" y="868"/>
                    <a:pt x="1156" y="869"/>
                    <a:pt x="1157" y="870"/>
                  </a:cubicBezTo>
                  <a:cubicBezTo>
                    <a:pt x="1160" y="874"/>
                    <a:pt x="1163" y="877"/>
                    <a:pt x="1165" y="881"/>
                  </a:cubicBezTo>
                  <a:cubicBezTo>
                    <a:pt x="1167" y="884"/>
                    <a:pt x="1169" y="887"/>
                    <a:pt x="1170" y="890"/>
                  </a:cubicBezTo>
                  <a:cubicBezTo>
                    <a:pt x="1171" y="893"/>
                    <a:pt x="1171" y="896"/>
                    <a:pt x="1171" y="899"/>
                  </a:cubicBezTo>
                  <a:cubicBezTo>
                    <a:pt x="1172" y="901"/>
                    <a:pt x="1173" y="903"/>
                    <a:pt x="1174" y="901"/>
                  </a:cubicBezTo>
                  <a:cubicBezTo>
                    <a:pt x="1176" y="898"/>
                    <a:pt x="1178" y="894"/>
                    <a:pt x="1179" y="891"/>
                  </a:cubicBezTo>
                  <a:cubicBezTo>
                    <a:pt x="1182" y="883"/>
                    <a:pt x="1190" y="877"/>
                    <a:pt x="1197" y="873"/>
                  </a:cubicBezTo>
                  <a:cubicBezTo>
                    <a:pt x="1206" y="868"/>
                    <a:pt x="1216" y="867"/>
                    <a:pt x="1226" y="870"/>
                  </a:cubicBezTo>
                  <a:cubicBezTo>
                    <a:pt x="1245" y="876"/>
                    <a:pt x="1258" y="897"/>
                    <a:pt x="1254" y="917"/>
                  </a:cubicBezTo>
                  <a:cubicBezTo>
                    <a:pt x="1250" y="935"/>
                    <a:pt x="1231" y="948"/>
                    <a:pt x="1212" y="948"/>
                  </a:cubicBezTo>
                  <a:cubicBezTo>
                    <a:pt x="1203" y="948"/>
                    <a:pt x="1194" y="944"/>
                    <a:pt x="1188" y="937"/>
                  </a:cubicBezTo>
                  <a:cubicBezTo>
                    <a:pt x="1185" y="933"/>
                    <a:pt x="1182" y="929"/>
                    <a:pt x="1179" y="925"/>
                  </a:cubicBezTo>
                  <a:cubicBezTo>
                    <a:pt x="1177" y="922"/>
                    <a:pt x="1176" y="917"/>
                    <a:pt x="1173" y="914"/>
                  </a:cubicBezTo>
                  <a:cubicBezTo>
                    <a:pt x="1171" y="913"/>
                    <a:pt x="1170" y="925"/>
                    <a:pt x="1170" y="926"/>
                  </a:cubicBezTo>
                  <a:cubicBezTo>
                    <a:pt x="1167" y="933"/>
                    <a:pt x="1162" y="941"/>
                    <a:pt x="1157" y="946"/>
                  </a:cubicBezTo>
                  <a:cubicBezTo>
                    <a:pt x="1154" y="949"/>
                    <a:pt x="1142" y="952"/>
                    <a:pt x="1147" y="959"/>
                  </a:cubicBezTo>
                  <a:cubicBezTo>
                    <a:pt x="1151" y="965"/>
                    <a:pt x="1159" y="968"/>
                    <a:pt x="1164" y="974"/>
                  </a:cubicBezTo>
                  <a:cubicBezTo>
                    <a:pt x="1169" y="979"/>
                    <a:pt x="1170" y="986"/>
                    <a:pt x="1172" y="993"/>
                  </a:cubicBezTo>
                  <a:cubicBezTo>
                    <a:pt x="1172" y="995"/>
                    <a:pt x="1175" y="988"/>
                    <a:pt x="1175" y="988"/>
                  </a:cubicBezTo>
                  <a:cubicBezTo>
                    <a:pt x="1177" y="984"/>
                    <a:pt x="1180" y="980"/>
                    <a:pt x="1182" y="977"/>
                  </a:cubicBezTo>
                  <a:cubicBezTo>
                    <a:pt x="1195" y="963"/>
                    <a:pt x="1215" y="958"/>
                    <a:pt x="1233" y="966"/>
                  </a:cubicBezTo>
                  <a:cubicBezTo>
                    <a:pt x="1248" y="973"/>
                    <a:pt x="1257" y="988"/>
                    <a:pt x="1257" y="1005"/>
                  </a:cubicBezTo>
                  <a:cubicBezTo>
                    <a:pt x="1257" y="1014"/>
                    <a:pt x="1255" y="1023"/>
                    <a:pt x="1248" y="1030"/>
                  </a:cubicBezTo>
                  <a:cubicBezTo>
                    <a:pt x="1245" y="1033"/>
                    <a:pt x="1241" y="1036"/>
                    <a:pt x="1237" y="1039"/>
                  </a:cubicBezTo>
                  <a:cubicBezTo>
                    <a:pt x="1233" y="1041"/>
                    <a:pt x="1228" y="1042"/>
                    <a:pt x="1224" y="1045"/>
                  </a:cubicBezTo>
                  <a:cubicBezTo>
                    <a:pt x="1221" y="1046"/>
                    <a:pt x="1227" y="1047"/>
                    <a:pt x="1228" y="1048"/>
                  </a:cubicBezTo>
                  <a:cubicBezTo>
                    <a:pt x="1232" y="1049"/>
                    <a:pt x="1235" y="1050"/>
                    <a:pt x="1239" y="1052"/>
                  </a:cubicBezTo>
                  <a:cubicBezTo>
                    <a:pt x="1246" y="1056"/>
                    <a:pt x="1252" y="1060"/>
                    <a:pt x="1257" y="1066"/>
                  </a:cubicBezTo>
                  <a:cubicBezTo>
                    <a:pt x="1258" y="1068"/>
                    <a:pt x="1260" y="1070"/>
                    <a:pt x="1261" y="1073"/>
                  </a:cubicBezTo>
                  <a:cubicBezTo>
                    <a:pt x="1261" y="1074"/>
                    <a:pt x="1262" y="1080"/>
                    <a:pt x="1263" y="1081"/>
                  </a:cubicBezTo>
                  <a:cubicBezTo>
                    <a:pt x="1269" y="1081"/>
                    <a:pt x="1272" y="1070"/>
                    <a:pt x="1276" y="1066"/>
                  </a:cubicBezTo>
                  <a:cubicBezTo>
                    <a:pt x="1288" y="1055"/>
                    <a:pt x="1305" y="1049"/>
                    <a:pt x="1321" y="1053"/>
                  </a:cubicBezTo>
                  <a:cubicBezTo>
                    <a:pt x="1338" y="1058"/>
                    <a:pt x="1352" y="1070"/>
                    <a:pt x="1357" y="1087"/>
                  </a:cubicBezTo>
                  <a:cubicBezTo>
                    <a:pt x="1364" y="1109"/>
                    <a:pt x="1352" y="1129"/>
                    <a:pt x="1334" y="1141"/>
                  </a:cubicBezTo>
                  <a:cubicBezTo>
                    <a:pt x="1334" y="1141"/>
                    <a:pt x="1334" y="1141"/>
                    <a:pt x="1335" y="1141"/>
                  </a:cubicBezTo>
                  <a:cubicBezTo>
                    <a:pt x="1334" y="1142"/>
                    <a:pt x="1328" y="1144"/>
                    <a:pt x="1331" y="1146"/>
                  </a:cubicBezTo>
                  <a:cubicBezTo>
                    <a:pt x="1332" y="1147"/>
                    <a:pt x="1334" y="1148"/>
                    <a:pt x="1336" y="1148"/>
                  </a:cubicBezTo>
                  <a:cubicBezTo>
                    <a:pt x="1336" y="1148"/>
                    <a:pt x="1339" y="1149"/>
                    <a:pt x="1338" y="1149"/>
                  </a:cubicBezTo>
                  <a:cubicBezTo>
                    <a:pt x="1344" y="1152"/>
                    <a:pt x="1350" y="1158"/>
                    <a:pt x="1354" y="1164"/>
                  </a:cubicBezTo>
                  <a:cubicBezTo>
                    <a:pt x="1356" y="1166"/>
                    <a:pt x="1357" y="1167"/>
                    <a:pt x="1357" y="1170"/>
                  </a:cubicBezTo>
                  <a:cubicBezTo>
                    <a:pt x="1358" y="1172"/>
                    <a:pt x="1358" y="1177"/>
                    <a:pt x="1362" y="1176"/>
                  </a:cubicBezTo>
                  <a:cubicBezTo>
                    <a:pt x="1364" y="1175"/>
                    <a:pt x="1365" y="1169"/>
                    <a:pt x="1367" y="1166"/>
                  </a:cubicBezTo>
                  <a:cubicBezTo>
                    <a:pt x="1369" y="1162"/>
                    <a:pt x="1373" y="1159"/>
                    <a:pt x="1376" y="1157"/>
                  </a:cubicBezTo>
                  <a:cubicBezTo>
                    <a:pt x="1385" y="1151"/>
                    <a:pt x="1394" y="1147"/>
                    <a:pt x="1404" y="1147"/>
                  </a:cubicBezTo>
                  <a:cubicBezTo>
                    <a:pt x="1416" y="1146"/>
                    <a:pt x="1426" y="1150"/>
                    <a:pt x="1435" y="1156"/>
                  </a:cubicBezTo>
                  <a:cubicBezTo>
                    <a:pt x="1443" y="1162"/>
                    <a:pt x="1448" y="1169"/>
                    <a:pt x="1452" y="1178"/>
                  </a:cubicBezTo>
                  <a:cubicBezTo>
                    <a:pt x="1452" y="1180"/>
                    <a:pt x="1456" y="1173"/>
                    <a:pt x="1456" y="1172"/>
                  </a:cubicBezTo>
                  <a:cubicBezTo>
                    <a:pt x="1459" y="1167"/>
                    <a:pt x="1463" y="1163"/>
                    <a:pt x="1467" y="1159"/>
                  </a:cubicBezTo>
                  <a:cubicBezTo>
                    <a:pt x="1470" y="1155"/>
                    <a:pt x="1475" y="1152"/>
                    <a:pt x="1479" y="1150"/>
                  </a:cubicBezTo>
                  <a:cubicBezTo>
                    <a:pt x="1480" y="1149"/>
                    <a:pt x="1488" y="1146"/>
                    <a:pt x="1487" y="1145"/>
                  </a:cubicBezTo>
                  <a:cubicBezTo>
                    <a:pt x="1485" y="1143"/>
                    <a:pt x="1480" y="1142"/>
                    <a:pt x="1478" y="1140"/>
                  </a:cubicBezTo>
                  <a:cubicBezTo>
                    <a:pt x="1474" y="1138"/>
                    <a:pt x="1471" y="1135"/>
                    <a:pt x="1468" y="1132"/>
                  </a:cubicBezTo>
                  <a:cubicBezTo>
                    <a:pt x="1463" y="1126"/>
                    <a:pt x="1460" y="1119"/>
                    <a:pt x="1458" y="1112"/>
                  </a:cubicBezTo>
                  <a:cubicBezTo>
                    <a:pt x="1455" y="1096"/>
                    <a:pt x="1458" y="1079"/>
                    <a:pt x="1469" y="1067"/>
                  </a:cubicBezTo>
                  <a:cubicBezTo>
                    <a:pt x="1472" y="1065"/>
                    <a:pt x="1475" y="1062"/>
                    <a:pt x="1478" y="1060"/>
                  </a:cubicBezTo>
                  <a:cubicBezTo>
                    <a:pt x="1481" y="1058"/>
                    <a:pt x="1483" y="1056"/>
                    <a:pt x="1487" y="1055"/>
                  </a:cubicBezTo>
                  <a:cubicBezTo>
                    <a:pt x="1489" y="1055"/>
                    <a:pt x="1492" y="1055"/>
                    <a:pt x="1495" y="1054"/>
                  </a:cubicBezTo>
                  <a:cubicBezTo>
                    <a:pt x="1498" y="1052"/>
                    <a:pt x="1489" y="1049"/>
                    <a:pt x="1489" y="1048"/>
                  </a:cubicBezTo>
                  <a:cubicBezTo>
                    <a:pt x="1484" y="1047"/>
                    <a:pt x="1479" y="1046"/>
                    <a:pt x="1475" y="1043"/>
                  </a:cubicBezTo>
                  <a:cubicBezTo>
                    <a:pt x="1471" y="1041"/>
                    <a:pt x="1468" y="1037"/>
                    <a:pt x="1465" y="1033"/>
                  </a:cubicBezTo>
                  <a:cubicBezTo>
                    <a:pt x="1459" y="1025"/>
                    <a:pt x="1454" y="1015"/>
                    <a:pt x="1454" y="1005"/>
                  </a:cubicBezTo>
                  <a:cubicBezTo>
                    <a:pt x="1454" y="985"/>
                    <a:pt x="1468" y="967"/>
                    <a:pt x="1486" y="960"/>
                  </a:cubicBezTo>
                  <a:cubicBezTo>
                    <a:pt x="1496" y="956"/>
                    <a:pt x="1508" y="956"/>
                    <a:pt x="1518" y="959"/>
                  </a:cubicBezTo>
                  <a:cubicBezTo>
                    <a:pt x="1523" y="961"/>
                    <a:pt x="1526" y="963"/>
                    <a:pt x="1530" y="965"/>
                  </a:cubicBezTo>
                  <a:cubicBezTo>
                    <a:pt x="1533" y="967"/>
                    <a:pt x="1537" y="969"/>
                    <a:pt x="1539" y="972"/>
                  </a:cubicBezTo>
                  <a:cubicBezTo>
                    <a:pt x="1540" y="974"/>
                    <a:pt x="1545" y="988"/>
                    <a:pt x="1549" y="981"/>
                  </a:cubicBezTo>
                  <a:cubicBezTo>
                    <a:pt x="1551" y="977"/>
                    <a:pt x="1553" y="973"/>
                    <a:pt x="1556" y="969"/>
                  </a:cubicBezTo>
                  <a:cubicBezTo>
                    <a:pt x="1559" y="966"/>
                    <a:pt x="1562" y="963"/>
                    <a:pt x="1566" y="960"/>
                  </a:cubicBezTo>
                  <a:cubicBezTo>
                    <a:pt x="1583" y="949"/>
                    <a:pt x="1608" y="945"/>
                    <a:pt x="1625" y="957"/>
                  </a:cubicBezTo>
                  <a:cubicBezTo>
                    <a:pt x="1632" y="961"/>
                    <a:pt x="1637" y="966"/>
                    <a:pt x="1642" y="971"/>
                  </a:cubicBezTo>
                  <a:cubicBezTo>
                    <a:pt x="1644" y="973"/>
                    <a:pt x="1646" y="975"/>
                    <a:pt x="1647" y="978"/>
                  </a:cubicBezTo>
                  <a:cubicBezTo>
                    <a:pt x="1648" y="980"/>
                    <a:pt x="1647" y="982"/>
                    <a:pt x="1648" y="984"/>
                  </a:cubicBezTo>
                  <a:cubicBezTo>
                    <a:pt x="1648" y="984"/>
                    <a:pt x="1648" y="983"/>
                    <a:pt x="1648" y="983"/>
                  </a:cubicBezTo>
                  <a:cubicBezTo>
                    <a:pt x="1648" y="983"/>
                    <a:pt x="1652" y="988"/>
                    <a:pt x="1652" y="989"/>
                  </a:cubicBezTo>
                  <a:cubicBezTo>
                    <a:pt x="1654" y="990"/>
                    <a:pt x="1655" y="983"/>
                    <a:pt x="1656" y="982"/>
                  </a:cubicBezTo>
                  <a:cubicBezTo>
                    <a:pt x="1657" y="979"/>
                    <a:pt x="1657" y="977"/>
                    <a:pt x="1659" y="974"/>
                  </a:cubicBezTo>
                  <a:cubicBezTo>
                    <a:pt x="1662" y="971"/>
                    <a:pt x="1666" y="968"/>
                    <a:pt x="1670" y="966"/>
                  </a:cubicBezTo>
                  <a:cubicBezTo>
                    <a:pt x="1688" y="957"/>
                    <a:pt x="1709" y="957"/>
                    <a:pt x="1724" y="971"/>
                  </a:cubicBezTo>
                  <a:cubicBezTo>
                    <a:pt x="1737" y="984"/>
                    <a:pt x="1743" y="1005"/>
                    <a:pt x="1736" y="1022"/>
                  </a:cubicBezTo>
                  <a:cubicBezTo>
                    <a:pt x="1733" y="1029"/>
                    <a:pt x="1728" y="1034"/>
                    <a:pt x="1722" y="1038"/>
                  </a:cubicBezTo>
                  <a:cubicBezTo>
                    <a:pt x="1720" y="1040"/>
                    <a:pt x="1718" y="1042"/>
                    <a:pt x="1715" y="1044"/>
                  </a:cubicBezTo>
                  <a:cubicBezTo>
                    <a:pt x="1714" y="1044"/>
                    <a:pt x="1709" y="1046"/>
                    <a:pt x="1711" y="1047"/>
                  </a:cubicBezTo>
                  <a:cubicBezTo>
                    <a:pt x="1713" y="1049"/>
                    <a:pt x="1717" y="1050"/>
                    <a:pt x="1719" y="1052"/>
                  </a:cubicBezTo>
                  <a:cubicBezTo>
                    <a:pt x="1723" y="1055"/>
                    <a:pt x="1727" y="1057"/>
                    <a:pt x="1730" y="1061"/>
                  </a:cubicBezTo>
                  <a:cubicBezTo>
                    <a:pt x="1737" y="1068"/>
                    <a:pt x="1742" y="1076"/>
                    <a:pt x="1745" y="1086"/>
                  </a:cubicBezTo>
                  <a:cubicBezTo>
                    <a:pt x="1748" y="1096"/>
                    <a:pt x="1748" y="1106"/>
                    <a:pt x="1745" y="1116"/>
                  </a:cubicBezTo>
                  <a:cubicBezTo>
                    <a:pt x="1742" y="1125"/>
                    <a:pt x="1736" y="1137"/>
                    <a:pt x="1728" y="1141"/>
                  </a:cubicBezTo>
                  <a:cubicBezTo>
                    <a:pt x="1725" y="1143"/>
                    <a:pt x="1720" y="1144"/>
                    <a:pt x="1721" y="1148"/>
                  </a:cubicBezTo>
                  <a:cubicBezTo>
                    <a:pt x="1721" y="1151"/>
                    <a:pt x="1725" y="1153"/>
                    <a:pt x="1728" y="1155"/>
                  </a:cubicBezTo>
                  <a:cubicBezTo>
                    <a:pt x="1730" y="1156"/>
                    <a:pt x="1732" y="1157"/>
                    <a:pt x="1734" y="1159"/>
                  </a:cubicBezTo>
                  <a:cubicBezTo>
                    <a:pt x="1736" y="1162"/>
                    <a:pt x="1738" y="1166"/>
                    <a:pt x="1740" y="1170"/>
                  </a:cubicBezTo>
                  <a:cubicBezTo>
                    <a:pt x="1741" y="1171"/>
                    <a:pt x="1742" y="1176"/>
                    <a:pt x="1744" y="1176"/>
                  </a:cubicBezTo>
                  <a:cubicBezTo>
                    <a:pt x="1746" y="1176"/>
                    <a:pt x="1748" y="1174"/>
                    <a:pt x="1749" y="1173"/>
                  </a:cubicBezTo>
                  <a:cubicBezTo>
                    <a:pt x="1754" y="1168"/>
                    <a:pt x="1759" y="1162"/>
                    <a:pt x="1764" y="1157"/>
                  </a:cubicBezTo>
                  <a:cubicBezTo>
                    <a:pt x="1777" y="1145"/>
                    <a:pt x="1798" y="1145"/>
                    <a:pt x="1812" y="1154"/>
                  </a:cubicBezTo>
                  <a:cubicBezTo>
                    <a:pt x="1828" y="1163"/>
                    <a:pt x="1839" y="1180"/>
                    <a:pt x="1838" y="1198"/>
                  </a:cubicBezTo>
                  <a:cubicBezTo>
                    <a:pt x="1836" y="1233"/>
                    <a:pt x="1794" y="1256"/>
                    <a:pt x="1764" y="1236"/>
                  </a:cubicBezTo>
                  <a:cubicBezTo>
                    <a:pt x="1757" y="1232"/>
                    <a:pt x="1754" y="1224"/>
                    <a:pt x="1749" y="1218"/>
                  </a:cubicBezTo>
                  <a:cubicBezTo>
                    <a:pt x="1747" y="1216"/>
                    <a:pt x="1745" y="1214"/>
                    <a:pt x="1743" y="1217"/>
                  </a:cubicBezTo>
                  <a:cubicBezTo>
                    <a:pt x="1741" y="1219"/>
                    <a:pt x="1742" y="1222"/>
                    <a:pt x="1741" y="1224"/>
                  </a:cubicBezTo>
                  <a:cubicBezTo>
                    <a:pt x="1736" y="1232"/>
                    <a:pt x="1729" y="1238"/>
                    <a:pt x="1722" y="1242"/>
                  </a:cubicBezTo>
                  <a:cubicBezTo>
                    <a:pt x="1720" y="1243"/>
                    <a:pt x="1715" y="1244"/>
                    <a:pt x="1715" y="1247"/>
                  </a:cubicBezTo>
                  <a:cubicBezTo>
                    <a:pt x="1714" y="1249"/>
                    <a:pt x="1719" y="1252"/>
                    <a:pt x="1720" y="1253"/>
                  </a:cubicBezTo>
                  <a:cubicBezTo>
                    <a:pt x="1727" y="1257"/>
                    <a:pt x="1732" y="1261"/>
                    <a:pt x="1736" y="1267"/>
                  </a:cubicBezTo>
                  <a:cubicBezTo>
                    <a:pt x="1739" y="1274"/>
                    <a:pt x="1741" y="1281"/>
                    <a:pt x="1742" y="1288"/>
                  </a:cubicBezTo>
                  <a:cubicBezTo>
                    <a:pt x="1742" y="1303"/>
                    <a:pt x="1737" y="1317"/>
                    <a:pt x="1726" y="1328"/>
                  </a:cubicBezTo>
                  <a:cubicBezTo>
                    <a:pt x="1714" y="1340"/>
                    <a:pt x="1695" y="1344"/>
                    <a:pt x="1679" y="1338"/>
                  </a:cubicBezTo>
                  <a:cubicBezTo>
                    <a:pt x="1674" y="1337"/>
                    <a:pt x="1670" y="1335"/>
                    <a:pt x="1667" y="1332"/>
                  </a:cubicBezTo>
                  <a:cubicBezTo>
                    <a:pt x="1664" y="1330"/>
                    <a:pt x="1659" y="1327"/>
                    <a:pt x="1657" y="1323"/>
                  </a:cubicBezTo>
                  <a:cubicBezTo>
                    <a:pt x="1656" y="1320"/>
                    <a:pt x="1650" y="1308"/>
                    <a:pt x="1647" y="1314"/>
                  </a:cubicBezTo>
                  <a:cubicBezTo>
                    <a:pt x="1645" y="1317"/>
                    <a:pt x="1644" y="1320"/>
                    <a:pt x="1643" y="1323"/>
                  </a:cubicBezTo>
                  <a:cubicBezTo>
                    <a:pt x="1640" y="1327"/>
                    <a:pt x="1636" y="1331"/>
                    <a:pt x="1632" y="1334"/>
                  </a:cubicBezTo>
                  <a:cubicBezTo>
                    <a:pt x="1628" y="1336"/>
                    <a:pt x="1624" y="1338"/>
                    <a:pt x="1621" y="1340"/>
                  </a:cubicBezTo>
                  <a:cubicBezTo>
                    <a:pt x="1618" y="1342"/>
                    <a:pt x="1615" y="1344"/>
                    <a:pt x="1619" y="1347"/>
                  </a:cubicBezTo>
                  <a:cubicBezTo>
                    <a:pt x="1622" y="1349"/>
                    <a:pt x="1625" y="1350"/>
                    <a:pt x="1628" y="1352"/>
                  </a:cubicBezTo>
                  <a:cubicBezTo>
                    <a:pt x="1632" y="1355"/>
                    <a:pt x="1635" y="1359"/>
                    <a:pt x="1637" y="1363"/>
                  </a:cubicBezTo>
                  <a:cubicBezTo>
                    <a:pt x="1643" y="1372"/>
                    <a:pt x="1645" y="1382"/>
                    <a:pt x="1644" y="1393"/>
                  </a:cubicBezTo>
                  <a:cubicBezTo>
                    <a:pt x="1643" y="1410"/>
                    <a:pt x="1633" y="1422"/>
                    <a:pt x="1617" y="1429"/>
                  </a:cubicBezTo>
                  <a:cubicBezTo>
                    <a:pt x="1603" y="1434"/>
                    <a:pt x="1586" y="1435"/>
                    <a:pt x="1573" y="1427"/>
                  </a:cubicBezTo>
                  <a:cubicBezTo>
                    <a:pt x="1570" y="1425"/>
                    <a:pt x="1567" y="1423"/>
                    <a:pt x="1564" y="1421"/>
                  </a:cubicBezTo>
                  <a:cubicBezTo>
                    <a:pt x="1562" y="1418"/>
                    <a:pt x="1561" y="1416"/>
                    <a:pt x="1560" y="1413"/>
                  </a:cubicBezTo>
                  <a:cubicBezTo>
                    <a:pt x="1559" y="1411"/>
                    <a:pt x="1558" y="1407"/>
                    <a:pt x="1555" y="1407"/>
                  </a:cubicBezTo>
                  <a:cubicBezTo>
                    <a:pt x="1552" y="1407"/>
                    <a:pt x="1550" y="1410"/>
                    <a:pt x="1549" y="1412"/>
                  </a:cubicBezTo>
                  <a:cubicBezTo>
                    <a:pt x="1546" y="1418"/>
                    <a:pt x="1544" y="1426"/>
                    <a:pt x="1538" y="1429"/>
                  </a:cubicBezTo>
                  <a:cubicBezTo>
                    <a:pt x="1536" y="1430"/>
                    <a:pt x="1533" y="1431"/>
                    <a:pt x="1530" y="1433"/>
                  </a:cubicBezTo>
                  <a:cubicBezTo>
                    <a:pt x="1529" y="1433"/>
                    <a:pt x="1525" y="1435"/>
                    <a:pt x="1524" y="1437"/>
                  </a:cubicBezTo>
                  <a:cubicBezTo>
                    <a:pt x="1524" y="1441"/>
                    <a:pt x="1535" y="1445"/>
                    <a:pt x="1538" y="1447"/>
                  </a:cubicBezTo>
                  <a:cubicBezTo>
                    <a:pt x="1543" y="1451"/>
                    <a:pt x="1547" y="1459"/>
                    <a:pt x="1549" y="1465"/>
                  </a:cubicBezTo>
                  <a:cubicBezTo>
                    <a:pt x="1554" y="1480"/>
                    <a:pt x="1551" y="1498"/>
                    <a:pt x="1543" y="1511"/>
                  </a:cubicBezTo>
                  <a:cubicBezTo>
                    <a:pt x="1540" y="1518"/>
                    <a:pt x="1535" y="1523"/>
                    <a:pt x="1529" y="1528"/>
                  </a:cubicBezTo>
                  <a:cubicBezTo>
                    <a:pt x="1526" y="1530"/>
                    <a:pt x="1523" y="1531"/>
                    <a:pt x="1519" y="1532"/>
                  </a:cubicBezTo>
                  <a:cubicBezTo>
                    <a:pt x="1516" y="1533"/>
                    <a:pt x="1511" y="1533"/>
                    <a:pt x="1508" y="1535"/>
                  </a:cubicBezTo>
                  <a:cubicBezTo>
                    <a:pt x="1507" y="1536"/>
                    <a:pt x="1515" y="1539"/>
                    <a:pt x="1516" y="1539"/>
                  </a:cubicBezTo>
                  <a:cubicBezTo>
                    <a:pt x="1521" y="1542"/>
                    <a:pt x="1526" y="1543"/>
                    <a:pt x="1531" y="1546"/>
                  </a:cubicBezTo>
                  <a:cubicBezTo>
                    <a:pt x="1537" y="1551"/>
                    <a:pt x="1541" y="1559"/>
                    <a:pt x="1543" y="1566"/>
                  </a:cubicBezTo>
                  <a:cubicBezTo>
                    <a:pt x="1546" y="1576"/>
                    <a:pt x="1547" y="1586"/>
                    <a:pt x="1544" y="1596"/>
                  </a:cubicBezTo>
                  <a:cubicBezTo>
                    <a:pt x="1541" y="1604"/>
                    <a:pt x="1536" y="1609"/>
                    <a:pt x="1529" y="1614"/>
                  </a:cubicBezTo>
                  <a:cubicBezTo>
                    <a:pt x="1514" y="1623"/>
                    <a:pt x="1493" y="1628"/>
                    <a:pt x="1478" y="1616"/>
                  </a:cubicBezTo>
                  <a:cubicBezTo>
                    <a:pt x="1472" y="1611"/>
                    <a:pt x="1465" y="1605"/>
                    <a:pt x="1463" y="1597"/>
                  </a:cubicBezTo>
                  <a:cubicBezTo>
                    <a:pt x="1462" y="1596"/>
                    <a:pt x="1462" y="1592"/>
                    <a:pt x="1460" y="1593"/>
                  </a:cubicBezTo>
                  <a:cubicBezTo>
                    <a:pt x="1458" y="1595"/>
                    <a:pt x="1457" y="1597"/>
                    <a:pt x="1456" y="1599"/>
                  </a:cubicBezTo>
                  <a:cubicBezTo>
                    <a:pt x="1453" y="1604"/>
                    <a:pt x="1451" y="1608"/>
                    <a:pt x="1448" y="1613"/>
                  </a:cubicBezTo>
                  <a:cubicBezTo>
                    <a:pt x="1444" y="1617"/>
                    <a:pt x="1441" y="1620"/>
                    <a:pt x="1437" y="1624"/>
                  </a:cubicBezTo>
                  <a:cubicBezTo>
                    <a:pt x="1435" y="1625"/>
                    <a:pt x="1429" y="1628"/>
                    <a:pt x="1430" y="1631"/>
                  </a:cubicBezTo>
                  <a:cubicBezTo>
                    <a:pt x="1431" y="1634"/>
                    <a:pt x="1435" y="1635"/>
                    <a:pt x="1437" y="1637"/>
                  </a:cubicBezTo>
                  <a:cubicBezTo>
                    <a:pt x="1441" y="1639"/>
                    <a:pt x="1444" y="1642"/>
                    <a:pt x="1447" y="1646"/>
                  </a:cubicBezTo>
                  <a:cubicBezTo>
                    <a:pt x="1452" y="1651"/>
                    <a:pt x="1455" y="1658"/>
                    <a:pt x="1456" y="1665"/>
                  </a:cubicBezTo>
                  <a:cubicBezTo>
                    <a:pt x="1459" y="1679"/>
                    <a:pt x="1455" y="1693"/>
                    <a:pt x="1447" y="1704"/>
                  </a:cubicBezTo>
                  <a:cubicBezTo>
                    <a:pt x="1439" y="1716"/>
                    <a:pt x="1426" y="1724"/>
                    <a:pt x="1411" y="1726"/>
                  </a:cubicBezTo>
                  <a:cubicBezTo>
                    <a:pt x="1404" y="1727"/>
                    <a:pt x="1395" y="1726"/>
                    <a:pt x="1388" y="1723"/>
                  </a:cubicBezTo>
                  <a:cubicBezTo>
                    <a:pt x="1381" y="1721"/>
                    <a:pt x="1374" y="1718"/>
                    <a:pt x="1370" y="1712"/>
                  </a:cubicBezTo>
                  <a:cubicBezTo>
                    <a:pt x="1369" y="1710"/>
                    <a:pt x="1363" y="1697"/>
                    <a:pt x="1359" y="1700"/>
                  </a:cubicBezTo>
                  <a:cubicBezTo>
                    <a:pt x="1354" y="1703"/>
                    <a:pt x="1353" y="1712"/>
                    <a:pt x="1347" y="1716"/>
                  </a:cubicBezTo>
                  <a:cubicBezTo>
                    <a:pt x="1339" y="1723"/>
                    <a:pt x="1328" y="1726"/>
                    <a:pt x="1318" y="1728"/>
                  </a:cubicBezTo>
                  <a:cubicBezTo>
                    <a:pt x="1317" y="1728"/>
                    <a:pt x="1312" y="1729"/>
                    <a:pt x="1315" y="1730"/>
                  </a:cubicBezTo>
                  <a:cubicBezTo>
                    <a:pt x="1317" y="1732"/>
                    <a:pt x="1320" y="1733"/>
                    <a:pt x="1323" y="1733"/>
                  </a:cubicBezTo>
                  <a:cubicBezTo>
                    <a:pt x="1329" y="1735"/>
                    <a:pt x="1333" y="1737"/>
                    <a:pt x="1338" y="1742"/>
                  </a:cubicBezTo>
                  <a:cubicBezTo>
                    <a:pt x="1342" y="1746"/>
                    <a:pt x="1345" y="1752"/>
                    <a:pt x="1347" y="1758"/>
                  </a:cubicBezTo>
                  <a:cubicBezTo>
                    <a:pt x="1351" y="1771"/>
                    <a:pt x="1349" y="1785"/>
                    <a:pt x="1342" y="1796"/>
                  </a:cubicBezTo>
                  <a:cubicBezTo>
                    <a:pt x="1327" y="1820"/>
                    <a:pt x="1290" y="1818"/>
                    <a:pt x="1276" y="1794"/>
                  </a:cubicBezTo>
                  <a:cubicBezTo>
                    <a:pt x="1265" y="1773"/>
                    <a:pt x="1271" y="1744"/>
                    <a:pt x="1294" y="1734"/>
                  </a:cubicBezTo>
                  <a:cubicBezTo>
                    <a:pt x="1296" y="1733"/>
                    <a:pt x="1299" y="1732"/>
                    <a:pt x="1302" y="1731"/>
                  </a:cubicBezTo>
                  <a:cubicBezTo>
                    <a:pt x="1302" y="1731"/>
                    <a:pt x="1308" y="1729"/>
                    <a:pt x="1307" y="1729"/>
                  </a:cubicBezTo>
                  <a:cubicBezTo>
                    <a:pt x="1303" y="1727"/>
                    <a:pt x="1297" y="1729"/>
                    <a:pt x="1293" y="1728"/>
                  </a:cubicBezTo>
                  <a:cubicBezTo>
                    <a:pt x="1287" y="1725"/>
                    <a:pt x="1282" y="1722"/>
                    <a:pt x="1277" y="1719"/>
                  </a:cubicBezTo>
                  <a:cubicBezTo>
                    <a:pt x="1275" y="1718"/>
                    <a:pt x="1272" y="1716"/>
                    <a:pt x="1271" y="1714"/>
                  </a:cubicBezTo>
                  <a:cubicBezTo>
                    <a:pt x="1269" y="1712"/>
                    <a:pt x="1268" y="1708"/>
                    <a:pt x="1266" y="1706"/>
                  </a:cubicBezTo>
                  <a:cubicBezTo>
                    <a:pt x="1264" y="1704"/>
                    <a:pt x="1260" y="1704"/>
                    <a:pt x="1258" y="1706"/>
                  </a:cubicBezTo>
                  <a:cubicBezTo>
                    <a:pt x="1256" y="1709"/>
                    <a:pt x="1256" y="1712"/>
                    <a:pt x="1253" y="1715"/>
                  </a:cubicBezTo>
                  <a:cubicBezTo>
                    <a:pt x="1248" y="1719"/>
                    <a:pt x="1241" y="1722"/>
                    <a:pt x="1235" y="1725"/>
                  </a:cubicBezTo>
                  <a:cubicBezTo>
                    <a:pt x="1233" y="1726"/>
                    <a:pt x="1229" y="1727"/>
                    <a:pt x="1227" y="1729"/>
                  </a:cubicBezTo>
                  <a:cubicBezTo>
                    <a:pt x="1226" y="1730"/>
                    <a:pt x="1231" y="1732"/>
                    <a:pt x="1232" y="1732"/>
                  </a:cubicBezTo>
                  <a:cubicBezTo>
                    <a:pt x="1238" y="1735"/>
                    <a:pt x="1243" y="1737"/>
                    <a:pt x="1247" y="1742"/>
                  </a:cubicBezTo>
                  <a:cubicBezTo>
                    <a:pt x="1264" y="1761"/>
                    <a:pt x="1259" y="1795"/>
                    <a:pt x="1238" y="1809"/>
                  </a:cubicBezTo>
                  <a:cubicBezTo>
                    <a:pt x="1224" y="1819"/>
                    <a:pt x="1205" y="1818"/>
                    <a:pt x="1191" y="1809"/>
                  </a:cubicBezTo>
                  <a:cubicBezTo>
                    <a:pt x="1183" y="1804"/>
                    <a:pt x="1176" y="1796"/>
                    <a:pt x="1174" y="1787"/>
                  </a:cubicBezTo>
                  <a:cubicBezTo>
                    <a:pt x="1173" y="1779"/>
                    <a:pt x="1168" y="1791"/>
                    <a:pt x="1167" y="1793"/>
                  </a:cubicBezTo>
                  <a:cubicBezTo>
                    <a:pt x="1163" y="1801"/>
                    <a:pt x="1158" y="1807"/>
                    <a:pt x="1152" y="1813"/>
                  </a:cubicBezTo>
                  <a:cubicBezTo>
                    <a:pt x="1149" y="1815"/>
                    <a:pt x="1146" y="1817"/>
                    <a:pt x="1143" y="1819"/>
                  </a:cubicBezTo>
                  <a:cubicBezTo>
                    <a:pt x="1142" y="1819"/>
                    <a:pt x="1138" y="1821"/>
                    <a:pt x="1138" y="1823"/>
                  </a:cubicBezTo>
                  <a:cubicBezTo>
                    <a:pt x="1137" y="1826"/>
                    <a:pt x="1141" y="1828"/>
                    <a:pt x="1144" y="1829"/>
                  </a:cubicBezTo>
                  <a:cubicBezTo>
                    <a:pt x="1147" y="1832"/>
                    <a:pt x="1151" y="1834"/>
                    <a:pt x="1154" y="1837"/>
                  </a:cubicBezTo>
                  <a:cubicBezTo>
                    <a:pt x="1160" y="1843"/>
                    <a:pt x="1163" y="1852"/>
                    <a:pt x="1164" y="1860"/>
                  </a:cubicBezTo>
                  <a:cubicBezTo>
                    <a:pt x="1166" y="1869"/>
                    <a:pt x="1166" y="1880"/>
                    <a:pt x="1162" y="1888"/>
                  </a:cubicBezTo>
                  <a:cubicBezTo>
                    <a:pt x="1159" y="1894"/>
                    <a:pt x="1153" y="1899"/>
                    <a:pt x="1148" y="1904"/>
                  </a:cubicBezTo>
                  <a:cubicBezTo>
                    <a:pt x="1145" y="1906"/>
                    <a:pt x="1143" y="1909"/>
                    <a:pt x="1140" y="1911"/>
                  </a:cubicBezTo>
                  <a:cubicBezTo>
                    <a:pt x="1137" y="1913"/>
                    <a:pt x="1133" y="1913"/>
                    <a:pt x="1130" y="1914"/>
                  </a:cubicBezTo>
                  <a:cubicBezTo>
                    <a:pt x="1128" y="1915"/>
                    <a:pt x="1135" y="1919"/>
                    <a:pt x="1136" y="1919"/>
                  </a:cubicBezTo>
                  <a:cubicBezTo>
                    <a:pt x="1139" y="1921"/>
                    <a:pt x="1143" y="1923"/>
                    <a:pt x="1146" y="1926"/>
                  </a:cubicBezTo>
                  <a:cubicBezTo>
                    <a:pt x="1161" y="1936"/>
                    <a:pt x="1169" y="1952"/>
                    <a:pt x="1166" y="1971"/>
                  </a:cubicBezTo>
                  <a:cubicBezTo>
                    <a:pt x="1164" y="1988"/>
                    <a:pt x="1152" y="2003"/>
                    <a:pt x="1135" y="2009"/>
                  </a:cubicBezTo>
                  <a:cubicBezTo>
                    <a:pt x="1120" y="2015"/>
                    <a:pt x="1101" y="2013"/>
                    <a:pt x="1089" y="2002"/>
                  </a:cubicBezTo>
                  <a:cubicBezTo>
                    <a:pt x="1078" y="1993"/>
                    <a:pt x="1072" y="1980"/>
                    <a:pt x="1071" y="1967"/>
                  </a:cubicBezTo>
                  <a:cubicBezTo>
                    <a:pt x="1070" y="1956"/>
                    <a:pt x="1073" y="1946"/>
                    <a:pt x="1078" y="1937"/>
                  </a:cubicBezTo>
                  <a:cubicBezTo>
                    <a:pt x="1081" y="1933"/>
                    <a:pt x="1084" y="1929"/>
                    <a:pt x="1088" y="1925"/>
                  </a:cubicBezTo>
                  <a:cubicBezTo>
                    <a:pt x="1090" y="1924"/>
                    <a:pt x="1093" y="1922"/>
                    <a:pt x="1095" y="1921"/>
                  </a:cubicBezTo>
                  <a:cubicBezTo>
                    <a:pt x="1097" y="1920"/>
                    <a:pt x="1101" y="1920"/>
                    <a:pt x="1103" y="1919"/>
                  </a:cubicBezTo>
                  <a:cubicBezTo>
                    <a:pt x="1103" y="1919"/>
                    <a:pt x="1102" y="1920"/>
                    <a:pt x="1102" y="1920"/>
                  </a:cubicBezTo>
                  <a:cubicBezTo>
                    <a:pt x="1104" y="1919"/>
                    <a:pt x="1106" y="1917"/>
                    <a:pt x="1107" y="1916"/>
                  </a:cubicBezTo>
                  <a:cubicBezTo>
                    <a:pt x="1110" y="1914"/>
                    <a:pt x="1105" y="1912"/>
                    <a:pt x="1103" y="1912"/>
                  </a:cubicBezTo>
                  <a:cubicBezTo>
                    <a:pt x="1095" y="1912"/>
                    <a:pt x="1089" y="1905"/>
                    <a:pt x="1084" y="1899"/>
                  </a:cubicBezTo>
                  <a:cubicBezTo>
                    <a:pt x="1082" y="1896"/>
                    <a:pt x="1079" y="1892"/>
                    <a:pt x="1076" y="1889"/>
                  </a:cubicBezTo>
                  <a:cubicBezTo>
                    <a:pt x="1073" y="1886"/>
                    <a:pt x="1071" y="1890"/>
                    <a:pt x="1070" y="1892"/>
                  </a:cubicBezTo>
                  <a:cubicBezTo>
                    <a:pt x="1065" y="1901"/>
                    <a:pt x="1058" y="1907"/>
                    <a:pt x="1050" y="1912"/>
                  </a:cubicBezTo>
                  <a:cubicBezTo>
                    <a:pt x="1047" y="1913"/>
                    <a:pt x="1042" y="1915"/>
                    <a:pt x="1040" y="1917"/>
                  </a:cubicBezTo>
                  <a:cubicBezTo>
                    <a:pt x="1039" y="1918"/>
                    <a:pt x="1035" y="1921"/>
                    <a:pt x="1035" y="1922"/>
                  </a:cubicBezTo>
                  <a:cubicBezTo>
                    <a:pt x="1035" y="1923"/>
                    <a:pt x="1036" y="1923"/>
                    <a:pt x="1037" y="1923"/>
                  </a:cubicBezTo>
                  <a:cubicBezTo>
                    <a:pt x="1039" y="1923"/>
                    <a:pt x="1041" y="1923"/>
                    <a:pt x="1043" y="1924"/>
                  </a:cubicBezTo>
                  <a:cubicBezTo>
                    <a:pt x="1047" y="1926"/>
                    <a:pt x="1050" y="1929"/>
                    <a:pt x="1053" y="1932"/>
                  </a:cubicBezTo>
                  <a:cubicBezTo>
                    <a:pt x="1068" y="1948"/>
                    <a:pt x="1071" y="1971"/>
                    <a:pt x="1059" y="1989"/>
                  </a:cubicBezTo>
                  <a:cubicBezTo>
                    <a:pt x="1049" y="2004"/>
                    <a:pt x="1033" y="2011"/>
                    <a:pt x="1015" y="2007"/>
                  </a:cubicBezTo>
                  <a:cubicBezTo>
                    <a:pt x="1000" y="2004"/>
                    <a:pt x="986" y="1993"/>
                    <a:pt x="980" y="1979"/>
                  </a:cubicBezTo>
                  <a:cubicBezTo>
                    <a:pt x="973" y="1962"/>
                    <a:pt x="978" y="1945"/>
                    <a:pt x="991" y="1933"/>
                  </a:cubicBezTo>
                  <a:cubicBezTo>
                    <a:pt x="994" y="1931"/>
                    <a:pt x="998" y="1928"/>
                    <a:pt x="1001" y="1926"/>
                  </a:cubicBezTo>
                  <a:cubicBezTo>
                    <a:pt x="1003" y="1925"/>
                    <a:pt x="1008" y="1924"/>
                    <a:pt x="1009" y="1923"/>
                  </a:cubicBezTo>
                  <a:cubicBezTo>
                    <a:pt x="1010" y="1920"/>
                    <a:pt x="1000" y="1916"/>
                    <a:pt x="998" y="1916"/>
                  </a:cubicBezTo>
                  <a:cubicBezTo>
                    <a:pt x="993" y="1914"/>
                    <a:pt x="989" y="1909"/>
                    <a:pt x="985" y="1906"/>
                  </a:cubicBezTo>
                  <a:cubicBezTo>
                    <a:pt x="982" y="1904"/>
                    <a:pt x="980" y="1901"/>
                    <a:pt x="978" y="1899"/>
                  </a:cubicBezTo>
                  <a:cubicBezTo>
                    <a:pt x="976" y="1896"/>
                    <a:pt x="976" y="1890"/>
                    <a:pt x="973" y="1889"/>
                  </a:cubicBezTo>
                  <a:cubicBezTo>
                    <a:pt x="970" y="1887"/>
                    <a:pt x="968" y="1891"/>
                    <a:pt x="967" y="1894"/>
                  </a:cubicBezTo>
                  <a:cubicBezTo>
                    <a:pt x="966" y="1898"/>
                    <a:pt x="964" y="1900"/>
                    <a:pt x="961" y="1903"/>
                  </a:cubicBezTo>
                  <a:cubicBezTo>
                    <a:pt x="955" y="1909"/>
                    <a:pt x="947" y="1913"/>
                    <a:pt x="938" y="1915"/>
                  </a:cubicBezTo>
                  <a:cubicBezTo>
                    <a:pt x="929" y="1918"/>
                    <a:pt x="917" y="1918"/>
                    <a:pt x="908" y="1914"/>
                  </a:cubicBezTo>
                  <a:cubicBezTo>
                    <a:pt x="899" y="1910"/>
                    <a:pt x="892" y="1904"/>
                    <a:pt x="886" y="1896"/>
                  </a:cubicBezTo>
                  <a:cubicBezTo>
                    <a:pt x="874" y="1880"/>
                    <a:pt x="874" y="1856"/>
                    <a:pt x="885" y="1840"/>
                  </a:cubicBezTo>
                  <a:cubicBezTo>
                    <a:pt x="888" y="1836"/>
                    <a:pt x="891" y="1833"/>
                    <a:pt x="895" y="1831"/>
                  </a:cubicBezTo>
                  <a:cubicBezTo>
                    <a:pt x="898" y="1829"/>
                    <a:pt x="902" y="1828"/>
                    <a:pt x="904" y="1825"/>
                  </a:cubicBezTo>
                  <a:cubicBezTo>
                    <a:pt x="909" y="1820"/>
                    <a:pt x="897" y="1818"/>
                    <a:pt x="894" y="1816"/>
                  </a:cubicBezTo>
                  <a:cubicBezTo>
                    <a:pt x="889" y="1812"/>
                    <a:pt x="884" y="1806"/>
                    <a:pt x="880" y="1801"/>
                  </a:cubicBezTo>
                  <a:cubicBezTo>
                    <a:pt x="877" y="1798"/>
                    <a:pt x="878" y="1788"/>
                    <a:pt x="873" y="1788"/>
                  </a:cubicBezTo>
                  <a:cubicBezTo>
                    <a:pt x="870" y="1787"/>
                    <a:pt x="869" y="1792"/>
                    <a:pt x="868" y="1794"/>
                  </a:cubicBezTo>
                  <a:cubicBezTo>
                    <a:pt x="867" y="1797"/>
                    <a:pt x="866" y="1799"/>
                    <a:pt x="864" y="1802"/>
                  </a:cubicBezTo>
                  <a:cubicBezTo>
                    <a:pt x="859" y="1808"/>
                    <a:pt x="851" y="1813"/>
                    <a:pt x="843" y="1815"/>
                  </a:cubicBezTo>
                  <a:cubicBezTo>
                    <a:pt x="825" y="1820"/>
                    <a:pt x="807" y="1815"/>
                    <a:pt x="796" y="1800"/>
                  </a:cubicBezTo>
                  <a:cubicBezTo>
                    <a:pt x="786" y="1786"/>
                    <a:pt x="783" y="1767"/>
                    <a:pt x="790" y="1751"/>
                  </a:cubicBezTo>
                  <a:cubicBezTo>
                    <a:pt x="793" y="1744"/>
                    <a:pt x="798" y="1740"/>
                    <a:pt x="804" y="1735"/>
                  </a:cubicBezTo>
                  <a:cubicBezTo>
                    <a:pt x="806" y="1733"/>
                    <a:pt x="809" y="1732"/>
                    <a:pt x="813" y="1731"/>
                  </a:cubicBezTo>
                  <a:cubicBezTo>
                    <a:pt x="816" y="1730"/>
                    <a:pt x="813" y="1727"/>
                    <a:pt x="812" y="1725"/>
                  </a:cubicBezTo>
                  <a:cubicBezTo>
                    <a:pt x="807" y="1721"/>
                    <a:pt x="800" y="1720"/>
                    <a:pt x="795" y="1717"/>
                  </a:cubicBezTo>
                  <a:cubicBezTo>
                    <a:pt x="792" y="1716"/>
                    <a:pt x="791" y="1713"/>
                    <a:pt x="789" y="1711"/>
                  </a:cubicBezTo>
                  <a:cubicBezTo>
                    <a:pt x="786" y="1707"/>
                    <a:pt x="784" y="1703"/>
                    <a:pt x="782" y="1699"/>
                  </a:cubicBezTo>
                  <a:cubicBezTo>
                    <a:pt x="773" y="1681"/>
                    <a:pt x="778" y="1658"/>
                    <a:pt x="789" y="1642"/>
                  </a:cubicBezTo>
                  <a:cubicBezTo>
                    <a:pt x="791" y="1639"/>
                    <a:pt x="793" y="1636"/>
                    <a:pt x="797" y="1634"/>
                  </a:cubicBezTo>
                  <a:cubicBezTo>
                    <a:pt x="800" y="1632"/>
                    <a:pt x="804" y="1631"/>
                    <a:pt x="802" y="1626"/>
                  </a:cubicBezTo>
                  <a:cubicBezTo>
                    <a:pt x="801" y="1623"/>
                    <a:pt x="798" y="1622"/>
                    <a:pt x="795" y="1621"/>
                  </a:cubicBezTo>
                  <a:cubicBezTo>
                    <a:pt x="792" y="1619"/>
                    <a:pt x="790" y="1616"/>
                    <a:pt x="789" y="1613"/>
                  </a:cubicBezTo>
                  <a:cubicBezTo>
                    <a:pt x="787" y="1610"/>
                    <a:pt x="783" y="1599"/>
                    <a:pt x="778" y="1601"/>
                  </a:cubicBezTo>
                  <a:cubicBezTo>
                    <a:pt x="772" y="1604"/>
                    <a:pt x="769" y="1611"/>
                    <a:pt x="765" y="1616"/>
                  </a:cubicBezTo>
                  <a:cubicBezTo>
                    <a:pt x="755" y="1627"/>
                    <a:pt x="737" y="1629"/>
                    <a:pt x="723" y="1626"/>
                  </a:cubicBezTo>
                  <a:cubicBezTo>
                    <a:pt x="708" y="1622"/>
                    <a:pt x="695" y="1611"/>
                    <a:pt x="689" y="1596"/>
                  </a:cubicBezTo>
                  <a:cubicBezTo>
                    <a:pt x="686" y="1588"/>
                    <a:pt x="685" y="1580"/>
                    <a:pt x="687" y="1572"/>
                  </a:cubicBezTo>
                  <a:cubicBezTo>
                    <a:pt x="689" y="1564"/>
                    <a:pt x="692" y="1554"/>
                    <a:pt x="697" y="1548"/>
                  </a:cubicBezTo>
                  <a:cubicBezTo>
                    <a:pt x="701" y="1543"/>
                    <a:pt x="709" y="1542"/>
                    <a:pt x="714" y="1538"/>
                  </a:cubicBezTo>
                  <a:cubicBezTo>
                    <a:pt x="715" y="1537"/>
                    <a:pt x="718" y="1535"/>
                    <a:pt x="716" y="1533"/>
                  </a:cubicBezTo>
                  <a:cubicBezTo>
                    <a:pt x="713" y="1531"/>
                    <a:pt x="708" y="1531"/>
                    <a:pt x="705" y="1529"/>
                  </a:cubicBezTo>
                  <a:cubicBezTo>
                    <a:pt x="698" y="1526"/>
                    <a:pt x="693" y="1519"/>
                    <a:pt x="690" y="1512"/>
                  </a:cubicBezTo>
                  <a:cubicBezTo>
                    <a:pt x="685" y="1505"/>
                    <a:pt x="683" y="1496"/>
                    <a:pt x="682" y="1487"/>
                  </a:cubicBezTo>
                  <a:cubicBezTo>
                    <a:pt x="681" y="1478"/>
                    <a:pt x="682" y="1468"/>
                    <a:pt x="686" y="1460"/>
                  </a:cubicBezTo>
                  <a:cubicBezTo>
                    <a:pt x="690" y="1451"/>
                    <a:pt x="696" y="1447"/>
                    <a:pt x="704" y="1441"/>
                  </a:cubicBezTo>
                  <a:cubicBezTo>
                    <a:pt x="706" y="1440"/>
                    <a:pt x="709" y="1438"/>
                    <a:pt x="709" y="1435"/>
                  </a:cubicBezTo>
                  <a:cubicBezTo>
                    <a:pt x="710" y="1431"/>
                    <a:pt x="702" y="1431"/>
                    <a:pt x="700" y="1429"/>
                  </a:cubicBezTo>
                  <a:cubicBezTo>
                    <a:pt x="693" y="1425"/>
                    <a:pt x="688" y="1416"/>
                    <a:pt x="685" y="1408"/>
                  </a:cubicBezTo>
                  <a:cubicBezTo>
                    <a:pt x="677" y="1388"/>
                    <a:pt x="682" y="1366"/>
                    <a:pt x="697" y="1350"/>
                  </a:cubicBezTo>
                  <a:cubicBezTo>
                    <a:pt x="698" y="1348"/>
                    <a:pt x="700" y="1348"/>
                    <a:pt x="702" y="1347"/>
                  </a:cubicBezTo>
                  <a:cubicBezTo>
                    <a:pt x="704" y="1346"/>
                    <a:pt x="709" y="1345"/>
                    <a:pt x="709" y="1343"/>
                  </a:cubicBezTo>
                  <a:cubicBezTo>
                    <a:pt x="710" y="1338"/>
                    <a:pt x="699" y="1334"/>
                    <a:pt x="696" y="1331"/>
                  </a:cubicBezTo>
                  <a:cubicBezTo>
                    <a:pt x="684" y="1319"/>
                    <a:pt x="679" y="1299"/>
                    <a:pt x="680" y="1283"/>
                  </a:cubicBezTo>
                  <a:cubicBezTo>
                    <a:pt x="681" y="1275"/>
                    <a:pt x="684" y="1266"/>
                    <a:pt x="689" y="1260"/>
                  </a:cubicBezTo>
                  <a:cubicBezTo>
                    <a:pt x="692" y="1257"/>
                    <a:pt x="695" y="1255"/>
                    <a:pt x="698" y="1253"/>
                  </a:cubicBezTo>
                  <a:cubicBezTo>
                    <a:pt x="701" y="1251"/>
                    <a:pt x="704" y="1249"/>
                    <a:pt x="705" y="1246"/>
                  </a:cubicBezTo>
                  <a:cubicBezTo>
                    <a:pt x="708" y="1242"/>
                    <a:pt x="701" y="1237"/>
                    <a:pt x="699" y="1235"/>
                  </a:cubicBezTo>
                  <a:cubicBezTo>
                    <a:pt x="695" y="1232"/>
                    <a:pt x="690" y="1228"/>
                    <a:pt x="687" y="1224"/>
                  </a:cubicBezTo>
                  <a:cubicBezTo>
                    <a:pt x="688" y="1226"/>
                    <a:pt x="688" y="1222"/>
                    <a:pt x="688" y="1222"/>
                  </a:cubicBezTo>
                  <a:cubicBezTo>
                    <a:pt x="687" y="1219"/>
                    <a:pt x="686" y="1216"/>
                    <a:pt x="683" y="1215"/>
                  </a:cubicBezTo>
                  <a:cubicBezTo>
                    <a:pt x="678" y="1213"/>
                    <a:pt x="676" y="1225"/>
                    <a:pt x="673" y="1228"/>
                  </a:cubicBezTo>
                  <a:cubicBezTo>
                    <a:pt x="668" y="1234"/>
                    <a:pt x="661" y="1239"/>
                    <a:pt x="654" y="1242"/>
                  </a:cubicBezTo>
                  <a:cubicBezTo>
                    <a:pt x="647" y="1246"/>
                    <a:pt x="638" y="1247"/>
                    <a:pt x="629" y="1246"/>
                  </a:cubicBezTo>
                  <a:cubicBezTo>
                    <a:pt x="613" y="1244"/>
                    <a:pt x="598" y="1234"/>
                    <a:pt x="590" y="1219"/>
                  </a:cubicBezTo>
                  <a:cubicBezTo>
                    <a:pt x="582" y="1204"/>
                    <a:pt x="582" y="1185"/>
                    <a:pt x="591" y="1171"/>
                  </a:cubicBezTo>
                  <a:cubicBezTo>
                    <a:pt x="594" y="1166"/>
                    <a:pt x="598" y="1160"/>
                    <a:pt x="603" y="1156"/>
                  </a:cubicBezTo>
                  <a:cubicBezTo>
                    <a:pt x="605" y="1154"/>
                    <a:pt x="608" y="1153"/>
                    <a:pt x="611" y="1152"/>
                  </a:cubicBezTo>
                  <a:cubicBezTo>
                    <a:pt x="612" y="1152"/>
                    <a:pt x="615" y="1148"/>
                    <a:pt x="612" y="1148"/>
                  </a:cubicBezTo>
                  <a:cubicBezTo>
                    <a:pt x="606" y="1148"/>
                    <a:pt x="600" y="1142"/>
                    <a:pt x="596" y="1138"/>
                  </a:cubicBezTo>
                  <a:cubicBezTo>
                    <a:pt x="591" y="1132"/>
                    <a:pt x="587" y="1126"/>
                    <a:pt x="584" y="1119"/>
                  </a:cubicBezTo>
                  <a:cubicBezTo>
                    <a:pt x="584" y="1119"/>
                    <a:pt x="584" y="1119"/>
                    <a:pt x="584" y="1119"/>
                  </a:cubicBezTo>
                  <a:cubicBezTo>
                    <a:pt x="584" y="1118"/>
                    <a:pt x="581" y="1112"/>
                    <a:pt x="580" y="1113"/>
                  </a:cubicBezTo>
                  <a:cubicBezTo>
                    <a:pt x="578" y="1114"/>
                    <a:pt x="578" y="1119"/>
                    <a:pt x="578" y="1120"/>
                  </a:cubicBezTo>
                  <a:cubicBezTo>
                    <a:pt x="575" y="1126"/>
                    <a:pt x="569" y="1132"/>
                    <a:pt x="564" y="1137"/>
                  </a:cubicBezTo>
                  <a:cubicBezTo>
                    <a:pt x="557" y="1143"/>
                    <a:pt x="548" y="1145"/>
                    <a:pt x="539" y="1145"/>
                  </a:cubicBezTo>
                  <a:cubicBezTo>
                    <a:pt x="521" y="1144"/>
                    <a:pt x="504" y="1135"/>
                    <a:pt x="498" y="1118"/>
                  </a:cubicBezTo>
                  <a:cubicBezTo>
                    <a:pt x="493" y="1103"/>
                    <a:pt x="495" y="1085"/>
                    <a:pt x="504" y="1072"/>
                  </a:cubicBezTo>
                  <a:cubicBezTo>
                    <a:pt x="508" y="1066"/>
                    <a:pt x="514" y="1061"/>
                    <a:pt x="521" y="1059"/>
                  </a:cubicBezTo>
                  <a:cubicBezTo>
                    <a:pt x="522" y="1059"/>
                    <a:pt x="527" y="1058"/>
                    <a:pt x="526" y="1056"/>
                  </a:cubicBezTo>
                  <a:cubicBezTo>
                    <a:pt x="525" y="1053"/>
                    <a:pt x="518" y="1051"/>
                    <a:pt x="515" y="1050"/>
                  </a:cubicBezTo>
                  <a:cubicBezTo>
                    <a:pt x="508" y="1046"/>
                    <a:pt x="501" y="1042"/>
                    <a:pt x="496" y="1035"/>
                  </a:cubicBezTo>
                  <a:cubicBezTo>
                    <a:pt x="490" y="1028"/>
                    <a:pt x="487" y="1019"/>
                    <a:pt x="486" y="1010"/>
                  </a:cubicBezTo>
                  <a:cubicBezTo>
                    <a:pt x="486" y="1001"/>
                    <a:pt x="487" y="991"/>
                    <a:pt x="490" y="983"/>
                  </a:cubicBezTo>
                  <a:cubicBezTo>
                    <a:pt x="492" y="976"/>
                    <a:pt x="496" y="972"/>
                    <a:pt x="502" y="967"/>
                  </a:cubicBezTo>
                  <a:cubicBezTo>
                    <a:pt x="505" y="964"/>
                    <a:pt x="515" y="959"/>
                    <a:pt x="510" y="954"/>
                  </a:cubicBezTo>
                  <a:cubicBezTo>
                    <a:pt x="507" y="951"/>
                    <a:pt x="503" y="950"/>
                    <a:pt x="500" y="947"/>
                  </a:cubicBezTo>
                  <a:cubicBezTo>
                    <a:pt x="499" y="945"/>
                    <a:pt x="497" y="943"/>
                    <a:pt x="496" y="941"/>
                  </a:cubicBezTo>
                  <a:cubicBezTo>
                    <a:pt x="495" y="939"/>
                    <a:pt x="495" y="937"/>
                    <a:pt x="493" y="936"/>
                  </a:cubicBezTo>
                  <a:cubicBezTo>
                    <a:pt x="488" y="934"/>
                    <a:pt x="481" y="943"/>
                    <a:pt x="478" y="946"/>
                  </a:cubicBezTo>
                  <a:cubicBezTo>
                    <a:pt x="474" y="951"/>
                    <a:pt x="469" y="956"/>
                    <a:pt x="463" y="958"/>
                  </a:cubicBezTo>
                  <a:cubicBezTo>
                    <a:pt x="459" y="960"/>
                    <a:pt x="455" y="960"/>
                    <a:pt x="451" y="960"/>
                  </a:cubicBezTo>
                  <a:cubicBezTo>
                    <a:pt x="450" y="961"/>
                    <a:pt x="447" y="961"/>
                    <a:pt x="448" y="963"/>
                  </a:cubicBezTo>
                  <a:cubicBezTo>
                    <a:pt x="451" y="966"/>
                    <a:pt x="458" y="967"/>
                    <a:pt x="462" y="969"/>
                  </a:cubicBezTo>
                  <a:cubicBezTo>
                    <a:pt x="467" y="971"/>
                    <a:pt x="471" y="973"/>
                    <a:pt x="474" y="977"/>
                  </a:cubicBezTo>
                  <a:cubicBezTo>
                    <a:pt x="478" y="982"/>
                    <a:pt x="481" y="988"/>
                    <a:pt x="482" y="995"/>
                  </a:cubicBezTo>
                  <a:cubicBezTo>
                    <a:pt x="484" y="1008"/>
                    <a:pt x="481" y="1023"/>
                    <a:pt x="472" y="1033"/>
                  </a:cubicBezTo>
                  <a:cubicBezTo>
                    <a:pt x="461" y="1044"/>
                    <a:pt x="443" y="1047"/>
                    <a:pt x="428" y="1043"/>
                  </a:cubicBezTo>
                  <a:cubicBezTo>
                    <a:pt x="413" y="1038"/>
                    <a:pt x="402" y="1024"/>
                    <a:pt x="401" y="1008"/>
                  </a:cubicBezTo>
                  <a:cubicBezTo>
                    <a:pt x="400" y="999"/>
                    <a:pt x="402" y="990"/>
                    <a:pt x="407" y="982"/>
                  </a:cubicBezTo>
                  <a:cubicBezTo>
                    <a:pt x="412" y="975"/>
                    <a:pt x="420" y="970"/>
                    <a:pt x="428" y="966"/>
                  </a:cubicBezTo>
                  <a:cubicBezTo>
                    <a:pt x="430" y="966"/>
                    <a:pt x="437" y="964"/>
                    <a:pt x="438" y="962"/>
                  </a:cubicBezTo>
                  <a:cubicBezTo>
                    <a:pt x="438" y="961"/>
                    <a:pt x="431" y="961"/>
                    <a:pt x="430" y="961"/>
                  </a:cubicBezTo>
                  <a:cubicBezTo>
                    <a:pt x="422" y="960"/>
                    <a:pt x="414" y="955"/>
                    <a:pt x="408" y="950"/>
                  </a:cubicBezTo>
                  <a:cubicBezTo>
                    <a:pt x="405" y="948"/>
                    <a:pt x="403" y="946"/>
                    <a:pt x="401" y="943"/>
                  </a:cubicBezTo>
                  <a:cubicBezTo>
                    <a:pt x="400" y="941"/>
                    <a:pt x="398" y="936"/>
                    <a:pt x="395" y="936"/>
                  </a:cubicBezTo>
                  <a:cubicBezTo>
                    <a:pt x="392" y="936"/>
                    <a:pt x="389" y="941"/>
                    <a:pt x="388" y="943"/>
                  </a:cubicBezTo>
                  <a:cubicBezTo>
                    <a:pt x="385" y="947"/>
                    <a:pt x="381" y="950"/>
                    <a:pt x="377" y="953"/>
                  </a:cubicBezTo>
                  <a:cubicBezTo>
                    <a:pt x="362" y="962"/>
                    <a:pt x="342" y="964"/>
                    <a:pt x="326" y="958"/>
                  </a:cubicBezTo>
                  <a:cubicBezTo>
                    <a:pt x="318" y="955"/>
                    <a:pt x="310" y="950"/>
                    <a:pt x="305" y="943"/>
                  </a:cubicBezTo>
                  <a:cubicBezTo>
                    <a:pt x="304" y="940"/>
                    <a:pt x="301" y="936"/>
                    <a:pt x="298" y="936"/>
                  </a:cubicBezTo>
                  <a:cubicBezTo>
                    <a:pt x="294" y="936"/>
                    <a:pt x="292" y="942"/>
                    <a:pt x="290" y="945"/>
                  </a:cubicBezTo>
                  <a:cubicBezTo>
                    <a:pt x="285" y="951"/>
                    <a:pt x="277" y="955"/>
                    <a:pt x="269" y="958"/>
                  </a:cubicBezTo>
                  <a:cubicBezTo>
                    <a:pt x="260" y="961"/>
                    <a:pt x="251" y="963"/>
                    <a:pt x="241" y="962"/>
                  </a:cubicBezTo>
                  <a:cubicBezTo>
                    <a:pt x="232" y="961"/>
                    <a:pt x="223" y="958"/>
                    <a:pt x="217" y="951"/>
                  </a:cubicBezTo>
                  <a:cubicBezTo>
                    <a:pt x="214" y="948"/>
                    <a:pt x="212" y="945"/>
                    <a:pt x="209" y="942"/>
                  </a:cubicBezTo>
                  <a:cubicBezTo>
                    <a:pt x="208" y="940"/>
                    <a:pt x="205" y="936"/>
                    <a:pt x="202" y="936"/>
                  </a:cubicBezTo>
                  <a:cubicBezTo>
                    <a:pt x="200" y="936"/>
                    <a:pt x="198" y="938"/>
                    <a:pt x="197" y="940"/>
                  </a:cubicBezTo>
                  <a:cubicBezTo>
                    <a:pt x="194" y="942"/>
                    <a:pt x="192" y="945"/>
                    <a:pt x="189" y="948"/>
                  </a:cubicBezTo>
                  <a:cubicBezTo>
                    <a:pt x="186" y="951"/>
                    <a:pt x="183" y="953"/>
                    <a:pt x="180" y="955"/>
                  </a:cubicBezTo>
                  <a:cubicBezTo>
                    <a:pt x="179" y="956"/>
                    <a:pt x="175" y="957"/>
                    <a:pt x="176" y="959"/>
                  </a:cubicBezTo>
                  <a:cubicBezTo>
                    <a:pt x="177" y="961"/>
                    <a:pt x="180" y="963"/>
                    <a:pt x="182" y="964"/>
                  </a:cubicBezTo>
                  <a:cubicBezTo>
                    <a:pt x="185" y="966"/>
                    <a:pt x="188" y="968"/>
                    <a:pt x="191" y="970"/>
                  </a:cubicBezTo>
                  <a:cubicBezTo>
                    <a:pt x="197" y="975"/>
                    <a:pt x="201" y="984"/>
                    <a:pt x="202" y="992"/>
                  </a:cubicBezTo>
                  <a:cubicBezTo>
                    <a:pt x="207" y="1012"/>
                    <a:pt x="201" y="1031"/>
                    <a:pt x="185" y="1043"/>
                  </a:cubicBezTo>
                  <a:cubicBezTo>
                    <a:pt x="169" y="1055"/>
                    <a:pt x="146" y="1058"/>
                    <a:pt x="129" y="1047"/>
                  </a:cubicBezTo>
                  <a:cubicBezTo>
                    <a:pt x="121" y="1042"/>
                    <a:pt x="114" y="1035"/>
                    <a:pt x="109" y="1028"/>
                  </a:cubicBezTo>
                  <a:cubicBezTo>
                    <a:pt x="107" y="1024"/>
                    <a:pt x="106" y="1020"/>
                    <a:pt x="105" y="1016"/>
                  </a:cubicBezTo>
                  <a:cubicBezTo>
                    <a:pt x="105" y="1015"/>
                    <a:pt x="106" y="1011"/>
                    <a:pt x="105" y="1010"/>
                  </a:cubicBezTo>
                  <a:cubicBezTo>
                    <a:pt x="106" y="1011"/>
                    <a:pt x="102" y="1018"/>
                    <a:pt x="102" y="1019"/>
                  </a:cubicBezTo>
                  <a:cubicBezTo>
                    <a:pt x="100" y="1023"/>
                    <a:pt x="99" y="1026"/>
                    <a:pt x="96" y="1029"/>
                  </a:cubicBezTo>
                  <a:cubicBezTo>
                    <a:pt x="91" y="1036"/>
                    <a:pt x="84" y="1041"/>
                    <a:pt x="77" y="1044"/>
                  </a:cubicBezTo>
                  <a:cubicBezTo>
                    <a:pt x="60" y="1052"/>
                    <a:pt x="40" y="1049"/>
                    <a:pt x="26" y="1036"/>
                  </a:cubicBezTo>
                  <a:cubicBezTo>
                    <a:pt x="14" y="1024"/>
                    <a:pt x="10" y="1003"/>
                    <a:pt x="17" y="987"/>
                  </a:cubicBezTo>
                  <a:cubicBezTo>
                    <a:pt x="20" y="979"/>
                    <a:pt x="24" y="972"/>
                    <a:pt x="31" y="969"/>
                  </a:cubicBezTo>
                  <a:cubicBezTo>
                    <a:pt x="34" y="967"/>
                    <a:pt x="38" y="966"/>
                    <a:pt x="41" y="964"/>
                  </a:cubicBezTo>
                  <a:cubicBezTo>
                    <a:pt x="43" y="963"/>
                    <a:pt x="45" y="963"/>
                    <a:pt x="43" y="961"/>
                  </a:cubicBezTo>
                  <a:cubicBezTo>
                    <a:pt x="40" y="958"/>
                    <a:pt x="35" y="957"/>
                    <a:pt x="32" y="955"/>
                  </a:cubicBezTo>
                  <a:cubicBezTo>
                    <a:pt x="18" y="947"/>
                    <a:pt x="8" y="932"/>
                    <a:pt x="5" y="916"/>
                  </a:cubicBezTo>
                  <a:cubicBezTo>
                    <a:pt x="3" y="907"/>
                    <a:pt x="3" y="896"/>
                    <a:pt x="7" y="887"/>
                  </a:cubicBezTo>
                  <a:cubicBezTo>
                    <a:pt x="11" y="880"/>
                    <a:pt x="16" y="871"/>
                    <a:pt x="22" y="867"/>
                  </a:cubicBezTo>
                  <a:cubicBezTo>
                    <a:pt x="25" y="865"/>
                    <a:pt x="30" y="864"/>
                    <a:pt x="30" y="860"/>
                  </a:cubicBezTo>
                  <a:cubicBezTo>
                    <a:pt x="31" y="856"/>
                    <a:pt x="25" y="855"/>
                    <a:pt x="22" y="853"/>
                  </a:cubicBezTo>
                  <a:cubicBezTo>
                    <a:pt x="15" y="849"/>
                    <a:pt x="11" y="840"/>
                    <a:pt x="9" y="833"/>
                  </a:cubicBezTo>
                  <a:cubicBezTo>
                    <a:pt x="3" y="816"/>
                    <a:pt x="3" y="795"/>
                    <a:pt x="15" y="781"/>
                  </a:cubicBezTo>
                  <a:cubicBezTo>
                    <a:pt x="18" y="778"/>
                    <a:pt x="21" y="775"/>
                    <a:pt x="24" y="772"/>
                  </a:cubicBezTo>
                  <a:cubicBezTo>
                    <a:pt x="26" y="770"/>
                    <a:pt x="30" y="767"/>
                    <a:pt x="30" y="764"/>
                  </a:cubicBezTo>
                  <a:cubicBezTo>
                    <a:pt x="31" y="761"/>
                    <a:pt x="27" y="759"/>
                    <a:pt x="24" y="758"/>
                  </a:cubicBezTo>
                  <a:cubicBezTo>
                    <a:pt x="21" y="756"/>
                    <a:pt x="18" y="753"/>
                    <a:pt x="16" y="749"/>
                  </a:cubicBezTo>
                  <a:cubicBezTo>
                    <a:pt x="5" y="735"/>
                    <a:pt x="1" y="714"/>
                    <a:pt x="7" y="697"/>
                  </a:cubicBezTo>
                  <a:cubicBezTo>
                    <a:pt x="9" y="689"/>
                    <a:pt x="14" y="683"/>
                    <a:pt x="20" y="677"/>
                  </a:cubicBezTo>
                  <a:cubicBezTo>
                    <a:pt x="23" y="675"/>
                    <a:pt x="26" y="672"/>
                    <a:pt x="29" y="670"/>
                  </a:cubicBezTo>
                  <a:cubicBezTo>
                    <a:pt x="31" y="668"/>
                    <a:pt x="35" y="668"/>
                    <a:pt x="37" y="666"/>
                  </a:cubicBezTo>
                  <a:cubicBezTo>
                    <a:pt x="39" y="665"/>
                    <a:pt x="26" y="655"/>
                    <a:pt x="24" y="653"/>
                  </a:cubicBezTo>
                  <a:cubicBezTo>
                    <a:pt x="19" y="647"/>
                    <a:pt x="14" y="641"/>
                    <a:pt x="11" y="633"/>
                  </a:cubicBezTo>
                  <a:cubicBezTo>
                    <a:pt x="0" y="598"/>
                    <a:pt x="38" y="559"/>
                    <a:pt x="73" y="574"/>
                  </a:cubicBezTo>
                  <a:cubicBezTo>
                    <a:pt x="80" y="576"/>
                    <a:pt x="90" y="580"/>
                    <a:pt x="94" y="587"/>
                  </a:cubicBezTo>
                  <a:cubicBezTo>
                    <a:pt x="95" y="588"/>
                    <a:pt x="102" y="602"/>
                    <a:pt x="104" y="600"/>
                  </a:cubicBezTo>
                  <a:cubicBezTo>
                    <a:pt x="109" y="595"/>
                    <a:pt x="110" y="588"/>
                    <a:pt x="115" y="583"/>
                  </a:cubicBezTo>
                  <a:cubicBezTo>
                    <a:pt x="121" y="576"/>
                    <a:pt x="128" y="571"/>
                    <a:pt x="137" y="569"/>
                  </a:cubicBezTo>
                  <a:cubicBezTo>
                    <a:pt x="153" y="564"/>
                    <a:pt x="171" y="568"/>
                    <a:pt x="185" y="577"/>
                  </a:cubicBezTo>
                  <a:cubicBezTo>
                    <a:pt x="188" y="580"/>
                    <a:pt x="192" y="583"/>
                    <a:pt x="194" y="586"/>
                  </a:cubicBezTo>
                  <a:cubicBezTo>
                    <a:pt x="197" y="589"/>
                    <a:pt x="199" y="594"/>
                    <a:pt x="203" y="597"/>
                  </a:cubicBezTo>
                  <a:cubicBezTo>
                    <a:pt x="206" y="599"/>
                    <a:pt x="209" y="593"/>
                    <a:pt x="211" y="591"/>
                  </a:cubicBezTo>
                  <a:cubicBezTo>
                    <a:pt x="214" y="588"/>
                    <a:pt x="217" y="584"/>
                    <a:pt x="220" y="581"/>
                  </a:cubicBezTo>
                  <a:cubicBezTo>
                    <a:pt x="234" y="568"/>
                    <a:pt x="256" y="566"/>
                    <a:pt x="273" y="575"/>
                  </a:cubicBezTo>
                  <a:cubicBezTo>
                    <a:pt x="280" y="579"/>
                    <a:pt x="286" y="584"/>
                    <a:pt x="291" y="590"/>
                  </a:cubicBezTo>
                  <a:cubicBezTo>
                    <a:pt x="295" y="595"/>
                    <a:pt x="296" y="601"/>
                    <a:pt x="298" y="606"/>
                  </a:cubicBezTo>
                  <a:cubicBezTo>
                    <a:pt x="299" y="608"/>
                    <a:pt x="300" y="609"/>
                    <a:pt x="301" y="607"/>
                  </a:cubicBezTo>
                  <a:cubicBezTo>
                    <a:pt x="303" y="603"/>
                    <a:pt x="304" y="600"/>
                    <a:pt x="305" y="596"/>
                  </a:cubicBezTo>
                  <a:cubicBezTo>
                    <a:pt x="308" y="589"/>
                    <a:pt x="315" y="584"/>
                    <a:pt x="321" y="580"/>
                  </a:cubicBezTo>
                  <a:cubicBezTo>
                    <a:pt x="338" y="569"/>
                    <a:pt x="358" y="570"/>
                    <a:pt x="374" y="582"/>
                  </a:cubicBezTo>
                  <a:cubicBezTo>
                    <a:pt x="388" y="593"/>
                    <a:pt x="397" y="611"/>
                    <a:pt x="393" y="629"/>
                  </a:cubicBezTo>
                  <a:cubicBezTo>
                    <a:pt x="392" y="638"/>
                    <a:pt x="388" y="646"/>
                    <a:pt x="381" y="651"/>
                  </a:cubicBezTo>
                  <a:cubicBezTo>
                    <a:pt x="378" y="654"/>
                    <a:pt x="375" y="656"/>
                    <a:pt x="372" y="658"/>
                  </a:cubicBezTo>
                  <a:cubicBezTo>
                    <a:pt x="370" y="660"/>
                    <a:pt x="367" y="662"/>
                    <a:pt x="366" y="664"/>
                  </a:cubicBezTo>
                  <a:cubicBezTo>
                    <a:pt x="365" y="668"/>
                    <a:pt x="369" y="669"/>
                    <a:pt x="371" y="669"/>
                  </a:cubicBezTo>
                  <a:cubicBezTo>
                    <a:pt x="374" y="669"/>
                    <a:pt x="375" y="670"/>
                    <a:pt x="377" y="672"/>
                  </a:cubicBezTo>
                  <a:cubicBezTo>
                    <a:pt x="382" y="677"/>
                    <a:pt x="386" y="683"/>
                    <a:pt x="392" y="687"/>
                  </a:cubicBezTo>
                  <a:cubicBezTo>
                    <a:pt x="397" y="690"/>
                    <a:pt x="403" y="681"/>
                    <a:pt x="405" y="678"/>
                  </a:cubicBezTo>
                  <a:cubicBezTo>
                    <a:pt x="408" y="675"/>
                    <a:pt x="410" y="672"/>
                    <a:pt x="413" y="670"/>
                  </a:cubicBezTo>
                  <a:cubicBezTo>
                    <a:pt x="415" y="668"/>
                    <a:pt x="419" y="668"/>
                    <a:pt x="421" y="667"/>
                  </a:cubicBezTo>
                  <a:cubicBezTo>
                    <a:pt x="423" y="666"/>
                    <a:pt x="428" y="665"/>
                    <a:pt x="427" y="662"/>
                  </a:cubicBezTo>
                  <a:cubicBezTo>
                    <a:pt x="427" y="660"/>
                    <a:pt x="420" y="658"/>
                    <a:pt x="418" y="658"/>
                  </a:cubicBezTo>
                  <a:cubicBezTo>
                    <a:pt x="411" y="655"/>
                    <a:pt x="405" y="645"/>
                    <a:pt x="401" y="638"/>
                  </a:cubicBezTo>
                  <a:cubicBezTo>
                    <a:pt x="393" y="623"/>
                    <a:pt x="397" y="603"/>
                    <a:pt x="408" y="590"/>
                  </a:cubicBezTo>
                  <a:cubicBezTo>
                    <a:pt x="420" y="578"/>
                    <a:pt x="438" y="572"/>
                    <a:pt x="454" y="577"/>
                  </a:cubicBezTo>
                  <a:cubicBezTo>
                    <a:pt x="469" y="581"/>
                    <a:pt x="481" y="593"/>
                    <a:pt x="485" y="608"/>
                  </a:cubicBezTo>
                  <a:cubicBezTo>
                    <a:pt x="488" y="618"/>
                    <a:pt x="487" y="628"/>
                    <a:pt x="483" y="637"/>
                  </a:cubicBezTo>
                  <a:cubicBezTo>
                    <a:pt x="480" y="644"/>
                    <a:pt x="475" y="652"/>
                    <a:pt x="468" y="657"/>
                  </a:cubicBezTo>
                  <a:cubicBezTo>
                    <a:pt x="465" y="658"/>
                    <a:pt x="462" y="659"/>
                    <a:pt x="459" y="661"/>
                  </a:cubicBezTo>
                  <a:cubicBezTo>
                    <a:pt x="455" y="663"/>
                    <a:pt x="461" y="666"/>
                    <a:pt x="463" y="667"/>
                  </a:cubicBezTo>
                  <a:cubicBezTo>
                    <a:pt x="467" y="669"/>
                    <a:pt x="472" y="671"/>
                    <a:pt x="476" y="674"/>
                  </a:cubicBezTo>
                  <a:cubicBezTo>
                    <a:pt x="480" y="677"/>
                    <a:pt x="482" y="680"/>
                    <a:pt x="485" y="685"/>
                  </a:cubicBezTo>
                  <a:cubicBezTo>
                    <a:pt x="490" y="691"/>
                    <a:pt x="496" y="684"/>
                    <a:pt x="499" y="681"/>
                  </a:cubicBezTo>
                  <a:cubicBezTo>
                    <a:pt x="505" y="675"/>
                    <a:pt x="511" y="669"/>
                    <a:pt x="518" y="666"/>
                  </a:cubicBezTo>
                  <a:cubicBezTo>
                    <a:pt x="520" y="664"/>
                    <a:pt x="522" y="664"/>
                    <a:pt x="524" y="664"/>
                  </a:cubicBezTo>
                  <a:cubicBezTo>
                    <a:pt x="526" y="664"/>
                    <a:pt x="530" y="664"/>
                    <a:pt x="531" y="662"/>
                  </a:cubicBezTo>
                  <a:cubicBezTo>
                    <a:pt x="532" y="661"/>
                    <a:pt x="525" y="659"/>
                    <a:pt x="524" y="658"/>
                  </a:cubicBezTo>
                  <a:cubicBezTo>
                    <a:pt x="521" y="657"/>
                    <a:pt x="517" y="655"/>
                    <a:pt x="513" y="652"/>
                  </a:cubicBezTo>
                  <a:cubicBezTo>
                    <a:pt x="499" y="641"/>
                    <a:pt x="493" y="623"/>
                    <a:pt x="499" y="605"/>
                  </a:cubicBezTo>
                  <a:cubicBezTo>
                    <a:pt x="504" y="590"/>
                    <a:pt x="519" y="580"/>
                    <a:pt x="534" y="578"/>
                  </a:cubicBezTo>
                  <a:cubicBezTo>
                    <a:pt x="560" y="575"/>
                    <a:pt x="578" y="597"/>
                    <a:pt x="578" y="622"/>
                  </a:cubicBezTo>
                  <a:cubicBezTo>
                    <a:pt x="577" y="633"/>
                    <a:pt x="573" y="645"/>
                    <a:pt x="564" y="653"/>
                  </a:cubicBezTo>
                  <a:cubicBezTo>
                    <a:pt x="559" y="657"/>
                    <a:pt x="554" y="659"/>
                    <a:pt x="549" y="660"/>
                  </a:cubicBezTo>
                  <a:cubicBezTo>
                    <a:pt x="546" y="661"/>
                    <a:pt x="544" y="662"/>
                    <a:pt x="547" y="663"/>
                  </a:cubicBezTo>
                  <a:cubicBezTo>
                    <a:pt x="550" y="664"/>
                    <a:pt x="553" y="663"/>
                    <a:pt x="555" y="664"/>
                  </a:cubicBezTo>
                  <a:cubicBezTo>
                    <a:pt x="560" y="665"/>
                    <a:pt x="564" y="668"/>
                    <a:pt x="567" y="671"/>
                  </a:cubicBezTo>
                  <a:cubicBezTo>
                    <a:pt x="571" y="673"/>
                    <a:pt x="575" y="676"/>
                    <a:pt x="578" y="680"/>
                  </a:cubicBezTo>
                  <a:cubicBezTo>
                    <a:pt x="579" y="683"/>
                    <a:pt x="581" y="687"/>
                    <a:pt x="584" y="687"/>
                  </a:cubicBezTo>
                  <a:cubicBezTo>
                    <a:pt x="587" y="688"/>
                    <a:pt x="589" y="686"/>
                    <a:pt x="591" y="684"/>
                  </a:cubicBezTo>
                  <a:cubicBezTo>
                    <a:pt x="598" y="679"/>
                    <a:pt x="603" y="673"/>
                    <a:pt x="610" y="668"/>
                  </a:cubicBezTo>
                  <a:cubicBezTo>
                    <a:pt x="618" y="663"/>
                    <a:pt x="628" y="662"/>
                    <a:pt x="637" y="663"/>
                  </a:cubicBezTo>
                  <a:cubicBezTo>
                    <a:pt x="654" y="664"/>
                    <a:pt x="676" y="673"/>
                    <a:pt x="682" y="690"/>
                  </a:cubicBezTo>
                  <a:cubicBezTo>
                    <a:pt x="683" y="694"/>
                    <a:pt x="685" y="691"/>
                    <a:pt x="687" y="689"/>
                  </a:cubicBezTo>
                  <a:cubicBezTo>
                    <a:pt x="690" y="684"/>
                    <a:pt x="693" y="680"/>
                    <a:pt x="697" y="677"/>
                  </a:cubicBezTo>
                  <a:cubicBezTo>
                    <a:pt x="701" y="674"/>
                    <a:pt x="706" y="671"/>
                    <a:pt x="710" y="669"/>
                  </a:cubicBezTo>
                  <a:cubicBezTo>
                    <a:pt x="712" y="668"/>
                    <a:pt x="721" y="665"/>
                    <a:pt x="721" y="662"/>
                  </a:cubicBezTo>
                  <a:cubicBezTo>
                    <a:pt x="721" y="660"/>
                    <a:pt x="716" y="659"/>
                    <a:pt x="715" y="659"/>
                  </a:cubicBezTo>
                  <a:cubicBezTo>
                    <a:pt x="711" y="658"/>
                    <a:pt x="708" y="656"/>
                    <a:pt x="705" y="653"/>
                  </a:cubicBezTo>
                  <a:cubicBezTo>
                    <a:pt x="701" y="649"/>
                    <a:pt x="697" y="643"/>
                    <a:pt x="695" y="637"/>
                  </a:cubicBezTo>
                  <a:cubicBezTo>
                    <a:pt x="690" y="624"/>
                    <a:pt x="691" y="610"/>
                    <a:pt x="697" y="598"/>
                  </a:cubicBezTo>
                  <a:cubicBezTo>
                    <a:pt x="704" y="585"/>
                    <a:pt x="718" y="577"/>
                    <a:pt x="733" y="576"/>
                  </a:cubicBezTo>
                  <a:cubicBezTo>
                    <a:pt x="752" y="576"/>
                    <a:pt x="768" y="588"/>
                    <a:pt x="775" y="605"/>
                  </a:cubicBezTo>
                  <a:cubicBezTo>
                    <a:pt x="776" y="607"/>
                    <a:pt x="777" y="610"/>
                    <a:pt x="779" y="608"/>
                  </a:cubicBezTo>
                  <a:cubicBezTo>
                    <a:pt x="782" y="604"/>
                    <a:pt x="783" y="598"/>
                    <a:pt x="785" y="594"/>
                  </a:cubicBezTo>
                  <a:cubicBezTo>
                    <a:pt x="787" y="590"/>
                    <a:pt x="790" y="586"/>
                    <a:pt x="793" y="582"/>
                  </a:cubicBezTo>
                  <a:cubicBezTo>
                    <a:pt x="794" y="580"/>
                    <a:pt x="796" y="579"/>
                    <a:pt x="798" y="577"/>
                  </a:cubicBezTo>
                  <a:cubicBezTo>
                    <a:pt x="799" y="576"/>
                    <a:pt x="802" y="575"/>
                    <a:pt x="803" y="572"/>
                  </a:cubicBezTo>
                  <a:cubicBezTo>
                    <a:pt x="803" y="570"/>
                    <a:pt x="797" y="567"/>
                    <a:pt x="796" y="566"/>
                  </a:cubicBezTo>
                  <a:cubicBezTo>
                    <a:pt x="793" y="564"/>
                    <a:pt x="790" y="561"/>
                    <a:pt x="788" y="558"/>
                  </a:cubicBezTo>
                  <a:cubicBezTo>
                    <a:pt x="787" y="557"/>
                    <a:pt x="784" y="552"/>
                    <a:pt x="784" y="552"/>
                  </a:cubicBezTo>
                  <a:cubicBezTo>
                    <a:pt x="784" y="552"/>
                    <a:pt x="782" y="546"/>
                    <a:pt x="781" y="545"/>
                  </a:cubicBezTo>
                  <a:cubicBezTo>
                    <a:pt x="779" y="541"/>
                    <a:pt x="771" y="552"/>
                    <a:pt x="770" y="553"/>
                  </a:cubicBezTo>
                  <a:cubicBezTo>
                    <a:pt x="766" y="558"/>
                    <a:pt x="762" y="563"/>
                    <a:pt x="757" y="566"/>
                  </a:cubicBezTo>
                  <a:cubicBezTo>
                    <a:pt x="743" y="573"/>
                    <a:pt x="727" y="572"/>
                    <a:pt x="713" y="565"/>
                  </a:cubicBezTo>
                  <a:cubicBezTo>
                    <a:pt x="699" y="559"/>
                    <a:pt x="689" y="546"/>
                    <a:pt x="687" y="531"/>
                  </a:cubicBezTo>
                  <a:cubicBezTo>
                    <a:pt x="684" y="512"/>
                    <a:pt x="694" y="493"/>
                    <a:pt x="711" y="483"/>
                  </a:cubicBezTo>
                  <a:cubicBezTo>
                    <a:pt x="714" y="482"/>
                    <a:pt x="718" y="481"/>
                    <a:pt x="721" y="480"/>
                  </a:cubicBezTo>
                  <a:cubicBezTo>
                    <a:pt x="723" y="479"/>
                    <a:pt x="722" y="477"/>
                    <a:pt x="721" y="477"/>
                  </a:cubicBezTo>
                  <a:cubicBezTo>
                    <a:pt x="717" y="473"/>
                    <a:pt x="711" y="471"/>
                    <a:pt x="706" y="468"/>
                  </a:cubicBezTo>
                  <a:cubicBezTo>
                    <a:pt x="696" y="464"/>
                    <a:pt x="690" y="453"/>
                    <a:pt x="687" y="442"/>
                  </a:cubicBezTo>
                  <a:cubicBezTo>
                    <a:pt x="681" y="418"/>
                    <a:pt x="693" y="390"/>
                    <a:pt x="717" y="381"/>
                  </a:cubicBezTo>
                  <a:cubicBezTo>
                    <a:pt x="732" y="376"/>
                    <a:pt x="748" y="379"/>
                    <a:pt x="761" y="387"/>
                  </a:cubicBezTo>
                  <a:cubicBezTo>
                    <a:pt x="764" y="389"/>
                    <a:pt x="768" y="391"/>
                    <a:pt x="771" y="394"/>
                  </a:cubicBezTo>
                  <a:cubicBezTo>
                    <a:pt x="774" y="397"/>
                    <a:pt x="775" y="400"/>
                    <a:pt x="777" y="403"/>
                  </a:cubicBezTo>
                  <a:cubicBezTo>
                    <a:pt x="777" y="404"/>
                    <a:pt x="779" y="408"/>
                    <a:pt x="781" y="406"/>
                  </a:cubicBezTo>
                  <a:cubicBezTo>
                    <a:pt x="782" y="404"/>
                    <a:pt x="784" y="402"/>
                    <a:pt x="785" y="400"/>
                  </a:cubicBezTo>
                  <a:cubicBezTo>
                    <a:pt x="789" y="395"/>
                    <a:pt x="792" y="390"/>
                    <a:pt x="796" y="386"/>
                  </a:cubicBezTo>
                  <a:cubicBezTo>
                    <a:pt x="797" y="385"/>
                    <a:pt x="799" y="384"/>
                    <a:pt x="800" y="384"/>
                  </a:cubicBezTo>
                  <a:cubicBezTo>
                    <a:pt x="803" y="382"/>
                    <a:pt x="806" y="381"/>
                    <a:pt x="809" y="379"/>
                  </a:cubicBezTo>
                  <a:cubicBezTo>
                    <a:pt x="813" y="376"/>
                    <a:pt x="804" y="370"/>
                    <a:pt x="802" y="368"/>
                  </a:cubicBezTo>
                  <a:cubicBezTo>
                    <a:pt x="795" y="363"/>
                    <a:pt x="789" y="358"/>
                    <a:pt x="786" y="350"/>
                  </a:cubicBezTo>
                  <a:cubicBezTo>
                    <a:pt x="774" y="317"/>
                    <a:pt x="801" y="280"/>
                    <a:pt x="836" y="285"/>
                  </a:cubicBezTo>
                  <a:cubicBezTo>
                    <a:pt x="846" y="286"/>
                    <a:pt x="856" y="292"/>
                    <a:pt x="863" y="298"/>
                  </a:cubicBezTo>
                  <a:cubicBezTo>
                    <a:pt x="866" y="301"/>
                    <a:pt x="870" y="305"/>
                    <a:pt x="871" y="309"/>
                  </a:cubicBezTo>
                  <a:cubicBezTo>
                    <a:pt x="872" y="312"/>
                    <a:pt x="875" y="315"/>
                    <a:pt x="877" y="311"/>
                  </a:cubicBezTo>
                  <a:cubicBezTo>
                    <a:pt x="879" y="308"/>
                    <a:pt x="880" y="304"/>
                    <a:pt x="882" y="301"/>
                  </a:cubicBezTo>
                  <a:cubicBezTo>
                    <a:pt x="884" y="297"/>
                    <a:pt x="887" y="294"/>
                    <a:pt x="891" y="291"/>
                  </a:cubicBezTo>
                  <a:cubicBezTo>
                    <a:pt x="897" y="285"/>
                    <a:pt x="905" y="281"/>
                    <a:pt x="914" y="279"/>
                  </a:cubicBezTo>
                  <a:cubicBezTo>
                    <a:pt x="931" y="276"/>
                    <a:pt x="951" y="281"/>
                    <a:pt x="964" y="293"/>
                  </a:cubicBezTo>
                  <a:cubicBezTo>
                    <a:pt x="966" y="295"/>
                    <a:pt x="968" y="298"/>
                    <a:pt x="970" y="301"/>
                  </a:cubicBezTo>
                  <a:cubicBezTo>
                    <a:pt x="973" y="305"/>
                    <a:pt x="975" y="304"/>
                    <a:pt x="978" y="301"/>
                  </a:cubicBezTo>
                  <a:cubicBezTo>
                    <a:pt x="984" y="295"/>
                    <a:pt x="989" y="286"/>
                    <a:pt x="997" y="283"/>
                  </a:cubicBezTo>
                  <a:cubicBezTo>
                    <a:pt x="999" y="282"/>
                    <a:pt x="1003" y="283"/>
                    <a:pt x="1003" y="280"/>
                  </a:cubicBezTo>
                  <a:cubicBezTo>
                    <a:pt x="1004" y="277"/>
                    <a:pt x="997" y="275"/>
                    <a:pt x="995" y="274"/>
                  </a:cubicBezTo>
                  <a:cubicBezTo>
                    <a:pt x="989" y="270"/>
                    <a:pt x="984" y="264"/>
                    <a:pt x="981" y="258"/>
                  </a:cubicBezTo>
                  <a:cubicBezTo>
                    <a:pt x="975" y="246"/>
                    <a:pt x="975" y="232"/>
                    <a:pt x="980" y="220"/>
                  </a:cubicBezTo>
                  <a:cubicBezTo>
                    <a:pt x="984" y="208"/>
                    <a:pt x="994" y="197"/>
                    <a:pt x="1006" y="192"/>
                  </a:cubicBezTo>
                  <a:cubicBezTo>
                    <a:pt x="1020" y="187"/>
                    <a:pt x="1035" y="189"/>
                    <a:pt x="1047" y="197"/>
                  </a:cubicBezTo>
                  <a:cubicBezTo>
                    <a:pt x="1050" y="199"/>
                    <a:pt x="1054" y="202"/>
                    <a:pt x="1056" y="204"/>
                  </a:cubicBezTo>
                  <a:cubicBezTo>
                    <a:pt x="1059" y="207"/>
                    <a:pt x="1061" y="212"/>
                    <a:pt x="1063" y="215"/>
                  </a:cubicBezTo>
                  <a:cubicBezTo>
                    <a:pt x="1068" y="222"/>
                    <a:pt x="1072" y="211"/>
                    <a:pt x="1074" y="208"/>
                  </a:cubicBezTo>
                  <a:cubicBezTo>
                    <a:pt x="1078" y="201"/>
                    <a:pt x="1080" y="196"/>
                    <a:pt x="1086" y="192"/>
                  </a:cubicBezTo>
                  <a:cubicBezTo>
                    <a:pt x="1094" y="188"/>
                    <a:pt x="1102" y="185"/>
                    <a:pt x="1111" y="184"/>
                  </a:cubicBezTo>
                  <a:cubicBezTo>
                    <a:pt x="1120" y="182"/>
                    <a:pt x="1129" y="183"/>
                    <a:pt x="1138" y="186"/>
                  </a:cubicBezTo>
                  <a:cubicBezTo>
                    <a:pt x="1146" y="189"/>
                    <a:pt x="1151" y="194"/>
                    <a:pt x="1156" y="201"/>
                  </a:cubicBezTo>
                  <a:cubicBezTo>
                    <a:pt x="1159" y="203"/>
                    <a:pt x="1163" y="211"/>
                    <a:pt x="1168" y="208"/>
                  </a:cubicBezTo>
                  <a:cubicBezTo>
                    <a:pt x="1174" y="204"/>
                    <a:pt x="1178" y="197"/>
                    <a:pt x="1183" y="191"/>
                  </a:cubicBezTo>
                  <a:cubicBezTo>
                    <a:pt x="1186" y="189"/>
                    <a:pt x="1188" y="188"/>
                    <a:pt x="1191" y="188"/>
                  </a:cubicBezTo>
                  <a:cubicBezTo>
                    <a:pt x="1193" y="187"/>
                    <a:pt x="1198" y="186"/>
                    <a:pt x="1198" y="183"/>
                  </a:cubicBezTo>
                  <a:cubicBezTo>
                    <a:pt x="1198" y="182"/>
                    <a:pt x="1195" y="181"/>
                    <a:pt x="1195" y="180"/>
                  </a:cubicBezTo>
                  <a:cubicBezTo>
                    <a:pt x="1192" y="178"/>
                    <a:pt x="1190" y="176"/>
                    <a:pt x="1187" y="174"/>
                  </a:cubicBezTo>
                  <a:cubicBezTo>
                    <a:pt x="1183" y="170"/>
                    <a:pt x="1178" y="167"/>
                    <a:pt x="1175" y="163"/>
                  </a:cubicBezTo>
                  <a:cubicBezTo>
                    <a:pt x="1169" y="157"/>
                    <a:pt x="1168" y="147"/>
                    <a:pt x="1169" y="140"/>
                  </a:cubicBezTo>
                  <a:cubicBezTo>
                    <a:pt x="1170" y="123"/>
                    <a:pt x="1180" y="105"/>
                    <a:pt x="1196" y="98"/>
                  </a:cubicBezTo>
                  <a:cubicBezTo>
                    <a:pt x="1205" y="94"/>
                    <a:pt x="1215" y="94"/>
                    <a:pt x="1225" y="97"/>
                  </a:cubicBezTo>
                  <a:cubicBezTo>
                    <a:pt x="1233" y="99"/>
                    <a:pt x="1243" y="102"/>
                    <a:pt x="1248" y="109"/>
                  </a:cubicBezTo>
                  <a:cubicBezTo>
                    <a:pt x="1250" y="112"/>
                    <a:pt x="1252" y="115"/>
                    <a:pt x="1254" y="119"/>
                  </a:cubicBezTo>
                  <a:cubicBezTo>
                    <a:pt x="1255" y="120"/>
                    <a:pt x="1256" y="124"/>
                    <a:pt x="1259" y="124"/>
                  </a:cubicBezTo>
                  <a:cubicBezTo>
                    <a:pt x="1262" y="123"/>
                    <a:pt x="1263" y="119"/>
                    <a:pt x="1263" y="116"/>
                  </a:cubicBezTo>
                  <a:cubicBezTo>
                    <a:pt x="1264" y="112"/>
                    <a:pt x="1266" y="109"/>
                    <a:pt x="1268" y="106"/>
                  </a:cubicBezTo>
                  <a:cubicBezTo>
                    <a:pt x="1279" y="94"/>
                    <a:pt x="1297" y="88"/>
                    <a:pt x="1314" y="89"/>
                  </a:cubicBezTo>
                  <a:cubicBezTo>
                    <a:pt x="1322" y="90"/>
                    <a:pt x="1330" y="92"/>
                    <a:pt x="1338" y="96"/>
                  </a:cubicBezTo>
                  <a:cubicBezTo>
                    <a:pt x="1341" y="98"/>
                    <a:pt x="1345" y="100"/>
                    <a:pt x="1348" y="103"/>
                  </a:cubicBezTo>
                  <a:cubicBezTo>
                    <a:pt x="1351" y="106"/>
                    <a:pt x="1353" y="110"/>
                    <a:pt x="1356" y="113"/>
                  </a:cubicBezTo>
                  <a:cubicBezTo>
                    <a:pt x="1360" y="117"/>
                    <a:pt x="1369" y="102"/>
                    <a:pt x="1370" y="100"/>
                  </a:cubicBezTo>
                  <a:cubicBezTo>
                    <a:pt x="1376" y="93"/>
                    <a:pt x="1386" y="90"/>
                    <a:pt x="1395" y="88"/>
                  </a:cubicBezTo>
                  <a:cubicBezTo>
                    <a:pt x="1401" y="87"/>
                    <a:pt x="1392" y="83"/>
                    <a:pt x="1390" y="82"/>
                  </a:cubicBezTo>
                  <a:cubicBezTo>
                    <a:pt x="1386" y="80"/>
                    <a:pt x="1382" y="79"/>
                    <a:pt x="1378" y="76"/>
                  </a:cubicBezTo>
                  <a:cubicBezTo>
                    <a:pt x="1369" y="68"/>
                    <a:pt x="1366" y="56"/>
                    <a:pt x="1366" y="45"/>
                  </a:cubicBezTo>
                  <a:cubicBezTo>
                    <a:pt x="1366" y="33"/>
                    <a:pt x="1370" y="22"/>
                    <a:pt x="1378" y="13"/>
                  </a:cubicBezTo>
                  <a:cubicBezTo>
                    <a:pt x="1387" y="3"/>
                    <a:pt x="1399" y="0"/>
                    <a:pt x="1412" y="2"/>
                  </a:cubicBezTo>
                  <a:cubicBezTo>
                    <a:pt x="1438" y="6"/>
                    <a:pt x="1455" y="34"/>
                    <a:pt x="1445" y="59"/>
                  </a:cubicBezTo>
                  <a:cubicBezTo>
                    <a:pt x="1442" y="64"/>
                    <a:pt x="1439" y="70"/>
                    <a:pt x="1435" y="74"/>
                  </a:cubicBezTo>
                  <a:cubicBezTo>
                    <a:pt x="1432" y="77"/>
                    <a:pt x="1426" y="82"/>
                    <a:pt x="1422" y="83"/>
                  </a:cubicBezTo>
                  <a:cubicBezTo>
                    <a:pt x="1420" y="83"/>
                    <a:pt x="1414" y="86"/>
                    <a:pt x="1415" y="87"/>
                  </a:cubicBezTo>
                  <a:cubicBezTo>
                    <a:pt x="1416" y="88"/>
                    <a:pt x="1422" y="90"/>
                    <a:pt x="1424" y="88"/>
                  </a:cubicBezTo>
                  <a:cubicBezTo>
                    <a:pt x="1424" y="88"/>
                    <a:pt x="1423" y="88"/>
                    <a:pt x="1424" y="88"/>
                  </a:cubicBezTo>
                  <a:cubicBezTo>
                    <a:pt x="1428" y="90"/>
                    <a:pt x="1431" y="92"/>
                    <a:pt x="1435" y="95"/>
                  </a:cubicBezTo>
                  <a:cubicBezTo>
                    <a:pt x="1438" y="97"/>
                    <a:pt x="1442" y="100"/>
                    <a:pt x="1445" y="103"/>
                  </a:cubicBezTo>
                  <a:cubicBezTo>
                    <a:pt x="1449" y="109"/>
                    <a:pt x="1453" y="117"/>
                    <a:pt x="1460" y="109"/>
                  </a:cubicBezTo>
                  <a:cubicBezTo>
                    <a:pt x="1462" y="106"/>
                    <a:pt x="1464" y="103"/>
                    <a:pt x="1467" y="101"/>
                  </a:cubicBezTo>
                  <a:cubicBezTo>
                    <a:pt x="1470" y="98"/>
                    <a:pt x="1473" y="96"/>
                    <a:pt x="1477" y="93"/>
                  </a:cubicBezTo>
                  <a:cubicBezTo>
                    <a:pt x="1480" y="91"/>
                    <a:pt x="1484" y="90"/>
                    <a:pt x="1488" y="89"/>
                  </a:cubicBezTo>
                  <a:cubicBezTo>
                    <a:pt x="1490" y="88"/>
                    <a:pt x="1493" y="88"/>
                    <a:pt x="1493" y="87"/>
                  </a:cubicBezTo>
                  <a:cubicBezTo>
                    <a:pt x="1494" y="86"/>
                    <a:pt x="1491" y="86"/>
                    <a:pt x="1490" y="85"/>
                  </a:cubicBezTo>
                  <a:cubicBezTo>
                    <a:pt x="1472" y="81"/>
                    <a:pt x="1460" y="61"/>
                    <a:pt x="1460" y="44"/>
                  </a:cubicBezTo>
                  <a:cubicBezTo>
                    <a:pt x="1459" y="23"/>
                    <a:pt x="1475" y="5"/>
                    <a:pt x="1496" y="3"/>
                  </a:cubicBezTo>
                  <a:moveTo>
                    <a:pt x="1255" y="162"/>
                  </a:moveTo>
                  <a:cubicBezTo>
                    <a:pt x="1252" y="167"/>
                    <a:pt x="1246" y="172"/>
                    <a:pt x="1241" y="175"/>
                  </a:cubicBezTo>
                  <a:cubicBezTo>
                    <a:pt x="1239" y="177"/>
                    <a:pt x="1237" y="179"/>
                    <a:pt x="1234" y="181"/>
                  </a:cubicBezTo>
                  <a:cubicBezTo>
                    <a:pt x="1231" y="182"/>
                    <a:pt x="1230" y="186"/>
                    <a:pt x="1235" y="187"/>
                  </a:cubicBezTo>
                  <a:cubicBezTo>
                    <a:pt x="1237" y="188"/>
                    <a:pt x="1241" y="188"/>
                    <a:pt x="1243" y="189"/>
                  </a:cubicBezTo>
                  <a:cubicBezTo>
                    <a:pt x="1247" y="192"/>
                    <a:pt x="1250" y="195"/>
                    <a:pt x="1253" y="198"/>
                  </a:cubicBezTo>
                  <a:cubicBezTo>
                    <a:pt x="1256" y="201"/>
                    <a:pt x="1259" y="214"/>
                    <a:pt x="1265" y="208"/>
                  </a:cubicBezTo>
                  <a:cubicBezTo>
                    <a:pt x="1266" y="206"/>
                    <a:pt x="1267" y="203"/>
                    <a:pt x="1268" y="202"/>
                  </a:cubicBezTo>
                  <a:cubicBezTo>
                    <a:pt x="1271" y="199"/>
                    <a:pt x="1274" y="196"/>
                    <a:pt x="1277" y="194"/>
                  </a:cubicBezTo>
                  <a:cubicBezTo>
                    <a:pt x="1280" y="192"/>
                    <a:pt x="1283" y="190"/>
                    <a:pt x="1284" y="187"/>
                  </a:cubicBezTo>
                  <a:cubicBezTo>
                    <a:pt x="1285" y="185"/>
                    <a:pt x="1282" y="183"/>
                    <a:pt x="1280" y="182"/>
                  </a:cubicBezTo>
                  <a:cubicBezTo>
                    <a:pt x="1273" y="177"/>
                    <a:pt x="1266" y="172"/>
                    <a:pt x="1263" y="163"/>
                  </a:cubicBezTo>
                  <a:cubicBezTo>
                    <a:pt x="1262" y="160"/>
                    <a:pt x="1261" y="156"/>
                    <a:pt x="1257" y="157"/>
                  </a:cubicBezTo>
                  <a:cubicBezTo>
                    <a:pt x="1255" y="158"/>
                    <a:pt x="1255" y="159"/>
                    <a:pt x="1254" y="161"/>
                  </a:cubicBezTo>
                  <a:cubicBezTo>
                    <a:pt x="1254" y="161"/>
                    <a:pt x="1254" y="164"/>
                    <a:pt x="1255" y="162"/>
                  </a:cubicBezTo>
                  <a:moveTo>
                    <a:pt x="1345" y="180"/>
                  </a:moveTo>
                  <a:cubicBezTo>
                    <a:pt x="1342" y="183"/>
                    <a:pt x="1332" y="184"/>
                    <a:pt x="1337" y="190"/>
                  </a:cubicBezTo>
                  <a:cubicBezTo>
                    <a:pt x="1341" y="195"/>
                    <a:pt x="1347" y="195"/>
                    <a:pt x="1350" y="199"/>
                  </a:cubicBezTo>
                  <a:cubicBezTo>
                    <a:pt x="1353" y="203"/>
                    <a:pt x="1354" y="212"/>
                    <a:pt x="1361" y="207"/>
                  </a:cubicBezTo>
                  <a:cubicBezTo>
                    <a:pt x="1366" y="204"/>
                    <a:pt x="1368" y="198"/>
                    <a:pt x="1372" y="194"/>
                  </a:cubicBezTo>
                  <a:cubicBezTo>
                    <a:pt x="1374" y="191"/>
                    <a:pt x="1381" y="190"/>
                    <a:pt x="1377" y="185"/>
                  </a:cubicBezTo>
                  <a:cubicBezTo>
                    <a:pt x="1374" y="181"/>
                    <a:pt x="1370" y="177"/>
                    <a:pt x="1365" y="173"/>
                  </a:cubicBezTo>
                  <a:cubicBezTo>
                    <a:pt x="1364" y="172"/>
                    <a:pt x="1358" y="166"/>
                    <a:pt x="1355" y="167"/>
                  </a:cubicBezTo>
                  <a:cubicBezTo>
                    <a:pt x="1353" y="167"/>
                    <a:pt x="1352" y="171"/>
                    <a:pt x="1351" y="172"/>
                  </a:cubicBezTo>
                  <a:cubicBezTo>
                    <a:pt x="1349" y="175"/>
                    <a:pt x="1347" y="178"/>
                    <a:pt x="1345" y="180"/>
                  </a:cubicBezTo>
                  <a:moveTo>
                    <a:pt x="1444" y="179"/>
                  </a:moveTo>
                  <a:cubicBezTo>
                    <a:pt x="1440" y="182"/>
                    <a:pt x="1429" y="184"/>
                    <a:pt x="1435" y="191"/>
                  </a:cubicBezTo>
                  <a:cubicBezTo>
                    <a:pt x="1438" y="195"/>
                    <a:pt x="1444" y="196"/>
                    <a:pt x="1447" y="201"/>
                  </a:cubicBezTo>
                  <a:cubicBezTo>
                    <a:pt x="1450" y="206"/>
                    <a:pt x="1453" y="212"/>
                    <a:pt x="1457" y="217"/>
                  </a:cubicBezTo>
                  <a:cubicBezTo>
                    <a:pt x="1457" y="218"/>
                    <a:pt x="1459" y="220"/>
                    <a:pt x="1461" y="220"/>
                  </a:cubicBezTo>
                  <a:cubicBezTo>
                    <a:pt x="1461" y="220"/>
                    <a:pt x="1462" y="219"/>
                    <a:pt x="1462" y="219"/>
                  </a:cubicBezTo>
                  <a:cubicBezTo>
                    <a:pt x="1463" y="216"/>
                    <a:pt x="1464" y="214"/>
                    <a:pt x="1465" y="212"/>
                  </a:cubicBezTo>
                  <a:cubicBezTo>
                    <a:pt x="1470" y="204"/>
                    <a:pt x="1478" y="201"/>
                    <a:pt x="1485" y="196"/>
                  </a:cubicBezTo>
                  <a:cubicBezTo>
                    <a:pt x="1488" y="193"/>
                    <a:pt x="1488" y="192"/>
                    <a:pt x="1484" y="191"/>
                  </a:cubicBezTo>
                  <a:cubicBezTo>
                    <a:pt x="1480" y="189"/>
                    <a:pt x="1476" y="188"/>
                    <a:pt x="1473" y="185"/>
                  </a:cubicBezTo>
                  <a:cubicBezTo>
                    <a:pt x="1468" y="180"/>
                    <a:pt x="1464" y="174"/>
                    <a:pt x="1458" y="169"/>
                  </a:cubicBezTo>
                  <a:cubicBezTo>
                    <a:pt x="1451" y="163"/>
                    <a:pt x="1448" y="175"/>
                    <a:pt x="1444" y="179"/>
                  </a:cubicBezTo>
                  <a:moveTo>
                    <a:pt x="1051" y="272"/>
                  </a:moveTo>
                  <a:cubicBezTo>
                    <a:pt x="1049" y="274"/>
                    <a:pt x="1040" y="280"/>
                    <a:pt x="1043" y="282"/>
                  </a:cubicBezTo>
                  <a:cubicBezTo>
                    <a:pt x="1046" y="283"/>
                    <a:pt x="1049" y="283"/>
                    <a:pt x="1051" y="285"/>
                  </a:cubicBezTo>
                  <a:cubicBezTo>
                    <a:pt x="1053" y="287"/>
                    <a:pt x="1054" y="289"/>
                    <a:pt x="1056" y="291"/>
                  </a:cubicBezTo>
                  <a:cubicBezTo>
                    <a:pt x="1060" y="295"/>
                    <a:pt x="1064" y="301"/>
                    <a:pt x="1069" y="304"/>
                  </a:cubicBezTo>
                  <a:cubicBezTo>
                    <a:pt x="1073" y="306"/>
                    <a:pt x="1081" y="294"/>
                    <a:pt x="1083" y="291"/>
                  </a:cubicBezTo>
                  <a:cubicBezTo>
                    <a:pt x="1084" y="289"/>
                    <a:pt x="1086" y="286"/>
                    <a:pt x="1089" y="287"/>
                  </a:cubicBezTo>
                  <a:cubicBezTo>
                    <a:pt x="1091" y="288"/>
                    <a:pt x="1091" y="288"/>
                    <a:pt x="1091" y="285"/>
                  </a:cubicBezTo>
                  <a:cubicBezTo>
                    <a:pt x="1091" y="280"/>
                    <a:pt x="1089" y="279"/>
                    <a:pt x="1085" y="278"/>
                  </a:cubicBezTo>
                  <a:cubicBezTo>
                    <a:pt x="1081" y="276"/>
                    <a:pt x="1079" y="274"/>
                    <a:pt x="1077" y="270"/>
                  </a:cubicBezTo>
                  <a:cubicBezTo>
                    <a:pt x="1074" y="266"/>
                    <a:pt x="1072" y="255"/>
                    <a:pt x="1066" y="256"/>
                  </a:cubicBezTo>
                  <a:cubicBezTo>
                    <a:pt x="1062" y="256"/>
                    <a:pt x="1061" y="259"/>
                    <a:pt x="1059" y="262"/>
                  </a:cubicBezTo>
                  <a:cubicBezTo>
                    <a:pt x="1057" y="265"/>
                    <a:pt x="1055" y="270"/>
                    <a:pt x="1051" y="272"/>
                  </a:cubicBezTo>
                  <a:moveTo>
                    <a:pt x="1154" y="276"/>
                  </a:moveTo>
                  <a:cubicBezTo>
                    <a:pt x="1150" y="279"/>
                    <a:pt x="1142" y="277"/>
                    <a:pt x="1145" y="285"/>
                  </a:cubicBezTo>
                  <a:cubicBezTo>
                    <a:pt x="1146" y="288"/>
                    <a:pt x="1149" y="289"/>
                    <a:pt x="1152" y="290"/>
                  </a:cubicBezTo>
                  <a:cubicBezTo>
                    <a:pt x="1155" y="292"/>
                    <a:pt x="1158" y="294"/>
                    <a:pt x="1160" y="297"/>
                  </a:cubicBezTo>
                  <a:cubicBezTo>
                    <a:pt x="1161" y="300"/>
                    <a:pt x="1165" y="307"/>
                    <a:pt x="1169" y="303"/>
                  </a:cubicBezTo>
                  <a:cubicBezTo>
                    <a:pt x="1172" y="300"/>
                    <a:pt x="1175" y="297"/>
                    <a:pt x="1178" y="293"/>
                  </a:cubicBezTo>
                  <a:cubicBezTo>
                    <a:pt x="1181" y="290"/>
                    <a:pt x="1183" y="288"/>
                    <a:pt x="1186" y="285"/>
                  </a:cubicBezTo>
                  <a:cubicBezTo>
                    <a:pt x="1190" y="281"/>
                    <a:pt x="1181" y="278"/>
                    <a:pt x="1179" y="277"/>
                  </a:cubicBezTo>
                  <a:cubicBezTo>
                    <a:pt x="1176" y="276"/>
                    <a:pt x="1174" y="274"/>
                    <a:pt x="1173" y="271"/>
                  </a:cubicBezTo>
                  <a:cubicBezTo>
                    <a:pt x="1171" y="269"/>
                    <a:pt x="1170" y="265"/>
                    <a:pt x="1168" y="264"/>
                  </a:cubicBezTo>
                  <a:cubicBezTo>
                    <a:pt x="1161" y="261"/>
                    <a:pt x="1158" y="273"/>
                    <a:pt x="1154" y="276"/>
                  </a:cubicBezTo>
                  <a:moveTo>
                    <a:pt x="1253" y="275"/>
                  </a:moveTo>
                  <a:cubicBezTo>
                    <a:pt x="1249" y="279"/>
                    <a:pt x="1242" y="277"/>
                    <a:pt x="1242" y="284"/>
                  </a:cubicBezTo>
                  <a:cubicBezTo>
                    <a:pt x="1242" y="289"/>
                    <a:pt x="1249" y="291"/>
                    <a:pt x="1253" y="294"/>
                  </a:cubicBezTo>
                  <a:cubicBezTo>
                    <a:pt x="1256" y="297"/>
                    <a:pt x="1256" y="304"/>
                    <a:pt x="1262" y="304"/>
                  </a:cubicBezTo>
                  <a:cubicBezTo>
                    <a:pt x="1267" y="304"/>
                    <a:pt x="1269" y="296"/>
                    <a:pt x="1272" y="293"/>
                  </a:cubicBezTo>
                  <a:cubicBezTo>
                    <a:pt x="1274" y="291"/>
                    <a:pt x="1286" y="285"/>
                    <a:pt x="1282" y="281"/>
                  </a:cubicBezTo>
                  <a:cubicBezTo>
                    <a:pt x="1279" y="277"/>
                    <a:pt x="1273" y="278"/>
                    <a:pt x="1270" y="274"/>
                  </a:cubicBezTo>
                  <a:cubicBezTo>
                    <a:pt x="1268" y="271"/>
                    <a:pt x="1267" y="265"/>
                    <a:pt x="1263" y="264"/>
                  </a:cubicBezTo>
                  <a:cubicBezTo>
                    <a:pt x="1256" y="263"/>
                    <a:pt x="1256" y="272"/>
                    <a:pt x="1253" y="275"/>
                  </a:cubicBezTo>
                  <a:moveTo>
                    <a:pt x="1347" y="275"/>
                  </a:moveTo>
                  <a:cubicBezTo>
                    <a:pt x="1345" y="277"/>
                    <a:pt x="1338" y="279"/>
                    <a:pt x="1337" y="282"/>
                  </a:cubicBezTo>
                  <a:cubicBezTo>
                    <a:pt x="1337" y="285"/>
                    <a:pt x="1340" y="288"/>
                    <a:pt x="1343" y="289"/>
                  </a:cubicBezTo>
                  <a:cubicBezTo>
                    <a:pt x="1348" y="293"/>
                    <a:pt x="1354" y="299"/>
                    <a:pt x="1357" y="305"/>
                  </a:cubicBezTo>
                  <a:cubicBezTo>
                    <a:pt x="1357" y="305"/>
                    <a:pt x="1357" y="304"/>
                    <a:pt x="1357" y="304"/>
                  </a:cubicBezTo>
                  <a:cubicBezTo>
                    <a:pt x="1356" y="305"/>
                    <a:pt x="1359" y="310"/>
                    <a:pt x="1359" y="311"/>
                  </a:cubicBezTo>
                  <a:cubicBezTo>
                    <a:pt x="1361" y="314"/>
                    <a:pt x="1365" y="306"/>
                    <a:pt x="1365" y="305"/>
                  </a:cubicBezTo>
                  <a:cubicBezTo>
                    <a:pt x="1367" y="302"/>
                    <a:pt x="1368" y="298"/>
                    <a:pt x="1371" y="295"/>
                  </a:cubicBezTo>
                  <a:cubicBezTo>
                    <a:pt x="1374" y="294"/>
                    <a:pt x="1383" y="290"/>
                    <a:pt x="1383" y="286"/>
                  </a:cubicBezTo>
                  <a:cubicBezTo>
                    <a:pt x="1383" y="283"/>
                    <a:pt x="1376" y="281"/>
                    <a:pt x="1374" y="280"/>
                  </a:cubicBezTo>
                  <a:cubicBezTo>
                    <a:pt x="1370" y="278"/>
                    <a:pt x="1368" y="274"/>
                    <a:pt x="1365" y="270"/>
                  </a:cubicBezTo>
                  <a:cubicBezTo>
                    <a:pt x="1363" y="267"/>
                    <a:pt x="1361" y="264"/>
                    <a:pt x="1356" y="265"/>
                  </a:cubicBezTo>
                  <a:cubicBezTo>
                    <a:pt x="1352" y="266"/>
                    <a:pt x="1350" y="273"/>
                    <a:pt x="1347" y="275"/>
                  </a:cubicBezTo>
                  <a:moveTo>
                    <a:pt x="870" y="358"/>
                  </a:moveTo>
                  <a:cubicBezTo>
                    <a:pt x="867" y="363"/>
                    <a:pt x="860" y="366"/>
                    <a:pt x="856" y="370"/>
                  </a:cubicBezTo>
                  <a:cubicBezTo>
                    <a:pt x="854" y="372"/>
                    <a:pt x="851" y="374"/>
                    <a:pt x="851" y="377"/>
                  </a:cubicBezTo>
                  <a:cubicBezTo>
                    <a:pt x="850" y="381"/>
                    <a:pt x="854" y="380"/>
                    <a:pt x="856" y="381"/>
                  </a:cubicBezTo>
                  <a:cubicBezTo>
                    <a:pt x="859" y="381"/>
                    <a:pt x="862" y="384"/>
                    <a:pt x="864" y="386"/>
                  </a:cubicBezTo>
                  <a:cubicBezTo>
                    <a:pt x="867" y="388"/>
                    <a:pt x="870" y="391"/>
                    <a:pt x="872" y="394"/>
                  </a:cubicBezTo>
                  <a:cubicBezTo>
                    <a:pt x="874" y="395"/>
                    <a:pt x="876" y="399"/>
                    <a:pt x="878" y="399"/>
                  </a:cubicBezTo>
                  <a:cubicBezTo>
                    <a:pt x="880" y="400"/>
                    <a:pt x="882" y="395"/>
                    <a:pt x="884" y="394"/>
                  </a:cubicBezTo>
                  <a:cubicBezTo>
                    <a:pt x="888" y="390"/>
                    <a:pt x="894" y="387"/>
                    <a:pt x="898" y="384"/>
                  </a:cubicBezTo>
                  <a:cubicBezTo>
                    <a:pt x="900" y="382"/>
                    <a:pt x="899" y="378"/>
                    <a:pt x="897" y="377"/>
                  </a:cubicBezTo>
                  <a:cubicBezTo>
                    <a:pt x="895" y="374"/>
                    <a:pt x="892" y="373"/>
                    <a:pt x="889" y="371"/>
                  </a:cubicBezTo>
                  <a:cubicBezTo>
                    <a:pt x="884" y="367"/>
                    <a:pt x="882" y="360"/>
                    <a:pt x="878" y="355"/>
                  </a:cubicBezTo>
                  <a:cubicBezTo>
                    <a:pt x="876" y="353"/>
                    <a:pt x="876" y="351"/>
                    <a:pt x="873" y="352"/>
                  </a:cubicBezTo>
                  <a:cubicBezTo>
                    <a:pt x="870" y="352"/>
                    <a:pt x="871" y="356"/>
                    <a:pt x="870" y="358"/>
                  </a:cubicBezTo>
                  <a:moveTo>
                    <a:pt x="1357" y="360"/>
                  </a:moveTo>
                  <a:cubicBezTo>
                    <a:pt x="1354" y="366"/>
                    <a:pt x="1347" y="370"/>
                    <a:pt x="1342" y="375"/>
                  </a:cubicBezTo>
                  <a:cubicBezTo>
                    <a:pt x="1341" y="376"/>
                    <a:pt x="1338" y="378"/>
                    <a:pt x="1338" y="380"/>
                  </a:cubicBezTo>
                  <a:cubicBezTo>
                    <a:pt x="1337" y="384"/>
                    <a:pt x="1342" y="386"/>
                    <a:pt x="1344" y="387"/>
                  </a:cubicBezTo>
                  <a:cubicBezTo>
                    <a:pt x="1348" y="389"/>
                    <a:pt x="1350" y="391"/>
                    <a:pt x="1353" y="394"/>
                  </a:cubicBezTo>
                  <a:cubicBezTo>
                    <a:pt x="1354" y="396"/>
                    <a:pt x="1355" y="398"/>
                    <a:pt x="1357" y="400"/>
                  </a:cubicBezTo>
                  <a:cubicBezTo>
                    <a:pt x="1358" y="402"/>
                    <a:pt x="1358" y="404"/>
                    <a:pt x="1359" y="405"/>
                  </a:cubicBezTo>
                  <a:cubicBezTo>
                    <a:pt x="1362" y="408"/>
                    <a:pt x="1366" y="398"/>
                    <a:pt x="1366" y="397"/>
                  </a:cubicBezTo>
                  <a:cubicBezTo>
                    <a:pt x="1367" y="395"/>
                    <a:pt x="1369" y="394"/>
                    <a:pt x="1371" y="393"/>
                  </a:cubicBezTo>
                  <a:cubicBezTo>
                    <a:pt x="1374" y="391"/>
                    <a:pt x="1377" y="389"/>
                    <a:pt x="1380" y="387"/>
                  </a:cubicBezTo>
                  <a:cubicBezTo>
                    <a:pt x="1382" y="385"/>
                    <a:pt x="1385" y="384"/>
                    <a:pt x="1387" y="381"/>
                  </a:cubicBezTo>
                  <a:cubicBezTo>
                    <a:pt x="1388" y="380"/>
                    <a:pt x="1389" y="375"/>
                    <a:pt x="1386" y="376"/>
                  </a:cubicBezTo>
                  <a:cubicBezTo>
                    <a:pt x="1382" y="377"/>
                    <a:pt x="1381" y="376"/>
                    <a:pt x="1378" y="373"/>
                  </a:cubicBezTo>
                  <a:cubicBezTo>
                    <a:pt x="1375" y="371"/>
                    <a:pt x="1373" y="368"/>
                    <a:pt x="1370" y="365"/>
                  </a:cubicBezTo>
                  <a:cubicBezTo>
                    <a:pt x="1369" y="363"/>
                    <a:pt x="1362" y="352"/>
                    <a:pt x="1359" y="354"/>
                  </a:cubicBezTo>
                  <a:cubicBezTo>
                    <a:pt x="1356" y="356"/>
                    <a:pt x="1358" y="358"/>
                    <a:pt x="1357" y="360"/>
                  </a:cubicBezTo>
                  <a:moveTo>
                    <a:pt x="970" y="363"/>
                  </a:moveTo>
                  <a:cubicBezTo>
                    <a:pt x="967" y="368"/>
                    <a:pt x="961" y="372"/>
                    <a:pt x="957" y="376"/>
                  </a:cubicBezTo>
                  <a:cubicBezTo>
                    <a:pt x="956" y="377"/>
                    <a:pt x="953" y="379"/>
                    <a:pt x="954" y="382"/>
                  </a:cubicBezTo>
                  <a:cubicBezTo>
                    <a:pt x="955" y="384"/>
                    <a:pt x="958" y="386"/>
                    <a:pt x="960" y="387"/>
                  </a:cubicBezTo>
                  <a:cubicBezTo>
                    <a:pt x="962" y="388"/>
                    <a:pt x="965" y="389"/>
                    <a:pt x="966" y="391"/>
                  </a:cubicBezTo>
                  <a:cubicBezTo>
                    <a:pt x="968" y="393"/>
                    <a:pt x="969" y="397"/>
                    <a:pt x="971" y="399"/>
                  </a:cubicBezTo>
                  <a:cubicBezTo>
                    <a:pt x="974" y="401"/>
                    <a:pt x="979" y="396"/>
                    <a:pt x="981" y="394"/>
                  </a:cubicBezTo>
                  <a:cubicBezTo>
                    <a:pt x="984" y="391"/>
                    <a:pt x="988" y="388"/>
                    <a:pt x="991" y="384"/>
                  </a:cubicBezTo>
                  <a:cubicBezTo>
                    <a:pt x="992" y="383"/>
                    <a:pt x="993" y="382"/>
                    <a:pt x="994" y="381"/>
                  </a:cubicBezTo>
                  <a:cubicBezTo>
                    <a:pt x="995" y="380"/>
                    <a:pt x="993" y="376"/>
                    <a:pt x="991" y="375"/>
                  </a:cubicBezTo>
                  <a:cubicBezTo>
                    <a:pt x="989" y="374"/>
                    <a:pt x="986" y="373"/>
                    <a:pt x="984" y="371"/>
                  </a:cubicBezTo>
                  <a:cubicBezTo>
                    <a:pt x="982" y="370"/>
                    <a:pt x="981" y="368"/>
                    <a:pt x="980" y="365"/>
                  </a:cubicBezTo>
                  <a:cubicBezTo>
                    <a:pt x="979" y="363"/>
                    <a:pt x="978" y="361"/>
                    <a:pt x="976" y="360"/>
                  </a:cubicBezTo>
                  <a:cubicBezTo>
                    <a:pt x="974" y="360"/>
                    <a:pt x="973" y="360"/>
                    <a:pt x="972" y="361"/>
                  </a:cubicBezTo>
                  <a:cubicBezTo>
                    <a:pt x="970" y="361"/>
                    <a:pt x="970" y="361"/>
                    <a:pt x="970" y="363"/>
                  </a:cubicBezTo>
                  <a:moveTo>
                    <a:pt x="1066" y="363"/>
                  </a:moveTo>
                  <a:cubicBezTo>
                    <a:pt x="1063" y="368"/>
                    <a:pt x="1057" y="371"/>
                    <a:pt x="1053" y="376"/>
                  </a:cubicBezTo>
                  <a:cubicBezTo>
                    <a:pt x="1050" y="379"/>
                    <a:pt x="1049" y="381"/>
                    <a:pt x="1052" y="384"/>
                  </a:cubicBezTo>
                  <a:cubicBezTo>
                    <a:pt x="1055" y="388"/>
                    <a:pt x="1059" y="391"/>
                    <a:pt x="1062" y="394"/>
                  </a:cubicBezTo>
                  <a:cubicBezTo>
                    <a:pt x="1064" y="395"/>
                    <a:pt x="1068" y="399"/>
                    <a:pt x="1069" y="400"/>
                  </a:cubicBezTo>
                  <a:cubicBezTo>
                    <a:pt x="1075" y="400"/>
                    <a:pt x="1079" y="393"/>
                    <a:pt x="1081" y="389"/>
                  </a:cubicBezTo>
                  <a:cubicBezTo>
                    <a:pt x="1083" y="388"/>
                    <a:pt x="1084" y="386"/>
                    <a:pt x="1086" y="384"/>
                  </a:cubicBezTo>
                  <a:cubicBezTo>
                    <a:pt x="1087" y="383"/>
                    <a:pt x="1091" y="381"/>
                    <a:pt x="1089" y="378"/>
                  </a:cubicBezTo>
                  <a:cubicBezTo>
                    <a:pt x="1087" y="376"/>
                    <a:pt x="1084" y="375"/>
                    <a:pt x="1082" y="373"/>
                  </a:cubicBezTo>
                  <a:cubicBezTo>
                    <a:pt x="1081" y="371"/>
                    <a:pt x="1079" y="368"/>
                    <a:pt x="1078" y="366"/>
                  </a:cubicBezTo>
                  <a:cubicBezTo>
                    <a:pt x="1076" y="364"/>
                    <a:pt x="1074" y="362"/>
                    <a:pt x="1072" y="361"/>
                  </a:cubicBezTo>
                  <a:cubicBezTo>
                    <a:pt x="1071" y="360"/>
                    <a:pt x="1069" y="360"/>
                    <a:pt x="1068" y="361"/>
                  </a:cubicBezTo>
                  <a:cubicBezTo>
                    <a:pt x="1066" y="361"/>
                    <a:pt x="1067" y="362"/>
                    <a:pt x="1066" y="363"/>
                  </a:cubicBezTo>
                  <a:moveTo>
                    <a:pt x="1162" y="363"/>
                  </a:moveTo>
                  <a:cubicBezTo>
                    <a:pt x="1159" y="367"/>
                    <a:pt x="1155" y="370"/>
                    <a:pt x="1151" y="374"/>
                  </a:cubicBezTo>
                  <a:cubicBezTo>
                    <a:pt x="1148" y="377"/>
                    <a:pt x="1145" y="380"/>
                    <a:pt x="1148" y="384"/>
                  </a:cubicBezTo>
                  <a:cubicBezTo>
                    <a:pt x="1150" y="386"/>
                    <a:pt x="1153" y="388"/>
                    <a:pt x="1155" y="390"/>
                  </a:cubicBezTo>
                  <a:cubicBezTo>
                    <a:pt x="1157" y="392"/>
                    <a:pt x="1160" y="395"/>
                    <a:pt x="1162" y="397"/>
                  </a:cubicBezTo>
                  <a:cubicBezTo>
                    <a:pt x="1164" y="399"/>
                    <a:pt x="1167" y="401"/>
                    <a:pt x="1169" y="400"/>
                  </a:cubicBezTo>
                  <a:cubicBezTo>
                    <a:pt x="1170" y="399"/>
                    <a:pt x="1170" y="396"/>
                    <a:pt x="1171" y="395"/>
                  </a:cubicBezTo>
                  <a:cubicBezTo>
                    <a:pt x="1173" y="390"/>
                    <a:pt x="1180" y="388"/>
                    <a:pt x="1184" y="385"/>
                  </a:cubicBezTo>
                  <a:cubicBezTo>
                    <a:pt x="1188" y="381"/>
                    <a:pt x="1186" y="377"/>
                    <a:pt x="1182" y="374"/>
                  </a:cubicBezTo>
                  <a:cubicBezTo>
                    <a:pt x="1177" y="371"/>
                    <a:pt x="1174" y="369"/>
                    <a:pt x="1172" y="364"/>
                  </a:cubicBezTo>
                  <a:cubicBezTo>
                    <a:pt x="1171" y="363"/>
                    <a:pt x="1170" y="361"/>
                    <a:pt x="1168" y="360"/>
                  </a:cubicBezTo>
                  <a:cubicBezTo>
                    <a:pt x="1166" y="360"/>
                    <a:pt x="1165" y="360"/>
                    <a:pt x="1164" y="361"/>
                  </a:cubicBezTo>
                  <a:cubicBezTo>
                    <a:pt x="1162" y="361"/>
                    <a:pt x="1163" y="361"/>
                    <a:pt x="1162" y="363"/>
                  </a:cubicBezTo>
                  <a:moveTo>
                    <a:pt x="1258" y="363"/>
                  </a:moveTo>
                  <a:cubicBezTo>
                    <a:pt x="1256" y="367"/>
                    <a:pt x="1250" y="371"/>
                    <a:pt x="1247" y="375"/>
                  </a:cubicBezTo>
                  <a:cubicBezTo>
                    <a:pt x="1244" y="377"/>
                    <a:pt x="1241" y="380"/>
                    <a:pt x="1244" y="384"/>
                  </a:cubicBezTo>
                  <a:cubicBezTo>
                    <a:pt x="1248" y="387"/>
                    <a:pt x="1251" y="391"/>
                    <a:pt x="1255" y="395"/>
                  </a:cubicBezTo>
                  <a:cubicBezTo>
                    <a:pt x="1258" y="397"/>
                    <a:pt x="1260" y="401"/>
                    <a:pt x="1263" y="399"/>
                  </a:cubicBezTo>
                  <a:cubicBezTo>
                    <a:pt x="1267" y="396"/>
                    <a:pt x="1271" y="392"/>
                    <a:pt x="1275" y="388"/>
                  </a:cubicBezTo>
                  <a:cubicBezTo>
                    <a:pt x="1278" y="386"/>
                    <a:pt x="1283" y="383"/>
                    <a:pt x="1282" y="379"/>
                  </a:cubicBezTo>
                  <a:cubicBezTo>
                    <a:pt x="1280" y="373"/>
                    <a:pt x="1272" y="373"/>
                    <a:pt x="1269" y="367"/>
                  </a:cubicBezTo>
                  <a:cubicBezTo>
                    <a:pt x="1268" y="365"/>
                    <a:pt x="1267" y="362"/>
                    <a:pt x="1265" y="361"/>
                  </a:cubicBezTo>
                  <a:cubicBezTo>
                    <a:pt x="1264" y="360"/>
                    <a:pt x="1262" y="360"/>
                    <a:pt x="1261" y="360"/>
                  </a:cubicBezTo>
                  <a:cubicBezTo>
                    <a:pt x="1258" y="361"/>
                    <a:pt x="1258" y="361"/>
                    <a:pt x="1258" y="363"/>
                  </a:cubicBezTo>
                  <a:moveTo>
                    <a:pt x="764" y="467"/>
                  </a:moveTo>
                  <a:cubicBezTo>
                    <a:pt x="760" y="470"/>
                    <a:pt x="755" y="471"/>
                    <a:pt x="751" y="473"/>
                  </a:cubicBezTo>
                  <a:cubicBezTo>
                    <a:pt x="751" y="473"/>
                    <a:pt x="751" y="473"/>
                    <a:pt x="751" y="473"/>
                  </a:cubicBezTo>
                  <a:cubicBezTo>
                    <a:pt x="752" y="473"/>
                    <a:pt x="741" y="479"/>
                    <a:pt x="746" y="480"/>
                  </a:cubicBezTo>
                  <a:cubicBezTo>
                    <a:pt x="749" y="480"/>
                    <a:pt x="751" y="480"/>
                    <a:pt x="753" y="480"/>
                  </a:cubicBezTo>
                  <a:cubicBezTo>
                    <a:pt x="757" y="482"/>
                    <a:pt x="760" y="484"/>
                    <a:pt x="764" y="487"/>
                  </a:cubicBezTo>
                  <a:cubicBezTo>
                    <a:pt x="767" y="491"/>
                    <a:pt x="770" y="494"/>
                    <a:pt x="773" y="498"/>
                  </a:cubicBezTo>
                  <a:cubicBezTo>
                    <a:pt x="774" y="499"/>
                    <a:pt x="776" y="503"/>
                    <a:pt x="778" y="504"/>
                  </a:cubicBezTo>
                  <a:cubicBezTo>
                    <a:pt x="782" y="506"/>
                    <a:pt x="783" y="500"/>
                    <a:pt x="783" y="498"/>
                  </a:cubicBezTo>
                  <a:cubicBezTo>
                    <a:pt x="785" y="494"/>
                    <a:pt x="788" y="491"/>
                    <a:pt x="791" y="489"/>
                  </a:cubicBezTo>
                  <a:cubicBezTo>
                    <a:pt x="793" y="487"/>
                    <a:pt x="805" y="477"/>
                    <a:pt x="802" y="473"/>
                  </a:cubicBezTo>
                  <a:cubicBezTo>
                    <a:pt x="801" y="472"/>
                    <a:pt x="797" y="471"/>
                    <a:pt x="795" y="470"/>
                  </a:cubicBezTo>
                  <a:cubicBezTo>
                    <a:pt x="793" y="467"/>
                    <a:pt x="791" y="464"/>
                    <a:pt x="789" y="461"/>
                  </a:cubicBezTo>
                  <a:cubicBezTo>
                    <a:pt x="787" y="458"/>
                    <a:pt x="783" y="449"/>
                    <a:pt x="778" y="451"/>
                  </a:cubicBezTo>
                  <a:cubicBezTo>
                    <a:pt x="775" y="452"/>
                    <a:pt x="774" y="455"/>
                    <a:pt x="772" y="457"/>
                  </a:cubicBezTo>
                  <a:cubicBezTo>
                    <a:pt x="770" y="461"/>
                    <a:pt x="768" y="464"/>
                    <a:pt x="764" y="467"/>
                  </a:cubicBezTo>
                  <a:moveTo>
                    <a:pt x="1348" y="467"/>
                  </a:moveTo>
                  <a:cubicBezTo>
                    <a:pt x="1345" y="469"/>
                    <a:pt x="1338" y="469"/>
                    <a:pt x="1338" y="474"/>
                  </a:cubicBezTo>
                  <a:cubicBezTo>
                    <a:pt x="1338" y="481"/>
                    <a:pt x="1346" y="485"/>
                    <a:pt x="1350" y="489"/>
                  </a:cubicBezTo>
                  <a:cubicBezTo>
                    <a:pt x="1354" y="493"/>
                    <a:pt x="1358" y="500"/>
                    <a:pt x="1363" y="493"/>
                  </a:cubicBezTo>
                  <a:cubicBezTo>
                    <a:pt x="1367" y="486"/>
                    <a:pt x="1372" y="481"/>
                    <a:pt x="1379" y="477"/>
                  </a:cubicBezTo>
                  <a:cubicBezTo>
                    <a:pt x="1378" y="477"/>
                    <a:pt x="1375" y="479"/>
                    <a:pt x="1375" y="479"/>
                  </a:cubicBezTo>
                  <a:cubicBezTo>
                    <a:pt x="1375" y="479"/>
                    <a:pt x="1383" y="476"/>
                    <a:pt x="1384" y="475"/>
                  </a:cubicBezTo>
                  <a:cubicBezTo>
                    <a:pt x="1387" y="474"/>
                    <a:pt x="1383" y="471"/>
                    <a:pt x="1382" y="471"/>
                  </a:cubicBezTo>
                  <a:cubicBezTo>
                    <a:pt x="1378" y="469"/>
                    <a:pt x="1374" y="468"/>
                    <a:pt x="1371" y="464"/>
                  </a:cubicBezTo>
                  <a:cubicBezTo>
                    <a:pt x="1369" y="461"/>
                    <a:pt x="1367" y="458"/>
                    <a:pt x="1365" y="454"/>
                  </a:cubicBezTo>
                  <a:cubicBezTo>
                    <a:pt x="1364" y="452"/>
                    <a:pt x="1362" y="449"/>
                    <a:pt x="1359" y="451"/>
                  </a:cubicBezTo>
                  <a:cubicBezTo>
                    <a:pt x="1357" y="452"/>
                    <a:pt x="1356" y="455"/>
                    <a:pt x="1354" y="458"/>
                  </a:cubicBezTo>
                  <a:cubicBezTo>
                    <a:pt x="1353" y="461"/>
                    <a:pt x="1351" y="464"/>
                    <a:pt x="1348" y="467"/>
                  </a:cubicBezTo>
                  <a:moveTo>
                    <a:pt x="874" y="459"/>
                  </a:moveTo>
                  <a:cubicBezTo>
                    <a:pt x="871" y="463"/>
                    <a:pt x="866" y="466"/>
                    <a:pt x="862" y="470"/>
                  </a:cubicBezTo>
                  <a:cubicBezTo>
                    <a:pt x="859" y="473"/>
                    <a:pt x="857" y="477"/>
                    <a:pt x="861" y="481"/>
                  </a:cubicBezTo>
                  <a:cubicBezTo>
                    <a:pt x="864" y="483"/>
                    <a:pt x="866" y="485"/>
                    <a:pt x="869" y="488"/>
                  </a:cubicBezTo>
                  <a:cubicBezTo>
                    <a:pt x="871" y="490"/>
                    <a:pt x="873" y="493"/>
                    <a:pt x="876" y="495"/>
                  </a:cubicBezTo>
                  <a:cubicBezTo>
                    <a:pt x="880" y="499"/>
                    <a:pt x="883" y="493"/>
                    <a:pt x="885" y="490"/>
                  </a:cubicBezTo>
                  <a:cubicBezTo>
                    <a:pt x="886" y="488"/>
                    <a:pt x="887" y="487"/>
                    <a:pt x="888" y="485"/>
                  </a:cubicBezTo>
                  <a:cubicBezTo>
                    <a:pt x="890" y="483"/>
                    <a:pt x="893" y="481"/>
                    <a:pt x="896" y="480"/>
                  </a:cubicBezTo>
                  <a:cubicBezTo>
                    <a:pt x="901" y="476"/>
                    <a:pt x="898" y="473"/>
                    <a:pt x="894" y="470"/>
                  </a:cubicBezTo>
                  <a:cubicBezTo>
                    <a:pt x="889" y="467"/>
                    <a:pt x="887" y="466"/>
                    <a:pt x="884" y="461"/>
                  </a:cubicBezTo>
                  <a:cubicBezTo>
                    <a:pt x="883" y="459"/>
                    <a:pt x="882" y="457"/>
                    <a:pt x="880" y="456"/>
                  </a:cubicBezTo>
                  <a:cubicBezTo>
                    <a:pt x="879" y="456"/>
                    <a:pt x="877" y="456"/>
                    <a:pt x="876" y="456"/>
                  </a:cubicBezTo>
                  <a:cubicBezTo>
                    <a:pt x="874" y="457"/>
                    <a:pt x="875" y="457"/>
                    <a:pt x="874" y="459"/>
                  </a:cubicBezTo>
                  <a:moveTo>
                    <a:pt x="970" y="459"/>
                  </a:moveTo>
                  <a:cubicBezTo>
                    <a:pt x="968" y="463"/>
                    <a:pt x="963" y="467"/>
                    <a:pt x="959" y="470"/>
                  </a:cubicBezTo>
                  <a:cubicBezTo>
                    <a:pt x="956" y="473"/>
                    <a:pt x="951" y="476"/>
                    <a:pt x="956" y="480"/>
                  </a:cubicBezTo>
                  <a:cubicBezTo>
                    <a:pt x="957" y="481"/>
                    <a:pt x="959" y="482"/>
                    <a:pt x="960" y="482"/>
                  </a:cubicBezTo>
                  <a:cubicBezTo>
                    <a:pt x="962" y="482"/>
                    <a:pt x="964" y="487"/>
                    <a:pt x="965" y="488"/>
                  </a:cubicBezTo>
                  <a:cubicBezTo>
                    <a:pt x="968" y="491"/>
                    <a:pt x="971" y="499"/>
                    <a:pt x="977" y="495"/>
                  </a:cubicBezTo>
                  <a:cubicBezTo>
                    <a:pt x="979" y="494"/>
                    <a:pt x="980" y="491"/>
                    <a:pt x="981" y="489"/>
                  </a:cubicBezTo>
                  <a:cubicBezTo>
                    <a:pt x="983" y="486"/>
                    <a:pt x="985" y="484"/>
                    <a:pt x="988" y="482"/>
                  </a:cubicBezTo>
                  <a:cubicBezTo>
                    <a:pt x="990" y="481"/>
                    <a:pt x="994" y="479"/>
                    <a:pt x="994" y="476"/>
                  </a:cubicBezTo>
                  <a:cubicBezTo>
                    <a:pt x="995" y="474"/>
                    <a:pt x="992" y="472"/>
                    <a:pt x="991" y="471"/>
                  </a:cubicBezTo>
                  <a:cubicBezTo>
                    <a:pt x="986" y="468"/>
                    <a:pt x="982" y="466"/>
                    <a:pt x="980" y="461"/>
                  </a:cubicBezTo>
                  <a:cubicBezTo>
                    <a:pt x="979" y="459"/>
                    <a:pt x="978" y="457"/>
                    <a:pt x="976" y="456"/>
                  </a:cubicBezTo>
                  <a:cubicBezTo>
                    <a:pt x="974" y="455"/>
                    <a:pt x="973" y="456"/>
                    <a:pt x="972" y="456"/>
                  </a:cubicBezTo>
                  <a:cubicBezTo>
                    <a:pt x="970" y="457"/>
                    <a:pt x="970" y="457"/>
                    <a:pt x="970" y="459"/>
                  </a:cubicBezTo>
                  <a:moveTo>
                    <a:pt x="1066" y="459"/>
                  </a:moveTo>
                  <a:cubicBezTo>
                    <a:pt x="1063" y="463"/>
                    <a:pt x="1059" y="467"/>
                    <a:pt x="1054" y="470"/>
                  </a:cubicBezTo>
                  <a:cubicBezTo>
                    <a:pt x="1051" y="473"/>
                    <a:pt x="1049" y="477"/>
                    <a:pt x="1053" y="481"/>
                  </a:cubicBezTo>
                  <a:cubicBezTo>
                    <a:pt x="1058" y="484"/>
                    <a:pt x="1061" y="488"/>
                    <a:pt x="1065" y="493"/>
                  </a:cubicBezTo>
                  <a:cubicBezTo>
                    <a:pt x="1069" y="497"/>
                    <a:pt x="1072" y="497"/>
                    <a:pt x="1076" y="493"/>
                  </a:cubicBezTo>
                  <a:cubicBezTo>
                    <a:pt x="1079" y="489"/>
                    <a:pt x="1081" y="483"/>
                    <a:pt x="1086" y="480"/>
                  </a:cubicBezTo>
                  <a:cubicBezTo>
                    <a:pt x="1088" y="479"/>
                    <a:pt x="1090" y="478"/>
                    <a:pt x="1090" y="475"/>
                  </a:cubicBezTo>
                  <a:cubicBezTo>
                    <a:pt x="1090" y="473"/>
                    <a:pt x="1088" y="472"/>
                    <a:pt x="1087" y="471"/>
                  </a:cubicBezTo>
                  <a:cubicBezTo>
                    <a:pt x="1082" y="469"/>
                    <a:pt x="1080" y="465"/>
                    <a:pt x="1077" y="461"/>
                  </a:cubicBezTo>
                  <a:cubicBezTo>
                    <a:pt x="1076" y="459"/>
                    <a:pt x="1074" y="457"/>
                    <a:pt x="1072" y="456"/>
                  </a:cubicBezTo>
                  <a:cubicBezTo>
                    <a:pt x="1071" y="456"/>
                    <a:pt x="1070" y="456"/>
                    <a:pt x="1068" y="456"/>
                  </a:cubicBezTo>
                  <a:cubicBezTo>
                    <a:pt x="1066" y="457"/>
                    <a:pt x="1067" y="457"/>
                    <a:pt x="1066" y="459"/>
                  </a:cubicBezTo>
                  <a:moveTo>
                    <a:pt x="1162" y="459"/>
                  </a:moveTo>
                  <a:cubicBezTo>
                    <a:pt x="1159" y="463"/>
                    <a:pt x="1154" y="466"/>
                    <a:pt x="1150" y="470"/>
                  </a:cubicBezTo>
                  <a:cubicBezTo>
                    <a:pt x="1147" y="473"/>
                    <a:pt x="1145" y="477"/>
                    <a:pt x="1149" y="481"/>
                  </a:cubicBezTo>
                  <a:cubicBezTo>
                    <a:pt x="1152" y="483"/>
                    <a:pt x="1154" y="485"/>
                    <a:pt x="1157" y="488"/>
                  </a:cubicBezTo>
                  <a:cubicBezTo>
                    <a:pt x="1159" y="490"/>
                    <a:pt x="1161" y="493"/>
                    <a:pt x="1164" y="495"/>
                  </a:cubicBezTo>
                  <a:cubicBezTo>
                    <a:pt x="1168" y="499"/>
                    <a:pt x="1171" y="493"/>
                    <a:pt x="1173" y="490"/>
                  </a:cubicBezTo>
                  <a:cubicBezTo>
                    <a:pt x="1174" y="488"/>
                    <a:pt x="1175" y="487"/>
                    <a:pt x="1176" y="485"/>
                  </a:cubicBezTo>
                  <a:cubicBezTo>
                    <a:pt x="1178" y="483"/>
                    <a:pt x="1181" y="481"/>
                    <a:pt x="1184" y="480"/>
                  </a:cubicBezTo>
                  <a:cubicBezTo>
                    <a:pt x="1189" y="476"/>
                    <a:pt x="1186" y="473"/>
                    <a:pt x="1182" y="470"/>
                  </a:cubicBezTo>
                  <a:cubicBezTo>
                    <a:pt x="1177" y="467"/>
                    <a:pt x="1175" y="466"/>
                    <a:pt x="1172" y="461"/>
                  </a:cubicBezTo>
                  <a:cubicBezTo>
                    <a:pt x="1171" y="459"/>
                    <a:pt x="1170" y="457"/>
                    <a:pt x="1168" y="456"/>
                  </a:cubicBezTo>
                  <a:cubicBezTo>
                    <a:pt x="1167" y="456"/>
                    <a:pt x="1165" y="456"/>
                    <a:pt x="1164" y="456"/>
                  </a:cubicBezTo>
                  <a:cubicBezTo>
                    <a:pt x="1162" y="457"/>
                    <a:pt x="1163" y="457"/>
                    <a:pt x="1162" y="459"/>
                  </a:cubicBezTo>
                  <a:moveTo>
                    <a:pt x="1258" y="459"/>
                  </a:moveTo>
                  <a:cubicBezTo>
                    <a:pt x="1256" y="463"/>
                    <a:pt x="1251" y="467"/>
                    <a:pt x="1247" y="470"/>
                  </a:cubicBezTo>
                  <a:cubicBezTo>
                    <a:pt x="1244" y="473"/>
                    <a:pt x="1239" y="476"/>
                    <a:pt x="1244" y="480"/>
                  </a:cubicBezTo>
                  <a:cubicBezTo>
                    <a:pt x="1245" y="481"/>
                    <a:pt x="1247" y="482"/>
                    <a:pt x="1248" y="482"/>
                  </a:cubicBezTo>
                  <a:cubicBezTo>
                    <a:pt x="1250" y="482"/>
                    <a:pt x="1252" y="487"/>
                    <a:pt x="1253" y="488"/>
                  </a:cubicBezTo>
                  <a:cubicBezTo>
                    <a:pt x="1256" y="491"/>
                    <a:pt x="1259" y="499"/>
                    <a:pt x="1265" y="495"/>
                  </a:cubicBezTo>
                  <a:cubicBezTo>
                    <a:pt x="1267" y="494"/>
                    <a:pt x="1268" y="491"/>
                    <a:pt x="1269" y="489"/>
                  </a:cubicBezTo>
                  <a:cubicBezTo>
                    <a:pt x="1271" y="486"/>
                    <a:pt x="1273" y="484"/>
                    <a:pt x="1276" y="482"/>
                  </a:cubicBezTo>
                  <a:cubicBezTo>
                    <a:pt x="1278" y="481"/>
                    <a:pt x="1282" y="479"/>
                    <a:pt x="1282" y="476"/>
                  </a:cubicBezTo>
                  <a:cubicBezTo>
                    <a:pt x="1283" y="474"/>
                    <a:pt x="1280" y="472"/>
                    <a:pt x="1279" y="471"/>
                  </a:cubicBezTo>
                  <a:cubicBezTo>
                    <a:pt x="1274" y="468"/>
                    <a:pt x="1270" y="466"/>
                    <a:pt x="1268" y="461"/>
                  </a:cubicBezTo>
                  <a:cubicBezTo>
                    <a:pt x="1267" y="459"/>
                    <a:pt x="1266" y="457"/>
                    <a:pt x="1264" y="456"/>
                  </a:cubicBezTo>
                  <a:cubicBezTo>
                    <a:pt x="1262" y="455"/>
                    <a:pt x="1261" y="456"/>
                    <a:pt x="1260" y="456"/>
                  </a:cubicBezTo>
                  <a:cubicBezTo>
                    <a:pt x="1258" y="457"/>
                    <a:pt x="1258" y="457"/>
                    <a:pt x="1258" y="459"/>
                  </a:cubicBezTo>
                  <a:moveTo>
                    <a:pt x="1453" y="552"/>
                  </a:moveTo>
                  <a:cubicBezTo>
                    <a:pt x="1450" y="557"/>
                    <a:pt x="1445" y="563"/>
                    <a:pt x="1440" y="566"/>
                  </a:cubicBezTo>
                  <a:cubicBezTo>
                    <a:pt x="1436" y="568"/>
                    <a:pt x="1423" y="571"/>
                    <a:pt x="1429" y="577"/>
                  </a:cubicBezTo>
                  <a:cubicBezTo>
                    <a:pt x="1431" y="579"/>
                    <a:pt x="1434" y="580"/>
                    <a:pt x="1437" y="581"/>
                  </a:cubicBezTo>
                  <a:cubicBezTo>
                    <a:pt x="1440" y="583"/>
                    <a:pt x="1442" y="586"/>
                    <a:pt x="1444" y="588"/>
                  </a:cubicBezTo>
                  <a:cubicBezTo>
                    <a:pt x="1446" y="591"/>
                    <a:pt x="1450" y="595"/>
                    <a:pt x="1451" y="599"/>
                  </a:cubicBezTo>
                  <a:cubicBezTo>
                    <a:pt x="1451" y="600"/>
                    <a:pt x="1450" y="602"/>
                    <a:pt x="1451" y="603"/>
                  </a:cubicBezTo>
                  <a:cubicBezTo>
                    <a:pt x="1453" y="604"/>
                    <a:pt x="1455" y="603"/>
                    <a:pt x="1456" y="602"/>
                  </a:cubicBezTo>
                  <a:cubicBezTo>
                    <a:pt x="1458" y="599"/>
                    <a:pt x="1458" y="596"/>
                    <a:pt x="1459" y="593"/>
                  </a:cubicBezTo>
                  <a:cubicBezTo>
                    <a:pt x="1462" y="589"/>
                    <a:pt x="1465" y="585"/>
                    <a:pt x="1469" y="582"/>
                  </a:cubicBezTo>
                  <a:cubicBezTo>
                    <a:pt x="1472" y="579"/>
                    <a:pt x="1476" y="577"/>
                    <a:pt x="1480" y="575"/>
                  </a:cubicBezTo>
                  <a:cubicBezTo>
                    <a:pt x="1483" y="573"/>
                    <a:pt x="1486" y="571"/>
                    <a:pt x="1483" y="569"/>
                  </a:cubicBezTo>
                  <a:cubicBezTo>
                    <a:pt x="1480" y="567"/>
                    <a:pt x="1477" y="566"/>
                    <a:pt x="1474" y="563"/>
                  </a:cubicBezTo>
                  <a:cubicBezTo>
                    <a:pt x="1471" y="561"/>
                    <a:pt x="1468" y="558"/>
                    <a:pt x="1465" y="555"/>
                  </a:cubicBezTo>
                  <a:cubicBezTo>
                    <a:pt x="1464" y="553"/>
                    <a:pt x="1457" y="543"/>
                    <a:pt x="1455" y="546"/>
                  </a:cubicBezTo>
                  <a:cubicBezTo>
                    <a:pt x="1454" y="547"/>
                    <a:pt x="1453" y="549"/>
                    <a:pt x="1453" y="550"/>
                  </a:cubicBezTo>
                  <a:cubicBezTo>
                    <a:pt x="1453" y="550"/>
                    <a:pt x="1453" y="553"/>
                    <a:pt x="1453" y="552"/>
                  </a:cubicBezTo>
                  <a:moveTo>
                    <a:pt x="874" y="555"/>
                  </a:moveTo>
                  <a:cubicBezTo>
                    <a:pt x="871" y="560"/>
                    <a:pt x="865" y="563"/>
                    <a:pt x="862" y="567"/>
                  </a:cubicBezTo>
                  <a:cubicBezTo>
                    <a:pt x="860" y="568"/>
                    <a:pt x="857" y="571"/>
                    <a:pt x="857" y="573"/>
                  </a:cubicBezTo>
                  <a:cubicBezTo>
                    <a:pt x="856" y="576"/>
                    <a:pt x="860" y="577"/>
                    <a:pt x="861" y="578"/>
                  </a:cubicBezTo>
                  <a:cubicBezTo>
                    <a:pt x="865" y="580"/>
                    <a:pt x="868" y="583"/>
                    <a:pt x="871" y="586"/>
                  </a:cubicBezTo>
                  <a:cubicBezTo>
                    <a:pt x="872" y="587"/>
                    <a:pt x="873" y="587"/>
                    <a:pt x="874" y="589"/>
                  </a:cubicBezTo>
                  <a:cubicBezTo>
                    <a:pt x="874" y="589"/>
                    <a:pt x="874" y="590"/>
                    <a:pt x="874" y="591"/>
                  </a:cubicBezTo>
                  <a:cubicBezTo>
                    <a:pt x="874" y="595"/>
                    <a:pt x="879" y="595"/>
                    <a:pt x="881" y="592"/>
                  </a:cubicBezTo>
                  <a:cubicBezTo>
                    <a:pt x="884" y="589"/>
                    <a:pt x="885" y="584"/>
                    <a:pt x="888" y="581"/>
                  </a:cubicBezTo>
                  <a:cubicBezTo>
                    <a:pt x="890" y="579"/>
                    <a:pt x="894" y="577"/>
                    <a:pt x="897" y="576"/>
                  </a:cubicBezTo>
                  <a:cubicBezTo>
                    <a:pt x="901" y="573"/>
                    <a:pt x="899" y="568"/>
                    <a:pt x="895" y="567"/>
                  </a:cubicBezTo>
                  <a:cubicBezTo>
                    <a:pt x="893" y="566"/>
                    <a:pt x="891" y="565"/>
                    <a:pt x="889" y="564"/>
                  </a:cubicBezTo>
                  <a:cubicBezTo>
                    <a:pt x="887" y="562"/>
                    <a:pt x="885" y="560"/>
                    <a:pt x="884" y="557"/>
                  </a:cubicBezTo>
                  <a:cubicBezTo>
                    <a:pt x="883" y="556"/>
                    <a:pt x="882" y="553"/>
                    <a:pt x="880" y="553"/>
                  </a:cubicBezTo>
                  <a:cubicBezTo>
                    <a:pt x="879" y="552"/>
                    <a:pt x="877" y="552"/>
                    <a:pt x="876" y="553"/>
                  </a:cubicBezTo>
                  <a:cubicBezTo>
                    <a:pt x="874" y="553"/>
                    <a:pt x="875" y="554"/>
                    <a:pt x="874" y="555"/>
                  </a:cubicBezTo>
                  <a:moveTo>
                    <a:pt x="965" y="563"/>
                  </a:moveTo>
                  <a:cubicBezTo>
                    <a:pt x="961" y="567"/>
                    <a:pt x="954" y="565"/>
                    <a:pt x="954" y="572"/>
                  </a:cubicBezTo>
                  <a:cubicBezTo>
                    <a:pt x="954" y="577"/>
                    <a:pt x="961" y="579"/>
                    <a:pt x="965" y="582"/>
                  </a:cubicBezTo>
                  <a:cubicBezTo>
                    <a:pt x="968" y="585"/>
                    <a:pt x="968" y="592"/>
                    <a:pt x="974" y="592"/>
                  </a:cubicBezTo>
                  <a:cubicBezTo>
                    <a:pt x="979" y="592"/>
                    <a:pt x="981" y="584"/>
                    <a:pt x="984" y="581"/>
                  </a:cubicBezTo>
                  <a:cubicBezTo>
                    <a:pt x="986" y="579"/>
                    <a:pt x="998" y="573"/>
                    <a:pt x="994" y="569"/>
                  </a:cubicBezTo>
                  <a:cubicBezTo>
                    <a:pt x="991" y="565"/>
                    <a:pt x="985" y="566"/>
                    <a:pt x="982" y="562"/>
                  </a:cubicBezTo>
                  <a:cubicBezTo>
                    <a:pt x="980" y="559"/>
                    <a:pt x="979" y="553"/>
                    <a:pt x="975" y="552"/>
                  </a:cubicBezTo>
                  <a:cubicBezTo>
                    <a:pt x="968" y="551"/>
                    <a:pt x="968" y="560"/>
                    <a:pt x="965" y="563"/>
                  </a:cubicBezTo>
                  <a:moveTo>
                    <a:pt x="1066" y="555"/>
                  </a:moveTo>
                  <a:cubicBezTo>
                    <a:pt x="1063" y="560"/>
                    <a:pt x="1058" y="564"/>
                    <a:pt x="1053" y="567"/>
                  </a:cubicBezTo>
                  <a:cubicBezTo>
                    <a:pt x="1052" y="568"/>
                    <a:pt x="1050" y="569"/>
                    <a:pt x="1050" y="571"/>
                  </a:cubicBezTo>
                  <a:cubicBezTo>
                    <a:pt x="1050" y="574"/>
                    <a:pt x="1052" y="576"/>
                    <a:pt x="1054" y="577"/>
                  </a:cubicBezTo>
                  <a:cubicBezTo>
                    <a:pt x="1057" y="579"/>
                    <a:pt x="1059" y="580"/>
                    <a:pt x="1061" y="582"/>
                  </a:cubicBezTo>
                  <a:cubicBezTo>
                    <a:pt x="1063" y="584"/>
                    <a:pt x="1065" y="587"/>
                    <a:pt x="1066" y="590"/>
                  </a:cubicBezTo>
                  <a:cubicBezTo>
                    <a:pt x="1069" y="594"/>
                    <a:pt x="1072" y="593"/>
                    <a:pt x="1075" y="590"/>
                  </a:cubicBezTo>
                  <a:cubicBezTo>
                    <a:pt x="1078" y="586"/>
                    <a:pt x="1082" y="582"/>
                    <a:pt x="1085" y="578"/>
                  </a:cubicBezTo>
                  <a:cubicBezTo>
                    <a:pt x="1087" y="576"/>
                    <a:pt x="1093" y="571"/>
                    <a:pt x="1089" y="568"/>
                  </a:cubicBezTo>
                  <a:cubicBezTo>
                    <a:pt x="1087" y="567"/>
                    <a:pt x="1085" y="566"/>
                    <a:pt x="1083" y="565"/>
                  </a:cubicBezTo>
                  <a:cubicBezTo>
                    <a:pt x="1080" y="564"/>
                    <a:pt x="1079" y="561"/>
                    <a:pt x="1077" y="559"/>
                  </a:cubicBezTo>
                  <a:cubicBezTo>
                    <a:pt x="1076" y="557"/>
                    <a:pt x="1075" y="554"/>
                    <a:pt x="1073" y="553"/>
                  </a:cubicBezTo>
                  <a:cubicBezTo>
                    <a:pt x="1072" y="552"/>
                    <a:pt x="1071" y="552"/>
                    <a:pt x="1069" y="553"/>
                  </a:cubicBezTo>
                  <a:cubicBezTo>
                    <a:pt x="1067" y="553"/>
                    <a:pt x="1067" y="554"/>
                    <a:pt x="1066" y="555"/>
                  </a:cubicBezTo>
                  <a:moveTo>
                    <a:pt x="1162" y="555"/>
                  </a:moveTo>
                  <a:cubicBezTo>
                    <a:pt x="1159" y="560"/>
                    <a:pt x="1153" y="564"/>
                    <a:pt x="1148" y="567"/>
                  </a:cubicBezTo>
                  <a:cubicBezTo>
                    <a:pt x="1146" y="570"/>
                    <a:pt x="1144" y="572"/>
                    <a:pt x="1147" y="575"/>
                  </a:cubicBezTo>
                  <a:cubicBezTo>
                    <a:pt x="1150" y="578"/>
                    <a:pt x="1154" y="581"/>
                    <a:pt x="1157" y="584"/>
                  </a:cubicBezTo>
                  <a:cubicBezTo>
                    <a:pt x="1160" y="587"/>
                    <a:pt x="1163" y="589"/>
                    <a:pt x="1165" y="592"/>
                  </a:cubicBezTo>
                  <a:cubicBezTo>
                    <a:pt x="1166" y="594"/>
                    <a:pt x="1171" y="590"/>
                    <a:pt x="1171" y="589"/>
                  </a:cubicBezTo>
                  <a:cubicBezTo>
                    <a:pt x="1173" y="586"/>
                    <a:pt x="1174" y="583"/>
                    <a:pt x="1176" y="581"/>
                  </a:cubicBezTo>
                  <a:cubicBezTo>
                    <a:pt x="1178" y="579"/>
                    <a:pt x="1192" y="572"/>
                    <a:pt x="1186" y="568"/>
                  </a:cubicBezTo>
                  <a:cubicBezTo>
                    <a:pt x="1183" y="566"/>
                    <a:pt x="1181" y="566"/>
                    <a:pt x="1178" y="565"/>
                  </a:cubicBezTo>
                  <a:cubicBezTo>
                    <a:pt x="1176" y="563"/>
                    <a:pt x="1174" y="561"/>
                    <a:pt x="1173" y="559"/>
                  </a:cubicBezTo>
                  <a:cubicBezTo>
                    <a:pt x="1172" y="557"/>
                    <a:pt x="1171" y="554"/>
                    <a:pt x="1169" y="553"/>
                  </a:cubicBezTo>
                  <a:cubicBezTo>
                    <a:pt x="1168" y="552"/>
                    <a:pt x="1166" y="552"/>
                    <a:pt x="1165" y="553"/>
                  </a:cubicBezTo>
                  <a:cubicBezTo>
                    <a:pt x="1162" y="553"/>
                    <a:pt x="1163" y="554"/>
                    <a:pt x="1162" y="555"/>
                  </a:cubicBezTo>
                  <a:moveTo>
                    <a:pt x="1253" y="563"/>
                  </a:moveTo>
                  <a:cubicBezTo>
                    <a:pt x="1249" y="567"/>
                    <a:pt x="1242" y="565"/>
                    <a:pt x="1242" y="572"/>
                  </a:cubicBezTo>
                  <a:cubicBezTo>
                    <a:pt x="1242" y="577"/>
                    <a:pt x="1249" y="579"/>
                    <a:pt x="1253" y="582"/>
                  </a:cubicBezTo>
                  <a:cubicBezTo>
                    <a:pt x="1256" y="585"/>
                    <a:pt x="1256" y="592"/>
                    <a:pt x="1262" y="592"/>
                  </a:cubicBezTo>
                  <a:cubicBezTo>
                    <a:pt x="1267" y="592"/>
                    <a:pt x="1269" y="584"/>
                    <a:pt x="1272" y="581"/>
                  </a:cubicBezTo>
                  <a:cubicBezTo>
                    <a:pt x="1274" y="579"/>
                    <a:pt x="1286" y="573"/>
                    <a:pt x="1282" y="569"/>
                  </a:cubicBezTo>
                  <a:cubicBezTo>
                    <a:pt x="1279" y="565"/>
                    <a:pt x="1273" y="566"/>
                    <a:pt x="1270" y="562"/>
                  </a:cubicBezTo>
                  <a:cubicBezTo>
                    <a:pt x="1268" y="559"/>
                    <a:pt x="1267" y="553"/>
                    <a:pt x="1263" y="552"/>
                  </a:cubicBezTo>
                  <a:cubicBezTo>
                    <a:pt x="1256" y="551"/>
                    <a:pt x="1256" y="560"/>
                    <a:pt x="1253" y="563"/>
                  </a:cubicBezTo>
                  <a:moveTo>
                    <a:pt x="1347" y="563"/>
                  </a:moveTo>
                  <a:cubicBezTo>
                    <a:pt x="1344" y="566"/>
                    <a:pt x="1335" y="567"/>
                    <a:pt x="1338" y="573"/>
                  </a:cubicBezTo>
                  <a:cubicBezTo>
                    <a:pt x="1339" y="575"/>
                    <a:pt x="1343" y="576"/>
                    <a:pt x="1344" y="578"/>
                  </a:cubicBezTo>
                  <a:cubicBezTo>
                    <a:pt x="1348" y="580"/>
                    <a:pt x="1351" y="583"/>
                    <a:pt x="1353" y="587"/>
                  </a:cubicBezTo>
                  <a:cubicBezTo>
                    <a:pt x="1355" y="589"/>
                    <a:pt x="1357" y="597"/>
                    <a:pt x="1360" y="597"/>
                  </a:cubicBezTo>
                  <a:cubicBezTo>
                    <a:pt x="1362" y="598"/>
                    <a:pt x="1364" y="595"/>
                    <a:pt x="1365" y="594"/>
                  </a:cubicBezTo>
                  <a:cubicBezTo>
                    <a:pt x="1367" y="591"/>
                    <a:pt x="1369" y="589"/>
                    <a:pt x="1371" y="586"/>
                  </a:cubicBezTo>
                  <a:cubicBezTo>
                    <a:pt x="1373" y="584"/>
                    <a:pt x="1375" y="582"/>
                    <a:pt x="1377" y="581"/>
                  </a:cubicBezTo>
                  <a:cubicBezTo>
                    <a:pt x="1379" y="579"/>
                    <a:pt x="1382" y="577"/>
                    <a:pt x="1383" y="575"/>
                  </a:cubicBezTo>
                  <a:cubicBezTo>
                    <a:pt x="1385" y="572"/>
                    <a:pt x="1378" y="570"/>
                    <a:pt x="1376" y="569"/>
                  </a:cubicBezTo>
                  <a:cubicBezTo>
                    <a:pt x="1372" y="567"/>
                    <a:pt x="1369" y="564"/>
                    <a:pt x="1366" y="559"/>
                  </a:cubicBezTo>
                  <a:cubicBezTo>
                    <a:pt x="1364" y="556"/>
                    <a:pt x="1362" y="552"/>
                    <a:pt x="1357" y="553"/>
                  </a:cubicBezTo>
                  <a:cubicBezTo>
                    <a:pt x="1353" y="554"/>
                    <a:pt x="1351" y="560"/>
                    <a:pt x="1347" y="563"/>
                  </a:cubicBezTo>
                  <a:moveTo>
                    <a:pt x="774" y="638"/>
                  </a:moveTo>
                  <a:cubicBezTo>
                    <a:pt x="773" y="642"/>
                    <a:pt x="769" y="645"/>
                    <a:pt x="766" y="648"/>
                  </a:cubicBezTo>
                  <a:cubicBezTo>
                    <a:pt x="765" y="650"/>
                    <a:pt x="763" y="652"/>
                    <a:pt x="761" y="654"/>
                  </a:cubicBezTo>
                  <a:cubicBezTo>
                    <a:pt x="760" y="654"/>
                    <a:pt x="759" y="655"/>
                    <a:pt x="759" y="656"/>
                  </a:cubicBezTo>
                  <a:cubicBezTo>
                    <a:pt x="757" y="657"/>
                    <a:pt x="755" y="656"/>
                    <a:pt x="754" y="657"/>
                  </a:cubicBezTo>
                  <a:cubicBezTo>
                    <a:pt x="754" y="657"/>
                    <a:pt x="755" y="656"/>
                    <a:pt x="755" y="656"/>
                  </a:cubicBezTo>
                  <a:cubicBezTo>
                    <a:pt x="754" y="657"/>
                    <a:pt x="746" y="662"/>
                    <a:pt x="746" y="661"/>
                  </a:cubicBezTo>
                  <a:cubicBezTo>
                    <a:pt x="745" y="664"/>
                    <a:pt x="746" y="663"/>
                    <a:pt x="748" y="663"/>
                  </a:cubicBezTo>
                  <a:cubicBezTo>
                    <a:pt x="751" y="664"/>
                    <a:pt x="754" y="666"/>
                    <a:pt x="757" y="668"/>
                  </a:cubicBezTo>
                  <a:cubicBezTo>
                    <a:pt x="764" y="671"/>
                    <a:pt x="771" y="676"/>
                    <a:pt x="777" y="681"/>
                  </a:cubicBezTo>
                  <a:cubicBezTo>
                    <a:pt x="780" y="685"/>
                    <a:pt x="783" y="690"/>
                    <a:pt x="787" y="685"/>
                  </a:cubicBezTo>
                  <a:cubicBezTo>
                    <a:pt x="789" y="682"/>
                    <a:pt x="790" y="680"/>
                    <a:pt x="792" y="678"/>
                  </a:cubicBezTo>
                  <a:cubicBezTo>
                    <a:pt x="794" y="675"/>
                    <a:pt x="797" y="673"/>
                    <a:pt x="800" y="671"/>
                  </a:cubicBezTo>
                  <a:cubicBezTo>
                    <a:pt x="806" y="666"/>
                    <a:pt x="798" y="663"/>
                    <a:pt x="795" y="660"/>
                  </a:cubicBezTo>
                  <a:cubicBezTo>
                    <a:pt x="791" y="657"/>
                    <a:pt x="788" y="652"/>
                    <a:pt x="786" y="647"/>
                  </a:cubicBezTo>
                  <a:cubicBezTo>
                    <a:pt x="783" y="642"/>
                    <a:pt x="781" y="637"/>
                    <a:pt x="778" y="632"/>
                  </a:cubicBezTo>
                  <a:cubicBezTo>
                    <a:pt x="777" y="632"/>
                    <a:pt x="777" y="630"/>
                    <a:pt x="776" y="631"/>
                  </a:cubicBezTo>
                  <a:cubicBezTo>
                    <a:pt x="774" y="633"/>
                    <a:pt x="775" y="636"/>
                    <a:pt x="774" y="638"/>
                  </a:cubicBezTo>
                  <a:moveTo>
                    <a:pt x="298" y="635"/>
                  </a:moveTo>
                  <a:cubicBezTo>
                    <a:pt x="294" y="644"/>
                    <a:pt x="289" y="652"/>
                    <a:pt x="282" y="658"/>
                  </a:cubicBezTo>
                  <a:cubicBezTo>
                    <a:pt x="280" y="661"/>
                    <a:pt x="276" y="662"/>
                    <a:pt x="274" y="665"/>
                  </a:cubicBezTo>
                  <a:cubicBezTo>
                    <a:pt x="272" y="666"/>
                    <a:pt x="278" y="669"/>
                    <a:pt x="279" y="670"/>
                  </a:cubicBezTo>
                  <a:cubicBezTo>
                    <a:pt x="284" y="674"/>
                    <a:pt x="288" y="680"/>
                    <a:pt x="292" y="684"/>
                  </a:cubicBezTo>
                  <a:cubicBezTo>
                    <a:pt x="293" y="685"/>
                    <a:pt x="295" y="687"/>
                    <a:pt x="297" y="688"/>
                  </a:cubicBezTo>
                  <a:cubicBezTo>
                    <a:pt x="300" y="688"/>
                    <a:pt x="303" y="685"/>
                    <a:pt x="305" y="684"/>
                  </a:cubicBezTo>
                  <a:cubicBezTo>
                    <a:pt x="309" y="679"/>
                    <a:pt x="313" y="673"/>
                    <a:pt x="319" y="670"/>
                  </a:cubicBezTo>
                  <a:cubicBezTo>
                    <a:pt x="321" y="668"/>
                    <a:pt x="324" y="671"/>
                    <a:pt x="326" y="668"/>
                  </a:cubicBezTo>
                  <a:cubicBezTo>
                    <a:pt x="328" y="666"/>
                    <a:pt x="326" y="663"/>
                    <a:pt x="324" y="662"/>
                  </a:cubicBezTo>
                  <a:cubicBezTo>
                    <a:pt x="318" y="656"/>
                    <a:pt x="311" y="652"/>
                    <a:pt x="307" y="646"/>
                  </a:cubicBezTo>
                  <a:cubicBezTo>
                    <a:pt x="305" y="643"/>
                    <a:pt x="304" y="639"/>
                    <a:pt x="302" y="636"/>
                  </a:cubicBezTo>
                  <a:cubicBezTo>
                    <a:pt x="302" y="635"/>
                    <a:pt x="301" y="633"/>
                    <a:pt x="300" y="633"/>
                  </a:cubicBezTo>
                  <a:cubicBezTo>
                    <a:pt x="298" y="632"/>
                    <a:pt x="298" y="634"/>
                    <a:pt x="298" y="635"/>
                  </a:cubicBezTo>
                  <a:moveTo>
                    <a:pt x="1545" y="648"/>
                  </a:moveTo>
                  <a:cubicBezTo>
                    <a:pt x="1541" y="654"/>
                    <a:pt x="1533" y="661"/>
                    <a:pt x="1527" y="664"/>
                  </a:cubicBezTo>
                  <a:cubicBezTo>
                    <a:pt x="1522" y="666"/>
                    <a:pt x="1515" y="667"/>
                    <a:pt x="1510" y="671"/>
                  </a:cubicBezTo>
                  <a:cubicBezTo>
                    <a:pt x="1508" y="672"/>
                    <a:pt x="1514" y="673"/>
                    <a:pt x="1515" y="673"/>
                  </a:cubicBezTo>
                  <a:cubicBezTo>
                    <a:pt x="1520" y="675"/>
                    <a:pt x="1525" y="678"/>
                    <a:pt x="1530" y="681"/>
                  </a:cubicBezTo>
                  <a:cubicBezTo>
                    <a:pt x="1533" y="684"/>
                    <a:pt x="1537" y="687"/>
                    <a:pt x="1540" y="691"/>
                  </a:cubicBezTo>
                  <a:cubicBezTo>
                    <a:pt x="1541" y="693"/>
                    <a:pt x="1542" y="694"/>
                    <a:pt x="1542" y="696"/>
                  </a:cubicBezTo>
                  <a:cubicBezTo>
                    <a:pt x="1543" y="697"/>
                    <a:pt x="1543" y="700"/>
                    <a:pt x="1544" y="700"/>
                  </a:cubicBezTo>
                  <a:cubicBezTo>
                    <a:pt x="1548" y="700"/>
                    <a:pt x="1548" y="696"/>
                    <a:pt x="1549" y="693"/>
                  </a:cubicBezTo>
                  <a:cubicBezTo>
                    <a:pt x="1550" y="690"/>
                    <a:pt x="1551" y="687"/>
                    <a:pt x="1553" y="685"/>
                  </a:cubicBezTo>
                  <a:cubicBezTo>
                    <a:pt x="1558" y="679"/>
                    <a:pt x="1564" y="674"/>
                    <a:pt x="1570" y="670"/>
                  </a:cubicBezTo>
                  <a:cubicBezTo>
                    <a:pt x="1572" y="669"/>
                    <a:pt x="1578" y="667"/>
                    <a:pt x="1578" y="665"/>
                  </a:cubicBezTo>
                  <a:cubicBezTo>
                    <a:pt x="1577" y="663"/>
                    <a:pt x="1574" y="661"/>
                    <a:pt x="1573" y="660"/>
                  </a:cubicBezTo>
                  <a:cubicBezTo>
                    <a:pt x="1571" y="658"/>
                    <a:pt x="1568" y="657"/>
                    <a:pt x="1566" y="655"/>
                  </a:cubicBezTo>
                  <a:cubicBezTo>
                    <a:pt x="1562" y="652"/>
                    <a:pt x="1557" y="648"/>
                    <a:pt x="1555" y="643"/>
                  </a:cubicBezTo>
                  <a:cubicBezTo>
                    <a:pt x="1555" y="641"/>
                    <a:pt x="1554" y="639"/>
                    <a:pt x="1553" y="637"/>
                  </a:cubicBezTo>
                  <a:cubicBezTo>
                    <a:pt x="1553" y="636"/>
                    <a:pt x="1553" y="634"/>
                    <a:pt x="1551" y="635"/>
                  </a:cubicBezTo>
                  <a:cubicBezTo>
                    <a:pt x="1551" y="636"/>
                    <a:pt x="1550" y="636"/>
                    <a:pt x="1549" y="636"/>
                  </a:cubicBezTo>
                  <a:cubicBezTo>
                    <a:pt x="1546" y="639"/>
                    <a:pt x="1547" y="644"/>
                    <a:pt x="1545" y="648"/>
                  </a:cubicBezTo>
                  <a:moveTo>
                    <a:pt x="92" y="655"/>
                  </a:moveTo>
                  <a:cubicBezTo>
                    <a:pt x="89" y="659"/>
                    <a:pt x="83" y="660"/>
                    <a:pt x="80" y="664"/>
                  </a:cubicBezTo>
                  <a:cubicBezTo>
                    <a:pt x="79" y="666"/>
                    <a:pt x="79" y="667"/>
                    <a:pt x="81" y="668"/>
                  </a:cubicBezTo>
                  <a:cubicBezTo>
                    <a:pt x="85" y="669"/>
                    <a:pt x="87" y="671"/>
                    <a:pt x="90" y="673"/>
                  </a:cubicBezTo>
                  <a:cubicBezTo>
                    <a:pt x="93" y="675"/>
                    <a:pt x="96" y="677"/>
                    <a:pt x="99" y="680"/>
                  </a:cubicBezTo>
                  <a:cubicBezTo>
                    <a:pt x="101" y="682"/>
                    <a:pt x="103" y="685"/>
                    <a:pt x="106" y="687"/>
                  </a:cubicBezTo>
                  <a:cubicBezTo>
                    <a:pt x="108" y="689"/>
                    <a:pt x="109" y="686"/>
                    <a:pt x="110" y="684"/>
                  </a:cubicBezTo>
                  <a:cubicBezTo>
                    <a:pt x="112" y="681"/>
                    <a:pt x="116" y="678"/>
                    <a:pt x="119" y="676"/>
                  </a:cubicBezTo>
                  <a:cubicBezTo>
                    <a:pt x="124" y="673"/>
                    <a:pt x="129" y="671"/>
                    <a:pt x="125" y="666"/>
                  </a:cubicBezTo>
                  <a:cubicBezTo>
                    <a:pt x="121" y="661"/>
                    <a:pt x="116" y="657"/>
                    <a:pt x="112" y="652"/>
                  </a:cubicBezTo>
                  <a:cubicBezTo>
                    <a:pt x="110" y="650"/>
                    <a:pt x="108" y="649"/>
                    <a:pt x="107" y="647"/>
                  </a:cubicBezTo>
                  <a:cubicBezTo>
                    <a:pt x="106" y="645"/>
                    <a:pt x="106" y="641"/>
                    <a:pt x="104" y="641"/>
                  </a:cubicBezTo>
                  <a:cubicBezTo>
                    <a:pt x="98" y="640"/>
                    <a:pt x="96" y="651"/>
                    <a:pt x="92" y="655"/>
                  </a:cubicBezTo>
                  <a:moveTo>
                    <a:pt x="201" y="646"/>
                  </a:moveTo>
                  <a:cubicBezTo>
                    <a:pt x="197" y="652"/>
                    <a:pt x="191" y="658"/>
                    <a:pt x="185" y="663"/>
                  </a:cubicBezTo>
                  <a:cubicBezTo>
                    <a:pt x="181" y="667"/>
                    <a:pt x="182" y="671"/>
                    <a:pt x="186" y="674"/>
                  </a:cubicBezTo>
                  <a:cubicBezTo>
                    <a:pt x="191" y="677"/>
                    <a:pt x="195" y="680"/>
                    <a:pt x="199" y="685"/>
                  </a:cubicBezTo>
                  <a:cubicBezTo>
                    <a:pt x="204" y="690"/>
                    <a:pt x="206" y="684"/>
                    <a:pt x="209" y="681"/>
                  </a:cubicBezTo>
                  <a:cubicBezTo>
                    <a:pt x="213" y="677"/>
                    <a:pt x="217" y="674"/>
                    <a:pt x="221" y="670"/>
                  </a:cubicBezTo>
                  <a:cubicBezTo>
                    <a:pt x="223" y="669"/>
                    <a:pt x="226" y="668"/>
                    <a:pt x="227" y="666"/>
                  </a:cubicBezTo>
                  <a:cubicBezTo>
                    <a:pt x="227" y="664"/>
                    <a:pt x="222" y="662"/>
                    <a:pt x="221" y="662"/>
                  </a:cubicBezTo>
                  <a:cubicBezTo>
                    <a:pt x="215" y="658"/>
                    <a:pt x="212" y="652"/>
                    <a:pt x="208" y="646"/>
                  </a:cubicBezTo>
                  <a:cubicBezTo>
                    <a:pt x="207" y="645"/>
                    <a:pt x="206" y="642"/>
                    <a:pt x="204" y="642"/>
                  </a:cubicBezTo>
                  <a:cubicBezTo>
                    <a:pt x="203" y="642"/>
                    <a:pt x="202" y="645"/>
                    <a:pt x="201" y="646"/>
                  </a:cubicBezTo>
                  <a:moveTo>
                    <a:pt x="874" y="651"/>
                  </a:moveTo>
                  <a:cubicBezTo>
                    <a:pt x="870" y="656"/>
                    <a:pt x="865" y="661"/>
                    <a:pt x="861" y="664"/>
                  </a:cubicBezTo>
                  <a:cubicBezTo>
                    <a:pt x="862" y="663"/>
                    <a:pt x="859" y="663"/>
                    <a:pt x="859" y="663"/>
                  </a:cubicBezTo>
                  <a:cubicBezTo>
                    <a:pt x="856" y="663"/>
                    <a:pt x="855" y="666"/>
                    <a:pt x="856" y="668"/>
                  </a:cubicBezTo>
                  <a:cubicBezTo>
                    <a:pt x="856" y="672"/>
                    <a:pt x="864" y="675"/>
                    <a:pt x="867" y="677"/>
                  </a:cubicBezTo>
                  <a:cubicBezTo>
                    <a:pt x="869" y="679"/>
                    <a:pt x="871" y="680"/>
                    <a:pt x="873" y="682"/>
                  </a:cubicBezTo>
                  <a:cubicBezTo>
                    <a:pt x="875" y="684"/>
                    <a:pt x="873" y="687"/>
                    <a:pt x="877" y="688"/>
                  </a:cubicBezTo>
                  <a:cubicBezTo>
                    <a:pt x="881" y="689"/>
                    <a:pt x="882" y="684"/>
                    <a:pt x="883" y="682"/>
                  </a:cubicBezTo>
                  <a:cubicBezTo>
                    <a:pt x="886" y="679"/>
                    <a:pt x="889" y="677"/>
                    <a:pt x="892" y="674"/>
                  </a:cubicBezTo>
                  <a:cubicBezTo>
                    <a:pt x="895" y="672"/>
                    <a:pt x="901" y="669"/>
                    <a:pt x="897" y="665"/>
                  </a:cubicBezTo>
                  <a:cubicBezTo>
                    <a:pt x="895" y="663"/>
                    <a:pt x="892" y="662"/>
                    <a:pt x="890" y="660"/>
                  </a:cubicBezTo>
                  <a:cubicBezTo>
                    <a:pt x="886" y="657"/>
                    <a:pt x="884" y="654"/>
                    <a:pt x="882" y="650"/>
                  </a:cubicBezTo>
                  <a:cubicBezTo>
                    <a:pt x="880" y="647"/>
                    <a:pt x="878" y="646"/>
                    <a:pt x="874" y="647"/>
                  </a:cubicBezTo>
                  <a:cubicBezTo>
                    <a:pt x="872" y="648"/>
                    <a:pt x="875" y="649"/>
                    <a:pt x="874" y="651"/>
                  </a:cubicBezTo>
                  <a:moveTo>
                    <a:pt x="970" y="651"/>
                  </a:moveTo>
                  <a:cubicBezTo>
                    <a:pt x="968" y="655"/>
                    <a:pt x="962" y="659"/>
                    <a:pt x="959" y="663"/>
                  </a:cubicBezTo>
                  <a:cubicBezTo>
                    <a:pt x="956" y="665"/>
                    <a:pt x="953" y="668"/>
                    <a:pt x="956" y="672"/>
                  </a:cubicBezTo>
                  <a:cubicBezTo>
                    <a:pt x="960" y="675"/>
                    <a:pt x="963" y="679"/>
                    <a:pt x="967" y="683"/>
                  </a:cubicBezTo>
                  <a:cubicBezTo>
                    <a:pt x="970" y="685"/>
                    <a:pt x="972" y="689"/>
                    <a:pt x="975" y="687"/>
                  </a:cubicBezTo>
                  <a:cubicBezTo>
                    <a:pt x="979" y="684"/>
                    <a:pt x="983" y="680"/>
                    <a:pt x="987" y="676"/>
                  </a:cubicBezTo>
                  <a:cubicBezTo>
                    <a:pt x="990" y="674"/>
                    <a:pt x="995" y="671"/>
                    <a:pt x="994" y="667"/>
                  </a:cubicBezTo>
                  <a:cubicBezTo>
                    <a:pt x="992" y="661"/>
                    <a:pt x="984" y="661"/>
                    <a:pt x="981" y="655"/>
                  </a:cubicBezTo>
                  <a:cubicBezTo>
                    <a:pt x="980" y="653"/>
                    <a:pt x="979" y="650"/>
                    <a:pt x="977" y="649"/>
                  </a:cubicBezTo>
                  <a:cubicBezTo>
                    <a:pt x="976" y="648"/>
                    <a:pt x="974" y="648"/>
                    <a:pt x="973" y="648"/>
                  </a:cubicBezTo>
                  <a:cubicBezTo>
                    <a:pt x="970" y="649"/>
                    <a:pt x="970" y="649"/>
                    <a:pt x="970" y="651"/>
                  </a:cubicBezTo>
                  <a:moveTo>
                    <a:pt x="1066" y="651"/>
                  </a:moveTo>
                  <a:cubicBezTo>
                    <a:pt x="1063" y="656"/>
                    <a:pt x="1057" y="659"/>
                    <a:pt x="1053" y="664"/>
                  </a:cubicBezTo>
                  <a:cubicBezTo>
                    <a:pt x="1050" y="667"/>
                    <a:pt x="1049" y="669"/>
                    <a:pt x="1052" y="672"/>
                  </a:cubicBezTo>
                  <a:cubicBezTo>
                    <a:pt x="1055" y="676"/>
                    <a:pt x="1059" y="679"/>
                    <a:pt x="1062" y="682"/>
                  </a:cubicBezTo>
                  <a:cubicBezTo>
                    <a:pt x="1064" y="683"/>
                    <a:pt x="1068" y="687"/>
                    <a:pt x="1069" y="688"/>
                  </a:cubicBezTo>
                  <a:cubicBezTo>
                    <a:pt x="1075" y="688"/>
                    <a:pt x="1079" y="681"/>
                    <a:pt x="1081" y="677"/>
                  </a:cubicBezTo>
                  <a:cubicBezTo>
                    <a:pt x="1083" y="676"/>
                    <a:pt x="1084" y="674"/>
                    <a:pt x="1086" y="672"/>
                  </a:cubicBezTo>
                  <a:cubicBezTo>
                    <a:pt x="1087" y="671"/>
                    <a:pt x="1091" y="669"/>
                    <a:pt x="1089" y="666"/>
                  </a:cubicBezTo>
                  <a:cubicBezTo>
                    <a:pt x="1087" y="664"/>
                    <a:pt x="1084" y="663"/>
                    <a:pt x="1082" y="661"/>
                  </a:cubicBezTo>
                  <a:cubicBezTo>
                    <a:pt x="1081" y="659"/>
                    <a:pt x="1079" y="656"/>
                    <a:pt x="1078" y="654"/>
                  </a:cubicBezTo>
                  <a:cubicBezTo>
                    <a:pt x="1076" y="652"/>
                    <a:pt x="1074" y="650"/>
                    <a:pt x="1072" y="649"/>
                  </a:cubicBezTo>
                  <a:cubicBezTo>
                    <a:pt x="1071" y="648"/>
                    <a:pt x="1069" y="648"/>
                    <a:pt x="1068" y="649"/>
                  </a:cubicBezTo>
                  <a:cubicBezTo>
                    <a:pt x="1066" y="649"/>
                    <a:pt x="1067" y="650"/>
                    <a:pt x="1066" y="651"/>
                  </a:cubicBezTo>
                  <a:moveTo>
                    <a:pt x="1162" y="651"/>
                  </a:moveTo>
                  <a:cubicBezTo>
                    <a:pt x="1159" y="655"/>
                    <a:pt x="1155" y="658"/>
                    <a:pt x="1151" y="662"/>
                  </a:cubicBezTo>
                  <a:cubicBezTo>
                    <a:pt x="1148" y="665"/>
                    <a:pt x="1145" y="668"/>
                    <a:pt x="1148" y="672"/>
                  </a:cubicBezTo>
                  <a:cubicBezTo>
                    <a:pt x="1150" y="674"/>
                    <a:pt x="1153" y="676"/>
                    <a:pt x="1155" y="678"/>
                  </a:cubicBezTo>
                  <a:cubicBezTo>
                    <a:pt x="1157" y="680"/>
                    <a:pt x="1160" y="683"/>
                    <a:pt x="1162" y="685"/>
                  </a:cubicBezTo>
                  <a:cubicBezTo>
                    <a:pt x="1164" y="687"/>
                    <a:pt x="1167" y="689"/>
                    <a:pt x="1169" y="688"/>
                  </a:cubicBezTo>
                  <a:cubicBezTo>
                    <a:pt x="1170" y="687"/>
                    <a:pt x="1170" y="684"/>
                    <a:pt x="1171" y="683"/>
                  </a:cubicBezTo>
                  <a:cubicBezTo>
                    <a:pt x="1173" y="678"/>
                    <a:pt x="1180" y="676"/>
                    <a:pt x="1184" y="673"/>
                  </a:cubicBezTo>
                  <a:cubicBezTo>
                    <a:pt x="1188" y="669"/>
                    <a:pt x="1186" y="665"/>
                    <a:pt x="1182" y="662"/>
                  </a:cubicBezTo>
                  <a:cubicBezTo>
                    <a:pt x="1177" y="659"/>
                    <a:pt x="1174" y="657"/>
                    <a:pt x="1172" y="652"/>
                  </a:cubicBezTo>
                  <a:cubicBezTo>
                    <a:pt x="1171" y="651"/>
                    <a:pt x="1170" y="649"/>
                    <a:pt x="1168" y="648"/>
                  </a:cubicBezTo>
                  <a:cubicBezTo>
                    <a:pt x="1166" y="648"/>
                    <a:pt x="1165" y="648"/>
                    <a:pt x="1164" y="649"/>
                  </a:cubicBezTo>
                  <a:cubicBezTo>
                    <a:pt x="1162" y="649"/>
                    <a:pt x="1163" y="649"/>
                    <a:pt x="1162" y="651"/>
                  </a:cubicBezTo>
                  <a:moveTo>
                    <a:pt x="1258" y="651"/>
                  </a:moveTo>
                  <a:cubicBezTo>
                    <a:pt x="1256" y="655"/>
                    <a:pt x="1250" y="659"/>
                    <a:pt x="1247" y="663"/>
                  </a:cubicBezTo>
                  <a:cubicBezTo>
                    <a:pt x="1244" y="665"/>
                    <a:pt x="1241" y="668"/>
                    <a:pt x="1244" y="672"/>
                  </a:cubicBezTo>
                  <a:cubicBezTo>
                    <a:pt x="1248" y="675"/>
                    <a:pt x="1251" y="679"/>
                    <a:pt x="1255" y="683"/>
                  </a:cubicBezTo>
                  <a:cubicBezTo>
                    <a:pt x="1258" y="685"/>
                    <a:pt x="1260" y="689"/>
                    <a:pt x="1263" y="687"/>
                  </a:cubicBezTo>
                  <a:cubicBezTo>
                    <a:pt x="1267" y="684"/>
                    <a:pt x="1271" y="680"/>
                    <a:pt x="1275" y="676"/>
                  </a:cubicBezTo>
                  <a:cubicBezTo>
                    <a:pt x="1278" y="674"/>
                    <a:pt x="1283" y="671"/>
                    <a:pt x="1282" y="667"/>
                  </a:cubicBezTo>
                  <a:cubicBezTo>
                    <a:pt x="1280" y="661"/>
                    <a:pt x="1272" y="661"/>
                    <a:pt x="1269" y="655"/>
                  </a:cubicBezTo>
                  <a:cubicBezTo>
                    <a:pt x="1268" y="653"/>
                    <a:pt x="1267" y="650"/>
                    <a:pt x="1265" y="649"/>
                  </a:cubicBezTo>
                  <a:cubicBezTo>
                    <a:pt x="1264" y="648"/>
                    <a:pt x="1262" y="648"/>
                    <a:pt x="1261" y="648"/>
                  </a:cubicBezTo>
                  <a:cubicBezTo>
                    <a:pt x="1258" y="649"/>
                    <a:pt x="1258" y="649"/>
                    <a:pt x="1258" y="651"/>
                  </a:cubicBezTo>
                  <a:moveTo>
                    <a:pt x="679" y="748"/>
                  </a:moveTo>
                  <a:cubicBezTo>
                    <a:pt x="675" y="753"/>
                    <a:pt x="669" y="756"/>
                    <a:pt x="664" y="760"/>
                  </a:cubicBezTo>
                  <a:cubicBezTo>
                    <a:pt x="660" y="765"/>
                    <a:pt x="666" y="770"/>
                    <a:pt x="669" y="773"/>
                  </a:cubicBezTo>
                  <a:cubicBezTo>
                    <a:pt x="672" y="775"/>
                    <a:pt x="674" y="778"/>
                    <a:pt x="677" y="780"/>
                  </a:cubicBezTo>
                  <a:cubicBezTo>
                    <a:pt x="679" y="783"/>
                    <a:pt x="681" y="786"/>
                    <a:pt x="683" y="789"/>
                  </a:cubicBezTo>
                  <a:cubicBezTo>
                    <a:pt x="684" y="790"/>
                    <a:pt x="686" y="785"/>
                    <a:pt x="687" y="784"/>
                  </a:cubicBezTo>
                  <a:cubicBezTo>
                    <a:pt x="688" y="783"/>
                    <a:pt x="689" y="782"/>
                    <a:pt x="690" y="781"/>
                  </a:cubicBezTo>
                  <a:cubicBezTo>
                    <a:pt x="694" y="778"/>
                    <a:pt x="698" y="774"/>
                    <a:pt x="702" y="770"/>
                  </a:cubicBezTo>
                  <a:cubicBezTo>
                    <a:pt x="706" y="766"/>
                    <a:pt x="709" y="762"/>
                    <a:pt x="703" y="759"/>
                  </a:cubicBezTo>
                  <a:cubicBezTo>
                    <a:pt x="701" y="757"/>
                    <a:pt x="698" y="756"/>
                    <a:pt x="695" y="754"/>
                  </a:cubicBezTo>
                  <a:cubicBezTo>
                    <a:pt x="692" y="751"/>
                    <a:pt x="690" y="748"/>
                    <a:pt x="688" y="744"/>
                  </a:cubicBezTo>
                  <a:cubicBezTo>
                    <a:pt x="687" y="742"/>
                    <a:pt x="686" y="739"/>
                    <a:pt x="683" y="739"/>
                  </a:cubicBezTo>
                  <a:cubicBezTo>
                    <a:pt x="678" y="741"/>
                    <a:pt x="681" y="745"/>
                    <a:pt x="679" y="748"/>
                  </a:cubicBezTo>
                  <a:moveTo>
                    <a:pt x="103" y="747"/>
                  </a:moveTo>
                  <a:cubicBezTo>
                    <a:pt x="101" y="749"/>
                    <a:pt x="98" y="751"/>
                    <a:pt x="96" y="753"/>
                  </a:cubicBezTo>
                  <a:cubicBezTo>
                    <a:pt x="93" y="756"/>
                    <a:pt x="89" y="759"/>
                    <a:pt x="86" y="763"/>
                  </a:cubicBezTo>
                  <a:cubicBezTo>
                    <a:pt x="84" y="767"/>
                    <a:pt x="91" y="770"/>
                    <a:pt x="94" y="772"/>
                  </a:cubicBezTo>
                  <a:cubicBezTo>
                    <a:pt x="96" y="773"/>
                    <a:pt x="98" y="774"/>
                    <a:pt x="100" y="777"/>
                  </a:cubicBezTo>
                  <a:cubicBezTo>
                    <a:pt x="101" y="779"/>
                    <a:pt x="102" y="783"/>
                    <a:pt x="105" y="784"/>
                  </a:cubicBezTo>
                  <a:cubicBezTo>
                    <a:pt x="110" y="786"/>
                    <a:pt x="113" y="777"/>
                    <a:pt x="115" y="774"/>
                  </a:cubicBezTo>
                  <a:cubicBezTo>
                    <a:pt x="118" y="771"/>
                    <a:pt x="130" y="766"/>
                    <a:pt x="126" y="761"/>
                  </a:cubicBezTo>
                  <a:cubicBezTo>
                    <a:pt x="124" y="759"/>
                    <a:pt x="122" y="758"/>
                    <a:pt x="119" y="757"/>
                  </a:cubicBezTo>
                  <a:cubicBezTo>
                    <a:pt x="117" y="755"/>
                    <a:pt x="114" y="753"/>
                    <a:pt x="112" y="751"/>
                  </a:cubicBezTo>
                  <a:cubicBezTo>
                    <a:pt x="111" y="749"/>
                    <a:pt x="110" y="746"/>
                    <a:pt x="108" y="745"/>
                  </a:cubicBezTo>
                  <a:cubicBezTo>
                    <a:pt x="107" y="744"/>
                    <a:pt x="106" y="744"/>
                    <a:pt x="105" y="744"/>
                  </a:cubicBezTo>
                  <a:cubicBezTo>
                    <a:pt x="103" y="745"/>
                    <a:pt x="103" y="745"/>
                    <a:pt x="103" y="747"/>
                  </a:cubicBezTo>
                  <a:moveTo>
                    <a:pt x="198" y="747"/>
                  </a:moveTo>
                  <a:cubicBezTo>
                    <a:pt x="195" y="752"/>
                    <a:pt x="190" y="755"/>
                    <a:pt x="186" y="759"/>
                  </a:cubicBezTo>
                  <a:cubicBezTo>
                    <a:pt x="183" y="762"/>
                    <a:pt x="179" y="765"/>
                    <a:pt x="184" y="768"/>
                  </a:cubicBezTo>
                  <a:cubicBezTo>
                    <a:pt x="186" y="770"/>
                    <a:pt x="188" y="771"/>
                    <a:pt x="190" y="772"/>
                  </a:cubicBezTo>
                  <a:cubicBezTo>
                    <a:pt x="193" y="774"/>
                    <a:pt x="195" y="776"/>
                    <a:pt x="197" y="779"/>
                  </a:cubicBezTo>
                  <a:cubicBezTo>
                    <a:pt x="200" y="784"/>
                    <a:pt x="203" y="786"/>
                    <a:pt x="207" y="781"/>
                  </a:cubicBezTo>
                  <a:cubicBezTo>
                    <a:pt x="210" y="777"/>
                    <a:pt x="213" y="773"/>
                    <a:pt x="217" y="769"/>
                  </a:cubicBezTo>
                  <a:cubicBezTo>
                    <a:pt x="218" y="767"/>
                    <a:pt x="221" y="766"/>
                    <a:pt x="221" y="764"/>
                  </a:cubicBezTo>
                  <a:cubicBezTo>
                    <a:pt x="222" y="762"/>
                    <a:pt x="218" y="760"/>
                    <a:pt x="217" y="759"/>
                  </a:cubicBezTo>
                  <a:cubicBezTo>
                    <a:pt x="213" y="756"/>
                    <a:pt x="211" y="751"/>
                    <a:pt x="208" y="748"/>
                  </a:cubicBezTo>
                  <a:cubicBezTo>
                    <a:pt x="207" y="746"/>
                    <a:pt x="205" y="745"/>
                    <a:pt x="203" y="744"/>
                  </a:cubicBezTo>
                  <a:cubicBezTo>
                    <a:pt x="202" y="744"/>
                    <a:pt x="201" y="744"/>
                    <a:pt x="200" y="744"/>
                  </a:cubicBezTo>
                  <a:cubicBezTo>
                    <a:pt x="198" y="745"/>
                    <a:pt x="199" y="745"/>
                    <a:pt x="198" y="747"/>
                  </a:cubicBezTo>
                  <a:moveTo>
                    <a:pt x="294" y="747"/>
                  </a:moveTo>
                  <a:cubicBezTo>
                    <a:pt x="291" y="751"/>
                    <a:pt x="286" y="755"/>
                    <a:pt x="282" y="758"/>
                  </a:cubicBezTo>
                  <a:cubicBezTo>
                    <a:pt x="279" y="761"/>
                    <a:pt x="277" y="765"/>
                    <a:pt x="281" y="769"/>
                  </a:cubicBezTo>
                  <a:cubicBezTo>
                    <a:pt x="284" y="771"/>
                    <a:pt x="286" y="773"/>
                    <a:pt x="289" y="776"/>
                  </a:cubicBezTo>
                  <a:cubicBezTo>
                    <a:pt x="291" y="778"/>
                    <a:pt x="293" y="781"/>
                    <a:pt x="295" y="783"/>
                  </a:cubicBezTo>
                  <a:cubicBezTo>
                    <a:pt x="300" y="787"/>
                    <a:pt x="303" y="781"/>
                    <a:pt x="305" y="778"/>
                  </a:cubicBezTo>
                  <a:cubicBezTo>
                    <a:pt x="306" y="776"/>
                    <a:pt x="307" y="775"/>
                    <a:pt x="308" y="773"/>
                  </a:cubicBezTo>
                  <a:cubicBezTo>
                    <a:pt x="310" y="771"/>
                    <a:pt x="313" y="769"/>
                    <a:pt x="315" y="768"/>
                  </a:cubicBezTo>
                  <a:cubicBezTo>
                    <a:pt x="321" y="764"/>
                    <a:pt x="318" y="761"/>
                    <a:pt x="314" y="758"/>
                  </a:cubicBezTo>
                  <a:cubicBezTo>
                    <a:pt x="309" y="755"/>
                    <a:pt x="306" y="754"/>
                    <a:pt x="304" y="749"/>
                  </a:cubicBezTo>
                  <a:cubicBezTo>
                    <a:pt x="303" y="747"/>
                    <a:pt x="302" y="745"/>
                    <a:pt x="300" y="744"/>
                  </a:cubicBezTo>
                  <a:cubicBezTo>
                    <a:pt x="299" y="744"/>
                    <a:pt x="297" y="744"/>
                    <a:pt x="296" y="744"/>
                  </a:cubicBezTo>
                  <a:cubicBezTo>
                    <a:pt x="294" y="745"/>
                    <a:pt x="295" y="745"/>
                    <a:pt x="294" y="747"/>
                  </a:cubicBezTo>
                  <a:moveTo>
                    <a:pt x="391" y="747"/>
                  </a:moveTo>
                  <a:cubicBezTo>
                    <a:pt x="389" y="749"/>
                    <a:pt x="386" y="751"/>
                    <a:pt x="384" y="753"/>
                  </a:cubicBezTo>
                  <a:cubicBezTo>
                    <a:pt x="381" y="756"/>
                    <a:pt x="377" y="759"/>
                    <a:pt x="374" y="763"/>
                  </a:cubicBezTo>
                  <a:cubicBezTo>
                    <a:pt x="372" y="767"/>
                    <a:pt x="379" y="770"/>
                    <a:pt x="382" y="772"/>
                  </a:cubicBezTo>
                  <a:cubicBezTo>
                    <a:pt x="384" y="773"/>
                    <a:pt x="386" y="774"/>
                    <a:pt x="388" y="777"/>
                  </a:cubicBezTo>
                  <a:cubicBezTo>
                    <a:pt x="389" y="779"/>
                    <a:pt x="390" y="783"/>
                    <a:pt x="393" y="784"/>
                  </a:cubicBezTo>
                  <a:cubicBezTo>
                    <a:pt x="398" y="786"/>
                    <a:pt x="401" y="777"/>
                    <a:pt x="403" y="774"/>
                  </a:cubicBezTo>
                  <a:cubicBezTo>
                    <a:pt x="406" y="771"/>
                    <a:pt x="418" y="766"/>
                    <a:pt x="414" y="761"/>
                  </a:cubicBezTo>
                  <a:cubicBezTo>
                    <a:pt x="412" y="759"/>
                    <a:pt x="410" y="758"/>
                    <a:pt x="407" y="757"/>
                  </a:cubicBezTo>
                  <a:cubicBezTo>
                    <a:pt x="405" y="755"/>
                    <a:pt x="402" y="753"/>
                    <a:pt x="400" y="751"/>
                  </a:cubicBezTo>
                  <a:cubicBezTo>
                    <a:pt x="399" y="749"/>
                    <a:pt x="398" y="746"/>
                    <a:pt x="396" y="745"/>
                  </a:cubicBezTo>
                  <a:cubicBezTo>
                    <a:pt x="395" y="744"/>
                    <a:pt x="394" y="744"/>
                    <a:pt x="393" y="744"/>
                  </a:cubicBezTo>
                  <a:cubicBezTo>
                    <a:pt x="391" y="745"/>
                    <a:pt x="391" y="745"/>
                    <a:pt x="391" y="747"/>
                  </a:cubicBezTo>
                  <a:moveTo>
                    <a:pt x="486" y="747"/>
                  </a:moveTo>
                  <a:cubicBezTo>
                    <a:pt x="483" y="752"/>
                    <a:pt x="478" y="755"/>
                    <a:pt x="474" y="759"/>
                  </a:cubicBezTo>
                  <a:cubicBezTo>
                    <a:pt x="471" y="762"/>
                    <a:pt x="467" y="765"/>
                    <a:pt x="472" y="768"/>
                  </a:cubicBezTo>
                  <a:cubicBezTo>
                    <a:pt x="474" y="770"/>
                    <a:pt x="476" y="771"/>
                    <a:pt x="478" y="772"/>
                  </a:cubicBezTo>
                  <a:cubicBezTo>
                    <a:pt x="481" y="774"/>
                    <a:pt x="483" y="776"/>
                    <a:pt x="485" y="779"/>
                  </a:cubicBezTo>
                  <a:cubicBezTo>
                    <a:pt x="488" y="784"/>
                    <a:pt x="491" y="786"/>
                    <a:pt x="495" y="781"/>
                  </a:cubicBezTo>
                  <a:cubicBezTo>
                    <a:pt x="498" y="777"/>
                    <a:pt x="501" y="773"/>
                    <a:pt x="505" y="769"/>
                  </a:cubicBezTo>
                  <a:cubicBezTo>
                    <a:pt x="506" y="767"/>
                    <a:pt x="509" y="766"/>
                    <a:pt x="509" y="764"/>
                  </a:cubicBezTo>
                  <a:cubicBezTo>
                    <a:pt x="510" y="762"/>
                    <a:pt x="506" y="760"/>
                    <a:pt x="505" y="759"/>
                  </a:cubicBezTo>
                  <a:cubicBezTo>
                    <a:pt x="501" y="756"/>
                    <a:pt x="499" y="751"/>
                    <a:pt x="496" y="748"/>
                  </a:cubicBezTo>
                  <a:cubicBezTo>
                    <a:pt x="495" y="746"/>
                    <a:pt x="493" y="745"/>
                    <a:pt x="491" y="744"/>
                  </a:cubicBezTo>
                  <a:cubicBezTo>
                    <a:pt x="490" y="744"/>
                    <a:pt x="489" y="744"/>
                    <a:pt x="488" y="744"/>
                  </a:cubicBezTo>
                  <a:cubicBezTo>
                    <a:pt x="486" y="745"/>
                    <a:pt x="487" y="745"/>
                    <a:pt x="486" y="747"/>
                  </a:cubicBezTo>
                  <a:moveTo>
                    <a:pt x="582" y="747"/>
                  </a:moveTo>
                  <a:cubicBezTo>
                    <a:pt x="579" y="751"/>
                    <a:pt x="574" y="755"/>
                    <a:pt x="570" y="758"/>
                  </a:cubicBezTo>
                  <a:cubicBezTo>
                    <a:pt x="567" y="761"/>
                    <a:pt x="565" y="765"/>
                    <a:pt x="569" y="769"/>
                  </a:cubicBezTo>
                  <a:cubicBezTo>
                    <a:pt x="572" y="771"/>
                    <a:pt x="574" y="773"/>
                    <a:pt x="577" y="776"/>
                  </a:cubicBezTo>
                  <a:cubicBezTo>
                    <a:pt x="579" y="778"/>
                    <a:pt x="581" y="781"/>
                    <a:pt x="583" y="783"/>
                  </a:cubicBezTo>
                  <a:cubicBezTo>
                    <a:pt x="588" y="787"/>
                    <a:pt x="591" y="781"/>
                    <a:pt x="593" y="778"/>
                  </a:cubicBezTo>
                  <a:cubicBezTo>
                    <a:pt x="594" y="776"/>
                    <a:pt x="595" y="775"/>
                    <a:pt x="596" y="773"/>
                  </a:cubicBezTo>
                  <a:cubicBezTo>
                    <a:pt x="598" y="771"/>
                    <a:pt x="601" y="769"/>
                    <a:pt x="603" y="768"/>
                  </a:cubicBezTo>
                  <a:cubicBezTo>
                    <a:pt x="609" y="764"/>
                    <a:pt x="606" y="761"/>
                    <a:pt x="602" y="758"/>
                  </a:cubicBezTo>
                  <a:cubicBezTo>
                    <a:pt x="597" y="755"/>
                    <a:pt x="594" y="754"/>
                    <a:pt x="592" y="749"/>
                  </a:cubicBezTo>
                  <a:cubicBezTo>
                    <a:pt x="591" y="747"/>
                    <a:pt x="590" y="745"/>
                    <a:pt x="588" y="744"/>
                  </a:cubicBezTo>
                  <a:cubicBezTo>
                    <a:pt x="587" y="744"/>
                    <a:pt x="585" y="744"/>
                    <a:pt x="584" y="744"/>
                  </a:cubicBezTo>
                  <a:cubicBezTo>
                    <a:pt x="582" y="745"/>
                    <a:pt x="583" y="745"/>
                    <a:pt x="582" y="747"/>
                  </a:cubicBezTo>
                  <a:moveTo>
                    <a:pt x="778" y="747"/>
                  </a:moveTo>
                  <a:cubicBezTo>
                    <a:pt x="775" y="751"/>
                    <a:pt x="771" y="755"/>
                    <a:pt x="766" y="758"/>
                  </a:cubicBezTo>
                  <a:cubicBezTo>
                    <a:pt x="763" y="761"/>
                    <a:pt x="761" y="765"/>
                    <a:pt x="765" y="769"/>
                  </a:cubicBezTo>
                  <a:cubicBezTo>
                    <a:pt x="770" y="772"/>
                    <a:pt x="773" y="776"/>
                    <a:pt x="777" y="781"/>
                  </a:cubicBezTo>
                  <a:cubicBezTo>
                    <a:pt x="781" y="785"/>
                    <a:pt x="784" y="785"/>
                    <a:pt x="788" y="781"/>
                  </a:cubicBezTo>
                  <a:cubicBezTo>
                    <a:pt x="791" y="777"/>
                    <a:pt x="793" y="771"/>
                    <a:pt x="798" y="768"/>
                  </a:cubicBezTo>
                  <a:cubicBezTo>
                    <a:pt x="800" y="767"/>
                    <a:pt x="802" y="766"/>
                    <a:pt x="802" y="763"/>
                  </a:cubicBezTo>
                  <a:cubicBezTo>
                    <a:pt x="802" y="761"/>
                    <a:pt x="800" y="760"/>
                    <a:pt x="799" y="759"/>
                  </a:cubicBezTo>
                  <a:cubicBezTo>
                    <a:pt x="794" y="757"/>
                    <a:pt x="792" y="753"/>
                    <a:pt x="789" y="749"/>
                  </a:cubicBezTo>
                  <a:cubicBezTo>
                    <a:pt x="788" y="747"/>
                    <a:pt x="786" y="745"/>
                    <a:pt x="784" y="744"/>
                  </a:cubicBezTo>
                  <a:cubicBezTo>
                    <a:pt x="783" y="744"/>
                    <a:pt x="782" y="744"/>
                    <a:pt x="780" y="744"/>
                  </a:cubicBezTo>
                  <a:cubicBezTo>
                    <a:pt x="778" y="745"/>
                    <a:pt x="779" y="745"/>
                    <a:pt x="778" y="747"/>
                  </a:cubicBezTo>
                  <a:moveTo>
                    <a:pt x="874" y="747"/>
                  </a:moveTo>
                  <a:cubicBezTo>
                    <a:pt x="871" y="751"/>
                    <a:pt x="866" y="755"/>
                    <a:pt x="862" y="758"/>
                  </a:cubicBezTo>
                  <a:cubicBezTo>
                    <a:pt x="859" y="761"/>
                    <a:pt x="857" y="765"/>
                    <a:pt x="861" y="769"/>
                  </a:cubicBezTo>
                  <a:cubicBezTo>
                    <a:pt x="864" y="771"/>
                    <a:pt x="866" y="773"/>
                    <a:pt x="869" y="776"/>
                  </a:cubicBezTo>
                  <a:cubicBezTo>
                    <a:pt x="871" y="778"/>
                    <a:pt x="873" y="781"/>
                    <a:pt x="876" y="783"/>
                  </a:cubicBezTo>
                  <a:cubicBezTo>
                    <a:pt x="880" y="787"/>
                    <a:pt x="883" y="781"/>
                    <a:pt x="885" y="778"/>
                  </a:cubicBezTo>
                  <a:cubicBezTo>
                    <a:pt x="886" y="776"/>
                    <a:pt x="887" y="775"/>
                    <a:pt x="888" y="773"/>
                  </a:cubicBezTo>
                  <a:cubicBezTo>
                    <a:pt x="890" y="771"/>
                    <a:pt x="893" y="769"/>
                    <a:pt x="896" y="768"/>
                  </a:cubicBezTo>
                  <a:cubicBezTo>
                    <a:pt x="901" y="764"/>
                    <a:pt x="898" y="761"/>
                    <a:pt x="894" y="758"/>
                  </a:cubicBezTo>
                  <a:cubicBezTo>
                    <a:pt x="889" y="755"/>
                    <a:pt x="887" y="754"/>
                    <a:pt x="884" y="749"/>
                  </a:cubicBezTo>
                  <a:cubicBezTo>
                    <a:pt x="883" y="747"/>
                    <a:pt x="882" y="745"/>
                    <a:pt x="880" y="744"/>
                  </a:cubicBezTo>
                  <a:cubicBezTo>
                    <a:pt x="879" y="744"/>
                    <a:pt x="877" y="744"/>
                    <a:pt x="876" y="744"/>
                  </a:cubicBezTo>
                  <a:cubicBezTo>
                    <a:pt x="874" y="745"/>
                    <a:pt x="875" y="745"/>
                    <a:pt x="874" y="747"/>
                  </a:cubicBezTo>
                  <a:moveTo>
                    <a:pt x="970" y="747"/>
                  </a:moveTo>
                  <a:cubicBezTo>
                    <a:pt x="968" y="751"/>
                    <a:pt x="963" y="755"/>
                    <a:pt x="959" y="758"/>
                  </a:cubicBezTo>
                  <a:cubicBezTo>
                    <a:pt x="956" y="761"/>
                    <a:pt x="951" y="764"/>
                    <a:pt x="956" y="768"/>
                  </a:cubicBezTo>
                  <a:cubicBezTo>
                    <a:pt x="957" y="769"/>
                    <a:pt x="959" y="770"/>
                    <a:pt x="960" y="770"/>
                  </a:cubicBezTo>
                  <a:cubicBezTo>
                    <a:pt x="962" y="770"/>
                    <a:pt x="964" y="775"/>
                    <a:pt x="965" y="776"/>
                  </a:cubicBezTo>
                  <a:cubicBezTo>
                    <a:pt x="968" y="779"/>
                    <a:pt x="971" y="787"/>
                    <a:pt x="977" y="783"/>
                  </a:cubicBezTo>
                  <a:cubicBezTo>
                    <a:pt x="979" y="782"/>
                    <a:pt x="980" y="779"/>
                    <a:pt x="981" y="777"/>
                  </a:cubicBezTo>
                  <a:cubicBezTo>
                    <a:pt x="983" y="774"/>
                    <a:pt x="985" y="772"/>
                    <a:pt x="988" y="770"/>
                  </a:cubicBezTo>
                  <a:cubicBezTo>
                    <a:pt x="990" y="769"/>
                    <a:pt x="994" y="767"/>
                    <a:pt x="994" y="764"/>
                  </a:cubicBezTo>
                  <a:cubicBezTo>
                    <a:pt x="995" y="762"/>
                    <a:pt x="992" y="760"/>
                    <a:pt x="991" y="759"/>
                  </a:cubicBezTo>
                  <a:cubicBezTo>
                    <a:pt x="986" y="756"/>
                    <a:pt x="982" y="754"/>
                    <a:pt x="980" y="749"/>
                  </a:cubicBezTo>
                  <a:cubicBezTo>
                    <a:pt x="979" y="747"/>
                    <a:pt x="978" y="745"/>
                    <a:pt x="976" y="744"/>
                  </a:cubicBezTo>
                  <a:cubicBezTo>
                    <a:pt x="974" y="743"/>
                    <a:pt x="973" y="744"/>
                    <a:pt x="972" y="744"/>
                  </a:cubicBezTo>
                  <a:cubicBezTo>
                    <a:pt x="970" y="745"/>
                    <a:pt x="970" y="745"/>
                    <a:pt x="970" y="747"/>
                  </a:cubicBezTo>
                  <a:moveTo>
                    <a:pt x="1066" y="747"/>
                  </a:moveTo>
                  <a:cubicBezTo>
                    <a:pt x="1063" y="751"/>
                    <a:pt x="1059" y="755"/>
                    <a:pt x="1054" y="758"/>
                  </a:cubicBezTo>
                  <a:cubicBezTo>
                    <a:pt x="1051" y="761"/>
                    <a:pt x="1049" y="765"/>
                    <a:pt x="1053" y="769"/>
                  </a:cubicBezTo>
                  <a:cubicBezTo>
                    <a:pt x="1058" y="772"/>
                    <a:pt x="1061" y="776"/>
                    <a:pt x="1065" y="781"/>
                  </a:cubicBezTo>
                  <a:cubicBezTo>
                    <a:pt x="1069" y="785"/>
                    <a:pt x="1072" y="785"/>
                    <a:pt x="1076" y="781"/>
                  </a:cubicBezTo>
                  <a:cubicBezTo>
                    <a:pt x="1079" y="777"/>
                    <a:pt x="1081" y="771"/>
                    <a:pt x="1086" y="768"/>
                  </a:cubicBezTo>
                  <a:cubicBezTo>
                    <a:pt x="1088" y="767"/>
                    <a:pt x="1090" y="766"/>
                    <a:pt x="1090" y="763"/>
                  </a:cubicBezTo>
                  <a:cubicBezTo>
                    <a:pt x="1090" y="761"/>
                    <a:pt x="1088" y="760"/>
                    <a:pt x="1087" y="759"/>
                  </a:cubicBezTo>
                  <a:cubicBezTo>
                    <a:pt x="1082" y="757"/>
                    <a:pt x="1080" y="753"/>
                    <a:pt x="1077" y="749"/>
                  </a:cubicBezTo>
                  <a:cubicBezTo>
                    <a:pt x="1076" y="747"/>
                    <a:pt x="1074" y="745"/>
                    <a:pt x="1072" y="744"/>
                  </a:cubicBezTo>
                  <a:cubicBezTo>
                    <a:pt x="1071" y="744"/>
                    <a:pt x="1070" y="744"/>
                    <a:pt x="1068" y="744"/>
                  </a:cubicBezTo>
                  <a:cubicBezTo>
                    <a:pt x="1066" y="745"/>
                    <a:pt x="1067" y="745"/>
                    <a:pt x="1066" y="747"/>
                  </a:cubicBezTo>
                  <a:moveTo>
                    <a:pt x="1156" y="755"/>
                  </a:moveTo>
                  <a:cubicBezTo>
                    <a:pt x="1153" y="757"/>
                    <a:pt x="1143" y="762"/>
                    <a:pt x="1147" y="766"/>
                  </a:cubicBezTo>
                  <a:cubicBezTo>
                    <a:pt x="1150" y="769"/>
                    <a:pt x="1153" y="770"/>
                    <a:pt x="1155" y="773"/>
                  </a:cubicBezTo>
                  <a:cubicBezTo>
                    <a:pt x="1158" y="776"/>
                    <a:pt x="1160" y="780"/>
                    <a:pt x="1162" y="783"/>
                  </a:cubicBezTo>
                  <a:cubicBezTo>
                    <a:pt x="1163" y="785"/>
                    <a:pt x="1165" y="788"/>
                    <a:pt x="1168" y="788"/>
                  </a:cubicBezTo>
                  <a:cubicBezTo>
                    <a:pt x="1170" y="788"/>
                    <a:pt x="1171" y="785"/>
                    <a:pt x="1172" y="784"/>
                  </a:cubicBezTo>
                  <a:cubicBezTo>
                    <a:pt x="1174" y="779"/>
                    <a:pt x="1178" y="777"/>
                    <a:pt x="1182" y="774"/>
                  </a:cubicBezTo>
                  <a:cubicBezTo>
                    <a:pt x="1185" y="773"/>
                    <a:pt x="1192" y="768"/>
                    <a:pt x="1192" y="765"/>
                  </a:cubicBezTo>
                  <a:cubicBezTo>
                    <a:pt x="1191" y="764"/>
                    <a:pt x="1188" y="762"/>
                    <a:pt x="1188" y="762"/>
                  </a:cubicBezTo>
                  <a:cubicBezTo>
                    <a:pt x="1185" y="760"/>
                    <a:pt x="1182" y="759"/>
                    <a:pt x="1179" y="757"/>
                  </a:cubicBezTo>
                  <a:cubicBezTo>
                    <a:pt x="1176" y="755"/>
                    <a:pt x="1174" y="753"/>
                    <a:pt x="1173" y="751"/>
                  </a:cubicBezTo>
                  <a:cubicBezTo>
                    <a:pt x="1172" y="749"/>
                    <a:pt x="1171" y="746"/>
                    <a:pt x="1169" y="744"/>
                  </a:cubicBezTo>
                  <a:cubicBezTo>
                    <a:pt x="1162" y="740"/>
                    <a:pt x="1159" y="752"/>
                    <a:pt x="1156" y="755"/>
                  </a:cubicBezTo>
                  <a:moveTo>
                    <a:pt x="1258" y="747"/>
                  </a:moveTo>
                  <a:cubicBezTo>
                    <a:pt x="1254" y="754"/>
                    <a:pt x="1247" y="759"/>
                    <a:pt x="1241" y="763"/>
                  </a:cubicBezTo>
                  <a:cubicBezTo>
                    <a:pt x="1240" y="764"/>
                    <a:pt x="1238" y="766"/>
                    <a:pt x="1239" y="767"/>
                  </a:cubicBezTo>
                  <a:cubicBezTo>
                    <a:pt x="1242" y="769"/>
                    <a:pt x="1245" y="770"/>
                    <a:pt x="1247" y="773"/>
                  </a:cubicBezTo>
                  <a:cubicBezTo>
                    <a:pt x="1253" y="778"/>
                    <a:pt x="1257" y="785"/>
                    <a:pt x="1260" y="791"/>
                  </a:cubicBezTo>
                  <a:cubicBezTo>
                    <a:pt x="1261" y="794"/>
                    <a:pt x="1262" y="797"/>
                    <a:pt x="1263" y="800"/>
                  </a:cubicBezTo>
                  <a:cubicBezTo>
                    <a:pt x="1265" y="803"/>
                    <a:pt x="1266" y="799"/>
                    <a:pt x="1266" y="798"/>
                  </a:cubicBezTo>
                  <a:cubicBezTo>
                    <a:pt x="1271" y="790"/>
                    <a:pt x="1277" y="782"/>
                    <a:pt x="1283" y="776"/>
                  </a:cubicBezTo>
                  <a:cubicBezTo>
                    <a:pt x="1286" y="773"/>
                    <a:pt x="1290" y="772"/>
                    <a:pt x="1293" y="770"/>
                  </a:cubicBezTo>
                  <a:cubicBezTo>
                    <a:pt x="1296" y="768"/>
                    <a:pt x="1290" y="766"/>
                    <a:pt x="1289" y="766"/>
                  </a:cubicBezTo>
                  <a:cubicBezTo>
                    <a:pt x="1281" y="763"/>
                    <a:pt x="1277" y="758"/>
                    <a:pt x="1272" y="752"/>
                  </a:cubicBezTo>
                  <a:cubicBezTo>
                    <a:pt x="1270" y="750"/>
                    <a:pt x="1267" y="747"/>
                    <a:pt x="1264" y="745"/>
                  </a:cubicBezTo>
                  <a:cubicBezTo>
                    <a:pt x="1263" y="744"/>
                    <a:pt x="1261" y="744"/>
                    <a:pt x="1260" y="744"/>
                  </a:cubicBezTo>
                  <a:cubicBezTo>
                    <a:pt x="1258" y="744"/>
                    <a:pt x="1258" y="745"/>
                    <a:pt x="1258" y="747"/>
                  </a:cubicBezTo>
                  <a:moveTo>
                    <a:pt x="679" y="844"/>
                  </a:moveTo>
                  <a:cubicBezTo>
                    <a:pt x="676" y="848"/>
                    <a:pt x="673" y="851"/>
                    <a:pt x="669" y="853"/>
                  </a:cubicBezTo>
                  <a:cubicBezTo>
                    <a:pt x="667" y="855"/>
                    <a:pt x="662" y="857"/>
                    <a:pt x="663" y="860"/>
                  </a:cubicBezTo>
                  <a:cubicBezTo>
                    <a:pt x="664" y="865"/>
                    <a:pt x="672" y="867"/>
                    <a:pt x="675" y="871"/>
                  </a:cubicBezTo>
                  <a:cubicBezTo>
                    <a:pt x="677" y="876"/>
                    <a:pt x="679" y="881"/>
                    <a:pt x="682" y="885"/>
                  </a:cubicBezTo>
                  <a:cubicBezTo>
                    <a:pt x="684" y="888"/>
                    <a:pt x="689" y="879"/>
                    <a:pt x="690" y="878"/>
                  </a:cubicBezTo>
                  <a:cubicBezTo>
                    <a:pt x="693" y="874"/>
                    <a:pt x="695" y="869"/>
                    <a:pt x="699" y="866"/>
                  </a:cubicBezTo>
                  <a:cubicBezTo>
                    <a:pt x="702" y="865"/>
                    <a:pt x="706" y="863"/>
                    <a:pt x="707" y="859"/>
                  </a:cubicBezTo>
                  <a:cubicBezTo>
                    <a:pt x="707" y="856"/>
                    <a:pt x="704" y="855"/>
                    <a:pt x="701" y="854"/>
                  </a:cubicBezTo>
                  <a:cubicBezTo>
                    <a:pt x="694" y="852"/>
                    <a:pt x="691" y="846"/>
                    <a:pt x="688" y="839"/>
                  </a:cubicBezTo>
                  <a:cubicBezTo>
                    <a:pt x="687" y="838"/>
                    <a:pt x="685" y="834"/>
                    <a:pt x="683" y="835"/>
                  </a:cubicBezTo>
                  <a:cubicBezTo>
                    <a:pt x="679" y="836"/>
                    <a:pt x="680" y="842"/>
                    <a:pt x="679" y="844"/>
                  </a:cubicBezTo>
                  <a:moveTo>
                    <a:pt x="95" y="851"/>
                  </a:moveTo>
                  <a:cubicBezTo>
                    <a:pt x="92" y="854"/>
                    <a:pt x="85" y="855"/>
                    <a:pt x="86" y="861"/>
                  </a:cubicBezTo>
                  <a:cubicBezTo>
                    <a:pt x="88" y="865"/>
                    <a:pt x="94" y="866"/>
                    <a:pt x="97" y="869"/>
                  </a:cubicBezTo>
                  <a:cubicBezTo>
                    <a:pt x="99" y="871"/>
                    <a:pt x="101" y="874"/>
                    <a:pt x="103" y="876"/>
                  </a:cubicBezTo>
                  <a:cubicBezTo>
                    <a:pt x="104" y="877"/>
                    <a:pt x="105" y="879"/>
                    <a:pt x="106" y="879"/>
                  </a:cubicBezTo>
                  <a:cubicBezTo>
                    <a:pt x="109" y="879"/>
                    <a:pt x="111" y="876"/>
                    <a:pt x="112" y="875"/>
                  </a:cubicBezTo>
                  <a:cubicBezTo>
                    <a:pt x="114" y="872"/>
                    <a:pt x="117" y="870"/>
                    <a:pt x="119" y="867"/>
                  </a:cubicBezTo>
                  <a:cubicBezTo>
                    <a:pt x="122" y="866"/>
                    <a:pt x="129" y="860"/>
                    <a:pt x="126" y="856"/>
                  </a:cubicBezTo>
                  <a:cubicBezTo>
                    <a:pt x="122" y="853"/>
                    <a:pt x="117" y="853"/>
                    <a:pt x="114" y="850"/>
                  </a:cubicBezTo>
                  <a:cubicBezTo>
                    <a:pt x="112" y="847"/>
                    <a:pt x="111" y="841"/>
                    <a:pt x="106" y="841"/>
                  </a:cubicBezTo>
                  <a:cubicBezTo>
                    <a:pt x="101" y="841"/>
                    <a:pt x="99" y="848"/>
                    <a:pt x="95" y="851"/>
                  </a:cubicBezTo>
                  <a:moveTo>
                    <a:pt x="191" y="851"/>
                  </a:moveTo>
                  <a:cubicBezTo>
                    <a:pt x="188" y="854"/>
                    <a:pt x="178" y="856"/>
                    <a:pt x="182" y="862"/>
                  </a:cubicBezTo>
                  <a:cubicBezTo>
                    <a:pt x="184" y="864"/>
                    <a:pt x="187" y="867"/>
                    <a:pt x="190" y="869"/>
                  </a:cubicBezTo>
                  <a:cubicBezTo>
                    <a:pt x="193" y="873"/>
                    <a:pt x="197" y="876"/>
                    <a:pt x="200" y="879"/>
                  </a:cubicBezTo>
                  <a:cubicBezTo>
                    <a:pt x="203" y="881"/>
                    <a:pt x="205" y="878"/>
                    <a:pt x="208" y="876"/>
                  </a:cubicBezTo>
                  <a:cubicBezTo>
                    <a:pt x="212" y="872"/>
                    <a:pt x="215" y="868"/>
                    <a:pt x="219" y="864"/>
                  </a:cubicBezTo>
                  <a:cubicBezTo>
                    <a:pt x="220" y="862"/>
                    <a:pt x="221" y="861"/>
                    <a:pt x="222" y="859"/>
                  </a:cubicBezTo>
                  <a:cubicBezTo>
                    <a:pt x="222" y="856"/>
                    <a:pt x="219" y="855"/>
                    <a:pt x="218" y="854"/>
                  </a:cubicBezTo>
                  <a:cubicBezTo>
                    <a:pt x="214" y="853"/>
                    <a:pt x="211" y="851"/>
                    <a:pt x="209" y="847"/>
                  </a:cubicBezTo>
                  <a:cubicBezTo>
                    <a:pt x="208" y="845"/>
                    <a:pt x="207" y="843"/>
                    <a:pt x="205" y="841"/>
                  </a:cubicBezTo>
                  <a:cubicBezTo>
                    <a:pt x="199" y="837"/>
                    <a:pt x="195" y="848"/>
                    <a:pt x="191" y="851"/>
                  </a:cubicBezTo>
                  <a:moveTo>
                    <a:pt x="294" y="843"/>
                  </a:moveTo>
                  <a:cubicBezTo>
                    <a:pt x="291" y="848"/>
                    <a:pt x="285" y="851"/>
                    <a:pt x="281" y="855"/>
                  </a:cubicBezTo>
                  <a:cubicBezTo>
                    <a:pt x="278" y="858"/>
                    <a:pt x="277" y="859"/>
                    <a:pt x="280" y="862"/>
                  </a:cubicBezTo>
                  <a:cubicBezTo>
                    <a:pt x="283" y="866"/>
                    <a:pt x="287" y="870"/>
                    <a:pt x="290" y="873"/>
                  </a:cubicBezTo>
                  <a:cubicBezTo>
                    <a:pt x="292" y="875"/>
                    <a:pt x="296" y="880"/>
                    <a:pt x="298" y="880"/>
                  </a:cubicBezTo>
                  <a:cubicBezTo>
                    <a:pt x="303" y="880"/>
                    <a:pt x="306" y="872"/>
                    <a:pt x="308" y="869"/>
                  </a:cubicBezTo>
                  <a:cubicBezTo>
                    <a:pt x="311" y="865"/>
                    <a:pt x="320" y="864"/>
                    <a:pt x="318" y="858"/>
                  </a:cubicBezTo>
                  <a:cubicBezTo>
                    <a:pt x="318" y="855"/>
                    <a:pt x="313" y="854"/>
                    <a:pt x="310" y="853"/>
                  </a:cubicBezTo>
                  <a:cubicBezTo>
                    <a:pt x="308" y="851"/>
                    <a:pt x="306" y="849"/>
                    <a:pt x="304" y="846"/>
                  </a:cubicBezTo>
                  <a:cubicBezTo>
                    <a:pt x="303" y="844"/>
                    <a:pt x="302" y="842"/>
                    <a:pt x="300" y="841"/>
                  </a:cubicBezTo>
                  <a:cubicBezTo>
                    <a:pt x="299" y="840"/>
                    <a:pt x="297" y="841"/>
                    <a:pt x="296" y="841"/>
                  </a:cubicBezTo>
                  <a:cubicBezTo>
                    <a:pt x="294" y="841"/>
                    <a:pt x="295" y="842"/>
                    <a:pt x="294" y="843"/>
                  </a:cubicBezTo>
                  <a:moveTo>
                    <a:pt x="391" y="843"/>
                  </a:moveTo>
                  <a:cubicBezTo>
                    <a:pt x="388" y="848"/>
                    <a:pt x="383" y="851"/>
                    <a:pt x="379" y="854"/>
                  </a:cubicBezTo>
                  <a:cubicBezTo>
                    <a:pt x="376" y="856"/>
                    <a:pt x="372" y="859"/>
                    <a:pt x="376" y="863"/>
                  </a:cubicBezTo>
                  <a:cubicBezTo>
                    <a:pt x="378" y="867"/>
                    <a:pt x="383" y="867"/>
                    <a:pt x="387" y="871"/>
                  </a:cubicBezTo>
                  <a:cubicBezTo>
                    <a:pt x="389" y="873"/>
                    <a:pt x="393" y="882"/>
                    <a:pt x="397" y="878"/>
                  </a:cubicBezTo>
                  <a:cubicBezTo>
                    <a:pt x="399" y="876"/>
                    <a:pt x="401" y="874"/>
                    <a:pt x="403" y="871"/>
                  </a:cubicBezTo>
                  <a:cubicBezTo>
                    <a:pt x="405" y="869"/>
                    <a:pt x="408" y="867"/>
                    <a:pt x="410" y="865"/>
                  </a:cubicBezTo>
                  <a:cubicBezTo>
                    <a:pt x="414" y="862"/>
                    <a:pt x="417" y="857"/>
                    <a:pt x="411" y="855"/>
                  </a:cubicBezTo>
                  <a:cubicBezTo>
                    <a:pt x="406" y="853"/>
                    <a:pt x="402" y="851"/>
                    <a:pt x="399" y="845"/>
                  </a:cubicBezTo>
                  <a:cubicBezTo>
                    <a:pt x="399" y="844"/>
                    <a:pt x="398" y="842"/>
                    <a:pt x="396" y="841"/>
                  </a:cubicBezTo>
                  <a:cubicBezTo>
                    <a:pt x="395" y="841"/>
                    <a:pt x="394" y="841"/>
                    <a:pt x="393" y="841"/>
                  </a:cubicBezTo>
                  <a:cubicBezTo>
                    <a:pt x="391" y="841"/>
                    <a:pt x="391" y="842"/>
                    <a:pt x="391" y="843"/>
                  </a:cubicBezTo>
                  <a:moveTo>
                    <a:pt x="479" y="851"/>
                  </a:moveTo>
                  <a:cubicBezTo>
                    <a:pt x="476" y="854"/>
                    <a:pt x="466" y="855"/>
                    <a:pt x="470" y="862"/>
                  </a:cubicBezTo>
                  <a:cubicBezTo>
                    <a:pt x="471" y="864"/>
                    <a:pt x="474" y="865"/>
                    <a:pt x="476" y="866"/>
                  </a:cubicBezTo>
                  <a:cubicBezTo>
                    <a:pt x="479" y="868"/>
                    <a:pt x="481" y="869"/>
                    <a:pt x="483" y="872"/>
                  </a:cubicBezTo>
                  <a:cubicBezTo>
                    <a:pt x="485" y="874"/>
                    <a:pt x="488" y="882"/>
                    <a:pt x="491" y="879"/>
                  </a:cubicBezTo>
                  <a:cubicBezTo>
                    <a:pt x="495" y="876"/>
                    <a:pt x="499" y="873"/>
                    <a:pt x="502" y="869"/>
                  </a:cubicBezTo>
                  <a:cubicBezTo>
                    <a:pt x="504" y="867"/>
                    <a:pt x="507" y="864"/>
                    <a:pt x="509" y="861"/>
                  </a:cubicBezTo>
                  <a:cubicBezTo>
                    <a:pt x="513" y="856"/>
                    <a:pt x="505" y="854"/>
                    <a:pt x="502" y="852"/>
                  </a:cubicBezTo>
                  <a:cubicBezTo>
                    <a:pt x="499" y="851"/>
                    <a:pt x="498" y="849"/>
                    <a:pt x="497" y="846"/>
                  </a:cubicBezTo>
                  <a:cubicBezTo>
                    <a:pt x="496" y="844"/>
                    <a:pt x="495" y="841"/>
                    <a:pt x="493" y="841"/>
                  </a:cubicBezTo>
                  <a:cubicBezTo>
                    <a:pt x="486" y="838"/>
                    <a:pt x="483" y="848"/>
                    <a:pt x="479" y="851"/>
                  </a:cubicBezTo>
                  <a:moveTo>
                    <a:pt x="582" y="843"/>
                  </a:moveTo>
                  <a:cubicBezTo>
                    <a:pt x="579" y="848"/>
                    <a:pt x="573" y="852"/>
                    <a:pt x="568" y="855"/>
                  </a:cubicBezTo>
                  <a:cubicBezTo>
                    <a:pt x="566" y="858"/>
                    <a:pt x="564" y="860"/>
                    <a:pt x="567" y="863"/>
                  </a:cubicBezTo>
                  <a:cubicBezTo>
                    <a:pt x="570" y="866"/>
                    <a:pt x="574" y="869"/>
                    <a:pt x="577" y="872"/>
                  </a:cubicBezTo>
                  <a:cubicBezTo>
                    <a:pt x="580" y="875"/>
                    <a:pt x="583" y="877"/>
                    <a:pt x="585" y="880"/>
                  </a:cubicBezTo>
                  <a:cubicBezTo>
                    <a:pt x="586" y="882"/>
                    <a:pt x="591" y="878"/>
                    <a:pt x="591" y="877"/>
                  </a:cubicBezTo>
                  <a:cubicBezTo>
                    <a:pt x="593" y="874"/>
                    <a:pt x="594" y="871"/>
                    <a:pt x="596" y="869"/>
                  </a:cubicBezTo>
                  <a:cubicBezTo>
                    <a:pt x="598" y="867"/>
                    <a:pt x="612" y="860"/>
                    <a:pt x="606" y="856"/>
                  </a:cubicBezTo>
                  <a:cubicBezTo>
                    <a:pt x="603" y="854"/>
                    <a:pt x="601" y="854"/>
                    <a:pt x="598" y="853"/>
                  </a:cubicBezTo>
                  <a:cubicBezTo>
                    <a:pt x="596" y="851"/>
                    <a:pt x="594" y="849"/>
                    <a:pt x="593" y="847"/>
                  </a:cubicBezTo>
                  <a:cubicBezTo>
                    <a:pt x="592" y="845"/>
                    <a:pt x="591" y="842"/>
                    <a:pt x="589" y="841"/>
                  </a:cubicBezTo>
                  <a:cubicBezTo>
                    <a:pt x="587" y="840"/>
                    <a:pt x="586" y="840"/>
                    <a:pt x="585" y="841"/>
                  </a:cubicBezTo>
                  <a:cubicBezTo>
                    <a:pt x="582" y="841"/>
                    <a:pt x="583" y="842"/>
                    <a:pt x="582" y="843"/>
                  </a:cubicBezTo>
                  <a:moveTo>
                    <a:pt x="778" y="843"/>
                  </a:moveTo>
                  <a:cubicBezTo>
                    <a:pt x="775" y="848"/>
                    <a:pt x="770" y="852"/>
                    <a:pt x="765" y="855"/>
                  </a:cubicBezTo>
                  <a:cubicBezTo>
                    <a:pt x="764" y="856"/>
                    <a:pt x="762" y="857"/>
                    <a:pt x="762" y="859"/>
                  </a:cubicBezTo>
                  <a:cubicBezTo>
                    <a:pt x="762" y="862"/>
                    <a:pt x="764" y="864"/>
                    <a:pt x="766" y="865"/>
                  </a:cubicBezTo>
                  <a:cubicBezTo>
                    <a:pt x="769" y="867"/>
                    <a:pt x="771" y="868"/>
                    <a:pt x="773" y="870"/>
                  </a:cubicBezTo>
                  <a:cubicBezTo>
                    <a:pt x="775" y="872"/>
                    <a:pt x="777" y="875"/>
                    <a:pt x="778" y="878"/>
                  </a:cubicBezTo>
                  <a:cubicBezTo>
                    <a:pt x="781" y="882"/>
                    <a:pt x="784" y="881"/>
                    <a:pt x="787" y="878"/>
                  </a:cubicBezTo>
                  <a:cubicBezTo>
                    <a:pt x="790" y="874"/>
                    <a:pt x="794" y="870"/>
                    <a:pt x="797" y="866"/>
                  </a:cubicBezTo>
                  <a:cubicBezTo>
                    <a:pt x="799" y="864"/>
                    <a:pt x="805" y="859"/>
                    <a:pt x="801" y="856"/>
                  </a:cubicBezTo>
                  <a:cubicBezTo>
                    <a:pt x="799" y="855"/>
                    <a:pt x="797" y="854"/>
                    <a:pt x="795" y="853"/>
                  </a:cubicBezTo>
                  <a:cubicBezTo>
                    <a:pt x="792" y="852"/>
                    <a:pt x="791" y="849"/>
                    <a:pt x="789" y="847"/>
                  </a:cubicBezTo>
                  <a:cubicBezTo>
                    <a:pt x="788" y="845"/>
                    <a:pt x="787" y="842"/>
                    <a:pt x="785" y="841"/>
                  </a:cubicBezTo>
                  <a:cubicBezTo>
                    <a:pt x="784" y="840"/>
                    <a:pt x="783" y="840"/>
                    <a:pt x="781" y="841"/>
                  </a:cubicBezTo>
                  <a:cubicBezTo>
                    <a:pt x="779" y="841"/>
                    <a:pt x="779" y="842"/>
                    <a:pt x="778" y="843"/>
                  </a:cubicBezTo>
                  <a:moveTo>
                    <a:pt x="874" y="843"/>
                  </a:moveTo>
                  <a:cubicBezTo>
                    <a:pt x="871" y="848"/>
                    <a:pt x="865" y="852"/>
                    <a:pt x="860" y="855"/>
                  </a:cubicBezTo>
                  <a:cubicBezTo>
                    <a:pt x="858" y="858"/>
                    <a:pt x="856" y="860"/>
                    <a:pt x="859" y="863"/>
                  </a:cubicBezTo>
                  <a:cubicBezTo>
                    <a:pt x="862" y="866"/>
                    <a:pt x="866" y="869"/>
                    <a:pt x="869" y="872"/>
                  </a:cubicBezTo>
                  <a:cubicBezTo>
                    <a:pt x="872" y="875"/>
                    <a:pt x="875" y="877"/>
                    <a:pt x="877" y="880"/>
                  </a:cubicBezTo>
                  <a:cubicBezTo>
                    <a:pt x="878" y="882"/>
                    <a:pt x="883" y="878"/>
                    <a:pt x="883" y="877"/>
                  </a:cubicBezTo>
                  <a:cubicBezTo>
                    <a:pt x="885" y="874"/>
                    <a:pt x="886" y="871"/>
                    <a:pt x="888" y="869"/>
                  </a:cubicBezTo>
                  <a:cubicBezTo>
                    <a:pt x="890" y="867"/>
                    <a:pt x="904" y="860"/>
                    <a:pt x="898" y="856"/>
                  </a:cubicBezTo>
                  <a:cubicBezTo>
                    <a:pt x="895" y="854"/>
                    <a:pt x="893" y="854"/>
                    <a:pt x="890" y="853"/>
                  </a:cubicBezTo>
                  <a:cubicBezTo>
                    <a:pt x="888" y="851"/>
                    <a:pt x="886" y="849"/>
                    <a:pt x="885" y="847"/>
                  </a:cubicBezTo>
                  <a:cubicBezTo>
                    <a:pt x="884" y="845"/>
                    <a:pt x="883" y="842"/>
                    <a:pt x="881" y="841"/>
                  </a:cubicBezTo>
                  <a:cubicBezTo>
                    <a:pt x="880" y="840"/>
                    <a:pt x="878" y="840"/>
                    <a:pt x="877" y="841"/>
                  </a:cubicBezTo>
                  <a:cubicBezTo>
                    <a:pt x="874" y="841"/>
                    <a:pt x="875" y="842"/>
                    <a:pt x="874" y="843"/>
                  </a:cubicBezTo>
                  <a:moveTo>
                    <a:pt x="965" y="851"/>
                  </a:moveTo>
                  <a:cubicBezTo>
                    <a:pt x="961" y="855"/>
                    <a:pt x="954" y="853"/>
                    <a:pt x="954" y="860"/>
                  </a:cubicBezTo>
                  <a:cubicBezTo>
                    <a:pt x="954" y="865"/>
                    <a:pt x="961" y="867"/>
                    <a:pt x="965" y="870"/>
                  </a:cubicBezTo>
                  <a:cubicBezTo>
                    <a:pt x="968" y="873"/>
                    <a:pt x="968" y="880"/>
                    <a:pt x="974" y="880"/>
                  </a:cubicBezTo>
                  <a:cubicBezTo>
                    <a:pt x="979" y="880"/>
                    <a:pt x="981" y="872"/>
                    <a:pt x="984" y="869"/>
                  </a:cubicBezTo>
                  <a:cubicBezTo>
                    <a:pt x="986" y="867"/>
                    <a:pt x="998" y="861"/>
                    <a:pt x="994" y="857"/>
                  </a:cubicBezTo>
                  <a:cubicBezTo>
                    <a:pt x="991" y="853"/>
                    <a:pt x="985" y="854"/>
                    <a:pt x="982" y="850"/>
                  </a:cubicBezTo>
                  <a:cubicBezTo>
                    <a:pt x="980" y="847"/>
                    <a:pt x="979" y="841"/>
                    <a:pt x="975" y="840"/>
                  </a:cubicBezTo>
                  <a:cubicBezTo>
                    <a:pt x="968" y="839"/>
                    <a:pt x="968" y="848"/>
                    <a:pt x="965" y="851"/>
                  </a:cubicBezTo>
                  <a:moveTo>
                    <a:pt x="1066" y="843"/>
                  </a:moveTo>
                  <a:cubicBezTo>
                    <a:pt x="1064" y="846"/>
                    <a:pt x="1046" y="857"/>
                    <a:pt x="1050" y="862"/>
                  </a:cubicBezTo>
                  <a:cubicBezTo>
                    <a:pt x="1056" y="868"/>
                    <a:pt x="1063" y="874"/>
                    <a:pt x="1069" y="880"/>
                  </a:cubicBezTo>
                  <a:cubicBezTo>
                    <a:pt x="1073" y="883"/>
                    <a:pt x="1078" y="871"/>
                    <a:pt x="1079" y="870"/>
                  </a:cubicBezTo>
                  <a:cubicBezTo>
                    <a:pt x="1082" y="865"/>
                    <a:pt x="1090" y="864"/>
                    <a:pt x="1090" y="858"/>
                  </a:cubicBezTo>
                  <a:cubicBezTo>
                    <a:pt x="1090" y="855"/>
                    <a:pt x="1088" y="856"/>
                    <a:pt x="1085" y="855"/>
                  </a:cubicBezTo>
                  <a:cubicBezTo>
                    <a:pt x="1082" y="853"/>
                    <a:pt x="1080" y="851"/>
                    <a:pt x="1078" y="848"/>
                  </a:cubicBezTo>
                  <a:cubicBezTo>
                    <a:pt x="1077" y="845"/>
                    <a:pt x="1075" y="842"/>
                    <a:pt x="1073" y="841"/>
                  </a:cubicBezTo>
                  <a:cubicBezTo>
                    <a:pt x="1072" y="841"/>
                    <a:pt x="1071" y="840"/>
                    <a:pt x="1069" y="841"/>
                  </a:cubicBezTo>
                  <a:cubicBezTo>
                    <a:pt x="1067" y="841"/>
                    <a:pt x="1067" y="842"/>
                    <a:pt x="1066" y="843"/>
                  </a:cubicBezTo>
                  <a:moveTo>
                    <a:pt x="679" y="940"/>
                  </a:moveTo>
                  <a:cubicBezTo>
                    <a:pt x="675" y="945"/>
                    <a:pt x="669" y="948"/>
                    <a:pt x="664" y="952"/>
                  </a:cubicBezTo>
                  <a:cubicBezTo>
                    <a:pt x="659" y="955"/>
                    <a:pt x="663" y="959"/>
                    <a:pt x="667" y="962"/>
                  </a:cubicBezTo>
                  <a:cubicBezTo>
                    <a:pt x="673" y="964"/>
                    <a:pt x="677" y="970"/>
                    <a:pt x="680" y="976"/>
                  </a:cubicBezTo>
                  <a:cubicBezTo>
                    <a:pt x="681" y="976"/>
                    <a:pt x="683" y="982"/>
                    <a:pt x="684" y="980"/>
                  </a:cubicBezTo>
                  <a:cubicBezTo>
                    <a:pt x="686" y="978"/>
                    <a:pt x="687" y="975"/>
                    <a:pt x="688" y="974"/>
                  </a:cubicBezTo>
                  <a:cubicBezTo>
                    <a:pt x="691" y="970"/>
                    <a:pt x="694" y="967"/>
                    <a:pt x="698" y="965"/>
                  </a:cubicBezTo>
                  <a:cubicBezTo>
                    <a:pt x="700" y="963"/>
                    <a:pt x="705" y="961"/>
                    <a:pt x="706" y="957"/>
                  </a:cubicBezTo>
                  <a:cubicBezTo>
                    <a:pt x="707" y="953"/>
                    <a:pt x="697" y="949"/>
                    <a:pt x="695" y="946"/>
                  </a:cubicBezTo>
                  <a:cubicBezTo>
                    <a:pt x="693" y="944"/>
                    <a:pt x="691" y="941"/>
                    <a:pt x="689" y="938"/>
                  </a:cubicBezTo>
                  <a:cubicBezTo>
                    <a:pt x="688" y="936"/>
                    <a:pt x="687" y="933"/>
                    <a:pt x="684" y="931"/>
                  </a:cubicBezTo>
                  <a:cubicBezTo>
                    <a:pt x="680" y="928"/>
                    <a:pt x="680" y="938"/>
                    <a:pt x="679" y="940"/>
                  </a:cubicBezTo>
                  <a:moveTo>
                    <a:pt x="85" y="955"/>
                  </a:moveTo>
                  <a:cubicBezTo>
                    <a:pt x="82" y="957"/>
                    <a:pt x="75" y="957"/>
                    <a:pt x="73" y="961"/>
                  </a:cubicBezTo>
                  <a:cubicBezTo>
                    <a:pt x="72" y="963"/>
                    <a:pt x="80" y="966"/>
                    <a:pt x="81" y="966"/>
                  </a:cubicBezTo>
                  <a:cubicBezTo>
                    <a:pt x="81" y="965"/>
                    <a:pt x="81" y="965"/>
                    <a:pt x="81" y="965"/>
                  </a:cubicBezTo>
                  <a:cubicBezTo>
                    <a:pt x="89" y="969"/>
                    <a:pt x="94" y="977"/>
                    <a:pt x="99" y="984"/>
                  </a:cubicBezTo>
                  <a:cubicBezTo>
                    <a:pt x="101" y="988"/>
                    <a:pt x="102" y="991"/>
                    <a:pt x="103" y="995"/>
                  </a:cubicBezTo>
                  <a:cubicBezTo>
                    <a:pt x="104" y="996"/>
                    <a:pt x="105" y="1001"/>
                    <a:pt x="105" y="997"/>
                  </a:cubicBezTo>
                  <a:cubicBezTo>
                    <a:pt x="107" y="989"/>
                    <a:pt x="108" y="979"/>
                    <a:pt x="115" y="973"/>
                  </a:cubicBezTo>
                  <a:cubicBezTo>
                    <a:pt x="119" y="969"/>
                    <a:pt x="125" y="966"/>
                    <a:pt x="129" y="962"/>
                  </a:cubicBezTo>
                  <a:cubicBezTo>
                    <a:pt x="131" y="961"/>
                    <a:pt x="133" y="959"/>
                    <a:pt x="133" y="958"/>
                  </a:cubicBezTo>
                  <a:cubicBezTo>
                    <a:pt x="133" y="956"/>
                    <a:pt x="128" y="956"/>
                    <a:pt x="127" y="955"/>
                  </a:cubicBezTo>
                  <a:cubicBezTo>
                    <a:pt x="124" y="955"/>
                    <a:pt x="122" y="952"/>
                    <a:pt x="121" y="950"/>
                  </a:cubicBezTo>
                  <a:cubicBezTo>
                    <a:pt x="118" y="947"/>
                    <a:pt x="116" y="944"/>
                    <a:pt x="113" y="941"/>
                  </a:cubicBezTo>
                  <a:cubicBezTo>
                    <a:pt x="111" y="940"/>
                    <a:pt x="109" y="937"/>
                    <a:pt x="106" y="937"/>
                  </a:cubicBezTo>
                  <a:cubicBezTo>
                    <a:pt x="104" y="936"/>
                    <a:pt x="102" y="938"/>
                    <a:pt x="101" y="940"/>
                  </a:cubicBezTo>
                  <a:cubicBezTo>
                    <a:pt x="96" y="945"/>
                    <a:pt x="92" y="951"/>
                    <a:pt x="85" y="955"/>
                  </a:cubicBezTo>
                  <a:moveTo>
                    <a:pt x="582" y="939"/>
                  </a:moveTo>
                  <a:cubicBezTo>
                    <a:pt x="579" y="945"/>
                    <a:pt x="559" y="954"/>
                    <a:pt x="568" y="962"/>
                  </a:cubicBezTo>
                  <a:cubicBezTo>
                    <a:pt x="573" y="965"/>
                    <a:pt x="576" y="970"/>
                    <a:pt x="581" y="974"/>
                  </a:cubicBezTo>
                  <a:cubicBezTo>
                    <a:pt x="582" y="975"/>
                    <a:pt x="583" y="978"/>
                    <a:pt x="585" y="978"/>
                  </a:cubicBezTo>
                  <a:cubicBezTo>
                    <a:pt x="588" y="978"/>
                    <a:pt x="589" y="976"/>
                    <a:pt x="590" y="974"/>
                  </a:cubicBezTo>
                  <a:cubicBezTo>
                    <a:pt x="591" y="967"/>
                    <a:pt x="612" y="962"/>
                    <a:pt x="605" y="953"/>
                  </a:cubicBezTo>
                  <a:cubicBezTo>
                    <a:pt x="604" y="951"/>
                    <a:pt x="601" y="950"/>
                    <a:pt x="598" y="948"/>
                  </a:cubicBezTo>
                  <a:cubicBezTo>
                    <a:pt x="595" y="947"/>
                    <a:pt x="594" y="945"/>
                    <a:pt x="592" y="942"/>
                  </a:cubicBezTo>
                  <a:cubicBezTo>
                    <a:pt x="591" y="940"/>
                    <a:pt x="590" y="937"/>
                    <a:pt x="588" y="936"/>
                  </a:cubicBezTo>
                  <a:cubicBezTo>
                    <a:pt x="587" y="936"/>
                    <a:pt x="585" y="936"/>
                    <a:pt x="584" y="937"/>
                  </a:cubicBezTo>
                  <a:cubicBezTo>
                    <a:pt x="582" y="937"/>
                    <a:pt x="583" y="937"/>
                    <a:pt x="582" y="939"/>
                  </a:cubicBezTo>
                  <a:moveTo>
                    <a:pt x="778" y="939"/>
                  </a:moveTo>
                  <a:cubicBezTo>
                    <a:pt x="775" y="944"/>
                    <a:pt x="769" y="947"/>
                    <a:pt x="765" y="952"/>
                  </a:cubicBezTo>
                  <a:cubicBezTo>
                    <a:pt x="762" y="955"/>
                    <a:pt x="761" y="957"/>
                    <a:pt x="764" y="960"/>
                  </a:cubicBezTo>
                  <a:cubicBezTo>
                    <a:pt x="767" y="964"/>
                    <a:pt x="771" y="967"/>
                    <a:pt x="774" y="970"/>
                  </a:cubicBezTo>
                  <a:cubicBezTo>
                    <a:pt x="776" y="971"/>
                    <a:pt x="780" y="975"/>
                    <a:pt x="781" y="976"/>
                  </a:cubicBezTo>
                  <a:cubicBezTo>
                    <a:pt x="787" y="976"/>
                    <a:pt x="791" y="969"/>
                    <a:pt x="793" y="965"/>
                  </a:cubicBezTo>
                  <a:cubicBezTo>
                    <a:pt x="795" y="964"/>
                    <a:pt x="796" y="962"/>
                    <a:pt x="798" y="960"/>
                  </a:cubicBezTo>
                  <a:cubicBezTo>
                    <a:pt x="799" y="959"/>
                    <a:pt x="803" y="957"/>
                    <a:pt x="801" y="954"/>
                  </a:cubicBezTo>
                  <a:cubicBezTo>
                    <a:pt x="799" y="952"/>
                    <a:pt x="796" y="951"/>
                    <a:pt x="794" y="949"/>
                  </a:cubicBezTo>
                  <a:cubicBezTo>
                    <a:pt x="793" y="947"/>
                    <a:pt x="791" y="944"/>
                    <a:pt x="790" y="942"/>
                  </a:cubicBezTo>
                  <a:cubicBezTo>
                    <a:pt x="788" y="940"/>
                    <a:pt x="786" y="938"/>
                    <a:pt x="784" y="937"/>
                  </a:cubicBezTo>
                  <a:cubicBezTo>
                    <a:pt x="783" y="936"/>
                    <a:pt x="781" y="936"/>
                    <a:pt x="780" y="937"/>
                  </a:cubicBezTo>
                  <a:cubicBezTo>
                    <a:pt x="778" y="937"/>
                    <a:pt x="779" y="938"/>
                    <a:pt x="778" y="939"/>
                  </a:cubicBezTo>
                  <a:moveTo>
                    <a:pt x="874" y="939"/>
                  </a:moveTo>
                  <a:cubicBezTo>
                    <a:pt x="871" y="943"/>
                    <a:pt x="867" y="946"/>
                    <a:pt x="863" y="950"/>
                  </a:cubicBezTo>
                  <a:cubicBezTo>
                    <a:pt x="860" y="953"/>
                    <a:pt x="857" y="956"/>
                    <a:pt x="860" y="960"/>
                  </a:cubicBezTo>
                  <a:cubicBezTo>
                    <a:pt x="862" y="962"/>
                    <a:pt x="865" y="964"/>
                    <a:pt x="867" y="966"/>
                  </a:cubicBezTo>
                  <a:cubicBezTo>
                    <a:pt x="869" y="968"/>
                    <a:pt x="872" y="971"/>
                    <a:pt x="874" y="973"/>
                  </a:cubicBezTo>
                  <a:cubicBezTo>
                    <a:pt x="876" y="975"/>
                    <a:pt x="879" y="977"/>
                    <a:pt x="881" y="976"/>
                  </a:cubicBezTo>
                  <a:cubicBezTo>
                    <a:pt x="882" y="975"/>
                    <a:pt x="882" y="972"/>
                    <a:pt x="883" y="971"/>
                  </a:cubicBezTo>
                  <a:cubicBezTo>
                    <a:pt x="885" y="966"/>
                    <a:pt x="892" y="964"/>
                    <a:pt x="896" y="961"/>
                  </a:cubicBezTo>
                  <a:cubicBezTo>
                    <a:pt x="900" y="957"/>
                    <a:pt x="898" y="953"/>
                    <a:pt x="894" y="950"/>
                  </a:cubicBezTo>
                  <a:cubicBezTo>
                    <a:pt x="889" y="948"/>
                    <a:pt x="886" y="945"/>
                    <a:pt x="884" y="940"/>
                  </a:cubicBezTo>
                  <a:cubicBezTo>
                    <a:pt x="883" y="939"/>
                    <a:pt x="882" y="937"/>
                    <a:pt x="880" y="936"/>
                  </a:cubicBezTo>
                  <a:cubicBezTo>
                    <a:pt x="878" y="936"/>
                    <a:pt x="877" y="936"/>
                    <a:pt x="876" y="937"/>
                  </a:cubicBezTo>
                  <a:cubicBezTo>
                    <a:pt x="874" y="937"/>
                    <a:pt x="875" y="937"/>
                    <a:pt x="874" y="939"/>
                  </a:cubicBezTo>
                  <a:moveTo>
                    <a:pt x="970" y="939"/>
                  </a:moveTo>
                  <a:cubicBezTo>
                    <a:pt x="968" y="943"/>
                    <a:pt x="962" y="947"/>
                    <a:pt x="959" y="951"/>
                  </a:cubicBezTo>
                  <a:cubicBezTo>
                    <a:pt x="956" y="953"/>
                    <a:pt x="953" y="956"/>
                    <a:pt x="956" y="960"/>
                  </a:cubicBezTo>
                  <a:cubicBezTo>
                    <a:pt x="960" y="963"/>
                    <a:pt x="963" y="967"/>
                    <a:pt x="967" y="971"/>
                  </a:cubicBezTo>
                  <a:cubicBezTo>
                    <a:pt x="970" y="973"/>
                    <a:pt x="972" y="977"/>
                    <a:pt x="975" y="975"/>
                  </a:cubicBezTo>
                  <a:cubicBezTo>
                    <a:pt x="979" y="972"/>
                    <a:pt x="983" y="968"/>
                    <a:pt x="987" y="964"/>
                  </a:cubicBezTo>
                  <a:cubicBezTo>
                    <a:pt x="990" y="962"/>
                    <a:pt x="995" y="959"/>
                    <a:pt x="994" y="955"/>
                  </a:cubicBezTo>
                  <a:cubicBezTo>
                    <a:pt x="992" y="949"/>
                    <a:pt x="984" y="949"/>
                    <a:pt x="981" y="943"/>
                  </a:cubicBezTo>
                  <a:cubicBezTo>
                    <a:pt x="980" y="941"/>
                    <a:pt x="979" y="938"/>
                    <a:pt x="977" y="937"/>
                  </a:cubicBezTo>
                  <a:cubicBezTo>
                    <a:pt x="976" y="936"/>
                    <a:pt x="974" y="936"/>
                    <a:pt x="973" y="936"/>
                  </a:cubicBezTo>
                  <a:cubicBezTo>
                    <a:pt x="970" y="937"/>
                    <a:pt x="970" y="937"/>
                    <a:pt x="970" y="939"/>
                  </a:cubicBezTo>
                  <a:moveTo>
                    <a:pt x="1066" y="939"/>
                  </a:moveTo>
                  <a:cubicBezTo>
                    <a:pt x="1064" y="942"/>
                    <a:pt x="1047" y="955"/>
                    <a:pt x="1050" y="958"/>
                  </a:cubicBezTo>
                  <a:cubicBezTo>
                    <a:pt x="1053" y="962"/>
                    <a:pt x="1057" y="965"/>
                    <a:pt x="1060" y="967"/>
                  </a:cubicBezTo>
                  <a:cubicBezTo>
                    <a:pt x="1063" y="970"/>
                    <a:pt x="1066" y="974"/>
                    <a:pt x="1069" y="976"/>
                  </a:cubicBezTo>
                  <a:cubicBezTo>
                    <a:pt x="1072" y="977"/>
                    <a:pt x="1078" y="970"/>
                    <a:pt x="1079" y="968"/>
                  </a:cubicBezTo>
                  <a:cubicBezTo>
                    <a:pt x="1083" y="965"/>
                    <a:pt x="1087" y="961"/>
                    <a:pt x="1089" y="956"/>
                  </a:cubicBezTo>
                  <a:cubicBezTo>
                    <a:pt x="1090" y="955"/>
                    <a:pt x="1089" y="954"/>
                    <a:pt x="1088" y="953"/>
                  </a:cubicBezTo>
                  <a:cubicBezTo>
                    <a:pt x="1084" y="950"/>
                    <a:pt x="1081" y="949"/>
                    <a:pt x="1078" y="945"/>
                  </a:cubicBezTo>
                  <a:cubicBezTo>
                    <a:pt x="1076" y="943"/>
                    <a:pt x="1075" y="939"/>
                    <a:pt x="1073" y="937"/>
                  </a:cubicBezTo>
                  <a:cubicBezTo>
                    <a:pt x="1072" y="936"/>
                    <a:pt x="1071" y="936"/>
                    <a:pt x="1069" y="936"/>
                  </a:cubicBezTo>
                  <a:cubicBezTo>
                    <a:pt x="1067" y="937"/>
                    <a:pt x="1067" y="937"/>
                    <a:pt x="1066" y="939"/>
                  </a:cubicBezTo>
                  <a:moveTo>
                    <a:pt x="1170" y="1022"/>
                  </a:moveTo>
                  <a:cubicBezTo>
                    <a:pt x="1168" y="1030"/>
                    <a:pt x="1163" y="1035"/>
                    <a:pt x="1157" y="1040"/>
                  </a:cubicBezTo>
                  <a:cubicBezTo>
                    <a:pt x="1154" y="1043"/>
                    <a:pt x="1145" y="1049"/>
                    <a:pt x="1148" y="1055"/>
                  </a:cubicBezTo>
                  <a:cubicBezTo>
                    <a:pt x="1150" y="1058"/>
                    <a:pt x="1154" y="1060"/>
                    <a:pt x="1156" y="1063"/>
                  </a:cubicBezTo>
                  <a:cubicBezTo>
                    <a:pt x="1159" y="1066"/>
                    <a:pt x="1161" y="1070"/>
                    <a:pt x="1164" y="1072"/>
                  </a:cubicBezTo>
                  <a:cubicBezTo>
                    <a:pt x="1169" y="1075"/>
                    <a:pt x="1174" y="1065"/>
                    <a:pt x="1176" y="1062"/>
                  </a:cubicBezTo>
                  <a:cubicBezTo>
                    <a:pt x="1177" y="1059"/>
                    <a:pt x="1181" y="1057"/>
                    <a:pt x="1184" y="1055"/>
                  </a:cubicBezTo>
                  <a:cubicBezTo>
                    <a:pt x="1188" y="1052"/>
                    <a:pt x="1193" y="1049"/>
                    <a:pt x="1198" y="1048"/>
                  </a:cubicBezTo>
                  <a:cubicBezTo>
                    <a:pt x="1199" y="1047"/>
                    <a:pt x="1205" y="1046"/>
                    <a:pt x="1202" y="1044"/>
                  </a:cubicBezTo>
                  <a:cubicBezTo>
                    <a:pt x="1199" y="1043"/>
                    <a:pt x="1194" y="1042"/>
                    <a:pt x="1191" y="1039"/>
                  </a:cubicBezTo>
                  <a:cubicBezTo>
                    <a:pt x="1189" y="1037"/>
                    <a:pt x="1170" y="1015"/>
                    <a:pt x="1171" y="1014"/>
                  </a:cubicBezTo>
                  <a:cubicBezTo>
                    <a:pt x="1169" y="1015"/>
                    <a:pt x="1169" y="1018"/>
                    <a:pt x="1169" y="1019"/>
                  </a:cubicBezTo>
                  <a:cubicBezTo>
                    <a:pt x="1169" y="1020"/>
                    <a:pt x="1170" y="1023"/>
                    <a:pt x="1170" y="1022"/>
                  </a:cubicBezTo>
                  <a:moveTo>
                    <a:pt x="1646" y="1031"/>
                  </a:moveTo>
                  <a:cubicBezTo>
                    <a:pt x="1643" y="1036"/>
                    <a:pt x="1636" y="1040"/>
                    <a:pt x="1631" y="1045"/>
                  </a:cubicBezTo>
                  <a:cubicBezTo>
                    <a:pt x="1630" y="1047"/>
                    <a:pt x="1627" y="1049"/>
                    <a:pt x="1626" y="1052"/>
                  </a:cubicBezTo>
                  <a:cubicBezTo>
                    <a:pt x="1625" y="1055"/>
                    <a:pt x="1629" y="1057"/>
                    <a:pt x="1631" y="1059"/>
                  </a:cubicBezTo>
                  <a:cubicBezTo>
                    <a:pt x="1635" y="1061"/>
                    <a:pt x="1638" y="1062"/>
                    <a:pt x="1640" y="1066"/>
                  </a:cubicBezTo>
                  <a:cubicBezTo>
                    <a:pt x="1641" y="1069"/>
                    <a:pt x="1643" y="1074"/>
                    <a:pt x="1647" y="1073"/>
                  </a:cubicBezTo>
                  <a:cubicBezTo>
                    <a:pt x="1654" y="1072"/>
                    <a:pt x="1654" y="1062"/>
                    <a:pt x="1659" y="1059"/>
                  </a:cubicBezTo>
                  <a:cubicBezTo>
                    <a:pt x="1664" y="1056"/>
                    <a:pt x="1670" y="1054"/>
                    <a:pt x="1675" y="1050"/>
                  </a:cubicBezTo>
                  <a:cubicBezTo>
                    <a:pt x="1677" y="1049"/>
                    <a:pt x="1679" y="1047"/>
                    <a:pt x="1679" y="1045"/>
                  </a:cubicBezTo>
                  <a:cubicBezTo>
                    <a:pt x="1679" y="1043"/>
                    <a:pt x="1673" y="1043"/>
                    <a:pt x="1672" y="1043"/>
                  </a:cubicBezTo>
                  <a:cubicBezTo>
                    <a:pt x="1666" y="1042"/>
                    <a:pt x="1661" y="1033"/>
                    <a:pt x="1659" y="1029"/>
                  </a:cubicBezTo>
                  <a:cubicBezTo>
                    <a:pt x="1657" y="1027"/>
                    <a:pt x="1655" y="1024"/>
                    <a:pt x="1653" y="1022"/>
                  </a:cubicBezTo>
                  <a:cubicBezTo>
                    <a:pt x="1652" y="1020"/>
                    <a:pt x="1650" y="1020"/>
                    <a:pt x="1649" y="1023"/>
                  </a:cubicBezTo>
                  <a:cubicBezTo>
                    <a:pt x="1648" y="1025"/>
                    <a:pt x="1648" y="1028"/>
                    <a:pt x="1646" y="1031"/>
                  </a:cubicBezTo>
                  <a:moveTo>
                    <a:pt x="1528" y="1044"/>
                  </a:moveTo>
                  <a:cubicBezTo>
                    <a:pt x="1524" y="1047"/>
                    <a:pt x="1519" y="1047"/>
                    <a:pt x="1514" y="1049"/>
                  </a:cubicBezTo>
                  <a:cubicBezTo>
                    <a:pt x="1514" y="1050"/>
                    <a:pt x="1507" y="1053"/>
                    <a:pt x="1509" y="1054"/>
                  </a:cubicBezTo>
                  <a:cubicBezTo>
                    <a:pt x="1511" y="1055"/>
                    <a:pt x="1513" y="1055"/>
                    <a:pt x="1515" y="1055"/>
                  </a:cubicBezTo>
                  <a:cubicBezTo>
                    <a:pt x="1519" y="1056"/>
                    <a:pt x="1522" y="1057"/>
                    <a:pt x="1525" y="1059"/>
                  </a:cubicBezTo>
                  <a:cubicBezTo>
                    <a:pt x="1529" y="1062"/>
                    <a:pt x="1533" y="1065"/>
                    <a:pt x="1537" y="1069"/>
                  </a:cubicBezTo>
                  <a:cubicBezTo>
                    <a:pt x="1539" y="1072"/>
                    <a:pt x="1540" y="1075"/>
                    <a:pt x="1542" y="1078"/>
                  </a:cubicBezTo>
                  <a:cubicBezTo>
                    <a:pt x="1544" y="1081"/>
                    <a:pt x="1548" y="1082"/>
                    <a:pt x="1550" y="1078"/>
                  </a:cubicBezTo>
                  <a:cubicBezTo>
                    <a:pt x="1551" y="1077"/>
                    <a:pt x="1550" y="1073"/>
                    <a:pt x="1551" y="1072"/>
                  </a:cubicBezTo>
                  <a:cubicBezTo>
                    <a:pt x="1552" y="1070"/>
                    <a:pt x="1555" y="1068"/>
                    <a:pt x="1557" y="1066"/>
                  </a:cubicBezTo>
                  <a:cubicBezTo>
                    <a:pt x="1561" y="1063"/>
                    <a:pt x="1564" y="1060"/>
                    <a:pt x="1567" y="1057"/>
                  </a:cubicBezTo>
                  <a:cubicBezTo>
                    <a:pt x="1569" y="1055"/>
                    <a:pt x="1571" y="1054"/>
                    <a:pt x="1570" y="1051"/>
                  </a:cubicBezTo>
                  <a:cubicBezTo>
                    <a:pt x="1568" y="1048"/>
                    <a:pt x="1565" y="1045"/>
                    <a:pt x="1562" y="1043"/>
                  </a:cubicBezTo>
                  <a:cubicBezTo>
                    <a:pt x="1559" y="1039"/>
                    <a:pt x="1556" y="1036"/>
                    <a:pt x="1553" y="1033"/>
                  </a:cubicBezTo>
                  <a:cubicBezTo>
                    <a:pt x="1552" y="1032"/>
                    <a:pt x="1551" y="1031"/>
                    <a:pt x="1550" y="1030"/>
                  </a:cubicBezTo>
                  <a:cubicBezTo>
                    <a:pt x="1549" y="1029"/>
                    <a:pt x="1548" y="1026"/>
                    <a:pt x="1547" y="1026"/>
                  </a:cubicBezTo>
                  <a:cubicBezTo>
                    <a:pt x="1544" y="1025"/>
                    <a:pt x="1541" y="1030"/>
                    <a:pt x="1539" y="1032"/>
                  </a:cubicBezTo>
                  <a:cubicBezTo>
                    <a:pt x="1536" y="1036"/>
                    <a:pt x="1533" y="1041"/>
                    <a:pt x="1528" y="1044"/>
                  </a:cubicBezTo>
                  <a:moveTo>
                    <a:pt x="679" y="1036"/>
                  </a:moveTo>
                  <a:cubicBezTo>
                    <a:pt x="675" y="1041"/>
                    <a:pt x="668" y="1044"/>
                    <a:pt x="664" y="1049"/>
                  </a:cubicBezTo>
                  <a:cubicBezTo>
                    <a:pt x="660" y="1054"/>
                    <a:pt x="667" y="1057"/>
                    <a:pt x="670" y="1059"/>
                  </a:cubicBezTo>
                  <a:cubicBezTo>
                    <a:pt x="675" y="1062"/>
                    <a:pt x="678" y="1068"/>
                    <a:pt x="681" y="1073"/>
                  </a:cubicBezTo>
                  <a:cubicBezTo>
                    <a:pt x="681" y="1074"/>
                    <a:pt x="682" y="1077"/>
                    <a:pt x="682" y="1077"/>
                  </a:cubicBezTo>
                  <a:cubicBezTo>
                    <a:pt x="684" y="1078"/>
                    <a:pt x="686" y="1073"/>
                    <a:pt x="687" y="1072"/>
                  </a:cubicBezTo>
                  <a:cubicBezTo>
                    <a:pt x="687" y="1073"/>
                    <a:pt x="686" y="1073"/>
                    <a:pt x="686" y="1073"/>
                  </a:cubicBezTo>
                  <a:cubicBezTo>
                    <a:pt x="689" y="1069"/>
                    <a:pt x="692" y="1064"/>
                    <a:pt x="696" y="1061"/>
                  </a:cubicBezTo>
                  <a:cubicBezTo>
                    <a:pt x="700" y="1058"/>
                    <a:pt x="712" y="1055"/>
                    <a:pt x="705" y="1049"/>
                  </a:cubicBezTo>
                  <a:cubicBezTo>
                    <a:pt x="703" y="1046"/>
                    <a:pt x="700" y="1045"/>
                    <a:pt x="697" y="1043"/>
                  </a:cubicBezTo>
                  <a:cubicBezTo>
                    <a:pt x="694" y="1041"/>
                    <a:pt x="692" y="1038"/>
                    <a:pt x="690" y="1034"/>
                  </a:cubicBezTo>
                  <a:cubicBezTo>
                    <a:pt x="689" y="1032"/>
                    <a:pt x="687" y="1028"/>
                    <a:pt x="684" y="1027"/>
                  </a:cubicBezTo>
                  <a:cubicBezTo>
                    <a:pt x="679" y="1027"/>
                    <a:pt x="680" y="1033"/>
                    <a:pt x="679" y="1036"/>
                  </a:cubicBezTo>
                  <a:moveTo>
                    <a:pt x="582" y="1033"/>
                  </a:moveTo>
                  <a:cubicBezTo>
                    <a:pt x="578" y="1040"/>
                    <a:pt x="571" y="1046"/>
                    <a:pt x="564" y="1050"/>
                  </a:cubicBezTo>
                  <a:cubicBezTo>
                    <a:pt x="560" y="1052"/>
                    <a:pt x="556" y="1052"/>
                    <a:pt x="553" y="1054"/>
                  </a:cubicBezTo>
                  <a:cubicBezTo>
                    <a:pt x="550" y="1057"/>
                    <a:pt x="553" y="1058"/>
                    <a:pt x="555" y="1059"/>
                  </a:cubicBezTo>
                  <a:cubicBezTo>
                    <a:pt x="561" y="1061"/>
                    <a:pt x="564" y="1064"/>
                    <a:pt x="568" y="1068"/>
                  </a:cubicBezTo>
                  <a:cubicBezTo>
                    <a:pt x="571" y="1072"/>
                    <a:pt x="576" y="1077"/>
                    <a:pt x="578" y="1081"/>
                  </a:cubicBezTo>
                  <a:cubicBezTo>
                    <a:pt x="578" y="1082"/>
                    <a:pt x="576" y="1088"/>
                    <a:pt x="580" y="1086"/>
                  </a:cubicBezTo>
                  <a:cubicBezTo>
                    <a:pt x="582" y="1085"/>
                    <a:pt x="584" y="1081"/>
                    <a:pt x="585" y="1079"/>
                  </a:cubicBezTo>
                  <a:cubicBezTo>
                    <a:pt x="587" y="1076"/>
                    <a:pt x="589" y="1072"/>
                    <a:pt x="591" y="1069"/>
                  </a:cubicBezTo>
                  <a:cubicBezTo>
                    <a:pt x="593" y="1066"/>
                    <a:pt x="594" y="1063"/>
                    <a:pt x="597" y="1061"/>
                  </a:cubicBezTo>
                  <a:cubicBezTo>
                    <a:pt x="599" y="1058"/>
                    <a:pt x="605" y="1057"/>
                    <a:pt x="606" y="1053"/>
                  </a:cubicBezTo>
                  <a:cubicBezTo>
                    <a:pt x="608" y="1049"/>
                    <a:pt x="603" y="1046"/>
                    <a:pt x="600" y="1045"/>
                  </a:cubicBezTo>
                  <a:cubicBezTo>
                    <a:pt x="595" y="1042"/>
                    <a:pt x="593" y="1039"/>
                    <a:pt x="590" y="1034"/>
                  </a:cubicBezTo>
                  <a:cubicBezTo>
                    <a:pt x="589" y="1033"/>
                    <a:pt x="588" y="1031"/>
                    <a:pt x="586" y="1030"/>
                  </a:cubicBezTo>
                  <a:cubicBezTo>
                    <a:pt x="584" y="1030"/>
                    <a:pt x="583" y="1031"/>
                    <a:pt x="582" y="1033"/>
                  </a:cubicBezTo>
                  <a:moveTo>
                    <a:pt x="778" y="1035"/>
                  </a:moveTo>
                  <a:cubicBezTo>
                    <a:pt x="775" y="1039"/>
                    <a:pt x="771" y="1043"/>
                    <a:pt x="766" y="1046"/>
                  </a:cubicBezTo>
                  <a:cubicBezTo>
                    <a:pt x="763" y="1049"/>
                    <a:pt x="761" y="1053"/>
                    <a:pt x="765" y="1057"/>
                  </a:cubicBezTo>
                  <a:cubicBezTo>
                    <a:pt x="770" y="1060"/>
                    <a:pt x="773" y="1064"/>
                    <a:pt x="777" y="1069"/>
                  </a:cubicBezTo>
                  <a:cubicBezTo>
                    <a:pt x="781" y="1073"/>
                    <a:pt x="784" y="1073"/>
                    <a:pt x="788" y="1069"/>
                  </a:cubicBezTo>
                  <a:cubicBezTo>
                    <a:pt x="791" y="1065"/>
                    <a:pt x="793" y="1059"/>
                    <a:pt x="798" y="1056"/>
                  </a:cubicBezTo>
                  <a:cubicBezTo>
                    <a:pt x="800" y="1055"/>
                    <a:pt x="802" y="1054"/>
                    <a:pt x="802" y="1051"/>
                  </a:cubicBezTo>
                  <a:cubicBezTo>
                    <a:pt x="802" y="1049"/>
                    <a:pt x="800" y="1048"/>
                    <a:pt x="799" y="1047"/>
                  </a:cubicBezTo>
                  <a:cubicBezTo>
                    <a:pt x="794" y="1045"/>
                    <a:pt x="792" y="1041"/>
                    <a:pt x="789" y="1037"/>
                  </a:cubicBezTo>
                  <a:cubicBezTo>
                    <a:pt x="788" y="1035"/>
                    <a:pt x="786" y="1033"/>
                    <a:pt x="784" y="1032"/>
                  </a:cubicBezTo>
                  <a:cubicBezTo>
                    <a:pt x="783" y="1032"/>
                    <a:pt x="782" y="1032"/>
                    <a:pt x="780" y="1032"/>
                  </a:cubicBezTo>
                  <a:cubicBezTo>
                    <a:pt x="778" y="1033"/>
                    <a:pt x="779" y="1033"/>
                    <a:pt x="778" y="1035"/>
                  </a:cubicBezTo>
                  <a:moveTo>
                    <a:pt x="874" y="1035"/>
                  </a:moveTo>
                  <a:cubicBezTo>
                    <a:pt x="871" y="1039"/>
                    <a:pt x="866" y="1043"/>
                    <a:pt x="862" y="1046"/>
                  </a:cubicBezTo>
                  <a:cubicBezTo>
                    <a:pt x="859" y="1049"/>
                    <a:pt x="857" y="1053"/>
                    <a:pt x="861" y="1057"/>
                  </a:cubicBezTo>
                  <a:cubicBezTo>
                    <a:pt x="864" y="1059"/>
                    <a:pt x="866" y="1061"/>
                    <a:pt x="869" y="1064"/>
                  </a:cubicBezTo>
                  <a:cubicBezTo>
                    <a:pt x="871" y="1066"/>
                    <a:pt x="873" y="1069"/>
                    <a:pt x="876" y="1071"/>
                  </a:cubicBezTo>
                  <a:cubicBezTo>
                    <a:pt x="880" y="1075"/>
                    <a:pt x="883" y="1069"/>
                    <a:pt x="885" y="1066"/>
                  </a:cubicBezTo>
                  <a:cubicBezTo>
                    <a:pt x="886" y="1064"/>
                    <a:pt x="887" y="1063"/>
                    <a:pt x="888" y="1061"/>
                  </a:cubicBezTo>
                  <a:cubicBezTo>
                    <a:pt x="890" y="1059"/>
                    <a:pt x="893" y="1057"/>
                    <a:pt x="896" y="1056"/>
                  </a:cubicBezTo>
                  <a:cubicBezTo>
                    <a:pt x="901" y="1052"/>
                    <a:pt x="898" y="1049"/>
                    <a:pt x="894" y="1046"/>
                  </a:cubicBezTo>
                  <a:cubicBezTo>
                    <a:pt x="889" y="1043"/>
                    <a:pt x="887" y="1042"/>
                    <a:pt x="884" y="1037"/>
                  </a:cubicBezTo>
                  <a:cubicBezTo>
                    <a:pt x="883" y="1035"/>
                    <a:pt x="882" y="1033"/>
                    <a:pt x="880" y="1032"/>
                  </a:cubicBezTo>
                  <a:cubicBezTo>
                    <a:pt x="879" y="1032"/>
                    <a:pt x="877" y="1032"/>
                    <a:pt x="876" y="1032"/>
                  </a:cubicBezTo>
                  <a:cubicBezTo>
                    <a:pt x="874" y="1033"/>
                    <a:pt x="875" y="1033"/>
                    <a:pt x="874" y="1035"/>
                  </a:cubicBezTo>
                  <a:moveTo>
                    <a:pt x="970" y="1035"/>
                  </a:moveTo>
                  <a:cubicBezTo>
                    <a:pt x="968" y="1039"/>
                    <a:pt x="963" y="1043"/>
                    <a:pt x="959" y="1046"/>
                  </a:cubicBezTo>
                  <a:cubicBezTo>
                    <a:pt x="956" y="1049"/>
                    <a:pt x="951" y="1052"/>
                    <a:pt x="956" y="1056"/>
                  </a:cubicBezTo>
                  <a:cubicBezTo>
                    <a:pt x="957" y="1057"/>
                    <a:pt x="959" y="1058"/>
                    <a:pt x="960" y="1058"/>
                  </a:cubicBezTo>
                  <a:cubicBezTo>
                    <a:pt x="962" y="1058"/>
                    <a:pt x="964" y="1063"/>
                    <a:pt x="965" y="1064"/>
                  </a:cubicBezTo>
                  <a:cubicBezTo>
                    <a:pt x="968" y="1067"/>
                    <a:pt x="971" y="1075"/>
                    <a:pt x="977" y="1071"/>
                  </a:cubicBezTo>
                  <a:cubicBezTo>
                    <a:pt x="979" y="1070"/>
                    <a:pt x="980" y="1067"/>
                    <a:pt x="981" y="1065"/>
                  </a:cubicBezTo>
                  <a:cubicBezTo>
                    <a:pt x="983" y="1062"/>
                    <a:pt x="985" y="1060"/>
                    <a:pt x="988" y="1058"/>
                  </a:cubicBezTo>
                  <a:cubicBezTo>
                    <a:pt x="990" y="1057"/>
                    <a:pt x="994" y="1055"/>
                    <a:pt x="994" y="1052"/>
                  </a:cubicBezTo>
                  <a:cubicBezTo>
                    <a:pt x="995" y="1050"/>
                    <a:pt x="992" y="1048"/>
                    <a:pt x="991" y="1047"/>
                  </a:cubicBezTo>
                  <a:cubicBezTo>
                    <a:pt x="986" y="1044"/>
                    <a:pt x="982" y="1042"/>
                    <a:pt x="980" y="1037"/>
                  </a:cubicBezTo>
                  <a:cubicBezTo>
                    <a:pt x="979" y="1035"/>
                    <a:pt x="978" y="1033"/>
                    <a:pt x="976" y="1032"/>
                  </a:cubicBezTo>
                  <a:cubicBezTo>
                    <a:pt x="974" y="1031"/>
                    <a:pt x="973" y="1032"/>
                    <a:pt x="972" y="1032"/>
                  </a:cubicBezTo>
                  <a:cubicBezTo>
                    <a:pt x="970" y="1033"/>
                    <a:pt x="970" y="1033"/>
                    <a:pt x="970" y="1035"/>
                  </a:cubicBezTo>
                  <a:moveTo>
                    <a:pt x="1066" y="1035"/>
                  </a:moveTo>
                  <a:cubicBezTo>
                    <a:pt x="1063" y="1040"/>
                    <a:pt x="1057" y="1043"/>
                    <a:pt x="1053" y="1048"/>
                  </a:cubicBezTo>
                  <a:cubicBezTo>
                    <a:pt x="1052" y="1049"/>
                    <a:pt x="1049" y="1053"/>
                    <a:pt x="1050" y="1054"/>
                  </a:cubicBezTo>
                  <a:cubicBezTo>
                    <a:pt x="1051" y="1055"/>
                    <a:pt x="1052" y="1055"/>
                    <a:pt x="1052" y="1056"/>
                  </a:cubicBezTo>
                  <a:cubicBezTo>
                    <a:pt x="1056" y="1059"/>
                    <a:pt x="1059" y="1063"/>
                    <a:pt x="1063" y="1066"/>
                  </a:cubicBezTo>
                  <a:cubicBezTo>
                    <a:pt x="1065" y="1068"/>
                    <a:pt x="1067" y="1071"/>
                    <a:pt x="1069" y="1072"/>
                  </a:cubicBezTo>
                  <a:cubicBezTo>
                    <a:pt x="1073" y="1074"/>
                    <a:pt x="1078" y="1066"/>
                    <a:pt x="1079" y="1064"/>
                  </a:cubicBezTo>
                  <a:cubicBezTo>
                    <a:pt x="1081" y="1062"/>
                    <a:pt x="1082" y="1060"/>
                    <a:pt x="1084" y="1058"/>
                  </a:cubicBezTo>
                  <a:cubicBezTo>
                    <a:pt x="1085" y="1056"/>
                    <a:pt x="1088" y="1056"/>
                    <a:pt x="1089" y="1055"/>
                  </a:cubicBezTo>
                  <a:cubicBezTo>
                    <a:pt x="1091" y="1052"/>
                    <a:pt x="1088" y="1049"/>
                    <a:pt x="1086" y="1048"/>
                  </a:cubicBezTo>
                  <a:cubicBezTo>
                    <a:pt x="1083" y="1046"/>
                    <a:pt x="1080" y="1043"/>
                    <a:pt x="1078" y="1040"/>
                  </a:cubicBezTo>
                  <a:cubicBezTo>
                    <a:pt x="1076" y="1038"/>
                    <a:pt x="1075" y="1035"/>
                    <a:pt x="1073" y="1033"/>
                  </a:cubicBezTo>
                  <a:cubicBezTo>
                    <a:pt x="1072" y="1032"/>
                    <a:pt x="1071" y="1032"/>
                    <a:pt x="1069" y="1032"/>
                  </a:cubicBezTo>
                  <a:cubicBezTo>
                    <a:pt x="1067" y="1032"/>
                    <a:pt x="1067" y="1033"/>
                    <a:pt x="1066" y="1035"/>
                  </a:cubicBezTo>
                  <a:moveTo>
                    <a:pt x="1262" y="1126"/>
                  </a:moveTo>
                  <a:cubicBezTo>
                    <a:pt x="1259" y="1131"/>
                    <a:pt x="1255" y="1138"/>
                    <a:pt x="1250" y="1141"/>
                  </a:cubicBezTo>
                  <a:cubicBezTo>
                    <a:pt x="1248" y="1143"/>
                    <a:pt x="1242" y="1144"/>
                    <a:pt x="1242" y="1148"/>
                  </a:cubicBezTo>
                  <a:cubicBezTo>
                    <a:pt x="1241" y="1149"/>
                    <a:pt x="1243" y="1150"/>
                    <a:pt x="1244" y="1151"/>
                  </a:cubicBezTo>
                  <a:cubicBezTo>
                    <a:pt x="1247" y="1152"/>
                    <a:pt x="1248" y="1154"/>
                    <a:pt x="1250" y="1156"/>
                  </a:cubicBezTo>
                  <a:cubicBezTo>
                    <a:pt x="1253" y="1160"/>
                    <a:pt x="1259" y="1174"/>
                    <a:pt x="1265" y="1166"/>
                  </a:cubicBezTo>
                  <a:cubicBezTo>
                    <a:pt x="1267" y="1164"/>
                    <a:pt x="1268" y="1162"/>
                    <a:pt x="1270" y="1159"/>
                  </a:cubicBezTo>
                  <a:cubicBezTo>
                    <a:pt x="1274" y="1155"/>
                    <a:pt x="1278" y="1151"/>
                    <a:pt x="1283" y="1149"/>
                  </a:cubicBezTo>
                  <a:cubicBezTo>
                    <a:pt x="1283" y="1148"/>
                    <a:pt x="1282" y="1149"/>
                    <a:pt x="1283" y="1149"/>
                  </a:cubicBezTo>
                  <a:cubicBezTo>
                    <a:pt x="1284" y="1149"/>
                    <a:pt x="1287" y="1148"/>
                    <a:pt x="1288" y="1148"/>
                  </a:cubicBezTo>
                  <a:cubicBezTo>
                    <a:pt x="1289" y="1147"/>
                    <a:pt x="1291" y="1147"/>
                    <a:pt x="1290" y="1145"/>
                  </a:cubicBezTo>
                  <a:cubicBezTo>
                    <a:pt x="1289" y="1142"/>
                    <a:pt x="1285" y="1141"/>
                    <a:pt x="1283" y="1140"/>
                  </a:cubicBezTo>
                  <a:cubicBezTo>
                    <a:pt x="1279" y="1138"/>
                    <a:pt x="1276" y="1135"/>
                    <a:pt x="1274" y="1131"/>
                  </a:cubicBezTo>
                  <a:cubicBezTo>
                    <a:pt x="1273" y="1130"/>
                    <a:pt x="1266" y="1117"/>
                    <a:pt x="1263" y="1121"/>
                  </a:cubicBezTo>
                  <a:cubicBezTo>
                    <a:pt x="1262" y="1122"/>
                    <a:pt x="1260" y="1129"/>
                    <a:pt x="1260" y="1129"/>
                  </a:cubicBezTo>
                  <a:cubicBezTo>
                    <a:pt x="1261" y="1129"/>
                    <a:pt x="1261" y="1127"/>
                    <a:pt x="1262" y="1126"/>
                  </a:cubicBezTo>
                  <a:moveTo>
                    <a:pt x="1543" y="1123"/>
                  </a:moveTo>
                  <a:cubicBezTo>
                    <a:pt x="1539" y="1129"/>
                    <a:pt x="1533" y="1136"/>
                    <a:pt x="1527" y="1140"/>
                  </a:cubicBezTo>
                  <a:cubicBezTo>
                    <a:pt x="1525" y="1141"/>
                    <a:pt x="1515" y="1144"/>
                    <a:pt x="1516" y="1146"/>
                  </a:cubicBezTo>
                  <a:cubicBezTo>
                    <a:pt x="1516" y="1148"/>
                    <a:pt x="1521" y="1148"/>
                    <a:pt x="1522" y="1149"/>
                  </a:cubicBezTo>
                  <a:cubicBezTo>
                    <a:pt x="1526" y="1150"/>
                    <a:pt x="1529" y="1152"/>
                    <a:pt x="1532" y="1154"/>
                  </a:cubicBezTo>
                  <a:cubicBezTo>
                    <a:pt x="1536" y="1156"/>
                    <a:pt x="1539" y="1159"/>
                    <a:pt x="1542" y="1163"/>
                  </a:cubicBezTo>
                  <a:cubicBezTo>
                    <a:pt x="1543" y="1164"/>
                    <a:pt x="1546" y="1171"/>
                    <a:pt x="1548" y="1171"/>
                  </a:cubicBezTo>
                  <a:cubicBezTo>
                    <a:pt x="1550" y="1171"/>
                    <a:pt x="1553" y="1166"/>
                    <a:pt x="1554" y="1164"/>
                  </a:cubicBezTo>
                  <a:cubicBezTo>
                    <a:pt x="1557" y="1161"/>
                    <a:pt x="1561" y="1158"/>
                    <a:pt x="1564" y="1156"/>
                  </a:cubicBezTo>
                  <a:cubicBezTo>
                    <a:pt x="1566" y="1154"/>
                    <a:pt x="1569" y="1151"/>
                    <a:pt x="1570" y="1148"/>
                  </a:cubicBezTo>
                  <a:cubicBezTo>
                    <a:pt x="1572" y="1145"/>
                    <a:pt x="1568" y="1143"/>
                    <a:pt x="1566" y="1142"/>
                  </a:cubicBezTo>
                  <a:cubicBezTo>
                    <a:pt x="1563" y="1141"/>
                    <a:pt x="1561" y="1140"/>
                    <a:pt x="1559" y="1138"/>
                  </a:cubicBezTo>
                  <a:cubicBezTo>
                    <a:pt x="1556" y="1135"/>
                    <a:pt x="1555" y="1132"/>
                    <a:pt x="1553" y="1129"/>
                  </a:cubicBezTo>
                  <a:cubicBezTo>
                    <a:pt x="1551" y="1126"/>
                    <a:pt x="1546" y="1116"/>
                    <a:pt x="1543" y="1123"/>
                  </a:cubicBezTo>
                  <a:moveTo>
                    <a:pt x="679" y="1132"/>
                  </a:moveTo>
                  <a:cubicBezTo>
                    <a:pt x="674" y="1139"/>
                    <a:pt x="668" y="1143"/>
                    <a:pt x="661" y="1147"/>
                  </a:cubicBezTo>
                  <a:cubicBezTo>
                    <a:pt x="662" y="1146"/>
                    <a:pt x="662" y="1146"/>
                    <a:pt x="663" y="1146"/>
                  </a:cubicBezTo>
                  <a:cubicBezTo>
                    <a:pt x="661" y="1148"/>
                    <a:pt x="651" y="1147"/>
                    <a:pt x="657" y="1152"/>
                  </a:cubicBezTo>
                  <a:cubicBezTo>
                    <a:pt x="659" y="1154"/>
                    <a:pt x="662" y="1155"/>
                    <a:pt x="665" y="1156"/>
                  </a:cubicBezTo>
                  <a:cubicBezTo>
                    <a:pt x="667" y="1156"/>
                    <a:pt x="668" y="1159"/>
                    <a:pt x="669" y="1160"/>
                  </a:cubicBezTo>
                  <a:cubicBezTo>
                    <a:pt x="673" y="1166"/>
                    <a:pt x="676" y="1172"/>
                    <a:pt x="681" y="1177"/>
                  </a:cubicBezTo>
                  <a:cubicBezTo>
                    <a:pt x="683" y="1178"/>
                    <a:pt x="685" y="1175"/>
                    <a:pt x="686" y="1174"/>
                  </a:cubicBezTo>
                  <a:cubicBezTo>
                    <a:pt x="687" y="1172"/>
                    <a:pt x="687" y="1171"/>
                    <a:pt x="687" y="1169"/>
                  </a:cubicBezTo>
                  <a:cubicBezTo>
                    <a:pt x="687" y="1169"/>
                    <a:pt x="687" y="1167"/>
                    <a:pt x="687" y="1168"/>
                  </a:cubicBezTo>
                  <a:cubicBezTo>
                    <a:pt x="690" y="1163"/>
                    <a:pt x="695" y="1158"/>
                    <a:pt x="700" y="1154"/>
                  </a:cubicBezTo>
                  <a:cubicBezTo>
                    <a:pt x="702" y="1153"/>
                    <a:pt x="706" y="1150"/>
                    <a:pt x="706" y="1147"/>
                  </a:cubicBezTo>
                  <a:cubicBezTo>
                    <a:pt x="705" y="1145"/>
                    <a:pt x="701" y="1143"/>
                    <a:pt x="699" y="1142"/>
                  </a:cubicBezTo>
                  <a:cubicBezTo>
                    <a:pt x="693" y="1138"/>
                    <a:pt x="690" y="1131"/>
                    <a:pt x="686" y="1125"/>
                  </a:cubicBezTo>
                  <a:cubicBezTo>
                    <a:pt x="685" y="1123"/>
                    <a:pt x="683" y="1122"/>
                    <a:pt x="681" y="1125"/>
                  </a:cubicBezTo>
                  <a:cubicBezTo>
                    <a:pt x="679" y="1127"/>
                    <a:pt x="680" y="1130"/>
                    <a:pt x="679" y="1132"/>
                  </a:cubicBezTo>
                  <a:moveTo>
                    <a:pt x="1635" y="1139"/>
                  </a:moveTo>
                  <a:cubicBezTo>
                    <a:pt x="1633" y="1142"/>
                    <a:pt x="1624" y="1144"/>
                    <a:pt x="1625" y="1148"/>
                  </a:cubicBezTo>
                  <a:cubicBezTo>
                    <a:pt x="1626" y="1151"/>
                    <a:pt x="1631" y="1155"/>
                    <a:pt x="1633" y="1157"/>
                  </a:cubicBezTo>
                  <a:cubicBezTo>
                    <a:pt x="1637" y="1160"/>
                    <a:pt x="1641" y="1164"/>
                    <a:pt x="1644" y="1167"/>
                  </a:cubicBezTo>
                  <a:cubicBezTo>
                    <a:pt x="1648" y="1170"/>
                    <a:pt x="1652" y="1164"/>
                    <a:pt x="1654" y="1162"/>
                  </a:cubicBezTo>
                  <a:cubicBezTo>
                    <a:pt x="1656" y="1160"/>
                    <a:pt x="1657" y="1157"/>
                    <a:pt x="1659" y="1155"/>
                  </a:cubicBezTo>
                  <a:cubicBezTo>
                    <a:pt x="1660" y="1153"/>
                    <a:pt x="1661" y="1151"/>
                    <a:pt x="1663" y="1151"/>
                  </a:cubicBezTo>
                  <a:cubicBezTo>
                    <a:pt x="1664" y="1151"/>
                    <a:pt x="1666" y="1152"/>
                    <a:pt x="1667" y="1152"/>
                  </a:cubicBezTo>
                  <a:cubicBezTo>
                    <a:pt x="1668" y="1149"/>
                    <a:pt x="1667" y="1146"/>
                    <a:pt x="1664" y="1144"/>
                  </a:cubicBezTo>
                  <a:cubicBezTo>
                    <a:pt x="1661" y="1142"/>
                    <a:pt x="1658" y="1141"/>
                    <a:pt x="1656" y="1138"/>
                  </a:cubicBezTo>
                  <a:cubicBezTo>
                    <a:pt x="1653" y="1136"/>
                    <a:pt x="1652" y="1132"/>
                    <a:pt x="1650" y="1129"/>
                  </a:cubicBezTo>
                  <a:cubicBezTo>
                    <a:pt x="1644" y="1124"/>
                    <a:pt x="1638" y="1137"/>
                    <a:pt x="1635" y="1139"/>
                  </a:cubicBezTo>
                  <a:moveTo>
                    <a:pt x="778" y="1131"/>
                  </a:moveTo>
                  <a:cubicBezTo>
                    <a:pt x="775" y="1136"/>
                    <a:pt x="770" y="1140"/>
                    <a:pt x="765" y="1143"/>
                  </a:cubicBezTo>
                  <a:cubicBezTo>
                    <a:pt x="764" y="1144"/>
                    <a:pt x="762" y="1145"/>
                    <a:pt x="762" y="1147"/>
                  </a:cubicBezTo>
                  <a:cubicBezTo>
                    <a:pt x="762" y="1150"/>
                    <a:pt x="764" y="1152"/>
                    <a:pt x="766" y="1153"/>
                  </a:cubicBezTo>
                  <a:cubicBezTo>
                    <a:pt x="769" y="1155"/>
                    <a:pt x="771" y="1156"/>
                    <a:pt x="773" y="1158"/>
                  </a:cubicBezTo>
                  <a:cubicBezTo>
                    <a:pt x="775" y="1160"/>
                    <a:pt x="777" y="1163"/>
                    <a:pt x="778" y="1166"/>
                  </a:cubicBezTo>
                  <a:cubicBezTo>
                    <a:pt x="781" y="1170"/>
                    <a:pt x="784" y="1169"/>
                    <a:pt x="787" y="1166"/>
                  </a:cubicBezTo>
                  <a:cubicBezTo>
                    <a:pt x="790" y="1162"/>
                    <a:pt x="794" y="1158"/>
                    <a:pt x="797" y="1154"/>
                  </a:cubicBezTo>
                  <a:cubicBezTo>
                    <a:pt x="799" y="1152"/>
                    <a:pt x="805" y="1147"/>
                    <a:pt x="801" y="1144"/>
                  </a:cubicBezTo>
                  <a:cubicBezTo>
                    <a:pt x="799" y="1143"/>
                    <a:pt x="797" y="1142"/>
                    <a:pt x="795" y="1141"/>
                  </a:cubicBezTo>
                  <a:cubicBezTo>
                    <a:pt x="792" y="1140"/>
                    <a:pt x="791" y="1137"/>
                    <a:pt x="789" y="1135"/>
                  </a:cubicBezTo>
                  <a:cubicBezTo>
                    <a:pt x="788" y="1133"/>
                    <a:pt x="787" y="1130"/>
                    <a:pt x="785" y="1129"/>
                  </a:cubicBezTo>
                  <a:cubicBezTo>
                    <a:pt x="784" y="1128"/>
                    <a:pt x="783" y="1128"/>
                    <a:pt x="781" y="1129"/>
                  </a:cubicBezTo>
                  <a:cubicBezTo>
                    <a:pt x="779" y="1129"/>
                    <a:pt x="779" y="1130"/>
                    <a:pt x="778" y="1131"/>
                  </a:cubicBezTo>
                  <a:moveTo>
                    <a:pt x="874" y="1131"/>
                  </a:moveTo>
                  <a:cubicBezTo>
                    <a:pt x="871" y="1136"/>
                    <a:pt x="865" y="1140"/>
                    <a:pt x="860" y="1143"/>
                  </a:cubicBezTo>
                  <a:cubicBezTo>
                    <a:pt x="858" y="1146"/>
                    <a:pt x="856" y="1148"/>
                    <a:pt x="859" y="1151"/>
                  </a:cubicBezTo>
                  <a:cubicBezTo>
                    <a:pt x="862" y="1154"/>
                    <a:pt x="866" y="1157"/>
                    <a:pt x="869" y="1160"/>
                  </a:cubicBezTo>
                  <a:cubicBezTo>
                    <a:pt x="872" y="1163"/>
                    <a:pt x="875" y="1165"/>
                    <a:pt x="877" y="1168"/>
                  </a:cubicBezTo>
                  <a:cubicBezTo>
                    <a:pt x="878" y="1170"/>
                    <a:pt x="883" y="1166"/>
                    <a:pt x="883" y="1165"/>
                  </a:cubicBezTo>
                  <a:cubicBezTo>
                    <a:pt x="885" y="1162"/>
                    <a:pt x="886" y="1159"/>
                    <a:pt x="888" y="1157"/>
                  </a:cubicBezTo>
                  <a:cubicBezTo>
                    <a:pt x="890" y="1155"/>
                    <a:pt x="904" y="1148"/>
                    <a:pt x="898" y="1144"/>
                  </a:cubicBezTo>
                  <a:cubicBezTo>
                    <a:pt x="895" y="1142"/>
                    <a:pt x="893" y="1142"/>
                    <a:pt x="890" y="1141"/>
                  </a:cubicBezTo>
                  <a:cubicBezTo>
                    <a:pt x="888" y="1139"/>
                    <a:pt x="886" y="1137"/>
                    <a:pt x="885" y="1135"/>
                  </a:cubicBezTo>
                  <a:cubicBezTo>
                    <a:pt x="884" y="1133"/>
                    <a:pt x="883" y="1130"/>
                    <a:pt x="881" y="1129"/>
                  </a:cubicBezTo>
                  <a:cubicBezTo>
                    <a:pt x="880" y="1128"/>
                    <a:pt x="878" y="1128"/>
                    <a:pt x="877" y="1129"/>
                  </a:cubicBezTo>
                  <a:cubicBezTo>
                    <a:pt x="874" y="1129"/>
                    <a:pt x="875" y="1130"/>
                    <a:pt x="874" y="1131"/>
                  </a:cubicBezTo>
                  <a:moveTo>
                    <a:pt x="965" y="1139"/>
                  </a:moveTo>
                  <a:cubicBezTo>
                    <a:pt x="961" y="1143"/>
                    <a:pt x="954" y="1141"/>
                    <a:pt x="954" y="1148"/>
                  </a:cubicBezTo>
                  <a:cubicBezTo>
                    <a:pt x="954" y="1153"/>
                    <a:pt x="961" y="1155"/>
                    <a:pt x="965" y="1158"/>
                  </a:cubicBezTo>
                  <a:cubicBezTo>
                    <a:pt x="968" y="1161"/>
                    <a:pt x="968" y="1168"/>
                    <a:pt x="974" y="1168"/>
                  </a:cubicBezTo>
                  <a:cubicBezTo>
                    <a:pt x="979" y="1168"/>
                    <a:pt x="981" y="1160"/>
                    <a:pt x="984" y="1157"/>
                  </a:cubicBezTo>
                  <a:cubicBezTo>
                    <a:pt x="986" y="1155"/>
                    <a:pt x="998" y="1149"/>
                    <a:pt x="994" y="1145"/>
                  </a:cubicBezTo>
                  <a:cubicBezTo>
                    <a:pt x="991" y="1141"/>
                    <a:pt x="985" y="1142"/>
                    <a:pt x="982" y="1138"/>
                  </a:cubicBezTo>
                  <a:cubicBezTo>
                    <a:pt x="980" y="1135"/>
                    <a:pt x="979" y="1129"/>
                    <a:pt x="975" y="1128"/>
                  </a:cubicBezTo>
                  <a:cubicBezTo>
                    <a:pt x="968" y="1127"/>
                    <a:pt x="968" y="1136"/>
                    <a:pt x="965" y="1139"/>
                  </a:cubicBezTo>
                  <a:moveTo>
                    <a:pt x="1066" y="1131"/>
                  </a:moveTo>
                  <a:cubicBezTo>
                    <a:pt x="1063" y="1136"/>
                    <a:pt x="1058" y="1140"/>
                    <a:pt x="1053" y="1143"/>
                  </a:cubicBezTo>
                  <a:cubicBezTo>
                    <a:pt x="1052" y="1144"/>
                    <a:pt x="1050" y="1145"/>
                    <a:pt x="1050" y="1147"/>
                  </a:cubicBezTo>
                  <a:cubicBezTo>
                    <a:pt x="1050" y="1150"/>
                    <a:pt x="1052" y="1152"/>
                    <a:pt x="1054" y="1153"/>
                  </a:cubicBezTo>
                  <a:cubicBezTo>
                    <a:pt x="1057" y="1155"/>
                    <a:pt x="1059" y="1156"/>
                    <a:pt x="1061" y="1158"/>
                  </a:cubicBezTo>
                  <a:cubicBezTo>
                    <a:pt x="1063" y="1160"/>
                    <a:pt x="1065" y="1163"/>
                    <a:pt x="1066" y="1166"/>
                  </a:cubicBezTo>
                  <a:cubicBezTo>
                    <a:pt x="1069" y="1170"/>
                    <a:pt x="1072" y="1169"/>
                    <a:pt x="1075" y="1166"/>
                  </a:cubicBezTo>
                  <a:cubicBezTo>
                    <a:pt x="1078" y="1162"/>
                    <a:pt x="1082" y="1158"/>
                    <a:pt x="1085" y="1154"/>
                  </a:cubicBezTo>
                  <a:cubicBezTo>
                    <a:pt x="1087" y="1152"/>
                    <a:pt x="1093" y="1147"/>
                    <a:pt x="1089" y="1144"/>
                  </a:cubicBezTo>
                  <a:cubicBezTo>
                    <a:pt x="1087" y="1143"/>
                    <a:pt x="1085" y="1142"/>
                    <a:pt x="1083" y="1141"/>
                  </a:cubicBezTo>
                  <a:cubicBezTo>
                    <a:pt x="1080" y="1140"/>
                    <a:pt x="1079" y="1137"/>
                    <a:pt x="1077" y="1135"/>
                  </a:cubicBezTo>
                  <a:cubicBezTo>
                    <a:pt x="1076" y="1133"/>
                    <a:pt x="1075" y="1130"/>
                    <a:pt x="1073" y="1129"/>
                  </a:cubicBezTo>
                  <a:cubicBezTo>
                    <a:pt x="1072" y="1128"/>
                    <a:pt x="1071" y="1128"/>
                    <a:pt x="1069" y="1129"/>
                  </a:cubicBezTo>
                  <a:cubicBezTo>
                    <a:pt x="1067" y="1129"/>
                    <a:pt x="1067" y="1130"/>
                    <a:pt x="1066" y="1131"/>
                  </a:cubicBezTo>
                  <a:moveTo>
                    <a:pt x="1162" y="1131"/>
                  </a:moveTo>
                  <a:cubicBezTo>
                    <a:pt x="1159" y="1136"/>
                    <a:pt x="1153" y="1140"/>
                    <a:pt x="1148" y="1143"/>
                  </a:cubicBezTo>
                  <a:cubicBezTo>
                    <a:pt x="1146" y="1146"/>
                    <a:pt x="1144" y="1148"/>
                    <a:pt x="1147" y="1151"/>
                  </a:cubicBezTo>
                  <a:cubicBezTo>
                    <a:pt x="1150" y="1154"/>
                    <a:pt x="1154" y="1157"/>
                    <a:pt x="1157" y="1160"/>
                  </a:cubicBezTo>
                  <a:cubicBezTo>
                    <a:pt x="1160" y="1163"/>
                    <a:pt x="1163" y="1165"/>
                    <a:pt x="1165" y="1168"/>
                  </a:cubicBezTo>
                  <a:cubicBezTo>
                    <a:pt x="1166" y="1170"/>
                    <a:pt x="1171" y="1166"/>
                    <a:pt x="1171" y="1165"/>
                  </a:cubicBezTo>
                  <a:cubicBezTo>
                    <a:pt x="1173" y="1162"/>
                    <a:pt x="1174" y="1159"/>
                    <a:pt x="1176" y="1157"/>
                  </a:cubicBezTo>
                  <a:cubicBezTo>
                    <a:pt x="1178" y="1155"/>
                    <a:pt x="1192" y="1148"/>
                    <a:pt x="1186" y="1144"/>
                  </a:cubicBezTo>
                  <a:cubicBezTo>
                    <a:pt x="1183" y="1142"/>
                    <a:pt x="1181" y="1142"/>
                    <a:pt x="1178" y="1141"/>
                  </a:cubicBezTo>
                  <a:cubicBezTo>
                    <a:pt x="1176" y="1139"/>
                    <a:pt x="1174" y="1137"/>
                    <a:pt x="1173" y="1135"/>
                  </a:cubicBezTo>
                  <a:cubicBezTo>
                    <a:pt x="1172" y="1133"/>
                    <a:pt x="1171" y="1130"/>
                    <a:pt x="1169" y="1129"/>
                  </a:cubicBezTo>
                  <a:cubicBezTo>
                    <a:pt x="1168" y="1128"/>
                    <a:pt x="1166" y="1128"/>
                    <a:pt x="1165" y="1129"/>
                  </a:cubicBezTo>
                  <a:cubicBezTo>
                    <a:pt x="1162" y="1129"/>
                    <a:pt x="1163" y="1130"/>
                    <a:pt x="1162" y="1131"/>
                  </a:cubicBezTo>
                  <a:moveTo>
                    <a:pt x="1450" y="1215"/>
                  </a:moveTo>
                  <a:cubicBezTo>
                    <a:pt x="1448" y="1222"/>
                    <a:pt x="1442" y="1232"/>
                    <a:pt x="1435" y="1235"/>
                  </a:cubicBezTo>
                  <a:cubicBezTo>
                    <a:pt x="1432" y="1236"/>
                    <a:pt x="1426" y="1238"/>
                    <a:pt x="1428" y="1241"/>
                  </a:cubicBezTo>
                  <a:cubicBezTo>
                    <a:pt x="1428" y="1244"/>
                    <a:pt x="1432" y="1244"/>
                    <a:pt x="1434" y="1245"/>
                  </a:cubicBezTo>
                  <a:cubicBezTo>
                    <a:pt x="1439" y="1249"/>
                    <a:pt x="1443" y="1253"/>
                    <a:pt x="1447" y="1257"/>
                  </a:cubicBezTo>
                  <a:cubicBezTo>
                    <a:pt x="1449" y="1259"/>
                    <a:pt x="1451" y="1261"/>
                    <a:pt x="1452" y="1262"/>
                  </a:cubicBezTo>
                  <a:cubicBezTo>
                    <a:pt x="1455" y="1265"/>
                    <a:pt x="1457" y="1261"/>
                    <a:pt x="1459" y="1258"/>
                  </a:cubicBezTo>
                  <a:cubicBezTo>
                    <a:pt x="1463" y="1253"/>
                    <a:pt x="1471" y="1250"/>
                    <a:pt x="1476" y="1246"/>
                  </a:cubicBezTo>
                  <a:cubicBezTo>
                    <a:pt x="1477" y="1245"/>
                    <a:pt x="1480" y="1243"/>
                    <a:pt x="1478" y="1241"/>
                  </a:cubicBezTo>
                  <a:cubicBezTo>
                    <a:pt x="1477" y="1240"/>
                    <a:pt x="1476" y="1239"/>
                    <a:pt x="1474" y="1239"/>
                  </a:cubicBezTo>
                  <a:cubicBezTo>
                    <a:pt x="1472" y="1238"/>
                    <a:pt x="1470" y="1237"/>
                    <a:pt x="1469" y="1236"/>
                  </a:cubicBezTo>
                  <a:cubicBezTo>
                    <a:pt x="1465" y="1231"/>
                    <a:pt x="1462" y="1226"/>
                    <a:pt x="1458" y="1221"/>
                  </a:cubicBezTo>
                  <a:cubicBezTo>
                    <a:pt x="1457" y="1219"/>
                    <a:pt x="1455" y="1216"/>
                    <a:pt x="1453" y="1214"/>
                  </a:cubicBezTo>
                  <a:cubicBezTo>
                    <a:pt x="1452" y="1213"/>
                    <a:pt x="1451" y="1212"/>
                    <a:pt x="1450" y="1214"/>
                  </a:cubicBezTo>
                  <a:cubicBezTo>
                    <a:pt x="1450" y="1215"/>
                    <a:pt x="1450" y="1215"/>
                    <a:pt x="1450" y="1215"/>
                  </a:cubicBezTo>
                  <a:moveTo>
                    <a:pt x="1358" y="1222"/>
                  </a:moveTo>
                  <a:cubicBezTo>
                    <a:pt x="1358" y="1223"/>
                    <a:pt x="1357" y="1225"/>
                    <a:pt x="1356" y="1226"/>
                  </a:cubicBezTo>
                  <a:cubicBezTo>
                    <a:pt x="1354" y="1228"/>
                    <a:pt x="1352" y="1230"/>
                    <a:pt x="1350" y="1232"/>
                  </a:cubicBezTo>
                  <a:cubicBezTo>
                    <a:pt x="1350" y="1233"/>
                    <a:pt x="1349" y="1235"/>
                    <a:pt x="1348" y="1235"/>
                  </a:cubicBezTo>
                  <a:cubicBezTo>
                    <a:pt x="1345" y="1237"/>
                    <a:pt x="1342" y="1238"/>
                    <a:pt x="1339" y="1240"/>
                  </a:cubicBezTo>
                  <a:cubicBezTo>
                    <a:pt x="1334" y="1244"/>
                    <a:pt x="1341" y="1250"/>
                    <a:pt x="1345" y="1252"/>
                  </a:cubicBezTo>
                  <a:cubicBezTo>
                    <a:pt x="1347" y="1253"/>
                    <a:pt x="1349" y="1254"/>
                    <a:pt x="1350" y="1255"/>
                  </a:cubicBezTo>
                  <a:cubicBezTo>
                    <a:pt x="1352" y="1258"/>
                    <a:pt x="1354" y="1261"/>
                    <a:pt x="1357" y="1263"/>
                  </a:cubicBezTo>
                  <a:cubicBezTo>
                    <a:pt x="1359" y="1264"/>
                    <a:pt x="1361" y="1262"/>
                    <a:pt x="1362" y="1261"/>
                  </a:cubicBezTo>
                  <a:cubicBezTo>
                    <a:pt x="1364" y="1258"/>
                    <a:pt x="1367" y="1255"/>
                    <a:pt x="1370" y="1252"/>
                  </a:cubicBezTo>
                  <a:cubicBezTo>
                    <a:pt x="1373" y="1250"/>
                    <a:pt x="1376" y="1247"/>
                    <a:pt x="1379" y="1246"/>
                  </a:cubicBezTo>
                  <a:cubicBezTo>
                    <a:pt x="1381" y="1245"/>
                    <a:pt x="1386" y="1244"/>
                    <a:pt x="1384" y="1241"/>
                  </a:cubicBezTo>
                  <a:cubicBezTo>
                    <a:pt x="1382" y="1238"/>
                    <a:pt x="1377" y="1235"/>
                    <a:pt x="1374" y="1233"/>
                  </a:cubicBezTo>
                  <a:cubicBezTo>
                    <a:pt x="1371" y="1230"/>
                    <a:pt x="1368" y="1226"/>
                    <a:pt x="1366" y="1222"/>
                  </a:cubicBezTo>
                  <a:cubicBezTo>
                    <a:pt x="1364" y="1219"/>
                    <a:pt x="1363" y="1216"/>
                    <a:pt x="1359" y="1217"/>
                  </a:cubicBezTo>
                  <a:cubicBezTo>
                    <a:pt x="1355" y="1219"/>
                    <a:pt x="1359" y="1220"/>
                    <a:pt x="1358" y="1222"/>
                  </a:cubicBezTo>
                  <a:moveTo>
                    <a:pt x="1546" y="1223"/>
                  </a:moveTo>
                  <a:cubicBezTo>
                    <a:pt x="1543" y="1229"/>
                    <a:pt x="1537" y="1234"/>
                    <a:pt x="1531" y="1239"/>
                  </a:cubicBezTo>
                  <a:cubicBezTo>
                    <a:pt x="1529" y="1240"/>
                    <a:pt x="1526" y="1242"/>
                    <a:pt x="1529" y="1245"/>
                  </a:cubicBezTo>
                  <a:cubicBezTo>
                    <a:pt x="1531" y="1247"/>
                    <a:pt x="1534" y="1248"/>
                    <a:pt x="1536" y="1250"/>
                  </a:cubicBezTo>
                  <a:cubicBezTo>
                    <a:pt x="1539" y="1252"/>
                    <a:pt x="1541" y="1254"/>
                    <a:pt x="1544" y="1257"/>
                  </a:cubicBezTo>
                  <a:cubicBezTo>
                    <a:pt x="1545" y="1259"/>
                    <a:pt x="1547" y="1263"/>
                    <a:pt x="1550" y="1263"/>
                  </a:cubicBezTo>
                  <a:cubicBezTo>
                    <a:pt x="1552" y="1263"/>
                    <a:pt x="1553" y="1261"/>
                    <a:pt x="1554" y="1259"/>
                  </a:cubicBezTo>
                  <a:cubicBezTo>
                    <a:pt x="1556" y="1257"/>
                    <a:pt x="1558" y="1256"/>
                    <a:pt x="1559" y="1255"/>
                  </a:cubicBezTo>
                  <a:cubicBezTo>
                    <a:pt x="1563" y="1252"/>
                    <a:pt x="1566" y="1250"/>
                    <a:pt x="1570" y="1247"/>
                  </a:cubicBezTo>
                  <a:cubicBezTo>
                    <a:pt x="1571" y="1246"/>
                    <a:pt x="1570" y="1243"/>
                    <a:pt x="1570" y="1242"/>
                  </a:cubicBezTo>
                  <a:cubicBezTo>
                    <a:pt x="1568" y="1240"/>
                    <a:pt x="1566" y="1239"/>
                    <a:pt x="1564" y="1238"/>
                  </a:cubicBezTo>
                  <a:cubicBezTo>
                    <a:pt x="1559" y="1235"/>
                    <a:pt x="1555" y="1230"/>
                    <a:pt x="1552" y="1225"/>
                  </a:cubicBezTo>
                  <a:cubicBezTo>
                    <a:pt x="1552" y="1223"/>
                    <a:pt x="1551" y="1221"/>
                    <a:pt x="1550" y="1221"/>
                  </a:cubicBezTo>
                  <a:cubicBezTo>
                    <a:pt x="1549" y="1220"/>
                    <a:pt x="1548" y="1220"/>
                    <a:pt x="1547" y="1221"/>
                  </a:cubicBezTo>
                  <a:cubicBezTo>
                    <a:pt x="1546" y="1221"/>
                    <a:pt x="1546" y="1222"/>
                    <a:pt x="1546" y="1223"/>
                  </a:cubicBezTo>
                  <a:moveTo>
                    <a:pt x="778" y="1227"/>
                  </a:moveTo>
                  <a:cubicBezTo>
                    <a:pt x="775" y="1232"/>
                    <a:pt x="769" y="1235"/>
                    <a:pt x="765" y="1240"/>
                  </a:cubicBezTo>
                  <a:cubicBezTo>
                    <a:pt x="762" y="1243"/>
                    <a:pt x="761" y="1245"/>
                    <a:pt x="764" y="1248"/>
                  </a:cubicBezTo>
                  <a:cubicBezTo>
                    <a:pt x="767" y="1252"/>
                    <a:pt x="771" y="1255"/>
                    <a:pt x="774" y="1258"/>
                  </a:cubicBezTo>
                  <a:cubicBezTo>
                    <a:pt x="776" y="1259"/>
                    <a:pt x="780" y="1263"/>
                    <a:pt x="781" y="1264"/>
                  </a:cubicBezTo>
                  <a:cubicBezTo>
                    <a:pt x="787" y="1264"/>
                    <a:pt x="791" y="1257"/>
                    <a:pt x="793" y="1253"/>
                  </a:cubicBezTo>
                  <a:cubicBezTo>
                    <a:pt x="795" y="1252"/>
                    <a:pt x="796" y="1250"/>
                    <a:pt x="798" y="1248"/>
                  </a:cubicBezTo>
                  <a:cubicBezTo>
                    <a:pt x="799" y="1247"/>
                    <a:pt x="803" y="1245"/>
                    <a:pt x="801" y="1242"/>
                  </a:cubicBezTo>
                  <a:cubicBezTo>
                    <a:pt x="799" y="1240"/>
                    <a:pt x="796" y="1239"/>
                    <a:pt x="794" y="1237"/>
                  </a:cubicBezTo>
                  <a:cubicBezTo>
                    <a:pt x="793" y="1235"/>
                    <a:pt x="791" y="1232"/>
                    <a:pt x="790" y="1230"/>
                  </a:cubicBezTo>
                  <a:cubicBezTo>
                    <a:pt x="788" y="1228"/>
                    <a:pt x="786" y="1226"/>
                    <a:pt x="784" y="1225"/>
                  </a:cubicBezTo>
                  <a:cubicBezTo>
                    <a:pt x="783" y="1224"/>
                    <a:pt x="781" y="1224"/>
                    <a:pt x="780" y="1225"/>
                  </a:cubicBezTo>
                  <a:cubicBezTo>
                    <a:pt x="778" y="1225"/>
                    <a:pt x="779" y="1226"/>
                    <a:pt x="778" y="1227"/>
                  </a:cubicBezTo>
                  <a:moveTo>
                    <a:pt x="874" y="1227"/>
                  </a:moveTo>
                  <a:cubicBezTo>
                    <a:pt x="871" y="1231"/>
                    <a:pt x="867" y="1234"/>
                    <a:pt x="863" y="1238"/>
                  </a:cubicBezTo>
                  <a:cubicBezTo>
                    <a:pt x="860" y="1241"/>
                    <a:pt x="857" y="1244"/>
                    <a:pt x="860" y="1248"/>
                  </a:cubicBezTo>
                  <a:cubicBezTo>
                    <a:pt x="862" y="1250"/>
                    <a:pt x="865" y="1252"/>
                    <a:pt x="867" y="1254"/>
                  </a:cubicBezTo>
                  <a:cubicBezTo>
                    <a:pt x="869" y="1256"/>
                    <a:pt x="872" y="1259"/>
                    <a:pt x="874" y="1261"/>
                  </a:cubicBezTo>
                  <a:cubicBezTo>
                    <a:pt x="876" y="1263"/>
                    <a:pt x="879" y="1265"/>
                    <a:pt x="881" y="1264"/>
                  </a:cubicBezTo>
                  <a:cubicBezTo>
                    <a:pt x="882" y="1263"/>
                    <a:pt x="882" y="1260"/>
                    <a:pt x="883" y="1259"/>
                  </a:cubicBezTo>
                  <a:cubicBezTo>
                    <a:pt x="885" y="1254"/>
                    <a:pt x="892" y="1252"/>
                    <a:pt x="896" y="1249"/>
                  </a:cubicBezTo>
                  <a:cubicBezTo>
                    <a:pt x="900" y="1245"/>
                    <a:pt x="898" y="1241"/>
                    <a:pt x="894" y="1238"/>
                  </a:cubicBezTo>
                  <a:cubicBezTo>
                    <a:pt x="889" y="1236"/>
                    <a:pt x="886" y="1233"/>
                    <a:pt x="884" y="1228"/>
                  </a:cubicBezTo>
                  <a:cubicBezTo>
                    <a:pt x="883" y="1227"/>
                    <a:pt x="882" y="1225"/>
                    <a:pt x="880" y="1224"/>
                  </a:cubicBezTo>
                  <a:cubicBezTo>
                    <a:pt x="878" y="1224"/>
                    <a:pt x="877" y="1224"/>
                    <a:pt x="876" y="1225"/>
                  </a:cubicBezTo>
                  <a:cubicBezTo>
                    <a:pt x="874" y="1225"/>
                    <a:pt x="875" y="1225"/>
                    <a:pt x="874" y="1227"/>
                  </a:cubicBezTo>
                  <a:moveTo>
                    <a:pt x="970" y="1227"/>
                  </a:moveTo>
                  <a:cubicBezTo>
                    <a:pt x="968" y="1231"/>
                    <a:pt x="962" y="1235"/>
                    <a:pt x="959" y="1239"/>
                  </a:cubicBezTo>
                  <a:cubicBezTo>
                    <a:pt x="956" y="1241"/>
                    <a:pt x="953" y="1244"/>
                    <a:pt x="956" y="1248"/>
                  </a:cubicBezTo>
                  <a:cubicBezTo>
                    <a:pt x="960" y="1251"/>
                    <a:pt x="963" y="1255"/>
                    <a:pt x="967" y="1259"/>
                  </a:cubicBezTo>
                  <a:cubicBezTo>
                    <a:pt x="970" y="1261"/>
                    <a:pt x="972" y="1265"/>
                    <a:pt x="975" y="1263"/>
                  </a:cubicBezTo>
                  <a:cubicBezTo>
                    <a:pt x="979" y="1260"/>
                    <a:pt x="983" y="1256"/>
                    <a:pt x="987" y="1252"/>
                  </a:cubicBezTo>
                  <a:cubicBezTo>
                    <a:pt x="990" y="1250"/>
                    <a:pt x="995" y="1247"/>
                    <a:pt x="994" y="1243"/>
                  </a:cubicBezTo>
                  <a:cubicBezTo>
                    <a:pt x="992" y="1237"/>
                    <a:pt x="984" y="1237"/>
                    <a:pt x="981" y="1231"/>
                  </a:cubicBezTo>
                  <a:cubicBezTo>
                    <a:pt x="980" y="1229"/>
                    <a:pt x="979" y="1226"/>
                    <a:pt x="977" y="1225"/>
                  </a:cubicBezTo>
                  <a:cubicBezTo>
                    <a:pt x="976" y="1224"/>
                    <a:pt x="974" y="1224"/>
                    <a:pt x="973" y="1224"/>
                  </a:cubicBezTo>
                  <a:cubicBezTo>
                    <a:pt x="970" y="1225"/>
                    <a:pt x="970" y="1225"/>
                    <a:pt x="970" y="1227"/>
                  </a:cubicBezTo>
                  <a:moveTo>
                    <a:pt x="1066" y="1227"/>
                  </a:moveTo>
                  <a:cubicBezTo>
                    <a:pt x="1063" y="1232"/>
                    <a:pt x="1057" y="1235"/>
                    <a:pt x="1053" y="1240"/>
                  </a:cubicBezTo>
                  <a:cubicBezTo>
                    <a:pt x="1050" y="1243"/>
                    <a:pt x="1049" y="1245"/>
                    <a:pt x="1052" y="1248"/>
                  </a:cubicBezTo>
                  <a:cubicBezTo>
                    <a:pt x="1055" y="1252"/>
                    <a:pt x="1059" y="1255"/>
                    <a:pt x="1062" y="1258"/>
                  </a:cubicBezTo>
                  <a:cubicBezTo>
                    <a:pt x="1064" y="1259"/>
                    <a:pt x="1068" y="1263"/>
                    <a:pt x="1069" y="1264"/>
                  </a:cubicBezTo>
                  <a:cubicBezTo>
                    <a:pt x="1075" y="1264"/>
                    <a:pt x="1079" y="1257"/>
                    <a:pt x="1081" y="1253"/>
                  </a:cubicBezTo>
                  <a:cubicBezTo>
                    <a:pt x="1083" y="1252"/>
                    <a:pt x="1084" y="1250"/>
                    <a:pt x="1086" y="1248"/>
                  </a:cubicBezTo>
                  <a:cubicBezTo>
                    <a:pt x="1087" y="1247"/>
                    <a:pt x="1091" y="1245"/>
                    <a:pt x="1089" y="1242"/>
                  </a:cubicBezTo>
                  <a:cubicBezTo>
                    <a:pt x="1087" y="1240"/>
                    <a:pt x="1084" y="1239"/>
                    <a:pt x="1082" y="1237"/>
                  </a:cubicBezTo>
                  <a:cubicBezTo>
                    <a:pt x="1081" y="1235"/>
                    <a:pt x="1079" y="1232"/>
                    <a:pt x="1078" y="1230"/>
                  </a:cubicBezTo>
                  <a:cubicBezTo>
                    <a:pt x="1076" y="1228"/>
                    <a:pt x="1074" y="1226"/>
                    <a:pt x="1072" y="1225"/>
                  </a:cubicBezTo>
                  <a:cubicBezTo>
                    <a:pt x="1071" y="1224"/>
                    <a:pt x="1069" y="1224"/>
                    <a:pt x="1068" y="1225"/>
                  </a:cubicBezTo>
                  <a:cubicBezTo>
                    <a:pt x="1066" y="1225"/>
                    <a:pt x="1067" y="1226"/>
                    <a:pt x="1066" y="1227"/>
                  </a:cubicBezTo>
                  <a:moveTo>
                    <a:pt x="1162" y="1227"/>
                  </a:moveTo>
                  <a:cubicBezTo>
                    <a:pt x="1159" y="1231"/>
                    <a:pt x="1155" y="1234"/>
                    <a:pt x="1151" y="1238"/>
                  </a:cubicBezTo>
                  <a:cubicBezTo>
                    <a:pt x="1148" y="1241"/>
                    <a:pt x="1145" y="1244"/>
                    <a:pt x="1148" y="1248"/>
                  </a:cubicBezTo>
                  <a:cubicBezTo>
                    <a:pt x="1150" y="1250"/>
                    <a:pt x="1153" y="1252"/>
                    <a:pt x="1155" y="1254"/>
                  </a:cubicBezTo>
                  <a:cubicBezTo>
                    <a:pt x="1157" y="1256"/>
                    <a:pt x="1160" y="1259"/>
                    <a:pt x="1162" y="1261"/>
                  </a:cubicBezTo>
                  <a:cubicBezTo>
                    <a:pt x="1164" y="1263"/>
                    <a:pt x="1167" y="1265"/>
                    <a:pt x="1169" y="1264"/>
                  </a:cubicBezTo>
                  <a:cubicBezTo>
                    <a:pt x="1170" y="1263"/>
                    <a:pt x="1170" y="1260"/>
                    <a:pt x="1171" y="1259"/>
                  </a:cubicBezTo>
                  <a:cubicBezTo>
                    <a:pt x="1173" y="1254"/>
                    <a:pt x="1180" y="1252"/>
                    <a:pt x="1184" y="1249"/>
                  </a:cubicBezTo>
                  <a:cubicBezTo>
                    <a:pt x="1188" y="1245"/>
                    <a:pt x="1186" y="1241"/>
                    <a:pt x="1182" y="1238"/>
                  </a:cubicBezTo>
                  <a:cubicBezTo>
                    <a:pt x="1177" y="1236"/>
                    <a:pt x="1174" y="1233"/>
                    <a:pt x="1172" y="1228"/>
                  </a:cubicBezTo>
                  <a:cubicBezTo>
                    <a:pt x="1171" y="1227"/>
                    <a:pt x="1170" y="1225"/>
                    <a:pt x="1168" y="1224"/>
                  </a:cubicBezTo>
                  <a:cubicBezTo>
                    <a:pt x="1166" y="1224"/>
                    <a:pt x="1165" y="1224"/>
                    <a:pt x="1164" y="1225"/>
                  </a:cubicBezTo>
                  <a:cubicBezTo>
                    <a:pt x="1162" y="1225"/>
                    <a:pt x="1163" y="1225"/>
                    <a:pt x="1162" y="1227"/>
                  </a:cubicBezTo>
                  <a:moveTo>
                    <a:pt x="1258" y="1227"/>
                  </a:moveTo>
                  <a:cubicBezTo>
                    <a:pt x="1256" y="1231"/>
                    <a:pt x="1250" y="1235"/>
                    <a:pt x="1247" y="1239"/>
                  </a:cubicBezTo>
                  <a:cubicBezTo>
                    <a:pt x="1244" y="1241"/>
                    <a:pt x="1241" y="1244"/>
                    <a:pt x="1244" y="1248"/>
                  </a:cubicBezTo>
                  <a:cubicBezTo>
                    <a:pt x="1248" y="1251"/>
                    <a:pt x="1251" y="1255"/>
                    <a:pt x="1255" y="1259"/>
                  </a:cubicBezTo>
                  <a:cubicBezTo>
                    <a:pt x="1258" y="1261"/>
                    <a:pt x="1260" y="1265"/>
                    <a:pt x="1263" y="1263"/>
                  </a:cubicBezTo>
                  <a:cubicBezTo>
                    <a:pt x="1267" y="1260"/>
                    <a:pt x="1271" y="1256"/>
                    <a:pt x="1275" y="1252"/>
                  </a:cubicBezTo>
                  <a:cubicBezTo>
                    <a:pt x="1278" y="1250"/>
                    <a:pt x="1283" y="1247"/>
                    <a:pt x="1282" y="1243"/>
                  </a:cubicBezTo>
                  <a:cubicBezTo>
                    <a:pt x="1280" y="1237"/>
                    <a:pt x="1272" y="1237"/>
                    <a:pt x="1269" y="1231"/>
                  </a:cubicBezTo>
                  <a:cubicBezTo>
                    <a:pt x="1268" y="1229"/>
                    <a:pt x="1267" y="1226"/>
                    <a:pt x="1265" y="1225"/>
                  </a:cubicBezTo>
                  <a:cubicBezTo>
                    <a:pt x="1264" y="1224"/>
                    <a:pt x="1262" y="1224"/>
                    <a:pt x="1261" y="1224"/>
                  </a:cubicBezTo>
                  <a:cubicBezTo>
                    <a:pt x="1258" y="1225"/>
                    <a:pt x="1258" y="1225"/>
                    <a:pt x="1258" y="1227"/>
                  </a:cubicBezTo>
                  <a:moveTo>
                    <a:pt x="1642" y="1227"/>
                  </a:moveTo>
                  <a:cubicBezTo>
                    <a:pt x="1639" y="1233"/>
                    <a:pt x="1631" y="1236"/>
                    <a:pt x="1626" y="1241"/>
                  </a:cubicBezTo>
                  <a:cubicBezTo>
                    <a:pt x="1623" y="1245"/>
                    <a:pt x="1627" y="1248"/>
                    <a:pt x="1630" y="1249"/>
                  </a:cubicBezTo>
                  <a:cubicBezTo>
                    <a:pt x="1634" y="1251"/>
                    <a:pt x="1637" y="1254"/>
                    <a:pt x="1640" y="1258"/>
                  </a:cubicBezTo>
                  <a:cubicBezTo>
                    <a:pt x="1642" y="1260"/>
                    <a:pt x="1643" y="1262"/>
                    <a:pt x="1645" y="1264"/>
                  </a:cubicBezTo>
                  <a:cubicBezTo>
                    <a:pt x="1646" y="1266"/>
                    <a:pt x="1646" y="1268"/>
                    <a:pt x="1647" y="1270"/>
                  </a:cubicBezTo>
                  <a:cubicBezTo>
                    <a:pt x="1649" y="1273"/>
                    <a:pt x="1652" y="1269"/>
                    <a:pt x="1653" y="1267"/>
                  </a:cubicBezTo>
                  <a:cubicBezTo>
                    <a:pt x="1655" y="1265"/>
                    <a:pt x="1656" y="1261"/>
                    <a:pt x="1659" y="1258"/>
                  </a:cubicBezTo>
                  <a:cubicBezTo>
                    <a:pt x="1662" y="1255"/>
                    <a:pt x="1667" y="1255"/>
                    <a:pt x="1671" y="1251"/>
                  </a:cubicBezTo>
                  <a:cubicBezTo>
                    <a:pt x="1670" y="1252"/>
                    <a:pt x="1672" y="1250"/>
                    <a:pt x="1672" y="1249"/>
                  </a:cubicBezTo>
                  <a:cubicBezTo>
                    <a:pt x="1673" y="1248"/>
                    <a:pt x="1675" y="1245"/>
                    <a:pt x="1673" y="1245"/>
                  </a:cubicBezTo>
                  <a:cubicBezTo>
                    <a:pt x="1671" y="1244"/>
                    <a:pt x="1669" y="1244"/>
                    <a:pt x="1667" y="1244"/>
                  </a:cubicBezTo>
                  <a:cubicBezTo>
                    <a:pt x="1665" y="1243"/>
                    <a:pt x="1663" y="1241"/>
                    <a:pt x="1662" y="1240"/>
                  </a:cubicBezTo>
                  <a:cubicBezTo>
                    <a:pt x="1658" y="1236"/>
                    <a:pt x="1655" y="1231"/>
                    <a:pt x="1652" y="1228"/>
                  </a:cubicBezTo>
                  <a:cubicBezTo>
                    <a:pt x="1650" y="1226"/>
                    <a:pt x="1649" y="1225"/>
                    <a:pt x="1647" y="1225"/>
                  </a:cubicBezTo>
                  <a:cubicBezTo>
                    <a:pt x="1646" y="1224"/>
                    <a:pt x="1645" y="1224"/>
                    <a:pt x="1644" y="1225"/>
                  </a:cubicBezTo>
                  <a:cubicBezTo>
                    <a:pt x="1642" y="1225"/>
                    <a:pt x="1643" y="1226"/>
                    <a:pt x="1642" y="1227"/>
                  </a:cubicBezTo>
                  <a:moveTo>
                    <a:pt x="778" y="1323"/>
                  </a:moveTo>
                  <a:cubicBezTo>
                    <a:pt x="776" y="1327"/>
                    <a:pt x="770" y="1330"/>
                    <a:pt x="766" y="1334"/>
                  </a:cubicBezTo>
                  <a:cubicBezTo>
                    <a:pt x="764" y="1335"/>
                    <a:pt x="761" y="1337"/>
                    <a:pt x="760" y="1339"/>
                  </a:cubicBezTo>
                  <a:cubicBezTo>
                    <a:pt x="759" y="1343"/>
                    <a:pt x="763" y="1344"/>
                    <a:pt x="765" y="1346"/>
                  </a:cubicBezTo>
                  <a:cubicBezTo>
                    <a:pt x="769" y="1348"/>
                    <a:pt x="772" y="1351"/>
                    <a:pt x="774" y="1354"/>
                  </a:cubicBezTo>
                  <a:cubicBezTo>
                    <a:pt x="776" y="1356"/>
                    <a:pt x="777" y="1358"/>
                    <a:pt x="777" y="1361"/>
                  </a:cubicBezTo>
                  <a:cubicBezTo>
                    <a:pt x="778" y="1367"/>
                    <a:pt x="785" y="1361"/>
                    <a:pt x="786" y="1359"/>
                  </a:cubicBezTo>
                  <a:cubicBezTo>
                    <a:pt x="790" y="1355"/>
                    <a:pt x="792" y="1350"/>
                    <a:pt x="796" y="1346"/>
                  </a:cubicBezTo>
                  <a:cubicBezTo>
                    <a:pt x="799" y="1342"/>
                    <a:pt x="804" y="1340"/>
                    <a:pt x="799" y="1336"/>
                  </a:cubicBezTo>
                  <a:cubicBezTo>
                    <a:pt x="794" y="1333"/>
                    <a:pt x="792" y="1328"/>
                    <a:pt x="789" y="1324"/>
                  </a:cubicBezTo>
                  <a:cubicBezTo>
                    <a:pt x="787" y="1322"/>
                    <a:pt x="786" y="1321"/>
                    <a:pt x="783" y="1320"/>
                  </a:cubicBezTo>
                  <a:cubicBezTo>
                    <a:pt x="782" y="1320"/>
                    <a:pt x="781" y="1320"/>
                    <a:pt x="780" y="1320"/>
                  </a:cubicBezTo>
                  <a:cubicBezTo>
                    <a:pt x="778" y="1321"/>
                    <a:pt x="779" y="1321"/>
                    <a:pt x="778" y="1323"/>
                  </a:cubicBezTo>
                  <a:moveTo>
                    <a:pt x="874" y="1323"/>
                  </a:moveTo>
                  <a:cubicBezTo>
                    <a:pt x="871" y="1327"/>
                    <a:pt x="866" y="1331"/>
                    <a:pt x="862" y="1334"/>
                  </a:cubicBezTo>
                  <a:cubicBezTo>
                    <a:pt x="859" y="1337"/>
                    <a:pt x="857" y="1341"/>
                    <a:pt x="861" y="1345"/>
                  </a:cubicBezTo>
                  <a:cubicBezTo>
                    <a:pt x="864" y="1347"/>
                    <a:pt x="866" y="1349"/>
                    <a:pt x="869" y="1352"/>
                  </a:cubicBezTo>
                  <a:cubicBezTo>
                    <a:pt x="871" y="1354"/>
                    <a:pt x="873" y="1357"/>
                    <a:pt x="876" y="1359"/>
                  </a:cubicBezTo>
                  <a:cubicBezTo>
                    <a:pt x="880" y="1363"/>
                    <a:pt x="883" y="1357"/>
                    <a:pt x="885" y="1354"/>
                  </a:cubicBezTo>
                  <a:cubicBezTo>
                    <a:pt x="886" y="1352"/>
                    <a:pt x="887" y="1351"/>
                    <a:pt x="888" y="1349"/>
                  </a:cubicBezTo>
                  <a:cubicBezTo>
                    <a:pt x="890" y="1347"/>
                    <a:pt x="893" y="1345"/>
                    <a:pt x="896" y="1344"/>
                  </a:cubicBezTo>
                  <a:cubicBezTo>
                    <a:pt x="901" y="1340"/>
                    <a:pt x="898" y="1337"/>
                    <a:pt x="894" y="1334"/>
                  </a:cubicBezTo>
                  <a:cubicBezTo>
                    <a:pt x="889" y="1331"/>
                    <a:pt x="887" y="1330"/>
                    <a:pt x="884" y="1325"/>
                  </a:cubicBezTo>
                  <a:cubicBezTo>
                    <a:pt x="883" y="1323"/>
                    <a:pt x="882" y="1321"/>
                    <a:pt x="880" y="1320"/>
                  </a:cubicBezTo>
                  <a:cubicBezTo>
                    <a:pt x="879" y="1320"/>
                    <a:pt x="877" y="1320"/>
                    <a:pt x="876" y="1320"/>
                  </a:cubicBezTo>
                  <a:cubicBezTo>
                    <a:pt x="874" y="1321"/>
                    <a:pt x="875" y="1321"/>
                    <a:pt x="874" y="1323"/>
                  </a:cubicBezTo>
                  <a:moveTo>
                    <a:pt x="970" y="1323"/>
                  </a:moveTo>
                  <a:cubicBezTo>
                    <a:pt x="968" y="1327"/>
                    <a:pt x="963" y="1331"/>
                    <a:pt x="959" y="1334"/>
                  </a:cubicBezTo>
                  <a:cubicBezTo>
                    <a:pt x="956" y="1337"/>
                    <a:pt x="951" y="1340"/>
                    <a:pt x="956" y="1344"/>
                  </a:cubicBezTo>
                  <a:cubicBezTo>
                    <a:pt x="957" y="1345"/>
                    <a:pt x="959" y="1346"/>
                    <a:pt x="960" y="1346"/>
                  </a:cubicBezTo>
                  <a:cubicBezTo>
                    <a:pt x="962" y="1346"/>
                    <a:pt x="964" y="1351"/>
                    <a:pt x="965" y="1352"/>
                  </a:cubicBezTo>
                  <a:cubicBezTo>
                    <a:pt x="968" y="1355"/>
                    <a:pt x="971" y="1363"/>
                    <a:pt x="977" y="1359"/>
                  </a:cubicBezTo>
                  <a:cubicBezTo>
                    <a:pt x="979" y="1358"/>
                    <a:pt x="980" y="1355"/>
                    <a:pt x="981" y="1353"/>
                  </a:cubicBezTo>
                  <a:cubicBezTo>
                    <a:pt x="983" y="1350"/>
                    <a:pt x="985" y="1348"/>
                    <a:pt x="988" y="1346"/>
                  </a:cubicBezTo>
                  <a:cubicBezTo>
                    <a:pt x="990" y="1345"/>
                    <a:pt x="994" y="1343"/>
                    <a:pt x="994" y="1340"/>
                  </a:cubicBezTo>
                  <a:cubicBezTo>
                    <a:pt x="995" y="1338"/>
                    <a:pt x="992" y="1336"/>
                    <a:pt x="991" y="1335"/>
                  </a:cubicBezTo>
                  <a:cubicBezTo>
                    <a:pt x="986" y="1332"/>
                    <a:pt x="982" y="1330"/>
                    <a:pt x="980" y="1325"/>
                  </a:cubicBezTo>
                  <a:cubicBezTo>
                    <a:pt x="979" y="1323"/>
                    <a:pt x="978" y="1321"/>
                    <a:pt x="976" y="1320"/>
                  </a:cubicBezTo>
                  <a:cubicBezTo>
                    <a:pt x="974" y="1319"/>
                    <a:pt x="973" y="1320"/>
                    <a:pt x="972" y="1320"/>
                  </a:cubicBezTo>
                  <a:cubicBezTo>
                    <a:pt x="970" y="1321"/>
                    <a:pt x="970" y="1321"/>
                    <a:pt x="970" y="1323"/>
                  </a:cubicBezTo>
                  <a:moveTo>
                    <a:pt x="1066" y="1323"/>
                  </a:moveTo>
                  <a:cubicBezTo>
                    <a:pt x="1063" y="1327"/>
                    <a:pt x="1059" y="1331"/>
                    <a:pt x="1054" y="1334"/>
                  </a:cubicBezTo>
                  <a:cubicBezTo>
                    <a:pt x="1051" y="1337"/>
                    <a:pt x="1049" y="1341"/>
                    <a:pt x="1053" y="1345"/>
                  </a:cubicBezTo>
                  <a:cubicBezTo>
                    <a:pt x="1058" y="1348"/>
                    <a:pt x="1061" y="1352"/>
                    <a:pt x="1065" y="1357"/>
                  </a:cubicBezTo>
                  <a:cubicBezTo>
                    <a:pt x="1069" y="1361"/>
                    <a:pt x="1072" y="1361"/>
                    <a:pt x="1076" y="1357"/>
                  </a:cubicBezTo>
                  <a:cubicBezTo>
                    <a:pt x="1079" y="1353"/>
                    <a:pt x="1081" y="1347"/>
                    <a:pt x="1086" y="1344"/>
                  </a:cubicBezTo>
                  <a:cubicBezTo>
                    <a:pt x="1088" y="1343"/>
                    <a:pt x="1090" y="1342"/>
                    <a:pt x="1090" y="1339"/>
                  </a:cubicBezTo>
                  <a:cubicBezTo>
                    <a:pt x="1090" y="1337"/>
                    <a:pt x="1088" y="1336"/>
                    <a:pt x="1087" y="1335"/>
                  </a:cubicBezTo>
                  <a:cubicBezTo>
                    <a:pt x="1082" y="1333"/>
                    <a:pt x="1080" y="1329"/>
                    <a:pt x="1077" y="1325"/>
                  </a:cubicBezTo>
                  <a:cubicBezTo>
                    <a:pt x="1076" y="1323"/>
                    <a:pt x="1074" y="1321"/>
                    <a:pt x="1072" y="1320"/>
                  </a:cubicBezTo>
                  <a:cubicBezTo>
                    <a:pt x="1071" y="1320"/>
                    <a:pt x="1070" y="1320"/>
                    <a:pt x="1068" y="1320"/>
                  </a:cubicBezTo>
                  <a:cubicBezTo>
                    <a:pt x="1066" y="1321"/>
                    <a:pt x="1067" y="1321"/>
                    <a:pt x="1066" y="1323"/>
                  </a:cubicBezTo>
                  <a:moveTo>
                    <a:pt x="1162" y="1323"/>
                  </a:moveTo>
                  <a:cubicBezTo>
                    <a:pt x="1159" y="1327"/>
                    <a:pt x="1154" y="1331"/>
                    <a:pt x="1150" y="1334"/>
                  </a:cubicBezTo>
                  <a:cubicBezTo>
                    <a:pt x="1147" y="1337"/>
                    <a:pt x="1145" y="1341"/>
                    <a:pt x="1149" y="1345"/>
                  </a:cubicBezTo>
                  <a:cubicBezTo>
                    <a:pt x="1152" y="1347"/>
                    <a:pt x="1154" y="1349"/>
                    <a:pt x="1157" y="1352"/>
                  </a:cubicBezTo>
                  <a:cubicBezTo>
                    <a:pt x="1159" y="1354"/>
                    <a:pt x="1161" y="1357"/>
                    <a:pt x="1164" y="1359"/>
                  </a:cubicBezTo>
                  <a:cubicBezTo>
                    <a:pt x="1168" y="1363"/>
                    <a:pt x="1171" y="1357"/>
                    <a:pt x="1173" y="1354"/>
                  </a:cubicBezTo>
                  <a:cubicBezTo>
                    <a:pt x="1174" y="1352"/>
                    <a:pt x="1175" y="1351"/>
                    <a:pt x="1176" y="1349"/>
                  </a:cubicBezTo>
                  <a:cubicBezTo>
                    <a:pt x="1178" y="1347"/>
                    <a:pt x="1181" y="1345"/>
                    <a:pt x="1184" y="1344"/>
                  </a:cubicBezTo>
                  <a:cubicBezTo>
                    <a:pt x="1189" y="1340"/>
                    <a:pt x="1186" y="1337"/>
                    <a:pt x="1182" y="1334"/>
                  </a:cubicBezTo>
                  <a:cubicBezTo>
                    <a:pt x="1177" y="1331"/>
                    <a:pt x="1175" y="1330"/>
                    <a:pt x="1172" y="1325"/>
                  </a:cubicBezTo>
                  <a:cubicBezTo>
                    <a:pt x="1171" y="1323"/>
                    <a:pt x="1170" y="1321"/>
                    <a:pt x="1168" y="1320"/>
                  </a:cubicBezTo>
                  <a:cubicBezTo>
                    <a:pt x="1167" y="1320"/>
                    <a:pt x="1165" y="1320"/>
                    <a:pt x="1164" y="1320"/>
                  </a:cubicBezTo>
                  <a:cubicBezTo>
                    <a:pt x="1162" y="1321"/>
                    <a:pt x="1163" y="1321"/>
                    <a:pt x="1162" y="1323"/>
                  </a:cubicBezTo>
                  <a:moveTo>
                    <a:pt x="1258" y="1323"/>
                  </a:moveTo>
                  <a:cubicBezTo>
                    <a:pt x="1256" y="1327"/>
                    <a:pt x="1251" y="1331"/>
                    <a:pt x="1247" y="1334"/>
                  </a:cubicBezTo>
                  <a:cubicBezTo>
                    <a:pt x="1244" y="1337"/>
                    <a:pt x="1239" y="1340"/>
                    <a:pt x="1244" y="1344"/>
                  </a:cubicBezTo>
                  <a:cubicBezTo>
                    <a:pt x="1245" y="1345"/>
                    <a:pt x="1247" y="1346"/>
                    <a:pt x="1248" y="1346"/>
                  </a:cubicBezTo>
                  <a:cubicBezTo>
                    <a:pt x="1250" y="1346"/>
                    <a:pt x="1252" y="1351"/>
                    <a:pt x="1253" y="1352"/>
                  </a:cubicBezTo>
                  <a:cubicBezTo>
                    <a:pt x="1256" y="1355"/>
                    <a:pt x="1259" y="1363"/>
                    <a:pt x="1265" y="1359"/>
                  </a:cubicBezTo>
                  <a:cubicBezTo>
                    <a:pt x="1267" y="1358"/>
                    <a:pt x="1268" y="1355"/>
                    <a:pt x="1269" y="1353"/>
                  </a:cubicBezTo>
                  <a:cubicBezTo>
                    <a:pt x="1271" y="1350"/>
                    <a:pt x="1273" y="1348"/>
                    <a:pt x="1276" y="1346"/>
                  </a:cubicBezTo>
                  <a:cubicBezTo>
                    <a:pt x="1278" y="1345"/>
                    <a:pt x="1282" y="1343"/>
                    <a:pt x="1282" y="1340"/>
                  </a:cubicBezTo>
                  <a:cubicBezTo>
                    <a:pt x="1283" y="1338"/>
                    <a:pt x="1280" y="1336"/>
                    <a:pt x="1279" y="1335"/>
                  </a:cubicBezTo>
                  <a:cubicBezTo>
                    <a:pt x="1274" y="1332"/>
                    <a:pt x="1270" y="1330"/>
                    <a:pt x="1268" y="1325"/>
                  </a:cubicBezTo>
                  <a:cubicBezTo>
                    <a:pt x="1267" y="1323"/>
                    <a:pt x="1266" y="1321"/>
                    <a:pt x="1264" y="1320"/>
                  </a:cubicBezTo>
                  <a:cubicBezTo>
                    <a:pt x="1262" y="1319"/>
                    <a:pt x="1261" y="1320"/>
                    <a:pt x="1260" y="1320"/>
                  </a:cubicBezTo>
                  <a:cubicBezTo>
                    <a:pt x="1258" y="1321"/>
                    <a:pt x="1258" y="1321"/>
                    <a:pt x="1258" y="1323"/>
                  </a:cubicBezTo>
                  <a:moveTo>
                    <a:pt x="1354" y="1323"/>
                  </a:moveTo>
                  <a:cubicBezTo>
                    <a:pt x="1351" y="1327"/>
                    <a:pt x="1347" y="1331"/>
                    <a:pt x="1342" y="1334"/>
                  </a:cubicBezTo>
                  <a:cubicBezTo>
                    <a:pt x="1339" y="1337"/>
                    <a:pt x="1337" y="1341"/>
                    <a:pt x="1341" y="1345"/>
                  </a:cubicBezTo>
                  <a:cubicBezTo>
                    <a:pt x="1346" y="1348"/>
                    <a:pt x="1349" y="1352"/>
                    <a:pt x="1353" y="1357"/>
                  </a:cubicBezTo>
                  <a:cubicBezTo>
                    <a:pt x="1357" y="1361"/>
                    <a:pt x="1360" y="1361"/>
                    <a:pt x="1364" y="1357"/>
                  </a:cubicBezTo>
                  <a:cubicBezTo>
                    <a:pt x="1367" y="1353"/>
                    <a:pt x="1369" y="1347"/>
                    <a:pt x="1374" y="1344"/>
                  </a:cubicBezTo>
                  <a:cubicBezTo>
                    <a:pt x="1376" y="1343"/>
                    <a:pt x="1378" y="1342"/>
                    <a:pt x="1378" y="1339"/>
                  </a:cubicBezTo>
                  <a:cubicBezTo>
                    <a:pt x="1378" y="1337"/>
                    <a:pt x="1376" y="1336"/>
                    <a:pt x="1375" y="1335"/>
                  </a:cubicBezTo>
                  <a:cubicBezTo>
                    <a:pt x="1370" y="1333"/>
                    <a:pt x="1368" y="1329"/>
                    <a:pt x="1365" y="1325"/>
                  </a:cubicBezTo>
                  <a:cubicBezTo>
                    <a:pt x="1364" y="1323"/>
                    <a:pt x="1362" y="1321"/>
                    <a:pt x="1360" y="1320"/>
                  </a:cubicBezTo>
                  <a:cubicBezTo>
                    <a:pt x="1359" y="1320"/>
                    <a:pt x="1358" y="1320"/>
                    <a:pt x="1356" y="1320"/>
                  </a:cubicBezTo>
                  <a:cubicBezTo>
                    <a:pt x="1354" y="1321"/>
                    <a:pt x="1355" y="1321"/>
                    <a:pt x="1354" y="1323"/>
                  </a:cubicBezTo>
                  <a:moveTo>
                    <a:pt x="1450" y="1323"/>
                  </a:moveTo>
                  <a:cubicBezTo>
                    <a:pt x="1447" y="1327"/>
                    <a:pt x="1442" y="1331"/>
                    <a:pt x="1438" y="1334"/>
                  </a:cubicBezTo>
                  <a:cubicBezTo>
                    <a:pt x="1435" y="1337"/>
                    <a:pt x="1433" y="1341"/>
                    <a:pt x="1437" y="1345"/>
                  </a:cubicBezTo>
                  <a:cubicBezTo>
                    <a:pt x="1440" y="1347"/>
                    <a:pt x="1442" y="1349"/>
                    <a:pt x="1445" y="1352"/>
                  </a:cubicBezTo>
                  <a:cubicBezTo>
                    <a:pt x="1447" y="1354"/>
                    <a:pt x="1449" y="1357"/>
                    <a:pt x="1452" y="1359"/>
                  </a:cubicBezTo>
                  <a:cubicBezTo>
                    <a:pt x="1456" y="1363"/>
                    <a:pt x="1459" y="1357"/>
                    <a:pt x="1461" y="1354"/>
                  </a:cubicBezTo>
                  <a:cubicBezTo>
                    <a:pt x="1462" y="1352"/>
                    <a:pt x="1463" y="1351"/>
                    <a:pt x="1464" y="1349"/>
                  </a:cubicBezTo>
                  <a:cubicBezTo>
                    <a:pt x="1466" y="1347"/>
                    <a:pt x="1469" y="1345"/>
                    <a:pt x="1472" y="1344"/>
                  </a:cubicBezTo>
                  <a:cubicBezTo>
                    <a:pt x="1477" y="1340"/>
                    <a:pt x="1474" y="1337"/>
                    <a:pt x="1470" y="1334"/>
                  </a:cubicBezTo>
                  <a:cubicBezTo>
                    <a:pt x="1465" y="1331"/>
                    <a:pt x="1463" y="1330"/>
                    <a:pt x="1460" y="1325"/>
                  </a:cubicBezTo>
                  <a:cubicBezTo>
                    <a:pt x="1459" y="1323"/>
                    <a:pt x="1458" y="1321"/>
                    <a:pt x="1456" y="1320"/>
                  </a:cubicBezTo>
                  <a:cubicBezTo>
                    <a:pt x="1455" y="1320"/>
                    <a:pt x="1453" y="1320"/>
                    <a:pt x="1452" y="1320"/>
                  </a:cubicBezTo>
                  <a:cubicBezTo>
                    <a:pt x="1450" y="1321"/>
                    <a:pt x="1451" y="1321"/>
                    <a:pt x="1450" y="1323"/>
                  </a:cubicBezTo>
                  <a:moveTo>
                    <a:pt x="1542" y="1330"/>
                  </a:moveTo>
                  <a:cubicBezTo>
                    <a:pt x="1539" y="1333"/>
                    <a:pt x="1527" y="1335"/>
                    <a:pt x="1531" y="1342"/>
                  </a:cubicBezTo>
                  <a:cubicBezTo>
                    <a:pt x="1535" y="1348"/>
                    <a:pt x="1541" y="1352"/>
                    <a:pt x="1546" y="1358"/>
                  </a:cubicBezTo>
                  <a:cubicBezTo>
                    <a:pt x="1548" y="1360"/>
                    <a:pt x="1550" y="1364"/>
                    <a:pt x="1552" y="1367"/>
                  </a:cubicBezTo>
                  <a:cubicBezTo>
                    <a:pt x="1552" y="1369"/>
                    <a:pt x="1555" y="1371"/>
                    <a:pt x="1557" y="1369"/>
                  </a:cubicBezTo>
                  <a:cubicBezTo>
                    <a:pt x="1561" y="1366"/>
                    <a:pt x="1560" y="1359"/>
                    <a:pt x="1565" y="1356"/>
                  </a:cubicBezTo>
                  <a:cubicBezTo>
                    <a:pt x="1568" y="1354"/>
                    <a:pt x="1571" y="1352"/>
                    <a:pt x="1573" y="1351"/>
                  </a:cubicBezTo>
                  <a:cubicBezTo>
                    <a:pt x="1575" y="1349"/>
                    <a:pt x="1579" y="1348"/>
                    <a:pt x="1579" y="1345"/>
                  </a:cubicBezTo>
                  <a:cubicBezTo>
                    <a:pt x="1580" y="1342"/>
                    <a:pt x="1578" y="1341"/>
                    <a:pt x="1575" y="1340"/>
                  </a:cubicBezTo>
                  <a:cubicBezTo>
                    <a:pt x="1572" y="1340"/>
                    <a:pt x="1570" y="1339"/>
                    <a:pt x="1567" y="1336"/>
                  </a:cubicBezTo>
                  <a:cubicBezTo>
                    <a:pt x="1563" y="1332"/>
                    <a:pt x="1559" y="1326"/>
                    <a:pt x="1553" y="1322"/>
                  </a:cubicBezTo>
                  <a:cubicBezTo>
                    <a:pt x="1551" y="1320"/>
                    <a:pt x="1548" y="1319"/>
                    <a:pt x="1546" y="1321"/>
                  </a:cubicBezTo>
                  <a:cubicBezTo>
                    <a:pt x="1543" y="1323"/>
                    <a:pt x="1544" y="1327"/>
                    <a:pt x="1542" y="1330"/>
                  </a:cubicBezTo>
                  <a:moveTo>
                    <a:pt x="768" y="1428"/>
                  </a:moveTo>
                  <a:cubicBezTo>
                    <a:pt x="766" y="1430"/>
                    <a:pt x="762" y="1430"/>
                    <a:pt x="760" y="1432"/>
                  </a:cubicBezTo>
                  <a:cubicBezTo>
                    <a:pt x="758" y="1434"/>
                    <a:pt x="758" y="1438"/>
                    <a:pt x="760" y="1440"/>
                  </a:cubicBezTo>
                  <a:cubicBezTo>
                    <a:pt x="762" y="1441"/>
                    <a:pt x="764" y="1441"/>
                    <a:pt x="765" y="1441"/>
                  </a:cubicBezTo>
                  <a:cubicBezTo>
                    <a:pt x="767" y="1440"/>
                    <a:pt x="768" y="1443"/>
                    <a:pt x="770" y="1444"/>
                  </a:cubicBezTo>
                  <a:cubicBezTo>
                    <a:pt x="773" y="1449"/>
                    <a:pt x="776" y="1454"/>
                    <a:pt x="781" y="1458"/>
                  </a:cubicBezTo>
                  <a:cubicBezTo>
                    <a:pt x="784" y="1460"/>
                    <a:pt x="789" y="1451"/>
                    <a:pt x="790" y="1449"/>
                  </a:cubicBezTo>
                  <a:cubicBezTo>
                    <a:pt x="792" y="1447"/>
                    <a:pt x="793" y="1445"/>
                    <a:pt x="795" y="1442"/>
                  </a:cubicBezTo>
                  <a:cubicBezTo>
                    <a:pt x="797" y="1440"/>
                    <a:pt x="799" y="1439"/>
                    <a:pt x="801" y="1437"/>
                  </a:cubicBezTo>
                  <a:cubicBezTo>
                    <a:pt x="803" y="1434"/>
                    <a:pt x="800" y="1433"/>
                    <a:pt x="799" y="1432"/>
                  </a:cubicBezTo>
                  <a:cubicBezTo>
                    <a:pt x="795" y="1430"/>
                    <a:pt x="793" y="1428"/>
                    <a:pt x="790" y="1425"/>
                  </a:cubicBezTo>
                  <a:cubicBezTo>
                    <a:pt x="788" y="1422"/>
                    <a:pt x="785" y="1412"/>
                    <a:pt x="779" y="1414"/>
                  </a:cubicBezTo>
                  <a:cubicBezTo>
                    <a:pt x="778" y="1415"/>
                    <a:pt x="776" y="1418"/>
                    <a:pt x="775" y="1420"/>
                  </a:cubicBezTo>
                  <a:cubicBezTo>
                    <a:pt x="773" y="1423"/>
                    <a:pt x="771" y="1426"/>
                    <a:pt x="768" y="1428"/>
                  </a:cubicBezTo>
                  <a:moveTo>
                    <a:pt x="874" y="1419"/>
                  </a:moveTo>
                  <a:cubicBezTo>
                    <a:pt x="871" y="1424"/>
                    <a:pt x="865" y="1428"/>
                    <a:pt x="860" y="1431"/>
                  </a:cubicBezTo>
                  <a:cubicBezTo>
                    <a:pt x="858" y="1434"/>
                    <a:pt x="856" y="1436"/>
                    <a:pt x="859" y="1439"/>
                  </a:cubicBezTo>
                  <a:cubicBezTo>
                    <a:pt x="862" y="1442"/>
                    <a:pt x="866" y="1445"/>
                    <a:pt x="869" y="1448"/>
                  </a:cubicBezTo>
                  <a:cubicBezTo>
                    <a:pt x="872" y="1451"/>
                    <a:pt x="875" y="1453"/>
                    <a:pt x="877" y="1456"/>
                  </a:cubicBezTo>
                  <a:cubicBezTo>
                    <a:pt x="878" y="1458"/>
                    <a:pt x="883" y="1454"/>
                    <a:pt x="883" y="1453"/>
                  </a:cubicBezTo>
                  <a:cubicBezTo>
                    <a:pt x="885" y="1450"/>
                    <a:pt x="886" y="1447"/>
                    <a:pt x="888" y="1445"/>
                  </a:cubicBezTo>
                  <a:cubicBezTo>
                    <a:pt x="890" y="1443"/>
                    <a:pt x="904" y="1436"/>
                    <a:pt x="898" y="1432"/>
                  </a:cubicBezTo>
                  <a:cubicBezTo>
                    <a:pt x="895" y="1430"/>
                    <a:pt x="893" y="1430"/>
                    <a:pt x="890" y="1429"/>
                  </a:cubicBezTo>
                  <a:cubicBezTo>
                    <a:pt x="888" y="1427"/>
                    <a:pt x="886" y="1425"/>
                    <a:pt x="885" y="1423"/>
                  </a:cubicBezTo>
                  <a:cubicBezTo>
                    <a:pt x="884" y="1421"/>
                    <a:pt x="883" y="1418"/>
                    <a:pt x="881" y="1417"/>
                  </a:cubicBezTo>
                  <a:cubicBezTo>
                    <a:pt x="880" y="1416"/>
                    <a:pt x="878" y="1416"/>
                    <a:pt x="877" y="1417"/>
                  </a:cubicBezTo>
                  <a:cubicBezTo>
                    <a:pt x="874" y="1417"/>
                    <a:pt x="875" y="1418"/>
                    <a:pt x="874" y="1419"/>
                  </a:cubicBezTo>
                  <a:moveTo>
                    <a:pt x="965" y="1427"/>
                  </a:moveTo>
                  <a:cubicBezTo>
                    <a:pt x="961" y="1431"/>
                    <a:pt x="954" y="1429"/>
                    <a:pt x="954" y="1436"/>
                  </a:cubicBezTo>
                  <a:cubicBezTo>
                    <a:pt x="954" y="1441"/>
                    <a:pt x="961" y="1443"/>
                    <a:pt x="965" y="1446"/>
                  </a:cubicBezTo>
                  <a:cubicBezTo>
                    <a:pt x="968" y="1449"/>
                    <a:pt x="968" y="1456"/>
                    <a:pt x="974" y="1456"/>
                  </a:cubicBezTo>
                  <a:cubicBezTo>
                    <a:pt x="979" y="1456"/>
                    <a:pt x="981" y="1448"/>
                    <a:pt x="984" y="1445"/>
                  </a:cubicBezTo>
                  <a:cubicBezTo>
                    <a:pt x="986" y="1443"/>
                    <a:pt x="998" y="1437"/>
                    <a:pt x="994" y="1433"/>
                  </a:cubicBezTo>
                  <a:cubicBezTo>
                    <a:pt x="991" y="1429"/>
                    <a:pt x="985" y="1430"/>
                    <a:pt x="982" y="1426"/>
                  </a:cubicBezTo>
                  <a:cubicBezTo>
                    <a:pt x="980" y="1423"/>
                    <a:pt x="979" y="1417"/>
                    <a:pt x="975" y="1416"/>
                  </a:cubicBezTo>
                  <a:cubicBezTo>
                    <a:pt x="968" y="1415"/>
                    <a:pt x="968" y="1424"/>
                    <a:pt x="965" y="1427"/>
                  </a:cubicBezTo>
                  <a:moveTo>
                    <a:pt x="1066" y="1419"/>
                  </a:moveTo>
                  <a:cubicBezTo>
                    <a:pt x="1063" y="1424"/>
                    <a:pt x="1058" y="1428"/>
                    <a:pt x="1053" y="1431"/>
                  </a:cubicBezTo>
                  <a:cubicBezTo>
                    <a:pt x="1052" y="1432"/>
                    <a:pt x="1050" y="1433"/>
                    <a:pt x="1050" y="1435"/>
                  </a:cubicBezTo>
                  <a:cubicBezTo>
                    <a:pt x="1050" y="1438"/>
                    <a:pt x="1052" y="1440"/>
                    <a:pt x="1054" y="1441"/>
                  </a:cubicBezTo>
                  <a:cubicBezTo>
                    <a:pt x="1057" y="1443"/>
                    <a:pt x="1059" y="1444"/>
                    <a:pt x="1061" y="1446"/>
                  </a:cubicBezTo>
                  <a:cubicBezTo>
                    <a:pt x="1063" y="1448"/>
                    <a:pt x="1065" y="1451"/>
                    <a:pt x="1066" y="1454"/>
                  </a:cubicBezTo>
                  <a:cubicBezTo>
                    <a:pt x="1069" y="1458"/>
                    <a:pt x="1072" y="1457"/>
                    <a:pt x="1075" y="1454"/>
                  </a:cubicBezTo>
                  <a:cubicBezTo>
                    <a:pt x="1078" y="1450"/>
                    <a:pt x="1082" y="1446"/>
                    <a:pt x="1085" y="1442"/>
                  </a:cubicBezTo>
                  <a:cubicBezTo>
                    <a:pt x="1087" y="1440"/>
                    <a:pt x="1093" y="1435"/>
                    <a:pt x="1089" y="1432"/>
                  </a:cubicBezTo>
                  <a:cubicBezTo>
                    <a:pt x="1087" y="1431"/>
                    <a:pt x="1085" y="1430"/>
                    <a:pt x="1083" y="1429"/>
                  </a:cubicBezTo>
                  <a:cubicBezTo>
                    <a:pt x="1080" y="1428"/>
                    <a:pt x="1079" y="1425"/>
                    <a:pt x="1077" y="1423"/>
                  </a:cubicBezTo>
                  <a:cubicBezTo>
                    <a:pt x="1076" y="1421"/>
                    <a:pt x="1075" y="1418"/>
                    <a:pt x="1073" y="1417"/>
                  </a:cubicBezTo>
                  <a:cubicBezTo>
                    <a:pt x="1072" y="1416"/>
                    <a:pt x="1071" y="1416"/>
                    <a:pt x="1069" y="1417"/>
                  </a:cubicBezTo>
                  <a:cubicBezTo>
                    <a:pt x="1067" y="1417"/>
                    <a:pt x="1067" y="1418"/>
                    <a:pt x="1066" y="1419"/>
                  </a:cubicBezTo>
                  <a:moveTo>
                    <a:pt x="1162" y="1419"/>
                  </a:moveTo>
                  <a:cubicBezTo>
                    <a:pt x="1159" y="1424"/>
                    <a:pt x="1153" y="1428"/>
                    <a:pt x="1148" y="1431"/>
                  </a:cubicBezTo>
                  <a:cubicBezTo>
                    <a:pt x="1146" y="1434"/>
                    <a:pt x="1144" y="1436"/>
                    <a:pt x="1147" y="1439"/>
                  </a:cubicBezTo>
                  <a:cubicBezTo>
                    <a:pt x="1150" y="1442"/>
                    <a:pt x="1154" y="1445"/>
                    <a:pt x="1157" y="1448"/>
                  </a:cubicBezTo>
                  <a:cubicBezTo>
                    <a:pt x="1160" y="1451"/>
                    <a:pt x="1163" y="1453"/>
                    <a:pt x="1165" y="1456"/>
                  </a:cubicBezTo>
                  <a:cubicBezTo>
                    <a:pt x="1166" y="1458"/>
                    <a:pt x="1171" y="1454"/>
                    <a:pt x="1171" y="1453"/>
                  </a:cubicBezTo>
                  <a:cubicBezTo>
                    <a:pt x="1173" y="1450"/>
                    <a:pt x="1174" y="1447"/>
                    <a:pt x="1176" y="1445"/>
                  </a:cubicBezTo>
                  <a:cubicBezTo>
                    <a:pt x="1178" y="1443"/>
                    <a:pt x="1192" y="1436"/>
                    <a:pt x="1186" y="1432"/>
                  </a:cubicBezTo>
                  <a:cubicBezTo>
                    <a:pt x="1183" y="1430"/>
                    <a:pt x="1181" y="1430"/>
                    <a:pt x="1178" y="1429"/>
                  </a:cubicBezTo>
                  <a:cubicBezTo>
                    <a:pt x="1176" y="1427"/>
                    <a:pt x="1174" y="1425"/>
                    <a:pt x="1173" y="1423"/>
                  </a:cubicBezTo>
                  <a:cubicBezTo>
                    <a:pt x="1172" y="1421"/>
                    <a:pt x="1171" y="1418"/>
                    <a:pt x="1169" y="1417"/>
                  </a:cubicBezTo>
                  <a:cubicBezTo>
                    <a:pt x="1168" y="1416"/>
                    <a:pt x="1166" y="1416"/>
                    <a:pt x="1165" y="1417"/>
                  </a:cubicBezTo>
                  <a:cubicBezTo>
                    <a:pt x="1162" y="1417"/>
                    <a:pt x="1163" y="1418"/>
                    <a:pt x="1162" y="1419"/>
                  </a:cubicBezTo>
                  <a:moveTo>
                    <a:pt x="1253" y="1427"/>
                  </a:moveTo>
                  <a:cubicBezTo>
                    <a:pt x="1249" y="1431"/>
                    <a:pt x="1242" y="1429"/>
                    <a:pt x="1242" y="1436"/>
                  </a:cubicBezTo>
                  <a:cubicBezTo>
                    <a:pt x="1242" y="1441"/>
                    <a:pt x="1249" y="1443"/>
                    <a:pt x="1253" y="1446"/>
                  </a:cubicBezTo>
                  <a:cubicBezTo>
                    <a:pt x="1256" y="1449"/>
                    <a:pt x="1256" y="1456"/>
                    <a:pt x="1262" y="1456"/>
                  </a:cubicBezTo>
                  <a:cubicBezTo>
                    <a:pt x="1267" y="1456"/>
                    <a:pt x="1269" y="1448"/>
                    <a:pt x="1272" y="1445"/>
                  </a:cubicBezTo>
                  <a:cubicBezTo>
                    <a:pt x="1274" y="1443"/>
                    <a:pt x="1286" y="1437"/>
                    <a:pt x="1282" y="1433"/>
                  </a:cubicBezTo>
                  <a:cubicBezTo>
                    <a:pt x="1279" y="1429"/>
                    <a:pt x="1273" y="1430"/>
                    <a:pt x="1270" y="1426"/>
                  </a:cubicBezTo>
                  <a:cubicBezTo>
                    <a:pt x="1268" y="1423"/>
                    <a:pt x="1267" y="1417"/>
                    <a:pt x="1263" y="1416"/>
                  </a:cubicBezTo>
                  <a:cubicBezTo>
                    <a:pt x="1256" y="1415"/>
                    <a:pt x="1256" y="1424"/>
                    <a:pt x="1253" y="1427"/>
                  </a:cubicBezTo>
                  <a:moveTo>
                    <a:pt x="1354" y="1419"/>
                  </a:moveTo>
                  <a:cubicBezTo>
                    <a:pt x="1351" y="1424"/>
                    <a:pt x="1346" y="1428"/>
                    <a:pt x="1341" y="1431"/>
                  </a:cubicBezTo>
                  <a:cubicBezTo>
                    <a:pt x="1340" y="1432"/>
                    <a:pt x="1338" y="1433"/>
                    <a:pt x="1338" y="1435"/>
                  </a:cubicBezTo>
                  <a:cubicBezTo>
                    <a:pt x="1338" y="1438"/>
                    <a:pt x="1340" y="1440"/>
                    <a:pt x="1342" y="1441"/>
                  </a:cubicBezTo>
                  <a:cubicBezTo>
                    <a:pt x="1345" y="1443"/>
                    <a:pt x="1347" y="1444"/>
                    <a:pt x="1349" y="1446"/>
                  </a:cubicBezTo>
                  <a:cubicBezTo>
                    <a:pt x="1351" y="1448"/>
                    <a:pt x="1353" y="1451"/>
                    <a:pt x="1354" y="1454"/>
                  </a:cubicBezTo>
                  <a:cubicBezTo>
                    <a:pt x="1357" y="1458"/>
                    <a:pt x="1360" y="1457"/>
                    <a:pt x="1363" y="1454"/>
                  </a:cubicBezTo>
                  <a:cubicBezTo>
                    <a:pt x="1366" y="1450"/>
                    <a:pt x="1370" y="1446"/>
                    <a:pt x="1373" y="1442"/>
                  </a:cubicBezTo>
                  <a:cubicBezTo>
                    <a:pt x="1375" y="1440"/>
                    <a:pt x="1381" y="1435"/>
                    <a:pt x="1377" y="1432"/>
                  </a:cubicBezTo>
                  <a:cubicBezTo>
                    <a:pt x="1375" y="1431"/>
                    <a:pt x="1373" y="1430"/>
                    <a:pt x="1371" y="1429"/>
                  </a:cubicBezTo>
                  <a:cubicBezTo>
                    <a:pt x="1368" y="1428"/>
                    <a:pt x="1367" y="1425"/>
                    <a:pt x="1365" y="1423"/>
                  </a:cubicBezTo>
                  <a:cubicBezTo>
                    <a:pt x="1364" y="1421"/>
                    <a:pt x="1363" y="1418"/>
                    <a:pt x="1361" y="1417"/>
                  </a:cubicBezTo>
                  <a:cubicBezTo>
                    <a:pt x="1360" y="1416"/>
                    <a:pt x="1359" y="1416"/>
                    <a:pt x="1357" y="1417"/>
                  </a:cubicBezTo>
                  <a:cubicBezTo>
                    <a:pt x="1355" y="1417"/>
                    <a:pt x="1355" y="1418"/>
                    <a:pt x="1354" y="1419"/>
                  </a:cubicBezTo>
                  <a:moveTo>
                    <a:pt x="1443" y="1427"/>
                  </a:moveTo>
                  <a:cubicBezTo>
                    <a:pt x="1440" y="1429"/>
                    <a:pt x="1432" y="1431"/>
                    <a:pt x="1433" y="1435"/>
                  </a:cubicBezTo>
                  <a:cubicBezTo>
                    <a:pt x="1434" y="1438"/>
                    <a:pt x="1437" y="1440"/>
                    <a:pt x="1439" y="1442"/>
                  </a:cubicBezTo>
                  <a:cubicBezTo>
                    <a:pt x="1443" y="1445"/>
                    <a:pt x="1446" y="1449"/>
                    <a:pt x="1449" y="1452"/>
                  </a:cubicBezTo>
                  <a:cubicBezTo>
                    <a:pt x="1451" y="1454"/>
                    <a:pt x="1455" y="1462"/>
                    <a:pt x="1457" y="1460"/>
                  </a:cubicBezTo>
                  <a:cubicBezTo>
                    <a:pt x="1459" y="1459"/>
                    <a:pt x="1460" y="1456"/>
                    <a:pt x="1461" y="1455"/>
                  </a:cubicBezTo>
                  <a:cubicBezTo>
                    <a:pt x="1463" y="1453"/>
                    <a:pt x="1464" y="1451"/>
                    <a:pt x="1466" y="1449"/>
                  </a:cubicBezTo>
                  <a:cubicBezTo>
                    <a:pt x="1470" y="1446"/>
                    <a:pt x="1475" y="1443"/>
                    <a:pt x="1478" y="1439"/>
                  </a:cubicBezTo>
                  <a:cubicBezTo>
                    <a:pt x="1481" y="1436"/>
                    <a:pt x="1476" y="1434"/>
                    <a:pt x="1473" y="1433"/>
                  </a:cubicBezTo>
                  <a:cubicBezTo>
                    <a:pt x="1469" y="1431"/>
                    <a:pt x="1464" y="1428"/>
                    <a:pt x="1461" y="1423"/>
                  </a:cubicBezTo>
                  <a:cubicBezTo>
                    <a:pt x="1459" y="1420"/>
                    <a:pt x="1458" y="1416"/>
                    <a:pt x="1453" y="1417"/>
                  </a:cubicBezTo>
                  <a:cubicBezTo>
                    <a:pt x="1448" y="1418"/>
                    <a:pt x="1447" y="1424"/>
                    <a:pt x="1443" y="1427"/>
                  </a:cubicBezTo>
                  <a:moveTo>
                    <a:pt x="1444" y="1523"/>
                  </a:moveTo>
                  <a:cubicBezTo>
                    <a:pt x="1441" y="1526"/>
                    <a:pt x="1436" y="1527"/>
                    <a:pt x="1434" y="1531"/>
                  </a:cubicBezTo>
                  <a:cubicBezTo>
                    <a:pt x="1432" y="1534"/>
                    <a:pt x="1436" y="1537"/>
                    <a:pt x="1438" y="1538"/>
                  </a:cubicBezTo>
                  <a:cubicBezTo>
                    <a:pt x="1440" y="1540"/>
                    <a:pt x="1443" y="1541"/>
                    <a:pt x="1445" y="1542"/>
                  </a:cubicBezTo>
                  <a:cubicBezTo>
                    <a:pt x="1446" y="1543"/>
                    <a:pt x="1447" y="1546"/>
                    <a:pt x="1448" y="1547"/>
                  </a:cubicBezTo>
                  <a:cubicBezTo>
                    <a:pt x="1452" y="1553"/>
                    <a:pt x="1455" y="1559"/>
                    <a:pt x="1459" y="1565"/>
                  </a:cubicBezTo>
                  <a:cubicBezTo>
                    <a:pt x="1459" y="1565"/>
                    <a:pt x="1460" y="1568"/>
                    <a:pt x="1461" y="1568"/>
                  </a:cubicBezTo>
                  <a:cubicBezTo>
                    <a:pt x="1463" y="1568"/>
                    <a:pt x="1462" y="1562"/>
                    <a:pt x="1462" y="1561"/>
                  </a:cubicBezTo>
                  <a:cubicBezTo>
                    <a:pt x="1462" y="1559"/>
                    <a:pt x="1466" y="1555"/>
                    <a:pt x="1468" y="1553"/>
                  </a:cubicBezTo>
                  <a:cubicBezTo>
                    <a:pt x="1471" y="1550"/>
                    <a:pt x="1475" y="1546"/>
                    <a:pt x="1480" y="1543"/>
                  </a:cubicBezTo>
                  <a:cubicBezTo>
                    <a:pt x="1483" y="1541"/>
                    <a:pt x="1486" y="1540"/>
                    <a:pt x="1490" y="1538"/>
                  </a:cubicBezTo>
                  <a:cubicBezTo>
                    <a:pt x="1491" y="1538"/>
                    <a:pt x="1497" y="1536"/>
                    <a:pt x="1496" y="1535"/>
                  </a:cubicBezTo>
                  <a:cubicBezTo>
                    <a:pt x="1494" y="1533"/>
                    <a:pt x="1492" y="1533"/>
                    <a:pt x="1490" y="1533"/>
                  </a:cubicBezTo>
                  <a:cubicBezTo>
                    <a:pt x="1488" y="1532"/>
                    <a:pt x="1486" y="1532"/>
                    <a:pt x="1484" y="1531"/>
                  </a:cubicBezTo>
                  <a:cubicBezTo>
                    <a:pt x="1480" y="1529"/>
                    <a:pt x="1476" y="1527"/>
                    <a:pt x="1473" y="1524"/>
                  </a:cubicBezTo>
                  <a:cubicBezTo>
                    <a:pt x="1467" y="1519"/>
                    <a:pt x="1463" y="1512"/>
                    <a:pt x="1457" y="1508"/>
                  </a:cubicBezTo>
                  <a:cubicBezTo>
                    <a:pt x="1457" y="1507"/>
                    <a:pt x="1456" y="1506"/>
                    <a:pt x="1455" y="1506"/>
                  </a:cubicBezTo>
                  <a:cubicBezTo>
                    <a:pt x="1456" y="1506"/>
                    <a:pt x="1454" y="1508"/>
                    <a:pt x="1453" y="1508"/>
                  </a:cubicBezTo>
                  <a:cubicBezTo>
                    <a:pt x="1452" y="1509"/>
                    <a:pt x="1452" y="1511"/>
                    <a:pt x="1451" y="1512"/>
                  </a:cubicBezTo>
                  <a:cubicBezTo>
                    <a:pt x="1449" y="1516"/>
                    <a:pt x="1447" y="1520"/>
                    <a:pt x="1444" y="1523"/>
                  </a:cubicBezTo>
                  <a:moveTo>
                    <a:pt x="778" y="1515"/>
                  </a:moveTo>
                  <a:cubicBezTo>
                    <a:pt x="776" y="1518"/>
                    <a:pt x="772" y="1521"/>
                    <a:pt x="769" y="1524"/>
                  </a:cubicBezTo>
                  <a:cubicBezTo>
                    <a:pt x="765" y="1527"/>
                    <a:pt x="761" y="1530"/>
                    <a:pt x="757" y="1532"/>
                  </a:cubicBezTo>
                  <a:cubicBezTo>
                    <a:pt x="757" y="1532"/>
                    <a:pt x="760" y="1531"/>
                    <a:pt x="760" y="1531"/>
                  </a:cubicBezTo>
                  <a:cubicBezTo>
                    <a:pt x="759" y="1530"/>
                    <a:pt x="752" y="1533"/>
                    <a:pt x="752" y="1534"/>
                  </a:cubicBezTo>
                  <a:cubicBezTo>
                    <a:pt x="751" y="1539"/>
                    <a:pt x="757" y="1540"/>
                    <a:pt x="761" y="1540"/>
                  </a:cubicBezTo>
                  <a:cubicBezTo>
                    <a:pt x="761" y="1540"/>
                    <a:pt x="762" y="1542"/>
                    <a:pt x="762" y="1542"/>
                  </a:cubicBezTo>
                  <a:cubicBezTo>
                    <a:pt x="762" y="1544"/>
                    <a:pt x="763" y="1545"/>
                    <a:pt x="765" y="1545"/>
                  </a:cubicBezTo>
                  <a:cubicBezTo>
                    <a:pt x="768" y="1547"/>
                    <a:pt x="770" y="1547"/>
                    <a:pt x="772" y="1551"/>
                  </a:cubicBezTo>
                  <a:cubicBezTo>
                    <a:pt x="774" y="1552"/>
                    <a:pt x="779" y="1564"/>
                    <a:pt x="781" y="1558"/>
                  </a:cubicBezTo>
                  <a:cubicBezTo>
                    <a:pt x="783" y="1556"/>
                    <a:pt x="783" y="1554"/>
                    <a:pt x="784" y="1552"/>
                  </a:cubicBezTo>
                  <a:cubicBezTo>
                    <a:pt x="786" y="1549"/>
                    <a:pt x="788" y="1546"/>
                    <a:pt x="791" y="1544"/>
                  </a:cubicBezTo>
                  <a:cubicBezTo>
                    <a:pt x="792" y="1541"/>
                    <a:pt x="794" y="1539"/>
                    <a:pt x="796" y="1537"/>
                  </a:cubicBezTo>
                  <a:cubicBezTo>
                    <a:pt x="798" y="1536"/>
                    <a:pt x="802" y="1534"/>
                    <a:pt x="802" y="1532"/>
                  </a:cubicBezTo>
                  <a:cubicBezTo>
                    <a:pt x="801" y="1529"/>
                    <a:pt x="797" y="1527"/>
                    <a:pt x="795" y="1526"/>
                  </a:cubicBezTo>
                  <a:cubicBezTo>
                    <a:pt x="792" y="1523"/>
                    <a:pt x="790" y="1520"/>
                    <a:pt x="788" y="1517"/>
                  </a:cubicBezTo>
                  <a:cubicBezTo>
                    <a:pt x="787" y="1515"/>
                    <a:pt x="785" y="1512"/>
                    <a:pt x="783" y="1511"/>
                  </a:cubicBezTo>
                  <a:cubicBezTo>
                    <a:pt x="782" y="1511"/>
                    <a:pt x="780" y="1511"/>
                    <a:pt x="779" y="1511"/>
                  </a:cubicBezTo>
                  <a:cubicBezTo>
                    <a:pt x="778" y="1512"/>
                    <a:pt x="779" y="1514"/>
                    <a:pt x="778" y="1515"/>
                  </a:cubicBezTo>
                  <a:moveTo>
                    <a:pt x="874" y="1515"/>
                  </a:moveTo>
                  <a:cubicBezTo>
                    <a:pt x="871" y="1519"/>
                    <a:pt x="867" y="1522"/>
                    <a:pt x="863" y="1526"/>
                  </a:cubicBezTo>
                  <a:cubicBezTo>
                    <a:pt x="860" y="1529"/>
                    <a:pt x="857" y="1532"/>
                    <a:pt x="860" y="1536"/>
                  </a:cubicBezTo>
                  <a:cubicBezTo>
                    <a:pt x="862" y="1538"/>
                    <a:pt x="865" y="1540"/>
                    <a:pt x="867" y="1542"/>
                  </a:cubicBezTo>
                  <a:cubicBezTo>
                    <a:pt x="869" y="1544"/>
                    <a:pt x="872" y="1547"/>
                    <a:pt x="874" y="1549"/>
                  </a:cubicBezTo>
                  <a:cubicBezTo>
                    <a:pt x="876" y="1551"/>
                    <a:pt x="879" y="1553"/>
                    <a:pt x="881" y="1552"/>
                  </a:cubicBezTo>
                  <a:cubicBezTo>
                    <a:pt x="882" y="1551"/>
                    <a:pt x="882" y="1548"/>
                    <a:pt x="883" y="1547"/>
                  </a:cubicBezTo>
                  <a:cubicBezTo>
                    <a:pt x="885" y="1542"/>
                    <a:pt x="892" y="1540"/>
                    <a:pt x="896" y="1537"/>
                  </a:cubicBezTo>
                  <a:cubicBezTo>
                    <a:pt x="900" y="1533"/>
                    <a:pt x="898" y="1529"/>
                    <a:pt x="894" y="1526"/>
                  </a:cubicBezTo>
                  <a:cubicBezTo>
                    <a:pt x="889" y="1524"/>
                    <a:pt x="886" y="1521"/>
                    <a:pt x="884" y="1516"/>
                  </a:cubicBezTo>
                  <a:cubicBezTo>
                    <a:pt x="883" y="1515"/>
                    <a:pt x="882" y="1513"/>
                    <a:pt x="880" y="1512"/>
                  </a:cubicBezTo>
                  <a:cubicBezTo>
                    <a:pt x="878" y="1512"/>
                    <a:pt x="877" y="1512"/>
                    <a:pt x="876" y="1513"/>
                  </a:cubicBezTo>
                  <a:cubicBezTo>
                    <a:pt x="874" y="1513"/>
                    <a:pt x="875" y="1513"/>
                    <a:pt x="874" y="1515"/>
                  </a:cubicBezTo>
                  <a:moveTo>
                    <a:pt x="970" y="1515"/>
                  </a:moveTo>
                  <a:cubicBezTo>
                    <a:pt x="968" y="1519"/>
                    <a:pt x="962" y="1523"/>
                    <a:pt x="959" y="1527"/>
                  </a:cubicBezTo>
                  <a:cubicBezTo>
                    <a:pt x="956" y="1529"/>
                    <a:pt x="953" y="1532"/>
                    <a:pt x="956" y="1536"/>
                  </a:cubicBezTo>
                  <a:cubicBezTo>
                    <a:pt x="960" y="1539"/>
                    <a:pt x="963" y="1543"/>
                    <a:pt x="967" y="1547"/>
                  </a:cubicBezTo>
                  <a:cubicBezTo>
                    <a:pt x="970" y="1549"/>
                    <a:pt x="972" y="1553"/>
                    <a:pt x="975" y="1551"/>
                  </a:cubicBezTo>
                  <a:cubicBezTo>
                    <a:pt x="979" y="1548"/>
                    <a:pt x="983" y="1544"/>
                    <a:pt x="987" y="1540"/>
                  </a:cubicBezTo>
                  <a:cubicBezTo>
                    <a:pt x="990" y="1538"/>
                    <a:pt x="995" y="1535"/>
                    <a:pt x="994" y="1531"/>
                  </a:cubicBezTo>
                  <a:cubicBezTo>
                    <a:pt x="992" y="1525"/>
                    <a:pt x="984" y="1525"/>
                    <a:pt x="981" y="1519"/>
                  </a:cubicBezTo>
                  <a:cubicBezTo>
                    <a:pt x="980" y="1517"/>
                    <a:pt x="979" y="1514"/>
                    <a:pt x="977" y="1513"/>
                  </a:cubicBezTo>
                  <a:cubicBezTo>
                    <a:pt x="976" y="1512"/>
                    <a:pt x="974" y="1512"/>
                    <a:pt x="973" y="1512"/>
                  </a:cubicBezTo>
                  <a:cubicBezTo>
                    <a:pt x="970" y="1513"/>
                    <a:pt x="970" y="1513"/>
                    <a:pt x="970" y="1515"/>
                  </a:cubicBezTo>
                  <a:moveTo>
                    <a:pt x="1066" y="1515"/>
                  </a:moveTo>
                  <a:cubicBezTo>
                    <a:pt x="1063" y="1520"/>
                    <a:pt x="1057" y="1523"/>
                    <a:pt x="1053" y="1528"/>
                  </a:cubicBezTo>
                  <a:cubicBezTo>
                    <a:pt x="1050" y="1531"/>
                    <a:pt x="1049" y="1533"/>
                    <a:pt x="1052" y="1536"/>
                  </a:cubicBezTo>
                  <a:cubicBezTo>
                    <a:pt x="1055" y="1540"/>
                    <a:pt x="1059" y="1543"/>
                    <a:pt x="1062" y="1546"/>
                  </a:cubicBezTo>
                  <a:cubicBezTo>
                    <a:pt x="1064" y="1547"/>
                    <a:pt x="1068" y="1551"/>
                    <a:pt x="1069" y="1552"/>
                  </a:cubicBezTo>
                  <a:cubicBezTo>
                    <a:pt x="1075" y="1552"/>
                    <a:pt x="1079" y="1545"/>
                    <a:pt x="1081" y="1541"/>
                  </a:cubicBezTo>
                  <a:cubicBezTo>
                    <a:pt x="1083" y="1540"/>
                    <a:pt x="1084" y="1538"/>
                    <a:pt x="1086" y="1536"/>
                  </a:cubicBezTo>
                  <a:cubicBezTo>
                    <a:pt x="1087" y="1535"/>
                    <a:pt x="1091" y="1533"/>
                    <a:pt x="1089" y="1530"/>
                  </a:cubicBezTo>
                  <a:cubicBezTo>
                    <a:pt x="1087" y="1528"/>
                    <a:pt x="1084" y="1527"/>
                    <a:pt x="1082" y="1525"/>
                  </a:cubicBezTo>
                  <a:cubicBezTo>
                    <a:pt x="1081" y="1523"/>
                    <a:pt x="1079" y="1520"/>
                    <a:pt x="1078" y="1518"/>
                  </a:cubicBezTo>
                  <a:cubicBezTo>
                    <a:pt x="1076" y="1516"/>
                    <a:pt x="1074" y="1514"/>
                    <a:pt x="1072" y="1513"/>
                  </a:cubicBezTo>
                  <a:cubicBezTo>
                    <a:pt x="1071" y="1512"/>
                    <a:pt x="1069" y="1512"/>
                    <a:pt x="1068" y="1513"/>
                  </a:cubicBezTo>
                  <a:cubicBezTo>
                    <a:pt x="1066" y="1513"/>
                    <a:pt x="1067" y="1514"/>
                    <a:pt x="1066" y="1515"/>
                  </a:cubicBezTo>
                  <a:moveTo>
                    <a:pt x="1162" y="1515"/>
                  </a:moveTo>
                  <a:cubicBezTo>
                    <a:pt x="1159" y="1519"/>
                    <a:pt x="1155" y="1522"/>
                    <a:pt x="1151" y="1526"/>
                  </a:cubicBezTo>
                  <a:cubicBezTo>
                    <a:pt x="1148" y="1529"/>
                    <a:pt x="1145" y="1532"/>
                    <a:pt x="1148" y="1536"/>
                  </a:cubicBezTo>
                  <a:cubicBezTo>
                    <a:pt x="1150" y="1538"/>
                    <a:pt x="1153" y="1540"/>
                    <a:pt x="1155" y="1542"/>
                  </a:cubicBezTo>
                  <a:cubicBezTo>
                    <a:pt x="1157" y="1544"/>
                    <a:pt x="1160" y="1547"/>
                    <a:pt x="1162" y="1549"/>
                  </a:cubicBezTo>
                  <a:cubicBezTo>
                    <a:pt x="1164" y="1551"/>
                    <a:pt x="1167" y="1553"/>
                    <a:pt x="1169" y="1552"/>
                  </a:cubicBezTo>
                  <a:cubicBezTo>
                    <a:pt x="1170" y="1551"/>
                    <a:pt x="1170" y="1548"/>
                    <a:pt x="1171" y="1547"/>
                  </a:cubicBezTo>
                  <a:cubicBezTo>
                    <a:pt x="1173" y="1542"/>
                    <a:pt x="1180" y="1540"/>
                    <a:pt x="1184" y="1537"/>
                  </a:cubicBezTo>
                  <a:cubicBezTo>
                    <a:pt x="1188" y="1533"/>
                    <a:pt x="1186" y="1529"/>
                    <a:pt x="1182" y="1526"/>
                  </a:cubicBezTo>
                  <a:cubicBezTo>
                    <a:pt x="1177" y="1524"/>
                    <a:pt x="1174" y="1521"/>
                    <a:pt x="1172" y="1516"/>
                  </a:cubicBezTo>
                  <a:cubicBezTo>
                    <a:pt x="1171" y="1515"/>
                    <a:pt x="1170" y="1513"/>
                    <a:pt x="1168" y="1512"/>
                  </a:cubicBezTo>
                  <a:cubicBezTo>
                    <a:pt x="1166" y="1512"/>
                    <a:pt x="1165" y="1512"/>
                    <a:pt x="1164" y="1513"/>
                  </a:cubicBezTo>
                  <a:cubicBezTo>
                    <a:pt x="1162" y="1513"/>
                    <a:pt x="1163" y="1513"/>
                    <a:pt x="1162" y="1515"/>
                  </a:cubicBezTo>
                  <a:moveTo>
                    <a:pt x="1258" y="1515"/>
                  </a:moveTo>
                  <a:cubicBezTo>
                    <a:pt x="1256" y="1519"/>
                    <a:pt x="1250" y="1523"/>
                    <a:pt x="1247" y="1527"/>
                  </a:cubicBezTo>
                  <a:cubicBezTo>
                    <a:pt x="1244" y="1529"/>
                    <a:pt x="1241" y="1532"/>
                    <a:pt x="1244" y="1536"/>
                  </a:cubicBezTo>
                  <a:cubicBezTo>
                    <a:pt x="1248" y="1539"/>
                    <a:pt x="1251" y="1543"/>
                    <a:pt x="1255" y="1547"/>
                  </a:cubicBezTo>
                  <a:cubicBezTo>
                    <a:pt x="1258" y="1549"/>
                    <a:pt x="1260" y="1553"/>
                    <a:pt x="1263" y="1551"/>
                  </a:cubicBezTo>
                  <a:cubicBezTo>
                    <a:pt x="1267" y="1548"/>
                    <a:pt x="1271" y="1544"/>
                    <a:pt x="1275" y="1540"/>
                  </a:cubicBezTo>
                  <a:cubicBezTo>
                    <a:pt x="1278" y="1538"/>
                    <a:pt x="1283" y="1535"/>
                    <a:pt x="1282" y="1531"/>
                  </a:cubicBezTo>
                  <a:cubicBezTo>
                    <a:pt x="1280" y="1525"/>
                    <a:pt x="1272" y="1525"/>
                    <a:pt x="1269" y="1519"/>
                  </a:cubicBezTo>
                  <a:cubicBezTo>
                    <a:pt x="1268" y="1517"/>
                    <a:pt x="1267" y="1514"/>
                    <a:pt x="1265" y="1513"/>
                  </a:cubicBezTo>
                  <a:cubicBezTo>
                    <a:pt x="1264" y="1512"/>
                    <a:pt x="1262" y="1512"/>
                    <a:pt x="1261" y="1512"/>
                  </a:cubicBezTo>
                  <a:cubicBezTo>
                    <a:pt x="1258" y="1513"/>
                    <a:pt x="1258" y="1513"/>
                    <a:pt x="1258" y="1515"/>
                  </a:cubicBezTo>
                  <a:moveTo>
                    <a:pt x="1354" y="1515"/>
                  </a:moveTo>
                  <a:cubicBezTo>
                    <a:pt x="1351" y="1520"/>
                    <a:pt x="1345" y="1523"/>
                    <a:pt x="1341" y="1528"/>
                  </a:cubicBezTo>
                  <a:cubicBezTo>
                    <a:pt x="1338" y="1531"/>
                    <a:pt x="1337" y="1533"/>
                    <a:pt x="1340" y="1536"/>
                  </a:cubicBezTo>
                  <a:cubicBezTo>
                    <a:pt x="1343" y="1540"/>
                    <a:pt x="1347" y="1543"/>
                    <a:pt x="1350" y="1546"/>
                  </a:cubicBezTo>
                  <a:cubicBezTo>
                    <a:pt x="1352" y="1547"/>
                    <a:pt x="1356" y="1551"/>
                    <a:pt x="1357" y="1552"/>
                  </a:cubicBezTo>
                  <a:cubicBezTo>
                    <a:pt x="1363" y="1552"/>
                    <a:pt x="1367" y="1545"/>
                    <a:pt x="1369" y="1541"/>
                  </a:cubicBezTo>
                  <a:cubicBezTo>
                    <a:pt x="1371" y="1540"/>
                    <a:pt x="1372" y="1538"/>
                    <a:pt x="1374" y="1536"/>
                  </a:cubicBezTo>
                  <a:cubicBezTo>
                    <a:pt x="1375" y="1535"/>
                    <a:pt x="1379" y="1533"/>
                    <a:pt x="1377" y="1530"/>
                  </a:cubicBezTo>
                  <a:cubicBezTo>
                    <a:pt x="1375" y="1528"/>
                    <a:pt x="1372" y="1527"/>
                    <a:pt x="1370" y="1525"/>
                  </a:cubicBezTo>
                  <a:cubicBezTo>
                    <a:pt x="1369" y="1523"/>
                    <a:pt x="1367" y="1520"/>
                    <a:pt x="1366" y="1518"/>
                  </a:cubicBezTo>
                  <a:cubicBezTo>
                    <a:pt x="1364" y="1516"/>
                    <a:pt x="1362" y="1514"/>
                    <a:pt x="1360" y="1513"/>
                  </a:cubicBezTo>
                  <a:cubicBezTo>
                    <a:pt x="1359" y="1512"/>
                    <a:pt x="1357" y="1512"/>
                    <a:pt x="1356" y="1513"/>
                  </a:cubicBezTo>
                  <a:cubicBezTo>
                    <a:pt x="1354" y="1513"/>
                    <a:pt x="1355" y="1514"/>
                    <a:pt x="1354" y="1515"/>
                  </a:cubicBezTo>
                  <a:moveTo>
                    <a:pt x="874" y="1611"/>
                  </a:moveTo>
                  <a:cubicBezTo>
                    <a:pt x="872" y="1614"/>
                    <a:pt x="867" y="1617"/>
                    <a:pt x="864" y="1620"/>
                  </a:cubicBezTo>
                  <a:cubicBezTo>
                    <a:pt x="861" y="1622"/>
                    <a:pt x="854" y="1626"/>
                    <a:pt x="857" y="1630"/>
                  </a:cubicBezTo>
                  <a:cubicBezTo>
                    <a:pt x="859" y="1632"/>
                    <a:pt x="861" y="1632"/>
                    <a:pt x="863" y="1634"/>
                  </a:cubicBezTo>
                  <a:cubicBezTo>
                    <a:pt x="865" y="1636"/>
                    <a:pt x="867" y="1638"/>
                    <a:pt x="868" y="1640"/>
                  </a:cubicBezTo>
                  <a:cubicBezTo>
                    <a:pt x="871" y="1644"/>
                    <a:pt x="873" y="1650"/>
                    <a:pt x="879" y="1649"/>
                  </a:cubicBezTo>
                  <a:cubicBezTo>
                    <a:pt x="884" y="1648"/>
                    <a:pt x="885" y="1640"/>
                    <a:pt x="889" y="1637"/>
                  </a:cubicBezTo>
                  <a:cubicBezTo>
                    <a:pt x="893" y="1634"/>
                    <a:pt x="902" y="1632"/>
                    <a:pt x="898" y="1625"/>
                  </a:cubicBezTo>
                  <a:cubicBezTo>
                    <a:pt x="895" y="1621"/>
                    <a:pt x="888" y="1620"/>
                    <a:pt x="885" y="1615"/>
                  </a:cubicBezTo>
                  <a:cubicBezTo>
                    <a:pt x="884" y="1613"/>
                    <a:pt x="883" y="1610"/>
                    <a:pt x="881" y="1608"/>
                  </a:cubicBezTo>
                  <a:cubicBezTo>
                    <a:pt x="880" y="1608"/>
                    <a:pt x="878" y="1608"/>
                    <a:pt x="877" y="1608"/>
                  </a:cubicBezTo>
                  <a:cubicBezTo>
                    <a:pt x="875" y="1608"/>
                    <a:pt x="875" y="1609"/>
                    <a:pt x="874" y="1611"/>
                  </a:cubicBezTo>
                  <a:moveTo>
                    <a:pt x="970" y="1611"/>
                  </a:moveTo>
                  <a:cubicBezTo>
                    <a:pt x="968" y="1615"/>
                    <a:pt x="963" y="1619"/>
                    <a:pt x="959" y="1622"/>
                  </a:cubicBezTo>
                  <a:cubicBezTo>
                    <a:pt x="956" y="1625"/>
                    <a:pt x="951" y="1628"/>
                    <a:pt x="956" y="1632"/>
                  </a:cubicBezTo>
                  <a:cubicBezTo>
                    <a:pt x="957" y="1633"/>
                    <a:pt x="959" y="1634"/>
                    <a:pt x="960" y="1634"/>
                  </a:cubicBezTo>
                  <a:cubicBezTo>
                    <a:pt x="962" y="1634"/>
                    <a:pt x="964" y="1639"/>
                    <a:pt x="965" y="1640"/>
                  </a:cubicBezTo>
                  <a:cubicBezTo>
                    <a:pt x="968" y="1643"/>
                    <a:pt x="971" y="1651"/>
                    <a:pt x="977" y="1647"/>
                  </a:cubicBezTo>
                  <a:cubicBezTo>
                    <a:pt x="979" y="1646"/>
                    <a:pt x="980" y="1643"/>
                    <a:pt x="981" y="1641"/>
                  </a:cubicBezTo>
                  <a:cubicBezTo>
                    <a:pt x="983" y="1638"/>
                    <a:pt x="985" y="1636"/>
                    <a:pt x="988" y="1634"/>
                  </a:cubicBezTo>
                  <a:cubicBezTo>
                    <a:pt x="990" y="1633"/>
                    <a:pt x="994" y="1631"/>
                    <a:pt x="994" y="1628"/>
                  </a:cubicBezTo>
                  <a:cubicBezTo>
                    <a:pt x="995" y="1626"/>
                    <a:pt x="992" y="1624"/>
                    <a:pt x="991" y="1623"/>
                  </a:cubicBezTo>
                  <a:cubicBezTo>
                    <a:pt x="986" y="1620"/>
                    <a:pt x="982" y="1618"/>
                    <a:pt x="980" y="1613"/>
                  </a:cubicBezTo>
                  <a:cubicBezTo>
                    <a:pt x="979" y="1611"/>
                    <a:pt x="978" y="1609"/>
                    <a:pt x="976" y="1608"/>
                  </a:cubicBezTo>
                  <a:cubicBezTo>
                    <a:pt x="974" y="1607"/>
                    <a:pt x="973" y="1608"/>
                    <a:pt x="972" y="1608"/>
                  </a:cubicBezTo>
                  <a:cubicBezTo>
                    <a:pt x="970" y="1609"/>
                    <a:pt x="970" y="1609"/>
                    <a:pt x="970" y="1611"/>
                  </a:cubicBezTo>
                  <a:moveTo>
                    <a:pt x="1066" y="1611"/>
                  </a:moveTo>
                  <a:cubicBezTo>
                    <a:pt x="1063" y="1615"/>
                    <a:pt x="1059" y="1619"/>
                    <a:pt x="1054" y="1622"/>
                  </a:cubicBezTo>
                  <a:cubicBezTo>
                    <a:pt x="1051" y="1625"/>
                    <a:pt x="1049" y="1629"/>
                    <a:pt x="1053" y="1633"/>
                  </a:cubicBezTo>
                  <a:cubicBezTo>
                    <a:pt x="1058" y="1636"/>
                    <a:pt x="1061" y="1640"/>
                    <a:pt x="1065" y="1645"/>
                  </a:cubicBezTo>
                  <a:cubicBezTo>
                    <a:pt x="1069" y="1649"/>
                    <a:pt x="1072" y="1649"/>
                    <a:pt x="1076" y="1645"/>
                  </a:cubicBezTo>
                  <a:cubicBezTo>
                    <a:pt x="1079" y="1641"/>
                    <a:pt x="1081" y="1635"/>
                    <a:pt x="1086" y="1632"/>
                  </a:cubicBezTo>
                  <a:cubicBezTo>
                    <a:pt x="1088" y="1631"/>
                    <a:pt x="1090" y="1630"/>
                    <a:pt x="1090" y="1627"/>
                  </a:cubicBezTo>
                  <a:cubicBezTo>
                    <a:pt x="1090" y="1625"/>
                    <a:pt x="1088" y="1624"/>
                    <a:pt x="1087" y="1623"/>
                  </a:cubicBezTo>
                  <a:cubicBezTo>
                    <a:pt x="1082" y="1621"/>
                    <a:pt x="1080" y="1617"/>
                    <a:pt x="1077" y="1613"/>
                  </a:cubicBezTo>
                  <a:cubicBezTo>
                    <a:pt x="1076" y="1611"/>
                    <a:pt x="1074" y="1609"/>
                    <a:pt x="1072" y="1608"/>
                  </a:cubicBezTo>
                  <a:cubicBezTo>
                    <a:pt x="1071" y="1608"/>
                    <a:pt x="1070" y="1608"/>
                    <a:pt x="1068" y="1608"/>
                  </a:cubicBezTo>
                  <a:cubicBezTo>
                    <a:pt x="1066" y="1609"/>
                    <a:pt x="1067" y="1609"/>
                    <a:pt x="1066" y="1611"/>
                  </a:cubicBezTo>
                  <a:moveTo>
                    <a:pt x="1162" y="1611"/>
                  </a:moveTo>
                  <a:cubicBezTo>
                    <a:pt x="1159" y="1615"/>
                    <a:pt x="1154" y="1619"/>
                    <a:pt x="1150" y="1622"/>
                  </a:cubicBezTo>
                  <a:cubicBezTo>
                    <a:pt x="1147" y="1625"/>
                    <a:pt x="1145" y="1629"/>
                    <a:pt x="1149" y="1633"/>
                  </a:cubicBezTo>
                  <a:cubicBezTo>
                    <a:pt x="1152" y="1635"/>
                    <a:pt x="1154" y="1637"/>
                    <a:pt x="1157" y="1640"/>
                  </a:cubicBezTo>
                  <a:cubicBezTo>
                    <a:pt x="1159" y="1642"/>
                    <a:pt x="1161" y="1645"/>
                    <a:pt x="1164" y="1647"/>
                  </a:cubicBezTo>
                  <a:cubicBezTo>
                    <a:pt x="1168" y="1651"/>
                    <a:pt x="1171" y="1645"/>
                    <a:pt x="1173" y="1642"/>
                  </a:cubicBezTo>
                  <a:cubicBezTo>
                    <a:pt x="1174" y="1640"/>
                    <a:pt x="1175" y="1639"/>
                    <a:pt x="1176" y="1637"/>
                  </a:cubicBezTo>
                  <a:cubicBezTo>
                    <a:pt x="1178" y="1635"/>
                    <a:pt x="1181" y="1633"/>
                    <a:pt x="1184" y="1632"/>
                  </a:cubicBezTo>
                  <a:cubicBezTo>
                    <a:pt x="1189" y="1628"/>
                    <a:pt x="1186" y="1625"/>
                    <a:pt x="1182" y="1622"/>
                  </a:cubicBezTo>
                  <a:cubicBezTo>
                    <a:pt x="1177" y="1619"/>
                    <a:pt x="1175" y="1618"/>
                    <a:pt x="1172" y="1613"/>
                  </a:cubicBezTo>
                  <a:cubicBezTo>
                    <a:pt x="1171" y="1611"/>
                    <a:pt x="1170" y="1609"/>
                    <a:pt x="1168" y="1608"/>
                  </a:cubicBezTo>
                  <a:cubicBezTo>
                    <a:pt x="1167" y="1608"/>
                    <a:pt x="1165" y="1608"/>
                    <a:pt x="1164" y="1608"/>
                  </a:cubicBezTo>
                  <a:cubicBezTo>
                    <a:pt x="1162" y="1609"/>
                    <a:pt x="1163" y="1609"/>
                    <a:pt x="1162" y="1611"/>
                  </a:cubicBezTo>
                  <a:moveTo>
                    <a:pt x="1258" y="1611"/>
                  </a:moveTo>
                  <a:cubicBezTo>
                    <a:pt x="1256" y="1615"/>
                    <a:pt x="1251" y="1619"/>
                    <a:pt x="1247" y="1622"/>
                  </a:cubicBezTo>
                  <a:cubicBezTo>
                    <a:pt x="1244" y="1625"/>
                    <a:pt x="1239" y="1628"/>
                    <a:pt x="1244" y="1632"/>
                  </a:cubicBezTo>
                  <a:cubicBezTo>
                    <a:pt x="1245" y="1633"/>
                    <a:pt x="1247" y="1634"/>
                    <a:pt x="1248" y="1634"/>
                  </a:cubicBezTo>
                  <a:cubicBezTo>
                    <a:pt x="1250" y="1634"/>
                    <a:pt x="1252" y="1639"/>
                    <a:pt x="1253" y="1640"/>
                  </a:cubicBezTo>
                  <a:cubicBezTo>
                    <a:pt x="1256" y="1643"/>
                    <a:pt x="1259" y="1651"/>
                    <a:pt x="1265" y="1647"/>
                  </a:cubicBezTo>
                  <a:cubicBezTo>
                    <a:pt x="1267" y="1646"/>
                    <a:pt x="1268" y="1643"/>
                    <a:pt x="1269" y="1641"/>
                  </a:cubicBezTo>
                  <a:cubicBezTo>
                    <a:pt x="1271" y="1638"/>
                    <a:pt x="1273" y="1636"/>
                    <a:pt x="1276" y="1634"/>
                  </a:cubicBezTo>
                  <a:cubicBezTo>
                    <a:pt x="1278" y="1633"/>
                    <a:pt x="1282" y="1631"/>
                    <a:pt x="1282" y="1628"/>
                  </a:cubicBezTo>
                  <a:cubicBezTo>
                    <a:pt x="1283" y="1626"/>
                    <a:pt x="1280" y="1624"/>
                    <a:pt x="1279" y="1623"/>
                  </a:cubicBezTo>
                  <a:cubicBezTo>
                    <a:pt x="1274" y="1620"/>
                    <a:pt x="1270" y="1618"/>
                    <a:pt x="1268" y="1613"/>
                  </a:cubicBezTo>
                  <a:cubicBezTo>
                    <a:pt x="1267" y="1611"/>
                    <a:pt x="1266" y="1609"/>
                    <a:pt x="1264" y="1608"/>
                  </a:cubicBezTo>
                  <a:cubicBezTo>
                    <a:pt x="1262" y="1607"/>
                    <a:pt x="1261" y="1608"/>
                    <a:pt x="1260" y="1608"/>
                  </a:cubicBezTo>
                  <a:cubicBezTo>
                    <a:pt x="1258" y="1609"/>
                    <a:pt x="1258" y="1609"/>
                    <a:pt x="1258" y="1611"/>
                  </a:cubicBezTo>
                  <a:moveTo>
                    <a:pt x="1354" y="1611"/>
                  </a:moveTo>
                  <a:cubicBezTo>
                    <a:pt x="1352" y="1615"/>
                    <a:pt x="1345" y="1619"/>
                    <a:pt x="1341" y="1622"/>
                  </a:cubicBezTo>
                  <a:cubicBezTo>
                    <a:pt x="1340" y="1623"/>
                    <a:pt x="1338" y="1624"/>
                    <a:pt x="1337" y="1626"/>
                  </a:cubicBezTo>
                  <a:cubicBezTo>
                    <a:pt x="1337" y="1630"/>
                    <a:pt x="1339" y="1632"/>
                    <a:pt x="1342" y="1633"/>
                  </a:cubicBezTo>
                  <a:cubicBezTo>
                    <a:pt x="1346" y="1635"/>
                    <a:pt x="1348" y="1639"/>
                    <a:pt x="1351" y="1642"/>
                  </a:cubicBezTo>
                  <a:cubicBezTo>
                    <a:pt x="1352" y="1644"/>
                    <a:pt x="1358" y="1654"/>
                    <a:pt x="1360" y="1653"/>
                  </a:cubicBezTo>
                  <a:cubicBezTo>
                    <a:pt x="1362" y="1653"/>
                    <a:pt x="1364" y="1650"/>
                    <a:pt x="1365" y="1648"/>
                  </a:cubicBezTo>
                  <a:cubicBezTo>
                    <a:pt x="1368" y="1646"/>
                    <a:pt x="1370" y="1643"/>
                    <a:pt x="1372" y="1640"/>
                  </a:cubicBezTo>
                  <a:cubicBezTo>
                    <a:pt x="1373" y="1638"/>
                    <a:pt x="1374" y="1636"/>
                    <a:pt x="1376" y="1635"/>
                  </a:cubicBezTo>
                  <a:cubicBezTo>
                    <a:pt x="1378" y="1634"/>
                    <a:pt x="1382" y="1634"/>
                    <a:pt x="1383" y="1631"/>
                  </a:cubicBezTo>
                  <a:cubicBezTo>
                    <a:pt x="1384" y="1627"/>
                    <a:pt x="1378" y="1626"/>
                    <a:pt x="1376" y="1625"/>
                  </a:cubicBezTo>
                  <a:cubicBezTo>
                    <a:pt x="1372" y="1624"/>
                    <a:pt x="1370" y="1620"/>
                    <a:pt x="1368" y="1617"/>
                  </a:cubicBezTo>
                  <a:cubicBezTo>
                    <a:pt x="1366" y="1614"/>
                    <a:pt x="1365" y="1611"/>
                    <a:pt x="1362" y="1609"/>
                  </a:cubicBezTo>
                  <a:cubicBezTo>
                    <a:pt x="1361" y="1609"/>
                    <a:pt x="1359" y="1608"/>
                    <a:pt x="1358" y="1608"/>
                  </a:cubicBezTo>
                  <a:cubicBezTo>
                    <a:pt x="1355" y="1608"/>
                    <a:pt x="1355" y="1609"/>
                    <a:pt x="1354" y="1611"/>
                  </a:cubicBezTo>
                  <a:moveTo>
                    <a:pt x="865" y="1716"/>
                  </a:moveTo>
                  <a:cubicBezTo>
                    <a:pt x="860" y="1720"/>
                    <a:pt x="853" y="1721"/>
                    <a:pt x="848" y="1725"/>
                  </a:cubicBezTo>
                  <a:cubicBezTo>
                    <a:pt x="843" y="1730"/>
                    <a:pt x="850" y="1731"/>
                    <a:pt x="853" y="1733"/>
                  </a:cubicBezTo>
                  <a:cubicBezTo>
                    <a:pt x="852" y="1733"/>
                    <a:pt x="852" y="1733"/>
                    <a:pt x="852" y="1733"/>
                  </a:cubicBezTo>
                  <a:cubicBezTo>
                    <a:pt x="857" y="1736"/>
                    <a:pt x="862" y="1741"/>
                    <a:pt x="866" y="1745"/>
                  </a:cubicBezTo>
                  <a:cubicBezTo>
                    <a:pt x="867" y="1747"/>
                    <a:pt x="872" y="1756"/>
                    <a:pt x="874" y="1755"/>
                  </a:cubicBezTo>
                  <a:cubicBezTo>
                    <a:pt x="876" y="1753"/>
                    <a:pt x="876" y="1751"/>
                    <a:pt x="877" y="1749"/>
                  </a:cubicBezTo>
                  <a:cubicBezTo>
                    <a:pt x="878" y="1746"/>
                    <a:pt x="879" y="1744"/>
                    <a:pt x="881" y="1742"/>
                  </a:cubicBezTo>
                  <a:cubicBezTo>
                    <a:pt x="884" y="1738"/>
                    <a:pt x="886" y="1733"/>
                    <a:pt x="891" y="1731"/>
                  </a:cubicBezTo>
                  <a:cubicBezTo>
                    <a:pt x="895" y="1729"/>
                    <a:pt x="900" y="1728"/>
                    <a:pt x="899" y="1722"/>
                  </a:cubicBezTo>
                  <a:cubicBezTo>
                    <a:pt x="898" y="1720"/>
                    <a:pt x="896" y="1719"/>
                    <a:pt x="895" y="1719"/>
                  </a:cubicBezTo>
                  <a:cubicBezTo>
                    <a:pt x="892" y="1718"/>
                    <a:pt x="889" y="1717"/>
                    <a:pt x="887" y="1715"/>
                  </a:cubicBezTo>
                  <a:cubicBezTo>
                    <a:pt x="884" y="1712"/>
                    <a:pt x="882" y="1703"/>
                    <a:pt x="877" y="1704"/>
                  </a:cubicBezTo>
                  <a:cubicBezTo>
                    <a:pt x="874" y="1704"/>
                    <a:pt x="873" y="1706"/>
                    <a:pt x="872" y="1708"/>
                  </a:cubicBezTo>
                  <a:cubicBezTo>
                    <a:pt x="870" y="1711"/>
                    <a:pt x="868" y="1714"/>
                    <a:pt x="865" y="1716"/>
                  </a:cubicBezTo>
                  <a:moveTo>
                    <a:pt x="965" y="1715"/>
                  </a:moveTo>
                  <a:cubicBezTo>
                    <a:pt x="961" y="1719"/>
                    <a:pt x="954" y="1717"/>
                    <a:pt x="954" y="1724"/>
                  </a:cubicBezTo>
                  <a:cubicBezTo>
                    <a:pt x="954" y="1729"/>
                    <a:pt x="961" y="1731"/>
                    <a:pt x="965" y="1734"/>
                  </a:cubicBezTo>
                  <a:cubicBezTo>
                    <a:pt x="968" y="1737"/>
                    <a:pt x="968" y="1744"/>
                    <a:pt x="974" y="1744"/>
                  </a:cubicBezTo>
                  <a:cubicBezTo>
                    <a:pt x="979" y="1744"/>
                    <a:pt x="981" y="1736"/>
                    <a:pt x="984" y="1733"/>
                  </a:cubicBezTo>
                  <a:cubicBezTo>
                    <a:pt x="986" y="1731"/>
                    <a:pt x="998" y="1725"/>
                    <a:pt x="994" y="1721"/>
                  </a:cubicBezTo>
                  <a:cubicBezTo>
                    <a:pt x="991" y="1717"/>
                    <a:pt x="985" y="1718"/>
                    <a:pt x="982" y="1714"/>
                  </a:cubicBezTo>
                  <a:cubicBezTo>
                    <a:pt x="980" y="1711"/>
                    <a:pt x="979" y="1705"/>
                    <a:pt x="975" y="1704"/>
                  </a:cubicBezTo>
                  <a:cubicBezTo>
                    <a:pt x="968" y="1703"/>
                    <a:pt x="968" y="1712"/>
                    <a:pt x="965" y="1715"/>
                  </a:cubicBezTo>
                  <a:moveTo>
                    <a:pt x="1059" y="1715"/>
                  </a:moveTo>
                  <a:cubicBezTo>
                    <a:pt x="1056" y="1718"/>
                    <a:pt x="1047" y="1720"/>
                    <a:pt x="1051" y="1727"/>
                  </a:cubicBezTo>
                  <a:cubicBezTo>
                    <a:pt x="1052" y="1728"/>
                    <a:pt x="1054" y="1729"/>
                    <a:pt x="1056" y="1730"/>
                  </a:cubicBezTo>
                  <a:cubicBezTo>
                    <a:pt x="1059" y="1732"/>
                    <a:pt x="1062" y="1734"/>
                    <a:pt x="1063" y="1736"/>
                  </a:cubicBezTo>
                  <a:cubicBezTo>
                    <a:pt x="1065" y="1740"/>
                    <a:pt x="1069" y="1748"/>
                    <a:pt x="1074" y="1744"/>
                  </a:cubicBezTo>
                  <a:cubicBezTo>
                    <a:pt x="1077" y="1740"/>
                    <a:pt x="1078" y="1734"/>
                    <a:pt x="1082" y="1731"/>
                  </a:cubicBezTo>
                  <a:cubicBezTo>
                    <a:pt x="1085" y="1730"/>
                    <a:pt x="1091" y="1728"/>
                    <a:pt x="1091" y="1724"/>
                  </a:cubicBezTo>
                  <a:cubicBezTo>
                    <a:pt x="1091" y="1721"/>
                    <a:pt x="1089" y="1721"/>
                    <a:pt x="1087" y="1720"/>
                  </a:cubicBezTo>
                  <a:cubicBezTo>
                    <a:pt x="1084" y="1719"/>
                    <a:pt x="1082" y="1717"/>
                    <a:pt x="1080" y="1714"/>
                  </a:cubicBezTo>
                  <a:cubicBezTo>
                    <a:pt x="1077" y="1711"/>
                    <a:pt x="1076" y="1705"/>
                    <a:pt x="1071" y="1705"/>
                  </a:cubicBezTo>
                  <a:cubicBezTo>
                    <a:pt x="1065" y="1704"/>
                    <a:pt x="1063" y="1712"/>
                    <a:pt x="1059" y="1715"/>
                  </a:cubicBezTo>
                  <a:moveTo>
                    <a:pt x="1162" y="1707"/>
                  </a:moveTo>
                  <a:cubicBezTo>
                    <a:pt x="1161" y="1709"/>
                    <a:pt x="1159" y="1711"/>
                    <a:pt x="1157" y="1712"/>
                  </a:cubicBezTo>
                  <a:cubicBezTo>
                    <a:pt x="1154" y="1714"/>
                    <a:pt x="1151" y="1717"/>
                    <a:pt x="1148" y="1719"/>
                  </a:cubicBezTo>
                  <a:cubicBezTo>
                    <a:pt x="1147" y="1720"/>
                    <a:pt x="1144" y="1722"/>
                    <a:pt x="1145" y="1724"/>
                  </a:cubicBezTo>
                  <a:cubicBezTo>
                    <a:pt x="1145" y="1726"/>
                    <a:pt x="1148" y="1729"/>
                    <a:pt x="1150" y="1730"/>
                  </a:cubicBezTo>
                  <a:cubicBezTo>
                    <a:pt x="1155" y="1735"/>
                    <a:pt x="1162" y="1740"/>
                    <a:pt x="1165" y="1746"/>
                  </a:cubicBezTo>
                  <a:cubicBezTo>
                    <a:pt x="1167" y="1750"/>
                    <a:pt x="1168" y="1757"/>
                    <a:pt x="1172" y="1760"/>
                  </a:cubicBezTo>
                  <a:cubicBezTo>
                    <a:pt x="1174" y="1761"/>
                    <a:pt x="1175" y="1756"/>
                    <a:pt x="1175" y="1755"/>
                  </a:cubicBezTo>
                  <a:cubicBezTo>
                    <a:pt x="1176" y="1750"/>
                    <a:pt x="1179" y="1746"/>
                    <a:pt x="1183" y="1742"/>
                  </a:cubicBezTo>
                  <a:cubicBezTo>
                    <a:pt x="1187" y="1737"/>
                    <a:pt x="1193" y="1735"/>
                    <a:pt x="1199" y="1731"/>
                  </a:cubicBezTo>
                  <a:cubicBezTo>
                    <a:pt x="1200" y="1730"/>
                    <a:pt x="1202" y="1729"/>
                    <a:pt x="1200" y="1728"/>
                  </a:cubicBezTo>
                  <a:cubicBezTo>
                    <a:pt x="1195" y="1726"/>
                    <a:pt x="1191" y="1724"/>
                    <a:pt x="1186" y="1722"/>
                  </a:cubicBezTo>
                  <a:cubicBezTo>
                    <a:pt x="1183" y="1720"/>
                    <a:pt x="1179" y="1718"/>
                    <a:pt x="1176" y="1715"/>
                  </a:cubicBezTo>
                  <a:cubicBezTo>
                    <a:pt x="1173" y="1713"/>
                    <a:pt x="1172" y="1709"/>
                    <a:pt x="1170" y="1707"/>
                  </a:cubicBezTo>
                  <a:cubicBezTo>
                    <a:pt x="1170" y="1705"/>
                    <a:pt x="1168" y="1704"/>
                    <a:pt x="1167" y="1704"/>
                  </a:cubicBezTo>
                  <a:cubicBezTo>
                    <a:pt x="1166" y="1704"/>
                    <a:pt x="1164" y="1705"/>
                    <a:pt x="1163" y="1705"/>
                  </a:cubicBezTo>
                  <a:cubicBezTo>
                    <a:pt x="1162" y="1706"/>
                    <a:pt x="1163" y="1706"/>
                    <a:pt x="1162" y="1707"/>
                  </a:cubicBezTo>
                  <a:moveTo>
                    <a:pt x="1060" y="1811"/>
                  </a:moveTo>
                  <a:cubicBezTo>
                    <a:pt x="1057" y="1814"/>
                    <a:pt x="1043" y="1818"/>
                    <a:pt x="1051" y="1824"/>
                  </a:cubicBezTo>
                  <a:cubicBezTo>
                    <a:pt x="1053" y="1826"/>
                    <a:pt x="1056" y="1827"/>
                    <a:pt x="1058" y="1828"/>
                  </a:cubicBezTo>
                  <a:cubicBezTo>
                    <a:pt x="1060" y="1830"/>
                    <a:pt x="1062" y="1833"/>
                    <a:pt x="1063" y="1835"/>
                  </a:cubicBezTo>
                  <a:cubicBezTo>
                    <a:pt x="1065" y="1838"/>
                    <a:pt x="1067" y="1841"/>
                    <a:pt x="1069" y="1844"/>
                  </a:cubicBezTo>
                  <a:cubicBezTo>
                    <a:pt x="1070" y="1846"/>
                    <a:pt x="1071" y="1849"/>
                    <a:pt x="1073" y="1850"/>
                  </a:cubicBezTo>
                  <a:cubicBezTo>
                    <a:pt x="1078" y="1851"/>
                    <a:pt x="1080" y="1839"/>
                    <a:pt x="1082" y="1837"/>
                  </a:cubicBezTo>
                  <a:cubicBezTo>
                    <a:pt x="1085" y="1832"/>
                    <a:pt x="1093" y="1831"/>
                    <a:pt x="1097" y="1827"/>
                  </a:cubicBezTo>
                  <a:cubicBezTo>
                    <a:pt x="1098" y="1825"/>
                    <a:pt x="1100" y="1822"/>
                    <a:pt x="1098" y="1820"/>
                  </a:cubicBezTo>
                  <a:cubicBezTo>
                    <a:pt x="1098" y="1820"/>
                    <a:pt x="1097" y="1820"/>
                    <a:pt x="1096" y="1820"/>
                  </a:cubicBezTo>
                  <a:cubicBezTo>
                    <a:pt x="1094" y="1821"/>
                    <a:pt x="1092" y="1820"/>
                    <a:pt x="1090" y="1819"/>
                  </a:cubicBezTo>
                  <a:cubicBezTo>
                    <a:pt x="1083" y="1815"/>
                    <a:pt x="1080" y="1807"/>
                    <a:pt x="1074" y="1802"/>
                  </a:cubicBezTo>
                  <a:cubicBezTo>
                    <a:pt x="1067" y="1795"/>
                    <a:pt x="1064" y="1807"/>
                    <a:pt x="1060" y="1811"/>
                  </a:cubicBezTo>
                  <a:moveTo>
                    <a:pt x="970" y="1803"/>
                  </a:moveTo>
                  <a:cubicBezTo>
                    <a:pt x="967" y="1808"/>
                    <a:pt x="962" y="1813"/>
                    <a:pt x="957" y="1816"/>
                  </a:cubicBezTo>
                  <a:cubicBezTo>
                    <a:pt x="955" y="1818"/>
                    <a:pt x="952" y="1819"/>
                    <a:pt x="950" y="1821"/>
                  </a:cubicBezTo>
                  <a:cubicBezTo>
                    <a:pt x="948" y="1821"/>
                    <a:pt x="947" y="1823"/>
                    <a:pt x="949" y="1824"/>
                  </a:cubicBezTo>
                  <a:cubicBezTo>
                    <a:pt x="951" y="1827"/>
                    <a:pt x="955" y="1828"/>
                    <a:pt x="958" y="1831"/>
                  </a:cubicBezTo>
                  <a:cubicBezTo>
                    <a:pt x="961" y="1833"/>
                    <a:pt x="964" y="1836"/>
                    <a:pt x="966" y="1839"/>
                  </a:cubicBezTo>
                  <a:cubicBezTo>
                    <a:pt x="968" y="1841"/>
                    <a:pt x="968" y="1844"/>
                    <a:pt x="970" y="1846"/>
                  </a:cubicBezTo>
                  <a:cubicBezTo>
                    <a:pt x="972" y="1848"/>
                    <a:pt x="975" y="1843"/>
                    <a:pt x="975" y="1841"/>
                  </a:cubicBezTo>
                  <a:cubicBezTo>
                    <a:pt x="978" y="1838"/>
                    <a:pt x="981" y="1834"/>
                    <a:pt x="984" y="1831"/>
                  </a:cubicBezTo>
                  <a:cubicBezTo>
                    <a:pt x="987" y="1828"/>
                    <a:pt x="990" y="1827"/>
                    <a:pt x="993" y="1825"/>
                  </a:cubicBezTo>
                  <a:cubicBezTo>
                    <a:pt x="996" y="1823"/>
                    <a:pt x="996" y="1821"/>
                    <a:pt x="995" y="1818"/>
                  </a:cubicBezTo>
                  <a:cubicBezTo>
                    <a:pt x="993" y="1816"/>
                    <a:pt x="990" y="1815"/>
                    <a:pt x="988" y="1814"/>
                  </a:cubicBezTo>
                  <a:cubicBezTo>
                    <a:pt x="985" y="1812"/>
                    <a:pt x="982" y="1810"/>
                    <a:pt x="980" y="1807"/>
                  </a:cubicBezTo>
                  <a:cubicBezTo>
                    <a:pt x="979" y="1805"/>
                    <a:pt x="978" y="1802"/>
                    <a:pt x="976" y="1800"/>
                  </a:cubicBezTo>
                  <a:cubicBezTo>
                    <a:pt x="975" y="1800"/>
                    <a:pt x="974" y="1800"/>
                    <a:pt x="973" y="1800"/>
                  </a:cubicBezTo>
                  <a:cubicBezTo>
                    <a:pt x="970" y="1801"/>
                    <a:pt x="970" y="1801"/>
                    <a:pt x="970" y="1803"/>
                  </a:cubicBezTo>
                </a:path>
              </a:pathLst>
            </a:custGeom>
            <a:grpFill/>
            <a:ln w="9525" cap="flat" cmpd="sng">
              <a:noFill/>
              <a:prstDash val="solid"/>
              <a:round/>
              <a:headEnd type="none" w="med" len="med"/>
              <a:tailEnd type="none" w="med" len="med"/>
            </a:ln>
            <a:effectLst/>
          </p:spPr>
          <p:txBody>
            <a:bodyPr/>
            <a:lstStyle/>
            <a:p>
              <a:endParaRPr lang="en-US"/>
            </a:p>
          </p:txBody>
        </p:sp>
        <p:sp>
          <p:nvSpPr>
            <p:cNvPr id="284694" name="Freeform 22"/>
            <p:cNvSpPr>
              <a:spLocks/>
            </p:cNvSpPr>
            <p:nvPr/>
          </p:nvSpPr>
          <p:spPr bwMode="auto">
            <a:xfrm>
              <a:off x="-377" y="4674"/>
              <a:ext cx="189" cy="194"/>
            </a:xfrm>
            <a:custGeom>
              <a:avLst/>
              <a:gdLst/>
              <a:ahLst/>
              <a:cxnLst>
                <a:cxn ang="0">
                  <a:pos x="34" y="3"/>
                </a:cxn>
                <a:cxn ang="0">
                  <a:pos x="75" y="23"/>
                </a:cxn>
                <a:cxn ang="0">
                  <a:pos x="71" y="63"/>
                </a:cxn>
                <a:cxn ang="0">
                  <a:pos x="12" y="66"/>
                </a:cxn>
                <a:cxn ang="0">
                  <a:pos x="3" y="31"/>
                </a:cxn>
                <a:cxn ang="0">
                  <a:pos x="34" y="3"/>
                </a:cxn>
              </a:cxnLst>
              <a:rect l="0" t="0" r="r" b="b"/>
              <a:pathLst>
                <a:path w="80" h="82">
                  <a:moveTo>
                    <a:pt x="34" y="3"/>
                  </a:moveTo>
                  <a:cubicBezTo>
                    <a:pt x="51" y="0"/>
                    <a:pt x="68" y="7"/>
                    <a:pt x="75" y="23"/>
                  </a:cubicBezTo>
                  <a:cubicBezTo>
                    <a:pt x="80" y="35"/>
                    <a:pt x="79" y="52"/>
                    <a:pt x="71" y="63"/>
                  </a:cubicBezTo>
                  <a:cubicBezTo>
                    <a:pt x="57" y="81"/>
                    <a:pt x="28" y="82"/>
                    <a:pt x="12" y="66"/>
                  </a:cubicBezTo>
                  <a:cubicBezTo>
                    <a:pt x="3" y="57"/>
                    <a:pt x="0" y="44"/>
                    <a:pt x="3" y="31"/>
                  </a:cubicBezTo>
                  <a:cubicBezTo>
                    <a:pt x="6" y="15"/>
                    <a:pt x="18" y="5"/>
                    <a:pt x="34"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695" name="Freeform 23"/>
            <p:cNvSpPr>
              <a:spLocks/>
            </p:cNvSpPr>
            <p:nvPr/>
          </p:nvSpPr>
          <p:spPr bwMode="auto">
            <a:xfrm>
              <a:off x="83" y="4674"/>
              <a:ext cx="185" cy="192"/>
            </a:xfrm>
            <a:custGeom>
              <a:avLst/>
              <a:gdLst/>
              <a:ahLst/>
              <a:cxnLst>
                <a:cxn ang="0">
                  <a:pos x="27" y="5"/>
                </a:cxn>
                <a:cxn ang="0">
                  <a:pos x="73" y="28"/>
                </a:cxn>
                <a:cxn ang="0">
                  <a:pos x="57" y="71"/>
                </a:cxn>
                <a:cxn ang="0">
                  <a:pos x="11" y="66"/>
                </a:cxn>
                <a:cxn ang="0">
                  <a:pos x="0" y="40"/>
                </a:cxn>
                <a:cxn ang="0">
                  <a:pos x="9" y="17"/>
                </a:cxn>
                <a:cxn ang="0">
                  <a:pos x="27" y="5"/>
                </a:cxn>
              </a:cxnLst>
              <a:rect l="0" t="0" r="r" b="b"/>
              <a:pathLst>
                <a:path w="78" h="81">
                  <a:moveTo>
                    <a:pt x="27" y="5"/>
                  </a:moveTo>
                  <a:cubicBezTo>
                    <a:pt x="45" y="0"/>
                    <a:pt x="67" y="10"/>
                    <a:pt x="73" y="28"/>
                  </a:cubicBezTo>
                  <a:cubicBezTo>
                    <a:pt x="78" y="44"/>
                    <a:pt x="71" y="62"/>
                    <a:pt x="57" y="71"/>
                  </a:cubicBezTo>
                  <a:cubicBezTo>
                    <a:pt x="43" y="81"/>
                    <a:pt x="22" y="79"/>
                    <a:pt x="11" y="66"/>
                  </a:cubicBezTo>
                  <a:cubicBezTo>
                    <a:pt x="4" y="59"/>
                    <a:pt x="1" y="50"/>
                    <a:pt x="0" y="40"/>
                  </a:cubicBezTo>
                  <a:cubicBezTo>
                    <a:pt x="0" y="31"/>
                    <a:pt x="3" y="23"/>
                    <a:pt x="9" y="17"/>
                  </a:cubicBezTo>
                  <a:cubicBezTo>
                    <a:pt x="14" y="11"/>
                    <a:pt x="20" y="7"/>
                    <a:pt x="27" y="5"/>
                  </a:cubicBezTo>
                </a:path>
              </a:pathLst>
            </a:custGeom>
            <a:grpFill/>
            <a:ln w="9525" cap="flat" cmpd="sng">
              <a:noFill/>
              <a:prstDash val="solid"/>
              <a:round/>
              <a:headEnd type="none" w="med" len="med"/>
              <a:tailEnd type="none" w="med" len="med"/>
            </a:ln>
            <a:effectLst/>
          </p:spPr>
          <p:txBody>
            <a:bodyPr/>
            <a:lstStyle/>
            <a:p>
              <a:endParaRPr lang="en-US"/>
            </a:p>
          </p:txBody>
        </p:sp>
        <p:sp>
          <p:nvSpPr>
            <p:cNvPr id="284696" name="Freeform 24"/>
            <p:cNvSpPr>
              <a:spLocks/>
            </p:cNvSpPr>
            <p:nvPr/>
          </p:nvSpPr>
          <p:spPr bwMode="auto">
            <a:xfrm>
              <a:off x="-1051" y="4686"/>
              <a:ext cx="173" cy="189"/>
            </a:xfrm>
            <a:custGeom>
              <a:avLst/>
              <a:gdLst/>
              <a:ahLst/>
              <a:cxnLst>
                <a:cxn ang="0">
                  <a:pos x="28" y="4"/>
                </a:cxn>
                <a:cxn ang="0">
                  <a:pos x="66" y="20"/>
                </a:cxn>
                <a:cxn ang="0">
                  <a:pos x="59" y="60"/>
                </a:cxn>
                <a:cxn ang="0">
                  <a:pos x="4" y="29"/>
                </a:cxn>
                <a:cxn ang="0">
                  <a:pos x="28" y="4"/>
                </a:cxn>
              </a:cxnLst>
              <a:rect l="0" t="0" r="r" b="b"/>
              <a:pathLst>
                <a:path w="73" h="80">
                  <a:moveTo>
                    <a:pt x="28" y="4"/>
                  </a:moveTo>
                  <a:cubicBezTo>
                    <a:pt x="43" y="0"/>
                    <a:pt x="59" y="7"/>
                    <a:pt x="66" y="20"/>
                  </a:cubicBezTo>
                  <a:cubicBezTo>
                    <a:pt x="73" y="34"/>
                    <a:pt x="70" y="50"/>
                    <a:pt x="59" y="60"/>
                  </a:cubicBezTo>
                  <a:cubicBezTo>
                    <a:pt x="37" y="80"/>
                    <a:pt x="0" y="58"/>
                    <a:pt x="4" y="29"/>
                  </a:cubicBezTo>
                  <a:cubicBezTo>
                    <a:pt x="6" y="16"/>
                    <a:pt x="16" y="7"/>
                    <a:pt x="28"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697" name="Freeform 25"/>
            <p:cNvSpPr>
              <a:spLocks/>
            </p:cNvSpPr>
            <p:nvPr/>
          </p:nvSpPr>
          <p:spPr bwMode="auto">
            <a:xfrm>
              <a:off x="-134" y="4698"/>
              <a:ext cx="175" cy="170"/>
            </a:xfrm>
            <a:custGeom>
              <a:avLst/>
              <a:gdLst/>
              <a:ahLst/>
              <a:cxnLst>
                <a:cxn ang="0">
                  <a:pos x="30" y="5"/>
                </a:cxn>
                <a:cxn ang="0">
                  <a:pos x="21" y="54"/>
                </a:cxn>
                <a:cxn ang="0">
                  <a:pos x="30" y="5"/>
                </a:cxn>
              </a:cxnLst>
              <a:rect l="0" t="0" r="r" b="b"/>
              <a:pathLst>
                <a:path w="74" h="72">
                  <a:moveTo>
                    <a:pt x="30" y="5"/>
                  </a:moveTo>
                  <a:cubicBezTo>
                    <a:pt x="74" y="0"/>
                    <a:pt x="61" y="72"/>
                    <a:pt x="21" y="54"/>
                  </a:cubicBezTo>
                  <a:cubicBezTo>
                    <a:pt x="0" y="44"/>
                    <a:pt x="4" y="8"/>
                    <a:pt x="30"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698" name="Freeform 26"/>
            <p:cNvSpPr>
              <a:spLocks/>
            </p:cNvSpPr>
            <p:nvPr/>
          </p:nvSpPr>
          <p:spPr bwMode="auto">
            <a:xfrm>
              <a:off x="1933" y="4717"/>
              <a:ext cx="104" cy="104"/>
            </a:xfrm>
            <a:custGeom>
              <a:avLst/>
              <a:gdLst/>
              <a:ahLst/>
              <a:cxnLst>
                <a:cxn ang="0">
                  <a:pos x="18" y="2"/>
                </a:cxn>
                <a:cxn ang="0">
                  <a:pos x="44" y="22"/>
                </a:cxn>
                <a:cxn ang="0">
                  <a:pos x="25" y="42"/>
                </a:cxn>
                <a:cxn ang="0">
                  <a:pos x="2" y="30"/>
                </a:cxn>
                <a:cxn ang="0">
                  <a:pos x="2" y="13"/>
                </a:cxn>
                <a:cxn ang="0">
                  <a:pos x="18" y="2"/>
                </a:cxn>
              </a:cxnLst>
              <a:rect l="0" t="0" r="r" b="b"/>
              <a:pathLst>
                <a:path w="44" h="44">
                  <a:moveTo>
                    <a:pt x="18" y="2"/>
                  </a:moveTo>
                  <a:cubicBezTo>
                    <a:pt x="32" y="0"/>
                    <a:pt x="44" y="8"/>
                    <a:pt x="44" y="22"/>
                  </a:cubicBezTo>
                  <a:cubicBezTo>
                    <a:pt x="44" y="33"/>
                    <a:pt x="36" y="41"/>
                    <a:pt x="25" y="42"/>
                  </a:cubicBezTo>
                  <a:cubicBezTo>
                    <a:pt x="16" y="44"/>
                    <a:pt x="6" y="39"/>
                    <a:pt x="2" y="30"/>
                  </a:cubicBezTo>
                  <a:cubicBezTo>
                    <a:pt x="0" y="25"/>
                    <a:pt x="0" y="18"/>
                    <a:pt x="2" y="13"/>
                  </a:cubicBezTo>
                  <a:cubicBezTo>
                    <a:pt x="5" y="6"/>
                    <a:pt x="12" y="3"/>
                    <a:pt x="18"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699" name="Freeform 27"/>
            <p:cNvSpPr>
              <a:spLocks/>
            </p:cNvSpPr>
            <p:nvPr/>
          </p:nvSpPr>
          <p:spPr bwMode="auto">
            <a:xfrm>
              <a:off x="-1244" y="4719"/>
              <a:ext cx="111" cy="97"/>
            </a:xfrm>
            <a:custGeom>
              <a:avLst/>
              <a:gdLst/>
              <a:ahLst/>
              <a:cxnLst>
                <a:cxn ang="0">
                  <a:pos x="18" y="6"/>
                </a:cxn>
                <a:cxn ang="0">
                  <a:pos x="27" y="37"/>
                </a:cxn>
                <a:cxn ang="0">
                  <a:pos x="18" y="6"/>
                </a:cxn>
              </a:cxnLst>
              <a:rect l="0" t="0" r="r" b="b"/>
              <a:pathLst>
                <a:path w="47" h="41">
                  <a:moveTo>
                    <a:pt x="18" y="6"/>
                  </a:moveTo>
                  <a:cubicBezTo>
                    <a:pt x="40" y="0"/>
                    <a:pt x="47" y="33"/>
                    <a:pt x="27" y="37"/>
                  </a:cubicBezTo>
                  <a:cubicBezTo>
                    <a:pt x="5" y="41"/>
                    <a:pt x="0" y="11"/>
                    <a:pt x="18"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00" name="Freeform 28"/>
            <p:cNvSpPr>
              <a:spLocks/>
            </p:cNvSpPr>
            <p:nvPr/>
          </p:nvSpPr>
          <p:spPr bwMode="auto">
            <a:xfrm>
              <a:off x="-377" y="4903"/>
              <a:ext cx="196" cy="194"/>
            </a:xfrm>
            <a:custGeom>
              <a:avLst/>
              <a:gdLst/>
              <a:ahLst/>
              <a:cxnLst>
                <a:cxn ang="0">
                  <a:pos x="37" y="1"/>
                </a:cxn>
                <a:cxn ang="0">
                  <a:pos x="77" y="25"/>
                </a:cxn>
                <a:cxn ang="0">
                  <a:pos x="60" y="72"/>
                </a:cxn>
                <a:cxn ang="0">
                  <a:pos x="10" y="64"/>
                </a:cxn>
                <a:cxn ang="0">
                  <a:pos x="0" y="39"/>
                </a:cxn>
                <a:cxn ang="0">
                  <a:pos x="11" y="12"/>
                </a:cxn>
                <a:cxn ang="0">
                  <a:pos x="37" y="1"/>
                </a:cxn>
              </a:cxnLst>
              <a:rect l="0" t="0" r="r" b="b"/>
              <a:pathLst>
                <a:path w="83" h="82">
                  <a:moveTo>
                    <a:pt x="37" y="1"/>
                  </a:moveTo>
                  <a:cubicBezTo>
                    <a:pt x="54" y="0"/>
                    <a:pt x="71" y="8"/>
                    <a:pt x="77" y="25"/>
                  </a:cubicBezTo>
                  <a:cubicBezTo>
                    <a:pt x="83" y="42"/>
                    <a:pt x="76" y="62"/>
                    <a:pt x="60" y="72"/>
                  </a:cubicBezTo>
                  <a:cubicBezTo>
                    <a:pt x="43" y="82"/>
                    <a:pt x="23" y="77"/>
                    <a:pt x="10" y="64"/>
                  </a:cubicBezTo>
                  <a:cubicBezTo>
                    <a:pt x="4" y="57"/>
                    <a:pt x="0" y="48"/>
                    <a:pt x="0" y="39"/>
                  </a:cubicBezTo>
                  <a:cubicBezTo>
                    <a:pt x="0" y="29"/>
                    <a:pt x="5" y="19"/>
                    <a:pt x="11" y="12"/>
                  </a:cubicBezTo>
                  <a:cubicBezTo>
                    <a:pt x="18" y="4"/>
                    <a:pt x="27" y="2"/>
                    <a:pt x="37"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701" name="Freeform 29"/>
            <p:cNvSpPr>
              <a:spLocks/>
            </p:cNvSpPr>
            <p:nvPr/>
          </p:nvSpPr>
          <p:spPr bwMode="auto">
            <a:xfrm>
              <a:off x="-1506" y="4913"/>
              <a:ext cx="172" cy="168"/>
            </a:xfrm>
            <a:custGeom>
              <a:avLst/>
              <a:gdLst/>
              <a:ahLst/>
              <a:cxnLst>
                <a:cxn ang="0">
                  <a:pos x="30" y="2"/>
                </a:cxn>
                <a:cxn ang="0">
                  <a:pos x="57" y="5"/>
                </a:cxn>
                <a:cxn ang="0">
                  <a:pos x="69" y="21"/>
                </a:cxn>
                <a:cxn ang="0">
                  <a:pos x="62" y="59"/>
                </a:cxn>
                <a:cxn ang="0">
                  <a:pos x="21" y="64"/>
                </a:cxn>
                <a:cxn ang="0">
                  <a:pos x="5" y="23"/>
                </a:cxn>
                <a:cxn ang="0">
                  <a:pos x="30" y="2"/>
                </a:cxn>
              </a:cxnLst>
              <a:rect l="0" t="0" r="r" b="b"/>
              <a:pathLst>
                <a:path w="73" h="71">
                  <a:moveTo>
                    <a:pt x="30" y="2"/>
                  </a:moveTo>
                  <a:cubicBezTo>
                    <a:pt x="39" y="1"/>
                    <a:pt x="49" y="0"/>
                    <a:pt x="57" y="5"/>
                  </a:cubicBezTo>
                  <a:cubicBezTo>
                    <a:pt x="63" y="9"/>
                    <a:pt x="66" y="15"/>
                    <a:pt x="69" y="21"/>
                  </a:cubicBezTo>
                  <a:cubicBezTo>
                    <a:pt x="73" y="33"/>
                    <a:pt x="71" y="49"/>
                    <a:pt x="62" y="59"/>
                  </a:cubicBezTo>
                  <a:cubicBezTo>
                    <a:pt x="52" y="71"/>
                    <a:pt x="34" y="71"/>
                    <a:pt x="21" y="64"/>
                  </a:cubicBezTo>
                  <a:cubicBezTo>
                    <a:pt x="6" y="56"/>
                    <a:pt x="0" y="39"/>
                    <a:pt x="5" y="23"/>
                  </a:cubicBezTo>
                  <a:cubicBezTo>
                    <a:pt x="9" y="12"/>
                    <a:pt x="19" y="5"/>
                    <a:pt x="30"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02" name="Freeform 30"/>
            <p:cNvSpPr>
              <a:spLocks/>
            </p:cNvSpPr>
            <p:nvPr/>
          </p:nvSpPr>
          <p:spPr bwMode="auto">
            <a:xfrm>
              <a:off x="1907" y="4922"/>
              <a:ext cx="153" cy="144"/>
            </a:xfrm>
            <a:custGeom>
              <a:avLst/>
              <a:gdLst/>
              <a:ahLst/>
              <a:cxnLst>
                <a:cxn ang="0">
                  <a:pos x="29" y="3"/>
                </a:cxn>
                <a:cxn ang="0">
                  <a:pos x="62" y="26"/>
                </a:cxn>
                <a:cxn ang="0">
                  <a:pos x="40" y="59"/>
                </a:cxn>
                <a:cxn ang="0">
                  <a:pos x="4" y="40"/>
                </a:cxn>
                <a:cxn ang="0">
                  <a:pos x="29" y="3"/>
                </a:cxn>
              </a:cxnLst>
              <a:rect l="0" t="0" r="r" b="b"/>
              <a:pathLst>
                <a:path w="65" h="61">
                  <a:moveTo>
                    <a:pt x="29" y="3"/>
                  </a:moveTo>
                  <a:cubicBezTo>
                    <a:pt x="44" y="0"/>
                    <a:pt x="58" y="11"/>
                    <a:pt x="62" y="26"/>
                  </a:cubicBezTo>
                  <a:cubicBezTo>
                    <a:pt x="65" y="41"/>
                    <a:pt x="55" y="56"/>
                    <a:pt x="40" y="59"/>
                  </a:cubicBezTo>
                  <a:cubicBezTo>
                    <a:pt x="26" y="61"/>
                    <a:pt x="8" y="55"/>
                    <a:pt x="4" y="40"/>
                  </a:cubicBezTo>
                  <a:cubicBezTo>
                    <a:pt x="0" y="22"/>
                    <a:pt x="11" y="5"/>
                    <a:pt x="29"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03" name="Freeform 31"/>
            <p:cNvSpPr>
              <a:spLocks/>
            </p:cNvSpPr>
            <p:nvPr/>
          </p:nvSpPr>
          <p:spPr bwMode="auto">
            <a:xfrm>
              <a:off x="-1698" y="4934"/>
              <a:ext cx="114" cy="123"/>
            </a:xfrm>
            <a:custGeom>
              <a:avLst/>
              <a:gdLst/>
              <a:ahLst/>
              <a:cxnLst>
                <a:cxn ang="0">
                  <a:pos x="16" y="10"/>
                </a:cxn>
                <a:cxn ang="0">
                  <a:pos x="16" y="43"/>
                </a:cxn>
                <a:cxn ang="0">
                  <a:pos x="16" y="10"/>
                </a:cxn>
              </a:cxnLst>
              <a:rect l="0" t="0" r="r" b="b"/>
              <a:pathLst>
                <a:path w="48" h="52">
                  <a:moveTo>
                    <a:pt x="16" y="10"/>
                  </a:moveTo>
                  <a:cubicBezTo>
                    <a:pt x="48" y="0"/>
                    <a:pt x="47" y="52"/>
                    <a:pt x="16" y="43"/>
                  </a:cubicBezTo>
                  <a:cubicBezTo>
                    <a:pt x="6" y="40"/>
                    <a:pt x="0" y="15"/>
                    <a:pt x="16" y="10"/>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04" name="Freeform 32"/>
            <p:cNvSpPr>
              <a:spLocks/>
            </p:cNvSpPr>
            <p:nvPr/>
          </p:nvSpPr>
          <p:spPr bwMode="auto">
            <a:xfrm>
              <a:off x="-1960" y="5137"/>
              <a:ext cx="172" cy="175"/>
            </a:xfrm>
            <a:custGeom>
              <a:avLst/>
              <a:gdLst/>
              <a:ahLst/>
              <a:cxnLst>
                <a:cxn ang="0">
                  <a:pos x="31" y="2"/>
                </a:cxn>
                <a:cxn ang="0">
                  <a:pos x="62" y="10"/>
                </a:cxn>
                <a:cxn ang="0">
                  <a:pos x="72" y="38"/>
                </a:cxn>
                <a:cxn ang="0">
                  <a:pos x="60" y="64"/>
                </a:cxn>
                <a:cxn ang="0">
                  <a:pos x="24" y="69"/>
                </a:cxn>
                <a:cxn ang="0">
                  <a:pos x="3" y="30"/>
                </a:cxn>
                <a:cxn ang="0">
                  <a:pos x="31" y="2"/>
                </a:cxn>
              </a:cxnLst>
              <a:rect l="0" t="0" r="r" b="b"/>
              <a:pathLst>
                <a:path w="73" h="74">
                  <a:moveTo>
                    <a:pt x="31" y="2"/>
                  </a:moveTo>
                  <a:cubicBezTo>
                    <a:pt x="42" y="0"/>
                    <a:pt x="54" y="2"/>
                    <a:pt x="62" y="10"/>
                  </a:cubicBezTo>
                  <a:cubicBezTo>
                    <a:pt x="69" y="17"/>
                    <a:pt x="73" y="28"/>
                    <a:pt x="72" y="38"/>
                  </a:cubicBezTo>
                  <a:cubicBezTo>
                    <a:pt x="72" y="48"/>
                    <a:pt x="68" y="58"/>
                    <a:pt x="60" y="64"/>
                  </a:cubicBezTo>
                  <a:cubicBezTo>
                    <a:pt x="51" y="73"/>
                    <a:pt x="35" y="74"/>
                    <a:pt x="24" y="69"/>
                  </a:cubicBezTo>
                  <a:cubicBezTo>
                    <a:pt x="9" y="62"/>
                    <a:pt x="0" y="46"/>
                    <a:pt x="3" y="30"/>
                  </a:cubicBezTo>
                  <a:cubicBezTo>
                    <a:pt x="6" y="16"/>
                    <a:pt x="17" y="5"/>
                    <a:pt x="31"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05" name="Freeform 33"/>
            <p:cNvSpPr>
              <a:spLocks/>
            </p:cNvSpPr>
            <p:nvPr/>
          </p:nvSpPr>
          <p:spPr bwMode="auto">
            <a:xfrm>
              <a:off x="-368" y="5135"/>
              <a:ext cx="173" cy="180"/>
            </a:xfrm>
            <a:custGeom>
              <a:avLst/>
              <a:gdLst/>
              <a:ahLst/>
              <a:cxnLst>
                <a:cxn ang="0">
                  <a:pos x="29" y="3"/>
                </a:cxn>
                <a:cxn ang="0">
                  <a:pos x="71" y="31"/>
                </a:cxn>
                <a:cxn ang="0">
                  <a:pos x="62" y="62"/>
                </a:cxn>
                <a:cxn ang="0">
                  <a:pos x="7" y="58"/>
                </a:cxn>
                <a:cxn ang="0">
                  <a:pos x="1" y="31"/>
                </a:cxn>
                <a:cxn ang="0">
                  <a:pos x="29" y="3"/>
                </a:cxn>
              </a:cxnLst>
              <a:rect l="0" t="0" r="r" b="b"/>
              <a:pathLst>
                <a:path w="73" h="76">
                  <a:moveTo>
                    <a:pt x="29" y="3"/>
                  </a:moveTo>
                  <a:cubicBezTo>
                    <a:pt x="48" y="0"/>
                    <a:pt x="68" y="12"/>
                    <a:pt x="71" y="31"/>
                  </a:cubicBezTo>
                  <a:cubicBezTo>
                    <a:pt x="73" y="42"/>
                    <a:pt x="71" y="54"/>
                    <a:pt x="62" y="62"/>
                  </a:cubicBezTo>
                  <a:cubicBezTo>
                    <a:pt x="47" y="76"/>
                    <a:pt x="20" y="74"/>
                    <a:pt x="7" y="58"/>
                  </a:cubicBezTo>
                  <a:cubicBezTo>
                    <a:pt x="1" y="50"/>
                    <a:pt x="0" y="40"/>
                    <a:pt x="1" y="31"/>
                  </a:cubicBezTo>
                  <a:cubicBezTo>
                    <a:pt x="3" y="16"/>
                    <a:pt x="15" y="6"/>
                    <a:pt x="29"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06" name="Freeform 34"/>
            <p:cNvSpPr>
              <a:spLocks/>
            </p:cNvSpPr>
            <p:nvPr/>
          </p:nvSpPr>
          <p:spPr bwMode="auto">
            <a:xfrm>
              <a:off x="-2154" y="5173"/>
              <a:ext cx="109" cy="99"/>
            </a:xfrm>
            <a:custGeom>
              <a:avLst/>
              <a:gdLst/>
              <a:ahLst/>
              <a:cxnLst>
                <a:cxn ang="0">
                  <a:pos x="20" y="2"/>
                </a:cxn>
                <a:cxn ang="0">
                  <a:pos x="45" y="22"/>
                </a:cxn>
                <a:cxn ang="0">
                  <a:pos x="28" y="40"/>
                </a:cxn>
                <a:cxn ang="0">
                  <a:pos x="6" y="30"/>
                </a:cxn>
                <a:cxn ang="0">
                  <a:pos x="20" y="2"/>
                </a:cxn>
              </a:cxnLst>
              <a:rect l="0" t="0" r="r" b="b"/>
              <a:pathLst>
                <a:path w="46" h="42">
                  <a:moveTo>
                    <a:pt x="20" y="2"/>
                  </a:moveTo>
                  <a:cubicBezTo>
                    <a:pt x="34" y="0"/>
                    <a:pt x="46" y="8"/>
                    <a:pt x="45" y="22"/>
                  </a:cubicBezTo>
                  <a:cubicBezTo>
                    <a:pt x="44" y="32"/>
                    <a:pt x="37" y="39"/>
                    <a:pt x="28" y="40"/>
                  </a:cubicBezTo>
                  <a:cubicBezTo>
                    <a:pt x="19" y="42"/>
                    <a:pt x="10" y="39"/>
                    <a:pt x="6" y="30"/>
                  </a:cubicBezTo>
                  <a:cubicBezTo>
                    <a:pt x="0" y="18"/>
                    <a:pt x="7" y="5"/>
                    <a:pt x="20"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07" name="Freeform 35"/>
            <p:cNvSpPr>
              <a:spLocks/>
            </p:cNvSpPr>
            <p:nvPr/>
          </p:nvSpPr>
          <p:spPr bwMode="auto">
            <a:xfrm>
              <a:off x="1956" y="5185"/>
              <a:ext cx="74" cy="87"/>
            </a:xfrm>
            <a:custGeom>
              <a:avLst/>
              <a:gdLst/>
              <a:ahLst/>
              <a:cxnLst>
                <a:cxn ang="0">
                  <a:pos x="9" y="8"/>
                </a:cxn>
                <a:cxn ang="0">
                  <a:pos x="5" y="23"/>
                </a:cxn>
                <a:cxn ang="0">
                  <a:pos x="9" y="8"/>
                </a:cxn>
              </a:cxnLst>
              <a:rect l="0" t="0" r="r" b="b"/>
              <a:pathLst>
                <a:path w="31" h="37">
                  <a:moveTo>
                    <a:pt x="9" y="8"/>
                  </a:moveTo>
                  <a:cubicBezTo>
                    <a:pt x="31" y="0"/>
                    <a:pt x="19" y="37"/>
                    <a:pt x="5" y="23"/>
                  </a:cubicBezTo>
                  <a:cubicBezTo>
                    <a:pt x="0" y="17"/>
                    <a:pt x="2" y="10"/>
                    <a:pt x="9"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08" name="Freeform 36"/>
            <p:cNvSpPr>
              <a:spLocks/>
            </p:cNvSpPr>
            <p:nvPr/>
          </p:nvSpPr>
          <p:spPr bwMode="auto">
            <a:xfrm>
              <a:off x="5143" y="5194"/>
              <a:ext cx="50" cy="47"/>
            </a:xfrm>
            <a:custGeom>
              <a:avLst/>
              <a:gdLst/>
              <a:ahLst/>
              <a:cxnLst>
                <a:cxn ang="0">
                  <a:pos x="9" y="5"/>
                </a:cxn>
                <a:cxn ang="0">
                  <a:pos x="12" y="20"/>
                </a:cxn>
                <a:cxn ang="0">
                  <a:pos x="9" y="5"/>
                </a:cxn>
              </a:cxnLst>
              <a:rect l="0" t="0" r="r" b="b"/>
              <a:pathLst>
                <a:path w="21" h="20">
                  <a:moveTo>
                    <a:pt x="9" y="5"/>
                  </a:moveTo>
                  <a:cubicBezTo>
                    <a:pt x="20" y="0"/>
                    <a:pt x="21" y="19"/>
                    <a:pt x="12" y="20"/>
                  </a:cubicBezTo>
                  <a:cubicBezTo>
                    <a:pt x="3" y="20"/>
                    <a:pt x="0" y="8"/>
                    <a:pt x="9"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09" name="Freeform 37"/>
            <p:cNvSpPr>
              <a:spLocks/>
            </p:cNvSpPr>
            <p:nvPr/>
          </p:nvSpPr>
          <p:spPr bwMode="auto">
            <a:xfrm>
              <a:off x="5363" y="5206"/>
              <a:ext cx="61" cy="40"/>
            </a:xfrm>
            <a:custGeom>
              <a:avLst/>
              <a:gdLst/>
              <a:ahLst/>
              <a:cxnLst>
                <a:cxn ang="0">
                  <a:pos x="11" y="3"/>
                </a:cxn>
                <a:cxn ang="0">
                  <a:pos x="19" y="4"/>
                </a:cxn>
                <a:cxn ang="0">
                  <a:pos x="11" y="3"/>
                </a:cxn>
              </a:cxnLst>
              <a:rect l="0" t="0" r="r" b="b"/>
              <a:pathLst>
                <a:path w="26" h="17">
                  <a:moveTo>
                    <a:pt x="11" y="3"/>
                  </a:moveTo>
                  <a:cubicBezTo>
                    <a:pt x="14" y="0"/>
                    <a:pt x="18" y="1"/>
                    <a:pt x="19" y="4"/>
                  </a:cubicBezTo>
                  <a:cubicBezTo>
                    <a:pt x="26" y="17"/>
                    <a:pt x="0" y="11"/>
                    <a:pt x="11" y="3"/>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10" name="Freeform 38"/>
            <p:cNvSpPr>
              <a:spLocks/>
            </p:cNvSpPr>
            <p:nvPr/>
          </p:nvSpPr>
          <p:spPr bwMode="auto">
            <a:xfrm>
              <a:off x="-2347" y="5211"/>
              <a:ext cx="47" cy="28"/>
            </a:xfrm>
            <a:custGeom>
              <a:avLst/>
              <a:gdLst/>
              <a:ahLst/>
              <a:cxnLst>
                <a:cxn ang="0">
                  <a:pos x="8" y="2"/>
                </a:cxn>
                <a:cxn ang="0">
                  <a:pos x="14" y="2"/>
                </a:cxn>
                <a:cxn ang="0">
                  <a:pos x="8" y="2"/>
                </a:cxn>
              </a:cxnLst>
              <a:rect l="0" t="0" r="r" b="b"/>
              <a:pathLst>
                <a:path w="20" h="12">
                  <a:moveTo>
                    <a:pt x="8" y="2"/>
                  </a:moveTo>
                  <a:cubicBezTo>
                    <a:pt x="9" y="0"/>
                    <a:pt x="12" y="0"/>
                    <a:pt x="14" y="2"/>
                  </a:cubicBezTo>
                  <a:cubicBezTo>
                    <a:pt x="20" y="12"/>
                    <a:pt x="0" y="10"/>
                    <a:pt x="8" y="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11" name="Freeform 39"/>
            <p:cNvSpPr>
              <a:spLocks/>
            </p:cNvSpPr>
            <p:nvPr/>
          </p:nvSpPr>
          <p:spPr bwMode="auto">
            <a:xfrm>
              <a:off x="1657" y="5352"/>
              <a:ext cx="205" cy="194"/>
            </a:xfrm>
            <a:custGeom>
              <a:avLst/>
              <a:gdLst/>
              <a:ahLst/>
              <a:cxnLst>
                <a:cxn ang="0">
                  <a:pos x="36" y="3"/>
                </a:cxn>
                <a:cxn ang="0">
                  <a:pos x="80" y="26"/>
                </a:cxn>
                <a:cxn ang="0">
                  <a:pos x="68" y="72"/>
                </a:cxn>
                <a:cxn ang="0">
                  <a:pos x="26" y="76"/>
                </a:cxn>
                <a:cxn ang="0">
                  <a:pos x="4" y="31"/>
                </a:cxn>
                <a:cxn ang="0">
                  <a:pos x="36" y="3"/>
                </a:cxn>
              </a:cxnLst>
              <a:rect l="0" t="0" r="r" b="b"/>
              <a:pathLst>
                <a:path w="87" h="82">
                  <a:moveTo>
                    <a:pt x="36" y="3"/>
                  </a:moveTo>
                  <a:cubicBezTo>
                    <a:pt x="54" y="0"/>
                    <a:pt x="72" y="9"/>
                    <a:pt x="80" y="26"/>
                  </a:cubicBezTo>
                  <a:cubicBezTo>
                    <a:pt x="87" y="42"/>
                    <a:pt x="82" y="61"/>
                    <a:pt x="68" y="72"/>
                  </a:cubicBezTo>
                  <a:cubicBezTo>
                    <a:pt x="56" y="80"/>
                    <a:pt x="39" y="82"/>
                    <a:pt x="26" y="76"/>
                  </a:cubicBezTo>
                  <a:cubicBezTo>
                    <a:pt x="9" y="69"/>
                    <a:pt x="0" y="49"/>
                    <a:pt x="4" y="31"/>
                  </a:cubicBezTo>
                  <a:cubicBezTo>
                    <a:pt x="8" y="16"/>
                    <a:pt x="21" y="5"/>
                    <a:pt x="36"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12" name="Freeform 40"/>
            <p:cNvSpPr>
              <a:spLocks/>
            </p:cNvSpPr>
            <p:nvPr/>
          </p:nvSpPr>
          <p:spPr bwMode="auto">
            <a:xfrm>
              <a:off x="6662" y="5357"/>
              <a:ext cx="189" cy="191"/>
            </a:xfrm>
            <a:custGeom>
              <a:avLst/>
              <a:gdLst/>
              <a:ahLst/>
              <a:cxnLst>
                <a:cxn ang="0">
                  <a:pos x="35" y="2"/>
                </a:cxn>
                <a:cxn ang="0">
                  <a:pos x="75" y="24"/>
                </a:cxn>
                <a:cxn ang="0">
                  <a:pos x="69" y="64"/>
                </a:cxn>
                <a:cxn ang="0">
                  <a:pos x="9" y="62"/>
                </a:cxn>
                <a:cxn ang="0">
                  <a:pos x="3" y="26"/>
                </a:cxn>
                <a:cxn ang="0">
                  <a:pos x="35" y="2"/>
                </a:cxn>
              </a:cxnLst>
              <a:rect l="0" t="0" r="r" b="b"/>
              <a:pathLst>
                <a:path w="80" h="81">
                  <a:moveTo>
                    <a:pt x="35" y="2"/>
                  </a:moveTo>
                  <a:cubicBezTo>
                    <a:pt x="52" y="0"/>
                    <a:pt x="69" y="8"/>
                    <a:pt x="75" y="24"/>
                  </a:cubicBezTo>
                  <a:cubicBezTo>
                    <a:pt x="80" y="37"/>
                    <a:pt x="79" y="53"/>
                    <a:pt x="69" y="64"/>
                  </a:cubicBezTo>
                  <a:cubicBezTo>
                    <a:pt x="54" y="81"/>
                    <a:pt x="23" y="81"/>
                    <a:pt x="9" y="62"/>
                  </a:cubicBezTo>
                  <a:cubicBezTo>
                    <a:pt x="1" y="52"/>
                    <a:pt x="0" y="38"/>
                    <a:pt x="3" y="26"/>
                  </a:cubicBezTo>
                  <a:cubicBezTo>
                    <a:pt x="8" y="11"/>
                    <a:pt x="21" y="4"/>
                    <a:pt x="35"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13" name="Freeform 41"/>
            <p:cNvSpPr>
              <a:spLocks/>
            </p:cNvSpPr>
            <p:nvPr/>
          </p:nvSpPr>
          <p:spPr bwMode="auto">
            <a:xfrm>
              <a:off x="6435" y="5357"/>
              <a:ext cx="191" cy="182"/>
            </a:xfrm>
            <a:custGeom>
              <a:avLst/>
              <a:gdLst/>
              <a:ahLst/>
              <a:cxnLst>
                <a:cxn ang="0">
                  <a:pos x="35" y="3"/>
                </a:cxn>
                <a:cxn ang="0">
                  <a:pos x="75" y="25"/>
                </a:cxn>
                <a:cxn ang="0">
                  <a:pos x="65" y="68"/>
                </a:cxn>
                <a:cxn ang="0">
                  <a:pos x="27" y="73"/>
                </a:cxn>
                <a:cxn ang="0">
                  <a:pos x="2" y="42"/>
                </a:cxn>
                <a:cxn ang="0">
                  <a:pos x="35" y="3"/>
                </a:cxn>
              </a:cxnLst>
              <a:rect l="0" t="0" r="r" b="b"/>
              <a:pathLst>
                <a:path w="81" h="77">
                  <a:moveTo>
                    <a:pt x="35" y="3"/>
                  </a:moveTo>
                  <a:cubicBezTo>
                    <a:pt x="51" y="0"/>
                    <a:pt x="69" y="9"/>
                    <a:pt x="75" y="25"/>
                  </a:cubicBezTo>
                  <a:cubicBezTo>
                    <a:pt x="81" y="39"/>
                    <a:pt x="77" y="58"/>
                    <a:pt x="65" y="68"/>
                  </a:cubicBezTo>
                  <a:cubicBezTo>
                    <a:pt x="54" y="76"/>
                    <a:pt x="40" y="77"/>
                    <a:pt x="27" y="73"/>
                  </a:cubicBezTo>
                  <a:cubicBezTo>
                    <a:pt x="13" y="69"/>
                    <a:pt x="4" y="57"/>
                    <a:pt x="2" y="42"/>
                  </a:cubicBezTo>
                  <a:cubicBezTo>
                    <a:pt x="0" y="22"/>
                    <a:pt x="15" y="5"/>
                    <a:pt x="35"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14" name="Freeform 42"/>
            <p:cNvSpPr>
              <a:spLocks/>
            </p:cNvSpPr>
            <p:nvPr/>
          </p:nvSpPr>
          <p:spPr bwMode="auto">
            <a:xfrm>
              <a:off x="-2416" y="5364"/>
              <a:ext cx="180" cy="180"/>
            </a:xfrm>
            <a:custGeom>
              <a:avLst/>
              <a:gdLst/>
              <a:ahLst/>
              <a:cxnLst>
                <a:cxn ang="0">
                  <a:pos x="36" y="2"/>
                </a:cxn>
                <a:cxn ang="0">
                  <a:pos x="74" y="31"/>
                </a:cxn>
                <a:cxn ang="0">
                  <a:pos x="60" y="64"/>
                </a:cxn>
                <a:cxn ang="0">
                  <a:pos x="5" y="44"/>
                </a:cxn>
                <a:cxn ang="0">
                  <a:pos x="36" y="2"/>
                </a:cxn>
              </a:cxnLst>
              <a:rect l="0" t="0" r="r" b="b"/>
              <a:pathLst>
                <a:path w="76" h="76">
                  <a:moveTo>
                    <a:pt x="36" y="2"/>
                  </a:moveTo>
                  <a:cubicBezTo>
                    <a:pt x="53" y="0"/>
                    <a:pt x="71" y="13"/>
                    <a:pt x="74" y="31"/>
                  </a:cubicBezTo>
                  <a:cubicBezTo>
                    <a:pt x="76" y="44"/>
                    <a:pt x="71" y="57"/>
                    <a:pt x="60" y="64"/>
                  </a:cubicBezTo>
                  <a:cubicBezTo>
                    <a:pt x="40" y="76"/>
                    <a:pt x="10" y="68"/>
                    <a:pt x="5" y="44"/>
                  </a:cubicBezTo>
                  <a:cubicBezTo>
                    <a:pt x="0" y="23"/>
                    <a:pt x="14" y="4"/>
                    <a:pt x="3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15" name="Freeform 43"/>
            <p:cNvSpPr>
              <a:spLocks/>
            </p:cNvSpPr>
            <p:nvPr/>
          </p:nvSpPr>
          <p:spPr bwMode="auto">
            <a:xfrm>
              <a:off x="-368" y="5359"/>
              <a:ext cx="173" cy="182"/>
            </a:xfrm>
            <a:custGeom>
              <a:avLst/>
              <a:gdLst/>
              <a:ahLst/>
              <a:cxnLst>
                <a:cxn ang="0">
                  <a:pos x="29" y="4"/>
                </a:cxn>
                <a:cxn ang="0">
                  <a:pos x="71" y="31"/>
                </a:cxn>
                <a:cxn ang="0">
                  <a:pos x="61" y="63"/>
                </a:cxn>
                <a:cxn ang="0">
                  <a:pos x="6" y="57"/>
                </a:cxn>
                <a:cxn ang="0">
                  <a:pos x="2" y="30"/>
                </a:cxn>
                <a:cxn ang="0">
                  <a:pos x="29" y="4"/>
                </a:cxn>
              </a:cxnLst>
              <a:rect l="0" t="0" r="r" b="b"/>
              <a:pathLst>
                <a:path w="73" h="77">
                  <a:moveTo>
                    <a:pt x="29" y="4"/>
                  </a:moveTo>
                  <a:cubicBezTo>
                    <a:pt x="48" y="0"/>
                    <a:pt x="67" y="13"/>
                    <a:pt x="71" y="31"/>
                  </a:cubicBezTo>
                  <a:cubicBezTo>
                    <a:pt x="73" y="43"/>
                    <a:pt x="70" y="56"/>
                    <a:pt x="61" y="63"/>
                  </a:cubicBezTo>
                  <a:cubicBezTo>
                    <a:pt x="45" y="77"/>
                    <a:pt x="18" y="75"/>
                    <a:pt x="6" y="57"/>
                  </a:cubicBezTo>
                  <a:cubicBezTo>
                    <a:pt x="1" y="50"/>
                    <a:pt x="0" y="40"/>
                    <a:pt x="2" y="30"/>
                  </a:cubicBezTo>
                  <a:cubicBezTo>
                    <a:pt x="5" y="16"/>
                    <a:pt x="15" y="7"/>
                    <a:pt x="29"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716" name="Freeform 44"/>
            <p:cNvSpPr>
              <a:spLocks/>
            </p:cNvSpPr>
            <p:nvPr/>
          </p:nvSpPr>
          <p:spPr bwMode="auto">
            <a:xfrm>
              <a:off x="5084" y="5366"/>
              <a:ext cx="170" cy="173"/>
            </a:xfrm>
            <a:custGeom>
              <a:avLst/>
              <a:gdLst/>
              <a:ahLst/>
              <a:cxnLst>
                <a:cxn ang="0">
                  <a:pos x="33" y="2"/>
                </a:cxn>
                <a:cxn ang="0">
                  <a:pos x="70" y="28"/>
                </a:cxn>
                <a:cxn ang="0">
                  <a:pos x="59" y="61"/>
                </a:cxn>
                <a:cxn ang="0">
                  <a:pos x="5" y="51"/>
                </a:cxn>
                <a:cxn ang="0">
                  <a:pos x="3" y="25"/>
                </a:cxn>
                <a:cxn ang="0">
                  <a:pos x="33" y="2"/>
                </a:cxn>
              </a:cxnLst>
              <a:rect l="0" t="0" r="r" b="b"/>
              <a:pathLst>
                <a:path w="72" h="73">
                  <a:moveTo>
                    <a:pt x="33" y="2"/>
                  </a:moveTo>
                  <a:cubicBezTo>
                    <a:pt x="50" y="0"/>
                    <a:pt x="66" y="10"/>
                    <a:pt x="70" y="28"/>
                  </a:cubicBezTo>
                  <a:cubicBezTo>
                    <a:pt x="72" y="40"/>
                    <a:pt x="69" y="53"/>
                    <a:pt x="59" y="61"/>
                  </a:cubicBezTo>
                  <a:cubicBezTo>
                    <a:pt x="43" y="73"/>
                    <a:pt x="16" y="68"/>
                    <a:pt x="5" y="51"/>
                  </a:cubicBezTo>
                  <a:cubicBezTo>
                    <a:pt x="1" y="43"/>
                    <a:pt x="0" y="34"/>
                    <a:pt x="3" y="25"/>
                  </a:cubicBezTo>
                  <a:cubicBezTo>
                    <a:pt x="7" y="11"/>
                    <a:pt x="18" y="3"/>
                    <a:pt x="33"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17" name="Freeform 45"/>
            <p:cNvSpPr>
              <a:spLocks/>
            </p:cNvSpPr>
            <p:nvPr/>
          </p:nvSpPr>
          <p:spPr bwMode="auto">
            <a:xfrm>
              <a:off x="6900" y="5357"/>
              <a:ext cx="187" cy="198"/>
            </a:xfrm>
            <a:custGeom>
              <a:avLst/>
              <a:gdLst/>
              <a:ahLst/>
              <a:cxnLst>
                <a:cxn ang="0">
                  <a:pos x="28" y="11"/>
                </a:cxn>
                <a:cxn ang="0">
                  <a:pos x="24" y="67"/>
                </a:cxn>
                <a:cxn ang="0">
                  <a:pos x="28" y="11"/>
                </a:cxn>
              </a:cxnLst>
              <a:rect l="0" t="0" r="r" b="b"/>
              <a:pathLst>
                <a:path w="79" h="84">
                  <a:moveTo>
                    <a:pt x="28" y="11"/>
                  </a:moveTo>
                  <a:cubicBezTo>
                    <a:pt x="79" y="0"/>
                    <a:pt x="74" y="84"/>
                    <a:pt x="24" y="67"/>
                  </a:cubicBezTo>
                  <a:cubicBezTo>
                    <a:pt x="0" y="59"/>
                    <a:pt x="1" y="17"/>
                    <a:pt x="28" y="11"/>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18" name="Freeform 46"/>
            <p:cNvSpPr>
              <a:spLocks/>
            </p:cNvSpPr>
            <p:nvPr/>
          </p:nvSpPr>
          <p:spPr bwMode="auto">
            <a:xfrm>
              <a:off x="4855" y="5376"/>
              <a:ext cx="158" cy="144"/>
            </a:xfrm>
            <a:custGeom>
              <a:avLst/>
              <a:gdLst/>
              <a:ahLst/>
              <a:cxnLst>
                <a:cxn ang="0">
                  <a:pos x="31" y="4"/>
                </a:cxn>
                <a:cxn ang="0">
                  <a:pos x="66" y="29"/>
                </a:cxn>
                <a:cxn ang="0">
                  <a:pos x="34" y="59"/>
                </a:cxn>
                <a:cxn ang="0">
                  <a:pos x="24" y="6"/>
                </a:cxn>
                <a:cxn ang="0">
                  <a:pos x="31" y="4"/>
                </a:cxn>
              </a:cxnLst>
              <a:rect l="0" t="0" r="r" b="b"/>
              <a:pathLst>
                <a:path w="67" h="61">
                  <a:moveTo>
                    <a:pt x="31" y="4"/>
                  </a:moveTo>
                  <a:cubicBezTo>
                    <a:pt x="48" y="0"/>
                    <a:pt x="65" y="11"/>
                    <a:pt x="66" y="29"/>
                  </a:cubicBezTo>
                  <a:cubicBezTo>
                    <a:pt x="67" y="46"/>
                    <a:pt x="51" y="61"/>
                    <a:pt x="34" y="59"/>
                  </a:cubicBezTo>
                  <a:cubicBezTo>
                    <a:pt x="9" y="56"/>
                    <a:pt x="0" y="18"/>
                    <a:pt x="24" y="6"/>
                  </a:cubicBezTo>
                  <a:cubicBezTo>
                    <a:pt x="26" y="5"/>
                    <a:pt x="28" y="4"/>
                    <a:pt x="31"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719" name="Freeform 47"/>
            <p:cNvSpPr>
              <a:spLocks/>
            </p:cNvSpPr>
            <p:nvPr/>
          </p:nvSpPr>
          <p:spPr bwMode="auto">
            <a:xfrm>
              <a:off x="-583" y="5385"/>
              <a:ext cx="140" cy="130"/>
            </a:xfrm>
            <a:custGeom>
              <a:avLst/>
              <a:gdLst/>
              <a:ahLst/>
              <a:cxnLst>
                <a:cxn ang="0">
                  <a:pos x="27" y="1"/>
                </a:cxn>
                <a:cxn ang="0">
                  <a:pos x="50" y="7"/>
                </a:cxn>
                <a:cxn ang="0">
                  <a:pos x="58" y="27"/>
                </a:cxn>
                <a:cxn ang="0">
                  <a:pos x="37" y="53"/>
                </a:cxn>
                <a:cxn ang="0">
                  <a:pos x="8" y="41"/>
                </a:cxn>
                <a:cxn ang="0">
                  <a:pos x="19" y="3"/>
                </a:cxn>
                <a:cxn ang="0">
                  <a:pos x="27" y="1"/>
                </a:cxn>
              </a:cxnLst>
              <a:rect l="0" t="0" r="r" b="b"/>
              <a:pathLst>
                <a:path w="59" h="55">
                  <a:moveTo>
                    <a:pt x="27" y="1"/>
                  </a:moveTo>
                  <a:cubicBezTo>
                    <a:pt x="35" y="0"/>
                    <a:pt x="44" y="1"/>
                    <a:pt x="50" y="7"/>
                  </a:cubicBezTo>
                  <a:cubicBezTo>
                    <a:pt x="56" y="12"/>
                    <a:pt x="59" y="20"/>
                    <a:pt x="58" y="27"/>
                  </a:cubicBezTo>
                  <a:cubicBezTo>
                    <a:pt x="58" y="40"/>
                    <a:pt x="50" y="50"/>
                    <a:pt x="37" y="53"/>
                  </a:cubicBezTo>
                  <a:cubicBezTo>
                    <a:pt x="26" y="55"/>
                    <a:pt x="14" y="51"/>
                    <a:pt x="8" y="41"/>
                  </a:cubicBezTo>
                  <a:cubicBezTo>
                    <a:pt x="0" y="28"/>
                    <a:pt x="5" y="9"/>
                    <a:pt x="19" y="3"/>
                  </a:cubicBezTo>
                  <a:cubicBezTo>
                    <a:pt x="22" y="2"/>
                    <a:pt x="24" y="1"/>
                    <a:pt x="27"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720" name="Freeform 48"/>
            <p:cNvSpPr>
              <a:spLocks/>
            </p:cNvSpPr>
            <p:nvPr/>
          </p:nvSpPr>
          <p:spPr bwMode="auto">
            <a:xfrm>
              <a:off x="6225" y="5381"/>
              <a:ext cx="151" cy="127"/>
            </a:xfrm>
            <a:custGeom>
              <a:avLst/>
              <a:gdLst/>
              <a:ahLst/>
              <a:cxnLst>
                <a:cxn ang="0">
                  <a:pos x="29" y="6"/>
                </a:cxn>
                <a:cxn ang="0">
                  <a:pos x="34" y="53"/>
                </a:cxn>
                <a:cxn ang="0">
                  <a:pos x="29" y="6"/>
                </a:cxn>
              </a:cxnLst>
              <a:rect l="0" t="0" r="r" b="b"/>
              <a:pathLst>
                <a:path w="64" h="54">
                  <a:moveTo>
                    <a:pt x="29" y="6"/>
                  </a:moveTo>
                  <a:cubicBezTo>
                    <a:pt x="64" y="0"/>
                    <a:pt x="64" y="52"/>
                    <a:pt x="34" y="53"/>
                  </a:cubicBezTo>
                  <a:cubicBezTo>
                    <a:pt x="6" y="54"/>
                    <a:pt x="0" y="11"/>
                    <a:pt x="29"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21" name="Freeform 49"/>
            <p:cNvSpPr>
              <a:spLocks/>
            </p:cNvSpPr>
            <p:nvPr/>
          </p:nvSpPr>
          <p:spPr bwMode="auto">
            <a:xfrm>
              <a:off x="5360" y="5414"/>
              <a:ext cx="71" cy="68"/>
            </a:xfrm>
            <a:custGeom>
              <a:avLst/>
              <a:gdLst/>
              <a:ahLst/>
              <a:cxnLst>
                <a:cxn ang="0">
                  <a:pos x="12" y="2"/>
                </a:cxn>
                <a:cxn ang="0">
                  <a:pos x="30" y="16"/>
                </a:cxn>
                <a:cxn ang="0">
                  <a:pos x="17" y="28"/>
                </a:cxn>
                <a:cxn ang="0">
                  <a:pos x="2" y="19"/>
                </a:cxn>
                <a:cxn ang="0">
                  <a:pos x="2" y="8"/>
                </a:cxn>
                <a:cxn ang="0">
                  <a:pos x="12" y="2"/>
                </a:cxn>
              </a:cxnLst>
              <a:rect l="0" t="0" r="r" b="b"/>
              <a:pathLst>
                <a:path w="30" h="29">
                  <a:moveTo>
                    <a:pt x="12" y="2"/>
                  </a:moveTo>
                  <a:cubicBezTo>
                    <a:pt x="21" y="0"/>
                    <a:pt x="30" y="6"/>
                    <a:pt x="30" y="16"/>
                  </a:cubicBezTo>
                  <a:cubicBezTo>
                    <a:pt x="30" y="23"/>
                    <a:pt x="24" y="29"/>
                    <a:pt x="17" y="28"/>
                  </a:cubicBezTo>
                  <a:cubicBezTo>
                    <a:pt x="11" y="28"/>
                    <a:pt x="4" y="25"/>
                    <a:pt x="2" y="19"/>
                  </a:cubicBezTo>
                  <a:cubicBezTo>
                    <a:pt x="0" y="15"/>
                    <a:pt x="1" y="12"/>
                    <a:pt x="2" y="8"/>
                  </a:cubicBezTo>
                  <a:cubicBezTo>
                    <a:pt x="4" y="4"/>
                    <a:pt x="8" y="3"/>
                    <a:pt x="12"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22" name="Freeform 50"/>
            <p:cNvSpPr>
              <a:spLocks/>
            </p:cNvSpPr>
            <p:nvPr/>
          </p:nvSpPr>
          <p:spPr bwMode="auto">
            <a:xfrm>
              <a:off x="7144" y="5414"/>
              <a:ext cx="99" cy="99"/>
            </a:xfrm>
            <a:custGeom>
              <a:avLst/>
              <a:gdLst/>
              <a:ahLst/>
              <a:cxnLst>
                <a:cxn ang="0">
                  <a:pos x="24" y="4"/>
                </a:cxn>
                <a:cxn ang="0">
                  <a:pos x="40" y="18"/>
                </a:cxn>
                <a:cxn ang="0">
                  <a:pos x="24" y="4"/>
                </a:cxn>
              </a:cxnLst>
              <a:rect l="0" t="0" r="r" b="b"/>
              <a:pathLst>
                <a:path w="42" h="42">
                  <a:moveTo>
                    <a:pt x="24" y="4"/>
                  </a:moveTo>
                  <a:cubicBezTo>
                    <a:pt x="36" y="0"/>
                    <a:pt x="42" y="8"/>
                    <a:pt x="40" y="18"/>
                  </a:cubicBezTo>
                  <a:cubicBezTo>
                    <a:pt x="35" y="42"/>
                    <a:pt x="0" y="12"/>
                    <a:pt x="24" y="4"/>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23" name="Freeform 51"/>
            <p:cNvSpPr>
              <a:spLocks/>
            </p:cNvSpPr>
            <p:nvPr/>
          </p:nvSpPr>
          <p:spPr bwMode="auto">
            <a:xfrm>
              <a:off x="-2593" y="5421"/>
              <a:ext cx="61" cy="54"/>
            </a:xfrm>
            <a:custGeom>
              <a:avLst/>
              <a:gdLst/>
              <a:ahLst/>
              <a:cxnLst>
                <a:cxn ang="0">
                  <a:pos x="11" y="2"/>
                </a:cxn>
                <a:cxn ang="0">
                  <a:pos x="25" y="11"/>
                </a:cxn>
                <a:cxn ang="0">
                  <a:pos x="17" y="22"/>
                </a:cxn>
                <a:cxn ang="0">
                  <a:pos x="4" y="17"/>
                </a:cxn>
                <a:cxn ang="0">
                  <a:pos x="11" y="2"/>
                </a:cxn>
              </a:cxnLst>
              <a:rect l="0" t="0" r="r" b="b"/>
              <a:pathLst>
                <a:path w="26" h="23">
                  <a:moveTo>
                    <a:pt x="11" y="2"/>
                  </a:moveTo>
                  <a:cubicBezTo>
                    <a:pt x="17" y="0"/>
                    <a:pt x="24" y="3"/>
                    <a:pt x="25" y="11"/>
                  </a:cubicBezTo>
                  <a:cubicBezTo>
                    <a:pt x="26" y="16"/>
                    <a:pt x="22" y="21"/>
                    <a:pt x="17" y="22"/>
                  </a:cubicBezTo>
                  <a:cubicBezTo>
                    <a:pt x="12" y="23"/>
                    <a:pt x="6" y="22"/>
                    <a:pt x="4" y="17"/>
                  </a:cubicBezTo>
                  <a:cubicBezTo>
                    <a:pt x="0" y="11"/>
                    <a:pt x="4" y="4"/>
                    <a:pt x="11"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24" name="Freeform 52"/>
            <p:cNvSpPr>
              <a:spLocks/>
            </p:cNvSpPr>
            <p:nvPr/>
          </p:nvSpPr>
          <p:spPr bwMode="auto">
            <a:xfrm>
              <a:off x="4673" y="5428"/>
              <a:ext cx="66" cy="61"/>
            </a:xfrm>
            <a:custGeom>
              <a:avLst/>
              <a:gdLst/>
              <a:ahLst/>
              <a:cxnLst>
                <a:cxn ang="0">
                  <a:pos x="15" y="2"/>
                </a:cxn>
                <a:cxn ang="0">
                  <a:pos x="26" y="10"/>
                </a:cxn>
                <a:cxn ang="0">
                  <a:pos x="15" y="2"/>
                </a:cxn>
              </a:cxnLst>
              <a:rect l="0" t="0" r="r" b="b"/>
              <a:pathLst>
                <a:path w="28" h="26">
                  <a:moveTo>
                    <a:pt x="15" y="2"/>
                  </a:moveTo>
                  <a:cubicBezTo>
                    <a:pt x="21" y="0"/>
                    <a:pt x="28" y="3"/>
                    <a:pt x="26" y="10"/>
                  </a:cubicBezTo>
                  <a:cubicBezTo>
                    <a:pt x="24" y="26"/>
                    <a:pt x="0" y="9"/>
                    <a:pt x="15" y="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25" name="Freeform 53"/>
            <p:cNvSpPr>
              <a:spLocks/>
            </p:cNvSpPr>
            <p:nvPr/>
          </p:nvSpPr>
          <p:spPr bwMode="auto">
            <a:xfrm>
              <a:off x="6057" y="5426"/>
              <a:ext cx="45" cy="42"/>
            </a:xfrm>
            <a:custGeom>
              <a:avLst/>
              <a:gdLst/>
              <a:ahLst/>
              <a:cxnLst>
                <a:cxn ang="0">
                  <a:pos x="5" y="5"/>
                </a:cxn>
                <a:cxn ang="0">
                  <a:pos x="7" y="16"/>
                </a:cxn>
                <a:cxn ang="0">
                  <a:pos x="5" y="5"/>
                </a:cxn>
              </a:cxnLst>
              <a:rect l="0" t="0" r="r" b="b"/>
              <a:pathLst>
                <a:path w="19" h="18">
                  <a:moveTo>
                    <a:pt x="5" y="5"/>
                  </a:moveTo>
                  <a:cubicBezTo>
                    <a:pt x="15" y="0"/>
                    <a:pt x="19" y="18"/>
                    <a:pt x="7" y="16"/>
                  </a:cubicBezTo>
                  <a:cubicBezTo>
                    <a:pt x="1" y="16"/>
                    <a:pt x="0" y="8"/>
                    <a:pt x="5"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26" name="Freeform 54"/>
            <p:cNvSpPr>
              <a:spLocks noEditPoints="1"/>
            </p:cNvSpPr>
            <p:nvPr/>
          </p:nvSpPr>
          <p:spPr bwMode="auto">
            <a:xfrm>
              <a:off x="2533" y="5548"/>
              <a:ext cx="7528" cy="4342"/>
            </a:xfrm>
            <a:custGeom>
              <a:avLst/>
              <a:gdLst/>
              <a:ahLst/>
              <a:cxnLst>
                <a:cxn ang="0">
                  <a:pos x="2338" y="183"/>
                </a:cxn>
                <a:cxn ang="0">
                  <a:pos x="3096" y="361"/>
                </a:cxn>
                <a:cxn ang="0">
                  <a:pos x="2517" y="567"/>
                </a:cxn>
                <a:cxn ang="0">
                  <a:pos x="2291" y="969"/>
                </a:cxn>
                <a:cxn ang="0">
                  <a:pos x="1832" y="1564"/>
                </a:cxn>
                <a:cxn ang="0">
                  <a:pos x="1318" y="1739"/>
                </a:cxn>
                <a:cxn ang="0">
                  <a:pos x="766" y="1454"/>
                </a:cxn>
                <a:cxn ang="0">
                  <a:pos x="595" y="1268"/>
                </a:cxn>
                <a:cxn ang="0">
                  <a:pos x="127" y="864"/>
                </a:cxn>
                <a:cxn ang="0">
                  <a:pos x="306" y="447"/>
                </a:cxn>
                <a:cxn ang="0">
                  <a:pos x="559" y="388"/>
                </a:cxn>
                <a:cxn ang="0">
                  <a:pos x="1033" y="205"/>
                </a:cxn>
                <a:cxn ang="0">
                  <a:pos x="1538" y="111"/>
                </a:cxn>
                <a:cxn ang="0">
                  <a:pos x="1535" y="191"/>
                </a:cxn>
                <a:cxn ang="0">
                  <a:pos x="2208" y="302"/>
                </a:cxn>
                <a:cxn ang="0">
                  <a:pos x="1460" y="282"/>
                </a:cxn>
                <a:cxn ang="0">
                  <a:pos x="1930" y="274"/>
                </a:cxn>
                <a:cxn ang="0">
                  <a:pos x="496" y="416"/>
                </a:cxn>
                <a:cxn ang="0">
                  <a:pos x="400" y="372"/>
                </a:cxn>
                <a:cxn ang="0">
                  <a:pos x="1448" y="373"/>
                </a:cxn>
                <a:cxn ang="0">
                  <a:pos x="2010" y="394"/>
                </a:cxn>
                <a:cxn ang="0">
                  <a:pos x="2601" y="403"/>
                </a:cxn>
                <a:cxn ang="0">
                  <a:pos x="758" y="487"/>
                </a:cxn>
                <a:cxn ang="0">
                  <a:pos x="1182" y="489"/>
                </a:cxn>
                <a:cxn ang="0">
                  <a:pos x="1646" y="467"/>
                </a:cxn>
                <a:cxn ang="0">
                  <a:pos x="2205" y="479"/>
                </a:cxn>
                <a:cxn ang="0">
                  <a:pos x="2822" y="491"/>
                </a:cxn>
                <a:cxn ang="0">
                  <a:pos x="884" y="570"/>
                </a:cxn>
                <a:cxn ang="0">
                  <a:pos x="1354" y="562"/>
                </a:cxn>
                <a:cxn ang="0">
                  <a:pos x="1916" y="577"/>
                </a:cxn>
                <a:cxn ang="0">
                  <a:pos x="465" y="676"/>
                </a:cxn>
                <a:cxn ang="0">
                  <a:pos x="988" y="672"/>
                </a:cxn>
                <a:cxn ang="0">
                  <a:pos x="1451" y="658"/>
                </a:cxn>
                <a:cxn ang="0">
                  <a:pos x="2013" y="672"/>
                </a:cxn>
                <a:cxn ang="0">
                  <a:pos x="2220" y="751"/>
                </a:cxn>
                <a:cxn ang="0">
                  <a:pos x="971" y="794"/>
                </a:cxn>
                <a:cxn ang="0">
                  <a:pos x="1458" y="759"/>
                </a:cxn>
                <a:cxn ang="0">
                  <a:pos x="2024" y="757"/>
                </a:cxn>
                <a:cxn ang="0">
                  <a:pos x="306" y="854"/>
                </a:cxn>
                <a:cxn ang="0">
                  <a:pos x="778" y="850"/>
                </a:cxn>
                <a:cxn ang="0">
                  <a:pos x="1340" y="865"/>
                </a:cxn>
                <a:cxn ang="0">
                  <a:pos x="1832" y="887"/>
                </a:cxn>
                <a:cxn ang="0">
                  <a:pos x="178" y="965"/>
                </a:cxn>
                <a:cxn ang="0">
                  <a:pos x="587" y="946"/>
                </a:cxn>
                <a:cxn ang="0">
                  <a:pos x="1149" y="960"/>
                </a:cxn>
                <a:cxn ang="0">
                  <a:pos x="1630" y="972"/>
                </a:cxn>
                <a:cxn ang="0">
                  <a:pos x="2134" y="975"/>
                </a:cxn>
                <a:cxn ang="0">
                  <a:pos x="689" y="1079"/>
                </a:cxn>
                <a:cxn ang="0">
                  <a:pos x="1167" y="1043"/>
                </a:cxn>
                <a:cxn ang="0">
                  <a:pos x="1736" y="1045"/>
                </a:cxn>
                <a:cxn ang="0">
                  <a:pos x="473" y="1167"/>
                </a:cxn>
                <a:cxn ang="0">
                  <a:pos x="968" y="1141"/>
                </a:cxn>
                <a:cxn ang="0">
                  <a:pos x="1435" y="1164"/>
                </a:cxn>
                <a:cxn ang="0">
                  <a:pos x="1939" y="1174"/>
                </a:cxn>
                <a:cxn ang="0">
                  <a:pos x="890" y="1260"/>
                </a:cxn>
                <a:cxn ang="0">
                  <a:pos x="1358" y="1234"/>
                </a:cxn>
                <a:cxn ang="0">
                  <a:pos x="1832" y="1237"/>
                </a:cxn>
                <a:cxn ang="0">
                  <a:pos x="961" y="1363"/>
                </a:cxn>
                <a:cxn ang="0">
                  <a:pos x="1448" y="1366"/>
                </a:cxn>
                <a:cxn ang="0">
                  <a:pos x="1969" y="1450"/>
                </a:cxn>
                <a:cxn ang="0">
                  <a:pos x="1657" y="1454"/>
                </a:cxn>
                <a:cxn ang="0">
                  <a:pos x="1256" y="1519"/>
                </a:cxn>
                <a:cxn ang="0">
                  <a:pos x="1770" y="1637"/>
                </a:cxn>
              </a:cxnLst>
              <a:rect l="0" t="0" r="r" b="b"/>
              <a:pathLst>
                <a:path w="3187" h="1838">
                  <a:moveTo>
                    <a:pt x="1688" y="1"/>
                  </a:moveTo>
                  <a:cubicBezTo>
                    <a:pt x="1698" y="0"/>
                    <a:pt x="1708" y="2"/>
                    <a:pt x="1717" y="6"/>
                  </a:cubicBezTo>
                  <a:cubicBezTo>
                    <a:pt x="1724" y="9"/>
                    <a:pt x="1732" y="15"/>
                    <a:pt x="1737" y="22"/>
                  </a:cubicBezTo>
                  <a:cubicBezTo>
                    <a:pt x="1738" y="25"/>
                    <a:pt x="1739" y="28"/>
                    <a:pt x="1741" y="31"/>
                  </a:cubicBezTo>
                  <a:cubicBezTo>
                    <a:pt x="1743" y="34"/>
                    <a:pt x="1745" y="27"/>
                    <a:pt x="1746" y="26"/>
                  </a:cubicBezTo>
                  <a:cubicBezTo>
                    <a:pt x="1748" y="19"/>
                    <a:pt x="1758" y="14"/>
                    <a:pt x="1764" y="10"/>
                  </a:cubicBezTo>
                  <a:cubicBezTo>
                    <a:pt x="1774" y="6"/>
                    <a:pt x="1785" y="3"/>
                    <a:pt x="1795" y="4"/>
                  </a:cubicBezTo>
                  <a:cubicBezTo>
                    <a:pt x="1804" y="5"/>
                    <a:pt x="1811" y="9"/>
                    <a:pt x="1818" y="15"/>
                  </a:cubicBezTo>
                  <a:cubicBezTo>
                    <a:pt x="1825" y="20"/>
                    <a:pt x="1831" y="27"/>
                    <a:pt x="1835" y="35"/>
                  </a:cubicBezTo>
                  <a:cubicBezTo>
                    <a:pt x="1839" y="44"/>
                    <a:pt x="1839" y="55"/>
                    <a:pt x="1837" y="65"/>
                  </a:cubicBezTo>
                  <a:cubicBezTo>
                    <a:pt x="1834" y="74"/>
                    <a:pt x="1830" y="83"/>
                    <a:pt x="1823" y="90"/>
                  </a:cubicBezTo>
                  <a:cubicBezTo>
                    <a:pt x="1820" y="93"/>
                    <a:pt x="1817" y="95"/>
                    <a:pt x="1813" y="97"/>
                  </a:cubicBezTo>
                  <a:cubicBezTo>
                    <a:pt x="1810" y="98"/>
                    <a:pt x="1805" y="100"/>
                    <a:pt x="1807" y="103"/>
                  </a:cubicBezTo>
                  <a:cubicBezTo>
                    <a:pt x="1808" y="106"/>
                    <a:pt x="1813" y="107"/>
                    <a:pt x="1815" y="108"/>
                  </a:cubicBezTo>
                  <a:cubicBezTo>
                    <a:pt x="1819" y="110"/>
                    <a:pt x="1822" y="112"/>
                    <a:pt x="1825" y="115"/>
                  </a:cubicBezTo>
                  <a:cubicBezTo>
                    <a:pt x="1831" y="122"/>
                    <a:pt x="1835" y="131"/>
                    <a:pt x="1837" y="141"/>
                  </a:cubicBezTo>
                  <a:cubicBezTo>
                    <a:pt x="1839" y="150"/>
                    <a:pt x="1839" y="162"/>
                    <a:pt x="1834" y="171"/>
                  </a:cubicBezTo>
                  <a:cubicBezTo>
                    <a:pt x="1830" y="179"/>
                    <a:pt x="1823" y="186"/>
                    <a:pt x="1815" y="191"/>
                  </a:cubicBezTo>
                  <a:cubicBezTo>
                    <a:pt x="1814" y="192"/>
                    <a:pt x="1809" y="193"/>
                    <a:pt x="1811" y="196"/>
                  </a:cubicBezTo>
                  <a:cubicBezTo>
                    <a:pt x="1812" y="199"/>
                    <a:pt x="1815" y="200"/>
                    <a:pt x="1818" y="202"/>
                  </a:cubicBezTo>
                  <a:cubicBezTo>
                    <a:pt x="1820" y="203"/>
                    <a:pt x="1824" y="205"/>
                    <a:pt x="1826" y="207"/>
                  </a:cubicBezTo>
                  <a:cubicBezTo>
                    <a:pt x="1829" y="209"/>
                    <a:pt x="1830" y="213"/>
                    <a:pt x="1832" y="216"/>
                  </a:cubicBezTo>
                  <a:cubicBezTo>
                    <a:pt x="1836" y="220"/>
                    <a:pt x="1840" y="217"/>
                    <a:pt x="1842" y="213"/>
                  </a:cubicBezTo>
                  <a:cubicBezTo>
                    <a:pt x="1845" y="208"/>
                    <a:pt x="1847" y="205"/>
                    <a:pt x="1852" y="202"/>
                  </a:cubicBezTo>
                  <a:cubicBezTo>
                    <a:pt x="1856" y="200"/>
                    <a:pt x="1860" y="197"/>
                    <a:pt x="1865" y="195"/>
                  </a:cubicBezTo>
                  <a:cubicBezTo>
                    <a:pt x="1867" y="193"/>
                    <a:pt x="1871" y="193"/>
                    <a:pt x="1873" y="192"/>
                  </a:cubicBezTo>
                  <a:cubicBezTo>
                    <a:pt x="1872" y="193"/>
                    <a:pt x="1866" y="189"/>
                    <a:pt x="1865" y="189"/>
                  </a:cubicBezTo>
                  <a:cubicBezTo>
                    <a:pt x="1861" y="186"/>
                    <a:pt x="1858" y="183"/>
                    <a:pt x="1855" y="180"/>
                  </a:cubicBezTo>
                  <a:cubicBezTo>
                    <a:pt x="1848" y="173"/>
                    <a:pt x="1844" y="163"/>
                    <a:pt x="1842" y="153"/>
                  </a:cubicBezTo>
                  <a:cubicBezTo>
                    <a:pt x="1841" y="143"/>
                    <a:pt x="1844" y="134"/>
                    <a:pt x="1850" y="126"/>
                  </a:cubicBezTo>
                  <a:cubicBezTo>
                    <a:pt x="1855" y="119"/>
                    <a:pt x="1862" y="112"/>
                    <a:pt x="1871" y="109"/>
                  </a:cubicBezTo>
                  <a:cubicBezTo>
                    <a:pt x="1888" y="104"/>
                    <a:pt x="1907" y="109"/>
                    <a:pt x="1918" y="124"/>
                  </a:cubicBezTo>
                  <a:cubicBezTo>
                    <a:pt x="1928" y="138"/>
                    <a:pt x="1929" y="159"/>
                    <a:pt x="1919" y="174"/>
                  </a:cubicBezTo>
                  <a:cubicBezTo>
                    <a:pt x="1914" y="181"/>
                    <a:pt x="1907" y="187"/>
                    <a:pt x="1899" y="189"/>
                  </a:cubicBezTo>
                  <a:cubicBezTo>
                    <a:pt x="1899" y="190"/>
                    <a:pt x="1892" y="191"/>
                    <a:pt x="1894" y="192"/>
                  </a:cubicBezTo>
                  <a:cubicBezTo>
                    <a:pt x="1896" y="193"/>
                    <a:pt x="1899" y="193"/>
                    <a:pt x="1901" y="193"/>
                  </a:cubicBezTo>
                  <a:cubicBezTo>
                    <a:pt x="1904" y="194"/>
                    <a:pt x="1907" y="196"/>
                    <a:pt x="1909" y="198"/>
                  </a:cubicBezTo>
                  <a:cubicBezTo>
                    <a:pt x="1913" y="201"/>
                    <a:pt x="1917" y="204"/>
                    <a:pt x="1920" y="207"/>
                  </a:cubicBezTo>
                  <a:cubicBezTo>
                    <a:pt x="1925" y="211"/>
                    <a:pt x="1931" y="224"/>
                    <a:pt x="1937" y="215"/>
                  </a:cubicBezTo>
                  <a:cubicBezTo>
                    <a:pt x="1939" y="212"/>
                    <a:pt x="1939" y="209"/>
                    <a:pt x="1942" y="207"/>
                  </a:cubicBezTo>
                  <a:cubicBezTo>
                    <a:pt x="1945" y="204"/>
                    <a:pt x="1948" y="202"/>
                    <a:pt x="1952" y="200"/>
                  </a:cubicBezTo>
                  <a:cubicBezTo>
                    <a:pt x="1960" y="195"/>
                    <a:pt x="1970" y="193"/>
                    <a:pt x="1979" y="193"/>
                  </a:cubicBezTo>
                  <a:cubicBezTo>
                    <a:pt x="1989" y="192"/>
                    <a:pt x="1999" y="194"/>
                    <a:pt x="2007" y="199"/>
                  </a:cubicBezTo>
                  <a:cubicBezTo>
                    <a:pt x="2014" y="204"/>
                    <a:pt x="2019" y="211"/>
                    <a:pt x="2026" y="217"/>
                  </a:cubicBezTo>
                  <a:cubicBezTo>
                    <a:pt x="2028" y="218"/>
                    <a:pt x="2031" y="218"/>
                    <a:pt x="2032" y="215"/>
                  </a:cubicBezTo>
                  <a:cubicBezTo>
                    <a:pt x="2035" y="212"/>
                    <a:pt x="2036" y="208"/>
                    <a:pt x="2039" y="205"/>
                  </a:cubicBezTo>
                  <a:cubicBezTo>
                    <a:pt x="2046" y="199"/>
                    <a:pt x="2054" y="195"/>
                    <a:pt x="2063" y="193"/>
                  </a:cubicBezTo>
                  <a:cubicBezTo>
                    <a:pt x="2081" y="189"/>
                    <a:pt x="2101" y="194"/>
                    <a:pt x="2114" y="207"/>
                  </a:cubicBezTo>
                  <a:cubicBezTo>
                    <a:pt x="2117" y="210"/>
                    <a:pt x="2118" y="214"/>
                    <a:pt x="2121" y="216"/>
                  </a:cubicBezTo>
                  <a:cubicBezTo>
                    <a:pt x="2124" y="220"/>
                    <a:pt x="2127" y="216"/>
                    <a:pt x="2129" y="213"/>
                  </a:cubicBezTo>
                  <a:cubicBezTo>
                    <a:pt x="2135" y="205"/>
                    <a:pt x="2142" y="200"/>
                    <a:pt x="2151" y="196"/>
                  </a:cubicBezTo>
                  <a:cubicBezTo>
                    <a:pt x="2161" y="192"/>
                    <a:pt x="2172" y="190"/>
                    <a:pt x="2183" y="192"/>
                  </a:cubicBezTo>
                  <a:cubicBezTo>
                    <a:pt x="2192" y="193"/>
                    <a:pt x="2200" y="198"/>
                    <a:pt x="2207" y="203"/>
                  </a:cubicBezTo>
                  <a:cubicBezTo>
                    <a:pt x="2210" y="205"/>
                    <a:pt x="2212" y="208"/>
                    <a:pt x="2213" y="211"/>
                  </a:cubicBezTo>
                  <a:cubicBezTo>
                    <a:pt x="2215" y="214"/>
                    <a:pt x="2217" y="219"/>
                    <a:pt x="2221" y="219"/>
                  </a:cubicBezTo>
                  <a:cubicBezTo>
                    <a:pt x="2222" y="219"/>
                    <a:pt x="2224" y="217"/>
                    <a:pt x="2225" y="216"/>
                  </a:cubicBezTo>
                  <a:cubicBezTo>
                    <a:pt x="2227" y="213"/>
                    <a:pt x="2230" y="211"/>
                    <a:pt x="2232" y="208"/>
                  </a:cubicBezTo>
                  <a:cubicBezTo>
                    <a:pt x="2237" y="203"/>
                    <a:pt x="2241" y="199"/>
                    <a:pt x="2247" y="196"/>
                  </a:cubicBezTo>
                  <a:cubicBezTo>
                    <a:pt x="2257" y="192"/>
                    <a:pt x="2268" y="191"/>
                    <a:pt x="2278" y="194"/>
                  </a:cubicBezTo>
                  <a:cubicBezTo>
                    <a:pt x="2287" y="196"/>
                    <a:pt x="2296" y="200"/>
                    <a:pt x="2303" y="207"/>
                  </a:cubicBezTo>
                  <a:cubicBezTo>
                    <a:pt x="2307" y="210"/>
                    <a:pt x="2309" y="214"/>
                    <a:pt x="2313" y="217"/>
                  </a:cubicBezTo>
                  <a:cubicBezTo>
                    <a:pt x="2317" y="220"/>
                    <a:pt x="2319" y="217"/>
                    <a:pt x="2321" y="214"/>
                  </a:cubicBezTo>
                  <a:cubicBezTo>
                    <a:pt x="2327" y="207"/>
                    <a:pt x="2333" y="201"/>
                    <a:pt x="2341" y="197"/>
                  </a:cubicBezTo>
                  <a:cubicBezTo>
                    <a:pt x="2345" y="195"/>
                    <a:pt x="2349" y="194"/>
                    <a:pt x="2354" y="193"/>
                  </a:cubicBezTo>
                  <a:cubicBezTo>
                    <a:pt x="2356" y="192"/>
                    <a:pt x="2355" y="191"/>
                    <a:pt x="2353" y="190"/>
                  </a:cubicBezTo>
                  <a:cubicBezTo>
                    <a:pt x="2348" y="188"/>
                    <a:pt x="2342" y="187"/>
                    <a:pt x="2338" y="183"/>
                  </a:cubicBezTo>
                  <a:cubicBezTo>
                    <a:pt x="2330" y="177"/>
                    <a:pt x="2325" y="168"/>
                    <a:pt x="2323" y="159"/>
                  </a:cubicBezTo>
                  <a:cubicBezTo>
                    <a:pt x="2321" y="150"/>
                    <a:pt x="2321" y="139"/>
                    <a:pt x="2326" y="132"/>
                  </a:cubicBezTo>
                  <a:cubicBezTo>
                    <a:pt x="2331" y="125"/>
                    <a:pt x="2337" y="118"/>
                    <a:pt x="2344" y="114"/>
                  </a:cubicBezTo>
                  <a:cubicBezTo>
                    <a:pt x="2360" y="103"/>
                    <a:pt x="2384" y="110"/>
                    <a:pt x="2396" y="123"/>
                  </a:cubicBezTo>
                  <a:cubicBezTo>
                    <a:pt x="2409" y="138"/>
                    <a:pt x="2408" y="158"/>
                    <a:pt x="2398" y="174"/>
                  </a:cubicBezTo>
                  <a:cubicBezTo>
                    <a:pt x="2393" y="181"/>
                    <a:pt x="2386" y="187"/>
                    <a:pt x="2378" y="190"/>
                  </a:cubicBezTo>
                  <a:cubicBezTo>
                    <a:pt x="2378" y="190"/>
                    <a:pt x="2371" y="192"/>
                    <a:pt x="2374" y="193"/>
                  </a:cubicBezTo>
                  <a:cubicBezTo>
                    <a:pt x="2376" y="193"/>
                    <a:pt x="2379" y="193"/>
                    <a:pt x="2381" y="194"/>
                  </a:cubicBezTo>
                  <a:cubicBezTo>
                    <a:pt x="2390" y="197"/>
                    <a:pt x="2397" y="203"/>
                    <a:pt x="2403" y="209"/>
                  </a:cubicBezTo>
                  <a:cubicBezTo>
                    <a:pt x="2407" y="212"/>
                    <a:pt x="2409" y="222"/>
                    <a:pt x="2415" y="218"/>
                  </a:cubicBezTo>
                  <a:cubicBezTo>
                    <a:pt x="2421" y="213"/>
                    <a:pt x="2425" y="207"/>
                    <a:pt x="2429" y="202"/>
                  </a:cubicBezTo>
                  <a:cubicBezTo>
                    <a:pt x="2435" y="196"/>
                    <a:pt x="2443" y="193"/>
                    <a:pt x="2451" y="192"/>
                  </a:cubicBezTo>
                  <a:cubicBezTo>
                    <a:pt x="2469" y="190"/>
                    <a:pt x="2488" y="197"/>
                    <a:pt x="2501" y="211"/>
                  </a:cubicBezTo>
                  <a:cubicBezTo>
                    <a:pt x="2503" y="213"/>
                    <a:pt x="2506" y="217"/>
                    <a:pt x="2507" y="220"/>
                  </a:cubicBezTo>
                  <a:cubicBezTo>
                    <a:pt x="2508" y="223"/>
                    <a:pt x="2508" y="230"/>
                    <a:pt x="2513" y="227"/>
                  </a:cubicBezTo>
                  <a:cubicBezTo>
                    <a:pt x="2516" y="225"/>
                    <a:pt x="2517" y="221"/>
                    <a:pt x="2518" y="218"/>
                  </a:cubicBezTo>
                  <a:cubicBezTo>
                    <a:pt x="2520" y="215"/>
                    <a:pt x="2522" y="212"/>
                    <a:pt x="2525" y="209"/>
                  </a:cubicBezTo>
                  <a:cubicBezTo>
                    <a:pt x="2539" y="197"/>
                    <a:pt x="2564" y="190"/>
                    <a:pt x="2581" y="200"/>
                  </a:cubicBezTo>
                  <a:cubicBezTo>
                    <a:pt x="2589" y="204"/>
                    <a:pt x="2596" y="210"/>
                    <a:pt x="2601" y="217"/>
                  </a:cubicBezTo>
                  <a:cubicBezTo>
                    <a:pt x="2603" y="219"/>
                    <a:pt x="2605" y="222"/>
                    <a:pt x="2606" y="225"/>
                  </a:cubicBezTo>
                  <a:cubicBezTo>
                    <a:pt x="2607" y="227"/>
                    <a:pt x="2607" y="232"/>
                    <a:pt x="2609" y="234"/>
                  </a:cubicBezTo>
                  <a:cubicBezTo>
                    <a:pt x="2611" y="235"/>
                    <a:pt x="2612" y="228"/>
                    <a:pt x="2612" y="228"/>
                  </a:cubicBezTo>
                  <a:cubicBezTo>
                    <a:pt x="2614" y="224"/>
                    <a:pt x="2616" y="220"/>
                    <a:pt x="2618" y="217"/>
                  </a:cubicBezTo>
                  <a:cubicBezTo>
                    <a:pt x="2624" y="210"/>
                    <a:pt x="2632" y="205"/>
                    <a:pt x="2640" y="201"/>
                  </a:cubicBezTo>
                  <a:cubicBezTo>
                    <a:pt x="2656" y="195"/>
                    <a:pt x="2674" y="198"/>
                    <a:pt x="2686" y="210"/>
                  </a:cubicBezTo>
                  <a:cubicBezTo>
                    <a:pt x="2697" y="220"/>
                    <a:pt x="2702" y="235"/>
                    <a:pt x="2702" y="249"/>
                  </a:cubicBezTo>
                  <a:cubicBezTo>
                    <a:pt x="2702" y="265"/>
                    <a:pt x="2694" y="279"/>
                    <a:pt x="2679" y="286"/>
                  </a:cubicBezTo>
                  <a:cubicBezTo>
                    <a:pt x="2677" y="288"/>
                    <a:pt x="2674" y="291"/>
                    <a:pt x="2677" y="293"/>
                  </a:cubicBezTo>
                  <a:cubicBezTo>
                    <a:pt x="2680" y="295"/>
                    <a:pt x="2684" y="296"/>
                    <a:pt x="2687" y="298"/>
                  </a:cubicBezTo>
                  <a:cubicBezTo>
                    <a:pt x="2694" y="302"/>
                    <a:pt x="2695" y="311"/>
                    <a:pt x="2703" y="313"/>
                  </a:cubicBezTo>
                  <a:cubicBezTo>
                    <a:pt x="2708" y="315"/>
                    <a:pt x="2715" y="305"/>
                    <a:pt x="2719" y="302"/>
                  </a:cubicBezTo>
                  <a:cubicBezTo>
                    <a:pt x="2724" y="296"/>
                    <a:pt x="2730" y="292"/>
                    <a:pt x="2738" y="290"/>
                  </a:cubicBezTo>
                  <a:cubicBezTo>
                    <a:pt x="2753" y="287"/>
                    <a:pt x="2775" y="288"/>
                    <a:pt x="2787" y="300"/>
                  </a:cubicBezTo>
                  <a:cubicBezTo>
                    <a:pt x="2790" y="304"/>
                    <a:pt x="2795" y="316"/>
                    <a:pt x="2802" y="313"/>
                  </a:cubicBezTo>
                  <a:cubicBezTo>
                    <a:pt x="2809" y="309"/>
                    <a:pt x="2813" y="301"/>
                    <a:pt x="2819" y="297"/>
                  </a:cubicBezTo>
                  <a:cubicBezTo>
                    <a:pt x="2833" y="286"/>
                    <a:pt x="2857" y="288"/>
                    <a:pt x="2872" y="294"/>
                  </a:cubicBezTo>
                  <a:cubicBezTo>
                    <a:pt x="2877" y="296"/>
                    <a:pt x="2881" y="299"/>
                    <a:pt x="2885" y="302"/>
                  </a:cubicBezTo>
                  <a:cubicBezTo>
                    <a:pt x="2889" y="305"/>
                    <a:pt x="2890" y="310"/>
                    <a:pt x="2894" y="313"/>
                  </a:cubicBezTo>
                  <a:cubicBezTo>
                    <a:pt x="2898" y="317"/>
                    <a:pt x="2908" y="303"/>
                    <a:pt x="2911" y="300"/>
                  </a:cubicBezTo>
                  <a:cubicBezTo>
                    <a:pt x="2916" y="296"/>
                    <a:pt x="2920" y="294"/>
                    <a:pt x="2926" y="292"/>
                  </a:cubicBezTo>
                  <a:cubicBezTo>
                    <a:pt x="2929" y="291"/>
                    <a:pt x="2933" y="290"/>
                    <a:pt x="2936" y="289"/>
                  </a:cubicBezTo>
                  <a:cubicBezTo>
                    <a:pt x="2937" y="289"/>
                    <a:pt x="2941" y="288"/>
                    <a:pt x="2941" y="288"/>
                  </a:cubicBezTo>
                  <a:cubicBezTo>
                    <a:pt x="2942" y="287"/>
                    <a:pt x="2927" y="283"/>
                    <a:pt x="2926" y="283"/>
                  </a:cubicBezTo>
                  <a:cubicBezTo>
                    <a:pt x="2920" y="281"/>
                    <a:pt x="2915" y="276"/>
                    <a:pt x="2912" y="271"/>
                  </a:cubicBezTo>
                  <a:cubicBezTo>
                    <a:pt x="2904" y="260"/>
                    <a:pt x="2903" y="246"/>
                    <a:pt x="2907" y="233"/>
                  </a:cubicBezTo>
                  <a:cubicBezTo>
                    <a:pt x="2910" y="220"/>
                    <a:pt x="2920" y="209"/>
                    <a:pt x="2934" y="206"/>
                  </a:cubicBezTo>
                  <a:cubicBezTo>
                    <a:pt x="2947" y="203"/>
                    <a:pt x="2961" y="206"/>
                    <a:pt x="2971" y="215"/>
                  </a:cubicBezTo>
                  <a:cubicBezTo>
                    <a:pt x="2988" y="232"/>
                    <a:pt x="2988" y="265"/>
                    <a:pt x="2968" y="279"/>
                  </a:cubicBezTo>
                  <a:cubicBezTo>
                    <a:pt x="2962" y="284"/>
                    <a:pt x="2956" y="286"/>
                    <a:pt x="2950" y="287"/>
                  </a:cubicBezTo>
                  <a:cubicBezTo>
                    <a:pt x="2949" y="288"/>
                    <a:pt x="2946" y="288"/>
                    <a:pt x="2948" y="289"/>
                  </a:cubicBezTo>
                  <a:cubicBezTo>
                    <a:pt x="2951" y="289"/>
                    <a:pt x="2954" y="289"/>
                    <a:pt x="2956" y="289"/>
                  </a:cubicBezTo>
                  <a:cubicBezTo>
                    <a:pt x="2964" y="290"/>
                    <a:pt x="2971" y="295"/>
                    <a:pt x="2976" y="300"/>
                  </a:cubicBezTo>
                  <a:cubicBezTo>
                    <a:pt x="2978" y="302"/>
                    <a:pt x="2993" y="318"/>
                    <a:pt x="2995" y="317"/>
                  </a:cubicBezTo>
                  <a:cubicBezTo>
                    <a:pt x="2997" y="315"/>
                    <a:pt x="2998" y="312"/>
                    <a:pt x="2999" y="309"/>
                  </a:cubicBezTo>
                  <a:cubicBezTo>
                    <a:pt x="3002" y="307"/>
                    <a:pt x="3004" y="305"/>
                    <a:pt x="3007" y="303"/>
                  </a:cubicBezTo>
                  <a:cubicBezTo>
                    <a:pt x="3013" y="298"/>
                    <a:pt x="3020" y="294"/>
                    <a:pt x="3027" y="292"/>
                  </a:cubicBezTo>
                  <a:cubicBezTo>
                    <a:pt x="3042" y="288"/>
                    <a:pt x="3058" y="290"/>
                    <a:pt x="3070" y="299"/>
                  </a:cubicBezTo>
                  <a:cubicBezTo>
                    <a:pt x="3074" y="303"/>
                    <a:pt x="3078" y="307"/>
                    <a:pt x="3082" y="310"/>
                  </a:cubicBezTo>
                  <a:cubicBezTo>
                    <a:pt x="3084" y="313"/>
                    <a:pt x="3085" y="315"/>
                    <a:pt x="3086" y="318"/>
                  </a:cubicBezTo>
                  <a:cubicBezTo>
                    <a:pt x="3087" y="322"/>
                    <a:pt x="3088" y="328"/>
                    <a:pt x="3092" y="330"/>
                  </a:cubicBezTo>
                  <a:cubicBezTo>
                    <a:pt x="3096" y="331"/>
                    <a:pt x="3095" y="323"/>
                    <a:pt x="3096" y="322"/>
                  </a:cubicBezTo>
                  <a:cubicBezTo>
                    <a:pt x="3104" y="305"/>
                    <a:pt x="3126" y="295"/>
                    <a:pt x="3144" y="298"/>
                  </a:cubicBezTo>
                  <a:cubicBezTo>
                    <a:pt x="3162" y="301"/>
                    <a:pt x="3176" y="316"/>
                    <a:pt x="3180" y="333"/>
                  </a:cubicBezTo>
                  <a:cubicBezTo>
                    <a:pt x="3187" y="369"/>
                    <a:pt x="3145" y="398"/>
                    <a:pt x="3114" y="380"/>
                  </a:cubicBezTo>
                  <a:cubicBezTo>
                    <a:pt x="3110" y="378"/>
                    <a:pt x="3106" y="375"/>
                    <a:pt x="3103" y="372"/>
                  </a:cubicBezTo>
                  <a:cubicBezTo>
                    <a:pt x="3101" y="369"/>
                    <a:pt x="3096" y="365"/>
                    <a:pt x="3096" y="361"/>
                  </a:cubicBezTo>
                  <a:cubicBezTo>
                    <a:pt x="3096" y="359"/>
                    <a:pt x="3096" y="354"/>
                    <a:pt x="3093" y="354"/>
                  </a:cubicBezTo>
                  <a:cubicBezTo>
                    <a:pt x="3090" y="354"/>
                    <a:pt x="3089" y="361"/>
                    <a:pt x="3088" y="363"/>
                  </a:cubicBezTo>
                  <a:cubicBezTo>
                    <a:pt x="3085" y="371"/>
                    <a:pt x="3078" y="377"/>
                    <a:pt x="3073" y="383"/>
                  </a:cubicBezTo>
                  <a:cubicBezTo>
                    <a:pt x="3071" y="385"/>
                    <a:pt x="3069" y="386"/>
                    <a:pt x="3066" y="387"/>
                  </a:cubicBezTo>
                  <a:cubicBezTo>
                    <a:pt x="3063" y="388"/>
                    <a:pt x="3059" y="389"/>
                    <a:pt x="3056" y="391"/>
                  </a:cubicBezTo>
                  <a:cubicBezTo>
                    <a:pt x="3049" y="395"/>
                    <a:pt x="3063" y="400"/>
                    <a:pt x="3066" y="402"/>
                  </a:cubicBezTo>
                  <a:cubicBezTo>
                    <a:pt x="3074" y="406"/>
                    <a:pt x="3078" y="412"/>
                    <a:pt x="3081" y="421"/>
                  </a:cubicBezTo>
                  <a:cubicBezTo>
                    <a:pt x="3088" y="439"/>
                    <a:pt x="3084" y="459"/>
                    <a:pt x="3068" y="472"/>
                  </a:cubicBezTo>
                  <a:cubicBezTo>
                    <a:pt x="3054" y="484"/>
                    <a:pt x="3031" y="488"/>
                    <a:pt x="3015" y="476"/>
                  </a:cubicBezTo>
                  <a:cubicBezTo>
                    <a:pt x="3012" y="474"/>
                    <a:pt x="3009" y="471"/>
                    <a:pt x="3007" y="468"/>
                  </a:cubicBezTo>
                  <a:cubicBezTo>
                    <a:pt x="3005" y="466"/>
                    <a:pt x="3002" y="463"/>
                    <a:pt x="3001" y="461"/>
                  </a:cubicBezTo>
                  <a:cubicBezTo>
                    <a:pt x="3001" y="460"/>
                    <a:pt x="3000" y="453"/>
                    <a:pt x="2999" y="453"/>
                  </a:cubicBezTo>
                  <a:cubicBezTo>
                    <a:pt x="2997" y="453"/>
                    <a:pt x="2996" y="456"/>
                    <a:pt x="2995" y="457"/>
                  </a:cubicBezTo>
                  <a:cubicBezTo>
                    <a:pt x="2991" y="463"/>
                    <a:pt x="2988" y="469"/>
                    <a:pt x="2984" y="474"/>
                  </a:cubicBezTo>
                  <a:cubicBezTo>
                    <a:pt x="2982" y="478"/>
                    <a:pt x="2978" y="481"/>
                    <a:pt x="2974" y="483"/>
                  </a:cubicBezTo>
                  <a:cubicBezTo>
                    <a:pt x="2972" y="484"/>
                    <a:pt x="2971" y="485"/>
                    <a:pt x="2969" y="485"/>
                  </a:cubicBezTo>
                  <a:cubicBezTo>
                    <a:pt x="2968" y="485"/>
                    <a:pt x="2963" y="486"/>
                    <a:pt x="2964" y="489"/>
                  </a:cubicBezTo>
                  <a:cubicBezTo>
                    <a:pt x="2966" y="494"/>
                    <a:pt x="2973" y="498"/>
                    <a:pt x="2978" y="501"/>
                  </a:cubicBezTo>
                  <a:cubicBezTo>
                    <a:pt x="2983" y="506"/>
                    <a:pt x="2987" y="510"/>
                    <a:pt x="2989" y="517"/>
                  </a:cubicBezTo>
                  <a:cubicBezTo>
                    <a:pt x="2992" y="524"/>
                    <a:pt x="2993" y="532"/>
                    <a:pt x="2991" y="540"/>
                  </a:cubicBezTo>
                  <a:cubicBezTo>
                    <a:pt x="2989" y="555"/>
                    <a:pt x="2979" y="568"/>
                    <a:pt x="2966" y="575"/>
                  </a:cubicBezTo>
                  <a:cubicBezTo>
                    <a:pt x="2952" y="583"/>
                    <a:pt x="2936" y="584"/>
                    <a:pt x="2921" y="577"/>
                  </a:cubicBezTo>
                  <a:cubicBezTo>
                    <a:pt x="2915" y="573"/>
                    <a:pt x="2910" y="567"/>
                    <a:pt x="2905" y="561"/>
                  </a:cubicBezTo>
                  <a:cubicBezTo>
                    <a:pt x="2903" y="558"/>
                    <a:pt x="2901" y="555"/>
                    <a:pt x="2900" y="552"/>
                  </a:cubicBezTo>
                  <a:cubicBezTo>
                    <a:pt x="2898" y="548"/>
                    <a:pt x="2897" y="550"/>
                    <a:pt x="2896" y="553"/>
                  </a:cubicBezTo>
                  <a:cubicBezTo>
                    <a:pt x="2893" y="560"/>
                    <a:pt x="2890" y="565"/>
                    <a:pt x="2884" y="570"/>
                  </a:cubicBezTo>
                  <a:cubicBezTo>
                    <a:pt x="2878" y="576"/>
                    <a:pt x="2871" y="580"/>
                    <a:pt x="2863" y="582"/>
                  </a:cubicBezTo>
                  <a:cubicBezTo>
                    <a:pt x="2846" y="588"/>
                    <a:pt x="2827" y="585"/>
                    <a:pt x="2814" y="573"/>
                  </a:cubicBezTo>
                  <a:cubicBezTo>
                    <a:pt x="2811" y="570"/>
                    <a:pt x="2810" y="568"/>
                    <a:pt x="2808" y="565"/>
                  </a:cubicBezTo>
                  <a:cubicBezTo>
                    <a:pt x="2807" y="563"/>
                    <a:pt x="2805" y="558"/>
                    <a:pt x="2803" y="558"/>
                  </a:cubicBezTo>
                  <a:cubicBezTo>
                    <a:pt x="2801" y="558"/>
                    <a:pt x="2799" y="560"/>
                    <a:pt x="2798" y="561"/>
                  </a:cubicBezTo>
                  <a:cubicBezTo>
                    <a:pt x="2796" y="564"/>
                    <a:pt x="2793" y="566"/>
                    <a:pt x="2791" y="569"/>
                  </a:cubicBezTo>
                  <a:cubicBezTo>
                    <a:pt x="2789" y="572"/>
                    <a:pt x="2787" y="574"/>
                    <a:pt x="2785" y="577"/>
                  </a:cubicBezTo>
                  <a:cubicBezTo>
                    <a:pt x="2784" y="578"/>
                    <a:pt x="2782" y="581"/>
                    <a:pt x="2780" y="581"/>
                  </a:cubicBezTo>
                  <a:cubicBezTo>
                    <a:pt x="2779" y="582"/>
                    <a:pt x="2765" y="585"/>
                    <a:pt x="2766" y="588"/>
                  </a:cubicBezTo>
                  <a:cubicBezTo>
                    <a:pt x="2768" y="590"/>
                    <a:pt x="2771" y="591"/>
                    <a:pt x="2773" y="592"/>
                  </a:cubicBezTo>
                  <a:cubicBezTo>
                    <a:pt x="2776" y="593"/>
                    <a:pt x="2779" y="595"/>
                    <a:pt x="2782" y="596"/>
                  </a:cubicBezTo>
                  <a:cubicBezTo>
                    <a:pt x="2787" y="599"/>
                    <a:pt x="2790" y="607"/>
                    <a:pt x="2793" y="613"/>
                  </a:cubicBezTo>
                  <a:cubicBezTo>
                    <a:pt x="2800" y="630"/>
                    <a:pt x="2796" y="649"/>
                    <a:pt x="2783" y="662"/>
                  </a:cubicBezTo>
                  <a:cubicBezTo>
                    <a:pt x="2770" y="674"/>
                    <a:pt x="2752" y="678"/>
                    <a:pt x="2736" y="671"/>
                  </a:cubicBezTo>
                  <a:cubicBezTo>
                    <a:pt x="2722" y="665"/>
                    <a:pt x="2711" y="651"/>
                    <a:pt x="2708" y="635"/>
                  </a:cubicBezTo>
                  <a:cubicBezTo>
                    <a:pt x="2707" y="627"/>
                    <a:pt x="2708" y="619"/>
                    <a:pt x="2711" y="612"/>
                  </a:cubicBezTo>
                  <a:cubicBezTo>
                    <a:pt x="2714" y="604"/>
                    <a:pt x="2719" y="600"/>
                    <a:pt x="2725" y="595"/>
                  </a:cubicBezTo>
                  <a:cubicBezTo>
                    <a:pt x="2728" y="592"/>
                    <a:pt x="2731" y="591"/>
                    <a:pt x="2734" y="589"/>
                  </a:cubicBezTo>
                  <a:cubicBezTo>
                    <a:pt x="2738" y="587"/>
                    <a:pt x="2735" y="586"/>
                    <a:pt x="2732" y="584"/>
                  </a:cubicBezTo>
                  <a:cubicBezTo>
                    <a:pt x="2728" y="582"/>
                    <a:pt x="2725" y="580"/>
                    <a:pt x="2721" y="578"/>
                  </a:cubicBezTo>
                  <a:cubicBezTo>
                    <a:pt x="2718" y="576"/>
                    <a:pt x="2714" y="574"/>
                    <a:pt x="2712" y="571"/>
                  </a:cubicBezTo>
                  <a:cubicBezTo>
                    <a:pt x="2711" y="568"/>
                    <a:pt x="2710" y="564"/>
                    <a:pt x="2707" y="562"/>
                  </a:cubicBezTo>
                  <a:cubicBezTo>
                    <a:pt x="2704" y="561"/>
                    <a:pt x="2701" y="563"/>
                    <a:pt x="2699" y="565"/>
                  </a:cubicBezTo>
                  <a:cubicBezTo>
                    <a:pt x="2694" y="570"/>
                    <a:pt x="2690" y="576"/>
                    <a:pt x="2684" y="581"/>
                  </a:cubicBezTo>
                  <a:cubicBezTo>
                    <a:pt x="2680" y="584"/>
                    <a:pt x="2673" y="584"/>
                    <a:pt x="2669" y="587"/>
                  </a:cubicBezTo>
                  <a:cubicBezTo>
                    <a:pt x="2665" y="590"/>
                    <a:pt x="2677" y="594"/>
                    <a:pt x="2679" y="595"/>
                  </a:cubicBezTo>
                  <a:cubicBezTo>
                    <a:pt x="2685" y="598"/>
                    <a:pt x="2690" y="601"/>
                    <a:pt x="2693" y="608"/>
                  </a:cubicBezTo>
                  <a:cubicBezTo>
                    <a:pt x="2698" y="616"/>
                    <a:pt x="2699" y="625"/>
                    <a:pt x="2699" y="634"/>
                  </a:cubicBezTo>
                  <a:cubicBezTo>
                    <a:pt x="2698" y="650"/>
                    <a:pt x="2689" y="663"/>
                    <a:pt x="2674" y="668"/>
                  </a:cubicBezTo>
                  <a:cubicBezTo>
                    <a:pt x="2662" y="673"/>
                    <a:pt x="2646" y="673"/>
                    <a:pt x="2634" y="666"/>
                  </a:cubicBezTo>
                  <a:cubicBezTo>
                    <a:pt x="2619" y="659"/>
                    <a:pt x="2611" y="644"/>
                    <a:pt x="2613" y="627"/>
                  </a:cubicBezTo>
                  <a:cubicBezTo>
                    <a:pt x="2614" y="611"/>
                    <a:pt x="2625" y="596"/>
                    <a:pt x="2640" y="590"/>
                  </a:cubicBezTo>
                  <a:cubicBezTo>
                    <a:pt x="2639" y="591"/>
                    <a:pt x="2625" y="596"/>
                    <a:pt x="2625" y="596"/>
                  </a:cubicBezTo>
                  <a:cubicBezTo>
                    <a:pt x="2626" y="597"/>
                    <a:pt x="2643" y="591"/>
                    <a:pt x="2645" y="590"/>
                  </a:cubicBezTo>
                  <a:cubicBezTo>
                    <a:pt x="2648" y="588"/>
                    <a:pt x="2636" y="583"/>
                    <a:pt x="2635" y="583"/>
                  </a:cubicBezTo>
                  <a:cubicBezTo>
                    <a:pt x="2629" y="581"/>
                    <a:pt x="2623" y="578"/>
                    <a:pt x="2618" y="573"/>
                  </a:cubicBezTo>
                  <a:cubicBezTo>
                    <a:pt x="2614" y="570"/>
                    <a:pt x="2612" y="558"/>
                    <a:pt x="2605" y="564"/>
                  </a:cubicBezTo>
                  <a:cubicBezTo>
                    <a:pt x="2599" y="569"/>
                    <a:pt x="2595" y="576"/>
                    <a:pt x="2588" y="581"/>
                  </a:cubicBezTo>
                  <a:cubicBezTo>
                    <a:pt x="2573" y="591"/>
                    <a:pt x="2552" y="589"/>
                    <a:pt x="2536" y="582"/>
                  </a:cubicBezTo>
                  <a:cubicBezTo>
                    <a:pt x="2529" y="578"/>
                    <a:pt x="2522" y="573"/>
                    <a:pt x="2517" y="567"/>
                  </a:cubicBezTo>
                  <a:cubicBezTo>
                    <a:pt x="2514" y="564"/>
                    <a:pt x="2513" y="560"/>
                    <a:pt x="2511" y="557"/>
                  </a:cubicBezTo>
                  <a:cubicBezTo>
                    <a:pt x="2509" y="555"/>
                    <a:pt x="2506" y="560"/>
                    <a:pt x="2506" y="562"/>
                  </a:cubicBezTo>
                  <a:cubicBezTo>
                    <a:pt x="2502" y="569"/>
                    <a:pt x="2496" y="575"/>
                    <a:pt x="2489" y="580"/>
                  </a:cubicBezTo>
                  <a:cubicBezTo>
                    <a:pt x="2486" y="582"/>
                    <a:pt x="2482" y="585"/>
                    <a:pt x="2478" y="586"/>
                  </a:cubicBezTo>
                  <a:cubicBezTo>
                    <a:pt x="2475" y="587"/>
                    <a:pt x="2472" y="587"/>
                    <a:pt x="2469" y="587"/>
                  </a:cubicBezTo>
                  <a:cubicBezTo>
                    <a:pt x="2469" y="587"/>
                    <a:pt x="2464" y="587"/>
                    <a:pt x="2464" y="588"/>
                  </a:cubicBezTo>
                  <a:cubicBezTo>
                    <a:pt x="2465" y="590"/>
                    <a:pt x="2472" y="591"/>
                    <a:pt x="2474" y="592"/>
                  </a:cubicBezTo>
                  <a:cubicBezTo>
                    <a:pt x="2482" y="596"/>
                    <a:pt x="2490" y="601"/>
                    <a:pt x="2495" y="608"/>
                  </a:cubicBezTo>
                  <a:cubicBezTo>
                    <a:pt x="2504" y="622"/>
                    <a:pt x="2501" y="643"/>
                    <a:pt x="2492" y="656"/>
                  </a:cubicBezTo>
                  <a:cubicBezTo>
                    <a:pt x="2483" y="668"/>
                    <a:pt x="2467" y="672"/>
                    <a:pt x="2453" y="670"/>
                  </a:cubicBezTo>
                  <a:cubicBezTo>
                    <a:pt x="2440" y="668"/>
                    <a:pt x="2430" y="659"/>
                    <a:pt x="2425" y="648"/>
                  </a:cubicBezTo>
                  <a:cubicBezTo>
                    <a:pt x="2420" y="637"/>
                    <a:pt x="2419" y="624"/>
                    <a:pt x="2424" y="613"/>
                  </a:cubicBezTo>
                  <a:cubicBezTo>
                    <a:pt x="2426" y="607"/>
                    <a:pt x="2429" y="602"/>
                    <a:pt x="2434" y="598"/>
                  </a:cubicBezTo>
                  <a:cubicBezTo>
                    <a:pt x="2437" y="596"/>
                    <a:pt x="2439" y="594"/>
                    <a:pt x="2443" y="593"/>
                  </a:cubicBezTo>
                  <a:cubicBezTo>
                    <a:pt x="2444" y="592"/>
                    <a:pt x="2446" y="592"/>
                    <a:pt x="2448" y="591"/>
                  </a:cubicBezTo>
                  <a:cubicBezTo>
                    <a:pt x="2448" y="591"/>
                    <a:pt x="2448" y="591"/>
                    <a:pt x="2447" y="592"/>
                  </a:cubicBezTo>
                  <a:cubicBezTo>
                    <a:pt x="2448" y="591"/>
                    <a:pt x="2457" y="589"/>
                    <a:pt x="2457" y="589"/>
                  </a:cubicBezTo>
                  <a:cubicBezTo>
                    <a:pt x="2457" y="586"/>
                    <a:pt x="2444" y="587"/>
                    <a:pt x="2443" y="586"/>
                  </a:cubicBezTo>
                  <a:cubicBezTo>
                    <a:pt x="2443" y="586"/>
                    <a:pt x="2443" y="586"/>
                    <a:pt x="2443" y="586"/>
                  </a:cubicBezTo>
                  <a:cubicBezTo>
                    <a:pt x="2437" y="583"/>
                    <a:pt x="2431" y="580"/>
                    <a:pt x="2426" y="576"/>
                  </a:cubicBezTo>
                  <a:cubicBezTo>
                    <a:pt x="2424" y="574"/>
                    <a:pt x="2421" y="572"/>
                    <a:pt x="2420" y="570"/>
                  </a:cubicBezTo>
                  <a:cubicBezTo>
                    <a:pt x="2418" y="567"/>
                    <a:pt x="2417" y="563"/>
                    <a:pt x="2413" y="562"/>
                  </a:cubicBezTo>
                  <a:cubicBezTo>
                    <a:pt x="2411" y="562"/>
                    <a:pt x="2408" y="564"/>
                    <a:pt x="2407" y="565"/>
                  </a:cubicBezTo>
                  <a:cubicBezTo>
                    <a:pt x="2404" y="568"/>
                    <a:pt x="2401" y="571"/>
                    <a:pt x="2399" y="574"/>
                  </a:cubicBezTo>
                  <a:cubicBezTo>
                    <a:pt x="2397" y="577"/>
                    <a:pt x="2395" y="579"/>
                    <a:pt x="2392" y="581"/>
                  </a:cubicBezTo>
                  <a:cubicBezTo>
                    <a:pt x="2390" y="582"/>
                    <a:pt x="2385" y="582"/>
                    <a:pt x="2386" y="585"/>
                  </a:cubicBezTo>
                  <a:cubicBezTo>
                    <a:pt x="2387" y="588"/>
                    <a:pt x="2391" y="589"/>
                    <a:pt x="2393" y="591"/>
                  </a:cubicBezTo>
                  <a:cubicBezTo>
                    <a:pt x="2396" y="593"/>
                    <a:pt x="2400" y="595"/>
                    <a:pt x="2403" y="597"/>
                  </a:cubicBezTo>
                  <a:cubicBezTo>
                    <a:pt x="2409" y="603"/>
                    <a:pt x="2412" y="612"/>
                    <a:pt x="2413" y="620"/>
                  </a:cubicBezTo>
                  <a:cubicBezTo>
                    <a:pt x="2415" y="636"/>
                    <a:pt x="2410" y="655"/>
                    <a:pt x="2398" y="667"/>
                  </a:cubicBezTo>
                  <a:cubicBezTo>
                    <a:pt x="2386" y="679"/>
                    <a:pt x="2366" y="681"/>
                    <a:pt x="2349" y="676"/>
                  </a:cubicBezTo>
                  <a:cubicBezTo>
                    <a:pt x="2341" y="674"/>
                    <a:pt x="2334" y="670"/>
                    <a:pt x="2328" y="665"/>
                  </a:cubicBezTo>
                  <a:cubicBezTo>
                    <a:pt x="2325" y="662"/>
                    <a:pt x="2323" y="660"/>
                    <a:pt x="2322" y="656"/>
                  </a:cubicBezTo>
                  <a:cubicBezTo>
                    <a:pt x="2320" y="653"/>
                    <a:pt x="2318" y="651"/>
                    <a:pt x="2316" y="654"/>
                  </a:cubicBezTo>
                  <a:cubicBezTo>
                    <a:pt x="2311" y="660"/>
                    <a:pt x="2310" y="666"/>
                    <a:pt x="2304" y="670"/>
                  </a:cubicBezTo>
                  <a:cubicBezTo>
                    <a:pt x="2301" y="672"/>
                    <a:pt x="2298" y="674"/>
                    <a:pt x="2295" y="676"/>
                  </a:cubicBezTo>
                  <a:cubicBezTo>
                    <a:pt x="2294" y="676"/>
                    <a:pt x="2289" y="678"/>
                    <a:pt x="2289" y="679"/>
                  </a:cubicBezTo>
                  <a:cubicBezTo>
                    <a:pt x="2288" y="681"/>
                    <a:pt x="2294" y="684"/>
                    <a:pt x="2295" y="685"/>
                  </a:cubicBezTo>
                  <a:cubicBezTo>
                    <a:pt x="2299" y="687"/>
                    <a:pt x="2302" y="689"/>
                    <a:pt x="2305" y="692"/>
                  </a:cubicBezTo>
                  <a:cubicBezTo>
                    <a:pt x="2310" y="698"/>
                    <a:pt x="2313" y="705"/>
                    <a:pt x="2315" y="712"/>
                  </a:cubicBezTo>
                  <a:cubicBezTo>
                    <a:pt x="2319" y="728"/>
                    <a:pt x="2317" y="745"/>
                    <a:pt x="2307" y="758"/>
                  </a:cubicBezTo>
                  <a:cubicBezTo>
                    <a:pt x="2305" y="761"/>
                    <a:pt x="2303" y="763"/>
                    <a:pt x="2300" y="765"/>
                  </a:cubicBezTo>
                  <a:cubicBezTo>
                    <a:pt x="2296" y="768"/>
                    <a:pt x="2292" y="768"/>
                    <a:pt x="2288" y="770"/>
                  </a:cubicBezTo>
                  <a:cubicBezTo>
                    <a:pt x="2284" y="773"/>
                    <a:pt x="2289" y="775"/>
                    <a:pt x="2291" y="776"/>
                  </a:cubicBezTo>
                  <a:cubicBezTo>
                    <a:pt x="2295" y="778"/>
                    <a:pt x="2299" y="780"/>
                    <a:pt x="2302" y="784"/>
                  </a:cubicBezTo>
                  <a:cubicBezTo>
                    <a:pt x="2314" y="796"/>
                    <a:pt x="2320" y="814"/>
                    <a:pt x="2318" y="831"/>
                  </a:cubicBezTo>
                  <a:cubicBezTo>
                    <a:pt x="2317" y="839"/>
                    <a:pt x="2313" y="848"/>
                    <a:pt x="2307" y="855"/>
                  </a:cubicBezTo>
                  <a:cubicBezTo>
                    <a:pt x="2305" y="858"/>
                    <a:pt x="2301" y="860"/>
                    <a:pt x="2298" y="863"/>
                  </a:cubicBezTo>
                  <a:cubicBezTo>
                    <a:pt x="2296" y="863"/>
                    <a:pt x="2290" y="866"/>
                    <a:pt x="2291" y="869"/>
                  </a:cubicBezTo>
                  <a:cubicBezTo>
                    <a:pt x="2292" y="870"/>
                    <a:pt x="2294" y="872"/>
                    <a:pt x="2296" y="873"/>
                  </a:cubicBezTo>
                  <a:cubicBezTo>
                    <a:pt x="2298" y="875"/>
                    <a:pt x="2301" y="877"/>
                    <a:pt x="2304" y="879"/>
                  </a:cubicBezTo>
                  <a:cubicBezTo>
                    <a:pt x="2310" y="883"/>
                    <a:pt x="2313" y="886"/>
                    <a:pt x="2316" y="892"/>
                  </a:cubicBezTo>
                  <a:cubicBezTo>
                    <a:pt x="2318" y="896"/>
                    <a:pt x="2319" y="900"/>
                    <a:pt x="2321" y="903"/>
                  </a:cubicBezTo>
                  <a:cubicBezTo>
                    <a:pt x="2323" y="905"/>
                    <a:pt x="2324" y="902"/>
                    <a:pt x="2325" y="901"/>
                  </a:cubicBezTo>
                  <a:cubicBezTo>
                    <a:pt x="2328" y="896"/>
                    <a:pt x="2329" y="889"/>
                    <a:pt x="2334" y="885"/>
                  </a:cubicBezTo>
                  <a:cubicBezTo>
                    <a:pt x="2348" y="874"/>
                    <a:pt x="2369" y="873"/>
                    <a:pt x="2385" y="880"/>
                  </a:cubicBezTo>
                  <a:cubicBezTo>
                    <a:pt x="2401" y="887"/>
                    <a:pt x="2409" y="906"/>
                    <a:pt x="2407" y="923"/>
                  </a:cubicBezTo>
                  <a:cubicBezTo>
                    <a:pt x="2404" y="951"/>
                    <a:pt x="2370" y="970"/>
                    <a:pt x="2345" y="957"/>
                  </a:cubicBezTo>
                  <a:cubicBezTo>
                    <a:pt x="2339" y="953"/>
                    <a:pt x="2333" y="948"/>
                    <a:pt x="2329" y="943"/>
                  </a:cubicBezTo>
                  <a:cubicBezTo>
                    <a:pt x="2327" y="940"/>
                    <a:pt x="2325" y="937"/>
                    <a:pt x="2324" y="934"/>
                  </a:cubicBezTo>
                  <a:cubicBezTo>
                    <a:pt x="2323" y="933"/>
                    <a:pt x="2323" y="930"/>
                    <a:pt x="2321" y="932"/>
                  </a:cubicBezTo>
                  <a:cubicBezTo>
                    <a:pt x="2318" y="936"/>
                    <a:pt x="2317" y="942"/>
                    <a:pt x="2314" y="946"/>
                  </a:cubicBezTo>
                  <a:cubicBezTo>
                    <a:pt x="2309" y="953"/>
                    <a:pt x="2303" y="960"/>
                    <a:pt x="2295" y="965"/>
                  </a:cubicBezTo>
                  <a:cubicBezTo>
                    <a:pt x="2295" y="965"/>
                    <a:pt x="2295" y="965"/>
                    <a:pt x="2296" y="965"/>
                  </a:cubicBezTo>
                  <a:cubicBezTo>
                    <a:pt x="2295" y="965"/>
                    <a:pt x="2291" y="966"/>
                    <a:pt x="2290" y="966"/>
                  </a:cubicBezTo>
                  <a:cubicBezTo>
                    <a:pt x="2288" y="967"/>
                    <a:pt x="2290" y="968"/>
                    <a:pt x="2291" y="969"/>
                  </a:cubicBezTo>
                  <a:cubicBezTo>
                    <a:pt x="2295" y="974"/>
                    <a:pt x="2301" y="978"/>
                    <a:pt x="2305" y="983"/>
                  </a:cubicBezTo>
                  <a:cubicBezTo>
                    <a:pt x="2311" y="988"/>
                    <a:pt x="2314" y="993"/>
                    <a:pt x="2317" y="1000"/>
                  </a:cubicBezTo>
                  <a:cubicBezTo>
                    <a:pt x="2319" y="1009"/>
                    <a:pt x="2319" y="1018"/>
                    <a:pt x="2317" y="1026"/>
                  </a:cubicBezTo>
                  <a:cubicBezTo>
                    <a:pt x="2312" y="1043"/>
                    <a:pt x="2298" y="1056"/>
                    <a:pt x="2281" y="1061"/>
                  </a:cubicBezTo>
                  <a:cubicBezTo>
                    <a:pt x="2273" y="1063"/>
                    <a:pt x="2264" y="1063"/>
                    <a:pt x="2255" y="1061"/>
                  </a:cubicBezTo>
                  <a:cubicBezTo>
                    <a:pt x="2248" y="1059"/>
                    <a:pt x="2239" y="1056"/>
                    <a:pt x="2233" y="1050"/>
                  </a:cubicBezTo>
                  <a:cubicBezTo>
                    <a:pt x="2232" y="1048"/>
                    <a:pt x="2224" y="1034"/>
                    <a:pt x="2222" y="1035"/>
                  </a:cubicBezTo>
                  <a:cubicBezTo>
                    <a:pt x="2219" y="1036"/>
                    <a:pt x="2218" y="1041"/>
                    <a:pt x="2217" y="1043"/>
                  </a:cubicBezTo>
                  <a:cubicBezTo>
                    <a:pt x="2215" y="1047"/>
                    <a:pt x="2212" y="1050"/>
                    <a:pt x="2209" y="1053"/>
                  </a:cubicBezTo>
                  <a:cubicBezTo>
                    <a:pt x="2206" y="1056"/>
                    <a:pt x="2203" y="1059"/>
                    <a:pt x="2199" y="1060"/>
                  </a:cubicBezTo>
                  <a:cubicBezTo>
                    <a:pt x="2197" y="1061"/>
                    <a:pt x="2191" y="1062"/>
                    <a:pt x="2193" y="1065"/>
                  </a:cubicBezTo>
                  <a:cubicBezTo>
                    <a:pt x="2196" y="1070"/>
                    <a:pt x="2204" y="1072"/>
                    <a:pt x="2209" y="1077"/>
                  </a:cubicBezTo>
                  <a:cubicBezTo>
                    <a:pt x="2226" y="1098"/>
                    <a:pt x="2223" y="1132"/>
                    <a:pt x="2202" y="1149"/>
                  </a:cubicBezTo>
                  <a:cubicBezTo>
                    <a:pt x="2190" y="1159"/>
                    <a:pt x="2173" y="1161"/>
                    <a:pt x="2158" y="1157"/>
                  </a:cubicBezTo>
                  <a:cubicBezTo>
                    <a:pt x="2149" y="1154"/>
                    <a:pt x="2142" y="1148"/>
                    <a:pt x="2136" y="1141"/>
                  </a:cubicBezTo>
                  <a:cubicBezTo>
                    <a:pt x="2134" y="1139"/>
                    <a:pt x="2132" y="1137"/>
                    <a:pt x="2131" y="1135"/>
                  </a:cubicBezTo>
                  <a:cubicBezTo>
                    <a:pt x="2130" y="1132"/>
                    <a:pt x="2128" y="1128"/>
                    <a:pt x="2125" y="1130"/>
                  </a:cubicBezTo>
                  <a:cubicBezTo>
                    <a:pt x="2122" y="1132"/>
                    <a:pt x="2124" y="1136"/>
                    <a:pt x="2123" y="1138"/>
                  </a:cubicBezTo>
                  <a:cubicBezTo>
                    <a:pt x="2121" y="1142"/>
                    <a:pt x="2117" y="1145"/>
                    <a:pt x="2113" y="1148"/>
                  </a:cubicBezTo>
                  <a:cubicBezTo>
                    <a:pt x="2109" y="1152"/>
                    <a:pt x="2105" y="1154"/>
                    <a:pt x="2101" y="1157"/>
                  </a:cubicBezTo>
                  <a:cubicBezTo>
                    <a:pt x="2099" y="1158"/>
                    <a:pt x="2091" y="1162"/>
                    <a:pt x="2092" y="1164"/>
                  </a:cubicBezTo>
                  <a:cubicBezTo>
                    <a:pt x="2093" y="1167"/>
                    <a:pt x="2099" y="1169"/>
                    <a:pt x="2101" y="1170"/>
                  </a:cubicBezTo>
                  <a:cubicBezTo>
                    <a:pt x="2105" y="1172"/>
                    <a:pt x="2108" y="1174"/>
                    <a:pt x="2110" y="1177"/>
                  </a:cubicBezTo>
                  <a:cubicBezTo>
                    <a:pt x="2115" y="1183"/>
                    <a:pt x="2117" y="1189"/>
                    <a:pt x="2119" y="1195"/>
                  </a:cubicBezTo>
                  <a:cubicBezTo>
                    <a:pt x="2121" y="1209"/>
                    <a:pt x="2118" y="1224"/>
                    <a:pt x="2110" y="1235"/>
                  </a:cubicBezTo>
                  <a:cubicBezTo>
                    <a:pt x="2099" y="1248"/>
                    <a:pt x="2082" y="1253"/>
                    <a:pt x="2065" y="1249"/>
                  </a:cubicBezTo>
                  <a:cubicBezTo>
                    <a:pt x="2056" y="1246"/>
                    <a:pt x="2047" y="1241"/>
                    <a:pt x="2041" y="1234"/>
                  </a:cubicBezTo>
                  <a:cubicBezTo>
                    <a:pt x="2038" y="1231"/>
                    <a:pt x="2035" y="1227"/>
                    <a:pt x="2034" y="1223"/>
                  </a:cubicBezTo>
                  <a:cubicBezTo>
                    <a:pt x="2034" y="1221"/>
                    <a:pt x="2034" y="1216"/>
                    <a:pt x="2031" y="1219"/>
                  </a:cubicBezTo>
                  <a:cubicBezTo>
                    <a:pt x="2028" y="1220"/>
                    <a:pt x="2028" y="1224"/>
                    <a:pt x="2028" y="1226"/>
                  </a:cubicBezTo>
                  <a:cubicBezTo>
                    <a:pt x="2027" y="1230"/>
                    <a:pt x="2025" y="1233"/>
                    <a:pt x="2023" y="1235"/>
                  </a:cubicBezTo>
                  <a:cubicBezTo>
                    <a:pt x="2019" y="1239"/>
                    <a:pt x="2016" y="1242"/>
                    <a:pt x="2012" y="1246"/>
                  </a:cubicBezTo>
                  <a:cubicBezTo>
                    <a:pt x="2009" y="1248"/>
                    <a:pt x="2006" y="1250"/>
                    <a:pt x="2003" y="1252"/>
                  </a:cubicBezTo>
                  <a:cubicBezTo>
                    <a:pt x="2000" y="1254"/>
                    <a:pt x="1999" y="1256"/>
                    <a:pt x="2003" y="1258"/>
                  </a:cubicBezTo>
                  <a:cubicBezTo>
                    <a:pt x="2006" y="1260"/>
                    <a:pt x="2010" y="1261"/>
                    <a:pt x="2013" y="1264"/>
                  </a:cubicBezTo>
                  <a:cubicBezTo>
                    <a:pt x="2019" y="1269"/>
                    <a:pt x="2023" y="1275"/>
                    <a:pt x="2025" y="1282"/>
                  </a:cubicBezTo>
                  <a:cubicBezTo>
                    <a:pt x="2031" y="1297"/>
                    <a:pt x="2031" y="1314"/>
                    <a:pt x="2024" y="1328"/>
                  </a:cubicBezTo>
                  <a:cubicBezTo>
                    <a:pt x="2021" y="1333"/>
                    <a:pt x="2016" y="1342"/>
                    <a:pt x="2010" y="1343"/>
                  </a:cubicBezTo>
                  <a:cubicBezTo>
                    <a:pt x="2007" y="1343"/>
                    <a:pt x="2003" y="1344"/>
                    <a:pt x="2001" y="1345"/>
                  </a:cubicBezTo>
                  <a:cubicBezTo>
                    <a:pt x="1998" y="1347"/>
                    <a:pt x="2001" y="1351"/>
                    <a:pt x="2002" y="1352"/>
                  </a:cubicBezTo>
                  <a:cubicBezTo>
                    <a:pt x="2005" y="1354"/>
                    <a:pt x="2008" y="1356"/>
                    <a:pt x="2011" y="1357"/>
                  </a:cubicBezTo>
                  <a:cubicBezTo>
                    <a:pt x="2015" y="1359"/>
                    <a:pt x="2017" y="1361"/>
                    <a:pt x="2019" y="1364"/>
                  </a:cubicBezTo>
                  <a:cubicBezTo>
                    <a:pt x="2024" y="1370"/>
                    <a:pt x="2028" y="1377"/>
                    <a:pt x="2030" y="1385"/>
                  </a:cubicBezTo>
                  <a:cubicBezTo>
                    <a:pt x="2033" y="1400"/>
                    <a:pt x="2030" y="1417"/>
                    <a:pt x="2021" y="1429"/>
                  </a:cubicBezTo>
                  <a:cubicBezTo>
                    <a:pt x="2017" y="1436"/>
                    <a:pt x="2011" y="1441"/>
                    <a:pt x="2004" y="1444"/>
                  </a:cubicBezTo>
                  <a:cubicBezTo>
                    <a:pt x="2002" y="1445"/>
                    <a:pt x="2001" y="1446"/>
                    <a:pt x="1999" y="1447"/>
                  </a:cubicBezTo>
                  <a:cubicBezTo>
                    <a:pt x="1997" y="1447"/>
                    <a:pt x="1994" y="1447"/>
                    <a:pt x="1992" y="1447"/>
                  </a:cubicBezTo>
                  <a:cubicBezTo>
                    <a:pt x="1989" y="1448"/>
                    <a:pt x="1992" y="1451"/>
                    <a:pt x="1993" y="1452"/>
                  </a:cubicBezTo>
                  <a:cubicBezTo>
                    <a:pt x="1998" y="1456"/>
                    <a:pt x="2004" y="1458"/>
                    <a:pt x="2010" y="1461"/>
                  </a:cubicBezTo>
                  <a:cubicBezTo>
                    <a:pt x="2015" y="1464"/>
                    <a:pt x="2020" y="1471"/>
                    <a:pt x="2022" y="1476"/>
                  </a:cubicBezTo>
                  <a:cubicBezTo>
                    <a:pt x="2027" y="1489"/>
                    <a:pt x="2025" y="1504"/>
                    <a:pt x="2018" y="1516"/>
                  </a:cubicBezTo>
                  <a:cubicBezTo>
                    <a:pt x="2011" y="1529"/>
                    <a:pt x="1998" y="1537"/>
                    <a:pt x="1983" y="1538"/>
                  </a:cubicBezTo>
                  <a:cubicBezTo>
                    <a:pt x="1974" y="1539"/>
                    <a:pt x="1964" y="1536"/>
                    <a:pt x="1956" y="1531"/>
                  </a:cubicBezTo>
                  <a:cubicBezTo>
                    <a:pt x="1951" y="1527"/>
                    <a:pt x="1941" y="1521"/>
                    <a:pt x="1940" y="1514"/>
                  </a:cubicBezTo>
                  <a:cubicBezTo>
                    <a:pt x="1939" y="1512"/>
                    <a:pt x="1940" y="1505"/>
                    <a:pt x="1937" y="1508"/>
                  </a:cubicBezTo>
                  <a:cubicBezTo>
                    <a:pt x="1935" y="1511"/>
                    <a:pt x="1933" y="1515"/>
                    <a:pt x="1931" y="1518"/>
                  </a:cubicBezTo>
                  <a:cubicBezTo>
                    <a:pt x="1928" y="1524"/>
                    <a:pt x="1924" y="1529"/>
                    <a:pt x="1919" y="1534"/>
                  </a:cubicBezTo>
                  <a:cubicBezTo>
                    <a:pt x="1905" y="1547"/>
                    <a:pt x="1887" y="1551"/>
                    <a:pt x="1869" y="1546"/>
                  </a:cubicBezTo>
                  <a:cubicBezTo>
                    <a:pt x="1861" y="1544"/>
                    <a:pt x="1854" y="1538"/>
                    <a:pt x="1848" y="1533"/>
                  </a:cubicBezTo>
                  <a:cubicBezTo>
                    <a:pt x="1844" y="1529"/>
                    <a:pt x="1841" y="1519"/>
                    <a:pt x="1833" y="1522"/>
                  </a:cubicBezTo>
                  <a:cubicBezTo>
                    <a:pt x="1830" y="1524"/>
                    <a:pt x="1830" y="1528"/>
                    <a:pt x="1828" y="1530"/>
                  </a:cubicBezTo>
                  <a:cubicBezTo>
                    <a:pt x="1826" y="1534"/>
                    <a:pt x="1822" y="1536"/>
                    <a:pt x="1818" y="1538"/>
                  </a:cubicBezTo>
                  <a:cubicBezTo>
                    <a:pt x="1817" y="1539"/>
                    <a:pt x="1812" y="1541"/>
                    <a:pt x="1812" y="1544"/>
                  </a:cubicBezTo>
                  <a:cubicBezTo>
                    <a:pt x="1812" y="1547"/>
                    <a:pt x="1817" y="1549"/>
                    <a:pt x="1819" y="1550"/>
                  </a:cubicBezTo>
                  <a:cubicBezTo>
                    <a:pt x="1821" y="1551"/>
                    <a:pt x="1823" y="1552"/>
                    <a:pt x="1825" y="1554"/>
                  </a:cubicBezTo>
                  <a:cubicBezTo>
                    <a:pt x="1828" y="1557"/>
                    <a:pt x="1830" y="1561"/>
                    <a:pt x="1832" y="1564"/>
                  </a:cubicBezTo>
                  <a:cubicBezTo>
                    <a:pt x="1837" y="1573"/>
                    <a:pt x="1840" y="1581"/>
                    <a:pt x="1840" y="1590"/>
                  </a:cubicBezTo>
                  <a:cubicBezTo>
                    <a:pt x="1840" y="1609"/>
                    <a:pt x="1829" y="1627"/>
                    <a:pt x="1813" y="1634"/>
                  </a:cubicBezTo>
                  <a:cubicBezTo>
                    <a:pt x="1809" y="1636"/>
                    <a:pt x="1805" y="1637"/>
                    <a:pt x="1802" y="1638"/>
                  </a:cubicBezTo>
                  <a:cubicBezTo>
                    <a:pt x="1798" y="1639"/>
                    <a:pt x="1805" y="1642"/>
                    <a:pt x="1806" y="1643"/>
                  </a:cubicBezTo>
                  <a:cubicBezTo>
                    <a:pt x="1813" y="1647"/>
                    <a:pt x="1820" y="1652"/>
                    <a:pt x="1825" y="1659"/>
                  </a:cubicBezTo>
                  <a:cubicBezTo>
                    <a:pt x="1835" y="1674"/>
                    <a:pt x="1838" y="1695"/>
                    <a:pt x="1827" y="1711"/>
                  </a:cubicBezTo>
                  <a:cubicBezTo>
                    <a:pt x="1816" y="1724"/>
                    <a:pt x="1797" y="1734"/>
                    <a:pt x="1780" y="1731"/>
                  </a:cubicBezTo>
                  <a:cubicBezTo>
                    <a:pt x="1771" y="1730"/>
                    <a:pt x="1763" y="1726"/>
                    <a:pt x="1757" y="1719"/>
                  </a:cubicBezTo>
                  <a:cubicBezTo>
                    <a:pt x="1754" y="1716"/>
                    <a:pt x="1752" y="1714"/>
                    <a:pt x="1750" y="1711"/>
                  </a:cubicBezTo>
                  <a:cubicBezTo>
                    <a:pt x="1749" y="1709"/>
                    <a:pt x="1748" y="1704"/>
                    <a:pt x="1746" y="1704"/>
                  </a:cubicBezTo>
                  <a:cubicBezTo>
                    <a:pt x="1743" y="1703"/>
                    <a:pt x="1742" y="1707"/>
                    <a:pt x="1741" y="1710"/>
                  </a:cubicBezTo>
                  <a:cubicBezTo>
                    <a:pt x="1740" y="1714"/>
                    <a:pt x="1738" y="1716"/>
                    <a:pt x="1735" y="1720"/>
                  </a:cubicBezTo>
                  <a:cubicBezTo>
                    <a:pt x="1728" y="1727"/>
                    <a:pt x="1719" y="1733"/>
                    <a:pt x="1710" y="1738"/>
                  </a:cubicBezTo>
                  <a:cubicBezTo>
                    <a:pt x="1708" y="1739"/>
                    <a:pt x="1704" y="1741"/>
                    <a:pt x="1708" y="1742"/>
                  </a:cubicBezTo>
                  <a:cubicBezTo>
                    <a:pt x="1711" y="1743"/>
                    <a:pt x="1714" y="1743"/>
                    <a:pt x="1716" y="1745"/>
                  </a:cubicBezTo>
                  <a:cubicBezTo>
                    <a:pt x="1724" y="1749"/>
                    <a:pt x="1731" y="1756"/>
                    <a:pt x="1735" y="1764"/>
                  </a:cubicBezTo>
                  <a:cubicBezTo>
                    <a:pt x="1745" y="1782"/>
                    <a:pt x="1742" y="1803"/>
                    <a:pt x="1728" y="1818"/>
                  </a:cubicBezTo>
                  <a:cubicBezTo>
                    <a:pt x="1716" y="1832"/>
                    <a:pt x="1696" y="1838"/>
                    <a:pt x="1678" y="1832"/>
                  </a:cubicBezTo>
                  <a:cubicBezTo>
                    <a:pt x="1662" y="1826"/>
                    <a:pt x="1648" y="1812"/>
                    <a:pt x="1644" y="1795"/>
                  </a:cubicBezTo>
                  <a:cubicBezTo>
                    <a:pt x="1641" y="1776"/>
                    <a:pt x="1650" y="1756"/>
                    <a:pt x="1667" y="1745"/>
                  </a:cubicBezTo>
                  <a:cubicBezTo>
                    <a:pt x="1670" y="1743"/>
                    <a:pt x="1674" y="1742"/>
                    <a:pt x="1677" y="1740"/>
                  </a:cubicBezTo>
                  <a:cubicBezTo>
                    <a:pt x="1680" y="1739"/>
                    <a:pt x="1672" y="1735"/>
                    <a:pt x="1670" y="1735"/>
                  </a:cubicBezTo>
                  <a:cubicBezTo>
                    <a:pt x="1662" y="1730"/>
                    <a:pt x="1653" y="1724"/>
                    <a:pt x="1647" y="1716"/>
                  </a:cubicBezTo>
                  <a:cubicBezTo>
                    <a:pt x="1645" y="1713"/>
                    <a:pt x="1644" y="1710"/>
                    <a:pt x="1643" y="1707"/>
                  </a:cubicBezTo>
                  <a:cubicBezTo>
                    <a:pt x="1642" y="1705"/>
                    <a:pt x="1641" y="1699"/>
                    <a:pt x="1638" y="1701"/>
                  </a:cubicBezTo>
                  <a:cubicBezTo>
                    <a:pt x="1635" y="1702"/>
                    <a:pt x="1635" y="1707"/>
                    <a:pt x="1634" y="1709"/>
                  </a:cubicBezTo>
                  <a:cubicBezTo>
                    <a:pt x="1633" y="1713"/>
                    <a:pt x="1631" y="1715"/>
                    <a:pt x="1628" y="1718"/>
                  </a:cubicBezTo>
                  <a:cubicBezTo>
                    <a:pt x="1616" y="1730"/>
                    <a:pt x="1593" y="1736"/>
                    <a:pt x="1577" y="1727"/>
                  </a:cubicBezTo>
                  <a:cubicBezTo>
                    <a:pt x="1562" y="1719"/>
                    <a:pt x="1552" y="1701"/>
                    <a:pt x="1552" y="1684"/>
                  </a:cubicBezTo>
                  <a:cubicBezTo>
                    <a:pt x="1552" y="1663"/>
                    <a:pt x="1567" y="1649"/>
                    <a:pt x="1585" y="1642"/>
                  </a:cubicBezTo>
                  <a:cubicBezTo>
                    <a:pt x="1586" y="1642"/>
                    <a:pt x="1591" y="1640"/>
                    <a:pt x="1588" y="1639"/>
                  </a:cubicBezTo>
                  <a:cubicBezTo>
                    <a:pt x="1585" y="1638"/>
                    <a:pt x="1582" y="1638"/>
                    <a:pt x="1580" y="1638"/>
                  </a:cubicBezTo>
                  <a:cubicBezTo>
                    <a:pt x="1573" y="1637"/>
                    <a:pt x="1567" y="1631"/>
                    <a:pt x="1562" y="1627"/>
                  </a:cubicBezTo>
                  <a:cubicBezTo>
                    <a:pt x="1551" y="1615"/>
                    <a:pt x="1545" y="1598"/>
                    <a:pt x="1547" y="1582"/>
                  </a:cubicBezTo>
                  <a:cubicBezTo>
                    <a:pt x="1548" y="1574"/>
                    <a:pt x="1551" y="1566"/>
                    <a:pt x="1556" y="1559"/>
                  </a:cubicBezTo>
                  <a:cubicBezTo>
                    <a:pt x="1558" y="1556"/>
                    <a:pt x="1560" y="1554"/>
                    <a:pt x="1563" y="1552"/>
                  </a:cubicBezTo>
                  <a:cubicBezTo>
                    <a:pt x="1566" y="1551"/>
                    <a:pt x="1570" y="1549"/>
                    <a:pt x="1573" y="1547"/>
                  </a:cubicBezTo>
                  <a:cubicBezTo>
                    <a:pt x="1575" y="1545"/>
                    <a:pt x="1576" y="1543"/>
                    <a:pt x="1573" y="1541"/>
                  </a:cubicBezTo>
                  <a:cubicBezTo>
                    <a:pt x="1570" y="1539"/>
                    <a:pt x="1567" y="1539"/>
                    <a:pt x="1564" y="1537"/>
                  </a:cubicBezTo>
                  <a:cubicBezTo>
                    <a:pt x="1560" y="1533"/>
                    <a:pt x="1553" y="1528"/>
                    <a:pt x="1551" y="1521"/>
                  </a:cubicBezTo>
                  <a:cubicBezTo>
                    <a:pt x="1550" y="1519"/>
                    <a:pt x="1550" y="1514"/>
                    <a:pt x="1547" y="1514"/>
                  </a:cubicBezTo>
                  <a:cubicBezTo>
                    <a:pt x="1543" y="1515"/>
                    <a:pt x="1541" y="1521"/>
                    <a:pt x="1540" y="1524"/>
                  </a:cubicBezTo>
                  <a:cubicBezTo>
                    <a:pt x="1535" y="1531"/>
                    <a:pt x="1527" y="1535"/>
                    <a:pt x="1519" y="1538"/>
                  </a:cubicBezTo>
                  <a:cubicBezTo>
                    <a:pt x="1510" y="1542"/>
                    <a:pt x="1500" y="1544"/>
                    <a:pt x="1490" y="1542"/>
                  </a:cubicBezTo>
                  <a:cubicBezTo>
                    <a:pt x="1481" y="1541"/>
                    <a:pt x="1474" y="1537"/>
                    <a:pt x="1468" y="1531"/>
                  </a:cubicBezTo>
                  <a:cubicBezTo>
                    <a:pt x="1465" y="1529"/>
                    <a:pt x="1463" y="1527"/>
                    <a:pt x="1461" y="1525"/>
                  </a:cubicBezTo>
                  <a:cubicBezTo>
                    <a:pt x="1459" y="1523"/>
                    <a:pt x="1458" y="1518"/>
                    <a:pt x="1456" y="1517"/>
                  </a:cubicBezTo>
                  <a:cubicBezTo>
                    <a:pt x="1455" y="1515"/>
                    <a:pt x="1451" y="1522"/>
                    <a:pt x="1451" y="1523"/>
                  </a:cubicBezTo>
                  <a:cubicBezTo>
                    <a:pt x="1448" y="1527"/>
                    <a:pt x="1445" y="1531"/>
                    <a:pt x="1441" y="1534"/>
                  </a:cubicBezTo>
                  <a:cubicBezTo>
                    <a:pt x="1438" y="1536"/>
                    <a:pt x="1434" y="1538"/>
                    <a:pt x="1430" y="1540"/>
                  </a:cubicBezTo>
                  <a:cubicBezTo>
                    <a:pt x="1427" y="1542"/>
                    <a:pt x="1426" y="1544"/>
                    <a:pt x="1429" y="1546"/>
                  </a:cubicBezTo>
                  <a:cubicBezTo>
                    <a:pt x="1433" y="1548"/>
                    <a:pt x="1436" y="1550"/>
                    <a:pt x="1439" y="1552"/>
                  </a:cubicBezTo>
                  <a:cubicBezTo>
                    <a:pt x="1442" y="1556"/>
                    <a:pt x="1445" y="1559"/>
                    <a:pt x="1448" y="1563"/>
                  </a:cubicBezTo>
                  <a:cubicBezTo>
                    <a:pt x="1457" y="1579"/>
                    <a:pt x="1459" y="1599"/>
                    <a:pt x="1449" y="1615"/>
                  </a:cubicBezTo>
                  <a:cubicBezTo>
                    <a:pt x="1434" y="1639"/>
                    <a:pt x="1400" y="1647"/>
                    <a:pt x="1376" y="1632"/>
                  </a:cubicBezTo>
                  <a:cubicBezTo>
                    <a:pt x="1369" y="1628"/>
                    <a:pt x="1364" y="1623"/>
                    <a:pt x="1361" y="1616"/>
                  </a:cubicBezTo>
                  <a:cubicBezTo>
                    <a:pt x="1359" y="1614"/>
                    <a:pt x="1359" y="1612"/>
                    <a:pt x="1356" y="1614"/>
                  </a:cubicBezTo>
                  <a:cubicBezTo>
                    <a:pt x="1354" y="1616"/>
                    <a:pt x="1352" y="1620"/>
                    <a:pt x="1350" y="1623"/>
                  </a:cubicBezTo>
                  <a:cubicBezTo>
                    <a:pt x="1348" y="1625"/>
                    <a:pt x="1347" y="1628"/>
                    <a:pt x="1345" y="1630"/>
                  </a:cubicBezTo>
                  <a:cubicBezTo>
                    <a:pt x="1343" y="1632"/>
                    <a:pt x="1340" y="1633"/>
                    <a:pt x="1337" y="1635"/>
                  </a:cubicBezTo>
                  <a:cubicBezTo>
                    <a:pt x="1335" y="1636"/>
                    <a:pt x="1332" y="1638"/>
                    <a:pt x="1335" y="1641"/>
                  </a:cubicBezTo>
                  <a:cubicBezTo>
                    <a:pt x="1338" y="1644"/>
                    <a:pt x="1342" y="1644"/>
                    <a:pt x="1345" y="1647"/>
                  </a:cubicBezTo>
                  <a:cubicBezTo>
                    <a:pt x="1358" y="1661"/>
                    <a:pt x="1364" y="1683"/>
                    <a:pt x="1358" y="1701"/>
                  </a:cubicBezTo>
                  <a:cubicBezTo>
                    <a:pt x="1355" y="1711"/>
                    <a:pt x="1349" y="1720"/>
                    <a:pt x="1341" y="1727"/>
                  </a:cubicBezTo>
                  <a:cubicBezTo>
                    <a:pt x="1337" y="1730"/>
                    <a:pt x="1334" y="1733"/>
                    <a:pt x="1329" y="1735"/>
                  </a:cubicBezTo>
                  <a:cubicBezTo>
                    <a:pt x="1327" y="1736"/>
                    <a:pt x="1319" y="1736"/>
                    <a:pt x="1318" y="1739"/>
                  </a:cubicBezTo>
                  <a:cubicBezTo>
                    <a:pt x="1317" y="1743"/>
                    <a:pt x="1324" y="1741"/>
                    <a:pt x="1326" y="1742"/>
                  </a:cubicBezTo>
                  <a:cubicBezTo>
                    <a:pt x="1330" y="1743"/>
                    <a:pt x="1334" y="1746"/>
                    <a:pt x="1338" y="1749"/>
                  </a:cubicBezTo>
                  <a:cubicBezTo>
                    <a:pt x="1345" y="1756"/>
                    <a:pt x="1351" y="1764"/>
                    <a:pt x="1354" y="1774"/>
                  </a:cubicBezTo>
                  <a:cubicBezTo>
                    <a:pt x="1358" y="1791"/>
                    <a:pt x="1352" y="1809"/>
                    <a:pt x="1340" y="1821"/>
                  </a:cubicBezTo>
                  <a:cubicBezTo>
                    <a:pt x="1328" y="1833"/>
                    <a:pt x="1309" y="1837"/>
                    <a:pt x="1293" y="1830"/>
                  </a:cubicBezTo>
                  <a:cubicBezTo>
                    <a:pt x="1277" y="1824"/>
                    <a:pt x="1264" y="1809"/>
                    <a:pt x="1261" y="1792"/>
                  </a:cubicBezTo>
                  <a:cubicBezTo>
                    <a:pt x="1260" y="1783"/>
                    <a:pt x="1261" y="1773"/>
                    <a:pt x="1265" y="1765"/>
                  </a:cubicBezTo>
                  <a:cubicBezTo>
                    <a:pt x="1269" y="1758"/>
                    <a:pt x="1277" y="1750"/>
                    <a:pt x="1284" y="1746"/>
                  </a:cubicBezTo>
                  <a:cubicBezTo>
                    <a:pt x="1286" y="1745"/>
                    <a:pt x="1289" y="1744"/>
                    <a:pt x="1291" y="1744"/>
                  </a:cubicBezTo>
                  <a:cubicBezTo>
                    <a:pt x="1292" y="1743"/>
                    <a:pt x="1297" y="1742"/>
                    <a:pt x="1298" y="1740"/>
                  </a:cubicBezTo>
                  <a:cubicBezTo>
                    <a:pt x="1299" y="1736"/>
                    <a:pt x="1288" y="1735"/>
                    <a:pt x="1286" y="1734"/>
                  </a:cubicBezTo>
                  <a:cubicBezTo>
                    <a:pt x="1283" y="1734"/>
                    <a:pt x="1280" y="1731"/>
                    <a:pt x="1279" y="1729"/>
                  </a:cubicBezTo>
                  <a:cubicBezTo>
                    <a:pt x="1276" y="1727"/>
                    <a:pt x="1273" y="1724"/>
                    <a:pt x="1270" y="1721"/>
                  </a:cubicBezTo>
                  <a:cubicBezTo>
                    <a:pt x="1264" y="1713"/>
                    <a:pt x="1260" y="1705"/>
                    <a:pt x="1258" y="1696"/>
                  </a:cubicBezTo>
                  <a:cubicBezTo>
                    <a:pt x="1255" y="1686"/>
                    <a:pt x="1255" y="1676"/>
                    <a:pt x="1259" y="1666"/>
                  </a:cubicBezTo>
                  <a:cubicBezTo>
                    <a:pt x="1262" y="1660"/>
                    <a:pt x="1267" y="1653"/>
                    <a:pt x="1271" y="1648"/>
                  </a:cubicBezTo>
                  <a:cubicBezTo>
                    <a:pt x="1274" y="1645"/>
                    <a:pt x="1277" y="1643"/>
                    <a:pt x="1280" y="1642"/>
                  </a:cubicBezTo>
                  <a:cubicBezTo>
                    <a:pt x="1284" y="1640"/>
                    <a:pt x="1285" y="1638"/>
                    <a:pt x="1282" y="1635"/>
                  </a:cubicBezTo>
                  <a:cubicBezTo>
                    <a:pt x="1279" y="1633"/>
                    <a:pt x="1276" y="1632"/>
                    <a:pt x="1273" y="1631"/>
                  </a:cubicBezTo>
                  <a:cubicBezTo>
                    <a:pt x="1270" y="1630"/>
                    <a:pt x="1269" y="1628"/>
                    <a:pt x="1267" y="1625"/>
                  </a:cubicBezTo>
                  <a:cubicBezTo>
                    <a:pt x="1265" y="1623"/>
                    <a:pt x="1263" y="1621"/>
                    <a:pt x="1261" y="1618"/>
                  </a:cubicBezTo>
                  <a:cubicBezTo>
                    <a:pt x="1260" y="1616"/>
                    <a:pt x="1260" y="1609"/>
                    <a:pt x="1257" y="1610"/>
                  </a:cubicBezTo>
                  <a:cubicBezTo>
                    <a:pt x="1252" y="1612"/>
                    <a:pt x="1247" y="1620"/>
                    <a:pt x="1244" y="1624"/>
                  </a:cubicBezTo>
                  <a:cubicBezTo>
                    <a:pt x="1240" y="1629"/>
                    <a:pt x="1235" y="1632"/>
                    <a:pt x="1229" y="1635"/>
                  </a:cubicBezTo>
                  <a:cubicBezTo>
                    <a:pt x="1222" y="1637"/>
                    <a:pt x="1214" y="1638"/>
                    <a:pt x="1207" y="1637"/>
                  </a:cubicBezTo>
                  <a:cubicBezTo>
                    <a:pt x="1193" y="1635"/>
                    <a:pt x="1179" y="1627"/>
                    <a:pt x="1172" y="1615"/>
                  </a:cubicBezTo>
                  <a:cubicBezTo>
                    <a:pt x="1163" y="1601"/>
                    <a:pt x="1163" y="1581"/>
                    <a:pt x="1171" y="1566"/>
                  </a:cubicBezTo>
                  <a:cubicBezTo>
                    <a:pt x="1176" y="1558"/>
                    <a:pt x="1184" y="1551"/>
                    <a:pt x="1193" y="1547"/>
                  </a:cubicBezTo>
                  <a:cubicBezTo>
                    <a:pt x="1194" y="1547"/>
                    <a:pt x="1200" y="1546"/>
                    <a:pt x="1199" y="1544"/>
                  </a:cubicBezTo>
                  <a:cubicBezTo>
                    <a:pt x="1199" y="1542"/>
                    <a:pt x="1195" y="1541"/>
                    <a:pt x="1193" y="1540"/>
                  </a:cubicBezTo>
                  <a:cubicBezTo>
                    <a:pt x="1190" y="1539"/>
                    <a:pt x="1188" y="1539"/>
                    <a:pt x="1185" y="1537"/>
                  </a:cubicBezTo>
                  <a:cubicBezTo>
                    <a:pt x="1182" y="1536"/>
                    <a:pt x="1178" y="1533"/>
                    <a:pt x="1176" y="1530"/>
                  </a:cubicBezTo>
                  <a:cubicBezTo>
                    <a:pt x="1169" y="1522"/>
                    <a:pt x="1164" y="1512"/>
                    <a:pt x="1162" y="1502"/>
                  </a:cubicBezTo>
                  <a:cubicBezTo>
                    <a:pt x="1160" y="1491"/>
                    <a:pt x="1163" y="1479"/>
                    <a:pt x="1168" y="1469"/>
                  </a:cubicBezTo>
                  <a:cubicBezTo>
                    <a:pt x="1170" y="1465"/>
                    <a:pt x="1173" y="1461"/>
                    <a:pt x="1176" y="1458"/>
                  </a:cubicBezTo>
                  <a:cubicBezTo>
                    <a:pt x="1179" y="1455"/>
                    <a:pt x="1182" y="1453"/>
                    <a:pt x="1185" y="1451"/>
                  </a:cubicBezTo>
                  <a:cubicBezTo>
                    <a:pt x="1187" y="1451"/>
                    <a:pt x="1190" y="1449"/>
                    <a:pt x="1188" y="1447"/>
                  </a:cubicBezTo>
                  <a:cubicBezTo>
                    <a:pt x="1186" y="1446"/>
                    <a:pt x="1184" y="1444"/>
                    <a:pt x="1182" y="1442"/>
                  </a:cubicBezTo>
                  <a:cubicBezTo>
                    <a:pt x="1178" y="1438"/>
                    <a:pt x="1173" y="1434"/>
                    <a:pt x="1169" y="1429"/>
                  </a:cubicBezTo>
                  <a:cubicBezTo>
                    <a:pt x="1165" y="1423"/>
                    <a:pt x="1158" y="1431"/>
                    <a:pt x="1155" y="1434"/>
                  </a:cubicBezTo>
                  <a:cubicBezTo>
                    <a:pt x="1149" y="1441"/>
                    <a:pt x="1144" y="1446"/>
                    <a:pt x="1136" y="1449"/>
                  </a:cubicBezTo>
                  <a:cubicBezTo>
                    <a:pt x="1119" y="1454"/>
                    <a:pt x="1098" y="1451"/>
                    <a:pt x="1084" y="1442"/>
                  </a:cubicBezTo>
                  <a:cubicBezTo>
                    <a:pt x="1080" y="1439"/>
                    <a:pt x="1077" y="1436"/>
                    <a:pt x="1074" y="1433"/>
                  </a:cubicBezTo>
                  <a:cubicBezTo>
                    <a:pt x="1073" y="1430"/>
                    <a:pt x="1071" y="1425"/>
                    <a:pt x="1067" y="1426"/>
                  </a:cubicBezTo>
                  <a:cubicBezTo>
                    <a:pt x="1064" y="1427"/>
                    <a:pt x="1062" y="1430"/>
                    <a:pt x="1060" y="1433"/>
                  </a:cubicBezTo>
                  <a:cubicBezTo>
                    <a:pt x="1058" y="1437"/>
                    <a:pt x="1055" y="1440"/>
                    <a:pt x="1052" y="1443"/>
                  </a:cubicBezTo>
                  <a:cubicBezTo>
                    <a:pt x="1038" y="1452"/>
                    <a:pt x="1016" y="1454"/>
                    <a:pt x="1000" y="1448"/>
                  </a:cubicBezTo>
                  <a:cubicBezTo>
                    <a:pt x="992" y="1445"/>
                    <a:pt x="982" y="1438"/>
                    <a:pt x="977" y="1430"/>
                  </a:cubicBezTo>
                  <a:cubicBezTo>
                    <a:pt x="975" y="1428"/>
                    <a:pt x="974" y="1424"/>
                    <a:pt x="972" y="1421"/>
                  </a:cubicBezTo>
                  <a:cubicBezTo>
                    <a:pt x="971" y="1418"/>
                    <a:pt x="968" y="1422"/>
                    <a:pt x="967" y="1423"/>
                  </a:cubicBezTo>
                  <a:cubicBezTo>
                    <a:pt x="963" y="1430"/>
                    <a:pt x="959" y="1436"/>
                    <a:pt x="952" y="1440"/>
                  </a:cubicBezTo>
                  <a:cubicBezTo>
                    <a:pt x="945" y="1444"/>
                    <a:pt x="937" y="1446"/>
                    <a:pt x="929" y="1447"/>
                  </a:cubicBezTo>
                  <a:cubicBezTo>
                    <a:pt x="914" y="1448"/>
                    <a:pt x="896" y="1443"/>
                    <a:pt x="885" y="1431"/>
                  </a:cubicBezTo>
                  <a:cubicBezTo>
                    <a:pt x="883" y="1428"/>
                    <a:pt x="880" y="1425"/>
                    <a:pt x="880" y="1421"/>
                  </a:cubicBezTo>
                  <a:cubicBezTo>
                    <a:pt x="879" y="1418"/>
                    <a:pt x="877" y="1414"/>
                    <a:pt x="874" y="1418"/>
                  </a:cubicBezTo>
                  <a:cubicBezTo>
                    <a:pt x="871" y="1421"/>
                    <a:pt x="871" y="1426"/>
                    <a:pt x="868" y="1429"/>
                  </a:cubicBezTo>
                  <a:cubicBezTo>
                    <a:pt x="866" y="1432"/>
                    <a:pt x="863" y="1435"/>
                    <a:pt x="859" y="1437"/>
                  </a:cubicBezTo>
                  <a:cubicBezTo>
                    <a:pt x="846" y="1447"/>
                    <a:pt x="828" y="1449"/>
                    <a:pt x="813" y="1444"/>
                  </a:cubicBezTo>
                  <a:cubicBezTo>
                    <a:pt x="805" y="1442"/>
                    <a:pt x="798" y="1439"/>
                    <a:pt x="792" y="1433"/>
                  </a:cubicBezTo>
                  <a:cubicBezTo>
                    <a:pt x="789" y="1431"/>
                    <a:pt x="788" y="1429"/>
                    <a:pt x="787" y="1426"/>
                  </a:cubicBezTo>
                  <a:cubicBezTo>
                    <a:pt x="786" y="1425"/>
                    <a:pt x="783" y="1417"/>
                    <a:pt x="782" y="1419"/>
                  </a:cubicBezTo>
                  <a:cubicBezTo>
                    <a:pt x="780" y="1420"/>
                    <a:pt x="780" y="1423"/>
                    <a:pt x="779" y="1425"/>
                  </a:cubicBezTo>
                  <a:cubicBezTo>
                    <a:pt x="777" y="1428"/>
                    <a:pt x="774" y="1431"/>
                    <a:pt x="772" y="1434"/>
                  </a:cubicBezTo>
                  <a:cubicBezTo>
                    <a:pt x="770" y="1436"/>
                    <a:pt x="768" y="1439"/>
                    <a:pt x="766" y="1441"/>
                  </a:cubicBezTo>
                  <a:cubicBezTo>
                    <a:pt x="764" y="1442"/>
                    <a:pt x="759" y="1444"/>
                    <a:pt x="759" y="1447"/>
                  </a:cubicBezTo>
                  <a:cubicBezTo>
                    <a:pt x="758" y="1450"/>
                    <a:pt x="764" y="1452"/>
                    <a:pt x="766" y="1454"/>
                  </a:cubicBezTo>
                  <a:cubicBezTo>
                    <a:pt x="770" y="1458"/>
                    <a:pt x="774" y="1461"/>
                    <a:pt x="777" y="1466"/>
                  </a:cubicBezTo>
                  <a:cubicBezTo>
                    <a:pt x="779" y="1469"/>
                    <a:pt x="780" y="1472"/>
                    <a:pt x="781" y="1476"/>
                  </a:cubicBezTo>
                  <a:cubicBezTo>
                    <a:pt x="781" y="1478"/>
                    <a:pt x="783" y="1483"/>
                    <a:pt x="786" y="1480"/>
                  </a:cubicBezTo>
                  <a:cubicBezTo>
                    <a:pt x="788" y="1478"/>
                    <a:pt x="789" y="1474"/>
                    <a:pt x="790" y="1472"/>
                  </a:cubicBezTo>
                  <a:cubicBezTo>
                    <a:pt x="791" y="1468"/>
                    <a:pt x="792" y="1466"/>
                    <a:pt x="794" y="1464"/>
                  </a:cubicBezTo>
                  <a:cubicBezTo>
                    <a:pt x="801" y="1458"/>
                    <a:pt x="809" y="1454"/>
                    <a:pt x="817" y="1451"/>
                  </a:cubicBezTo>
                  <a:cubicBezTo>
                    <a:pt x="834" y="1446"/>
                    <a:pt x="852" y="1453"/>
                    <a:pt x="863" y="1467"/>
                  </a:cubicBezTo>
                  <a:cubicBezTo>
                    <a:pt x="876" y="1483"/>
                    <a:pt x="876" y="1505"/>
                    <a:pt x="864" y="1521"/>
                  </a:cubicBezTo>
                  <a:cubicBezTo>
                    <a:pt x="861" y="1524"/>
                    <a:pt x="858" y="1528"/>
                    <a:pt x="854" y="1530"/>
                  </a:cubicBezTo>
                  <a:cubicBezTo>
                    <a:pt x="851" y="1532"/>
                    <a:pt x="847" y="1533"/>
                    <a:pt x="843" y="1534"/>
                  </a:cubicBezTo>
                  <a:cubicBezTo>
                    <a:pt x="836" y="1538"/>
                    <a:pt x="847" y="1542"/>
                    <a:pt x="850" y="1543"/>
                  </a:cubicBezTo>
                  <a:cubicBezTo>
                    <a:pt x="854" y="1544"/>
                    <a:pt x="859" y="1548"/>
                    <a:pt x="862" y="1551"/>
                  </a:cubicBezTo>
                  <a:cubicBezTo>
                    <a:pt x="866" y="1554"/>
                    <a:pt x="870" y="1558"/>
                    <a:pt x="873" y="1563"/>
                  </a:cubicBezTo>
                  <a:cubicBezTo>
                    <a:pt x="875" y="1567"/>
                    <a:pt x="876" y="1571"/>
                    <a:pt x="878" y="1575"/>
                  </a:cubicBezTo>
                  <a:cubicBezTo>
                    <a:pt x="879" y="1577"/>
                    <a:pt x="880" y="1575"/>
                    <a:pt x="881" y="1573"/>
                  </a:cubicBezTo>
                  <a:cubicBezTo>
                    <a:pt x="883" y="1568"/>
                    <a:pt x="884" y="1563"/>
                    <a:pt x="888" y="1559"/>
                  </a:cubicBezTo>
                  <a:cubicBezTo>
                    <a:pt x="895" y="1553"/>
                    <a:pt x="904" y="1548"/>
                    <a:pt x="912" y="1545"/>
                  </a:cubicBezTo>
                  <a:cubicBezTo>
                    <a:pt x="930" y="1539"/>
                    <a:pt x="950" y="1546"/>
                    <a:pt x="961" y="1561"/>
                  </a:cubicBezTo>
                  <a:cubicBezTo>
                    <a:pt x="973" y="1575"/>
                    <a:pt x="974" y="1596"/>
                    <a:pt x="966" y="1612"/>
                  </a:cubicBezTo>
                  <a:cubicBezTo>
                    <a:pt x="958" y="1627"/>
                    <a:pt x="942" y="1636"/>
                    <a:pt x="926" y="1636"/>
                  </a:cubicBezTo>
                  <a:cubicBezTo>
                    <a:pt x="907" y="1637"/>
                    <a:pt x="891" y="1627"/>
                    <a:pt x="883" y="1610"/>
                  </a:cubicBezTo>
                  <a:cubicBezTo>
                    <a:pt x="882" y="1608"/>
                    <a:pt x="879" y="1603"/>
                    <a:pt x="878" y="1607"/>
                  </a:cubicBezTo>
                  <a:cubicBezTo>
                    <a:pt x="877" y="1609"/>
                    <a:pt x="876" y="1613"/>
                    <a:pt x="874" y="1615"/>
                  </a:cubicBezTo>
                  <a:cubicBezTo>
                    <a:pt x="875" y="1614"/>
                    <a:pt x="875" y="1613"/>
                    <a:pt x="875" y="1612"/>
                  </a:cubicBezTo>
                  <a:cubicBezTo>
                    <a:pt x="873" y="1618"/>
                    <a:pt x="868" y="1626"/>
                    <a:pt x="862" y="1630"/>
                  </a:cubicBezTo>
                  <a:cubicBezTo>
                    <a:pt x="860" y="1632"/>
                    <a:pt x="857" y="1632"/>
                    <a:pt x="855" y="1633"/>
                  </a:cubicBezTo>
                  <a:cubicBezTo>
                    <a:pt x="851" y="1635"/>
                    <a:pt x="852" y="1638"/>
                    <a:pt x="854" y="1640"/>
                  </a:cubicBezTo>
                  <a:cubicBezTo>
                    <a:pt x="859" y="1645"/>
                    <a:pt x="865" y="1648"/>
                    <a:pt x="869" y="1654"/>
                  </a:cubicBezTo>
                  <a:cubicBezTo>
                    <a:pt x="875" y="1662"/>
                    <a:pt x="879" y="1672"/>
                    <a:pt x="880" y="1682"/>
                  </a:cubicBezTo>
                  <a:cubicBezTo>
                    <a:pt x="885" y="1723"/>
                    <a:pt x="837" y="1753"/>
                    <a:pt x="802" y="1731"/>
                  </a:cubicBezTo>
                  <a:cubicBezTo>
                    <a:pt x="787" y="1721"/>
                    <a:pt x="775" y="1704"/>
                    <a:pt x="775" y="1686"/>
                  </a:cubicBezTo>
                  <a:cubicBezTo>
                    <a:pt x="775" y="1677"/>
                    <a:pt x="777" y="1667"/>
                    <a:pt x="782" y="1661"/>
                  </a:cubicBezTo>
                  <a:cubicBezTo>
                    <a:pt x="786" y="1655"/>
                    <a:pt x="792" y="1651"/>
                    <a:pt x="797" y="1646"/>
                  </a:cubicBezTo>
                  <a:cubicBezTo>
                    <a:pt x="799" y="1643"/>
                    <a:pt x="807" y="1639"/>
                    <a:pt x="803" y="1634"/>
                  </a:cubicBezTo>
                  <a:cubicBezTo>
                    <a:pt x="801" y="1632"/>
                    <a:pt x="798" y="1632"/>
                    <a:pt x="795" y="1631"/>
                  </a:cubicBezTo>
                  <a:cubicBezTo>
                    <a:pt x="792" y="1630"/>
                    <a:pt x="790" y="1627"/>
                    <a:pt x="789" y="1624"/>
                  </a:cubicBezTo>
                  <a:cubicBezTo>
                    <a:pt x="786" y="1621"/>
                    <a:pt x="784" y="1618"/>
                    <a:pt x="782" y="1615"/>
                  </a:cubicBezTo>
                  <a:cubicBezTo>
                    <a:pt x="780" y="1613"/>
                    <a:pt x="780" y="1610"/>
                    <a:pt x="779" y="1607"/>
                  </a:cubicBezTo>
                  <a:cubicBezTo>
                    <a:pt x="776" y="1600"/>
                    <a:pt x="768" y="1616"/>
                    <a:pt x="767" y="1618"/>
                  </a:cubicBezTo>
                  <a:cubicBezTo>
                    <a:pt x="762" y="1626"/>
                    <a:pt x="756" y="1631"/>
                    <a:pt x="748" y="1634"/>
                  </a:cubicBezTo>
                  <a:cubicBezTo>
                    <a:pt x="741" y="1636"/>
                    <a:pt x="733" y="1636"/>
                    <a:pt x="726" y="1635"/>
                  </a:cubicBezTo>
                  <a:cubicBezTo>
                    <a:pt x="711" y="1632"/>
                    <a:pt x="698" y="1623"/>
                    <a:pt x="691" y="1610"/>
                  </a:cubicBezTo>
                  <a:cubicBezTo>
                    <a:pt x="683" y="1593"/>
                    <a:pt x="686" y="1573"/>
                    <a:pt x="699" y="1560"/>
                  </a:cubicBezTo>
                  <a:cubicBezTo>
                    <a:pt x="701" y="1557"/>
                    <a:pt x="704" y="1554"/>
                    <a:pt x="708" y="1552"/>
                  </a:cubicBezTo>
                  <a:cubicBezTo>
                    <a:pt x="711" y="1551"/>
                    <a:pt x="715" y="1549"/>
                    <a:pt x="716" y="1546"/>
                  </a:cubicBezTo>
                  <a:cubicBezTo>
                    <a:pt x="716" y="1542"/>
                    <a:pt x="711" y="1541"/>
                    <a:pt x="709" y="1540"/>
                  </a:cubicBezTo>
                  <a:cubicBezTo>
                    <a:pt x="705" y="1539"/>
                    <a:pt x="701" y="1537"/>
                    <a:pt x="698" y="1534"/>
                  </a:cubicBezTo>
                  <a:cubicBezTo>
                    <a:pt x="686" y="1523"/>
                    <a:pt x="680" y="1506"/>
                    <a:pt x="681" y="1490"/>
                  </a:cubicBezTo>
                  <a:cubicBezTo>
                    <a:pt x="681" y="1475"/>
                    <a:pt x="688" y="1458"/>
                    <a:pt x="703" y="1452"/>
                  </a:cubicBezTo>
                  <a:cubicBezTo>
                    <a:pt x="704" y="1451"/>
                    <a:pt x="708" y="1450"/>
                    <a:pt x="707" y="1449"/>
                  </a:cubicBezTo>
                  <a:cubicBezTo>
                    <a:pt x="707" y="1447"/>
                    <a:pt x="705" y="1445"/>
                    <a:pt x="703" y="1443"/>
                  </a:cubicBezTo>
                  <a:cubicBezTo>
                    <a:pt x="698" y="1439"/>
                    <a:pt x="693" y="1434"/>
                    <a:pt x="689" y="1429"/>
                  </a:cubicBezTo>
                  <a:cubicBezTo>
                    <a:pt x="687" y="1428"/>
                    <a:pt x="686" y="1427"/>
                    <a:pt x="685" y="1425"/>
                  </a:cubicBezTo>
                  <a:cubicBezTo>
                    <a:pt x="683" y="1422"/>
                    <a:pt x="684" y="1417"/>
                    <a:pt x="680" y="1415"/>
                  </a:cubicBezTo>
                  <a:cubicBezTo>
                    <a:pt x="677" y="1413"/>
                    <a:pt x="676" y="1418"/>
                    <a:pt x="675" y="1420"/>
                  </a:cubicBezTo>
                  <a:cubicBezTo>
                    <a:pt x="675" y="1424"/>
                    <a:pt x="671" y="1427"/>
                    <a:pt x="669" y="1429"/>
                  </a:cubicBezTo>
                  <a:cubicBezTo>
                    <a:pt x="656" y="1442"/>
                    <a:pt x="634" y="1448"/>
                    <a:pt x="617" y="1440"/>
                  </a:cubicBezTo>
                  <a:cubicBezTo>
                    <a:pt x="601" y="1433"/>
                    <a:pt x="592" y="1414"/>
                    <a:pt x="591" y="1397"/>
                  </a:cubicBezTo>
                  <a:cubicBezTo>
                    <a:pt x="591" y="1389"/>
                    <a:pt x="592" y="1379"/>
                    <a:pt x="597" y="1373"/>
                  </a:cubicBezTo>
                  <a:cubicBezTo>
                    <a:pt x="602" y="1367"/>
                    <a:pt x="607" y="1362"/>
                    <a:pt x="612" y="1358"/>
                  </a:cubicBezTo>
                  <a:cubicBezTo>
                    <a:pt x="615" y="1357"/>
                    <a:pt x="620" y="1357"/>
                    <a:pt x="620" y="1355"/>
                  </a:cubicBezTo>
                  <a:cubicBezTo>
                    <a:pt x="620" y="1351"/>
                    <a:pt x="616" y="1350"/>
                    <a:pt x="614" y="1349"/>
                  </a:cubicBezTo>
                  <a:cubicBezTo>
                    <a:pt x="611" y="1348"/>
                    <a:pt x="608" y="1347"/>
                    <a:pt x="605" y="1346"/>
                  </a:cubicBezTo>
                  <a:cubicBezTo>
                    <a:pt x="602" y="1344"/>
                    <a:pt x="599" y="1341"/>
                    <a:pt x="597" y="1338"/>
                  </a:cubicBezTo>
                  <a:cubicBezTo>
                    <a:pt x="586" y="1326"/>
                    <a:pt x="583" y="1307"/>
                    <a:pt x="585" y="1291"/>
                  </a:cubicBezTo>
                  <a:cubicBezTo>
                    <a:pt x="587" y="1283"/>
                    <a:pt x="590" y="1275"/>
                    <a:pt x="595" y="1268"/>
                  </a:cubicBezTo>
                  <a:cubicBezTo>
                    <a:pt x="599" y="1263"/>
                    <a:pt x="605" y="1261"/>
                    <a:pt x="609" y="1256"/>
                  </a:cubicBezTo>
                  <a:cubicBezTo>
                    <a:pt x="614" y="1251"/>
                    <a:pt x="600" y="1246"/>
                    <a:pt x="597" y="1243"/>
                  </a:cubicBezTo>
                  <a:cubicBezTo>
                    <a:pt x="595" y="1241"/>
                    <a:pt x="593" y="1238"/>
                    <a:pt x="592" y="1235"/>
                  </a:cubicBezTo>
                  <a:cubicBezTo>
                    <a:pt x="591" y="1233"/>
                    <a:pt x="589" y="1228"/>
                    <a:pt x="586" y="1229"/>
                  </a:cubicBezTo>
                  <a:cubicBezTo>
                    <a:pt x="583" y="1230"/>
                    <a:pt x="582" y="1234"/>
                    <a:pt x="581" y="1236"/>
                  </a:cubicBezTo>
                  <a:cubicBezTo>
                    <a:pt x="579" y="1239"/>
                    <a:pt x="576" y="1242"/>
                    <a:pt x="574" y="1244"/>
                  </a:cubicBezTo>
                  <a:cubicBezTo>
                    <a:pt x="567" y="1249"/>
                    <a:pt x="559" y="1253"/>
                    <a:pt x="551" y="1254"/>
                  </a:cubicBezTo>
                  <a:cubicBezTo>
                    <a:pt x="535" y="1258"/>
                    <a:pt x="516" y="1254"/>
                    <a:pt x="504" y="1242"/>
                  </a:cubicBezTo>
                  <a:cubicBezTo>
                    <a:pt x="499" y="1237"/>
                    <a:pt x="497" y="1231"/>
                    <a:pt x="493" y="1225"/>
                  </a:cubicBezTo>
                  <a:cubicBezTo>
                    <a:pt x="493" y="1225"/>
                    <a:pt x="490" y="1220"/>
                    <a:pt x="489" y="1222"/>
                  </a:cubicBezTo>
                  <a:cubicBezTo>
                    <a:pt x="488" y="1224"/>
                    <a:pt x="487" y="1227"/>
                    <a:pt x="486" y="1229"/>
                  </a:cubicBezTo>
                  <a:cubicBezTo>
                    <a:pt x="479" y="1244"/>
                    <a:pt x="461" y="1254"/>
                    <a:pt x="445" y="1254"/>
                  </a:cubicBezTo>
                  <a:cubicBezTo>
                    <a:pt x="428" y="1255"/>
                    <a:pt x="414" y="1245"/>
                    <a:pt x="405" y="1231"/>
                  </a:cubicBezTo>
                  <a:cubicBezTo>
                    <a:pt x="396" y="1218"/>
                    <a:pt x="393" y="1201"/>
                    <a:pt x="400" y="1186"/>
                  </a:cubicBezTo>
                  <a:cubicBezTo>
                    <a:pt x="404" y="1177"/>
                    <a:pt x="410" y="1171"/>
                    <a:pt x="418" y="1167"/>
                  </a:cubicBezTo>
                  <a:cubicBezTo>
                    <a:pt x="420" y="1165"/>
                    <a:pt x="424" y="1163"/>
                    <a:pt x="424" y="1160"/>
                  </a:cubicBezTo>
                  <a:cubicBezTo>
                    <a:pt x="423" y="1158"/>
                    <a:pt x="418" y="1156"/>
                    <a:pt x="417" y="1156"/>
                  </a:cubicBezTo>
                  <a:cubicBezTo>
                    <a:pt x="415" y="1155"/>
                    <a:pt x="413" y="1155"/>
                    <a:pt x="411" y="1153"/>
                  </a:cubicBezTo>
                  <a:cubicBezTo>
                    <a:pt x="408" y="1151"/>
                    <a:pt x="405" y="1148"/>
                    <a:pt x="403" y="1144"/>
                  </a:cubicBezTo>
                  <a:cubicBezTo>
                    <a:pt x="401" y="1142"/>
                    <a:pt x="398" y="1140"/>
                    <a:pt x="397" y="1137"/>
                  </a:cubicBezTo>
                  <a:cubicBezTo>
                    <a:pt x="396" y="1135"/>
                    <a:pt x="396" y="1131"/>
                    <a:pt x="394" y="1129"/>
                  </a:cubicBezTo>
                  <a:cubicBezTo>
                    <a:pt x="393" y="1127"/>
                    <a:pt x="389" y="1125"/>
                    <a:pt x="389" y="1128"/>
                  </a:cubicBezTo>
                  <a:cubicBezTo>
                    <a:pt x="388" y="1132"/>
                    <a:pt x="386" y="1136"/>
                    <a:pt x="383" y="1139"/>
                  </a:cubicBezTo>
                  <a:cubicBezTo>
                    <a:pt x="377" y="1146"/>
                    <a:pt x="369" y="1151"/>
                    <a:pt x="360" y="1154"/>
                  </a:cubicBezTo>
                  <a:cubicBezTo>
                    <a:pt x="350" y="1157"/>
                    <a:pt x="339" y="1157"/>
                    <a:pt x="330" y="1153"/>
                  </a:cubicBezTo>
                  <a:cubicBezTo>
                    <a:pt x="322" y="1149"/>
                    <a:pt x="316" y="1143"/>
                    <a:pt x="312" y="1136"/>
                  </a:cubicBezTo>
                  <a:cubicBezTo>
                    <a:pt x="306" y="1128"/>
                    <a:pt x="303" y="1119"/>
                    <a:pt x="303" y="1110"/>
                  </a:cubicBezTo>
                  <a:cubicBezTo>
                    <a:pt x="302" y="1102"/>
                    <a:pt x="304" y="1091"/>
                    <a:pt x="309" y="1085"/>
                  </a:cubicBezTo>
                  <a:cubicBezTo>
                    <a:pt x="314" y="1080"/>
                    <a:pt x="319" y="1075"/>
                    <a:pt x="324" y="1070"/>
                  </a:cubicBezTo>
                  <a:cubicBezTo>
                    <a:pt x="326" y="1069"/>
                    <a:pt x="328" y="1068"/>
                    <a:pt x="331" y="1067"/>
                  </a:cubicBezTo>
                  <a:cubicBezTo>
                    <a:pt x="333" y="1067"/>
                    <a:pt x="329" y="1062"/>
                    <a:pt x="329" y="1062"/>
                  </a:cubicBezTo>
                  <a:cubicBezTo>
                    <a:pt x="325" y="1060"/>
                    <a:pt x="322" y="1060"/>
                    <a:pt x="319" y="1058"/>
                  </a:cubicBezTo>
                  <a:cubicBezTo>
                    <a:pt x="314" y="1057"/>
                    <a:pt x="311" y="1053"/>
                    <a:pt x="308" y="1049"/>
                  </a:cubicBezTo>
                  <a:cubicBezTo>
                    <a:pt x="305" y="1045"/>
                    <a:pt x="302" y="1041"/>
                    <a:pt x="300" y="1037"/>
                  </a:cubicBezTo>
                  <a:cubicBezTo>
                    <a:pt x="300" y="1036"/>
                    <a:pt x="298" y="1031"/>
                    <a:pt x="297" y="1034"/>
                  </a:cubicBezTo>
                  <a:cubicBezTo>
                    <a:pt x="292" y="1041"/>
                    <a:pt x="288" y="1047"/>
                    <a:pt x="281" y="1052"/>
                  </a:cubicBezTo>
                  <a:cubicBezTo>
                    <a:pt x="274" y="1056"/>
                    <a:pt x="266" y="1059"/>
                    <a:pt x="258" y="1060"/>
                  </a:cubicBezTo>
                  <a:cubicBezTo>
                    <a:pt x="242" y="1062"/>
                    <a:pt x="225" y="1057"/>
                    <a:pt x="214" y="1044"/>
                  </a:cubicBezTo>
                  <a:cubicBezTo>
                    <a:pt x="210" y="1039"/>
                    <a:pt x="209" y="1033"/>
                    <a:pt x="206" y="1027"/>
                  </a:cubicBezTo>
                  <a:cubicBezTo>
                    <a:pt x="205" y="1024"/>
                    <a:pt x="203" y="1022"/>
                    <a:pt x="202" y="1026"/>
                  </a:cubicBezTo>
                  <a:cubicBezTo>
                    <a:pt x="201" y="1031"/>
                    <a:pt x="199" y="1035"/>
                    <a:pt x="197" y="1039"/>
                  </a:cubicBezTo>
                  <a:cubicBezTo>
                    <a:pt x="189" y="1052"/>
                    <a:pt x="175" y="1061"/>
                    <a:pt x="160" y="1063"/>
                  </a:cubicBezTo>
                  <a:cubicBezTo>
                    <a:pt x="144" y="1065"/>
                    <a:pt x="128" y="1061"/>
                    <a:pt x="117" y="1050"/>
                  </a:cubicBezTo>
                  <a:cubicBezTo>
                    <a:pt x="114" y="1048"/>
                    <a:pt x="112" y="1045"/>
                    <a:pt x="111" y="1043"/>
                  </a:cubicBezTo>
                  <a:cubicBezTo>
                    <a:pt x="110" y="1041"/>
                    <a:pt x="108" y="1037"/>
                    <a:pt x="106" y="1037"/>
                  </a:cubicBezTo>
                  <a:cubicBezTo>
                    <a:pt x="104" y="1038"/>
                    <a:pt x="102" y="1041"/>
                    <a:pt x="100" y="1043"/>
                  </a:cubicBezTo>
                  <a:cubicBezTo>
                    <a:pt x="98" y="1046"/>
                    <a:pt x="96" y="1049"/>
                    <a:pt x="93" y="1053"/>
                  </a:cubicBezTo>
                  <a:cubicBezTo>
                    <a:pt x="89" y="1059"/>
                    <a:pt x="80" y="1063"/>
                    <a:pt x="73" y="1065"/>
                  </a:cubicBezTo>
                  <a:cubicBezTo>
                    <a:pt x="64" y="1067"/>
                    <a:pt x="55" y="1067"/>
                    <a:pt x="47" y="1065"/>
                  </a:cubicBezTo>
                  <a:cubicBezTo>
                    <a:pt x="30" y="1062"/>
                    <a:pt x="14" y="1053"/>
                    <a:pt x="7" y="1037"/>
                  </a:cubicBezTo>
                  <a:cubicBezTo>
                    <a:pt x="0" y="1021"/>
                    <a:pt x="3" y="1000"/>
                    <a:pt x="11" y="985"/>
                  </a:cubicBezTo>
                  <a:cubicBezTo>
                    <a:pt x="15" y="979"/>
                    <a:pt x="20" y="971"/>
                    <a:pt x="27" y="969"/>
                  </a:cubicBezTo>
                  <a:cubicBezTo>
                    <a:pt x="29" y="968"/>
                    <a:pt x="33" y="967"/>
                    <a:pt x="36" y="965"/>
                  </a:cubicBezTo>
                  <a:cubicBezTo>
                    <a:pt x="38" y="964"/>
                    <a:pt x="33" y="960"/>
                    <a:pt x="32" y="960"/>
                  </a:cubicBezTo>
                  <a:cubicBezTo>
                    <a:pt x="28" y="958"/>
                    <a:pt x="25" y="956"/>
                    <a:pt x="22" y="954"/>
                  </a:cubicBezTo>
                  <a:cubicBezTo>
                    <a:pt x="19" y="952"/>
                    <a:pt x="17" y="948"/>
                    <a:pt x="15" y="945"/>
                  </a:cubicBezTo>
                  <a:cubicBezTo>
                    <a:pt x="12" y="938"/>
                    <a:pt x="8" y="932"/>
                    <a:pt x="8" y="924"/>
                  </a:cubicBezTo>
                  <a:cubicBezTo>
                    <a:pt x="6" y="908"/>
                    <a:pt x="12" y="891"/>
                    <a:pt x="24" y="880"/>
                  </a:cubicBezTo>
                  <a:cubicBezTo>
                    <a:pt x="31" y="875"/>
                    <a:pt x="38" y="871"/>
                    <a:pt x="46" y="870"/>
                  </a:cubicBezTo>
                  <a:cubicBezTo>
                    <a:pt x="54" y="868"/>
                    <a:pt x="64" y="868"/>
                    <a:pt x="72" y="871"/>
                  </a:cubicBezTo>
                  <a:cubicBezTo>
                    <a:pt x="80" y="875"/>
                    <a:pt x="87" y="881"/>
                    <a:pt x="93" y="888"/>
                  </a:cubicBezTo>
                  <a:cubicBezTo>
                    <a:pt x="95" y="890"/>
                    <a:pt x="98" y="895"/>
                    <a:pt x="101" y="896"/>
                  </a:cubicBezTo>
                  <a:cubicBezTo>
                    <a:pt x="103" y="897"/>
                    <a:pt x="105" y="892"/>
                    <a:pt x="105" y="891"/>
                  </a:cubicBezTo>
                  <a:cubicBezTo>
                    <a:pt x="108" y="884"/>
                    <a:pt x="115" y="879"/>
                    <a:pt x="121" y="874"/>
                  </a:cubicBezTo>
                  <a:cubicBezTo>
                    <a:pt x="124" y="872"/>
                    <a:pt x="128" y="871"/>
                    <a:pt x="130" y="869"/>
                  </a:cubicBezTo>
                  <a:cubicBezTo>
                    <a:pt x="133" y="867"/>
                    <a:pt x="129" y="865"/>
                    <a:pt x="127" y="864"/>
                  </a:cubicBezTo>
                  <a:cubicBezTo>
                    <a:pt x="124" y="862"/>
                    <a:pt x="121" y="861"/>
                    <a:pt x="118" y="859"/>
                  </a:cubicBezTo>
                  <a:cubicBezTo>
                    <a:pt x="116" y="857"/>
                    <a:pt x="114" y="854"/>
                    <a:pt x="112" y="851"/>
                  </a:cubicBezTo>
                  <a:cubicBezTo>
                    <a:pt x="107" y="844"/>
                    <a:pt x="104" y="837"/>
                    <a:pt x="103" y="829"/>
                  </a:cubicBezTo>
                  <a:cubicBezTo>
                    <a:pt x="101" y="812"/>
                    <a:pt x="109" y="790"/>
                    <a:pt x="125" y="780"/>
                  </a:cubicBezTo>
                  <a:cubicBezTo>
                    <a:pt x="139" y="772"/>
                    <a:pt x="157" y="771"/>
                    <a:pt x="173" y="777"/>
                  </a:cubicBezTo>
                  <a:cubicBezTo>
                    <a:pt x="180" y="779"/>
                    <a:pt x="187" y="784"/>
                    <a:pt x="191" y="790"/>
                  </a:cubicBezTo>
                  <a:cubicBezTo>
                    <a:pt x="193" y="792"/>
                    <a:pt x="194" y="794"/>
                    <a:pt x="194" y="797"/>
                  </a:cubicBezTo>
                  <a:cubicBezTo>
                    <a:pt x="195" y="799"/>
                    <a:pt x="195" y="804"/>
                    <a:pt x="197" y="804"/>
                  </a:cubicBezTo>
                  <a:cubicBezTo>
                    <a:pt x="203" y="806"/>
                    <a:pt x="204" y="795"/>
                    <a:pt x="206" y="792"/>
                  </a:cubicBezTo>
                  <a:cubicBezTo>
                    <a:pt x="212" y="784"/>
                    <a:pt x="221" y="776"/>
                    <a:pt x="230" y="772"/>
                  </a:cubicBezTo>
                  <a:cubicBezTo>
                    <a:pt x="231" y="771"/>
                    <a:pt x="241" y="767"/>
                    <a:pt x="242" y="767"/>
                  </a:cubicBezTo>
                  <a:cubicBezTo>
                    <a:pt x="241" y="767"/>
                    <a:pt x="239" y="767"/>
                    <a:pt x="239" y="767"/>
                  </a:cubicBezTo>
                  <a:cubicBezTo>
                    <a:pt x="237" y="766"/>
                    <a:pt x="235" y="766"/>
                    <a:pt x="234" y="765"/>
                  </a:cubicBezTo>
                  <a:cubicBezTo>
                    <a:pt x="230" y="763"/>
                    <a:pt x="227" y="760"/>
                    <a:pt x="224" y="757"/>
                  </a:cubicBezTo>
                  <a:cubicBezTo>
                    <a:pt x="217" y="750"/>
                    <a:pt x="212" y="741"/>
                    <a:pt x="210" y="732"/>
                  </a:cubicBezTo>
                  <a:cubicBezTo>
                    <a:pt x="208" y="714"/>
                    <a:pt x="217" y="696"/>
                    <a:pt x="233" y="688"/>
                  </a:cubicBezTo>
                  <a:cubicBezTo>
                    <a:pt x="249" y="681"/>
                    <a:pt x="267" y="684"/>
                    <a:pt x="280" y="695"/>
                  </a:cubicBezTo>
                  <a:cubicBezTo>
                    <a:pt x="294" y="707"/>
                    <a:pt x="300" y="728"/>
                    <a:pt x="291" y="745"/>
                  </a:cubicBezTo>
                  <a:cubicBezTo>
                    <a:pt x="286" y="753"/>
                    <a:pt x="278" y="760"/>
                    <a:pt x="270" y="764"/>
                  </a:cubicBezTo>
                  <a:cubicBezTo>
                    <a:pt x="269" y="765"/>
                    <a:pt x="262" y="767"/>
                    <a:pt x="263" y="768"/>
                  </a:cubicBezTo>
                  <a:cubicBezTo>
                    <a:pt x="265" y="770"/>
                    <a:pt x="270" y="771"/>
                    <a:pt x="273" y="772"/>
                  </a:cubicBezTo>
                  <a:cubicBezTo>
                    <a:pt x="280" y="775"/>
                    <a:pt x="290" y="780"/>
                    <a:pt x="293" y="787"/>
                  </a:cubicBezTo>
                  <a:cubicBezTo>
                    <a:pt x="295" y="789"/>
                    <a:pt x="296" y="793"/>
                    <a:pt x="300" y="794"/>
                  </a:cubicBezTo>
                  <a:cubicBezTo>
                    <a:pt x="304" y="794"/>
                    <a:pt x="306" y="791"/>
                    <a:pt x="307" y="787"/>
                  </a:cubicBezTo>
                  <a:cubicBezTo>
                    <a:pt x="309" y="782"/>
                    <a:pt x="315" y="778"/>
                    <a:pt x="319" y="775"/>
                  </a:cubicBezTo>
                  <a:cubicBezTo>
                    <a:pt x="322" y="773"/>
                    <a:pt x="325" y="774"/>
                    <a:pt x="327" y="772"/>
                  </a:cubicBezTo>
                  <a:cubicBezTo>
                    <a:pt x="330" y="771"/>
                    <a:pt x="326" y="768"/>
                    <a:pt x="325" y="767"/>
                  </a:cubicBezTo>
                  <a:cubicBezTo>
                    <a:pt x="319" y="762"/>
                    <a:pt x="312" y="759"/>
                    <a:pt x="308" y="753"/>
                  </a:cubicBezTo>
                  <a:cubicBezTo>
                    <a:pt x="302" y="744"/>
                    <a:pt x="301" y="732"/>
                    <a:pt x="301" y="722"/>
                  </a:cubicBezTo>
                  <a:cubicBezTo>
                    <a:pt x="304" y="686"/>
                    <a:pt x="356" y="661"/>
                    <a:pt x="381" y="693"/>
                  </a:cubicBezTo>
                  <a:cubicBezTo>
                    <a:pt x="383" y="695"/>
                    <a:pt x="389" y="708"/>
                    <a:pt x="394" y="706"/>
                  </a:cubicBezTo>
                  <a:cubicBezTo>
                    <a:pt x="396" y="705"/>
                    <a:pt x="397" y="701"/>
                    <a:pt x="397" y="699"/>
                  </a:cubicBezTo>
                  <a:cubicBezTo>
                    <a:pt x="397" y="696"/>
                    <a:pt x="401" y="694"/>
                    <a:pt x="402" y="692"/>
                  </a:cubicBezTo>
                  <a:cubicBezTo>
                    <a:pt x="408" y="686"/>
                    <a:pt x="416" y="680"/>
                    <a:pt x="423" y="676"/>
                  </a:cubicBezTo>
                  <a:cubicBezTo>
                    <a:pt x="424" y="675"/>
                    <a:pt x="434" y="672"/>
                    <a:pt x="431" y="670"/>
                  </a:cubicBezTo>
                  <a:cubicBezTo>
                    <a:pt x="427" y="669"/>
                    <a:pt x="423" y="668"/>
                    <a:pt x="420" y="666"/>
                  </a:cubicBezTo>
                  <a:cubicBezTo>
                    <a:pt x="416" y="663"/>
                    <a:pt x="412" y="660"/>
                    <a:pt x="409" y="656"/>
                  </a:cubicBezTo>
                  <a:cubicBezTo>
                    <a:pt x="403" y="648"/>
                    <a:pt x="400" y="638"/>
                    <a:pt x="400" y="628"/>
                  </a:cubicBezTo>
                  <a:cubicBezTo>
                    <a:pt x="401" y="613"/>
                    <a:pt x="410" y="600"/>
                    <a:pt x="423" y="593"/>
                  </a:cubicBezTo>
                  <a:cubicBezTo>
                    <a:pt x="436" y="586"/>
                    <a:pt x="452" y="585"/>
                    <a:pt x="466" y="592"/>
                  </a:cubicBezTo>
                  <a:cubicBezTo>
                    <a:pt x="474" y="596"/>
                    <a:pt x="479" y="602"/>
                    <a:pt x="482" y="610"/>
                  </a:cubicBezTo>
                  <a:cubicBezTo>
                    <a:pt x="483" y="611"/>
                    <a:pt x="484" y="617"/>
                    <a:pt x="486" y="617"/>
                  </a:cubicBezTo>
                  <a:cubicBezTo>
                    <a:pt x="488" y="617"/>
                    <a:pt x="489" y="614"/>
                    <a:pt x="490" y="612"/>
                  </a:cubicBezTo>
                  <a:cubicBezTo>
                    <a:pt x="492" y="606"/>
                    <a:pt x="494" y="599"/>
                    <a:pt x="500" y="595"/>
                  </a:cubicBezTo>
                  <a:cubicBezTo>
                    <a:pt x="503" y="592"/>
                    <a:pt x="516" y="586"/>
                    <a:pt x="513" y="581"/>
                  </a:cubicBezTo>
                  <a:cubicBezTo>
                    <a:pt x="510" y="576"/>
                    <a:pt x="504" y="572"/>
                    <a:pt x="499" y="567"/>
                  </a:cubicBezTo>
                  <a:cubicBezTo>
                    <a:pt x="497" y="566"/>
                    <a:pt x="495" y="564"/>
                    <a:pt x="494" y="562"/>
                  </a:cubicBezTo>
                  <a:cubicBezTo>
                    <a:pt x="492" y="560"/>
                    <a:pt x="492" y="558"/>
                    <a:pt x="492" y="556"/>
                  </a:cubicBezTo>
                  <a:cubicBezTo>
                    <a:pt x="491" y="553"/>
                    <a:pt x="490" y="551"/>
                    <a:pt x="487" y="553"/>
                  </a:cubicBezTo>
                  <a:cubicBezTo>
                    <a:pt x="484" y="555"/>
                    <a:pt x="483" y="558"/>
                    <a:pt x="483" y="561"/>
                  </a:cubicBezTo>
                  <a:cubicBezTo>
                    <a:pt x="480" y="568"/>
                    <a:pt x="471" y="574"/>
                    <a:pt x="464" y="577"/>
                  </a:cubicBezTo>
                  <a:cubicBezTo>
                    <a:pt x="449" y="585"/>
                    <a:pt x="430" y="582"/>
                    <a:pt x="417" y="572"/>
                  </a:cubicBezTo>
                  <a:cubicBezTo>
                    <a:pt x="404" y="562"/>
                    <a:pt x="397" y="546"/>
                    <a:pt x="397" y="530"/>
                  </a:cubicBezTo>
                  <a:cubicBezTo>
                    <a:pt x="398" y="513"/>
                    <a:pt x="409" y="499"/>
                    <a:pt x="424" y="491"/>
                  </a:cubicBezTo>
                  <a:cubicBezTo>
                    <a:pt x="423" y="491"/>
                    <a:pt x="420" y="493"/>
                    <a:pt x="420" y="493"/>
                  </a:cubicBezTo>
                  <a:cubicBezTo>
                    <a:pt x="421" y="494"/>
                    <a:pt x="428" y="489"/>
                    <a:pt x="429" y="488"/>
                  </a:cubicBezTo>
                  <a:cubicBezTo>
                    <a:pt x="430" y="486"/>
                    <a:pt x="416" y="481"/>
                    <a:pt x="415" y="480"/>
                  </a:cubicBezTo>
                  <a:cubicBezTo>
                    <a:pt x="408" y="477"/>
                    <a:pt x="404" y="472"/>
                    <a:pt x="400" y="466"/>
                  </a:cubicBezTo>
                  <a:cubicBezTo>
                    <a:pt x="398" y="461"/>
                    <a:pt x="396" y="457"/>
                    <a:pt x="394" y="452"/>
                  </a:cubicBezTo>
                  <a:cubicBezTo>
                    <a:pt x="394" y="451"/>
                    <a:pt x="392" y="443"/>
                    <a:pt x="390" y="442"/>
                  </a:cubicBezTo>
                  <a:cubicBezTo>
                    <a:pt x="390" y="442"/>
                    <a:pt x="388" y="454"/>
                    <a:pt x="387" y="456"/>
                  </a:cubicBezTo>
                  <a:cubicBezTo>
                    <a:pt x="384" y="464"/>
                    <a:pt x="377" y="470"/>
                    <a:pt x="369" y="475"/>
                  </a:cubicBezTo>
                  <a:cubicBezTo>
                    <a:pt x="360" y="480"/>
                    <a:pt x="350" y="482"/>
                    <a:pt x="340" y="480"/>
                  </a:cubicBezTo>
                  <a:cubicBezTo>
                    <a:pt x="330" y="479"/>
                    <a:pt x="323" y="474"/>
                    <a:pt x="316" y="467"/>
                  </a:cubicBezTo>
                  <a:cubicBezTo>
                    <a:pt x="314" y="464"/>
                    <a:pt x="311" y="461"/>
                    <a:pt x="309" y="457"/>
                  </a:cubicBezTo>
                  <a:cubicBezTo>
                    <a:pt x="307" y="454"/>
                    <a:pt x="307" y="450"/>
                    <a:pt x="306" y="447"/>
                  </a:cubicBezTo>
                  <a:cubicBezTo>
                    <a:pt x="305" y="443"/>
                    <a:pt x="303" y="447"/>
                    <a:pt x="302" y="449"/>
                  </a:cubicBezTo>
                  <a:cubicBezTo>
                    <a:pt x="301" y="450"/>
                    <a:pt x="300" y="452"/>
                    <a:pt x="301" y="454"/>
                  </a:cubicBezTo>
                  <a:cubicBezTo>
                    <a:pt x="301" y="455"/>
                    <a:pt x="301" y="455"/>
                    <a:pt x="301" y="456"/>
                  </a:cubicBezTo>
                  <a:cubicBezTo>
                    <a:pt x="299" y="464"/>
                    <a:pt x="292" y="472"/>
                    <a:pt x="286" y="477"/>
                  </a:cubicBezTo>
                  <a:cubicBezTo>
                    <a:pt x="282" y="481"/>
                    <a:pt x="276" y="484"/>
                    <a:pt x="271" y="486"/>
                  </a:cubicBezTo>
                  <a:cubicBezTo>
                    <a:pt x="270" y="486"/>
                    <a:pt x="264" y="486"/>
                    <a:pt x="264" y="487"/>
                  </a:cubicBezTo>
                  <a:cubicBezTo>
                    <a:pt x="264" y="489"/>
                    <a:pt x="271" y="493"/>
                    <a:pt x="273" y="494"/>
                  </a:cubicBezTo>
                  <a:cubicBezTo>
                    <a:pt x="280" y="499"/>
                    <a:pt x="288" y="504"/>
                    <a:pt x="293" y="512"/>
                  </a:cubicBezTo>
                  <a:cubicBezTo>
                    <a:pt x="298" y="520"/>
                    <a:pt x="298" y="529"/>
                    <a:pt x="298" y="538"/>
                  </a:cubicBezTo>
                  <a:cubicBezTo>
                    <a:pt x="298" y="545"/>
                    <a:pt x="296" y="552"/>
                    <a:pt x="292" y="558"/>
                  </a:cubicBezTo>
                  <a:cubicBezTo>
                    <a:pt x="274" y="582"/>
                    <a:pt x="238" y="588"/>
                    <a:pt x="218" y="565"/>
                  </a:cubicBezTo>
                  <a:cubicBezTo>
                    <a:pt x="207" y="552"/>
                    <a:pt x="203" y="534"/>
                    <a:pt x="208" y="518"/>
                  </a:cubicBezTo>
                  <a:cubicBezTo>
                    <a:pt x="211" y="510"/>
                    <a:pt x="217" y="504"/>
                    <a:pt x="223" y="499"/>
                  </a:cubicBezTo>
                  <a:cubicBezTo>
                    <a:pt x="224" y="498"/>
                    <a:pt x="240" y="487"/>
                    <a:pt x="240" y="487"/>
                  </a:cubicBezTo>
                  <a:cubicBezTo>
                    <a:pt x="240" y="487"/>
                    <a:pt x="237" y="487"/>
                    <a:pt x="237" y="487"/>
                  </a:cubicBezTo>
                  <a:cubicBezTo>
                    <a:pt x="235" y="486"/>
                    <a:pt x="232" y="486"/>
                    <a:pt x="230" y="485"/>
                  </a:cubicBezTo>
                  <a:cubicBezTo>
                    <a:pt x="225" y="482"/>
                    <a:pt x="221" y="479"/>
                    <a:pt x="217" y="476"/>
                  </a:cubicBezTo>
                  <a:cubicBezTo>
                    <a:pt x="209" y="469"/>
                    <a:pt x="203" y="460"/>
                    <a:pt x="201" y="450"/>
                  </a:cubicBezTo>
                  <a:cubicBezTo>
                    <a:pt x="198" y="432"/>
                    <a:pt x="204" y="409"/>
                    <a:pt x="219" y="398"/>
                  </a:cubicBezTo>
                  <a:cubicBezTo>
                    <a:pt x="221" y="397"/>
                    <a:pt x="237" y="389"/>
                    <a:pt x="234" y="387"/>
                  </a:cubicBezTo>
                  <a:cubicBezTo>
                    <a:pt x="231" y="385"/>
                    <a:pt x="228" y="384"/>
                    <a:pt x="225" y="383"/>
                  </a:cubicBezTo>
                  <a:cubicBezTo>
                    <a:pt x="221" y="381"/>
                    <a:pt x="219" y="379"/>
                    <a:pt x="216" y="376"/>
                  </a:cubicBezTo>
                  <a:cubicBezTo>
                    <a:pt x="203" y="362"/>
                    <a:pt x="199" y="340"/>
                    <a:pt x="206" y="322"/>
                  </a:cubicBezTo>
                  <a:cubicBezTo>
                    <a:pt x="218" y="294"/>
                    <a:pt x="256" y="287"/>
                    <a:pt x="280" y="301"/>
                  </a:cubicBezTo>
                  <a:cubicBezTo>
                    <a:pt x="287" y="305"/>
                    <a:pt x="291" y="310"/>
                    <a:pt x="295" y="317"/>
                  </a:cubicBezTo>
                  <a:cubicBezTo>
                    <a:pt x="296" y="319"/>
                    <a:pt x="298" y="322"/>
                    <a:pt x="300" y="320"/>
                  </a:cubicBezTo>
                  <a:cubicBezTo>
                    <a:pt x="303" y="317"/>
                    <a:pt x="305" y="312"/>
                    <a:pt x="308" y="309"/>
                  </a:cubicBezTo>
                  <a:cubicBezTo>
                    <a:pt x="313" y="302"/>
                    <a:pt x="321" y="298"/>
                    <a:pt x="328" y="294"/>
                  </a:cubicBezTo>
                  <a:cubicBezTo>
                    <a:pt x="330" y="293"/>
                    <a:pt x="337" y="290"/>
                    <a:pt x="337" y="288"/>
                  </a:cubicBezTo>
                  <a:cubicBezTo>
                    <a:pt x="337" y="286"/>
                    <a:pt x="332" y="285"/>
                    <a:pt x="331" y="285"/>
                  </a:cubicBezTo>
                  <a:cubicBezTo>
                    <a:pt x="323" y="282"/>
                    <a:pt x="317" y="278"/>
                    <a:pt x="313" y="271"/>
                  </a:cubicBezTo>
                  <a:cubicBezTo>
                    <a:pt x="307" y="263"/>
                    <a:pt x="305" y="252"/>
                    <a:pt x="305" y="242"/>
                  </a:cubicBezTo>
                  <a:cubicBezTo>
                    <a:pt x="306" y="223"/>
                    <a:pt x="319" y="208"/>
                    <a:pt x="338" y="203"/>
                  </a:cubicBezTo>
                  <a:cubicBezTo>
                    <a:pt x="355" y="199"/>
                    <a:pt x="373" y="206"/>
                    <a:pt x="384" y="221"/>
                  </a:cubicBezTo>
                  <a:cubicBezTo>
                    <a:pt x="394" y="237"/>
                    <a:pt x="394" y="258"/>
                    <a:pt x="382" y="273"/>
                  </a:cubicBezTo>
                  <a:cubicBezTo>
                    <a:pt x="377" y="279"/>
                    <a:pt x="371" y="284"/>
                    <a:pt x="364" y="286"/>
                  </a:cubicBezTo>
                  <a:cubicBezTo>
                    <a:pt x="361" y="287"/>
                    <a:pt x="358" y="287"/>
                    <a:pt x="361" y="289"/>
                  </a:cubicBezTo>
                  <a:cubicBezTo>
                    <a:pt x="366" y="292"/>
                    <a:pt x="371" y="295"/>
                    <a:pt x="375" y="297"/>
                  </a:cubicBezTo>
                  <a:cubicBezTo>
                    <a:pt x="380" y="300"/>
                    <a:pt x="384" y="303"/>
                    <a:pt x="388" y="307"/>
                  </a:cubicBezTo>
                  <a:cubicBezTo>
                    <a:pt x="390" y="309"/>
                    <a:pt x="393" y="315"/>
                    <a:pt x="397" y="314"/>
                  </a:cubicBezTo>
                  <a:cubicBezTo>
                    <a:pt x="399" y="313"/>
                    <a:pt x="402" y="308"/>
                    <a:pt x="403" y="306"/>
                  </a:cubicBezTo>
                  <a:cubicBezTo>
                    <a:pt x="406" y="303"/>
                    <a:pt x="408" y="302"/>
                    <a:pt x="412" y="300"/>
                  </a:cubicBezTo>
                  <a:cubicBezTo>
                    <a:pt x="414" y="298"/>
                    <a:pt x="427" y="292"/>
                    <a:pt x="424" y="288"/>
                  </a:cubicBezTo>
                  <a:cubicBezTo>
                    <a:pt x="423" y="286"/>
                    <a:pt x="419" y="284"/>
                    <a:pt x="416" y="283"/>
                  </a:cubicBezTo>
                  <a:cubicBezTo>
                    <a:pt x="412" y="280"/>
                    <a:pt x="410" y="277"/>
                    <a:pt x="407" y="274"/>
                  </a:cubicBezTo>
                  <a:cubicBezTo>
                    <a:pt x="396" y="257"/>
                    <a:pt x="395" y="235"/>
                    <a:pt x="406" y="219"/>
                  </a:cubicBezTo>
                  <a:cubicBezTo>
                    <a:pt x="421" y="197"/>
                    <a:pt x="456" y="192"/>
                    <a:pt x="476" y="211"/>
                  </a:cubicBezTo>
                  <a:cubicBezTo>
                    <a:pt x="486" y="220"/>
                    <a:pt x="490" y="234"/>
                    <a:pt x="489" y="248"/>
                  </a:cubicBezTo>
                  <a:cubicBezTo>
                    <a:pt x="489" y="260"/>
                    <a:pt x="485" y="274"/>
                    <a:pt x="475" y="282"/>
                  </a:cubicBezTo>
                  <a:cubicBezTo>
                    <a:pt x="475" y="282"/>
                    <a:pt x="475" y="282"/>
                    <a:pt x="475" y="282"/>
                  </a:cubicBezTo>
                  <a:cubicBezTo>
                    <a:pt x="474" y="281"/>
                    <a:pt x="470" y="284"/>
                    <a:pt x="470" y="284"/>
                  </a:cubicBezTo>
                  <a:cubicBezTo>
                    <a:pt x="468" y="286"/>
                    <a:pt x="465" y="287"/>
                    <a:pt x="463" y="288"/>
                  </a:cubicBezTo>
                  <a:cubicBezTo>
                    <a:pt x="461" y="290"/>
                    <a:pt x="466" y="293"/>
                    <a:pt x="467" y="293"/>
                  </a:cubicBezTo>
                  <a:cubicBezTo>
                    <a:pt x="468" y="294"/>
                    <a:pt x="469" y="294"/>
                    <a:pt x="471" y="294"/>
                  </a:cubicBezTo>
                  <a:cubicBezTo>
                    <a:pt x="472" y="294"/>
                    <a:pt x="474" y="296"/>
                    <a:pt x="475" y="297"/>
                  </a:cubicBezTo>
                  <a:cubicBezTo>
                    <a:pt x="478" y="299"/>
                    <a:pt x="480" y="301"/>
                    <a:pt x="482" y="303"/>
                  </a:cubicBezTo>
                  <a:cubicBezTo>
                    <a:pt x="484" y="305"/>
                    <a:pt x="485" y="308"/>
                    <a:pt x="487" y="310"/>
                  </a:cubicBezTo>
                  <a:cubicBezTo>
                    <a:pt x="488" y="312"/>
                    <a:pt x="492" y="321"/>
                    <a:pt x="495" y="319"/>
                  </a:cubicBezTo>
                  <a:cubicBezTo>
                    <a:pt x="498" y="317"/>
                    <a:pt x="498" y="313"/>
                    <a:pt x="500" y="310"/>
                  </a:cubicBezTo>
                  <a:cubicBezTo>
                    <a:pt x="502" y="308"/>
                    <a:pt x="505" y="306"/>
                    <a:pt x="508" y="304"/>
                  </a:cubicBezTo>
                  <a:cubicBezTo>
                    <a:pt x="513" y="300"/>
                    <a:pt x="519" y="296"/>
                    <a:pt x="526" y="294"/>
                  </a:cubicBezTo>
                  <a:cubicBezTo>
                    <a:pt x="543" y="289"/>
                    <a:pt x="562" y="293"/>
                    <a:pt x="575" y="306"/>
                  </a:cubicBezTo>
                  <a:cubicBezTo>
                    <a:pt x="587" y="317"/>
                    <a:pt x="593" y="334"/>
                    <a:pt x="590" y="351"/>
                  </a:cubicBezTo>
                  <a:cubicBezTo>
                    <a:pt x="589" y="359"/>
                    <a:pt x="585" y="365"/>
                    <a:pt x="581" y="371"/>
                  </a:cubicBezTo>
                  <a:cubicBezTo>
                    <a:pt x="577" y="376"/>
                    <a:pt x="573" y="381"/>
                    <a:pt x="568" y="384"/>
                  </a:cubicBezTo>
                  <a:cubicBezTo>
                    <a:pt x="565" y="385"/>
                    <a:pt x="561" y="386"/>
                    <a:pt x="559" y="388"/>
                  </a:cubicBezTo>
                  <a:cubicBezTo>
                    <a:pt x="556" y="391"/>
                    <a:pt x="560" y="393"/>
                    <a:pt x="563" y="395"/>
                  </a:cubicBezTo>
                  <a:cubicBezTo>
                    <a:pt x="570" y="398"/>
                    <a:pt x="576" y="402"/>
                    <a:pt x="580" y="409"/>
                  </a:cubicBezTo>
                  <a:cubicBezTo>
                    <a:pt x="588" y="421"/>
                    <a:pt x="591" y="438"/>
                    <a:pt x="587" y="453"/>
                  </a:cubicBezTo>
                  <a:cubicBezTo>
                    <a:pt x="585" y="460"/>
                    <a:pt x="582" y="468"/>
                    <a:pt x="577" y="473"/>
                  </a:cubicBezTo>
                  <a:cubicBezTo>
                    <a:pt x="574" y="475"/>
                    <a:pt x="572" y="478"/>
                    <a:pt x="568" y="479"/>
                  </a:cubicBezTo>
                  <a:cubicBezTo>
                    <a:pt x="567" y="480"/>
                    <a:pt x="560" y="481"/>
                    <a:pt x="560" y="484"/>
                  </a:cubicBezTo>
                  <a:cubicBezTo>
                    <a:pt x="560" y="485"/>
                    <a:pt x="564" y="487"/>
                    <a:pt x="565" y="487"/>
                  </a:cubicBezTo>
                  <a:cubicBezTo>
                    <a:pt x="568" y="489"/>
                    <a:pt x="571" y="491"/>
                    <a:pt x="574" y="493"/>
                  </a:cubicBezTo>
                  <a:cubicBezTo>
                    <a:pt x="577" y="495"/>
                    <a:pt x="579" y="497"/>
                    <a:pt x="581" y="500"/>
                  </a:cubicBezTo>
                  <a:cubicBezTo>
                    <a:pt x="582" y="502"/>
                    <a:pt x="585" y="507"/>
                    <a:pt x="588" y="507"/>
                  </a:cubicBezTo>
                  <a:cubicBezTo>
                    <a:pt x="595" y="506"/>
                    <a:pt x="594" y="498"/>
                    <a:pt x="598" y="495"/>
                  </a:cubicBezTo>
                  <a:cubicBezTo>
                    <a:pt x="603" y="490"/>
                    <a:pt x="610" y="486"/>
                    <a:pt x="616" y="483"/>
                  </a:cubicBezTo>
                  <a:cubicBezTo>
                    <a:pt x="617" y="482"/>
                    <a:pt x="619" y="481"/>
                    <a:pt x="621" y="481"/>
                  </a:cubicBezTo>
                  <a:cubicBezTo>
                    <a:pt x="622" y="481"/>
                    <a:pt x="629" y="482"/>
                    <a:pt x="629" y="480"/>
                  </a:cubicBezTo>
                  <a:cubicBezTo>
                    <a:pt x="630" y="479"/>
                    <a:pt x="615" y="472"/>
                    <a:pt x="614" y="471"/>
                  </a:cubicBezTo>
                  <a:cubicBezTo>
                    <a:pt x="598" y="461"/>
                    <a:pt x="592" y="446"/>
                    <a:pt x="596" y="428"/>
                  </a:cubicBezTo>
                  <a:cubicBezTo>
                    <a:pt x="598" y="417"/>
                    <a:pt x="605" y="408"/>
                    <a:pt x="615" y="403"/>
                  </a:cubicBezTo>
                  <a:cubicBezTo>
                    <a:pt x="635" y="394"/>
                    <a:pt x="662" y="399"/>
                    <a:pt x="672" y="419"/>
                  </a:cubicBezTo>
                  <a:cubicBezTo>
                    <a:pt x="677" y="428"/>
                    <a:pt x="678" y="439"/>
                    <a:pt x="676" y="449"/>
                  </a:cubicBezTo>
                  <a:cubicBezTo>
                    <a:pt x="673" y="457"/>
                    <a:pt x="668" y="464"/>
                    <a:pt x="662" y="469"/>
                  </a:cubicBezTo>
                  <a:cubicBezTo>
                    <a:pt x="659" y="472"/>
                    <a:pt x="655" y="474"/>
                    <a:pt x="652" y="476"/>
                  </a:cubicBezTo>
                  <a:cubicBezTo>
                    <a:pt x="651" y="476"/>
                    <a:pt x="644" y="480"/>
                    <a:pt x="644" y="480"/>
                  </a:cubicBezTo>
                  <a:cubicBezTo>
                    <a:pt x="645" y="480"/>
                    <a:pt x="647" y="480"/>
                    <a:pt x="648" y="480"/>
                  </a:cubicBezTo>
                  <a:cubicBezTo>
                    <a:pt x="650" y="480"/>
                    <a:pt x="652" y="481"/>
                    <a:pt x="654" y="482"/>
                  </a:cubicBezTo>
                  <a:cubicBezTo>
                    <a:pt x="657" y="483"/>
                    <a:pt x="660" y="485"/>
                    <a:pt x="662" y="486"/>
                  </a:cubicBezTo>
                  <a:cubicBezTo>
                    <a:pt x="666" y="488"/>
                    <a:pt x="669" y="491"/>
                    <a:pt x="672" y="493"/>
                  </a:cubicBezTo>
                  <a:cubicBezTo>
                    <a:pt x="675" y="495"/>
                    <a:pt x="675" y="497"/>
                    <a:pt x="677" y="499"/>
                  </a:cubicBezTo>
                  <a:cubicBezTo>
                    <a:pt x="678" y="502"/>
                    <a:pt x="680" y="506"/>
                    <a:pt x="683" y="506"/>
                  </a:cubicBezTo>
                  <a:cubicBezTo>
                    <a:pt x="686" y="506"/>
                    <a:pt x="689" y="503"/>
                    <a:pt x="691" y="501"/>
                  </a:cubicBezTo>
                  <a:cubicBezTo>
                    <a:pt x="694" y="498"/>
                    <a:pt x="696" y="495"/>
                    <a:pt x="699" y="492"/>
                  </a:cubicBezTo>
                  <a:cubicBezTo>
                    <a:pt x="700" y="490"/>
                    <a:pt x="703" y="487"/>
                    <a:pt x="705" y="487"/>
                  </a:cubicBezTo>
                  <a:cubicBezTo>
                    <a:pt x="707" y="487"/>
                    <a:pt x="712" y="486"/>
                    <a:pt x="710" y="483"/>
                  </a:cubicBezTo>
                  <a:cubicBezTo>
                    <a:pt x="709" y="480"/>
                    <a:pt x="705" y="479"/>
                    <a:pt x="703" y="477"/>
                  </a:cubicBezTo>
                  <a:cubicBezTo>
                    <a:pt x="701" y="476"/>
                    <a:pt x="698" y="475"/>
                    <a:pt x="697" y="474"/>
                  </a:cubicBezTo>
                  <a:cubicBezTo>
                    <a:pt x="694" y="471"/>
                    <a:pt x="691" y="467"/>
                    <a:pt x="689" y="463"/>
                  </a:cubicBezTo>
                  <a:cubicBezTo>
                    <a:pt x="685" y="454"/>
                    <a:pt x="682" y="443"/>
                    <a:pt x="683" y="433"/>
                  </a:cubicBezTo>
                  <a:cubicBezTo>
                    <a:pt x="683" y="422"/>
                    <a:pt x="688" y="414"/>
                    <a:pt x="694" y="406"/>
                  </a:cubicBezTo>
                  <a:cubicBezTo>
                    <a:pt x="700" y="400"/>
                    <a:pt x="707" y="393"/>
                    <a:pt x="716" y="390"/>
                  </a:cubicBezTo>
                  <a:cubicBezTo>
                    <a:pt x="726" y="387"/>
                    <a:pt x="737" y="388"/>
                    <a:pt x="747" y="390"/>
                  </a:cubicBezTo>
                  <a:cubicBezTo>
                    <a:pt x="754" y="393"/>
                    <a:pt x="764" y="397"/>
                    <a:pt x="769" y="404"/>
                  </a:cubicBezTo>
                  <a:cubicBezTo>
                    <a:pt x="770" y="405"/>
                    <a:pt x="776" y="421"/>
                    <a:pt x="779" y="417"/>
                  </a:cubicBezTo>
                  <a:cubicBezTo>
                    <a:pt x="782" y="413"/>
                    <a:pt x="782" y="409"/>
                    <a:pt x="785" y="405"/>
                  </a:cubicBezTo>
                  <a:cubicBezTo>
                    <a:pt x="787" y="402"/>
                    <a:pt x="791" y="399"/>
                    <a:pt x="794" y="396"/>
                  </a:cubicBezTo>
                  <a:cubicBezTo>
                    <a:pt x="796" y="394"/>
                    <a:pt x="798" y="392"/>
                    <a:pt x="800" y="391"/>
                  </a:cubicBezTo>
                  <a:cubicBezTo>
                    <a:pt x="802" y="390"/>
                    <a:pt x="805" y="390"/>
                    <a:pt x="807" y="389"/>
                  </a:cubicBezTo>
                  <a:cubicBezTo>
                    <a:pt x="811" y="387"/>
                    <a:pt x="803" y="381"/>
                    <a:pt x="801" y="379"/>
                  </a:cubicBezTo>
                  <a:cubicBezTo>
                    <a:pt x="796" y="374"/>
                    <a:pt x="791" y="370"/>
                    <a:pt x="786" y="365"/>
                  </a:cubicBezTo>
                  <a:cubicBezTo>
                    <a:pt x="776" y="353"/>
                    <a:pt x="779" y="333"/>
                    <a:pt x="786" y="320"/>
                  </a:cubicBezTo>
                  <a:cubicBezTo>
                    <a:pt x="795" y="305"/>
                    <a:pt x="811" y="295"/>
                    <a:pt x="828" y="295"/>
                  </a:cubicBezTo>
                  <a:cubicBezTo>
                    <a:pt x="836" y="294"/>
                    <a:pt x="844" y="296"/>
                    <a:pt x="851" y="301"/>
                  </a:cubicBezTo>
                  <a:cubicBezTo>
                    <a:pt x="857" y="305"/>
                    <a:pt x="866" y="309"/>
                    <a:pt x="869" y="316"/>
                  </a:cubicBezTo>
                  <a:cubicBezTo>
                    <a:pt x="870" y="319"/>
                    <a:pt x="871" y="324"/>
                    <a:pt x="874" y="325"/>
                  </a:cubicBezTo>
                  <a:cubicBezTo>
                    <a:pt x="876" y="327"/>
                    <a:pt x="878" y="321"/>
                    <a:pt x="878" y="320"/>
                  </a:cubicBezTo>
                  <a:cubicBezTo>
                    <a:pt x="879" y="317"/>
                    <a:pt x="880" y="314"/>
                    <a:pt x="881" y="311"/>
                  </a:cubicBezTo>
                  <a:cubicBezTo>
                    <a:pt x="883" y="308"/>
                    <a:pt x="886" y="305"/>
                    <a:pt x="889" y="303"/>
                  </a:cubicBezTo>
                  <a:cubicBezTo>
                    <a:pt x="908" y="287"/>
                    <a:pt x="939" y="288"/>
                    <a:pt x="958" y="303"/>
                  </a:cubicBezTo>
                  <a:cubicBezTo>
                    <a:pt x="962" y="305"/>
                    <a:pt x="965" y="309"/>
                    <a:pt x="967" y="313"/>
                  </a:cubicBezTo>
                  <a:cubicBezTo>
                    <a:pt x="967" y="313"/>
                    <a:pt x="969" y="318"/>
                    <a:pt x="969" y="318"/>
                  </a:cubicBezTo>
                  <a:cubicBezTo>
                    <a:pt x="972" y="318"/>
                    <a:pt x="973" y="316"/>
                    <a:pt x="974" y="314"/>
                  </a:cubicBezTo>
                  <a:cubicBezTo>
                    <a:pt x="977" y="308"/>
                    <a:pt x="980" y="305"/>
                    <a:pt x="985" y="302"/>
                  </a:cubicBezTo>
                  <a:cubicBezTo>
                    <a:pt x="990" y="298"/>
                    <a:pt x="995" y="294"/>
                    <a:pt x="1001" y="291"/>
                  </a:cubicBezTo>
                  <a:cubicBezTo>
                    <a:pt x="1001" y="291"/>
                    <a:pt x="1015" y="289"/>
                    <a:pt x="1008" y="287"/>
                  </a:cubicBezTo>
                  <a:cubicBezTo>
                    <a:pt x="1005" y="286"/>
                    <a:pt x="1002" y="286"/>
                    <a:pt x="999" y="284"/>
                  </a:cubicBezTo>
                  <a:cubicBezTo>
                    <a:pt x="996" y="282"/>
                    <a:pt x="992" y="279"/>
                    <a:pt x="989" y="276"/>
                  </a:cubicBezTo>
                  <a:cubicBezTo>
                    <a:pt x="978" y="264"/>
                    <a:pt x="974" y="246"/>
                    <a:pt x="980" y="231"/>
                  </a:cubicBezTo>
                  <a:cubicBezTo>
                    <a:pt x="987" y="210"/>
                    <a:pt x="1012" y="200"/>
                    <a:pt x="1033" y="205"/>
                  </a:cubicBezTo>
                  <a:cubicBezTo>
                    <a:pt x="1061" y="212"/>
                    <a:pt x="1070" y="245"/>
                    <a:pt x="1056" y="269"/>
                  </a:cubicBezTo>
                  <a:cubicBezTo>
                    <a:pt x="1052" y="275"/>
                    <a:pt x="1045" y="285"/>
                    <a:pt x="1036" y="286"/>
                  </a:cubicBezTo>
                  <a:cubicBezTo>
                    <a:pt x="1036" y="286"/>
                    <a:pt x="1029" y="286"/>
                    <a:pt x="1030" y="288"/>
                  </a:cubicBezTo>
                  <a:cubicBezTo>
                    <a:pt x="1032" y="290"/>
                    <a:pt x="1035" y="291"/>
                    <a:pt x="1037" y="292"/>
                  </a:cubicBezTo>
                  <a:cubicBezTo>
                    <a:pt x="1042" y="294"/>
                    <a:pt x="1050" y="295"/>
                    <a:pt x="1053" y="299"/>
                  </a:cubicBezTo>
                  <a:cubicBezTo>
                    <a:pt x="1057" y="303"/>
                    <a:pt x="1061" y="314"/>
                    <a:pt x="1068" y="314"/>
                  </a:cubicBezTo>
                  <a:cubicBezTo>
                    <a:pt x="1070" y="314"/>
                    <a:pt x="1072" y="311"/>
                    <a:pt x="1073" y="310"/>
                  </a:cubicBezTo>
                  <a:cubicBezTo>
                    <a:pt x="1076" y="308"/>
                    <a:pt x="1078" y="305"/>
                    <a:pt x="1081" y="302"/>
                  </a:cubicBezTo>
                  <a:cubicBezTo>
                    <a:pt x="1083" y="300"/>
                    <a:pt x="1085" y="298"/>
                    <a:pt x="1087" y="296"/>
                  </a:cubicBezTo>
                  <a:cubicBezTo>
                    <a:pt x="1089" y="295"/>
                    <a:pt x="1091" y="295"/>
                    <a:pt x="1093" y="295"/>
                  </a:cubicBezTo>
                  <a:cubicBezTo>
                    <a:pt x="1101" y="293"/>
                    <a:pt x="1092" y="285"/>
                    <a:pt x="1089" y="283"/>
                  </a:cubicBezTo>
                  <a:cubicBezTo>
                    <a:pt x="1083" y="278"/>
                    <a:pt x="1078" y="275"/>
                    <a:pt x="1074" y="268"/>
                  </a:cubicBezTo>
                  <a:cubicBezTo>
                    <a:pt x="1060" y="240"/>
                    <a:pt x="1080" y="203"/>
                    <a:pt x="1111" y="199"/>
                  </a:cubicBezTo>
                  <a:cubicBezTo>
                    <a:pt x="1124" y="197"/>
                    <a:pt x="1140" y="201"/>
                    <a:pt x="1148" y="212"/>
                  </a:cubicBezTo>
                  <a:cubicBezTo>
                    <a:pt x="1151" y="216"/>
                    <a:pt x="1155" y="223"/>
                    <a:pt x="1160" y="226"/>
                  </a:cubicBezTo>
                  <a:cubicBezTo>
                    <a:pt x="1164" y="228"/>
                    <a:pt x="1165" y="219"/>
                    <a:pt x="1166" y="218"/>
                  </a:cubicBezTo>
                  <a:cubicBezTo>
                    <a:pt x="1169" y="212"/>
                    <a:pt x="1173" y="207"/>
                    <a:pt x="1178" y="203"/>
                  </a:cubicBezTo>
                  <a:cubicBezTo>
                    <a:pt x="1181" y="201"/>
                    <a:pt x="1185" y="198"/>
                    <a:pt x="1189" y="197"/>
                  </a:cubicBezTo>
                  <a:cubicBezTo>
                    <a:pt x="1191" y="196"/>
                    <a:pt x="1193" y="195"/>
                    <a:pt x="1195" y="194"/>
                  </a:cubicBezTo>
                  <a:cubicBezTo>
                    <a:pt x="1197" y="194"/>
                    <a:pt x="1199" y="193"/>
                    <a:pt x="1200" y="192"/>
                  </a:cubicBezTo>
                  <a:cubicBezTo>
                    <a:pt x="1201" y="191"/>
                    <a:pt x="1196" y="190"/>
                    <a:pt x="1196" y="189"/>
                  </a:cubicBezTo>
                  <a:cubicBezTo>
                    <a:pt x="1192" y="188"/>
                    <a:pt x="1189" y="187"/>
                    <a:pt x="1187" y="185"/>
                  </a:cubicBezTo>
                  <a:cubicBezTo>
                    <a:pt x="1180" y="181"/>
                    <a:pt x="1175" y="174"/>
                    <a:pt x="1172" y="166"/>
                  </a:cubicBezTo>
                  <a:cubicBezTo>
                    <a:pt x="1166" y="148"/>
                    <a:pt x="1171" y="127"/>
                    <a:pt x="1187" y="115"/>
                  </a:cubicBezTo>
                  <a:cubicBezTo>
                    <a:pt x="1200" y="105"/>
                    <a:pt x="1220" y="104"/>
                    <a:pt x="1234" y="114"/>
                  </a:cubicBezTo>
                  <a:cubicBezTo>
                    <a:pt x="1246" y="122"/>
                    <a:pt x="1253" y="136"/>
                    <a:pt x="1254" y="151"/>
                  </a:cubicBezTo>
                  <a:cubicBezTo>
                    <a:pt x="1254" y="158"/>
                    <a:pt x="1253" y="165"/>
                    <a:pt x="1249" y="172"/>
                  </a:cubicBezTo>
                  <a:cubicBezTo>
                    <a:pt x="1245" y="179"/>
                    <a:pt x="1239" y="184"/>
                    <a:pt x="1232" y="188"/>
                  </a:cubicBezTo>
                  <a:cubicBezTo>
                    <a:pt x="1230" y="188"/>
                    <a:pt x="1223" y="191"/>
                    <a:pt x="1226" y="193"/>
                  </a:cubicBezTo>
                  <a:cubicBezTo>
                    <a:pt x="1228" y="196"/>
                    <a:pt x="1233" y="196"/>
                    <a:pt x="1236" y="198"/>
                  </a:cubicBezTo>
                  <a:cubicBezTo>
                    <a:pt x="1240" y="199"/>
                    <a:pt x="1244" y="202"/>
                    <a:pt x="1247" y="204"/>
                  </a:cubicBezTo>
                  <a:cubicBezTo>
                    <a:pt x="1249" y="206"/>
                    <a:pt x="1251" y="208"/>
                    <a:pt x="1253" y="210"/>
                  </a:cubicBezTo>
                  <a:cubicBezTo>
                    <a:pt x="1254" y="212"/>
                    <a:pt x="1254" y="214"/>
                    <a:pt x="1256" y="216"/>
                  </a:cubicBezTo>
                  <a:cubicBezTo>
                    <a:pt x="1258" y="219"/>
                    <a:pt x="1262" y="218"/>
                    <a:pt x="1264" y="216"/>
                  </a:cubicBezTo>
                  <a:cubicBezTo>
                    <a:pt x="1267" y="214"/>
                    <a:pt x="1267" y="211"/>
                    <a:pt x="1269" y="208"/>
                  </a:cubicBezTo>
                  <a:cubicBezTo>
                    <a:pt x="1274" y="202"/>
                    <a:pt x="1283" y="198"/>
                    <a:pt x="1290" y="196"/>
                  </a:cubicBezTo>
                  <a:cubicBezTo>
                    <a:pt x="1308" y="189"/>
                    <a:pt x="1331" y="190"/>
                    <a:pt x="1344" y="205"/>
                  </a:cubicBezTo>
                  <a:cubicBezTo>
                    <a:pt x="1347" y="209"/>
                    <a:pt x="1352" y="220"/>
                    <a:pt x="1357" y="217"/>
                  </a:cubicBezTo>
                  <a:cubicBezTo>
                    <a:pt x="1363" y="213"/>
                    <a:pt x="1368" y="207"/>
                    <a:pt x="1372" y="202"/>
                  </a:cubicBezTo>
                  <a:cubicBezTo>
                    <a:pt x="1374" y="200"/>
                    <a:pt x="1376" y="198"/>
                    <a:pt x="1379" y="198"/>
                  </a:cubicBezTo>
                  <a:cubicBezTo>
                    <a:pt x="1381" y="197"/>
                    <a:pt x="1388" y="196"/>
                    <a:pt x="1385" y="192"/>
                  </a:cubicBezTo>
                  <a:cubicBezTo>
                    <a:pt x="1383" y="190"/>
                    <a:pt x="1379" y="188"/>
                    <a:pt x="1376" y="187"/>
                  </a:cubicBezTo>
                  <a:cubicBezTo>
                    <a:pt x="1373" y="186"/>
                    <a:pt x="1371" y="183"/>
                    <a:pt x="1369" y="181"/>
                  </a:cubicBezTo>
                  <a:cubicBezTo>
                    <a:pt x="1360" y="171"/>
                    <a:pt x="1357" y="158"/>
                    <a:pt x="1359" y="145"/>
                  </a:cubicBezTo>
                  <a:cubicBezTo>
                    <a:pt x="1361" y="133"/>
                    <a:pt x="1367" y="121"/>
                    <a:pt x="1376" y="113"/>
                  </a:cubicBezTo>
                  <a:cubicBezTo>
                    <a:pt x="1387" y="104"/>
                    <a:pt x="1402" y="101"/>
                    <a:pt x="1415" y="105"/>
                  </a:cubicBezTo>
                  <a:cubicBezTo>
                    <a:pt x="1423" y="106"/>
                    <a:pt x="1429" y="111"/>
                    <a:pt x="1435" y="115"/>
                  </a:cubicBezTo>
                  <a:cubicBezTo>
                    <a:pt x="1437" y="117"/>
                    <a:pt x="1440" y="119"/>
                    <a:pt x="1441" y="122"/>
                  </a:cubicBezTo>
                  <a:cubicBezTo>
                    <a:pt x="1442" y="124"/>
                    <a:pt x="1444" y="130"/>
                    <a:pt x="1447" y="131"/>
                  </a:cubicBezTo>
                  <a:cubicBezTo>
                    <a:pt x="1452" y="133"/>
                    <a:pt x="1456" y="119"/>
                    <a:pt x="1457" y="116"/>
                  </a:cubicBezTo>
                  <a:cubicBezTo>
                    <a:pt x="1460" y="110"/>
                    <a:pt x="1468" y="106"/>
                    <a:pt x="1473" y="102"/>
                  </a:cubicBezTo>
                  <a:cubicBezTo>
                    <a:pt x="1476" y="101"/>
                    <a:pt x="1479" y="99"/>
                    <a:pt x="1482" y="98"/>
                  </a:cubicBezTo>
                  <a:cubicBezTo>
                    <a:pt x="1483" y="98"/>
                    <a:pt x="1486" y="98"/>
                    <a:pt x="1487" y="98"/>
                  </a:cubicBezTo>
                  <a:cubicBezTo>
                    <a:pt x="1489" y="98"/>
                    <a:pt x="1493" y="98"/>
                    <a:pt x="1495" y="97"/>
                  </a:cubicBezTo>
                  <a:cubicBezTo>
                    <a:pt x="1500" y="94"/>
                    <a:pt x="1486" y="90"/>
                    <a:pt x="1484" y="90"/>
                  </a:cubicBezTo>
                  <a:cubicBezTo>
                    <a:pt x="1473" y="87"/>
                    <a:pt x="1465" y="74"/>
                    <a:pt x="1463" y="64"/>
                  </a:cubicBezTo>
                  <a:cubicBezTo>
                    <a:pt x="1460" y="53"/>
                    <a:pt x="1462" y="40"/>
                    <a:pt x="1468" y="30"/>
                  </a:cubicBezTo>
                  <a:cubicBezTo>
                    <a:pt x="1476" y="19"/>
                    <a:pt x="1489" y="14"/>
                    <a:pt x="1502" y="15"/>
                  </a:cubicBezTo>
                  <a:cubicBezTo>
                    <a:pt x="1516" y="16"/>
                    <a:pt x="1528" y="22"/>
                    <a:pt x="1534" y="35"/>
                  </a:cubicBezTo>
                  <a:cubicBezTo>
                    <a:pt x="1540" y="46"/>
                    <a:pt x="1539" y="60"/>
                    <a:pt x="1534" y="71"/>
                  </a:cubicBezTo>
                  <a:cubicBezTo>
                    <a:pt x="1532" y="77"/>
                    <a:pt x="1528" y="82"/>
                    <a:pt x="1523" y="86"/>
                  </a:cubicBezTo>
                  <a:cubicBezTo>
                    <a:pt x="1521" y="87"/>
                    <a:pt x="1519" y="89"/>
                    <a:pt x="1517" y="90"/>
                  </a:cubicBezTo>
                  <a:cubicBezTo>
                    <a:pt x="1514" y="90"/>
                    <a:pt x="1511" y="91"/>
                    <a:pt x="1508" y="92"/>
                  </a:cubicBezTo>
                  <a:cubicBezTo>
                    <a:pt x="1507" y="93"/>
                    <a:pt x="1503" y="94"/>
                    <a:pt x="1505" y="96"/>
                  </a:cubicBezTo>
                  <a:cubicBezTo>
                    <a:pt x="1507" y="98"/>
                    <a:pt x="1513" y="97"/>
                    <a:pt x="1515" y="97"/>
                  </a:cubicBezTo>
                  <a:cubicBezTo>
                    <a:pt x="1523" y="99"/>
                    <a:pt x="1532" y="105"/>
                    <a:pt x="1538" y="111"/>
                  </a:cubicBezTo>
                  <a:cubicBezTo>
                    <a:pt x="1538" y="111"/>
                    <a:pt x="1538" y="111"/>
                    <a:pt x="1538" y="111"/>
                  </a:cubicBezTo>
                  <a:cubicBezTo>
                    <a:pt x="1537" y="112"/>
                    <a:pt x="1542" y="118"/>
                    <a:pt x="1543" y="119"/>
                  </a:cubicBezTo>
                  <a:cubicBezTo>
                    <a:pt x="1545" y="121"/>
                    <a:pt x="1547" y="123"/>
                    <a:pt x="1551" y="121"/>
                  </a:cubicBezTo>
                  <a:cubicBezTo>
                    <a:pt x="1558" y="116"/>
                    <a:pt x="1562" y="108"/>
                    <a:pt x="1570" y="103"/>
                  </a:cubicBezTo>
                  <a:cubicBezTo>
                    <a:pt x="1571" y="102"/>
                    <a:pt x="1574" y="102"/>
                    <a:pt x="1575" y="100"/>
                  </a:cubicBezTo>
                  <a:cubicBezTo>
                    <a:pt x="1576" y="99"/>
                    <a:pt x="1574" y="97"/>
                    <a:pt x="1573" y="97"/>
                  </a:cubicBezTo>
                  <a:cubicBezTo>
                    <a:pt x="1568" y="92"/>
                    <a:pt x="1562" y="87"/>
                    <a:pt x="1557" y="82"/>
                  </a:cubicBezTo>
                  <a:cubicBezTo>
                    <a:pt x="1545" y="70"/>
                    <a:pt x="1545" y="50"/>
                    <a:pt x="1552" y="35"/>
                  </a:cubicBezTo>
                  <a:cubicBezTo>
                    <a:pt x="1559" y="18"/>
                    <a:pt x="1574" y="6"/>
                    <a:pt x="1592" y="5"/>
                  </a:cubicBezTo>
                  <a:cubicBezTo>
                    <a:pt x="1602" y="5"/>
                    <a:pt x="1613" y="7"/>
                    <a:pt x="1621" y="12"/>
                  </a:cubicBezTo>
                  <a:cubicBezTo>
                    <a:pt x="1626" y="14"/>
                    <a:pt x="1630" y="17"/>
                    <a:pt x="1633" y="21"/>
                  </a:cubicBezTo>
                  <a:cubicBezTo>
                    <a:pt x="1635" y="23"/>
                    <a:pt x="1636" y="27"/>
                    <a:pt x="1638" y="30"/>
                  </a:cubicBezTo>
                  <a:cubicBezTo>
                    <a:pt x="1639" y="31"/>
                    <a:pt x="1640" y="33"/>
                    <a:pt x="1642" y="33"/>
                  </a:cubicBezTo>
                  <a:cubicBezTo>
                    <a:pt x="1643" y="33"/>
                    <a:pt x="1644" y="29"/>
                    <a:pt x="1644" y="29"/>
                  </a:cubicBezTo>
                  <a:cubicBezTo>
                    <a:pt x="1646" y="24"/>
                    <a:pt x="1648" y="20"/>
                    <a:pt x="1652" y="17"/>
                  </a:cubicBezTo>
                  <a:cubicBezTo>
                    <a:pt x="1662" y="8"/>
                    <a:pt x="1675" y="2"/>
                    <a:pt x="1688" y="1"/>
                  </a:cubicBezTo>
                  <a:moveTo>
                    <a:pt x="1632" y="89"/>
                  </a:moveTo>
                  <a:cubicBezTo>
                    <a:pt x="1628" y="93"/>
                    <a:pt x="1621" y="93"/>
                    <a:pt x="1618" y="98"/>
                  </a:cubicBezTo>
                  <a:cubicBezTo>
                    <a:pt x="1615" y="103"/>
                    <a:pt x="1624" y="102"/>
                    <a:pt x="1626" y="104"/>
                  </a:cubicBezTo>
                  <a:cubicBezTo>
                    <a:pt x="1632" y="109"/>
                    <a:pt x="1635" y="117"/>
                    <a:pt x="1641" y="121"/>
                  </a:cubicBezTo>
                  <a:cubicBezTo>
                    <a:pt x="1647" y="125"/>
                    <a:pt x="1650" y="116"/>
                    <a:pt x="1653" y="112"/>
                  </a:cubicBezTo>
                  <a:cubicBezTo>
                    <a:pt x="1655" y="109"/>
                    <a:pt x="1667" y="107"/>
                    <a:pt x="1664" y="102"/>
                  </a:cubicBezTo>
                  <a:cubicBezTo>
                    <a:pt x="1661" y="97"/>
                    <a:pt x="1656" y="93"/>
                    <a:pt x="1653" y="89"/>
                  </a:cubicBezTo>
                  <a:cubicBezTo>
                    <a:pt x="1649" y="86"/>
                    <a:pt x="1644" y="82"/>
                    <a:pt x="1643" y="77"/>
                  </a:cubicBezTo>
                  <a:cubicBezTo>
                    <a:pt x="1642" y="75"/>
                    <a:pt x="1639" y="77"/>
                    <a:pt x="1638" y="78"/>
                  </a:cubicBezTo>
                  <a:cubicBezTo>
                    <a:pt x="1635" y="81"/>
                    <a:pt x="1634" y="86"/>
                    <a:pt x="1632" y="89"/>
                  </a:cubicBezTo>
                  <a:moveTo>
                    <a:pt x="1740" y="79"/>
                  </a:moveTo>
                  <a:cubicBezTo>
                    <a:pt x="1737" y="85"/>
                    <a:pt x="1731" y="90"/>
                    <a:pt x="1726" y="95"/>
                  </a:cubicBezTo>
                  <a:cubicBezTo>
                    <a:pt x="1724" y="97"/>
                    <a:pt x="1721" y="100"/>
                    <a:pt x="1721" y="103"/>
                  </a:cubicBezTo>
                  <a:cubicBezTo>
                    <a:pt x="1722" y="106"/>
                    <a:pt x="1726" y="108"/>
                    <a:pt x="1728" y="111"/>
                  </a:cubicBezTo>
                  <a:cubicBezTo>
                    <a:pt x="1732" y="114"/>
                    <a:pt x="1739" y="120"/>
                    <a:pt x="1740" y="125"/>
                  </a:cubicBezTo>
                  <a:cubicBezTo>
                    <a:pt x="1740" y="128"/>
                    <a:pt x="1741" y="131"/>
                    <a:pt x="1744" y="128"/>
                  </a:cubicBezTo>
                  <a:cubicBezTo>
                    <a:pt x="1746" y="126"/>
                    <a:pt x="1747" y="123"/>
                    <a:pt x="1747" y="120"/>
                  </a:cubicBezTo>
                  <a:cubicBezTo>
                    <a:pt x="1748" y="118"/>
                    <a:pt x="1750" y="117"/>
                    <a:pt x="1751" y="116"/>
                  </a:cubicBezTo>
                  <a:cubicBezTo>
                    <a:pt x="1753" y="114"/>
                    <a:pt x="1756" y="111"/>
                    <a:pt x="1758" y="110"/>
                  </a:cubicBezTo>
                  <a:cubicBezTo>
                    <a:pt x="1761" y="108"/>
                    <a:pt x="1773" y="106"/>
                    <a:pt x="1768" y="101"/>
                  </a:cubicBezTo>
                  <a:cubicBezTo>
                    <a:pt x="1763" y="96"/>
                    <a:pt x="1757" y="92"/>
                    <a:pt x="1751" y="88"/>
                  </a:cubicBezTo>
                  <a:cubicBezTo>
                    <a:pt x="1749" y="85"/>
                    <a:pt x="1747" y="84"/>
                    <a:pt x="1746" y="81"/>
                  </a:cubicBezTo>
                  <a:cubicBezTo>
                    <a:pt x="1745" y="79"/>
                    <a:pt x="1745" y="78"/>
                    <a:pt x="1743" y="77"/>
                  </a:cubicBezTo>
                  <a:cubicBezTo>
                    <a:pt x="1741" y="77"/>
                    <a:pt x="1741" y="78"/>
                    <a:pt x="1740" y="79"/>
                  </a:cubicBezTo>
                  <a:moveTo>
                    <a:pt x="1433" y="186"/>
                  </a:moveTo>
                  <a:cubicBezTo>
                    <a:pt x="1432" y="187"/>
                    <a:pt x="1423" y="193"/>
                    <a:pt x="1425" y="195"/>
                  </a:cubicBezTo>
                  <a:cubicBezTo>
                    <a:pt x="1427" y="197"/>
                    <a:pt x="1430" y="197"/>
                    <a:pt x="1432" y="199"/>
                  </a:cubicBezTo>
                  <a:cubicBezTo>
                    <a:pt x="1435" y="200"/>
                    <a:pt x="1437" y="203"/>
                    <a:pt x="1439" y="206"/>
                  </a:cubicBezTo>
                  <a:cubicBezTo>
                    <a:pt x="1442" y="209"/>
                    <a:pt x="1450" y="221"/>
                    <a:pt x="1455" y="218"/>
                  </a:cubicBezTo>
                  <a:cubicBezTo>
                    <a:pt x="1457" y="216"/>
                    <a:pt x="1457" y="214"/>
                    <a:pt x="1458" y="212"/>
                  </a:cubicBezTo>
                  <a:cubicBezTo>
                    <a:pt x="1460" y="209"/>
                    <a:pt x="1463" y="207"/>
                    <a:pt x="1466" y="205"/>
                  </a:cubicBezTo>
                  <a:cubicBezTo>
                    <a:pt x="1468" y="204"/>
                    <a:pt x="1471" y="202"/>
                    <a:pt x="1472" y="199"/>
                  </a:cubicBezTo>
                  <a:cubicBezTo>
                    <a:pt x="1472" y="198"/>
                    <a:pt x="1470" y="196"/>
                    <a:pt x="1469" y="195"/>
                  </a:cubicBezTo>
                  <a:cubicBezTo>
                    <a:pt x="1465" y="190"/>
                    <a:pt x="1460" y="186"/>
                    <a:pt x="1456" y="181"/>
                  </a:cubicBezTo>
                  <a:cubicBezTo>
                    <a:pt x="1454" y="178"/>
                    <a:pt x="1452" y="176"/>
                    <a:pt x="1451" y="173"/>
                  </a:cubicBezTo>
                  <a:cubicBezTo>
                    <a:pt x="1450" y="171"/>
                    <a:pt x="1449" y="169"/>
                    <a:pt x="1446" y="170"/>
                  </a:cubicBezTo>
                  <a:cubicBezTo>
                    <a:pt x="1444" y="171"/>
                    <a:pt x="1442" y="174"/>
                    <a:pt x="1441" y="177"/>
                  </a:cubicBezTo>
                  <a:cubicBezTo>
                    <a:pt x="1438" y="180"/>
                    <a:pt x="1436" y="184"/>
                    <a:pt x="1433" y="186"/>
                  </a:cubicBezTo>
                  <a:moveTo>
                    <a:pt x="1740" y="175"/>
                  </a:moveTo>
                  <a:cubicBezTo>
                    <a:pt x="1739" y="180"/>
                    <a:pt x="1733" y="186"/>
                    <a:pt x="1729" y="189"/>
                  </a:cubicBezTo>
                  <a:cubicBezTo>
                    <a:pt x="1727" y="191"/>
                    <a:pt x="1723" y="192"/>
                    <a:pt x="1720" y="194"/>
                  </a:cubicBezTo>
                  <a:cubicBezTo>
                    <a:pt x="1716" y="198"/>
                    <a:pt x="1722" y="202"/>
                    <a:pt x="1725" y="203"/>
                  </a:cubicBezTo>
                  <a:cubicBezTo>
                    <a:pt x="1732" y="206"/>
                    <a:pt x="1738" y="226"/>
                    <a:pt x="1746" y="213"/>
                  </a:cubicBezTo>
                  <a:cubicBezTo>
                    <a:pt x="1749" y="206"/>
                    <a:pt x="1756" y="202"/>
                    <a:pt x="1762" y="198"/>
                  </a:cubicBezTo>
                  <a:cubicBezTo>
                    <a:pt x="1763" y="198"/>
                    <a:pt x="1767" y="195"/>
                    <a:pt x="1766" y="194"/>
                  </a:cubicBezTo>
                  <a:cubicBezTo>
                    <a:pt x="1764" y="193"/>
                    <a:pt x="1761" y="193"/>
                    <a:pt x="1759" y="192"/>
                  </a:cubicBezTo>
                  <a:cubicBezTo>
                    <a:pt x="1753" y="189"/>
                    <a:pt x="1750" y="183"/>
                    <a:pt x="1747" y="177"/>
                  </a:cubicBezTo>
                  <a:cubicBezTo>
                    <a:pt x="1746" y="176"/>
                    <a:pt x="1745" y="174"/>
                    <a:pt x="1743" y="173"/>
                  </a:cubicBezTo>
                  <a:cubicBezTo>
                    <a:pt x="1741" y="171"/>
                    <a:pt x="1741" y="174"/>
                    <a:pt x="1740" y="175"/>
                  </a:cubicBezTo>
                  <a:moveTo>
                    <a:pt x="1535" y="191"/>
                  </a:moveTo>
                  <a:cubicBezTo>
                    <a:pt x="1532" y="194"/>
                    <a:pt x="1527" y="192"/>
                    <a:pt x="1528" y="197"/>
                  </a:cubicBezTo>
                  <a:cubicBezTo>
                    <a:pt x="1528" y="200"/>
                    <a:pt x="1529" y="201"/>
                    <a:pt x="1531" y="202"/>
                  </a:cubicBezTo>
                  <a:cubicBezTo>
                    <a:pt x="1531" y="203"/>
                    <a:pt x="1534" y="204"/>
                    <a:pt x="1533" y="204"/>
                  </a:cubicBezTo>
                  <a:cubicBezTo>
                    <a:pt x="1537" y="207"/>
                    <a:pt x="1544" y="221"/>
                    <a:pt x="1551" y="217"/>
                  </a:cubicBezTo>
                  <a:cubicBezTo>
                    <a:pt x="1554" y="215"/>
                    <a:pt x="1555" y="210"/>
                    <a:pt x="1558" y="207"/>
                  </a:cubicBezTo>
                  <a:cubicBezTo>
                    <a:pt x="1561" y="204"/>
                    <a:pt x="1568" y="201"/>
                    <a:pt x="1569" y="197"/>
                  </a:cubicBezTo>
                  <a:cubicBezTo>
                    <a:pt x="1570" y="194"/>
                    <a:pt x="1565" y="192"/>
                    <a:pt x="1562" y="191"/>
                  </a:cubicBezTo>
                  <a:cubicBezTo>
                    <a:pt x="1558" y="190"/>
                    <a:pt x="1556" y="187"/>
                    <a:pt x="1554" y="183"/>
                  </a:cubicBezTo>
                  <a:cubicBezTo>
                    <a:pt x="1552" y="180"/>
                    <a:pt x="1550" y="177"/>
                    <a:pt x="1545" y="179"/>
                  </a:cubicBezTo>
                  <a:cubicBezTo>
                    <a:pt x="1541" y="182"/>
                    <a:pt x="1539" y="188"/>
                    <a:pt x="1535" y="191"/>
                  </a:cubicBezTo>
                  <a:moveTo>
                    <a:pt x="1640" y="181"/>
                  </a:moveTo>
                  <a:cubicBezTo>
                    <a:pt x="1637" y="185"/>
                    <a:pt x="1633" y="188"/>
                    <a:pt x="1629" y="191"/>
                  </a:cubicBezTo>
                  <a:cubicBezTo>
                    <a:pt x="1626" y="194"/>
                    <a:pt x="1623" y="196"/>
                    <a:pt x="1626" y="199"/>
                  </a:cubicBezTo>
                  <a:cubicBezTo>
                    <a:pt x="1629" y="204"/>
                    <a:pt x="1632" y="208"/>
                    <a:pt x="1636" y="212"/>
                  </a:cubicBezTo>
                  <a:cubicBezTo>
                    <a:pt x="1638" y="214"/>
                    <a:pt x="1642" y="220"/>
                    <a:pt x="1646" y="217"/>
                  </a:cubicBezTo>
                  <a:cubicBezTo>
                    <a:pt x="1650" y="214"/>
                    <a:pt x="1651" y="209"/>
                    <a:pt x="1655" y="206"/>
                  </a:cubicBezTo>
                  <a:cubicBezTo>
                    <a:pt x="1658" y="204"/>
                    <a:pt x="1670" y="198"/>
                    <a:pt x="1663" y="194"/>
                  </a:cubicBezTo>
                  <a:cubicBezTo>
                    <a:pt x="1660" y="192"/>
                    <a:pt x="1658" y="192"/>
                    <a:pt x="1655" y="190"/>
                  </a:cubicBezTo>
                  <a:cubicBezTo>
                    <a:pt x="1653" y="189"/>
                    <a:pt x="1652" y="186"/>
                    <a:pt x="1650" y="184"/>
                  </a:cubicBezTo>
                  <a:cubicBezTo>
                    <a:pt x="1649" y="182"/>
                    <a:pt x="1648" y="180"/>
                    <a:pt x="1646" y="179"/>
                  </a:cubicBezTo>
                  <a:cubicBezTo>
                    <a:pt x="1645" y="178"/>
                    <a:pt x="1643" y="178"/>
                    <a:pt x="1642" y="179"/>
                  </a:cubicBezTo>
                  <a:cubicBezTo>
                    <a:pt x="1640" y="179"/>
                    <a:pt x="1641" y="180"/>
                    <a:pt x="1640" y="181"/>
                  </a:cubicBezTo>
                  <a:moveTo>
                    <a:pt x="2609" y="261"/>
                  </a:moveTo>
                  <a:cubicBezTo>
                    <a:pt x="2604" y="269"/>
                    <a:pt x="2600" y="277"/>
                    <a:pt x="2594" y="284"/>
                  </a:cubicBezTo>
                  <a:cubicBezTo>
                    <a:pt x="2591" y="287"/>
                    <a:pt x="2588" y="288"/>
                    <a:pt x="2584" y="290"/>
                  </a:cubicBezTo>
                  <a:cubicBezTo>
                    <a:pt x="2581" y="292"/>
                    <a:pt x="2587" y="295"/>
                    <a:pt x="2588" y="295"/>
                  </a:cubicBezTo>
                  <a:cubicBezTo>
                    <a:pt x="2588" y="295"/>
                    <a:pt x="2588" y="295"/>
                    <a:pt x="2588" y="295"/>
                  </a:cubicBezTo>
                  <a:cubicBezTo>
                    <a:pt x="2588" y="295"/>
                    <a:pt x="2595" y="301"/>
                    <a:pt x="2595" y="301"/>
                  </a:cubicBezTo>
                  <a:cubicBezTo>
                    <a:pt x="2599" y="304"/>
                    <a:pt x="2603" y="308"/>
                    <a:pt x="2606" y="311"/>
                  </a:cubicBezTo>
                  <a:cubicBezTo>
                    <a:pt x="2610" y="316"/>
                    <a:pt x="2611" y="310"/>
                    <a:pt x="2614" y="307"/>
                  </a:cubicBezTo>
                  <a:cubicBezTo>
                    <a:pt x="2618" y="304"/>
                    <a:pt x="2622" y="300"/>
                    <a:pt x="2627" y="297"/>
                  </a:cubicBezTo>
                  <a:cubicBezTo>
                    <a:pt x="2630" y="295"/>
                    <a:pt x="2635" y="296"/>
                    <a:pt x="2636" y="292"/>
                  </a:cubicBezTo>
                  <a:cubicBezTo>
                    <a:pt x="2639" y="285"/>
                    <a:pt x="2633" y="288"/>
                    <a:pt x="2630" y="285"/>
                  </a:cubicBezTo>
                  <a:cubicBezTo>
                    <a:pt x="2624" y="282"/>
                    <a:pt x="2618" y="275"/>
                    <a:pt x="2615" y="269"/>
                  </a:cubicBezTo>
                  <a:cubicBezTo>
                    <a:pt x="2614" y="266"/>
                    <a:pt x="2613" y="263"/>
                    <a:pt x="2611" y="261"/>
                  </a:cubicBezTo>
                  <a:cubicBezTo>
                    <a:pt x="2611" y="260"/>
                    <a:pt x="2610" y="259"/>
                    <a:pt x="2610" y="259"/>
                  </a:cubicBezTo>
                  <a:cubicBezTo>
                    <a:pt x="2609" y="258"/>
                    <a:pt x="2609" y="260"/>
                    <a:pt x="2609" y="261"/>
                  </a:cubicBezTo>
                  <a:moveTo>
                    <a:pt x="2507" y="273"/>
                  </a:moveTo>
                  <a:cubicBezTo>
                    <a:pt x="2504" y="277"/>
                    <a:pt x="2500" y="281"/>
                    <a:pt x="2496" y="284"/>
                  </a:cubicBezTo>
                  <a:cubicBezTo>
                    <a:pt x="2494" y="287"/>
                    <a:pt x="2488" y="291"/>
                    <a:pt x="2488" y="296"/>
                  </a:cubicBezTo>
                  <a:cubicBezTo>
                    <a:pt x="2488" y="298"/>
                    <a:pt x="2491" y="300"/>
                    <a:pt x="2493" y="301"/>
                  </a:cubicBezTo>
                  <a:cubicBezTo>
                    <a:pt x="2496" y="304"/>
                    <a:pt x="2500" y="307"/>
                    <a:pt x="2504" y="311"/>
                  </a:cubicBezTo>
                  <a:cubicBezTo>
                    <a:pt x="2505" y="312"/>
                    <a:pt x="2509" y="319"/>
                    <a:pt x="2510" y="318"/>
                  </a:cubicBezTo>
                  <a:cubicBezTo>
                    <a:pt x="2511" y="318"/>
                    <a:pt x="2513" y="313"/>
                    <a:pt x="2514" y="312"/>
                  </a:cubicBezTo>
                  <a:cubicBezTo>
                    <a:pt x="2519" y="305"/>
                    <a:pt x="2526" y="300"/>
                    <a:pt x="2533" y="295"/>
                  </a:cubicBezTo>
                  <a:cubicBezTo>
                    <a:pt x="2535" y="294"/>
                    <a:pt x="2539" y="292"/>
                    <a:pt x="2536" y="290"/>
                  </a:cubicBezTo>
                  <a:cubicBezTo>
                    <a:pt x="2533" y="288"/>
                    <a:pt x="2530" y="287"/>
                    <a:pt x="2527" y="284"/>
                  </a:cubicBezTo>
                  <a:cubicBezTo>
                    <a:pt x="2523" y="280"/>
                    <a:pt x="2521" y="274"/>
                    <a:pt x="2517" y="269"/>
                  </a:cubicBezTo>
                  <a:cubicBezTo>
                    <a:pt x="2515" y="267"/>
                    <a:pt x="2513" y="265"/>
                    <a:pt x="2510" y="265"/>
                  </a:cubicBezTo>
                  <a:cubicBezTo>
                    <a:pt x="2506" y="265"/>
                    <a:pt x="2508" y="270"/>
                    <a:pt x="2507" y="273"/>
                  </a:cubicBezTo>
                  <a:moveTo>
                    <a:pt x="1151" y="278"/>
                  </a:moveTo>
                  <a:cubicBezTo>
                    <a:pt x="1149" y="281"/>
                    <a:pt x="1145" y="282"/>
                    <a:pt x="1142" y="284"/>
                  </a:cubicBezTo>
                  <a:cubicBezTo>
                    <a:pt x="1139" y="285"/>
                    <a:pt x="1135" y="286"/>
                    <a:pt x="1135" y="289"/>
                  </a:cubicBezTo>
                  <a:cubicBezTo>
                    <a:pt x="1135" y="294"/>
                    <a:pt x="1144" y="294"/>
                    <a:pt x="1146" y="297"/>
                  </a:cubicBezTo>
                  <a:cubicBezTo>
                    <a:pt x="1151" y="301"/>
                    <a:pt x="1154" y="306"/>
                    <a:pt x="1159" y="310"/>
                  </a:cubicBezTo>
                  <a:cubicBezTo>
                    <a:pt x="1161" y="311"/>
                    <a:pt x="1163" y="313"/>
                    <a:pt x="1166" y="313"/>
                  </a:cubicBezTo>
                  <a:cubicBezTo>
                    <a:pt x="1168" y="313"/>
                    <a:pt x="1169" y="309"/>
                    <a:pt x="1171" y="307"/>
                  </a:cubicBezTo>
                  <a:cubicBezTo>
                    <a:pt x="1174" y="305"/>
                    <a:pt x="1177" y="303"/>
                    <a:pt x="1180" y="300"/>
                  </a:cubicBezTo>
                  <a:cubicBezTo>
                    <a:pt x="1182" y="299"/>
                    <a:pt x="1185" y="297"/>
                    <a:pt x="1185" y="294"/>
                  </a:cubicBezTo>
                  <a:cubicBezTo>
                    <a:pt x="1184" y="288"/>
                    <a:pt x="1175" y="287"/>
                    <a:pt x="1172" y="283"/>
                  </a:cubicBezTo>
                  <a:cubicBezTo>
                    <a:pt x="1170" y="280"/>
                    <a:pt x="1168" y="277"/>
                    <a:pt x="1167" y="273"/>
                  </a:cubicBezTo>
                  <a:cubicBezTo>
                    <a:pt x="1166" y="271"/>
                    <a:pt x="1165" y="267"/>
                    <a:pt x="1162" y="266"/>
                  </a:cubicBezTo>
                  <a:cubicBezTo>
                    <a:pt x="1155" y="264"/>
                    <a:pt x="1154" y="274"/>
                    <a:pt x="1151" y="278"/>
                  </a:cubicBezTo>
                  <a:moveTo>
                    <a:pt x="2210" y="286"/>
                  </a:moveTo>
                  <a:cubicBezTo>
                    <a:pt x="2207" y="288"/>
                    <a:pt x="2198" y="292"/>
                    <a:pt x="2202" y="296"/>
                  </a:cubicBezTo>
                  <a:cubicBezTo>
                    <a:pt x="2204" y="298"/>
                    <a:pt x="2206" y="300"/>
                    <a:pt x="2208" y="302"/>
                  </a:cubicBezTo>
                  <a:cubicBezTo>
                    <a:pt x="2210" y="304"/>
                    <a:pt x="2212" y="307"/>
                    <a:pt x="2214" y="309"/>
                  </a:cubicBezTo>
                  <a:cubicBezTo>
                    <a:pt x="2215" y="311"/>
                    <a:pt x="2217" y="313"/>
                    <a:pt x="2219" y="314"/>
                  </a:cubicBezTo>
                  <a:cubicBezTo>
                    <a:pt x="2222" y="314"/>
                    <a:pt x="2224" y="312"/>
                    <a:pt x="2225" y="310"/>
                  </a:cubicBezTo>
                  <a:cubicBezTo>
                    <a:pt x="2227" y="308"/>
                    <a:pt x="2228" y="306"/>
                    <a:pt x="2230" y="304"/>
                  </a:cubicBezTo>
                  <a:cubicBezTo>
                    <a:pt x="2232" y="301"/>
                    <a:pt x="2236" y="300"/>
                    <a:pt x="2239" y="298"/>
                  </a:cubicBezTo>
                  <a:cubicBezTo>
                    <a:pt x="2243" y="295"/>
                    <a:pt x="2241" y="292"/>
                    <a:pt x="2238" y="289"/>
                  </a:cubicBezTo>
                  <a:cubicBezTo>
                    <a:pt x="2234" y="286"/>
                    <a:pt x="2231" y="283"/>
                    <a:pt x="2227" y="279"/>
                  </a:cubicBezTo>
                  <a:cubicBezTo>
                    <a:pt x="2226" y="279"/>
                    <a:pt x="2222" y="274"/>
                    <a:pt x="2221" y="274"/>
                  </a:cubicBezTo>
                  <a:cubicBezTo>
                    <a:pt x="2214" y="274"/>
                    <a:pt x="2214" y="282"/>
                    <a:pt x="2210" y="286"/>
                  </a:cubicBezTo>
                  <a:moveTo>
                    <a:pt x="2304" y="286"/>
                  </a:moveTo>
                  <a:cubicBezTo>
                    <a:pt x="2302" y="288"/>
                    <a:pt x="2292" y="290"/>
                    <a:pt x="2295" y="294"/>
                  </a:cubicBezTo>
                  <a:cubicBezTo>
                    <a:pt x="2297" y="298"/>
                    <a:pt x="2301" y="300"/>
                    <a:pt x="2304" y="303"/>
                  </a:cubicBezTo>
                  <a:cubicBezTo>
                    <a:pt x="2307" y="306"/>
                    <a:pt x="2310" y="309"/>
                    <a:pt x="2314" y="312"/>
                  </a:cubicBezTo>
                  <a:cubicBezTo>
                    <a:pt x="2318" y="315"/>
                    <a:pt x="2320" y="313"/>
                    <a:pt x="2321" y="309"/>
                  </a:cubicBezTo>
                  <a:cubicBezTo>
                    <a:pt x="2322" y="305"/>
                    <a:pt x="2330" y="302"/>
                    <a:pt x="2333" y="300"/>
                  </a:cubicBezTo>
                  <a:cubicBezTo>
                    <a:pt x="2338" y="295"/>
                    <a:pt x="2335" y="291"/>
                    <a:pt x="2331" y="288"/>
                  </a:cubicBezTo>
                  <a:cubicBezTo>
                    <a:pt x="2328" y="286"/>
                    <a:pt x="2325" y="284"/>
                    <a:pt x="2323" y="281"/>
                  </a:cubicBezTo>
                  <a:cubicBezTo>
                    <a:pt x="2322" y="279"/>
                    <a:pt x="2320" y="275"/>
                    <a:pt x="2317" y="274"/>
                  </a:cubicBezTo>
                  <a:cubicBezTo>
                    <a:pt x="2311" y="272"/>
                    <a:pt x="2308" y="283"/>
                    <a:pt x="2304" y="286"/>
                  </a:cubicBezTo>
                  <a:moveTo>
                    <a:pt x="2401" y="285"/>
                  </a:moveTo>
                  <a:cubicBezTo>
                    <a:pt x="2399" y="287"/>
                    <a:pt x="2391" y="292"/>
                    <a:pt x="2393" y="295"/>
                  </a:cubicBezTo>
                  <a:cubicBezTo>
                    <a:pt x="2394" y="298"/>
                    <a:pt x="2397" y="299"/>
                    <a:pt x="2398" y="301"/>
                  </a:cubicBezTo>
                  <a:cubicBezTo>
                    <a:pt x="2401" y="303"/>
                    <a:pt x="2403" y="304"/>
                    <a:pt x="2405" y="306"/>
                  </a:cubicBezTo>
                  <a:cubicBezTo>
                    <a:pt x="2407" y="308"/>
                    <a:pt x="2411" y="315"/>
                    <a:pt x="2414" y="312"/>
                  </a:cubicBezTo>
                  <a:cubicBezTo>
                    <a:pt x="2416" y="311"/>
                    <a:pt x="2416" y="309"/>
                    <a:pt x="2418" y="308"/>
                  </a:cubicBezTo>
                  <a:cubicBezTo>
                    <a:pt x="2420" y="306"/>
                    <a:pt x="2422" y="305"/>
                    <a:pt x="2424" y="303"/>
                  </a:cubicBezTo>
                  <a:cubicBezTo>
                    <a:pt x="2427" y="301"/>
                    <a:pt x="2432" y="298"/>
                    <a:pt x="2433" y="295"/>
                  </a:cubicBezTo>
                  <a:cubicBezTo>
                    <a:pt x="2434" y="293"/>
                    <a:pt x="2432" y="292"/>
                    <a:pt x="2431" y="291"/>
                  </a:cubicBezTo>
                  <a:cubicBezTo>
                    <a:pt x="2428" y="289"/>
                    <a:pt x="2425" y="287"/>
                    <a:pt x="2422" y="284"/>
                  </a:cubicBezTo>
                  <a:cubicBezTo>
                    <a:pt x="2420" y="281"/>
                    <a:pt x="2417" y="273"/>
                    <a:pt x="2412" y="274"/>
                  </a:cubicBezTo>
                  <a:cubicBezTo>
                    <a:pt x="2406" y="274"/>
                    <a:pt x="2405" y="282"/>
                    <a:pt x="2401" y="285"/>
                  </a:cubicBezTo>
                  <a:moveTo>
                    <a:pt x="1256" y="277"/>
                  </a:moveTo>
                  <a:cubicBezTo>
                    <a:pt x="1253" y="281"/>
                    <a:pt x="1249" y="284"/>
                    <a:pt x="1245" y="288"/>
                  </a:cubicBezTo>
                  <a:cubicBezTo>
                    <a:pt x="1242" y="291"/>
                    <a:pt x="1239" y="294"/>
                    <a:pt x="1243" y="298"/>
                  </a:cubicBezTo>
                  <a:cubicBezTo>
                    <a:pt x="1245" y="300"/>
                    <a:pt x="1247" y="302"/>
                    <a:pt x="1249" y="304"/>
                  </a:cubicBezTo>
                  <a:cubicBezTo>
                    <a:pt x="1252" y="306"/>
                    <a:pt x="1254" y="309"/>
                    <a:pt x="1256" y="311"/>
                  </a:cubicBezTo>
                  <a:cubicBezTo>
                    <a:pt x="1258" y="313"/>
                    <a:pt x="1260" y="315"/>
                    <a:pt x="1262" y="314"/>
                  </a:cubicBezTo>
                  <a:cubicBezTo>
                    <a:pt x="1264" y="313"/>
                    <a:pt x="1264" y="311"/>
                    <a:pt x="1265" y="309"/>
                  </a:cubicBezTo>
                  <a:cubicBezTo>
                    <a:pt x="1267" y="303"/>
                    <a:pt x="1290" y="297"/>
                    <a:pt x="1277" y="289"/>
                  </a:cubicBezTo>
                  <a:cubicBezTo>
                    <a:pt x="1274" y="287"/>
                    <a:pt x="1272" y="286"/>
                    <a:pt x="1270" y="285"/>
                  </a:cubicBezTo>
                  <a:cubicBezTo>
                    <a:pt x="1268" y="283"/>
                    <a:pt x="1267" y="281"/>
                    <a:pt x="1266" y="278"/>
                  </a:cubicBezTo>
                  <a:cubicBezTo>
                    <a:pt x="1265" y="277"/>
                    <a:pt x="1264" y="275"/>
                    <a:pt x="1262" y="274"/>
                  </a:cubicBezTo>
                  <a:cubicBezTo>
                    <a:pt x="1261" y="274"/>
                    <a:pt x="1259" y="274"/>
                    <a:pt x="1258" y="275"/>
                  </a:cubicBezTo>
                  <a:cubicBezTo>
                    <a:pt x="1256" y="275"/>
                    <a:pt x="1257" y="275"/>
                    <a:pt x="1256" y="277"/>
                  </a:cubicBezTo>
                  <a:moveTo>
                    <a:pt x="1352" y="277"/>
                  </a:moveTo>
                  <a:cubicBezTo>
                    <a:pt x="1349" y="282"/>
                    <a:pt x="1344" y="285"/>
                    <a:pt x="1340" y="289"/>
                  </a:cubicBezTo>
                  <a:cubicBezTo>
                    <a:pt x="1336" y="292"/>
                    <a:pt x="1336" y="293"/>
                    <a:pt x="1339" y="297"/>
                  </a:cubicBezTo>
                  <a:cubicBezTo>
                    <a:pt x="1342" y="302"/>
                    <a:pt x="1346" y="306"/>
                    <a:pt x="1350" y="309"/>
                  </a:cubicBezTo>
                  <a:cubicBezTo>
                    <a:pt x="1353" y="312"/>
                    <a:pt x="1355" y="316"/>
                    <a:pt x="1359" y="312"/>
                  </a:cubicBezTo>
                  <a:cubicBezTo>
                    <a:pt x="1363" y="309"/>
                    <a:pt x="1364" y="304"/>
                    <a:pt x="1368" y="302"/>
                  </a:cubicBezTo>
                  <a:cubicBezTo>
                    <a:pt x="1370" y="300"/>
                    <a:pt x="1373" y="300"/>
                    <a:pt x="1375" y="297"/>
                  </a:cubicBezTo>
                  <a:cubicBezTo>
                    <a:pt x="1377" y="295"/>
                    <a:pt x="1376" y="292"/>
                    <a:pt x="1374" y="290"/>
                  </a:cubicBezTo>
                  <a:cubicBezTo>
                    <a:pt x="1372" y="288"/>
                    <a:pt x="1370" y="287"/>
                    <a:pt x="1368" y="286"/>
                  </a:cubicBezTo>
                  <a:cubicBezTo>
                    <a:pt x="1365" y="285"/>
                    <a:pt x="1363" y="282"/>
                    <a:pt x="1362" y="280"/>
                  </a:cubicBezTo>
                  <a:cubicBezTo>
                    <a:pt x="1361" y="278"/>
                    <a:pt x="1360" y="275"/>
                    <a:pt x="1358" y="274"/>
                  </a:cubicBezTo>
                  <a:cubicBezTo>
                    <a:pt x="1357" y="274"/>
                    <a:pt x="1355" y="274"/>
                    <a:pt x="1354" y="274"/>
                  </a:cubicBezTo>
                  <a:cubicBezTo>
                    <a:pt x="1352" y="275"/>
                    <a:pt x="1353" y="275"/>
                    <a:pt x="1352" y="277"/>
                  </a:cubicBezTo>
                  <a:moveTo>
                    <a:pt x="1448" y="277"/>
                  </a:moveTo>
                  <a:cubicBezTo>
                    <a:pt x="1445" y="283"/>
                    <a:pt x="1439" y="286"/>
                    <a:pt x="1434" y="291"/>
                  </a:cubicBezTo>
                  <a:cubicBezTo>
                    <a:pt x="1431" y="295"/>
                    <a:pt x="1432" y="296"/>
                    <a:pt x="1435" y="300"/>
                  </a:cubicBezTo>
                  <a:cubicBezTo>
                    <a:pt x="1439" y="304"/>
                    <a:pt x="1444" y="308"/>
                    <a:pt x="1448" y="311"/>
                  </a:cubicBezTo>
                  <a:cubicBezTo>
                    <a:pt x="1450" y="312"/>
                    <a:pt x="1452" y="313"/>
                    <a:pt x="1454" y="314"/>
                  </a:cubicBezTo>
                  <a:cubicBezTo>
                    <a:pt x="1455" y="314"/>
                    <a:pt x="1456" y="312"/>
                    <a:pt x="1456" y="312"/>
                  </a:cubicBezTo>
                  <a:cubicBezTo>
                    <a:pt x="1460" y="308"/>
                    <a:pt x="1463" y="304"/>
                    <a:pt x="1467" y="300"/>
                  </a:cubicBezTo>
                  <a:cubicBezTo>
                    <a:pt x="1469" y="298"/>
                    <a:pt x="1473" y="296"/>
                    <a:pt x="1472" y="293"/>
                  </a:cubicBezTo>
                  <a:cubicBezTo>
                    <a:pt x="1469" y="288"/>
                    <a:pt x="1463" y="286"/>
                    <a:pt x="1460" y="282"/>
                  </a:cubicBezTo>
                  <a:cubicBezTo>
                    <a:pt x="1458" y="279"/>
                    <a:pt x="1457" y="276"/>
                    <a:pt x="1455" y="275"/>
                  </a:cubicBezTo>
                  <a:cubicBezTo>
                    <a:pt x="1454" y="274"/>
                    <a:pt x="1453" y="274"/>
                    <a:pt x="1452" y="274"/>
                  </a:cubicBezTo>
                  <a:cubicBezTo>
                    <a:pt x="1449" y="275"/>
                    <a:pt x="1449" y="275"/>
                    <a:pt x="1448" y="277"/>
                  </a:cubicBezTo>
                  <a:moveTo>
                    <a:pt x="1544" y="277"/>
                  </a:moveTo>
                  <a:cubicBezTo>
                    <a:pt x="1541" y="281"/>
                    <a:pt x="1537" y="284"/>
                    <a:pt x="1533" y="288"/>
                  </a:cubicBezTo>
                  <a:cubicBezTo>
                    <a:pt x="1530" y="291"/>
                    <a:pt x="1527" y="294"/>
                    <a:pt x="1531" y="298"/>
                  </a:cubicBezTo>
                  <a:cubicBezTo>
                    <a:pt x="1532" y="300"/>
                    <a:pt x="1535" y="302"/>
                    <a:pt x="1537" y="304"/>
                  </a:cubicBezTo>
                  <a:cubicBezTo>
                    <a:pt x="1539" y="306"/>
                    <a:pt x="1542" y="309"/>
                    <a:pt x="1544" y="311"/>
                  </a:cubicBezTo>
                  <a:cubicBezTo>
                    <a:pt x="1546" y="313"/>
                    <a:pt x="1549" y="315"/>
                    <a:pt x="1551" y="314"/>
                  </a:cubicBezTo>
                  <a:cubicBezTo>
                    <a:pt x="1552" y="313"/>
                    <a:pt x="1552" y="310"/>
                    <a:pt x="1553" y="309"/>
                  </a:cubicBezTo>
                  <a:cubicBezTo>
                    <a:pt x="1555" y="304"/>
                    <a:pt x="1562" y="302"/>
                    <a:pt x="1566" y="299"/>
                  </a:cubicBezTo>
                  <a:cubicBezTo>
                    <a:pt x="1570" y="295"/>
                    <a:pt x="1568" y="291"/>
                    <a:pt x="1564" y="288"/>
                  </a:cubicBezTo>
                  <a:cubicBezTo>
                    <a:pt x="1559" y="285"/>
                    <a:pt x="1556" y="283"/>
                    <a:pt x="1554" y="278"/>
                  </a:cubicBezTo>
                  <a:cubicBezTo>
                    <a:pt x="1553" y="277"/>
                    <a:pt x="1552" y="275"/>
                    <a:pt x="1550" y="274"/>
                  </a:cubicBezTo>
                  <a:cubicBezTo>
                    <a:pt x="1549" y="274"/>
                    <a:pt x="1547" y="274"/>
                    <a:pt x="1546" y="275"/>
                  </a:cubicBezTo>
                  <a:cubicBezTo>
                    <a:pt x="1544" y="275"/>
                    <a:pt x="1545" y="275"/>
                    <a:pt x="1544" y="277"/>
                  </a:cubicBezTo>
                  <a:moveTo>
                    <a:pt x="1640" y="277"/>
                  </a:moveTo>
                  <a:cubicBezTo>
                    <a:pt x="1637" y="282"/>
                    <a:pt x="1632" y="285"/>
                    <a:pt x="1628" y="289"/>
                  </a:cubicBezTo>
                  <a:cubicBezTo>
                    <a:pt x="1624" y="292"/>
                    <a:pt x="1624" y="293"/>
                    <a:pt x="1627" y="297"/>
                  </a:cubicBezTo>
                  <a:cubicBezTo>
                    <a:pt x="1630" y="302"/>
                    <a:pt x="1634" y="306"/>
                    <a:pt x="1638" y="309"/>
                  </a:cubicBezTo>
                  <a:cubicBezTo>
                    <a:pt x="1641" y="312"/>
                    <a:pt x="1643" y="316"/>
                    <a:pt x="1647" y="312"/>
                  </a:cubicBezTo>
                  <a:cubicBezTo>
                    <a:pt x="1651" y="309"/>
                    <a:pt x="1652" y="304"/>
                    <a:pt x="1656" y="302"/>
                  </a:cubicBezTo>
                  <a:cubicBezTo>
                    <a:pt x="1658" y="300"/>
                    <a:pt x="1661" y="300"/>
                    <a:pt x="1663" y="297"/>
                  </a:cubicBezTo>
                  <a:cubicBezTo>
                    <a:pt x="1665" y="295"/>
                    <a:pt x="1664" y="292"/>
                    <a:pt x="1662" y="290"/>
                  </a:cubicBezTo>
                  <a:cubicBezTo>
                    <a:pt x="1660" y="288"/>
                    <a:pt x="1658" y="287"/>
                    <a:pt x="1656" y="286"/>
                  </a:cubicBezTo>
                  <a:cubicBezTo>
                    <a:pt x="1653" y="285"/>
                    <a:pt x="1651" y="282"/>
                    <a:pt x="1650" y="280"/>
                  </a:cubicBezTo>
                  <a:cubicBezTo>
                    <a:pt x="1649" y="278"/>
                    <a:pt x="1648" y="275"/>
                    <a:pt x="1646" y="274"/>
                  </a:cubicBezTo>
                  <a:cubicBezTo>
                    <a:pt x="1645" y="274"/>
                    <a:pt x="1643" y="274"/>
                    <a:pt x="1642" y="274"/>
                  </a:cubicBezTo>
                  <a:cubicBezTo>
                    <a:pt x="1640" y="275"/>
                    <a:pt x="1641" y="275"/>
                    <a:pt x="1640" y="277"/>
                  </a:cubicBezTo>
                  <a:moveTo>
                    <a:pt x="1736" y="277"/>
                  </a:moveTo>
                  <a:cubicBezTo>
                    <a:pt x="1733" y="283"/>
                    <a:pt x="1727" y="286"/>
                    <a:pt x="1722" y="291"/>
                  </a:cubicBezTo>
                  <a:cubicBezTo>
                    <a:pt x="1719" y="295"/>
                    <a:pt x="1720" y="296"/>
                    <a:pt x="1723" y="300"/>
                  </a:cubicBezTo>
                  <a:cubicBezTo>
                    <a:pt x="1727" y="304"/>
                    <a:pt x="1732" y="308"/>
                    <a:pt x="1736" y="311"/>
                  </a:cubicBezTo>
                  <a:cubicBezTo>
                    <a:pt x="1738" y="312"/>
                    <a:pt x="1740" y="313"/>
                    <a:pt x="1742" y="314"/>
                  </a:cubicBezTo>
                  <a:cubicBezTo>
                    <a:pt x="1743" y="314"/>
                    <a:pt x="1744" y="312"/>
                    <a:pt x="1744" y="312"/>
                  </a:cubicBezTo>
                  <a:cubicBezTo>
                    <a:pt x="1748" y="308"/>
                    <a:pt x="1751" y="304"/>
                    <a:pt x="1755" y="300"/>
                  </a:cubicBezTo>
                  <a:cubicBezTo>
                    <a:pt x="1757" y="298"/>
                    <a:pt x="1761" y="296"/>
                    <a:pt x="1760" y="293"/>
                  </a:cubicBezTo>
                  <a:cubicBezTo>
                    <a:pt x="1757" y="288"/>
                    <a:pt x="1751" y="286"/>
                    <a:pt x="1748" y="282"/>
                  </a:cubicBezTo>
                  <a:cubicBezTo>
                    <a:pt x="1746" y="279"/>
                    <a:pt x="1745" y="276"/>
                    <a:pt x="1743" y="275"/>
                  </a:cubicBezTo>
                  <a:cubicBezTo>
                    <a:pt x="1742" y="274"/>
                    <a:pt x="1741" y="274"/>
                    <a:pt x="1740" y="274"/>
                  </a:cubicBezTo>
                  <a:cubicBezTo>
                    <a:pt x="1737" y="275"/>
                    <a:pt x="1737" y="275"/>
                    <a:pt x="1736" y="277"/>
                  </a:cubicBezTo>
                  <a:moveTo>
                    <a:pt x="1832" y="277"/>
                  </a:moveTo>
                  <a:cubicBezTo>
                    <a:pt x="1829" y="281"/>
                    <a:pt x="1825" y="284"/>
                    <a:pt x="1821" y="288"/>
                  </a:cubicBezTo>
                  <a:cubicBezTo>
                    <a:pt x="1818" y="291"/>
                    <a:pt x="1815" y="294"/>
                    <a:pt x="1819" y="298"/>
                  </a:cubicBezTo>
                  <a:cubicBezTo>
                    <a:pt x="1821" y="300"/>
                    <a:pt x="1823" y="302"/>
                    <a:pt x="1825" y="304"/>
                  </a:cubicBezTo>
                  <a:cubicBezTo>
                    <a:pt x="1828" y="306"/>
                    <a:pt x="1830" y="309"/>
                    <a:pt x="1832" y="311"/>
                  </a:cubicBezTo>
                  <a:cubicBezTo>
                    <a:pt x="1834" y="313"/>
                    <a:pt x="1837" y="315"/>
                    <a:pt x="1839" y="314"/>
                  </a:cubicBezTo>
                  <a:cubicBezTo>
                    <a:pt x="1840" y="313"/>
                    <a:pt x="1840" y="310"/>
                    <a:pt x="1841" y="309"/>
                  </a:cubicBezTo>
                  <a:cubicBezTo>
                    <a:pt x="1843" y="304"/>
                    <a:pt x="1850" y="302"/>
                    <a:pt x="1854" y="299"/>
                  </a:cubicBezTo>
                  <a:cubicBezTo>
                    <a:pt x="1858" y="295"/>
                    <a:pt x="1856" y="291"/>
                    <a:pt x="1852" y="288"/>
                  </a:cubicBezTo>
                  <a:cubicBezTo>
                    <a:pt x="1847" y="286"/>
                    <a:pt x="1844" y="283"/>
                    <a:pt x="1842" y="278"/>
                  </a:cubicBezTo>
                  <a:cubicBezTo>
                    <a:pt x="1841" y="277"/>
                    <a:pt x="1840" y="275"/>
                    <a:pt x="1838" y="274"/>
                  </a:cubicBezTo>
                  <a:cubicBezTo>
                    <a:pt x="1837" y="274"/>
                    <a:pt x="1835" y="274"/>
                    <a:pt x="1834" y="275"/>
                  </a:cubicBezTo>
                  <a:cubicBezTo>
                    <a:pt x="1832" y="275"/>
                    <a:pt x="1833" y="275"/>
                    <a:pt x="1832" y="277"/>
                  </a:cubicBezTo>
                  <a:moveTo>
                    <a:pt x="1928" y="277"/>
                  </a:moveTo>
                  <a:cubicBezTo>
                    <a:pt x="1925" y="282"/>
                    <a:pt x="1920" y="285"/>
                    <a:pt x="1916" y="289"/>
                  </a:cubicBezTo>
                  <a:cubicBezTo>
                    <a:pt x="1912" y="292"/>
                    <a:pt x="1912" y="293"/>
                    <a:pt x="1915" y="297"/>
                  </a:cubicBezTo>
                  <a:cubicBezTo>
                    <a:pt x="1918" y="302"/>
                    <a:pt x="1922" y="306"/>
                    <a:pt x="1926" y="309"/>
                  </a:cubicBezTo>
                  <a:cubicBezTo>
                    <a:pt x="1929" y="312"/>
                    <a:pt x="1931" y="316"/>
                    <a:pt x="1935" y="312"/>
                  </a:cubicBezTo>
                  <a:cubicBezTo>
                    <a:pt x="1939" y="309"/>
                    <a:pt x="1940" y="304"/>
                    <a:pt x="1944" y="302"/>
                  </a:cubicBezTo>
                  <a:cubicBezTo>
                    <a:pt x="1946" y="300"/>
                    <a:pt x="1949" y="300"/>
                    <a:pt x="1951" y="297"/>
                  </a:cubicBezTo>
                  <a:cubicBezTo>
                    <a:pt x="1953" y="295"/>
                    <a:pt x="1952" y="292"/>
                    <a:pt x="1950" y="290"/>
                  </a:cubicBezTo>
                  <a:cubicBezTo>
                    <a:pt x="1948" y="288"/>
                    <a:pt x="1946" y="287"/>
                    <a:pt x="1944" y="286"/>
                  </a:cubicBezTo>
                  <a:cubicBezTo>
                    <a:pt x="1941" y="285"/>
                    <a:pt x="1939" y="282"/>
                    <a:pt x="1938" y="280"/>
                  </a:cubicBezTo>
                  <a:cubicBezTo>
                    <a:pt x="1937" y="278"/>
                    <a:pt x="1936" y="275"/>
                    <a:pt x="1934" y="274"/>
                  </a:cubicBezTo>
                  <a:cubicBezTo>
                    <a:pt x="1933" y="274"/>
                    <a:pt x="1931" y="274"/>
                    <a:pt x="1930" y="274"/>
                  </a:cubicBezTo>
                  <a:cubicBezTo>
                    <a:pt x="1928" y="275"/>
                    <a:pt x="1929" y="275"/>
                    <a:pt x="1928" y="277"/>
                  </a:cubicBezTo>
                  <a:moveTo>
                    <a:pt x="2024" y="277"/>
                  </a:moveTo>
                  <a:cubicBezTo>
                    <a:pt x="2021" y="283"/>
                    <a:pt x="2015" y="286"/>
                    <a:pt x="2010" y="291"/>
                  </a:cubicBezTo>
                  <a:cubicBezTo>
                    <a:pt x="2007" y="295"/>
                    <a:pt x="2008" y="296"/>
                    <a:pt x="2011" y="300"/>
                  </a:cubicBezTo>
                  <a:cubicBezTo>
                    <a:pt x="2015" y="304"/>
                    <a:pt x="2020" y="308"/>
                    <a:pt x="2024" y="311"/>
                  </a:cubicBezTo>
                  <a:cubicBezTo>
                    <a:pt x="2026" y="312"/>
                    <a:pt x="2028" y="313"/>
                    <a:pt x="2030" y="314"/>
                  </a:cubicBezTo>
                  <a:cubicBezTo>
                    <a:pt x="2031" y="314"/>
                    <a:pt x="2032" y="312"/>
                    <a:pt x="2032" y="312"/>
                  </a:cubicBezTo>
                  <a:cubicBezTo>
                    <a:pt x="2036" y="308"/>
                    <a:pt x="2039" y="304"/>
                    <a:pt x="2043" y="300"/>
                  </a:cubicBezTo>
                  <a:cubicBezTo>
                    <a:pt x="2045" y="298"/>
                    <a:pt x="2049" y="296"/>
                    <a:pt x="2048" y="293"/>
                  </a:cubicBezTo>
                  <a:cubicBezTo>
                    <a:pt x="2045" y="288"/>
                    <a:pt x="2039" y="286"/>
                    <a:pt x="2036" y="282"/>
                  </a:cubicBezTo>
                  <a:cubicBezTo>
                    <a:pt x="2034" y="279"/>
                    <a:pt x="2033" y="276"/>
                    <a:pt x="2031" y="275"/>
                  </a:cubicBezTo>
                  <a:cubicBezTo>
                    <a:pt x="2030" y="274"/>
                    <a:pt x="2029" y="274"/>
                    <a:pt x="2028" y="274"/>
                  </a:cubicBezTo>
                  <a:cubicBezTo>
                    <a:pt x="2025" y="275"/>
                    <a:pt x="2025" y="275"/>
                    <a:pt x="2024" y="277"/>
                  </a:cubicBezTo>
                  <a:moveTo>
                    <a:pt x="2120" y="277"/>
                  </a:moveTo>
                  <a:cubicBezTo>
                    <a:pt x="2117" y="283"/>
                    <a:pt x="2110" y="286"/>
                    <a:pt x="2106" y="291"/>
                  </a:cubicBezTo>
                  <a:cubicBezTo>
                    <a:pt x="2102" y="296"/>
                    <a:pt x="2105" y="298"/>
                    <a:pt x="2108" y="301"/>
                  </a:cubicBezTo>
                  <a:cubicBezTo>
                    <a:pt x="2112" y="304"/>
                    <a:pt x="2116" y="308"/>
                    <a:pt x="2120" y="311"/>
                  </a:cubicBezTo>
                  <a:cubicBezTo>
                    <a:pt x="2124" y="314"/>
                    <a:pt x="2126" y="315"/>
                    <a:pt x="2129" y="311"/>
                  </a:cubicBezTo>
                  <a:cubicBezTo>
                    <a:pt x="2131" y="309"/>
                    <a:pt x="2132" y="307"/>
                    <a:pt x="2133" y="305"/>
                  </a:cubicBezTo>
                  <a:cubicBezTo>
                    <a:pt x="2135" y="303"/>
                    <a:pt x="2136" y="302"/>
                    <a:pt x="2139" y="301"/>
                  </a:cubicBezTo>
                  <a:cubicBezTo>
                    <a:pt x="2140" y="300"/>
                    <a:pt x="2145" y="298"/>
                    <a:pt x="2144" y="295"/>
                  </a:cubicBezTo>
                  <a:cubicBezTo>
                    <a:pt x="2144" y="293"/>
                    <a:pt x="2143" y="292"/>
                    <a:pt x="2142" y="291"/>
                  </a:cubicBezTo>
                  <a:cubicBezTo>
                    <a:pt x="2138" y="286"/>
                    <a:pt x="2134" y="282"/>
                    <a:pt x="2130" y="278"/>
                  </a:cubicBezTo>
                  <a:cubicBezTo>
                    <a:pt x="2128" y="277"/>
                    <a:pt x="2127" y="275"/>
                    <a:pt x="2125" y="274"/>
                  </a:cubicBezTo>
                  <a:cubicBezTo>
                    <a:pt x="2124" y="274"/>
                    <a:pt x="2123" y="274"/>
                    <a:pt x="2122" y="274"/>
                  </a:cubicBezTo>
                  <a:cubicBezTo>
                    <a:pt x="2121" y="275"/>
                    <a:pt x="2121" y="275"/>
                    <a:pt x="2120" y="277"/>
                  </a:cubicBezTo>
                  <a:moveTo>
                    <a:pt x="872" y="361"/>
                  </a:moveTo>
                  <a:cubicBezTo>
                    <a:pt x="869" y="367"/>
                    <a:pt x="864" y="371"/>
                    <a:pt x="860" y="376"/>
                  </a:cubicBezTo>
                  <a:cubicBezTo>
                    <a:pt x="858" y="379"/>
                    <a:pt x="855" y="381"/>
                    <a:pt x="852" y="383"/>
                  </a:cubicBezTo>
                  <a:cubicBezTo>
                    <a:pt x="850" y="384"/>
                    <a:pt x="846" y="387"/>
                    <a:pt x="850" y="389"/>
                  </a:cubicBezTo>
                  <a:cubicBezTo>
                    <a:pt x="856" y="392"/>
                    <a:pt x="862" y="395"/>
                    <a:pt x="867" y="400"/>
                  </a:cubicBezTo>
                  <a:cubicBezTo>
                    <a:pt x="870" y="403"/>
                    <a:pt x="872" y="414"/>
                    <a:pt x="879" y="410"/>
                  </a:cubicBezTo>
                  <a:cubicBezTo>
                    <a:pt x="881" y="409"/>
                    <a:pt x="882" y="406"/>
                    <a:pt x="882" y="404"/>
                  </a:cubicBezTo>
                  <a:cubicBezTo>
                    <a:pt x="884" y="400"/>
                    <a:pt x="886" y="398"/>
                    <a:pt x="890" y="396"/>
                  </a:cubicBezTo>
                  <a:cubicBezTo>
                    <a:pt x="893" y="395"/>
                    <a:pt x="897" y="393"/>
                    <a:pt x="898" y="390"/>
                  </a:cubicBezTo>
                  <a:cubicBezTo>
                    <a:pt x="899" y="387"/>
                    <a:pt x="895" y="385"/>
                    <a:pt x="893" y="384"/>
                  </a:cubicBezTo>
                  <a:cubicBezTo>
                    <a:pt x="887" y="380"/>
                    <a:pt x="884" y="375"/>
                    <a:pt x="881" y="369"/>
                  </a:cubicBezTo>
                  <a:cubicBezTo>
                    <a:pt x="879" y="366"/>
                    <a:pt x="878" y="364"/>
                    <a:pt x="876" y="361"/>
                  </a:cubicBezTo>
                  <a:cubicBezTo>
                    <a:pt x="876" y="361"/>
                    <a:pt x="875" y="360"/>
                    <a:pt x="874" y="359"/>
                  </a:cubicBezTo>
                  <a:cubicBezTo>
                    <a:pt x="872" y="359"/>
                    <a:pt x="873" y="361"/>
                    <a:pt x="872" y="361"/>
                  </a:cubicBezTo>
                  <a:moveTo>
                    <a:pt x="296" y="365"/>
                  </a:moveTo>
                  <a:cubicBezTo>
                    <a:pt x="292" y="372"/>
                    <a:pt x="286" y="378"/>
                    <a:pt x="280" y="383"/>
                  </a:cubicBezTo>
                  <a:cubicBezTo>
                    <a:pt x="278" y="384"/>
                    <a:pt x="276" y="386"/>
                    <a:pt x="273" y="386"/>
                  </a:cubicBezTo>
                  <a:cubicBezTo>
                    <a:pt x="269" y="386"/>
                    <a:pt x="270" y="387"/>
                    <a:pt x="272" y="390"/>
                  </a:cubicBezTo>
                  <a:cubicBezTo>
                    <a:pt x="276" y="395"/>
                    <a:pt x="284" y="398"/>
                    <a:pt x="289" y="403"/>
                  </a:cubicBezTo>
                  <a:cubicBezTo>
                    <a:pt x="294" y="409"/>
                    <a:pt x="298" y="416"/>
                    <a:pt x="300" y="423"/>
                  </a:cubicBezTo>
                  <a:cubicBezTo>
                    <a:pt x="300" y="423"/>
                    <a:pt x="300" y="423"/>
                    <a:pt x="300" y="423"/>
                  </a:cubicBezTo>
                  <a:cubicBezTo>
                    <a:pt x="300" y="423"/>
                    <a:pt x="305" y="431"/>
                    <a:pt x="307" y="431"/>
                  </a:cubicBezTo>
                  <a:cubicBezTo>
                    <a:pt x="308" y="430"/>
                    <a:pt x="307" y="425"/>
                    <a:pt x="307" y="424"/>
                  </a:cubicBezTo>
                  <a:cubicBezTo>
                    <a:pt x="308" y="421"/>
                    <a:pt x="310" y="418"/>
                    <a:pt x="312" y="415"/>
                  </a:cubicBezTo>
                  <a:cubicBezTo>
                    <a:pt x="316" y="409"/>
                    <a:pt x="322" y="404"/>
                    <a:pt x="329" y="400"/>
                  </a:cubicBezTo>
                  <a:cubicBezTo>
                    <a:pt x="331" y="399"/>
                    <a:pt x="333" y="398"/>
                    <a:pt x="336" y="398"/>
                  </a:cubicBezTo>
                  <a:cubicBezTo>
                    <a:pt x="336" y="398"/>
                    <a:pt x="341" y="398"/>
                    <a:pt x="341" y="397"/>
                  </a:cubicBezTo>
                  <a:cubicBezTo>
                    <a:pt x="341" y="393"/>
                    <a:pt x="331" y="392"/>
                    <a:pt x="329" y="391"/>
                  </a:cubicBezTo>
                  <a:cubicBezTo>
                    <a:pt x="324" y="390"/>
                    <a:pt x="321" y="389"/>
                    <a:pt x="317" y="385"/>
                  </a:cubicBezTo>
                  <a:cubicBezTo>
                    <a:pt x="313" y="380"/>
                    <a:pt x="309" y="375"/>
                    <a:pt x="305" y="370"/>
                  </a:cubicBezTo>
                  <a:cubicBezTo>
                    <a:pt x="303" y="368"/>
                    <a:pt x="301" y="366"/>
                    <a:pt x="299" y="364"/>
                  </a:cubicBezTo>
                  <a:cubicBezTo>
                    <a:pt x="299" y="364"/>
                    <a:pt x="299" y="364"/>
                    <a:pt x="298" y="363"/>
                  </a:cubicBezTo>
                  <a:cubicBezTo>
                    <a:pt x="296" y="363"/>
                    <a:pt x="297" y="365"/>
                    <a:pt x="296" y="365"/>
                  </a:cubicBezTo>
                  <a:moveTo>
                    <a:pt x="492" y="367"/>
                  </a:moveTo>
                  <a:cubicBezTo>
                    <a:pt x="488" y="374"/>
                    <a:pt x="485" y="381"/>
                    <a:pt x="477" y="384"/>
                  </a:cubicBezTo>
                  <a:cubicBezTo>
                    <a:pt x="475" y="385"/>
                    <a:pt x="468" y="388"/>
                    <a:pt x="469" y="391"/>
                  </a:cubicBezTo>
                  <a:cubicBezTo>
                    <a:pt x="470" y="394"/>
                    <a:pt x="474" y="395"/>
                    <a:pt x="476" y="396"/>
                  </a:cubicBezTo>
                  <a:cubicBezTo>
                    <a:pt x="481" y="400"/>
                    <a:pt x="484" y="407"/>
                    <a:pt x="488" y="412"/>
                  </a:cubicBezTo>
                  <a:cubicBezTo>
                    <a:pt x="489" y="414"/>
                    <a:pt x="491" y="417"/>
                    <a:pt x="493" y="419"/>
                  </a:cubicBezTo>
                  <a:cubicBezTo>
                    <a:pt x="495" y="421"/>
                    <a:pt x="495" y="418"/>
                    <a:pt x="496" y="416"/>
                  </a:cubicBezTo>
                  <a:cubicBezTo>
                    <a:pt x="497" y="410"/>
                    <a:pt x="503" y="405"/>
                    <a:pt x="508" y="401"/>
                  </a:cubicBezTo>
                  <a:cubicBezTo>
                    <a:pt x="510" y="398"/>
                    <a:pt x="513" y="396"/>
                    <a:pt x="516" y="394"/>
                  </a:cubicBezTo>
                  <a:cubicBezTo>
                    <a:pt x="517" y="394"/>
                    <a:pt x="524" y="392"/>
                    <a:pt x="522" y="389"/>
                  </a:cubicBezTo>
                  <a:cubicBezTo>
                    <a:pt x="520" y="387"/>
                    <a:pt x="516" y="386"/>
                    <a:pt x="513" y="384"/>
                  </a:cubicBezTo>
                  <a:cubicBezTo>
                    <a:pt x="509" y="382"/>
                    <a:pt x="507" y="380"/>
                    <a:pt x="504" y="376"/>
                  </a:cubicBezTo>
                  <a:cubicBezTo>
                    <a:pt x="502" y="373"/>
                    <a:pt x="500" y="370"/>
                    <a:pt x="498" y="367"/>
                  </a:cubicBezTo>
                  <a:cubicBezTo>
                    <a:pt x="497" y="366"/>
                    <a:pt x="495" y="365"/>
                    <a:pt x="494" y="365"/>
                  </a:cubicBezTo>
                  <a:cubicBezTo>
                    <a:pt x="492" y="365"/>
                    <a:pt x="493" y="366"/>
                    <a:pt x="492" y="367"/>
                  </a:cubicBezTo>
                  <a:moveTo>
                    <a:pt x="2508" y="367"/>
                  </a:moveTo>
                  <a:cubicBezTo>
                    <a:pt x="2504" y="373"/>
                    <a:pt x="2500" y="378"/>
                    <a:pt x="2496" y="382"/>
                  </a:cubicBezTo>
                  <a:cubicBezTo>
                    <a:pt x="2493" y="386"/>
                    <a:pt x="2485" y="389"/>
                    <a:pt x="2492" y="394"/>
                  </a:cubicBezTo>
                  <a:cubicBezTo>
                    <a:pt x="2497" y="397"/>
                    <a:pt x="2500" y="402"/>
                    <a:pt x="2504" y="407"/>
                  </a:cubicBezTo>
                  <a:cubicBezTo>
                    <a:pt x="2506" y="409"/>
                    <a:pt x="2507" y="413"/>
                    <a:pt x="2510" y="415"/>
                  </a:cubicBezTo>
                  <a:cubicBezTo>
                    <a:pt x="2511" y="416"/>
                    <a:pt x="2513" y="410"/>
                    <a:pt x="2513" y="410"/>
                  </a:cubicBezTo>
                  <a:cubicBezTo>
                    <a:pt x="2515" y="407"/>
                    <a:pt x="2519" y="401"/>
                    <a:pt x="2522" y="399"/>
                  </a:cubicBezTo>
                  <a:cubicBezTo>
                    <a:pt x="2526" y="397"/>
                    <a:pt x="2534" y="395"/>
                    <a:pt x="2533" y="389"/>
                  </a:cubicBezTo>
                  <a:cubicBezTo>
                    <a:pt x="2533" y="387"/>
                    <a:pt x="2530" y="385"/>
                    <a:pt x="2528" y="384"/>
                  </a:cubicBezTo>
                  <a:cubicBezTo>
                    <a:pt x="2524" y="382"/>
                    <a:pt x="2522" y="381"/>
                    <a:pt x="2519" y="378"/>
                  </a:cubicBezTo>
                  <a:cubicBezTo>
                    <a:pt x="2517" y="375"/>
                    <a:pt x="2515" y="371"/>
                    <a:pt x="2513" y="368"/>
                  </a:cubicBezTo>
                  <a:cubicBezTo>
                    <a:pt x="2512" y="367"/>
                    <a:pt x="2511" y="366"/>
                    <a:pt x="2510" y="365"/>
                  </a:cubicBezTo>
                  <a:cubicBezTo>
                    <a:pt x="2508" y="365"/>
                    <a:pt x="2509" y="366"/>
                    <a:pt x="2508" y="367"/>
                  </a:cubicBezTo>
                  <a:moveTo>
                    <a:pt x="968" y="371"/>
                  </a:moveTo>
                  <a:cubicBezTo>
                    <a:pt x="966" y="374"/>
                    <a:pt x="962" y="378"/>
                    <a:pt x="959" y="380"/>
                  </a:cubicBezTo>
                  <a:cubicBezTo>
                    <a:pt x="957" y="382"/>
                    <a:pt x="955" y="384"/>
                    <a:pt x="952" y="385"/>
                  </a:cubicBezTo>
                  <a:cubicBezTo>
                    <a:pt x="951" y="385"/>
                    <a:pt x="948" y="387"/>
                    <a:pt x="949" y="389"/>
                  </a:cubicBezTo>
                  <a:cubicBezTo>
                    <a:pt x="950" y="391"/>
                    <a:pt x="953" y="393"/>
                    <a:pt x="955" y="395"/>
                  </a:cubicBezTo>
                  <a:cubicBezTo>
                    <a:pt x="958" y="397"/>
                    <a:pt x="961" y="399"/>
                    <a:pt x="963" y="402"/>
                  </a:cubicBezTo>
                  <a:cubicBezTo>
                    <a:pt x="967" y="406"/>
                    <a:pt x="971" y="413"/>
                    <a:pt x="976" y="407"/>
                  </a:cubicBezTo>
                  <a:cubicBezTo>
                    <a:pt x="977" y="405"/>
                    <a:pt x="979" y="403"/>
                    <a:pt x="980" y="401"/>
                  </a:cubicBezTo>
                  <a:cubicBezTo>
                    <a:pt x="982" y="399"/>
                    <a:pt x="985" y="398"/>
                    <a:pt x="987" y="396"/>
                  </a:cubicBezTo>
                  <a:cubicBezTo>
                    <a:pt x="989" y="395"/>
                    <a:pt x="993" y="392"/>
                    <a:pt x="992" y="390"/>
                  </a:cubicBezTo>
                  <a:cubicBezTo>
                    <a:pt x="992" y="387"/>
                    <a:pt x="989" y="385"/>
                    <a:pt x="987" y="384"/>
                  </a:cubicBezTo>
                  <a:cubicBezTo>
                    <a:pt x="982" y="380"/>
                    <a:pt x="980" y="376"/>
                    <a:pt x="976" y="371"/>
                  </a:cubicBezTo>
                  <a:cubicBezTo>
                    <a:pt x="975" y="369"/>
                    <a:pt x="973" y="367"/>
                    <a:pt x="971" y="366"/>
                  </a:cubicBezTo>
                  <a:cubicBezTo>
                    <a:pt x="968" y="366"/>
                    <a:pt x="969" y="369"/>
                    <a:pt x="968" y="371"/>
                  </a:cubicBezTo>
                  <a:moveTo>
                    <a:pt x="2992" y="369"/>
                  </a:moveTo>
                  <a:cubicBezTo>
                    <a:pt x="2988" y="373"/>
                    <a:pt x="2983" y="377"/>
                    <a:pt x="2979" y="382"/>
                  </a:cubicBezTo>
                  <a:cubicBezTo>
                    <a:pt x="2975" y="385"/>
                    <a:pt x="2969" y="389"/>
                    <a:pt x="2974" y="394"/>
                  </a:cubicBezTo>
                  <a:cubicBezTo>
                    <a:pt x="2978" y="398"/>
                    <a:pt x="2983" y="399"/>
                    <a:pt x="2986" y="404"/>
                  </a:cubicBezTo>
                  <a:cubicBezTo>
                    <a:pt x="2989" y="409"/>
                    <a:pt x="2991" y="415"/>
                    <a:pt x="2996" y="420"/>
                  </a:cubicBezTo>
                  <a:cubicBezTo>
                    <a:pt x="3000" y="425"/>
                    <a:pt x="3001" y="417"/>
                    <a:pt x="3003" y="414"/>
                  </a:cubicBezTo>
                  <a:cubicBezTo>
                    <a:pt x="3008" y="408"/>
                    <a:pt x="3014" y="399"/>
                    <a:pt x="3022" y="398"/>
                  </a:cubicBezTo>
                  <a:cubicBezTo>
                    <a:pt x="3026" y="397"/>
                    <a:pt x="3027" y="395"/>
                    <a:pt x="3025" y="391"/>
                  </a:cubicBezTo>
                  <a:cubicBezTo>
                    <a:pt x="3025" y="390"/>
                    <a:pt x="3023" y="391"/>
                    <a:pt x="3022" y="391"/>
                  </a:cubicBezTo>
                  <a:cubicBezTo>
                    <a:pt x="3020" y="391"/>
                    <a:pt x="3018" y="390"/>
                    <a:pt x="3017" y="389"/>
                  </a:cubicBezTo>
                  <a:cubicBezTo>
                    <a:pt x="3010" y="386"/>
                    <a:pt x="3006" y="380"/>
                    <a:pt x="3001" y="374"/>
                  </a:cubicBezTo>
                  <a:cubicBezTo>
                    <a:pt x="2999" y="372"/>
                    <a:pt x="2997" y="370"/>
                    <a:pt x="2995" y="368"/>
                  </a:cubicBezTo>
                  <a:cubicBezTo>
                    <a:pt x="2995" y="367"/>
                    <a:pt x="2994" y="367"/>
                    <a:pt x="2994" y="367"/>
                  </a:cubicBezTo>
                  <a:cubicBezTo>
                    <a:pt x="2992" y="366"/>
                    <a:pt x="2993" y="368"/>
                    <a:pt x="2992" y="369"/>
                  </a:cubicBezTo>
                  <a:moveTo>
                    <a:pt x="392" y="373"/>
                  </a:moveTo>
                  <a:cubicBezTo>
                    <a:pt x="388" y="378"/>
                    <a:pt x="382" y="384"/>
                    <a:pt x="376" y="387"/>
                  </a:cubicBezTo>
                  <a:cubicBezTo>
                    <a:pt x="371" y="389"/>
                    <a:pt x="365" y="391"/>
                    <a:pt x="360" y="394"/>
                  </a:cubicBezTo>
                  <a:cubicBezTo>
                    <a:pt x="359" y="394"/>
                    <a:pt x="356" y="395"/>
                    <a:pt x="356" y="397"/>
                  </a:cubicBezTo>
                  <a:cubicBezTo>
                    <a:pt x="355" y="398"/>
                    <a:pt x="360" y="398"/>
                    <a:pt x="361" y="398"/>
                  </a:cubicBezTo>
                  <a:cubicBezTo>
                    <a:pt x="363" y="398"/>
                    <a:pt x="364" y="398"/>
                    <a:pt x="366" y="399"/>
                  </a:cubicBezTo>
                  <a:cubicBezTo>
                    <a:pt x="368" y="400"/>
                    <a:pt x="370" y="402"/>
                    <a:pt x="372" y="404"/>
                  </a:cubicBezTo>
                  <a:cubicBezTo>
                    <a:pt x="377" y="409"/>
                    <a:pt x="382" y="414"/>
                    <a:pt x="386" y="420"/>
                  </a:cubicBezTo>
                  <a:cubicBezTo>
                    <a:pt x="389" y="424"/>
                    <a:pt x="388" y="428"/>
                    <a:pt x="390" y="433"/>
                  </a:cubicBezTo>
                  <a:cubicBezTo>
                    <a:pt x="390" y="434"/>
                    <a:pt x="392" y="429"/>
                    <a:pt x="392" y="428"/>
                  </a:cubicBezTo>
                  <a:cubicBezTo>
                    <a:pt x="393" y="424"/>
                    <a:pt x="395" y="421"/>
                    <a:pt x="397" y="417"/>
                  </a:cubicBezTo>
                  <a:cubicBezTo>
                    <a:pt x="400" y="410"/>
                    <a:pt x="405" y="403"/>
                    <a:pt x="410" y="398"/>
                  </a:cubicBezTo>
                  <a:cubicBezTo>
                    <a:pt x="410" y="398"/>
                    <a:pt x="410" y="398"/>
                    <a:pt x="410" y="398"/>
                  </a:cubicBezTo>
                  <a:cubicBezTo>
                    <a:pt x="411" y="399"/>
                    <a:pt x="418" y="395"/>
                    <a:pt x="419" y="394"/>
                  </a:cubicBezTo>
                  <a:cubicBezTo>
                    <a:pt x="420" y="394"/>
                    <a:pt x="421" y="393"/>
                    <a:pt x="420" y="392"/>
                  </a:cubicBezTo>
                  <a:cubicBezTo>
                    <a:pt x="420" y="389"/>
                    <a:pt x="416" y="388"/>
                    <a:pt x="414" y="386"/>
                  </a:cubicBezTo>
                  <a:cubicBezTo>
                    <a:pt x="408" y="382"/>
                    <a:pt x="404" y="378"/>
                    <a:pt x="400" y="372"/>
                  </a:cubicBezTo>
                  <a:cubicBezTo>
                    <a:pt x="399" y="370"/>
                    <a:pt x="398" y="368"/>
                    <a:pt x="396" y="368"/>
                  </a:cubicBezTo>
                  <a:cubicBezTo>
                    <a:pt x="392" y="368"/>
                    <a:pt x="394" y="370"/>
                    <a:pt x="392" y="373"/>
                  </a:cubicBezTo>
                  <a:moveTo>
                    <a:pt x="1064" y="373"/>
                  </a:moveTo>
                  <a:cubicBezTo>
                    <a:pt x="1060" y="377"/>
                    <a:pt x="1055" y="381"/>
                    <a:pt x="1051" y="385"/>
                  </a:cubicBezTo>
                  <a:cubicBezTo>
                    <a:pt x="1050" y="387"/>
                    <a:pt x="1049" y="389"/>
                    <a:pt x="1049" y="391"/>
                  </a:cubicBezTo>
                  <a:cubicBezTo>
                    <a:pt x="1050" y="394"/>
                    <a:pt x="1053" y="395"/>
                    <a:pt x="1054" y="396"/>
                  </a:cubicBezTo>
                  <a:cubicBezTo>
                    <a:pt x="1058" y="401"/>
                    <a:pt x="1061" y="408"/>
                    <a:pt x="1067" y="410"/>
                  </a:cubicBezTo>
                  <a:cubicBezTo>
                    <a:pt x="1071" y="411"/>
                    <a:pt x="1073" y="407"/>
                    <a:pt x="1075" y="405"/>
                  </a:cubicBezTo>
                  <a:cubicBezTo>
                    <a:pt x="1079" y="401"/>
                    <a:pt x="1082" y="397"/>
                    <a:pt x="1086" y="394"/>
                  </a:cubicBezTo>
                  <a:cubicBezTo>
                    <a:pt x="1088" y="391"/>
                    <a:pt x="1090" y="389"/>
                    <a:pt x="1086" y="386"/>
                  </a:cubicBezTo>
                  <a:cubicBezTo>
                    <a:pt x="1083" y="383"/>
                    <a:pt x="1078" y="381"/>
                    <a:pt x="1075" y="377"/>
                  </a:cubicBezTo>
                  <a:cubicBezTo>
                    <a:pt x="1074" y="375"/>
                    <a:pt x="1073" y="372"/>
                    <a:pt x="1071" y="370"/>
                  </a:cubicBezTo>
                  <a:cubicBezTo>
                    <a:pt x="1069" y="370"/>
                    <a:pt x="1068" y="370"/>
                    <a:pt x="1067" y="370"/>
                  </a:cubicBezTo>
                  <a:cubicBezTo>
                    <a:pt x="1066" y="370"/>
                    <a:pt x="1065" y="370"/>
                    <a:pt x="1064" y="371"/>
                  </a:cubicBezTo>
                  <a:cubicBezTo>
                    <a:pt x="1064" y="371"/>
                    <a:pt x="1064" y="372"/>
                    <a:pt x="1064" y="373"/>
                  </a:cubicBezTo>
                  <a:moveTo>
                    <a:pt x="1160" y="373"/>
                  </a:moveTo>
                  <a:cubicBezTo>
                    <a:pt x="1158" y="377"/>
                    <a:pt x="1153" y="381"/>
                    <a:pt x="1149" y="384"/>
                  </a:cubicBezTo>
                  <a:cubicBezTo>
                    <a:pt x="1146" y="387"/>
                    <a:pt x="1141" y="391"/>
                    <a:pt x="1146" y="394"/>
                  </a:cubicBezTo>
                  <a:cubicBezTo>
                    <a:pt x="1148" y="395"/>
                    <a:pt x="1151" y="396"/>
                    <a:pt x="1153" y="398"/>
                  </a:cubicBezTo>
                  <a:cubicBezTo>
                    <a:pt x="1156" y="400"/>
                    <a:pt x="1158" y="403"/>
                    <a:pt x="1160" y="406"/>
                  </a:cubicBezTo>
                  <a:cubicBezTo>
                    <a:pt x="1163" y="411"/>
                    <a:pt x="1167" y="412"/>
                    <a:pt x="1170" y="407"/>
                  </a:cubicBezTo>
                  <a:cubicBezTo>
                    <a:pt x="1170" y="405"/>
                    <a:pt x="1171" y="403"/>
                    <a:pt x="1172" y="401"/>
                  </a:cubicBezTo>
                  <a:cubicBezTo>
                    <a:pt x="1173" y="399"/>
                    <a:pt x="1176" y="397"/>
                    <a:pt x="1178" y="396"/>
                  </a:cubicBezTo>
                  <a:cubicBezTo>
                    <a:pt x="1182" y="394"/>
                    <a:pt x="1187" y="390"/>
                    <a:pt x="1181" y="385"/>
                  </a:cubicBezTo>
                  <a:cubicBezTo>
                    <a:pt x="1177" y="381"/>
                    <a:pt x="1173" y="380"/>
                    <a:pt x="1170" y="374"/>
                  </a:cubicBezTo>
                  <a:cubicBezTo>
                    <a:pt x="1169" y="372"/>
                    <a:pt x="1168" y="370"/>
                    <a:pt x="1166" y="370"/>
                  </a:cubicBezTo>
                  <a:cubicBezTo>
                    <a:pt x="1165" y="370"/>
                    <a:pt x="1164" y="370"/>
                    <a:pt x="1163" y="370"/>
                  </a:cubicBezTo>
                  <a:cubicBezTo>
                    <a:pt x="1160" y="371"/>
                    <a:pt x="1161" y="371"/>
                    <a:pt x="1160" y="373"/>
                  </a:cubicBezTo>
                  <a:moveTo>
                    <a:pt x="1256" y="373"/>
                  </a:moveTo>
                  <a:cubicBezTo>
                    <a:pt x="1253" y="377"/>
                    <a:pt x="1248" y="381"/>
                    <a:pt x="1244" y="384"/>
                  </a:cubicBezTo>
                  <a:cubicBezTo>
                    <a:pt x="1241" y="387"/>
                    <a:pt x="1239" y="391"/>
                    <a:pt x="1243" y="395"/>
                  </a:cubicBezTo>
                  <a:cubicBezTo>
                    <a:pt x="1246" y="397"/>
                    <a:pt x="1248" y="399"/>
                    <a:pt x="1251" y="402"/>
                  </a:cubicBezTo>
                  <a:cubicBezTo>
                    <a:pt x="1253" y="404"/>
                    <a:pt x="1255" y="407"/>
                    <a:pt x="1258" y="409"/>
                  </a:cubicBezTo>
                  <a:cubicBezTo>
                    <a:pt x="1262" y="413"/>
                    <a:pt x="1265" y="407"/>
                    <a:pt x="1267" y="404"/>
                  </a:cubicBezTo>
                  <a:cubicBezTo>
                    <a:pt x="1268" y="402"/>
                    <a:pt x="1269" y="401"/>
                    <a:pt x="1270" y="399"/>
                  </a:cubicBezTo>
                  <a:cubicBezTo>
                    <a:pt x="1272" y="397"/>
                    <a:pt x="1275" y="395"/>
                    <a:pt x="1278" y="394"/>
                  </a:cubicBezTo>
                  <a:cubicBezTo>
                    <a:pt x="1283" y="390"/>
                    <a:pt x="1280" y="387"/>
                    <a:pt x="1276" y="384"/>
                  </a:cubicBezTo>
                  <a:cubicBezTo>
                    <a:pt x="1272" y="381"/>
                    <a:pt x="1269" y="380"/>
                    <a:pt x="1266" y="375"/>
                  </a:cubicBezTo>
                  <a:cubicBezTo>
                    <a:pt x="1265" y="373"/>
                    <a:pt x="1264" y="371"/>
                    <a:pt x="1262" y="370"/>
                  </a:cubicBezTo>
                  <a:cubicBezTo>
                    <a:pt x="1261" y="370"/>
                    <a:pt x="1259" y="370"/>
                    <a:pt x="1258" y="370"/>
                  </a:cubicBezTo>
                  <a:cubicBezTo>
                    <a:pt x="1256" y="371"/>
                    <a:pt x="1257" y="371"/>
                    <a:pt x="1256" y="373"/>
                  </a:cubicBezTo>
                  <a:moveTo>
                    <a:pt x="1352" y="373"/>
                  </a:moveTo>
                  <a:cubicBezTo>
                    <a:pt x="1349" y="378"/>
                    <a:pt x="1343" y="381"/>
                    <a:pt x="1340" y="385"/>
                  </a:cubicBezTo>
                  <a:cubicBezTo>
                    <a:pt x="1338" y="387"/>
                    <a:pt x="1337" y="389"/>
                    <a:pt x="1337" y="391"/>
                  </a:cubicBezTo>
                  <a:cubicBezTo>
                    <a:pt x="1338" y="394"/>
                    <a:pt x="1341" y="395"/>
                    <a:pt x="1342" y="396"/>
                  </a:cubicBezTo>
                  <a:cubicBezTo>
                    <a:pt x="1346" y="401"/>
                    <a:pt x="1350" y="408"/>
                    <a:pt x="1355" y="410"/>
                  </a:cubicBezTo>
                  <a:cubicBezTo>
                    <a:pt x="1359" y="411"/>
                    <a:pt x="1361" y="407"/>
                    <a:pt x="1363" y="405"/>
                  </a:cubicBezTo>
                  <a:cubicBezTo>
                    <a:pt x="1366" y="401"/>
                    <a:pt x="1370" y="397"/>
                    <a:pt x="1373" y="394"/>
                  </a:cubicBezTo>
                  <a:cubicBezTo>
                    <a:pt x="1376" y="391"/>
                    <a:pt x="1378" y="390"/>
                    <a:pt x="1375" y="386"/>
                  </a:cubicBezTo>
                  <a:cubicBezTo>
                    <a:pt x="1371" y="382"/>
                    <a:pt x="1365" y="381"/>
                    <a:pt x="1363" y="376"/>
                  </a:cubicBezTo>
                  <a:cubicBezTo>
                    <a:pt x="1361" y="374"/>
                    <a:pt x="1361" y="372"/>
                    <a:pt x="1358" y="370"/>
                  </a:cubicBezTo>
                  <a:cubicBezTo>
                    <a:pt x="1357" y="370"/>
                    <a:pt x="1356" y="370"/>
                    <a:pt x="1355" y="370"/>
                  </a:cubicBezTo>
                  <a:cubicBezTo>
                    <a:pt x="1352" y="370"/>
                    <a:pt x="1353" y="371"/>
                    <a:pt x="1352" y="373"/>
                  </a:cubicBezTo>
                  <a:moveTo>
                    <a:pt x="1448" y="373"/>
                  </a:moveTo>
                  <a:cubicBezTo>
                    <a:pt x="1446" y="377"/>
                    <a:pt x="1441" y="381"/>
                    <a:pt x="1437" y="384"/>
                  </a:cubicBezTo>
                  <a:cubicBezTo>
                    <a:pt x="1434" y="387"/>
                    <a:pt x="1429" y="391"/>
                    <a:pt x="1434" y="394"/>
                  </a:cubicBezTo>
                  <a:cubicBezTo>
                    <a:pt x="1436" y="395"/>
                    <a:pt x="1439" y="396"/>
                    <a:pt x="1441" y="398"/>
                  </a:cubicBezTo>
                  <a:cubicBezTo>
                    <a:pt x="1444" y="400"/>
                    <a:pt x="1446" y="403"/>
                    <a:pt x="1448" y="406"/>
                  </a:cubicBezTo>
                  <a:cubicBezTo>
                    <a:pt x="1451" y="411"/>
                    <a:pt x="1455" y="412"/>
                    <a:pt x="1458" y="407"/>
                  </a:cubicBezTo>
                  <a:cubicBezTo>
                    <a:pt x="1458" y="405"/>
                    <a:pt x="1459" y="403"/>
                    <a:pt x="1460" y="401"/>
                  </a:cubicBezTo>
                  <a:cubicBezTo>
                    <a:pt x="1461" y="399"/>
                    <a:pt x="1464" y="397"/>
                    <a:pt x="1466" y="396"/>
                  </a:cubicBezTo>
                  <a:cubicBezTo>
                    <a:pt x="1470" y="394"/>
                    <a:pt x="1475" y="390"/>
                    <a:pt x="1469" y="385"/>
                  </a:cubicBezTo>
                  <a:cubicBezTo>
                    <a:pt x="1465" y="381"/>
                    <a:pt x="1461" y="380"/>
                    <a:pt x="1458" y="374"/>
                  </a:cubicBezTo>
                  <a:cubicBezTo>
                    <a:pt x="1457" y="372"/>
                    <a:pt x="1456" y="370"/>
                    <a:pt x="1454" y="370"/>
                  </a:cubicBezTo>
                  <a:cubicBezTo>
                    <a:pt x="1453" y="370"/>
                    <a:pt x="1452" y="370"/>
                    <a:pt x="1451" y="370"/>
                  </a:cubicBezTo>
                  <a:cubicBezTo>
                    <a:pt x="1448" y="371"/>
                    <a:pt x="1449" y="371"/>
                    <a:pt x="1448" y="373"/>
                  </a:cubicBezTo>
                  <a:moveTo>
                    <a:pt x="1544" y="373"/>
                  </a:moveTo>
                  <a:cubicBezTo>
                    <a:pt x="1541" y="377"/>
                    <a:pt x="1536" y="381"/>
                    <a:pt x="1532" y="384"/>
                  </a:cubicBezTo>
                  <a:cubicBezTo>
                    <a:pt x="1529" y="387"/>
                    <a:pt x="1527" y="391"/>
                    <a:pt x="1531" y="395"/>
                  </a:cubicBezTo>
                  <a:cubicBezTo>
                    <a:pt x="1534" y="397"/>
                    <a:pt x="1536" y="399"/>
                    <a:pt x="1539" y="402"/>
                  </a:cubicBezTo>
                  <a:cubicBezTo>
                    <a:pt x="1541" y="404"/>
                    <a:pt x="1543" y="407"/>
                    <a:pt x="1546" y="409"/>
                  </a:cubicBezTo>
                  <a:cubicBezTo>
                    <a:pt x="1550" y="413"/>
                    <a:pt x="1553" y="407"/>
                    <a:pt x="1555" y="404"/>
                  </a:cubicBezTo>
                  <a:cubicBezTo>
                    <a:pt x="1556" y="402"/>
                    <a:pt x="1557" y="401"/>
                    <a:pt x="1558" y="399"/>
                  </a:cubicBezTo>
                  <a:cubicBezTo>
                    <a:pt x="1560" y="397"/>
                    <a:pt x="1563" y="395"/>
                    <a:pt x="1566" y="394"/>
                  </a:cubicBezTo>
                  <a:cubicBezTo>
                    <a:pt x="1571" y="390"/>
                    <a:pt x="1568" y="387"/>
                    <a:pt x="1564" y="384"/>
                  </a:cubicBezTo>
                  <a:cubicBezTo>
                    <a:pt x="1560" y="381"/>
                    <a:pt x="1557" y="380"/>
                    <a:pt x="1554" y="375"/>
                  </a:cubicBezTo>
                  <a:cubicBezTo>
                    <a:pt x="1553" y="373"/>
                    <a:pt x="1552" y="371"/>
                    <a:pt x="1550" y="370"/>
                  </a:cubicBezTo>
                  <a:cubicBezTo>
                    <a:pt x="1549" y="370"/>
                    <a:pt x="1547" y="370"/>
                    <a:pt x="1546" y="370"/>
                  </a:cubicBezTo>
                  <a:cubicBezTo>
                    <a:pt x="1544" y="371"/>
                    <a:pt x="1545" y="371"/>
                    <a:pt x="1544" y="373"/>
                  </a:cubicBezTo>
                  <a:moveTo>
                    <a:pt x="1640" y="373"/>
                  </a:moveTo>
                  <a:cubicBezTo>
                    <a:pt x="1637" y="378"/>
                    <a:pt x="1631" y="381"/>
                    <a:pt x="1628" y="385"/>
                  </a:cubicBezTo>
                  <a:cubicBezTo>
                    <a:pt x="1626" y="387"/>
                    <a:pt x="1625" y="389"/>
                    <a:pt x="1625" y="391"/>
                  </a:cubicBezTo>
                  <a:cubicBezTo>
                    <a:pt x="1626" y="394"/>
                    <a:pt x="1629" y="395"/>
                    <a:pt x="1630" y="396"/>
                  </a:cubicBezTo>
                  <a:cubicBezTo>
                    <a:pt x="1634" y="401"/>
                    <a:pt x="1638" y="408"/>
                    <a:pt x="1643" y="410"/>
                  </a:cubicBezTo>
                  <a:cubicBezTo>
                    <a:pt x="1647" y="411"/>
                    <a:pt x="1649" y="407"/>
                    <a:pt x="1651" y="405"/>
                  </a:cubicBezTo>
                  <a:cubicBezTo>
                    <a:pt x="1654" y="401"/>
                    <a:pt x="1658" y="397"/>
                    <a:pt x="1661" y="394"/>
                  </a:cubicBezTo>
                  <a:cubicBezTo>
                    <a:pt x="1664" y="391"/>
                    <a:pt x="1666" y="390"/>
                    <a:pt x="1663" y="386"/>
                  </a:cubicBezTo>
                  <a:cubicBezTo>
                    <a:pt x="1659" y="382"/>
                    <a:pt x="1653" y="381"/>
                    <a:pt x="1651" y="376"/>
                  </a:cubicBezTo>
                  <a:cubicBezTo>
                    <a:pt x="1649" y="374"/>
                    <a:pt x="1649" y="372"/>
                    <a:pt x="1646" y="370"/>
                  </a:cubicBezTo>
                  <a:cubicBezTo>
                    <a:pt x="1645" y="370"/>
                    <a:pt x="1644" y="370"/>
                    <a:pt x="1643" y="370"/>
                  </a:cubicBezTo>
                  <a:cubicBezTo>
                    <a:pt x="1640" y="370"/>
                    <a:pt x="1641" y="371"/>
                    <a:pt x="1640" y="373"/>
                  </a:cubicBezTo>
                  <a:moveTo>
                    <a:pt x="1736" y="373"/>
                  </a:moveTo>
                  <a:cubicBezTo>
                    <a:pt x="1734" y="377"/>
                    <a:pt x="1729" y="381"/>
                    <a:pt x="1725" y="384"/>
                  </a:cubicBezTo>
                  <a:cubicBezTo>
                    <a:pt x="1722" y="387"/>
                    <a:pt x="1717" y="391"/>
                    <a:pt x="1722" y="394"/>
                  </a:cubicBezTo>
                  <a:cubicBezTo>
                    <a:pt x="1724" y="395"/>
                    <a:pt x="1727" y="396"/>
                    <a:pt x="1729" y="398"/>
                  </a:cubicBezTo>
                  <a:cubicBezTo>
                    <a:pt x="1732" y="400"/>
                    <a:pt x="1734" y="403"/>
                    <a:pt x="1736" y="406"/>
                  </a:cubicBezTo>
                  <a:cubicBezTo>
                    <a:pt x="1739" y="411"/>
                    <a:pt x="1743" y="412"/>
                    <a:pt x="1746" y="407"/>
                  </a:cubicBezTo>
                  <a:cubicBezTo>
                    <a:pt x="1746" y="405"/>
                    <a:pt x="1747" y="403"/>
                    <a:pt x="1748" y="401"/>
                  </a:cubicBezTo>
                  <a:cubicBezTo>
                    <a:pt x="1749" y="399"/>
                    <a:pt x="1752" y="397"/>
                    <a:pt x="1754" y="396"/>
                  </a:cubicBezTo>
                  <a:cubicBezTo>
                    <a:pt x="1758" y="394"/>
                    <a:pt x="1763" y="390"/>
                    <a:pt x="1757" y="385"/>
                  </a:cubicBezTo>
                  <a:cubicBezTo>
                    <a:pt x="1753" y="381"/>
                    <a:pt x="1749" y="380"/>
                    <a:pt x="1746" y="374"/>
                  </a:cubicBezTo>
                  <a:cubicBezTo>
                    <a:pt x="1745" y="372"/>
                    <a:pt x="1744" y="370"/>
                    <a:pt x="1742" y="370"/>
                  </a:cubicBezTo>
                  <a:cubicBezTo>
                    <a:pt x="1741" y="370"/>
                    <a:pt x="1740" y="370"/>
                    <a:pt x="1739" y="370"/>
                  </a:cubicBezTo>
                  <a:cubicBezTo>
                    <a:pt x="1736" y="371"/>
                    <a:pt x="1737" y="371"/>
                    <a:pt x="1736" y="373"/>
                  </a:cubicBezTo>
                  <a:moveTo>
                    <a:pt x="1832" y="373"/>
                  </a:moveTo>
                  <a:cubicBezTo>
                    <a:pt x="1829" y="377"/>
                    <a:pt x="1824" y="381"/>
                    <a:pt x="1820" y="384"/>
                  </a:cubicBezTo>
                  <a:cubicBezTo>
                    <a:pt x="1817" y="387"/>
                    <a:pt x="1815" y="391"/>
                    <a:pt x="1819" y="395"/>
                  </a:cubicBezTo>
                  <a:cubicBezTo>
                    <a:pt x="1822" y="397"/>
                    <a:pt x="1824" y="399"/>
                    <a:pt x="1827" y="402"/>
                  </a:cubicBezTo>
                  <a:cubicBezTo>
                    <a:pt x="1829" y="404"/>
                    <a:pt x="1831" y="407"/>
                    <a:pt x="1834" y="409"/>
                  </a:cubicBezTo>
                  <a:cubicBezTo>
                    <a:pt x="1838" y="413"/>
                    <a:pt x="1841" y="407"/>
                    <a:pt x="1843" y="404"/>
                  </a:cubicBezTo>
                  <a:cubicBezTo>
                    <a:pt x="1844" y="402"/>
                    <a:pt x="1845" y="401"/>
                    <a:pt x="1846" y="399"/>
                  </a:cubicBezTo>
                  <a:cubicBezTo>
                    <a:pt x="1848" y="397"/>
                    <a:pt x="1851" y="395"/>
                    <a:pt x="1854" y="394"/>
                  </a:cubicBezTo>
                  <a:cubicBezTo>
                    <a:pt x="1859" y="390"/>
                    <a:pt x="1856" y="387"/>
                    <a:pt x="1852" y="384"/>
                  </a:cubicBezTo>
                  <a:cubicBezTo>
                    <a:pt x="1848" y="381"/>
                    <a:pt x="1845" y="380"/>
                    <a:pt x="1842" y="375"/>
                  </a:cubicBezTo>
                  <a:cubicBezTo>
                    <a:pt x="1841" y="373"/>
                    <a:pt x="1840" y="371"/>
                    <a:pt x="1838" y="370"/>
                  </a:cubicBezTo>
                  <a:cubicBezTo>
                    <a:pt x="1837" y="370"/>
                    <a:pt x="1835" y="370"/>
                    <a:pt x="1834" y="370"/>
                  </a:cubicBezTo>
                  <a:cubicBezTo>
                    <a:pt x="1832" y="371"/>
                    <a:pt x="1833" y="371"/>
                    <a:pt x="1832" y="373"/>
                  </a:cubicBezTo>
                  <a:moveTo>
                    <a:pt x="1928" y="373"/>
                  </a:moveTo>
                  <a:cubicBezTo>
                    <a:pt x="1925" y="378"/>
                    <a:pt x="1919" y="381"/>
                    <a:pt x="1916" y="385"/>
                  </a:cubicBezTo>
                  <a:cubicBezTo>
                    <a:pt x="1914" y="387"/>
                    <a:pt x="1913" y="389"/>
                    <a:pt x="1913" y="391"/>
                  </a:cubicBezTo>
                  <a:cubicBezTo>
                    <a:pt x="1914" y="394"/>
                    <a:pt x="1917" y="395"/>
                    <a:pt x="1918" y="396"/>
                  </a:cubicBezTo>
                  <a:cubicBezTo>
                    <a:pt x="1922" y="401"/>
                    <a:pt x="1926" y="408"/>
                    <a:pt x="1931" y="410"/>
                  </a:cubicBezTo>
                  <a:cubicBezTo>
                    <a:pt x="1935" y="411"/>
                    <a:pt x="1937" y="407"/>
                    <a:pt x="1939" y="405"/>
                  </a:cubicBezTo>
                  <a:cubicBezTo>
                    <a:pt x="1942" y="401"/>
                    <a:pt x="1946" y="397"/>
                    <a:pt x="1949" y="394"/>
                  </a:cubicBezTo>
                  <a:cubicBezTo>
                    <a:pt x="1952" y="391"/>
                    <a:pt x="1954" y="390"/>
                    <a:pt x="1951" y="386"/>
                  </a:cubicBezTo>
                  <a:cubicBezTo>
                    <a:pt x="1947" y="382"/>
                    <a:pt x="1941" y="381"/>
                    <a:pt x="1939" y="376"/>
                  </a:cubicBezTo>
                  <a:cubicBezTo>
                    <a:pt x="1937" y="374"/>
                    <a:pt x="1937" y="372"/>
                    <a:pt x="1934" y="370"/>
                  </a:cubicBezTo>
                  <a:cubicBezTo>
                    <a:pt x="1933" y="370"/>
                    <a:pt x="1932" y="370"/>
                    <a:pt x="1931" y="370"/>
                  </a:cubicBezTo>
                  <a:cubicBezTo>
                    <a:pt x="1928" y="370"/>
                    <a:pt x="1929" y="371"/>
                    <a:pt x="1928" y="373"/>
                  </a:cubicBezTo>
                  <a:moveTo>
                    <a:pt x="2024" y="373"/>
                  </a:moveTo>
                  <a:cubicBezTo>
                    <a:pt x="2022" y="377"/>
                    <a:pt x="2017" y="381"/>
                    <a:pt x="2013" y="384"/>
                  </a:cubicBezTo>
                  <a:cubicBezTo>
                    <a:pt x="2010" y="387"/>
                    <a:pt x="2005" y="391"/>
                    <a:pt x="2010" y="394"/>
                  </a:cubicBezTo>
                  <a:cubicBezTo>
                    <a:pt x="2012" y="395"/>
                    <a:pt x="2015" y="396"/>
                    <a:pt x="2017" y="398"/>
                  </a:cubicBezTo>
                  <a:cubicBezTo>
                    <a:pt x="2020" y="400"/>
                    <a:pt x="2022" y="403"/>
                    <a:pt x="2024" y="406"/>
                  </a:cubicBezTo>
                  <a:cubicBezTo>
                    <a:pt x="2027" y="411"/>
                    <a:pt x="2031" y="412"/>
                    <a:pt x="2034" y="407"/>
                  </a:cubicBezTo>
                  <a:cubicBezTo>
                    <a:pt x="2034" y="405"/>
                    <a:pt x="2035" y="403"/>
                    <a:pt x="2036" y="401"/>
                  </a:cubicBezTo>
                  <a:cubicBezTo>
                    <a:pt x="2037" y="399"/>
                    <a:pt x="2040" y="397"/>
                    <a:pt x="2042" y="396"/>
                  </a:cubicBezTo>
                  <a:cubicBezTo>
                    <a:pt x="2047" y="394"/>
                    <a:pt x="2051" y="390"/>
                    <a:pt x="2045" y="385"/>
                  </a:cubicBezTo>
                  <a:cubicBezTo>
                    <a:pt x="2041" y="381"/>
                    <a:pt x="2037" y="380"/>
                    <a:pt x="2034" y="374"/>
                  </a:cubicBezTo>
                  <a:cubicBezTo>
                    <a:pt x="2033" y="372"/>
                    <a:pt x="2032" y="370"/>
                    <a:pt x="2030" y="370"/>
                  </a:cubicBezTo>
                  <a:cubicBezTo>
                    <a:pt x="2029" y="370"/>
                    <a:pt x="2028" y="370"/>
                    <a:pt x="2027" y="370"/>
                  </a:cubicBezTo>
                  <a:cubicBezTo>
                    <a:pt x="2024" y="371"/>
                    <a:pt x="2025" y="371"/>
                    <a:pt x="2024" y="373"/>
                  </a:cubicBezTo>
                  <a:moveTo>
                    <a:pt x="2120" y="373"/>
                  </a:moveTo>
                  <a:cubicBezTo>
                    <a:pt x="2117" y="377"/>
                    <a:pt x="2112" y="381"/>
                    <a:pt x="2108" y="384"/>
                  </a:cubicBezTo>
                  <a:cubicBezTo>
                    <a:pt x="2105" y="387"/>
                    <a:pt x="2103" y="391"/>
                    <a:pt x="2107" y="395"/>
                  </a:cubicBezTo>
                  <a:cubicBezTo>
                    <a:pt x="2110" y="397"/>
                    <a:pt x="2112" y="399"/>
                    <a:pt x="2115" y="402"/>
                  </a:cubicBezTo>
                  <a:cubicBezTo>
                    <a:pt x="2117" y="404"/>
                    <a:pt x="2119" y="407"/>
                    <a:pt x="2122" y="409"/>
                  </a:cubicBezTo>
                  <a:cubicBezTo>
                    <a:pt x="2126" y="413"/>
                    <a:pt x="2129" y="407"/>
                    <a:pt x="2131" y="404"/>
                  </a:cubicBezTo>
                  <a:cubicBezTo>
                    <a:pt x="2132" y="402"/>
                    <a:pt x="2133" y="401"/>
                    <a:pt x="2134" y="399"/>
                  </a:cubicBezTo>
                  <a:cubicBezTo>
                    <a:pt x="2136" y="397"/>
                    <a:pt x="2139" y="395"/>
                    <a:pt x="2142" y="394"/>
                  </a:cubicBezTo>
                  <a:cubicBezTo>
                    <a:pt x="2147" y="390"/>
                    <a:pt x="2144" y="387"/>
                    <a:pt x="2140" y="384"/>
                  </a:cubicBezTo>
                  <a:cubicBezTo>
                    <a:pt x="2136" y="381"/>
                    <a:pt x="2133" y="380"/>
                    <a:pt x="2130" y="375"/>
                  </a:cubicBezTo>
                  <a:cubicBezTo>
                    <a:pt x="2129" y="373"/>
                    <a:pt x="2128" y="371"/>
                    <a:pt x="2126" y="370"/>
                  </a:cubicBezTo>
                  <a:cubicBezTo>
                    <a:pt x="2125" y="370"/>
                    <a:pt x="2123" y="370"/>
                    <a:pt x="2122" y="370"/>
                  </a:cubicBezTo>
                  <a:cubicBezTo>
                    <a:pt x="2120" y="371"/>
                    <a:pt x="2121" y="371"/>
                    <a:pt x="2120" y="373"/>
                  </a:cubicBezTo>
                  <a:moveTo>
                    <a:pt x="2216" y="373"/>
                  </a:moveTo>
                  <a:cubicBezTo>
                    <a:pt x="2213" y="378"/>
                    <a:pt x="2207" y="381"/>
                    <a:pt x="2204" y="385"/>
                  </a:cubicBezTo>
                  <a:cubicBezTo>
                    <a:pt x="2202" y="387"/>
                    <a:pt x="2201" y="389"/>
                    <a:pt x="2201" y="391"/>
                  </a:cubicBezTo>
                  <a:cubicBezTo>
                    <a:pt x="2202" y="394"/>
                    <a:pt x="2205" y="395"/>
                    <a:pt x="2206" y="396"/>
                  </a:cubicBezTo>
                  <a:cubicBezTo>
                    <a:pt x="2210" y="401"/>
                    <a:pt x="2214" y="408"/>
                    <a:pt x="2219" y="410"/>
                  </a:cubicBezTo>
                  <a:cubicBezTo>
                    <a:pt x="2223" y="411"/>
                    <a:pt x="2225" y="407"/>
                    <a:pt x="2227" y="405"/>
                  </a:cubicBezTo>
                  <a:cubicBezTo>
                    <a:pt x="2230" y="401"/>
                    <a:pt x="2234" y="397"/>
                    <a:pt x="2237" y="394"/>
                  </a:cubicBezTo>
                  <a:cubicBezTo>
                    <a:pt x="2240" y="391"/>
                    <a:pt x="2242" y="390"/>
                    <a:pt x="2239" y="386"/>
                  </a:cubicBezTo>
                  <a:cubicBezTo>
                    <a:pt x="2235" y="382"/>
                    <a:pt x="2229" y="381"/>
                    <a:pt x="2227" y="376"/>
                  </a:cubicBezTo>
                  <a:cubicBezTo>
                    <a:pt x="2225" y="374"/>
                    <a:pt x="2225" y="372"/>
                    <a:pt x="2222" y="370"/>
                  </a:cubicBezTo>
                  <a:cubicBezTo>
                    <a:pt x="2221" y="370"/>
                    <a:pt x="2220" y="370"/>
                    <a:pt x="2219" y="370"/>
                  </a:cubicBezTo>
                  <a:cubicBezTo>
                    <a:pt x="2216" y="370"/>
                    <a:pt x="2217" y="371"/>
                    <a:pt x="2216" y="373"/>
                  </a:cubicBezTo>
                  <a:moveTo>
                    <a:pt x="2312" y="373"/>
                  </a:moveTo>
                  <a:cubicBezTo>
                    <a:pt x="2310" y="377"/>
                    <a:pt x="2305" y="381"/>
                    <a:pt x="2301" y="384"/>
                  </a:cubicBezTo>
                  <a:cubicBezTo>
                    <a:pt x="2298" y="387"/>
                    <a:pt x="2293" y="391"/>
                    <a:pt x="2298" y="394"/>
                  </a:cubicBezTo>
                  <a:cubicBezTo>
                    <a:pt x="2300" y="395"/>
                    <a:pt x="2303" y="396"/>
                    <a:pt x="2305" y="398"/>
                  </a:cubicBezTo>
                  <a:cubicBezTo>
                    <a:pt x="2308" y="400"/>
                    <a:pt x="2310" y="403"/>
                    <a:pt x="2312" y="406"/>
                  </a:cubicBezTo>
                  <a:cubicBezTo>
                    <a:pt x="2315" y="411"/>
                    <a:pt x="2319" y="412"/>
                    <a:pt x="2322" y="407"/>
                  </a:cubicBezTo>
                  <a:cubicBezTo>
                    <a:pt x="2322" y="405"/>
                    <a:pt x="2323" y="403"/>
                    <a:pt x="2324" y="401"/>
                  </a:cubicBezTo>
                  <a:cubicBezTo>
                    <a:pt x="2325" y="399"/>
                    <a:pt x="2328" y="397"/>
                    <a:pt x="2330" y="396"/>
                  </a:cubicBezTo>
                  <a:cubicBezTo>
                    <a:pt x="2334" y="394"/>
                    <a:pt x="2339" y="390"/>
                    <a:pt x="2333" y="385"/>
                  </a:cubicBezTo>
                  <a:cubicBezTo>
                    <a:pt x="2329" y="381"/>
                    <a:pt x="2325" y="380"/>
                    <a:pt x="2322" y="374"/>
                  </a:cubicBezTo>
                  <a:cubicBezTo>
                    <a:pt x="2321" y="372"/>
                    <a:pt x="2320" y="370"/>
                    <a:pt x="2318" y="370"/>
                  </a:cubicBezTo>
                  <a:cubicBezTo>
                    <a:pt x="2317" y="370"/>
                    <a:pt x="2316" y="370"/>
                    <a:pt x="2315" y="370"/>
                  </a:cubicBezTo>
                  <a:cubicBezTo>
                    <a:pt x="2312" y="371"/>
                    <a:pt x="2313" y="371"/>
                    <a:pt x="2312" y="373"/>
                  </a:cubicBezTo>
                  <a:moveTo>
                    <a:pt x="2408" y="373"/>
                  </a:moveTo>
                  <a:cubicBezTo>
                    <a:pt x="2405" y="377"/>
                    <a:pt x="2400" y="381"/>
                    <a:pt x="2396" y="384"/>
                  </a:cubicBezTo>
                  <a:cubicBezTo>
                    <a:pt x="2393" y="387"/>
                    <a:pt x="2391" y="391"/>
                    <a:pt x="2395" y="395"/>
                  </a:cubicBezTo>
                  <a:cubicBezTo>
                    <a:pt x="2398" y="397"/>
                    <a:pt x="2400" y="399"/>
                    <a:pt x="2403" y="402"/>
                  </a:cubicBezTo>
                  <a:cubicBezTo>
                    <a:pt x="2405" y="404"/>
                    <a:pt x="2407" y="407"/>
                    <a:pt x="2410" y="409"/>
                  </a:cubicBezTo>
                  <a:cubicBezTo>
                    <a:pt x="2414" y="413"/>
                    <a:pt x="2417" y="407"/>
                    <a:pt x="2419" y="404"/>
                  </a:cubicBezTo>
                  <a:cubicBezTo>
                    <a:pt x="2420" y="402"/>
                    <a:pt x="2421" y="401"/>
                    <a:pt x="2422" y="399"/>
                  </a:cubicBezTo>
                  <a:cubicBezTo>
                    <a:pt x="2424" y="397"/>
                    <a:pt x="2427" y="395"/>
                    <a:pt x="2430" y="394"/>
                  </a:cubicBezTo>
                  <a:cubicBezTo>
                    <a:pt x="2435" y="390"/>
                    <a:pt x="2432" y="387"/>
                    <a:pt x="2428" y="384"/>
                  </a:cubicBezTo>
                  <a:cubicBezTo>
                    <a:pt x="2424" y="381"/>
                    <a:pt x="2421" y="380"/>
                    <a:pt x="2418" y="375"/>
                  </a:cubicBezTo>
                  <a:cubicBezTo>
                    <a:pt x="2417" y="373"/>
                    <a:pt x="2416" y="371"/>
                    <a:pt x="2414" y="370"/>
                  </a:cubicBezTo>
                  <a:cubicBezTo>
                    <a:pt x="2413" y="370"/>
                    <a:pt x="2411" y="370"/>
                    <a:pt x="2410" y="370"/>
                  </a:cubicBezTo>
                  <a:cubicBezTo>
                    <a:pt x="2408" y="371"/>
                    <a:pt x="2409" y="371"/>
                    <a:pt x="2408" y="373"/>
                  </a:cubicBezTo>
                  <a:moveTo>
                    <a:pt x="2604" y="373"/>
                  </a:moveTo>
                  <a:cubicBezTo>
                    <a:pt x="2603" y="375"/>
                    <a:pt x="2600" y="377"/>
                    <a:pt x="2598" y="379"/>
                  </a:cubicBezTo>
                  <a:cubicBezTo>
                    <a:pt x="2594" y="382"/>
                    <a:pt x="2591" y="385"/>
                    <a:pt x="2588" y="389"/>
                  </a:cubicBezTo>
                  <a:cubicBezTo>
                    <a:pt x="2586" y="393"/>
                    <a:pt x="2593" y="396"/>
                    <a:pt x="2596" y="398"/>
                  </a:cubicBezTo>
                  <a:cubicBezTo>
                    <a:pt x="2598" y="399"/>
                    <a:pt x="2600" y="400"/>
                    <a:pt x="2601" y="403"/>
                  </a:cubicBezTo>
                  <a:cubicBezTo>
                    <a:pt x="2603" y="405"/>
                    <a:pt x="2604" y="409"/>
                    <a:pt x="2607" y="410"/>
                  </a:cubicBezTo>
                  <a:cubicBezTo>
                    <a:pt x="2612" y="412"/>
                    <a:pt x="2615" y="403"/>
                    <a:pt x="2617" y="400"/>
                  </a:cubicBezTo>
                  <a:cubicBezTo>
                    <a:pt x="2619" y="397"/>
                    <a:pt x="2631" y="392"/>
                    <a:pt x="2628" y="387"/>
                  </a:cubicBezTo>
                  <a:cubicBezTo>
                    <a:pt x="2626" y="385"/>
                    <a:pt x="2623" y="384"/>
                    <a:pt x="2621" y="383"/>
                  </a:cubicBezTo>
                  <a:cubicBezTo>
                    <a:pt x="2618" y="381"/>
                    <a:pt x="2616" y="379"/>
                    <a:pt x="2614" y="377"/>
                  </a:cubicBezTo>
                  <a:cubicBezTo>
                    <a:pt x="2613" y="375"/>
                    <a:pt x="2612" y="372"/>
                    <a:pt x="2610" y="371"/>
                  </a:cubicBezTo>
                  <a:cubicBezTo>
                    <a:pt x="2609" y="370"/>
                    <a:pt x="2608" y="370"/>
                    <a:pt x="2607" y="370"/>
                  </a:cubicBezTo>
                  <a:cubicBezTo>
                    <a:pt x="2604" y="371"/>
                    <a:pt x="2605" y="371"/>
                    <a:pt x="2604" y="373"/>
                  </a:cubicBezTo>
                  <a:moveTo>
                    <a:pt x="2700" y="373"/>
                  </a:moveTo>
                  <a:cubicBezTo>
                    <a:pt x="2697" y="377"/>
                    <a:pt x="2692" y="381"/>
                    <a:pt x="2688" y="384"/>
                  </a:cubicBezTo>
                  <a:cubicBezTo>
                    <a:pt x="2685" y="387"/>
                    <a:pt x="2683" y="391"/>
                    <a:pt x="2687" y="395"/>
                  </a:cubicBezTo>
                  <a:cubicBezTo>
                    <a:pt x="2690" y="397"/>
                    <a:pt x="2693" y="399"/>
                    <a:pt x="2695" y="402"/>
                  </a:cubicBezTo>
                  <a:cubicBezTo>
                    <a:pt x="2697" y="404"/>
                    <a:pt x="2699" y="407"/>
                    <a:pt x="2702" y="409"/>
                  </a:cubicBezTo>
                  <a:cubicBezTo>
                    <a:pt x="2706" y="413"/>
                    <a:pt x="2709" y="407"/>
                    <a:pt x="2711" y="404"/>
                  </a:cubicBezTo>
                  <a:cubicBezTo>
                    <a:pt x="2712" y="402"/>
                    <a:pt x="2713" y="401"/>
                    <a:pt x="2714" y="399"/>
                  </a:cubicBezTo>
                  <a:cubicBezTo>
                    <a:pt x="2716" y="397"/>
                    <a:pt x="2719" y="395"/>
                    <a:pt x="2722" y="394"/>
                  </a:cubicBezTo>
                  <a:cubicBezTo>
                    <a:pt x="2727" y="390"/>
                    <a:pt x="2724" y="387"/>
                    <a:pt x="2720" y="384"/>
                  </a:cubicBezTo>
                  <a:cubicBezTo>
                    <a:pt x="2716" y="381"/>
                    <a:pt x="2713" y="380"/>
                    <a:pt x="2710" y="375"/>
                  </a:cubicBezTo>
                  <a:cubicBezTo>
                    <a:pt x="2709" y="373"/>
                    <a:pt x="2708" y="371"/>
                    <a:pt x="2706" y="370"/>
                  </a:cubicBezTo>
                  <a:cubicBezTo>
                    <a:pt x="2705" y="370"/>
                    <a:pt x="2704" y="370"/>
                    <a:pt x="2702" y="370"/>
                  </a:cubicBezTo>
                  <a:cubicBezTo>
                    <a:pt x="2700" y="371"/>
                    <a:pt x="2701" y="371"/>
                    <a:pt x="2700" y="373"/>
                  </a:cubicBezTo>
                  <a:moveTo>
                    <a:pt x="2796" y="373"/>
                  </a:moveTo>
                  <a:cubicBezTo>
                    <a:pt x="2792" y="378"/>
                    <a:pt x="2786" y="382"/>
                    <a:pt x="2782" y="387"/>
                  </a:cubicBezTo>
                  <a:cubicBezTo>
                    <a:pt x="2779" y="391"/>
                    <a:pt x="2780" y="394"/>
                    <a:pt x="2785" y="395"/>
                  </a:cubicBezTo>
                  <a:cubicBezTo>
                    <a:pt x="2791" y="396"/>
                    <a:pt x="2797" y="419"/>
                    <a:pt x="2805" y="407"/>
                  </a:cubicBezTo>
                  <a:cubicBezTo>
                    <a:pt x="2806" y="405"/>
                    <a:pt x="2807" y="402"/>
                    <a:pt x="2809" y="400"/>
                  </a:cubicBezTo>
                  <a:cubicBezTo>
                    <a:pt x="2811" y="397"/>
                    <a:pt x="2814" y="396"/>
                    <a:pt x="2817" y="394"/>
                  </a:cubicBezTo>
                  <a:cubicBezTo>
                    <a:pt x="2823" y="390"/>
                    <a:pt x="2820" y="387"/>
                    <a:pt x="2816" y="384"/>
                  </a:cubicBezTo>
                  <a:cubicBezTo>
                    <a:pt x="2811" y="381"/>
                    <a:pt x="2808" y="380"/>
                    <a:pt x="2806" y="375"/>
                  </a:cubicBezTo>
                  <a:cubicBezTo>
                    <a:pt x="2805" y="373"/>
                    <a:pt x="2804" y="371"/>
                    <a:pt x="2802" y="370"/>
                  </a:cubicBezTo>
                  <a:cubicBezTo>
                    <a:pt x="2801" y="370"/>
                    <a:pt x="2799" y="370"/>
                    <a:pt x="2798" y="370"/>
                  </a:cubicBezTo>
                  <a:cubicBezTo>
                    <a:pt x="2796" y="371"/>
                    <a:pt x="2797" y="371"/>
                    <a:pt x="2796" y="373"/>
                  </a:cubicBezTo>
                  <a:moveTo>
                    <a:pt x="2892" y="373"/>
                  </a:moveTo>
                  <a:cubicBezTo>
                    <a:pt x="2891" y="375"/>
                    <a:pt x="2888" y="377"/>
                    <a:pt x="2886" y="379"/>
                  </a:cubicBezTo>
                  <a:cubicBezTo>
                    <a:pt x="2882" y="382"/>
                    <a:pt x="2879" y="385"/>
                    <a:pt x="2876" y="389"/>
                  </a:cubicBezTo>
                  <a:cubicBezTo>
                    <a:pt x="2873" y="393"/>
                    <a:pt x="2882" y="396"/>
                    <a:pt x="2885" y="398"/>
                  </a:cubicBezTo>
                  <a:cubicBezTo>
                    <a:pt x="2887" y="399"/>
                    <a:pt x="2889" y="401"/>
                    <a:pt x="2890" y="404"/>
                  </a:cubicBezTo>
                  <a:cubicBezTo>
                    <a:pt x="2891" y="406"/>
                    <a:pt x="2893" y="410"/>
                    <a:pt x="2896" y="410"/>
                  </a:cubicBezTo>
                  <a:cubicBezTo>
                    <a:pt x="2901" y="411"/>
                    <a:pt x="2903" y="402"/>
                    <a:pt x="2906" y="399"/>
                  </a:cubicBezTo>
                  <a:cubicBezTo>
                    <a:pt x="2908" y="397"/>
                    <a:pt x="2919" y="392"/>
                    <a:pt x="2916" y="387"/>
                  </a:cubicBezTo>
                  <a:cubicBezTo>
                    <a:pt x="2914" y="385"/>
                    <a:pt x="2911" y="384"/>
                    <a:pt x="2909" y="383"/>
                  </a:cubicBezTo>
                  <a:cubicBezTo>
                    <a:pt x="2906" y="381"/>
                    <a:pt x="2904" y="379"/>
                    <a:pt x="2902" y="377"/>
                  </a:cubicBezTo>
                  <a:cubicBezTo>
                    <a:pt x="2901" y="375"/>
                    <a:pt x="2900" y="372"/>
                    <a:pt x="2898" y="371"/>
                  </a:cubicBezTo>
                  <a:cubicBezTo>
                    <a:pt x="2897" y="370"/>
                    <a:pt x="2896" y="370"/>
                    <a:pt x="2895" y="370"/>
                  </a:cubicBezTo>
                  <a:cubicBezTo>
                    <a:pt x="2892" y="371"/>
                    <a:pt x="2893" y="371"/>
                    <a:pt x="2892" y="373"/>
                  </a:cubicBezTo>
                  <a:moveTo>
                    <a:pt x="492" y="460"/>
                  </a:moveTo>
                  <a:cubicBezTo>
                    <a:pt x="487" y="466"/>
                    <a:pt x="482" y="473"/>
                    <a:pt x="476" y="478"/>
                  </a:cubicBezTo>
                  <a:cubicBezTo>
                    <a:pt x="473" y="481"/>
                    <a:pt x="469" y="483"/>
                    <a:pt x="466" y="485"/>
                  </a:cubicBezTo>
                  <a:cubicBezTo>
                    <a:pt x="464" y="486"/>
                    <a:pt x="459" y="487"/>
                    <a:pt x="460" y="489"/>
                  </a:cubicBezTo>
                  <a:cubicBezTo>
                    <a:pt x="462" y="492"/>
                    <a:pt x="468" y="492"/>
                    <a:pt x="471" y="494"/>
                  </a:cubicBezTo>
                  <a:cubicBezTo>
                    <a:pt x="474" y="497"/>
                    <a:pt x="477" y="501"/>
                    <a:pt x="480" y="505"/>
                  </a:cubicBezTo>
                  <a:cubicBezTo>
                    <a:pt x="482" y="508"/>
                    <a:pt x="485" y="513"/>
                    <a:pt x="489" y="513"/>
                  </a:cubicBezTo>
                  <a:cubicBezTo>
                    <a:pt x="491" y="514"/>
                    <a:pt x="491" y="512"/>
                    <a:pt x="492" y="511"/>
                  </a:cubicBezTo>
                  <a:cubicBezTo>
                    <a:pt x="493" y="508"/>
                    <a:pt x="494" y="505"/>
                    <a:pt x="496" y="503"/>
                  </a:cubicBezTo>
                  <a:cubicBezTo>
                    <a:pt x="500" y="497"/>
                    <a:pt x="505" y="493"/>
                    <a:pt x="511" y="489"/>
                  </a:cubicBezTo>
                  <a:cubicBezTo>
                    <a:pt x="512" y="488"/>
                    <a:pt x="513" y="487"/>
                    <a:pt x="515" y="486"/>
                  </a:cubicBezTo>
                  <a:cubicBezTo>
                    <a:pt x="515" y="486"/>
                    <a:pt x="520" y="484"/>
                    <a:pt x="520" y="485"/>
                  </a:cubicBezTo>
                  <a:cubicBezTo>
                    <a:pt x="521" y="482"/>
                    <a:pt x="515" y="480"/>
                    <a:pt x="514" y="479"/>
                  </a:cubicBezTo>
                  <a:cubicBezTo>
                    <a:pt x="510" y="478"/>
                    <a:pt x="506" y="476"/>
                    <a:pt x="503" y="473"/>
                  </a:cubicBezTo>
                  <a:cubicBezTo>
                    <a:pt x="501" y="469"/>
                    <a:pt x="499" y="465"/>
                    <a:pt x="497" y="462"/>
                  </a:cubicBezTo>
                  <a:cubicBezTo>
                    <a:pt x="496" y="460"/>
                    <a:pt x="495" y="459"/>
                    <a:pt x="494" y="458"/>
                  </a:cubicBezTo>
                  <a:cubicBezTo>
                    <a:pt x="492" y="457"/>
                    <a:pt x="493" y="459"/>
                    <a:pt x="492" y="460"/>
                  </a:cubicBezTo>
                  <a:moveTo>
                    <a:pt x="769" y="473"/>
                  </a:moveTo>
                  <a:cubicBezTo>
                    <a:pt x="767" y="475"/>
                    <a:pt x="763" y="478"/>
                    <a:pt x="761" y="479"/>
                  </a:cubicBezTo>
                  <a:cubicBezTo>
                    <a:pt x="758" y="479"/>
                    <a:pt x="754" y="481"/>
                    <a:pt x="753" y="483"/>
                  </a:cubicBezTo>
                  <a:cubicBezTo>
                    <a:pt x="753" y="485"/>
                    <a:pt x="756" y="486"/>
                    <a:pt x="758" y="487"/>
                  </a:cubicBezTo>
                  <a:cubicBezTo>
                    <a:pt x="758" y="487"/>
                    <a:pt x="763" y="488"/>
                    <a:pt x="763" y="488"/>
                  </a:cubicBezTo>
                  <a:cubicBezTo>
                    <a:pt x="763" y="488"/>
                    <a:pt x="761" y="487"/>
                    <a:pt x="760" y="487"/>
                  </a:cubicBezTo>
                  <a:cubicBezTo>
                    <a:pt x="763" y="488"/>
                    <a:pt x="779" y="509"/>
                    <a:pt x="782" y="506"/>
                  </a:cubicBezTo>
                  <a:cubicBezTo>
                    <a:pt x="787" y="499"/>
                    <a:pt x="793" y="493"/>
                    <a:pt x="799" y="488"/>
                  </a:cubicBezTo>
                  <a:cubicBezTo>
                    <a:pt x="802" y="485"/>
                    <a:pt x="800" y="482"/>
                    <a:pt x="796" y="480"/>
                  </a:cubicBezTo>
                  <a:cubicBezTo>
                    <a:pt x="790" y="478"/>
                    <a:pt x="789" y="476"/>
                    <a:pt x="785" y="471"/>
                  </a:cubicBezTo>
                  <a:cubicBezTo>
                    <a:pt x="784" y="468"/>
                    <a:pt x="780" y="460"/>
                    <a:pt x="777" y="460"/>
                  </a:cubicBezTo>
                  <a:cubicBezTo>
                    <a:pt x="772" y="460"/>
                    <a:pt x="771" y="471"/>
                    <a:pt x="769" y="473"/>
                  </a:cubicBezTo>
                  <a:moveTo>
                    <a:pt x="2508" y="463"/>
                  </a:moveTo>
                  <a:cubicBezTo>
                    <a:pt x="2503" y="470"/>
                    <a:pt x="2500" y="476"/>
                    <a:pt x="2493" y="480"/>
                  </a:cubicBezTo>
                  <a:cubicBezTo>
                    <a:pt x="2491" y="482"/>
                    <a:pt x="2487" y="485"/>
                    <a:pt x="2490" y="488"/>
                  </a:cubicBezTo>
                  <a:cubicBezTo>
                    <a:pt x="2492" y="490"/>
                    <a:pt x="2495" y="492"/>
                    <a:pt x="2496" y="494"/>
                  </a:cubicBezTo>
                  <a:cubicBezTo>
                    <a:pt x="2500" y="499"/>
                    <a:pt x="2504" y="505"/>
                    <a:pt x="2508" y="509"/>
                  </a:cubicBezTo>
                  <a:cubicBezTo>
                    <a:pt x="2508" y="510"/>
                    <a:pt x="2510" y="513"/>
                    <a:pt x="2511" y="512"/>
                  </a:cubicBezTo>
                  <a:cubicBezTo>
                    <a:pt x="2512" y="510"/>
                    <a:pt x="2513" y="506"/>
                    <a:pt x="2513" y="506"/>
                  </a:cubicBezTo>
                  <a:cubicBezTo>
                    <a:pt x="2515" y="502"/>
                    <a:pt x="2519" y="498"/>
                    <a:pt x="2522" y="495"/>
                  </a:cubicBezTo>
                  <a:cubicBezTo>
                    <a:pt x="2526" y="491"/>
                    <a:pt x="2535" y="491"/>
                    <a:pt x="2532" y="484"/>
                  </a:cubicBezTo>
                  <a:cubicBezTo>
                    <a:pt x="2532" y="481"/>
                    <a:pt x="2528" y="481"/>
                    <a:pt x="2526" y="480"/>
                  </a:cubicBezTo>
                  <a:cubicBezTo>
                    <a:pt x="2523" y="478"/>
                    <a:pt x="2520" y="476"/>
                    <a:pt x="2518" y="473"/>
                  </a:cubicBezTo>
                  <a:cubicBezTo>
                    <a:pt x="2516" y="470"/>
                    <a:pt x="2514" y="466"/>
                    <a:pt x="2512" y="463"/>
                  </a:cubicBezTo>
                  <a:cubicBezTo>
                    <a:pt x="2512" y="462"/>
                    <a:pt x="2511" y="461"/>
                    <a:pt x="2510" y="461"/>
                  </a:cubicBezTo>
                  <a:cubicBezTo>
                    <a:pt x="2508" y="461"/>
                    <a:pt x="2508" y="462"/>
                    <a:pt x="2508" y="463"/>
                  </a:cubicBezTo>
                  <a:moveTo>
                    <a:pt x="872" y="469"/>
                  </a:moveTo>
                  <a:cubicBezTo>
                    <a:pt x="870" y="474"/>
                    <a:pt x="848" y="485"/>
                    <a:pt x="859" y="490"/>
                  </a:cubicBezTo>
                  <a:cubicBezTo>
                    <a:pt x="862" y="492"/>
                    <a:pt x="865" y="493"/>
                    <a:pt x="867" y="496"/>
                  </a:cubicBezTo>
                  <a:cubicBezTo>
                    <a:pt x="870" y="498"/>
                    <a:pt x="871" y="501"/>
                    <a:pt x="873" y="504"/>
                  </a:cubicBezTo>
                  <a:cubicBezTo>
                    <a:pt x="878" y="509"/>
                    <a:pt x="881" y="504"/>
                    <a:pt x="882" y="500"/>
                  </a:cubicBezTo>
                  <a:cubicBezTo>
                    <a:pt x="883" y="498"/>
                    <a:pt x="884" y="496"/>
                    <a:pt x="886" y="495"/>
                  </a:cubicBezTo>
                  <a:cubicBezTo>
                    <a:pt x="888" y="492"/>
                    <a:pt x="891" y="491"/>
                    <a:pt x="894" y="489"/>
                  </a:cubicBezTo>
                  <a:cubicBezTo>
                    <a:pt x="899" y="485"/>
                    <a:pt x="894" y="481"/>
                    <a:pt x="890" y="479"/>
                  </a:cubicBezTo>
                  <a:cubicBezTo>
                    <a:pt x="886" y="477"/>
                    <a:pt x="883" y="476"/>
                    <a:pt x="882" y="471"/>
                  </a:cubicBezTo>
                  <a:cubicBezTo>
                    <a:pt x="881" y="469"/>
                    <a:pt x="880" y="467"/>
                    <a:pt x="879" y="467"/>
                  </a:cubicBezTo>
                  <a:cubicBezTo>
                    <a:pt x="877" y="466"/>
                    <a:pt x="876" y="466"/>
                    <a:pt x="875" y="467"/>
                  </a:cubicBezTo>
                  <a:cubicBezTo>
                    <a:pt x="872" y="468"/>
                    <a:pt x="873" y="468"/>
                    <a:pt x="872" y="469"/>
                  </a:cubicBezTo>
                  <a:moveTo>
                    <a:pt x="968" y="469"/>
                  </a:moveTo>
                  <a:cubicBezTo>
                    <a:pt x="965" y="474"/>
                    <a:pt x="959" y="478"/>
                    <a:pt x="955" y="481"/>
                  </a:cubicBezTo>
                  <a:cubicBezTo>
                    <a:pt x="952" y="484"/>
                    <a:pt x="950" y="486"/>
                    <a:pt x="953" y="489"/>
                  </a:cubicBezTo>
                  <a:cubicBezTo>
                    <a:pt x="956" y="492"/>
                    <a:pt x="960" y="495"/>
                    <a:pt x="963" y="498"/>
                  </a:cubicBezTo>
                  <a:cubicBezTo>
                    <a:pt x="966" y="501"/>
                    <a:pt x="969" y="503"/>
                    <a:pt x="971" y="506"/>
                  </a:cubicBezTo>
                  <a:cubicBezTo>
                    <a:pt x="972" y="508"/>
                    <a:pt x="977" y="504"/>
                    <a:pt x="977" y="503"/>
                  </a:cubicBezTo>
                  <a:cubicBezTo>
                    <a:pt x="979" y="500"/>
                    <a:pt x="980" y="497"/>
                    <a:pt x="982" y="495"/>
                  </a:cubicBezTo>
                  <a:cubicBezTo>
                    <a:pt x="984" y="493"/>
                    <a:pt x="998" y="486"/>
                    <a:pt x="992" y="482"/>
                  </a:cubicBezTo>
                  <a:cubicBezTo>
                    <a:pt x="989" y="480"/>
                    <a:pt x="987" y="480"/>
                    <a:pt x="984" y="479"/>
                  </a:cubicBezTo>
                  <a:cubicBezTo>
                    <a:pt x="982" y="477"/>
                    <a:pt x="980" y="475"/>
                    <a:pt x="979" y="473"/>
                  </a:cubicBezTo>
                  <a:cubicBezTo>
                    <a:pt x="978" y="471"/>
                    <a:pt x="977" y="468"/>
                    <a:pt x="975" y="467"/>
                  </a:cubicBezTo>
                  <a:cubicBezTo>
                    <a:pt x="974" y="466"/>
                    <a:pt x="972" y="466"/>
                    <a:pt x="971" y="467"/>
                  </a:cubicBezTo>
                  <a:cubicBezTo>
                    <a:pt x="969" y="467"/>
                    <a:pt x="969" y="468"/>
                    <a:pt x="968" y="469"/>
                  </a:cubicBezTo>
                  <a:moveTo>
                    <a:pt x="1064" y="469"/>
                  </a:moveTo>
                  <a:cubicBezTo>
                    <a:pt x="1061" y="473"/>
                    <a:pt x="1057" y="476"/>
                    <a:pt x="1053" y="479"/>
                  </a:cubicBezTo>
                  <a:cubicBezTo>
                    <a:pt x="1050" y="482"/>
                    <a:pt x="1047" y="484"/>
                    <a:pt x="1050" y="487"/>
                  </a:cubicBezTo>
                  <a:cubicBezTo>
                    <a:pt x="1053" y="492"/>
                    <a:pt x="1056" y="496"/>
                    <a:pt x="1060" y="500"/>
                  </a:cubicBezTo>
                  <a:cubicBezTo>
                    <a:pt x="1062" y="502"/>
                    <a:pt x="1066" y="508"/>
                    <a:pt x="1070" y="505"/>
                  </a:cubicBezTo>
                  <a:cubicBezTo>
                    <a:pt x="1074" y="502"/>
                    <a:pt x="1075" y="497"/>
                    <a:pt x="1079" y="494"/>
                  </a:cubicBezTo>
                  <a:cubicBezTo>
                    <a:pt x="1082" y="492"/>
                    <a:pt x="1094" y="486"/>
                    <a:pt x="1087" y="482"/>
                  </a:cubicBezTo>
                  <a:cubicBezTo>
                    <a:pt x="1084" y="480"/>
                    <a:pt x="1082" y="480"/>
                    <a:pt x="1079" y="478"/>
                  </a:cubicBezTo>
                  <a:cubicBezTo>
                    <a:pt x="1077" y="477"/>
                    <a:pt x="1076" y="474"/>
                    <a:pt x="1074" y="472"/>
                  </a:cubicBezTo>
                  <a:cubicBezTo>
                    <a:pt x="1073" y="470"/>
                    <a:pt x="1072" y="468"/>
                    <a:pt x="1070" y="467"/>
                  </a:cubicBezTo>
                  <a:cubicBezTo>
                    <a:pt x="1069" y="466"/>
                    <a:pt x="1067" y="466"/>
                    <a:pt x="1066" y="467"/>
                  </a:cubicBezTo>
                  <a:cubicBezTo>
                    <a:pt x="1064" y="467"/>
                    <a:pt x="1065" y="468"/>
                    <a:pt x="1064" y="469"/>
                  </a:cubicBezTo>
                  <a:moveTo>
                    <a:pt x="1160" y="469"/>
                  </a:moveTo>
                  <a:cubicBezTo>
                    <a:pt x="1158" y="474"/>
                    <a:pt x="1136" y="485"/>
                    <a:pt x="1147" y="490"/>
                  </a:cubicBezTo>
                  <a:cubicBezTo>
                    <a:pt x="1150" y="492"/>
                    <a:pt x="1153" y="493"/>
                    <a:pt x="1155" y="496"/>
                  </a:cubicBezTo>
                  <a:cubicBezTo>
                    <a:pt x="1158" y="498"/>
                    <a:pt x="1159" y="501"/>
                    <a:pt x="1161" y="504"/>
                  </a:cubicBezTo>
                  <a:cubicBezTo>
                    <a:pt x="1166" y="509"/>
                    <a:pt x="1169" y="504"/>
                    <a:pt x="1170" y="500"/>
                  </a:cubicBezTo>
                  <a:cubicBezTo>
                    <a:pt x="1171" y="498"/>
                    <a:pt x="1172" y="496"/>
                    <a:pt x="1174" y="495"/>
                  </a:cubicBezTo>
                  <a:cubicBezTo>
                    <a:pt x="1176" y="492"/>
                    <a:pt x="1179" y="491"/>
                    <a:pt x="1182" y="489"/>
                  </a:cubicBezTo>
                  <a:cubicBezTo>
                    <a:pt x="1187" y="485"/>
                    <a:pt x="1182" y="481"/>
                    <a:pt x="1178" y="479"/>
                  </a:cubicBezTo>
                  <a:cubicBezTo>
                    <a:pt x="1174" y="477"/>
                    <a:pt x="1171" y="476"/>
                    <a:pt x="1170" y="471"/>
                  </a:cubicBezTo>
                  <a:cubicBezTo>
                    <a:pt x="1169" y="469"/>
                    <a:pt x="1168" y="467"/>
                    <a:pt x="1167" y="467"/>
                  </a:cubicBezTo>
                  <a:cubicBezTo>
                    <a:pt x="1165" y="466"/>
                    <a:pt x="1164" y="466"/>
                    <a:pt x="1163" y="467"/>
                  </a:cubicBezTo>
                  <a:cubicBezTo>
                    <a:pt x="1160" y="468"/>
                    <a:pt x="1161" y="468"/>
                    <a:pt x="1160" y="469"/>
                  </a:cubicBezTo>
                  <a:moveTo>
                    <a:pt x="1256" y="469"/>
                  </a:moveTo>
                  <a:cubicBezTo>
                    <a:pt x="1253" y="474"/>
                    <a:pt x="1247" y="478"/>
                    <a:pt x="1243" y="481"/>
                  </a:cubicBezTo>
                  <a:cubicBezTo>
                    <a:pt x="1240" y="484"/>
                    <a:pt x="1238" y="486"/>
                    <a:pt x="1241" y="489"/>
                  </a:cubicBezTo>
                  <a:cubicBezTo>
                    <a:pt x="1244" y="492"/>
                    <a:pt x="1248" y="495"/>
                    <a:pt x="1251" y="498"/>
                  </a:cubicBezTo>
                  <a:cubicBezTo>
                    <a:pt x="1254" y="501"/>
                    <a:pt x="1257" y="503"/>
                    <a:pt x="1259" y="506"/>
                  </a:cubicBezTo>
                  <a:cubicBezTo>
                    <a:pt x="1260" y="508"/>
                    <a:pt x="1265" y="504"/>
                    <a:pt x="1265" y="503"/>
                  </a:cubicBezTo>
                  <a:cubicBezTo>
                    <a:pt x="1267" y="500"/>
                    <a:pt x="1268" y="497"/>
                    <a:pt x="1270" y="495"/>
                  </a:cubicBezTo>
                  <a:cubicBezTo>
                    <a:pt x="1272" y="493"/>
                    <a:pt x="1286" y="486"/>
                    <a:pt x="1280" y="482"/>
                  </a:cubicBezTo>
                  <a:cubicBezTo>
                    <a:pt x="1277" y="480"/>
                    <a:pt x="1275" y="480"/>
                    <a:pt x="1272" y="479"/>
                  </a:cubicBezTo>
                  <a:cubicBezTo>
                    <a:pt x="1270" y="477"/>
                    <a:pt x="1268" y="475"/>
                    <a:pt x="1267" y="473"/>
                  </a:cubicBezTo>
                  <a:cubicBezTo>
                    <a:pt x="1266" y="471"/>
                    <a:pt x="1265" y="468"/>
                    <a:pt x="1263" y="467"/>
                  </a:cubicBezTo>
                  <a:cubicBezTo>
                    <a:pt x="1262" y="466"/>
                    <a:pt x="1260" y="466"/>
                    <a:pt x="1259" y="467"/>
                  </a:cubicBezTo>
                  <a:cubicBezTo>
                    <a:pt x="1257" y="467"/>
                    <a:pt x="1257" y="468"/>
                    <a:pt x="1256" y="469"/>
                  </a:cubicBezTo>
                  <a:moveTo>
                    <a:pt x="1352" y="469"/>
                  </a:moveTo>
                  <a:cubicBezTo>
                    <a:pt x="1349" y="473"/>
                    <a:pt x="1345" y="476"/>
                    <a:pt x="1341" y="479"/>
                  </a:cubicBezTo>
                  <a:cubicBezTo>
                    <a:pt x="1338" y="482"/>
                    <a:pt x="1335" y="484"/>
                    <a:pt x="1338" y="487"/>
                  </a:cubicBezTo>
                  <a:cubicBezTo>
                    <a:pt x="1341" y="492"/>
                    <a:pt x="1344" y="496"/>
                    <a:pt x="1348" y="500"/>
                  </a:cubicBezTo>
                  <a:cubicBezTo>
                    <a:pt x="1350" y="502"/>
                    <a:pt x="1354" y="508"/>
                    <a:pt x="1358" y="505"/>
                  </a:cubicBezTo>
                  <a:cubicBezTo>
                    <a:pt x="1362" y="502"/>
                    <a:pt x="1363" y="497"/>
                    <a:pt x="1367" y="494"/>
                  </a:cubicBezTo>
                  <a:cubicBezTo>
                    <a:pt x="1370" y="492"/>
                    <a:pt x="1382" y="486"/>
                    <a:pt x="1375" y="482"/>
                  </a:cubicBezTo>
                  <a:cubicBezTo>
                    <a:pt x="1372" y="480"/>
                    <a:pt x="1370" y="480"/>
                    <a:pt x="1367" y="478"/>
                  </a:cubicBezTo>
                  <a:cubicBezTo>
                    <a:pt x="1365" y="477"/>
                    <a:pt x="1364" y="474"/>
                    <a:pt x="1362" y="472"/>
                  </a:cubicBezTo>
                  <a:cubicBezTo>
                    <a:pt x="1361" y="470"/>
                    <a:pt x="1360" y="468"/>
                    <a:pt x="1358" y="467"/>
                  </a:cubicBezTo>
                  <a:cubicBezTo>
                    <a:pt x="1357" y="466"/>
                    <a:pt x="1355" y="466"/>
                    <a:pt x="1354" y="467"/>
                  </a:cubicBezTo>
                  <a:cubicBezTo>
                    <a:pt x="1352" y="467"/>
                    <a:pt x="1353" y="468"/>
                    <a:pt x="1352" y="469"/>
                  </a:cubicBezTo>
                  <a:moveTo>
                    <a:pt x="1448" y="469"/>
                  </a:moveTo>
                  <a:cubicBezTo>
                    <a:pt x="1446" y="473"/>
                    <a:pt x="1441" y="476"/>
                    <a:pt x="1438" y="479"/>
                  </a:cubicBezTo>
                  <a:cubicBezTo>
                    <a:pt x="1435" y="481"/>
                    <a:pt x="1429" y="485"/>
                    <a:pt x="1433" y="489"/>
                  </a:cubicBezTo>
                  <a:cubicBezTo>
                    <a:pt x="1435" y="491"/>
                    <a:pt x="1438" y="492"/>
                    <a:pt x="1440" y="493"/>
                  </a:cubicBezTo>
                  <a:cubicBezTo>
                    <a:pt x="1444" y="495"/>
                    <a:pt x="1446" y="499"/>
                    <a:pt x="1448" y="502"/>
                  </a:cubicBezTo>
                  <a:cubicBezTo>
                    <a:pt x="1451" y="507"/>
                    <a:pt x="1455" y="508"/>
                    <a:pt x="1458" y="502"/>
                  </a:cubicBezTo>
                  <a:cubicBezTo>
                    <a:pt x="1459" y="500"/>
                    <a:pt x="1459" y="498"/>
                    <a:pt x="1460" y="496"/>
                  </a:cubicBezTo>
                  <a:cubicBezTo>
                    <a:pt x="1462" y="493"/>
                    <a:pt x="1466" y="492"/>
                    <a:pt x="1468" y="490"/>
                  </a:cubicBezTo>
                  <a:cubicBezTo>
                    <a:pt x="1474" y="486"/>
                    <a:pt x="1472" y="482"/>
                    <a:pt x="1467" y="480"/>
                  </a:cubicBezTo>
                  <a:cubicBezTo>
                    <a:pt x="1462" y="477"/>
                    <a:pt x="1460" y="476"/>
                    <a:pt x="1458" y="471"/>
                  </a:cubicBezTo>
                  <a:cubicBezTo>
                    <a:pt x="1457" y="469"/>
                    <a:pt x="1456" y="467"/>
                    <a:pt x="1455" y="467"/>
                  </a:cubicBezTo>
                  <a:cubicBezTo>
                    <a:pt x="1453" y="466"/>
                    <a:pt x="1452" y="466"/>
                    <a:pt x="1451" y="467"/>
                  </a:cubicBezTo>
                  <a:cubicBezTo>
                    <a:pt x="1448" y="468"/>
                    <a:pt x="1449" y="468"/>
                    <a:pt x="1448" y="469"/>
                  </a:cubicBezTo>
                  <a:moveTo>
                    <a:pt x="1544" y="469"/>
                  </a:moveTo>
                  <a:cubicBezTo>
                    <a:pt x="1541" y="474"/>
                    <a:pt x="1535" y="478"/>
                    <a:pt x="1531" y="481"/>
                  </a:cubicBezTo>
                  <a:cubicBezTo>
                    <a:pt x="1528" y="484"/>
                    <a:pt x="1526" y="486"/>
                    <a:pt x="1529" y="489"/>
                  </a:cubicBezTo>
                  <a:cubicBezTo>
                    <a:pt x="1532" y="492"/>
                    <a:pt x="1536" y="495"/>
                    <a:pt x="1539" y="498"/>
                  </a:cubicBezTo>
                  <a:cubicBezTo>
                    <a:pt x="1542" y="501"/>
                    <a:pt x="1545" y="503"/>
                    <a:pt x="1547" y="506"/>
                  </a:cubicBezTo>
                  <a:cubicBezTo>
                    <a:pt x="1548" y="508"/>
                    <a:pt x="1553" y="504"/>
                    <a:pt x="1553" y="503"/>
                  </a:cubicBezTo>
                  <a:cubicBezTo>
                    <a:pt x="1555" y="500"/>
                    <a:pt x="1556" y="497"/>
                    <a:pt x="1558" y="495"/>
                  </a:cubicBezTo>
                  <a:cubicBezTo>
                    <a:pt x="1560" y="493"/>
                    <a:pt x="1574" y="486"/>
                    <a:pt x="1568" y="482"/>
                  </a:cubicBezTo>
                  <a:cubicBezTo>
                    <a:pt x="1565" y="480"/>
                    <a:pt x="1563" y="480"/>
                    <a:pt x="1560" y="479"/>
                  </a:cubicBezTo>
                  <a:cubicBezTo>
                    <a:pt x="1558" y="477"/>
                    <a:pt x="1556" y="475"/>
                    <a:pt x="1555" y="473"/>
                  </a:cubicBezTo>
                  <a:cubicBezTo>
                    <a:pt x="1554" y="471"/>
                    <a:pt x="1553" y="468"/>
                    <a:pt x="1551" y="467"/>
                  </a:cubicBezTo>
                  <a:cubicBezTo>
                    <a:pt x="1550" y="466"/>
                    <a:pt x="1548" y="466"/>
                    <a:pt x="1547" y="467"/>
                  </a:cubicBezTo>
                  <a:cubicBezTo>
                    <a:pt x="1545" y="467"/>
                    <a:pt x="1545" y="468"/>
                    <a:pt x="1544" y="469"/>
                  </a:cubicBezTo>
                  <a:moveTo>
                    <a:pt x="1640" y="469"/>
                  </a:moveTo>
                  <a:cubicBezTo>
                    <a:pt x="1637" y="473"/>
                    <a:pt x="1633" y="476"/>
                    <a:pt x="1629" y="479"/>
                  </a:cubicBezTo>
                  <a:cubicBezTo>
                    <a:pt x="1626" y="482"/>
                    <a:pt x="1623" y="484"/>
                    <a:pt x="1626" y="487"/>
                  </a:cubicBezTo>
                  <a:cubicBezTo>
                    <a:pt x="1629" y="492"/>
                    <a:pt x="1632" y="496"/>
                    <a:pt x="1636" y="500"/>
                  </a:cubicBezTo>
                  <a:cubicBezTo>
                    <a:pt x="1638" y="502"/>
                    <a:pt x="1642" y="508"/>
                    <a:pt x="1646" y="505"/>
                  </a:cubicBezTo>
                  <a:cubicBezTo>
                    <a:pt x="1650" y="502"/>
                    <a:pt x="1651" y="497"/>
                    <a:pt x="1655" y="494"/>
                  </a:cubicBezTo>
                  <a:cubicBezTo>
                    <a:pt x="1658" y="492"/>
                    <a:pt x="1670" y="486"/>
                    <a:pt x="1663" y="482"/>
                  </a:cubicBezTo>
                  <a:cubicBezTo>
                    <a:pt x="1660" y="480"/>
                    <a:pt x="1658" y="480"/>
                    <a:pt x="1655" y="478"/>
                  </a:cubicBezTo>
                  <a:cubicBezTo>
                    <a:pt x="1653" y="477"/>
                    <a:pt x="1652" y="474"/>
                    <a:pt x="1650" y="472"/>
                  </a:cubicBezTo>
                  <a:cubicBezTo>
                    <a:pt x="1649" y="470"/>
                    <a:pt x="1648" y="468"/>
                    <a:pt x="1646" y="467"/>
                  </a:cubicBezTo>
                  <a:cubicBezTo>
                    <a:pt x="1645" y="466"/>
                    <a:pt x="1643" y="466"/>
                    <a:pt x="1642" y="467"/>
                  </a:cubicBezTo>
                  <a:cubicBezTo>
                    <a:pt x="1640" y="467"/>
                    <a:pt x="1641" y="468"/>
                    <a:pt x="1640" y="469"/>
                  </a:cubicBezTo>
                  <a:moveTo>
                    <a:pt x="1736" y="469"/>
                  </a:moveTo>
                  <a:cubicBezTo>
                    <a:pt x="1734" y="474"/>
                    <a:pt x="1712" y="485"/>
                    <a:pt x="1723" y="490"/>
                  </a:cubicBezTo>
                  <a:cubicBezTo>
                    <a:pt x="1726" y="492"/>
                    <a:pt x="1729" y="493"/>
                    <a:pt x="1731" y="496"/>
                  </a:cubicBezTo>
                  <a:cubicBezTo>
                    <a:pt x="1734" y="498"/>
                    <a:pt x="1735" y="501"/>
                    <a:pt x="1737" y="504"/>
                  </a:cubicBezTo>
                  <a:cubicBezTo>
                    <a:pt x="1742" y="509"/>
                    <a:pt x="1745" y="504"/>
                    <a:pt x="1746" y="500"/>
                  </a:cubicBezTo>
                  <a:cubicBezTo>
                    <a:pt x="1747" y="498"/>
                    <a:pt x="1748" y="496"/>
                    <a:pt x="1750" y="495"/>
                  </a:cubicBezTo>
                  <a:cubicBezTo>
                    <a:pt x="1752" y="492"/>
                    <a:pt x="1755" y="491"/>
                    <a:pt x="1758" y="489"/>
                  </a:cubicBezTo>
                  <a:cubicBezTo>
                    <a:pt x="1763" y="485"/>
                    <a:pt x="1758" y="481"/>
                    <a:pt x="1754" y="479"/>
                  </a:cubicBezTo>
                  <a:cubicBezTo>
                    <a:pt x="1750" y="477"/>
                    <a:pt x="1747" y="476"/>
                    <a:pt x="1746" y="471"/>
                  </a:cubicBezTo>
                  <a:cubicBezTo>
                    <a:pt x="1745" y="469"/>
                    <a:pt x="1744" y="467"/>
                    <a:pt x="1743" y="467"/>
                  </a:cubicBezTo>
                  <a:cubicBezTo>
                    <a:pt x="1741" y="466"/>
                    <a:pt x="1740" y="466"/>
                    <a:pt x="1739" y="467"/>
                  </a:cubicBezTo>
                  <a:cubicBezTo>
                    <a:pt x="1736" y="468"/>
                    <a:pt x="1737" y="468"/>
                    <a:pt x="1736" y="469"/>
                  </a:cubicBezTo>
                  <a:moveTo>
                    <a:pt x="1832" y="469"/>
                  </a:moveTo>
                  <a:cubicBezTo>
                    <a:pt x="1829" y="474"/>
                    <a:pt x="1823" y="478"/>
                    <a:pt x="1819" y="481"/>
                  </a:cubicBezTo>
                  <a:cubicBezTo>
                    <a:pt x="1816" y="484"/>
                    <a:pt x="1814" y="486"/>
                    <a:pt x="1817" y="489"/>
                  </a:cubicBezTo>
                  <a:cubicBezTo>
                    <a:pt x="1820" y="492"/>
                    <a:pt x="1824" y="495"/>
                    <a:pt x="1827" y="498"/>
                  </a:cubicBezTo>
                  <a:cubicBezTo>
                    <a:pt x="1830" y="501"/>
                    <a:pt x="1833" y="503"/>
                    <a:pt x="1835" y="506"/>
                  </a:cubicBezTo>
                  <a:cubicBezTo>
                    <a:pt x="1836" y="508"/>
                    <a:pt x="1841" y="504"/>
                    <a:pt x="1841" y="503"/>
                  </a:cubicBezTo>
                  <a:cubicBezTo>
                    <a:pt x="1843" y="500"/>
                    <a:pt x="1844" y="497"/>
                    <a:pt x="1846" y="495"/>
                  </a:cubicBezTo>
                  <a:cubicBezTo>
                    <a:pt x="1848" y="493"/>
                    <a:pt x="1862" y="486"/>
                    <a:pt x="1856" y="482"/>
                  </a:cubicBezTo>
                  <a:cubicBezTo>
                    <a:pt x="1853" y="480"/>
                    <a:pt x="1851" y="480"/>
                    <a:pt x="1848" y="479"/>
                  </a:cubicBezTo>
                  <a:cubicBezTo>
                    <a:pt x="1846" y="477"/>
                    <a:pt x="1844" y="475"/>
                    <a:pt x="1843" y="473"/>
                  </a:cubicBezTo>
                  <a:cubicBezTo>
                    <a:pt x="1842" y="471"/>
                    <a:pt x="1841" y="468"/>
                    <a:pt x="1839" y="467"/>
                  </a:cubicBezTo>
                  <a:cubicBezTo>
                    <a:pt x="1838" y="466"/>
                    <a:pt x="1836" y="466"/>
                    <a:pt x="1835" y="467"/>
                  </a:cubicBezTo>
                  <a:cubicBezTo>
                    <a:pt x="1833" y="467"/>
                    <a:pt x="1833" y="468"/>
                    <a:pt x="1832" y="469"/>
                  </a:cubicBezTo>
                  <a:moveTo>
                    <a:pt x="1928" y="469"/>
                  </a:moveTo>
                  <a:cubicBezTo>
                    <a:pt x="1925" y="473"/>
                    <a:pt x="1921" y="476"/>
                    <a:pt x="1917" y="479"/>
                  </a:cubicBezTo>
                  <a:cubicBezTo>
                    <a:pt x="1914" y="482"/>
                    <a:pt x="1911" y="484"/>
                    <a:pt x="1914" y="487"/>
                  </a:cubicBezTo>
                  <a:cubicBezTo>
                    <a:pt x="1917" y="492"/>
                    <a:pt x="1920" y="496"/>
                    <a:pt x="1924" y="500"/>
                  </a:cubicBezTo>
                  <a:cubicBezTo>
                    <a:pt x="1926" y="502"/>
                    <a:pt x="1930" y="508"/>
                    <a:pt x="1934" y="505"/>
                  </a:cubicBezTo>
                  <a:cubicBezTo>
                    <a:pt x="1938" y="502"/>
                    <a:pt x="1939" y="497"/>
                    <a:pt x="1943" y="494"/>
                  </a:cubicBezTo>
                  <a:cubicBezTo>
                    <a:pt x="1946" y="492"/>
                    <a:pt x="1958" y="486"/>
                    <a:pt x="1951" y="482"/>
                  </a:cubicBezTo>
                  <a:cubicBezTo>
                    <a:pt x="1948" y="480"/>
                    <a:pt x="1946" y="480"/>
                    <a:pt x="1943" y="478"/>
                  </a:cubicBezTo>
                  <a:cubicBezTo>
                    <a:pt x="1941" y="477"/>
                    <a:pt x="1940" y="474"/>
                    <a:pt x="1938" y="472"/>
                  </a:cubicBezTo>
                  <a:cubicBezTo>
                    <a:pt x="1937" y="470"/>
                    <a:pt x="1936" y="468"/>
                    <a:pt x="1934" y="467"/>
                  </a:cubicBezTo>
                  <a:cubicBezTo>
                    <a:pt x="1933" y="466"/>
                    <a:pt x="1931" y="466"/>
                    <a:pt x="1930" y="467"/>
                  </a:cubicBezTo>
                  <a:cubicBezTo>
                    <a:pt x="1928" y="467"/>
                    <a:pt x="1929" y="468"/>
                    <a:pt x="1928" y="469"/>
                  </a:cubicBezTo>
                  <a:moveTo>
                    <a:pt x="2024" y="469"/>
                  </a:moveTo>
                  <a:cubicBezTo>
                    <a:pt x="2022" y="474"/>
                    <a:pt x="2000" y="485"/>
                    <a:pt x="2011" y="490"/>
                  </a:cubicBezTo>
                  <a:cubicBezTo>
                    <a:pt x="2014" y="492"/>
                    <a:pt x="2017" y="493"/>
                    <a:pt x="2019" y="496"/>
                  </a:cubicBezTo>
                  <a:cubicBezTo>
                    <a:pt x="2022" y="498"/>
                    <a:pt x="2023" y="501"/>
                    <a:pt x="2025" y="504"/>
                  </a:cubicBezTo>
                  <a:cubicBezTo>
                    <a:pt x="2030" y="509"/>
                    <a:pt x="2033" y="504"/>
                    <a:pt x="2034" y="500"/>
                  </a:cubicBezTo>
                  <a:cubicBezTo>
                    <a:pt x="2035" y="498"/>
                    <a:pt x="2036" y="496"/>
                    <a:pt x="2038" y="495"/>
                  </a:cubicBezTo>
                  <a:cubicBezTo>
                    <a:pt x="2040" y="492"/>
                    <a:pt x="2043" y="491"/>
                    <a:pt x="2046" y="489"/>
                  </a:cubicBezTo>
                  <a:cubicBezTo>
                    <a:pt x="2051" y="485"/>
                    <a:pt x="2046" y="481"/>
                    <a:pt x="2042" y="479"/>
                  </a:cubicBezTo>
                  <a:cubicBezTo>
                    <a:pt x="2038" y="477"/>
                    <a:pt x="2035" y="476"/>
                    <a:pt x="2034" y="471"/>
                  </a:cubicBezTo>
                  <a:cubicBezTo>
                    <a:pt x="2033" y="469"/>
                    <a:pt x="2032" y="467"/>
                    <a:pt x="2031" y="467"/>
                  </a:cubicBezTo>
                  <a:cubicBezTo>
                    <a:pt x="2029" y="466"/>
                    <a:pt x="2028" y="466"/>
                    <a:pt x="2027" y="467"/>
                  </a:cubicBezTo>
                  <a:cubicBezTo>
                    <a:pt x="2024" y="468"/>
                    <a:pt x="2025" y="468"/>
                    <a:pt x="2024" y="469"/>
                  </a:cubicBezTo>
                  <a:moveTo>
                    <a:pt x="2120" y="469"/>
                  </a:moveTo>
                  <a:cubicBezTo>
                    <a:pt x="2117" y="474"/>
                    <a:pt x="2111" y="478"/>
                    <a:pt x="2107" y="481"/>
                  </a:cubicBezTo>
                  <a:cubicBezTo>
                    <a:pt x="2104" y="484"/>
                    <a:pt x="2102" y="486"/>
                    <a:pt x="2105" y="489"/>
                  </a:cubicBezTo>
                  <a:cubicBezTo>
                    <a:pt x="2108" y="492"/>
                    <a:pt x="2112" y="495"/>
                    <a:pt x="2115" y="498"/>
                  </a:cubicBezTo>
                  <a:cubicBezTo>
                    <a:pt x="2118" y="501"/>
                    <a:pt x="2121" y="503"/>
                    <a:pt x="2123" y="506"/>
                  </a:cubicBezTo>
                  <a:cubicBezTo>
                    <a:pt x="2124" y="508"/>
                    <a:pt x="2129" y="504"/>
                    <a:pt x="2129" y="503"/>
                  </a:cubicBezTo>
                  <a:cubicBezTo>
                    <a:pt x="2131" y="500"/>
                    <a:pt x="2132" y="497"/>
                    <a:pt x="2134" y="495"/>
                  </a:cubicBezTo>
                  <a:cubicBezTo>
                    <a:pt x="2136" y="493"/>
                    <a:pt x="2150" y="486"/>
                    <a:pt x="2144" y="482"/>
                  </a:cubicBezTo>
                  <a:cubicBezTo>
                    <a:pt x="2141" y="480"/>
                    <a:pt x="2139" y="480"/>
                    <a:pt x="2136" y="479"/>
                  </a:cubicBezTo>
                  <a:cubicBezTo>
                    <a:pt x="2134" y="477"/>
                    <a:pt x="2132" y="475"/>
                    <a:pt x="2131" y="473"/>
                  </a:cubicBezTo>
                  <a:cubicBezTo>
                    <a:pt x="2130" y="471"/>
                    <a:pt x="2129" y="468"/>
                    <a:pt x="2127" y="467"/>
                  </a:cubicBezTo>
                  <a:cubicBezTo>
                    <a:pt x="2126" y="466"/>
                    <a:pt x="2124" y="466"/>
                    <a:pt x="2123" y="467"/>
                  </a:cubicBezTo>
                  <a:cubicBezTo>
                    <a:pt x="2121" y="467"/>
                    <a:pt x="2121" y="468"/>
                    <a:pt x="2120" y="469"/>
                  </a:cubicBezTo>
                  <a:moveTo>
                    <a:pt x="2216" y="469"/>
                  </a:moveTo>
                  <a:cubicBezTo>
                    <a:pt x="2213" y="473"/>
                    <a:pt x="2209" y="476"/>
                    <a:pt x="2205" y="479"/>
                  </a:cubicBezTo>
                  <a:cubicBezTo>
                    <a:pt x="2202" y="482"/>
                    <a:pt x="2199" y="484"/>
                    <a:pt x="2202" y="487"/>
                  </a:cubicBezTo>
                  <a:cubicBezTo>
                    <a:pt x="2205" y="492"/>
                    <a:pt x="2208" y="496"/>
                    <a:pt x="2212" y="500"/>
                  </a:cubicBezTo>
                  <a:cubicBezTo>
                    <a:pt x="2214" y="502"/>
                    <a:pt x="2218" y="508"/>
                    <a:pt x="2222" y="505"/>
                  </a:cubicBezTo>
                  <a:cubicBezTo>
                    <a:pt x="2226" y="502"/>
                    <a:pt x="2227" y="497"/>
                    <a:pt x="2231" y="494"/>
                  </a:cubicBezTo>
                  <a:cubicBezTo>
                    <a:pt x="2234" y="492"/>
                    <a:pt x="2246" y="486"/>
                    <a:pt x="2239" y="482"/>
                  </a:cubicBezTo>
                  <a:cubicBezTo>
                    <a:pt x="2236" y="480"/>
                    <a:pt x="2234" y="480"/>
                    <a:pt x="2231" y="478"/>
                  </a:cubicBezTo>
                  <a:cubicBezTo>
                    <a:pt x="2229" y="477"/>
                    <a:pt x="2228" y="474"/>
                    <a:pt x="2226" y="472"/>
                  </a:cubicBezTo>
                  <a:cubicBezTo>
                    <a:pt x="2225" y="470"/>
                    <a:pt x="2224" y="468"/>
                    <a:pt x="2222" y="467"/>
                  </a:cubicBezTo>
                  <a:cubicBezTo>
                    <a:pt x="2221" y="466"/>
                    <a:pt x="2219" y="466"/>
                    <a:pt x="2218" y="467"/>
                  </a:cubicBezTo>
                  <a:cubicBezTo>
                    <a:pt x="2216" y="467"/>
                    <a:pt x="2217" y="468"/>
                    <a:pt x="2216" y="469"/>
                  </a:cubicBezTo>
                  <a:moveTo>
                    <a:pt x="2312" y="469"/>
                  </a:moveTo>
                  <a:cubicBezTo>
                    <a:pt x="2310" y="474"/>
                    <a:pt x="2288" y="485"/>
                    <a:pt x="2299" y="490"/>
                  </a:cubicBezTo>
                  <a:cubicBezTo>
                    <a:pt x="2302" y="492"/>
                    <a:pt x="2305" y="493"/>
                    <a:pt x="2307" y="496"/>
                  </a:cubicBezTo>
                  <a:cubicBezTo>
                    <a:pt x="2310" y="498"/>
                    <a:pt x="2311" y="501"/>
                    <a:pt x="2313" y="504"/>
                  </a:cubicBezTo>
                  <a:cubicBezTo>
                    <a:pt x="2318" y="509"/>
                    <a:pt x="2321" y="504"/>
                    <a:pt x="2322" y="500"/>
                  </a:cubicBezTo>
                  <a:cubicBezTo>
                    <a:pt x="2323" y="498"/>
                    <a:pt x="2324" y="496"/>
                    <a:pt x="2326" y="495"/>
                  </a:cubicBezTo>
                  <a:cubicBezTo>
                    <a:pt x="2328" y="492"/>
                    <a:pt x="2331" y="491"/>
                    <a:pt x="2334" y="489"/>
                  </a:cubicBezTo>
                  <a:cubicBezTo>
                    <a:pt x="2339" y="485"/>
                    <a:pt x="2334" y="481"/>
                    <a:pt x="2330" y="479"/>
                  </a:cubicBezTo>
                  <a:cubicBezTo>
                    <a:pt x="2326" y="477"/>
                    <a:pt x="2323" y="476"/>
                    <a:pt x="2322" y="471"/>
                  </a:cubicBezTo>
                  <a:cubicBezTo>
                    <a:pt x="2321" y="469"/>
                    <a:pt x="2320" y="467"/>
                    <a:pt x="2319" y="467"/>
                  </a:cubicBezTo>
                  <a:cubicBezTo>
                    <a:pt x="2317" y="466"/>
                    <a:pt x="2316" y="466"/>
                    <a:pt x="2315" y="467"/>
                  </a:cubicBezTo>
                  <a:cubicBezTo>
                    <a:pt x="2312" y="468"/>
                    <a:pt x="2313" y="468"/>
                    <a:pt x="2312" y="469"/>
                  </a:cubicBezTo>
                  <a:moveTo>
                    <a:pt x="2408" y="469"/>
                  </a:moveTo>
                  <a:cubicBezTo>
                    <a:pt x="2405" y="474"/>
                    <a:pt x="2399" y="478"/>
                    <a:pt x="2395" y="481"/>
                  </a:cubicBezTo>
                  <a:cubicBezTo>
                    <a:pt x="2392" y="484"/>
                    <a:pt x="2390" y="486"/>
                    <a:pt x="2393" y="489"/>
                  </a:cubicBezTo>
                  <a:cubicBezTo>
                    <a:pt x="2396" y="492"/>
                    <a:pt x="2400" y="495"/>
                    <a:pt x="2403" y="498"/>
                  </a:cubicBezTo>
                  <a:cubicBezTo>
                    <a:pt x="2406" y="501"/>
                    <a:pt x="2409" y="503"/>
                    <a:pt x="2411" y="506"/>
                  </a:cubicBezTo>
                  <a:cubicBezTo>
                    <a:pt x="2412" y="508"/>
                    <a:pt x="2417" y="504"/>
                    <a:pt x="2417" y="503"/>
                  </a:cubicBezTo>
                  <a:cubicBezTo>
                    <a:pt x="2419" y="500"/>
                    <a:pt x="2420" y="497"/>
                    <a:pt x="2422" y="495"/>
                  </a:cubicBezTo>
                  <a:cubicBezTo>
                    <a:pt x="2424" y="493"/>
                    <a:pt x="2438" y="486"/>
                    <a:pt x="2432" y="482"/>
                  </a:cubicBezTo>
                  <a:cubicBezTo>
                    <a:pt x="2429" y="480"/>
                    <a:pt x="2427" y="480"/>
                    <a:pt x="2424" y="479"/>
                  </a:cubicBezTo>
                  <a:cubicBezTo>
                    <a:pt x="2422" y="477"/>
                    <a:pt x="2420" y="475"/>
                    <a:pt x="2419" y="473"/>
                  </a:cubicBezTo>
                  <a:cubicBezTo>
                    <a:pt x="2418" y="471"/>
                    <a:pt x="2417" y="468"/>
                    <a:pt x="2415" y="467"/>
                  </a:cubicBezTo>
                  <a:cubicBezTo>
                    <a:pt x="2414" y="466"/>
                    <a:pt x="2412" y="466"/>
                    <a:pt x="2411" y="467"/>
                  </a:cubicBezTo>
                  <a:cubicBezTo>
                    <a:pt x="2409" y="467"/>
                    <a:pt x="2409" y="468"/>
                    <a:pt x="2408" y="469"/>
                  </a:cubicBezTo>
                  <a:moveTo>
                    <a:pt x="2597" y="477"/>
                  </a:moveTo>
                  <a:cubicBezTo>
                    <a:pt x="2594" y="480"/>
                    <a:pt x="2587" y="481"/>
                    <a:pt x="2588" y="487"/>
                  </a:cubicBezTo>
                  <a:cubicBezTo>
                    <a:pt x="2590" y="491"/>
                    <a:pt x="2596" y="492"/>
                    <a:pt x="2599" y="495"/>
                  </a:cubicBezTo>
                  <a:cubicBezTo>
                    <a:pt x="2601" y="497"/>
                    <a:pt x="2603" y="500"/>
                    <a:pt x="2605" y="502"/>
                  </a:cubicBezTo>
                  <a:cubicBezTo>
                    <a:pt x="2605" y="503"/>
                    <a:pt x="2607" y="505"/>
                    <a:pt x="2608" y="505"/>
                  </a:cubicBezTo>
                  <a:cubicBezTo>
                    <a:pt x="2611" y="505"/>
                    <a:pt x="2613" y="502"/>
                    <a:pt x="2614" y="501"/>
                  </a:cubicBezTo>
                  <a:cubicBezTo>
                    <a:pt x="2616" y="498"/>
                    <a:pt x="2619" y="496"/>
                    <a:pt x="2621" y="493"/>
                  </a:cubicBezTo>
                  <a:cubicBezTo>
                    <a:pt x="2624" y="492"/>
                    <a:pt x="2631" y="486"/>
                    <a:pt x="2627" y="482"/>
                  </a:cubicBezTo>
                  <a:cubicBezTo>
                    <a:pt x="2624" y="479"/>
                    <a:pt x="2619" y="479"/>
                    <a:pt x="2616" y="476"/>
                  </a:cubicBezTo>
                  <a:cubicBezTo>
                    <a:pt x="2614" y="473"/>
                    <a:pt x="2613" y="467"/>
                    <a:pt x="2608" y="467"/>
                  </a:cubicBezTo>
                  <a:cubicBezTo>
                    <a:pt x="2603" y="467"/>
                    <a:pt x="2601" y="474"/>
                    <a:pt x="2597" y="477"/>
                  </a:cubicBezTo>
                  <a:moveTo>
                    <a:pt x="2700" y="469"/>
                  </a:moveTo>
                  <a:cubicBezTo>
                    <a:pt x="2697" y="474"/>
                    <a:pt x="2691" y="478"/>
                    <a:pt x="2687" y="481"/>
                  </a:cubicBezTo>
                  <a:cubicBezTo>
                    <a:pt x="2684" y="484"/>
                    <a:pt x="2682" y="486"/>
                    <a:pt x="2685" y="489"/>
                  </a:cubicBezTo>
                  <a:cubicBezTo>
                    <a:pt x="2689" y="492"/>
                    <a:pt x="2692" y="495"/>
                    <a:pt x="2695" y="498"/>
                  </a:cubicBezTo>
                  <a:cubicBezTo>
                    <a:pt x="2698" y="501"/>
                    <a:pt x="2701" y="503"/>
                    <a:pt x="2703" y="506"/>
                  </a:cubicBezTo>
                  <a:cubicBezTo>
                    <a:pt x="2705" y="508"/>
                    <a:pt x="2709" y="504"/>
                    <a:pt x="2709" y="503"/>
                  </a:cubicBezTo>
                  <a:cubicBezTo>
                    <a:pt x="2711" y="500"/>
                    <a:pt x="2712" y="497"/>
                    <a:pt x="2714" y="495"/>
                  </a:cubicBezTo>
                  <a:cubicBezTo>
                    <a:pt x="2716" y="493"/>
                    <a:pt x="2730" y="486"/>
                    <a:pt x="2724" y="482"/>
                  </a:cubicBezTo>
                  <a:cubicBezTo>
                    <a:pt x="2722" y="480"/>
                    <a:pt x="2719" y="480"/>
                    <a:pt x="2716" y="479"/>
                  </a:cubicBezTo>
                  <a:cubicBezTo>
                    <a:pt x="2714" y="477"/>
                    <a:pt x="2712" y="475"/>
                    <a:pt x="2711" y="473"/>
                  </a:cubicBezTo>
                  <a:cubicBezTo>
                    <a:pt x="2710" y="471"/>
                    <a:pt x="2709" y="468"/>
                    <a:pt x="2707" y="467"/>
                  </a:cubicBezTo>
                  <a:cubicBezTo>
                    <a:pt x="2706" y="466"/>
                    <a:pt x="2704" y="466"/>
                    <a:pt x="2703" y="467"/>
                  </a:cubicBezTo>
                  <a:cubicBezTo>
                    <a:pt x="2701" y="467"/>
                    <a:pt x="2701" y="468"/>
                    <a:pt x="2700" y="469"/>
                  </a:cubicBezTo>
                  <a:moveTo>
                    <a:pt x="2790" y="477"/>
                  </a:moveTo>
                  <a:cubicBezTo>
                    <a:pt x="2787" y="480"/>
                    <a:pt x="2777" y="482"/>
                    <a:pt x="2781" y="488"/>
                  </a:cubicBezTo>
                  <a:cubicBezTo>
                    <a:pt x="2783" y="491"/>
                    <a:pt x="2787" y="495"/>
                    <a:pt x="2790" y="498"/>
                  </a:cubicBezTo>
                  <a:cubicBezTo>
                    <a:pt x="2794" y="502"/>
                    <a:pt x="2798" y="505"/>
                    <a:pt x="2801" y="509"/>
                  </a:cubicBezTo>
                  <a:cubicBezTo>
                    <a:pt x="2802" y="510"/>
                    <a:pt x="2803" y="510"/>
                    <a:pt x="2804" y="510"/>
                  </a:cubicBezTo>
                  <a:cubicBezTo>
                    <a:pt x="2806" y="508"/>
                    <a:pt x="2807" y="504"/>
                    <a:pt x="2809" y="501"/>
                  </a:cubicBezTo>
                  <a:cubicBezTo>
                    <a:pt x="2811" y="496"/>
                    <a:pt x="2817" y="494"/>
                    <a:pt x="2822" y="491"/>
                  </a:cubicBezTo>
                  <a:cubicBezTo>
                    <a:pt x="2828" y="486"/>
                    <a:pt x="2820" y="483"/>
                    <a:pt x="2816" y="481"/>
                  </a:cubicBezTo>
                  <a:cubicBezTo>
                    <a:pt x="2813" y="479"/>
                    <a:pt x="2809" y="477"/>
                    <a:pt x="2807" y="474"/>
                  </a:cubicBezTo>
                  <a:cubicBezTo>
                    <a:pt x="2806" y="472"/>
                    <a:pt x="2805" y="469"/>
                    <a:pt x="2803" y="468"/>
                  </a:cubicBezTo>
                  <a:cubicBezTo>
                    <a:pt x="2796" y="462"/>
                    <a:pt x="2793" y="474"/>
                    <a:pt x="2790" y="477"/>
                  </a:cubicBezTo>
                  <a:moveTo>
                    <a:pt x="2892" y="469"/>
                  </a:moveTo>
                  <a:cubicBezTo>
                    <a:pt x="2890" y="474"/>
                    <a:pt x="2883" y="478"/>
                    <a:pt x="2879" y="481"/>
                  </a:cubicBezTo>
                  <a:cubicBezTo>
                    <a:pt x="2877" y="483"/>
                    <a:pt x="2874" y="485"/>
                    <a:pt x="2873" y="487"/>
                  </a:cubicBezTo>
                  <a:cubicBezTo>
                    <a:pt x="2871" y="489"/>
                    <a:pt x="2873" y="490"/>
                    <a:pt x="2875" y="492"/>
                  </a:cubicBezTo>
                  <a:cubicBezTo>
                    <a:pt x="2880" y="495"/>
                    <a:pt x="2886" y="497"/>
                    <a:pt x="2889" y="503"/>
                  </a:cubicBezTo>
                  <a:cubicBezTo>
                    <a:pt x="2891" y="506"/>
                    <a:pt x="2892" y="509"/>
                    <a:pt x="2894" y="511"/>
                  </a:cubicBezTo>
                  <a:cubicBezTo>
                    <a:pt x="2895" y="513"/>
                    <a:pt x="2896" y="516"/>
                    <a:pt x="2898" y="517"/>
                  </a:cubicBezTo>
                  <a:cubicBezTo>
                    <a:pt x="2900" y="518"/>
                    <a:pt x="2901" y="512"/>
                    <a:pt x="2902" y="510"/>
                  </a:cubicBezTo>
                  <a:cubicBezTo>
                    <a:pt x="2905" y="506"/>
                    <a:pt x="2908" y="502"/>
                    <a:pt x="2912" y="499"/>
                  </a:cubicBezTo>
                  <a:cubicBezTo>
                    <a:pt x="2916" y="496"/>
                    <a:pt x="2919" y="493"/>
                    <a:pt x="2923" y="490"/>
                  </a:cubicBezTo>
                  <a:cubicBezTo>
                    <a:pt x="2925" y="488"/>
                    <a:pt x="2921" y="487"/>
                    <a:pt x="2920" y="486"/>
                  </a:cubicBezTo>
                  <a:cubicBezTo>
                    <a:pt x="2915" y="484"/>
                    <a:pt x="2908" y="480"/>
                    <a:pt x="2904" y="476"/>
                  </a:cubicBezTo>
                  <a:cubicBezTo>
                    <a:pt x="2902" y="474"/>
                    <a:pt x="2902" y="470"/>
                    <a:pt x="2900" y="468"/>
                  </a:cubicBezTo>
                  <a:cubicBezTo>
                    <a:pt x="2899" y="467"/>
                    <a:pt x="2898" y="467"/>
                    <a:pt x="2896" y="467"/>
                  </a:cubicBezTo>
                  <a:cubicBezTo>
                    <a:pt x="2895" y="467"/>
                    <a:pt x="2894" y="467"/>
                    <a:pt x="2894" y="467"/>
                  </a:cubicBezTo>
                  <a:cubicBezTo>
                    <a:pt x="2892" y="468"/>
                    <a:pt x="2893" y="468"/>
                    <a:pt x="2892" y="469"/>
                  </a:cubicBezTo>
                  <a:moveTo>
                    <a:pt x="576" y="574"/>
                  </a:moveTo>
                  <a:cubicBezTo>
                    <a:pt x="574" y="576"/>
                    <a:pt x="566" y="578"/>
                    <a:pt x="566" y="582"/>
                  </a:cubicBezTo>
                  <a:cubicBezTo>
                    <a:pt x="566" y="585"/>
                    <a:pt x="571" y="588"/>
                    <a:pt x="573" y="590"/>
                  </a:cubicBezTo>
                  <a:cubicBezTo>
                    <a:pt x="577" y="593"/>
                    <a:pt x="581" y="596"/>
                    <a:pt x="585" y="600"/>
                  </a:cubicBezTo>
                  <a:cubicBezTo>
                    <a:pt x="587" y="602"/>
                    <a:pt x="590" y="604"/>
                    <a:pt x="593" y="600"/>
                  </a:cubicBezTo>
                  <a:cubicBezTo>
                    <a:pt x="594" y="598"/>
                    <a:pt x="595" y="595"/>
                    <a:pt x="596" y="593"/>
                  </a:cubicBezTo>
                  <a:cubicBezTo>
                    <a:pt x="598" y="590"/>
                    <a:pt x="602" y="588"/>
                    <a:pt x="605" y="586"/>
                  </a:cubicBezTo>
                  <a:cubicBezTo>
                    <a:pt x="612" y="581"/>
                    <a:pt x="605" y="578"/>
                    <a:pt x="601" y="575"/>
                  </a:cubicBezTo>
                  <a:cubicBezTo>
                    <a:pt x="598" y="573"/>
                    <a:pt x="596" y="571"/>
                    <a:pt x="595" y="568"/>
                  </a:cubicBezTo>
                  <a:cubicBezTo>
                    <a:pt x="593" y="566"/>
                    <a:pt x="592" y="562"/>
                    <a:pt x="589" y="562"/>
                  </a:cubicBezTo>
                  <a:cubicBezTo>
                    <a:pt x="583" y="560"/>
                    <a:pt x="580" y="571"/>
                    <a:pt x="576" y="574"/>
                  </a:cubicBezTo>
                  <a:moveTo>
                    <a:pt x="680" y="565"/>
                  </a:moveTo>
                  <a:cubicBezTo>
                    <a:pt x="677" y="569"/>
                    <a:pt x="673" y="572"/>
                    <a:pt x="669" y="576"/>
                  </a:cubicBezTo>
                  <a:cubicBezTo>
                    <a:pt x="666" y="579"/>
                    <a:pt x="663" y="582"/>
                    <a:pt x="667" y="586"/>
                  </a:cubicBezTo>
                  <a:cubicBezTo>
                    <a:pt x="669" y="588"/>
                    <a:pt x="671" y="590"/>
                    <a:pt x="673" y="592"/>
                  </a:cubicBezTo>
                  <a:cubicBezTo>
                    <a:pt x="676" y="594"/>
                    <a:pt x="678" y="597"/>
                    <a:pt x="680" y="599"/>
                  </a:cubicBezTo>
                  <a:cubicBezTo>
                    <a:pt x="682" y="601"/>
                    <a:pt x="685" y="603"/>
                    <a:pt x="687" y="602"/>
                  </a:cubicBezTo>
                  <a:cubicBezTo>
                    <a:pt x="688" y="601"/>
                    <a:pt x="688" y="598"/>
                    <a:pt x="689" y="597"/>
                  </a:cubicBezTo>
                  <a:cubicBezTo>
                    <a:pt x="691" y="592"/>
                    <a:pt x="698" y="590"/>
                    <a:pt x="702" y="587"/>
                  </a:cubicBezTo>
                  <a:cubicBezTo>
                    <a:pt x="706" y="583"/>
                    <a:pt x="704" y="579"/>
                    <a:pt x="700" y="576"/>
                  </a:cubicBezTo>
                  <a:cubicBezTo>
                    <a:pt x="695" y="574"/>
                    <a:pt x="692" y="571"/>
                    <a:pt x="690" y="566"/>
                  </a:cubicBezTo>
                  <a:cubicBezTo>
                    <a:pt x="689" y="565"/>
                    <a:pt x="688" y="563"/>
                    <a:pt x="686" y="562"/>
                  </a:cubicBezTo>
                  <a:cubicBezTo>
                    <a:pt x="685" y="562"/>
                    <a:pt x="683" y="562"/>
                    <a:pt x="682" y="563"/>
                  </a:cubicBezTo>
                  <a:cubicBezTo>
                    <a:pt x="680" y="563"/>
                    <a:pt x="681" y="563"/>
                    <a:pt x="680" y="565"/>
                  </a:cubicBezTo>
                  <a:moveTo>
                    <a:pt x="776" y="565"/>
                  </a:moveTo>
                  <a:cubicBezTo>
                    <a:pt x="773" y="570"/>
                    <a:pt x="768" y="573"/>
                    <a:pt x="764" y="577"/>
                  </a:cubicBezTo>
                  <a:cubicBezTo>
                    <a:pt x="760" y="580"/>
                    <a:pt x="760" y="581"/>
                    <a:pt x="763" y="585"/>
                  </a:cubicBezTo>
                  <a:cubicBezTo>
                    <a:pt x="766" y="590"/>
                    <a:pt x="770" y="594"/>
                    <a:pt x="774" y="597"/>
                  </a:cubicBezTo>
                  <a:cubicBezTo>
                    <a:pt x="777" y="600"/>
                    <a:pt x="779" y="604"/>
                    <a:pt x="783" y="600"/>
                  </a:cubicBezTo>
                  <a:cubicBezTo>
                    <a:pt x="787" y="597"/>
                    <a:pt x="788" y="592"/>
                    <a:pt x="792" y="590"/>
                  </a:cubicBezTo>
                  <a:cubicBezTo>
                    <a:pt x="794" y="588"/>
                    <a:pt x="797" y="588"/>
                    <a:pt x="799" y="585"/>
                  </a:cubicBezTo>
                  <a:cubicBezTo>
                    <a:pt x="801" y="583"/>
                    <a:pt x="800" y="580"/>
                    <a:pt x="798" y="578"/>
                  </a:cubicBezTo>
                  <a:cubicBezTo>
                    <a:pt x="796" y="576"/>
                    <a:pt x="794" y="575"/>
                    <a:pt x="792" y="574"/>
                  </a:cubicBezTo>
                  <a:cubicBezTo>
                    <a:pt x="789" y="573"/>
                    <a:pt x="787" y="570"/>
                    <a:pt x="786" y="568"/>
                  </a:cubicBezTo>
                  <a:cubicBezTo>
                    <a:pt x="785" y="566"/>
                    <a:pt x="784" y="563"/>
                    <a:pt x="782" y="562"/>
                  </a:cubicBezTo>
                  <a:cubicBezTo>
                    <a:pt x="781" y="562"/>
                    <a:pt x="779" y="562"/>
                    <a:pt x="778" y="562"/>
                  </a:cubicBezTo>
                  <a:cubicBezTo>
                    <a:pt x="776" y="563"/>
                    <a:pt x="777" y="563"/>
                    <a:pt x="776" y="565"/>
                  </a:cubicBezTo>
                  <a:moveTo>
                    <a:pt x="872" y="565"/>
                  </a:moveTo>
                  <a:cubicBezTo>
                    <a:pt x="869" y="571"/>
                    <a:pt x="863" y="574"/>
                    <a:pt x="858" y="579"/>
                  </a:cubicBezTo>
                  <a:cubicBezTo>
                    <a:pt x="855" y="583"/>
                    <a:pt x="856" y="584"/>
                    <a:pt x="859" y="588"/>
                  </a:cubicBezTo>
                  <a:cubicBezTo>
                    <a:pt x="863" y="592"/>
                    <a:pt x="868" y="596"/>
                    <a:pt x="872" y="599"/>
                  </a:cubicBezTo>
                  <a:cubicBezTo>
                    <a:pt x="874" y="600"/>
                    <a:pt x="876" y="601"/>
                    <a:pt x="878" y="602"/>
                  </a:cubicBezTo>
                  <a:cubicBezTo>
                    <a:pt x="879" y="602"/>
                    <a:pt x="880" y="600"/>
                    <a:pt x="880" y="600"/>
                  </a:cubicBezTo>
                  <a:cubicBezTo>
                    <a:pt x="884" y="596"/>
                    <a:pt x="887" y="592"/>
                    <a:pt x="891" y="588"/>
                  </a:cubicBezTo>
                  <a:cubicBezTo>
                    <a:pt x="893" y="586"/>
                    <a:pt x="897" y="584"/>
                    <a:pt x="896" y="581"/>
                  </a:cubicBezTo>
                  <a:cubicBezTo>
                    <a:pt x="893" y="576"/>
                    <a:pt x="887" y="574"/>
                    <a:pt x="884" y="570"/>
                  </a:cubicBezTo>
                  <a:cubicBezTo>
                    <a:pt x="882" y="567"/>
                    <a:pt x="881" y="564"/>
                    <a:pt x="879" y="563"/>
                  </a:cubicBezTo>
                  <a:cubicBezTo>
                    <a:pt x="878" y="562"/>
                    <a:pt x="877" y="562"/>
                    <a:pt x="876" y="562"/>
                  </a:cubicBezTo>
                  <a:cubicBezTo>
                    <a:pt x="873" y="563"/>
                    <a:pt x="873" y="563"/>
                    <a:pt x="872" y="565"/>
                  </a:cubicBezTo>
                  <a:moveTo>
                    <a:pt x="968" y="565"/>
                  </a:moveTo>
                  <a:cubicBezTo>
                    <a:pt x="965" y="569"/>
                    <a:pt x="961" y="572"/>
                    <a:pt x="957" y="576"/>
                  </a:cubicBezTo>
                  <a:cubicBezTo>
                    <a:pt x="954" y="579"/>
                    <a:pt x="951" y="582"/>
                    <a:pt x="955" y="586"/>
                  </a:cubicBezTo>
                  <a:cubicBezTo>
                    <a:pt x="957" y="588"/>
                    <a:pt x="959" y="590"/>
                    <a:pt x="961" y="592"/>
                  </a:cubicBezTo>
                  <a:cubicBezTo>
                    <a:pt x="964" y="594"/>
                    <a:pt x="966" y="597"/>
                    <a:pt x="968" y="599"/>
                  </a:cubicBezTo>
                  <a:cubicBezTo>
                    <a:pt x="970" y="601"/>
                    <a:pt x="973" y="603"/>
                    <a:pt x="975" y="602"/>
                  </a:cubicBezTo>
                  <a:cubicBezTo>
                    <a:pt x="976" y="601"/>
                    <a:pt x="976" y="598"/>
                    <a:pt x="977" y="597"/>
                  </a:cubicBezTo>
                  <a:cubicBezTo>
                    <a:pt x="979" y="592"/>
                    <a:pt x="986" y="590"/>
                    <a:pt x="990" y="587"/>
                  </a:cubicBezTo>
                  <a:cubicBezTo>
                    <a:pt x="994" y="583"/>
                    <a:pt x="992" y="579"/>
                    <a:pt x="988" y="576"/>
                  </a:cubicBezTo>
                  <a:cubicBezTo>
                    <a:pt x="983" y="574"/>
                    <a:pt x="980" y="571"/>
                    <a:pt x="978" y="566"/>
                  </a:cubicBezTo>
                  <a:cubicBezTo>
                    <a:pt x="977" y="565"/>
                    <a:pt x="976" y="563"/>
                    <a:pt x="974" y="562"/>
                  </a:cubicBezTo>
                  <a:cubicBezTo>
                    <a:pt x="973" y="562"/>
                    <a:pt x="971" y="562"/>
                    <a:pt x="970" y="563"/>
                  </a:cubicBezTo>
                  <a:cubicBezTo>
                    <a:pt x="968" y="563"/>
                    <a:pt x="969" y="563"/>
                    <a:pt x="968" y="565"/>
                  </a:cubicBezTo>
                  <a:moveTo>
                    <a:pt x="1064" y="565"/>
                  </a:moveTo>
                  <a:cubicBezTo>
                    <a:pt x="1061" y="570"/>
                    <a:pt x="1056" y="573"/>
                    <a:pt x="1052" y="577"/>
                  </a:cubicBezTo>
                  <a:cubicBezTo>
                    <a:pt x="1048" y="580"/>
                    <a:pt x="1048" y="581"/>
                    <a:pt x="1051" y="585"/>
                  </a:cubicBezTo>
                  <a:cubicBezTo>
                    <a:pt x="1054" y="590"/>
                    <a:pt x="1058" y="594"/>
                    <a:pt x="1062" y="597"/>
                  </a:cubicBezTo>
                  <a:cubicBezTo>
                    <a:pt x="1065" y="600"/>
                    <a:pt x="1067" y="604"/>
                    <a:pt x="1071" y="600"/>
                  </a:cubicBezTo>
                  <a:cubicBezTo>
                    <a:pt x="1075" y="597"/>
                    <a:pt x="1076" y="592"/>
                    <a:pt x="1080" y="590"/>
                  </a:cubicBezTo>
                  <a:cubicBezTo>
                    <a:pt x="1082" y="588"/>
                    <a:pt x="1085" y="588"/>
                    <a:pt x="1087" y="585"/>
                  </a:cubicBezTo>
                  <a:cubicBezTo>
                    <a:pt x="1089" y="583"/>
                    <a:pt x="1088" y="580"/>
                    <a:pt x="1086" y="578"/>
                  </a:cubicBezTo>
                  <a:cubicBezTo>
                    <a:pt x="1084" y="576"/>
                    <a:pt x="1082" y="575"/>
                    <a:pt x="1080" y="574"/>
                  </a:cubicBezTo>
                  <a:cubicBezTo>
                    <a:pt x="1077" y="573"/>
                    <a:pt x="1075" y="570"/>
                    <a:pt x="1074" y="568"/>
                  </a:cubicBezTo>
                  <a:cubicBezTo>
                    <a:pt x="1073" y="566"/>
                    <a:pt x="1072" y="563"/>
                    <a:pt x="1070" y="562"/>
                  </a:cubicBezTo>
                  <a:cubicBezTo>
                    <a:pt x="1069" y="562"/>
                    <a:pt x="1067" y="562"/>
                    <a:pt x="1066" y="562"/>
                  </a:cubicBezTo>
                  <a:cubicBezTo>
                    <a:pt x="1064" y="563"/>
                    <a:pt x="1065" y="563"/>
                    <a:pt x="1064" y="565"/>
                  </a:cubicBezTo>
                  <a:moveTo>
                    <a:pt x="1160" y="565"/>
                  </a:moveTo>
                  <a:cubicBezTo>
                    <a:pt x="1157" y="571"/>
                    <a:pt x="1151" y="574"/>
                    <a:pt x="1146" y="579"/>
                  </a:cubicBezTo>
                  <a:cubicBezTo>
                    <a:pt x="1143" y="583"/>
                    <a:pt x="1144" y="584"/>
                    <a:pt x="1147" y="588"/>
                  </a:cubicBezTo>
                  <a:cubicBezTo>
                    <a:pt x="1151" y="592"/>
                    <a:pt x="1156" y="596"/>
                    <a:pt x="1160" y="599"/>
                  </a:cubicBezTo>
                  <a:cubicBezTo>
                    <a:pt x="1162" y="600"/>
                    <a:pt x="1164" y="601"/>
                    <a:pt x="1166" y="602"/>
                  </a:cubicBezTo>
                  <a:cubicBezTo>
                    <a:pt x="1167" y="602"/>
                    <a:pt x="1168" y="600"/>
                    <a:pt x="1168" y="600"/>
                  </a:cubicBezTo>
                  <a:cubicBezTo>
                    <a:pt x="1172" y="596"/>
                    <a:pt x="1175" y="592"/>
                    <a:pt x="1179" y="588"/>
                  </a:cubicBezTo>
                  <a:cubicBezTo>
                    <a:pt x="1181" y="586"/>
                    <a:pt x="1185" y="584"/>
                    <a:pt x="1184" y="581"/>
                  </a:cubicBezTo>
                  <a:cubicBezTo>
                    <a:pt x="1181" y="576"/>
                    <a:pt x="1175" y="574"/>
                    <a:pt x="1172" y="570"/>
                  </a:cubicBezTo>
                  <a:cubicBezTo>
                    <a:pt x="1170" y="567"/>
                    <a:pt x="1169" y="564"/>
                    <a:pt x="1167" y="563"/>
                  </a:cubicBezTo>
                  <a:cubicBezTo>
                    <a:pt x="1166" y="562"/>
                    <a:pt x="1165" y="562"/>
                    <a:pt x="1164" y="562"/>
                  </a:cubicBezTo>
                  <a:cubicBezTo>
                    <a:pt x="1161" y="563"/>
                    <a:pt x="1161" y="563"/>
                    <a:pt x="1160" y="565"/>
                  </a:cubicBezTo>
                  <a:moveTo>
                    <a:pt x="1256" y="565"/>
                  </a:moveTo>
                  <a:cubicBezTo>
                    <a:pt x="1253" y="569"/>
                    <a:pt x="1249" y="572"/>
                    <a:pt x="1245" y="576"/>
                  </a:cubicBezTo>
                  <a:cubicBezTo>
                    <a:pt x="1242" y="579"/>
                    <a:pt x="1239" y="582"/>
                    <a:pt x="1243" y="586"/>
                  </a:cubicBezTo>
                  <a:cubicBezTo>
                    <a:pt x="1245" y="588"/>
                    <a:pt x="1247" y="590"/>
                    <a:pt x="1249" y="592"/>
                  </a:cubicBezTo>
                  <a:cubicBezTo>
                    <a:pt x="1252" y="594"/>
                    <a:pt x="1254" y="597"/>
                    <a:pt x="1256" y="599"/>
                  </a:cubicBezTo>
                  <a:cubicBezTo>
                    <a:pt x="1258" y="601"/>
                    <a:pt x="1261" y="603"/>
                    <a:pt x="1263" y="602"/>
                  </a:cubicBezTo>
                  <a:cubicBezTo>
                    <a:pt x="1264" y="601"/>
                    <a:pt x="1264" y="598"/>
                    <a:pt x="1265" y="597"/>
                  </a:cubicBezTo>
                  <a:cubicBezTo>
                    <a:pt x="1267" y="592"/>
                    <a:pt x="1274" y="590"/>
                    <a:pt x="1278" y="587"/>
                  </a:cubicBezTo>
                  <a:cubicBezTo>
                    <a:pt x="1282" y="583"/>
                    <a:pt x="1280" y="579"/>
                    <a:pt x="1276" y="576"/>
                  </a:cubicBezTo>
                  <a:cubicBezTo>
                    <a:pt x="1271" y="574"/>
                    <a:pt x="1268" y="571"/>
                    <a:pt x="1266" y="566"/>
                  </a:cubicBezTo>
                  <a:cubicBezTo>
                    <a:pt x="1265" y="565"/>
                    <a:pt x="1264" y="563"/>
                    <a:pt x="1262" y="562"/>
                  </a:cubicBezTo>
                  <a:cubicBezTo>
                    <a:pt x="1261" y="562"/>
                    <a:pt x="1259" y="562"/>
                    <a:pt x="1258" y="563"/>
                  </a:cubicBezTo>
                  <a:cubicBezTo>
                    <a:pt x="1256" y="563"/>
                    <a:pt x="1257" y="563"/>
                    <a:pt x="1256" y="565"/>
                  </a:cubicBezTo>
                  <a:moveTo>
                    <a:pt x="1352" y="565"/>
                  </a:moveTo>
                  <a:cubicBezTo>
                    <a:pt x="1349" y="570"/>
                    <a:pt x="1344" y="573"/>
                    <a:pt x="1340" y="577"/>
                  </a:cubicBezTo>
                  <a:cubicBezTo>
                    <a:pt x="1336" y="580"/>
                    <a:pt x="1336" y="581"/>
                    <a:pt x="1339" y="585"/>
                  </a:cubicBezTo>
                  <a:cubicBezTo>
                    <a:pt x="1342" y="590"/>
                    <a:pt x="1346" y="594"/>
                    <a:pt x="1350" y="597"/>
                  </a:cubicBezTo>
                  <a:cubicBezTo>
                    <a:pt x="1353" y="600"/>
                    <a:pt x="1355" y="604"/>
                    <a:pt x="1359" y="600"/>
                  </a:cubicBezTo>
                  <a:cubicBezTo>
                    <a:pt x="1363" y="597"/>
                    <a:pt x="1364" y="592"/>
                    <a:pt x="1368" y="590"/>
                  </a:cubicBezTo>
                  <a:cubicBezTo>
                    <a:pt x="1370" y="588"/>
                    <a:pt x="1373" y="588"/>
                    <a:pt x="1375" y="585"/>
                  </a:cubicBezTo>
                  <a:cubicBezTo>
                    <a:pt x="1377" y="583"/>
                    <a:pt x="1376" y="580"/>
                    <a:pt x="1374" y="578"/>
                  </a:cubicBezTo>
                  <a:cubicBezTo>
                    <a:pt x="1372" y="576"/>
                    <a:pt x="1370" y="575"/>
                    <a:pt x="1368" y="574"/>
                  </a:cubicBezTo>
                  <a:cubicBezTo>
                    <a:pt x="1365" y="573"/>
                    <a:pt x="1363" y="570"/>
                    <a:pt x="1362" y="568"/>
                  </a:cubicBezTo>
                  <a:cubicBezTo>
                    <a:pt x="1361" y="566"/>
                    <a:pt x="1360" y="563"/>
                    <a:pt x="1358" y="562"/>
                  </a:cubicBezTo>
                  <a:cubicBezTo>
                    <a:pt x="1357" y="562"/>
                    <a:pt x="1355" y="562"/>
                    <a:pt x="1354" y="562"/>
                  </a:cubicBezTo>
                  <a:cubicBezTo>
                    <a:pt x="1352" y="563"/>
                    <a:pt x="1353" y="563"/>
                    <a:pt x="1352" y="565"/>
                  </a:cubicBezTo>
                  <a:moveTo>
                    <a:pt x="1448" y="565"/>
                  </a:moveTo>
                  <a:cubicBezTo>
                    <a:pt x="1445" y="571"/>
                    <a:pt x="1439" y="574"/>
                    <a:pt x="1434" y="579"/>
                  </a:cubicBezTo>
                  <a:cubicBezTo>
                    <a:pt x="1431" y="583"/>
                    <a:pt x="1432" y="584"/>
                    <a:pt x="1435" y="588"/>
                  </a:cubicBezTo>
                  <a:cubicBezTo>
                    <a:pt x="1439" y="592"/>
                    <a:pt x="1444" y="596"/>
                    <a:pt x="1448" y="599"/>
                  </a:cubicBezTo>
                  <a:cubicBezTo>
                    <a:pt x="1450" y="600"/>
                    <a:pt x="1452" y="601"/>
                    <a:pt x="1454" y="602"/>
                  </a:cubicBezTo>
                  <a:cubicBezTo>
                    <a:pt x="1455" y="602"/>
                    <a:pt x="1456" y="600"/>
                    <a:pt x="1456" y="600"/>
                  </a:cubicBezTo>
                  <a:cubicBezTo>
                    <a:pt x="1460" y="596"/>
                    <a:pt x="1463" y="592"/>
                    <a:pt x="1467" y="588"/>
                  </a:cubicBezTo>
                  <a:cubicBezTo>
                    <a:pt x="1469" y="586"/>
                    <a:pt x="1473" y="584"/>
                    <a:pt x="1472" y="581"/>
                  </a:cubicBezTo>
                  <a:cubicBezTo>
                    <a:pt x="1469" y="576"/>
                    <a:pt x="1463" y="574"/>
                    <a:pt x="1460" y="570"/>
                  </a:cubicBezTo>
                  <a:cubicBezTo>
                    <a:pt x="1458" y="567"/>
                    <a:pt x="1457" y="564"/>
                    <a:pt x="1455" y="563"/>
                  </a:cubicBezTo>
                  <a:cubicBezTo>
                    <a:pt x="1454" y="562"/>
                    <a:pt x="1453" y="562"/>
                    <a:pt x="1452" y="562"/>
                  </a:cubicBezTo>
                  <a:cubicBezTo>
                    <a:pt x="1449" y="563"/>
                    <a:pt x="1449" y="563"/>
                    <a:pt x="1448" y="565"/>
                  </a:cubicBezTo>
                  <a:moveTo>
                    <a:pt x="1544" y="565"/>
                  </a:moveTo>
                  <a:cubicBezTo>
                    <a:pt x="1541" y="569"/>
                    <a:pt x="1537" y="572"/>
                    <a:pt x="1533" y="576"/>
                  </a:cubicBezTo>
                  <a:cubicBezTo>
                    <a:pt x="1530" y="579"/>
                    <a:pt x="1527" y="582"/>
                    <a:pt x="1531" y="586"/>
                  </a:cubicBezTo>
                  <a:cubicBezTo>
                    <a:pt x="1533" y="588"/>
                    <a:pt x="1535" y="590"/>
                    <a:pt x="1537" y="592"/>
                  </a:cubicBezTo>
                  <a:cubicBezTo>
                    <a:pt x="1540" y="594"/>
                    <a:pt x="1542" y="597"/>
                    <a:pt x="1544" y="599"/>
                  </a:cubicBezTo>
                  <a:cubicBezTo>
                    <a:pt x="1546" y="601"/>
                    <a:pt x="1549" y="603"/>
                    <a:pt x="1551" y="602"/>
                  </a:cubicBezTo>
                  <a:cubicBezTo>
                    <a:pt x="1552" y="601"/>
                    <a:pt x="1552" y="598"/>
                    <a:pt x="1553" y="597"/>
                  </a:cubicBezTo>
                  <a:cubicBezTo>
                    <a:pt x="1555" y="592"/>
                    <a:pt x="1562" y="590"/>
                    <a:pt x="1566" y="587"/>
                  </a:cubicBezTo>
                  <a:cubicBezTo>
                    <a:pt x="1570" y="583"/>
                    <a:pt x="1568" y="579"/>
                    <a:pt x="1564" y="576"/>
                  </a:cubicBezTo>
                  <a:cubicBezTo>
                    <a:pt x="1559" y="574"/>
                    <a:pt x="1556" y="571"/>
                    <a:pt x="1554" y="566"/>
                  </a:cubicBezTo>
                  <a:cubicBezTo>
                    <a:pt x="1553" y="565"/>
                    <a:pt x="1552" y="563"/>
                    <a:pt x="1550" y="562"/>
                  </a:cubicBezTo>
                  <a:cubicBezTo>
                    <a:pt x="1549" y="562"/>
                    <a:pt x="1547" y="562"/>
                    <a:pt x="1546" y="563"/>
                  </a:cubicBezTo>
                  <a:cubicBezTo>
                    <a:pt x="1544" y="563"/>
                    <a:pt x="1545" y="563"/>
                    <a:pt x="1544" y="565"/>
                  </a:cubicBezTo>
                  <a:moveTo>
                    <a:pt x="1640" y="565"/>
                  </a:moveTo>
                  <a:cubicBezTo>
                    <a:pt x="1637" y="570"/>
                    <a:pt x="1632" y="573"/>
                    <a:pt x="1628" y="577"/>
                  </a:cubicBezTo>
                  <a:cubicBezTo>
                    <a:pt x="1624" y="580"/>
                    <a:pt x="1624" y="581"/>
                    <a:pt x="1627" y="585"/>
                  </a:cubicBezTo>
                  <a:cubicBezTo>
                    <a:pt x="1630" y="590"/>
                    <a:pt x="1634" y="594"/>
                    <a:pt x="1638" y="597"/>
                  </a:cubicBezTo>
                  <a:cubicBezTo>
                    <a:pt x="1641" y="600"/>
                    <a:pt x="1643" y="604"/>
                    <a:pt x="1647" y="600"/>
                  </a:cubicBezTo>
                  <a:cubicBezTo>
                    <a:pt x="1651" y="597"/>
                    <a:pt x="1652" y="592"/>
                    <a:pt x="1656" y="590"/>
                  </a:cubicBezTo>
                  <a:cubicBezTo>
                    <a:pt x="1658" y="588"/>
                    <a:pt x="1661" y="588"/>
                    <a:pt x="1663" y="585"/>
                  </a:cubicBezTo>
                  <a:cubicBezTo>
                    <a:pt x="1665" y="583"/>
                    <a:pt x="1664" y="580"/>
                    <a:pt x="1662" y="578"/>
                  </a:cubicBezTo>
                  <a:cubicBezTo>
                    <a:pt x="1660" y="576"/>
                    <a:pt x="1658" y="575"/>
                    <a:pt x="1656" y="574"/>
                  </a:cubicBezTo>
                  <a:cubicBezTo>
                    <a:pt x="1653" y="573"/>
                    <a:pt x="1651" y="570"/>
                    <a:pt x="1650" y="568"/>
                  </a:cubicBezTo>
                  <a:cubicBezTo>
                    <a:pt x="1649" y="566"/>
                    <a:pt x="1648" y="563"/>
                    <a:pt x="1646" y="562"/>
                  </a:cubicBezTo>
                  <a:cubicBezTo>
                    <a:pt x="1645" y="562"/>
                    <a:pt x="1643" y="562"/>
                    <a:pt x="1642" y="562"/>
                  </a:cubicBezTo>
                  <a:cubicBezTo>
                    <a:pt x="1640" y="563"/>
                    <a:pt x="1641" y="563"/>
                    <a:pt x="1640" y="565"/>
                  </a:cubicBezTo>
                  <a:moveTo>
                    <a:pt x="1736" y="565"/>
                  </a:moveTo>
                  <a:cubicBezTo>
                    <a:pt x="1733" y="571"/>
                    <a:pt x="1727" y="574"/>
                    <a:pt x="1722" y="579"/>
                  </a:cubicBezTo>
                  <a:cubicBezTo>
                    <a:pt x="1719" y="583"/>
                    <a:pt x="1720" y="584"/>
                    <a:pt x="1723" y="588"/>
                  </a:cubicBezTo>
                  <a:cubicBezTo>
                    <a:pt x="1727" y="592"/>
                    <a:pt x="1732" y="596"/>
                    <a:pt x="1736" y="599"/>
                  </a:cubicBezTo>
                  <a:cubicBezTo>
                    <a:pt x="1738" y="600"/>
                    <a:pt x="1740" y="601"/>
                    <a:pt x="1742" y="602"/>
                  </a:cubicBezTo>
                  <a:cubicBezTo>
                    <a:pt x="1743" y="602"/>
                    <a:pt x="1744" y="600"/>
                    <a:pt x="1744" y="600"/>
                  </a:cubicBezTo>
                  <a:cubicBezTo>
                    <a:pt x="1748" y="596"/>
                    <a:pt x="1751" y="592"/>
                    <a:pt x="1755" y="588"/>
                  </a:cubicBezTo>
                  <a:cubicBezTo>
                    <a:pt x="1757" y="586"/>
                    <a:pt x="1761" y="584"/>
                    <a:pt x="1760" y="581"/>
                  </a:cubicBezTo>
                  <a:cubicBezTo>
                    <a:pt x="1757" y="576"/>
                    <a:pt x="1751" y="574"/>
                    <a:pt x="1748" y="570"/>
                  </a:cubicBezTo>
                  <a:cubicBezTo>
                    <a:pt x="1746" y="567"/>
                    <a:pt x="1745" y="564"/>
                    <a:pt x="1743" y="563"/>
                  </a:cubicBezTo>
                  <a:cubicBezTo>
                    <a:pt x="1742" y="562"/>
                    <a:pt x="1741" y="562"/>
                    <a:pt x="1740" y="562"/>
                  </a:cubicBezTo>
                  <a:cubicBezTo>
                    <a:pt x="1737" y="563"/>
                    <a:pt x="1737" y="563"/>
                    <a:pt x="1736" y="565"/>
                  </a:cubicBezTo>
                  <a:moveTo>
                    <a:pt x="1832" y="565"/>
                  </a:moveTo>
                  <a:cubicBezTo>
                    <a:pt x="1829" y="569"/>
                    <a:pt x="1825" y="572"/>
                    <a:pt x="1821" y="576"/>
                  </a:cubicBezTo>
                  <a:cubicBezTo>
                    <a:pt x="1818" y="579"/>
                    <a:pt x="1815" y="582"/>
                    <a:pt x="1819" y="586"/>
                  </a:cubicBezTo>
                  <a:cubicBezTo>
                    <a:pt x="1821" y="588"/>
                    <a:pt x="1823" y="590"/>
                    <a:pt x="1825" y="592"/>
                  </a:cubicBezTo>
                  <a:cubicBezTo>
                    <a:pt x="1828" y="594"/>
                    <a:pt x="1830" y="597"/>
                    <a:pt x="1832" y="599"/>
                  </a:cubicBezTo>
                  <a:cubicBezTo>
                    <a:pt x="1834" y="601"/>
                    <a:pt x="1837" y="603"/>
                    <a:pt x="1839" y="602"/>
                  </a:cubicBezTo>
                  <a:cubicBezTo>
                    <a:pt x="1840" y="601"/>
                    <a:pt x="1840" y="598"/>
                    <a:pt x="1841" y="597"/>
                  </a:cubicBezTo>
                  <a:cubicBezTo>
                    <a:pt x="1843" y="592"/>
                    <a:pt x="1850" y="590"/>
                    <a:pt x="1854" y="587"/>
                  </a:cubicBezTo>
                  <a:cubicBezTo>
                    <a:pt x="1858" y="583"/>
                    <a:pt x="1856" y="579"/>
                    <a:pt x="1852" y="576"/>
                  </a:cubicBezTo>
                  <a:cubicBezTo>
                    <a:pt x="1847" y="574"/>
                    <a:pt x="1844" y="571"/>
                    <a:pt x="1842" y="566"/>
                  </a:cubicBezTo>
                  <a:cubicBezTo>
                    <a:pt x="1841" y="565"/>
                    <a:pt x="1840" y="563"/>
                    <a:pt x="1838" y="562"/>
                  </a:cubicBezTo>
                  <a:cubicBezTo>
                    <a:pt x="1837" y="562"/>
                    <a:pt x="1835" y="562"/>
                    <a:pt x="1834" y="563"/>
                  </a:cubicBezTo>
                  <a:cubicBezTo>
                    <a:pt x="1832" y="563"/>
                    <a:pt x="1833" y="563"/>
                    <a:pt x="1832" y="565"/>
                  </a:cubicBezTo>
                  <a:moveTo>
                    <a:pt x="1928" y="565"/>
                  </a:moveTo>
                  <a:cubicBezTo>
                    <a:pt x="1925" y="570"/>
                    <a:pt x="1920" y="573"/>
                    <a:pt x="1916" y="577"/>
                  </a:cubicBezTo>
                  <a:cubicBezTo>
                    <a:pt x="1912" y="580"/>
                    <a:pt x="1912" y="581"/>
                    <a:pt x="1915" y="585"/>
                  </a:cubicBezTo>
                  <a:cubicBezTo>
                    <a:pt x="1918" y="590"/>
                    <a:pt x="1922" y="594"/>
                    <a:pt x="1926" y="597"/>
                  </a:cubicBezTo>
                  <a:cubicBezTo>
                    <a:pt x="1929" y="600"/>
                    <a:pt x="1931" y="604"/>
                    <a:pt x="1935" y="600"/>
                  </a:cubicBezTo>
                  <a:cubicBezTo>
                    <a:pt x="1939" y="597"/>
                    <a:pt x="1940" y="592"/>
                    <a:pt x="1944" y="590"/>
                  </a:cubicBezTo>
                  <a:cubicBezTo>
                    <a:pt x="1946" y="588"/>
                    <a:pt x="1949" y="588"/>
                    <a:pt x="1951" y="585"/>
                  </a:cubicBezTo>
                  <a:cubicBezTo>
                    <a:pt x="1953" y="583"/>
                    <a:pt x="1952" y="580"/>
                    <a:pt x="1950" y="578"/>
                  </a:cubicBezTo>
                  <a:cubicBezTo>
                    <a:pt x="1948" y="576"/>
                    <a:pt x="1946" y="575"/>
                    <a:pt x="1944" y="574"/>
                  </a:cubicBezTo>
                  <a:cubicBezTo>
                    <a:pt x="1941" y="573"/>
                    <a:pt x="1939" y="570"/>
                    <a:pt x="1938" y="568"/>
                  </a:cubicBezTo>
                  <a:cubicBezTo>
                    <a:pt x="1937" y="566"/>
                    <a:pt x="1936" y="563"/>
                    <a:pt x="1934" y="562"/>
                  </a:cubicBezTo>
                  <a:cubicBezTo>
                    <a:pt x="1933" y="562"/>
                    <a:pt x="1931" y="562"/>
                    <a:pt x="1930" y="562"/>
                  </a:cubicBezTo>
                  <a:cubicBezTo>
                    <a:pt x="1928" y="563"/>
                    <a:pt x="1929" y="563"/>
                    <a:pt x="1928" y="565"/>
                  </a:cubicBezTo>
                  <a:moveTo>
                    <a:pt x="2024" y="565"/>
                  </a:moveTo>
                  <a:cubicBezTo>
                    <a:pt x="2021" y="571"/>
                    <a:pt x="2015" y="574"/>
                    <a:pt x="2010" y="579"/>
                  </a:cubicBezTo>
                  <a:cubicBezTo>
                    <a:pt x="2007" y="583"/>
                    <a:pt x="2008" y="584"/>
                    <a:pt x="2011" y="588"/>
                  </a:cubicBezTo>
                  <a:cubicBezTo>
                    <a:pt x="2015" y="592"/>
                    <a:pt x="2020" y="596"/>
                    <a:pt x="2024" y="599"/>
                  </a:cubicBezTo>
                  <a:cubicBezTo>
                    <a:pt x="2026" y="600"/>
                    <a:pt x="2028" y="601"/>
                    <a:pt x="2030" y="602"/>
                  </a:cubicBezTo>
                  <a:cubicBezTo>
                    <a:pt x="2031" y="602"/>
                    <a:pt x="2032" y="600"/>
                    <a:pt x="2032" y="600"/>
                  </a:cubicBezTo>
                  <a:cubicBezTo>
                    <a:pt x="2036" y="596"/>
                    <a:pt x="2039" y="592"/>
                    <a:pt x="2043" y="588"/>
                  </a:cubicBezTo>
                  <a:cubicBezTo>
                    <a:pt x="2045" y="586"/>
                    <a:pt x="2049" y="584"/>
                    <a:pt x="2048" y="581"/>
                  </a:cubicBezTo>
                  <a:cubicBezTo>
                    <a:pt x="2045" y="576"/>
                    <a:pt x="2039" y="574"/>
                    <a:pt x="2036" y="570"/>
                  </a:cubicBezTo>
                  <a:cubicBezTo>
                    <a:pt x="2034" y="567"/>
                    <a:pt x="2033" y="564"/>
                    <a:pt x="2031" y="563"/>
                  </a:cubicBezTo>
                  <a:cubicBezTo>
                    <a:pt x="2030" y="562"/>
                    <a:pt x="2029" y="562"/>
                    <a:pt x="2028" y="562"/>
                  </a:cubicBezTo>
                  <a:cubicBezTo>
                    <a:pt x="2025" y="563"/>
                    <a:pt x="2025" y="563"/>
                    <a:pt x="2024" y="565"/>
                  </a:cubicBezTo>
                  <a:moveTo>
                    <a:pt x="2120" y="565"/>
                  </a:moveTo>
                  <a:cubicBezTo>
                    <a:pt x="2117" y="569"/>
                    <a:pt x="2113" y="572"/>
                    <a:pt x="2109" y="576"/>
                  </a:cubicBezTo>
                  <a:cubicBezTo>
                    <a:pt x="2106" y="579"/>
                    <a:pt x="2103" y="582"/>
                    <a:pt x="2107" y="586"/>
                  </a:cubicBezTo>
                  <a:cubicBezTo>
                    <a:pt x="2109" y="588"/>
                    <a:pt x="2111" y="590"/>
                    <a:pt x="2113" y="592"/>
                  </a:cubicBezTo>
                  <a:cubicBezTo>
                    <a:pt x="2116" y="594"/>
                    <a:pt x="2118" y="597"/>
                    <a:pt x="2120" y="599"/>
                  </a:cubicBezTo>
                  <a:cubicBezTo>
                    <a:pt x="2122" y="601"/>
                    <a:pt x="2125" y="603"/>
                    <a:pt x="2127" y="602"/>
                  </a:cubicBezTo>
                  <a:cubicBezTo>
                    <a:pt x="2128" y="601"/>
                    <a:pt x="2128" y="598"/>
                    <a:pt x="2129" y="597"/>
                  </a:cubicBezTo>
                  <a:cubicBezTo>
                    <a:pt x="2131" y="592"/>
                    <a:pt x="2138" y="590"/>
                    <a:pt x="2142" y="587"/>
                  </a:cubicBezTo>
                  <a:cubicBezTo>
                    <a:pt x="2146" y="583"/>
                    <a:pt x="2144" y="579"/>
                    <a:pt x="2140" y="576"/>
                  </a:cubicBezTo>
                  <a:cubicBezTo>
                    <a:pt x="2135" y="574"/>
                    <a:pt x="2132" y="571"/>
                    <a:pt x="2130" y="566"/>
                  </a:cubicBezTo>
                  <a:cubicBezTo>
                    <a:pt x="2129" y="565"/>
                    <a:pt x="2128" y="563"/>
                    <a:pt x="2126" y="562"/>
                  </a:cubicBezTo>
                  <a:cubicBezTo>
                    <a:pt x="2125" y="562"/>
                    <a:pt x="2123" y="562"/>
                    <a:pt x="2122" y="563"/>
                  </a:cubicBezTo>
                  <a:cubicBezTo>
                    <a:pt x="2120" y="563"/>
                    <a:pt x="2121" y="563"/>
                    <a:pt x="2120" y="565"/>
                  </a:cubicBezTo>
                  <a:moveTo>
                    <a:pt x="2216" y="565"/>
                  </a:moveTo>
                  <a:cubicBezTo>
                    <a:pt x="2213" y="570"/>
                    <a:pt x="2208" y="573"/>
                    <a:pt x="2204" y="577"/>
                  </a:cubicBezTo>
                  <a:cubicBezTo>
                    <a:pt x="2200" y="580"/>
                    <a:pt x="2200" y="581"/>
                    <a:pt x="2203" y="585"/>
                  </a:cubicBezTo>
                  <a:cubicBezTo>
                    <a:pt x="2206" y="590"/>
                    <a:pt x="2210" y="594"/>
                    <a:pt x="2214" y="597"/>
                  </a:cubicBezTo>
                  <a:cubicBezTo>
                    <a:pt x="2217" y="600"/>
                    <a:pt x="2219" y="604"/>
                    <a:pt x="2223" y="600"/>
                  </a:cubicBezTo>
                  <a:cubicBezTo>
                    <a:pt x="2227" y="597"/>
                    <a:pt x="2228" y="592"/>
                    <a:pt x="2232" y="590"/>
                  </a:cubicBezTo>
                  <a:cubicBezTo>
                    <a:pt x="2234" y="588"/>
                    <a:pt x="2237" y="588"/>
                    <a:pt x="2239" y="585"/>
                  </a:cubicBezTo>
                  <a:cubicBezTo>
                    <a:pt x="2241" y="583"/>
                    <a:pt x="2240" y="580"/>
                    <a:pt x="2238" y="578"/>
                  </a:cubicBezTo>
                  <a:cubicBezTo>
                    <a:pt x="2236" y="576"/>
                    <a:pt x="2234" y="575"/>
                    <a:pt x="2232" y="574"/>
                  </a:cubicBezTo>
                  <a:cubicBezTo>
                    <a:pt x="2229" y="573"/>
                    <a:pt x="2227" y="570"/>
                    <a:pt x="2226" y="568"/>
                  </a:cubicBezTo>
                  <a:cubicBezTo>
                    <a:pt x="2225" y="566"/>
                    <a:pt x="2224" y="563"/>
                    <a:pt x="2222" y="562"/>
                  </a:cubicBezTo>
                  <a:cubicBezTo>
                    <a:pt x="2221" y="562"/>
                    <a:pt x="2219" y="562"/>
                    <a:pt x="2218" y="562"/>
                  </a:cubicBezTo>
                  <a:cubicBezTo>
                    <a:pt x="2216" y="563"/>
                    <a:pt x="2217" y="563"/>
                    <a:pt x="2216" y="565"/>
                  </a:cubicBezTo>
                  <a:moveTo>
                    <a:pt x="2306" y="573"/>
                  </a:moveTo>
                  <a:cubicBezTo>
                    <a:pt x="2303" y="576"/>
                    <a:pt x="2293" y="580"/>
                    <a:pt x="2298" y="585"/>
                  </a:cubicBezTo>
                  <a:cubicBezTo>
                    <a:pt x="2301" y="587"/>
                    <a:pt x="2303" y="589"/>
                    <a:pt x="2306" y="591"/>
                  </a:cubicBezTo>
                  <a:cubicBezTo>
                    <a:pt x="2308" y="594"/>
                    <a:pt x="2311" y="596"/>
                    <a:pt x="2313" y="599"/>
                  </a:cubicBezTo>
                  <a:cubicBezTo>
                    <a:pt x="2315" y="601"/>
                    <a:pt x="2316" y="604"/>
                    <a:pt x="2318" y="606"/>
                  </a:cubicBezTo>
                  <a:cubicBezTo>
                    <a:pt x="2320" y="608"/>
                    <a:pt x="2321" y="604"/>
                    <a:pt x="2322" y="603"/>
                  </a:cubicBezTo>
                  <a:cubicBezTo>
                    <a:pt x="2323" y="598"/>
                    <a:pt x="2326" y="596"/>
                    <a:pt x="2331" y="593"/>
                  </a:cubicBezTo>
                  <a:cubicBezTo>
                    <a:pt x="2334" y="591"/>
                    <a:pt x="2341" y="588"/>
                    <a:pt x="2342" y="584"/>
                  </a:cubicBezTo>
                  <a:cubicBezTo>
                    <a:pt x="2342" y="582"/>
                    <a:pt x="2332" y="577"/>
                    <a:pt x="2331" y="576"/>
                  </a:cubicBezTo>
                  <a:cubicBezTo>
                    <a:pt x="2328" y="574"/>
                    <a:pt x="2326" y="573"/>
                    <a:pt x="2324" y="570"/>
                  </a:cubicBezTo>
                  <a:cubicBezTo>
                    <a:pt x="2323" y="568"/>
                    <a:pt x="2322" y="565"/>
                    <a:pt x="2320" y="563"/>
                  </a:cubicBezTo>
                  <a:cubicBezTo>
                    <a:pt x="2313" y="558"/>
                    <a:pt x="2309" y="570"/>
                    <a:pt x="2306" y="573"/>
                  </a:cubicBezTo>
                  <a:moveTo>
                    <a:pt x="481" y="655"/>
                  </a:moveTo>
                  <a:cubicBezTo>
                    <a:pt x="478" y="660"/>
                    <a:pt x="473" y="663"/>
                    <a:pt x="468" y="666"/>
                  </a:cubicBezTo>
                  <a:cubicBezTo>
                    <a:pt x="467" y="667"/>
                    <a:pt x="458" y="673"/>
                    <a:pt x="457" y="672"/>
                  </a:cubicBezTo>
                  <a:cubicBezTo>
                    <a:pt x="457" y="672"/>
                    <a:pt x="459" y="673"/>
                    <a:pt x="459" y="673"/>
                  </a:cubicBezTo>
                  <a:cubicBezTo>
                    <a:pt x="461" y="674"/>
                    <a:pt x="463" y="675"/>
                    <a:pt x="465" y="676"/>
                  </a:cubicBezTo>
                  <a:cubicBezTo>
                    <a:pt x="467" y="677"/>
                    <a:pt x="469" y="677"/>
                    <a:pt x="471" y="678"/>
                  </a:cubicBezTo>
                  <a:cubicBezTo>
                    <a:pt x="478" y="682"/>
                    <a:pt x="482" y="688"/>
                    <a:pt x="486" y="694"/>
                  </a:cubicBezTo>
                  <a:cubicBezTo>
                    <a:pt x="491" y="699"/>
                    <a:pt x="494" y="698"/>
                    <a:pt x="498" y="693"/>
                  </a:cubicBezTo>
                  <a:cubicBezTo>
                    <a:pt x="502" y="688"/>
                    <a:pt x="509" y="685"/>
                    <a:pt x="512" y="680"/>
                  </a:cubicBezTo>
                  <a:cubicBezTo>
                    <a:pt x="513" y="678"/>
                    <a:pt x="514" y="676"/>
                    <a:pt x="512" y="674"/>
                  </a:cubicBezTo>
                  <a:cubicBezTo>
                    <a:pt x="509" y="672"/>
                    <a:pt x="506" y="671"/>
                    <a:pt x="503" y="669"/>
                  </a:cubicBezTo>
                  <a:cubicBezTo>
                    <a:pt x="500" y="666"/>
                    <a:pt x="498" y="661"/>
                    <a:pt x="495" y="658"/>
                  </a:cubicBezTo>
                  <a:cubicBezTo>
                    <a:pt x="492" y="653"/>
                    <a:pt x="490" y="648"/>
                    <a:pt x="486" y="644"/>
                  </a:cubicBezTo>
                  <a:cubicBezTo>
                    <a:pt x="483" y="641"/>
                    <a:pt x="482" y="654"/>
                    <a:pt x="481" y="655"/>
                  </a:cubicBezTo>
                  <a:moveTo>
                    <a:pt x="571" y="673"/>
                  </a:moveTo>
                  <a:cubicBezTo>
                    <a:pt x="567" y="677"/>
                    <a:pt x="568" y="680"/>
                    <a:pt x="572" y="683"/>
                  </a:cubicBezTo>
                  <a:cubicBezTo>
                    <a:pt x="577" y="686"/>
                    <a:pt x="581" y="690"/>
                    <a:pt x="585" y="695"/>
                  </a:cubicBezTo>
                  <a:cubicBezTo>
                    <a:pt x="589" y="700"/>
                    <a:pt x="592" y="695"/>
                    <a:pt x="595" y="691"/>
                  </a:cubicBezTo>
                  <a:cubicBezTo>
                    <a:pt x="598" y="687"/>
                    <a:pt x="604" y="684"/>
                    <a:pt x="607" y="680"/>
                  </a:cubicBezTo>
                  <a:cubicBezTo>
                    <a:pt x="610" y="675"/>
                    <a:pt x="604" y="672"/>
                    <a:pt x="601" y="670"/>
                  </a:cubicBezTo>
                  <a:cubicBezTo>
                    <a:pt x="599" y="669"/>
                    <a:pt x="597" y="667"/>
                    <a:pt x="595" y="665"/>
                  </a:cubicBezTo>
                  <a:cubicBezTo>
                    <a:pt x="594" y="663"/>
                    <a:pt x="593" y="659"/>
                    <a:pt x="591" y="658"/>
                  </a:cubicBezTo>
                  <a:cubicBezTo>
                    <a:pt x="587" y="655"/>
                    <a:pt x="583" y="660"/>
                    <a:pt x="581" y="663"/>
                  </a:cubicBezTo>
                  <a:cubicBezTo>
                    <a:pt x="578" y="666"/>
                    <a:pt x="575" y="670"/>
                    <a:pt x="571" y="673"/>
                  </a:cubicBezTo>
                  <a:moveTo>
                    <a:pt x="680" y="661"/>
                  </a:moveTo>
                  <a:cubicBezTo>
                    <a:pt x="677" y="665"/>
                    <a:pt x="672" y="669"/>
                    <a:pt x="668" y="672"/>
                  </a:cubicBezTo>
                  <a:cubicBezTo>
                    <a:pt x="665" y="675"/>
                    <a:pt x="663" y="679"/>
                    <a:pt x="667" y="683"/>
                  </a:cubicBezTo>
                  <a:cubicBezTo>
                    <a:pt x="670" y="685"/>
                    <a:pt x="672" y="687"/>
                    <a:pt x="675" y="690"/>
                  </a:cubicBezTo>
                  <a:cubicBezTo>
                    <a:pt x="677" y="692"/>
                    <a:pt x="679" y="695"/>
                    <a:pt x="682" y="697"/>
                  </a:cubicBezTo>
                  <a:cubicBezTo>
                    <a:pt x="686" y="701"/>
                    <a:pt x="689" y="695"/>
                    <a:pt x="691" y="692"/>
                  </a:cubicBezTo>
                  <a:cubicBezTo>
                    <a:pt x="692" y="690"/>
                    <a:pt x="693" y="689"/>
                    <a:pt x="694" y="687"/>
                  </a:cubicBezTo>
                  <a:cubicBezTo>
                    <a:pt x="696" y="685"/>
                    <a:pt x="699" y="683"/>
                    <a:pt x="702" y="682"/>
                  </a:cubicBezTo>
                  <a:cubicBezTo>
                    <a:pt x="707" y="678"/>
                    <a:pt x="704" y="675"/>
                    <a:pt x="700" y="672"/>
                  </a:cubicBezTo>
                  <a:cubicBezTo>
                    <a:pt x="696" y="669"/>
                    <a:pt x="693" y="668"/>
                    <a:pt x="690" y="663"/>
                  </a:cubicBezTo>
                  <a:cubicBezTo>
                    <a:pt x="689" y="661"/>
                    <a:pt x="688" y="659"/>
                    <a:pt x="686" y="658"/>
                  </a:cubicBezTo>
                  <a:cubicBezTo>
                    <a:pt x="685" y="658"/>
                    <a:pt x="683" y="658"/>
                    <a:pt x="682" y="658"/>
                  </a:cubicBezTo>
                  <a:cubicBezTo>
                    <a:pt x="680" y="659"/>
                    <a:pt x="681" y="659"/>
                    <a:pt x="680" y="661"/>
                  </a:cubicBezTo>
                  <a:moveTo>
                    <a:pt x="776" y="661"/>
                  </a:moveTo>
                  <a:cubicBezTo>
                    <a:pt x="773" y="666"/>
                    <a:pt x="767" y="669"/>
                    <a:pt x="764" y="673"/>
                  </a:cubicBezTo>
                  <a:cubicBezTo>
                    <a:pt x="762" y="675"/>
                    <a:pt x="761" y="677"/>
                    <a:pt x="761" y="679"/>
                  </a:cubicBezTo>
                  <a:cubicBezTo>
                    <a:pt x="762" y="682"/>
                    <a:pt x="765" y="683"/>
                    <a:pt x="766" y="684"/>
                  </a:cubicBezTo>
                  <a:cubicBezTo>
                    <a:pt x="770" y="689"/>
                    <a:pt x="774" y="696"/>
                    <a:pt x="779" y="698"/>
                  </a:cubicBezTo>
                  <a:cubicBezTo>
                    <a:pt x="783" y="699"/>
                    <a:pt x="785" y="695"/>
                    <a:pt x="787" y="693"/>
                  </a:cubicBezTo>
                  <a:cubicBezTo>
                    <a:pt x="790" y="689"/>
                    <a:pt x="794" y="685"/>
                    <a:pt x="797" y="682"/>
                  </a:cubicBezTo>
                  <a:cubicBezTo>
                    <a:pt x="800" y="679"/>
                    <a:pt x="802" y="678"/>
                    <a:pt x="799" y="674"/>
                  </a:cubicBezTo>
                  <a:cubicBezTo>
                    <a:pt x="795" y="670"/>
                    <a:pt x="789" y="669"/>
                    <a:pt x="787" y="664"/>
                  </a:cubicBezTo>
                  <a:cubicBezTo>
                    <a:pt x="785" y="662"/>
                    <a:pt x="785" y="660"/>
                    <a:pt x="782" y="658"/>
                  </a:cubicBezTo>
                  <a:cubicBezTo>
                    <a:pt x="781" y="658"/>
                    <a:pt x="780" y="658"/>
                    <a:pt x="779" y="658"/>
                  </a:cubicBezTo>
                  <a:cubicBezTo>
                    <a:pt x="776" y="658"/>
                    <a:pt x="777" y="659"/>
                    <a:pt x="776" y="661"/>
                  </a:cubicBezTo>
                  <a:moveTo>
                    <a:pt x="872" y="661"/>
                  </a:moveTo>
                  <a:cubicBezTo>
                    <a:pt x="870" y="665"/>
                    <a:pt x="865" y="669"/>
                    <a:pt x="861" y="672"/>
                  </a:cubicBezTo>
                  <a:cubicBezTo>
                    <a:pt x="858" y="675"/>
                    <a:pt x="853" y="679"/>
                    <a:pt x="858" y="682"/>
                  </a:cubicBezTo>
                  <a:cubicBezTo>
                    <a:pt x="860" y="683"/>
                    <a:pt x="863" y="684"/>
                    <a:pt x="865" y="686"/>
                  </a:cubicBezTo>
                  <a:cubicBezTo>
                    <a:pt x="868" y="688"/>
                    <a:pt x="870" y="691"/>
                    <a:pt x="872" y="694"/>
                  </a:cubicBezTo>
                  <a:cubicBezTo>
                    <a:pt x="875" y="699"/>
                    <a:pt x="879" y="700"/>
                    <a:pt x="882" y="695"/>
                  </a:cubicBezTo>
                  <a:cubicBezTo>
                    <a:pt x="882" y="693"/>
                    <a:pt x="883" y="691"/>
                    <a:pt x="884" y="689"/>
                  </a:cubicBezTo>
                  <a:cubicBezTo>
                    <a:pt x="885" y="687"/>
                    <a:pt x="888" y="685"/>
                    <a:pt x="890" y="684"/>
                  </a:cubicBezTo>
                  <a:cubicBezTo>
                    <a:pt x="894" y="682"/>
                    <a:pt x="899" y="678"/>
                    <a:pt x="893" y="673"/>
                  </a:cubicBezTo>
                  <a:cubicBezTo>
                    <a:pt x="889" y="669"/>
                    <a:pt x="885" y="668"/>
                    <a:pt x="882" y="662"/>
                  </a:cubicBezTo>
                  <a:cubicBezTo>
                    <a:pt x="881" y="660"/>
                    <a:pt x="880" y="658"/>
                    <a:pt x="878" y="658"/>
                  </a:cubicBezTo>
                  <a:cubicBezTo>
                    <a:pt x="877" y="658"/>
                    <a:pt x="876" y="658"/>
                    <a:pt x="875" y="658"/>
                  </a:cubicBezTo>
                  <a:cubicBezTo>
                    <a:pt x="872" y="659"/>
                    <a:pt x="873" y="659"/>
                    <a:pt x="872" y="661"/>
                  </a:cubicBezTo>
                  <a:moveTo>
                    <a:pt x="968" y="661"/>
                  </a:moveTo>
                  <a:cubicBezTo>
                    <a:pt x="965" y="665"/>
                    <a:pt x="960" y="669"/>
                    <a:pt x="956" y="672"/>
                  </a:cubicBezTo>
                  <a:cubicBezTo>
                    <a:pt x="953" y="675"/>
                    <a:pt x="951" y="679"/>
                    <a:pt x="955" y="683"/>
                  </a:cubicBezTo>
                  <a:cubicBezTo>
                    <a:pt x="958" y="685"/>
                    <a:pt x="960" y="687"/>
                    <a:pt x="963" y="690"/>
                  </a:cubicBezTo>
                  <a:cubicBezTo>
                    <a:pt x="965" y="692"/>
                    <a:pt x="967" y="695"/>
                    <a:pt x="970" y="697"/>
                  </a:cubicBezTo>
                  <a:cubicBezTo>
                    <a:pt x="974" y="701"/>
                    <a:pt x="977" y="695"/>
                    <a:pt x="979" y="692"/>
                  </a:cubicBezTo>
                  <a:cubicBezTo>
                    <a:pt x="980" y="690"/>
                    <a:pt x="981" y="689"/>
                    <a:pt x="982" y="687"/>
                  </a:cubicBezTo>
                  <a:cubicBezTo>
                    <a:pt x="984" y="685"/>
                    <a:pt x="987" y="683"/>
                    <a:pt x="990" y="682"/>
                  </a:cubicBezTo>
                  <a:cubicBezTo>
                    <a:pt x="995" y="678"/>
                    <a:pt x="992" y="675"/>
                    <a:pt x="988" y="672"/>
                  </a:cubicBezTo>
                  <a:cubicBezTo>
                    <a:pt x="984" y="669"/>
                    <a:pt x="981" y="668"/>
                    <a:pt x="978" y="663"/>
                  </a:cubicBezTo>
                  <a:cubicBezTo>
                    <a:pt x="977" y="661"/>
                    <a:pt x="976" y="659"/>
                    <a:pt x="974" y="658"/>
                  </a:cubicBezTo>
                  <a:cubicBezTo>
                    <a:pt x="973" y="658"/>
                    <a:pt x="971" y="658"/>
                    <a:pt x="970" y="658"/>
                  </a:cubicBezTo>
                  <a:cubicBezTo>
                    <a:pt x="968" y="659"/>
                    <a:pt x="969" y="659"/>
                    <a:pt x="968" y="661"/>
                  </a:cubicBezTo>
                  <a:moveTo>
                    <a:pt x="1064" y="661"/>
                  </a:moveTo>
                  <a:cubicBezTo>
                    <a:pt x="1061" y="666"/>
                    <a:pt x="1055" y="669"/>
                    <a:pt x="1052" y="673"/>
                  </a:cubicBezTo>
                  <a:cubicBezTo>
                    <a:pt x="1050" y="675"/>
                    <a:pt x="1049" y="677"/>
                    <a:pt x="1049" y="679"/>
                  </a:cubicBezTo>
                  <a:cubicBezTo>
                    <a:pt x="1050" y="682"/>
                    <a:pt x="1053" y="683"/>
                    <a:pt x="1054" y="684"/>
                  </a:cubicBezTo>
                  <a:cubicBezTo>
                    <a:pt x="1058" y="689"/>
                    <a:pt x="1062" y="696"/>
                    <a:pt x="1067" y="698"/>
                  </a:cubicBezTo>
                  <a:cubicBezTo>
                    <a:pt x="1071" y="699"/>
                    <a:pt x="1073" y="695"/>
                    <a:pt x="1075" y="693"/>
                  </a:cubicBezTo>
                  <a:cubicBezTo>
                    <a:pt x="1078" y="689"/>
                    <a:pt x="1082" y="685"/>
                    <a:pt x="1085" y="682"/>
                  </a:cubicBezTo>
                  <a:cubicBezTo>
                    <a:pt x="1088" y="679"/>
                    <a:pt x="1090" y="678"/>
                    <a:pt x="1087" y="674"/>
                  </a:cubicBezTo>
                  <a:cubicBezTo>
                    <a:pt x="1083" y="670"/>
                    <a:pt x="1077" y="669"/>
                    <a:pt x="1075" y="664"/>
                  </a:cubicBezTo>
                  <a:cubicBezTo>
                    <a:pt x="1073" y="662"/>
                    <a:pt x="1073" y="660"/>
                    <a:pt x="1070" y="658"/>
                  </a:cubicBezTo>
                  <a:cubicBezTo>
                    <a:pt x="1069" y="658"/>
                    <a:pt x="1068" y="658"/>
                    <a:pt x="1067" y="658"/>
                  </a:cubicBezTo>
                  <a:cubicBezTo>
                    <a:pt x="1064" y="658"/>
                    <a:pt x="1065" y="659"/>
                    <a:pt x="1064" y="661"/>
                  </a:cubicBezTo>
                  <a:moveTo>
                    <a:pt x="1160" y="661"/>
                  </a:moveTo>
                  <a:cubicBezTo>
                    <a:pt x="1158" y="665"/>
                    <a:pt x="1153" y="669"/>
                    <a:pt x="1149" y="672"/>
                  </a:cubicBezTo>
                  <a:cubicBezTo>
                    <a:pt x="1146" y="675"/>
                    <a:pt x="1141" y="679"/>
                    <a:pt x="1146" y="682"/>
                  </a:cubicBezTo>
                  <a:cubicBezTo>
                    <a:pt x="1148" y="683"/>
                    <a:pt x="1151" y="684"/>
                    <a:pt x="1153" y="686"/>
                  </a:cubicBezTo>
                  <a:cubicBezTo>
                    <a:pt x="1156" y="688"/>
                    <a:pt x="1158" y="691"/>
                    <a:pt x="1160" y="694"/>
                  </a:cubicBezTo>
                  <a:cubicBezTo>
                    <a:pt x="1163" y="699"/>
                    <a:pt x="1167" y="700"/>
                    <a:pt x="1170" y="695"/>
                  </a:cubicBezTo>
                  <a:cubicBezTo>
                    <a:pt x="1170" y="693"/>
                    <a:pt x="1171" y="691"/>
                    <a:pt x="1172" y="689"/>
                  </a:cubicBezTo>
                  <a:cubicBezTo>
                    <a:pt x="1173" y="687"/>
                    <a:pt x="1176" y="685"/>
                    <a:pt x="1178" y="684"/>
                  </a:cubicBezTo>
                  <a:cubicBezTo>
                    <a:pt x="1182" y="682"/>
                    <a:pt x="1187" y="678"/>
                    <a:pt x="1181" y="673"/>
                  </a:cubicBezTo>
                  <a:cubicBezTo>
                    <a:pt x="1177" y="669"/>
                    <a:pt x="1173" y="668"/>
                    <a:pt x="1170" y="662"/>
                  </a:cubicBezTo>
                  <a:cubicBezTo>
                    <a:pt x="1169" y="660"/>
                    <a:pt x="1168" y="658"/>
                    <a:pt x="1166" y="658"/>
                  </a:cubicBezTo>
                  <a:cubicBezTo>
                    <a:pt x="1165" y="658"/>
                    <a:pt x="1164" y="658"/>
                    <a:pt x="1163" y="658"/>
                  </a:cubicBezTo>
                  <a:cubicBezTo>
                    <a:pt x="1160" y="659"/>
                    <a:pt x="1161" y="659"/>
                    <a:pt x="1160" y="661"/>
                  </a:cubicBezTo>
                  <a:moveTo>
                    <a:pt x="1256" y="661"/>
                  </a:moveTo>
                  <a:cubicBezTo>
                    <a:pt x="1253" y="665"/>
                    <a:pt x="1248" y="669"/>
                    <a:pt x="1244" y="672"/>
                  </a:cubicBezTo>
                  <a:cubicBezTo>
                    <a:pt x="1241" y="675"/>
                    <a:pt x="1239" y="679"/>
                    <a:pt x="1243" y="683"/>
                  </a:cubicBezTo>
                  <a:cubicBezTo>
                    <a:pt x="1246" y="685"/>
                    <a:pt x="1248" y="687"/>
                    <a:pt x="1251" y="690"/>
                  </a:cubicBezTo>
                  <a:cubicBezTo>
                    <a:pt x="1253" y="692"/>
                    <a:pt x="1255" y="695"/>
                    <a:pt x="1258" y="697"/>
                  </a:cubicBezTo>
                  <a:cubicBezTo>
                    <a:pt x="1262" y="701"/>
                    <a:pt x="1265" y="695"/>
                    <a:pt x="1267" y="692"/>
                  </a:cubicBezTo>
                  <a:cubicBezTo>
                    <a:pt x="1268" y="690"/>
                    <a:pt x="1269" y="689"/>
                    <a:pt x="1270" y="687"/>
                  </a:cubicBezTo>
                  <a:cubicBezTo>
                    <a:pt x="1272" y="685"/>
                    <a:pt x="1275" y="683"/>
                    <a:pt x="1278" y="682"/>
                  </a:cubicBezTo>
                  <a:cubicBezTo>
                    <a:pt x="1283" y="678"/>
                    <a:pt x="1280" y="675"/>
                    <a:pt x="1276" y="672"/>
                  </a:cubicBezTo>
                  <a:cubicBezTo>
                    <a:pt x="1272" y="669"/>
                    <a:pt x="1269" y="668"/>
                    <a:pt x="1266" y="663"/>
                  </a:cubicBezTo>
                  <a:cubicBezTo>
                    <a:pt x="1265" y="661"/>
                    <a:pt x="1264" y="659"/>
                    <a:pt x="1262" y="658"/>
                  </a:cubicBezTo>
                  <a:cubicBezTo>
                    <a:pt x="1261" y="658"/>
                    <a:pt x="1259" y="658"/>
                    <a:pt x="1258" y="658"/>
                  </a:cubicBezTo>
                  <a:cubicBezTo>
                    <a:pt x="1256" y="659"/>
                    <a:pt x="1257" y="659"/>
                    <a:pt x="1256" y="661"/>
                  </a:cubicBezTo>
                  <a:moveTo>
                    <a:pt x="1352" y="661"/>
                  </a:moveTo>
                  <a:cubicBezTo>
                    <a:pt x="1349" y="666"/>
                    <a:pt x="1343" y="669"/>
                    <a:pt x="1340" y="673"/>
                  </a:cubicBezTo>
                  <a:cubicBezTo>
                    <a:pt x="1338" y="675"/>
                    <a:pt x="1337" y="677"/>
                    <a:pt x="1337" y="679"/>
                  </a:cubicBezTo>
                  <a:cubicBezTo>
                    <a:pt x="1338" y="682"/>
                    <a:pt x="1341" y="683"/>
                    <a:pt x="1342" y="684"/>
                  </a:cubicBezTo>
                  <a:cubicBezTo>
                    <a:pt x="1346" y="689"/>
                    <a:pt x="1350" y="696"/>
                    <a:pt x="1355" y="698"/>
                  </a:cubicBezTo>
                  <a:cubicBezTo>
                    <a:pt x="1359" y="699"/>
                    <a:pt x="1361" y="695"/>
                    <a:pt x="1363" y="693"/>
                  </a:cubicBezTo>
                  <a:cubicBezTo>
                    <a:pt x="1366" y="689"/>
                    <a:pt x="1370" y="685"/>
                    <a:pt x="1373" y="682"/>
                  </a:cubicBezTo>
                  <a:cubicBezTo>
                    <a:pt x="1376" y="679"/>
                    <a:pt x="1378" y="678"/>
                    <a:pt x="1375" y="674"/>
                  </a:cubicBezTo>
                  <a:cubicBezTo>
                    <a:pt x="1371" y="670"/>
                    <a:pt x="1365" y="669"/>
                    <a:pt x="1363" y="664"/>
                  </a:cubicBezTo>
                  <a:cubicBezTo>
                    <a:pt x="1361" y="662"/>
                    <a:pt x="1361" y="660"/>
                    <a:pt x="1358" y="658"/>
                  </a:cubicBezTo>
                  <a:cubicBezTo>
                    <a:pt x="1357" y="658"/>
                    <a:pt x="1356" y="658"/>
                    <a:pt x="1355" y="658"/>
                  </a:cubicBezTo>
                  <a:cubicBezTo>
                    <a:pt x="1352" y="658"/>
                    <a:pt x="1353" y="659"/>
                    <a:pt x="1352" y="661"/>
                  </a:cubicBezTo>
                  <a:moveTo>
                    <a:pt x="1448" y="661"/>
                  </a:moveTo>
                  <a:cubicBezTo>
                    <a:pt x="1446" y="665"/>
                    <a:pt x="1441" y="669"/>
                    <a:pt x="1437" y="672"/>
                  </a:cubicBezTo>
                  <a:cubicBezTo>
                    <a:pt x="1434" y="675"/>
                    <a:pt x="1429" y="679"/>
                    <a:pt x="1434" y="682"/>
                  </a:cubicBezTo>
                  <a:cubicBezTo>
                    <a:pt x="1436" y="683"/>
                    <a:pt x="1439" y="684"/>
                    <a:pt x="1441" y="686"/>
                  </a:cubicBezTo>
                  <a:cubicBezTo>
                    <a:pt x="1444" y="688"/>
                    <a:pt x="1446" y="691"/>
                    <a:pt x="1448" y="694"/>
                  </a:cubicBezTo>
                  <a:cubicBezTo>
                    <a:pt x="1451" y="699"/>
                    <a:pt x="1455" y="700"/>
                    <a:pt x="1458" y="695"/>
                  </a:cubicBezTo>
                  <a:cubicBezTo>
                    <a:pt x="1458" y="693"/>
                    <a:pt x="1459" y="691"/>
                    <a:pt x="1460" y="689"/>
                  </a:cubicBezTo>
                  <a:cubicBezTo>
                    <a:pt x="1461" y="687"/>
                    <a:pt x="1464" y="685"/>
                    <a:pt x="1466" y="684"/>
                  </a:cubicBezTo>
                  <a:cubicBezTo>
                    <a:pt x="1470" y="682"/>
                    <a:pt x="1475" y="678"/>
                    <a:pt x="1469" y="673"/>
                  </a:cubicBezTo>
                  <a:cubicBezTo>
                    <a:pt x="1465" y="669"/>
                    <a:pt x="1461" y="668"/>
                    <a:pt x="1458" y="662"/>
                  </a:cubicBezTo>
                  <a:cubicBezTo>
                    <a:pt x="1457" y="660"/>
                    <a:pt x="1456" y="658"/>
                    <a:pt x="1454" y="658"/>
                  </a:cubicBezTo>
                  <a:cubicBezTo>
                    <a:pt x="1453" y="658"/>
                    <a:pt x="1452" y="658"/>
                    <a:pt x="1451" y="658"/>
                  </a:cubicBezTo>
                  <a:cubicBezTo>
                    <a:pt x="1448" y="659"/>
                    <a:pt x="1449" y="659"/>
                    <a:pt x="1448" y="661"/>
                  </a:cubicBezTo>
                  <a:moveTo>
                    <a:pt x="1544" y="661"/>
                  </a:moveTo>
                  <a:cubicBezTo>
                    <a:pt x="1541" y="665"/>
                    <a:pt x="1536" y="669"/>
                    <a:pt x="1532" y="672"/>
                  </a:cubicBezTo>
                  <a:cubicBezTo>
                    <a:pt x="1529" y="675"/>
                    <a:pt x="1527" y="679"/>
                    <a:pt x="1531" y="683"/>
                  </a:cubicBezTo>
                  <a:cubicBezTo>
                    <a:pt x="1534" y="685"/>
                    <a:pt x="1536" y="687"/>
                    <a:pt x="1539" y="690"/>
                  </a:cubicBezTo>
                  <a:cubicBezTo>
                    <a:pt x="1541" y="692"/>
                    <a:pt x="1543" y="695"/>
                    <a:pt x="1546" y="697"/>
                  </a:cubicBezTo>
                  <a:cubicBezTo>
                    <a:pt x="1550" y="701"/>
                    <a:pt x="1553" y="695"/>
                    <a:pt x="1555" y="692"/>
                  </a:cubicBezTo>
                  <a:cubicBezTo>
                    <a:pt x="1556" y="690"/>
                    <a:pt x="1557" y="689"/>
                    <a:pt x="1558" y="687"/>
                  </a:cubicBezTo>
                  <a:cubicBezTo>
                    <a:pt x="1560" y="685"/>
                    <a:pt x="1563" y="683"/>
                    <a:pt x="1566" y="682"/>
                  </a:cubicBezTo>
                  <a:cubicBezTo>
                    <a:pt x="1571" y="678"/>
                    <a:pt x="1568" y="675"/>
                    <a:pt x="1564" y="672"/>
                  </a:cubicBezTo>
                  <a:cubicBezTo>
                    <a:pt x="1560" y="669"/>
                    <a:pt x="1557" y="668"/>
                    <a:pt x="1554" y="663"/>
                  </a:cubicBezTo>
                  <a:cubicBezTo>
                    <a:pt x="1553" y="661"/>
                    <a:pt x="1552" y="659"/>
                    <a:pt x="1550" y="658"/>
                  </a:cubicBezTo>
                  <a:cubicBezTo>
                    <a:pt x="1549" y="658"/>
                    <a:pt x="1547" y="658"/>
                    <a:pt x="1546" y="658"/>
                  </a:cubicBezTo>
                  <a:cubicBezTo>
                    <a:pt x="1544" y="659"/>
                    <a:pt x="1545" y="659"/>
                    <a:pt x="1544" y="661"/>
                  </a:cubicBezTo>
                  <a:moveTo>
                    <a:pt x="1640" y="661"/>
                  </a:moveTo>
                  <a:cubicBezTo>
                    <a:pt x="1637" y="666"/>
                    <a:pt x="1631" y="669"/>
                    <a:pt x="1628" y="673"/>
                  </a:cubicBezTo>
                  <a:cubicBezTo>
                    <a:pt x="1626" y="675"/>
                    <a:pt x="1625" y="677"/>
                    <a:pt x="1625" y="679"/>
                  </a:cubicBezTo>
                  <a:cubicBezTo>
                    <a:pt x="1626" y="682"/>
                    <a:pt x="1629" y="683"/>
                    <a:pt x="1630" y="684"/>
                  </a:cubicBezTo>
                  <a:cubicBezTo>
                    <a:pt x="1634" y="689"/>
                    <a:pt x="1638" y="696"/>
                    <a:pt x="1643" y="698"/>
                  </a:cubicBezTo>
                  <a:cubicBezTo>
                    <a:pt x="1647" y="699"/>
                    <a:pt x="1649" y="695"/>
                    <a:pt x="1651" y="693"/>
                  </a:cubicBezTo>
                  <a:cubicBezTo>
                    <a:pt x="1654" y="689"/>
                    <a:pt x="1658" y="685"/>
                    <a:pt x="1661" y="682"/>
                  </a:cubicBezTo>
                  <a:cubicBezTo>
                    <a:pt x="1664" y="679"/>
                    <a:pt x="1666" y="678"/>
                    <a:pt x="1663" y="674"/>
                  </a:cubicBezTo>
                  <a:cubicBezTo>
                    <a:pt x="1659" y="670"/>
                    <a:pt x="1653" y="669"/>
                    <a:pt x="1651" y="664"/>
                  </a:cubicBezTo>
                  <a:cubicBezTo>
                    <a:pt x="1649" y="662"/>
                    <a:pt x="1649" y="660"/>
                    <a:pt x="1646" y="658"/>
                  </a:cubicBezTo>
                  <a:cubicBezTo>
                    <a:pt x="1645" y="658"/>
                    <a:pt x="1644" y="658"/>
                    <a:pt x="1643" y="658"/>
                  </a:cubicBezTo>
                  <a:cubicBezTo>
                    <a:pt x="1640" y="658"/>
                    <a:pt x="1641" y="659"/>
                    <a:pt x="1640" y="661"/>
                  </a:cubicBezTo>
                  <a:moveTo>
                    <a:pt x="1736" y="661"/>
                  </a:moveTo>
                  <a:cubicBezTo>
                    <a:pt x="1734" y="665"/>
                    <a:pt x="1729" y="669"/>
                    <a:pt x="1725" y="672"/>
                  </a:cubicBezTo>
                  <a:cubicBezTo>
                    <a:pt x="1722" y="675"/>
                    <a:pt x="1717" y="679"/>
                    <a:pt x="1722" y="682"/>
                  </a:cubicBezTo>
                  <a:cubicBezTo>
                    <a:pt x="1724" y="683"/>
                    <a:pt x="1727" y="684"/>
                    <a:pt x="1729" y="686"/>
                  </a:cubicBezTo>
                  <a:cubicBezTo>
                    <a:pt x="1732" y="688"/>
                    <a:pt x="1734" y="691"/>
                    <a:pt x="1736" y="694"/>
                  </a:cubicBezTo>
                  <a:cubicBezTo>
                    <a:pt x="1739" y="699"/>
                    <a:pt x="1743" y="700"/>
                    <a:pt x="1746" y="695"/>
                  </a:cubicBezTo>
                  <a:cubicBezTo>
                    <a:pt x="1746" y="693"/>
                    <a:pt x="1747" y="691"/>
                    <a:pt x="1748" y="689"/>
                  </a:cubicBezTo>
                  <a:cubicBezTo>
                    <a:pt x="1749" y="687"/>
                    <a:pt x="1752" y="685"/>
                    <a:pt x="1754" y="684"/>
                  </a:cubicBezTo>
                  <a:cubicBezTo>
                    <a:pt x="1758" y="682"/>
                    <a:pt x="1763" y="678"/>
                    <a:pt x="1757" y="673"/>
                  </a:cubicBezTo>
                  <a:cubicBezTo>
                    <a:pt x="1753" y="669"/>
                    <a:pt x="1749" y="668"/>
                    <a:pt x="1746" y="662"/>
                  </a:cubicBezTo>
                  <a:cubicBezTo>
                    <a:pt x="1745" y="660"/>
                    <a:pt x="1744" y="658"/>
                    <a:pt x="1742" y="658"/>
                  </a:cubicBezTo>
                  <a:cubicBezTo>
                    <a:pt x="1741" y="658"/>
                    <a:pt x="1740" y="658"/>
                    <a:pt x="1739" y="658"/>
                  </a:cubicBezTo>
                  <a:cubicBezTo>
                    <a:pt x="1736" y="659"/>
                    <a:pt x="1737" y="659"/>
                    <a:pt x="1736" y="661"/>
                  </a:cubicBezTo>
                  <a:moveTo>
                    <a:pt x="1832" y="661"/>
                  </a:moveTo>
                  <a:cubicBezTo>
                    <a:pt x="1829" y="665"/>
                    <a:pt x="1824" y="669"/>
                    <a:pt x="1820" y="672"/>
                  </a:cubicBezTo>
                  <a:cubicBezTo>
                    <a:pt x="1817" y="675"/>
                    <a:pt x="1815" y="679"/>
                    <a:pt x="1819" y="683"/>
                  </a:cubicBezTo>
                  <a:cubicBezTo>
                    <a:pt x="1822" y="685"/>
                    <a:pt x="1824" y="687"/>
                    <a:pt x="1827" y="690"/>
                  </a:cubicBezTo>
                  <a:cubicBezTo>
                    <a:pt x="1829" y="692"/>
                    <a:pt x="1831" y="695"/>
                    <a:pt x="1834" y="697"/>
                  </a:cubicBezTo>
                  <a:cubicBezTo>
                    <a:pt x="1838" y="701"/>
                    <a:pt x="1841" y="695"/>
                    <a:pt x="1843" y="692"/>
                  </a:cubicBezTo>
                  <a:cubicBezTo>
                    <a:pt x="1844" y="690"/>
                    <a:pt x="1845" y="689"/>
                    <a:pt x="1846" y="687"/>
                  </a:cubicBezTo>
                  <a:cubicBezTo>
                    <a:pt x="1848" y="685"/>
                    <a:pt x="1851" y="683"/>
                    <a:pt x="1854" y="682"/>
                  </a:cubicBezTo>
                  <a:cubicBezTo>
                    <a:pt x="1859" y="678"/>
                    <a:pt x="1856" y="675"/>
                    <a:pt x="1852" y="672"/>
                  </a:cubicBezTo>
                  <a:cubicBezTo>
                    <a:pt x="1848" y="669"/>
                    <a:pt x="1845" y="668"/>
                    <a:pt x="1842" y="663"/>
                  </a:cubicBezTo>
                  <a:cubicBezTo>
                    <a:pt x="1841" y="661"/>
                    <a:pt x="1840" y="659"/>
                    <a:pt x="1838" y="658"/>
                  </a:cubicBezTo>
                  <a:cubicBezTo>
                    <a:pt x="1837" y="658"/>
                    <a:pt x="1835" y="658"/>
                    <a:pt x="1834" y="658"/>
                  </a:cubicBezTo>
                  <a:cubicBezTo>
                    <a:pt x="1832" y="659"/>
                    <a:pt x="1833" y="659"/>
                    <a:pt x="1832" y="661"/>
                  </a:cubicBezTo>
                  <a:moveTo>
                    <a:pt x="1928" y="661"/>
                  </a:moveTo>
                  <a:cubicBezTo>
                    <a:pt x="1925" y="666"/>
                    <a:pt x="1919" y="669"/>
                    <a:pt x="1916" y="673"/>
                  </a:cubicBezTo>
                  <a:cubicBezTo>
                    <a:pt x="1914" y="675"/>
                    <a:pt x="1913" y="677"/>
                    <a:pt x="1913" y="679"/>
                  </a:cubicBezTo>
                  <a:cubicBezTo>
                    <a:pt x="1914" y="682"/>
                    <a:pt x="1917" y="683"/>
                    <a:pt x="1918" y="684"/>
                  </a:cubicBezTo>
                  <a:cubicBezTo>
                    <a:pt x="1922" y="689"/>
                    <a:pt x="1926" y="696"/>
                    <a:pt x="1931" y="698"/>
                  </a:cubicBezTo>
                  <a:cubicBezTo>
                    <a:pt x="1935" y="699"/>
                    <a:pt x="1937" y="695"/>
                    <a:pt x="1939" y="693"/>
                  </a:cubicBezTo>
                  <a:cubicBezTo>
                    <a:pt x="1942" y="689"/>
                    <a:pt x="1946" y="685"/>
                    <a:pt x="1949" y="682"/>
                  </a:cubicBezTo>
                  <a:cubicBezTo>
                    <a:pt x="1952" y="679"/>
                    <a:pt x="1954" y="678"/>
                    <a:pt x="1951" y="674"/>
                  </a:cubicBezTo>
                  <a:cubicBezTo>
                    <a:pt x="1947" y="670"/>
                    <a:pt x="1941" y="669"/>
                    <a:pt x="1939" y="664"/>
                  </a:cubicBezTo>
                  <a:cubicBezTo>
                    <a:pt x="1937" y="662"/>
                    <a:pt x="1937" y="660"/>
                    <a:pt x="1934" y="658"/>
                  </a:cubicBezTo>
                  <a:cubicBezTo>
                    <a:pt x="1933" y="658"/>
                    <a:pt x="1932" y="658"/>
                    <a:pt x="1931" y="658"/>
                  </a:cubicBezTo>
                  <a:cubicBezTo>
                    <a:pt x="1928" y="658"/>
                    <a:pt x="1929" y="659"/>
                    <a:pt x="1928" y="661"/>
                  </a:cubicBezTo>
                  <a:moveTo>
                    <a:pt x="2024" y="661"/>
                  </a:moveTo>
                  <a:cubicBezTo>
                    <a:pt x="2022" y="665"/>
                    <a:pt x="2017" y="669"/>
                    <a:pt x="2013" y="672"/>
                  </a:cubicBezTo>
                  <a:cubicBezTo>
                    <a:pt x="2010" y="675"/>
                    <a:pt x="2005" y="679"/>
                    <a:pt x="2010" y="682"/>
                  </a:cubicBezTo>
                  <a:cubicBezTo>
                    <a:pt x="2012" y="683"/>
                    <a:pt x="2015" y="684"/>
                    <a:pt x="2017" y="686"/>
                  </a:cubicBezTo>
                  <a:cubicBezTo>
                    <a:pt x="2020" y="688"/>
                    <a:pt x="2022" y="691"/>
                    <a:pt x="2024" y="694"/>
                  </a:cubicBezTo>
                  <a:cubicBezTo>
                    <a:pt x="2027" y="699"/>
                    <a:pt x="2031" y="700"/>
                    <a:pt x="2034" y="695"/>
                  </a:cubicBezTo>
                  <a:cubicBezTo>
                    <a:pt x="2034" y="693"/>
                    <a:pt x="2035" y="691"/>
                    <a:pt x="2036" y="689"/>
                  </a:cubicBezTo>
                  <a:cubicBezTo>
                    <a:pt x="2037" y="687"/>
                    <a:pt x="2040" y="685"/>
                    <a:pt x="2042" y="684"/>
                  </a:cubicBezTo>
                  <a:cubicBezTo>
                    <a:pt x="2047" y="682"/>
                    <a:pt x="2051" y="678"/>
                    <a:pt x="2045" y="673"/>
                  </a:cubicBezTo>
                  <a:cubicBezTo>
                    <a:pt x="2041" y="669"/>
                    <a:pt x="2037" y="668"/>
                    <a:pt x="2034" y="662"/>
                  </a:cubicBezTo>
                  <a:cubicBezTo>
                    <a:pt x="2033" y="660"/>
                    <a:pt x="2032" y="658"/>
                    <a:pt x="2030" y="658"/>
                  </a:cubicBezTo>
                  <a:cubicBezTo>
                    <a:pt x="2029" y="658"/>
                    <a:pt x="2028" y="658"/>
                    <a:pt x="2027" y="658"/>
                  </a:cubicBezTo>
                  <a:cubicBezTo>
                    <a:pt x="2024" y="659"/>
                    <a:pt x="2025" y="659"/>
                    <a:pt x="2024" y="661"/>
                  </a:cubicBezTo>
                  <a:moveTo>
                    <a:pt x="2120" y="661"/>
                  </a:moveTo>
                  <a:cubicBezTo>
                    <a:pt x="2117" y="665"/>
                    <a:pt x="2112" y="669"/>
                    <a:pt x="2108" y="672"/>
                  </a:cubicBezTo>
                  <a:cubicBezTo>
                    <a:pt x="2105" y="675"/>
                    <a:pt x="2103" y="679"/>
                    <a:pt x="2107" y="683"/>
                  </a:cubicBezTo>
                  <a:cubicBezTo>
                    <a:pt x="2110" y="685"/>
                    <a:pt x="2112" y="687"/>
                    <a:pt x="2115" y="690"/>
                  </a:cubicBezTo>
                  <a:cubicBezTo>
                    <a:pt x="2117" y="692"/>
                    <a:pt x="2119" y="695"/>
                    <a:pt x="2122" y="697"/>
                  </a:cubicBezTo>
                  <a:cubicBezTo>
                    <a:pt x="2126" y="701"/>
                    <a:pt x="2129" y="695"/>
                    <a:pt x="2131" y="692"/>
                  </a:cubicBezTo>
                  <a:cubicBezTo>
                    <a:pt x="2132" y="690"/>
                    <a:pt x="2133" y="689"/>
                    <a:pt x="2134" y="687"/>
                  </a:cubicBezTo>
                  <a:cubicBezTo>
                    <a:pt x="2136" y="685"/>
                    <a:pt x="2139" y="683"/>
                    <a:pt x="2142" y="682"/>
                  </a:cubicBezTo>
                  <a:cubicBezTo>
                    <a:pt x="2147" y="678"/>
                    <a:pt x="2144" y="675"/>
                    <a:pt x="2140" y="672"/>
                  </a:cubicBezTo>
                  <a:cubicBezTo>
                    <a:pt x="2136" y="669"/>
                    <a:pt x="2133" y="668"/>
                    <a:pt x="2130" y="663"/>
                  </a:cubicBezTo>
                  <a:cubicBezTo>
                    <a:pt x="2129" y="661"/>
                    <a:pt x="2128" y="659"/>
                    <a:pt x="2126" y="658"/>
                  </a:cubicBezTo>
                  <a:cubicBezTo>
                    <a:pt x="2125" y="658"/>
                    <a:pt x="2123" y="658"/>
                    <a:pt x="2122" y="658"/>
                  </a:cubicBezTo>
                  <a:cubicBezTo>
                    <a:pt x="2120" y="659"/>
                    <a:pt x="2121" y="659"/>
                    <a:pt x="2120" y="661"/>
                  </a:cubicBezTo>
                  <a:moveTo>
                    <a:pt x="2200" y="677"/>
                  </a:moveTo>
                  <a:cubicBezTo>
                    <a:pt x="2199" y="680"/>
                    <a:pt x="2201" y="681"/>
                    <a:pt x="2204" y="682"/>
                  </a:cubicBezTo>
                  <a:cubicBezTo>
                    <a:pt x="2206" y="683"/>
                    <a:pt x="2207" y="684"/>
                    <a:pt x="2208" y="686"/>
                  </a:cubicBezTo>
                  <a:cubicBezTo>
                    <a:pt x="2212" y="690"/>
                    <a:pt x="2216" y="694"/>
                    <a:pt x="2219" y="699"/>
                  </a:cubicBezTo>
                  <a:cubicBezTo>
                    <a:pt x="2219" y="699"/>
                    <a:pt x="2218" y="699"/>
                    <a:pt x="2218" y="699"/>
                  </a:cubicBezTo>
                  <a:cubicBezTo>
                    <a:pt x="2219" y="698"/>
                    <a:pt x="2219" y="707"/>
                    <a:pt x="2222" y="705"/>
                  </a:cubicBezTo>
                  <a:cubicBezTo>
                    <a:pt x="2226" y="702"/>
                    <a:pt x="2229" y="697"/>
                    <a:pt x="2231" y="693"/>
                  </a:cubicBezTo>
                  <a:cubicBezTo>
                    <a:pt x="2234" y="689"/>
                    <a:pt x="2237" y="688"/>
                    <a:pt x="2241" y="685"/>
                  </a:cubicBezTo>
                  <a:cubicBezTo>
                    <a:pt x="2243" y="684"/>
                    <a:pt x="2245" y="683"/>
                    <a:pt x="2247" y="681"/>
                  </a:cubicBezTo>
                  <a:cubicBezTo>
                    <a:pt x="2249" y="678"/>
                    <a:pt x="2245" y="678"/>
                    <a:pt x="2243" y="677"/>
                  </a:cubicBezTo>
                  <a:cubicBezTo>
                    <a:pt x="2237" y="677"/>
                    <a:pt x="2234" y="671"/>
                    <a:pt x="2230" y="667"/>
                  </a:cubicBezTo>
                  <a:cubicBezTo>
                    <a:pt x="2227" y="663"/>
                    <a:pt x="2222" y="656"/>
                    <a:pt x="2217" y="659"/>
                  </a:cubicBezTo>
                  <a:cubicBezTo>
                    <a:pt x="2216" y="659"/>
                    <a:pt x="2215" y="660"/>
                    <a:pt x="2214" y="661"/>
                  </a:cubicBezTo>
                  <a:cubicBezTo>
                    <a:pt x="2212" y="663"/>
                    <a:pt x="2210" y="666"/>
                    <a:pt x="2208" y="668"/>
                  </a:cubicBezTo>
                  <a:cubicBezTo>
                    <a:pt x="2206" y="670"/>
                    <a:pt x="2202" y="674"/>
                    <a:pt x="2200" y="677"/>
                  </a:cubicBezTo>
                  <a:moveTo>
                    <a:pt x="388" y="752"/>
                  </a:moveTo>
                  <a:cubicBezTo>
                    <a:pt x="384" y="758"/>
                    <a:pt x="378" y="763"/>
                    <a:pt x="373" y="766"/>
                  </a:cubicBezTo>
                  <a:cubicBezTo>
                    <a:pt x="374" y="766"/>
                    <a:pt x="370" y="766"/>
                    <a:pt x="370" y="766"/>
                  </a:cubicBezTo>
                  <a:cubicBezTo>
                    <a:pt x="368" y="767"/>
                    <a:pt x="366" y="771"/>
                    <a:pt x="368" y="772"/>
                  </a:cubicBezTo>
                  <a:cubicBezTo>
                    <a:pt x="370" y="774"/>
                    <a:pt x="373" y="774"/>
                    <a:pt x="375" y="774"/>
                  </a:cubicBezTo>
                  <a:cubicBezTo>
                    <a:pt x="378" y="775"/>
                    <a:pt x="380" y="778"/>
                    <a:pt x="381" y="779"/>
                  </a:cubicBezTo>
                  <a:cubicBezTo>
                    <a:pt x="385" y="783"/>
                    <a:pt x="388" y="789"/>
                    <a:pt x="393" y="792"/>
                  </a:cubicBezTo>
                  <a:cubicBezTo>
                    <a:pt x="399" y="795"/>
                    <a:pt x="403" y="788"/>
                    <a:pt x="406" y="785"/>
                  </a:cubicBezTo>
                  <a:cubicBezTo>
                    <a:pt x="410" y="782"/>
                    <a:pt x="418" y="777"/>
                    <a:pt x="416" y="772"/>
                  </a:cubicBezTo>
                  <a:cubicBezTo>
                    <a:pt x="415" y="769"/>
                    <a:pt x="412" y="768"/>
                    <a:pt x="410" y="767"/>
                  </a:cubicBezTo>
                  <a:cubicBezTo>
                    <a:pt x="407" y="766"/>
                    <a:pt x="405" y="765"/>
                    <a:pt x="404" y="762"/>
                  </a:cubicBezTo>
                  <a:cubicBezTo>
                    <a:pt x="401" y="758"/>
                    <a:pt x="398" y="749"/>
                    <a:pt x="393" y="747"/>
                  </a:cubicBezTo>
                  <a:cubicBezTo>
                    <a:pt x="392" y="747"/>
                    <a:pt x="386" y="748"/>
                    <a:pt x="387" y="749"/>
                  </a:cubicBezTo>
                  <a:cubicBezTo>
                    <a:pt x="388" y="750"/>
                    <a:pt x="389" y="750"/>
                    <a:pt x="388" y="752"/>
                  </a:cubicBezTo>
                  <a:moveTo>
                    <a:pt x="2220" y="751"/>
                  </a:moveTo>
                  <a:cubicBezTo>
                    <a:pt x="2218" y="757"/>
                    <a:pt x="2212" y="762"/>
                    <a:pt x="2208" y="766"/>
                  </a:cubicBezTo>
                  <a:cubicBezTo>
                    <a:pt x="2206" y="768"/>
                    <a:pt x="2203" y="769"/>
                    <a:pt x="2201" y="772"/>
                  </a:cubicBezTo>
                  <a:cubicBezTo>
                    <a:pt x="2200" y="775"/>
                    <a:pt x="2204" y="777"/>
                    <a:pt x="2206" y="779"/>
                  </a:cubicBezTo>
                  <a:cubicBezTo>
                    <a:pt x="2211" y="783"/>
                    <a:pt x="2214" y="790"/>
                    <a:pt x="2218" y="795"/>
                  </a:cubicBezTo>
                  <a:cubicBezTo>
                    <a:pt x="2223" y="802"/>
                    <a:pt x="2226" y="793"/>
                    <a:pt x="2229" y="789"/>
                  </a:cubicBezTo>
                  <a:cubicBezTo>
                    <a:pt x="2233" y="784"/>
                    <a:pt x="2239" y="779"/>
                    <a:pt x="2245" y="777"/>
                  </a:cubicBezTo>
                  <a:cubicBezTo>
                    <a:pt x="2248" y="777"/>
                    <a:pt x="2250" y="776"/>
                    <a:pt x="2250" y="773"/>
                  </a:cubicBezTo>
                  <a:cubicBezTo>
                    <a:pt x="2250" y="770"/>
                    <a:pt x="2249" y="770"/>
                    <a:pt x="2246" y="769"/>
                  </a:cubicBezTo>
                  <a:cubicBezTo>
                    <a:pt x="2241" y="766"/>
                    <a:pt x="2234" y="764"/>
                    <a:pt x="2230" y="759"/>
                  </a:cubicBezTo>
                  <a:cubicBezTo>
                    <a:pt x="2228" y="756"/>
                    <a:pt x="2227" y="753"/>
                    <a:pt x="2225" y="750"/>
                  </a:cubicBezTo>
                  <a:cubicBezTo>
                    <a:pt x="2224" y="749"/>
                    <a:pt x="2223" y="748"/>
                    <a:pt x="2222" y="748"/>
                  </a:cubicBezTo>
                  <a:cubicBezTo>
                    <a:pt x="2220" y="748"/>
                    <a:pt x="2220" y="750"/>
                    <a:pt x="2220" y="751"/>
                  </a:cubicBezTo>
                  <a:moveTo>
                    <a:pt x="488" y="757"/>
                  </a:moveTo>
                  <a:cubicBezTo>
                    <a:pt x="485" y="761"/>
                    <a:pt x="481" y="764"/>
                    <a:pt x="477" y="767"/>
                  </a:cubicBezTo>
                  <a:cubicBezTo>
                    <a:pt x="474" y="770"/>
                    <a:pt x="471" y="772"/>
                    <a:pt x="474" y="775"/>
                  </a:cubicBezTo>
                  <a:cubicBezTo>
                    <a:pt x="477" y="780"/>
                    <a:pt x="480" y="784"/>
                    <a:pt x="484" y="788"/>
                  </a:cubicBezTo>
                  <a:cubicBezTo>
                    <a:pt x="486" y="790"/>
                    <a:pt x="490" y="796"/>
                    <a:pt x="494" y="793"/>
                  </a:cubicBezTo>
                  <a:cubicBezTo>
                    <a:pt x="498" y="790"/>
                    <a:pt x="499" y="785"/>
                    <a:pt x="503" y="782"/>
                  </a:cubicBezTo>
                  <a:cubicBezTo>
                    <a:pt x="506" y="780"/>
                    <a:pt x="518" y="774"/>
                    <a:pt x="511" y="770"/>
                  </a:cubicBezTo>
                  <a:cubicBezTo>
                    <a:pt x="508" y="768"/>
                    <a:pt x="506" y="768"/>
                    <a:pt x="503" y="766"/>
                  </a:cubicBezTo>
                  <a:cubicBezTo>
                    <a:pt x="501" y="765"/>
                    <a:pt x="500" y="762"/>
                    <a:pt x="498" y="760"/>
                  </a:cubicBezTo>
                  <a:cubicBezTo>
                    <a:pt x="497" y="758"/>
                    <a:pt x="496" y="756"/>
                    <a:pt x="494" y="755"/>
                  </a:cubicBezTo>
                  <a:cubicBezTo>
                    <a:pt x="493" y="754"/>
                    <a:pt x="491" y="754"/>
                    <a:pt x="490" y="755"/>
                  </a:cubicBezTo>
                  <a:cubicBezTo>
                    <a:pt x="488" y="755"/>
                    <a:pt x="489" y="756"/>
                    <a:pt x="488" y="757"/>
                  </a:cubicBezTo>
                  <a:moveTo>
                    <a:pt x="584" y="757"/>
                  </a:moveTo>
                  <a:cubicBezTo>
                    <a:pt x="582" y="762"/>
                    <a:pt x="560" y="773"/>
                    <a:pt x="571" y="778"/>
                  </a:cubicBezTo>
                  <a:cubicBezTo>
                    <a:pt x="574" y="780"/>
                    <a:pt x="577" y="781"/>
                    <a:pt x="579" y="784"/>
                  </a:cubicBezTo>
                  <a:cubicBezTo>
                    <a:pt x="582" y="786"/>
                    <a:pt x="583" y="789"/>
                    <a:pt x="585" y="792"/>
                  </a:cubicBezTo>
                  <a:cubicBezTo>
                    <a:pt x="590" y="797"/>
                    <a:pt x="593" y="792"/>
                    <a:pt x="594" y="788"/>
                  </a:cubicBezTo>
                  <a:cubicBezTo>
                    <a:pt x="595" y="786"/>
                    <a:pt x="596" y="784"/>
                    <a:pt x="598" y="783"/>
                  </a:cubicBezTo>
                  <a:cubicBezTo>
                    <a:pt x="600" y="780"/>
                    <a:pt x="603" y="779"/>
                    <a:pt x="606" y="777"/>
                  </a:cubicBezTo>
                  <a:cubicBezTo>
                    <a:pt x="611" y="773"/>
                    <a:pt x="606" y="769"/>
                    <a:pt x="602" y="767"/>
                  </a:cubicBezTo>
                  <a:cubicBezTo>
                    <a:pt x="598" y="765"/>
                    <a:pt x="595" y="764"/>
                    <a:pt x="594" y="759"/>
                  </a:cubicBezTo>
                  <a:cubicBezTo>
                    <a:pt x="593" y="757"/>
                    <a:pt x="592" y="755"/>
                    <a:pt x="591" y="755"/>
                  </a:cubicBezTo>
                  <a:cubicBezTo>
                    <a:pt x="589" y="754"/>
                    <a:pt x="588" y="754"/>
                    <a:pt x="587" y="755"/>
                  </a:cubicBezTo>
                  <a:cubicBezTo>
                    <a:pt x="584" y="756"/>
                    <a:pt x="585" y="756"/>
                    <a:pt x="584" y="757"/>
                  </a:cubicBezTo>
                  <a:moveTo>
                    <a:pt x="680" y="757"/>
                  </a:moveTo>
                  <a:cubicBezTo>
                    <a:pt x="677" y="762"/>
                    <a:pt x="671" y="766"/>
                    <a:pt x="667" y="769"/>
                  </a:cubicBezTo>
                  <a:cubicBezTo>
                    <a:pt x="664" y="772"/>
                    <a:pt x="662" y="774"/>
                    <a:pt x="665" y="777"/>
                  </a:cubicBezTo>
                  <a:cubicBezTo>
                    <a:pt x="668" y="780"/>
                    <a:pt x="672" y="783"/>
                    <a:pt x="675" y="786"/>
                  </a:cubicBezTo>
                  <a:cubicBezTo>
                    <a:pt x="678" y="789"/>
                    <a:pt x="681" y="791"/>
                    <a:pt x="683" y="794"/>
                  </a:cubicBezTo>
                  <a:cubicBezTo>
                    <a:pt x="684" y="796"/>
                    <a:pt x="689" y="792"/>
                    <a:pt x="689" y="791"/>
                  </a:cubicBezTo>
                  <a:cubicBezTo>
                    <a:pt x="691" y="788"/>
                    <a:pt x="692" y="785"/>
                    <a:pt x="694" y="783"/>
                  </a:cubicBezTo>
                  <a:cubicBezTo>
                    <a:pt x="696" y="781"/>
                    <a:pt x="710" y="774"/>
                    <a:pt x="704" y="770"/>
                  </a:cubicBezTo>
                  <a:cubicBezTo>
                    <a:pt x="701" y="768"/>
                    <a:pt x="699" y="768"/>
                    <a:pt x="696" y="767"/>
                  </a:cubicBezTo>
                  <a:cubicBezTo>
                    <a:pt x="694" y="765"/>
                    <a:pt x="692" y="763"/>
                    <a:pt x="691" y="761"/>
                  </a:cubicBezTo>
                  <a:cubicBezTo>
                    <a:pt x="690" y="759"/>
                    <a:pt x="689" y="756"/>
                    <a:pt x="687" y="755"/>
                  </a:cubicBezTo>
                  <a:cubicBezTo>
                    <a:pt x="686" y="754"/>
                    <a:pt x="684" y="754"/>
                    <a:pt x="683" y="755"/>
                  </a:cubicBezTo>
                  <a:cubicBezTo>
                    <a:pt x="681" y="755"/>
                    <a:pt x="681" y="756"/>
                    <a:pt x="680" y="757"/>
                  </a:cubicBezTo>
                  <a:moveTo>
                    <a:pt x="776" y="757"/>
                  </a:moveTo>
                  <a:cubicBezTo>
                    <a:pt x="773" y="761"/>
                    <a:pt x="769" y="764"/>
                    <a:pt x="765" y="767"/>
                  </a:cubicBezTo>
                  <a:cubicBezTo>
                    <a:pt x="762" y="770"/>
                    <a:pt x="759" y="772"/>
                    <a:pt x="762" y="775"/>
                  </a:cubicBezTo>
                  <a:cubicBezTo>
                    <a:pt x="765" y="780"/>
                    <a:pt x="768" y="784"/>
                    <a:pt x="772" y="788"/>
                  </a:cubicBezTo>
                  <a:cubicBezTo>
                    <a:pt x="774" y="790"/>
                    <a:pt x="778" y="796"/>
                    <a:pt x="782" y="793"/>
                  </a:cubicBezTo>
                  <a:cubicBezTo>
                    <a:pt x="786" y="790"/>
                    <a:pt x="787" y="785"/>
                    <a:pt x="791" y="782"/>
                  </a:cubicBezTo>
                  <a:cubicBezTo>
                    <a:pt x="794" y="780"/>
                    <a:pt x="806" y="774"/>
                    <a:pt x="799" y="770"/>
                  </a:cubicBezTo>
                  <a:cubicBezTo>
                    <a:pt x="796" y="768"/>
                    <a:pt x="794" y="768"/>
                    <a:pt x="791" y="766"/>
                  </a:cubicBezTo>
                  <a:cubicBezTo>
                    <a:pt x="789" y="765"/>
                    <a:pt x="788" y="762"/>
                    <a:pt x="786" y="760"/>
                  </a:cubicBezTo>
                  <a:cubicBezTo>
                    <a:pt x="785" y="758"/>
                    <a:pt x="784" y="756"/>
                    <a:pt x="782" y="755"/>
                  </a:cubicBezTo>
                  <a:cubicBezTo>
                    <a:pt x="781" y="754"/>
                    <a:pt x="779" y="754"/>
                    <a:pt x="778" y="755"/>
                  </a:cubicBezTo>
                  <a:cubicBezTo>
                    <a:pt x="776" y="755"/>
                    <a:pt x="777" y="756"/>
                    <a:pt x="776" y="757"/>
                  </a:cubicBezTo>
                  <a:moveTo>
                    <a:pt x="872" y="757"/>
                  </a:moveTo>
                  <a:cubicBezTo>
                    <a:pt x="870" y="762"/>
                    <a:pt x="848" y="773"/>
                    <a:pt x="859" y="778"/>
                  </a:cubicBezTo>
                  <a:cubicBezTo>
                    <a:pt x="862" y="780"/>
                    <a:pt x="865" y="781"/>
                    <a:pt x="867" y="784"/>
                  </a:cubicBezTo>
                  <a:cubicBezTo>
                    <a:pt x="870" y="786"/>
                    <a:pt x="871" y="789"/>
                    <a:pt x="873" y="792"/>
                  </a:cubicBezTo>
                  <a:cubicBezTo>
                    <a:pt x="878" y="797"/>
                    <a:pt x="881" y="792"/>
                    <a:pt x="882" y="788"/>
                  </a:cubicBezTo>
                  <a:cubicBezTo>
                    <a:pt x="883" y="786"/>
                    <a:pt x="884" y="784"/>
                    <a:pt x="886" y="783"/>
                  </a:cubicBezTo>
                  <a:cubicBezTo>
                    <a:pt x="888" y="780"/>
                    <a:pt x="891" y="779"/>
                    <a:pt x="894" y="777"/>
                  </a:cubicBezTo>
                  <a:cubicBezTo>
                    <a:pt x="899" y="773"/>
                    <a:pt x="894" y="769"/>
                    <a:pt x="890" y="767"/>
                  </a:cubicBezTo>
                  <a:cubicBezTo>
                    <a:pt x="886" y="765"/>
                    <a:pt x="883" y="764"/>
                    <a:pt x="882" y="759"/>
                  </a:cubicBezTo>
                  <a:cubicBezTo>
                    <a:pt x="881" y="757"/>
                    <a:pt x="880" y="755"/>
                    <a:pt x="879" y="755"/>
                  </a:cubicBezTo>
                  <a:cubicBezTo>
                    <a:pt x="877" y="754"/>
                    <a:pt x="876" y="754"/>
                    <a:pt x="875" y="755"/>
                  </a:cubicBezTo>
                  <a:cubicBezTo>
                    <a:pt x="872" y="756"/>
                    <a:pt x="873" y="756"/>
                    <a:pt x="872" y="757"/>
                  </a:cubicBezTo>
                  <a:moveTo>
                    <a:pt x="968" y="757"/>
                  </a:moveTo>
                  <a:cubicBezTo>
                    <a:pt x="965" y="762"/>
                    <a:pt x="959" y="766"/>
                    <a:pt x="955" y="769"/>
                  </a:cubicBezTo>
                  <a:cubicBezTo>
                    <a:pt x="952" y="772"/>
                    <a:pt x="950" y="774"/>
                    <a:pt x="953" y="777"/>
                  </a:cubicBezTo>
                  <a:cubicBezTo>
                    <a:pt x="956" y="780"/>
                    <a:pt x="960" y="783"/>
                    <a:pt x="963" y="786"/>
                  </a:cubicBezTo>
                  <a:cubicBezTo>
                    <a:pt x="966" y="789"/>
                    <a:pt x="969" y="791"/>
                    <a:pt x="971" y="794"/>
                  </a:cubicBezTo>
                  <a:cubicBezTo>
                    <a:pt x="972" y="796"/>
                    <a:pt x="977" y="792"/>
                    <a:pt x="977" y="791"/>
                  </a:cubicBezTo>
                  <a:cubicBezTo>
                    <a:pt x="979" y="788"/>
                    <a:pt x="980" y="785"/>
                    <a:pt x="982" y="783"/>
                  </a:cubicBezTo>
                  <a:cubicBezTo>
                    <a:pt x="984" y="781"/>
                    <a:pt x="998" y="774"/>
                    <a:pt x="992" y="770"/>
                  </a:cubicBezTo>
                  <a:cubicBezTo>
                    <a:pt x="989" y="768"/>
                    <a:pt x="987" y="768"/>
                    <a:pt x="984" y="767"/>
                  </a:cubicBezTo>
                  <a:cubicBezTo>
                    <a:pt x="982" y="765"/>
                    <a:pt x="980" y="763"/>
                    <a:pt x="979" y="761"/>
                  </a:cubicBezTo>
                  <a:cubicBezTo>
                    <a:pt x="978" y="759"/>
                    <a:pt x="977" y="756"/>
                    <a:pt x="975" y="755"/>
                  </a:cubicBezTo>
                  <a:cubicBezTo>
                    <a:pt x="974" y="754"/>
                    <a:pt x="972" y="754"/>
                    <a:pt x="971" y="755"/>
                  </a:cubicBezTo>
                  <a:cubicBezTo>
                    <a:pt x="969" y="755"/>
                    <a:pt x="969" y="756"/>
                    <a:pt x="968" y="757"/>
                  </a:cubicBezTo>
                  <a:moveTo>
                    <a:pt x="1064" y="757"/>
                  </a:moveTo>
                  <a:cubicBezTo>
                    <a:pt x="1061" y="761"/>
                    <a:pt x="1057" y="764"/>
                    <a:pt x="1053" y="767"/>
                  </a:cubicBezTo>
                  <a:cubicBezTo>
                    <a:pt x="1050" y="770"/>
                    <a:pt x="1047" y="772"/>
                    <a:pt x="1050" y="775"/>
                  </a:cubicBezTo>
                  <a:cubicBezTo>
                    <a:pt x="1053" y="780"/>
                    <a:pt x="1056" y="784"/>
                    <a:pt x="1060" y="788"/>
                  </a:cubicBezTo>
                  <a:cubicBezTo>
                    <a:pt x="1062" y="790"/>
                    <a:pt x="1066" y="796"/>
                    <a:pt x="1070" y="793"/>
                  </a:cubicBezTo>
                  <a:cubicBezTo>
                    <a:pt x="1074" y="790"/>
                    <a:pt x="1075" y="785"/>
                    <a:pt x="1079" y="782"/>
                  </a:cubicBezTo>
                  <a:cubicBezTo>
                    <a:pt x="1082" y="780"/>
                    <a:pt x="1094" y="774"/>
                    <a:pt x="1087" y="770"/>
                  </a:cubicBezTo>
                  <a:cubicBezTo>
                    <a:pt x="1084" y="768"/>
                    <a:pt x="1082" y="768"/>
                    <a:pt x="1079" y="766"/>
                  </a:cubicBezTo>
                  <a:cubicBezTo>
                    <a:pt x="1077" y="765"/>
                    <a:pt x="1076" y="762"/>
                    <a:pt x="1074" y="760"/>
                  </a:cubicBezTo>
                  <a:cubicBezTo>
                    <a:pt x="1073" y="758"/>
                    <a:pt x="1072" y="756"/>
                    <a:pt x="1070" y="755"/>
                  </a:cubicBezTo>
                  <a:cubicBezTo>
                    <a:pt x="1069" y="754"/>
                    <a:pt x="1067" y="754"/>
                    <a:pt x="1066" y="755"/>
                  </a:cubicBezTo>
                  <a:cubicBezTo>
                    <a:pt x="1064" y="755"/>
                    <a:pt x="1065" y="756"/>
                    <a:pt x="1064" y="757"/>
                  </a:cubicBezTo>
                  <a:moveTo>
                    <a:pt x="1160" y="757"/>
                  </a:moveTo>
                  <a:cubicBezTo>
                    <a:pt x="1158" y="762"/>
                    <a:pt x="1136" y="773"/>
                    <a:pt x="1147" y="778"/>
                  </a:cubicBezTo>
                  <a:cubicBezTo>
                    <a:pt x="1150" y="780"/>
                    <a:pt x="1153" y="781"/>
                    <a:pt x="1155" y="784"/>
                  </a:cubicBezTo>
                  <a:cubicBezTo>
                    <a:pt x="1158" y="786"/>
                    <a:pt x="1159" y="789"/>
                    <a:pt x="1161" y="792"/>
                  </a:cubicBezTo>
                  <a:cubicBezTo>
                    <a:pt x="1166" y="797"/>
                    <a:pt x="1169" y="792"/>
                    <a:pt x="1170" y="788"/>
                  </a:cubicBezTo>
                  <a:cubicBezTo>
                    <a:pt x="1171" y="786"/>
                    <a:pt x="1172" y="784"/>
                    <a:pt x="1174" y="783"/>
                  </a:cubicBezTo>
                  <a:cubicBezTo>
                    <a:pt x="1176" y="780"/>
                    <a:pt x="1179" y="779"/>
                    <a:pt x="1182" y="777"/>
                  </a:cubicBezTo>
                  <a:cubicBezTo>
                    <a:pt x="1187" y="773"/>
                    <a:pt x="1182" y="769"/>
                    <a:pt x="1178" y="767"/>
                  </a:cubicBezTo>
                  <a:cubicBezTo>
                    <a:pt x="1174" y="765"/>
                    <a:pt x="1171" y="764"/>
                    <a:pt x="1170" y="759"/>
                  </a:cubicBezTo>
                  <a:cubicBezTo>
                    <a:pt x="1169" y="757"/>
                    <a:pt x="1168" y="755"/>
                    <a:pt x="1167" y="755"/>
                  </a:cubicBezTo>
                  <a:cubicBezTo>
                    <a:pt x="1165" y="754"/>
                    <a:pt x="1164" y="754"/>
                    <a:pt x="1163" y="755"/>
                  </a:cubicBezTo>
                  <a:cubicBezTo>
                    <a:pt x="1160" y="756"/>
                    <a:pt x="1161" y="756"/>
                    <a:pt x="1160" y="757"/>
                  </a:cubicBezTo>
                  <a:moveTo>
                    <a:pt x="1256" y="757"/>
                  </a:moveTo>
                  <a:cubicBezTo>
                    <a:pt x="1253" y="762"/>
                    <a:pt x="1247" y="766"/>
                    <a:pt x="1243" y="769"/>
                  </a:cubicBezTo>
                  <a:cubicBezTo>
                    <a:pt x="1240" y="772"/>
                    <a:pt x="1238" y="774"/>
                    <a:pt x="1241" y="777"/>
                  </a:cubicBezTo>
                  <a:cubicBezTo>
                    <a:pt x="1244" y="780"/>
                    <a:pt x="1248" y="783"/>
                    <a:pt x="1251" y="786"/>
                  </a:cubicBezTo>
                  <a:cubicBezTo>
                    <a:pt x="1254" y="789"/>
                    <a:pt x="1257" y="791"/>
                    <a:pt x="1259" y="794"/>
                  </a:cubicBezTo>
                  <a:cubicBezTo>
                    <a:pt x="1260" y="796"/>
                    <a:pt x="1265" y="792"/>
                    <a:pt x="1265" y="791"/>
                  </a:cubicBezTo>
                  <a:cubicBezTo>
                    <a:pt x="1267" y="788"/>
                    <a:pt x="1268" y="785"/>
                    <a:pt x="1270" y="783"/>
                  </a:cubicBezTo>
                  <a:cubicBezTo>
                    <a:pt x="1272" y="781"/>
                    <a:pt x="1286" y="774"/>
                    <a:pt x="1280" y="770"/>
                  </a:cubicBezTo>
                  <a:cubicBezTo>
                    <a:pt x="1277" y="768"/>
                    <a:pt x="1275" y="768"/>
                    <a:pt x="1272" y="767"/>
                  </a:cubicBezTo>
                  <a:cubicBezTo>
                    <a:pt x="1270" y="765"/>
                    <a:pt x="1268" y="763"/>
                    <a:pt x="1267" y="761"/>
                  </a:cubicBezTo>
                  <a:cubicBezTo>
                    <a:pt x="1266" y="759"/>
                    <a:pt x="1265" y="756"/>
                    <a:pt x="1263" y="755"/>
                  </a:cubicBezTo>
                  <a:cubicBezTo>
                    <a:pt x="1262" y="754"/>
                    <a:pt x="1260" y="754"/>
                    <a:pt x="1259" y="755"/>
                  </a:cubicBezTo>
                  <a:cubicBezTo>
                    <a:pt x="1257" y="755"/>
                    <a:pt x="1257" y="756"/>
                    <a:pt x="1256" y="757"/>
                  </a:cubicBezTo>
                  <a:moveTo>
                    <a:pt x="1352" y="757"/>
                  </a:moveTo>
                  <a:cubicBezTo>
                    <a:pt x="1349" y="761"/>
                    <a:pt x="1345" y="764"/>
                    <a:pt x="1341" y="767"/>
                  </a:cubicBezTo>
                  <a:cubicBezTo>
                    <a:pt x="1338" y="770"/>
                    <a:pt x="1335" y="772"/>
                    <a:pt x="1338" y="775"/>
                  </a:cubicBezTo>
                  <a:cubicBezTo>
                    <a:pt x="1341" y="780"/>
                    <a:pt x="1344" y="784"/>
                    <a:pt x="1348" y="788"/>
                  </a:cubicBezTo>
                  <a:cubicBezTo>
                    <a:pt x="1350" y="790"/>
                    <a:pt x="1354" y="796"/>
                    <a:pt x="1358" y="793"/>
                  </a:cubicBezTo>
                  <a:cubicBezTo>
                    <a:pt x="1362" y="790"/>
                    <a:pt x="1363" y="785"/>
                    <a:pt x="1367" y="782"/>
                  </a:cubicBezTo>
                  <a:cubicBezTo>
                    <a:pt x="1370" y="780"/>
                    <a:pt x="1382" y="774"/>
                    <a:pt x="1375" y="770"/>
                  </a:cubicBezTo>
                  <a:cubicBezTo>
                    <a:pt x="1372" y="768"/>
                    <a:pt x="1370" y="768"/>
                    <a:pt x="1367" y="766"/>
                  </a:cubicBezTo>
                  <a:cubicBezTo>
                    <a:pt x="1365" y="765"/>
                    <a:pt x="1364" y="762"/>
                    <a:pt x="1362" y="760"/>
                  </a:cubicBezTo>
                  <a:cubicBezTo>
                    <a:pt x="1361" y="758"/>
                    <a:pt x="1360" y="756"/>
                    <a:pt x="1358" y="755"/>
                  </a:cubicBezTo>
                  <a:cubicBezTo>
                    <a:pt x="1357" y="754"/>
                    <a:pt x="1355" y="754"/>
                    <a:pt x="1354" y="755"/>
                  </a:cubicBezTo>
                  <a:cubicBezTo>
                    <a:pt x="1352" y="755"/>
                    <a:pt x="1353" y="756"/>
                    <a:pt x="1352" y="757"/>
                  </a:cubicBezTo>
                  <a:moveTo>
                    <a:pt x="1448" y="757"/>
                  </a:moveTo>
                  <a:cubicBezTo>
                    <a:pt x="1446" y="762"/>
                    <a:pt x="1424" y="773"/>
                    <a:pt x="1435" y="778"/>
                  </a:cubicBezTo>
                  <a:cubicBezTo>
                    <a:pt x="1438" y="780"/>
                    <a:pt x="1441" y="781"/>
                    <a:pt x="1443" y="784"/>
                  </a:cubicBezTo>
                  <a:cubicBezTo>
                    <a:pt x="1446" y="786"/>
                    <a:pt x="1447" y="789"/>
                    <a:pt x="1449" y="792"/>
                  </a:cubicBezTo>
                  <a:cubicBezTo>
                    <a:pt x="1454" y="797"/>
                    <a:pt x="1457" y="792"/>
                    <a:pt x="1458" y="788"/>
                  </a:cubicBezTo>
                  <a:cubicBezTo>
                    <a:pt x="1459" y="786"/>
                    <a:pt x="1460" y="784"/>
                    <a:pt x="1462" y="783"/>
                  </a:cubicBezTo>
                  <a:cubicBezTo>
                    <a:pt x="1464" y="780"/>
                    <a:pt x="1467" y="779"/>
                    <a:pt x="1470" y="777"/>
                  </a:cubicBezTo>
                  <a:cubicBezTo>
                    <a:pt x="1475" y="773"/>
                    <a:pt x="1470" y="769"/>
                    <a:pt x="1466" y="767"/>
                  </a:cubicBezTo>
                  <a:cubicBezTo>
                    <a:pt x="1462" y="765"/>
                    <a:pt x="1459" y="764"/>
                    <a:pt x="1458" y="759"/>
                  </a:cubicBezTo>
                  <a:cubicBezTo>
                    <a:pt x="1457" y="757"/>
                    <a:pt x="1456" y="755"/>
                    <a:pt x="1455" y="755"/>
                  </a:cubicBezTo>
                  <a:cubicBezTo>
                    <a:pt x="1453" y="754"/>
                    <a:pt x="1452" y="754"/>
                    <a:pt x="1451" y="755"/>
                  </a:cubicBezTo>
                  <a:cubicBezTo>
                    <a:pt x="1448" y="756"/>
                    <a:pt x="1449" y="756"/>
                    <a:pt x="1448" y="757"/>
                  </a:cubicBezTo>
                  <a:moveTo>
                    <a:pt x="1544" y="757"/>
                  </a:moveTo>
                  <a:cubicBezTo>
                    <a:pt x="1541" y="762"/>
                    <a:pt x="1535" y="766"/>
                    <a:pt x="1531" y="769"/>
                  </a:cubicBezTo>
                  <a:cubicBezTo>
                    <a:pt x="1528" y="772"/>
                    <a:pt x="1526" y="774"/>
                    <a:pt x="1529" y="777"/>
                  </a:cubicBezTo>
                  <a:cubicBezTo>
                    <a:pt x="1532" y="780"/>
                    <a:pt x="1536" y="783"/>
                    <a:pt x="1539" y="786"/>
                  </a:cubicBezTo>
                  <a:cubicBezTo>
                    <a:pt x="1542" y="789"/>
                    <a:pt x="1545" y="791"/>
                    <a:pt x="1547" y="794"/>
                  </a:cubicBezTo>
                  <a:cubicBezTo>
                    <a:pt x="1548" y="796"/>
                    <a:pt x="1553" y="792"/>
                    <a:pt x="1553" y="791"/>
                  </a:cubicBezTo>
                  <a:cubicBezTo>
                    <a:pt x="1555" y="788"/>
                    <a:pt x="1556" y="785"/>
                    <a:pt x="1558" y="783"/>
                  </a:cubicBezTo>
                  <a:cubicBezTo>
                    <a:pt x="1560" y="781"/>
                    <a:pt x="1574" y="774"/>
                    <a:pt x="1568" y="770"/>
                  </a:cubicBezTo>
                  <a:cubicBezTo>
                    <a:pt x="1565" y="768"/>
                    <a:pt x="1563" y="768"/>
                    <a:pt x="1560" y="767"/>
                  </a:cubicBezTo>
                  <a:cubicBezTo>
                    <a:pt x="1558" y="765"/>
                    <a:pt x="1556" y="763"/>
                    <a:pt x="1555" y="761"/>
                  </a:cubicBezTo>
                  <a:cubicBezTo>
                    <a:pt x="1554" y="759"/>
                    <a:pt x="1553" y="756"/>
                    <a:pt x="1551" y="755"/>
                  </a:cubicBezTo>
                  <a:cubicBezTo>
                    <a:pt x="1550" y="754"/>
                    <a:pt x="1548" y="754"/>
                    <a:pt x="1547" y="755"/>
                  </a:cubicBezTo>
                  <a:cubicBezTo>
                    <a:pt x="1545" y="755"/>
                    <a:pt x="1545" y="756"/>
                    <a:pt x="1544" y="757"/>
                  </a:cubicBezTo>
                  <a:moveTo>
                    <a:pt x="1640" y="757"/>
                  </a:moveTo>
                  <a:cubicBezTo>
                    <a:pt x="1637" y="761"/>
                    <a:pt x="1633" y="764"/>
                    <a:pt x="1629" y="767"/>
                  </a:cubicBezTo>
                  <a:cubicBezTo>
                    <a:pt x="1626" y="770"/>
                    <a:pt x="1623" y="772"/>
                    <a:pt x="1626" y="775"/>
                  </a:cubicBezTo>
                  <a:cubicBezTo>
                    <a:pt x="1629" y="780"/>
                    <a:pt x="1632" y="784"/>
                    <a:pt x="1636" y="788"/>
                  </a:cubicBezTo>
                  <a:cubicBezTo>
                    <a:pt x="1638" y="790"/>
                    <a:pt x="1642" y="796"/>
                    <a:pt x="1646" y="793"/>
                  </a:cubicBezTo>
                  <a:cubicBezTo>
                    <a:pt x="1650" y="790"/>
                    <a:pt x="1651" y="785"/>
                    <a:pt x="1655" y="782"/>
                  </a:cubicBezTo>
                  <a:cubicBezTo>
                    <a:pt x="1658" y="780"/>
                    <a:pt x="1670" y="774"/>
                    <a:pt x="1663" y="770"/>
                  </a:cubicBezTo>
                  <a:cubicBezTo>
                    <a:pt x="1660" y="768"/>
                    <a:pt x="1658" y="768"/>
                    <a:pt x="1655" y="766"/>
                  </a:cubicBezTo>
                  <a:cubicBezTo>
                    <a:pt x="1653" y="765"/>
                    <a:pt x="1652" y="762"/>
                    <a:pt x="1650" y="760"/>
                  </a:cubicBezTo>
                  <a:cubicBezTo>
                    <a:pt x="1649" y="758"/>
                    <a:pt x="1648" y="756"/>
                    <a:pt x="1646" y="755"/>
                  </a:cubicBezTo>
                  <a:cubicBezTo>
                    <a:pt x="1645" y="754"/>
                    <a:pt x="1643" y="754"/>
                    <a:pt x="1642" y="755"/>
                  </a:cubicBezTo>
                  <a:cubicBezTo>
                    <a:pt x="1640" y="755"/>
                    <a:pt x="1641" y="756"/>
                    <a:pt x="1640" y="757"/>
                  </a:cubicBezTo>
                  <a:moveTo>
                    <a:pt x="1736" y="757"/>
                  </a:moveTo>
                  <a:cubicBezTo>
                    <a:pt x="1734" y="762"/>
                    <a:pt x="1712" y="773"/>
                    <a:pt x="1723" y="778"/>
                  </a:cubicBezTo>
                  <a:cubicBezTo>
                    <a:pt x="1726" y="780"/>
                    <a:pt x="1729" y="781"/>
                    <a:pt x="1731" y="784"/>
                  </a:cubicBezTo>
                  <a:cubicBezTo>
                    <a:pt x="1734" y="786"/>
                    <a:pt x="1735" y="789"/>
                    <a:pt x="1737" y="792"/>
                  </a:cubicBezTo>
                  <a:cubicBezTo>
                    <a:pt x="1742" y="797"/>
                    <a:pt x="1745" y="792"/>
                    <a:pt x="1746" y="788"/>
                  </a:cubicBezTo>
                  <a:cubicBezTo>
                    <a:pt x="1747" y="786"/>
                    <a:pt x="1748" y="784"/>
                    <a:pt x="1750" y="783"/>
                  </a:cubicBezTo>
                  <a:cubicBezTo>
                    <a:pt x="1752" y="780"/>
                    <a:pt x="1755" y="779"/>
                    <a:pt x="1758" y="777"/>
                  </a:cubicBezTo>
                  <a:cubicBezTo>
                    <a:pt x="1763" y="773"/>
                    <a:pt x="1758" y="769"/>
                    <a:pt x="1754" y="767"/>
                  </a:cubicBezTo>
                  <a:cubicBezTo>
                    <a:pt x="1750" y="765"/>
                    <a:pt x="1747" y="764"/>
                    <a:pt x="1746" y="759"/>
                  </a:cubicBezTo>
                  <a:cubicBezTo>
                    <a:pt x="1745" y="757"/>
                    <a:pt x="1744" y="755"/>
                    <a:pt x="1743" y="755"/>
                  </a:cubicBezTo>
                  <a:cubicBezTo>
                    <a:pt x="1741" y="754"/>
                    <a:pt x="1740" y="754"/>
                    <a:pt x="1739" y="755"/>
                  </a:cubicBezTo>
                  <a:cubicBezTo>
                    <a:pt x="1736" y="756"/>
                    <a:pt x="1737" y="756"/>
                    <a:pt x="1736" y="757"/>
                  </a:cubicBezTo>
                  <a:moveTo>
                    <a:pt x="1832" y="757"/>
                  </a:moveTo>
                  <a:cubicBezTo>
                    <a:pt x="1829" y="762"/>
                    <a:pt x="1823" y="766"/>
                    <a:pt x="1819" y="769"/>
                  </a:cubicBezTo>
                  <a:cubicBezTo>
                    <a:pt x="1816" y="772"/>
                    <a:pt x="1814" y="774"/>
                    <a:pt x="1817" y="777"/>
                  </a:cubicBezTo>
                  <a:cubicBezTo>
                    <a:pt x="1820" y="780"/>
                    <a:pt x="1824" y="783"/>
                    <a:pt x="1827" y="786"/>
                  </a:cubicBezTo>
                  <a:cubicBezTo>
                    <a:pt x="1830" y="789"/>
                    <a:pt x="1833" y="791"/>
                    <a:pt x="1835" y="794"/>
                  </a:cubicBezTo>
                  <a:cubicBezTo>
                    <a:pt x="1836" y="796"/>
                    <a:pt x="1841" y="792"/>
                    <a:pt x="1841" y="791"/>
                  </a:cubicBezTo>
                  <a:cubicBezTo>
                    <a:pt x="1843" y="788"/>
                    <a:pt x="1844" y="785"/>
                    <a:pt x="1846" y="783"/>
                  </a:cubicBezTo>
                  <a:cubicBezTo>
                    <a:pt x="1848" y="781"/>
                    <a:pt x="1862" y="774"/>
                    <a:pt x="1856" y="770"/>
                  </a:cubicBezTo>
                  <a:cubicBezTo>
                    <a:pt x="1853" y="768"/>
                    <a:pt x="1851" y="768"/>
                    <a:pt x="1848" y="767"/>
                  </a:cubicBezTo>
                  <a:cubicBezTo>
                    <a:pt x="1846" y="765"/>
                    <a:pt x="1844" y="763"/>
                    <a:pt x="1843" y="761"/>
                  </a:cubicBezTo>
                  <a:cubicBezTo>
                    <a:pt x="1842" y="759"/>
                    <a:pt x="1841" y="756"/>
                    <a:pt x="1839" y="755"/>
                  </a:cubicBezTo>
                  <a:cubicBezTo>
                    <a:pt x="1838" y="754"/>
                    <a:pt x="1836" y="754"/>
                    <a:pt x="1835" y="755"/>
                  </a:cubicBezTo>
                  <a:cubicBezTo>
                    <a:pt x="1833" y="755"/>
                    <a:pt x="1833" y="756"/>
                    <a:pt x="1832" y="757"/>
                  </a:cubicBezTo>
                  <a:moveTo>
                    <a:pt x="1928" y="757"/>
                  </a:moveTo>
                  <a:cubicBezTo>
                    <a:pt x="1925" y="761"/>
                    <a:pt x="1921" y="764"/>
                    <a:pt x="1917" y="767"/>
                  </a:cubicBezTo>
                  <a:cubicBezTo>
                    <a:pt x="1914" y="770"/>
                    <a:pt x="1911" y="772"/>
                    <a:pt x="1914" y="775"/>
                  </a:cubicBezTo>
                  <a:cubicBezTo>
                    <a:pt x="1917" y="780"/>
                    <a:pt x="1920" y="784"/>
                    <a:pt x="1924" y="788"/>
                  </a:cubicBezTo>
                  <a:cubicBezTo>
                    <a:pt x="1926" y="790"/>
                    <a:pt x="1930" y="796"/>
                    <a:pt x="1934" y="793"/>
                  </a:cubicBezTo>
                  <a:cubicBezTo>
                    <a:pt x="1938" y="790"/>
                    <a:pt x="1939" y="785"/>
                    <a:pt x="1943" y="782"/>
                  </a:cubicBezTo>
                  <a:cubicBezTo>
                    <a:pt x="1946" y="780"/>
                    <a:pt x="1958" y="774"/>
                    <a:pt x="1951" y="770"/>
                  </a:cubicBezTo>
                  <a:cubicBezTo>
                    <a:pt x="1948" y="768"/>
                    <a:pt x="1946" y="768"/>
                    <a:pt x="1943" y="766"/>
                  </a:cubicBezTo>
                  <a:cubicBezTo>
                    <a:pt x="1941" y="765"/>
                    <a:pt x="1940" y="762"/>
                    <a:pt x="1938" y="760"/>
                  </a:cubicBezTo>
                  <a:cubicBezTo>
                    <a:pt x="1937" y="758"/>
                    <a:pt x="1936" y="756"/>
                    <a:pt x="1934" y="755"/>
                  </a:cubicBezTo>
                  <a:cubicBezTo>
                    <a:pt x="1933" y="754"/>
                    <a:pt x="1931" y="754"/>
                    <a:pt x="1930" y="755"/>
                  </a:cubicBezTo>
                  <a:cubicBezTo>
                    <a:pt x="1928" y="755"/>
                    <a:pt x="1929" y="756"/>
                    <a:pt x="1928" y="757"/>
                  </a:cubicBezTo>
                  <a:moveTo>
                    <a:pt x="2024" y="757"/>
                  </a:moveTo>
                  <a:cubicBezTo>
                    <a:pt x="2022" y="762"/>
                    <a:pt x="2000" y="773"/>
                    <a:pt x="2011" y="778"/>
                  </a:cubicBezTo>
                  <a:cubicBezTo>
                    <a:pt x="2014" y="780"/>
                    <a:pt x="2017" y="781"/>
                    <a:pt x="2019" y="784"/>
                  </a:cubicBezTo>
                  <a:cubicBezTo>
                    <a:pt x="2022" y="786"/>
                    <a:pt x="2023" y="789"/>
                    <a:pt x="2025" y="792"/>
                  </a:cubicBezTo>
                  <a:cubicBezTo>
                    <a:pt x="2030" y="797"/>
                    <a:pt x="2033" y="792"/>
                    <a:pt x="2034" y="788"/>
                  </a:cubicBezTo>
                  <a:cubicBezTo>
                    <a:pt x="2035" y="786"/>
                    <a:pt x="2036" y="784"/>
                    <a:pt x="2038" y="783"/>
                  </a:cubicBezTo>
                  <a:cubicBezTo>
                    <a:pt x="2040" y="780"/>
                    <a:pt x="2043" y="779"/>
                    <a:pt x="2046" y="777"/>
                  </a:cubicBezTo>
                  <a:cubicBezTo>
                    <a:pt x="2051" y="773"/>
                    <a:pt x="2046" y="769"/>
                    <a:pt x="2042" y="767"/>
                  </a:cubicBezTo>
                  <a:cubicBezTo>
                    <a:pt x="2038" y="765"/>
                    <a:pt x="2035" y="764"/>
                    <a:pt x="2034" y="759"/>
                  </a:cubicBezTo>
                  <a:cubicBezTo>
                    <a:pt x="2033" y="757"/>
                    <a:pt x="2032" y="755"/>
                    <a:pt x="2031" y="755"/>
                  </a:cubicBezTo>
                  <a:cubicBezTo>
                    <a:pt x="2029" y="754"/>
                    <a:pt x="2028" y="754"/>
                    <a:pt x="2027" y="755"/>
                  </a:cubicBezTo>
                  <a:cubicBezTo>
                    <a:pt x="2024" y="756"/>
                    <a:pt x="2025" y="756"/>
                    <a:pt x="2024" y="757"/>
                  </a:cubicBezTo>
                  <a:moveTo>
                    <a:pt x="2120" y="757"/>
                  </a:moveTo>
                  <a:cubicBezTo>
                    <a:pt x="2117" y="762"/>
                    <a:pt x="2111" y="766"/>
                    <a:pt x="2107" y="769"/>
                  </a:cubicBezTo>
                  <a:cubicBezTo>
                    <a:pt x="2104" y="772"/>
                    <a:pt x="2102" y="774"/>
                    <a:pt x="2105" y="777"/>
                  </a:cubicBezTo>
                  <a:cubicBezTo>
                    <a:pt x="2108" y="780"/>
                    <a:pt x="2112" y="783"/>
                    <a:pt x="2115" y="786"/>
                  </a:cubicBezTo>
                  <a:cubicBezTo>
                    <a:pt x="2118" y="789"/>
                    <a:pt x="2121" y="791"/>
                    <a:pt x="2123" y="794"/>
                  </a:cubicBezTo>
                  <a:cubicBezTo>
                    <a:pt x="2124" y="796"/>
                    <a:pt x="2129" y="792"/>
                    <a:pt x="2129" y="791"/>
                  </a:cubicBezTo>
                  <a:cubicBezTo>
                    <a:pt x="2131" y="788"/>
                    <a:pt x="2132" y="785"/>
                    <a:pt x="2134" y="783"/>
                  </a:cubicBezTo>
                  <a:cubicBezTo>
                    <a:pt x="2136" y="781"/>
                    <a:pt x="2150" y="774"/>
                    <a:pt x="2144" y="770"/>
                  </a:cubicBezTo>
                  <a:cubicBezTo>
                    <a:pt x="2141" y="768"/>
                    <a:pt x="2139" y="768"/>
                    <a:pt x="2136" y="767"/>
                  </a:cubicBezTo>
                  <a:cubicBezTo>
                    <a:pt x="2134" y="765"/>
                    <a:pt x="2132" y="763"/>
                    <a:pt x="2131" y="761"/>
                  </a:cubicBezTo>
                  <a:cubicBezTo>
                    <a:pt x="2130" y="759"/>
                    <a:pt x="2129" y="756"/>
                    <a:pt x="2127" y="755"/>
                  </a:cubicBezTo>
                  <a:cubicBezTo>
                    <a:pt x="2126" y="754"/>
                    <a:pt x="2124" y="754"/>
                    <a:pt x="2123" y="755"/>
                  </a:cubicBezTo>
                  <a:cubicBezTo>
                    <a:pt x="2121" y="755"/>
                    <a:pt x="2121" y="756"/>
                    <a:pt x="2120" y="757"/>
                  </a:cubicBezTo>
                  <a:moveTo>
                    <a:pt x="193" y="850"/>
                  </a:moveTo>
                  <a:cubicBezTo>
                    <a:pt x="191" y="853"/>
                    <a:pt x="189" y="857"/>
                    <a:pt x="186" y="859"/>
                  </a:cubicBezTo>
                  <a:cubicBezTo>
                    <a:pt x="183" y="861"/>
                    <a:pt x="179" y="862"/>
                    <a:pt x="176" y="865"/>
                  </a:cubicBezTo>
                  <a:cubicBezTo>
                    <a:pt x="175" y="866"/>
                    <a:pt x="172" y="869"/>
                    <a:pt x="174" y="870"/>
                  </a:cubicBezTo>
                  <a:cubicBezTo>
                    <a:pt x="175" y="870"/>
                    <a:pt x="181" y="872"/>
                    <a:pt x="181" y="872"/>
                  </a:cubicBezTo>
                  <a:cubicBezTo>
                    <a:pt x="181" y="871"/>
                    <a:pt x="181" y="871"/>
                    <a:pt x="180" y="871"/>
                  </a:cubicBezTo>
                  <a:cubicBezTo>
                    <a:pt x="184" y="873"/>
                    <a:pt x="187" y="878"/>
                    <a:pt x="190" y="882"/>
                  </a:cubicBezTo>
                  <a:cubicBezTo>
                    <a:pt x="192" y="884"/>
                    <a:pt x="193" y="886"/>
                    <a:pt x="195" y="888"/>
                  </a:cubicBezTo>
                  <a:cubicBezTo>
                    <a:pt x="196" y="889"/>
                    <a:pt x="198" y="893"/>
                    <a:pt x="200" y="893"/>
                  </a:cubicBezTo>
                  <a:cubicBezTo>
                    <a:pt x="203" y="894"/>
                    <a:pt x="207" y="888"/>
                    <a:pt x="208" y="886"/>
                  </a:cubicBezTo>
                  <a:cubicBezTo>
                    <a:pt x="212" y="883"/>
                    <a:pt x="216" y="879"/>
                    <a:pt x="220" y="876"/>
                  </a:cubicBezTo>
                  <a:cubicBezTo>
                    <a:pt x="222" y="874"/>
                    <a:pt x="226" y="870"/>
                    <a:pt x="223" y="867"/>
                  </a:cubicBezTo>
                  <a:cubicBezTo>
                    <a:pt x="220" y="863"/>
                    <a:pt x="215" y="861"/>
                    <a:pt x="212" y="857"/>
                  </a:cubicBezTo>
                  <a:cubicBezTo>
                    <a:pt x="209" y="855"/>
                    <a:pt x="207" y="853"/>
                    <a:pt x="205" y="850"/>
                  </a:cubicBezTo>
                  <a:cubicBezTo>
                    <a:pt x="204" y="847"/>
                    <a:pt x="203" y="844"/>
                    <a:pt x="201" y="842"/>
                  </a:cubicBezTo>
                  <a:cubicBezTo>
                    <a:pt x="196" y="835"/>
                    <a:pt x="194" y="847"/>
                    <a:pt x="193" y="850"/>
                  </a:cubicBezTo>
                  <a:moveTo>
                    <a:pt x="2205" y="866"/>
                  </a:moveTo>
                  <a:cubicBezTo>
                    <a:pt x="2203" y="867"/>
                    <a:pt x="2200" y="868"/>
                    <a:pt x="2200" y="871"/>
                  </a:cubicBezTo>
                  <a:cubicBezTo>
                    <a:pt x="2200" y="874"/>
                    <a:pt x="2201" y="874"/>
                    <a:pt x="2203" y="876"/>
                  </a:cubicBezTo>
                  <a:cubicBezTo>
                    <a:pt x="2207" y="879"/>
                    <a:pt x="2212" y="881"/>
                    <a:pt x="2215" y="885"/>
                  </a:cubicBezTo>
                  <a:cubicBezTo>
                    <a:pt x="2217" y="887"/>
                    <a:pt x="2219" y="890"/>
                    <a:pt x="2221" y="889"/>
                  </a:cubicBezTo>
                  <a:cubicBezTo>
                    <a:pt x="2223" y="888"/>
                    <a:pt x="2224" y="885"/>
                    <a:pt x="2226" y="883"/>
                  </a:cubicBezTo>
                  <a:cubicBezTo>
                    <a:pt x="2230" y="879"/>
                    <a:pt x="2236" y="875"/>
                    <a:pt x="2241" y="871"/>
                  </a:cubicBezTo>
                  <a:cubicBezTo>
                    <a:pt x="2240" y="872"/>
                    <a:pt x="2247" y="871"/>
                    <a:pt x="2245" y="869"/>
                  </a:cubicBezTo>
                  <a:cubicBezTo>
                    <a:pt x="2244" y="868"/>
                    <a:pt x="2242" y="866"/>
                    <a:pt x="2241" y="865"/>
                  </a:cubicBezTo>
                  <a:cubicBezTo>
                    <a:pt x="2236" y="860"/>
                    <a:pt x="2231" y="855"/>
                    <a:pt x="2226" y="850"/>
                  </a:cubicBezTo>
                  <a:cubicBezTo>
                    <a:pt x="2225" y="849"/>
                    <a:pt x="2223" y="847"/>
                    <a:pt x="2221" y="846"/>
                  </a:cubicBezTo>
                  <a:cubicBezTo>
                    <a:pt x="2220" y="845"/>
                    <a:pt x="2218" y="849"/>
                    <a:pt x="2217" y="849"/>
                  </a:cubicBezTo>
                  <a:cubicBezTo>
                    <a:pt x="2214" y="853"/>
                    <a:pt x="2212" y="856"/>
                    <a:pt x="2210" y="859"/>
                  </a:cubicBezTo>
                  <a:cubicBezTo>
                    <a:pt x="2208" y="861"/>
                    <a:pt x="2207" y="865"/>
                    <a:pt x="2205" y="866"/>
                  </a:cubicBezTo>
                  <a:moveTo>
                    <a:pt x="296" y="853"/>
                  </a:moveTo>
                  <a:cubicBezTo>
                    <a:pt x="293" y="858"/>
                    <a:pt x="288" y="862"/>
                    <a:pt x="283" y="866"/>
                  </a:cubicBezTo>
                  <a:cubicBezTo>
                    <a:pt x="281" y="867"/>
                    <a:pt x="280" y="868"/>
                    <a:pt x="280" y="871"/>
                  </a:cubicBezTo>
                  <a:cubicBezTo>
                    <a:pt x="281" y="874"/>
                    <a:pt x="284" y="876"/>
                    <a:pt x="286" y="877"/>
                  </a:cubicBezTo>
                  <a:cubicBezTo>
                    <a:pt x="288" y="878"/>
                    <a:pt x="289" y="878"/>
                    <a:pt x="291" y="880"/>
                  </a:cubicBezTo>
                  <a:cubicBezTo>
                    <a:pt x="293" y="883"/>
                    <a:pt x="295" y="886"/>
                    <a:pt x="298" y="889"/>
                  </a:cubicBezTo>
                  <a:cubicBezTo>
                    <a:pt x="300" y="890"/>
                    <a:pt x="303" y="890"/>
                    <a:pt x="304" y="888"/>
                  </a:cubicBezTo>
                  <a:cubicBezTo>
                    <a:pt x="305" y="887"/>
                    <a:pt x="308" y="884"/>
                    <a:pt x="307" y="883"/>
                  </a:cubicBezTo>
                  <a:cubicBezTo>
                    <a:pt x="307" y="883"/>
                    <a:pt x="306" y="884"/>
                    <a:pt x="306" y="884"/>
                  </a:cubicBezTo>
                  <a:cubicBezTo>
                    <a:pt x="309" y="880"/>
                    <a:pt x="314" y="877"/>
                    <a:pt x="318" y="873"/>
                  </a:cubicBezTo>
                  <a:cubicBezTo>
                    <a:pt x="322" y="869"/>
                    <a:pt x="318" y="866"/>
                    <a:pt x="315" y="864"/>
                  </a:cubicBezTo>
                  <a:cubicBezTo>
                    <a:pt x="310" y="861"/>
                    <a:pt x="308" y="859"/>
                    <a:pt x="306" y="854"/>
                  </a:cubicBezTo>
                  <a:cubicBezTo>
                    <a:pt x="305" y="852"/>
                    <a:pt x="304" y="851"/>
                    <a:pt x="302" y="850"/>
                  </a:cubicBezTo>
                  <a:cubicBezTo>
                    <a:pt x="301" y="850"/>
                    <a:pt x="300" y="850"/>
                    <a:pt x="299" y="850"/>
                  </a:cubicBezTo>
                  <a:cubicBezTo>
                    <a:pt x="296" y="851"/>
                    <a:pt x="297" y="851"/>
                    <a:pt x="296" y="853"/>
                  </a:cubicBezTo>
                  <a:moveTo>
                    <a:pt x="392" y="853"/>
                  </a:moveTo>
                  <a:cubicBezTo>
                    <a:pt x="389" y="857"/>
                    <a:pt x="385" y="860"/>
                    <a:pt x="381" y="864"/>
                  </a:cubicBezTo>
                  <a:cubicBezTo>
                    <a:pt x="378" y="867"/>
                    <a:pt x="375" y="870"/>
                    <a:pt x="379" y="874"/>
                  </a:cubicBezTo>
                  <a:cubicBezTo>
                    <a:pt x="381" y="876"/>
                    <a:pt x="383" y="878"/>
                    <a:pt x="385" y="880"/>
                  </a:cubicBezTo>
                  <a:cubicBezTo>
                    <a:pt x="388" y="882"/>
                    <a:pt x="390" y="885"/>
                    <a:pt x="392" y="887"/>
                  </a:cubicBezTo>
                  <a:cubicBezTo>
                    <a:pt x="394" y="889"/>
                    <a:pt x="397" y="891"/>
                    <a:pt x="399" y="890"/>
                  </a:cubicBezTo>
                  <a:cubicBezTo>
                    <a:pt x="400" y="889"/>
                    <a:pt x="400" y="886"/>
                    <a:pt x="401" y="885"/>
                  </a:cubicBezTo>
                  <a:cubicBezTo>
                    <a:pt x="403" y="880"/>
                    <a:pt x="410" y="878"/>
                    <a:pt x="414" y="875"/>
                  </a:cubicBezTo>
                  <a:cubicBezTo>
                    <a:pt x="418" y="871"/>
                    <a:pt x="416" y="867"/>
                    <a:pt x="412" y="864"/>
                  </a:cubicBezTo>
                  <a:cubicBezTo>
                    <a:pt x="407" y="862"/>
                    <a:pt x="404" y="859"/>
                    <a:pt x="402" y="854"/>
                  </a:cubicBezTo>
                  <a:cubicBezTo>
                    <a:pt x="401" y="853"/>
                    <a:pt x="400" y="851"/>
                    <a:pt x="398" y="850"/>
                  </a:cubicBezTo>
                  <a:cubicBezTo>
                    <a:pt x="397" y="850"/>
                    <a:pt x="395" y="850"/>
                    <a:pt x="394" y="851"/>
                  </a:cubicBezTo>
                  <a:cubicBezTo>
                    <a:pt x="392" y="851"/>
                    <a:pt x="393" y="851"/>
                    <a:pt x="392" y="853"/>
                  </a:cubicBezTo>
                  <a:moveTo>
                    <a:pt x="488" y="853"/>
                  </a:moveTo>
                  <a:cubicBezTo>
                    <a:pt x="485" y="858"/>
                    <a:pt x="480" y="861"/>
                    <a:pt x="476" y="865"/>
                  </a:cubicBezTo>
                  <a:cubicBezTo>
                    <a:pt x="472" y="868"/>
                    <a:pt x="472" y="869"/>
                    <a:pt x="475" y="873"/>
                  </a:cubicBezTo>
                  <a:cubicBezTo>
                    <a:pt x="478" y="878"/>
                    <a:pt x="482" y="882"/>
                    <a:pt x="486" y="885"/>
                  </a:cubicBezTo>
                  <a:cubicBezTo>
                    <a:pt x="489" y="888"/>
                    <a:pt x="491" y="892"/>
                    <a:pt x="495" y="888"/>
                  </a:cubicBezTo>
                  <a:cubicBezTo>
                    <a:pt x="499" y="885"/>
                    <a:pt x="500" y="880"/>
                    <a:pt x="504" y="878"/>
                  </a:cubicBezTo>
                  <a:cubicBezTo>
                    <a:pt x="506" y="876"/>
                    <a:pt x="509" y="876"/>
                    <a:pt x="511" y="873"/>
                  </a:cubicBezTo>
                  <a:cubicBezTo>
                    <a:pt x="513" y="871"/>
                    <a:pt x="512" y="868"/>
                    <a:pt x="510" y="866"/>
                  </a:cubicBezTo>
                  <a:cubicBezTo>
                    <a:pt x="508" y="864"/>
                    <a:pt x="506" y="863"/>
                    <a:pt x="504" y="862"/>
                  </a:cubicBezTo>
                  <a:cubicBezTo>
                    <a:pt x="501" y="861"/>
                    <a:pt x="499" y="858"/>
                    <a:pt x="498" y="856"/>
                  </a:cubicBezTo>
                  <a:cubicBezTo>
                    <a:pt x="497" y="854"/>
                    <a:pt x="496" y="851"/>
                    <a:pt x="494" y="850"/>
                  </a:cubicBezTo>
                  <a:cubicBezTo>
                    <a:pt x="493" y="850"/>
                    <a:pt x="491" y="850"/>
                    <a:pt x="490" y="850"/>
                  </a:cubicBezTo>
                  <a:cubicBezTo>
                    <a:pt x="488" y="851"/>
                    <a:pt x="489" y="851"/>
                    <a:pt x="488" y="853"/>
                  </a:cubicBezTo>
                  <a:moveTo>
                    <a:pt x="584" y="853"/>
                  </a:moveTo>
                  <a:cubicBezTo>
                    <a:pt x="581" y="859"/>
                    <a:pt x="575" y="862"/>
                    <a:pt x="570" y="867"/>
                  </a:cubicBezTo>
                  <a:cubicBezTo>
                    <a:pt x="567" y="871"/>
                    <a:pt x="568" y="872"/>
                    <a:pt x="571" y="876"/>
                  </a:cubicBezTo>
                  <a:cubicBezTo>
                    <a:pt x="575" y="880"/>
                    <a:pt x="580" y="884"/>
                    <a:pt x="584" y="887"/>
                  </a:cubicBezTo>
                  <a:cubicBezTo>
                    <a:pt x="586" y="888"/>
                    <a:pt x="588" y="889"/>
                    <a:pt x="590" y="890"/>
                  </a:cubicBezTo>
                  <a:cubicBezTo>
                    <a:pt x="591" y="890"/>
                    <a:pt x="592" y="888"/>
                    <a:pt x="592" y="888"/>
                  </a:cubicBezTo>
                  <a:cubicBezTo>
                    <a:pt x="596" y="884"/>
                    <a:pt x="599" y="880"/>
                    <a:pt x="603" y="876"/>
                  </a:cubicBezTo>
                  <a:cubicBezTo>
                    <a:pt x="605" y="874"/>
                    <a:pt x="609" y="872"/>
                    <a:pt x="608" y="869"/>
                  </a:cubicBezTo>
                  <a:cubicBezTo>
                    <a:pt x="605" y="864"/>
                    <a:pt x="599" y="862"/>
                    <a:pt x="596" y="858"/>
                  </a:cubicBezTo>
                  <a:cubicBezTo>
                    <a:pt x="594" y="855"/>
                    <a:pt x="593" y="852"/>
                    <a:pt x="591" y="851"/>
                  </a:cubicBezTo>
                  <a:cubicBezTo>
                    <a:pt x="590" y="850"/>
                    <a:pt x="589" y="850"/>
                    <a:pt x="588" y="850"/>
                  </a:cubicBezTo>
                  <a:cubicBezTo>
                    <a:pt x="585" y="851"/>
                    <a:pt x="585" y="851"/>
                    <a:pt x="584" y="853"/>
                  </a:cubicBezTo>
                  <a:moveTo>
                    <a:pt x="680" y="853"/>
                  </a:moveTo>
                  <a:cubicBezTo>
                    <a:pt x="677" y="857"/>
                    <a:pt x="673" y="860"/>
                    <a:pt x="669" y="864"/>
                  </a:cubicBezTo>
                  <a:cubicBezTo>
                    <a:pt x="666" y="867"/>
                    <a:pt x="663" y="870"/>
                    <a:pt x="667" y="874"/>
                  </a:cubicBezTo>
                  <a:cubicBezTo>
                    <a:pt x="669" y="876"/>
                    <a:pt x="671" y="878"/>
                    <a:pt x="673" y="880"/>
                  </a:cubicBezTo>
                  <a:cubicBezTo>
                    <a:pt x="676" y="882"/>
                    <a:pt x="678" y="885"/>
                    <a:pt x="680" y="887"/>
                  </a:cubicBezTo>
                  <a:cubicBezTo>
                    <a:pt x="682" y="889"/>
                    <a:pt x="685" y="891"/>
                    <a:pt x="687" y="890"/>
                  </a:cubicBezTo>
                  <a:cubicBezTo>
                    <a:pt x="688" y="889"/>
                    <a:pt x="688" y="886"/>
                    <a:pt x="689" y="885"/>
                  </a:cubicBezTo>
                  <a:cubicBezTo>
                    <a:pt x="691" y="880"/>
                    <a:pt x="698" y="878"/>
                    <a:pt x="702" y="875"/>
                  </a:cubicBezTo>
                  <a:cubicBezTo>
                    <a:pt x="706" y="871"/>
                    <a:pt x="704" y="867"/>
                    <a:pt x="700" y="864"/>
                  </a:cubicBezTo>
                  <a:cubicBezTo>
                    <a:pt x="695" y="862"/>
                    <a:pt x="692" y="859"/>
                    <a:pt x="690" y="854"/>
                  </a:cubicBezTo>
                  <a:cubicBezTo>
                    <a:pt x="689" y="853"/>
                    <a:pt x="688" y="851"/>
                    <a:pt x="686" y="850"/>
                  </a:cubicBezTo>
                  <a:cubicBezTo>
                    <a:pt x="685" y="850"/>
                    <a:pt x="683" y="850"/>
                    <a:pt x="682" y="851"/>
                  </a:cubicBezTo>
                  <a:cubicBezTo>
                    <a:pt x="680" y="851"/>
                    <a:pt x="681" y="851"/>
                    <a:pt x="680" y="853"/>
                  </a:cubicBezTo>
                  <a:moveTo>
                    <a:pt x="776" y="853"/>
                  </a:moveTo>
                  <a:cubicBezTo>
                    <a:pt x="773" y="858"/>
                    <a:pt x="768" y="861"/>
                    <a:pt x="764" y="865"/>
                  </a:cubicBezTo>
                  <a:cubicBezTo>
                    <a:pt x="760" y="868"/>
                    <a:pt x="760" y="869"/>
                    <a:pt x="763" y="873"/>
                  </a:cubicBezTo>
                  <a:cubicBezTo>
                    <a:pt x="766" y="878"/>
                    <a:pt x="770" y="882"/>
                    <a:pt x="774" y="885"/>
                  </a:cubicBezTo>
                  <a:cubicBezTo>
                    <a:pt x="777" y="888"/>
                    <a:pt x="779" y="892"/>
                    <a:pt x="783" y="888"/>
                  </a:cubicBezTo>
                  <a:cubicBezTo>
                    <a:pt x="787" y="885"/>
                    <a:pt x="788" y="880"/>
                    <a:pt x="792" y="878"/>
                  </a:cubicBezTo>
                  <a:cubicBezTo>
                    <a:pt x="794" y="876"/>
                    <a:pt x="797" y="876"/>
                    <a:pt x="799" y="873"/>
                  </a:cubicBezTo>
                  <a:cubicBezTo>
                    <a:pt x="801" y="871"/>
                    <a:pt x="800" y="868"/>
                    <a:pt x="798" y="866"/>
                  </a:cubicBezTo>
                  <a:cubicBezTo>
                    <a:pt x="796" y="864"/>
                    <a:pt x="794" y="863"/>
                    <a:pt x="792" y="862"/>
                  </a:cubicBezTo>
                  <a:cubicBezTo>
                    <a:pt x="789" y="861"/>
                    <a:pt x="787" y="858"/>
                    <a:pt x="786" y="856"/>
                  </a:cubicBezTo>
                  <a:cubicBezTo>
                    <a:pt x="785" y="854"/>
                    <a:pt x="784" y="851"/>
                    <a:pt x="782" y="850"/>
                  </a:cubicBezTo>
                  <a:cubicBezTo>
                    <a:pt x="781" y="850"/>
                    <a:pt x="779" y="850"/>
                    <a:pt x="778" y="850"/>
                  </a:cubicBezTo>
                  <a:cubicBezTo>
                    <a:pt x="776" y="851"/>
                    <a:pt x="777" y="851"/>
                    <a:pt x="776" y="853"/>
                  </a:cubicBezTo>
                  <a:moveTo>
                    <a:pt x="872" y="853"/>
                  </a:moveTo>
                  <a:cubicBezTo>
                    <a:pt x="869" y="859"/>
                    <a:pt x="863" y="862"/>
                    <a:pt x="858" y="867"/>
                  </a:cubicBezTo>
                  <a:cubicBezTo>
                    <a:pt x="855" y="871"/>
                    <a:pt x="856" y="872"/>
                    <a:pt x="859" y="876"/>
                  </a:cubicBezTo>
                  <a:cubicBezTo>
                    <a:pt x="863" y="880"/>
                    <a:pt x="868" y="884"/>
                    <a:pt x="872" y="887"/>
                  </a:cubicBezTo>
                  <a:cubicBezTo>
                    <a:pt x="874" y="888"/>
                    <a:pt x="876" y="889"/>
                    <a:pt x="878" y="890"/>
                  </a:cubicBezTo>
                  <a:cubicBezTo>
                    <a:pt x="879" y="890"/>
                    <a:pt x="880" y="888"/>
                    <a:pt x="880" y="888"/>
                  </a:cubicBezTo>
                  <a:cubicBezTo>
                    <a:pt x="884" y="884"/>
                    <a:pt x="887" y="880"/>
                    <a:pt x="891" y="876"/>
                  </a:cubicBezTo>
                  <a:cubicBezTo>
                    <a:pt x="893" y="874"/>
                    <a:pt x="897" y="872"/>
                    <a:pt x="896" y="869"/>
                  </a:cubicBezTo>
                  <a:cubicBezTo>
                    <a:pt x="893" y="864"/>
                    <a:pt x="887" y="862"/>
                    <a:pt x="884" y="858"/>
                  </a:cubicBezTo>
                  <a:cubicBezTo>
                    <a:pt x="882" y="855"/>
                    <a:pt x="881" y="852"/>
                    <a:pt x="879" y="851"/>
                  </a:cubicBezTo>
                  <a:cubicBezTo>
                    <a:pt x="878" y="850"/>
                    <a:pt x="877" y="850"/>
                    <a:pt x="876" y="850"/>
                  </a:cubicBezTo>
                  <a:cubicBezTo>
                    <a:pt x="873" y="851"/>
                    <a:pt x="873" y="851"/>
                    <a:pt x="872" y="853"/>
                  </a:cubicBezTo>
                  <a:moveTo>
                    <a:pt x="968" y="853"/>
                  </a:moveTo>
                  <a:cubicBezTo>
                    <a:pt x="965" y="857"/>
                    <a:pt x="961" y="860"/>
                    <a:pt x="957" y="864"/>
                  </a:cubicBezTo>
                  <a:cubicBezTo>
                    <a:pt x="954" y="867"/>
                    <a:pt x="951" y="870"/>
                    <a:pt x="955" y="874"/>
                  </a:cubicBezTo>
                  <a:cubicBezTo>
                    <a:pt x="957" y="876"/>
                    <a:pt x="959" y="878"/>
                    <a:pt x="961" y="880"/>
                  </a:cubicBezTo>
                  <a:cubicBezTo>
                    <a:pt x="964" y="882"/>
                    <a:pt x="966" y="885"/>
                    <a:pt x="968" y="887"/>
                  </a:cubicBezTo>
                  <a:cubicBezTo>
                    <a:pt x="970" y="889"/>
                    <a:pt x="973" y="891"/>
                    <a:pt x="975" y="890"/>
                  </a:cubicBezTo>
                  <a:cubicBezTo>
                    <a:pt x="976" y="889"/>
                    <a:pt x="976" y="886"/>
                    <a:pt x="977" y="885"/>
                  </a:cubicBezTo>
                  <a:cubicBezTo>
                    <a:pt x="979" y="880"/>
                    <a:pt x="986" y="878"/>
                    <a:pt x="990" y="875"/>
                  </a:cubicBezTo>
                  <a:cubicBezTo>
                    <a:pt x="994" y="871"/>
                    <a:pt x="992" y="867"/>
                    <a:pt x="988" y="864"/>
                  </a:cubicBezTo>
                  <a:cubicBezTo>
                    <a:pt x="983" y="862"/>
                    <a:pt x="980" y="859"/>
                    <a:pt x="978" y="854"/>
                  </a:cubicBezTo>
                  <a:cubicBezTo>
                    <a:pt x="977" y="853"/>
                    <a:pt x="976" y="851"/>
                    <a:pt x="974" y="850"/>
                  </a:cubicBezTo>
                  <a:cubicBezTo>
                    <a:pt x="973" y="850"/>
                    <a:pt x="971" y="850"/>
                    <a:pt x="970" y="851"/>
                  </a:cubicBezTo>
                  <a:cubicBezTo>
                    <a:pt x="968" y="851"/>
                    <a:pt x="969" y="851"/>
                    <a:pt x="968" y="853"/>
                  </a:cubicBezTo>
                  <a:moveTo>
                    <a:pt x="1064" y="853"/>
                  </a:moveTo>
                  <a:cubicBezTo>
                    <a:pt x="1061" y="858"/>
                    <a:pt x="1056" y="861"/>
                    <a:pt x="1052" y="865"/>
                  </a:cubicBezTo>
                  <a:cubicBezTo>
                    <a:pt x="1048" y="868"/>
                    <a:pt x="1048" y="869"/>
                    <a:pt x="1051" y="873"/>
                  </a:cubicBezTo>
                  <a:cubicBezTo>
                    <a:pt x="1054" y="878"/>
                    <a:pt x="1058" y="882"/>
                    <a:pt x="1062" y="885"/>
                  </a:cubicBezTo>
                  <a:cubicBezTo>
                    <a:pt x="1065" y="888"/>
                    <a:pt x="1067" y="892"/>
                    <a:pt x="1071" y="888"/>
                  </a:cubicBezTo>
                  <a:cubicBezTo>
                    <a:pt x="1075" y="885"/>
                    <a:pt x="1076" y="880"/>
                    <a:pt x="1080" y="878"/>
                  </a:cubicBezTo>
                  <a:cubicBezTo>
                    <a:pt x="1082" y="876"/>
                    <a:pt x="1085" y="876"/>
                    <a:pt x="1087" y="873"/>
                  </a:cubicBezTo>
                  <a:cubicBezTo>
                    <a:pt x="1089" y="871"/>
                    <a:pt x="1088" y="868"/>
                    <a:pt x="1086" y="866"/>
                  </a:cubicBezTo>
                  <a:cubicBezTo>
                    <a:pt x="1084" y="864"/>
                    <a:pt x="1082" y="863"/>
                    <a:pt x="1080" y="862"/>
                  </a:cubicBezTo>
                  <a:cubicBezTo>
                    <a:pt x="1077" y="861"/>
                    <a:pt x="1075" y="858"/>
                    <a:pt x="1074" y="856"/>
                  </a:cubicBezTo>
                  <a:cubicBezTo>
                    <a:pt x="1073" y="854"/>
                    <a:pt x="1072" y="851"/>
                    <a:pt x="1070" y="850"/>
                  </a:cubicBezTo>
                  <a:cubicBezTo>
                    <a:pt x="1069" y="850"/>
                    <a:pt x="1067" y="850"/>
                    <a:pt x="1066" y="850"/>
                  </a:cubicBezTo>
                  <a:cubicBezTo>
                    <a:pt x="1064" y="851"/>
                    <a:pt x="1065" y="851"/>
                    <a:pt x="1064" y="853"/>
                  </a:cubicBezTo>
                  <a:moveTo>
                    <a:pt x="1160" y="853"/>
                  </a:moveTo>
                  <a:cubicBezTo>
                    <a:pt x="1157" y="859"/>
                    <a:pt x="1151" y="862"/>
                    <a:pt x="1146" y="867"/>
                  </a:cubicBezTo>
                  <a:cubicBezTo>
                    <a:pt x="1143" y="871"/>
                    <a:pt x="1144" y="872"/>
                    <a:pt x="1147" y="876"/>
                  </a:cubicBezTo>
                  <a:cubicBezTo>
                    <a:pt x="1151" y="880"/>
                    <a:pt x="1156" y="884"/>
                    <a:pt x="1160" y="887"/>
                  </a:cubicBezTo>
                  <a:cubicBezTo>
                    <a:pt x="1162" y="888"/>
                    <a:pt x="1164" y="889"/>
                    <a:pt x="1166" y="890"/>
                  </a:cubicBezTo>
                  <a:cubicBezTo>
                    <a:pt x="1167" y="890"/>
                    <a:pt x="1168" y="888"/>
                    <a:pt x="1168" y="888"/>
                  </a:cubicBezTo>
                  <a:cubicBezTo>
                    <a:pt x="1172" y="884"/>
                    <a:pt x="1175" y="880"/>
                    <a:pt x="1179" y="876"/>
                  </a:cubicBezTo>
                  <a:cubicBezTo>
                    <a:pt x="1181" y="874"/>
                    <a:pt x="1185" y="872"/>
                    <a:pt x="1184" y="869"/>
                  </a:cubicBezTo>
                  <a:cubicBezTo>
                    <a:pt x="1181" y="864"/>
                    <a:pt x="1175" y="862"/>
                    <a:pt x="1172" y="858"/>
                  </a:cubicBezTo>
                  <a:cubicBezTo>
                    <a:pt x="1170" y="855"/>
                    <a:pt x="1169" y="852"/>
                    <a:pt x="1167" y="851"/>
                  </a:cubicBezTo>
                  <a:cubicBezTo>
                    <a:pt x="1166" y="850"/>
                    <a:pt x="1165" y="850"/>
                    <a:pt x="1164" y="850"/>
                  </a:cubicBezTo>
                  <a:cubicBezTo>
                    <a:pt x="1161" y="851"/>
                    <a:pt x="1161" y="851"/>
                    <a:pt x="1160" y="853"/>
                  </a:cubicBezTo>
                  <a:moveTo>
                    <a:pt x="1256" y="853"/>
                  </a:moveTo>
                  <a:cubicBezTo>
                    <a:pt x="1253" y="857"/>
                    <a:pt x="1249" y="860"/>
                    <a:pt x="1245" y="864"/>
                  </a:cubicBezTo>
                  <a:cubicBezTo>
                    <a:pt x="1242" y="867"/>
                    <a:pt x="1239" y="870"/>
                    <a:pt x="1243" y="874"/>
                  </a:cubicBezTo>
                  <a:cubicBezTo>
                    <a:pt x="1245" y="876"/>
                    <a:pt x="1247" y="878"/>
                    <a:pt x="1249" y="880"/>
                  </a:cubicBezTo>
                  <a:cubicBezTo>
                    <a:pt x="1252" y="882"/>
                    <a:pt x="1254" y="885"/>
                    <a:pt x="1256" y="887"/>
                  </a:cubicBezTo>
                  <a:cubicBezTo>
                    <a:pt x="1258" y="889"/>
                    <a:pt x="1261" y="891"/>
                    <a:pt x="1263" y="890"/>
                  </a:cubicBezTo>
                  <a:cubicBezTo>
                    <a:pt x="1264" y="889"/>
                    <a:pt x="1264" y="886"/>
                    <a:pt x="1265" y="885"/>
                  </a:cubicBezTo>
                  <a:cubicBezTo>
                    <a:pt x="1267" y="880"/>
                    <a:pt x="1274" y="878"/>
                    <a:pt x="1278" y="875"/>
                  </a:cubicBezTo>
                  <a:cubicBezTo>
                    <a:pt x="1282" y="871"/>
                    <a:pt x="1280" y="867"/>
                    <a:pt x="1276" y="864"/>
                  </a:cubicBezTo>
                  <a:cubicBezTo>
                    <a:pt x="1271" y="862"/>
                    <a:pt x="1268" y="859"/>
                    <a:pt x="1266" y="854"/>
                  </a:cubicBezTo>
                  <a:cubicBezTo>
                    <a:pt x="1265" y="853"/>
                    <a:pt x="1264" y="851"/>
                    <a:pt x="1262" y="850"/>
                  </a:cubicBezTo>
                  <a:cubicBezTo>
                    <a:pt x="1261" y="850"/>
                    <a:pt x="1259" y="850"/>
                    <a:pt x="1258" y="851"/>
                  </a:cubicBezTo>
                  <a:cubicBezTo>
                    <a:pt x="1256" y="851"/>
                    <a:pt x="1257" y="851"/>
                    <a:pt x="1256" y="853"/>
                  </a:cubicBezTo>
                  <a:moveTo>
                    <a:pt x="1352" y="853"/>
                  </a:moveTo>
                  <a:cubicBezTo>
                    <a:pt x="1349" y="858"/>
                    <a:pt x="1344" y="861"/>
                    <a:pt x="1340" y="865"/>
                  </a:cubicBezTo>
                  <a:cubicBezTo>
                    <a:pt x="1336" y="868"/>
                    <a:pt x="1336" y="869"/>
                    <a:pt x="1339" y="873"/>
                  </a:cubicBezTo>
                  <a:cubicBezTo>
                    <a:pt x="1342" y="878"/>
                    <a:pt x="1346" y="882"/>
                    <a:pt x="1350" y="885"/>
                  </a:cubicBezTo>
                  <a:cubicBezTo>
                    <a:pt x="1353" y="888"/>
                    <a:pt x="1355" y="892"/>
                    <a:pt x="1359" y="888"/>
                  </a:cubicBezTo>
                  <a:cubicBezTo>
                    <a:pt x="1363" y="885"/>
                    <a:pt x="1364" y="880"/>
                    <a:pt x="1368" y="878"/>
                  </a:cubicBezTo>
                  <a:cubicBezTo>
                    <a:pt x="1370" y="876"/>
                    <a:pt x="1373" y="876"/>
                    <a:pt x="1375" y="873"/>
                  </a:cubicBezTo>
                  <a:cubicBezTo>
                    <a:pt x="1377" y="871"/>
                    <a:pt x="1376" y="868"/>
                    <a:pt x="1374" y="866"/>
                  </a:cubicBezTo>
                  <a:cubicBezTo>
                    <a:pt x="1372" y="864"/>
                    <a:pt x="1370" y="863"/>
                    <a:pt x="1368" y="862"/>
                  </a:cubicBezTo>
                  <a:cubicBezTo>
                    <a:pt x="1365" y="861"/>
                    <a:pt x="1363" y="858"/>
                    <a:pt x="1362" y="856"/>
                  </a:cubicBezTo>
                  <a:cubicBezTo>
                    <a:pt x="1361" y="854"/>
                    <a:pt x="1360" y="851"/>
                    <a:pt x="1358" y="850"/>
                  </a:cubicBezTo>
                  <a:cubicBezTo>
                    <a:pt x="1357" y="850"/>
                    <a:pt x="1355" y="850"/>
                    <a:pt x="1354" y="850"/>
                  </a:cubicBezTo>
                  <a:cubicBezTo>
                    <a:pt x="1352" y="851"/>
                    <a:pt x="1353" y="851"/>
                    <a:pt x="1352" y="853"/>
                  </a:cubicBezTo>
                  <a:moveTo>
                    <a:pt x="1448" y="853"/>
                  </a:moveTo>
                  <a:cubicBezTo>
                    <a:pt x="1445" y="859"/>
                    <a:pt x="1439" y="862"/>
                    <a:pt x="1434" y="867"/>
                  </a:cubicBezTo>
                  <a:cubicBezTo>
                    <a:pt x="1431" y="871"/>
                    <a:pt x="1432" y="872"/>
                    <a:pt x="1435" y="876"/>
                  </a:cubicBezTo>
                  <a:cubicBezTo>
                    <a:pt x="1439" y="880"/>
                    <a:pt x="1444" y="884"/>
                    <a:pt x="1448" y="887"/>
                  </a:cubicBezTo>
                  <a:cubicBezTo>
                    <a:pt x="1450" y="888"/>
                    <a:pt x="1452" y="889"/>
                    <a:pt x="1454" y="890"/>
                  </a:cubicBezTo>
                  <a:cubicBezTo>
                    <a:pt x="1455" y="890"/>
                    <a:pt x="1456" y="888"/>
                    <a:pt x="1456" y="888"/>
                  </a:cubicBezTo>
                  <a:cubicBezTo>
                    <a:pt x="1460" y="884"/>
                    <a:pt x="1463" y="880"/>
                    <a:pt x="1467" y="876"/>
                  </a:cubicBezTo>
                  <a:cubicBezTo>
                    <a:pt x="1469" y="874"/>
                    <a:pt x="1473" y="872"/>
                    <a:pt x="1472" y="869"/>
                  </a:cubicBezTo>
                  <a:cubicBezTo>
                    <a:pt x="1469" y="864"/>
                    <a:pt x="1463" y="862"/>
                    <a:pt x="1460" y="858"/>
                  </a:cubicBezTo>
                  <a:cubicBezTo>
                    <a:pt x="1458" y="855"/>
                    <a:pt x="1457" y="852"/>
                    <a:pt x="1455" y="851"/>
                  </a:cubicBezTo>
                  <a:cubicBezTo>
                    <a:pt x="1454" y="850"/>
                    <a:pt x="1453" y="850"/>
                    <a:pt x="1452" y="850"/>
                  </a:cubicBezTo>
                  <a:cubicBezTo>
                    <a:pt x="1449" y="851"/>
                    <a:pt x="1449" y="851"/>
                    <a:pt x="1448" y="853"/>
                  </a:cubicBezTo>
                  <a:moveTo>
                    <a:pt x="1544" y="853"/>
                  </a:moveTo>
                  <a:cubicBezTo>
                    <a:pt x="1541" y="857"/>
                    <a:pt x="1537" y="860"/>
                    <a:pt x="1533" y="864"/>
                  </a:cubicBezTo>
                  <a:cubicBezTo>
                    <a:pt x="1530" y="867"/>
                    <a:pt x="1527" y="870"/>
                    <a:pt x="1531" y="874"/>
                  </a:cubicBezTo>
                  <a:cubicBezTo>
                    <a:pt x="1533" y="876"/>
                    <a:pt x="1535" y="878"/>
                    <a:pt x="1537" y="880"/>
                  </a:cubicBezTo>
                  <a:cubicBezTo>
                    <a:pt x="1540" y="882"/>
                    <a:pt x="1542" y="885"/>
                    <a:pt x="1544" y="887"/>
                  </a:cubicBezTo>
                  <a:cubicBezTo>
                    <a:pt x="1546" y="889"/>
                    <a:pt x="1549" y="891"/>
                    <a:pt x="1551" y="890"/>
                  </a:cubicBezTo>
                  <a:cubicBezTo>
                    <a:pt x="1552" y="889"/>
                    <a:pt x="1552" y="886"/>
                    <a:pt x="1553" y="885"/>
                  </a:cubicBezTo>
                  <a:cubicBezTo>
                    <a:pt x="1555" y="880"/>
                    <a:pt x="1562" y="878"/>
                    <a:pt x="1566" y="875"/>
                  </a:cubicBezTo>
                  <a:cubicBezTo>
                    <a:pt x="1570" y="871"/>
                    <a:pt x="1568" y="867"/>
                    <a:pt x="1564" y="864"/>
                  </a:cubicBezTo>
                  <a:cubicBezTo>
                    <a:pt x="1559" y="862"/>
                    <a:pt x="1556" y="859"/>
                    <a:pt x="1554" y="854"/>
                  </a:cubicBezTo>
                  <a:cubicBezTo>
                    <a:pt x="1553" y="853"/>
                    <a:pt x="1552" y="851"/>
                    <a:pt x="1550" y="850"/>
                  </a:cubicBezTo>
                  <a:cubicBezTo>
                    <a:pt x="1549" y="850"/>
                    <a:pt x="1547" y="850"/>
                    <a:pt x="1546" y="851"/>
                  </a:cubicBezTo>
                  <a:cubicBezTo>
                    <a:pt x="1544" y="851"/>
                    <a:pt x="1545" y="851"/>
                    <a:pt x="1544" y="853"/>
                  </a:cubicBezTo>
                  <a:moveTo>
                    <a:pt x="1640" y="853"/>
                  </a:moveTo>
                  <a:cubicBezTo>
                    <a:pt x="1637" y="858"/>
                    <a:pt x="1632" y="861"/>
                    <a:pt x="1628" y="865"/>
                  </a:cubicBezTo>
                  <a:cubicBezTo>
                    <a:pt x="1624" y="868"/>
                    <a:pt x="1624" y="869"/>
                    <a:pt x="1627" y="873"/>
                  </a:cubicBezTo>
                  <a:cubicBezTo>
                    <a:pt x="1630" y="878"/>
                    <a:pt x="1634" y="882"/>
                    <a:pt x="1638" y="885"/>
                  </a:cubicBezTo>
                  <a:cubicBezTo>
                    <a:pt x="1641" y="888"/>
                    <a:pt x="1643" y="892"/>
                    <a:pt x="1647" y="888"/>
                  </a:cubicBezTo>
                  <a:cubicBezTo>
                    <a:pt x="1651" y="885"/>
                    <a:pt x="1652" y="880"/>
                    <a:pt x="1656" y="878"/>
                  </a:cubicBezTo>
                  <a:cubicBezTo>
                    <a:pt x="1658" y="876"/>
                    <a:pt x="1661" y="876"/>
                    <a:pt x="1663" y="873"/>
                  </a:cubicBezTo>
                  <a:cubicBezTo>
                    <a:pt x="1665" y="871"/>
                    <a:pt x="1664" y="868"/>
                    <a:pt x="1662" y="866"/>
                  </a:cubicBezTo>
                  <a:cubicBezTo>
                    <a:pt x="1660" y="864"/>
                    <a:pt x="1658" y="863"/>
                    <a:pt x="1656" y="862"/>
                  </a:cubicBezTo>
                  <a:cubicBezTo>
                    <a:pt x="1653" y="861"/>
                    <a:pt x="1651" y="858"/>
                    <a:pt x="1650" y="856"/>
                  </a:cubicBezTo>
                  <a:cubicBezTo>
                    <a:pt x="1649" y="854"/>
                    <a:pt x="1648" y="851"/>
                    <a:pt x="1646" y="850"/>
                  </a:cubicBezTo>
                  <a:cubicBezTo>
                    <a:pt x="1645" y="850"/>
                    <a:pt x="1643" y="850"/>
                    <a:pt x="1642" y="850"/>
                  </a:cubicBezTo>
                  <a:cubicBezTo>
                    <a:pt x="1640" y="851"/>
                    <a:pt x="1641" y="851"/>
                    <a:pt x="1640" y="853"/>
                  </a:cubicBezTo>
                  <a:moveTo>
                    <a:pt x="1736" y="853"/>
                  </a:moveTo>
                  <a:cubicBezTo>
                    <a:pt x="1733" y="859"/>
                    <a:pt x="1727" y="862"/>
                    <a:pt x="1722" y="867"/>
                  </a:cubicBezTo>
                  <a:cubicBezTo>
                    <a:pt x="1719" y="871"/>
                    <a:pt x="1720" y="872"/>
                    <a:pt x="1723" y="876"/>
                  </a:cubicBezTo>
                  <a:cubicBezTo>
                    <a:pt x="1727" y="880"/>
                    <a:pt x="1732" y="884"/>
                    <a:pt x="1736" y="887"/>
                  </a:cubicBezTo>
                  <a:cubicBezTo>
                    <a:pt x="1738" y="888"/>
                    <a:pt x="1740" y="889"/>
                    <a:pt x="1742" y="890"/>
                  </a:cubicBezTo>
                  <a:cubicBezTo>
                    <a:pt x="1743" y="890"/>
                    <a:pt x="1744" y="888"/>
                    <a:pt x="1744" y="888"/>
                  </a:cubicBezTo>
                  <a:cubicBezTo>
                    <a:pt x="1748" y="884"/>
                    <a:pt x="1751" y="880"/>
                    <a:pt x="1755" y="876"/>
                  </a:cubicBezTo>
                  <a:cubicBezTo>
                    <a:pt x="1757" y="874"/>
                    <a:pt x="1761" y="872"/>
                    <a:pt x="1760" y="869"/>
                  </a:cubicBezTo>
                  <a:cubicBezTo>
                    <a:pt x="1757" y="864"/>
                    <a:pt x="1751" y="862"/>
                    <a:pt x="1748" y="858"/>
                  </a:cubicBezTo>
                  <a:cubicBezTo>
                    <a:pt x="1746" y="855"/>
                    <a:pt x="1745" y="852"/>
                    <a:pt x="1743" y="851"/>
                  </a:cubicBezTo>
                  <a:cubicBezTo>
                    <a:pt x="1742" y="850"/>
                    <a:pt x="1741" y="850"/>
                    <a:pt x="1740" y="850"/>
                  </a:cubicBezTo>
                  <a:cubicBezTo>
                    <a:pt x="1737" y="851"/>
                    <a:pt x="1737" y="851"/>
                    <a:pt x="1736" y="853"/>
                  </a:cubicBezTo>
                  <a:moveTo>
                    <a:pt x="1832" y="853"/>
                  </a:moveTo>
                  <a:cubicBezTo>
                    <a:pt x="1829" y="857"/>
                    <a:pt x="1825" y="860"/>
                    <a:pt x="1821" y="864"/>
                  </a:cubicBezTo>
                  <a:cubicBezTo>
                    <a:pt x="1818" y="867"/>
                    <a:pt x="1815" y="870"/>
                    <a:pt x="1819" y="874"/>
                  </a:cubicBezTo>
                  <a:cubicBezTo>
                    <a:pt x="1821" y="876"/>
                    <a:pt x="1823" y="878"/>
                    <a:pt x="1825" y="880"/>
                  </a:cubicBezTo>
                  <a:cubicBezTo>
                    <a:pt x="1828" y="882"/>
                    <a:pt x="1830" y="885"/>
                    <a:pt x="1832" y="887"/>
                  </a:cubicBezTo>
                  <a:cubicBezTo>
                    <a:pt x="1834" y="889"/>
                    <a:pt x="1837" y="891"/>
                    <a:pt x="1839" y="890"/>
                  </a:cubicBezTo>
                  <a:cubicBezTo>
                    <a:pt x="1840" y="889"/>
                    <a:pt x="1840" y="886"/>
                    <a:pt x="1841" y="885"/>
                  </a:cubicBezTo>
                  <a:cubicBezTo>
                    <a:pt x="1843" y="880"/>
                    <a:pt x="1850" y="878"/>
                    <a:pt x="1854" y="875"/>
                  </a:cubicBezTo>
                  <a:cubicBezTo>
                    <a:pt x="1858" y="871"/>
                    <a:pt x="1856" y="867"/>
                    <a:pt x="1852" y="864"/>
                  </a:cubicBezTo>
                  <a:cubicBezTo>
                    <a:pt x="1847" y="862"/>
                    <a:pt x="1844" y="859"/>
                    <a:pt x="1842" y="854"/>
                  </a:cubicBezTo>
                  <a:cubicBezTo>
                    <a:pt x="1841" y="853"/>
                    <a:pt x="1840" y="851"/>
                    <a:pt x="1838" y="850"/>
                  </a:cubicBezTo>
                  <a:cubicBezTo>
                    <a:pt x="1837" y="850"/>
                    <a:pt x="1835" y="850"/>
                    <a:pt x="1834" y="851"/>
                  </a:cubicBezTo>
                  <a:cubicBezTo>
                    <a:pt x="1832" y="851"/>
                    <a:pt x="1833" y="851"/>
                    <a:pt x="1832" y="853"/>
                  </a:cubicBezTo>
                  <a:moveTo>
                    <a:pt x="1928" y="853"/>
                  </a:moveTo>
                  <a:cubicBezTo>
                    <a:pt x="1925" y="858"/>
                    <a:pt x="1920" y="861"/>
                    <a:pt x="1916" y="865"/>
                  </a:cubicBezTo>
                  <a:cubicBezTo>
                    <a:pt x="1912" y="868"/>
                    <a:pt x="1912" y="869"/>
                    <a:pt x="1915" y="873"/>
                  </a:cubicBezTo>
                  <a:cubicBezTo>
                    <a:pt x="1918" y="878"/>
                    <a:pt x="1922" y="882"/>
                    <a:pt x="1926" y="885"/>
                  </a:cubicBezTo>
                  <a:cubicBezTo>
                    <a:pt x="1929" y="888"/>
                    <a:pt x="1931" y="892"/>
                    <a:pt x="1935" y="888"/>
                  </a:cubicBezTo>
                  <a:cubicBezTo>
                    <a:pt x="1939" y="885"/>
                    <a:pt x="1940" y="880"/>
                    <a:pt x="1944" y="878"/>
                  </a:cubicBezTo>
                  <a:cubicBezTo>
                    <a:pt x="1946" y="876"/>
                    <a:pt x="1949" y="876"/>
                    <a:pt x="1951" y="873"/>
                  </a:cubicBezTo>
                  <a:cubicBezTo>
                    <a:pt x="1953" y="871"/>
                    <a:pt x="1952" y="868"/>
                    <a:pt x="1950" y="866"/>
                  </a:cubicBezTo>
                  <a:cubicBezTo>
                    <a:pt x="1948" y="864"/>
                    <a:pt x="1946" y="863"/>
                    <a:pt x="1944" y="862"/>
                  </a:cubicBezTo>
                  <a:cubicBezTo>
                    <a:pt x="1941" y="861"/>
                    <a:pt x="1939" y="858"/>
                    <a:pt x="1938" y="856"/>
                  </a:cubicBezTo>
                  <a:cubicBezTo>
                    <a:pt x="1937" y="854"/>
                    <a:pt x="1936" y="851"/>
                    <a:pt x="1934" y="850"/>
                  </a:cubicBezTo>
                  <a:cubicBezTo>
                    <a:pt x="1933" y="850"/>
                    <a:pt x="1931" y="850"/>
                    <a:pt x="1930" y="850"/>
                  </a:cubicBezTo>
                  <a:cubicBezTo>
                    <a:pt x="1928" y="851"/>
                    <a:pt x="1929" y="851"/>
                    <a:pt x="1928" y="853"/>
                  </a:cubicBezTo>
                  <a:moveTo>
                    <a:pt x="2024" y="853"/>
                  </a:moveTo>
                  <a:cubicBezTo>
                    <a:pt x="2021" y="859"/>
                    <a:pt x="2015" y="862"/>
                    <a:pt x="2010" y="867"/>
                  </a:cubicBezTo>
                  <a:cubicBezTo>
                    <a:pt x="2007" y="871"/>
                    <a:pt x="2008" y="872"/>
                    <a:pt x="2011" y="876"/>
                  </a:cubicBezTo>
                  <a:cubicBezTo>
                    <a:pt x="2015" y="880"/>
                    <a:pt x="2020" y="884"/>
                    <a:pt x="2024" y="887"/>
                  </a:cubicBezTo>
                  <a:cubicBezTo>
                    <a:pt x="2026" y="888"/>
                    <a:pt x="2028" y="889"/>
                    <a:pt x="2030" y="890"/>
                  </a:cubicBezTo>
                  <a:cubicBezTo>
                    <a:pt x="2031" y="890"/>
                    <a:pt x="2032" y="888"/>
                    <a:pt x="2032" y="888"/>
                  </a:cubicBezTo>
                  <a:cubicBezTo>
                    <a:pt x="2036" y="884"/>
                    <a:pt x="2039" y="880"/>
                    <a:pt x="2043" y="876"/>
                  </a:cubicBezTo>
                  <a:cubicBezTo>
                    <a:pt x="2045" y="874"/>
                    <a:pt x="2049" y="872"/>
                    <a:pt x="2048" y="869"/>
                  </a:cubicBezTo>
                  <a:cubicBezTo>
                    <a:pt x="2045" y="864"/>
                    <a:pt x="2039" y="862"/>
                    <a:pt x="2036" y="858"/>
                  </a:cubicBezTo>
                  <a:cubicBezTo>
                    <a:pt x="2034" y="855"/>
                    <a:pt x="2033" y="852"/>
                    <a:pt x="2031" y="851"/>
                  </a:cubicBezTo>
                  <a:cubicBezTo>
                    <a:pt x="2030" y="850"/>
                    <a:pt x="2029" y="850"/>
                    <a:pt x="2028" y="850"/>
                  </a:cubicBezTo>
                  <a:cubicBezTo>
                    <a:pt x="2025" y="851"/>
                    <a:pt x="2025" y="851"/>
                    <a:pt x="2024" y="853"/>
                  </a:cubicBezTo>
                  <a:moveTo>
                    <a:pt x="2120" y="853"/>
                  </a:moveTo>
                  <a:cubicBezTo>
                    <a:pt x="2117" y="857"/>
                    <a:pt x="2113" y="860"/>
                    <a:pt x="2109" y="864"/>
                  </a:cubicBezTo>
                  <a:cubicBezTo>
                    <a:pt x="2106" y="867"/>
                    <a:pt x="2103" y="870"/>
                    <a:pt x="2107" y="874"/>
                  </a:cubicBezTo>
                  <a:cubicBezTo>
                    <a:pt x="2109" y="876"/>
                    <a:pt x="2111" y="878"/>
                    <a:pt x="2113" y="880"/>
                  </a:cubicBezTo>
                  <a:cubicBezTo>
                    <a:pt x="2116" y="882"/>
                    <a:pt x="2118" y="885"/>
                    <a:pt x="2120" y="887"/>
                  </a:cubicBezTo>
                  <a:cubicBezTo>
                    <a:pt x="2122" y="889"/>
                    <a:pt x="2125" y="891"/>
                    <a:pt x="2127" y="890"/>
                  </a:cubicBezTo>
                  <a:cubicBezTo>
                    <a:pt x="2128" y="889"/>
                    <a:pt x="2128" y="886"/>
                    <a:pt x="2129" y="885"/>
                  </a:cubicBezTo>
                  <a:cubicBezTo>
                    <a:pt x="2131" y="880"/>
                    <a:pt x="2138" y="878"/>
                    <a:pt x="2142" y="875"/>
                  </a:cubicBezTo>
                  <a:cubicBezTo>
                    <a:pt x="2146" y="871"/>
                    <a:pt x="2144" y="867"/>
                    <a:pt x="2140" y="864"/>
                  </a:cubicBezTo>
                  <a:cubicBezTo>
                    <a:pt x="2135" y="862"/>
                    <a:pt x="2132" y="859"/>
                    <a:pt x="2130" y="854"/>
                  </a:cubicBezTo>
                  <a:cubicBezTo>
                    <a:pt x="2129" y="853"/>
                    <a:pt x="2128" y="851"/>
                    <a:pt x="2126" y="850"/>
                  </a:cubicBezTo>
                  <a:cubicBezTo>
                    <a:pt x="2125" y="850"/>
                    <a:pt x="2123" y="850"/>
                    <a:pt x="2122" y="851"/>
                  </a:cubicBezTo>
                  <a:cubicBezTo>
                    <a:pt x="2120" y="851"/>
                    <a:pt x="2121" y="851"/>
                    <a:pt x="2120" y="853"/>
                  </a:cubicBezTo>
                  <a:moveTo>
                    <a:pt x="85" y="957"/>
                  </a:moveTo>
                  <a:cubicBezTo>
                    <a:pt x="83" y="958"/>
                    <a:pt x="81" y="958"/>
                    <a:pt x="80" y="959"/>
                  </a:cubicBezTo>
                  <a:cubicBezTo>
                    <a:pt x="80" y="959"/>
                    <a:pt x="81" y="958"/>
                    <a:pt x="81" y="958"/>
                  </a:cubicBezTo>
                  <a:cubicBezTo>
                    <a:pt x="81" y="959"/>
                    <a:pt x="78" y="962"/>
                    <a:pt x="77" y="963"/>
                  </a:cubicBezTo>
                  <a:cubicBezTo>
                    <a:pt x="76" y="966"/>
                    <a:pt x="78" y="966"/>
                    <a:pt x="80" y="967"/>
                  </a:cubicBezTo>
                  <a:cubicBezTo>
                    <a:pt x="83" y="968"/>
                    <a:pt x="85" y="969"/>
                    <a:pt x="88" y="970"/>
                  </a:cubicBezTo>
                  <a:cubicBezTo>
                    <a:pt x="89" y="970"/>
                    <a:pt x="91" y="973"/>
                    <a:pt x="92" y="974"/>
                  </a:cubicBezTo>
                  <a:cubicBezTo>
                    <a:pt x="95" y="979"/>
                    <a:pt x="99" y="984"/>
                    <a:pt x="104" y="988"/>
                  </a:cubicBezTo>
                  <a:cubicBezTo>
                    <a:pt x="104" y="989"/>
                    <a:pt x="106" y="991"/>
                    <a:pt x="108" y="990"/>
                  </a:cubicBezTo>
                  <a:cubicBezTo>
                    <a:pt x="108" y="989"/>
                    <a:pt x="109" y="988"/>
                    <a:pt x="109" y="987"/>
                  </a:cubicBezTo>
                  <a:cubicBezTo>
                    <a:pt x="110" y="985"/>
                    <a:pt x="112" y="983"/>
                    <a:pt x="113" y="981"/>
                  </a:cubicBezTo>
                  <a:cubicBezTo>
                    <a:pt x="116" y="978"/>
                    <a:pt x="119" y="975"/>
                    <a:pt x="122" y="973"/>
                  </a:cubicBezTo>
                  <a:cubicBezTo>
                    <a:pt x="124" y="971"/>
                    <a:pt x="128" y="970"/>
                    <a:pt x="128" y="967"/>
                  </a:cubicBezTo>
                  <a:cubicBezTo>
                    <a:pt x="129" y="965"/>
                    <a:pt x="125" y="963"/>
                    <a:pt x="123" y="962"/>
                  </a:cubicBezTo>
                  <a:cubicBezTo>
                    <a:pt x="119" y="960"/>
                    <a:pt x="115" y="958"/>
                    <a:pt x="112" y="954"/>
                  </a:cubicBezTo>
                  <a:cubicBezTo>
                    <a:pt x="109" y="951"/>
                    <a:pt x="108" y="947"/>
                    <a:pt x="106" y="944"/>
                  </a:cubicBezTo>
                  <a:cubicBezTo>
                    <a:pt x="104" y="941"/>
                    <a:pt x="102" y="938"/>
                    <a:pt x="100" y="940"/>
                  </a:cubicBezTo>
                  <a:cubicBezTo>
                    <a:pt x="93" y="944"/>
                    <a:pt x="91" y="953"/>
                    <a:pt x="85" y="957"/>
                  </a:cubicBezTo>
                  <a:moveTo>
                    <a:pt x="192" y="956"/>
                  </a:moveTo>
                  <a:cubicBezTo>
                    <a:pt x="188" y="960"/>
                    <a:pt x="182" y="962"/>
                    <a:pt x="178" y="965"/>
                  </a:cubicBezTo>
                  <a:cubicBezTo>
                    <a:pt x="177" y="966"/>
                    <a:pt x="175" y="968"/>
                    <a:pt x="177" y="970"/>
                  </a:cubicBezTo>
                  <a:cubicBezTo>
                    <a:pt x="178" y="971"/>
                    <a:pt x="180" y="971"/>
                    <a:pt x="181" y="972"/>
                  </a:cubicBezTo>
                  <a:cubicBezTo>
                    <a:pt x="183" y="973"/>
                    <a:pt x="185" y="975"/>
                    <a:pt x="187" y="977"/>
                  </a:cubicBezTo>
                  <a:cubicBezTo>
                    <a:pt x="191" y="980"/>
                    <a:pt x="193" y="984"/>
                    <a:pt x="196" y="988"/>
                  </a:cubicBezTo>
                  <a:cubicBezTo>
                    <a:pt x="197" y="991"/>
                    <a:pt x="200" y="994"/>
                    <a:pt x="200" y="998"/>
                  </a:cubicBezTo>
                  <a:cubicBezTo>
                    <a:pt x="200" y="1000"/>
                    <a:pt x="200" y="1004"/>
                    <a:pt x="203" y="1005"/>
                  </a:cubicBezTo>
                  <a:cubicBezTo>
                    <a:pt x="203" y="1005"/>
                    <a:pt x="207" y="1001"/>
                    <a:pt x="207" y="1001"/>
                  </a:cubicBezTo>
                  <a:cubicBezTo>
                    <a:pt x="207" y="1001"/>
                    <a:pt x="207" y="1001"/>
                    <a:pt x="207" y="1001"/>
                  </a:cubicBezTo>
                  <a:cubicBezTo>
                    <a:pt x="208" y="1000"/>
                    <a:pt x="207" y="997"/>
                    <a:pt x="207" y="996"/>
                  </a:cubicBezTo>
                  <a:cubicBezTo>
                    <a:pt x="208" y="993"/>
                    <a:pt x="210" y="990"/>
                    <a:pt x="212" y="988"/>
                  </a:cubicBezTo>
                  <a:cubicBezTo>
                    <a:pt x="215" y="983"/>
                    <a:pt x="219" y="979"/>
                    <a:pt x="224" y="976"/>
                  </a:cubicBezTo>
                  <a:cubicBezTo>
                    <a:pt x="227" y="975"/>
                    <a:pt x="232" y="973"/>
                    <a:pt x="231" y="969"/>
                  </a:cubicBezTo>
                  <a:cubicBezTo>
                    <a:pt x="231" y="966"/>
                    <a:pt x="230" y="967"/>
                    <a:pt x="227" y="967"/>
                  </a:cubicBezTo>
                  <a:cubicBezTo>
                    <a:pt x="225" y="966"/>
                    <a:pt x="224" y="965"/>
                    <a:pt x="222" y="964"/>
                  </a:cubicBezTo>
                  <a:cubicBezTo>
                    <a:pt x="216" y="958"/>
                    <a:pt x="211" y="951"/>
                    <a:pt x="205" y="945"/>
                  </a:cubicBezTo>
                  <a:cubicBezTo>
                    <a:pt x="197" y="938"/>
                    <a:pt x="195" y="951"/>
                    <a:pt x="192" y="956"/>
                  </a:cubicBezTo>
                  <a:moveTo>
                    <a:pt x="296" y="949"/>
                  </a:moveTo>
                  <a:cubicBezTo>
                    <a:pt x="292" y="955"/>
                    <a:pt x="285" y="962"/>
                    <a:pt x="278" y="966"/>
                  </a:cubicBezTo>
                  <a:cubicBezTo>
                    <a:pt x="278" y="966"/>
                    <a:pt x="278" y="966"/>
                    <a:pt x="278" y="966"/>
                  </a:cubicBezTo>
                  <a:cubicBezTo>
                    <a:pt x="278" y="965"/>
                    <a:pt x="275" y="966"/>
                    <a:pt x="275" y="966"/>
                  </a:cubicBezTo>
                  <a:cubicBezTo>
                    <a:pt x="273" y="968"/>
                    <a:pt x="272" y="970"/>
                    <a:pt x="274" y="972"/>
                  </a:cubicBezTo>
                  <a:cubicBezTo>
                    <a:pt x="275" y="974"/>
                    <a:pt x="276" y="974"/>
                    <a:pt x="278" y="975"/>
                  </a:cubicBezTo>
                  <a:cubicBezTo>
                    <a:pt x="280" y="975"/>
                    <a:pt x="281" y="975"/>
                    <a:pt x="282" y="977"/>
                  </a:cubicBezTo>
                  <a:cubicBezTo>
                    <a:pt x="286" y="981"/>
                    <a:pt x="290" y="985"/>
                    <a:pt x="293" y="989"/>
                  </a:cubicBezTo>
                  <a:cubicBezTo>
                    <a:pt x="294" y="991"/>
                    <a:pt x="296" y="995"/>
                    <a:pt x="298" y="995"/>
                  </a:cubicBezTo>
                  <a:cubicBezTo>
                    <a:pt x="299" y="996"/>
                    <a:pt x="300" y="991"/>
                    <a:pt x="300" y="990"/>
                  </a:cubicBezTo>
                  <a:cubicBezTo>
                    <a:pt x="302" y="987"/>
                    <a:pt x="305" y="983"/>
                    <a:pt x="307" y="980"/>
                  </a:cubicBezTo>
                  <a:cubicBezTo>
                    <a:pt x="310" y="975"/>
                    <a:pt x="317" y="973"/>
                    <a:pt x="321" y="969"/>
                  </a:cubicBezTo>
                  <a:cubicBezTo>
                    <a:pt x="325" y="964"/>
                    <a:pt x="313" y="959"/>
                    <a:pt x="310" y="956"/>
                  </a:cubicBezTo>
                  <a:cubicBezTo>
                    <a:pt x="307" y="953"/>
                    <a:pt x="303" y="940"/>
                    <a:pt x="296" y="949"/>
                  </a:cubicBezTo>
                  <a:moveTo>
                    <a:pt x="386" y="957"/>
                  </a:moveTo>
                  <a:cubicBezTo>
                    <a:pt x="384" y="959"/>
                    <a:pt x="369" y="965"/>
                    <a:pt x="375" y="970"/>
                  </a:cubicBezTo>
                  <a:cubicBezTo>
                    <a:pt x="376" y="971"/>
                    <a:pt x="379" y="970"/>
                    <a:pt x="380" y="971"/>
                  </a:cubicBezTo>
                  <a:cubicBezTo>
                    <a:pt x="382" y="972"/>
                    <a:pt x="383" y="974"/>
                    <a:pt x="384" y="976"/>
                  </a:cubicBezTo>
                  <a:cubicBezTo>
                    <a:pt x="387" y="980"/>
                    <a:pt x="390" y="986"/>
                    <a:pt x="395" y="988"/>
                  </a:cubicBezTo>
                  <a:cubicBezTo>
                    <a:pt x="399" y="990"/>
                    <a:pt x="404" y="979"/>
                    <a:pt x="405" y="976"/>
                  </a:cubicBezTo>
                  <a:cubicBezTo>
                    <a:pt x="408" y="973"/>
                    <a:pt x="413" y="972"/>
                    <a:pt x="416" y="969"/>
                  </a:cubicBezTo>
                  <a:cubicBezTo>
                    <a:pt x="421" y="965"/>
                    <a:pt x="412" y="960"/>
                    <a:pt x="409" y="958"/>
                  </a:cubicBezTo>
                  <a:cubicBezTo>
                    <a:pt x="407" y="957"/>
                    <a:pt x="406" y="956"/>
                    <a:pt x="404" y="954"/>
                  </a:cubicBezTo>
                  <a:cubicBezTo>
                    <a:pt x="403" y="952"/>
                    <a:pt x="402" y="949"/>
                    <a:pt x="400" y="947"/>
                  </a:cubicBezTo>
                  <a:cubicBezTo>
                    <a:pt x="398" y="945"/>
                    <a:pt x="394" y="945"/>
                    <a:pt x="392" y="947"/>
                  </a:cubicBezTo>
                  <a:cubicBezTo>
                    <a:pt x="389" y="950"/>
                    <a:pt x="389" y="954"/>
                    <a:pt x="386" y="957"/>
                  </a:cubicBezTo>
                  <a:moveTo>
                    <a:pt x="488" y="949"/>
                  </a:moveTo>
                  <a:cubicBezTo>
                    <a:pt x="485" y="954"/>
                    <a:pt x="479" y="957"/>
                    <a:pt x="476" y="961"/>
                  </a:cubicBezTo>
                  <a:cubicBezTo>
                    <a:pt x="474" y="963"/>
                    <a:pt x="473" y="965"/>
                    <a:pt x="473" y="967"/>
                  </a:cubicBezTo>
                  <a:cubicBezTo>
                    <a:pt x="474" y="970"/>
                    <a:pt x="477" y="971"/>
                    <a:pt x="478" y="972"/>
                  </a:cubicBezTo>
                  <a:cubicBezTo>
                    <a:pt x="482" y="977"/>
                    <a:pt x="486" y="984"/>
                    <a:pt x="491" y="986"/>
                  </a:cubicBezTo>
                  <a:cubicBezTo>
                    <a:pt x="495" y="987"/>
                    <a:pt x="497" y="983"/>
                    <a:pt x="499" y="981"/>
                  </a:cubicBezTo>
                  <a:cubicBezTo>
                    <a:pt x="502" y="977"/>
                    <a:pt x="506" y="973"/>
                    <a:pt x="509" y="970"/>
                  </a:cubicBezTo>
                  <a:cubicBezTo>
                    <a:pt x="512" y="967"/>
                    <a:pt x="514" y="966"/>
                    <a:pt x="511" y="962"/>
                  </a:cubicBezTo>
                  <a:cubicBezTo>
                    <a:pt x="507" y="958"/>
                    <a:pt x="501" y="957"/>
                    <a:pt x="499" y="952"/>
                  </a:cubicBezTo>
                  <a:cubicBezTo>
                    <a:pt x="497" y="950"/>
                    <a:pt x="497" y="948"/>
                    <a:pt x="494" y="946"/>
                  </a:cubicBezTo>
                  <a:cubicBezTo>
                    <a:pt x="493" y="946"/>
                    <a:pt x="492" y="946"/>
                    <a:pt x="491" y="946"/>
                  </a:cubicBezTo>
                  <a:cubicBezTo>
                    <a:pt x="488" y="946"/>
                    <a:pt x="489" y="947"/>
                    <a:pt x="488" y="949"/>
                  </a:cubicBezTo>
                  <a:moveTo>
                    <a:pt x="584" y="949"/>
                  </a:moveTo>
                  <a:cubicBezTo>
                    <a:pt x="582" y="953"/>
                    <a:pt x="577" y="957"/>
                    <a:pt x="573" y="960"/>
                  </a:cubicBezTo>
                  <a:cubicBezTo>
                    <a:pt x="570" y="963"/>
                    <a:pt x="565" y="967"/>
                    <a:pt x="570" y="970"/>
                  </a:cubicBezTo>
                  <a:cubicBezTo>
                    <a:pt x="572" y="971"/>
                    <a:pt x="575" y="972"/>
                    <a:pt x="577" y="974"/>
                  </a:cubicBezTo>
                  <a:cubicBezTo>
                    <a:pt x="580" y="976"/>
                    <a:pt x="582" y="979"/>
                    <a:pt x="584" y="982"/>
                  </a:cubicBezTo>
                  <a:cubicBezTo>
                    <a:pt x="587" y="987"/>
                    <a:pt x="591" y="988"/>
                    <a:pt x="594" y="983"/>
                  </a:cubicBezTo>
                  <a:cubicBezTo>
                    <a:pt x="594" y="981"/>
                    <a:pt x="595" y="979"/>
                    <a:pt x="596" y="977"/>
                  </a:cubicBezTo>
                  <a:cubicBezTo>
                    <a:pt x="597" y="975"/>
                    <a:pt x="600" y="973"/>
                    <a:pt x="602" y="972"/>
                  </a:cubicBezTo>
                  <a:cubicBezTo>
                    <a:pt x="606" y="970"/>
                    <a:pt x="611" y="966"/>
                    <a:pt x="605" y="961"/>
                  </a:cubicBezTo>
                  <a:cubicBezTo>
                    <a:pt x="601" y="957"/>
                    <a:pt x="597" y="956"/>
                    <a:pt x="594" y="950"/>
                  </a:cubicBezTo>
                  <a:cubicBezTo>
                    <a:pt x="593" y="948"/>
                    <a:pt x="592" y="946"/>
                    <a:pt x="590" y="946"/>
                  </a:cubicBezTo>
                  <a:cubicBezTo>
                    <a:pt x="589" y="946"/>
                    <a:pt x="588" y="946"/>
                    <a:pt x="587" y="946"/>
                  </a:cubicBezTo>
                  <a:cubicBezTo>
                    <a:pt x="584" y="947"/>
                    <a:pt x="585" y="947"/>
                    <a:pt x="584" y="949"/>
                  </a:cubicBezTo>
                  <a:moveTo>
                    <a:pt x="680" y="949"/>
                  </a:moveTo>
                  <a:cubicBezTo>
                    <a:pt x="677" y="953"/>
                    <a:pt x="672" y="957"/>
                    <a:pt x="668" y="960"/>
                  </a:cubicBezTo>
                  <a:cubicBezTo>
                    <a:pt x="665" y="963"/>
                    <a:pt x="663" y="967"/>
                    <a:pt x="667" y="971"/>
                  </a:cubicBezTo>
                  <a:cubicBezTo>
                    <a:pt x="670" y="973"/>
                    <a:pt x="672" y="975"/>
                    <a:pt x="675" y="978"/>
                  </a:cubicBezTo>
                  <a:cubicBezTo>
                    <a:pt x="677" y="980"/>
                    <a:pt x="679" y="983"/>
                    <a:pt x="682" y="985"/>
                  </a:cubicBezTo>
                  <a:cubicBezTo>
                    <a:pt x="686" y="989"/>
                    <a:pt x="689" y="983"/>
                    <a:pt x="691" y="980"/>
                  </a:cubicBezTo>
                  <a:cubicBezTo>
                    <a:pt x="692" y="978"/>
                    <a:pt x="693" y="977"/>
                    <a:pt x="694" y="975"/>
                  </a:cubicBezTo>
                  <a:cubicBezTo>
                    <a:pt x="696" y="973"/>
                    <a:pt x="699" y="971"/>
                    <a:pt x="702" y="970"/>
                  </a:cubicBezTo>
                  <a:cubicBezTo>
                    <a:pt x="707" y="966"/>
                    <a:pt x="704" y="963"/>
                    <a:pt x="700" y="960"/>
                  </a:cubicBezTo>
                  <a:cubicBezTo>
                    <a:pt x="696" y="957"/>
                    <a:pt x="693" y="956"/>
                    <a:pt x="690" y="951"/>
                  </a:cubicBezTo>
                  <a:cubicBezTo>
                    <a:pt x="689" y="949"/>
                    <a:pt x="688" y="947"/>
                    <a:pt x="686" y="946"/>
                  </a:cubicBezTo>
                  <a:cubicBezTo>
                    <a:pt x="685" y="946"/>
                    <a:pt x="683" y="946"/>
                    <a:pt x="682" y="946"/>
                  </a:cubicBezTo>
                  <a:cubicBezTo>
                    <a:pt x="680" y="947"/>
                    <a:pt x="681" y="947"/>
                    <a:pt x="680" y="949"/>
                  </a:cubicBezTo>
                  <a:moveTo>
                    <a:pt x="776" y="949"/>
                  </a:moveTo>
                  <a:cubicBezTo>
                    <a:pt x="773" y="954"/>
                    <a:pt x="767" y="957"/>
                    <a:pt x="764" y="961"/>
                  </a:cubicBezTo>
                  <a:cubicBezTo>
                    <a:pt x="762" y="963"/>
                    <a:pt x="761" y="965"/>
                    <a:pt x="761" y="967"/>
                  </a:cubicBezTo>
                  <a:cubicBezTo>
                    <a:pt x="762" y="970"/>
                    <a:pt x="765" y="971"/>
                    <a:pt x="766" y="972"/>
                  </a:cubicBezTo>
                  <a:cubicBezTo>
                    <a:pt x="770" y="977"/>
                    <a:pt x="774" y="984"/>
                    <a:pt x="779" y="986"/>
                  </a:cubicBezTo>
                  <a:cubicBezTo>
                    <a:pt x="783" y="987"/>
                    <a:pt x="785" y="983"/>
                    <a:pt x="787" y="981"/>
                  </a:cubicBezTo>
                  <a:cubicBezTo>
                    <a:pt x="790" y="977"/>
                    <a:pt x="794" y="973"/>
                    <a:pt x="797" y="970"/>
                  </a:cubicBezTo>
                  <a:cubicBezTo>
                    <a:pt x="800" y="967"/>
                    <a:pt x="802" y="966"/>
                    <a:pt x="799" y="962"/>
                  </a:cubicBezTo>
                  <a:cubicBezTo>
                    <a:pt x="795" y="958"/>
                    <a:pt x="789" y="957"/>
                    <a:pt x="787" y="952"/>
                  </a:cubicBezTo>
                  <a:cubicBezTo>
                    <a:pt x="785" y="950"/>
                    <a:pt x="785" y="948"/>
                    <a:pt x="782" y="946"/>
                  </a:cubicBezTo>
                  <a:cubicBezTo>
                    <a:pt x="781" y="946"/>
                    <a:pt x="780" y="946"/>
                    <a:pt x="779" y="946"/>
                  </a:cubicBezTo>
                  <a:cubicBezTo>
                    <a:pt x="776" y="946"/>
                    <a:pt x="777" y="947"/>
                    <a:pt x="776" y="949"/>
                  </a:cubicBezTo>
                  <a:moveTo>
                    <a:pt x="872" y="949"/>
                  </a:moveTo>
                  <a:cubicBezTo>
                    <a:pt x="870" y="953"/>
                    <a:pt x="865" y="957"/>
                    <a:pt x="861" y="960"/>
                  </a:cubicBezTo>
                  <a:cubicBezTo>
                    <a:pt x="858" y="963"/>
                    <a:pt x="853" y="967"/>
                    <a:pt x="858" y="970"/>
                  </a:cubicBezTo>
                  <a:cubicBezTo>
                    <a:pt x="860" y="971"/>
                    <a:pt x="863" y="972"/>
                    <a:pt x="865" y="974"/>
                  </a:cubicBezTo>
                  <a:cubicBezTo>
                    <a:pt x="868" y="976"/>
                    <a:pt x="870" y="979"/>
                    <a:pt x="872" y="982"/>
                  </a:cubicBezTo>
                  <a:cubicBezTo>
                    <a:pt x="875" y="987"/>
                    <a:pt x="879" y="988"/>
                    <a:pt x="882" y="983"/>
                  </a:cubicBezTo>
                  <a:cubicBezTo>
                    <a:pt x="882" y="981"/>
                    <a:pt x="883" y="979"/>
                    <a:pt x="884" y="977"/>
                  </a:cubicBezTo>
                  <a:cubicBezTo>
                    <a:pt x="885" y="975"/>
                    <a:pt x="888" y="973"/>
                    <a:pt x="890" y="972"/>
                  </a:cubicBezTo>
                  <a:cubicBezTo>
                    <a:pt x="894" y="970"/>
                    <a:pt x="899" y="966"/>
                    <a:pt x="893" y="961"/>
                  </a:cubicBezTo>
                  <a:cubicBezTo>
                    <a:pt x="889" y="957"/>
                    <a:pt x="885" y="956"/>
                    <a:pt x="882" y="950"/>
                  </a:cubicBezTo>
                  <a:cubicBezTo>
                    <a:pt x="881" y="948"/>
                    <a:pt x="880" y="946"/>
                    <a:pt x="878" y="946"/>
                  </a:cubicBezTo>
                  <a:cubicBezTo>
                    <a:pt x="877" y="946"/>
                    <a:pt x="876" y="946"/>
                    <a:pt x="875" y="946"/>
                  </a:cubicBezTo>
                  <a:cubicBezTo>
                    <a:pt x="872" y="947"/>
                    <a:pt x="873" y="947"/>
                    <a:pt x="872" y="949"/>
                  </a:cubicBezTo>
                  <a:moveTo>
                    <a:pt x="968" y="949"/>
                  </a:moveTo>
                  <a:cubicBezTo>
                    <a:pt x="965" y="953"/>
                    <a:pt x="960" y="957"/>
                    <a:pt x="956" y="960"/>
                  </a:cubicBezTo>
                  <a:cubicBezTo>
                    <a:pt x="953" y="963"/>
                    <a:pt x="951" y="967"/>
                    <a:pt x="955" y="971"/>
                  </a:cubicBezTo>
                  <a:cubicBezTo>
                    <a:pt x="958" y="973"/>
                    <a:pt x="960" y="975"/>
                    <a:pt x="963" y="978"/>
                  </a:cubicBezTo>
                  <a:cubicBezTo>
                    <a:pt x="965" y="980"/>
                    <a:pt x="967" y="983"/>
                    <a:pt x="970" y="985"/>
                  </a:cubicBezTo>
                  <a:cubicBezTo>
                    <a:pt x="974" y="989"/>
                    <a:pt x="977" y="983"/>
                    <a:pt x="979" y="980"/>
                  </a:cubicBezTo>
                  <a:cubicBezTo>
                    <a:pt x="980" y="978"/>
                    <a:pt x="981" y="977"/>
                    <a:pt x="982" y="975"/>
                  </a:cubicBezTo>
                  <a:cubicBezTo>
                    <a:pt x="984" y="973"/>
                    <a:pt x="987" y="971"/>
                    <a:pt x="990" y="970"/>
                  </a:cubicBezTo>
                  <a:cubicBezTo>
                    <a:pt x="995" y="966"/>
                    <a:pt x="992" y="963"/>
                    <a:pt x="988" y="960"/>
                  </a:cubicBezTo>
                  <a:cubicBezTo>
                    <a:pt x="984" y="957"/>
                    <a:pt x="981" y="956"/>
                    <a:pt x="978" y="951"/>
                  </a:cubicBezTo>
                  <a:cubicBezTo>
                    <a:pt x="977" y="949"/>
                    <a:pt x="976" y="947"/>
                    <a:pt x="974" y="946"/>
                  </a:cubicBezTo>
                  <a:cubicBezTo>
                    <a:pt x="973" y="946"/>
                    <a:pt x="971" y="946"/>
                    <a:pt x="970" y="946"/>
                  </a:cubicBezTo>
                  <a:cubicBezTo>
                    <a:pt x="968" y="947"/>
                    <a:pt x="969" y="947"/>
                    <a:pt x="968" y="949"/>
                  </a:cubicBezTo>
                  <a:moveTo>
                    <a:pt x="1064" y="949"/>
                  </a:moveTo>
                  <a:cubicBezTo>
                    <a:pt x="1061" y="954"/>
                    <a:pt x="1055" y="957"/>
                    <a:pt x="1052" y="961"/>
                  </a:cubicBezTo>
                  <a:cubicBezTo>
                    <a:pt x="1050" y="963"/>
                    <a:pt x="1049" y="965"/>
                    <a:pt x="1049" y="967"/>
                  </a:cubicBezTo>
                  <a:cubicBezTo>
                    <a:pt x="1050" y="970"/>
                    <a:pt x="1053" y="971"/>
                    <a:pt x="1054" y="972"/>
                  </a:cubicBezTo>
                  <a:cubicBezTo>
                    <a:pt x="1058" y="977"/>
                    <a:pt x="1062" y="984"/>
                    <a:pt x="1067" y="986"/>
                  </a:cubicBezTo>
                  <a:cubicBezTo>
                    <a:pt x="1071" y="987"/>
                    <a:pt x="1073" y="983"/>
                    <a:pt x="1075" y="981"/>
                  </a:cubicBezTo>
                  <a:cubicBezTo>
                    <a:pt x="1078" y="977"/>
                    <a:pt x="1082" y="973"/>
                    <a:pt x="1085" y="970"/>
                  </a:cubicBezTo>
                  <a:cubicBezTo>
                    <a:pt x="1088" y="967"/>
                    <a:pt x="1090" y="966"/>
                    <a:pt x="1087" y="962"/>
                  </a:cubicBezTo>
                  <a:cubicBezTo>
                    <a:pt x="1083" y="958"/>
                    <a:pt x="1077" y="957"/>
                    <a:pt x="1075" y="952"/>
                  </a:cubicBezTo>
                  <a:cubicBezTo>
                    <a:pt x="1073" y="950"/>
                    <a:pt x="1073" y="948"/>
                    <a:pt x="1070" y="946"/>
                  </a:cubicBezTo>
                  <a:cubicBezTo>
                    <a:pt x="1069" y="946"/>
                    <a:pt x="1068" y="946"/>
                    <a:pt x="1067" y="946"/>
                  </a:cubicBezTo>
                  <a:cubicBezTo>
                    <a:pt x="1064" y="946"/>
                    <a:pt x="1065" y="947"/>
                    <a:pt x="1064" y="949"/>
                  </a:cubicBezTo>
                  <a:moveTo>
                    <a:pt x="1160" y="949"/>
                  </a:moveTo>
                  <a:cubicBezTo>
                    <a:pt x="1158" y="953"/>
                    <a:pt x="1153" y="957"/>
                    <a:pt x="1149" y="960"/>
                  </a:cubicBezTo>
                  <a:cubicBezTo>
                    <a:pt x="1146" y="963"/>
                    <a:pt x="1141" y="967"/>
                    <a:pt x="1146" y="970"/>
                  </a:cubicBezTo>
                  <a:cubicBezTo>
                    <a:pt x="1148" y="971"/>
                    <a:pt x="1151" y="972"/>
                    <a:pt x="1153" y="974"/>
                  </a:cubicBezTo>
                  <a:cubicBezTo>
                    <a:pt x="1156" y="976"/>
                    <a:pt x="1158" y="979"/>
                    <a:pt x="1160" y="982"/>
                  </a:cubicBezTo>
                  <a:cubicBezTo>
                    <a:pt x="1163" y="987"/>
                    <a:pt x="1167" y="988"/>
                    <a:pt x="1170" y="983"/>
                  </a:cubicBezTo>
                  <a:cubicBezTo>
                    <a:pt x="1170" y="981"/>
                    <a:pt x="1171" y="979"/>
                    <a:pt x="1172" y="977"/>
                  </a:cubicBezTo>
                  <a:cubicBezTo>
                    <a:pt x="1173" y="975"/>
                    <a:pt x="1176" y="973"/>
                    <a:pt x="1178" y="972"/>
                  </a:cubicBezTo>
                  <a:cubicBezTo>
                    <a:pt x="1182" y="970"/>
                    <a:pt x="1187" y="966"/>
                    <a:pt x="1181" y="961"/>
                  </a:cubicBezTo>
                  <a:cubicBezTo>
                    <a:pt x="1177" y="957"/>
                    <a:pt x="1173" y="956"/>
                    <a:pt x="1170" y="950"/>
                  </a:cubicBezTo>
                  <a:cubicBezTo>
                    <a:pt x="1169" y="948"/>
                    <a:pt x="1168" y="946"/>
                    <a:pt x="1166" y="946"/>
                  </a:cubicBezTo>
                  <a:cubicBezTo>
                    <a:pt x="1165" y="946"/>
                    <a:pt x="1164" y="946"/>
                    <a:pt x="1163" y="946"/>
                  </a:cubicBezTo>
                  <a:cubicBezTo>
                    <a:pt x="1160" y="947"/>
                    <a:pt x="1161" y="947"/>
                    <a:pt x="1160" y="949"/>
                  </a:cubicBezTo>
                  <a:moveTo>
                    <a:pt x="1256" y="949"/>
                  </a:moveTo>
                  <a:cubicBezTo>
                    <a:pt x="1253" y="953"/>
                    <a:pt x="1248" y="957"/>
                    <a:pt x="1244" y="960"/>
                  </a:cubicBezTo>
                  <a:cubicBezTo>
                    <a:pt x="1241" y="963"/>
                    <a:pt x="1239" y="967"/>
                    <a:pt x="1243" y="971"/>
                  </a:cubicBezTo>
                  <a:cubicBezTo>
                    <a:pt x="1246" y="973"/>
                    <a:pt x="1248" y="975"/>
                    <a:pt x="1251" y="978"/>
                  </a:cubicBezTo>
                  <a:cubicBezTo>
                    <a:pt x="1253" y="980"/>
                    <a:pt x="1255" y="983"/>
                    <a:pt x="1258" y="985"/>
                  </a:cubicBezTo>
                  <a:cubicBezTo>
                    <a:pt x="1262" y="989"/>
                    <a:pt x="1265" y="983"/>
                    <a:pt x="1267" y="980"/>
                  </a:cubicBezTo>
                  <a:cubicBezTo>
                    <a:pt x="1268" y="978"/>
                    <a:pt x="1269" y="977"/>
                    <a:pt x="1270" y="975"/>
                  </a:cubicBezTo>
                  <a:cubicBezTo>
                    <a:pt x="1272" y="973"/>
                    <a:pt x="1275" y="971"/>
                    <a:pt x="1278" y="970"/>
                  </a:cubicBezTo>
                  <a:cubicBezTo>
                    <a:pt x="1283" y="966"/>
                    <a:pt x="1280" y="963"/>
                    <a:pt x="1276" y="960"/>
                  </a:cubicBezTo>
                  <a:cubicBezTo>
                    <a:pt x="1272" y="957"/>
                    <a:pt x="1269" y="956"/>
                    <a:pt x="1266" y="951"/>
                  </a:cubicBezTo>
                  <a:cubicBezTo>
                    <a:pt x="1265" y="949"/>
                    <a:pt x="1264" y="947"/>
                    <a:pt x="1262" y="946"/>
                  </a:cubicBezTo>
                  <a:cubicBezTo>
                    <a:pt x="1261" y="946"/>
                    <a:pt x="1259" y="946"/>
                    <a:pt x="1258" y="946"/>
                  </a:cubicBezTo>
                  <a:cubicBezTo>
                    <a:pt x="1256" y="947"/>
                    <a:pt x="1257" y="947"/>
                    <a:pt x="1256" y="949"/>
                  </a:cubicBezTo>
                  <a:moveTo>
                    <a:pt x="1352" y="949"/>
                  </a:moveTo>
                  <a:cubicBezTo>
                    <a:pt x="1349" y="954"/>
                    <a:pt x="1343" y="957"/>
                    <a:pt x="1340" y="961"/>
                  </a:cubicBezTo>
                  <a:cubicBezTo>
                    <a:pt x="1338" y="963"/>
                    <a:pt x="1337" y="965"/>
                    <a:pt x="1337" y="967"/>
                  </a:cubicBezTo>
                  <a:cubicBezTo>
                    <a:pt x="1338" y="970"/>
                    <a:pt x="1341" y="971"/>
                    <a:pt x="1342" y="972"/>
                  </a:cubicBezTo>
                  <a:cubicBezTo>
                    <a:pt x="1346" y="977"/>
                    <a:pt x="1350" y="984"/>
                    <a:pt x="1355" y="986"/>
                  </a:cubicBezTo>
                  <a:cubicBezTo>
                    <a:pt x="1359" y="987"/>
                    <a:pt x="1361" y="983"/>
                    <a:pt x="1363" y="981"/>
                  </a:cubicBezTo>
                  <a:cubicBezTo>
                    <a:pt x="1366" y="977"/>
                    <a:pt x="1370" y="973"/>
                    <a:pt x="1373" y="970"/>
                  </a:cubicBezTo>
                  <a:cubicBezTo>
                    <a:pt x="1376" y="967"/>
                    <a:pt x="1378" y="966"/>
                    <a:pt x="1375" y="962"/>
                  </a:cubicBezTo>
                  <a:cubicBezTo>
                    <a:pt x="1371" y="958"/>
                    <a:pt x="1365" y="957"/>
                    <a:pt x="1363" y="952"/>
                  </a:cubicBezTo>
                  <a:cubicBezTo>
                    <a:pt x="1361" y="950"/>
                    <a:pt x="1361" y="948"/>
                    <a:pt x="1358" y="946"/>
                  </a:cubicBezTo>
                  <a:cubicBezTo>
                    <a:pt x="1357" y="946"/>
                    <a:pt x="1356" y="946"/>
                    <a:pt x="1355" y="946"/>
                  </a:cubicBezTo>
                  <a:cubicBezTo>
                    <a:pt x="1352" y="946"/>
                    <a:pt x="1353" y="947"/>
                    <a:pt x="1352" y="949"/>
                  </a:cubicBezTo>
                  <a:moveTo>
                    <a:pt x="1448" y="949"/>
                  </a:moveTo>
                  <a:cubicBezTo>
                    <a:pt x="1446" y="953"/>
                    <a:pt x="1441" y="957"/>
                    <a:pt x="1437" y="960"/>
                  </a:cubicBezTo>
                  <a:cubicBezTo>
                    <a:pt x="1434" y="963"/>
                    <a:pt x="1429" y="967"/>
                    <a:pt x="1434" y="970"/>
                  </a:cubicBezTo>
                  <a:cubicBezTo>
                    <a:pt x="1436" y="971"/>
                    <a:pt x="1439" y="972"/>
                    <a:pt x="1441" y="974"/>
                  </a:cubicBezTo>
                  <a:cubicBezTo>
                    <a:pt x="1444" y="976"/>
                    <a:pt x="1446" y="979"/>
                    <a:pt x="1448" y="982"/>
                  </a:cubicBezTo>
                  <a:cubicBezTo>
                    <a:pt x="1451" y="987"/>
                    <a:pt x="1455" y="988"/>
                    <a:pt x="1458" y="983"/>
                  </a:cubicBezTo>
                  <a:cubicBezTo>
                    <a:pt x="1458" y="981"/>
                    <a:pt x="1459" y="979"/>
                    <a:pt x="1460" y="977"/>
                  </a:cubicBezTo>
                  <a:cubicBezTo>
                    <a:pt x="1461" y="975"/>
                    <a:pt x="1464" y="973"/>
                    <a:pt x="1466" y="972"/>
                  </a:cubicBezTo>
                  <a:cubicBezTo>
                    <a:pt x="1470" y="970"/>
                    <a:pt x="1475" y="966"/>
                    <a:pt x="1469" y="961"/>
                  </a:cubicBezTo>
                  <a:cubicBezTo>
                    <a:pt x="1465" y="957"/>
                    <a:pt x="1461" y="956"/>
                    <a:pt x="1458" y="950"/>
                  </a:cubicBezTo>
                  <a:cubicBezTo>
                    <a:pt x="1457" y="948"/>
                    <a:pt x="1456" y="946"/>
                    <a:pt x="1454" y="946"/>
                  </a:cubicBezTo>
                  <a:cubicBezTo>
                    <a:pt x="1453" y="946"/>
                    <a:pt x="1452" y="946"/>
                    <a:pt x="1451" y="946"/>
                  </a:cubicBezTo>
                  <a:cubicBezTo>
                    <a:pt x="1448" y="947"/>
                    <a:pt x="1449" y="947"/>
                    <a:pt x="1448" y="949"/>
                  </a:cubicBezTo>
                  <a:moveTo>
                    <a:pt x="1544" y="949"/>
                  </a:moveTo>
                  <a:cubicBezTo>
                    <a:pt x="1541" y="953"/>
                    <a:pt x="1536" y="957"/>
                    <a:pt x="1532" y="960"/>
                  </a:cubicBezTo>
                  <a:cubicBezTo>
                    <a:pt x="1529" y="963"/>
                    <a:pt x="1527" y="967"/>
                    <a:pt x="1531" y="971"/>
                  </a:cubicBezTo>
                  <a:cubicBezTo>
                    <a:pt x="1534" y="973"/>
                    <a:pt x="1536" y="975"/>
                    <a:pt x="1539" y="978"/>
                  </a:cubicBezTo>
                  <a:cubicBezTo>
                    <a:pt x="1541" y="980"/>
                    <a:pt x="1543" y="983"/>
                    <a:pt x="1546" y="985"/>
                  </a:cubicBezTo>
                  <a:cubicBezTo>
                    <a:pt x="1550" y="989"/>
                    <a:pt x="1553" y="983"/>
                    <a:pt x="1555" y="980"/>
                  </a:cubicBezTo>
                  <a:cubicBezTo>
                    <a:pt x="1556" y="978"/>
                    <a:pt x="1557" y="977"/>
                    <a:pt x="1558" y="975"/>
                  </a:cubicBezTo>
                  <a:cubicBezTo>
                    <a:pt x="1560" y="973"/>
                    <a:pt x="1563" y="971"/>
                    <a:pt x="1566" y="970"/>
                  </a:cubicBezTo>
                  <a:cubicBezTo>
                    <a:pt x="1571" y="966"/>
                    <a:pt x="1568" y="963"/>
                    <a:pt x="1564" y="960"/>
                  </a:cubicBezTo>
                  <a:cubicBezTo>
                    <a:pt x="1560" y="957"/>
                    <a:pt x="1557" y="956"/>
                    <a:pt x="1554" y="951"/>
                  </a:cubicBezTo>
                  <a:cubicBezTo>
                    <a:pt x="1553" y="949"/>
                    <a:pt x="1552" y="947"/>
                    <a:pt x="1550" y="946"/>
                  </a:cubicBezTo>
                  <a:cubicBezTo>
                    <a:pt x="1549" y="946"/>
                    <a:pt x="1547" y="946"/>
                    <a:pt x="1546" y="946"/>
                  </a:cubicBezTo>
                  <a:cubicBezTo>
                    <a:pt x="1544" y="947"/>
                    <a:pt x="1545" y="947"/>
                    <a:pt x="1544" y="949"/>
                  </a:cubicBezTo>
                  <a:moveTo>
                    <a:pt x="1640" y="949"/>
                  </a:moveTo>
                  <a:cubicBezTo>
                    <a:pt x="1637" y="954"/>
                    <a:pt x="1631" y="957"/>
                    <a:pt x="1628" y="961"/>
                  </a:cubicBezTo>
                  <a:cubicBezTo>
                    <a:pt x="1626" y="963"/>
                    <a:pt x="1625" y="965"/>
                    <a:pt x="1625" y="967"/>
                  </a:cubicBezTo>
                  <a:cubicBezTo>
                    <a:pt x="1626" y="970"/>
                    <a:pt x="1629" y="971"/>
                    <a:pt x="1630" y="972"/>
                  </a:cubicBezTo>
                  <a:cubicBezTo>
                    <a:pt x="1634" y="977"/>
                    <a:pt x="1638" y="984"/>
                    <a:pt x="1643" y="986"/>
                  </a:cubicBezTo>
                  <a:cubicBezTo>
                    <a:pt x="1647" y="987"/>
                    <a:pt x="1649" y="983"/>
                    <a:pt x="1651" y="981"/>
                  </a:cubicBezTo>
                  <a:cubicBezTo>
                    <a:pt x="1654" y="977"/>
                    <a:pt x="1658" y="973"/>
                    <a:pt x="1661" y="970"/>
                  </a:cubicBezTo>
                  <a:cubicBezTo>
                    <a:pt x="1664" y="967"/>
                    <a:pt x="1666" y="966"/>
                    <a:pt x="1663" y="962"/>
                  </a:cubicBezTo>
                  <a:cubicBezTo>
                    <a:pt x="1659" y="958"/>
                    <a:pt x="1653" y="957"/>
                    <a:pt x="1651" y="952"/>
                  </a:cubicBezTo>
                  <a:cubicBezTo>
                    <a:pt x="1649" y="950"/>
                    <a:pt x="1649" y="948"/>
                    <a:pt x="1646" y="946"/>
                  </a:cubicBezTo>
                  <a:cubicBezTo>
                    <a:pt x="1645" y="946"/>
                    <a:pt x="1644" y="946"/>
                    <a:pt x="1643" y="946"/>
                  </a:cubicBezTo>
                  <a:cubicBezTo>
                    <a:pt x="1640" y="946"/>
                    <a:pt x="1641" y="947"/>
                    <a:pt x="1640" y="949"/>
                  </a:cubicBezTo>
                  <a:moveTo>
                    <a:pt x="1736" y="949"/>
                  </a:moveTo>
                  <a:cubicBezTo>
                    <a:pt x="1734" y="953"/>
                    <a:pt x="1729" y="957"/>
                    <a:pt x="1725" y="960"/>
                  </a:cubicBezTo>
                  <a:cubicBezTo>
                    <a:pt x="1722" y="963"/>
                    <a:pt x="1717" y="967"/>
                    <a:pt x="1722" y="970"/>
                  </a:cubicBezTo>
                  <a:cubicBezTo>
                    <a:pt x="1724" y="971"/>
                    <a:pt x="1727" y="972"/>
                    <a:pt x="1729" y="974"/>
                  </a:cubicBezTo>
                  <a:cubicBezTo>
                    <a:pt x="1732" y="976"/>
                    <a:pt x="1734" y="979"/>
                    <a:pt x="1736" y="982"/>
                  </a:cubicBezTo>
                  <a:cubicBezTo>
                    <a:pt x="1739" y="987"/>
                    <a:pt x="1743" y="988"/>
                    <a:pt x="1746" y="983"/>
                  </a:cubicBezTo>
                  <a:cubicBezTo>
                    <a:pt x="1746" y="981"/>
                    <a:pt x="1747" y="979"/>
                    <a:pt x="1748" y="977"/>
                  </a:cubicBezTo>
                  <a:cubicBezTo>
                    <a:pt x="1749" y="975"/>
                    <a:pt x="1752" y="973"/>
                    <a:pt x="1754" y="972"/>
                  </a:cubicBezTo>
                  <a:cubicBezTo>
                    <a:pt x="1758" y="970"/>
                    <a:pt x="1763" y="966"/>
                    <a:pt x="1757" y="961"/>
                  </a:cubicBezTo>
                  <a:cubicBezTo>
                    <a:pt x="1753" y="957"/>
                    <a:pt x="1749" y="956"/>
                    <a:pt x="1746" y="950"/>
                  </a:cubicBezTo>
                  <a:cubicBezTo>
                    <a:pt x="1745" y="948"/>
                    <a:pt x="1744" y="946"/>
                    <a:pt x="1742" y="946"/>
                  </a:cubicBezTo>
                  <a:cubicBezTo>
                    <a:pt x="1741" y="946"/>
                    <a:pt x="1740" y="946"/>
                    <a:pt x="1739" y="946"/>
                  </a:cubicBezTo>
                  <a:cubicBezTo>
                    <a:pt x="1736" y="947"/>
                    <a:pt x="1737" y="947"/>
                    <a:pt x="1736" y="949"/>
                  </a:cubicBezTo>
                  <a:moveTo>
                    <a:pt x="1832" y="949"/>
                  </a:moveTo>
                  <a:cubicBezTo>
                    <a:pt x="1829" y="953"/>
                    <a:pt x="1824" y="957"/>
                    <a:pt x="1820" y="960"/>
                  </a:cubicBezTo>
                  <a:cubicBezTo>
                    <a:pt x="1817" y="963"/>
                    <a:pt x="1815" y="967"/>
                    <a:pt x="1819" y="971"/>
                  </a:cubicBezTo>
                  <a:cubicBezTo>
                    <a:pt x="1822" y="973"/>
                    <a:pt x="1824" y="975"/>
                    <a:pt x="1827" y="978"/>
                  </a:cubicBezTo>
                  <a:cubicBezTo>
                    <a:pt x="1829" y="980"/>
                    <a:pt x="1831" y="983"/>
                    <a:pt x="1834" y="985"/>
                  </a:cubicBezTo>
                  <a:cubicBezTo>
                    <a:pt x="1838" y="989"/>
                    <a:pt x="1841" y="983"/>
                    <a:pt x="1843" y="980"/>
                  </a:cubicBezTo>
                  <a:cubicBezTo>
                    <a:pt x="1844" y="978"/>
                    <a:pt x="1845" y="977"/>
                    <a:pt x="1846" y="975"/>
                  </a:cubicBezTo>
                  <a:cubicBezTo>
                    <a:pt x="1848" y="973"/>
                    <a:pt x="1851" y="971"/>
                    <a:pt x="1854" y="970"/>
                  </a:cubicBezTo>
                  <a:cubicBezTo>
                    <a:pt x="1859" y="966"/>
                    <a:pt x="1856" y="963"/>
                    <a:pt x="1852" y="960"/>
                  </a:cubicBezTo>
                  <a:cubicBezTo>
                    <a:pt x="1848" y="957"/>
                    <a:pt x="1845" y="956"/>
                    <a:pt x="1842" y="951"/>
                  </a:cubicBezTo>
                  <a:cubicBezTo>
                    <a:pt x="1841" y="949"/>
                    <a:pt x="1840" y="947"/>
                    <a:pt x="1838" y="946"/>
                  </a:cubicBezTo>
                  <a:cubicBezTo>
                    <a:pt x="1837" y="946"/>
                    <a:pt x="1835" y="946"/>
                    <a:pt x="1834" y="946"/>
                  </a:cubicBezTo>
                  <a:cubicBezTo>
                    <a:pt x="1832" y="947"/>
                    <a:pt x="1833" y="947"/>
                    <a:pt x="1832" y="949"/>
                  </a:cubicBezTo>
                  <a:moveTo>
                    <a:pt x="1928" y="949"/>
                  </a:moveTo>
                  <a:cubicBezTo>
                    <a:pt x="1925" y="954"/>
                    <a:pt x="1919" y="957"/>
                    <a:pt x="1916" y="961"/>
                  </a:cubicBezTo>
                  <a:cubicBezTo>
                    <a:pt x="1914" y="963"/>
                    <a:pt x="1913" y="965"/>
                    <a:pt x="1913" y="967"/>
                  </a:cubicBezTo>
                  <a:cubicBezTo>
                    <a:pt x="1914" y="970"/>
                    <a:pt x="1917" y="971"/>
                    <a:pt x="1918" y="972"/>
                  </a:cubicBezTo>
                  <a:cubicBezTo>
                    <a:pt x="1922" y="977"/>
                    <a:pt x="1926" y="984"/>
                    <a:pt x="1931" y="986"/>
                  </a:cubicBezTo>
                  <a:cubicBezTo>
                    <a:pt x="1935" y="987"/>
                    <a:pt x="1937" y="983"/>
                    <a:pt x="1939" y="981"/>
                  </a:cubicBezTo>
                  <a:cubicBezTo>
                    <a:pt x="1942" y="977"/>
                    <a:pt x="1946" y="973"/>
                    <a:pt x="1949" y="970"/>
                  </a:cubicBezTo>
                  <a:cubicBezTo>
                    <a:pt x="1952" y="967"/>
                    <a:pt x="1954" y="966"/>
                    <a:pt x="1951" y="962"/>
                  </a:cubicBezTo>
                  <a:cubicBezTo>
                    <a:pt x="1947" y="958"/>
                    <a:pt x="1941" y="957"/>
                    <a:pt x="1939" y="952"/>
                  </a:cubicBezTo>
                  <a:cubicBezTo>
                    <a:pt x="1937" y="950"/>
                    <a:pt x="1937" y="948"/>
                    <a:pt x="1934" y="946"/>
                  </a:cubicBezTo>
                  <a:cubicBezTo>
                    <a:pt x="1933" y="946"/>
                    <a:pt x="1932" y="946"/>
                    <a:pt x="1931" y="946"/>
                  </a:cubicBezTo>
                  <a:cubicBezTo>
                    <a:pt x="1928" y="946"/>
                    <a:pt x="1929" y="947"/>
                    <a:pt x="1928" y="949"/>
                  </a:cubicBezTo>
                  <a:moveTo>
                    <a:pt x="2024" y="949"/>
                  </a:moveTo>
                  <a:cubicBezTo>
                    <a:pt x="2022" y="953"/>
                    <a:pt x="2017" y="957"/>
                    <a:pt x="2013" y="960"/>
                  </a:cubicBezTo>
                  <a:cubicBezTo>
                    <a:pt x="2010" y="963"/>
                    <a:pt x="2005" y="967"/>
                    <a:pt x="2010" y="970"/>
                  </a:cubicBezTo>
                  <a:cubicBezTo>
                    <a:pt x="2012" y="971"/>
                    <a:pt x="2015" y="972"/>
                    <a:pt x="2017" y="974"/>
                  </a:cubicBezTo>
                  <a:cubicBezTo>
                    <a:pt x="2020" y="976"/>
                    <a:pt x="2022" y="979"/>
                    <a:pt x="2024" y="982"/>
                  </a:cubicBezTo>
                  <a:cubicBezTo>
                    <a:pt x="2027" y="987"/>
                    <a:pt x="2031" y="988"/>
                    <a:pt x="2034" y="983"/>
                  </a:cubicBezTo>
                  <a:cubicBezTo>
                    <a:pt x="2034" y="981"/>
                    <a:pt x="2035" y="979"/>
                    <a:pt x="2036" y="977"/>
                  </a:cubicBezTo>
                  <a:cubicBezTo>
                    <a:pt x="2037" y="975"/>
                    <a:pt x="2040" y="973"/>
                    <a:pt x="2042" y="972"/>
                  </a:cubicBezTo>
                  <a:cubicBezTo>
                    <a:pt x="2047" y="970"/>
                    <a:pt x="2051" y="966"/>
                    <a:pt x="2045" y="961"/>
                  </a:cubicBezTo>
                  <a:cubicBezTo>
                    <a:pt x="2041" y="957"/>
                    <a:pt x="2037" y="956"/>
                    <a:pt x="2034" y="950"/>
                  </a:cubicBezTo>
                  <a:cubicBezTo>
                    <a:pt x="2033" y="948"/>
                    <a:pt x="2032" y="946"/>
                    <a:pt x="2030" y="946"/>
                  </a:cubicBezTo>
                  <a:cubicBezTo>
                    <a:pt x="2029" y="946"/>
                    <a:pt x="2028" y="946"/>
                    <a:pt x="2027" y="946"/>
                  </a:cubicBezTo>
                  <a:cubicBezTo>
                    <a:pt x="2024" y="947"/>
                    <a:pt x="2025" y="947"/>
                    <a:pt x="2024" y="949"/>
                  </a:cubicBezTo>
                  <a:moveTo>
                    <a:pt x="2120" y="949"/>
                  </a:moveTo>
                  <a:cubicBezTo>
                    <a:pt x="2117" y="953"/>
                    <a:pt x="2112" y="957"/>
                    <a:pt x="2108" y="960"/>
                  </a:cubicBezTo>
                  <a:cubicBezTo>
                    <a:pt x="2105" y="963"/>
                    <a:pt x="2103" y="967"/>
                    <a:pt x="2107" y="971"/>
                  </a:cubicBezTo>
                  <a:cubicBezTo>
                    <a:pt x="2110" y="973"/>
                    <a:pt x="2112" y="975"/>
                    <a:pt x="2115" y="978"/>
                  </a:cubicBezTo>
                  <a:cubicBezTo>
                    <a:pt x="2117" y="980"/>
                    <a:pt x="2119" y="983"/>
                    <a:pt x="2122" y="985"/>
                  </a:cubicBezTo>
                  <a:cubicBezTo>
                    <a:pt x="2126" y="989"/>
                    <a:pt x="2129" y="983"/>
                    <a:pt x="2131" y="980"/>
                  </a:cubicBezTo>
                  <a:cubicBezTo>
                    <a:pt x="2132" y="978"/>
                    <a:pt x="2133" y="977"/>
                    <a:pt x="2134" y="975"/>
                  </a:cubicBezTo>
                  <a:cubicBezTo>
                    <a:pt x="2136" y="973"/>
                    <a:pt x="2139" y="971"/>
                    <a:pt x="2142" y="970"/>
                  </a:cubicBezTo>
                  <a:cubicBezTo>
                    <a:pt x="2147" y="966"/>
                    <a:pt x="2144" y="963"/>
                    <a:pt x="2140" y="960"/>
                  </a:cubicBezTo>
                  <a:cubicBezTo>
                    <a:pt x="2136" y="957"/>
                    <a:pt x="2133" y="956"/>
                    <a:pt x="2130" y="951"/>
                  </a:cubicBezTo>
                  <a:cubicBezTo>
                    <a:pt x="2129" y="949"/>
                    <a:pt x="2128" y="947"/>
                    <a:pt x="2126" y="946"/>
                  </a:cubicBezTo>
                  <a:cubicBezTo>
                    <a:pt x="2125" y="946"/>
                    <a:pt x="2123" y="946"/>
                    <a:pt x="2122" y="946"/>
                  </a:cubicBezTo>
                  <a:cubicBezTo>
                    <a:pt x="2120" y="947"/>
                    <a:pt x="2121" y="947"/>
                    <a:pt x="2120" y="949"/>
                  </a:cubicBezTo>
                  <a:moveTo>
                    <a:pt x="2200" y="965"/>
                  </a:moveTo>
                  <a:cubicBezTo>
                    <a:pt x="2198" y="969"/>
                    <a:pt x="2204" y="970"/>
                    <a:pt x="2206" y="971"/>
                  </a:cubicBezTo>
                  <a:cubicBezTo>
                    <a:pt x="2208" y="973"/>
                    <a:pt x="2210" y="976"/>
                    <a:pt x="2212" y="979"/>
                  </a:cubicBezTo>
                  <a:cubicBezTo>
                    <a:pt x="2214" y="981"/>
                    <a:pt x="2217" y="984"/>
                    <a:pt x="2219" y="987"/>
                  </a:cubicBezTo>
                  <a:cubicBezTo>
                    <a:pt x="2219" y="987"/>
                    <a:pt x="2219" y="987"/>
                    <a:pt x="2218" y="987"/>
                  </a:cubicBezTo>
                  <a:cubicBezTo>
                    <a:pt x="2218" y="987"/>
                    <a:pt x="2220" y="991"/>
                    <a:pt x="2220" y="991"/>
                  </a:cubicBezTo>
                  <a:cubicBezTo>
                    <a:pt x="2220" y="993"/>
                    <a:pt x="2221" y="995"/>
                    <a:pt x="2224" y="993"/>
                  </a:cubicBezTo>
                  <a:cubicBezTo>
                    <a:pt x="2226" y="991"/>
                    <a:pt x="2226" y="988"/>
                    <a:pt x="2227" y="986"/>
                  </a:cubicBezTo>
                  <a:cubicBezTo>
                    <a:pt x="2229" y="983"/>
                    <a:pt x="2231" y="980"/>
                    <a:pt x="2234" y="978"/>
                  </a:cubicBezTo>
                  <a:cubicBezTo>
                    <a:pt x="2236" y="977"/>
                    <a:pt x="2237" y="975"/>
                    <a:pt x="2239" y="974"/>
                  </a:cubicBezTo>
                  <a:cubicBezTo>
                    <a:pt x="2241" y="973"/>
                    <a:pt x="2244" y="972"/>
                    <a:pt x="2246" y="971"/>
                  </a:cubicBezTo>
                  <a:cubicBezTo>
                    <a:pt x="2252" y="966"/>
                    <a:pt x="2241" y="966"/>
                    <a:pt x="2239" y="964"/>
                  </a:cubicBezTo>
                  <a:cubicBezTo>
                    <a:pt x="2235" y="961"/>
                    <a:pt x="2223" y="941"/>
                    <a:pt x="2216" y="947"/>
                  </a:cubicBezTo>
                  <a:cubicBezTo>
                    <a:pt x="2213" y="950"/>
                    <a:pt x="2210" y="953"/>
                    <a:pt x="2207" y="957"/>
                  </a:cubicBezTo>
                  <a:cubicBezTo>
                    <a:pt x="2205" y="959"/>
                    <a:pt x="2202" y="962"/>
                    <a:pt x="2200" y="965"/>
                  </a:cubicBezTo>
                  <a:moveTo>
                    <a:pt x="391" y="1046"/>
                  </a:moveTo>
                  <a:cubicBezTo>
                    <a:pt x="386" y="1053"/>
                    <a:pt x="378" y="1058"/>
                    <a:pt x="371" y="1062"/>
                  </a:cubicBezTo>
                  <a:cubicBezTo>
                    <a:pt x="371" y="1061"/>
                    <a:pt x="371" y="1061"/>
                    <a:pt x="371" y="1061"/>
                  </a:cubicBezTo>
                  <a:cubicBezTo>
                    <a:pt x="371" y="1061"/>
                    <a:pt x="367" y="1062"/>
                    <a:pt x="367" y="1062"/>
                  </a:cubicBezTo>
                  <a:cubicBezTo>
                    <a:pt x="365" y="1063"/>
                    <a:pt x="364" y="1065"/>
                    <a:pt x="365" y="1067"/>
                  </a:cubicBezTo>
                  <a:cubicBezTo>
                    <a:pt x="365" y="1069"/>
                    <a:pt x="366" y="1070"/>
                    <a:pt x="368" y="1070"/>
                  </a:cubicBezTo>
                  <a:cubicBezTo>
                    <a:pt x="368" y="1071"/>
                    <a:pt x="372" y="1070"/>
                    <a:pt x="371" y="1070"/>
                  </a:cubicBezTo>
                  <a:cubicBezTo>
                    <a:pt x="377" y="1075"/>
                    <a:pt x="385" y="1082"/>
                    <a:pt x="389" y="1089"/>
                  </a:cubicBezTo>
                  <a:cubicBezTo>
                    <a:pt x="392" y="1096"/>
                    <a:pt x="394" y="1088"/>
                    <a:pt x="396" y="1085"/>
                  </a:cubicBezTo>
                  <a:cubicBezTo>
                    <a:pt x="398" y="1079"/>
                    <a:pt x="403" y="1075"/>
                    <a:pt x="407" y="1072"/>
                  </a:cubicBezTo>
                  <a:cubicBezTo>
                    <a:pt x="410" y="1069"/>
                    <a:pt x="417" y="1065"/>
                    <a:pt x="417" y="1060"/>
                  </a:cubicBezTo>
                  <a:cubicBezTo>
                    <a:pt x="417" y="1056"/>
                    <a:pt x="410" y="1056"/>
                    <a:pt x="407" y="1054"/>
                  </a:cubicBezTo>
                  <a:cubicBezTo>
                    <a:pt x="403" y="1052"/>
                    <a:pt x="402" y="1046"/>
                    <a:pt x="399" y="1043"/>
                  </a:cubicBezTo>
                  <a:cubicBezTo>
                    <a:pt x="397" y="1041"/>
                    <a:pt x="395" y="1040"/>
                    <a:pt x="393" y="1042"/>
                  </a:cubicBezTo>
                  <a:cubicBezTo>
                    <a:pt x="392" y="1043"/>
                    <a:pt x="392" y="1045"/>
                    <a:pt x="391" y="1046"/>
                  </a:cubicBezTo>
                  <a:moveTo>
                    <a:pt x="488" y="1045"/>
                  </a:moveTo>
                  <a:cubicBezTo>
                    <a:pt x="485" y="1049"/>
                    <a:pt x="481" y="1052"/>
                    <a:pt x="477" y="1055"/>
                  </a:cubicBezTo>
                  <a:cubicBezTo>
                    <a:pt x="474" y="1058"/>
                    <a:pt x="471" y="1060"/>
                    <a:pt x="474" y="1063"/>
                  </a:cubicBezTo>
                  <a:cubicBezTo>
                    <a:pt x="477" y="1068"/>
                    <a:pt x="480" y="1072"/>
                    <a:pt x="484" y="1076"/>
                  </a:cubicBezTo>
                  <a:cubicBezTo>
                    <a:pt x="486" y="1078"/>
                    <a:pt x="490" y="1084"/>
                    <a:pt x="494" y="1081"/>
                  </a:cubicBezTo>
                  <a:cubicBezTo>
                    <a:pt x="498" y="1078"/>
                    <a:pt x="499" y="1073"/>
                    <a:pt x="503" y="1070"/>
                  </a:cubicBezTo>
                  <a:cubicBezTo>
                    <a:pt x="506" y="1068"/>
                    <a:pt x="518" y="1062"/>
                    <a:pt x="511" y="1058"/>
                  </a:cubicBezTo>
                  <a:cubicBezTo>
                    <a:pt x="508" y="1056"/>
                    <a:pt x="506" y="1056"/>
                    <a:pt x="503" y="1054"/>
                  </a:cubicBezTo>
                  <a:cubicBezTo>
                    <a:pt x="501" y="1053"/>
                    <a:pt x="500" y="1050"/>
                    <a:pt x="498" y="1048"/>
                  </a:cubicBezTo>
                  <a:cubicBezTo>
                    <a:pt x="497" y="1046"/>
                    <a:pt x="496" y="1044"/>
                    <a:pt x="494" y="1043"/>
                  </a:cubicBezTo>
                  <a:cubicBezTo>
                    <a:pt x="493" y="1042"/>
                    <a:pt x="491" y="1042"/>
                    <a:pt x="490" y="1043"/>
                  </a:cubicBezTo>
                  <a:cubicBezTo>
                    <a:pt x="488" y="1043"/>
                    <a:pt x="489" y="1044"/>
                    <a:pt x="488" y="1045"/>
                  </a:cubicBezTo>
                  <a:moveTo>
                    <a:pt x="584" y="1045"/>
                  </a:moveTo>
                  <a:cubicBezTo>
                    <a:pt x="582" y="1050"/>
                    <a:pt x="560" y="1061"/>
                    <a:pt x="571" y="1066"/>
                  </a:cubicBezTo>
                  <a:cubicBezTo>
                    <a:pt x="574" y="1068"/>
                    <a:pt x="577" y="1069"/>
                    <a:pt x="579" y="1072"/>
                  </a:cubicBezTo>
                  <a:cubicBezTo>
                    <a:pt x="582" y="1074"/>
                    <a:pt x="583" y="1077"/>
                    <a:pt x="585" y="1080"/>
                  </a:cubicBezTo>
                  <a:cubicBezTo>
                    <a:pt x="590" y="1085"/>
                    <a:pt x="593" y="1080"/>
                    <a:pt x="594" y="1076"/>
                  </a:cubicBezTo>
                  <a:cubicBezTo>
                    <a:pt x="595" y="1074"/>
                    <a:pt x="596" y="1072"/>
                    <a:pt x="598" y="1071"/>
                  </a:cubicBezTo>
                  <a:cubicBezTo>
                    <a:pt x="600" y="1068"/>
                    <a:pt x="603" y="1067"/>
                    <a:pt x="606" y="1065"/>
                  </a:cubicBezTo>
                  <a:cubicBezTo>
                    <a:pt x="611" y="1061"/>
                    <a:pt x="606" y="1057"/>
                    <a:pt x="602" y="1055"/>
                  </a:cubicBezTo>
                  <a:cubicBezTo>
                    <a:pt x="598" y="1053"/>
                    <a:pt x="595" y="1052"/>
                    <a:pt x="594" y="1047"/>
                  </a:cubicBezTo>
                  <a:cubicBezTo>
                    <a:pt x="593" y="1045"/>
                    <a:pt x="592" y="1043"/>
                    <a:pt x="591" y="1043"/>
                  </a:cubicBezTo>
                  <a:cubicBezTo>
                    <a:pt x="589" y="1042"/>
                    <a:pt x="588" y="1042"/>
                    <a:pt x="587" y="1043"/>
                  </a:cubicBezTo>
                  <a:cubicBezTo>
                    <a:pt x="584" y="1044"/>
                    <a:pt x="585" y="1044"/>
                    <a:pt x="584" y="1045"/>
                  </a:cubicBezTo>
                  <a:moveTo>
                    <a:pt x="680" y="1045"/>
                  </a:moveTo>
                  <a:cubicBezTo>
                    <a:pt x="677" y="1050"/>
                    <a:pt x="671" y="1054"/>
                    <a:pt x="667" y="1057"/>
                  </a:cubicBezTo>
                  <a:cubicBezTo>
                    <a:pt x="664" y="1060"/>
                    <a:pt x="662" y="1062"/>
                    <a:pt x="665" y="1065"/>
                  </a:cubicBezTo>
                  <a:cubicBezTo>
                    <a:pt x="668" y="1068"/>
                    <a:pt x="672" y="1071"/>
                    <a:pt x="675" y="1074"/>
                  </a:cubicBezTo>
                  <a:cubicBezTo>
                    <a:pt x="678" y="1077"/>
                    <a:pt x="681" y="1079"/>
                    <a:pt x="683" y="1082"/>
                  </a:cubicBezTo>
                  <a:cubicBezTo>
                    <a:pt x="684" y="1084"/>
                    <a:pt x="689" y="1080"/>
                    <a:pt x="689" y="1079"/>
                  </a:cubicBezTo>
                  <a:cubicBezTo>
                    <a:pt x="691" y="1076"/>
                    <a:pt x="692" y="1073"/>
                    <a:pt x="694" y="1071"/>
                  </a:cubicBezTo>
                  <a:cubicBezTo>
                    <a:pt x="696" y="1069"/>
                    <a:pt x="710" y="1062"/>
                    <a:pt x="704" y="1058"/>
                  </a:cubicBezTo>
                  <a:cubicBezTo>
                    <a:pt x="701" y="1056"/>
                    <a:pt x="699" y="1056"/>
                    <a:pt x="696" y="1055"/>
                  </a:cubicBezTo>
                  <a:cubicBezTo>
                    <a:pt x="694" y="1053"/>
                    <a:pt x="692" y="1051"/>
                    <a:pt x="691" y="1049"/>
                  </a:cubicBezTo>
                  <a:cubicBezTo>
                    <a:pt x="690" y="1047"/>
                    <a:pt x="689" y="1044"/>
                    <a:pt x="687" y="1043"/>
                  </a:cubicBezTo>
                  <a:cubicBezTo>
                    <a:pt x="686" y="1042"/>
                    <a:pt x="684" y="1042"/>
                    <a:pt x="683" y="1043"/>
                  </a:cubicBezTo>
                  <a:cubicBezTo>
                    <a:pt x="681" y="1043"/>
                    <a:pt x="681" y="1044"/>
                    <a:pt x="680" y="1045"/>
                  </a:cubicBezTo>
                  <a:moveTo>
                    <a:pt x="776" y="1045"/>
                  </a:moveTo>
                  <a:cubicBezTo>
                    <a:pt x="773" y="1049"/>
                    <a:pt x="769" y="1052"/>
                    <a:pt x="765" y="1055"/>
                  </a:cubicBezTo>
                  <a:cubicBezTo>
                    <a:pt x="762" y="1058"/>
                    <a:pt x="759" y="1060"/>
                    <a:pt x="762" y="1063"/>
                  </a:cubicBezTo>
                  <a:cubicBezTo>
                    <a:pt x="765" y="1068"/>
                    <a:pt x="768" y="1072"/>
                    <a:pt x="772" y="1076"/>
                  </a:cubicBezTo>
                  <a:cubicBezTo>
                    <a:pt x="774" y="1078"/>
                    <a:pt x="778" y="1084"/>
                    <a:pt x="782" y="1081"/>
                  </a:cubicBezTo>
                  <a:cubicBezTo>
                    <a:pt x="786" y="1078"/>
                    <a:pt x="787" y="1073"/>
                    <a:pt x="791" y="1070"/>
                  </a:cubicBezTo>
                  <a:cubicBezTo>
                    <a:pt x="794" y="1068"/>
                    <a:pt x="806" y="1062"/>
                    <a:pt x="799" y="1058"/>
                  </a:cubicBezTo>
                  <a:cubicBezTo>
                    <a:pt x="796" y="1056"/>
                    <a:pt x="794" y="1056"/>
                    <a:pt x="791" y="1054"/>
                  </a:cubicBezTo>
                  <a:cubicBezTo>
                    <a:pt x="789" y="1053"/>
                    <a:pt x="788" y="1050"/>
                    <a:pt x="786" y="1048"/>
                  </a:cubicBezTo>
                  <a:cubicBezTo>
                    <a:pt x="785" y="1046"/>
                    <a:pt x="784" y="1044"/>
                    <a:pt x="782" y="1043"/>
                  </a:cubicBezTo>
                  <a:cubicBezTo>
                    <a:pt x="781" y="1042"/>
                    <a:pt x="779" y="1042"/>
                    <a:pt x="778" y="1043"/>
                  </a:cubicBezTo>
                  <a:cubicBezTo>
                    <a:pt x="776" y="1043"/>
                    <a:pt x="777" y="1044"/>
                    <a:pt x="776" y="1045"/>
                  </a:cubicBezTo>
                  <a:moveTo>
                    <a:pt x="872" y="1045"/>
                  </a:moveTo>
                  <a:cubicBezTo>
                    <a:pt x="870" y="1050"/>
                    <a:pt x="848" y="1061"/>
                    <a:pt x="859" y="1066"/>
                  </a:cubicBezTo>
                  <a:cubicBezTo>
                    <a:pt x="862" y="1068"/>
                    <a:pt x="865" y="1069"/>
                    <a:pt x="867" y="1072"/>
                  </a:cubicBezTo>
                  <a:cubicBezTo>
                    <a:pt x="870" y="1074"/>
                    <a:pt x="871" y="1077"/>
                    <a:pt x="873" y="1080"/>
                  </a:cubicBezTo>
                  <a:cubicBezTo>
                    <a:pt x="878" y="1085"/>
                    <a:pt x="881" y="1080"/>
                    <a:pt x="882" y="1076"/>
                  </a:cubicBezTo>
                  <a:cubicBezTo>
                    <a:pt x="883" y="1074"/>
                    <a:pt x="884" y="1072"/>
                    <a:pt x="886" y="1071"/>
                  </a:cubicBezTo>
                  <a:cubicBezTo>
                    <a:pt x="888" y="1068"/>
                    <a:pt x="891" y="1067"/>
                    <a:pt x="894" y="1065"/>
                  </a:cubicBezTo>
                  <a:cubicBezTo>
                    <a:pt x="899" y="1061"/>
                    <a:pt x="894" y="1057"/>
                    <a:pt x="890" y="1055"/>
                  </a:cubicBezTo>
                  <a:cubicBezTo>
                    <a:pt x="886" y="1053"/>
                    <a:pt x="883" y="1052"/>
                    <a:pt x="882" y="1047"/>
                  </a:cubicBezTo>
                  <a:cubicBezTo>
                    <a:pt x="881" y="1045"/>
                    <a:pt x="880" y="1043"/>
                    <a:pt x="879" y="1043"/>
                  </a:cubicBezTo>
                  <a:cubicBezTo>
                    <a:pt x="877" y="1042"/>
                    <a:pt x="876" y="1042"/>
                    <a:pt x="875" y="1043"/>
                  </a:cubicBezTo>
                  <a:cubicBezTo>
                    <a:pt x="872" y="1044"/>
                    <a:pt x="873" y="1044"/>
                    <a:pt x="872" y="1045"/>
                  </a:cubicBezTo>
                  <a:moveTo>
                    <a:pt x="968" y="1045"/>
                  </a:moveTo>
                  <a:cubicBezTo>
                    <a:pt x="965" y="1050"/>
                    <a:pt x="959" y="1054"/>
                    <a:pt x="955" y="1057"/>
                  </a:cubicBezTo>
                  <a:cubicBezTo>
                    <a:pt x="952" y="1060"/>
                    <a:pt x="950" y="1062"/>
                    <a:pt x="953" y="1065"/>
                  </a:cubicBezTo>
                  <a:cubicBezTo>
                    <a:pt x="956" y="1068"/>
                    <a:pt x="960" y="1071"/>
                    <a:pt x="963" y="1074"/>
                  </a:cubicBezTo>
                  <a:cubicBezTo>
                    <a:pt x="966" y="1077"/>
                    <a:pt x="969" y="1079"/>
                    <a:pt x="971" y="1082"/>
                  </a:cubicBezTo>
                  <a:cubicBezTo>
                    <a:pt x="972" y="1084"/>
                    <a:pt x="977" y="1080"/>
                    <a:pt x="977" y="1079"/>
                  </a:cubicBezTo>
                  <a:cubicBezTo>
                    <a:pt x="979" y="1076"/>
                    <a:pt x="980" y="1073"/>
                    <a:pt x="982" y="1071"/>
                  </a:cubicBezTo>
                  <a:cubicBezTo>
                    <a:pt x="984" y="1069"/>
                    <a:pt x="998" y="1062"/>
                    <a:pt x="992" y="1058"/>
                  </a:cubicBezTo>
                  <a:cubicBezTo>
                    <a:pt x="989" y="1056"/>
                    <a:pt x="987" y="1056"/>
                    <a:pt x="984" y="1055"/>
                  </a:cubicBezTo>
                  <a:cubicBezTo>
                    <a:pt x="982" y="1053"/>
                    <a:pt x="980" y="1051"/>
                    <a:pt x="979" y="1049"/>
                  </a:cubicBezTo>
                  <a:cubicBezTo>
                    <a:pt x="978" y="1047"/>
                    <a:pt x="977" y="1044"/>
                    <a:pt x="975" y="1043"/>
                  </a:cubicBezTo>
                  <a:cubicBezTo>
                    <a:pt x="974" y="1042"/>
                    <a:pt x="972" y="1042"/>
                    <a:pt x="971" y="1043"/>
                  </a:cubicBezTo>
                  <a:cubicBezTo>
                    <a:pt x="969" y="1043"/>
                    <a:pt x="969" y="1044"/>
                    <a:pt x="968" y="1045"/>
                  </a:cubicBezTo>
                  <a:moveTo>
                    <a:pt x="1064" y="1045"/>
                  </a:moveTo>
                  <a:cubicBezTo>
                    <a:pt x="1061" y="1049"/>
                    <a:pt x="1057" y="1052"/>
                    <a:pt x="1053" y="1055"/>
                  </a:cubicBezTo>
                  <a:cubicBezTo>
                    <a:pt x="1050" y="1058"/>
                    <a:pt x="1047" y="1060"/>
                    <a:pt x="1050" y="1063"/>
                  </a:cubicBezTo>
                  <a:cubicBezTo>
                    <a:pt x="1053" y="1068"/>
                    <a:pt x="1056" y="1072"/>
                    <a:pt x="1060" y="1076"/>
                  </a:cubicBezTo>
                  <a:cubicBezTo>
                    <a:pt x="1062" y="1078"/>
                    <a:pt x="1066" y="1084"/>
                    <a:pt x="1070" y="1081"/>
                  </a:cubicBezTo>
                  <a:cubicBezTo>
                    <a:pt x="1074" y="1078"/>
                    <a:pt x="1075" y="1073"/>
                    <a:pt x="1079" y="1070"/>
                  </a:cubicBezTo>
                  <a:cubicBezTo>
                    <a:pt x="1082" y="1068"/>
                    <a:pt x="1094" y="1062"/>
                    <a:pt x="1087" y="1058"/>
                  </a:cubicBezTo>
                  <a:cubicBezTo>
                    <a:pt x="1084" y="1056"/>
                    <a:pt x="1082" y="1056"/>
                    <a:pt x="1079" y="1054"/>
                  </a:cubicBezTo>
                  <a:cubicBezTo>
                    <a:pt x="1077" y="1053"/>
                    <a:pt x="1076" y="1050"/>
                    <a:pt x="1074" y="1048"/>
                  </a:cubicBezTo>
                  <a:cubicBezTo>
                    <a:pt x="1073" y="1046"/>
                    <a:pt x="1072" y="1044"/>
                    <a:pt x="1070" y="1043"/>
                  </a:cubicBezTo>
                  <a:cubicBezTo>
                    <a:pt x="1069" y="1042"/>
                    <a:pt x="1067" y="1042"/>
                    <a:pt x="1066" y="1043"/>
                  </a:cubicBezTo>
                  <a:cubicBezTo>
                    <a:pt x="1064" y="1043"/>
                    <a:pt x="1065" y="1044"/>
                    <a:pt x="1064" y="1045"/>
                  </a:cubicBezTo>
                  <a:moveTo>
                    <a:pt x="1160" y="1045"/>
                  </a:moveTo>
                  <a:cubicBezTo>
                    <a:pt x="1158" y="1050"/>
                    <a:pt x="1136" y="1061"/>
                    <a:pt x="1147" y="1066"/>
                  </a:cubicBezTo>
                  <a:cubicBezTo>
                    <a:pt x="1150" y="1068"/>
                    <a:pt x="1153" y="1069"/>
                    <a:pt x="1155" y="1072"/>
                  </a:cubicBezTo>
                  <a:cubicBezTo>
                    <a:pt x="1158" y="1074"/>
                    <a:pt x="1159" y="1077"/>
                    <a:pt x="1161" y="1080"/>
                  </a:cubicBezTo>
                  <a:cubicBezTo>
                    <a:pt x="1166" y="1085"/>
                    <a:pt x="1169" y="1080"/>
                    <a:pt x="1170" y="1076"/>
                  </a:cubicBezTo>
                  <a:cubicBezTo>
                    <a:pt x="1171" y="1074"/>
                    <a:pt x="1172" y="1072"/>
                    <a:pt x="1174" y="1071"/>
                  </a:cubicBezTo>
                  <a:cubicBezTo>
                    <a:pt x="1176" y="1068"/>
                    <a:pt x="1179" y="1067"/>
                    <a:pt x="1182" y="1065"/>
                  </a:cubicBezTo>
                  <a:cubicBezTo>
                    <a:pt x="1187" y="1061"/>
                    <a:pt x="1182" y="1057"/>
                    <a:pt x="1178" y="1055"/>
                  </a:cubicBezTo>
                  <a:cubicBezTo>
                    <a:pt x="1174" y="1053"/>
                    <a:pt x="1171" y="1052"/>
                    <a:pt x="1170" y="1047"/>
                  </a:cubicBezTo>
                  <a:cubicBezTo>
                    <a:pt x="1169" y="1045"/>
                    <a:pt x="1168" y="1043"/>
                    <a:pt x="1167" y="1043"/>
                  </a:cubicBezTo>
                  <a:cubicBezTo>
                    <a:pt x="1165" y="1042"/>
                    <a:pt x="1164" y="1042"/>
                    <a:pt x="1163" y="1043"/>
                  </a:cubicBezTo>
                  <a:cubicBezTo>
                    <a:pt x="1160" y="1044"/>
                    <a:pt x="1161" y="1044"/>
                    <a:pt x="1160" y="1045"/>
                  </a:cubicBezTo>
                  <a:moveTo>
                    <a:pt x="1256" y="1045"/>
                  </a:moveTo>
                  <a:cubicBezTo>
                    <a:pt x="1253" y="1050"/>
                    <a:pt x="1247" y="1054"/>
                    <a:pt x="1243" y="1057"/>
                  </a:cubicBezTo>
                  <a:cubicBezTo>
                    <a:pt x="1240" y="1060"/>
                    <a:pt x="1238" y="1062"/>
                    <a:pt x="1241" y="1065"/>
                  </a:cubicBezTo>
                  <a:cubicBezTo>
                    <a:pt x="1244" y="1068"/>
                    <a:pt x="1248" y="1071"/>
                    <a:pt x="1251" y="1074"/>
                  </a:cubicBezTo>
                  <a:cubicBezTo>
                    <a:pt x="1254" y="1077"/>
                    <a:pt x="1257" y="1079"/>
                    <a:pt x="1259" y="1082"/>
                  </a:cubicBezTo>
                  <a:cubicBezTo>
                    <a:pt x="1260" y="1084"/>
                    <a:pt x="1265" y="1080"/>
                    <a:pt x="1265" y="1079"/>
                  </a:cubicBezTo>
                  <a:cubicBezTo>
                    <a:pt x="1267" y="1076"/>
                    <a:pt x="1268" y="1073"/>
                    <a:pt x="1270" y="1071"/>
                  </a:cubicBezTo>
                  <a:cubicBezTo>
                    <a:pt x="1272" y="1069"/>
                    <a:pt x="1286" y="1062"/>
                    <a:pt x="1280" y="1058"/>
                  </a:cubicBezTo>
                  <a:cubicBezTo>
                    <a:pt x="1277" y="1056"/>
                    <a:pt x="1275" y="1056"/>
                    <a:pt x="1272" y="1055"/>
                  </a:cubicBezTo>
                  <a:cubicBezTo>
                    <a:pt x="1270" y="1053"/>
                    <a:pt x="1268" y="1051"/>
                    <a:pt x="1267" y="1049"/>
                  </a:cubicBezTo>
                  <a:cubicBezTo>
                    <a:pt x="1266" y="1047"/>
                    <a:pt x="1265" y="1044"/>
                    <a:pt x="1263" y="1043"/>
                  </a:cubicBezTo>
                  <a:cubicBezTo>
                    <a:pt x="1262" y="1042"/>
                    <a:pt x="1260" y="1042"/>
                    <a:pt x="1259" y="1043"/>
                  </a:cubicBezTo>
                  <a:cubicBezTo>
                    <a:pt x="1257" y="1043"/>
                    <a:pt x="1257" y="1044"/>
                    <a:pt x="1256" y="1045"/>
                  </a:cubicBezTo>
                  <a:moveTo>
                    <a:pt x="1352" y="1045"/>
                  </a:moveTo>
                  <a:cubicBezTo>
                    <a:pt x="1349" y="1049"/>
                    <a:pt x="1345" y="1052"/>
                    <a:pt x="1341" y="1055"/>
                  </a:cubicBezTo>
                  <a:cubicBezTo>
                    <a:pt x="1338" y="1058"/>
                    <a:pt x="1335" y="1060"/>
                    <a:pt x="1338" y="1063"/>
                  </a:cubicBezTo>
                  <a:cubicBezTo>
                    <a:pt x="1341" y="1068"/>
                    <a:pt x="1344" y="1072"/>
                    <a:pt x="1348" y="1076"/>
                  </a:cubicBezTo>
                  <a:cubicBezTo>
                    <a:pt x="1350" y="1078"/>
                    <a:pt x="1354" y="1084"/>
                    <a:pt x="1358" y="1081"/>
                  </a:cubicBezTo>
                  <a:cubicBezTo>
                    <a:pt x="1362" y="1078"/>
                    <a:pt x="1363" y="1073"/>
                    <a:pt x="1367" y="1070"/>
                  </a:cubicBezTo>
                  <a:cubicBezTo>
                    <a:pt x="1370" y="1068"/>
                    <a:pt x="1382" y="1062"/>
                    <a:pt x="1375" y="1058"/>
                  </a:cubicBezTo>
                  <a:cubicBezTo>
                    <a:pt x="1372" y="1056"/>
                    <a:pt x="1370" y="1056"/>
                    <a:pt x="1367" y="1054"/>
                  </a:cubicBezTo>
                  <a:cubicBezTo>
                    <a:pt x="1365" y="1053"/>
                    <a:pt x="1364" y="1050"/>
                    <a:pt x="1362" y="1048"/>
                  </a:cubicBezTo>
                  <a:cubicBezTo>
                    <a:pt x="1361" y="1046"/>
                    <a:pt x="1360" y="1044"/>
                    <a:pt x="1358" y="1043"/>
                  </a:cubicBezTo>
                  <a:cubicBezTo>
                    <a:pt x="1357" y="1042"/>
                    <a:pt x="1355" y="1042"/>
                    <a:pt x="1354" y="1043"/>
                  </a:cubicBezTo>
                  <a:cubicBezTo>
                    <a:pt x="1352" y="1043"/>
                    <a:pt x="1353" y="1044"/>
                    <a:pt x="1352" y="1045"/>
                  </a:cubicBezTo>
                  <a:moveTo>
                    <a:pt x="1448" y="1045"/>
                  </a:moveTo>
                  <a:cubicBezTo>
                    <a:pt x="1446" y="1049"/>
                    <a:pt x="1441" y="1052"/>
                    <a:pt x="1438" y="1055"/>
                  </a:cubicBezTo>
                  <a:cubicBezTo>
                    <a:pt x="1435" y="1057"/>
                    <a:pt x="1429" y="1061"/>
                    <a:pt x="1433" y="1065"/>
                  </a:cubicBezTo>
                  <a:cubicBezTo>
                    <a:pt x="1435" y="1067"/>
                    <a:pt x="1438" y="1068"/>
                    <a:pt x="1440" y="1069"/>
                  </a:cubicBezTo>
                  <a:cubicBezTo>
                    <a:pt x="1444" y="1071"/>
                    <a:pt x="1446" y="1075"/>
                    <a:pt x="1448" y="1078"/>
                  </a:cubicBezTo>
                  <a:cubicBezTo>
                    <a:pt x="1451" y="1083"/>
                    <a:pt x="1455" y="1084"/>
                    <a:pt x="1458" y="1078"/>
                  </a:cubicBezTo>
                  <a:cubicBezTo>
                    <a:pt x="1459" y="1076"/>
                    <a:pt x="1459" y="1074"/>
                    <a:pt x="1460" y="1072"/>
                  </a:cubicBezTo>
                  <a:cubicBezTo>
                    <a:pt x="1462" y="1069"/>
                    <a:pt x="1466" y="1068"/>
                    <a:pt x="1468" y="1066"/>
                  </a:cubicBezTo>
                  <a:cubicBezTo>
                    <a:pt x="1474" y="1062"/>
                    <a:pt x="1472" y="1058"/>
                    <a:pt x="1467" y="1056"/>
                  </a:cubicBezTo>
                  <a:cubicBezTo>
                    <a:pt x="1462" y="1053"/>
                    <a:pt x="1460" y="1052"/>
                    <a:pt x="1458" y="1047"/>
                  </a:cubicBezTo>
                  <a:cubicBezTo>
                    <a:pt x="1457" y="1045"/>
                    <a:pt x="1456" y="1043"/>
                    <a:pt x="1455" y="1043"/>
                  </a:cubicBezTo>
                  <a:cubicBezTo>
                    <a:pt x="1453" y="1042"/>
                    <a:pt x="1452" y="1042"/>
                    <a:pt x="1451" y="1043"/>
                  </a:cubicBezTo>
                  <a:cubicBezTo>
                    <a:pt x="1448" y="1044"/>
                    <a:pt x="1449" y="1044"/>
                    <a:pt x="1448" y="1045"/>
                  </a:cubicBezTo>
                  <a:moveTo>
                    <a:pt x="1544" y="1045"/>
                  </a:moveTo>
                  <a:cubicBezTo>
                    <a:pt x="1541" y="1050"/>
                    <a:pt x="1535" y="1054"/>
                    <a:pt x="1531" y="1057"/>
                  </a:cubicBezTo>
                  <a:cubicBezTo>
                    <a:pt x="1528" y="1060"/>
                    <a:pt x="1526" y="1062"/>
                    <a:pt x="1529" y="1065"/>
                  </a:cubicBezTo>
                  <a:cubicBezTo>
                    <a:pt x="1532" y="1068"/>
                    <a:pt x="1536" y="1071"/>
                    <a:pt x="1539" y="1074"/>
                  </a:cubicBezTo>
                  <a:cubicBezTo>
                    <a:pt x="1542" y="1077"/>
                    <a:pt x="1545" y="1079"/>
                    <a:pt x="1547" y="1082"/>
                  </a:cubicBezTo>
                  <a:cubicBezTo>
                    <a:pt x="1548" y="1084"/>
                    <a:pt x="1553" y="1080"/>
                    <a:pt x="1553" y="1079"/>
                  </a:cubicBezTo>
                  <a:cubicBezTo>
                    <a:pt x="1555" y="1076"/>
                    <a:pt x="1556" y="1073"/>
                    <a:pt x="1558" y="1071"/>
                  </a:cubicBezTo>
                  <a:cubicBezTo>
                    <a:pt x="1560" y="1069"/>
                    <a:pt x="1574" y="1062"/>
                    <a:pt x="1568" y="1058"/>
                  </a:cubicBezTo>
                  <a:cubicBezTo>
                    <a:pt x="1565" y="1056"/>
                    <a:pt x="1563" y="1056"/>
                    <a:pt x="1560" y="1055"/>
                  </a:cubicBezTo>
                  <a:cubicBezTo>
                    <a:pt x="1558" y="1053"/>
                    <a:pt x="1556" y="1051"/>
                    <a:pt x="1555" y="1049"/>
                  </a:cubicBezTo>
                  <a:cubicBezTo>
                    <a:pt x="1554" y="1047"/>
                    <a:pt x="1553" y="1044"/>
                    <a:pt x="1551" y="1043"/>
                  </a:cubicBezTo>
                  <a:cubicBezTo>
                    <a:pt x="1550" y="1042"/>
                    <a:pt x="1548" y="1042"/>
                    <a:pt x="1547" y="1043"/>
                  </a:cubicBezTo>
                  <a:cubicBezTo>
                    <a:pt x="1545" y="1043"/>
                    <a:pt x="1545" y="1044"/>
                    <a:pt x="1544" y="1045"/>
                  </a:cubicBezTo>
                  <a:moveTo>
                    <a:pt x="1640" y="1045"/>
                  </a:moveTo>
                  <a:cubicBezTo>
                    <a:pt x="1637" y="1049"/>
                    <a:pt x="1633" y="1052"/>
                    <a:pt x="1629" y="1055"/>
                  </a:cubicBezTo>
                  <a:cubicBezTo>
                    <a:pt x="1626" y="1058"/>
                    <a:pt x="1623" y="1060"/>
                    <a:pt x="1626" y="1063"/>
                  </a:cubicBezTo>
                  <a:cubicBezTo>
                    <a:pt x="1629" y="1068"/>
                    <a:pt x="1632" y="1072"/>
                    <a:pt x="1636" y="1076"/>
                  </a:cubicBezTo>
                  <a:cubicBezTo>
                    <a:pt x="1638" y="1078"/>
                    <a:pt x="1642" y="1084"/>
                    <a:pt x="1646" y="1081"/>
                  </a:cubicBezTo>
                  <a:cubicBezTo>
                    <a:pt x="1650" y="1078"/>
                    <a:pt x="1651" y="1073"/>
                    <a:pt x="1655" y="1070"/>
                  </a:cubicBezTo>
                  <a:cubicBezTo>
                    <a:pt x="1658" y="1068"/>
                    <a:pt x="1670" y="1062"/>
                    <a:pt x="1663" y="1058"/>
                  </a:cubicBezTo>
                  <a:cubicBezTo>
                    <a:pt x="1660" y="1056"/>
                    <a:pt x="1658" y="1056"/>
                    <a:pt x="1655" y="1054"/>
                  </a:cubicBezTo>
                  <a:cubicBezTo>
                    <a:pt x="1653" y="1053"/>
                    <a:pt x="1652" y="1050"/>
                    <a:pt x="1650" y="1048"/>
                  </a:cubicBezTo>
                  <a:cubicBezTo>
                    <a:pt x="1649" y="1046"/>
                    <a:pt x="1648" y="1044"/>
                    <a:pt x="1646" y="1043"/>
                  </a:cubicBezTo>
                  <a:cubicBezTo>
                    <a:pt x="1645" y="1042"/>
                    <a:pt x="1643" y="1042"/>
                    <a:pt x="1642" y="1043"/>
                  </a:cubicBezTo>
                  <a:cubicBezTo>
                    <a:pt x="1640" y="1043"/>
                    <a:pt x="1641" y="1044"/>
                    <a:pt x="1640" y="1045"/>
                  </a:cubicBezTo>
                  <a:moveTo>
                    <a:pt x="1736" y="1045"/>
                  </a:moveTo>
                  <a:cubicBezTo>
                    <a:pt x="1734" y="1050"/>
                    <a:pt x="1712" y="1061"/>
                    <a:pt x="1723" y="1066"/>
                  </a:cubicBezTo>
                  <a:cubicBezTo>
                    <a:pt x="1726" y="1068"/>
                    <a:pt x="1729" y="1069"/>
                    <a:pt x="1731" y="1072"/>
                  </a:cubicBezTo>
                  <a:cubicBezTo>
                    <a:pt x="1734" y="1074"/>
                    <a:pt x="1735" y="1077"/>
                    <a:pt x="1737" y="1080"/>
                  </a:cubicBezTo>
                  <a:cubicBezTo>
                    <a:pt x="1742" y="1085"/>
                    <a:pt x="1745" y="1080"/>
                    <a:pt x="1746" y="1076"/>
                  </a:cubicBezTo>
                  <a:cubicBezTo>
                    <a:pt x="1747" y="1074"/>
                    <a:pt x="1748" y="1072"/>
                    <a:pt x="1750" y="1071"/>
                  </a:cubicBezTo>
                  <a:cubicBezTo>
                    <a:pt x="1752" y="1068"/>
                    <a:pt x="1755" y="1067"/>
                    <a:pt x="1758" y="1065"/>
                  </a:cubicBezTo>
                  <a:cubicBezTo>
                    <a:pt x="1763" y="1061"/>
                    <a:pt x="1758" y="1057"/>
                    <a:pt x="1754" y="1055"/>
                  </a:cubicBezTo>
                  <a:cubicBezTo>
                    <a:pt x="1750" y="1053"/>
                    <a:pt x="1747" y="1052"/>
                    <a:pt x="1746" y="1047"/>
                  </a:cubicBezTo>
                  <a:cubicBezTo>
                    <a:pt x="1745" y="1045"/>
                    <a:pt x="1744" y="1043"/>
                    <a:pt x="1743" y="1043"/>
                  </a:cubicBezTo>
                  <a:cubicBezTo>
                    <a:pt x="1741" y="1042"/>
                    <a:pt x="1740" y="1042"/>
                    <a:pt x="1739" y="1043"/>
                  </a:cubicBezTo>
                  <a:cubicBezTo>
                    <a:pt x="1736" y="1044"/>
                    <a:pt x="1737" y="1044"/>
                    <a:pt x="1736" y="1045"/>
                  </a:cubicBezTo>
                  <a:moveTo>
                    <a:pt x="1832" y="1045"/>
                  </a:moveTo>
                  <a:cubicBezTo>
                    <a:pt x="1829" y="1050"/>
                    <a:pt x="1823" y="1054"/>
                    <a:pt x="1819" y="1057"/>
                  </a:cubicBezTo>
                  <a:cubicBezTo>
                    <a:pt x="1816" y="1060"/>
                    <a:pt x="1814" y="1062"/>
                    <a:pt x="1817" y="1065"/>
                  </a:cubicBezTo>
                  <a:cubicBezTo>
                    <a:pt x="1820" y="1068"/>
                    <a:pt x="1824" y="1071"/>
                    <a:pt x="1827" y="1074"/>
                  </a:cubicBezTo>
                  <a:cubicBezTo>
                    <a:pt x="1830" y="1077"/>
                    <a:pt x="1833" y="1079"/>
                    <a:pt x="1835" y="1082"/>
                  </a:cubicBezTo>
                  <a:cubicBezTo>
                    <a:pt x="1836" y="1084"/>
                    <a:pt x="1841" y="1080"/>
                    <a:pt x="1841" y="1079"/>
                  </a:cubicBezTo>
                  <a:cubicBezTo>
                    <a:pt x="1843" y="1076"/>
                    <a:pt x="1844" y="1073"/>
                    <a:pt x="1846" y="1071"/>
                  </a:cubicBezTo>
                  <a:cubicBezTo>
                    <a:pt x="1848" y="1069"/>
                    <a:pt x="1862" y="1062"/>
                    <a:pt x="1856" y="1058"/>
                  </a:cubicBezTo>
                  <a:cubicBezTo>
                    <a:pt x="1853" y="1056"/>
                    <a:pt x="1851" y="1056"/>
                    <a:pt x="1848" y="1055"/>
                  </a:cubicBezTo>
                  <a:cubicBezTo>
                    <a:pt x="1846" y="1053"/>
                    <a:pt x="1844" y="1051"/>
                    <a:pt x="1843" y="1049"/>
                  </a:cubicBezTo>
                  <a:cubicBezTo>
                    <a:pt x="1842" y="1047"/>
                    <a:pt x="1841" y="1044"/>
                    <a:pt x="1839" y="1043"/>
                  </a:cubicBezTo>
                  <a:cubicBezTo>
                    <a:pt x="1838" y="1042"/>
                    <a:pt x="1836" y="1042"/>
                    <a:pt x="1835" y="1043"/>
                  </a:cubicBezTo>
                  <a:cubicBezTo>
                    <a:pt x="1833" y="1043"/>
                    <a:pt x="1833" y="1044"/>
                    <a:pt x="1832" y="1045"/>
                  </a:cubicBezTo>
                  <a:moveTo>
                    <a:pt x="1928" y="1045"/>
                  </a:moveTo>
                  <a:cubicBezTo>
                    <a:pt x="1925" y="1049"/>
                    <a:pt x="1921" y="1052"/>
                    <a:pt x="1917" y="1055"/>
                  </a:cubicBezTo>
                  <a:cubicBezTo>
                    <a:pt x="1914" y="1058"/>
                    <a:pt x="1911" y="1060"/>
                    <a:pt x="1914" y="1063"/>
                  </a:cubicBezTo>
                  <a:cubicBezTo>
                    <a:pt x="1917" y="1068"/>
                    <a:pt x="1920" y="1072"/>
                    <a:pt x="1924" y="1076"/>
                  </a:cubicBezTo>
                  <a:cubicBezTo>
                    <a:pt x="1926" y="1078"/>
                    <a:pt x="1930" y="1084"/>
                    <a:pt x="1934" y="1081"/>
                  </a:cubicBezTo>
                  <a:cubicBezTo>
                    <a:pt x="1938" y="1078"/>
                    <a:pt x="1939" y="1073"/>
                    <a:pt x="1943" y="1070"/>
                  </a:cubicBezTo>
                  <a:cubicBezTo>
                    <a:pt x="1946" y="1068"/>
                    <a:pt x="1958" y="1062"/>
                    <a:pt x="1951" y="1058"/>
                  </a:cubicBezTo>
                  <a:cubicBezTo>
                    <a:pt x="1948" y="1056"/>
                    <a:pt x="1946" y="1056"/>
                    <a:pt x="1943" y="1054"/>
                  </a:cubicBezTo>
                  <a:cubicBezTo>
                    <a:pt x="1941" y="1053"/>
                    <a:pt x="1940" y="1050"/>
                    <a:pt x="1938" y="1048"/>
                  </a:cubicBezTo>
                  <a:cubicBezTo>
                    <a:pt x="1937" y="1046"/>
                    <a:pt x="1936" y="1044"/>
                    <a:pt x="1934" y="1043"/>
                  </a:cubicBezTo>
                  <a:cubicBezTo>
                    <a:pt x="1933" y="1042"/>
                    <a:pt x="1931" y="1042"/>
                    <a:pt x="1930" y="1043"/>
                  </a:cubicBezTo>
                  <a:cubicBezTo>
                    <a:pt x="1928" y="1043"/>
                    <a:pt x="1929" y="1044"/>
                    <a:pt x="1928" y="1045"/>
                  </a:cubicBezTo>
                  <a:moveTo>
                    <a:pt x="2024" y="1045"/>
                  </a:moveTo>
                  <a:cubicBezTo>
                    <a:pt x="2022" y="1050"/>
                    <a:pt x="2000" y="1061"/>
                    <a:pt x="2011" y="1066"/>
                  </a:cubicBezTo>
                  <a:cubicBezTo>
                    <a:pt x="2014" y="1068"/>
                    <a:pt x="2017" y="1069"/>
                    <a:pt x="2019" y="1072"/>
                  </a:cubicBezTo>
                  <a:cubicBezTo>
                    <a:pt x="2022" y="1074"/>
                    <a:pt x="2023" y="1077"/>
                    <a:pt x="2025" y="1080"/>
                  </a:cubicBezTo>
                  <a:cubicBezTo>
                    <a:pt x="2030" y="1085"/>
                    <a:pt x="2033" y="1080"/>
                    <a:pt x="2034" y="1076"/>
                  </a:cubicBezTo>
                  <a:cubicBezTo>
                    <a:pt x="2035" y="1074"/>
                    <a:pt x="2036" y="1072"/>
                    <a:pt x="2038" y="1071"/>
                  </a:cubicBezTo>
                  <a:cubicBezTo>
                    <a:pt x="2040" y="1068"/>
                    <a:pt x="2043" y="1067"/>
                    <a:pt x="2046" y="1065"/>
                  </a:cubicBezTo>
                  <a:cubicBezTo>
                    <a:pt x="2051" y="1061"/>
                    <a:pt x="2046" y="1057"/>
                    <a:pt x="2042" y="1055"/>
                  </a:cubicBezTo>
                  <a:cubicBezTo>
                    <a:pt x="2038" y="1053"/>
                    <a:pt x="2035" y="1052"/>
                    <a:pt x="2034" y="1047"/>
                  </a:cubicBezTo>
                  <a:cubicBezTo>
                    <a:pt x="2033" y="1045"/>
                    <a:pt x="2032" y="1043"/>
                    <a:pt x="2031" y="1043"/>
                  </a:cubicBezTo>
                  <a:cubicBezTo>
                    <a:pt x="2029" y="1042"/>
                    <a:pt x="2028" y="1042"/>
                    <a:pt x="2027" y="1043"/>
                  </a:cubicBezTo>
                  <a:cubicBezTo>
                    <a:pt x="2024" y="1044"/>
                    <a:pt x="2025" y="1044"/>
                    <a:pt x="2024" y="1045"/>
                  </a:cubicBezTo>
                  <a:moveTo>
                    <a:pt x="2113" y="1053"/>
                  </a:moveTo>
                  <a:cubicBezTo>
                    <a:pt x="2110" y="1056"/>
                    <a:pt x="2099" y="1058"/>
                    <a:pt x="2104" y="1064"/>
                  </a:cubicBezTo>
                  <a:cubicBezTo>
                    <a:pt x="2105" y="1066"/>
                    <a:pt x="2107" y="1066"/>
                    <a:pt x="2109" y="1067"/>
                  </a:cubicBezTo>
                  <a:cubicBezTo>
                    <a:pt x="2111" y="1068"/>
                    <a:pt x="2113" y="1070"/>
                    <a:pt x="2114" y="1072"/>
                  </a:cubicBezTo>
                  <a:cubicBezTo>
                    <a:pt x="2119" y="1077"/>
                    <a:pt x="2123" y="1082"/>
                    <a:pt x="2125" y="1088"/>
                  </a:cubicBezTo>
                  <a:cubicBezTo>
                    <a:pt x="2126" y="1091"/>
                    <a:pt x="2129" y="1086"/>
                    <a:pt x="2130" y="1085"/>
                  </a:cubicBezTo>
                  <a:cubicBezTo>
                    <a:pt x="2132" y="1082"/>
                    <a:pt x="2134" y="1079"/>
                    <a:pt x="2136" y="1076"/>
                  </a:cubicBezTo>
                  <a:cubicBezTo>
                    <a:pt x="2140" y="1073"/>
                    <a:pt x="2143" y="1072"/>
                    <a:pt x="2147" y="1070"/>
                  </a:cubicBezTo>
                  <a:cubicBezTo>
                    <a:pt x="2149" y="1069"/>
                    <a:pt x="2153" y="1065"/>
                    <a:pt x="2151" y="1063"/>
                  </a:cubicBezTo>
                  <a:cubicBezTo>
                    <a:pt x="2149" y="1062"/>
                    <a:pt x="2146" y="1061"/>
                    <a:pt x="2144" y="1060"/>
                  </a:cubicBezTo>
                  <a:cubicBezTo>
                    <a:pt x="2141" y="1058"/>
                    <a:pt x="2139" y="1057"/>
                    <a:pt x="2136" y="1055"/>
                  </a:cubicBezTo>
                  <a:cubicBezTo>
                    <a:pt x="2134" y="1053"/>
                    <a:pt x="2132" y="1051"/>
                    <a:pt x="2131" y="1049"/>
                  </a:cubicBezTo>
                  <a:cubicBezTo>
                    <a:pt x="2130" y="1047"/>
                    <a:pt x="2129" y="1044"/>
                    <a:pt x="2127" y="1043"/>
                  </a:cubicBezTo>
                  <a:cubicBezTo>
                    <a:pt x="2120" y="1039"/>
                    <a:pt x="2117" y="1050"/>
                    <a:pt x="2113" y="1053"/>
                  </a:cubicBezTo>
                  <a:moveTo>
                    <a:pt x="471" y="1157"/>
                  </a:moveTo>
                  <a:cubicBezTo>
                    <a:pt x="471" y="1157"/>
                    <a:pt x="467" y="1158"/>
                    <a:pt x="466" y="1158"/>
                  </a:cubicBezTo>
                  <a:cubicBezTo>
                    <a:pt x="463" y="1160"/>
                    <a:pt x="465" y="1163"/>
                    <a:pt x="467" y="1164"/>
                  </a:cubicBezTo>
                  <a:cubicBezTo>
                    <a:pt x="469" y="1165"/>
                    <a:pt x="471" y="1167"/>
                    <a:pt x="473" y="1167"/>
                  </a:cubicBezTo>
                  <a:cubicBezTo>
                    <a:pt x="475" y="1168"/>
                    <a:pt x="477" y="1170"/>
                    <a:pt x="478" y="1171"/>
                  </a:cubicBezTo>
                  <a:cubicBezTo>
                    <a:pt x="480" y="1173"/>
                    <a:pt x="482" y="1175"/>
                    <a:pt x="484" y="1178"/>
                  </a:cubicBezTo>
                  <a:cubicBezTo>
                    <a:pt x="485" y="1180"/>
                    <a:pt x="486" y="1182"/>
                    <a:pt x="487" y="1185"/>
                  </a:cubicBezTo>
                  <a:cubicBezTo>
                    <a:pt x="488" y="1186"/>
                    <a:pt x="488" y="1188"/>
                    <a:pt x="490" y="1189"/>
                  </a:cubicBezTo>
                  <a:cubicBezTo>
                    <a:pt x="492" y="1191"/>
                    <a:pt x="493" y="1186"/>
                    <a:pt x="494" y="1185"/>
                  </a:cubicBezTo>
                  <a:cubicBezTo>
                    <a:pt x="495" y="1182"/>
                    <a:pt x="495" y="1179"/>
                    <a:pt x="497" y="1177"/>
                  </a:cubicBezTo>
                  <a:cubicBezTo>
                    <a:pt x="499" y="1176"/>
                    <a:pt x="501" y="1174"/>
                    <a:pt x="503" y="1173"/>
                  </a:cubicBezTo>
                  <a:cubicBezTo>
                    <a:pt x="507" y="1169"/>
                    <a:pt x="514" y="1165"/>
                    <a:pt x="517" y="1160"/>
                  </a:cubicBezTo>
                  <a:cubicBezTo>
                    <a:pt x="519" y="1158"/>
                    <a:pt x="506" y="1152"/>
                    <a:pt x="504" y="1150"/>
                  </a:cubicBezTo>
                  <a:cubicBezTo>
                    <a:pt x="501" y="1149"/>
                    <a:pt x="500" y="1147"/>
                    <a:pt x="498" y="1144"/>
                  </a:cubicBezTo>
                  <a:cubicBezTo>
                    <a:pt x="497" y="1141"/>
                    <a:pt x="495" y="1138"/>
                    <a:pt x="492" y="1138"/>
                  </a:cubicBezTo>
                  <a:cubicBezTo>
                    <a:pt x="488" y="1138"/>
                    <a:pt x="487" y="1140"/>
                    <a:pt x="485" y="1143"/>
                  </a:cubicBezTo>
                  <a:cubicBezTo>
                    <a:pt x="482" y="1146"/>
                    <a:pt x="480" y="1150"/>
                    <a:pt x="477" y="1153"/>
                  </a:cubicBezTo>
                  <a:cubicBezTo>
                    <a:pt x="475" y="1155"/>
                    <a:pt x="473" y="1156"/>
                    <a:pt x="471" y="1157"/>
                  </a:cubicBezTo>
                  <a:moveTo>
                    <a:pt x="571" y="1154"/>
                  </a:moveTo>
                  <a:cubicBezTo>
                    <a:pt x="569" y="1156"/>
                    <a:pt x="566" y="1158"/>
                    <a:pt x="565" y="1160"/>
                  </a:cubicBezTo>
                  <a:cubicBezTo>
                    <a:pt x="564" y="1162"/>
                    <a:pt x="567" y="1163"/>
                    <a:pt x="568" y="1163"/>
                  </a:cubicBezTo>
                  <a:cubicBezTo>
                    <a:pt x="573" y="1166"/>
                    <a:pt x="579" y="1171"/>
                    <a:pt x="581" y="1176"/>
                  </a:cubicBezTo>
                  <a:cubicBezTo>
                    <a:pt x="582" y="1179"/>
                    <a:pt x="583" y="1181"/>
                    <a:pt x="585" y="1183"/>
                  </a:cubicBezTo>
                  <a:cubicBezTo>
                    <a:pt x="586" y="1185"/>
                    <a:pt x="589" y="1182"/>
                    <a:pt x="590" y="1181"/>
                  </a:cubicBezTo>
                  <a:cubicBezTo>
                    <a:pt x="593" y="1177"/>
                    <a:pt x="593" y="1172"/>
                    <a:pt x="598" y="1169"/>
                  </a:cubicBezTo>
                  <a:cubicBezTo>
                    <a:pt x="601" y="1166"/>
                    <a:pt x="612" y="1161"/>
                    <a:pt x="608" y="1156"/>
                  </a:cubicBezTo>
                  <a:cubicBezTo>
                    <a:pt x="606" y="1153"/>
                    <a:pt x="602" y="1152"/>
                    <a:pt x="600" y="1151"/>
                  </a:cubicBezTo>
                  <a:cubicBezTo>
                    <a:pt x="597" y="1149"/>
                    <a:pt x="595" y="1146"/>
                    <a:pt x="594" y="1143"/>
                  </a:cubicBezTo>
                  <a:cubicBezTo>
                    <a:pt x="588" y="1129"/>
                    <a:pt x="576" y="1150"/>
                    <a:pt x="571" y="1154"/>
                  </a:cubicBezTo>
                  <a:moveTo>
                    <a:pt x="680" y="1141"/>
                  </a:moveTo>
                  <a:cubicBezTo>
                    <a:pt x="677" y="1146"/>
                    <a:pt x="672" y="1149"/>
                    <a:pt x="668" y="1153"/>
                  </a:cubicBezTo>
                  <a:cubicBezTo>
                    <a:pt x="663" y="1156"/>
                    <a:pt x="661" y="1159"/>
                    <a:pt x="666" y="1164"/>
                  </a:cubicBezTo>
                  <a:cubicBezTo>
                    <a:pt x="668" y="1165"/>
                    <a:pt x="670" y="1167"/>
                    <a:pt x="672" y="1168"/>
                  </a:cubicBezTo>
                  <a:cubicBezTo>
                    <a:pt x="675" y="1169"/>
                    <a:pt x="677" y="1172"/>
                    <a:pt x="679" y="1175"/>
                  </a:cubicBezTo>
                  <a:cubicBezTo>
                    <a:pt x="680" y="1177"/>
                    <a:pt x="682" y="1179"/>
                    <a:pt x="685" y="1178"/>
                  </a:cubicBezTo>
                  <a:cubicBezTo>
                    <a:pt x="688" y="1178"/>
                    <a:pt x="688" y="1176"/>
                    <a:pt x="688" y="1174"/>
                  </a:cubicBezTo>
                  <a:cubicBezTo>
                    <a:pt x="689" y="1172"/>
                    <a:pt x="690" y="1172"/>
                    <a:pt x="692" y="1171"/>
                  </a:cubicBezTo>
                  <a:cubicBezTo>
                    <a:pt x="694" y="1169"/>
                    <a:pt x="696" y="1168"/>
                    <a:pt x="698" y="1166"/>
                  </a:cubicBezTo>
                  <a:cubicBezTo>
                    <a:pt x="701" y="1164"/>
                    <a:pt x="707" y="1160"/>
                    <a:pt x="704" y="1155"/>
                  </a:cubicBezTo>
                  <a:cubicBezTo>
                    <a:pt x="702" y="1153"/>
                    <a:pt x="699" y="1152"/>
                    <a:pt x="697" y="1151"/>
                  </a:cubicBezTo>
                  <a:cubicBezTo>
                    <a:pt x="694" y="1149"/>
                    <a:pt x="692" y="1147"/>
                    <a:pt x="691" y="1144"/>
                  </a:cubicBezTo>
                  <a:cubicBezTo>
                    <a:pt x="690" y="1142"/>
                    <a:pt x="689" y="1139"/>
                    <a:pt x="686" y="1138"/>
                  </a:cubicBezTo>
                  <a:cubicBezTo>
                    <a:pt x="685" y="1138"/>
                    <a:pt x="684" y="1138"/>
                    <a:pt x="682" y="1139"/>
                  </a:cubicBezTo>
                  <a:cubicBezTo>
                    <a:pt x="680" y="1139"/>
                    <a:pt x="681" y="1139"/>
                    <a:pt x="680" y="1141"/>
                  </a:cubicBezTo>
                  <a:moveTo>
                    <a:pt x="776" y="1141"/>
                  </a:moveTo>
                  <a:cubicBezTo>
                    <a:pt x="773" y="1146"/>
                    <a:pt x="768" y="1149"/>
                    <a:pt x="764" y="1153"/>
                  </a:cubicBezTo>
                  <a:cubicBezTo>
                    <a:pt x="760" y="1156"/>
                    <a:pt x="760" y="1157"/>
                    <a:pt x="763" y="1161"/>
                  </a:cubicBezTo>
                  <a:cubicBezTo>
                    <a:pt x="766" y="1166"/>
                    <a:pt x="770" y="1170"/>
                    <a:pt x="774" y="1173"/>
                  </a:cubicBezTo>
                  <a:cubicBezTo>
                    <a:pt x="777" y="1176"/>
                    <a:pt x="779" y="1180"/>
                    <a:pt x="783" y="1176"/>
                  </a:cubicBezTo>
                  <a:cubicBezTo>
                    <a:pt x="787" y="1173"/>
                    <a:pt x="788" y="1168"/>
                    <a:pt x="792" y="1166"/>
                  </a:cubicBezTo>
                  <a:cubicBezTo>
                    <a:pt x="794" y="1164"/>
                    <a:pt x="797" y="1164"/>
                    <a:pt x="799" y="1161"/>
                  </a:cubicBezTo>
                  <a:cubicBezTo>
                    <a:pt x="801" y="1159"/>
                    <a:pt x="800" y="1156"/>
                    <a:pt x="798" y="1154"/>
                  </a:cubicBezTo>
                  <a:cubicBezTo>
                    <a:pt x="796" y="1152"/>
                    <a:pt x="794" y="1151"/>
                    <a:pt x="792" y="1150"/>
                  </a:cubicBezTo>
                  <a:cubicBezTo>
                    <a:pt x="789" y="1149"/>
                    <a:pt x="787" y="1146"/>
                    <a:pt x="786" y="1144"/>
                  </a:cubicBezTo>
                  <a:cubicBezTo>
                    <a:pt x="785" y="1142"/>
                    <a:pt x="784" y="1139"/>
                    <a:pt x="782" y="1138"/>
                  </a:cubicBezTo>
                  <a:cubicBezTo>
                    <a:pt x="781" y="1138"/>
                    <a:pt x="779" y="1138"/>
                    <a:pt x="778" y="1138"/>
                  </a:cubicBezTo>
                  <a:cubicBezTo>
                    <a:pt x="776" y="1139"/>
                    <a:pt x="777" y="1139"/>
                    <a:pt x="776" y="1141"/>
                  </a:cubicBezTo>
                  <a:moveTo>
                    <a:pt x="872" y="1141"/>
                  </a:moveTo>
                  <a:cubicBezTo>
                    <a:pt x="869" y="1147"/>
                    <a:pt x="863" y="1150"/>
                    <a:pt x="858" y="1155"/>
                  </a:cubicBezTo>
                  <a:cubicBezTo>
                    <a:pt x="855" y="1159"/>
                    <a:pt x="856" y="1160"/>
                    <a:pt x="859" y="1164"/>
                  </a:cubicBezTo>
                  <a:cubicBezTo>
                    <a:pt x="863" y="1168"/>
                    <a:pt x="868" y="1172"/>
                    <a:pt x="872" y="1175"/>
                  </a:cubicBezTo>
                  <a:cubicBezTo>
                    <a:pt x="874" y="1176"/>
                    <a:pt x="876" y="1177"/>
                    <a:pt x="878" y="1178"/>
                  </a:cubicBezTo>
                  <a:cubicBezTo>
                    <a:pt x="879" y="1178"/>
                    <a:pt x="880" y="1176"/>
                    <a:pt x="880" y="1176"/>
                  </a:cubicBezTo>
                  <a:cubicBezTo>
                    <a:pt x="884" y="1172"/>
                    <a:pt x="887" y="1168"/>
                    <a:pt x="891" y="1164"/>
                  </a:cubicBezTo>
                  <a:cubicBezTo>
                    <a:pt x="893" y="1162"/>
                    <a:pt x="897" y="1160"/>
                    <a:pt x="896" y="1157"/>
                  </a:cubicBezTo>
                  <a:cubicBezTo>
                    <a:pt x="893" y="1152"/>
                    <a:pt x="887" y="1150"/>
                    <a:pt x="884" y="1146"/>
                  </a:cubicBezTo>
                  <a:cubicBezTo>
                    <a:pt x="882" y="1143"/>
                    <a:pt x="881" y="1140"/>
                    <a:pt x="879" y="1139"/>
                  </a:cubicBezTo>
                  <a:cubicBezTo>
                    <a:pt x="878" y="1138"/>
                    <a:pt x="877" y="1138"/>
                    <a:pt x="876" y="1138"/>
                  </a:cubicBezTo>
                  <a:cubicBezTo>
                    <a:pt x="873" y="1139"/>
                    <a:pt x="873" y="1139"/>
                    <a:pt x="872" y="1141"/>
                  </a:cubicBezTo>
                  <a:moveTo>
                    <a:pt x="968" y="1141"/>
                  </a:moveTo>
                  <a:cubicBezTo>
                    <a:pt x="965" y="1145"/>
                    <a:pt x="961" y="1148"/>
                    <a:pt x="957" y="1152"/>
                  </a:cubicBezTo>
                  <a:cubicBezTo>
                    <a:pt x="954" y="1155"/>
                    <a:pt x="951" y="1158"/>
                    <a:pt x="955" y="1162"/>
                  </a:cubicBezTo>
                  <a:cubicBezTo>
                    <a:pt x="957" y="1164"/>
                    <a:pt x="959" y="1166"/>
                    <a:pt x="961" y="1168"/>
                  </a:cubicBezTo>
                  <a:cubicBezTo>
                    <a:pt x="964" y="1170"/>
                    <a:pt x="966" y="1173"/>
                    <a:pt x="968" y="1175"/>
                  </a:cubicBezTo>
                  <a:cubicBezTo>
                    <a:pt x="970" y="1177"/>
                    <a:pt x="973" y="1179"/>
                    <a:pt x="975" y="1178"/>
                  </a:cubicBezTo>
                  <a:cubicBezTo>
                    <a:pt x="976" y="1177"/>
                    <a:pt x="976" y="1174"/>
                    <a:pt x="977" y="1173"/>
                  </a:cubicBezTo>
                  <a:cubicBezTo>
                    <a:pt x="979" y="1168"/>
                    <a:pt x="986" y="1166"/>
                    <a:pt x="990" y="1163"/>
                  </a:cubicBezTo>
                  <a:cubicBezTo>
                    <a:pt x="994" y="1159"/>
                    <a:pt x="992" y="1155"/>
                    <a:pt x="988" y="1152"/>
                  </a:cubicBezTo>
                  <a:cubicBezTo>
                    <a:pt x="983" y="1150"/>
                    <a:pt x="980" y="1147"/>
                    <a:pt x="978" y="1142"/>
                  </a:cubicBezTo>
                  <a:cubicBezTo>
                    <a:pt x="977" y="1141"/>
                    <a:pt x="976" y="1139"/>
                    <a:pt x="974" y="1138"/>
                  </a:cubicBezTo>
                  <a:cubicBezTo>
                    <a:pt x="973" y="1138"/>
                    <a:pt x="971" y="1138"/>
                    <a:pt x="970" y="1139"/>
                  </a:cubicBezTo>
                  <a:cubicBezTo>
                    <a:pt x="968" y="1139"/>
                    <a:pt x="969" y="1139"/>
                    <a:pt x="968" y="1141"/>
                  </a:cubicBezTo>
                  <a:moveTo>
                    <a:pt x="1064" y="1141"/>
                  </a:moveTo>
                  <a:cubicBezTo>
                    <a:pt x="1061" y="1146"/>
                    <a:pt x="1056" y="1149"/>
                    <a:pt x="1052" y="1153"/>
                  </a:cubicBezTo>
                  <a:cubicBezTo>
                    <a:pt x="1048" y="1156"/>
                    <a:pt x="1048" y="1157"/>
                    <a:pt x="1051" y="1161"/>
                  </a:cubicBezTo>
                  <a:cubicBezTo>
                    <a:pt x="1054" y="1166"/>
                    <a:pt x="1058" y="1170"/>
                    <a:pt x="1062" y="1173"/>
                  </a:cubicBezTo>
                  <a:cubicBezTo>
                    <a:pt x="1065" y="1176"/>
                    <a:pt x="1067" y="1180"/>
                    <a:pt x="1071" y="1176"/>
                  </a:cubicBezTo>
                  <a:cubicBezTo>
                    <a:pt x="1075" y="1173"/>
                    <a:pt x="1076" y="1168"/>
                    <a:pt x="1080" y="1166"/>
                  </a:cubicBezTo>
                  <a:cubicBezTo>
                    <a:pt x="1082" y="1164"/>
                    <a:pt x="1085" y="1164"/>
                    <a:pt x="1087" y="1161"/>
                  </a:cubicBezTo>
                  <a:cubicBezTo>
                    <a:pt x="1089" y="1159"/>
                    <a:pt x="1088" y="1156"/>
                    <a:pt x="1086" y="1154"/>
                  </a:cubicBezTo>
                  <a:cubicBezTo>
                    <a:pt x="1084" y="1152"/>
                    <a:pt x="1082" y="1151"/>
                    <a:pt x="1080" y="1150"/>
                  </a:cubicBezTo>
                  <a:cubicBezTo>
                    <a:pt x="1077" y="1149"/>
                    <a:pt x="1075" y="1146"/>
                    <a:pt x="1074" y="1144"/>
                  </a:cubicBezTo>
                  <a:cubicBezTo>
                    <a:pt x="1073" y="1142"/>
                    <a:pt x="1072" y="1139"/>
                    <a:pt x="1070" y="1138"/>
                  </a:cubicBezTo>
                  <a:cubicBezTo>
                    <a:pt x="1069" y="1138"/>
                    <a:pt x="1067" y="1138"/>
                    <a:pt x="1066" y="1138"/>
                  </a:cubicBezTo>
                  <a:cubicBezTo>
                    <a:pt x="1064" y="1139"/>
                    <a:pt x="1065" y="1139"/>
                    <a:pt x="1064" y="1141"/>
                  </a:cubicBezTo>
                  <a:moveTo>
                    <a:pt x="1160" y="1141"/>
                  </a:moveTo>
                  <a:cubicBezTo>
                    <a:pt x="1157" y="1147"/>
                    <a:pt x="1151" y="1150"/>
                    <a:pt x="1146" y="1155"/>
                  </a:cubicBezTo>
                  <a:cubicBezTo>
                    <a:pt x="1143" y="1159"/>
                    <a:pt x="1144" y="1160"/>
                    <a:pt x="1147" y="1164"/>
                  </a:cubicBezTo>
                  <a:cubicBezTo>
                    <a:pt x="1151" y="1168"/>
                    <a:pt x="1156" y="1172"/>
                    <a:pt x="1160" y="1175"/>
                  </a:cubicBezTo>
                  <a:cubicBezTo>
                    <a:pt x="1162" y="1176"/>
                    <a:pt x="1164" y="1177"/>
                    <a:pt x="1166" y="1178"/>
                  </a:cubicBezTo>
                  <a:cubicBezTo>
                    <a:pt x="1167" y="1178"/>
                    <a:pt x="1168" y="1176"/>
                    <a:pt x="1168" y="1176"/>
                  </a:cubicBezTo>
                  <a:cubicBezTo>
                    <a:pt x="1172" y="1172"/>
                    <a:pt x="1175" y="1168"/>
                    <a:pt x="1179" y="1164"/>
                  </a:cubicBezTo>
                  <a:cubicBezTo>
                    <a:pt x="1181" y="1162"/>
                    <a:pt x="1185" y="1160"/>
                    <a:pt x="1184" y="1157"/>
                  </a:cubicBezTo>
                  <a:cubicBezTo>
                    <a:pt x="1181" y="1152"/>
                    <a:pt x="1175" y="1150"/>
                    <a:pt x="1172" y="1146"/>
                  </a:cubicBezTo>
                  <a:cubicBezTo>
                    <a:pt x="1170" y="1143"/>
                    <a:pt x="1169" y="1140"/>
                    <a:pt x="1167" y="1139"/>
                  </a:cubicBezTo>
                  <a:cubicBezTo>
                    <a:pt x="1166" y="1138"/>
                    <a:pt x="1165" y="1138"/>
                    <a:pt x="1164" y="1138"/>
                  </a:cubicBezTo>
                  <a:cubicBezTo>
                    <a:pt x="1161" y="1139"/>
                    <a:pt x="1161" y="1139"/>
                    <a:pt x="1160" y="1141"/>
                  </a:cubicBezTo>
                  <a:moveTo>
                    <a:pt x="1256" y="1141"/>
                  </a:moveTo>
                  <a:cubicBezTo>
                    <a:pt x="1253" y="1145"/>
                    <a:pt x="1249" y="1148"/>
                    <a:pt x="1245" y="1152"/>
                  </a:cubicBezTo>
                  <a:cubicBezTo>
                    <a:pt x="1242" y="1155"/>
                    <a:pt x="1239" y="1158"/>
                    <a:pt x="1243" y="1162"/>
                  </a:cubicBezTo>
                  <a:cubicBezTo>
                    <a:pt x="1245" y="1164"/>
                    <a:pt x="1247" y="1166"/>
                    <a:pt x="1249" y="1168"/>
                  </a:cubicBezTo>
                  <a:cubicBezTo>
                    <a:pt x="1252" y="1170"/>
                    <a:pt x="1254" y="1173"/>
                    <a:pt x="1256" y="1175"/>
                  </a:cubicBezTo>
                  <a:cubicBezTo>
                    <a:pt x="1258" y="1177"/>
                    <a:pt x="1261" y="1179"/>
                    <a:pt x="1263" y="1178"/>
                  </a:cubicBezTo>
                  <a:cubicBezTo>
                    <a:pt x="1264" y="1177"/>
                    <a:pt x="1264" y="1174"/>
                    <a:pt x="1265" y="1173"/>
                  </a:cubicBezTo>
                  <a:cubicBezTo>
                    <a:pt x="1267" y="1168"/>
                    <a:pt x="1274" y="1166"/>
                    <a:pt x="1278" y="1163"/>
                  </a:cubicBezTo>
                  <a:cubicBezTo>
                    <a:pt x="1282" y="1159"/>
                    <a:pt x="1280" y="1155"/>
                    <a:pt x="1276" y="1152"/>
                  </a:cubicBezTo>
                  <a:cubicBezTo>
                    <a:pt x="1271" y="1150"/>
                    <a:pt x="1268" y="1147"/>
                    <a:pt x="1266" y="1142"/>
                  </a:cubicBezTo>
                  <a:cubicBezTo>
                    <a:pt x="1265" y="1141"/>
                    <a:pt x="1264" y="1139"/>
                    <a:pt x="1262" y="1138"/>
                  </a:cubicBezTo>
                  <a:cubicBezTo>
                    <a:pt x="1261" y="1138"/>
                    <a:pt x="1259" y="1138"/>
                    <a:pt x="1258" y="1139"/>
                  </a:cubicBezTo>
                  <a:cubicBezTo>
                    <a:pt x="1256" y="1139"/>
                    <a:pt x="1257" y="1139"/>
                    <a:pt x="1256" y="1141"/>
                  </a:cubicBezTo>
                  <a:moveTo>
                    <a:pt x="1352" y="1141"/>
                  </a:moveTo>
                  <a:cubicBezTo>
                    <a:pt x="1349" y="1146"/>
                    <a:pt x="1344" y="1149"/>
                    <a:pt x="1340" y="1153"/>
                  </a:cubicBezTo>
                  <a:cubicBezTo>
                    <a:pt x="1336" y="1156"/>
                    <a:pt x="1336" y="1157"/>
                    <a:pt x="1339" y="1161"/>
                  </a:cubicBezTo>
                  <a:cubicBezTo>
                    <a:pt x="1342" y="1166"/>
                    <a:pt x="1346" y="1170"/>
                    <a:pt x="1350" y="1173"/>
                  </a:cubicBezTo>
                  <a:cubicBezTo>
                    <a:pt x="1353" y="1176"/>
                    <a:pt x="1355" y="1180"/>
                    <a:pt x="1359" y="1176"/>
                  </a:cubicBezTo>
                  <a:cubicBezTo>
                    <a:pt x="1363" y="1173"/>
                    <a:pt x="1364" y="1168"/>
                    <a:pt x="1368" y="1166"/>
                  </a:cubicBezTo>
                  <a:cubicBezTo>
                    <a:pt x="1370" y="1164"/>
                    <a:pt x="1373" y="1164"/>
                    <a:pt x="1375" y="1161"/>
                  </a:cubicBezTo>
                  <a:cubicBezTo>
                    <a:pt x="1377" y="1159"/>
                    <a:pt x="1376" y="1156"/>
                    <a:pt x="1374" y="1154"/>
                  </a:cubicBezTo>
                  <a:cubicBezTo>
                    <a:pt x="1372" y="1152"/>
                    <a:pt x="1370" y="1151"/>
                    <a:pt x="1368" y="1150"/>
                  </a:cubicBezTo>
                  <a:cubicBezTo>
                    <a:pt x="1365" y="1149"/>
                    <a:pt x="1363" y="1146"/>
                    <a:pt x="1362" y="1144"/>
                  </a:cubicBezTo>
                  <a:cubicBezTo>
                    <a:pt x="1361" y="1142"/>
                    <a:pt x="1360" y="1139"/>
                    <a:pt x="1358" y="1138"/>
                  </a:cubicBezTo>
                  <a:cubicBezTo>
                    <a:pt x="1357" y="1138"/>
                    <a:pt x="1355" y="1138"/>
                    <a:pt x="1354" y="1138"/>
                  </a:cubicBezTo>
                  <a:cubicBezTo>
                    <a:pt x="1352" y="1139"/>
                    <a:pt x="1353" y="1139"/>
                    <a:pt x="1352" y="1141"/>
                  </a:cubicBezTo>
                  <a:moveTo>
                    <a:pt x="1448" y="1141"/>
                  </a:moveTo>
                  <a:cubicBezTo>
                    <a:pt x="1445" y="1147"/>
                    <a:pt x="1439" y="1150"/>
                    <a:pt x="1434" y="1155"/>
                  </a:cubicBezTo>
                  <a:cubicBezTo>
                    <a:pt x="1431" y="1159"/>
                    <a:pt x="1432" y="1160"/>
                    <a:pt x="1435" y="1164"/>
                  </a:cubicBezTo>
                  <a:cubicBezTo>
                    <a:pt x="1439" y="1168"/>
                    <a:pt x="1444" y="1172"/>
                    <a:pt x="1448" y="1175"/>
                  </a:cubicBezTo>
                  <a:cubicBezTo>
                    <a:pt x="1450" y="1176"/>
                    <a:pt x="1452" y="1177"/>
                    <a:pt x="1454" y="1178"/>
                  </a:cubicBezTo>
                  <a:cubicBezTo>
                    <a:pt x="1455" y="1178"/>
                    <a:pt x="1456" y="1176"/>
                    <a:pt x="1456" y="1176"/>
                  </a:cubicBezTo>
                  <a:cubicBezTo>
                    <a:pt x="1460" y="1172"/>
                    <a:pt x="1463" y="1168"/>
                    <a:pt x="1467" y="1164"/>
                  </a:cubicBezTo>
                  <a:cubicBezTo>
                    <a:pt x="1469" y="1162"/>
                    <a:pt x="1473" y="1160"/>
                    <a:pt x="1472" y="1157"/>
                  </a:cubicBezTo>
                  <a:cubicBezTo>
                    <a:pt x="1469" y="1152"/>
                    <a:pt x="1463" y="1150"/>
                    <a:pt x="1460" y="1146"/>
                  </a:cubicBezTo>
                  <a:cubicBezTo>
                    <a:pt x="1458" y="1143"/>
                    <a:pt x="1457" y="1140"/>
                    <a:pt x="1455" y="1139"/>
                  </a:cubicBezTo>
                  <a:cubicBezTo>
                    <a:pt x="1454" y="1138"/>
                    <a:pt x="1453" y="1138"/>
                    <a:pt x="1452" y="1138"/>
                  </a:cubicBezTo>
                  <a:cubicBezTo>
                    <a:pt x="1449" y="1139"/>
                    <a:pt x="1449" y="1139"/>
                    <a:pt x="1448" y="1141"/>
                  </a:cubicBezTo>
                  <a:moveTo>
                    <a:pt x="1544" y="1141"/>
                  </a:moveTo>
                  <a:cubicBezTo>
                    <a:pt x="1541" y="1145"/>
                    <a:pt x="1537" y="1148"/>
                    <a:pt x="1533" y="1152"/>
                  </a:cubicBezTo>
                  <a:cubicBezTo>
                    <a:pt x="1530" y="1155"/>
                    <a:pt x="1527" y="1158"/>
                    <a:pt x="1531" y="1162"/>
                  </a:cubicBezTo>
                  <a:cubicBezTo>
                    <a:pt x="1533" y="1164"/>
                    <a:pt x="1535" y="1166"/>
                    <a:pt x="1537" y="1168"/>
                  </a:cubicBezTo>
                  <a:cubicBezTo>
                    <a:pt x="1540" y="1170"/>
                    <a:pt x="1542" y="1173"/>
                    <a:pt x="1544" y="1175"/>
                  </a:cubicBezTo>
                  <a:cubicBezTo>
                    <a:pt x="1546" y="1177"/>
                    <a:pt x="1549" y="1179"/>
                    <a:pt x="1551" y="1178"/>
                  </a:cubicBezTo>
                  <a:cubicBezTo>
                    <a:pt x="1552" y="1177"/>
                    <a:pt x="1552" y="1174"/>
                    <a:pt x="1553" y="1173"/>
                  </a:cubicBezTo>
                  <a:cubicBezTo>
                    <a:pt x="1555" y="1168"/>
                    <a:pt x="1562" y="1166"/>
                    <a:pt x="1566" y="1163"/>
                  </a:cubicBezTo>
                  <a:cubicBezTo>
                    <a:pt x="1570" y="1159"/>
                    <a:pt x="1568" y="1155"/>
                    <a:pt x="1564" y="1152"/>
                  </a:cubicBezTo>
                  <a:cubicBezTo>
                    <a:pt x="1559" y="1150"/>
                    <a:pt x="1556" y="1147"/>
                    <a:pt x="1554" y="1142"/>
                  </a:cubicBezTo>
                  <a:cubicBezTo>
                    <a:pt x="1553" y="1141"/>
                    <a:pt x="1552" y="1139"/>
                    <a:pt x="1550" y="1138"/>
                  </a:cubicBezTo>
                  <a:cubicBezTo>
                    <a:pt x="1549" y="1138"/>
                    <a:pt x="1547" y="1138"/>
                    <a:pt x="1546" y="1139"/>
                  </a:cubicBezTo>
                  <a:cubicBezTo>
                    <a:pt x="1544" y="1139"/>
                    <a:pt x="1545" y="1139"/>
                    <a:pt x="1544" y="1141"/>
                  </a:cubicBezTo>
                  <a:moveTo>
                    <a:pt x="1640" y="1141"/>
                  </a:moveTo>
                  <a:cubicBezTo>
                    <a:pt x="1637" y="1146"/>
                    <a:pt x="1632" y="1149"/>
                    <a:pt x="1628" y="1153"/>
                  </a:cubicBezTo>
                  <a:cubicBezTo>
                    <a:pt x="1624" y="1156"/>
                    <a:pt x="1624" y="1157"/>
                    <a:pt x="1627" y="1161"/>
                  </a:cubicBezTo>
                  <a:cubicBezTo>
                    <a:pt x="1630" y="1166"/>
                    <a:pt x="1634" y="1170"/>
                    <a:pt x="1638" y="1173"/>
                  </a:cubicBezTo>
                  <a:cubicBezTo>
                    <a:pt x="1641" y="1176"/>
                    <a:pt x="1643" y="1180"/>
                    <a:pt x="1647" y="1176"/>
                  </a:cubicBezTo>
                  <a:cubicBezTo>
                    <a:pt x="1651" y="1173"/>
                    <a:pt x="1652" y="1168"/>
                    <a:pt x="1656" y="1166"/>
                  </a:cubicBezTo>
                  <a:cubicBezTo>
                    <a:pt x="1658" y="1164"/>
                    <a:pt x="1661" y="1164"/>
                    <a:pt x="1663" y="1161"/>
                  </a:cubicBezTo>
                  <a:cubicBezTo>
                    <a:pt x="1665" y="1159"/>
                    <a:pt x="1664" y="1156"/>
                    <a:pt x="1662" y="1154"/>
                  </a:cubicBezTo>
                  <a:cubicBezTo>
                    <a:pt x="1660" y="1152"/>
                    <a:pt x="1658" y="1151"/>
                    <a:pt x="1656" y="1150"/>
                  </a:cubicBezTo>
                  <a:cubicBezTo>
                    <a:pt x="1653" y="1149"/>
                    <a:pt x="1651" y="1146"/>
                    <a:pt x="1650" y="1144"/>
                  </a:cubicBezTo>
                  <a:cubicBezTo>
                    <a:pt x="1649" y="1142"/>
                    <a:pt x="1648" y="1139"/>
                    <a:pt x="1646" y="1138"/>
                  </a:cubicBezTo>
                  <a:cubicBezTo>
                    <a:pt x="1645" y="1138"/>
                    <a:pt x="1643" y="1138"/>
                    <a:pt x="1642" y="1138"/>
                  </a:cubicBezTo>
                  <a:cubicBezTo>
                    <a:pt x="1640" y="1139"/>
                    <a:pt x="1641" y="1139"/>
                    <a:pt x="1640" y="1141"/>
                  </a:cubicBezTo>
                  <a:moveTo>
                    <a:pt x="1736" y="1141"/>
                  </a:moveTo>
                  <a:cubicBezTo>
                    <a:pt x="1733" y="1147"/>
                    <a:pt x="1727" y="1150"/>
                    <a:pt x="1722" y="1155"/>
                  </a:cubicBezTo>
                  <a:cubicBezTo>
                    <a:pt x="1719" y="1159"/>
                    <a:pt x="1720" y="1160"/>
                    <a:pt x="1723" y="1164"/>
                  </a:cubicBezTo>
                  <a:cubicBezTo>
                    <a:pt x="1727" y="1168"/>
                    <a:pt x="1732" y="1172"/>
                    <a:pt x="1736" y="1175"/>
                  </a:cubicBezTo>
                  <a:cubicBezTo>
                    <a:pt x="1738" y="1176"/>
                    <a:pt x="1740" y="1177"/>
                    <a:pt x="1742" y="1178"/>
                  </a:cubicBezTo>
                  <a:cubicBezTo>
                    <a:pt x="1743" y="1178"/>
                    <a:pt x="1744" y="1176"/>
                    <a:pt x="1744" y="1176"/>
                  </a:cubicBezTo>
                  <a:cubicBezTo>
                    <a:pt x="1748" y="1172"/>
                    <a:pt x="1751" y="1168"/>
                    <a:pt x="1755" y="1164"/>
                  </a:cubicBezTo>
                  <a:cubicBezTo>
                    <a:pt x="1757" y="1162"/>
                    <a:pt x="1761" y="1160"/>
                    <a:pt x="1760" y="1157"/>
                  </a:cubicBezTo>
                  <a:cubicBezTo>
                    <a:pt x="1757" y="1152"/>
                    <a:pt x="1751" y="1150"/>
                    <a:pt x="1748" y="1146"/>
                  </a:cubicBezTo>
                  <a:cubicBezTo>
                    <a:pt x="1746" y="1143"/>
                    <a:pt x="1745" y="1140"/>
                    <a:pt x="1743" y="1139"/>
                  </a:cubicBezTo>
                  <a:cubicBezTo>
                    <a:pt x="1742" y="1138"/>
                    <a:pt x="1741" y="1138"/>
                    <a:pt x="1740" y="1138"/>
                  </a:cubicBezTo>
                  <a:cubicBezTo>
                    <a:pt x="1737" y="1139"/>
                    <a:pt x="1737" y="1139"/>
                    <a:pt x="1736" y="1141"/>
                  </a:cubicBezTo>
                  <a:moveTo>
                    <a:pt x="1832" y="1141"/>
                  </a:moveTo>
                  <a:cubicBezTo>
                    <a:pt x="1829" y="1145"/>
                    <a:pt x="1825" y="1148"/>
                    <a:pt x="1821" y="1152"/>
                  </a:cubicBezTo>
                  <a:cubicBezTo>
                    <a:pt x="1818" y="1155"/>
                    <a:pt x="1815" y="1158"/>
                    <a:pt x="1819" y="1162"/>
                  </a:cubicBezTo>
                  <a:cubicBezTo>
                    <a:pt x="1821" y="1164"/>
                    <a:pt x="1823" y="1166"/>
                    <a:pt x="1825" y="1168"/>
                  </a:cubicBezTo>
                  <a:cubicBezTo>
                    <a:pt x="1828" y="1170"/>
                    <a:pt x="1830" y="1173"/>
                    <a:pt x="1832" y="1175"/>
                  </a:cubicBezTo>
                  <a:cubicBezTo>
                    <a:pt x="1834" y="1177"/>
                    <a:pt x="1837" y="1179"/>
                    <a:pt x="1839" y="1178"/>
                  </a:cubicBezTo>
                  <a:cubicBezTo>
                    <a:pt x="1840" y="1177"/>
                    <a:pt x="1840" y="1174"/>
                    <a:pt x="1841" y="1173"/>
                  </a:cubicBezTo>
                  <a:cubicBezTo>
                    <a:pt x="1843" y="1168"/>
                    <a:pt x="1850" y="1166"/>
                    <a:pt x="1854" y="1163"/>
                  </a:cubicBezTo>
                  <a:cubicBezTo>
                    <a:pt x="1858" y="1159"/>
                    <a:pt x="1856" y="1155"/>
                    <a:pt x="1852" y="1152"/>
                  </a:cubicBezTo>
                  <a:cubicBezTo>
                    <a:pt x="1847" y="1150"/>
                    <a:pt x="1844" y="1147"/>
                    <a:pt x="1842" y="1142"/>
                  </a:cubicBezTo>
                  <a:cubicBezTo>
                    <a:pt x="1841" y="1141"/>
                    <a:pt x="1840" y="1139"/>
                    <a:pt x="1838" y="1138"/>
                  </a:cubicBezTo>
                  <a:cubicBezTo>
                    <a:pt x="1837" y="1138"/>
                    <a:pt x="1835" y="1138"/>
                    <a:pt x="1834" y="1139"/>
                  </a:cubicBezTo>
                  <a:cubicBezTo>
                    <a:pt x="1832" y="1139"/>
                    <a:pt x="1833" y="1139"/>
                    <a:pt x="1832" y="1141"/>
                  </a:cubicBezTo>
                  <a:moveTo>
                    <a:pt x="1928" y="1141"/>
                  </a:moveTo>
                  <a:cubicBezTo>
                    <a:pt x="1926" y="1145"/>
                    <a:pt x="1923" y="1148"/>
                    <a:pt x="1920" y="1151"/>
                  </a:cubicBezTo>
                  <a:cubicBezTo>
                    <a:pt x="1917" y="1154"/>
                    <a:pt x="1908" y="1159"/>
                    <a:pt x="1915" y="1163"/>
                  </a:cubicBezTo>
                  <a:cubicBezTo>
                    <a:pt x="1919" y="1165"/>
                    <a:pt x="1922" y="1169"/>
                    <a:pt x="1925" y="1173"/>
                  </a:cubicBezTo>
                  <a:cubicBezTo>
                    <a:pt x="1927" y="1175"/>
                    <a:pt x="1932" y="1181"/>
                    <a:pt x="1935" y="1180"/>
                  </a:cubicBezTo>
                  <a:cubicBezTo>
                    <a:pt x="1937" y="1179"/>
                    <a:pt x="1938" y="1175"/>
                    <a:pt x="1939" y="1174"/>
                  </a:cubicBezTo>
                  <a:cubicBezTo>
                    <a:pt x="1942" y="1171"/>
                    <a:pt x="1945" y="1169"/>
                    <a:pt x="1948" y="1167"/>
                  </a:cubicBezTo>
                  <a:cubicBezTo>
                    <a:pt x="1952" y="1164"/>
                    <a:pt x="1958" y="1160"/>
                    <a:pt x="1952" y="1156"/>
                  </a:cubicBezTo>
                  <a:cubicBezTo>
                    <a:pt x="1947" y="1152"/>
                    <a:pt x="1942" y="1150"/>
                    <a:pt x="1938" y="1145"/>
                  </a:cubicBezTo>
                  <a:cubicBezTo>
                    <a:pt x="1937" y="1143"/>
                    <a:pt x="1936" y="1140"/>
                    <a:pt x="1934" y="1139"/>
                  </a:cubicBezTo>
                  <a:cubicBezTo>
                    <a:pt x="1933" y="1138"/>
                    <a:pt x="1931" y="1138"/>
                    <a:pt x="1930" y="1139"/>
                  </a:cubicBezTo>
                  <a:cubicBezTo>
                    <a:pt x="1928" y="1139"/>
                    <a:pt x="1929" y="1139"/>
                    <a:pt x="1928" y="1141"/>
                  </a:cubicBezTo>
                  <a:moveTo>
                    <a:pt x="2024" y="1141"/>
                  </a:moveTo>
                  <a:cubicBezTo>
                    <a:pt x="2022" y="1145"/>
                    <a:pt x="2017" y="1148"/>
                    <a:pt x="2013" y="1151"/>
                  </a:cubicBezTo>
                  <a:cubicBezTo>
                    <a:pt x="2011" y="1153"/>
                    <a:pt x="2003" y="1158"/>
                    <a:pt x="2004" y="1161"/>
                  </a:cubicBezTo>
                  <a:cubicBezTo>
                    <a:pt x="2004" y="1161"/>
                    <a:pt x="2008" y="1163"/>
                    <a:pt x="2008" y="1164"/>
                  </a:cubicBezTo>
                  <a:cubicBezTo>
                    <a:pt x="2010" y="1165"/>
                    <a:pt x="2012" y="1166"/>
                    <a:pt x="2014" y="1168"/>
                  </a:cubicBezTo>
                  <a:cubicBezTo>
                    <a:pt x="2021" y="1173"/>
                    <a:pt x="2026" y="1180"/>
                    <a:pt x="2030" y="1188"/>
                  </a:cubicBezTo>
                  <a:cubicBezTo>
                    <a:pt x="2030" y="1189"/>
                    <a:pt x="2031" y="1193"/>
                    <a:pt x="2032" y="1193"/>
                  </a:cubicBezTo>
                  <a:cubicBezTo>
                    <a:pt x="2034" y="1192"/>
                    <a:pt x="2035" y="1188"/>
                    <a:pt x="2035" y="1187"/>
                  </a:cubicBezTo>
                  <a:cubicBezTo>
                    <a:pt x="2038" y="1180"/>
                    <a:pt x="2044" y="1174"/>
                    <a:pt x="2051" y="1170"/>
                  </a:cubicBezTo>
                  <a:cubicBezTo>
                    <a:pt x="2052" y="1169"/>
                    <a:pt x="2064" y="1165"/>
                    <a:pt x="2060" y="1162"/>
                  </a:cubicBezTo>
                  <a:cubicBezTo>
                    <a:pt x="2057" y="1159"/>
                    <a:pt x="2052" y="1159"/>
                    <a:pt x="2049" y="1158"/>
                  </a:cubicBezTo>
                  <a:cubicBezTo>
                    <a:pt x="2043" y="1155"/>
                    <a:pt x="2040" y="1149"/>
                    <a:pt x="2036" y="1144"/>
                  </a:cubicBezTo>
                  <a:cubicBezTo>
                    <a:pt x="2035" y="1142"/>
                    <a:pt x="2033" y="1140"/>
                    <a:pt x="2030" y="1139"/>
                  </a:cubicBezTo>
                  <a:cubicBezTo>
                    <a:pt x="2029" y="1139"/>
                    <a:pt x="2028" y="1138"/>
                    <a:pt x="2027" y="1138"/>
                  </a:cubicBezTo>
                  <a:cubicBezTo>
                    <a:pt x="2025" y="1139"/>
                    <a:pt x="2025" y="1139"/>
                    <a:pt x="2024" y="1141"/>
                  </a:cubicBezTo>
                  <a:moveTo>
                    <a:pt x="1917" y="1250"/>
                  </a:moveTo>
                  <a:cubicBezTo>
                    <a:pt x="1914" y="1251"/>
                    <a:pt x="1911" y="1254"/>
                    <a:pt x="1914" y="1257"/>
                  </a:cubicBezTo>
                  <a:cubicBezTo>
                    <a:pt x="1916" y="1258"/>
                    <a:pt x="1918" y="1259"/>
                    <a:pt x="1919" y="1261"/>
                  </a:cubicBezTo>
                  <a:cubicBezTo>
                    <a:pt x="1923" y="1265"/>
                    <a:pt x="1927" y="1270"/>
                    <a:pt x="1930" y="1274"/>
                  </a:cubicBezTo>
                  <a:cubicBezTo>
                    <a:pt x="1931" y="1276"/>
                    <a:pt x="1933" y="1280"/>
                    <a:pt x="1935" y="1279"/>
                  </a:cubicBezTo>
                  <a:cubicBezTo>
                    <a:pt x="1937" y="1278"/>
                    <a:pt x="1939" y="1273"/>
                    <a:pt x="1940" y="1271"/>
                  </a:cubicBezTo>
                  <a:cubicBezTo>
                    <a:pt x="1944" y="1267"/>
                    <a:pt x="1950" y="1264"/>
                    <a:pt x="1954" y="1261"/>
                  </a:cubicBezTo>
                  <a:cubicBezTo>
                    <a:pt x="1956" y="1259"/>
                    <a:pt x="1958" y="1258"/>
                    <a:pt x="1960" y="1256"/>
                  </a:cubicBezTo>
                  <a:cubicBezTo>
                    <a:pt x="1961" y="1254"/>
                    <a:pt x="1959" y="1253"/>
                    <a:pt x="1958" y="1252"/>
                  </a:cubicBezTo>
                  <a:cubicBezTo>
                    <a:pt x="1951" y="1247"/>
                    <a:pt x="1943" y="1244"/>
                    <a:pt x="1939" y="1236"/>
                  </a:cubicBezTo>
                  <a:cubicBezTo>
                    <a:pt x="1937" y="1234"/>
                    <a:pt x="1936" y="1230"/>
                    <a:pt x="1934" y="1230"/>
                  </a:cubicBezTo>
                  <a:cubicBezTo>
                    <a:pt x="1931" y="1230"/>
                    <a:pt x="1929" y="1233"/>
                    <a:pt x="1928" y="1235"/>
                  </a:cubicBezTo>
                  <a:cubicBezTo>
                    <a:pt x="1926" y="1238"/>
                    <a:pt x="1924" y="1241"/>
                    <a:pt x="1922" y="1244"/>
                  </a:cubicBezTo>
                  <a:cubicBezTo>
                    <a:pt x="1920" y="1246"/>
                    <a:pt x="1919" y="1249"/>
                    <a:pt x="1917" y="1250"/>
                  </a:cubicBezTo>
                  <a:moveTo>
                    <a:pt x="680" y="1236"/>
                  </a:moveTo>
                  <a:cubicBezTo>
                    <a:pt x="677" y="1240"/>
                    <a:pt x="672" y="1243"/>
                    <a:pt x="669" y="1246"/>
                  </a:cubicBezTo>
                  <a:cubicBezTo>
                    <a:pt x="666" y="1249"/>
                    <a:pt x="659" y="1254"/>
                    <a:pt x="663" y="1258"/>
                  </a:cubicBezTo>
                  <a:cubicBezTo>
                    <a:pt x="664" y="1259"/>
                    <a:pt x="666" y="1258"/>
                    <a:pt x="668" y="1259"/>
                  </a:cubicBezTo>
                  <a:cubicBezTo>
                    <a:pt x="669" y="1259"/>
                    <a:pt x="670" y="1262"/>
                    <a:pt x="671" y="1263"/>
                  </a:cubicBezTo>
                  <a:cubicBezTo>
                    <a:pt x="675" y="1267"/>
                    <a:pt x="678" y="1272"/>
                    <a:pt x="682" y="1275"/>
                  </a:cubicBezTo>
                  <a:cubicBezTo>
                    <a:pt x="686" y="1279"/>
                    <a:pt x="691" y="1269"/>
                    <a:pt x="692" y="1266"/>
                  </a:cubicBezTo>
                  <a:cubicBezTo>
                    <a:pt x="694" y="1264"/>
                    <a:pt x="695" y="1262"/>
                    <a:pt x="698" y="1261"/>
                  </a:cubicBezTo>
                  <a:cubicBezTo>
                    <a:pt x="701" y="1260"/>
                    <a:pt x="705" y="1258"/>
                    <a:pt x="705" y="1255"/>
                  </a:cubicBezTo>
                  <a:cubicBezTo>
                    <a:pt x="706" y="1249"/>
                    <a:pt x="698" y="1247"/>
                    <a:pt x="694" y="1244"/>
                  </a:cubicBezTo>
                  <a:cubicBezTo>
                    <a:pt x="690" y="1242"/>
                    <a:pt x="686" y="1228"/>
                    <a:pt x="680" y="1236"/>
                  </a:cubicBezTo>
                  <a:moveTo>
                    <a:pt x="776" y="1237"/>
                  </a:moveTo>
                  <a:cubicBezTo>
                    <a:pt x="773" y="1242"/>
                    <a:pt x="767" y="1245"/>
                    <a:pt x="764" y="1249"/>
                  </a:cubicBezTo>
                  <a:cubicBezTo>
                    <a:pt x="762" y="1251"/>
                    <a:pt x="761" y="1253"/>
                    <a:pt x="761" y="1255"/>
                  </a:cubicBezTo>
                  <a:cubicBezTo>
                    <a:pt x="762" y="1258"/>
                    <a:pt x="765" y="1259"/>
                    <a:pt x="766" y="1260"/>
                  </a:cubicBezTo>
                  <a:cubicBezTo>
                    <a:pt x="770" y="1265"/>
                    <a:pt x="774" y="1272"/>
                    <a:pt x="779" y="1274"/>
                  </a:cubicBezTo>
                  <a:cubicBezTo>
                    <a:pt x="783" y="1275"/>
                    <a:pt x="785" y="1271"/>
                    <a:pt x="787" y="1269"/>
                  </a:cubicBezTo>
                  <a:cubicBezTo>
                    <a:pt x="790" y="1265"/>
                    <a:pt x="794" y="1261"/>
                    <a:pt x="797" y="1258"/>
                  </a:cubicBezTo>
                  <a:cubicBezTo>
                    <a:pt x="800" y="1255"/>
                    <a:pt x="802" y="1254"/>
                    <a:pt x="799" y="1250"/>
                  </a:cubicBezTo>
                  <a:cubicBezTo>
                    <a:pt x="795" y="1246"/>
                    <a:pt x="789" y="1245"/>
                    <a:pt x="787" y="1240"/>
                  </a:cubicBezTo>
                  <a:cubicBezTo>
                    <a:pt x="785" y="1238"/>
                    <a:pt x="785" y="1236"/>
                    <a:pt x="782" y="1234"/>
                  </a:cubicBezTo>
                  <a:cubicBezTo>
                    <a:pt x="781" y="1234"/>
                    <a:pt x="780" y="1234"/>
                    <a:pt x="779" y="1234"/>
                  </a:cubicBezTo>
                  <a:cubicBezTo>
                    <a:pt x="776" y="1234"/>
                    <a:pt x="777" y="1235"/>
                    <a:pt x="776" y="1237"/>
                  </a:cubicBezTo>
                  <a:moveTo>
                    <a:pt x="872" y="1237"/>
                  </a:moveTo>
                  <a:cubicBezTo>
                    <a:pt x="870" y="1241"/>
                    <a:pt x="865" y="1245"/>
                    <a:pt x="861" y="1248"/>
                  </a:cubicBezTo>
                  <a:cubicBezTo>
                    <a:pt x="858" y="1251"/>
                    <a:pt x="853" y="1255"/>
                    <a:pt x="858" y="1258"/>
                  </a:cubicBezTo>
                  <a:cubicBezTo>
                    <a:pt x="860" y="1259"/>
                    <a:pt x="863" y="1260"/>
                    <a:pt x="865" y="1262"/>
                  </a:cubicBezTo>
                  <a:cubicBezTo>
                    <a:pt x="868" y="1264"/>
                    <a:pt x="870" y="1267"/>
                    <a:pt x="872" y="1270"/>
                  </a:cubicBezTo>
                  <a:cubicBezTo>
                    <a:pt x="875" y="1275"/>
                    <a:pt x="879" y="1276"/>
                    <a:pt x="882" y="1271"/>
                  </a:cubicBezTo>
                  <a:cubicBezTo>
                    <a:pt x="882" y="1269"/>
                    <a:pt x="883" y="1267"/>
                    <a:pt x="884" y="1265"/>
                  </a:cubicBezTo>
                  <a:cubicBezTo>
                    <a:pt x="885" y="1263"/>
                    <a:pt x="888" y="1261"/>
                    <a:pt x="890" y="1260"/>
                  </a:cubicBezTo>
                  <a:cubicBezTo>
                    <a:pt x="894" y="1258"/>
                    <a:pt x="899" y="1254"/>
                    <a:pt x="893" y="1249"/>
                  </a:cubicBezTo>
                  <a:cubicBezTo>
                    <a:pt x="889" y="1245"/>
                    <a:pt x="885" y="1244"/>
                    <a:pt x="882" y="1238"/>
                  </a:cubicBezTo>
                  <a:cubicBezTo>
                    <a:pt x="881" y="1236"/>
                    <a:pt x="880" y="1234"/>
                    <a:pt x="878" y="1234"/>
                  </a:cubicBezTo>
                  <a:cubicBezTo>
                    <a:pt x="877" y="1234"/>
                    <a:pt x="876" y="1234"/>
                    <a:pt x="875" y="1234"/>
                  </a:cubicBezTo>
                  <a:cubicBezTo>
                    <a:pt x="872" y="1235"/>
                    <a:pt x="873" y="1235"/>
                    <a:pt x="872" y="1237"/>
                  </a:cubicBezTo>
                  <a:moveTo>
                    <a:pt x="968" y="1237"/>
                  </a:moveTo>
                  <a:cubicBezTo>
                    <a:pt x="965" y="1241"/>
                    <a:pt x="960" y="1245"/>
                    <a:pt x="956" y="1248"/>
                  </a:cubicBezTo>
                  <a:cubicBezTo>
                    <a:pt x="953" y="1251"/>
                    <a:pt x="951" y="1255"/>
                    <a:pt x="955" y="1259"/>
                  </a:cubicBezTo>
                  <a:cubicBezTo>
                    <a:pt x="958" y="1261"/>
                    <a:pt x="960" y="1263"/>
                    <a:pt x="963" y="1266"/>
                  </a:cubicBezTo>
                  <a:cubicBezTo>
                    <a:pt x="965" y="1268"/>
                    <a:pt x="967" y="1271"/>
                    <a:pt x="970" y="1273"/>
                  </a:cubicBezTo>
                  <a:cubicBezTo>
                    <a:pt x="974" y="1277"/>
                    <a:pt x="977" y="1271"/>
                    <a:pt x="979" y="1268"/>
                  </a:cubicBezTo>
                  <a:cubicBezTo>
                    <a:pt x="980" y="1266"/>
                    <a:pt x="981" y="1265"/>
                    <a:pt x="982" y="1263"/>
                  </a:cubicBezTo>
                  <a:cubicBezTo>
                    <a:pt x="984" y="1261"/>
                    <a:pt x="987" y="1259"/>
                    <a:pt x="990" y="1258"/>
                  </a:cubicBezTo>
                  <a:cubicBezTo>
                    <a:pt x="995" y="1254"/>
                    <a:pt x="992" y="1251"/>
                    <a:pt x="988" y="1248"/>
                  </a:cubicBezTo>
                  <a:cubicBezTo>
                    <a:pt x="984" y="1245"/>
                    <a:pt x="981" y="1244"/>
                    <a:pt x="978" y="1239"/>
                  </a:cubicBezTo>
                  <a:cubicBezTo>
                    <a:pt x="977" y="1237"/>
                    <a:pt x="976" y="1235"/>
                    <a:pt x="974" y="1234"/>
                  </a:cubicBezTo>
                  <a:cubicBezTo>
                    <a:pt x="973" y="1234"/>
                    <a:pt x="971" y="1234"/>
                    <a:pt x="970" y="1234"/>
                  </a:cubicBezTo>
                  <a:cubicBezTo>
                    <a:pt x="968" y="1235"/>
                    <a:pt x="969" y="1235"/>
                    <a:pt x="968" y="1237"/>
                  </a:cubicBezTo>
                  <a:moveTo>
                    <a:pt x="1064" y="1237"/>
                  </a:moveTo>
                  <a:cubicBezTo>
                    <a:pt x="1061" y="1242"/>
                    <a:pt x="1055" y="1245"/>
                    <a:pt x="1052" y="1249"/>
                  </a:cubicBezTo>
                  <a:cubicBezTo>
                    <a:pt x="1050" y="1251"/>
                    <a:pt x="1049" y="1253"/>
                    <a:pt x="1049" y="1255"/>
                  </a:cubicBezTo>
                  <a:cubicBezTo>
                    <a:pt x="1050" y="1258"/>
                    <a:pt x="1053" y="1259"/>
                    <a:pt x="1054" y="1260"/>
                  </a:cubicBezTo>
                  <a:cubicBezTo>
                    <a:pt x="1058" y="1265"/>
                    <a:pt x="1062" y="1272"/>
                    <a:pt x="1067" y="1274"/>
                  </a:cubicBezTo>
                  <a:cubicBezTo>
                    <a:pt x="1071" y="1275"/>
                    <a:pt x="1073" y="1271"/>
                    <a:pt x="1075" y="1269"/>
                  </a:cubicBezTo>
                  <a:cubicBezTo>
                    <a:pt x="1078" y="1265"/>
                    <a:pt x="1082" y="1261"/>
                    <a:pt x="1085" y="1258"/>
                  </a:cubicBezTo>
                  <a:cubicBezTo>
                    <a:pt x="1088" y="1255"/>
                    <a:pt x="1090" y="1254"/>
                    <a:pt x="1087" y="1250"/>
                  </a:cubicBezTo>
                  <a:cubicBezTo>
                    <a:pt x="1083" y="1246"/>
                    <a:pt x="1077" y="1245"/>
                    <a:pt x="1075" y="1240"/>
                  </a:cubicBezTo>
                  <a:cubicBezTo>
                    <a:pt x="1073" y="1238"/>
                    <a:pt x="1073" y="1236"/>
                    <a:pt x="1070" y="1234"/>
                  </a:cubicBezTo>
                  <a:cubicBezTo>
                    <a:pt x="1069" y="1234"/>
                    <a:pt x="1068" y="1234"/>
                    <a:pt x="1067" y="1234"/>
                  </a:cubicBezTo>
                  <a:cubicBezTo>
                    <a:pt x="1064" y="1234"/>
                    <a:pt x="1065" y="1235"/>
                    <a:pt x="1064" y="1237"/>
                  </a:cubicBezTo>
                  <a:moveTo>
                    <a:pt x="1160" y="1237"/>
                  </a:moveTo>
                  <a:cubicBezTo>
                    <a:pt x="1158" y="1241"/>
                    <a:pt x="1153" y="1245"/>
                    <a:pt x="1149" y="1248"/>
                  </a:cubicBezTo>
                  <a:cubicBezTo>
                    <a:pt x="1146" y="1251"/>
                    <a:pt x="1141" y="1255"/>
                    <a:pt x="1146" y="1258"/>
                  </a:cubicBezTo>
                  <a:cubicBezTo>
                    <a:pt x="1148" y="1259"/>
                    <a:pt x="1151" y="1260"/>
                    <a:pt x="1153" y="1262"/>
                  </a:cubicBezTo>
                  <a:cubicBezTo>
                    <a:pt x="1156" y="1264"/>
                    <a:pt x="1158" y="1267"/>
                    <a:pt x="1160" y="1270"/>
                  </a:cubicBezTo>
                  <a:cubicBezTo>
                    <a:pt x="1163" y="1275"/>
                    <a:pt x="1167" y="1276"/>
                    <a:pt x="1170" y="1271"/>
                  </a:cubicBezTo>
                  <a:cubicBezTo>
                    <a:pt x="1170" y="1269"/>
                    <a:pt x="1171" y="1267"/>
                    <a:pt x="1172" y="1265"/>
                  </a:cubicBezTo>
                  <a:cubicBezTo>
                    <a:pt x="1173" y="1263"/>
                    <a:pt x="1176" y="1261"/>
                    <a:pt x="1178" y="1260"/>
                  </a:cubicBezTo>
                  <a:cubicBezTo>
                    <a:pt x="1182" y="1258"/>
                    <a:pt x="1187" y="1254"/>
                    <a:pt x="1181" y="1249"/>
                  </a:cubicBezTo>
                  <a:cubicBezTo>
                    <a:pt x="1177" y="1245"/>
                    <a:pt x="1173" y="1244"/>
                    <a:pt x="1170" y="1238"/>
                  </a:cubicBezTo>
                  <a:cubicBezTo>
                    <a:pt x="1169" y="1236"/>
                    <a:pt x="1168" y="1234"/>
                    <a:pt x="1166" y="1234"/>
                  </a:cubicBezTo>
                  <a:cubicBezTo>
                    <a:pt x="1165" y="1234"/>
                    <a:pt x="1164" y="1234"/>
                    <a:pt x="1163" y="1234"/>
                  </a:cubicBezTo>
                  <a:cubicBezTo>
                    <a:pt x="1160" y="1235"/>
                    <a:pt x="1161" y="1235"/>
                    <a:pt x="1160" y="1237"/>
                  </a:cubicBezTo>
                  <a:moveTo>
                    <a:pt x="1256" y="1237"/>
                  </a:moveTo>
                  <a:cubicBezTo>
                    <a:pt x="1253" y="1241"/>
                    <a:pt x="1248" y="1245"/>
                    <a:pt x="1244" y="1248"/>
                  </a:cubicBezTo>
                  <a:cubicBezTo>
                    <a:pt x="1241" y="1251"/>
                    <a:pt x="1239" y="1255"/>
                    <a:pt x="1243" y="1259"/>
                  </a:cubicBezTo>
                  <a:cubicBezTo>
                    <a:pt x="1246" y="1261"/>
                    <a:pt x="1248" y="1263"/>
                    <a:pt x="1251" y="1266"/>
                  </a:cubicBezTo>
                  <a:cubicBezTo>
                    <a:pt x="1253" y="1268"/>
                    <a:pt x="1255" y="1271"/>
                    <a:pt x="1258" y="1273"/>
                  </a:cubicBezTo>
                  <a:cubicBezTo>
                    <a:pt x="1262" y="1277"/>
                    <a:pt x="1265" y="1271"/>
                    <a:pt x="1267" y="1268"/>
                  </a:cubicBezTo>
                  <a:cubicBezTo>
                    <a:pt x="1268" y="1266"/>
                    <a:pt x="1269" y="1265"/>
                    <a:pt x="1270" y="1263"/>
                  </a:cubicBezTo>
                  <a:cubicBezTo>
                    <a:pt x="1272" y="1261"/>
                    <a:pt x="1275" y="1259"/>
                    <a:pt x="1278" y="1258"/>
                  </a:cubicBezTo>
                  <a:cubicBezTo>
                    <a:pt x="1283" y="1254"/>
                    <a:pt x="1280" y="1251"/>
                    <a:pt x="1276" y="1248"/>
                  </a:cubicBezTo>
                  <a:cubicBezTo>
                    <a:pt x="1272" y="1245"/>
                    <a:pt x="1269" y="1244"/>
                    <a:pt x="1266" y="1239"/>
                  </a:cubicBezTo>
                  <a:cubicBezTo>
                    <a:pt x="1265" y="1237"/>
                    <a:pt x="1264" y="1235"/>
                    <a:pt x="1262" y="1234"/>
                  </a:cubicBezTo>
                  <a:cubicBezTo>
                    <a:pt x="1261" y="1234"/>
                    <a:pt x="1259" y="1234"/>
                    <a:pt x="1258" y="1234"/>
                  </a:cubicBezTo>
                  <a:cubicBezTo>
                    <a:pt x="1256" y="1235"/>
                    <a:pt x="1257" y="1235"/>
                    <a:pt x="1256" y="1237"/>
                  </a:cubicBezTo>
                  <a:moveTo>
                    <a:pt x="1352" y="1237"/>
                  </a:moveTo>
                  <a:cubicBezTo>
                    <a:pt x="1349" y="1242"/>
                    <a:pt x="1343" y="1245"/>
                    <a:pt x="1340" y="1249"/>
                  </a:cubicBezTo>
                  <a:cubicBezTo>
                    <a:pt x="1338" y="1251"/>
                    <a:pt x="1337" y="1253"/>
                    <a:pt x="1337" y="1255"/>
                  </a:cubicBezTo>
                  <a:cubicBezTo>
                    <a:pt x="1338" y="1258"/>
                    <a:pt x="1341" y="1259"/>
                    <a:pt x="1342" y="1260"/>
                  </a:cubicBezTo>
                  <a:cubicBezTo>
                    <a:pt x="1346" y="1265"/>
                    <a:pt x="1350" y="1272"/>
                    <a:pt x="1355" y="1274"/>
                  </a:cubicBezTo>
                  <a:cubicBezTo>
                    <a:pt x="1359" y="1275"/>
                    <a:pt x="1361" y="1271"/>
                    <a:pt x="1363" y="1269"/>
                  </a:cubicBezTo>
                  <a:cubicBezTo>
                    <a:pt x="1366" y="1265"/>
                    <a:pt x="1370" y="1261"/>
                    <a:pt x="1373" y="1258"/>
                  </a:cubicBezTo>
                  <a:cubicBezTo>
                    <a:pt x="1376" y="1255"/>
                    <a:pt x="1378" y="1254"/>
                    <a:pt x="1375" y="1250"/>
                  </a:cubicBezTo>
                  <a:cubicBezTo>
                    <a:pt x="1371" y="1246"/>
                    <a:pt x="1365" y="1245"/>
                    <a:pt x="1363" y="1240"/>
                  </a:cubicBezTo>
                  <a:cubicBezTo>
                    <a:pt x="1361" y="1238"/>
                    <a:pt x="1361" y="1236"/>
                    <a:pt x="1358" y="1234"/>
                  </a:cubicBezTo>
                  <a:cubicBezTo>
                    <a:pt x="1357" y="1234"/>
                    <a:pt x="1356" y="1234"/>
                    <a:pt x="1355" y="1234"/>
                  </a:cubicBezTo>
                  <a:cubicBezTo>
                    <a:pt x="1352" y="1234"/>
                    <a:pt x="1353" y="1235"/>
                    <a:pt x="1352" y="1237"/>
                  </a:cubicBezTo>
                  <a:moveTo>
                    <a:pt x="1448" y="1237"/>
                  </a:moveTo>
                  <a:cubicBezTo>
                    <a:pt x="1446" y="1241"/>
                    <a:pt x="1441" y="1245"/>
                    <a:pt x="1437" y="1248"/>
                  </a:cubicBezTo>
                  <a:cubicBezTo>
                    <a:pt x="1434" y="1251"/>
                    <a:pt x="1429" y="1255"/>
                    <a:pt x="1434" y="1258"/>
                  </a:cubicBezTo>
                  <a:cubicBezTo>
                    <a:pt x="1436" y="1259"/>
                    <a:pt x="1439" y="1260"/>
                    <a:pt x="1441" y="1262"/>
                  </a:cubicBezTo>
                  <a:cubicBezTo>
                    <a:pt x="1444" y="1264"/>
                    <a:pt x="1446" y="1267"/>
                    <a:pt x="1448" y="1270"/>
                  </a:cubicBezTo>
                  <a:cubicBezTo>
                    <a:pt x="1451" y="1275"/>
                    <a:pt x="1455" y="1276"/>
                    <a:pt x="1458" y="1271"/>
                  </a:cubicBezTo>
                  <a:cubicBezTo>
                    <a:pt x="1458" y="1269"/>
                    <a:pt x="1459" y="1267"/>
                    <a:pt x="1460" y="1265"/>
                  </a:cubicBezTo>
                  <a:cubicBezTo>
                    <a:pt x="1461" y="1263"/>
                    <a:pt x="1464" y="1261"/>
                    <a:pt x="1466" y="1260"/>
                  </a:cubicBezTo>
                  <a:cubicBezTo>
                    <a:pt x="1470" y="1258"/>
                    <a:pt x="1475" y="1254"/>
                    <a:pt x="1469" y="1249"/>
                  </a:cubicBezTo>
                  <a:cubicBezTo>
                    <a:pt x="1465" y="1245"/>
                    <a:pt x="1461" y="1244"/>
                    <a:pt x="1458" y="1238"/>
                  </a:cubicBezTo>
                  <a:cubicBezTo>
                    <a:pt x="1457" y="1236"/>
                    <a:pt x="1456" y="1234"/>
                    <a:pt x="1454" y="1234"/>
                  </a:cubicBezTo>
                  <a:cubicBezTo>
                    <a:pt x="1453" y="1234"/>
                    <a:pt x="1452" y="1234"/>
                    <a:pt x="1451" y="1234"/>
                  </a:cubicBezTo>
                  <a:cubicBezTo>
                    <a:pt x="1448" y="1235"/>
                    <a:pt x="1449" y="1235"/>
                    <a:pt x="1448" y="1237"/>
                  </a:cubicBezTo>
                  <a:moveTo>
                    <a:pt x="1544" y="1237"/>
                  </a:moveTo>
                  <a:cubicBezTo>
                    <a:pt x="1541" y="1241"/>
                    <a:pt x="1536" y="1245"/>
                    <a:pt x="1532" y="1248"/>
                  </a:cubicBezTo>
                  <a:cubicBezTo>
                    <a:pt x="1529" y="1251"/>
                    <a:pt x="1527" y="1255"/>
                    <a:pt x="1531" y="1259"/>
                  </a:cubicBezTo>
                  <a:cubicBezTo>
                    <a:pt x="1534" y="1261"/>
                    <a:pt x="1536" y="1263"/>
                    <a:pt x="1539" y="1266"/>
                  </a:cubicBezTo>
                  <a:cubicBezTo>
                    <a:pt x="1541" y="1268"/>
                    <a:pt x="1543" y="1271"/>
                    <a:pt x="1546" y="1273"/>
                  </a:cubicBezTo>
                  <a:cubicBezTo>
                    <a:pt x="1550" y="1277"/>
                    <a:pt x="1553" y="1271"/>
                    <a:pt x="1555" y="1268"/>
                  </a:cubicBezTo>
                  <a:cubicBezTo>
                    <a:pt x="1556" y="1266"/>
                    <a:pt x="1557" y="1265"/>
                    <a:pt x="1558" y="1263"/>
                  </a:cubicBezTo>
                  <a:cubicBezTo>
                    <a:pt x="1560" y="1261"/>
                    <a:pt x="1563" y="1259"/>
                    <a:pt x="1566" y="1258"/>
                  </a:cubicBezTo>
                  <a:cubicBezTo>
                    <a:pt x="1571" y="1254"/>
                    <a:pt x="1568" y="1251"/>
                    <a:pt x="1564" y="1248"/>
                  </a:cubicBezTo>
                  <a:cubicBezTo>
                    <a:pt x="1560" y="1245"/>
                    <a:pt x="1557" y="1244"/>
                    <a:pt x="1554" y="1239"/>
                  </a:cubicBezTo>
                  <a:cubicBezTo>
                    <a:pt x="1553" y="1237"/>
                    <a:pt x="1552" y="1235"/>
                    <a:pt x="1550" y="1234"/>
                  </a:cubicBezTo>
                  <a:cubicBezTo>
                    <a:pt x="1549" y="1234"/>
                    <a:pt x="1547" y="1234"/>
                    <a:pt x="1546" y="1234"/>
                  </a:cubicBezTo>
                  <a:cubicBezTo>
                    <a:pt x="1544" y="1235"/>
                    <a:pt x="1545" y="1235"/>
                    <a:pt x="1544" y="1237"/>
                  </a:cubicBezTo>
                  <a:moveTo>
                    <a:pt x="1640" y="1237"/>
                  </a:moveTo>
                  <a:cubicBezTo>
                    <a:pt x="1637" y="1242"/>
                    <a:pt x="1631" y="1245"/>
                    <a:pt x="1628" y="1249"/>
                  </a:cubicBezTo>
                  <a:cubicBezTo>
                    <a:pt x="1626" y="1251"/>
                    <a:pt x="1625" y="1253"/>
                    <a:pt x="1625" y="1255"/>
                  </a:cubicBezTo>
                  <a:cubicBezTo>
                    <a:pt x="1626" y="1258"/>
                    <a:pt x="1629" y="1259"/>
                    <a:pt x="1630" y="1260"/>
                  </a:cubicBezTo>
                  <a:cubicBezTo>
                    <a:pt x="1634" y="1265"/>
                    <a:pt x="1638" y="1272"/>
                    <a:pt x="1643" y="1274"/>
                  </a:cubicBezTo>
                  <a:cubicBezTo>
                    <a:pt x="1647" y="1275"/>
                    <a:pt x="1649" y="1271"/>
                    <a:pt x="1651" y="1269"/>
                  </a:cubicBezTo>
                  <a:cubicBezTo>
                    <a:pt x="1654" y="1265"/>
                    <a:pt x="1658" y="1261"/>
                    <a:pt x="1661" y="1258"/>
                  </a:cubicBezTo>
                  <a:cubicBezTo>
                    <a:pt x="1664" y="1255"/>
                    <a:pt x="1666" y="1254"/>
                    <a:pt x="1663" y="1250"/>
                  </a:cubicBezTo>
                  <a:cubicBezTo>
                    <a:pt x="1659" y="1246"/>
                    <a:pt x="1653" y="1245"/>
                    <a:pt x="1651" y="1240"/>
                  </a:cubicBezTo>
                  <a:cubicBezTo>
                    <a:pt x="1649" y="1238"/>
                    <a:pt x="1649" y="1236"/>
                    <a:pt x="1646" y="1234"/>
                  </a:cubicBezTo>
                  <a:cubicBezTo>
                    <a:pt x="1645" y="1234"/>
                    <a:pt x="1644" y="1234"/>
                    <a:pt x="1643" y="1234"/>
                  </a:cubicBezTo>
                  <a:cubicBezTo>
                    <a:pt x="1640" y="1234"/>
                    <a:pt x="1641" y="1235"/>
                    <a:pt x="1640" y="1237"/>
                  </a:cubicBezTo>
                  <a:moveTo>
                    <a:pt x="1736" y="1237"/>
                  </a:moveTo>
                  <a:cubicBezTo>
                    <a:pt x="1734" y="1241"/>
                    <a:pt x="1729" y="1245"/>
                    <a:pt x="1725" y="1248"/>
                  </a:cubicBezTo>
                  <a:cubicBezTo>
                    <a:pt x="1722" y="1251"/>
                    <a:pt x="1717" y="1255"/>
                    <a:pt x="1722" y="1258"/>
                  </a:cubicBezTo>
                  <a:cubicBezTo>
                    <a:pt x="1724" y="1259"/>
                    <a:pt x="1727" y="1260"/>
                    <a:pt x="1729" y="1262"/>
                  </a:cubicBezTo>
                  <a:cubicBezTo>
                    <a:pt x="1732" y="1264"/>
                    <a:pt x="1734" y="1267"/>
                    <a:pt x="1736" y="1270"/>
                  </a:cubicBezTo>
                  <a:cubicBezTo>
                    <a:pt x="1739" y="1275"/>
                    <a:pt x="1743" y="1276"/>
                    <a:pt x="1746" y="1271"/>
                  </a:cubicBezTo>
                  <a:cubicBezTo>
                    <a:pt x="1746" y="1269"/>
                    <a:pt x="1747" y="1267"/>
                    <a:pt x="1748" y="1265"/>
                  </a:cubicBezTo>
                  <a:cubicBezTo>
                    <a:pt x="1749" y="1263"/>
                    <a:pt x="1752" y="1261"/>
                    <a:pt x="1754" y="1260"/>
                  </a:cubicBezTo>
                  <a:cubicBezTo>
                    <a:pt x="1758" y="1258"/>
                    <a:pt x="1763" y="1254"/>
                    <a:pt x="1757" y="1249"/>
                  </a:cubicBezTo>
                  <a:cubicBezTo>
                    <a:pt x="1753" y="1245"/>
                    <a:pt x="1749" y="1244"/>
                    <a:pt x="1746" y="1238"/>
                  </a:cubicBezTo>
                  <a:cubicBezTo>
                    <a:pt x="1745" y="1236"/>
                    <a:pt x="1744" y="1234"/>
                    <a:pt x="1742" y="1234"/>
                  </a:cubicBezTo>
                  <a:cubicBezTo>
                    <a:pt x="1741" y="1234"/>
                    <a:pt x="1740" y="1234"/>
                    <a:pt x="1739" y="1234"/>
                  </a:cubicBezTo>
                  <a:cubicBezTo>
                    <a:pt x="1736" y="1235"/>
                    <a:pt x="1737" y="1235"/>
                    <a:pt x="1736" y="1237"/>
                  </a:cubicBezTo>
                  <a:moveTo>
                    <a:pt x="1832" y="1237"/>
                  </a:moveTo>
                  <a:cubicBezTo>
                    <a:pt x="1829" y="1241"/>
                    <a:pt x="1824" y="1245"/>
                    <a:pt x="1820" y="1248"/>
                  </a:cubicBezTo>
                  <a:cubicBezTo>
                    <a:pt x="1817" y="1251"/>
                    <a:pt x="1815" y="1255"/>
                    <a:pt x="1819" y="1259"/>
                  </a:cubicBezTo>
                  <a:cubicBezTo>
                    <a:pt x="1822" y="1261"/>
                    <a:pt x="1824" y="1263"/>
                    <a:pt x="1827" y="1266"/>
                  </a:cubicBezTo>
                  <a:cubicBezTo>
                    <a:pt x="1829" y="1268"/>
                    <a:pt x="1831" y="1271"/>
                    <a:pt x="1834" y="1273"/>
                  </a:cubicBezTo>
                  <a:cubicBezTo>
                    <a:pt x="1838" y="1277"/>
                    <a:pt x="1841" y="1271"/>
                    <a:pt x="1843" y="1268"/>
                  </a:cubicBezTo>
                  <a:cubicBezTo>
                    <a:pt x="1844" y="1266"/>
                    <a:pt x="1845" y="1265"/>
                    <a:pt x="1846" y="1263"/>
                  </a:cubicBezTo>
                  <a:cubicBezTo>
                    <a:pt x="1848" y="1261"/>
                    <a:pt x="1851" y="1259"/>
                    <a:pt x="1854" y="1258"/>
                  </a:cubicBezTo>
                  <a:cubicBezTo>
                    <a:pt x="1859" y="1254"/>
                    <a:pt x="1856" y="1251"/>
                    <a:pt x="1852" y="1248"/>
                  </a:cubicBezTo>
                  <a:cubicBezTo>
                    <a:pt x="1848" y="1245"/>
                    <a:pt x="1845" y="1244"/>
                    <a:pt x="1842" y="1239"/>
                  </a:cubicBezTo>
                  <a:cubicBezTo>
                    <a:pt x="1841" y="1237"/>
                    <a:pt x="1840" y="1235"/>
                    <a:pt x="1838" y="1234"/>
                  </a:cubicBezTo>
                  <a:cubicBezTo>
                    <a:pt x="1837" y="1234"/>
                    <a:pt x="1835" y="1234"/>
                    <a:pt x="1834" y="1234"/>
                  </a:cubicBezTo>
                  <a:cubicBezTo>
                    <a:pt x="1832" y="1235"/>
                    <a:pt x="1833" y="1235"/>
                    <a:pt x="1832" y="1237"/>
                  </a:cubicBezTo>
                  <a:moveTo>
                    <a:pt x="1919" y="1343"/>
                  </a:moveTo>
                  <a:cubicBezTo>
                    <a:pt x="1917" y="1345"/>
                    <a:pt x="1911" y="1348"/>
                    <a:pt x="1913" y="1351"/>
                  </a:cubicBezTo>
                  <a:cubicBezTo>
                    <a:pt x="1915" y="1354"/>
                    <a:pt x="1919" y="1355"/>
                    <a:pt x="1921" y="1358"/>
                  </a:cubicBezTo>
                  <a:cubicBezTo>
                    <a:pt x="1923" y="1361"/>
                    <a:pt x="1925" y="1364"/>
                    <a:pt x="1927" y="1367"/>
                  </a:cubicBezTo>
                  <a:cubicBezTo>
                    <a:pt x="1929" y="1369"/>
                    <a:pt x="1931" y="1373"/>
                    <a:pt x="1934" y="1374"/>
                  </a:cubicBezTo>
                  <a:cubicBezTo>
                    <a:pt x="1937" y="1375"/>
                    <a:pt x="1941" y="1366"/>
                    <a:pt x="1942" y="1363"/>
                  </a:cubicBezTo>
                  <a:cubicBezTo>
                    <a:pt x="1942" y="1362"/>
                    <a:pt x="1944" y="1361"/>
                    <a:pt x="1945" y="1361"/>
                  </a:cubicBezTo>
                  <a:cubicBezTo>
                    <a:pt x="1948" y="1359"/>
                    <a:pt x="1951" y="1357"/>
                    <a:pt x="1953" y="1355"/>
                  </a:cubicBezTo>
                  <a:cubicBezTo>
                    <a:pt x="1955" y="1354"/>
                    <a:pt x="1964" y="1347"/>
                    <a:pt x="1958" y="1345"/>
                  </a:cubicBezTo>
                  <a:cubicBezTo>
                    <a:pt x="1954" y="1345"/>
                    <a:pt x="1951" y="1344"/>
                    <a:pt x="1948" y="1341"/>
                  </a:cubicBezTo>
                  <a:cubicBezTo>
                    <a:pt x="1945" y="1339"/>
                    <a:pt x="1942" y="1335"/>
                    <a:pt x="1940" y="1332"/>
                  </a:cubicBezTo>
                  <a:cubicBezTo>
                    <a:pt x="1938" y="1329"/>
                    <a:pt x="1935" y="1322"/>
                    <a:pt x="1931" y="1327"/>
                  </a:cubicBezTo>
                  <a:cubicBezTo>
                    <a:pt x="1927" y="1332"/>
                    <a:pt x="1924" y="1340"/>
                    <a:pt x="1919" y="1343"/>
                  </a:cubicBezTo>
                  <a:moveTo>
                    <a:pt x="680" y="1333"/>
                  </a:moveTo>
                  <a:cubicBezTo>
                    <a:pt x="676" y="1339"/>
                    <a:pt x="669" y="1343"/>
                    <a:pt x="663" y="1347"/>
                  </a:cubicBezTo>
                  <a:cubicBezTo>
                    <a:pt x="661" y="1348"/>
                    <a:pt x="660" y="1350"/>
                    <a:pt x="658" y="1349"/>
                  </a:cubicBezTo>
                  <a:cubicBezTo>
                    <a:pt x="656" y="1349"/>
                    <a:pt x="653" y="1349"/>
                    <a:pt x="653" y="1352"/>
                  </a:cubicBezTo>
                  <a:cubicBezTo>
                    <a:pt x="652" y="1355"/>
                    <a:pt x="653" y="1357"/>
                    <a:pt x="657" y="1358"/>
                  </a:cubicBezTo>
                  <a:cubicBezTo>
                    <a:pt x="659" y="1358"/>
                    <a:pt x="660" y="1359"/>
                    <a:pt x="662" y="1361"/>
                  </a:cubicBezTo>
                  <a:cubicBezTo>
                    <a:pt x="667" y="1365"/>
                    <a:pt x="673" y="1370"/>
                    <a:pt x="676" y="1376"/>
                  </a:cubicBezTo>
                  <a:cubicBezTo>
                    <a:pt x="676" y="1375"/>
                    <a:pt x="676" y="1378"/>
                    <a:pt x="676" y="1378"/>
                  </a:cubicBezTo>
                  <a:cubicBezTo>
                    <a:pt x="676" y="1380"/>
                    <a:pt x="677" y="1381"/>
                    <a:pt x="679" y="1381"/>
                  </a:cubicBezTo>
                  <a:cubicBezTo>
                    <a:pt x="683" y="1381"/>
                    <a:pt x="683" y="1375"/>
                    <a:pt x="684" y="1372"/>
                  </a:cubicBezTo>
                  <a:cubicBezTo>
                    <a:pt x="687" y="1364"/>
                    <a:pt x="698" y="1359"/>
                    <a:pt x="703" y="1353"/>
                  </a:cubicBezTo>
                  <a:cubicBezTo>
                    <a:pt x="706" y="1349"/>
                    <a:pt x="705" y="1347"/>
                    <a:pt x="701" y="1345"/>
                  </a:cubicBezTo>
                  <a:cubicBezTo>
                    <a:pt x="698" y="1343"/>
                    <a:pt x="694" y="1342"/>
                    <a:pt x="692" y="1339"/>
                  </a:cubicBezTo>
                  <a:cubicBezTo>
                    <a:pt x="690" y="1336"/>
                    <a:pt x="688" y="1330"/>
                    <a:pt x="685" y="1329"/>
                  </a:cubicBezTo>
                  <a:cubicBezTo>
                    <a:pt x="684" y="1329"/>
                    <a:pt x="680" y="1329"/>
                    <a:pt x="680" y="1330"/>
                  </a:cubicBezTo>
                  <a:cubicBezTo>
                    <a:pt x="680" y="1332"/>
                    <a:pt x="681" y="1332"/>
                    <a:pt x="680" y="1333"/>
                  </a:cubicBezTo>
                  <a:moveTo>
                    <a:pt x="767" y="1343"/>
                  </a:moveTo>
                  <a:cubicBezTo>
                    <a:pt x="765" y="1345"/>
                    <a:pt x="761" y="1347"/>
                    <a:pt x="761" y="1349"/>
                  </a:cubicBezTo>
                  <a:cubicBezTo>
                    <a:pt x="761" y="1352"/>
                    <a:pt x="764" y="1354"/>
                    <a:pt x="766" y="1355"/>
                  </a:cubicBezTo>
                  <a:cubicBezTo>
                    <a:pt x="768" y="1356"/>
                    <a:pt x="770" y="1360"/>
                    <a:pt x="772" y="1363"/>
                  </a:cubicBezTo>
                  <a:cubicBezTo>
                    <a:pt x="774" y="1364"/>
                    <a:pt x="778" y="1369"/>
                    <a:pt x="779" y="1371"/>
                  </a:cubicBezTo>
                  <a:cubicBezTo>
                    <a:pt x="779" y="1373"/>
                    <a:pt x="779" y="1376"/>
                    <a:pt x="781" y="1377"/>
                  </a:cubicBezTo>
                  <a:cubicBezTo>
                    <a:pt x="782" y="1379"/>
                    <a:pt x="785" y="1374"/>
                    <a:pt x="786" y="1373"/>
                  </a:cubicBezTo>
                  <a:cubicBezTo>
                    <a:pt x="787" y="1371"/>
                    <a:pt x="787" y="1369"/>
                    <a:pt x="788" y="1367"/>
                  </a:cubicBezTo>
                  <a:cubicBezTo>
                    <a:pt x="789" y="1365"/>
                    <a:pt x="793" y="1363"/>
                    <a:pt x="795" y="1361"/>
                  </a:cubicBezTo>
                  <a:cubicBezTo>
                    <a:pt x="797" y="1359"/>
                    <a:pt x="808" y="1353"/>
                    <a:pt x="805" y="1350"/>
                  </a:cubicBezTo>
                  <a:cubicBezTo>
                    <a:pt x="804" y="1348"/>
                    <a:pt x="801" y="1347"/>
                    <a:pt x="799" y="1346"/>
                  </a:cubicBezTo>
                  <a:cubicBezTo>
                    <a:pt x="796" y="1345"/>
                    <a:pt x="792" y="1343"/>
                    <a:pt x="790" y="1341"/>
                  </a:cubicBezTo>
                  <a:cubicBezTo>
                    <a:pt x="786" y="1338"/>
                    <a:pt x="786" y="1331"/>
                    <a:pt x="780" y="1330"/>
                  </a:cubicBezTo>
                  <a:cubicBezTo>
                    <a:pt x="777" y="1330"/>
                    <a:pt x="776" y="1332"/>
                    <a:pt x="774" y="1335"/>
                  </a:cubicBezTo>
                  <a:cubicBezTo>
                    <a:pt x="772" y="1338"/>
                    <a:pt x="770" y="1341"/>
                    <a:pt x="767" y="1343"/>
                  </a:cubicBezTo>
                  <a:moveTo>
                    <a:pt x="866" y="1341"/>
                  </a:moveTo>
                  <a:cubicBezTo>
                    <a:pt x="863" y="1344"/>
                    <a:pt x="859" y="1346"/>
                    <a:pt x="855" y="1349"/>
                  </a:cubicBezTo>
                  <a:cubicBezTo>
                    <a:pt x="855" y="1349"/>
                    <a:pt x="856" y="1348"/>
                    <a:pt x="856" y="1348"/>
                  </a:cubicBezTo>
                  <a:cubicBezTo>
                    <a:pt x="855" y="1348"/>
                    <a:pt x="852" y="1349"/>
                    <a:pt x="851" y="1350"/>
                  </a:cubicBezTo>
                  <a:cubicBezTo>
                    <a:pt x="849" y="1350"/>
                    <a:pt x="848" y="1351"/>
                    <a:pt x="850" y="1353"/>
                  </a:cubicBezTo>
                  <a:cubicBezTo>
                    <a:pt x="854" y="1357"/>
                    <a:pt x="859" y="1357"/>
                    <a:pt x="862" y="1361"/>
                  </a:cubicBezTo>
                  <a:cubicBezTo>
                    <a:pt x="867" y="1366"/>
                    <a:pt x="869" y="1372"/>
                    <a:pt x="873" y="1377"/>
                  </a:cubicBezTo>
                  <a:cubicBezTo>
                    <a:pt x="874" y="1379"/>
                    <a:pt x="877" y="1380"/>
                    <a:pt x="879" y="1378"/>
                  </a:cubicBezTo>
                  <a:cubicBezTo>
                    <a:pt x="881" y="1377"/>
                    <a:pt x="880" y="1373"/>
                    <a:pt x="881" y="1371"/>
                  </a:cubicBezTo>
                  <a:cubicBezTo>
                    <a:pt x="882" y="1368"/>
                    <a:pt x="885" y="1365"/>
                    <a:pt x="888" y="1363"/>
                  </a:cubicBezTo>
                  <a:cubicBezTo>
                    <a:pt x="890" y="1360"/>
                    <a:pt x="894" y="1358"/>
                    <a:pt x="897" y="1356"/>
                  </a:cubicBezTo>
                  <a:cubicBezTo>
                    <a:pt x="898" y="1355"/>
                    <a:pt x="901" y="1353"/>
                    <a:pt x="900" y="1351"/>
                  </a:cubicBezTo>
                  <a:cubicBezTo>
                    <a:pt x="899" y="1347"/>
                    <a:pt x="893" y="1346"/>
                    <a:pt x="890" y="1344"/>
                  </a:cubicBezTo>
                  <a:cubicBezTo>
                    <a:pt x="887" y="1343"/>
                    <a:pt x="884" y="1340"/>
                    <a:pt x="883" y="1337"/>
                  </a:cubicBezTo>
                  <a:cubicBezTo>
                    <a:pt x="882" y="1335"/>
                    <a:pt x="881" y="1332"/>
                    <a:pt x="879" y="1331"/>
                  </a:cubicBezTo>
                  <a:cubicBezTo>
                    <a:pt x="877" y="1330"/>
                    <a:pt x="873" y="1331"/>
                    <a:pt x="871" y="1333"/>
                  </a:cubicBezTo>
                  <a:cubicBezTo>
                    <a:pt x="869" y="1335"/>
                    <a:pt x="869" y="1339"/>
                    <a:pt x="866" y="1341"/>
                  </a:cubicBezTo>
                  <a:moveTo>
                    <a:pt x="968" y="1333"/>
                  </a:moveTo>
                  <a:cubicBezTo>
                    <a:pt x="965" y="1339"/>
                    <a:pt x="958" y="1344"/>
                    <a:pt x="953" y="1347"/>
                  </a:cubicBezTo>
                  <a:cubicBezTo>
                    <a:pt x="951" y="1348"/>
                    <a:pt x="946" y="1350"/>
                    <a:pt x="947" y="1353"/>
                  </a:cubicBezTo>
                  <a:cubicBezTo>
                    <a:pt x="948" y="1355"/>
                    <a:pt x="951" y="1357"/>
                    <a:pt x="954" y="1358"/>
                  </a:cubicBezTo>
                  <a:cubicBezTo>
                    <a:pt x="956" y="1359"/>
                    <a:pt x="959" y="1360"/>
                    <a:pt x="961" y="1363"/>
                  </a:cubicBezTo>
                  <a:cubicBezTo>
                    <a:pt x="963" y="1366"/>
                    <a:pt x="964" y="1369"/>
                    <a:pt x="966" y="1371"/>
                  </a:cubicBezTo>
                  <a:cubicBezTo>
                    <a:pt x="967" y="1373"/>
                    <a:pt x="969" y="1376"/>
                    <a:pt x="971" y="1376"/>
                  </a:cubicBezTo>
                  <a:cubicBezTo>
                    <a:pt x="972" y="1376"/>
                    <a:pt x="974" y="1371"/>
                    <a:pt x="973" y="1370"/>
                  </a:cubicBezTo>
                  <a:cubicBezTo>
                    <a:pt x="973" y="1370"/>
                    <a:pt x="973" y="1370"/>
                    <a:pt x="973" y="1370"/>
                  </a:cubicBezTo>
                  <a:cubicBezTo>
                    <a:pt x="974" y="1369"/>
                    <a:pt x="975" y="1367"/>
                    <a:pt x="976" y="1366"/>
                  </a:cubicBezTo>
                  <a:cubicBezTo>
                    <a:pt x="978" y="1363"/>
                    <a:pt x="980" y="1361"/>
                    <a:pt x="982" y="1359"/>
                  </a:cubicBezTo>
                  <a:cubicBezTo>
                    <a:pt x="986" y="1356"/>
                    <a:pt x="994" y="1354"/>
                    <a:pt x="992" y="1348"/>
                  </a:cubicBezTo>
                  <a:cubicBezTo>
                    <a:pt x="991" y="1345"/>
                    <a:pt x="988" y="1344"/>
                    <a:pt x="986" y="1343"/>
                  </a:cubicBezTo>
                  <a:cubicBezTo>
                    <a:pt x="983" y="1342"/>
                    <a:pt x="981" y="1340"/>
                    <a:pt x="979" y="1337"/>
                  </a:cubicBezTo>
                  <a:cubicBezTo>
                    <a:pt x="978" y="1335"/>
                    <a:pt x="977" y="1332"/>
                    <a:pt x="975" y="1331"/>
                  </a:cubicBezTo>
                  <a:cubicBezTo>
                    <a:pt x="974" y="1330"/>
                    <a:pt x="972" y="1330"/>
                    <a:pt x="971" y="1331"/>
                  </a:cubicBezTo>
                  <a:cubicBezTo>
                    <a:pt x="969" y="1331"/>
                    <a:pt x="969" y="1332"/>
                    <a:pt x="968" y="1333"/>
                  </a:cubicBezTo>
                  <a:moveTo>
                    <a:pt x="1064" y="1333"/>
                  </a:moveTo>
                  <a:cubicBezTo>
                    <a:pt x="1061" y="1337"/>
                    <a:pt x="1057" y="1340"/>
                    <a:pt x="1053" y="1343"/>
                  </a:cubicBezTo>
                  <a:cubicBezTo>
                    <a:pt x="1050" y="1346"/>
                    <a:pt x="1047" y="1348"/>
                    <a:pt x="1050" y="1351"/>
                  </a:cubicBezTo>
                  <a:cubicBezTo>
                    <a:pt x="1053" y="1356"/>
                    <a:pt x="1056" y="1360"/>
                    <a:pt x="1060" y="1364"/>
                  </a:cubicBezTo>
                  <a:cubicBezTo>
                    <a:pt x="1062" y="1366"/>
                    <a:pt x="1066" y="1372"/>
                    <a:pt x="1070" y="1369"/>
                  </a:cubicBezTo>
                  <a:cubicBezTo>
                    <a:pt x="1074" y="1366"/>
                    <a:pt x="1075" y="1361"/>
                    <a:pt x="1079" y="1358"/>
                  </a:cubicBezTo>
                  <a:cubicBezTo>
                    <a:pt x="1082" y="1356"/>
                    <a:pt x="1094" y="1350"/>
                    <a:pt x="1087" y="1346"/>
                  </a:cubicBezTo>
                  <a:cubicBezTo>
                    <a:pt x="1084" y="1344"/>
                    <a:pt x="1082" y="1344"/>
                    <a:pt x="1079" y="1342"/>
                  </a:cubicBezTo>
                  <a:cubicBezTo>
                    <a:pt x="1077" y="1341"/>
                    <a:pt x="1076" y="1338"/>
                    <a:pt x="1074" y="1336"/>
                  </a:cubicBezTo>
                  <a:cubicBezTo>
                    <a:pt x="1073" y="1334"/>
                    <a:pt x="1072" y="1332"/>
                    <a:pt x="1070" y="1331"/>
                  </a:cubicBezTo>
                  <a:cubicBezTo>
                    <a:pt x="1069" y="1330"/>
                    <a:pt x="1067" y="1330"/>
                    <a:pt x="1066" y="1331"/>
                  </a:cubicBezTo>
                  <a:cubicBezTo>
                    <a:pt x="1064" y="1331"/>
                    <a:pt x="1065" y="1332"/>
                    <a:pt x="1064" y="1333"/>
                  </a:cubicBezTo>
                  <a:moveTo>
                    <a:pt x="1160" y="1333"/>
                  </a:moveTo>
                  <a:cubicBezTo>
                    <a:pt x="1158" y="1338"/>
                    <a:pt x="1136" y="1349"/>
                    <a:pt x="1147" y="1354"/>
                  </a:cubicBezTo>
                  <a:cubicBezTo>
                    <a:pt x="1150" y="1356"/>
                    <a:pt x="1153" y="1357"/>
                    <a:pt x="1155" y="1360"/>
                  </a:cubicBezTo>
                  <a:cubicBezTo>
                    <a:pt x="1158" y="1362"/>
                    <a:pt x="1159" y="1365"/>
                    <a:pt x="1161" y="1368"/>
                  </a:cubicBezTo>
                  <a:cubicBezTo>
                    <a:pt x="1166" y="1373"/>
                    <a:pt x="1169" y="1368"/>
                    <a:pt x="1170" y="1364"/>
                  </a:cubicBezTo>
                  <a:cubicBezTo>
                    <a:pt x="1171" y="1362"/>
                    <a:pt x="1172" y="1360"/>
                    <a:pt x="1174" y="1359"/>
                  </a:cubicBezTo>
                  <a:cubicBezTo>
                    <a:pt x="1176" y="1356"/>
                    <a:pt x="1179" y="1355"/>
                    <a:pt x="1182" y="1353"/>
                  </a:cubicBezTo>
                  <a:cubicBezTo>
                    <a:pt x="1187" y="1349"/>
                    <a:pt x="1182" y="1345"/>
                    <a:pt x="1178" y="1343"/>
                  </a:cubicBezTo>
                  <a:cubicBezTo>
                    <a:pt x="1174" y="1341"/>
                    <a:pt x="1171" y="1340"/>
                    <a:pt x="1170" y="1335"/>
                  </a:cubicBezTo>
                  <a:cubicBezTo>
                    <a:pt x="1169" y="1333"/>
                    <a:pt x="1168" y="1331"/>
                    <a:pt x="1167" y="1331"/>
                  </a:cubicBezTo>
                  <a:cubicBezTo>
                    <a:pt x="1165" y="1330"/>
                    <a:pt x="1164" y="1330"/>
                    <a:pt x="1163" y="1331"/>
                  </a:cubicBezTo>
                  <a:cubicBezTo>
                    <a:pt x="1160" y="1332"/>
                    <a:pt x="1161" y="1332"/>
                    <a:pt x="1160" y="1333"/>
                  </a:cubicBezTo>
                  <a:moveTo>
                    <a:pt x="1256" y="1333"/>
                  </a:moveTo>
                  <a:cubicBezTo>
                    <a:pt x="1253" y="1338"/>
                    <a:pt x="1247" y="1342"/>
                    <a:pt x="1243" y="1345"/>
                  </a:cubicBezTo>
                  <a:cubicBezTo>
                    <a:pt x="1240" y="1348"/>
                    <a:pt x="1238" y="1350"/>
                    <a:pt x="1241" y="1353"/>
                  </a:cubicBezTo>
                  <a:cubicBezTo>
                    <a:pt x="1244" y="1356"/>
                    <a:pt x="1248" y="1359"/>
                    <a:pt x="1251" y="1362"/>
                  </a:cubicBezTo>
                  <a:cubicBezTo>
                    <a:pt x="1254" y="1365"/>
                    <a:pt x="1257" y="1367"/>
                    <a:pt x="1259" y="1370"/>
                  </a:cubicBezTo>
                  <a:cubicBezTo>
                    <a:pt x="1260" y="1372"/>
                    <a:pt x="1265" y="1368"/>
                    <a:pt x="1265" y="1367"/>
                  </a:cubicBezTo>
                  <a:cubicBezTo>
                    <a:pt x="1267" y="1364"/>
                    <a:pt x="1268" y="1361"/>
                    <a:pt x="1270" y="1359"/>
                  </a:cubicBezTo>
                  <a:cubicBezTo>
                    <a:pt x="1272" y="1357"/>
                    <a:pt x="1286" y="1350"/>
                    <a:pt x="1280" y="1346"/>
                  </a:cubicBezTo>
                  <a:cubicBezTo>
                    <a:pt x="1277" y="1344"/>
                    <a:pt x="1275" y="1344"/>
                    <a:pt x="1272" y="1343"/>
                  </a:cubicBezTo>
                  <a:cubicBezTo>
                    <a:pt x="1270" y="1341"/>
                    <a:pt x="1268" y="1339"/>
                    <a:pt x="1267" y="1337"/>
                  </a:cubicBezTo>
                  <a:cubicBezTo>
                    <a:pt x="1266" y="1335"/>
                    <a:pt x="1265" y="1332"/>
                    <a:pt x="1263" y="1331"/>
                  </a:cubicBezTo>
                  <a:cubicBezTo>
                    <a:pt x="1262" y="1330"/>
                    <a:pt x="1260" y="1330"/>
                    <a:pt x="1259" y="1331"/>
                  </a:cubicBezTo>
                  <a:cubicBezTo>
                    <a:pt x="1257" y="1331"/>
                    <a:pt x="1257" y="1332"/>
                    <a:pt x="1256" y="1333"/>
                  </a:cubicBezTo>
                  <a:moveTo>
                    <a:pt x="1352" y="1333"/>
                  </a:moveTo>
                  <a:cubicBezTo>
                    <a:pt x="1349" y="1337"/>
                    <a:pt x="1345" y="1340"/>
                    <a:pt x="1341" y="1343"/>
                  </a:cubicBezTo>
                  <a:cubicBezTo>
                    <a:pt x="1338" y="1346"/>
                    <a:pt x="1335" y="1348"/>
                    <a:pt x="1338" y="1351"/>
                  </a:cubicBezTo>
                  <a:cubicBezTo>
                    <a:pt x="1341" y="1356"/>
                    <a:pt x="1344" y="1360"/>
                    <a:pt x="1348" y="1364"/>
                  </a:cubicBezTo>
                  <a:cubicBezTo>
                    <a:pt x="1350" y="1366"/>
                    <a:pt x="1354" y="1372"/>
                    <a:pt x="1358" y="1369"/>
                  </a:cubicBezTo>
                  <a:cubicBezTo>
                    <a:pt x="1362" y="1366"/>
                    <a:pt x="1363" y="1361"/>
                    <a:pt x="1367" y="1358"/>
                  </a:cubicBezTo>
                  <a:cubicBezTo>
                    <a:pt x="1370" y="1356"/>
                    <a:pt x="1382" y="1350"/>
                    <a:pt x="1375" y="1346"/>
                  </a:cubicBezTo>
                  <a:cubicBezTo>
                    <a:pt x="1372" y="1344"/>
                    <a:pt x="1370" y="1344"/>
                    <a:pt x="1367" y="1342"/>
                  </a:cubicBezTo>
                  <a:cubicBezTo>
                    <a:pt x="1365" y="1341"/>
                    <a:pt x="1364" y="1338"/>
                    <a:pt x="1362" y="1336"/>
                  </a:cubicBezTo>
                  <a:cubicBezTo>
                    <a:pt x="1361" y="1334"/>
                    <a:pt x="1360" y="1332"/>
                    <a:pt x="1358" y="1331"/>
                  </a:cubicBezTo>
                  <a:cubicBezTo>
                    <a:pt x="1357" y="1330"/>
                    <a:pt x="1355" y="1330"/>
                    <a:pt x="1354" y="1331"/>
                  </a:cubicBezTo>
                  <a:cubicBezTo>
                    <a:pt x="1352" y="1331"/>
                    <a:pt x="1353" y="1332"/>
                    <a:pt x="1352" y="1333"/>
                  </a:cubicBezTo>
                  <a:moveTo>
                    <a:pt x="1448" y="1333"/>
                  </a:moveTo>
                  <a:cubicBezTo>
                    <a:pt x="1446" y="1337"/>
                    <a:pt x="1441" y="1340"/>
                    <a:pt x="1438" y="1343"/>
                  </a:cubicBezTo>
                  <a:cubicBezTo>
                    <a:pt x="1435" y="1345"/>
                    <a:pt x="1429" y="1349"/>
                    <a:pt x="1433" y="1353"/>
                  </a:cubicBezTo>
                  <a:cubicBezTo>
                    <a:pt x="1435" y="1355"/>
                    <a:pt x="1438" y="1356"/>
                    <a:pt x="1440" y="1357"/>
                  </a:cubicBezTo>
                  <a:cubicBezTo>
                    <a:pt x="1444" y="1359"/>
                    <a:pt x="1446" y="1363"/>
                    <a:pt x="1448" y="1366"/>
                  </a:cubicBezTo>
                  <a:cubicBezTo>
                    <a:pt x="1451" y="1371"/>
                    <a:pt x="1455" y="1372"/>
                    <a:pt x="1458" y="1366"/>
                  </a:cubicBezTo>
                  <a:cubicBezTo>
                    <a:pt x="1459" y="1364"/>
                    <a:pt x="1459" y="1362"/>
                    <a:pt x="1460" y="1360"/>
                  </a:cubicBezTo>
                  <a:cubicBezTo>
                    <a:pt x="1462" y="1357"/>
                    <a:pt x="1466" y="1356"/>
                    <a:pt x="1468" y="1354"/>
                  </a:cubicBezTo>
                  <a:cubicBezTo>
                    <a:pt x="1474" y="1350"/>
                    <a:pt x="1472" y="1346"/>
                    <a:pt x="1467" y="1344"/>
                  </a:cubicBezTo>
                  <a:cubicBezTo>
                    <a:pt x="1462" y="1341"/>
                    <a:pt x="1460" y="1340"/>
                    <a:pt x="1458" y="1335"/>
                  </a:cubicBezTo>
                  <a:cubicBezTo>
                    <a:pt x="1457" y="1333"/>
                    <a:pt x="1456" y="1331"/>
                    <a:pt x="1455" y="1331"/>
                  </a:cubicBezTo>
                  <a:cubicBezTo>
                    <a:pt x="1453" y="1330"/>
                    <a:pt x="1452" y="1330"/>
                    <a:pt x="1451" y="1331"/>
                  </a:cubicBezTo>
                  <a:cubicBezTo>
                    <a:pt x="1448" y="1332"/>
                    <a:pt x="1449" y="1332"/>
                    <a:pt x="1448" y="1333"/>
                  </a:cubicBezTo>
                  <a:moveTo>
                    <a:pt x="1544" y="1333"/>
                  </a:moveTo>
                  <a:cubicBezTo>
                    <a:pt x="1541" y="1338"/>
                    <a:pt x="1535" y="1342"/>
                    <a:pt x="1531" y="1345"/>
                  </a:cubicBezTo>
                  <a:cubicBezTo>
                    <a:pt x="1528" y="1348"/>
                    <a:pt x="1526" y="1350"/>
                    <a:pt x="1529" y="1353"/>
                  </a:cubicBezTo>
                  <a:cubicBezTo>
                    <a:pt x="1532" y="1356"/>
                    <a:pt x="1536" y="1359"/>
                    <a:pt x="1539" y="1362"/>
                  </a:cubicBezTo>
                  <a:cubicBezTo>
                    <a:pt x="1542" y="1365"/>
                    <a:pt x="1545" y="1367"/>
                    <a:pt x="1547" y="1370"/>
                  </a:cubicBezTo>
                  <a:cubicBezTo>
                    <a:pt x="1548" y="1372"/>
                    <a:pt x="1553" y="1368"/>
                    <a:pt x="1553" y="1367"/>
                  </a:cubicBezTo>
                  <a:cubicBezTo>
                    <a:pt x="1555" y="1364"/>
                    <a:pt x="1556" y="1361"/>
                    <a:pt x="1558" y="1359"/>
                  </a:cubicBezTo>
                  <a:cubicBezTo>
                    <a:pt x="1560" y="1357"/>
                    <a:pt x="1574" y="1350"/>
                    <a:pt x="1568" y="1346"/>
                  </a:cubicBezTo>
                  <a:cubicBezTo>
                    <a:pt x="1565" y="1344"/>
                    <a:pt x="1563" y="1344"/>
                    <a:pt x="1560" y="1343"/>
                  </a:cubicBezTo>
                  <a:cubicBezTo>
                    <a:pt x="1558" y="1341"/>
                    <a:pt x="1556" y="1339"/>
                    <a:pt x="1555" y="1337"/>
                  </a:cubicBezTo>
                  <a:cubicBezTo>
                    <a:pt x="1554" y="1335"/>
                    <a:pt x="1553" y="1332"/>
                    <a:pt x="1551" y="1331"/>
                  </a:cubicBezTo>
                  <a:cubicBezTo>
                    <a:pt x="1550" y="1330"/>
                    <a:pt x="1548" y="1330"/>
                    <a:pt x="1547" y="1331"/>
                  </a:cubicBezTo>
                  <a:cubicBezTo>
                    <a:pt x="1545" y="1331"/>
                    <a:pt x="1545" y="1332"/>
                    <a:pt x="1544" y="1333"/>
                  </a:cubicBezTo>
                  <a:moveTo>
                    <a:pt x="1640" y="1333"/>
                  </a:moveTo>
                  <a:cubicBezTo>
                    <a:pt x="1637" y="1337"/>
                    <a:pt x="1633" y="1340"/>
                    <a:pt x="1629" y="1343"/>
                  </a:cubicBezTo>
                  <a:cubicBezTo>
                    <a:pt x="1626" y="1346"/>
                    <a:pt x="1623" y="1348"/>
                    <a:pt x="1626" y="1351"/>
                  </a:cubicBezTo>
                  <a:cubicBezTo>
                    <a:pt x="1629" y="1356"/>
                    <a:pt x="1632" y="1360"/>
                    <a:pt x="1636" y="1364"/>
                  </a:cubicBezTo>
                  <a:cubicBezTo>
                    <a:pt x="1638" y="1366"/>
                    <a:pt x="1642" y="1372"/>
                    <a:pt x="1646" y="1369"/>
                  </a:cubicBezTo>
                  <a:cubicBezTo>
                    <a:pt x="1650" y="1366"/>
                    <a:pt x="1651" y="1361"/>
                    <a:pt x="1655" y="1358"/>
                  </a:cubicBezTo>
                  <a:cubicBezTo>
                    <a:pt x="1658" y="1356"/>
                    <a:pt x="1670" y="1350"/>
                    <a:pt x="1663" y="1346"/>
                  </a:cubicBezTo>
                  <a:cubicBezTo>
                    <a:pt x="1660" y="1344"/>
                    <a:pt x="1658" y="1344"/>
                    <a:pt x="1655" y="1342"/>
                  </a:cubicBezTo>
                  <a:cubicBezTo>
                    <a:pt x="1653" y="1341"/>
                    <a:pt x="1652" y="1338"/>
                    <a:pt x="1650" y="1336"/>
                  </a:cubicBezTo>
                  <a:cubicBezTo>
                    <a:pt x="1649" y="1334"/>
                    <a:pt x="1648" y="1332"/>
                    <a:pt x="1646" y="1331"/>
                  </a:cubicBezTo>
                  <a:cubicBezTo>
                    <a:pt x="1645" y="1330"/>
                    <a:pt x="1643" y="1330"/>
                    <a:pt x="1642" y="1331"/>
                  </a:cubicBezTo>
                  <a:cubicBezTo>
                    <a:pt x="1640" y="1331"/>
                    <a:pt x="1641" y="1332"/>
                    <a:pt x="1640" y="1333"/>
                  </a:cubicBezTo>
                  <a:moveTo>
                    <a:pt x="1736" y="1333"/>
                  </a:moveTo>
                  <a:cubicBezTo>
                    <a:pt x="1734" y="1338"/>
                    <a:pt x="1712" y="1349"/>
                    <a:pt x="1723" y="1354"/>
                  </a:cubicBezTo>
                  <a:cubicBezTo>
                    <a:pt x="1726" y="1356"/>
                    <a:pt x="1729" y="1357"/>
                    <a:pt x="1731" y="1360"/>
                  </a:cubicBezTo>
                  <a:cubicBezTo>
                    <a:pt x="1734" y="1362"/>
                    <a:pt x="1735" y="1365"/>
                    <a:pt x="1737" y="1368"/>
                  </a:cubicBezTo>
                  <a:cubicBezTo>
                    <a:pt x="1742" y="1373"/>
                    <a:pt x="1745" y="1368"/>
                    <a:pt x="1746" y="1364"/>
                  </a:cubicBezTo>
                  <a:cubicBezTo>
                    <a:pt x="1747" y="1362"/>
                    <a:pt x="1748" y="1360"/>
                    <a:pt x="1750" y="1359"/>
                  </a:cubicBezTo>
                  <a:cubicBezTo>
                    <a:pt x="1752" y="1356"/>
                    <a:pt x="1755" y="1355"/>
                    <a:pt x="1758" y="1353"/>
                  </a:cubicBezTo>
                  <a:cubicBezTo>
                    <a:pt x="1763" y="1349"/>
                    <a:pt x="1758" y="1345"/>
                    <a:pt x="1754" y="1343"/>
                  </a:cubicBezTo>
                  <a:cubicBezTo>
                    <a:pt x="1750" y="1341"/>
                    <a:pt x="1747" y="1340"/>
                    <a:pt x="1746" y="1335"/>
                  </a:cubicBezTo>
                  <a:cubicBezTo>
                    <a:pt x="1745" y="1333"/>
                    <a:pt x="1744" y="1331"/>
                    <a:pt x="1743" y="1331"/>
                  </a:cubicBezTo>
                  <a:cubicBezTo>
                    <a:pt x="1741" y="1330"/>
                    <a:pt x="1740" y="1330"/>
                    <a:pt x="1739" y="1331"/>
                  </a:cubicBezTo>
                  <a:cubicBezTo>
                    <a:pt x="1736" y="1332"/>
                    <a:pt x="1737" y="1332"/>
                    <a:pt x="1736" y="1333"/>
                  </a:cubicBezTo>
                  <a:moveTo>
                    <a:pt x="1832" y="1333"/>
                  </a:moveTo>
                  <a:cubicBezTo>
                    <a:pt x="1829" y="1338"/>
                    <a:pt x="1823" y="1342"/>
                    <a:pt x="1819" y="1345"/>
                  </a:cubicBezTo>
                  <a:cubicBezTo>
                    <a:pt x="1816" y="1348"/>
                    <a:pt x="1814" y="1350"/>
                    <a:pt x="1817" y="1353"/>
                  </a:cubicBezTo>
                  <a:cubicBezTo>
                    <a:pt x="1820" y="1356"/>
                    <a:pt x="1824" y="1359"/>
                    <a:pt x="1827" y="1362"/>
                  </a:cubicBezTo>
                  <a:cubicBezTo>
                    <a:pt x="1830" y="1365"/>
                    <a:pt x="1833" y="1367"/>
                    <a:pt x="1835" y="1370"/>
                  </a:cubicBezTo>
                  <a:cubicBezTo>
                    <a:pt x="1836" y="1372"/>
                    <a:pt x="1841" y="1368"/>
                    <a:pt x="1841" y="1367"/>
                  </a:cubicBezTo>
                  <a:cubicBezTo>
                    <a:pt x="1843" y="1364"/>
                    <a:pt x="1844" y="1361"/>
                    <a:pt x="1846" y="1359"/>
                  </a:cubicBezTo>
                  <a:cubicBezTo>
                    <a:pt x="1848" y="1357"/>
                    <a:pt x="1862" y="1350"/>
                    <a:pt x="1856" y="1346"/>
                  </a:cubicBezTo>
                  <a:cubicBezTo>
                    <a:pt x="1853" y="1344"/>
                    <a:pt x="1851" y="1344"/>
                    <a:pt x="1848" y="1343"/>
                  </a:cubicBezTo>
                  <a:cubicBezTo>
                    <a:pt x="1846" y="1341"/>
                    <a:pt x="1844" y="1339"/>
                    <a:pt x="1843" y="1337"/>
                  </a:cubicBezTo>
                  <a:cubicBezTo>
                    <a:pt x="1842" y="1335"/>
                    <a:pt x="1841" y="1332"/>
                    <a:pt x="1839" y="1331"/>
                  </a:cubicBezTo>
                  <a:cubicBezTo>
                    <a:pt x="1838" y="1330"/>
                    <a:pt x="1836" y="1330"/>
                    <a:pt x="1835" y="1331"/>
                  </a:cubicBezTo>
                  <a:cubicBezTo>
                    <a:pt x="1833" y="1331"/>
                    <a:pt x="1833" y="1332"/>
                    <a:pt x="1832" y="1333"/>
                  </a:cubicBezTo>
                  <a:moveTo>
                    <a:pt x="1918" y="1441"/>
                  </a:moveTo>
                  <a:cubicBezTo>
                    <a:pt x="1915" y="1443"/>
                    <a:pt x="1913" y="1440"/>
                    <a:pt x="1913" y="1444"/>
                  </a:cubicBezTo>
                  <a:cubicBezTo>
                    <a:pt x="1912" y="1448"/>
                    <a:pt x="1914" y="1451"/>
                    <a:pt x="1917" y="1453"/>
                  </a:cubicBezTo>
                  <a:cubicBezTo>
                    <a:pt x="1921" y="1456"/>
                    <a:pt x="1924" y="1458"/>
                    <a:pt x="1927" y="1462"/>
                  </a:cubicBezTo>
                  <a:cubicBezTo>
                    <a:pt x="1929" y="1464"/>
                    <a:pt x="1931" y="1468"/>
                    <a:pt x="1932" y="1471"/>
                  </a:cubicBezTo>
                  <a:cubicBezTo>
                    <a:pt x="1933" y="1472"/>
                    <a:pt x="1938" y="1485"/>
                    <a:pt x="1940" y="1478"/>
                  </a:cubicBezTo>
                  <a:cubicBezTo>
                    <a:pt x="1942" y="1471"/>
                    <a:pt x="1946" y="1463"/>
                    <a:pt x="1953" y="1460"/>
                  </a:cubicBezTo>
                  <a:cubicBezTo>
                    <a:pt x="1958" y="1457"/>
                    <a:pt x="1965" y="1455"/>
                    <a:pt x="1969" y="1450"/>
                  </a:cubicBezTo>
                  <a:cubicBezTo>
                    <a:pt x="1971" y="1448"/>
                    <a:pt x="1968" y="1447"/>
                    <a:pt x="1966" y="1447"/>
                  </a:cubicBezTo>
                  <a:cubicBezTo>
                    <a:pt x="1961" y="1447"/>
                    <a:pt x="1958" y="1445"/>
                    <a:pt x="1954" y="1443"/>
                  </a:cubicBezTo>
                  <a:cubicBezTo>
                    <a:pt x="1950" y="1440"/>
                    <a:pt x="1947" y="1438"/>
                    <a:pt x="1943" y="1434"/>
                  </a:cubicBezTo>
                  <a:cubicBezTo>
                    <a:pt x="1941" y="1432"/>
                    <a:pt x="1940" y="1429"/>
                    <a:pt x="1938" y="1426"/>
                  </a:cubicBezTo>
                  <a:cubicBezTo>
                    <a:pt x="1933" y="1417"/>
                    <a:pt x="1928" y="1428"/>
                    <a:pt x="1925" y="1432"/>
                  </a:cubicBezTo>
                  <a:cubicBezTo>
                    <a:pt x="1923" y="1435"/>
                    <a:pt x="1921" y="1439"/>
                    <a:pt x="1918" y="1441"/>
                  </a:cubicBezTo>
                  <a:moveTo>
                    <a:pt x="1256" y="1429"/>
                  </a:moveTo>
                  <a:cubicBezTo>
                    <a:pt x="1252" y="1436"/>
                    <a:pt x="1245" y="1440"/>
                    <a:pt x="1239" y="1445"/>
                  </a:cubicBezTo>
                  <a:cubicBezTo>
                    <a:pt x="1240" y="1444"/>
                    <a:pt x="1242" y="1441"/>
                    <a:pt x="1244" y="1441"/>
                  </a:cubicBezTo>
                  <a:cubicBezTo>
                    <a:pt x="1243" y="1441"/>
                    <a:pt x="1235" y="1447"/>
                    <a:pt x="1235" y="1447"/>
                  </a:cubicBezTo>
                  <a:cubicBezTo>
                    <a:pt x="1234" y="1451"/>
                    <a:pt x="1241" y="1455"/>
                    <a:pt x="1243" y="1456"/>
                  </a:cubicBezTo>
                  <a:cubicBezTo>
                    <a:pt x="1246" y="1458"/>
                    <a:pt x="1251" y="1460"/>
                    <a:pt x="1252" y="1463"/>
                  </a:cubicBezTo>
                  <a:cubicBezTo>
                    <a:pt x="1254" y="1465"/>
                    <a:pt x="1257" y="1474"/>
                    <a:pt x="1261" y="1469"/>
                  </a:cubicBezTo>
                  <a:cubicBezTo>
                    <a:pt x="1263" y="1466"/>
                    <a:pt x="1263" y="1462"/>
                    <a:pt x="1266" y="1460"/>
                  </a:cubicBezTo>
                  <a:cubicBezTo>
                    <a:pt x="1270" y="1457"/>
                    <a:pt x="1274" y="1454"/>
                    <a:pt x="1278" y="1451"/>
                  </a:cubicBezTo>
                  <a:cubicBezTo>
                    <a:pt x="1282" y="1449"/>
                    <a:pt x="1282" y="1444"/>
                    <a:pt x="1278" y="1442"/>
                  </a:cubicBezTo>
                  <a:cubicBezTo>
                    <a:pt x="1273" y="1438"/>
                    <a:pt x="1269" y="1437"/>
                    <a:pt x="1266" y="1432"/>
                  </a:cubicBezTo>
                  <a:cubicBezTo>
                    <a:pt x="1266" y="1430"/>
                    <a:pt x="1265" y="1427"/>
                    <a:pt x="1262" y="1426"/>
                  </a:cubicBezTo>
                  <a:cubicBezTo>
                    <a:pt x="1261" y="1426"/>
                    <a:pt x="1260" y="1426"/>
                    <a:pt x="1258" y="1427"/>
                  </a:cubicBezTo>
                  <a:cubicBezTo>
                    <a:pt x="1256" y="1427"/>
                    <a:pt x="1257" y="1427"/>
                    <a:pt x="1256" y="1429"/>
                  </a:cubicBezTo>
                  <a:moveTo>
                    <a:pt x="1352" y="1429"/>
                  </a:moveTo>
                  <a:cubicBezTo>
                    <a:pt x="1349" y="1434"/>
                    <a:pt x="1344" y="1437"/>
                    <a:pt x="1340" y="1441"/>
                  </a:cubicBezTo>
                  <a:cubicBezTo>
                    <a:pt x="1336" y="1444"/>
                    <a:pt x="1336" y="1445"/>
                    <a:pt x="1339" y="1449"/>
                  </a:cubicBezTo>
                  <a:cubicBezTo>
                    <a:pt x="1342" y="1454"/>
                    <a:pt x="1346" y="1458"/>
                    <a:pt x="1350" y="1461"/>
                  </a:cubicBezTo>
                  <a:cubicBezTo>
                    <a:pt x="1353" y="1464"/>
                    <a:pt x="1355" y="1468"/>
                    <a:pt x="1359" y="1464"/>
                  </a:cubicBezTo>
                  <a:cubicBezTo>
                    <a:pt x="1363" y="1461"/>
                    <a:pt x="1364" y="1456"/>
                    <a:pt x="1368" y="1454"/>
                  </a:cubicBezTo>
                  <a:cubicBezTo>
                    <a:pt x="1370" y="1452"/>
                    <a:pt x="1373" y="1452"/>
                    <a:pt x="1375" y="1449"/>
                  </a:cubicBezTo>
                  <a:cubicBezTo>
                    <a:pt x="1377" y="1447"/>
                    <a:pt x="1376" y="1444"/>
                    <a:pt x="1374" y="1442"/>
                  </a:cubicBezTo>
                  <a:cubicBezTo>
                    <a:pt x="1372" y="1440"/>
                    <a:pt x="1370" y="1439"/>
                    <a:pt x="1368" y="1438"/>
                  </a:cubicBezTo>
                  <a:cubicBezTo>
                    <a:pt x="1365" y="1437"/>
                    <a:pt x="1363" y="1434"/>
                    <a:pt x="1362" y="1432"/>
                  </a:cubicBezTo>
                  <a:cubicBezTo>
                    <a:pt x="1361" y="1430"/>
                    <a:pt x="1360" y="1427"/>
                    <a:pt x="1358" y="1426"/>
                  </a:cubicBezTo>
                  <a:cubicBezTo>
                    <a:pt x="1357" y="1426"/>
                    <a:pt x="1355" y="1426"/>
                    <a:pt x="1354" y="1426"/>
                  </a:cubicBezTo>
                  <a:cubicBezTo>
                    <a:pt x="1352" y="1427"/>
                    <a:pt x="1353" y="1427"/>
                    <a:pt x="1352" y="1429"/>
                  </a:cubicBezTo>
                  <a:moveTo>
                    <a:pt x="1448" y="1429"/>
                  </a:moveTo>
                  <a:cubicBezTo>
                    <a:pt x="1446" y="1433"/>
                    <a:pt x="1440" y="1437"/>
                    <a:pt x="1436" y="1440"/>
                  </a:cubicBezTo>
                  <a:cubicBezTo>
                    <a:pt x="1434" y="1441"/>
                    <a:pt x="1432" y="1442"/>
                    <a:pt x="1432" y="1444"/>
                  </a:cubicBezTo>
                  <a:cubicBezTo>
                    <a:pt x="1430" y="1447"/>
                    <a:pt x="1433" y="1450"/>
                    <a:pt x="1436" y="1452"/>
                  </a:cubicBezTo>
                  <a:cubicBezTo>
                    <a:pt x="1438" y="1453"/>
                    <a:pt x="1440" y="1454"/>
                    <a:pt x="1443" y="1456"/>
                  </a:cubicBezTo>
                  <a:cubicBezTo>
                    <a:pt x="1445" y="1457"/>
                    <a:pt x="1446" y="1460"/>
                    <a:pt x="1447" y="1462"/>
                  </a:cubicBezTo>
                  <a:cubicBezTo>
                    <a:pt x="1449" y="1465"/>
                    <a:pt x="1450" y="1467"/>
                    <a:pt x="1452" y="1470"/>
                  </a:cubicBezTo>
                  <a:cubicBezTo>
                    <a:pt x="1453" y="1472"/>
                    <a:pt x="1454" y="1474"/>
                    <a:pt x="1457" y="1472"/>
                  </a:cubicBezTo>
                  <a:cubicBezTo>
                    <a:pt x="1459" y="1470"/>
                    <a:pt x="1459" y="1467"/>
                    <a:pt x="1460" y="1465"/>
                  </a:cubicBezTo>
                  <a:cubicBezTo>
                    <a:pt x="1460" y="1462"/>
                    <a:pt x="1462" y="1461"/>
                    <a:pt x="1464" y="1460"/>
                  </a:cubicBezTo>
                  <a:cubicBezTo>
                    <a:pt x="1468" y="1457"/>
                    <a:pt x="1476" y="1454"/>
                    <a:pt x="1479" y="1449"/>
                  </a:cubicBezTo>
                  <a:cubicBezTo>
                    <a:pt x="1480" y="1445"/>
                    <a:pt x="1475" y="1446"/>
                    <a:pt x="1473" y="1446"/>
                  </a:cubicBezTo>
                  <a:cubicBezTo>
                    <a:pt x="1470" y="1445"/>
                    <a:pt x="1467" y="1441"/>
                    <a:pt x="1465" y="1439"/>
                  </a:cubicBezTo>
                  <a:cubicBezTo>
                    <a:pt x="1462" y="1435"/>
                    <a:pt x="1456" y="1424"/>
                    <a:pt x="1449" y="1427"/>
                  </a:cubicBezTo>
                  <a:cubicBezTo>
                    <a:pt x="1448" y="1427"/>
                    <a:pt x="1449" y="1428"/>
                    <a:pt x="1448" y="1429"/>
                  </a:cubicBezTo>
                  <a:moveTo>
                    <a:pt x="1527" y="1445"/>
                  </a:moveTo>
                  <a:cubicBezTo>
                    <a:pt x="1525" y="1446"/>
                    <a:pt x="1520" y="1448"/>
                    <a:pt x="1522" y="1450"/>
                  </a:cubicBezTo>
                  <a:cubicBezTo>
                    <a:pt x="1524" y="1452"/>
                    <a:pt x="1526" y="1453"/>
                    <a:pt x="1528" y="1454"/>
                  </a:cubicBezTo>
                  <a:cubicBezTo>
                    <a:pt x="1533" y="1455"/>
                    <a:pt x="1537" y="1463"/>
                    <a:pt x="1541" y="1467"/>
                  </a:cubicBezTo>
                  <a:cubicBezTo>
                    <a:pt x="1542" y="1469"/>
                    <a:pt x="1544" y="1472"/>
                    <a:pt x="1546" y="1473"/>
                  </a:cubicBezTo>
                  <a:cubicBezTo>
                    <a:pt x="1548" y="1475"/>
                    <a:pt x="1549" y="1471"/>
                    <a:pt x="1550" y="1470"/>
                  </a:cubicBezTo>
                  <a:cubicBezTo>
                    <a:pt x="1551" y="1467"/>
                    <a:pt x="1551" y="1464"/>
                    <a:pt x="1553" y="1462"/>
                  </a:cubicBezTo>
                  <a:cubicBezTo>
                    <a:pt x="1555" y="1460"/>
                    <a:pt x="1558" y="1458"/>
                    <a:pt x="1560" y="1456"/>
                  </a:cubicBezTo>
                  <a:cubicBezTo>
                    <a:pt x="1563" y="1454"/>
                    <a:pt x="1573" y="1449"/>
                    <a:pt x="1570" y="1444"/>
                  </a:cubicBezTo>
                  <a:cubicBezTo>
                    <a:pt x="1568" y="1442"/>
                    <a:pt x="1564" y="1441"/>
                    <a:pt x="1561" y="1439"/>
                  </a:cubicBezTo>
                  <a:cubicBezTo>
                    <a:pt x="1557" y="1437"/>
                    <a:pt x="1555" y="1433"/>
                    <a:pt x="1553" y="1429"/>
                  </a:cubicBezTo>
                  <a:cubicBezTo>
                    <a:pt x="1549" y="1423"/>
                    <a:pt x="1545" y="1427"/>
                    <a:pt x="1541" y="1431"/>
                  </a:cubicBezTo>
                  <a:cubicBezTo>
                    <a:pt x="1537" y="1436"/>
                    <a:pt x="1533" y="1442"/>
                    <a:pt x="1527" y="1445"/>
                  </a:cubicBezTo>
                  <a:moveTo>
                    <a:pt x="1640" y="1429"/>
                  </a:moveTo>
                  <a:cubicBezTo>
                    <a:pt x="1637" y="1433"/>
                    <a:pt x="1619" y="1447"/>
                    <a:pt x="1625" y="1451"/>
                  </a:cubicBezTo>
                  <a:cubicBezTo>
                    <a:pt x="1630" y="1454"/>
                    <a:pt x="1633" y="1458"/>
                    <a:pt x="1637" y="1462"/>
                  </a:cubicBezTo>
                  <a:cubicBezTo>
                    <a:pt x="1640" y="1465"/>
                    <a:pt x="1645" y="1471"/>
                    <a:pt x="1647" y="1464"/>
                  </a:cubicBezTo>
                  <a:cubicBezTo>
                    <a:pt x="1649" y="1459"/>
                    <a:pt x="1653" y="1457"/>
                    <a:pt x="1657" y="1454"/>
                  </a:cubicBezTo>
                  <a:cubicBezTo>
                    <a:pt x="1660" y="1452"/>
                    <a:pt x="1667" y="1450"/>
                    <a:pt x="1664" y="1444"/>
                  </a:cubicBezTo>
                  <a:cubicBezTo>
                    <a:pt x="1663" y="1442"/>
                    <a:pt x="1660" y="1441"/>
                    <a:pt x="1658" y="1440"/>
                  </a:cubicBezTo>
                  <a:cubicBezTo>
                    <a:pt x="1655" y="1438"/>
                    <a:pt x="1653" y="1436"/>
                    <a:pt x="1651" y="1433"/>
                  </a:cubicBezTo>
                  <a:cubicBezTo>
                    <a:pt x="1650" y="1431"/>
                    <a:pt x="1649" y="1428"/>
                    <a:pt x="1646" y="1427"/>
                  </a:cubicBezTo>
                  <a:cubicBezTo>
                    <a:pt x="1645" y="1426"/>
                    <a:pt x="1644" y="1426"/>
                    <a:pt x="1643" y="1426"/>
                  </a:cubicBezTo>
                  <a:cubicBezTo>
                    <a:pt x="1640" y="1427"/>
                    <a:pt x="1641" y="1427"/>
                    <a:pt x="1640" y="1429"/>
                  </a:cubicBezTo>
                  <a:moveTo>
                    <a:pt x="1736" y="1429"/>
                  </a:moveTo>
                  <a:cubicBezTo>
                    <a:pt x="1733" y="1435"/>
                    <a:pt x="1727" y="1438"/>
                    <a:pt x="1722" y="1443"/>
                  </a:cubicBezTo>
                  <a:cubicBezTo>
                    <a:pt x="1719" y="1447"/>
                    <a:pt x="1720" y="1448"/>
                    <a:pt x="1723" y="1452"/>
                  </a:cubicBezTo>
                  <a:cubicBezTo>
                    <a:pt x="1727" y="1456"/>
                    <a:pt x="1732" y="1460"/>
                    <a:pt x="1736" y="1463"/>
                  </a:cubicBezTo>
                  <a:cubicBezTo>
                    <a:pt x="1738" y="1464"/>
                    <a:pt x="1740" y="1465"/>
                    <a:pt x="1742" y="1466"/>
                  </a:cubicBezTo>
                  <a:cubicBezTo>
                    <a:pt x="1743" y="1466"/>
                    <a:pt x="1744" y="1464"/>
                    <a:pt x="1744" y="1464"/>
                  </a:cubicBezTo>
                  <a:cubicBezTo>
                    <a:pt x="1748" y="1460"/>
                    <a:pt x="1751" y="1456"/>
                    <a:pt x="1755" y="1452"/>
                  </a:cubicBezTo>
                  <a:cubicBezTo>
                    <a:pt x="1757" y="1450"/>
                    <a:pt x="1761" y="1448"/>
                    <a:pt x="1760" y="1445"/>
                  </a:cubicBezTo>
                  <a:cubicBezTo>
                    <a:pt x="1757" y="1440"/>
                    <a:pt x="1751" y="1438"/>
                    <a:pt x="1748" y="1434"/>
                  </a:cubicBezTo>
                  <a:cubicBezTo>
                    <a:pt x="1746" y="1431"/>
                    <a:pt x="1745" y="1428"/>
                    <a:pt x="1743" y="1427"/>
                  </a:cubicBezTo>
                  <a:cubicBezTo>
                    <a:pt x="1742" y="1426"/>
                    <a:pt x="1741" y="1426"/>
                    <a:pt x="1740" y="1426"/>
                  </a:cubicBezTo>
                  <a:cubicBezTo>
                    <a:pt x="1737" y="1427"/>
                    <a:pt x="1737" y="1427"/>
                    <a:pt x="1736" y="1429"/>
                  </a:cubicBezTo>
                  <a:moveTo>
                    <a:pt x="1832" y="1429"/>
                  </a:moveTo>
                  <a:cubicBezTo>
                    <a:pt x="1829" y="1433"/>
                    <a:pt x="1825" y="1436"/>
                    <a:pt x="1821" y="1439"/>
                  </a:cubicBezTo>
                  <a:cubicBezTo>
                    <a:pt x="1819" y="1441"/>
                    <a:pt x="1814" y="1444"/>
                    <a:pt x="1816" y="1448"/>
                  </a:cubicBezTo>
                  <a:cubicBezTo>
                    <a:pt x="1817" y="1451"/>
                    <a:pt x="1821" y="1453"/>
                    <a:pt x="1824" y="1455"/>
                  </a:cubicBezTo>
                  <a:cubicBezTo>
                    <a:pt x="1827" y="1457"/>
                    <a:pt x="1832" y="1460"/>
                    <a:pt x="1833" y="1463"/>
                  </a:cubicBezTo>
                  <a:cubicBezTo>
                    <a:pt x="1833" y="1464"/>
                    <a:pt x="1833" y="1465"/>
                    <a:pt x="1834" y="1465"/>
                  </a:cubicBezTo>
                  <a:cubicBezTo>
                    <a:pt x="1835" y="1466"/>
                    <a:pt x="1836" y="1465"/>
                    <a:pt x="1837" y="1465"/>
                  </a:cubicBezTo>
                  <a:cubicBezTo>
                    <a:pt x="1840" y="1463"/>
                    <a:pt x="1842" y="1461"/>
                    <a:pt x="1845" y="1459"/>
                  </a:cubicBezTo>
                  <a:cubicBezTo>
                    <a:pt x="1848" y="1457"/>
                    <a:pt x="1850" y="1454"/>
                    <a:pt x="1853" y="1452"/>
                  </a:cubicBezTo>
                  <a:cubicBezTo>
                    <a:pt x="1854" y="1451"/>
                    <a:pt x="1856" y="1450"/>
                    <a:pt x="1857" y="1449"/>
                  </a:cubicBezTo>
                  <a:cubicBezTo>
                    <a:pt x="1860" y="1443"/>
                    <a:pt x="1849" y="1439"/>
                    <a:pt x="1846" y="1436"/>
                  </a:cubicBezTo>
                  <a:cubicBezTo>
                    <a:pt x="1843" y="1434"/>
                    <a:pt x="1842" y="1431"/>
                    <a:pt x="1840" y="1428"/>
                  </a:cubicBezTo>
                  <a:cubicBezTo>
                    <a:pt x="1839" y="1427"/>
                    <a:pt x="1838" y="1426"/>
                    <a:pt x="1836" y="1426"/>
                  </a:cubicBezTo>
                  <a:cubicBezTo>
                    <a:pt x="1835" y="1426"/>
                    <a:pt x="1834" y="1427"/>
                    <a:pt x="1833" y="1427"/>
                  </a:cubicBezTo>
                  <a:cubicBezTo>
                    <a:pt x="1832" y="1427"/>
                    <a:pt x="1833" y="1428"/>
                    <a:pt x="1832" y="1429"/>
                  </a:cubicBezTo>
                  <a:moveTo>
                    <a:pt x="780" y="1516"/>
                  </a:moveTo>
                  <a:cubicBezTo>
                    <a:pt x="776" y="1524"/>
                    <a:pt x="770" y="1530"/>
                    <a:pt x="763" y="1535"/>
                  </a:cubicBezTo>
                  <a:cubicBezTo>
                    <a:pt x="761" y="1538"/>
                    <a:pt x="758" y="1540"/>
                    <a:pt x="755" y="1542"/>
                  </a:cubicBezTo>
                  <a:cubicBezTo>
                    <a:pt x="752" y="1543"/>
                    <a:pt x="748" y="1542"/>
                    <a:pt x="748" y="1546"/>
                  </a:cubicBezTo>
                  <a:cubicBezTo>
                    <a:pt x="748" y="1550"/>
                    <a:pt x="750" y="1549"/>
                    <a:pt x="753" y="1549"/>
                  </a:cubicBezTo>
                  <a:cubicBezTo>
                    <a:pt x="756" y="1549"/>
                    <a:pt x="759" y="1553"/>
                    <a:pt x="761" y="1555"/>
                  </a:cubicBezTo>
                  <a:cubicBezTo>
                    <a:pt x="764" y="1558"/>
                    <a:pt x="767" y="1561"/>
                    <a:pt x="769" y="1565"/>
                  </a:cubicBezTo>
                  <a:cubicBezTo>
                    <a:pt x="771" y="1568"/>
                    <a:pt x="772" y="1572"/>
                    <a:pt x="774" y="1575"/>
                  </a:cubicBezTo>
                  <a:cubicBezTo>
                    <a:pt x="777" y="1577"/>
                    <a:pt x="779" y="1575"/>
                    <a:pt x="779" y="1572"/>
                  </a:cubicBezTo>
                  <a:cubicBezTo>
                    <a:pt x="780" y="1569"/>
                    <a:pt x="781" y="1566"/>
                    <a:pt x="783" y="1563"/>
                  </a:cubicBezTo>
                  <a:cubicBezTo>
                    <a:pt x="788" y="1556"/>
                    <a:pt x="796" y="1549"/>
                    <a:pt x="803" y="1544"/>
                  </a:cubicBezTo>
                  <a:cubicBezTo>
                    <a:pt x="806" y="1542"/>
                    <a:pt x="808" y="1542"/>
                    <a:pt x="811" y="1541"/>
                  </a:cubicBezTo>
                  <a:cubicBezTo>
                    <a:pt x="814" y="1541"/>
                    <a:pt x="817" y="1538"/>
                    <a:pt x="815" y="1535"/>
                  </a:cubicBezTo>
                  <a:cubicBezTo>
                    <a:pt x="812" y="1532"/>
                    <a:pt x="807" y="1533"/>
                    <a:pt x="803" y="1531"/>
                  </a:cubicBezTo>
                  <a:cubicBezTo>
                    <a:pt x="800" y="1529"/>
                    <a:pt x="798" y="1527"/>
                    <a:pt x="796" y="1524"/>
                  </a:cubicBezTo>
                  <a:cubicBezTo>
                    <a:pt x="793" y="1519"/>
                    <a:pt x="790" y="1514"/>
                    <a:pt x="786" y="1510"/>
                  </a:cubicBezTo>
                  <a:cubicBezTo>
                    <a:pt x="782" y="1505"/>
                    <a:pt x="781" y="1514"/>
                    <a:pt x="780" y="1516"/>
                  </a:cubicBezTo>
                  <a:moveTo>
                    <a:pt x="1256" y="1519"/>
                  </a:moveTo>
                  <a:cubicBezTo>
                    <a:pt x="1251" y="1527"/>
                    <a:pt x="1242" y="1533"/>
                    <a:pt x="1234" y="1538"/>
                  </a:cubicBezTo>
                  <a:cubicBezTo>
                    <a:pt x="1233" y="1539"/>
                    <a:pt x="1225" y="1542"/>
                    <a:pt x="1228" y="1545"/>
                  </a:cubicBezTo>
                  <a:cubicBezTo>
                    <a:pt x="1231" y="1548"/>
                    <a:pt x="1236" y="1549"/>
                    <a:pt x="1239" y="1552"/>
                  </a:cubicBezTo>
                  <a:cubicBezTo>
                    <a:pt x="1243" y="1555"/>
                    <a:pt x="1247" y="1559"/>
                    <a:pt x="1250" y="1563"/>
                  </a:cubicBezTo>
                  <a:cubicBezTo>
                    <a:pt x="1251" y="1565"/>
                    <a:pt x="1253" y="1566"/>
                    <a:pt x="1253" y="1568"/>
                  </a:cubicBezTo>
                  <a:cubicBezTo>
                    <a:pt x="1254" y="1569"/>
                    <a:pt x="1254" y="1570"/>
                    <a:pt x="1256" y="1571"/>
                  </a:cubicBezTo>
                  <a:cubicBezTo>
                    <a:pt x="1259" y="1572"/>
                    <a:pt x="1261" y="1569"/>
                    <a:pt x="1262" y="1566"/>
                  </a:cubicBezTo>
                  <a:cubicBezTo>
                    <a:pt x="1262" y="1565"/>
                    <a:pt x="1263" y="1559"/>
                    <a:pt x="1261" y="1562"/>
                  </a:cubicBezTo>
                  <a:cubicBezTo>
                    <a:pt x="1263" y="1558"/>
                    <a:pt x="1267" y="1553"/>
                    <a:pt x="1271" y="1551"/>
                  </a:cubicBezTo>
                  <a:cubicBezTo>
                    <a:pt x="1275" y="1548"/>
                    <a:pt x="1284" y="1546"/>
                    <a:pt x="1280" y="1539"/>
                  </a:cubicBezTo>
                  <a:cubicBezTo>
                    <a:pt x="1279" y="1537"/>
                    <a:pt x="1276" y="1536"/>
                    <a:pt x="1274" y="1535"/>
                  </a:cubicBezTo>
                  <a:cubicBezTo>
                    <a:pt x="1271" y="1533"/>
                    <a:pt x="1268" y="1531"/>
                    <a:pt x="1266" y="1528"/>
                  </a:cubicBezTo>
                  <a:cubicBezTo>
                    <a:pt x="1265" y="1525"/>
                    <a:pt x="1263" y="1522"/>
                    <a:pt x="1261" y="1519"/>
                  </a:cubicBezTo>
                  <a:cubicBezTo>
                    <a:pt x="1260" y="1518"/>
                    <a:pt x="1259" y="1518"/>
                    <a:pt x="1258" y="1517"/>
                  </a:cubicBezTo>
                  <a:cubicBezTo>
                    <a:pt x="1256" y="1517"/>
                    <a:pt x="1257" y="1518"/>
                    <a:pt x="1256" y="1519"/>
                  </a:cubicBezTo>
                  <a:moveTo>
                    <a:pt x="1640" y="1525"/>
                  </a:moveTo>
                  <a:cubicBezTo>
                    <a:pt x="1637" y="1529"/>
                    <a:pt x="1632" y="1533"/>
                    <a:pt x="1628" y="1536"/>
                  </a:cubicBezTo>
                  <a:cubicBezTo>
                    <a:pt x="1627" y="1538"/>
                    <a:pt x="1617" y="1543"/>
                    <a:pt x="1620" y="1545"/>
                  </a:cubicBezTo>
                  <a:cubicBezTo>
                    <a:pt x="1622" y="1547"/>
                    <a:pt x="1625" y="1549"/>
                    <a:pt x="1628" y="1551"/>
                  </a:cubicBezTo>
                  <a:cubicBezTo>
                    <a:pt x="1631" y="1553"/>
                    <a:pt x="1633" y="1557"/>
                    <a:pt x="1635" y="1560"/>
                  </a:cubicBezTo>
                  <a:cubicBezTo>
                    <a:pt x="1637" y="1562"/>
                    <a:pt x="1639" y="1566"/>
                    <a:pt x="1641" y="1567"/>
                  </a:cubicBezTo>
                  <a:cubicBezTo>
                    <a:pt x="1643" y="1567"/>
                    <a:pt x="1644" y="1563"/>
                    <a:pt x="1645" y="1562"/>
                  </a:cubicBezTo>
                  <a:cubicBezTo>
                    <a:pt x="1645" y="1562"/>
                    <a:pt x="1645" y="1563"/>
                    <a:pt x="1645" y="1563"/>
                  </a:cubicBezTo>
                  <a:cubicBezTo>
                    <a:pt x="1648" y="1559"/>
                    <a:pt x="1650" y="1553"/>
                    <a:pt x="1654" y="1551"/>
                  </a:cubicBezTo>
                  <a:cubicBezTo>
                    <a:pt x="1658" y="1549"/>
                    <a:pt x="1664" y="1547"/>
                    <a:pt x="1665" y="1542"/>
                  </a:cubicBezTo>
                  <a:cubicBezTo>
                    <a:pt x="1666" y="1540"/>
                    <a:pt x="1663" y="1538"/>
                    <a:pt x="1661" y="1537"/>
                  </a:cubicBezTo>
                  <a:cubicBezTo>
                    <a:pt x="1658" y="1535"/>
                    <a:pt x="1654" y="1534"/>
                    <a:pt x="1652" y="1531"/>
                  </a:cubicBezTo>
                  <a:cubicBezTo>
                    <a:pt x="1650" y="1528"/>
                    <a:pt x="1649" y="1523"/>
                    <a:pt x="1646" y="1521"/>
                  </a:cubicBezTo>
                  <a:cubicBezTo>
                    <a:pt x="1644" y="1520"/>
                    <a:pt x="1642" y="1520"/>
                    <a:pt x="1641" y="1521"/>
                  </a:cubicBezTo>
                  <a:cubicBezTo>
                    <a:pt x="1640" y="1521"/>
                    <a:pt x="1640" y="1524"/>
                    <a:pt x="1640" y="1525"/>
                  </a:cubicBezTo>
                  <a:moveTo>
                    <a:pt x="1341" y="1538"/>
                  </a:moveTo>
                  <a:cubicBezTo>
                    <a:pt x="1335" y="1541"/>
                    <a:pt x="1337" y="1544"/>
                    <a:pt x="1342" y="1547"/>
                  </a:cubicBezTo>
                  <a:cubicBezTo>
                    <a:pt x="1345" y="1549"/>
                    <a:pt x="1347" y="1554"/>
                    <a:pt x="1349" y="1557"/>
                  </a:cubicBezTo>
                  <a:cubicBezTo>
                    <a:pt x="1352" y="1560"/>
                    <a:pt x="1354" y="1565"/>
                    <a:pt x="1358" y="1567"/>
                  </a:cubicBezTo>
                  <a:cubicBezTo>
                    <a:pt x="1359" y="1568"/>
                    <a:pt x="1360" y="1567"/>
                    <a:pt x="1360" y="1565"/>
                  </a:cubicBezTo>
                  <a:cubicBezTo>
                    <a:pt x="1360" y="1565"/>
                    <a:pt x="1362" y="1561"/>
                    <a:pt x="1361" y="1562"/>
                  </a:cubicBezTo>
                  <a:cubicBezTo>
                    <a:pt x="1364" y="1557"/>
                    <a:pt x="1370" y="1552"/>
                    <a:pt x="1375" y="1549"/>
                  </a:cubicBezTo>
                  <a:cubicBezTo>
                    <a:pt x="1377" y="1548"/>
                    <a:pt x="1382" y="1546"/>
                    <a:pt x="1381" y="1544"/>
                  </a:cubicBezTo>
                  <a:cubicBezTo>
                    <a:pt x="1380" y="1541"/>
                    <a:pt x="1375" y="1538"/>
                    <a:pt x="1372" y="1537"/>
                  </a:cubicBezTo>
                  <a:cubicBezTo>
                    <a:pt x="1368" y="1535"/>
                    <a:pt x="1365" y="1532"/>
                    <a:pt x="1363" y="1528"/>
                  </a:cubicBezTo>
                  <a:cubicBezTo>
                    <a:pt x="1361" y="1525"/>
                    <a:pt x="1359" y="1521"/>
                    <a:pt x="1355" y="1522"/>
                  </a:cubicBezTo>
                  <a:cubicBezTo>
                    <a:pt x="1348" y="1523"/>
                    <a:pt x="1346" y="1534"/>
                    <a:pt x="1341" y="1538"/>
                  </a:cubicBezTo>
                  <a:moveTo>
                    <a:pt x="1736" y="1525"/>
                  </a:moveTo>
                  <a:cubicBezTo>
                    <a:pt x="1733" y="1530"/>
                    <a:pt x="1728" y="1533"/>
                    <a:pt x="1724" y="1537"/>
                  </a:cubicBezTo>
                  <a:cubicBezTo>
                    <a:pt x="1719" y="1542"/>
                    <a:pt x="1722" y="1545"/>
                    <a:pt x="1726" y="1549"/>
                  </a:cubicBezTo>
                  <a:cubicBezTo>
                    <a:pt x="1731" y="1553"/>
                    <a:pt x="1734" y="1558"/>
                    <a:pt x="1738" y="1562"/>
                  </a:cubicBezTo>
                  <a:cubicBezTo>
                    <a:pt x="1740" y="1564"/>
                    <a:pt x="1741" y="1566"/>
                    <a:pt x="1743" y="1566"/>
                  </a:cubicBezTo>
                  <a:cubicBezTo>
                    <a:pt x="1745" y="1567"/>
                    <a:pt x="1746" y="1563"/>
                    <a:pt x="1747" y="1562"/>
                  </a:cubicBezTo>
                  <a:cubicBezTo>
                    <a:pt x="1747" y="1560"/>
                    <a:pt x="1748" y="1557"/>
                    <a:pt x="1749" y="1556"/>
                  </a:cubicBezTo>
                  <a:cubicBezTo>
                    <a:pt x="1751" y="1553"/>
                    <a:pt x="1754" y="1552"/>
                    <a:pt x="1756" y="1551"/>
                  </a:cubicBezTo>
                  <a:cubicBezTo>
                    <a:pt x="1759" y="1549"/>
                    <a:pt x="1767" y="1545"/>
                    <a:pt x="1762" y="1541"/>
                  </a:cubicBezTo>
                  <a:cubicBezTo>
                    <a:pt x="1757" y="1537"/>
                    <a:pt x="1750" y="1534"/>
                    <a:pt x="1747" y="1528"/>
                  </a:cubicBezTo>
                  <a:cubicBezTo>
                    <a:pt x="1746" y="1526"/>
                    <a:pt x="1745" y="1523"/>
                    <a:pt x="1743" y="1522"/>
                  </a:cubicBezTo>
                  <a:cubicBezTo>
                    <a:pt x="1741" y="1522"/>
                    <a:pt x="1740" y="1522"/>
                    <a:pt x="1739" y="1522"/>
                  </a:cubicBezTo>
                  <a:cubicBezTo>
                    <a:pt x="1736" y="1523"/>
                    <a:pt x="1737" y="1523"/>
                    <a:pt x="1736" y="1525"/>
                  </a:cubicBezTo>
                  <a:moveTo>
                    <a:pt x="1633" y="1626"/>
                  </a:moveTo>
                  <a:cubicBezTo>
                    <a:pt x="1628" y="1632"/>
                    <a:pt x="1619" y="1635"/>
                    <a:pt x="1612" y="1637"/>
                  </a:cubicBezTo>
                  <a:cubicBezTo>
                    <a:pt x="1612" y="1638"/>
                    <a:pt x="1604" y="1639"/>
                    <a:pt x="1604" y="1639"/>
                  </a:cubicBezTo>
                  <a:cubicBezTo>
                    <a:pt x="1605" y="1640"/>
                    <a:pt x="1608" y="1642"/>
                    <a:pt x="1609" y="1642"/>
                  </a:cubicBezTo>
                  <a:cubicBezTo>
                    <a:pt x="1612" y="1644"/>
                    <a:pt x="1615" y="1645"/>
                    <a:pt x="1618" y="1647"/>
                  </a:cubicBezTo>
                  <a:cubicBezTo>
                    <a:pt x="1622" y="1649"/>
                    <a:pt x="1627" y="1652"/>
                    <a:pt x="1629" y="1656"/>
                  </a:cubicBezTo>
                  <a:cubicBezTo>
                    <a:pt x="1631" y="1659"/>
                    <a:pt x="1633" y="1663"/>
                    <a:pt x="1635" y="1666"/>
                  </a:cubicBezTo>
                  <a:cubicBezTo>
                    <a:pt x="1635" y="1667"/>
                    <a:pt x="1638" y="1672"/>
                    <a:pt x="1639" y="1671"/>
                  </a:cubicBezTo>
                  <a:cubicBezTo>
                    <a:pt x="1640" y="1670"/>
                    <a:pt x="1643" y="1665"/>
                    <a:pt x="1643" y="1665"/>
                  </a:cubicBezTo>
                  <a:cubicBezTo>
                    <a:pt x="1643" y="1665"/>
                    <a:pt x="1643" y="1666"/>
                    <a:pt x="1643" y="1666"/>
                  </a:cubicBezTo>
                  <a:cubicBezTo>
                    <a:pt x="1645" y="1662"/>
                    <a:pt x="1644" y="1659"/>
                    <a:pt x="1647" y="1655"/>
                  </a:cubicBezTo>
                  <a:cubicBezTo>
                    <a:pt x="1650" y="1652"/>
                    <a:pt x="1654" y="1649"/>
                    <a:pt x="1657" y="1646"/>
                  </a:cubicBezTo>
                  <a:cubicBezTo>
                    <a:pt x="1660" y="1643"/>
                    <a:pt x="1664" y="1641"/>
                    <a:pt x="1665" y="1637"/>
                  </a:cubicBezTo>
                  <a:cubicBezTo>
                    <a:pt x="1665" y="1634"/>
                    <a:pt x="1660" y="1633"/>
                    <a:pt x="1658" y="1632"/>
                  </a:cubicBezTo>
                  <a:cubicBezTo>
                    <a:pt x="1650" y="1628"/>
                    <a:pt x="1649" y="1620"/>
                    <a:pt x="1643" y="1614"/>
                  </a:cubicBezTo>
                  <a:cubicBezTo>
                    <a:pt x="1638" y="1608"/>
                    <a:pt x="1635" y="1624"/>
                    <a:pt x="1633" y="1626"/>
                  </a:cubicBezTo>
                  <a:moveTo>
                    <a:pt x="1729" y="1629"/>
                  </a:moveTo>
                  <a:cubicBezTo>
                    <a:pt x="1727" y="1631"/>
                    <a:pt x="1717" y="1634"/>
                    <a:pt x="1720" y="1639"/>
                  </a:cubicBezTo>
                  <a:cubicBezTo>
                    <a:pt x="1721" y="1642"/>
                    <a:pt x="1725" y="1644"/>
                    <a:pt x="1727" y="1646"/>
                  </a:cubicBezTo>
                  <a:cubicBezTo>
                    <a:pt x="1731" y="1649"/>
                    <a:pt x="1734" y="1652"/>
                    <a:pt x="1737" y="1656"/>
                  </a:cubicBezTo>
                  <a:cubicBezTo>
                    <a:pt x="1740" y="1659"/>
                    <a:pt x="1742" y="1663"/>
                    <a:pt x="1744" y="1666"/>
                  </a:cubicBezTo>
                  <a:cubicBezTo>
                    <a:pt x="1745" y="1668"/>
                    <a:pt x="1745" y="1668"/>
                    <a:pt x="1746" y="1666"/>
                  </a:cubicBezTo>
                  <a:cubicBezTo>
                    <a:pt x="1750" y="1659"/>
                    <a:pt x="1756" y="1653"/>
                    <a:pt x="1762" y="1649"/>
                  </a:cubicBezTo>
                  <a:cubicBezTo>
                    <a:pt x="1764" y="1647"/>
                    <a:pt x="1767" y="1645"/>
                    <a:pt x="1770" y="1644"/>
                  </a:cubicBezTo>
                  <a:cubicBezTo>
                    <a:pt x="1772" y="1643"/>
                    <a:pt x="1774" y="1642"/>
                    <a:pt x="1776" y="1640"/>
                  </a:cubicBezTo>
                  <a:cubicBezTo>
                    <a:pt x="1777" y="1638"/>
                    <a:pt x="1771" y="1637"/>
                    <a:pt x="1770" y="1637"/>
                  </a:cubicBezTo>
                  <a:cubicBezTo>
                    <a:pt x="1765" y="1636"/>
                    <a:pt x="1761" y="1633"/>
                    <a:pt x="1756" y="1631"/>
                  </a:cubicBezTo>
                  <a:cubicBezTo>
                    <a:pt x="1753" y="1628"/>
                    <a:pt x="1750" y="1626"/>
                    <a:pt x="1748" y="1623"/>
                  </a:cubicBezTo>
                  <a:cubicBezTo>
                    <a:pt x="1747" y="1620"/>
                    <a:pt x="1746" y="1616"/>
                    <a:pt x="1743" y="1615"/>
                  </a:cubicBezTo>
                  <a:cubicBezTo>
                    <a:pt x="1740" y="1614"/>
                    <a:pt x="1738" y="1617"/>
                    <a:pt x="1737" y="1619"/>
                  </a:cubicBezTo>
                  <a:cubicBezTo>
                    <a:pt x="1735" y="1623"/>
                    <a:pt x="1732" y="1627"/>
                    <a:pt x="1729" y="1629"/>
                  </a:cubicBezTo>
                </a:path>
              </a:pathLst>
            </a:custGeom>
            <a:grpFill/>
            <a:ln w="9525" cap="flat" cmpd="sng">
              <a:noFill/>
              <a:prstDash val="solid"/>
              <a:round/>
              <a:headEnd type="none" w="med" len="med"/>
              <a:tailEnd type="none" w="med" len="med"/>
            </a:ln>
            <a:effectLst/>
          </p:spPr>
          <p:txBody>
            <a:bodyPr/>
            <a:lstStyle/>
            <a:p>
              <a:endParaRPr lang="en-US"/>
            </a:p>
          </p:txBody>
        </p:sp>
        <p:sp>
          <p:nvSpPr>
            <p:cNvPr id="284727" name="Freeform 55"/>
            <p:cNvSpPr>
              <a:spLocks/>
            </p:cNvSpPr>
            <p:nvPr/>
          </p:nvSpPr>
          <p:spPr bwMode="auto">
            <a:xfrm>
              <a:off x="60" y="5572"/>
              <a:ext cx="229" cy="206"/>
            </a:xfrm>
            <a:custGeom>
              <a:avLst/>
              <a:gdLst/>
              <a:ahLst/>
              <a:cxnLst>
                <a:cxn ang="0">
                  <a:pos x="40" y="9"/>
                </a:cxn>
                <a:cxn ang="0">
                  <a:pos x="42" y="80"/>
                </a:cxn>
                <a:cxn ang="0">
                  <a:pos x="40" y="9"/>
                </a:cxn>
              </a:cxnLst>
              <a:rect l="0" t="0" r="r" b="b"/>
              <a:pathLst>
                <a:path w="97" h="87">
                  <a:moveTo>
                    <a:pt x="40" y="9"/>
                  </a:moveTo>
                  <a:cubicBezTo>
                    <a:pt x="97" y="0"/>
                    <a:pt x="95" y="87"/>
                    <a:pt x="42" y="80"/>
                  </a:cubicBezTo>
                  <a:cubicBezTo>
                    <a:pt x="6" y="75"/>
                    <a:pt x="0" y="16"/>
                    <a:pt x="40"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28" name="Freeform 56"/>
            <p:cNvSpPr>
              <a:spLocks/>
            </p:cNvSpPr>
            <p:nvPr/>
          </p:nvSpPr>
          <p:spPr bwMode="auto">
            <a:xfrm>
              <a:off x="1638" y="5574"/>
              <a:ext cx="241" cy="201"/>
            </a:xfrm>
            <a:custGeom>
              <a:avLst/>
              <a:gdLst/>
              <a:ahLst/>
              <a:cxnLst>
                <a:cxn ang="0">
                  <a:pos x="44" y="8"/>
                </a:cxn>
                <a:cxn ang="0">
                  <a:pos x="56" y="79"/>
                </a:cxn>
                <a:cxn ang="0">
                  <a:pos x="44" y="8"/>
                </a:cxn>
              </a:cxnLst>
              <a:rect l="0" t="0" r="r" b="b"/>
              <a:pathLst>
                <a:path w="102" h="85">
                  <a:moveTo>
                    <a:pt x="44" y="8"/>
                  </a:moveTo>
                  <a:cubicBezTo>
                    <a:pt x="94" y="0"/>
                    <a:pt x="102" y="72"/>
                    <a:pt x="56" y="79"/>
                  </a:cubicBezTo>
                  <a:cubicBezTo>
                    <a:pt x="11" y="85"/>
                    <a:pt x="0" y="16"/>
                    <a:pt x="44"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29" name="Freeform 57"/>
            <p:cNvSpPr>
              <a:spLocks/>
            </p:cNvSpPr>
            <p:nvPr/>
          </p:nvSpPr>
          <p:spPr bwMode="auto">
            <a:xfrm>
              <a:off x="4848" y="5586"/>
              <a:ext cx="193" cy="187"/>
            </a:xfrm>
            <a:custGeom>
              <a:avLst/>
              <a:gdLst/>
              <a:ahLst/>
              <a:cxnLst>
                <a:cxn ang="0">
                  <a:pos x="30" y="3"/>
                </a:cxn>
                <a:cxn ang="0">
                  <a:pos x="75" y="22"/>
                </a:cxn>
                <a:cxn ang="0">
                  <a:pos x="60" y="69"/>
                </a:cxn>
                <a:cxn ang="0">
                  <a:pos x="12" y="60"/>
                </a:cxn>
                <a:cxn ang="0">
                  <a:pos x="14" y="12"/>
                </a:cxn>
                <a:cxn ang="0">
                  <a:pos x="30" y="3"/>
                </a:cxn>
              </a:cxnLst>
              <a:rect l="0" t="0" r="r" b="b"/>
              <a:pathLst>
                <a:path w="82" h="79">
                  <a:moveTo>
                    <a:pt x="30" y="3"/>
                  </a:moveTo>
                  <a:cubicBezTo>
                    <a:pt x="47" y="0"/>
                    <a:pt x="67" y="5"/>
                    <a:pt x="75" y="22"/>
                  </a:cubicBezTo>
                  <a:cubicBezTo>
                    <a:pt x="82" y="39"/>
                    <a:pt x="75" y="60"/>
                    <a:pt x="60" y="69"/>
                  </a:cubicBezTo>
                  <a:cubicBezTo>
                    <a:pt x="45" y="79"/>
                    <a:pt x="24" y="74"/>
                    <a:pt x="12" y="60"/>
                  </a:cubicBezTo>
                  <a:cubicBezTo>
                    <a:pt x="0" y="46"/>
                    <a:pt x="0" y="25"/>
                    <a:pt x="14" y="12"/>
                  </a:cubicBezTo>
                  <a:cubicBezTo>
                    <a:pt x="18" y="7"/>
                    <a:pt x="24" y="5"/>
                    <a:pt x="30"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30" name="Freeform 58"/>
            <p:cNvSpPr>
              <a:spLocks/>
            </p:cNvSpPr>
            <p:nvPr/>
          </p:nvSpPr>
          <p:spPr bwMode="auto">
            <a:xfrm>
              <a:off x="6891" y="5586"/>
              <a:ext cx="189" cy="184"/>
            </a:xfrm>
            <a:custGeom>
              <a:avLst/>
              <a:gdLst/>
              <a:ahLst/>
              <a:cxnLst>
                <a:cxn ang="0">
                  <a:pos x="31" y="3"/>
                </a:cxn>
                <a:cxn ang="0">
                  <a:pos x="74" y="25"/>
                </a:cxn>
                <a:cxn ang="0">
                  <a:pos x="58" y="69"/>
                </a:cxn>
                <a:cxn ang="0">
                  <a:pos x="12" y="62"/>
                </a:cxn>
                <a:cxn ang="0">
                  <a:pos x="12" y="14"/>
                </a:cxn>
                <a:cxn ang="0">
                  <a:pos x="31" y="3"/>
                </a:cxn>
              </a:cxnLst>
              <a:rect l="0" t="0" r="r" b="b"/>
              <a:pathLst>
                <a:path w="80" h="78">
                  <a:moveTo>
                    <a:pt x="31" y="3"/>
                  </a:moveTo>
                  <a:cubicBezTo>
                    <a:pt x="48" y="0"/>
                    <a:pt x="67" y="8"/>
                    <a:pt x="74" y="25"/>
                  </a:cubicBezTo>
                  <a:cubicBezTo>
                    <a:pt x="80" y="41"/>
                    <a:pt x="73" y="60"/>
                    <a:pt x="58" y="69"/>
                  </a:cubicBezTo>
                  <a:cubicBezTo>
                    <a:pt x="44" y="78"/>
                    <a:pt x="23" y="75"/>
                    <a:pt x="12" y="62"/>
                  </a:cubicBezTo>
                  <a:cubicBezTo>
                    <a:pt x="0" y="49"/>
                    <a:pt x="0" y="28"/>
                    <a:pt x="12" y="14"/>
                  </a:cubicBezTo>
                  <a:cubicBezTo>
                    <a:pt x="17" y="9"/>
                    <a:pt x="23" y="5"/>
                    <a:pt x="31"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31" name="Freeform 59"/>
            <p:cNvSpPr>
              <a:spLocks/>
            </p:cNvSpPr>
            <p:nvPr/>
          </p:nvSpPr>
          <p:spPr bwMode="auto">
            <a:xfrm>
              <a:off x="-580" y="5598"/>
              <a:ext cx="151" cy="151"/>
            </a:xfrm>
            <a:custGeom>
              <a:avLst/>
              <a:gdLst/>
              <a:ahLst/>
              <a:cxnLst>
                <a:cxn ang="0">
                  <a:pos x="24" y="4"/>
                </a:cxn>
                <a:cxn ang="0">
                  <a:pos x="61" y="30"/>
                </a:cxn>
                <a:cxn ang="0">
                  <a:pos x="28" y="63"/>
                </a:cxn>
                <a:cxn ang="0">
                  <a:pos x="0" y="35"/>
                </a:cxn>
                <a:cxn ang="0">
                  <a:pos x="21" y="4"/>
                </a:cxn>
                <a:cxn ang="0">
                  <a:pos x="24" y="4"/>
                </a:cxn>
              </a:cxnLst>
              <a:rect l="0" t="0" r="r" b="b"/>
              <a:pathLst>
                <a:path w="64" h="64">
                  <a:moveTo>
                    <a:pt x="24" y="4"/>
                  </a:moveTo>
                  <a:cubicBezTo>
                    <a:pt x="41" y="0"/>
                    <a:pt x="59" y="12"/>
                    <a:pt x="61" y="30"/>
                  </a:cubicBezTo>
                  <a:cubicBezTo>
                    <a:pt x="64" y="50"/>
                    <a:pt x="47" y="64"/>
                    <a:pt x="28" y="63"/>
                  </a:cubicBezTo>
                  <a:cubicBezTo>
                    <a:pt x="12" y="63"/>
                    <a:pt x="1" y="51"/>
                    <a:pt x="0" y="35"/>
                  </a:cubicBezTo>
                  <a:cubicBezTo>
                    <a:pt x="0" y="22"/>
                    <a:pt x="8" y="8"/>
                    <a:pt x="21" y="4"/>
                  </a:cubicBezTo>
                  <a:cubicBezTo>
                    <a:pt x="22" y="4"/>
                    <a:pt x="23" y="4"/>
                    <a:pt x="24"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732" name="Freeform 60"/>
            <p:cNvSpPr>
              <a:spLocks/>
            </p:cNvSpPr>
            <p:nvPr/>
          </p:nvSpPr>
          <p:spPr bwMode="auto">
            <a:xfrm>
              <a:off x="4635" y="5605"/>
              <a:ext cx="151" cy="147"/>
            </a:xfrm>
            <a:custGeom>
              <a:avLst/>
              <a:gdLst/>
              <a:ahLst/>
              <a:cxnLst>
                <a:cxn ang="0">
                  <a:pos x="31" y="2"/>
                </a:cxn>
                <a:cxn ang="0">
                  <a:pos x="60" y="19"/>
                </a:cxn>
                <a:cxn ang="0">
                  <a:pos x="55" y="51"/>
                </a:cxn>
                <a:cxn ang="0">
                  <a:pos x="16" y="52"/>
                </a:cxn>
                <a:cxn ang="0">
                  <a:pos x="13" y="10"/>
                </a:cxn>
                <a:cxn ang="0">
                  <a:pos x="31" y="2"/>
                </a:cxn>
              </a:cxnLst>
              <a:rect l="0" t="0" r="r" b="b"/>
              <a:pathLst>
                <a:path w="64" h="62">
                  <a:moveTo>
                    <a:pt x="31" y="2"/>
                  </a:moveTo>
                  <a:cubicBezTo>
                    <a:pt x="44" y="0"/>
                    <a:pt x="56" y="7"/>
                    <a:pt x="60" y="19"/>
                  </a:cubicBezTo>
                  <a:cubicBezTo>
                    <a:pt x="64" y="30"/>
                    <a:pt x="63" y="43"/>
                    <a:pt x="55" y="51"/>
                  </a:cubicBezTo>
                  <a:cubicBezTo>
                    <a:pt x="45" y="62"/>
                    <a:pt x="27" y="60"/>
                    <a:pt x="16" y="52"/>
                  </a:cubicBezTo>
                  <a:cubicBezTo>
                    <a:pt x="3" y="42"/>
                    <a:pt x="0" y="22"/>
                    <a:pt x="13" y="10"/>
                  </a:cubicBezTo>
                  <a:cubicBezTo>
                    <a:pt x="18" y="5"/>
                    <a:pt x="24" y="2"/>
                    <a:pt x="31"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33" name="Freeform 61"/>
            <p:cNvSpPr>
              <a:spLocks/>
            </p:cNvSpPr>
            <p:nvPr/>
          </p:nvSpPr>
          <p:spPr bwMode="auto">
            <a:xfrm>
              <a:off x="5783" y="5617"/>
              <a:ext cx="130" cy="113"/>
            </a:xfrm>
            <a:custGeom>
              <a:avLst/>
              <a:gdLst/>
              <a:ahLst/>
              <a:cxnLst>
                <a:cxn ang="0">
                  <a:pos x="26" y="2"/>
                </a:cxn>
                <a:cxn ang="0">
                  <a:pos x="52" y="31"/>
                </a:cxn>
                <a:cxn ang="0">
                  <a:pos x="30" y="48"/>
                </a:cxn>
                <a:cxn ang="0">
                  <a:pos x="6" y="33"/>
                </a:cxn>
                <a:cxn ang="0">
                  <a:pos x="26" y="2"/>
                </a:cxn>
              </a:cxnLst>
              <a:rect l="0" t="0" r="r" b="b"/>
              <a:pathLst>
                <a:path w="55" h="48">
                  <a:moveTo>
                    <a:pt x="26" y="2"/>
                  </a:moveTo>
                  <a:cubicBezTo>
                    <a:pt x="42" y="0"/>
                    <a:pt x="55" y="15"/>
                    <a:pt x="52" y="31"/>
                  </a:cubicBezTo>
                  <a:cubicBezTo>
                    <a:pt x="49" y="41"/>
                    <a:pt x="40" y="47"/>
                    <a:pt x="30" y="48"/>
                  </a:cubicBezTo>
                  <a:cubicBezTo>
                    <a:pt x="20" y="48"/>
                    <a:pt x="9" y="43"/>
                    <a:pt x="6" y="33"/>
                  </a:cubicBezTo>
                  <a:cubicBezTo>
                    <a:pt x="0" y="19"/>
                    <a:pt x="10" y="4"/>
                    <a:pt x="2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34" name="Freeform 62"/>
            <p:cNvSpPr>
              <a:spLocks/>
            </p:cNvSpPr>
            <p:nvPr/>
          </p:nvSpPr>
          <p:spPr bwMode="auto">
            <a:xfrm>
              <a:off x="-2619" y="5612"/>
              <a:ext cx="137" cy="144"/>
            </a:xfrm>
            <a:custGeom>
              <a:avLst/>
              <a:gdLst/>
              <a:ahLst/>
              <a:cxnLst>
                <a:cxn ang="0">
                  <a:pos x="21" y="7"/>
                </a:cxn>
                <a:cxn ang="0">
                  <a:pos x="16" y="47"/>
                </a:cxn>
                <a:cxn ang="0">
                  <a:pos x="21" y="7"/>
                </a:cxn>
              </a:cxnLst>
              <a:rect l="0" t="0" r="r" b="b"/>
              <a:pathLst>
                <a:path w="58" h="61">
                  <a:moveTo>
                    <a:pt x="21" y="7"/>
                  </a:moveTo>
                  <a:cubicBezTo>
                    <a:pt x="58" y="0"/>
                    <a:pt x="49" y="61"/>
                    <a:pt x="16" y="47"/>
                  </a:cubicBezTo>
                  <a:cubicBezTo>
                    <a:pt x="0" y="41"/>
                    <a:pt x="1" y="10"/>
                    <a:pt x="21"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35" name="Freeform 63"/>
            <p:cNvSpPr>
              <a:spLocks/>
            </p:cNvSpPr>
            <p:nvPr/>
          </p:nvSpPr>
          <p:spPr bwMode="auto">
            <a:xfrm>
              <a:off x="5098" y="5617"/>
              <a:ext cx="137" cy="111"/>
            </a:xfrm>
            <a:custGeom>
              <a:avLst/>
              <a:gdLst/>
              <a:ahLst/>
              <a:cxnLst>
                <a:cxn ang="0">
                  <a:pos x="28" y="5"/>
                </a:cxn>
                <a:cxn ang="0">
                  <a:pos x="31" y="46"/>
                </a:cxn>
                <a:cxn ang="0">
                  <a:pos x="28" y="5"/>
                </a:cxn>
              </a:cxnLst>
              <a:rect l="0" t="0" r="r" b="b"/>
              <a:pathLst>
                <a:path w="58" h="47">
                  <a:moveTo>
                    <a:pt x="28" y="5"/>
                  </a:moveTo>
                  <a:cubicBezTo>
                    <a:pt x="58" y="0"/>
                    <a:pt x="56" y="46"/>
                    <a:pt x="31" y="46"/>
                  </a:cubicBezTo>
                  <a:cubicBezTo>
                    <a:pt x="7" y="47"/>
                    <a:pt x="0" y="9"/>
                    <a:pt x="28"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36" name="Freeform 64"/>
            <p:cNvSpPr>
              <a:spLocks/>
            </p:cNvSpPr>
            <p:nvPr/>
          </p:nvSpPr>
          <p:spPr bwMode="auto">
            <a:xfrm>
              <a:off x="-113" y="5624"/>
              <a:ext cx="109" cy="92"/>
            </a:xfrm>
            <a:custGeom>
              <a:avLst/>
              <a:gdLst/>
              <a:ahLst/>
              <a:cxnLst>
                <a:cxn ang="0">
                  <a:pos x="20" y="7"/>
                </a:cxn>
                <a:cxn ang="0">
                  <a:pos x="25" y="38"/>
                </a:cxn>
                <a:cxn ang="0">
                  <a:pos x="20" y="7"/>
                </a:cxn>
              </a:cxnLst>
              <a:rect l="0" t="0" r="r" b="b"/>
              <a:pathLst>
                <a:path w="46" h="39">
                  <a:moveTo>
                    <a:pt x="20" y="7"/>
                  </a:moveTo>
                  <a:cubicBezTo>
                    <a:pt x="46" y="0"/>
                    <a:pt x="44" y="37"/>
                    <a:pt x="25" y="38"/>
                  </a:cubicBezTo>
                  <a:cubicBezTo>
                    <a:pt x="9" y="39"/>
                    <a:pt x="0" y="12"/>
                    <a:pt x="20"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37" name="Freeform 65"/>
            <p:cNvSpPr>
              <a:spLocks/>
            </p:cNvSpPr>
            <p:nvPr/>
          </p:nvSpPr>
          <p:spPr bwMode="auto">
            <a:xfrm>
              <a:off x="8065" y="5629"/>
              <a:ext cx="104" cy="82"/>
            </a:xfrm>
            <a:custGeom>
              <a:avLst/>
              <a:gdLst/>
              <a:ahLst/>
              <a:cxnLst>
                <a:cxn ang="0">
                  <a:pos x="18" y="6"/>
                </a:cxn>
                <a:cxn ang="0">
                  <a:pos x="22" y="35"/>
                </a:cxn>
                <a:cxn ang="0">
                  <a:pos x="18" y="6"/>
                </a:cxn>
              </a:cxnLst>
              <a:rect l="0" t="0" r="r" b="b"/>
              <a:pathLst>
                <a:path w="44" h="35">
                  <a:moveTo>
                    <a:pt x="18" y="6"/>
                  </a:moveTo>
                  <a:cubicBezTo>
                    <a:pt x="44" y="0"/>
                    <a:pt x="41" y="35"/>
                    <a:pt x="22" y="35"/>
                  </a:cubicBezTo>
                  <a:cubicBezTo>
                    <a:pt x="8" y="35"/>
                    <a:pt x="0" y="10"/>
                    <a:pt x="18"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38" name="Freeform 66"/>
            <p:cNvSpPr>
              <a:spLocks/>
            </p:cNvSpPr>
            <p:nvPr/>
          </p:nvSpPr>
          <p:spPr bwMode="auto">
            <a:xfrm>
              <a:off x="-354" y="5638"/>
              <a:ext cx="109" cy="111"/>
            </a:xfrm>
            <a:custGeom>
              <a:avLst/>
              <a:gdLst/>
              <a:ahLst/>
              <a:cxnLst>
                <a:cxn ang="0">
                  <a:pos x="28" y="3"/>
                </a:cxn>
                <a:cxn ang="0">
                  <a:pos x="42" y="23"/>
                </a:cxn>
                <a:cxn ang="0">
                  <a:pos x="28" y="3"/>
                </a:cxn>
              </a:cxnLst>
              <a:rect l="0" t="0" r="r" b="b"/>
              <a:pathLst>
                <a:path w="46" h="47">
                  <a:moveTo>
                    <a:pt x="28" y="3"/>
                  </a:moveTo>
                  <a:cubicBezTo>
                    <a:pt x="42" y="0"/>
                    <a:pt x="46" y="14"/>
                    <a:pt x="42" y="23"/>
                  </a:cubicBezTo>
                  <a:cubicBezTo>
                    <a:pt x="30" y="47"/>
                    <a:pt x="0" y="8"/>
                    <a:pt x="28" y="3"/>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39" name="Freeform 67"/>
            <p:cNvSpPr>
              <a:spLocks/>
            </p:cNvSpPr>
            <p:nvPr/>
          </p:nvSpPr>
          <p:spPr bwMode="auto">
            <a:xfrm>
              <a:off x="7172" y="5641"/>
              <a:ext cx="69" cy="66"/>
            </a:xfrm>
            <a:custGeom>
              <a:avLst/>
              <a:gdLst/>
              <a:ahLst/>
              <a:cxnLst>
                <a:cxn ang="0">
                  <a:pos x="13" y="3"/>
                </a:cxn>
                <a:cxn ang="0">
                  <a:pos x="29" y="16"/>
                </a:cxn>
                <a:cxn ang="0">
                  <a:pos x="18" y="28"/>
                </a:cxn>
                <a:cxn ang="0">
                  <a:pos x="4" y="19"/>
                </a:cxn>
                <a:cxn ang="0">
                  <a:pos x="13" y="3"/>
                </a:cxn>
              </a:cxnLst>
              <a:rect l="0" t="0" r="r" b="b"/>
              <a:pathLst>
                <a:path w="29" h="28">
                  <a:moveTo>
                    <a:pt x="13" y="3"/>
                  </a:moveTo>
                  <a:cubicBezTo>
                    <a:pt x="21" y="0"/>
                    <a:pt x="29" y="7"/>
                    <a:pt x="29" y="16"/>
                  </a:cubicBezTo>
                  <a:cubicBezTo>
                    <a:pt x="29" y="23"/>
                    <a:pt x="25" y="28"/>
                    <a:pt x="18" y="28"/>
                  </a:cubicBezTo>
                  <a:cubicBezTo>
                    <a:pt x="12" y="28"/>
                    <a:pt x="6" y="25"/>
                    <a:pt x="4" y="19"/>
                  </a:cubicBezTo>
                  <a:cubicBezTo>
                    <a:pt x="0" y="12"/>
                    <a:pt x="5" y="5"/>
                    <a:pt x="13"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40" name="Freeform 68"/>
            <p:cNvSpPr>
              <a:spLocks/>
            </p:cNvSpPr>
            <p:nvPr/>
          </p:nvSpPr>
          <p:spPr bwMode="auto">
            <a:xfrm>
              <a:off x="8301" y="5641"/>
              <a:ext cx="85" cy="66"/>
            </a:xfrm>
            <a:custGeom>
              <a:avLst/>
              <a:gdLst/>
              <a:ahLst/>
              <a:cxnLst>
                <a:cxn ang="0">
                  <a:pos x="15" y="4"/>
                </a:cxn>
                <a:cxn ang="0">
                  <a:pos x="19" y="27"/>
                </a:cxn>
                <a:cxn ang="0">
                  <a:pos x="15" y="4"/>
                </a:cxn>
              </a:cxnLst>
              <a:rect l="0" t="0" r="r" b="b"/>
              <a:pathLst>
                <a:path w="36" h="28">
                  <a:moveTo>
                    <a:pt x="15" y="4"/>
                  </a:moveTo>
                  <a:cubicBezTo>
                    <a:pt x="30" y="0"/>
                    <a:pt x="36" y="26"/>
                    <a:pt x="19" y="27"/>
                  </a:cubicBezTo>
                  <a:cubicBezTo>
                    <a:pt x="6" y="28"/>
                    <a:pt x="0" y="8"/>
                    <a:pt x="15" y="4"/>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41" name="Freeform 69"/>
            <p:cNvSpPr>
              <a:spLocks/>
            </p:cNvSpPr>
            <p:nvPr/>
          </p:nvSpPr>
          <p:spPr bwMode="auto">
            <a:xfrm>
              <a:off x="5370" y="5655"/>
              <a:ext cx="52" cy="45"/>
            </a:xfrm>
            <a:custGeom>
              <a:avLst/>
              <a:gdLst/>
              <a:ahLst/>
              <a:cxnLst>
                <a:cxn ang="0">
                  <a:pos x="7" y="2"/>
                </a:cxn>
                <a:cxn ang="0">
                  <a:pos x="20" y="5"/>
                </a:cxn>
                <a:cxn ang="0">
                  <a:pos x="16" y="15"/>
                </a:cxn>
                <a:cxn ang="0">
                  <a:pos x="5" y="16"/>
                </a:cxn>
                <a:cxn ang="0">
                  <a:pos x="7" y="2"/>
                </a:cxn>
              </a:cxnLst>
              <a:rect l="0" t="0" r="r" b="b"/>
              <a:pathLst>
                <a:path w="22" h="19">
                  <a:moveTo>
                    <a:pt x="7" y="2"/>
                  </a:moveTo>
                  <a:cubicBezTo>
                    <a:pt x="12" y="0"/>
                    <a:pt x="18" y="0"/>
                    <a:pt x="20" y="5"/>
                  </a:cubicBezTo>
                  <a:cubicBezTo>
                    <a:pt x="22" y="9"/>
                    <a:pt x="19" y="13"/>
                    <a:pt x="16" y="15"/>
                  </a:cubicBezTo>
                  <a:cubicBezTo>
                    <a:pt x="13" y="18"/>
                    <a:pt x="8" y="19"/>
                    <a:pt x="5" y="16"/>
                  </a:cubicBezTo>
                  <a:cubicBezTo>
                    <a:pt x="0" y="11"/>
                    <a:pt x="2" y="5"/>
                    <a:pt x="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42" name="Freeform 70"/>
            <p:cNvSpPr>
              <a:spLocks/>
            </p:cNvSpPr>
            <p:nvPr/>
          </p:nvSpPr>
          <p:spPr bwMode="auto">
            <a:xfrm>
              <a:off x="4465" y="5664"/>
              <a:ext cx="47" cy="28"/>
            </a:xfrm>
            <a:custGeom>
              <a:avLst/>
              <a:gdLst/>
              <a:ahLst/>
              <a:cxnLst>
                <a:cxn ang="0">
                  <a:pos x="8" y="2"/>
                </a:cxn>
                <a:cxn ang="0">
                  <a:pos x="14" y="2"/>
                </a:cxn>
                <a:cxn ang="0">
                  <a:pos x="8" y="2"/>
                </a:cxn>
              </a:cxnLst>
              <a:rect l="0" t="0" r="r" b="b"/>
              <a:pathLst>
                <a:path w="20" h="12">
                  <a:moveTo>
                    <a:pt x="8" y="2"/>
                  </a:moveTo>
                  <a:cubicBezTo>
                    <a:pt x="9" y="0"/>
                    <a:pt x="12" y="0"/>
                    <a:pt x="14" y="2"/>
                  </a:cubicBezTo>
                  <a:cubicBezTo>
                    <a:pt x="20" y="12"/>
                    <a:pt x="0" y="10"/>
                    <a:pt x="8" y="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43" name="Freeform 71"/>
            <p:cNvSpPr>
              <a:spLocks/>
            </p:cNvSpPr>
            <p:nvPr/>
          </p:nvSpPr>
          <p:spPr bwMode="auto">
            <a:xfrm>
              <a:off x="7113" y="5811"/>
              <a:ext cx="199" cy="189"/>
            </a:xfrm>
            <a:custGeom>
              <a:avLst/>
              <a:gdLst/>
              <a:ahLst/>
              <a:cxnLst>
                <a:cxn ang="0">
                  <a:pos x="39" y="1"/>
                </a:cxn>
                <a:cxn ang="0">
                  <a:pos x="79" y="28"/>
                </a:cxn>
                <a:cxn ang="0">
                  <a:pos x="64" y="71"/>
                </a:cxn>
                <a:cxn ang="0">
                  <a:pos x="24" y="74"/>
                </a:cxn>
                <a:cxn ang="0">
                  <a:pos x="2" y="36"/>
                </a:cxn>
                <a:cxn ang="0">
                  <a:pos x="39" y="1"/>
                </a:cxn>
              </a:cxnLst>
              <a:rect l="0" t="0" r="r" b="b"/>
              <a:pathLst>
                <a:path w="84" h="80">
                  <a:moveTo>
                    <a:pt x="39" y="1"/>
                  </a:moveTo>
                  <a:cubicBezTo>
                    <a:pt x="56" y="0"/>
                    <a:pt x="73" y="11"/>
                    <a:pt x="79" y="28"/>
                  </a:cubicBezTo>
                  <a:cubicBezTo>
                    <a:pt x="84" y="44"/>
                    <a:pt x="78" y="62"/>
                    <a:pt x="64" y="71"/>
                  </a:cubicBezTo>
                  <a:cubicBezTo>
                    <a:pt x="52" y="79"/>
                    <a:pt x="37" y="80"/>
                    <a:pt x="24" y="74"/>
                  </a:cubicBezTo>
                  <a:cubicBezTo>
                    <a:pt x="9" y="68"/>
                    <a:pt x="0" y="52"/>
                    <a:pt x="2" y="36"/>
                  </a:cubicBezTo>
                  <a:cubicBezTo>
                    <a:pt x="4" y="17"/>
                    <a:pt x="20" y="2"/>
                    <a:pt x="39"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744" name="Freeform 72"/>
            <p:cNvSpPr>
              <a:spLocks/>
            </p:cNvSpPr>
            <p:nvPr/>
          </p:nvSpPr>
          <p:spPr bwMode="auto">
            <a:xfrm>
              <a:off x="5523" y="5813"/>
              <a:ext cx="199" cy="187"/>
            </a:xfrm>
            <a:custGeom>
              <a:avLst/>
              <a:gdLst/>
              <a:ahLst/>
              <a:cxnLst>
                <a:cxn ang="0">
                  <a:pos x="36" y="2"/>
                </a:cxn>
                <a:cxn ang="0">
                  <a:pos x="78" y="24"/>
                </a:cxn>
                <a:cxn ang="0">
                  <a:pos x="64" y="69"/>
                </a:cxn>
                <a:cxn ang="0">
                  <a:pos x="15" y="64"/>
                </a:cxn>
                <a:cxn ang="0">
                  <a:pos x="14" y="13"/>
                </a:cxn>
                <a:cxn ang="0">
                  <a:pos x="36" y="2"/>
                </a:cxn>
              </a:cxnLst>
              <a:rect l="0" t="0" r="r" b="b"/>
              <a:pathLst>
                <a:path w="84" h="79">
                  <a:moveTo>
                    <a:pt x="36" y="2"/>
                  </a:moveTo>
                  <a:cubicBezTo>
                    <a:pt x="53" y="0"/>
                    <a:pt x="72" y="6"/>
                    <a:pt x="78" y="24"/>
                  </a:cubicBezTo>
                  <a:cubicBezTo>
                    <a:pt x="84" y="40"/>
                    <a:pt x="78" y="59"/>
                    <a:pt x="64" y="69"/>
                  </a:cubicBezTo>
                  <a:cubicBezTo>
                    <a:pt x="49" y="79"/>
                    <a:pt x="27" y="77"/>
                    <a:pt x="15" y="64"/>
                  </a:cubicBezTo>
                  <a:cubicBezTo>
                    <a:pt x="3" y="50"/>
                    <a:pt x="0" y="27"/>
                    <a:pt x="14" y="13"/>
                  </a:cubicBezTo>
                  <a:cubicBezTo>
                    <a:pt x="20" y="7"/>
                    <a:pt x="28" y="3"/>
                    <a:pt x="3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45" name="Freeform 73"/>
            <p:cNvSpPr>
              <a:spLocks/>
            </p:cNvSpPr>
            <p:nvPr/>
          </p:nvSpPr>
          <p:spPr bwMode="auto">
            <a:xfrm>
              <a:off x="4621" y="5811"/>
              <a:ext cx="187" cy="189"/>
            </a:xfrm>
            <a:custGeom>
              <a:avLst/>
              <a:gdLst/>
              <a:ahLst/>
              <a:cxnLst>
                <a:cxn ang="0">
                  <a:pos x="33" y="4"/>
                </a:cxn>
                <a:cxn ang="0">
                  <a:pos x="76" y="33"/>
                </a:cxn>
                <a:cxn ang="0">
                  <a:pos x="51" y="74"/>
                </a:cxn>
                <a:cxn ang="0">
                  <a:pos x="8" y="56"/>
                </a:cxn>
                <a:cxn ang="0">
                  <a:pos x="17" y="11"/>
                </a:cxn>
                <a:cxn ang="0">
                  <a:pos x="33" y="4"/>
                </a:cxn>
              </a:cxnLst>
              <a:rect l="0" t="0" r="r" b="b"/>
              <a:pathLst>
                <a:path w="79" h="80">
                  <a:moveTo>
                    <a:pt x="33" y="4"/>
                  </a:moveTo>
                  <a:cubicBezTo>
                    <a:pt x="52" y="0"/>
                    <a:pt x="73" y="14"/>
                    <a:pt x="76" y="33"/>
                  </a:cubicBezTo>
                  <a:cubicBezTo>
                    <a:pt x="79" y="50"/>
                    <a:pt x="68" y="69"/>
                    <a:pt x="51" y="74"/>
                  </a:cubicBezTo>
                  <a:cubicBezTo>
                    <a:pt x="34" y="80"/>
                    <a:pt x="16" y="70"/>
                    <a:pt x="8" y="56"/>
                  </a:cubicBezTo>
                  <a:cubicBezTo>
                    <a:pt x="0" y="41"/>
                    <a:pt x="3" y="21"/>
                    <a:pt x="17" y="11"/>
                  </a:cubicBezTo>
                  <a:cubicBezTo>
                    <a:pt x="22" y="7"/>
                    <a:pt x="28" y="5"/>
                    <a:pt x="33"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746" name="Freeform 74"/>
            <p:cNvSpPr>
              <a:spLocks/>
            </p:cNvSpPr>
            <p:nvPr/>
          </p:nvSpPr>
          <p:spPr bwMode="auto">
            <a:xfrm>
              <a:off x="7323" y="5799"/>
              <a:ext cx="227" cy="203"/>
            </a:xfrm>
            <a:custGeom>
              <a:avLst/>
              <a:gdLst/>
              <a:ahLst/>
              <a:cxnLst>
                <a:cxn ang="0">
                  <a:pos x="41" y="10"/>
                </a:cxn>
                <a:cxn ang="0">
                  <a:pos x="43" y="79"/>
                </a:cxn>
                <a:cxn ang="0">
                  <a:pos x="41" y="10"/>
                </a:cxn>
              </a:cxnLst>
              <a:rect l="0" t="0" r="r" b="b"/>
              <a:pathLst>
                <a:path w="96" h="86">
                  <a:moveTo>
                    <a:pt x="41" y="10"/>
                  </a:moveTo>
                  <a:cubicBezTo>
                    <a:pt x="95" y="0"/>
                    <a:pt x="96" y="86"/>
                    <a:pt x="43" y="79"/>
                  </a:cubicBezTo>
                  <a:cubicBezTo>
                    <a:pt x="7" y="75"/>
                    <a:pt x="0" y="18"/>
                    <a:pt x="41" y="10"/>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47" name="Freeform 75"/>
            <p:cNvSpPr>
              <a:spLocks/>
            </p:cNvSpPr>
            <p:nvPr/>
          </p:nvSpPr>
          <p:spPr bwMode="auto">
            <a:xfrm>
              <a:off x="8259" y="5820"/>
              <a:ext cx="172" cy="180"/>
            </a:xfrm>
            <a:custGeom>
              <a:avLst/>
              <a:gdLst/>
              <a:ahLst/>
              <a:cxnLst>
                <a:cxn ang="0">
                  <a:pos x="33" y="1"/>
                </a:cxn>
                <a:cxn ang="0">
                  <a:pos x="71" y="30"/>
                </a:cxn>
                <a:cxn ang="0">
                  <a:pos x="57" y="63"/>
                </a:cxn>
                <a:cxn ang="0">
                  <a:pos x="3" y="45"/>
                </a:cxn>
                <a:cxn ang="0">
                  <a:pos x="6" y="17"/>
                </a:cxn>
                <a:cxn ang="0">
                  <a:pos x="33" y="1"/>
                </a:cxn>
              </a:cxnLst>
              <a:rect l="0" t="0" r="r" b="b"/>
              <a:pathLst>
                <a:path w="73" h="76">
                  <a:moveTo>
                    <a:pt x="33" y="1"/>
                  </a:moveTo>
                  <a:cubicBezTo>
                    <a:pt x="50" y="0"/>
                    <a:pt x="69" y="13"/>
                    <a:pt x="71" y="30"/>
                  </a:cubicBezTo>
                  <a:cubicBezTo>
                    <a:pt x="73" y="43"/>
                    <a:pt x="68" y="56"/>
                    <a:pt x="57" y="63"/>
                  </a:cubicBezTo>
                  <a:cubicBezTo>
                    <a:pt x="39" y="76"/>
                    <a:pt x="9" y="68"/>
                    <a:pt x="3" y="45"/>
                  </a:cubicBezTo>
                  <a:cubicBezTo>
                    <a:pt x="0" y="36"/>
                    <a:pt x="1" y="25"/>
                    <a:pt x="6" y="17"/>
                  </a:cubicBezTo>
                  <a:cubicBezTo>
                    <a:pt x="12" y="7"/>
                    <a:pt x="22" y="2"/>
                    <a:pt x="33"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748" name="Freeform 76"/>
            <p:cNvSpPr>
              <a:spLocks/>
            </p:cNvSpPr>
            <p:nvPr/>
          </p:nvSpPr>
          <p:spPr bwMode="auto">
            <a:xfrm>
              <a:off x="7581" y="5822"/>
              <a:ext cx="165" cy="161"/>
            </a:xfrm>
            <a:custGeom>
              <a:avLst/>
              <a:gdLst/>
              <a:ahLst/>
              <a:cxnLst>
                <a:cxn ang="0">
                  <a:pos x="29" y="3"/>
                </a:cxn>
                <a:cxn ang="0">
                  <a:pos x="64" y="21"/>
                </a:cxn>
                <a:cxn ang="0">
                  <a:pos x="56" y="59"/>
                </a:cxn>
                <a:cxn ang="0">
                  <a:pos x="18" y="61"/>
                </a:cxn>
                <a:cxn ang="0">
                  <a:pos x="5" y="23"/>
                </a:cxn>
                <a:cxn ang="0">
                  <a:pos x="29" y="3"/>
                </a:cxn>
              </a:cxnLst>
              <a:rect l="0" t="0" r="r" b="b"/>
              <a:pathLst>
                <a:path w="70" h="68">
                  <a:moveTo>
                    <a:pt x="29" y="3"/>
                  </a:moveTo>
                  <a:cubicBezTo>
                    <a:pt x="44" y="0"/>
                    <a:pt x="58" y="7"/>
                    <a:pt x="64" y="21"/>
                  </a:cubicBezTo>
                  <a:cubicBezTo>
                    <a:pt x="70" y="34"/>
                    <a:pt x="68" y="50"/>
                    <a:pt x="56" y="59"/>
                  </a:cubicBezTo>
                  <a:cubicBezTo>
                    <a:pt x="46" y="68"/>
                    <a:pt x="30" y="68"/>
                    <a:pt x="18" y="61"/>
                  </a:cubicBezTo>
                  <a:cubicBezTo>
                    <a:pt x="6" y="53"/>
                    <a:pt x="0" y="37"/>
                    <a:pt x="5" y="23"/>
                  </a:cubicBezTo>
                  <a:cubicBezTo>
                    <a:pt x="9" y="13"/>
                    <a:pt x="18" y="5"/>
                    <a:pt x="29"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49" name="Freeform 77"/>
            <p:cNvSpPr>
              <a:spLocks/>
            </p:cNvSpPr>
            <p:nvPr/>
          </p:nvSpPr>
          <p:spPr bwMode="auto">
            <a:xfrm>
              <a:off x="-3769" y="5834"/>
              <a:ext cx="146" cy="142"/>
            </a:xfrm>
            <a:custGeom>
              <a:avLst/>
              <a:gdLst/>
              <a:ahLst/>
              <a:cxnLst>
                <a:cxn ang="0">
                  <a:pos x="29" y="1"/>
                </a:cxn>
                <a:cxn ang="0">
                  <a:pos x="53" y="9"/>
                </a:cxn>
                <a:cxn ang="0">
                  <a:pos x="61" y="32"/>
                </a:cxn>
                <a:cxn ang="0">
                  <a:pos x="30" y="58"/>
                </a:cxn>
                <a:cxn ang="0">
                  <a:pos x="2" y="34"/>
                </a:cxn>
                <a:cxn ang="0">
                  <a:pos x="29" y="1"/>
                </a:cxn>
              </a:cxnLst>
              <a:rect l="0" t="0" r="r" b="b"/>
              <a:pathLst>
                <a:path w="62" h="60">
                  <a:moveTo>
                    <a:pt x="29" y="1"/>
                  </a:moveTo>
                  <a:cubicBezTo>
                    <a:pt x="38" y="0"/>
                    <a:pt x="46" y="3"/>
                    <a:pt x="53" y="9"/>
                  </a:cubicBezTo>
                  <a:cubicBezTo>
                    <a:pt x="60" y="14"/>
                    <a:pt x="62" y="23"/>
                    <a:pt x="61" y="32"/>
                  </a:cubicBezTo>
                  <a:cubicBezTo>
                    <a:pt x="59" y="47"/>
                    <a:pt x="46" y="60"/>
                    <a:pt x="30" y="58"/>
                  </a:cubicBezTo>
                  <a:cubicBezTo>
                    <a:pt x="17" y="57"/>
                    <a:pt x="5" y="47"/>
                    <a:pt x="2" y="34"/>
                  </a:cubicBezTo>
                  <a:cubicBezTo>
                    <a:pt x="0" y="17"/>
                    <a:pt x="13" y="3"/>
                    <a:pt x="29"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750" name="Freeform 78"/>
            <p:cNvSpPr>
              <a:spLocks/>
            </p:cNvSpPr>
            <p:nvPr/>
          </p:nvSpPr>
          <p:spPr bwMode="auto">
            <a:xfrm>
              <a:off x="-356" y="5832"/>
              <a:ext cx="149" cy="146"/>
            </a:xfrm>
            <a:custGeom>
              <a:avLst/>
              <a:gdLst/>
              <a:ahLst/>
              <a:cxnLst>
                <a:cxn ang="0">
                  <a:pos x="27" y="2"/>
                </a:cxn>
                <a:cxn ang="0">
                  <a:pos x="60" y="25"/>
                </a:cxn>
                <a:cxn ang="0">
                  <a:pos x="38" y="59"/>
                </a:cxn>
                <a:cxn ang="0">
                  <a:pos x="3" y="40"/>
                </a:cxn>
                <a:cxn ang="0">
                  <a:pos x="4" y="16"/>
                </a:cxn>
                <a:cxn ang="0">
                  <a:pos x="27" y="2"/>
                </a:cxn>
              </a:cxnLst>
              <a:rect l="0" t="0" r="r" b="b"/>
              <a:pathLst>
                <a:path w="63" h="62">
                  <a:moveTo>
                    <a:pt x="27" y="2"/>
                  </a:moveTo>
                  <a:cubicBezTo>
                    <a:pt x="43" y="0"/>
                    <a:pt x="58" y="8"/>
                    <a:pt x="60" y="25"/>
                  </a:cubicBezTo>
                  <a:cubicBezTo>
                    <a:pt x="63" y="41"/>
                    <a:pt x="53" y="55"/>
                    <a:pt x="38" y="59"/>
                  </a:cubicBezTo>
                  <a:cubicBezTo>
                    <a:pt x="23" y="62"/>
                    <a:pt x="8" y="55"/>
                    <a:pt x="3" y="40"/>
                  </a:cubicBezTo>
                  <a:cubicBezTo>
                    <a:pt x="0" y="33"/>
                    <a:pt x="0" y="23"/>
                    <a:pt x="4" y="16"/>
                  </a:cubicBezTo>
                  <a:cubicBezTo>
                    <a:pt x="9" y="8"/>
                    <a:pt x="18" y="4"/>
                    <a:pt x="2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51" name="Freeform 79"/>
            <p:cNvSpPr>
              <a:spLocks/>
            </p:cNvSpPr>
            <p:nvPr/>
          </p:nvSpPr>
          <p:spPr bwMode="auto">
            <a:xfrm>
              <a:off x="5079" y="5832"/>
              <a:ext cx="168" cy="144"/>
            </a:xfrm>
            <a:custGeom>
              <a:avLst/>
              <a:gdLst/>
              <a:ahLst/>
              <a:cxnLst>
                <a:cxn ang="0">
                  <a:pos x="35" y="2"/>
                </a:cxn>
                <a:cxn ang="0">
                  <a:pos x="67" y="35"/>
                </a:cxn>
                <a:cxn ang="0">
                  <a:pos x="34" y="59"/>
                </a:cxn>
                <a:cxn ang="0">
                  <a:pos x="22" y="6"/>
                </a:cxn>
                <a:cxn ang="0">
                  <a:pos x="35" y="2"/>
                </a:cxn>
              </a:cxnLst>
              <a:rect l="0" t="0" r="r" b="b"/>
              <a:pathLst>
                <a:path w="71" h="61">
                  <a:moveTo>
                    <a:pt x="35" y="2"/>
                  </a:moveTo>
                  <a:cubicBezTo>
                    <a:pt x="54" y="0"/>
                    <a:pt x="71" y="15"/>
                    <a:pt x="67" y="35"/>
                  </a:cubicBezTo>
                  <a:cubicBezTo>
                    <a:pt x="65" y="51"/>
                    <a:pt x="49" y="61"/>
                    <a:pt x="34" y="59"/>
                  </a:cubicBezTo>
                  <a:cubicBezTo>
                    <a:pt x="9" y="55"/>
                    <a:pt x="0" y="20"/>
                    <a:pt x="22" y="6"/>
                  </a:cubicBezTo>
                  <a:cubicBezTo>
                    <a:pt x="26" y="4"/>
                    <a:pt x="30" y="3"/>
                    <a:pt x="35"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52" name="Freeform 80"/>
            <p:cNvSpPr>
              <a:spLocks/>
            </p:cNvSpPr>
            <p:nvPr/>
          </p:nvSpPr>
          <p:spPr bwMode="auto">
            <a:xfrm>
              <a:off x="7812" y="5834"/>
              <a:ext cx="149" cy="144"/>
            </a:xfrm>
            <a:custGeom>
              <a:avLst/>
              <a:gdLst/>
              <a:ahLst/>
              <a:cxnLst>
                <a:cxn ang="0">
                  <a:pos x="31" y="1"/>
                </a:cxn>
                <a:cxn ang="0">
                  <a:pos x="63" y="28"/>
                </a:cxn>
                <a:cxn ang="0">
                  <a:pos x="38" y="58"/>
                </a:cxn>
                <a:cxn ang="0">
                  <a:pos x="4" y="36"/>
                </a:cxn>
                <a:cxn ang="0">
                  <a:pos x="31" y="1"/>
                </a:cxn>
              </a:cxnLst>
              <a:rect l="0" t="0" r="r" b="b"/>
              <a:pathLst>
                <a:path w="63" h="61">
                  <a:moveTo>
                    <a:pt x="31" y="1"/>
                  </a:moveTo>
                  <a:cubicBezTo>
                    <a:pt x="47" y="0"/>
                    <a:pt x="63" y="11"/>
                    <a:pt x="63" y="28"/>
                  </a:cubicBezTo>
                  <a:cubicBezTo>
                    <a:pt x="62" y="42"/>
                    <a:pt x="52" y="55"/>
                    <a:pt x="38" y="58"/>
                  </a:cubicBezTo>
                  <a:cubicBezTo>
                    <a:pt x="23" y="61"/>
                    <a:pt x="8" y="51"/>
                    <a:pt x="4" y="36"/>
                  </a:cubicBezTo>
                  <a:cubicBezTo>
                    <a:pt x="0" y="18"/>
                    <a:pt x="13" y="3"/>
                    <a:pt x="31"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753" name="Freeform 81"/>
            <p:cNvSpPr>
              <a:spLocks/>
            </p:cNvSpPr>
            <p:nvPr/>
          </p:nvSpPr>
          <p:spPr bwMode="auto">
            <a:xfrm>
              <a:off x="112" y="5841"/>
              <a:ext cx="125" cy="123"/>
            </a:xfrm>
            <a:custGeom>
              <a:avLst/>
              <a:gdLst/>
              <a:ahLst/>
              <a:cxnLst>
                <a:cxn ang="0">
                  <a:pos x="22" y="2"/>
                </a:cxn>
                <a:cxn ang="0">
                  <a:pos x="51" y="29"/>
                </a:cxn>
                <a:cxn ang="0">
                  <a:pos x="24" y="52"/>
                </a:cxn>
                <a:cxn ang="0">
                  <a:pos x="0" y="29"/>
                </a:cxn>
                <a:cxn ang="0">
                  <a:pos x="22" y="2"/>
                </a:cxn>
              </a:cxnLst>
              <a:rect l="0" t="0" r="r" b="b"/>
              <a:pathLst>
                <a:path w="53" h="52">
                  <a:moveTo>
                    <a:pt x="22" y="2"/>
                  </a:moveTo>
                  <a:cubicBezTo>
                    <a:pt x="38" y="0"/>
                    <a:pt x="53" y="12"/>
                    <a:pt x="51" y="29"/>
                  </a:cubicBezTo>
                  <a:cubicBezTo>
                    <a:pt x="49" y="42"/>
                    <a:pt x="37" y="51"/>
                    <a:pt x="24" y="52"/>
                  </a:cubicBezTo>
                  <a:cubicBezTo>
                    <a:pt x="11" y="52"/>
                    <a:pt x="1" y="41"/>
                    <a:pt x="0" y="29"/>
                  </a:cubicBezTo>
                  <a:cubicBezTo>
                    <a:pt x="0" y="15"/>
                    <a:pt x="9" y="4"/>
                    <a:pt x="22"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54" name="Freeform 82"/>
            <p:cNvSpPr>
              <a:spLocks/>
            </p:cNvSpPr>
            <p:nvPr/>
          </p:nvSpPr>
          <p:spPr bwMode="auto">
            <a:xfrm>
              <a:off x="-3531" y="5839"/>
              <a:ext cx="128" cy="125"/>
            </a:xfrm>
            <a:custGeom>
              <a:avLst/>
              <a:gdLst/>
              <a:ahLst/>
              <a:cxnLst>
                <a:cxn ang="0">
                  <a:pos x="19" y="4"/>
                </a:cxn>
                <a:cxn ang="0">
                  <a:pos x="53" y="23"/>
                </a:cxn>
                <a:cxn ang="0">
                  <a:pos x="32" y="51"/>
                </a:cxn>
                <a:cxn ang="0">
                  <a:pos x="4" y="37"/>
                </a:cxn>
                <a:cxn ang="0">
                  <a:pos x="3" y="18"/>
                </a:cxn>
                <a:cxn ang="0">
                  <a:pos x="19" y="4"/>
                </a:cxn>
              </a:cxnLst>
              <a:rect l="0" t="0" r="r" b="b"/>
              <a:pathLst>
                <a:path w="54" h="53">
                  <a:moveTo>
                    <a:pt x="19" y="4"/>
                  </a:moveTo>
                  <a:cubicBezTo>
                    <a:pt x="33" y="0"/>
                    <a:pt x="51" y="8"/>
                    <a:pt x="53" y="23"/>
                  </a:cubicBezTo>
                  <a:cubicBezTo>
                    <a:pt x="54" y="36"/>
                    <a:pt x="45" y="48"/>
                    <a:pt x="32" y="51"/>
                  </a:cubicBezTo>
                  <a:cubicBezTo>
                    <a:pt x="21" y="53"/>
                    <a:pt x="9" y="48"/>
                    <a:pt x="4" y="37"/>
                  </a:cubicBezTo>
                  <a:cubicBezTo>
                    <a:pt x="1" y="32"/>
                    <a:pt x="0" y="23"/>
                    <a:pt x="3" y="18"/>
                  </a:cubicBezTo>
                  <a:cubicBezTo>
                    <a:pt x="6" y="12"/>
                    <a:pt x="13" y="6"/>
                    <a:pt x="19"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755" name="Freeform 83"/>
            <p:cNvSpPr>
              <a:spLocks/>
            </p:cNvSpPr>
            <p:nvPr/>
          </p:nvSpPr>
          <p:spPr bwMode="auto">
            <a:xfrm>
              <a:off x="1692" y="5844"/>
              <a:ext cx="127" cy="115"/>
            </a:xfrm>
            <a:custGeom>
              <a:avLst/>
              <a:gdLst/>
              <a:ahLst/>
              <a:cxnLst>
                <a:cxn ang="0">
                  <a:pos x="26" y="2"/>
                </a:cxn>
                <a:cxn ang="0">
                  <a:pos x="52" y="29"/>
                </a:cxn>
                <a:cxn ang="0">
                  <a:pos x="30" y="48"/>
                </a:cxn>
                <a:cxn ang="0">
                  <a:pos x="6" y="34"/>
                </a:cxn>
                <a:cxn ang="0">
                  <a:pos x="26" y="2"/>
                </a:cxn>
              </a:cxnLst>
              <a:rect l="0" t="0" r="r" b="b"/>
              <a:pathLst>
                <a:path w="54" h="49">
                  <a:moveTo>
                    <a:pt x="26" y="2"/>
                  </a:moveTo>
                  <a:cubicBezTo>
                    <a:pt x="41" y="0"/>
                    <a:pt x="54" y="13"/>
                    <a:pt x="52" y="29"/>
                  </a:cubicBezTo>
                  <a:cubicBezTo>
                    <a:pt x="50" y="40"/>
                    <a:pt x="40" y="47"/>
                    <a:pt x="30" y="48"/>
                  </a:cubicBezTo>
                  <a:cubicBezTo>
                    <a:pt x="20" y="49"/>
                    <a:pt x="10" y="44"/>
                    <a:pt x="6" y="34"/>
                  </a:cubicBezTo>
                  <a:cubicBezTo>
                    <a:pt x="0" y="19"/>
                    <a:pt x="10" y="4"/>
                    <a:pt x="2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56" name="Freeform 84"/>
            <p:cNvSpPr>
              <a:spLocks/>
            </p:cNvSpPr>
            <p:nvPr/>
          </p:nvSpPr>
          <p:spPr bwMode="auto">
            <a:xfrm>
              <a:off x="8521" y="5839"/>
              <a:ext cx="120" cy="125"/>
            </a:xfrm>
            <a:custGeom>
              <a:avLst/>
              <a:gdLst/>
              <a:ahLst/>
              <a:cxnLst>
                <a:cxn ang="0">
                  <a:pos x="19" y="4"/>
                </a:cxn>
                <a:cxn ang="0">
                  <a:pos x="50" y="27"/>
                </a:cxn>
                <a:cxn ang="0">
                  <a:pos x="22" y="51"/>
                </a:cxn>
                <a:cxn ang="0">
                  <a:pos x="2" y="30"/>
                </a:cxn>
                <a:cxn ang="0">
                  <a:pos x="19" y="4"/>
                </a:cxn>
              </a:cxnLst>
              <a:rect l="0" t="0" r="r" b="b"/>
              <a:pathLst>
                <a:path w="51" h="53">
                  <a:moveTo>
                    <a:pt x="19" y="4"/>
                  </a:moveTo>
                  <a:cubicBezTo>
                    <a:pt x="34" y="0"/>
                    <a:pt x="51" y="11"/>
                    <a:pt x="50" y="27"/>
                  </a:cubicBezTo>
                  <a:cubicBezTo>
                    <a:pt x="49" y="42"/>
                    <a:pt x="36" y="53"/>
                    <a:pt x="22" y="51"/>
                  </a:cubicBezTo>
                  <a:cubicBezTo>
                    <a:pt x="11" y="50"/>
                    <a:pt x="3" y="40"/>
                    <a:pt x="2" y="30"/>
                  </a:cubicBezTo>
                  <a:cubicBezTo>
                    <a:pt x="0" y="18"/>
                    <a:pt x="7" y="7"/>
                    <a:pt x="19"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757" name="Freeform 85"/>
            <p:cNvSpPr>
              <a:spLocks/>
            </p:cNvSpPr>
            <p:nvPr/>
          </p:nvSpPr>
          <p:spPr bwMode="auto">
            <a:xfrm>
              <a:off x="-3984" y="5844"/>
              <a:ext cx="123" cy="115"/>
            </a:xfrm>
            <a:custGeom>
              <a:avLst/>
              <a:gdLst/>
              <a:ahLst/>
              <a:cxnLst>
                <a:cxn ang="0">
                  <a:pos x="22" y="3"/>
                </a:cxn>
                <a:cxn ang="0">
                  <a:pos x="51" y="28"/>
                </a:cxn>
                <a:cxn ang="0">
                  <a:pos x="32" y="47"/>
                </a:cxn>
                <a:cxn ang="0">
                  <a:pos x="7" y="36"/>
                </a:cxn>
                <a:cxn ang="0">
                  <a:pos x="22" y="3"/>
                </a:cxn>
              </a:cxnLst>
              <a:rect l="0" t="0" r="r" b="b"/>
              <a:pathLst>
                <a:path w="52" h="49">
                  <a:moveTo>
                    <a:pt x="22" y="3"/>
                  </a:moveTo>
                  <a:cubicBezTo>
                    <a:pt x="38" y="0"/>
                    <a:pt x="52" y="11"/>
                    <a:pt x="51" y="28"/>
                  </a:cubicBezTo>
                  <a:cubicBezTo>
                    <a:pt x="50" y="38"/>
                    <a:pt x="42" y="46"/>
                    <a:pt x="32" y="47"/>
                  </a:cubicBezTo>
                  <a:cubicBezTo>
                    <a:pt x="22" y="49"/>
                    <a:pt x="12" y="45"/>
                    <a:pt x="7" y="36"/>
                  </a:cubicBezTo>
                  <a:cubicBezTo>
                    <a:pt x="0" y="23"/>
                    <a:pt x="7" y="6"/>
                    <a:pt x="22"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58" name="Freeform 86"/>
            <p:cNvSpPr>
              <a:spLocks/>
            </p:cNvSpPr>
            <p:nvPr/>
          </p:nvSpPr>
          <p:spPr bwMode="auto">
            <a:xfrm>
              <a:off x="4878" y="5851"/>
              <a:ext cx="119" cy="104"/>
            </a:xfrm>
            <a:custGeom>
              <a:avLst/>
              <a:gdLst/>
              <a:ahLst/>
              <a:cxnLst>
                <a:cxn ang="0">
                  <a:pos x="20" y="2"/>
                </a:cxn>
                <a:cxn ang="0">
                  <a:pos x="45" y="9"/>
                </a:cxn>
                <a:cxn ang="0">
                  <a:pos x="49" y="27"/>
                </a:cxn>
                <a:cxn ang="0">
                  <a:pos x="29" y="43"/>
                </a:cxn>
                <a:cxn ang="0">
                  <a:pos x="7" y="32"/>
                </a:cxn>
                <a:cxn ang="0">
                  <a:pos x="20" y="2"/>
                </a:cxn>
              </a:cxnLst>
              <a:rect l="0" t="0" r="r" b="b"/>
              <a:pathLst>
                <a:path w="50" h="44">
                  <a:moveTo>
                    <a:pt x="20" y="2"/>
                  </a:moveTo>
                  <a:cubicBezTo>
                    <a:pt x="28" y="0"/>
                    <a:pt x="39" y="2"/>
                    <a:pt x="45" y="9"/>
                  </a:cubicBezTo>
                  <a:cubicBezTo>
                    <a:pt x="49" y="13"/>
                    <a:pt x="50" y="21"/>
                    <a:pt x="49" y="27"/>
                  </a:cubicBezTo>
                  <a:cubicBezTo>
                    <a:pt x="47" y="36"/>
                    <a:pt x="38" y="42"/>
                    <a:pt x="29" y="43"/>
                  </a:cubicBezTo>
                  <a:cubicBezTo>
                    <a:pt x="21" y="44"/>
                    <a:pt x="11" y="41"/>
                    <a:pt x="7" y="32"/>
                  </a:cubicBezTo>
                  <a:cubicBezTo>
                    <a:pt x="0" y="20"/>
                    <a:pt x="7" y="6"/>
                    <a:pt x="20"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59" name="Freeform 87"/>
            <p:cNvSpPr>
              <a:spLocks/>
            </p:cNvSpPr>
            <p:nvPr/>
          </p:nvSpPr>
          <p:spPr bwMode="auto">
            <a:xfrm>
              <a:off x="-2626" y="5841"/>
              <a:ext cx="132" cy="118"/>
            </a:xfrm>
            <a:custGeom>
              <a:avLst/>
              <a:gdLst/>
              <a:ahLst/>
              <a:cxnLst>
                <a:cxn ang="0">
                  <a:pos x="23" y="7"/>
                </a:cxn>
                <a:cxn ang="0">
                  <a:pos x="25" y="46"/>
                </a:cxn>
                <a:cxn ang="0">
                  <a:pos x="23" y="7"/>
                </a:cxn>
              </a:cxnLst>
              <a:rect l="0" t="0" r="r" b="b"/>
              <a:pathLst>
                <a:path w="56" h="50">
                  <a:moveTo>
                    <a:pt x="23" y="7"/>
                  </a:moveTo>
                  <a:cubicBezTo>
                    <a:pt x="56" y="0"/>
                    <a:pt x="55" y="50"/>
                    <a:pt x="25" y="46"/>
                  </a:cubicBezTo>
                  <a:cubicBezTo>
                    <a:pt x="9" y="44"/>
                    <a:pt x="0" y="13"/>
                    <a:pt x="23"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60" name="Freeform 88"/>
            <p:cNvSpPr>
              <a:spLocks/>
            </p:cNvSpPr>
            <p:nvPr/>
          </p:nvSpPr>
          <p:spPr bwMode="auto">
            <a:xfrm>
              <a:off x="-3283" y="5860"/>
              <a:ext cx="90" cy="90"/>
            </a:xfrm>
            <a:custGeom>
              <a:avLst/>
              <a:gdLst/>
              <a:ahLst/>
              <a:cxnLst>
                <a:cxn ang="0">
                  <a:pos x="14" y="1"/>
                </a:cxn>
                <a:cxn ang="0">
                  <a:pos x="32" y="4"/>
                </a:cxn>
                <a:cxn ang="0">
                  <a:pos x="38" y="18"/>
                </a:cxn>
                <a:cxn ang="0">
                  <a:pos x="20" y="37"/>
                </a:cxn>
                <a:cxn ang="0">
                  <a:pos x="7" y="34"/>
                </a:cxn>
                <a:cxn ang="0">
                  <a:pos x="1" y="22"/>
                </a:cxn>
                <a:cxn ang="0">
                  <a:pos x="2" y="8"/>
                </a:cxn>
                <a:cxn ang="0">
                  <a:pos x="14" y="1"/>
                </a:cxn>
              </a:cxnLst>
              <a:rect l="0" t="0" r="r" b="b"/>
              <a:pathLst>
                <a:path w="38" h="38">
                  <a:moveTo>
                    <a:pt x="14" y="1"/>
                  </a:moveTo>
                  <a:cubicBezTo>
                    <a:pt x="20" y="0"/>
                    <a:pt x="27" y="1"/>
                    <a:pt x="32" y="4"/>
                  </a:cubicBezTo>
                  <a:cubicBezTo>
                    <a:pt x="36" y="7"/>
                    <a:pt x="38" y="13"/>
                    <a:pt x="38" y="18"/>
                  </a:cubicBezTo>
                  <a:cubicBezTo>
                    <a:pt x="37" y="27"/>
                    <a:pt x="29" y="35"/>
                    <a:pt x="20" y="37"/>
                  </a:cubicBezTo>
                  <a:cubicBezTo>
                    <a:pt x="15" y="38"/>
                    <a:pt x="11" y="37"/>
                    <a:pt x="7" y="34"/>
                  </a:cubicBezTo>
                  <a:cubicBezTo>
                    <a:pt x="3" y="32"/>
                    <a:pt x="2" y="26"/>
                    <a:pt x="1" y="22"/>
                  </a:cubicBezTo>
                  <a:cubicBezTo>
                    <a:pt x="0" y="18"/>
                    <a:pt x="0" y="13"/>
                    <a:pt x="2" y="8"/>
                  </a:cubicBezTo>
                  <a:cubicBezTo>
                    <a:pt x="4" y="3"/>
                    <a:pt x="9" y="2"/>
                    <a:pt x="14"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761" name="Freeform 89"/>
            <p:cNvSpPr>
              <a:spLocks/>
            </p:cNvSpPr>
            <p:nvPr/>
          </p:nvSpPr>
          <p:spPr bwMode="auto">
            <a:xfrm>
              <a:off x="3534" y="5860"/>
              <a:ext cx="90" cy="85"/>
            </a:xfrm>
            <a:custGeom>
              <a:avLst/>
              <a:gdLst/>
              <a:ahLst/>
              <a:cxnLst>
                <a:cxn ang="0">
                  <a:pos x="13" y="3"/>
                </a:cxn>
                <a:cxn ang="0">
                  <a:pos x="37" y="13"/>
                </a:cxn>
                <a:cxn ang="0">
                  <a:pos x="26" y="34"/>
                </a:cxn>
                <a:cxn ang="0">
                  <a:pos x="6" y="28"/>
                </a:cxn>
                <a:cxn ang="0">
                  <a:pos x="13" y="3"/>
                </a:cxn>
              </a:cxnLst>
              <a:rect l="0" t="0" r="r" b="b"/>
              <a:pathLst>
                <a:path w="38" h="36">
                  <a:moveTo>
                    <a:pt x="13" y="3"/>
                  </a:moveTo>
                  <a:cubicBezTo>
                    <a:pt x="22" y="0"/>
                    <a:pt x="34" y="2"/>
                    <a:pt x="37" y="13"/>
                  </a:cubicBezTo>
                  <a:cubicBezTo>
                    <a:pt x="38" y="22"/>
                    <a:pt x="35" y="31"/>
                    <a:pt x="26" y="34"/>
                  </a:cubicBezTo>
                  <a:cubicBezTo>
                    <a:pt x="19" y="36"/>
                    <a:pt x="11" y="34"/>
                    <a:pt x="6" y="28"/>
                  </a:cubicBezTo>
                  <a:cubicBezTo>
                    <a:pt x="0" y="20"/>
                    <a:pt x="3" y="7"/>
                    <a:pt x="13"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62" name="Freeform 90"/>
            <p:cNvSpPr>
              <a:spLocks/>
            </p:cNvSpPr>
            <p:nvPr/>
          </p:nvSpPr>
          <p:spPr bwMode="auto">
            <a:xfrm>
              <a:off x="-3047" y="5865"/>
              <a:ext cx="81" cy="90"/>
            </a:xfrm>
            <a:custGeom>
              <a:avLst/>
              <a:gdLst/>
              <a:ahLst/>
              <a:cxnLst>
                <a:cxn ang="0">
                  <a:pos x="11" y="7"/>
                </a:cxn>
                <a:cxn ang="0">
                  <a:pos x="6" y="24"/>
                </a:cxn>
                <a:cxn ang="0">
                  <a:pos x="11" y="7"/>
                </a:cxn>
              </a:cxnLst>
              <a:rect l="0" t="0" r="r" b="b"/>
              <a:pathLst>
                <a:path w="34" h="38">
                  <a:moveTo>
                    <a:pt x="11" y="7"/>
                  </a:moveTo>
                  <a:cubicBezTo>
                    <a:pt x="34" y="0"/>
                    <a:pt x="20" y="38"/>
                    <a:pt x="6" y="24"/>
                  </a:cubicBezTo>
                  <a:cubicBezTo>
                    <a:pt x="0" y="18"/>
                    <a:pt x="5" y="8"/>
                    <a:pt x="11"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63" name="Freeform 91"/>
            <p:cNvSpPr>
              <a:spLocks/>
            </p:cNvSpPr>
            <p:nvPr/>
          </p:nvSpPr>
          <p:spPr bwMode="auto">
            <a:xfrm>
              <a:off x="-4180" y="5886"/>
              <a:ext cx="61" cy="40"/>
            </a:xfrm>
            <a:custGeom>
              <a:avLst/>
              <a:gdLst/>
              <a:ahLst/>
              <a:cxnLst>
                <a:cxn ang="0">
                  <a:pos x="11" y="3"/>
                </a:cxn>
                <a:cxn ang="0">
                  <a:pos x="19" y="4"/>
                </a:cxn>
                <a:cxn ang="0">
                  <a:pos x="11" y="3"/>
                </a:cxn>
              </a:cxnLst>
              <a:rect l="0" t="0" r="r" b="b"/>
              <a:pathLst>
                <a:path w="26" h="17">
                  <a:moveTo>
                    <a:pt x="11" y="3"/>
                  </a:moveTo>
                  <a:cubicBezTo>
                    <a:pt x="14" y="0"/>
                    <a:pt x="18" y="1"/>
                    <a:pt x="19" y="4"/>
                  </a:cubicBezTo>
                  <a:cubicBezTo>
                    <a:pt x="26" y="17"/>
                    <a:pt x="0" y="11"/>
                    <a:pt x="11" y="3"/>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64" name="Freeform 92"/>
            <p:cNvSpPr>
              <a:spLocks/>
            </p:cNvSpPr>
            <p:nvPr/>
          </p:nvSpPr>
          <p:spPr bwMode="auto">
            <a:xfrm>
              <a:off x="-68" y="5874"/>
              <a:ext cx="31" cy="52"/>
            </a:xfrm>
            <a:custGeom>
              <a:avLst/>
              <a:gdLst/>
              <a:ahLst/>
              <a:cxnLst>
                <a:cxn ang="0">
                  <a:pos x="2" y="9"/>
                </a:cxn>
                <a:cxn ang="0">
                  <a:pos x="2" y="16"/>
                </a:cxn>
                <a:cxn ang="0">
                  <a:pos x="2" y="9"/>
                </a:cxn>
              </a:cxnLst>
              <a:rect l="0" t="0" r="r" b="b"/>
              <a:pathLst>
                <a:path w="13" h="22">
                  <a:moveTo>
                    <a:pt x="2" y="9"/>
                  </a:moveTo>
                  <a:cubicBezTo>
                    <a:pt x="10" y="0"/>
                    <a:pt x="13" y="22"/>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65" name="Freeform 93"/>
            <p:cNvSpPr>
              <a:spLocks/>
            </p:cNvSpPr>
            <p:nvPr/>
          </p:nvSpPr>
          <p:spPr bwMode="auto">
            <a:xfrm>
              <a:off x="3712" y="6028"/>
              <a:ext cx="205" cy="208"/>
            </a:xfrm>
            <a:custGeom>
              <a:avLst/>
              <a:gdLst/>
              <a:ahLst/>
              <a:cxnLst>
                <a:cxn ang="0">
                  <a:pos x="36" y="3"/>
                </a:cxn>
                <a:cxn ang="0">
                  <a:pos x="80" y="26"/>
                </a:cxn>
                <a:cxn ang="0">
                  <a:pos x="70" y="74"/>
                </a:cxn>
                <a:cxn ang="0">
                  <a:pos x="24" y="81"/>
                </a:cxn>
                <a:cxn ang="0">
                  <a:pos x="2" y="54"/>
                </a:cxn>
                <a:cxn ang="0">
                  <a:pos x="6" y="22"/>
                </a:cxn>
                <a:cxn ang="0">
                  <a:pos x="36" y="3"/>
                </a:cxn>
              </a:cxnLst>
              <a:rect l="0" t="0" r="r" b="b"/>
              <a:pathLst>
                <a:path w="87" h="88">
                  <a:moveTo>
                    <a:pt x="36" y="3"/>
                  </a:moveTo>
                  <a:cubicBezTo>
                    <a:pt x="54" y="0"/>
                    <a:pt x="73" y="9"/>
                    <a:pt x="80" y="26"/>
                  </a:cubicBezTo>
                  <a:cubicBezTo>
                    <a:pt x="87" y="42"/>
                    <a:pt x="83" y="62"/>
                    <a:pt x="70" y="74"/>
                  </a:cubicBezTo>
                  <a:cubicBezTo>
                    <a:pt x="57" y="85"/>
                    <a:pt x="39" y="88"/>
                    <a:pt x="24" y="81"/>
                  </a:cubicBezTo>
                  <a:cubicBezTo>
                    <a:pt x="13" y="76"/>
                    <a:pt x="5" y="66"/>
                    <a:pt x="2" y="54"/>
                  </a:cubicBezTo>
                  <a:cubicBezTo>
                    <a:pt x="0" y="44"/>
                    <a:pt x="0" y="32"/>
                    <a:pt x="6" y="22"/>
                  </a:cubicBezTo>
                  <a:cubicBezTo>
                    <a:pt x="12" y="11"/>
                    <a:pt x="23" y="4"/>
                    <a:pt x="36"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66" name="Freeform 94"/>
            <p:cNvSpPr>
              <a:spLocks/>
            </p:cNvSpPr>
            <p:nvPr/>
          </p:nvSpPr>
          <p:spPr bwMode="auto">
            <a:xfrm>
              <a:off x="8930" y="6030"/>
              <a:ext cx="207" cy="206"/>
            </a:xfrm>
            <a:custGeom>
              <a:avLst/>
              <a:gdLst/>
              <a:ahLst/>
              <a:cxnLst>
                <a:cxn ang="0">
                  <a:pos x="39" y="3"/>
                </a:cxn>
                <a:cxn ang="0">
                  <a:pos x="81" y="27"/>
                </a:cxn>
                <a:cxn ang="0">
                  <a:pos x="65" y="76"/>
                </a:cxn>
                <a:cxn ang="0">
                  <a:pos x="18" y="71"/>
                </a:cxn>
                <a:cxn ang="0">
                  <a:pos x="10" y="21"/>
                </a:cxn>
                <a:cxn ang="0">
                  <a:pos x="39" y="3"/>
                </a:cxn>
              </a:cxnLst>
              <a:rect l="0" t="0" r="r" b="b"/>
              <a:pathLst>
                <a:path w="88" h="87">
                  <a:moveTo>
                    <a:pt x="39" y="3"/>
                  </a:moveTo>
                  <a:cubicBezTo>
                    <a:pt x="57" y="0"/>
                    <a:pt x="75" y="11"/>
                    <a:pt x="81" y="27"/>
                  </a:cubicBezTo>
                  <a:cubicBezTo>
                    <a:pt x="88" y="45"/>
                    <a:pt x="81" y="66"/>
                    <a:pt x="65" y="76"/>
                  </a:cubicBezTo>
                  <a:cubicBezTo>
                    <a:pt x="49" y="87"/>
                    <a:pt x="31" y="84"/>
                    <a:pt x="18" y="71"/>
                  </a:cubicBezTo>
                  <a:cubicBezTo>
                    <a:pt x="4" y="58"/>
                    <a:pt x="0" y="38"/>
                    <a:pt x="10" y="21"/>
                  </a:cubicBezTo>
                  <a:cubicBezTo>
                    <a:pt x="16" y="11"/>
                    <a:pt x="27" y="4"/>
                    <a:pt x="39"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67" name="Freeform 95"/>
            <p:cNvSpPr>
              <a:spLocks/>
            </p:cNvSpPr>
            <p:nvPr/>
          </p:nvSpPr>
          <p:spPr bwMode="auto">
            <a:xfrm>
              <a:off x="-2654" y="6035"/>
              <a:ext cx="191" cy="194"/>
            </a:xfrm>
            <a:custGeom>
              <a:avLst/>
              <a:gdLst/>
              <a:ahLst/>
              <a:cxnLst>
                <a:cxn ang="0">
                  <a:pos x="35" y="3"/>
                </a:cxn>
                <a:cxn ang="0">
                  <a:pos x="76" y="25"/>
                </a:cxn>
                <a:cxn ang="0">
                  <a:pos x="69" y="65"/>
                </a:cxn>
                <a:cxn ang="0">
                  <a:pos x="9" y="63"/>
                </a:cxn>
                <a:cxn ang="0">
                  <a:pos x="4" y="27"/>
                </a:cxn>
                <a:cxn ang="0">
                  <a:pos x="35" y="3"/>
                </a:cxn>
              </a:cxnLst>
              <a:rect l="0" t="0" r="r" b="b"/>
              <a:pathLst>
                <a:path w="81" h="82">
                  <a:moveTo>
                    <a:pt x="35" y="3"/>
                  </a:moveTo>
                  <a:cubicBezTo>
                    <a:pt x="52" y="0"/>
                    <a:pt x="69" y="9"/>
                    <a:pt x="76" y="25"/>
                  </a:cubicBezTo>
                  <a:cubicBezTo>
                    <a:pt x="81" y="38"/>
                    <a:pt x="79" y="55"/>
                    <a:pt x="69" y="65"/>
                  </a:cubicBezTo>
                  <a:cubicBezTo>
                    <a:pt x="54" y="82"/>
                    <a:pt x="23" y="81"/>
                    <a:pt x="9" y="63"/>
                  </a:cubicBezTo>
                  <a:cubicBezTo>
                    <a:pt x="2" y="53"/>
                    <a:pt x="0" y="39"/>
                    <a:pt x="4" y="27"/>
                  </a:cubicBezTo>
                  <a:cubicBezTo>
                    <a:pt x="8" y="13"/>
                    <a:pt x="20" y="5"/>
                    <a:pt x="35"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68" name="Freeform 96"/>
            <p:cNvSpPr>
              <a:spLocks/>
            </p:cNvSpPr>
            <p:nvPr/>
          </p:nvSpPr>
          <p:spPr bwMode="auto">
            <a:xfrm>
              <a:off x="1427" y="6037"/>
              <a:ext cx="206" cy="192"/>
            </a:xfrm>
            <a:custGeom>
              <a:avLst/>
              <a:gdLst/>
              <a:ahLst/>
              <a:cxnLst>
                <a:cxn ang="0">
                  <a:pos x="39" y="2"/>
                </a:cxn>
                <a:cxn ang="0">
                  <a:pos x="79" y="23"/>
                </a:cxn>
                <a:cxn ang="0">
                  <a:pos x="67" y="70"/>
                </a:cxn>
                <a:cxn ang="0">
                  <a:pos x="19" y="68"/>
                </a:cxn>
                <a:cxn ang="0">
                  <a:pos x="12" y="18"/>
                </a:cxn>
                <a:cxn ang="0">
                  <a:pos x="39" y="2"/>
                </a:cxn>
              </a:cxnLst>
              <a:rect l="0" t="0" r="r" b="b"/>
              <a:pathLst>
                <a:path w="87" h="81">
                  <a:moveTo>
                    <a:pt x="39" y="2"/>
                  </a:moveTo>
                  <a:cubicBezTo>
                    <a:pt x="55" y="0"/>
                    <a:pt x="72" y="7"/>
                    <a:pt x="79" y="23"/>
                  </a:cubicBezTo>
                  <a:cubicBezTo>
                    <a:pt x="87" y="39"/>
                    <a:pt x="82" y="59"/>
                    <a:pt x="67" y="70"/>
                  </a:cubicBezTo>
                  <a:cubicBezTo>
                    <a:pt x="53" y="80"/>
                    <a:pt x="32" y="81"/>
                    <a:pt x="19" y="68"/>
                  </a:cubicBezTo>
                  <a:cubicBezTo>
                    <a:pt x="6" y="55"/>
                    <a:pt x="0" y="35"/>
                    <a:pt x="12" y="18"/>
                  </a:cubicBezTo>
                  <a:cubicBezTo>
                    <a:pt x="18" y="9"/>
                    <a:pt x="28" y="3"/>
                    <a:pt x="39"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69" name="Freeform 97"/>
            <p:cNvSpPr>
              <a:spLocks/>
            </p:cNvSpPr>
            <p:nvPr/>
          </p:nvSpPr>
          <p:spPr bwMode="auto">
            <a:xfrm>
              <a:off x="9168" y="6035"/>
              <a:ext cx="191" cy="194"/>
            </a:xfrm>
            <a:custGeom>
              <a:avLst/>
              <a:gdLst/>
              <a:ahLst/>
              <a:cxnLst>
                <a:cxn ang="0">
                  <a:pos x="34" y="3"/>
                </a:cxn>
                <a:cxn ang="0">
                  <a:pos x="76" y="28"/>
                </a:cxn>
                <a:cxn ang="0">
                  <a:pos x="61" y="72"/>
                </a:cxn>
                <a:cxn ang="0">
                  <a:pos x="19" y="74"/>
                </a:cxn>
                <a:cxn ang="0">
                  <a:pos x="2" y="45"/>
                </a:cxn>
                <a:cxn ang="0">
                  <a:pos x="34" y="3"/>
                </a:cxn>
              </a:cxnLst>
              <a:rect l="0" t="0" r="r" b="b"/>
              <a:pathLst>
                <a:path w="81" h="82">
                  <a:moveTo>
                    <a:pt x="34" y="3"/>
                  </a:moveTo>
                  <a:cubicBezTo>
                    <a:pt x="52" y="0"/>
                    <a:pt x="71" y="9"/>
                    <a:pt x="76" y="28"/>
                  </a:cubicBezTo>
                  <a:cubicBezTo>
                    <a:pt x="81" y="44"/>
                    <a:pt x="74" y="62"/>
                    <a:pt x="61" y="72"/>
                  </a:cubicBezTo>
                  <a:cubicBezTo>
                    <a:pt x="49" y="81"/>
                    <a:pt x="32" y="82"/>
                    <a:pt x="19" y="74"/>
                  </a:cubicBezTo>
                  <a:cubicBezTo>
                    <a:pt x="10" y="67"/>
                    <a:pt x="4" y="56"/>
                    <a:pt x="2" y="45"/>
                  </a:cubicBezTo>
                  <a:cubicBezTo>
                    <a:pt x="0" y="24"/>
                    <a:pt x="13" y="6"/>
                    <a:pt x="34"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70" name="Freeform 98"/>
            <p:cNvSpPr>
              <a:spLocks/>
            </p:cNvSpPr>
            <p:nvPr/>
          </p:nvSpPr>
          <p:spPr bwMode="auto">
            <a:xfrm>
              <a:off x="4616" y="6037"/>
              <a:ext cx="196" cy="189"/>
            </a:xfrm>
            <a:custGeom>
              <a:avLst/>
              <a:gdLst/>
              <a:ahLst/>
              <a:cxnLst>
                <a:cxn ang="0">
                  <a:pos x="31" y="4"/>
                </a:cxn>
                <a:cxn ang="0">
                  <a:pos x="77" y="24"/>
                </a:cxn>
                <a:cxn ang="0">
                  <a:pos x="62" y="72"/>
                </a:cxn>
                <a:cxn ang="0">
                  <a:pos x="16" y="66"/>
                </a:cxn>
                <a:cxn ang="0">
                  <a:pos x="10" y="20"/>
                </a:cxn>
                <a:cxn ang="0">
                  <a:pos x="31" y="4"/>
                </a:cxn>
              </a:cxnLst>
              <a:rect l="0" t="0" r="r" b="b"/>
              <a:pathLst>
                <a:path w="83" h="80">
                  <a:moveTo>
                    <a:pt x="31" y="4"/>
                  </a:moveTo>
                  <a:cubicBezTo>
                    <a:pt x="49" y="0"/>
                    <a:pt x="70" y="6"/>
                    <a:pt x="77" y="24"/>
                  </a:cubicBezTo>
                  <a:cubicBezTo>
                    <a:pt x="83" y="40"/>
                    <a:pt x="76" y="62"/>
                    <a:pt x="62" y="72"/>
                  </a:cubicBezTo>
                  <a:cubicBezTo>
                    <a:pt x="48" y="80"/>
                    <a:pt x="28" y="77"/>
                    <a:pt x="16" y="66"/>
                  </a:cubicBezTo>
                  <a:cubicBezTo>
                    <a:pt x="4" y="55"/>
                    <a:pt x="0" y="34"/>
                    <a:pt x="10" y="20"/>
                  </a:cubicBezTo>
                  <a:cubicBezTo>
                    <a:pt x="15" y="12"/>
                    <a:pt x="22" y="6"/>
                    <a:pt x="31"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771" name="Freeform 99"/>
            <p:cNvSpPr>
              <a:spLocks/>
            </p:cNvSpPr>
            <p:nvPr/>
          </p:nvSpPr>
          <p:spPr bwMode="auto">
            <a:xfrm>
              <a:off x="3953" y="6044"/>
              <a:ext cx="167" cy="173"/>
            </a:xfrm>
            <a:custGeom>
              <a:avLst/>
              <a:gdLst/>
              <a:ahLst/>
              <a:cxnLst>
                <a:cxn ang="0">
                  <a:pos x="27" y="4"/>
                </a:cxn>
                <a:cxn ang="0">
                  <a:pos x="67" y="26"/>
                </a:cxn>
                <a:cxn ang="0">
                  <a:pos x="49" y="67"/>
                </a:cxn>
                <a:cxn ang="0">
                  <a:pos x="9" y="58"/>
                </a:cxn>
                <a:cxn ang="0">
                  <a:pos x="4" y="23"/>
                </a:cxn>
                <a:cxn ang="0">
                  <a:pos x="27" y="4"/>
                </a:cxn>
              </a:cxnLst>
              <a:rect l="0" t="0" r="r" b="b"/>
              <a:pathLst>
                <a:path w="71" h="73">
                  <a:moveTo>
                    <a:pt x="27" y="4"/>
                  </a:moveTo>
                  <a:cubicBezTo>
                    <a:pt x="44" y="0"/>
                    <a:pt x="63" y="8"/>
                    <a:pt x="67" y="26"/>
                  </a:cubicBezTo>
                  <a:cubicBezTo>
                    <a:pt x="71" y="42"/>
                    <a:pt x="64" y="60"/>
                    <a:pt x="49" y="67"/>
                  </a:cubicBezTo>
                  <a:cubicBezTo>
                    <a:pt x="35" y="73"/>
                    <a:pt x="18" y="70"/>
                    <a:pt x="9" y="58"/>
                  </a:cubicBezTo>
                  <a:cubicBezTo>
                    <a:pt x="2" y="48"/>
                    <a:pt x="0" y="34"/>
                    <a:pt x="4" y="23"/>
                  </a:cubicBezTo>
                  <a:cubicBezTo>
                    <a:pt x="8" y="13"/>
                    <a:pt x="17" y="6"/>
                    <a:pt x="27"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772" name="Freeform 100"/>
            <p:cNvSpPr>
              <a:spLocks/>
            </p:cNvSpPr>
            <p:nvPr/>
          </p:nvSpPr>
          <p:spPr bwMode="auto">
            <a:xfrm>
              <a:off x="-4230" y="6052"/>
              <a:ext cx="158" cy="153"/>
            </a:xfrm>
            <a:custGeom>
              <a:avLst/>
              <a:gdLst/>
              <a:ahLst/>
              <a:cxnLst>
                <a:cxn ang="0">
                  <a:pos x="32" y="2"/>
                </a:cxn>
                <a:cxn ang="0">
                  <a:pos x="67" y="31"/>
                </a:cxn>
                <a:cxn ang="0">
                  <a:pos x="49" y="61"/>
                </a:cxn>
                <a:cxn ang="0">
                  <a:pos x="17" y="59"/>
                </a:cxn>
                <a:cxn ang="0">
                  <a:pos x="3" y="25"/>
                </a:cxn>
                <a:cxn ang="0">
                  <a:pos x="32" y="2"/>
                </a:cxn>
              </a:cxnLst>
              <a:rect l="0" t="0" r="r" b="b"/>
              <a:pathLst>
                <a:path w="67" h="65">
                  <a:moveTo>
                    <a:pt x="32" y="2"/>
                  </a:moveTo>
                  <a:cubicBezTo>
                    <a:pt x="50" y="0"/>
                    <a:pt x="66" y="13"/>
                    <a:pt x="67" y="31"/>
                  </a:cubicBezTo>
                  <a:cubicBezTo>
                    <a:pt x="67" y="44"/>
                    <a:pt x="61" y="56"/>
                    <a:pt x="49" y="61"/>
                  </a:cubicBezTo>
                  <a:cubicBezTo>
                    <a:pt x="39" y="65"/>
                    <a:pt x="26" y="65"/>
                    <a:pt x="17" y="59"/>
                  </a:cubicBezTo>
                  <a:cubicBezTo>
                    <a:pt x="5" y="52"/>
                    <a:pt x="0" y="38"/>
                    <a:pt x="3" y="25"/>
                  </a:cubicBezTo>
                  <a:cubicBezTo>
                    <a:pt x="7" y="12"/>
                    <a:pt x="19" y="3"/>
                    <a:pt x="32"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73" name="Freeform 101"/>
            <p:cNvSpPr>
              <a:spLocks/>
            </p:cNvSpPr>
            <p:nvPr/>
          </p:nvSpPr>
          <p:spPr bwMode="auto">
            <a:xfrm>
              <a:off x="3045" y="6052"/>
              <a:ext cx="159" cy="153"/>
            </a:xfrm>
            <a:custGeom>
              <a:avLst/>
              <a:gdLst/>
              <a:ahLst/>
              <a:cxnLst>
                <a:cxn ang="0">
                  <a:pos x="33" y="2"/>
                </a:cxn>
                <a:cxn ang="0">
                  <a:pos x="67" y="33"/>
                </a:cxn>
                <a:cxn ang="0">
                  <a:pos x="48" y="61"/>
                </a:cxn>
                <a:cxn ang="0">
                  <a:pos x="16" y="58"/>
                </a:cxn>
                <a:cxn ang="0">
                  <a:pos x="5" y="22"/>
                </a:cxn>
                <a:cxn ang="0">
                  <a:pos x="33" y="2"/>
                </a:cxn>
              </a:cxnLst>
              <a:rect l="0" t="0" r="r" b="b"/>
              <a:pathLst>
                <a:path w="67" h="65">
                  <a:moveTo>
                    <a:pt x="33" y="2"/>
                  </a:moveTo>
                  <a:cubicBezTo>
                    <a:pt x="51" y="0"/>
                    <a:pt x="67" y="15"/>
                    <a:pt x="67" y="33"/>
                  </a:cubicBezTo>
                  <a:cubicBezTo>
                    <a:pt x="67" y="46"/>
                    <a:pt x="60" y="57"/>
                    <a:pt x="48" y="61"/>
                  </a:cubicBezTo>
                  <a:cubicBezTo>
                    <a:pt x="38" y="65"/>
                    <a:pt x="25" y="64"/>
                    <a:pt x="16" y="58"/>
                  </a:cubicBezTo>
                  <a:cubicBezTo>
                    <a:pt x="4" y="50"/>
                    <a:pt x="0" y="35"/>
                    <a:pt x="5" y="22"/>
                  </a:cubicBezTo>
                  <a:cubicBezTo>
                    <a:pt x="9" y="10"/>
                    <a:pt x="21" y="3"/>
                    <a:pt x="33"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74" name="Freeform 102"/>
            <p:cNvSpPr>
              <a:spLocks/>
            </p:cNvSpPr>
            <p:nvPr/>
          </p:nvSpPr>
          <p:spPr bwMode="auto">
            <a:xfrm>
              <a:off x="9634" y="6052"/>
              <a:ext cx="158" cy="153"/>
            </a:xfrm>
            <a:custGeom>
              <a:avLst/>
              <a:gdLst/>
              <a:ahLst/>
              <a:cxnLst>
                <a:cxn ang="0">
                  <a:pos x="31" y="2"/>
                </a:cxn>
                <a:cxn ang="0">
                  <a:pos x="67" y="32"/>
                </a:cxn>
                <a:cxn ang="0">
                  <a:pos x="48" y="61"/>
                </a:cxn>
                <a:cxn ang="0">
                  <a:pos x="16" y="59"/>
                </a:cxn>
                <a:cxn ang="0">
                  <a:pos x="4" y="23"/>
                </a:cxn>
                <a:cxn ang="0">
                  <a:pos x="31" y="2"/>
                </a:cxn>
              </a:cxnLst>
              <a:rect l="0" t="0" r="r" b="b"/>
              <a:pathLst>
                <a:path w="67" h="65">
                  <a:moveTo>
                    <a:pt x="31" y="2"/>
                  </a:moveTo>
                  <a:cubicBezTo>
                    <a:pt x="49" y="0"/>
                    <a:pt x="66" y="14"/>
                    <a:pt x="67" y="32"/>
                  </a:cubicBezTo>
                  <a:cubicBezTo>
                    <a:pt x="67" y="45"/>
                    <a:pt x="60" y="56"/>
                    <a:pt x="48" y="61"/>
                  </a:cubicBezTo>
                  <a:cubicBezTo>
                    <a:pt x="38" y="65"/>
                    <a:pt x="25" y="65"/>
                    <a:pt x="16" y="59"/>
                  </a:cubicBezTo>
                  <a:cubicBezTo>
                    <a:pt x="4" y="51"/>
                    <a:pt x="0" y="36"/>
                    <a:pt x="4" y="23"/>
                  </a:cubicBezTo>
                  <a:cubicBezTo>
                    <a:pt x="8" y="11"/>
                    <a:pt x="19" y="3"/>
                    <a:pt x="31"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75" name="Freeform 103"/>
            <p:cNvSpPr>
              <a:spLocks/>
            </p:cNvSpPr>
            <p:nvPr/>
          </p:nvSpPr>
          <p:spPr bwMode="auto">
            <a:xfrm>
              <a:off x="-132" y="6059"/>
              <a:ext cx="144" cy="146"/>
            </a:xfrm>
            <a:custGeom>
              <a:avLst/>
              <a:gdLst/>
              <a:ahLst/>
              <a:cxnLst>
                <a:cxn ang="0">
                  <a:pos x="24" y="3"/>
                </a:cxn>
                <a:cxn ang="0">
                  <a:pos x="53" y="11"/>
                </a:cxn>
                <a:cxn ang="0">
                  <a:pos x="59" y="38"/>
                </a:cxn>
                <a:cxn ang="0">
                  <a:pos x="40" y="58"/>
                </a:cxn>
                <a:cxn ang="0">
                  <a:pos x="4" y="38"/>
                </a:cxn>
                <a:cxn ang="0">
                  <a:pos x="24" y="3"/>
                </a:cxn>
              </a:cxnLst>
              <a:rect l="0" t="0" r="r" b="b"/>
              <a:pathLst>
                <a:path w="61" h="62">
                  <a:moveTo>
                    <a:pt x="24" y="3"/>
                  </a:moveTo>
                  <a:cubicBezTo>
                    <a:pt x="35" y="0"/>
                    <a:pt x="46" y="2"/>
                    <a:pt x="53" y="11"/>
                  </a:cubicBezTo>
                  <a:cubicBezTo>
                    <a:pt x="59" y="18"/>
                    <a:pt x="61" y="29"/>
                    <a:pt x="59" y="38"/>
                  </a:cubicBezTo>
                  <a:cubicBezTo>
                    <a:pt x="56" y="48"/>
                    <a:pt x="50" y="56"/>
                    <a:pt x="40" y="58"/>
                  </a:cubicBezTo>
                  <a:cubicBezTo>
                    <a:pt x="25" y="62"/>
                    <a:pt x="9" y="53"/>
                    <a:pt x="4" y="38"/>
                  </a:cubicBezTo>
                  <a:cubicBezTo>
                    <a:pt x="0" y="22"/>
                    <a:pt x="8" y="7"/>
                    <a:pt x="24"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76" name="Freeform 104"/>
            <p:cNvSpPr>
              <a:spLocks/>
            </p:cNvSpPr>
            <p:nvPr/>
          </p:nvSpPr>
          <p:spPr bwMode="auto">
            <a:xfrm>
              <a:off x="4437" y="6078"/>
              <a:ext cx="104" cy="101"/>
            </a:xfrm>
            <a:custGeom>
              <a:avLst/>
              <a:gdLst/>
              <a:ahLst/>
              <a:cxnLst>
                <a:cxn ang="0">
                  <a:pos x="20" y="2"/>
                </a:cxn>
                <a:cxn ang="0">
                  <a:pos x="43" y="24"/>
                </a:cxn>
                <a:cxn ang="0">
                  <a:pos x="24" y="42"/>
                </a:cxn>
                <a:cxn ang="0">
                  <a:pos x="2" y="29"/>
                </a:cxn>
                <a:cxn ang="0">
                  <a:pos x="4" y="11"/>
                </a:cxn>
                <a:cxn ang="0">
                  <a:pos x="20" y="2"/>
                </a:cxn>
              </a:cxnLst>
              <a:rect l="0" t="0" r="r" b="b"/>
              <a:pathLst>
                <a:path w="44" h="43">
                  <a:moveTo>
                    <a:pt x="20" y="2"/>
                  </a:moveTo>
                  <a:cubicBezTo>
                    <a:pt x="33" y="0"/>
                    <a:pt x="44" y="10"/>
                    <a:pt x="43" y="24"/>
                  </a:cubicBezTo>
                  <a:cubicBezTo>
                    <a:pt x="42" y="34"/>
                    <a:pt x="34" y="41"/>
                    <a:pt x="24" y="42"/>
                  </a:cubicBezTo>
                  <a:cubicBezTo>
                    <a:pt x="15" y="43"/>
                    <a:pt x="5" y="38"/>
                    <a:pt x="2" y="29"/>
                  </a:cubicBezTo>
                  <a:cubicBezTo>
                    <a:pt x="0" y="23"/>
                    <a:pt x="1" y="16"/>
                    <a:pt x="4" y="11"/>
                  </a:cubicBezTo>
                  <a:cubicBezTo>
                    <a:pt x="7" y="5"/>
                    <a:pt x="14" y="3"/>
                    <a:pt x="20"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77" name="Freeform 105"/>
            <p:cNvSpPr>
              <a:spLocks/>
            </p:cNvSpPr>
            <p:nvPr/>
          </p:nvSpPr>
          <p:spPr bwMode="auto">
            <a:xfrm>
              <a:off x="123" y="6087"/>
              <a:ext cx="93" cy="85"/>
            </a:xfrm>
            <a:custGeom>
              <a:avLst/>
              <a:gdLst/>
              <a:ahLst/>
              <a:cxnLst>
                <a:cxn ang="0">
                  <a:pos x="17" y="1"/>
                </a:cxn>
                <a:cxn ang="0">
                  <a:pos x="35" y="6"/>
                </a:cxn>
                <a:cxn ang="0">
                  <a:pos x="39" y="21"/>
                </a:cxn>
                <a:cxn ang="0">
                  <a:pos x="22" y="35"/>
                </a:cxn>
                <a:cxn ang="0">
                  <a:pos x="2" y="27"/>
                </a:cxn>
                <a:cxn ang="0">
                  <a:pos x="2" y="13"/>
                </a:cxn>
                <a:cxn ang="0">
                  <a:pos x="17" y="1"/>
                </a:cxn>
              </a:cxnLst>
              <a:rect l="0" t="0" r="r" b="b"/>
              <a:pathLst>
                <a:path w="39" h="36">
                  <a:moveTo>
                    <a:pt x="17" y="1"/>
                  </a:moveTo>
                  <a:cubicBezTo>
                    <a:pt x="23" y="0"/>
                    <a:pt x="31" y="0"/>
                    <a:pt x="35" y="6"/>
                  </a:cubicBezTo>
                  <a:cubicBezTo>
                    <a:pt x="38" y="10"/>
                    <a:pt x="39" y="16"/>
                    <a:pt x="39" y="21"/>
                  </a:cubicBezTo>
                  <a:cubicBezTo>
                    <a:pt x="37" y="29"/>
                    <a:pt x="30" y="34"/>
                    <a:pt x="22" y="35"/>
                  </a:cubicBezTo>
                  <a:cubicBezTo>
                    <a:pt x="15" y="36"/>
                    <a:pt x="6" y="34"/>
                    <a:pt x="2" y="27"/>
                  </a:cubicBezTo>
                  <a:cubicBezTo>
                    <a:pt x="0" y="23"/>
                    <a:pt x="0" y="18"/>
                    <a:pt x="2" y="13"/>
                  </a:cubicBezTo>
                  <a:cubicBezTo>
                    <a:pt x="4" y="6"/>
                    <a:pt x="9" y="2"/>
                    <a:pt x="17"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778" name="Freeform 106"/>
            <p:cNvSpPr>
              <a:spLocks/>
            </p:cNvSpPr>
            <p:nvPr/>
          </p:nvSpPr>
          <p:spPr bwMode="auto">
            <a:xfrm>
              <a:off x="4208" y="6080"/>
              <a:ext cx="108" cy="90"/>
            </a:xfrm>
            <a:custGeom>
              <a:avLst/>
              <a:gdLst/>
              <a:ahLst/>
              <a:cxnLst>
                <a:cxn ang="0">
                  <a:pos x="20" y="5"/>
                </a:cxn>
                <a:cxn ang="0">
                  <a:pos x="23" y="38"/>
                </a:cxn>
                <a:cxn ang="0">
                  <a:pos x="20" y="5"/>
                </a:cxn>
              </a:cxnLst>
              <a:rect l="0" t="0" r="r" b="b"/>
              <a:pathLst>
                <a:path w="46" h="38">
                  <a:moveTo>
                    <a:pt x="20" y="5"/>
                  </a:moveTo>
                  <a:cubicBezTo>
                    <a:pt x="45" y="0"/>
                    <a:pt x="46" y="38"/>
                    <a:pt x="23" y="38"/>
                  </a:cubicBezTo>
                  <a:cubicBezTo>
                    <a:pt x="3" y="38"/>
                    <a:pt x="0" y="9"/>
                    <a:pt x="20"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79" name="Freeform 107"/>
            <p:cNvSpPr>
              <a:spLocks/>
            </p:cNvSpPr>
            <p:nvPr/>
          </p:nvSpPr>
          <p:spPr bwMode="auto">
            <a:xfrm>
              <a:off x="9900" y="6080"/>
              <a:ext cx="85" cy="97"/>
            </a:xfrm>
            <a:custGeom>
              <a:avLst/>
              <a:gdLst/>
              <a:ahLst/>
              <a:cxnLst>
                <a:cxn ang="0">
                  <a:pos x="12" y="9"/>
                </a:cxn>
                <a:cxn ang="0">
                  <a:pos x="12" y="34"/>
                </a:cxn>
                <a:cxn ang="0">
                  <a:pos x="12" y="9"/>
                </a:cxn>
              </a:cxnLst>
              <a:rect l="0" t="0" r="r" b="b"/>
              <a:pathLst>
                <a:path w="36" h="41">
                  <a:moveTo>
                    <a:pt x="12" y="9"/>
                  </a:moveTo>
                  <a:cubicBezTo>
                    <a:pt x="36" y="0"/>
                    <a:pt x="35" y="41"/>
                    <a:pt x="12" y="34"/>
                  </a:cubicBezTo>
                  <a:cubicBezTo>
                    <a:pt x="4" y="31"/>
                    <a:pt x="0" y="14"/>
                    <a:pt x="12"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80" name="Freeform 108"/>
            <p:cNvSpPr>
              <a:spLocks/>
            </p:cNvSpPr>
            <p:nvPr/>
          </p:nvSpPr>
          <p:spPr bwMode="auto">
            <a:xfrm>
              <a:off x="3934" y="6255"/>
              <a:ext cx="210" cy="212"/>
            </a:xfrm>
            <a:custGeom>
              <a:avLst/>
              <a:gdLst/>
              <a:ahLst/>
              <a:cxnLst>
                <a:cxn ang="0">
                  <a:pos x="37" y="2"/>
                </a:cxn>
                <a:cxn ang="0">
                  <a:pos x="81" y="23"/>
                </a:cxn>
                <a:cxn ang="0">
                  <a:pos x="76" y="69"/>
                </a:cxn>
                <a:cxn ang="0">
                  <a:pos x="24" y="82"/>
                </a:cxn>
                <a:cxn ang="0">
                  <a:pos x="3" y="54"/>
                </a:cxn>
                <a:cxn ang="0">
                  <a:pos x="6" y="21"/>
                </a:cxn>
                <a:cxn ang="0">
                  <a:pos x="37" y="2"/>
                </a:cxn>
              </a:cxnLst>
              <a:rect l="0" t="0" r="r" b="b"/>
              <a:pathLst>
                <a:path w="89" h="90">
                  <a:moveTo>
                    <a:pt x="37" y="2"/>
                  </a:moveTo>
                  <a:cubicBezTo>
                    <a:pt x="54" y="0"/>
                    <a:pt x="72" y="7"/>
                    <a:pt x="81" y="23"/>
                  </a:cubicBezTo>
                  <a:cubicBezTo>
                    <a:pt x="89" y="37"/>
                    <a:pt x="88" y="57"/>
                    <a:pt x="76" y="69"/>
                  </a:cubicBezTo>
                  <a:cubicBezTo>
                    <a:pt x="64" y="83"/>
                    <a:pt x="42" y="90"/>
                    <a:pt x="24" y="82"/>
                  </a:cubicBezTo>
                  <a:cubicBezTo>
                    <a:pt x="13" y="76"/>
                    <a:pt x="6" y="66"/>
                    <a:pt x="3" y="54"/>
                  </a:cubicBezTo>
                  <a:cubicBezTo>
                    <a:pt x="0" y="43"/>
                    <a:pt x="1" y="31"/>
                    <a:pt x="6" y="21"/>
                  </a:cubicBezTo>
                  <a:cubicBezTo>
                    <a:pt x="13" y="10"/>
                    <a:pt x="25" y="4"/>
                    <a:pt x="3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81" name="Freeform 109"/>
            <p:cNvSpPr>
              <a:spLocks/>
            </p:cNvSpPr>
            <p:nvPr/>
          </p:nvSpPr>
          <p:spPr bwMode="auto">
            <a:xfrm>
              <a:off x="-4247" y="6259"/>
              <a:ext cx="206" cy="201"/>
            </a:xfrm>
            <a:custGeom>
              <a:avLst/>
              <a:gdLst/>
              <a:ahLst/>
              <a:cxnLst>
                <a:cxn ang="0">
                  <a:pos x="39" y="2"/>
                </a:cxn>
                <a:cxn ang="0">
                  <a:pos x="81" y="32"/>
                </a:cxn>
                <a:cxn ang="0">
                  <a:pos x="56" y="77"/>
                </a:cxn>
                <a:cxn ang="0">
                  <a:pos x="10" y="65"/>
                </a:cxn>
                <a:cxn ang="0">
                  <a:pos x="11" y="16"/>
                </a:cxn>
                <a:cxn ang="0">
                  <a:pos x="39" y="2"/>
                </a:cxn>
              </a:cxnLst>
              <a:rect l="0" t="0" r="r" b="b"/>
              <a:pathLst>
                <a:path w="87" h="85">
                  <a:moveTo>
                    <a:pt x="39" y="2"/>
                  </a:moveTo>
                  <a:cubicBezTo>
                    <a:pt x="59" y="0"/>
                    <a:pt x="75" y="13"/>
                    <a:pt x="81" y="32"/>
                  </a:cubicBezTo>
                  <a:cubicBezTo>
                    <a:pt x="87" y="51"/>
                    <a:pt x="73" y="70"/>
                    <a:pt x="56" y="77"/>
                  </a:cubicBezTo>
                  <a:cubicBezTo>
                    <a:pt x="40" y="85"/>
                    <a:pt x="21" y="79"/>
                    <a:pt x="10" y="65"/>
                  </a:cubicBezTo>
                  <a:cubicBezTo>
                    <a:pt x="0" y="51"/>
                    <a:pt x="0" y="29"/>
                    <a:pt x="11" y="16"/>
                  </a:cubicBezTo>
                  <a:cubicBezTo>
                    <a:pt x="18" y="8"/>
                    <a:pt x="29" y="3"/>
                    <a:pt x="39"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82" name="Freeform 110"/>
            <p:cNvSpPr>
              <a:spLocks/>
            </p:cNvSpPr>
            <p:nvPr/>
          </p:nvSpPr>
          <p:spPr bwMode="auto">
            <a:xfrm>
              <a:off x="-833" y="6269"/>
              <a:ext cx="196" cy="184"/>
            </a:xfrm>
            <a:custGeom>
              <a:avLst/>
              <a:gdLst/>
              <a:ahLst/>
              <a:cxnLst>
                <a:cxn ang="0">
                  <a:pos x="35" y="1"/>
                </a:cxn>
                <a:cxn ang="0">
                  <a:pos x="75" y="21"/>
                </a:cxn>
                <a:cxn ang="0">
                  <a:pos x="61" y="68"/>
                </a:cxn>
                <a:cxn ang="0">
                  <a:pos x="15" y="64"/>
                </a:cxn>
                <a:cxn ang="0">
                  <a:pos x="8" y="18"/>
                </a:cxn>
                <a:cxn ang="0">
                  <a:pos x="35" y="1"/>
                </a:cxn>
              </a:cxnLst>
              <a:rect l="0" t="0" r="r" b="b"/>
              <a:pathLst>
                <a:path w="83" h="78">
                  <a:moveTo>
                    <a:pt x="35" y="1"/>
                  </a:moveTo>
                  <a:cubicBezTo>
                    <a:pt x="51" y="0"/>
                    <a:pt x="68" y="6"/>
                    <a:pt x="75" y="21"/>
                  </a:cubicBezTo>
                  <a:cubicBezTo>
                    <a:pt x="83" y="38"/>
                    <a:pt x="76" y="58"/>
                    <a:pt x="61" y="68"/>
                  </a:cubicBezTo>
                  <a:cubicBezTo>
                    <a:pt x="48" y="78"/>
                    <a:pt x="27" y="75"/>
                    <a:pt x="15" y="64"/>
                  </a:cubicBezTo>
                  <a:cubicBezTo>
                    <a:pt x="2" y="52"/>
                    <a:pt x="0" y="33"/>
                    <a:pt x="8" y="18"/>
                  </a:cubicBezTo>
                  <a:cubicBezTo>
                    <a:pt x="14" y="7"/>
                    <a:pt x="24" y="3"/>
                    <a:pt x="35"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783" name="Freeform 111"/>
            <p:cNvSpPr>
              <a:spLocks/>
            </p:cNvSpPr>
            <p:nvPr/>
          </p:nvSpPr>
          <p:spPr bwMode="auto">
            <a:xfrm>
              <a:off x="4149" y="6262"/>
              <a:ext cx="226" cy="182"/>
            </a:xfrm>
            <a:custGeom>
              <a:avLst/>
              <a:gdLst/>
              <a:ahLst/>
              <a:cxnLst>
                <a:cxn ang="0">
                  <a:pos x="44" y="5"/>
                </a:cxn>
                <a:cxn ang="0">
                  <a:pos x="49" y="76"/>
                </a:cxn>
                <a:cxn ang="0">
                  <a:pos x="44" y="5"/>
                </a:cxn>
              </a:cxnLst>
              <a:rect l="0" t="0" r="r" b="b"/>
              <a:pathLst>
                <a:path w="96" h="77">
                  <a:moveTo>
                    <a:pt x="44" y="5"/>
                  </a:moveTo>
                  <a:cubicBezTo>
                    <a:pt x="96" y="0"/>
                    <a:pt x="95" y="74"/>
                    <a:pt x="49" y="76"/>
                  </a:cubicBezTo>
                  <a:cubicBezTo>
                    <a:pt x="6" y="77"/>
                    <a:pt x="0" y="10"/>
                    <a:pt x="44"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784" name="Freeform 112"/>
            <p:cNvSpPr>
              <a:spLocks/>
            </p:cNvSpPr>
            <p:nvPr/>
          </p:nvSpPr>
          <p:spPr bwMode="auto">
            <a:xfrm>
              <a:off x="10085" y="6278"/>
              <a:ext cx="163" cy="156"/>
            </a:xfrm>
            <a:custGeom>
              <a:avLst/>
              <a:gdLst/>
              <a:ahLst/>
              <a:cxnLst>
                <a:cxn ang="0">
                  <a:pos x="32" y="1"/>
                </a:cxn>
                <a:cxn ang="0">
                  <a:pos x="67" y="31"/>
                </a:cxn>
                <a:cxn ang="0">
                  <a:pos x="43" y="63"/>
                </a:cxn>
                <a:cxn ang="0">
                  <a:pos x="9" y="52"/>
                </a:cxn>
                <a:cxn ang="0">
                  <a:pos x="12" y="10"/>
                </a:cxn>
                <a:cxn ang="0">
                  <a:pos x="32" y="1"/>
                </a:cxn>
              </a:cxnLst>
              <a:rect l="0" t="0" r="r" b="b"/>
              <a:pathLst>
                <a:path w="69" h="66">
                  <a:moveTo>
                    <a:pt x="32" y="1"/>
                  </a:moveTo>
                  <a:cubicBezTo>
                    <a:pt x="50" y="0"/>
                    <a:pt x="65" y="14"/>
                    <a:pt x="67" y="31"/>
                  </a:cubicBezTo>
                  <a:cubicBezTo>
                    <a:pt x="69" y="46"/>
                    <a:pt x="58" y="60"/>
                    <a:pt x="43" y="63"/>
                  </a:cubicBezTo>
                  <a:cubicBezTo>
                    <a:pt x="31" y="66"/>
                    <a:pt x="17" y="62"/>
                    <a:pt x="9" y="52"/>
                  </a:cubicBezTo>
                  <a:cubicBezTo>
                    <a:pt x="0" y="40"/>
                    <a:pt x="1" y="21"/>
                    <a:pt x="12" y="10"/>
                  </a:cubicBezTo>
                  <a:cubicBezTo>
                    <a:pt x="18" y="5"/>
                    <a:pt x="25" y="2"/>
                    <a:pt x="32"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785" name="Freeform 113"/>
            <p:cNvSpPr>
              <a:spLocks/>
            </p:cNvSpPr>
            <p:nvPr/>
          </p:nvSpPr>
          <p:spPr bwMode="auto">
            <a:xfrm>
              <a:off x="1682" y="6281"/>
              <a:ext cx="149" cy="144"/>
            </a:xfrm>
            <a:custGeom>
              <a:avLst/>
              <a:gdLst/>
              <a:ahLst/>
              <a:cxnLst>
                <a:cxn ang="0">
                  <a:pos x="24" y="5"/>
                </a:cxn>
                <a:cxn ang="0">
                  <a:pos x="61" y="28"/>
                </a:cxn>
                <a:cxn ang="0">
                  <a:pos x="44" y="57"/>
                </a:cxn>
                <a:cxn ang="0">
                  <a:pos x="14" y="54"/>
                </a:cxn>
                <a:cxn ang="0">
                  <a:pos x="5" y="22"/>
                </a:cxn>
                <a:cxn ang="0">
                  <a:pos x="24" y="5"/>
                </a:cxn>
              </a:cxnLst>
              <a:rect l="0" t="0" r="r" b="b"/>
              <a:pathLst>
                <a:path w="63" h="61">
                  <a:moveTo>
                    <a:pt x="24" y="5"/>
                  </a:moveTo>
                  <a:cubicBezTo>
                    <a:pt x="41" y="0"/>
                    <a:pt x="58" y="11"/>
                    <a:pt x="61" y="28"/>
                  </a:cubicBezTo>
                  <a:cubicBezTo>
                    <a:pt x="63" y="41"/>
                    <a:pt x="57" y="53"/>
                    <a:pt x="44" y="57"/>
                  </a:cubicBezTo>
                  <a:cubicBezTo>
                    <a:pt x="34" y="61"/>
                    <a:pt x="22" y="60"/>
                    <a:pt x="14" y="54"/>
                  </a:cubicBezTo>
                  <a:cubicBezTo>
                    <a:pt x="4" y="47"/>
                    <a:pt x="0" y="33"/>
                    <a:pt x="5" y="22"/>
                  </a:cubicBezTo>
                  <a:cubicBezTo>
                    <a:pt x="8" y="14"/>
                    <a:pt x="16" y="7"/>
                    <a:pt x="24" y="5"/>
                  </a:cubicBezTo>
                </a:path>
              </a:pathLst>
            </a:custGeom>
            <a:grpFill/>
            <a:ln w="9525" cap="flat" cmpd="sng">
              <a:noFill/>
              <a:prstDash val="solid"/>
              <a:round/>
              <a:headEnd type="none" w="med" len="med"/>
              <a:tailEnd type="none" w="med" len="med"/>
            </a:ln>
            <a:effectLst/>
          </p:spPr>
          <p:txBody>
            <a:bodyPr/>
            <a:lstStyle/>
            <a:p>
              <a:endParaRPr lang="en-US"/>
            </a:p>
          </p:txBody>
        </p:sp>
        <p:sp>
          <p:nvSpPr>
            <p:cNvPr id="284786" name="Freeform 114"/>
            <p:cNvSpPr>
              <a:spLocks/>
            </p:cNvSpPr>
            <p:nvPr/>
          </p:nvSpPr>
          <p:spPr bwMode="auto">
            <a:xfrm>
              <a:off x="7824" y="8338"/>
              <a:ext cx="130" cy="114"/>
            </a:xfrm>
            <a:custGeom>
              <a:avLst/>
              <a:gdLst/>
              <a:ahLst/>
              <a:cxnLst>
                <a:cxn ang="0">
                  <a:pos x="26" y="2"/>
                </a:cxn>
                <a:cxn ang="0">
                  <a:pos x="52" y="31"/>
                </a:cxn>
                <a:cxn ang="0">
                  <a:pos x="30" y="48"/>
                </a:cxn>
                <a:cxn ang="0">
                  <a:pos x="6" y="33"/>
                </a:cxn>
                <a:cxn ang="0">
                  <a:pos x="26" y="2"/>
                </a:cxn>
              </a:cxnLst>
              <a:rect l="0" t="0" r="r" b="b"/>
              <a:pathLst>
                <a:path w="55" h="48">
                  <a:moveTo>
                    <a:pt x="26" y="2"/>
                  </a:moveTo>
                  <a:cubicBezTo>
                    <a:pt x="42" y="0"/>
                    <a:pt x="55" y="15"/>
                    <a:pt x="52" y="31"/>
                  </a:cubicBezTo>
                  <a:cubicBezTo>
                    <a:pt x="49" y="41"/>
                    <a:pt x="40" y="47"/>
                    <a:pt x="30" y="48"/>
                  </a:cubicBezTo>
                  <a:cubicBezTo>
                    <a:pt x="20" y="48"/>
                    <a:pt x="9" y="43"/>
                    <a:pt x="6" y="33"/>
                  </a:cubicBezTo>
                  <a:cubicBezTo>
                    <a:pt x="0" y="19"/>
                    <a:pt x="10" y="4"/>
                    <a:pt x="2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87" name="Freeform 115"/>
            <p:cNvSpPr>
              <a:spLocks/>
            </p:cNvSpPr>
            <p:nvPr/>
          </p:nvSpPr>
          <p:spPr bwMode="auto">
            <a:xfrm>
              <a:off x="8285" y="8341"/>
              <a:ext cx="111" cy="108"/>
            </a:xfrm>
            <a:custGeom>
              <a:avLst/>
              <a:gdLst/>
              <a:ahLst/>
              <a:cxnLst>
                <a:cxn ang="0">
                  <a:pos x="17" y="5"/>
                </a:cxn>
                <a:cxn ang="0">
                  <a:pos x="46" y="22"/>
                </a:cxn>
                <a:cxn ang="0">
                  <a:pos x="30" y="44"/>
                </a:cxn>
                <a:cxn ang="0">
                  <a:pos x="6" y="35"/>
                </a:cxn>
                <a:cxn ang="0">
                  <a:pos x="17" y="5"/>
                </a:cxn>
              </a:cxnLst>
              <a:rect l="0" t="0" r="r" b="b"/>
              <a:pathLst>
                <a:path w="47" h="46">
                  <a:moveTo>
                    <a:pt x="17" y="5"/>
                  </a:moveTo>
                  <a:cubicBezTo>
                    <a:pt x="30" y="0"/>
                    <a:pt x="45" y="8"/>
                    <a:pt x="46" y="22"/>
                  </a:cubicBezTo>
                  <a:cubicBezTo>
                    <a:pt x="47" y="33"/>
                    <a:pt x="41" y="42"/>
                    <a:pt x="30" y="44"/>
                  </a:cubicBezTo>
                  <a:cubicBezTo>
                    <a:pt x="21" y="46"/>
                    <a:pt x="11" y="43"/>
                    <a:pt x="6" y="35"/>
                  </a:cubicBezTo>
                  <a:cubicBezTo>
                    <a:pt x="0" y="24"/>
                    <a:pt x="5" y="9"/>
                    <a:pt x="17" y="5"/>
                  </a:cubicBezTo>
                </a:path>
              </a:pathLst>
            </a:custGeom>
            <a:grpFill/>
            <a:ln w="9525" cap="flat" cmpd="sng">
              <a:noFill/>
              <a:prstDash val="solid"/>
              <a:round/>
              <a:headEnd type="none" w="med" len="med"/>
              <a:tailEnd type="none" w="med" len="med"/>
            </a:ln>
            <a:effectLst/>
          </p:spPr>
          <p:txBody>
            <a:bodyPr/>
            <a:lstStyle/>
            <a:p>
              <a:endParaRPr lang="en-US"/>
            </a:p>
          </p:txBody>
        </p:sp>
        <p:sp>
          <p:nvSpPr>
            <p:cNvPr id="284788" name="Freeform 116"/>
            <p:cNvSpPr>
              <a:spLocks/>
            </p:cNvSpPr>
            <p:nvPr/>
          </p:nvSpPr>
          <p:spPr bwMode="auto">
            <a:xfrm>
              <a:off x="-2607" y="8350"/>
              <a:ext cx="97" cy="99"/>
            </a:xfrm>
            <a:custGeom>
              <a:avLst/>
              <a:gdLst/>
              <a:ahLst/>
              <a:cxnLst>
                <a:cxn ang="0">
                  <a:pos x="16" y="2"/>
                </a:cxn>
                <a:cxn ang="0">
                  <a:pos x="39" y="16"/>
                </a:cxn>
                <a:cxn ang="0">
                  <a:pos x="23" y="40"/>
                </a:cxn>
                <a:cxn ang="0">
                  <a:pos x="1" y="24"/>
                </a:cxn>
                <a:cxn ang="0">
                  <a:pos x="16" y="2"/>
                </a:cxn>
              </a:cxnLst>
              <a:rect l="0" t="0" r="r" b="b"/>
              <a:pathLst>
                <a:path w="41" h="42">
                  <a:moveTo>
                    <a:pt x="16" y="2"/>
                  </a:moveTo>
                  <a:cubicBezTo>
                    <a:pt x="27" y="0"/>
                    <a:pt x="37" y="5"/>
                    <a:pt x="39" y="16"/>
                  </a:cubicBezTo>
                  <a:cubicBezTo>
                    <a:pt x="41" y="27"/>
                    <a:pt x="34" y="37"/>
                    <a:pt x="23" y="40"/>
                  </a:cubicBezTo>
                  <a:cubicBezTo>
                    <a:pt x="13" y="42"/>
                    <a:pt x="2" y="35"/>
                    <a:pt x="1" y="24"/>
                  </a:cubicBezTo>
                  <a:cubicBezTo>
                    <a:pt x="0" y="15"/>
                    <a:pt x="6" y="4"/>
                    <a:pt x="1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89" name="Freeform 117"/>
            <p:cNvSpPr>
              <a:spLocks/>
            </p:cNvSpPr>
            <p:nvPr/>
          </p:nvSpPr>
          <p:spPr bwMode="auto">
            <a:xfrm>
              <a:off x="-306" y="8376"/>
              <a:ext cx="47" cy="45"/>
            </a:xfrm>
            <a:custGeom>
              <a:avLst/>
              <a:gdLst/>
              <a:ahLst/>
              <a:cxnLst>
                <a:cxn ang="0">
                  <a:pos x="7" y="2"/>
                </a:cxn>
                <a:cxn ang="0">
                  <a:pos x="18" y="5"/>
                </a:cxn>
                <a:cxn ang="0">
                  <a:pos x="15" y="15"/>
                </a:cxn>
                <a:cxn ang="0">
                  <a:pos x="5" y="16"/>
                </a:cxn>
                <a:cxn ang="0">
                  <a:pos x="7" y="2"/>
                </a:cxn>
              </a:cxnLst>
              <a:rect l="0" t="0" r="r" b="b"/>
              <a:pathLst>
                <a:path w="20" h="19">
                  <a:moveTo>
                    <a:pt x="7" y="2"/>
                  </a:moveTo>
                  <a:cubicBezTo>
                    <a:pt x="11" y="0"/>
                    <a:pt x="17" y="0"/>
                    <a:pt x="18" y="5"/>
                  </a:cubicBezTo>
                  <a:cubicBezTo>
                    <a:pt x="20" y="9"/>
                    <a:pt x="17" y="13"/>
                    <a:pt x="15" y="15"/>
                  </a:cubicBezTo>
                  <a:cubicBezTo>
                    <a:pt x="12" y="17"/>
                    <a:pt x="8" y="19"/>
                    <a:pt x="5" y="16"/>
                  </a:cubicBezTo>
                  <a:cubicBezTo>
                    <a:pt x="0" y="12"/>
                    <a:pt x="1" y="5"/>
                    <a:pt x="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90" name="Freeform 118"/>
            <p:cNvSpPr>
              <a:spLocks noEditPoints="1"/>
            </p:cNvSpPr>
            <p:nvPr/>
          </p:nvSpPr>
          <p:spPr bwMode="auto">
            <a:xfrm>
              <a:off x="1853" y="8494"/>
              <a:ext cx="2537" cy="3673"/>
            </a:xfrm>
            <a:custGeom>
              <a:avLst/>
              <a:gdLst/>
              <a:ahLst/>
              <a:cxnLst>
                <a:cxn ang="0">
                  <a:pos x="582" y="124"/>
                </a:cxn>
                <a:cxn ang="0">
                  <a:pos x="801" y="209"/>
                </a:cxn>
                <a:cxn ang="0">
                  <a:pos x="910" y="479"/>
                </a:cxn>
                <a:cxn ang="0">
                  <a:pos x="969" y="607"/>
                </a:cxn>
                <a:cxn ang="0">
                  <a:pos x="952" y="778"/>
                </a:cxn>
                <a:cxn ang="0">
                  <a:pos x="886" y="991"/>
                </a:cxn>
                <a:cxn ang="0">
                  <a:pos x="857" y="1166"/>
                </a:cxn>
                <a:cxn ang="0">
                  <a:pos x="880" y="1299"/>
                </a:cxn>
                <a:cxn ang="0">
                  <a:pos x="685" y="1521"/>
                </a:cxn>
                <a:cxn ang="0">
                  <a:pos x="572" y="1340"/>
                </a:cxn>
                <a:cxn ang="0">
                  <a:pos x="495" y="1004"/>
                </a:cxn>
                <a:cxn ang="0">
                  <a:pos x="392" y="727"/>
                </a:cxn>
                <a:cxn ang="0">
                  <a:pos x="132" y="681"/>
                </a:cxn>
                <a:cxn ang="0">
                  <a:pos x="126" y="485"/>
                </a:cxn>
                <a:cxn ang="0">
                  <a:pos x="121" y="290"/>
                </a:cxn>
                <a:cxn ang="0">
                  <a:pos x="134" y="197"/>
                </a:cxn>
                <a:cxn ang="0">
                  <a:pos x="305" y="17"/>
                </a:cxn>
                <a:cxn ang="0">
                  <a:pos x="293" y="121"/>
                </a:cxn>
                <a:cxn ang="0">
                  <a:pos x="196" y="168"/>
                </a:cxn>
                <a:cxn ang="0">
                  <a:pos x="513" y="200"/>
                </a:cxn>
                <a:cxn ang="0">
                  <a:pos x="606" y="193"/>
                </a:cxn>
                <a:cxn ang="0">
                  <a:pos x="376" y="204"/>
                </a:cxn>
                <a:cxn ang="0">
                  <a:pos x="788" y="269"/>
                </a:cxn>
                <a:cxn ang="0">
                  <a:pos x="186" y="301"/>
                </a:cxn>
                <a:cxn ang="0">
                  <a:pos x="298" y="275"/>
                </a:cxn>
                <a:cxn ang="0">
                  <a:pos x="584" y="311"/>
                </a:cxn>
                <a:cxn ang="0">
                  <a:pos x="682" y="275"/>
                </a:cxn>
                <a:cxn ang="0">
                  <a:pos x="476" y="398"/>
                </a:cxn>
                <a:cxn ang="0">
                  <a:pos x="771" y="380"/>
                </a:cxn>
                <a:cxn ang="0">
                  <a:pos x="308" y="384"/>
                </a:cxn>
                <a:cxn ang="0">
                  <a:pos x="579" y="401"/>
                </a:cxn>
                <a:cxn ang="0">
                  <a:pos x="687" y="372"/>
                </a:cxn>
                <a:cxn ang="0">
                  <a:pos x="191" y="478"/>
                </a:cxn>
                <a:cxn ang="0">
                  <a:pos x="320" y="488"/>
                </a:cxn>
                <a:cxn ang="0">
                  <a:pos x="569" y="495"/>
                </a:cxn>
                <a:cxn ang="0">
                  <a:pos x="700" y="483"/>
                </a:cxn>
                <a:cxn ang="0">
                  <a:pos x="468" y="588"/>
                </a:cxn>
                <a:cxn ang="0">
                  <a:pos x="895" y="580"/>
                </a:cxn>
                <a:cxn ang="0">
                  <a:pos x="294" y="606"/>
                </a:cxn>
                <a:cxn ang="0">
                  <a:pos x="570" y="591"/>
                </a:cxn>
                <a:cxn ang="0">
                  <a:pos x="690" y="572"/>
                </a:cxn>
                <a:cxn ang="0">
                  <a:pos x="461" y="687"/>
                </a:cxn>
                <a:cxn ang="0">
                  <a:pos x="994" y="690"/>
                </a:cxn>
                <a:cxn ang="0">
                  <a:pos x="667" y="687"/>
                </a:cxn>
                <a:cxn ang="0">
                  <a:pos x="791" y="674"/>
                </a:cxn>
                <a:cxn ang="0">
                  <a:pos x="590" y="799"/>
                </a:cxn>
                <a:cxn ang="0">
                  <a:pos x="761" y="781"/>
                </a:cxn>
                <a:cxn ang="0">
                  <a:pos x="872" y="762"/>
                </a:cxn>
                <a:cxn ang="0">
                  <a:pos x="702" y="879"/>
                </a:cxn>
                <a:cxn ang="0">
                  <a:pos x="857" y="876"/>
                </a:cxn>
                <a:cxn ang="0">
                  <a:pos x="582" y="997"/>
                </a:cxn>
                <a:cxn ang="0">
                  <a:pos x="686" y="952"/>
                </a:cxn>
                <a:cxn ang="0">
                  <a:pos x="879" y="1093"/>
                </a:cxn>
                <a:cxn ang="0">
                  <a:pos x="608" y="1070"/>
                </a:cxn>
                <a:cxn ang="0">
                  <a:pos x="780" y="1087"/>
                </a:cxn>
                <a:cxn ang="0">
                  <a:pos x="570" y="1154"/>
                </a:cxn>
                <a:cxn ang="0">
                  <a:pos x="797" y="1167"/>
                </a:cxn>
                <a:cxn ang="0">
                  <a:pos x="608" y="1260"/>
                </a:cxn>
                <a:cxn ang="0">
                  <a:pos x="764" y="1254"/>
                </a:cxn>
                <a:cxn ang="0">
                  <a:pos x="810" y="1363"/>
                </a:cxn>
                <a:cxn ang="0">
                  <a:pos x="672" y="1460"/>
                </a:cxn>
              </a:cxnLst>
              <a:rect l="0" t="0" r="r" b="b"/>
              <a:pathLst>
                <a:path w="1074" h="1555">
                  <a:moveTo>
                    <a:pt x="339" y="2"/>
                  </a:moveTo>
                  <a:cubicBezTo>
                    <a:pt x="358" y="0"/>
                    <a:pt x="374" y="7"/>
                    <a:pt x="387" y="21"/>
                  </a:cubicBezTo>
                  <a:cubicBezTo>
                    <a:pt x="390" y="25"/>
                    <a:pt x="392" y="28"/>
                    <a:pt x="394" y="32"/>
                  </a:cubicBezTo>
                  <a:cubicBezTo>
                    <a:pt x="395" y="34"/>
                    <a:pt x="395" y="40"/>
                    <a:pt x="397" y="41"/>
                  </a:cubicBezTo>
                  <a:cubicBezTo>
                    <a:pt x="400" y="42"/>
                    <a:pt x="403" y="34"/>
                    <a:pt x="403" y="33"/>
                  </a:cubicBezTo>
                  <a:cubicBezTo>
                    <a:pt x="406" y="29"/>
                    <a:pt x="410" y="25"/>
                    <a:pt x="414" y="21"/>
                  </a:cubicBezTo>
                  <a:cubicBezTo>
                    <a:pt x="429" y="9"/>
                    <a:pt x="449" y="8"/>
                    <a:pt x="465" y="19"/>
                  </a:cubicBezTo>
                  <a:cubicBezTo>
                    <a:pt x="480" y="30"/>
                    <a:pt x="488" y="50"/>
                    <a:pt x="483" y="68"/>
                  </a:cubicBezTo>
                  <a:cubicBezTo>
                    <a:pt x="480" y="77"/>
                    <a:pt x="474" y="84"/>
                    <a:pt x="467" y="90"/>
                  </a:cubicBezTo>
                  <a:cubicBezTo>
                    <a:pt x="463" y="93"/>
                    <a:pt x="459" y="94"/>
                    <a:pt x="456" y="96"/>
                  </a:cubicBezTo>
                  <a:cubicBezTo>
                    <a:pt x="453" y="98"/>
                    <a:pt x="456" y="99"/>
                    <a:pt x="458" y="100"/>
                  </a:cubicBezTo>
                  <a:cubicBezTo>
                    <a:pt x="461" y="101"/>
                    <a:pt x="464" y="102"/>
                    <a:pt x="466" y="103"/>
                  </a:cubicBezTo>
                  <a:cubicBezTo>
                    <a:pt x="470" y="105"/>
                    <a:pt x="474" y="108"/>
                    <a:pt x="477" y="111"/>
                  </a:cubicBezTo>
                  <a:cubicBezTo>
                    <a:pt x="480" y="114"/>
                    <a:pt x="483" y="118"/>
                    <a:pt x="485" y="122"/>
                  </a:cubicBezTo>
                  <a:cubicBezTo>
                    <a:pt x="487" y="125"/>
                    <a:pt x="487" y="128"/>
                    <a:pt x="489" y="130"/>
                  </a:cubicBezTo>
                  <a:cubicBezTo>
                    <a:pt x="494" y="139"/>
                    <a:pt x="498" y="125"/>
                    <a:pt x="500" y="122"/>
                  </a:cubicBezTo>
                  <a:cubicBezTo>
                    <a:pt x="503" y="114"/>
                    <a:pt x="512" y="109"/>
                    <a:pt x="519" y="106"/>
                  </a:cubicBezTo>
                  <a:cubicBezTo>
                    <a:pt x="529" y="102"/>
                    <a:pt x="541" y="100"/>
                    <a:pt x="551" y="102"/>
                  </a:cubicBezTo>
                  <a:cubicBezTo>
                    <a:pt x="561" y="104"/>
                    <a:pt x="569" y="110"/>
                    <a:pt x="576" y="116"/>
                  </a:cubicBezTo>
                  <a:cubicBezTo>
                    <a:pt x="579" y="119"/>
                    <a:pt x="581" y="121"/>
                    <a:pt x="582" y="124"/>
                  </a:cubicBezTo>
                  <a:cubicBezTo>
                    <a:pt x="583" y="126"/>
                    <a:pt x="584" y="133"/>
                    <a:pt x="586" y="133"/>
                  </a:cubicBezTo>
                  <a:cubicBezTo>
                    <a:pt x="589" y="133"/>
                    <a:pt x="591" y="129"/>
                    <a:pt x="592" y="127"/>
                  </a:cubicBezTo>
                  <a:cubicBezTo>
                    <a:pt x="593" y="123"/>
                    <a:pt x="595" y="119"/>
                    <a:pt x="597" y="116"/>
                  </a:cubicBezTo>
                  <a:cubicBezTo>
                    <a:pt x="608" y="103"/>
                    <a:pt x="624" y="99"/>
                    <a:pt x="640" y="101"/>
                  </a:cubicBezTo>
                  <a:cubicBezTo>
                    <a:pt x="655" y="102"/>
                    <a:pt x="671" y="110"/>
                    <a:pt x="680" y="123"/>
                  </a:cubicBezTo>
                  <a:cubicBezTo>
                    <a:pt x="682" y="127"/>
                    <a:pt x="683" y="131"/>
                    <a:pt x="685" y="134"/>
                  </a:cubicBezTo>
                  <a:cubicBezTo>
                    <a:pt x="687" y="136"/>
                    <a:pt x="688" y="132"/>
                    <a:pt x="689" y="131"/>
                  </a:cubicBezTo>
                  <a:cubicBezTo>
                    <a:pt x="692" y="126"/>
                    <a:pt x="695" y="121"/>
                    <a:pt x="699" y="117"/>
                  </a:cubicBezTo>
                  <a:cubicBezTo>
                    <a:pt x="711" y="103"/>
                    <a:pt x="730" y="98"/>
                    <a:pt x="748" y="104"/>
                  </a:cubicBezTo>
                  <a:cubicBezTo>
                    <a:pt x="762" y="109"/>
                    <a:pt x="773" y="122"/>
                    <a:pt x="777" y="136"/>
                  </a:cubicBezTo>
                  <a:cubicBezTo>
                    <a:pt x="782" y="151"/>
                    <a:pt x="780" y="168"/>
                    <a:pt x="771" y="181"/>
                  </a:cubicBezTo>
                  <a:cubicBezTo>
                    <a:pt x="767" y="187"/>
                    <a:pt x="761" y="189"/>
                    <a:pt x="755" y="193"/>
                  </a:cubicBezTo>
                  <a:cubicBezTo>
                    <a:pt x="754" y="194"/>
                    <a:pt x="751" y="197"/>
                    <a:pt x="753" y="198"/>
                  </a:cubicBezTo>
                  <a:cubicBezTo>
                    <a:pt x="756" y="201"/>
                    <a:pt x="760" y="201"/>
                    <a:pt x="763" y="203"/>
                  </a:cubicBezTo>
                  <a:cubicBezTo>
                    <a:pt x="766" y="204"/>
                    <a:pt x="767" y="206"/>
                    <a:pt x="769" y="208"/>
                  </a:cubicBezTo>
                  <a:cubicBezTo>
                    <a:pt x="772" y="210"/>
                    <a:pt x="775" y="213"/>
                    <a:pt x="777" y="217"/>
                  </a:cubicBezTo>
                  <a:cubicBezTo>
                    <a:pt x="780" y="219"/>
                    <a:pt x="779" y="222"/>
                    <a:pt x="780" y="225"/>
                  </a:cubicBezTo>
                  <a:cubicBezTo>
                    <a:pt x="782" y="229"/>
                    <a:pt x="787" y="226"/>
                    <a:pt x="788" y="224"/>
                  </a:cubicBezTo>
                  <a:cubicBezTo>
                    <a:pt x="790" y="221"/>
                    <a:pt x="791" y="218"/>
                    <a:pt x="792" y="215"/>
                  </a:cubicBezTo>
                  <a:cubicBezTo>
                    <a:pt x="794" y="213"/>
                    <a:pt x="798" y="210"/>
                    <a:pt x="801" y="209"/>
                  </a:cubicBezTo>
                  <a:cubicBezTo>
                    <a:pt x="809" y="204"/>
                    <a:pt x="818" y="200"/>
                    <a:pt x="828" y="200"/>
                  </a:cubicBezTo>
                  <a:cubicBezTo>
                    <a:pt x="858" y="200"/>
                    <a:pt x="880" y="231"/>
                    <a:pt x="873" y="259"/>
                  </a:cubicBezTo>
                  <a:cubicBezTo>
                    <a:pt x="872" y="266"/>
                    <a:pt x="868" y="273"/>
                    <a:pt x="863" y="278"/>
                  </a:cubicBezTo>
                  <a:cubicBezTo>
                    <a:pt x="861" y="281"/>
                    <a:pt x="858" y="283"/>
                    <a:pt x="855" y="285"/>
                  </a:cubicBezTo>
                  <a:cubicBezTo>
                    <a:pt x="852" y="286"/>
                    <a:pt x="847" y="288"/>
                    <a:pt x="845" y="290"/>
                  </a:cubicBezTo>
                  <a:cubicBezTo>
                    <a:pt x="843" y="294"/>
                    <a:pt x="849" y="294"/>
                    <a:pt x="851" y="295"/>
                  </a:cubicBezTo>
                  <a:cubicBezTo>
                    <a:pt x="855" y="296"/>
                    <a:pt x="859" y="299"/>
                    <a:pt x="862" y="302"/>
                  </a:cubicBezTo>
                  <a:cubicBezTo>
                    <a:pt x="868" y="307"/>
                    <a:pt x="874" y="315"/>
                    <a:pt x="877" y="323"/>
                  </a:cubicBezTo>
                  <a:cubicBezTo>
                    <a:pt x="885" y="342"/>
                    <a:pt x="881" y="363"/>
                    <a:pt x="868" y="379"/>
                  </a:cubicBezTo>
                  <a:cubicBezTo>
                    <a:pt x="866" y="381"/>
                    <a:pt x="864" y="383"/>
                    <a:pt x="861" y="385"/>
                  </a:cubicBezTo>
                  <a:cubicBezTo>
                    <a:pt x="858" y="386"/>
                    <a:pt x="854" y="387"/>
                    <a:pt x="854" y="390"/>
                  </a:cubicBezTo>
                  <a:cubicBezTo>
                    <a:pt x="854" y="394"/>
                    <a:pt x="858" y="395"/>
                    <a:pt x="861" y="396"/>
                  </a:cubicBezTo>
                  <a:cubicBezTo>
                    <a:pt x="865" y="398"/>
                    <a:pt x="868" y="401"/>
                    <a:pt x="871" y="405"/>
                  </a:cubicBezTo>
                  <a:cubicBezTo>
                    <a:pt x="876" y="412"/>
                    <a:pt x="880" y="419"/>
                    <a:pt x="882" y="428"/>
                  </a:cubicBezTo>
                  <a:cubicBezTo>
                    <a:pt x="882" y="431"/>
                    <a:pt x="884" y="428"/>
                    <a:pt x="885" y="427"/>
                  </a:cubicBezTo>
                  <a:cubicBezTo>
                    <a:pt x="886" y="422"/>
                    <a:pt x="888" y="419"/>
                    <a:pt x="891" y="415"/>
                  </a:cubicBezTo>
                  <a:cubicBezTo>
                    <a:pt x="902" y="400"/>
                    <a:pt x="921" y="392"/>
                    <a:pt x="939" y="399"/>
                  </a:cubicBezTo>
                  <a:cubicBezTo>
                    <a:pt x="954" y="405"/>
                    <a:pt x="963" y="421"/>
                    <a:pt x="965" y="437"/>
                  </a:cubicBezTo>
                  <a:cubicBezTo>
                    <a:pt x="966" y="454"/>
                    <a:pt x="957" y="469"/>
                    <a:pt x="941" y="477"/>
                  </a:cubicBezTo>
                  <a:cubicBezTo>
                    <a:pt x="931" y="481"/>
                    <a:pt x="920" y="482"/>
                    <a:pt x="910" y="479"/>
                  </a:cubicBezTo>
                  <a:cubicBezTo>
                    <a:pt x="901" y="476"/>
                    <a:pt x="894" y="468"/>
                    <a:pt x="888" y="460"/>
                  </a:cubicBezTo>
                  <a:cubicBezTo>
                    <a:pt x="886" y="456"/>
                    <a:pt x="885" y="452"/>
                    <a:pt x="883" y="448"/>
                  </a:cubicBezTo>
                  <a:cubicBezTo>
                    <a:pt x="881" y="445"/>
                    <a:pt x="881" y="451"/>
                    <a:pt x="881" y="452"/>
                  </a:cubicBezTo>
                  <a:cubicBezTo>
                    <a:pt x="880" y="460"/>
                    <a:pt x="875" y="467"/>
                    <a:pt x="870" y="473"/>
                  </a:cubicBezTo>
                  <a:cubicBezTo>
                    <a:pt x="867" y="476"/>
                    <a:pt x="864" y="479"/>
                    <a:pt x="861" y="482"/>
                  </a:cubicBezTo>
                  <a:cubicBezTo>
                    <a:pt x="859" y="483"/>
                    <a:pt x="858" y="485"/>
                    <a:pt x="856" y="486"/>
                  </a:cubicBezTo>
                  <a:cubicBezTo>
                    <a:pt x="855" y="486"/>
                    <a:pt x="853" y="487"/>
                    <a:pt x="852" y="488"/>
                  </a:cubicBezTo>
                  <a:cubicBezTo>
                    <a:pt x="849" y="491"/>
                    <a:pt x="861" y="498"/>
                    <a:pt x="863" y="499"/>
                  </a:cubicBezTo>
                  <a:cubicBezTo>
                    <a:pt x="866" y="501"/>
                    <a:pt x="869" y="503"/>
                    <a:pt x="871" y="505"/>
                  </a:cubicBezTo>
                  <a:cubicBezTo>
                    <a:pt x="873" y="508"/>
                    <a:pt x="874" y="511"/>
                    <a:pt x="876" y="514"/>
                  </a:cubicBezTo>
                  <a:cubicBezTo>
                    <a:pt x="879" y="518"/>
                    <a:pt x="880" y="514"/>
                    <a:pt x="881" y="511"/>
                  </a:cubicBezTo>
                  <a:cubicBezTo>
                    <a:pt x="883" y="507"/>
                    <a:pt x="886" y="504"/>
                    <a:pt x="889" y="501"/>
                  </a:cubicBezTo>
                  <a:cubicBezTo>
                    <a:pt x="904" y="489"/>
                    <a:pt x="925" y="484"/>
                    <a:pt x="943" y="492"/>
                  </a:cubicBezTo>
                  <a:cubicBezTo>
                    <a:pt x="959" y="499"/>
                    <a:pt x="972" y="514"/>
                    <a:pt x="975" y="532"/>
                  </a:cubicBezTo>
                  <a:cubicBezTo>
                    <a:pt x="977" y="541"/>
                    <a:pt x="976" y="551"/>
                    <a:pt x="972" y="560"/>
                  </a:cubicBezTo>
                  <a:cubicBezTo>
                    <a:pt x="968" y="567"/>
                    <a:pt x="961" y="576"/>
                    <a:pt x="953" y="580"/>
                  </a:cubicBezTo>
                  <a:cubicBezTo>
                    <a:pt x="952" y="581"/>
                    <a:pt x="947" y="583"/>
                    <a:pt x="947" y="584"/>
                  </a:cubicBezTo>
                  <a:cubicBezTo>
                    <a:pt x="947" y="586"/>
                    <a:pt x="950" y="588"/>
                    <a:pt x="951" y="589"/>
                  </a:cubicBezTo>
                  <a:cubicBezTo>
                    <a:pt x="956" y="594"/>
                    <a:pt x="962" y="597"/>
                    <a:pt x="967" y="602"/>
                  </a:cubicBezTo>
                  <a:cubicBezTo>
                    <a:pt x="968" y="603"/>
                    <a:pt x="968" y="606"/>
                    <a:pt x="969" y="607"/>
                  </a:cubicBezTo>
                  <a:cubicBezTo>
                    <a:pt x="972" y="609"/>
                    <a:pt x="974" y="608"/>
                    <a:pt x="976" y="606"/>
                  </a:cubicBezTo>
                  <a:cubicBezTo>
                    <a:pt x="981" y="602"/>
                    <a:pt x="985" y="596"/>
                    <a:pt x="990" y="591"/>
                  </a:cubicBezTo>
                  <a:cubicBezTo>
                    <a:pt x="1001" y="579"/>
                    <a:pt x="1023" y="580"/>
                    <a:pt x="1037" y="585"/>
                  </a:cubicBezTo>
                  <a:cubicBezTo>
                    <a:pt x="1054" y="589"/>
                    <a:pt x="1065" y="601"/>
                    <a:pt x="1070" y="618"/>
                  </a:cubicBezTo>
                  <a:cubicBezTo>
                    <a:pt x="1074" y="633"/>
                    <a:pt x="1073" y="651"/>
                    <a:pt x="1064" y="665"/>
                  </a:cubicBezTo>
                  <a:cubicBezTo>
                    <a:pt x="1061" y="670"/>
                    <a:pt x="1057" y="674"/>
                    <a:pt x="1052" y="678"/>
                  </a:cubicBezTo>
                  <a:cubicBezTo>
                    <a:pt x="1050" y="679"/>
                    <a:pt x="1048" y="680"/>
                    <a:pt x="1046" y="681"/>
                  </a:cubicBezTo>
                  <a:cubicBezTo>
                    <a:pt x="1045" y="682"/>
                    <a:pt x="1040" y="683"/>
                    <a:pt x="1040" y="684"/>
                  </a:cubicBezTo>
                  <a:cubicBezTo>
                    <a:pt x="1040" y="686"/>
                    <a:pt x="1046" y="689"/>
                    <a:pt x="1048" y="690"/>
                  </a:cubicBezTo>
                  <a:cubicBezTo>
                    <a:pt x="1051" y="692"/>
                    <a:pt x="1055" y="694"/>
                    <a:pt x="1057" y="698"/>
                  </a:cubicBezTo>
                  <a:cubicBezTo>
                    <a:pt x="1064" y="706"/>
                    <a:pt x="1068" y="716"/>
                    <a:pt x="1069" y="726"/>
                  </a:cubicBezTo>
                  <a:cubicBezTo>
                    <a:pt x="1070" y="743"/>
                    <a:pt x="1064" y="760"/>
                    <a:pt x="1049" y="770"/>
                  </a:cubicBezTo>
                  <a:cubicBezTo>
                    <a:pt x="1037" y="778"/>
                    <a:pt x="1022" y="781"/>
                    <a:pt x="1008" y="778"/>
                  </a:cubicBezTo>
                  <a:cubicBezTo>
                    <a:pt x="1000" y="777"/>
                    <a:pt x="993" y="773"/>
                    <a:pt x="988" y="768"/>
                  </a:cubicBezTo>
                  <a:cubicBezTo>
                    <a:pt x="985" y="766"/>
                    <a:pt x="983" y="764"/>
                    <a:pt x="982" y="762"/>
                  </a:cubicBezTo>
                  <a:cubicBezTo>
                    <a:pt x="980" y="759"/>
                    <a:pt x="979" y="755"/>
                    <a:pt x="977" y="753"/>
                  </a:cubicBezTo>
                  <a:cubicBezTo>
                    <a:pt x="974" y="751"/>
                    <a:pt x="973" y="752"/>
                    <a:pt x="972" y="754"/>
                  </a:cubicBezTo>
                  <a:cubicBezTo>
                    <a:pt x="970" y="758"/>
                    <a:pt x="968" y="761"/>
                    <a:pt x="966" y="765"/>
                  </a:cubicBezTo>
                  <a:cubicBezTo>
                    <a:pt x="964" y="768"/>
                    <a:pt x="962" y="770"/>
                    <a:pt x="959" y="772"/>
                  </a:cubicBezTo>
                  <a:cubicBezTo>
                    <a:pt x="956" y="773"/>
                    <a:pt x="952" y="775"/>
                    <a:pt x="952" y="778"/>
                  </a:cubicBezTo>
                  <a:cubicBezTo>
                    <a:pt x="951" y="785"/>
                    <a:pt x="963" y="789"/>
                    <a:pt x="967" y="793"/>
                  </a:cubicBezTo>
                  <a:cubicBezTo>
                    <a:pt x="972" y="799"/>
                    <a:pt x="975" y="808"/>
                    <a:pt x="976" y="815"/>
                  </a:cubicBezTo>
                  <a:cubicBezTo>
                    <a:pt x="978" y="824"/>
                    <a:pt x="978" y="834"/>
                    <a:pt x="975" y="843"/>
                  </a:cubicBezTo>
                  <a:cubicBezTo>
                    <a:pt x="972" y="853"/>
                    <a:pt x="966" y="861"/>
                    <a:pt x="959" y="868"/>
                  </a:cubicBezTo>
                  <a:cubicBezTo>
                    <a:pt x="956" y="871"/>
                    <a:pt x="953" y="874"/>
                    <a:pt x="950" y="875"/>
                  </a:cubicBezTo>
                  <a:cubicBezTo>
                    <a:pt x="948" y="875"/>
                    <a:pt x="942" y="875"/>
                    <a:pt x="944" y="878"/>
                  </a:cubicBezTo>
                  <a:cubicBezTo>
                    <a:pt x="946" y="884"/>
                    <a:pt x="954" y="885"/>
                    <a:pt x="958" y="889"/>
                  </a:cubicBezTo>
                  <a:cubicBezTo>
                    <a:pt x="980" y="911"/>
                    <a:pt x="973" y="950"/>
                    <a:pt x="947" y="965"/>
                  </a:cubicBezTo>
                  <a:cubicBezTo>
                    <a:pt x="940" y="969"/>
                    <a:pt x="932" y="972"/>
                    <a:pt x="924" y="972"/>
                  </a:cubicBezTo>
                  <a:cubicBezTo>
                    <a:pt x="915" y="972"/>
                    <a:pt x="906" y="967"/>
                    <a:pt x="898" y="962"/>
                  </a:cubicBezTo>
                  <a:cubicBezTo>
                    <a:pt x="895" y="960"/>
                    <a:pt x="891" y="957"/>
                    <a:pt x="888" y="954"/>
                  </a:cubicBezTo>
                  <a:cubicBezTo>
                    <a:pt x="885" y="952"/>
                    <a:pt x="883" y="948"/>
                    <a:pt x="880" y="945"/>
                  </a:cubicBezTo>
                  <a:cubicBezTo>
                    <a:pt x="877" y="943"/>
                    <a:pt x="876" y="946"/>
                    <a:pt x="876" y="948"/>
                  </a:cubicBezTo>
                  <a:cubicBezTo>
                    <a:pt x="874" y="952"/>
                    <a:pt x="873" y="955"/>
                    <a:pt x="870" y="958"/>
                  </a:cubicBezTo>
                  <a:cubicBezTo>
                    <a:pt x="866" y="961"/>
                    <a:pt x="856" y="965"/>
                    <a:pt x="856" y="972"/>
                  </a:cubicBezTo>
                  <a:cubicBezTo>
                    <a:pt x="856" y="975"/>
                    <a:pt x="859" y="976"/>
                    <a:pt x="862" y="977"/>
                  </a:cubicBezTo>
                  <a:cubicBezTo>
                    <a:pt x="865" y="979"/>
                    <a:pt x="867" y="981"/>
                    <a:pt x="870" y="984"/>
                  </a:cubicBezTo>
                  <a:cubicBezTo>
                    <a:pt x="872" y="986"/>
                    <a:pt x="875" y="989"/>
                    <a:pt x="876" y="993"/>
                  </a:cubicBezTo>
                  <a:cubicBezTo>
                    <a:pt x="877" y="995"/>
                    <a:pt x="877" y="1001"/>
                    <a:pt x="881" y="1000"/>
                  </a:cubicBezTo>
                  <a:cubicBezTo>
                    <a:pt x="884" y="999"/>
                    <a:pt x="885" y="994"/>
                    <a:pt x="886" y="991"/>
                  </a:cubicBezTo>
                  <a:cubicBezTo>
                    <a:pt x="888" y="988"/>
                    <a:pt x="891" y="985"/>
                    <a:pt x="895" y="983"/>
                  </a:cubicBezTo>
                  <a:cubicBezTo>
                    <a:pt x="910" y="973"/>
                    <a:pt x="932" y="968"/>
                    <a:pt x="948" y="979"/>
                  </a:cubicBezTo>
                  <a:cubicBezTo>
                    <a:pt x="955" y="984"/>
                    <a:pt x="962" y="991"/>
                    <a:pt x="966" y="1000"/>
                  </a:cubicBezTo>
                  <a:cubicBezTo>
                    <a:pt x="970" y="1008"/>
                    <a:pt x="970" y="1018"/>
                    <a:pt x="969" y="1027"/>
                  </a:cubicBezTo>
                  <a:cubicBezTo>
                    <a:pt x="967" y="1040"/>
                    <a:pt x="961" y="1049"/>
                    <a:pt x="951" y="1057"/>
                  </a:cubicBezTo>
                  <a:cubicBezTo>
                    <a:pt x="947" y="1060"/>
                    <a:pt x="942" y="1063"/>
                    <a:pt x="937" y="1064"/>
                  </a:cubicBezTo>
                  <a:cubicBezTo>
                    <a:pt x="936" y="1064"/>
                    <a:pt x="929" y="1065"/>
                    <a:pt x="929" y="1064"/>
                  </a:cubicBezTo>
                  <a:cubicBezTo>
                    <a:pt x="929" y="1065"/>
                    <a:pt x="935" y="1067"/>
                    <a:pt x="936" y="1067"/>
                  </a:cubicBezTo>
                  <a:cubicBezTo>
                    <a:pt x="940" y="1069"/>
                    <a:pt x="943" y="1070"/>
                    <a:pt x="946" y="1072"/>
                  </a:cubicBezTo>
                  <a:cubicBezTo>
                    <a:pt x="953" y="1076"/>
                    <a:pt x="959" y="1080"/>
                    <a:pt x="963" y="1086"/>
                  </a:cubicBezTo>
                  <a:cubicBezTo>
                    <a:pt x="974" y="1099"/>
                    <a:pt x="978" y="1120"/>
                    <a:pt x="969" y="1136"/>
                  </a:cubicBezTo>
                  <a:cubicBezTo>
                    <a:pt x="960" y="1152"/>
                    <a:pt x="943" y="1163"/>
                    <a:pt x="924" y="1163"/>
                  </a:cubicBezTo>
                  <a:cubicBezTo>
                    <a:pt x="915" y="1163"/>
                    <a:pt x="906" y="1161"/>
                    <a:pt x="898" y="1157"/>
                  </a:cubicBezTo>
                  <a:cubicBezTo>
                    <a:pt x="895" y="1155"/>
                    <a:pt x="891" y="1153"/>
                    <a:pt x="889" y="1150"/>
                  </a:cubicBezTo>
                  <a:cubicBezTo>
                    <a:pt x="886" y="1147"/>
                    <a:pt x="885" y="1144"/>
                    <a:pt x="883" y="1141"/>
                  </a:cubicBezTo>
                  <a:cubicBezTo>
                    <a:pt x="882" y="1139"/>
                    <a:pt x="881" y="1136"/>
                    <a:pt x="878" y="1137"/>
                  </a:cubicBezTo>
                  <a:cubicBezTo>
                    <a:pt x="876" y="1138"/>
                    <a:pt x="874" y="1142"/>
                    <a:pt x="872" y="1144"/>
                  </a:cubicBezTo>
                  <a:cubicBezTo>
                    <a:pt x="871" y="1147"/>
                    <a:pt x="869" y="1150"/>
                    <a:pt x="867" y="1153"/>
                  </a:cubicBezTo>
                  <a:cubicBezTo>
                    <a:pt x="865" y="1155"/>
                    <a:pt x="862" y="1156"/>
                    <a:pt x="859" y="1158"/>
                  </a:cubicBezTo>
                  <a:cubicBezTo>
                    <a:pt x="856" y="1159"/>
                    <a:pt x="855" y="1163"/>
                    <a:pt x="857" y="1166"/>
                  </a:cubicBezTo>
                  <a:cubicBezTo>
                    <a:pt x="859" y="1169"/>
                    <a:pt x="862" y="1170"/>
                    <a:pt x="865" y="1171"/>
                  </a:cubicBezTo>
                  <a:cubicBezTo>
                    <a:pt x="868" y="1173"/>
                    <a:pt x="870" y="1177"/>
                    <a:pt x="872" y="1179"/>
                  </a:cubicBezTo>
                  <a:cubicBezTo>
                    <a:pt x="875" y="1184"/>
                    <a:pt x="877" y="1188"/>
                    <a:pt x="879" y="1193"/>
                  </a:cubicBezTo>
                  <a:cubicBezTo>
                    <a:pt x="880" y="1195"/>
                    <a:pt x="880" y="1201"/>
                    <a:pt x="881" y="1202"/>
                  </a:cubicBezTo>
                  <a:cubicBezTo>
                    <a:pt x="883" y="1202"/>
                    <a:pt x="885" y="1199"/>
                    <a:pt x="885" y="1198"/>
                  </a:cubicBezTo>
                  <a:cubicBezTo>
                    <a:pt x="888" y="1193"/>
                    <a:pt x="890" y="1187"/>
                    <a:pt x="894" y="1183"/>
                  </a:cubicBezTo>
                  <a:cubicBezTo>
                    <a:pt x="907" y="1170"/>
                    <a:pt x="929" y="1166"/>
                    <a:pt x="945" y="1175"/>
                  </a:cubicBezTo>
                  <a:cubicBezTo>
                    <a:pt x="969" y="1190"/>
                    <a:pt x="972" y="1226"/>
                    <a:pt x="949" y="1243"/>
                  </a:cubicBezTo>
                  <a:cubicBezTo>
                    <a:pt x="938" y="1252"/>
                    <a:pt x="923" y="1254"/>
                    <a:pt x="909" y="1249"/>
                  </a:cubicBezTo>
                  <a:cubicBezTo>
                    <a:pt x="902" y="1247"/>
                    <a:pt x="896" y="1243"/>
                    <a:pt x="891" y="1236"/>
                  </a:cubicBezTo>
                  <a:cubicBezTo>
                    <a:pt x="889" y="1234"/>
                    <a:pt x="887" y="1230"/>
                    <a:pt x="886" y="1227"/>
                  </a:cubicBezTo>
                  <a:cubicBezTo>
                    <a:pt x="885" y="1225"/>
                    <a:pt x="884" y="1224"/>
                    <a:pt x="883" y="1222"/>
                  </a:cubicBezTo>
                  <a:cubicBezTo>
                    <a:pt x="883" y="1221"/>
                    <a:pt x="882" y="1219"/>
                    <a:pt x="882" y="1219"/>
                  </a:cubicBezTo>
                  <a:cubicBezTo>
                    <a:pt x="883" y="1219"/>
                    <a:pt x="881" y="1227"/>
                    <a:pt x="881" y="1228"/>
                  </a:cubicBezTo>
                  <a:cubicBezTo>
                    <a:pt x="879" y="1233"/>
                    <a:pt x="876" y="1238"/>
                    <a:pt x="873" y="1242"/>
                  </a:cubicBezTo>
                  <a:cubicBezTo>
                    <a:pt x="870" y="1245"/>
                    <a:pt x="867" y="1249"/>
                    <a:pt x="863" y="1252"/>
                  </a:cubicBezTo>
                  <a:cubicBezTo>
                    <a:pt x="860" y="1253"/>
                    <a:pt x="856" y="1255"/>
                    <a:pt x="855" y="1258"/>
                  </a:cubicBezTo>
                  <a:cubicBezTo>
                    <a:pt x="854" y="1261"/>
                    <a:pt x="858" y="1264"/>
                    <a:pt x="860" y="1265"/>
                  </a:cubicBezTo>
                  <a:cubicBezTo>
                    <a:pt x="863" y="1268"/>
                    <a:pt x="866" y="1270"/>
                    <a:pt x="868" y="1273"/>
                  </a:cubicBezTo>
                  <a:cubicBezTo>
                    <a:pt x="874" y="1280"/>
                    <a:pt x="879" y="1289"/>
                    <a:pt x="880" y="1299"/>
                  </a:cubicBezTo>
                  <a:cubicBezTo>
                    <a:pt x="885" y="1320"/>
                    <a:pt x="875" y="1340"/>
                    <a:pt x="857" y="1351"/>
                  </a:cubicBezTo>
                  <a:cubicBezTo>
                    <a:pt x="853" y="1353"/>
                    <a:pt x="849" y="1355"/>
                    <a:pt x="846" y="1358"/>
                  </a:cubicBezTo>
                  <a:cubicBezTo>
                    <a:pt x="843" y="1360"/>
                    <a:pt x="845" y="1361"/>
                    <a:pt x="847" y="1363"/>
                  </a:cubicBezTo>
                  <a:cubicBezTo>
                    <a:pt x="851" y="1364"/>
                    <a:pt x="854" y="1365"/>
                    <a:pt x="857" y="1367"/>
                  </a:cubicBezTo>
                  <a:cubicBezTo>
                    <a:pt x="860" y="1369"/>
                    <a:pt x="863" y="1372"/>
                    <a:pt x="865" y="1376"/>
                  </a:cubicBezTo>
                  <a:cubicBezTo>
                    <a:pt x="875" y="1391"/>
                    <a:pt x="878" y="1413"/>
                    <a:pt x="866" y="1428"/>
                  </a:cubicBezTo>
                  <a:cubicBezTo>
                    <a:pt x="855" y="1441"/>
                    <a:pt x="836" y="1450"/>
                    <a:pt x="819" y="1447"/>
                  </a:cubicBezTo>
                  <a:cubicBezTo>
                    <a:pt x="811" y="1446"/>
                    <a:pt x="804" y="1442"/>
                    <a:pt x="798" y="1436"/>
                  </a:cubicBezTo>
                  <a:cubicBezTo>
                    <a:pt x="796" y="1434"/>
                    <a:pt x="793" y="1432"/>
                    <a:pt x="791" y="1429"/>
                  </a:cubicBezTo>
                  <a:cubicBezTo>
                    <a:pt x="790" y="1427"/>
                    <a:pt x="789" y="1420"/>
                    <a:pt x="787" y="1419"/>
                  </a:cubicBezTo>
                  <a:cubicBezTo>
                    <a:pt x="784" y="1419"/>
                    <a:pt x="779" y="1428"/>
                    <a:pt x="777" y="1430"/>
                  </a:cubicBezTo>
                  <a:cubicBezTo>
                    <a:pt x="774" y="1434"/>
                    <a:pt x="770" y="1440"/>
                    <a:pt x="767" y="1444"/>
                  </a:cubicBezTo>
                  <a:cubicBezTo>
                    <a:pt x="764" y="1448"/>
                    <a:pt x="758" y="1448"/>
                    <a:pt x="755" y="1452"/>
                  </a:cubicBezTo>
                  <a:cubicBezTo>
                    <a:pt x="753" y="1453"/>
                    <a:pt x="765" y="1463"/>
                    <a:pt x="767" y="1464"/>
                  </a:cubicBezTo>
                  <a:cubicBezTo>
                    <a:pt x="778" y="1474"/>
                    <a:pt x="784" y="1489"/>
                    <a:pt x="781" y="1505"/>
                  </a:cubicBezTo>
                  <a:cubicBezTo>
                    <a:pt x="780" y="1520"/>
                    <a:pt x="771" y="1534"/>
                    <a:pt x="758" y="1542"/>
                  </a:cubicBezTo>
                  <a:cubicBezTo>
                    <a:pt x="742" y="1551"/>
                    <a:pt x="721" y="1551"/>
                    <a:pt x="706" y="1541"/>
                  </a:cubicBezTo>
                  <a:cubicBezTo>
                    <a:pt x="702" y="1539"/>
                    <a:pt x="698" y="1536"/>
                    <a:pt x="695" y="1533"/>
                  </a:cubicBezTo>
                  <a:cubicBezTo>
                    <a:pt x="692" y="1531"/>
                    <a:pt x="691" y="1528"/>
                    <a:pt x="689" y="1524"/>
                  </a:cubicBezTo>
                  <a:cubicBezTo>
                    <a:pt x="689" y="1523"/>
                    <a:pt x="687" y="1519"/>
                    <a:pt x="685" y="1521"/>
                  </a:cubicBezTo>
                  <a:cubicBezTo>
                    <a:pt x="683" y="1523"/>
                    <a:pt x="682" y="1526"/>
                    <a:pt x="680" y="1529"/>
                  </a:cubicBezTo>
                  <a:cubicBezTo>
                    <a:pt x="679" y="1531"/>
                    <a:pt x="678" y="1533"/>
                    <a:pt x="676" y="1535"/>
                  </a:cubicBezTo>
                  <a:cubicBezTo>
                    <a:pt x="675" y="1538"/>
                    <a:pt x="671" y="1539"/>
                    <a:pt x="669" y="1541"/>
                  </a:cubicBezTo>
                  <a:cubicBezTo>
                    <a:pt x="663" y="1545"/>
                    <a:pt x="656" y="1550"/>
                    <a:pt x="648" y="1551"/>
                  </a:cubicBezTo>
                  <a:cubicBezTo>
                    <a:pt x="631" y="1555"/>
                    <a:pt x="613" y="1551"/>
                    <a:pt x="600" y="1539"/>
                  </a:cubicBezTo>
                  <a:cubicBezTo>
                    <a:pt x="588" y="1528"/>
                    <a:pt x="581" y="1510"/>
                    <a:pt x="583" y="1493"/>
                  </a:cubicBezTo>
                  <a:cubicBezTo>
                    <a:pt x="584" y="1485"/>
                    <a:pt x="587" y="1477"/>
                    <a:pt x="592" y="1469"/>
                  </a:cubicBezTo>
                  <a:cubicBezTo>
                    <a:pt x="593" y="1467"/>
                    <a:pt x="595" y="1464"/>
                    <a:pt x="597" y="1462"/>
                  </a:cubicBezTo>
                  <a:cubicBezTo>
                    <a:pt x="600" y="1460"/>
                    <a:pt x="603" y="1458"/>
                    <a:pt x="606" y="1455"/>
                  </a:cubicBezTo>
                  <a:cubicBezTo>
                    <a:pt x="614" y="1449"/>
                    <a:pt x="601" y="1445"/>
                    <a:pt x="597" y="1441"/>
                  </a:cubicBezTo>
                  <a:cubicBezTo>
                    <a:pt x="591" y="1436"/>
                    <a:pt x="588" y="1427"/>
                    <a:pt x="586" y="1420"/>
                  </a:cubicBezTo>
                  <a:cubicBezTo>
                    <a:pt x="582" y="1403"/>
                    <a:pt x="583" y="1383"/>
                    <a:pt x="594" y="1369"/>
                  </a:cubicBezTo>
                  <a:cubicBezTo>
                    <a:pt x="596" y="1366"/>
                    <a:pt x="599" y="1364"/>
                    <a:pt x="602" y="1362"/>
                  </a:cubicBezTo>
                  <a:cubicBezTo>
                    <a:pt x="605" y="1360"/>
                    <a:pt x="609" y="1358"/>
                    <a:pt x="608" y="1354"/>
                  </a:cubicBezTo>
                  <a:cubicBezTo>
                    <a:pt x="607" y="1351"/>
                    <a:pt x="603" y="1349"/>
                    <a:pt x="601" y="1348"/>
                  </a:cubicBezTo>
                  <a:cubicBezTo>
                    <a:pt x="597" y="1346"/>
                    <a:pt x="595" y="1344"/>
                    <a:pt x="594" y="1340"/>
                  </a:cubicBezTo>
                  <a:cubicBezTo>
                    <a:pt x="592" y="1337"/>
                    <a:pt x="590" y="1333"/>
                    <a:pt x="588" y="1330"/>
                  </a:cubicBezTo>
                  <a:cubicBezTo>
                    <a:pt x="587" y="1328"/>
                    <a:pt x="585" y="1324"/>
                    <a:pt x="583" y="1324"/>
                  </a:cubicBezTo>
                  <a:cubicBezTo>
                    <a:pt x="581" y="1324"/>
                    <a:pt x="580" y="1329"/>
                    <a:pt x="579" y="1331"/>
                  </a:cubicBezTo>
                  <a:cubicBezTo>
                    <a:pt x="577" y="1334"/>
                    <a:pt x="575" y="1337"/>
                    <a:pt x="572" y="1340"/>
                  </a:cubicBezTo>
                  <a:cubicBezTo>
                    <a:pt x="560" y="1352"/>
                    <a:pt x="538" y="1357"/>
                    <a:pt x="522" y="1349"/>
                  </a:cubicBezTo>
                  <a:cubicBezTo>
                    <a:pt x="507" y="1342"/>
                    <a:pt x="496" y="1325"/>
                    <a:pt x="495" y="1308"/>
                  </a:cubicBezTo>
                  <a:cubicBezTo>
                    <a:pt x="494" y="1299"/>
                    <a:pt x="496" y="1289"/>
                    <a:pt x="502" y="1282"/>
                  </a:cubicBezTo>
                  <a:cubicBezTo>
                    <a:pt x="508" y="1274"/>
                    <a:pt x="516" y="1269"/>
                    <a:pt x="524" y="1265"/>
                  </a:cubicBezTo>
                  <a:cubicBezTo>
                    <a:pt x="527" y="1263"/>
                    <a:pt x="529" y="1261"/>
                    <a:pt x="525" y="1260"/>
                  </a:cubicBezTo>
                  <a:cubicBezTo>
                    <a:pt x="522" y="1259"/>
                    <a:pt x="519" y="1258"/>
                    <a:pt x="516" y="1256"/>
                  </a:cubicBezTo>
                  <a:cubicBezTo>
                    <a:pt x="510" y="1253"/>
                    <a:pt x="504" y="1249"/>
                    <a:pt x="500" y="1244"/>
                  </a:cubicBezTo>
                  <a:cubicBezTo>
                    <a:pt x="490" y="1232"/>
                    <a:pt x="487" y="1213"/>
                    <a:pt x="491" y="1197"/>
                  </a:cubicBezTo>
                  <a:cubicBezTo>
                    <a:pt x="493" y="1189"/>
                    <a:pt x="497" y="1182"/>
                    <a:pt x="503" y="1175"/>
                  </a:cubicBezTo>
                  <a:cubicBezTo>
                    <a:pt x="508" y="1170"/>
                    <a:pt x="515" y="1168"/>
                    <a:pt x="521" y="1163"/>
                  </a:cubicBezTo>
                  <a:cubicBezTo>
                    <a:pt x="526" y="1159"/>
                    <a:pt x="512" y="1156"/>
                    <a:pt x="510" y="1154"/>
                  </a:cubicBezTo>
                  <a:cubicBezTo>
                    <a:pt x="503" y="1151"/>
                    <a:pt x="498" y="1142"/>
                    <a:pt x="495" y="1135"/>
                  </a:cubicBezTo>
                  <a:cubicBezTo>
                    <a:pt x="489" y="1121"/>
                    <a:pt x="489" y="1103"/>
                    <a:pt x="497" y="1090"/>
                  </a:cubicBezTo>
                  <a:cubicBezTo>
                    <a:pt x="501" y="1084"/>
                    <a:pt x="506" y="1079"/>
                    <a:pt x="512" y="1075"/>
                  </a:cubicBezTo>
                  <a:cubicBezTo>
                    <a:pt x="515" y="1073"/>
                    <a:pt x="519" y="1071"/>
                    <a:pt x="522" y="1070"/>
                  </a:cubicBezTo>
                  <a:cubicBezTo>
                    <a:pt x="524" y="1069"/>
                    <a:pt x="530" y="1067"/>
                    <a:pt x="531" y="1066"/>
                  </a:cubicBezTo>
                  <a:cubicBezTo>
                    <a:pt x="531" y="1066"/>
                    <a:pt x="521" y="1063"/>
                    <a:pt x="521" y="1063"/>
                  </a:cubicBezTo>
                  <a:cubicBezTo>
                    <a:pt x="517" y="1061"/>
                    <a:pt x="514" y="1059"/>
                    <a:pt x="511" y="1056"/>
                  </a:cubicBezTo>
                  <a:cubicBezTo>
                    <a:pt x="504" y="1050"/>
                    <a:pt x="499" y="1042"/>
                    <a:pt x="496" y="1034"/>
                  </a:cubicBezTo>
                  <a:cubicBezTo>
                    <a:pt x="492" y="1024"/>
                    <a:pt x="492" y="1014"/>
                    <a:pt x="495" y="1004"/>
                  </a:cubicBezTo>
                  <a:cubicBezTo>
                    <a:pt x="497" y="995"/>
                    <a:pt x="504" y="988"/>
                    <a:pt x="512" y="982"/>
                  </a:cubicBezTo>
                  <a:cubicBezTo>
                    <a:pt x="515" y="979"/>
                    <a:pt x="518" y="977"/>
                    <a:pt x="521" y="975"/>
                  </a:cubicBezTo>
                  <a:cubicBezTo>
                    <a:pt x="524" y="973"/>
                    <a:pt x="525" y="971"/>
                    <a:pt x="521" y="970"/>
                  </a:cubicBezTo>
                  <a:cubicBezTo>
                    <a:pt x="518" y="969"/>
                    <a:pt x="514" y="968"/>
                    <a:pt x="510" y="966"/>
                  </a:cubicBezTo>
                  <a:cubicBezTo>
                    <a:pt x="507" y="963"/>
                    <a:pt x="503" y="960"/>
                    <a:pt x="501" y="957"/>
                  </a:cubicBezTo>
                  <a:cubicBezTo>
                    <a:pt x="486" y="941"/>
                    <a:pt x="483" y="918"/>
                    <a:pt x="494" y="899"/>
                  </a:cubicBezTo>
                  <a:cubicBezTo>
                    <a:pt x="498" y="891"/>
                    <a:pt x="503" y="884"/>
                    <a:pt x="511" y="880"/>
                  </a:cubicBezTo>
                  <a:cubicBezTo>
                    <a:pt x="513" y="879"/>
                    <a:pt x="516" y="877"/>
                    <a:pt x="514" y="875"/>
                  </a:cubicBezTo>
                  <a:cubicBezTo>
                    <a:pt x="512" y="871"/>
                    <a:pt x="507" y="869"/>
                    <a:pt x="504" y="866"/>
                  </a:cubicBezTo>
                  <a:cubicBezTo>
                    <a:pt x="491" y="852"/>
                    <a:pt x="483" y="835"/>
                    <a:pt x="487" y="815"/>
                  </a:cubicBezTo>
                  <a:cubicBezTo>
                    <a:pt x="488" y="807"/>
                    <a:pt x="492" y="798"/>
                    <a:pt x="498" y="792"/>
                  </a:cubicBezTo>
                  <a:cubicBezTo>
                    <a:pt x="502" y="789"/>
                    <a:pt x="505" y="787"/>
                    <a:pt x="509" y="785"/>
                  </a:cubicBezTo>
                  <a:cubicBezTo>
                    <a:pt x="511" y="783"/>
                    <a:pt x="513" y="781"/>
                    <a:pt x="512" y="778"/>
                  </a:cubicBezTo>
                  <a:cubicBezTo>
                    <a:pt x="509" y="772"/>
                    <a:pt x="502" y="768"/>
                    <a:pt x="498" y="763"/>
                  </a:cubicBezTo>
                  <a:cubicBezTo>
                    <a:pt x="496" y="761"/>
                    <a:pt x="494" y="760"/>
                    <a:pt x="493" y="757"/>
                  </a:cubicBezTo>
                  <a:cubicBezTo>
                    <a:pt x="491" y="754"/>
                    <a:pt x="491" y="751"/>
                    <a:pt x="489" y="748"/>
                  </a:cubicBezTo>
                  <a:cubicBezTo>
                    <a:pt x="485" y="741"/>
                    <a:pt x="482" y="755"/>
                    <a:pt x="481" y="757"/>
                  </a:cubicBezTo>
                  <a:cubicBezTo>
                    <a:pt x="479" y="764"/>
                    <a:pt x="470" y="770"/>
                    <a:pt x="464" y="774"/>
                  </a:cubicBezTo>
                  <a:cubicBezTo>
                    <a:pt x="447" y="783"/>
                    <a:pt x="426" y="782"/>
                    <a:pt x="411" y="770"/>
                  </a:cubicBezTo>
                  <a:cubicBezTo>
                    <a:pt x="399" y="760"/>
                    <a:pt x="391" y="744"/>
                    <a:pt x="392" y="727"/>
                  </a:cubicBezTo>
                  <a:cubicBezTo>
                    <a:pt x="392" y="719"/>
                    <a:pt x="395" y="711"/>
                    <a:pt x="400" y="704"/>
                  </a:cubicBezTo>
                  <a:cubicBezTo>
                    <a:pt x="402" y="700"/>
                    <a:pt x="408" y="697"/>
                    <a:pt x="411" y="694"/>
                  </a:cubicBezTo>
                  <a:cubicBezTo>
                    <a:pt x="412" y="693"/>
                    <a:pt x="421" y="685"/>
                    <a:pt x="420" y="685"/>
                  </a:cubicBezTo>
                  <a:cubicBezTo>
                    <a:pt x="416" y="681"/>
                    <a:pt x="412" y="679"/>
                    <a:pt x="407" y="676"/>
                  </a:cubicBezTo>
                  <a:cubicBezTo>
                    <a:pt x="405" y="675"/>
                    <a:pt x="403" y="673"/>
                    <a:pt x="401" y="672"/>
                  </a:cubicBezTo>
                  <a:cubicBezTo>
                    <a:pt x="398" y="670"/>
                    <a:pt x="398" y="666"/>
                    <a:pt x="395" y="664"/>
                  </a:cubicBezTo>
                  <a:cubicBezTo>
                    <a:pt x="393" y="662"/>
                    <a:pt x="389" y="664"/>
                    <a:pt x="388" y="667"/>
                  </a:cubicBezTo>
                  <a:cubicBezTo>
                    <a:pt x="386" y="670"/>
                    <a:pt x="383" y="673"/>
                    <a:pt x="380" y="676"/>
                  </a:cubicBezTo>
                  <a:cubicBezTo>
                    <a:pt x="365" y="687"/>
                    <a:pt x="340" y="694"/>
                    <a:pt x="322" y="685"/>
                  </a:cubicBezTo>
                  <a:cubicBezTo>
                    <a:pt x="315" y="682"/>
                    <a:pt x="307" y="677"/>
                    <a:pt x="303" y="670"/>
                  </a:cubicBezTo>
                  <a:cubicBezTo>
                    <a:pt x="302" y="668"/>
                    <a:pt x="299" y="663"/>
                    <a:pt x="296" y="663"/>
                  </a:cubicBezTo>
                  <a:cubicBezTo>
                    <a:pt x="292" y="664"/>
                    <a:pt x="290" y="670"/>
                    <a:pt x="288" y="672"/>
                  </a:cubicBezTo>
                  <a:cubicBezTo>
                    <a:pt x="274" y="685"/>
                    <a:pt x="249" y="693"/>
                    <a:pt x="231" y="686"/>
                  </a:cubicBezTo>
                  <a:cubicBezTo>
                    <a:pt x="223" y="683"/>
                    <a:pt x="216" y="678"/>
                    <a:pt x="209" y="673"/>
                  </a:cubicBezTo>
                  <a:cubicBezTo>
                    <a:pt x="207" y="671"/>
                    <a:pt x="204" y="669"/>
                    <a:pt x="203" y="666"/>
                  </a:cubicBezTo>
                  <a:cubicBezTo>
                    <a:pt x="202" y="664"/>
                    <a:pt x="201" y="657"/>
                    <a:pt x="198" y="656"/>
                  </a:cubicBezTo>
                  <a:cubicBezTo>
                    <a:pt x="196" y="655"/>
                    <a:pt x="195" y="663"/>
                    <a:pt x="194" y="664"/>
                  </a:cubicBezTo>
                  <a:cubicBezTo>
                    <a:pt x="192" y="668"/>
                    <a:pt x="188" y="671"/>
                    <a:pt x="185" y="673"/>
                  </a:cubicBezTo>
                  <a:cubicBezTo>
                    <a:pt x="177" y="679"/>
                    <a:pt x="167" y="683"/>
                    <a:pt x="157" y="684"/>
                  </a:cubicBezTo>
                  <a:cubicBezTo>
                    <a:pt x="149" y="685"/>
                    <a:pt x="139" y="685"/>
                    <a:pt x="132" y="681"/>
                  </a:cubicBezTo>
                  <a:cubicBezTo>
                    <a:pt x="125" y="677"/>
                    <a:pt x="119" y="673"/>
                    <a:pt x="114" y="668"/>
                  </a:cubicBezTo>
                  <a:cubicBezTo>
                    <a:pt x="108" y="663"/>
                    <a:pt x="106" y="655"/>
                    <a:pt x="105" y="648"/>
                  </a:cubicBezTo>
                  <a:cubicBezTo>
                    <a:pt x="103" y="639"/>
                    <a:pt x="103" y="630"/>
                    <a:pt x="105" y="621"/>
                  </a:cubicBezTo>
                  <a:cubicBezTo>
                    <a:pt x="106" y="614"/>
                    <a:pt x="109" y="606"/>
                    <a:pt x="116" y="601"/>
                  </a:cubicBezTo>
                  <a:cubicBezTo>
                    <a:pt x="118" y="599"/>
                    <a:pt x="121" y="597"/>
                    <a:pt x="124" y="595"/>
                  </a:cubicBezTo>
                  <a:cubicBezTo>
                    <a:pt x="126" y="594"/>
                    <a:pt x="130" y="592"/>
                    <a:pt x="131" y="589"/>
                  </a:cubicBezTo>
                  <a:cubicBezTo>
                    <a:pt x="131" y="587"/>
                    <a:pt x="126" y="585"/>
                    <a:pt x="124" y="584"/>
                  </a:cubicBezTo>
                  <a:cubicBezTo>
                    <a:pt x="121" y="583"/>
                    <a:pt x="118" y="581"/>
                    <a:pt x="115" y="579"/>
                  </a:cubicBezTo>
                  <a:cubicBezTo>
                    <a:pt x="112" y="576"/>
                    <a:pt x="109" y="572"/>
                    <a:pt x="107" y="568"/>
                  </a:cubicBezTo>
                  <a:cubicBezTo>
                    <a:pt x="106" y="565"/>
                    <a:pt x="105" y="560"/>
                    <a:pt x="102" y="559"/>
                  </a:cubicBezTo>
                  <a:cubicBezTo>
                    <a:pt x="97" y="557"/>
                    <a:pt x="93" y="566"/>
                    <a:pt x="91" y="569"/>
                  </a:cubicBezTo>
                  <a:cubicBezTo>
                    <a:pt x="88" y="574"/>
                    <a:pt x="80" y="579"/>
                    <a:pt x="76" y="581"/>
                  </a:cubicBezTo>
                  <a:cubicBezTo>
                    <a:pt x="49" y="592"/>
                    <a:pt x="16" y="577"/>
                    <a:pt x="11" y="548"/>
                  </a:cubicBezTo>
                  <a:cubicBezTo>
                    <a:pt x="5" y="515"/>
                    <a:pt x="37" y="485"/>
                    <a:pt x="70" y="494"/>
                  </a:cubicBezTo>
                  <a:cubicBezTo>
                    <a:pt x="76" y="496"/>
                    <a:pt x="84" y="499"/>
                    <a:pt x="87" y="504"/>
                  </a:cubicBezTo>
                  <a:cubicBezTo>
                    <a:pt x="90" y="509"/>
                    <a:pt x="93" y="514"/>
                    <a:pt x="97" y="519"/>
                  </a:cubicBezTo>
                  <a:cubicBezTo>
                    <a:pt x="102" y="524"/>
                    <a:pt x="106" y="512"/>
                    <a:pt x="107" y="509"/>
                  </a:cubicBezTo>
                  <a:cubicBezTo>
                    <a:pt x="110" y="502"/>
                    <a:pt x="118" y="496"/>
                    <a:pt x="124" y="492"/>
                  </a:cubicBezTo>
                  <a:cubicBezTo>
                    <a:pt x="125" y="492"/>
                    <a:pt x="128" y="492"/>
                    <a:pt x="130" y="491"/>
                  </a:cubicBezTo>
                  <a:cubicBezTo>
                    <a:pt x="132" y="488"/>
                    <a:pt x="127" y="486"/>
                    <a:pt x="126" y="485"/>
                  </a:cubicBezTo>
                  <a:cubicBezTo>
                    <a:pt x="123" y="484"/>
                    <a:pt x="120" y="483"/>
                    <a:pt x="118" y="481"/>
                  </a:cubicBezTo>
                  <a:cubicBezTo>
                    <a:pt x="114" y="478"/>
                    <a:pt x="111" y="474"/>
                    <a:pt x="108" y="470"/>
                  </a:cubicBezTo>
                  <a:cubicBezTo>
                    <a:pt x="106" y="468"/>
                    <a:pt x="105" y="466"/>
                    <a:pt x="104" y="464"/>
                  </a:cubicBezTo>
                  <a:cubicBezTo>
                    <a:pt x="104" y="462"/>
                    <a:pt x="104" y="461"/>
                    <a:pt x="102" y="460"/>
                  </a:cubicBezTo>
                  <a:cubicBezTo>
                    <a:pt x="100" y="458"/>
                    <a:pt x="97" y="463"/>
                    <a:pt x="96" y="464"/>
                  </a:cubicBezTo>
                  <a:cubicBezTo>
                    <a:pt x="92" y="471"/>
                    <a:pt x="88" y="476"/>
                    <a:pt x="81" y="480"/>
                  </a:cubicBezTo>
                  <a:cubicBezTo>
                    <a:pt x="66" y="488"/>
                    <a:pt x="48" y="489"/>
                    <a:pt x="33" y="481"/>
                  </a:cubicBezTo>
                  <a:cubicBezTo>
                    <a:pt x="17" y="473"/>
                    <a:pt x="8" y="456"/>
                    <a:pt x="9" y="439"/>
                  </a:cubicBezTo>
                  <a:cubicBezTo>
                    <a:pt x="9" y="423"/>
                    <a:pt x="16" y="405"/>
                    <a:pt x="30" y="397"/>
                  </a:cubicBezTo>
                  <a:cubicBezTo>
                    <a:pt x="33" y="395"/>
                    <a:pt x="37" y="394"/>
                    <a:pt x="40" y="393"/>
                  </a:cubicBezTo>
                  <a:cubicBezTo>
                    <a:pt x="43" y="392"/>
                    <a:pt x="43" y="390"/>
                    <a:pt x="40" y="388"/>
                  </a:cubicBezTo>
                  <a:cubicBezTo>
                    <a:pt x="32" y="383"/>
                    <a:pt x="23" y="381"/>
                    <a:pt x="17" y="373"/>
                  </a:cubicBezTo>
                  <a:cubicBezTo>
                    <a:pt x="0" y="349"/>
                    <a:pt x="8" y="312"/>
                    <a:pt x="36" y="299"/>
                  </a:cubicBezTo>
                  <a:cubicBezTo>
                    <a:pt x="43" y="296"/>
                    <a:pt x="50" y="294"/>
                    <a:pt x="58" y="294"/>
                  </a:cubicBezTo>
                  <a:cubicBezTo>
                    <a:pt x="69" y="294"/>
                    <a:pt x="78" y="299"/>
                    <a:pt x="86" y="305"/>
                  </a:cubicBezTo>
                  <a:cubicBezTo>
                    <a:pt x="89" y="309"/>
                    <a:pt x="93" y="312"/>
                    <a:pt x="96" y="316"/>
                  </a:cubicBezTo>
                  <a:cubicBezTo>
                    <a:pt x="97" y="318"/>
                    <a:pt x="101" y="324"/>
                    <a:pt x="103" y="321"/>
                  </a:cubicBezTo>
                  <a:cubicBezTo>
                    <a:pt x="105" y="318"/>
                    <a:pt x="106" y="314"/>
                    <a:pt x="108" y="311"/>
                  </a:cubicBezTo>
                  <a:cubicBezTo>
                    <a:pt x="110" y="308"/>
                    <a:pt x="113" y="306"/>
                    <a:pt x="116" y="304"/>
                  </a:cubicBezTo>
                  <a:cubicBezTo>
                    <a:pt x="120" y="301"/>
                    <a:pt x="129" y="295"/>
                    <a:pt x="121" y="290"/>
                  </a:cubicBezTo>
                  <a:cubicBezTo>
                    <a:pt x="119" y="288"/>
                    <a:pt x="116" y="287"/>
                    <a:pt x="114" y="285"/>
                  </a:cubicBezTo>
                  <a:cubicBezTo>
                    <a:pt x="110" y="282"/>
                    <a:pt x="108" y="277"/>
                    <a:pt x="106" y="273"/>
                  </a:cubicBezTo>
                  <a:cubicBezTo>
                    <a:pt x="104" y="270"/>
                    <a:pt x="102" y="266"/>
                    <a:pt x="101" y="262"/>
                  </a:cubicBezTo>
                  <a:cubicBezTo>
                    <a:pt x="100" y="261"/>
                    <a:pt x="99" y="254"/>
                    <a:pt x="98" y="257"/>
                  </a:cubicBezTo>
                  <a:cubicBezTo>
                    <a:pt x="97" y="259"/>
                    <a:pt x="96" y="262"/>
                    <a:pt x="95" y="265"/>
                  </a:cubicBezTo>
                  <a:cubicBezTo>
                    <a:pt x="94" y="268"/>
                    <a:pt x="91" y="271"/>
                    <a:pt x="89" y="274"/>
                  </a:cubicBezTo>
                  <a:cubicBezTo>
                    <a:pt x="76" y="288"/>
                    <a:pt x="54" y="295"/>
                    <a:pt x="36" y="285"/>
                  </a:cubicBezTo>
                  <a:cubicBezTo>
                    <a:pt x="29" y="281"/>
                    <a:pt x="22" y="274"/>
                    <a:pt x="18" y="267"/>
                  </a:cubicBezTo>
                  <a:cubicBezTo>
                    <a:pt x="14" y="260"/>
                    <a:pt x="13" y="252"/>
                    <a:pt x="14" y="244"/>
                  </a:cubicBezTo>
                  <a:cubicBezTo>
                    <a:pt x="15" y="229"/>
                    <a:pt x="25" y="214"/>
                    <a:pt x="39" y="208"/>
                  </a:cubicBezTo>
                  <a:cubicBezTo>
                    <a:pt x="46" y="204"/>
                    <a:pt x="54" y="204"/>
                    <a:pt x="63" y="205"/>
                  </a:cubicBezTo>
                  <a:cubicBezTo>
                    <a:pt x="71" y="206"/>
                    <a:pt x="77" y="209"/>
                    <a:pt x="83" y="215"/>
                  </a:cubicBezTo>
                  <a:cubicBezTo>
                    <a:pt x="88" y="219"/>
                    <a:pt x="92" y="224"/>
                    <a:pt x="95" y="229"/>
                  </a:cubicBezTo>
                  <a:cubicBezTo>
                    <a:pt x="95" y="229"/>
                    <a:pt x="95" y="228"/>
                    <a:pt x="95" y="228"/>
                  </a:cubicBezTo>
                  <a:cubicBezTo>
                    <a:pt x="94" y="230"/>
                    <a:pt x="96" y="233"/>
                    <a:pt x="96" y="234"/>
                  </a:cubicBezTo>
                  <a:cubicBezTo>
                    <a:pt x="97" y="235"/>
                    <a:pt x="98" y="239"/>
                    <a:pt x="98" y="237"/>
                  </a:cubicBezTo>
                  <a:cubicBezTo>
                    <a:pt x="101" y="232"/>
                    <a:pt x="102" y="227"/>
                    <a:pt x="105" y="221"/>
                  </a:cubicBezTo>
                  <a:cubicBezTo>
                    <a:pt x="107" y="216"/>
                    <a:pt x="113" y="211"/>
                    <a:pt x="117" y="207"/>
                  </a:cubicBezTo>
                  <a:cubicBezTo>
                    <a:pt x="119" y="204"/>
                    <a:pt x="122" y="201"/>
                    <a:pt x="125" y="200"/>
                  </a:cubicBezTo>
                  <a:cubicBezTo>
                    <a:pt x="128" y="199"/>
                    <a:pt x="131" y="199"/>
                    <a:pt x="134" y="197"/>
                  </a:cubicBezTo>
                  <a:cubicBezTo>
                    <a:pt x="136" y="197"/>
                    <a:pt x="138" y="194"/>
                    <a:pt x="136" y="192"/>
                  </a:cubicBezTo>
                  <a:cubicBezTo>
                    <a:pt x="133" y="191"/>
                    <a:pt x="130" y="189"/>
                    <a:pt x="127" y="188"/>
                  </a:cubicBezTo>
                  <a:cubicBezTo>
                    <a:pt x="120" y="184"/>
                    <a:pt x="115" y="177"/>
                    <a:pt x="112" y="170"/>
                  </a:cubicBezTo>
                  <a:cubicBezTo>
                    <a:pt x="104" y="152"/>
                    <a:pt x="107" y="132"/>
                    <a:pt x="122" y="119"/>
                  </a:cubicBezTo>
                  <a:cubicBezTo>
                    <a:pt x="136" y="106"/>
                    <a:pt x="157" y="102"/>
                    <a:pt x="174" y="112"/>
                  </a:cubicBezTo>
                  <a:cubicBezTo>
                    <a:pt x="178" y="114"/>
                    <a:pt x="181" y="117"/>
                    <a:pt x="184" y="120"/>
                  </a:cubicBezTo>
                  <a:cubicBezTo>
                    <a:pt x="188" y="124"/>
                    <a:pt x="190" y="128"/>
                    <a:pt x="193" y="132"/>
                  </a:cubicBezTo>
                  <a:cubicBezTo>
                    <a:pt x="195" y="135"/>
                    <a:pt x="196" y="132"/>
                    <a:pt x="197" y="130"/>
                  </a:cubicBezTo>
                  <a:cubicBezTo>
                    <a:pt x="199" y="126"/>
                    <a:pt x="201" y="122"/>
                    <a:pt x="204" y="118"/>
                  </a:cubicBezTo>
                  <a:cubicBezTo>
                    <a:pt x="208" y="113"/>
                    <a:pt x="214" y="108"/>
                    <a:pt x="219" y="104"/>
                  </a:cubicBezTo>
                  <a:cubicBezTo>
                    <a:pt x="222" y="102"/>
                    <a:pt x="224" y="102"/>
                    <a:pt x="227" y="101"/>
                  </a:cubicBezTo>
                  <a:cubicBezTo>
                    <a:pt x="231" y="100"/>
                    <a:pt x="225" y="95"/>
                    <a:pt x="224" y="95"/>
                  </a:cubicBezTo>
                  <a:cubicBezTo>
                    <a:pt x="222" y="94"/>
                    <a:pt x="219" y="93"/>
                    <a:pt x="217" y="91"/>
                  </a:cubicBezTo>
                  <a:cubicBezTo>
                    <a:pt x="214" y="89"/>
                    <a:pt x="212" y="86"/>
                    <a:pt x="210" y="83"/>
                  </a:cubicBezTo>
                  <a:cubicBezTo>
                    <a:pt x="206" y="78"/>
                    <a:pt x="203" y="71"/>
                    <a:pt x="202" y="64"/>
                  </a:cubicBezTo>
                  <a:cubicBezTo>
                    <a:pt x="198" y="34"/>
                    <a:pt x="222" y="4"/>
                    <a:pt x="254" y="8"/>
                  </a:cubicBezTo>
                  <a:cubicBezTo>
                    <a:pt x="264" y="9"/>
                    <a:pt x="274" y="14"/>
                    <a:pt x="281" y="21"/>
                  </a:cubicBezTo>
                  <a:cubicBezTo>
                    <a:pt x="285" y="24"/>
                    <a:pt x="287" y="28"/>
                    <a:pt x="289" y="32"/>
                  </a:cubicBezTo>
                  <a:cubicBezTo>
                    <a:pt x="290" y="35"/>
                    <a:pt x="292" y="36"/>
                    <a:pt x="295" y="34"/>
                  </a:cubicBezTo>
                  <a:cubicBezTo>
                    <a:pt x="299" y="29"/>
                    <a:pt x="302" y="22"/>
                    <a:pt x="305" y="17"/>
                  </a:cubicBezTo>
                  <a:cubicBezTo>
                    <a:pt x="310" y="10"/>
                    <a:pt x="320" y="6"/>
                    <a:pt x="328" y="4"/>
                  </a:cubicBezTo>
                  <a:cubicBezTo>
                    <a:pt x="331" y="3"/>
                    <a:pt x="335" y="2"/>
                    <a:pt x="339" y="2"/>
                  </a:cubicBezTo>
                  <a:moveTo>
                    <a:pt x="396" y="72"/>
                  </a:moveTo>
                  <a:cubicBezTo>
                    <a:pt x="392" y="81"/>
                    <a:pt x="386" y="90"/>
                    <a:pt x="379" y="96"/>
                  </a:cubicBezTo>
                  <a:cubicBezTo>
                    <a:pt x="375" y="96"/>
                    <a:pt x="369" y="102"/>
                    <a:pt x="372" y="106"/>
                  </a:cubicBezTo>
                  <a:cubicBezTo>
                    <a:pt x="374" y="108"/>
                    <a:pt x="377" y="109"/>
                    <a:pt x="380" y="111"/>
                  </a:cubicBezTo>
                  <a:cubicBezTo>
                    <a:pt x="383" y="113"/>
                    <a:pt x="385" y="115"/>
                    <a:pt x="386" y="118"/>
                  </a:cubicBezTo>
                  <a:cubicBezTo>
                    <a:pt x="391" y="127"/>
                    <a:pt x="398" y="120"/>
                    <a:pt x="402" y="115"/>
                  </a:cubicBezTo>
                  <a:cubicBezTo>
                    <a:pt x="404" y="112"/>
                    <a:pt x="406" y="109"/>
                    <a:pt x="409" y="107"/>
                  </a:cubicBezTo>
                  <a:cubicBezTo>
                    <a:pt x="413" y="104"/>
                    <a:pt x="418" y="104"/>
                    <a:pt x="422" y="101"/>
                  </a:cubicBezTo>
                  <a:cubicBezTo>
                    <a:pt x="429" y="96"/>
                    <a:pt x="420" y="94"/>
                    <a:pt x="416" y="92"/>
                  </a:cubicBezTo>
                  <a:cubicBezTo>
                    <a:pt x="410" y="89"/>
                    <a:pt x="407" y="83"/>
                    <a:pt x="404" y="78"/>
                  </a:cubicBezTo>
                  <a:cubicBezTo>
                    <a:pt x="402" y="75"/>
                    <a:pt x="401" y="73"/>
                    <a:pt x="399" y="70"/>
                  </a:cubicBezTo>
                  <a:cubicBezTo>
                    <a:pt x="397" y="68"/>
                    <a:pt x="397" y="70"/>
                    <a:pt x="396" y="72"/>
                  </a:cubicBezTo>
                  <a:moveTo>
                    <a:pt x="278" y="91"/>
                  </a:moveTo>
                  <a:cubicBezTo>
                    <a:pt x="275" y="94"/>
                    <a:pt x="268" y="94"/>
                    <a:pt x="268" y="99"/>
                  </a:cubicBezTo>
                  <a:cubicBezTo>
                    <a:pt x="268" y="101"/>
                    <a:pt x="269" y="102"/>
                    <a:pt x="271" y="102"/>
                  </a:cubicBezTo>
                  <a:cubicBezTo>
                    <a:pt x="272" y="103"/>
                    <a:pt x="275" y="102"/>
                    <a:pt x="275" y="103"/>
                  </a:cubicBezTo>
                  <a:cubicBezTo>
                    <a:pt x="278" y="104"/>
                    <a:pt x="280" y="108"/>
                    <a:pt x="282" y="110"/>
                  </a:cubicBezTo>
                  <a:cubicBezTo>
                    <a:pt x="286" y="114"/>
                    <a:pt x="289" y="118"/>
                    <a:pt x="293" y="121"/>
                  </a:cubicBezTo>
                  <a:cubicBezTo>
                    <a:pt x="297" y="124"/>
                    <a:pt x="299" y="123"/>
                    <a:pt x="302" y="119"/>
                  </a:cubicBezTo>
                  <a:cubicBezTo>
                    <a:pt x="304" y="116"/>
                    <a:pt x="306" y="114"/>
                    <a:pt x="309" y="112"/>
                  </a:cubicBezTo>
                  <a:cubicBezTo>
                    <a:pt x="311" y="110"/>
                    <a:pt x="313" y="108"/>
                    <a:pt x="315" y="105"/>
                  </a:cubicBezTo>
                  <a:cubicBezTo>
                    <a:pt x="319" y="100"/>
                    <a:pt x="310" y="98"/>
                    <a:pt x="307" y="96"/>
                  </a:cubicBezTo>
                  <a:cubicBezTo>
                    <a:pt x="302" y="92"/>
                    <a:pt x="300" y="86"/>
                    <a:pt x="298" y="81"/>
                  </a:cubicBezTo>
                  <a:cubicBezTo>
                    <a:pt x="296" y="78"/>
                    <a:pt x="292" y="73"/>
                    <a:pt x="289" y="77"/>
                  </a:cubicBezTo>
                  <a:cubicBezTo>
                    <a:pt x="285" y="82"/>
                    <a:pt x="283" y="87"/>
                    <a:pt x="278" y="91"/>
                  </a:cubicBezTo>
                  <a:moveTo>
                    <a:pt x="193" y="170"/>
                  </a:moveTo>
                  <a:cubicBezTo>
                    <a:pt x="190" y="176"/>
                    <a:pt x="184" y="182"/>
                    <a:pt x="179" y="186"/>
                  </a:cubicBezTo>
                  <a:cubicBezTo>
                    <a:pt x="178" y="188"/>
                    <a:pt x="176" y="190"/>
                    <a:pt x="174" y="190"/>
                  </a:cubicBezTo>
                  <a:cubicBezTo>
                    <a:pt x="173" y="190"/>
                    <a:pt x="167" y="191"/>
                    <a:pt x="167" y="192"/>
                  </a:cubicBezTo>
                  <a:cubicBezTo>
                    <a:pt x="166" y="197"/>
                    <a:pt x="176" y="199"/>
                    <a:pt x="180" y="200"/>
                  </a:cubicBezTo>
                  <a:cubicBezTo>
                    <a:pt x="182" y="201"/>
                    <a:pt x="184" y="203"/>
                    <a:pt x="185" y="205"/>
                  </a:cubicBezTo>
                  <a:cubicBezTo>
                    <a:pt x="188" y="208"/>
                    <a:pt x="191" y="211"/>
                    <a:pt x="193" y="215"/>
                  </a:cubicBezTo>
                  <a:cubicBezTo>
                    <a:pt x="195" y="216"/>
                    <a:pt x="197" y="219"/>
                    <a:pt x="199" y="219"/>
                  </a:cubicBezTo>
                  <a:cubicBezTo>
                    <a:pt x="202" y="218"/>
                    <a:pt x="204" y="216"/>
                    <a:pt x="205" y="215"/>
                  </a:cubicBezTo>
                  <a:cubicBezTo>
                    <a:pt x="210" y="211"/>
                    <a:pt x="214" y="206"/>
                    <a:pt x="219" y="202"/>
                  </a:cubicBezTo>
                  <a:cubicBezTo>
                    <a:pt x="223" y="197"/>
                    <a:pt x="215" y="194"/>
                    <a:pt x="211" y="192"/>
                  </a:cubicBezTo>
                  <a:cubicBezTo>
                    <a:pt x="205" y="187"/>
                    <a:pt x="201" y="180"/>
                    <a:pt x="199" y="173"/>
                  </a:cubicBezTo>
                  <a:cubicBezTo>
                    <a:pt x="198" y="171"/>
                    <a:pt x="197" y="169"/>
                    <a:pt x="196" y="168"/>
                  </a:cubicBezTo>
                  <a:cubicBezTo>
                    <a:pt x="194" y="167"/>
                    <a:pt x="193" y="168"/>
                    <a:pt x="193" y="170"/>
                  </a:cubicBezTo>
                  <a:moveTo>
                    <a:pt x="674" y="186"/>
                  </a:moveTo>
                  <a:cubicBezTo>
                    <a:pt x="673" y="187"/>
                    <a:pt x="659" y="196"/>
                    <a:pt x="660" y="197"/>
                  </a:cubicBezTo>
                  <a:cubicBezTo>
                    <a:pt x="663" y="201"/>
                    <a:pt x="666" y="204"/>
                    <a:pt x="670" y="207"/>
                  </a:cubicBezTo>
                  <a:cubicBezTo>
                    <a:pt x="674" y="211"/>
                    <a:pt x="678" y="215"/>
                    <a:pt x="682" y="218"/>
                  </a:cubicBezTo>
                  <a:cubicBezTo>
                    <a:pt x="686" y="221"/>
                    <a:pt x="692" y="213"/>
                    <a:pt x="694" y="211"/>
                  </a:cubicBezTo>
                  <a:cubicBezTo>
                    <a:pt x="697" y="208"/>
                    <a:pt x="700" y="205"/>
                    <a:pt x="703" y="203"/>
                  </a:cubicBezTo>
                  <a:cubicBezTo>
                    <a:pt x="704" y="202"/>
                    <a:pt x="705" y="201"/>
                    <a:pt x="707" y="200"/>
                  </a:cubicBezTo>
                  <a:cubicBezTo>
                    <a:pt x="708" y="199"/>
                    <a:pt x="710" y="199"/>
                    <a:pt x="711" y="198"/>
                  </a:cubicBezTo>
                  <a:cubicBezTo>
                    <a:pt x="714" y="194"/>
                    <a:pt x="701" y="188"/>
                    <a:pt x="699" y="186"/>
                  </a:cubicBezTo>
                  <a:cubicBezTo>
                    <a:pt x="693" y="182"/>
                    <a:pt x="690" y="175"/>
                    <a:pt x="687" y="168"/>
                  </a:cubicBezTo>
                  <a:cubicBezTo>
                    <a:pt x="685" y="164"/>
                    <a:pt x="678" y="178"/>
                    <a:pt x="677" y="180"/>
                  </a:cubicBezTo>
                  <a:cubicBezTo>
                    <a:pt x="676" y="182"/>
                    <a:pt x="675" y="184"/>
                    <a:pt x="674" y="186"/>
                  </a:cubicBezTo>
                  <a:moveTo>
                    <a:pt x="482" y="186"/>
                  </a:moveTo>
                  <a:cubicBezTo>
                    <a:pt x="478" y="190"/>
                    <a:pt x="464" y="195"/>
                    <a:pt x="469" y="202"/>
                  </a:cubicBezTo>
                  <a:cubicBezTo>
                    <a:pt x="471" y="204"/>
                    <a:pt x="474" y="206"/>
                    <a:pt x="477" y="208"/>
                  </a:cubicBezTo>
                  <a:cubicBezTo>
                    <a:pt x="480" y="209"/>
                    <a:pt x="481" y="211"/>
                    <a:pt x="482" y="214"/>
                  </a:cubicBezTo>
                  <a:cubicBezTo>
                    <a:pt x="484" y="216"/>
                    <a:pt x="486" y="220"/>
                    <a:pt x="488" y="222"/>
                  </a:cubicBezTo>
                  <a:cubicBezTo>
                    <a:pt x="491" y="225"/>
                    <a:pt x="492" y="222"/>
                    <a:pt x="493" y="220"/>
                  </a:cubicBezTo>
                  <a:cubicBezTo>
                    <a:pt x="498" y="212"/>
                    <a:pt x="505" y="205"/>
                    <a:pt x="513" y="200"/>
                  </a:cubicBezTo>
                  <a:cubicBezTo>
                    <a:pt x="513" y="200"/>
                    <a:pt x="513" y="201"/>
                    <a:pt x="513" y="201"/>
                  </a:cubicBezTo>
                  <a:cubicBezTo>
                    <a:pt x="514" y="201"/>
                    <a:pt x="516" y="199"/>
                    <a:pt x="517" y="199"/>
                  </a:cubicBezTo>
                  <a:cubicBezTo>
                    <a:pt x="519" y="198"/>
                    <a:pt x="520" y="198"/>
                    <a:pt x="519" y="195"/>
                  </a:cubicBezTo>
                  <a:cubicBezTo>
                    <a:pt x="517" y="193"/>
                    <a:pt x="514" y="192"/>
                    <a:pt x="511" y="191"/>
                  </a:cubicBezTo>
                  <a:cubicBezTo>
                    <a:pt x="507" y="189"/>
                    <a:pt x="504" y="186"/>
                    <a:pt x="501" y="183"/>
                  </a:cubicBezTo>
                  <a:cubicBezTo>
                    <a:pt x="499" y="180"/>
                    <a:pt x="498" y="177"/>
                    <a:pt x="497" y="174"/>
                  </a:cubicBezTo>
                  <a:cubicBezTo>
                    <a:pt x="496" y="172"/>
                    <a:pt x="496" y="170"/>
                    <a:pt x="493" y="170"/>
                  </a:cubicBezTo>
                  <a:cubicBezTo>
                    <a:pt x="490" y="170"/>
                    <a:pt x="488" y="171"/>
                    <a:pt x="487" y="174"/>
                  </a:cubicBezTo>
                  <a:cubicBezTo>
                    <a:pt x="486" y="178"/>
                    <a:pt x="485" y="182"/>
                    <a:pt x="482" y="186"/>
                  </a:cubicBezTo>
                  <a:moveTo>
                    <a:pt x="584" y="175"/>
                  </a:moveTo>
                  <a:cubicBezTo>
                    <a:pt x="582" y="180"/>
                    <a:pt x="577" y="186"/>
                    <a:pt x="572" y="189"/>
                  </a:cubicBezTo>
                  <a:cubicBezTo>
                    <a:pt x="570" y="190"/>
                    <a:pt x="560" y="195"/>
                    <a:pt x="562" y="198"/>
                  </a:cubicBezTo>
                  <a:cubicBezTo>
                    <a:pt x="563" y="200"/>
                    <a:pt x="568" y="201"/>
                    <a:pt x="570" y="202"/>
                  </a:cubicBezTo>
                  <a:cubicBezTo>
                    <a:pt x="573" y="205"/>
                    <a:pt x="576" y="208"/>
                    <a:pt x="579" y="211"/>
                  </a:cubicBezTo>
                  <a:cubicBezTo>
                    <a:pt x="582" y="214"/>
                    <a:pt x="584" y="217"/>
                    <a:pt x="587" y="219"/>
                  </a:cubicBezTo>
                  <a:cubicBezTo>
                    <a:pt x="590" y="220"/>
                    <a:pt x="593" y="217"/>
                    <a:pt x="594" y="215"/>
                  </a:cubicBezTo>
                  <a:cubicBezTo>
                    <a:pt x="595" y="212"/>
                    <a:pt x="596" y="210"/>
                    <a:pt x="598" y="208"/>
                  </a:cubicBezTo>
                  <a:cubicBezTo>
                    <a:pt x="601" y="205"/>
                    <a:pt x="605" y="203"/>
                    <a:pt x="608" y="201"/>
                  </a:cubicBezTo>
                  <a:cubicBezTo>
                    <a:pt x="610" y="200"/>
                    <a:pt x="613" y="199"/>
                    <a:pt x="611" y="197"/>
                  </a:cubicBezTo>
                  <a:cubicBezTo>
                    <a:pt x="609" y="195"/>
                    <a:pt x="607" y="194"/>
                    <a:pt x="606" y="193"/>
                  </a:cubicBezTo>
                  <a:cubicBezTo>
                    <a:pt x="604" y="192"/>
                    <a:pt x="602" y="190"/>
                    <a:pt x="601" y="188"/>
                  </a:cubicBezTo>
                  <a:cubicBezTo>
                    <a:pt x="597" y="184"/>
                    <a:pt x="595" y="178"/>
                    <a:pt x="591" y="173"/>
                  </a:cubicBezTo>
                  <a:cubicBezTo>
                    <a:pt x="590" y="172"/>
                    <a:pt x="588" y="169"/>
                    <a:pt x="586" y="170"/>
                  </a:cubicBezTo>
                  <a:cubicBezTo>
                    <a:pt x="585" y="171"/>
                    <a:pt x="584" y="172"/>
                    <a:pt x="584" y="173"/>
                  </a:cubicBezTo>
                  <a:cubicBezTo>
                    <a:pt x="584" y="174"/>
                    <a:pt x="584" y="176"/>
                    <a:pt x="584" y="175"/>
                  </a:cubicBezTo>
                  <a:moveTo>
                    <a:pt x="284" y="192"/>
                  </a:moveTo>
                  <a:cubicBezTo>
                    <a:pt x="281" y="195"/>
                    <a:pt x="274" y="198"/>
                    <a:pt x="278" y="203"/>
                  </a:cubicBezTo>
                  <a:cubicBezTo>
                    <a:pt x="280" y="205"/>
                    <a:pt x="282" y="206"/>
                    <a:pt x="284" y="208"/>
                  </a:cubicBezTo>
                  <a:cubicBezTo>
                    <a:pt x="286" y="210"/>
                    <a:pt x="288" y="212"/>
                    <a:pt x="290" y="214"/>
                  </a:cubicBezTo>
                  <a:cubicBezTo>
                    <a:pt x="292" y="217"/>
                    <a:pt x="295" y="220"/>
                    <a:pt x="298" y="217"/>
                  </a:cubicBezTo>
                  <a:cubicBezTo>
                    <a:pt x="302" y="215"/>
                    <a:pt x="306" y="211"/>
                    <a:pt x="310" y="208"/>
                  </a:cubicBezTo>
                  <a:cubicBezTo>
                    <a:pt x="312" y="205"/>
                    <a:pt x="317" y="201"/>
                    <a:pt x="316" y="198"/>
                  </a:cubicBezTo>
                  <a:cubicBezTo>
                    <a:pt x="316" y="196"/>
                    <a:pt x="313" y="195"/>
                    <a:pt x="312" y="194"/>
                  </a:cubicBezTo>
                  <a:cubicBezTo>
                    <a:pt x="309" y="193"/>
                    <a:pt x="307" y="191"/>
                    <a:pt x="306" y="189"/>
                  </a:cubicBezTo>
                  <a:cubicBezTo>
                    <a:pt x="304" y="185"/>
                    <a:pt x="301" y="179"/>
                    <a:pt x="296" y="180"/>
                  </a:cubicBezTo>
                  <a:cubicBezTo>
                    <a:pt x="290" y="180"/>
                    <a:pt x="288" y="188"/>
                    <a:pt x="284" y="192"/>
                  </a:cubicBezTo>
                  <a:moveTo>
                    <a:pt x="388" y="182"/>
                  </a:moveTo>
                  <a:cubicBezTo>
                    <a:pt x="386" y="186"/>
                    <a:pt x="382" y="188"/>
                    <a:pt x="379" y="191"/>
                  </a:cubicBezTo>
                  <a:cubicBezTo>
                    <a:pt x="376" y="193"/>
                    <a:pt x="371" y="197"/>
                    <a:pt x="372" y="201"/>
                  </a:cubicBezTo>
                  <a:cubicBezTo>
                    <a:pt x="373" y="202"/>
                    <a:pt x="374" y="203"/>
                    <a:pt x="376" y="204"/>
                  </a:cubicBezTo>
                  <a:cubicBezTo>
                    <a:pt x="378" y="205"/>
                    <a:pt x="380" y="207"/>
                    <a:pt x="382" y="209"/>
                  </a:cubicBezTo>
                  <a:cubicBezTo>
                    <a:pt x="384" y="210"/>
                    <a:pt x="386" y="212"/>
                    <a:pt x="387" y="214"/>
                  </a:cubicBezTo>
                  <a:cubicBezTo>
                    <a:pt x="389" y="215"/>
                    <a:pt x="390" y="218"/>
                    <a:pt x="392" y="218"/>
                  </a:cubicBezTo>
                  <a:cubicBezTo>
                    <a:pt x="394" y="218"/>
                    <a:pt x="396" y="215"/>
                    <a:pt x="397" y="213"/>
                  </a:cubicBezTo>
                  <a:cubicBezTo>
                    <a:pt x="399" y="211"/>
                    <a:pt x="401" y="210"/>
                    <a:pt x="404" y="208"/>
                  </a:cubicBezTo>
                  <a:cubicBezTo>
                    <a:pt x="407" y="206"/>
                    <a:pt x="415" y="201"/>
                    <a:pt x="411" y="196"/>
                  </a:cubicBezTo>
                  <a:cubicBezTo>
                    <a:pt x="407" y="192"/>
                    <a:pt x="402" y="190"/>
                    <a:pt x="399" y="185"/>
                  </a:cubicBezTo>
                  <a:cubicBezTo>
                    <a:pt x="398" y="183"/>
                    <a:pt x="397" y="180"/>
                    <a:pt x="394" y="179"/>
                  </a:cubicBezTo>
                  <a:cubicBezTo>
                    <a:pt x="393" y="179"/>
                    <a:pt x="392" y="179"/>
                    <a:pt x="390" y="180"/>
                  </a:cubicBezTo>
                  <a:cubicBezTo>
                    <a:pt x="388" y="180"/>
                    <a:pt x="389" y="180"/>
                    <a:pt x="388" y="182"/>
                  </a:cubicBezTo>
                  <a:moveTo>
                    <a:pt x="780" y="270"/>
                  </a:moveTo>
                  <a:cubicBezTo>
                    <a:pt x="777" y="276"/>
                    <a:pt x="772" y="282"/>
                    <a:pt x="768" y="287"/>
                  </a:cubicBezTo>
                  <a:cubicBezTo>
                    <a:pt x="765" y="291"/>
                    <a:pt x="757" y="293"/>
                    <a:pt x="761" y="298"/>
                  </a:cubicBezTo>
                  <a:cubicBezTo>
                    <a:pt x="765" y="302"/>
                    <a:pt x="769" y="306"/>
                    <a:pt x="773" y="310"/>
                  </a:cubicBezTo>
                  <a:cubicBezTo>
                    <a:pt x="775" y="312"/>
                    <a:pt x="781" y="320"/>
                    <a:pt x="784" y="316"/>
                  </a:cubicBezTo>
                  <a:cubicBezTo>
                    <a:pt x="786" y="313"/>
                    <a:pt x="787" y="309"/>
                    <a:pt x="790" y="306"/>
                  </a:cubicBezTo>
                  <a:cubicBezTo>
                    <a:pt x="793" y="303"/>
                    <a:pt x="796" y="301"/>
                    <a:pt x="799" y="299"/>
                  </a:cubicBezTo>
                  <a:cubicBezTo>
                    <a:pt x="801" y="298"/>
                    <a:pt x="814" y="294"/>
                    <a:pt x="811" y="290"/>
                  </a:cubicBezTo>
                  <a:cubicBezTo>
                    <a:pt x="806" y="285"/>
                    <a:pt x="797" y="283"/>
                    <a:pt x="793" y="277"/>
                  </a:cubicBezTo>
                  <a:cubicBezTo>
                    <a:pt x="791" y="275"/>
                    <a:pt x="790" y="271"/>
                    <a:pt x="788" y="269"/>
                  </a:cubicBezTo>
                  <a:cubicBezTo>
                    <a:pt x="786" y="268"/>
                    <a:pt x="785" y="267"/>
                    <a:pt x="784" y="268"/>
                  </a:cubicBezTo>
                  <a:cubicBezTo>
                    <a:pt x="781" y="268"/>
                    <a:pt x="781" y="269"/>
                    <a:pt x="780" y="270"/>
                  </a:cubicBezTo>
                  <a:moveTo>
                    <a:pt x="479" y="286"/>
                  </a:moveTo>
                  <a:cubicBezTo>
                    <a:pt x="475" y="290"/>
                    <a:pt x="467" y="289"/>
                    <a:pt x="468" y="296"/>
                  </a:cubicBezTo>
                  <a:cubicBezTo>
                    <a:pt x="468" y="300"/>
                    <a:pt x="475" y="301"/>
                    <a:pt x="478" y="304"/>
                  </a:cubicBezTo>
                  <a:cubicBezTo>
                    <a:pt x="483" y="307"/>
                    <a:pt x="484" y="315"/>
                    <a:pt x="488" y="320"/>
                  </a:cubicBezTo>
                  <a:cubicBezTo>
                    <a:pt x="489" y="321"/>
                    <a:pt x="491" y="322"/>
                    <a:pt x="491" y="320"/>
                  </a:cubicBezTo>
                  <a:cubicBezTo>
                    <a:pt x="492" y="319"/>
                    <a:pt x="493" y="315"/>
                    <a:pt x="493" y="315"/>
                  </a:cubicBezTo>
                  <a:cubicBezTo>
                    <a:pt x="493" y="315"/>
                    <a:pt x="493" y="315"/>
                    <a:pt x="493" y="316"/>
                  </a:cubicBezTo>
                  <a:cubicBezTo>
                    <a:pt x="493" y="314"/>
                    <a:pt x="496" y="311"/>
                    <a:pt x="497" y="309"/>
                  </a:cubicBezTo>
                  <a:cubicBezTo>
                    <a:pt x="499" y="307"/>
                    <a:pt x="501" y="304"/>
                    <a:pt x="504" y="303"/>
                  </a:cubicBezTo>
                  <a:cubicBezTo>
                    <a:pt x="506" y="301"/>
                    <a:pt x="510" y="300"/>
                    <a:pt x="512" y="298"/>
                  </a:cubicBezTo>
                  <a:cubicBezTo>
                    <a:pt x="515" y="295"/>
                    <a:pt x="512" y="292"/>
                    <a:pt x="510" y="290"/>
                  </a:cubicBezTo>
                  <a:cubicBezTo>
                    <a:pt x="507" y="288"/>
                    <a:pt x="503" y="287"/>
                    <a:pt x="501" y="285"/>
                  </a:cubicBezTo>
                  <a:cubicBezTo>
                    <a:pt x="497" y="281"/>
                    <a:pt x="496" y="276"/>
                    <a:pt x="493" y="272"/>
                  </a:cubicBezTo>
                  <a:cubicBezTo>
                    <a:pt x="487" y="265"/>
                    <a:pt x="481" y="283"/>
                    <a:pt x="479" y="286"/>
                  </a:cubicBezTo>
                  <a:moveTo>
                    <a:pt x="196" y="278"/>
                  </a:moveTo>
                  <a:cubicBezTo>
                    <a:pt x="194" y="282"/>
                    <a:pt x="189" y="286"/>
                    <a:pt x="185" y="289"/>
                  </a:cubicBezTo>
                  <a:cubicBezTo>
                    <a:pt x="182" y="292"/>
                    <a:pt x="177" y="295"/>
                    <a:pt x="182" y="299"/>
                  </a:cubicBezTo>
                  <a:cubicBezTo>
                    <a:pt x="183" y="300"/>
                    <a:pt x="185" y="301"/>
                    <a:pt x="186" y="301"/>
                  </a:cubicBezTo>
                  <a:cubicBezTo>
                    <a:pt x="188" y="301"/>
                    <a:pt x="190" y="306"/>
                    <a:pt x="191" y="307"/>
                  </a:cubicBezTo>
                  <a:cubicBezTo>
                    <a:pt x="194" y="310"/>
                    <a:pt x="197" y="318"/>
                    <a:pt x="203" y="314"/>
                  </a:cubicBezTo>
                  <a:cubicBezTo>
                    <a:pt x="205" y="313"/>
                    <a:pt x="206" y="310"/>
                    <a:pt x="207" y="308"/>
                  </a:cubicBezTo>
                  <a:cubicBezTo>
                    <a:pt x="209" y="305"/>
                    <a:pt x="211" y="303"/>
                    <a:pt x="214" y="301"/>
                  </a:cubicBezTo>
                  <a:cubicBezTo>
                    <a:pt x="216" y="300"/>
                    <a:pt x="220" y="298"/>
                    <a:pt x="220" y="295"/>
                  </a:cubicBezTo>
                  <a:cubicBezTo>
                    <a:pt x="221" y="293"/>
                    <a:pt x="218" y="291"/>
                    <a:pt x="217" y="290"/>
                  </a:cubicBezTo>
                  <a:cubicBezTo>
                    <a:pt x="212" y="287"/>
                    <a:pt x="208" y="285"/>
                    <a:pt x="206" y="280"/>
                  </a:cubicBezTo>
                  <a:cubicBezTo>
                    <a:pt x="205" y="278"/>
                    <a:pt x="204" y="276"/>
                    <a:pt x="202" y="275"/>
                  </a:cubicBezTo>
                  <a:cubicBezTo>
                    <a:pt x="200" y="274"/>
                    <a:pt x="199" y="275"/>
                    <a:pt x="198" y="275"/>
                  </a:cubicBezTo>
                  <a:cubicBezTo>
                    <a:pt x="196" y="276"/>
                    <a:pt x="196" y="276"/>
                    <a:pt x="196" y="278"/>
                  </a:cubicBezTo>
                  <a:moveTo>
                    <a:pt x="292" y="278"/>
                  </a:moveTo>
                  <a:cubicBezTo>
                    <a:pt x="289" y="282"/>
                    <a:pt x="285" y="286"/>
                    <a:pt x="280" y="289"/>
                  </a:cubicBezTo>
                  <a:cubicBezTo>
                    <a:pt x="277" y="292"/>
                    <a:pt x="275" y="296"/>
                    <a:pt x="279" y="300"/>
                  </a:cubicBezTo>
                  <a:cubicBezTo>
                    <a:pt x="284" y="303"/>
                    <a:pt x="287" y="307"/>
                    <a:pt x="291" y="312"/>
                  </a:cubicBezTo>
                  <a:cubicBezTo>
                    <a:pt x="295" y="316"/>
                    <a:pt x="298" y="316"/>
                    <a:pt x="302" y="312"/>
                  </a:cubicBezTo>
                  <a:cubicBezTo>
                    <a:pt x="305" y="308"/>
                    <a:pt x="307" y="302"/>
                    <a:pt x="312" y="299"/>
                  </a:cubicBezTo>
                  <a:cubicBezTo>
                    <a:pt x="314" y="298"/>
                    <a:pt x="316" y="297"/>
                    <a:pt x="316" y="294"/>
                  </a:cubicBezTo>
                  <a:cubicBezTo>
                    <a:pt x="316" y="292"/>
                    <a:pt x="314" y="291"/>
                    <a:pt x="313" y="290"/>
                  </a:cubicBezTo>
                  <a:cubicBezTo>
                    <a:pt x="308" y="288"/>
                    <a:pt x="306" y="284"/>
                    <a:pt x="303" y="280"/>
                  </a:cubicBezTo>
                  <a:cubicBezTo>
                    <a:pt x="302" y="278"/>
                    <a:pt x="300" y="276"/>
                    <a:pt x="298" y="275"/>
                  </a:cubicBezTo>
                  <a:cubicBezTo>
                    <a:pt x="297" y="275"/>
                    <a:pt x="296" y="275"/>
                    <a:pt x="294" y="275"/>
                  </a:cubicBezTo>
                  <a:cubicBezTo>
                    <a:pt x="292" y="276"/>
                    <a:pt x="293" y="276"/>
                    <a:pt x="292" y="278"/>
                  </a:cubicBezTo>
                  <a:moveTo>
                    <a:pt x="388" y="278"/>
                  </a:moveTo>
                  <a:cubicBezTo>
                    <a:pt x="385" y="282"/>
                    <a:pt x="380" y="286"/>
                    <a:pt x="376" y="289"/>
                  </a:cubicBezTo>
                  <a:cubicBezTo>
                    <a:pt x="373" y="292"/>
                    <a:pt x="371" y="296"/>
                    <a:pt x="375" y="300"/>
                  </a:cubicBezTo>
                  <a:cubicBezTo>
                    <a:pt x="378" y="302"/>
                    <a:pt x="380" y="304"/>
                    <a:pt x="383" y="307"/>
                  </a:cubicBezTo>
                  <a:cubicBezTo>
                    <a:pt x="385" y="309"/>
                    <a:pt x="387" y="312"/>
                    <a:pt x="390" y="314"/>
                  </a:cubicBezTo>
                  <a:cubicBezTo>
                    <a:pt x="394" y="318"/>
                    <a:pt x="397" y="312"/>
                    <a:pt x="399" y="309"/>
                  </a:cubicBezTo>
                  <a:cubicBezTo>
                    <a:pt x="400" y="307"/>
                    <a:pt x="401" y="306"/>
                    <a:pt x="402" y="304"/>
                  </a:cubicBezTo>
                  <a:cubicBezTo>
                    <a:pt x="404" y="302"/>
                    <a:pt x="407" y="300"/>
                    <a:pt x="410" y="299"/>
                  </a:cubicBezTo>
                  <a:cubicBezTo>
                    <a:pt x="415" y="295"/>
                    <a:pt x="412" y="292"/>
                    <a:pt x="408" y="289"/>
                  </a:cubicBezTo>
                  <a:cubicBezTo>
                    <a:pt x="403" y="286"/>
                    <a:pt x="401" y="285"/>
                    <a:pt x="398" y="280"/>
                  </a:cubicBezTo>
                  <a:cubicBezTo>
                    <a:pt x="397" y="278"/>
                    <a:pt x="396" y="276"/>
                    <a:pt x="394" y="275"/>
                  </a:cubicBezTo>
                  <a:cubicBezTo>
                    <a:pt x="393" y="275"/>
                    <a:pt x="391" y="275"/>
                    <a:pt x="390" y="275"/>
                  </a:cubicBezTo>
                  <a:cubicBezTo>
                    <a:pt x="388" y="276"/>
                    <a:pt x="389" y="276"/>
                    <a:pt x="388" y="278"/>
                  </a:cubicBezTo>
                  <a:moveTo>
                    <a:pt x="584" y="278"/>
                  </a:moveTo>
                  <a:cubicBezTo>
                    <a:pt x="582" y="282"/>
                    <a:pt x="577" y="286"/>
                    <a:pt x="573" y="289"/>
                  </a:cubicBezTo>
                  <a:cubicBezTo>
                    <a:pt x="570" y="292"/>
                    <a:pt x="565" y="296"/>
                    <a:pt x="570" y="299"/>
                  </a:cubicBezTo>
                  <a:cubicBezTo>
                    <a:pt x="572" y="300"/>
                    <a:pt x="575" y="301"/>
                    <a:pt x="577" y="303"/>
                  </a:cubicBezTo>
                  <a:cubicBezTo>
                    <a:pt x="580" y="305"/>
                    <a:pt x="582" y="308"/>
                    <a:pt x="584" y="311"/>
                  </a:cubicBezTo>
                  <a:cubicBezTo>
                    <a:pt x="587" y="316"/>
                    <a:pt x="591" y="317"/>
                    <a:pt x="594" y="312"/>
                  </a:cubicBezTo>
                  <a:cubicBezTo>
                    <a:pt x="594" y="310"/>
                    <a:pt x="595" y="308"/>
                    <a:pt x="596" y="306"/>
                  </a:cubicBezTo>
                  <a:cubicBezTo>
                    <a:pt x="597" y="304"/>
                    <a:pt x="600" y="302"/>
                    <a:pt x="602" y="301"/>
                  </a:cubicBezTo>
                  <a:cubicBezTo>
                    <a:pt x="606" y="299"/>
                    <a:pt x="611" y="295"/>
                    <a:pt x="605" y="290"/>
                  </a:cubicBezTo>
                  <a:cubicBezTo>
                    <a:pt x="601" y="286"/>
                    <a:pt x="597" y="285"/>
                    <a:pt x="594" y="279"/>
                  </a:cubicBezTo>
                  <a:cubicBezTo>
                    <a:pt x="593" y="277"/>
                    <a:pt x="592" y="275"/>
                    <a:pt x="590" y="275"/>
                  </a:cubicBezTo>
                  <a:cubicBezTo>
                    <a:pt x="589" y="275"/>
                    <a:pt x="588" y="275"/>
                    <a:pt x="587" y="275"/>
                  </a:cubicBezTo>
                  <a:cubicBezTo>
                    <a:pt x="584" y="276"/>
                    <a:pt x="585" y="276"/>
                    <a:pt x="584" y="278"/>
                  </a:cubicBezTo>
                  <a:moveTo>
                    <a:pt x="680" y="278"/>
                  </a:moveTo>
                  <a:cubicBezTo>
                    <a:pt x="677" y="282"/>
                    <a:pt x="672" y="286"/>
                    <a:pt x="668" y="289"/>
                  </a:cubicBezTo>
                  <a:cubicBezTo>
                    <a:pt x="665" y="292"/>
                    <a:pt x="663" y="296"/>
                    <a:pt x="667" y="300"/>
                  </a:cubicBezTo>
                  <a:cubicBezTo>
                    <a:pt x="670" y="302"/>
                    <a:pt x="672" y="304"/>
                    <a:pt x="675" y="307"/>
                  </a:cubicBezTo>
                  <a:cubicBezTo>
                    <a:pt x="677" y="309"/>
                    <a:pt x="679" y="312"/>
                    <a:pt x="682" y="314"/>
                  </a:cubicBezTo>
                  <a:cubicBezTo>
                    <a:pt x="686" y="318"/>
                    <a:pt x="689" y="312"/>
                    <a:pt x="691" y="309"/>
                  </a:cubicBezTo>
                  <a:cubicBezTo>
                    <a:pt x="692" y="307"/>
                    <a:pt x="693" y="306"/>
                    <a:pt x="694" y="304"/>
                  </a:cubicBezTo>
                  <a:cubicBezTo>
                    <a:pt x="696" y="302"/>
                    <a:pt x="699" y="300"/>
                    <a:pt x="702" y="299"/>
                  </a:cubicBezTo>
                  <a:cubicBezTo>
                    <a:pt x="707" y="295"/>
                    <a:pt x="704" y="292"/>
                    <a:pt x="700" y="289"/>
                  </a:cubicBezTo>
                  <a:cubicBezTo>
                    <a:pt x="696" y="286"/>
                    <a:pt x="693" y="285"/>
                    <a:pt x="690" y="280"/>
                  </a:cubicBezTo>
                  <a:cubicBezTo>
                    <a:pt x="689" y="278"/>
                    <a:pt x="688" y="276"/>
                    <a:pt x="686" y="275"/>
                  </a:cubicBezTo>
                  <a:cubicBezTo>
                    <a:pt x="685" y="275"/>
                    <a:pt x="683" y="275"/>
                    <a:pt x="682" y="275"/>
                  </a:cubicBezTo>
                  <a:cubicBezTo>
                    <a:pt x="680" y="276"/>
                    <a:pt x="681" y="276"/>
                    <a:pt x="680" y="278"/>
                  </a:cubicBezTo>
                  <a:moveTo>
                    <a:pt x="85" y="381"/>
                  </a:moveTo>
                  <a:cubicBezTo>
                    <a:pt x="83" y="383"/>
                    <a:pt x="67" y="390"/>
                    <a:pt x="72" y="394"/>
                  </a:cubicBezTo>
                  <a:cubicBezTo>
                    <a:pt x="75" y="395"/>
                    <a:pt x="78" y="396"/>
                    <a:pt x="81" y="397"/>
                  </a:cubicBezTo>
                  <a:cubicBezTo>
                    <a:pt x="84" y="398"/>
                    <a:pt x="86" y="400"/>
                    <a:pt x="88" y="403"/>
                  </a:cubicBezTo>
                  <a:cubicBezTo>
                    <a:pt x="92" y="407"/>
                    <a:pt x="95" y="414"/>
                    <a:pt x="100" y="417"/>
                  </a:cubicBezTo>
                  <a:cubicBezTo>
                    <a:pt x="101" y="418"/>
                    <a:pt x="103" y="418"/>
                    <a:pt x="104" y="416"/>
                  </a:cubicBezTo>
                  <a:cubicBezTo>
                    <a:pt x="105" y="412"/>
                    <a:pt x="107" y="409"/>
                    <a:pt x="110" y="406"/>
                  </a:cubicBezTo>
                  <a:cubicBezTo>
                    <a:pt x="112" y="403"/>
                    <a:pt x="115" y="400"/>
                    <a:pt x="118" y="398"/>
                  </a:cubicBezTo>
                  <a:cubicBezTo>
                    <a:pt x="120" y="396"/>
                    <a:pt x="125" y="393"/>
                    <a:pt x="124" y="390"/>
                  </a:cubicBezTo>
                  <a:cubicBezTo>
                    <a:pt x="123" y="387"/>
                    <a:pt x="119" y="386"/>
                    <a:pt x="117" y="384"/>
                  </a:cubicBezTo>
                  <a:cubicBezTo>
                    <a:pt x="114" y="382"/>
                    <a:pt x="112" y="380"/>
                    <a:pt x="110" y="377"/>
                  </a:cubicBezTo>
                  <a:cubicBezTo>
                    <a:pt x="108" y="374"/>
                    <a:pt x="104" y="362"/>
                    <a:pt x="99" y="365"/>
                  </a:cubicBezTo>
                  <a:cubicBezTo>
                    <a:pt x="97" y="366"/>
                    <a:pt x="95" y="369"/>
                    <a:pt x="94" y="371"/>
                  </a:cubicBezTo>
                  <a:cubicBezTo>
                    <a:pt x="92" y="375"/>
                    <a:pt x="89" y="379"/>
                    <a:pt x="85" y="381"/>
                  </a:cubicBezTo>
                  <a:moveTo>
                    <a:pt x="488" y="368"/>
                  </a:moveTo>
                  <a:cubicBezTo>
                    <a:pt x="486" y="372"/>
                    <a:pt x="484" y="376"/>
                    <a:pt x="481" y="379"/>
                  </a:cubicBezTo>
                  <a:cubicBezTo>
                    <a:pt x="480" y="381"/>
                    <a:pt x="479" y="383"/>
                    <a:pt x="477" y="384"/>
                  </a:cubicBezTo>
                  <a:cubicBezTo>
                    <a:pt x="475" y="385"/>
                    <a:pt x="472" y="385"/>
                    <a:pt x="471" y="386"/>
                  </a:cubicBezTo>
                  <a:cubicBezTo>
                    <a:pt x="462" y="389"/>
                    <a:pt x="474" y="395"/>
                    <a:pt x="476" y="398"/>
                  </a:cubicBezTo>
                  <a:cubicBezTo>
                    <a:pt x="481" y="403"/>
                    <a:pt x="484" y="410"/>
                    <a:pt x="488" y="415"/>
                  </a:cubicBezTo>
                  <a:cubicBezTo>
                    <a:pt x="492" y="420"/>
                    <a:pt x="492" y="413"/>
                    <a:pt x="493" y="411"/>
                  </a:cubicBezTo>
                  <a:cubicBezTo>
                    <a:pt x="495" y="407"/>
                    <a:pt x="499" y="403"/>
                    <a:pt x="502" y="400"/>
                  </a:cubicBezTo>
                  <a:cubicBezTo>
                    <a:pt x="506" y="396"/>
                    <a:pt x="514" y="396"/>
                    <a:pt x="512" y="389"/>
                  </a:cubicBezTo>
                  <a:cubicBezTo>
                    <a:pt x="512" y="386"/>
                    <a:pt x="508" y="386"/>
                    <a:pt x="506" y="385"/>
                  </a:cubicBezTo>
                  <a:cubicBezTo>
                    <a:pt x="502" y="383"/>
                    <a:pt x="500" y="381"/>
                    <a:pt x="498" y="378"/>
                  </a:cubicBezTo>
                  <a:cubicBezTo>
                    <a:pt x="496" y="375"/>
                    <a:pt x="494" y="371"/>
                    <a:pt x="492" y="368"/>
                  </a:cubicBezTo>
                  <a:cubicBezTo>
                    <a:pt x="490" y="366"/>
                    <a:pt x="489" y="365"/>
                    <a:pt x="488" y="368"/>
                  </a:cubicBezTo>
                  <a:moveTo>
                    <a:pt x="768" y="384"/>
                  </a:moveTo>
                  <a:cubicBezTo>
                    <a:pt x="766" y="386"/>
                    <a:pt x="764" y="385"/>
                    <a:pt x="762" y="385"/>
                  </a:cubicBezTo>
                  <a:cubicBezTo>
                    <a:pt x="761" y="386"/>
                    <a:pt x="760" y="389"/>
                    <a:pt x="761" y="391"/>
                  </a:cubicBezTo>
                  <a:cubicBezTo>
                    <a:pt x="763" y="395"/>
                    <a:pt x="767" y="399"/>
                    <a:pt x="770" y="403"/>
                  </a:cubicBezTo>
                  <a:cubicBezTo>
                    <a:pt x="772" y="405"/>
                    <a:pt x="777" y="412"/>
                    <a:pt x="781" y="411"/>
                  </a:cubicBezTo>
                  <a:cubicBezTo>
                    <a:pt x="786" y="409"/>
                    <a:pt x="787" y="402"/>
                    <a:pt x="790" y="399"/>
                  </a:cubicBezTo>
                  <a:cubicBezTo>
                    <a:pt x="794" y="397"/>
                    <a:pt x="802" y="394"/>
                    <a:pt x="802" y="389"/>
                  </a:cubicBezTo>
                  <a:cubicBezTo>
                    <a:pt x="802" y="387"/>
                    <a:pt x="797" y="386"/>
                    <a:pt x="795" y="385"/>
                  </a:cubicBezTo>
                  <a:cubicBezTo>
                    <a:pt x="791" y="383"/>
                    <a:pt x="788" y="379"/>
                    <a:pt x="786" y="375"/>
                  </a:cubicBezTo>
                  <a:cubicBezTo>
                    <a:pt x="785" y="374"/>
                    <a:pt x="784" y="371"/>
                    <a:pt x="782" y="370"/>
                  </a:cubicBezTo>
                  <a:cubicBezTo>
                    <a:pt x="780" y="369"/>
                    <a:pt x="778" y="371"/>
                    <a:pt x="776" y="373"/>
                  </a:cubicBezTo>
                  <a:cubicBezTo>
                    <a:pt x="774" y="375"/>
                    <a:pt x="772" y="377"/>
                    <a:pt x="771" y="380"/>
                  </a:cubicBezTo>
                  <a:cubicBezTo>
                    <a:pt x="770" y="381"/>
                    <a:pt x="769" y="383"/>
                    <a:pt x="768" y="384"/>
                  </a:cubicBezTo>
                  <a:moveTo>
                    <a:pt x="191" y="382"/>
                  </a:moveTo>
                  <a:cubicBezTo>
                    <a:pt x="187" y="386"/>
                    <a:pt x="180" y="384"/>
                    <a:pt x="180" y="391"/>
                  </a:cubicBezTo>
                  <a:cubicBezTo>
                    <a:pt x="180" y="396"/>
                    <a:pt x="187" y="398"/>
                    <a:pt x="191" y="401"/>
                  </a:cubicBezTo>
                  <a:cubicBezTo>
                    <a:pt x="194" y="404"/>
                    <a:pt x="194" y="411"/>
                    <a:pt x="200" y="411"/>
                  </a:cubicBezTo>
                  <a:cubicBezTo>
                    <a:pt x="205" y="411"/>
                    <a:pt x="207" y="403"/>
                    <a:pt x="210" y="400"/>
                  </a:cubicBezTo>
                  <a:cubicBezTo>
                    <a:pt x="212" y="398"/>
                    <a:pt x="224" y="392"/>
                    <a:pt x="220" y="388"/>
                  </a:cubicBezTo>
                  <a:cubicBezTo>
                    <a:pt x="217" y="384"/>
                    <a:pt x="211" y="385"/>
                    <a:pt x="208" y="381"/>
                  </a:cubicBezTo>
                  <a:cubicBezTo>
                    <a:pt x="206" y="378"/>
                    <a:pt x="205" y="372"/>
                    <a:pt x="201" y="371"/>
                  </a:cubicBezTo>
                  <a:cubicBezTo>
                    <a:pt x="194" y="370"/>
                    <a:pt x="194" y="379"/>
                    <a:pt x="191" y="382"/>
                  </a:cubicBezTo>
                  <a:moveTo>
                    <a:pt x="292" y="374"/>
                  </a:moveTo>
                  <a:cubicBezTo>
                    <a:pt x="289" y="379"/>
                    <a:pt x="283" y="383"/>
                    <a:pt x="279" y="386"/>
                  </a:cubicBezTo>
                  <a:cubicBezTo>
                    <a:pt x="277" y="388"/>
                    <a:pt x="276" y="389"/>
                    <a:pt x="276" y="391"/>
                  </a:cubicBezTo>
                  <a:cubicBezTo>
                    <a:pt x="276" y="394"/>
                    <a:pt x="279" y="396"/>
                    <a:pt x="281" y="397"/>
                  </a:cubicBezTo>
                  <a:cubicBezTo>
                    <a:pt x="283" y="398"/>
                    <a:pt x="286" y="399"/>
                    <a:pt x="288" y="401"/>
                  </a:cubicBezTo>
                  <a:cubicBezTo>
                    <a:pt x="290" y="404"/>
                    <a:pt x="291" y="407"/>
                    <a:pt x="293" y="409"/>
                  </a:cubicBezTo>
                  <a:cubicBezTo>
                    <a:pt x="296" y="414"/>
                    <a:pt x="299" y="411"/>
                    <a:pt x="301" y="408"/>
                  </a:cubicBezTo>
                  <a:cubicBezTo>
                    <a:pt x="305" y="404"/>
                    <a:pt x="308" y="400"/>
                    <a:pt x="312" y="396"/>
                  </a:cubicBezTo>
                  <a:cubicBezTo>
                    <a:pt x="314" y="394"/>
                    <a:pt x="319" y="390"/>
                    <a:pt x="315" y="387"/>
                  </a:cubicBezTo>
                  <a:cubicBezTo>
                    <a:pt x="313" y="386"/>
                    <a:pt x="310" y="385"/>
                    <a:pt x="308" y="384"/>
                  </a:cubicBezTo>
                  <a:cubicBezTo>
                    <a:pt x="306" y="382"/>
                    <a:pt x="304" y="379"/>
                    <a:pt x="303" y="377"/>
                  </a:cubicBezTo>
                  <a:cubicBezTo>
                    <a:pt x="302" y="375"/>
                    <a:pt x="301" y="373"/>
                    <a:pt x="298" y="372"/>
                  </a:cubicBezTo>
                  <a:cubicBezTo>
                    <a:pt x="297" y="371"/>
                    <a:pt x="296" y="372"/>
                    <a:pt x="294" y="372"/>
                  </a:cubicBezTo>
                  <a:cubicBezTo>
                    <a:pt x="292" y="372"/>
                    <a:pt x="293" y="373"/>
                    <a:pt x="292" y="374"/>
                  </a:cubicBezTo>
                  <a:moveTo>
                    <a:pt x="388" y="374"/>
                  </a:moveTo>
                  <a:cubicBezTo>
                    <a:pt x="385" y="379"/>
                    <a:pt x="379" y="383"/>
                    <a:pt x="374" y="386"/>
                  </a:cubicBezTo>
                  <a:cubicBezTo>
                    <a:pt x="372" y="389"/>
                    <a:pt x="370" y="391"/>
                    <a:pt x="373" y="394"/>
                  </a:cubicBezTo>
                  <a:cubicBezTo>
                    <a:pt x="376" y="397"/>
                    <a:pt x="380" y="400"/>
                    <a:pt x="383" y="403"/>
                  </a:cubicBezTo>
                  <a:cubicBezTo>
                    <a:pt x="386" y="406"/>
                    <a:pt x="389" y="408"/>
                    <a:pt x="391" y="411"/>
                  </a:cubicBezTo>
                  <a:cubicBezTo>
                    <a:pt x="392" y="413"/>
                    <a:pt x="397" y="409"/>
                    <a:pt x="397" y="408"/>
                  </a:cubicBezTo>
                  <a:cubicBezTo>
                    <a:pt x="399" y="405"/>
                    <a:pt x="400" y="402"/>
                    <a:pt x="402" y="400"/>
                  </a:cubicBezTo>
                  <a:cubicBezTo>
                    <a:pt x="404" y="398"/>
                    <a:pt x="418" y="391"/>
                    <a:pt x="412" y="387"/>
                  </a:cubicBezTo>
                  <a:cubicBezTo>
                    <a:pt x="409" y="385"/>
                    <a:pt x="407" y="385"/>
                    <a:pt x="404" y="384"/>
                  </a:cubicBezTo>
                  <a:cubicBezTo>
                    <a:pt x="402" y="382"/>
                    <a:pt x="400" y="380"/>
                    <a:pt x="399" y="378"/>
                  </a:cubicBezTo>
                  <a:cubicBezTo>
                    <a:pt x="398" y="376"/>
                    <a:pt x="397" y="373"/>
                    <a:pt x="395" y="372"/>
                  </a:cubicBezTo>
                  <a:cubicBezTo>
                    <a:pt x="394" y="371"/>
                    <a:pt x="392" y="371"/>
                    <a:pt x="391" y="372"/>
                  </a:cubicBezTo>
                  <a:cubicBezTo>
                    <a:pt x="388" y="372"/>
                    <a:pt x="389" y="373"/>
                    <a:pt x="388" y="374"/>
                  </a:cubicBezTo>
                  <a:moveTo>
                    <a:pt x="584" y="374"/>
                  </a:moveTo>
                  <a:cubicBezTo>
                    <a:pt x="582" y="379"/>
                    <a:pt x="560" y="390"/>
                    <a:pt x="571" y="395"/>
                  </a:cubicBezTo>
                  <a:cubicBezTo>
                    <a:pt x="574" y="397"/>
                    <a:pt x="577" y="398"/>
                    <a:pt x="579" y="401"/>
                  </a:cubicBezTo>
                  <a:cubicBezTo>
                    <a:pt x="582" y="403"/>
                    <a:pt x="583" y="406"/>
                    <a:pt x="585" y="409"/>
                  </a:cubicBezTo>
                  <a:cubicBezTo>
                    <a:pt x="590" y="414"/>
                    <a:pt x="593" y="409"/>
                    <a:pt x="594" y="405"/>
                  </a:cubicBezTo>
                  <a:cubicBezTo>
                    <a:pt x="595" y="403"/>
                    <a:pt x="596" y="401"/>
                    <a:pt x="598" y="400"/>
                  </a:cubicBezTo>
                  <a:cubicBezTo>
                    <a:pt x="600" y="397"/>
                    <a:pt x="603" y="396"/>
                    <a:pt x="606" y="394"/>
                  </a:cubicBezTo>
                  <a:cubicBezTo>
                    <a:pt x="611" y="390"/>
                    <a:pt x="606" y="386"/>
                    <a:pt x="602" y="384"/>
                  </a:cubicBezTo>
                  <a:cubicBezTo>
                    <a:pt x="598" y="382"/>
                    <a:pt x="595" y="381"/>
                    <a:pt x="594" y="376"/>
                  </a:cubicBezTo>
                  <a:cubicBezTo>
                    <a:pt x="593" y="374"/>
                    <a:pt x="592" y="372"/>
                    <a:pt x="591" y="372"/>
                  </a:cubicBezTo>
                  <a:cubicBezTo>
                    <a:pt x="589" y="371"/>
                    <a:pt x="588" y="371"/>
                    <a:pt x="587" y="372"/>
                  </a:cubicBezTo>
                  <a:cubicBezTo>
                    <a:pt x="584" y="373"/>
                    <a:pt x="585" y="373"/>
                    <a:pt x="584" y="374"/>
                  </a:cubicBezTo>
                  <a:moveTo>
                    <a:pt x="680" y="374"/>
                  </a:moveTo>
                  <a:cubicBezTo>
                    <a:pt x="677" y="379"/>
                    <a:pt x="671" y="383"/>
                    <a:pt x="667" y="386"/>
                  </a:cubicBezTo>
                  <a:cubicBezTo>
                    <a:pt x="664" y="389"/>
                    <a:pt x="662" y="391"/>
                    <a:pt x="665" y="394"/>
                  </a:cubicBezTo>
                  <a:cubicBezTo>
                    <a:pt x="668" y="397"/>
                    <a:pt x="672" y="400"/>
                    <a:pt x="675" y="403"/>
                  </a:cubicBezTo>
                  <a:cubicBezTo>
                    <a:pt x="678" y="406"/>
                    <a:pt x="681" y="408"/>
                    <a:pt x="683" y="411"/>
                  </a:cubicBezTo>
                  <a:cubicBezTo>
                    <a:pt x="684" y="413"/>
                    <a:pt x="689" y="409"/>
                    <a:pt x="689" y="408"/>
                  </a:cubicBezTo>
                  <a:cubicBezTo>
                    <a:pt x="691" y="405"/>
                    <a:pt x="692" y="402"/>
                    <a:pt x="694" y="400"/>
                  </a:cubicBezTo>
                  <a:cubicBezTo>
                    <a:pt x="696" y="398"/>
                    <a:pt x="710" y="391"/>
                    <a:pt x="704" y="387"/>
                  </a:cubicBezTo>
                  <a:cubicBezTo>
                    <a:pt x="701" y="385"/>
                    <a:pt x="699" y="385"/>
                    <a:pt x="696" y="384"/>
                  </a:cubicBezTo>
                  <a:cubicBezTo>
                    <a:pt x="694" y="382"/>
                    <a:pt x="692" y="380"/>
                    <a:pt x="691" y="378"/>
                  </a:cubicBezTo>
                  <a:cubicBezTo>
                    <a:pt x="690" y="376"/>
                    <a:pt x="689" y="373"/>
                    <a:pt x="687" y="372"/>
                  </a:cubicBezTo>
                  <a:cubicBezTo>
                    <a:pt x="686" y="371"/>
                    <a:pt x="684" y="371"/>
                    <a:pt x="683" y="372"/>
                  </a:cubicBezTo>
                  <a:cubicBezTo>
                    <a:pt x="681" y="372"/>
                    <a:pt x="681" y="373"/>
                    <a:pt x="680" y="374"/>
                  </a:cubicBezTo>
                  <a:moveTo>
                    <a:pt x="484" y="468"/>
                  </a:moveTo>
                  <a:cubicBezTo>
                    <a:pt x="480" y="473"/>
                    <a:pt x="477" y="477"/>
                    <a:pt x="473" y="482"/>
                  </a:cubicBezTo>
                  <a:cubicBezTo>
                    <a:pt x="472" y="483"/>
                    <a:pt x="463" y="488"/>
                    <a:pt x="463" y="490"/>
                  </a:cubicBezTo>
                  <a:cubicBezTo>
                    <a:pt x="464" y="491"/>
                    <a:pt x="468" y="492"/>
                    <a:pt x="469" y="492"/>
                  </a:cubicBezTo>
                  <a:cubicBezTo>
                    <a:pt x="471" y="494"/>
                    <a:pt x="473" y="496"/>
                    <a:pt x="475" y="498"/>
                  </a:cubicBezTo>
                  <a:cubicBezTo>
                    <a:pt x="477" y="500"/>
                    <a:pt x="480" y="502"/>
                    <a:pt x="482" y="505"/>
                  </a:cubicBezTo>
                  <a:cubicBezTo>
                    <a:pt x="484" y="508"/>
                    <a:pt x="485" y="512"/>
                    <a:pt x="488" y="515"/>
                  </a:cubicBezTo>
                  <a:cubicBezTo>
                    <a:pt x="491" y="518"/>
                    <a:pt x="492" y="516"/>
                    <a:pt x="492" y="513"/>
                  </a:cubicBezTo>
                  <a:cubicBezTo>
                    <a:pt x="493" y="510"/>
                    <a:pt x="494" y="509"/>
                    <a:pt x="496" y="507"/>
                  </a:cubicBezTo>
                  <a:cubicBezTo>
                    <a:pt x="501" y="501"/>
                    <a:pt x="507" y="497"/>
                    <a:pt x="513" y="493"/>
                  </a:cubicBezTo>
                  <a:cubicBezTo>
                    <a:pt x="515" y="491"/>
                    <a:pt x="520" y="489"/>
                    <a:pt x="516" y="488"/>
                  </a:cubicBezTo>
                  <a:cubicBezTo>
                    <a:pt x="513" y="486"/>
                    <a:pt x="510" y="484"/>
                    <a:pt x="508" y="482"/>
                  </a:cubicBezTo>
                  <a:cubicBezTo>
                    <a:pt x="502" y="477"/>
                    <a:pt x="497" y="471"/>
                    <a:pt x="492" y="465"/>
                  </a:cubicBezTo>
                  <a:cubicBezTo>
                    <a:pt x="492" y="464"/>
                    <a:pt x="490" y="462"/>
                    <a:pt x="489" y="462"/>
                  </a:cubicBezTo>
                  <a:cubicBezTo>
                    <a:pt x="487" y="462"/>
                    <a:pt x="485" y="466"/>
                    <a:pt x="484" y="467"/>
                  </a:cubicBezTo>
                  <a:cubicBezTo>
                    <a:pt x="484" y="468"/>
                    <a:pt x="484" y="468"/>
                    <a:pt x="483" y="468"/>
                  </a:cubicBezTo>
                  <a:cubicBezTo>
                    <a:pt x="483" y="468"/>
                    <a:pt x="484" y="468"/>
                    <a:pt x="484" y="468"/>
                  </a:cubicBezTo>
                  <a:moveTo>
                    <a:pt x="191" y="478"/>
                  </a:moveTo>
                  <a:cubicBezTo>
                    <a:pt x="188" y="480"/>
                    <a:pt x="185" y="482"/>
                    <a:pt x="182" y="483"/>
                  </a:cubicBezTo>
                  <a:cubicBezTo>
                    <a:pt x="180" y="484"/>
                    <a:pt x="176" y="486"/>
                    <a:pt x="174" y="488"/>
                  </a:cubicBezTo>
                  <a:cubicBezTo>
                    <a:pt x="173" y="490"/>
                    <a:pt x="187" y="499"/>
                    <a:pt x="188" y="500"/>
                  </a:cubicBezTo>
                  <a:cubicBezTo>
                    <a:pt x="191" y="502"/>
                    <a:pt x="193" y="504"/>
                    <a:pt x="195" y="507"/>
                  </a:cubicBezTo>
                  <a:cubicBezTo>
                    <a:pt x="199" y="511"/>
                    <a:pt x="201" y="511"/>
                    <a:pt x="204" y="507"/>
                  </a:cubicBezTo>
                  <a:cubicBezTo>
                    <a:pt x="208" y="501"/>
                    <a:pt x="215" y="496"/>
                    <a:pt x="221" y="492"/>
                  </a:cubicBezTo>
                  <a:cubicBezTo>
                    <a:pt x="222" y="492"/>
                    <a:pt x="228" y="490"/>
                    <a:pt x="225" y="487"/>
                  </a:cubicBezTo>
                  <a:cubicBezTo>
                    <a:pt x="221" y="484"/>
                    <a:pt x="215" y="482"/>
                    <a:pt x="211" y="479"/>
                  </a:cubicBezTo>
                  <a:cubicBezTo>
                    <a:pt x="207" y="476"/>
                    <a:pt x="206" y="469"/>
                    <a:pt x="202" y="467"/>
                  </a:cubicBezTo>
                  <a:cubicBezTo>
                    <a:pt x="195" y="465"/>
                    <a:pt x="194" y="475"/>
                    <a:pt x="191" y="478"/>
                  </a:cubicBezTo>
                  <a:moveTo>
                    <a:pt x="286" y="478"/>
                  </a:moveTo>
                  <a:cubicBezTo>
                    <a:pt x="285" y="480"/>
                    <a:pt x="269" y="487"/>
                    <a:pt x="270" y="489"/>
                  </a:cubicBezTo>
                  <a:cubicBezTo>
                    <a:pt x="271" y="491"/>
                    <a:pt x="274" y="492"/>
                    <a:pt x="275" y="494"/>
                  </a:cubicBezTo>
                  <a:cubicBezTo>
                    <a:pt x="279" y="496"/>
                    <a:pt x="282" y="499"/>
                    <a:pt x="285" y="501"/>
                  </a:cubicBezTo>
                  <a:cubicBezTo>
                    <a:pt x="288" y="503"/>
                    <a:pt x="290" y="505"/>
                    <a:pt x="292" y="506"/>
                  </a:cubicBezTo>
                  <a:cubicBezTo>
                    <a:pt x="294" y="508"/>
                    <a:pt x="296" y="512"/>
                    <a:pt x="299" y="510"/>
                  </a:cubicBezTo>
                  <a:cubicBezTo>
                    <a:pt x="302" y="507"/>
                    <a:pt x="303" y="503"/>
                    <a:pt x="306" y="500"/>
                  </a:cubicBezTo>
                  <a:cubicBezTo>
                    <a:pt x="309" y="498"/>
                    <a:pt x="313" y="494"/>
                    <a:pt x="317" y="492"/>
                  </a:cubicBezTo>
                  <a:cubicBezTo>
                    <a:pt x="317" y="492"/>
                    <a:pt x="317" y="492"/>
                    <a:pt x="317" y="492"/>
                  </a:cubicBezTo>
                  <a:cubicBezTo>
                    <a:pt x="318" y="492"/>
                    <a:pt x="321" y="490"/>
                    <a:pt x="320" y="488"/>
                  </a:cubicBezTo>
                  <a:cubicBezTo>
                    <a:pt x="320" y="487"/>
                    <a:pt x="317" y="486"/>
                    <a:pt x="315" y="485"/>
                  </a:cubicBezTo>
                  <a:cubicBezTo>
                    <a:pt x="311" y="483"/>
                    <a:pt x="308" y="479"/>
                    <a:pt x="305" y="475"/>
                  </a:cubicBezTo>
                  <a:cubicBezTo>
                    <a:pt x="303" y="472"/>
                    <a:pt x="300" y="467"/>
                    <a:pt x="296" y="467"/>
                  </a:cubicBezTo>
                  <a:cubicBezTo>
                    <a:pt x="291" y="468"/>
                    <a:pt x="290" y="475"/>
                    <a:pt x="286" y="478"/>
                  </a:cubicBezTo>
                  <a:moveTo>
                    <a:pt x="382" y="478"/>
                  </a:moveTo>
                  <a:cubicBezTo>
                    <a:pt x="378" y="482"/>
                    <a:pt x="371" y="483"/>
                    <a:pt x="367" y="487"/>
                  </a:cubicBezTo>
                  <a:cubicBezTo>
                    <a:pt x="365" y="490"/>
                    <a:pt x="374" y="496"/>
                    <a:pt x="376" y="497"/>
                  </a:cubicBezTo>
                  <a:cubicBezTo>
                    <a:pt x="379" y="500"/>
                    <a:pt x="385" y="503"/>
                    <a:pt x="388" y="506"/>
                  </a:cubicBezTo>
                  <a:cubicBezTo>
                    <a:pt x="390" y="509"/>
                    <a:pt x="392" y="512"/>
                    <a:pt x="395" y="509"/>
                  </a:cubicBezTo>
                  <a:cubicBezTo>
                    <a:pt x="397" y="507"/>
                    <a:pt x="398" y="504"/>
                    <a:pt x="400" y="502"/>
                  </a:cubicBezTo>
                  <a:cubicBezTo>
                    <a:pt x="404" y="499"/>
                    <a:pt x="409" y="494"/>
                    <a:pt x="414" y="492"/>
                  </a:cubicBezTo>
                  <a:cubicBezTo>
                    <a:pt x="415" y="492"/>
                    <a:pt x="420" y="489"/>
                    <a:pt x="418" y="488"/>
                  </a:cubicBezTo>
                  <a:cubicBezTo>
                    <a:pt x="416" y="486"/>
                    <a:pt x="413" y="485"/>
                    <a:pt x="411" y="484"/>
                  </a:cubicBezTo>
                  <a:cubicBezTo>
                    <a:pt x="408" y="482"/>
                    <a:pt x="404" y="480"/>
                    <a:pt x="402" y="478"/>
                  </a:cubicBezTo>
                  <a:cubicBezTo>
                    <a:pt x="399" y="475"/>
                    <a:pt x="398" y="472"/>
                    <a:pt x="397" y="470"/>
                  </a:cubicBezTo>
                  <a:cubicBezTo>
                    <a:pt x="395" y="467"/>
                    <a:pt x="391" y="466"/>
                    <a:pt x="389" y="468"/>
                  </a:cubicBezTo>
                  <a:cubicBezTo>
                    <a:pt x="386" y="470"/>
                    <a:pt x="385" y="475"/>
                    <a:pt x="382" y="478"/>
                  </a:cubicBezTo>
                  <a:moveTo>
                    <a:pt x="578" y="478"/>
                  </a:moveTo>
                  <a:cubicBezTo>
                    <a:pt x="574" y="482"/>
                    <a:pt x="568" y="484"/>
                    <a:pt x="563" y="487"/>
                  </a:cubicBezTo>
                  <a:cubicBezTo>
                    <a:pt x="560" y="489"/>
                    <a:pt x="567" y="493"/>
                    <a:pt x="569" y="495"/>
                  </a:cubicBezTo>
                  <a:cubicBezTo>
                    <a:pt x="573" y="498"/>
                    <a:pt x="578" y="502"/>
                    <a:pt x="583" y="505"/>
                  </a:cubicBezTo>
                  <a:cubicBezTo>
                    <a:pt x="584" y="506"/>
                    <a:pt x="585" y="508"/>
                    <a:pt x="587" y="509"/>
                  </a:cubicBezTo>
                  <a:cubicBezTo>
                    <a:pt x="589" y="512"/>
                    <a:pt x="591" y="509"/>
                    <a:pt x="592" y="507"/>
                  </a:cubicBezTo>
                  <a:cubicBezTo>
                    <a:pt x="596" y="502"/>
                    <a:pt x="600" y="499"/>
                    <a:pt x="605" y="496"/>
                  </a:cubicBezTo>
                  <a:cubicBezTo>
                    <a:pt x="608" y="494"/>
                    <a:pt x="616" y="490"/>
                    <a:pt x="610" y="487"/>
                  </a:cubicBezTo>
                  <a:cubicBezTo>
                    <a:pt x="606" y="485"/>
                    <a:pt x="602" y="482"/>
                    <a:pt x="599" y="479"/>
                  </a:cubicBezTo>
                  <a:cubicBezTo>
                    <a:pt x="596" y="476"/>
                    <a:pt x="595" y="473"/>
                    <a:pt x="593" y="469"/>
                  </a:cubicBezTo>
                  <a:cubicBezTo>
                    <a:pt x="591" y="467"/>
                    <a:pt x="588" y="466"/>
                    <a:pt x="585" y="468"/>
                  </a:cubicBezTo>
                  <a:cubicBezTo>
                    <a:pt x="582" y="470"/>
                    <a:pt x="581" y="475"/>
                    <a:pt x="578" y="478"/>
                  </a:cubicBezTo>
                  <a:moveTo>
                    <a:pt x="674" y="478"/>
                  </a:moveTo>
                  <a:cubicBezTo>
                    <a:pt x="670" y="482"/>
                    <a:pt x="664" y="484"/>
                    <a:pt x="660" y="487"/>
                  </a:cubicBezTo>
                  <a:cubicBezTo>
                    <a:pt x="659" y="487"/>
                    <a:pt x="657" y="488"/>
                    <a:pt x="658" y="489"/>
                  </a:cubicBezTo>
                  <a:cubicBezTo>
                    <a:pt x="659" y="491"/>
                    <a:pt x="661" y="492"/>
                    <a:pt x="663" y="493"/>
                  </a:cubicBezTo>
                  <a:cubicBezTo>
                    <a:pt x="667" y="497"/>
                    <a:pt x="672" y="500"/>
                    <a:pt x="676" y="503"/>
                  </a:cubicBezTo>
                  <a:cubicBezTo>
                    <a:pt x="678" y="504"/>
                    <a:pt x="679" y="505"/>
                    <a:pt x="680" y="507"/>
                  </a:cubicBezTo>
                  <a:cubicBezTo>
                    <a:pt x="682" y="509"/>
                    <a:pt x="684" y="512"/>
                    <a:pt x="687" y="509"/>
                  </a:cubicBezTo>
                  <a:cubicBezTo>
                    <a:pt x="689" y="507"/>
                    <a:pt x="690" y="505"/>
                    <a:pt x="692" y="503"/>
                  </a:cubicBezTo>
                  <a:cubicBezTo>
                    <a:pt x="696" y="500"/>
                    <a:pt x="700" y="498"/>
                    <a:pt x="703" y="495"/>
                  </a:cubicBezTo>
                  <a:cubicBezTo>
                    <a:pt x="705" y="494"/>
                    <a:pt x="710" y="491"/>
                    <a:pt x="708" y="489"/>
                  </a:cubicBezTo>
                  <a:cubicBezTo>
                    <a:pt x="707" y="486"/>
                    <a:pt x="703" y="485"/>
                    <a:pt x="700" y="483"/>
                  </a:cubicBezTo>
                  <a:cubicBezTo>
                    <a:pt x="695" y="479"/>
                    <a:pt x="693" y="472"/>
                    <a:pt x="688" y="469"/>
                  </a:cubicBezTo>
                  <a:cubicBezTo>
                    <a:pt x="680" y="464"/>
                    <a:pt x="678" y="474"/>
                    <a:pt x="674" y="478"/>
                  </a:cubicBezTo>
                  <a:moveTo>
                    <a:pt x="759" y="486"/>
                  </a:moveTo>
                  <a:cubicBezTo>
                    <a:pt x="759" y="486"/>
                    <a:pt x="761" y="485"/>
                    <a:pt x="761" y="485"/>
                  </a:cubicBezTo>
                  <a:cubicBezTo>
                    <a:pt x="759" y="484"/>
                    <a:pt x="755" y="488"/>
                    <a:pt x="755" y="489"/>
                  </a:cubicBezTo>
                  <a:cubicBezTo>
                    <a:pt x="753" y="492"/>
                    <a:pt x="759" y="491"/>
                    <a:pt x="760" y="492"/>
                  </a:cubicBezTo>
                  <a:cubicBezTo>
                    <a:pt x="760" y="492"/>
                    <a:pt x="760" y="492"/>
                    <a:pt x="760" y="492"/>
                  </a:cubicBezTo>
                  <a:cubicBezTo>
                    <a:pt x="760" y="492"/>
                    <a:pt x="765" y="496"/>
                    <a:pt x="765" y="497"/>
                  </a:cubicBezTo>
                  <a:cubicBezTo>
                    <a:pt x="769" y="499"/>
                    <a:pt x="771" y="502"/>
                    <a:pt x="773" y="506"/>
                  </a:cubicBezTo>
                  <a:cubicBezTo>
                    <a:pt x="775" y="509"/>
                    <a:pt x="776" y="512"/>
                    <a:pt x="780" y="511"/>
                  </a:cubicBezTo>
                  <a:cubicBezTo>
                    <a:pt x="782" y="511"/>
                    <a:pt x="784" y="509"/>
                    <a:pt x="785" y="507"/>
                  </a:cubicBezTo>
                  <a:cubicBezTo>
                    <a:pt x="786" y="503"/>
                    <a:pt x="790" y="501"/>
                    <a:pt x="793" y="499"/>
                  </a:cubicBezTo>
                  <a:cubicBezTo>
                    <a:pt x="797" y="496"/>
                    <a:pt x="804" y="493"/>
                    <a:pt x="806" y="489"/>
                  </a:cubicBezTo>
                  <a:cubicBezTo>
                    <a:pt x="807" y="487"/>
                    <a:pt x="796" y="482"/>
                    <a:pt x="795" y="482"/>
                  </a:cubicBezTo>
                  <a:cubicBezTo>
                    <a:pt x="792" y="480"/>
                    <a:pt x="790" y="478"/>
                    <a:pt x="788" y="476"/>
                  </a:cubicBezTo>
                  <a:cubicBezTo>
                    <a:pt x="786" y="474"/>
                    <a:pt x="785" y="471"/>
                    <a:pt x="783" y="469"/>
                  </a:cubicBezTo>
                  <a:cubicBezTo>
                    <a:pt x="779" y="464"/>
                    <a:pt x="775" y="469"/>
                    <a:pt x="772" y="473"/>
                  </a:cubicBezTo>
                  <a:cubicBezTo>
                    <a:pt x="768" y="477"/>
                    <a:pt x="764" y="483"/>
                    <a:pt x="759" y="486"/>
                  </a:cubicBezTo>
                  <a:moveTo>
                    <a:pt x="479" y="578"/>
                  </a:moveTo>
                  <a:cubicBezTo>
                    <a:pt x="475" y="582"/>
                    <a:pt x="467" y="581"/>
                    <a:pt x="468" y="588"/>
                  </a:cubicBezTo>
                  <a:cubicBezTo>
                    <a:pt x="468" y="593"/>
                    <a:pt x="475" y="593"/>
                    <a:pt x="478" y="596"/>
                  </a:cubicBezTo>
                  <a:cubicBezTo>
                    <a:pt x="483" y="600"/>
                    <a:pt x="484" y="607"/>
                    <a:pt x="488" y="612"/>
                  </a:cubicBezTo>
                  <a:cubicBezTo>
                    <a:pt x="489" y="613"/>
                    <a:pt x="491" y="614"/>
                    <a:pt x="491" y="612"/>
                  </a:cubicBezTo>
                  <a:cubicBezTo>
                    <a:pt x="492" y="612"/>
                    <a:pt x="493" y="607"/>
                    <a:pt x="493" y="607"/>
                  </a:cubicBezTo>
                  <a:cubicBezTo>
                    <a:pt x="493" y="607"/>
                    <a:pt x="493" y="607"/>
                    <a:pt x="493" y="608"/>
                  </a:cubicBezTo>
                  <a:cubicBezTo>
                    <a:pt x="493" y="606"/>
                    <a:pt x="496" y="603"/>
                    <a:pt x="497" y="601"/>
                  </a:cubicBezTo>
                  <a:cubicBezTo>
                    <a:pt x="499" y="599"/>
                    <a:pt x="501" y="596"/>
                    <a:pt x="504" y="595"/>
                  </a:cubicBezTo>
                  <a:cubicBezTo>
                    <a:pt x="506" y="594"/>
                    <a:pt x="510" y="592"/>
                    <a:pt x="512" y="590"/>
                  </a:cubicBezTo>
                  <a:cubicBezTo>
                    <a:pt x="515" y="587"/>
                    <a:pt x="512" y="584"/>
                    <a:pt x="510" y="582"/>
                  </a:cubicBezTo>
                  <a:cubicBezTo>
                    <a:pt x="507" y="580"/>
                    <a:pt x="503" y="579"/>
                    <a:pt x="501" y="577"/>
                  </a:cubicBezTo>
                  <a:cubicBezTo>
                    <a:pt x="497" y="573"/>
                    <a:pt x="496" y="568"/>
                    <a:pt x="493" y="564"/>
                  </a:cubicBezTo>
                  <a:cubicBezTo>
                    <a:pt x="487" y="557"/>
                    <a:pt x="481" y="575"/>
                    <a:pt x="479" y="578"/>
                  </a:cubicBezTo>
                  <a:moveTo>
                    <a:pt x="861" y="581"/>
                  </a:moveTo>
                  <a:cubicBezTo>
                    <a:pt x="859" y="582"/>
                    <a:pt x="856" y="585"/>
                    <a:pt x="856" y="588"/>
                  </a:cubicBezTo>
                  <a:cubicBezTo>
                    <a:pt x="857" y="590"/>
                    <a:pt x="860" y="591"/>
                    <a:pt x="862" y="592"/>
                  </a:cubicBezTo>
                  <a:cubicBezTo>
                    <a:pt x="865" y="595"/>
                    <a:pt x="868" y="597"/>
                    <a:pt x="870" y="600"/>
                  </a:cubicBezTo>
                  <a:cubicBezTo>
                    <a:pt x="870" y="602"/>
                    <a:pt x="872" y="607"/>
                    <a:pt x="873" y="607"/>
                  </a:cubicBezTo>
                  <a:cubicBezTo>
                    <a:pt x="880" y="609"/>
                    <a:pt x="881" y="604"/>
                    <a:pt x="883" y="599"/>
                  </a:cubicBezTo>
                  <a:cubicBezTo>
                    <a:pt x="886" y="594"/>
                    <a:pt x="893" y="593"/>
                    <a:pt x="897" y="589"/>
                  </a:cubicBezTo>
                  <a:cubicBezTo>
                    <a:pt x="902" y="585"/>
                    <a:pt x="899" y="582"/>
                    <a:pt x="895" y="580"/>
                  </a:cubicBezTo>
                  <a:cubicBezTo>
                    <a:pt x="889" y="576"/>
                    <a:pt x="884" y="571"/>
                    <a:pt x="881" y="564"/>
                  </a:cubicBezTo>
                  <a:cubicBezTo>
                    <a:pt x="879" y="559"/>
                    <a:pt x="874" y="565"/>
                    <a:pt x="873" y="567"/>
                  </a:cubicBezTo>
                  <a:cubicBezTo>
                    <a:pt x="869" y="572"/>
                    <a:pt x="866" y="578"/>
                    <a:pt x="861" y="581"/>
                  </a:cubicBezTo>
                  <a:moveTo>
                    <a:pt x="196" y="570"/>
                  </a:moveTo>
                  <a:cubicBezTo>
                    <a:pt x="193" y="575"/>
                    <a:pt x="188" y="580"/>
                    <a:pt x="183" y="583"/>
                  </a:cubicBezTo>
                  <a:cubicBezTo>
                    <a:pt x="179" y="586"/>
                    <a:pt x="172" y="590"/>
                    <a:pt x="179" y="593"/>
                  </a:cubicBezTo>
                  <a:cubicBezTo>
                    <a:pt x="185" y="596"/>
                    <a:pt x="188" y="600"/>
                    <a:pt x="192" y="605"/>
                  </a:cubicBezTo>
                  <a:cubicBezTo>
                    <a:pt x="194" y="607"/>
                    <a:pt x="195" y="610"/>
                    <a:pt x="197" y="612"/>
                  </a:cubicBezTo>
                  <a:cubicBezTo>
                    <a:pt x="198" y="615"/>
                    <a:pt x="201" y="609"/>
                    <a:pt x="201" y="608"/>
                  </a:cubicBezTo>
                  <a:cubicBezTo>
                    <a:pt x="205" y="602"/>
                    <a:pt x="209" y="597"/>
                    <a:pt x="215" y="593"/>
                  </a:cubicBezTo>
                  <a:cubicBezTo>
                    <a:pt x="218" y="592"/>
                    <a:pt x="220" y="591"/>
                    <a:pt x="221" y="588"/>
                  </a:cubicBezTo>
                  <a:cubicBezTo>
                    <a:pt x="221" y="585"/>
                    <a:pt x="220" y="583"/>
                    <a:pt x="218" y="582"/>
                  </a:cubicBezTo>
                  <a:cubicBezTo>
                    <a:pt x="213" y="579"/>
                    <a:pt x="209" y="578"/>
                    <a:pt x="206" y="573"/>
                  </a:cubicBezTo>
                  <a:cubicBezTo>
                    <a:pt x="205" y="571"/>
                    <a:pt x="204" y="568"/>
                    <a:pt x="202" y="567"/>
                  </a:cubicBezTo>
                  <a:cubicBezTo>
                    <a:pt x="200" y="567"/>
                    <a:pt x="199" y="567"/>
                    <a:pt x="198" y="567"/>
                  </a:cubicBezTo>
                  <a:cubicBezTo>
                    <a:pt x="196" y="568"/>
                    <a:pt x="196" y="568"/>
                    <a:pt x="196" y="570"/>
                  </a:cubicBezTo>
                  <a:moveTo>
                    <a:pt x="286" y="578"/>
                  </a:moveTo>
                  <a:cubicBezTo>
                    <a:pt x="284" y="580"/>
                    <a:pt x="274" y="583"/>
                    <a:pt x="277" y="587"/>
                  </a:cubicBezTo>
                  <a:cubicBezTo>
                    <a:pt x="279" y="591"/>
                    <a:pt x="282" y="594"/>
                    <a:pt x="285" y="597"/>
                  </a:cubicBezTo>
                  <a:cubicBezTo>
                    <a:pt x="288" y="600"/>
                    <a:pt x="291" y="603"/>
                    <a:pt x="294" y="606"/>
                  </a:cubicBezTo>
                  <a:cubicBezTo>
                    <a:pt x="298" y="609"/>
                    <a:pt x="301" y="604"/>
                    <a:pt x="303" y="601"/>
                  </a:cubicBezTo>
                  <a:cubicBezTo>
                    <a:pt x="304" y="599"/>
                    <a:pt x="305" y="596"/>
                    <a:pt x="307" y="595"/>
                  </a:cubicBezTo>
                  <a:cubicBezTo>
                    <a:pt x="309" y="593"/>
                    <a:pt x="311" y="592"/>
                    <a:pt x="313" y="591"/>
                  </a:cubicBezTo>
                  <a:cubicBezTo>
                    <a:pt x="315" y="590"/>
                    <a:pt x="316" y="587"/>
                    <a:pt x="316" y="585"/>
                  </a:cubicBezTo>
                  <a:cubicBezTo>
                    <a:pt x="315" y="583"/>
                    <a:pt x="310" y="581"/>
                    <a:pt x="308" y="580"/>
                  </a:cubicBezTo>
                  <a:cubicBezTo>
                    <a:pt x="305" y="576"/>
                    <a:pt x="303" y="569"/>
                    <a:pt x="298" y="567"/>
                  </a:cubicBezTo>
                  <a:cubicBezTo>
                    <a:pt x="291" y="565"/>
                    <a:pt x="290" y="574"/>
                    <a:pt x="286" y="578"/>
                  </a:cubicBezTo>
                  <a:moveTo>
                    <a:pt x="382" y="578"/>
                  </a:moveTo>
                  <a:cubicBezTo>
                    <a:pt x="378" y="581"/>
                    <a:pt x="370" y="582"/>
                    <a:pt x="372" y="588"/>
                  </a:cubicBezTo>
                  <a:cubicBezTo>
                    <a:pt x="373" y="593"/>
                    <a:pt x="379" y="594"/>
                    <a:pt x="383" y="597"/>
                  </a:cubicBezTo>
                  <a:cubicBezTo>
                    <a:pt x="385" y="599"/>
                    <a:pt x="390" y="608"/>
                    <a:pt x="394" y="607"/>
                  </a:cubicBezTo>
                  <a:cubicBezTo>
                    <a:pt x="396" y="606"/>
                    <a:pt x="397" y="603"/>
                    <a:pt x="399" y="601"/>
                  </a:cubicBezTo>
                  <a:cubicBezTo>
                    <a:pt x="401" y="599"/>
                    <a:pt x="403" y="598"/>
                    <a:pt x="405" y="596"/>
                  </a:cubicBezTo>
                  <a:cubicBezTo>
                    <a:pt x="407" y="594"/>
                    <a:pt x="413" y="591"/>
                    <a:pt x="412" y="586"/>
                  </a:cubicBezTo>
                  <a:cubicBezTo>
                    <a:pt x="411" y="581"/>
                    <a:pt x="404" y="580"/>
                    <a:pt x="401" y="577"/>
                  </a:cubicBezTo>
                  <a:cubicBezTo>
                    <a:pt x="399" y="574"/>
                    <a:pt x="398" y="568"/>
                    <a:pt x="394" y="567"/>
                  </a:cubicBezTo>
                  <a:cubicBezTo>
                    <a:pt x="387" y="566"/>
                    <a:pt x="386" y="574"/>
                    <a:pt x="382" y="578"/>
                  </a:cubicBezTo>
                  <a:moveTo>
                    <a:pt x="584" y="570"/>
                  </a:moveTo>
                  <a:cubicBezTo>
                    <a:pt x="582" y="574"/>
                    <a:pt x="577" y="578"/>
                    <a:pt x="573" y="581"/>
                  </a:cubicBezTo>
                  <a:cubicBezTo>
                    <a:pt x="570" y="584"/>
                    <a:pt x="565" y="588"/>
                    <a:pt x="570" y="591"/>
                  </a:cubicBezTo>
                  <a:cubicBezTo>
                    <a:pt x="572" y="593"/>
                    <a:pt x="575" y="594"/>
                    <a:pt x="577" y="595"/>
                  </a:cubicBezTo>
                  <a:cubicBezTo>
                    <a:pt x="580" y="597"/>
                    <a:pt x="582" y="600"/>
                    <a:pt x="584" y="603"/>
                  </a:cubicBezTo>
                  <a:cubicBezTo>
                    <a:pt x="587" y="608"/>
                    <a:pt x="591" y="609"/>
                    <a:pt x="594" y="604"/>
                  </a:cubicBezTo>
                  <a:cubicBezTo>
                    <a:pt x="594" y="602"/>
                    <a:pt x="595" y="600"/>
                    <a:pt x="596" y="598"/>
                  </a:cubicBezTo>
                  <a:cubicBezTo>
                    <a:pt x="597" y="596"/>
                    <a:pt x="600" y="595"/>
                    <a:pt x="602" y="593"/>
                  </a:cubicBezTo>
                  <a:cubicBezTo>
                    <a:pt x="606" y="591"/>
                    <a:pt x="611" y="587"/>
                    <a:pt x="605" y="582"/>
                  </a:cubicBezTo>
                  <a:cubicBezTo>
                    <a:pt x="601" y="578"/>
                    <a:pt x="597" y="577"/>
                    <a:pt x="594" y="571"/>
                  </a:cubicBezTo>
                  <a:cubicBezTo>
                    <a:pt x="593" y="569"/>
                    <a:pt x="592" y="567"/>
                    <a:pt x="590" y="567"/>
                  </a:cubicBezTo>
                  <a:cubicBezTo>
                    <a:pt x="589" y="567"/>
                    <a:pt x="588" y="567"/>
                    <a:pt x="587" y="567"/>
                  </a:cubicBezTo>
                  <a:cubicBezTo>
                    <a:pt x="584" y="568"/>
                    <a:pt x="585" y="568"/>
                    <a:pt x="584" y="570"/>
                  </a:cubicBezTo>
                  <a:moveTo>
                    <a:pt x="680" y="570"/>
                  </a:moveTo>
                  <a:cubicBezTo>
                    <a:pt x="677" y="575"/>
                    <a:pt x="672" y="578"/>
                    <a:pt x="668" y="581"/>
                  </a:cubicBezTo>
                  <a:cubicBezTo>
                    <a:pt x="665" y="585"/>
                    <a:pt x="663" y="588"/>
                    <a:pt x="667" y="592"/>
                  </a:cubicBezTo>
                  <a:cubicBezTo>
                    <a:pt x="670" y="594"/>
                    <a:pt x="672" y="596"/>
                    <a:pt x="675" y="599"/>
                  </a:cubicBezTo>
                  <a:cubicBezTo>
                    <a:pt x="677" y="601"/>
                    <a:pt x="679" y="604"/>
                    <a:pt x="682" y="606"/>
                  </a:cubicBezTo>
                  <a:cubicBezTo>
                    <a:pt x="686" y="610"/>
                    <a:pt x="689" y="604"/>
                    <a:pt x="691" y="601"/>
                  </a:cubicBezTo>
                  <a:cubicBezTo>
                    <a:pt x="692" y="599"/>
                    <a:pt x="693" y="598"/>
                    <a:pt x="694" y="596"/>
                  </a:cubicBezTo>
                  <a:cubicBezTo>
                    <a:pt x="696" y="594"/>
                    <a:pt x="699" y="593"/>
                    <a:pt x="702" y="591"/>
                  </a:cubicBezTo>
                  <a:cubicBezTo>
                    <a:pt x="707" y="587"/>
                    <a:pt x="704" y="584"/>
                    <a:pt x="700" y="581"/>
                  </a:cubicBezTo>
                  <a:cubicBezTo>
                    <a:pt x="696" y="578"/>
                    <a:pt x="693" y="577"/>
                    <a:pt x="690" y="572"/>
                  </a:cubicBezTo>
                  <a:cubicBezTo>
                    <a:pt x="689" y="570"/>
                    <a:pt x="688" y="568"/>
                    <a:pt x="686" y="567"/>
                  </a:cubicBezTo>
                  <a:cubicBezTo>
                    <a:pt x="685" y="567"/>
                    <a:pt x="683" y="567"/>
                    <a:pt x="682" y="567"/>
                  </a:cubicBezTo>
                  <a:cubicBezTo>
                    <a:pt x="680" y="568"/>
                    <a:pt x="681" y="568"/>
                    <a:pt x="680" y="570"/>
                  </a:cubicBezTo>
                  <a:moveTo>
                    <a:pt x="776" y="570"/>
                  </a:moveTo>
                  <a:cubicBezTo>
                    <a:pt x="773" y="575"/>
                    <a:pt x="767" y="578"/>
                    <a:pt x="764" y="582"/>
                  </a:cubicBezTo>
                  <a:cubicBezTo>
                    <a:pt x="762" y="584"/>
                    <a:pt x="761" y="586"/>
                    <a:pt x="761" y="588"/>
                  </a:cubicBezTo>
                  <a:cubicBezTo>
                    <a:pt x="762" y="591"/>
                    <a:pt x="765" y="592"/>
                    <a:pt x="766" y="593"/>
                  </a:cubicBezTo>
                  <a:cubicBezTo>
                    <a:pt x="770" y="598"/>
                    <a:pt x="774" y="605"/>
                    <a:pt x="779" y="607"/>
                  </a:cubicBezTo>
                  <a:cubicBezTo>
                    <a:pt x="783" y="608"/>
                    <a:pt x="785" y="604"/>
                    <a:pt x="787" y="602"/>
                  </a:cubicBezTo>
                  <a:cubicBezTo>
                    <a:pt x="790" y="598"/>
                    <a:pt x="794" y="595"/>
                    <a:pt x="797" y="591"/>
                  </a:cubicBezTo>
                  <a:cubicBezTo>
                    <a:pt x="800" y="588"/>
                    <a:pt x="802" y="587"/>
                    <a:pt x="799" y="584"/>
                  </a:cubicBezTo>
                  <a:cubicBezTo>
                    <a:pt x="795" y="580"/>
                    <a:pt x="789" y="578"/>
                    <a:pt x="787" y="573"/>
                  </a:cubicBezTo>
                  <a:cubicBezTo>
                    <a:pt x="785" y="571"/>
                    <a:pt x="785" y="569"/>
                    <a:pt x="782" y="567"/>
                  </a:cubicBezTo>
                  <a:cubicBezTo>
                    <a:pt x="781" y="567"/>
                    <a:pt x="780" y="567"/>
                    <a:pt x="779" y="567"/>
                  </a:cubicBezTo>
                  <a:cubicBezTo>
                    <a:pt x="776" y="568"/>
                    <a:pt x="777" y="568"/>
                    <a:pt x="776" y="570"/>
                  </a:cubicBezTo>
                  <a:moveTo>
                    <a:pt x="484" y="664"/>
                  </a:moveTo>
                  <a:cubicBezTo>
                    <a:pt x="480" y="671"/>
                    <a:pt x="474" y="678"/>
                    <a:pt x="467" y="682"/>
                  </a:cubicBezTo>
                  <a:cubicBezTo>
                    <a:pt x="468" y="682"/>
                    <a:pt x="469" y="681"/>
                    <a:pt x="469" y="681"/>
                  </a:cubicBezTo>
                  <a:cubicBezTo>
                    <a:pt x="468" y="680"/>
                    <a:pt x="463" y="682"/>
                    <a:pt x="463" y="682"/>
                  </a:cubicBezTo>
                  <a:cubicBezTo>
                    <a:pt x="460" y="683"/>
                    <a:pt x="459" y="685"/>
                    <a:pt x="461" y="687"/>
                  </a:cubicBezTo>
                  <a:cubicBezTo>
                    <a:pt x="463" y="689"/>
                    <a:pt x="466" y="691"/>
                    <a:pt x="468" y="692"/>
                  </a:cubicBezTo>
                  <a:cubicBezTo>
                    <a:pt x="471" y="692"/>
                    <a:pt x="473" y="695"/>
                    <a:pt x="475" y="697"/>
                  </a:cubicBezTo>
                  <a:cubicBezTo>
                    <a:pt x="477" y="699"/>
                    <a:pt x="480" y="702"/>
                    <a:pt x="481" y="704"/>
                  </a:cubicBezTo>
                  <a:cubicBezTo>
                    <a:pt x="482" y="707"/>
                    <a:pt x="482" y="710"/>
                    <a:pt x="483" y="713"/>
                  </a:cubicBezTo>
                  <a:cubicBezTo>
                    <a:pt x="484" y="715"/>
                    <a:pt x="485" y="718"/>
                    <a:pt x="487" y="716"/>
                  </a:cubicBezTo>
                  <a:cubicBezTo>
                    <a:pt x="490" y="714"/>
                    <a:pt x="491" y="710"/>
                    <a:pt x="491" y="707"/>
                  </a:cubicBezTo>
                  <a:cubicBezTo>
                    <a:pt x="493" y="701"/>
                    <a:pt x="498" y="698"/>
                    <a:pt x="503" y="694"/>
                  </a:cubicBezTo>
                  <a:cubicBezTo>
                    <a:pt x="506" y="691"/>
                    <a:pt x="515" y="686"/>
                    <a:pt x="511" y="680"/>
                  </a:cubicBezTo>
                  <a:cubicBezTo>
                    <a:pt x="507" y="674"/>
                    <a:pt x="498" y="672"/>
                    <a:pt x="494" y="665"/>
                  </a:cubicBezTo>
                  <a:cubicBezTo>
                    <a:pt x="493" y="663"/>
                    <a:pt x="493" y="661"/>
                    <a:pt x="492" y="659"/>
                  </a:cubicBezTo>
                  <a:cubicBezTo>
                    <a:pt x="491" y="659"/>
                    <a:pt x="489" y="657"/>
                    <a:pt x="489" y="658"/>
                  </a:cubicBezTo>
                  <a:cubicBezTo>
                    <a:pt x="489" y="660"/>
                    <a:pt x="485" y="662"/>
                    <a:pt x="484" y="664"/>
                  </a:cubicBezTo>
                  <a:cubicBezTo>
                    <a:pt x="484" y="664"/>
                    <a:pt x="484" y="664"/>
                    <a:pt x="484" y="664"/>
                  </a:cubicBezTo>
                  <a:moveTo>
                    <a:pt x="967" y="668"/>
                  </a:moveTo>
                  <a:cubicBezTo>
                    <a:pt x="965" y="671"/>
                    <a:pt x="962" y="674"/>
                    <a:pt x="958" y="675"/>
                  </a:cubicBezTo>
                  <a:cubicBezTo>
                    <a:pt x="956" y="676"/>
                    <a:pt x="953" y="678"/>
                    <a:pt x="952" y="680"/>
                  </a:cubicBezTo>
                  <a:cubicBezTo>
                    <a:pt x="948" y="685"/>
                    <a:pt x="957" y="689"/>
                    <a:pt x="961" y="691"/>
                  </a:cubicBezTo>
                  <a:cubicBezTo>
                    <a:pt x="966" y="694"/>
                    <a:pt x="968" y="701"/>
                    <a:pt x="971" y="706"/>
                  </a:cubicBezTo>
                  <a:cubicBezTo>
                    <a:pt x="975" y="711"/>
                    <a:pt x="978" y="706"/>
                    <a:pt x="981" y="703"/>
                  </a:cubicBezTo>
                  <a:cubicBezTo>
                    <a:pt x="985" y="699"/>
                    <a:pt x="990" y="694"/>
                    <a:pt x="994" y="690"/>
                  </a:cubicBezTo>
                  <a:cubicBezTo>
                    <a:pt x="995" y="688"/>
                    <a:pt x="997" y="687"/>
                    <a:pt x="999" y="685"/>
                  </a:cubicBezTo>
                  <a:cubicBezTo>
                    <a:pt x="1000" y="683"/>
                    <a:pt x="999" y="683"/>
                    <a:pt x="996" y="683"/>
                  </a:cubicBezTo>
                  <a:cubicBezTo>
                    <a:pt x="993" y="682"/>
                    <a:pt x="989" y="679"/>
                    <a:pt x="986" y="677"/>
                  </a:cubicBezTo>
                  <a:cubicBezTo>
                    <a:pt x="984" y="675"/>
                    <a:pt x="981" y="673"/>
                    <a:pt x="979" y="670"/>
                  </a:cubicBezTo>
                  <a:cubicBezTo>
                    <a:pt x="977" y="668"/>
                    <a:pt x="977" y="663"/>
                    <a:pt x="973" y="663"/>
                  </a:cubicBezTo>
                  <a:cubicBezTo>
                    <a:pt x="969" y="663"/>
                    <a:pt x="969" y="665"/>
                    <a:pt x="967" y="668"/>
                  </a:cubicBezTo>
                  <a:moveTo>
                    <a:pt x="568" y="682"/>
                  </a:moveTo>
                  <a:cubicBezTo>
                    <a:pt x="565" y="687"/>
                    <a:pt x="576" y="690"/>
                    <a:pt x="579" y="693"/>
                  </a:cubicBezTo>
                  <a:cubicBezTo>
                    <a:pt x="582" y="695"/>
                    <a:pt x="587" y="708"/>
                    <a:pt x="592" y="702"/>
                  </a:cubicBezTo>
                  <a:cubicBezTo>
                    <a:pt x="594" y="700"/>
                    <a:pt x="594" y="697"/>
                    <a:pt x="595" y="695"/>
                  </a:cubicBezTo>
                  <a:cubicBezTo>
                    <a:pt x="597" y="692"/>
                    <a:pt x="600" y="690"/>
                    <a:pt x="602" y="688"/>
                  </a:cubicBezTo>
                  <a:cubicBezTo>
                    <a:pt x="604" y="687"/>
                    <a:pt x="608" y="685"/>
                    <a:pt x="608" y="683"/>
                  </a:cubicBezTo>
                  <a:cubicBezTo>
                    <a:pt x="608" y="681"/>
                    <a:pt x="606" y="679"/>
                    <a:pt x="604" y="678"/>
                  </a:cubicBezTo>
                  <a:cubicBezTo>
                    <a:pt x="602" y="676"/>
                    <a:pt x="600" y="674"/>
                    <a:pt x="598" y="673"/>
                  </a:cubicBezTo>
                  <a:cubicBezTo>
                    <a:pt x="597" y="672"/>
                    <a:pt x="595" y="671"/>
                    <a:pt x="595" y="670"/>
                  </a:cubicBezTo>
                  <a:cubicBezTo>
                    <a:pt x="592" y="667"/>
                    <a:pt x="591" y="660"/>
                    <a:pt x="585" y="664"/>
                  </a:cubicBezTo>
                  <a:cubicBezTo>
                    <a:pt x="582" y="667"/>
                    <a:pt x="579" y="670"/>
                    <a:pt x="576" y="673"/>
                  </a:cubicBezTo>
                  <a:cubicBezTo>
                    <a:pt x="574" y="676"/>
                    <a:pt x="570" y="679"/>
                    <a:pt x="568" y="682"/>
                  </a:cubicBezTo>
                  <a:moveTo>
                    <a:pt x="680" y="666"/>
                  </a:moveTo>
                  <a:cubicBezTo>
                    <a:pt x="677" y="672"/>
                    <a:pt x="659" y="679"/>
                    <a:pt x="667" y="687"/>
                  </a:cubicBezTo>
                  <a:cubicBezTo>
                    <a:pt x="670" y="690"/>
                    <a:pt x="674" y="694"/>
                    <a:pt x="677" y="698"/>
                  </a:cubicBezTo>
                  <a:cubicBezTo>
                    <a:pt x="680" y="701"/>
                    <a:pt x="683" y="705"/>
                    <a:pt x="688" y="702"/>
                  </a:cubicBezTo>
                  <a:cubicBezTo>
                    <a:pt x="690" y="700"/>
                    <a:pt x="691" y="697"/>
                    <a:pt x="692" y="695"/>
                  </a:cubicBezTo>
                  <a:cubicBezTo>
                    <a:pt x="693" y="693"/>
                    <a:pt x="695" y="691"/>
                    <a:pt x="698" y="689"/>
                  </a:cubicBezTo>
                  <a:cubicBezTo>
                    <a:pt x="700" y="688"/>
                    <a:pt x="703" y="687"/>
                    <a:pt x="704" y="684"/>
                  </a:cubicBezTo>
                  <a:cubicBezTo>
                    <a:pt x="705" y="682"/>
                    <a:pt x="704" y="679"/>
                    <a:pt x="702" y="678"/>
                  </a:cubicBezTo>
                  <a:cubicBezTo>
                    <a:pt x="700" y="676"/>
                    <a:pt x="698" y="676"/>
                    <a:pt x="696" y="674"/>
                  </a:cubicBezTo>
                  <a:cubicBezTo>
                    <a:pt x="693" y="673"/>
                    <a:pt x="692" y="671"/>
                    <a:pt x="691" y="669"/>
                  </a:cubicBezTo>
                  <a:cubicBezTo>
                    <a:pt x="690" y="667"/>
                    <a:pt x="688" y="665"/>
                    <a:pt x="686" y="664"/>
                  </a:cubicBezTo>
                  <a:cubicBezTo>
                    <a:pt x="685" y="663"/>
                    <a:pt x="684" y="664"/>
                    <a:pt x="682" y="664"/>
                  </a:cubicBezTo>
                  <a:cubicBezTo>
                    <a:pt x="680" y="665"/>
                    <a:pt x="681" y="665"/>
                    <a:pt x="680" y="666"/>
                  </a:cubicBezTo>
                  <a:moveTo>
                    <a:pt x="776" y="666"/>
                  </a:moveTo>
                  <a:cubicBezTo>
                    <a:pt x="773" y="670"/>
                    <a:pt x="757" y="680"/>
                    <a:pt x="762" y="685"/>
                  </a:cubicBezTo>
                  <a:cubicBezTo>
                    <a:pt x="764" y="687"/>
                    <a:pt x="766" y="688"/>
                    <a:pt x="768" y="690"/>
                  </a:cubicBezTo>
                  <a:cubicBezTo>
                    <a:pt x="770" y="693"/>
                    <a:pt x="771" y="695"/>
                    <a:pt x="773" y="698"/>
                  </a:cubicBezTo>
                  <a:cubicBezTo>
                    <a:pt x="777" y="702"/>
                    <a:pt x="780" y="705"/>
                    <a:pt x="784" y="700"/>
                  </a:cubicBezTo>
                  <a:cubicBezTo>
                    <a:pt x="787" y="697"/>
                    <a:pt x="789" y="692"/>
                    <a:pt x="793" y="690"/>
                  </a:cubicBezTo>
                  <a:cubicBezTo>
                    <a:pt x="795" y="688"/>
                    <a:pt x="798" y="688"/>
                    <a:pt x="800" y="685"/>
                  </a:cubicBezTo>
                  <a:cubicBezTo>
                    <a:pt x="801" y="683"/>
                    <a:pt x="800" y="680"/>
                    <a:pt x="798" y="678"/>
                  </a:cubicBezTo>
                  <a:cubicBezTo>
                    <a:pt x="796" y="677"/>
                    <a:pt x="793" y="676"/>
                    <a:pt x="791" y="674"/>
                  </a:cubicBezTo>
                  <a:cubicBezTo>
                    <a:pt x="789" y="673"/>
                    <a:pt x="787" y="671"/>
                    <a:pt x="786" y="668"/>
                  </a:cubicBezTo>
                  <a:cubicBezTo>
                    <a:pt x="785" y="666"/>
                    <a:pt x="784" y="664"/>
                    <a:pt x="781" y="664"/>
                  </a:cubicBezTo>
                  <a:cubicBezTo>
                    <a:pt x="780" y="663"/>
                    <a:pt x="779" y="664"/>
                    <a:pt x="778" y="664"/>
                  </a:cubicBezTo>
                  <a:cubicBezTo>
                    <a:pt x="776" y="665"/>
                    <a:pt x="777" y="665"/>
                    <a:pt x="776" y="666"/>
                  </a:cubicBezTo>
                  <a:moveTo>
                    <a:pt x="856" y="682"/>
                  </a:moveTo>
                  <a:cubicBezTo>
                    <a:pt x="853" y="687"/>
                    <a:pt x="864" y="690"/>
                    <a:pt x="867" y="693"/>
                  </a:cubicBezTo>
                  <a:cubicBezTo>
                    <a:pt x="870" y="695"/>
                    <a:pt x="875" y="708"/>
                    <a:pt x="880" y="702"/>
                  </a:cubicBezTo>
                  <a:cubicBezTo>
                    <a:pt x="882" y="700"/>
                    <a:pt x="882" y="697"/>
                    <a:pt x="883" y="695"/>
                  </a:cubicBezTo>
                  <a:cubicBezTo>
                    <a:pt x="885" y="692"/>
                    <a:pt x="888" y="690"/>
                    <a:pt x="890" y="688"/>
                  </a:cubicBezTo>
                  <a:cubicBezTo>
                    <a:pt x="892" y="687"/>
                    <a:pt x="896" y="685"/>
                    <a:pt x="896" y="683"/>
                  </a:cubicBezTo>
                  <a:cubicBezTo>
                    <a:pt x="896" y="681"/>
                    <a:pt x="894" y="679"/>
                    <a:pt x="892" y="678"/>
                  </a:cubicBezTo>
                  <a:cubicBezTo>
                    <a:pt x="890" y="676"/>
                    <a:pt x="888" y="674"/>
                    <a:pt x="886" y="673"/>
                  </a:cubicBezTo>
                  <a:cubicBezTo>
                    <a:pt x="885" y="672"/>
                    <a:pt x="883" y="671"/>
                    <a:pt x="883" y="670"/>
                  </a:cubicBezTo>
                  <a:cubicBezTo>
                    <a:pt x="880" y="667"/>
                    <a:pt x="879" y="660"/>
                    <a:pt x="873" y="664"/>
                  </a:cubicBezTo>
                  <a:cubicBezTo>
                    <a:pt x="870" y="667"/>
                    <a:pt x="867" y="670"/>
                    <a:pt x="864" y="673"/>
                  </a:cubicBezTo>
                  <a:cubicBezTo>
                    <a:pt x="862" y="676"/>
                    <a:pt x="858" y="679"/>
                    <a:pt x="856" y="682"/>
                  </a:cubicBezTo>
                  <a:moveTo>
                    <a:pt x="584" y="762"/>
                  </a:moveTo>
                  <a:cubicBezTo>
                    <a:pt x="582" y="765"/>
                    <a:pt x="564" y="777"/>
                    <a:pt x="568" y="782"/>
                  </a:cubicBezTo>
                  <a:cubicBezTo>
                    <a:pt x="572" y="785"/>
                    <a:pt x="575" y="788"/>
                    <a:pt x="578" y="791"/>
                  </a:cubicBezTo>
                  <a:cubicBezTo>
                    <a:pt x="581" y="793"/>
                    <a:pt x="586" y="799"/>
                    <a:pt x="590" y="799"/>
                  </a:cubicBezTo>
                  <a:cubicBezTo>
                    <a:pt x="592" y="799"/>
                    <a:pt x="593" y="796"/>
                    <a:pt x="594" y="794"/>
                  </a:cubicBezTo>
                  <a:cubicBezTo>
                    <a:pt x="595" y="791"/>
                    <a:pt x="597" y="789"/>
                    <a:pt x="599" y="787"/>
                  </a:cubicBezTo>
                  <a:cubicBezTo>
                    <a:pt x="603" y="784"/>
                    <a:pt x="611" y="781"/>
                    <a:pt x="606" y="776"/>
                  </a:cubicBezTo>
                  <a:cubicBezTo>
                    <a:pt x="603" y="772"/>
                    <a:pt x="597" y="770"/>
                    <a:pt x="595" y="765"/>
                  </a:cubicBezTo>
                  <a:cubicBezTo>
                    <a:pt x="594" y="763"/>
                    <a:pt x="593" y="760"/>
                    <a:pt x="591" y="759"/>
                  </a:cubicBezTo>
                  <a:cubicBezTo>
                    <a:pt x="589" y="759"/>
                    <a:pt x="588" y="759"/>
                    <a:pt x="587" y="760"/>
                  </a:cubicBezTo>
                  <a:cubicBezTo>
                    <a:pt x="584" y="760"/>
                    <a:pt x="585" y="760"/>
                    <a:pt x="584" y="762"/>
                  </a:cubicBezTo>
                  <a:moveTo>
                    <a:pt x="680" y="762"/>
                  </a:moveTo>
                  <a:cubicBezTo>
                    <a:pt x="678" y="765"/>
                    <a:pt x="660" y="777"/>
                    <a:pt x="664" y="782"/>
                  </a:cubicBezTo>
                  <a:cubicBezTo>
                    <a:pt x="667" y="785"/>
                    <a:pt x="671" y="788"/>
                    <a:pt x="674" y="791"/>
                  </a:cubicBezTo>
                  <a:cubicBezTo>
                    <a:pt x="676" y="793"/>
                    <a:pt x="682" y="800"/>
                    <a:pt x="686" y="799"/>
                  </a:cubicBezTo>
                  <a:cubicBezTo>
                    <a:pt x="688" y="798"/>
                    <a:pt x="689" y="795"/>
                    <a:pt x="690" y="793"/>
                  </a:cubicBezTo>
                  <a:cubicBezTo>
                    <a:pt x="691" y="791"/>
                    <a:pt x="694" y="789"/>
                    <a:pt x="696" y="787"/>
                  </a:cubicBezTo>
                  <a:cubicBezTo>
                    <a:pt x="700" y="784"/>
                    <a:pt x="708" y="780"/>
                    <a:pt x="702" y="775"/>
                  </a:cubicBezTo>
                  <a:cubicBezTo>
                    <a:pt x="698" y="772"/>
                    <a:pt x="694" y="770"/>
                    <a:pt x="691" y="765"/>
                  </a:cubicBezTo>
                  <a:cubicBezTo>
                    <a:pt x="690" y="763"/>
                    <a:pt x="689" y="761"/>
                    <a:pt x="687" y="760"/>
                  </a:cubicBezTo>
                  <a:cubicBezTo>
                    <a:pt x="686" y="759"/>
                    <a:pt x="684" y="759"/>
                    <a:pt x="683" y="759"/>
                  </a:cubicBezTo>
                  <a:cubicBezTo>
                    <a:pt x="681" y="760"/>
                    <a:pt x="681" y="760"/>
                    <a:pt x="680" y="762"/>
                  </a:cubicBezTo>
                  <a:moveTo>
                    <a:pt x="776" y="762"/>
                  </a:moveTo>
                  <a:cubicBezTo>
                    <a:pt x="774" y="765"/>
                    <a:pt x="756" y="777"/>
                    <a:pt x="761" y="781"/>
                  </a:cubicBezTo>
                  <a:cubicBezTo>
                    <a:pt x="763" y="785"/>
                    <a:pt x="767" y="787"/>
                    <a:pt x="770" y="790"/>
                  </a:cubicBezTo>
                  <a:cubicBezTo>
                    <a:pt x="773" y="793"/>
                    <a:pt x="776" y="798"/>
                    <a:pt x="780" y="799"/>
                  </a:cubicBezTo>
                  <a:cubicBezTo>
                    <a:pt x="782" y="800"/>
                    <a:pt x="784" y="797"/>
                    <a:pt x="784" y="795"/>
                  </a:cubicBezTo>
                  <a:cubicBezTo>
                    <a:pt x="786" y="792"/>
                    <a:pt x="788" y="791"/>
                    <a:pt x="790" y="789"/>
                  </a:cubicBezTo>
                  <a:cubicBezTo>
                    <a:pt x="794" y="786"/>
                    <a:pt x="804" y="781"/>
                    <a:pt x="799" y="776"/>
                  </a:cubicBezTo>
                  <a:cubicBezTo>
                    <a:pt x="795" y="772"/>
                    <a:pt x="789" y="771"/>
                    <a:pt x="787" y="766"/>
                  </a:cubicBezTo>
                  <a:cubicBezTo>
                    <a:pt x="786" y="764"/>
                    <a:pt x="785" y="761"/>
                    <a:pt x="782" y="760"/>
                  </a:cubicBezTo>
                  <a:cubicBezTo>
                    <a:pt x="781" y="759"/>
                    <a:pt x="780" y="759"/>
                    <a:pt x="779" y="759"/>
                  </a:cubicBezTo>
                  <a:cubicBezTo>
                    <a:pt x="776" y="760"/>
                    <a:pt x="777" y="760"/>
                    <a:pt x="776" y="762"/>
                  </a:cubicBezTo>
                  <a:moveTo>
                    <a:pt x="872" y="762"/>
                  </a:moveTo>
                  <a:cubicBezTo>
                    <a:pt x="870" y="765"/>
                    <a:pt x="852" y="777"/>
                    <a:pt x="856" y="782"/>
                  </a:cubicBezTo>
                  <a:cubicBezTo>
                    <a:pt x="860" y="785"/>
                    <a:pt x="863" y="788"/>
                    <a:pt x="866" y="791"/>
                  </a:cubicBezTo>
                  <a:cubicBezTo>
                    <a:pt x="869" y="793"/>
                    <a:pt x="874" y="799"/>
                    <a:pt x="878" y="799"/>
                  </a:cubicBezTo>
                  <a:cubicBezTo>
                    <a:pt x="880" y="799"/>
                    <a:pt x="881" y="796"/>
                    <a:pt x="882" y="794"/>
                  </a:cubicBezTo>
                  <a:cubicBezTo>
                    <a:pt x="883" y="791"/>
                    <a:pt x="885" y="789"/>
                    <a:pt x="887" y="787"/>
                  </a:cubicBezTo>
                  <a:cubicBezTo>
                    <a:pt x="891" y="784"/>
                    <a:pt x="899" y="781"/>
                    <a:pt x="894" y="776"/>
                  </a:cubicBezTo>
                  <a:cubicBezTo>
                    <a:pt x="891" y="772"/>
                    <a:pt x="885" y="770"/>
                    <a:pt x="883" y="765"/>
                  </a:cubicBezTo>
                  <a:cubicBezTo>
                    <a:pt x="882" y="763"/>
                    <a:pt x="881" y="760"/>
                    <a:pt x="879" y="759"/>
                  </a:cubicBezTo>
                  <a:cubicBezTo>
                    <a:pt x="877" y="759"/>
                    <a:pt x="876" y="759"/>
                    <a:pt x="875" y="760"/>
                  </a:cubicBezTo>
                  <a:cubicBezTo>
                    <a:pt x="872" y="760"/>
                    <a:pt x="873" y="760"/>
                    <a:pt x="872" y="762"/>
                  </a:cubicBezTo>
                  <a:moveTo>
                    <a:pt x="584" y="858"/>
                  </a:moveTo>
                  <a:cubicBezTo>
                    <a:pt x="581" y="864"/>
                    <a:pt x="573" y="867"/>
                    <a:pt x="568" y="872"/>
                  </a:cubicBezTo>
                  <a:cubicBezTo>
                    <a:pt x="567" y="873"/>
                    <a:pt x="564" y="875"/>
                    <a:pt x="565" y="877"/>
                  </a:cubicBezTo>
                  <a:cubicBezTo>
                    <a:pt x="566" y="878"/>
                    <a:pt x="569" y="879"/>
                    <a:pt x="570" y="880"/>
                  </a:cubicBezTo>
                  <a:cubicBezTo>
                    <a:pt x="575" y="883"/>
                    <a:pt x="577" y="887"/>
                    <a:pt x="580" y="891"/>
                  </a:cubicBezTo>
                  <a:cubicBezTo>
                    <a:pt x="582" y="894"/>
                    <a:pt x="585" y="899"/>
                    <a:pt x="589" y="897"/>
                  </a:cubicBezTo>
                  <a:cubicBezTo>
                    <a:pt x="594" y="895"/>
                    <a:pt x="596" y="888"/>
                    <a:pt x="599" y="884"/>
                  </a:cubicBezTo>
                  <a:cubicBezTo>
                    <a:pt x="602" y="881"/>
                    <a:pt x="611" y="877"/>
                    <a:pt x="606" y="872"/>
                  </a:cubicBezTo>
                  <a:cubicBezTo>
                    <a:pt x="602" y="868"/>
                    <a:pt x="597" y="865"/>
                    <a:pt x="594" y="860"/>
                  </a:cubicBezTo>
                  <a:cubicBezTo>
                    <a:pt x="593" y="858"/>
                    <a:pt x="593" y="856"/>
                    <a:pt x="591" y="855"/>
                  </a:cubicBezTo>
                  <a:cubicBezTo>
                    <a:pt x="589" y="855"/>
                    <a:pt x="588" y="855"/>
                    <a:pt x="587" y="855"/>
                  </a:cubicBezTo>
                  <a:cubicBezTo>
                    <a:pt x="584" y="856"/>
                    <a:pt x="585" y="856"/>
                    <a:pt x="584" y="858"/>
                  </a:cubicBezTo>
                  <a:moveTo>
                    <a:pt x="680" y="858"/>
                  </a:moveTo>
                  <a:cubicBezTo>
                    <a:pt x="677" y="863"/>
                    <a:pt x="672" y="866"/>
                    <a:pt x="668" y="869"/>
                  </a:cubicBezTo>
                  <a:cubicBezTo>
                    <a:pt x="665" y="873"/>
                    <a:pt x="663" y="876"/>
                    <a:pt x="667" y="880"/>
                  </a:cubicBezTo>
                  <a:cubicBezTo>
                    <a:pt x="670" y="882"/>
                    <a:pt x="672" y="884"/>
                    <a:pt x="675" y="887"/>
                  </a:cubicBezTo>
                  <a:cubicBezTo>
                    <a:pt x="677" y="889"/>
                    <a:pt x="679" y="892"/>
                    <a:pt x="682" y="894"/>
                  </a:cubicBezTo>
                  <a:cubicBezTo>
                    <a:pt x="686" y="898"/>
                    <a:pt x="689" y="892"/>
                    <a:pt x="691" y="889"/>
                  </a:cubicBezTo>
                  <a:cubicBezTo>
                    <a:pt x="692" y="887"/>
                    <a:pt x="693" y="886"/>
                    <a:pt x="694" y="884"/>
                  </a:cubicBezTo>
                  <a:cubicBezTo>
                    <a:pt x="696" y="882"/>
                    <a:pt x="699" y="881"/>
                    <a:pt x="702" y="879"/>
                  </a:cubicBezTo>
                  <a:cubicBezTo>
                    <a:pt x="707" y="875"/>
                    <a:pt x="704" y="872"/>
                    <a:pt x="700" y="869"/>
                  </a:cubicBezTo>
                  <a:cubicBezTo>
                    <a:pt x="696" y="866"/>
                    <a:pt x="693" y="865"/>
                    <a:pt x="690" y="860"/>
                  </a:cubicBezTo>
                  <a:cubicBezTo>
                    <a:pt x="689" y="858"/>
                    <a:pt x="688" y="856"/>
                    <a:pt x="686" y="855"/>
                  </a:cubicBezTo>
                  <a:cubicBezTo>
                    <a:pt x="685" y="855"/>
                    <a:pt x="683" y="855"/>
                    <a:pt x="682" y="855"/>
                  </a:cubicBezTo>
                  <a:cubicBezTo>
                    <a:pt x="680" y="856"/>
                    <a:pt x="681" y="856"/>
                    <a:pt x="680" y="858"/>
                  </a:cubicBezTo>
                  <a:moveTo>
                    <a:pt x="776" y="858"/>
                  </a:moveTo>
                  <a:cubicBezTo>
                    <a:pt x="773" y="863"/>
                    <a:pt x="767" y="866"/>
                    <a:pt x="764" y="870"/>
                  </a:cubicBezTo>
                  <a:cubicBezTo>
                    <a:pt x="762" y="872"/>
                    <a:pt x="761" y="874"/>
                    <a:pt x="761" y="876"/>
                  </a:cubicBezTo>
                  <a:cubicBezTo>
                    <a:pt x="762" y="879"/>
                    <a:pt x="765" y="880"/>
                    <a:pt x="766" y="881"/>
                  </a:cubicBezTo>
                  <a:cubicBezTo>
                    <a:pt x="770" y="886"/>
                    <a:pt x="774" y="893"/>
                    <a:pt x="779" y="895"/>
                  </a:cubicBezTo>
                  <a:cubicBezTo>
                    <a:pt x="783" y="896"/>
                    <a:pt x="785" y="892"/>
                    <a:pt x="787" y="890"/>
                  </a:cubicBezTo>
                  <a:cubicBezTo>
                    <a:pt x="790" y="886"/>
                    <a:pt x="794" y="883"/>
                    <a:pt x="797" y="879"/>
                  </a:cubicBezTo>
                  <a:cubicBezTo>
                    <a:pt x="800" y="876"/>
                    <a:pt x="802" y="875"/>
                    <a:pt x="799" y="872"/>
                  </a:cubicBezTo>
                  <a:cubicBezTo>
                    <a:pt x="795" y="868"/>
                    <a:pt x="789" y="866"/>
                    <a:pt x="787" y="861"/>
                  </a:cubicBezTo>
                  <a:cubicBezTo>
                    <a:pt x="785" y="859"/>
                    <a:pt x="785" y="857"/>
                    <a:pt x="782" y="855"/>
                  </a:cubicBezTo>
                  <a:cubicBezTo>
                    <a:pt x="781" y="855"/>
                    <a:pt x="780" y="855"/>
                    <a:pt x="779" y="855"/>
                  </a:cubicBezTo>
                  <a:cubicBezTo>
                    <a:pt x="776" y="856"/>
                    <a:pt x="777" y="856"/>
                    <a:pt x="776" y="858"/>
                  </a:cubicBezTo>
                  <a:moveTo>
                    <a:pt x="872" y="858"/>
                  </a:moveTo>
                  <a:cubicBezTo>
                    <a:pt x="869" y="863"/>
                    <a:pt x="863" y="866"/>
                    <a:pt x="860" y="870"/>
                  </a:cubicBezTo>
                  <a:cubicBezTo>
                    <a:pt x="858" y="872"/>
                    <a:pt x="856" y="874"/>
                    <a:pt x="857" y="876"/>
                  </a:cubicBezTo>
                  <a:cubicBezTo>
                    <a:pt x="857" y="879"/>
                    <a:pt x="860" y="880"/>
                    <a:pt x="862" y="881"/>
                  </a:cubicBezTo>
                  <a:cubicBezTo>
                    <a:pt x="867" y="885"/>
                    <a:pt x="871" y="890"/>
                    <a:pt x="875" y="896"/>
                  </a:cubicBezTo>
                  <a:cubicBezTo>
                    <a:pt x="876" y="897"/>
                    <a:pt x="876" y="899"/>
                    <a:pt x="876" y="901"/>
                  </a:cubicBezTo>
                  <a:cubicBezTo>
                    <a:pt x="877" y="904"/>
                    <a:pt x="881" y="904"/>
                    <a:pt x="882" y="902"/>
                  </a:cubicBezTo>
                  <a:cubicBezTo>
                    <a:pt x="883" y="900"/>
                    <a:pt x="883" y="897"/>
                    <a:pt x="885" y="895"/>
                  </a:cubicBezTo>
                  <a:cubicBezTo>
                    <a:pt x="887" y="893"/>
                    <a:pt x="889" y="891"/>
                    <a:pt x="891" y="890"/>
                  </a:cubicBezTo>
                  <a:cubicBezTo>
                    <a:pt x="895" y="887"/>
                    <a:pt x="904" y="882"/>
                    <a:pt x="904" y="877"/>
                  </a:cubicBezTo>
                  <a:cubicBezTo>
                    <a:pt x="904" y="874"/>
                    <a:pt x="899" y="874"/>
                    <a:pt x="897" y="874"/>
                  </a:cubicBezTo>
                  <a:cubicBezTo>
                    <a:pt x="894" y="874"/>
                    <a:pt x="891" y="870"/>
                    <a:pt x="889" y="867"/>
                  </a:cubicBezTo>
                  <a:cubicBezTo>
                    <a:pt x="886" y="863"/>
                    <a:pt x="880" y="853"/>
                    <a:pt x="873" y="856"/>
                  </a:cubicBezTo>
                  <a:cubicBezTo>
                    <a:pt x="872" y="856"/>
                    <a:pt x="873" y="857"/>
                    <a:pt x="872" y="858"/>
                  </a:cubicBezTo>
                  <a:moveTo>
                    <a:pt x="584" y="950"/>
                  </a:moveTo>
                  <a:cubicBezTo>
                    <a:pt x="580" y="958"/>
                    <a:pt x="571" y="966"/>
                    <a:pt x="563" y="970"/>
                  </a:cubicBezTo>
                  <a:cubicBezTo>
                    <a:pt x="564" y="969"/>
                    <a:pt x="568" y="967"/>
                    <a:pt x="567" y="967"/>
                  </a:cubicBezTo>
                  <a:cubicBezTo>
                    <a:pt x="565" y="967"/>
                    <a:pt x="563" y="968"/>
                    <a:pt x="561" y="969"/>
                  </a:cubicBezTo>
                  <a:cubicBezTo>
                    <a:pt x="559" y="969"/>
                    <a:pt x="557" y="970"/>
                    <a:pt x="555" y="971"/>
                  </a:cubicBezTo>
                  <a:cubicBezTo>
                    <a:pt x="553" y="973"/>
                    <a:pt x="558" y="975"/>
                    <a:pt x="560" y="976"/>
                  </a:cubicBezTo>
                  <a:cubicBezTo>
                    <a:pt x="561" y="976"/>
                    <a:pt x="563" y="978"/>
                    <a:pt x="565" y="979"/>
                  </a:cubicBezTo>
                  <a:cubicBezTo>
                    <a:pt x="567" y="981"/>
                    <a:pt x="570" y="983"/>
                    <a:pt x="572" y="985"/>
                  </a:cubicBezTo>
                  <a:cubicBezTo>
                    <a:pt x="576" y="988"/>
                    <a:pt x="580" y="992"/>
                    <a:pt x="582" y="997"/>
                  </a:cubicBezTo>
                  <a:cubicBezTo>
                    <a:pt x="582" y="1000"/>
                    <a:pt x="586" y="1000"/>
                    <a:pt x="588" y="998"/>
                  </a:cubicBezTo>
                  <a:cubicBezTo>
                    <a:pt x="589" y="997"/>
                    <a:pt x="591" y="991"/>
                    <a:pt x="590" y="990"/>
                  </a:cubicBezTo>
                  <a:cubicBezTo>
                    <a:pt x="590" y="990"/>
                    <a:pt x="590" y="991"/>
                    <a:pt x="590" y="991"/>
                  </a:cubicBezTo>
                  <a:cubicBezTo>
                    <a:pt x="592" y="987"/>
                    <a:pt x="594" y="983"/>
                    <a:pt x="598" y="980"/>
                  </a:cubicBezTo>
                  <a:cubicBezTo>
                    <a:pt x="601" y="977"/>
                    <a:pt x="610" y="975"/>
                    <a:pt x="607" y="969"/>
                  </a:cubicBezTo>
                  <a:cubicBezTo>
                    <a:pt x="605" y="964"/>
                    <a:pt x="598" y="962"/>
                    <a:pt x="595" y="957"/>
                  </a:cubicBezTo>
                  <a:cubicBezTo>
                    <a:pt x="592" y="955"/>
                    <a:pt x="591" y="952"/>
                    <a:pt x="589" y="949"/>
                  </a:cubicBezTo>
                  <a:cubicBezTo>
                    <a:pt x="588" y="948"/>
                    <a:pt x="587" y="948"/>
                    <a:pt x="586" y="948"/>
                  </a:cubicBezTo>
                  <a:cubicBezTo>
                    <a:pt x="584" y="948"/>
                    <a:pt x="585" y="949"/>
                    <a:pt x="584" y="950"/>
                  </a:cubicBezTo>
                  <a:moveTo>
                    <a:pt x="680" y="954"/>
                  </a:moveTo>
                  <a:cubicBezTo>
                    <a:pt x="677" y="960"/>
                    <a:pt x="659" y="967"/>
                    <a:pt x="667" y="975"/>
                  </a:cubicBezTo>
                  <a:cubicBezTo>
                    <a:pt x="670" y="979"/>
                    <a:pt x="674" y="982"/>
                    <a:pt x="678" y="986"/>
                  </a:cubicBezTo>
                  <a:cubicBezTo>
                    <a:pt x="680" y="989"/>
                    <a:pt x="684" y="993"/>
                    <a:pt x="688" y="989"/>
                  </a:cubicBezTo>
                  <a:cubicBezTo>
                    <a:pt x="690" y="987"/>
                    <a:pt x="691" y="985"/>
                    <a:pt x="692" y="983"/>
                  </a:cubicBezTo>
                  <a:cubicBezTo>
                    <a:pt x="694" y="980"/>
                    <a:pt x="696" y="978"/>
                    <a:pt x="699" y="977"/>
                  </a:cubicBezTo>
                  <a:cubicBezTo>
                    <a:pt x="701" y="976"/>
                    <a:pt x="704" y="974"/>
                    <a:pt x="705" y="972"/>
                  </a:cubicBezTo>
                  <a:cubicBezTo>
                    <a:pt x="705" y="969"/>
                    <a:pt x="703" y="967"/>
                    <a:pt x="701" y="966"/>
                  </a:cubicBezTo>
                  <a:cubicBezTo>
                    <a:pt x="699" y="964"/>
                    <a:pt x="697" y="963"/>
                    <a:pt x="695" y="962"/>
                  </a:cubicBezTo>
                  <a:cubicBezTo>
                    <a:pt x="693" y="960"/>
                    <a:pt x="692" y="958"/>
                    <a:pt x="690" y="956"/>
                  </a:cubicBezTo>
                  <a:cubicBezTo>
                    <a:pt x="689" y="954"/>
                    <a:pt x="688" y="952"/>
                    <a:pt x="686" y="952"/>
                  </a:cubicBezTo>
                  <a:cubicBezTo>
                    <a:pt x="684" y="951"/>
                    <a:pt x="683" y="952"/>
                    <a:pt x="682" y="952"/>
                  </a:cubicBezTo>
                  <a:cubicBezTo>
                    <a:pt x="680" y="953"/>
                    <a:pt x="681" y="953"/>
                    <a:pt x="680" y="954"/>
                  </a:cubicBezTo>
                  <a:moveTo>
                    <a:pt x="776" y="954"/>
                  </a:moveTo>
                  <a:cubicBezTo>
                    <a:pt x="773" y="958"/>
                    <a:pt x="757" y="968"/>
                    <a:pt x="762" y="973"/>
                  </a:cubicBezTo>
                  <a:cubicBezTo>
                    <a:pt x="764" y="975"/>
                    <a:pt x="766" y="976"/>
                    <a:pt x="768" y="978"/>
                  </a:cubicBezTo>
                  <a:cubicBezTo>
                    <a:pt x="770" y="981"/>
                    <a:pt x="771" y="983"/>
                    <a:pt x="773" y="986"/>
                  </a:cubicBezTo>
                  <a:cubicBezTo>
                    <a:pt x="777" y="990"/>
                    <a:pt x="780" y="993"/>
                    <a:pt x="784" y="988"/>
                  </a:cubicBezTo>
                  <a:cubicBezTo>
                    <a:pt x="787" y="985"/>
                    <a:pt x="789" y="980"/>
                    <a:pt x="793" y="978"/>
                  </a:cubicBezTo>
                  <a:cubicBezTo>
                    <a:pt x="795" y="976"/>
                    <a:pt x="798" y="976"/>
                    <a:pt x="800" y="973"/>
                  </a:cubicBezTo>
                  <a:cubicBezTo>
                    <a:pt x="801" y="971"/>
                    <a:pt x="800" y="968"/>
                    <a:pt x="798" y="966"/>
                  </a:cubicBezTo>
                  <a:cubicBezTo>
                    <a:pt x="796" y="965"/>
                    <a:pt x="793" y="964"/>
                    <a:pt x="791" y="962"/>
                  </a:cubicBezTo>
                  <a:cubicBezTo>
                    <a:pt x="789" y="961"/>
                    <a:pt x="787" y="959"/>
                    <a:pt x="786" y="956"/>
                  </a:cubicBezTo>
                  <a:cubicBezTo>
                    <a:pt x="785" y="954"/>
                    <a:pt x="784" y="952"/>
                    <a:pt x="781" y="952"/>
                  </a:cubicBezTo>
                  <a:cubicBezTo>
                    <a:pt x="780" y="951"/>
                    <a:pt x="779" y="952"/>
                    <a:pt x="778" y="952"/>
                  </a:cubicBezTo>
                  <a:cubicBezTo>
                    <a:pt x="776" y="953"/>
                    <a:pt x="777" y="953"/>
                    <a:pt x="776" y="954"/>
                  </a:cubicBezTo>
                  <a:moveTo>
                    <a:pt x="875" y="1047"/>
                  </a:moveTo>
                  <a:cubicBezTo>
                    <a:pt x="873" y="1051"/>
                    <a:pt x="853" y="1065"/>
                    <a:pt x="856" y="1070"/>
                  </a:cubicBezTo>
                  <a:cubicBezTo>
                    <a:pt x="860" y="1074"/>
                    <a:pt x="866" y="1078"/>
                    <a:pt x="870" y="1082"/>
                  </a:cubicBezTo>
                  <a:cubicBezTo>
                    <a:pt x="872" y="1084"/>
                    <a:pt x="874" y="1085"/>
                    <a:pt x="875" y="1087"/>
                  </a:cubicBezTo>
                  <a:cubicBezTo>
                    <a:pt x="876" y="1088"/>
                    <a:pt x="876" y="1093"/>
                    <a:pt x="879" y="1093"/>
                  </a:cubicBezTo>
                  <a:cubicBezTo>
                    <a:pt x="884" y="1091"/>
                    <a:pt x="886" y="1083"/>
                    <a:pt x="889" y="1079"/>
                  </a:cubicBezTo>
                  <a:cubicBezTo>
                    <a:pt x="892" y="1075"/>
                    <a:pt x="900" y="1072"/>
                    <a:pt x="905" y="1070"/>
                  </a:cubicBezTo>
                  <a:cubicBezTo>
                    <a:pt x="907" y="1070"/>
                    <a:pt x="918" y="1068"/>
                    <a:pt x="918" y="1065"/>
                  </a:cubicBezTo>
                  <a:cubicBezTo>
                    <a:pt x="919" y="1063"/>
                    <a:pt x="911" y="1063"/>
                    <a:pt x="911" y="1063"/>
                  </a:cubicBezTo>
                  <a:cubicBezTo>
                    <a:pt x="906" y="1062"/>
                    <a:pt x="901" y="1061"/>
                    <a:pt x="898" y="1057"/>
                  </a:cubicBezTo>
                  <a:cubicBezTo>
                    <a:pt x="892" y="1053"/>
                    <a:pt x="889" y="1046"/>
                    <a:pt x="884" y="1041"/>
                  </a:cubicBezTo>
                  <a:cubicBezTo>
                    <a:pt x="882" y="1040"/>
                    <a:pt x="881" y="1038"/>
                    <a:pt x="878" y="1039"/>
                  </a:cubicBezTo>
                  <a:cubicBezTo>
                    <a:pt x="875" y="1041"/>
                    <a:pt x="877" y="1044"/>
                    <a:pt x="875" y="1047"/>
                  </a:cubicBezTo>
                  <a:moveTo>
                    <a:pt x="580" y="1045"/>
                  </a:moveTo>
                  <a:cubicBezTo>
                    <a:pt x="579" y="1048"/>
                    <a:pt x="576" y="1050"/>
                    <a:pt x="573" y="1052"/>
                  </a:cubicBezTo>
                  <a:cubicBezTo>
                    <a:pt x="570" y="1055"/>
                    <a:pt x="567" y="1059"/>
                    <a:pt x="563" y="1060"/>
                  </a:cubicBezTo>
                  <a:cubicBezTo>
                    <a:pt x="559" y="1062"/>
                    <a:pt x="555" y="1062"/>
                    <a:pt x="552" y="1064"/>
                  </a:cubicBezTo>
                  <a:cubicBezTo>
                    <a:pt x="549" y="1066"/>
                    <a:pt x="558" y="1069"/>
                    <a:pt x="559" y="1070"/>
                  </a:cubicBezTo>
                  <a:cubicBezTo>
                    <a:pt x="564" y="1072"/>
                    <a:pt x="568" y="1074"/>
                    <a:pt x="572" y="1077"/>
                  </a:cubicBezTo>
                  <a:cubicBezTo>
                    <a:pt x="576" y="1079"/>
                    <a:pt x="578" y="1083"/>
                    <a:pt x="580" y="1087"/>
                  </a:cubicBezTo>
                  <a:cubicBezTo>
                    <a:pt x="581" y="1089"/>
                    <a:pt x="584" y="1094"/>
                    <a:pt x="587" y="1094"/>
                  </a:cubicBezTo>
                  <a:cubicBezTo>
                    <a:pt x="588" y="1094"/>
                    <a:pt x="590" y="1088"/>
                    <a:pt x="590" y="1087"/>
                  </a:cubicBezTo>
                  <a:cubicBezTo>
                    <a:pt x="590" y="1087"/>
                    <a:pt x="589" y="1087"/>
                    <a:pt x="589" y="1087"/>
                  </a:cubicBezTo>
                  <a:cubicBezTo>
                    <a:pt x="591" y="1082"/>
                    <a:pt x="596" y="1078"/>
                    <a:pt x="600" y="1076"/>
                  </a:cubicBezTo>
                  <a:cubicBezTo>
                    <a:pt x="602" y="1074"/>
                    <a:pt x="606" y="1073"/>
                    <a:pt x="608" y="1070"/>
                  </a:cubicBezTo>
                  <a:cubicBezTo>
                    <a:pt x="610" y="1067"/>
                    <a:pt x="608" y="1064"/>
                    <a:pt x="605" y="1063"/>
                  </a:cubicBezTo>
                  <a:cubicBezTo>
                    <a:pt x="603" y="1061"/>
                    <a:pt x="600" y="1060"/>
                    <a:pt x="598" y="1058"/>
                  </a:cubicBezTo>
                  <a:cubicBezTo>
                    <a:pt x="595" y="1056"/>
                    <a:pt x="593" y="1051"/>
                    <a:pt x="591" y="1048"/>
                  </a:cubicBezTo>
                  <a:cubicBezTo>
                    <a:pt x="590" y="1045"/>
                    <a:pt x="589" y="1041"/>
                    <a:pt x="586" y="1040"/>
                  </a:cubicBezTo>
                  <a:cubicBezTo>
                    <a:pt x="581" y="1038"/>
                    <a:pt x="582" y="1042"/>
                    <a:pt x="580" y="1045"/>
                  </a:cubicBezTo>
                  <a:moveTo>
                    <a:pt x="680" y="1050"/>
                  </a:moveTo>
                  <a:cubicBezTo>
                    <a:pt x="678" y="1053"/>
                    <a:pt x="660" y="1065"/>
                    <a:pt x="664" y="1070"/>
                  </a:cubicBezTo>
                  <a:cubicBezTo>
                    <a:pt x="667" y="1073"/>
                    <a:pt x="671" y="1076"/>
                    <a:pt x="674" y="1079"/>
                  </a:cubicBezTo>
                  <a:cubicBezTo>
                    <a:pt x="676" y="1081"/>
                    <a:pt x="682" y="1088"/>
                    <a:pt x="686" y="1087"/>
                  </a:cubicBezTo>
                  <a:cubicBezTo>
                    <a:pt x="688" y="1086"/>
                    <a:pt x="689" y="1083"/>
                    <a:pt x="690" y="1081"/>
                  </a:cubicBezTo>
                  <a:cubicBezTo>
                    <a:pt x="691" y="1079"/>
                    <a:pt x="694" y="1077"/>
                    <a:pt x="696" y="1075"/>
                  </a:cubicBezTo>
                  <a:cubicBezTo>
                    <a:pt x="700" y="1072"/>
                    <a:pt x="708" y="1068"/>
                    <a:pt x="702" y="1063"/>
                  </a:cubicBezTo>
                  <a:cubicBezTo>
                    <a:pt x="698" y="1060"/>
                    <a:pt x="694" y="1058"/>
                    <a:pt x="691" y="1053"/>
                  </a:cubicBezTo>
                  <a:cubicBezTo>
                    <a:pt x="690" y="1051"/>
                    <a:pt x="689" y="1049"/>
                    <a:pt x="687" y="1048"/>
                  </a:cubicBezTo>
                  <a:cubicBezTo>
                    <a:pt x="686" y="1047"/>
                    <a:pt x="684" y="1047"/>
                    <a:pt x="683" y="1047"/>
                  </a:cubicBezTo>
                  <a:cubicBezTo>
                    <a:pt x="681" y="1048"/>
                    <a:pt x="681" y="1048"/>
                    <a:pt x="680" y="1050"/>
                  </a:cubicBezTo>
                  <a:moveTo>
                    <a:pt x="776" y="1050"/>
                  </a:moveTo>
                  <a:cubicBezTo>
                    <a:pt x="774" y="1053"/>
                    <a:pt x="756" y="1065"/>
                    <a:pt x="761" y="1069"/>
                  </a:cubicBezTo>
                  <a:cubicBezTo>
                    <a:pt x="763" y="1073"/>
                    <a:pt x="767" y="1075"/>
                    <a:pt x="770" y="1078"/>
                  </a:cubicBezTo>
                  <a:cubicBezTo>
                    <a:pt x="773" y="1081"/>
                    <a:pt x="776" y="1086"/>
                    <a:pt x="780" y="1087"/>
                  </a:cubicBezTo>
                  <a:cubicBezTo>
                    <a:pt x="782" y="1088"/>
                    <a:pt x="784" y="1085"/>
                    <a:pt x="784" y="1083"/>
                  </a:cubicBezTo>
                  <a:cubicBezTo>
                    <a:pt x="786" y="1080"/>
                    <a:pt x="788" y="1079"/>
                    <a:pt x="790" y="1077"/>
                  </a:cubicBezTo>
                  <a:cubicBezTo>
                    <a:pt x="794" y="1074"/>
                    <a:pt x="804" y="1069"/>
                    <a:pt x="799" y="1064"/>
                  </a:cubicBezTo>
                  <a:cubicBezTo>
                    <a:pt x="795" y="1060"/>
                    <a:pt x="789" y="1059"/>
                    <a:pt x="787" y="1054"/>
                  </a:cubicBezTo>
                  <a:cubicBezTo>
                    <a:pt x="786" y="1052"/>
                    <a:pt x="785" y="1049"/>
                    <a:pt x="782" y="1048"/>
                  </a:cubicBezTo>
                  <a:cubicBezTo>
                    <a:pt x="781" y="1047"/>
                    <a:pt x="780" y="1047"/>
                    <a:pt x="779" y="1047"/>
                  </a:cubicBezTo>
                  <a:cubicBezTo>
                    <a:pt x="776" y="1048"/>
                    <a:pt x="777" y="1048"/>
                    <a:pt x="776" y="1050"/>
                  </a:cubicBezTo>
                  <a:moveTo>
                    <a:pt x="570" y="1154"/>
                  </a:moveTo>
                  <a:cubicBezTo>
                    <a:pt x="568" y="1155"/>
                    <a:pt x="556" y="1159"/>
                    <a:pt x="560" y="1163"/>
                  </a:cubicBezTo>
                  <a:cubicBezTo>
                    <a:pt x="562" y="1164"/>
                    <a:pt x="565" y="1165"/>
                    <a:pt x="567" y="1167"/>
                  </a:cubicBezTo>
                  <a:cubicBezTo>
                    <a:pt x="570" y="1168"/>
                    <a:pt x="571" y="1170"/>
                    <a:pt x="573" y="1172"/>
                  </a:cubicBezTo>
                  <a:cubicBezTo>
                    <a:pt x="577" y="1177"/>
                    <a:pt x="581" y="1182"/>
                    <a:pt x="585" y="1186"/>
                  </a:cubicBezTo>
                  <a:cubicBezTo>
                    <a:pt x="590" y="1190"/>
                    <a:pt x="593" y="1180"/>
                    <a:pt x="595" y="1177"/>
                  </a:cubicBezTo>
                  <a:cubicBezTo>
                    <a:pt x="596" y="1174"/>
                    <a:pt x="597" y="1172"/>
                    <a:pt x="601" y="1170"/>
                  </a:cubicBezTo>
                  <a:cubicBezTo>
                    <a:pt x="604" y="1169"/>
                    <a:pt x="608" y="1168"/>
                    <a:pt x="609" y="1164"/>
                  </a:cubicBezTo>
                  <a:cubicBezTo>
                    <a:pt x="610" y="1158"/>
                    <a:pt x="600" y="1156"/>
                    <a:pt x="597" y="1153"/>
                  </a:cubicBezTo>
                  <a:cubicBezTo>
                    <a:pt x="594" y="1149"/>
                    <a:pt x="592" y="1145"/>
                    <a:pt x="590" y="1141"/>
                  </a:cubicBezTo>
                  <a:cubicBezTo>
                    <a:pt x="589" y="1139"/>
                    <a:pt x="587" y="1136"/>
                    <a:pt x="584" y="1138"/>
                  </a:cubicBezTo>
                  <a:cubicBezTo>
                    <a:pt x="581" y="1139"/>
                    <a:pt x="580" y="1142"/>
                    <a:pt x="578" y="1144"/>
                  </a:cubicBezTo>
                  <a:cubicBezTo>
                    <a:pt x="576" y="1148"/>
                    <a:pt x="573" y="1151"/>
                    <a:pt x="570" y="1154"/>
                  </a:cubicBezTo>
                  <a:moveTo>
                    <a:pt x="680" y="1146"/>
                  </a:moveTo>
                  <a:cubicBezTo>
                    <a:pt x="677" y="1151"/>
                    <a:pt x="672" y="1154"/>
                    <a:pt x="668" y="1157"/>
                  </a:cubicBezTo>
                  <a:cubicBezTo>
                    <a:pt x="665" y="1161"/>
                    <a:pt x="663" y="1164"/>
                    <a:pt x="667" y="1168"/>
                  </a:cubicBezTo>
                  <a:cubicBezTo>
                    <a:pt x="670" y="1170"/>
                    <a:pt x="672" y="1172"/>
                    <a:pt x="675" y="1175"/>
                  </a:cubicBezTo>
                  <a:cubicBezTo>
                    <a:pt x="677" y="1177"/>
                    <a:pt x="679" y="1180"/>
                    <a:pt x="682" y="1182"/>
                  </a:cubicBezTo>
                  <a:cubicBezTo>
                    <a:pt x="686" y="1186"/>
                    <a:pt x="689" y="1180"/>
                    <a:pt x="691" y="1177"/>
                  </a:cubicBezTo>
                  <a:cubicBezTo>
                    <a:pt x="692" y="1175"/>
                    <a:pt x="693" y="1174"/>
                    <a:pt x="694" y="1172"/>
                  </a:cubicBezTo>
                  <a:cubicBezTo>
                    <a:pt x="696" y="1170"/>
                    <a:pt x="699" y="1169"/>
                    <a:pt x="702" y="1167"/>
                  </a:cubicBezTo>
                  <a:cubicBezTo>
                    <a:pt x="707" y="1163"/>
                    <a:pt x="704" y="1160"/>
                    <a:pt x="700" y="1157"/>
                  </a:cubicBezTo>
                  <a:cubicBezTo>
                    <a:pt x="696" y="1154"/>
                    <a:pt x="693" y="1153"/>
                    <a:pt x="690" y="1148"/>
                  </a:cubicBezTo>
                  <a:cubicBezTo>
                    <a:pt x="689" y="1146"/>
                    <a:pt x="688" y="1144"/>
                    <a:pt x="686" y="1143"/>
                  </a:cubicBezTo>
                  <a:cubicBezTo>
                    <a:pt x="685" y="1143"/>
                    <a:pt x="683" y="1143"/>
                    <a:pt x="682" y="1143"/>
                  </a:cubicBezTo>
                  <a:cubicBezTo>
                    <a:pt x="680" y="1144"/>
                    <a:pt x="681" y="1144"/>
                    <a:pt x="680" y="1146"/>
                  </a:cubicBezTo>
                  <a:moveTo>
                    <a:pt x="776" y="1146"/>
                  </a:moveTo>
                  <a:cubicBezTo>
                    <a:pt x="773" y="1151"/>
                    <a:pt x="767" y="1154"/>
                    <a:pt x="764" y="1158"/>
                  </a:cubicBezTo>
                  <a:cubicBezTo>
                    <a:pt x="762" y="1160"/>
                    <a:pt x="761" y="1162"/>
                    <a:pt x="761" y="1164"/>
                  </a:cubicBezTo>
                  <a:cubicBezTo>
                    <a:pt x="762" y="1167"/>
                    <a:pt x="765" y="1168"/>
                    <a:pt x="766" y="1169"/>
                  </a:cubicBezTo>
                  <a:cubicBezTo>
                    <a:pt x="770" y="1174"/>
                    <a:pt x="774" y="1181"/>
                    <a:pt x="779" y="1183"/>
                  </a:cubicBezTo>
                  <a:cubicBezTo>
                    <a:pt x="783" y="1184"/>
                    <a:pt x="785" y="1180"/>
                    <a:pt x="787" y="1178"/>
                  </a:cubicBezTo>
                  <a:cubicBezTo>
                    <a:pt x="790" y="1174"/>
                    <a:pt x="794" y="1171"/>
                    <a:pt x="797" y="1167"/>
                  </a:cubicBezTo>
                  <a:cubicBezTo>
                    <a:pt x="800" y="1164"/>
                    <a:pt x="802" y="1163"/>
                    <a:pt x="799" y="1160"/>
                  </a:cubicBezTo>
                  <a:cubicBezTo>
                    <a:pt x="795" y="1156"/>
                    <a:pt x="789" y="1154"/>
                    <a:pt x="787" y="1149"/>
                  </a:cubicBezTo>
                  <a:cubicBezTo>
                    <a:pt x="785" y="1147"/>
                    <a:pt x="785" y="1145"/>
                    <a:pt x="782" y="1143"/>
                  </a:cubicBezTo>
                  <a:cubicBezTo>
                    <a:pt x="781" y="1143"/>
                    <a:pt x="780" y="1143"/>
                    <a:pt x="779" y="1143"/>
                  </a:cubicBezTo>
                  <a:cubicBezTo>
                    <a:pt x="776" y="1144"/>
                    <a:pt x="777" y="1144"/>
                    <a:pt x="776" y="1146"/>
                  </a:cubicBezTo>
                  <a:moveTo>
                    <a:pt x="584" y="1238"/>
                  </a:moveTo>
                  <a:cubicBezTo>
                    <a:pt x="579" y="1246"/>
                    <a:pt x="570" y="1252"/>
                    <a:pt x="562" y="1257"/>
                  </a:cubicBezTo>
                  <a:cubicBezTo>
                    <a:pt x="561" y="1257"/>
                    <a:pt x="560" y="1259"/>
                    <a:pt x="559" y="1259"/>
                  </a:cubicBezTo>
                  <a:cubicBezTo>
                    <a:pt x="557" y="1258"/>
                    <a:pt x="555" y="1258"/>
                    <a:pt x="553" y="1259"/>
                  </a:cubicBezTo>
                  <a:cubicBezTo>
                    <a:pt x="549" y="1260"/>
                    <a:pt x="557" y="1266"/>
                    <a:pt x="557" y="1266"/>
                  </a:cubicBezTo>
                  <a:cubicBezTo>
                    <a:pt x="558" y="1265"/>
                    <a:pt x="563" y="1269"/>
                    <a:pt x="564" y="1270"/>
                  </a:cubicBezTo>
                  <a:cubicBezTo>
                    <a:pt x="567" y="1272"/>
                    <a:pt x="570" y="1274"/>
                    <a:pt x="573" y="1277"/>
                  </a:cubicBezTo>
                  <a:cubicBezTo>
                    <a:pt x="575" y="1279"/>
                    <a:pt x="578" y="1281"/>
                    <a:pt x="580" y="1284"/>
                  </a:cubicBezTo>
                  <a:cubicBezTo>
                    <a:pt x="580" y="1285"/>
                    <a:pt x="582" y="1290"/>
                    <a:pt x="584" y="1289"/>
                  </a:cubicBezTo>
                  <a:cubicBezTo>
                    <a:pt x="588" y="1289"/>
                    <a:pt x="587" y="1279"/>
                    <a:pt x="591" y="1278"/>
                  </a:cubicBezTo>
                  <a:cubicBezTo>
                    <a:pt x="594" y="1278"/>
                    <a:pt x="596" y="1273"/>
                    <a:pt x="597" y="1271"/>
                  </a:cubicBezTo>
                  <a:cubicBezTo>
                    <a:pt x="598" y="1268"/>
                    <a:pt x="600" y="1266"/>
                    <a:pt x="603" y="1264"/>
                  </a:cubicBezTo>
                  <a:cubicBezTo>
                    <a:pt x="603" y="1264"/>
                    <a:pt x="602" y="1264"/>
                    <a:pt x="602" y="1264"/>
                  </a:cubicBezTo>
                  <a:cubicBezTo>
                    <a:pt x="602" y="1264"/>
                    <a:pt x="604" y="1263"/>
                    <a:pt x="605" y="1263"/>
                  </a:cubicBezTo>
                  <a:cubicBezTo>
                    <a:pt x="606" y="1263"/>
                    <a:pt x="608" y="1261"/>
                    <a:pt x="608" y="1260"/>
                  </a:cubicBezTo>
                  <a:cubicBezTo>
                    <a:pt x="608" y="1256"/>
                    <a:pt x="605" y="1254"/>
                    <a:pt x="602" y="1252"/>
                  </a:cubicBezTo>
                  <a:cubicBezTo>
                    <a:pt x="597" y="1249"/>
                    <a:pt x="594" y="1245"/>
                    <a:pt x="592" y="1241"/>
                  </a:cubicBezTo>
                  <a:cubicBezTo>
                    <a:pt x="591" y="1239"/>
                    <a:pt x="590" y="1237"/>
                    <a:pt x="588" y="1236"/>
                  </a:cubicBezTo>
                  <a:cubicBezTo>
                    <a:pt x="587" y="1236"/>
                    <a:pt x="586" y="1236"/>
                    <a:pt x="585" y="1236"/>
                  </a:cubicBezTo>
                  <a:cubicBezTo>
                    <a:pt x="584" y="1237"/>
                    <a:pt x="585" y="1237"/>
                    <a:pt x="584" y="1238"/>
                  </a:cubicBezTo>
                  <a:moveTo>
                    <a:pt x="680" y="1242"/>
                  </a:moveTo>
                  <a:cubicBezTo>
                    <a:pt x="677" y="1248"/>
                    <a:pt x="659" y="1255"/>
                    <a:pt x="667" y="1263"/>
                  </a:cubicBezTo>
                  <a:cubicBezTo>
                    <a:pt x="670" y="1266"/>
                    <a:pt x="674" y="1270"/>
                    <a:pt x="677" y="1274"/>
                  </a:cubicBezTo>
                  <a:cubicBezTo>
                    <a:pt x="680" y="1277"/>
                    <a:pt x="683" y="1281"/>
                    <a:pt x="688" y="1278"/>
                  </a:cubicBezTo>
                  <a:cubicBezTo>
                    <a:pt x="690" y="1276"/>
                    <a:pt x="691" y="1273"/>
                    <a:pt x="692" y="1271"/>
                  </a:cubicBezTo>
                  <a:cubicBezTo>
                    <a:pt x="693" y="1269"/>
                    <a:pt x="695" y="1267"/>
                    <a:pt x="698" y="1265"/>
                  </a:cubicBezTo>
                  <a:cubicBezTo>
                    <a:pt x="700" y="1264"/>
                    <a:pt x="703" y="1263"/>
                    <a:pt x="704" y="1260"/>
                  </a:cubicBezTo>
                  <a:cubicBezTo>
                    <a:pt x="705" y="1258"/>
                    <a:pt x="704" y="1255"/>
                    <a:pt x="702" y="1254"/>
                  </a:cubicBezTo>
                  <a:cubicBezTo>
                    <a:pt x="700" y="1252"/>
                    <a:pt x="698" y="1252"/>
                    <a:pt x="696" y="1250"/>
                  </a:cubicBezTo>
                  <a:cubicBezTo>
                    <a:pt x="693" y="1249"/>
                    <a:pt x="692" y="1247"/>
                    <a:pt x="691" y="1245"/>
                  </a:cubicBezTo>
                  <a:cubicBezTo>
                    <a:pt x="690" y="1243"/>
                    <a:pt x="688" y="1241"/>
                    <a:pt x="686" y="1240"/>
                  </a:cubicBezTo>
                  <a:cubicBezTo>
                    <a:pt x="685" y="1239"/>
                    <a:pt x="684" y="1240"/>
                    <a:pt x="682" y="1240"/>
                  </a:cubicBezTo>
                  <a:cubicBezTo>
                    <a:pt x="680" y="1241"/>
                    <a:pt x="681" y="1241"/>
                    <a:pt x="680" y="1242"/>
                  </a:cubicBezTo>
                  <a:moveTo>
                    <a:pt x="776" y="1242"/>
                  </a:moveTo>
                  <a:cubicBezTo>
                    <a:pt x="773" y="1247"/>
                    <a:pt x="768" y="1250"/>
                    <a:pt x="764" y="1254"/>
                  </a:cubicBezTo>
                  <a:cubicBezTo>
                    <a:pt x="761" y="1256"/>
                    <a:pt x="758" y="1260"/>
                    <a:pt x="763" y="1263"/>
                  </a:cubicBezTo>
                  <a:cubicBezTo>
                    <a:pt x="764" y="1264"/>
                    <a:pt x="766" y="1264"/>
                    <a:pt x="767" y="1265"/>
                  </a:cubicBezTo>
                  <a:cubicBezTo>
                    <a:pt x="769" y="1267"/>
                    <a:pt x="770" y="1269"/>
                    <a:pt x="771" y="1271"/>
                  </a:cubicBezTo>
                  <a:cubicBezTo>
                    <a:pt x="773" y="1274"/>
                    <a:pt x="777" y="1282"/>
                    <a:pt x="782" y="1279"/>
                  </a:cubicBezTo>
                  <a:cubicBezTo>
                    <a:pt x="786" y="1277"/>
                    <a:pt x="787" y="1271"/>
                    <a:pt x="791" y="1268"/>
                  </a:cubicBezTo>
                  <a:cubicBezTo>
                    <a:pt x="794" y="1266"/>
                    <a:pt x="802" y="1263"/>
                    <a:pt x="801" y="1258"/>
                  </a:cubicBezTo>
                  <a:cubicBezTo>
                    <a:pt x="800" y="1255"/>
                    <a:pt x="797" y="1254"/>
                    <a:pt x="795" y="1253"/>
                  </a:cubicBezTo>
                  <a:cubicBezTo>
                    <a:pt x="791" y="1251"/>
                    <a:pt x="789" y="1249"/>
                    <a:pt x="787" y="1246"/>
                  </a:cubicBezTo>
                  <a:cubicBezTo>
                    <a:pt x="786" y="1244"/>
                    <a:pt x="784" y="1241"/>
                    <a:pt x="782" y="1240"/>
                  </a:cubicBezTo>
                  <a:cubicBezTo>
                    <a:pt x="781" y="1239"/>
                    <a:pt x="779" y="1240"/>
                    <a:pt x="778" y="1240"/>
                  </a:cubicBezTo>
                  <a:cubicBezTo>
                    <a:pt x="776" y="1241"/>
                    <a:pt x="777" y="1241"/>
                    <a:pt x="776" y="1242"/>
                  </a:cubicBezTo>
                  <a:moveTo>
                    <a:pt x="765" y="1351"/>
                  </a:moveTo>
                  <a:cubicBezTo>
                    <a:pt x="762" y="1353"/>
                    <a:pt x="759" y="1355"/>
                    <a:pt x="762" y="1358"/>
                  </a:cubicBezTo>
                  <a:cubicBezTo>
                    <a:pt x="764" y="1360"/>
                    <a:pt x="768" y="1362"/>
                    <a:pt x="771" y="1364"/>
                  </a:cubicBezTo>
                  <a:cubicBezTo>
                    <a:pt x="775" y="1369"/>
                    <a:pt x="777" y="1375"/>
                    <a:pt x="780" y="1381"/>
                  </a:cubicBezTo>
                  <a:cubicBezTo>
                    <a:pt x="782" y="1383"/>
                    <a:pt x="783" y="1385"/>
                    <a:pt x="786" y="1387"/>
                  </a:cubicBezTo>
                  <a:cubicBezTo>
                    <a:pt x="788" y="1388"/>
                    <a:pt x="788" y="1383"/>
                    <a:pt x="788" y="1382"/>
                  </a:cubicBezTo>
                  <a:cubicBezTo>
                    <a:pt x="788" y="1379"/>
                    <a:pt x="790" y="1377"/>
                    <a:pt x="792" y="1376"/>
                  </a:cubicBezTo>
                  <a:cubicBezTo>
                    <a:pt x="795" y="1373"/>
                    <a:pt x="798" y="1370"/>
                    <a:pt x="801" y="1368"/>
                  </a:cubicBezTo>
                  <a:cubicBezTo>
                    <a:pt x="804" y="1366"/>
                    <a:pt x="807" y="1364"/>
                    <a:pt x="810" y="1363"/>
                  </a:cubicBezTo>
                  <a:cubicBezTo>
                    <a:pt x="812" y="1362"/>
                    <a:pt x="813" y="1360"/>
                    <a:pt x="811" y="1359"/>
                  </a:cubicBezTo>
                  <a:cubicBezTo>
                    <a:pt x="807" y="1357"/>
                    <a:pt x="804" y="1356"/>
                    <a:pt x="800" y="1354"/>
                  </a:cubicBezTo>
                  <a:cubicBezTo>
                    <a:pt x="797" y="1351"/>
                    <a:pt x="794" y="1348"/>
                    <a:pt x="792" y="1345"/>
                  </a:cubicBezTo>
                  <a:cubicBezTo>
                    <a:pt x="788" y="1341"/>
                    <a:pt x="783" y="1332"/>
                    <a:pt x="777" y="1336"/>
                  </a:cubicBezTo>
                  <a:cubicBezTo>
                    <a:pt x="774" y="1338"/>
                    <a:pt x="772" y="1341"/>
                    <a:pt x="770" y="1344"/>
                  </a:cubicBezTo>
                  <a:cubicBezTo>
                    <a:pt x="769" y="1346"/>
                    <a:pt x="767" y="1350"/>
                    <a:pt x="765" y="1351"/>
                  </a:cubicBezTo>
                  <a:moveTo>
                    <a:pt x="680" y="1338"/>
                  </a:moveTo>
                  <a:cubicBezTo>
                    <a:pt x="678" y="1341"/>
                    <a:pt x="660" y="1353"/>
                    <a:pt x="664" y="1358"/>
                  </a:cubicBezTo>
                  <a:cubicBezTo>
                    <a:pt x="667" y="1361"/>
                    <a:pt x="671" y="1364"/>
                    <a:pt x="674" y="1367"/>
                  </a:cubicBezTo>
                  <a:cubicBezTo>
                    <a:pt x="676" y="1369"/>
                    <a:pt x="682" y="1376"/>
                    <a:pt x="686" y="1375"/>
                  </a:cubicBezTo>
                  <a:cubicBezTo>
                    <a:pt x="688" y="1374"/>
                    <a:pt x="689" y="1371"/>
                    <a:pt x="690" y="1369"/>
                  </a:cubicBezTo>
                  <a:cubicBezTo>
                    <a:pt x="691" y="1367"/>
                    <a:pt x="694" y="1365"/>
                    <a:pt x="696" y="1363"/>
                  </a:cubicBezTo>
                  <a:cubicBezTo>
                    <a:pt x="700" y="1360"/>
                    <a:pt x="708" y="1356"/>
                    <a:pt x="702" y="1351"/>
                  </a:cubicBezTo>
                  <a:cubicBezTo>
                    <a:pt x="698" y="1348"/>
                    <a:pt x="694" y="1346"/>
                    <a:pt x="691" y="1341"/>
                  </a:cubicBezTo>
                  <a:cubicBezTo>
                    <a:pt x="690" y="1339"/>
                    <a:pt x="689" y="1337"/>
                    <a:pt x="687" y="1336"/>
                  </a:cubicBezTo>
                  <a:cubicBezTo>
                    <a:pt x="686" y="1335"/>
                    <a:pt x="684" y="1335"/>
                    <a:pt x="683" y="1335"/>
                  </a:cubicBezTo>
                  <a:cubicBezTo>
                    <a:pt x="681" y="1336"/>
                    <a:pt x="681" y="1336"/>
                    <a:pt x="680" y="1338"/>
                  </a:cubicBezTo>
                  <a:moveTo>
                    <a:pt x="674" y="1442"/>
                  </a:moveTo>
                  <a:cubicBezTo>
                    <a:pt x="670" y="1445"/>
                    <a:pt x="658" y="1449"/>
                    <a:pt x="665" y="1455"/>
                  </a:cubicBezTo>
                  <a:cubicBezTo>
                    <a:pt x="667" y="1457"/>
                    <a:pt x="670" y="1458"/>
                    <a:pt x="672" y="1460"/>
                  </a:cubicBezTo>
                  <a:cubicBezTo>
                    <a:pt x="675" y="1461"/>
                    <a:pt x="677" y="1465"/>
                    <a:pt x="679" y="1468"/>
                  </a:cubicBezTo>
                  <a:cubicBezTo>
                    <a:pt x="680" y="1469"/>
                    <a:pt x="685" y="1481"/>
                    <a:pt x="688" y="1476"/>
                  </a:cubicBezTo>
                  <a:cubicBezTo>
                    <a:pt x="691" y="1471"/>
                    <a:pt x="695" y="1468"/>
                    <a:pt x="698" y="1464"/>
                  </a:cubicBezTo>
                  <a:cubicBezTo>
                    <a:pt x="702" y="1460"/>
                    <a:pt x="706" y="1457"/>
                    <a:pt x="710" y="1453"/>
                  </a:cubicBezTo>
                  <a:cubicBezTo>
                    <a:pt x="711" y="1452"/>
                    <a:pt x="711" y="1452"/>
                    <a:pt x="709" y="1451"/>
                  </a:cubicBezTo>
                  <a:cubicBezTo>
                    <a:pt x="706" y="1449"/>
                    <a:pt x="703" y="1448"/>
                    <a:pt x="701" y="1446"/>
                  </a:cubicBezTo>
                  <a:cubicBezTo>
                    <a:pt x="698" y="1444"/>
                    <a:pt x="695" y="1443"/>
                    <a:pt x="693" y="1440"/>
                  </a:cubicBezTo>
                  <a:cubicBezTo>
                    <a:pt x="691" y="1438"/>
                    <a:pt x="690" y="1435"/>
                    <a:pt x="688" y="1433"/>
                  </a:cubicBezTo>
                  <a:cubicBezTo>
                    <a:pt x="686" y="1431"/>
                    <a:pt x="683" y="1430"/>
                    <a:pt x="681" y="1432"/>
                  </a:cubicBezTo>
                  <a:cubicBezTo>
                    <a:pt x="678" y="1434"/>
                    <a:pt x="677" y="1439"/>
                    <a:pt x="674" y="1442"/>
                  </a:cubicBezTo>
                </a:path>
              </a:pathLst>
            </a:custGeom>
            <a:grpFill/>
            <a:ln w="9525" cap="flat" cmpd="sng">
              <a:noFill/>
              <a:prstDash val="solid"/>
              <a:round/>
              <a:headEnd type="none" w="med" len="med"/>
              <a:tailEnd type="none" w="med" len="med"/>
            </a:ln>
            <a:effectLst/>
          </p:spPr>
          <p:txBody>
            <a:bodyPr/>
            <a:lstStyle/>
            <a:p>
              <a:endParaRPr lang="en-US"/>
            </a:p>
          </p:txBody>
        </p:sp>
        <p:sp>
          <p:nvSpPr>
            <p:cNvPr id="284791" name="Freeform 119"/>
            <p:cNvSpPr>
              <a:spLocks/>
            </p:cNvSpPr>
            <p:nvPr/>
          </p:nvSpPr>
          <p:spPr bwMode="auto">
            <a:xfrm>
              <a:off x="7782" y="8518"/>
              <a:ext cx="217" cy="217"/>
            </a:xfrm>
            <a:custGeom>
              <a:avLst/>
              <a:gdLst/>
              <a:ahLst/>
              <a:cxnLst>
                <a:cxn ang="0">
                  <a:pos x="44" y="2"/>
                </a:cxn>
                <a:cxn ang="0">
                  <a:pos x="86" y="27"/>
                </a:cxn>
                <a:cxn ang="0">
                  <a:pos x="84" y="68"/>
                </a:cxn>
                <a:cxn ang="0">
                  <a:pos x="26" y="83"/>
                </a:cxn>
                <a:cxn ang="0">
                  <a:pos x="2" y="48"/>
                </a:cxn>
                <a:cxn ang="0">
                  <a:pos x="44" y="2"/>
                </a:cxn>
              </a:cxnLst>
              <a:rect l="0" t="0" r="r" b="b"/>
              <a:pathLst>
                <a:path w="92" h="92">
                  <a:moveTo>
                    <a:pt x="44" y="2"/>
                  </a:moveTo>
                  <a:cubicBezTo>
                    <a:pt x="62" y="0"/>
                    <a:pt x="79" y="11"/>
                    <a:pt x="86" y="27"/>
                  </a:cubicBezTo>
                  <a:cubicBezTo>
                    <a:pt x="92" y="40"/>
                    <a:pt x="92" y="56"/>
                    <a:pt x="84" y="68"/>
                  </a:cubicBezTo>
                  <a:cubicBezTo>
                    <a:pt x="72" y="87"/>
                    <a:pt x="45" y="92"/>
                    <a:pt x="26" y="83"/>
                  </a:cubicBezTo>
                  <a:cubicBezTo>
                    <a:pt x="12" y="76"/>
                    <a:pt x="3" y="63"/>
                    <a:pt x="2" y="48"/>
                  </a:cubicBezTo>
                  <a:cubicBezTo>
                    <a:pt x="0" y="24"/>
                    <a:pt x="20" y="4"/>
                    <a:pt x="44"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92" name="Freeform 120"/>
            <p:cNvSpPr>
              <a:spLocks/>
            </p:cNvSpPr>
            <p:nvPr/>
          </p:nvSpPr>
          <p:spPr bwMode="auto">
            <a:xfrm>
              <a:off x="3712" y="8522"/>
              <a:ext cx="200" cy="208"/>
            </a:xfrm>
            <a:custGeom>
              <a:avLst/>
              <a:gdLst/>
              <a:ahLst/>
              <a:cxnLst>
                <a:cxn ang="0">
                  <a:pos x="30" y="4"/>
                </a:cxn>
                <a:cxn ang="0">
                  <a:pos x="76" y="22"/>
                </a:cxn>
                <a:cxn ang="0">
                  <a:pos x="74" y="68"/>
                </a:cxn>
                <a:cxn ang="0">
                  <a:pos x="27" y="83"/>
                </a:cxn>
                <a:cxn ang="0">
                  <a:pos x="0" y="42"/>
                </a:cxn>
                <a:cxn ang="0">
                  <a:pos x="30" y="4"/>
                </a:cxn>
              </a:cxnLst>
              <a:rect l="0" t="0" r="r" b="b"/>
              <a:pathLst>
                <a:path w="85" h="88">
                  <a:moveTo>
                    <a:pt x="30" y="4"/>
                  </a:moveTo>
                  <a:cubicBezTo>
                    <a:pt x="48" y="0"/>
                    <a:pt x="67" y="7"/>
                    <a:pt x="76" y="22"/>
                  </a:cubicBezTo>
                  <a:cubicBezTo>
                    <a:pt x="85" y="36"/>
                    <a:pt x="85" y="54"/>
                    <a:pt x="74" y="68"/>
                  </a:cubicBezTo>
                  <a:cubicBezTo>
                    <a:pt x="64" y="82"/>
                    <a:pt x="44" y="88"/>
                    <a:pt x="27" y="83"/>
                  </a:cubicBezTo>
                  <a:cubicBezTo>
                    <a:pt x="11" y="77"/>
                    <a:pt x="0" y="59"/>
                    <a:pt x="0" y="42"/>
                  </a:cubicBezTo>
                  <a:cubicBezTo>
                    <a:pt x="0" y="24"/>
                    <a:pt x="13" y="8"/>
                    <a:pt x="30"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793" name="Freeform 121"/>
            <p:cNvSpPr>
              <a:spLocks/>
            </p:cNvSpPr>
            <p:nvPr/>
          </p:nvSpPr>
          <p:spPr bwMode="auto">
            <a:xfrm>
              <a:off x="3494" y="8534"/>
              <a:ext cx="180" cy="177"/>
            </a:xfrm>
            <a:custGeom>
              <a:avLst/>
              <a:gdLst/>
              <a:ahLst/>
              <a:cxnLst>
                <a:cxn ang="0">
                  <a:pos x="31" y="3"/>
                </a:cxn>
                <a:cxn ang="0">
                  <a:pos x="73" y="31"/>
                </a:cxn>
                <a:cxn ang="0">
                  <a:pos x="59" y="66"/>
                </a:cxn>
                <a:cxn ang="0">
                  <a:pos x="24" y="71"/>
                </a:cxn>
                <a:cxn ang="0">
                  <a:pos x="2" y="36"/>
                </a:cxn>
                <a:cxn ang="0">
                  <a:pos x="31" y="3"/>
                </a:cxn>
              </a:cxnLst>
              <a:rect l="0" t="0" r="r" b="b"/>
              <a:pathLst>
                <a:path w="76" h="75">
                  <a:moveTo>
                    <a:pt x="31" y="3"/>
                  </a:moveTo>
                  <a:cubicBezTo>
                    <a:pt x="49" y="0"/>
                    <a:pt x="69" y="12"/>
                    <a:pt x="73" y="31"/>
                  </a:cubicBezTo>
                  <a:cubicBezTo>
                    <a:pt x="76" y="44"/>
                    <a:pt x="71" y="58"/>
                    <a:pt x="59" y="66"/>
                  </a:cubicBezTo>
                  <a:cubicBezTo>
                    <a:pt x="49" y="73"/>
                    <a:pt x="35" y="75"/>
                    <a:pt x="24" y="71"/>
                  </a:cubicBezTo>
                  <a:cubicBezTo>
                    <a:pt x="9" y="66"/>
                    <a:pt x="0" y="51"/>
                    <a:pt x="2" y="36"/>
                  </a:cubicBezTo>
                  <a:cubicBezTo>
                    <a:pt x="3" y="20"/>
                    <a:pt x="15" y="6"/>
                    <a:pt x="31"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94" name="Freeform 122"/>
            <p:cNvSpPr>
              <a:spLocks/>
            </p:cNvSpPr>
            <p:nvPr/>
          </p:nvSpPr>
          <p:spPr bwMode="auto">
            <a:xfrm>
              <a:off x="-2409" y="8537"/>
              <a:ext cx="173" cy="179"/>
            </a:xfrm>
            <a:custGeom>
              <a:avLst/>
              <a:gdLst/>
              <a:ahLst/>
              <a:cxnLst>
                <a:cxn ang="0">
                  <a:pos x="29" y="3"/>
                </a:cxn>
                <a:cxn ang="0">
                  <a:pos x="71" y="31"/>
                </a:cxn>
                <a:cxn ang="0">
                  <a:pos x="62" y="62"/>
                </a:cxn>
                <a:cxn ang="0">
                  <a:pos x="7" y="58"/>
                </a:cxn>
                <a:cxn ang="0">
                  <a:pos x="1" y="31"/>
                </a:cxn>
                <a:cxn ang="0">
                  <a:pos x="29" y="3"/>
                </a:cxn>
              </a:cxnLst>
              <a:rect l="0" t="0" r="r" b="b"/>
              <a:pathLst>
                <a:path w="73" h="76">
                  <a:moveTo>
                    <a:pt x="29" y="3"/>
                  </a:moveTo>
                  <a:cubicBezTo>
                    <a:pt x="48" y="0"/>
                    <a:pt x="68" y="12"/>
                    <a:pt x="71" y="31"/>
                  </a:cubicBezTo>
                  <a:cubicBezTo>
                    <a:pt x="73" y="42"/>
                    <a:pt x="71" y="54"/>
                    <a:pt x="62" y="62"/>
                  </a:cubicBezTo>
                  <a:cubicBezTo>
                    <a:pt x="47" y="76"/>
                    <a:pt x="20" y="74"/>
                    <a:pt x="7" y="58"/>
                  </a:cubicBezTo>
                  <a:cubicBezTo>
                    <a:pt x="1" y="50"/>
                    <a:pt x="0" y="40"/>
                    <a:pt x="1" y="31"/>
                  </a:cubicBezTo>
                  <a:cubicBezTo>
                    <a:pt x="3" y="16"/>
                    <a:pt x="15" y="6"/>
                    <a:pt x="29"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795" name="Freeform 123"/>
            <p:cNvSpPr>
              <a:spLocks/>
            </p:cNvSpPr>
            <p:nvPr/>
          </p:nvSpPr>
          <p:spPr bwMode="auto">
            <a:xfrm>
              <a:off x="3270" y="8539"/>
              <a:ext cx="170" cy="182"/>
            </a:xfrm>
            <a:custGeom>
              <a:avLst/>
              <a:gdLst/>
              <a:ahLst/>
              <a:cxnLst>
                <a:cxn ang="0">
                  <a:pos x="32" y="2"/>
                </a:cxn>
                <a:cxn ang="0">
                  <a:pos x="71" y="31"/>
                </a:cxn>
                <a:cxn ang="0">
                  <a:pos x="57" y="64"/>
                </a:cxn>
                <a:cxn ang="0">
                  <a:pos x="2" y="47"/>
                </a:cxn>
                <a:cxn ang="0">
                  <a:pos x="5" y="19"/>
                </a:cxn>
                <a:cxn ang="0">
                  <a:pos x="32" y="2"/>
                </a:cxn>
              </a:cxnLst>
              <a:rect l="0" t="0" r="r" b="b"/>
              <a:pathLst>
                <a:path w="72" h="77">
                  <a:moveTo>
                    <a:pt x="32" y="2"/>
                  </a:moveTo>
                  <a:cubicBezTo>
                    <a:pt x="50" y="0"/>
                    <a:pt x="68" y="13"/>
                    <a:pt x="71" y="31"/>
                  </a:cubicBezTo>
                  <a:cubicBezTo>
                    <a:pt x="72" y="44"/>
                    <a:pt x="68" y="57"/>
                    <a:pt x="57" y="64"/>
                  </a:cubicBezTo>
                  <a:cubicBezTo>
                    <a:pt x="38" y="77"/>
                    <a:pt x="9" y="69"/>
                    <a:pt x="2" y="47"/>
                  </a:cubicBezTo>
                  <a:cubicBezTo>
                    <a:pt x="0" y="38"/>
                    <a:pt x="0" y="27"/>
                    <a:pt x="5" y="19"/>
                  </a:cubicBezTo>
                  <a:cubicBezTo>
                    <a:pt x="11" y="9"/>
                    <a:pt x="21" y="3"/>
                    <a:pt x="32"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96" name="Freeform 124"/>
            <p:cNvSpPr>
              <a:spLocks/>
            </p:cNvSpPr>
            <p:nvPr/>
          </p:nvSpPr>
          <p:spPr bwMode="auto">
            <a:xfrm>
              <a:off x="7571" y="8539"/>
              <a:ext cx="180" cy="182"/>
            </a:xfrm>
            <a:custGeom>
              <a:avLst/>
              <a:gdLst/>
              <a:ahLst/>
              <a:cxnLst>
                <a:cxn ang="0">
                  <a:pos x="35" y="2"/>
                </a:cxn>
                <a:cxn ang="0">
                  <a:pos x="74" y="30"/>
                </a:cxn>
                <a:cxn ang="0">
                  <a:pos x="61" y="63"/>
                </a:cxn>
                <a:cxn ang="0">
                  <a:pos x="6" y="47"/>
                </a:cxn>
                <a:cxn ang="0">
                  <a:pos x="35" y="2"/>
                </a:cxn>
              </a:cxnLst>
              <a:rect l="0" t="0" r="r" b="b"/>
              <a:pathLst>
                <a:path w="76" h="77">
                  <a:moveTo>
                    <a:pt x="35" y="2"/>
                  </a:moveTo>
                  <a:cubicBezTo>
                    <a:pt x="52" y="0"/>
                    <a:pt x="71" y="13"/>
                    <a:pt x="74" y="30"/>
                  </a:cubicBezTo>
                  <a:cubicBezTo>
                    <a:pt x="76" y="43"/>
                    <a:pt x="71" y="56"/>
                    <a:pt x="61" y="63"/>
                  </a:cubicBezTo>
                  <a:cubicBezTo>
                    <a:pt x="42" y="77"/>
                    <a:pt x="13" y="70"/>
                    <a:pt x="6" y="47"/>
                  </a:cubicBezTo>
                  <a:cubicBezTo>
                    <a:pt x="0" y="26"/>
                    <a:pt x="13" y="5"/>
                    <a:pt x="35"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797" name="Freeform 125"/>
            <p:cNvSpPr>
              <a:spLocks/>
            </p:cNvSpPr>
            <p:nvPr/>
          </p:nvSpPr>
          <p:spPr bwMode="auto">
            <a:xfrm>
              <a:off x="-590" y="8539"/>
              <a:ext cx="165" cy="170"/>
            </a:xfrm>
            <a:custGeom>
              <a:avLst/>
              <a:gdLst/>
              <a:ahLst/>
              <a:cxnLst>
                <a:cxn ang="0">
                  <a:pos x="24" y="5"/>
                </a:cxn>
                <a:cxn ang="0">
                  <a:pos x="67" y="30"/>
                </a:cxn>
                <a:cxn ang="0">
                  <a:pos x="44" y="67"/>
                </a:cxn>
                <a:cxn ang="0">
                  <a:pos x="5" y="53"/>
                </a:cxn>
                <a:cxn ang="0">
                  <a:pos x="3" y="25"/>
                </a:cxn>
                <a:cxn ang="0">
                  <a:pos x="21" y="6"/>
                </a:cxn>
                <a:cxn ang="0">
                  <a:pos x="24" y="5"/>
                </a:cxn>
              </a:cxnLst>
              <a:rect l="0" t="0" r="r" b="b"/>
              <a:pathLst>
                <a:path w="70" h="72">
                  <a:moveTo>
                    <a:pt x="24" y="5"/>
                  </a:moveTo>
                  <a:cubicBezTo>
                    <a:pt x="42" y="0"/>
                    <a:pt x="65" y="10"/>
                    <a:pt x="67" y="30"/>
                  </a:cubicBezTo>
                  <a:cubicBezTo>
                    <a:pt x="70" y="47"/>
                    <a:pt x="60" y="62"/>
                    <a:pt x="44" y="67"/>
                  </a:cubicBezTo>
                  <a:cubicBezTo>
                    <a:pt x="28" y="72"/>
                    <a:pt x="13" y="67"/>
                    <a:pt x="5" y="53"/>
                  </a:cubicBezTo>
                  <a:cubicBezTo>
                    <a:pt x="1" y="44"/>
                    <a:pt x="0" y="34"/>
                    <a:pt x="3" y="25"/>
                  </a:cubicBezTo>
                  <a:cubicBezTo>
                    <a:pt x="5" y="17"/>
                    <a:pt x="13" y="10"/>
                    <a:pt x="21" y="6"/>
                  </a:cubicBezTo>
                  <a:cubicBezTo>
                    <a:pt x="22" y="6"/>
                    <a:pt x="23" y="5"/>
                    <a:pt x="24" y="5"/>
                  </a:cubicBezTo>
                </a:path>
              </a:pathLst>
            </a:custGeom>
            <a:grpFill/>
            <a:ln w="9525" cap="flat" cmpd="sng">
              <a:noFill/>
              <a:prstDash val="solid"/>
              <a:round/>
              <a:headEnd type="none" w="med" len="med"/>
              <a:tailEnd type="none" w="med" len="med"/>
            </a:ln>
            <a:effectLst/>
          </p:spPr>
          <p:txBody>
            <a:bodyPr/>
            <a:lstStyle/>
            <a:p>
              <a:endParaRPr lang="en-US"/>
            </a:p>
          </p:txBody>
        </p:sp>
        <p:sp>
          <p:nvSpPr>
            <p:cNvPr id="284798" name="Freeform 126"/>
            <p:cNvSpPr>
              <a:spLocks/>
            </p:cNvSpPr>
            <p:nvPr/>
          </p:nvSpPr>
          <p:spPr bwMode="auto">
            <a:xfrm>
              <a:off x="8032" y="8541"/>
              <a:ext cx="168" cy="166"/>
            </a:xfrm>
            <a:custGeom>
              <a:avLst/>
              <a:gdLst/>
              <a:ahLst/>
              <a:cxnLst>
                <a:cxn ang="0">
                  <a:pos x="29" y="4"/>
                </a:cxn>
                <a:cxn ang="0">
                  <a:pos x="68" y="29"/>
                </a:cxn>
                <a:cxn ang="0">
                  <a:pos x="50" y="64"/>
                </a:cxn>
                <a:cxn ang="0">
                  <a:pos x="11" y="56"/>
                </a:cxn>
                <a:cxn ang="0">
                  <a:pos x="15" y="12"/>
                </a:cxn>
                <a:cxn ang="0">
                  <a:pos x="29" y="4"/>
                </a:cxn>
              </a:cxnLst>
              <a:rect l="0" t="0" r="r" b="b"/>
              <a:pathLst>
                <a:path w="71" h="70">
                  <a:moveTo>
                    <a:pt x="29" y="4"/>
                  </a:moveTo>
                  <a:cubicBezTo>
                    <a:pt x="47" y="0"/>
                    <a:pt x="65" y="10"/>
                    <a:pt x="68" y="29"/>
                  </a:cubicBezTo>
                  <a:cubicBezTo>
                    <a:pt x="71" y="43"/>
                    <a:pt x="63" y="58"/>
                    <a:pt x="50" y="64"/>
                  </a:cubicBezTo>
                  <a:cubicBezTo>
                    <a:pt x="37" y="70"/>
                    <a:pt x="21" y="67"/>
                    <a:pt x="11" y="56"/>
                  </a:cubicBezTo>
                  <a:cubicBezTo>
                    <a:pt x="0" y="43"/>
                    <a:pt x="2" y="23"/>
                    <a:pt x="15" y="12"/>
                  </a:cubicBezTo>
                  <a:cubicBezTo>
                    <a:pt x="19" y="8"/>
                    <a:pt x="24" y="5"/>
                    <a:pt x="29"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799" name="Freeform 127"/>
            <p:cNvSpPr>
              <a:spLocks/>
            </p:cNvSpPr>
            <p:nvPr/>
          </p:nvSpPr>
          <p:spPr bwMode="auto">
            <a:xfrm>
              <a:off x="7356" y="8551"/>
              <a:ext cx="152" cy="158"/>
            </a:xfrm>
            <a:custGeom>
              <a:avLst/>
              <a:gdLst/>
              <a:ahLst/>
              <a:cxnLst>
                <a:cxn ang="0">
                  <a:pos x="28" y="2"/>
                </a:cxn>
                <a:cxn ang="0">
                  <a:pos x="54" y="7"/>
                </a:cxn>
                <a:cxn ang="0">
                  <a:pos x="62" y="25"/>
                </a:cxn>
                <a:cxn ang="0">
                  <a:pos x="47" y="60"/>
                </a:cxn>
                <a:cxn ang="0">
                  <a:pos x="4" y="40"/>
                </a:cxn>
                <a:cxn ang="0">
                  <a:pos x="28" y="2"/>
                </a:cxn>
              </a:cxnLst>
              <a:rect l="0" t="0" r="r" b="b"/>
              <a:pathLst>
                <a:path w="64" h="67">
                  <a:moveTo>
                    <a:pt x="28" y="2"/>
                  </a:moveTo>
                  <a:cubicBezTo>
                    <a:pt x="37" y="1"/>
                    <a:pt x="47" y="0"/>
                    <a:pt x="54" y="7"/>
                  </a:cubicBezTo>
                  <a:cubicBezTo>
                    <a:pt x="59" y="12"/>
                    <a:pt x="61" y="18"/>
                    <a:pt x="62" y="25"/>
                  </a:cubicBezTo>
                  <a:cubicBezTo>
                    <a:pt x="64" y="38"/>
                    <a:pt x="60" y="54"/>
                    <a:pt x="47" y="60"/>
                  </a:cubicBezTo>
                  <a:cubicBezTo>
                    <a:pt x="31" y="67"/>
                    <a:pt x="9" y="57"/>
                    <a:pt x="4" y="40"/>
                  </a:cubicBezTo>
                  <a:cubicBezTo>
                    <a:pt x="0" y="23"/>
                    <a:pt x="11" y="5"/>
                    <a:pt x="28"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00" name="Freeform 128"/>
            <p:cNvSpPr>
              <a:spLocks/>
            </p:cNvSpPr>
            <p:nvPr/>
          </p:nvSpPr>
          <p:spPr bwMode="auto">
            <a:xfrm>
              <a:off x="2153" y="8563"/>
              <a:ext cx="127" cy="130"/>
            </a:xfrm>
            <a:custGeom>
              <a:avLst/>
              <a:gdLst/>
              <a:ahLst/>
              <a:cxnLst>
                <a:cxn ang="0">
                  <a:pos x="21" y="1"/>
                </a:cxn>
                <a:cxn ang="0">
                  <a:pos x="46" y="9"/>
                </a:cxn>
                <a:cxn ang="0">
                  <a:pos x="52" y="33"/>
                </a:cxn>
                <a:cxn ang="0">
                  <a:pos x="18" y="51"/>
                </a:cxn>
                <a:cxn ang="0">
                  <a:pos x="0" y="25"/>
                </a:cxn>
                <a:cxn ang="0">
                  <a:pos x="21" y="1"/>
                </a:cxn>
              </a:cxnLst>
              <a:rect l="0" t="0" r="r" b="b"/>
              <a:pathLst>
                <a:path w="54" h="55">
                  <a:moveTo>
                    <a:pt x="21" y="1"/>
                  </a:moveTo>
                  <a:cubicBezTo>
                    <a:pt x="30" y="0"/>
                    <a:pt x="40" y="2"/>
                    <a:pt x="46" y="9"/>
                  </a:cubicBezTo>
                  <a:cubicBezTo>
                    <a:pt x="52" y="15"/>
                    <a:pt x="54" y="25"/>
                    <a:pt x="52" y="33"/>
                  </a:cubicBezTo>
                  <a:cubicBezTo>
                    <a:pt x="48" y="46"/>
                    <a:pt x="32" y="55"/>
                    <a:pt x="18" y="51"/>
                  </a:cubicBezTo>
                  <a:cubicBezTo>
                    <a:pt x="7" y="48"/>
                    <a:pt x="0" y="37"/>
                    <a:pt x="0" y="25"/>
                  </a:cubicBezTo>
                  <a:cubicBezTo>
                    <a:pt x="0" y="13"/>
                    <a:pt x="8" y="3"/>
                    <a:pt x="21"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01" name="Freeform 129"/>
            <p:cNvSpPr>
              <a:spLocks/>
            </p:cNvSpPr>
            <p:nvPr/>
          </p:nvSpPr>
          <p:spPr bwMode="auto">
            <a:xfrm>
              <a:off x="3069" y="8560"/>
              <a:ext cx="121" cy="125"/>
            </a:xfrm>
            <a:custGeom>
              <a:avLst/>
              <a:gdLst/>
              <a:ahLst/>
              <a:cxnLst>
                <a:cxn ang="0">
                  <a:pos x="19" y="4"/>
                </a:cxn>
                <a:cxn ang="0">
                  <a:pos x="50" y="27"/>
                </a:cxn>
                <a:cxn ang="0">
                  <a:pos x="21" y="51"/>
                </a:cxn>
                <a:cxn ang="0">
                  <a:pos x="2" y="30"/>
                </a:cxn>
                <a:cxn ang="0">
                  <a:pos x="19" y="4"/>
                </a:cxn>
              </a:cxnLst>
              <a:rect l="0" t="0" r="r" b="b"/>
              <a:pathLst>
                <a:path w="51" h="53">
                  <a:moveTo>
                    <a:pt x="19" y="4"/>
                  </a:moveTo>
                  <a:cubicBezTo>
                    <a:pt x="34" y="0"/>
                    <a:pt x="51" y="11"/>
                    <a:pt x="50" y="27"/>
                  </a:cubicBezTo>
                  <a:cubicBezTo>
                    <a:pt x="49" y="42"/>
                    <a:pt x="36" y="53"/>
                    <a:pt x="21" y="51"/>
                  </a:cubicBezTo>
                  <a:cubicBezTo>
                    <a:pt x="11" y="50"/>
                    <a:pt x="3" y="40"/>
                    <a:pt x="2" y="30"/>
                  </a:cubicBezTo>
                  <a:cubicBezTo>
                    <a:pt x="0" y="18"/>
                    <a:pt x="7" y="7"/>
                    <a:pt x="19"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02" name="Freeform 130"/>
            <p:cNvSpPr>
              <a:spLocks/>
            </p:cNvSpPr>
            <p:nvPr/>
          </p:nvSpPr>
          <p:spPr bwMode="auto">
            <a:xfrm>
              <a:off x="-4847" y="8598"/>
              <a:ext cx="43" cy="43"/>
            </a:xfrm>
            <a:custGeom>
              <a:avLst/>
              <a:gdLst/>
              <a:ahLst/>
              <a:cxnLst>
                <a:cxn ang="0">
                  <a:pos x="5" y="6"/>
                </a:cxn>
                <a:cxn ang="0">
                  <a:pos x="7" y="17"/>
                </a:cxn>
                <a:cxn ang="0">
                  <a:pos x="5" y="6"/>
                </a:cxn>
              </a:cxnLst>
              <a:rect l="0" t="0" r="r" b="b"/>
              <a:pathLst>
                <a:path w="18" h="18">
                  <a:moveTo>
                    <a:pt x="5" y="6"/>
                  </a:moveTo>
                  <a:cubicBezTo>
                    <a:pt x="15" y="0"/>
                    <a:pt x="18" y="18"/>
                    <a:pt x="7" y="17"/>
                  </a:cubicBezTo>
                  <a:cubicBezTo>
                    <a:pt x="1" y="16"/>
                    <a:pt x="0" y="9"/>
                    <a:pt x="5"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03" name="Freeform 131"/>
            <p:cNvSpPr>
              <a:spLocks/>
            </p:cNvSpPr>
            <p:nvPr/>
          </p:nvSpPr>
          <p:spPr bwMode="auto">
            <a:xfrm>
              <a:off x="-4624" y="8596"/>
              <a:ext cx="44" cy="47"/>
            </a:xfrm>
            <a:custGeom>
              <a:avLst/>
              <a:gdLst/>
              <a:ahLst/>
              <a:cxnLst>
                <a:cxn ang="0">
                  <a:pos x="6" y="8"/>
                </a:cxn>
                <a:cxn ang="0">
                  <a:pos x="14" y="17"/>
                </a:cxn>
                <a:cxn ang="0">
                  <a:pos x="6" y="8"/>
                </a:cxn>
              </a:cxnLst>
              <a:rect l="0" t="0" r="r" b="b"/>
              <a:pathLst>
                <a:path w="19" h="20">
                  <a:moveTo>
                    <a:pt x="6" y="8"/>
                  </a:moveTo>
                  <a:cubicBezTo>
                    <a:pt x="13" y="0"/>
                    <a:pt x="19" y="13"/>
                    <a:pt x="14" y="17"/>
                  </a:cubicBezTo>
                  <a:cubicBezTo>
                    <a:pt x="9" y="20"/>
                    <a:pt x="0" y="14"/>
                    <a:pt x="6"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04" name="Freeform 132"/>
            <p:cNvSpPr>
              <a:spLocks/>
            </p:cNvSpPr>
            <p:nvPr/>
          </p:nvSpPr>
          <p:spPr bwMode="auto">
            <a:xfrm>
              <a:off x="-306" y="8612"/>
              <a:ext cx="47" cy="29"/>
            </a:xfrm>
            <a:custGeom>
              <a:avLst/>
              <a:gdLst/>
              <a:ahLst/>
              <a:cxnLst>
                <a:cxn ang="0">
                  <a:pos x="8" y="2"/>
                </a:cxn>
                <a:cxn ang="0">
                  <a:pos x="14" y="2"/>
                </a:cxn>
                <a:cxn ang="0">
                  <a:pos x="8" y="2"/>
                </a:cxn>
              </a:cxnLst>
              <a:rect l="0" t="0" r="r" b="b"/>
              <a:pathLst>
                <a:path w="20" h="12">
                  <a:moveTo>
                    <a:pt x="8" y="2"/>
                  </a:moveTo>
                  <a:cubicBezTo>
                    <a:pt x="9" y="0"/>
                    <a:pt x="12" y="0"/>
                    <a:pt x="14" y="2"/>
                  </a:cubicBezTo>
                  <a:cubicBezTo>
                    <a:pt x="20" y="12"/>
                    <a:pt x="0" y="10"/>
                    <a:pt x="8" y="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05" name="Freeform 133"/>
            <p:cNvSpPr>
              <a:spLocks/>
            </p:cNvSpPr>
            <p:nvPr/>
          </p:nvSpPr>
          <p:spPr bwMode="auto">
            <a:xfrm>
              <a:off x="8332" y="8596"/>
              <a:ext cx="28" cy="52"/>
            </a:xfrm>
            <a:custGeom>
              <a:avLst/>
              <a:gdLst/>
              <a:ahLst/>
              <a:cxnLst>
                <a:cxn ang="0">
                  <a:pos x="2" y="9"/>
                </a:cxn>
                <a:cxn ang="0">
                  <a:pos x="2" y="16"/>
                </a:cxn>
                <a:cxn ang="0">
                  <a:pos x="2" y="9"/>
                </a:cxn>
              </a:cxnLst>
              <a:rect l="0" t="0" r="r" b="b"/>
              <a:pathLst>
                <a:path w="12" h="22">
                  <a:moveTo>
                    <a:pt x="2" y="9"/>
                  </a:moveTo>
                  <a:cubicBezTo>
                    <a:pt x="10" y="0"/>
                    <a:pt x="12" y="22"/>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06" name="Freeform 134"/>
            <p:cNvSpPr>
              <a:spLocks/>
            </p:cNvSpPr>
            <p:nvPr/>
          </p:nvSpPr>
          <p:spPr bwMode="auto">
            <a:xfrm>
              <a:off x="-2579" y="8612"/>
              <a:ext cx="40" cy="26"/>
            </a:xfrm>
            <a:custGeom>
              <a:avLst/>
              <a:gdLst/>
              <a:ahLst/>
              <a:cxnLst>
                <a:cxn ang="0">
                  <a:pos x="5" y="3"/>
                </a:cxn>
                <a:cxn ang="0">
                  <a:pos x="11" y="2"/>
                </a:cxn>
                <a:cxn ang="0">
                  <a:pos x="5" y="3"/>
                </a:cxn>
              </a:cxnLst>
              <a:rect l="0" t="0" r="r" b="b"/>
              <a:pathLst>
                <a:path w="17" h="11">
                  <a:moveTo>
                    <a:pt x="5" y="3"/>
                  </a:moveTo>
                  <a:cubicBezTo>
                    <a:pt x="5" y="2"/>
                    <a:pt x="9" y="0"/>
                    <a:pt x="11" y="2"/>
                  </a:cubicBezTo>
                  <a:cubicBezTo>
                    <a:pt x="17" y="8"/>
                    <a:pt x="0" y="11"/>
                    <a:pt x="5" y="3"/>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07" name="Freeform 135"/>
            <p:cNvSpPr>
              <a:spLocks/>
            </p:cNvSpPr>
            <p:nvPr/>
          </p:nvSpPr>
          <p:spPr bwMode="auto">
            <a:xfrm>
              <a:off x="3697" y="8742"/>
              <a:ext cx="230" cy="222"/>
            </a:xfrm>
            <a:custGeom>
              <a:avLst/>
              <a:gdLst/>
              <a:ahLst/>
              <a:cxnLst>
                <a:cxn ang="0">
                  <a:pos x="42" y="2"/>
                </a:cxn>
                <a:cxn ang="0">
                  <a:pos x="85" y="20"/>
                </a:cxn>
                <a:cxn ang="0">
                  <a:pos x="87" y="70"/>
                </a:cxn>
                <a:cxn ang="0">
                  <a:pos x="37" y="91"/>
                </a:cxn>
                <a:cxn ang="0">
                  <a:pos x="2" y="53"/>
                </a:cxn>
                <a:cxn ang="0">
                  <a:pos x="9" y="20"/>
                </a:cxn>
                <a:cxn ang="0">
                  <a:pos x="42" y="2"/>
                </a:cxn>
              </a:cxnLst>
              <a:rect l="0" t="0" r="r" b="b"/>
              <a:pathLst>
                <a:path w="97" h="94">
                  <a:moveTo>
                    <a:pt x="42" y="2"/>
                  </a:moveTo>
                  <a:cubicBezTo>
                    <a:pt x="58" y="0"/>
                    <a:pt x="75" y="6"/>
                    <a:pt x="85" y="20"/>
                  </a:cubicBezTo>
                  <a:cubicBezTo>
                    <a:pt x="95" y="34"/>
                    <a:pt x="97" y="55"/>
                    <a:pt x="87" y="70"/>
                  </a:cubicBezTo>
                  <a:cubicBezTo>
                    <a:pt x="76" y="85"/>
                    <a:pt x="56" y="94"/>
                    <a:pt x="37" y="91"/>
                  </a:cubicBezTo>
                  <a:cubicBezTo>
                    <a:pt x="19" y="88"/>
                    <a:pt x="5" y="71"/>
                    <a:pt x="2" y="53"/>
                  </a:cubicBezTo>
                  <a:cubicBezTo>
                    <a:pt x="0" y="41"/>
                    <a:pt x="2" y="29"/>
                    <a:pt x="9" y="20"/>
                  </a:cubicBezTo>
                  <a:cubicBezTo>
                    <a:pt x="17" y="10"/>
                    <a:pt x="29" y="3"/>
                    <a:pt x="42"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08" name="Freeform 136"/>
            <p:cNvSpPr>
              <a:spLocks/>
            </p:cNvSpPr>
            <p:nvPr/>
          </p:nvSpPr>
          <p:spPr bwMode="auto">
            <a:xfrm>
              <a:off x="-838" y="8749"/>
              <a:ext cx="210" cy="208"/>
            </a:xfrm>
            <a:custGeom>
              <a:avLst/>
              <a:gdLst/>
              <a:ahLst/>
              <a:cxnLst>
                <a:cxn ang="0">
                  <a:pos x="37" y="3"/>
                </a:cxn>
                <a:cxn ang="0">
                  <a:pos x="81" y="25"/>
                </a:cxn>
                <a:cxn ang="0">
                  <a:pos x="69" y="76"/>
                </a:cxn>
                <a:cxn ang="0">
                  <a:pos x="22" y="79"/>
                </a:cxn>
                <a:cxn ang="0">
                  <a:pos x="2" y="35"/>
                </a:cxn>
                <a:cxn ang="0">
                  <a:pos x="37" y="3"/>
                </a:cxn>
              </a:cxnLst>
              <a:rect l="0" t="0" r="r" b="b"/>
              <a:pathLst>
                <a:path w="89" h="88">
                  <a:moveTo>
                    <a:pt x="37" y="3"/>
                  </a:moveTo>
                  <a:cubicBezTo>
                    <a:pt x="55" y="0"/>
                    <a:pt x="74" y="8"/>
                    <a:pt x="81" y="25"/>
                  </a:cubicBezTo>
                  <a:cubicBezTo>
                    <a:pt x="89" y="42"/>
                    <a:pt x="83" y="63"/>
                    <a:pt x="69" y="76"/>
                  </a:cubicBezTo>
                  <a:cubicBezTo>
                    <a:pt x="57" y="87"/>
                    <a:pt x="36" y="88"/>
                    <a:pt x="22" y="79"/>
                  </a:cubicBezTo>
                  <a:cubicBezTo>
                    <a:pt x="7" y="70"/>
                    <a:pt x="0" y="52"/>
                    <a:pt x="2" y="35"/>
                  </a:cubicBezTo>
                  <a:cubicBezTo>
                    <a:pt x="5" y="17"/>
                    <a:pt x="19" y="5"/>
                    <a:pt x="37"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09" name="Freeform 137"/>
            <p:cNvSpPr>
              <a:spLocks/>
            </p:cNvSpPr>
            <p:nvPr/>
          </p:nvSpPr>
          <p:spPr bwMode="auto">
            <a:xfrm>
              <a:off x="-4681" y="8773"/>
              <a:ext cx="158" cy="153"/>
            </a:xfrm>
            <a:custGeom>
              <a:avLst/>
              <a:gdLst/>
              <a:ahLst/>
              <a:cxnLst>
                <a:cxn ang="0">
                  <a:pos x="31" y="2"/>
                </a:cxn>
                <a:cxn ang="0">
                  <a:pos x="66" y="31"/>
                </a:cxn>
                <a:cxn ang="0">
                  <a:pos x="49" y="61"/>
                </a:cxn>
                <a:cxn ang="0">
                  <a:pos x="16" y="59"/>
                </a:cxn>
                <a:cxn ang="0">
                  <a:pos x="3" y="24"/>
                </a:cxn>
                <a:cxn ang="0">
                  <a:pos x="31" y="2"/>
                </a:cxn>
              </a:cxnLst>
              <a:rect l="0" t="0" r="r" b="b"/>
              <a:pathLst>
                <a:path w="67" h="65">
                  <a:moveTo>
                    <a:pt x="31" y="2"/>
                  </a:moveTo>
                  <a:cubicBezTo>
                    <a:pt x="49" y="0"/>
                    <a:pt x="65" y="13"/>
                    <a:pt x="66" y="31"/>
                  </a:cubicBezTo>
                  <a:cubicBezTo>
                    <a:pt x="67" y="44"/>
                    <a:pt x="61" y="56"/>
                    <a:pt x="49" y="61"/>
                  </a:cubicBezTo>
                  <a:cubicBezTo>
                    <a:pt x="38" y="65"/>
                    <a:pt x="26" y="65"/>
                    <a:pt x="16" y="59"/>
                  </a:cubicBezTo>
                  <a:cubicBezTo>
                    <a:pt x="5" y="51"/>
                    <a:pt x="0" y="37"/>
                    <a:pt x="3" y="24"/>
                  </a:cubicBezTo>
                  <a:cubicBezTo>
                    <a:pt x="7" y="12"/>
                    <a:pt x="18" y="3"/>
                    <a:pt x="31"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10" name="Freeform 138"/>
            <p:cNvSpPr>
              <a:spLocks/>
            </p:cNvSpPr>
            <p:nvPr/>
          </p:nvSpPr>
          <p:spPr bwMode="auto">
            <a:xfrm>
              <a:off x="7361" y="8766"/>
              <a:ext cx="158" cy="167"/>
            </a:xfrm>
            <a:custGeom>
              <a:avLst/>
              <a:gdLst/>
              <a:ahLst/>
              <a:cxnLst>
                <a:cxn ang="0">
                  <a:pos x="24" y="12"/>
                </a:cxn>
                <a:cxn ang="0">
                  <a:pos x="24" y="61"/>
                </a:cxn>
                <a:cxn ang="0">
                  <a:pos x="24" y="12"/>
                </a:cxn>
              </a:cxnLst>
              <a:rect l="0" t="0" r="r" b="b"/>
              <a:pathLst>
                <a:path w="67" h="71">
                  <a:moveTo>
                    <a:pt x="24" y="12"/>
                  </a:moveTo>
                  <a:cubicBezTo>
                    <a:pt x="67" y="0"/>
                    <a:pt x="67" y="71"/>
                    <a:pt x="24" y="61"/>
                  </a:cubicBezTo>
                  <a:cubicBezTo>
                    <a:pt x="0" y="55"/>
                    <a:pt x="3" y="18"/>
                    <a:pt x="24" y="1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11" name="Freeform 139"/>
            <p:cNvSpPr>
              <a:spLocks/>
            </p:cNvSpPr>
            <p:nvPr/>
          </p:nvSpPr>
          <p:spPr bwMode="auto">
            <a:xfrm>
              <a:off x="7831" y="8785"/>
              <a:ext cx="121" cy="125"/>
            </a:xfrm>
            <a:custGeom>
              <a:avLst/>
              <a:gdLst/>
              <a:ahLst/>
              <a:cxnLst>
                <a:cxn ang="0">
                  <a:pos x="18" y="5"/>
                </a:cxn>
                <a:cxn ang="0">
                  <a:pos x="49" y="30"/>
                </a:cxn>
                <a:cxn ang="0">
                  <a:pos x="28" y="52"/>
                </a:cxn>
                <a:cxn ang="0">
                  <a:pos x="3" y="38"/>
                </a:cxn>
                <a:cxn ang="0">
                  <a:pos x="2" y="20"/>
                </a:cxn>
                <a:cxn ang="0">
                  <a:pos x="18" y="5"/>
                </a:cxn>
              </a:cxnLst>
              <a:rect l="0" t="0" r="r" b="b"/>
              <a:pathLst>
                <a:path w="51" h="53">
                  <a:moveTo>
                    <a:pt x="18" y="5"/>
                  </a:moveTo>
                  <a:cubicBezTo>
                    <a:pt x="34" y="0"/>
                    <a:pt x="51" y="13"/>
                    <a:pt x="49" y="30"/>
                  </a:cubicBezTo>
                  <a:cubicBezTo>
                    <a:pt x="49" y="42"/>
                    <a:pt x="40" y="50"/>
                    <a:pt x="28" y="52"/>
                  </a:cubicBezTo>
                  <a:cubicBezTo>
                    <a:pt x="18" y="53"/>
                    <a:pt x="7" y="48"/>
                    <a:pt x="3" y="38"/>
                  </a:cubicBezTo>
                  <a:cubicBezTo>
                    <a:pt x="0" y="33"/>
                    <a:pt x="0" y="26"/>
                    <a:pt x="2" y="20"/>
                  </a:cubicBezTo>
                  <a:cubicBezTo>
                    <a:pt x="4" y="12"/>
                    <a:pt x="10" y="7"/>
                    <a:pt x="18" y="5"/>
                  </a:cubicBezTo>
                </a:path>
              </a:pathLst>
            </a:custGeom>
            <a:grpFill/>
            <a:ln w="9525" cap="flat" cmpd="sng">
              <a:noFill/>
              <a:prstDash val="solid"/>
              <a:round/>
              <a:headEnd type="none" w="med" len="med"/>
              <a:tailEnd type="none" w="med" len="med"/>
            </a:ln>
            <a:effectLst/>
          </p:spPr>
          <p:txBody>
            <a:bodyPr/>
            <a:lstStyle/>
            <a:p>
              <a:endParaRPr lang="en-US"/>
            </a:p>
          </p:txBody>
        </p:sp>
        <p:sp>
          <p:nvSpPr>
            <p:cNvPr id="284812" name="Freeform 140"/>
            <p:cNvSpPr>
              <a:spLocks/>
            </p:cNvSpPr>
            <p:nvPr/>
          </p:nvSpPr>
          <p:spPr bwMode="auto">
            <a:xfrm>
              <a:off x="8063" y="8796"/>
              <a:ext cx="108" cy="114"/>
            </a:xfrm>
            <a:custGeom>
              <a:avLst/>
              <a:gdLst/>
              <a:ahLst/>
              <a:cxnLst>
                <a:cxn ang="0">
                  <a:pos x="19" y="1"/>
                </a:cxn>
                <a:cxn ang="0">
                  <a:pos x="41" y="8"/>
                </a:cxn>
                <a:cxn ang="0">
                  <a:pos x="45" y="25"/>
                </a:cxn>
                <a:cxn ang="0">
                  <a:pos x="19" y="45"/>
                </a:cxn>
                <a:cxn ang="0">
                  <a:pos x="1" y="24"/>
                </a:cxn>
                <a:cxn ang="0">
                  <a:pos x="19" y="1"/>
                </a:cxn>
              </a:cxnLst>
              <a:rect l="0" t="0" r="r" b="b"/>
              <a:pathLst>
                <a:path w="46" h="48">
                  <a:moveTo>
                    <a:pt x="19" y="1"/>
                  </a:moveTo>
                  <a:cubicBezTo>
                    <a:pt x="27" y="0"/>
                    <a:pt x="36" y="1"/>
                    <a:pt x="41" y="8"/>
                  </a:cubicBezTo>
                  <a:cubicBezTo>
                    <a:pt x="45" y="13"/>
                    <a:pt x="46" y="19"/>
                    <a:pt x="45" y="25"/>
                  </a:cubicBezTo>
                  <a:cubicBezTo>
                    <a:pt x="43" y="38"/>
                    <a:pt x="33" y="48"/>
                    <a:pt x="19" y="45"/>
                  </a:cubicBezTo>
                  <a:cubicBezTo>
                    <a:pt x="9" y="44"/>
                    <a:pt x="2" y="34"/>
                    <a:pt x="1" y="24"/>
                  </a:cubicBezTo>
                  <a:cubicBezTo>
                    <a:pt x="0" y="12"/>
                    <a:pt x="8" y="3"/>
                    <a:pt x="19"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13" name="Freeform 141"/>
            <p:cNvSpPr>
              <a:spLocks/>
            </p:cNvSpPr>
            <p:nvPr/>
          </p:nvSpPr>
          <p:spPr bwMode="auto">
            <a:xfrm>
              <a:off x="-4922" y="8799"/>
              <a:ext cx="163" cy="149"/>
            </a:xfrm>
            <a:custGeom>
              <a:avLst/>
              <a:gdLst/>
              <a:ahLst/>
              <a:cxnLst>
                <a:cxn ang="0">
                  <a:pos x="38" y="2"/>
                </a:cxn>
                <a:cxn ang="0">
                  <a:pos x="55" y="37"/>
                </a:cxn>
                <a:cxn ang="0">
                  <a:pos x="38" y="2"/>
                </a:cxn>
              </a:cxnLst>
              <a:rect l="0" t="0" r="r" b="b"/>
              <a:pathLst>
                <a:path w="69" h="63">
                  <a:moveTo>
                    <a:pt x="38" y="2"/>
                  </a:moveTo>
                  <a:cubicBezTo>
                    <a:pt x="57" y="0"/>
                    <a:pt x="69" y="23"/>
                    <a:pt x="55" y="37"/>
                  </a:cubicBezTo>
                  <a:cubicBezTo>
                    <a:pt x="29" y="63"/>
                    <a:pt x="0" y="7"/>
                    <a:pt x="38" y="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14" name="Freeform 142"/>
            <p:cNvSpPr>
              <a:spLocks/>
            </p:cNvSpPr>
            <p:nvPr/>
          </p:nvSpPr>
          <p:spPr bwMode="auto">
            <a:xfrm>
              <a:off x="1933" y="8796"/>
              <a:ext cx="101" cy="107"/>
            </a:xfrm>
            <a:custGeom>
              <a:avLst/>
              <a:gdLst/>
              <a:ahLst/>
              <a:cxnLst>
                <a:cxn ang="0">
                  <a:pos x="15" y="4"/>
                </a:cxn>
                <a:cxn ang="0">
                  <a:pos x="42" y="20"/>
                </a:cxn>
                <a:cxn ang="0">
                  <a:pos x="26" y="43"/>
                </a:cxn>
                <a:cxn ang="0">
                  <a:pos x="3" y="28"/>
                </a:cxn>
                <a:cxn ang="0">
                  <a:pos x="15" y="4"/>
                </a:cxn>
              </a:cxnLst>
              <a:rect l="0" t="0" r="r" b="b"/>
              <a:pathLst>
                <a:path w="43" h="45">
                  <a:moveTo>
                    <a:pt x="15" y="4"/>
                  </a:moveTo>
                  <a:cubicBezTo>
                    <a:pt x="28" y="0"/>
                    <a:pt x="40" y="7"/>
                    <a:pt x="42" y="20"/>
                  </a:cubicBezTo>
                  <a:cubicBezTo>
                    <a:pt x="43" y="31"/>
                    <a:pt x="37" y="42"/>
                    <a:pt x="26" y="43"/>
                  </a:cubicBezTo>
                  <a:cubicBezTo>
                    <a:pt x="15" y="45"/>
                    <a:pt x="6" y="38"/>
                    <a:pt x="3" y="28"/>
                  </a:cubicBezTo>
                  <a:cubicBezTo>
                    <a:pt x="0" y="18"/>
                    <a:pt x="5" y="7"/>
                    <a:pt x="15"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15" name="Freeform 143"/>
            <p:cNvSpPr>
              <a:spLocks/>
            </p:cNvSpPr>
            <p:nvPr/>
          </p:nvSpPr>
          <p:spPr bwMode="auto">
            <a:xfrm>
              <a:off x="7604" y="8796"/>
              <a:ext cx="109" cy="104"/>
            </a:xfrm>
            <a:custGeom>
              <a:avLst/>
              <a:gdLst/>
              <a:ahLst/>
              <a:cxnLst>
                <a:cxn ang="0">
                  <a:pos x="17" y="4"/>
                </a:cxn>
                <a:cxn ang="0">
                  <a:pos x="46" y="22"/>
                </a:cxn>
                <a:cxn ang="0">
                  <a:pos x="29" y="42"/>
                </a:cxn>
                <a:cxn ang="0">
                  <a:pos x="6" y="33"/>
                </a:cxn>
                <a:cxn ang="0">
                  <a:pos x="17" y="4"/>
                </a:cxn>
              </a:cxnLst>
              <a:rect l="0" t="0" r="r" b="b"/>
              <a:pathLst>
                <a:path w="46" h="44">
                  <a:moveTo>
                    <a:pt x="17" y="4"/>
                  </a:moveTo>
                  <a:cubicBezTo>
                    <a:pt x="30" y="0"/>
                    <a:pt x="45" y="7"/>
                    <a:pt x="46" y="22"/>
                  </a:cubicBezTo>
                  <a:cubicBezTo>
                    <a:pt x="46" y="32"/>
                    <a:pt x="40" y="41"/>
                    <a:pt x="29" y="42"/>
                  </a:cubicBezTo>
                  <a:cubicBezTo>
                    <a:pt x="21" y="44"/>
                    <a:pt x="11" y="41"/>
                    <a:pt x="6" y="33"/>
                  </a:cubicBezTo>
                  <a:cubicBezTo>
                    <a:pt x="0" y="23"/>
                    <a:pt x="5" y="8"/>
                    <a:pt x="17"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16" name="Freeform 144"/>
            <p:cNvSpPr>
              <a:spLocks/>
            </p:cNvSpPr>
            <p:nvPr/>
          </p:nvSpPr>
          <p:spPr bwMode="auto">
            <a:xfrm>
              <a:off x="-2378" y="8804"/>
              <a:ext cx="106" cy="87"/>
            </a:xfrm>
            <a:custGeom>
              <a:avLst/>
              <a:gdLst/>
              <a:ahLst/>
              <a:cxnLst>
                <a:cxn ang="0">
                  <a:pos x="21" y="4"/>
                </a:cxn>
                <a:cxn ang="0">
                  <a:pos x="24" y="37"/>
                </a:cxn>
                <a:cxn ang="0">
                  <a:pos x="21" y="4"/>
                </a:cxn>
              </a:cxnLst>
              <a:rect l="0" t="0" r="r" b="b"/>
              <a:pathLst>
                <a:path w="45" h="37">
                  <a:moveTo>
                    <a:pt x="21" y="4"/>
                  </a:moveTo>
                  <a:cubicBezTo>
                    <a:pt x="45" y="0"/>
                    <a:pt x="44" y="36"/>
                    <a:pt x="24" y="37"/>
                  </a:cubicBezTo>
                  <a:cubicBezTo>
                    <a:pt x="5" y="37"/>
                    <a:pt x="0" y="8"/>
                    <a:pt x="21" y="4"/>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17" name="Freeform 145"/>
            <p:cNvSpPr>
              <a:spLocks/>
            </p:cNvSpPr>
            <p:nvPr/>
          </p:nvSpPr>
          <p:spPr bwMode="auto">
            <a:xfrm>
              <a:off x="-559" y="8815"/>
              <a:ext cx="85" cy="71"/>
            </a:xfrm>
            <a:custGeom>
              <a:avLst/>
              <a:gdLst/>
              <a:ahLst/>
              <a:cxnLst>
                <a:cxn ang="0">
                  <a:pos x="17" y="2"/>
                </a:cxn>
                <a:cxn ang="0">
                  <a:pos x="31" y="4"/>
                </a:cxn>
                <a:cxn ang="0">
                  <a:pos x="35" y="14"/>
                </a:cxn>
                <a:cxn ang="0">
                  <a:pos x="21" y="29"/>
                </a:cxn>
                <a:cxn ang="0">
                  <a:pos x="17" y="2"/>
                </a:cxn>
              </a:cxnLst>
              <a:rect l="0" t="0" r="r" b="b"/>
              <a:pathLst>
                <a:path w="36" h="30">
                  <a:moveTo>
                    <a:pt x="17" y="2"/>
                  </a:moveTo>
                  <a:cubicBezTo>
                    <a:pt x="21" y="1"/>
                    <a:pt x="27" y="0"/>
                    <a:pt x="31" y="4"/>
                  </a:cubicBezTo>
                  <a:cubicBezTo>
                    <a:pt x="34" y="6"/>
                    <a:pt x="35" y="11"/>
                    <a:pt x="35" y="14"/>
                  </a:cubicBezTo>
                  <a:cubicBezTo>
                    <a:pt x="36" y="23"/>
                    <a:pt x="30" y="30"/>
                    <a:pt x="21" y="29"/>
                  </a:cubicBezTo>
                  <a:cubicBezTo>
                    <a:pt x="6" y="29"/>
                    <a:pt x="0" y="6"/>
                    <a:pt x="1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18" name="Freeform 146"/>
            <p:cNvSpPr>
              <a:spLocks/>
            </p:cNvSpPr>
            <p:nvPr/>
          </p:nvSpPr>
          <p:spPr bwMode="auto">
            <a:xfrm>
              <a:off x="8311" y="8822"/>
              <a:ext cx="61" cy="55"/>
            </a:xfrm>
            <a:custGeom>
              <a:avLst/>
              <a:gdLst/>
              <a:ahLst/>
              <a:cxnLst>
                <a:cxn ang="0">
                  <a:pos x="11" y="2"/>
                </a:cxn>
                <a:cxn ang="0">
                  <a:pos x="25" y="11"/>
                </a:cxn>
                <a:cxn ang="0">
                  <a:pos x="17" y="22"/>
                </a:cxn>
                <a:cxn ang="0">
                  <a:pos x="4" y="17"/>
                </a:cxn>
                <a:cxn ang="0">
                  <a:pos x="11" y="2"/>
                </a:cxn>
              </a:cxnLst>
              <a:rect l="0" t="0" r="r" b="b"/>
              <a:pathLst>
                <a:path w="26" h="23">
                  <a:moveTo>
                    <a:pt x="11" y="2"/>
                  </a:moveTo>
                  <a:cubicBezTo>
                    <a:pt x="18" y="0"/>
                    <a:pt x="25" y="3"/>
                    <a:pt x="25" y="11"/>
                  </a:cubicBezTo>
                  <a:cubicBezTo>
                    <a:pt x="26" y="16"/>
                    <a:pt x="22" y="21"/>
                    <a:pt x="17" y="22"/>
                  </a:cubicBezTo>
                  <a:cubicBezTo>
                    <a:pt x="12" y="23"/>
                    <a:pt x="6" y="22"/>
                    <a:pt x="4" y="17"/>
                  </a:cubicBezTo>
                  <a:cubicBezTo>
                    <a:pt x="0" y="11"/>
                    <a:pt x="4" y="4"/>
                    <a:pt x="11"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19" name="Freeform 147"/>
            <p:cNvSpPr>
              <a:spLocks/>
            </p:cNvSpPr>
            <p:nvPr/>
          </p:nvSpPr>
          <p:spPr bwMode="auto">
            <a:xfrm>
              <a:off x="-4400" y="8830"/>
              <a:ext cx="47" cy="44"/>
            </a:xfrm>
            <a:custGeom>
              <a:avLst/>
              <a:gdLst/>
              <a:ahLst/>
              <a:cxnLst>
                <a:cxn ang="0">
                  <a:pos x="8" y="1"/>
                </a:cxn>
                <a:cxn ang="0">
                  <a:pos x="20" y="7"/>
                </a:cxn>
                <a:cxn ang="0">
                  <a:pos x="13" y="17"/>
                </a:cxn>
                <a:cxn ang="0">
                  <a:pos x="3" y="15"/>
                </a:cxn>
                <a:cxn ang="0">
                  <a:pos x="8" y="1"/>
                </a:cxn>
              </a:cxnLst>
              <a:rect l="0" t="0" r="r" b="b"/>
              <a:pathLst>
                <a:path w="20" h="19">
                  <a:moveTo>
                    <a:pt x="8" y="1"/>
                  </a:moveTo>
                  <a:cubicBezTo>
                    <a:pt x="13" y="0"/>
                    <a:pt x="20" y="1"/>
                    <a:pt x="20" y="7"/>
                  </a:cubicBezTo>
                  <a:cubicBezTo>
                    <a:pt x="20" y="11"/>
                    <a:pt x="17" y="15"/>
                    <a:pt x="13" y="17"/>
                  </a:cubicBezTo>
                  <a:cubicBezTo>
                    <a:pt x="10" y="19"/>
                    <a:pt x="6" y="19"/>
                    <a:pt x="3" y="15"/>
                  </a:cubicBezTo>
                  <a:cubicBezTo>
                    <a:pt x="0" y="9"/>
                    <a:pt x="2" y="3"/>
                    <a:pt x="8"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20" name="Freeform 148"/>
            <p:cNvSpPr>
              <a:spLocks/>
            </p:cNvSpPr>
            <p:nvPr/>
          </p:nvSpPr>
          <p:spPr bwMode="auto">
            <a:xfrm>
              <a:off x="5065" y="8976"/>
              <a:ext cx="208" cy="201"/>
            </a:xfrm>
            <a:custGeom>
              <a:avLst/>
              <a:gdLst/>
              <a:ahLst/>
              <a:cxnLst>
                <a:cxn ang="0">
                  <a:pos x="39" y="3"/>
                </a:cxn>
                <a:cxn ang="0">
                  <a:pos x="80" y="25"/>
                </a:cxn>
                <a:cxn ang="0">
                  <a:pos x="72" y="71"/>
                </a:cxn>
                <a:cxn ang="0">
                  <a:pos x="29" y="80"/>
                </a:cxn>
                <a:cxn ang="0">
                  <a:pos x="4" y="36"/>
                </a:cxn>
                <a:cxn ang="0">
                  <a:pos x="39" y="3"/>
                </a:cxn>
              </a:cxnLst>
              <a:rect l="0" t="0" r="r" b="b"/>
              <a:pathLst>
                <a:path w="88" h="85">
                  <a:moveTo>
                    <a:pt x="39" y="3"/>
                  </a:moveTo>
                  <a:cubicBezTo>
                    <a:pt x="55" y="0"/>
                    <a:pt x="72" y="10"/>
                    <a:pt x="80" y="25"/>
                  </a:cubicBezTo>
                  <a:cubicBezTo>
                    <a:pt x="88" y="40"/>
                    <a:pt x="84" y="59"/>
                    <a:pt x="72" y="71"/>
                  </a:cubicBezTo>
                  <a:cubicBezTo>
                    <a:pt x="60" y="82"/>
                    <a:pt x="43" y="85"/>
                    <a:pt x="29" y="80"/>
                  </a:cubicBezTo>
                  <a:cubicBezTo>
                    <a:pt x="12" y="73"/>
                    <a:pt x="0" y="54"/>
                    <a:pt x="4" y="36"/>
                  </a:cubicBezTo>
                  <a:cubicBezTo>
                    <a:pt x="8" y="20"/>
                    <a:pt x="23" y="7"/>
                    <a:pt x="39"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21" name="Freeform 149"/>
            <p:cNvSpPr>
              <a:spLocks/>
            </p:cNvSpPr>
            <p:nvPr/>
          </p:nvSpPr>
          <p:spPr bwMode="auto">
            <a:xfrm>
              <a:off x="3950" y="8993"/>
              <a:ext cx="177" cy="172"/>
            </a:xfrm>
            <a:custGeom>
              <a:avLst/>
              <a:gdLst/>
              <a:ahLst/>
              <a:cxnLst>
                <a:cxn ang="0">
                  <a:pos x="30" y="2"/>
                </a:cxn>
                <a:cxn ang="0">
                  <a:pos x="70" y="26"/>
                </a:cxn>
                <a:cxn ang="0">
                  <a:pos x="46" y="69"/>
                </a:cxn>
                <a:cxn ang="0">
                  <a:pos x="9" y="58"/>
                </a:cxn>
                <a:cxn ang="0">
                  <a:pos x="3" y="26"/>
                </a:cxn>
                <a:cxn ang="0">
                  <a:pos x="30" y="2"/>
                </a:cxn>
              </a:cxnLst>
              <a:rect l="0" t="0" r="r" b="b"/>
              <a:pathLst>
                <a:path w="75" h="73">
                  <a:moveTo>
                    <a:pt x="30" y="2"/>
                  </a:moveTo>
                  <a:cubicBezTo>
                    <a:pt x="47" y="0"/>
                    <a:pt x="65" y="8"/>
                    <a:pt x="70" y="26"/>
                  </a:cubicBezTo>
                  <a:cubicBezTo>
                    <a:pt x="75" y="44"/>
                    <a:pt x="64" y="64"/>
                    <a:pt x="46" y="69"/>
                  </a:cubicBezTo>
                  <a:cubicBezTo>
                    <a:pt x="33" y="73"/>
                    <a:pt x="18" y="69"/>
                    <a:pt x="9" y="58"/>
                  </a:cubicBezTo>
                  <a:cubicBezTo>
                    <a:pt x="2" y="49"/>
                    <a:pt x="0" y="37"/>
                    <a:pt x="3" y="26"/>
                  </a:cubicBezTo>
                  <a:cubicBezTo>
                    <a:pt x="7" y="13"/>
                    <a:pt x="17" y="4"/>
                    <a:pt x="30"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22" name="Freeform 150"/>
            <p:cNvSpPr>
              <a:spLocks/>
            </p:cNvSpPr>
            <p:nvPr/>
          </p:nvSpPr>
          <p:spPr bwMode="auto">
            <a:xfrm>
              <a:off x="4635" y="8993"/>
              <a:ext cx="161" cy="165"/>
            </a:xfrm>
            <a:custGeom>
              <a:avLst/>
              <a:gdLst/>
              <a:ahLst/>
              <a:cxnLst>
                <a:cxn ang="0">
                  <a:pos x="26" y="5"/>
                </a:cxn>
                <a:cxn ang="0">
                  <a:pos x="66" y="31"/>
                </a:cxn>
                <a:cxn ang="0">
                  <a:pos x="39" y="68"/>
                </a:cxn>
                <a:cxn ang="0">
                  <a:pos x="5" y="49"/>
                </a:cxn>
                <a:cxn ang="0">
                  <a:pos x="10" y="14"/>
                </a:cxn>
                <a:cxn ang="0">
                  <a:pos x="26" y="5"/>
                </a:cxn>
              </a:cxnLst>
              <a:rect l="0" t="0" r="r" b="b"/>
              <a:pathLst>
                <a:path w="68" h="70">
                  <a:moveTo>
                    <a:pt x="26" y="5"/>
                  </a:moveTo>
                  <a:cubicBezTo>
                    <a:pt x="44" y="0"/>
                    <a:pt x="64" y="12"/>
                    <a:pt x="66" y="31"/>
                  </a:cubicBezTo>
                  <a:cubicBezTo>
                    <a:pt x="68" y="48"/>
                    <a:pt x="56" y="65"/>
                    <a:pt x="39" y="68"/>
                  </a:cubicBezTo>
                  <a:cubicBezTo>
                    <a:pt x="24" y="70"/>
                    <a:pt x="11" y="62"/>
                    <a:pt x="5" y="49"/>
                  </a:cubicBezTo>
                  <a:cubicBezTo>
                    <a:pt x="0" y="37"/>
                    <a:pt x="2" y="23"/>
                    <a:pt x="10" y="14"/>
                  </a:cubicBezTo>
                  <a:cubicBezTo>
                    <a:pt x="14" y="9"/>
                    <a:pt x="20" y="6"/>
                    <a:pt x="26" y="5"/>
                  </a:cubicBezTo>
                </a:path>
              </a:pathLst>
            </a:custGeom>
            <a:grpFill/>
            <a:ln w="9525" cap="flat" cmpd="sng">
              <a:noFill/>
              <a:prstDash val="solid"/>
              <a:round/>
              <a:headEnd type="none" w="med" len="med"/>
              <a:tailEnd type="none" w="med" len="med"/>
            </a:ln>
            <a:effectLst/>
          </p:spPr>
          <p:txBody>
            <a:bodyPr/>
            <a:lstStyle/>
            <a:p>
              <a:endParaRPr lang="en-US"/>
            </a:p>
          </p:txBody>
        </p:sp>
        <p:sp>
          <p:nvSpPr>
            <p:cNvPr id="284823" name="Freeform 151"/>
            <p:cNvSpPr>
              <a:spLocks/>
            </p:cNvSpPr>
            <p:nvPr/>
          </p:nvSpPr>
          <p:spPr bwMode="auto">
            <a:xfrm>
              <a:off x="4836" y="8976"/>
              <a:ext cx="215" cy="196"/>
            </a:xfrm>
            <a:custGeom>
              <a:avLst/>
              <a:gdLst/>
              <a:ahLst/>
              <a:cxnLst>
                <a:cxn ang="0">
                  <a:pos x="36" y="12"/>
                </a:cxn>
                <a:cxn ang="0">
                  <a:pos x="53" y="75"/>
                </a:cxn>
                <a:cxn ang="0">
                  <a:pos x="36" y="12"/>
                </a:cxn>
              </a:cxnLst>
              <a:rect l="0" t="0" r="r" b="b"/>
              <a:pathLst>
                <a:path w="91" h="83">
                  <a:moveTo>
                    <a:pt x="36" y="12"/>
                  </a:moveTo>
                  <a:cubicBezTo>
                    <a:pt x="83" y="0"/>
                    <a:pt x="91" y="67"/>
                    <a:pt x="53" y="75"/>
                  </a:cubicBezTo>
                  <a:cubicBezTo>
                    <a:pt x="9" y="83"/>
                    <a:pt x="0" y="20"/>
                    <a:pt x="36" y="1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24" name="Freeform 152"/>
            <p:cNvSpPr>
              <a:spLocks/>
            </p:cNvSpPr>
            <p:nvPr/>
          </p:nvSpPr>
          <p:spPr bwMode="auto">
            <a:xfrm>
              <a:off x="-2175" y="9002"/>
              <a:ext cx="151" cy="146"/>
            </a:xfrm>
            <a:custGeom>
              <a:avLst/>
              <a:gdLst/>
              <a:ahLst/>
              <a:cxnLst>
                <a:cxn ang="0">
                  <a:pos x="29" y="3"/>
                </a:cxn>
                <a:cxn ang="0">
                  <a:pos x="64" y="30"/>
                </a:cxn>
                <a:cxn ang="0">
                  <a:pos x="43" y="60"/>
                </a:cxn>
                <a:cxn ang="0">
                  <a:pos x="11" y="52"/>
                </a:cxn>
                <a:cxn ang="0">
                  <a:pos x="5" y="19"/>
                </a:cxn>
                <a:cxn ang="0">
                  <a:pos x="29" y="3"/>
                </a:cxn>
              </a:cxnLst>
              <a:rect l="0" t="0" r="r" b="b"/>
              <a:pathLst>
                <a:path w="64" h="62">
                  <a:moveTo>
                    <a:pt x="29" y="3"/>
                  </a:moveTo>
                  <a:cubicBezTo>
                    <a:pt x="46" y="0"/>
                    <a:pt x="62" y="12"/>
                    <a:pt x="64" y="30"/>
                  </a:cubicBezTo>
                  <a:cubicBezTo>
                    <a:pt x="64" y="44"/>
                    <a:pt x="57" y="57"/>
                    <a:pt x="43" y="60"/>
                  </a:cubicBezTo>
                  <a:cubicBezTo>
                    <a:pt x="32" y="62"/>
                    <a:pt x="20" y="59"/>
                    <a:pt x="11" y="52"/>
                  </a:cubicBezTo>
                  <a:cubicBezTo>
                    <a:pt x="1" y="44"/>
                    <a:pt x="0" y="31"/>
                    <a:pt x="5" y="19"/>
                  </a:cubicBezTo>
                  <a:cubicBezTo>
                    <a:pt x="9" y="9"/>
                    <a:pt x="20" y="4"/>
                    <a:pt x="29"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25" name="Freeform 153"/>
            <p:cNvSpPr>
              <a:spLocks/>
            </p:cNvSpPr>
            <p:nvPr/>
          </p:nvSpPr>
          <p:spPr bwMode="auto">
            <a:xfrm>
              <a:off x="8037" y="9002"/>
              <a:ext cx="153" cy="146"/>
            </a:xfrm>
            <a:custGeom>
              <a:avLst/>
              <a:gdLst/>
              <a:ahLst/>
              <a:cxnLst>
                <a:cxn ang="0">
                  <a:pos x="30" y="3"/>
                </a:cxn>
                <a:cxn ang="0">
                  <a:pos x="65" y="31"/>
                </a:cxn>
                <a:cxn ang="0">
                  <a:pos x="43" y="60"/>
                </a:cxn>
                <a:cxn ang="0">
                  <a:pos x="11" y="51"/>
                </a:cxn>
                <a:cxn ang="0">
                  <a:pos x="6" y="18"/>
                </a:cxn>
                <a:cxn ang="0">
                  <a:pos x="30" y="3"/>
                </a:cxn>
              </a:cxnLst>
              <a:rect l="0" t="0" r="r" b="b"/>
              <a:pathLst>
                <a:path w="65" h="62">
                  <a:moveTo>
                    <a:pt x="30" y="3"/>
                  </a:moveTo>
                  <a:cubicBezTo>
                    <a:pt x="47" y="0"/>
                    <a:pt x="64" y="13"/>
                    <a:pt x="65" y="31"/>
                  </a:cubicBezTo>
                  <a:cubicBezTo>
                    <a:pt x="65" y="45"/>
                    <a:pt x="57" y="57"/>
                    <a:pt x="43" y="60"/>
                  </a:cubicBezTo>
                  <a:cubicBezTo>
                    <a:pt x="32" y="62"/>
                    <a:pt x="20" y="59"/>
                    <a:pt x="11" y="51"/>
                  </a:cubicBezTo>
                  <a:cubicBezTo>
                    <a:pt x="2" y="43"/>
                    <a:pt x="0" y="29"/>
                    <a:pt x="6" y="18"/>
                  </a:cubicBezTo>
                  <a:cubicBezTo>
                    <a:pt x="11" y="9"/>
                    <a:pt x="21" y="4"/>
                    <a:pt x="30"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26" name="Freeform 154"/>
            <p:cNvSpPr>
              <a:spLocks/>
            </p:cNvSpPr>
            <p:nvPr/>
          </p:nvSpPr>
          <p:spPr bwMode="auto">
            <a:xfrm>
              <a:off x="-4221" y="9007"/>
              <a:ext cx="147" cy="139"/>
            </a:xfrm>
            <a:custGeom>
              <a:avLst/>
              <a:gdLst/>
              <a:ahLst/>
              <a:cxnLst>
                <a:cxn ang="0">
                  <a:pos x="28" y="2"/>
                </a:cxn>
                <a:cxn ang="0">
                  <a:pos x="61" y="29"/>
                </a:cxn>
                <a:cxn ang="0">
                  <a:pos x="32" y="59"/>
                </a:cxn>
                <a:cxn ang="0">
                  <a:pos x="1" y="32"/>
                </a:cxn>
                <a:cxn ang="0">
                  <a:pos x="28" y="2"/>
                </a:cxn>
              </a:cxnLst>
              <a:rect l="0" t="0" r="r" b="b"/>
              <a:pathLst>
                <a:path w="62" h="59">
                  <a:moveTo>
                    <a:pt x="28" y="2"/>
                  </a:moveTo>
                  <a:cubicBezTo>
                    <a:pt x="44" y="0"/>
                    <a:pt x="59" y="13"/>
                    <a:pt x="61" y="29"/>
                  </a:cubicBezTo>
                  <a:cubicBezTo>
                    <a:pt x="62" y="46"/>
                    <a:pt x="48" y="59"/>
                    <a:pt x="32" y="59"/>
                  </a:cubicBezTo>
                  <a:cubicBezTo>
                    <a:pt x="16" y="59"/>
                    <a:pt x="2" y="48"/>
                    <a:pt x="1" y="32"/>
                  </a:cubicBezTo>
                  <a:cubicBezTo>
                    <a:pt x="0" y="16"/>
                    <a:pt x="13" y="3"/>
                    <a:pt x="28"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27" name="Freeform 155"/>
            <p:cNvSpPr>
              <a:spLocks/>
            </p:cNvSpPr>
            <p:nvPr/>
          </p:nvSpPr>
          <p:spPr bwMode="auto">
            <a:xfrm>
              <a:off x="-817" y="9007"/>
              <a:ext cx="152" cy="141"/>
            </a:xfrm>
            <a:custGeom>
              <a:avLst/>
              <a:gdLst/>
              <a:ahLst/>
              <a:cxnLst>
                <a:cxn ang="0">
                  <a:pos x="26" y="3"/>
                </a:cxn>
                <a:cxn ang="0">
                  <a:pos x="52" y="7"/>
                </a:cxn>
                <a:cxn ang="0">
                  <a:pos x="62" y="27"/>
                </a:cxn>
                <a:cxn ang="0">
                  <a:pos x="41" y="58"/>
                </a:cxn>
                <a:cxn ang="0">
                  <a:pos x="9" y="44"/>
                </a:cxn>
                <a:cxn ang="0">
                  <a:pos x="21" y="5"/>
                </a:cxn>
                <a:cxn ang="0">
                  <a:pos x="26" y="3"/>
                </a:cxn>
              </a:cxnLst>
              <a:rect l="0" t="0" r="r" b="b"/>
              <a:pathLst>
                <a:path w="64" h="60">
                  <a:moveTo>
                    <a:pt x="26" y="3"/>
                  </a:moveTo>
                  <a:cubicBezTo>
                    <a:pt x="35" y="0"/>
                    <a:pt x="45" y="0"/>
                    <a:pt x="52" y="7"/>
                  </a:cubicBezTo>
                  <a:cubicBezTo>
                    <a:pt x="57" y="12"/>
                    <a:pt x="61" y="19"/>
                    <a:pt x="62" y="27"/>
                  </a:cubicBezTo>
                  <a:cubicBezTo>
                    <a:pt x="64" y="41"/>
                    <a:pt x="57" y="55"/>
                    <a:pt x="41" y="58"/>
                  </a:cubicBezTo>
                  <a:cubicBezTo>
                    <a:pt x="29" y="60"/>
                    <a:pt x="15" y="55"/>
                    <a:pt x="9" y="44"/>
                  </a:cubicBezTo>
                  <a:cubicBezTo>
                    <a:pt x="0" y="30"/>
                    <a:pt x="6" y="12"/>
                    <a:pt x="21" y="5"/>
                  </a:cubicBezTo>
                  <a:cubicBezTo>
                    <a:pt x="22" y="4"/>
                    <a:pt x="24" y="3"/>
                    <a:pt x="26"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28" name="Freeform 156"/>
            <p:cNvSpPr>
              <a:spLocks/>
            </p:cNvSpPr>
            <p:nvPr/>
          </p:nvSpPr>
          <p:spPr bwMode="auto">
            <a:xfrm>
              <a:off x="-4443" y="9014"/>
              <a:ext cx="137" cy="120"/>
            </a:xfrm>
            <a:custGeom>
              <a:avLst/>
              <a:gdLst/>
              <a:ahLst/>
              <a:cxnLst>
                <a:cxn ang="0">
                  <a:pos x="26" y="3"/>
                </a:cxn>
                <a:cxn ang="0">
                  <a:pos x="53" y="35"/>
                </a:cxn>
                <a:cxn ang="0">
                  <a:pos x="28" y="51"/>
                </a:cxn>
                <a:cxn ang="0">
                  <a:pos x="4" y="34"/>
                </a:cxn>
                <a:cxn ang="0">
                  <a:pos x="26" y="3"/>
                </a:cxn>
              </a:cxnLst>
              <a:rect l="0" t="0" r="r" b="b"/>
              <a:pathLst>
                <a:path w="58" h="51">
                  <a:moveTo>
                    <a:pt x="26" y="3"/>
                  </a:moveTo>
                  <a:cubicBezTo>
                    <a:pt x="44" y="0"/>
                    <a:pt x="58" y="18"/>
                    <a:pt x="53" y="35"/>
                  </a:cubicBezTo>
                  <a:cubicBezTo>
                    <a:pt x="50" y="46"/>
                    <a:pt x="39" y="51"/>
                    <a:pt x="28" y="51"/>
                  </a:cubicBezTo>
                  <a:cubicBezTo>
                    <a:pt x="18" y="50"/>
                    <a:pt x="7" y="44"/>
                    <a:pt x="4" y="34"/>
                  </a:cubicBezTo>
                  <a:cubicBezTo>
                    <a:pt x="0" y="18"/>
                    <a:pt x="11" y="4"/>
                    <a:pt x="26"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29" name="Freeform 157"/>
            <p:cNvSpPr>
              <a:spLocks/>
            </p:cNvSpPr>
            <p:nvPr/>
          </p:nvSpPr>
          <p:spPr bwMode="auto">
            <a:xfrm>
              <a:off x="-576" y="9016"/>
              <a:ext cx="128" cy="118"/>
            </a:xfrm>
            <a:custGeom>
              <a:avLst/>
              <a:gdLst/>
              <a:ahLst/>
              <a:cxnLst>
                <a:cxn ang="0">
                  <a:pos x="24" y="3"/>
                </a:cxn>
                <a:cxn ang="0">
                  <a:pos x="52" y="28"/>
                </a:cxn>
                <a:cxn ang="0">
                  <a:pos x="32" y="49"/>
                </a:cxn>
                <a:cxn ang="0">
                  <a:pos x="6" y="36"/>
                </a:cxn>
                <a:cxn ang="0">
                  <a:pos x="24" y="3"/>
                </a:cxn>
              </a:cxnLst>
              <a:rect l="0" t="0" r="r" b="b"/>
              <a:pathLst>
                <a:path w="54" h="50">
                  <a:moveTo>
                    <a:pt x="24" y="3"/>
                  </a:moveTo>
                  <a:cubicBezTo>
                    <a:pt x="40" y="0"/>
                    <a:pt x="54" y="12"/>
                    <a:pt x="52" y="28"/>
                  </a:cubicBezTo>
                  <a:cubicBezTo>
                    <a:pt x="51" y="39"/>
                    <a:pt x="43" y="47"/>
                    <a:pt x="32" y="49"/>
                  </a:cubicBezTo>
                  <a:cubicBezTo>
                    <a:pt x="22" y="50"/>
                    <a:pt x="11" y="46"/>
                    <a:pt x="6" y="36"/>
                  </a:cubicBezTo>
                  <a:cubicBezTo>
                    <a:pt x="0" y="22"/>
                    <a:pt x="9" y="5"/>
                    <a:pt x="24"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30" name="Freeform 158"/>
            <p:cNvSpPr>
              <a:spLocks/>
            </p:cNvSpPr>
            <p:nvPr/>
          </p:nvSpPr>
          <p:spPr bwMode="auto">
            <a:xfrm>
              <a:off x="8287" y="9016"/>
              <a:ext cx="121" cy="118"/>
            </a:xfrm>
            <a:custGeom>
              <a:avLst/>
              <a:gdLst/>
              <a:ahLst/>
              <a:cxnLst>
                <a:cxn ang="0">
                  <a:pos x="21" y="3"/>
                </a:cxn>
                <a:cxn ang="0">
                  <a:pos x="48" y="31"/>
                </a:cxn>
                <a:cxn ang="0">
                  <a:pos x="26" y="49"/>
                </a:cxn>
                <a:cxn ang="0">
                  <a:pos x="2" y="34"/>
                </a:cxn>
                <a:cxn ang="0">
                  <a:pos x="3" y="15"/>
                </a:cxn>
                <a:cxn ang="0">
                  <a:pos x="21" y="3"/>
                </a:cxn>
              </a:cxnLst>
              <a:rect l="0" t="0" r="r" b="b"/>
              <a:pathLst>
                <a:path w="51" h="50">
                  <a:moveTo>
                    <a:pt x="21" y="3"/>
                  </a:moveTo>
                  <a:cubicBezTo>
                    <a:pt x="37" y="0"/>
                    <a:pt x="51" y="14"/>
                    <a:pt x="48" y="31"/>
                  </a:cubicBezTo>
                  <a:cubicBezTo>
                    <a:pt x="46" y="41"/>
                    <a:pt x="37" y="48"/>
                    <a:pt x="26" y="49"/>
                  </a:cubicBezTo>
                  <a:cubicBezTo>
                    <a:pt x="15" y="50"/>
                    <a:pt x="5" y="44"/>
                    <a:pt x="2" y="34"/>
                  </a:cubicBezTo>
                  <a:cubicBezTo>
                    <a:pt x="0" y="28"/>
                    <a:pt x="0" y="20"/>
                    <a:pt x="3" y="15"/>
                  </a:cubicBezTo>
                  <a:cubicBezTo>
                    <a:pt x="6" y="7"/>
                    <a:pt x="13" y="4"/>
                    <a:pt x="21"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31" name="Freeform 159"/>
            <p:cNvSpPr>
              <a:spLocks/>
            </p:cNvSpPr>
            <p:nvPr/>
          </p:nvSpPr>
          <p:spPr bwMode="auto">
            <a:xfrm>
              <a:off x="-4660" y="9004"/>
              <a:ext cx="128" cy="144"/>
            </a:xfrm>
            <a:custGeom>
              <a:avLst/>
              <a:gdLst/>
              <a:ahLst/>
              <a:cxnLst>
                <a:cxn ang="0">
                  <a:pos x="18" y="12"/>
                </a:cxn>
                <a:cxn ang="0">
                  <a:pos x="18" y="51"/>
                </a:cxn>
                <a:cxn ang="0">
                  <a:pos x="18" y="12"/>
                </a:cxn>
              </a:cxnLst>
              <a:rect l="0" t="0" r="r" b="b"/>
              <a:pathLst>
                <a:path w="54" h="61">
                  <a:moveTo>
                    <a:pt x="18" y="12"/>
                  </a:moveTo>
                  <a:cubicBezTo>
                    <a:pt x="54" y="0"/>
                    <a:pt x="53" y="61"/>
                    <a:pt x="18" y="51"/>
                  </a:cubicBezTo>
                  <a:cubicBezTo>
                    <a:pt x="3" y="47"/>
                    <a:pt x="0" y="17"/>
                    <a:pt x="18" y="1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32" name="Freeform 160"/>
            <p:cNvSpPr>
              <a:spLocks/>
            </p:cNvSpPr>
            <p:nvPr/>
          </p:nvSpPr>
          <p:spPr bwMode="auto">
            <a:xfrm>
              <a:off x="-1237" y="9033"/>
              <a:ext cx="94" cy="89"/>
            </a:xfrm>
            <a:custGeom>
              <a:avLst/>
              <a:gdLst/>
              <a:ahLst/>
              <a:cxnLst>
                <a:cxn ang="0">
                  <a:pos x="17" y="1"/>
                </a:cxn>
                <a:cxn ang="0">
                  <a:pos x="34" y="5"/>
                </a:cxn>
                <a:cxn ang="0">
                  <a:pos x="39" y="22"/>
                </a:cxn>
                <a:cxn ang="0">
                  <a:pos x="22" y="38"/>
                </a:cxn>
                <a:cxn ang="0">
                  <a:pos x="2" y="27"/>
                </a:cxn>
                <a:cxn ang="0">
                  <a:pos x="1" y="13"/>
                </a:cxn>
                <a:cxn ang="0">
                  <a:pos x="17" y="1"/>
                </a:cxn>
              </a:cxnLst>
              <a:rect l="0" t="0" r="r" b="b"/>
              <a:pathLst>
                <a:path w="40" h="38">
                  <a:moveTo>
                    <a:pt x="17" y="1"/>
                  </a:moveTo>
                  <a:cubicBezTo>
                    <a:pt x="23" y="0"/>
                    <a:pt x="30" y="0"/>
                    <a:pt x="34" y="5"/>
                  </a:cubicBezTo>
                  <a:cubicBezTo>
                    <a:pt x="39" y="9"/>
                    <a:pt x="40" y="16"/>
                    <a:pt x="39" y="22"/>
                  </a:cubicBezTo>
                  <a:cubicBezTo>
                    <a:pt x="38" y="31"/>
                    <a:pt x="31" y="37"/>
                    <a:pt x="22" y="38"/>
                  </a:cubicBezTo>
                  <a:cubicBezTo>
                    <a:pt x="14" y="38"/>
                    <a:pt x="6" y="35"/>
                    <a:pt x="2" y="27"/>
                  </a:cubicBezTo>
                  <a:cubicBezTo>
                    <a:pt x="0" y="23"/>
                    <a:pt x="0" y="18"/>
                    <a:pt x="1" y="13"/>
                  </a:cubicBezTo>
                  <a:cubicBezTo>
                    <a:pt x="4" y="6"/>
                    <a:pt x="9" y="2"/>
                    <a:pt x="17"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33" name="Freeform 161"/>
            <p:cNvSpPr>
              <a:spLocks/>
            </p:cNvSpPr>
            <p:nvPr/>
          </p:nvSpPr>
          <p:spPr bwMode="auto">
            <a:xfrm>
              <a:off x="7373" y="9023"/>
              <a:ext cx="127" cy="99"/>
            </a:xfrm>
            <a:custGeom>
              <a:avLst/>
              <a:gdLst/>
              <a:ahLst/>
              <a:cxnLst>
                <a:cxn ang="0">
                  <a:pos x="24" y="5"/>
                </a:cxn>
                <a:cxn ang="0">
                  <a:pos x="27" y="42"/>
                </a:cxn>
                <a:cxn ang="0">
                  <a:pos x="24" y="5"/>
                </a:cxn>
              </a:cxnLst>
              <a:rect l="0" t="0" r="r" b="b"/>
              <a:pathLst>
                <a:path w="54" h="42">
                  <a:moveTo>
                    <a:pt x="24" y="5"/>
                  </a:moveTo>
                  <a:cubicBezTo>
                    <a:pt x="54" y="0"/>
                    <a:pt x="50" y="42"/>
                    <a:pt x="27" y="42"/>
                  </a:cubicBezTo>
                  <a:cubicBezTo>
                    <a:pt x="7" y="42"/>
                    <a:pt x="0" y="8"/>
                    <a:pt x="24"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34" name="Freeform 162"/>
            <p:cNvSpPr>
              <a:spLocks/>
            </p:cNvSpPr>
            <p:nvPr/>
          </p:nvSpPr>
          <p:spPr bwMode="auto">
            <a:xfrm>
              <a:off x="1720" y="9042"/>
              <a:ext cx="78" cy="73"/>
            </a:xfrm>
            <a:custGeom>
              <a:avLst/>
              <a:gdLst/>
              <a:ahLst/>
              <a:cxnLst>
                <a:cxn ang="0">
                  <a:pos x="13" y="2"/>
                </a:cxn>
                <a:cxn ang="0">
                  <a:pos x="30" y="12"/>
                </a:cxn>
                <a:cxn ang="0">
                  <a:pos x="19" y="29"/>
                </a:cxn>
                <a:cxn ang="0">
                  <a:pos x="2" y="21"/>
                </a:cxn>
                <a:cxn ang="0">
                  <a:pos x="13" y="2"/>
                </a:cxn>
              </a:cxnLst>
              <a:rect l="0" t="0" r="r" b="b"/>
              <a:pathLst>
                <a:path w="33" h="31">
                  <a:moveTo>
                    <a:pt x="13" y="2"/>
                  </a:moveTo>
                  <a:cubicBezTo>
                    <a:pt x="20" y="0"/>
                    <a:pt x="28" y="4"/>
                    <a:pt x="30" y="12"/>
                  </a:cubicBezTo>
                  <a:cubicBezTo>
                    <a:pt x="33" y="20"/>
                    <a:pt x="28" y="28"/>
                    <a:pt x="19" y="29"/>
                  </a:cubicBezTo>
                  <a:cubicBezTo>
                    <a:pt x="12" y="31"/>
                    <a:pt x="5" y="28"/>
                    <a:pt x="2" y="21"/>
                  </a:cubicBezTo>
                  <a:cubicBezTo>
                    <a:pt x="0" y="12"/>
                    <a:pt x="4" y="4"/>
                    <a:pt x="13"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35" name="Freeform 163"/>
            <p:cNvSpPr>
              <a:spLocks/>
            </p:cNvSpPr>
            <p:nvPr/>
          </p:nvSpPr>
          <p:spPr bwMode="auto">
            <a:xfrm>
              <a:off x="-3963" y="9028"/>
              <a:ext cx="94" cy="111"/>
            </a:xfrm>
            <a:custGeom>
              <a:avLst/>
              <a:gdLst/>
              <a:ahLst/>
              <a:cxnLst>
                <a:cxn ang="0">
                  <a:pos x="13" y="9"/>
                </a:cxn>
                <a:cxn ang="0">
                  <a:pos x="10" y="33"/>
                </a:cxn>
                <a:cxn ang="0">
                  <a:pos x="13" y="9"/>
                </a:cxn>
              </a:cxnLst>
              <a:rect l="0" t="0" r="r" b="b"/>
              <a:pathLst>
                <a:path w="40" h="47">
                  <a:moveTo>
                    <a:pt x="13" y="9"/>
                  </a:moveTo>
                  <a:cubicBezTo>
                    <a:pt x="40" y="0"/>
                    <a:pt x="34" y="47"/>
                    <a:pt x="10" y="33"/>
                  </a:cubicBezTo>
                  <a:cubicBezTo>
                    <a:pt x="0" y="28"/>
                    <a:pt x="3" y="12"/>
                    <a:pt x="13"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36" name="Freeform 164"/>
            <p:cNvSpPr>
              <a:spLocks/>
            </p:cNvSpPr>
            <p:nvPr/>
          </p:nvSpPr>
          <p:spPr bwMode="auto">
            <a:xfrm>
              <a:off x="-3739" y="9042"/>
              <a:ext cx="76" cy="73"/>
            </a:xfrm>
            <a:custGeom>
              <a:avLst/>
              <a:gdLst/>
              <a:ahLst/>
              <a:cxnLst>
                <a:cxn ang="0">
                  <a:pos x="14" y="3"/>
                </a:cxn>
                <a:cxn ang="0">
                  <a:pos x="27" y="4"/>
                </a:cxn>
                <a:cxn ang="0">
                  <a:pos x="31" y="13"/>
                </a:cxn>
                <a:cxn ang="0">
                  <a:pos x="21" y="29"/>
                </a:cxn>
                <a:cxn ang="0">
                  <a:pos x="14" y="3"/>
                </a:cxn>
              </a:cxnLst>
              <a:rect l="0" t="0" r="r" b="b"/>
              <a:pathLst>
                <a:path w="32" h="31">
                  <a:moveTo>
                    <a:pt x="14" y="3"/>
                  </a:moveTo>
                  <a:cubicBezTo>
                    <a:pt x="19" y="1"/>
                    <a:pt x="24" y="0"/>
                    <a:pt x="27" y="4"/>
                  </a:cubicBezTo>
                  <a:cubicBezTo>
                    <a:pt x="30" y="6"/>
                    <a:pt x="31" y="10"/>
                    <a:pt x="31" y="13"/>
                  </a:cubicBezTo>
                  <a:cubicBezTo>
                    <a:pt x="32" y="20"/>
                    <a:pt x="29" y="28"/>
                    <a:pt x="21" y="29"/>
                  </a:cubicBezTo>
                  <a:cubicBezTo>
                    <a:pt x="6" y="31"/>
                    <a:pt x="0" y="8"/>
                    <a:pt x="14"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37" name="Freeform 165"/>
            <p:cNvSpPr>
              <a:spLocks/>
            </p:cNvSpPr>
            <p:nvPr/>
          </p:nvSpPr>
          <p:spPr bwMode="auto">
            <a:xfrm>
              <a:off x="-4863" y="9045"/>
              <a:ext cx="66" cy="63"/>
            </a:xfrm>
            <a:custGeom>
              <a:avLst/>
              <a:gdLst/>
              <a:ahLst/>
              <a:cxnLst>
                <a:cxn ang="0">
                  <a:pos x="11" y="3"/>
                </a:cxn>
                <a:cxn ang="0">
                  <a:pos x="27" y="12"/>
                </a:cxn>
                <a:cxn ang="0">
                  <a:pos x="19" y="26"/>
                </a:cxn>
                <a:cxn ang="0">
                  <a:pos x="5" y="22"/>
                </a:cxn>
                <a:cxn ang="0">
                  <a:pos x="11" y="3"/>
                </a:cxn>
              </a:cxnLst>
              <a:rect l="0" t="0" r="r" b="b"/>
              <a:pathLst>
                <a:path w="28" h="27">
                  <a:moveTo>
                    <a:pt x="11" y="3"/>
                  </a:moveTo>
                  <a:cubicBezTo>
                    <a:pt x="19" y="0"/>
                    <a:pt x="26" y="4"/>
                    <a:pt x="27" y="12"/>
                  </a:cubicBezTo>
                  <a:cubicBezTo>
                    <a:pt x="28" y="18"/>
                    <a:pt x="25" y="24"/>
                    <a:pt x="19" y="26"/>
                  </a:cubicBezTo>
                  <a:cubicBezTo>
                    <a:pt x="14" y="27"/>
                    <a:pt x="8" y="26"/>
                    <a:pt x="5" y="22"/>
                  </a:cubicBezTo>
                  <a:cubicBezTo>
                    <a:pt x="0" y="15"/>
                    <a:pt x="3" y="5"/>
                    <a:pt x="11"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38" name="Freeform 166"/>
            <p:cNvSpPr>
              <a:spLocks/>
            </p:cNvSpPr>
            <p:nvPr/>
          </p:nvSpPr>
          <p:spPr bwMode="auto">
            <a:xfrm>
              <a:off x="-316" y="9040"/>
              <a:ext cx="80" cy="92"/>
            </a:xfrm>
            <a:custGeom>
              <a:avLst/>
              <a:gdLst/>
              <a:ahLst/>
              <a:cxnLst>
                <a:cxn ang="0">
                  <a:pos x="12" y="7"/>
                </a:cxn>
                <a:cxn ang="0">
                  <a:pos x="6" y="24"/>
                </a:cxn>
                <a:cxn ang="0">
                  <a:pos x="12" y="7"/>
                </a:cxn>
              </a:cxnLst>
              <a:rect l="0" t="0" r="r" b="b"/>
              <a:pathLst>
                <a:path w="34" h="39">
                  <a:moveTo>
                    <a:pt x="12" y="7"/>
                  </a:moveTo>
                  <a:cubicBezTo>
                    <a:pt x="34" y="0"/>
                    <a:pt x="21" y="39"/>
                    <a:pt x="6" y="24"/>
                  </a:cubicBezTo>
                  <a:cubicBezTo>
                    <a:pt x="0" y="18"/>
                    <a:pt x="5" y="9"/>
                    <a:pt x="12"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39" name="Freeform 167"/>
            <p:cNvSpPr>
              <a:spLocks/>
            </p:cNvSpPr>
            <p:nvPr/>
          </p:nvSpPr>
          <p:spPr bwMode="auto">
            <a:xfrm>
              <a:off x="-996" y="9063"/>
              <a:ext cx="59" cy="41"/>
            </a:xfrm>
            <a:custGeom>
              <a:avLst/>
              <a:gdLst/>
              <a:ahLst/>
              <a:cxnLst>
                <a:cxn ang="0">
                  <a:pos x="12" y="2"/>
                </a:cxn>
                <a:cxn ang="0">
                  <a:pos x="19" y="3"/>
                </a:cxn>
                <a:cxn ang="0">
                  <a:pos x="12" y="2"/>
                </a:cxn>
              </a:cxnLst>
              <a:rect l="0" t="0" r="r" b="b"/>
              <a:pathLst>
                <a:path w="25" h="17">
                  <a:moveTo>
                    <a:pt x="12" y="2"/>
                  </a:moveTo>
                  <a:cubicBezTo>
                    <a:pt x="15" y="0"/>
                    <a:pt x="17" y="0"/>
                    <a:pt x="19" y="3"/>
                  </a:cubicBezTo>
                  <a:cubicBezTo>
                    <a:pt x="25" y="17"/>
                    <a:pt x="0" y="10"/>
                    <a:pt x="12" y="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40" name="Freeform 168"/>
            <p:cNvSpPr>
              <a:spLocks/>
            </p:cNvSpPr>
            <p:nvPr/>
          </p:nvSpPr>
          <p:spPr bwMode="auto">
            <a:xfrm>
              <a:off x="-4254" y="9208"/>
              <a:ext cx="206" cy="212"/>
            </a:xfrm>
            <a:custGeom>
              <a:avLst/>
              <a:gdLst/>
              <a:ahLst/>
              <a:cxnLst>
                <a:cxn ang="0">
                  <a:pos x="35" y="2"/>
                </a:cxn>
                <a:cxn ang="0">
                  <a:pos x="65" y="6"/>
                </a:cxn>
                <a:cxn ang="0">
                  <a:pos x="80" y="20"/>
                </a:cxn>
                <a:cxn ang="0">
                  <a:pos x="86" y="44"/>
                </a:cxn>
                <a:cxn ang="0">
                  <a:pos x="76" y="69"/>
                </a:cxn>
                <a:cxn ang="0">
                  <a:pos x="11" y="60"/>
                </a:cxn>
                <a:cxn ang="0">
                  <a:pos x="35" y="2"/>
                </a:cxn>
              </a:cxnLst>
              <a:rect l="0" t="0" r="r" b="b"/>
              <a:pathLst>
                <a:path w="87" h="90">
                  <a:moveTo>
                    <a:pt x="35" y="2"/>
                  </a:moveTo>
                  <a:cubicBezTo>
                    <a:pt x="45" y="0"/>
                    <a:pt x="56" y="1"/>
                    <a:pt x="65" y="6"/>
                  </a:cubicBezTo>
                  <a:cubicBezTo>
                    <a:pt x="72" y="9"/>
                    <a:pt x="76" y="14"/>
                    <a:pt x="80" y="20"/>
                  </a:cubicBezTo>
                  <a:cubicBezTo>
                    <a:pt x="84" y="28"/>
                    <a:pt x="87" y="35"/>
                    <a:pt x="86" y="44"/>
                  </a:cubicBezTo>
                  <a:cubicBezTo>
                    <a:pt x="85" y="53"/>
                    <a:pt x="82" y="62"/>
                    <a:pt x="76" y="69"/>
                  </a:cubicBezTo>
                  <a:cubicBezTo>
                    <a:pt x="57" y="90"/>
                    <a:pt x="23" y="85"/>
                    <a:pt x="11" y="60"/>
                  </a:cubicBezTo>
                  <a:cubicBezTo>
                    <a:pt x="0" y="38"/>
                    <a:pt x="9" y="8"/>
                    <a:pt x="35"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41" name="Freeform 169"/>
            <p:cNvSpPr>
              <a:spLocks/>
            </p:cNvSpPr>
            <p:nvPr/>
          </p:nvSpPr>
          <p:spPr bwMode="auto">
            <a:xfrm>
              <a:off x="-4017" y="9208"/>
              <a:ext cx="205" cy="203"/>
            </a:xfrm>
            <a:custGeom>
              <a:avLst/>
              <a:gdLst/>
              <a:ahLst/>
              <a:cxnLst>
                <a:cxn ang="0">
                  <a:pos x="30" y="2"/>
                </a:cxn>
                <a:cxn ang="0">
                  <a:pos x="60" y="4"/>
                </a:cxn>
                <a:cxn ang="0">
                  <a:pos x="78" y="22"/>
                </a:cxn>
                <a:cxn ang="0">
                  <a:pos x="71" y="70"/>
                </a:cxn>
                <a:cxn ang="0">
                  <a:pos x="26" y="80"/>
                </a:cxn>
                <a:cxn ang="0">
                  <a:pos x="2" y="45"/>
                </a:cxn>
                <a:cxn ang="0">
                  <a:pos x="30" y="2"/>
                </a:cxn>
              </a:cxnLst>
              <a:rect l="0" t="0" r="r" b="b"/>
              <a:pathLst>
                <a:path w="87" h="86">
                  <a:moveTo>
                    <a:pt x="30" y="2"/>
                  </a:moveTo>
                  <a:cubicBezTo>
                    <a:pt x="39" y="0"/>
                    <a:pt x="51" y="0"/>
                    <a:pt x="60" y="4"/>
                  </a:cubicBezTo>
                  <a:cubicBezTo>
                    <a:pt x="67" y="8"/>
                    <a:pt x="74" y="15"/>
                    <a:pt x="78" y="22"/>
                  </a:cubicBezTo>
                  <a:cubicBezTo>
                    <a:pt x="87" y="37"/>
                    <a:pt x="83" y="58"/>
                    <a:pt x="71" y="70"/>
                  </a:cubicBezTo>
                  <a:cubicBezTo>
                    <a:pt x="59" y="82"/>
                    <a:pt x="41" y="86"/>
                    <a:pt x="26" y="80"/>
                  </a:cubicBezTo>
                  <a:cubicBezTo>
                    <a:pt x="11" y="74"/>
                    <a:pt x="3" y="60"/>
                    <a:pt x="2" y="45"/>
                  </a:cubicBezTo>
                  <a:cubicBezTo>
                    <a:pt x="0" y="26"/>
                    <a:pt x="10" y="7"/>
                    <a:pt x="30"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42" name="Freeform 170"/>
            <p:cNvSpPr>
              <a:spLocks/>
            </p:cNvSpPr>
            <p:nvPr/>
          </p:nvSpPr>
          <p:spPr bwMode="auto">
            <a:xfrm>
              <a:off x="-3800" y="9205"/>
              <a:ext cx="213" cy="203"/>
            </a:xfrm>
            <a:custGeom>
              <a:avLst/>
              <a:gdLst/>
              <a:ahLst/>
              <a:cxnLst>
                <a:cxn ang="0">
                  <a:pos x="37" y="3"/>
                </a:cxn>
                <a:cxn ang="0">
                  <a:pos x="83" y="27"/>
                </a:cxn>
                <a:cxn ang="0">
                  <a:pos x="71" y="74"/>
                </a:cxn>
                <a:cxn ang="0">
                  <a:pos x="24" y="77"/>
                </a:cxn>
                <a:cxn ang="0">
                  <a:pos x="6" y="29"/>
                </a:cxn>
                <a:cxn ang="0">
                  <a:pos x="37" y="3"/>
                </a:cxn>
              </a:cxnLst>
              <a:rect l="0" t="0" r="r" b="b"/>
              <a:pathLst>
                <a:path w="90" h="86">
                  <a:moveTo>
                    <a:pt x="37" y="3"/>
                  </a:moveTo>
                  <a:cubicBezTo>
                    <a:pt x="55" y="0"/>
                    <a:pt x="76" y="10"/>
                    <a:pt x="83" y="27"/>
                  </a:cubicBezTo>
                  <a:cubicBezTo>
                    <a:pt x="90" y="43"/>
                    <a:pt x="84" y="63"/>
                    <a:pt x="71" y="74"/>
                  </a:cubicBezTo>
                  <a:cubicBezTo>
                    <a:pt x="57" y="84"/>
                    <a:pt x="39" y="86"/>
                    <a:pt x="24" y="77"/>
                  </a:cubicBezTo>
                  <a:cubicBezTo>
                    <a:pt x="9" y="67"/>
                    <a:pt x="0" y="47"/>
                    <a:pt x="6" y="29"/>
                  </a:cubicBezTo>
                  <a:cubicBezTo>
                    <a:pt x="11" y="16"/>
                    <a:pt x="23" y="6"/>
                    <a:pt x="37"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43" name="Freeform 171"/>
            <p:cNvSpPr>
              <a:spLocks/>
            </p:cNvSpPr>
            <p:nvPr/>
          </p:nvSpPr>
          <p:spPr bwMode="auto">
            <a:xfrm>
              <a:off x="6886" y="9203"/>
              <a:ext cx="187" cy="201"/>
            </a:xfrm>
            <a:custGeom>
              <a:avLst/>
              <a:gdLst/>
              <a:ahLst/>
              <a:cxnLst>
                <a:cxn ang="0">
                  <a:pos x="36" y="4"/>
                </a:cxn>
                <a:cxn ang="0">
                  <a:pos x="79" y="44"/>
                </a:cxn>
                <a:cxn ang="0">
                  <a:pos x="67" y="74"/>
                </a:cxn>
                <a:cxn ang="0">
                  <a:pos x="25" y="79"/>
                </a:cxn>
                <a:cxn ang="0">
                  <a:pos x="2" y="37"/>
                </a:cxn>
                <a:cxn ang="0">
                  <a:pos x="36" y="4"/>
                </a:cxn>
              </a:cxnLst>
              <a:rect l="0" t="0" r="r" b="b"/>
              <a:pathLst>
                <a:path w="79" h="85">
                  <a:moveTo>
                    <a:pt x="36" y="4"/>
                  </a:moveTo>
                  <a:cubicBezTo>
                    <a:pt x="61" y="0"/>
                    <a:pt x="79" y="21"/>
                    <a:pt x="79" y="44"/>
                  </a:cubicBezTo>
                  <a:cubicBezTo>
                    <a:pt x="79" y="55"/>
                    <a:pt x="75" y="67"/>
                    <a:pt x="67" y="74"/>
                  </a:cubicBezTo>
                  <a:cubicBezTo>
                    <a:pt x="55" y="84"/>
                    <a:pt x="38" y="85"/>
                    <a:pt x="25" y="79"/>
                  </a:cubicBezTo>
                  <a:cubicBezTo>
                    <a:pt x="10" y="71"/>
                    <a:pt x="0" y="54"/>
                    <a:pt x="2" y="37"/>
                  </a:cubicBezTo>
                  <a:cubicBezTo>
                    <a:pt x="5" y="20"/>
                    <a:pt x="19" y="7"/>
                    <a:pt x="36"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44" name="Freeform 172"/>
            <p:cNvSpPr>
              <a:spLocks/>
            </p:cNvSpPr>
            <p:nvPr/>
          </p:nvSpPr>
          <p:spPr bwMode="auto">
            <a:xfrm>
              <a:off x="5979" y="9215"/>
              <a:ext cx="192" cy="186"/>
            </a:xfrm>
            <a:custGeom>
              <a:avLst/>
              <a:gdLst/>
              <a:ahLst/>
              <a:cxnLst>
                <a:cxn ang="0">
                  <a:pos x="37" y="1"/>
                </a:cxn>
                <a:cxn ang="0">
                  <a:pos x="74" y="20"/>
                </a:cxn>
                <a:cxn ang="0">
                  <a:pos x="72" y="61"/>
                </a:cxn>
                <a:cxn ang="0">
                  <a:pos x="27" y="74"/>
                </a:cxn>
                <a:cxn ang="0">
                  <a:pos x="3" y="35"/>
                </a:cxn>
                <a:cxn ang="0">
                  <a:pos x="37" y="1"/>
                </a:cxn>
              </a:cxnLst>
              <a:rect l="0" t="0" r="r" b="b"/>
              <a:pathLst>
                <a:path w="81" h="79">
                  <a:moveTo>
                    <a:pt x="37" y="1"/>
                  </a:moveTo>
                  <a:cubicBezTo>
                    <a:pt x="52" y="0"/>
                    <a:pt x="67" y="7"/>
                    <a:pt x="74" y="20"/>
                  </a:cubicBezTo>
                  <a:cubicBezTo>
                    <a:pt x="81" y="33"/>
                    <a:pt x="81" y="49"/>
                    <a:pt x="72" y="61"/>
                  </a:cubicBezTo>
                  <a:cubicBezTo>
                    <a:pt x="62" y="75"/>
                    <a:pt x="43" y="79"/>
                    <a:pt x="27" y="74"/>
                  </a:cubicBezTo>
                  <a:cubicBezTo>
                    <a:pt x="11" y="68"/>
                    <a:pt x="0" y="52"/>
                    <a:pt x="3" y="35"/>
                  </a:cubicBezTo>
                  <a:cubicBezTo>
                    <a:pt x="5" y="17"/>
                    <a:pt x="20" y="3"/>
                    <a:pt x="37"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45" name="Freeform 173"/>
            <p:cNvSpPr>
              <a:spLocks/>
            </p:cNvSpPr>
            <p:nvPr/>
          </p:nvSpPr>
          <p:spPr bwMode="auto">
            <a:xfrm>
              <a:off x="-1282" y="9222"/>
              <a:ext cx="180" cy="179"/>
            </a:xfrm>
            <a:custGeom>
              <a:avLst/>
              <a:gdLst/>
              <a:ahLst/>
              <a:cxnLst>
                <a:cxn ang="0">
                  <a:pos x="36" y="1"/>
                </a:cxn>
                <a:cxn ang="0">
                  <a:pos x="74" y="30"/>
                </a:cxn>
                <a:cxn ang="0">
                  <a:pos x="60" y="63"/>
                </a:cxn>
                <a:cxn ang="0">
                  <a:pos x="6" y="45"/>
                </a:cxn>
                <a:cxn ang="0">
                  <a:pos x="36" y="1"/>
                </a:cxn>
              </a:cxnLst>
              <a:rect l="0" t="0" r="r" b="b"/>
              <a:pathLst>
                <a:path w="76" h="76">
                  <a:moveTo>
                    <a:pt x="36" y="1"/>
                  </a:moveTo>
                  <a:cubicBezTo>
                    <a:pt x="53" y="0"/>
                    <a:pt x="72" y="13"/>
                    <a:pt x="74" y="30"/>
                  </a:cubicBezTo>
                  <a:cubicBezTo>
                    <a:pt x="76" y="43"/>
                    <a:pt x="71" y="56"/>
                    <a:pt x="60" y="63"/>
                  </a:cubicBezTo>
                  <a:cubicBezTo>
                    <a:pt x="41" y="76"/>
                    <a:pt x="12" y="68"/>
                    <a:pt x="6" y="45"/>
                  </a:cubicBezTo>
                  <a:cubicBezTo>
                    <a:pt x="0" y="24"/>
                    <a:pt x="14" y="3"/>
                    <a:pt x="36"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46" name="Freeform 174"/>
            <p:cNvSpPr>
              <a:spLocks/>
            </p:cNvSpPr>
            <p:nvPr/>
          </p:nvSpPr>
          <p:spPr bwMode="auto">
            <a:xfrm>
              <a:off x="3948" y="9222"/>
              <a:ext cx="172" cy="177"/>
            </a:xfrm>
            <a:custGeom>
              <a:avLst/>
              <a:gdLst/>
              <a:ahLst/>
              <a:cxnLst>
                <a:cxn ang="0">
                  <a:pos x="34" y="1"/>
                </a:cxn>
                <a:cxn ang="0">
                  <a:pos x="72" y="29"/>
                </a:cxn>
                <a:cxn ang="0">
                  <a:pos x="58" y="63"/>
                </a:cxn>
                <a:cxn ang="0">
                  <a:pos x="3" y="46"/>
                </a:cxn>
                <a:cxn ang="0">
                  <a:pos x="6" y="18"/>
                </a:cxn>
                <a:cxn ang="0">
                  <a:pos x="34" y="1"/>
                </a:cxn>
              </a:cxnLst>
              <a:rect l="0" t="0" r="r" b="b"/>
              <a:pathLst>
                <a:path w="73" h="75">
                  <a:moveTo>
                    <a:pt x="34" y="1"/>
                  </a:moveTo>
                  <a:cubicBezTo>
                    <a:pt x="52" y="0"/>
                    <a:pt x="69" y="11"/>
                    <a:pt x="72" y="29"/>
                  </a:cubicBezTo>
                  <a:cubicBezTo>
                    <a:pt x="73" y="42"/>
                    <a:pt x="69" y="55"/>
                    <a:pt x="58" y="63"/>
                  </a:cubicBezTo>
                  <a:cubicBezTo>
                    <a:pt x="40" y="75"/>
                    <a:pt x="11" y="68"/>
                    <a:pt x="3" y="46"/>
                  </a:cubicBezTo>
                  <a:cubicBezTo>
                    <a:pt x="0" y="37"/>
                    <a:pt x="1" y="26"/>
                    <a:pt x="6" y="18"/>
                  </a:cubicBezTo>
                  <a:cubicBezTo>
                    <a:pt x="12" y="8"/>
                    <a:pt x="23" y="2"/>
                    <a:pt x="34"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47" name="Freeform 175"/>
            <p:cNvSpPr>
              <a:spLocks/>
            </p:cNvSpPr>
            <p:nvPr/>
          </p:nvSpPr>
          <p:spPr bwMode="auto">
            <a:xfrm>
              <a:off x="-810" y="9236"/>
              <a:ext cx="142" cy="146"/>
            </a:xfrm>
            <a:custGeom>
              <a:avLst/>
              <a:gdLst/>
              <a:ahLst/>
              <a:cxnLst>
                <a:cxn ang="0">
                  <a:pos x="29" y="0"/>
                </a:cxn>
                <a:cxn ang="0">
                  <a:pos x="54" y="9"/>
                </a:cxn>
                <a:cxn ang="0">
                  <a:pos x="60" y="27"/>
                </a:cxn>
                <a:cxn ang="0">
                  <a:pos x="40" y="58"/>
                </a:cxn>
                <a:cxn ang="0">
                  <a:pos x="6" y="46"/>
                </a:cxn>
                <a:cxn ang="0">
                  <a:pos x="7" y="12"/>
                </a:cxn>
                <a:cxn ang="0">
                  <a:pos x="29" y="0"/>
                </a:cxn>
              </a:cxnLst>
              <a:rect l="0" t="0" r="r" b="b"/>
              <a:pathLst>
                <a:path w="60" h="62">
                  <a:moveTo>
                    <a:pt x="29" y="0"/>
                  </a:moveTo>
                  <a:cubicBezTo>
                    <a:pt x="39" y="0"/>
                    <a:pt x="48" y="1"/>
                    <a:pt x="54" y="9"/>
                  </a:cubicBezTo>
                  <a:cubicBezTo>
                    <a:pt x="58" y="14"/>
                    <a:pt x="60" y="20"/>
                    <a:pt x="60" y="27"/>
                  </a:cubicBezTo>
                  <a:cubicBezTo>
                    <a:pt x="60" y="40"/>
                    <a:pt x="53" y="53"/>
                    <a:pt x="40" y="58"/>
                  </a:cubicBezTo>
                  <a:cubicBezTo>
                    <a:pt x="28" y="62"/>
                    <a:pt x="13" y="57"/>
                    <a:pt x="6" y="46"/>
                  </a:cubicBezTo>
                  <a:cubicBezTo>
                    <a:pt x="0" y="36"/>
                    <a:pt x="0" y="22"/>
                    <a:pt x="7" y="12"/>
                  </a:cubicBezTo>
                  <a:cubicBezTo>
                    <a:pt x="12" y="5"/>
                    <a:pt x="20" y="1"/>
                    <a:pt x="29" y="0"/>
                  </a:cubicBezTo>
                </a:path>
              </a:pathLst>
            </a:custGeom>
            <a:grpFill/>
            <a:ln w="9525" cap="flat" cmpd="sng">
              <a:noFill/>
              <a:prstDash val="solid"/>
              <a:round/>
              <a:headEnd type="none" w="med" len="med"/>
              <a:tailEnd type="none" w="med" len="med"/>
            </a:ln>
            <a:effectLst/>
          </p:spPr>
          <p:txBody>
            <a:bodyPr/>
            <a:lstStyle/>
            <a:p>
              <a:endParaRPr lang="en-US"/>
            </a:p>
          </p:txBody>
        </p:sp>
        <p:sp>
          <p:nvSpPr>
            <p:cNvPr id="284848" name="Freeform 176"/>
            <p:cNvSpPr>
              <a:spLocks/>
            </p:cNvSpPr>
            <p:nvPr/>
          </p:nvSpPr>
          <p:spPr bwMode="auto">
            <a:xfrm>
              <a:off x="-580" y="9233"/>
              <a:ext cx="146" cy="145"/>
            </a:xfrm>
            <a:custGeom>
              <a:avLst/>
              <a:gdLst/>
              <a:ahLst/>
              <a:cxnLst>
                <a:cxn ang="0">
                  <a:pos x="26" y="2"/>
                </a:cxn>
                <a:cxn ang="0">
                  <a:pos x="60" y="34"/>
                </a:cxn>
                <a:cxn ang="0">
                  <a:pos x="27" y="60"/>
                </a:cxn>
                <a:cxn ang="0">
                  <a:pos x="2" y="36"/>
                </a:cxn>
                <a:cxn ang="0">
                  <a:pos x="17" y="5"/>
                </a:cxn>
                <a:cxn ang="0">
                  <a:pos x="26" y="2"/>
                </a:cxn>
              </a:cxnLst>
              <a:rect l="0" t="0" r="r" b="b"/>
              <a:pathLst>
                <a:path w="62" h="61">
                  <a:moveTo>
                    <a:pt x="26" y="2"/>
                  </a:moveTo>
                  <a:cubicBezTo>
                    <a:pt x="45" y="0"/>
                    <a:pt x="62" y="13"/>
                    <a:pt x="60" y="34"/>
                  </a:cubicBezTo>
                  <a:cubicBezTo>
                    <a:pt x="58" y="50"/>
                    <a:pt x="43" y="61"/>
                    <a:pt x="27" y="60"/>
                  </a:cubicBezTo>
                  <a:cubicBezTo>
                    <a:pt x="14" y="59"/>
                    <a:pt x="4" y="49"/>
                    <a:pt x="2" y="36"/>
                  </a:cubicBezTo>
                  <a:cubicBezTo>
                    <a:pt x="0" y="23"/>
                    <a:pt x="6" y="10"/>
                    <a:pt x="17" y="5"/>
                  </a:cubicBezTo>
                  <a:cubicBezTo>
                    <a:pt x="20" y="3"/>
                    <a:pt x="23" y="3"/>
                    <a:pt x="2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49" name="Freeform 177"/>
            <p:cNvSpPr>
              <a:spLocks/>
            </p:cNvSpPr>
            <p:nvPr/>
          </p:nvSpPr>
          <p:spPr bwMode="auto">
            <a:xfrm>
              <a:off x="-1034" y="9231"/>
              <a:ext cx="144" cy="149"/>
            </a:xfrm>
            <a:custGeom>
              <a:avLst/>
              <a:gdLst/>
              <a:ahLst/>
              <a:cxnLst>
                <a:cxn ang="0">
                  <a:pos x="22" y="4"/>
                </a:cxn>
                <a:cxn ang="0">
                  <a:pos x="59" y="27"/>
                </a:cxn>
                <a:cxn ang="0">
                  <a:pos x="37" y="59"/>
                </a:cxn>
                <a:cxn ang="0">
                  <a:pos x="4" y="43"/>
                </a:cxn>
                <a:cxn ang="0">
                  <a:pos x="3" y="20"/>
                </a:cxn>
                <a:cxn ang="0">
                  <a:pos x="22" y="4"/>
                </a:cxn>
              </a:cxnLst>
              <a:rect l="0" t="0" r="r" b="b"/>
              <a:pathLst>
                <a:path w="61" h="63">
                  <a:moveTo>
                    <a:pt x="22" y="4"/>
                  </a:moveTo>
                  <a:cubicBezTo>
                    <a:pt x="38" y="0"/>
                    <a:pt x="57" y="10"/>
                    <a:pt x="59" y="27"/>
                  </a:cubicBezTo>
                  <a:cubicBezTo>
                    <a:pt x="61" y="41"/>
                    <a:pt x="51" y="55"/>
                    <a:pt x="37" y="59"/>
                  </a:cubicBezTo>
                  <a:cubicBezTo>
                    <a:pt x="23" y="63"/>
                    <a:pt x="10" y="56"/>
                    <a:pt x="4" y="43"/>
                  </a:cubicBezTo>
                  <a:cubicBezTo>
                    <a:pt x="1" y="36"/>
                    <a:pt x="0" y="27"/>
                    <a:pt x="3" y="20"/>
                  </a:cubicBezTo>
                  <a:cubicBezTo>
                    <a:pt x="7" y="13"/>
                    <a:pt x="15" y="6"/>
                    <a:pt x="22"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50" name="Freeform 178"/>
            <p:cNvSpPr>
              <a:spLocks/>
            </p:cNvSpPr>
            <p:nvPr/>
          </p:nvSpPr>
          <p:spPr bwMode="auto">
            <a:xfrm>
              <a:off x="-1936" y="9245"/>
              <a:ext cx="130" cy="116"/>
            </a:xfrm>
            <a:custGeom>
              <a:avLst/>
              <a:gdLst/>
              <a:ahLst/>
              <a:cxnLst>
                <a:cxn ang="0">
                  <a:pos x="25" y="2"/>
                </a:cxn>
                <a:cxn ang="0">
                  <a:pos x="52" y="30"/>
                </a:cxn>
                <a:cxn ang="0">
                  <a:pos x="31" y="48"/>
                </a:cxn>
                <a:cxn ang="0">
                  <a:pos x="7" y="35"/>
                </a:cxn>
                <a:cxn ang="0">
                  <a:pos x="25" y="2"/>
                </a:cxn>
              </a:cxnLst>
              <a:rect l="0" t="0" r="r" b="b"/>
              <a:pathLst>
                <a:path w="55" h="49">
                  <a:moveTo>
                    <a:pt x="25" y="2"/>
                  </a:moveTo>
                  <a:cubicBezTo>
                    <a:pt x="41" y="0"/>
                    <a:pt x="55" y="14"/>
                    <a:pt x="52" y="30"/>
                  </a:cubicBezTo>
                  <a:cubicBezTo>
                    <a:pt x="50" y="41"/>
                    <a:pt x="41" y="47"/>
                    <a:pt x="31" y="48"/>
                  </a:cubicBezTo>
                  <a:cubicBezTo>
                    <a:pt x="21" y="49"/>
                    <a:pt x="11" y="44"/>
                    <a:pt x="7" y="35"/>
                  </a:cubicBezTo>
                  <a:cubicBezTo>
                    <a:pt x="0" y="20"/>
                    <a:pt x="10" y="4"/>
                    <a:pt x="25"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51" name="Freeform 179"/>
            <p:cNvSpPr>
              <a:spLocks/>
            </p:cNvSpPr>
            <p:nvPr/>
          </p:nvSpPr>
          <p:spPr bwMode="auto">
            <a:xfrm>
              <a:off x="-349" y="9245"/>
              <a:ext cx="130" cy="114"/>
            </a:xfrm>
            <a:custGeom>
              <a:avLst/>
              <a:gdLst/>
              <a:ahLst/>
              <a:cxnLst>
                <a:cxn ang="0">
                  <a:pos x="26" y="2"/>
                </a:cxn>
                <a:cxn ang="0">
                  <a:pos x="51" y="31"/>
                </a:cxn>
                <a:cxn ang="0">
                  <a:pos x="29" y="48"/>
                </a:cxn>
                <a:cxn ang="0">
                  <a:pos x="6" y="34"/>
                </a:cxn>
                <a:cxn ang="0">
                  <a:pos x="26" y="2"/>
                </a:cxn>
              </a:cxnLst>
              <a:rect l="0" t="0" r="r" b="b"/>
              <a:pathLst>
                <a:path w="55" h="48">
                  <a:moveTo>
                    <a:pt x="26" y="2"/>
                  </a:moveTo>
                  <a:cubicBezTo>
                    <a:pt x="42" y="0"/>
                    <a:pt x="55" y="15"/>
                    <a:pt x="51" y="31"/>
                  </a:cubicBezTo>
                  <a:cubicBezTo>
                    <a:pt x="49" y="41"/>
                    <a:pt x="40" y="48"/>
                    <a:pt x="29" y="48"/>
                  </a:cubicBezTo>
                  <a:cubicBezTo>
                    <a:pt x="20" y="48"/>
                    <a:pt x="9" y="43"/>
                    <a:pt x="6" y="34"/>
                  </a:cubicBezTo>
                  <a:cubicBezTo>
                    <a:pt x="0" y="19"/>
                    <a:pt x="10" y="4"/>
                    <a:pt x="2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52" name="Freeform 180"/>
            <p:cNvSpPr>
              <a:spLocks/>
            </p:cNvSpPr>
            <p:nvPr/>
          </p:nvSpPr>
          <p:spPr bwMode="auto">
            <a:xfrm>
              <a:off x="1704" y="9252"/>
              <a:ext cx="113" cy="104"/>
            </a:xfrm>
            <a:custGeom>
              <a:avLst/>
              <a:gdLst/>
              <a:ahLst/>
              <a:cxnLst>
                <a:cxn ang="0">
                  <a:pos x="23" y="1"/>
                </a:cxn>
                <a:cxn ang="0">
                  <a:pos x="44" y="29"/>
                </a:cxn>
                <a:cxn ang="0">
                  <a:pos x="21" y="43"/>
                </a:cxn>
                <a:cxn ang="0">
                  <a:pos x="1" y="25"/>
                </a:cxn>
                <a:cxn ang="0">
                  <a:pos x="4" y="10"/>
                </a:cxn>
                <a:cxn ang="0">
                  <a:pos x="23" y="1"/>
                </a:cxn>
              </a:cxnLst>
              <a:rect l="0" t="0" r="r" b="b"/>
              <a:pathLst>
                <a:path w="48" h="44">
                  <a:moveTo>
                    <a:pt x="23" y="1"/>
                  </a:moveTo>
                  <a:cubicBezTo>
                    <a:pt x="38" y="0"/>
                    <a:pt x="48" y="14"/>
                    <a:pt x="44" y="29"/>
                  </a:cubicBezTo>
                  <a:cubicBezTo>
                    <a:pt x="41" y="39"/>
                    <a:pt x="31" y="44"/>
                    <a:pt x="21" y="43"/>
                  </a:cubicBezTo>
                  <a:cubicBezTo>
                    <a:pt x="11" y="41"/>
                    <a:pt x="2" y="35"/>
                    <a:pt x="1" y="25"/>
                  </a:cubicBezTo>
                  <a:cubicBezTo>
                    <a:pt x="0" y="20"/>
                    <a:pt x="1" y="14"/>
                    <a:pt x="4" y="10"/>
                  </a:cubicBezTo>
                  <a:cubicBezTo>
                    <a:pt x="7" y="4"/>
                    <a:pt x="16" y="2"/>
                    <a:pt x="23"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53" name="Freeform 181"/>
            <p:cNvSpPr>
              <a:spLocks/>
            </p:cNvSpPr>
            <p:nvPr/>
          </p:nvSpPr>
          <p:spPr bwMode="auto">
            <a:xfrm>
              <a:off x="4888" y="9252"/>
              <a:ext cx="111" cy="107"/>
            </a:xfrm>
            <a:custGeom>
              <a:avLst/>
              <a:gdLst/>
              <a:ahLst/>
              <a:cxnLst>
                <a:cxn ang="0">
                  <a:pos x="22" y="1"/>
                </a:cxn>
                <a:cxn ang="0">
                  <a:pos x="46" y="21"/>
                </a:cxn>
                <a:cxn ang="0">
                  <a:pos x="24" y="44"/>
                </a:cxn>
                <a:cxn ang="0">
                  <a:pos x="8" y="39"/>
                </a:cxn>
                <a:cxn ang="0">
                  <a:pos x="1" y="24"/>
                </a:cxn>
                <a:cxn ang="0">
                  <a:pos x="5" y="8"/>
                </a:cxn>
                <a:cxn ang="0">
                  <a:pos x="22" y="1"/>
                </a:cxn>
              </a:cxnLst>
              <a:rect l="0" t="0" r="r" b="b"/>
              <a:pathLst>
                <a:path w="47" h="45">
                  <a:moveTo>
                    <a:pt x="22" y="1"/>
                  </a:moveTo>
                  <a:cubicBezTo>
                    <a:pt x="34" y="0"/>
                    <a:pt x="45" y="9"/>
                    <a:pt x="46" y="21"/>
                  </a:cubicBezTo>
                  <a:cubicBezTo>
                    <a:pt x="47" y="34"/>
                    <a:pt x="37" y="42"/>
                    <a:pt x="24" y="44"/>
                  </a:cubicBezTo>
                  <a:cubicBezTo>
                    <a:pt x="19" y="45"/>
                    <a:pt x="12" y="44"/>
                    <a:pt x="8" y="39"/>
                  </a:cubicBezTo>
                  <a:cubicBezTo>
                    <a:pt x="4" y="35"/>
                    <a:pt x="2" y="29"/>
                    <a:pt x="1" y="24"/>
                  </a:cubicBezTo>
                  <a:cubicBezTo>
                    <a:pt x="0" y="18"/>
                    <a:pt x="1" y="12"/>
                    <a:pt x="5" y="8"/>
                  </a:cubicBezTo>
                  <a:cubicBezTo>
                    <a:pt x="9" y="3"/>
                    <a:pt x="16" y="2"/>
                    <a:pt x="22"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54" name="Freeform 182"/>
            <p:cNvSpPr>
              <a:spLocks/>
            </p:cNvSpPr>
            <p:nvPr/>
          </p:nvSpPr>
          <p:spPr bwMode="auto">
            <a:xfrm>
              <a:off x="-4428" y="9252"/>
              <a:ext cx="108" cy="102"/>
            </a:xfrm>
            <a:custGeom>
              <a:avLst/>
              <a:gdLst/>
              <a:ahLst/>
              <a:cxnLst>
                <a:cxn ang="0">
                  <a:pos x="17" y="2"/>
                </a:cxn>
                <a:cxn ang="0">
                  <a:pos x="41" y="9"/>
                </a:cxn>
                <a:cxn ang="0">
                  <a:pos x="45" y="26"/>
                </a:cxn>
                <a:cxn ang="0">
                  <a:pos x="27" y="42"/>
                </a:cxn>
                <a:cxn ang="0">
                  <a:pos x="3" y="33"/>
                </a:cxn>
                <a:cxn ang="0">
                  <a:pos x="1" y="20"/>
                </a:cxn>
                <a:cxn ang="0">
                  <a:pos x="16" y="3"/>
                </a:cxn>
                <a:cxn ang="0">
                  <a:pos x="17" y="2"/>
                </a:cxn>
              </a:cxnLst>
              <a:rect l="0" t="0" r="r" b="b"/>
              <a:pathLst>
                <a:path w="46" h="43">
                  <a:moveTo>
                    <a:pt x="17" y="2"/>
                  </a:moveTo>
                  <a:cubicBezTo>
                    <a:pt x="26" y="0"/>
                    <a:pt x="36" y="2"/>
                    <a:pt x="41" y="9"/>
                  </a:cubicBezTo>
                  <a:cubicBezTo>
                    <a:pt x="44" y="14"/>
                    <a:pt x="46" y="20"/>
                    <a:pt x="45" y="26"/>
                  </a:cubicBezTo>
                  <a:cubicBezTo>
                    <a:pt x="44" y="35"/>
                    <a:pt x="36" y="40"/>
                    <a:pt x="27" y="42"/>
                  </a:cubicBezTo>
                  <a:cubicBezTo>
                    <a:pt x="19" y="43"/>
                    <a:pt x="8" y="41"/>
                    <a:pt x="3" y="33"/>
                  </a:cubicBezTo>
                  <a:cubicBezTo>
                    <a:pt x="1" y="29"/>
                    <a:pt x="0" y="24"/>
                    <a:pt x="1" y="20"/>
                  </a:cubicBezTo>
                  <a:cubicBezTo>
                    <a:pt x="2" y="11"/>
                    <a:pt x="8" y="5"/>
                    <a:pt x="16" y="3"/>
                  </a:cubicBezTo>
                  <a:cubicBezTo>
                    <a:pt x="17" y="3"/>
                    <a:pt x="17" y="2"/>
                    <a:pt x="1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55" name="Freeform 183"/>
            <p:cNvSpPr>
              <a:spLocks/>
            </p:cNvSpPr>
            <p:nvPr/>
          </p:nvSpPr>
          <p:spPr bwMode="auto">
            <a:xfrm>
              <a:off x="-3533" y="9243"/>
              <a:ext cx="132" cy="118"/>
            </a:xfrm>
            <a:custGeom>
              <a:avLst/>
              <a:gdLst/>
              <a:ahLst/>
              <a:cxnLst>
                <a:cxn ang="0">
                  <a:pos x="23" y="7"/>
                </a:cxn>
                <a:cxn ang="0">
                  <a:pos x="25" y="46"/>
                </a:cxn>
                <a:cxn ang="0">
                  <a:pos x="23" y="7"/>
                </a:cxn>
              </a:cxnLst>
              <a:rect l="0" t="0" r="r" b="b"/>
              <a:pathLst>
                <a:path w="56" h="50">
                  <a:moveTo>
                    <a:pt x="23" y="7"/>
                  </a:moveTo>
                  <a:cubicBezTo>
                    <a:pt x="56" y="0"/>
                    <a:pt x="54" y="50"/>
                    <a:pt x="25" y="46"/>
                  </a:cubicBezTo>
                  <a:cubicBezTo>
                    <a:pt x="6" y="44"/>
                    <a:pt x="0" y="13"/>
                    <a:pt x="23"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56" name="Freeform 184"/>
            <p:cNvSpPr>
              <a:spLocks/>
            </p:cNvSpPr>
            <p:nvPr/>
          </p:nvSpPr>
          <p:spPr bwMode="auto">
            <a:xfrm>
              <a:off x="5112" y="9259"/>
              <a:ext cx="107" cy="97"/>
            </a:xfrm>
            <a:custGeom>
              <a:avLst/>
              <a:gdLst/>
              <a:ahLst/>
              <a:cxnLst>
                <a:cxn ang="0">
                  <a:pos x="21" y="1"/>
                </a:cxn>
                <a:cxn ang="0">
                  <a:pos x="39" y="6"/>
                </a:cxn>
                <a:cxn ang="0">
                  <a:pos x="43" y="23"/>
                </a:cxn>
                <a:cxn ang="0">
                  <a:pos x="17" y="37"/>
                </a:cxn>
                <a:cxn ang="0">
                  <a:pos x="21" y="1"/>
                </a:cxn>
              </a:cxnLst>
              <a:rect l="0" t="0" r="r" b="b"/>
              <a:pathLst>
                <a:path w="45" h="41">
                  <a:moveTo>
                    <a:pt x="21" y="1"/>
                  </a:moveTo>
                  <a:cubicBezTo>
                    <a:pt x="27" y="0"/>
                    <a:pt x="35" y="1"/>
                    <a:pt x="39" y="6"/>
                  </a:cubicBezTo>
                  <a:cubicBezTo>
                    <a:pt x="44" y="10"/>
                    <a:pt x="45" y="17"/>
                    <a:pt x="43" y="23"/>
                  </a:cubicBezTo>
                  <a:cubicBezTo>
                    <a:pt x="40" y="34"/>
                    <a:pt x="28" y="41"/>
                    <a:pt x="17" y="37"/>
                  </a:cubicBezTo>
                  <a:cubicBezTo>
                    <a:pt x="0" y="31"/>
                    <a:pt x="3" y="4"/>
                    <a:pt x="21"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57" name="Freeform 185"/>
            <p:cNvSpPr>
              <a:spLocks/>
            </p:cNvSpPr>
            <p:nvPr/>
          </p:nvSpPr>
          <p:spPr bwMode="auto">
            <a:xfrm>
              <a:off x="7158" y="9245"/>
              <a:ext cx="116" cy="118"/>
            </a:xfrm>
            <a:custGeom>
              <a:avLst/>
              <a:gdLst/>
              <a:ahLst/>
              <a:cxnLst>
                <a:cxn ang="0">
                  <a:pos x="16" y="9"/>
                </a:cxn>
                <a:cxn ang="0">
                  <a:pos x="16" y="42"/>
                </a:cxn>
                <a:cxn ang="0">
                  <a:pos x="16" y="9"/>
                </a:cxn>
              </a:cxnLst>
              <a:rect l="0" t="0" r="r" b="b"/>
              <a:pathLst>
                <a:path w="49" h="50">
                  <a:moveTo>
                    <a:pt x="16" y="9"/>
                  </a:moveTo>
                  <a:cubicBezTo>
                    <a:pt x="49" y="0"/>
                    <a:pt x="45" y="50"/>
                    <a:pt x="16" y="42"/>
                  </a:cubicBezTo>
                  <a:cubicBezTo>
                    <a:pt x="0" y="38"/>
                    <a:pt x="2" y="13"/>
                    <a:pt x="16"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58" name="Freeform 186"/>
            <p:cNvSpPr>
              <a:spLocks/>
            </p:cNvSpPr>
            <p:nvPr/>
          </p:nvSpPr>
          <p:spPr bwMode="auto">
            <a:xfrm>
              <a:off x="8084" y="9271"/>
              <a:ext cx="66" cy="64"/>
            </a:xfrm>
            <a:custGeom>
              <a:avLst/>
              <a:gdLst/>
              <a:ahLst/>
              <a:cxnLst>
                <a:cxn ang="0">
                  <a:pos x="11" y="1"/>
                </a:cxn>
                <a:cxn ang="0">
                  <a:pos x="28" y="14"/>
                </a:cxn>
                <a:cxn ang="0">
                  <a:pos x="16" y="27"/>
                </a:cxn>
                <a:cxn ang="0">
                  <a:pos x="2" y="19"/>
                </a:cxn>
                <a:cxn ang="0">
                  <a:pos x="1" y="10"/>
                </a:cxn>
                <a:cxn ang="0">
                  <a:pos x="11" y="1"/>
                </a:cxn>
              </a:cxnLst>
              <a:rect l="0" t="0" r="r" b="b"/>
              <a:pathLst>
                <a:path w="28" h="27">
                  <a:moveTo>
                    <a:pt x="11" y="1"/>
                  </a:moveTo>
                  <a:cubicBezTo>
                    <a:pt x="19" y="0"/>
                    <a:pt x="28" y="6"/>
                    <a:pt x="28" y="14"/>
                  </a:cubicBezTo>
                  <a:cubicBezTo>
                    <a:pt x="28" y="21"/>
                    <a:pt x="23" y="27"/>
                    <a:pt x="16" y="27"/>
                  </a:cubicBezTo>
                  <a:cubicBezTo>
                    <a:pt x="11" y="27"/>
                    <a:pt x="5" y="24"/>
                    <a:pt x="2" y="19"/>
                  </a:cubicBezTo>
                  <a:cubicBezTo>
                    <a:pt x="0" y="16"/>
                    <a:pt x="0" y="13"/>
                    <a:pt x="1" y="10"/>
                  </a:cubicBezTo>
                  <a:cubicBezTo>
                    <a:pt x="2" y="5"/>
                    <a:pt x="6" y="3"/>
                    <a:pt x="11"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59" name="Freeform 187"/>
            <p:cNvSpPr>
              <a:spLocks/>
            </p:cNvSpPr>
            <p:nvPr/>
          </p:nvSpPr>
          <p:spPr bwMode="auto">
            <a:xfrm>
              <a:off x="8301" y="9267"/>
              <a:ext cx="81" cy="63"/>
            </a:xfrm>
            <a:custGeom>
              <a:avLst/>
              <a:gdLst/>
              <a:ahLst/>
              <a:cxnLst>
                <a:cxn ang="0">
                  <a:pos x="15" y="6"/>
                </a:cxn>
                <a:cxn ang="0">
                  <a:pos x="18" y="27"/>
                </a:cxn>
                <a:cxn ang="0">
                  <a:pos x="15" y="6"/>
                </a:cxn>
              </a:cxnLst>
              <a:rect l="0" t="0" r="r" b="b"/>
              <a:pathLst>
                <a:path w="34" h="27">
                  <a:moveTo>
                    <a:pt x="15" y="6"/>
                  </a:moveTo>
                  <a:cubicBezTo>
                    <a:pt x="34" y="0"/>
                    <a:pt x="31" y="27"/>
                    <a:pt x="18" y="27"/>
                  </a:cubicBezTo>
                  <a:cubicBezTo>
                    <a:pt x="9" y="27"/>
                    <a:pt x="0" y="10"/>
                    <a:pt x="15"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60" name="Freeform 188"/>
            <p:cNvSpPr>
              <a:spLocks/>
            </p:cNvSpPr>
            <p:nvPr/>
          </p:nvSpPr>
          <p:spPr bwMode="auto">
            <a:xfrm>
              <a:off x="-2144" y="9274"/>
              <a:ext cx="85" cy="75"/>
            </a:xfrm>
            <a:custGeom>
              <a:avLst/>
              <a:gdLst/>
              <a:ahLst/>
              <a:cxnLst>
                <a:cxn ang="0">
                  <a:pos x="17" y="4"/>
                </a:cxn>
                <a:cxn ang="0">
                  <a:pos x="28" y="21"/>
                </a:cxn>
                <a:cxn ang="0">
                  <a:pos x="17" y="4"/>
                </a:cxn>
              </a:cxnLst>
              <a:rect l="0" t="0" r="r" b="b"/>
              <a:pathLst>
                <a:path w="36" h="32">
                  <a:moveTo>
                    <a:pt x="17" y="4"/>
                  </a:moveTo>
                  <a:cubicBezTo>
                    <a:pt x="29" y="0"/>
                    <a:pt x="36" y="14"/>
                    <a:pt x="28" y="21"/>
                  </a:cubicBezTo>
                  <a:cubicBezTo>
                    <a:pt x="18" y="32"/>
                    <a:pt x="0" y="9"/>
                    <a:pt x="17" y="4"/>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61" name="Freeform 189"/>
            <p:cNvSpPr>
              <a:spLocks/>
            </p:cNvSpPr>
            <p:nvPr/>
          </p:nvSpPr>
          <p:spPr bwMode="auto">
            <a:xfrm>
              <a:off x="-84" y="9267"/>
              <a:ext cx="73" cy="87"/>
            </a:xfrm>
            <a:custGeom>
              <a:avLst/>
              <a:gdLst/>
              <a:ahLst/>
              <a:cxnLst>
                <a:cxn ang="0">
                  <a:pos x="9" y="8"/>
                </a:cxn>
                <a:cxn ang="0">
                  <a:pos x="5" y="23"/>
                </a:cxn>
                <a:cxn ang="0">
                  <a:pos x="9" y="8"/>
                </a:cxn>
              </a:cxnLst>
              <a:rect l="0" t="0" r="r" b="b"/>
              <a:pathLst>
                <a:path w="31" h="37">
                  <a:moveTo>
                    <a:pt x="9" y="8"/>
                  </a:moveTo>
                  <a:cubicBezTo>
                    <a:pt x="31" y="0"/>
                    <a:pt x="19" y="37"/>
                    <a:pt x="5" y="23"/>
                  </a:cubicBezTo>
                  <a:cubicBezTo>
                    <a:pt x="0" y="17"/>
                    <a:pt x="2" y="10"/>
                    <a:pt x="9"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62" name="Freeform 190"/>
            <p:cNvSpPr>
              <a:spLocks/>
            </p:cNvSpPr>
            <p:nvPr/>
          </p:nvSpPr>
          <p:spPr bwMode="auto">
            <a:xfrm>
              <a:off x="-1525" y="9401"/>
              <a:ext cx="668" cy="260"/>
            </a:xfrm>
            <a:custGeom>
              <a:avLst/>
              <a:gdLst/>
              <a:ahLst/>
              <a:cxnLst>
                <a:cxn ang="0">
                  <a:pos x="130" y="3"/>
                </a:cxn>
                <a:cxn ang="0">
                  <a:pos x="178" y="16"/>
                </a:cxn>
                <a:cxn ang="0">
                  <a:pos x="191" y="37"/>
                </a:cxn>
                <a:cxn ang="0">
                  <a:pos x="194" y="48"/>
                </a:cxn>
                <a:cxn ang="0">
                  <a:pos x="196" y="49"/>
                </a:cxn>
                <a:cxn ang="0">
                  <a:pos x="198" y="40"/>
                </a:cxn>
                <a:cxn ang="0">
                  <a:pos x="202" y="33"/>
                </a:cxn>
                <a:cxn ang="0">
                  <a:pos x="222" y="17"/>
                </a:cxn>
                <a:cxn ang="0">
                  <a:pos x="270" y="27"/>
                </a:cxn>
                <a:cxn ang="0">
                  <a:pos x="277" y="73"/>
                </a:cxn>
                <a:cxn ang="0">
                  <a:pos x="250" y="94"/>
                </a:cxn>
                <a:cxn ang="0">
                  <a:pos x="197" y="62"/>
                </a:cxn>
                <a:cxn ang="0">
                  <a:pos x="197" y="60"/>
                </a:cxn>
                <a:cxn ang="0">
                  <a:pos x="194" y="68"/>
                </a:cxn>
                <a:cxn ang="0">
                  <a:pos x="182" y="88"/>
                </a:cxn>
                <a:cxn ang="0">
                  <a:pos x="138" y="108"/>
                </a:cxn>
                <a:cxn ang="0">
                  <a:pos x="97" y="83"/>
                </a:cxn>
                <a:cxn ang="0">
                  <a:pos x="92" y="73"/>
                </a:cxn>
                <a:cxn ang="0">
                  <a:pos x="89" y="65"/>
                </a:cxn>
                <a:cxn ang="0">
                  <a:pos x="86" y="69"/>
                </a:cxn>
                <a:cxn ang="0">
                  <a:pos x="84" y="74"/>
                </a:cxn>
                <a:cxn ang="0">
                  <a:pos x="85" y="73"/>
                </a:cxn>
                <a:cxn ang="0">
                  <a:pos x="43" y="98"/>
                </a:cxn>
                <a:cxn ang="0">
                  <a:pos x="5" y="69"/>
                </a:cxn>
                <a:cxn ang="0">
                  <a:pos x="18" y="22"/>
                </a:cxn>
                <a:cxn ang="0">
                  <a:pos x="68" y="17"/>
                </a:cxn>
                <a:cxn ang="0">
                  <a:pos x="85" y="36"/>
                </a:cxn>
                <a:cxn ang="0">
                  <a:pos x="85" y="36"/>
                </a:cxn>
                <a:cxn ang="0">
                  <a:pos x="88" y="45"/>
                </a:cxn>
                <a:cxn ang="0">
                  <a:pos x="94" y="32"/>
                </a:cxn>
                <a:cxn ang="0">
                  <a:pos x="106" y="16"/>
                </a:cxn>
                <a:cxn ang="0">
                  <a:pos x="130" y="3"/>
                </a:cxn>
              </a:cxnLst>
              <a:rect l="0" t="0" r="r" b="b"/>
              <a:pathLst>
                <a:path w="283" h="110">
                  <a:moveTo>
                    <a:pt x="130" y="3"/>
                  </a:moveTo>
                  <a:cubicBezTo>
                    <a:pt x="147" y="0"/>
                    <a:pt x="166" y="3"/>
                    <a:pt x="178" y="16"/>
                  </a:cubicBezTo>
                  <a:cubicBezTo>
                    <a:pt x="184" y="22"/>
                    <a:pt x="188" y="29"/>
                    <a:pt x="191" y="37"/>
                  </a:cubicBezTo>
                  <a:cubicBezTo>
                    <a:pt x="192" y="40"/>
                    <a:pt x="193" y="44"/>
                    <a:pt x="194" y="48"/>
                  </a:cubicBezTo>
                  <a:cubicBezTo>
                    <a:pt x="194" y="50"/>
                    <a:pt x="195" y="52"/>
                    <a:pt x="196" y="49"/>
                  </a:cubicBezTo>
                  <a:cubicBezTo>
                    <a:pt x="197" y="46"/>
                    <a:pt x="197" y="43"/>
                    <a:pt x="198" y="40"/>
                  </a:cubicBezTo>
                  <a:cubicBezTo>
                    <a:pt x="199" y="37"/>
                    <a:pt x="201" y="35"/>
                    <a:pt x="202" y="33"/>
                  </a:cubicBezTo>
                  <a:cubicBezTo>
                    <a:pt x="208" y="26"/>
                    <a:pt x="214" y="20"/>
                    <a:pt x="222" y="17"/>
                  </a:cubicBezTo>
                  <a:cubicBezTo>
                    <a:pt x="238" y="9"/>
                    <a:pt x="258" y="13"/>
                    <a:pt x="270" y="27"/>
                  </a:cubicBezTo>
                  <a:cubicBezTo>
                    <a:pt x="281" y="39"/>
                    <a:pt x="283" y="58"/>
                    <a:pt x="277" y="73"/>
                  </a:cubicBezTo>
                  <a:cubicBezTo>
                    <a:pt x="272" y="84"/>
                    <a:pt x="262" y="91"/>
                    <a:pt x="250" y="94"/>
                  </a:cubicBezTo>
                  <a:cubicBezTo>
                    <a:pt x="228" y="100"/>
                    <a:pt x="197" y="88"/>
                    <a:pt x="197" y="62"/>
                  </a:cubicBezTo>
                  <a:cubicBezTo>
                    <a:pt x="197" y="62"/>
                    <a:pt x="197" y="59"/>
                    <a:pt x="197" y="60"/>
                  </a:cubicBezTo>
                  <a:cubicBezTo>
                    <a:pt x="195" y="62"/>
                    <a:pt x="194" y="66"/>
                    <a:pt x="194" y="68"/>
                  </a:cubicBezTo>
                  <a:cubicBezTo>
                    <a:pt x="191" y="76"/>
                    <a:pt x="187" y="82"/>
                    <a:pt x="182" y="88"/>
                  </a:cubicBezTo>
                  <a:cubicBezTo>
                    <a:pt x="171" y="101"/>
                    <a:pt x="155" y="110"/>
                    <a:pt x="138" y="108"/>
                  </a:cubicBezTo>
                  <a:cubicBezTo>
                    <a:pt x="121" y="107"/>
                    <a:pt x="107" y="97"/>
                    <a:pt x="97" y="83"/>
                  </a:cubicBezTo>
                  <a:cubicBezTo>
                    <a:pt x="95" y="80"/>
                    <a:pt x="93" y="77"/>
                    <a:pt x="92" y="73"/>
                  </a:cubicBezTo>
                  <a:cubicBezTo>
                    <a:pt x="92" y="72"/>
                    <a:pt x="91" y="65"/>
                    <a:pt x="89" y="65"/>
                  </a:cubicBezTo>
                  <a:cubicBezTo>
                    <a:pt x="88" y="65"/>
                    <a:pt x="86" y="68"/>
                    <a:pt x="86" y="69"/>
                  </a:cubicBezTo>
                  <a:cubicBezTo>
                    <a:pt x="86" y="70"/>
                    <a:pt x="85" y="74"/>
                    <a:pt x="84" y="74"/>
                  </a:cubicBezTo>
                  <a:cubicBezTo>
                    <a:pt x="85" y="74"/>
                    <a:pt x="85" y="73"/>
                    <a:pt x="85" y="73"/>
                  </a:cubicBezTo>
                  <a:cubicBezTo>
                    <a:pt x="77" y="89"/>
                    <a:pt x="61" y="100"/>
                    <a:pt x="43" y="98"/>
                  </a:cubicBezTo>
                  <a:cubicBezTo>
                    <a:pt x="25" y="97"/>
                    <a:pt x="10" y="86"/>
                    <a:pt x="5" y="69"/>
                  </a:cubicBezTo>
                  <a:cubicBezTo>
                    <a:pt x="0" y="52"/>
                    <a:pt x="5" y="34"/>
                    <a:pt x="18" y="22"/>
                  </a:cubicBezTo>
                  <a:cubicBezTo>
                    <a:pt x="31" y="10"/>
                    <a:pt x="53" y="6"/>
                    <a:pt x="68" y="17"/>
                  </a:cubicBezTo>
                  <a:cubicBezTo>
                    <a:pt x="75" y="22"/>
                    <a:pt x="81" y="28"/>
                    <a:pt x="85" y="36"/>
                  </a:cubicBezTo>
                  <a:cubicBezTo>
                    <a:pt x="85" y="36"/>
                    <a:pt x="85" y="36"/>
                    <a:pt x="85" y="36"/>
                  </a:cubicBezTo>
                  <a:cubicBezTo>
                    <a:pt x="85" y="36"/>
                    <a:pt x="87" y="45"/>
                    <a:pt x="88" y="45"/>
                  </a:cubicBezTo>
                  <a:cubicBezTo>
                    <a:pt x="91" y="46"/>
                    <a:pt x="94" y="35"/>
                    <a:pt x="94" y="32"/>
                  </a:cubicBezTo>
                  <a:cubicBezTo>
                    <a:pt x="96" y="26"/>
                    <a:pt x="102" y="20"/>
                    <a:pt x="106" y="16"/>
                  </a:cubicBezTo>
                  <a:cubicBezTo>
                    <a:pt x="113" y="10"/>
                    <a:pt x="121" y="5"/>
                    <a:pt x="130"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63" name="Freeform 191"/>
            <p:cNvSpPr>
              <a:spLocks/>
            </p:cNvSpPr>
            <p:nvPr/>
          </p:nvSpPr>
          <p:spPr bwMode="auto">
            <a:xfrm>
              <a:off x="4614" y="9430"/>
              <a:ext cx="201" cy="231"/>
            </a:xfrm>
            <a:custGeom>
              <a:avLst/>
              <a:gdLst/>
              <a:ahLst/>
              <a:cxnLst>
                <a:cxn ang="0">
                  <a:pos x="33" y="4"/>
                </a:cxn>
                <a:cxn ang="0">
                  <a:pos x="79" y="24"/>
                </a:cxn>
                <a:cxn ang="0">
                  <a:pos x="76" y="66"/>
                </a:cxn>
                <a:cxn ang="0">
                  <a:pos x="2" y="49"/>
                </a:cxn>
                <a:cxn ang="0">
                  <a:pos x="33" y="4"/>
                </a:cxn>
              </a:cxnLst>
              <a:rect l="0" t="0" r="r" b="b"/>
              <a:pathLst>
                <a:path w="85" h="98">
                  <a:moveTo>
                    <a:pt x="33" y="4"/>
                  </a:moveTo>
                  <a:cubicBezTo>
                    <a:pt x="51" y="0"/>
                    <a:pt x="71" y="6"/>
                    <a:pt x="79" y="24"/>
                  </a:cubicBezTo>
                  <a:cubicBezTo>
                    <a:pt x="85" y="37"/>
                    <a:pt x="83" y="53"/>
                    <a:pt x="76" y="66"/>
                  </a:cubicBezTo>
                  <a:cubicBezTo>
                    <a:pt x="58" y="98"/>
                    <a:pt x="6" y="84"/>
                    <a:pt x="2" y="49"/>
                  </a:cubicBezTo>
                  <a:cubicBezTo>
                    <a:pt x="0" y="28"/>
                    <a:pt x="13" y="8"/>
                    <a:pt x="33"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64" name="Freeform 192"/>
            <p:cNvSpPr>
              <a:spLocks/>
            </p:cNvSpPr>
            <p:nvPr/>
          </p:nvSpPr>
          <p:spPr bwMode="auto">
            <a:xfrm>
              <a:off x="5299" y="9437"/>
              <a:ext cx="194" cy="193"/>
            </a:xfrm>
            <a:custGeom>
              <a:avLst/>
              <a:gdLst/>
              <a:ahLst/>
              <a:cxnLst>
                <a:cxn ang="0">
                  <a:pos x="37" y="2"/>
                </a:cxn>
                <a:cxn ang="0">
                  <a:pos x="78" y="27"/>
                </a:cxn>
                <a:cxn ang="0">
                  <a:pos x="70" y="66"/>
                </a:cxn>
                <a:cxn ang="0">
                  <a:pos x="10" y="64"/>
                </a:cxn>
                <a:cxn ang="0">
                  <a:pos x="3" y="27"/>
                </a:cxn>
                <a:cxn ang="0">
                  <a:pos x="37" y="2"/>
                </a:cxn>
              </a:cxnLst>
              <a:rect l="0" t="0" r="r" b="b"/>
              <a:pathLst>
                <a:path w="82" h="82">
                  <a:moveTo>
                    <a:pt x="37" y="2"/>
                  </a:moveTo>
                  <a:cubicBezTo>
                    <a:pt x="55" y="0"/>
                    <a:pt x="72" y="11"/>
                    <a:pt x="78" y="27"/>
                  </a:cubicBezTo>
                  <a:cubicBezTo>
                    <a:pt x="82" y="40"/>
                    <a:pt x="80" y="56"/>
                    <a:pt x="70" y="66"/>
                  </a:cubicBezTo>
                  <a:cubicBezTo>
                    <a:pt x="54" y="82"/>
                    <a:pt x="24" y="82"/>
                    <a:pt x="10" y="64"/>
                  </a:cubicBezTo>
                  <a:cubicBezTo>
                    <a:pt x="2" y="54"/>
                    <a:pt x="0" y="40"/>
                    <a:pt x="3" y="27"/>
                  </a:cubicBezTo>
                  <a:cubicBezTo>
                    <a:pt x="8" y="12"/>
                    <a:pt x="22" y="3"/>
                    <a:pt x="3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65" name="Freeform 193"/>
            <p:cNvSpPr>
              <a:spLocks/>
            </p:cNvSpPr>
            <p:nvPr/>
          </p:nvSpPr>
          <p:spPr bwMode="auto">
            <a:xfrm>
              <a:off x="4165" y="9444"/>
              <a:ext cx="189" cy="182"/>
            </a:xfrm>
            <a:custGeom>
              <a:avLst/>
              <a:gdLst/>
              <a:ahLst/>
              <a:cxnLst>
                <a:cxn ang="0">
                  <a:pos x="30" y="2"/>
                </a:cxn>
                <a:cxn ang="0">
                  <a:pos x="57" y="3"/>
                </a:cxn>
                <a:cxn ang="0">
                  <a:pos x="73" y="17"/>
                </a:cxn>
                <a:cxn ang="0">
                  <a:pos x="78" y="45"/>
                </a:cxn>
                <a:cxn ang="0">
                  <a:pos x="63" y="68"/>
                </a:cxn>
                <a:cxn ang="0">
                  <a:pos x="19" y="66"/>
                </a:cxn>
                <a:cxn ang="0">
                  <a:pos x="6" y="23"/>
                </a:cxn>
                <a:cxn ang="0">
                  <a:pos x="30" y="2"/>
                </a:cxn>
              </a:cxnLst>
              <a:rect l="0" t="0" r="r" b="b"/>
              <a:pathLst>
                <a:path w="80" h="77">
                  <a:moveTo>
                    <a:pt x="30" y="2"/>
                  </a:moveTo>
                  <a:cubicBezTo>
                    <a:pt x="38" y="0"/>
                    <a:pt x="49" y="0"/>
                    <a:pt x="57" y="3"/>
                  </a:cubicBezTo>
                  <a:cubicBezTo>
                    <a:pt x="64" y="5"/>
                    <a:pt x="69" y="11"/>
                    <a:pt x="73" y="17"/>
                  </a:cubicBezTo>
                  <a:cubicBezTo>
                    <a:pt x="78" y="25"/>
                    <a:pt x="80" y="35"/>
                    <a:pt x="78" y="45"/>
                  </a:cubicBezTo>
                  <a:cubicBezTo>
                    <a:pt x="77" y="54"/>
                    <a:pt x="70" y="62"/>
                    <a:pt x="63" y="68"/>
                  </a:cubicBezTo>
                  <a:cubicBezTo>
                    <a:pt x="50" y="77"/>
                    <a:pt x="31" y="76"/>
                    <a:pt x="19" y="66"/>
                  </a:cubicBezTo>
                  <a:cubicBezTo>
                    <a:pt x="6" y="57"/>
                    <a:pt x="0" y="38"/>
                    <a:pt x="6" y="23"/>
                  </a:cubicBezTo>
                  <a:cubicBezTo>
                    <a:pt x="11" y="13"/>
                    <a:pt x="20" y="4"/>
                    <a:pt x="30"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66" name="Freeform 194"/>
            <p:cNvSpPr>
              <a:spLocks/>
            </p:cNvSpPr>
            <p:nvPr/>
          </p:nvSpPr>
          <p:spPr bwMode="auto">
            <a:xfrm>
              <a:off x="5762" y="9444"/>
              <a:ext cx="177" cy="184"/>
            </a:xfrm>
            <a:custGeom>
              <a:avLst/>
              <a:gdLst/>
              <a:ahLst/>
              <a:cxnLst>
                <a:cxn ang="0">
                  <a:pos x="34" y="2"/>
                </a:cxn>
                <a:cxn ang="0">
                  <a:pos x="72" y="30"/>
                </a:cxn>
                <a:cxn ang="0">
                  <a:pos x="60" y="65"/>
                </a:cxn>
                <a:cxn ang="0">
                  <a:pos x="3" y="49"/>
                </a:cxn>
                <a:cxn ang="0">
                  <a:pos x="6" y="18"/>
                </a:cxn>
                <a:cxn ang="0">
                  <a:pos x="34" y="2"/>
                </a:cxn>
              </a:cxnLst>
              <a:rect l="0" t="0" r="r" b="b"/>
              <a:pathLst>
                <a:path w="75" h="78">
                  <a:moveTo>
                    <a:pt x="34" y="2"/>
                  </a:moveTo>
                  <a:cubicBezTo>
                    <a:pt x="51" y="0"/>
                    <a:pt x="69" y="13"/>
                    <a:pt x="72" y="30"/>
                  </a:cubicBezTo>
                  <a:cubicBezTo>
                    <a:pt x="75" y="43"/>
                    <a:pt x="71" y="57"/>
                    <a:pt x="60" y="65"/>
                  </a:cubicBezTo>
                  <a:cubicBezTo>
                    <a:pt x="41" y="78"/>
                    <a:pt x="10" y="72"/>
                    <a:pt x="3" y="49"/>
                  </a:cubicBezTo>
                  <a:cubicBezTo>
                    <a:pt x="0" y="39"/>
                    <a:pt x="0" y="27"/>
                    <a:pt x="6" y="18"/>
                  </a:cubicBezTo>
                  <a:cubicBezTo>
                    <a:pt x="12" y="9"/>
                    <a:pt x="23" y="3"/>
                    <a:pt x="34"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67" name="Freeform 195"/>
            <p:cNvSpPr>
              <a:spLocks/>
            </p:cNvSpPr>
            <p:nvPr/>
          </p:nvSpPr>
          <p:spPr bwMode="auto">
            <a:xfrm>
              <a:off x="-3772" y="9460"/>
              <a:ext cx="144" cy="144"/>
            </a:xfrm>
            <a:custGeom>
              <a:avLst/>
              <a:gdLst/>
              <a:ahLst/>
              <a:cxnLst>
                <a:cxn ang="0">
                  <a:pos x="25" y="3"/>
                </a:cxn>
                <a:cxn ang="0">
                  <a:pos x="54" y="11"/>
                </a:cxn>
                <a:cxn ang="0">
                  <a:pos x="59" y="39"/>
                </a:cxn>
                <a:cxn ang="0">
                  <a:pos x="39" y="58"/>
                </a:cxn>
                <a:cxn ang="0">
                  <a:pos x="6" y="39"/>
                </a:cxn>
                <a:cxn ang="0">
                  <a:pos x="25" y="3"/>
                </a:cxn>
              </a:cxnLst>
              <a:rect l="0" t="0" r="r" b="b"/>
              <a:pathLst>
                <a:path w="61" h="61">
                  <a:moveTo>
                    <a:pt x="25" y="3"/>
                  </a:moveTo>
                  <a:cubicBezTo>
                    <a:pt x="36" y="0"/>
                    <a:pt x="47" y="2"/>
                    <a:pt x="54" y="11"/>
                  </a:cubicBezTo>
                  <a:cubicBezTo>
                    <a:pt x="60" y="19"/>
                    <a:pt x="61" y="30"/>
                    <a:pt x="59" y="39"/>
                  </a:cubicBezTo>
                  <a:cubicBezTo>
                    <a:pt x="56" y="48"/>
                    <a:pt x="49" y="56"/>
                    <a:pt x="39" y="58"/>
                  </a:cubicBezTo>
                  <a:cubicBezTo>
                    <a:pt x="25" y="61"/>
                    <a:pt x="10" y="53"/>
                    <a:pt x="6" y="39"/>
                  </a:cubicBezTo>
                  <a:cubicBezTo>
                    <a:pt x="0" y="23"/>
                    <a:pt x="9" y="7"/>
                    <a:pt x="25"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68" name="Freeform 196"/>
            <p:cNvSpPr>
              <a:spLocks/>
            </p:cNvSpPr>
            <p:nvPr/>
          </p:nvSpPr>
          <p:spPr bwMode="auto">
            <a:xfrm>
              <a:off x="-358" y="9456"/>
              <a:ext cx="146" cy="144"/>
            </a:xfrm>
            <a:custGeom>
              <a:avLst/>
              <a:gdLst/>
              <a:ahLst/>
              <a:cxnLst>
                <a:cxn ang="0">
                  <a:pos x="24" y="5"/>
                </a:cxn>
                <a:cxn ang="0">
                  <a:pos x="61" y="29"/>
                </a:cxn>
                <a:cxn ang="0">
                  <a:pos x="42" y="58"/>
                </a:cxn>
                <a:cxn ang="0">
                  <a:pos x="12" y="52"/>
                </a:cxn>
                <a:cxn ang="0">
                  <a:pos x="8" y="17"/>
                </a:cxn>
                <a:cxn ang="0">
                  <a:pos x="24" y="5"/>
                </a:cxn>
              </a:cxnLst>
              <a:rect l="0" t="0" r="r" b="b"/>
              <a:pathLst>
                <a:path w="62" h="61">
                  <a:moveTo>
                    <a:pt x="24" y="5"/>
                  </a:moveTo>
                  <a:cubicBezTo>
                    <a:pt x="41" y="0"/>
                    <a:pt x="59" y="11"/>
                    <a:pt x="61" y="29"/>
                  </a:cubicBezTo>
                  <a:cubicBezTo>
                    <a:pt x="62" y="42"/>
                    <a:pt x="55" y="54"/>
                    <a:pt x="42" y="58"/>
                  </a:cubicBezTo>
                  <a:cubicBezTo>
                    <a:pt x="32" y="61"/>
                    <a:pt x="20" y="59"/>
                    <a:pt x="12" y="52"/>
                  </a:cubicBezTo>
                  <a:cubicBezTo>
                    <a:pt x="2" y="43"/>
                    <a:pt x="0" y="27"/>
                    <a:pt x="8" y="17"/>
                  </a:cubicBezTo>
                  <a:cubicBezTo>
                    <a:pt x="12" y="11"/>
                    <a:pt x="18" y="7"/>
                    <a:pt x="24" y="5"/>
                  </a:cubicBezTo>
                </a:path>
              </a:pathLst>
            </a:custGeom>
            <a:grpFill/>
            <a:ln w="9525" cap="flat" cmpd="sng">
              <a:noFill/>
              <a:prstDash val="solid"/>
              <a:round/>
              <a:headEnd type="none" w="med" len="med"/>
              <a:tailEnd type="none" w="med" len="med"/>
            </a:ln>
            <a:effectLst/>
          </p:spPr>
          <p:txBody>
            <a:bodyPr/>
            <a:lstStyle/>
            <a:p>
              <a:endParaRPr lang="en-US"/>
            </a:p>
          </p:txBody>
        </p:sp>
        <p:sp>
          <p:nvSpPr>
            <p:cNvPr id="284869" name="Freeform 197"/>
            <p:cNvSpPr>
              <a:spLocks/>
            </p:cNvSpPr>
            <p:nvPr/>
          </p:nvSpPr>
          <p:spPr bwMode="auto">
            <a:xfrm>
              <a:off x="-136" y="9458"/>
              <a:ext cx="148" cy="146"/>
            </a:xfrm>
            <a:custGeom>
              <a:avLst/>
              <a:gdLst/>
              <a:ahLst/>
              <a:cxnLst>
                <a:cxn ang="0">
                  <a:pos x="26" y="4"/>
                </a:cxn>
                <a:cxn ang="0">
                  <a:pos x="60" y="21"/>
                </a:cxn>
                <a:cxn ang="0">
                  <a:pos x="53" y="53"/>
                </a:cxn>
                <a:cxn ang="0">
                  <a:pos x="18" y="55"/>
                </a:cxn>
                <a:cxn ang="0">
                  <a:pos x="14" y="11"/>
                </a:cxn>
                <a:cxn ang="0">
                  <a:pos x="26" y="4"/>
                </a:cxn>
              </a:cxnLst>
              <a:rect l="0" t="0" r="r" b="b"/>
              <a:pathLst>
                <a:path w="63" h="62">
                  <a:moveTo>
                    <a:pt x="26" y="4"/>
                  </a:moveTo>
                  <a:cubicBezTo>
                    <a:pt x="41" y="0"/>
                    <a:pt x="56" y="6"/>
                    <a:pt x="60" y="21"/>
                  </a:cubicBezTo>
                  <a:cubicBezTo>
                    <a:pt x="63" y="32"/>
                    <a:pt x="61" y="45"/>
                    <a:pt x="53" y="53"/>
                  </a:cubicBezTo>
                  <a:cubicBezTo>
                    <a:pt x="44" y="62"/>
                    <a:pt x="28" y="62"/>
                    <a:pt x="18" y="55"/>
                  </a:cubicBezTo>
                  <a:cubicBezTo>
                    <a:pt x="3" y="44"/>
                    <a:pt x="0" y="23"/>
                    <a:pt x="14" y="11"/>
                  </a:cubicBezTo>
                  <a:cubicBezTo>
                    <a:pt x="17" y="8"/>
                    <a:pt x="22" y="5"/>
                    <a:pt x="26"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70" name="Freeform 198"/>
            <p:cNvSpPr>
              <a:spLocks/>
            </p:cNvSpPr>
            <p:nvPr/>
          </p:nvSpPr>
          <p:spPr bwMode="auto">
            <a:xfrm>
              <a:off x="-1700" y="9472"/>
              <a:ext cx="113" cy="113"/>
            </a:xfrm>
            <a:custGeom>
              <a:avLst/>
              <a:gdLst/>
              <a:ahLst/>
              <a:cxnLst>
                <a:cxn ang="0">
                  <a:pos x="21" y="3"/>
                </a:cxn>
                <a:cxn ang="0">
                  <a:pos x="47" y="27"/>
                </a:cxn>
                <a:cxn ang="0">
                  <a:pos x="27" y="47"/>
                </a:cxn>
                <a:cxn ang="0">
                  <a:pos x="3" y="33"/>
                </a:cxn>
                <a:cxn ang="0">
                  <a:pos x="4" y="14"/>
                </a:cxn>
                <a:cxn ang="0">
                  <a:pos x="21" y="3"/>
                </a:cxn>
              </a:cxnLst>
              <a:rect l="0" t="0" r="r" b="b"/>
              <a:pathLst>
                <a:path w="48" h="48">
                  <a:moveTo>
                    <a:pt x="21" y="3"/>
                  </a:moveTo>
                  <a:cubicBezTo>
                    <a:pt x="36" y="0"/>
                    <a:pt x="48" y="11"/>
                    <a:pt x="47" y="27"/>
                  </a:cubicBezTo>
                  <a:cubicBezTo>
                    <a:pt x="46" y="38"/>
                    <a:pt x="38" y="46"/>
                    <a:pt x="27" y="47"/>
                  </a:cubicBezTo>
                  <a:cubicBezTo>
                    <a:pt x="17" y="48"/>
                    <a:pt x="6" y="43"/>
                    <a:pt x="3" y="33"/>
                  </a:cubicBezTo>
                  <a:cubicBezTo>
                    <a:pt x="0" y="27"/>
                    <a:pt x="1" y="19"/>
                    <a:pt x="4" y="14"/>
                  </a:cubicBezTo>
                  <a:cubicBezTo>
                    <a:pt x="7" y="7"/>
                    <a:pt x="14" y="4"/>
                    <a:pt x="21"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71" name="Freeform 199"/>
            <p:cNvSpPr>
              <a:spLocks/>
            </p:cNvSpPr>
            <p:nvPr/>
          </p:nvSpPr>
          <p:spPr bwMode="auto">
            <a:xfrm>
              <a:off x="-3973" y="9482"/>
              <a:ext cx="107" cy="108"/>
            </a:xfrm>
            <a:custGeom>
              <a:avLst/>
              <a:gdLst/>
              <a:ahLst/>
              <a:cxnLst>
                <a:cxn ang="0">
                  <a:pos x="21" y="0"/>
                </a:cxn>
                <a:cxn ang="0">
                  <a:pos x="38" y="5"/>
                </a:cxn>
                <a:cxn ang="0">
                  <a:pos x="44" y="25"/>
                </a:cxn>
                <a:cxn ang="0">
                  <a:pos x="13" y="42"/>
                </a:cxn>
                <a:cxn ang="0">
                  <a:pos x="1" y="19"/>
                </a:cxn>
                <a:cxn ang="0">
                  <a:pos x="21" y="0"/>
                </a:cxn>
              </a:cxnLst>
              <a:rect l="0" t="0" r="r" b="b"/>
              <a:pathLst>
                <a:path w="45" h="46">
                  <a:moveTo>
                    <a:pt x="21" y="0"/>
                  </a:moveTo>
                  <a:cubicBezTo>
                    <a:pt x="28" y="0"/>
                    <a:pt x="34" y="0"/>
                    <a:pt x="38" y="5"/>
                  </a:cubicBezTo>
                  <a:cubicBezTo>
                    <a:pt x="42" y="11"/>
                    <a:pt x="45" y="18"/>
                    <a:pt x="44" y="25"/>
                  </a:cubicBezTo>
                  <a:cubicBezTo>
                    <a:pt x="43" y="39"/>
                    <a:pt x="25" y="46"/>
                    <a:pt x="13" y="42"/>
                  </a:cubicBezTo>
                  <a:cubicBezTo>
                    <a:pt x="4" y="38"/>
                    <a:pt x="0" y="28"/>
                    <a:pt x="1" y="19"/>
                  </a:cubicBezTo>
                  <a:cubicBezTo>
                    <a:pt x="2" y="9"/>
                    <a:pt x="10" y="1"/>
                    <a:pt x="21" y="0"/>
                  </a:cubicBezTo>
                </a:path>
              </a:pathLst>
            </a:custGeom>
            <a:grpFill/>
            <a:ln w="9525" cap="flat" cmpd="sng">
              <a:noFill/>
              <a:prstDash val="solid"/>
              <a:round/>
              <a:headEnd type="none" w="med" len="med"/>
              <a:tailEnd type="none" w="med" len="med"/>
            </a:ln>
            <a:effectLst/>
          </p:spPr>
          <p:txBody>
            <a:bodyPr/>
            <a:lstStyle/>
            <a:p>
              <a:endParaRPr lang="en-US"/>
            </a:p>
          </p:txBody>
        </p:sp>
        <p:sp>
          <p:nvSpPr>
            <p:cNvPr id="284872" name="Freeform 200"/>
            <p:cNvSpPr>
              <a:spLocks/>
            </p:cNvSpPr>
            <p:nvPr/>
          </p:nvSpPr>
          <p:spPr bwMode="auto">
            <a:xfrm>
              <a:off x="-3528" y="9458"/>
              <a:ext cx="132" cy="144"/>
            </a:xfrm>
            <a:custGeom>
              <a:avLst/>
              <a:gdLst/>
              <a:ahLst/>
              <a:cxnLst>
                <a:cxn ang="0">
                  <a:pos x="19" y="11"/>
                </a:cxn>
                <a:cxn ang="0">
                  <a:pos x="19" y="52"/>
                </a:cxn>
                <a:cxn ang="0">
                  <a:pos x="19" y="11"/>
                </a:cxn>
              </a:cxnLst>
              <a:rect l="0" t="0" r="r" b="b"/>
              <a:pathLst>
                <a:path w="56" h="61">
                  <a:moveTo>
                    <a:pt x="19" y="11"/>
                  </a:moveTo>
                  <a:cubicBezTo>
                    <a:pt x="56" y="0"/>
                    <a:pt x="56" y="61"/>
                    <a:pt x="19" y="52"/>
                  </a:cubicBezTo>
                  <a:cubicBezTo>
                    <a:pt x="1" y="47"/>
                    <a:pt x="0" y="16"/>
                    <a:pt x="19" y="11"/>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73" name="Freeform 201"/>
            <p:cNvSpPr>
              <a:spLocks/>
            </p:cNvSpPr>
            <p:nvPr/>
          </p:nvSpPr>
          <p:spPr bwMode="auto">
            <a:xfrm>
              <a:off x="1706" y="9479"/>
              <a:ext cx="104" cy="102"/>
            </a:xfrm>
            <a:custGeom>
              <a:avLst/>
              <a:gdLst/>
              <a:ahLst/>
              <a:cxnLst>
                <a:cxn ang="0">
                  <a:pos x="20" y="2"/>
                </a:cxn>
                <a:cxn ang="0">
                  <a:pos x="43" y="24"/>
                </a:cxn>
                <a:cxn ang="0">
                  <a:pos x="24" y="42"/>
                </a:cxn>
                <a:cxn ang="0">
                  <a:pos x="2" y="29"/>
                </a:cxn>
                <a:cxn ang="0">
                  <a:pos x="4" y="11"/>
                </a:cxn>
                <a:cxn ang="0">
                  <a:pos x="20" y="2"/>
                </a:cxn>
              </a:cxnLst>
              <a:rect l="0" t="0" r="r" b="b"/>
              <a:pathLst>
                <a:path w="44" h="43">
                  <a:moveTo>
                    <a:pt x="20" y="2"/>
                  </a:moveTo>
                  <a:cubicBezTo>
                    <a:pt x="33" y="0"/>
                    <a:pt x="44" y="10"/>
                    <a:pt x="43" y="24"/>
                  </a:cubicBezTo>
                  <a:cubicBezTo>
                    <a:pt x="42" y="34"/>
                    <a:pt x="34" y="41"/>
                    <a:pt x="24" y="42"/>
                  </a:cubicBezTo>
                  <a:cubicBezTo>
                    <a:pt x="15" y="43"/>
                    <a:pt x="5" y="38"/>
                    <a:pt x="2" y="29"/>
                  </a:cubicBezTo>
                  <a:cubicBezTo>
                    <a:pt x="0" y="23"/>
                    <a:pt x="1" y="16"/>
                    <a:pt x="4" y="11"/>
                  </a:cubicBezTo>
                  <a:cubicBezTo>
                    <a:pt x="7" y="5"/>
                    <a:pt x="13" y="3"/>
                    <a:pt x="20"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74" name="Freeform 202"/>
            <p:cNvSpPr>
              <a:spLocks/>
            </p:cNvSpPr>
            <p:nvPr/>
          </p:nvSpPr>
          <p:spPr bwMode="auto">
            <a:xfrm>
              <a:off x="6029" y="9486"/>
              <a:ext cx="87" cy="83"/>
            </a:xfrm>
            <a:custGeom>
              <a:avLst/>
              <a:gdLst/>
              <a:ahLst/>
              <a:cxnLst>
                <a:cxn ang="0">
                  <a:pos x="14" y="4"/>
                </a:cxn>
                <a:cxn ang="0">
                  <a:pos x="37" y="19"/>
                </a:cxn>
                <a:cxn ang="0">
                  <a:pos x="24" y="34"/>
                </a:cxn>
                <a:cxn ang="0">
                  <a:pos x="6" y="28"/>
                </a:cxn>
                <a:cxn ang="0">
                  <a:pos x="14" y="4"/>
                </a:cxn>
              </a:cxnLst>
              <a:rect l="0" t="0" r="r" b="b"/>
              <a:pathLst>
                <a:path w="37" h="35">
                  <a:moveTo>
                    <a:pt x="14" y="4"/>
                  </a:moveTo>
                  <a:cubicBezTo>
                    <a:pt x="25" y="0"/>
                    <a:pt x="37" y="7"/>
                    <a:pt x="37" y="19"/>
                  </a:cubicBezTo>
                  <a:cubicBezTo>
                    <a:pt x="37" y="27"/>
                    <a:pt x="31" y="32"/>
                    <a:pt x="24" y="34"/>
                  </a:cubicBezTo>
                  <a:cubicBezTo>
                    <a:pt x="17" y="35"/>
                    <a:pt x="9" y="34"/>
                    <a:pt x="6" y="28"/>
                  </a:cubicBezTo>
                  <a:cubicBezTo>
                    <a:pt x="0" y="19"/>
                    <a:pt x="5" y="7"/>
                    <a:pt x="14"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75" name="Freeform 203"/>
            <p:cNvSpPr>
              <a:spLocks/>
            </p:cNvSpPr>
            <p:nvPr/>
          </p:nvSpPr>
          <p:spPr bwMode="auto">
            <a:xfrm>
              <a:off x="6936" y="9491"/>
              <a:ext cx="85" cy="78"/>
            </a:xfrm>
            <a:custGeom>
              <a:avLst/>
              <a:gdLst/>
              <a:ahLst/>
              <a:cxnLst>
                <a:cxn ang="0">
                  <a:pos x="17" y="2"/>
                </a:cxn>
                <a:cxn ang="0">
                  <a:pos x="36" y="17"/>
                </a:cxn>
                <a:cxn ang="0">
                  <a:pos x="22" y="32"/>
                </a:cxn>
                <a:cxn ang="0">
                  <a:pos x="5" y="23"/>
                </a:cxn>
                <a:cxn ang="0">
                  <a:pos x="17" y="2"/>
                </a:cxn>
              </a:cxnLst>
              <a:rect l="0" t="0" r="r" b="b"/>
              <a:pathLst>
                <a:path w="36" h="33">
                  <a:moveTo>
                    <a:pt x="17" y="2"/>
                  </a:moveTo>
                  <a:cubicBezTo>
                    <a:pt x="27" y="0"/>
                    <a:pt x="36" y="7"/>
                    <a:pt x="36" y="17"/>
                  </a:cubicBezTo>
                  <a:cubicBezTo>
                    <a:pt x="36" y="25"/>
                    <a:pt x="30" y="31"/>
                    <a:pt x="22" y="32"/>
                  </a:cubicBezTo>
                  <a:cubicBezTo>
                    <a:pt x="16" y="33"/>
                    <a:pt x="8" y="30"/>
                    <a:pt x="5" y="23"/>
                  </a:cubicBezTo>
                  <a:cubicBezTo>
                    <a:pt x="0" y="14"/>
                    <a:pt x="7" y="4"/>
                    <a:pt x="1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76" name="Freeform 204"/>
            <p:cNvSpPr>
              <a:spLocks/>
            </p:cNvSpPr>
            <p:nvPr/>
          </p:nvSpPr>
          <p:spPr bwMode="auto">
            <a:xfrm>
              <a:off x="-4195" y="9496"/>
              <a:ext cx="83" cy="71"/>
            </a:xfrm>
            <a:custGeom>
              <a:avLst/>
              <a:gdLst/>
              <a:ahLst/>
              <a:cxnLst>
                <a:cxn ang="0">
                  <a:pos x="16" y="2"/>
                </a:cxn>
                <a:cxn ang="0">
                  <a:pos x="30" y="4"/>
                </a:cxn>
                <a:cxn ang="0">
                  <a:pos x="34" y="14"/>
                </a:cxn>
                <a:cxn ang="0">
                  <a:pos x="20" y="29"/>
                </a:cxn>
                <a:cxn ang="0">
                  <a:pos x="16" y="2"/>
                </a:cxn>
              </a:cxnLst>
              <a:rect l="0" t="0" r="r" b="b"/>
              <a:pathLst>
                <a:path w="35" h="30">
                  <a:moveTo>
                    <a:pt x="16" y="2"/>
                  </a:moveTo>
                  <a:cubicBezTo>
                    <a:pt x="21" y="1"/>
                    <a:pt x="27" y="0"/>
                    <a:pt x="30" y="4"/>
                  </a:cubicBezTo>
                  <a:cubicBezTo>
                    <a:pt x="33" y="6"/>
                    <a:pt x="34" y="11"/>
                    <a:pt x="34" y="14"/>
                  </a:cubicBezTo>
                  <a:cubicBezTo>
                    <a:pt x="35" y="23"/>
                    <a:pt x="29" y="30"/>
                    <a:pt x="20" y="29"/>
                  </a:cubicBezTo>
                  <a:cubicBezTo>
                    <a:pt x="5" y="29"/>
                    <a:pt x="0" y="6"/>
                    <a:pt x="1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77" name="Freeform 205"/>
            <p:cNvSpPr>
              <a:spLocks/>
            </p:cNvSpPr>
            <p:nvPr/>
          </p:nvSpPr>
          <p:spPr bwMode="auto">
            <a:xfrm>
              <a:off x="-784" y="9496"/>
              <a:ext cx="83" cy="71"/>
            </a:xfrm>
            <a:custGeom>
              <a:avLst/>
              <a:gdLst/>
              <a:ahLst/>
              <a:cxnLst>
                <a:cxn ang="0">
                  <a:pos x="16" y="2"/>
                </a:cxn>
                <a:cxn ang="0">
                  <a:pos x="30" y="4"/>
                </a:cxn>
                <a:cxn ang="0">
                  <a:pos x="34" y="14"/>
                </a:cxn>
                <a:cxn ang="0">
                  <a:pos x="20" y="29"/>
                </a:cxn>
                <a:cxn ang="0">
                  <a:pos x="16" y="2"/>
                </a:cxn>
              </a:cxnLst>
              <a:rect l="0" t="0" r="r" b="b"/>
              <a:pathLst>
                <a:path w="35" h="30">
                  <a:moveTo>
                    <a:pt x="16" y="2"/>
                  </a:moveTo>
                  <a:cubicBezTo>
                    <a:pt x="21" y="1"/>
                    <a:pt x="27" y="0"/>
                    <a:pt x="30" y="4"/>
                  </a:cubicBezTo>
                  <a:cubicBezTo>
                    <a:pt x="33" y="6"/>
                    <a:pt x="34" y="11"/>
                    <a:pt x="34" y="14"/>
                  </a:cubicBezTo>
                  <a:cubicBezTo>
                    <a:pt x="35" y="23"/>
                    <a:pt x="29" y="30"/>
                    <a:pt x="20" y="29"/>
                  </a:cubicBezTo>
                  <a:cubicBezTo>
                    <a:pt x="5" y="29"/>
                    <a:pt x="0" y="6"/>
                    <a:pt x="1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78" name="Freeform 206"/>
            <p:cNvSpPr>
              <a:spLocks/>
            </p:cNvSpPr>
            <p:nvPr/>
          </p:nvSpPr>
          <p:spPr bwMode="auto">
            <a:xfrm>
              <a:off x="4881" y="9493"/>
              <a:ext cx="113" cy="95"/>
            </a:xfrm>
            <a:custGeom>
              <a:avLst/>
              <a:gdLst/>
              <a:ahLst/>
              <a:cxnLst>
                <a:cxn ang="0">
                  <a:pos x="23" y="3"/>
                </a:cxn>
                <a:cxn ang="0">
                  <a:pos x="35" y="28"/>
                </a:cxn>
                <a:cxn ang="0">
                  <a:pos x="23" y="3"/>
                </a:cxn>
              </a:cxnLst>
              <a:rect l="0" t="0" r="r" b="b"/>
              <a:pathLst>
                <a:path w="48" h="40">
                  <a:moveTo>
                    <a:pt x="23" y="3"/>
                  </a:moveTo>
                  <a:cubicBezTo>
                    <a:pt x="37" y="0"/>
                    <a:pt x="48" y="19"/>
                    <a:pt x="35" y="28"/>
                  </a:cubicBezTo>
                  <a:cubicBezTo>
                    <a:pt x="17" y="40"/>
                    <a:pt x="0" y="8"/>
                    <a:pt x="23" y="3"/>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79" name="Freeform 207"/>
            <p:cNvSpPr>
              <a:spLocks/>
            </p:cNvSpPr>
            <p:nvPr/>
          </p:nvSpPr>
          <p:spPr bwMode="auto">
            <a:xfrm>
              <a:off x="-588" y="9496"/>
              <a:ext cx="114" cy="106"/>
            </a:xfrm>
            <a:custGeom>
              <a:avLst/>
              <a:gdLst/>
              <a:ahLst/>
              <a:cxnLst>
                <a:cxn ang="0">
                  <a:pos x="29" y="3"/>
                </a:cxn>
                <a:cxn ang="0">
                  <a:pos x="46" y="17"/>
                </a:cxn>
                <a:cxn ang="0">
                  <a:pos x="29" y="3"/>
                </a:cxn>
              </a:cxnLst>
              <a:rect l="0" t="0" r="r" b="b"/>
              <a:pathLst>
                <a:path w="48" h="45">
                  <a:moveTo>
                    <a:pt x="29" y="3"/>
                  </a:moveTo>
                  <a:cubicBezTo>
                    <a:pt x="41" y="0"/>
                    <a:pt x="48" y="7"/>
                    <a:pt x="46" y="17"/>
                  </a:cubicBezTo>
                  <a:cubicBezTo>
                    <a:pt x="42" y="45"/>
                    <a:pt x="0" y="11"/>
                    <a:pt x="29" y="3"/>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80" name="Freeform 208"/>
            <p:cNvSpPr>
              <a:spLocks/>
            </p:cNvSpPr>
            <p:nvPr/>
          </p:nvSpPr>
          <p:spPr bwMode="auto">
            <a:xfrm>
              <a:off x="128" y="9479"/>
              <a:ext cx="90" cy="102"/>
            </a:xfrm>
            <a:custGeom>
              <a:avLst/>
              <a:gdLst/>
              <a:ahLst/>
              <a:cxnLst>
                <a:cxn ang="0">
                  <a:pos x="12" y="10"/>
                </a:cxn>
                <a:cxn ang="0">
                  <a:pos x="12" y="35"/>
                </a:cxn>
                <a:cxn ang="0">
                  <a:pos x="12" y="10"/>
                </a:cxn>
              </a:cxnLst>
              <a:rect l="0" t="0" r="r" b="b"/>
              <a:pathLst>
                <a:path w="38" h="43">
                  <a:moveTo>
                    <a:pt x="12" y="10"/>
                  </a:moveTo>
                  <a:cubicBezTo>
                    <a:pt x="38" y="0"/>
                    <a:pt x="37" y="43"/>
                    <a:pt x="12" y="35"/>
                  </a:cubicBezTo>
                  <a:cubicBezTo>
                    <a:pt x="5" y="33"/>
                    <a:pt x="0" y="15"/>
                    <a:pt x="12" y="10"/>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81" name="Freeform 209"/>
            <p:cNvSpPr>
              <a:spLocks/>
            </p:cNvSpPr>
            <p:nvPr/>
          </p:nvSpPr>
          <p:spPr bwMode="auto">
            <a:xfrm>
              <a:off x="5138" y="9496"/>
              <a:ext cx="78" cy="87"/>
            </a:xfrm>
            <a:custGeom>
              <a:avLst/>
              <a:gdLst/>
              <a:ahLst/>
              <a:cxnLst>
                <a:cxn ang="0">
                  <a:pos x="11" y="6"/>
                </a:cxn>
                <a:cxn ang="0">
                  <a:pos x="6" y="23"/>
                </a:cxn>
                <a:cxn ang="0">
                  <a:pos x="11" y="6"/>
                </a:cxn>
              </a:cxnLst>
              <a:rect l="0" t="0" r="r" b="b"/>
              <a:pathLst>
                <a:path w="33" h="37">
                  <a:moveTo>
                    <a:pt x="11" y="6"/>
                  </a:moveTo>
                  <a:cubicBezTo>
                    <a:pt x="33" y="0"/>
                    <a:pt x="20" y="37"/>
                    <a:pt x="6" y="23"/>
                  </a:cubicBezTo>
                  <a:cubicBezTo>
                    <a:pt x="0" y="17"/>
                    <a:pt x="3" y="8"/>
                    <a:pt x="11"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82" name="Freeform 210"/>
            <p:cNvSpPr>
              <a:spLocks/>
            </p:cNvSpPr>
            <p:nvPr/>
          </p:nvSpPr>
          <p:spPr bwMode="auto">
            <a:xfrm>
              <a:off x="6645" y="9659"/>
              <a:ext cx="227" cy="219"/>
            </a:xfrm>
            <a:custGeom>
              <a:avLst/>
              <a:gdLst/>
              <a:ahLst/>
              <a:cxnLst>
                <a:cxn ang="0">
                  <a:pos x="41" y="2"/>
                </a:cxn>
                <a:cxn ang="0">
                  <a:pos x="85" y="21"/>
                </a:cxn>
                <a:cxn ang="0">
                  <a:pos x="86" y="70"/>
                </a:cxn>
                <a:cxn ang="0">
                  <a:pos x="66" y="88"/>
                </a:cxn>
                <a:cxn ang="0">
                  <a:pos x="40" y="91"/>
                </a:cxn>
                <a:cxn ang="0">
                  <a:pos x="4" y="60"/>
                </a:cxn>
                <a:cxn ang="0">
                  <a:pos x="8" y="22"/>
                </a:cxn>
                <a:cxn ang="0">
                  <a:pos x="41" y="2"/>
                </a:cxn>
              </a:cxnLst>
              <a:rect l="0" t="0" r="r" b="b"/>
              <a:pathLst>
                <a:path w="96" h="93">
                  <a:moveTo>
                    <a:pt x="41" y="2"/>
                  </a:moveTo>
                  <a:cubicBezTo>
                    <a:pt x="58" y="0"/>
                    <a:pt x="75" y="7"/>
                    <a:pt x="85" y="21"/>
                  </a:cubicBezTo>
                  <a:cubicBezTo>
                    <a:pt x="95" y="35"/>
                    <a:pt x="96" y="55"/>
                    <a:pt x="86" y="70"/>
                  </a:cubicBezTo>
                  <a:cubicBezTo>
                    <a:pt x="81" y="77"/>
                    <a:pt x="74" y="84"/>
                    <a:pt x="66" y="88"/>
                  </a:cubicBezTo>
                  <a:cubicBezTo>
                    <a:pt x="58" y="92"/>
                    <a:pt x="48" y="93"/>
                    <a:pt x="40" y="91"/>
                  </a:cubicBezTo>
                  <a:cubicBezTo>
                    <a:pt x="23" y="88"/>
                    <a:pt x="9" y="76"/>
                    <a:pt x="4" y="60"/>
                  </a:cubicBezTo>
                  <a:cubicBezTo>
                    <a:pt x="0" y="47"/>
                    <a:pt x="2" y="33"/>
                    <a:pt x="8" y="22"/>
                  </a:cubicBezTo>
                  <a:cubicBezTo>
                    <a:pt x="15" y="10"/>
                    <a:pt x="28" y="4"/>
                    <a:pt x="41"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883" name="Freeform 211"/>
            <p:cNvSpPr>
              <a:spLocks/>
            </p:cNvSpPr>
            <p:nvPr/>
          </p:nvSpPr>
          <p:spPr bwMode="auto">
            <a:xfrm>
              <a:off x="-1084" y="9659"/>
              <a:ext cx="237" cy="217"/>
            </a:xfrm>
            <a:custGeom>
              <a:avLst/>
              <a:gdLst/>
              <a:ahLst/>
              <a:cxnLst>
                <a:cxn ang="0">
                  <a:pos x="40" y="3"/>
                </a:cxn>
                <a:cxn ang="0">
                  <a:pos x="86" y="17"/>
                </a:cxn>
                <a:cxn ang="0">
                  <a:pos x="93" y="65"/>
                </a:cxn>
                <a:cxn ang="0">
                  <a:pos x="46" y="90"/>
                </a:cxn>
                <a:cxn ang="0">
                  <a:pos x="9" y="60"/>
                </a:cxn>
                <a:cxn ang="0">
                  <a:pos x="40" y="3"/>
                </a:cxn>
              </a:cxnLst>
              <a:rect l="0" t="0" r="r" b="b"/>
              <a:pathLst>
                <a:path w="100" h="92">
                  <a:moveTo>
                    <a:pt x="40" y="3"/>
                  </a:moveTo>
                  <a:cubicBezTo>
                    <a:pt x="57" y="0"/>
                    <a:pt x="74" y="4"/>
                    <a:pt x="86" y="17"/>
                  </a:cubicBezTo>
                  <a:cubicBezTo>
                    <a:pt x="97" y="29"/>
                    <a:pt x="100" y="50"/>
                    <a:pt x="93" y="65"/>
                  </a:cubicBezTo>
                  <a:cubicBezTo>
                    <a:pt x="85" y="82"/>
                    <a:pt x="65" y="92"/>
                    <a:pt x="46" y="90"/>
                  </a:cubicBezTo>
                  <a:cubicBezTo>
                    <a:pt x="29" y="89"/>
                    <a:pt x="14" y="77"/>
                    <a:pt x="9" y="60"/>
                  </a:cubicBezTo>
                  <a:cubicBezTo>
                    <a:pt x="0" y="35"/>
                    <a:pt x="14" y="9"/>
                    <a:pt x="40"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84" name="Freeform 212"/>
            <p:cNvSpPr>
              <a:spLocks/>
            </p:cNvSpPr>
            <p:nvPr/>
          </p:nvSpPr>
          <p:spPr bwMode="auto">
            <a:xfrm>
              <a:off x="4163" y="9668"/>
              <a:ext cx="203" cy="206"/>
            </a:xfrm>
            <a:custGeom>
              <a:avLst/>
              <a:gdLst/>
              <a:ahLst/>
              <a:cxnLst>
                <a:cxn ang="0">
                  <a:pos x="31" y="3"/>
                </a:cxn>
                <a:cxn ang="0">
                  <a:pos x="76" y="19"/>
                </a:cxn>
                <a:cxn ang="0">
                  <a:pos x="74" y="67"/>
                </a:cxn>
                <a:cxn ang="0">
                  <a:pos x="24" y="78"/>
                </a:cxn>
                <a:cxn ang="0">
                  <a:pos x="4" y="59"/>
                </a:cxn>
                <a:cxn ang="0">
                  <a:pos x="2" y="32"/>
                </a:cxn>
                <a:cxn ang="0">
                  <a:pos x="31" y="3"/>
                </a:cxn>
              </a:cxnLst>
              <a:rect l="0" t="0" r="r" b="b"/>
              <a:pathLst>
                <a:path w="86" h="87">
                  <a:moveTo>
                    <a:pt x="31" y="3"/>
                  </a:moveTo>
                  <a:cubicBezTo>
                    <a:pt x="47" y="0"/>
                    <a:pt x="66" y="5"/>
                    <a:pt x="76" y="19"/>
                  </a:cubicBezTo>
                  <a:cubicBezTo>
                    <a:pt x="86" y="33"/>
                    <a:pt x="85" y="54"/>
                    <a:pt x="74" y="67"/>
                  </a:cubicBezTo>
                  <a:cubicBezTo>
                    <a:pt x="62" y="82"/>
                    <a:pt x="41" y="87"/>
                    <a:pt x="24" y="78"/>
                  </a:cubicBezTo>
                  <a:cubicBezTo>
                    <a:pt x="16" y="74"/>
                    <a:pt x="8" y="68"/>
                    <a:pt x="4" y="59"/>
                  </a:cubicBezTo>
                  <a:cubicBezTo>
                    <a:pt x="0" y="51"/>
                    <a:pt x="0" y="41"/>
                    <a:pt x="2" y="32"/>
                  </a:cubicBezTo>
                  <a:cubicBezTo>
                    <a:pt x="5" y="17"/>
                    <a:pt x="16" y="6"/>
                    <a:pt x="31"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85" name="Freeform 213"/>
            <p:cNvSpPr>
              <a:spLocks/>
            </p:cNvSpPr>
            <p:nvPr/>
          </p:nvSpPr>
          <p:spPr bwMode="auto">
            <a:xfrm>
              <a:off x="4397" y="9675"/>
              <a:ext cx="191" cy="187"/>
            </a:xfrm>
            <a:custGeom>
              <a:avLst/>
              <a:gdLst/>
              <a:ahLst/>
              <a:cxnLst>
                <a:cxn ang="0">
                  <a:pos x="37" y="1"/>
                </a:cxn>
                <a:cxn ang="0">
                  <a:pos x="75" y="25"/>
                </a:cxn>
                <a:cxn ang="0">
                  <a:pos x="61" y="71"/>
                </a:cxn>
                <a:cxn ang="0">
                  <a:pos x="19" y="71"/>
                </a:cxn>
                <a:cxn ang="0">
                  <a:pos x="2" y="43"/>
                </a:cxn>
                <a:cxn ang="0">
                  <a:pos x="37" y="1"/>
                </a:cxn>
              </a:cxnLst>
              <a:rect l="0" t="0" r="r" b="b"/>
              <a:pathLst>
                <a:path w="81" h="79">
                  <a:moveTo>
                    <a:pt x="37" y="1"/>
                  </a:moveTo>
                  <a:cubicBezTo>
                    <a:pt x="53" y="0"/>
                    <a:pt x="70" y="8"/>
                    <a:pt x="75" y="25"/>
                  </a:cubicBezTo>
                  <a:cubicBezTo>
                    <a:pt x="81" y="41"/>
                    <a:pt x="75" y="61"/>
                    <a:pt x="61" y="71"/>
                  </a:cubicBezTo>
                  <a:cubicBezTo>
                    <a:pt x="48" y="79"/>
                    <a:pt x="31" y="79"/>
                    <a:pt x="19" y="71"/>
                  </a:cubicBezTo>
                  <a:cubicBezTo>
                    <a:pt x="9" y="65"/>
                    <a:pt x="3" y="54"/>
                    <a:pt x="2" y="43"/>
                  </a:cubicBezTo>
                  <a:cubicBezTo>
                    <a:pt x="0" y="21"/>
                    <a:pt x="15" y="3"/>
                    <a:pt x="37"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86" name="Freeform 214"/>
            <p:cNvSpPr>
              <a:spLocks/>
            </p:cNvSpPr>
            <p:nvPr/>
          </p:nvSpPr>
          <p:spPr bwMode="auto">
            <a:xfrm>
              <a:off x="-389" y="9678"/>
              <a:ext cx="191" cy="186"/>
            </a:xfrm>
            <a:custGeom>
              <a:avLst/>
              <a:gdLst/>
              <a:ahLst/>
              <a:cxnLst>
                <a:cxn ang="0">
                  <a:pos x="38" y="3"/>
                </a:cxn>
                <a:cxn ang="0">
                  <a:pos x="71" y="13"/>
                </a:cxn>
                <a:cxn ang="0">
                  <a:pos x="80" y="44"/>
                </a:cxn>
                <a:cxn ang="0">
                  <a:pos x="61" y="70"/>
                </a:cxn>
                <a:cxn ang="0">
                  <a:pos x="15" y="57"/>
                </a:cxn>
                <a:cxn ang="0">
                  <a:pos x="38" y="3"/>
                </a:cxn>
              </a:cxnLst>
              <a:rect l="0" t="0" r="r" b="b"/>
              <a:pathLst>
                <a:path w="81" h="79">
                  <a:moveTo>
                    <a:pt x="38" y="3"/>
                  </a:moveTo>
                  <a:cubicBezTo>
                    <a:pt x="51" y="0"/>
                    <a:pt x="63" y="3"/>
                    <a:pt x="71" y="13"/>
                  </a:cubicBezTo>
                  <a:cubicBezTo>
                    <a:pt x="78" y="21"/>
                    <a:pt x="81" y="33"/>
                    <a:pt x="80" y="44"/>
                  </a:cubicBezTo>
                  <a:cubicBezTo>
                    <a:pt x="78" y="55"/>
                    <a:pt x="72" y="65"/>
                    <a:pt x="61" y="70"/>
                  </a:cubicBezTo>
                  <a:cubicBezTo>
                    <a:pt x="45" y="79"/>
                    <a:pt x="25" y="72"/>
                    <a:pt x="15" y="57"/>
                  </a:cubicBezTo>
                  <a:cubicBezTo>
                    <a:pt x="0" y="36"/>
                    <a:pt x="14" y="7"/>
                    <a:pt x="38"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87" name="Freeform 215"/>
            <p:cNvSpPr>
              <a:spLocks/>
            </p:cNvSpPr>
            <p:nvPr/>
          </p:nvSpPr>
          <p:spPr bwMode="auto">
            <a:xfrm>
              <a:off x="6220" y="9675"/>
              <a:ext cx="182" cy="184"/>
            </a:xfrm>
            <a:custGeom>
              <a:avLst/>
              <a:gdLst/>
              <a:ahLst/>
              <a:cxnLst>
                <a:cxn ang="0">
                  <a:pos x="27" y="4"/>
                </a:cxn>
                <a:cxn ang="0">
                  <a:pos x="70" y="26"/>
                </a:cxn>
                <a:cxn ang="0">
                  <a:pos x="50" y="72"/>
                </a:cxn>
                <a:cxn ang="0">
                  <a:pos x="13" y="68"/>
                </a:cxn>
                <a:cxn ang="0">
                  <a:pos x="0" y="38"/>
                </a:cxn>
                <a:cxn ang="0">
                  <a:pos x="27" y="4"/>
                </a:cxn>
              </a:cxnLst>
              <a:rect l="0" t="0" r="r" b="b"/>
              <a:pathLst>
                <a:path w="77" h="78">
                  <a:moveTo>
                    <a:pt x="27" y="4"/>
                  </a:moveTo>
                  <a:cubicBezTo>
                    <a:pt x="44" y="0"/>
                    <a:pt x="63" y="8"/>
                    <a:pt x="70" y="26"/>
                  </a:cubicBezTo>
                  <a:cubicBezTo>
                    <a:pt x="77" y="44"/>
                    <a:pt x="67" y="64"/>
                    <a:pt x="50" y="72"/>
                  </a:cubicBezTo>
                  <a:cubicBezTo>
                    <a:pt x="38" y="78"/>
                    <a:pt x="23" y="76"/>
                    <a:pt x="13" y="68"/>
                  </a:cubicBezTo>
                  <a:cubicBezTo>
                    <a:pt x="4" y="60"/>
                    <a:pt x="0" y="49"/>
                    <a:pt x="0" y="38"/>
                  </a:cubicBezTo>
                  <a:cubicBezTo>
                    <a:pt x="1" y="22"/>
                    <a:pt x="11" y="7"/>
                    <a:pt x="27"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88" name="Freeform 216"/>
            <p:cNvSpPr>
              <a:spLocks/>
            </p:cNvSpPr>
            <p:nvPr/>
          </p:nvSpPr>
          <p:spPr bwMode="auto">
            <a:xfrm>
              <a:off x="-1277" y="9685"/>
              <a:ext cx="175" cy="165"/>
            </a:xfrm>
            <a:custGeom>
              <a:avLst/>
              <a:gdLst/>
              <a:ahLst/>
              <a:cxnLst>
                <a:cxn ang="0">
                  <a:pos x="30" y="3"/>
                </a:cxn>
                <a:cxn ang="0">
                  <a:pos x="68" y="21"/>
                </a:cxn>
                <a:cxn ang="0">
                  <a:pos x="61" y="60"/>
                </a:cxn>
                <a:cxn ang="0">
                  <a:pos x="17" y="62"/>
                </a:cxn>
                <a:cxn ang="0">
                  <a:pos x="8" y="19"/>
                </a:cxn>
                <a:cxn ang="0">
                  <a:pos x="30" y="3"/>
                </a:cxn>
              </a:cxnLst>
              <a:rect l="0" t="0" r="r" b="b"/>
              <a:pathLst>
                <a:path w="74" h="70">
                  <a:moveTo>
                    <a:pt x="30" y="3"/>
                  </a:moveTo>
                  <a:cubicBezTo>
                    <a:pt x="45" y="0"/>
                    <a:pt x="61" y="7"/>
                    <a:pt x="68" y="21"/>
                  </a:cubicBezTo>
                  <a:cubicBezTo>
                    <a:pt x="74" y="33"/>
                    <a:pt x="73" y="51"/>
                    <a:pt x="61" y="60"/>
                  </a:cubicBezTo>
                  <a:cubicBezTo>
                    <a:pt x="49" y="69"/>
                    <a:pt x="29" y="70"/>
                    <a:pt x="17" y="62"/>
                  </a:cubicBezTo>
                  <a:cubicBezTo>
                    <a:pt x="2" y="53"/>
                    <a:pt x="0" y="33"/>
                    <a:pt x="8" y="19"/>
                  </a:cubicBezTo>
                  <a:cubicBezTo>
                    <a:pt x="13" y="11"/>
                    <a:pt x="21" y="4"/>
                    <a:pt x="30"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89" name="Freeform 217"/>
            <p:cNvSpPr>
              <a:spLocks/>
            </p:cNvSpPr>
            <p:nvPr/>
          </p:nvSpPr>
          <p:spPr bwMode="auto">
            <a:xfrm>
              <a:off x="-831" y="9682"/>
              <a:ext cx="175" cy="168"/>
            </a:xfrm>
            <a:custGeom>
              <a:avLst/>
              <a:gdLst/>
              <a:ahLst/>
              <a:cxnLst>
                <a:cxn ang="0">
                  <a:pos x="31" y="5"/>
                </a:cxn>
                <a:cxn ang="0">
                  <a:pos x="72" y="29"/>
                </a:cxn>
                <a:cxn ang="0">
                  <a:pos x="63" y="59"/>
                </a:cxn>
                <a:cxn ang="0">
                  <a:pos x="11" y="53"/>
                </a:cxn>
                <a:cxn ang="0">
                  <a:pos x="31" y="5"/>
                </a:cxn>
              </a:cxnLst>
              <a:rect l="0" t="0" r="r" b="b"/>
              <a:pathLst>
                <a:path w="74" h="71">
                  <a:moveTo>
                    <a:pt x="31" y="5"/>
                  </a:moveTo>
                  <a:cubicBezTo>
                    <a:pt x="49" y="0"/>
                    <a:pt x="69" y="10"/>
                    <a:pt x="72" y="29"/>
                  </a:cubicBezTo>
                  <a:cubicBezTo>
                    <a:pt x="74" y="40"/>
                    <a:pt x="71" y="51"/>
                    <a:pt x="63" y="59"/>
                  </a:cubicBezTo>
                  <a:cubicBezTo>
                    <a:pt x="48" y="71"/>
                    <a:pt x="22" y="70"/>
                    <a:pt x="11" y="53"/>
                  </a:cubicBezTo>
                  <a:cubicBezTo>
                    <a:pt x="0" y="35"/>
                    <a:pt x="10" y="9"/>
                    <a:pt x="31" y="5"/>
                  </a:cubicBezTo>
                </a:path>
              </a:pathLst>
            </a:custGeom>
            <a:grpFill/>
            <a:ln w="9525" cap="flat" cmpd="sng">
              <a:noFill/>
              <a:prstDash val="solid"/>
              <a:round/>
              <a:headEnd type="none" w="med" len="med"/>
              <a:tailEnd type="none" w="med" len="med"/>
            </a:ln>
            <a:effectLst/>
          </p:spPr>
          <p:txBody>
            <a:bodyPr/>
            <a:lstStyle/>
            <a:p>
              <a:endParaRPr lang="en-US"/>
            </a:p>
          </p:txBody>
        </p:sp>
        <p:sp>
          <p:nvSpPr>
            <p:cNvPr id="284890" name="Freeform 218"/>
            <p:cNvSpPr>
              <a:spLocks/>
            </p:cNvSpPr>
            <p:nvPr/>
          </p:nvSpPr>
          <p:spPr bwMode="auto">
            <a:xfrm>
              <a:off x="-153" y="9666"/>
              <a:ext cx="201" cy="193"/>
            </a:xfrm>
            <a:custGeom>
              <a:avLst/>
              <a:gdLst/>
              <a:ahLst/>
              <a:cxnLst>
                <a:cxn ang="0">
                  <a:pos x="33" y="12"/>
                </a:cxn>
                <a:cxn ang="0">
                  <a:pos x="35" y="75"/>
                </a:cxn>
                <a:cxn ang="0">
                  <a:pos x="33" y="12"/>
                </a:cxn>
              </a:cxnLst>
              <a:rect l="0" t="0" r="r" b="b"/>
              <a:pathLst>
                <a:path w="85" h="82">
                  <a:moveTo>
                    <a:pt x="33" y="12"/>
                  </a:moveTo>
                  <a:cubicBezTo>
                    <a:pt x="84" y="0"/>
                    <a:pt x="85" y="82"/>
                    <a:pt x="35" y="75"/>
                  </a:cubicBezTo>
                  <a:cubicBezTo>
                    <a:pt x="3" y="70"/>
                    <a:pt x="0" y="19"/>
                    <a:pt x="33" y="1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91" name="Freeform 219"/>
            <p:cNvSpPr>
              <a:spLocks/>
            </p:cNvSpPr>
            <p:nvPr/>
          </p:nvSpPr>
          <p:spPr bwMode="auto">
            <a:xfrm>
              <a:off x="-580" y="9694"/>
              <a:ext cx="144" cy="142"/>
            </a:xfrm>
            <a:custGeom>
              <a:avLst/>
              <a:gdLst/>
              <a:ahLst/>
              <a:cxnLst>
                <a:cxn ang="0">
                  <a:pos x="22" y="4"/>
                </a:cxn>
                <a:cxn ang="0">
                  <a:pos x="59" y="25"/>
                </a:cxn>
                <a:cxn ang="0">
                  <a:pos x="44" y="56"/>
                </a:cxn>
                <a:cxn ang="0">
                  <a:pos x="13" y="54"/>
                </a:cxn>
                <a:cxn ang="0">
                  <a:pos x="2" y="23"/>
                </a:cxn>
                <a:cxn ang="0">
                  <a:pos x="22" y="4"/>
                </a:cxn>
              </a:cxnLst>
              <a:rect l="0" t="0" r="r" b="b"/>
              <a:pathLst>
                <a:path w="61" h="60">
                  <a:moveTo>
                    <a:pt x="22" y="4"/>
                  </a:moveTo>
                  <a:cubicBezTo>
                    <a:pt x="38" y="0"/>
                    <a:pt x="55" y="8"/>
                    <a:pt x="59" y="25"/>
                  </a:cubicBezTo>
                  <a:cubicBezTo>
                    <a:pt x="61" y="38"/>
                    <a:pt x="56" y="51"/>
                    <a:pt x="44" y="56"/>
                  </a:cubicBezTo>
                  <a:cubicBezTo>
                    <a:pt x="34" y="60"/>
                    <a:pt x="22" y="60"/>
                    <a:pt x="13" y="54"/>
                  </a:cubicBezTo>
                  <a:cubicBezTo>
                    <a:pt x="2" y="48"/>
                    <a:pt x="0" y="35"/>
                    <a:pt x="2" y="23"/>
                  </a:cubicBezTo>
                  <a:cubicBezTo>
                    <a:pt x="4" y="14"/>
                    <a:pt x="13" y="6"/>
                    <a:pt x="22"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92" name="Freeform 220"/>
            <p:cNvSpPr>
              <a:spLocks/>
            </p:cNvSpPr>
            <p:nvPr/>
          </p:nvSpPr>
          <p:spPr bwMode="auto">
            <a:xfrm>
              <a:off x="5306" y="9685"/>
              <a:ext cx="182" cy="151"/>
            </a:xfrm>
            <a:custGeom>
              <a:avLst/>
              <a:gdLst/>
              <a:ahLst/>
              <a:cxnLst>
                <a:cxn ang="0">
                  <a:pos x="33" y="8"/>
                </a:cxn>
                <a:cxn ang="0">
                  <a:pos x="39" y="63"/>
                </a:cxn>
                <a:cxn ang="0">
                  <a:pos x="33" y="8"/>
                </a:cxn>
              </a:cxnLst>
              <a:rect l="0" t="0" r="r" b="b"/>
              <a:pathLst>
                <a:path w="77" h="64">
                  <a:moveTo>
                    <a:pt x="33" y="8"/>
                  </a:moveTo>
                  <a:cubicBezTo>
                    <a:pt x="72" y="0"/>
                    <a:pt x="77" y="61"/>
                    <a:pt x="39" y="63"/>
                  </a:cubicBezTo>
                  <a:cubicBezTo>
                    <a:pt x="5" y="64"/>
                    <a:pt x="0" y="14"/>
                    <a:pt x="33"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93" name="Freeform 221"/>
            <p:cNvSpPr>
              <a:spLocks/>
            </p:cNvSpPr>
            <p:nvPr/>
          </p:nvSpPr>
          <p:spPr bwMode="auto">
            <a:xfrm>
              <a:off x="114" y="9704"/>
              <a:ext cx="116" cy="125"/>
            </a:xfrm>
            <a:custGeom>
              <a:avLst/>
              <a:gdLst/>
              <a:ahLst/>
              <a:cxnLst>
                <a:cxn ang="0">
                  <a:pos x="18" y="4"/>
                </a:cxn>
                <a:cxn ang="0">
                  <a:pos x="49" y="25"/>
                </a:cxn>
                <a:cxn ang="0">
                  <a:pos x="26" y="52"/>
                </a:cxn>
                <a:cxn ang="0">
                  <a:pos x="1" y="30"/>
                </a:cxn>
                <a:cxn ang="0">
                  <a:pos x="18" y="4"/>
                </a:cxn>
              </a:cxnLst>
              <a:rect l="0" t="0" r="r" b="b"/>
              <a:pathLst>
                <a:path w="49" h="53">
                  <a:moveTo>
                    <a:pt x="18" y="4"/>
                  </a:moveTo>
                  <a:cubicBezTo>
                    <a:pt x="32" y="0"/>
                    <a:pt x="48" y="10"/>
                    <a:pt x="49" y="25"/>
                  </a:cubicBezTo>
                  <a:cubicBezTo>
                    <a:pt x="49" y="38"/>
                    <a:pt x="39" y="50"/>
                    <a:pt x="26" y="52"/>
                  </a:cubicBezTo>
                  <a:cubicBezTo>
                    <a:pt x="13" y="53"/>
                    <a:pt x="1" y="43"/>
                    <a:pt x="1" y="30"/>
                  </a:cubicBezTo>
                  <a:cubicBezTo>
                    <a:pt x="0" y="19"/>
                    <a:pt x="7" y="6"/>
                    <a:pt x="18"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94" name="Freeform 222"/>
            <p:cNvSpPr>
              <a:spLocks/>
            </p:cNvSpPr>
            <p:nvPr/>
          </p:nvSpPr>
          <p:spPr bwMode="auto">
            <a:xfrm>
              <a:off x="5797" y="9715"/>
              <a:ext cx="107" cy="109"/>
            </a:xfrm>
            <a:custGeom>
              <a:avLst/>
              <a:gdLst/>
              <a:ahLst/>
              <a:cxnLst>
                <a:cxn ang="0">
                  <a:pos x="22" y="1"/>
                </a:cxn>
                <a:cxn ang="0">
                  <a:pos x="39" y="7"/>
                </a:cxn>
                <a:cxn ang="0">
                  <a:pos x="43" y="31"/>
                </a:cxn>
                <a:cxn ang="0">
                  <a:pos x="31" y="43"/>
                </a:cxn>
                <a:cxn ang="0">
                  <a:pos x="14" y="43"/>
                </a:cxn>
                <a:cxn ang="0">
                  <a:pos x="1" y="20"/>
                </a:cxn>
                <a:cxn ang="0">
                  <a:pos x="22" y="1"/>
                </a:cxn>
              </a:cxnLst>
              <a:rect l="0" t="0" r="r" b="b"/>
              <a:pathLst>
                <a:path w="45" h="46">
                  <a:moveTo>
                    <a:pt x="22" y="1"/>
                  </a:moveTo>
                  <a:cubicBezTo>
                    <a:pt x="29" y="0"/>
                    <a:pt x="34" y="1"/>
                    <a:pt x="39" y="7"/>
                  </a:cubicBezTo>
                  <a:cubicBezTo>
                    <a:pt x="43" y="14"/>
                    <a:pt x="45" y="23"/>
                    <a:pt x="43" y="31"/>
                  </a:cubicBezTo>
                  <a:cubicBezTo>
                    <a:pt x="41" y="36"/>
                    <a:pt x="35" y="41"/>
                    <a:pt x="31" y="43"/>
                  </a:cubicBezTo>
                  <a:cubicBezTo>
                    <a:pt x="26" y="46"/>
                    <a:pt x="19" y="45"/>
                    <a:pt x="14" y="43"/>
                  </a:cubicBezTo>
                  <a:cubicBezTo>
                    <a:pt x="5" y="39"/>
                    <a:pt x="0" y="29"/>
                    <a:pt x="1" y="20"/>
                  </a:cubicBezTo>
                  <a:cubicBezTo>
                    <a:pt x="1" y="8"/>
                    <a:pt x="11" y="1"/>
                    <a:pt x="22"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895" name="Freeform 223"/>
            <p:cNvSpPr>
              <a:spLocks/>
            </p:cNvSpPr>
            <p:nvPr/>
          </p:nvSpPr>
          <p:spPr bwMode="auto">
            <a:xfrm>
              <a:off x="6922" y="9715"/>
              <a:ext cx="113" cy="109"/>
            </a:xfrm>
            <a:custGeom>
              <a:avLst/>
              <a:gdLst/>
              <a:ahLst/>
              <a:cxnLst>
                <a:cxn ang="0">
                  <a:pos x="19" y="3"/>
                </a:cxn>
                <a:cxn ang="0">
                  <a:pos x="43" y="12"/>
                </a:cxn>
                <a:cxn ang="0">
                  <a:pos x="41" y="38"/>
                </a:cxn>
                <a:cxn ang="0">
                  <a:pos x="10" y="37"/>
                </a:cxn>
                <a:cxn ang="0">
                  <a:pos x="19" y="3"/>
                </a:cxn>
              </a:cxnLst>
              <a:rect l="0" t="0" r="r" b="b"/>
              <a:pathLst>
                <a:path w="48" h="46">
                  <a:moveTo>
                    <a:pt x="19" y="3"/>
                  </a:moveTo>
                  <a:cubicBezTo>
                    <a:pt x="29" y="0"/>
                    <a:pt x="39" y="3"/>
                    <a:pt x="43" y="12"/>
                  </a:cubicBezTo>
                  <a:cubicBezTo>
                    <a:pt x="48" y="20"/>
                    <a:pt x="47" y="31"/>
                    <a:pt x="41" y="38"/>
                  </a:cubicBezTo>
                  <a:cubicBezTo>
                    <a:pt x="33" y="46"/>
                    <a:pt x="18" y="45"/>
                    <a:pt x="10" y="37"/>
                  </a:cubicBezTo>
                  <a:cubicBezTo>
                    <a:pt x="0" y="26"/>
                    <a:pt x="5" y="7"/>
                    <a:pt x="19"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96" name="Freeform 224"/>
            <p:cNvSpPr>
              <a:spLocks/>
            </p:cNvSpPr>
            <p:nvPr/>
          </p:nvSpPr>
          <p:spPr bwMode="auto">
            <a:xfrm>
              <a:off x="1708" y="9722"/>
              <a:ext cx="93" cy="90"/>
            </a:xfrm>
            <a:custGeom>
              <a:avLst/>
              <a:gdLst/>
              <a:ahLst/>
              <a:cxnLst>
                <a:cxn ang="0">
                  <a:pos x="15" y="3"/>
                </a:cxn>
                <a:cxn ang="0">
                  <a:pos x="39" y="18"/>
                </a:cxn>
                <a:cxn ang="0">
                  <a:pos x="24" y="37"/>
                </a:cxn>
                <a:cxn ang="0">
                  <a:pos x="5" y="28"/>
                </a:cxn>
                <a:cxn ang="0">
                  <a:pos x="15" y="3"/>
                </a:cxn>
              </a:cxnLst>
              <a:rect l="0" t="0" r="r" b="b"/>
              <a:pathLst>
                <a:path w="39" h="38">
                  <a:moveTo>
                    <a:pt x="15" y="3"/>
                  </a:moveTo>
                  <a:cubicBezTo>
                    <a:pt x="27" y="0"/>
                    <a:pt x="38" y="6"/>
                    <a:pt x="39" y="18"/>
                  </a:cubicBezTo>
                  <a:cubicBezTo>
                    <a:pt x="39" y="28"/>
                    <a:pt x="34" y="35"/>
                    <a:pt x="24" y="37"/>
                  </a:cubicBezTo>
                  <a:cubicBezTo>
                    <a:pt x="17" y="38"/>
                    <a:pt x="9" y="35"/>
                    <a:pt x="5" y="28"/>
                  </a:cubicBezTo>
                  <a:cubicBezTo>
                    <a:pt x="0" y="18"/>
                    <a:pt x="5" y="6"/>
                    <a:pt x="15"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897" name="Freeform 225"/>
            <p:cNvSpPr>
              <a:spLocks/>
            </p:cNvSpPr>
            <p:nvPr/>
          </p:nvSpPr>
          <p:spPr bwMode="auto">
            <a:xfrm>
              <a:off x="4671" y="9722"/>
              <a:ext cx="85" cy="86"/>
            </a:xfrm>
            <a:custGeom>
              <a:avLst/>
              <a:gdLst/>
              <a:ahLst/>
              <a:cxnLst>
                <a:cxn ang="0">
                  <a:pos x="13" y="4"/>
                </a:cxn>
                <a:cxn ang="0">
                  <a:pos x="36" y="20"/>
                </a:cxn>
                <a:cxn ang="0">
                  <a:pos x="22" y="34"/>
                </a:cxn>
                <a:cxn ang="0">
                  <a:pos x="4" y="28"/>
                </a:cxn>
                <a:cxn ang="0">
                  <a:pos x="13" y="4"/>
                </a:cxn>
              </a:cxnLst>
              <a:rect l="0" t="0" r="r" b="b"/>
              <a:pathLst>
                <a:path w="36" h="36">
                  <a:moveTo>
                    <a:pt x="13" y="4"/>
                  </a:moveTo>
                  <a:cubicBezTo>
                    <a:pt x="24" y="0"/>
                    <a:pt x="36" y="7"/>
                    <a:pt x="36" y="20"/>
                  </a:cubicBezTo>
                  <a:cubicBezTo>
                    <a:pt x="36" y="28"/>
                    <a:pt x="30" y="33"/>
                    <a:pt x="22" y="34"/>
                  </a:cubicBezTo>
                  <a:cubicBezTo>
                    <a:pt x="16" y="36"/>
                    <a:pt x="8" y="35"/>
                    <a:pt x="4" y="28"/>
                  </a:cubicBezTo>
                  <a:cubicBezTo>
                    <a:pt x="0" y="19"/>
                    <a:pt x="4" y="7"/>
                    <a:pt x="13"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898" name="Freeform 226"/>
            <p:cNvSpPr>
              <a:spLocks/>
            </p:cNvSpPr>
            <p:nvPr/>
          </p:nvSpPr>
          <p:spPr bwMode="auto">
            <a:xfrm>
              <a:off x="-1476" y="9730"/>
              <a:ext cx="111" cy="96"/>
            </a:xfrm>
            <a:custGeom>
              <a:avLst/>
              <a:gdLst/>
              <a:ahLst/>
              <a:cxnLst>
                <a:cxn ang="0">
                  <a:pos x="22" y="3"/>
                </a:cxn>
                <a:cxn ang="0">
                  <a:pos x="34" y="28"/>
                </a:cxn>
                <a:cxn ang="0">
                  <a:pos x="22" y="3"/>
                </a:cxn>
              </a:cxnLst>
              <a:rect l="0" t="0" r="r" b="b"/>
              <a:pathLst>
                <a:path w="47" h="41">
                  <a:moveTo>
                    <a:pt x="22" y="3"/>
                  </a:moveTo>
                  <a:cubicBezTo>
                    <a:pt x="37" y="0"/>
                    <a:pt x="47" y="20"/>
                    <a:pt x="34" y="28"/>
                  </a:cubicBezTo>
                  <a:cubicBezTo>
                    <a:pt x="16" y="41"/>
                    <a:pt x="0" y="8"/>
                    <a:pt x="22" y="3"/>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899" name="Freeform 227"/>
            <p:cNvSpPr>
              <a:spLocks noEditPoints="1"/>
            </p:cNvSpPr>
            <p:nvPr/>
          </p:nvSpPr>
          <p:spPr bwMode="auto">
            <a:xfrm>
              <a:off x="-845" y="9864"/>
              <a:ext cx="1828" cy="3638"/>
            </a:xfrm>
            <a:custGeom>
              <a:avLst/>
              <a:gdLst/>
              <a:ahLst/>
              <a:cxnLst>
                <a:cxn ang="0">
                  <a:pos x="385" y="76"/>
                </a:cxn>
                <a:cxn ang="0">
                  <a:pos x="515" y="110"/>
                </a:cxn>
                <a:cxn ang="0">
                  <a:pos x="560" y="302"/>
                </a:cxn>
                <a:cxn ang="0">
                  <a:pos x="627" y="289"/>
                </a:cxn>
                <a:cxn ang="0">
                  <a:pos x="744" y="392"/>
                </a:cxn>
                <a:cxn ang="0">
                  <a:pos x="757" y="661"/>
                </a:cxn>
                <a:cxn ang="0">
                  <a:pos x="636" y="783"/>
                </a:cxn>
                <a:cxn ang="0">
                  <a:pos x="556" y="882"/>
                </a:cxn>
                <a:cxn ang="0">
                  <a:pos x="466" y="979"/>
                </a:cxn>
                <a:cxn ang="0">
                  <a:pos x="366" y="1153"/>
                </a:cxn>
                <a:cxn ang="0">
                  <a:pos x="275" y="1266"/>
                </a:cxn>
                <a:cxn ang="0">
                  <a:pos x="246" y="1537"/>
                </a:cxn>
                <a:cxn ang="0">
                  <a:pos x="198" y="1244"/>
                </a:cxn>
                <a:cxn ang="0">
                  <a:pos x="211" y="1055"/>
                </a:cxn>
                <a:cxn ang="0">
                  <a:pos x="269" y="952"/>
                </a:cxn>
                <a:cxn ang="0">
                  <a:pos x="284" y="843"/>
                </a:cxn>
                <a:cxn ang="0">
                  <a:pos x="305" y="773"/>
                </a:cxn>
                <a:cxn ang="0">
                  <a:pos x="224" y="670"/>
                </a:cxn>
                <a:cxn ang="0">
                  <a:pos x="187" y="459"/>
                </a:cxn>
                <a:cxn ang="0">
                  <a:pos x="116" y="296"/>
                </a:cxn>
                <a:cxn ang="0">
                  <a:pos x="111" y="94"/>
                </a:cxn>
                <a:cxn ang="0">
                  <a:pos x="94" y="40"/>
                </a:cxn>
                <a:cxn ang="0">
                  <a:pos x="183" y="85"/>
                </a:cxn>
                <a:cxn ang="0">
                  <a:pos x="183" y="85"/>
                </a:cxn>
                <a:cxn ang="0">
                  <a:pos x="282" y="86"/>
                </a:cxn>
                <a:cxn ang="0">
                  <a:pos x="486" y="165"/>
                </a:cxn>
                <a:cxn ang="0">
                  <a:pos x="190" y="176"/>
                </a:cxn>
                <a:cxn ang="0">
                  <a:pos x="385" y="176"/>
                </a:cxn>
                <a:cxn ang="0">
                  <a:pos x="282" y="182"/>
                </a:cxn>
                <a:cxn ang="0">
                  <a:pos x="469" y="286"/>
                </a:cxn>
                <a:cxn ang="0">
                  <a:pos x="190" y="275"/>
                </a:cxn>
                <a:cxn ang="0">
                  <a:pos x="282" y="278"/>
                </a:cxn>
                <a:cxn ang="0">
                  <a:pos x="378" y="278"/>
                </a:cxn>
                <a:cxn ang="0">
                  <a:pos x="668" y="370"/>
                </a:cxn>
                <a:cxn ang="0">
                  <a:pos x="186" y="371"/>
                </a:cxn>
                <a:cxn ang="0">
                  <a:pos x="293" y="376"/>
                </a:cxn>
                <a:cxn ang="0">
                  <a:pos x="389" y="377"/>
                </a:cxn>
                <a:cxn ang="0">
                  <a:pos x="480" y="372"/>
                </a:cxn>
                <a:cxn ang="0">
                  <a:pos x="581" y="376"/>
                </a:cxn>
                <a:cxn ang="0">
                  <a:pos x="288" y="468"/>
                </a:cxn>
                <a:cxn ang="0">
                  <a:pos x="378" y="470"/>
                </a:cxn>
                <a:cxn ang="0">
                  <a:pos x="474" y="470"/>
                </a:cxn>
                <a:cxn ang="0">
                  <a:pos x="652" y="491"/>
                </a:cxn>
                <a:cxn ang="0">
                  <a:pos x="673" y="609"/>
                </a:cxn>
                <a:cxn ang="0">
                  <a:pos x="277" y="613"/>
                </a:cxn>
                <a:cxn ang="0">
                  <a:pos x="373" y="595"/>
                </a:cxn>
                <a:cxn ang="0">
                  <a:pos x="464" y="589"/>
                </a:cxn>
                <a:cxn ang="0">
                  <a:pos x="557" y="588"/>
                </a:cxn>
                <a:cxn ang="0">
                  <a:pos x="386" y="698"/>
                </a:cxn>
                <a:cxn ang="0">
                  <a:pos x="470" y="690"/>
                </a:cxn>
                <a:cxn ang="0">
                  <a:pos x="578" y="699"/>
                </a:cxn>
                <a:cxn ang="0">
                  <a:pos x="580" y="809"/>
                </a:cxn>
                <a:cxn ang="0">
                  <a:pos x="388" y="789"/>
                </a:cxn>
                <a:cxn ang="0">
                  <a:pos x="490" y="782"/>
                </a:cxn>
                <a:cxn ang="0">
                  <a:pos x="392" y="880"/>
                </a:cxn>
                <a:cxn ang="0">
                  <a:pos x="478" y="899"/>
                </a:cxn>
                <a:cxn ang="0">
                  <a:pos x="361" y="965"/>
                </a:cxn>
                <a:cxn ang="0">
                  <a:pos x="378" y="950"/>
                </a:cxn>
                <a:cxn ang="0">
                  <a:pos x="282" y="1137"/>
                </a:cxn>
                <a:cxn ang="0">
                  <a:pos x="304" y="1156"/>
                </a:cxn>
              </a:cxnLst>
              <a:rect l="0" t="0" r="r" b="b"/>
              <a:pathLst>
                <a:path w="774" h="1540">
                  <a:moveTo>
                    <a:pt x="329" y="2"/>
                  </a:moveTo>
                  <a:cubicBezTo>
                    <a:pt x="348" y="0"/>
                    <a:pt x="367" y="7"/>
                    <a:pt x="378" y="24"/>
                  </a:cubicBezTo>
                  <a:cubicBezTo>
                    <a:pt x="381" y="28"/>
                    <a:pt x="383" y="33"/>
                    <a:pt x="385" y="38"/>
                  </a:cubicBezTo>
                  <a:cubicBezTo>
                    <a:pt x="385" y="38"/>
                    <a:pt x="386" y="47"/>
                    <a:pt x="388" y="45"/>
                  </a:cubicBezTo>
                  <a:cubicBezTo>
                    <a:pt x="390" y="44"/>
                    <a:pt x="391" y="41"/>
                    <a:pt x="391" y="39"/>
                  </a:cubicBezTo>
                  <a:cubicBezTo>
                    <a:pt x="393" y="36"/>
                    <a:pt x="394" y="33"/>
                    <a:pt x="396" y="30"/>
                  </a:cubicBezTo>
                  <a:cubicBezTo>
                    <a:pt x="407" y="17"/>
                    <a:pt x="429" y="9"/>
                    <a:pt x="446" y="15"/>
                  </a:cubicBezTo>
                  <a:cubicBezTo>
                    <a:pt x="463" y="22"/>
                    <a:pt x="474" y="41"/>
                    <a:pt x="473" y="59"/>
                  </a:cubicBezTo>
                  <a:cubicBezTo>
                    <a:pt x="471" y="79"/>
                    <a:pt x="456" y="93"/>
                    <a:pt x="436" y="96"/>
                  </a:cubicBezTo>
                  <a:cubicBezTo>
                    <a:pt x="427" y="98"/>
                    <a:pt x="416" y="97"/>
                    <a:pt x="408" y="91"/>
                  </a:cubicBezTo>
                  <a:cubicBezTo>
                    <a:pt x="400" y="86"/>
                    <a:pt x="395" y="78"/>
                    <a:pt x="391" y="70"/>
                  </a:cubicBezTo>
                  <a:cubicBezTo>
                    <a:pt x="391" y="69"/>
                    <a:pt x="389" y="61"/>
                    <a:pt x="388" y="65"/>
                  </a:cubicBezTo>
                  <a:cubicBezTo>
                    <a:pt x="387" y="69"/>
                    <a:pt x="387" y="73"/>
                    <a:pt x="385" y="76"/>
                  </a:cubicBezTo>
                  <a:cubicBezTo>
                    <a:pt x="382" y="83"/>
                    <a:pt x="377" y="92"/>
                    <a:pt x="370" y="95"/>
                  </a:cubicBezTo>
                  <a:cubicBezTo>
                    <a:pt x="364" y="97"/>
                    <a:pt x="359" y="101"/>
                    <a:pt x="364" y="107"/>
                  </a:cubicBezTo>
                  <a:cubicBezTo>
                    <a:pt x="369" y="112"/>
                    <a:pt x="374" y="116"/>
                    <a:pt x="379" y="122"/>
                  </a:cubicBezTo>
                  <a:cubicBezTo>
                    <a:pt x="380" y="123"/>
                    <a:pt x="382" y="127"/>
                    <a:pt x="385" y="126"/>
                  </a:cubicBezTo>
                  <a:cubicBezTo>
                    <a:pt x="388" y="125"/>
                    <a:pt x="389" y="121"/>
                    <a:pt x="391" y="118"/>
                  </a:cubicBezTo>
                  <a:cubicBezTo>
                    <a:pt x="395" y="112"/>
                    <a:pt x="402" y="107"/>
                    <a:pt x="409" y="104"/>
                  </a:cubicBezTo>
                  <a:cubicBezTo>
                    <a:pt x="416" y="100"/>
                    <a:pt x="424" y="96"/>
                    <a:pt x="432" y="98"/>
                  </a:cubicBezTo>
                  <a:cubicBezTo>
                    <a:pt x="442" y="99"/>
                    <a:pt x="451" y="103"/>
                    <a:pt x="459" y="109"/>
                  </a:cubicBezTo>
                  <a:cubicBezTo>
                    <a:pt x="467" y="114"/>
                    <a:pt x="473" y="121"/>
                    <a:pt x="477" y="130"/>
                  </a:cubicBezTo>
                  <a:cubicBezTo>
                    <a:pt x="479" y="135"/>
                    <a:pt x="478" y="140"/>
                    <a:pt x="481" y="144"/>
                  </a:cubicBezTo>
                  <a:cubicBezTo>
                    <a:pt x="484" y="148"/>
                    <a:pt x="485" y="143"/>
                    <a:pt x="485" y="141"/>
                  </a:cubicBezTo>
                  <a:cubicBezTo>
                    <a:pt x="485" y="136"/>
                    <a:pt x="487" y="132"/>
                    <a:pt x="490" y="128"/>
                  </a:cubicBezTo>
                  <a:cubicBezTo>
                    <a:pt x="496" y="119"/>
                    <a:pt x="505" y="113"/>
                    <a:pt x="515" y="110"/>
                  </a:cubicBezTo>
                  <a:cubicBezTo>
                    <a:pt x="533" y="104"/>
                    <a:pt x="553" y="114"/>
                    <a:pt x="563" y="129"/>
                  </a:cubicBezTo>
                  <a:cubicBezTo>
                    <a:pt x="574" y="147"/>
                    <a:pt x="570" y="168"/>
                    <a:pt x="555" y="182"/>
                  </a:cubicBezTo>
                  <a:cubicBezTo>
                    <a:pt x="552" y="185"/>
                    <a:pt x="549" y="188"/>
                    <a:pt x="545" y="190"/>
                  </a:cubicBezTo>
                  <a:cubicBezTo>
                    <a:pt x="541" y="192"/>
                    <a:pt x="537" y="192"/>
                    <a:pt x="533" y="193"/>
                  </a:cubicBezTo>
                  <a:cubicBezTo>
                    <a:pt x="531" y="193"/>
                    <a:pt x="528" y="196"/>
                    <a:pt x="531" y="197"/>
                  </a:cubicBezTo>
                  <a:cubicBezTo>
                    <a:pt x="534" y="199"/>
                    <a:pt x="538" y="199"/>
                    <a:pt x="541" y="199"/>
                  </a:cubicBezTo>
                  <a:cubicBezTo>
                    <a:pt x="547" y="200"/>
                    <a:pt x="554" y="204"/>
                    <a:pt x="558" y="208"/>
                  </a:cubicBezTo>
                  <a:cubicBezTo>
                    <a:pt x="564" y="214"/>
                    <a:pt x="570" y="220"/>
                    <a:pt x="573" y="228"/>
                  </a:cubicBezTo>
                  <a:cubicBezTo>
                    <a:pt x="577" y="237"/>
                    <a:pt x="578" y="246"/>
                    <a:pt x="577" y="256"/>
                  </a:cubicBezTo>
                  <a:cubicBezTo>
                    <a:pt x="575" y="264"/>
                    <a:pt x="571" y="271"/>
                    <a:pt x="566" y="278"/>
                  </a:cubicBezTo>
                  <a:cubicBezTo>
                    <a:pt x="564" y="281"/>
                    <a:pt x="562" y="284"/>
                    <a:pt x="558" y="286"/>
                  </a:cubicBezTo>
                  <a:cubicBezTo>
                    <a:pt x="555" y="288"/>
                    <a:pt x="551" y="289"/>
                    <a:pt x="549" y="292"/>
                  </a:cubicBezTo>
                  <a:cubicBezTo>
                    <a:pt x="546" y="295"/>
                    <a:pt x="558" y="301"/>
                    <a:pt x="560" y="302"/>
                  </a:cubicBezTo>
                  <a:cubicBezTo>
                    <a:pt x="563" y="303"/>
                    <a:pt x="565" y="304"/>
                    <a:pt x="566" y="307"/>
                  </a:cubicBezTo>
                  <a:cubicBezTo>
                    <a:pt x="568" y="309"/>
                    <a:pt x="569" y="314"/>
                    <a:pt x="572" y="315"/>
                  </a:cubicBezTo>
                  <a:cubicBezTo>
                    <a:pt x="580" y="317"/>
                    <a:pt x="584" y="306"/>
                    <a:pt x="587" y="301"/>
                  </a:cubicBezTo>
                  <a:cubicBezTo>
                    <a:pt x="593" y="295"/>
                    <a:pt x="602" y="292"/>
                    <a:pt x="611" y="291"/>
                  </a:cubicBezTo>
                  <a:cubicBezTo>
                    <a:pt x="611" y="291"/>
                    <a:pt x="618" y="291"/>
                    <a:pt x="618" y="289"/>
                  </a:cubicBezTo>
                  <a:cubicBezTo>
                    <a:pt x="618" y="288"/>
                    <a:pt x="614" y="287"/>
                    <a:pt x="613" y="286"/>
                  </a:cubicBezTo>
                  <a:cubicBezTo>
                    <a:pt x="607" y="284"/>
                    <a:pt x="601" y="283"/>
                    <a:pt x="596" y="278"/>
                  </a:cubicBezTo>
                  <a:cubicBezTo>
                    <a:pt x="590" y="273"/>
                    <a:pt x="585" y="267"/>
                    <a:pt x="583" y="259"/>
                  </a:cubicBezTo>
                  <a:cubicBezTo>
                    <a:pt x="579" y="240"/>
                    <a:pt x="586" y="221"/>
                    <a:pt x="603" y="211"/>
                  </a:cubicBezTo>
                  <a:cubicBezTo>
                    <a:pt x="619" y="202"/>
                    <a:pt x="641" y="205"/>
                    <a:pt x="652" y="220"/>
                  </a:cubicBezTo>
                  <a:cubicBezTo>
                    <a:pt x="663" y="235"/>
                    <a:pt x="666" y="257"/>
                    <a:pt x="653" y="272"/>
                  </a:cubicBezTo>
                  <a:cubicBezTo>
                    <a:pt x="646" y="280"/>
                    <a:pt x="637" y="284"/>
                    <a:pt x="628" y="287"/>
                  </a:cubicBezTo>
                  <a:cubicBezTo>
                    <a:pt x="626" y="288"/>
                    <a:pt x="624" y="289"/>
                    <a:pt x="627" y="289"/>
                  </a:cubicBezTo>
                  <a:cubicBezTo>
                    <a:pt x="629" y="290"/>
                    <a:pt x="632" y="290"/>
                    <a:pt x="635" y="290"/>
                  </a:cubicBezTo>
                  <a:cubicBezTo>
                    <a:pt x="641" y="291"/>
                    <a:pt x="646" y="294"/>
                    <a:pt x="651" y="298"/>
                  </a:cubicBezTo>
                  <a:cubicBezTo>
                    <a:pt x="657" y="302"/>
                    <a:pt x="663" y="307"/>
                    <a:pt x="668" y="313"/>
                  </a:cubicBezTo>
                  <a:cubicBezTo>
                    <a:pt x="670" y="316"/>
                    <a:pt x="669" y="320"/>
                    <a:pt x="671" y="323"/>
                  </a:cubicBezTo>
                  <a:cubicBezTo>
                    <a:pt x="673" y="326"/>
                    <a:pt x="678" y="320"/>
                    <a:pt x="679" y="318"/>
                  </a:cubicBezTo>
                  <a:cubicBezTo>
                    <a:pt x="682" y="312"/>
                    <a:pt x="686" y="308"/>
                    <a:pt x="692" y="304"/>
                  </a:cubicBezTo>
                  <a:cubicBezTo>
                    <a:pt x="703" y="297"/>
                    <a:pt x="716" y="296"/>
                    <a:pt x="729" y="298"/>
                  </a:cubicBezTo>
                  <a:cubicBezTo>
                    <a:pt x="741" y="301"/>
                    <a:pt x="753" y="308"/>
                    <a:pt x="759" y="319"/>
                  </a:cubicBezTo>
                  <a:cubicBezTo>
                    <a:pt x="767" y="333"/>
                    <a:pt x="766" y="351"/>
                    <a:pt x="759" y="366"/>
                  </a:cubicBezTo>
                  <a:cubicBezTo>
                    <a:pt x="758" y="370"/>
                    <a:pt x="755" y="374"/>
                    <a:pt x="752" y="377"/>
                  </a:cubicBezTo>
                  <a:cubicBezTo>
                    <a:pt x="750" y="380"/>
                    <a:pt x="747" y="381"/>
                    <a:pt x="743" y="382"/>
                  </a:cubicBezTo>
                  <a:cubicBezTo>
                    <a:pt x="742" y="383"/>
                    <a:pt x="737" y="384"/>
                    <a:pt x="738" y="387"/>
                  </a:cubicBezTo>
                  <a:cubicBezTo>
                    <a:pt x="740" y="389"/>
                    <a:pt x="742" y="391"/>
                    <a:pt x="744" y="392"/>
                  </a:cubicBezTo>
                  <a:cubicBezTo>
                    <a:pt x="749" y="395"/>
                    <a:pt x="756" y="398"/>
                    <a:pt x="759" y="403"/>
                  </a:cubicBezTo>
                  <a:cubicBezTo>
                    <a:pt x="765" y="410"/>
                    <a:pt x="768" y="418"/>
                    <a:pt x="770" y="427"/>
                  </a:cubicBezTo>
                  <a:cubicBezTo>
                    <a:pt x="771" y="436"/>
                    <a:pt x="771" y="446"/>
                    <a:pt x="769" y="455"/>
                  </a:cubicBezTo>
                  <a:cubicBezTo>
                    <a:pt x="767" y="463"/>
                    <a:pt x="763" y="472"/>
                    <a:pt x="757" y="478"/>
                  </a:cubicBezTo>
                  <a:cubicBezTo>
                    <a:pt x="753" y="481"/>
                    <a:pt x="740" y="486"/>
                    <a:pt x="747" y="491"/>
                  </a:cubicBezTo>
                  <a:cubicBezTo>
                    <a:pt x="750" y="494"/>
                    <a:pt x="754" y="495"/>
                    <a:pt x="757" y="498"/>
                  </a:cubicBezTo>
                  <a:cubicBezTo>
                    <a:pt x="760" y="501"/>
                    <a:pt x="762" y="505"/>
                    <a:pt x="764" y="509"/>
                  </a:cubicBezTo>
                  <a:cubicBezTo>
                    <a:pt x="774" y="528"/>
                    <a:pt x="773" y="551"/>
                    <a:pt x="760" y="568"/>
                  </a:cubicBezTo>
                  <a:cubicBezTo>
                    <a:pt x="757" y="571"/>
                    <a:pt x="753" y="575"/>
                    <a:pt x="750" y="578"/>
                  </a:cubicBezTo>
                  <a:cubicBezTo>
                    <a:pt x="747" y="580"/>
                    <a:pt x="742" y="582"/>
                    <a:pt x="739" y="585"/>
                  </a:cubicBezTo>
                  <a:cubicBezTo>
                    <a:pt x="737" y="587"/>
                    <a:pt x="742" y="588"/>
                    <a:pt x="743" y="589"/>
                  </a:cubicBezTo>
                  <a:cubicBezTo>
                    <a:pt x="746" y="590"/>
                    <a:pt x="749" y="593"/>
                    <a:pt x="752" y="595"/>
                  </a:cubicBezTo>
                  <a:cubicBezTo>
                    <a:pt x="769" y="612"/>
                    <a:pt x="769" y="641"/>
                    <a:pt x="757" y="661"/>
                  </a:cubicBezTo>
                  <a:cubicBezTo>
                    <a:pt x="750" y="671"/>
                    <a:pt x="739" y="678"/>
                    <a:pt x="726" y="679"/>
                  </a:cubicBezTo>
                  <a:cubicBezTo>
                    <a:pt x="719" y="680"/>
                    <a:pt x="711" y="680"/>
                    <a:pt x="704" y="678"/>
                  </a:cubicBezTo>
                  <a:cubicBezTo>
                    <a:pt x="697" y="676"/>
                    <a:pt x="690" y="672"/>
                    <a:pt x="684" y="667"/>
                  </a:cubicBezTo>
                  <a:cubicBezTo>
                    <a:pt x="680" y="664"/>
                    <a:pt x="679" y="655"/>
                    <a:pt x="674" y="652"/>
                  </a:cubicBezTo>
                  <a:cubicBezTo>
                    <a:pt x="671" y="651"/>
                    <a:pt x="671" y="655"/>
                    <a:pt x="670" y="656"/>
                  </a:cubicBezTo>
                  <a:cubicBezTo>
                    <a:pt x="668" y="659"/>
                    <a:pt x="667" y="663"/>
                    <a:pt x="664" y="665"/>
                  </a:cubicBezTo>
                  <a:cubicBezTo>
                    <a:pt x="661" y="669"/>
                    <a:pt x="647" y="673"/>
                    <a:pt x="649" y="680"/>
                  </a:cubicBezTo>
                  <a:cubicBezTo>
                    <a:pt x="649" y="682"/>
                    <a:pt x="652" y="684"/>
                    <a:pt x="654" y="686"/>
                  </a:cubicBezTo>
                  <a:cubicBezTo>
                    <a:pt x="658" y="689"/>
                    <a:pt x="661" y="692"/>
                    <a:pt x="664" y="695"/>
                  </a:cubicBezTo>
                  <a:cubicBezTo>
                    <a:pt x="678" y="709"/>
                    <a:pt x="677" y="733"/>
                    <a:pt x="669" y="750"/>
                  </a:cubicBezTo>
                  <a:cubicBezTo>
                    <a:pt x="665" y="758"/>
                    <a:pt x="659" y="765"/>
                    <a:pt x="652" y="771"/>
                  </a:cubicBezTo>
                  <a:cubicBezTo>
                    <a:pt x="647" y="775"/>
                    <a:pt x="641" y="776"/>
                    <a:pt x="635" y="780"/>
                  </a:cubicBezTo>
                  <a:cubicBezTo>
                    <a:pt x="633" y="781"/>
                    <a:pt x="634" y="782"/>
                    <a:pt x="636" y="783"/>
                  </a:cubicBezTo>
                  <a:cubicBezTo>
                    <a:pt x="640" y="784"/>
                    <a:pt x="644" y="785"/>
                    <a:pt x="648" y="787"/>
                  </a:cubicBezTo>
                  <a:cubicBezTo>
                    <a:pt x="655" y="792"/>
                    <a:pt x="659" y="800"/>
                    <a:pt x="662" y="808"/>
                  </a:cubicBezTo>
                  <a:cubicBezTo>
                    <a:pt x="668" y="826"/>
                    <a:pt x="665" y="845"/>
                    <a:pt x="649" y="856"/>
                  </a:cubicBezTo>
                  <a:cubicBezTo>
                    <a:pt x="634" y="866"/>
                    <a:pt x="613" y="870"/>
                    <a:pt x="598" y="859"/>
                  </a:cubicBezTo>
                  <a:cubicBezTo>
                    <a:pt x="592" y="856"/>
                    <a:pt x="586" y="849"/>
                    <a:pt x="584" y="843"/>
                  </a:cubicBezTo>
                  <a:cubicBezTo>
                    <a:pt x="583" y="841"/>
                    <a:pt x="583" y="838"/>
                    <a:pt x="582" y="836"/>
                  </a:cubicBezTo>
                  <a:cubicBezTo>
                    <a:pt x="581" y="835"/>
                    <a:pt x="578" y="842"/>
                    <a:pt x="577" y="842"/>
                  </a:cubicBezTo>
                  <a:cubicBezTo>
                    <a:pt x="574" y="849"/>
                    <a:pt x="570" y="856"/>
                    <a:pt x="565" y="861"/>
                  </a:cubicBezTo>
                  <a:cubicBezTo>
                    <a:pt x="563" y="863"/>
                    <a:pt x="561" y="864"/>
                    <a:pt x="559" y="866"/>
                  </a:cubicBezTo>
                  <a:cubicBezTo>
                    <a:pt x="557" y="868"/>
                    <a:pt x="554" y="871"/>
                    <a:pt x="551" y="872"/>
                  </a:cubicBezTo>
                  <a:cubicBezTo>
                    <a:pt x="550" y="872"/>
                    <a:pt x="548" y="871"/>
                    <a:pt x="547" y="872"/>
                  </a:cubicBezTo>
                  <a:cubicBezTo>
                    <a:pt x="547" y="873"/>
                    <a:pt x="547" y="875"/>
                    <a:pt x="547" y="876"/>
                  </a:cubicBezTo>
                  <a:cubicBezTo>
                    <a:pt x="549" y="879"/>
                    <a:pt x="554" y="880"/>
                    <a:pt x="556" y="882"/>
                  </a:cubicBezTo>
                  <a:cubicBezTo>
                    <a:pt x="562" y="885"/>
                    <a:pt x="565" y="892"/>
                    <a:pt x="569" y="897"/>
                  </a:cubicBezTo>
                  <a:cubicBezTo>
                    <a:pt x="577" y="910"/>
                    <a:pt x="575" y="930"/>
                    <a:pt x="568" y="943"/>
                  </a:cubicBezTo>
                  <a:cubicBezTo>
                    <a:pt x="560" y="958"/>
                    <a:pt x="545" y="965"/>
                    <a:pt x="528" y="966"/>
                  </a:cubicBezTo>
                  <a:cubicBezTo>
                    <a:pt x="519" y="966"/>
                    <a:pt x="509" y="964"/>
                    <a:pt x="501" y="960"/>
                  </a:cubicBezTo>
                  <a:cubicBezTo>
                    <a:pt x="498" y="958"/>
                    <a:pt x="494" y="956"/>
                    <a:pt x="492" y="953"/>
                  </a:cubicBezTo>
                  <a:cubicBezTo>
                    <a:pt x="490" y="950"/>
                    <a:pt x="488" y="947"/>
                    <a:pt x="486" y="944"/>
                  </a:cubicBezTo>
                  <a:cubicBezTo>
                    <a:pt x="485" y="942"/>
                    <a:pt x="482" y="939"/>
                    <a:pt x="480" y="939"/>
                  </a:cubicBezTo>
                  <a:cubicBezTo>
                    <a:pt x="477" y="940"/>
                    <a:pt x="477" y="945"/>
                    <a:pt x="477" y="947"/>
                  </a:cubicBezTo>
                  <a:cubicBezTo>
                    <a:pt x="476" y="949"/>
                    <a:pt x="474" y="952"/>
                    <a:pt x="472" y="953"/>
                  </a:cubicBezTo>
                  <a:cubicBezTo>
                    <a:pt x="471" y="955"/>
                    <a:pt x="469" y="956"/>
                    <a:pt x="468" y="958"/>
                  </a:cubicBezTo>
                  <a:cubicBezTo>
                    <a:pt x="465" y="959"/>
                    <a:pt x="462" y="961"/>
                    <a:pt x="459" y="963"/>
                  </a:cubicBezTo>
                  <a:cubicBezTo>
                    <a:pt x="457" y="964"/>
                    <a:pt x="454" y="966"/>
                    <a:pt x="453" y="968"/>
                  </a:cubicBezTo>
                  <a:cubicBezTo>
                    <a:pt x="453" y="971"/>
                    <a:pt x="464" y="977"/>
                    <a:pt x="466" y="979"/>
                  </a:cubicBezTo>
                  <a:cubicBezTo>
                    <a:pt x="476" y="987"/>
                    <a:pt x="480" y="1001"/>
                    <a:pt x="480" y="1014"/>
                  </a:cubicBezTo>
                  <a:cubicBezTo>
                    <a:pt x="480" y="1044"/>
                    <a:pt x="457" y="1069"/>
                    <a:pt x="426" y="1067"/>
                  </a:cubicBezTo>
                  <a:cubicBezTo>
                    <a:pt x="415" y="1066"/>
                    <a:pt x="405" y="1061"/>
                    <a:pt x="397" y="1054"/>
                  </a:cubicBezTo>
                  <a:cubicBezTo>
                    <a:pt x="394" y="1051"/>
                    <a:pt x="391" y="1048"/>
                    <a:pt x="389" y="1045"/>
                  </a:cubicBezTo>
                  <a:cubicBezTo>
                    <a:pt x="388" y="1043"/>
                    <a:pt x="386" y="1037"/>
                    <a:pt x="384" y="1038"/>
                  </a:cubicBezTo>
                  <a:cubicBezTo>
                    <a:pt x="382" y="1039"/>
                    <a:pt x="380" y="1043"/>
                    <a:pt x="378" y="1045"/>
                  </a:cubicBezTo>
                  <a:cubicBezTo>
                    <a:pt x="376" y="1048"/>
                    <a:pt x="374" y="1052"/>
                    <a:pt x="371" y="1054"/>
                  </a:cubicBezTo>
                  <a:cubicBezTo>
                    <a:pt x="369" y="1056"/>
                    <a:pt x="364" y="1057"/>
                    <a:pt x="362" y="1061"/>
                  </a:cubicBezTo>
                  <a:cubicBezTo>
                    <a:pt x="360" y="1064"/>
                    <a:pt x="363" y="1068"/>
                    <a:pt x="366" y="1070"/>
                  </a:cubicBezTo>
                  <a:cubicBezTo>
                    <a:pt x="368" y="1071"/>
                    <a:pt x="371" y="1072"/>
                    <a:pt x="374" y="1074"/>
                  </a:cubicBezTo>
                  <a:cubicBezTo>
                    <a:pt x="377" y="1077"/>
                    <a:pt x="379" y="1080"/>
                    <a:pt x="381" y="1084"/>
                  </a:cubicBezTo>
                  <a:cubicBezTo>
                    <a:pt x="385" y="1093"/>
                    <a:pt x="388" y="1104"/>
                    <a:pt x="388" y="1114"/>
                  </a:cubicBezTo>
                  <a:cubicBezTo>
                    <a:pt x="388" y="1129"/>
                    <a:pt x="379" y="1145"/>
                    <a:pt x="366" y="1153"/>
                  </a:cubicBezTo>
                  <a:cubicBezTo>
                    <a:pt x="361" y="1156"/>
                    <a:pt x="354" y="1159"/>
                    <a:pt x="350" y="1164"/>
                  </a:cubicBezTo>
                  <a:cubicBezTo>
                    <a:pt x="348" y="1166"/>
                    <a:pt x="352" y="1167"/>
                    <a:pt x="354" y="1167"/>
                  </a:cubicBezTo>
                  <a:cubicBezTo>
                    <a:pt x="357" y="1168"/>
                    <a:pt x="359" y="1169"/>
                    <a:pt x="361" y="1172"/>
                  </a:cubicBezTo>
                  <a:cubicBezTo>
                    <a:pt x="368" y="1177"/>
                    <a:pt x="373" y="1184"/>
                    <a:pt x="377" y="1192"/>
                  </a:cubicBezTo>
                  <a:cubicBezTo>
                    <a:pt x="380" y="1200"/>
                    <a:pt x="380" y="1209"/>
                    <a:pt x="378" y="1217"/>
                  </a:cubicBezTo>
                  <a:cubicBezTo>
                    <a:pt x="374" y="1233"/>
                    <a:pt x="362" y="1246"/>
                    <a:pt x="346" y="1250"/>
                  </a:cubicBezTo>
                  <a:cubicBezTo>
                    <a:pt x="337" y="1252"/>
                    <a:pt x="326" y="1252"/>
                    <a:pt x="317" y="1249"/>
                  </a:cubicBezTo>
                  <a:cubicBezTo>
                    <a:pt x="310" y="1246"/>
                    <a:pt x="299" y="1240"/>
                    <a:pt x="296" y="1232"/>
                  </a:cubicBezTo>
                  <a:cubicBezTo>
                    <a:pt x="295" y="1229"/>
                    <a:pt x="296" y="1225"/>
                    <a:pt x="294" y="1223"/>
                  </a:cubicBezTo>
                  <a:cubicBezTo>
                    <a:pt x="293" y="1220"/>
                    <a:pt x="290" y="1223"/>
                    <a:pt x="289" y="1224"/>
                  </a:cubicBezTo>
                  <a:cubicBezTo>
                    <a:pt x="285" y="1229"/>
                    <a:pt x="283" y="1236"/>
                    <a:pt x="280" y="1241"/>
                  </a:cubicBezTo>
                  <a:cubicBezTo>
                    <a:pt x="277" y="1247"/>
                    <a:pt x="270" y="1246"/>
                    <a:pt x="266" y="1251"/>
                  </a:cubicBezTo>
                  <a:cubicBezTo>
                    <a:pt x="262" y="1257"/>
                    <a:pt x="272" y="1263"/>
                    <a:pt x="275" y="1266"/>
                  </a:cubicBezTo>
                  <a:cubicBezTo>
                    <a:pt x="283" y="1273"/>
                    <a:pt x="288" y="1280"/>
                    <a:pt x="290" y="1290"/>
                  </a:cubicBezTo>
                  <a:cubicBezTo>
                    <a:pt x="293" y="1300"/>
                    <a:pt x="292" y="1310"/>
                    <a:pt x="289" y="1319"/>
                  </a:cubicBezTo>
                  <a:cubicBezTo>
                    <a:pt x="286" y="1328"/>
                    <a:pt x="281" y="1336"/>
                    <a:pt x="274" y="1342"/>
                  </a:cubicBezTo>
                  <a:cubicBezTo>
                    <a:pt x="272" y="1344"/>
                    <a:pt x="270" y="1346"/>
                    <a:pt x="267" y="1347"/>
                  </a:cubicBezTo>
                  <a:cubicBezTo>
                    <a:pt x="266" y="1349"/>
                    <a:pt x="262" y="1351"/>
                    <a:pt x="261" y="1353"/>
                  </a:cubicBezTo>
                  <a:cubicBezTo>
                    <a:pt x="260" y="1355"/>
                    <a:pt x="272" y="1361"/>
                    <a:pt x="273" y="1362"/>
                  </a:cubicBezTo>
                  <a:cubicBezTo>
                    <a:pt x="278" y="1365"/>
                    <a:pt x="282" y="1372"/>
                    <a:pt x="285" y="1378"/>
                  </a:cubicBezTo>
                  <a:cubicBezTo>
                    <a:pt x="293" y="1397"/>
                    <a:pt x="291" y="1420"/>
                    <a:pt x="275" y="1434"/>
                  </a:cubicBezTo>
                  <a:cubicBezTo>
                    <a:pt x="269" y="1439"/>
                    <a:pt x="261" y="1443"/>
                    <a:pt x="254" y="1447"/>
                  </a:cubicBezTo>
                  <a:cubicBezTo>
                    <a:pt x="252" y="1448"/>
                    <a:pt x="245" y="1449"/>
                    <a:pt x="244" y="1452"/>
                  </a:cubicBezTo>
                  <a:cubicBezTo>
                    <a:pt x="244" y="1453"/>
                    <a:pt x="253" y="1455"/>
                    <a:pt x="254" y="1455"/>
                  </a:cubicBezTo>
                  <a:cubicBezTo>
                    <a:pt x="265" y="1459"/>
                    <a:pt x="274" y="1469"/>
                    <a:pt x="277" y="1481"/>
                  </a:cubicBezTo>
                  <a:cubicBezTo>
                    <a:pt x="285" y="1505"/>
                    <a:pt x="272" y="1533"/>
                    <a:pt x="246" y="1537"/>
                  </a:cubicBezTo>
                  <a:cubicBezTo>
                    <a:pt x="228" y="1540"/>
                    <a:pt x="211" y="1532"/>
                    <a:pt x="201" y="1517"/>
                  </a:cubicBezTo>
                  <a:cubicBezTo>
                    <a:pt x="192" y="1502"/>
                    <a:pt x="193" y="1482"/>
                    <a:pt x="205" y="1468"/>
                  </a:cubicBezTo>
                  <a:cubicBezTo>
                    <a:pt x="210" y="1462"/>
                    <a:pt x="217" y="1456"/>
                    <a:pt x="225" y="1454"/>
                  </a:cubicBezTo>
                  <a:cubicBezTo>
                    <a:pt x="226" y="1454"/>
                    <a:pt x="233" y="1453"/>
                    <a:pt x="231" y="1452"/>
                  </a:cubicBezTo>
                  <a:cubicBezTo>
                    <a:pt x="229" y="1448"/>
                    <a:pt x="222" y="1448"/>
                    <a:pt x="218" y="1447"/>
                  </a:cubicBezTo>
                  <a:cubicBezTo>
                    <a:pt x="202" y="1440"/>
                    <a:pt x="190" y="1425"/>
                    <a:pt x="187" y="1408"/>
                  </a:cubicBezTo>
                  <a:cubicBezTo>
                    <a:pt x="184" y="1392"/>
                    <a:pt x="190" y="1369"/>
                    <a:pt x="205" y="1361"/>
                  </a:cubicBezTo>
                  <a:cubicBezTo>
                    <a:pt x="208" y="1359"/>
                    <a:pt x="217" y="1356"/>
                    <a:pt x="214" y="1352"/>
                  </a:cubicBezTo>
                  <a:cubicBezTo>
                    <a:pt x="210" y="1346"/>
                    <a:pt x="203" y="1344"/>
                    <a:pt x="199" y="1339"/>
                  </a:cubicBezTo>
                  <a:cubicBezTo>
                    <a:pt x="186" y="1324"/>
                    <a:pt x="181" y="1302"/>
                    <a:pt x="188" y="1284"/>
                  </a:cubicBezTo>
                  <a:cubicBezTo>
                    <a:pt x="191" y="1275"/>
                    <a:pt x="198" y="1269"/>
                    <a:pt x="204" y="1263"/>
                  </a:cubicBezTo>
                  <a:cubicBezTo>
                    <a:pt x="209" y="1259"/>
                    <a:pt x="215" y="1254"/>
                    <a:pt x="208" y="1249"/>
                  </a:cubicBezTo>
                  <a:cubicBezTo>
                    <a:pt x="205" y="1247"/>
                    <a:pt x="201" y="1246"/>
                    <a:pt x="198" y="1244"/>
                  </a:cubicBezTo>
                  <a:cubicBezTo>
                    <a:pt x="195" y="1241"/>
                    <a:pt x="193" y="1237"/>
                    <a:pt x="191" y="1234"/>
                  </a:cubicBezTo>
                  <a:cubicBezTo>
                    <a:pt x="187" y="1226"/>
                    <a:pt x="186" y="1218"/>
                    <a:pt x="186" y="1209"/>
                  </a:cubicBezTo>
                  <a:cubicBezTo>
                    <a:pt x="186" y="1200"/>
                    <a:pt x="187" y="1192"/>
                    <a:pt x="191" y="1184"/>
                  </a:cubicBezTo>
                  <a:cubicBezTo>
                    <a:pt x="193" y="1178"/>
                    <a:pt x="197" y="1170"/>
                    <a:pt x="202" y="1167"/>
                  </a:cubicBezTo>
                  <a:cubicBezTo>
                    <a:pt x="207" y="1165"/>
                    <a:pt x="212" y="1162"/>
                    <a:pt x="215" y="1158"/>
                  </a:cubicBezTo>
                  <a:cubicBezTo>
                    <a:pt x="217" y="1156"/>
                    <a:pt x="214" y="1155"/>
                    <a:pt x="213" y="1155"/>
                  </a:cubicBezTo>
                  <a:cubicBezTo>
                    <a:pt x="209" y="1153"/>
                    <a:pt x="206" y="1151"/>
                    <a:pt x="203" y="1148"/>
                  </a:cubicBezTo>
                  <a:cubicBezTo>
                    <a:pt x="191" y="1136"/>
                    <a:pt x="186" y="1118"/>
                    <a:pt x="188" y="1101"/>
                  </a:cubicBezTo>
                  <a:cubicBezTo>
                    <a:pt x="189" y="1093"/>
                    <a:pt x="193" y="1085"/>
                    <a:pt x="198" y="1078"/>
                  </a:cubicBezTo>
                  <a:cubicBezTo>
                    <a:pt x="203" y="1072"/>
                    <a:pt x="210" y="1069"/>
                    <a:pt x="217" y="1066"/>
                  </a:cubicBezTo>
                  <a:cubicBezTo>
                    <a:pt x="219" y="1065"/>
                    <a:pt x="222" y="1064"/>
                    <a:pt x="224" y="1062"/>
                  </a:cubicBezTo>
                  <a:cubicBezTo>
                    <a:pt x="226" y="1060"/>
                    <a:pt x="220" y="1058"/>
                    <a:pt x="219" y="1058"/>
                  </a:cubicBezTo>
                  <a:cubicBezTo>
                    <a:pt x="217" y="1057"/>
                    <a:pt x="213" y="1057"/>
                    <a:pt x="211" y="1055"/>
                  </a:cubicBezTo>
                  <a:cubicBezTo>
                    <a:pt x="208" y="1053"/>
                    <a:pt x="204" y="1050"/>
                    <a:pt x="202" y="1046"/>
                  </a:cubicBezTo>
                  <a:cubicBezTo>
                    <a:pt x="191" y="1031"/>
                    <a:pt x="186" y="1010"/>
                    <a:pt x="195" y="993"/>
                  </a:cubicBezTo>
                  <a:cubicBezTo>
                    <a:pt x="202" y="979"/>
                    <a:pt x="218" y="970"/>
                    <a:pt x="233" y="968"/>
                  </a:cubicBezTo>
                  <a:cubicBezTo>
                    <a:pt x="241" y="967"/>
                    <a:pt x="249" y="968"/>
                    <a:pt x="257" y="971"/>
                  </a:cubicBezTo>
                  <a:cubicBezTo>
                    <a:pt x="263" y="974"/>
                    <a:pt x="271" y="978"/>
                    <a:pt x="275" y="984"/>
                  </a:cubicBezTo>
                  <a:cubicBezTo>
                    <a:pt x="276" y="986"/>
                    <a:pt x="281" y="998"/>
                    <a:pt x="285" y="994"/>
                  </a:cubicBezTo>
                  <a:cubicBezTo>
                    <a:pt x="287" y="993"/>
                    <a:pt x="287" y="989"/>
                    <a:pt x="289" y="987"/>
                  </a:cubicBezTo>
                  <a:cubicBezTo>
                    <a:pt x="291" y="983"/>
                    <a:pt x="293" y="979"/>
                    <a:pt x="296" y="976"/>
                  </a:cubicBezTo>
                  <a:cubicBezTo>
                    <a:pt x="299" y="973"/>
                    <a:pt x="302" y="972"/>
                    <a:pt x="305" y="970"/>
                  </a:cubicBezTo>
                  <a:cubicBezTo>
                    <a:pt x="307" y="967"/>
                    <a:pt x="305" y="964"/>
                    <a:pt x="303" y="962"/>
                  </a:cubicBezTo>
                  <a:cubicBezTo>
                    <a:pt x="297" y="956"/>
                    <a:pt x="289" y="953"/>
                    <a:pt x="287" y="945"/>
                  </a:cubicBezTo>
                  <a:cubicBezTo>
                    <a:pt x="286" y="942"/>
                    <a:pt x="283" y="931"/>
                    <a:pt x="279" y="937"/>
                  </a:cubicBezTo>
                  <a:cubicBezTo>
                    <a:pt x="276" y="942"/>
                    <a:pt x="273" y="947"/>
                    <a:pt x="269" y="952"/>
                  </a:cubicBezTo>
                  <a:cubicBezTo>
                    <a:pt x="261" y="962"/>
                    <a:pt x="245" y="964"/>
                    <a:pt x="234" y="963"/>
                  </a:cubicBezTo>
                  <a:cubicBezTo>
                    <a:pt x="220" y="962"/>
                    <a:pt x="207" y="954"/>
                    <a:pt x="199" y="943"/>
                  </a:cubicBezTo>
                  <a:cubicBezTo>
                    <a:pt x="191" y="930"/>
                    <a:pt x="190" y="911"/>
                    <a:pt x="198" y="897"/>
                  </a:cubicBezTo>
                  <a:cubicBezTo>
                    <a:pt x="203" y="889"/>
                    <a:pt x="210" y="882"/>
                    <a:pt x="218" y="878"/>
                  </a:cubicBezTo>
                  <a:cubicBezTo>
                    <a:pt x="227" y="873"/>
                    <a:pt x="238" y="873"/>
                    <a:pt x="248" y="875"/>
                  </a:cubicBezTo>
                  <a:cubicBezTo>
                    <a:pt x="256" y="877"/>
                    <a:pt x="265" y="882"/>
                    <a:pt x="271" y="888"/>
                  </a:cubicBezTo>
                  <a:cubicBezTo>
                    <a:pt x="274" y="890"/>
                    <a:pt x="275" y="893"/>
                    <a:pt x="276" y="896"/>
                  </a:cubicBezTo>
                  <a:cubicBezTo>
                    <a:pt x="277" y="897"/>
                    <a:pt x="278" y="903"/>
                    <a:pt x="280" y="903"/>
                  </a:cubicBezTo>
                  <a:cubicBezTo>
                    <a:pt x="285" y="902"/>
                    <a:pt x="289" y="893"/>
                    <a:pt x="291" y="889"/>
                  </a:cubicBezTo>
                  <a:cubicBezTo>
                    <a:pt x="294" y="884"/>
                    <a:pt x="297" y="880"/>
                    <a:pt x="302" y="876"/>
                  </a:cubicBezTo>
                  <a:cubicBezTo>
                    <a:pt x="305" y="874"/>
                    <a:pt x="307" y="871"/>
                    <a:pt x="305" y="868"/>
                  </a:cubicBezTo>
                  <a:cubicBezTo>
                    <a:pt x="302" y="865"/>
                    <a:pt x="298" y="864"/>
                    <a:pt x="296" y="861"/>
                  </a:cubicBezTo>
                  <a:cubicBezTo>
                    <a:pt x="291" y="855"/>
                    <a:pt x="287" y="849"/>
                    <a:pt x="284" y="843"/>
                  </a:cubicBezTo>
                  <a:cubicBezTo>
                    <a:pt x="282" y="840"/>
                    <a:pt x="282" y="838"/>
                    <a:pt x="281" y="836"/>
                  </a:cubicBezTo>
                  <a:cubicBezTo>
                    <a:pt x="280" y="832"/>
                    <a:pt x="280" y="835"/>
                    <a:pt x="279" y="837"/>
                  </a:cubicBezTo>
                  <a:cubicBezTo>
                    <a:pt x="275" y="846"/>
                    <a:pt x="269" y="853"/>
                    <a:pt x="261" y="858"/>
                  </a:cubicBezTo>
                  <a:cubicBezTo>
                    <a:pt x="245" y="868"/>
                    <a:pt x="225" y="866"/>
                    <a:pt x="211" y="855"/>
                  </a:cubicBezTo>
                  <a:cubicBezTo>
                    <a:pt x="197" y="844"/>
                    <a:pt x="193" y="826"/>
                    <a:pt x="198" y="809"/>
                  </a:cubicBezTo>
                  <a:cubicBezTo>
                    <a:pt x="206" y="785"/>
                    <a:pt x="236" y="776"/>
                    <a:pt x="258" y="787"/>
                  </a:cubicBezTo>
                  <a:cubicBezTo>
                    <a:pt x="264" y="790"/>
                    <a:pt x="269" y="794"/>
                    <a:pt x="273" y="799"/>
                  </a:cubicBezTo>
                  <a:cubicBezTo>
                    <a:pt x="276" y="803"/>
                    <a:pt x="277" y="808"/>
                    <a:pt x="279" y="813"/>
                  </a:cubicBezTo>
                  <a:cubicBezTo>
                    <a:pt x="279" y="815"/>
                    <a:pt x="281" y="811"/>
                    <a:pt x="281" y="811"/>
                  </a:cubicBezTo>
                  <a:cubicBezTo>
                    <a:pt x="282" y="806"/>
                    <a:pt x="284" y="802"/>
                    <a:pt x="287" y="798"/>
                  </a:cubicBezTo>
                  <a:cubicBezTo>
                    <a:pt x="288" y="795"/>
                    <a:pt x="290" y="792"/>
                    <a:pt x="292" y="789"/>
                  </a:cubicBezTo>
                  <a:cubicBezTo>
                    <a:pt x="294" y="785"/>
                    <a:pt x="297" y="783"/>
                    <a:pt x="302" y="781"/>
                  </a:cubicBezTo>
                  <a:cubicBezTo>
                    <a:pt x="305" y="779"/>
                    <a:pt x="307" y="776"/>
                    <a:pt x="305" y="773"/>
                  </a:cubicBezTo>
                  <a:cubicBezTo>
                    <a:pt x="304" y="771"/>
                    <a:pt x="301" y="770"/>
                    <a:pt x="300" y="769"/>
                  </a:cubicBezTo>
                  <a:cubicBezTo>
                    <a:pt x="298" y="767"/>
                    <a:pt x="296" y="766"/>
                    <a:pt x="294" y="764"/>
                  </a:cubicBezTo>
                  <a:cubicBezTo>
                    <a:pt x="289" y="757"/>
                    <a:pt x="284" y="749"/>
                    <a:pt x="282" y="740"/>
                  </a:cubicBezTo>
                  <a:cubicBezTo>
                    <a:pt x="280" y="730"/>
                    <a:pt x="279" y="718"/>
                    <a:pt x="283" y="709"/>
                  </a:cubicBezTo>
                  <a:cubicBezTo>
                    <a:pt x="285" y="702"/>
                    <a:pt x="291" y="695"/>
                    <a:pt x="296" y="689"/>
                  </a:cubicBezTo>
                  <a:cubicBezTo>
                    <a:pt x="298" y="686"/>
                    <a:pt x="307" y="682"/>
                    <a:pt x="305" y="678"/>
                  </a:cubicBezTo>
                  <a:cubicBezTo>
                    <a:pt x="303" y="673"/>
                    <a:pt x="298" y="669"/>
                    <a:pt x="294" y="665"/>
                  </a:cubicBezTo>
                  <a:cubicBezTo>
                    <a:pt x="290" y="662"/>
                    <a:pt x="287" y="658"/>
                    <a:pt x="285" y="653"/>
                  </a:cubicBezTo>
                  <a:cubicBezTo>
                    <a:pt x="284" y="651"/>
                    <a:pt x="284" y="650"/>
                    <a:pt x="283" y="648"/>
                  </a:cubicBezTo>
                  <a:cubicBezTo>
                    <a:pt x="283" y="647"/>
                    <a:pt x="282" y="642"/>
                    <a:pt x="280" y="642"/>
                  </a:cubicBezTo>
                  <a:cubicBezTo>
                    <a:pt x="280" y="642"/>
                    <a:pt x="274" y="652"/>
                    <a:pt x="274" y="653"/>
                  </a:cubicBezTo>
                  <a:cubicBezTo>
                    <a:pt x="271" y="657"/>
                    <a:pt x="269" y="662"/>
                    <a:pt x="265" y="665"/>
                  </a:cubicBezTo>
                  <a:cubicBezTo>
                    <a:pt x="253" y="674"/>
                    <a:pt x="237" y="675"/>
                    <a:pt x="224" y="670"/>
                  </a:cubicBezTo>
                  <a:cubicBezTo>
                    <a:pt x="209" y="665"/>
                    <a:pt x="198" y="654"/>
                    <a:pt x="195" y="639"/>
                  </a:cubicBezTo>
                  <a:cubicBezTo>
                    <a:pt x="192" y="622"/>
                    <a:pt x="200" y="604"/>
                    <a:pt x="215" y="596"/>
                  </a:cubicBezTo>
                  <a:cubicBezTo>
                    <a:pt x="216" y="595"/>
                    <a:pt x="228" y="591"/>
                    <a:pt x="227" y="589"/>
                  </a:cubicBezTo>
                  <a:cubicBezTo>
                    <a:pt x="226" y="585"/>
                    <a:pt x="215" y="584"/>
                    <a:pt x="211" y="582"/>
                  </a:cubicBezTo>
                  <a:cubicBezTo>
                    <a:pt x="205" y="579"/>
                    <a:pt x="199" y="572"/>
                    <a:pt x="195" y="567"/>
                  </a:cubicBezTo>
                  <a:cubicBezTo>
                    <a:pt x="189" y="559"/>
                    <a:pt x="186" y="550"/>
                    <a:pt x="184" y="541"/>
                  </a:cubicBezTo>
                  <a:cubicBezTo>
                    <a:pt x="183" y="531"/>
                    <a:pt x="184" y="521"/>
                    <a:pt x="189" y="512"/>
                  </a:cubicBezTo>
                  <a:cubicBezTo>
                    <a:pt x="191" y="508"/>
                    <a:pt x="193" y="504"/>
                    <a:pt x="196" y="501"/>
                  </a:cubicBezTo>
                  <a:cubicBezTo>
                    <a:pt x="198" y="498"/>
                    <a:pt x="201" y="496"/>
                    <a:pt x="205" y="494"/>
                  </a:cubicBezTo>
                  <a:cubicBezTo>
                    <a:pt x="207" y="493"/>
                    <a:pt x="211" y="490"/>
                    <a:pt x="210" y="486"/>
                  </a:cubicBezTo>
                  <a:cubicBezTo>
                    <a:pt x="209" y="483"/>
                    <a:pt x="205" y="481"/>
                    <a:pt x="202" y="480"/>
                  </a:cubicBezTo>
                  <a:cubicBezTo>
                    <a:pt x="197" y="477"/>
                    <a:pt x="195" y="470"/>
                    <a:pt x="192" y="465"/>
                  </a:cubicBezTo>
                  <a:cubicBezTo>
                    <a:pt x="191" y="463"/>
                    <a:pt x="189" y="460"/>
                    <a:pt x="187" y="459"/>
                  </a:cubicBezTo>
                  <a:cubicBezTo>
                    <a:pt x="185" y="458"/>
                    <a:pt x="183" y="462"/>
                    <a:pt x="182" y="463"/>
                  </a:cubicBezTo>
                  <a:cubicBezTo>
                    <a:pt x="177" y="469"/>
                    <a:pt x="174" y="476"/>
                    <a:pt x="167" y="480"/>
                  </a:cubicBezTo>
                  <a:cubicBezTo>
                    <a:pt x="154" y="487"/>
                    <a:pt x="139" y="487"/>
                    <a:pt x="125" y="482"/>
                  </a:cubicBezTo>
                  <a:cubicBezTo>
                    <a:pt x="112" y="477"/>
                    <a:pt x="101" y="466"/>
                    <a:pt x="97" y="452"/>
                  </a:cubicBezTo>
                  <a:cubicBezTo>
                    <a:pt x="92" y="435"/>
                    <a:pt x="97" y="418"/>
                    <a:pt x="109" y="406"/>
                  </a:cubicBezTo>
                  <a:cubicBezTo>
                    <a:pt x="111" y="402"/>
                    <a:pt x="115" y="401"/>
                    <a:pt x="118" y="399"/>
                  </a:cubicBezTo>
                  <a:cubicBezTo>
                    <a:pt x="120" y="398"/>
                    <a:pt x="126" y="395"/>
                    <a:pt x="124" y="392"/>
                  </a:cubicBezTo>
                  <a:cubicBezTo>
                    <a:pt x="123" y="390"/>
                    <a:pt x="118" y="389"/>
                    <a:pt x="116" y="388"/>
                  </a:cubicBezTo>
                  <a:cubicBezTo>
                    <a:pt x="112" y="387"/>
                    <a:pt x="109" y="385"/>
                    <a:pt x="107" y="382"/>
                  </a:cubicBezTo>
                  <a:cubicBezTo>
                    <a:pt x="93" y="369"/>
                    <a:pt x="86" y="348"/>
                    <a:pt x="91" y="329"/>
                  </a:cubicBezTo>
                  <a:cubicBezTo>
                    <a:pt x="93" y="321"/>
                    <a:pt x="97" y="314"/>
                    <a:pt x="103" y="308"/>
                  </a:cubicBezTo>
                  <a:cubicBezTo>
                    <a:pt x="105" y="306"/>
                    <a:pt x="107" y="303"/>
                    <a:pt x="109" y="302"/>
                  </a:cubicBezTo>
                  <a:cubicBezTo>
                    <a:pt x="111" y="301"/>
                    <a:pt x="117" y="299"/>
                    <a:pt x="116" y="296"/>
                  </a:cubicBezTo>
                  <a:cubicBezTo>
                    <a:pt x="116" y="293"/>
                    <a:pt x="112" y="290"/>
                    <a:pt x="109" y="289"/>
                  </a:cubicBezTo>
                  <a:cubicBezTo>
                    <a:pt x="106" y="287"/>
                    <a:pt x="103" y="285"/>
                    <a:pt x="101" y="282"/>
                  </a:cubicBezTo>
                  <a:cubicBezTo>
                    <a:pt x="95" y="274"/>
                    <a:pt x="91" y="265"/>
                    <a:pt x="89" y="255"/>
                  </a:cubicBezTo>
                  <a:cubicBezTo>
                    <a:pt x="87" y="244"/>
                    <a:pt x="88" y="232"/>
                    <a:pt x="93" y="222"/>
                  </a:cubicBezTo>
                  <a:cubicBezTo>
                    <a:pt x="98" y="215"/>
                    <a:pt x="104" y="209"/>
                    <a:pt x="111" y="204"/>
                  </a:cubicBezTo>
                  <a:cubicBezTo>
                    <a:pt x="113" y="203"/>
                    <a:pt x="116" y="201"/>
                    <a:pt x="118" y="199"/>
                  </a:cubicBezTo>
                  <a:cubicBezTo>
                    <a:pt x="119" y="198"/>
                    <a:pt x="120" y="198"/>
                    <a:pt x="119" y="196"/>
                  </a:cubicBezTo>
                  <a:cubicBezTo>
                    <a:pt x="114" y="192"/>
                    <a:pt x="110" y="188"/>
                    <a:pt x="105" y="184"/>
                  </a:cubicBezTo>
                  <a:cubicBezTo>
                    <a:pt x="101" y="180"/>
                    <a:pt x="96" y="175"/>
                    <a:pt x="94" y="169"/>
                  </a:cubicBezTo>
                  <a:cubicBezTo>
                    <a:pt x="91" y="160"/>
                    <a:pt x="91" y="150"/>
                    <a:pt x="92" y="140"/>
                  </a:cubicBezTo>
                  <a:cubicBezTo>
                    <a:pt x="94" y="132"/>
                    <a:pt x="97" y="124"/>
                    <a:pt x="103" y="118"/>
                  </a:cubicBezTo>
                  <a:cubicBezTo>
                    <a:pt x="109" y="113"/>
                    <a:pt x="116" y="109"/>
                    <a:pt x="121" y="104"/>
                  </a:cubicBezTo>
                  <a:cubicBezTo>
                    <a:pt x="126" y="99"/>
                    <a:pt x="114" y="96"/>
                    <a:pt x="111" y="94"/>
                  </a:cubicBezTo>
                  <a:cubicBezTo>
                    <a:pt x="103" y="91"/>
                    <a:pt x="100" y="83"/>
                    <a:pt x="96" y="75"/>
                  </a:cubicBezTo>
                  <a:cubicBezTo>
                    <a:pt x="95" y="72"/>
                    <a:pt x="94" y="68"/>
                    <a:pt x="93" y="64"/>
                  </a:cubicBezTo>
                  <a:cubicBezTo>
                    <a:pt x="93" y="63"/>
                    <a:pt x="91" y="57"/>
                    <a:pt x="90" y="60"/>
                  </a:cubicBezTo>
                  <a:cubicBezTo>
                    <a:pt x="86" y="65"/>
                    <a:pt x="86" y="72"/>
                    <a:pt x="83" y="78"/>
                  </a:cubicBezTo>
                  <a:cubicBezTo>
                    <a:pt x="67" y="103"/>
                    <a:pt x="24" y="105"/>
                    <a:pt x="10" y="77"/>
                  </a:cubicBezTo>
                  <a:cubicBezTo>
                    <a:pt x="0" y="60"/>
                    <a:pt x="4" y="35"/>
                    <a:pt x="19" y="22"/>
                  </a:cubicBezTo>
                  <a:cubicBezTo>
                    <a:pt x="28" y="14"/>
                    <a:pt x="41" y="11"/>
                    <a:pt x="52" y="13"/>
                  </a:cubicBezTo>
                  <a:cubicBezTo>
                    <a:pt x="61" y="14"/>
                    <a:pt x="70" y="19"/>
                    <a:pt x="76" y="26"/>
                  </a:cubicBezTo>
                  <a:cubicBezTo>
                    <a:pt x="80" y="29"/>
                    <a:pt x="82" y="32"/>
                    <a:pt x="85" y="36"/>
                  </a:cubicBezTo>
                  <a:cubicBezTo>
                    <a:pt x="87" y="40"/>
                    <a:pt x="85" y="43"/>
                    <a:pt x="87" y="47"/>
                  </a:cubicBezTo>
                  <a:cubicBezTo>
                    <a:pt x="87" y="46"/>
                    <a:pt x="84" y="40"/>
                    <a:pt x="84" y="40"/>
                  </a:cubicBezTo>
                  <a:cubicBezTo>
                    <a:pt x="83" y="41"/>
                    <a:pt x="88" y="49"/>
                    <a:pt x="89" y="50"/>
                  </a:cubicBezTo>
                  <a:cubicBezTo>
                    <a:pt x="93" y="54"/>
                    <a:pt x="94" y="42"/>
                    <a:pt x="94" y="40"/>
                  </a:cubicBezTo>
                  <a:cubicBezTo>
                    <a:pt x="95" y="32"/>
                    <a:pt x="102" y="24"/>
                    <a:pt x="107" y="19"/>
                  </a:cubicBezTo>
                  <a:cubicBezTo>
                    <a:pt x="113" y="13"/>
                    <a:pt x="121" y="8"/>
                    <a:pt x="130" y="6"/>
                  </a:cubicBezTo>
                  <a:cubicBezTo>
                    <a:pt x="139" y="3"/>
                    <a:pt x="150" y="4"/>
                    <a:pt x="159" y="7"/>
                  </a:cubicBezTo>
                  <a:cubicBezTo>
                    <a:pt x="167" y="9"/>
                    <a:pt x="174" y="15"/>
                    <a:pt x="180" y="21"/>
                  </a:cubicBezTo>
                  <a:cubicBezTo>
                    <a:pt x="182" y="24"/>
                    <a:pt x="184" y="27"/>
                    <a:pt x="186" y="30"/>
                  </a:cubicBezTo>
                  <a:cubicBezTo>
                    <a:pt x="187" y="31"/>
                    <a:pt x="188" y="32"/>
                    <a:pt x="189" y="30"/>
                  </a:cubicBezTo>
                  <a:cubicBezTo>
                    <a:pt x="194" y="23"/>
                    <a:pt x="199" y="17"/>
                    <a:pt x="206" y="12"/>
                  </a:cubicBezTo>
                  <a:cubicBezTo>
                    <a:pt x="217" y="5"/>
                    <a:pt x="230" y="1"/>
                    <a:pt x="243" y="2"/>
                  </a:cubicBezTo>
                  <a:cubicBezTo>
                    <a:pt x="255" y="2"/>
                    <a:pt x="269" y="8"/>
                    <a:pt x="277" y="17"/>
                  </a:cubicBezTo>
                  <a:cubicBezTo>
                    <a:pt x="280" y="20"/>
                    <a:pt x="282" y="28"/>
                    <a:pt x="287" y="27"/>
                  </a:cubicBezTo>
                  <a:cubicBezTo>
                    <a:pt x="292" y="26"/>
                    <a:pt x="293" y="19"/>
                    <a:pt x="296" y="16"/>
                  </a:cubicBezTo>
                  <a:cubicBezTo>
                    <a:pt x="304" y="7"/>
                    <a:pt x="318" y="3"/>
                    <a:pt x="329" y="2"/>
                  </a:cubicBezTo>
                  <a:moveTo>
                    <a:pt x="183" y="85"/>
                  </a:moveTo>
                  <a:cubicBezTo>
                    <a:pt x="178" y="92"/>
                    <a:pt x="172" y="95"/>
                    <a:pt x="166" y="98"/>
                  </a:cubicBezTo>
                  <a:cubicBezTo>
                    <a:pt x="163" y="100"/>
                    <a:pt x="161" y="102"/>
                    <a:pt x="163" y="105"/>
                  </a:cubicBezTo>
                  <a:cubicBezTo>
                    <a:pt x="164" y="107"/>
                    <a:pt x="167" y="107"/>
                    <a:pt x="169" y="107"/>
                  </a:cubicBezTo>
                  <a:cubicBezTo>
                    <a:pt x="171" y="107"/>
                    <a:pt x="174" y="111"/>
                    <a:pt x="176" y="113"/>
                  </a:cubicBezTo>
                  <a:cubicBezTo>
                    <a:pt x="179" y="116"/>
                    <a:pt x="181" y="119"/>
                    <a:pt x="184" y="122"/>
                  </a:cubicBezTo>
                  <a:cubicBezTo>
                    <a:pt x="185" y="124"/>
                    <a:pt x="186" y="127"/>
                    <a:pt x="188" y="127"/>
                  </a:cubicBezTo>
                  <a:cubicBezTo>
                    <a:pt x="191" y="126"/>
                    <a:pt x="192" y="123"/>
                    <a:pt x="194" y="122"/>
                  </a:cubicBezTo>
                  <a:cubicBezTo>
                    <a:pt x="196" y="117"/>
                    <a:pt x="198" y="113"/>
                    <a:pt x="203" y="110"/>
                  </a:cubicBezTo>
                  <a:cubicBezTo>
                    <a:pt x="205" y="109"/>
                    <a:pt x="209" y="107"/>
                    <a:pt x="210" y="104"/>
                  </a:cubicBezTo>
                  <a:cubicBezTo>
                    <a:pt x="211" y="102"/>
                    <a:pt x="208" y="99"/>
                    <a:pt x="207" y="97"/>
                  </a:cubicBezTo>
                  <a:cubicBezTo>
                    <a:pt x="202" y="93"/>
                    <a:pt x="195" y="90"/>
                    <a:pt x="192" y="84"/>
                  </a:cubicBezTo>
                  <a:cubicBezTo>
                    <a:pt x="191" y="82"/>
                    <a:pt x="189" y="76"/>
                    <a:pt x="186" y="78"/>
                  </a:cubicBezTo>
                  <a:cubicBezTo>
                    <a:pt x="184" y="80"/>
                    <a:pt x="184" y="83"/>
                    <a:pt x="183" y="85"/>
                  </a:cubicBezTo>
                  <a:moveTo>
                    <a:pt x="282" y="86"/>
                  </a:moveTo>
                  <a:cubicBezTo>
                    <a:pt x="280" y="91"/>
                    <a:pt x="275" y="94"/>
                    <a:pt x="271" y="97"/>
                  </a:cubicBezTo>
                  <a:cubicBezTo>
                    <a:pt x="267" y="100"/>
                    <a:pt x="264" y="103"/>
                    <a:pt x="268" y="107"/>
                  </a:cubicBezTo>
                  <a:cubicBezTo>
                    <a:pt x="270" y="109"/>
                    <a:pt x="273" y="110"/>
                    <a:pt x="275" y="111"/>
                  </a:cubicBezTo>
                  <a:cubicBezTo>
                    <a:pt x="278" y="113"/>
                    <a:pt x="280" y="116"/>
                    <a:pt x="282" y="119"/>
                  </a:cubicBezTo>
                  <a:cubicBezTo>
                    <a:pt x="283" y="120"/>
                    <a:pt x="285" y="123"/>
                    <a:pt x="287" y="123"/>
                  </a:cubicBezTo>
                  <a:cubicBezTo>
                    <a:pt x="289" y="122"/>
                    <a:pt x="291" y="119"/>
                    <a:pt x="292" y="117"/>
                  </a:cubicBezTo>
                  <a:cubicBezTo>
                    <a:pt x="296" y="113"/>
                    <a:pt x="301" y="110"/>
                    <a:pt x="305" y="106"/>
                  </a:cubicBezTo>
                  <a:cubicBezTo>
                    <a:pt x="307" y="103"/>
                    <a:pt x="304" y="100"/>
                    <a:pt x="302" y="98"/>
                  </a:cubicBezTo>
                  <a:cubicBezTo>
                    <a:pt x="298" y="94"/>
                    <a:pt x="295" y="90"/>
                    <a:pt x="291" y="86"/>
                  </a:cubicBezTo>
                  <a:cubicBezTo>
                    <a:pt x="290" y="85"/>
                    <a:pt x="288" y="84"/>
                    <a:pt x="287" y="83"/>
                  </a:cubicBezTo>
                  <a:cubicBezTo>
                    <a:pt x="286" y="83"/>
                    <a:pt x="285" y="83"/>
                    <a:pt x="284" y="84"/>
                  </a:cubicBezTo>
                  <a:cubicBezTo>
                    <a:pt x="283" y="85"/>
                    <a:pt x="283" y="85"/>
                    <a:pt x="282" y="86"/>
                  </a:cubicBezTo>
                  <a:moveTo>
                    <a:pt x="478" y="171"/>
                  </a:moveTo>
                  <a:cubicBezTo>
                    <a:pt x="475" y="177"/>
                    <a:pt x="470" y="184"/>
                    <a:pt x="465" y="189"/>
                  </a:cubicBezTo>
                  <a:cubicBezTo>
                    <a:pt x="463" y="192"/>
                    <a:pt x="454" y="193"/>
                    <a:pt x="454" y="198"/>
                  </a:cubicBezTo>
                  <a:cubicBezTo>
                    <a:pt x="455" y="202"/>
                    <a:pt x="460" y="202"/>
                    <a:pt x="462" y="204"/>
                  </a:cubicBezTo>
                  <a:cubicBezTo>
                    <a:pt x="466" y="206"/>
                    <a:pt x="469" y="210"/>
                    <a:pt x="471" y="213"/>
                  </a:cubicBezTo>
                  <a:cubicBezTo>
                    <a:pt x="473" y="216"/>
                    <a:pt x="475" y="221"/>
                    <a:pt x="479" y="223"/>
                  </a:cubicBezTo>
                  <a:cubicBezTo>
                    <a:pt x="481" y="224"/>
                    <a:pt x="484" y="219"/>
                    <a:pt x="485" y="218"/>
                  </a:cubicBezTo>
                  <a:cubicBezTo>
                    <a:pt x="491" y="210"/>
                    <a:pt x="499" y="204"/>
                    <a:pt x="508" y="200"/>
                  </a:cubicBezTo>
                  <a:cubicBezTo>
                    <a:pt x="511" y="199"/>
                    <a:pt x="520" y="201"/>
                    <a:pt x="522" y="196"/>
                  </a:cubicBezTo>
                  <a:cubicBezTo>
                    <a:pt x="525" y="191"/>
                    <a:pt x="513" y="191"/>
                    <a:pt x="510" y="191"/>
                  </a:cubicBezTo>
                  <a:cubicBezTo>
                    <a:pt x="507" y="191"/>
                    <a:pt x="502" y="187"/>
                    <a:pt x="499" y="184"/>
                  </a:cubicBezTo>
                  <a:cubicBezTo>
                    <a:pt x="495" y="181"/>
                    <a:pt x="492" y="177"/>
                    <a:pt x="490" y="173"/>
                  </a:cubicBezTo>
                  <a:cubicBezTo>
                    <a:pt x="488" y="171"/>
                    <a:pt x="486" y="168"/>
                    <a:pt x="486" y="165"/>
                  </a:cubicBezTo>
                  <a:cubicBezTo>
                    <a:pt x="485" y="163"/>
                    <a:pt x="486" y="157"/>
                    <a:pt x="483" y="158"/>
                  </a:cubicBezTo>
                  <a:cubicBezTo>
                    <a:pt x="476" y="158"/>
                    <a:pt x="479" y="167"/>
                    <a:pt x="478" y="171"/>
                  </a:cubicBezTo>
                  <a:moveTo>
                    <a:pt x="186" y="177"/>
                  </a:moveTo>
                  <a:cubicBezTo>
                    <a:pt x="183" y="183"/>
                    <a:pt x="177" y="189"/>
                    <a:pt x="171" y="193"/>
                  </a:cubicBezTo>
                  <a:cubicBezTo>
                    <a:pt x="169" y="194"/>
                    <a:pt x="166" y="197"/>
                    <a:pt x="168" y="200"/>
                  </a:cubicBezTo>
                  <a:cubicBezTo>
                    <a:pt x="170" y="202"/>
                    <a:pt x="173" y="203"/>
                    <a:pt x="176" y="205"/>
                  </a:cubicBezTo>
                  <a:cubicBezTo>
                    <a:pt x="180" y="209"/>
                    <a:pt x="183" y="214"/>
                    <a:pt x="187" y="217"/>
                  </a:cubicBezTo>
                  <a:cubicBezTo>
                    <a:pt x="191" y="220"/>
                    <a:pt x="193" y="218"/>
                    <a:pt x="196" y="215"/>
                  </a:cubicBezTo>
                  <a:cubicBezTo>
                    <a:pt x="200" y="212"/>
                    <a:pt x="203" y="208"/>
                    <a:pt x="207" y="204"/>
                  </a:cubicBezTo>
                  <a:cubicBezTo>
                    <a:pt x="209" y="202"/>
                    <a:pt x="212" y="199"/>
                    <a:pt x="209" y="196"/>
                  </a:cubicBezTo>
                  <a:cubicBezTo>
                    <a:pt x="207" y="194"/>
                    <a:pt x="205" y="193"/>
                    <a:pt x="202" y="191"/>
                  </a:cubicBezTo>
                  <a:cubicBezTo>
                    <a:pt x="199" y="190"/>
                    <a:pt x="197" y="187"/>
                    <a:pt x="195" y="184"/>
                  </a:cubicBezTo>
                  <a:cubicBezTo>
                    <a:pt x="193" y="181"/>
                    <a:pt x="192" y="178"/>
                    <a:pt x="190" y="176"/>
                  </a:cubicBezTo>
                  <a:cubicBezTo>
                    <a:pt x="189" y="175"/>
                    <a:pt x="188" y="175"/>
                    <a:pt x="187" y="175"/>
                  </a:cubicBezTo>
                  <a:cubicBezTo>
                    <a:pt x="186" y="175"/>
                    <a:pt x="186" y="176"/>
                    <a:pt x="186" y="177"/>
                  </a:cubicBezTo>
                  <a:moveTo>
                    <a:pt x="372" y="190"/>
                  </a:moveTo>
                  <a:cubicBezTo>
                    <a:pt x="369" y="193"/>
                    <a:pt x="363" y="194"/>
                    <a:pt x="361" y="199"/>
                  </a:cubicBezTo>
                  <a:cubicBezTo>
                    <a:pt x="360" y="202"/>
                    <a:pt x="368" y="208"/>
                    <a:pt x="370" y="210"/>
                  </a:cubicBezTo>
                  <a:cubicBezTo>
                    <a:pt x="372" y="212"/>
                    <a:pt x="375" y="214"/>
                    <a:pt x="377" y="216"/>
                  </a:cubicBezTo>
                  <a:cubicBezTo>
                    <a:pt x="378" y="216"/>
                    <a:pt x="380" y="219"/>
                    <a:pt x="381" y="219"/>
                  </a:cubicBezTo>
                  <a:cubicBezTo>
                    <a:pt x="384" y="219"/>
                    <a:pt x="389" y="213"/>
                    <a:pt x="391" y="211"/>
                  </a:cubicBezTo>
                  <a:cubicBezTo>
                    <a:pt x="396" y="208"/>
                    <a:pt x="400" y="203"/>
                    <a:pt x="404" y="199"/>
                  </a:cubicBezTo>
                  <a:cubicBezTo>
                    <a:pt x="405" y="198"/>
                    <a:pt x="406" y="197"/>
                    <a:pt x="406" y="196"/>
                  </a:cubicBezTo>
                  <a:cubicBezTo>
                    <a:pt x="407" y="195"/>
                    <a:pt x="400" y="193"/>
                    <a:pt x="400" y="192"/>
                  </a:cubicBezTo>
                  <a:cubicBezTo>
                    <a:pt x="396" y="190"/>
                    <a:pt x="392" y="186"/>
                    <a:pt x="390" y="182"/>
                  </a:cubicBezTo>
                  <a:cubicBezTo>
                    <a:pt x="389" y="180"/>
                    <a:pt x="387" y="176"/>
                    <a:pt x="385" y="176"/>
                  </a:cubicBezTo>
                  <a:cubicBezTo>
                    <a:pt x="382" y="175"/>
                    <a:pt x="380" y="177"/>
                    <a:pt x="379" y="179"/>
                  </a:cubicBezTo>
                  <a:cubicBezTo>
                    <a:pt x="377" y="183"/>
                    <a:pt x="375" y="187"/>
                    <a:pt x="372" y="190"/>
                  </a:cubicBezTo>
                  <a:moveTo>
                    <a:pt x="282" y="182"/>
                  </a:moveTo>
                  <a:cubicBezTo>
                    <a:pt x="280" y="185"/>
                    <a:pt x="262" y="198"/>
                    <a:pt x="266" y="202"/>
                  </a:cubicBezTo>
                  <a:cubicBezTo>
                    <a:pt x="272" y="207"/>
                    <a:pt x="279" y="213"/>
                    <a:pt x="285" y="218"/>
                  </a:cubicBezTo>
                  <a:cubicBezTo>
                    <a:pt x="288" y="221"/>
                    <a:pt x="293" y="213"/>
                    <a:pt x="294" y="211"/>
                  </a:cubicBezTo>
                  <a:cubicBezTo>
                    <a:pt x="296" y="208"/>
                    <a:pt x="299" y="206"/>
                    <a:pt x="302" y="203"/>
                  </a:cubicBezTo>
                  <a:cubicBezTo>
                    <a:pt x="303" y="202"/>
                    <a:pt x="306" y="201"/>
                    <a:pt x="305" y="198"/>
                  </a:cubicBezTo>
                  <a:cubicBezTo>
                    <a:pt x="304" y="196"/>
                    <a:pt x="300" y="194"/>
                    <a:pt x="298" y="192"/>
                  </a:cubicBezTo>
                  <a:cubicBezTo>
                    <a:pt x="296" y="190"/>
                    <a:pt x="295" y="187"/>
                    <a:pt x="293" y="185"/>
                  </a:cubicBezTo>
                  <a:cubicBezTo>
                    <a:pt x="292" y="183"/>
                    <a:pt x="291" y="180"/>
                    <a:pt x="288" y="180"/>
                  </a:cubicBezTo>
                  <a:cubicBezTo>
                    <a:pt x="287" y="179"/>
                    <a:pt x="286" y="179"/>
                    <a:pt x="284" y="180"/>
                  </a:cubicBezTo>
                  <a:cubicBezTo>
                    <a:pt x="282" y="180"/>
                    <a:pt x="283" y="181"/>
                    <a:pt x="282" y="182"/>
                  </a:cubicBezTo>
                  <a:moveTo>
                    <a:pt x="469" y="286"/>
                  </a:moveTo>
                  <a:cubicBezTo>
                    <a:pt x="466" y="288"/>
                    <a:pt x="459" y="290"/>
                    <a:pt x="458" y="294"/>
                  </a:cubicBezTo>
                  <a:cubicBezTo>
                    <a:pt x="458" y="300"/>
                    <a:pt x="467" y="304"/>
                    <a:pt x="471" y="308"/>
                  </a:cubicBezTo>
                  <a:cubicBezTo>
                    <a:pt x="474" y="311"/>
                    <a:pt x="477" y="319"/>
                    <a:pt x="482" y="312"/>
                  </a:cubicBezTo>
                  <a:cubicBezTo>
                    <a:pt x="484" y="310"/>
                    <a:pt x="485" y="307"/>
                    <a:pt x="487" y="305"/>
                  </a:cubicBezTo>
                  <a:cubicBezTo>
                    <a:pt x="489" y="303"/>
                    <a:pt x="491" y="302"/>
                    <a:pt x="493" y="301"/>
                  </a:cubicBezTo>
                  <a:cubicBezTo>
                    <a:pt x="495" y="300"/>
                    <a:pt x="498" y="298"/>
                    <a:pt x="500" y="297"/>
                  </a:cubicBezTo>
                  <a:cubicBezTo>
                    <a:pt x="501" y="296"/>
                    <a:pt x="504" y="295"/>
                    <a:pt x="504" y="294"/>
                  </a:cubicBezTo>
                  <a:cubicBezTo>
                    <a:pt x="504" y="292"/>
                    <a:pt x="501" y="290"/>
                    <a:pt x="499" y="289"/>
                  </a:cubicBezTo>
                  <a:cubicBezTo>
                    <a:pt x="496" y="287"/>
                    <a:pt x="492" y="284"/>
                    <a:pt x="489" y="281"/>
                  </a:cubicBezTo>
                  <a:cubicBezTo>
                    <a:pt x="487" y="278"/>
                    <a:pt x="485" y="275"/>
                    <a:pt x="483" y="272"/>
                  </a:cubicBezTo>
                  <a:cubicBezTo>
                    <a:pt x="482" y="271"/>
                    <a:pt x="480" y="270"/>
                    <a:pt x="478" y="271"/>
                  </a:cubicBezTo>
                  <a:cubicBezTo>
                    <a:pt x="473" y="273"/>
                    <a:pt x="472" y="282"/>
                    <a:pt x="469" y="286"/>
                  </a:cubicBezTo>
                  <a:moveTo>
                    <a:pt x="186" y="278"/>
                  </a:moveTo>
                  <a:cubicBezTo>
                    <a:pt x="185" y="280"/>
                    <a:pt x="182" y="281"/>
                    <a:pt x="181" y="283"/>
                  </a:cubicBezTo>
                  <a:cubicBezTo>
                    <a:pt x="178" y="286"/>
                    <a:pt x="175" y="288"/>
                    <a:pt x="172" y="291"/>
                  </a:cubicBezTo>
                  <a:cubicBezTo>
                    <a:pt x="171" y="292"/>
                    <a:pt x="168" y="295"/>
                    <a:pt x="168" y="297"/>
                  </a:cubicBezTo>
                  <a:cubicBezTo>
                    <a:pt x="169" y="299"/>
                    <a:pt x="173" y="299"/>
                    <a:pt x="174" y="300"/>
                  </a:cubicBezTo>
                  <a:cubicBezTo>
                    <a:pt x="174" y="300"/>
                    <a:pt x="174" y="300"/>
                    <a:pt x="173" y="300"/>
                  </a:cubicBezTo>
                  <a:cubicBezTo>
                    <a:pt x="179" y="304"/>
                    <a:pt x="181" y="313"/>
                    <a:pt x="188" y="317"/>
                  </a:cubicBezTo>
                  <a:cubicBezTo>
                    <a:pt x="191" y="319"/>
                    <a:pt x="194" y="313"/>
                    <a:pt x="195" y="311"/>
                  </a:cubicBezTo>
                  <a:cubicBezTo>
                    <a:pt x="197" y="307"/>
                    <a:pt x="199" y="305"/>
                    <a:pt x="203" y="302"/>
                  </a:cubicBezTo>
                  <a:cubicBezTo>
                    <a:pt x="205" y="301"/>
                    <a:pt x="210" y="299"/>
                    <a:pt x="210" y="295"/>
                  </a:cubicBezTo>
                  <a:cubicBezTo>
                    <a:pt x="210" y="290"/>
                    <a:pt x="204" y="289"/>
                    <a:pt x="201" y="287"/>
                  </a:cubicBezTo>
                  <a:cubicBezTo>
                    <a:pt x="197" y="284"/>
                    <a:pt x="197" y="280"/>
                    <a:pt x="194" y="277"/>
                  </a:cubicBezTo>
                  <a:cubicBezTo>
                    <a:pt x="193" y="276"/>
                    <a:pt x="192" y="275"/>
                    <a:pt x="190" y="275"/>
                  </a:cubicBezTo>
                  <a:cubicBezTo>
                    <a:pt x="188" y="275"/>
                    <a:pt x="187" y="276"/>
                    <a:pt x="186" y="278"/>
                  </a:cubicBezTo>
                  <a:moveTo>
                    <a:pt x="282" y="278"/>
                  </a:moveTo>
                  <a:cubicBezTo>
                    <a:pt x="279" y="283"/>
                    <a:pt x="275" y="286"/>
                    <a:pt x="270" y="289"/>
                  </a:cubicBezTo>
                  <a:cubicBezTo>
                    <a:pt x="267" y="293"/>
                    <a:pt x="265" y="296"/>
                    <a:pt x="269" y="300"/>
                  </a:cubicBezTo>
                  <a:cubicBezTo>
                    <a:pt x="274" y="303"/>
                    <a:pt x="277" y="308"/>
                    <a:pt x="281" y="312"/>
                  </a:cubicBezTo>
                  <a:cubicBezTo>
                    <a:pt x="285" y="316"/>
                    <a:pt x="288" y="316"/>
                    <a:pt x="292" y="312"/>
                  </a:cubicBezTo>
                  <a:cubicBezTo>
                    <a:pt x="295" y="308"/>
                    <a:pt x="297" y="302"/>
                    <a:pt x="302" y="299"/>
                  </a:cubicBezTo>
                  <a:cubicBezTo>
                    <a:pt x="304" y="298"/>
                    <a:pt x="306" y="297"/>
                    <a:pt x="306" y="294"/>
                  </a:cubicBezTo>
                  <a:cubicBezTo>
                    <a:pt x="306" y="292"/>
                    <a:pt x="304" y="291"/>
                    <a:pt x="303" y="290"/>
                  </a:cubicBezTo>
                  <a:cubicBezTo>
                    <a:pt x="298" y="288"/>
                    <a:pt x="296" y="284"/>
                    <a:pt x="293" y="280"/>
                  </a:cubicBezTo>
                  <a:cubicBezTo>
                    <a:pt x="292" y="278"/>
                    <a:pt x="290" y="276"/>
                    <a:pt x="288" y="275"/>
                  </a:cubicBezTo>
                  <a:cubicBezTo>
                    <a:pt x="287" y="275"/>
                    <a:pt x="286" y="275"/>
                    <a:pt x="284" y="275"/>
                  </a:cubicBezTo>
                  <a:cubicBezTo>
                    <a:pt x="282" y="276"/>
                    <a:pt x="283" y="276"/>
                    <a:pt x="282" y="278"/>
                  </a:cubicBezTo>
                  <a:moveTo>
                    <a:pt x="378" y="278"/>
                  </a:moveTo>
                  <a:cubicBezTo>
                    <a:pt x="375" y="283"/>
                    <a:pt x="370" y="286"/>
                    <a:pt x="366" y="289"/>
                  </a:cubicBezTo>
                  <a:cubicBezTo>
                    <a:pt x="363" y="293"/>
                    <a:pt x="361" y="296"/>
                    <a:pt x="365" y="300"/>
                  </a:cubicBezTo>
                  <a:cubicBezTo>
                    <a:pt x="368" y="302"/>
                    <a:pt x="370" y="304"/>
                    <a:pt x="373" y="307"/>
                  </a:cubicBezTo>
                  <a:cubicBezTo>
                    <a:pt x="375" y="309"/>
                    <a:pt x="377" y="312"/>
                    <a:pt x="380" y="314"/>
                  </a:cubicBezTo>
                  <a:cubicBezTo>
                    <a:pt x="384" y="318"/>
                    <a:pt x="387" y="312"/>
                    <a:pt x="389" y="309"/>
                  </a:cubicBezTo>
                  <a:cubicBezTo>
                    <a:pt x="390" y="307"/>
                    <a:pt x="391" y="306"/>
                    <a:pt x="392" y="304"/>
                  </a:cubicBezTo>
                  <a:cubicBezTo>
                    <a:pt x="394" y="302"/>
                    <a:pt x="397" y="301"/>
                    <a:pt x="400" y="299"/>
                  </a:cubicBezTo>
                  <a:cubicBezTo>
                    <a:pt x="405" y="295"/>
                    <a:pt x="402" y="292"/>
                    <a:pt x="398" y="289"/>
                  </a:cubicBezTo>
                  <a:cubicBezTo>
                    <a:pt x="393" y="286"/>
                    <a:pt x="391" y="285"/>
                    <a:pt x="388" y="280"/>
                  </a:cubicBezTo>
                  <a:cubicBezTo>
                    <a:pt x="387" y="278"/>
                    <a:pt x="386" y="276"/>
                    <a:pt x="384" y="275"/>
                  </a:cubicBezTo>
                  <a:cubicBezTo>
                    <a:pt x="383" y="275"/>
                    <a:pt x="381" y="275"/>
                    <a:pt x="380" y="275"/>
                  </a:cubicBezTo>
                  <a:cubicBezTo>
                    <a:pt x="378" y="276"/>
                    <a:pt x="379" y="276"/>
                    <a:pt x="378" y="278"/>
                  </a:cubicBezTo>
                  <a:moveTo>
                    <a:pt x="670" y="369"/>
                  </a:moveTo>
                  <a:cubicBezTo>
                    <a:pt x="667" y="376"/>
                    <a:pt x="659" y="381"/>
                    <a:pt x="653" y="386"/>
                  </a:cubicBezTo>
                  <a:cubicBezTo>
                    <a:pt x="652" y="387"/>
                    <a:pt x="649" y="389"/>
                    <a:pt x="649" y="392"/>
                  </a:cubicBezTo>
                  <a:cubicBezTo>
                    <a:pt x="650" y="395"/>
                    <a:pt x="654" y="397"/>
                    <a:pt x="657" y="398"/>
                  </a:cubicBezTo>
                  <a:cubicBezTo>
                    <a:pt x="660" y="400"/>
                    <a:pt x="662" y="401"/>
                    <a:pt x="663" y="404"/>
                  </a:cubicBezTo>
                  <a:cubicBezTo>
                    <a:pt x="664" y="407"/>
                    <a:pt x="666" y="412"/>
                    <a:pt x="670" y="411"/>
                  </a:cubicBezTo>
                  <a:cubicBezTo>
                    <a:pt x="674" y="410"/>
                    <a:pt x="679" y="404"/>
                    <a:pt x="683" y="400"/>
                  </a:cubicBezTo>
                  <a:cubicBezTo>
                    <a:pt x="685" y="398"/>
                    <a:pt x="687" y="396"/>
                    <a:pt x="689" y="394"/>
                  </a:cubicBezTo>
                  <a:cubicBezTo>
                    <a:pt x="690" y="393"/>
                    <a:pt x="692" y="391"/>
                    <a:pt x="693" y="391"/>
                  </a:cubicBezTo>
                  <a:cubicBezTo>
                    <a:pt x="695" y="390"/>
                    <a:pt x="698" y="391"/>
                    <a:pt x="699" y="388"/>
                  </a:cubicBezTo>
                  <a:cubicBezTo>
                    <a:pt x="699" y="383"/>
                    <a:pt x="694" y="382"/>
                    <a:pt x="691" y="381"/>
                  </a:cubicBezTo>
                  <a:cubicBezTo>
                    <a:pt x="684" y="379"/>
                    <a:pt x="682" y="370"/>
                    <a:pt x="677" y="365"/>
                  </a:cubicBezTo>
                  <a:cubicBezTo>
                    <a:pt x="672" y="361"/>
                    <a:pt x="670" y="366"/>
                    <a:pt x="668" y="370"/>
                  </a:cubicBezTo>
                  <a:cubicBezTo>
                    <a:pt x="668" y="370"/>
                    <a:pt x="666" y="375"/>
                    <a:pt x="667" y="375"/>
                  </a:cubicBezTo>
                  <a:cubicBezTo>
                    <a:pt x="667" y="376"/>
                    <a:pt x="670" y="370"/>
                    <a:pt x="670" y="369"/>
                  </a:cubicBezTo>
                  <a:moveTo>
                    <a:pt x="183" y="378"/>
                  </a:moveTo>
                  <a:cubicBezTo>
                    <a:pt x="178" y="383"/>
                    <a:pt x="172" y="387"/>
                    <a:pt x="166" y="389"/>
                  </a:cubicBezTo>
                  <a:cubicBezTo>
                    <a:pt x="164" y="390"/>
                    <a:pt x="160" y="391"/>
                    <a:pt x="160" y="393"/>
                  </a:cubicBezTo>
                  <a:cubicBezTo>
                    <a:pt x="159" y="397"/>
                    <a:pt x="163" y="398"/>
                    <a:pt x="165" y="398"/>
                  </a:cubicBezTo>
                  <a:cubicBezTo>
                    <a:pt x="172" y="400"/>
                    <a:pt x="176" y="406"/>
                    <a:pt x="180" y="412"/>
                  </a:cubicBezTo>
                  <a:cubicBezTo>
                    <a:pt x="182" y="415"/>
                    <a:pt x="183" y="418"/>
                    <a:pt x="186" y="419"/>
                  </a:cubicBezTo>
                  <a:cubicBezTo>
                    <a:pt x="189" y="420"/>
                    <a:pt x="190" y="416"/>
                    <a:pt x="190" y="414"/>
                  </a:cubicBezTo>
                  <a:cubicBezTo>
                    <a:pt x="191" y="408"/>
                    <a:pt x="197" y="405"/>
                    <a:pt x="201" y="401"/>
                  </a:cubicBezTo>
                  <a:cubicBezTo>
                    <a:pt x="204" y="399"/>
                    <a:pt x="212" y="394"/>
                    <a:pt x="210" y="389"/>
                  </a:cubicBezTo>
                  <a:cubicBezTo>
                    <a:pt x="207" y="382"/>
                    <a:pt x="197" y="381"/>
                    <a:pt x="194" y="375"/>
                  </a:cubicBezTo>
                  <a:cubicBezTo>
                    <a:pt x="192" y="372"/>
                    <a:pt x="190" y="368"/>
                    <a:pt x="186" y="371"/>
                  </a:cubicBezTo>
                  <a:cubicBezTo>
                    <a:pt x="184" y="372"/>
                    <a:pt x="184" y="373"/>
                    <a:pt x="183" y="375"/>
                  </a:cubicBezTo>
                  <a:cubicBezTo>
                    <a:pt x="183" y="376"/>
                    <a:pt x="183" y="378"/>
                    <a:pt x="183" y="378"/>
                  </a:cubicBezTo>
                  <a:moveTo>
                    <a:pt x="282" y="374"/>
                  </a:moveTo>
                  <a:cubicBezTo>
                    <a:pt x="279" y="380"/>
                    <a:pt x="272" y="383"/>
                    <a:pt x="268" y="387"/>
                  </a:cubicBezTo>
                  <a:cubicBezTo>
                    <a:pt x="263" y="392"/>
                    <a:pt x="268" y="395"/>
                    <a:pt x="272" y="397"/>
                  </a:cubicBezTo>
                  <a:cubicBezTo>
                    <a:pt x="274" y="399"/>
                    <a:pt x="276" y="400"/>
                    <a:pt x="278" y="401"/>
                  </a:cubicBezTo>
                  <a:cubicBezTo>
                    <a:pt x="280" y="404"/>
                    <a:pt x="281" y="407"/>
                    <a:pt x="283" y="409"/>
                  </a:cubicBezTo>
                  <a:cubicBezTo>
                    <a:pt x="287" y="414"/>
                    <a:pt x="292" y="407"/>
                    <a:pt x="295" y="404"/>
                  </a:cubicBezTo>
                  <a:cubicBezTo>
                    <a:pt x="296" y="402"/>
                    <a:pt x="300" y="394"/>
                    <a:pt x="304" y="395"/>
                  </a:cubicBezTo>
                  <a:cubicBezTo>
                    <a:pt x="305" y="395"/>
                    <a:pt x="305" y="395"/>
                    <a:pt x="306" y="393"/>
                  </a:cubicBezTo>
                  <a:cubicBezTo>
                    <a:pt x="306" y="390"/>
                    <a:pt x="305" y="387"/>
                    <a:pt x="302" y="386"/>
                  </a:cubicBezTo>
                  <a:cubicBezTo>
                    <a:pt x="300" y="384"/>
                    <a:pt x="298" y="383"/>
                    <a:pt x="296" y="382"/>
                  </a:cubicBezTo>
                  <a:cubicBezTo>
                    <a:pt x="294" y="381"/>
                    <a:pt x="294" y="378"/>
                    <a:pt x="293" y="376"/>
                  </a:cubicBezTo>
                  <a:cubicBezTo>
                    <a:pt x="292" y="375"/>
                    <a:pt x="290" y="373"/>
                    <a:pt x="288" y="372"/>
                  </a:cubicBezTo>
                  <a:cubicBezTo>
                    <a:pt x="287" y="372"/>
                    <a:pt x="286" y="372"/>
                    <a:pt x="284" y="372"/>
                  </a:cubicBezTo>
                  <a:cubicBezTo>
                    <a:pt x="282" y="373"/>
                    <a:pt x="283" y="373"/>
                    <a:pt x="282" y="374"/>
                  </a:cubicBezTo>
                  <a:moveTo>
                    <a:pt x="378" y="374"/>
                  </a:moveTo>
                  <a:cubicBezTo>
                    <a:pt x="375" y="380"/>
                    <a:pt x="357" y="387"/>
                    <a:pt x="364" y="395"/>
                  </a:cubicBezTo>
                  <a:cubicBezTo>
                    <a:pt x="368" y="398"/>
                    <a:pt x="372" y="402"/>
                    <a:pt x="375" y="406"/>
                  </a:cubicBezTo>
                  <a:cubicBezTo>
                    <a:pt x="378" y="409"/>
                    <a:pt x="381" y="413"/>
                    <a:pt x="386" y="410"/>
                  </a:cubicBezTo>
                  <a:cubicBezTo>
                    <a:pt x="388" y="408"/>
                    <a:pt x="388" y="405"/>
                    <a:pt x="390" y="403"/>
                  </a:cubicBezTo>
                  <a:cubicBezTo>
                    <a:pt x="391" y="401"/>
                    <a:pt x="393" y="399"/>
                    <a:pt x="396" y="397"/>
                  </a:cubicBezTo>
                  <a:cubicBezTo>
                    <a:pt x="398" y="396"/>
                    <a:pt x="401" y="395"/>
                    <a:pt x="402" y="392"/>
                  </a:cubicBezTo>
                  <a:cubicBezTo>
                    <a:pt x="403" y="390"/>
                    <a:pt x="402" y="387"/>
                    <a:pt x="400" y="386"/>
                  </a:cubicBezTo>
                  <a:cubicBezTo>
                    <a:pt x="398" y="384"/>
                    <a:pt x="395" y="384"/>
                    <a:pt x="393" y="382"/>
                  </a:cubicBezTo>
                  <a:cubicBezTo>
                    <a:pt x="391" y="381"/>
                    <a:pt x="390" y="379"/>
                    <a:pt x="389" y="377"/>
                  </a:cubicBezTo>
                  <a:cubicBezTo>
                    <a:pt x="387" y="375"/>
                    <a:pt x="386" y="373"/>
                    <a:pt x="384" y="372"/>
                  </a:cubicBezTo>
                  <a:cubicBezTo>
                    <a:pt x="383" y="371"/>
                    <a:pt x="381" y="372"/>
                    <a:pt x="380" y="372"/>
                  </a:cubicBezTo>
                  <a:cubicBezTo>
                    <a:pt x="378" y="373"/>
                    <a:pt x="379" y="373"/>
                    <a:pt x="378" y="374"/>
                  </a:cubicBezTo>
                  <a:moveTo>
                    <a:pt x="474" y="374"/>
                  </a:moveTo>
                  <a:cubicBezTo>
                    <a:pt x="472" y="377"/>
                    <a:pt x="468" y="380"/>
                    <a:pt x="465" y="382"/>
                  </a:cubicBezTo>
                  <a:cubicBezTo>
                    <a:pt x="463" y="384"/>
                    <a:pt x="458" y="387"/>
                    <a:pt x="458" y="391"/>
                  </a:cubicBezTo>
                  <a:cubicBezTo>
                    <a:pt x="458" y="396"/>
                    <a:pt x="466" y="398"/>
                    <a:pt x="470" y="402"/>
                  </a:cubicBezTo>
                  <a:cubicBezTo>
                    <a:pt x="472" y="405"/>
                    <a:pt x="476" y="416"/>
                    <a:pt x="482" y="409"/>
                  </a:cubicBezTo>
                  <a:cubicBezTo>
                    <a:pt x="485" y="405"/>
                    <a:pt x="486" y="401"/>
                    <a:pt x="491" y="398"/>
                  </a:cubicBezTo>
                  <a:cubicBezTo>
                    <a:pt x="494" y="396"/>
                    <a:pt x="502" y="392"/>
                    <a:pt x="497" y="387"/>
                  </a:cubicBezTo>
                  <a:cubicBezTo>
                    <a:pt x="495" y="385"/>
                    <a:pt x="492" y="384"/>
                    <a:pt x="490" y="383"/>
                  </a:cubicBezTo>
                  <a:cubicBezTo>
                    <a:pt x="487" y="381"/>
                    <a:pt x="486" y="379"/>
                    <a:pt x="484" y="377"/>
                  </a:cubicBezTo>
                  <a:cubicBezTo>
                    <a:pt x="483" y="375"/>
                    <a:pt x="482" y="373"/>
                    <a:pt x="480" y="372"/>
                  </a:cubicBezTo>
                  <a:cubicBezTo>
                    <a:pt x="478" y="371"/>
                    <a:pt x="477" y="372"/>
                    <a:pt x="476" y="372"/>
                  </a:cubicBezTo>
                  <a:cubicBezTo>
                    <a:pt x="474" y="373"/>
                    <a:pt x="474" y="373"/>
                    <a:pt x="474" y="374"/>
                  </a:cubicBezTo>
                  <a:moveTo>
                    <a:pt x="570" y="374"/>
                  </a:moveTo>
                  <a:cubicBezTo>
                    <a:pt x="567" y="380"/>
                    <a:pt x="560" y="383"/>
                    <a:pt x="556" y="387"/>
                  </a:cubicBezTo>
                  <a:cubicBezTo>
                    <a:pt x="551" y="392"/>
                    <a:pt x="556" y="395"/>
                    <a:pt x="560" y="397"/>
                  </a:cubicBezTo>
                  <a:cubicBezTo>
                    <a:pt x="562" y="399"/>
                    <a:pt x="564" y="400"/>
                    <a:pt x="566" y="401"/>
                  </a:cubicBezTo>
                  <a:cubicBezTo>
                    <a:pt x="568" y="404"/>
                    <a:pt x="569" y="407"/>
                    <a:pt x="571" y="409"/>
                  </a:cubicBezTo>
                  <a:cubicBezTo>
                    <a:pt x="575" y="414"/>
                    <a:pt x="580" y="407"/>
                    <a:pt x="583" y="404"/>
                  </a:cubicBezTo>
                  <a:cubicBezTo>
                    <a:pt x="584" y="402"/>
                    <a:pt x="588" y="394"/>
                    <a:pt x="592" y="395"/>
                  </a:cubicBezTo>
                  <a:cubicBezTo>
                    <a:pt x="593" y="395"/>
                    <a:pt x="593" y="395"/>
                    <a:pt x="594" y="393"/>
                  </a:cubicBezTo>
                  <a:cubicBezTo>
                    <a:pt x="594" y="390"/>
                    <a:pt x="593" y="387"/>
                    <a:pt x="590" y="386"/>
                  </a:cubicBezTo>
                  <a:cubicBezTo>
                    <a:pt x="588" y="384"/>
                    <a:pt x="586" y="383"/>
                    <a:pt x="584" y="382"/>
                  </a:cubicBezTo>
                  <a:cubicBezTo>
                    <a:pt x="582" y="381"/>
                    <a:pt x="582" y="378"/>
                    <a:pt x="581" y="376"/>
                  </a:cubicBezTo>
                  <a:cubicBezTo>
                    <a:pt x="580" y="375"/>
                    <a:pt x="578" y="373"/>
                    <a:pt x="576" y="372"/>
                  </a:cubicBezTo>
                  <a:cubicBezTo>
                    <a:pt x="575" y="372"/>
                    <a:pt x="574" y="372"/>
                    <a:pt x="572" y="372"/>
                  </a:cubicBezTo>
                  <a:cubicBezTo>
                    <a:pt x="570" y="373"/>
                    <a:pt x="571" y="373"/>
                    <a:pt x="570" y="374"/>
                  </a:cubicBezTo>
                  <a:moveTo>
                    <a:pt x="282" y="470"/>
                  </a:moveTo>
                  <a:cubicBezTo>
                    <a:pt x="280" y="475"/>
                    <a:pt x="274" y="478"/>
                    <a:pt x="270" y="481"/>
                  </a:cubicBezTo>
                  <a:cubicBezTo>
                    <a:pt x="267" y="484"/>
                    <a:pt x="265" y="486"/>
                    <a:pt x="268" y="489"/>
                  </a:cubicBezTo>
                  <a:cubicBezTo>
                    <a:pt x="270" y="494"/>
                    <a:pt x="274" y="497"/>
                    <a:pt x="278" y="501"/>
                  </a:cubicBezTo>
                  <a:cubicBezTo>
                    <a:pt x="280" y="503"/>
                    <a:pt x="286" y="509"/>
                    <a:pt x="289" y="506"/>
                  </a:cubicBezTo>
                  <a:cubicBezTo>
                    <a:pt x="293" y="503"/>
                    <a:pt x="294" y="497"/>
                    <a:pt x="298" y="494"/>
                  </a:cubicBezTo>
                  <a:cubicBezTo>
                    <a:pt x="302" y="492"/>
                    <a:pt x="309" y="489"/>
                    <a:pt x="304" y="485"/>
                  </a:cubicBezTo>
                  <a:cubicBezTo>
                    <a:pt x="302" y="483"/>
                    <a:pt x="299" y="481"/>
                    <a:pt x="297" y="479"/>
                  </a:cubicBezTo>
                  <a:cubicBezTo>
                    <a:pt x="296" y="477"/>
                    <a:pt x="295" y="474"/>
                    <a:pt x="293" y="472"/>
                  </a:cubicBezTo>
                  <a:cubicBezTo>
                    <a:pt x="292" y="470"/>
                    <a:pt x="290" y="469"/>
                    <a:pt x="288" y="468"/>
                  </a:cubicBezTo>
                  <a:cubicBezTo>
                    <a:pt x="287" y="467"/>
                    <a:pt x="285" y="467"/>
                    <a:pt x="284" y="468"/>
                  </a:cubicBezTo>
                  <a:cubicBezTo>
                    <a:pt x="282" y="468"/>
                    <a:pt x="283" y="469"/>
                    <a:pt x="282" y="470"/>
                  </a:cubicBezTo>
                  <a:moveTo>
                    <a:pt x="378" y="470"/>
                  </a:moveTo>
                  <a:cubicBezTo>
                    <a:pt x="376" y="473"/>
                    <a:pt x="357" y="485"/>
                    <a:pt x="362" y="490"/>
                  </a:cubicBezTo>
                  <a:cubicBezTo>
                    <a:pt x="365" y="493"/>
                    <a:pt x="369" y="496"/>
                    <a:pt x="372" y="499"/>
                  </a:cubicBezTo>
                  <a:cubicBezTo>
                    <a:pt x="374" y="501"/>
                    <a:pt x="380" y="508"/>
                    <a:pt x="384" y="507"/>
                  </a:cubicBezTo>
                  <a:cubicBezTo>
                    <a:pt x="386" y="506"/>
                    <a:pt x="387" y="503"/>
                    <a:pt x="388" y="501"/>
                  </a:cubicBezTo>
                  <a:cubicBezTo>
                    <a:pt x="389" y="499"/>
                    <a:pt x="392" y="497"/>
                    <a:pt x="394" y="495"/>
                  </a:cubicBezTo>
                  <a:cubicBezTo>
                    <a:pt x="398" y="492"/>
                    <a:pt x="406" y="488"/>
                    <a:pt x="400" y="483"/>
                  </a:cubicBezTo>
                  <a:cubicBezTo>
                    <a:pt x="396" y="480"/>
                    <a:pt x="391" y="478"/>
                    <a:pt x="389" y="473"/>
                  </a:cubicBezTo>
                  <a:cubicBezTo>
                    <a:pt x="388" y="471"/>
                    <a:pt x="387" y="469"/>
                    <a:pt x="385" y="468"/>
                  </a:cubicBezTo>
                  <a:cubicBezTo>
                    <a:pt x="384" y="467"/>
                    <a:pt x="382" y="467"/>
                    <a:pt x="381" y="467"/>
                  </a:cubicBezTo>
                  <a:cubicBezTo>
                    <a:pt x="378" y="468"/>
                    <a:pt x="379" y="468"/>
                    <a:pt x="378" y="470"/>
                  </a:cubicBezTo>
                  <a:moveTo>
                    <a:pt x="474" y="470"/>
                  </a:moveTo>
                  <a:cubicBezTo>
                    <a:pt x="472" y="474"/>
                    <a:pt x="467" y="478"/>
                    <a:pt x="463" y="481"/>
                  </a:cubicBezTo>
                  <a:cubicBezTo>
                    <a:pt x="461" y="484"/>
                    <a:pt x="456" y="487"/>
                    <a:pt x="460" y="491"/>
                  </a:cubicBezTo>
                  <a:cubicBezTo>
                    <a:pt x="463" y="494"/>
                    <a:pt x="468" y="496"/>
                    <a:pt x="471" y="499"/>
                  </a:cubicBezTo>
                  <a:cubicBezTo>
                    <a:pt x="473" y="501"/>
                    <a:pt x="473" y="504"/>
                    <a:pt x="474" y="506"/>
                  </a:cubicBezTo>
                  <a:cubicBezTo>
                    <a:pt x="476" y="507"/>
                    <a:pt x="480" y="507"/>
                    <a:pt x="482" y="505"/>
                  </a:cubicBezTo>
                  <a:cubicBezTo>
                    <a:pt x="483" y="503"/>
                    <a:pt x="483" y="501"/>
                    <a:pt x="485" y="499"/>
                  </a:cubicBezTo>
                  <a:cubicBezTo>
                    <a:pt x="488" y="497"/>
                    <a:pt x="490" y="495"/>
                    <a:pt x="493" y="493"/>
                  </a:cubicBezTo>
                  <a:cubicBezTo>
                    <a:pt x="498" y="490"/>
                    <a:pt x="501" y="486"/>
                    <a:pt x="495" y="482"/>
                  </a:cubicBezTo>
                  <a:cubicBezTo>
                    <a:pt x="490" y="479"/>
                    <a:pt x="486" y="477"/>
                    <a:pt x="484" y="472"/>
                  </a:cubicBezTo>
                  <a:cubicBezTo>
                    <a:pt x="483" y="470"/>
                    <a:pt x="482" y="468"/>
                    <a:pt x="480" y="467"/>
                  </a:cubicBezTo>
                  <a:cubicBezTo>
                    <a:pt x="478" y="467"/>
                    <a:pt x="477" y="467"/>
                    <a:pt x="476" y="468"/>
                  </a:cubicBezTo>
                  <a:cubicBezTo>
                    <a:pt x="474" y="468"/>
                    <a:pt x="474" y="468"/>
                    <a:pt x="474" y="470"/>
                  </a:cubicBezTo>
                  <a:moveTo>
                    <a:pt x="570" y="470"/>
                  </a:moveTo>
                  <a:cubicBezTo>
                    <a:pt x="568" y="473"/>
                    <a:pt x="550" y="486"/>
                    <a:pt x="554" y="490"/>
                  </a:cubicBezTo>
                  <a:cubicBezTo>
                    <a:pt x="560" y="495"/>
                    <a:pt x="567" y="501"/>
                    <a:pt x="573" y="506"/>
                  </a:cubicBezTo>
                  <a:cubicBezTo>
                    <a:pt x="576" y="509"/>
                    <a:pt x="581" y="501"/>
                    <a:pt x="582" y="499"/>
                  </a:cubicBezTo>
                  <a:cubicBezTo>
                    <a:pt x="584" y="496"/>
                    <a:pt x="587" y="494"/>
                    <a:pt x="590" y="491"/>
                  </a:cubicBezTo>
                  <a:cubicBezTo>
                    <a:pt x="591" y="490"/>
                    <a:pt x="594" y="489"/>
                    <a:pt x="593" y="487"/>
                  </a:cubicBezTo>
                  <a:cubicBezTo>
                    <a:pt x="592" y="484"/>
                    <a:pt x="588" y="482"/>
                    <a:pt x="586" y="480"/>
                  </a:cubicBezTo>
                  <a:cubicBezTo>
                    <a:pt x="584" y="478"/>
                    <a:pt x="583" y="475"/>
                    <a:pt x="581" y="473"/>
                  </a:cubicBezTo>
                  <a:cubicBezTo>
                    <a:pt x="580" y="471"/>
                    <a:pt x="579" y="468"/>
                    <a:pt x="576" y="468"/>
                  </a:cubicBezTo>
                  <a:cubicBezTo>
                    <a:pt x="575" y="467"/>
                    <a:pt x="574" y="467"/>
                    <a:pt x="572" y="468"/>
                  </a:cubicBezTo>
                  <a:cubicBezTo>
                    <a:pt x="570" y="468"/>
                    <a:pt x="571" y="469"/>
                    <a:pt x="570" y="470"/>
                  </a:cubicBezTo>
                  <a:moveTo>
                    <a:pt x="655" y="481"/>
                  </a:moveTo>
                  <a:cubicBezTo>
                    <a:pt x="651" y="484"/>
                    <a:pt x="649" y="487"/>
                    <a:pt x="652" y="491"/>
                  </a:cubicBezTo>
                  <a:cubicBezTo>
                    <a:pt x="655" y="495"/>
                    <a:pt x="660" y="497"/>
                    <a:pt x="664" y="500"/>
                  </a:cubicBezTo>
                  <a:cubicBezTo>
                    <a:pt x="665" y="502"/>
                    <a:pt x="667" y="503"/>
                    <a:pt x="668" y="506"/>
                  </a:cubicBezTo>
                  <a:cubicBezTo>
                    <a:pt x="669" y="508"/>
                    <a:pt x="670" y="509"/>
                    <a:pt x="672" y="509"/>
                  </a:cubicBezTo>
                  <a:cubicBezTo>
                    <a:pt x="674" y="508"/>
                    <a:pt x="675" y="503"/>
                    <a:pt x="675" y="503"/>
                  </a:cubicBezTo>
                  <a:cubicBezTo>
                    <a:pt x="679" y="498"/>
                    <a:pt x="686" y="496"/>
                    <a:pt x="690" y="492"/>
                  </a:cubicBezTo>
                  <a:cubicBezTo>
                    <a:pt x="691" y="490"/>
                    <a:pt x="693" y="489"/>
                    <a:pt x="692" y="487"/>
                  </a:cubicBezTo>
                  <a:cubicBezTo>
                    <a:pt x="689" y="483"/>
                    <a:pt x="684" y="482"/>
                    <a:pt x="681" y="479"/>
                  </a:cubicBezTo>
                  <a:cubicBezTo>
                    <a:pt x="678" y="476"/>
                    <a:pt x="673" y="464"/>
                    <a:pt x="667" y="468"/>
                  </a:cubicBezTo>
                  <a:cubicBezTo>
                    <a:pt x="662" y="471"/>
                    <a:pt x="660" y="478"/>
                    <a:pt x="655" y="481"/>
                  </a:cubicBezTo>
                  <a:moveTo>
                    <a:pt x="660" y="574"/>
                  </a:moveTo>
                  <a:cubicBezTo>
                    <a:pt x="656" y="577"/>
                    <a:pt x="646" y="581"/>
                    <a:pt x="653" y="586"/>
                  </a:cubicBezTo>
                  <a:cubicBezTo>
                    <a:pt x="659" y="592"/>
                    <a:pt x="664" y="597"/>
                    <a:pt x="669" y="604"/>
                  </a:cubicBezTo>
                  <a:cubicBezTo>
                    <a:pt x="669" y="605"/>
                    <a:pt x="672" y="610"/>
                    <a:pt x="673" y="609"/>
                  </a:cubicBezTo>
                  <a:cubicBezTo>
                    <a:pt x="675" y="609"/>
                    <a:pt x="677" y="605"/>
                    <a:pt x="678" y="603"/>
                  </a:cubicBezTo>
                  <a:cubicBezTo>
                    <a:pt x="681" y="599"/>
                    <a:pt x="686" y="593"/>
                    <a:pt x="691" y="591"/>
                  </a:cubicBezTo>
                  <a:cubicBezTo>
                    <a:pt x="693" y="589"/>
                    <a:pt x="703" y="585"/>
                    <a:pt x="697" y="583"/>
                  </a:cubicBezTo>
                  <a:cubicBezTo>
                    <a:pt x="691" y="581"/>
                    <a:pt x="687" y="576"/>
                    <a:pt x="683" y="573"/>
                  </a:cubicBezTo>
                  <a:cubicBezTo>
                    <a:pt x="679" y="569"/>
                    <a:pt x="676" y="565"/>
                    <a:pt x="672" y="562"/>
                  </a:cubicBezTo>
                  <a:cubicBezTo>
                    <a:pt x="667" y="559"/>
                    <a:pt x="662" y="572"/>
                    <a:pt x="660" y="574"/>
                  </a:cubicBezTo>
                  <a:moveTo>
                    <a:pt x="282" y="566"/>
                  </a:moveTo>
                  <a:cubicBezTo>
                    <a:pt x="278" y="572"/>
                    <a:pt x="272" y="576"/>
                    <a:pt x="266" y="580"/>
                  </a:cubicBezTo>
                  <a:cubicBezTo>
                    <a:pt x="263" y="582"/>
                    <a:pt x="259" y="584"/>
                    <a:pt x="256" y="586"/>
                  </a:cubicBezTo>
                  <a:cubicBezTo>
                    <a:pt x="255" y="586"/>
                    <a:pt x="248" y="588"/>
                    <a:pt x="250" y="590"/>
                  </a:cubicBezTo>
                  <a:cubicBezTo>
                    <a:pt x="253" y="591"/>
                    <a:pt x="257" y="592"/>
                    <a:pt x="260" y="595"/>
                  </a:cubicBezTo>
                  <a:cubicBezTo>
                    <a:pt x="264" y="597"/>
                    <a:pt x="268" y="600"/>
                    <a:pt x="271" y="604"/>
                  </a:cubicBezTo>
                  <a:cubicBezTo>
                    <a:pt x="273" y="607"/>
                    <a:pt x="276" y="609"/>
                    <a:pt x="277" y="613"/>
                  </a:cubicBezTo>
                  <a:cubicBezTo>
                    <a:pt x="278" y="614"/>
                    <a:pt x="280" y="620"/>
                    <a:pt x="282" y="618"/>
                  </a:cubicBezTo>
                  <a:cubicBezTo>
                    <a:pt x="283" y="617"/>
                    <a:pt x="284" y="613"/>
                    <a:pt x="284" y="612"/>
                  </a:cubicBezTo>
                  <a:cubicBezTo>
                    <a:pt x="285" y="608"/>
                    <a:pt x="287" y="604"/>
                    <a:pt x="289" y="601"/>
                  </a:cubicBezTo>
                  <a:cubicBezTo>
                    <a:pt x="294" y="595"/>
                    <a:pt x="301" y="591"/>
                    <a:pt x="305" y="584"/>
                  </a:cubicBezTo>
                  <a:cubicBezTo>
                    <a:pt x="307" y="581"/>
                    <a:pt x="306" y="580"/>
                    <a:pt x="303" y="579"/>
                  </a:cubicBezTo>
                  <a:cubicBezTo>
                    <a:pt x="300" y="577"/>
                    <a:pt x="298" y="575"/>
                    <a:pt x="296" y="572"/>
                  </a:cubicBezTo>
                  <a:cubicBezTo>
                    <a:pt x="294" y="569"/>
                    <a:pt x="292" y="566"/>
                    <a:pt x="290" y="564"/>
                  </a:cubicBezTo>
                  <a:cubicBezTo>
                    <a:pt x="288" y="563"/>
                    <a:pt x="287" y="563"/>
                    <a:pt x="285" y="563"/>
                  </a:cubicBezTo>
                  <a:cubicBezTo>
                    <a:pt x="283" y="564"/>
                    <a:pt x="283" y="564"/>
                    <a:pt x="282" y="566"/>
                  </a:cubicBezTo>
                  <a:moveTo>
                    <a:pt x="378" y="566"/>
                  </a:moveTo>
                  <a:cubicBezTo>
                    <a:pt x="375" y="571"/>
                    <a:pt x="370" y="574"/>
                    <a:pt x="366" y="577"/>
                  </a:cubicBezTo>
                  <a:cubicBezTo>
                    <a:pt x="363" y="581"/>
                    <a:pt x="361" y="584"/>
                    <a:pt x="365" y="588"/>
                  </a:cubicBezTo>
                  <a:cubicBezTo>
                    <a:pt x="368" y="590"/>
                    <a:pt x="370" y="592"/>
                    <a:pt x="373" y="595"/>
                  </a:cubicBezTo>
                  <a:cubicBezTo>
                    <a:pt x="375" y="597"/>
                    <a:pt x="377" y="600"/>
                    <a:pt x="380" y="602"/>
                  </a:cubicBezTo>
                  <a:cubicBezTo>
                    <a:pt x="384" y="606"/>
                    <a:pt x="387" y="600"/>
                    <a:pt x="389" y="597"/>
                  </a:cubicBezTo>
                  <a:cubicBezTo>
                    <a:pt x="390" y="595"/>
                    <a:pt x="391" y="594"/>
                    <a:pt x="392" y="592"/>
                  </a:cubicBezTo>
                  <a:cubicBezTo>
                    <a:pt x="394" y="590"/>
                    <a:pt x="397" y="589"/>
                    <a:pt x="400" y="587"/>
                  </a:cubicBezTo>
                  <a:cubicBezTo>
                    <a:pt x="405" y="583"/>
                    <a:pt x="402" y="580"/>
                    <a:pt x="398" y="577"/>
                  </a:cubicBezTo>
                  <a:cubicBezTo>
                    <a:pt x="393" y="574"/>
                    <a:pt x="391" y="573"/>
                    <a:pt x="388" y="568"/>
                  </a:cubicBezTo>
                  <a:cubicBezTo>
                    <a:pt x="387" y="566"/>
                    <a:pt x="386" y="564"/>
                    <a:pt x="384" y="563"/>
                  </a:cubicBezTo>
                  <a:cubicBezTo>
                    <a:pt x="383" y="563"/>
                    <a:pt x="381" y="563"/>
                    <a:pt x="380" y="563"/>
                  </a:cubicBezTo>
                  <a:cubicBezTo>
                    <a:pt x="378" y="564"/>
                    <a:pt x="379" y="564"/>
                    <a:pt x="378" y="566"/>
                  </a:cubicBezTo>
                  <a:moveTo>
                    <a:pt x="474" y="566"/>
                  </a:moveTo>
                  <a:cubicBezTo>
                    <a:pt x="472" y="570"/>
                    <a:pt x="467" y="574"/>
                    <a:pt x="463" y="577"/>
                  </a:cubicBezTo>
                  <a:cubicBezTo>
                    <a:pt x="460" y="580"/>
                    <a:pt x="455" y="584"/>
                    <a:pt x="460" y="587"/>
                  </a:cubicBezTo>
                  <a:cubicBezTo>
                    <a:pt x="461" y="588"/>
                    <a:pt x="463" y="589"/>
                    <a:pt x="464" y="589"/>
                  </a:cubicBezTo>
                  <a:cubicBezTo>
                    <a:pt x="466" y="589"/>
                    <a:pt x="468" y="594"/>
                    <a:pt x="469" y="595"/>
                  </a:cubicBezTo>
                  <a:cubicBezTo>
                    <a:pt x="472" y="599"/>
                    <a:pt x="475" y="606"/>
                    <a:pt x="481" y="602"/>
                  </a:cubicBezTo>
                  <a:cubicBezTo>
                    <a:pt x="483" y="601"/>
                    <a:pt x="484" y="599"/>
                    <a:pt x="485" y="596"/>
                  </a:cubicBezTo>
                  <a:cubicBezTo>
                    <a:pt x="487" y="593"/>
                    <a:pt x="489" y="591"/>
                    <a:pt x="492" y="589"/>
                  </a:cubicBezTo>
                  <a:cubicBezTo>
                    <a:pt x="494" y="588"/>
                    <a:pt x="498" y="586"/>
                    <a:pt x="498" y="583"/>
                  </a:cubicBezTo>
                  <a:cubicBezTo>
                    <a:pt x="499" y="581"/>
                    <a:pt x="496" y="579"/>
                    <a:pt x="495" y="578"/>
                  </a:cubicBezTo>
                  <a:cubicBezTo>
                    <a:pt x="490" y="575"/>
                    <a:pt x="486" y="573"/>
                    <a:pt x="484" y="568"/>
                  </a:cubicBezTo>
                  <a:cubicBezTo>
                    <a:pt x="483" y="566"/>
                    <a:pt x="482" y="564"/>
                    <a:pt x="480" y="563"/>
                  </a:cubicBezTo>
                  <a:cubicBezTo>
                    <a:pt x="478" y="563"/>
                    <a:pt x="477" y="563"/>
                    <a:pt x="476" y="563"/>
                  </a:cubicBezTo>
                  <a:cubicBezTo>
                    <a:pt x="474" y="564"/>
                    <a:pt x="474" y="564"/>
                    <a:pt x="474" y="566"/>
                  </a:cubicBezTo>
                  <a:moveTo>
                    <a:pt x="570" y="566"/>
                  </a:moveTo>
                  <a:cubicBezTo>
                    <a:pt x="567" y="571"/>
                    <a:pt x="563" y="574"/>
                    <a:pt x="558" y="577"/>
                  </a:cubicBezTo>
                  <a:cubicBezTo>
                    <a:pt x="555" y="581"/>
                    <a:pt x="553" y="584"/>
                    <a:pt x="557" y="588"/>
                  </a:cubicBezTo>
                  <a:cubicBezTo>
                    <a:pt x="562" y="591"/>
                    <a:pt x="565" y="596"/>
                    <a:pt x="569" y="600"/>
                  </a:cubicBezTo>
                  <a:cubicBezTo>
                    <a:pt x="573" y="604"/>
                    <a:pt x="576" y="604"/>
                    <a:pt x="580" y="600"/>
                  </a:cubicBezTo>
                  <a:cubicBezTo>
                    <a:pt x="583" y="596"/>
                    <a:pt x="585" y="590"/>
                    <a:pt x="590" y="587"/>
                  </a:cubicBezTo>
                  <a:cubicBezTo>
                    <a:pt x="592" y="586"/>
                    <a:pt x="594" y="585"/>
                    <a:pt x="594" y="582"/>
                  </a:cubicBezTo>
                  <a:cubicBezTo>
                    <a:pt x="594" y="580"/>
                    <a:pt x="592" y="579"/>
                    <a:pt x="591" y="578"/>
                  </a:cubicBezTo>
                  <a:cubicBezTo>
                    <a:pt x="586" y="576"/>
                    <a:pt x="584" y="572"/>
                    <a:pt x="581" y="568"/>
                  </a:cubicBezTo>
                  <a:cubicBezTo>
                    <a:pt x="580" y="566"/>
                    <a:pt x="578" y="564"/>
                    <a:pt x="576" y="563"/>
                  </a:cubicBezTo>
                  <a:cubicBezTo>
                    <a:pt x="575" y="563"/>
                    <a:pt x="574" y="563"/>
                    <a:pt x="572" y="563"/>
                  </a:cubicBezTo>
                  <a:cubicBezTo>
                    <a:pt x="570" y="564"/>
                    <a:pt x="571" y="564"/>
                    <a:pt x="570" y="566"/>
                  </a:cubicBezTo>
                  <a:moveTo>
                    <a:pt x="378" y="662"/>
                  </a:moveTo>
                  <a:cubicBezTo>
                    <a:pt x="375" y="668"/>
                    <a:pt x="357" y="675"/>
                    <a:pt x="364" y="683"/>
                  </a:cubicBezTo>
                  <a:cubicBezTo>
                    <a:pt x="368" y="686"/>
                    <a:pt x="372" y="690"/>
                    <a:pt x="375" y="694"/>
                  </a:cubicBezTo>
                  <a:cubicBezTo>
                    <a:pt x="378" y="697"/>
                    <a:pt x="381" y="701"/>
                    <a:pt x="386" y="698"/>
                  </a:cubicBezTo>
                  <a:cubicBezTo>
                    <a:pt x="388" y="696"/>
                    <a:pt x="388" y="693"/>
                    <a:pt x="390" y="691"/>
                  </a:cubicBezTo>
                  <a:cubicBezTo>
                    <a:pt x="391" y="689"/>
                    <a:pt x="393" y="687"/>
                    <a:pt x="396" y="685"/>
                  </a:cubicBezTo>
                  <a:cubicBezTo>
                    <a:pt x="398" y="684"/>
                    <a:pt x="401" y="683"/>
                    <a:pt x="402" y="680"/>
                  </a:cubicBezTo>
                  <a:cubicBezTo>
                    <a:pt x="403" y="678"/>
                    <a:pt x="402" y="675"/>
                    <a:pt x="400" y="674"/>
                  </a:cubicBezTo>
                  <a:cubicBezTo>
                    <a:pt x="398" y="672"/>
                    <a:pt x="395" y="672"/>
                    <a:pt x="393" y="670"/>
                  </a:cubicBezTo>
                  <a:cubicBezTo>
                    <a:pt x="391" y="669"/>
                    <a:pt x="390" y="667"/>
                    <a:pt x="389" y="665"/>
                  </a:cubicBezTo>
                  <a:cubicBezTo>
                    <a:pt x="387" y="663"/>
                    <a:pt x="386" y="661"/>
                    <a:pt x="384" y="660"/>
                  </a:cubicBezTo>
                  <a:cubicBezTo>
                    <a:pt x="383" y="659"/>
                    <a:pt x="381" y="660"/>
                    <a:pt x="380" y="660"/>
                  </a:cubicBezTo>
                  <a:cubicBezTo>
                    <a:pt x="378" y="661"/>
                    <a:pt x="379" y="661"/>
                    <a:pt x="378" y="662"/>
                  </a:cubicBezTo>
                  <a:moveTo>
                    <a:pt x="474" y="662"/>
                  </a:moveTo>
                  <a:cubicBezTo>
                    <a:pt x="472" y="665"/>
                    <a:pt x="468" y="668"/>
                    <a:pt x="465" y="670"/>
                  </a:cubicBezTo>
                  <a:cubicBezTo>
                    <a:pt x="463" y="672"/>
                    <a:pt x="458" y="675"/>
                    <a:pt x="458" y="679"/>
                  </a:cubicBezTo>
                  <a:cubicBezTo>
                    <a:pt x="458" y="684"/>
                    <a:pt x="466" y="686"/>
                    <a:pt x="470" y="690"/>
                  </a:cubicBezTo>
                  <a:cubicBezTo>
                    <a:pt x="472" y="693"/>
                    <a:pt x="476" y="704"/>
                    <a:pt x="482" y="697"/>
                  </a:cubicBezTo>
                  <a:cubicBezTo>
                    <a:pt x="485" y="693"/>
                    <a:pt x="486" y="689"/>
                    <a:pt x="491" y="686"/>
                  </a:cubicBezTo>
                  <a:cubicBezTo>
                    <a:pt x="494" y="684"/>
                    <a:pt x="502" y="680"/>
                    <a:pt x="497" y="675"/>
                  </a:cubicBezTo>
                  <a:cubicBezTo>
                    <a:pt x="495" y="673"/>
                    <a:pt x="492" y="672"/>
                    <a:pt x="490" y="671"/>
                  </a:cubicBezTo>
                  <a:cubicBezTo>
                    <a:pt x="487" y="669"/>
                    <a:pt x="486" y="667"/>
                    <a:pt x="484" y="665"/>
                  </a:cubicBezTo>
                  <a:cubicBezTo>
                    <a:pt x="483" y="663"/>
                    <a:pt x="482" y="661"/>
                    <a:pt x="480" y="660"/>
                  </a:cubicBezTo>
                  <a:cubicBezTo>
                    <a:pt x="478" y="659"/>
                    <a:pt x="477" y="660"/>
                    <a:pt x="476" y="660"/>
                  </a:cubicBezTo>
                  <a:cubicBezTo>
                    <a:pt x="474" y="661"/>
                    <a:pt x="474" y="661"/>
                    <a:pt x="474" y="662"/>
                  </a:cubicBezTo>
                  <a:moveTo>
                    <a:pt x="570" y="662"/>
                  </a:moveTo>
                  <a:cubicBezTo>
                    <a:pt x="568" y="666"/>
                    <a:pt x="550" y="676"/>
                    <a:pt x="555" y="681"/>
                  </a:cubicBezTo>
                  <a:cubicBezTo>
                    <a:pt x="556" y="683"/>
                    <a:pt x="559" y="684"/>
                    <a:pt x="561" y="685"/>
                  </a:cubicBezTo>
                  <a:cubicBezTo>
                    <a:pt x="563" y="688"/>
                    <a:pt x="565" y="690"/>
                    <a:pt x="567" y="693"/>
                  </a:cubicBezTo>
                  <a:cubicBezTo>
                    <a:pt x="570" y="697"/>
                    <a:pt x="573" y="702"/>
                    <a:pt x="578" y="699"/>
                  </a:cubicBezTo>
                  <a:cubicBezTo>
                    <a:pt x="581" y="696"/>
                    <a:pt x="583" y="691"/>
                    <a:pt x="586" y="687"/>
                  </a:cubicBezTo>
                  <a:cubicBezTo>
                    <a:pt x="589" y="684"/>
                    <a:pt x="596" y="684"/>
                    <a:pt x="595" y="679"/>
                  </a:cubicBezTo>
                  <a:cubicBezTo>
                    <a:pt x="594" y="676"/>
                    <a:pt x="592" y="675"/>
                    <a:pt x="590" y="673"/>
                  </a:cubicBezTo>
                  <a:cubicBezTo>
                    <a:pt x="587" y="671"/>
                    <a:pt x="584" y="669"/>
                    <a:pt x="582" y="667"/>
                  </a:cubicBezTo>
                  <a:cubicBezTo>
                    <a:pt x="580" y="665"/>
                    <a:pt x="579" y="661"/>
                    <a:pt x="577" y="660"/>
                  </a:cubicBezTo>
                  <a:cubicBezTo>
                    <a:pt x="575" y="659"/>
                    <a:pt x="574" y="660"/>
                    <a:pt x="573" y="660"/>
                  </a:cubicBezTo>
                  <a:cubicBezTo>
                    <a:pt x="570" y="661"/>
                    <a:pt x="571" y="661"/>
                    <a:pt x="570" y="662"/>
                  </a:cubicBezTo>
                  <a:moveTo>
                    <a:pt x="564" y="766"/>
                  </a:moveTo>
                  <a:cubicBezTo>
                    <a:pt x="561" y="770"/>
                    <a:pt x="550" y="772"/>
                    <a:pt x="555" y="779"/>
                  </a:cubicBezTo>
                  <a:cubicBezTo>
                    <a:pt x="557" y="781"/>
                    <a:pt x="560" y="782"/>
                    <a:pt x="562" y="783"/>
                  </a:cubicBezTo>
                  <a:cubicBezTo>
                    <a:pt x="566" y="785"/>
                    <a:pt x="568" y="787"/>
                    <a:pt x="571" y="791"/>
                  </a:cubicBezTo>
                  <a:cubicBezTo>
                    <a:pt x="574" y="795"/>
                    <a:pt x="576" y="799"/>
                    <a:pt x="578" y="803"/>
                  </a:cubicBezTo>
                  <a:cubicBezTo>
                    <a:pt x="578" y="805"/>
                    <a:pt x="579" y="807"/>
                    <a:pt x="580" y="809"/>
                  </a:cubicBezTo>
                  <a:cubicBezTo>
                    <a:pt x="580" y="810"/>
                    <a:pt x="580" y="811"/>
                    <a:pt x="581" y="810"/>
                  </a:cubicBezTo>
                  <a:cubicBezTo>
                    <a:pt x="584" y="802"/>
                    <a:pt x="588" y="794"/>
                    <a:pt x="595" y="789"/>
                  </a:cubicBezTo>
                  <a:cubicBezTo>
                    <a:pt x="597" y="787"/>
                    <a:pt x="600" y="785"/>
                    <a:pt x="603" y="785"/>
                  </a:cubicBezTo>
                  <a:cubicBezTo>
                    <a:pt x="605" y="784"/>
                    <a:pt x="609" y="784"/>
                    <a:pt x="610" y="782"/>
                  </a:cubicBezTo>
                  <a:cubicBezTo>
                    <a:pt x="612" y="779"/>
                    <a:pt x="594" y="772"/>
                    <a:pt x="592" y="771"/>
                  </a:cubicBezTo>
                  <a:cubicBezTo>
                    <a:pt x="589" y="770"/>
                    <a:pt x="586" y="768"/>
                    <a:pt x="584" y="765"/>
                  </a:cubicBezTo>
                  <a:cubicBezTo>
                    <a:pt x="582" y="762"/>
                    <a:pt x="581" y="759"/>
                    <a:pt x="579" y="757"/>
                  </a:cubicBezTo>
                  <a:cubicBezTo>
                    <a:pt x="573" y="749"/>
                    <a:pt x="568" y="763"/>
                    <a:pt x="564" y="766"/>
                  </a:cubicBezTo>
                  <a:moveTo>
                    <a:pt x="378" y="758"/>
                  </a:moveTo>
                  <a:cubicBezTo>
                    <a:pt x="376" y="761"/>
                    <a:pt x="357" y="773"/>
                    <a:pt x="362" y="778"/>
                  </a:cubicBezTo>
                  <a:cubicBezTo>
                    <a:pt x="365" y="781"/>
                    <a:pt x="369" y="784"/>
                    <a:pt x="372" y="787"/>
                  </a:cubicBezTo>
                  <a:cubicBezTo>
                    <a:pt x="374" y="789"/>
                    <a:pt x="380" y="796"/>
                    <a:pt x="384" y="795"/>
                  </a:cubicBezTo>
                  <a:cubicBezTo>
                    <a:pt x="386" y="794"/>
                    <a:pt x="387" y="791"/>
                    <a:pt x="388" y="789"/>
                  </a:cubicBezTo>
                  <a:cubicBezTo>
                    <a:pt x="389" y="787"/>
                    <a:pt x="392" y="785"/>
                    <a:pt x="394" y="783"/>
                  </a:cubicBezTo>
                  <a:cubicBezTo>
                    <a:pt x="398" y="780"/>
                    <a:pt x="406" y="776"/>
                    <a:pt x="400" y="771"/>
                  </a:cubicBezTo>
                  <a:cubicBezTo>
                    <a:pt x="396" y="768"/>
                    <a:pt x="391" y="766"/>
                    <a:pt x="389" y="761"/>
                  </a:cubicBezTo>
                  <a:cubicBezTo>
                    <a:pt x="388" y="759"/>
                    <a:pt x="387" y="757"/>
                    <a:pt x="385" y="756"/>
                  </a:cubicBezTo>
                  <a:cubicBezTo>
                    <a:pt x="384" y="755"/>
                    <a:pt x="382" y="755"/>
                    <a:pt x="381" y="755"/>
                  </a:cubicBezTo>
                  <a:cubicBezTo>
                    <a:pt x="378" y="756"/>
                    <a:pt x="379" y="756"/>
                    <a:pt x="378" y="758"/>
                  </a:cubicBezTo>
                  <a:moveTo>
                    <a:pt x="474" y="758"/>
                  </a:moveTo>
                  <a:cubicBezTo>
                    <a:pt x="472" y="762"/>
                    <a:pt x="467" y="766"/>
                    <a:pt x="463" y="769"/>
                  </a:cubicBezTo>
                  <a:cubicBezTo>
                    <a:pt x="461" y="772"/>
                    <a:pt x="456" y="775"/>
                    <a:pt x="460" y="779"/>
                  </a:cubicBezTo>
                  <a:cubicBezTo>
                    <a:pt x="463" y="782"/>
                    <a:pt x="468" y="784"/>
                    <a:pt x="471" y="787"/>
                  </a:cubicBezTo>
                  <a:cubicBezTo>
                    <a:pt x="473" y="789"/>
                    <a:pt x="473" y="792"/>
                    <a:pt x="474" y="794"/>
                  </a:cubicBezTo>
                  <a:cubicBezTo>
                    <a:pt x="477" y="796"/>
                    <a:pt x="480" y="794"/>
                    <a:pt x="482" y="792"/>
                  </a:cubicBezTo>
                  <a:cubicBezTo>
                    <a:pt x="485" y="789"/>
                    <a:pt x="486" y="785"/>
                    <a:pt x="490" y="782"/>
                  </a:cubicBezTo>
                  <a:cubicBezTo>
                    <a:pt x="493" y="781"/>
                    <a:pt x="502" y="776"/>
                    <a:pt x="497" y="772"/>
                  </a:cubicBezTo>
                  <a:cubicBezTo>
                    <a:pt x="495" y="770"/>
                    <a:pt x="492" y="769"/>
                    <a:pt x="490" y="768"/>
                  </a:cubicBezTo>
                  <a:cubicBezTo>
                    <a:pt x="487" y="766"/>
                    <a:pt x="485" y="763"/>
                    <a:pt x="484" y="760"/>
                  </a:cubicBezTo>
                  <a:cubicBezTo>
                    <a:pt x="483" y="758"/>
                    <a:pt x="482" y="756"/>
                    <a:pt x="480" y="755"/>
                  </a:cubicBezTo>
                  <a:cubicBezTo>
                    <a:pt x="478" y="755"/>
                    <a:pt x="477" y="755"/>
                    <a:pt x="476" y="756"/>
                  </a:cubicBezTo>
                  <a:cubicBezTo>
                    <a:pt x="474" y="756"/>
                    <a:pt x="474" y="756"/>
                    <a:pt x="474" y="758"/>
                  </a:cubicBezTo>
                  <a:moveTo>
                    <a:pt x="378" y="854"/>
                  </a:moveTo>
                  <a:cubicBezTo>
                    <a:pt x="375" y="859"/>
                    <a:pt x="370" y="862"/>
                    <a:pt x="366" y="865"/>
                  </a:cubicBezTo>
                  <a:cubicBezTo>
                    <a:pt x="363" y="869"/>
                    <a:pt x="361" y="872"/>
                    <a:pt x="365" y="876"/>
                  </a:cubicBezTo>
                  <a:cubicBezTo>
                    <a:pt x="368" y="878"/>
                    <a:pt x="370" y="880"/>
                    <a:pt x="373" y="883"/>
                  </a:cubicBezTo>
                  <a:cubicBezTo>
                    <a:pt x="375" y="885"/>
                    <a:pt x="377" y="888"/>
                    <a:pt x="380" y="890"/>
                  </a:cubicBezTo>
                  <a:cubicBezTo>
                    <a:pt x="384" y="894"/>
                    <a:pt x="387" y="888"/>
                    <a:pt x="389" y="885"/>
                  </a:cubicBezTo>
                  <a:cubicBezTo>
                    <a:pt x="390" y="883"/>
                    <a:pt x="391" y="882"/>
                    <a:pt x="392" y="880"/>
                  </a:cubicBezTo>
                  <a:cubicBezTo>
                    <a:pt x="394" y="878"/>
                    <a:pt x="397" y="877"/>
                    <a:pt x="400" y="875"/>
                  </a:cubicBezTo>
                  <a:cubicBezTo>
                    <a:pt x="405" y="871"/>
                    <a:pt x="402" y="868"/>
                    <a:pt x="398" y="865"/>
                  </a:cubicBezTo>
                  <a:cubicBezTo>
                    <a:pt x="393" y="862"/>
                    <a:pt x="391" y="861"/>
                    <a:pt x="388" y="856"/>
                  </a:cubicBezTo>
                  <a:cubicBezTo>
                    <a:pt x="387" y="854"/>
                    <a:pt x="386" y="852"/>
                    <a:pt x="384" y="851"/>
                  </a:cubicBezTo>
                  <a:cubicBezTo>
                    <a:pt x="383" y="851"/>
                    <a:pt x="381" y="851"/>
                    <a:pt x="380" y="851"/>
                  </a:cubicBezTo>
                  <a:cubicBezTo>
                    <a:pt x="378" y="852"/>
                    <a:pt x="379" y="852"/>
                    <a:pt x="378" y="854"/>
                  </a:cubicBezTo>
                  <a:moveTo>
                    <a:pt x="474" y="854"/>
                  </a:moveTo>
                  <a:cubicBezTo>
                    <a:pt x="472" y="857"/>
                    <a:pt x="469" y="860"/>
                    <a:pt x="466" y="863"/>
                  </a:cubicBezTo>
                  <a:cubicBezTo>
                    <a:pt x="463" y="865"/>
                    <a:pt x="459" y="868"/>
                    <a:pt x="459" y="871"/>
                  </a:cubicBezTo>
                  <a:cubicBezTo>
                    <a:pt x="459" y="875"/>
                    <a:pt x="464" y="877"/>
                    <a:pt x="467" y="880"/>
                  </a:cubicBezTo>
                  <a:cubicBezTo>
                    <a:pt x="471" y="883"/>
                    <a:pt x="474" y="888"/>
                    <a:pt x="477" y="892"/>
                  </a:cubicBezTo>
                  <a:cubicBezTo>
                    <a:pt x="477" y="892"/>
                    <a:pt x="476" y="892"/>
                    <a:pt x="476" y="892"/>
                  </a:cubicBezTo>
                  <a:cubicBezTo>
                    <a:pt x="476" y="892"/>
                    <a:pt x="478" y="898"/>
                    <a:pt x="478" y="899"/>
                  </a:cubicBezTo>
                  <a:cubicBezTo>
                    <a:pt x="480" y="903"/>
                    <a:pt x="485" y="897"/>
                    <a:pt x="486" y="895"/>
                  </a:cubicBezTo>
                  <a:cubicBezTo>
                    <a:pt x="488" y="891"/>
                    <a:pt x="489" y="888"/>
                    <a:pt x="492" y="885"/>
                  </a:cubicBezTo>
                  <a:cubicBezTo>
                    <a:pt x="496" y="883"/>
                    <a:pt x="501" y="881"/>
                    <a:pt x="504" y="877"/>
                  </a:cubicBezTo>
                  <a:cubicBezTo>
                    <a:pt x="505" y="876"/>
                    <a:pt x="506" y="875"/>
                    <a:pt x="505" y="873"/>
                  </a:cubicBezTo>
                  <a:cubicBezTo>
                    <a:pt x="505" y="870"/>
                    <a:pt x="502" y="871"/>
                    <a:pt x="500" y="871"/>
                  </a:cubicBezTo>
                  <a:cubicBezTo>
                    <a:pt x="497" y="871"/>
                    <a:pt x="493" y="866"/>
                    <a:pt x="491" y="863"/>
                  </a:cubicBezTo>
                  <a:cubicBezTo>
                    <a:pt x="488" y="860"/>
                    <a:pt x="485" y="856"/>
                    <a:pt x="482" y="854"/>
                  </a:cubicBezTo>
                  <a:cubicBezTo>
                    <a:pt x="480" y="852"/>
                    <a:pt x="479" y="851"/>
                    <a:pt x="477" y="851"/>
                  </a:cubicBezTo>
                  <a:cubicBezTo>
                    <a:pt x="475" y="851"/>
                    <a:pt x="474" y="852"/>
                    <a:pt x="474" y="854"/>
                  </a:cubicBezTo>
                  <a:moveTo>
                    <a:pt x="378" y="950"/>
                  </a:moveTo>
                  <a:cubicBezTo>
                    <a:pt x="377" y="952"/>
                    <a:pt x="375" y="953"/>
                    <a:pt x="373" y="954"/>
                  </a:cubicBezTo>
                  <a:cubicBezTo>
                    <a:pt x="371" y="956"/>
                    <a:pt x="368" y="959"/>
                    <a:pt x="365" y="961"/>
                  </a:cubicBezTo>
                  <a:cubicBezTo>
                    <a:pt x="363" y="962"/>
                    <a:pt x="362" y="963"/>
                    <a:pt x="361" y="965"/>
                  </a:cubicBezTo>
                  <a:cubicBezTo>
                    <a:pt x="360" y="968"/>
                    <a:pt x="363" y="971"/>
                    <a:pt x="366" y="972"/>
                  </a:cubicBezTo>
                  <a:cubicBezTo>
                    <a:pt x="371" y="975"/>
                    <a:pt x="374" y="980"/>
                    <a:pt x="378" y="985"/>
                  </a:cubicBezTo>
                  <a:cubicBezTo>
                    <a:pt x="380" y="987"/>
                    <a:pt x="381" y="990"/>
                    <a:pt x="384" y="992"/>
                  </a:cubicBezTo>
                  <a:cubicBezTo>
                    <a:pt x="385" y="993"/>
                    <a:pt x="386" y="991"/>
                    <a:pt x="387" y="990"/>
                  </a:cubicBezTo>
                  <a:cubicBezTo>
                    <a:pt x="390" y="985"/>
                    <a:pt x="394" y="981"/>
                    <a:pt x="397" y="976"/>
                  </a:cubicBezTo>
                  <a:cubicBezTo>
                    <a:pt x="398" y="975"/>
                    <a:pt x="399" y="974"/>
                    <a:pt x="400" y="974"/>
                  </a:cubicBezTo>
                  <a:cubicBezTo>
                    <a:pt x="401" y="973"/>
                    <a:pt x="407" y="971"/>
                    <a:pt x="408" y="970"/>
                  </a:cubicBezTo>
                  <a:cubicBezTo>
                    <a:pt x="408" y="968"/>
                    <a:pt x="405" y="966"/>
                    <a:pt x="404" y="965"/>
                  </a:cubicBezTo>
                  <a:cubicBezTo>
                    <a:pt x="401" y="963"/>
                    <a:pt x="398" y="961"/>
                    <a:pt x="395" y="959"/>
                  </a:cubicBezTo>
                  <a:cubicBezTo>
                    <a:pt x="392" y="957"/>
                    <a:pt x="390" y="955"/>
                    <a:pt x="387" y="953"/>
                  </a:cubicBezTo>
                  <a:cubicBezTo>
                    <a:pt x="386" y="951"/>
                    <a:pt x="385" y="947"/>
                    <a:pt x="382" y="948"/>
                  </a:cubicBezTo>
                  <a:cubicBezTo>
                    <a:pt x="381" y="948"/>
                    <a:pt x="380" y="948"/>
                    <a:pt x="379" y="948"/>
                  </a:cubicBezTo>
                  <a:cubicBezTo>
                    <a:pt x="378" y="949"/>
                    <a:pt x="379" y="949"/>
                    <a:pt x="378" y="950"/>
                  </a:cubicBezTo>
                  <a:moveTo>
                    <a:pt x="278" y="1042"/>
                  </a:moveTo>
                  <a:cubicBezTo>
                    <a:pt x="275" y="1047"/>
                    <a:pt x="269" y="1051"/>
                    <a:pt x="265" y="1055"/>
                  </a:cubicBezTo>
                  <a:cubicBezTo>
                    <a:pt x="262" y="1056"/>
                    <a:pt x="250" y="1060"/>
                    <a:pt x="255" y="1064"/>
                  </a:cubicBezTo>
                  <a:cubicBezTo>
                    <a:pt x="258" y="1067"/>
                    <a:pt x="263" y="1068"/>
                    <a:pt x="267" y="1070"/>
                  </a:cubicBezTo>
                  <a:cubicBezTo>
                    <a:pt x="271" y="1072"/>
                    <a:pt x="274" y="1075"/>
                    <a:pt x="277" y="1079"/>
                  </a:cubicBezTo>
                  <a:cubicBezTo>
                    <a:pt x="279" y="1081"/>
                    <a:pt x="281" y="1085"/>
                    <a:pt x="284" y="1086"/>
                  </a:cubicBezTo>
                  <a:cubicBezTo>
                    <a:pt x="286" y="1087"/>
                    <a:pt x="288" y="1082"/>
                    <a:pt x="288" y="1081"/>
                  </a:cubicBezTo>
                  <a:cubicBezTo>
                    <a:pt x="293" y="1075"/>
                    <a:pt x="299" y="1073"/>
                    <a:pt x="304" y="1067"/>
                  </a:cubicBezTo>
                  <a:cubicBezTo>
                    <a:pt x="308" y="1062"/>
                    <a:pt x="300" y="1058"/>
                    <a:pt x="297" y="1055"/>
                  </a:cubicBezTo>
                  <a:cubicBezTo>
                    <a:pt x="294" y="1050"/>
                    <a:pt x="288" y="1045"/>
                    <a:pt x="287" y="1040"/>
                  </a:cubicBezTo>
                  <a:cubicBezTo>
                    <a:pt x="286" y="1037"/>
                    <a:pt x="286" y="1035"/>
                    <a:pt x="282" y="1036"/>
                  </a:cubicBezTo>
                  <a:cubicBezTo>
                    <a:pt x="279" y="1036"/>
                    <a:pt x="280" y="1040"/>
                    <a:pt x="278" y="1042"/>
                  </a:cubicBezTo>
                  <a:moveTo>
                    <a:pt x="282" y="1137"/>
                  </a:moveTo>
                  <a:cubicBezTo>
                    <a:pt x="278" y="1143"/>
                    <a:pt x="271" y="1149"/>
                    <a:pt x="265" y="1154"/>
                  </a:cubicBezTo>
                  <a:cubicBezTo>
                    <a:pt x="264" y="1155"/>
                    <a:pt x="262" y="1156"/>
                    <a:pt x="261" y="1156"/>
                  </a:cubicBezTo>
                  <a:cubicBezTo>
                    <a:pt x="259" y="1158"/>
                    <a:pt x="262" y="1159"/>
                    <a:pt x="263" y="1159"/>
                  </a:cubicBezTo>
                  <a:cubicBezTo>
                    <a:pt x="268" y="1163"/>
                    <a:pt x="274" y="1167"/>
                    <a:pt x="278" y="1172"/>
                  </a:cubicBezTo>
                  <a:cubicBezTo>
                    <a:pt x="280" y="1174"/>
                    <a:pt x="282" y="1177"/>
                    <a:pt x="283" y="1179"/>
                  </a:cubicBezTo>
                  <a:cubicBezTo>
                    <a:pt x="284" y="1182"/>
                    <a:pt x="285" y="1185"/>
                    <a:pt x="286" y="1187"/>
                  </a:cubicBezTo>
                  <a:cubicBezTo>
                    <a:pt x="289" y="1191"/>
                    <a:pt x="292" y="1192"/>
                    <a:pt x="294" y="1188"/>
                  </a:cubicBezTo>
                  <a:cubicBezTo>
                    <a:pt x="296" y="1184"/>
                    <a:pt x="297" y="1180"/>
                    <a:pt x="300" y="1177"/>
                  </a:cubicBezTo>
                  <a:cubicBezTo>
                    <a:pt x="304" y="1174"/>
                    <a:pt x="308" y="1170"/>
                    <a:pt x="312" y="1168"/>
                  </a:cubicBezTo>
                  <a:cubicBezTo>
                    <a:pt x="312" y="1168"/>
                    <a:pt x="312" y="1168"/>
                    <a:pt x="311" y="1168"/>
                  </a:cubicBezTo>
                  <a:cubicBezTo>
                    <a:pt x="312" y="1168"/>
                    <a:pt x="316" y="1167"/>
                    <a:pt x="317" y="1167"/>
                  </a:cubicBezTo>
                  <a:cubicBezTo>
                    <a:pt x="319" y="1166"/>
                    <a:pt x="320" y="1166"/>
                    <a:pt x="319" y="1164"/>
                  </a:cubicBezTo>
                  <a:cubicBezTo>
                    <a:pt x="316" y="1159"/>
                    <a:pt x="308" y="1158"/>
                    <a:pt x="304" y="1156"/>
                  </a:cubicBezTo>
                  <a:cubicBezTo>
                    <a:pt x="299" y="1154"/>
                    <a:pt x="296" y="1148"/>
                    <a:pt x="293" y="1143"/>
                  </a:cubicBezTo>
                  <a:cubicBezTo>
                    <a:pt x="291" y="1141"/>
                    <a:pt x="289" y="1138"/>
                    <a:pt x="287" y="1136"/>
                  </a:cubicBezTo>
                  <a:cubicBezTo>
                    <a:pt x="286" y="1135"/>
                    <a:pt x="285" y="1135"/>
                    <a:pt x="284" y="1134"/>
                  </a:cubicBezTo>
                  <a:cubicBezTo>
                    <a:pt x="282" y="1134"/>
                    <a:pt x="283" y="1135"/>
                    <a:pt x="282" y="1137"/>
                  </a:cubicBezTo>
                </a:path>
              </a:pathLst>
            </a:custGeom>
            <a:grpFill/>
            <a:ln w="9525" cap="flat" cmpd="sng">
              <a:noFill/>
              <a:prstDash val="solid"/>
              <a:round/>
              <a:headEnd type="none" w="med" len="med"/>
              <a:tailEnd type="none" w="med" len="med"/>
            </a:ln>
            <a:effectLst/>
          </p:spPr>
          <p:txBody>
            <a:bodyPr/>
            <a:lstStyle/>
            <a:p>
              <a:endParaRPr lang="en-US"/>
            </a:p>
          </p:txBody>
        </p:sp>
        <p:sp>
          <p:nvSpPr>
            <p:cNvPr id="284900" name="Freeform 228"/>
            <p:cNvSpPr>
              <a:spLocks/>
            </p:cNvSpPr>
            <p:nvPr/>
          </p:nvSpPr>
          <p:spPr bwMode="auto">
            <a:xfrm>
              <a:off x="6423" y="9888"/>
              <a:ext cx="215" cy="215"/>
            </a:xfrm>
            <a:custGeom>
              <a:avLst/>
              <a:gdLst/>
              <a:ahLst/>
              <a:cxnLst>
                <a:cxn ang="0">
                  <a:pos x="39" y="3"/>
                </a:cxn>
                <a:cxn ang="0">
                  <a:pos x="83" y="24"/>
                </a:cxn>
                <a:cxn ang="0">
                  <a:pos x="82" y="68"/>
                </a:cxn>
                <a:cxn ang="0">
                  <a:pos x="19" y="78"/>
                </a:cxn>
                <a:cxn ang="0">
                  <a:pos x="2" y="40"/>
                </a:cxn>
                <a:cxn ang="0">
                  <a:pos x="39" y="3"/>
                </a:cxn>
              </a:cxnLst>
              <a:rect l="0" t="0" r="r" b="b"/>
              <a:pathLst>
                <a:path w="91" h="91">
                  <a:moveTo>
                    <a:pt x="39" y="3"/>
                  </a:moveTo>
                  <a:cubicBezTo>
                    <a:pt x="56" y="0"/>
                    <a:pt x="74" y="9"/>
                    <a:pt x="83" y="24"/>
                  </a:cubicBezTo>
                  <a:cubicBezTo>
                    <a:pt x="91" y="37"/>
                    <a:pt x="91" y="55"/>
                    <a:pt x="82" y="68"/>
                  </a:cubicBezTo>
                  <a:cubicBezTo>
                    <a:pt x="69" y="88"/>
                    <a:pt x="38" y="91"/>
                    <a:pt x="19" y="78"/>
                  </a:cubicBezTo>
                  <a:cubicBezTo>
                    <a:pt x="6" y="70"/>
                    <a:pt x="0" y="55"/>
                    <a:pt x="2" y="40"/>
                  </a:cubicBezTo>
                  <a:cubicBezTo>
                    <a:pt x="4" y="20"/>
                    <a:pt x="20" y="6"/>
                    <a:pt x="39"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01" name="Freeform 229"/>
            <p:cNvSpPr>
              <a:spLocks/>
            </p:cNvSpPr>
            <p:nvPr/>
          </p:nvSpPr>
          <p:spPr bwMode="auto">
            <a:xfrm>
              <a:off x="4385" y="9893"/>
              <a:ext cx="210" cy="200"/>
            </a:xfrm>
            <a:custGeom>
              <a:avLst/>
              <a:gdLst/>
              <a:ahLst/>
              <a:cxnLst>
                <a:cxn ang="0">
                  <a:pos x="33" y="4"/>
                </a:cxn>
                <a:cxn ang="0">
                  <a:pos x="78" y="19"/>
                </a:cxn>
                <a:cxn ang="0">
                  <a:pos x="79" y="66"/>
                </a:cxn>
                <a:cxn ang="0">
                  <a:pos x="37" y="83"/>
                </a:cxn>
                <a:cxn ang="0">
                  <a:pos x="4" y="52"/>
                </a:cxn>
                <a:cxn ang="0">
                  <a:pos x="33" y="4"/>
                </a:cxn>
              </a:cxnLst>
              <a:rect l="0" t="0" r="r" b="b"/>
              <a:pathLst>
                <a:path w="89" h="85">
                  <a:moveTo>
                    <a:pt x="33" y="4"/>
                  </a:moveTo>
                  <a:cubicBezTo>
                    <a:pt x="50" y="0"/>
                    <a:pt x="68" y="6"/>
                    <a:pt x="78" y="19"/>
                  </a:cubicBezTo>
                  <a:cubicBezTo>
                    <a:pt x="87" y="32"/>
                    <a:pt x="89" y="53"/>
                    <a:pt x="79" y="66"/>
                  </a:cubicBezTo>
                  <a:cubicBezTo>
                    <a:pt x="69" y="79"/>
                    <a:pt x="52" y="85"/>
                    <a:pt x="37" y="83"/>
                  </a:cubicBezTo>
                  <a:cubicBezTo>
                    <a:pt x="21" y="81"/>
                    <a:pt x="7" y="68"/>
                    <a:pt x="4" y="52"/>
                  </a:cubicBezTo>
                  <a:cubicBezTo>
                    <a:pt x="0" y="31"/>
                    <a:pt x="13" y="9"/>
                    <a:pt x="33"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02" name="Freeform 230"/>
            <p:cNvSpPr>
              <a:spLocks/>
            </p:cNvSpPr>
            <p:nvPr/>
          </p:nvSpPr>
          <p:spPr bwMode="auto">
            <a:xfrm>
              <a:off x="1897" y="9914"/>
              <a:ext cx="166" cy="165"/>
            </a:xfrm>
            <a:custGeom>
              <a:avLst/>
              <a:gdLst/>
              <a:ahLst/>
              <a:cxnLst>
                <a:cxn ang="0">
                  <a:pos x="30" y="3"/>
                </a:cxn>
                <a:cxn ang="0">
                  <a:pos x="64" y="17"/>
                </a:cxn>
                <a:cxn ang="0">
                  <a:pos x="64" y="52"/>
                </a:cxn>
                <a:cxn ang="0">
                  <a:pos x="21" y="62"/>
                </a:cxn>
                <a:cxn ang="0">
                  <a:pos x="8" y="20"/>
                </a:cxn>
                <a:cxn ang="0">
                  <a:pos x="30" y="3"/>
                </a:cxn>
              </a:cxnLst>
              <a:rect l="0" t="0" r="r" b="b"/>
              <a:pathLst>
                <a:path w="70" h="70">
                  <a:moveTo>
                    <a:pt x="30" y="3"/>
                  </a:moveTo>
                  <a:cubicBezTo>
                    <a:pt x="43" y="0"/>
                    <a:pt x="57" y="5"/>
                    <a:pt x="64" y="17"/>
                  </a:cubicBezTo>
                  <a:cubicBezTo>
                    <a:pt x="69" y="28"/>
                    <a:pt x="70" y="41"/>
                    <a:pt x="64" y="52"/>
                  </a:cubicBezTo>
                  <a:cubicBezTo>
                    <a:pt x="55" y="67"/>
                    <a:pt x="35" y="70"/>
                    <a:pt x="21" y="62"/>
                  </a:cubicBezTo>
                  <a:cubicBezTo>
                    <a:pt x="6" y="54"/>
                    <a:pt x="0" y="35"/>
                    <a:pt x="8" y="20"/>
                  </a:cubicBezTo>
                  <a:cubicBezTo>
                    <a:pt x="13" y="12"/>
                    <a:pt x="21" y="5"/>
                    <a:pt x="30"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03" name="Freeform 231"/>
            <p:cNvSpPr>
              <a:spLocks/>
            </p:cNvSpPr>
            <p:nvPr/>
          </p:nvSpPr>
          <p:spPr bwMode="auto">
            <a:xfrm>
              <a:off x="-1041" y="9930"/>
              <a:ext cx="146" cy="140"/>
            </a:xfrm>
            <a:custGeom>
              <a:avLst/>
              <a:gdLst/>
              <a:ahLst/>
              <a:cxnLst>
                <a:cxn ang="0">
                  <a:pos x="32" y="0"/>
                </a:cxn>
                <a:cxn ang="0">
                  <a:pos x="57" y="11"/>
                </a:cxn>
                <a:cxn ang="0">
                  <a:pos x="60" y="35"/>
                </a:cxn>
                <a:cxn ang="0">
                  <a:pos x="23" y="54"/>
                </a:cxn>
                <a:cxn ang="0">
                  <a:pos x="25" y="1"/>
                </a:cxn>
                <a:cxn ang="0">
                  <a:pos x="32" y="0"/>
                </a:cxn>
              </a:cxnLst>
              <a:rect l="0" t="0" r="r" b="b"/>
              <a:pathLst>
                <a:path w="62" h="59">
                  <a:moveTo>
                    <a:pt x="32" y="0"/>
                  </a:moveTo>
                  <a:cubicBezTo>
                    <a:pt x="40" y="0"/>
                    <a:pt x="52" y="4"/>
                    <a:pt x="57" y="11"/>
                  </a:cubicBezTo>
                  <a:cubicBezTo>
                    <a:pt x="61" y="18"/>
                    <a:pt x="62" y="27"/>
                    <a:pt x="60" y="35"/>
                  </a:cubicBezTo>
                  <a:cubicBezTo>
                    <a:pt x="55" y="50"/>
                    <a:pt x="38" y="59"/>
                    <a:pt x="23" y="54"/>
                  </a:cubicBezTo>
                  <a:cubicBezTo>
                    <a:pt x="1" y="45"/>
                    <a:pt x="0" y="8"/>
                    <a:pt x="25" y="1"/>
                  </a:cubicBezTo>
                  <a:cubicBezTo>
                    <a:pt x="27" y="1"/>
                    <a:pt x="29" y="0"/>
                    <a:pt x="32" y="0"/>
                  </a:cubicBezTo>
                </a:path>
              </a:pathLst>
            </a:custGeom>
            <a:grpFill/>
            <a:ln w="9525" cap="flat" cmpd="sng">
              <a:noFill/>
              <a:prstDash val="solid"/>
              <a:round/>
              <a:headEnd type="none" w="med" len="med"/>
              <a:tailEnd type="none" w="med" len="med"/>
            </a:ln>
            <a:effectLst/>
          </p:spPr>
          <p:txBody>
            <a:bodyPr/>
            <a:lstStyle/>
            <a:p>
              <a:endParaRPr lang="en-US"/>
            </a:p>
          </p:txBody>
        </p:sp>
        <p:sp>
          <p:nvSpPr>
            <p:cNvPr id="284904" name="Freeform 232"/>
            <p:cNvSpPr>
              <a:spLocks/>
            </p:cNvSpPr>
            <p:nvPr/>
          </p:nvSpPr>
          <p:spPr bwMode="auto">
            <a:xfrm>
              <a:off x="6232" y="9933"/>
              <a:ext cx="135" cy="130"/>
            </a:xfrm>
            <a:custGeom>
              <a:avLst/>
              <a:gdLst/>
              <a:ahLst/>
              <a:cxnLst>
                <a:cxn ang="0">
                  <a:pos x="26" y="1"/>
                </a:cxn>
                <a:cxn ang="0">
                  <a:pos x="49" y="6"/>
                </a:cxn>
                <a:cxn ang="0">
                  <a:pos x="57" y="24"/>
                </a:cxn>
                <a:cxn ang="0">
                  <a:pos x="35" y="51"/>
                </a:cxn>
                <a:cxn ang="0">
                  <a:pos x="5" y="35"/>
                </a:cxn>
                <a:cxn ang="0">
                  <a:pos x="26" y="1"/>
                </a:cxn>
              </a:cxnLst>
              <a:rect l="0" t="0" r="r" b="b"/>
              <a:pathLst>
                <a:path w="57" h="55">
                  <a:moveTo>
                    <a:pt x="26" y="1"/>
                  </a:moveTo>
                  <a:cubicBezTo>
                    <a:pt x="34" y="0"/>
                    <a:pt x="43" y="1"/>
                    <a:pt x="49" y="6"/>
                  </a:cubicBezTo>
                  <a:cubicBezTo>
                    <a:pt x="54" y="11"/>
                    <a:pt x="57" y="17"/>
                    <a:pt x="57" y="24"/>
                  </a:cubicBezTo>
                  <a:cubicBezTo>
                    <a:pt x="57" y="37"/>
                    <a:pt x="47" y="48"/>
                    <a:pt x="35" y="51"/>
                  </a:cubicBezTo>
                  <a:cubicBezTo>
                    <a:pt x="22" y="55"/>
                    <a:pt x="9" y="48"/>
                    <a:pt x="5" y="35"/>
                  </a:cubicBezTo>
                  <a:cubicBezTo>
                    <a:pt x="0" y="20"/>
                    <a:pt x="11" y="4"/>
                    <a:pt x="26"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905" name="Freeform 233"/>
            <p:cNvSpPr>
              <a:spLocks/>
            </p:cNvSpPr>
            <p:nvPr/>
          </p:nvSpPr>
          <p:spPr bwMode="auto">
            <a:xfrm>
              <a:off x="6693" y="9933"/>
              <a:ext cx="122" cy="125"/>
            </a:xfrm>
            <a:custGeom>
              <a:avLst/>
              <a:gdLst/>
              <a:ahLst/>
              <a:cxnLst>
                <a:cxn ang="0">
                  <a:pos x="20" y="2"/>
                </a:cxn>
                <a:cxn ang="0">
                  <a:pos x="45" y="7"/>
                </a:cxn>
                <a:cxn ang="0">
                  <a:pos x="52" y="25"/>
                </a:cxn>
                <a:cxn ang="0">
                  <a:pos x="29" y="53"/>
                </a:cxn>
                <a:cxn ang="0">
                  <a:pos x="3" y="33"/>
                </a:cxn>
                <a:cxn ang="0">
                  <a:pos x="2" y="16"/>
                </a:cxn>
                <a:cxn ang="0">
                  <a:pos x="20" y="2"/>
                </a:cxn>
              </a:cxnLst>
              <a:rect l="0" t="0" r="r" b="b"/>
              <a:pathLst>
                <a:path w="52" h="53">
                  <a:moveTo>
                    <a:pt x="20" y="2"/>
                  </a:moveTo>
                  <a:cubicBezTo>
                    <a:pt x="28" y="0"/>
                    <a:pt x="38" y="1"/>
                    <a:pt x="45" y="7"/>
                  </a:cubicBezTo>
                  <a:cubicBezTo>
                    <a:pt x="50" y="11"/>
                    <a:pt x="52" y="19"/>
                    <a:pt x="52" y="25"/>
                  </a:cubicBezTo>
                  <a:cubicBezTo>
                    <a:pt x="52" y="39"/>
                    <a:pt x="44" y="53"/>
                    <a:pt x="29" y="53"/>
                  </a:cubicBezTo>
                  <a:cubicBezTo>
                    <a:pt x="17" y="53"/>
                    <a:pt x="7" y="43"/>
                    <a:pt x="3" y="33"/>
                  </a:cubicBezTo>
                  <a:cubicBezTo>
                    <a:pt x="1" y="27"/>
                    <a:pt x="0" y="21"/>
                    <a:pt x="2" y="16"/>
                  </a:cubicBezTo>
                  <a:cubicBezTo>
                    <a:pt x="5" y="8"/>
                    <a:pt x="12" y="4"/>
                    <a:pt x="20"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06" name="Freeform 234"/>
            <p:cNvSpPr>
              <a:spLocks/>
            </p:cNvSpPr>
            <p:nvPr/>
          </p:nvSpPr>
          <p:spPr bwMode="auto">
            <a:xfrm>
              <a:off x="5540" y="9919"/>
              <a:ext cx="165" cy="146"/>
            </a:xfrm>
            <a:custGeom>
              <a:avLst/>
              <a:gdLst/>
              <a:ahLst/>
              <a:cxnLst>
                <a:cxn ang="0">
                  <a:pos x="28" y="9"/>
                </a:cxn>
                <a:cxn ang="0">
                  <a:pos x="41" y="56"/>
                </a:cxn>
                <a:cxn ang="0">
                  <a:pos x="28" y="9"/>
                </a:cxn>
              </a:cxnLst>
              <a:rect l="0" t="0" r="r" b="b"/>
              <a:pathLst>
                <a:path w="70" h="62">
                  <a:moveTo>
                    <a:pt x="28" y="9"/>
                  </a:moveTo>
                  <a:cubicBezTo>
                    <a:pt x="62" y="0"/>
                    <a:pt x="70" y="50"/>
                    <a:pt x="41" y="56"/>
                  </a:cubicBezTo>
                  <a:cubicBezTo>
                    <a:pt x="10" y="62"/>
                    <a:pt x="0" y="17"/>
                    <a:pt x="28"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07" name="Freeform 235"/>
            <p:cNvSpPr>
              <a:spLocks/>
            </p:cNvSpPr>
            <p:nvPr/>
          </p:nvSpPr>
          <p:spPr bwMode="auto">
            <a:xfrm>
              <a:off x="353" y="9949"/>
              <a:ext cx="87" cy="97"/>
            </a:xfrm>
            <a:custGeom>
              <a:avLst/>
              <a:gdLst/>
              <a:ahLst/>
              <a:cxnLst>
                <a:cxn ang="0">
                  <a:pos x="16" y="1"/>
                </a:cxn>
                <a:cxn ang="0">
                  <a:pos x="32" y="4"/>
                </a:cxn>
                <a:cxn ang="0">
                  <a:pos x="37" y="16"/>
                </a:cxn>
                <a:cxn ang="0">
                  <a:pos x="24" y="37"/>
                </a:cxn>
                <a:cxn ang="0">
                  <a:pos x="2" y="25"/>
                </a:cxn>
                <a:cxn ang="0">
                  <a:pos x="16" y="1"/>
                </a:cxn>
              </a:cxnLst>
              <a:rect l="0" t="0" r="r" b="b"/>
              <a:pathLst>
                <a:path w="37" h="41">
                  <a:moveTo>
                    <a:pt x="16" y="1"/>
                  </a:moveTo>
                  <a:cubicBezTo>
                    <a:pt x="21" y="0"/>
                    <a:pt x="28" y="0"/>
                    <a:pt x="32" y="4"/>
                  </a:cubicBezTo>
                  <a:cubicBezTo>
                    <a:pt x="35" y="7"/>
                    <a:pt x="37" y="12"/>
                    <a:pt x="37" y="16"/>
                  </a:cubicBezTo>
                  <a:cubicBezTo>
                    <a:pt x="37" y="24"/>
                    <a:pt x="33" y="34"/>
                    <a:pt x="24" y="37"/>
                  </a:cubicBezTo>
                  <a:cubicBezTo>
                    <a:pt x="15" y="41"/>
                    <a:pt x="4" y="35"/>
                    <a:pt x="2" y="25"/>
                  </a:cubicBezTo>
                  <a:cubicBezTo>
                    <a:pt x="0" y="15"/>
                    <a:pt x="5" y="3"/>
                    <a:pt x="16"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908" name="Freeform 236"/>
            <p:cNvSpPr>
              <a:spLocks/>
            </p:cNvSpPr>
            <p:nvPr/>
          </p:nvSpPr>
          <p:spPr bwMode="auto">
            <a:xfrm>
              <a:off x="7165" y="9949"/>
              <a:ext cx="87" cy="97"/>
            </a:xfrm>
            <a:custGeom>
              <a:avLst/>
              <a:gdLst/>
              <a:ahLst/>
              <a:cxnLst>
                <a:cxn ang="0">
                  <a:pos x="16" y="1"/>
                </a:cxn>
                <a:cxn ang="0">
                  <a:pos x="32" y="4"/>
                </a:cxn>
                <a:cxn ang="0">
                  <a:pos x="37" y="16"/>
                </a:cxn>
                <a:cxn ang="0">
                  <a:pos x="24" y="37"/>
                </a:cxn>
                <a:cxn ang="0">
                  <a:pos x="2" y="25"/>
                </a:cxn>
                <a:cxn ang="0">
                  <a:pos x="16" y="1"/>
                </a:cxn>
              </a:cxnLst>
              <a:rect l="0" t="0" r="r" b="b"/>
              <a:pathLst>
                <a:path w="37" h="41">
                  <a:moveTo>
                    <a:pt x="16" y="1"/>
                  </a:moveTo>
                  <a:cubicBezTo>
                    <a:pt x="22" y="0"/>
                    <a:pt x="28" y="0"/>
                    <a:pt x="32" y="4"/>
                  </a:cubicBezTo>
                  <a:cubicBezTo>
                    <a:pt x="35" y="7"/>
                    <a:pt x="37" y="12"/>
                    <a:pt x="37" y="16"/>
                  </a:cubicBezTo>
                  <a:cubicBezTo>
                    <a:pt x="37" y="24"/>
                    <a:pt x="33" y="34"/>
                    <a:pt x="24" y="37"/>
                  </a:cubicBezTo>
                  <a:cubicBezTo>
                    <a:pt x="15" y="41"/>
                    <a:pt x="4" y="35"/>
                    <a:pt x="2" y="25"/>
                  </a:cubicBezTo>
                  <a:cubicBezTo>
                    <a:pt x="0" y="15"/>
                    <a:pt x="5" y="3"/>
                    <a:pt x="16"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909" name="Freeform 237"/>
            <p:cNvSpPr>
              <a:spLocks/>
            </p:cNvSpPr>
            <p:nvPr/>
          </p:nvSpPr>
          <p:spPr bwMode="auto">
            <a:xfrm>
              <a:off x="5356" y="9942"/>
              <a:ext cx="94" cy="111"/>
            </a:xfrm>
            <a:custGeom>
              <a:avLst/>
              <a:gdLst/>
              <a:ahLst/>
              <a:cxnLst>
                <a:cxn ang="0">
                  <a:pos x="12" y="10"/>
                </a:cxn>
                <a:cxn ang="0">
                  <a:pos x="9" y="34"/>
                </a:cxn>
                <a:cxn ang="0">
                  <a:pos x="12" y="10"/>
                </a:cxn>
              </a:cxnLst>
              <a:rect l="0" t="0" r="r" b="b"/>
              <a:pathLst>
                <a:path w="40" h="47">
                  <a:moveTo>
                    <a:pt x="12" y="10"/>
                  </a:moveTo>
                  <a:cubicBezTo>
                    <a:pt x="40" y="0"/>
                    <a:pt x="33" y="47"/>
                    <a:pt x="9" y="34"/>
                  </a:cubicBezTo>
                  <a:cubicBezTo>
                    <a:pt x="0" y="29"/>
                    <a:pt x="2" y="13"/>
                    <a:pt x="12" y="10"/>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10" name="Freeform 238"/>
            <p:cNvSpPr>
              <a:spLocks/>
            </p:cNvSpPr>
            <p:nvPr/>
          </p:nvSpPr>
          <p:spPr bwMode="auto">
            <a:xfrm>
              <a:off x="6943" y="9959"/>
              <a:ext cx="78" cy="71"/>
            </a:xfrm>
            <a:custGeom>
              <a:avLst/>
              <a:gdLst/>
              <a:ahLst/>
              <a:cxnLst>
                <a:cxn ang="0">
                  <a:pos x="11" y="3"/>
                </a:cxn>
                <a:cxn ang="0">
                  <a:pos x="31" y="10"/>
                </a:cxn>
                <a:cxn ang="0">
                  <a:pos x="22" y="28"/>
                </a:cxn>
                <a:cxn ang="0">
                  <a:pos x="6" y="23"/>
                </a:cxn>
                <a:cxn ang="0">
                  <a:pos x="11" y="3"/>
                </a:cxn>
              </a:cxnLst>
              <a:rect l="0" t="0" r="r" b="b"/>
              <a:pathLst>
                <a:path w="33" h="30">
                  <a:moveTo>
                    <a:pt x="11" y="3"/>
                  </a:moveTo>
                  <a:cubicBezTo>
                    <a:pt x="18" y="0"/>
                    <a:pt x="28" y="2"/>
                    <a:pt x="31" y="10"/>
                  </a:cubicBezTo>
                  <a:cubicBezTo>
                    <a:pt x="33" y="18"/>
                    <a:pt x="30" y="26"/>
                    <a:pt x="22" y="28"/>
                  </a:cubicBezTo>
                  <a:cubicBezTo>
                    <a:pt x="16" y="30"/>
                    <a:pt x="9" y="28"/>
                    <a:pt x="6" y="23"/>
                  </a:cubicBezTo>
                  <a:cubicBezTo>
                    <a:pt x="0" y="16"/>
                    <a:pt x="3" y="6"/>
                    <a:pt x="11"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11" name="Freeform 239"/>
            <p:cNvSpPr>
              <a:spLocks/>
            </p:cNvSpPr>
            <p:nvPr/>
          </p:nvSpPr>
          <p:spPr bwMode="auto">
            <a:xfrm>
              <a:off x="4668" y="9963"/>
              <a:ext cx="85" cy="76"/>
            </a:xfrm>
            <a:custGeom>
              <a:avLst/>
              <a:gdLst/>
              <a:ahLst/>
              <a:cxnLst>
                <a:cxn ang="0">
                  <a:pos x="17" y="4"/>
                </a:cxn>
                <a:cxn ang="0">
                  <a:pos x="28" y="21"/>
                </a:cxn>
                <a:cxn ang="0">
                  <a:pos x="17" y="4"/>
                </a:cxn>
              </a:cxnLst>
              <a:rect l="0" t="0" r="r" b="b"/>
              <a:pathLst>
                <a:path w="36" h="32">
                  <a:moveTo>
                    <a:pt x="17" y="4"/>
                  </a:moveTo>
                  <a:cubicBezTo>
                    <a:pt x="29" y="0"/>
                    <a:pt x="36" y="14"/>
                    <a:pt x="28" y="21"/>
                  </a:cubicBezTo>
                  <a:cubicBezTo>
                    <a:pt x="18" y="32"/>
                    <a:pt x="0" y="9"/>
                    <a:pt x="17" y="4"/>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12" name="Freeform 240"/>
            <p:cNvSpPr>
              <a:spLocks/>
            </p:cNvSpPr>
            <p:nvPr/>
          </p:nvSpPr>
          <p:spPr bwMode="auto">
            <a:xfrm>
              <a:off x="5816" y="9956"/>
              <a:ext cx="81" cy="92"/>
            </a:xfrm>
            <a:custGeom>
              <a:avLst/>
              <a:gdLst/>
              <a:ahLst/>
              <a:cxnLst>
                <a:cxn ang="0">
                  <a:pos x="12" y="7"/>
                </a:cxn>
                <a:cxn ang="0">
                  <a:pos x="7" y="24"/>
                </a:cxn>
                <a:cxn ang="0">
                  <a:pos x="12" y="7"/>
                </a:cxn>
              </a:cxnLst>
              <a:rect l="0" t="0" r="r" b="b"/>
              <a:pathLst>
                <a:path w="34" h="39">
                  <a:moveTo>
                    <a:pt x="12" y="7"/>
                  </a:moveTo>
                  <a:cubicBezTo>
                    <a:pt x="34" y="0"/>
                    <a:pt x="21" y="39"/>
                    <a:pt x="7" y="24"/>
                  </a:cubicBezTo>
                  <a:cubicBezTo>
                    <a:pt x="0" y="18"/>
                    <a:pt x="6" y="8"/>
                    <a:pt x="12"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13" name="Freeform 241"/>
            <p:cNvSpPr>
              <a:spLocks/>
            </p:cNvSpPr>
            <p:nvPr/>
          </p:nvSpPr>
          <p:spPr bwMode="auto">
            <a:xfrm>
              <a:off x="591" y="9978"/>
              <a:ext cx="62" cy="40"/>
            </a:xfrm>
            <a:custGeom>
              <a:avLst/>
              <a:gdLst/>
              <a:ahLst/>
              <a:cxnLst>
                <a:cxn ang="0">
                  <a:pos x="11" y="3"/>
                </a:cxn>
                <a:cxn ang="0">
                  <a:pos x="19" y="4"/>
                </a:cxn>
                <a:cxn ang="0">
                  <a:pos x="11" y="3"/>
                </a:cxn>
              </a:cxnLst>
              <a:rect l="0" t="0" r="r" b="b"/>
              <a:pathLst>
                <a:path w="26" h="17">
                  <a:moveTo>
                    <a:pt x="11" y="3"/>
                  </a:moveTo>
                  <a:cubicBezTo>
                    <a:pt x="14" y="0"/>
                    <a:pt x="18" y="1"/>
                    <a:pt x="19" y="4"/>
                  </a:cubicBezTo>
                  <a:cubicBezTo>
                    <a:pt x="26" y="17"/>
                    <a:pt x="0" y="11"/>
                    <a:pt x="11" y="3"/>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14" name="Freeform 242"/>
            <p:cNvSpPr>
              <a:spLocks/>
            </p:cNvSpPr>
            <p:nvPr/>
          </p:nvSpPr>
          <p:spPr bwMode="auto">
            <a:xfrm>
              <a:off x="1725" y="9980"/>
              <a:ext cx="59" cy="38"/>
            </a:xfrm>
            <a:custGeom>
              <a:avLst/>
              <a:gdLst/>
              <a:ahLst/>
              <a:cxnLst>
                <a:cxn ang="0">
                  <a:pos x="12" y="2"/>
                </a:cxn>
                <a:cxn ang="0">
                  <a:pos x="19" y="3"/>
                </a:cxn>
                <a:cxn ang="0">
                  <a:pos x="12" y="2"/>
                </a:cxn>
              </a:cxnLst>
              <a:rect l="0" t="0" r="r" b="b"/>
              <a:pathLst>
                <a:path w="25" h="16">
                  <a:moveTo>
                    <a:pt x="12" y="2"/>
                  </a:moveTo>
                  <a:cubicBezTo>
                    <a:pt x="15" y="0"/>
                    <a:pt x="17" y="0"/>
                    <a:pt x="19" y="3"/>
                  </a:cubicBezTo>
                  <a:cubicBezTo>
                    <a:pt x="25" y="16"/>
                    <a:pt x="0" y="10"/>
                    <a:pt x="12" y="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15" name="Freeform 243"/>
            <p:cNvSpPr>
              <a:spLocks/>
            </p:cNvSpPr>
            <p:nvPr/>
          </p:nvSpPr>
          <p:spPr bwMode="auto">
            <a:xfrm>
              <a:off x="6414" y="10105"/>
              <a:ext cx="236" cy="229"/>
            </a:xfrm>
            <a:custGeom>
              <a:avLst/>
              <a:gdLst/>
              <a:ahLst/>
              <a:cxnLst>
                <a:cxn ang="0">
                  <a:pos x="42" y="3"/>
                </a:cxn>
                <a:cxn ang="0">
                  <a:pos x="85" y="18"/>
                </a:cxn>
                <a:cxn ang="0">
                  <a:pos x="93" y="67"/>
                </a:cxn>
                <a:cxn ang="0">
                  <a:pos x="50" y="97"/>
                </a:cxn>
                <a:cxn ang="0">
                  <a:pos x="7" y="70"/>
                </a:cxn>
                <a:cxn ang="0">
                  <a:pos x="7" y="27"/>
                </a:cxn>
                <a:cxn ang="0">
                  <a:pos x="42" y="3"/>
                </a:cxn>
              </a:cxnLst>
              <a:rect l="0" t="0" r="r" b="b"/>
              <a:pathLst>
                <a:path w="100" h="97">
                  <a:moveTo>
                    <a:pt x="42" y="3"/>
                  </a:moveTo>
                  <a:cubicBezTo>
                    <a:pt x="58" y="0"/>
                    <a:pt x="75" y="6"/>
                    <a:pt x="85" y="18"/>
                  </a:cubicBezTo>
                  <a:cubicBezTo>
                    <a:pt x="97" y="32"/>
                    <a:pt x="100" y="51"/>
                    <a:pt x="93" y="67"/>
                  </a:cubicBezTo>
                  <a:cubicBezTo>
                    <a:pt x="86" y="84"/>
                    <a:pt x="69" y="96"/>
                    <a:pt x="50" y="97"/>
                  </a:cubicBezTo>
                  <a:cubicBezTo>
                    <a:pt x="32" y="97"/>
                    <a:pt x="15" y="86"/>
                    <a:pt x="7" y="70"/>
                  </a:cubicBezTo>
                  <a:cubicBezTo>
                    <a:pt x="0" y="57"/>
                    <a:pt x="0" y="40"/>
                    <a:pt x="7" y="27"/>
                  </a:cubicBezTo>
                  <a:cubicBezTo>
                    <a:pt x="14" y="14"/>
                    <a:pt x="27" y="5"/>
                    <a:pt x="42"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16" name="Freeform 244"/>
            <p:cNvSpPr>
              <a:spLocks/>
            </p:cNvSpPr>
            <p:nvPr/>
          </p:nvSpPr>
          <p:spPr bwMode="auto">
            <a:xfrm>
              <a:off x="7108" y="10124"/>
              <a:ext cx="213" cy="201"/>
            </a:xfrm>
            <a:custGeom>
              <a:avLst/>
              <a:gdLst/>
              <a:ahLst/>
              <a:cxnLst>
                <a:cxn ang="0">
                  <a:pos x="32" y="2"/>
                </a:cxn>
                <a:cxn ang="0">
                  <a:pos x="62" y="4"/>
                </a:cxn>
                <a:cxn ang="0">
                  <a:pos x="80" y="23"/>
                </a:cxn>
                <a:cxn ang="0">
                  <a:pos x="68" y="74"/>
                </a:cxn>
                <a:cxn ang="0">
                  <a:pos x="22" y="76"/>
                </a:cxn>
                <a:cxn ang="0">
                  <a:pos x="3" y="31"/>
                </a:cxn>
                <a:cxn ang="0">
                  <a:pos x="32" y="2"/>
                </a:cxn>
              </a:cxnLst>
              <a:rect l="0" t="0" r="r" b="b"/>
              <a:pathLst>
                <a:path w="90" h="85">
                  <a:moveTo>
                    <a:pt x="32" y="2"/>
                  </a:moveTo>
                  <a:cubicBezTo>
                    <a:pt x="42" y="0"/>
                    <a:pt x="53" y="0"/>
                    <a:pt x="62" y="4"/>
                  </a:cubicBezTo>
                  <a:cubicBezTo>
                    <a:pt x="70" y="8"/>
                    <a:pt x="77" y="15"/>
                    <a:pt x="80" y="23"/>
                  </a:cubicBezTo>
                  <a:cubicBezTo>
                    <a:pt x="90" y="40"/>
                    <a:pt x="83" y="63"/>
                    <a:pt x="68" y="74"/>
                  </a:cubicBezTo>
                  <a:cubicBezTo>
                    <a:pt x="55" y="85"/>
                    <a:pt x="36" y="84"/>
                    <a:pt x="22" y="76"/>
                  </a:cubicBezTo>
                  <a:cubicBezTo>
                    <a:pt x="6" y="67"/>
                    <a:pt x="0" y="49"/>
                    <a:pt x="3" y="31"/>
                  </a:cubicBezTo>
                  <a:cubicBezTo>
                    <a:pt x="5" y="17"/>
                    <a:pt x="19" y="5"/>
                    <a:pt x="32"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17" name="Freeform 245"/>
            <p:cNvSpPr>
              <a:spLocks/>
            </p:cNvSpPr>
            <p:nvPr/>
          </p:nvSpPr>
          <p:spPr bwMode="auto">
            <a:xfrm>
              <a:off x="6898" y="10136"/>
              <a:ext cx="173" cy="179"/>
            </a:xfrm>
            <a:custGeom>
              <a:avLst/>
              <a:gdLst/>
              <a:ahLst/>
              <a:cxnLst>
                <a:cxn ang="0">
                  <a:pos x="32" y="2"/>
                </a:cxn>
                <a:cxn ang="0">
                  <a:pos x="71" y="30"/>
                </a:cxn>
                <a:cxn ang="0">
                  <a:pos x="58" y="63"/>
                </a:cxn>
                <a:cxn ang="0">
                  <a:pos x="3" y="46"/>
                </a:cxn>
                <a:cxn ang="0">
                  <a:pos x="6" y="18"/>
                </a:cxn>
                <a:cxn ang="0">
                  <a:pos x="32" y="2"/>
                </a:cxn>
              </a:cxnLst>
              <a:rect l="0" t="0" r="r" b="b"/>
              <a:pathLst>
                <a:path w="73" h="76">
                  <a:moveTo>
                    <a:pt x="32" y="2"/>
                  </a:moveTo>
                  <a:cubicBezTo>
                    <a:pt x="50" y="0"/>
                    <a:pt x="68" y="12"/>
                    <a:pt x="71" y="30"/>
                  </a:cubicBezTo>
                  <a:cubicBezTo>
                    <a:pt x="73" y="43"/>
                    <a:pt x="69" y="56"/>
                    <a:pt x="58" y="63"/>
                  </a:cubicBezTo>
                  <a:cubicBezTo>
                    <a:pt x="39" y="76"/>
                    <a:pt x="9" y="69"/>
                    <a:pt x="3" y="46"/>
                  </a:cubicBezTo>
                  <a:cubicBezTo>
                    <a:pt x="0" y="37"/>
                    <a:pt x="1" y="26"/>
                    <a:pt x="6" y="18"/>
                  </a:cubicBezTo>
                  <a:cubicBezTo>
                    <a:pt x="12" y="8"/>
                    <a:pt x="21" y="3"/>
                    <a:pt x="32"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18" name="Freeform 246"/>
            <p:cNvSpPr>
              <a:spLocks/>
            </p:cNvSpPr>
            <p:nvPr/>
          </p:nvSpPr>
          <p:spPr bwMode="auto">
            <a:xfrm>
              <a:off x="2582" y="10138"/>
              <a:ext cx="171" cy="170"/>
            </a:xfrm>
            <a:custGeom>
              <a:avLst/>
              <a:gdLst/>
              <a:ahLst/>
              <a:cxnLst>
                <a:cxn ang="0">
                  <a:pos x="30" y="2"/>
                </a:cxn>
                <a:cxn ang="0">
                  <a:pos x="68" y="26"/>
                </a:cxn>
                <a:cxn ang="0">
                  <a:pos x="45" y="68"/>
                </a:cxn>
                <a:cxn ang="0">
                  <a:pos x="8" y="56"/>
                </a:cxn>
                <a:cxn ang="0">
                  <a:pos x="3" y="23"/>
                </a:cxn>
                <a:cxn ang="0">
                  <a:pos x="30" y="2"/>
                </a:cxn>
              </a:cxnLst>
              <a:rect l="0" t="0" r="r" b="b"/>
              <a:pathLst>
                <a:path w="72" h="72">
                  <a:moveTo>
                    <a:pt x="30" y="2"/>
                  </a:moveTo>
                  <a:cubicBezTo>
                    <a:pt x="47" y="0"/>
                    <a:pt x="64" y="9"/>
                    <a:pt x="68" y="26"/>
                  </a:cubicBezTo>
                  <a:cubicBezTo>
                    <a:pt x="72" y="43"/>
                    <a:pt x="63" y="62"/>
                    <a:pt x="45" y="68"/>
                  </a:cubicBezTo>
                  <a:cubicBezTo>
                    <a:pt x="32" y="72"/>
                    <a:pt x="17" y="67"/>
                    <a:pt x="8" y="56"/>
                  </a:cubicBezTo>
                  <a:cubicBezTo>
                    <a:pt x="1" y="47"/>
                    <a:pt x="0" y="34"/>
                    <a:pt x="3" y="23"/>
                  </a:cubicBezTo>
                  <a:cubicBezTo>
                    <a:pt x="7" y="11"/>
                    <a:pt x="18" y="4"/>
                    <a:pt x="30"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19" name="Freeform 247"/>
            <p:cNvSpPr>
              <a:spLocks/>
            </p:cNvSpPr>
            <p:nvPr/>
          </p:nvSpPr>
          <p:spPr bwMode="auto">
            <a:xfrm>
              <a:off x="6213" y="10148"/>
              <a:ext cx="165" cy="151"/>
            </a:xfrm>
            <a:custGeom>
              <a:avLst/>
              <a:gdLst/>
              <a:ahLst/>
              <a:cxnLst>
                <a:cxn ang="0">
                  <a:pos x="34" y="2"/>
                </a:cxn>
                <a:cxn ang="0">
                  <a:pos x="69" y="29"/>
                </a:cxn>
                <a:cxn ang="0">
                  <a:pos x="33" y="60"/>
                </a:cxn>
                <a:cxn ang="0">
                  <a:pos x="20" y="7"/>
                </a:cxn>
                <a:cxn ang="0">
                  <a:pos x="34" y="2"/>
                </a:cxn>
              </a:cxnLst>
              <a:rect l="0" t="0" r="r" b="b"/>
              <a:pathLst>
                <a:path w="70" h="64">
                  <a:moveTo>
                    <a:pt x="34" y="2"/>
                  </a:moveTo>
                  <a:cubicBezTo>
                    <a:pt x="50" y="0"/>
                    <a:pt x="68" y="12"/>
                    <a:pt x="69" y="29"/>
                  </a:cubicBezTo>
                  <a:cubicBezTo>
                    <a:pt x="70" y="49"/>
                    <a:pt x="52" y="64"/>
                    <a:pt x="33" y="60"/>
                  </a:cubicBezTo>
                  <a:cubicBezTo>
                    <a:pt x="9" y="56"/>
                    <a:pt x="0" y="21"/>
                    <a:pt x="20" y="7"/>
                  </a:cubicBezTo>
                  <a:cubicBezTo>
                    <a:pt x="24" y="4"/>
                    <a:pt x="29" y="3"/>
                    <a:pt x="34"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20" name="Freeform 248"/>
            <p:cNvSpPr>
              <a:spLocks/>
            </p:cNvSpPr>
            <p:nvPr/>
          </p:nvSpPr>
          <p:spPr bwMode="auto">
            <a:xfrm>
              <a:off x="2360" y="10150"/>
              <a:ext cx="159" cy="146"/>
            </a:xfrm>
            <a:custGeom>
              <a:avLst/>
              <a:gdLst/>
              <a:ahLst/>
              <a:cxnLst>
                <a:cxn ang="0">
                  <a:pos x="25" y="3"/>
                </a:cxn>
                <a:cxn ang="0">
                  <a:pos x="59" y="18"/>
                </a:cxn>
                <a:cxn ang="0">
                  <a:pos x="43" y="56"/>
                </a:cxn>
                <a:cxn ang="0">
                  <a:pos x="7" y="42"/>
                </a:cxn>
                <a:cxn ang="0">
                  <a:pos x="25" y="3"/>
                </a:cxn>
              </a:cxnLst>
              <a:rect l="0" t="0" r="r" b="b"/>
              <a:pathLst>
                <a:path w="67" h="62">
                  <a:moveTo>
                    <a:pt x="25" y="3"/>
                  </a:moveTo>
                  <a:cubicBezTo>
                    <a:pt x="39" y="0"/>
                    <a:pt x="53" y="6"/>
                    <a:pt x="59" y="18"/>
                  </a:cubicBezTo>
                  <a:cubicBezTo>
                    <a:pt x="67" y="34"/>
                    <a:pt x="58" y="50"/>
                    <a:pt x="43" y="56"/>
                  </a:cubicBezTo>
                  <a:cubicBezTo>
                    <a:pt x="29" y="62"/>
                    <a:pt x="13" y="56"/>
                    <a:pt x="7" y="42"/>
                  </a:cubicBezTo>
                  <a:cubicBezTo>
                    <a:pt x="0" y="25"/>
                    <a:pt x="8" y="8"/>
                    <a:pt x="25"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21" name="Freeform 249"/>
            <p:cNvSpPr>
              <a:spLocks/>
            </p:cNvSpPr>
            <p:nvPr/>
          </p:nvSpPr>
          <p:spPr bwMode="auto">
            <a:xfrm>
              <a:off x="6660" y="10138"/>
              <a:ext cx="184" cy="166"/>
            </a:xfrm>
            <a:custGeom>
              <a:avLst/>
              <a:gdLst/>
              <a:ahLst/>
              <a:cxnLst>
                <a:cxn ang="0">
                  <a:pos x="35" y="8"/>
                </a:cxn>
                <a:cxn ang="0">
                  <a:pos x="47" y="63"/>
                </a:cxn>
                <a:cxn ang="0">
                  <a:pos x="35" y="8"/>
                </a:cxn>
              </a:cxnLst>
              <a:rect l="0" t="0" r="r" b="b"/>
              <a:pathLst>
                <a:path w="78" h="70">
                  <a:moveTo>
                    <a:pt x="35" y="8"/>
                  </a:moveTo>
                  <a:cubicBezTo>
                    <a:pt x="74" y="0"/>
                    <a:pt x="78" y="57"/>
                    <a:pt x="47" y="63"/>
                  </a:cubicBezTo>
                  <a:cubicBezTo>
                    <a:pt x="11" y="70"/>
                    <a:pt x="0" y="15"/>
                    <a:pt x="35"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22" name="Freeform 250"/>
            <p:cNvSpPr>
              <a:spLocks/>
            </p:cNvSpPr>
            <p:nvPr/>
          </p:nvSpPr>
          <p:spPr bwMode="auto">
            <a:xfrm>
              <a:off x="-812" y="10150"/>
              <a:ext cx="172" cy="170"/>
            </a:xfrm>
            <a:custGeom>
              <a:avLst/>
              <a:gdLst/>
              <a:ahLst/>
              <a:cxnLst>
                <a:cxn ang="0">
                  <a:pos x="29" y="5"/>
                </a:cxn>
                <a:cxn ang="0">
                  <a:pos x="20" y="54"/>
                </a:cxn>
                <a:cxn ang="0">
                  <a:pos x="29" y="5"/>
                </a:cxn>
              </a:cxnLst>
              <a:rect l="0" t="0" r="r" b="b"/>
              <a:pathLst>
                <a:path w="73" h="72">
                  <a:moveTo>
                    <a:pt x="29" y="5"/>
                  </a:moveTo>
                  <a:cubicBezTo>
                    <a:pt x="73" y="0"/>
                    <a:pt x="60" y="72"/>
                    <a:pt x="20" y="54"/>
                  </a:cubicBezTo>
                  <a:cubicBezTo>
                    <a:pt x="0" y="45"/>
                    <a:pt x="1" y="8"/>
                    <a:pt x="29"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23" name="Freeform 251"/>
            <p:cNvSpPr>
              <a:spLocks/>
            </p:cNvSpPr>
            <p:nvPr/>
          </p:nvSpPr>
          <p:spPr bwMode="auto">
            <a:xfrm>
              <a:off x="4411" y="10141"/>
              <a:ext cx="165" cy="167"/>
            </a:xfrm>
            <a:custGeom>
              <a:avLst/>
              <a:gdLst/>
              <a:ahLst/>
              <a:cxnLst>
                <a:cxn ang="0">
                  <a:pos x="27" y="10"/>
                </a:cxn>
                <a:cxn ang="0">
                  <a:pos x="25" y="58"/>
                </a:cxn>
                <a:cxn ang="0">
                  <a:pos x="27" y="10"/>
                </a:cxn>
              </a:cxnLst>
              <a:rect l="0" t="0" r="r" b="b"/>
              <a:pathLst>
                <a:path w="70" h="71">
                  <a:moveTo>
                    <a:pt x="27" y="10"/>
                  </a:moveTo>
                  <a:cubicBezTo>
                    <a:pt x="70" y="0"/>
                    <a:pt x="66" y="71"/>
                    <a:pt x="25" y="58"/>
                  </a:cubicBezTo>
                  <a:cubicBezTo>
                    <a:pt x="6" y="52"/>
                    <a:pt x="0" y="16"/>
                    <a:pt x="27" y="10"/>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24" name="Freeform 252"/>
            <p:cNvSpPr>
              <a:spLocks/>
            </p:cNvSpPr>
            <p:nvPr/>
          </p:nvSpPr>
          <p:spPr bwMode="auto">
            <a:xfrm>
              <a:off x="2143" y="10138"/>
              <a:ext cx="154" cy="158"/>
            </a:xfrm>
            <a:custGeom>
              <a:avLst/>
              <a:gdLst/>
              <a:ahLst/>
              <a:cxnLst>
                <a:cxn ang="0">
                  <a:pos x="21" y="12"/>
                </a:cxn>
                <a:cxn ang="0">
                  <a:pos x="23" y="59"/>
                </a:cxn>
                <a:cxn ang="0">
                  <a:pos x="21" y="12"/>
                </a:cxn>
              </a:cxnLst>
              <a:rect l="0" t="0" r="r" b="b"/>
              <a:pathLst>
                <a:path w="65" h="67">
                  <a:moveTo>
                    <a:pt x="21" y="12"/>
                  </a:moveTo>
                  <a:cubicBezTo>
                    <a:pt x="61" y="0"/>
                    <a:pt x="65" y="67"/>
                    <a:pt x="23" y="59"/>
                  </a:cubicBezTo>
                  <a:cubicBezTo>
                    <a:pt x="1" y="55"/>
                    <a:pt x="0" y="18"/>
                    <a:pt x="21" y="1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25" name="Freeform 253"/>
            <p:cNvSpPr>
              <a:spLocks/>
            </p:cNvSpPr>
            <p:nvPr/>
          </p:nvSpPr>
          <p:spPr bwMode="auto">
            <a:xfrm>
              <a:off x="7385" y="10176"/>
              <a:ext cx="97" cy="90"/>
            </a:xfrm>
            <a:custGeom>
              <a:avLst/>
              <a:gdLst/>
              <a:ahLst/>
              <a:cxnLst>
                <a:cxn ang="0">
                  <a:pos x="16" y="3"/>
                </a:cxn>
                <a:cxn ang="0">
                  <a:pos x="31" y="3"/>
                </a:cxn>
                <a:cxn ang="0">
                  <a:pos x="38" y="13"/>
                </a:cxn>
                <a:cxn ang="0">
                  <a:pos x="31" y="35"/>
                </a:cxn>
                <a:cxn ang="0">
                  <a:pos x="7" y="30"/>
                </a:cxn>
                <a:cxn ang="0">
                  <a:pos x="16" y="3"/>
                </a:cxn>
              </a:cxnLst>
              <a:rect l="0" t="0" r="r" b="b"/>
              <a:pathLst>
                <a:path w="41" h="38">
                  <a:moveTo>
                    <a:pt x="16" y="3"/>
                  </a:moveTo>
                  <a:cubicBezTo>
                    <a:pt x="21" y="2"/>
                    <a:pt x="27" y="0"/>
                    <a:pt x="31" y="3"/>
                  </a:cubicBezTo>
                  <a:cubicBezTo>
                    <a:pt x="34" y="6"/>
                    <a:pt x="37" y="9"/>
                    <a:pt x="38" y="13"/>
                  </a:cubicBezTo>
                  <a:cubicBezTo>
                    <a:pt x="41" y="21"/>
                    <a:pt x="40" y="31"/>
                    <a:pt x="31" y="35"/>
                  </a:cubicBezTo>
                  <a:cubicBezTo>
                    <a:pt x="24" y="38"/>
                    <a:pt x="13" y="37"/>
                    <a:pt x="7" y="30"/>
                  </a:cubicBezTo>
                  <a:cubicBezTo>
                    <a:pt x="0" y="21"/>
                    <a:pt x="5" y="6"/>
                    <a:pt x="16"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26" name="Freeform 254"/>
            <p:cNvSpPr>
              <a:spLocks/>
            </p:cNvSpPr>
            <p:nvPr/>
          </p:nvSpPr>
          <p:spPr bwMode="auto">
            <a:xfrm>
              <a:off x="570" y="10181"/>
              <a:ext cx="104" cy="90"/>
            </a:xfrm>
            <a:custGeom>
              <a:avLst/>
              <a:gdLst/>
              <a:ahLst/>
              <a:cxnLst>
                <a:cxn ang="0">
                  <a:pos x="18" y="5"/>
                </a:cxn>
                <a:cxn ang="0">
                  <a:pos x="31" y="29"/>
                </a:cxn>
                <a:cxn ang="0">
                  <a:pos x="18" y="5"/>
                </a:cxn>
              </a:cxnLst>
              <a:rect l="0" t="0" r="r" b="b"/>
              <a:pathLst>
                <a:path w="44" h="38">
                  <a:moveTo>
                    <a:pt x="18" y="5"/>
                  </a:moveTo>
                  <a:cubicBezTo>
                    <a:pt x="35" y="0"/>
                    <a:pt x="44" y="22"/>
                    <a:pt x="31" y="29"/>
                  </a:cubicBezTo>
                  <a:cubicBezTo>
                    <a:pt x="14" y="38"/>
                    <a:pt x="0" y="11"/>
                    <a:pt x="18"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27" name="Freeform 255"/>
            <p:cNvSpPr>
              <a:spLocks/>
            </p:cNvSpPr>
            <p:nvPr/>
          </p:nvSpPr>
          <p:spPr bwMode="auto">
            <a:xfrm>
              <a:off x="1954" y="10195"/>
              <a:ext cx="64" cy="52"/>
            </a:xfrm>
            <a:custGeom>
              <a:avLst/>
              <a:gdLst/>
              <a:ahLst/>
              <a:cxnLst>
                <a:cxn ang="0">
                  <a:pos x="11" y="3"/>
                </a:cxn>
                <a:cxn ang="0">
                  <a:pos x="15" y="19"/>
                </a:cxn>
                <a:cxn ang="0">
                  <a:pos x="11" y="3"/>
                </a:cxn>
              </a:cxnLst>
              <a:rect l="0" t="0" r="r" b="b"/>
              <a:pathLst>
                <a:path w="27" h="22">
                  <a:moveTo>
                    <a:pt x="11" y="3"/>
                  </a:moveTo>
                  <a:cubicBezTo>
                    <a:pt x="23" y="0"/>
                    <a:pt x="27" y="17"/>
                    <a:pt x="15" y="19"/>
                  </a:cubicBezTo>
                  <a:cubicBezTo>
                    <a:pt x="4" y="22"/>
                    <a:pt x="0" y="6"/>
                    <a:pt x="11"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28" name="Freeform 256"/>
            <p:cNvSpPr>
              <a:spLocks/>
            </p:cNvSpPr>
            <p:nvPr/>
          </p:nvSpPr>
          <p:spPr bwMode="auto">
            <a:xfrm>
              <a:off x="7637" y="10185"/>
              <a:ext cx="55" cy="67"/>
            </a:xfrm>
            <a:custGeom>
              <a:avLst/>
              <a:gdLst/>
              <a:ahLst/>
              <a:cxnLst>
                <a:cxn ang="0">
                  <a:pos x="7" y="8"/>
                </a:cxn>
                <a:cxn ang="0">
                  <a:pos x="7" y="23"/>
                </a:cxn>
                <a:cxn ang="0">
                  <a:pos x="7" y="8"/>
                </a:cxn>
              </a:cxnLst>
              <a:rect l="0" t="0" r="r" b="b"/>
              <a:pathLst>
                <a:path w="23" h="28">
                  <a:moveTo>
                    <a:pt x="7" y="8"/>
                  </a:moveTo>
                  <a:cubicBezTo>
                    <a:pt x="23" y="0"/>
                    <a:pt x="22" y="28"/>
                    <a:pt x="7" y="23"/>
                  </a:cubicBezTo>
                  <a:cubicBezTo>
                    <a:pt x="3" y="21"/>
                    <a:pt x="0" y="12"/>
                    <a:pt x="7"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29" name="Freeform 257"/>
            <p:cNvSpPr>
              <a:spLocks/>
            </p:cNvSpPr>
            <p:nvPr/>
          </p:nvSpPr>
          <p:spPr bwMode="auto">
            <a:xfrm>
              <a:off x="6858" y="10341"/>
              <a:ext cx="234" cy="227"/>
            </a:xfrm>
            <a:custGeom>
              <a:avLst/>
              <a:gdLst/>
              <a:ahLst/>
              <a:cxnLst>
                <a:cxn ang="0">
                  <a:pos x="46" y="3"/>
                </a:cxn>
                <a:cxn ang="0">
                  <a:pos x="90" y="23"/>
                </a:cxn>
                <a:cxn ang="0">
                  <a:pos x="88" y="72"/>
                </a:cxn>
                <a:cxn ang="0">
                  <a:pos x="15" y="66"/>
                </a:cxn>
                <a:cxn ang="0">
                  <a:pos x="46" y="3"/>
                </a:cxn>
              </a:cxnLst>
              <a:rect l="0" t="0" r="r" b="b"/>
              <a:pathLst>
                <a:path w="99" h="96">
                  <a:moveTo>
                    <a:pt x="46" y="3"/>
                  </a:moveTo>
                  <a:cubicBezTo>
                    <a:pt x="63" y="0"/>
                    <a:pt x="81" y="8"/>
                    <a:pt x="90" y="23"/>
                  </a:cubicBezTo>
                  <a:cubicBezTo>
                    <a:pt x="99" y="38"/>
                    <a:pt x="98" y="58"/>
                    <a:pt x="88" y="72"/>
                  </a:cubicBezTo>
                  <a:cubicBezTo>
                    <a:pt x="71" y="96"/>
                    <a:pt x="30" y="90"/>
                    <a:pt x="15" y="66"/>
                  </a:cubicBezTo>
                  <a:cubicBezTo>
                    <a:pt x="0" y="41"/>
                    <a:pt x="18" y="8"/>
                    <a:pt x="46"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30" name="Freeform 258"/>
            <p:cNvSpPr>
              <a:spLocks/>
            </p:cNvSpPr>
            <p:nvPr/>
          </p:nvSpPr>
          <p:spPr bwMode="auto">
            <a:xfrm>
              <a:off x="7106" y="10344"/>
              <a:ext cx="215" cy="224"/>
            </a:xfrm>
            <a:custGeom>
              <a:avLst/>
              <a:gdLst/>
              <a:ahLst/>
              <a:cxnLst>
                <a:cxn ang="0">
                  <a:pos x="38" y="2"/>
                </a:cxn>
                <a:cxn ang="0">
                  <a:pos x="83" y="25"/>
                </a:cxn>
                <a:cxn ang="0">
                  <a:pos x="77" y="73"/>
                </a:cxn>
                <a:cxn ang="0">
                  <a:pos x="5" y="62"/>
                </a:cxn>
                <a:cxn ang="0">
                  <a:pos x="6" y="24"/>
                </a:cxn>
                <a:cxn ang="0">
                  <a:pos x="16" y="10"/>
                </a:cxn>
                <a:cxn ang="0">
                  <a:pos x="38" y="2"/>
                </a:cxn>
              </a:cxnLst>
              <a:rect l="0" t="0" r="r" b="b"/>
              <a:pathLst>
                <a:path w="91" h="95">
                  <a:moveTo>
                    <a:pt x="38" y="2"/>
                  </a:moveTo>
                  <a:cubicBezTo>
                    <a:pt x="56" y="0"/>
                    <a:pt x="74" y="8"/>
                    <a:pt x="83" y="25"/>
                  </a:cubicBezTo>
                  <a:cubicBezTo>
                    <a:pt x="91" y="40"/>
                    <a:pt x="89" y="60"/>
                    <a:pt x="77" y="73"/>
                  </a:cubicBezTo>
                  <a:cubicBezTo>
                    <a:pt x="57" y="95"/>
                    <a:pt x="17" y="90"/>
                    <a:pt x="5" y="62"/>
                  </a:cubicBezTo>
                  <a:cubicBezTo>
                    <a:pt x="0" y="50"/>
                    <a:pt x="1" y="36"/>
                    <a:pt x="6" y="24"/>
                  </a:cubicBezTo>
                  <a:cubicBezTo>
                    <a:pt x="8" y="19"/>
                    <a:pt x="11" y="14"/>
                    <a:pt x="16" y="10"/>
                  </a:cubicBezTo>
                  <a:cubicBezTo>
                    <a:pt x="22" y="5"/>
                    <a:pt x="30" y="4"/>
                    <a:pt x="38"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31" name="Freeform 259"/>
            <p:cNvSpPr>
              <a:spLocks/>
            </p:cNvSpPr>
            <p:nvPr/>
          </p:nvSpPr>
          <p:spPr bwMode="auto">
            <a:xfrm>
              <a:off x="2788" y="10348"/>
              <a:ext cx="215" cy="206"/>
            </a:xfrm>
            <a:custGeom>
              <a:avLst/>
              <a:gdLst/>
              <a:ahLst/>
              <a:cxnLst>
                <a:cxn ang="0">
                  <a:pos x="39" y="1"/>
                </a:cxn>
                <a:cxn ang="0">
                  <a:pos x="84" y="24"/>
                </a:cxn>
                <a:cxn ang="0">
                  <a:pos x="74" y="71"/>
                </a:cxn>
                <a:cxn ang="0">
                  <a:pos x="29" y="81"/>
                </a:cxn>
                <a:cxn ang="0">
                  <a:pos x="2" y="37"/>
                </a:cxn>
                <a:cxn ang="0">
                  <a:pos x="39" y="1"/>
                </a:cxn>
              </a:cxnLst>
              <a:rect l="0" t="0" r="r" b="b"/>
              <a:pathLst>
                <a:path w="91" h="87">
                  <a:moveTo>
                    <a:pt x="39" y="1"/>
                  </a:moveTo>
                  <a:cubicBezTo>
                    <a:pt x="57" y="0"/>
                    <a:pt x="76" y="7"/>
                    <a:pt x="84" y="24"/>
                  </a:cubicBezTo>
                  <a:cubicBezTo>
                    <a:pt x="91" y="40"/>
                    <a:pt x="87" y="59"/>
                    <a:pt x="74" y="71"/>
                  </a:cubicBezTo>
                  <a:cubicBezTo>
                    <a:pt x="62" y="82"/>
                    <a:pt x="44" y="87"/>
                    <a:pt x="29" y="81"/>
                  </a:cubicBezTo>
                  <a:cubicBezTo>
                    <a:pt x="12" y="75"/>
                    <a:pt x="0" y="56"/>
                    <a:pt x="2" y="37"/>
                  </a:cubicBezTo>
                  <a:cubicBezTo>
                    <a:pt x="3" y="18"/>
                    <a:pt x="19" y="3"/>
                    <a:pt x="39"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932" name="Freeform 260"/>
            <p:cNvSpPr>
              <a:spLocks/>
            </p:cNvSpPr>
            <p:nvPr/>
          </p:nvSpPr>
          <p:spPr bwMode="auto">
            <a:xfrm>
              <a:off x="6426" y="10351"/>
              <a:ext cx="210" cy="203"/>
            </a:xfrm>
            <a:custGeom>
              <a:avLst/>
              <a:gdLst/>
              <a:ahLst/>
              <a:cxnLst>
                <a:cxn ang="0">
                  <a:pos x="41" y="1"/>
                </a:cxn>
                <a:cxn ang="0">
                  <a:pos x="81" y="20"/>
                </a:cxn>
                <a:cxn ang="0">
                  <a:pos x="78" y="66"/>
                </a:cxn>
                <a:cxn ang="0">
                  <a:pos x="10" y="65"/>
                </a:cxn>
                <a:cxn ang="0">
                  <a:pos x="5" y="24"/>
                </a:cxn>
                <a:cxn ang="0">
                  <a:pos x="41" y="1"/>
                </a:cxn>
              </a:cxnLst>
              <a:rect l="0" t="0" r="r" b="b"/>
              <a:pathLst>
                <a:path w="89" h="86">
                  <a:moveTo>
                    <a:pt x="41" y="1"/>
                  </a:moveTo>
                  <a:cubicBezTo>
                    <a:pt x="56" y="0"/>
                    <a:pt x="73" y="6"/>
                    <a:pt x="81" y="20"/>
                  </a:cubicBezTo>
                  <a:cubicBezTo>
                    <a:pt x="89" y="34"/>
                    <a:pt x="88" y="53"/>
                    <a:pt x="78" y="66"/>
                  </a:cubicBezTo>
                  <a:cubicBezTo>
                    <a:pt x="62" y="86"/>
                    <a:pt x="26" y="86"/>
                    <a:pt x="10" y="65"/>
                  </a:cubicBezTo>
                  <a:cubicBezTo>
                    <a:pt x="1" y="54"/>
                    <a:pt x="0" y="37"/>
                    <a:pt x="5" y="24"/>
                  </a:cubicBezTo>
                  <a:cubicBezTo>
                    <a:pt x="12" y="10"/>
                    <a:pt x="26" y="2"/>
                    <a:pt x="41"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933" name="Freeform 261"/>
            <p:cNvSpPr>
              <a:spLocks/>
            </p:cNvSpPr>
            <p:nvPr/>
          </p:nvSpPr>
          <p:spPr bwMode="auto">
            <a:xfrm>
              <a:off x="4158" y="10353"/>
              <a:ext cx="208" cy="196"/>
            </a:xfrm>
            <a:custGeom>
              <a:avLst/>
              <a:gdLst/>
              <a:ahLst/>
              <a:cxnLst>
                <a:cxn ang="0">
                  <a:pos x="38" y="2"/>
                </a:cxn>
                <a:cxn ang="0">
                  <a:pos x="81" y="25"/>
                </a:cxn>
                <a:cxn ang="0">
                  <a:pos x="68" y="71"/>
                </a:cxn>
                <a:cxn ang="0">
                  <a:pos x="18" y="69"/>
                </a:cxn>
                <a:cxn ang="0">
                  <a:pos x="12" y="17"/>
                </a:cxn>
                <a:cxn ang="0">
                  <a:pos x="38" y="2"/>
                </a:cxn>
              </a:cxnLst>
              <a:rect l="0" t="0" r="r" b="b"/>
              <a:pathLst>
                <a:path w="88" h="83">
                  <a:moveTo>
                    <a:pt x="38" y="2"/>
                  </a:moveTo>
                  <a:cubicBezTo>
                    <a:pt x="55" y="0"/>
                    <a:pt x="73" y="9"/>
                    <a:pt x="81" y="25"/>
                  </a:cubicBezTo>
                  <a:cubicBezTo>
                    <a:pt x="88" y="41"/>
                    <a:pt x="83" y="61"/>
                    <a:pt x="68" y="71"/>
                  </a:cubicBezTo>
                  <a:cubicBezTo>
                    <a:pt x="53" y="80"/>
                    <a:pt x="32" y="83"/>
                    <a:pt x="18" y="69"/>
                  </a:cubicBezTo>
                  <a:cubicBezTo>
                    <a:pt x="5" y="56"/>
                    <a:pt x="0" y="32"/>
                    <a:pt x="12" y="17"/>
                  </a:cubicBezTo>
                  <a:cubicBezTo>
                    <a:pt x="18" y="9"/>
                    <a:pt x="28" y="4"/>
                    <a:pt x="38"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34" name="Freeform 262"/>
            <p:cNvSpPr>
              <a:spLocks/>
            </p:cNvSpPr>
            <p:nvPr/>
          </p:nvSpPr>
          <p:spPr bwMode="auto">
            <a:xfrm>
              <a:off x="-826" y="10363"/>
              <a:ext cx="177" cy="174"/>
            </a:xfrm>
            <a:custGeom>
              <a:avLst/>
              <a:gdLst/>
              <a:ahLst/>
              <a:cxnLst>
                <a:cxn ang="0">
                  <a:pos x="33" y="3"/>
                </a:cxn>
                <a:cxn ang="0">
                  <a:pos x="71" y="26"/>
                </a:cxn>
                <a:cxn ang="0">
                  <a:pos x="50" y="68"/>
                </a:cxn>
                <a:cxn ang="0">
                  <a:pos x="4" y="44"/>
                </a:cxn>
                <a:cxn ang="0">
                  <a:pos x="28" y="4"/>
                </a:cxn>
                <a:cxn ang="0">
                  <a:pos x="33" y="3"/>
                </a:cxn>
              </a:cxnLst>
              <a:rect l="0" t="0" r="r" b="b"/>
              <a:pathLst>
                <a:path w="75" h="74">
                  <a:moveTo>
                    <a:pt x="33" y="3"/>
                  </a:moveTo>
                  <a:cubicBezTo>
                    <a:pt x="50" y="0"/>
                    <a:pt x="67" y="9"/>
                    <a:pt x="71" y="26"/>
                  </a:cubicBezTo>
                  <a:cubicBezTo>
                    <a:pt x="75" y="43"/>
                    <a:pt x="67" y="62"/>
                    <a:pt x="50" y="68"/>
                  </a:cubicBezTo>
                  <a:cubicBezTo>
                    <a:pt x="32" y="74"/>
                    <a:pt x="8" y="64"/>
                    <a:pt x="4" y="44"/>
                  </a:cubicBezTo>
                  <a:cubicBezTo>
                    <a:pt x="0" y="27"/>
                    <a:pt x="11" y="9"/>
                    <a:pt x="28" y="4"/>
                  </a:cubicBezTo>
                  <a:cubicBezTo>
                    <a:pt x="30" y="3"/>
                    <a:pt x="31" y="3"/>
                    <a:pt x="33"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35" name="Freeform 263"/>
            <p:cNvSpPr>
              <a:spLocks/>
            </p:cNvSpPr>
            <p:nvPr/>
          </p:nvSpPr>
          <p:spPr bwMode="auto">
            <a:xfrm>
              <a:off x="7354" y="10367"/>
              <a:ext cx="163" cy="166"/>
            </a:xfrm>
            <a:custGeom>
              <a:avLst/>
              <a:gdLst/>
              <a:ahLst/>
              <a:cxnLst>
                <a:cxn ang="0">
                  <a:pos x="28" y="2"/>
                </a:cxn>
                <a:cxn ang="0">
                  <a:pos x="55" y="6"/>
                </a:cxn>
                <a:cxn ang="0">
                  <a:pos x="66" y="22"/>
                </a:cxn>
                <a:cxn ang="0">
                  <a:pos x="57" y="60"/>
                </a:cxn>
                <a:cxn ang="0">
                  <a:pos x="21" y="65"/>
                </a:cxn>
                <a:cxn ang="0">
                  <a:pos x="3" y="39"/>
                </a:cxn>
                <a:cxn ang="0">
                  <a:pos x="28" y="2"/>
                </a:cxn>
              </a:cxnLst>
              <a:rect l="0" t="0" r="r" b="b"/>
              <a:pathLst>
                <a:path w="69" h="70">
                  <a:moveTo>
                    <a:pt x="28" y="2"/>
                  </a:moveTo>
                  <a:cubicBezTo>
                    <a:pt x="38" y="0"/>
                    <a:pt x="47" y="0"/>
                    <a:pt x="55" y="6"/>
                  </a:cubicBezTo>
                  <a:cubicBezTo>
                    <a:pt x="61" y="10"/>
                    <a:pt x="64" y="16"/>
                    <a:pt x="66" y="22"/>
                  </a:cubicBezTo>
                  <a:cubicBezTo>
                    <a:pt x="69" y="35"/>
                    <a:pt x="67" y="51"/>
                    <a:pt x="57" y="60"/>
                  </a:cubicBezTo>
                  <a:cubicBezTo>
                    <a:pt x="48" y="69"/>
                    <a:pt x="32" y="70"/>
                    <a:pt x="21" y="65"/>
                  </a:cubicBezTo>
                  <a:cubicBezTo>
                    <a:pt x="11" y="60"/>
                    <a:pt x="5" y="50"/>
                    <a:pt x="3" y="39"/>
                  </a:cubicBezTo>
                  <a:cubicBezTo>
                    <a:pt x="0" y="21"/>
                    <a:pt x="10" y="5"/>
                    <a:pt x="28"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36" name="Freeform 264"/>
            <p:cNvSpPr>
              <a:spLocks/>
            </p:cNvSpPr>
            <p:nvPr/>
          </p:nvSpPr>
          <p:spPr bwMode="auto">
            <a:xfrm>
              <a:off x="7800" y="10365"/>
              <a:ext cx="178" cy="163"/>
            </a:xfrm>
            <a:custGeom>
              <a:avLst/>
              <a:gdLst/>
              <a:ahLst/>
              <a:cxnLst>
                <a:cxn ang="0">
                  <a:pos x="33" y="3"/>
                </a:cxn>
                <a:cxn ang="0">
                  <a:pos x="71" y="26"/>
                </a:cxn>
                <a:cxn ang="0">
                  <a:pos x="54" y="64"/>
                </a:cxn>
                <a:cxn ang="0">
                  <a:pos x="15" y="60"/>
                </a:cxn>
                <a:cxn ang="0">
                  <a:pos x="9" y="17"/>
                </a:cxn>
                <a:cxn ang="0">
                  <a:pos x="33" y="3"/>
                </a:cxn>
              </a:cxnLst>
              <a:rect l="0" t="0" r="r" b="b"/>
              <a:pathLst>
                <a:path w="75" h="69">
                  <a:moveTo>
                    <a:pt x="33" y="3"/>
                  </a:moveTo>
                  <a:cubicBezTo>
                    <a:pt x="49" y="0"/>
                    <a:pt x="66" y="10"/>
                    <a:pt x="71" y="26"/>
                  </a:cubicBezTo>
                  <a:cubicBezTo>
                    <a:pt x="75" y="42"/>
                    <a:pt x="69" y="58"/>
                    <a:pt x="54" y="64"/>
                  </a:cubicBezTo>
                  <a:cubicBezTo>
                    <a:pt x="42" y="69"/>
                    <a:pt x="26" y="68"/>
                    <a:pt x="15" y="60"/>
                  </a:cubicBezTo>
                  <a:cubicBezTo>
                    <a:pt x="3" y="50"/>
                    <a:pt x="0" y="30"/>
                    <a:pt x="9" y="17"/>
                  </a:cubicBezTo>
                  <a:cubicBezTo>
                    <a:pt x="15" y="9"/>
                    <a:pt x="23" y="4"/>
                    <a:pt x="33"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37" name="Freeform 265"/>
            <p:cNvSpPr>
              <a:spLocks/>
            </p:cNvSpPr>
            <p:nvPr/>
          </p:nvSpPr>
          <p:spPr bwMode="auto">
            <a:xfrm>
              <a:off x="6650" y="10353"/>
              <a:ext cx="213" cy="184"/>
            </a:xfrm>
            <a:custGeom>
              <a:avLst/>
              <a:gdLst/>
              <a:ahLst/>
              <a:cxnLst>
                <a:cxn ang="0">
                  <a:pos x="39" y="9"/>
                </a:cxn>
                <a:cxn ang="0">
                  <a:pos x="50" y="72"/>
                </a:cxn>
                <a:cxn ang="0">
                  <a:pos x="39" y="9"/>
                </a:cxn>
              </a:cxnLst>
              <a:rect l="0" t="0" r="r" b="b"/>
              <a:pathLst>
                <a:path w="90" h="78">
                  <a:moveTo>
                    <a:pt x="39" y="9"/>
                  </a:moveTo>
                  <a:cubicBezTo>
                    <a:pt x="81" y="0"/>
                    <a:pt x="90" y="66"/>
                    <a:pt x="50" y="72"/>
                  </a:cubicBezTo>
                  <a:cubicBezTo>
                    <a:pt x="8" y="78"/>
                    <a:pt x="0" y="16"/>
                    <a:pt x="39"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38" name="Freeform 266"/>
            <p:cNvSpPr>
              <a:spLocks/>
            </p:cNvSpPr>
            <p:nvPr/>
          </p:nvSpPr>
          <p:spPr bwMode="auto">
            <a:xfrm>
              <a:off x="8051" y="10389"/>
              <a:ext cx="123" cy="118"/>
            </a:xfrm>
            <a:custGeom>
              <a:avLst/>
              <a:gdLst/>
              <a:ahLst/>
              <a:cxnLst>
                <a:cxn ang="0">
                  <a:pos x="25" y="1"/>
                </a:cxn>
                <a:cxn ang="0">
                  <a:pos x="47" y="7"/>
                </a:cxn>
                <a:cxn ang="0">
                  <a:pos x="52" y="26"/>
                </a:cxn>
                <a:cxn ang="0">
                  <a:pos x="30" y="50"/>
                </a:cxn>
                <a:cxn ang="0">
                  <a:pos x="3" y="30"/>
                </a:cxn>
                <a:cxn ang="0">
                  <a:pos x="25" y="1"/>
                </a:cxn>
              </a:cxnLst>
              <a:rect l="0" t="0" r="r" b="b"/>
              <a:pathLst>
                <a:path w="52" h="50">
                  <a:moveTo>
                    <a:pt x="25" y="1"/>
                  </a:moveTo>
                  <a:cubicBezTo>
                    <a:pt x="33" y="0"/>
                    <a:pt x="42" y="1"/>
                    <a:pt x="47" y="7"/>
                  </a:cubicBezTo>
                  <a:cubicBezTo>
                    <a:pt x="51" y="12"/>
                    <a:pt x="52" y="20"/>
                    <a:pt x="52" y="26"/>
                  </a:cubicBezTo>
                  <a:cubicBezTo>
                    <a:pt x="52" y="40"/>
                    <a:pt x="44" y="50"/>
                    <a:pt x="30" y="50"/>
                  </a:cubicBezTo>
                  <a:cubicBezTo>
                    <a:pt x="18" y="50"/>
                    <a:pt x="6" y="42"/>
                    <a:pt x="3" y="30"/>
                  </a:cubicBezTo>
                  <a:cubicBezTo>
                    <a:pt x="0" y="15"/>
                    <a:pt x="11" y="3"/>
                    <a:pt x="25"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939" name="Freeform 267"/>
            <p:cNvSpPr>
              <a:spLocks/>
            </p:cNvSpPr>
            <p:nvPr/>
          </p:nvSpPr>
          <p:spPr bwMode="auto">
            <a:xfrm>
              <a:off x="785" y="10386"/>
              <a:ext cx="127" cy="118"/>
            </a:xfrm>
            <a:custGeom>
              <a:avLst/>
              <a:gdLst/>
              <a:ahLst/>
              <a:cxnLst>
                <a:cxn ang="0">
                  <a:pos x="24" y="3"/>
                </a:cxn>
                <a:cxn ang="0">
                  <a:pos x="52" y="28"/>
                </a:cxn>
                <a:cxn ang="0">
                  <a:pos x="32" y="49"/>
                </a:cxn>
                <a:cxn ang="0">
                  <a:pos x="6" y="36"/>
                </a:cxn>
                <a:cxn ang="0">
                  <a:pos x="24" y="3"/>
                </a:cxn>
              </a:cxnLst>
              <a:rect l="0" t="0" r="r" b="b"/>
              <a:pathLst>
                <a:path w="54" h="50">
                  <a:moveTo>
                    <a:pt x="24" y="3"/>
                  </a:moveTo>
                  <a:cubicBezTo>
                    <a:pt x="40" y="0"/>
                    <a:pt x="54" y="12"/>
                    <a:pt x="52" y="28"/>
                  </a:cubicBezTo>
                  <a:cubicBezTo>
                    <a:pt x="51" y="40"/>
                    <a:pt x="43" y="47"/>
                    <a:pt x="32" y="49"/>
                  </a:cubicBezTo>
                  <a:cubicBezTo>
                    <a:pt x="22" y="50"/>
                    <a:pt x="11" y="46"/>
                    <a:pt x="6" y="36"/>
                  </a:cubicBezTo>
                  <a:cubicBezTo>
                    <a:pt x="0" y="22"/>
                    <a:pt x="9" y="5"/>
                    <a:pt x="24"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40" name="Freeform 268"/>
            <p:cNvSpPr>
              <a:spLocks/>
            </p:cNvSpPr>
            <p:nvPr/>
          </p:nvSpPr>
          <p:spPr bwMode="auto">
            <a:xfrm>
              <a:off x="7607" y="10391"/>
              <a:ext cx="113" cy="113"/>
            </a:xfrm>
            <a:custGeom>
              <a:avLst/>
              <a:gdLst/>
              <a:ahLst/>
              <a:cxnLst>
                <a:cxn ang="0">
                  <a:pos x="19" y="3"/>
                </a:cxn>
                <a:cxn ang="0">
                  <a:pos x="46" y="20"/>
                </a:cxn>
                <a:cxn ang="0">
                  <a:pos x="29" y="47"/>
                </a:cxn>
                <a:cxn ang="0">
                  <a:pos x="2" y="32"/>
                </a:cxn>
                <a:cxn ang="0">
                  <a:pos x="2" y="15"/>
                </a:cxn>
                <a:cxn ang="0">
                  <a:pos x="19" y="3"/>
                </a:cxn>
              </a:cxnLst>
              <a:rect l="0" t="0" r="r" b="b"/>
              <a:pathLst>
                <a:path w="48" h="48">
                  <a:moveTo>
                    <a:pt x="19" y="3"/>
                  </a:moveTo>
                  <a:cubicBezTo>
                    <a:pt x="32" y="0"/>
                    <a:pt x="45" y="6"/>
                    <a:pt x="46" y="20"/>
                  </a:cubicBezTo>
                  <a:cubicBezTo>
                    <a:pt x="48" y="32"/>
                    <a:pt x="42" y="45"/>
                    <a:pt x="29" y="47"/>
                  </a:cubicBezTo>
                  <a:cubicBezTo>
                    <a:pt x="18" y="48"/>
                    <a:pt x="7" y="42"/>
                    <a:pt x="2" y="32"/>
                  </a:cubicBezTo>
                  <a:cubicBezTo>
                    <a:pt x="0" y="27"/>
                    <a:pt x="0" y="21"/>
                    <a:pt x="2" y="15"/>
                  </a:cubicBezTo>
                  <a:cubicBezTo>
                    <a:pt x="5" y="8"/>
                    <a:pt x="12" y="4"/>
                    <a:pt x="19"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41" name="Freeform 269"/>
            <p:cNvSpPr>
              <a:spLocks/>
            </p:cNvSpPr>
            <p:nvPr/>
          </p:nvSpPr>
          <p:spPr bwMode="auto">
            <a:xfrm>
              <a:off x="6256" y="10403"/>
              <a:ext cx="87" cy="85"/>
            </a:xfrm>
            <a:custGeom>
              <a:avLst/>
              <a:gdLst/>
              <a:ahLst/>
              <a:cxnLst>
                <a:cxn ang="0">
                  <a:pos x="14" y="4"/>
                </a:cxn>
                <a:cxn ang="0">
                  <a:pos x="37" y="20"/>
                </a:cxn>
                <a:cxn ang="0">
                  <a:pos x="23" y="34"/>
                </a:cxn>
                <a:cxn ang="0">
                  <a:pos x="5" y="28"/>
                </a:cxn>
                <a:cxn ang="0">
                  <a:pos x="14" y="4"/>
                </a:cxn>
              </a:cxnLst>
              <a:rect l="0" t="0" r="r" b="b"/>
              <a:pathLst>
                <a:path w="37" h="36">
                  <a:moveTo>
                    <a:pt x="14" y="4"/>
                  </a:moveTo>
                  <a:cubicBezTo>
                    <a:pt x="25" y="0"/>
                    <a:pt x="37" y="7"/>
                    <a:pt x="37" y="20"/>
                  </a:cubicBezTo>
                  <a:cubicBezTo>
                    <a:pt x="36" y="28"/>
                    <a:pt x="31" y="33"/>
                    <a:pt x="23" y="34"/>
                  </a:cubicBezTo>
                  <a:cubicBezTo>
                    <a:pt x="16" y="36"/>
                    <a:pt x="8" y="35"/>
                    <a:pt x="5" y="28"/>
                  </a:cubicBezTo>
                  <a:cubicBezTo>
                    <a:pt x="0" y="19"/>
                    <a:pt x="4" y="7"/>
                    <a:pt x="14"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42" name="Freeform 270"/>
            <p:cNvSpPr>
              <a:spLocks/>
            </p:cNvSpPr>
            <p:nvPr/>
          </p:nvSpPr>
          <p:spPr bwMode="auto">
            <a:xfrm>
              <a:off x="8304" y="10410"/>
              <a:ext cx="75" cy="66"/>
            </a:xfrm>
            <a:custGeom>
              <a:avLst/>
              <a:gdLst/>
              <a:ahLst/>
              <a:cxnLst>
                <a:cxn ang="0">
                  <a:pos x="14" y="5"/>
                </a:cxn>
                <a:cxn ang="0">
                  <a:pos x="17" y="28"/>
                </a:cxn>
                <a:cxn ang="0">
                  <a:pos x="14" y="5"/>
                </a:cxn>
              </a:cxnLst>
              <a:rect l="0" t="0" r="r" b="b"/>
              <a:pathLst>
                <a:path w="32" h="28">
                  <a:moveTo>
                    <a:pt x="14" y="5"/>
                  </a:moveTo>
                  <a:cubicBezTo>
                    <a:pt x="32" y="0"/>
                    <a:pt x="32" y="28"/>
                    <a:pt x="17" y="28"/>
                  </a:cubicBezTo>
                  <a:cubicBezTo>
                    <a:pt x="4" y="28"/>
                    <a:pt x="0" y="9"/>
                    <a:pt x="14"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43" name="Freeform 271"/>
            <p:cNvSpPr>
              <a:spLocks/>
            </p:cNvSpPr>
            <p:nvPr/>
          </p:nvSpPr>
          <p:spPr bwMode="auto">
            <a:xfrm>
              <a:off x="2608" y="10422"/>
              <a:ext cx="83" cy="78"/>
            </a:xfrm>
            <a:custGeom>
              <a:avLst/>
              <a:gdLst/>
              <a:ahLst/>
              <a:cxnLst>
                <a:cxn ang="0">
                  <a:pos x="21" y="3"/>
                </a:cxn>
                <a:cxn ang="0">
                  <a:pos x="33" y="10"/>
                </a:cxn>
                <a:cxn ang="0">
                  <a:pos x="21" y="3"/>
                </a:cxn>
              </a:cxnLst>
              <a:rect l="0" t="0" r="r" b="b"/>
              <a:pathLst>
                <a:path w="35" h="33">
                  <a:moveTo>
                    <a:pt x="21" y="3"/>
                  </a:moveTo>
                  <a:cubicBezTo>
                    <a:pt x="30" y="0"/>
                    <a:pt x="33" y="5"/>
                    <a:pt x="33" y="10"/>
                  </a:cubicBezTo>
                  <a:cubicBezTo>
                    <a:pt x="35" y="33"/>
                    <a:pt x="0" y="11"/>
                    <a:pt x="21" y="3"/>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44" name="Freeform 272"/>
            <p:cNvSpPr>
              <a:spLocks/>
            </p:cNvSpPr>
            <p:nvPr/>
          </p:nvSpPr>
          <p:spPr bwMode="auto">
            <a:xfrm>
              <a:off x="4463" y="10422"/>
              <a:ext cx="49" cy="47"/>
            </a:xfrm>
            <a:custGeom>
              <a:avLst/>
              <a:gdLst/>
              <a:ahLst/>
              <a:cxnLst>
                <a:cxn ang="0">
                  <a:pos x="9" y="4"/>
                </a:cxn>
                <a:cxn ang="0">
                  <a:pos x="12" y="19"/>
                </a:cxn>
                <a:cxn ang="0">
                  <a:pos x="9" y="4"/>
                </a:cxn>
              </a:cxnLst>
              <a:rect l="0" t="0" r="r" b="b"/>
              <a:pathLst>
                <a:path w="21" h="20">
                  <a:moveTo>
                    <a:pt x="9" y="4"/>
                  </a:moveTo>
                  <a:cubicBezTo>
                    <a:pt x="20" y="0"/>
                    <a:pt x="21" y="19"/>
                    <a:pt x="12" y="19"/>
                  </a:cubicBezTo>
                  <a:cubicBezTo>
                    <a:pt x="3" y="20"/>
                    <a:pt x="0" y="7"/>
                    <a:pt x="9" y="4"/>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45" name="Freeform 273"/>
            <p:cNvSpPr>
              <a:spLocks/>
            </p:cNvSpPr>
            <p:nvPr/>
          </p:nvSpPr>
          <p:spPr bwMode="auto">
            <a:xfrm>
              <a:off x="7772" y="10556"/>
              <a:ext cx="473" cy="237"/>
            </a:xfrm>
            <a:custGeom>
              <a:avLst/>
              <a:gdLst/>
              <a:ahLst/>
              <a:cxnLst>
                <a:cxn ang="0">
                  <a:pos x="138" y="2"/>
                </a:cxn>
                <a:cxn ang="0">
                  <a:pos x="168" y="5"/>
                </a:cxn>
                <a:cxn ang="0">
                  <a:pos x="186" y="20"/>
                </a:cxn>
                <a:cxn ang="0">
                  <a:pos x="191" y="73"/>
                </a:cxn>
                <a:cxn ang="0">
                  <a:pos x="144" y="100"/>
                </a:cxn>
                <a:cxn ang="0">
                  <a:pos x="117" y="91"/>
                </a:cxn>
                <a:cxn ang="0">
                  <a:pos x="104" y="78"/>
                </a:cxn>
                <a:cxn ang="0">
                  <a:pos x="98" y="62"/>
                </a:cxn>
                <a:cxn ang="0">
                  <a:pos x="95" y="64"/>
                </a:cxn>
                <a:cxn ang="0">
                  <a:pos x="91" y="74"/>
                </a:cxn>
                <a:cxn ang="0">
                  <a:pos x="59" y="95"/>
                </a:cxn>
                <a:cxn ang="0">
                  <a:pos x="3" y="48"/>
                </a:cxn>
                <a:cxn ang="0">
                  <a:pos x="32" y="7"/>
                </a:cxn>
                <a:cxn ang="0">
                  <a:pos x="60" y="3"/>
                </a:cxn>
                <a:cxn ang="0">
                  <a:pos x="82" y="15"/>
                </a:cxn>
                <a:cxn ang="0">
                  <a:pos x="93" y="31"/>
                </a:cxn>
                <a:cxn ang="0">
                  <a:pos x="95" y="38"/>
                </a:cxn>
                <a:cxn ang="0">
                  <a:pos x="99" y="35"/>
                </a:cxn>
                <a:cxn ang="0">
                  <a:pos x="106" y="19"/>
                </a:cxn>
                <a:cxn ang="0">
                  <a:pos x="123" y="6"/>
                </a:cxn>
                <a:cxn ang="0">
                  <a:pos x="130" y="2"/>
                </a:cxn>
                <a:cxn ang="0">
                  <a:pos x="138" y="2"/>
                </a:cxn>
              </a:cxnLst>
              <a:rect l="0" t="0" r="r" b="b"/>
              <a:pathLst>
                <a:path w="200" h="100">
                  <a:moveTo>
                    <a:pt x="138" y="2"/>
                  </a:moveTo>
                  <a:cubicBezTo>
                    <a:pt x="148" y="1"/>
                    <a:pt x="158" y="0"/>
                    <a:pt x="168" y="5"/>
                  </a:cubicBezTo>
                  <a:cubicBezTo>
                    <a:pt x="175" y="8"/>
                    <a:pt x="181" y="14"/>
                    <a:pt x="186" y="20"/>
                  </a:cubicBezTo>
                  <a:cubicBezTo>
                    <a:pt x="197" y="35"/>
                    <a:pt x="200" y="56"/>
                    <a:pt x="191" y="73"/>
                  </a:cubicBezTo>
                  <a:cubicBezTo>
                    <a:pt x="182" y="90"/>
                    <a:pt x="163" y="100"/>
                    <a:pt x="144" y="100"/>
                  </a:cubicBezTo>
                  <a:cubicBezTo>
                    <a:pt x="134" y="100"/>
                    <a:pt x="125" y="96"/>
                    <a:pt x="117" y="91"/>
                  </a:cubicBezTo>
                  <a:cubicBezTo>
                    <a:pt x="111" y="87"/>
                    <a:pt x="107" y="84"/>
                    <a:pt x="104" y="78"/>
                  </a:cubicBezTo>
                  <a:cubicBezTo>
                    <a:pt x="103" y="73"/>
                    <a:pt x="101" y="66"/>
                    <a:pt x="98" y="62"/>
                  </a:cubicBezTo>
                  <a:cubicBezTo>
                    <a:pt x="96" y="60"/>
                    <a:pt x="95" y="62"/>
                    <a:pt x="95" y="64"/>
                  </a:cubicBezTo>
                  <a:cubicBezTo>
                    <a:pt x="94" y="67"/>
                    <a:pt x="93" y="71"/>
                    <a:pt x="91" y="74"/>
                  </a:cubicBezTo>
                  <a:cubicBezTo>
                    <a:pt x="87" y="86"/>
                    <a:pt x="71" y="93"/>
                    <a:pt x="59" y="95"/>
                  </a:cubicBezTo>
                  <a:cubicBezTo>
                    <a:pt x="31" y="99"/>
                    <a:pt x="0" y="79"/>
                    <a:pt x="3" y="48"/>
                  </a:cubicBezTo>
                  <a:cubicBezTo>
                    <a:pt x="4" y="30"/>
                    <a:pt x="16" y="14"/>
                    <a:pt x="32" y="7"/>
                  </a:cubicBezTo>
                  <a:cubicBezTo>
                    <a:pt x="41" y="3"/>
                    <a:pt x="50" y="1"/>
                    <a:pt x="60" y="3"/>
                  </a:cubicBezTo>
                  <a:cubicBezTo>
                    <a:pt x="69" y="5"/>
                    <a:pt x="75" y="9"/>
                    <a:pt x="82" y="15"/>
                  </a:cubicBezTo>
                  <a:cubicBezTo>
                    <a:pt x="87" y="20"/>
                    <a:pt x="91" y="24"/>
                    <a:pt x="93" y="31"/>
                  </a:cubicBezTo>
                  <a:cubicBezTo>
                    <a:pt x="94" y="33"/>
                    <a:pt x="94" y="36"/>
                    <a:pt x="95" y="38"/>
                  </a:cubicBezTo>
                  <a:cubicBezTo>
                    <a:pt x="96" y="40"/>
                    <a:pt x="99" y="35"/>
                    <a:pt x="99" y="35"/>
                  </a:cubicBezTo>
                  <a:cubicBezTo>
                    <a:pt x="102" y="30"/>
                    <a:pt x="103" y="23"/>
                    <a:pt x="106" y="19"/>
                  </a:cubicBezTo>
                  <a:cubicBezTo>
                    <a:pt x="110" y="13"/>
                    <a:pt x="117" y="9"/>
                    <a:pt x="123" y="6"/>
                  </a:cubicBezTo>
                  <a:cubicBezTo>
                    <a:pt x="125" y="4"/>
                    <a:pt x="127" y="3"/>
                    <a:pt x="130" y="2"/>
                  </a:cubicBezTo>
                  <a:cubicBezTo>
                    <a:pt x="132" y="1"/>
                    <a:pt x="135" y="2"/>
                    <a:pt x="138"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46" name="Freeform 274"/>
            <p:cNvSpPr>
              <a:spLocks/>
            </p:cNvSpPr>
            <p:nvPr/>
          </p:nvSpPr>
          <p:spPr bwMode="auto">
            <a:xfrm>
              <a:off x="6652" y="10575"/>
              <a:ext cx="204" cy="215"/>
            </a:xfrm>
            <a:custGeom>
              <a:avLst/>
              <a:gdLst/>
              <a:ahLst/>
              <a:cxnLst>
                <a:cxn ang="0">
                  <a:pos x="38" y="2"/>
                </a:cxn>
                <a:cxn ang="0">
                  <a:pos x="66" y="6"/>
                </a:cxn>
                <a:cxn ang="0">
                  <a:pos x="79" y="21"/>
                </a:cxn>
                <a:cxn ang="0">
                  <a:pos x="81" y="60"/>
                </a:cxn>
                <a:cxn ang="0">
                  <a:pos x="7" y="62"/>
                </a:cxn>
                <a:cxn ang="0">
                  <a:pos x="5" y="25"/>
                </a:cxn>
                <a:cxn ang="0">
                  <a:pos x="38" y="2"/>
                </a:cxn>
              </a:cxnLst>
              <a:rect l="0" t="0" r="r" b="b"/>
              <a:pathLst>
                <a:path w="86" h="91">
                  <a:moveTo>
                    <a:pt x="38" y="2"/>
                  </a:moveTo>
                  <a:cubicBezTo>
                    <a:pt x="48" y="1"/>
                    <a:pt x="57" y="0"/>
                    <a:pt x="66" y="6"/>
                  </a:cubicBezTo>
                  <a:cubicBezTo>
                    <a:pt x="71" y="9"/>
                    <a:pt x="76" y="15"/>
                    <a:pt x="79" y="21"/>
                  </a:cubicBezTo>
                  <a:cubicBezTo>
                    <a:pt x="85" y="33"/>
                    <a:pt x="86" y="48"/>
                    <a:pt x="81" y="60"/>
                  </a:cubicBezTo>
                  <a:cubicBezTo>
                    <a:pt x="69" y="91"/>
                    <a:pt x="22" y="90"/>
                    <a:pt x="7" y="62"/>
                  </a:cubicBezTo>
                  <a:cubicBezTo>
                    <a:pt x="0" y="51"/>
                    <a:pt x="0" y="36"/>
                    <a:pt x="5" y="25"/>
                  </a:cubicBezTo>
                  <a:cubicBezTo>
                    <a:pt x="11" y="12"/>
                    <a:pt x="25" y="4"/>
                    <a:pt x="38"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47" name="Freeform 275"/>
            <p:cNvSpPr>
              <a:spLocks/>
            </p:cNvSpPr>
            <p:nvPr/>
          </p:nvSpPr>
          <p:spPr bwMode="auto">
            <a:xfrm>
              <a:off x="8245" y="10573"/>
              <a:ext cx="203" cy="203"/>
            </a:xfrm>
            <a:custGeom>
              <a:avLst/>
              <a:gdLst/>
              <a:ahLst/>
              <a:cxnLst>
                <a:cxn ang="0">
                  <a:pos x="32" y="4"/>
                </a:cxn>
                <a:cxn ang="0">
                  <a:pos x="79" y="25"/>
                </a:cxn>
                <a:cxn ang="0">
                  <a:pos x="73" y="71"/>
                </a:cxn>
                <a:cxn ang="0">
                  <a:pos x="29" y="82"/>
                </a:cxn>
                <a:cxn ang="0">
                  <a:pos x="1" y="39"/>
                </a:cxn>
                <a:cxn ang="0">
                  <a:pos x="32" y="4"/>
                </a:cxn>
              </a:cxnLst>
              <a:rect l="0" t="0" r="r" b="b"/>
              <a:pathLst>
                <a:path w="86" h="86">
                  <a:moveTo>
                    <a:pt x="32" y="4"/>
                  </a:moveTo>
                  <a:cubicBezTo>
                    <a:pt x="50" y="0"/>
                    <a:pt x="71" y="8"/>
                    <a:pt x="79" y="25"/>
                  </a:cubicBezTo>
                  <a:cubicBezTo>
                    <a:pt x="86" y="39"/>
                    <a:pt x="84" y="59"/>
                    <a:pt x="73" y="71"/>
                  </a:cubicBezTo>
                  <a:cubicBezTo>
                    <a:pt x="62" y="83"/>
                    <a:pt x="44" y="86"/>
                    <a:pt x="29" y="82"/>
                  </a:cubicBezTo>
                  <a:cubicBezTo>
                    <a:pt x="11" y="77"/>
                    <a:pt x="0" y="57"/>
                    <a:pt x="1" y="39"/>
                  </a:cubicBezTo>
                  <a:cubicBezTo>
                    <a:pt x="2" y="22"/>
                    <a:pt x="16" y="8"/>
                    <a:pt x="32"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48" name="Freeform 276"/>
            <p:cNvSpPr>
              <a:spLocks/>
            </p:cNvSpPr>
            <p:nvPr/>
          </p:nvSpPr>
          <p:spPr bwMode="auto">
            <a:xfrm>
              <a:off x="6884" y="10585"/>
              <a:ext cx="196" cy="186"/>
            </a:xfrm>
            <a:custGeom>
              <a:avLst/>
              <a:gdLst/>
              <a:ahLst/>
              <a:cxnLst>
                <a:cxn ang="0">
                  <a:pos x="37" y="2"/>
                </a:cxn>
                <a:cxn ang="0">
                  <a:pos x="80" y="30"/>
                </a:cxn>
                <a:cxn ang="0">
                  <a:pos x="61" y="71"/>
                </a:cxn>
                <a:cxn ang="0">
                  <a:pos x="16" y="66"/>
                </a:cxn>
                <a:cxn ang="0">
                  <a:pos x="12" y="16"/>
                </a:cxn>
                <a:cxn ang="0">
                  <a:pos x="37" y="2"/>
                </a:cxn>
              </a:cxnLst>
              <a:rect l="0" t="0" r="r" b="b"/>
              <a:pathLst>
                <a:path w="83" h="79">
                  <a:moveTo>
                    <a:pt x="37" y="2"/>
                  </a:moveTo>
                  <a:cubicBezTo>
                    <a:pt x="56" y="0"/>
                    <a:pt x="76" y="11"/>
                    <a:pt x="80" y="30"/>
                  </a:cubicBezTo>
                  <a:cubicBezTo>
                    <a:pt x="83" y="47"/>
                    <a:pt x="76" y="63"/>
                    <a:pt x="61" y="71"/>
                  </a:cubicBezTo>
                  <a:cubicBezTo>
                    <a:pt x="46" y="79"/>
                    <a:pt x="28" y="78"/>
                    <a:pt x="16" y="66"/>
                  </a:cubicBezTo>
                  <a:cubicBezTo>
                    <a:pt x="4" y="53"/>
                    <a:pt x="0" y="31"/>
                    <a:pt x="12" y="16"/>
                  </a:cubicBezTo>
                  <a:cubicBezTo>
                    <a:pt x="18" y="8"/>
                    <a:pt x="27" y="3"/>
                    <a:pt x="3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49" name="Freeform 277"/>
            <p:cNvSpPr>
              <a:spLocks/>
            </p:cNvSpPr>
            <p:nvPr/>
          </p:nvSpPr>
          <p:spPr bwMode="auto">
            <a:xfrm>
              <a:off x="2812" y="10596"/>
              <a:ext cx="156" cy="156"/>
            </a:xfrm>
            <a:custGeom>
              <a:avLst/>
              <a:gdLst/>
              <a:ahLst/>
              <a:cxnLst>
                <a:cxn ang="0">
                  <a:pos x="31" y="2"/>
                </a:cxn>
                <a:cxn ang="0">
                  <a:pos x="66" y="33"/>
                </a:cxn>
                <a:cxn ang="0">
                  <a:pos x="48" y="61"/>
                </a:cxn>
                <a:cxn ang="0">
                  <a:pos x="16" y="59"/>
                </a:cxn>
                <a:cxn ang="0">
                  <a:pos x="3" y="24"/>
                </a:cxn>
                <a:cxn ang="0">
                  <a:pos x="31" y="2"/>
                </a:cxn>
              </a:cxnLst>
              <a:rect l="0" t="0" r="r" b="b"/>
              <a:pathLst>
                <a:path w="66" h="66">
                  <a:moveTo>
                    <a:pt x="31" y="2"/>
                  </a:moveTo>
                  <a:cubicBezTo>
                    <a:pt x="49" y="0"/>
                    <a:pt x="66" y="14"/>
                    <a:pt x="66" y="33"/>
                  </a:cubicBezTo>
                  <a:cubicBezTo>
                    <a:pt x="66" y="45"/>
                    <a:pt x="60" y="56"/>
                    <a:pt x="48" y="61"/>
                  </a:cubicBezTo>
                  <a:cubicBezTo>
                    <a:pt x="38" y="66"/>
                    <a:pt x="26" y="65"/>
                    <a:pt x="16" y="59"/>
                  </a:cubicBezTo>
                  <a:cubicBezTo>
                    <a:pt x="5" y="52"/>
                    <a:pt x="0" y="37"/>
                    <a:pt x="3" y="24"/>
                  </a:cubicBezTo>
                  <a:cubicBezTo>
                    <a:pt x="7" y="11"/>
                    <a:pt x="18" y="4"/>
                    <a:pt x="31"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50" name="Freeform 278"/>
            <p:cNvSpPr>
              <a:spLocks/>
            </p:cNvSpPr>
            <p:nvPr/>
          </p:nvSpPr>
          <p:spPr bwMode="auto">
            <a:xfrm>
              <a:off x="-819" y="10604"/>
              <a:ext cx="156" cy="148"/>
            </a:xfrm>
            <a:custGeom>
              <a:avLst/>
              <a:gdLst/>
              <a:ahLst/>
              <a:cxnLst>
                <a:cxn ang="0">
                  <a:pos x="31" y="1"/>
                </a:cxn>
                <a:cxn ang="0">
                  <a:pos x="57" y="9"/>
                </a:cxn>
                <a:cxn ang="0">
                  <a:pos x="66" y="31"/>
                </a:cxn>
                <a:cxn ang="0">
                  <a:pos x="38" y="60"/>
                </a:cxn>
                <a:cxn ang="0">
                  <a:pos x="5" y="36"/>
                </a:cxn>
                <a:cxn ang="0">
                  <a:pos x="31" y="1"/>
                </a:cxn>
              </a:cxnLst>
              <a:rect l="0" t="0" r="r" b="b"/>
              <a:pathLst>
                <a:path w="66" h="63">
                  <a:moveTo>
                    <a:pt x="31" y="1"/>
                  </a:moveTo>
                  <a:cubicBezTo>
                    <a:pt x="41" y="0"/>
                    <a:pt x="50" y="3"/>
                    <a:pt x="57" y="9"/>
                  </a:cubicBezTo>
                  <a:cubicBezTo>
                    <a:pt x="63" y="15"/>
                    <a:pt x="66" y="24"/>
                    <a:pt x="66" y="31"/>
                  </a:cubicBezTo>
                  <a:cubicBezTo>
                    <a:pt x="65" y="46"/>
                    <a:pt x="53" y="59"/>
                    <a:pt x="38" y="60"/>
                  </a:cubicBezTo>
                  <a:cubicBezTo>
                    <a:pt x="22" y="63"/>
                    <a:pt x="8" y="51"/>
                    <a:pt x="5" y="36"/>
                  </a:cubicBezTo>
                  <a:cubicBezTo>
                    <a:pt x="0" y="17"/>
                    <a:pt x="13" y="3"/>
                    <a:pt x="31"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951" name="Freeform 279"/>
            <p:cNvSpPr>
              <a:spLocks/>
            </p:cNvSpPr>
            <p:nvPr/>
          </p:nvSpPr>
          <p:spPr bwMode="auto">
            <a:xfrm>
              <a:off x="988" y="10599"/>
              <a:ext cx="175" cy="144"/>
            </a:xfrm>
            <a:custGeom>
              <a:avLst/>
              <a:gdLst/>
              <a:ahLst/>
              <a:cxnLst>
                <a:cxn ang="0">
                  <a:pos x="35" y="5"/>
                </a:cxn>
                <a:cxn ang="0">
                  <a:pos x="39" y="60"/>
                </a:cxn>
                <a:cxn ang="0">
                  <a:pos x="35" y="5"/>
                </a:cxn>
              </a:cxnLst>
              <a:rect l="0" t="0" r="r" b="b"/>
              <a:pathLst>
                <a:path w="74" h="61">
                  <a:moveTo>
                    <a:pt x="35" y="5"/>
                  </a:moveTo>
                  <a:cubicBezTo>
                    <a:pt x="74" y="0"/>
                    <a:pt x="74" y="60"/>
                    <a:pt x="39" y="60"/>
                  </a:cubicBezTo>
                  <a:cubicBezTo>
                    <a:pt x="5" y="61"/>
                    <a:pt x="0" y="10"/>
                    <a:pt x="35"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52" name="Freeform 280"/>
            <p:cNvSpPr>
              <a:spLocks/>
            </p:cNvSpPr>
            <p:nvPr/>
          </p:nvSpPr>
          <p:spPr bwMode="auto">
            <a:xfrm>
              <a:off x="7123" y="10594"/>
              <a:ext cx="174" cy="149"/>
            </a:xfrm>
            <a:custGeom>
              <a:avLst/>
              <a:gdLst/>
              <a:ahLst/>
              <a:cxnLst>
                <a:cxn ang="0">
                  <a:pos x="33" y="7"/>
                </a:cxn>
                <a:cxn ang="0">
                  <a:pos x="38" y="62"/>
                </a:cxn>
                <a:cxn ang="0">
                  <a:pos x="33" y="7"/>
                </a:cxn>
              </a:cxnLst>
              <a:rect l="0" t="0" r="r" b="b"/>
              <a:pathLst>
                <a:path w="74" h="63">
                  <a:moveTo>
                    <a:pt x="33" y="7"/>
                  </a:moveTo>
                  <a:cubicBezTo>
                    <a:pt x="73" y="0"/>
                    <a:pt x="74" y="62"/>
                    <a:pt x="38" y="62"/>
                  </a:cubicBezTo>
                  <a:cubicBezTo>
                    <a:pt x="4" y="63"/>
                    <a:pt x="0" y="13"/>
                    <a:pt x="33"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53" name="Freeform 281"/>
            <p:cNvSpPr>
              <a:spLocks/>
            </p:cNvSpPr>
            <p:nvPr/>
          </p:nvSpPr>
          <p:spPr bwMode="auto">
            <a:xfrm>
              <a:off x="6461" y="10611"/>
              <a:ext cx="130" cy="120"/>
            </a:xfrm>
            <a:custGeom>
              <a:avLst/>
              <a:gdLst/>
              <a:ahLst/>
              <a:cxnLst>
                <a:cxn ang="0">
                  <a:pos x="22" y="4"/>
                </a:cxn>
                <a:cxn ang="0">
                  <a:pos x="54" y="29"/>
                </a:cxn>
                <a:cxn ang="0">
                  <a:pos x="32" y="50"/>
                </a:cxn>
                <a:cxn ang="0">
                  <a:pos x="6" y="38"/>
                </a:cxn>
                <a:cxn ang="0">
                  <a:pos x="22" y="4"/>
                </a:cxn>
              </a:cxnLst>
              <a:rect l="0" t="0" r="r" b="b"/>
              <a:pathLst>
                <a:path w="55" h="51">
                  <a:moveTo>
                    <a:pt x="22" y="4"/>
                  </a:moveTo>
                  <a:cubicBezTo>
                    <a:pt x="38" y="0"/>
                    <a:pt x="55" y="12"/>
                    <a:pt x="54" y="29"/>
                  </a:cubicBezTo>
                  <a:cubicBezTo>
                    <a:pt x="53" y="41"/>
                    <a:pt x="44" y="49"/>
                    <a:pt x="32" y="50"/>
                  </a:cubicBezTo>
                  <a:cubicBezTo>
                    <a:pt x="22" y="51"/>
                    <a:pt x="11" y="47"/>
                    <a:pt x="6" y="38"/>
                  </a:cubicBezTo>
                  <a:cubicBezTo>
                    <a:pt x="0" y="24"/>
                    <a:pt x="7" y="8"/>
                    <a:pt x="22"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54" name="Freeform 282"/>
            <p:cNvSpPr>
              <a:spLocks/>
            </p:cNvSpPr>
            <p:nvPr/>
          </p:nvSpPr>
          <p:spPr bwMode="auto">
            <a:xfrm>
              <a:off x="7375" y="10613"/>
              <a:ext cx="121" cy="128"/>
            </a:xfrm>
            <a:custGeom>
              <a:avLst/>
              <a:gdLst/>
              <a:ahLst/>
              <a:cxnLst>
                <a:cxn ang="0">
                  <a:pos x="18" y="3"/>
                </a:cxn>
                <a:cxn ang="0">
                  <a:pos x="48" y="17"/>
                </a:cxn>
                <a:cxn ang="0">
                  <a:pos x="41" y="45"/>
                </a:cxn>
                <a:cxn ang="0">
                  <a:pos x="9" y="44"/>
                </a:cxn>
                <a:cxn ang="0">
                  <a:pos x="1" y="21"/>
                </a:cxn>
                <a:cxn ang="0">
                  <a:pos x="18" y="3"/>
                </a:cxn>
              </a:cxnLst>
              <a:rect l="0" t="0" r="r" b="b"/>
              <a:pathLst>
                <a:path w="51" h="54">
                  <a:moveTo>
                    <a:pt x="18" y="3"/>
                  </a:moveTo>
                  <a:cubicBezTo>
                    <a:pt x="31" y="0"/>
                    <a:pt x="44" y="4"/>
                    <a:pt x="48" y="17"/>
                  </a:cubicBezTo>
                  <a:cubicBezTo>
                    <a:pt x="51" y="26"/>
                    <a:pt x="49" y="38"/>
                    <a:pt x="41" y="45"/>
                  </a:cubicBezTo>
                  <a:cubicBezTo>
                    <a:pt x="32" y="54"/>
                    <a:pt x="18" y="52"/>
                    <a:pt x="9" y="44"/>
                  </a:cubicBezTo>
                  <a:cubicBezTo>
                    <a:pt x="3" y="38"/>
                    <a:pt x="0" y="30"/>
                    <a:pt x="1" y="21"/>
                  </a:cubicBezTo>
                  <a:cubicBezTo>
                    <a:pt x="2" y="13"/>
                    <a:pt x="10" y="6"/>
                    <a:pt x="18"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55" name="Freeform 283"/>
            <p:cNvSpPr>
              <a:spLocks/>
            </p:cNvSpPr>
            <p:nvPr/>
          </p:nvSpPr>
          <p:spPr bwMode="auto">
            <a:xfrm>
              <a:off x="4210" y="10625"/>
              <a:ext cx="106" cy="104"/>
            </a:xfrm>
            <a:custGeom>
              <a:avLst/>
              <a:gdLst/>
              <a:ahLst/>
              <a:cxnLst>
                <a:cxn ang="0">
                  <a:pos x="21" y="0"/>
                </a:cxn>
                <a:cxn ang="0">
                  <a:pos x="36" y="5"/>
                </a:cxn>
                <a:cxn ang="0">
                  <a:pos x="43" y="17"/>
                </a:cxn>
                <a:cxn ang="0">
                  <a:pos x="40" y="35"/>
                </a:cxn>
                <a:cxn ang="0">
                  <a:pos x="23" y="43"/>
                </a:cxn>
                <a:cxn ang="0">
                  <a:pos x="7" y="38"/>
                </a:cxn>
                <a:cxn ang="0">
                  <a:pos x="1" y="24"/>
                </a:cxn>
                <a:cxn ang="0">
                  <a:pos x="3" y="8"/>
                </a:cxn>
                <a:cxn ang="0">
                  <a:pos x="21" y="0"/>
                </a:cxn>
              </a:cxnLst>
              <a:rect l="0" t="0" r="r" b="b"/>
              <a:pathLst>
                <a:path w="45" h="44">
                  <a:moveTo>
                    <a:pt x="21" y="0"/>
                  </a:moveTo>
                  <a:cubicBezTo>
                    <a:pt x="26" y="0"/>
                    <a:pt x="32" y="0"/>
                    <a:pt x="36" y="5"/>
                  </a:cubicBezTo>
                  <a:cubicBezTo>
                    <a:pt x="39" y="8"/>
                    <a:pt x="42" y="12"/>
                    <a:pt x="43" y="17"/>
                  </a:cubicBezTo>
                  <a:cubicBezTo>
                    <a:pt x="45" y="23"/>
                    <a:pt x="45" y="30"/>
                    <a:pt x="40" y="35"/>
                  </a:cubicBezTo>
                  <a:cubicBezTo>
                    <a:pt x="36" y="40"/>
                    <a:pt x="29" y="42"/>
                    <a:pt x="23" y="43"/>
                  </a:cubicBezTo>
                  <a:cubicBezTo>
                    <a:pt x="18" y="44"/>
                    <a:pt x="11" y="43"/>
                    <a:pt x="7" y="38"/>
                  </a:cubicBezTo>
                  <a:cubicBezTo>
                    <a:pt x="4" y="34"/>
                    <a:pt x="2" y="29"/>
                    <a:pt x="1" y="24"/>
                  </a:cubicBezTo>
                  <a:cubicBezTo>
                    <a:pt x="0" y="19"/>
                    <a:pt x="0" y="13"/>
                    <a:pt x="3" y="8"/>
                  </a:cubicBezTo>
                  <a:cubicBezTo>
                    <a:pt x="7" y="2"/>
                    <a:pt x="14" y="1"/>
                    <a:pt x="21" y="0"/>
                  </a:cubicBezTo>
                </a:path>
              </a:pathLst>
            </a:custGeom>
            <a:grpFill/>
            <a:ln w="9525" cap="flat" cmpd="sng">
              <a:noFill/>
              <a:prstDash val="solid"/>
              <a:round/>
              <a:headEnd type="none" w="med" len="med"/>
              <a:tailEnd type="none" w="med" len="med"/>
            </a:ln>
            <a:effectLst/>
          </p:spPr>
          <p:txBody>
            <a:bodyPr/>
            <a:lstStyle/>
            <a:p>
              <a:endParaRPr lang="en-US"/>
            </a:p>
          </p:txBody>
        </p:sp>
        <p:sp>
          <p:nvSpPr>
            <p:cNvPr id="284956" name="Freeform 284"/>
            <p:cNvSpPr>
              <a:spLocks/>
            </p:cNvSpPr>
            <p:nvPr/>
          </p:nvSpPr>
          <p:spPr bwMode="auto">
            <a:xfrm>
              <a:off x="7586" y="10615"/>
              <a:ext cx="151" cy="111"/>
            </a:xfrm>
            <a:custGeom>
              <a:avLst/>
              <a:gdLst/>
              <a:ahLst/>
              <a:cxnLst>
                <a:cxn ang="0">
                  <a:pos x="29" y="4"/>
                </a:cxn>
                <a:cxn ang="0">
                  <a:pos x="33" y="47"/>
                </a:cxn>
                <a:cxn ang="0">
                  <a:pos x="29" y="4"/>
                </a:cxn>
              </a:cxnLst>
              <a:rect l="0" t="0" r="r" b="b"/>
              <a:pathLst>
                <a:path w="64" h="47">
                  <a:moveTo>
                    <a:pt x="29" y="4"/>
                  </a:moveTo>
                  <a:cubicBezTo>
                    <a:pt x="62" y="0"/>
                    <a:pt x="64" y="47"/>
                    <a:pt x="33" y="47"/>
                  </a:cubicBezTo>
                  <a:cubicBezTo>
                    <a:pt x="9" y="47"/>
                    <a:pt x="0" y="8"/>
                    <a:pt x="29" y="4"/>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57" name="Freeform 285"/>
            <p:cNvSpPr>
              <a:spLocks/>
            </p:cNvSpPr>
            <p:nvPr/>
          </p:nvSpPr>
          <p:spPr bwMode="auto">
            <a:xfrm>
              <a:off x="8545" y="10622"/>
              <a:ext cx="80" cy="102"/>
            </a:xfrm>
            <a:custGeom>
              <a:avLst/>
              <a:gdLst/>
              <a:ahLst/>
              <a:cxnLst>
                <a:cxn ang="0">
                  <a:pos x="10" y="10"/>
                </a:cxn>
                <a:cxn ang="0">
                  <a:pos x="10" y="35"/>
                </a:cxn>
                <a:cxn ang="0">
                  <a:pos x="10" y="10"/>
                </a:cxn>
              </a:cxnLst>
              <a:rect l="0" t="0" r="r" b="b"/>
              <a:pathLst>
                <a:path w="34" h="43">
                  <a:moveTo>
                    <a:pt x="10" y="10"/>
                  </a:moveTo>
                  <a:cubicBezTo>
                    <a:pt x="34" y="0"/>
                    <a:pt x="34" y="43"/>
                    <a:pt x="10" y="35"/>
                  </a:cubicBezTo>
                  <a:cubicBezTo>
                    <a:pt x="0" y="32"/>
                    <a:pt x="0" y="14"/>
                    <a:pt x="10" y="10"/>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58" name="Freeform 286"/>
            <p:cNvSpPr>
              <a:spLocks/>
            </p:cNvSpPr>
            <p:nvPr/>
          </p:nvSpPr>
          <p:spPr bwMode="auto">
            <a:xfrm>
              <a:off x="1293" y="10646"/>
              <a:ext cx="30" cy="54"/>
            </a:xfrm>
            <a:custGeom>
              <a:avLst/>
              <a:gdLst/>
              <a:ahLst/>
              <a:cxnLst>
                <a:cxn ang="0">
                  <a:pos x="2" y="9"/>
                </a:cxn>
                <a:cxn ang="0">
                  <a:pos x="2" y="16"/>
                </a:cxn>
                <a:cxn ang="0">
                  <a:pos x="2" y="9"/>
                </a:cxn>
              </a:cxnLst>
              <a:rect l="0" t="0" r="r" b="b"/>
              <a:pathLst>
                <a:path w="13" h="23">
                  <a:moveTo>
                    <a:pt x="2" y="9"/>
                  </a:moveTo>
                  <a:cubicBezTo>
                    <a:pt x="10" y="0"/>
                    <a:pt x="13" y="23"/>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59" name="Freeform 287"/>
            <p:cNvSpPr>
              <a:spLocks/>
            </p:cNvSpPr>
            <p:nvPr/>
          </p:nvSpPr>
          <p:spPr bwMode="auto">
            <a:xfrm>
              <a:off x="8230" y="10795"/>
              <a:ext cx="246" cy="239"/>
            </a:xfrm>
            <a:custGeom>
              <a:avLst/>
              <a:gdLst/>
              <a:ahLst/>
              <a:cxnLst>
                <a:cxn ang="0">
                  <a:pos x="42" y="9"/>
                </a:cxn>
                <a:cxn ang="0">
                  <a:pos x="35" y="80"/>
                </a:cxn>
                <a:cxn ang="0">
                  <a:pos x="42" y="9"/>
                </a:cxn>
              </a:cxnLst>
              <a:rect l="0" t="0" r="r" b="b"/>
              <a:pathLst>
                <a:path w="104" h="101">
                  <a:moveTo>
                    <a:pt x="42" y="9"/>
                  </a:moveTo>
                  <a:cubicBezTo>
                    <a:pt x="104" y="0"/>
                    <a:pt x="95" y="101"/>
                    <a:pt x="35" y="80"/>
                  </a:cubicBezTo>
                  <a:cubicBezTo>
                    <a:pt x="0" y="68"/>
                    <a:pt x="7" y="14"/>
                    <a:pt x="42"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60" name="Freeform 288"/>
            <p:cNvSpPr>
              <a:spLocks/>
            </p:cNvSpPr>
            <p:nvPr/>
          </p:nvSpPr>
          <p:spPr bwMode="auto">
            <a:xfrm>
              <a:off x="979" y="10811"/>
              <a:ext cx="200" cy="185"/>
            </a:xfrm>
            <a:custGeom>
              <a:avLst/>
              <a:gdLst/>
              <a:ahLst/>
              <a:cxnLst>
                <a:cxn ang="0">
                  <a:pos x="31" y="3"/>
                </a:cxn>
                <a:cxn ang="0">
                  <a:pos x="63" y="8"/>
                </a:cxn>
                <a:cxn ang="0">
                  <a:pos x="76" y="23"/>
                </a:cxn>
                <a:cxn ang="0">
                  <a:pos x="65" y="67"/>
                </a:cxn>
                <a:cxn ang="0">
                  <a:pos x="18" y="66"/>
                </a:cxn>
                <a:cxn ang="0">
                  <a:pos x="12" y="17"/>
                </a:cxn>
                <a:cxn ang="0">
                  <a:pos x="31" y="3"/>
                </a:cxn>
              </a:cxnLst>
              <a:rect l="0" t="0" r="r" b="b"/>
              <a:pathLst>
                <a:path w="85" h="78">
                  <a:moveTo>
                    <a:pt x="31" y="3"/>
                  </a:moveTo>
                  <a:cubicBezTo>
                    <a:pt x="42" y="0"/>
                    <a:pt x="54" y="2"/>
                    <a:pt x="63" y="8"/>
                  </a:cubicBezTo>
                  <a:cubicBezTo>
                    <a:pt x="69" y="12"/>
                    <a:pt x="72" y="17"/>
                    <a:pt x="76" y="23"/>
                  </a:cubicBezTo>
                  <a:cubicBezTo>
                    <a:pt x="85" y="37"/>
                    <a:pt x="77" y="57"/>
                    <a:pt x="65" y="67"/>
                  </a:cubicBezTo>
                  <a:cubicBezTo>
                    <a:pt x="51" y="78"/>
                    <a:pt x="30" y="78"/>
                    <a:pt x="18" y="66"/>
                  </a:cubicBezTo>
                  <a:cubicBezTo>
                    <a:pt x="5" y="53"/>
                    <a:pt x="0" y="32"/>
                    <a:pt x="12" y="17"/>
                  </a:cubicBezTo>
                  <a:cubicBezTo>
                    <a:pt x="17" y="11"/>
                    <a:pt x="23" y="5"/>
                    <a:pt x="31"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61" name="Freeform 289"/>
            <p:cNvSpPr>
              <a:spLocks/>
            </p:cNvSpPr>
            <p:nvPr/>
          </p:nvSpPr>
          <p:spPr bwMode="auto">
            <a:xfrm>
              <a:off x="6900" y="10821"/>
              <a:ext cx="163" cy="165"/>
            </a:xfrm>
            <a:custGeom>
              <a:avLst/>
              <a:gdLst/>
              <a:ahLst/>
              <a:cxnLst>
                <a:cxn ang="0">
                  <a:pos x="27" y="2"/>
                </a:cxn>
                <a:cxn ang="0">
                  <a:pos x="52" y="4"/>
                </a:cxn>
                <a:cxn ang="0">
                  <a:pos x="64" y="18"/>
                </a:cxn>
                <a:cxn ang="0">
                  <a:pos x="63" y="53"/>
                </a:cxn>
                <a:cxn ang="0">
                  <a:pos x="27" y="66"/>
                </a:cxn>
                <a:cxn ang="0">
                  <a:pos x="2" y="29"/>
                </a:cxn>
                <a:cxn ang="0">
                  <a:pos x="27" y="2"/>
                </a:cxn>
              </a:cxnLst>
              <a:rect l="0" t="0" r="r" b="b"/>
              <a:pathLst>
                <a:path w="69" h="70">
                  <a:moveTo>
                    <a:pt x="27" y="2"/>
                  </a:moveTo>
                  <a:cubicBezTo>
                    <a:pt x="36" y="0"/>
                    <a:pt x="44" y="0"/>
                    <a:pt x="52" y="4"/>
                  </a:cubicBezTo>
                  <a:cubicBezTo>
                    <a:pt x="57" y="7"/>
                    <a:pt x="61" y="12"/>
                    <a:pt x="64" y="18"/>
                  </a:cubicBezTo>
                  <a:cubicBezTo>
                    <a:pt x="69" y="29"/>
                    <a:pt x="69" y="43"/>
                    <a:pt x="63" y="53"/>
                  </a:cubicBezTo>
                  <a:cubicBezTo>
                    <a:pt x="56" y="66"/>
                    <a:pt x="40" y="70"/>
                    <a:pt x="27" y="66"/>
                  </a:cubicBezTo>
                  <a:cubicBezTo>
                    <a:pt x="10" y="62"/>
                    <a:pt x="0" y="46"/>
                    <a:pt x="2" y="29"/>
                  </a:cubicBezTo>
                  <a:cubicBezTo>
                    <a:pt x="4" y="15"/>
                    <a:pt x="14" y="5"/>
                    <a:pt x="2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62" name="Freeform 290"/>
            <p:cNvSpPr>
              <a:spLocks/>
            </p:cNvSpPr>
            <p:nvPr/>
          </p:nvSpPr>
          <p:spPr bwMode="auto">
            <a:xfrm>
              <a:off x="8034" y="10816"/>
              <a:ext cx="168" cy="173"/>
            </a:xfrm>
            <a:custGeom>
              <a:avLst/>
              <a:gdLst/>
              <a:ahLst/>
              <a:cxnLst>
                <a:cxn ang="0">
                  <a:pos x="27" y="4"/>
                </a:cxn>
                <a:cxn ang="0">
                  <a:pos x="67" y="26"/>
                </a:cxn>
                <a:cxn ang="0">
                  <a:pos x="48" y="67"/>
                </a:cxn>
                <a:cxn ang="0">
                  <a:pos x="8" y="57"/>
                </a:cxn>
                <a:cxn ang="0">
                  <a:pos x="5" y="22"/>
                </a:cxn>
                <a:cxn ang="0">
                  <a:pos x="27" y="4"/>
                </a:cxn>
              </a:cxnLst>
              <a:rect l="0" t="0" r="r" b="b"/>
              <a:pathLst>
                <a:path w="71" h="73">
                  <a:moveTo>
                    <a:pt x="27" y="4"/>
                  </a:moveTo>
                  <a:cubicBezTo>
                    <a:pt x="44" y="0"/>
                    <a:pt x="63" y="8"/>
                    <a:pt x="67" y="26"/>
                  </a:cubicBezTo>
                  <a:cubicBezTo>
                    <a:pt x="71" y="42"/>
                    <a:pt x="64" y="61"/>
                    <a:pt x="48" y="67"/>
                  </a:cubicBezTo>
                  <a:cubicBezTo>
                    <a:pt x="34" y="73"/>
                    <a:pt x="17" y="69"/>
                    <a:pt x="8" y="57"/>
                  </a:cubicBezTo>
                  <a:cubicBezTo>
                    <a:pt x="1" y="47"/>
                    <a:pt x="0" y="33"/>
                    <a:pt x="5" y="22"/>
                  </a:cubicBezTo>
                  <a:cubicBezTo>
                    <a:pt x="9" y="12"/>
                    <a:pt x="17" y="6"/>
                    <a:pt x="27"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63" name="Freeform 291"/>
            <p:cNvSpPr>
              <a:spLocks/>
            </p:cNvSpPr>
            <p:nvPr/>
          </p:nvSpPr>
          <p:spPr bwMode="auto">
            <a:xfrm>
              <a:off x="6674" y="10840"/>
              <a:ext cx="141" cy="125"/>
            </a:xfrm>
            <a:custGeom>
              <a:avLst/>
              <a:gdLst/>
              <a:ahLst/>
              <a:cxnLst>
                <a:cxn ang="0">
                  <a:pos x="31" y="1"/>
                </a:cxn>
                <a:cxn ang="0">
                  <a:pos x="55" y="8"/>
                </a:cxn>
                <a:cxn ang="0">
                  <a:pos x="60" y="28"/>
                </a:cxn>
                <a:cxn ang="0">
                  <a:pos x="34" y="53"/>
                </a:cxn>
                <a:cxn ang="0">
                  <a:pos x="19" y="6"/>
                </a:cxn>
                <a:cxn ang="0">
                  <a:pos x="31" y="1"/>
                </a:cxn>
              </a:cxnLst>
              <a:rect l="0" t="0" r="r" b="b"/>
              <a:pathLst>
                <a:path w="60" h="53">
                  <a:moveTo>
                    <a:pt x="31" y="1"/>
                  </a:moveTo>
                  <a:cubicBezTo>
                    <a:pt x="40" y="0"/>
                    <a:pt x="49" y="0"/>
                    <a:pt x="55" y="8"/>
                  </a:cubicBezTo>
                  <a:cubicBezTo>
                    <a:pt x="59" y="14"/>
                    <a:pt x="60" y="21"/>
                    <a:pt x="60" y="28"/>
                  </a:cubicBezTo>
                  <a:cubicBezTo>
                    <a:pt x="59" y="42"/>
                    <a:pt x="49" y="53"/>
                    <a:pt x="34" y="53"/>
                  </a:cubicBezTo>
                  <a:cubicBezTo>
                    <a:pt x="12" y="52"/>
                    <a:pt x="0" y="19"/>
                    <a:pt x="19" y="6"/>
                  </a:cubicBezTo>
                  <a:cubicBezTo>
                    <a:pt x="22" y="3"/>
                    <a:pt x="27" y="2"/>
                    <a:pt x="31"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964" name="Freeform 292"/>
            <p:cNvSpPr>
              <a:spLocks/>
            </p:cNvSpPr>
            <p:nvPr/>
          </p:nvSpPr>
          <p:spPr bwMode="auto">
            <a:xfrm>
              <a:off x="7812" y="10821"/>
              <a:ext cx="166" cy="168"/>
            </a:xfrm>
            <a:custGeom>
              <a:avLst/>
              <a:gdLst/>
              <a:ahLst/>
              <a:cxnLst>
                <a:cxn ang="0">
                  <a:pos x="27" y="10"/>
                </a:cxn>
                <a:cxn ang="0">
                  <a:pos x="25" y="58"/>
                </a:cxn>
                <a:cxn ang="0">
                  <a:pos x="27" y="10"/>
                </a:cxn>
              </a:cxnLst>
              <a:rect l="0" t="0" r="r" b="b"/>
              <a:pathLst>
                <a:path w="70" h="71">
                  <a:moveTo>
                    <a:pt x="27" y="10"/>
                  </a:moveTo>
                  <a:cubicBezTo>
                    <a:pt x="70" y="0"/>
                    <a:pt x="66" y="71"/>
                    <a:pt x="25" y="58"/>
                  </a:cubicBezTo>
                  <a:cubicBezTo>
                    <a:pt x="6" y="52"/>
                    <a:pt x="0" y="16"/>
                    <a:pt x="27" y="10"/>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65" name="Freeform 293"/>
            <p:cNvSpPr>
              <a:spLocks/>
            </p:cNvSpPr>
            <p:nvPr/>
          </p:nvSpPr>
          <p:spPr bwMode="auto">
            <a:xfrm>
              <a:off x="-800" y="10845"/>
              <a:ext cx="127" cy="113"/>
            </a:xfrm>
            <a:custGeom>
              <a:avLst/>
              <a:gdLst/>
              <a:ahLst/>
              <a:cxnLst>
                <a:cxn ang="0">
                  <a:pos x="20" y="8"/>
                </a:cxn>
                <a:cxn ang="0">
                  <a:pos x="34" y="41"/>
                </a:cxn>
                <a:cxn ang="0">
                  <a:pos x="20" y="8"/>
                </a:cxn>
              </a:cxnLst>
              <a:rect l="0" t="0" r="r" b="b"/>
              <a:pathLst>
                <a:path w="54" h="48">
                  <a:moveTo>
                    <a:pt x="20" y="8"/>
                  </a:moveTo>
                  <a:cubicBezTo>
                    <a:pt x="44" y="0"/>
                    <a:pt x="54" y="35"/>
                    <a:pt x="34" y="41"/>
                  </a:cubicBezTo>
                  <a:cubicBezTo>
                    <a:pt x="11" y="48"/>
                    <a:pt x="0" y="15"/>
                    <a:pt x="20"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66" name="Freeform 294"/>
            <p:cNvSpPr>
              <a:spLocks/>
            </p:cNvSpPr>
            <p:nvPr/>
          </p:nvSpPr>
          <p:spPr bwMode="auto">
            <a:xfrm>
              <a:off x="8530" y="10847"/>
              <a:ext cx="104" cy="99"/>
            </a:xfrm>
            <a:custGeom>
              <a:avLst/>
              <a:gdLst/>
              <a:ahLst/>
              <a:cxnLst>
                <a:cxn ang="0">
                  <a:pos x="17" y="7"/>
                </a:cxn>
                <a:cxn ang="0">
                  <a:pos x="19" y="40"/>
                </a:cxn>
                <a:cxn ang="0">
                  <a:pos x="17" y="7"/>
                </a:cxn>
              </a:cxnLst>
              <a:rect l="0" t="0" r="r" b="b"/>
              <a:pathLst>
                <a:path w="44" h="42">
                  <a:moveTo>
                    <a:pt x="17" y="7"/>
                  </a:moveTo>
                  <a:cubicBezTo>
                    <a:pt x="43" y="0"/>
                    <a:pt x="44" y="42"/>
                    <a:pt x="19" y="40"/>
                  </a:cubicBezTo>
                  <a:cubicBezTo>
                    <a:pt x="2" y="38"/>
                    <a:pt x="0" y="12"/>
                    <a:pt x="17"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67" name="Freeform 295"/>
            <p:cNvSpPr>
              <a:spLocks/>
            </p:cNvSpPr>
            <p:nvPr/>
          </p:nvSpPr>
          <p:spPr bwMode="auto">
            <a:xfrm>
              <a:off x="2845" y="10856"/>
              <a:ext cx="87" cy="83"/>
            </a:xfrm>
            <a:custGeom>
              <a:avLst/>
              <a:gdLst/>
              <a:ahLst/>
              <a:cxnLst>
                <a:cxn ang="0">
                  <a:pos x="14" y="4"/>
                </a:cxn>
                <a:cxn ang="0">
                  <a:pos x="36" y="19"/>
                </a:cxn>
                <a:cxn ang="0">
                  <a:pos x="23" y="34"/>
                </a:cxn>
                <a:cxn ang="0">
                  <a:pos x="5" y="28"/>
                </a:cxn>
                <a:cxn ang="0">
                  <a:pos x="14" y="4"/>
                </a:cxn>
              </a:cxnLst>
              <a:rect l="0" t="0" r="r" b="b"/>
              <a:pathLst>
                <a:path w="37" h="35">
                  <a:moveTo>
                    <a:pt x="14" y="4"/>
                  </a:moveTo>
                  <a:cubicBezTo>
                    <a:pt x="25" y="0"/>
                    <a:pt x="37" y="7"/>
                    <a:pt x="36" y="19"/>
                  </a:cubicBezTo>
                  <a:cubicBezTo>
                    <a:pt x="36" y="27"/>
                    <a:pt x="31" y="32"/>
                    <a:pt x="23" y="34"/>
                  </a:cubicBezTo>
                  <a:cubicBezTo>
                    <a:pt x="17" y="35"/>
                    <a:pt x="9" y="34"/>
                    <a:pt x="5" y="28"/>
                  </a:cubicBezTo>
                  <a:cubicBezTo>
                    <a:pt x="0" y="19"/>
                    <a:pt x="4" y="7"/>
                    <a:pt x="14"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68" name="Freeform 296"/>
            <p:cNvSpPr>
              <a:spLocks/>
            </p:cNvSpPr>
            <p:nvPr/>
          </p:nvSpPr>
          <p:spPr bwMode="auto">
            <a:xfrm>
              <a:off x="4215" y="10856"/>
              <a:ext cx="87" cy="83"/>
            </a:xfrm>
            <a:custGeom>
              <a:avLst/>
              <a:gdLst/>
              <a:ahLst/>
              <a:cxnLst>
                <a:cxn ang="0">
                  <a:pos x="14" y="4"/>
                </a:cxn>
                <a:cxn ang="0">
                  <a:pos x="37" y="19"/>
                </a:cxn>
                <a:cxn ang="0">
                  <a:pos x="23" y="34"/>
                </a:cxn>
                <a:cxn ang="0">
                  <a:pos x="5" y="28"/>
                </a:cxn>
                <a:cxn ang="0">
                  <a:pos x="14" y="4"/>
                </a:cxn>
              </a:cxnLst>
              <a:rect l="0" t="0" r="r" b="b"/>
              <a:pathLst>
                <a:path w="37" h="35">
                  <a:moveTo>
                    <a:pt x="14" y="4"/>
                  </a:moveTo>
                  <a:cubicBezTo>
                    <a:pt x="25" y="0"/>
                    <a:pt x="37" y="7"/>
                    <a:pt x="37" y="19"/>
                  </a:cubicBezTo>
                  <a:cubicBezTo>
                    <a:pt x="37" y="27"/>
                    <a:pt x="31" y="32"/>
                    <a:pt x="23" y="34"/>
                  </a:cubicBezTo>
                  <a:cubicBezTo>
                    <a:pt x="17" y="35"/>
                    <a:pt x="9" y="34"/>
                    <a:pt x="5" y="28"/>
                  </a:cubicBezTo>
                  <a:cubicBezTo>
                    <a:pt x="0" y="19"/>
                    <a:pt x="4" y="7"/>
                    <a:pt x="14"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69" name="Freeform 297"/>
            <p:cNvSpPr>
              <a:spLocks/>
            </p:cNvSpPr>
            <p:nvPr/>
          </p:nvSpPr>
          <p:spPr bwMode="auto">
            <a:xfrm>
              <a:off x="7165" y="10856"/>
              <a:ext cx="85" cy="83"/>
            </a:xfrm>
            <a:custGeom>
              <a:avLst/>
              <a:gdLst/>
              <a:ahLst/>
              <a:cxnLst>
                <a:cxn ang="0">
                  <a:pos x="14" y="4"/>
                </a:cxn>
                <a:cxn ang="0">
                  <a:pos x="35" y="20"/>
                </a:cxn>
                <a:cxn ang="0">
                  <a:pos x="22" y="34"/>
                </a:cxn>
                <a:cxn ang="0">
                  <a:pos x="5" y="28"/>
                </a:cxn>
                <a:cxn ang="0">
                  <a:pos x="14" y="4"/>
                </a:cxn>
              </a:cxnLst>
              <a:rect l="0" t="0" r="r" b="b"/>
              <a:pathLst>
                <a:path w="36" h="35">
                  <a:moveTo>
                    <a:pt x="14" y="4"/>
                  </a:moveTo>
                  <a:cubicBezTo>
                    <a:pt x="25" y="0"/>
                    <a:pt x="36" y="8"/>
                    <a:pt x="35" y="20"/>
                  </a:cubicBezTo>
                  <a:cubicBezTo>
                    <a:pt x="35" y="28"/>
                    <a:pt x="29" y="32"/>
                    <a:pt x="22" y="34"/>
                  </a:cubicBezTo>
                  <a:cubicBezTo>
                    <a:pt x="16" y="35"/>
                    <a:pt x="8" y="34"/>
                    <a:pt x="5" y="28"/>
                  </a:cubicBezTo>
                  <a:cubicBezTo>
                    <a:pt x="0" y="19"/>
                    <a:pt x="4" y="7"/>
                    <a:pt x="14"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70" name="Freeform 298"/>
            <p:cNvSpPr>
              <a:spLocks/>
            </p:cNvSpPr>
            <p:nvPr/>
          </p:nvSpPr>
          <p:spPr bwMode="auto">
            <a:xfrm>
              <a:off x="7619" y="10861"/>
              <a:ext cx="85" cy="78"/>
            </a:xfrm>
            <a:custGeom>
              <a:avLst/>
              <a:gdLst/>
              <a:ahLst/>
              <a:cxnLst>
                <a:cxn ang="0">
                  <a:pos x="16" y="2"/>
                </a:cxn>
                <a:cxn ang="0">
                  <a:pos x="35" y="19"/>
                </a:cxn>
                <a:cxn ang="0">
                  <a:pos x="21" y="32"/>
                </a:cxn>
                <a:cxn ang="0">
                  <a:pos x="4" y="23"/>
                </a:cxn>
                <a:cxn ang="0">
                  <a:pos x="16" y="2"/>
                </a:cxn>
              </a:cxnLst>
              <a:rect l="0" t="0" r="r" b="b"/>
              <a:pathLst>
                <a:path w="36" h="33">
                  <a:moveTo>
                    <a:pt x="16" y="2"/>
                  </a:moveTo>
                  <a:cubicBezTo>
                    <a:pt x="27" y="0"/>
                    <a:pt x="36" y="7"/>
                    <a:pt x="35" y="19"/>
                  </a:cubicBezTo>
                  <a:cubicBezTo>
                    <a:pt x="34" y="26"/>
                    <a:pt x="28" y="31"/>
                    <a:pt x="21" y="32"/>
                  </a:cubicBezTo>
                  <a:cubicBezTo>
                    <a:pt x="14" y="33"/>
                    <a:pt x="7" y="30"/>
                    <a:pt x="4" y="23"/>
                  </a:cubicBezTo>
                  <a:cubicBezTo>
                    <a:pt x="0" y="14"/>
                    <a:pt x="6" y="4"/>
                    <a:pt x="1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71" name="Freeform 299"/>
            <p:cNvSpPr>
              <a:spLocks/>
            </p:cNvSpPr>
            <p:nvPr/>
          </p:nvSpPr>
          <p:spPr bwMode="auto">
            <a:xfrm>
              <a:off x="1293" y="10878"/>
              <a:ext cx="28" cy="47"/>
            </a:xfrm>
            <a:custGeom>
              <a:avLst/>
              <a:gdLst/>
              <a:ahLst/>
              <a:cxnLst>
                <a:cxn ang="0">
                  <a:pos x="2" y="7"/>
                </a:cxn>
                <a:cxn ang="0">
                  <a:pos x="2" y="14"/>
                </a:cxn>
                <a:cxn ang="0">
                  <a:pos x="2" y="7"/>
                </a:cxn>
              </a:cxnLst>
              <a:rect l="0" t="0" r="r" b="b"/>
              <a:pathLst>
                <a:path w="12" h="20">
                  <a:moveTo>
                    <a:pt x="2" y="7"/>
                  </a:moveTo>
                  <a:cubicBezTo>
                    <a:pt x="10" y="0"/>
                    <a:pt x="12" y="20"/>
                    <a:pt x="2" y="14"/>
                  </a:cubicBezTo>
                  <a:cubicBezTo>
                    <a:pt x="0" y="12"/>
                    <a:pt x="0" y="9"/>
                    <a:pt x="2"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72" name="Freeform 300"/>
            <p:cNvSpPr>
              <a:spLocks/>
            </p:cNvSpPr>
            <p:nvPr/>
          </p:nvSpPr>
          <p:spPr bwMode="auto">
            <a:xfrm>
              <a:off x="4477" y="10878"/>
              <a:ext cx="26" cy="44"/>
            </a:xfrm>
            <a:custGeom>
              <a:avLst/>
              <a:gdLst/>
              <a:ahLst/>
              <a:cxnLst>
                <a:cxn ang="0">
                  <a:pos x="3" y="7"/>
                </a:cxn>
                <a:cxn ang="0">
                  <a:pos x="3" y="14"/>
                </a:cxn>
                <a:cxn ang="0">
                  <a:pos x="3" y="7"/>
                </a:cxn>
              </a:cxnLst>
              <a:rect l="0" t="0" r="r" b="b"/>
              <a:pathLst>
                <a:path w="11" h="19">
                  <a:moveTo>
                    <a:pt x="3" y="7"/>
                  </a:moveTo>
                  <a:cubicBezTo>
                    <a:pt x="10" y="0"/>
                    <a:pt x="11" y="19"/>
                    <a:pt x="3" y="14"/>
                  </a:cubicBezTo>
                  <a:cubicBezTo>
                    <a:pt x="0" y="12"/>
                    <a:pt x="1" y="9"/>
                    <a:pt x="3"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73" name="Freeform 301"/>
            <p:cNvSpPr>
              <a:spLocks/>
            </p:cNvSpPr>
            <p:nvPr/>
          </p:nvSpPr>
          <p:spPr bwMode="auto">
            <a:xfrm>
              <a:off x="6518" y="10878"/>
              <a:ext cx="26" cy="44"/>
            </a:xfrm>
            <a:custGeom>
              <a:avLst/>
              <a:gdLst/>
              <a:ahLst/>
              <a:cxnLst>
                <a:cxn ang="0">
                  <a:pos x="3" y="7"/>
                </a:cxn>
                <a:cxn ang="0">
                  <a:pos x="3" y="14"/>
                </a:cxn>
                <a:cxn ang="0">
                  <a:pos x="3" y="7"/>
                </a:cxn>
              </a:cxnLst>
              <a:rect l="0" t="0" r="r" b="b"/>
              <a:pathLst>
                <a:path w="11" h="19">
                  <a:moveTo>
                    <a:pt x="3" y="7"/>
                  </a:moveTo>
                  <a:cubicBezTo>
                    <a:pt x="10" y="0"/>
                    <a:pt x="11" y="19"/>
                    <a:pt x="3" y="14"/>
                  </a:cubicBezTo>
                  <a:cubicBezTo>
                    <a:pt x="0" y="12"/>
                    <a:pt x="1" y="9"/>
                    <a:pt x="3"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74" name="Freeform 302"/>
            <p:cNvSpPr>
              <a:spLocks noEditPoints="1"/>
            </p:cNvSpPr>
            <p:nvPr/>
          </p:nvSpPr>
          <p:spPr bwMode="auto">
            <a:xfrm>
              <a:off x="7078" y="11029"/>
              <a:ext cx="1396" cy="1363"/>
            </a:xfrm>
            <a:custGeom>
              <a:avLst/>
              <a:gdLst/>
              <a:ahLst/>
              <a:cxnLst>
                <a:cxn ang="0">
                  <a:pos x="255" y="84"/>
                </a:cxn>
                <a:cxn ang="0">
                  <a:pos x="305" y="101"/>
                </a:cxn>
                <a:cxn ang="0">
                  <a:pos x="307" y="61"/>
                </a:cxn>
                <a:cxn ang="0">
                  <a:pos x="385" y="52"/>
                </a:cxn>
                <a:cxn ang="0">
                  <a:pos x="385" y="103"/>
                </a:cxn>
                <a:cxn ang="0">
                  <a:pos x="481" y="106"/>
                </a:cxn>
                <a:cxn ang="0">
                  <a:pos x="566" y="173"/>
                </a:cxn>
                <a:cxn ang="0">
                  <a:pos x="574" y="273"/>
                </a:cxn>
                <a:cxn ang="0">
                  <a:pos x="568" y="373"/>
                </a:cxn>
                <a:cxn ang="0">
                  <a:pos x="564" y="471"/>
                </a:cxn>
                <a:cxn ang="0">
                  <a:pos x="511" y="567"/>
                </a:cxn>
                <a:cxn ang="0">
                  <a:pos x="392" y="544"/>
                </a:cxn>
                <a:cxn ang="0">
                  <a:pos x="397" y="456"/>
                </a:cxn>
                <a:cxn ang="0">
                  <a:pos x="303" y="462"/>
                </a:cxn>
                <a:cxn ang="0">
                  <a:pos x="208" y="457"/>
                </a:cxn>
                <a:cxn ang="0">
                  <a:pos x="111" y="461"/>
                </a:cxn>
                <a:cxn ang="0">
                  <a:pos x="18" y="455"/>
                </a:cxn>
                <a:cxn ang="0">
                  <a:pos x="2" y="340"/>
                </a:cxn>
                <a:cxn ang="0">
                  <a:pos x="10" y="231"/>
                </a:cxn>
                <a:cxn ang="0">
                  <a:pos x="128" y="186"/>
                </a:cxn>
                <a:cxn ang="0">
                  <a:pos x="171" y="97"/>
                </a:cxn>
                <a:cxn ang="0">
                  <a:pos x="228" y="87"/>
                </a:cxn>
                <a:cxn ang="0">
                  <a:pos x="245" y="2"/>
                </a:cxn>
                <a:cxn ang="0">
                  <a:pos x="471" y="191"/>
                </a:cxn>
                <a:cxn ang="0">
                  <a:pos x="502" y="194"/>
                </a:cxn>
                <a:cxn ang="0">
                  <a:pos x="488" y="156"/>
                </a:cxn>
                <a:cxn ang="0">
                  <a:pos x="173" y="185"/>
                </a:cxn>
                <a:cxn ang="0">
                  <a:pos x="217" y="191"/>
                </a:cxn>
                <a:cxn ang="0">
                  <a:pos x="380" y="177"/>
                </a:cxn>
                <a:cxn ang="0">
                  <a:pos x="411" y="190"/>
                </a:cxn>
                <a:cxn ang="0">
                  <a:pos x="292" y="169"/>
                </a:cxn>
                <a:cxn ang="0">
                  <a:pos x="316" y="188"/>
                </a:cxn>
                <a:cxn ang="0">
                  <a:pos x="292" y="169"/>
                </a:cxn>
                <a:cxn ang="0">
                  <a:pos x="108" y="301"/>
                </a:cxn>
                <a:cxn ang="0">
                  <a:pos x="110" y="268"/>
                </a:cxn>
                <a:cxn ang="0">
                  <a:pos x="469" y="285"/>
                </a:cxn>
                <a:cxn ang="0">
                  <a:pos x="503" y="276"/>
                </a:cxn>
                <a:cxn ang="0">
                  <a:pos x="190" y="294"/>
                </a:cxn>
                <a:cxn ang="0">
                  <a:pos x="203" y="263"/>
                </a:cxn>
                <a:cxn ang="0">
                  <a:pos x="296" y="302"/>
                </a:cxn>
                <a:cxn ang="0">
                  <a:pos x="295" y="262"/>
                </a:cxn>
                <a:cxn ang="0">
                  <a:pos x="398" y="297"/>
                </a:cxn>
                <a:cxn ang="0">
                  <a:pos x="388" y="265"/>
                </a:cxn>
                <a:cxn ang="0">
                  <a:pos x="90" y="392"/>
                </a:cxn>
                <a:cxn ang="0">
                  <a:pos x="124" y="381"/>
                </a:cxn>
                <a:cxn ang="0">
                  <a:pos x="191" y="366"/>
                </a:cxn>
                <a:cxn ang="0">
                  <a:pos x="204" y="403"/>
                </a:cxn>
                <a:cxn ang="0">
                  <a:pos x="201" y="358"/>
                </a:cxn>
                <a:cxn ang="0">
                  <a:pos x="290" y="399"/>
                </a:cxn>
                <a:cxn ang="0">
                  <a:pos x="280" y="374"/>
                </a:cxn>
                <a:cxn ang="0">
                  <a:pos x="412" y="377"/>
                </a:cxn>
                <a:cxn ang="0">
                  <a:pos x="471" y="383"/>
                </a:cxn>
                <a:cxn ang="0">
                  <a:pos x="504" y="372"/>
                </a:cxn>
                <a:cxn ang="0">
                  <a:pos x="468" y="471"/>
                </a:cxn>
                <a:cxn ang="0">
                  <a:pos x="512" y="476"/>
                </a:cxn>
              </a:cxnLst>
              <a:rect l="0" t="0" r="r" b="b"/>
              <a:pathLst>
                <a:path w="591" h="577">
                  <a:moveTo>
                    <a:pt x="245" y="2"/>
                  </a:moveTo>
                  <a:cubicBezTo>
                    <a:pt x="258" y="2"/>
                    <a:pt x="273" y="6"/>
                    <a:pt x="281" y="17"/>
                  </a:cubicBezTo>
                  <a:cubicBezTo>
                    <a:pt x="290" y="29"/>
                    <a:pt x="291" y="47"/>
                    <a:pt x="285" y="61"/>
                  </a:cubicBezTo>
                  <a:cubicBezTo>
                    <a:pt x="281" y="67"/>
                    <a:pt x="276" y="73"/>
                    <a:pt x="270" y="77"/>
                  </a:cubicBezTo>
                  <a:cubicBezTo>
                    <a:pt x="267" y="79"/>
                    <a:pt x="263" y="80"/>
                    <a:pt x="259" y="81"/>
                  </a:cubicBezTo>
                  <a:cubicBezTo>
                    <a:pt x="259" y="82"/>
                    <a:pt x="253" y="83"/>
                    <a:pt x="255" y="84"/>
                  </a:cubicBezTo>
                  <a:cubicBezTo>
                    <a:pt x="258" y="86"/>
                    <a:pt x="263" y="85"/>
                    <a:pt x="267" y="87"/>
                  </a:cubicBezTo>
                  <a:cubicBezTo>
                    <a:pt x="275" y="90"/>
                    <a:pt x="282" y="97"/>
                    <a:pt x="288" y="103"/>
                  </a:cubicBezTo>
                  <a:cubicBezTo>
                    <a:pt x="288" y="103"/>
                    <a:pt x="288" y="103"/>
                    <a:pt x="287" y="103"/>
                  </a:cubicBezTo>
                  <a:cubicBezTo>
                    <a:pt x="287" y="104"/>
                    <a:pt x="291" y="108"/>
                    <a:pt x="292" y="108"/>
                  </a:cubicBezTo>
                  <a:cubicBezTo>
                    <a:pt x="294" y="111"/>
                    <a:pt x="297" y="111"/>
                    <a:pt x="300" y="108"/>
                  </a:cubicBezTo>
                  <a:cubicBezTo>
                    <a:pt x="302" y="106"/>
                    <a:pt x="303" y="103"/>
                    <a:pt x="305" y="101"/>
                  </a:cubicBezTo>
                  <a:cubicBezTo>
                    <a:pt x="307" y="97"/>
                    <a:pt x="312" y="94"/>
                    <a:pt x="316" y="92"/>
                  </a:cubicBezTo>
                  <a:cubicBezTo>
                    <a:pt x="320" y="90"/>
                    <a:pt x="324" y="88"/>
                    <a:pt x="329" y="87"/>
                  </a:cubicBezTo>
                  <a:cubicBezTo>
                    <a:pt x="330" y="86"/>
                    <a:pt x="337" y="86"/>
                    <a:pt x="336" y="84"/>
                  </a:cubicBezTo>
                  <a:cubicBezTo>
                    <a:pt x="335" y="82"/>
                    <a:pt x="332" y="82"/>
                    <a:pt x="330" y="81"/>
                  </a:cubicBezTo>
                  <a:cubicBezTo>
                    <a:pt x="327" y="80"/>
                    <a:pt x="324" y="79"/>
                    <a:pt x="322" y="78"/>
                  </a:cubicBezTo>
                  <a:cubicBezTo>
                    <a:pt x="315" y="75"/>
                    <a:pt x="310" y="67"/>
                    <a:pt x="307" y="61"/>
                  </a:cubicBezTo>
                  <a:cubicBezTo>
                    <a:pt x="302" y="54"/>
                    <a:pt x="301" y="43"/>
                    <a:pt x="303" y="34"/>
                  </a:cubicBezTo>
                  <a:cubicBezTo>
                    <a:pt x="304" y="25"/>
                    <a:pt x="309" y="16"/>
                    <a:pt x="315" y="10"/>
                  </a:cubicBezTo>
                  <a:cubicBezTo>
                    <a:pt x="321" y="4"/>
                    <a:pt x="330" y="2"/>
                    <a:pt x="338" y="1"/>
                  </a:cubicBezTo>
                  <a:cubicBezTo>
                    <a:pt x="347" y="0"/>
                    <a:pt x="356" y="1"/>
                    <a:pt x="364" y="4"/>
                  </a:cubicBezTo>
                  <a:cubicBezTo>
                    <a:pt x="372" y="7"/>
                    <a:pt x="378" y="14"/>
                    <a:pt x="381" y="22"/>
                  </a:cubicBezTo>
                  <a:cubicBezTo>
                    <a:pt x="386" y="31"/>
                    <a:pt x="387" y="42"/>
                    <a:pt x="385" y="52"/>
                  </a:cubicBezTo>
                  <a:cubicBezTo>
                    <a:pt x="383" y="62"/>
                    <a:pt x="377" y="69"/>
                    <a:pt x="368" y="75"/>
                  </a:cubicBezTo>
                  <a:cubicBezTo>
                    <a:pt x="364" y="78"/>
                    <a:pt x="360" y="80"/>
                    <a:pt x="355" y="82"/>
                  </a:cubicBezTo>
                  <a:cubicBezTo>
                    <a:pt x="352" y="83"/>
                    <a:pt x="350" y="84"/>
                    <a:pt x="354" y="85"/>
                  </a:cubicBezTo>
                  <a:cubicBezTo>
                    <a:pt x="356" y="85"/>
                    <a:pt x="359" y="85"/>
                    <a:pt x="361" y="86"/>
                  </a:cubicBezTo>
                  <a:cubicBezTo>
                    <a:pt x="366" y="87"/>
                    <a:pt x="370" y="90"/>
                    <a:pt x="374" y="93"/>
                  </a:cubicBezTo>
                  <a:cubicBezTo>
                    <a:pt x="378" y="96"/>
                    <a:pt x="381" y="100"/>
                    <a:pt x="385" y="103"/>
                  </a:cubicBezTo>
                  <a:cubicBezTo>
                    <a:pt x="387" y="105"/>
                    <a:pt x="388" y="107"/>
                    <a:pt x="390" y="109"/>
                  </a:cubicBezTo>
                  <a:cubicBezTo>
                    <a:pt x="391" y="110"/>
                    <a:pt x="393" y="113"/>
                    <a:pt x="395" y="113"/>
                  </a:cubicBezTo>
                  <a:cubicBezTo>
                    <a:pt x="396" y="113"/>
                    <a:pt x="399" y="105"/>
                    <a:pt x="400" y="104"/>
                  </a:cubicBezTo>
                  <a:cubicBezTo>
                    <a:pt x="402" y="101"/>
                    <a:pt x="405" y="99"/>
                    <a:pt x="408" y="96"/>
                  </a:cubicBezTo>
                  <a:cubicBezTo>
                    <a:pt x="423" y="86"/>
                    <a:pt x="446" y="82"/>
                    <a:pt x="462" y="90"/>
                  </a:cubicBezTo>
                  <a:cubicBezTo>
                    <a:pt x="469" y="94"/>
                    <a:pt x="476" y="100"/>
                    <a:pt x="481" y="106"/>
                  </a:cubicBezTo>
                  <a:cubicBezTo>
                    <a:pt x="483" y="108"/>
                    <a:pt x="485" y="111"/>
                    <a:pt x="486" y="114"/>
                  </a:cubicBezTo>
                  <a:cubicBezTo>
                    <a:pt x="487" y="116"/>
                    <a:pt x="488" y="122"/>
                    <a:pt x="490" y="123"/>
                  </a:cubicBezTo>
                  <a:cubicBezTo>
                    <a:pt x="492" y="125"/>
                    <a:pt x="509" y="102"/>
                    <a:pt x="512" y="100"/>
                  </a:cubicBezTo>
                  <a:cubicBezTo>
                    <a:pt x="521" y="90"/>
                    <a:pt x="538" y="90"/>
                    <a:pt x="550" y="95"/>
                  </a:cubicBezTo>
                  <a:cubicBezTo>
                    <a:pt x="564" y="100"/>
                    <a:pt x="576" y="112"/>
                    <a:pt x="580" y="127"/>
                  </a:cubicBezTo>
                  <a:cubicBezTo>
                    <a:pt x="584" y="144"/>
                    <a:pt x="579" y="162"/>
                    <a:pt x="566" y="173"/>
                  </a:cubicBezTo>
                  <a:cubicBezTo>
                    <a:pt x="563" y="176"/>
                    <a:pt x="551" y="177"/>
                    <a:pt x="554" y="182"/>
                  </a:cubicBezTo>
                  <a:cubicBezTo>
                    <a:pt x="557" y="187"/>
                    <a:pt x="565" y="189"/>
                    <a:pt x="570" y="192"/>
                  </a:cubicBezTo>
                  <a:cubicBezTo>
                    <a:pt x="577" y="196"/>
                    <a:pt x="581" y="204"/>
                    <a:pt x="584" y="211"/>
                  </a:cubicBezTo>
                  <a:cubicBezTo>
                    <a:pt x="588" y="221"/>
                    <a:pt x="590" y="231"/>
                    <a:pt x="589" y="242"/>
                  </a:cubicBezTo>
                  <a:cubicBezTo>
                    <a:pt x="588" y="250"/>
                    <a:pt x="585" y="256"/>
                    <a:pt x="580" y="263"/>
                  </a:cubicBezTo>
                  <a:cubicBezTo>
                    <a:pt x="579" y="266"/>
                    <a:pt x="576" y="270"/>
                    <a:pt x="574" y="273"/>
                  </a:cubicBezTo>
                  <a:cubicBezTo>
                    <a:pt x="572" y="275"/>
                    <a:pt x="568" y="276"/>
                    <a:pt x="565" y="278"/>
                  </a:cubicBezTo>
                  <a:cubicBezTo>
                    <a:pt x="561" y="281"/>
                    <a:pt x="569" y="288"/>
                    <a:pt x="571" y="290"/>
                  </a:cubicBezTo>
                  <a:cubicBezTo>
                    <a:pt x="576" y="296"/>
                    <a:pt x="582" y="301"/>
                    <a:pt x="586" y="308"/>
                  </a:cubicBezTo>
                  <a:cubicBezTo>
                    <a:pt x="591" y="316"/>
                    <a:pt x="591" y="328"/>
                    <a:pt x="589" y="337"/>
                  </a:cubicBezTo>
                  <a:cubicBezTo>
                    <a:pt x="588" y="347"/>
                    <a:pt x="583" y="357"/>
                    <a:pt x="577" y="365"/>
                  </a:cubicBezTo>
                  <a:cubicBezTo>
                    <a:pt x="574" y="368"/>
                    <a:pt x="572" y="371"/>
                    <a:pt x="568" y="373"/>
                  </a:cubicBezTo>
                  <a:cubicBezTo>
                    <a:pt x="565" y="375"/>
                    <a:pt x="563" y="378"/>
                    <a:pt x="566" y="381"/>
                  </a:cubicBezTo>
                  <a:cubicBezTo>
                    <a:pt x="568" y="383"/>
                    <a:pt x="571" y="384"/>
                    <a:pt x="573" y="386"/>
                  </a:cubicBezTo>
                  <a:cubicBezTo>
                    <a:pt x="576" y="389"/>
                    <a:pt x="579" y="393"/>
                    <a:pt x="581" y="397"/>
                  </a:cubicBezTo>
                  <a:cubicBezTo>
                    <a:pt x="586" y="406"/>
                    <a:pt x="590" y="417"/>
                    <a:pt x="590" y="427"/>
                  </a:cubicBezTo>
                  <a:cubicBezTo>
                    <a:pt x="590" y="438"/>
                    <a:pt x="587" y="447"/>
                    <a:pt x="582" y="455"/>
                  </a:cubicBezTo>
                  <a:cubicBezTo>
                    <a:pt x="577" y="462"/>
                    <a:pt x="571" y="466"/>
                    <a:pt x="564" y="471"/>
                  </a:cubicBezTo>
                  <a:cubicBezTo>
                    <a:pt x="564" y="472"/>
                    <a:pt x="560" y="474"/>
                    <a:pt x="561" y="476"/>
                  </a:cubicBezTo>
                  <a:cubicBezTo>
                    <a:pt x="562" y="479"/>
                    <a:pt x="567" y="480"/>
                    <a:pt x="569" y="481"/>
                  </a:cubicBezTo>
                  <a:cubicBezTo>
                    <a:pt x="576" y="485"/>
                    <a:pt x="581" y="494"/>
                    <a:pt x="584" y="501"/>
                  </a:cubicBezTo>
                  <a:cubicBezTo>
                    <a:pt x="587" y="510"/>
                    <a:pt x="588" y="519"/>
                    <a:pt x="587" y="527"/>
                  </a:cubicBezTo>
                  <a:cubicBezTo>
                    <a:pt x="585" y="544"/>
                    <a:pt x="577" y="560"/>
                    <a:pt x="562" y="568"/>
                  </a:cubicBezTo>
                  <a:cubicBezTo>
                    <a:pt x="546" y="576"/>
                    <a:pt x="526" y="575"/>
                    <a:pt x="511" y="567"/>
                  </a:cubicBezTo>
                  <a:cubicBezTo>
                    <a:pt x="503" y="563"/>
                    <a:pt x="498" y="558"/>
                    <a:pt x="494" y="550"/>
                  </a:cubicBezTo>
                  <a:cubicBezTo>
                    <a:pt x="492" y="548"/>
                    <a:pt x="491" y="545"/>
                    <a:pt x="488" y="546"/>
                  </a:cubicBezTo>
                  <a:cubicBezTo>
                    <a:pt x="485" y="548"/>
                    <a:pt x="483" y="552"/>
                    <a:pt x="482" y="555"/>
                  </a:cubicBezTo>
                  <a:cubicBezTo>
                    <a:pt x="478" y="562"/>
                    <a:pt x="470" y="567"/>
                    <a:pt x="463" y="570"/>
                  </a:cubicBezTo>
                  <a:cubicBezTo>
                    <a:pt x="453" y="575"/>
                    <a:pt x="441" y="577"/>
                    <a:pt x="430" y="575"/>
                  </a:cubicBezTo>
                  <a:cubicBezTo>
                    <a:pt x="413" y="573"/>
                    <a:pt x="399" y="560"/>
                    <a:pt x="392" y="544"/>
                  </a:cubicBezTo>
                  <a:cubicBezTo>
                    <a:pt x="387" y="536"/>
                    <a:pt x="386" y="526"/>
                    <a:pt x="387" y="516"/>
                  </a:cubicBezTo>
                  <a:cubicBezTo>
                    <a:pt x="388" y="507"/>
                    <a:pt x="391" y="500"/>
                    <a:pt x="396" y="492"/>
                  </a:cubicBezTo>
                  <a:cubicBezTo>
                    <a:pt x="397" y="489"/>
                    <a:pt x="399" y="486"/>
                    <a:pt x="401" y="484"/>
                  </a:cubicBezTo>
                  <a:cubicBezTo>
                    <a:pt x="404" y="482"/>
                    <a:pt x="408" y="481"/>
                    <a:pt x="411" y="478"/>
                  </a:cubicBezTo>
                  <a:cubicBezTo>
                    <a:pt x="418" y="473"/>
                    <a:pt x="404" y="466"/>
                    <a:pt x="401" y="464"/>
                  </a:cubicBezTo>
                  <a:cubicBezTo>
                    <a:pt x="398" y="461"/>
                    <a:pt x="398" y="458"/>
                    <a:pt x="397" y="456"/>
                  </a:cubicBezTo>
                  <a:cubicBezTo>
                    <a:pt x="394" y="452"/>
                    <a:pt x="390" y="453"/>
                    <a:pt x="388" y="456"/>
                  </a:cubicBezTo>
                  <a:cubicBezTo>
                    <a:pt x="386" y="460"/>
                    <a:pt x="384" y="463"/>
                    <a:pt x="381" y="465"/>
                  </a:cubicBezTo>
                  <a:cubicBezTo>
                    <a:pt x="378" y="468"/>
                    <a:pt x="374" y="471"/>
                    <a:pt x="369" y="473"/>
                  </a:cubicBezTo>
                  <a:cubicBezTo>
                    <a:pt x="359" y="477"/>
                    <a:pt x="348" y="480"/>
                    <a:pt x="338" y="479"/>
                  </a:cubicBezTo>
                  <a:cubicBezTo>
                    <a:pt x="328" y="478"/>
                    <a:pt x="320" y="474"/>
                    <a:pt x="313" y="469"/>
                  </a:cubicBezTo>
                  <a:cubicBezTo>
                    <a:pt x="309" y="467"/>
                    <a:pt x="306" y="465"/>
                    <a:pt x="303" y="462"/>
                  </a:cubicBezTo>
                  <a:cubicBezTo>
                    <a:pt x="300" y="458"/>
                    <a:pt x="299" y="454"/>
                    <a:pt x="296" y="451"/>
                  </a:cubicBezTo>
                  <a:cubicBezTo>
                    <a:pt x="292" y="445"/>
                    <a:pt x="287" y="459"/>
                    <a:pt x="285" y="461"/>
                  </a:cubicBezTo>
                  <a:cubicBezTo>
                    <a:pt x="282" y="468"/>
                    <a:pt x="272" y="472"/>
                    <a:pt x="265" y="474"/>
                  </a:cubicBezTo>
                  <a:cubicBezTo>
                    <a:pt x="257" y="476"/>
                    <a:pt x="249" y="477"/>
                    <a:pt x="240" y="475"/>
                  </a:cubicBezTo>
                  <a:cubicBezTo>
                    <a:pt x="232" y="474"/>
                    <a:pt x="224" y="470"/>
                    <a:pt x="217" y="465"/>
                  </a:cubicBezTo>
                  <a:cubicBezTo>
                    <a:pt x="214" y="463"/>
                    <a:pt x="211" y="460"/>
                    <a:pt x="208" y="457"/>
                  </a:cubicBezTo>
                  <a:cubicBezTo>
                    <a:pt x="207" y="455"/>
                    <a:pt x="204" y="449"/>
                    <a:pt x="201" y="451"/>
                  </a:cubicBezTo>
                  <a:cubicBezTo>
                    <a:pt x="199" y="453"/>
                    <a:pt x="197" y="457"/>
                    <a:pt x="195" y="459"/>
                  </a:cubicBezTo>
                  <a:cubicBezTo>
                    <a:pt x="192" y="463"/>
                    <a:pt x="188" y="466"/>
                    <a:pt x="185" y="469"/>
                  </a:cubicBezTo>
                  <a:cubicBezTo>
                    <a:pt x="176" y="474"/>
                    <a:pt x="166" y="478"/>
                    <a:pt x="156" y="479"/>
                  </a:cubicBezTo>
                  <a:cubicBezTo>
                    <a:pt x="147" y="480"/>
                    <a:pt x="137" y="479"/>
                    <a:pt x="128" y="475"/>
                  </a:cubicBezTo>
                  <a:cubicBezTo>
                    <a:pt x="122" y="471"/>
                    <a:pt x="115" y="467"/>
                    <a:pt x="111" y="461"/>
                  </a:cubicBezTo>
                  <a:cubicBezTo>
                    <a:pt x="109" y="459"/>
                    <a:pt x="107" y="457"/>
                    <a:pt x="106" y="455"/>
                  </a:cubicBezTo>
                  <a:cubicBezTo>
                    <a:pt x="104" y="453"/>
                    <a:pt x="104" y="449"/>
                    <a:pt x="104" y="447"/>
                  </a:cubicBezTo>
                  <a:cubicBezTo>
                    <a:pt x="103" y="443"/>
                    <a:pt x="93" y="455"/>
                    <a:pt x="93" y="457"/>
                  </a:cubicBezTo>
                  <a:cubicBezTo>
                    <a:pt x="88" y="462"/>
                    <a:pt x="84" y="466"/>
                    <a:pt x="77" y="469"/>
                  </a:cubicBezTo>
                  <a:cubicBezTo>
                    <a:pt x="71" y="472"/>
                    <a:pt x="63" y="474"/>
                    <a:pt x="56" y="474"/>
                  </a:cubicBezTo>
                  <a:cubicBezTo>
                    <a:pt x="41" y="473"/>
                    <a:pt x="27" y="466"/>
                    <a:pt x="18" y="455"/>
                  </a:cubicBezTo>
                  <a:cubicBezTo>
                    <a:pt x="8" y="443"/>
                    <a:pt x="4" y="425"/>
                    <a:pt x="10" y="411"/>
                  </a:cubicBezTo>
                  <a:cubicBezTo>
                    <a:pt x="14" y="402"/>
                    <a:pt x="19" y="393"/>
                    <a:pt x="27" y="388"/>
                  </a:cubicBezTo>
                  <a:cubicBezTo>
                    <a:pt x="30" y="386"/>
                    <a:pt x="34" y="384"/>
                    <a:pt x="36" y="381"/>
                  </a:cubicBezTo>
                  <a:cubicBezTo>
                    <a:pt x="38" y="378"/>
                    <a:pt x="32" y="378"/>
                    <a:pt x="30" y="377"/>
                  </a:cubicBezTo>
                  <a:cubicBezTo>
                    <a:pt x="24" y="376"/>
                    <a:pt x="17" y="368"/>
                    <a:pt x="13" y="363"/>
                  </a:cubicBezTo>
                  <a:cubicBezTo>
                    <a:pt x="7" y="356"/>
                    <a:pt x="3" y="349"/>
                    <a:pt x="2" y="340"/>
                  </a:cubicBezTo>
                  <a:cubicBezTo>
                    <a:pt x="0" y="322"/>
                    <a:pt x="5" y="303"/>
                    <a:pt x="19" y="291"/>
                  </a:cubicBezTo>
                  <a:cubicBezTo>
                    <a:pt x="21" y="289"/>
                    <a:pt x="24" y="286"/>
                    <a:pt x="27" y="284"/>
                  </a:cubicBezTo>
                  <a:cubicBezTo>
                    <a:pt x="29" y="282"/>
                    <a:pt x="34" y="283"/>
                    <a:pt x="36" y="281"/>
                  </a:cubicBezTo>
                  <a:cubicBezTo>
                    <a:pt x="38" y="278"/>
                    <a:pt x="34" y="275"/>
                    <a:pt x="32" y="274"/>
                  </a:cubicBezTo>
                  <a:cubicBezTo>
                    <a:pt x="29" y="272"/>
                    <a:pt x="25" y="271"/>
                    <a:pt x="23" y="268"/>
                  </a:cubicBezTo>
                  <a:cubicBezTo>
                    <a:pt x="13" y="258"/>
                    <a:pt x="9" y="245"/>
                    <a:pt x="10" y="231"/>
                  </a:cubicBezTo>
                  <a:cubicBezTo>
                    <a:pt x="13" y="203"/>
                    <a:pt x="38" y="181"/>
                    <a:pt x="66" y="187"/>
                  </a:cubicBezTo>
                  <a:cubicBezTo>
                    <a:pt x="75" y="189"/>
                    <a:pt x="83" y="194"/>
                    <a:pt x="90" y="200"/>
                  </a:cubicBezTo>
                  <a:cubicBezTo>
                    <a:pt x="92" y="202"/>
                    <a:pt x="93" y="204"/>
                    <a:pt x="94" y="207"/>
                  </a:cubicBezTo>
                  <a:cubicBezTo>
                    <a:pt x="95" y="209"/>
                    <a:pt x="97" y="213"/>
                    <a:pt x="100" y="214"/>
                  </a:cubicBezTo>
                  <a:cubicBezTo>
                    <a:pt x="105" y="215"/>
                    <a:pt x="109" y="203"/>
                    <a:pt x="111" y="199"/>
                  </a:cubicBezTo>
                  <a:cubicBezTo>
                    <a:pt x="114" y="193"/>
                    <a:pt x="122" y="190"/>
                    <a:pt x="128" y="186"/>
                  </a:cubicBezTo>
                  <a:cubicBezTo>
                    <a:pt x="130" y="185"/>
                    <a:pt x="136" y="182"/>
                    <a:pt x="137" y="180"/>
                  </a:cubicBezTo>
                  <a:cubicBezTo>
                    <a:pt x="137" y="177"/>
                    <a:pt x="130" y="177"/>
                    <a:pt x="129" y="176"/>
                  </a:cubicBezTo>
                  <a:cubicBezTo>
                    <a:pt x="123" y="174"/>
                    <a:pt x="118" y="170"/>
                    <a:pt x="115" y="164"/>
                  </a:cubicBezTo>
                  <a:cubicBezTo>
                    <a:pt x="108" y="154"/>
                    <a:pt x="106" y="142"/>
                    <a:pt x="109" y="130"/>
                  </a:cubicBezTo>
                  <a:cubicBezTo>
                    <a:pt x="111" y="118"/>
                    <a:pt x="118" y="107"/>
                    <a:pt x="129" y="100"/>
                  </a:cubicBezTo>
                  <a:cubicBezTo>
                    <a:pt x="141" y="92"/>
                    <a:pt x="158" y="91"/>
                    <a:pt x="171" y="97"/>
                  </a:cubicBezTo>
                  <a:cubicBezTo>
                    <a:pt x="180" y="102"/>
                    <a:pt x="188" y="109"/>
                    <a:pt x="191" y="118"/>
                  </a:cubicBezTo>
                  <a:cubicBezTo>
                    <a:pt x="192" y="120"/>
                    <a:pt x="192" y="124"/>
                    <a:pt x="196" y="122"/>
                  </a:cubicBezTo>
                  <a:cubicBezTo>
                    <a:pt x="198" y="121"/>
                    <a:pt x="199" y="118"/>
                    <a:pt x="200" y="115"/>
                  </a:cubicBezTo>
                  <a:cubicBezTo>
                    <a:pt x="201" y="114"/>
                    <a:pt x="201" y="111"/>
                    <a:pt x="202" y="110"/>
                  </a:cubicBezTo>
                  <a:cubicBezTo>
                    <a:pt x="204" y="107"/>
                    <a:pt x="206" y="104"/>
                    <a:pt x="209" y="101"/>
                  </a:cubicBezTo>
                  <a:cubicBezTo>
                    <a:pt x="215" y="96"/>
                    <a:pt x="221" y="91"/>
                    <a:pt x="228" y="87"/>
                  </a:cubicBezTo>
                  <a:cubicBezTo>
                    <a:pt x="231" y="85"/>
                    <a:pt x="234" y="86"/>
                    <a:pt x="239" y="86"/>
                  </a:cubicBezTo>
                  <a:cubicBezTo>
                    <a:pt x="245" y="85"/>
                    <a:pt x="239" y="82"/>
                    <a:pt x="236" y="81"/>
                  </a:cubicBezTo>
                  <a:cubicBezTo>
                    <a:pt x="232" y="80"/>
                    <a:pt x="229" y="79"/>
                    <a:pt x="225" y="76"/>
                  </a:cubicBezTo>
                  <a:cubicBezTo>
                    <a:pt x="219" y="71"/>
                    <a:pt x="214" y="66"/>
                    <a:pt x="211" y="59"/>
                  </a:cubicBezTo>
                  <a:cubicBezTo>
                    <a:pt x="204" y="48"/>
                    <a:pt x="205" y="30"/>
                    <a:pt x="213" y="20"/>
                  </a:cubicBezTo>
                  <a:cubicBezTo>
                    <a:pt x="220" y="9"/>
                    <a:pt x="232" y="3"/>
                    <a:pt x="245" y="2"/>
                  </a:cubicBezTo>
                  <a:moveTo>
                    <a:pt x="488" y="160"/>
                  </a:moveTo>
                  <a:cubicBezTo>
                    <a:pt x="486" y="165"/>
                    <a:pt x="481" y="172"/>
                    <a:pt x="477" y="175"/>
                  </a:cubicBezTo>
                  <a:cubicBezTo>
                    <a:pt x="474" y="177"/>
                    <a:pt x="472" y="178"/>
                    <a:pt x="469" y="180"/>
                  </a:cubicBezTo>
                  <a:cubicBezTo>
                    <a:pt x="468" y="181"/>
                    <a:pt x="464" y="183"/>
                    <a:pt x="464" y="185"/>
                  </a:cubicBezTo>
                  <a:cubicBezTo>
                    <a:pt x="464" y="185"/>
                    <a:pt x="467" y="187"/>
                    <a:pt x="467" y="187"/>
                  </a:cubicBezTo>
                  <a:cubicBezTo>
                    <a:pt x="468" y="188"/>
                    <a:pt x="471" y="190"/>
                    <a:pt x="471" y="191"/>
                  </a:cubicBezTo>
                  <a:cubicBezTo>
                    <a:pt x="471" y="191"/>
                    <a:pt x="468" y="189"/>
                    <a:pt x="468" y="189"/>
                  </a:cubicBezTo>
                  <a:cubicBezTo>
                    <a:pt x="470" y="191"/>
                    <a:pt x="474" y="192"/>
                    <a:pt x="476" y="194"/>
                  </a:cubicBezTo>
                  <a:cubicBezTo>
                    <a:pt x="480" y="196"/>
                    <a:pt x="481" y="199"/>
                    <a:pt x="483" y="203"/>
                  </a:cubicBezTo>
                  <a:cubicBezTo>
                    <a:pt x="486" y="209"/>
                    <a:pt x="491" y="208"/>
                    <a:pt x="494" y="203"/>
                  </a:cubicBezTo>
                  <a:cubicBezTo>
                    <a:pt x="495" y="201"/>
                    <a:pt x="495" y="199"/>
                    <a:pt x="496" y="198"/>
                  </a:cubicBezTo>
                  <a:cubicBezTo>
                    <a:pt x="498" y="196"/>
                    <a:pt x="500" y="195"/>
                    <a:pt x="502" y="194"/>
                  </a:cubicBezTo>
                  <a:cubicBezTo>
                    <a:pt x="507" y="191"/>
                    <a:pt x="513" y="188"/>
                    <a:pt x="517" y="184"/>
                  </a:cubicBezTo>
                  <a:cubicBezTo>
                    <a:pt x="518" y="183"/>
                    <a:pt x="519" y="181"/>
                    <a:pt x="518" y="179"/>
                  </a:cubicBezTo>
                  <a:cubicBezTo>
                    <a:pt x="517" y="177"/>
                    <a:pt x="514" y="178"/>
                    <a:pt x="513" y="177"/>
                  </a:cubicBezTo>
                  <a:cubicBezTo>
                    <a:pt x="508" y="174"/>
                    <a:pt x="504" y="169"/>
                    <a:pt x="500" y="164"/>
                  </a:cubicBezTo>
                  <a:cubicBezTo>
                    <a:pt x="498" y="161"/>
                    <a:pt x="495" y="156"/>
                    <a:pt x="491" y="153"/>
                  </a:cubicBezTo>
                  <a:cubicBezTo>
                    <a:pt x="490" y="152"/>
                    <a:pt x="488" y="154"/>
                    <a:pt x="488" y="156"/>
                  </a:cubicBezTo>
                  <a:cubicBezTo>
                    <a:pt x="487" y="157"/>
                    <a:pt x="488" y="161"/>
                    <a:pt x="488" y="160"/>
                  </a:cubicBezTo>
                  <a:moveTo>
                    <a:pt x="192" y="159"/>
                  </a:moveTo>
                  <a:cubicBezTo>
                    <a:pt x="190" y="163"/>
                    <a:pt x="187" y="166"/>
                    <a:pt x="184" y="169"/>
                  </a:cubicBezTo>
                  <a:cubicBezTo>
                    <a:pt x="182" y="172"/>
                    <a:pt x="178" y="173"/>
                    <a:pt x="175" y="174"/>
                  </a:cubicBezTo>
                  <a:cubicBezTo>
                    <a:pt x="174" y="175"/>
                    <a:pt x="168" y="177"/>
                    <a:pt x="168" y="179"/>
                  </a:cubicBezTo>
                  <a:cubicBezTo>
                    <a:pt x="167" y="182"/>
                    <a:pt x="171" y="184"/>
                    <a:pt x="173" y="185"/>
                  </a:cubicBezTo>
                  <a:cubicBezTo>
                    <a:pt x="173" y="185"/>
                    <a:pt x="172" y="185"/>
                    <a:pt x="172" y="185"/>
                  </a:cubicBezTo>
                  <a:cubicBezTo>
                    <a:pt x="174" y="186"/>
                    <a:pt x="177" y="185"/>
                    <a:pt x="180" y="187"/>
                  </a:cubicBezTo>
                  <a:cubicBezTo>
                    <a:pt x="182" y="188"/>
                    <a:pt x="185" y="190"/>
                    <a:pt x="186" y="192"/>
                  </a:cubicBezTo>
                  <a:cubicBezTo>
                    <a:pt x="190" y="196"/>
                    <a:pt x="192" y="200"/>
                    <a:pt x="196" y="203"/>
                  </a:cubicBezTo>
                  <a:cubicBezTo>
                    <a:pt x="200" y="206"/>
                    <a:pt x="203" y="205"/>
                    <a:pt x="206" y="202"/>
                  </a:cubicBezTo>
                  <a:cubicBezTo>
                    <a:pt x="209" y="198"/>
                    <a:pt x="213" y="194"/>
                    <a:pt x="217" y="191"/>
                  </a:cubicBezTo>
                  <a:cubicBezTo>
                    <a:pt x="220" y="188"/>
                    <a:pt x="222" y="186"/>
                    <a:pt x="219" y="182"/>
                  </a:cubicBezTo>
                  <a:cubicBezTo>
                    <a:pt x="215" y="177"/>
                    <a:pt x="210" y="174"/>
                    <a:pt x="205" y="170"/>
                  </a:cubicBezTo>
                  <a:cubicBezTo>
                    <a:pt x="201" y="167"/>
                    <a:pt x="200" y="163"/>
                    <a:pt x="198" y="158"/>
                  </a:cubicBezTo>
                  <a:cubicBezTo>
                    <a:pt x="198" y="156"/>
                    <a:pt x="197" y="154"/>
                    <a:pt x="194" y="154"/>
                  </a:cubicBezTo>
                  <a:cubicBezTo>
                    <a:pt x="191" y="154"/>
                    <a:pt x="193" y="157"/>
                    <a:pt x="192" y="159"/>
                  </a:cubicBezTo>
                  <a:moveTo>
                    <a:pt x="380" y="177"/>
                  </a:moveTo>
                  <a:cubicBezTo>
                    <a:pt x="376" y="181"/>
                    <a:pt x="370" y="184"/>
                    <a:pt x="375" y="189"/>
                  </a:cubicBezTo>
                  <a:cubicBezTo>
                    <a:pt x="378" y="191"/>
                    <a:pt x="380" y="193"/>
                    <a:pt x="382" y="195"/>
                  </a:cubicBezTo>
                  <a:cubicBezTo>
                    <a:pt x="385" y="198"/>
                    <a:pt x="386" y="201"/>
                    <a:pt x="388" y="203"/>
                  </a:cubicBezTo>
                  <a:cubicBezTo>
                    <a:pt x="392" y="208"/>
                    <a:pt x="395" y="205"/>
                    <a:pt x="397" y="201"/>
                  </a:cubicBezTo>
                  <a:cubicBezTo>
                    <a:pt x="399" y="198"/>
                    <a:pt x="400" y="196"/>
                    <a:pt x="402" y="194"/>
                  </a:cubicBezTo>
                  <a:cubicBezTo>
                    <a:pt x="405" y="193"/>
                    <a:pt x="408" y="192"/>
                    <a:pt x="411" y="190"/>
                  </a:cubicBezTo>
                  <a:cubicBezTo>
                    <a:pt x="415" y="187"/>
                    <a:pt x="416" y="183"/>
                    <a:pt x="411" y="180"/>
                  </a:cubicBezTo>
                  <a:cubicBezTo>
                    <a:pt x="406" y="177"/>
                    <a:pt x="401" y="174"/>
                    <a:pt x="398" y="168"/>
                  </a:cubicBezTo>
                  <a:cubicBezTo>
                    <a:pt x="397" y="167"/>
                    <a:pt x="396" y="163"/>
                    <a:pt x="394" y="163"/>
                  </a:cubicBezTo>
                  <a:cubicBezTo>
                    <a:pt x="392" y="163"/>
                    <a:pt x="390" y="166"/>
                    <a:pt x="390" y="167"/>
                  </a:cubicBezTo>
                  <a:cubicBezTo>
                    <a:pt x="386" y="170"/>
                    <a:pt x="384" y="175"/>
                    <a:pt x="380" y="177"/>
                  </a:cubicBezTo>
                  <a:moveTo>
                    <a:pt x="292" y="169"/>
                  </a:moveTo>
                  <a:cubicBezTo>
                    <a:pt x="289" y="173"/>
                    <a:pt x="273" y="183"/>
                    <a:pt x="278" y="188"/>
                  </a:cubicBezTo>
                  <a:cubicBezTo>
                    <a:pt x="280" y="190"/>
                    <a:pt x="282" y="191"/>
                    <a:pt x="284" y="193"/>
                  </a:cubicBezTo>
                  <a:cubicBezTo>
                    <a:pt x="286" y="196"/>
                    <a:pt x="287" y="198"/>
                    <a:pt x="289" y="201"/>
                  </a:cubicBezTo>
                  <a:cubicBezTo>
                    <a:pt x="293" y="205"/>
                    <a:pt x="296" y="208"/>
                    <a:pt x="300" y="203"/>
                  </a:cubicBezTo>
                  <a:cubicBezTo>
                    <a:pt x="303" y="200"/>
                    <a:pt x="305" y="195"/>
                    <a:pt x="309" y="193"/>
                  </a:cubicBezTo>
                  <a:cubicBezTo>
                    <a:pt x="311" y="191"/>
                    <a:pt x="314" y="191"/>
                    <a:pt x="316" y="188"/>
                  </a:cubicBezTo>
                  <a:cubicBezTo>
                    <a:pt x="317" y="186"/>
                    <a:pt x="316" y="183"/>
                    <a:pt x="314" y="181"/>
                  </a:cubicBezTo>
                  <a:cubicBezTo>
                    <a:pt x="312" y="180"/>
                    <a:pt x="309" y="179"/>
                    <a:pt x="307" y="177"/>
                  </a:cubicBezTo>
                  <a:cubicBezTo>
                    <a:pt x="305" y="176"/>
                    <a:pt x="303" y="174"/>
                    <a:pt x="302" y="171"/>
                  </a:cubicBezTo>
                  <a:cubicBezTo>
                    <a:pt x="301" y="169"/>
                    <a:pt x="300" y="167"/>
                    <a:pt x="297" y="167"/>
                  </a:cubicBezTo>
                  <a:cubicBezTo>
                    <a:pt x="296" y="166"/>
                    <a:pt x="295" y="167"/>
                    <a:pt x="294" y="167"/>
                  </a:cubicBezTo>
                  <a:cubicBezTo>
                    <a:pt x="292" y="168"/>
                    <a:pt x="293" y="168"/>
                    <a:pt x="292" y="169"/>
                  </a:cubicBezTo>
                  <a:moveTo>
                    <a:pt x="86" y="270"/>
                  </a:moveTo>
                  <a:cubicBezTo>
                    <a:pt x="83" y="273"/>
                    <a:pt x="78" y="274"/>
                    <a:pt x="76" y="278"/>
                  </a:cubicBezTo>
                  <a:cubicBezTo>
                    <a:pt x="75" y="279"/>
                    <a:pt x="76" y="281"/>
                    <a:pt x="77" y="282"/>
                  </a:cubicBezTo>
                  <a:cubicBezTo>
                    <a:pt x="80" y="283"/>
                    <a:pt x="83" y="284"/>
                    <a:pt x="86" y="287"/>
                  </a:cubicBezTo>
                  <a:cubicBezTo>
                    <a:pt x="92" y="291"/>
                    <a:pt x="96" y="297"/>
                    <a:pt x="102" y="301"/>
                  </a:cubicBezTo>
                  <a:cubicBezTo>
                    <a:pt x="104" y="302"/>
                    <a:pt x="106" y="303"/>
                    <a:pt x="108" y="301"/>
                  </a:cubicBezTo>
                  <a:cubicBezTo>
                    <a:pt x="108" y="300"/>
                    <a:pt x="109" y="297"/>
                    <a:pt x="109" y="297"/>
                  </a:cubicBezTo>
                  <a:cubicBezTo>
                    <a:pt x="109" y="297"/>
                    <a:pt x="109" y="297"/>
                    <a:pt x="109" y="298"/>
                  </a:cubicBezTo>
                  <a:cubicBezTo>
                    <a:pt x="111" y="294"/>
                    <a:pt x="114" y="291"/>
                    <a:pt x="118" y="289"/>
                  </a:cubicBezTo>
                  <a:cubicBezTo>
                    <a:pt x="120" y="287"/>
                    <a:pt x="125" y="285"/>
                    <a:pt x="124" y="281"/>
                  </a:cubicBezTo>
                  <a:cubicBezTo>
                    <a:pt x="124" y="278"/>
                    <a:pt x="120" y="277"/>
                    <a:pt x="117" y="275"/>
                  </a:cubicBezTo>
                  <a:cubicBezTo>
                    <a:pt x="114" y="273"/>
                    <a:pt x="112" y="271"/>
                    <a:pt x="110" y="268"/>
                  </a:cubicBezTo>
                  <a:cubicBezTo>
                    <a:pt x="108" y="266"/>
                    <a:pt x="107" y="263"/>
                    <a:pt x="106" y="261"/>
                  </a:cubicBezTo>
                  <a:cubicBezTo>
                    <a:pt x="104" y="259"/>
                    <a:pt x="104" y="254"/>
                    <a:pt x="101" y="254"/>
                  </a:cubicBezTo>
                  <a:cubicBezTo>
                    <a:pt x="98" y="254"/>
                    <a:pt x="97" y="257"/>
                    <a:pt x="95" y="259"/>
                  </a:cubicBezTo>
                  <a:cubicBezTo>
                    <a:pt x="92" y="263"/>
                    <a:pt x="90" y="267"/>
                    <a:pt x="86" y="270"/>
                  </a:cubicBezTo>
                  <a:moveTo>
                    <a:pt x="473" y="276"/>
                  </a:moveTo>
                  <a:cubicBezTo>
                    <a:pt x="470" y="278"/>
                    <a:pt x="466" y="282"/>
                    <a:pt x="469" y="285"/>
                  </a:cubicBezTo>
                  <a:cubicBezTo>
                    <a:pt x="472" y="289"/>
                    <a:pt x="477" y="290"/>
                    <a:pt x="481" y="294"/>
                  </a:cubicBezTo>
                  <a:cubicBezTo>
                    <a:pt x="483" y="295"/>
                    <a:pt x="488" y="306"/>
                    <a:pt x="492" y="301"/>
                  </a:cubicBezTo>
                  <a:cubicBezTo>
                    <a:pt x="493" y="298"/>
                    <a:pt x="495" y="296"/>
                    <a:pt x="497" y="294"/>
                  </a:cubicBezTo>
                  <a:cubicBezTo>
                    <a:pt x="499" y="292"/>
                    <a:pt x="502" y="290"/>
                    <a:pt x="504" y="289"/>
                  </a:cubicBezTo>
                  <a:cubicBezTo>
                    <a:pt x="507" y="287"/>
                    <a:pt x="513" y="282"/>
                    <a:pt x="509" y="279"/>
                  </a:cubicBezTo>
                  <a:cubicBezTo>
                    <a:pt x="507" y="277"/>
                    <a:pt x="505" y="277"/>
                    <a:pt x="503" y="276"/>
                  </a:cubicBezTo>
                  <a:cubicBezTo>
                    <a:pt x="500" y="274"/>
                    <a:pt x="498" y="272"/>
                    <a:pt x="496" y="270"/>
                  </a:cubicBezTo>
                  <a:cubicBezTo>
                    <a:pt x="494" y="265"/>
                    <a:pt x="491" y="259"/>
                    <a:pt x="485" y="263"/>
                  </a:cubicBezTo>
                  <a:cubicBezTo>
                    <a:pt x="480" y="267"/>
                    <a:pt x="478" y="273"/>
                    <a:pt x="473" y="276"/>
                  </a:cubicBezTo>
                  <a:moveTo>
                    <a:pt x="196" y="265"/>
                  </a:moveTo>
                  <a:cubicBezTo>
                    <a:pt x="194" y="268"/>
                    <a:pt x="176" y="280"/>
                    <a:pt x="180" y="285"/>
                  </a:cubicBezTo>
                  <a:cubicBezTo>
                    <a:pt x="183" y="288"/>
                    <a:pt x="187" y="291"/>
                    <a:pt x="190" y="294"/>
                  </a:cubicBezTo>
                  <a:cubicBezTo>
                    <a:pt x="192" y="296"/>
                    <a:pt x="198" y="303"/>
                    <a:pt x="202" y="302"/>
                  </a:cubicBezTo>
                  <a:cubicBezTo>
                    <a:pt x="204" y="301"/>
                    <a:pt x="205" y="298"/>
                    <a:pt x="206" y="296"/>
                  </a:cubicBezTo>
                  <a:cubicBezTo>
                    <a:pt x="207" y="294"/>
                    <a:pt x="210" y="292"/>
                    <a:pt x="212" y="290"/>
                  </a:cubicBezTo>
                  <a:cubicBezTo>
                    <a:pt x="216" y="287"/>
                    <a:pt x="224" y="283"/>
                    <a:pt x="218" y="278"/>
                  </a:cubicBezTo>
                  <a:cubicBezTo>
                    <a:pt x="214" y="275"/>
                    <a:pt x="210" y="273"/>
                    <a:pt x="207" y="268"/>
                  </a:cubicBezTo>
                  <a:cubicBezTo>
                    <a:pt x="206" y="266"/>
                    <a:pt x="205" y="264"/>
                    <a:pt x="203" y="263"/>
                  </a:cubicBezTo>
                  <a:cubicBezTo>
                    <a:pt x="202" y="262"/>
                    <a:pt x="200" y="262"/>
                    <a:pt x="199" y="262"/>
                  </a:cubicBezTo>
                  <a:cubicBezTo>
                    <a:pt x="197" y="263"/>
                    <a:pt x="197" y="263"/>
                    <a:pt x="196" y="265"/>
                  </a:cubicBezTo>
                  <a:moveTo>
                    <a:pt x="292" y="265"/>
                  </a:moveTo>
                  <a:cubicBezTo>
                    <a:pt x="290" y="268"/>
                    <a:pt x="272" y="280"/>
                    <a:pt x="277" y="284"/>
                  </a:cubicBezTo>
                  <a:cubicBezTo>
                    <a:pt x="279" y="288"/>
                    <a:pt x="283" y="290"/>
                    <a:pt x="286" y="293"/>
                  </a:cubicBezTo>
                  <a:cubicBezTo>
                    <a:pt x="289" y="296"/>
                    <a:pt x="292" y="301"/>
                    <a:pt x="296" y="302"/>
                  </a:cubicBezTo>
                  <a:cubicBezTo>
                    <a:pt x="298" y="303"/>
                    <a:pt x="300" y="300"/>
                    <a:pt x="300" y="298"/>
                  </a:cubicBezTo>
                  <a:cubicBezTo>
                    <a:pt x="302" y="295"/>
                    <a:pt x="304" y="294"/>
                    <a:pt x="306" y="292"/>
                  </a:cubicBezTo>
                  <a:cubicBezTo>
                    <a:pt x="310" y="289"/>
                    <a:pt x="320" y="284"/>
                    <a:pt x="315" y="279"/>
                  </a:cubicBezTo>
                  <a:cubicBezTo>
                    <a:pt x="311" y="275"/>
                    <a:pt x="305" y="274"/>
                    <a:pt x="303" y="269"/>
                  </a:cubicBezTo>
                  <a:cubicBezTo>
                    <a:pt x="302" y="267"/>
                    <a:pt x="301" y="264"/>
                    <a:pt x="298" y="263"/>
                  </a:cubicBezTo>
                  <a:cubicBezTo>
                    <a:pt x="297" y="262"/>
                    <a:pt x="296" y="262"/>
                    <a:pt x="295" y="262"/>
                  </a:cubicBezTo>
                  <a:cubicBezTo>
                    <a:pt x="292" y="263"/>
                    <a:pt x="293" y="263"/>
                    <a:pt x="292" y="265"/>
                  </a:cubicBezTo>
                  <a:moveTo>
                    <a:pt x="388" y="265"/>
                  </a:moveTo>
                  <a:cubicBezTo>
                    <a:pt x="386" y="268"/>
                    <a:pt x="368" y="280"/>
                    <a:pt x="372" y="285"/>
                  </a:cubicBezTo>
                  <a:cubicBezTo>
                    <a:pt x="376" y="288"/>
                    <a:pt x="379" y="291"/>
                    <a:pt x="382" y="294"/>
                  </a:cubicBezTo>
                  <a:cubicBezTo>
                    <a:pt x="385" y="296"/>
                    <a:pt x="390" y="302"/>
                    <a:pt x="394" y="302"/>
                  </a:cubicBezTo>
                  <a:cubicBezTo>
                    <a:pt x="396" y="302"/>
                    <a:pt x="397" y="299"/>
                    <a:pt x="398" y="297"/>
                  </a:cubicBezTo>
                  <a:cubicBezTo>
                    <a:pt x="399" y="294"/>
                    <a:pt x="401" y="292"/>
                    <a:pt x="403" y="290"/>
                  </a:cubicBezTo>
                  <a:cubicBezTo>
                    <a:pt x="407" y="287"/>
                    <a:pt x="415" y="284"/>
                    <a:pt x="410" y="279"/>
                  </a:cubicBezTo>
                  <a:cubicBezTo>
                    <a:pt x="407" y="275"/>
                    <a:pt x="401" y="273"/>
                    <a:pt x="399" y="268"/>
                  </a:cubicBezTo>
                  <a:cubicBezTo>
                    <a:pt x="398" y="266"/>
                    <a:pt x="397" y="263"/>
                    <a:pt x="395" y="262"/>
                  </a:cubicBezTo>
                  <a:cubicBezTo>
                    <a:pt x="393" y="262"/>
                    <a:pt x="392" y="262"/>
                    <a:pt x="391" y="263"/>
                  </a:cubicBezTo>
                  <a:cubicBezTo>
                    <a:pt x="388" y="263"/>
                    <a:pt x="389" y="263"/>
                    <a:pt x="388" y="265"/>
                  </a:cubicBezTo>
                  <a:moveTo>
                    <a:pt x="100" y="361"/>
                  </a:moveTo>
                  <a:cubicBezTo>
                    <a:pt x="98" y="365"/>
                    <a:pt x="92" y="370"/>
                    <a:pt x="88" y="373"/>
                  </a:cubicBezTo>
                  <a:cubicBezTo>
                    <a:pt x="86" y="375"/>
                    <a:pt x="83" y="377"/>
                    <a:pt x="81" y="378"/>
                  </a:cubicBezTo>
                  <a:cubicBezTo>
                    <a:pt x="79" y="379"/>
                    <a:pt x="75" y="380"/>
                    <a:pt x="78" y="382"/>
                  </a:cubicBezTo>
                  <a:cubicBezTo>
                    <a:pt x="79" y="384"/>
                    <a:pt x="82" y="385"/>
                    <a:pt x="84" y="386"/>
                  </a:cubicBezTo>
                  <a:cubicBezTo>
                    <a:pt x="86" y="388"/>
                    <a:pt x="88" y="390"/>
                    <a:pt x="90" y="392"/>
                  </a:cubicBezTo>
                  <a:cubicBezTo>
                    <a:pt x="92" y="394"/>
                    <a:pt x="94" y="397"/>
                    <a:pt x="96" y="400"/>
                  </a:cubicBezTo>
                  <a:cubicBezTo>
                    <a:pt x="97" y="402"/>
                    <a:pt x="99" y="405"/>
                    <a:pt x="102" y="405"/>
                  </a:cubicBezTo>
                  <a:cubicBezTo>
                    <a:pt x="104" y="406"/>
                    <a:pt x="104" y="403"/>
                    <a:pt x="105" y="401"/>
                  </a:cubicBezTo>
                  <a:cubicBezTo>
                    <a:pt x="106" y="397"/>
                    <a:pt x="108" y="394"/>
                    <a:pt x="111" y="391"/>
                  </a:cubicBezTo>
                  <a:cubicBezTo>
                    <a:pt x="113" y="388"/>
                    <a:pt x="114" y="387"/>
                    <a:pt x="117" y="386"/>
                  </a:cubicBezTo>
                  <a:cubicBezTo>
                    <a:pt x="119" y="385"/>
                    <a:pt x="123" y="383"/>
                    <a:pt x="124" y="381"/>
                  </a:cubicBezTo>
                  <a:cubicBezTo>
                    <a:pt x="126" y="373"/>
                    <a:pt x="116" y="371"/>
                    <a:pt x="112" y="366"/>
                  </a:cubicBezTo>
                  <a:cubicBezTo>
                    <a:pt x="111" y="364"/>
                    <a:pt x="110" y="361"/>
                    <a:pt x="108" y="359"/>
                  </a:cubicBezTo>
                  <a:cubicBezTo>
                    <a:pt x="107" y="358"/>
                    <a:pt x="105" y="358"/>
                    <a:pt x="104" y="358"/>
                  </a:cubicBezTo>
                  <a:cubicBezTo>
                    <a:pt x="101" y="358"/>
                    <a:pt x="101" y="359"/>
                    <a:pt x="100" y="361"/>
                  </a:cubicBezTo>
                  <a:moveTo>
                    <a:pt x="196" y="361"/>
                  </a:moveTo>
                  <a:cubicBezTo>
                    <a:pt x="195" y="363"/>
                    <a:pt x="193" y="364"/>
                    <a:pt x="191" y="366"/>
                  </a:cubicBezTo>
                  <a:cubicBezTo>
                    <a:pt x="188" y="368"/>
                    <a:pt x="185" y="370"/>
                    <a:pt x="183" y="373"/>
                  </a:cubicBezTo>
                  <a:cubicBezTo>
                    <a:pt x="181" y="374"/>
                    <a:pt x="179" y="375"/>
                    <a:pt x="179" y="378"/>
                  </a:cubicBezTo>
                  <a:cubicBezTo>
                    <a:pt x="179" y="381"/>
                    <a:pt x="183" y="383"/>
                    <a:pt x="185" y="384"/>
                  </a:cubicBezTo>
                  <a:cubicBezTo>
                    <a:pt x="188" y="385"/>
                    <a:pt x="189" y="387"/>
                    <a:pt x="191" y="389"/>
                  </a:cubicBezTo>
                  <a:cubicBezTo>
                    <a:pt x="194" y="393"/>
                    <a:pt x="196" y="396"/>
                    <a:pt x="199" y="400"/>
                  </a:cubicBezTo>
                  <a:cubicBezTo>
                    <a:pt x="200" y="401"/>
                    <a:pt x="202" y="405"/>
                    <a:pt x="204" y="403"/>
                  </a:cubicBezTo>
                  <a:cubicBezTo>
                    <a:pt x="204" y="402"/>
                    <a:pt x="208" y="397"/>
                    <a:pt x="207" y="396"/>
                  </a:cubicBezTo>
                  <a:cubicBezTo>
                    <a:pt x="207" y="396"/>
                    <a:pt x="207" y="396"/>
                    <a:pt x="207" y="396"/>
                  </a:cubicBezTo>
                  <a:cubicBezTo>
                    <a:pt x="212" y="391"/>
                    <a:pt x="217" y="387"/>
                    <a:pt x="222" y="382"/>
                  </a:cubicBezTo>
                  <a:cubicBezTo>
                    <a:pt x="227" y="379"/>
                    <a:pt x="222" y="376"/>
                    <a:pt x="219" y="374"/>
                  </a:cubicBezTo>
                  <a:cubicBezTo>
                    <a:pt x="213" y="371"/>
                    <a:pt x="209" y="368"/>
                    <a:pt x="206" y="363"/>
                  </a:cubicBezTo>
                  <a:cubicBezTo>
                    <a:pt x="205" y="361"/>
                    <a:pt x="204" y="359"/>
                    <a:pt x="201" y="358"/>
                  </a:cubicBezTo>
                  <a:cubicBezTo>
                    <a:pt x="200" y="358"/>
                    <a:pt x="199" y="358"/>
                    <a:pt x="198" y="358"/>
                  </a:cubicBezTo>
                  <a:cubicBezTo>
                    <a:pt x="196" y="359"/>
                    <a:pt x="197" y="359"/>
                    <a:pt x="196" y="361"/>
                  </a:cubicBezTo>
                  <a:moveTo>
                    <a:pt x="280" y="374"/>
                  </a:moveTo>
                  <a:cubicBezTo>
                    <a:pt x="277" y="376"/>
                    <a:pt x="275" y="376"/>
                    <a:pt x="273" y="378"/>
                  </a:cubicBezTo>
                  <a:cubicBezTo>
                    <a:pt x="271" y="380"/>
                    <a:pt x="275" y="383"/>
                    <a:pt x="277" y="384"/>
                  </a:cubicBezTo>
                  <a:cubicBezTo>
                    <a:pt x="283" y="388"/>
                    <a:pt x="286" y="394"/>
                    <a:pt x="290" y="399"/>
                  </a:cubicBezTo>
                  <a:cubicBezTo>
                    <a:pt x="294" y="404"/>
                    <a:pt x="297" y="401"/>
                    <a:pt x="300" y="397"/>
                  </a:cubicBezTo>
                  <a:cubicBezTo>
                    <a:pt x="303" y="393"/>
                    <a:pt x="306" y="387"/>
                    <a:pt x="311" y="384"/>
                  </a:cubicBezTo>
                  <a:cubicBezTo>
                    <a:pt x="315" y="382"/>
                    <a:pt x="320" y="379"/>
                    <a:pt x="315" y="375"/>
                  </a:cubicBezTo>
                  <a:cubicBezTo>
                    <a:pt x="310" y="371"/>
                    <a:pt x="305" y="369"/>
                    <a:pt x="302" y="363"/>
                  </a:cubicBezTo>
                  <a:cubicBezTo>
                    <a:pt x="300" y="359"/>
                    <a:pt x="296" y="356"/>
                    <a:pt x="292" y="360"/>
                  </a:cubicBezTo>
                  <a:cubicBezTo>
                    <a:pt x="287" y="364"/>
                    <a:pt x="284" y="370"/>
                    <a:pt x="280" y="374"/>
                  </a:cubicBezTo>
                  <a:moveTo>
                    <a:pt x="382" y="369"/>
                  </a:moveTo>
                  <a:cubicBezTo>
                    <a:pt x="379" y="372"/>
                    <a:pt x="370" y="374"/>
                    <a:pt x="371" y="379"/>
                  </a:cubicBezTo>
                  <a:cubicBezTo>
                    <a:pt x="373" y="384"/>
                    <a:pt x="379" y="386"/>
                    <a:pt x="382" y="389"/>
                  </a:cubicBezTo>
                  <a:cubicBezTo>
                    <a:pt x="386" y="391"/>
                    <a:pt x="387" y="399"/>
                    <a:pt x="392" y="399"/>
                  </a:cubicBezTo>
                  <a:cubicBezTo>
                    <a:pt x="397" y="400"/>
                    <a:pt x="398" y="390"/>
                    <a:pt x="401" y="387"/>
                  </a:cubicBezTo>
                  <a:cubicBezTo>
                    <a:pt x="404" y="385"/>
                    <a:pt x="413" y="381"/>
                    <a:pt x="412" y="377"/>
                  </a:cubicBezTo>
                  <a:cubicBezTo>
                    <a:pt x="410" y="373"/>
                    <a:pt x="405" y="370"/>
                    <a:pt x="401" y="367"/>
                  </a:cubicBezTo>
                  <a:cubicBezTo>
                    <a:pt x="399" y="365"/>
                    <a:pt x="398" y="359"/>
                    <a:pt x="394" y="358"/>
                  </a:cubicBezTo>
                  <a:cubicBezTo>
                    <a:pt x="387" y="356"/>
                    <a:pt x="386" y="365"/>
                    <a:pt x="382" y="369"/>
                  </a:cubicBezTo>
                  <a:moveTo>
                    <a:pt x="484" y="361"/>
                  </a:moveTo>
                  <a:cubicBezTo>
                    <a:pt x="481" y="366"/>
                    <a:pt x="476" y="369"/>
                    <a:pt x="472" y="372"/>
                  </a:cubicBezTo>
                  <a:cubicBezTo>
                    <a:pt x="469" y="376"/>
                    <a:pt x="467" y="379"/>
                    <a:pt x="471" y="383"/>
                  </a:cubicBezTo>
                  <a:cubicBezTo>
                    <a:pt x="474" y="385"/>
                    <a:pt x="476" y="387"/>
                    <a:pt x="479" y="390"/>
                  </a:cubicBezTo>
                  <a:cubicBezTo>
                    <a:pt x="481" y="392"/>
                    <a:pt x="483" y="395"/>
                    <a:pt x="486" y="397"/>
                  </a:cubicBezTo>
                  <a:cubicBezTo>
                    <a:pt x="490" y="401"/>
                    <a:pt x="493" y="395"/>
                    <a:pt x="495" y="392"/>
                  </a:cubicBezTo>
                  <a:cubicBezTo>
                    <a:pt x="496" y="390"/>
                    <a:pt x="497" y="389"/>
                    <a:pt x="498" y="387"/>
                  </a:cubicBezTo>
                  <a:cubicBezTo>
                    <a:pt x="500" y="385"/>
                    <a:pt x="503" y="384"/>
                    <a:pt x="506" y="382"/>
                  </a:cubicBezTo>
                  <a:cubicBezTo>
                    <a:pt x="511" y="378"/>
                    <a:pt x="508" y="375"/>
                    <a:pt x="504" y="372"/>
                  </a:cubicBezTo>
                  <a:cubicBezTo>
                    <a:pt x="500" y="369"/>
                    <a:pt x="497" y="368"/>
                    <a:pt x="494" y="363"/>
                  </a:cubicBezTo>
                  <a:cubicBezTo>
                    <a:pt x="493" y="361"/>
                    <a:pt x="492" y="359"/>
                    <a:pt x="490" y="358"/>
                  </a:cubicBezTo>
                  <a:cubicBezTo>
                    <a:pt x="489" y="358"/>
                    <a:pt x="487" y="358"/>
                    <a:pt x="486" y="358"/>
                  </a:cubicBezTo>
                  <a:cubicBezTo>
                    <a:pt x="484" y="359"/>
                    <a:pt x="485" y="359"/>
                    <a:pt x="484" y="361"/>
                  </a:cubicBezTo>
                  <a:moveTo>
                    <a:pt x="484" y="457"/>
                  </a:moveTo>
                  <a:cubicBezTo>
                    <a:pt x="480" y="464"/>
                    <a:pt x="472" y="465"/>
                    <a:pt x="468" y="471"/>
                  </a:cubicBezTo>
                  <a:cubicBezTo>
                    <a:pt x="464" y="476"/>
                    <a:pt x="472" y="478"/>
                    <a:pt x="475" y="481"/>
                  </a:cubicBezTo>
                  <a:cubicBezTo>
                    <a:pt x="479" y="486"/>
                    <a:pt x="482" y="492"/>
                    <a:pt x="487" y="496"/>
                  </a:cubicBezTo>
                  <a:cubicBezTo>
                    <a:pt x="491" y="499"/>
                    <a:pt x="494" y="491"/>
                    <a:pt x="496" y="488"/>
                  </a:cubicBezTo>
                  <a:cubicBezTo>
                    <a:pt x="498" y="486"/>
                    <a:pt x="500" y="484"/>
                    <a:pt x="502" y="482"/>
                  </a:cubicBezTo>
                  <a:cubicBezTo>
                    <a:pt x="504" y="481"/>
                    <a:pt x="506" y="480"/>
                    <a:pt x="508" y="479"/>
                  </a:cubicBezTo>
                  <a:cubicBezTo>
                    <a:pt x="510" y="478"/>
                    <a:pt x="513" y="478"/>
                    <a:pt x="512" y="476"/>
                  </a:cubicBezTo>
                  <a:cubicBezTo>
                    <a:pt x="512" y="474"/>
                    <a:pt x="510" y="472"/>
                    <a:pt x="508" y="470"/>
                  </a:cubicBezTo>
                  <a:cubicBezTo>
                    <a:pt x="504" y="467"/>
                    <a:pt x="499" y="463"/>
                    <a:pt x="494" y="460"/>
                  </a:cubicBezTo>
                  <a:cubicBezTo>
                    <a:pt x="492" y="459"/>
                    <a:pt x="492" y="457"/>
                    <a:pt x="490" y="455"/>
                  </a:cubicBezTo>
                  <a:cubicBezTo>
                    <a:pt x="489" y="454"/>
                    <a:pt x="488" y="454"/>
                    <a:pt x="487" y="455"/>
                  </a:cubicBezTo>
                  <a:cubicBezTo>
                    <a:pt x="485" y="455"/>
                    <a:pt x="485" y="456"/>
                    <a:pt x="484" y="457"/>
                  </a:cubicBezTo>
                </a:path>
              </a:pathLst>
            </a:custGeom>
            <a:grpFill/>
            <a:ln w="9525" cap="flat" cmpd="sng">
              <a:noFill/>
              <a:prstDash val="solid"/>
              <a:round/>
              <a:headEnd type="none" w="med" len="med"/>
              <a:tailEnd type="none" w="med" len="med"/>
            </a:ln>
            <a:effectLst/>
          </p:spPr>
          <p:txBody>
            <a:bodyPr/>
            <a:lstStyle/>
            <a:p>
              <a:endParaRPr lang="en-US"/>
            </a:p>
          </p:txBody>
        </p:sp>
        <p:sp>
          <p:nvSpPr>
            <p:cNvPr id="284975" name="Freeform 303"/>
            <p:cNvSpPr>
              <a:spLocks/>
            </p:cNvSpPr>
            <p:nvPr/>
          </p:nvSpPr>
          <p:spPr bwMode="auto">
            <a:xfrm>
              <a:off x="-599" y="11036"/>
              <a:ext cx="186" cy="189"/>
            </a:xfrm>
            <a:custGeom>
              <a:avLst/>
              <a:gdLst/>
              <a:ahLst/>
              <a:cxnLst>
                <a:cxn ang="0">
                  <a:pos x="31" y="1"/>
                </a:cxn>
                <a:cxn ang="0">
                  <a:pos x="61" y="6"/>
                </a:cxn>
                <a:cxn ang="0">
                  <a:pos x="76" y="28"/>
                </a:cxn>
                <a:cxn ang="0">
                  <a:pos x="75" y="55"/>
                </a:cxn>
                <a:cxn ang="0">
                  <a:pos x="55" y="74"/>
                </a:cxn>
                <a:cxn ang="0">
                  <a:pos x="15" y="70"/>
                </a:cxn>
                <a:cxn ang="0">
                  <a:pos x="0" y="39"/>
                </a:cxn>
                <a:cxn ang="0">
                  <a:pos x="31" y="1"/>
                </a:cxn>
              </a:cxnLst>
              <a:rect l="0" t="0" r="r" b="b"/>
              <a:pathLst>
                <a:path w="79" h="80">
                  <a:moveTo>
                    <a:pt x="31" y="1"/>
                  </a:moveTo>
                  <a:cubicBezTo>
                    <a:pt x="41" y="0"/>
                    <a:pt x="52" y="0"/>
                    <a:pt x="61" y="6"/>
                  </a:cubicBezTo>
                  <a:cubicBezTo>
                    <a:pt x="68" y="11"/>
                    <a:pt x="73" y="19"/>
                    <a:pt x="76" y="28"/>
                  </a:cubicBezTo>
                  <a:cubicBezTo>
                    <a:pt x="79" y="37"/>
                    <a:pt x="79" y="47"/>
                    <a:pt x="75" y="55"/>
                  </a:cubicBezTo>
                  <a:cubicBezTo>
                    <a:pt x="71" y="64"/>
                    <a:pt x="63" y="70"/>
                    <a:pt x="55" y="74"/>
                  </a:cubicBezTo>
                  <a:cubicBezTo>
                    <a:pt x="42" y="80"/>
                    <a:pt x="26" y="79"/>
                    <a:pt x="15" y="70"/>
                  </a:cubicBezTo>
                  <a:cubicBezTo>
                    <a:pt x="6" y="63"/>
                    <a:pt x="1" y="51"/>
                    <a:pt x="0" y="39"/>
                  </a:cubicBezTo>
                  <a:cubicBezTo>
                    <a:pt x="0" y="21"/>
                    <a:pt x="12" y="5"/>
                    <a:pt x="31"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976" name="Freeform 304"/>
            <p:cNvSpPr>
              <a:spLocks/>
            </p:cNvSpPr>
            <p:nvPr/>
          </p:nvSpPr>
          <p:spPr bwMode="auto">
            <a:xfrm>
              <a:off x="8023" y="11036"/>
              <a:ext cx="191" cy="186"/>
            </a:xfrm>
            <a:custGeom>
              <a:avLst/>
              <a:gdLst/>
              <a:ahLst/>
              <a:cxnLst>
                <a:cxn ang="0">
                  <a:pos x="33" y="2"/>
                </a:cxn>
                <a:cxn ang="0">
                  <a:pos x="74" y="22"/>
                </a:cxn>
                <a:cxn ang="0">
                  <a:pos x="69" y="64"/>
                </a:cxn>
                <a:cxn ang="0">
                  <a:pos x="11" y="64"/>
                </a:cxn>
                <a:cxn ang="0">
                  <a:pos x="2" y="34"/>
                </a:cxn>
                <a:cxn ang="0">
                  <a:pos x="33" y="2"/>
                </a:cxn>
              </a:cxnLst>
              <a:rect l="0" t="0" r="r" b="b"/>
              <a:pathLst>
                <a:path w="81" h="79">
                  <a:moveTo>
                    <a:pt x="33" y="2"/>
                  </a:moveTo>
                  <a:cubicBezTo>
                    <a:pt x="49" y="0"/>
                    <a:pt x="67" y="7"/>
                    <a:pt x="74" y="22"/>
                  </a:cubicBezTo>
                  <a:cubicBezTo>
                    <a:pt x="81" y="35"/>
                    <a:pt x="79" y="53"/>
                    <a:pt x="69" y="64"/>
                  </a:cubicBezTo>
                  <a:cubicBezTo>
                    <a:pt x="54" y="79"/>
                    <a:pt x="26" y="78"/>
                    <a:pt x="11" y="64"/>
                  </a:cubicBezTo>
                  <a:cubicBezTo>
                    <a:pt x="3" y="56"/>
                    <a:pt x="0" y="45"/>
                    <a:pt x="2" y="34"/>
                  </a:cubicBezTo>
                  <a:cubicBezTo>
                    <a:pt x="4" y="17"/>
                    <a:pt x="16" y="5"/>
                    <a:pt x="33"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77" name="Freeform 305"/>
            <p:cNvSpPr>
              <a:spLocks/>
            </p:cNvSpPr>
            <p:nvPr/>
          </p:nvSpPr>
          <p:spPr bwMode="auto">
            <a:xfrm>
              <a:off x="4163" y="11043"/>
              <a:ext cx="201" cy="163"/>
            </a:xfrm>
            <a:custGeom>
              <a:avLst/>
              <a:gdLst/>
              <a:ahLst/>
              <a:cxnLst>
                <a:cxn ang="0">
                  <a:pos x="39" y="5"/>
                </a:cxn>
                <a:cxn ang="0">
                  <a:pos x="43" y="68"/>
                </a:cxn>
                <a:cxn ang="0">
                  <a:pos x="39" y="5"/>
                </a:cxn>
              </a:cxnLst>
              <a:rect l="0" t="0" r="r" b="b"/>
              <a:pathLst>
                <a:path w="85" h="69">
                  <a:moveTo>
                    <a:pt x="39" y="5"/>
                  </a:moveTo>
                  <a:cubicBezTo>
                    <a:pt x="82" y="0"/>
                    <a:pt x="85" y="66"/>
                    <a:pt x="43" y="68"/>
                  </a:cubicBezTo>
                  <a:cubicBezTo>
                    <a:pt x="5" y="69"/>
                    <a:pt x="0" y="9"/>
                    <a:pt x="39"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78" name="Freeform 306"/>
            <p:cNvSpPr>
              <a:spLocks/>
            </p:cNvSpPr>
            <p:nvPr/>
          </p:nvSpPr>
          <p:spPr bwMode="auto">
            <a:xfrm>
              <a:off x="4397" y="11045"/>
              <a:ext cx="179" cy="185"/>
            </a:xfrm>
            <a:custGeom>
              <a:avLst/>
              <a:gdLst/>
              <a:ahLst/>
              <a:cxnLst>
                <a:cxn ang="0">
                  <a:pos x="31" y="4"/>
                </a:cxn>
                <a:cxn ang="0">
                  <a:pos x="70" y="23"/>
                </a:cxn>
                <a:cxn ang="0">
                  <a:pos x="56" y="64"/>
                </a:cxn>
                <a:cxn ang="0">
                  <a:pos x="7" y="26"/>
                </a:cxn>
                <a:cxn ang="0">
                  <a:pos x="31" y="4"/>
                </a:cxn>
              </a:cxnLst>
              <a:rect l="0" t="0" r="r" b="b"/>
              <a:pathLst>
                <a:path w="76" h="78">
                  <a:moveTo>
                    <a:pt x="31" y="4"/>
                  </a:moveTo>
                  <a:cubicBezTo>
                    <a:pt x="46" y="0"/>
                    <a:pt x="63" y="8"/>
                    <a:pt x="70" y="23"/>
                  </a:cubicBezTo>
                  <a:cubicBezTo>
                    <a:pt x="76" y="38"/>
                    <a:pt x="70" y="55"/>
                    <a:pt x="56" y="64"/>
                  </a:cubicBezTo>
                  <a:cubicBezTo>
                    <a:pt x="33" y="78"/>
                    <a:pt x="0" y="52"/>
                    <a:pt x="7" y="26"/>
                  </a:cubicBezTo>
                  <a:cubicBezTo>
                    <a:pt x="10" y="15"/>
                    <a:pt x="19" y="6"/>
                    <a:pt x="31"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79" name="Freeform 307"/>
            <p:cNvSpPr>
              <a:spLocks/>
            </p:cNvSpPr>
            <p:nvPr/>
          </p:nvSpPr>
          <p:spPr bwMode="auto">
            <a:xfrm>
              <a:off x="8235" y="11031"/>
              <a:ext cx="215" cy="189"/>
            </a:xfrm>
            <a:custGeom>
              <a:avLst/>
              <a:gdLst/>
              <a:ahLst/>
              <a:cxnLst>
                <a:cxn ang="0">
                  <a:pos x="39" y="10"/>
                </a:cxn>
                <a:cxn ang="0">
                  <a:pos x="52" y="73"/>
                </a:cxn>
                <a:cxn ang="0">
                  <a:pos x="39" y="10"/>
                </a:cxn>
              </a:cxnLst>
              <a:rect l="0" t="0" r="r" b="b"/>
              <a:pathLst>
                <a:path w="91" h="80">
                  <a:moveTo>
                    <a:pt x="39" y="10"/>
                  </a:moveTo>
                  <a:cubicBezTo>
                    <a:pt x="83" y="0"/>
                    <a:pt x="91" y="66"/>
                    <a:pt x="52" y="73"/>
                  </a:cubicBezTo>
                  <a:cubicBezTo>
                    <a:pt x="12" y="80"/>
                    <a:pt x="0" y="18"/>
                    <a:pt x="39" y="10"/>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80" name="Freeform 308"/>
            <p:cNvSpPr>
              <a:spLocks/>
            </p:cNvSpPr>
            <p:nvPr/>
          </p:nvSpPr>
          <p:spPr bwMode="auto">
            <a:xfrm>
              <a:off x="1005" y="11055"/>
              <a:ext cx="141" cy="142"/>
            </a:xfrm>
            <a:custGeom>
              <a:avLst/>
              <a:gdLst/>
              <a:ahLst/>
              <a:cxnLst>
                <a:cxn ang="0">
                  <a:pos x="25" y="4"/>
                </a:cxn>
                <a:cxn ang="0">
                  <a:pos x="59" y="32"/>
                </a:cxn>
                <a:cxn ang="0">
                  <a:pos x="42" y="56"/>
                </a:cxn>
                <a:cxn ang="0">
                  <a:pos x="13" y="52"/>
                </a:cxn>
                <a:cxn ang="0">
                  <a:pos x="5" y="21"/>
                </a:cxn>
                <a:cxn ang="0">
                  <a:pos x="25" y="4"/>
                </a:cxn>
              </a:cxnLst>
              <a:rect l="0" t="0" r="r" b="b"/>
              <a:pathLst>
                <a:path w="60" h="60">
                  <a:moveTo>
                    <a:pt x="25" y="4"/>
                  </a:moveTo>
                  <a:cubicBezTo>
                    <a:pt x="44" y="0"/>
                    <a:pt x="60" y="13"/>
                    <a:pt x="59" y="32"/>
                  </a:cubicBezTo>
                  <a:cubicBezTo>
                    <a:pt x="59" y="43"/>
                    <a:pt x="53" y="53"/>
                    <a:pt x="42" y="56"/>
                  </a:cubicBezTo>
                  <a:cubicBezTo>
                    <a:pt x="33" y="60"/>
                    <a:pt x="22" y="58"/>
                    <a:pt x="13" y="52"/>
                  </a:cubicBezTo>
                  <a:cubicBezTo>
                    <a:pt x="4" y="45"/>
                    <a:pt x="0" y="32"/>
                    <a:pt x="5" y="21"/>
                  </a:cubicBezTo>
                  <a:cubicBezTo>
                    <a:pt x="8" y="12"/>
                    <a:pt x="16" y="6"/>
                    <a:pt x="25"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81" name="Freeform 309"/>
            <p:cNvSpPr>
              <a:spLocks/>
            </p:cNvSpPr>
            <p:nvPr/>
          </p:nvSpPr>
          <p:spPr bwMode="auto">
            <a:xfrm>
              <a:off x="2842" y="11076"/>
              <a:ext cx="102" cy="104"/>
            </a:xfrm>
            <a:custGeom>
              <a:avLst/>
              <a:gdLst/>
              <a:ahLst/>
              <a:cxnLst>
                <a:cxn ang="0">
                  <a:pos x="20" y="1"/>
                </a:cxn>
                <a:cxn ang="0">
                  <a:pos x="42" y="22"/>
                </a:cxn>
                <a:cxn ang="0">
                  <a:pos x="37" y="38"/>
                </a:cxn>
                <a:cxn ang="0">
                  <a:pos x="22" y="44"/>
                </a:cxn>
                <a:cxn ang="0">
                  <a:pos x="6" y="40"/>
                </a:cxn>
                <a:cxn ang="0">
                  <a:pos x="0" y="24"/>
                </a:cxn>
                <a:cxn ang="0">
                  <a:pos x="4" y="7"/>
                </a:cxn>
                <a:cxn ang="0">
                  <a:pos x="9" y="2"/>
                </a:cxn>
                <a:cxn ang="0">
                  <a:pos x="20" y="1"/>
                </a:cxn>
              </a:cxnLst>
              <a:rect l="0" t="0" r="r" b="b"/>
              <a:pathLst>
                <a:path w="43" h="44">
                  <a:moveTo>
                    <a:pt x="20" y="1"/>
                  </a:moveTo>
                  <a:cubicBezTo>
                    <a:pt x="32" y="0"/>
                    <a:pt x="42" y="10"/>
                    <a:pt x="42" y="22"/>
                  </a:cubicBezTo>
                  <a:cubicBezTo>
                    <a:pt x="43" y="27"/>
                    <a:pt x="41" y="33"/>
                    <a:pt x="37" y="38"/>
                  </a:cubicBezTo>
                  <a:cubicBezTo>
                    <a:pt x="33" y="43"/>
                    <a:pt x="28" y="43"/>
                    <a:pt x="22" y="44"/>
                  </a:cubicBezTo>
                  <a:cubicBezTo>
                    <a:pt x="16" y="44"/>
                    <a:pt x="11" y="44"/>
                    <a:pt x="6" y="40"/>
                  </a:cubicBezTo>
                  <a:cubicBezTo>
                    <a:pt x="2" y="36"/>
                    <a:pt x="0" y="30"/>
                    <a:pt x="0" y="24"/>
                  </a:cubicBezTo>
                  <a:cubicBezTo>
                    <a:pt x="0" y="19"/>
                    <a:pt x="1" y="12"/>
                    <a:pt x="4" y="7"/>
                  </a:cubicBezTo>
                  <a:cubicBezTo>
                    <a:pt x="5" y="5"/>
                    <a:pt x="7" y="3"/>
                    <a:pt x="9" y="2"/>
                  </a:cubicBezTo>
                  <a:cubicBezTo>
                    <a:pt x="12" y="0"/>
                    <a:pt x="16" y="1"/>
                    <a:pt x="20" y="1"/>
                  </a:cubicBezTo>
                </a:path>
              </a:pathLst>
            </a:custGeom>
            <a:grpFill/>
            <a:ln w="9525" cap="flat" cmpd="sng">
              <a:noFill/>
              <a:prstDash val="solid"/>
              <a:round/>
              <a:headEnd type="none" w="med" len="med"/>
              <a:tailEnd type="none" w="med" len="med"/>
            </a:ln>
            <a:effectLst/>
          </p:spPr>
          <p:txBody>
            <a:bodyPr/>
            <a:lstStyle/>
            <a:p>
              <a:endParaRPr lang="en-US"/>
            </a:p>
          </p:txBody>
        </p:sp>
        <p:sp>
          <p:nvSpPr>
            <p:cNvPr id="284982" name="Freeform 310"/>
            <p:cNvSpPr>
              <a:spLocks/>
            </p:cNvSpPr>
            <p:nvPr/>
          </p:nvSpPr>
          <p:spPr bwMode="auto">
            <a:xfrm>
              <a:off x="7373" y="11071"/>
              <a:ext cx="127" cy="104"/>
            </a:xfrm>
            <a:custGeom>
              <a:avLst/>
              <a:gdLst/>
              <a:ahLst/>
              <a:cxnLst>
                <a:cxn ang="0">
                  <a:pos x="24" y="5"/>
                </a:cxn>
                <a:cxn ang="0">
                  <a:pos x="27" y="44"/>
                </a:cxn>
                <a:cxn ang="0">
                  <a:pos x="24" y="5"/>
                </a:cxn>
              </a:cxnLst>
              <a:rect l="0" t="0" r="r" b="b"/>
              <a:pathLst>
                <a:path w="54" h="44">
                  <a:moveTo>
                    <a:pt x="24" y="5"/>
                  </a:moveTo>
                  <a:cubicBezTo>
                    <a:pt x="54" y="0"/>
                    <a:pt x="51" y="44"/>
                    <a:pt x="27" y="44"/>
                  </a:cubicBezTo>
                  <a:cubicBezTo>
                    <a:pt x="5" y="44"/>
                    <a:pt x="0" y="9"/>
                    <a:pt x="24"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83" name="Freeform 311"/>
            <p:cNvSpPr>
              <a:spLocks/>
            </p:cNvSpPr>
            <p:nvPr/>
          </p:nvSpPr>
          <p:spPr bwMode="auto">
            <a:xfrm>
              <a:off x="-748" y="11102"/>
              <a:ext cx="31" cy="52"/>
            </a:xfrm>
            <a:custGeom>
              <a:avLst/>
              <a:gdLst/>
              <a:ahLst/>
              <a:cxnLst>
                <a:cxn ang="0">
                  <a:pos x="2" y="8"/>
                </a:cxn>
                <a:cxn ang="0">
                  <a:pos x="2" y="15"/>
                </a:cxn>
                <a:cxn ang="0">
                  <a:pos x="2" y="8"/>
                </a:cxn>
              </a:cxnLst>
              <a:rect l="0" t="0" r="r" b="b"/>
              <a:pathLst>
                <a:path w="13" h="22">
                  <a:moveTo>
                    <a:pt x="2" y="8"/>
                  </a:moveTo>
                  <a:cubicBezTo>
                    <a:pt x="10" y="0"/>
                    <a:pt x="13" y="22"/>
                    <a:pt x="2" y="15"/>
                  </a:cubicBezTo>
                  <a:cubicBezTo>
                    <a:pt x="0" y="14"/>
                    <a:pt x="0" y="10"/>
                    <a:pt x="2"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84" name="Freeform 312"/>
            <p:cNvSpPr>
              <a:spLocks/>
            </p:cNvSpPr>
            <p:nvPr/>
          </p:nvSpPr>
          <p:spPr bwMode="auto">
            <a:xfrm>
              <a:off x="4704" y="11102"/>
              <a:ext cx="30" cy="52"/>
            </a:xfrm>
            <a:custGeom>
              <a:avLst/>
              <a:gdLst/>
              <a:ahLst/>
              <a:cxnLst>
                <a:cxn ang="0">
                  <a:pos x="2" y="8"/>
                </a:cxn>
                <a:cxn ang="0">
                  <a:pos x="2" y="15"/>
                </a:cxn>
                <a:cxn ang="0">
                  <a:pos x="2" y="8"/>
                </a:cxn>
              </a:cxnLst>
              <a:rect l="0" t="0" r="r" b="b"/>
              <a:pathLst>
                <a:path w="13" h="22">
                  <a:moveTo>
                    <a:pt x="2" y="8"/>
                  </a:moveTo>
                  <a:cubicBezTo>
                    <a:pt x="11" y="0"/>
                    <a:pt x="13" y="22"/>
                    <a:pt x="2" y="15"/>
                  </a:cubicBezTo>
                  <a:cubicBezTo>
                    <a:pt x="0" y="14"/>
                    <a:pt x="0" y="10"/>
                    <a:pt x="2"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85" name="Freeform 313"/>
            <p:cNvSpPr>
              <a:spLocks/>
            </p:cNvSpPr>
            <p:nvPr/>
          </p:nvSpPr>
          <p:spPr bwMode="auto">
            <a:xfrm>
              <a:off x="4156" y="11253"/>
              <a:ext cx="212" cy="208"/>
            </a:xfrm>
            <a:custGeom>
              <a:avLst/>
              <a:gdLst/>
              <a:ahLst/>
              <a:cxnLst>
                <a:cxn ang="0">
                  <a:pos x="40" y="2"/>
                </a:cxn>
                <a:cxn ang="0">
                  <a:pos x="85" y="26"/>
                </a:cxn>
                <a:cxn ang="0">
                  <a:pos x="74" y="73"/>
                </a:cxn>
                <a:cxn ang="0">
                  <a:pos x="26" y="81"/>
                </a:cxn>
                <a:cxn ang="0">
                  <a:pos x="4" y="34"/>
                </a:cxn>
                <a:cxn ang="0">
                  <a:pos x="40" y="2"/>
                </a:cxn>
              </a:cxnLst>
              <a:rect l="0" t="0" r="r" b="b"/>
              <a:pathLst>
                <a:path w="90" h="88">
                  <a:moveTo>
                    <a:pt x="40" y="2"/>
                  </a:moveTo>
                  <a:cubicBezTo>
                    <a:pt x="58" y="0"/>
                    <a:pt x="78" y="8"/>
                    <a:pt x="85" y="26"/>
                  </a:cubicBezTo>
                  <a:cubicBezTo>
                    <a:pt x="90" y="43"/>
                    <a:pt x="87" y="61"/>
                    <a:pt x="74" y="73"/>
                  </a:cubicBezTo>
                  <a:cubicBezTo>
                    <a:pt x="61" y="86"/>
                    <a:pt x="42" y="88"/>
                    <a:pt x="26" y="81"/>
                  </a:cubicBezTo>
                  <a:cubicBezTo>
                    <a:pt x="8" y="73"/>
                    <a:pt x="0" y="52"/>
                    <a:pt x="4" y="34"/>
                  </a:cubicBezTo>
                  <a:cubicBezTo>
                    <a:pt x="8" y="17"/>
                    <a:pt x="23" y="4"/>
                    <a:pt x="40"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86" name="Freeform 314"/>
            <p:cNvSpPr>
              <a:spLocks/>
            </p:cNvSpPr>
            <p:nvPr/>
          </p:nvSpPr>
          <p:spPr bwMode="auto">
            <a:xfrm>
              <a:off x="4394" y="11260"/>
              <a:ext cx="187" cy="196"/>
            </a:xfrm>
            <a:custGeom>
              <a:avLst/>
              <a:gdLst/>
              <a:ahLst/>
              <a:cxnLst>
                <a:cxn ang="0">
                  <a:pos x="34" y="2"/>
                </a:cxn>
                <a:cxn ang="0">
                  <a:pos x="68" y="14"/>
                </a:cxn>
                <a:cxn ang="0">
                  <a:pos x="78" y="47"/>
                </a:cxn>
                <a:cxn ang="0">
                  <a:pos x="60" y="75"/>
                </a:cxn>
                <a:cxn ang="0">
                  <a:pos x="12" y="69"/>
                </a:cxn>
                <a:cxn ang="0">
                  <a:pos x="3" y="30"/>
                </a:cxn>
                <a:cxn ang="0">
                  <a:pos x="12" y="12"/>
                </a:cxn>
                <a:cxn ang="0">
                  <a:pos x="34" y="2"/>
                </a:cxn>
              </a:cxnLst>
              <a:rect l="0" t="0" r="r" b="b"/>
              <a:pathLst>
                <a:path w="79" h="83">
                  <a:moveTo>
                    <a:pt x="34" y="2"/>
                  </a:moveTo>
                  <a:cubicBezTo>
                    <a:pt x="46" y="0"/>
                    <a:pt x="60" y="4"/>
                    <a:pt x="68" y="14"/>
                  </a:cubicBezTo>
                  <a:cubicBezTo>
                    <a:pt x="76" y="23"/>
                    <a:pt x="79" y="35"/>
                    <a:pt x="78" y="47"/>
                  </a:cubicBezTo>
                  <a:cubicBezTo>
                    <a:pt x="77" y="59"/>
                    <a:pt x="70" y="70"/>
                    <a:pt x="60" y="75"/>
                  </a:cubicBezTo>
                  <a:cubicBezTo>
                    <a:pt x="46" y="83"/>
                    <a:pt x="24" y="81"/>
                    <a:pt x="12" y="69"/>
                  </a:cubicBezTo>
                  <a:cubicBezTo>
                    <a:pt x="3" y="59"/>
                    <a:pt x="0" y="44"/>
                    <a:pt x="3" y="30"/>
                  </a:cubicBezTo>
                  <a:cubicBezTo>
                    <a:pt x="4" y="24"/>
                    <a:pt x="7" y="18"/>
                    <a:pt x="12" y="12"/>
                  </a:cubicBezTo>
                  <a:cubicBezTo>
                    <a:pt x="18" y="6"/>
                    <a:pt x="25" y="4"/>
                    <a:pt x="34"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87" name="Freeform 315"/>
            <p:cNvSpPr>
              <a:spLocks/>
            </p:cNvSpPr>
            <p:nvPr/>
          </p:nvSpPr>
          <p:spPr bwMode="auto">
            <a:xfrm>
              <a:off x="-3103" y="11274"/>
              <a:ext cx="177" cy="154"/>
            </a:xfrm>
            <a:custGeom>
              <a:avLst/>
              <a:gdLst/>
              <a:ahLst/>
              <a:cxnLst>
                <a:cxn ang="0">
                  <a:pos x="33" y="7"/>
                </a:cxn>
                <a:cxn ang="0">
                  <a:pos x="41" y="62"/>
                </a:cxn>
                <a:cxn ang="0">
                  <a:pos x="33" y="7"/>
                </a:cxn>
              </a:cxnLst>
              <a:rect l="0" t="0" r="r" b="b"/>
              <a:pathLst>
                <a:path w="75" h="65">
                  <a:moveTo>
                    <a:pt x="33" y="7"/>
                  </a:moveTo>
                  <a:cubicBezTo>
                    <a:pt x="73" y="0"/>
                    <a:pt x="75" y="60"/>
                    <a:pt x="41" y="62"/>
                  </a:cubicBezTo>
                  <a:cubicBezTo>
                    <a:pt x="6" y="65"/>
                    <a:pt x="0" y="14"/>
                    <a:pt x="33"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88" name="Freeform 316"/>
            <p:cNvSpPr>
              <a:spLocks/>
            </p:cNvSpPr>
            <p:nvPr/>
          </p:nvSpPr>
          <p:spPr bwMode="auto">
            <a:xfrm>
              <a:off x="2830" y="11293"/>
              <a:ext cx="128" cy="128"/>
            </a:xfrm>
            <a:custGeom>
              <a:avLst/>
              <a:gdLst/>
              <a:ahLst/>
              <a:cxnLst>
                <a:cxn ang="0">
                  <a:pos x="22" y="2"/>
                </a:cxn>
                <a:cxn ang="0">
                  <a:pos x="52" y="27"/>
                </a:cxn>
                <a:cxn ang="0">
                  <a:pos x="28" y="52"/>
                </a:cxn>
                <a:cxn ang="0">
                  <a:pos x="1" y="31"/>
                </a:cxn>
                <a:cxn ang="0">
                  <a:pos x="22" y="2"/>
                </a:cxn>
              </a:cxnLst>
              <a:rect l="0" t="0" r="r" b="b"/>
              <a:pathLst>
                <a:path w="54" h="54">
                  <a:moveTo>
                    <a:pt x="22" y="2"/>
                  </a:moveTo>
                  <a:cubicBezTo>
                    <a:pt x="38" y="0"/>
                    <a:pt x="54" y="10"/>
                    <a:pt x="52" y="27"/>
                  </a:cubicBezTo>
                  <a:cubicBezTo>
                    <a:pt x="51" y="39"/>
                    <a:pt x="40" y="50"/>
                    <a:pt x="28" y="52"/>
                  </a:cubicBezTo>
                  <a:cubicBezTo>
                    <a:pt x="15" y="54"/>
                    <a:pt x="3" y="44"/>
                    <a:pt x="1" y="31"/>
                  </a:cubicBezTo>
                  <a:cubicBezTo>
                    <a:pt x="0" y="17"/>
                    <a:pt x="8" y="4"/>
                    <a:pt x="22"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89" name="Freeform 317"/>
            <p:cNvSpPr>
              <a:spLocks/>
            </p:cNvSpPr>
            <p:nvPr/>
          </p:nvSpPr>
          <p:spPr bwMode="auto">
            <a:xfrm>
              <a:off x="7132" y="11289"/>
              <a:ext cx="154" cy="125"/>
            </a:xfrm>
            <a:custGeom>
              <a:avLst/>
              <a:gdLst/>
              <a:ahLst/>
              <a:cxnLst>
                <a:cxn ang="0">
                  <a:pos x="30" y="5"/>
                </a:cxn>
                <a:cxn ang="0">
                  <a:pos x="34" y="52"/>
                </a:cxn>
                <a:cxn ang="0">
                  <a:pos x="30" y="5"/>
                </a:cxn>
              </a:cxnLst>
              <a:rect l="0" t="0" r="r" b="b"/>
              <a:pathLst>
                <a:path w="65" h="53">
                  <a:moveTo>
                    <a:pt x="30" y="5"/>
                  </a:moveTo>
                  <a:cubicBezTo>
                    <a:pt x="65" y="0"/>
                    <a:pt x="62" y="52"/>
                    <a:pt x="34" y="52"/>
                  </a:cubicBezTo>
                  <a:cubicBezTo>
                    <a:pt x="6" y="53"/>
                    <a:pt x="0" y="10"/>
                    <a:pt x="30"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90" name="Freeform 318"/>
            <p:cNvSpPr>
              <a:spLocks/>
            </p:cNvSpPr>
            <p:nvPr/>
          </p:nvSpPr>
          <p:spPr bwMode="auto">
            <a:xfrm>
              <a:off x="1014" y="11291"/>
              <a:ext cx="149" cy="146"/>
            </a:xfrm>
            <a:custGeom>
              <a:avLst/>
              <a:gdLst/>
              <a:ahLst/>
              <a:cxnLst>
                <a:cxn ang="0">
                  <a:pos x="23" y="6"/>
                </a:cxn>
                <a:cxn ang="0">
                  <a:pos x="17" y="47"/>
                </a:cxn>
                <a:cxn ang="0">
                  <a:pos x="23" y="6"/>
                </a:cxn>
              </a:cxnLst>
              <a:rect l="0" t="0" r="r" b="b"/>
              <a:pathLst>
                <a:path w="63" h="62">
                  <a:moveTo>
                    <a:pt x="23" y="6"/>
                  </a:moveTo>
                  <a:cubicBezTo>
                    <a:pt x="63" y="0"/>
                    <a:pt x="52" y="62"/>
                    <a:pt x="17" y="47"/>
                  </a:cubicBezTo>
                  <a:cubicBezTo>
                    <a:pt x="0" y="40"/>
                    <a:pt x="0" y="10"/>
                    <a:pt x="23"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91" name="Freeform 319"/>
            <p:cNvSpPr>
              <a:spLocks/>
            </p:cNvSpPr>
            <p:nvPr/>
          </p:nvSpPr>
          <p:spPr bwMode="auto">
            <a:xfrm>
              <a:off x="-2834" y="11305"/>
              <a:ext cx="95" cy="97"/>
            </a:xfrm>
            <a:custGeom>
              <a:avLst/>
              <a:gdLst/>
              <a:ahLst/>
              <a:cxnLst>
                <a:cxn ang="0">
                  <a:pos x="14" y="3"/>
                </a:cxn>
                <a:cxn ang="0">
                  <a:pos x="40" y="22"/>
                </a:cxn>
                <a:cxn ang="0">
                  <a:pos x="24" y="39"/>
                </a:cxn>
                <a:cxn ang="0">
                  <a:pos x="3" y="30"/>
                </a:cxn>
                <a:cxn ang="0">
                  <a:pos x="1" y="14"/>
                </a:cxn>
                <a:cxn ang="0">
                  <a:pos x="14" y="3"/>
                </a:cxn>
              </a:cxnLst>
              <a:rect l="0" t="0" r="r" b="b"/>
              <a:pathLst>
                <a:path w="40" h="41">
                  <a:moveTo>
                    <a:pt x="14" y="3"/>
                  </a:moveTo>
                  <a:cubicBezTo>
                    <a:pt x="27" y="0"/>
                    <a:pt x="40" y="7"/>
                    <a:pt x="40" y="22"/>
                  </a:cubicBezTo>
                  <a:cubicBezTo>
                    <a:pt x="39" y="31"/>
                    <a:pt x="33" y="38"/>
                    <a:pt x="24" y="39"/>
                  </a:cubicBezTo>
                  <a:cubicBezTo>
                    <a:pt x="15" y="41"/>
                    <a:pt x="6" y="37"/>
                    <a:pt x="3" y="30"/>
                  </a:cubicBezTo>
                  <a:cubicBezTo>
                    <a:pt x="0" y="25"/>
                    <a:pt x="0" y="19"/>
                    <a:pt x="1" y="14"/>
                  </a:cubicBezTo>
                  <a:cubicBezTo>
                    <a:pt x="3" y="8"/>
                    <a:pt x="8" y="5"/>
                    <a:pt x="14" y="3"/>
                  </a:cubicBezTo>
                </a:path>
              </a:pathLst>
            </a:custGeom>
            <a:grpFill/>
            <a:ln w="9525" cap="flat" cmpd="sng">
              <a:noFill/>
              <a:prstDash val="solid"/>
              <a:round/>
              <a:headEnd type="none" w="med" len="med"/>
              <a:tailEnd type="none" w="med" len="med"/>
            </a:ln>
            <a:effectLst/>
          </p:spPr>
          <p:txBody>
            <a:bodyPr/>
            <a:lstStyle/>
            <a:p>
              <a:endParaRPr lang="en-US"/>
            </a:p>
          </p:txBody>
        </p:sp>
        <p:sp>
          <p:nvSpPr>
            <p:cNvPr id="284992" name="Freeform 320"/>
            <p:cNvSpPr>
              <a:spLocks/>
            </p:cNvSpPr>
            <p:nvPr/>
          </p:nvSpPr>
          <p:spPr bwMode="auto">
            <a:xfrm>
              <a:off x="-557" y="11308"/>
              <a:ext cx="95" cy="92"/>
            </a:xfrm>
            <a:custGeom>
              <a:avLst/>
              <a:gdLst/>
              <a:ahLst/>
              <a:cxnLst>
                <a:cxn ang="0">
                  <a:pos x="16" y="2"/>
                </a:cxn>
                <a:cxn ang="0">
                  <a:pos x="39" y="20"/>
                </a:cxn>
                <a:cxn ang="0">
                  <a:pos x="21" y="39"/>
                </a:cxn>
                <a:cxn ang="0">
                  <a:pos x="2" y="25"/>
                </a:cxn>
                <a:cxn ang="0">
                  <a:pos x="2" y="12"/>
                </a:cxn>
                <a:cxn ang="0">
                  <a:pos x="16" y="2"/>
                </a:cxn>
              </a:cxnLst>
              <a:rect l="0" t="0" r="r" b="b"/>
              <a:pathLst>
                <a:path w="40" h="39">
                  <a:moveTo>
                    <a:pt x="16" y="2"/>
                  </a:moveTo>
                  <a:cubicBezTo>
                    <a:pt x="27" y="0"/>
                    <a:pt x="39" y="8"/>
                    <a:pt x="39" y="20"/>
                  </a:cubicBezTo>
                  <a:cubicBezTo>
                    <a:pt x="40" y="30"/>
                    <a:pt x="32" y="39"/>
                    <a:pt x="21" y="39"/>
                  </a:cubicBezTo>
                  <a:cubicBezTo>
                    <a:pt x="13" y="38"/>
                    <a:pt x="5" y="33"/>
                    <a:pt x="2" y="25"/>
                  </a:cubicBezTo>
                  <a:cubicBezTo>
                    <a:pt x="0" y="21"/>
                    <a:pt x="0" y="16"/>
                    <a:pt x="2" y="12"/>
                  </a:cubicBezTo>
                  <a:cubicBezTo>
                    <a:pt x="4" y="6"/>
                    <a:pt x="9" y="4"/>
                    <a:pt x="1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93" name="Freeform 321"/>
            <p:cNvSpPr>
              <a:spLocks/>
            </p:cNvSpPr>
            <p:nvPr/>
          </p:nvSpPr>
          <p:spPr bwMode="auto">
            <a:xfrm>
              <a:off x="8530" y="11300"/>
              <a:ext cx="100" cy="93"/>
            </a:xfrm>
            <a:custGeom>
              <a:avLst/>
              <a:gdLst/>
              <a:ahLst/>
              <a:cxnLst>
                <a:cxn ang="0">
                  <a:pos x="17" y="8"/>
                </a:cxn>
                <a:cxn ang="0">
                  <a:pos x="21" y="39"/>
                </a:cxn>
                <a:cxn ang="0">
                  <a:pos x="17" y="8"/>
                </a:cxn>
              </a:cxnLst>
              <a:rect l="0" t="0" r="r" b="b"/>
              <a:pathLst>
                <a:path w="42" h="39">
                  <a:moveTo>
                    <a:pt x="17" y="8"/>
                  </a:moveTo>
                  <a:cubicBezTo>
                    <a:pt x="41" y="0"/>
                    <a:pt x="42" y="39"/>
                    <a:pt x="21" y="39"/>
                  </a:cubicBezTo>
                  <a:cubicBezTo>
                    <a:pt x="4" y="39"/>
                    <a:pt x="0" y="12"/>
                    <a:pt x="17"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94" name="Freeform 322"/>
            <p:cNvSpPr>
              <a:spLocks/>
            </p:cNvSpPr>
            <p:nvPr/>
          </p:nvSpPr>
          <p:spPr bwMode="auto">
            <a:xfrm>
              <a:off x="-3252" y="11326"/>
              <a:ext cx="28" cy="55"/>
            </a:xfrm>
            <a:custGeom>
              <a:avLst/>
              <a:gdLst/>
              <a:ahLst/>
              <a:cxnLst>
                <a:cxn ang="0">
                  <a:pos x="2" y="9"/>
                </a:cxn>
                <a:cxn ang="0">
                  <a:pos x="2" y="16"/>
                </a:cxn>
                <a:cxn ang="0">
                  <a:pos x="2" y="9"/>
                </a:cxn>
              </a:cxnLst>
              <a:rect l="0" t="0" r="r" b="b"/>
              <a:pathLst>
                <a:path w="12" h="23">
                  <a:moveTo>
                    <a:pt x="2" y="9"/>
                  </a:moveTo>
                  <a:cubicBezTo>
                    <a:pt x="10" y="0"/>
                    <a:pt x="12" y="23"/>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4995" name="Freeform 323"/>
            <p:cNvSpPr>
              <a:spLocks/>
            </p:cNvSpPr>
            <p:nvPr/>
          </p:nvSpPr>
          <p:spPr bwMode="auto">
            <a:xfrm>
              <a:off x="4158" y="11480"/>
              <a:ext cx="208" cy="205"/>
            </a:xfrm>
            <a:custGeom>
              <a:avLst/>
              <a:gdLst/>
              <a:ahLst/>
              <a:cxnLst>
                <a:cxn ang="0">
                  <a:pos x="37" y="4"/>
                </a:cxn>
                <a:cxn ang="0">
                  <a:pos x="83" y="31"/>
                </a:cxn>
                <a:cxn ang="0">
                  <a:pos x="64" y="78"/>
                </a:cxn>
                <a:cxn ang="0">
                  <a:pos x="16" y="71"/>
                </a:cxn>
                <a:cxn ang="0">
                  <a:pos x="10" y="22"/>
                </a:cxn>
                <a:cxn ang="0">
                  <a:pos x="37" y="4"/>
                </a:cxn>
              </a:cxnLst>
              <a:rect l="0" t="0" r="r" b="b"/>
              <a:pathLst>
                <a:path w="88" h="87">
                  <a:moveTo>
                    <a:pt x="37" y="4"/>
                  </a:moveTo>
                  <a:cubicBezTo>
                    <a:pt x="56" y="0"/>
                    <a:pt x="78" y="12"/>
                    <a:pt x="83" y="31"/>
                  </a:cubicBezTo>
                  <a:cubicBezTo>
                    <a:pt x="88" y="49"/>
                    <a:pt x="80" y="68"/>
                    <a:pt x="64" y="78"/>
                  </a:cubicBezTo>
                  <a:cubicBezTo>
                    <a:pt x="49" y="87"/>
                    <a:pt x="29" y="84"/>
                    <a:pt x="16" y="71"/>
                  </a:cubicBezTo>
                  <a:cubicBezTo>
                    <a:pt x="3" y="58"/>
                    <a:pt x="0" y="38"/>
                    <a:pt x="10" y="22"/>
                  </a:cubicBezTo>
                  <a:cubicBezTo>
                    <a:pt x="16" y="12"/>
                    <a:pt x="26" y="6"/>
                    <a:pt x="37"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96" name="Freeform 324"/>
            <p:cNvSpPr>
              <a:spLocks/>
            </p:cNvSpPr>
            <p:nvPr/>
          </p:nvSpPr>
          <p:spPr bwMode="auto">
            <a:xfrm>
              <a:off x="-384" y="11482"/>
              <a:ext cx="205" cy="196"/>
            </a:xfrm>
            <a:custGeom>
              <a:avLst/>
              <a:gdLst/>
              <a:ahLst/>
              <a:cxnLst>
                <a:cxn ang="0">
                  <a:pos x="36" y="4"/>
                </a:cxn>
                <a:cxn ang="0">
                  <a:pos x="82" y="33"/>
                </a:cxn>
                <a:cxn ang="0">
                  <a:pos x="60" y="77"/>
                </a:cxn>
                <a:cxn ang="0">
                  <a:pos x="18" y="73"/>
                </a:cxn>
                <a:cxn ang="0">
                  <a:pos x="6" y="28"/>
                </a:cxn>
                <a:cxn ang="0">
                  <a:pos x="36" y="4"/>
                </a:cxn>
              </a:cxnLst>
              <a:rect l="0" t="0" r="r" b="b"/>
              <a:pathLst>
                <a:path w="87" h="83">
                  <a:moveTo>
                    <a:pt x="36" y="4"/>
                  </a:moveTo>
                  <a:cubicBezTo>
                    <a:pt x="57" y="0"/>
                    <a:pt x="77" y="13"/>
                    <a:pt x="82" y="33"/>
                  </a:cubicBezTo>
                  <a:cubicBezTo>
                    <a:pt x="87" y="51"/>
                    <a:pt x="77" y="70"/>
                    <a:pt x="60" y="77"/>
                  </a:cubicBezTo>
                  <a:cubicBezTo>
                    <a:pt x="46" y="83"/>
                    <a:pt x="30" y="81"/>
                    <a:pt x="18" y="73"/>
                  </a:cubicBezTo>
                  <a:cubicBezTo>
                    <a:pt x="5" y="63"/>
                    <a:pt x="0" y="44"/>
                    <a:pt x="6" y="28"/>
                  </a:cubicBezTo>
                  <a:cubicBezTo>
                    <a:pt x="11" y="15"/>
                    <a:pt x="23" y="6"/>
                    <a:pt x="36" y="4"/>
                  </a:cubicBezTo>
                </a:path>
              </a:pathLst>
            </a:custGeom>
            <a:grpFill/>
            <a:ln w="9525" cap="flat" cmpd="sng">
              <a:noFill/>
              <a:prstDash val="solid"/>
              <a:round/>
              <a:headEnd type="none" w="med" len="med"/>
              <a:tailEnd type="none" w="med" len="med"/>
            </a:ln>
            <a:effectLst/>
          </p:spPr>
          <p:txBody>
            <a:bodyPr/>
            <a:lstStyle/>
            <a:p>
              <a:endParaRPr lang="en-US"/>
            </a:p>
          </p:txBody>
        </p:sp>
        <p:sp>
          <p:nvSpPr>
            <p:cNvPr id="284997" name="Freeform 325"/>
            <p:cNvSpPr>
              <a:spLocks/>
            </p:cNvSpPr>
            <p:nvPr/>
          </p:nvSpPr>
          <p:spPr bwMode="auto">
            <a:xfrm>
              <a:off x="766" y="11487"/>
              <a:ext cx="182" cy="191"/>
            </a:xfrm>
            <a:custGeom>
              <a:avLst/>
              <a:gdLst/>
              <a:ahLst/>
              <a:cxnLst>
                <a:cxn ang="0">
                  <a:pos x="25" y="5"/>
                </a:cxn>
                <a:cxn ang="0">
                  <a:pos x="71" y="26"/>
                </a:cxn>
                <a:cxn ang="0">
                  <a:pos x="59" y="69"/>
                </a:cxn>
                <a:cxn ang="0">
                  <a:pos x="14" y="71"/>
                </a:cxn>
                <a:cxn ang="0">
                  <a:pos x="0" y="38"/>
                </a:cxn>
                <a:cxn ang="0">
                  <a:pos x="25" y="5"/>
                </a:cxn>
              </a:cxnLst>
              <a:rect l="0" t="0" r="r" b="b"/>
              <a:pathLst>
                <a:path w="77" h="81">
                  <a:moveTo>
                    <a:pt x="25" y="5"/>
                  </a:moveTo>
                  <a:cubicBezTo>
                    <a:pt x="42" y="0"/>
                    <a:pt x="65" y="7"/>
                    <a:pt x="71" y="26"/>
                  </a:cubicBezTo>
                  <a:cubicBezTo>
                    <a:pt x="77" y="41"/>
                    <a:pt x="71" y="60"/>
                    <a:pt x="59" y="69"/>
                  </a:cubicBezTo>
                  <a:cubicBezTo>
                    <a:pt x="47" y="79"/>
                    <a:pt x="27" y="81"/>
                    <a:pt x="14" y="71"/>
                  </a:cubicBezTo>
                  <a:cubicBezTo>
                    <a:pt x="4" y="63"/>
                    <a:pt x="0" y="50"/>
                    <a:pt x="0" y="38"/>
                  </a:cubicBezTo>
                  <a:cubicBezTo>
                    <a:pt x="1" y="23"/>
                    <a:pt x="10" y="9"/>
                    <a:pt x="25" y="5"/>
                  </a:cubicBezTo>
                </a:path>
              </a:pathLst>
            </a:custGeom>
            <a:grpFill/>
            <a:ln w="9525" cap="flat" cmpd="sng">
              <a:noFill/>
              <a:prstDash val="solid"/>
              <a:round/>
              <a:headEnd type="none" w="med" len="med"/>
              <a:tailEnd type="none" w="med" len="med"/>
            </a:ln>
            <a:effectLst/>
          </p:spPr>
          <p:txBody>
            <a:bodyPr/>
            <a:lstStyle/>
            <a:p>
              <a:endParaRPr lang="en-US"/>
            </a:p>
          </p:txBody>
        </p:sp>
        <p:sp>
          <p:nvSpPr>
            <p:cNvPr id="284998" name="Freeform 326"/>
            <p:cNvSpPr>
              <a:spLocks/>
            </p:cNvSpPr>
            <p:nvPr/>
          </p:nvSpPr>
          <p:spPr bwMode="auto">
            <a:xfrm>
              <a:off x="8490" y="11501"/>
              <a:ext cx="175" cy="163"/>
            </a:xfrm>
            <a:custGeom>
              <a:avLst/>
              <a:gdLst/>
              <a:ahLst/>
              <a:cxnLst>
                <a:cxn ang="0">
                  <a:pos x="35" y="2"/>
                </a:cxn>
                <a:cxn ang="0">
                  <a:pos x="71" y="29"/>
                </a:cxn>
                <a:cxn ang="0">
                  <a:pos x="43" y="67"/>
                </a:cxn>
                <a:cxn ang="0">
                  <a:pos x="6" y="44"/>
                </a:cxn>
                <a:cxn ang="0">
                  <a:pos x="28" y="3"/>
                </a:cxn>
                <a:cxn ang="0">
                  <a:pos x="35" y="2"/>
                </a:cxn>
              </a:cxnLst>
              <a:rect l="0" t="0" r="r" b="b"/>
              <a:pathLst>
                <a:path w="74" h="69">
                  <a:moveTo>
                    <a:pt x="35" y="2"/>
                  </a:moveTo>
                  <a:cubicBezTo>
                    <a:pt x="52" y="0"/>
                    <a:pt x="68" y="12"/>
                    <a:pt x="71" y="29"/>
                  </a:cubicBezTo>
                  <a:cubicBezTo>
                    <a:pt x="74" y="46"/>
                    <a:pt x="61" y="65"/>
                    <a:pt x="43" y="67"/>
                  </a:cubicBezTo>
                  <a:cubicBezTo>
                    <a:pt x="28" y="69"/>
                    <a:pt x="12" y="59"/>
                    <a:pt x="6" y="44"/>
                  </a:cubicBezTo>
                  <a:cubicBezTo>
                    <a:pt x="0" y="26"/>
                    <a:pt x="11" y="8"/>
                    <a:pt x="28" y="3"/>
                  </a:cubicBezTo>
                  <a:cubicBezTo>
                    <a:pt x="30" y="3"/>
                    <a:pt x="33" y="2"/>
                    <a:pt x="35" y="2"/>
                  </a:cubicBezTo>
                </a:path>
              </a:pathLst>
            </a:custGeom>
            <a:grpFill/>
            <a:ln w="9525" cap="flat" cmpd="sng">
              <a:noFill/>
              <a:prstDash val="solid"/>
              <a:round/>
              <a:headEnd type="none" w="med" len="med"/>
              <a:tailEnd type="none" w="med" len="med"/>
            </a:ln>
            <a:effectLst/>
          </p:spPr>
          <p:txBody>
            <a:bodyPr/>
            <a:lstStyle/>
            <a:p>
              <a:endParaRPr lang="en-US"/>
            </a:p>
          </p:txBody>
        </p:sp>
        <p:sp>
          <p:nvSpPr>
            <p:cNvPr id="284999" name="Freeform 327"/>
            <p:cNvSpPr>
              <a:spLocks/>
            </p:cNvSpPr>
            <p:nvPr/>
          </p:nvSpPr>
          <p:spPr bwMode="auto">
            <a:xfrm>
              <a:off x="3957" y="11499"/>
              <a:ext cx="159" cy="165"/>
            </a:xfrm>
            <a:custGeom>
              <a:avLst/>
              <a:gdLst/>
              <a:ahLst/>
              <a:cxnLst>
                <a:cxn ang="0">
                  <a:pos x="25" y="4"/>
                </a:cxn>
                <a:cxn ang="0">
                  <a:pos x="65" y="30"/>
                </a:cxn>
                <a:cxn ang="0">
                  <a:pos x="41" y="66"/>
                </a:cxn>
                <a:cxn ang="0">
                  <a:pos x="5" y="51"/>
                </a:cxn>
                <a:cxn ang="0">
                  <a:pos x="8" y="16"/>
                </a:cxn>
                <a:cxn ang="0">
                  <a:pos x="25" y="4"/>
                </a:cxn>
              </a:cxnLst>
              <a:rect l="0" t="0" r="r" b="b"/>
              <a:pathLst>
                <a:path w="67" h="70">
                  <a:moveTo>
                    <a:pt x="25" y="4"/>
                  </a:moveTo>
                  <a:cubicBezTo>
                    <a:pt x="43" y="0"/>
                    <a:pt x="63" y="11"/>
                    <a:pt x="65" y="30"/>
                  </a:cubicBezTo>
                  <a:cubicBezTo>
                    <a:pt x="67" y="46"/>
                    <a:pt x="57" y="62"/>
                    <a:pt x="41" y="66"/>
                  </a:cubicBezTo>
                  <a:cubicBezTo>
                    <a:pt x="27" y="70"/>
                    <a:pt x="11" y="64"/>
                    <a:pt x="5" y="51"/>
                  </a:cubicBezTo>
                  <a:cubicBezTo>
                    <a:pt x="0" y="40"/>
                    <a:pt x="1" y="26"/>
                    <a:pt x="8" y="16"/>
                  </a:cubicBezTo>
                  <a:cubicBezTo>
                    <a:pt x="12" y="10"/>
                    <a:pt x="18" y="6"/>
                    <a:pt x="25" y="4"/>
                  </a:cubicBezTo>
                </a:path>
              </a:pathLst>
            </a:custGeom>
            <a:grpFill/>
            <a:ln w="9525" cap="flat" cmpd="sng">
              <a:noFill/>
              <a:prstDash val="solid"/>
              <a:round/>
              <a:headEnd type="none" w="med" len="med"/>
              <a:tailEnd type="none" w="med" len="med"/>
            </a:ln>
            <a:effectLst/>
          </p:spPr>
          <p:txBody>
            <a:bodyPr/>
            <a:lstStyle/>
            <a:p>
              <a:endParaRPr lang="en-US"/>
            </a:p>
          </p:txBody>
        </p:sp>
        <p:sp>
          <p:nvSpPr>
            <p:cNvPr id="285000" name="Freeform 328"/>
            <p:cNvSpPr>
              <a:spLocks/>
            </p:cNvSpPr>
            <p:nvPr/>
          </p:nvSpPr>
          <p:spPr bwMode="auto">
            <a:xfrm>
              <a:off x="4401" y="11499"/>
              <a:ext cx="173" cy="189"/>
            </a:xfrm>
            <a:custGeom>
              <a:avLst/>
              <a:gdLst/>
              <a:ahLst/>
              <a:cxnLst>
                <a:cxn ang="0">
                  <a:pos x="29" y="4"/>
                </a:cxn>
                <a:cxn ang="0">
                  <a:pos x="66" y="20"/>
                </a:cxn>
                <a:cxn ang="0">
                  <a:pos x="59" y="60"/>
                </a:cxn>
                <a:cxn ang="0">
                  <a:pos x="5" y="29"/>
                </a:cxn>
                <a:cxn ang="0">
                  <a:pos x="29" y="4"/>
                </a:cxn>
              </a:cxnLst>
              <a:rect l="0" t="0" r="r" b="b"/>
              <a:pathLst>
                <a:path w="73" h="80">
                  <a:moveTo>
                    <a:pt x="29" y="4"/>
                  </a:moveTo>
                  <a:cubicBezTo>
                    <a:pt x="43" y="0"/>
                    <a:pt x="59" y="7"/>
                    <a:pt x="66" y="20"/>
                  </a:cubicBezTo>
                  <a:cubicBezTo>
                    <a:pt x="73" y="34"/>
                    <a:pt x="70" y="50"/>
                    <a:pt x="59" y="60"/>
                  </a:cubicBezTo>
                  <a:cubicBezTo>
                    <a:pt x="37" y="80"/>
                    <a:pt x="0" y="58"/>
                    <a:pt x="5" y="29"/>
                  </a:cubicBezTo>
                  <a:cubicBezTo>
                    <a:pt x="6" y="17"/>
                    <a:pt x="16" y="7"/>
                    <a:pt x="29" y="4"/>
                  </a:cubicBezTo>
                </a:path>
              </a:pathLst>
            </a:custGeom>
            <a:grpFill/>
            <a:ln w="9525" cap="flat" cmpd="sng">
              <a:noFill/>
              <a:prstDash val="solid"/>
              <a:round/>
              <a:headEnd type="none" w="med" len="med"/>
              <a:tailEnd type="none" w="med" len="med"/>
            </a:ln>
            <a:effectLst/>
          </p:spPr>
          <p:txBody>
            <a:bodyPr/>
            <a:lstStyle/>
            <a:p>
              <a:endParaRPr lang="en-US"/>
            </a:p>
          </p:txBody>
        </p:sp>
        <p:sp>
          <p:nvSpPr>
            <p:cNvPr id="285001" name="Freeform 329"/>
            <p:cNvSpPr>
              <a:spLocks/>
            </p:cNvSpPr>
            <p:nvPr/>
          </p:nvSpPr>
          <p:spPr bwMode="auto">
            <a:xfrm>
              <a:off x="-3115" y="11501"/>
              <a:ext cx="198" cy="156"/>
            </a:xfrm>
            <a:custGeom>
              <a:avLst/>
              <a:gdLst/>
              <a:ahLst/>
              <a:cxnLst>
                <a:cxn ang="0">
                  <a:pos x="40" y="4"/>
                </a:cxn>
                <a:cxn ang="0">
                  <a:pos x="45" y="65"/>
                </a:cxn>
                <a:cxn ang="0">
                  <a:pos x="40" y="4"/>
                </a:cxn>
              </a:cxnLst>
              <a:rect l="0" t="0" r="r" b="b"/>
              <a:pathLst>
                <a:path w="84" h="66">
                  <a:moveTo>
                    <a:pt x="40" y="4"/>
                  </a:moveTo>
                  <a:cubicBezTo>
                    <a:pt x="81" y="0"/>
                    <a:pt x="84" y="64"/>
                    <a:pt x="45" y="65"/>
                  </a:cubicBezTo>
                  <a:cubicBezTo>
                    <a:pt x="8" y="66"/>
                    <a:pt x="0" y="8"/>
                    <a:pt x="40" y="4"/>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02" name="Freeform 330"/>
            <p:cNvSpPr>
              <a:spLocks/>
            </p:cNvSpPr>
            <p:nvPr/>
          </p:nvSpPr>
          <p:spPr bwMode="auto">
            <a:xfrm>
              <a:off x="-2865" y="11506"/>
              <a:ext cx="154" cy="149"/>
            </a:xfrm>
            <a:custGeom>
              <a:avLst/>
              <a:gdLst/>
              <a:ahLst/>
              <a:cxnLst>
                <a:cxn ang="0">
                  <a:pos x="28" y="3"/>
                </a:cxn>
                <a:cxn ang="0">
                  <a:pos x="63" y="27"/>
                </a:cxn>
                <a:cxn ang="0">
                  <a:pos x="45" y="60"/>
                </a:cxn>
                <a:cxn ang="0">
                  <a:pos x="11" y="53"/>
                </a:cxn>
                <a:cxn ang="0">
                  <a:pos x="7" y="14"/>
                </a:cxn>
                <a:cxn ang="0">
                  <a:pos x="28" y="3"/>
                </a:cxn>
              </a:cxnLst>
              <a:rect l="0" t="0" r="r" b="b"/>
              <a:pathLst>
                <a:path w="65" h="63">
                  <a:moveTo>
                    <a:pt x="28" y="3"/>
                  </a:moveTo>
                  <a:cubicBezTo>
                    <a:pt x="44" y="0"/>
                    <a:pt x="60" y="10"/>
                    <a:pt x="63" y="27"/>
                  </a:cubicBezTo>
                  <a:cubicBezTo>
                    <a:pt x="65" y="41"/>
                    <a:pt x="59" y="55"/>
                    <a:pt x="45" y="60"/>
                  </a:cubicBezTo>
                  <a:cubicBezTo>
                    <a:pt x="34" y="63"/>
                    <a:pt x="20" y="61"/>
                    <a:pt x="11" y="53"/>
                  </a:cubicBezTo>
                  <a:cubicBezTo>
                    <a:pt x="1" y="43"/>
                    <a:pt x="0" y="26"/>
                    <a:pt x="7" y="14"/>
                  </a:cubicBezTo>
                  <a:cubicBezTo>
                    <a:pt x="12" y="7"/>
                    <a:pt x="20" y="4"/>
                    <a:pt x="28" y="3"/>
                  </a:cubicBezTo>
                </a:path>
              </a:pathLst>
            </a:custGeom>
            <a:grpFill/>
            <a:ln w="9525" cap="flat" cmpd="sng">
              <a:noFill/>
              <a:prstDash val="solid"/>
              <a:round/>
              <a:headEnd type="none" w="med" len="med"/>
              <a:tailEnd type="none" w="med" len="med"/>
            </a:ln>
            <a:effectLst/>
          </p:spPr>
          <p:txBody>
            <a:bodyPr/>
            <a:lstStyle/>
            <a:p>
              <a:endParaRPr lang="en-US"/>
            </a:p>
          </p:txBody>
        </p:sp>
        <p:sp>
          <p:nvSpPr>
            <p:cNvPr id="285003" name="Freeform 331"/>
            <p:cNvSpPr>
              <a:spLocks/>
            </p:cNvSpPr>
            <p:nvPr/>
          </p:nvSpPr>
          <p:spPr bwMode="auto">
            <a:xfrm>
              <a:off x="6908" y="11515"/>
              <a:ext cx="146" cy="123"/>
            </a:xfrm>
            <a:custGeom>
              <a:avLst/>
              <a:gdLst/>
              <a:ahLst/>
              <a:cxnLst>
                <a:cxn ang="0">
                  <a:pos x="28" y="6"/>
                </a:cxn>
                <a:cxn ang="0">
                  <a:pos x="33" y="51"/>
                </a:cxn>
                <a:cxn ang="0">
                  <a:pos x="28" y="6"/>
                </a:cxn>
              </a:cxnLst>
              <a:rect l="0" t="0" r="r" b="b"/>
              <a:pathLst>
                <a:path w="62" h="52">
                  <a:moveTo>
                    <a:pt x="28" y="6"/>
                  </a:moveTo>
                  <a:cubicBezTo>
                    <a:pt x="61" y="0"/>
                    <a:pt x="62" y="50"/>
                    <a:pt x="33" y="51"/>
                  </a:cubicBezTo>
                  <a:cubicBezTo>
                    <a:pt x="5" y="52"/>
                    <a:pt x="0" y="11"/>
                    <a:pt x="28"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04" name="Freeform 332"/>
            <p:cNvSpPr>
              <a:spLocks/>
            </p:cNvSpPr>
            <p:nvPr/>
          </p:nvSpPr>
          <p:spPr bwMode="auto">
            <a:xfrm>
              <a:off x="-2621" y="11522"/>
              <a:ext cx="125" cy="109"/>
            </a:xfrm>
            <a:custGeom>
              <a:avLst/>
              <a:gdLst/>
              <a:ahLst/>
              <a:cxnLst>
                <a:cxn ang="0">
                  <a:pos x="22" y="6"/>
                </a:cxn>
                <a:cxn ang="0">
                  <a:pos x="27" y="45"/>
                </a:cxn>
                <a:cxn ang="0">
                  <a:pos x="22" y="6"/>
                </a:cxn>
              </a:cxnLst>
              <a:rect l="0" t="0" r="r" b="b"/>
              <a:pathLst>
                <a:path w="53" h="46">
                  <a:moveTo>
                    <a:pt x="22" y="6"/>
                  </a:moveTo>
                  <a:cubicBezTo>
                    <a:pt x="51" y="0"/>
                    <a:pt x="53" y="44"/>
                    <a:pt x="27" y="45"/>
                  </a:cubicBezTo>
                  <a:cubicBezTo>
                    <a:pt x="4" y="46"/>
                    <a:pt x="0" y="11"/>
                    <a:pt x="22"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05" name="Freeform 333"/>
            <p:cNvSpPr>
              <a:spLocks/>
            </p:cNvSpPr>
            <p:nvPr/>
          </p:nvSpPr>
          <p:spPr bwMode="auto">
            <a:xfrm>
              <a:off x="2854" y="11548"/>
              <a:ext cx="69" cy="67"/>
            </a:xfrm>
            <a:custGeom>
              <a:avLst/>
              <a:gdLst/>
              <a:ahLst/>
              <a:cxnLst>
                <a:cxn ang="0">
                  <a:pos x="12" y="2"/>
                </a:cxn>
                <a:cxn ang="0">
                  <a:pos x="29" y="14"/>
                </a:cxn>
                <a:cxn ang="0">
                  <a:pos x="19" y="27"/>
                </a:cxn>
                <a:cxn ang="0">
                  <a:pos x="4" y="21"/>
                </a:cxn>
                <a:cxn ang="0">
                  <a:pos x="12" y="2"/>
                </a:cxn>
              </a:cxnLst>
              <a:rect l="0" t="0" r="r" b="b"/>
              <a:pathLst>
                <a:path w="29" h="28">
                  <a:moveTo>
                    <a:pt x="12" y="2"/>
                  </a:moveTo>
                  <a:cubicBezTo>
                    <a:pt x="21" y="0"/>
                    <a:pt x="29" y="4"/>
                    <a:pt x="29" y="14"/>
                  </a:cubicBezTo>
                  <a:cubicBezTo>
                    <a:pt x="29" y="20"/>
                    <a:pt x="24" y="25"/>
                    <a:pt x="19" y="27"/>
                  </a:cubicBezTo>
                  <a:cubicBezTo>
                    <a:pt x="13" y="28"/>
                    <a:pt x="7" y="26"/>
                    <a:pt x="4" y="21"/>
                  </a:cubicBezTo>
                  <a:cubicBezTo>
                    <a:pt x="0" y="13"/>
                    <a:pt x="4" y="5"/>
                    <a:pt x="12"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06" name="Freeform 334"/>
            <p:cNvSpPr>
              <a:spLocks/>
            </p:cNvSpPr>
            <p:nvPr/>
          </p:nvSpPr>
          <p:spPr bwMode="auto">
            <a:xfrm>
              <a:off x="1057" y="11560"/>
              <a:ext cx="40" cy="45"/>
            </a:xfrm>
            <a:custGeom>
              <a:avLst/>
              <a:gdLst/>
              <a:ahLst/>
              <a:cxnLst>
                <a:cxn ang="0">
                  <a:pos x="6" y="2"/>
                </a:cxn>
                <a:cxn ang="0">
                  <a:pos x="17" y="6"/>
                </a:cxn>
                <a:cxn ang="0">
                  <a:pos x="13" y="15"/>
                </a:cxn>
                <a:cxn ang="0">
                  <a:pos x="4" y="16"/>
                </a:cxn>
                <a:cxn ang="0">
                  <a:pos x="6" y="2"/>
                </a:cxn>
              </a:cxnLst>
              <a:rect l="0" t="0" r="r" b="b"/>
              <a:pathLst>
                <a:path w="17" h="19">
                  <a:moveTo>
                    <a:pt x="6" y="2"/>
                  </a:moveTo>
                  <a:cubicBezTo>
                    <a:pt x="9" y="0"/>
                    <a:pt x="16" y="0"/>
                    <a:pt x="17" y="6"/>
                  </a:cubicBezTo>
                  <a:cubicBezTo>
                    <a:pt x="17" y="9"/>
                    <a:pt x="15" y="13"/>
                    <a:pt x="13" y="15"/>
                  </a:cubicBezTo>
                  <a:cubicBezTo>
                    <a:pt x="10" y="17"/>
                    <a:pt x="6" y="19"/>
                    <a:pt x="4" y="16"/>
                  </a:cubicBezTo>
                  <a:cubicBezTo>
                    <a:pt x="0" y="12"/>
                    <a:pt x="0" y="5"/>
                    <a:pt x="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07" name="Freeform 335"/>
            <p:cNvSpPr>
              <a:spLocks/>
            </p:cNvSpPr>
            <p:nvPr/>
          </p:nvSpPr>
          <p:spPr bwMode="auto">
            <a:xfrm>
              <a:off x="-3252" y="11558"/>
              <a:ext cx="28" cy="47"/>
            </a:xfrm>
            <a:custGeom>
              <a:avLst/>
              <a:gdLst/>
              <a:ahLst/>
              <a:cxnLst>
                <a:cxn ang="0">
                  <a:pos x="2" y="7"/>
                </a:cxn>
                <a:cxn ang="0">
                  <a:pos x="2" y="14"/>
                </a:cxn>
                <a:cxn ang="0">
                  <a:pos x="2" y="7"/>
                </a:cxn>
              </a:cxnLst>
              <a:rect l="0" t="0" r="r" b="b"/>
              <a:pathLst>
                <a:path w="12" h="20">
                  <a:moveTo>
                    <a:pt x="2" y="7"/>
                  </a:moveTo>
                  <a:cubicBezTo>
                    <a:pt x="10" y="0"/>
                    <a:pt x="12" y="20"/>
                    <a:pt x="2" y="14"/>
                  </a:cubicBezTo>
                  <a:cubicBezTo>
                    <a:pt x="0" y="12"/>
                    <a:pt x="0" y="9"/>
                    <a:pt x="2"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08" name="Freeform 336"/>
            <p:cNvSpPr>
              <a:spLocks/>
            </p:cNvSpPr>
            <p:nvPr/>
          </p:nvSpPr>
          <p:spPr bwMode="auto">
            <a:xfrm>
              <a:off x="8471" y="11702"/>
              <a:ext cx="222" cy="220"/>
            </a:xfrm>
            <a:custGeom>
              <a:avLst/>
              <a:gdLst/>
              <a:ahLst/>
              <a:cxnLst>
                <a:cxn ang="0">
                  <a:pos x="41" y="2"/>
                </a:cxn>
                <a:cxn ang="0">
                  <a:pos x="86" y="26"/>
                </a:cxn>
                <a:cxn ang="0">
                  <a:pos x="78" y="75"/>
                </a:cxn>
                <a:cxn ang="0">
                  <a:pos x="30" y="85"/>
                </a:cxn>
                <a:cxn ang="0">
                  <a:pos x="1" y="43"/>
                </a:cxn>
                <a:cxn ang="0">
                  <a:pos x="14" y="14"/>
                </a:cxn>
                <a:cxn ang="0">
                  <a:pos x="41" y="2"/>
                </a:cxn>
              </a:cxnLst>
              <a:rect l="0" t="0" r="r" b="b"/>
              <a:pathLst>
                <a:path w="94" h="93">
                  <a:moveTo>
                    <a:pt x="41" y="2"/>
                  </a:moveTo>
                  <a:cubicBezTo>
                    <a:pt x="59" y="0"/>
                    <a:pt x="77" y="9"/>
                    <a:pt x="86" y="26"/>
                  </a:cubicBezTo>
                  <a:cubicBezTo>
                    <a:pt x="94" y="42"/>
                    <a:pt x="91" y="61"/>
                    <a:pt x="78" y="75"/>
                  </a:cubicBezTo>
                  <a:cubicBezTo>
                    <a:pt x="66" y="88"/>
                    <a:pt x="46" y="93"/>
                    <a:pt x="30" y="85"/>
                  </a:cubicBezTo>
                  <a:cubicBezTo>
                    <a:pt x="13" y="78"/>
                    <a:pt x="0" y="61"/>
                    <a:pt x="1" y="43"/>
                  </a:cubicBezTo>
                  <a:cubicBezTo>
                    <a:pt x="2" y="32"/>
                    <a:pt x="7" y="22"/>
                    <a:pt x="14" y="14"/>
                  </a:cubicBezTo>
                  <a:cubicBezTo>
                    <a:pt x="21" y="7"/>
                    <a:pt x="31" y="4"/>
                    <a:pt x="41"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09" name="Freeform 337"/>
            <p:cNvSpPr>
              <a:spLocks/>
            </p:cNvSpPr>
            <p:nvPr/>
          </p:nvSpPr>
          <p:spPr bwMode="auto">
            <a:xfrm>
              <a:off x="3022" y="11711"/>
              <a:ext cx="208" cy="201"/>
            </a:xfrm>
            <a:custGeom>
              <a:avLst/>
              <a:gdLst/>
              <a:ahLst/>
              <a:cxnLst>
                <a:cxn ang="0">
                  <a:pos x="38" y="3"/>
                </a:cxn>
                <a:cxn ang="0">
                  <a:pos x="83" y="31"/>
                </a:cxn>
                <a:cxn ang="0">
                  <a:pos x="67" y="73"/>
                </a:cxn>
                <a:cxn ang="0">
                  <a:pos x="8" y="54"/>
                </a:cxn>
                <a:cxn ang="0">
                  <a:pos x="38" y="3"/>
                </a:cxn>
              </a:cxnLst>
              <a:rect l="0" t="0" r="r" b="b"/>
              <a:pathLst>
                <a:path w="88" h="85">
                  <a:moveTo>
                    <a:pt x="38" y="3"/>
                  </a:moveTo>
                  <a:cubicBezTo>
                    <a:pt x="58" y="0"/>
                    <a:pt x="77" y="10"/>
                    <a:pt x="83" y="31"/>
                  </a:cubicBezTo>
                  <a:cubicBezTo>
                    <a:pt x="88" y="47"/>
                    <a:pt x="82" y="64"/>
                    <a:pt x="67" y="73"/>
                  </a:cubicBezTo>
                  <a:cubicBezTo>
                    <a:pt x="47" y="85"/>
                    <a:pt x="15" y="78"/>
                    <a:pt x="8" y="54"/>
                  </a:cubicBezTo>
                  <a:cubicBezTo>
                    <a:pt x="0" y="32"/>
                    <a:pt x="14" y="8"/>
                    <a:pt x="38" y="3"/>
                  </a:cubicBezTo>
                </a:path>
              </a:pathLst>
            </a:custGeom>
            <a:grpFill/>
            <a:ln w="9525" cap="flat" cmpd="sng">
              <a:noFill/>
              <a:prstDash val="solid"/>
              <a:round/>
              <a:headEnd type="none" w="med" len="med"/>
              <a:tailEnd type="none" w="med" len="med"/>
            </a:ln>
            <a:effectLst/>
          </p:spPr>
          <p:txBody>
            <a:bodyPr/>
            <a:lstStyle/>
            <a:p>
              <a:endParaRPr lang="en-US"/>
            </a:p>
          </p:txBody>
        </p:sp>
        <p:sp>
          <p:nvSpPr>
            <p:cNvPr id="285010" name="Freeform 338"/>
            <p:cNvSpPr>
              <a:spLocks/>
            </p:cNvSpPr>
            <p:nvPr/>
          </p:nvSpPr>
          <p:spPr bwMode="auto">
            <a:xfrm>
              <a:off x="6886" y="11721"/>
              <a:ext cx="199" cy="163"/>
            </a:xfrm>
            <a:custGeom>
              <a:avLst/>
              <a:gdLst/>
              <a:ahLst/>
              <a:cxnLst>
                <a:cxn ang="0">
                  <a:pos x="36" y="7"/>
                </a:cxn>
                <a:cxn ang="0">
                  <a:pos x="43" y="68"/>
                </a:cxn>
                <a:cxn ang="0">
                  <a:pos x="36" y="7"/>
                </a:cxn>
              </a:cxnLst>
              <a:rect l="0" t="0" r="r" b="b"/>
              <a:pathLst>
                <a:path w="84" h="69">
                  <a:moveTo>
                    <a:pt x="36" y="7"/>
                  </a:moveTo>
                  <a:cubicBezTo>
                    <a:pt x="80" y="0"/>
                    <a:pt x="84" y="66"/>
                    <a:pt x="43" y="68"/>
                  </a:cubicBezTo>
                  <a:cubicBezTo>
                    <a:pt x="5" y="69"/>
                    <a:pt x="0" y="12"/>
                    <a:pt x="36"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11" name="Freeform 339"/>
            <p:cNvSpPr>
              <a:spLocks/>
            </p:cNvSpPr>
            <p:nvPr/>
          </p:nvSpPr>
          <p:spPr bwMode="auto">
            <a:xfrm>
              <a:off x="-2640" y="11716"/>
              <a:ext cx="177" cy="175"/>
            </a:xfrm>
            <a:custGeom>
              <a:avLst/>
              <a:gdLst/>
              <a:ahLst/>
              <a:cxnLst>
                <a:cxn ang="0">
                  <a:pos x="27" y="12"/>
                </a:cxn>
                <a:cxn ang="0">
                  <a:pos x="29" y="67"/>
                </a:cxn>
                <a:cxn ang="0">
                  <a:pos x="27" y="12"/>
                </a:cxn>
              </a:cxnLst>
              <a:rect l="0" t="0" r="r" b="b"/>
              <a:pathLst>
                <a:path w="75" h="74">
                  <a:moveTo>
                    <a:pt x="27" y="12"/>
                  </a:moveTo>
                  <a:cubicBezTo>
                    <a:pt x="70" y="0"/>
                    <a:pt x="75" y="74"/>
                    <a:pt x="29" y="67"/>
                  </a:cubicBezTo>
                  <a:cubicBezTo>
                    <a:pt x="0" y="62"/>
                    <a:pt x="0" y="19"/>
                    <a:pt x="27" y="1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12" name="Freeform 340"/>
            <p:cNvSpPr>
              <a:spLocks/>
            </p:cNvSpPr>
            <p:nvPr/>
          </p:nvSpPr>
          <p:spPr bwMode="auto">
            <a:xfrm>
              <a:off x="-2855" y="11745"/>
              <a:ext cx="127" cy="122"/>
            </a:xfrm>
            <a:custGeom>
              <a:avLst/>
              <a:gdLst/>
              <a:ahLst/>
              <a:cxnLst>
                <a:cxn ang="0">
                  <a:pos x="23" y="4"/>
                </a:cxn>
                <a:cxn ang="0">
                  <a:pos x="54" y="27"/>
                </a:cxn>
                <a:cxn ang="0">
                  <a:pos x="37" y="49"/>
                </a:cxn>
                <a:cxn ang="0">
                  <a:pos x="9" y="43"/>
                </a:cxn>
                <a:cxn ang="0">
                  <a:pos x="17" y="6"/>
                </a:cxn>
                <a:cxn ang="0">
                  <a:pos x="23" y="4"/>
                </a:cxn>
              </a:cxnLst>
              <a:rect l="0" t="0" r="r" b="b"/>
              <a:pathLst>
                <a:path w="54" h="52">
                  <a:moveTo>
                    <a:pt x="23" y="4"/>
                  </a:moveTo>
                  <a:cubicBezTo>
                    <a:pt x="39" y="0"/>
                    <a:pt x="54" y="10"/>
                    <a:pt x="54" y="27"/>
                  </a:cubicBezTo>
                  <a:cubicBezTo>
                    <a:pt x="54" y="38"/>
                    <a:pt x="47" y="46"/>
                    <a:pt x="37" y="49"/>
                  </a:cubicBezTo>
                  <a:cubicBezTo>
                    <a:pt x="27" y="52"/>
                    <a:pt x="16" y="50"/>
                    <a:pt x="9" y="43"/>
                  </a:cubicBezTo>
                  <a:cubicBezTo>
                    <a:pt x="0" y="31"/>
                    <a:pt x="5" y="13"/>
                    <a:pt x="17" y="6"/>
                  </a:cubicBezTo>
                  <a:cubicBezTo>
                    <a:pt x="19" y="5"/>
                    <a:pt x="21" y="4"/>
                    <a:pt x="23" y="4"/>
                  </a:cubicBezTo>
                </a:path>
              </a:pathLst>
            </a:custGeom>
            <a:grpFill/>
            <a:ln w="9525" cap="flat" cmpd="sng">
              <a:noFill/>
              <a:prstDash val="solid"/>
              <a:round/>
              <a:headEnd type="none" w="med" len="med"/>
              <a:tailEnd type="none" w="med" len="med"/>
            </a:ln>
            <a:effectLst/>
          </p:spPr>
          <p:txBody>
            <a:bodyPr/>
            <a:lstStyle/>
            <a:p>
              <a:endParaRPr lang="en-US"/>
            </a:p>
          </p:txBody>
        </p:sp>
        <p:sp>
          <p:nvSpPr>
            <p:cNvPr id="285013" name="Freeform 341"/>
            <p:cNvSpPr>
              <a:spLocks/>
            </p:cNvSpPr>
            <p:nvPr/>
          </p:nvSpPr>
          <p:spPr bwMode="auto">
            <a:xfrm>
              <a:off x="3983" y="11763"/>
              <a:ext cx="97" cy="93"/>
            </a:xfrm>
            <a:custGeom>
              <a:avLst/>
              <a:gdLst/>
              <a:ahLst/>
              <a:cxnLst>
                <a:cxn ang="0">
                  <a:pos x="16" y="3"/>
                </a:cxn>
                <a:cxn ang="0">
                  <a:pos x="31" y="3"/>
                </a:cxn>
                <a:cxn ang="0">
                  <a:pos x="38" y="12"/>
                </a:cxn>
                <a:cxn ang="0">
                  <a:pos x="32" y="35"/>
                </a:cxn>
                <a:cxn ang="0">
                  <a:pos x="7" y="31"/>
                </a:cxn>
                <a:cxn ang="0">
                  <a:pos x="16" y="3"/>
                </a:cxn>
              </a:cxnLst>
              <a:rect l="0" t="0" r="r" b="b"/>
              <a:pathLst>
                <a:path w="41" h="39">
                  <a:moveTo>
                    <a:pt x="16" y="3"/>
                  </a:moveTo>
                  <a:cubicBezTo>
                    <a:pt x="21" y="1"/>
                    <a:pt x="27" y="0"/>
                    <a:pt x="31" y="3"/>
                  </a:cubicBezTo>
                  <a:cubicBezTo>
                    <a:pt x="34" y="5"/>
                    <a:pt x="36" y="9"/>
                    <a:pt x="38" y="12"/>
                  </a:cubicBezTo>
                  <a:cubicBezTo>
                    <a:pt x="41" y="21"/>
                    <a:pt x="41" y="31"/>
                    <a:pt x="32" y="35"/>
                  </a:cubicBezTo>
                  <a:cubicBezTo>
                    <a:pt x="24" y="39"/>
                    <a:pt x="13" y="38"/>
                    <a:pt x="7" y="31"/>
                  </a:cubicBezTo>
                  <a:cubicBezTo>
                    <a:pt x="0" y="21"/>
                    <a:pt x="5" y="6"/>
                    <a:pt x="16" y="3"/>
                  </a:cubicBezTo>
                </a:path>
              </a:pathLst>
            </a:custGeom>
            <a:grpFill/>
            <a:ln w="9525" cap="flat" cmpd="sng">
              <a:noFill/>
              <a:prstDash val="solid"/>
              <a:round/>
              <a:headEnd type="none" w="med" len="med"/>
              <a:tailEnd type="none" w="med" len="med"/>
            </a:ln>
            <a:effectLst/>
          </p:spPr>
          <p:txBody>
            <a:bodyPr/>
            <a:lstStyle/>
            <a:p>
              <a:endParaRPr lang="en-US"/>
            </a:p>
          </p:txBody>
        </p:sp>
        <p:sp>
          <p:nvSpPr>
            <p:cNvPr id="285014" name="Freeform 342"/>
            <p:cNvSpPr>
              <a:spLocks/>
            </p:cNvSpPr>
            <p:nvPr/>
          </p:nvSpPr>
          <p:spPr bwMode="auto">
            <a:xfrm>
              <a:off x="4208" y="11763"/>
              <a:ext cx="99" cy="93"/>
            </a:xfrm>
            <a:custGeom>
              <a:avLst/>
              <a:gdLst/>
              <a:ahLst/>
              <a:cxnLst>
                <a:cxn ang="0">
                  <a:pos x="17" y="3"/>
                </a:cxn>
                <a:cxn ang="0">
                  <a:pos x="32" y="3"/>
                </a:cxn>
                <a:cxn ang="0">
                  <a:pos x="39" y="12"/>
                </a:cxn>
                <a:cxn ang="0">
                  <a:pos x="33" y="35"/>
                </a:cxn>
                <a:cxn ang="0">
                  <a:pos x="8" y="31"/>
                </a:cxn>
                <a:cxn ang="0">
                  <a:pos x="17" y="3"/>
                </a:cxn>
              </a:cxnLst>
              <a:rect l="0" t="0" r="r" b="b"/>
              <a:pathLst>
                <a:path w="42" h="39">
                  <a:moveTo>
                    <a:pt x="17" y="3"/>
                  </a:moveTo>
                  <a:cubicBezTo>
                    <a:pt x="21" y="1"/>
                    <a:pt x="27" y="0"/>
                    <a:pt x="32" y="3"/>
                  </a:cubicBezTo>
                  <a:cubicBezTo>
                    <a:pt x="35" y="5"/>
                    <a:pt x="37" y="9"/>
                    <a:pt x="39" y="12"/>
                  </a:cubicBezTo>
                  <a:cubicBezTo>
                    <a:pt x="42" y="21"/>
                    <a:pt x="41" y="31"/>
                    <a:pt x="33" y="35"/>
                  </a:cubicBezTo>
                  <a:cubicBezTo>
                    <a:pt x="25" y="39"/>
                    <a:pt x="14" y="38"/>
                    <a:pt x="8" y="31"/>
                  </a:cubicBezTo>
                  <a:cubicBezTo>
                    <a:pt x="0" y="21"/>
                    <a:pt x="6" y="6"/>
                    <a:pt x="17" y="3"/>
                  </a:cubicBezTo>
                </a:path>
              </a:pathLst>
            </a:custGeom>
            <a:grpFill/>
            <a:ln w="9525" cap="flat" cmpd="sng">
              <a:noFill/>
              <a:prstDash val="solid"/>
              <a:round/>
              <a:headEnd type="none" w="med" len="med"/>
              <a:tailEnd type="none" w="med" len="med"/>
            </a:ln>
            <a:effectLst/>
          </p:spPr>
          <p:txBody>
            <a:bodyPr/>
            <a:lstStyle/>
            <a:p>
              <a:endParaRPr lang="en-US"/>
            </a:p>
          </p:txBody>
        </p:sp>
        <p:sp>
          <p:nvSpPr>
            <p:cNvPr id="285015" name="Freeform 343"/>
            <p:cNvSpPr>
              <a:spLocks/>
            </p:cNvSpPr>
            <p:nvPr/>
          </p:nvSpPr>
          <p:spPr bwMode="auto">
            <a:xfrm>
              <a:off x="794" y="11756"/>
              <a:ext cx="109" cy="92"/>
            </a:xfrm>
            <a:custGeom>
              <a:avLst/>
              <a:gdLst/>
              <a:ahLst/>
              <a:cxnLst>
                <a:cxn ang="0">
                  <a:pos x="20" y="7"/>
                </a:cxn>
                <a:cxn ang="0">
                  <a:pos x="25" y="38"/>
                </a:cxn>
                <a:cxn ang="0">
                  <a:pos x="20" y="7"/>
                </a:cxn>
              </a:cxnLst>
              <a:rect l="0" t="0" r="r" b="b"/>
              <a:pathLst>
                <a:path w="46" h="39">
                  <a:moveTo>
                    <a:pt x="20" y="7"/>
                  </a:moveTo>
                  <a:cubicBezTo>
                    <a:pt x="46" y="0"/>
                    <a:pt x="44" y="38"/>
                    <a:pt x="25" y="38"/>
                  </a:cubicBezTo>
                  <a:cubicBezTo>
                    <a:pt x="8" y="39"/>
                    <a:pt x="0" y="12"/>
                    <a:pt x="20"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16" name="Freeform 344"/>
            <p:cNvSpPr>
              <a:spLocks/>
            </p:cNvSpPr>
            <p:nvPr/>
          </p:nvSpPr>
          <p:spPr bwMode="auto">
            <a:xfrm>
              <a:off x="4444" y="11763"/>
              <a:ext cx="85" cy="88"/>
            </a:xfrm>
            <a:custGeom>
              <a:avLst/>
              <a:gdLst/>
              <a:ahLst/>
              <a:cxnLst>
                <a:cxn ang="0">
                  <a:pos x="13" y="4"/>
                </a:cxn>
                <a:cxn ang="0">
                  <a:pos x="35" y="17"/>
                </a:cxn>
                <a:cxn ang="0">
                  <a:pos x="23" y="36"/>
                </a:cxn>
                <a:cxn ang="0">
                  <a:pos x="5" y="28"/>
                </a:cxn>
                <a:cxn ang="0">
                  <a:pos x="13" y="4"/>
                </a:cxn>
              </a:cxnLst>
              <a:rect l="0" t="0" r="r" b="b"/>
              <a:pathLst>
                <a:path w="36" h="37">
                  <a:moveTo>
                    <a:pt x="13" y="4"/>
                  </a:moveTo>
                  <a:cubicBezTo>
                    <a:pt x="23" y="0"/>
                    <a:pt x="35" y="6"/>
                    <a:pt x="35" y="17"/>
                  </a:cubicBezTo>
                  <a:cubicBezTo>
                    <a:pt x="36" y="26"/>
                    <a:pt x="31" y="34"/>
                    <a:pt x="23" y="36"/>
                  </a:cubicBezTo>
                  <a:cubicBezTo>
                    <a:pt x="16" y="37"/>
                    <a:pt x="8" y="34"/>
                    <a:pt x="5" y="28"/>
                  </a:cubicBezTo>
                  <a:cubicBezTo>
                    <a:pt x="0" y="20"/>
                    <a:pt x="3" y="7"/>
                    <a:pt x="13" y="4"/>
                  </a:cubicBezTo>
                </a:path>
              </a:pathLst>
            </a:custGeom>
            <a:grpFill/>
            <a:ln w="9525" cap="flat" cmpd="sng">
              <a:noFill/>
              <a:prstDash val="solid"/>
              <a:round/>
              <a:headEnd type="none" w="med" len="med"/>
              <a:tailEnd type="none" w="med" len="med"/>
            </a:ln>
            <a:effectLst/>
          </p:spPr>
          <p:txBody>
            <a:bodyPr/>
            <a:lstStyle/>
            <a:p>
              <a:endParaRPr lang="en-US"/>
            </a:p>
          </p:txBody>
        </p:sp>
        <p:sp>
          <p:nvSpPr>
            <p:cNvPr id="285017" name="Freeform 345"/>
            <p:cNvSpPr>
              <a:spLocks/>
            </p:cNvSpPr>
            <p:nvPr/>
          </p:nvSpPr>
          <p:spPr bwMode="auto">
            <a:xfrm>
              <a:off x="-521" y="11782"/>
              <a:ext cx="28" cy="52"/>
            </a:xfrm>
            <a:custGeom>
              <a:avLst/>
              <a:gdLst/>
              <a:ahLst/>
              <a:cxnLst>
                <a:cxn ang="0">
                  <a:pos x="2" y="8"/>
                </a:cxn>
                <a:cxn ang="0">
                  <a:pos x="2" y="15"/>
                </a:cxn>
                <a:cxn ang="0">
                  <a:pos x="2" y="8"/>
                </a:cxn>
              </a:cxnLst>
              <a:rect l="0" t="0" r="r" b="b"/>
              <a:pathLst>
                <a:path w="12" h="22">
                  <a:moveTo>
                    <a:pt x="2" y="8"/>
                  </a:moveTo>
                  <a:cubicBezTo>
                    <a:pt x="10" y="0"/>
                    <a:pt x="12" y="22"/>
                    <a:pt x="2" y="15"/>
                  </a:cubicBezTo>
                  <a:cubicBezTo>
                    <a:pt x="0" y="14"/>
                    <a:pt x="0" y="10"/>
                    <a:pt x="2"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18" name="Freeform 346"/>
            <p:cNvSpPr>
              <a:spLocks/>
            </p:cNvSpPr>
            <p:nvPr/>
          </p:nvSpPr>
          <p:spPr bwMode="auto">
            <a:xfrm>
              <a:off x="8478" y="11936"/>
              <a:ext cx="204" cy="205"/>
            </a:xfrm>
            <a:custGeom>
              <a:avLst/>
              <a:gdLst/>
              <a:ahLst/>
              <a:cxnLst>
                <a:cxn ang="0">
                  <a:pos x="36" y="3"/>
                </a:cxn>
                <a:cxn ang="0">
                  <a:pos x="78" y="21"/>
                </a:cxn>
                <a:cxn ang="0">
                  <a:pos x="77" y="65"/>
                </a:cxn>
                <a:cxn ang="0">
                  <a:pos x="12" y="69"/>
                </a:cxn>
                <a:cxn ang="0">
                  <a:pos x="4" y="32"/>
                </a:cxn>
                <a:cxn ang="0">
                  <a:pos x="36" y="3"/>
                </a:cxn>
              </a:cxnLst>
              <a:rect l="0" t="0" r="r" b="b"/>
              <a:pathLst>
                <a:path w="86" h="87">
                  <a:moveTo>
                    <a:pt x="36" y="3"/>
                  </a:moveTo>
                  <a:cubicBezTo>
                    <a:pt x="51" y="0"/>
                    <a:pt x="69" y="7"/>
                    <a:pt x="78" y="21"/>
                  </a:cubicBezTo>
                  <a:cubicBezTo>
                    <a:pt x="86" y="34"/>
                    <a:pt x="86" y="52"/>
                    <a:pt x="77" y="65"/>
                  </a:cubicBezTo>
                  <a:cubicBezTo>
                    <a:pt x="63" y="85"/>
                    <a:pt x="29" y="87"/>
                    <a:pt x="12" y="69"/>
                  </a:cubicBezTo>
                  <a:cubicBezTo>
                    <a:pt x="3" y="59"/>
                    <a:pt x="0" y="44"/>
                    <a:pt x="4" y="32"/>
                  </a:cubicBezTo>
                  <a:cubicBezTo>
                    <a:pt x="8" y="17"/>
                    <a:pt x="21" y="6"/>
                    <a:pt x="36" y="3"/>
                  </a:cubicBezTo>
                </a:path>
              </a:pathLst>
            </a:custGeom>
            <a:grpFill/>
            <a:ln w="9525" cap="flat" cmpd="sng">
              <a:noFill/>
              <a:prstDash val="solid"/>
              <a:round/>
              <a:headEnd type="none" w="med" len="med"/>
              <a:tailEnd type="none" w="med" len="med"/>
            </a:ln>
            <a:effectLst/>
          </p:spPr>
          <p:txBody>
            <a:bodyPr/>
            <a:lstStyle/>
            <a:p>
              <a:endParaRPr lang="en-US"/>
            </a:p>
          </p:txBody>
        </p:sp>
        <p:sp>
          <p:nvSpPr>
            <p:cNvPr id="285019" name="Freeform 347"/>
            <p:cNvSpPr>
              <a:spLocks/>
            </p:cNvSpPr>
            <p:nvPr/>
          </p:nvSpPr>
          <p:spPr bwMode="auto">
            <a:xfrm>
              <a:off x="3036" y="11957"/>
              <a:ext cx="172" cy="154"/>
            </a:xfrm>
            <a:custGeom>
              <a:avLst/>
              <a:gdLst/>
              <a:ahLst/>
              <a:cxnLst>
                <a:cxn ang="0">
                  <a:pos x="37" y="2"/>
                </a:cxn>
                <a:cxn ang="0">
                  <a:pos x="71" y="35"/>
                </a:cxn>
                <a:cxn ang="0">
                  <a:pos x="39" y="65"/>
                </a:cxn>
                <a:cxn ang="0">
                  <a:pos x="14" y="14"/>
                </a:cxn>
                <a:cxn ang="0">
                  <a:pos x="37" y="2"/>
                </a:cxn>
              </a:cxnLst>
              <a:rect l="0" t="0" r="r" b="b"/>
              <a:pathLst>
                <a:path w="73" h="65">
                  <a:moveTo>
                    <a:pt x="37" y="2"/>
                  </a:moveTo>
                  <a:cubicBezTo>
                    <a:pt x="56" y="0"/>
                    <a:pt x="73" y="15"/>
                    <a:pt x="71" y="35"/>
                  </a:cubicBezTo>
                  <a:cubicBezTo>
                    <a:pt x="70" y="51"/>
                    <a:pt x="56" y="65"/>
                    <a:pt x="39" y="65"/>
                  </a:cubicBezTo>
                  <a:cubicBezTo>
                    <a:pt x="14" y="65"/>
                    <a:pt x="0" y="34"/>
                    <a:pt x="14" y="14"/>
                  </a:cubicBezTo>
                  <a:cubicBezTo>
                    <a:pt x="19" y="7"/>
                    <a:pt x="28" y="3"/>
                    <a:pt x="3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20" name="Freeform 348"/>
            <p:cNvSpPr>
              <a:spLocks/>
            </p:cNvSpPr>
            <p:nvPr/>
          </p:nvSpPr>
          <p:spPr bwMode="auto">
            <a:xfrm>
              <a:off x="3719" y="11943"/>
              <a:ext cx="182" cy="184"/>
            </a:xfrm>
            <a:custGeom>
              <a:avLst/>
              <a:gdLst/>
              <a:ahLst/>
              <a:cxnLst>
                <a:cxn ang="0">
                  <a:pos x="31" y="12"/>
                </a:cxn>
                <a:cxn ang="0">
                  <a:pos x="31" y="67"/>
                </a:cxn>
                <a:cxn ang="0">
                  <a:pos x="31" y="12"/>
                </a:cxn>
              </a:cxnLst>
              <a:rect l="0" t="0" r="r" b="b"/>
              <a:pathLst>
                <a:path w="77" h="78">
                  <a:moveTo>
                    <a:pt x="31" y="12"/>
                  </a:moveTo>
                  <a:cubicBezTo>
                    <a:pt x="77" y="0"/>
                    <a:pt x="77" y="78"/>
                    <a:pt x="31" y="67"/>
                  </a:cubicBezTo>
                  <a:cubicBezTo>
                    <a:pt x="8" y="62"/>
                    <a:pt x="0" y="20"/>
                    <a:pt x="31" y="1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21" name="Freeform 349"/>
            <p:cNvSpPr>
              <a:spLocks/>
            </p:cNvSpPr>
            <p:nvPr/>
          </p:nvSpPr>
          <p:spPr bwMode="auto">
            <a:xfrm>
              <a:off x="568" y="11978"/>
              <a:ext cx="118" cy="121"/>
            </a:xfrm>
            <a:custGeom>
              <a:avLst/>
              <a:gdLst/>
              <a:ahLst/>
              <a:cxnLst>
                <a:cxn ang="0">
                  <a:pos x="20" y="1"/>
                </a:cxn>
                <a:cxn ang="0">
                  <a:pos x="42" y="7"/>
                </a:cxn>
                <a:cxn ang="0">
                  <a:pos x="49" y="27"/>
                </a:cxn>
                <a:cxn ang="0">
                  <a:pos x="18" y="48"/>
                </a:cxn>
                <a:cxn ang="0">
                  <a:pos x="0" y="24"/>
                </a:cxn>
                <a:cxn ang="0">
                  <a:pos x="4" y="10"/>
                </a:cxn>
                <a:cxn ang="0">
                  <a:pos x="20" y="1"/>
                </a:cxn>
              </a:cxnLst>
              <a:rect l="0" t="0" r="r" b="b"/>
              <a:pathLst>
                <a:path w="50" h="51">
                  <a:moveTo>
                    <a:pt x="20" y="1"/>
                  </a:moveTo>
                  <a:cubicBezTo>
                    <a:pt x="28" y="0"/>
                    <a:pt x="36" y="2"/>
                    <a:pt x="42" y="7"/>
                  </a:cubicBezTo>
                  <a:cubicBezTo>
                    <a:pt x="48" y="11"/>
                    <a:pt x="50" y="20"/>
                    <a:pt x="49" y="27"/>
                  </a:cubicBezTo>
                  <a:cubicBezTo>
                    <a:pt x="47" y="41"/>
                    <a:pt x="32" y="51"/>
                    <a:pt x="18" y="48"/>
                  </a:cubicBezTo>
                  <a:cubicBezTo>
                    <a:pt x="8" y="45"/>
                    <a:pt x="1" y="35"/>
                    <a:pt x="0" y="24"/>
                  </a:cubicBezTo>
                  <a:cubicBezTo>
                    <a:pt x="0" y="19"/>
                    <a:pt x="1" y="14"/>
                    <a:pt x="4" y="10"/>
                  </a:cubicBezTo>
                  <a:cubicBezTo>
                    <a:pt x="7" y="5"/>
                    <a:pt x="14" y="2"/>
                    <a:pt x="20" y="1"/>
                  </a:cubicBezTo>
                </a:path>
              </a:pathLst>
            </a:custGeom>
            <a:grpFill/>
            <a:ln w="9525" cap="flat" cmpd="sng">
              <a:noFill/>
              <a:prstDash val="solid"/>
              <a:round/>
              <a:headEnd type="none" w="med" len="med"/>
              <a:tailEnd type="none" w="med" len="med"/>
            </a:ln>
            <a:effectLst/>
          </p:spPr>
          <p:txBody>
            <a:bodyPr/>
            <a:lstStyle/>
            <a:p>
              <a:endParaRPr lang="en-US"/>
            </a:p>
          </p:txBody>
        </p:sp>
        <p:sp>
          <p:nvSpPr>
            <p:cNvPr id="285022" name="Freeform 350"/>
            <p:cNvSpPr>
              <a:spLocks/>
            </p:cNvSpPr>
            <p:nvPr/>
          </p:nvSpPr>
          <p:spPr bwMode="auto">
            <a:xfrm>
              <a:off x="6922" y="11981"/>
              <a:ext cx="118" cy="108"/>
            </a:xfrm>
            <a:custGeom>
              <a:avLst/>
              <a:gdLst/>
              <a:ahLst/>
              <a:cxnLst>
                <a:cxn ang="0">
                  <a:pos x="21" y="2"/>
                </a:cxn>
                <a:cxn ang="0">
                  <a:pos x="49" y="19"/>
                </a:cxn>
                <a:cxn ang="0">
                  <a:pos x="30" y="45"/>
                </a:cxn>
                <a:cxn ang="0">
                  <a:pos x="4" y="31"/>
                </a:cxn>
                <a:cxn ang="0">
                  <a:pos x="21" y="2"/>
                </a:cxn>
              </a:cxnLst>
              <a:rect l="0" t="0" r="r" b="b"/>
              <a:pathLst>
                <a:path w="50" h="46">
                  <a:moveTo>
                    <a:pt x="21" y="2"/>
                  </a:moveTo>
                  <a:cubicBezTo>
                    <a:pt x="33" y="0"/>
                    <a:pt x="47" y="6"/>
                    <a:pt x="49" y="19"/>
                  </a:cubicBezTo>
                  <a:cubicBezTo>
                    <a:pt x="50" y="32"/>
                    <a:pt x="42" y="43"/>
                    <a:pt x="30" y="45"/>
                  </a:cubicBezTo>
                  <a:cubicBezTo>
                    <a:pt x="19" y="46"/>
                    <a:pt x="7" y="42"/>
                    <a:pt x="4" y="31"/>
                  </a:cubicBezTo>
                  <a:cubicBezTo>
                    <a:pt x="0" y="19"/>
                    <a:pt x="8" y="5"/>
                    <a:pt x="21"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23" name="Freeform 351"/>
            <p:cNvSpPr>
              <a:spLocks/>
            </p:cNvSpPr>
            <p:nvPr/>
          </p:nvSpPr>
          <p:spPr bwMode="auto">
            <a:xfrm>
              <a:off x="9433" y="11983"/>
              <a:ext cx="106" cy="90"/>
            </a:xfrm>
            <a:custGeom>
              <a:avLst/>
              <a:gdLst/>
              <a:ahLst/>
              <a:cxnLst>
                <a:cxn ang="0">
                  <a:pos x="19" y="7"/>
                </a:cxn>
                <a:cxn ang="0">
                  <a:pos x="23" y="38"/>
                </a:cxn>
                <a:cxn ang="0">
                  <a:pos x="19" y="7"/>
                </a:cxn>
              </a:cxnLst>
              <a:rect l="0" t="0" r="r" b="b"/>
              <a:pathLst>
                <a:path w="45" h="38">
                  <a:moveTo>
                    <a:pt x="19" y="7"/>
                  </a:moveTo>
                  <a:cubicBezTo>
                    <a:pt x="45" y="0"/>
                    <a:pt x="43" y="38"/>
                    <a:pt x="23" y="38"/>
                  </a:cubicBezTo>
                  <a:cubicBezTo>
                    <a:pt x="8" y="38"/>
                    <a:pt x="0" y="11"/>
                    <a:pt x="19"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24" name="Freeform 352"/>
            <p:cNvSpPr>
              <a:spLocks/>
            </p:cNvSpPr>
            <p:nvPr/>
          </p:nvSpPr>
          <p:spPr bwMode="auto">
            <a:xfrm>
              <a:off x="9215" y="11985"/>
              <a:ext cx="93" cy="90"/>
            </a:xfrm>
            <a:custGeom>
              <a:avLst/>
              <a:gdLst/>
              <a:ahLst/>
              <a:cxnLst>
                <a:cxn ang="0">
                  <a:pos x="15" y="7"/>
                </a:cxn>
                <a:cxn ang="0">
                  <a:pos x="18" y="36"/>
                </a:cxn>
                <a:cxn ang="0">
                  <a:pos x="15" y="7"/>
                </a:cxn>
              </a:cxnLst>
              <a:rect l="0" t="0" r="r" b="b"/>
              <a:pathLst>
                <a:path w="39" h="38">
                  <a:moveTo>
                    <a:pt x="15" y="7"/>
                  </a:moveTo>
                  <a:cubicBezTo>
                    <a:pt x="38" y="0"/>
                    <a:pt x="39" y="38"/>
                    <a:pt x="18" y="36"/>
                  </a:cubicBezTo>
                  <a:cubicBezTo>
                    <a:pt x="3" y="35"/>
                    <a:pt x="0" y="11"/>
                    <a:pt x="15"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25" name="Freeform 353"/>
            <p:cNvSpPr>
              <a:spLocks/>
            </p:cNvSpPr>
            <p:nvPr/>
          </p:nvSpPr>
          <p:spPr bwMode="auto">
            <a:xfrm>
              <a:off x="-552" y="11993"/>
              <a:ext cx="80" cy="73"/>
            </a:xfrm>
            <a:custGeom>
              <a:avLst/>
              <a:gdLst/>
              <a:ahLst/>
              <a:cxnLst>
                <a:cxn ang="0">
                  <a:pos x="14" y="7"/>
                </a:cxn>
                <a:cxn ang="0">
                  <a:pos x="19" y="30"/>
                </a:cxn>
                <a:cxn ang="0">
                  <a:pos x="14" y="7"/>
                </a:cxn>
              </a:cxnLst>
              <a:rect l="0" t="0" r="r" b="b"/>
              <a:pathLst>
                <a:path w="34" h="31">
                  <a:moveTo>
                    <a:pt x="14" y="7"/>
                  </a:moveTo>
                  <a:cubicBezTo>
                    <a:pt x="33" y="0"/>
                    <a:pt x="34" y="29"/>
                    <a:pt x="19" y="30"/>
                  </a:cubicBezTo>
                  <a:cubicBezTo>
                    <a:pt x="6" y="31"/>
                    <a:pt x="0" y="11"/>
                    <a:pt x="14"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26" name="Freeform 354"/>
            <p:cNvSpPr>
              <a:spLocks/>
            </p:cNvSpPr>
            <p:nvPr/>
          </p:nvSpPr>
          <p:spPr bwMode="auto">
            <a:xfrm>
              <a:off x="8767" y="12014"/>
              <a:ext cx="63" cy="59"/>
            </a:xfrm>
            <a:custGeom>
              <a:avLst/>
              <a:gdLst/>
              <a:ahLst/>
              <a:cxnLst>
                <a:cxn ang="0">
                  <a:pos x="14" y="3"/>
                </a:cxn>
                <a:cxn ang="0">
                  <a:pos x="25" y="8"/>
                </a:cxn>
                <a:cxn ang="0">
                  <a:pos x="14" y="3"/>
                </a:cxn>
              </a:cxnLst>
              <a:rect l="0" t="0" r="r" b="b"/>
              <a:pathLst>
                <a:path w="27" h="25">
                  <a:moveTo>
                    <a:pt x="14" y="3"/>
                  </a:moveTo>
                  <a:cubicBezTo>
                    <a:pt x="20" y="0"/>
                    <a:pt x="24" y="3"/>
                    <a:pt x="25" y="8"/>
                  </a:cubicBezTo>
                  <a:cubicBezTo>
                    <a:pt x="27" y="25"/>
                    <a:pt x="0" y="10"/>
                    <a:pt x="14" y="3"/>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27" name="Freeform 355"/>
            <p:cNvSpPr>
              <a:spLocks/>
            </p:cNvSpPr>
            <p:nvPr/>
          </p:nvSpPr>
          <p:spPr bwMode="auto">
            <a:xfrm>
              <a:off x="-2799" y="12007"/>
              <a:ext cx="29" cy="54"/>
            </a:xfrm>
            <a:custGeom>
              <a:avLst/>
              <a:gdLst/>
              <a:ahLst/>
              <a:cxnLst>
                <a:cxn ang="0">
                  <a:pos x="2" y="9"/>
                </a:cxn>
                <a:cxn ang="0">
                  <a:pos x="2" y="16"/>
                </a:cxn>
                <a:cxn ang="0">
                  <a:pos x="2" y="9"/>
                </a:cxn>
              </a:cxnLst>
              <a:rect l="0" t="0" r="r" b="b"/>
              <a:pathLst>
                <a:path w="12" h="23">
                  <a:moveTo>
                    <a:pt x="2" y="9"/>
                  </a:moveTo>
                  <a:cubicBezTo>
                    <a:pt x="10" y="0"/>
                    <a:pt x="12" y="23"/>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28" name="Freeform 356"/>
            <p:cNvSpPr>
              <a:spLocks/>
            </p:cNvSpPr>
            <p:nvPr/>
          </p:nvSpPr>
          <p:spPr bwMode="auto">
            <a:xfrm>
              <a:off x="-2572" y="12007"/>
              <a:ext cx="29" cy="54"/>
            </a:xfrm>
            <a:custGeom>
              <a:avLst/>
              <a:gdLst/>
              <a:ahLst/>
              <a:cxnLst>
                <a:cxn ang="0">
                  <a:pos x="2" y="9"/>
                </a:cxn>
                <a:cxn ang="0">
                  <a:pos x="2" y="16"/>
                </a:cxn>
                <a:cxn ang="0">
                  <a:pos x="2" y="9"/>
                </a:cxn>
              </a:cxnLst>
              <a:rect l="0" t="0" r="r" b="b"/>
              <a:pathLst>
                <a:path w="12" h="23">
                  <a:moveTo>
                    <a:pt x="2" y="9"/>
                  </a:moveTo>
                  <a:cubicBezTo>
                    <a:pt x="10" y="0"/>
                    <a:pt x="12" y="23"/>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29" name="Freeform 357"/>
            <p:cNvSpPr>
              <a:spLocks/>
            </p:cNvSpPr>
            <p:nvPr/>
          </p:nvSpPr>
          <p:spPr bwMode="auto">
            <a:xfrm>
              <a:off x="7789" y="12163"/>
              <a:ext cx="203" cy="205"/>
            </a:xfrm>
            <a:custGeom>
              <a:avLst/>
              <a:gdLst/>
              <a:ahLst/>
              <a:cxnLst>
                <a:cxn ang="0">
                  <a:pos x="38" y="2"/>
                </a:cxn>
                <a:cxn ang="0">
                  <a:pos x="69" y="9"/>
                </a:cxn>
                <a:cxn ang="0">
                  <a:pos x="82" y="34"/>
                </a:cxn>
                <a:cxn ang="0">
                  <a:pos x="55" y="82"/>
                </a:cxn>
                <a:cxn ang="0">
                  <a:pos x="3" y="54"/>
                </a:cxn>
                <a:cxn ang="0">
                  <a:pos x="9" y="18"/>
                </a:cxn>
                <a:cxn ang="0">
                  <a:pos x="38" y="2"/>
                </a:cxn>
              </a:cxnLst>
              <a:rect l="0" t="0" r="r" b="b"/>
              <a:pathLst>
                <a:path w="86" h="87">
                  <a:moveTo>
                    <a:pt x="38" y="2"/>
                  </a:moveTo>
                  <a:cubicBezTo>
                    <a:pt x="49" y="0"/>
                    <a:pt x="60" y="2"/>
                    <a:pt x="69" y="9"/>
                  </a:cubicBezTo>
                  <a:cubicBezTo>
                    <a:pt x="76" y="15"/>
                    <a:pt x="81" y="25"/>
                    <a:pt x="82" y="34"/>
                  </a:cubicBezTo>
                  <a:cubicBezTo>
                    <a:pt x="86" y="55"/>
                    <a:pt x="76" y="77"/>
                    <a:pt x="55" y="82"/>
                  </a:cubicBezTo>
                  <a:cubicBezTo>
                    <a:pt x="34" y="87"/>
                    <a:pt x="9" y="76"/>
                    <a:pt x="3" y="54"/>
                  </a:cubicBezTo>
                  <a:cubicBezTo>
                    <a:pt x="0" y="42"/>
                    <a:pt x="2" y="28"/>
                    <a:pt x="9" y="18"/>
                  </a:cubicBezTo>
                  <a:cubicBezTo>
                    <a:pt x="16" y="9"/>
                    <a:pt x="27" y="4"/>
                    <a:pt x="38"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30" name="Freeform 358"/>
            <p:cNvSpPr>
              <a:spLocks/>
            </p:cNvSpPr>
            <p:nvPr/>
          </p:nvSpPr>
          <p:spPr bwMode="auto">
            <a:xfrm>
              <a:off x="7106" y="12163"/>
              <a:ext cx="210" cy="203"/>
            </a:xfrm>
            <a:custGeom>
              <a:avLst/>
              <a:gdLst/>
              <a:ahLst/>
              <a:cxnLst>
                <a:cxn ang="0">
                  <a:pos x="40" y="3"/>
                </a:cxn>
                <a:cxn ang="0">
                  <a:pos x="82" y="28"/>
                </a:cxn>
                <a:cxn ang="0">
                  <a:pos x="65" y="75"/>
                </a:cxn>
                <a:cxn ang="0">
                  <a:pos x="16" y="71"/>
                </a:cxn>
                <a:cxn ang="0">
                  <a:pos x="9" y="21"/>
                </a:cxn>
                <a:cxn ang="0">
                  <a:pos x="40" y="3"/>
                </a:cxn>
              </a:cxnLst>
              <a:rect l="0" t="0" r="r" b="b"/>
              <a:pathLst>
                <a:path w="89" h="86">
                  <a:moveTo>
                    <a:pt x="40" y="3"/>
                  </a:moveTo>
                  <a:cubicBezTo>
                    <a:pt x="58" y="0"/>
                    <a:pt x="75" y="10"/>
                    <a:pt x="82" y="28"/>
                  </a:cubicBezTo>
                  <a:cubicBezTo>
                    <a:pt x="89" y="45"/>
                    <a:pt x="81" y="65"/>
                    <a:pt x="65" y="75"/>
                  </a:cubicBezTo>
                  <a:cubicBezTo>
                    <a:pt x="50" y="86"/>
                    <a:pt x="30" y="84"/>
                    <a:pt x="16" y="71"/>
                  </a:cubicBezTo>
                  <a:cubicBezTo>
                    <a:pt x="3" y="58"/>
                    <a:pt x="0" y="37"/>
                    <a:pt x="9" y="21"/>
                  </a:cubicBezTo>
                  <a:cubicBezTo>
                    <a:pt x="16" y="11"/>
                    <a:pt x="27" y="4"/>
                    <a:pt x="40" y="3"/>
                  </a:cubicBezTo>
                </a:path>
              </a:pathLst>
            </a:custGeom>
            <a:grpFill/>
            <a:ln w="9525" cap="flat" cmpd="sng">
              <a:noFill/>
              <a:prstDash val="solid"/>
              <a:round/>
              <a:headEnd type="none" w="med" len="med"/>
              <a:tailEnd type="none" w="med" len="med"/>
            </a:ln>
            <a:effectLst/>
          </p:spPr>
          <p:txBody>
            <a:bodyPr/>
            <a:lstStyle/>
            <a:p>
              <a:endParaRPr lang="en-US"/>
            </a:p>
          </p:txBody>
        </p:sp>
        <p:sp>
          <p:nvSpPr>
            <p:cNvPr id="285031" name="Freeform 359"/>
            <p:cNvSpPr>
              <a:spLocks/>
            </p:cNvSpPr>
            <p:nvPr/>
          </p:nvSpPr>
          <p:spPr bwMode="auto">
            <a:xfrm>
              <a:off x="7342" y="12170"/>
              <a:ext cx="189" cy="191"/>
            </a:xfrm>
            <a:custGeom>
              <a:avLst/>
              <a:gdLst/>
              <a:ahLst/>
              <a:cxnLst>
                <a:cxn ang="0">
                  <a:pos x="35" y="2"/>
                </a:cxn>
                <a:cxn ang="0">
                  <a:pos x="76" y="25"/>
                </a:cxn>
                <a:cxn ang="0">
                  <a:pos x="69" y="64"/>
                </a:cxn>
                <a:cxn ang="0">
                  <a:pos x="10" y="64"/>
                </a:cxn>
                <a:cxn ang="0">
                  <a:pos x="3" y="28"/>
                </a:cxn>
                <a:cxn ang="0">
                  <a:pos x="35" y="2"/>
                </a:cxn>
              </a:cxnLst>
              <a:rect l="0" t="0" r="r" b="b"/>
              <a:pathLst>
                <a:path w="80" h="81">
                  <a:moveTo>
                    <a:pt x="35" y="2"/>
                  </a:moveTo>
                  <a:cubicBezTo>
                    <a:pt x="52" y="0"/>
                    <a:pt x="69" y="8"/>
                    <a:pt x="76" y="25"/>
                  </a:cubicBezTo>
                  <a:cubicBezTo>
                    <a:pt x="80" y="38"/>
                    <a:pt x="78" y="54"/>
                    <a:pt x="69" y="64"/>
                  </a:cubicBezTo>
                  <a:cubicBezTo>
                    <a:pt x="54" y="81"/>
                    <a:pt x="25" y="81"/>
                    <a:pt x="10" y="64"/>
                  </a:cubicBezTo>
                  <a:cubicBezTo>
                    <a:pt x="2" y="54"/>
                    <a:pt x="0" y="40"/>
                    <a:pt x="3" y="28"/>
                  </a:cubicBezTo>
                  <a:cubicBezTo>
                    <a:pt x="7" y="12"/>
                    <a:pt x="20" y="4"/>
                    <a:pt x="35"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32" name="Freeform 360"/>
            <p:cNvSpPr>
              <a:spLocks/>
            </p:cNvSpPr>
            <p:nvPr/>
          </p:nvSpPr>
          <p:spPr bwMode="auto">
            <a:xfrm>
              <a:off x="3242" y="12170"/>
              <a:ext cx="203" cy="219"/>
            </a:xfrm>
            <a:custGeom>
              <a:avLst/>
              <a:gdLst/>
              <a:ahLst/>
              <a:cxnLst>
                <a:cxn ang="0">
                  <a:pos x="38" y="4"/>
                </a:cxn>
                <a:cxn ang="0">
                  <a:pos x="81" y="22"/>
                </a:cxn>
                <a:cxn ang="0">
                  <a:pos x="84" y="47"/>
                </a:cxn>
                <a:cxn ang="0">
                  <a:pos x="70" y="68"/>
                </a:cxn>
                <a:cxn ang="0">
                  <a:pos x="14" y="24"/>
                </a:cxn>
                <a:cxn ang="0">
                  <a:pos x="38" y="4"/>
                </a:cxn>
              </a:cxnLst>
              <a:rect l="0" t="0" r="r" b="b"/>
              <a:pathLst>
                <a:path w="86" h="93">
                  <a:moveTo>
                    <a:pt x="38" y="4"/>
                  </a:moveTo>
                  <a:cubicBezTo>
                    <a:pt x="54" y="0"/>
                    <a:pt x="72" y="7"/>
                    <a:pt x="81" y="22"/>
                  </a:cubicBezTo>
                  <a:cubicBezTo>
                    <a:pt x="85" y="29"/>
                    <a:pt x="86" y="39"/>
                    <a:pt x="84" y="47"/>
                  </a:cubicBezTo>
                  <a:cubicBezTo>
                    <a:pt x="83" y="56"/>
                    <a:pt x="76" y="63"/>
                    <a:pt x="70" y="68"/>
                  </a:cubicBezTo>
                  <a:cubicBezTo>
                    <a:pt x="42" y="93"/>
                    <a:pt x="0" y="56"/>
                    <a:pt x="14" y="24"/>
                  </a:cubicBezTo>
                  <a:cubicBezTo>
                    <a:pt x="18" y="14"/>
                    <a:pt x="27" y="6"/>
                    <a:pt x="38" y="4"/>
                  </a:cubicBezTo>
                </a:path>
              </a:pathLst>
            </a:custGeom>
            <a:grpFill/>
            <a:ln w="9525" cap="flat" cmpd="sng">
              <a:noFill/>
              <a:prstDash val="solid"/>
              <a:round/>
              <a:headEnd type="none" w="med" len="med"/>
              <a:tailEnd type="none" w="med" len="med"/>
            </a:ln>
            <a:effectLst/>
          </p:spPr>
          <p:txBody>
            <a:bodyPr/>
            <a:lstStyle/>
            <a:p>
              <a:endParaRPr lang="en-US"/>
            </a:p>
          </p:txBody>
        </p:sp>
        <p:sp>
          <p:nvSpPr>
            <p:cNvPr id="285033" name="Freeform 361"/>
            <p:cNvSpPr>
              <a:spLocks/>
            </p:cNvSpPr>
            <p:nvPr/>
          </p:nvSpPr>
          <p:spPr bwMode="auto">
            <a:xfrm>
              <a:off x="298" y="12174"/>
              <a:ext cx="196" cy="166"/>
            </a:xfrm>
            <a:custGeom>
              <a:avLst/>
              <a:gdLst/>
              <a:ahLst/>
              <a:cxnLst>
                <a:cxn ang="0">
                  <a:pos x="39" y="6"/>
                </a:cxn>
                <a:cxn ang="0">
                  <a:pos x="43" y="69"/>
                </a:cxn>
                <a:cxn ang="0">
                  <a:pos x="39" y="6"/>
                </a:cxn>
              </a:cxnLst>
              <a:rect l="0" t="0" r="r" b="b"/>
              <a:pathLst>
                <a:path w="83" h="70">
                  <a:moveTo>
                    <a:pt x="39" y="6"/>
                  </a:moveTo>
                  <a:cubicBezTo>
                    <a:pt x="83" y="0"/>
                    <a:pt x="83" y="68"/>
                    <a:pt x="43" y="69"/>
                  </a:cubicBezTo>
                  <a:cubicBezTo>
                    <a:pt x="4" y="70"/>
                    <a:pt x="0" y="11"/>
                    <a:pt x="39"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34" name="Freeform 362"/>
            <p:cNvSpPr>
              <a:spLocks/>
            </p:cNvSpPr>
            <p:nvPr/>
          </p:nvSpPr>
          <p:spPr bwMode="auto">
            <a:xfrm>
              <a:off x="3504" y="12179"/>
              <a:ext cx="163" cy="163"/>
            </a:xfrm>
            <a:custGeom>
              <a:avLst/>
              <a:gdLst/>
              <a:ahLst/>
              <a:cxnLst>
                <a:cxn ang="0">
                  <a:pos x="24" y="4"/>
                </a:cxn>
                <a:cxn ang="0">
                  <a:pos x="66" y="26"/>
                </a:cxn>
                <a:cxn ang="0">
                  <a:pos x="39" y="68"/>
                </a:cxn>
                <a:cxn ang="0">
                  <a:pos x="8" y="55"/>
                </a:cxn>
                <a:cxn ang="0">
                  <a:pos x="3" y="23"/>
                </a:cxn>
                <a:cxn ang="0">
                  <a:pos x="24" y="4"/>
                </a:cxn>
              </a:cxnLst>
              <a:rect l="0" t="0" r="r" b="b"/>
              <a:pathLst>
                <a:path w="69" h="69">
                  <a:moveTo>
                    <a:pt x="24" y="4"/>
                  </a:moveTo>
                  <a:cubicBezTo>
                    <a:pt x="41" y="0"/>
                    <a:pt x="62" y="7"/>
                    <a:pt x="66" y="26"/>
                  </a:cubicBezTo>
                  <a:cubicBezTo>
                    <a:pt x="69" y="44"/>
                    <a:pt x="58" y="65"/>
                    <a:pt x="39" y="68"/>
                  </a:cubicBezTo>
                  <a:cubicBezTo>
                    <a:pt x="27" y="69"/>
                    <a:pt x="15" y="65"/>
                    <a:pt x="8" y="55"/>
                  </a:cubicBezTo>
                  <a:cubicBezTo>
                    <a:pt x="2" y="46"/>
                    <a:pt x="0" y="34"/>
                    <a:pt x="3" y="23"/>
                  </a:cubicBezTo>
                  <a:cubicBezTo>
                    <a:pt x="6" y="14"/>
                    <a:pt x="14" y="6"/>
                    <a:pt x="24" y="4"/>
                  </a:cubicBezTo>
                </a:path>
              </a:pathLst>
            </a:custGeom>
            <a:grpFill/>
            <a:ln w="9525" cap="flat" cmpd="sng">
              <a:noFill/>
              <a:prstDash val="solid"/>
              <a:round/>
              <a:headEnd type="none" w="med" len="med"/>
              <a:tailEnd type="none" w="med" len="med"/>
            </a:ln>
            <a:effectLst/>
          </p:spPr>
          <p:txBody>
            <a:bodyPr/>
            <a:lstStyle/>
            <a:p>
              <a:endParaRPr lang="en-US"/>
            </a:p>
          </p:txBody>
        </p:sp>
        <p:sp>
          <p:nvSpPr>
            <p:cNvPr id="285035" name="Freeform 363"/>
            <p:cNvSpPr>
              <a:spLocks/>
            </p:cNvSpPr>
            <p:nvPr/>
          </p:nvSpPr>
          <p:spPr bwMode="auto">
            <a:xfrm>
              <a:off x="9381" y="12167"/>
              <a:ext cx="212" cy="185"/>
            </a:xfrm>
            <a:custGeom>
              <a:avLst/>
              <a:gdLst/>
              <a:ahLst/>
              <a:cxnLst>
                <a:cxn ang="0">
                  <a:pos x="39" y="9"/>
                </a:cxn>
                <a:cxn ang="0">
                  <a:pos x="50" y="72"/>
                </a:cxn>
                <a:cxn ang="0">
                  <a:pos x="39" y="9"/>
                </a:cxn>
              </a:cxnLst>
              <a:rect l="0" t="0" r="r" b="b"/>
              <a:pathLst>
                <a:path w="90" h="78">
                  <a:moveTo>
                    <a:pt x="39" y="9"/>
                  </a:moveTo>
                  <a:cubicBezTo>
                    <a:pt x="81" y="0"/>
                    <a:pt x="90" y="66"/>
                    <a:pt x="50" y="72"/>
                  </a:cubicBezTo>
                  <a:cubicBezTo>
                    <a:pt x="10" y="78"/>
                    <a:pt x="0" y="17"/>
                    <a:pt x="39"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36" name="Freeform 364"/>
            <p:cNvSpPr>
              <a:spLocks/>
            </p:cNvSpPr>
            <p:nvPr/>
          </p:nvSpPr>
          <p:spPr bwMode="auto">
            <a:xfrm>
              <a:off x="7588" y="12191"/>
              <a:ext cx="149" cy="139"/>
            </a:xfrm>
            <a:custGeom>
              <a:avLst/>
              <a:gdLst/>
              <a:ahLst/>
              <a:cxnLst>
                <a:cxn ang="0">
                  <a:pos x="29" y="2"/>
                </a:cxn>
                <a:cxn ang="0">
                  <a:pos x="62" y="32"/>
                </a:cxn>
                <a:cxn ang="0">
                  <a:pos x="34" y="58"/>
                </a:cxn>
                <a:cxn ang="0">
                  <a:pos x="4" y="37"/>
                </a:cxn>
                <a:cxn ang="0">
                  <a:pos x="29" y="2"/>
                </a:cxn>
              </a:cxnLst>
              <a:rect l="0" t="0" r="r" b="b"/>
              <a:pathLst>
                <a:path w="63" h="59">
                  <a:moveTo>
                    <a:pt x="29" y="2"/>
                  </a:moveTo>
                  <a:cubicBezTo>
                    <a:pt x="46" y="0"/>
                    <a:pt x="63" y="14"/>
                    <a:pt x="62" y="32"/>
                  </a:cubicBezTo>
                  <a:cubicBezTo>
                    <a:pt x="61" y="47"/>
                    <a:pt x="49" y="57"/>
                    <a:pt x="34" y="58"/>
                  </a:cubicBezTo>
                  <a:cubicBezTo>
                    <a:pt x="20" y="59"/>
                    <a:pt x="7" y="51"/>
                    <a:pt x="4" y="37"/>
                  </a:cubicBezTo>
                  <a:cubicBezTo>
                    <a:pt x="0" y="20"/>
                    <a:pt x="11" y="4"/>
                    <a:pt x="29"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37" name="Freeform 365"/>
            <p:cNvSpPr>
              <a:spLocks/>
            </p:cNvSpPr>
            <p:nvPr/>
          </p:nvSpPr>
          <p:spPr bwMode="auto">
            <a:xfrm>
              <a:off x="8504" y="12186"/>
              <a:ext cx="147" cy="144"/>
            </a:xfrm>
            <a:custGeom>
              <a:avLst/>
              <a:gdLst/>
              <a:ahLst/>
              <a:cxnLst>
                <a:cxn ang="0">
                  <a:pos x="25" y="5"/>
                </a:cxn>
                <a:cxn ang="0">
                  <a:pos x="61" y="29"/>
                </a:cxn>
                <a:cxn ang="0">
                  <a:pos x="42" y="58"/>
                </a:cxn>
                <a:cxn ang="0">
                  <a:pos x="12" y="52"/>
                </a:cxn>
                <a:cxn ang="0">
                  <a:pos x="8" y="17"/>
                </a:cxn>
                <a:cxn ang="0">
                  <a:pos x="25" y="5"/>
                </a:cxn>
              </a:cxnLst>
              <a:rect l="0" t="0" r="r" b="b"/>
              <a:pathLst>
                <a:path w="62" h="61">
                  <a:moveTo>
                    <a:pt x="25" y="5"/>
                  </a:moveTo>
                  <a:cubicBezTo>
                    <a:pt x="41" y="0"/>
                    <a:pt x="59" y="11"/>
                    <a:pt x="61" y="29"/>
                  </a:cubicBezTo>
                  <a:cubicBezTo>
                    <a:pt x="62" y="42"/>
                    <a:pt x="55" y="54"/>
                    <a:pt x="42" y="58"/>
                  </a:cubicBezTo>
                  <a:cubicBezTo>
                    <a:pt x="32" y="61"/>
                    <a:pt x="20" y="59"/>
                    <a:pt x="12" y="52"/>
                  </a:cubicBezTo>
                  <a:cubicBezTo>
                    <a:pt x="2" y="43"/>
                    <a:pt x="0" y="27"/>
                    <a:pt x="8" y="17"/>
                  </a:cubicBezTo>
                  <a:cubicBezTo>
                    <a:pt x="12" y="11"/>
                    <a:pt x="18" y="7"/>
                    <a:pt x="25" y="5"/>
                  </a:cubicBezTo>
                </a:path>
              </a:pathLst>
            </a:custGeom>
            <a:grpFill/>
            <a:ln w="9525" cap="flat" cmpd="sng">
              <a:noFill/>
              <a:prstDash val="solid"/>
              <a:round/>
              <a:headEnd type="none" w="med" len="med"/>
              <a:tailEnd type="none" w="med" len="med"/>
            </a:ln>
            <a:effectLst/>
          </p:spPr>
          <p:txBody>
            <a:bodyPr/>
            <a:lstStyle/>
            <a:p>
              <a:endParaRPr lang="en-US"/>
            </a:p>
          </p:txBody>
        </p:sp>
        <p:sp>
          <p:nvSpPr>
            <p:cNvPr id="285038" name="Freeform 366"/>
            <p:cNvSpPr>
              <a:spLocks/>
            </p:cNvSpPr>
            <p:nvPr/>
          </p:nvSpPr>
          <p:spPr bwMode="auto">
            <a:xfrm>
              <a:off x="9187" y="12184"/>
              <a:ext cx="156" cy="149"/>
            </a:xfrm>
            <a:custGeom>
              <a:avLst/>
              <a:gdLst/>
              <a:ahLst/>
              <a:cxnLst>
                <a:cxn ang="0">
                  <a:pos x="25" y="10"/>
                </a:cxn>
                <a:cxn ang="0">
                  <a:pos x="27" y="57"/>
                </a:cxn>
                <a:cxn ang="0">
                  <a:pos x="25" y="10"/>
                </a:cxn>
              </a:cxnLst>
              <a:rect l="0" t="0" r="r" b="b"/>
              <a:pathLst>
                <a:path w="66" h="63">
                  <a:moveTo>
                    <a:pt x="25" y="10"/>
                  </a:moveTo>
                  <a:cubicBezTo>
                    <a:pt x="61" y="0"/>
                    <a:pt x="66" y="63"/>
                    <a:pt x="27" y="57"/>
                  </a:cubicBezTo>
                  <a:cubicBezTo>
                    <a:pt x="2" y="53"/>
                    <a:pt x="0" y="17"/>
                    <a:pt x="25" y="10"/>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39" name="Freeform 367"/>
            <p:cNvSpPr>
              <a:spLocks/>
            </p:cNvSpPr>
            <p:nvPr/>
          </p:nvSpPr>
          <p:spPr bwMode="auto">
            <a:xfrm>
              <a:off x="-576" y="12203"/>
              <a:ext cx="128" cy="108"/>
            </a:xfrm>
            <a:custGeom>
              <a:avLst/>
              <a:gdLst/>
              <a:ahLst/>
              <a:cxnLst>
                <a:cxn ang="0">
                  <a:pos x="24" y="6"/>
                </a:cxn>
                <a:cxn ang="0">
                  <a:pos x="29" y="45"/>
                </a:cxn>
                <a:cxn ang="0">
                  <a:pos x="24" y="6"/>
                </a:cxn>
              </a:cxnLst>
              <a:rect l="0" t="0" r="r" b="b"/>
              <a:pathLst>
                <a:path w="54" h="46">
                  <a:moveTo>
                    <a:pt x="24" y="6"/>
                  </a:moveTo>
                  <a:cubicBezTo>
                    <a:pt x="53" y="0"/>
                    <a:pt x="54" y="44"/>
                    <a:pt x="29" y="45"/>
                  </a:cubicBezTo>
                  <a:cubicBezTo>
                    <a:pt x="6" y="46"/>
                    <a:pt x="0" y="11"/>
                    <a:pt x="24" y="6"/>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40" name="Freeform 368"/>
            <p:cNvSpPr>
              <a:spLocks/>
            </p:cNvSpPr>
            <p:nvPr/>
          </p:nvSpPr>
          <p:spPr bwMode="auto">
            <a:xfrm>
              <a:off x="3079" y="12210"/>
              <a:ext cx="120" cy="123"/>
            </a:xfrm>
            <a:custGeom>
              <a:avLst/>
              <a:gdLst/>
              <a:ahLst/>
              <a:cxnLst>
                <a:cxn ang="0">
                  <a:pos x="19" y="5"/>
                </a:cxn>
                <a:cxn ang="0">
                  <a:pos x="11" y="38"/>
                </a:cxn>
                <a:cxn ang="0">
                  <a:pos x="19" y="5"/>
                </a:cxn>
              </a:cxnLst>
              <a:rect l="0" t="0" r="r" b="b"/>
              <a:pathLst>
                <a:path w="51" h="52">
                  <a:moveTo>
                    <a:pt x="19" y="5"/>
                  </a:moveTo>
                  <a:cubicBezTo>
                    <a:pt x="51" y="0"/>
                    <a:pt x="39" y="52"/>
                    <a:pt x="11" y="38"/>
                  </a:cubicBezTo>
                  <a:cubicBezTo>
                    <a:pt x="0" y="31"/>
                    <a:pt x="1" y="8"/>
                    <a:pt x="19"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41" name="Freeform 369"/>
            <p:cNvSpPr>
              <a:spLocks/>
            </p:cNvSpPr>
            <p:nvPr/>
          </p:nvSpPr>
          <p:spPr bwMode="auto">
            <a:xfrm>
              <a:off x="6936" y="12222"/>
              <a:ext cx="85" cy="78"/>
            </a:xfrm>
            <a:custGeom>
              <a:avLst/>
              <a:gdLst/>
              <a:ahLst/>
              <a:cxnLst>
                <a:cxn ang="0">
                  <a:pos x="16" y="2"/>
                </a:cxn>
                <a:cxn ang="0">
                  <a:pos x="36" y="16"/>
                </a:cxn>
                <a:cxn ang="0">
                  <a:pos x="23" y="32"/>
                </a:cxn>
                <a:cxn ang="0">
                  <a:pos x="6" y="25"/>
                </a:cxn>
                <a:cxn ang="0">
                  <a:pos x="16" y="2"/>
                </a:cxn>
              </a:cxnLst>
              <a:rect l="0" t="0" r="r" b="b"/>
              <a:pathLst>
                <a:path w="36" h="33">
                  <a:moveTo>
                    <a:pt x="16" y="2"/>
                  </a:moveTo>
                  <a:cubicBezTo>
                    <a:pt x="26" y="0"/>
                    <a:pt x="36" y="5"/>
                    <a:pt x="36" y="16"/>
                  </a:cubicBezTo>
                  <a:cubicBezTo>
                    <a:pt x="36" y="24"/>
                    <a:pt x="31" y="31"/>
                    <a:pt x="23" y="32"/>
                  </a:cubicBezTo>
                  <a:cubicBezTo>
                    <a:pt x="17" y="33"/>
                    <a:pt x="9" y="31"/>
                    <a:pt x="6" y="25"/>
                  </a:cubicBezTo>
                  <a:cubicBezTo>
                    <a:pt x="0" y="15"/>
                    <a:pt x="6" y="5"/>
                    <a:pt x="1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42" name="Freeform 370"/>
            <p:cNvSpPr>
              <a:spLocks/>
            </p:cNvSpPr>
            <p:nvPr/>
          </p:nvSpPr>
          <p:spPr bwMode="auto">
            <a:xfrm>
              <a:off x="3787" y="12241"/>
              <a:ext cx="40" cy="45"/>
            </a:xfrm>
            <a:custGeom>
              <a:avLst/>
              <a:gdLst/>
              <a:ahLst/>
              <a:cxnLst>
                <a:cxn ang="0">
                  <a:pos x="6" y="2"/>
                </a:cxn>
                <a:cxn ang="0">
                  <a:pos x="17" y="6"/>
                </a:cxn>
                <a:cxn ang="0">
                  <a:pos x="13" y="15"/>
                </a:cxn>
                <a:cxn ang="0">
                  <a:pos x="4" y="16"/>
                </a:cxn>
                <a:cxn ang="0">
                  <a:pos x="6" y="2"/>
                </a:cxn>
              </a:cxnLst>
              <a:rect l="0" t="0" r="r" b="b"/>
              <a:pathLst>
                <a:path w="17" h="19">
                  <a:moveTo>
                    <a:pt x="6" y="2"/>
                  </a:moveTo>
                  <a:cubicBezTo>
                    <a:pt x="9" y="0"/>
                    <a:pt x="16" y="0"/>
                    <a:pt x="17" y="6"/>
                  </a:cubicBezTo>
                  <a:cubicBezTo>
                    <a:pt x="17" y="9"/>
                    <a:pt x="15" y="13"/>
                    <a:pt x="13" y="15"/>
                  </a:cubicBezTo>
                  <a:cubicBezTo>
                    <a:pt x="10" y="17"/>
                    <a:pt x="7" y="19"/>
                    <a:pt x="4" y="16"/>
                  </a:cubicBezTo>
                  <a:cubicBezTo>
                    <a:pt x="0" y="12"/>
                    <a:pt x="0" y="5"/>
                    <a:pt x="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43" name="Freeform 371"/>
            <p:cNvSpPr>
              <a:spLocks/>
            </p:cNvSpPr>
            <p:nvPr/>
          </p:nvSpPr>
          <p:spPr bwMode="auto">
            <a:xfrm>
              <a:off x="612" y="12238"/>
              <a:ext cx="29" cy="48"/>
            </a:xfrm>
            <a:custGeom>
              <a:avLst/>
              <a:gdLst/>
              <a:ahLst/>
              <a:cxnLst>
                <a:cxn ang="0">
                  <a:pos x="2" y="7"/>
                </a:cxn>
                <a:cxn ang="0">
                  <a:pos x="2" y="14"/>
                </a:cxn>
                <a:cxn ang="0">
                  <a:pos x="2" y="7"/>
                </a:cxn>
              </a:cxnLst>
              <a:rect l="0" t="0" r="r" b="b"/>
              <a:pathLst>
                <a:path w="12" h="20">
                  <a:moveTo>
                    <a:pt x="2" y="7"/>
                  </a:moveTo>
                  <a:cubicBezTo>
                    <a:pt x="10" y="0"/>
                    <a:pt x="12" y="20"/>
                    <a:pt x="2" y="14"/>
                  </a:cubicBezTo>
                  <a:cubicBezTo>
                    <a:pt x="0" y="12"/>
                    <a:pt x="0" y="9"/>
                    <a:pt x="2"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44" name="Freeform 372"/>
            <p:cNvSpPr>
              <a:spLocks/>
            </p:cNvSpPr>
            <p:nvPr/>
          </p:nvSpPr>
          <p:spPr bwMode="auto">
            <a:xfrm>
              <a:off x="8249" y="12394"/>
              <a:ext cx="199" cy="194"/>
            </a:xfrm>
            <a:custGeom>
              <a:avLst/>
              <a:gdLst/>
              <a:ahLst/>
              <a:cxnLst>
                <a:cxn ang="0">
                  <a:pos x="37" y="1"/>
                </a:cxn>
                <a:cxn ang="0">
                  <a:pos x="78" y="27"/>
                </a:cxn>
                <a:cxn ang="0">
                  <a:pos x="62" y="73"/>
                </a:cxn>
                <a:cxn ang="0">
                  <a:pos x="16" y="71"/>
                </a:cxn>
                <a:cxn ang="0">
                  <a:pos x="2" y="50"/>
                </a:cxn>
                <a:cxn ang="0">
                  <a:pos x="4" y="26"/>
                </a:cxn>
                <a:cxn ang="0">
                  <a:pos x="37" y="1"/>
                </a:cxn>
              </a:cxnLst>
              <a:rect l="0" t="0" r="r" b="b"/>
              <a:pathLst>
                <a:path w="84" h="82">
                  <a:moveTo>
                    <a:pt x="37" y="1"/>
                  </a:moveTo>
                  <a:cubicBezTo>
                    <a:pt x="54" y="0"/>
                    <a:pt x="71" y="11"/>
                    <a:pt x="78" y="27"/>
                  </a:cubicBezTo>
                  <a:cubicBezTo>
                    <a:pt x="84" y="43"/>
                    <a:pt x="78" y="63"/>
                    <a:pt x="62" y="73"/>
                  </a:cubicBezTo>
                  <a:cubicBezTo>
                    <a:pt x="48" y="81"/>
                    <a:pt x="28" y="82"/>
                    <a:pt x="16" y="71"/>
                  </a:cubicBezTo>
                  <a:cubicBezTo>
                    <a:pt x="9" y="65"/>
                    <a:pt x="4" y="59"/>
                    <a:pt x="2" y="50"/>
                  </a:cubicBezTo>
                  <a:cubicBezTo>
                    <a:pt x="0" y="42"/>
                    <a:pt x="0" y="33"/>
                    <a:pt x="4" y="26"/>
                  </a:cubicBezTo>
                  <a:cubicBezTo>
                    <a:pt x="9" y="12"/>
                    <a:pt x="22" y="3"/>
                    <a:pt x="37" y="1"/>
                  </a:cubicBezTo>
                </a:path>
              </a:pathLst>
            </a:custGeom>
            <a:grpFill/>
            <a:ln w="9525" cap="flat" cmpd="sng">
              <a:noFill/>
              <a:prstDash val="solid"/>
              <a:round/>
              <a:headEnd type="none" w="med" len="med"/>
              <a:tailEnd type="none" w="med" len="med"/>
            </a:ln>
            <a:effectLst/>
          </p:spPr>
          <p:txBody>
            <a:bodyPr/>
            <a:lstStyle/>
            <a:p>
              <a:endParaRPr lang="en-US"/>
            </a:p>
          </p:txBody>
        </p:sp>
        <p:sp>
          <p:nvSpPr>
            <p:cNvPr id="285045" name="Freeform 373"/>
            <p:cNvSpPr>
              <a:spLocks/>
            </p:cNvSpPr>
            <p:nvPr/>
          </p:nvSpPr>
          <p:spPr bwMode="auto">
            <a:xfrm>
              <a:off x="74" y="12397"/>
              <a:ext cx="186" cy="196"/>
            </a:xfrm>
            <a:custGeom>
              <a:avLst/>
              <a:gdLst/>
              <a:ahLst/>
              <a:cxnLst>
                <a:cxn ang="0">
                  <a:pos x="34" y="1"/>
                </a:cxn>
                <a:cxn ang="0">
                  <a:pos x="67" y="10"/>
                </a:cxn>
                <a:cxn ang="0">
                  <a:pos x="79" y="39"/>
                </a:cxn>
                <a:cxn ang="0">
                  <a:pos x="33" y="77"/>
                </a:cxn>
                <a:cxn ang="0">
                  <a:pos x="2" y="41"/>
                </a:cxn>
                <a:cxn ang="0">
                  <a:pos x="34" y="1"/>
                </a:cxn>
              </a:cxnLst>
              <a:rect l="0" t="0" r="r" b="b"/>
              <a:pathLst>
                <a:path w="79" h="83">
                  <a:moveTo>
                    <a:pt x="34" y="1"/>
                  </a:moveTo>
                  <a:cubicBezTo>
                    <a:pt x="46" y="0"/>
                    <a:pt x="58" y="2"/>
                    <a:pt x="67" y="10"/>
                  </a:cubicBezTo>
                  <a:cubicBezTo>
                    <a:pt x="75" y="18"/>
                    <a:pt x="79" y="28"/>
                    <a:pt x="79" y="39"/>
                  </a:cubicBezTo>
                  <a:cubicBezTo>
                    <a:pt x="79" y="63"/>
                    <a:pt x="58" y="83"/>
                    <a:pt x="33" y="77"/>
                  </a:cubicBezTo>
                  <a:cubicBezTo>
                    <a:pt x="17" y="73"/>
                    <a:pt x="4" y="58"/>
                    <a:pt x="2" y="41"/>
                  </a:cubicBezTo>
                  <a:cubicBezTo>
                    <a:pt x="0" y="22"/>
                    <a:pt x="15" y="5"/>
                    <a:pt x="34" y="1"/>
                  </a:cubicBezTo>
                </a:path>
              </a:pathLst>
            </a:custGeom>
            <a:grpFill/>
            <a:ln w="9525" cap="flat" cmpd="sng">
              <a:noFill/>
              <a:prstDash val="solid"/>
              <a:round/>
              <a:headEnd type="none" w="med" len="med"/>
              <a:tailEnd type="none" w="med" len="med"/>
            </a:ln>
            <a:effectLst/>
          </p:spPr>
          <p:txBody>
            <a:bodyPr/>
            <a:lstStyle/>
            <a:p>
              <a:endParaRPr lang="en-US"/>
            </a:p>
          </p:txBody>
        </p:sp>
        <p:sp>
          <p:nvSpPr>
            <p:cNvPr id="285046" name="Freeform 374"/>
            <p:cNvSpPr>
              <a:spLocks/>
            </p:cNvSpPr>
            <p:nvPr/>
          </p:nvSpPr>
          <p:spPr bwMode="auto">
            <a:xfrm>
              <a:off x="8025" y="12397"/>
              <a:ext cx="189" cy="184"/>
            </a:xfrm>
            <a:custGeom>
              <a:avLst/>
              <a:gdLst/>
              <a:ahLst/>
              <a:cxnLst>
                <a:cxn ang="0">
                  <a:pos x="33" y="2"/>
                </a:cxn>
                <a:cxn ang="0">
                  <a:pos x="74" y="23"/>
                </a:cxn>
                <a:cxn ang="0">
                  <a:pos x="63" y="67"/>
                </a:cxn>
                <a:cxn ang="0">
                  <a:pos x="24" y="73"/>
                </a:cxn>
                <a:cxn ang="0">
                  <a:pos x="1" y="37"/>
                </a:cxn>
                <a:cxn ang="0">
                  <a:pos x="33" y="2"/>
                </a:cxn>
              </a:cxnLst>
              <a:rect l="0" t="0" r="r" b="b"/>
              <a:pathLst>
                <a:path w="80" h="78">
                  <a:moveTo>
                    <a:pt x="33" y="2"/>
                  </a:moveTo>
                  <a:cubicBezTo>
                    <a:pt x="50" y="0"/>
                    <a:pt x="67" y="8"/>
                    <a:pt x="74" y="23"/>
                  </a:cubicBezTo>
                  <a:cubicBezTo>
                    <a:pt x="80" y="38"/>
                    <a:pt x="76" y="57"/>
                    <a:pt x="63" y="67"/>
                  </a:cubicBezTo>
                  <a:cubicBezTo>
                    <a:pt x="53" y="76"/>
                    <a:pt x="37" y="78"/>
                    <a:pt x="24" y="73"/>
                  </a:cubicBezTo>
                  <a:cubicBezTo>
                    <a:pt x="9" y="68"/>
                    <a:pt x="0" y="53"/>
                    <a:pt x="1" y="37"/>
                  </a:cubicBezTo>
                  <a:cubicBezTo>
                    <a:pt x="1" y="19"/>
                    <a:pt x="16" y="5"/>
                    <a:pt x="33"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47" name="Freeform 375"/>
            <p:cNvSpPr>
              <a:spLocks/>
            </p:cNvSpPr>
            <p:nvPr/>
          </p:nvSpPr>
          <p:spPr bwMode="auto">
            <a:xfrm>
              <a:off x="9400" y="12404"/>
              <a:ext cx="177" cy="177"/>
            </a:xfrm>
            <a:custGeom>
              <a:avLst/>
              <a:gdLst/>
              <a:ahLst/>
              <a:cxnLst>
                <a:cxn ang="0">
                  <a:pos x="31" y="3"/>
                </a:cxn>
                <a:cxn ang="0">
                  <a:pos x="71" y="28"/>
                </a:cxn>
                <a:cxn ang="0">
                  <a:pos x="55" y="65"/>
                </a:cxn>
                <a:cxn ang="0">
                  <a:pos x="2" y="40"/>
                </a:cxn>
                <a:cxn ang="0">
                  <a:pos x="31" y="3"/>
                </a:cxn>
              </a:cxnLst>
              <a:rect l="0" t="0" r="r" b="b"/>
              <a:pathLst>
                <a:path w="75" h="75">
                  <a:moveTo>
                    <a:pt x="31" y="3"/>
                  </a:moveTo>
                  <a:cubicBezTo>
                    <a:pt x="48" y="0"/>
                    <a:pt x="67" y="11"/>
                    <a:pt x="71" y="28"/>
                  </a:cubicBezTo>
                  <a:cubicBezTo>
                    <a:pt x="75" y="42"/>
                    <a:pt x="68" y="59"/>
                    <a:pt x="55" y="65"/>
                  </a:cubicBezTo>
                  <a:cubicBezTo>
                    <a:pt x="34" y="75"/>
                    <a:pt x="4" y="64"/>
                    <a:pt x="2" y="40"/>
                  </a:cubicBezTo>
                  <a:cubicBezTo>
                    <a:pt x="0" y="21"/>
                    <a:pt x="13" y="5"/>
                    <a:pt x="31" y="3"/>
                  </a:cubicBezTo>
                </a:path>
              </a:pathLst>
            </a:custGeom>
            <a:grpFill/>
            <a:ln w="9525" cap="flat" cmpd="sng">
              <a:noFill/>
              <a:prstDash val="solid"/>
              <a:round/>
              <a:headEnd type="none" w="med" len="med"/>
              <a:tailEnd type="none" w="med" len="med"/>
            </a:ln>
            <a:effectLst/>
          </p:spPr>
          <p:txBody>
            <a:bodyPr/>
            <a:lstStyle/>
            <a:p>
              <a:endParaRPr lang="en-US"/>
            </a:p>
          </p:txBody>
        </p:sp>
        <p:sp>
          <p:nvSpPr>
            <p:cNvPr id="285048" name="Freeform 376"/>
            <p:cNvSpPr>
              <a:spLocks/>
            </p:cNvSpPr>
            <p:nvPr/>
          </p:nvSpPr>
          <p:spPr bwMode="auto">
            <a:xfrm>
              <a:off x="-569" y="12427"/>
              <a:ext cx="128" cy="128"/>
            </a:xfrm>
            <a:custGeom>
              <a:avLst/>
              <a:gdLst/>
              <a:ahLst/>
              <a:cxnLst>
                <a:cxn ang="0">
                  <a:pos x="21" y="2"/>
                </a:cxn>
                <a:cxn ang="0">
                  <a:pos x="50" y="19"/>
                </a:cxn>
                <a:cxn ang="0">
                  <a:pos x="37" y="49"/>
                </a:cxn>
                <a:cxn ang="0">
                  <a:pos x="2" y="35"/>
                </a:cxn>
                <a:cxn ang="0">
                  <a:pos x="3" y="14"/>
                </a:cxn>
                <a:cxn ang="0">
                  <a:pos x="8" y="6"/>
                </a:cxn>
                <a:cxn ang="0">
                  <a:pos x="21" y="2"/>
                </a:cxn>
              </a:cxnLst>
              <a:rect l="0" t="0" r="r" b="b"/>
              <a:pathLst>
                <a:path w="54" h="54">
                  <a:moveTo>
                    <a:pt x="21" y="2"/>
                  </a:moveTo>
                  <a:cubicBezTo>
                    <a:pt x="33" y="0"/>
                    <a:pt x="45" y="7"/>
                    <a:pt x="50" y="19"/>
                  </a:cubicBezTo>
                  <a:cubicBezTo>
                    <a:pt x="54" y="31"/>
                    <a:pt x="49" y="44"/>
                    <a:pt x="37" y="49"/>
                  </a:cubicBezTo>
                  <a:cubicBezTo>
                    <a:pt x="23" y="54"/>
                    <a:pt x="5" y="51"/>
                    <a:pt x="2" y="35"/>
                  </a:cubicBezTo>
                  <a:cubicBezTo>
                    <a:pt x="0" y="28"/>
                    <a:pt x="1" y="20"/>
                    <a:pt x="3" y="14"/>
                  </a:cubicBezTo>
                  <a:cubicBezTo>
                    <a:pt x="4" y="11"/>
                    <a:pt x="6" y="8"/>
                    <a:pt x="8" y="6"/>
                  </a:cubicBezTo>
                  <a:cubicBezTo>
                    <a:pt x="12" y="3"/>
                    <a:pt x="16" y="2"/>
                    <a:pt x="21"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49" name="Freeform 377"/>
            <p:cNvSpPr>
              <a:spLocks/>
            </p:cNvSpPr>
            <p:nvPr/>
          </p:nvSpPr>
          <p:spPr bwMode="auto">
            <a:xfrm>
              <a:off x="9187" y="12423"/>
              <a:ext cx="144" cy="127"/>
            </a:xfrm>
            <a:custGeom>
              <a:avLst/>
              <a:gdLst/>
              <a:ahLst/>
              <a:cxnLst>
                <a:cxn ang="0">
                  <a:pos x="25" y="9"/>
                </a:cxn>
                <a:cxn ang="0">
                  <a:pos x="37" y="48"/>
                </a:cxn>
                <a:cxn ang="0">
                  <a:pos x="25" y="9"/>
                </a:cxn>
              </a:cxnLst>
              <a:rect l="0" t="0" r="r" b="b"/>
              <a:pathLst>
                <a:path w="61" h="54">
                  <a:moveTo>
                    <a:pt x="25" y="9"/>
                  </a:moveTo>
                  <a:cubicBezTo>
                    <a:pt x="52" y="0"/>
                    <a:pt x="61" y="43"/>
                    <a:pt x="37" y="48"/>
                  </a:cubicBezTo>
                  <a:cubicBezTo>
                    <a:pt x="14" y="54"/>
                    <a:pt x="0" y="17"/>
                    <a:pt x="25"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50" name="Freeform 378"/>
            <p:cNvSpPr>
              <a:spLocks/>
            </p:cNvSpPr>
            <p:nvPr/>
          </p:nvSpPr>
          <p:spPr bwMode="auto">
            <a:xfrm>
              <a:off x="7848" y="12448"/>
              <a:ext cx="82" cy="78"/>
            </a:xfrm>
            <a:custGeom>
              <a:avLst/>
              <a:gdLst/>
              <a:ahLst/>
              <a:cxnLst>
                <a:cxn ang="0">
                  <a:pos x="16" y="2"/>
                </a:cxn>
                <a:cxn ang="0">
                  <a:pos x="34" y="19"/>
                </a:cxn>
                <a:cxn ang="0">
                  <a:pos x="20" y="33"/>
                </a:cxn>
                <a:cxn ang="0">
                  <a:pos x="3" y="23"/>
                </a:cxn>
                <a:cxn ang="0">
                  <a:pos x="16" y="2"/>
                </a:cxn>
              </a:cxnLst>
              <a:rect l="0" t="0" r="r" b="b"/>
              <a:pathLst>
                <a:path w="35" h="33">
                  <a:moveTo>
                    <a:pt x="16" y="2"/>
                  </a:moveTo>
                  <a:cubicBezTo>
                    <a:pt x="26" y="0"/>
                    <a:pt x="35" y="8"/>
                    <a:pt x="34" y="19"/>
                  </a:cubicBezTo>
                  <a:cubicBezTo>
                    <a:pt x="33" y="26"/>
                    <a:pt x="27" y="32"/>
                    <a:pt x="20" y="33"/>
                  </a:cubicBezTo>
                  <a:cubicBezTo>
                    <a:pt x="13" y="33"/>
                    <a:pt x="6" y="30"/>
                    <a:pt x="3" y="23"/>
                  </a:cubicBezTo>
                  <a:cubicBezTo>
                    <a:pt x="0" y="14"/>
                    <a:pt x="5" y="4"/>
                    <a:pt x="16"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51" name="Freeform 379"/>
            <p:cNvSpPr>
              <a:spLocks/>
            </p:cNvSpPr>
            <p:nvPr/>
          </p:nvSpPr>
          <p:spPr bwMode="auto">
            <a:xfrm>
              <a:off x="8547" y="12441"/>
              <a:ext cx="78" cy="88"/>
            </a:xfrm>
            <a:custGeom>
              <a:avLst/>
              <a:gdLst/>
              <a:ahLst/>
              <a:cxnLst>
                <a:cxn ang="0">
                  <a:pos x="9" y="9"/>
                </a:cxn>
                <a:cxn ang="0">
                  <a:pos x="11" y="32"/>
                </a:cxn>
                <a:cxn ang="0">
                  <a:pos x="9" y="9"/>
                </a:cxn>
              </a:cxnLst>
              <a:rect l="0" t="0" r="r" b="b"/>
              <a:pathLst>
                <a:path w="33" h="37">
                  <a:moveTo>
                    <a:pt x="9" y="9"/>
                  </a:moveTo>
                  <a:cubicBezTo>
                    <a:pt x="30" y="0"/>
                    <a:pt x="33" y="37"/>
                    <a:pt x="11" y="32"/>
                  </a:cubicBezTo>
                  <a:cubicBezTo>
                    <a:pt x="1" y="30"/>
                    <a:pt x="0" y="13"/>
                    <a:pt x="9"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52" name="Freeform 380"/>
            <p:cNvSpPr>
              <a:spLocks/>
            </p:cNvSpPr>
            <p:nvPr/>
          </p:nvSpPr>
          <p:spPr bwMode="auto">
            <a:xfrm>
              <a:off x="364" y="12451"/>
              <a:ext cx="81" cy="92"/>
            </a:xfrm>
            <a:custGeom>
              <a:avLst/>
              <a:gdLst/>
              <a:ahLst/>
              <a:cxnLst>
                <a:cxn ang="0">
                  <a:pos x="12" y="7"/>
                </a:cxn>
                <a:cxn ang="0">
                  <a:pos x="6" y="24"/>
                </a:cxn>
                <a:cxn ang="0">
                  <a:pos x="12" y="7"/>
                </a:cxn>
              </a:cxnLst>
              <a:rect l="0" t="0" r="r" b="b"/>
              <a:pathLst>
                <a:path w="34" h="39">
                  <a:moveTo>
                    <a:pt x="12" y="7"/>
                  </a:moveTo>
                  <a:cubicBezTo>
                    <a:pt x="34" y="0"/>
                    <a:pt x="21" y="39"/>
                    <a:pt x="6" y="24"/>
                  </a:cubicBezTo>
                  <a:cubicBezTo>
                    <a:pt x="0" y="18"/>
                    <a:pt x="5" y="9"/>
                    <a:pt x="12"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53" name="Freeform 381"/>
            <p:cNvSpPr>
              <a:spLocks/>
            </p:cNvSpPr>
            <p:nvPr/>
          </p:nvSpPr>
          <p:spPr bwMode="auto">
            <a:xfrm>
              <a:off x="7177" y="12451"/>
              <a:ext cx="80" cy="92"/>
            </a:xfrm>
            <a:custGeom>
              <a:avLst/>
              <a:gdLst/>
              <a:ahLst/>
              <a:cxnLst>
                <a:cxn ang="0">
                  <a:pos x="12" y="7"/>
                </a:cxn>
                <a:cxn ang="0">
                  <a:pos x="7" y="24"/>
                </a:cxn>
                <a:cxn ang="0">
                  <a:pos x="12" y="7"/>
                </a:cxn>
              </a:cxnLst>
              <a:rect l="0" t="0" r="r" b="b"/>
              <a:pathLst>
                <a:path w="34" h="39">
                  <a:moveTo>
                    <a:pt x="12" y="7"/>
                  </a:moveTo>
                  <a:cubicBezTo>
                    <a:pt x="34" y="0"/>
                    <a:pt x="21" y="39"/>
                    <a:pt x="7" y="24"/>
                  </a:cubicBezTo>
                  <a:cubicBezTo>
                    <a:pt x="0" y="18"/>
                    <a:pt x="6" y="9"/>
                    <a:pt x="12" y="7"/>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54" name="Freeform 382"/>
            <p:cNvSpPr>
              <a:spLocks/>
            </p:cNvSpPr>
            <p:nvPr/>
          </p:nvSpPr>
          <p:spPr bwMode="auto">
            <a:xfrm>
              <a:off x="6957" y="12467"/>
              <a:ext cx="50" cy="45"/>
            </a:xfrm>
            <a:custGeom>
              <a:avLst/>
              <a:gdLst/>
              <a:ahLst/>
              <a:cxnLst>
                <a:cxn ang="0">
                  <a:pos x="7" y="2"/>
                </a:cxn>
                <a:cxn ang="0">
                  <a:pos x="20" y="5"/>
                </a:cxn>
                <a:cxn ang="0">
                  <a:pos x="15" y="16"/>
                </a:cxn>
                <a:cxn ang="0">
                  <a:pos x="5" y="16"/>
                </a:cxn>
                <a:cxn ang="0">
                  <a:pos x="7" y="2"/>
                </a:cxn>
              </a:cxnLst>
              <a:rect l="0" t="0" r="r" b="b"/>
              <a:pathLst>
                <a:path w="21" h="19">
                  <a:moveTo>
                    <a:pt x="7" y="2"/>
                  </a:moveTo>
                  <a:cubicBezTo>
                    <a:pt x="11" y="0"/>
                    <a:pt x="18" y="0"/>
                    <a:pt x="20" y="5"/>
                  </a:cubicBezTo>
                  <a:cubicBezTo>
                    <a:pt x="21" y="9"/>
                    <a:pt x="18" y="13"/>
                    <a:pt x="15" y="16"/>
                  </a:cubicBezTo>
                  <a:cubicBezTo>
                    <a:pt x="12" y="18"/>
                    <a:pt x="8" y="19"/>
                    <a:pt x="5" y="16"/>
                  </a:cubicBezTo>
                  <a:cubicBezTo>
                    <a:pt x="0" y="11"/>
                    <a:pt x="1" y="5"/>
                    <a:pt x="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55" name="Freeform 383"/>
            <p:cNvSpPr>
              <a:spLocks/>
            </p:cNvSpPr>
            <p:nvPr/>
          </p:nvSpPr>
          <p:spPr bwMode="auto">
            <a:xfrm>
              <a:off x="9385" y="12619"/>
              <a:ext cx="197" cy="203"/>
            </a:xfrm>
            <a:custGeom>
              <a:avLst/>
              <a:gdLst/>
              <a:ahLst/>
              <a:cxnLst>
                <a:cxn ang="0">
                  <a:pos x="37" y="2"/>
                </a:cxn>
                <a:cxn ang="0">
                  <a:pos x="72" y="14"/>
                </a:cxn>
                <a:cxn ang="0">
                  <a:pos x="81" y="47"/>
                </a:cxn>
                <a:cxn ang="0">
                  <a:pos x="63" y="76"/>
                </a:cxn>
                <a:cxn ang="0">
                  <a:pos x="14" y="68"/>
                </a:cxn>
                <a:cxn ang="0">
                  <a:pos x="5" y="28"/>
                </a:cxn>
                <a:cxn ang="0">
                  <a:pos x="37" y="2"/>
                </a:cxn>
              </a:cxnLst>
              <a:rect l="0" t="0" r="r" b="b"/>
              <a:pathLst>
                <a:path w="83" h="86">
                  <a:moveTo>
                    <a:pt x="37" y="2"/>
                  </a:moveTo>
                  <a:cubicBezTo>
                    <a:pt x="50" y="0"/>
                    <a:pt x="63" y="3"/>
                    <a:pt x="72" y="14"/>
                  </a:cubicBezTo>
                  <a:cubicBezTo>
                    <a:pt x="80" y="23"/>
                    <a:pt x="83" y="35"/>
                    <a:pt x="81" y="47"/>
                  </a:cubicBezTo>
                  <a:cubicBezTo>
                    <a:pt x="80" y="59"/>
                    <a:pt x="74" y="70"/>
                    <a:pt x="63" y="76"/>
                  </a:cubicBezTo>
                  <a:cubicBezTo>
                    <a:pt x="47" y="86"/>
                    <a:pt x="27" y="81"/>
                    <a:pt x="14" y="68"/>
                  </a:cubicBezTo>
                  <a:cubicBezTo>
                    <a:pt x="4" y="57"/>
                    <a:pt x="0" y="42"/>
                    <a:pt x="5" y="28"/>
                  </a:cubicBezTo>
                  <a:cubicBezTo>
                    <a:pt x="10" y="14"/>
                    <a:pt x="23" y="4"/>
                    <a:pt x="37"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56" name="Freeform 384"/>
            <p:cNvSpPr>
              <a:spLocks/>
            </p:cNvSpPr>
            <p:nvPr/>
          </p:nvSpPr>
          <p:spPr bwMode="auto">
            <a:xfrm>
              <a:off x="9166" y="12621"/>
              <a:ext cx="189" cy="196"/>
            </a:xfrm>
            <a:custGeom>
              <a:avLst/>
              <a:gdLst/>
              <a:ahLst/>
              <a:cxnLst>
                <a:cxn ang="0">
                  <a:pos x="34" y="2"/>
                </a:cxn>
                <a:cxn ang="0">
                  <a:pos x="68" y="14"/>
                </a:cxn>
                <a:cxn ang="0">
                  <a:pos x="78" y="47"/>
                </a:cxn>
                <a:cxn ang="0">
                  <a:pos x="60" y="75"/>
                </a:cxn>
                <a:cxn ang="0">
                  <a:pos x="13" y="69"/>
                </a:cxn>
                <a:cxn ang="0">
                  <a:pos x="3" y="30"/>
                </a:cxn>
                <a:cxn ang="0">
                  <a:pos x="12" y="12"/>
                </a:cxn>
                <a:cxn ang="0">
                  <a:pos x="34" y="2"/>
                </a:cxn>
              </a:cxnLst>
              <a:rect l="0" t="0" r="r" b="b"/>
              <a:pathLst>
                <a:path w="80" h="83">
                  <a:moveTo>
                    <a:pt x="34" y="2"/>
                  </a:moveTo>
                  <a:cubicBezTo>
                    <a:pt x="47" y="0"/>
                    <a:pt x="60" y="4"/>
                    <a:pt x="68" y="14"/>
                  </a:cubicBezTo>
                  <a:cubicBezTo>
                    <a:pt x="76" y="23"/>
                    <a:pt x="80" y="35"/>
                    <a:pt x="78" y="47"/>
                  </a:cubicBezTo>
                  <a:cubicBezTo>
                    <a:pt x="77" y="59"/>
                    <a:pt x="71" y="70"/>
                    <a:pt x="60" y="75"/>
                  </a:cubicBezTo>
                  <a:cubicBezTo>
                    <a:pt x="46" y="83"/>
                    <a:pt x="24" y="81"/>
                    <a:pt x="13" y="69"/>
                  </a:cubicBezTo>
                  <a:cubicBezTo>
                    <a:pt x="3" y="59"/>
                    <a:pt x="0" y="44"/>
                    <a:pt x="3" y="30"/>
                  </a:cubicBezTo>
                  <a:cubicBezTo>
                    <a:pt x="4" y="24"/>
                    <a:pt x="7" y="18"/>
                    <a:pt x="12" y="12"/>
                  </a:cubicBezTo>
                  <a:cubicBezTo>
                    <a:pt x="18" y="6"/>
                    <a:pt x="25" y="4"/>
                    <a:pt x="34"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57" name="Freeform 385"/>
            <p:cNvSpPr>
              <a:spLocks/>
            </p:cNvSpPr>
            <p:nvPr/>
          </p:nvSpPr>
          <p:spPr bwMode="auto">
            <a:xfrm>
              <a:off x="-595" y="12633"/>
              <a:ext cx="175" cy="156"/>
            </a:xfrm>
            <a:custGeom>
              <a:avLst/>
              <a:gdLst/>
              <a:ahLst/>
              <a:cxnLst>
                <a:cxn ang="0">
                  <a:pos x="31" y="8"/>
                </a:cxn>
                <a:cxn ang="0">
                  <a:pos x="34" y="63"/>
                </a:cxn>
                <a:cxn ang="0">
                  <a:pos x="31" y="8"/>
                </a:cxn>
              </a:cxnLst>
              <a:rect l="0" t="0" r="r" b="b"/>
              <a:pathLst>
                <a:path w="74" h="66">
                  <a:moveTo>
                    <a:pt x="31" y="8"/>
                  </a:moveTo>
                  <a:cubicBezTo>
                    <a:pt x="73" y="0"/>
                    <a:pt x="74" y="66"/>
                    <a:pt x="34" y="63"/>
                  </a:cubicBezTo>
                  <a:cubicBezTo>
                    <a:pt x="4" y="61"/>
                    <a:pt x="0" y="14"/>
                    <a:pt x="31" y="8"/>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58" name="Freeform 386"/>
            <p:cNvSpPr>
              <a:spLocks/>
            </p:cNvSpPr>
            <p:nvPr/>
          </p:nvSpPr>
          <p:spPr bwMode="auto">
            <a:xfrm>
              <a:off x="126" y="12671"/>
              <a:ext cx="90" cy="92"/>
            </a:xfrm>
            <a:custGeom>
              <a:avLst/>
              <a:gdLst/>
              <a:ahLst/>
              <a:cxnLst>
                <a:cxn ang="0">
                  <a:pos x="12" y="2"/>
                </a:cxn>
                <a:cxn ang="0">
                  <a:pos x="34" y="11"/>
                </a:cxn>
                <a:cxn ang="0">
                  <a:pos x="33" y="32"/>
                </a:cxn>
                <a:cxn ang="0">
                  <a:pos x="7" y="33"/>
                </a:cxn>
                <a:cxn ang="0">
                  <a:pos x="0" y="20"/>
                </a:cxn>
                <a:cxn ang="0">
                  <a:pos x="12" y="2"/>
                </a:cxn>
              </a:cxnLst>
              <a:rect l="0" t="0" r="r" b="b"/>
              <a:pathLst>
                <a:path w="38" h="39">
                  <a:moveTo>
                    <a:pt x="12" y="2"/>
                  </a:moveTo>
                  <a:cubicBezTo>
                    <a:pt x="20" y="0"/>
                    <a:pt x="30" y="2"/>
                    <a:pt x="34" y="11"/>
                  </a:cubicBezTo>
                  <a:cubicBezTo>
                    <a:pt x="38" y="17"/>
                    <a:pt x="38" y="26"/>
                    <a:pt x="33" y="32"/>
                  </a:cubicBezTo>
                  <a:cubicBezTo>
                    <a:pt x="26" y="39"/>
                    <a:pt x="14" y="39"/>
                    <a:pt x="7" y="33"/>
                  </a:cubicBezTo>
                  <a:cubicBezTo>
                    <a:pt x="2" y="30"/>
                    <a:pt x="0" y="25"/>
                    <a:pt x="0" y="20"/>
                  </a:cubicBezTo>
                  <a:cubicBezTo>
                    <a:pt x="0" y="12"/>
                    <a:pt x="4" y="5"/>
                    <a:pt x="12"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59" name="Freeform 387"/>
            <p:cNvSpPr>
              <a:spLocks/>
            </p:cNvSpPr>
            <p:nvPr/>
          </p:nvSpPr>
          <p:spPr bwMode="auto">
            <a:xfrm>
              <a:off x="8986" y="12685"/>
              <a:ext cx="85" cy="75"/>
            </a:xfrm>
            <a:custGeom>
              <a:avLst/>
              <a:gdLst/>
              <a:ahLst/>
              <a:cxnLst>
                <a:cxn ang="0">
                  <a:pos x="17" y="4"/>
                </a:cxn>
                <a:cxn ang="0">
                  <a:pos x="28" y="21"/>
                </a:cxn>
                <a:cxn ang="0">
                  <a:pos x="17" y="4"/>
                </a:cxn>
              </a:cxnLst>
              <a:rect l="0" t="0" r="r" b="b"/>
              <a:pathLst>
                <a:path w="36" h="32">
                  <a:moveTo>
                    <a:pt x="17" y="4"/>
                  </a:moveTo>
                  <a:cubicBezTo>
                    <a:pt x="29" y="0"/>
                    <a:pt x="36" y="14"/>
                    <a:pt x="28" y="21"/>
                  </a:cubicBezTo>
                  <a:cubicBezTo>
                    <a:pt x="17" y="32"/>
                    <a:pt x="0" y="9"/>
                    <a:pt x="17" y="4"/>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60" name="Freeform 388"/>
            <p:cNvSpPr>
              <a:spLocks/>
            </p:cNvSpPr>
            <p:nvPr/>
          </p:nvSpPr>
          <p:spPr bwMode="auto">
            <a:xfrm>
              <a:off x="8320" y="12687"/>
              <a:ext cx="54" cy="45"/>
            </a:xfrm>
            <a:custGeom>
              <a:avLst/>
              <a:gdLst/>
              <a:ahLst/>
              <a:cxnLst>
                <a:cxn ang="0">
                  <a:pos x="7" y="5"/>
                </a:cxn>
                <a:cxn ang="0">
                  <a:pos x="11" y="19"/>
                </a:cxn>
                <a:cxn ang="0">
                  <a:pos x="2" y="15"/>
                </a:cxn>
                <a:cxn ang="0">
                  <a:pos x="7" y="5"/>
                </a:cxn>
              </a:cxnLst>
              <a:rect l="0" t="0" r="r" b="b"/>
              <a:pathLst>
                <a:path w="23" h="19">
                  <a:moveTo>
                    <a:pt x="7" y="5"/>
                  </a:moveTo>
                  <a:cubicBezTo>
                    <a:pt x="18" y="0"/>
                    <a:pt x="23" y="18"/>
                    <a:pt x="11" y="19"/>
                  </a:cubicBezTo>
                  <a:cubicBezTo>
                    <a:pt x="8" y="19"/>
                    <a:pt x="4" y="18"/>
                    <a:pt x="2" y="15"/>
                  </a:cubicBezTo>
                  <a:cubicBezTo>
                    <a:pt x="0" y="11"/>
                    <a:pt x="2" y="7"/>
                    <a:pt x="7" y="5"/>
                  </a:cubicBezTo>
                </a:path>
              </a:pathLst>
            </a:custGeom>
            <a:grpFill/>
            <a:ln w="9525" cap="flat" cmpd="sng">
              <a:noFill/>
              <a:prstDash val="solid"/>
              <a:round/>
              <a:headEnd type="none" w="med" len="med"/>
              <a:tailEnd type="none" w="med" len="med"/>
            </a:ln>
            <a:effectLst/>
          </p:spPr>
          <p:txBody>
            <a:bodyPr/>
            <a:lstStyle/>
            <a:p>
              <a:endParaRPr lang="en-US"/>
            </a:p>
          </p:txBody>
        </p:sp>
        <p:sp>
          <p:nvSpPr>
            <p:cNvPr id="285061" name="Freeform 389"/>
            <p:cNvSpPr>
              <a:spLocks/>
            </p:cNvSpPr>
            <p:nvPr/>
          </p:nvSpPr>
          <p:spPr bwMode="auto">
            <a:xfrm>
              <a:off x="8105" y="12687"/>
              <a:ext cx="31" cy="54"/>
            </a:xfrm>
            <a:custGeom>
              <a:avLst/>
              <a:gdLst/>
              <a:ahLst/>
              <a:cxnLst>
                <a:cxn ang="0">
                  <a:pos x="2" y="9"/>
                </a:cxn>
                <a:cxn ang="0">
                  <a:pos x="2" y="16"/>
                </a:cxn>
                <a:cxn ang="0">
                  <a:pos x="2" y="9"/>
                </a:cxn>
              </a:cxnLst>
              <a:rect l="0" t="0" r="r" b="b"/>
              <a:pathLst>
                <a:path w="13" h="23">
                  <a:moveTo>
                    <a:pt x="2" y="9"/>
                  </a:moveTo>
                  <a:cubicBezTo>
                    <a:pt x="11" y="0"/>
                    <a:pt x="13" y="23"/>
                    <a:pt x="2" y="16"/>
                  </a:cubicBezTo>
                  <a:cubicBezTo>
                    <a:pt x="0" y="14"/>
                    <a:pt x="0" y="11"/>
                    <a:pt x="2"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62" name="Freeform 390"/>
            <p:cNvSpPr>
              <a:spLocks/>
            </p:cNvSpPr>
            <p:nvPr/>
          </p:nvSpPr>
          <p:spPr bwMode="auto">
            <a:xfrm>
              <a:off x="9149" y="12831"/>
              <a:ext cx="229" cy="246"/>
            </a:xfrm>
            <a:custGeom>
              <a:avLst/>
              <a:gdLst/>
              <a:ahLst/>
              <a:cxnLst>
                <a:cxn ang="0">
                  <a:pos x="39" y="3"/>
                </a:cxn>
                <a:cxn ang="0">
                  <a:pos x="83" y="17"/>
                </a:cxn>
                <a:cxn ang="0">
                  <a:pos x="90" y="65"/>
                </a:cxn>
                <a:cxn ang="0">
                  <a:pos x="12" y="76"/>
                </a:cxn>
                <a:cxn ang="0">
                  <a:pos x="4" y="33"/>
                </a:cxn>
                <a:cxn ang="0">
                  <a:pos x="39" y="3"/>
                </a:cxn>
              </a:cxnLst>
              <a:rect l="0" t="0" r="r" b="b"/>
              <a:pathLst>
                <a:path w="97" h="104">
                  <a:moveTo>
                    <a:pt x="39" y="3"/>
                  </a:moveTo>
                  <a:cubicBezTo>
                    <a:pt x="55" y="0"/>
                    <a:pt x="72" y="5"/>
                    <a:pt x="83" y="17"/>
                  </a:cubicBezTo>
                  <a:cubicBezTo>
                    <a:pt x="94" y="30"/>
                    <a:pt x="97" y="49"/>
                    <a:pt x="90" y="65"/>
                  </a:cubicBezTo>
                  <a:cubicBezTo>
                    <a:pt x="78" y="95"/>
                    <a:pt x="31" y="104"/>
                    <a:pt x="12" y="76"/>
                  </a:cubicBezTo>
                  <a:cubicBezTo>
                    <a:pt x="3" y="64"/>
                    <a:pt x="0" y="47"/>
                    <a:pt x="4" y="33"/>
                  </a:cubicBezTo>
                  <a:cubicBezTo>
                    <a:pt x="9" y="17"/>
                    <a:pt x="22" y="5"/>
                    <a:pt x="39" y="3"/>
                  </a:cubicBezTo>
                </a:path>
              </a:pathLst>
            </a:custGeom>
            <a:grpFill/>
            <a:ln w="9525" cap="flat" cmpd="sng">
              <a:noFill/>
              <a:prstDash val="solid"/>
              <a:round/>
              <a:headEnd type="none" w="med" len="med"/>
              <a:tailEnd type="none" w="med" len="med"/>
            </a:ln>
            <a:effectLst/>
          </p:spPr>
          <p:txBody>
            <a:bodyPr/>
            <a:lstStyle/>
            <a:p>
              <a:endParaRPr lang="en-US"/>
            </a:p>
          </p:txBody>
        </p:sp>
        <p:sp>
          <p:nvSpPr>
            <p:cNvPr id="285063" name="Freeform 391"/>
            <p:cNvSpPr>
              <a:spLocks/>
            </p:cNvSpPr>
            <p:nvPr/>
          </p:nvSpPr>
          <p:spPr bwMode="auto">
            <a:xfrm>
              <a:off x="-158" y="12850"/>
              <a:ext cx="199" cy="191"/>
            </a:xfrm>
            <a:custGeom>
              <a:avLst/>
              <a:gdLst/>
              <a:ahLst/>
              <a:cxnLst>
                <a:cxn ang="0">
                  <a:pos x="32" y="4"/>
                </a:cxn>
                <a:cxn ang="0">
                  <a:pos x="75" y="20"/>
                </a:cxn>
                <a:cxn ang="0">
                  <a:pos x="69" y="65"/>
                </a:cxn>
                <a:cxn ang="0">
                  <a:pos x="21" y="70"/>
                </a:cxn>
                <a:cxn ang="0">
                  <a:pos x="10" y="21"/>
                </a:cxn>
                <a:cxn ang="0">
                  <a:pos x="32" y="4"/>
                </a:cxn>
              </a:cxnLst>
              <a:rect l="0" t="0" r="r" b="b"/>
              <a:pathLst>
                <a:path w="84" h="81">
                  <a:moveTo>
                    <a:pt x="32" y="4"/>
                  </a:moveTo>
                  <a:cubicBezTo>
                    <a:pt x="48" y="0"/>
                    <a:pt x="66" y="5"/>
                    <a:pt x="75" y="20"/>
                  </a:cubicBezTo>
                  <a:cubicBezTo>
                    <a:pt x="84" y="34"/>
                    <a:pt x="82" y="53"/>
                    <a:pt x="69" y="65"/>
                  </a:cubicBezTo>
                  <a:cubicBezTo>
                    <a:pt x="57" y="77"/>
                    <a:pt x="36" y="81"/>
                    <a:pt x="21" y="70"/>
                  </a:cubicBezTo>
                  <a:cubicBezTo>
                    <a:pt x="8" y="59"/>
                    <a:pt x="0" y="36"/>
                    <a:pt x="10" y="21"/>
                  </a:cubicBezTo>
                  <a:cubicBezTo>
                    <a:pt x="15" y="13"/>
                    <a:pt x="23" y="6"/>
                    <a:pt x="32" y="4"/>
                  </a:cubicBezTo>
                </a:path>
              </a:pathLst>
            </a:custGeom>
            <a:grpFill/>
            <a:ln w="9525" cap="flat" cmpd="sng">
              <a:noFill/>
              <a:prstDash val="solid"/>
              <a:round/>
              <a:headEnd type="none" w="med" len="med"/>
              <a:tailEnd type="none" w="med" len="med"/>
            </a:ln>
            <a:effectLst/>
          </p:spPr>
          <p:txBody>
            <a:bodyPr/>
            <a:lstStyle/>
            <a:p>
              <a:endParaRPr lang="en-US"/>
            </a:p>
          </p:txBody>
        </p:sp>
        <p:sp>
          <p:nvSpPr>
            <p:cNvPr id="285064" name="Freeform 392"/>
            <p:cNvSpPr>
              <a:spLocks/>
            </p:cNvSpPr>
            <p:nvPr/>
          </p:nvSpPr>
          <p:spPr bwMode="auto">
            <a:xfrm>
              <a:off x="-595" y="12857"/>
              <a:ext cx="178" cy="170"/>
            </a:xfrm>
            <a:custGeom>
              <a:avLst/>
              <a:gdLst/>
              <a:ahLst/>
              <a:cxnLst>
                <a:cxn ang="0">
                  <a:pos x="30" y="9"/>
                </a:cxn>
                <a:cxn ang="0">
                  <a:pos x="30" y="64"/>
                </a:cxn>
                <a:cxn ang="0">
                  <a:pos x="30" y="9"/>
                </a:cxn>
              </a:cxnLst>
              <a:rect l="0" t="0" r="r" b="b"/>
              <a:pathLst>
                <a:path w="75" h="72">
                  <a:moveTo>
                    <a:pt x="30" y="9"/>
                  </a:moveTo>
                  <a:cubicBezTo>
                    <a:pt x="74" y="0"/>
                    <a:pt x="75" y="72"/>
                    <a:pt x="30" y="64"/>
                  </a:cubicBezTo>
                  <a:cubicBezTo>
                    <a:pt x="5" y="59"/>
                    <a:pt x="0" y="15"/>
                    <a:pt x="30" y="9"/>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65" name="Freeform 393"/>
            <p:cNvSpPr>
              <a:spLocks/>
            </p:cNvSpPr>
            <p:nvPr/>
          </p:nvSpPr>
          <p:spPr bwMode="auto">
            <a:xfrm>
              <a:off x="9400" y="12869"/>
              <a:ext cx="170" cy="139"/>
            </a:xfrm>
            <a:custGeom>
              <a:avLst/>
              <a:gdLst/>
              <a:ahLst/>
              <a:cxnLst>
                <a:cxn ang="0">
                  <a:pos x="33" y="5"/>
                </a:cxn>
                <a:cxn ang="0">
                  <a:pos x="38" y="58"/>
                </a:cxn>
                <a:cxn ang="0">
                  <a:pos x="33" y="5"/>
                </a:cxn>
              </a:cxnLst>
              <a:rect l="0" t="0" r="r" b="b"/>
              <a:pathLst>
                <a:path w="72" h="59">
                  <a:moveTo>
                    <a:pt x="33" y="5"/>
                  </a:moveTo>
                  <a:cubicBezTo>
                    <a:pt x="72" y="0"/>
                    <a:pt x="71" y="57"/>
                    <a:pt x="38" y="58"/>
                  </a:cubicBezTo>
                  <a:cubicBezTo>
                    <a:pt x="6" y="59"/>
                    <a:pt x="0" y="10"/>
                    <a:pt x="33"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66" name="Freeform 394"/>
            <p:cNvSpPr>
              <a:spLocks/>
            </p:cNvSpPr>
            <p:nvPr/>
          </p:nvSpPr>
          <p:spPr bwMode="auto">
            <a:xfrm>
              <a:off x="8979" y="12888"/>
              <a:ext cx="111" cy="106"/>
            </a:xfrm>
            <a:custGeom>
              <a:avLst/>
              <a:gdLst/>
              <a:ahLst/>
              <a:cxnLst>
                <a:cxn ang="0">
                  <a:pos x="19" y="2"/>
                </a:cxn>
                <a:cxn ang="0">
                  <a:pos x="45" y="25"/>
                </a:cxn>
                <a:cxn ang="0">
                  <a:pos x="26" y="44"/>
                </a:cxn>
                <a:cxn ang="0">
                  <a:pos x="2" y="31"/>
                </a:cxn>
                <a:cxn ang="0">
                  <a:pos x="2" y="13"/>
                </a:cxn>
                <a:cxn ang="0">
                  <a:pos x="19" y="2"/>
                </a:cxn>
              </a:cxnLst>
              <a:rect l="0" t="0" r="r" b="b"/>
              <a:pathLst>
                <a:path w="47" h="45">
                  <a:moveTo>
                    <a:pt x="19" y="2"/>
                  </a:moveTo>
                  <a:cubicBezTo>
                    <a:pt x="34" y="0"/>
                    <a:pt x="47" y="9"/>
                    <a:pt x="45" y="25"/>
                  </a:cubicBezTo>
                  <a:cubicBezTo>
                    <a:pt x="45" y="36"/>
                    <a:pt x="36" y="44"/>
                    <a:pt x="26" y="44"/>
                  </a:cubicBezTo>
                  <a:cubicBezTo>
                    <a:pt x="16" y="45"/>
                    <a:pt x="6" y="41"/>
                    <a:pt x="2" y="31"/>
                  </a:cubicBezTo>
                  <a:cubicBezTo>
                    <a:pt x="0" y="25"/>
                    <a:pt x="0" y="19"/>
                    <a:pt x="2" y="13"/>
                  </a:cubicBezTo>
                  <a:cubicBezTo>
                    <a:pt x="5" y="6"/>
                    <a:pt x="12" y="3"/>
                    <a:pt x="19" y="2"/>
                  </a:cubicBezTo>
                </a:path>
              </a:pathLst>
            </a:custGeom>
            <a:grpFill/>
            <a:ln w="9525" cap="flat" cmpd="sng">
              <a:noFill/>
              <a:prstDash val="solid"/>
              <a:round/>
              <a:headEnd type="none" w="med" len="med"/>
              <a:tailEnd type="none" w="med" len="med"/>
            </a:ln>
            <a:effectLst/>
          </p:spPr>
          <p:txBody>
            <a:bodyPr/>
            <a:lstStyle/>
            <a:p>
              <a:endParaRPr lang="en-US"/>
            </a:p>
          </p:txBody>
        </p:sp>
        <p:sp>
          <p:nvSpPr>
            <p:cNvPr id="285067" name="Freeform 395"/>
            <p:cNvSpPr>
              <a:spLocks/>
            </p:cNvSpPr>
            <p:nvPr/>
          </p:nvSpPr>
          <p:spPr bwMode="auto">
            <a:xfrm>
              <a:off x="-169" y="13067"/>
              <a:ext cx="217" cy="199"/>
            </a:xfrm>
            <a:custGeom>
              <a:avLst/>
              <a:gdLst/>
              <a:ahLst/>
              <a:cxnLst>
                <a:cxn ang="0">
                  <a:pos x="39" y="12"/>
                </a:cxn>
                <a:cxn ang="0">
                  <a:pos x="57" y="75"/>
                </a:cxn>
                <a:cxn ang="0">
                  <a:pos x="39" y="12"/>
                </a:cxn>
              </a:cxnLst>
              <a:rect l="0" t="0" r="r" b="b"/>
              <a:pathLst>
                <a:path w="92" h="84">
                  <a:moveTo>
                    <a:pt x="39" y="12"/>
                  </a:moveTo>
                  <a:cubicBezTo>
                    <a:pt x="86" y="0"/>
                    <a:pt x="92" y="67"/>
                    <a:pt x="57" y="75"/>
                  </a:cubicBezTo>
                  <a:cubicBezTo>
                    <a:pt x="14" y="84"/>
                    <a:pt x="0" y="21"/>
                    <a:pt x="39" y="12"/>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68" name="Freeform 396"/>
            <p:cNvSpPr>
              <a:spLocks/>
            </p:cNvSpPr>
            <p:nvPr/>
          </p:nvSpPr>
          <p:spPr bwMode="auto">
            <a:xfrm>
              <a:off x="-597" y="13096"/>
              <a:ext cx="177" cy="141"/>
            </a:xfrm>
            <a:custGeom>
              <a:avLst/>
              <a:gdLst/>
              <a:ahLst/>
              <a:cxnLst>
                <a:cxn ang="0">
                  <a:pos x="35" y="4"/>
                </a:cxn>
                <a:cxn ang="0">
                  <a:pos x="38" y="59"/>
                </a:cxn>
                <a:cxn ang="0">
                  <a:pos x="35" y="4"/>
                </a:cxn>
              </a:cxnLst>
              <a:rect l="0" t="0" r="r" b="b"/>
              <a:pathLst>
                <a:path w="75" h="60">
                  <a:moveTo>
                    <a:pt x="35" y="4"/>
                  </a:moveTo>
                  <a:cubicBezTo>
                    <a:pt x="71" y="0"/>
                    <a:pt x="75" y="57"/>
                    <a:pt x="38" y="59"/>
                  </a:cubicBezTo>
                  <a:cubicBezTo>
                    <a:pt x="5" y="60"/>
                    <a:pt x="0" y="7"/>
                    <a:pt x="35" y="4"/>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69" name="Freeform 397"/>
            <p:cNvSpPr>
              <a:spLocks/>
            </p:cNvSpPr>
            <p:nvPr/>
          </p:nvSpPr>
          <p:spPr bwMode="auto">
            <a:xfrm>
              <a:off x="9199" y="13105"/>
              <a:ext cx="130" cy="128"/>
            </a:xfrm>
            <a:custGeom>
              <a:avLst/>
              <a:gdLst/>
              <a:ahLst/>
              <a:cxnLst>
                <a:cxn ang="0">
                  <a:pos x="22" y="3"/>
                </a:cxn>
                <a:cxn ang="0">
                  <a:pos x="51" y="22"/>
                </a:cxn>
                <a:cxn ang="0">
                  <a:pos x="32" y="51"/>
                </a:cxn>
                <a:cxn ang="0">
                  <a:pos x="1" y="31"/>
                </a:cxn>
                <a:cxn ang="0">
                  <a:pos x="22" y="3"/>
                </a:cxn>
              </a:cxnLst>
              <a:rect l="0" t="0" r="r" b="b"/>
              <a:pathLst>
                <a:path w="55" h="54">
                  <a:moveTo>
                    <a:pt x="22" y="3"/>
                  </a:moveTo>
                  <a:cubicBezTo>
                    <a:pt x="35" y="0"/>
                    <a:pt x="47" y="10"/>
                    <a:pt x="51" y="22"/>
                  </a:cubicBezTo>
                  <a:cubicBezTo>
                    <a:pt x="55" y="35"/>
                    <a:pt x="46" y="49"/>
                    <a:pt x="32" y="51"/>
                  </a:cubicBezTo>
                  <a:cubicBezTo>
                    <a:pt x="18" y="54"/>
                    <a:pt x="2" y="47"/>
                    <a:pt x="1" y="31"/>
                  </a:cubicBezTo>
                  <a:cubicBezTo>
                    <a:pt x="0" y="18"/>
                    <a:pt x="9" y="5"/>
                    <a:pt x="22" y="3"/>
                  </a:cubicBezTo>
                </a:path>
              </a:pathLst>
            </a:custGeom>
            <a:grpFill/>
            <a:ln w="9525" cap="flat" cmpd="sng">
              <a:noFill/>
              <a:prstDash val="solid"/>
              <a:round/>
              <a:headEnd type="none" w="med" len="med"/>
              <a:tailEnd type="none" w="med" len="med"/>
            </a:ln>
            <a:effectLst/>
          </p:spPr>
          <p:txBody>
            <a:bodyPr/>
            <a:lstStyle/>
            <a:p>
              <a:endParaRPr lang="en-US"/>
            </a:p>
          </p:txBody>
        </p:sp>
        <p:sp>
          <p:nvSpPr>
            <p:cNvPr id="285070" name="Freeform 398"/>
            <p:cNvSpPr>
              <a:spLocks/>
            </p:cNvSpPr>
            <p:nvPr/>
          </p:nvSpPr>
          <p:spPr bwMode="auto">
            <a:xfrm>
              <a:off x="8993" y="13134"/>
              <a:ext cx="76" cy="68"/>
            </a:xfrm>
            <a:custGeom>
              <a:avLst/>
              <a:gdLst/>
              <a:ahLst/>
              <a:cxnLst>
                <a:cxn ang="0">
                  <a:pos x="13" y="3"/>
                </a:cxn>
                <a:cxn ang="0">
                  <a:pos x="31" y="16"/>
                </a:cxn>
                <a:cxn ang="0">
                  <a:pos x="20" y="28"/>
                </a:cxn>
                <a:cxn ang="0">
                  <a:pos x="5" y="23"/>
                </a:cxn>
                <a:cxn ang="0">
                  <a:pos x="13" y="3"/>
                </a:cxn>
              </a:cxnLst>
              <a:rect l="0" t="0" r="r" b="b"/>
              <a:pathLst>
                <a:path w="32" h="29">
                  <a:moveTo>
                    <a:pt x="13" y="3"/>
                  </a:moveTo>
                  <a:cubicBezTo>
                    <a:pt x="23" y="0"/>
                    <a:pt x="32" y="5"/>
                    <a:pt x="31" y="16"/>
                  </a:cubicBezTo>
                  <a:cubicBezTo>
                    <a:pt x="30" y="22"/>
                    <a:pt x="25" y="27"/>
                    <a:pt x="20" y="28"/>
                  </a:cubicBezTo>
                  <a:cubicBezTo>
                    <a:pt x="14" y="29"/>
                    <a:pt x="8" y="28"/>
                    <a:pt x="5" y="23"/>
                  </a:cubicBezTo>
                  <a:cubicBezTo>
                    <a:pt x="0" y="15"/>
                    <a:pt x="4" y="5"/>
                    <a:pt x="13" y="3"/>
                  </a:cubicBezTo>
                </a:path>
              </a:pathLst>
            </a:custGeom>
            <a:grpFill/>
            <a:ln w="9525" cap="flat" cmpd="sng">
              <a:noFill/>
              <a:prstDash val="solid"/>
              <a:round/>
              <a:headEnd type="none" w="med" len="med"/>
              <a:tailEnd type="none" w="med" len="med"/>
            </a:ln>
            <a:effectLst/>
          </p:spPr>
          <p:txBody>
            <a:bodyPr/>
            <a:lstStyle/>
            <a:p>
              <a:endParaRPr lang="en-US"/>
            </a:p>
          </p:txBody>
        </p:sp>
        <p:sp>
          <p:nvSpPr>
            <p:cNvPr id="285071" name="Freeform 399"/>
            <p:cNvSpPr>
              <a:spLocks/>
            </p:cNvSpPr>
            <p:nvPr/>
          </p:nvSpPr>
          <p:spPr bwMode="auto">
            <a:xfrm>
              <a:off x="9463" y="13143"/>
              <a:ext cx="57" cy="45"/>
            </a:xfrm>
            <a:custGeom>
              <a:avLst/>
              <a:gdLst/>
              <a:ahLst/>
              <a:cxnLst>
                <a:cxn ang="0">
                  <a:pos x="7" y="4"/>
                </a:cxn>
                <a:cxn ang="0">
                  <a:pos x="12" y="18"/>
                </a:cxn>
                <a:cxn ang="0">
                  <a:pos x="3" y="15"/>
                </a:cxn>
                <a:cxn ang="0">
                  <a:pos x="7" y="4"/>
                </a:cxn>
              </a:cxnLst>
              <a:rect l="0" t="0" r="r" b="b"/>
              <a:pathLst>
                <a:path w="24" h="19">
                  <a:moveTo>
                    <a:pt x="7" y="4"/>
                  </a:moveTo>
                  <a:cubicBezTo>
                    <a:pt x="18" y="0"/>
                    <a:pt x="24" y="17"/>
                    <a:pt x="12" y="18"/>
                  </a:cubicBezTo>
                  <a:cubicBezTo>
                    <a:pt x="9" y="19"/>
                    <a:pt x="5" y="18"/>
                    <a:pt x="3" y="15"/>
                  </a:cubicBezTo>
                  <a:cubicBezTo>
                    <a:pt x="0" y="10"/>
                    <a:pt x="3" y="6"/>
                    <a:pt x="7" y="4"/>
                  </a:cubicBezTo>
                </a:path>
              </a:pathLst>
            </a:custGeom>
            <a:grpFill/>
            <a:ln w="9525" cap="flat" cmpd="sng">
              <a:noFill/>
              <a:prstDash val="solid"/>
              <a:round/>
              <a:headEnd type="none" w="med" len="med"/>
              <a:tailEnd type="none" w="med" len="med"/>
            </a:ln>
            <a:effectLst/>
          </p:spPr>
          <p:txBody>
            <a:bodyPr/>
            <a:lstStyle/>
            <a:p>
              <a:endParaRPr lang="en-US"/>
            </a:p>
          </p:txBody>
        </p:sp>
        <p:sp>
          <p:nvSpPr>
            <p:cNvPr id="285072" name="Freeform 400"/>
            <p:cNvSpPr>
              <a:spLocks/>
            </p:cNvSpPr>
            <p:nvPr/>
          </p:nvSpPr>
          <p:spPr bwMode="auto">
            <a:xfrm>
              <a:off x="-139" y="13330"/>
              <a:ext cx="149" cy="139"/>
            </a:xfrm>
            <a:custGeom>
              <a:avLst/>
              <a:gdLst/>
              <a:ahLst/>
              <a:cxnLst>
                <a:cxn ang="0">
                  <a:pos x="31" y="1"/>
                </a:cxn>
                <a:cxn ang="0">
                  <a:pos x="59" y="15"/>
                </a:cxn>
                <a:cxn ang="0">
                  <a:pos x="56" y="45"/>
                </a:cxn>
                <a:cxn ang="0">
                  <a:pos x="23" y="53"/>
                </a:cxn>
                <a:cxn ang="0">
                  <a:pos x="14" y="9"/>
                </a:cxn>
                <a:cxn ang="0">
                  <a:pos x="31" y="1"/>
                </a:cxn>
              </a:cxnLst>
              <a:rect l="0" t="0" r="r" b="b"/>
              <a:pathLst>
                <a:path w="63" h="59">
                  <a:moveTo>
                    <a:pt x="31" y="1"/>
                  </a:moveTo>
                  <a:cubicBezTo>
                    <a:pt x="43" y="0"/>
                    <a:pt x="54" y="4"/>
                    <a:pt x="59" y="15"/>
                  </a:cubicBezTo>
                  <a:cubicBezTo>
                    <a:pt x="63" y="25"/>
                    <a:pt x="62" y="37"/>
                    <a:pt x="56" y="45"/>
                  </a:cubicBezTo>
                  <a:cubicBezTo>
                    <a:pt x="49" y="56"/>
                    <a:pt x="34" y="59"/>
                    <a:pt x="23" y="53"/>
                  </a:cubicBezTo>
                  <a:cubicBezTo>
                    <a:pt x="7" y="46"/>
                    <a:pt x="0" y="23"/>
                    <a:pt x="14" y="9"/>
                  </a:cubicBezTo>
                  <a:cubicBezTo>
                    <a:pt x="18" y="5"/>
                    <a:pt x="25" y="2"/>
                    <a:pt x="31" y="1"/>
                  </a:cubicBezTo>
                </a:path>
              </a:pathLst>
            </a:custGeom>
            <a:grpFill/>
            <a:ln w="9525" cap="flat" cmpd="sng">
              <a:noFill/>
              <a:prstDash val="solid"/>
              <a:round/>
              <a:headEnd type="none" w="med" len="med"/>
              <a:tailEnd type="none" w="med" len="med"/>
            </a:ln>
            <a:effectLst/>
          </p:spPr>
          <p:txBody>
            <a:bodyPr/>
            <a:lstStyle/>
            <a:p>
              <a:endParaRPr lang="en-US"/>
            </a:p>
          </p:txBody>
        </p:sp>
        <p:sp>
          <p:nvSpPr>
            <p:cNvPr id="285073" name="Freeform 401"/>
            <p:cNvSpPr>
              <a:spLocks/>
            </p:cNvSpPr>
            <p:nvPr/>
          </p:nvSpPr>
          <p:spPr bwMode="auto">
            <a:xfrm>
              <a:off x="-559" y="13349"/>
              <a:ext cx="116" cy="108"/>
            </a:xfrm>
            <a:custGeom>
              <a:avLst/>
              <a:gdLst/>
              <a:ahLst/>
              <a:cxnLst>
                <a:cxn ang="0">
                  <a:pos x="19" y="3"/>
                </a:cxn>
                <a:cxn ang="0">
                  <a:pos x="14" y="36"/>
                </a:cxn>
                <a:cxn ang="0">
                  <a:pos x="19" y="3"/>
                </a:cxn>
              </a:cxnLst>
              <a:rect l="0" t="0" r="r" b="b"/>
              <a:pathLst>
                <a:path w="49" h="46">
                  <a:moveTo>
                    <a:pt x="19" y="3"/>
                  </a:moveTo>
                  <a:cubicBezTo>
                    <a:pt x="49" y="0"/>
                    <a:pt x="39" y="46"/>
                    <a:pt x="14" y="36"/>
                  </a:cubicBezTo>
                  <a:cubicBezTo>
                    <a:pt x="1" y="31"/>
                    <a:pt x="0" y="6"/>
                    <a:pt x="19" y="3"/>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74" name="Freeform 402"/>
            <p:cNvSpPr>
              <a:spLocks/>
            </p:cNvSpPr>
            <p:nvPr/>
          </p:nvSpPr>
          <p:spPr bwMode="auto">
            <a:xfrm>
              <a:off x="-363" y="13554"/>
              <a:ext cx="158" cy="128"/>
            </a:xfrm>
            <a:custGeom>
              <a:avLst/>
              <a:gdLst/>
              <a:ahLst/>
              <a:cxnLst>
                <a:cxn ang="0">
                  <a:pos x="31" y="5"/>
                </a:cxn>
                <a:cxn ang="0">
                  <a:pos x="35" y="54"/>
                </a:cxn>
                <a:cxn ang="0">
                  <a:pos x="31" y="5"/>
                </a:cxn>
              </a:cxnLst>
              <a:rect l="0" t="0" r="r" b="b"/>
              <a:pathLst>
                <a:path w="67" h="54">
                  <a:moveTo>
                    <a:pt x="31" y="5"/>
                  </a:moveTo>
                  <a:cubicBezTo>
                    <a:pt x="66" y="0"/>
                    <a:pt x="67" y="53"/>
                    <a:pt x="35" y="54"/>
                  </a:cubicBezTo>
                  <a:cubicBezTo>
                    <a:pt x="4" y="54"/>
                    <a:pt x="0" y="9"/>
                    <a:pt x="31" y="5"/>
                  </a:cubicBezTo>
                  <a:close/>
                </a:path>
              </a:pathLst>
            </a:custGeom>
            <a:grpFill/>
            <a:ln w="9525" cap="flat" cmpd="sng">
              <a:noFill/>
              <a:prstDash val="solid"/>
              <a:round/>
              <a:headEnd type="none" w="med" len="med"/>
              <a:tailEnd type="none" w="med" len="med"/>
            </a:ln>
            <a:effectLst/>
          </p:spPr>
          <p:txBody>
            <a:bodyPr/>
            <a:lstStyle/>
            <a:p>
              <a:endParaRPr lang="en-US"/>
            </a:p>
          </p:txBody>
        </p:sp>
        <p:sp>
          <p:nvSpPr>
            <p:cNvPr id="285075" name="Freeform 403"/>
            <p:cNvSpPr>
              <a:spLocks/>
            </p:cNvSpPr>
            <p:nvPr/>
          </p:nvSpPr>
          <p:spPr bwMode="auto">
            <a:xfrm>
              <a:off x="-134" y="13554"/>
              <a:ext cx="154" cy="125"/>
            </a:xfrm>
            <a:custGeom>
              <a:avLst/>
              <a:gdLst/>
              <a:ahLst/>
              <a:cxnLst>
                <a:cxn ang="0">
                  <a:pos x="29" y="6"/>
                </a:cxn>
                <a:cxn ang="0">
                  <a:pos x="33" y="53"/>
                </a:cxn>
                <a:cxn ang="0">
                  <a:pos x="29" y="6"/>
                </a:cxn>
              </a:cxnLst>
              <a:rect l="0" t="0" r="r" b="b"/>
              <a:pathLst>
                <a:path w="65" h="53">
                  <a:moveTo>
                    <a:pt x="29" y="6"/>
                  </a:moveTo>
                  <a:cubicBezTo>
                    <a:pt x="64" y="0"/>
                    <a:pt x="65" y="53"/>
                    <a:pt x="33" y="53"/>
                  </a:cubicBezTo>
                  <a:cubicBezTo>
                    <a:pt x="6" y="53"/>
                    <a:pt x="0" y="11"/>
                    <a:pt x="29" y="6"/>
                  </a:cubicBezTo>
                  <a:close/>
                </a:path>
              </a:pathLst>
            </a:custGeom>
            <a:grpFill/>
            <a:ln w="9525" cap="flat" cmpd="sng">
              <a:noFill/>
              <a:prstDash val="solid"/>
              <a:round/>
              <a:headEnd type="none" w="med" len="med"/>
              <a:tailEnd type="none" w="med" len="med"/>
            </a:ln>
            <a:effectLst/>
          </p:spPr>
          <p:txBody>
            <a:bodyPr/>
            <a:lstStyle/>
            <a:p>
              <a:endParaRPr lang="en-US"/>
            </a:p>
          </p:txBody>
        </p:sp>
      </p:grpSp>
      <p:graphicFrame>
        <p:nvGraphicFramePr>
          <p:cNvPr id="416" name="Object 3"/>
          <p:cNvGraphicFramePr>
            <a:graphicFrameLocks/>
          </p:cNvGraphicFramePr>
          <p:nvPr>
            <p:extLst>
              <p:ext uri="{D42A27DB-BD31-4B8C-83A1-F6EECF244321}">
                <p14:modId xmlns:p14="http://schemas.microsoft.com/office/powerpoint/2010/main" val="1714630305"/>
              </p:ext>
            </p:extLst>
          </p:nvPr>
        </p:nvGraphicFramePr>
        <p:xfrm>
          <a:off x="486656" y="2065471"/>
          <a:ext cx="2611437" cy="2306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7" name="Object 4"/>
          <p:cNvGraphicFramePr>
            <a:graphicFrameLocks/>
          </p:cNvGraphicFramePr>
          <p:nvPr>
            <p:extLst>
              <p:ext uri="{D42A27DB-BD31-4B8C-83A1-F6EECF244321}">
                <p14:modId xmlns:p14="http://schemas.microsoft.com/office/powerpoint/2010/main" val="2863843751"/>
              </p:ext>
            </p:extLst>
          </p:nvPr>
        </p:nvGraphicFramePr>
        <p:xfrm>
          <a:off x="1797479" y="1988842"/>
          <a:ext cx="2611437" cy="23066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8" name="Object 5"/>
          <p:cNvGraphicFramePr>
            <a:graphicFrameLocks/>
          </p:cNvGraphicFramePr>
          <p:nvPr>
            <p:extLst>
              <p:ext uri="{D42A27DB-BD31-4B8C-83A1-F6EECF244321}">
                <p14:modId xmlns:p14="http://schemas.microsoft.com/office/powerpoint/2010/main" val="3712370712"/>
              </p:ext>
            </p:extLst>
          </p:nvPr>
        </p:nvGraphicFramePr>
        <p:xfrm>
          <a:off x="2794472" y="1981285"/>
          <a:ext cx="2611437" cy="2306637"/>
        </p:xfrm>
        <a:graphic>
          <a:graphicData uri="http://schemas.openxmlformats.org/drawingml/2006/chart">
            <c:chart xmlns:c="http://schemas.openxmlformats.org/drawingml/2006/chart" xmlns:r="http://schemas.openxmlformats.org/officeDocument/2006/relationships" r:id="rId5"/>
          </a:graphicData>
        </a:graphic>
      </p:graphicFrame>
      <p:sp>
        <p:nvSpPr>
          <p:cNvPr id="285080" name="Rectangle 408"/>
          <p:cNvSpPr>
            <a:spLocks noChangeArrowheads="1"/>
          </p:cNvSpPr>
          <p:nvPr/>
        </p:nvSpPr>
        <p:spPr bwMode="auto">
          <a:xfrm>
            <a:off x="2640167" y="3690242"/>
            <a:ext cx="658834"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sz="1800" b="1" dirty="0" smtClean="0">
                <a:solidFill>
                  <a:schemeClr val="accent3"/>
                </a:solidFill>
              </a:rPr>
              <a:t>EMEA</a:t>
            </a:r>
            <a:r>
              <a:rPr lang="en-GB" sz="1500" b="1" dirty="0" smtClean="0">
                <a:solidFill>
                  <a:schemeClr val="accent3"/>
                </a:solidFill>
              </a:rPr>
              <a:t> </a:t>
            </a:r>
            <a:endParaRPr lang="en-GB" sz="1500" b="1" dirty="0">
              <a:solidFill>
                <a:schemeClr val="accent3"/>
              </a:solidFill>
            </a:endParaRPr>
          </a:p>
        </p:txBody>
      </p:sp>
      <p:sp>
        <p:nvSpPr>
          <p:cNvPr id="285081" name="Rectangle 409"/>
          <p:cNvSpPr>
            <a:spLocks noChangeArrowheads="1"/>
          </p:cNvSpPr>
          <p:nvPr/>
        </p:nvSpPr>
        <p:spPr bwMode="auto">
          <a:xfrm>
            <a:off x="3891622" y="3690242"/>
            <a:ext cx="492122"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sz="1800" b="1" dirty="0">
                <a:solidFill>
                  <a:srgbClr val="007934"/>
                </a:solidFill>
              </a:rPr>
              <a:t>Asia</a:t>
            </a:r>
            <a:r>
              <a:rPr lang="en-GB" sz="1500" b="1" dirty="0">
                <a:solidFill>
                  <a:srgbClr val="007934"/>
                </a:solidFill>
              </a:rPr>
              <a:t> </a:t>
            </a:r>
          </a:p>
        </p:txBody>
      </p:sp>
      <p:sp>
        <p:nvSpPr>
          <p:cNvPr id="285082" name="Rectangle 410"/>
          <p:cNvSpPr>
            <a:spLocks noChangeArrowheads="1"/>
          </p:cNvSpPr>
          <p:nvPr/>
        </p:nvSpPr>
        <p:spPr bwMode="auto">
          <a:xfrm>
            <a:off x="1318117" y="3690242"/>
            <a:ext cx="962957"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sz="1800" b="1" dirty="0">
                <a:solidFill>
                  <a:srgbClr val="E0119D"/>
                </a:solidFill>
              </a:rPr>
              <a:t>Americas</a:t>
            </a:r>
            <a:endParaRPr lang="en-GB" sz="1500" b="1" dirty="0">
              <a:solidFill>
                <a:srgbClr val="E0119D"/>
              </a:solidFill>
            </a:endParaRPr>
          </a:p>
        </p:txBody>
      </p:sp>
      <p:sp>
        <p:nvSpPr>
          <p:cNvPr id="285085" name="Rectangle 413"/>
          <p:cNvSpPr>
            <a:spLocks noChangeArrowheads="1"/>
          </p:cNvSpPr>
          <p:nvPr/>
        </p:nvSpPr>
        <p:spPr bwMode="auto">
          <a:xfrm>
            <a:off x="1567027" y="4041082"/>
            <a:ext cx="492122"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b="1" dirty="0" smtClean="0">
                <a:solidFill>
                  <a:srgbClr val="E0119D"/>
                </a:solidFill>
              </a:rPr>
              <a:t>38</a:t>
            </a:r>
            <a:r>
              <a:rPr lang="en-GB" sz="1800" b="1" dirty="0" smtClean="0">
                <a:solidFill>
                  <a:srgbClr val="E0119D"/>
                </a:solidFill>
              </a:rPr>
              <a:t>%</a:t>
            </a:r>
            <a:endParaRPr lang="en-GB" sz="1500" b="1" dirty="0">
              <a:solidFill>
                <a:srgbClr val="E0119D"/>
              </a:solidFill>
            </a:endParaRPr>
          </a:p>
        </p:txBody>
      </p:sp>
      <p:sp>
        <p:nvSpPr>
          <p:cNvPr id="285086" name="Rectangle 414"/>
          <p:cNvSpPr>
            <a:spLocks noChangeArrowheads="1"/>
          </p:cNvSpPr>
          <p:nvPr/>
        </p:nvSpPr>
        <p:spPr bwMode="auto">
          <a:xfrm>
            <a:off x="2687562" y="4042669"/>
            <a:ext cx="541815"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b="1" dirty="0" smtClean="0">
                <a:solidFill>
                  <a:schemeClr val="accent3"/>
                </a:solidFill>
              </a:rPr>
              <a:t>42</a:t>
            </a:r>
            <a:r>
              <a:rPr lang="en-GB" sz="1800" b="1" dirty="0" smtClean="0">
                <a:solidFill>
                  <a:schemeClr val="accent3"/>
                </a:solidFill>
              </a:rPr>
              <a:t>%</a:t>
            </a:r>
            <a:r>
              <a:rPr lang="en-GB" sz="1500" b="1" dirty="0" smtClean="0">
                <a:solidFill>
                  <a:schemeClr val="accent3"/>
                </a:solidFill>
              </a:rPr>
              <a:t> </a:t>
            </a:r>
            <a:endParaRPr lang="en-GB" sz="1500" b="1" dirty="0">
              <a:solidFill>
                <a:schemeClr val="accent3"/>
              </a:solidFill>
            </a:endParaRPr>
          </a:p>
        </p:txBody>
      </p:sp>
      <p:sp>
        <p:nvSpPr>
          <p:cNvPr id="285087" name="Rectangle 415"/>
          <p:cNvSpPr>
            <a:spLocks noChangeArrowheads="1"/>
          </p:cNvSpPr>
          <p:nvPr/>
        </p:nvSpPr>
        <p:spPr bwMode="auto">
          <a:xfrm>
            <a:off x="3919959" y="4042669"/>
            <a:ext cx="541815" cy="276999"/>
          </a:xfrm>
          <a:prstGeom prst="rect">
            <a:avLst/>
          </a:prstGeom>
          <a:noFill/>
          <a:ln w="9525">
            <a:noFill/>
            <a:miter lim="800000"/>
            <a:headEnd/>
            <a:tailEnd/>
          </a:ln>
        </p:spPr>
        <p:txBody>
          <a:bodyPr wrap="none" lIns="0" tIns="0" rIns="0" bIns="0">
            <a:spAutoFit/>
          </a:bodyPr>
          <a:lstStyle/>
          <a:p>
            <a:pPr algn="ctr" defTabSz="757238">
              <a:spcBef>
                <a:spcPct val="50000"/>
              </a:spcBef>
              <a:buClrTx/>
            </a:pPr>
            <a:r>
              <a:rPr lang="en-GB" b="1" dirty="0" smtClean="0">
                <a:solidFill>
                  <a:srgbClr val="007934"/>
                </a:solidFill>
              </a:rPr>
              <a:t>20</a:t>
            </a:r>
            <a:r>
              <a:rPr lang="en-GB" sz="1800" b="1" dirty="0" smtClean="0">
                <a:solidFill>
                  <a:srgbClr val="007934"/>
                </a:solidFill>
              </a:rPr>
              <a:t>%</a:t>
            </a:r>
            <a:r>
              <a:rPr lang="en-GB" sz="1500" b="1" dirty="0" smtClean="0">
                <a:solidFill>
                  <a:srgbClr val="007934"/>
                </a:solidFill>
              </a:rPr>
              <a:t> </a:t>
            </a:r>
            <a:endParaRPr lang="en-GB" sz="1500" b="1" dirty="0">
              <a:solidFill>
                <a:srgbClr val="007934"/>
              </a:solidFill>
            </a:endParaRPr>
          </a:p>
        </p:txBody>
      </p:sp>
      <p:graphicFrame>
        <p:nvGraphicFramePr>
          <p:cNvPr id="437" name="Object 2"/>
          <p:cNvGraphicFramePr>
            <a:graphicFrameLocks/>
          </p:cNvGraphicFramePr>
          <p:nvPr>
            <p:extLst>
              <p:ext uri="{D42A27DB-BD31-4B8C-83A1-F6EECF244321}">
                <p14:modId xmlns:p14="http://schemas.microsoft.com/office/powerpoint/2010/main" val="3502934268"/>
              </p:ext>
            </p:extLst>
          </p:nvPr>
        </p:nvGraphicFramePr>
        <p:xfrm>
          <a:off x="2802691" y="2364084"/>
          <a:ext cx="6259447" cy="2800350"/>
        </p:xfrm>
        <a:graphic>
          <a:graphicData uri="http://schemas.openxmlformats.org/drawingml/2006/chart">
            <c:chart xmlns:c="http://schemas.openxmlformats.org/drawingml/2006/chart" xmlns:r="http://schemas.openxmlformats.org/officeDocument/2006/relationships" r:id="rId6"/>
          </a:graphicData>
        </a:graphic>
      </p:graphicFrame>
      <p:sp>
        <p:nvSpPr>
          <p:cNvPr id="421" name="Slide Number Placeholder 420"/>
          <p:cNvSpPr>
            <a:spLocks noGrp="1"/>
          </p:cNvSpPr>
          <p:nvPr>
            <p:ph type="sldNum" sz="quarter" idx="10"/>
          </p:nvPr>
        </p:nvSpPr>
        <p:spPr/>
        <p:txBody>
          <a:bodyPr/>
          <a:lstStyle/>
          <a:p>
            <a:pPr>
              <a:defRPr/>
            </a:pPr>
            <a:fld id="{FF93A093-80BB-4DCE-8DC2-28F3F8EB47F5}" type="slidenum">
              <a:rPr lang="en-GB" smtClean="0"/>
              <a:pPr>
                <a:defRPr/>
              </a:pPr>
              <a:t>4</a:t>
            </a:fld>
            <a:endParaRPr lang="en-GB" dirty="0"/>
          </a:p>
        </p:txBody>
      </p:sp>
      <p:sp>
        <p:nvSpPr>
          <p:cNvPr id="419" name="TextBox 418"/>
          <p:cNvSpPr txBox="1"/>
          <p:nvPr/>
        </p:nvSpPr>
        <p:spPr>
          <a:xfrm>
            <a:off x="1570335" y="2503379"/>
            <a:ext cx="648072" cy="307777"/>
          </a:xfrm>
          <a:prstGeom prst="rect">
            <a:avLst/>
          </a:prstGeom>
          <a:noFill/>
        </p:spPr>
        <p:txBody>
          <a:bodyPr wrap="square" rtlCol="0">
            <a:spAutoFit/>
          </a:bodyPr>
          <a:lstStyle/>
          <a:p>
            <a:r>
              <a:rPr lang="en-US" sz="1400" b="1" dirty="0" smtClean="0">
                <a:latin typeface="SwissReSans" pitchFamily="34" charset="0"/>
              </a:rPr>
              <a:t>9.6</a:t>
            </a:r>
          </a:p>
        </p:txBody>
      </p:sp>
      <p:sp>
        <p:nvSpPr>
          <p:cNvPr id="422" name="TextBox 421"/>
          <p:cNvSpPr txBox="1"/>
          <p:nvPr/>
        </p:nvSpPr>
        <p:spPr>
          <a:xfrm>
            <a:off x="2776474" y="2378321"/>
            <a:ext cx="648072" cy="307777"/>
          </a:xfrm>
          <a:prstGeom prst="rect">
            <a:avLst/>
          </a:prstGeom>
          <a:noFill/>
        </p:spPr>
        <p:txBody>
          <a:bodyPr wrap="square" rtlCol="0">
            <a:spAutoFit/>
          </a:bodyPr>
          <a:lstStyle>
            <a:defPPr>
              <a:defRPr lang="de-DE"/>
            </a:defPPr>
            <a:lvl1pPr>
              <a:defRPr sz="1400" b="1">
                <a:latin typeface="SwissReSans" pitchFamily="34" charset="0"/>
              </a:defRPr>
            </a:lvl1pPr>
          </a:lstStyle>
          <a:p>
            <a:r>
              <a:rPr lang="de-CH" dirty="0"/>
              <a:t>10.7</a:t>
            </a:r>
            <a:endParaRPr lang="en-US" dirty="0"/>
          </a:p>
        </p:txBody>
      </p:sp>
      <p:sp>
        <p:nvSpPr>
          <p:cNvPr id="423" name="TextBox 422"/>
          <p:cNvSpPr txBox="1"/>
          <p:nvPr/>
        </p:nvSpPr>
        <p:spPr>
          <a:xfrm>
            <a:off x="3878153" y="2799606"/>
            <a:ext cx="648072" cy="307777"/>
          </a:xfrm>
          <a:prstGeom prst="rect">
            <a:avLst/>
          </a:prstGeom>
          <a:noFill/>
        </p:spPr>
        <p:txBody>
          <a:bodyPr wrap="square" rtlCol="0">
            <a:spAutoFit/>
          </a:bodyPr>
          <a:lstStyle>
            <a:defPPr>
              <a:defRPr lang="de-DE"/>
            </a:defPPr>
            <a:lvl1pPr>
              <a:defRPr sz="1400" b="1">
                <a:latin typeface="SwissReSans" pitchFamily="34" charset="0"/>
              </a:defRPr>
            </a:lvl1pPr>
          </a:lstStyle>
          <a:p>
            <a:r>
              <a:rPr lang="de-CH" dirty="0"/>
              <a:t>5.2</a:t>
            </a:r>
            <a:endParaRPr lang="en-US" dirty="0"/>
          </a:p>
        </p:txBody>
      </p:sp>
      <p:sp>
        <p:nvSpPr>
          <p:cNvPr id="413" name="Rectangle 412"/>
          <p:cNvSpPr/>
          <p:nvPr/>
        </p:nvSpPr>
        <p:spPr>
          <a:xfrm>
            <a:off x="756022" y="1635513"/>
            <a:ext cx="7848228" cy="498088"/>
          </a:xfrm>
          <a:prstGeom prst="rect">
            <a:avLst/>
          </a:prstGeom>
          <a:solidFill>
            <a:srgbClr val="D0D8D6"/>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4662488" algn="l"/>
              </a:tabLst>
            </a:pPr>
            <a:r>
              <a:rPr lang="en-US" sz="1600" dirty="0" err="1" smtClean="0">
                <a:solidFill>
                  <a:schemeClr val="dk1"/>
                </a:solidFill>
              </a:rPr>
              <a:t>Primas</a:t>
            </a:r>
            <a:r>
              <a:rPr lang="en-US" sz="1600" dirty="0" smtClean="0">
                <a:solidFill>
                  <a:schemeClr val="dk1"/>
                </a:solidFill>
              </a:rPr>
              <a:t> </a:t>
            </a:r>
            <a:r>
              <a:rPr lang="en-US" sz="1600" dirty="0" err="1" smtClean="0">
                <a:solidFill>
                  <a:schemeClr val="dk1"/>
                </a:solidFill>
              </a:rPr>
              <a:t>netas</a:t>
            </a:r>
            <a:r>
              <a:rPr lang="en-US" sz="1600" dirty="0" smtClean="0">
                <a:solidFill>
                  <a:schemeClr val="dk1"/>
                </a:solidFill>
              </a:rPr>
              <a:t> </a:t>
            </a:r>
            <a:r>
              <a:rPr lang="en-US" sz="1600" dirty="0">
                <a:solidFill>
                  <a:schemeClr val="dk1"/>
                </a:solidFill>
              </a:rPr>
              <a:t>2012 </a:t>
            </a:r>
            <a:r>
              <a:rPr lang="en-US" sz="1200" dirty="0">
                <a:solidFill>
                  <a:schemeClr val="dk1"/>
                </a:solidFill>
              </a:rPr>
              <a:t>(USD </a:t>
            </a:r>
            <a:r>
              <a:rPr lang="en-US" sz="1200" dirty="0" smtClean="0">
                <a:solidFill>
                  <a:schemeClr val="dk1"/>
                </a:solidFill>
              </a:rPr>
              <a:t>25.4 mm)</a:t>
            </a:r>
            <a:r>
              <a:rPr lang="en-US" sz="1000" dirty="0" smtClean="0">
                <a:solidFill>
                  <a:schemeClr val="dk1"/>
                </a:solidFill>
                <a:latin typeface="SwissReSans" pitchFamily="34" charset="0"/>
              </a:rPr>
              <a:t> </a:t>
            </a:r>
            <a:br>
              <a:rPr lang="en-US" sz="1000" dirty="0" smtClean="0">
                <a:solidFill>
                  <a:schemeClr val="dk1"/>
                </a:solidFill>
                <a:latin typeface="SwissReSans" pitchFamily="34" charset="0"/>
              </a:rPr>
            </a:br>
            <a:r>
              <a:rPr lang="en-US" sz="1000" dirty="0" err="1" smtClean="0">
                <a:solidFill>
                  <a:schemeClr val="dk1"/>
                </a:solidFill>
                <a:latin typeface="SwissReSans" pitchFamily="34" charset="0"/>
              </a:rPr>
              <a:t>por</a:t>
            </a:r>
            <a:r>
              <a:rPr lang="en-US" sz="1200" dirty="0" smtClean="0">
                <a:solidFill>
                  <a:schemeClr val="dk1"/>
                </a:solidFill>
                <a:latin typeface="SwissReSans" pitchFamily="34" charset="0"/>
              </a:rPr>
              <a:t> </a:t>
            </a:r>
            <a:r>
              <a:rPr lang="en-US" sz="1200" dirty="0" err="1" smtClean="0">
                <a:solidFill>
                  <a:schemeClr val="dk1"/>
                </a:solidFill>
                <a:latin typeface="SwissReSans" pitchFamily="34" charset="0"/>
              </a:rPr>
              <a:t>región</a:t>
            </a:r>
            <a:r>
              <a:rPr lang="en-US" sz="1200" dirty="0" smtClean="0">
                <a:solidFill>
                  <a:schemeClr val="dk1"/>
                </a:solidFill>
                <a:latin typeface="SwissReSans" pitchFamily="34" charset="0"/>
              </a:rPr>
              <a:t> (en </a:t>
            </a:r>
            <a:r>
              <a:rPr lang="en-US" sz="1200" dirty="0">
                <a:solidFill>
                  <a:schemeClr val="dk1"/>
                </a:solidFill>
                <a:latin typeface="SwissReSans" pitchFamily="34" charset="0"/>
              </a:rPr>
              <a:t>USD </a:t>
            </a:r>
            <a:r>
              <a:rPr lang="en-US" sz="1200" dirty="0" smtClean="0">
                <a:solidFill>
                  <a:schemeClr val="dk1"/>
                </a:solidFill>
                <a:latin typeface="SwissReSans" pitchFamily="34" charset="0"/>
              </a:rPr>
              <a:t>mm)	… y </a:t>
            </a:r>
            <a:r>
              <a:rPr lang="en-US" sz="1200" dirty="0" err="1" smtClean="0">
                <a:solidFill>
                  <a:schemeClr val="dk1"/>
                </a:solidFill>
                <a:latin typeface="SwissReSans" pitchFamily="34" charset="0"/>
              </a:rPr>
              <a:t>por</a:t>
            </a:r>
            <a:r>
              <a:rPr lang="en-US" sz="1200" dirty="0" smtClean="0">
                <a:solidFill>
                  <a:schemeClr val="dk1"/>
                </a:solidFill>
                <a:latin typeface="SwissReSans" pitchFamily="34" charset="0"/>
              </a:rPr>
              <a:t> </a:t>
            </a:r>
            <a:r>
              <a:rPr lang="en-US" sz="1200" dirty="0" err="1" smtClean="0">
                <a:solidFill>
                  <a:schemeClr val="dk1"/>
                </a:solidFill>
                <a:latin typeface="SwissReSans" pitchFamily="34" charset="0"/>
              </a:rPr>
              <a:t>línea</a:t>
            </a:r>
            <a:r>
              <a:rPr lang="en-US" sz="1200" dirty="0" smtClean="0">
                <a:solidFill>
                  <a:schemeClr val="dk1"/>
                </a:solidFill>
                <a:latin typeface="SwissReSans" pitchFamily="34" charset="0"/>
              </a:rPr>
              <a:t> de </a:t>
            </a:r>
            <a:r>
              <a:rPr lang="en-US" sz="1200" dirty="0" err="1" smtClean="0">
                <a:solidFill>
                  <a:schemeClr val="dk1"/>
                </a:solidFill>
                <a:latin typeface="SwissReSans" pitchFamily="34" charset="0"/>
              </a:rPr>
              <a:t>negocio</a:t>
            </a:r>
            <a:endParaRPr lang="en-GB" sz="1200" dirty="0" smtClean="0">
              <a:solidFill>
                <a:schemeClr val="dk1"/>
              </a:solidFill>
              <a:latin typeface="SwissReSans" pitchFamily="34" charset="0"/>
            </a:endParaRPr>
          </a:p>
        </p:txBody>
      </p:sp>
      <p:sp>
        <p:nvSpPr>
          <p:cNvPr id="3" name="TextBox 2"/>
          <p:cNvSpPr txBox="1"/>
          <p:nvPr/>
        </p:nvSpPr>
        <p:spPr>
          <a:xfrm>
            <a:off x="7662454" y="5992551"/>
            <a:ext cx="3102234" cy="230832"/>
          </a:xfrm>
          <a:prstGeom prst="rect">
            <a:avLst/>
          </a:prstGeom>
          <a:noFill/>
        </p:spPr>
        <p:txBody>
          <a:bodyPr wrap="square" rtlCol="0">
            <a:spAutoFit/>
          </a:bodyPr>
          <a:lstStyle/>
          <a:p>
            <a:r>
              <a:rPr lang="en-GB" sz="900" dirty="0" smtClean="0">
                <a:latin typeface="SwissReSans" pitchFamily="34" charset="0"/>
              </a:rPr>
              <a:t>Source: Swiss Re</a:t>
            </a:r>
          </a:p>
        </p:txBody>
      </p:sp>
    </p:spTree>
    <p:extLst>
      <p:ext uri="{BB962C8B-B14F-4D97-AF65-F5344CB8AC3E}">
        <p14:creationId xmlns:p14="http://schemas.microsoft.com/office/powerpoint/2010/main" val="803581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8E9F59B9-8094-4618-B073-21DD649DF751}" type="slidenum">
              <a:rPr lang="en-GB" smtClean="0"/>
              <a:pPr/>
              <a:t>40</a:t>
            </a:fld>
            <a:endParaRPr lang="en-GB" dirty="0"/>
          </a:p>
        </p:txBody>
      </p:sp>
      <p:sp>
        <p:nvSpPr>
          <p:cNvPr id="3" name="Titel 2"/>
          <p:cNvSpPr>
            <a:spLocks noGrp="1"/>
          </p:cNvSpPr>
          <p:nvPr>
            <p:ph type="title"/>
          </p:nvPr>
        </p:nvSpPr>
        <p:spPr/>
        <p:txBody>
          <a:bodyPr/>
          <a:lstStyle/>
          <a:p>
            <a:r>
              <a:rPr lang="de-CH" dirty="0" err="1" smtClean="0"/>
              <a:t>Beneficios</a:t>
            </a:r>
            <a:r>
              <a:rPr lang="de-CH" dirty="0" smtClean="0"/>
              <a:t> del </a:t>
            </a:r>
            <a:r>
              <a:rPr lang="de-CH" dirty="0" err="1" smtClean="0"/>
              <a:t>uso</a:t>
            </a:r>
            <a:r>
              <a:rPr lang="de-CH" dirty="0" smtClean="0"/>
              <a:t> de </a:t>
            </a:r>
            <a:r>
              <a:rPr lang="de-CH" dirty="0" err="1" smtClean="0"/>
              <a:t>escenarios</a:t>
            </a:r>
            <a:endParaRPr lang="en-US" dirty="0"/>
          </a:p>
        </p:txBody>
      </p:sp>
      <p:sp>
        <p:nvSpPr>
          <p:cNvPr id="4" name="Rectangle 3"/>
          <p:cNvSpPr txBox="1">
            <a:spLocks noChangeArrowheads="1"/>
          </p:cNvSpPr>
          <p:nvPr/>
        </p:nvSpPr>
        <p:spPr>
          <a:xfrm>
            <a:off x="720725" y="1628800"/>
            <a:ext cx="7848600" cy="4321175"/>
          </a:xfrm>
          <a:prstGeom prst="rect">
            <a:avLst/>
          </a:prstGeom>
        </p:spPr>
        <p:txBody>
          <a:bodyPr/>
          <a:lst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spcAft>
                <a:spcPts val="600"/>
              </a:spcAft>
              <a:buFont typeface="Arial" pitchFamily="34" charset="0"/>
              <a:buChar char="•"/>
            </a:pPr>
            <a:r>
              <a:rPr lang="en-US" sz="1800" dirty="0" err="1" smtClean="0"/>
              <a:t>Permiten</a:t>
            </a:r>
            <a:r>
              <a:rPr lang="en-US" sz="1800" dirty="0" smtClean="0"/>
              <a:t> el </a:t>
            </a:r>
            <a:r>
              <a:rPr lang="en-US" sz="1800" b="1" dirty="0" err="1" smtClean="0"/>
              <a:t>pensamiento</a:t>
            </a:r>
            <a:r>
              <a:rPr lang="en-US" sz="1800" b="1" dirty="0" smtClean="0"/>
              <a:t> </a:t>
            </a:r>
            <a:r>
              <a:rPr lang="en-US" sz="1800" b="1" dirty="0" err="1" smtClean="0"/>
              <a:t>estructurado</a:t>
            </a:r>
            <a:r>
              <a:rPr lang="en-US" sz="1800" dirty="0" smtClean="0"/>
              <a:t> </a:t>
            </a:r>
            <a:r>
              <a:rPr lang="en-US" sz="1800" dirty="0" err="1" smtClean="0"/>
              <a:t>acerca</a:t>
            </a:r>
            <a:r>
              <a:rPr lang="en-US" sz="1800" dirty="0" smtClean="0"/>
              <a:t> de </a:t>
            </a:r>
            <a:r>
              <a:rPr lang="en-US" sz="1800" dirty="0" err="1" smtClean="0"/>
              <a:t>eventos</a:t>
            </a:r>
            <a:r>
              <a:rPr lang="en-US" sz="1800" dirty="0" smtClean="0"/>
              <a:t> </a:t>
            </a:r>
            <a:r>
              <a:rPr lang="en-US" sz="1800" dirty="0" err="1" smtClean="0"/>
              <a:t>adversos</a:t>
            </a:r>
            <a:r>
              <a:rPr lang="en-US" sz="1800" dirty="0" smtClean="0"/>
              <a:t> no </a:t>
            </a:r>
            <a:r>
              <a:rPr lang="en-US" sz="1800" dirty="0" err="1" smtClean="0"/>
              <a:t>esperados</a:t>
            </a:r>
            <a:r>
              <a:rPr lang="en-US" sz="1800" dirty="0" smtClean="0"/>
              <a:t> </a:t>
            </a:r>
            <a:r>
              <a:rPr lang="en-US" sz="1800" dirty="0" err="1" smtClean="0"/>
              <a:t>que</a:t>
            </a:r>
            <a:r>
              <a:rPr lang="en-US" sz="1800" dirty="0" smtClean="0"/>
              <a:t> </a:t>
            </a:r>
            <a:r>
              <a:rPr lang="en-US" sz="1800" dirty="0" err="1" smtClean="0"/>
              <a:t>pueden</a:t>
            </a:r>
            <a:r>
              <a:rPr lang="en-US" sz="1800" dirty="0" smtClean="0"/>
              <a:t> </a:t>
            </a:r>
            <a:r>
              <a:rPr lang="en-US" sz="1800" dirty="0" err="1" smtClean="0"/>
              <a:t>amenazar</a:t>
            </a:r>
            <a:r>
              <a:rPr lang="en-US" sz="1800" dirty="0" smtClean="0"/>
              <a:t> la </a:t>
            </a:r>
            <a:r>
              <a:rPr lang="en-US" sz="1800" dirty="0" err="1" smtClean="0"/>
              <a:t>solvencia</a:t>
            </a:r>
            <a:r>
              <a:rPr lang="en-US" sz="1800" dirty="0" smtClean="0"/>
              <a:t>.</a:t>
            </a:r>
            <a:endParaRPr lang="en-US" sz="1800" dirty="0"/>
          </a:p>
          <a:p>
            <a:pPr lvl="1">
              <a:lnSpc>
                <a:spcPct val="90000"/>
              </a:lnSpc>
              <a:spcAft>
                <a:spcPts val="600"/>
              </a:spcAft>
              <a:buFont typeface="Arial" pitchFamily="34" charset="0"/>
              <a:buChar char="•"/>
            </a:pPr>
            <a:r>
              <a:rPr lang="en-US" sz="1800" dirty="0" err="1" smtClean="0"/>
              <a:t>Herramienta</a:t>
            </a:r>
            <a:r>
              <a:rPr lang="en-US" sz="1800" dirty="0" smtClean="0"/>
              <a:t> </a:t>
            </a:r>
            <a:r>
              <a:rPr lang="en-US" sz="1800" dirty="0" err="1" smtClean="0"/>
              <a:t>poderosa</a:t>
            </a:r>
            <a:r>
              <a:rPr lang="en-US" sz="1800" dirty="0" smtClean="0"/>
              <a:t> </a:t>
            </a:r>
            <a:r>
              <a:rPr lang="en-US" sz="1800" dirty="0" err="1" smtClean="0"/>
              <a:t>para</a:t>
            </a:r>
            <a:r>
              <a:rPr lang="en-US" sz="1800" dirty="0" smtClean="0"/>
              <a:t> </a:t>
            </a:r>
            <a:r>
              <a:rPr lang="en-US" sz="1800" b="1" dirty="0" err="1" smtClean="0"/>
              <a:t>discutir</a:t>
            </a:r>
            <a:r>
              <a:rPr lang="en-US" sz="1800" b="1" dirty="0" smtClean="0"/>
              <a:t> </a:t>
            </a:r>
            <a:r>
              <a:rPr lang="en-US" sz="1800" b="1" dirty="0" err="1" smtClean="0"/>
              <a:t>riesgos</a:t>
            </a:r>
            <a:r>
              <a:rPr lang="en-US" sz="1800" b="1" dirty="0" smtClean="0"/>
              <a:t> de forma </a:t>
            </a:r>
            <a:r>
              <a:rPr lang="en-US" sz="1800" b="1" dirty="0" err="1" smtClean="0"/>
              <a:t>intuitiva</a:t>
            </a:r>
            <a:r>
              <a:rPr lang="en-US" sz="1800" b="1" dirty="0" smtClean="0"/>
              <a:t> y </a:t>
            </a:r>
            <a:r>
              <a:rPr lang="en-US" sz="1800" b="1" dirty="0" err="1" smtClean="0"/>
              <a:t>accesible</a:t>
            </a:r>
            <a:r>
              <a:rPr lang="en-US" sz="1800" dirty="0" smtClean="0"/>
              <a:t> con el </a:t>
            </a:r>
            <a:r>
              <a:rPr lang="en-US" sz="1800" dirty="0" err="1" smtClean="0"/>
              <a:t>directorio</a:t>
            </a:r>
            <a:r>
              <a:rPr lang="en-US" sz="1800" dirty="0" smtClean="0"/>
              <a:t> .</a:t>
            </a:r>
          </a:p>
          <a:p>
            <a:pPr lvl="1">
              <a:lnSpc>
                <a:spcPct val="90000"/>
              </a:lnSpc>
              <a:spcAft>
                <a:spcPts val="600"/>
              </a:spcAft>
              <a:buFont typeface="Arial" pitchFamily="34" charset="0"/>
              <a:buChar char="•"/>
            </a:pPr>
            <a:r>
              <a:rPr lang="en-US" sz="1800" dirty="0" err="1" smtClean="0"/>
              <a:t>Ayuda</a:t>
            </a:r>
            <a:r>
              <a:rPr lang="en-US" sz="1800" dirty="0" smtClean="0"/>
              <a:t> a </a:t>
            </a:r>
            <a:r>
              <a:rPr lang="en-US" sz="1800" b="1" dirty="0" err="1" smtClean="0"/>
              <a:t>integrar</a:t>
            </a:r>
            <a:r>
              <a:rPr lang="en-US" sz="1800" b="1" dirty="0" smtClean="0"/>
              <a:t> la </a:t>
            </a:r>
            <a:r>
              <a:rPr lang="en-US" sz="1800" b="1" dirty="0" err="1" smtClean="0"/>
              <a:t>administración</a:t>
            </a:r>
            <a:r>
              <a:rPr lang="en-US" sz="1800" b="1" dirty="0" smtClean="0"/>
              <a:t> de </a:t>
            </a:r>
            <a:r>
              <a:rPr lang="en-US" sz="1800" b="1" dirty="0" err="1" smtClean="0"/>
              <a:t>riesgos</a:t>
            </a:r>
            <a:r>
              <a:rPr lang="en-US" sz="1800" dirty="0" smtClean="0"/>
              <a:t> en la </a:t>
            </a:r>
            <a:r>
              <a:rPr lang="en-US" sz="1800" dirty="0" err="1" smtClean="0"/>
              <a:t>compañía</a:t>
            </a:r>
            <a:r>
              <a:rPr lang="en-US" sz="1800" dirty="0" smtClean="0"/>
              <a:t>.</a:t>
            </a:r>
          </a:p>
          <a:p>
            <a:pPr lvl="1">
              <a:lnSpc>
                <a:spcPct val="90000"/>
              </a:lnSpc>
              <a:spcAft>
                <a:spcPts val="600"/>
              </a:spcAft>
              <a:buFont typeface="Arial" pitchFamily="34" charset="0"/>
              <a:buChar char="•"/>
            </a:pPr>
            <a:r>
              <a:rPr lang="en-US" sz="1800" dirty="0" err="1" smtClean="0"/>
              <a:t>Pueden</a:t>
            </a:r>
            <a:r>
              <a:rPr lang="en-US" sz="1800" dirty="0" smtClean="0"/>
              <a:t> </a:t>
            </a:r>
            <a:r>
              <a:rPr lang="en-US" sz="1800" dirty="0" err="1" smtClean="0"/>
              <a:t>ser</a:t>
            </a:r>
            <a:r>
              <a:rPr lang="en-US" sz="1800" dirty="0" smtClean="0"/>
              <a:t> </a:t>
            </a:r>
            <a:r>
              <a:rPr lang="en-US" sz="1800" dirty="0" err="1" smtClean="0"/>
              <a:t>usados</a:t>
            </a:r>
            <a:r>
              <a:rPr lang="en-US" sz="1800" dirty="0" smtClean="0"/>
              <a:t> </a:t>
            </a:r>
            <a:r>
              <a:rPr lang="en-US" sz="1800" dirty="0" err="1" smtClean="0"/>
              <a:t>para</a:t>
            </a:r>
            <a:r>
              <a:rPr lang="en-US" sz="1800" dirty="0" smtClean="0"/>
              <a:t> </a:t>
            </a:r>
            <a:r>
              <a:rPr lang="en-US" sz="1800" b="1" dirty="0" err="1" smtClean="0"/>
              <a:t>riesgos</a:t>
            </a:r>
            <a:r>
              <a:rPr lang="en-US" sz="1800" b="1" dirty="0" smtClean="0"/>
              <a:t> </a:t>
            </a:r>
            <a:r>
              <a:rPr lang="en-US" sz="1800" b="1" dirty="0" err="1" smtClean="0"/>
              <a:t>que</a:t>
            </a:r>
            <a:r>
              <a:rPr lang="en-US" sz="1800" b="1" dirty="0" smtClean="0"/>
              <a:t> no </a:t>
            </a:r>
            <a:r>
              <a:rPr lang="en-US" sz="1800" b="1" dirty="0" err="1" smtClean="0"/>
              <a:t>están</a:t>
            </a:r>
            <a:r>
              <a:rPr lang="en-US" sz="1800" b="1" dirty="0" smtClean="0"/>
              <a:t> </a:t>
            </a:r>
            <a:r>
              <a:rPr lang="en-US" sz="1800" b="1" dirty="0" err="1" smtClean="0"/>
              <a:t>capturados</a:t>
            </a:r>
            <a:r>
              <a:rPr lang="en-US" sz="1800" b="1" dirty="0" smtClean="0"/>
              <a:t> en el capital de </a:t>
            </a:r>
            <a:r>
              <a:rPr lang="en-US" sz="1800" b="1" dirty="0" err="1" smtClean="0"/>
              <a:t>riesgo</a:t>
            </a:r>
            <a:r>
              <a:rPr lang="en-US" sz="1800" b="1" dirty="0" smtClean="0"/>
              <a:t>.</a:t>
            </a:r>
            <a:endParaRPr lang="en-US" sz="1800" b="1" dirty="0"/>
          </a:p>
          <a:p>
            <a:pPr lvl="1">
              <a:lnSpc>
                <a:spcPct val="90000"/>
              </a:lnSpc>
              <a:spcAft>
                <a:spcPts val="600"/>
              </a:spcAft>
              <a:buFont typeface="Arial" pitchFamily="34" charset="0"/>
              <a:buChar char="•"/>
            </a:pPr>
            <a:r>
              <a:rPr lang="en-US" sz="1800" dirty="0" err="1" smtClean="0"/>
              <a:t>Herramienta</a:t>
            </a:r>
            <a:r>
              <a:rPr lang="en-US" sz="1800" dirty="0" smtClean="0"/>
              <a:t> </a:t>
            </a:r>
            <a:r>
              <a:rPr lang="en-US" sz="1800" dirty="0" err="1" smtClean="0"/>
              <a:t>poderosa</a:t>
            </a:r>
            <a:r>
              <a:rPr lang="en-US" sz="1800" dirty="0" smtClean="0"/>
              <a:t> </a:t>
            </a:r>
            <a:r>
              <a:rPr lang="en-US" sz="1800" dirty="0" err="1" smtClean="0"/>
              <a:t>para</a:t>
            </a:r>
            <a:r>
              <a:rPr lang="en-US" sz="1800" dirty="0" smtClean="0"/>
              <a:t> </a:t>
            </a:r>
            <a:r>
              <a:rPr lang="en-US" sz="1800" b="1" dirty="0" err="1" smtClean="0"/>
              <a:t>probar</a:t>
            </a:r>
            <a:r>
              <a:rPr lang="en-US" sz="1800" b="1" dirty="0" smtClean="0"/>
              <a:t> y </a:t>
            </a:r>
            <a:r>
              <a:rPr lang="en-US" sz="1800" b="1" dirty="0" err="1" smtClean="0"/>
              <a:t>retar</a:t>
            </a:r>
            <a:r>
              <a:rPr lang="en-US" sz="1800" b="1" dirty="0" smtClean="0"/>
              <a:t> el </a:t>
            </a:r>
            <a:r>
              <a:rPr lang="en-US" sz="1800" b="1" dirty="0" err="1" smtClean="0"/>
              <a:t>diseño</a:t>
            </a:r>
            <a:r>
              <a:rPr lang="en-US" sz="1800" b="1" dirty="0" smtClean="0"/>
              <a:t> y </a:t>
            </a:r>
            <a:r>
              <a:rPr lang="en-US" sz="1800" b="1" dirty="0" err="1" smtClean="0"/>
              <a:t>resultados</a:t>
            </a:r>
            <a:r>
              <a:rPr lang="en-US" sz="1800" b="1" dirty="0" smtClean="0"/>
              <a:t> del </a:t>
            </a:r>
            <a:r>
              <a:rPr lang="en-US" sz="1800" b="1" dirty="0" err="1" smtClean="0"/>
              <a:t>modelo</a:t>
            </a:r>
            <a:r>
              <a:rPr lang="en-US" sz="1800" b="1" dirty="0" smtClean="0"/>
              <a:t> </a:t>
            </a:r>
            <a:r>
              <a:rPr lang="en-US" sz="1800" b="1" dirty="0" err="1" smtClean="0"/>
              <a:t>interno</a:t>
            </a:r>
            <a:r>
              <a:rPr lang="en-US" sz="1800" dirty="0" smtClean="0"/>
              <a:t>.</a:t>
            </a:r>
            <a:endParaRPr lang="en-US" sz="1800" dirty="0"/>
          </a:p>
          <a:p>
            <a:pPr lvl="1">
              <a:lnSpc>
                <a:spcPct val="90000"/>
              </a:lnSpc>
              <a:spcAft>
                <a:spcPts val="600"/>
              </a:spcAft>
              <a:buFont typeface="Arial" pitchFamily="34" charset="0"/>
              <a:buChar char="•"/>
            </a:pPr>
            <a:r>
              <a:rPr lang="en-US" sz="1800" dirty="0" err="1" smtClean="0"/>
              <a:t>Pueden</a:t>
            </a:r>
            <a:r>
              <a:rPr lang="en-US" sz="1800" dirty="0" smtClean="0"/>
              <a:t> </a:t>
            </a:r>
            <a:r>
              <a:rPr lang="en-US" sz="1800" dirty="0" err="1" smtClean="0"/>
              <a:t>ayudar</a:t>
            </a:r>
            <a:r>
              <a:rPr lang="en-US" sz="1800" dirty="0" smtClean="0"/>
              <a:t> a </a:t>
            </a:r>
            <a:r>
              <a:rPr lang="en-US" sz="1800" b="1" dirty="0" err="1" smtClean="0"/>
              <a:t>superar</a:t>
            </a:r>
            <a:r>
              <a:rPr lang="en-US" sz="1800" b="1" dirty="0" smtClean="0"/>
              <a:t> </a:t>
            </a:r>
            <a:r>
              <a:rPr lang="en-US" sz="1800" b="1" dirty="0" err="1" smtClean="0"/>
              <a:t>resistencia</a:t>
            </a:r>
            <a:r>
              <a:rPr lang="en-US" sz="1800" b="1" dirty="0" smtClean="0"/>
              <a:t> a </a:t>
            </a:r>
            <a:r>
              <a:rPr lang="en-US" sz="1800" b="1" dirty="0" err="1" smtClean="0"/>
              <a:t>ciertos</a:t>
            </a:r>
            <a:r>
              <a:rPr lang="en-US" sz="1800" b="1" dirty="0" smtClean="0"/>
              <a:t> </a:t>
            </a:r>
            <a:r>
              <a:rPr lang="en-US" sz="1800" b="1" dirty="0" err="1" smtClean="0"/>
              <a:t>pronósticos</a:t>
            </a:r>
            <a:r>
              <a:rPr lang="en-US" sz="1800" b="1" dirty="0" smtClean="0"/>
              <a:t> </a:t>
            </a:r>
            <a:r>
              <a:rPr lang="en-US" sz="1800" dirty="0" err="1" smtClean="0"/>
              <a:t>que</a:t>
            </a:r>
            <a:r>
              <a:rPr lang="en-US" sz="1800" dirty="0" smtClean="0"/>
              <a:t> </a:t>
            </a:r>
            <a:r>
              <a:rPr lang="en-US" sz="1800" dirty="0" err="1" smtClean="0"/>
              <a:t>resultan</a:t>
            </a:r>
            <a:r>
              <a:rPr lang="en-US" sz="1800" dirty="0" smtClean="0"/>
              <a:t> </a:t>
            </a:r>
            <a:r>
              <a:rPr lang="en-US" sz="1800" dirty="0" err="1" smtClean="0"/>
              <a:t>poco</a:t>
            </a:r>
            <a:r>
              <a:rPr lang="en-US" sz="1800" dirty="0" smtClean="0"/>
              <a:t> </a:t>
            </a:r>
            <a:r>
              <a:rPr lang="en-US" sz="1800" dirty="0" err="1" smtClean="0"/>
              <a:t>populares</a:t>
            </a:r>
            <a:r>
              <a:rPr lang="en-US" sz="1800" dirty="0" smtClean="0"/>
              <a:t>.</a:t>
            </a:r>
            <a:endParaRPr lang="en-US" sz="1800" dirty="0"/>
          </a:p>
        </p:txBody>
      </p:sp>
    </p:spTree>
    <p:extLst>
      <p:ext uri="{BB962C8B-B14F-4D97-AF65-F5344CB8AC3E}">
        <p14:creationId xmlns:p14="http://schemas.microsoft.com/office/powerpoint/2010/main" val="1104832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8E9F59B9-8094-4618-B073-21DD649DF751}" type="slidenum">
              <a:rPr lang="en-GB" smtClean="0"/>
              <a:pPr/>
              <a:t>41</a:t>
            </a:fld>
            <a:endParaRPr lang="en-GB" dirty="0"/>
          </a:p>
        </p:txBody>
      </p:sp>
      <p:sp>
        <p:nvSpPr>
          <p:cNvPr id="3" name="Titel 2"/>
          <p:cNvSpPr>
            <a:spLocks noGrp="1"/>
          </p:cNvSpPr>
          <p:nvPr>
            <p:ph type="title"/>
          </p:nvPr>
        </p:nvSpPr>
        <p:spPr/>
        <p:txBody>
          <a:bodyPr/>
          <a:lstStyle/>
          <a:p>
            <a:r>
              <a:rPr lang="de-CH" dirty="0" smtClean="0"/>
              <a:t>Retos del </a:t>
            </a:r>
            <a:r>
              <a:rPr lang="de-CH" dirty="0" err="1" smtClean="0"/>
              <a:t>uso</a:t>
            </a:r>
            <a:r>
              <a:rPr lang="de-CH" dirty="0" smtClean="0"/>
              <a:t> de </a:t>
            </a:r>
            <a:r>
              <a:rPr lang="de-CH" dirty="0" err="1" smtClean="0"/>
              <a:t>escenarios</a:t>
            </a:r>
            <a:r>
              <a:rPr lang="de-CH" dirty="0" smtClean="0"/>
              <a:t/>
            </a:r>
            <a:br>
              <a:rPr lang="de-CH" dirty="0" smtClean="0"/>
            </a:br>
            <a:r>
              <a:rPr lang="en-US" sz="2000" dirty="0" smtClean="0">
                <a:solidFill>
                  <a:schemeClr val="accent1"/>
                </a:solidFill>
              </a:rPr>
              <a:t>La </a:t>
            </a:r>
            <a:r>
              <a:rPr lang="en-US" sz="2000" dirty="0" err="1" smtClean="0">
                <a:solidFill>
                  <a:schemeClr val="accent1"/>
                </a:solidFill>
              </a:rPr>
              <a:t>formulación</a:t>
            </a:r>
            <a:r>
              <a:rPr lang="en-US" sz="2000" dirty="0" smtClean="0">
                <a:solidFill>
                  <a:schemeClr val="accent1"/>
                </a:solidFill>
              </a:rPr>
              <a:t> de </a:t>
            </a:r>
            <a:r>
              <a:rPr lang="en-US" sz="2000" dirty="0" err="1" smtClean="0">
                <a:solidFill>
                  <a:schemeClr val="accent1"/>
                </a:solidFill>
              </a:rPr>
              <a:t>escenarios</a:t>
            </a:r>
            <a:r>
              <a:rPr lang="en-US" sz="2000" dirty="0" smtClean="0">
                <a:solidFill>
                  <a:schemeClr val="accent1"/>
                </a:solidFill>
              </a:rPr>
              <a:t> </a:t>
            </a:r>
            <a:r>
              <a:rPr lang="en-US" sz="2000" dirty="0" err="1" smtClean="0">
                <a:solidFill>
                  <a:schemeClr val="accent1"/>
                </a:solidFill>
              </a:rPr>
              <a:t>es</a:t>
            </a:r>
            <a:r>
              <a:rPr lang="en-US" sz="2000" dirty="0" smtClean="0">
                <a:solidFill>
                  <a:schemeClr val="accent1"/>
                </a:solidFill>
              </a:rPr>
              <a:t> un arte </a:t>
            </a:r>
            <a:endParaRPr lang="en-US" sz="2000" dirty="0">
              <a:solidFill>
                <a:schemeClr val="accent1"/>
              </a:solidFill>
            </a:endParaRPr>
          </a:p>
        </p:txBody>
      </p:sp>
      <p:sp>
        <p:nvSpPr>
          <p:cNvPr id="4" name="Rectangle 3"/>
          <p:cNvSpPr txBox="1">
            <a:spLocks noChangeArrowheads="1"/>
          </p:cNvSpPr>
          <p:nvPr/>
        </p:nvSpPr>
        <p:spPr>
          <a:xfrm>
            <a:off x="720725" y="1628800"/>
            <a:ext cx="7848600" cy="4321175"/>
          </a:xfrm>
          <a:prstGeom prst="rect">
            <a:avLst/>
          </a:prstGeom>
        </p:spPr>
        <p:txBody>
          <a:bodyPr/>
          <a:lst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buFont typeface="Arial" pitchFamily="34" charset="0"/>
              <a:buChar char="•"/>
            </a:pPr>
            <a:r>
              <a:rPr lang="en-US" sz="1800" dirty="0" err="1" smtClean="0"/>
              <a:t>Difícil</a:t>
            </a:r>
            <a:r>
              <a:rPr lang="en-US" sz="1800" dirty="0" smtClean="0"/>
              <a:t> </a:t>
            </a:r>
            <a:r>
              <a:rPr lang="en-US" sz="1800" dirty="0" err="1" smtClean="0"/>
              <a:t>pensar</a:t>
            </a:r>
            <a:r>
              <a:rPr lang="en-US" sz="1800" dirty="0" smtClean="0"/>
              <a:t> en forma original y </a:t>
            </a:r>
            <a:r>
              <a:rPr lang="en-US" sz="1800" dirty="0" err="1" smtClean="0"/>
              <a:t>creativa</a:t>
            </a:r>
            <a:r>
              <a:rPr lang="en-US" sz="1800" dirty="0" smtClean="0"/>
              <a:t> </a:t>
            </a:r>
            <a:r>
              <a:rPr lang="en-US" sz="1800" dirty="0" err="1" smtClean="0"/>
              <a:t>para</a:t>
            </a:r>
            <a:r>
              <a:rPr lang="en-US" sz="1800" dirty="0" smtClean="0"/>
              <a:t> </a:t>
            </a:r>
            <a:r>
              <a:rPr lang="en-US" sz="1800" dirty="0" err="1" smtClean="0"/>
              <a:t>obtener</a:t>
            </a:r>
            <a:r>
              <a:rPr lang="en-US" sz="1800" dirty="0" smtClean="0"/>
              <a:t> </a:t>
            </a:r>
            <a:r>
              <a:rPr lang="en-US" sz="1800" dirty="0" err="1" smtClean="0"/>
              <a:t>escenarios</a:t>
            </a:r>
            <a:r>
              <a:rPr lang="en-US" sz="1800" dirty="0" smtClean="0"/>
              <a:t> </a:t>
            </a:r>
            <a:r>
              <a:rPr lang="en-US" sz="1800" dirty="0" err="1" smtClean="0"/>
              <a:t>nuevos</a:t>
            </a:r>
            <a:r>
              <a:rPr lang="en-US" sz="1800" dirty="0" smtClean="0"/>
              <a:t> y </a:t>
            </a:r>
            <a:r>
              <a:rPr lang="en-US" sz="1800" dirty="0" err="1" smtClean="0"/>
              <a:t>relevantes</a:t>
            </a:r>
            <a:r>
              <a:rPr lang="en-US" sz="1800" dirty="0" smtClean="0"/>
              <a:t>.</a:t>
            </a:r>
          </a:p>
          <a:p>
            <a:pPr lvl="2">
              <a:lnSpc>
                <a:spcPct val="90000"/>
              </a:lnSpc>
              <a:buFont typeface="Wingdings" pitchFamily="2" charset="2"/>
              <a:buChar char="Ø"/>
            </a:pPr>
            <a:r>
              <a:rPr lang="en-US" sz="1800" dirty="0" err="1" smtClean="0"/>
              <a:t>Escenarios</a:t>
            </a:r>
            <a:r>
              <a:rPr lang="en-US" sz="1800" dirty="0" smtClean="0"/>
              <a:t> </a:t>
            </a:r>
            <a:r>
              <a:rPr lang="en-US" sz="1800" dirty="0" err="1" smtClean="0"/>
              <a:t>deben</a:t>
            </a:r>
            <a:r>
              <a:rPr lang="en-US" sz="1800" dirty="0" smtClean="0"/>
              <a:t> </a:t>
            </a:r>
            <a:r>
              <a:rPr lang="en-US" sz="1800" dirty="0" err="1" smtClean="0"/>
              <a:t>desarrollarse</a:t>
            </a:r>
            <a:r>
              <a:rPr lang="en-US" sz="1800" dirty="0" smtClean="0"/>
              <a:t> </a:t>
            </a:r>
            <a:r>
              <a:rPr lang="en-US" sz="1800" dirty="0" err="1" smtClean="0"/>
              <a:t>por</a:t>
            </a:r>
            <a:r>
              <a:rPr lang="en-US" sz="1800" dirty="0" smtClean="0"/>
              <a:t> </a:t>
            </a:r>
            <a:r>
              <a:rPr lang="en-US" sz="1800" dirty="0" err="1" smtClean="0"/>
              <a:t>equipos</a:t>
            </a:r>
            <a:r>
              <a:rPr lang="en-US" sz="1800" dirty="0" smtClean="0"/>
              <a:t> </a:t>
            </a:r>
            <a:r>
              <a:rPr lang="en-US" sz="1800" dirty="0" err="1" smtClean="0"/>
              <a:t>multidisciplinarios</a:t>
            </a:r>
            <a:r>
              <a:rPr lang="en-US" sz="1800" dirty="0" smtClean="0"/>
              <a:t> </a:t>
            </a:r>
            <a:r>
              <a:rPr lang="en-US" sz="1800" dirty="0" err="1" smtClean="0"/>
              <a:t>para</a:t>
            </a:r>
            <a:r>
              <a:rPr lang="en-US" sz="1800" dirty="0" smtClean="0"/>
              <a:t> </a:t>
            </a:r>
            <a:r>
              <a:rPr lang="en-US" sz="1800" dirty="0" err="1" smtClean="0"/>
              <a:t>darles</a:t>
            </a:r>
            <a:r>
              <a:rPr lang="en-US" sz="1800" dirty="0" smtClean="0"/>
              <a:t> </a:t>
            </a:r>
            <a:r>
              <a:rPr lang="en-US" sz="1800" dirty="0" err="1" smtClean="0"/>
              <a:t>credibilidad</a:t>
            </a:r>
            <a:r>
              <a:rPr lang="en-US" sz="1800" dirty="0" smtClean="0"/>
              <a:t> con la </a:t>
            </a:r>
            <a:r>
              <a:rPr lang="en-US" sz="1800" dirty="0" err="1" smtClean="0"/>
              <a:t>dirección</a:t>
            </a:r>
            <a:endParaRPr lang="en-US" sz="1800" dirty="0" smtClean="0"/>
          </a:p>
          <a:p>
            <a:pPr marL="558800" lvl="1" indent="-285750">
              <a:lnSpc>
                <a:spcPct val="90000"/>
              </a:lnSpc>
              <a:buFont typeface="Arial" panose="020B0604020202020204" pitchFamily="34" charset="0"/>
              <a:buChar char="•"/>
            </a:pPr>
            <a:r>
              <a:rPr lang="en-US" sz="1800" dirty="0" err="1" smtClean="0"/>
              <a:t>Frecuentemente</a:t>
            </a:r>
            <a:r>
              <a:rPr lang="en-US" sz="1800" dirty="0" smtClean="0"/>
              <a:t> se </a:t>
            </a:r>
            <a:r>
              <a:rPr lang="en-US" sz="1800" dirty="0" err="1" smtClean="0"/>
              <a:t>observa</a:t>
            </a:r>
            <a:r>
              <a:rPr lang="en-US" sz="1800" dirty="0" smtClean="0"/>
              <a:t> </a:t>
            </a:r>
            <a:r>
              <a:rPr lang="en-US" sz="1800" dirty="0" err="1" smtClean="0"/>
              <a:t>resistencia</a:t>
            </a:r>
            <a:r>
              <a:rPr lang="en-US" sz="1800" dirty="0" smtClean="0"/>
              <a:t> a </a:t>
            </a:r>
            <a:r>
              <a:rPr lang="en-US" sz="1800" dirty="0" err="1" smtClean="0"/>
              <a:t>determinar</a:t>
            </a:r>
            <a:r>
              <a:rPr lang="en-US" sz="1800" dirty="0" smtClean="0"/>
              <a:t> </a:t>
            </a:r>
            <a:r>
              <a:rPr lang="en-US" sz="1800" dirty="0" err="1" smtClean="0"/>
              <a:t>cifras</a:t>
            </a:r>
            <a:r>
              <a:rPr lang="en-US" sz="1800" dirty="0" smtClean="0"/>
              <a:t> </a:t>
            </a:r>
            <a:r>
              <a:rPr lang="en-US" sz="1800" dirty="0" err="1" smtClean="0"/>
              <a:t>específicas</a:t>
            </a:r>
            <a:r>
              <a:rPr lang="en-US" sz="1800" dirty="0" smtClean="0"/>
              <a:t> </a:t>
            </a:r>
            <a:r>
              <a:rPr lang="en-US" sz="1800" dirty="0" err="1" smtClean="0"/>
              <a:t>junto</a:t>
            </a:r>
            <a:r>
              <a:rPr lang="en-US" sz="1800" dirty="0" smtClean="0"/>
              <a:t> con los </a:t>
            </a:r>
            <a:r>
              <a:rPr lang="en-US" sz="1800" dirty="0" err="1" smtClean="0"/>
              <a:t>escenarios</a:t>
            </a:r>
            <a:r>
              <a:rPr lang="en-US" sz="1800" dirty="0" smtClean="0"/>
              <a:t> (</a:t>
            </a:r>
            <a:r>
              <a:rPr lang="en-US" sz="1800" dirty="0" err="1" smtClean="0"/>
              <a:t>que</a:t>
            </a:r>
            <a:r>
              <a:rPr lang="en-US" sz="1800" dirty="0" smtClean="0"/>
              <a:t> </a:t>
            </a:r>
            <a:r>
              <a:rPr lang="en-US" sz="1800" dirty="0" err="1" smtClean="0"/>
              <a:t>permitan</a:t>
            </a:r>
            <a:r>
              <a:rPr lang="en-US" sz="1800" dirty="0" smtClean="0"/>
              <a:t> </a:t>
            </a:r>
            <a:r>
              <a:rPr lang="en-US" sz="1800" dirty="0" err="1" smtClean="0"/>
              <a:t>evaluación</a:t>
            </a:r>
            <a:r>
              <a:rPr lang="en-US" sz="1800" dirty="0" smtClean="0"/>
              <a:t> de </a:t>
            </a:r>
            <a:r>
              <a:rPr lang="en-US" sz="1800" dirty="0" err="1" smtClean="0"/>
              <a:t>impacto</a:t>
            </a:r>
            <a:r>
              <a:rPr lang="en-US" sz="1800" dirty="0" smtClean="0"/>
              <a:t>)</a:t>
            </a:r>
          </a:p>
          <a:p>
            <a:pPr lvl="2">
              <a:lnSpc>
                <a:spcPct val="90000"/>
              </a:lnSpc>
              <a:buFont typeface="Wingdings" pitchFamily="2" charset="2"/>
              <a:buChar char="Ø"/>
            </a:pPr>
            <a:r>
              <a:rPr lang="en-US" sz="1800" dirty="0" err="1" smtClean="0"/>
              <a:t>Requieren</a:t>
            </a:r>
            <a:r>
              <a:rPr lang="en-US" sz="1800" dirty="0" smtClean="0"/>
              <a:t> </a:t>
            </a:r>
            <a:r>
              <a:rPr lang="en-US" sz="1800" dirty="0" err="1" smtClean="0"/>
              <a:t>supuestos</a:t>
            </a:r>
            <a:r>
              <a:rPr lang="en-US" sz="1800" dirty="0" smtClean="0"/>
              <a:t> </a:t>
            </a:r>
            <a:r>
              <a:rPr lang="en-US" sz="1800" dirty="0" err="1" smtClean="0"/>
              <a:t>claros</a:t>
            </a:r>
            <a:r>
              <a:rPr lang="en-US" sz="1800" dirty="0" smtClean="0"/>
              <a:t> del </a:t>
            </a:r>
            <a:r>
              <a:rPr lang="en-US" sz="1800" dirty="0" err="1" smtClean="0"/>
              <a:t>impacto</a:t>
            </a:r>
            <a:r>
              <a:rPr lang="en-US" sz="1800" dirty="0" smtClean="0"/>
              <a:t> y </a:t>
            </a:r>
            <a:r>
              <a:rPr lang="en-US" sz="1800" dirty="0" err="1" smtClean="0"/>
              <a:t>las</a:t>
            </a:r>
            <a:r>
              <a:rPr lang="en-US" sz="1800" dirty="0" smtClean="0"/>
              <a:t> </a:t>
            </a:r>
            <a:r>
              <a:rPr lang="en-US" sz="1800" dirty="0" err="1" smtClean="0"/>
              <a:t>correlaciones</a:t>
            </a:r>
            <a:endParaRPr lang="en-US" sz="1800" dirty="0" smtClean="0"/>
          </a:p>
          <a:p>
            <a:pPr lvl="1">
              <a:lnSpc>
                <a:spcPct val="90000"/>
              </a:lnSpc>
              <a:buFont typeface="Arial" pitchFamily="34" charset="0"/>
              <a:buChar char="•"/>
            </a:pPr>
            <a:r>
              <a:rPr lang="en-US" sz="1800" dirty="0" smtClean="0"/>
              <a:t>Los </a:t>
            </a:r>
            <a:r>
              <a:rPr lang="en-US" sz="1800" dirty="0" err="1" smtClean="0"/>
              <a:t>eventos</a:t>
            </a:r>
            <a:r>
              <a:rPr lang="en-US" sz="1800" dirty="0" smtClean="0"/>
              <a:t> </a:t>
            </a:r>
            <a:r>
              <a:rPr lang="en-US" sz="1800" dirty="0" err="1" smtClean="0"/>
              <a:t>extremos</a:t>
            </a:r>
            <a:r>
              <a:rPr lang="en-US" sz="1800" dirty="0" smtClean="0"/>
              <a:t> son </a:t>
            </a:r>
            <a:r>
              <a:rPr lang="en-US" sz="1800" dirty="0" err="1" smtClean="0"/>
              <a:t>vistos</a:t>
            </a:r>
            <a:r>
              <a:rPr lang="en-US" sz="1800" dirty="0" smtClean="0"/>
              <a:t> </a:t>
            </a:r>
            <a:r>
              <a:rPr lang="en-US" sz="1800" dirty="0" err="1" smtClean="0"/>
              <a:t>por</a:t>
            </a:r>
            <a:r>
              <a:rPr lang="en-US" sz="1800" dirty="0" smtClean="0"/>
              <a:t> la </a:t>
            </a:r>
            <a:r>
              <a:rPr lang="en-US" sz="1800" dirty="0" err="1" smtClean="0"/>
              <a:t>dirección</a:t>
            </a:r>
            <a:r>
              <a:rPr lang="en-US" sz="1800" dirty="0" smtClean="0"/>
              <a:t> </a:t>
            </a:r>
            <a:r>
              <a:rPr lang="en-US" sz="1800" dirty="0" err="1" smtClean="0"/>
              <a:t>como</a:t>
            </a:r>
            <a:r>
              <a:rPr lang="en-US" sz="1800" dirty="0" smtClean="0"/>
              <a:t> </a:t>
            </a:r>
            <a:r>
              <a:rPr lang="en-US" sz="1800" dirty="0" err="1" smtClean="0"/>
              <a:t>remotos</a:t>
            </a:r>
            <a:r>
              <a:rPr lang="en-US" sz="1800" dirty="0" smtClean="0"/>
              <a:t> e </a:t>
            </a:r>
            <a:r>
              <a:rPr lang="en-US" sz="1800" dirty="0" err="1" smtClean="0"/>
              <a:t>irrelevantes</a:t>
            </a:r>
            <a:endParaRPr lang="en-US" sz="1800" dirty="0" smtClean="0"/>
          </a:p>
          <a:p>
            <a:pPr lvl="2">
              <a:lnSpc>
                <a:spcPct val="90000"/>
              </a:lnSpc>
              <a:buFont typeface="Wingdings" pitchFamily="2" charset="2"/>
              <a:buChar char="Ø"/>
            </a:pPr>
            <a:r>
              <a:rPr lang="en-US" sz="1800" dirty="0" err="1" smtClean="0"/>
              <a:t>Tienen</a:t>
            </a:r>
            <a:r>
              <a:rPr lang="en-US" sz="1800" dirty="0" smtClean="0"/>
              <a:t> </a:t>
            </a:r>
            <a:r>
              <a:rPr lang="en-US" sz="1800" dirty="0" err="1" smtClean="0"/>
              <a:t>que</a:t>
            </a:r>
            <a:r>
              <a:rPr lang="en-US" sz="1800" dirty="0" smtClean="0"/>
              <a:t> </a:t>
            </a:r>
            <a:r>
              <a:rPr lang="en-US" sz="1800" dirty="0" err="1" smtClean="0"/>
              <a:t>ser</a:t>
            </a:r>
            <a:r>
              <a:rPr lang="en-US" sz="1800" dirty="0" smtClean="0"/>
              <a:t> </a:t>
            </a:r>
            <a:r>
              <a:rPr lang="en-US" sz="1800" dirty="0" err="1" smtClean="0"/>
              <a:t>respaldados</a:t>
            </a:r>
            <a:r>
              <a:rPr lang="en-US" sz="1800" dirty="0" smtClean="0"/>
              <a:t> </a:t>
            </a:r>
            <a:r>
              <a:rPr lang="en-US" sz="1800" dirty="0" err="1" smtClean="0"/>
              <a:t>por</a:t>
            </a:r>
            <a:r>
              <a:rPr lang="en-US" sz="1800" dirty="0" smtClean="0"/>
              <a:t> </a:t>
            </a:r>
            <a:r>
              <a:rPr lang="en-US" sz="1800" dirty="0" err="1" smtClean="0"/>
              <a:t>una</a:t>
            </a:r>
            <a:r>
              <a:rPr lang="en-US" sz="1800" dirty="0" smtClean="0"/>
              <a:t> </a:t>
            </a:r>
            <a:r>
              <a:rPr lang="en-US" sz="1800" dirty="0" err="1" smtClean="0"/>
              <a:t>narrativa</a:t>
            </a:r>
            <a:r>
              <a:rPr lang="en-US" sz="1800" dirty="0" smtClean="0"/>
              <a:t> </a:t>
            </a:r>
            <a:r>
              <a:rPr lang="en-US" sz="1800" dirty="0" err="1" smtClean="0"/>
              <a:t>accesible</a:t>
            </a:r>
            <a:r>
              <a:rPr lang="en-US" sz="1800" dirty="0" smtClean="0"/>
              <a:t>, </a:t>
            </a:r>
            <a:r>
              <a:rPr lang="en-US" sz="1800" dirty="0" err="1" smtClean="0"/>
              <a:t>explicando</a:t>
            </a:r>
            <a:r>
              <a:rPr lang="en-US" sz="1800" dirty="0" smtClean="0"/>
              <a:t> los </a:t>
            </a:r>
            <a:r>
              <a:rPr lang="en-US" sz="1800" dirty="0" err="1" smtClean="0"/>
              <a:t>eventos</a:t>
            </a:r>
            <a:r>
              <a:rPr lang="en-US" sz="1800" dirty="0" smtClean="0"/>
              <a:t> </a:t>
            </a:r>
            <a:r>
              <a:rPr lang="en-US" sz="1800" dirty="0" err="1" smtClean="0"/>
              <a:t>capturados</a:t>
            </a:r>
            <a:r>
              <a:rPr lang="en-US" sz="1800" dirty="0" smtClean="0"/>
              <a:t> </a:t>
            </a:r>
            <a:r>
              <a:rPr lang="en-US" sz="1800" dirty="0" err="1" smtClean="0"/>
              <a:t>por</a:t>
            </a:r>
            <a:r>
              <a:rPr lang="en-US" sz="1800" dirty="0" smtClean="0"/>
              <a:t> los </a:t>
            </a:r>
            <a:r>
              <a:rPr lang="en-US" sz="1800" dirty="0" err="1" smtClean="0"/>
              <a:t>escenarios</a:t>
            </a:r>
            <a:r>
              <a:rPr lang="en-US" sz="1800" dirty="0" smtClean="0"/>
              <a:t>.</a:t>
            </a:r>
          </a:p>
          <a:p>
            <a:pPr lvl="1">
              <a:lnSpc>
                <a:spcPct val="90000"/>
              </a:lnSpc>
              <a:buFont typeface="Arial" pitchFamily="34" charset="0"/>
              <a:buChar char="•"/>
            </a:pPr>
            <a:endParaRPr lang="en-US" sz="1800" dirty="0" smtClean="0"/>
          </a:p>
          <a:p>
            <a:pPr lvl="1">
              <a:lnSpc>
                <a:spcPct val="90000"/>
              </a:lnSpc>
              <a:buFont typeface="Arial" pitchFamily="34" charset="0"/>
              <a:buChar char="•"/>
            </a:pPr>
            <a:endParaRPr lang="en-US" sz="1800" dirty="0"/>
          </a:p>
        </p:txBody>
      </p:sp>
    </p:spTree>
    <p:extLst>
      <p:ext uri="{BB962C8B-B14F-4D97-AF65-F5344CB8AC3E}">
        <p14:creationId xmlns:p14="http://schemas.microsoft.com/office/powerpoint/2010/main" val="4294020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8E9F59B9-8094-4618-B073-21DD649DF751}" type="slidenum">
              <a:rPr lang="en-GB" smtClean="0"/>
              <a:pPr/>
              <a:t>42</a:t>
            </a:fld>
            <a:endParaRPr lang="en-GB" dirty="0"/>
          </a:p>
        </p:txBody>
      </p:sp>
      <p:sp>
        <p:nvSpPr>
          <p:cNvPr id="3" name="Titel 2"/>
          <p:cNvSpPr>
            <a:spLocks noGrp="1"/>
          </p:cNvSpPr>
          <p:nvPr>
            <p:ph type="title"/>
          </p:nvPr>
        </p:nvSpPr>
        <p:spPr/>
        <p:txBody>
          <a:bodyPr/>
          <a:lstStyle/>
          <a:p>
            <a:r>
              <a:rPr lang="de-CH" dirty="0" err="1" smtClean="0"/>
              <a:t>Análisis</a:t>
            </a:r>
            <a:r>
              <a:rPr lang="de-CH" dirty="0" smtClean="0"/>
              <a:t> de </a:t>
            </a:r>
            <a:r>
              <a:rPr lang="de-CH" dirty="0" err="1" smtClean="0"/>
              <a:t>escenarios</a:t>
            </a:r>
            <a:r>
              <a:rPr lang="de-CH" dirty="0" smtClean="0"/>
              <a:t/>
            </a:r>
            <a:br>
              <a:rPr lang="de-CH" dirty="0" smtClean="0"/>
            </a:br>
            <a:r>
              <a:rPr lang="de-CH" sz="2000" dirty="0" err="1" smtClean="0">
                <a:solidFill>
                  <a:schemeClr val="accent1"/>
                </a:solidFill>
              </a:rPr>
              <a:t>Estrategia</a:t>
            </a:r>
            <a:r>
              <a:rPr lang="de-CH" sz="2000" dirty="0" smtClean="0">
                <a:solidFill>
                  <a:schemeClr val="accent1"/>
                </a:solidFill>
              </a:rPr>
              <a:t> </a:t>
            </a:r>
            <a:r>
              <a:rPr lang="de-CH" sz="2000" dirty="0" err="1" smtClean="0">
                <a:solidFill>
                  <a:schemeClr val="accent1"/>
                </a:solidFill>
              </a:rPr>
              <a:t>estructurada</a:t>
            </a:r>
            <a:endParaRPr lang="en-US" sz="2000" dirty="0">
              <a:solidFill>
                <a:schemeClr val="accent1"/>
              </a:solidFill>
            </a:endParaRPr>
          </a:p>
        </p:txBody>
      </p:sp>
      <p:graphicFrame>
        <p:nvGraphicFramePr>
          <p:cNvPr id="4" name="Diagramm 3"/>
          <p:cNvGraphicFramePr/>
          <p:nvPr>
            <p:extLst>
              <p:ext uri="{D42A27DB-BD31-4B8C-83A1-F6EECF244321}">
                <p14:modId xmlns:p14="http://schemas.microsoft.com/office/powerpoint/2010/main" val="3057351437"/>
              </p:ext>
            </p:extLst>
          </p:nvPr>
        </p:nvGraphicFramePr>
        <p:xfrm>
          <a:off x="755576" y="1556792"/>
          <a:ext cx="30963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3995936" y="1916832"/>
            <a:ext cx="4608512" cy="461665"/>
          </a:xfrm>
          <a:prstGeom prst="rect">
            <a:avLst/>
          </a:prstGeom>
          <a:noFill/>
        </p:spPr>
        <p:txBody>
          <a:bodyPr wrap="square" rtlCol="0">
            <a:spAutoFit/>
          </a:bodyPr>
          <a:lstStyle/>
          <a:p>
            <a:r>
              <a:rPr lang="de-CH" sz="1200" dirty="0" err="1" smtClean="0">
                <a:latin typeface="SwissReSans" pitchFamily="34" charset="0"/>
              </a:rPr>
              <a:t>Crear</a:t>
            </a:r>
            <a:r>
              <a:rPr lang="de-CH" sz="1200" dirty="0" smtClean="0">
                <a:latin typeface="SwissReSans" pitchFamily="34" charset="0"/>
              </a:rPr>
              <a:t> </a:t>
            </a:r>
            <a:r>
              <a:rPr lang="de-CH" sz="1200" dirty="0" err="1" smtClean="0">
                <a:latin typeface="SwissReSans" pitchFamily="34" charset="0"/>
              </a:rPr>
              <a:t>grupo</a:t>
            </a:r>
            <a:r>
              <a:rPr lang="de-CH" sz="1200" dirty="0" smtClean="0">
                <a:latin typeface="SwissReSans" pitchFamily="34" charset="0"/>
              </a:rPr>
              <a:t> </a:t>
            </a:r>
            <a:r>
              <a:rPr lang="de-CH" sz="1200" dirty="0" err="1" smtClean="0">
                <a:latin typeface="SwissReSans" pitchFamily="34" charset="0"/>
              </a:rPr>
              <a:t>diversa</a:t>
            </a:r>
            <a:r>
              <a:rPr lang="de-CH" sz="1200" dirty="0" smtClean="0">
                <a:latin typeface="SwissReSans" pitchFamily="34" charset="0"/>
              </a:rPr>
              <a:t>, </a:t>
            </a:r>
            <a:r>
              <a:rPr lang="de-CH" sz="1200" dirty="0" err="1" smtClean="0">
                <a:latin typeface="SwissReSans" pitchFamily="34" charset="0"/>
              </a:rPr>
              <a:t>proveer</a:t>
            </a:r>
            <a:r>
              <a:rPr lang="de-CH" sz="1200" dirty="0" smtClean="0">
                <a:latin typeface="SwissReSans" pitchFamily="34" charset="0"/>
              </a:rPr>
              <a:t> </a:t>
            </a:r>
            <a:r>
              <a:rPr lang="de-CH" sz="1200" dirty="0" err="1" smtClean="0">
                <a:latin typeface="SwissReSans" pitchFamily="34" charset="0"/>
              </a:rPr>
              <a:t>información</a:t>
            </a:r>
            <a:r>
              <a:rPr lang="de-CH" sz="1200" dirty="0" smtClean="0">
                <a:latin typeface="SwissReSans" pitchFamily="34" charset="0"/>
              </a:rPr>
              <a:t> de </a:t>
            </a:r>
            <a:r>
              <a:rPr lang="de-CH" sz="1200" dirty="0" err="1" smtClean="0">
                <a:latin typeface="SwissReSans" pitchFamily="34" charset="0"/>
              </a:rPr>
              <a:t>exposición</a:t>
            </a:r>
            <a:r>
              <a:rPr lang="de-CH" sz="1200" dirty="0" smtClean="0">
                <a:latin typeface="SwissReSans" pitchFamily="34" charset="0"/>
              </a:rPr>
              <a:t> e </a:t>
            </a:r>
            <a:r>
              <a:rPr lang="de-CH" sz="1200" dirty="0" err="1" smtClean="0">
                <a:latin typeface="SwissReSans" pitchFamily="34" charset="0"/>
              </a:rPr>
              <a:t>identificar</a:t>
            </a:r>
            <a:r>
              <a:rPr lang="de-CH" sz="1200" dirty="0" smtClean="0">
                <a:latin typeface="SwissReSans" pitchFamily="34" charset="0"/>
              </a:rPr>
              <a:t> </a:t>
            </a:r>
            <a:r>
              <a:rPr lang="de-CH" sz="1200" dirty="0" err="1" smtClean="0">
                <a:latin typeface="SwissReSans" pitchFamily="34" charset="0"/>
              </a:rPr>
              <a:t>factores</a:t>
            </a:r>
            <a:r>
              <a:rPr lang="de-CH" sz="1200" dirty="0" smtClean="0">
                <a:latin typeface="SwissReSans" pitchFamily="34" charset="0"/>
              </a:rPr>
              <a:t> de </a:t>
            </a:r>
            <a:r>
              <a:rPr lang="de-CH" sz="1200" dirty="0" err="1" smtClean="0">
                <a:latin typeface="SwissReSans" pitchFamily="34" charset="0"/>
              </a:rPr>
              <a:t>riesgo</a:t>
            </a:r>
            <a:r>
              <a:rPr lang="de-CH" sz="1200" dirty="0" smtClean="0">
                <a:latin typeface="SwissReSans" pitchFamily="34" charset="0"/>
              </a:rPr>
              <a:t>, "</a:t>
            </a:r>
            <a:r>
              <a:rPr lang="de-CH" sz="1200" dirty="0" err="1" smtClean="0">
                <a:latin typeface="SwissReSans" pitchFamily="34" charset="0"/>
              </a:rPr>
              <a:t>brainstorm</a:t>
            </a:r>
            <a:r>
              <a:rPr lang="de-CH" sz="1200" dirty="0" smtClean="0">
                <a:latin typeface="SwissReSans" pitchFamily="34" charset="0"/>
              </a:rPr>
              <a:t>".</a:t>
            </a:r>
            <a:endParaRPr lang="en-US" sz="1200" dirty="0" err="1" smtClean="0">
              <a:latin typeface="SwissReSans" pitchFamily="34" charset="0"/>
            </a:endParaRPr>
          </a:p>
        </p:txBody>
      </p:sp>
      <p:sp>
        <p:nvSpPr>
          <p:cNvPr id="6" name="Textfeld 5"/>
          <p:cNvSpPr txBox="1"/>
          <p:nvPr/>
        </p:nvSpPr>
        <p:spPr>
          <a:xfrm>
            <a:off x="3995936" y="2636912"/>
            <a:ext cx="4608512" cy="461665"/>
          </a:xfrm>
          <a:prstGeom prst="rect">
            <a:avLst/>
          </a:prstGeom>
          <a:noFill/>
        </p:spPr>
        <p:txBody>
          <a:bodyPr wrap="square" rtlCol="0">
            <a:spAutoFit/>
          </a:bodyPr>
          <a:lstStyle/>
          <a:p>
            <a:r>
              <a:rPr lang="de-CH" sz="1200" dirty="0" err="1" smtClean="0">
                <a:latin typeface="SwissReSans" pitchFamily="34" charset="0"/>
              </a:rPr>
              <a:t>Formulación</a:t>
            </a:r>
            <a:r>
              <a:rPr lang="de-CH" sz="1200" dirty="0" smtClean="0">
                <a:latin typeface="SwissReSans" pitchFamily="34" charset="0"/>
              </a:rPr>
              <a:t> </a:t>
            </a:r>
            <a:r>
              <a:rPr lang="de-CH" sz="1200" dirty="0" err="1" smtClean="0">
                <a:latin typeface="SwissReSans" pitchFamily="34" charset="0"/>
              </a:rPr>
              <a:t>cualitativa</a:t>
            </a:r>
            <a:r>
              <a:rPr lang="de-CH" sz="1200" dirty="0" smtClean="0">
                <a:latin typeface="SwissReSans" pitchFamily="34" charset="0"/>
              </a:rPr>
              <a:t>: </a:t>
            </a:r>
            <a:r>
              <a:rPr lang="de-CH" sz="1200" dirty="0" err="1" smtClean="0">
                <a:latin typeface="SwissReSans" pitchFamily="34" charset="0"/>
              </a:rPr>
              <a:t>Narrativa</a:t>
            </a:r>
            <a:r>
              <a:rPr lang="de-CH" sz="1200" dirty="0" smtClean="0">
                <a:latin typeface="SwissReSans" pitchFamily="34" charset="0"/>
              </a:rPr>
              <a:t> del </a:t>
            </a:r>
            <a:r>
              <a:rPr lang="de-CH" sz="1200" dirty="0" err="1" smtClean="0">
                <a:latin typeface="SwissReSans" pitchFamily="34" charset="0"/>
              </a:rPr>
              <a:t>evento</a:t>
            </a:r>
            <a:r>
              <a:rPr lang="de-CH" sz="1200" dirty="0" smtClean="0">
                <a:latin typeface="SwissReSans" pitchFamily="34" charset="0"/>
              </a:rPr>
              <a:t>. </a:t>
            </a:r>
          </a:p>
          <a:p>
            <a:r>
              <a:rPr lang="de-CH" sz="1200" dirty="0" err="1" smtClean="0">
                <a:latin typeface="SwissReSans" pitchFamily="34" charset="0"/>
              </a:rPr>
              <a:t>Formulación</a:t>
            </a:r>
            <a:r>
              <a:rPr lang="de-CH" sz="1200" dirty="0" smtClean="0">
                <a:latin typeface="SwissReSans" pitchFamily="34" charset="0"/>
              </a:rPr>
              <a:t> </a:t>
            </a:r>
            <a:r>
              <a:rPr lang="de-CH" sz="1200" dirty="0" err="1" smtClean="0">
                <a:latin typeface="SwissReSans" pitchFamily="34" charset="0"/>
              </a:rPr>
              <a:t>cuantitativa</a:t>
            </a:r>
            <a:r>
              <a:rPr lang="de-CH" sz="1200" dirty="0" smtClean="0">
                <a:latin typeface="SwissReSans" pitchFamily="34" charset="0"/>
              </a:rPr>
              <a:t>: </a:t>
            </a:r>
            <a:r>
              <a:rPr lang="de-CH" sz="1200" dirty="0" err="1" smtClean="0">
                <a:latin typeface="SwissReSans" pitchFamily="34" charset="0"/>
              </a:rPr>
              <a:t>Definir</a:t>
            </a:r>
            <a:r>
              <a:rPr lang="de-CH" sz="1200" dirty="0" smtClean="0">
                <a:latin typeface="SwissReSans" pitchFamily="34" charset="0"/>
              </a:rPr>
              <a:t> </a:t>
            </a:r>
            <a:r>
              <a:rPr lang="de-CH" sz="1200" dirty="0" err="1" smtClean="0">
                <a:latin typeface="SwissReSans" pitchFamily="34" charset="0"/>
              </a:rPr>
              <a:t>valores</a:t>
            </a:r>
            <a:r>
              <a:rPr lang="de-CH" sz="1200" dirty="0" smtClean="0">
                <a:latin typeface="SwissReSans" pitchFamily="34" charset="0"/>
              </a:rPr>
              <a:t> </a:t>
            </a:r>
            <a:r>
              <a:rPr lang="de-CH" sz="1200" dirty="0" err="1" smtClean="0">
                <a:latin typeface="SwissReSans" pitchFamily="34" charset="0"/>
              </a:rPr>
              <a:t>para</a:t>
            </a:r>
            <a:r>
              <a:rPr lang="de-CH" sz="1200" dirty="0" smtClean="0">
                <a:latin typeface="SwissReSans" pitchFamily="34" charset="0"/>
              </a:rPr>
              <a:t> </a:t>
            </a:r>
            <a:r>
              <a:rPr lang="de-CH" sz="1200" dirty="0" err="1" smtClean="0">
                <a:latin typeface="SwissReSans" pitchFamily="34" charset="0"/>
              </a:rPr>
              <a:t>factores</a:t>
            </a:r>
            <a:r>
              <a:rPr lang="de-CH" sz="1200" dirty="0" smtClean="0">
                <a:latin typeface="SwissReSans" pitchFamily="34" charset="0"/>
              </a:rPr>
              <a:t> de </a:t>
            </a:r>
            <a:r>
              <a:rPr lang="de-CH" sz="1200" dirty="0" err="1" smtClean="0">
                <a:latin typeface="SwissReSans" pitchFamily="34" charset="0"/>
              </a:rPr>
              <a:t>riesgo</a:t>
            </a:r>
            <a:r>
              <a:rPr lang="de-CH" sz="1200" dirty="0" smtClean="0">
                <a:latin typeface="SwissReSans" pitchFamily="34" charset="0"/>
              </a:rPr>
              <a:t>.</a:t>
            </a:r>
            <a:endParaRPr lang="en-US" sz="1200" dirty="0" err="1" smtClean="0">
              <a:latin typeface="SwissReSans" pitchFamily="34" charset="0"/>
            </a:endParaRPr>
          </a:p>
        </p:txBody>
      </p:sp>
      <p:sp>
        <p:nvSpPr>
          <p:cNvPr id="7" name="Textfeld 6"/>
          <p:cNvSpPr txBox="1"/>
          <p:nvPr/>
        </p:nvSpPr>
        <p:spPr>
          <a:xfrm>
            <a:off x="3995936" y="3364215"/>
            <a:ext cx="4608512" cy="461665"/>
          </a:xfrm>
          <a:prstGeom prst="rect">
            <a:avLst/>
          </a:prstGeom>
          <a:noFill/>
        </p:spPr>
        <p:txBody>
          <a:bodyPr wrap="square" rtlCol="0">
            <a:spAutoFit/>
          </a:bodyPr>
          <a:lstStyle/>
          <a:p>
            <a:r>
              <a:rPr lang="de-CH" sz="1200" dirty="0" err="1" smtClean="0">
                <a:latin typeface="SwissReSans" pitchFamily="34" charset="0"/>
              </a:rPr>
              <a:t>Interrogar</a:t>
            </a:r>
            <a:r>
              <a:rPr lang="de-CH" sz="1200" dirty="0" smtClean="0">
                <a:latin typeface="SwissReSans" pitchFamily="34" charset="0"/>
              </a:rPr>
              <a:t> a la </a:t>
            </a:r>
            <a:r>
              <a:rPr lang="de-CH" sz="1200" dirty="0" err="1" smtClean="0">
                <a:latin typeface="SwissReSans" pitchFamily="34" charset="0"/>
              </a:rPr>
              <a:t>dirección</a:t>
            </a:r>
            <a:r>
              <a:rPr lang="de-CH" sz="1200" dirty="0" smtClean="0">
                <a:latin typeface="SwissReSans" pitchFamily="34" charset="0"/>
              </a:rPr>
              <a:t> y </a:t>
            </a:r>
            <a:r>
              <a:rPr lang="de-CH" sz="1200" dirty="0" err="1" smtClean="0">
                <a:latin typeface="SwissReSans" pitchFamily="34" charset="0"/>
              </a:rPr>
              <a:t>explorar</a:t>
            </a:r>
            <a:r>
              <a:rPr lang="de-CH" sz="1200" dirty="0" smtClean="0">
                <a:latin typeface="SwissReSans" pitchFamily="34" charset="0"/>
              </a:rPr>
              <a:t> </a:t>
            </a:r>
            <a:r>
              <a:rPr lang="de-CH" sz="1200" dirty="0" err="1" smtClean="0">
                <a:latin typeface="SwissReSans" pitchFamily="34" charset="0"/>
              </a:rPr>
              <a:t>acciones</a:t>
            </a:r>
            <a:r>
              <a:rPr lang="de-CH" sz="1200" dirty="0" smtClean="0">
                <a:latin typeface="SwissReSans" pitchFamily="34" charset="0"/>
              </a:rPr>
              <a:t> en </a:t>
            </a:r>
            <a:r>
              <a:rPr lang="de-CH" sz="1200" dirty="0" err="1" smtClean="0">
                <a:latin typeface="SwissReSans" pitchFamily="34" charset="0"/>
              </a:rPr>
              <a:t>caso</a:t>
            </a:r>
            <a:r>
              <a:rPr lang="de-CH" sz="1200" dirty="0" smtClean="0">
                <a:latin typeface="SwissReSans" pitchFamily="34" charset="0"/>
              </a:rPr>
              <a:t> de </a:t>
            </a:r>
            <a:r>
              <a:rPr lang="de-CH" sz="1200" dirty="0" err="1" smtClean="0">
                <a:latin typeface="SwissReSans" pitchFamily="34" charset="0"/>
              </a:rPr>
              <a:t>ocurrencia</a:t>
            </a:r>
            <a:r>
              <a:rPr lang="de-CH" sz="1200" dirty="0" smtClean="0">
                <a:latin typeface="SwissReSans" pitchFamily="34" charset="0"/>
              </a:rPr>
              <a:t> de </a:t>
            </a:r>
            <a:r>
              <a:rPr lang="de-CH" sz="1200" dirty="0" err="1" smtClean="0">
                <a:latin typeface="SwissReSans" pitchFamily="34" charset="0"/>
              </a:rPr>
              <a:t>evento</a:t>
            </a:r>
            <a:r>
              <a:rPr lang="de-CH" sz="1200" dirty="0" smtClean="0">
                <a:latin typeface="SwissReSans" pitchFamily="34" charset="0"/>
              </a:rPr>
              <a:t>.</a:t>
            </a:r>
            <a:endParaRPr lang="en-US" sz="1200" dirty="0" err="1" smtClean="0">
              <a:latin typeface="SwissReSans" pitchFamily="34" charset="0"/>
            </a:endParaRPr>
          </a:p>
        </p:txBody>
      </p:sp>
      <p:sp>
        <p:nvSpPr>
          <p:cNvPr id="8" name="Textfeld 7"/>
          <p:cNvSpPr txBox="1"/>
          <p:nvPr/>
        </p:nvSpPr>
        <p:spPr>
          <a:xfrm>
            <a:off x="3995936" y="4047455"/>
            <a:ext cx="4608512" cy="461665"/>
          </a:xfrm>
          <a:prstGeom prst="rect">
            <a:avLst/>
          </a:prstGeom>
          <a:noFill/>
        </p:spPr>
        <p:txBody>
          <a:bodyPr wrap="square" rtlCol="0">
            <a:spAutoFit/>
          </a:bodyPr>
          <a:lstStyle/>
          <a:p>
            <a:r>
              <a:rPr lang="de-CH" sz="1200" dirty="0" err="1" smtClean="0">
                <a:latin typeface="SwissReSans" pitchFamily="34" charset="0"/>
              </a:rPr>
              <a:t>Evaluación</a:t>
            </a:r>
            <a:r>
              <a:rPr lang="de-CH" sz="1200" dirty="0" smtClean="0">
                <a:latin typeface="SwissReSans" pitchFamily="34" charset="0"/>
              </a:rPr>
              <a:t> del </a:t>
            </a:r>
            <a:r>
              <a:rPr lang="de-CH" sz="1200" dirty="0" err="1" smtClean="0">
                <a:latin typeface="SwissReSans" pitchFamily="34" charset="0"/>
              </a:rPr>
              <a:t>portafolio</a:t>
            </a:r>
            <a:r>
              <a:rPr lang="de-CH" sz="1200" dirty="0" smtClean="0">
                <a:latin typeface="SwissReSans" pitchFamily="34" charset="0"/>
              </a:rPr>
              <a:t> y </a:t>
            </a:r>
            <a:r>
              <a:rPr lang="de-CH" sz="1200" dirty="0" err="1" smtClean="0">
                <a:latin typeface="SwissReSans" pitchFamily="34" charset="0"/>
              </a:rPr>
              <a:t>todas</a:t>
            </a:r>
            <a:r>
              <a:rPr lang="de-CH" sz="1200" dirty="0" smtClean="0">
                <a:latin typeface="SwissReSans" pitchFamily="34" charset="0"/>
              </a:rPr>
              <a:t> las </a:t>
            </a:r>
            <a:r>
              <a:rPr lang="de-CH" sz="1200" dirty="0" err="1" smtClean="0">
                <a:latin typeface="SwissReSans" pitchFamily="34" charset="0"/>
              </a:rPr>
              <a:t>partes</a:t>
            </a:r>
            <a:r>
              <a:rPr lang="de-CH" sz="1200" dirty="0" smtClean="0">
                <a:latin typeface="SwissReSans" pitchFamily="34" charset="0"/>
              </a:rPr>
              <a:t> </a:t>
            </a:r>
            <a:r>
              <a:rPr lang="de-CH" sz="1200" dirty="0" err="1" smtClean="0">
                <a:latin typeface="SwissReSans" pitchFamily="34" charset="0"/>
              </a:rPr>
              <a:t>afectadas</a:t>
            </a:r>
            <a:r>
              <a:rPr lang="de-CH" sz="1200" dirty="0" smtClean="0">
                <a:latin typeface="SwissReSans" pitchFamily="34" charset="0"/>
              </a:rPr>
              <a:t> de la </a:t>
            </a:r>
            <a:r>
              <a:rPr lang="de-CH" sz="1200" dirty="0" err="1" smtClean="0">
                <a:latin typeface="SwissReSans" pitchFamily="34" charset="0"/>
              </a:rPr>
              <a:t>empresa</a:t>
            </a:r>
            <a:r>
              <a:rPr lang="de-CH" sz="1200" dirty="0" smtClean="0">
                <a:latin typeface="SwissReSans" pitchFamily="34" charset="0"/>
              </a:rPr>
              <a:t>, </a:t>
            </a:r>
            <a:r>
              <a:rPr lang="de-CH" sz="1200" dirty="0" err="1" smtClean="0">
                <a:latin typeface="SwissReSans" pitchFamily="34" charset="0"/>
              </a:rPr>
              <a:t>con</a:t>
            </a:r>
            <a:r>
              <a:rPr lang="de-CH" sz="1200" dirty="0" smtClean="0">
                <a:latin typeface="SwissReSans" pitchFamily="34" charset="0"/>
              </a:rPr>
              <a:t> y sin </a:t>
            </a:r>
            <a:r>
              <a:rPr lang="de-CH" sz="1200" dirty="0" err="1" smtClean="0">
                <a:latin typeface="SwissReSans" pitchFamily="34" charset="0"/>
              </a:rPr>
              <a:t>acciones</a:t>
            </a:r>
            <a:r>
              <a:rPr lang="de-CH" sz="1200" dirty="0" smtClean="0">
                <a:latin typeface="SwissReSans" pitchFamily="34" charset="0"/>
              </a:rPr>
              <a:t> de </a:t>
            </a:r>
            <a:r>
              <a:rPr lang="de-CH" sz="1200" dirty="0" err="1" smtClean="0">
                <a:latin typeface="SwissReSans" pitchFamily="34" charset="0"/>
              </a:rPr>
              <a:t>gerencia</a:t>
            </a:r>
            <a:r>
              <a:rPr lang="de-CH" sz="1200" dirty="0" smtClean="0">
                <a:latin typeface="SwissReSans" pitchFamily="34" charset="0"/>
              </a:rPr>
              <a:t>.</a:t>
            </a:r>
            <a:endParaRPr lang="en-US" sz="1200" dirty="0" err="1" smtClean="0">
              <a:latin typeface="SwissReSans" pitchFamily="34" charset="0"/>
            </a:endParaRPr>
          </a:p>
        </p:txBody>
      </p:sp>
      <p:sp>
        <p:nvSpPr>
          <p:cNvPr id="9" name="Textfeld 8"/>
          <p:cNvSpPr txBox="1"/>
          <p:nvPr/>
        </p:nvSpPr>
        <p:spPr>
          <a:xfrm>
            <a:off x="3995936" y="4797152"/>
            <a:ext cx="4608512" cy="461665"/>
          </a:xfrm>
          <a:prstGeom prst="rect">
            <a:avLst/>
          </a:prstGeom>
          <a:noFill/>
        </p:spPr>
        <p:txBody>
          <a:bodyPr wrap="square" rtlCol="0">
            <a:spAutoFit/>
          </a:bodyPr>
          <a:lstStyle/>
          <a:p>
            <a:r>
              <a:rPr lang="de-CH" sz="1200" dirty="0" err="1" smtClean="0">
                <a:latin typeface="SwissReSans" pitchFamily="34" charset="0"/>
              </a:rPr>
              <a:t>Definir</a:t>
            </a:r>
            <a:r>
              <a:rPr lang="de-CH" sz="1200" dirty="0" smtClean="0">
                <a:latin typeface="SwissReSans" pitchFamily="34" charset="0"/>
              </a:rPr>
              <a:t> </a:t>
            </a:r>
            <a:r>
              <a:rPr lang="de-CH" sz="1200" dirty="0" err="1" smtClean="0">
                <a:latin typeface="SwissReSans" pitchFamily="34" charset="0"/>
              </a:rPr>
              <a:t>límites</a:t>
            </a:r>
            <a:r>
              <a:rPr lang="de-CH" sz="1200" dirty="0" smtClean="0">
                <a:latin typeface="SwissReSans" pitchFamily="34" charset="0"/>
              </a:rPr>
              <a:t> de </a:t>
            </a:r>
            <a:r>
              <a:rPr lang="de-CH" sz="1200" dirty="0" err="1" smtClean="0">
                <a:latin typeface="SwissReSans" pitchFamily="34" charset="0"/>
              </a:rPr>
              <a:t>riesgo</a:t>
            </a:r>
            <a:r>
              <a:rPr lang="de-CH" sz="1200" dirty="0" smtClean="0">
                <a:latin typeface="SwissReSans" pitchFamily="34" charset="0"/>
              </a:rPr>
              <a:t>, </a:t>
            </a:r>
            <a:r>
              <a:rPr lang="de-CH" sz="1200" dirty="0" err="1" smtClean="0">
                <a:latin typeface="SwissReSans" pitchFamily="34" charset="0"/>
              </a:rPr>
              <a:t>formular</a:t>
            </a:r>
            <a:r>
              <a:rPr lang="de-CH" sz="1200" dirty="0" smtClean="0">
                <a:latin typeface="SwissReSans" pitchFamily="34" charset="0"/>
              </a:rPr>
              <a:t> </a:t>
            </a:r>
            <a:r>
              <a:rPr lang="de-CH" sz="1200" dirty="0" err="1" smtClean="0">
                <a:latin typeface="SwissReSans" pitchFamily="34" charset="0"/>
              </a:rPr>
              <a:t>medidas</a:t>
            </a:r>
            <a:r>
              <a:rPr lang="de-CH" sz="1200" dirty="0" smtClean="0">
                <a:latin typeface="SwissReSans" pitchFamily="34" charset="0"/>
              </a:rPr>
              <a:t> de </a:t>
            </a:r>
            <a:r>
              <a:rPr lang="de-CH" sz="1200" dirty="0" err="1" smtClean="0">
                <a:latin typeface="SwissReSans" pitchFamily="34" charset="0"/>
              </a:rPr>
              <a:t>mitigación</a:t>
            </a:r>
            <a:r>
              <a:rPr lang="de-CH" sz="1200" dirty="0" smtClean="0">
                <a:latin typeface="SwissReSans" pitchFamily="34" charset="0"/>
              </a:rPr>
              <a:t> de </a:t>
            </a:r>
            <a:r>
              <a:rPr lang="de-CH" sz="1200" dirty="0" err="1" smtClean="0">
                <a:latin typeface="SwissReSans" pitchFamily="34" charset="0"/>
              </a:rPr>
              <a:t>riesgo</a:t>
            </a:r>
            <a:r>
              <a:rPr lang="de-CH" sz="1200" dirty="0" smtClean="0">
                <a:latin typeface="SwissReSans" pitchFamily="34" charset="0"/>
              </a:rPr>
              <a:t>, e.g. </a:t>
            </a:r>
            <a:r>
              <a:rPr lang="de-CH" sz="1200" dirty="0" err="1" smtClean="0">
                <a:latin typeface="SwissReSans" pitchFamily="34" charset="0"/>
              </a:rPr>
              <a:t>reaseguro</a:t>
            </a:r>
            <a:r>
              <a:rPr lang="de-CH" sz="1200" dirty="0" smtClean="0">
                <a:latin typeface="SwissReSans" pitchFamily="34" charset="0"/>
              </a:rPr>
              <a:t>, </a:t>
            </a:r>
            <a:r>
              <a:rPr lang="de-CH" sz="1200" dirty="0" err="1" smtClean="0">
                <a:latin typeface="SwissReSans" pitchFamily="34" charset="0"/>
              </a:rPr>
              <a:t>desinversión</a:t>
            </a:r>
            <a:r>
              <a:rPr lang="de-CH" sz="1200" dirty="0" smtClean="0">
                <a:latin typeface="SwissReSans" pitchFamily="34" charset="0"/>
              </a:rPr>
              <a:t>, </a:t>
            </a:r>
            <a:r>
              <a:rPr lang="de-CH" sz="1200" dirty="0" err="1" smtClean="0">
                <a:latin typeface="SwissReSans" pitchFamily="34" charset="0"/>
              </a:rPr>
              <a:t>adaptación</a:t>
            </a:r>
            <a:r>
              <a:rPr lang="de-CH" sz="1200" dirty="0" smtClean="0">
                <a:latin typeface="SwissReSans" pitchFamily="34" charset="0"/>
              </a:rPr>
              <a:t> de </a:t>
            </a:r>
            <a:r>
              <a:rPr lang="de-CH" sz="1200" dirty="0" err="1" smtClean="0">
                <a:latin typeface="SwissReSans" pitchFamily="34" charset="0"/>
              </a:rPr>
              <a:t>productos</a:t>
            </a:r>
            <a:r>
              <a:rPr lang="de-CH" sz="1200" dirty="0" smtClean="0">
                <a:latin typeface="SwissReSans" pitchFamily="34" charset="0"/>
              </a:rPr>
              <a:t>.</a:t>
            </a:r>
            <a:endParaRPr lang="en-US" sz="1200" dirty="0" err="1" smtClean="0">
              <a:latin typeface="SwissReSans" pitchFamily="34" charset="0"/>
            </a:endParaRPr>
          </a:p>
        </p:txBody>
      </p:sp>
    </p:spTree>
    <p:extLst>
      <p:ext uri="{BB962C8B-B14F-4D97-AF65-F5344CB8AC3E}">
        <p14:creationId xmlns:p14="http://schemas.microsoft.com/office/powerpoint/2010/main" val="2942453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8E9F59B9-8094-4618-B073-21DD649DF751}" type="slidenum">
              <a:rPr lang="en-GB" smtClean="0"/>
              <a:pPr/>
              <a:t>43</a:t>
            </a:fld>
            <a:endParaRPr lang="en-GB" dirty="0"/>
          </a:p>
        </p:txBody>
      </p:sp>
      <p:sp>
        <p:nvSpPr>
          <p:cNvPr id="4" name="Titel 3"/>
          <p:cNvSpPr>
            <a:spLocks noGrp="1"/>
          </p:cNvSpPr>
          <p:nvPr>
            <p:ph type="title"/>
          </p:nvPr>
        </p:nvSpPr>
        <p:spPr/>
        <p:txBody>
          <a:bodyPr/>
          <a:lstStyle/>
          <a:p>
            <a:r>
              <a:rPr lang="de-CH" dirty="0" err="1" smtClean="0"/>
              <a:t>Análisis</a:t>
            </a:r>
            <a:r>
              <a:rPr lang="de-CH" dirty="0" smtClean="0"/>
              <a:t> de </a:t>
            </a:r>
            <a:r>
              <a:rPr lang="de-CH" dirty="0" err="1" smtClean="0"/>
              <a:t>escenarios</a:t>
            </a:r>
            <a:r>
              <a:rPr lang="de-CH" dirty="0" smtClean="0"/>
              <a:t/>
            </a:r>
            <a:br>
              <a:rPr lang="de-CH" dirty="0" smtClean="0"/>
            </a:br>
            <a:r>
              <a:rPr lang="de-CH" sz="2000" dirty="0" err="1" smtClean="0">
                <a:solidFill>
                  <a:schemeClr val="accent1"/>
                </a:solidFill>
              </a:rPr>
              <a:t>Usar</a:t>
            </a:r>
            <a:r>
              <a:rPr lang="de-CH" sz="2000" dirty="0" smtClean="0">
                <a:solidFill>
                  <a:schemeClr val="accent1"/>
                </a:solidFill>
              </a:rPr>
              <a:t> </a:t>
            </a:r>
            <a:r>
              <a:rPr lang="de-CH" sz="2000" dirty="0" err="1" smtClean="0">
                <a:solidFill>
                  <a:schemeClr val="accent1"/>
                </a:solidFill>
              </a:rPr>
              <a:t>escenarios</a:t>
            </a:r>
            <a:r>
              <a:rPr lang="de-CH" sz="2000" dirty="0" smtClean="0">
                <a:solidFill>
                  <a:schemeClr val="accent1"/>
                </a:solidFill>
              </a:rPr>
              <a:t> </a:t>
            </a:r>
            <a:r>
              <a:rPr lang="de-CH" sz="2000" dirty="0" err="1" smtClean="0">
                <a:solidFill>
                  <a:schemeClr val="accent1"/>
                </a:solidFill>
              </a:rPr>
              <a:t>para</a:t>
            </a:r>
            <a:r>
              <a:rPr lang="de-CH" sz="2000" dirty="0" smtClean="0">
                <a:solidFill>
                  <a:schemeClr val="accent1"/>
                </a:solidFill>
              </a:rPr>
              <a:t> </a:t>
            </a:r>
            <a:r>
              <a:rPr lang="de-CH" sz="2000" dirty="0" err="1" smtClean="0">
                <a:solidFill>
                  <a:schemeClr val="accent1"/>
                </a:solidFill>
              </a:rPr>
              <a:t>planeación</a:t>
            </a:r>
            <a:endParaRPr lang="en-US" sz="2000" dirty="0">
              <a:solidFill>
                <a:schemeClr val="accent1"/>
              </a:solidFill>
            </a:endParaRPr>
          </a:p>
        </p:txBody>
      </p:sp>
      <p:sp>
        <p:nvSpPr>
          <p:cNvPr id="5" name="Content Placeholder 3"/>
          <p:cNvSpPr txBox="1">
            <a:spLocks/>
          </p:cNvSpPr>
          <p:nvPr/>
        </p:nvSpPr>
        <p:spPr bwMode="auto">
          <a:xfrm>
            <a:off x="255495" y="4005064"/>
            <a:ext cx="8673352" cy="17281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ts val="1000"/>
              </a:spcBef>
              <a:spcAft>
                <a:spcPct val="0"/>
              </a:spcAft>
              <a:buClrTx/>
              <a:buSzTx/>
              <a:buFont typeface="Arial" pitchFamily="34" charset="0"/>
              <a:buChar char="•"/>
              <a:tabLst/>
              <a:defRPr/>
            </a:pPr>
            <a:r>
              <a:rPr kumimoji="0" lang="en-US" sz="1400" b="1" i="0" u="none" strike="noStrike" kern="1200" cap="none" spc="0" normalizeH="0" baseline="0" noProof="0" dirty="0" err="1" smtClean="0">
                <a:ln>
                  <a:noFill/>
                </a:ln>
                <a:solidFill>
                  <a:schemeClr val="tx2"/>
                </a:solidFill>
                <a:effectLst/>
                <a:uLnTx/>
                <a:uFillTx/>
                <a:latin typeface="+mn-lt"/>
                <a:ea typeface="+mj-ea"/>
                <a:cs typeface="+mj-cs"/>
              </a:rPr>
              <a:t>Medidas</a:t>
            </a:r>
            <a:r>
              <a:rPr kumimoji="0" lang="en-US" sz="1400" b="1"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1" i="0" u="none" strike="noStrike" kern="1200" cap="none" spc="0" normalizeH="0" baseline="0" noProof="0" dirty="0" err="1" smtClean="0">
                <a:ln>
                  <a:noFill/>
                </a:ln>
                <a:solidFill>
                  <a:schemeClr val="tx2"/>
                </a:solidFill>
                <a:effectLst/>
                <a:uLnTx/>
                <a:uFillTx/>
                <a:latin typeface="+mn-lt"/>
                <a:ea typeface="+mj-ea"/>
                <a:cs typeface="+mj-cs"/>
              </a:rPr>
              <a:t>estratégicas</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Medidas</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de largo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plazo</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que</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requieren</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preparación</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extensiva</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a:t>
            </a:r>
            <a:r>
              <a:rPr kumimoji="0" lang="en-US" sz="1400" b="0" i="0" u="none" strike="noStrike" kern="1200" cap="none" spc="0" normalizeH="0" noProof="0" dirty="0" smtClean="0">
                <a:ln>
                  <a:noFill/>
                </a:ln>
                <a:solidFill>
                  <a:schemeClr val="tx2"/>
                </a:solidFill>
                <a:effectLst/>
                <a:uLnTx/>
                <a:uFillTx/>
                <a:latin typeface="+mn-lt"/>
                <a:ea typeface="+mj-ea"/>
                <a:cs typeface="+mj-cs"/>
              </a:rPr>
              <a:t> e.g. ALM, </a:t>
            </a:r>
            <a:r>
              <a:rPr kumimoji="0" lang="en-US" sz="1400" b="0" i="0" u="none" strike="noStrike" kern="1200" cap="none" spc="0" normalizeH="0" noProof="0" dirty="0" err="1" smtClean="0">
                <a:ln>
                  <a:noFill/>
                </a:ln>
                <a:solidFill>
                  <a:schemeClr val="tx2"/>
                </a:solidFill>
                <a:effectLst/>
                <a:uLnTx/>
                <a:uFillTx/>
                <a:latin typeface="+mn-lt"/>
                <a:ea typeface="+mj-ea"/>
                <a:cs typeface="+mj-cs"/>
              </a:rPr>
              <a:t>cambios</a:t>
            </a:r>
            <a:r>
              <a:rPr kumimoji="0" lang="en-US" sz="1400" b="0" i="0" u="none" strike="noStrike" kern="1200" cap="none" spc="0" normalizeH="0" noProof="0" dirty="0" smtClean="0">
                <a:ln>
                  <a:noFill/>
                </a:ln>
                <a:solidFill>
                  <a:schemeClr val="tx2"/>
                </a:solidFill>
                <a:effectLst/>
                <a:uLnTx/>
                <a:uFillTx/>
                <a:latin typeface="+mn-lt"/>
                <a:ea typeface="+mj-ea"/>
                <a:cs typeface="+mj-cs"/>
              </a:rPr>
              <a:t> en la </a:t>
            </a:r>
            <a:r>
              <a:rPr kumimoji="0" lang="en-US" sz="1400" b="0" i="0" u="none" strike="noStrike" kern="1200" cap="none" spc="0" normalizeH="0" noProof="0" dirty="0" err="1" smtClean="0">
                <a:ln>
                  <a:noFill/>
                </a:ln>
                <a:solidFill>
                  <a:schemeClr val="tx2"/>
                </a:solidFill>
                <a:effectLst/>
                <a:uLnTx/>
                <a:uFillTx/>
                <a:latin typeface="+mn-lt"/>
                <a:ea typeface="+mj-ea"/>
                <a:cs typeface="+mj-cs"/>
              </a:rPr>
              <a:t>composición</a:t>
            </a:r>
            <a:r>
              <a:rPr kumimoji="0" lang="en-US" sz="1400" b="0" i="0" u="none" strike="noStrike" kern="1200" cap="none" spc="0" normalizeH="0" noProof="0" dirty="0" smtClean="0">
                <a:ln>
                  <a:noFill/>
                </a:ln>
                <a:solidFill>
                  <a:schemeClr val="tx2"/>
                </a:solidFill>
                <a:effectLst/>
                <a:uLnTx/>
                <a:uFillTx/>
                <a:latin typeface="+mn-lt"/>
                <a:ea typeface="+mj-ea"/>
                <a:cs typeface="+mj-cs"/>
              </a:rPr>
              <a:t> del </a:t>
            </a:r>
            <a:r>
              <a:rPr kumimoji="0" lang="en-US" sz="1400" b="0" i="0" u="none" strike="noStrike" kern="1200" cap="none" spc="0" normalizeH="0" noProof="0" dirty="0" err="1" smtClean="0">
                <a:ln>
                  <a:noFill/>
                </a:ln>
                <a:solidFill>
                  <a:schemeClr val="tx2"/>
                </a:solidFill>
                <a:effectLst/>
                <a:uLnTx/>
                <a:uFillTx/>
                <a:latin typeface="+mn-lt"/>
                <a:ea typeface="+mj-ea"/>
                <a:cs typeface="+mj-cs"/>
              </a:rPr>
              <a:t>negocio</a:t>
            </a:r>
            <a:r>
              <a:rPr kumimoji="0" lang="en-US" sz="1400" b="0" i="0" u="none" strike="noStrike" kern="1200" cap="none" spc="0" normalizeH="0" noProof="0" dirty="0" smtClean="0">
                <a:ln>
                  <a:noFill/>
                </a:ln>
                <a:solidFill>
                  <a:schemeClr val="tx2"/>
                </a:solidFill>
                <a:effectLst/>
                <a:uLnTx/>
                <a:uFillTx/>
                <a:latin typeface="+mn-lt"/>
                <a:ea typeface="+mj-ea"/>
                <a:cs typeface="+mj-cs"/>
              </a:rPr>
              <a:t>. Se </a:t>
            </a:r>
            <a:r>
              <a:rPr kumimoji="0" lang="en-US" sz="1400" b="0" i="0" u="none" strike="noStrike" kern="1200" cap="none" spc="0" normalizeH="0" noProof="0" dirty="0" err="1" smtClean="0">
                <a:ln>
                  <a:noFill/>
                </a:ln>
                <a:solidFill>
                  <a:schemeClr val="tx2"/>
                </a:solidFill>
                <a:effectLst/>
                <a:uLnTx/>
                <a:uFillTx/>
                <a:latin typeface="+mn-lt"/>
                <a:ea typeface="+mj-ea"/>
                <a:cs typeface="+mj-cs"/>
              </a:rPr>
              <a:t>implementan</a:t>
            </a:r>
            <a:r>
              <a:rPr kumimoji="0" lang="en-US" sz="1400" b="0" i="0" u="none" strike="noStrike" kern="1200" cap="none" spc="0" normalizeH="0" noProof="0" dirty="0" smtClean="0">
                <a:ln>
                  <a:noFill/>
                </a:ln>
                <a:solidFill>
                  <a:schemeClr val="tx2"/>
                </a:solidFill>
                <a:effectLst/>
                <a:uLnTx/>
                <a:uFillTx/>
                <a:latin typeface="+mn-lt"/>
                <a:ea typeface="+mj-ea"/>
                <a:cs typeface="+mj-cs"/>
              </a:rPr>
              <a:t> sin la </a:t>
            </a:r>
            <a:r>
              <a:rPr kumimoji="0" lang="en-US" sz="1400" b="0" i="0" u="none" strike="noStrike" kern="1200" cap="none" spc="0" normalizeH="0" noProof="0" dirty="0" err="1" smtClean="0">
                <a:ln>
                  <a:noFill/>
                </a:ln>
                <a:solidFill>
                  <a:schemeClr val="tx2"/>
                </a:solidFill>
                <a:effectLst/>
                <a:uLnTx/>
                <a:uFillTx/>
                <a:latin typeface="+mn-lt"/>
                <a:ea typeface="+mj-ea"/>
                <a:cs typeface="+mj-cs"/>
              </a:rPr>
              <a:t>existencia</a:t>
            </a:r>
            <a:r>
              <a:rPr kumimoji="0" lang="en-US" sz="1400" b="0" i="0" u="none" strike="noStrike" kern="1200" cap="none" spc="0" normalizeH="0" noProof="0" dirty="0" smtClean="0">
                <a:ln>
                  <a:noFill/>
                </a:ln>
                <a:solidFill>
                  <a:schemeClr val="tx2"/>
                </a:solidFill>
                <a:effectLst/>
                <a:uLnTx/>
                <a:uFillTx/>
                <a:latin typeface="+mn-lt"/>
                <a:ea typeface="+mj-ea"/>
                <a:cs typeface="+mj-cs"/>
              </a:rPr>
              <a:t> de </a:t>
            </a:r>
            <a:r>
              <a:rPr kumimoji="0" lang="en-US" sz="1400" b="0" i="0" u="none" strike="noStrike" kern="1200" cap="none" spc="0" normalizeH="0" noProof="0" dirty="0" err="1" smtClean="0">
                <a:ln>
                  <a:noFill/>
                </a:ln>
                <a:solidFill>
                  <a:schemeClr val="tx2"/>
                </a:solidFill>
                <a:effectLst/>
                <a:uLnTx/>
                <a:uFillTx/>
                <a:latin typeface="+mn-lt"/>
                <a:ea typeface="+mj-ea"/>
                <a:cs typeface="+mj-cs"/>
              </a:rPr>
              <a:t>eventos</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externos</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inmediatos</a:t>
            </a:r>
            <a:r>
              <a:rPr kumimoji="0" lang="en-US" sz="1400" b="0" i="0" u="none" strike="noStrike" kern="1200" cap="none" spc="0" normalizeH="0" noProof="0" dirty="0" smtClean="0">
                <a:ln>
                  <a:noFill/>
                </a:ln>
                <a:solidFill>
                  <a:schemeClr val="tx2"/>
                </a:solidFill>
                <a:effectLst/>
                <a:uLnTx/>
                <a:uFillTx/>
                <a:latin typeface="+mn-lt"/>
                <a:ea typeface="+mj-ea"/>
                <a:cs typeface="+mj-cs"/>
              </a:rPr>
              <a:t>.</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p>
          <a:p>
            <a:pPr marL="342900" marR="0" lvl="0" indent="-342900" algn="l" defTabSz="914400" rtl="0" eaLnBrk="0" fontAlgn="base" latinLnBrk="0" hangingPunct="0">
              <a:lnSpc>
                <a:spcPct val="100000"/>
              </a:lnSpc>
              <a:spcBef>
                <a:spcPts val="1000"/>
              </a:spcBef>
              <a:spcAft>
                <a:spcPct val="0"/>
              </a:spcAft>
              <a:buClrTx/>
              <a:buSzTx/>
              <a:buFont typeface="Arial" pitchFamily="34" charset="0"/>
              <a:buChar char="•"/>
              <a:tabLst/>
              <a:defRPr/>
            </a:pPr>
            <a:r>
              <a:rPr kumimoji="0" lang="en-US" sz="1400" b="1" i="0" u="none" strike="noStrike" kern="1200" cap="none" spc="0" normalizeH="0" baseline="0" noProof="0" dirty="0" err="1" smtClean="0">
                <a:ln>
                  <a:noFill/>
                </a:ln>
                <a:solidFill>
                  <a:schemeClr val="tx2"/>
                </a:solidFill>
                <a:effectLst/>
                <a:uLnTx/>
                <a:uFillTx/>
                <a:latin typeface="+mn-lt"/>
                <a:ea typeface="+mj-ea"/>
                <a:cs typeface="+mj-cs"/>
              </a:rPr>
              <a:t>Medidas</a:t>
            </a:r>
            <a:r>
              <a:rPr kumimoji="0" lang="en-US" sz="1400" b="1"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1" i="0" u="none" strike="noStrike" kern="1200" cap="none" spc="0" normalizeH="0" baseline="0" noProof="0" dirty="0" err="1" smtClean="0">
                <a:ln>
                  <a:noFill/>
                </a:ln>
                <a:solidFill>
                  <a:schemeClr val="tx2"/>
                </a:solidFill>
                <a:effectLst/>
                <a:uLnTx/>
                <a:uFillTx/>
                <a:latin typeface="+mn-lt"/>
                <a:ea typeface="+mj-ea"/>
                <a:cs typeface="+mj-cs"/>
              </a:rPr>
              <a:t>tácticas</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Medidas</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basadas</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en un plan,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pero</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implementadas</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rápidamente</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si</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es</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requerido</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Reaseguro</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interno</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y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externo</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reducción</a:t>
            </a:r>
            <a:r>
              <a:rPr kumimoji="0" lang="en-US" sz="1400" b="0" i="0" u="none" strike="noStrike" kern="1200" cap="none" spc="0" normalizeH="0" noProof="0" dirty="0" smtClean="0">
                <a:ln>
                  <a:noFill/>
                </a:ln>
                <a:solidFill>
                  <a:schemeClr val="tx2"/>
                </a:solidFill>
                <a:effectLst/>
                <a:uLnTx/>
                <a:uFillTx/>
                <a:latin typeface="+mn-lt"/>
                <a:ea typeface="+mj-ea"/>
                <a:cs typeface="+mj-cs"/>
              </a:rPr>
              <a:t> de </a:t>
            </a:r>
            <a:r>
              <a:rPr kumimoji="0" lang="en-US" sz="1400" b="0" i="0" u="none" strike="noStrike" kern="1200" cap="none" spc="0" normalizeH="0" noProof="0" dirty="0" err="1" smtClean="0">
                <a:ln>
                  <a:noFill/>
                </a:ln>
                <a:solidFill>
                  <a:schemeClr val="tx2"/>
                </a:solidFill>
                <a:effectLst/>
                <a:uLnTx/>
                <a:uFillTx/>
                <a:latin typeface="+mn-lt"/>
                <a:ea typeface="+mj-ea"/>
                <a:cs typeface="+mj-cs"/>
              </a:rPr>
              <a:t>riesgos</a:t>
            </a:r>
            <a:r>
              <a:rPr kumimoji="0" lang="en-US" sz="1400" b="0" i="0" u="none" strike="noStrike" kern="1200" cap="none" spc="0" normalizeH="0" noProof="0" dirty="0" smtClean="0">
                <a:ln>
                  <a:noFill/>
                </a:ln>
                <a:solidFill>
                  <a:schemeClr val="tx2"/>
                </a:solidFill>
                <a:effectLst/>
                <a:uLnTx/>
                <a:uFillTx/>
                <a:latin typeface="+mn-lt"/>
                <a:ea typeface="+mj-ea"/>
                <a:cs typeface="+mj-cs"/>
              </a:rPr>
              <a:t>, etc., </a:t>
            </a:r>
            <a:r>
              <a:rPr kumimoji="0" lang="en-US" sz="1400" b="0" i="0" u="none" strike="noStrike" kern="1200" cap="none" spc="0" normalizeH="0" noProof="0" dirty="0" err="1" smtClean="0">
                <a:ln>
                  <a:noFill/>
                </a:ln>
                <a:solidFill>
                  <a:schemeClr val="tx2"/>
                </a:solidFill>
                <a:effectLst/>
                <a:uLnTx/>
                <a:uFillTx/>
                <a:latin typeface="+mn-lt"/>
                <a:ea typeface="+mj-ea"/>
                <a:cs typeface="+mj-cs"/>
              </a:rPr>
              <a:t>así</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como</a:t>
            </a:r>
            <a:r>
              <a:rPr kumimoji="0" lang="en-US" sz="1400" b="0" i="0" u="none" strike="noStrike" kern="1200" cap="none" spc="0" normalizeH="0" noProof="0" dirty="0" smtClean="0">
                <a:ln>
                  <a:noFill/>
                </a:ln>
                <a:solidFill>
                  <a:schemeClr val="tx2"/>
                </a:solidFill>
                <a:effectLst/>
                <a:uLnTx/>
                <a:uFillTx/>
                <a:latin typeface="+mn-lt"/>
                <a:ea typeface="+mj-ea"/>
                <a:cs typeface="+mj-cs"/>
              </a:rPr>
              <a:t> M&amp;A </a:t>
            </a:r>
            <a:r>
              <a:rPr kumimoji="0" lang="en-US" sz="1400" b="0" i="0" u="none" strike="noStrike" kern="1200" cap="none" spc="0" normalizeH="0" noProof="0" dirty="0" err="1" smtClean="0">
                <a:ln>
                  <a:noFill/>
                </a:ln>
                <a:solidFill>
                  <a:schemeClr val="tx2"/>
                </a:solidFill>
                <a:effectLst/>
                <a:uLnTx/>
                <a:uFillTx/>
                <a:latin typeface="+mn-lt"/>
                <a:ea typeface="+mj-ea"/>
                <a:cs typeface="+mj-cs"/>
              </a:rPr>
              <a:t>oportunístico</a:t>
            </a:r>
            <a:r>
              <a:rPr kumimoji="0" lang="en-US" sz="1400" b="0" i="0" u="none" strike="noStrike" kern="1200" cap="none" spc="0" normalizeH="0" noProof="0" dirty="0" smtClean="0">
                <a:ln>
                  <a:noFill/>
                </a:ln>
                <a:solidFill>
                  <a:schemeClr val="tx2"/>
                </a:solidFill>
                <a:effectLst/>
                <a:uLnTx/>
                <a:uFillTx/>
                <a:latin typeface="+mn-lt"/>
                <a:ea typeface="+mj-ea"/>
                <a:cs typeface="+mj-cs"/>
              </a:rPr>
              <a:t>.</a:t>
            </a:r>
            <a:endParaRPr kumimoji="0" lang="en-US" sz="1400" b="0" i="0" u="none" strike="noStrike" kern="1200" cap="none" spc="0" normalizeH="0" baseline="0" noProof="0" dirty="0" smtClean="0">
              <a:ln>
                <a:noFill/>
              </a:ln>
              <a:solidFill>
                <a:schemeClr val="tx2"/>
              </a:solidFill>
              <a:effectLst/>
              <a:uLnTx/>
              <a:uFillTx/>
              <a:latin typeface="+mn-lt"/>
              <a:ea typeface="+mj-ea"/>
              <a:cs typeface="+mj-cs"/>
            </a:endParaRPr>
          </a:p>
          <a:p>
            <a:pPr marL="342900" marR="0" lvl="0" indent="-342900" algn="l" defTabSz="914400" rtl="0" eaLnBrk="0" fontAlgn="base" latinLnBrk="0" hangingPunct="0">
              <a:lnSpc>
                <a:spcPct val="100000"/>
              </a:lnSpc>
              <a:spcBef>
                <a:spcPts val="1000"/>
              </a:spcBef>
              <a:spcAft>
                <a:spcPct val="0"/>
              </a:spcAft>
              <a:buClrTx/>
              <a:buSzTx/>
              <a:buFont typeface="Arial" pitchFamily="34" charset="0"/>
              <a:buChar char="•"/>
              <a:tabLst/>
              <a:defRPr/>
            </a:pPr>
            <a:r>
              <a:rPr kumimoji="0" lang="en-US" sz="1400" b="1" i="0" u="none" strike="noStrike" kern="1200" cap="none" spc="0" normalizeH="0" baseline="0" noProof="0" dirty="0" err="1" smtClean="0">
                <a:ln>
                  <a:noFill/>
                </a:ln>
                <a:solidFill>
                  <a:schemeClr val="tx2"/>
                </a:solidFill>
                <a:effectLst/>
                <a:uLnTx/>
                <a:uFillTx/>
                <a:latin typeface="+mn-lt"/>
                <a:ea typeface="+mj-ea"/>
                <a:cs typeface="+mj-cs"/>
              </a:rPr>
              <a:t>Medidas</a:t>
            </a:r>
            <a:r>
              <a:rPr kumimoji="0" lang="en-US" sz="1400" b="1" i="0" u="none" strike="noStrike" kern="1200" cap="none" spc="0" normalizeH="0" baseline="0" noProof="0" dirty="0" smtClean="0">
                <a:ln>
                  <a:noFill/>
                </a:ln>
                <a:solidFill>
                  <a:schemeClr val="tx2"/>
                </a:solidFill>
                <a:effectLst/>
                <a:uLnTx/>
                <a:uFillTx/>
                <a:latin typeface="+mn-lt"/>
                <a:ea typeface="+mj-ea"/>
                <a:cs typeface="+mj-cs"/>
              </a:rPr>
              <a:t> de </a:t>
            </a:r>
            <a:r>
              <a:rPr kumimoji="0" lang="en-US" sz="1400" b="1" i="0" u="none" strike="noStrike" kern="1200" cap="none" spc="0" normalizeH="0" baseline="0" noProof="0" dirty="0" err="1" smtClean="0">
                <a:ln>
                  <a:noFill/>
                </a:ln>
                <a:solidFill>
                  <a:schemeClr val="tx2"/>
                </a:solidFill>
                <a:effectLst/>
                <a:uLnTx/>
                <a:uFillTx/>
                <a:latin typeface="+mn-lt"/>
                <a:ea typeface="+mj-ea"/>
                <a:cs typeface="+mj-cs"/>
              </a:rPr>
              <a:t>emergencia</a:t>
            </a:r>
            <a:r>
              <a:rPr kumimoji="0" lang="en-US" sz="1400" b="0" i="0" u="none" strike="noStrike" kern="1200" cap="none" spc="0" normalizeH="0" baseline="0" noProof="0" dirty="0" smtClean="0">
                <a:ln>
                  <a:noFill/>
                </a:ln>
                <a:solidFill>
                  <a:schemeClr val="tx2"/>
                </a:solidFill>
                <a:effectLst/>
                <a:uLnTx/>
                <a:uFillTx/>
                <a:latin typeface="+mn-lt"/>
                <a:ea typeface="+mj-ea"/>
                <a:cs typeface="+mj-cs"/>
              </a:rPr>
              <a:t>: </a:t>
            </a:r>
            <a:r>
              <a:rPr kumimoji="0" lang="en-US" sz="1400" b="0" i="0" u="none" strike="noStrike" kern="1200" cap="none" spc="0" normalizeH="0" baseline="0" noProof="0" dirty="0" err="1" smtClean="0">
                <a:ln>
                  <a:noFill/>
                </a:ln>
                <a:solidFill>
                  <a:schemeClr val="tx2"/>
                </a:solidFill>
                <a:effectLst/>
                <a:uLnTx/>
                <a:uFillTx/>
                <a:latin typeface="+mn-lt"/>
                <a:ea typeface="+mj-ea"/>
                <a:cs typeface="+mj-cs"/>
              </a:rPr>
              <a:t>Medidas</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que</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pueden</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ser</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tomadas</a:t>
            </a:r>
            <a:r>
              <a:rPr kumimoji="0" lang="en-US" sz="1400" b="0" i="0" u="none" strike="noStrike" kern="1200" cap="none" spc="0" normalizeH="0" noProof="0" dirty="0" smtClean="0">
                <a:ln>
                  <a:noFill/>
                </a:ln>
                <a:solidFill>
                  <a:schemeClr val="tx2"/>
                </a:solidFill>
                <a:effectLst/>
                <a:uLnTx/>
                <a:uFillTx/>
                <a:latin typeface="+mn-lt"/>
                <a:ea typeface="+mj-ea"/>
                <a:cs typeface="+mj-cs"/>
              </a:rPr>
              <a:t> con </a:t>
            </a:r>
            <a:r>
              <a:rPr kumimoji="0" lang="en-US" sz="1400" b="0" i="0" u="none" strike="noStrike" kern="1200" cap="none" spc="0" normalizeH="0" noProof="0" dirty="0" err="1" smtClean="0">
                <a:ln>
                  <a:noFill/>
                </a:ln>
                <a:solidFill>
                  <a:schemeClr val="tx2"/>
                </a:solidFill>
                <a:effectLst/>
                <a:uLnTx/>
                <a:uFillTx/>
                <a:latin typeface="+mn-lt"/>
                <a:ea typeface="+mj-ea"/>
                <a:cs typeface="+mj-cs"/>
              </a:rPr>
              <a:t>poca</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anticipación</a:t>
            </a:r>
            <a:r>
              <a:rPr kumimoji="0" lang="en-US" sz="1400" b="0" i="0" u="none" strike="noStrike" kern="1200" cap="none" spc="0" normalizeH="0" noProof="0" dirty="0" smtClean="0">
                <a:ln>
                  <a:noFill/>
                </a:ln>
                <a:solidFill>
                  <a:schemeClr val="tx2"/>
                </a:solidFill>
                <a:effectLst/>
                <a:uLnTx/>
                <a:uFillTx/>
                <a:latin typeface="+mn-lt"/>
                <a:ea typeface="+mj-ea"/>
                <a:cs typeface="+mj-cs"/>
              </a:rPr>
              <a:t> y </a:t>
            </a:r>
            <a:r>
              <a:rPr kumimoji="0" lang="en-US" sz="1400" b="0" i="0" u="none" strike="noStrike" kern="1200" cap="none" spc="0" normalizeH="0" noProof="0" dirty="0" err="1" smtClean="0">
                <a:ln>
                  <a:noFill/>
                </a:ln>
                <a:solidFill>
                  <a:schemeClr val="tx2"/>
                </a:solidFill>
                <a:effectLst/>
                <a:uLnTx/>
                <a:uFillTx/>
                <a:latin typeface="+mn-lt"/>
                <a:ea typeface="+mj-ea"/>
                <a:cs typeface="+mj-cs"/>
              </a:rPr>
              <a:t>que</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suelen</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ser</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costosas</a:t>
            </a:r>
            <a:r>
              <a:rPr kumimoji="0" lang="en-US" sz="1400" b="0" i="0" u="none" strike="noStrike" kern="1200" cap="none" spc="0" normalizeH="0" noProof="0" dirty="0" smtClean="0">
                <a:ln>
                  <a:noFill/>
                </a:ln>
                <a:solidFill>
                  <a:schemeClr val="tx2"/>
                </a:solidFill>
                <a:effectLst/>
                <a:uLnTx/>
                <a:uFillTx/>
                <a:latin typeface="+mn-lt"/>
                <a:ea typeface="+mj-ea"/>
                <a:cs typeface="+mj-cs"/>
              </a:rPr>
              <a:t> y </a:t>
            </a:r>
            <a:r>
              <a:rPr kumimoji="0" lang="en-US" sz="1400" b="0" i="0" u="none" strike="noStrike" kern="1200" cap="none" spc="0" normalizeH="0" noProof="0" dirty="0" err="1" smtClean="0">
                <a:ln>
                  <a:noFill/>
                </a:ln>
                <a:solidFill>
                  <a:schemeClr val="tx2"/>
                </a:solidFill>
                <a:effectLst/>
                <a:uLnTx/>
                <a:uFillTx/>
                <a:latin typeface="+mn-lt"/>
                <a:ea typeface="+mj-ea"/>
                <a:cs typeface="+mj-cs"/>
              </a:rPr>
              <a:t>limitan</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las</a:t>
            </a:r>
            <a:r>
              <a:rPr kumimoji="0" lang="en-US" sz="1400" b="0" i="0" u="none" strike="noStrike" kern="1200" cap="none" spc="0" normalizeH="0" noProof="0" dirty="0" smtClean="0">
                <a:ln>
                  <a:noFill/>
                </a:ln>
                <a:solidFill>
                  <a:schemeClr val="tx2"/>
                </a:solidFill>
                <a:effectLst/>
                <a:uLnTx/>
                <a:uFillTx/>
                <a:latin typeface="+mn-lt"/>
                <a:ea typeface="+mj-ea"/>
                <a:cs typeface="+mj-cs"/>
              </a:rPr>
              <a:t> </a:t>
            </a:r>
            <a:r>
              <a:rPr kumimoji="0" lang="en-US" sz="1400" b="0" i="0" u="none" strike="noStrike" kern="1200" cap="none" spc="0" normalizeH="0" noProof="0" dirty="0" err="1" smtClean="0">
                <a:ln>
                  <a:noFill/>
                </a:ln>
                <a:solidFill>
                  <a:schemeClr val="tx2"/>
                </a:solidFill>
                <a:effectLst/>
                <a:uLnTx/>
                <a:uFillTx/>
                <a:latin typeface="+mn-lt"/>
                <a:ea typeface="+mj-ea"/>
                <a:cs typeface="+mj-cs"/>
              </a:rPr>
              <a:t>opciones</a:t>
            </a:r>
            <a:r>
              <a:rPr kumimoji="0" lang="en-US" sz="1400" b="0" i="0" u="none" strike="noStrike" kern="1200" cap="none" spc="0" normalizeH="0" noProof="0" dirty="0" smtClean="0">
                <a:ln>
                  <a:noFill/>
                </a:ln>
                <a:solidFill>
                  <a:schemeClr val="tx2"/>
                </a:solidFill>
                <a:effectLst/>
                <a:uLnTx/>
                <a:uFillTx/>
                <a:latin typeface="+mn-lt"/>
                <a:ea typeface="+mj-ea"/>
                <a:cs typeface="+mj-cs"/>
              </a:rPr>
              <a:t> de la </a:t>
            </a:r>
            <a:r>
              <a:rPr kumimoji="0" lang="en-US" sz="1400" b="0" i="0" u="none" strike="noStrike" kern="1200" cap="none" spc="0" normalizeH="0" noProof="0" dirty="0" err="1" smtClean="0">
                <a:ln>
                  <a:noFill/>
                </a:ln>
                <a:solidFill>
                  <a:schemeClr val="tx2"/>
                </a:solidFill>
                <a:effectLst/>
                <a:uLnTx/>
                <a:uFillTx/>
                <a:latin typeface="+mn-lt"/>
                <a:ea typeface="+mj-ea"/>
                <a:cs typeface="+mj-cs"/>
              </a:rPr>
              <a:t>gerencia</a:t>
            </a:r>
            <a:r>
              <a:rPr kumimoji="0" lang="en-US" sz="1400" b="0" i="0" u="none" strike="noStrike" kern="1200" cap="none" spc="0" normalizeH="0" noProof="0" dirty="0" smtClean="0">
                <a:ln>
                  <a:noFill/>
                </a:ln>
                <a:solidFill>
                  <a:schemeClr val="tx2"/>
                </a:solidFill>
                <a:effectLst/>
                <a:uLnTx/>
                <a:uFillTx/>
                <a:latin typeface="+mn-lt"/>
                <a:ea typeface="+mj-ea"/>
                <a:cs typeface="+mj-cs"/>
              </a:rPr>
              <a:t>, e.g. </a:t>
            </a:r>
            <a:r>
              <a:rPr kumimoji="0" lang="en-US" sz="1400" b="0" i="0" u="none" strike="noStrike" kern="1200" cap="none" spc="0" normalizeH="0" noProof="0" dirty="0" err="1" smtClean="0">
                <a:ln>
                  <a:noFill/>
                </a:ln>
                <a:solidFill>
                  <a:schemeClr val="tx2"/>
                </a:solidFill>
                <a:effectLst/>
                <a:uLnTx/>
                <a:uFillTx/>
                <a:latin typeface="+mn-lt"/>
                <a:ea typeface="+mj-ea"/>
                <a:cs typeface="+mj-cs"/>
              </a:rPr>
              <a:t>cambios</a:t>
            </a:r>
            <a:r>
              <a:rPr kumimoji="0" lang="en-US" sz="1400" b="0" i="0" u="none" strike="noStrike" kern="1200" cap="none" spc="0" normalizeH="0" noProof="0" dirty="0" smtClean="0">
                <a:ln>
                  <a:noFill/>
                </a:ln>
                <a:solidFill>
                  <a:schemeClr val="tx2"/>
                </a:solidFill>
                <a:effectLst/>
                <a:uLnTx/>
                <a:uFillTx/>
                <a:latin typeface="+mn-lt"/>
                <a:ea typeface="+mj-ea"/>
                <a:cs typeface="+mj-cs"/>
              </a:rPr>
              <a:t> en </a:t>
            </a:r>
            <a:r>
              <a:rPr kumimoji="0" lang="en-US" sz="1400" b="0" i="0" u="none" strike="noStrike" kern="1200" cap="none" spc="0" normalizeH="0" noProof="0" dirty="0" err="1" smtClean="0">
                <a:ln>
                  <a:noFill/>
                </a:ln>
                <a:solidFill>
                  <a:schemeClr val="tx2"/>
                </a:solidFill>
                <a:effectLst/>
                <a:uLnTx/>
                <a:uFillTx/>
                <a:latin typeface="+mn-lt"/>
                <a:ea typeface="+mj-ea"/>
                <a:cs typeface="+mj-cs"/>
              </a:rPr>
              <a:t>contratos</a:t>
            </a:r>
            <a:r>
              <a:rPr lang="en-US" sz="1400" dirty="0">
                <a:solidFill>
                  <a:schemeClr val="tx2"/>
                </a:solidFill>
                <a:ea typeface="+mj-ea"/>
                <a:cs typeface="+mj-cs"/>
              </a:rPr>
              <a:t>.</a:t>
            </a:r>
            <a:endParaRPr kumimoji="0" lang="en-US" sz="1400" b="0" i="0" u="none" strike="noStrike" kern="1200" cap="none" spc="0" normalizeH="0" baseline="0" noProof="0" dirty="0">
              <a:ln>
                <a:noFill/>
              </a:ln>
              <a:solidFill>
                <a:schemeClr val="tx2"/>
              </a:solidFill>
              <a:effectLst/>
              <a:uLnTx/>
              <a:uFillTx/>
              <a:latin typeface="+mn-lt"/>
              <a:ea typeface="+mj-ea"/>
              <a:cs typeface="+mj-cs"/>
            </a:endParaRPr>
          </a:p>
        </p:txBody>
      </p:sp>
      <p:sp>
        <p:nvSpPr>
          <p:cNvPr id="6" name="Rectangle 49"/>
          <p:cNvSpPr/>
          <p:nvPr/>
        </p:nvSpPr>
        <p:spPr>
          <a:xfrm>
            <a:off x="255495" y="1459607"/>
            <a:ext cx="8673352" cy="22574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cxnSp>
        <p:nvCxnSpPr>
          <p:cNvPr id="7" name="Straight Connector 50"/>
          <p:cNvCxnSpPr/>
          <p:nvPr/>
        </p:nvCxnSpPr>
        <p:spPr>
          <a:xfrm flipV="1">
            <a:off x="3932701" y="1754882"/>
            <a:ext cx="0" cy="12858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51"/>
          <p:cNvCxnSpPr/>
          <p:nvPr/>
        </p:nvCxnSpPr>
        <p:spPr>
          <a:xfrm>
            <a:off x="1773154" y="3040758"/>
            <a:ext cx="561252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Pentagon 52"/>
          <p:cNvSpPr/>
          <p:nvPr/>
        </p:nvSpPr>
        <p:spPr>
          <a:xfrm>
            <a:off x="1773154" y="2552050"/>
            <a:ext cx="2191406" cy="204952"/>
          </a:xfrm>
          <a:prstGeom prst="homePlate">
            <a:avLst/>
          </a:prstGeom>
          <a:solidFill>
            <a:srgbClr val="AA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10" name="Chevron 53"/>
          <p:cNvSpPr/>
          <p:nvPr/>
        </p:nvSpPr>
        <p:spPr>
          <a:xfrm>
            <a:off x="3948792" y="2552051"/>
            <a:ext cx="3358055" cy="2052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1" name="Pentagon 54"/>
          <p:cNvSpPr/>
          <p:nvPr/>
        </p:nvSpPr>
        <p:spPr>
          <a:xfrm>
            <a:off x="1765580" y="2152659"/>
            <a:ext cx="720000" cy="204952"/>
          </a:xfrm>
          <a:prstGeom prst="homePlate">
            <a:avLst/>
          </a:prstGeom>
          <a:solidFill>
            <a:srgbClr val="AA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12" name="Chevron 55"/>
          <p:cNvSpPr/>
          <p:nvPr/>
        </p:nvSpPr>
        <p:spPr>
          <a:xfrm>
            <a:off x="5851164" y="2152659"/>
            <a:ext cx="1440000" cy="2052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3" name="Rectangle 56"/>
          <p:cNvSpPr/>
          <p:nvPr/>
        </p:nvSpPr>
        <p:spPr>
          <a:xfrm rot="2700000">
            <a:off x="6221721" y="1792176"/>
            <a:ext cx="138737" cy="15134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14" name="TextBox 57"/>
          <p:cNvSpPr txBox="1"/>
          <p:nvPr/>
        </p:nvSpPr>
        <p:spPr>
          <a:xfrm>
            <a:off x="7380312" y="2552027"/>
            <a:ext cx="1939159" cy="169277"/>
          </a:xfrm>
          <a:prstGeom prst="rect">
            <a:avLst/>
          </a:prstGeom>
          <a:noFill/>
        </p:spPr>
        <p:txBody>
          <a:bodyPr wrap="square" lIns="0" tIns="0" rIns="0" bIns="0" rtlCol="0">
            <a:spAutoFit/>
          </a:bodyPr>
          <a:lstStyle/>
          <a:p>
            <a:pPr>
              <a:spcAft>
                <a:spcPts val="300"/>
              </a:spcAft>
            </a:pPr>
            <a:r>
              <a:rPr lang="en-US" sz="1100" b="1" dirty="0" err="1" smtClean="0">
                <a:solidFill>
                  <a:schemeClr val="tx2"/>
                </a:solidFill>
              </a:rPr>
              <a:t>Medidas</a:t>
            </a:r>
            <a:r>
              <a:rPr lang="en-US" sz="1100" b="1" dirty="0" smtClean="0">
                <a:solidFill>
                  <a:schemeClr val="tx2"/>
                </a:solidFill>
              </a:rPr>
              <a:t> </a:t>
            </a:r>
            <a:r>
              <a:rPr lang="en-US" sz="1100" b="1" dirty="0" err="1" smtClean="0">
                <a:solidFill>
                  <a:schemeClr val="tx2"/>
                </a:solidFill>
              </a:rPr>
              <a:t>estratégicas</a:t>
            </a:r>
            <a:endParaRPr lang="en-US" sz="1100" b="1" dirty="0" smtClean="0">
              <a:solidFill>
                <a:schemeClr val="tx2"/>
              </a:solidFill>
            </a:endParaRPr>
          </a:p>
        </p:txBody>
      </p:sp>
      <p:sp>
        <p:nvSpPr>
          <p:cNvPr id="15" name="TextBox 58"/>
          <p:cNvSpPr txBox="1"/>
          <p:nvPr/>
        </p:nvSpPr>
        <p:spPr>
          <a:xfrm>
            <a:off x="7380312" y="2168400"/>
            <a:ext cx="1939159" cy="169277"/>
          </a:xfrm>
          <a:prstGeom prst="rect">
            <a:avLst/>
          </a:prstGeom>
          <a:noFill/>
        </p:spPr>
        <p:txBody>
          <a:bodyPr wrap="square" lIns="0" tIns="0" rIns="0" bIns="0" rtlCol="0">
            <a:spAutoFit/>
          </a:bodyPr>
          <a:lstStyle/>
          <a:p>
            <a:pPr>
              <a:spcAft>
                <a:spcPts val="300"/>
              </a:spcAft>
            </a:pPr>
            <a:r>
              <a:rPr lang="en-US" sz="1100" b="1" dirty="0" err="1" smtClean="0">
                <a:solidFill>
                  <a:schemeClr val="tx2"/>
                </a:solidFill>
              </a:rPr>
              <a:t>Medidas</a:t>
            </a:r>
            <a:r>
              <a:rPr lang="en-US" sz="1100" b="1" dirty="0" smtClean="0">
                <a:solidFill>
                  <a:schemeClr val="tx2"/>
                </a:solidFill>
              </a:rPr>
              <a:t> </a:t>
            </a:r>
            <a:r>
              <a:rPr lang="en-US" sz="1100" b="1" dirty="0" err="1" smtClean="0">
                <a:solidFill>
                  <a:schemeClr val="tx2"/>
                </a:solidFill>
              </a:rPr>
              <a:t>tácticas</a:t>
            </a:r>
            <a:endParaRPr lang="en-US" sz="1100" b="1" dirty="0" smtClean="0">
              <a:solidFill>
                <a:schemeClr val="tx2"/>
              </a:solidFill>
            </a:endParaRPr>
          </a:p>
        </p:txBody>
      </p:sp>
      <p:sp>
        <p:nvSpPr>
          <p:cNvPr id="16" name="TextBox 59"/>
          <p:cNvSpPr txBox="1"/>
          <p:nvPr/>
        </p:nvSpPr>
        <p:spPr>
          <a:xfrm>
            <a:off x="7380312" y="1784772"/>
            <a:ext cx="1939159" cy="169277"/>
          </a:xfrm>
          <a:prstGeom prst="rect">
            <a:avLst/>
          </a:prstGeom>
          <a:noFill/>
        </p:spPr>
        <p:txBody>
          <a:bodyPr wrap="square" lIns="0" tIns="0" rIns="0" bIns="0" rtlCol="0">
            <a:spAutoFit/>
          </a:bodyPr>
          <a:lstStyle/>
          <a:p>
            <a:pPr>
              <a:spcAft>
                <a:spcPts val="300"/>
              </a:spcAft>
            </a:pPr>
            <a:r>
              <a:rPr lang="en-US" sz="1100" b="1" dirty="0" err="1" smtClean="0">
                <a:solidFill>
                  <a:schemeClr val="tx2"/>
                </a:solidFill>
              </a:rPr>
              <a:t>Medidas</a:t>
            </a:r>
            <a:r>
              <a:rPr lang="en-US" sz="1100" b="1" dirty="0" smtClean="0">
                <a:solidFill>
                  <a:schemeClr val="tx2"/>
                </a:solidFill>
              </a:rPr>
              <a:t> de </a:t>
            </a:r>
            <a:r>
              <a:rPr lang="en-US" sz="1100" b="1" dirty="0" err="1" smtClean="0">
                <a:solidFill>
                  <a:schemeClr val="tx2"/>
                </a:solidFill>
              </a:rPr>
              <a:t>emergencia</a:t>
            </a:r>
            <a:endParaRPr lang="en-US" sz="1100" b="1" dirty="0" smtClean="0">
              <a:solidFill>
                <a:schemeClr val="tx2"/>
              </a:solidFill>
            </a:endParaRPr>
          </a:p>
        </p:txBody>
      </p:sp>
      <p:sp>
        <p:nvSpPr>
          <p:cNvPr id="17" name="TextBox 60"/>
          <p:cNvSpPr txBox="1"/>
          <p:nvPr/>
        </p:nvSpPr>
        <p:spPr>
          <a:xfrm>
            <a:off x="1867744" y="3287751"/>
            <a:ext cx="1939159" cy="215444"/>
          </a:xfrm>
          <a:prstGeom prst="rect">
            <a:avLst/>
          </a:prstGeom>
          <a:noFill/>
        </p:spPr>
        <p:txBody>
          <a:bodyPr wrap="square" lIns="0" tIns="0" rIns="0" bIns="0" rtlCol="0">
            <a:spAutoFit/>
          </a:bodyPr>
          <a:lstStyle/>
          <a:p>
            <a:pPr>
              <a:spcAft>
                <a:spcPts val="300"/>
              </a:spcAft>
            </a:pPr>
            <a:r>
              <a:rPr lang="en-US" sz="1400" dirty="0" err="1" smtClean="0">
                <a:solidFill>
                  <a:schemeClr val="tx2"/>
                </a:solidFill>
              </a:rPr>
              <a:t>Planeación</a:t>
            </a:r>
            <a:endParaRPr lang="en-US" sz="1400" dirty="0" smtClean="0">
              <a:solidFill>
                <a:schemeClr val="tx2"/>
              </a:solidFill>
            </a:endParaRPr>
          </a:p>
        </p:txBody>
      </p:sp>
      <p:sp>
        <p:nvSpPr>
          <p:cNvPr id="18" name="TextBox 61"/>
          <p:cNvSpPr txBox="1"/>
          <p:nvPr/>
        </p:nvSpPr>
        <p:spPr>
          <a:xfrm>
            <a:off x="4132718" y="3287751"/>
            <a:ext cx="1939159" cy="215444"/>
          </a:xfrm>
          <a:prstGeom prst="rect">
            <a:avLst/>
          </a:prstGeom>
          <a:noFill/>
        </p:spPr>
        <p:txBody>
          <a:bodyPr wrap="square" lIns="0" tIns="0" rIns="0" bIns="0" rtlCol="0">
            <a:spAutoFit/>
          </a:bodyPr>
          <a:lstStyle/>
          <a:p>
            <a:pPr>
              <a:spcAft>
                <a:spcPts val="300"/>
              </a:spcAft>
            </a:pPr>
            <a:r>
              <a:rPr lang="en-US" sz="1400" dirty="0" err="1" smtClean="0">
                <a:solidFill>
                  <a:schemeClr val="tx2"/>
                </a:solidFill>
              </a:rPr>
              <a:t>Implementación</a:t>
            </a:r>
            <a:endParaRPr lang="en-US" sz="1400" dirty="0" smtClean="0">
              <a:solidFill>
                <a:schemeClr val="tx2"/>
              </a:solidFill>
            </a:endParaRPr>
          </a:p>
        </p:txBody>
      </p:sp>
      <p:sp>
        <p:nvSpPr>
          <p:cNvPr id="19" name="TextBox 62"/>
          <p:cNvSpPr txBox="1"/>
          <p:nvPr/>
        </p:nvSpPr>
        <p:spPr>
          <a:xfrm>
            <a:off x="390919" y="2556510"/>
            <a:ext cx="1939159" cy="169277"/>
          </a:xfrm>
          <a:prstGeom prst="rect">
            <a:avLst/>
          </a:prstGeom>
          <a:noFill/>
        </p:spPr>
        <p:txBody>
          <a:bodyPr wrap="square" lIns="0" tIns="0" rIns="0" bIns="0" rtlCol="0">
            <a:spAutoFit/>
          </a:bodyPr>
          <a:lstStyle/>
          <a:p>
            <a:pPr>
              <a:spcAft>
                <a:spcPts val="300"/>
              </a:spcAft>
            </a:pPr>
            <a:r>
              <a:rPr lang="en-US" sz="1100" b="1" dirty="0" err="1" smtClean="0">
                <a:solidFill>
                  <a:schemeClr val="tx2"/>
                </a:solidFill>
              </a:rPr>
              <a:t>Planeación</a:t>
            </a:r>
            <a:r>
              <a:rPr lang="en-US" sz="1100" b="1" dirty="0" smtClean="0">
                <a:solidFill>
                  <a:schemeClr val="tx2"/>
                </a:solidFill>
              </a:rPr>
              <a:t> </a:t>
            </a:r>
            <a:r>
              <a:rPr lang="en-US" sz="1100" b="1" dirty="0" err="1" smtClean="0">
                <a:solidFill>
                  <a:schemeClr val="tx2"/>
                </a:solidFill>
              </a:rPr>
              <a:t>estratégica</a:t>
            </a:r>
            <a:endParaRPr lang="en-US" sz="1100" b="1" dirty="0" smtClean="0">
              <a:solidFill>
                <a:schemeClr val="tx2"/>
              </a:solidFill>
            </a:endParaRPr>
          </a:p>
        </p:txBody>
      </p:sp>
      <p:sp>
        <p:nvSpPr>
          <p:cNvPr id="20" name="TextBox 63"/>
          <p:cNvSpPr txBox="1"/>
          <p:nvPr/>
        </p:nvSpPr>
        <p:spPr>
          <a:xfrm>
            <a:off x="390919" y="2172883"/>
            <a:ext cx="1939159" cy="169277"/>
          </a:xfrm>
          <a:prstGeom prst="rect">
            <a:avLst/>
          </a:prstGeom>
          <a:noFill/>
          <a:ln>
            <a:noFill/>
          </a:ln>
        </p:spPr>
        <p:txBody>
          <a:bodyPr wrap="square" lIns="0" tIns="0" rIns="0" bIns="0" rtlCol="0">
            <a:spAutoFit/>
          </a:bodyPr>
          <a:lstStyle/>
          <a:p>
            <a:pPr>
              <a:spcAft>
                <a:spcPts val="300"/>
              </a:spcAft>
            </a:pPr>
            <a:r>
              <a:rPr lang="en-US" sz="1100" b="1" dirty="0" err="1" smtClean="0">
                <a:solidFill>
                  <a:schemeClr val="tx2"/>
                </a:solidFill>
              </a:rPr>
              <a:t>Planeación</a:t>
            </a:r>
            <a:r>
              <a:rPr lang="en-US" sz="1100" b="1" dirty="0" smtClean="0">
                <a:solidFill>
                  <a:schemeClr val="tx2"/>
                </a:solidFill>
              </a:rPr>
              <a:t> </a:t>
            </a:r>
            <a:r>
              <a:rPr lang="en-US" sz="1100" b="1" dirty="0" err="1" smtClean="0">
                <a:solidFill>
                  <a:schemeClr val="tx2"/>
                </a:solidFill>
              </a:rPr>
              <a:t>táctica</a:t>
            </a:r>
            <a:endParaRPr lang="en-US" sz="1100" b="1" dirty="0" smtClean="0">
              <a:solidFill>
                <a:schemeClr val="tx2"/>
              </a:solidFill>
            </a:endParaRPr>
          </a:p>
        </p:txBody>
      </p:sp>
      <p:sp>
        <p:nvSpPr>
          <p:cNvPr id="21" name="Pentagon 64"/>
          <p:cNvSpPr/>
          <p:nvPr/>
        </p:nvSpPr>
        <p:spPr>
          <a:xfrm>
            <a:off x="1770063" y="1767179"/>
            <a:ext cx="720000" cy="204952"/>
          </a:xfrm>
          <a:prstGeom prst="homePlate">
            <a:avLst/>
          </a:prstGeom>
          <a:noFill/>
          <a:ln>
            <a:solidFill>
              <a:srgbClr val="AAD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22" name="TextBox 65"/>
          <p:cNvSpPr txBox="1"/>
          <p:nvPr/>
        </p:nvSpPr>
        <p:spPr>
          <a:xfrm>
            <a:off x="395402" y="1628800"/>
            <a:ext cx="1939159" cy="377026"/>
          </a:xfrm>
          <a:prstGeom prst="rect">
            <a:avLst/>
          </a:prstGeom>
          <a:noFill/>
          <a:ln>
            <a:noFill/>
          </a:ln>
        </p:spPr>
        <p:txBody>
          <a:bodyPr wrap="square" lIns="0" tIns="0" rIns="0" bIns="0" rtlCol="0">
            <a:spAutoFit/>
          </a:bodyPr>
          <a:lstStyle/>
          <a:p>
            <a:pPr>
              <a:spcAft>
                <a:spcPts val="300"/>
              </a:spcAft>
            </a:pPr>
            <a:r>
              <a:rPr lang="en-US" sz="1100" b="1" dirty="0" err="1" smtClean="0">
                <a:solidFill>
                  <a:schemeClr val="tx2"/>
                </a:solidFill>
              </a:rPr>
              <a:t>Planeación</a:t>
            </a:r>
            <a:r>
              <a:rPr lang="en-US" sz="1100" b="1" dirty="0" smtClean="0">
                <a:solidFill>
                  <a:schemeClr val="tx2"/>
                </a:solidFill>
              </a:rPr>
              <a:t> de </a:t>
            </a:r>
          </a:p>
          <a:p>
            <a:pPr>
              <a:spcAft>
                <a:spcPts val="300"/>
              </a:spcAft>
            </a:pPr>
            <a:r>
              <a:rPr lang="en-US" sz="1100" b="1" dirty="0" err="1" smtClean="0">
                <a:solidFill>
                  <a:schemeClr val="tx2"/>
                </a:solidFill>
              </a:rPr>
              <a:t>emergencia</a:t>
            </a:r>
            <a:endParaRPr lang="en-US" sz="1100" b="1" dirty="0" smtClean="0">
              <a:solidFill>
                <a:schemeClr val="tx2"/>
              </a:solidFill>
            </a:endParaRPr>
          </a:p>
        </p:txBody>
      </p:sp>
    </p:spTree>
    <p:extLst>
      <p:ext uri="{BB962C8B-B14F-4D97-AF65-F5344CB8AC3E}">
        <p14:creationId xmlns:p14="http://schemas.microsoft.com/office/powerpoint/2010/main" val="1209082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Los riesgos emergentes son riesgos nuevos, en desarrollo o en proceso de cambio que son difíciles de cuantificar y pueden tener un impacto importante en la industria de seguros y en la sociedad.</a:t>
            </a:r>
          </a:p>
          <a:p>
            <a:r>
              <a:rPr lang="es-ES_tradnl" dirty="0" smtClean="0"/>
              <a:t>Mientras más pronto se adapte la industria de seguros a ellos, mejor preparados estaremos para los retos del mañana.</a:t>
            </a:r>
          </a:p>
          <a:p>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44</a:t>
            </a:fld>
            <a:endParaRPr lang="es-ES_tradnl" dirty="0"/>
          </a:p>
        </p:txBody>
      </p:sp>
      <p:sp>
        <p:nvSpPr>
          <p:cNvPr id="4" name="Title 3"/>
          <p:cNvSpPr>
            <a:spLocks noGrp="1"/>
          </p:cNvSpPr>
          <p:nvPr>
            <p:ph type="title"/>
          </p:nvPr>
        </p:nvSpPr>
        <p:spPr/>
        <p:txBody>
          <a:bodyPr/>
          <a:lstStyle/>
          <a:p>
            <a:r>
              <a:rPr lang="es-ES_tradnl" dirty="0" smtClean="0"/>
              <a:t>Pensando en escenarios</a:t>
            </a:r>
            <a:br>
              <a:rPr lang="es-ES_tradnl" dirty="0" smtClean="0"/>
            </a:br>
            <a:r>
              <a:rPr lang="es-ES_tradnl" sz="2000" dirty="0" smtClean="0">
                <a:solidFill>
                  <a:schemeClr val="bg1">
                    <a:lumMod val="50000"/>
                  </a:schemeClr>
                </a:solidFill>
              </a:rPr>
              <a:t>Riesgos emergentes</a:t>
            </a:r>
            <a:endParaRPr lang="es-ES_tradnl" sz="2000" dirty="0">
              <a:solidFill>
                <a:schemeClr val="bg1">
                  <a:lumMod val="50000"/>
                </a:schemeClr>
              </a:solidFill>
            </a:endParaRPr>
          </a:p>
        </p:txBody>
      </p:sp>
      <p:grpSp>
        <p:nvGrpSpPr>
          <p:cNvPr id="5" name="Group 4"/>
          <p:cNvGrpSpPr/>
          <p:nvPr/>
        </p:nvGrpSpPr>
        <p:grpSpPr>
          <a:xfrm>
            <a:off x="4644008" y="3140968"/>
            <a:ext cx="4248472" cy="2821819"/>
            <a:chOff x="1547664" y="2069870"/>
            <a:chExt cx="6096000" cy="3901939"/>
          </a:xfrm>
        </p:grpSpPr>
        <p:sp>
          <p:nvSpPr>
            <p:cNvPr id="6" name="Freeform 5"/>
            <p:cNvSpPr/>
            <p:nvPr/>
          </p:nvSpPr>
          <p:spPr>
            <a:xfrm>
              <a:off x="3011923" y="4494925"/>
              <a:ext cx="1712976" cy="1476884"/>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3">
                <a:shade val="80000"/>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180000" tIns="180000" rIns="180000" bIns="180000" numCol="1" spcCol="1270" anchor="ctr" anchorCtr="0">
              <a:noAutofit/>
            </a:bodyPr>
            <a:lstStyle/>
            <a:p>
              <a:pPr lvl="0" algn="ctr" defTabSz="622300">
                <a:lnSpc>
                  <a:spcPct val="90000"/>
                </a:lnSpc>
                <a:spcBef>
                  <a:spcPct val="0"/>
                </a:spcBef>
                <a:spcAft>
                  <a:spcPct val="35000"/>
                </a:spcAft>
              </a:pPr>
              <a:r>
                <a:rPr lang="en-GB" sz="1100" kern="1200" dirty="0" err="1" smtClean="0"/>
                <a:t>Percepciones</a:t>
              </a:r>
              <a:r>
                <a:rPr lang="en-GB" sz="1100" kern="1200" dirty="0" smtClean="0"/>
                <a:t> de </a:t>
              </a:r>
              <a:r>
                <a:rPr lang="en-GB" sz="1100" kern="1200" dirty="0" err="1" smtClean="0"/>
                <a:t>riesgo</a:t>
              </a:r>
              <a:r>
                <a:rPr lang="en-GB" sz="1100" kern="1200" dirty="0" smtClean="0"/>
                <a:t> </a:t>
              </a:r>
              <a:r>
                <a:rPr lang="en-GB" sz="1100" kern="1200" dirty="0" err="1" smtClean="0"/>
                <a:t>difieren</a:t>
              </a:r>
              <a:r>
                <a:rPr lang="en-GB" sz="1100" kern="1200" dirty="0" smtClean="0"/>
                <a:t> entre personas</a:t>
              </a:r>
              <a:endParaRPr lang="en-GB" sz="1100" kern="1200" dirty="0"/>
            </a:p>
          </p:txBody>
        </p:sp>
        <p:sp>
          <p:nvSpPr>
            <p:cNvPr id="7" name="Hexagon 6"/>
            <p:cNvSpPr/>
            <p:nvPr/>
          </p:nvSpPr>
          <p:spPr>
            <a:xfrm>
              <a:off x="1547664" y="3701661"/>
              <a:ext cx="1712976" cy="1476884"/>
            </a:xfrm>
            <a:prstGeom prst="hexagon">
              <a:avLst>
                <a:gd name="adj" fmla="val 25000"/>
                <a:gd name="vf" fmla="val 115470"/>
              </a:avLst>
            </a:prstGeom>
            <a:blipFill rotWithShape="1">
              <a:blip r:embed="rId2" cstate="email">
                <a:extLst>
                  <a:ext uri="{28A0092B-C50C-407E-A947-70E740481C1C}">
                    <a14:useLocalDpi xmlns:a14="http://schemas.microsoft.com/office/drawing/2010/main"/>
                  </a:ext>
                </a:extLst>
              </a:blip>
              <a:stretch>
                <a:fillRect/>
              </a:stretch>
            </a:blipFill>
          </p:spPr>
          <p:style>
            <a:lnRef idx="2">
              <a:schemeClr val="accent3">
                <a:shade val="8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4471305" y="3684102"/>
              <a:ext cx="1712976" cy="1476884"/>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3">
                <a:shade val="80000"/>
                <a:hueOff val="338936"/>
                <a:satOff val="-22610"/>
                <a:lumOff val="17475"/>
                <a:alphaOff val="0"/>
              </a:schemeClr>
            </a:lnRef>
            <a:fillRef idx="1">
              <a:schemeClr val="accent3">
                <a:shade val="80000"/>
                <a:hueOff val="338936"/>
                <a:satOff val="-22610"/>
                <a:lumOff val="17475"/>
                <a:alphaOff val="0"/>
              </a:schemeClr>
            </a:fillRef>
            <a:effectRef idx="0">
              <a:schemeClr val="accent3">
                <a:shade val="80000"/>
                <a:hueOff val="338936"/>
                <a:satOff val="-22610"/>
                <a:lumOff val="17475"/>
                <a:alphaOff val="0"/>
              </a:schemeClr>
            </a:effectRef>
            <a:fontRef idx="minor">
              <a:schemeClr val="lt1"/>
            </a:fontRef>
          </p:style>
          <p:txBody>
            <a:bodyPr spcFirstLastPara="0" vert="horz" wrap="square" lIns="180000" tIns="180000" rIns="180000" bIns="180000" numCol="1" spcCol="1270" anchor="ctr" anchorCtr="0">
              <a:noAutofit/>
            </a:bodyPr>
            <a:lstStyle/>
            <a:p>
              <a:pPr lvl="0" algn="ctr" defTabSz="622300">
                <a:lnSpc>
                  <a:spcPct val="90000"/>
                </a:lnSpc>
                <a:spcBef>
                  <a:spcPct val="0"/>
                </a:spcBef>
                <a:spcAft>
                  <a:spcPct val="35000"/>
                </a:spcAft>
              </a:pPr>
              <a:r>
                <a:rPr lang="en-GB" sz="1100" kern="1200" dirty="0" err="1" smtClean="0"/>
                <a:t>Falta</a:t>
              </a:r>
              <a:r>
                <a:rPr lang="en-GB" sz="1100" kern="1200" dirty="0" smtClean="0"/>
                <a:t> de </a:t>
              </a:r>
              <a:r>
                <a:rPr lang="en-GB" sz="1100" kern="1200" dirty="0" err="1" smtClean="0"/>
                <a:t>marco</a:t>
              </a:r>
              <a:r>
                <a:rPr lang="en-GB" sz="1100" kern="1200" dirty="0" smtClean="0"/>
                <a:t> </a:t>
              </a:r>
              <a:r>
                <a:rPr lang="en-GB" sz="1100" kern="1200" dirty="0" err="1" smtClean="0"/>
                <a:t>regulatorio</a:t>
              </a:r>
              <a:r>
                <a:rPr lang="en-GB" sz="1100" kern="1200" dirty="0" smtClean="0"/>
                <a:t> o </a:t>
              </a:r>
              <a:r>
                <a:rPr lang="en-GB" sz="1100" kern="1200" dirty="0" err="1" smtClean="0"/>
                <a:t>mejores</a:t>
              </a:r>
              <a:r>
                <a:rPr lang="en-GB" sz="1100" kern="1200" dirty="0" smtClean="0"/>
                <a:t> </a:t>
              </a:r>
              <a:r>
                <a:rPr lang="en-GB" sz="1100" kern="1200" dirty="0" err="1" smtClean="0"/>
                <a:t>prácticas</a:t>
              </a:r>
              <a:endParaRPr lang="en-GB" sz="1100" kern="1200" dirty="0"/>
            </a:p>
          </p:txBody>
        </p:sp>
        <p:sp>
          <p:nvSpPr>
            <p:cNvPr id="9" name="Hexagon 8"/>
            <p:cNvSpPr/>
            <p:nvPr/>
          </p:nvSpPr>
          <p:spPr>
            <a:xfrm>
              <a:off x="5930688" y="4494925"/>
              <a:ext cx="1712976" cy="1476884"/>
            </a:xfrm>
            <a:prstGeom prst="hexagon">
              <a:avLst>
                <a:gd name="adj" fmla="val 25000"/>
                <a:gd name="vf" fmla="val 115470"/>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accent3">
                <a:shade val="80000"/>
                <a:hueOff val="338936"/>
                <a:satOff val="-22610"/>
                <a:lumOff val="17475"/>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3011923" y="2876791"/>
              <a:ext cx="1712976" cy="1476884"/>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3">
                <a:shade val="80000"/>
                <a:hueOff val="677873"/>
                <a:satOff val="-45221"/>
                <a:lumOff val="34949"/>
                <a:alphaOff val="0"/>
              </a:schemeClr>
            </a:lnRef>
            <a:fillRef idx="1">
              <a:schemeClr val="accent3">
                <a:shade val="80000"/>
                <a:hueOff val="677873"/>
                <a:satOff val="-45221"/>
                <a:lumOff val="34949"/>
                <a:alphaOff val="0"/>
              </a:schemeClr>
            </a:fillRef>
            <a:effectRef idx="0">
              <a:schemeClr val="accent3">
                <a:shade val="80000"/>
                <a:hueOff val="677873"/>
                <a:satOff val="-45221"/>
                <a:lumOff val="34949"/>
                <a:alphaOff val="0"/>
              </a:schemeClr>
            </a:effectRef>
            <a:fontRef idx="minor">
              <a:schemeClr val="lt1"/>
            </a:fontRef>
          </p:style>
          <p:txBody>
            <a:bodyPr spcFirstLastPara="0" vert="horz" wrap="square" lIns="180000" tIns="180000" rIns="180000" bIns="180000" numCol="1" spcCol="1270" anchor="ctr" anchorCtr="0">
              <a:noAutofit/>
            </a:bodyPr>
            <a:lstStyle/>
            <a:p>
              <a:pPr lvl="0" algn="ctr" defTabSz="622300">
                <a:lnSpc>
                  <a:spcPct val="90000"/>
                </a:lnSpc>
                <a:spcBef>
                  <a:spcPct val="0"/>
                </a:spcBef>
                <a:spcAft>
                  <a:spcPct val="35000"/>
                </a:spcAft>
              </a:pPr>
              <a:r>
                <a:rPr lang="en-GB" sz="1100" kern="1200" dirty="0" err="1" smtClean="0"/>
                <a:t>Incertidumbre</a:t>
              </a:r>
              <a:r>
                <a:rPr lang="en-GB" sz="1100" kern="1200" dirty="0" smtClean="0"/>
                <a:t> y </a:t>
              </a:r>
              <a:r>
                <a:rPr lang="en-GB" sz="1100" kern="1200" dirty="0" err="1" smtClean="0"/>
                <a:t>falta</a:t>
              </a:r>
              <a:r>
                <a:rPr lang="en-GB" sz="1100" kern="1200" dirty="0" smtClean="0"/>
                <a:t> de </a:t>
              </a:r>
              <a:r>
                <a:rPr lang="en-GB" sz="1100" kern="1200" dirty="0" err="1" smtClean="0"/>
                <a:t>información</a:t>
              </a:r>
              <a:endParaRPr lang="en-GB" sz="1100" kern="1200" dirty="0"/>
            </a:p>
          </p:txBody>
        </p:sp>
        <p:sp>
          <p:nvSpPr>
            <p:cNvPr id="11" name="Hexagon 10"/>
            <p:cNvSpPr/>
            <p:nvPr/>
          </p:nvSpPr>
          <p:spPr>
            <a:xfrm>
              <a:off x="4471305" y="2069870"/>
              <a:ext cx="1712976" cy="1476884"/>
            </a:xfrm>
            <a:prstGeom prst="hexagon">
              <a:avLst>
                <a:gd name="adj" fmla="val 25000"/>
                <a:gd name="vf" fmla="val 115470"/>
              </a:avLst>
            </a:prstGeom>
            <a:blipFill rotWithShape="1">
              <a:blip r:embed="rId4" cstate="email">
                <a:extLst>
                  <a:ext uri="{28A0092B-C50C-407E-A947-70E740481C1C}">
                    <a14:useLocalDpi xmlns:a14="http://schemas.microsoft.com/office/drawing/2010/main"/>
                  </a:ext>
                </a:extLst>
              </a:blip>
              <a:stretch>
                <a:fillRect/>
              </a:stretch>
            </a:blipFill>
          </p:spPr>
          <p:style>
            <a:lnRef idx="2">
              <a:schemeClr val="accent3">
                <a:shade val="80000"/>
                <a:hueOff val="677873"/>
                <a:satOff val="-45221"/>
                <a:lumOff val="34949"/>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2" name="TextBox 11"/>
          <p:cNvSpPr txBox="1"/>
          <p:nvPr/>
        </p:nvSpPr>
        <p:spPr>
          <a:xfrm>
            <a:off x="755576" y="3429000"/>
            <a:ext cx="3744416" cy="1441921"/>
          </a:xfrm>
          <a:prstGeom prst="rect">
            <a:avLst/>
          </a:prstGeom>
        </p:spPr>
        <p:txBody>
          <a:bodyPr vert="horz" lIns="0" tIns="0" rIns="0" bIns="0" rtlCol="0">
            <a:noAutofit/>
          </a:bodyPr>
          <a:lstStyle>
            <a:lvl1pPr marL="265113" indent="-265113">
              <a:lnSpc>
                <a:spcPct val="100000"/>
              </a:lnSpc>
              <a:spcBef>
                <a:spcPts val="1200"/>
              </a:spcBef>
              <a:spcAft>
                <a:spcPts val="600"/>
              </a:spcAft>
              <a:buSzPct val="80000"/>
              <a:buFont typeface="Wingdings" pitchFamily="2" charset="2"/>
              <a:buChar char=""/>
              <a:defRPr>
                <a:latin typeface="SwissReSans" pitchFamily="34" charset="0"/>
              </a:defRPr>
            </a:lvl1pPr>
            <a:lvl2pPr marL="538163" indent="-273050">
              <a:lnSpc>
                <a:spcPct val="100000"/>
              </a:lnSpc>
              <a:spcBef>
                <a:spcPts val="1000"/>
              </a:spcBef>
              <a:buFont typeface="SwissReSans" pitchFamily="34" charset="0"/>
              <a:buChar char="–"/>
              <a:defRPr sz="1600">
                <a:latin typeface="SwissReSans" pitchFamily="34" charset="0"/>
              </a:defRPr>
            </a:lvl2pPr>
            <a:lvl3pPr marL="803275" indent="-265113">
              <a:lnSpc>
                <a:spcPct val="100000"/>
              </a:lnSpc>
              <a:spcBef>
                <a:spcPts val="1000"/>
              </a:spcBef>
              <a:buFont typeface="SwissReSans" pitchFamily="34" charset="0"/>
              <a:buChar char="–"/>
              <a:defRPr sz="1600">
                <a:latin typeface="SwissReSans" pitchFamily="34" charset="0"/>
              </a:defRPr>
            </a:lvl3pPr>
            <a:lvl4pPr marL="1076325" indent="-273050">
              <a:lnSpc>
                <a:spcPct val="100000"/>
              </a:lnSpc>
              <a:spcBef>
                <a:spcPts val="1000"/>
              </a:spcBef>
              <a:buFont typeface="SwissReSans" pitchFamily="34" charset="0"/>
              <a:buChar char="–"/>
              <a:defRPr sz="1600">
                <a:latin typeface="SwissReSans" pitchFamily="34" charset="0"/>
              </a:defRPr>
            </a:lvl4pPr>
            <a:lvl5pPr marL="1341438" indent="-265113">
              <a:lnSpc>
                <a:spcPct val="100000"/>
              </a:lnSpc>
              <a:spcBef>
                <a:spcPts val="1000"/>
              </a:spcBef>
              <a:buFont typeface="SwissReSans" pitchFamily="34" charset="0"/>
              <a:buChar char="–"/>
              <a:defRPr sz="1600">
                <a:latin typeface="SwissReSans"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smtClean="0">
                <a:sym typeface="Wingdings 3"/>
              </a:rPr>
              <a:t>La </a:t>
            </a:r>
            <a:r>
              <a:rPr lang="en-GB" dirty="0" err="1" smtClean="0">
                <a:sym typeface="Wingdings 3"/>
              </a:rPr>
              <a:t>conciencia</a:t>
            </a:r>
            <a:r>
              <a:rPr lang="en-GB" dirty="0" smtClean="0">
                <a:sym typeface="Wingdings 3"/>
              </a:rPr>
              <a:t> </a:t>
            </a:r>
            <a:r>
              <a:rPr lang="en-GB" dirty="0" err="1" smtClean="0">
                <a:sym typeface="Wingdings 3"/>
              </a:rPr>
              <a:t>sobre</a:t>
            </a:r>
            <a:r>
              <a:rPr lang="en-GB" dirty="0" smtClean="0">
                <a:sym typeface="Wingdings 3"/>
              </a:rPr>
              <a:t> la </a:t>
            </a:r>
            <a:r>
              <a:rPr lang="en-GB" dirty="0" err="1" smtClean="0">
                <a:sym typeface="Wingdings 3"/>
              </a:rPr>
              <a:t>importancia</a:t>
            </a:r>
            <a:r>
              <a:rPr lang="en-GB" dirty="0" smtClean="0">
                <a:sym typeface="Wingdings 3"/>
              </a:rPr>
              <a:t> de la </a:t>
            </a:r>
            <a:r>
              <a:rPr lang="en-GB" dirty="0" err="1" smtClean="0">
                <a:sym typeface="Wingdings 3"/>
              </a:rPr>
              <a:t>gestión</a:t>
            </a:r>
            <a:r>
              <a:rPr lang="en-GB" dirty="0" smtClean="0">
                <a:sym typeface="Wingdings 3"/>
              </a:rPr>
              <a:t> de </a:t>
            </a:r>
            <a:r>
              <a:rPr lang="en-GB" dirty="0" err="1" smtClean="0">
                <a:sym typeface="Wingdings 3"/>
              </a:rPr>
              <a:t>riesgos</a:t>
            </a:r>
            <a:r>
              <a:rPr lang="en-GB" dirty="0" smtClean="0">
                <a:sym typeface="Wingdings 3"/>
              </a:rPr>
              <a:t> </a:t>
            </a:r>
            <a:r>
              <a:rPr lang="en-GB" dirty="0" err="1" smtClean="0">
                <a:sym typeface="Wingdings 3"/>
              </a:rPr>
              <a:t>emergentes</a:t>
            </a:r>
            <a:r>
              <a:rPr lang="en-GB" dirty="0" smtClean="0">
                <a:sym typeface="Wingdings 3"/>
              </a:rPr>
              <a:t> ha </a:t>
            </a:r>
            <a:r>
              <a:rPr lang="en-GB" dirty="0" err="1" smtClean="0">
                <a:sym typeface="Wingdings 3"/>
              </a:rPr>
              <a:t>crecido</a:t>
            </a:r>
            <a:r>
              <a:rPr lang="en-GB" dirty="0" smtClean="0">
                <a:sym typeface="Wingdings 3"/>
              </a:rPr>
              <a:t> </a:t>
            </a:r>
            <a:r>
              <a:rPr lang="en-GB" dirty="0" err="1" smtClean="0">
                <a:sym typeface="Wingdings 3"/>
              </a:rPr>
              <a:t>constantemente</a:t>
            </a:r>
            <a:r>
              <a:rPr lang="en-GB" dirty="0" smtClean="0">
                <a:sym typeface="Wingdings 3"/>
              </a:rPr>
              <a:t> en los </a:t>
            </a:r>
            <a:r>
              <a:rPr lang="en-GB" dirty="0" err="1" smtClean="0">
                <a:sym typeface="Wingdings 3"/>
              </a:rPr>
              <a:t>últimos</a:t>
            </a:r>
            <a:r>
              <a:rPr lang="en-GB" dirty="0" smtClean="0">
                <a:sym typeface="Wingdings 3"/>
              </a:rPr>
              <a:t> </a:t>
            </a:r>
            <a:r>
              <a:rPr lang="en-GB" dirty="0" err="1" smtClean="0">
                <a:sym typeface="Wingdings 3"/>
              </a:rPr>
              <a:t>años</a:t>
            </a:r>
            <a:endParaRPr lang="en-GB" dirty="0">
              <a:sym typeface="Wingdings 3"/>
            </a:endParaRPr>
          </a:p>
        </p:txBody>
      </p:sp>
    </p:spTree>
    <p:extLst>
      <p:ext uri="{BB962C8B-B14F-4D97-AF65-F5344CB8AC3E}">
        <p14:creationId xmlns:p14="http://schemas.microsoft.com/office/powerpoint/2010/main" val="7975114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628775"/>
            <a:ext cx="5688558" cy="4321175"/>
          </a:xfrm>
        </p:spPr>
        <p:txBody>
          <a:bodyPr/>
          <a:lstStyle/>
          <a:p>
            <a:r>
              <a:rPr lang="es-ES_tradnl" dirty="0" smtClean="0"/>
              <a:t>SONAR es la herramienta de </a:t>
            </a:r>
            <a:r>
              <a:rPr lang="es-ES_tradnl" dirty="0" err="1" smtClean="0"/>
              <a:t>Swiss</a:t>
            </a:r>
            <a:r>
              <a:rPr lang="es-ES_tradnl" dirty="0" smtClean="0"/>
              <a:t> Re para identificar, evaluar y gestionar los riesgos emergentes.</a:t>
            </a:r>
          </a:p>
          <a:p>
            <a:r>
              <a:rPr lang="es-ES_tradnl" dirty="0" smtClean="0"/>
              <a:t>El propósito de SONAR es detectar señalas tempranas de los riesgos emergentes para:</a:t>
            </a:r>
          </a:p>
          <a:p>
            <a:pPr marL="608013" lvl="1" indent="-342900">
              <a:buFont typeface="+mj-lt"/>
              <a:buAutoNum type="arabicPeriod"/>
            </a:pPr>
            <a:r>
              <a:rPr lang="es-ES_tradnl" dirty="0" smtClean="0"/>
              <a:t>crear conciencia y promover el diálogo.</a:t>
            </a:r>
          </a:p>
          <a:p>
            <a:pPr marL="608013" lvl="1" indent="-342900">
              <a:buFont typeface="+mj-lt"/>
              <a:buAutoNum type="arabicPeriod"/>
            </a:pPr>
            <a:r>
              <a:rPr lang="es-ES_tradnl" dirty="0" smtClean="0"/>
              <a:t>limitar potenciales riesgos y proteger el balance de </a:t>
            </a:r>
            <a:r>
              <a:rPr lang="es-ES_tradnl" dirty="0" err="1" smtClean="0"/>
              <a:t>Swiss</a:t>
            </a:r>
            <a:r>
              <a:rPr lang="es-ES_tradnl" dirty="0" smtClean="0"/>
              <a:t> Re</a:t>
            </a:r>
          </a:p>
          <a:p>
            <a:pPr marL="608013" lvl="1" indent="-342900">
              <a:buFont typeface="+mj-lt"/>
              <a:buAutoNum type="arabicPeriod"/>
            </a:pPr>
            <a:r>
              <a:rPr lang="es-ES_tradnl" dirty="0" smtClean="0"/>
              <a:t>respaldar el desarrollo de productos y servicios para posibilitar nuevos negocios</a:t>
            </a:r>
          </a:p>
          <a:p>
            <a:pPr marL="334963" indent="-342900"/>
            <a:r>
              <a:rPr lang="es-ES_tradnl" dirty="0" smtClean="0"/>
              <a:t>El equipo de Gestión de Riesgos Emergentes es responsable del proceso y se apoyan en los oficiales y expertos del SONAR.</a:t>
            </a:r>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45</a:t>
            </a:fld>
            <a:endParaRPr lang="es-ES_tradnl" dirty="0"/>
          </a:p>
        </p:txBody>
      </p:sp>
      <p:sp>
        <p:nvSpPr>
          <p:cNvPr id="4" name="Title 3"/>
          <p:cNvSpPr>
            <a:spLocks noGrp="1"/>
          </p:cNvSpPr>
          <p:nvPr>
            <p:ph type="title"/>
          </p:nvPr>
        </p:nvSpPr>
        <p:spPr/>
        <p:txBody>
          <a:bodyPr/>
          <a:lstStyle/>
          <a:p>
            <a:r>
              <a:rPr lang="es-ES_tradnl" dirty="0" smtClean="0"/>
              <a:t>Riesgos emergentes</a:t>
            </a:r>
            <a:br>
              <a:rPr lang="es-ES_tradnl" dirty="0" smtClean="0"/>
            </a:br>
            <a:r>
              <a:rPr lang="es-ES_tradnl" sz="2000" dirty="0" smtClean="0">
                <a:solidFill>
                  <a:schemeClr val="bg1">
                    <a:lumMod val="50000"/>
                  </a:schemeClr>
                </a:solidFill>
              </a:rPr>
              <a:t>SONAR de </a:t>
            </a:r>
            <a:r>
              <a:rPr lang="es-ES_tradnl" sz="2000" dirty="0" err="1" smtClean="0">
                <a:solidFill>
                  <a:schemeClr val="bg1">
                    <a:lumMod val="50000"/>
                  </a:schemeClr>
                </a:solidFill>
              </a:rPr>
              <a:t>Swiss</a:t>
            </a:r>
            <a:r>
              <a:rPr lang="es-ES_tradnl" sz="2000" dirty="0" smtClean="0">
                <a:solidFill>
                  <a:schemeClr val="bg1">
                    <a:lumMod val="50000"/>
                  </a:schemeClr>
                </a:solidFill>
              </a:rPr>
              <a:t> Re</a:t>
            </a:r>
            <a:endParaRPr lang="es-ES_tradnl" sz="2000" dirty="0">
              <a:solidFill>
                <a:schemeClr val="bg1">
                  <a:lumMod val="50000"/>
                </a:schemeClr>
              </a:solidFill>
            </a:endParaRPr>
          </a:p>
        </p:txBody>
      </p:sp>
      <p:sp>
        <p:nvSpPr>
          <p:cNvPr id="5" name="Text Box 36"/>
          <p:cNvSpPr txBox="1">
            <a:spLocks noChangeArrowheads="1"/>
          </p:cNvSpPr>
          <p:nvPr/>
        </p:nvSpPr>
        <p:spPr bwMode="auto">
          <a:xfrm>
            <a:off x="6534448" y="1863589"/>
            <a:ext cx="1980000" cy="1493403"/>
          </a:xfrm>
          <a:prstGeom prst="rect">
            <a:avLst/>
          </a:prstGeom>
          <a:solidFill>
            <a:schemeClr val="bg1">
              <a:lumMod val="95000"/>
            </a:schemeClr>
          </a:solidFill>
          <a:ln w="12700">
            <a:noFill/>
            <a:miter lim="800000"/>
            <a:headEnd/>
            <a:tailEnd/>
          </a:ln>
          <a:effectLst/>
        </p:spPr>
        <p:txBody>
          <a:bodyPr wrap="square" lIns="53680" tIns="53680" rIns="53680" bIns="53680">
            <a:spAutoFit/>
          </a:bodyPr>
          <a:lstStyle/>
          <a:p>
            <a:pPr defTabSz="757238">
              <a:buClrTx/>
              <a:buSzTx/>
              <a:buFontTx/>
              <a:buNone/>
            </a:pPr>
            <a:r>
              <a:rPr lang="en-GB" b="1" dirty="0" smtClean="0">
                <a:solidFill>
                  <a:srgbClr val="000000"/>
                </a:solidFill>
              </a:rPr>
              <a:t>S </a:t>
            </a:r>
            <a:r>
              <a:rPr lang="en-GB" dirty="0" err="1" smtClean="0">
                <a:solidFill>
                  <a:schemeClr val="accent3"/>
                </a:solidFill>
              </a:rPr>
              <a:t>ystematic</a:t>
            </a:r>
            <a:r>
              <a:rPr lang="en-GB" dirty="0" smtClean="0">
                <a:solidFill>
                  <a:schemeClr val="accent3"/>
                </a:solidFill>
              </a:rPr>
              <a:t> </a:t>
            </a:r>
            <a:endParaRPr lang="en-GB" dirty="0">
              <a:solidFill>
                <a:schemeClr val="accent3"/>
              </a:solidFill>
            </a:endParaRPr>
          </a:p>
          <a:p>
            <a:pPr defTabSz="757238">
              <a:buClrTx/>
              <a:buSzTx/>
              <a:buFontTx/>
              <a:buNone/>
            </a:pPr>
            <a:r>
              <a:rPr lang="en-GB" b="1" dirty="0" smtClean="0">
                <a:solidFill>
                  <a:srgbClr val="000000"/>
                </a:solidFill>
              </a:rPr>
              <a:t>O </a:t>
            </a:r>
            <a:r>
              <a:rPr lang="en-GB" dirty="0" err="1" smtClean="0">
                <a:solidFill>
                  <a:schemeClr val="accent3"/>
                </a:solidFill>
              </a:rPr>
              <a:t>bservation</a:t>
            </a:r>
            <a:r>
              <a:rPr lang="en-GB" dirty="0" smtClean="0">
                <a:solidFill>
                  <a:schemeClr val="accent3"/>
                </a:solidFill>
              </a:rPr>
              <a:t> </a:t>
            </a:r>
            <a:r>
              <a:rPr lang="en-GB" dirty="0">
                <a:solidFill>
                  <a:schemeClr val="accent3"/>
                </a:solidFill>
              </a:rPr>
              <a:t>of </a:t>
            </a:r>
          </a:p>
          <a:p>
            <a:pPr defTabSz="757238">
              <a:buClrTx/>
              <a:buSzTx/>
              <a:buFontTx/>
              <a:buNone/>
            </a:pPr>
            <a:r>
              <a:rPr lang="en-GB" b="1" dirty="0" smtClean="0">
                <a:solidFill>
                  <a:srgbClr val="000000"/>
                </a:solidFill>
              </a:rPr>
              <a:t>N </a:t>
            </a:r>
            <a:r>
              <a:rPr lang="en-GB" dirty="0" err="1" smtClean="0">
                <a:solidFill>
                  <a:schemeClr val="accent3"/>
                </a:solidFill>
              </a:rPr>
              <a:t>otions</a:t>
            </a:r>
            <a:r>
              <a:rPr lang="en-GB" dirty="0" smtClean="0">
                <a:solidFill>
                  <a:schemeClr val="accent3"/>
                </a:solidFill>
              </a:rPr>
              <a:t> </a:t>
            </a:r>
            <a:endParaRPr lang="en-GB" dirty="0">
              <a:solidFill>
                <a:schemeClr val="accent3"/>
              </a:solidFill>
            </a:endParaRPr>
          </a:p>
          <a:p>
            <a:pPr defTabSz="757238">
              <a:buClrTx/>
              <a:buSzTx/>
              <a:buFontTx/>
              <a:buNone/>
            </a:pPr>
            <a:r>
              <a:rPr lang="en-GB" b="1" dirty="0" smtClean="0">
                <a:solidFill>
                  <a:srgbClr val="000000"/>
                </a:solidFill>
              </a:rPr>
              <a:t>A </a:t>
            </a:r>
            <a:r>
              <a:rPr lang="en-GB" dirty="0" err="1" smtClean="0">
                <a:solidFill>
                  <a:schemeClr val="accent3"/>
                </a:solidFill>
              </a:rPr>
              <a:t>ssociated</a:t>
            </a:r>
            <a:r>
              <a:rPr lang="en-GB" dirty="0" smtClean="0">
                <a:solidFill>
                  <a:schemeClr val="accent3"/>
                </a:solidFill>
              </a:rPr>
              <a:t> </a:t>
            </a:r>
            <a:r>
              <a:rPr lang="en-GB" dirty="0">
                <a:solidFill>
                  <a:schemeClr val="accent3"/>
                </a:solidFill>
              </a:rPr>
              <a:t>with </a:t>
            </a:r>
          </a:p>
          <a:p>
            <a:pPr defTabSz="757238">
              <a:buClrTx/>
              <a:buSzTx/>
              <a:buFontTx/>
              <a:buNone/>
            </a:pPr>
            <a:r>
              <a:rPr lang="en-GB" b="1" dirty="0" smtClean="0">
                <a:solidFill>
                  <a:srgbClr val="000000"/>
                </a:solidFill>
              </a:rPr>
              <a:t>R </a:t>
            </a:r>
            <a:r>
              <a:rPr lang="en-GB" dirty="0" err="1" smtClean="0">
                <a:solidFill>
                  <a:schemeClr val="accent3"/>
                </a:solidFill>
              </a:rPr>
              <a:t>isk</a:t>
            </a:r>
            <a:endParaRPr lang="en-GB" dirty="0">
              <a:solidFill>
                <a:schemeClr val="accent3"/>
              </a:solidFill>
              <a:latin typeface="Times New Roman" pitchFamily="18" charset="0"/>
            </a:endParaRPr>
          </a:p>
        </p:txBody>
      </p:sp>
      <p:pic>
        <p:nvPicPr>
          <p:cNvPr id="6" name="Picture 2" descr="http://ourspace.swissre.com/groups/image/1166/1.png?a=5986"/>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44208" y="3794690"/>
            <a:ext cx="2160000" cy="2160000"/>
          </a:xfrm>
          <a:prstGeom prst="rect">
            <a:avLst/>
          </a:prstGeom>
          <a:ln>
            <a:noFill/>
          </a:ln>
          <a:effectLst>
            <a:softEdge rad="63500"/>
          </a:effectLst>
        </p:spPr>
      </p:pic>
    </p:spTree>
    <p:extLst>
      <p:ext uri="{BB962C8B-B14F-4D97-AF65-F5344CB8AC3E}">
        <p14:creationId xmlns:p14="http://schemas.microsoft.com/office/powerpoint/2010/main" val="2630831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s-ES_tradnl" smtClean="0"/>
              <a:pPr/>
              <a:t>46</a:t>
            </a:fld>
            <a:endParaRPr lang="es-ES_tradnl" dirty="0"/>
          </a:p>
        </p:txBody>
      </p:sp>
      <p:sp>
        <p:nvSpPr>
          <p:cNvPr id="4" name="Title 3"/>
          <p:cNvSpPr>
            <a:spLocks noGrp="1"/>
          </p:cNvSpPr>
          <p:nvPr>
            <p:ph type="title"/>
          </p:nvPr>
        </p:nvSpPr>
        <p:spPr/>
        <p:txBody>
          <a:bodyPr/>
          <a:lstStyle/>
          <a:p>
            <a:r>
              <a:rPr lang="es-ES_tradnl" dirty="0" smtClean="0"/>
              <a:t>Riesgos emergentes</a:t>
            </a:r>
            <a:br>
              <a:rPr lang="es-ES_tradnl" dirty="0" smtClean="0"/>
            </a:br>
            <a:r>
              <a:rPr lang="es-ES_tradnl" sz="2000" dirty="0" smtClean="0">
                <a:solidFill>
                  <a:schemeClr val="bg1">
                    <a:lumMod val="50000"/>
                  </a:schemeClr>
                </a:solidFill>
              </a:rPr>
              <a:t>Resultados del reporte SONAR junio 2013</a:t>
            </a:r>
            <a:endParaRPr lang="es-ES_tradnl" sz="2000" dirty="0">
              <a:solidFill>
                <a:schemeClr val="bg1">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517104"/>
            <a:ext cx="903763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8879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8E9F59B9-8094-4618-B073-21DD649DF751}" type="slidenum">
              <a:rPr lang="es-ES_tradnl" smtClean="0"/>
              <a:pPr/>
              <a:t>47</a:t>
            </a:fld>
            <a:endParaRPr lang="es-ES_tradnl" dirty="0"/>
          </a:p>
        </p:txBody>
      </p:sp>
      <p:sp>
        <p:nvSpPr>
          <p:cNvPr id="8" name="Title 3"/>
          <p:cNvSpPr>
            <a:spLocks noGrp="1"/>
          </p:cNvSpPr>
          <p:nvPr>
            <p:ph type="title"/>
          </p:nvPr>
        </p:nvSpPr>
        <p:spPr>
          <a:xfrm>
            <a:off x="755651" y="476251"/>
            <a:ext cx="5832475" cy="865187"/>
          </a:xfrm>
        </p:spPr>
        <p:txBody>
          <a:bodyPr/>
          <a:lstStyle/>
          <a:p>
            <a:r>
              <a:rPr lang="es-ES_tradnl" dirty="0" smtClean="0"/>
              <a:t>Agenda</a:t>
            </a:r>
            <a:endParaRPr lang="es-ES_tradnl" dirty="0"/>
          </a:p>
        </p:txBody>
      </p:sp>
      <p:sp>
        <p:nvSpPr>
          <p:cNvPr id="3" name="TextBox 2"/>
          <p:cNvSpPr txBox="1"/>
          <p:nvPr/>
        </p:nvSpPr>
        <p:spPr>
          <a:xfrm>
            <a:off x="755576" y="18448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Pilares del Marco de Administración de Riesgos</a:t>
            </a:r>
          </a:p>
        </p:txBody>
      </p:sp>
      <p:sp>
        <p:nvSpPr>
          <p:cNvPr id="9" name="TextBox 8"/>
          <p:cNvSpPr txBox="1"/>
          <p:nvPr/>
        </p:nvSpPr>
        <p:spPr>
          <a:xfrm>
            <a:off x="755576" y="2492896"/>
            <a:ext cx="6840760" cy="400110"/>
          </a:xfrm>
          <a:prstGeom prst="rect">
            <a:avLst/>
          </a:prstGeom>
          <a:solidFill>
            <a:schemeClr val="bg1">
              <a:lumMod val="50000"/>
            </a:schemeClr>
          </a:solidFill>
        </p:spPr>
        <p:txBody>
          <a:bodyPr wrap="square" rtlCol="0">
            <a:spAutoFit/>
          </a:bodyPr>
          <a:lstStyle/>
          <a:p>
            <a:pPr marL="342900" indent="-342900">
              <a:buFont typeface="Arial" panose="020B0604020202020204" pitchFamily="34" charset="0"/>
              <a:buChar char="•"/>
            </a:pPr>
            <a:r>
              <a:rPr lang="es-ES_tradnl" sz="2000" b="1" dirty="0" smtClean="0">
                <a:solidFill>
                  <a:schemeClr val="tx2">
                    <a:lumMod val="75000"/>
                  </a:schemeClr>
                </a:solidFill>
                <a:latin typeface="SwissReSans" pitchFamily="34" charset="0"/>
              </a:rPr>
              <a:t>Cuantificación de los Riesgos</a:t>
            </a:r>
          </a:p>
        </p:txBody>
      </p:sp>
      <p:sp>
        <p:nvSpPr>
          <p:cNvPr id="10" name="TextBox 9"/>
          <p:cNvSpPr txBox="1"/>
          <p:nvPr/>
        </p:nvSpPr>
        <p:spPr>
          <a:xfrm>
            <a:off x="755576" y="4109010"/>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Riesgos Difíciles de Cuantificar y el ORSA</a:t>
            </a:r>
          </a:p>
        </p:txBody>
      </p:sp>
      <p:sp>
        <p:nvSpPr>
          <p:cNvPr id="12" name="TextBox 11"/>
          <p:cNvSpPr txBox="1"/>
          <p:nvPr/>
        </p:nvSpPr>
        <p:spPr>
          <a:xfrm>
            <a:off x="755576" y="4757082"/>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Conclusiones</a:t>
            </a:r>
          </a:p>
        </p:txBody>
      </p:sp>
      <p:sp>
        <p:nvSpPr>
          <p:cNvPr id="11" name="TextBox 10"/>
          <p:cNvSpPr txBox="1"/>
          <p:nvPr/>
        </p:nvSpPr>
        <p:spPr>
          <a:xfrm>
            <a:off x="1187624" y="292494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a:latin typeface="SwissReSans" pitchFamily="34" charset="0"/>
              </a:rPr>
              <a:t>Modelo Interno</a:t>
            </a:r>
          </a:p>
        </p:txBody>
      </p:sp>
      <p:sp>
        <p:nvSpPr>
          <p:cNvPr id="13" name="TextBox 12"/>
          <p:cNvSpPr txBox="1"/>
          <p:nvPr/>
        </p:nvSpPr>
        <p:spPr>
          <a:xfrm>
            <a:off x="1187624" y="328498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a:latin typeface="SwissReSans" pitchFamily="34" charset="0"/>
              </a:rPr>
              <a:t>Análisis de Escenarios y Riesgos Emergentes</a:t>
            </a:r>
          </a:p>
        </p:txBody>
      </p:sp>
      <p:sp>
        <p:nvSpPr>
          <p:cNvPr id="14" name="TextBox 13"/>
          <p:cNvSpPr txBox="1"/>
          <p:nvPr/>
        </p:nvSpPr>
        <p:spPr>
          <a:xfrm>
            <a:off x="1187624" y="3645024"/>
            <a:ext cx="6840760" cy="400110"/>
          </a:xfrm>
          <a:prstGeom prst="rect">
            <a:avLst/>
          </a:prstGeom>
          <a:solidFill>
            <a:schemeClr val="tx2">
              <a:lumMod val="50000"/>
            </a:schemeClr>
          </a:solidFill>
        </p:spPr>
        <p:txBody>
          <a:bodyPr wrap="square" rtlCol="0">
            <a:spAutoFit/>
          </a:bodyPr>
          <a:lstStyle/>
          <a:p>
            <a:pPr marL="342900" indent="-342900">
              <a:buFont typeface="Arial" panose="020B0604020202020204" pitchFamily="34" charset="0"/>
              <a:buChar char="•"/>
            </a:pPr>
            <a:r>
              <a:rPr lang="es-ES_tradnl" sz="2000" b="1" dirty="0" smtClean="0">
                <a:solidFill>
                  <a:schemeClr val="bg1"/>
                </a:solidFill>
                <a:latin typeface="SwissReSans" pitchFamily="34" charset="0"/>
              </a:rPr>
              <a:t>Indicadores y Límites Cuantitativos</a:t>
            </a:r>
          </a:p>
        </p:txBody>
      </p:sp>
    </p:spTree>
    <p:extLst>
      <p:ext uri="{BB962C8B-B14F-4D97-AF65-F5344CB8AC3E}">
        <p14:creationId xmlns:p14="http://schemas.microsoft.com/office/powerpoint/2010/main" val="2129802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Límites: determinar máximo riesgo que pueden asumir las unidades de negocio, subsidiarias y el grupo. </a:t>
            </a:r>
            <a:r>
              <a:rPr lang="es-ES_tradnl" dirty="0" err="1" smtClean="0"/>
              <a:t>E.g</a:t>
            </a:r>
            <a:r>
              <a:rPr lang="es-ES_tradnl" dirty="0" smtClean="0"/>
              <a:t>. exposición catastrófica, tamaño de riesgos, capital asignado por línea de negocio, etc.</a:t>
            </a:r>
          </a:p>
          <a:p>
            <a:r>
              <a:rPr lang="es-ES_tradnl" dirty="0" smtClean="0"/>
              <a:t>Indicadores de riesgo (KRI): medir la rentabilidad del negocio en relación con el riesgo asumido. </a:t>
            </a:r>
            <a:r>
              <a:rPr lang="es-ES_tradnl" dirty="0" err="1" smtClean="0"/>
              <a:t>E.g</a:t>
            </a:r>
            <a:r>
              <a:rPr lang="es-ES_tradnl" dirty="0" smtClean="0"/>
              <a:t>. retorno ajustado al riesgo (</a:t>
            </a:r>
            <a:r>
              <a:rPr lang="es-ES_tradnl" dirty="0" err="1" smtClean="0"/>
              <a:t>RARoC</a:t>
            </a:r>
            <a:r>
              <a:rPr lang="es-ES_tradnl" dirty="0" smtClean="0"/>
              <a:t>), capital utilizado en un negocio, medidas de transferencia de riesgo, etc.</a:t>
            </a:r>
          </a:p>
          <a:p>
            <a:r>
              <a:rPr lang="es-ES_tradnl" dirty="0" smtClean="0"/>
              <a:t>Los indicadores cuantitativos permiten:</a:t>
            </a:r>
          </a:p>
          <a:p>
            <a:pPr lvl="1"/>
            <a:r>
              <a:rPr lang="es-ES_tradnl" dirty="0" smtClean="0"/>
              <a:t>Medir el riesgo asumido por las distintas unidades de la compañía y limitar la exposición de forma objetiva.</a:t>
            </a:r>
          </a:p>
          <a:p>
            <a:pPr lvl="1"/>
            <a:r>
              <a:rPr lang="es-ES_tradnl" dirty="0" smtClean="0"/>
              <a:t>Tener una referencia objetiva para medir desempeño y estimar la compensación.</a:t>
            </a:r>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48</a:t>
            </a:fld>
            <a:endParaRPr lang="es-ES_tradnl" dirty="0"/>
          </a:p>
        </p:txBody>
      </p:sp>
      <p:sp>
        <p:nvSpPr>
          <p:cNvPr id="4" name="Title 3"/>
          <p:cNvSpPr>
            <a:spLocks noGrp="1"/>
          </p:cNvSpPr>
          <p:nvPr>
            <p:ph type="title"/>
          </p:nvPr>
        </p:nvSpPr>
        <p:spPr/>
        <p:txBody>
          <a:bodyPr/>
          <a:lstStyle/>
          <a:p>
            <a:r>
              <a:rPr lang="es-ES_tradnl" dirty="0" smtClean="0"/>
              <a:t>Indicadores cuantitativos</a:t>
            </a:r>
            <a:endParaRPr lang="es-ES_tradnl" dirty="0"/>
          </a:p>
        </p:txBody>
      </p:sp>
    </p:spTree>
    <p:extLst>
      <p:ext uri="{BB962C8B-B14F-4D97-AF65-F5344CB8AC3E}">
        <p14:creationId xmlns:p14="http://schemas.microsoft.com/office/powerpoint/2010/main" val="2771490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El grupo mide la "capacidad catastrófica" desplegada en cada escenario:</a:t>
            </a:r>
          </a:p>
          <a:p>
            <a:pPr lvl="1"/>
            <a:r>
              <a:rPr lang="es-ES_tradnl" dirty="0" smtClean="0"/>
              <a:t>Capacidad corresponde a </a:t>
            </a:r>
            <a:r>
              <a:rPr lang="es-ES_tradnl" dirty="0" err="1" smtClean="0"/>
              <a:t>shortfall</a:t>
            </a:r>
            <a:r>
              <a:rPr lang="es-ES_tradnl" dirty="0" smtClean="0"/>
              <a:t> de 99% para la mayoría de los escenarios.</a:t>
            </a:r>
          </a:p>
          <a:p>
            <a:pPr lvl="1"/>
            <a:r>
              <a:rPr lang="es-ES_tradnl" dirty="0" smtClean="0"/>
              <a:t>Para escenarios "</a:t>
            </a:r>
            <a:r>
              <a:rPr lang="es-ES_tradnl" dirty="0" err="1" smtClean="0"/>
              <a:t>peak</a:t>
            </a:r>
            <a:r>
              <a:rPr lang="es-ES_tradnl" dirty="0" smtClean="0"/>
              <a:t>" la capacidad se mide con escenarios de eventos.</a:t>
            </a:r>
          </a:p>
          <a:p>
            <a:r>
              <a:rPr lang="es-ES_tradnl" dirty="0" smtClean="0"/>
              <a:t>Para cada negocio con exposición catastrófica se aproxima la capacidad como la contribución que representa ese riesgo a la exposición total del grupo.</a:t>
            </a:r>
          </a:p>
          <a:p>
            <a:pPr lvl="1">
              <a:buFont typeface="Wingdings" panose="05000000000000000000" pitchFamily="2" charset="2"/>
              <a:buChar char="Ø"/>
            </a:pPr>
            <a:r>
              <a:rPr lang="es-ES_tradnl" dirty="0" smtClean="0"/>
              <a:t>La capacidad catastrófica del grupo es la suma de las capacidades de cada negocio individual.</a:t>
            </a:r>
          </a:p>
          <a:p>
            <a:r>
              <a:rPr lang="es-ES_tradnl" dirty="0" smtClean="0"/>
              <a:t>La medición de capacidad se utiliza para:</a:t>
            </a:r>
          </a:p>
          <a:p>
            <a:pPr lvl="1">
              <a:buFont typeface="Wingdings" panose="05000000000000000000" pitchFamily="2" charset="2"/>
              <a:buChar char="Ø"/>
            </a:pPr>
            <a:r>
              <a:rPr lang="es-ES_tradnl" dirty="0" smtClean="0"/>
              <a:t>Asegurar que la compañía permanece financieramente saludable tras un gran evento.</a:t>
            </a:r>
          </a:p>
          <a:p>
            <a:pPr lvl="1">
              <a:buFont typeface="Wingdings" panose="05000000000000000000" pitchFamily="2" charset="2"/>
              <a:buChar char="Ø"/>
            </a:pPr>
            <a:r>
              <a:rPr lang="es-ES_tradnl" dirty="0" smtClean="0"/>
              <a:t>Controlar crecimiento.</a:t>
            </a:r>
          </a:p>
          <a:p>
            <a:pPr lvl="1">
              <a:buFont typeface="Wingdings" panose="05000000000000000000" pitchFamily="2" charset="2"/>
              <a:buChar char="Ø"/>
            </a:pPr>
            <a:r>
              <a:rPr lang="es-ES_tradnl" dirty="0" smtClean="0"/>
              <a:t>Controlar la participación de mercado.</a:t>
            </a:r>
          </a:p>
          <a:p>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49</a:t>
            </a:fld>
            <a:endParaRPr lang="es-ES_tradnl" dirty="0"/>
          </a:p>
        </p:txBody>
      </p:sp>
      <p:sp>
        <p:nvSpPr>
          <p:cNvPr id="4" name="Title 3"/>
          <p:cNvSpPr>
            <a:spLocks noGrp="1"/>
          </p:cNvSpPr>
          <p:nvPr>
            <p:ph type="title"/>
          </p:nvPr>
        </p:nvSpPr>
        <p:spPr/>
        <p:txBody>
          <a:bodyPr/>
          <a:lstStyle/>
          <a:p>
            <a:r>
              <a:rPr lang="es-ES_tradnl" dirty="0" smtClean="0"/>
              <a:t>Límites de capacidad catastrófica</a:t>
            </a:r>
            <a:br>
              <a:rPr lang="es-ES_tradnl" dirty="0" smtClean="0"/>
            </a:br>
            <a:r>
              <a:rPr lang="es-ES_tradnl" sz="2000" dirty="0" smtClean="0">
                <a:solidFill>
                  <a:schemeClr val="bg1">
                    <a:lumMod val="50000"/>
                  </a:schemeClr>
                </a:solidFill>
              </a:rPr>
              <a:t>Cómo lo hacemos en </a:t>
            </a:r>
            <a:r>
              <a:rPr lang="es-ES_tradnl" sz="2000" dirty="0" err="1" smtClean="0">
                <a:solidFill>
                  <a:schemeClr val="bg1">
                    <a:lumMod val="50000"/>
                  </a:schemeClr>
                </a:solidFill>
              </a:rPr>
              <a:t>Swiss</a:t>
            </a:r>
            <a:r>
              <a:rPr lang="es-ES_tradnl" sz="2000" dirty="0" smtClean="0">
                <a:solidFill>
                  <a:schemeClr val="bg1">
                    <a:lumMod val="50000"/>
                  </a:schemeClr>
                </a:solidFill>
              </a:rPr>
              <a:t> Re</a:t>
            </a:r>
            <a:endParaRPr lang="es-ES_tradnl" sz="2000" dirty="0">
              <a:solidFill>
                <a:schemeClr val="bg1">
                  <a:lumMod val="50000"/>
                </a:schemeClr>
              </a:solidFill>
            </a:endParaRPr>
          </a:p>
        </p:txBody>
      </p:sp>
    </p:spTree>
    <p:extLst>
      <p:ext uri="{BB962C8B-B14F-4D97-AF65-F5344CB8AC3E}">
        <p14:creationId xmlns:p14="http://schemas.microsoft.com/office/powerpoint/2010/main" val="2567935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72" name="think-cell Slide" r:id="rId31" imgW="0" imgH="0" progId="">
                  <p:embed/>
                </p:oleObj>
              </mc:Choice>
              <mc:Fallback>
                <p:oleObj name="think-cell Slide" r:id="rId31"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8" name="Rectangle 3"/>
          <p:cNvSpPr>
            <a:spLocks noGrp="1" noChangeArrowheads="1"/>
          </p:cNvSpPr>
          <p:nvPr>
            <p:ph type="title"/>
            <p:custDataLst>
              <p:tags r:id="rId3"/>
            </p:custDataLst>
          </p:nvPr>
        </p:nvSpPr>
        <p:spPr>
          <a:xfrm>
            <a:off x="755652" y="476252"/>
            <a:ext cx="5976589" cy="865187"/>
          </a:xfrm>
        </p:spPr>
        <p:txBody>
          <a:bodyPr/>
          <a:lstStyle/>
          <a:p>
            <a:pPr eaLnBrk="1" hangingPunct="1"/>
            <a:r>
              <a:rPr lang="en-GB" dirty="0" smtClean="0"/>
              <a:t>Swiss Re Group</a:t>
            </a:r>
            <a:br>
              <a:rPr lang="en-GB" dirty="0" smtClean="0"/>
            </a:br>
            <a:r>
              <a:rPr lang="en-GB" sz="2000" dirty="0" err="1" smtClean="0"/>
              <a:t>Estructura</a:t>
            </a:r>
            <a:r>
              <a:rPr lang="en-GB" sz="2000" dirty="0" smtClean="0"/>
              <a:t> del </a:t>
            </a:r>
            <a:r>
              <a:rPr lang="en-GB" sz="2000" dirty="0" err="1" smtClean="0"/>
              <a:t>Grupo</a:t>
            </a:r>
            <a:endParaRPr lang="en-GB" dirty="0" smtClean="0"/>
          </a:p>
        </p:txBody>
      </p:sp>
      <p:sp>
        <p:nvSpPr>
          <p:cNvPr id="33" name="Rectangle 6"/>
          <p:cNvSpPr>
            <a:spLocks noChangeArrowheads="1"/>
          </p:cNvSpPr>
          <p:nvPr>
            <p:custDataLst>
              <p:tags r:id="rId4"/>
            </p:custDataLst>
          </p:nvPr>
        </p:nvSpPr>
        <p:spPr bwMode="gray">
          <a:xfrm>
            <a:off x="6143285" y="3869197"/>
            <a:ext cx="2460965" cy="2080082"/>
          </a:xfrm>
          <a:prstGeom prst="rect">
            <a:avLst/>
          </a:prstGeom>
          <a:solidFill>
            <a:schemeClr val="accent2"/>
          </a:solidFill>
          <a:ln w="15875" algn="ctr">
            <a:noFill/>
            <a:miter lim="800000"/>
            <a:headEnd/>
            <a:tailEnd/>
          </a:ln>
        </p:spPr>
        <p:txBody>
          <a:bodyPr lIns="72000" tIns="0" rIns="72000" bIns="0" anchor="ctr"/>
          <a:lstStyle/>
          <a:p>
            <a:pPr algn="ctr" fontAlgn="b">
              <a:buClr>
                <a:schemeClr val="hlink"/>
              </a:buClr>
              <a:buSzPct val="80000"/>
            </a:pPr>
            <a:endParaRPr lang="en-GB" sz="1700" b="1" dirty="0">
              <a:solidFill>
                <a:srgbClr val="FFFFFF"/>
              </a:solidFill>
            </a:endParaRPr>
          </a:p>
        </p:txBody>
      </p:sp>
      <p:sp>
        <p:nvSpPr>
          <p:cNvPr id="32" name="Rectangle 31"/>
          <p:cNvSpPr/>
          <p:nvPr>
            <p:custDataLst>
              <p:tags r:id="rId5"/>
            </p:custDataLst>
          </p:nvPr>
        </p:nvSpPr>
        <p:spPr>
          <a:xfrm>
            <a:off x="6236993" y="5244575"/>
            <a:ext cx="2273265" cy="571765"/>
          </a:xfrm>
          <a:prstGeom prst="rect">
            <a:avLst/>
          </a:prstGeom>
          <a:solidFill>
            <a:srgbClr val="E0E5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29" name="Rectangle 5"/>
          <p:cNvSpPr>
            <a:spLocks noChangeArrowheads="1"/>
          </p:cNvSpPr>
          <p:nvPr>
            <p:custDataLst>
              <p:tags r:id="rId6"/>
            </p:custDataLst>
          </p:nvPr>
        </p:nvSpPr>
        <p:spPr bwMode="gray">
          <a:xfrm>
            <a:off x="3465542" y="3869197"/>
            <a:ext cx="2460965" cy="2080082"/>
          </a:xfrm>
          <a:prstGeom prst="rect">
            <a:avLst/>
          </a:prstGeom>
          <a:solidFill>
            <a:srgbClr val="4DC3E9"/>
          </a:solidFill>
          <a:ln w="15875" algn="ctr">
            <a:noFill/>
            <a:miter lim="800000"/>
            <a:headEnd/>
            <a:tailEnd/>
          </a:ln>
        </p:spPr>
        <p:txBody>
          <a:bodyPr lIns="72000" tIns="0" rIns="72000" bIns="0" anchor="ctr"/>
          <a:lstStyle/>
          <a:p>
            <a:pPr algn="ctr" fontAlgn="b">
              <a:buClr>
                <a:schemeClr val="hlink"/>
              </a:buClr>
              <a:buSzPct val="80000"/>
              <a:buFont typeface="Wingdings" pitchFamily="2" charset="2"/>
              <a:buNone/>
            </a:pPr>
            <a:endParaRPr lang="en-GB" sz="1700" b="1" dirty="0">
              <a:solidFill>
                <a:srgbClr val="FFFFFF"/>
              </a:solidFill>
            </a:endParaRPr>
          </a:p>
        </p:txBody>
      </p:sp>
      <p:sp>
        <p:nvSpPr>
          <p:cNvPr id="28" name="Rectangle 27"/>
          <p:cNvSpPr/>
          <p:nvPr>
            <p:custDataLst>
              <p:tags r:id="rId7"/>
            </p:custDataLst>
          </p:nvPr>
        </p:nvSpPr>
        <p:spPr>
          <a:xfrm>
            <a:off x="3547660" y="5244575"/>
            <a:ext cx="2273265" cy="571765"/>
          </a:xfrm>
          <a:prstGeom prst="rect">
            <a:avLst/>
          </a:prstGeom>
          <a:solidFill>
            <a:srgbClr val="CCEEF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27" name="Rectangle 4"/>
          <p:cNvSpPr>
            <a:spLocks noChangeArrowheads="1"/>
          </p:cNvSpPr>
          <p:nvPr>
            <p:custDataLst>
              <p:tags r:id="rId8"/>
            </p:custDataLst>
          </p:nvPr>
        </p:nvSpPr>
        <p:spPr bwMode="gray">
          <a:xfrm>
            <a:off x="755650" y="3869197"/>
            <a:ext cx="2463538" cy="2080082"/>
          </a:xfrm>
          <a:prstGeom prst="rect">
            <a:avLst/>
          </a:prstGeom>
          <a:solidFill>
            <a:srgbClr val="3F71C9"/>
          </a:solidFill>
          <a:ln w="15875" algn="ctr">
            <a:noFill/>
            <a:miter lim="800000"/>
            <a:headEnd/>
            <a:tailEnd/>
          </a:ln>
        </p:spPr>
        <p:txBody>
          <a:bodyPr lIns="72000" tIns="0" rIns="72000" bIns="0" anchor="ctr"/>
          <a:lstStyle/>
          <a:p>
            <a:pPr algn="ctr" fontAlgn="b">
              <a:buClr>
                <a:schemeClr val="hlink"/>
              </a:buClr>
              <a:buSzPct val="80000"/>
            </a:pPr>
            <a:endParaRPr lang="en-GB" sz="1700" b="1" dirty="0">
              <a:solidFill>
                <a:srgbClr val="FFFFFF"/>
              </a:solidFill>
            </a:endParaRPr>
          </a:p>
        </p:txBody>
      </p:sp>
      <p:sp>
        <p:nvSpPr>
          <p:cNvPr id="26" name="Rectangle 25"/>
          <p:cNvSpPr/>
          <p:nvPr>
            <p:custDataLst>
              <p:tags r:id="rId9"/>
            </p:custDataLst>
          </p:nvPr>
        </p:nvSpPr>
        <p:spPr>
          <a:xfrm>
            <a:off x="837768" y="5244575"/>
            <a:ext cx="2273265" cy="571765"/>
          </a:xfrm>
          <a:prstGeom prst="rect">
            <a:avLst/>
          </a:prstGeom>
          <a:solidFill>
            <a:srgbClr val="B7C9E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25" name="Rectangle 24"/>
          <p:cNvSpPr/>
          <p:nvPr>
            <p:custDataLst>
              <p:tags r:id="rId10"/>
            </p:custDataLst>
          </p:nvPr>
        </p:nvSpPr>
        <p:spPr>
          <a:xfrm>
            <a:off x="6236993" y="4158395"/>
            <a:ext cx="2273265" cy="782773"/>
          </a:xfrm>
          <a:prstGeom prst="rect">
            <a:avLst/>
          </a:prstGeom>
          <a:solidFill>
            <a:srgbClr val="E0E5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23" name="Rectangle 22"/>
          <p:cNvSpPr/>
          <p:nvPr>
            <p:custDataLst>
              <p:tags r:id="rId11"/>
            </p:custDataLst>
          </p:nvPr>
        </p:nvSpPr>
        <p:spPr>
          <a:xfrm>
            <a:off x="3547660" y="4158395"/>
            <a:ext cx="2273265" cy="782773"/>
          </a:xfrm>
          <a:prstGeom prst="rect">
            <a:avLst/>
          </a:prstGeom>
          <a:solidFill>
            <a:srgbClr val="CCEEF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22" name="Rectangle 21"/>
          <p:cNvSpPr/>
          <p:nvPr>
            <p:custDataLst>
              <p:tags r:id="rId12"/>
            </p:custDataLst>
          </p:nvPr>
        </p:nvSpPr>
        <p:spPr>
          <a:xfrm>
            <a:off x="837768" y="4158395"/>
            <a:ext cx="2273265" cy="782773"/>
          </a:xfrm>
          <a:prstGeom prst="rect">
            <a:avLst/>
          </a:prstGeom>
          <a:solidFill>
            <a:srgbClr val="B7C9E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6149" name="Rectangle 4"/>
          <p:cNvSpPr>
            <a:spLocks noChangeArrowheads="1"/>
          </p:cNvSpPr>
          <p:nvPr>
            <p:custDataLst>
              <p:tags r:id="rId13"/>
            </p:custDataLst>
          </p:nvPr>
        </p:nvSpPr>
        <p:spPr bwMode="gray">
          <a:xfrm>
            <a:off x="755650" y="2627567"/>
            <a:ext cx="2452591" cy="506555"/>
          </a:xfrm>
          <a:prstGeom prst="rect">
            <a:avLst/>
          </a:prstGeom>
          <a:solidFill>
            <a:srgbClr val="3F71C9"/>
          </a:solidFill>
          <a:ln w="15875" algn="ctr">
            <a:noFill/>
            <a:miter lim="800000"/>
            <a:headEnd/>
            <a:tailEnd/>
          </a:ln>
        </p:spPr>
        <p:txBody>
          <a:bodyPr lIns="72000" tIns="0" rIns="72000" bIns="0" anchor="ctr"/>
          <a:lstStyle/>
          <a:p>
            <a:pPr algn="ctr" fontAlgn="b">
              <a:buClr>
                <a:schemeClr val="hlink"/>
              </a:buClr>
              <a:buSzPct val="80000"/>
            </a:pPr>
            <a:r>
              <a:rPr lang="en-GB" sz="1700" dirty="0" smtClean="0">
                <a:solidFill>
                  <a:srgbClr val="FFFFFF"/>
                </a:solidFill>
              </a:rPr>
              <a:t>Reinsurance</a:t>
            </a:r>
            <a:endParaRPr lang="en-GB" sz="1700" dirty="0">
              <a:solidFill>
                <a:srgbClr val="FFFFFF"/>
              </a:solidFill>
            </a:endParaRPr>
          </a:p>
        </p:txBody>
      </p:sp>
      <p:sp>
        <p:nvSpPr>
          <p:cNvPr id="6154" name="Content"/>
          <p:cNvSpPr>
            <a:spLocks noChangeArrowheads="1"/>
          </p:cNvSpPr>
          <p:nvPr>
            <p:custDataLst>
              <p:tags r:id="rId14"/>
            </p:custDataLst>
          </p:nvPr>
        </p:nvSpPr>
        <p:spPr bwMode="gray">
          <a:xfrm>
            <a:off x="3635477" y="4149080"/>
            <a:ext cx="2005091" cy="738664"/>
          </a:xfrm>
          <a:prstGeom prst="rect">
            <a:avLst/>
          </a:prstGeom>
          <a:noFill/>
          <a:ln w="9525" algn="ctr">
            <a:noFill/>
            <a:miter lim="800000"/>
            <a:headEnd/>
            <a:tailEnd/>
          </a:ln>
        </p:spPr>
        <p:txBody>
          <a:bodyPr wrap="square" lIns="0" tIns="0" rIns="0" bIns="0">
            <a:spAutoFit/>
          </a:bodyPr>
          <a:lstStyle/>
          <a:p>
            <a:pPr marL="193675" lvl="1" indent="-192088" defTabSz="895350">
              <a:spcBef>
                <a:spcPct val="10000"/>
              </a:spcBef>
              <a:buSzPct val="80000"/>
              <a:buFont typeface="Wingdings" pitchFamily="2" charset="2"/>
              <a:buChar char="n"/>
            </a:pPr>
            <a:r>
              <a:rPr lang="en-GB" altLang="ja-JP" sz="1200" dirty="0" err="1" smtClean="0">
                <a:ea typeface="MS PGothic" pitchFamily="34" charset="-128"/>
              </a:rPr>
              <a:t>Ser</a:t>
            </a:r>
            <a:r>
              <a:rPr lang="en-GB" altLang="ja-JP" sz="1200" dirty="0" smtClean="0">
                <a:ea typeface="MS PGothic" pitchFamily="34" charset="-128"/>
              </a:rPr>
              <a:t> un </a:t>
            </a:r>
            <a:r>
              <a:rPr lang="en-GB" altLang="ja-JP" sz="1200" dirty="0" err="1" smtClean="0">
                <a:ea typeface="MS PGothic" pitchFamily="34" charset="-128"/>
              </a:rPr>
              <a:t>competidor</a:t>
            </a:r>
            <a:r>
              <a:rPr lang="en-GB" altLang="ja-JP" sz="1200" dirty="0" smtClean="0">
                <a:ea typeface="MS PGothic" pitchFamily="34" charset="-128"/>
              </a:rPr>
              <a:t> en </a:t>
            </a:r>
            <a:r>
              <a:rPr lang="en-GB" altLang="ja-JP" sz="1200" dirty="0" err="1" smtClean="0">
                <a:ea typeface="MS PGothic" pitchFamily="34" charset="-128"/>
              </a:rPr>
              <a:t>negocios</a:t>
            </a:r>
            <a:r>
              <a:rPr lang="en-GB" altLang="ja-JP" sz="1200" dirty="0" smtClean="0">
                <a:ea typeface="MS PGothic" pitchFamily="34" charset="-128"/>
              </a:rPr>
              <a:t> </a:t>
            </a:r>
            <a:r>
              <a:rPr lang="en-GB" altLang="ja-JP" sz="1200" dirty="0" err="1" smtClean="0">
                <a:ea typeface="MS PGothic" pitchFamily="34" charset="-128"/>
              </a:rPr>
              <a:t>comerciales</a:t>
            </a:r>
            <a:r>
              <a:rPr lang="en-GB" altLang="ja-JP" sz="1200" dirty="0" smtClean="0">
                <a:ea typeface="MS PGothic" pitchFamily="34" charset="-128"/>
              </a:rPr>
              <a:t> </a:t>
            </a:r>
            <a:r>
              <a:rPr lang="en-GB" altLang="ja-JP" sz="1200" dirty="0" err="1" smtClean="0">
                <a:ea typeface="MS PGothic" pitchFamily="34" charset="-128"/>
              </a:rPr>
              <a:t>grandes</a:t>
            </a:r>
            <a:r>
              <a:rPr lang="en-GB" altLang="ja-JP" sz="1200" dirty="0" smtClean="0">
                <a:ea typeface="MS PGothic" pitchFamily="34" charset="-128"/>
              </a:rPr>
              <a:t> </a:t>
            </a:r>
            <a:r>
              <a:rPr lang="en-GB" altLang="ja-JP" sz="1200" dirty="0" err="1" smtClean="0">
                <a:ea typeface="MS PGothic" pitchFamily="34" charset="-128"/>
              </a:rPr>
              <a:t>enfocado</a:t>
            </a:r>
            <a:r>
              <a:rPr lang="en-GB" altLang="ja-JP" sz="1200" dirty="0" smtClean="0">
                <a:ea typeface="MS PGothic" pitchFamily="34" charset="-128"/>
              </a:rPr>
              <a:t>, </a:t>
            </a:r>
            <a:r>
              <a:rPr lang="en-GB" altLang="ja-JP" sz="1200" dirty="0" err="1" smtClean="0">
                <a:ea typeface="MS PGothic" pitchFamily="34" charset="-128"/>
              </a:rPr>
              <a:t>ágil</a:t>
            </a:r>
            <a:r>
              <a:rPr lang="en-GB" altLang="ja-JP" sz="1200" dirty="0" smtClean="0">
                <a:ea typeface="MS PGothic" pitchFamily="34" charset="-128"/>
              </a:rPr>
              <a:t> y global</a:t>
            </a:r>
            <a:endParaRPr lang="en-GB" altLang="ja-JP" sz="1200" dirty="0">
              <a:ea typeface="MS PGothic" pitchFamily="34" charset="-128"/>
            </a:endParaRPr>
          </a:p>
        </p:txBody>
      </p:sp>
      <p:sp>
        <p:nvSpPr>
          <p:cNvPr id="6155" name="Content"/>
          <p:cNvSpPr>
            <a:spLocks noChangeArrowheads="1"/>
          </p:cNvSpPr>
          <p:nvPr>
            <p:custDataLst>
              <p:tags r:id="rId15"/>
            </p:custDataLst>
          </p:nvPr>
        </p:nvSpPr>
        <p:spPr bwMode="gray">
          <a:xfrm>
            <a:off x="6351130" y="4247105"/>
            <a:ext cx="2082636" cy="600164"/>
          </a:xfrm>
          <a:prstGeom prst="rect">
            <a:avLst/>
          </a:prstGeom>
          <a:noFill/>
          <a:ln w="9525" algn="ctr">
            <a:noFill/>
            <a:miter lim="800000"/>
            <a:headEnd/>
            <a:tailEnd/>
          </a:ln>
        </p:spPr>
        <p:txBody>
          <a:bodyPr wrap="square" lIns="0" tIns="0" rIns="0" bIns="0">
            <a:spAutoFit/>
          </a:bodyPr>
          <a:lstStyle/>
          <a:p>
            <a:pPr marL="193675" lvl="1" indent="-192088" defTabSz="895350">
              <a:spcBef>
                <a:spcPct val="10000"/>
              </a:spcBef>
              <a:buSzPct val="80000"/>
              <a:buFont typeface="Wingdings" pitchFamily="2" charset="2"/>
              <a:buChar char="n"/>
            </a:pPr>
            <a:r>
              <a:rPr lang="en-GB" altLang="ja-JP" sz="1300" dirty="0" err="1" smtClean="0">
                <a:ea typeface="MS PGothic" pitchFamily="34" charset="-128"/>
              </a:rPr>
              <a:t>Ser</a:t>
            </a:r>
            <a:r>
              <a:rPr lang="en-GB" altLang="ja-JP" sz="1300" dirty="0" smtClean="0">
                <a:ea typeface="MS PGothic" pitchFamily="34" charset="-128"/>
              </a:rPr>
              <a:t> </a:t>
            </a:r>
            <a:r>
              <a:rPr lang="en-GB" altLang="ja-JP" sz="1300" dirty="0" err="1" smtClean="0">
                <a:ea typeface="MS PGothic" pitchFamily="34" charset="-128"/>
              </a:rPr>
              <a:t>reconocidos</a:t>
            </a:r>
            <a:r>
              <a:rPr lang="en-GB" altLang="ja-JP" sz="1300" dirty="0" smtClean="0">
                <a:ea typeface="MS PGothic" pitchFamily="34" charset="-128"/>
              </a:rPr>
              <a:t> en el </a:t>
            </a:r>
            <a:r>
              <a:rPr lang="en-GB" altLang="ja-JP" sz="1300" dirty="0" err="1" smtClean="0">
                <a:ea typeface="MS PGothic" pitchFamily="34" charset="-128"/>
              </a:rPr>
              <a:t>mercado</a:t>
            </a:r>
            <a:r>
              <a:rPr lang="en-GB" altLang="ja-JP" sz="1300" dirty="0" smtClean="0">
                <a:ea typeface="MS PGothic" pitchFamily="34" charset="-128"/>
              </a:rPr>
              <a:t> de </a:t>
            </a:r>
            <a:r>
              <a:rPr lang="en-GB" altLang="ja-JP" sz="1300" dirty="0" err="1" smtClean="0">
                <a:ea typeface="MS PGothic" pitchFamily="34" charset="-128"/>
              </a:rPr>
              <a:t>portafolios</a:t>
            </a:r>
            <a:r>
              <a:rPr lang="en-GB" altLang="ja-JP" sz="1300" dirty="0" smtClean="0">
                <a:ea typeface="MS PGothic" pitchFamily="34" charset="-128"/>
              </a:rPr>
              <a:t> </a:t>
            </a:r>
            <a:r>
              <a:rPr lang="en-GB" altLang="ja-JP" sz="1300" dirty="0" err="1" smtClean="0">
                <a:ea typeface="MS PGothic" pitchFamily="34" charset="-128"/>
              </a:rPr>
              <a:t>cerrados</a:t>
            </a:r>
            <a:r>
              <a:rPr lang="en-GB" altLang="ja-JP" sz="1300" dirty="0" smtClean="0">
                <a:ea typeface="MS PGothic" pitchFamily="34" charset="-128"/>
              </a:rPr>
              <a:t> de </a:t>
            </a:r>
            <a:r>
              <a:rPr lang="en-GB" altLang="ja-JP" sz="1300" dirty="0" err="1" smtClean="0">
                <a:ea typeface="MS PGothic" pitchFamily="34" charset="-128"/>
              </a:rPr>
              <a:t>vida</a:t>
            </a:r>
            <a:endParaRPr lang="en-GB" altLang="ja-JP" sz="1300" dirty="0">
              <a:ea typeface="MS PGothic" pitchFamily="34" charset="-128"/>
            </a:endParaRPr>
          </a:p>
        </p:txBody>
      </p:sp>
      <p:sp>
        <p:nvSpPr>
          <p:cNvPr id="6156" name="Content"/>
          <p:cNvSpPr>
            <a:spLocks noChangeArrowheads="1"/>
          </p:cNvSpPr>
          <p:nvPr>
            <p:custDataLst>
              <p:tags r:id="rId16"/>
            </p:custDataLst>
          </p:nvPr>
        </p:nvSpPr>
        <p:spPr bwMode="gray">
          <a:xfrm>
            <a:off x="929680" y="4247105"/>
            <a:ext cx="2111043" cy="400110"/>
          </a:xfrm>
          <a:prstGeom prst="rect">
            <a:avLst/>
          </a:prstGeom>
          <a:noFill/>
          <a:ln w="9525" algn="ctr">
            <a:noFill/>
            <a:miter lim="800000"/>
            <a:headEnd/>
            <a:tailEnd/>
          </a:ln>
        </p:spPr>
        <p:txBody>
          <a:bodyPr wrap="square" lIns="0" tIns="0" rIns="0" bIns="0">
            <a:spAutoFit/>
          </a:bodyPr>
          <a:lstStyle/>
          <a:p>
            <a:pPr marL="193675" lvl="1" indent="-192088" defTabSz="895350">
              <a:spcBef>
                <a:spcPct val="10000"/>
              </a:spcBef>
              <a:buSzPct val="80000"/>
              <a:buFont typeface="Wingdings" pitchFamily="2" charset="2"/>
              <a:buChar char="n"/>
            </a:pPr>
            <a:r>
              <a:rPr lang="en-GB" altLang="ja-JP" sz="1300" dirty="0" err="1" smtClean="0">
                <a:ea typeface="MS PGothic" pitchFamily="34" charset="-128"/>
              </a:rPr>
              <a:t>Ser</a:t>
            </a:r>
            <a:r>
              <a:rPr lang="en-GB" altLang="ja-JP" sz="1300" dirty="0" smtClean="0">
                <a:ea typeface="MS PGothic" pitchFamily="34" charset="-128"/>
              </a:rPr>
              <a:t> el </a:t>
            </a:r>
            <a:r>
              <a:rPr lang="en-GB" altLang="ja-JP" sz="1300" dirty="0" err="1" smtClean="0">
                <a:ea typeface="MS PGothic" pitchFamily="34" charset="-128"/>
              </a:rPr>
              <a:t>reasegurador</a:t>
            </a:r>
            <a:r>
              <a:rPr lang="en-GB" altLang="ja-JP" sz="1300" dirty="0" smtClean="0">
                <a:ea typeface="MS PGothic" pitchFamily="34" charset="-128"/>
              </a:rPr>
              <a:t> </a:t>
            </a:r>
            <a:r>
              <a:rPr lang="en-GB" altLang="ja-JP" sz="1300" dirty="0" err="1" smtClean="0">
                <a:ea typeface="MS PGothic" pitchFamily="34" charset="-128"/>
              </a:rPr>
              <a:t>líder</a:t>
            </a:r>
            <a:r>
              <a:rPr lang="en-GB" altLang="ja-JP" sz="1300" dirty="0" smtClean="0">
                <a:ea typeface="MS PGothic" pitchFamily="34" charset="-128"/>
              </a:rPr>
              <a:t> del </a:t>
            </a:r>
            <a:r>
              <a:rPr lang="en-GB" altLang="ja-JP" sz="1300" dirty="0" err="1" smtClean="0">
                <a:ea typeface="MS PGothic" pitchFamily="34" charset="-128"/>
              </a:rPr>
              <a:t>mundo</a:t>
            </a:r>
            <a:endParaRPr lang="en-GB" altLang="ja-JP" sz="1300" dirty="0">
              <a:ea typeface="MS PGothic" pitchFamily="34" charset="-128"/>
            </a:endParaRPr>
          </a:p>
        </p:txBody>
      </p:sp>
      <p:sp>
        <p:nvSpPr>
          <p:cNvPr id="6157" name="Content"/>
          <p:cNvSpPr>
            <a:spLocks noChangeArrowheads="1"/>
          </p:cNvSpPr>
          <p:nvPr/>
        </p:nvSpPr>
        <p:spPr bwMode="gray">
          <a:xfrm>
            <a:off x="929680" y="5336475"/>
            <a:ext cx="2111043" cy="400110"/>
          </a:xfrm>
          <a:prstGeom prst="rect">
            <a:avLst/>
          </a:prstGeom>
          <a:noFill/>
          <a:ln w="9525" algn="ctr">
            <a:noFill/>
            <a:miter lim="800000"/>
            <a:headEnd/>
            <a:tailEnd/>
          </a:ln>
        </p:spPr>
        <p:txBody>
          <a:bodyPr wrap="square" lIns="0" tIns="0" rIns="0" bIns="0">
            <a:spAutoFit/>
          </a:bodyPr>
          <a:lstStyle/>
          <a:p>
            <a:pPr marL="193675" lvl="1" indent="-192088" defTabSz="895350">
              <a:spcBef>
                <a:spcPct val="10000"/>
              </a:spcBef>
              <a:buSzPct val="80000"/>
              <a:buFont typeface="Wingdings" pitchFamily="2" charset="2"/>
              <a:buChar char="n"/>
            </a:pPr>
            <a:r>
              <a:rPr lang="en-GB" altLang="ja-JP" sz="1300" dirty="0" smtClean="0">
                <a:ea typeface="MS PGothic" pitchFamily="34" charset="-128"/>
              </a:rPr>
              <a:t>El </a:t>
            </a:r>
            <a:r>
              <a:rPr lang="en-GB" altLang="ja-JP" sz="1300" dirty="0" err="1" smtClean="0">
                <a:ea typeface="MS PGothic" pitchFamily="34" charset="-128"/>
              </a:rPr>
              <a:t>fundamento</a:t>
            </a:r>
            <a:r>
              <a:rPr lang="en-GB" altLang="ja-JP" sz="1300" dirty="0" smtClean="0">
                <a:ea typeface="MS PGothic" pitchFamily="34" charset="-128"/>
              </a:rPr>
              <a:t> de </a:t>
            </a:r>
            <a:r>
              <a:rPr lang="en-GB" altLang="ja-JP" sz="1300" dirty="0" err="1" smtClean="0">
                <a:ea typeface="MS PGothic" pitchFamily="34" charset="-128"/>
              </a:rPr>
              <a:t>nuestras</a:t>
            </a:r>
            <a:r>
              <a:rPr lang="en-GB" altLang="ja-JP" sz="1300" dirty="0" smtClean="0">
                <a:ea typeface="MS PGothic" pitchFamily="34" charset="-128"/>
              </a:rPr>
              <a:t> </a:t>
            </a:r>
            <a:r>
              <a:rPr lang="en-GB" altLang="ja-JP" sz="1300" dirty="0" err="1" smtClean="0">
                <a:ea typeface="MS PGothic" pitchFamily="34" charset="-128"/>
              </a:rPr>
              <a:t>fortalezas</a:t>
            </a:r>
            <a:endParaRPr lang="en-GB" altLang="ja-JP" sz="1300" dirty="0">
              <a:ea typeface="MS PGothic" pitchFamily="34" charset="-128"/>
            </a:endParaRPr>
          </a:p>
        </p:txBody>
      </p:sp>
      <p:sp>
        <p:nvSpPr>
          <p:cNvPr id="6158" name="Content"/>
          <p:cNvSpPr>
            <a:spLocks noChangeArrowheads="1"/>
          </p:cNvSpPr>
          <p:nvPr>
            <p:custDataLst>
              <p:tags r:id="rId17"/>
            </p:custDataLst>
          </p:nvPr>
        </p:nvSpPr>
        <p:spPr bwMode="gray">
          <a:xfrm>
            <a:off x="3635479" y="5336475"/>
            <a:ext cx="2005089" cy="400110"/>
          </a:xfrm>
          <a:prstGeom prst="rect">
            <a:avLst/>
          </a:prstGeom>
          <a:noFill/>
          <a:ln w="9525" algn="ctr">
            <a:noFill/>
            <a:miter lim="800000"/>
            <a:headEnd/>
            <a:tailEnd/>
          </a:ln>
        </p:spPr>
        <p:txBody>
          <a:bodyPr wrap="square" lIns="0" tIns="0" rIns="0" bIns="0">
            <a:spAutoFit/>
          </a:bodyPr>
          <a:lstStyle/>
          <a:p>
            <a:pPr marL="193675" lvl="1" indent="-192088" defTabSz="895350">
              <a:spcBef>
                <a:spcPct val="10000"/>
              </a:spcBef>
              <a:buSzPct val="80000"/>
              <a:buFont typeface="Wingdings" pitchFamily="2" charset="2"/>
              <a:buChar char="n"/>
            </a:pPr>
            <a:r>
              <a:rPr lang="en-GB" altLang="ja-JP" sz="1300" dirty="0" err="1" smtClean="0">
                <a:ea typeface="MS PGothic" pitchFamily="34" charset="-128"/>
              </a:rPr>
              <a:t>Oportunidad</a:t>
            </a:r>
            <a:r>
              <a:rPr lang="en-GB" altLang="ja-JP" sz="1300" dirty="0" smtClean="0">
                <a:ea typeface="MS PGothic" pitchFamily="34" charset="-128"/>
              </a:rPr>
              <a:t> clave </a:t>
            </a:r>
            <a:r>
              <a:rPr lang="en-GB" altLang="ja-JP" sz="1300" dirty="0" err="1" smtClean="0">
                <a:ea typeface="MS PGothic" pitchFamily="34" charset="-128"/>
              </a:rPr>
              <a:t>para</a:t>
            </a:r>
            <a:r>
              <a:rPr lang="en-GB" altLang="ja-JP" sz="1300" dirty="0" smtClean="0">
                <a:ea typeface="MS PGothic" pitchFamily="34" charset="-128"/>
              </a:rPr>
              <a:t> </a:t>
            </a:r>
            <a:r>
              <a:rPr lang="en-GB" altLang="ja-JP" sz="1300" dirty="0" err="1" smtClean="0">
                <a:ea typeface="MS PGothic" pitchFamily="34" charset="-128"/>
              </a:rPr>
              <a:t>crecimiento</a:t>
            </a:r>
            <a:endParaRPr lang="en-GB" altLang="ja-JP" sz="1300" dirty="0">
              <a:ea typeface="MS PGothic" pitchFamily="34" charset="-128"/>
            </a:endParaRPr>
          </a:p>
        </p:txBody>
      </p:sp>
      <p:sp>
        <p:nvSpPr>
          <p:cNvPr id="6159" name="Content"/>
          <p:cNvSpPr>
            <a:spLocks noChangeArrowheads="1"/>
          </p:cNvSpPr>
          <p:nvPr>
            <p:custDataLst>
              <p:tags r:id="rId18"/>
            </p:custDataLst>
          </p:nvPr>
        </p:nvSpPr>
        <p:spPr bwMode="gray">
          <a:xfrm>
            <a:off x="6351130" y="5336475"/>
            <a:ext cx="2010628" cy="400110"/>
          </a:xfrm>
          <a:prstGeom prst="rect">
            <a:avLst/>
          </a:prstGeom>
          <a:noFill/>
          <a:ln w="9525" algn="ctr">
            <a:noFill/>
            <a:miter lim="800000"/>
            <a:headEnd/>
            <a:tailEnd/>
          </a:ln>
        </p:spPr>
        <p:txBody>
          <a:bodyPr wrap="square" lIns="0" tIns="0" rIns="0" bIns="0">
            <a:spAutoFit/>
          </a:bodyPr>
          <a:lstStyle/>
          <a:p>
            <a:pPr marL="193675" lvl="1" indent="-192088" defTabSz="895350">
              <a:spcBef>
                <a:spcPct val="10000"/>
              </a:spcBef>
              <a:buSzPct val="80000"/>
              <a:buFont typeface="Wingdings" pitchFamily="2" charset="2"/>
              <a:buChar char="n"/>
            </a:pPr>
            <a:r>
              <a:rPr lang="en-GB" altLang="ja-JP" sz="1300" dirty="0" err="1" smtClean="0">
                <a:ea typeface="MS PGothic" pitchFamily="34" charset="-128"/>
              </a:rPr>
              <a:t>Proveer</a:t>
            </a:r>
            <a:r>
              <a:rPr lang="en-GB" altLang="ja-JP" sz="1300" dirty="0" smtClean="0">
                <a:ea typeface="MS PGothic" pitchFamily="34" charset="-128"/>
              </a:rPr>
              <a:t> </a:t>
            </a:r>
            <a:r>
              <a:rPr lang="en-GB" altLang="ja-JP" sz="1300" dirty="0" err="1" smtClean="0">
                <a:ea typeface="MS PGothic" pitchFamily="34" charset="-128"/>
              </a:rPr>
              <a:t>dividendos</a:t>
            </a:r>
            <a:r>
              <a:rPr lang="en-GB" altLang="ja-JP" sz="1300" dirty="0" smtClean="0">
                <a:ea typeface="MS PGothic" pitchFamily="34" charset="-128"/>
              </a:rPr>
              <a:t> en </a:t>
            </a:r>
            <a:r>
              <a:rPr lang="en-GB" altLang="ja-JP" sz="1300" dirty="0" err="1" smtClean="0">
                <a:ea typeface="MS PGothic" pitchFamily="34" charset="-128"/>
              </a:rPr>
              <a:t>efectivo</a:t>
            </a:r>
            <a:endParaRPr lang="en-GB" altLang="ja-JP" sz="1300" dirty="0">
              <a:ea typeface="MS PGothic" pitchFamily="34" charset="-128"/>
            </a:endParaRPr>
          </a:p>
        </p:txBody>
      </p:sp>
      <p:cxnSp>
        <p:nvCxnSpPr>
          <p:cNvPr id="6160" name="AutoShape 15"/>
          <p:cNvCxnSpPr>
            <a:cxnSpLocks noChangeShapeType="1"/>
            <a:stCxn id="6152" idx="2"/>
            <a:endCxn id="6149" idx="0"/>
          </p:cNvCxnSpPr>
          <p:nvPr>
            <p:custDataLst>
              <p:tags r:id="rId19"/>
            </p:custDataLst>
          </p:nvPr>
        </p:nvCxnSpPr>
        <p:spPr bwMode="auto">
          <a:xfrm rot="5400000">
            <a:off x="3117408" y="1069211"/>
            <a:ext cx="422894" cy="2693818"/>
          </a:xfrm>
          <a:prstGeom prst="bentConnector3">
            <a:avLst>
              <a:gd name="adj1" fmla="val 50000"/>
            </a:avLst>
          </a:prstGeom>
          <a:noFill/>
          <a:ln w="6350">
            <a:solidFill>
              <a:schemeClr val="tx2"/>
            </a:solidFill>
            <a:miter lim="800000"/>
            <a:headEnd/>
            <a:tailEnd/>
          </a:ln>
        </p:spPr>
      </p:cxnSp>
      <p:cxnSp>
        <p:nvCxnSpPr>
          <p:cNvPr id="6161" name="AutoShape 16"/>
          <p:cNvCxnSpPr>
            <a:cxnSpLocks noChangeShapeType="1"/>
            <a:stCxn id="6152" idx="2"/>
            <a:endCxn id="6151" idx="0"/>
          </p:cNvCxnSpPr>
          <p:nvPr>
            <p:custDataLst>
              <p:tags r:id="rId20"/>
            </p:custDataLst>
          </p:nvPr>
        </p:nvCxnSpPr>
        <p:spPr bwMode="auto">
          <a:xfrm rot="16200000" flipH="1">
            <a:off x="5813319" y="1067118"/>
            <a:ext cx="422894" cy="2698004"/>
          </a:xfrm>
          <a:prstGeom prst="bentConnector3">
            <a:avLst>
              <a:gd name="adj1" fmla="val 50000"/>
            </a:avLst>
          </a:prstGeom>
          <a:noFill/>
          <a:ln w="6350">
            <a:solidFill>
              <a:schemeClr val="tx2"/>
            </a:solidFill>
            <a:miter lim="800000"/>
            <a:headEnd/>
            <a:tailEnd/>
          </a:ln>
        </p:spPr>
      </p:cxnSp>
      <p:sp>
        <p:nvSpPr>
          <p:cNvPr id="6150" name="Rectangle 5"/>
          <p:cNvSpPr>
            <a:spLocks noChangeArrowheads="1"/>
          </p:cNvSpPr>
          <p:nvPr>
            <p:custDataLst>
              <p:tags r:id="rId21"/>
            </p:custDataLst>
          </p:nvPr>
        </p:nvSpPr>
        <p:spPr bwMode="gray">
          <a:xfrm>
            <a:off x="3465543" y="2627567"/>
            <a:ext cx="2460964" cy="506555"/>
          </a:xfrm>
          <a:prstGeom prst="rect">
            <a:avLst/>
          </a:prstGeom>
          <a:solidFill>
            <a:srgbClr val="4DC3E9"/>
          </a:solidFill>
          <a:ln w="15875" algn="ctr">
            <a:noFill/>
            <a:miter lim="800000"/>
            <a:headEnd/>
            <a:tailEnd/>
          </a:ln>
        </p:spPr>
        <p:txBody>
          <a:bodyPr lIns="72000" tIns="0" rIns="72000" bIns="0" anchor="ctr"/>
          <a:lstStyle/>
          <a:p>
            <a:pPr algn="ctr" fontAlgn="b">
              <a:buClr>
                <a:schemeClr val="hlink"/>
              </a:buClr>
              <a:buSzPct val="80000"/>
              <a:buFont typeface="Wingdings" pitchFamily="2" charset="2"/>
              <a:buNone/>
            </a:pPr>
            <a:r>
              <a:rPr lang="en-GB" sz="1700" dirty="0" smtClean="0">
                <a:solidFill>
                  <a:srgbClr val="FFFFFF"/>
                </a:solidFill>
              </a:rPr>
              <a:t>Corporate Solutions</a:t>
            </a:r>
            <a:endParaRPr lang="en-GB" sz="1700" dirty="0">
              <a:solidFill>
                <a:srgbClr val="FFFFFF"/>
              </a:solidFill>
            </a:endParaRPr>
          </a:p>
        </p:txBody>
      </p:sp>
      <p:sp>
        <p:nvSpPr>
          <p:cNvPr id="6152" name="Rectangle 7"/>
          <p:cNvSpPr>
            <a:spLocks noChangeArrowheads="1"/>
          </p:cNvSpPr>
          <p:nvPr>
            <p:custDataLst>
              <p:tags r:id="rId22"/>
            </p:custDataLst>
          </p:nvPr>
        </p:nvSpPr>
        <p:spPr bwMode="gray">
          <a:xfrm>
            <a:off x="3208241" y="1628774"/>
            <a:ext cx="2935045" cy="575899"/>
          </a:xfrm>
          <a:prstGeom prst="rect">
            <a:avLst/>
          </a:prstGeom>
          <a:solidFill>
            <a:srgbClr val="0F4DBC"/>
          </a:solidFill>
          <a:ln w="15875" algn="ctr">
            <a:noFill/>
            <a:miter lim="800000"/>
            <a:headEnd/>
            <a:tailEnd/>
          </a:ln>
        </p:spPr>
        <p:txBody>
          <a:bodyPr lIns="0" tIns="0" rIns="0" bIns="0" anchor="ctr"/>
          <a:lstStyle/>
          <a:p>
            <a:pPr algn="ctr" fontAlgn="b">
              <a:buClr>
                <a:schemeClr val="hlink"/>
              </a:buClr>
              <a:buSzPct val="80000"/>
              <a:buFont typeface="Wingdings" pitchFamily="2" charset="2"/>
              <a:buNone/>
            </a:pPr>
            <a:r>
              <a:rPr lang="en-GB" sz="1700" b="1" dirty="0" smtClean="0">
                <a:solidFill>
                  <a:srgbClr val="FFFFFF"/>
                </a:solidFill>
              </a:rPr>
              <a:t>Swiss Re Group</a:t>
            </a:r>
            <a:endParaRPr lang="en-GB" sz="1700" b="1" dirty="0">
              <a:solidFill>
                <a:srgbClr val="FFFFFF"/>
              </a:solidFill>
            </a:endParaRPr>
          </a:p>
        </p:txBody>
      </p:sp>
      <p:sp>
        <p:nvSpPr>
          <p:cNvPr id="6151" name="Rectangle 6"/>
          <p:cNvSpPr>
            <a:spLocks noChangeArrowheads="1"/>
          </p:cNvSpPr>
          <p:nvPr>
            <p:custDataLst>
              <p:tags r:id="rId23"/>
            </p:custDataLst>
          </p:nvPr>
        </p:nvSpPr>
        <p:spPr bwMode="gray">
          <a:xfrm>
            <a:off x="6143286" y="2627567"/>
            <a:ext cx="2460964" cy="506555"/>
          </a:xfrm>
          <a:prstGeom prst="rect">
            <a:avLst/>
          </a:prstGeom>
          <a:solidFill>
            <a:srgbClr val="91A4A0"/>
          </a:solidFill>
          <a:ln w="15875" algn="ctr">
            <a:noFill/>
            <a:miter lim="800000"/>
            <a:headEnd/>
            <a:tailEnd/>
          </a:ln>
        </p:spPr>
        <p:txBody>
          <a:bodyPr lIns="72000" tIns="0" rIns="72000" bIns="0" anchor="ctr"/>
          <a:lstStyle/>
          <a:p>
            <a:pPr algn="ctr" fontAlgn="b">
              <a:buClr>
                <a:schemeClr val="hlink"/>
              </a:buClr>
              <a:buSzPct val="80000"/>
            </a:pPr>
            <a:r>
              <a:rPr lang="en-GB" sz="1700" dirty="0" smtClean="0">
                <a:solidFill>
                  <a:srgbClr val="FFFFFF"/>
                </a:solidFill>
              </a:rPr>
              <a:t>Admin Re®</a:t>
            </a:r>
            <a:endParaRPr lang="en-GB" sz="1700" dirty="0">
              <a:solidFill>
                <a:srgbClr val="FFFFFF"/>
              </a:solidFill>
            </a:endParaRPr>
          </a:p>
        </p:txBody>
      </p:sp>
      <p:sp>
        <p:nvSpPr>
          <p:cNvPr id="38" name="Content"/>
          <p:cNvSpPr>
            <a:spLocks noChangeArrowheads="1"/>
          </p:cNvSpPr>
          <p:nvPr/>
        </p:nvSpPr>
        <p:spPr bwMode="gray">
          <a:xfrm>
            <a:off x="869224" y="5000099"/>
            <a:ext cx="2339018" cy="215444"/>
          </a:xfrm>
          <a:prstGeom prst="rect">
            <a:avLst/>
          </a:prstGeom>
          <a:noFill/>
          <a:ln w="9525" algn="ctr">
            <a:noFill/>
            <a:miter lim="800000"/>
            <a:headEnd/>
            <a:tailEnd/>
          </a:ln>
        </p:spPr>
        <p:txBody>
          <a:bodyPr lIns="0" tIns="0" rIns="0" bIns="0">
            <a:spAutoFit/>
          </a:bodyPr>
          <a:lstStyle/>
          <a:p>
            <a:pPr marL="344487" lvl="1" indent="-342900" defTabSz="895350">
              <a:spcBef>
                <a:spcPct val="10000"/>
              </a:spcBef>
              <a:buSzPct val="80000"/>
            </a:pPr>
            <a:r>
              <a:rPr lang="en-GB" altLang="ja-JP" sz="1400" dirty="0" err="1" smtClean="0">
                <a:solidFill>
                  <a:schemeClr val="bg1"/>
                </a:solidFill>
                <a:ea typeface="MS PGothic" pitchFamily="34" charset="-128"/>
              </a:rPr>
              <a:t>Posición</a:t>
            </a:r>
            <a:r>
              <a:rPr lang="en-GB" altLang="ja-JP" sz="1400" dirty="0" smtClean="0">
                <a:solidFill>
                  <a:schemeClr val="bg1"/>
                </a:solidFill>
                <a:ea typeface="MS PGothic" pitchFamily="34" charset="-128"/>
              </a:rPr>
              <a:t> actual</a:t>
            </a:r>
            <a:endParaRPr lang="en-GB" altLang="ja-JP" sz="1400" dirty="0">
              <a:solidFill>
                <a:schemeClr val="bg1"/>
              </a:solidFill>
              <a:ea typeface="MS PGothic" pitchFamily="34" charset="-128"/>
            </a:endParaRPr>
          </a:p>
        </p:txBody>
      </p:sp>
      <p:sp>
        <p:nvSpPr>
          <p:cNvPr id="39" name="Content"/>
          <p:cNvSpPr>
            <a:spLocks noChangeArrowheads="1"/>
          </p:cNvSpPr>
          <p:nvPr/>
        </p:nvSpPr>
        <p:spPr bwMode="gray">
          <a:xfrm>
            <a:off x="869224" y="3905805"/>
            <a:ext cx="2339018" cy="215444"/>
          </a:xfrm>
          <a:prstGeom prst="rect">
            <a:avLst/>
          </a:prstGeom>
          <a:noFill/>
          <a:ln w="9525" algn="ctr">
            <a:noFill/>
            <a:miter lim="800000"/>
            <a:headEnd/>
            <a:tailEnd/>
          </a:ln>
        </p:spPr>
        <p:txBody>
          <a:bodyPr lIns="0" tIns="0" rIns="0" bIns="0">
            <a:spAutoFit/>
          </a:bodyPr>
          <a:lstStyle/>
          <a:p>
            <a:pPr marL="344487" lvl="1" indent="-342900" defTabSz="895350">
              <a:spcBef>
                <a:spcPct val="10000"/>
              </a:spcBef>
              <a:buSzPct val="80000"/>
            </a:pPr>
            <a:r>
              <a:rPr lang="en-GB" altLang="ja-JP" sz="1400" dirty="0" err="1" smtClean="0">
                <a:solidFill>
                  <a:schemeClr val="bg1"/>
                </a:solidFill>
                <a:ea typeface="MS PGothic" pitchFamily="34" charset="-128"/>
              </a:rPr>
              <a:t>Objetivo</a:t>
            </a:r>
            <a:r>
              <a:rPr lang="en-GB" altLang="ja-JP" sz="1400" dirty="0" smtClean="0">
                <a:solidFill>
                  <a:schemeClr val="bg1"/>
                </a:solidFill>
                <a:ea typeface="MS PGothic" pitchFamily="34" charset="-128"/>
              </a:rPr>
              <a:t> </a:t>
            </a:r>
            <a:r>
              <a:rPr lang="en-GB" altLang="ja-JP" sz="1400" dirty="0" err="1" smtClean="0">
                <a:solidFill>
                  <a:schemeClr val="bg1"/>
                </a:solidFill>
                <a:ea typeface="MS PGothic" pitchFamily="34" charset="-128"/>
              </a:rPr>
              <a:t>estratégico</a:t>
            </a:r>
            <a:endParaRPr lang="en-GB" altLang="ja-JP" sz="1400" dirty="0">
              <a:solidFill>
                <a:schemeClr val="bg1"/>
              </a:solidFill>
              <a:ea typeface="MS PGothic" pitchFamily="34" charset="-128"/>
            </a:endParaRPr>
          </a:p>
        </p:txBody>
      </p:sp>
      <p:sp>
        <p:nvSpPr>
          <p:cNvPr id="40" name="Content"/>
          <p:cNvSpPr>
            <a:spLocks noChangeArrowheads="1"/>
          </p:cNvSpPr>
          <p:nvPr/>
        </p:nvSpPr>
        <p:spPr bwMode="gray">
          <a:xfrm>
            <a:off x="3562995" y="5000099"/>
            <a:ext cx="2339018" cy="215444"/>
          </a:xfrm>
          <a:prstGeom prst="rect">
            <a:avLst/>
          </a:prstGeom>
          <a:noFill/>
          <a:ln w="9525" algn="ctr">
            <a:noFill/>
            <a:miter lim="800000"/>
            <a:headEnd/>
            <a:tailEnd/>
          </a:ln>
        </p:spPr>
        <p:txBody>
          <a:bodyPr lIns="0" tIns="0" rIns="0" bIns="0">
            <a:spAutoFit/>
          </a:bodyPr>
          <a:lstStyle/>
          <a:p>
            <a:pPr marL="344487" lvl="1" indent="-342900" defTabSz="895350">
              <a:spcBef>
                <a:spcPct val="10000"/>
              </a:spcBef>
              <a:buSzPct val="80000"/>
            </a:pPr>
            <a:r>
              <a:rPr lang="en-GB" altLang="ja-JP" sz="1400" dirty="0" err="1" smtClean="0">
                <a:solidFill>
                  <a:schemeClr val="bg1"/>
                </a:solidFill>
                <a:ea typeface="MS PGothic" pitchFamily="34" charset="-128"/>
              </a:rPr>
              <a:t>Posición</a:t>
            </a:r>
            <a:r>
              <a:rPr lang="en-GB" altLang="ja-JP" sz="1400" dirty="0" smtClean="0">
                <a:solidFill>
                  <a:schemeClr val="bg1"/>
                </a:solidFill>
                <a:ea typeface="MS PGothic" pitchFamily="34" charset="-128"/>
              </a:rPr>
              <a:t> actual</a:t>
            </a:r>
            <a:endParaRPr lang="en-GB" altLang="ja-JP" sz="1400" dirty="0">
              <a:solidFill>
                <a:schemeClr val="bg1"/>
              </a:solidFill>
              <a:ea typeface="MS PGothic" pitchFamily="34" charset="-128"/>
            </a:endParaRPr>
          </a:p>
        </p:txBody>
      </p:sp>
      <p:sp>
        <p:nvSpPr>
          <p:cNvPr id="41" name="Content"/>
          <p:cNvSpPr>
            <a:spLocks noChangeArrowheads="1"/>
          </p:cNvSpPr>
          <p:nvPr/>
        </p:nvSpPr>
        <p:spPr bwMode="gray">
          <a:xfrm>
            <a:off x="3562995" y="3905805"/>
            <a:ext cx="2339018" cy="215444"/>
          </a:xfrm>
          <a:prstGeom prst="rect">
            <a:avLst/>
          </a:prstGeom>
          <a:noFill/>
          <a:ln w="9525" algn="ctr">
            <a:noFill/>
            <a:miter lim="800000"/>
            <a:headEnd/>
            <a:tailEnd/>
          </a:ln>
        </p:spPr>
        <p:txBody>
          <a:bodyPr lIns="0" tIns="0" rIns="0" bIns="0">
            <a:spAutoFit/>
          </a:bodyPr>
          <a:lstStyle/>
          <a:p>
            <a:pPr marL="344487" lvl="1" indent="-342900" defTabSz="895350">
              <a:spcBef>
                <a:spcPct val="10000"/>
              </a:spcBef>
              <a:buSzPct val="80000"/>
            </a:pPr>
            <a:r>
              <a:rPr lang="en-GB" altLang="ja-JP" sz="1400" dirty="0" err="1" smtClean="0">
                <a:solidFill>
                  <a:schemeClr val="bg1"/>
                </a:solidFill>
                <a:ea typeface="MS PGothic" pitchFamily="34" charset="-128"/>
              </a:rPr>
              <a:t>Objetivo</a:t>
            </a:r>
            <a:r>
              <a:rPr lang="en-GB" altLang="ja-JP" sz="1400" dirty="0" smtClean="0">
                <a:solidFill>
                  <a:schemeClr val="bg1"/>
                </a:solidFill>
                <a:ea typeface="MS PGothic" pitchFamily="34" charset="-128"/>
              </a:rPr>
              <a:t> </a:t>
            </a:r>
            <a:r>
              <a:rPr lang="en-GB" altLang="ja-JP" sz="1400" dirty="0" err="1" smtClean="0">
                <a:solidFill>
                  <a:schemeClr val="bg1"/>
                </a:solidFill>
                <a:ea typeface="MS PGothic" pitchFamily="34" charset="-128"/>
              </a:rPr>
              <a:t>estratégico</a:t>
            </a:r>
            <a:endParaRPr lang="en-GB" altLang="ja-JP" sz="1400" dirty="0">
              <a:solidFill>
                <a:schemeClr val="bg1"/>
              </a:solidFill>
              <a:ea typeface="MS PGothic" pitchFamily="34" charset="-128"/>
            </a:endParaRPr>
          </a:p>
        </p:txBody>
      </p:sp>
      <p:sp>
        <p:nvSpPr>
          <p:cNvPr id="42" name="Content"/>
          <p:cNvSpPr>
            <a:spLocks noChangeArrowheads="1"/>
          </p:cNvSpPr>
          <p:nvPr/>
        </p:nvSpPr>
        <p:spPr bwMode="gray">
          <a:xfrm>
            <a:off x="6243669" y="5000099"/>
            <a:ext cx="2339018" cy="215444"/>
          </a:xfrm>
          <a:prstGeom prst="rect">
            <a:avLst/>
          </a:prstGeom>
          <a:noFill/>
          <a:ln w="9525" algn="ctr">
            <a:noFill/>
            <a:miter lim="800000"/>
            <a:headEnd/>
            <a:tailEnd/>
          </a:ln>
        </p:spPr>
        <p:txBody>
          <a:bodyPr lIns="0" tIns="0" rIns="0" bIns="0">
            <a:spAutoFit/>
          </a:bodyPr>
          <a:lstStyle/>
          <a:p>
            <a:pPr marL="344487" lvl="1" indent="-342900" defTabSz="895350">
              <a:spcBef>
                <a:spcPct val="10000"/>
              </a:spcBef>
              <a:buSzPct val="80000"/>
            </a:pPr>
            <a:r>
              <a:rPr lang="en-GB" altLang="ja-JP" sz="1400" dirty="0" err="1" smtClean="0">
                <a:solidFill>
                  <a:schemeClr val="bg1"/>
                </a:solidFill>
                <a:ea typeface="MS PGothic" pitchFamily="34" charset="-128"/>
              </a:rPr>
              <a:t>Posición</a:t>
            </a:r>
            <a:r>
              <a:rPr lang="en-GB" altLang="ja-JP" sz="1400" dirty="0" smtClean="0">
                <a:solidFill>
                  <a:schemeClr val="bg1"/>
                </a:solidFill>
                <a:ea typeface="MS PGothic" pitchFamily="34" charset="-128"/>
              </a:rPr>
              <a:t> actual</a:t>
            </a:r>
            <a:endParaRPr lang="en-GB" altLang="ja-JP" sz="1400" dirty="0">
              <a:solidFill>
                <a:schemeClr val="bg1"/>
              </a:solidFill>
              <a:ea typeface="MS PGothic" pitchFamily="34" charset="-128"/>
            </a:endParaRPr>
          </a:p>
        </p:txBody>
      </p:sp>
      <p:sp>
        <p:nvSpPr>
          <p:cNvPr id="43" name="Content"/>
          <p:cNvSpPr>
            <a:spLocks noChangeArrowheads="1"/>
          </p:cNvSpPr>
          <p:nvPr>
            <p:custDataLst>
              <p:tags r:id="rId24"/>
            </p:custDataLst>
          </p:nvPr>
        </p:nvSpPr>
        <p:spPr bwMode="gray">
          <a:xfrm>
            <a:off x="6243669" y="3905805"/>
            <a:ext cx="2339018" cy="215444"/>
          </a:xfrm>
          <a:prstGeom prst="rect">
            <a:avLst/>
          </a:prstGeom>
          <a:noFill/>
          <a:ln w="9525" algn="ctr">
            <a:noFill/>
            <a:miter lim="800000"/>
            <a:headEnd/>
            <a:tailEnd/>
          </a:ln>
        </p:spPr>
        <p:txBody>
          <a:bodyPr lIns="0" tIns="0" rIns="0" bIns="0">
            <a:spAutoFit/>
          </a:bodyPr>
          <a:lstStyle/>
          <a:p>
            <a:pPr marL="344487" lvl="1" indent="-342900" defTabSz="895350">
              <a:spcBef>
                <a:spcPct val="10000"/>
              </a:spcBef>
              <a:buSzPct val="80000"/>
            </a:pPr>
            <a:r>
              <a:rPr lang="en-GB" altLang="ja-JP" sz="1400" dirty="0" err="1" smtClean="0">
                <a:solidFill>
                  <a:schemeClr val="bg1"/>
                </a:solidFill>
                <a:ea typeface="MS PGothic" pitchFamily="34" charset="-128"/>
              </a:rPr>
              <a:t>Objetivo</a:t>
            </a:r>
            <a:r>
              <a:rPr lang="en-GB" altLang="ja-JP" sz="1400" dirty="0" smtClean="0">
                <a:solidFill>
                  <a:schemeClr val="bg1"/>
                </a:solidFill>
                <a:ea typeface="MS PGothic" pitchFamily="34" charset="-128"/>
              </a:rPr>
              <a:t> </a:t>
            </a:r>
            <a:r>
              <a:rPr lang="en-GB" altLang="ja-JP" sz="1400" dirty="0" err="1" smtClean="0">
                <a:solidFill>
                  <a:schemeClr val="bg1"/>
                </a:solidFill>
                <a:ea typeface="MS PGothic" pitchFamily="34" charset="-128"/>
              </a:rPr>
              <a:t>estratégico</a:t>
            </a:r>
            <a:endParaRPr lang="en-GB" altLang="ja-JP" sz="1400" dirty="0">
              <a:solidFill>
                <a:schemeClr val="bg1"/>
              </a:solidFill>
              <a:ea typeface="MS PGothic" pitchFamily="34" charset="-128"/>
            </a:endParaRPr>
          </a:p>
        </p:txBody>
      </p:sp>
      <p:sp>
        <p:nvSpPr>
          <p:cNvPr id="63" name="Rectangle 4"/>
          <p:cNvSpPr>
            <a:spLocks noChangeArrowheads="1"/>
          </p:cNvSpPr>
          <p:nvPr>
            <p:custDataLst>
              <p:tags r:id="rId25"/>
            </p:custDataLst>
          </p:nvPr>
        </p:nvSpPr>
        <p:spPr bwMode="gray">
          <a:xfrm flipH="1">
            <a:off x="859295" y="3334505"/>
            <a:ext cx="1004834" cy="363418"/>
          </a:xfrm>
          <a:prstGeom prst="rect">
            <a:avLst/>
          </a:prstGeom>
          <a:solidFill>
            <a:srgbClr val="87A6DD"/>
          </a:solidFill>
          <a:ln w="15875" algn="ctr">
            <a:noFill/>
            <a:miter lim="800000"/>
            <a:headEnd/>
            <a:tailEnd/>
          </a:ln>
        </p:spPr>
        <p:txBody>
          <a:bodyPr lIns="72000" tIns="0" rIns="72000" bIns="0" anchor="ctr"/>
          <a:lstStyle/>
          <a:p>
            <a:pPr algn="ctr" fontAlgn="b">
              <a:buClr>
                <a:schemeClr val="hlink"/>
              </a:buClr>
              <a:buSzPct val="80000"/>
            </a:pPr>
            <a:r>
              <a:rPr lang="en-GB" dirty="0" smtClean="0">
                <a:solidFill>
                  <a:srgbClr val="FFFFFF"/>
                </a:solidFill>
              </a:rPr>
              <a:t>P&amp;C</a:t>
            </a:r>
            <a:endParaRPr lang="en-GB" dirty="0">
              <a:solidFill>
                <a:srgbClr val="FFFFFF"/>
              </a:solidFill>
            </a:endParaRPr>
          </a:p>
        </p:txBody>
      </p:sp>
      <p:sp>
        <p:nvSpPr>
          <p:cNvPr id="64" name="Rectangle 4"/>
          <p:cNvSpPr>
            <a:spLocks noChangeArrowheads="1"/>
          </p:cNvSpPr>
          <p:nvPr>
            <p:custDataLst>
              <p:tags r:id="rId26"/>
            </p:custDataLst>
          </p:nvPr>
        </p:nvSpPr>
        <p:spPr bwMode="gray">
          <a:xfrm flipH="1">
            <a:off x="2151655" y="3334505"/>
            <a:ext cx="967000" cy="363418"/>
          </a:xfrm>
          <a:prstGeom prst="rect">
            <a:avLst/>
          </a:prstGeom>
          <a:solidFill>
            <a:srgbClr val="87A6DD"/>
          </a:solidFill>
          <a:ln w="15875" algn="ctr">
            <a:noFill/>
            <a:miter lim="800000"/>
            <a:headEnd/>
            <a:tailEnd/>
          </a:ln>
        </p:spPr>
        <p:txBody>
          <a:bodyPr lIns="72000" tIns="0" rIns="72000" bIns="0" anchor="ctr"/>
          <a:lstStyle/>
          <a:p>
            <a:pPr algn="ctr" fontAlgn="b">
              <a:buClr>
                <a:schemeClr val="hlink"/>
              </a:buClr>
              <a:buSzPct val="80000"/>
            </a:pPr>
            <a:r>
              <a:rPr lang="en-GB" dirty="0" smtClean="0">
                <a:solidFill>
                  <a:srgbClr val="FFFFFF"/>
                </a:solidFill>
              </a:rPr>
              <a:t>L&amp;H</a:t>
            </a:r>
            <a:endParaRPr lang="en-GB" dirty="0">
              <a:solidFill>
                <a:srgbClr val="FFFFFF"/>
              </a:solidFill>
            </a:endParaRPr>
          </a:p>
        </p:txBody>
      </p:sp>
      <p:cxnSp>
        <p:nvCxnSpPr>
          <p:cNvPr id="65" name="AutoShape 15"/>
          <p:cNvCxnSpPr>
            <a:cxnSpLocks noChangeShapeType="1"/>
            <a:stCxn id="6149" idx="2"/>
            <a:endCxn id="63" idx="0"/>
          </p:cNvCxnSpPr>
          <p:nvPr>
            <p:custDataLst>
              <p:tags r:id="rId27"/>
            </p:custDataLst>
          </p:nvPr>
        </p:nvCxnSpPr>
        <p:spPr bwMode="auto">
          <a:xfrm rot="5400000">
            <a:off x="1571638" y="2924196"/>
            <a:ext cx="200383" cy="620234"/>
          </a:xfrm>
          <a:prstGeom prst="bentConnector3">
            <a:avLst>
              <a:gd name="adj1" fmla="val 50000"/>
            </a:avLst>
          </a:prstGeom>
          <a:noFill/>
          <a:ln w="6350">
            <a:solidFill>
              <a:schemeClr val="tx2"/>
            </a:solidFill>
            <a:miter lim="800000"/>
            <a:headEnd/>
            <a:tailEnd/>
          </a:ln>
        </p:spPr>
      </p:cxnSp>
      <p:cxnSp>
        <p:nvCxnSpPr>
          <p:cNvPr id="66" name="AutoShape 15"/>
          <p:cNvCxnSpPr>
            <a:cxnSpLocks noChangeShapeType="1"/>
            <a:stCxn id="6149" idx="2"/>
            <a:endCxn id="64" idx="0"/>
          </p:cNvCxnSpPr>
          <p:nvPr>
            <p:custDataLst>
              <p:tags r:id="rId28"/>
            </p:custDataLst>
          </p:nvPr>
        </p:nvCxnSpPr>
        <p:spPr bwMode="auto">
          <a:xfrm rot="16200000" flipH="1">
            <a:off x="2208359" y="2907708"/>
            <a:ext cx="200383" cy="653209"/>
          </a:xfrm>
          <a:prstGeom prst="bentConnector3">
            <a:avLst>
              <a:gd name="adj1" fmla="val 50000"/>
            </a:avLst>
          </a:prstGeom>
          <a:noFill/>
          <a:ln w="6350">
            <a:solidFill>
              <a:schemeClr val="tx2"/>
            </a:solidFill>
            <a:miter lim="800000"/>
            <a:headEnd/>
            <a:tailEnd/>
          </a:ln>
        </p:spPr>
      </p:cxnSp>
      <p:sp>
        <p:nvSpPr>
          <p:cNvPr id="44" name="Slide Number Placeholder 43"/>
          <p:cNvSpPr>
            <a:spLocks noGrp="1"/>
          </p:cNvSpPr>
          <p:nvPr>
            <p:ph type="sldNum" sz="quarter" idx="10"/>
          </p:nvPr>
        </p:nvSpPr>
        <p:spPr>
          <a:xfrm>
            <a:off x="6804249" y="6342062"/>
            <a:ext cx="185737" cy="182562"/>
          </a:xfrm>
        </p:spPr>
        <p:txBody>
          <a:bodyPr/>
          <a:lstStyle/>
          <a:p>
            <a:pPr>
              <a:defRPr/>
            </a:pPr>
            <a:fld id="{FF93A093-80BB-4DCE-8DC2-28F3F8EB47F5}" type="slidenum">
              <a:rPr lang="en-GB" smtClean="0"/>
              <a:pPr>
                <a:defRPr/>
              </a:pPr>
              <a:t>5</a:t>
            </a:fld>
            <a:endParaRPr lang="en-GB" dirty="0"/>
          </a:p>
        </p:txBody>
      </p:sp>
      <p:cxnSp>
        <p:nvCxnSpPr>
          <p:cNvPr id="24" name="Straight Connector 23"/>
          <p:cNvCxnSpPr/>
          <p:nvPr/>
        </p:nvCxnSpPr>
        <p:spPr>
          <a:xfrm>
            <a:off x="4676617" y="2416969"/>
            <a:ext cx="0" cy="210598"/>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888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s-ES_tradnl" smtClean="0"/>
              <a:pPr/>
              <a:t>50</a:t>
            </a:fld>
            <a:endParaRPr lang="es-ES_tradnl" dirty="0"/>
          </a:p>
        </p:txBody>
      </p:sp>
      <p:sp>
        <p:nvSpPr>
          <p:cNvPr id="4" name="Title 3"/>
          <p:cNvSpPr>
            <a:spLocks noGrp="1"/>
          </p:cNvSpPr>
          <p:nvPr>
            <p:ph type="title"/>
          </p:nvPr>
        </p:nvSpPr>
        <p:spPr/>
        <p:txBody>
          <a:bodyPr/>
          <a:lstStyle/>
          <a:p>
            <a:r>
              <a:rPr lang="es-ES_tradnl" dirty="0"/>
              <a:t>Límites de capacidad catastrófica</a:t>
            </a:r>
            <a:br>
              <a:rPr lang="es-ES_tradnl" dirty="0"/>
            </a:br>
            <a:r>
              <a:rPr lang="es-ES_tradnl" sz="2000" dirty="0" smtClean="0">
                <a:solidFill>
                  <a:schemeClr val="bg1">
                    <a:lumMod val="50000"/>
                  </a:schemeClr>
                </a:solidFill>
              </a:rPr>
              <a:t>Determinación de la capacidad</a:t>
            </a:r>
            <a:endParaRPr lang="es-ES_trad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162675" cy="4219575"/>
          </a:xfrm>
          <a:prstGeom prst="rect">
            <a:avLst/>
          </a:prstGeom>
          <a:solidFill>
            <a:schemeClr val="bg2">
              <a:lumMod val="60000"/>
              <a:lumOff val="40000"/>
            </a:schemeClr>
          </a:solidFill>
          <a:ln>
            <a:noFill/>
          </a:ln>
        </p:spPr>
      </p:pic>
      <p:sp>
        <p:nvSpPr>
          <p:cNvPr id="5" name="Left Brace 4"/>
          <p:cNvSpPr/>
          <p:nvPr/>
        </p:nvSpPr>
        <p:spPr>
          <a:xfrm>
            <a:off x="971600" y="2420888"/>
            <a:ext cx="360040" cy="2520280"/>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6" name="TextBox 5"/>
          <p:cNvSpPr txBox="1"/>
          <p:nvPr/>
        </p:nvSpPr>
        <p:spPr>
          <a:xfrm>
            <a:off x="467544" y="2636912"/>
            <a:ext cx="461665" cy="2037135"/>
          </a:xfrm>
          <a:prstGeom prst="rect">
            <a:avLst/>
          </a:prstGeom>
          <a:noFill/>
        </p:spPr>
        <p:txBody>
          <a:bodyPr vert="vert270" wrap="square" rtlCol="0">
            <a:spAutoFit/>
          </a:bodyPr>
          <a:lstStyle/>
          <a:p>
            <a:r>
              <a:rPr lang="es-ES_tradnl" dirty="0" smtClean="0">
                <a:latin typeface="SwissReSans" pitchFamily="34" charset="0"/>
              </a:rPr>
              <a:t>Distribución base</a:t>
            </a:r>
          </a:p>
        </p:txBody>
      </p:sp>
      <p:sp>
        <p:nvSpPr>
          <p:cNvPr id="7" name="Right Brace 6"/>
          <p:cNvSpPr/>
          <p:nvPr/>
        </p:nvSpPr>
        <p:spPr>
          <a:xfrm>
            <a:off x="7596336" y="2420888"/>
            <a:ext cx="360040" cy="2520280"/>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8" name="TextBox 7"/>
          <p:cNvSpPr txBox="1"/>
          <p:nvPr/>
        </p:nvSpPr>
        <p:spPr>
          <a:xfrm>
            <a:off x="8028384" y="2420888"/>
            <a:ext cx="461665" cy="2592288"/>
          </a:xfrm>
          <a:prstGeom prst="rect">
            <a:avLst/>
          </a:prstGeom>
          <a:noFill/>
        </p:spPr>
        <p:txBody>
          <a:bodyPr vert="vert" wrap="square" rtlCol="0">
            <a:spAutoFit/>
          </a:bodyPr>
          <a:lstStyle/>
          <a:p>
            <a:r>
              <a:rPr lang="es-ES_tradnl" dirty="0" smtClean="0">
                <a:latin typeface="SwissReSans" pitchFamily="34" charset="0"/>
              </a:rPr>
              <a:t>Distribución "estresada" </a:t>
            </a:r>
          </a:p>
        </p:txBody>
      </p:sp>
      <p:cxnSp>
        <p:nvCxnSpPr>
          <p:cNvPr id="14" name="Curved Connector 13"/>
          <p:cNvCxnSpPr/>
          <p:nvPr/>
        </p:nvCxnSpPr>
        <p:spPr>
          <a:xfrm>
            <a:off x="5796137" y="5517233"/>
            <a:ext cx="576065" cy="232689"/>
          </a:xfrm>
          <a:prstGeom prst="curved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72200" y="5301208"/>
            <a:ext cx="2808312" cy="784830"/>
          </a:xfrm>
          <a:prstGeom prst="rect">
            <a:avLst/>
          </a:prstGeom>
          <a:noFill/>
        </p:spPr>
        <p:txBody>
          <a:bodyPr wrap="square" rtlCol="0">
            <a:spAutoFit/>
          </a:bodyPr>
          <a:lstStyle/>
          <a:p>
            <a:r>
              <a:rPr lang="es-ES_tradnl" sz="1500" dirty="0" smtClean="0">
                <a:latin typeface="SwissReSans" pitchFamily="34" charset="0"/>
              </a:rPr>
              <a:t>Capacidad = diferencia entre esperanza "estresada" y esperanza base</a:t>
            </a:r>
          </a:p>
        </p:txBody>
      </p:sp>
    </p:spTree>
    <p:extLst>
      <p:ext uri="{BB962C8B-B14F-4D97-AF65-F5344CB8AC3E}">
        <p14:creationId xmlns:p14="http://schemas.microsoft.com/office/powerpoint/2010/main" val="2429861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s-ES_tradnl" smtClean="0"/>
              <a:pPr/>
              <a:t>51</a:t>
            </a:fld>
            <a:endParaRPr lang="es-ES_tradnl" dirty="0"/>
          </a:p>
        </p:txBody>
      </p:sp>
      <p:sp>
        <p:nvSpPr>
          <p:cNvPr id="4" name="Title 3"/>
          <p:cNvSpPr>
            <a:spLocks noGrp="1"/>
          </p:cNvSpPr>
          <p:nvPr>
            <p:ph type="title"/>
          </p:nvPr>
        </p:nvSpPr>
        <p:spPr/>
        <p:txBody>
          <a:bodyPr/>
          <a:lstStyle/>
          <a:p>
            <a:r>
              <a:rPr lang="es-ES_tradnl" dirty="0"/>
              <a:t>Límites de capacidad catastrófica</a:t>
            </a:r>
            <a:br>
              <a:rPr lang="es-ES_tradnl" dirty="0"/>
            </a:br>
            <a:r>
              <a:rPr lang="es-ES_tradnl" sz="2000" dirty="0" smtClean="0">
                <a:solidFill>
                  <a:schemeClr val="bg1">
                    <a:lumMod val="50000"/>
                  </a:schemeClr>
                </a:solidFill>
              </a:rPr>
              <a:t>Determinación de escenarios</a:t>
            </a:r>
            <a:endParaRPr lang="es-ES_trad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6637337"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44841" y="2121237"/>
            <a:ext cx="2399159" cy="3323987"/>
          </a:xfrm>
          <a:prstGeom prst="rect">
            <a:avLst/>
          </a:prstGeom>
          <a:noFill/>
        </p:spPr>
        <p:txBody>
          <a:bodyPr wrap="square" rtlCol="0">
            <a:spAutoFit/>
          </a:bodyPr>
          <a:lstStyle/>
          <a:p>
            <a:pPr marL="285750" indent="-285750">
              <a:buFont typeface="Arial" panose="020B0604020202020204" pitchFamily="34" charset="0"/>
              <a:buChar char="•"/>
            </a:pPr>
            <a:r>
              <a:rPr lang="es-ES_tradnl" sz="1500" dirty="0" smtClean="0">
                <a:latin typeface="SwissReSans" pitchFamily="34" charset="0"/>
              </a:rPr>
              <a:t>La capacidad se determina para cada tipo de peligro y para cada escenario.</a:t>
            </a:r>
          </a:p>
          <a:p>
            <a:endParaRPr lang="es-ES_tradnl" sz="1500" dirty="0">
              <a:latin typeface="SwissReSans" pitchFamily="34" charset="0"/>
            </a:endParaRPr>
          </a:p>
          <a:p>
            <a:pPr marL="285750" indent="-285750">
              <a:buFont typeface="Arial" panose="020B0604020202020204" pitchFamily="34" charset="0"/>
              <a:buChar char="•"/>
            </a:pPr>
            <a:r>
              <a:rPr lang="es-ES_tradnl" sz="1500" dirty="0" smtClean="0">
                <a:latin typeface="SwissReSans" pitchFamily="34" charset="0"/>
              </a:rPr>
              <a:t>Los escenarios se determinan de acuerdo a fronteras políticas, concentración de riesgos y características de un mismo peligro en diferentes zonas.</a:t>
            </a:r>
          </a:p>
        </p:txBody>
      </p:sp>
    </p:spTree>
    <p:extLst>
      <p:ext uri="{BB962C8B-B14F-4D97-AF65-F5344CB8AC3E}">
        <p14:creationId xmlns:p14="http://schemas.microsoft.com/office/powerpoint/2010/main" val="29122849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556792"/>
            <a:ext cx="7848600" cy="4321175"/>
          </a:xfrm>
        </p:spPr>
        <p:txBody>
          <a:bodyPr/>
          <a:lstStyle/>
          <a:p>
            <a:r>
              <a:rPr lang="es-ES_tradnl" dirty="0" smtClean="0"/>
              <a:t>Las limitaciones y exigencias de rentabilidad por escenario se determinan de acuerdo al posible impacto que puede tener ese escenario para el resultado del grupo:</a:t>
            </a:r>
          </a:p>
          <a:p>
            <a:pPr lvl="1">
              <a:buFont typeface="Wingdings" panose="05000000000000000000" pitchFamily="2" charset="2"/>
              <a:buChar char="Ø"/>
            </a:pPr>
            <a:r>
              <a:rPr lang="es-ES_tradnl" b="1" dirty="0" smtClean="0"/>
              <a:t>Escenarios "</a:t>
            </a:r>
            <a:r>
              <a:rPr lang="es-ES_tradnl" b="1" dirty="0" err="1" smtClean="0"/>
              <a:t>peak</a:t>
            </a:r>
            <a:r>
              <a:rPr lang="es-ES_tradnl" b="1" dirty="0" smtClean="0"/>
              <a:t>": </a:t>
            </a:r>
            <a:r>
              <a:rPr lang="es-ES_tradnl" dirty="0" smtClean="0"/>
              <a:t>aquellos que pueden poner en peligro la solvencia de la compañía. </a:t>
            </a:r>
            <a:r>
              <a:rPr lang="es-ES_tradnl" dirty="0" err="1" smtClean="0"/>
              <a:t>E.g</a:t>
            </a:r>
            <a:r>
              <a:rPr lang="es-ES_tradnl" dirty="0" smtClean="0"/>
              <a:t>. terremoto Japón o tormenta tropical en Norte América. </a:t>
            </a:r>
          </a:p>
          <a:p>
            <a:pPr lvl="2"/>
            <a:r>
              <a:rPr lang="es-ES_tradnl" dirty="0" smtClean="0"/>
              <a:t>Capacidad limitada, "</a:t>
            </a:r>
            <a:r>
              <a:rPr lang="es-ES_tradnl" dirty="0" err="1" smtClean="0"/>
              <a:t>hedging</a:t>
            </a:r>
            <a:r>
              <a:rPr lang="es-ES_tradnl" dirty="0" smtClean="0"/>
              <a:t>", rentabilidad mínima requerida.</a:t>
            </a:r>
          </a:p>
          <a:p>
            <a:pPr lvl="1">
              <a:buFont typeface="Wingdings" panose="05000000000000000000" pitchFamily="2" charset="2"/>
              <a:buChar char="Ø"/>
            </a:pPr>
            <a:r>
              <a:rPr lang="es-ES_tradnl" b="1" dirty="0" smtClean="0"/>
              <a:t>Escenarios con reservas: </a:t>
            </a:r>
            <a:r>
              <a:rPr lang="es-ES_tradnl" dirty="0" smtClean="0"/>
              <a:t>posibilidad de pérdida para el grupo en un gran evento mayor a USD 400m. </a:t>
            </a:r>
          </a:p>
          <a:p>
            <a:pPr lvl="2"/>
            <a:r>
              <a:rPr lang="es-ES_tradnl" dirty="0" smtClean="0"/>
              <a:t>Capacidad limitada.</a:t>
            </a:r>
          </a:p>
          <a:p>
            <a:pPr lvl="1">
              <a:buFont typeface="Wingdings" panose="05000000000000000000" pitchFamily="2" charset="2"/>
              <a:buChar char="Ø"/>
            </a:pPr>
            <a:r>
              <a:rPr lang="es-ES_tradnl" b="1" dirty="0" smtClean="0"/>
              <a:t>Otros escenarios: </a:t>
            </a:r>
            <a:r>
              <a:rPr lang="es-ES_tradnl" dirty="0" smtClean="0"/>
              <a:t>aquellos con posibilidad de pérdida menor a USD 400m.</a:t>
            </a:r>
          </a:p>
          <a:p>
            <a:pPr lvl="2"/>
            <a:r>
              <a:rPr lang="es-ES_tradnl" dirty="0" smtClean="0"/>
              <a:t>Se mide la capacidad, pero no es limitada ni monitoreada a nivel grupo. Pueden volverse escenarios con reservas.</a:t>
            </a:r>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52</a:t>
            </a:fld>
            <a:endParaRPr lang="es-ES_tradnl" dirty="0"/>
          </a:p>
        </p:txBody>
      </p:sp>
      <p:sp>
        <p:nvSpPr>
          <p:cNvPr id="4" name="Title 3"/>
          <p:cNvSpPr>
            <a:spLocks noGrp="1"/>
          </p:cNvSpPr>
          <p:nvPr>
            <p:ph type="title"/>
          </p:nvPr>
        </p:nvSpPr>
        <p:spPr/>
        <p:txBody>
          <a:bodyPr/>
          <a:lstStyle/>
          <a:p>
            <a:r>
              <a:rPr lang="es-ES_tradnl" dirty="0"/>
              <a:t>Límites de capacidad catastrófica</a:t>
            </a:r>
            <a:br>
              <a:rPr lang="es-ES_tradnl" dirty="0"/>
            </a:br>
            <a:r>
              <a:rPr lang="es-ES_tradnl" sz="2000" dirty="0" smtClean="0">
                <a:solidFill>
                  <a:schemeClr val="bg1">
                    <a:lumMod val="50000"/>
                  </a:schemeClr>
                </a:solidFill>
              </a:rPr>
              <a:t>Categorías de escenarios</a:t>
            </a:r>
            <a:endParaRPr lang="es-ES_tradnl" dirty="0"/>
          </a:p>
        </p:txBody>
      </p:sp>
    </p:spTree>
    <p:extLst>
      <p:ext uri="{BB962C8B-B14F-4D97-AF65-F5344CB8AC3E}">
        <p14:creationId xmlns:p14="http://schemas.microsoft.com/office/powerpoint/2010/main" val="3317882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El control de la capacidad a nivel grupo se centraliza en un equipo de "</a:t>
            </a:r>
            <a:r>
              <a:rPr lang="es-ES_tradnl" dirty="0" err="1" smtClean="0"/>
              <a:t>Cat</a:t>
            </a:r>
            <a:r>
              <a:rPr lang="es-ES_tradnl" dirty="0" smtClean="0"/>
              <a:t> </a:t>
            </a:r>
            <a:r>
              <a:rPr lang="es-ES_tradnl" dirty="0" err="1" smtClean="0"/>
              <a:t>Steering</a:t>
            </a:r>
            <a:r>
              <a:rPr lang="es-ES_tradnl" dirty="0" smtClean="0"/>
              <a:t>".</a:t>
            </a:r>
          </a:p>
          <a:p>
            <a:r>
              <a:rPr lang="es-ES_tradnl" dirty="0" smtClean="0"/>
              <a:t>Cada </a:t>
            </a:r>
            <a:r>
              <a:rPr lang="es-ES_tradnl" dirty="0"/>
              <a:t>unidad de negocio recibe una "canasta" de capacidad por escenario para tomar </a:t>
            </a:r>
            <a:r>
              <a:rPr lang="es-ES_tradnl" dirty="0" smtClean="0"/>
              <a:t>riesgos</a:t>
            </a:r>
            <a:r>
              <a:rPr lang="es-ES_tradnl" dirty="0"/>
              <a:t> </a:t>
            </a:r>
            <a:r>
              <a:rPr lang="es-ES_tradnl" dirty="0" smtClean="0">
                <a:sym typeface="Wingdings" panose="05000000000000000000" pitchFamily="2" charset="2"/>
              </a:rPr>
              <a:t> permite eficiencia y flexibilidad operativa.</a:t>
            </a:r>
            <a:endParaRPr lang="es-ES_tradnl" dirty="0" smtClean="0"/>
          </a:p>
          <a:p>
            <a:r>
              <a:rPr lang="es-ES_tradnl" dirty="0" smtClean="0"/>
              <a:t>En cada unidad de negocio un "</a:t>
            </a:r>
            <a:r>
              <a:rPr lang="es-ES_tradnl" dirty="0" err="1" smtClean="0"/>
              <a:t>Cat</a:t>
            </a:r>
            <a:r>
              <a:rPr lang="es-ES_tradnl" dirty="0" smtClean="0"/>
              <a:t> Manager" administra la capacidad asignada a la unidad.</a:t>
            </a:r>
          </a:p>
          <a:p>
            <a:pPr lvl="1"/>
            <a:r>
              <a:rPr lang="es-ES_tradnl" dirty="0" smtClean="0"/>
              <a:t>El sobrepasar la capacidad autorizada resulta en una penalización significativa.</a:t>
            </a:r>
          </a:p>
          <a:p>
            <a:r>
              <a:rPr lang="es-ES_tradnl" dirty="0" smtClean="0"/>
              <a:t>Para obtener mayor capacidad se realiza una petición formal con argumentos objetivos para la petición: rentabilidad, grandes oportunidades, participación de mercado, etc.</a:t>
            </a:r>
            <a:endParaRPr lang="es-ES_tradnl" dirty="0"/>
          </a:p>
          <a:p>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53</a:t>
            </a:fld>
            <a:endParaRPr lang="es-ES_tradnl" dirty="0"/>
          </a:p>
        </p:txBody>
      </p:sp>
      <p:sp>
        <p:nvSpPr>
          <p:cNvPr id="4" name="Title 3"/>
          <p:cNvSpPr>
            <a:spLocks noGrp="1"/>
          </p:cNvSpPr>
          <p:nvPr>
            <p:ph type="title"/>
          </p:nvPr>
        </p:nvSpPr>
        <p:spPr/>
        <p:txBody>
          <a:bodyPr/>
          <a:lstStyle/>
          <a:p>
            <a:r>
              <a:rPr lang="es-ES_tradnl" dirty="0" smtClean="0"/>
              <a:t>Capacidad catastrófica</a:t>
            </a:r>
            <a:br>
              <a:rPr lang="es-ES_tradnl" dirty="0" smtClean="0"/>
            </a:br>
            <a:r>
              <a:rPr lang="es-ES_tradnl" sz="2000" dirty="0" smtClean="0">
                <a:solidFill>
                  <a:schemeClr val="bg1">
                    <a:lumMod val="50000"/>
                  </a:schemeClr>
                </a:solidFill>
              </a:rPr>
              <a:t>Asignación de límites</a:t>
            </a:r>
            <a:endParaRPr lang="es-ES_tradnl" sz="2000" dirty="0">
              <a:solidFill>
                <a:schemeClr val="bg1">
                  <a:lumMod val="50000"/>
                </a:schemeClr>
              </a:solidFill>
            </a:endParaRPr>
          </a:p>
        </p:txBody>
      </p:sp>
    </p:spTree>
    <p:extLst>
      <p:ext uri="{BB962C8B-B14F-4D97-AF65-F5344CB8AC3E}">
        <p14:creationId xmlns:p14="http://schemas.microsoft.com/office/powerpoint/2010/main" val="22319193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8E9F59B9-8094-4618-B073-21DD649DF751}" type="slidenum">
              <a:rPr lang="es-ES_tradnl" smtClean="0"/>
              <a:pPr/>
              <a:t>54</a:t>
            </a:fld>
            <a:endParaRPr lang="es-ES_tradnl" dirty="0"/>
          </a:p>
        </p:txBody>
      </p:sp>
      <p:sp>
        <p:nvSpPr>
          <p:cNvPr id="8" name="Title 3"/>
          <p:cNvSpPr>
            <a:spLocks noGrp="1"/>
          </p:cNvSpPr>
          <p:nvPr>
            <p:ph type="title"/>
          </p:nvPr>
        </p:nvSpPr>
        <p:spPr>
          <a:xfrm>
            <a:off x="755651" y="476251"/>
            <a:ext cx="5832475" cy="865187"/>
          </a:xfrm>
        </p:spPr>
        <p:txBody>
          <a:bodyPr/>
          <a:lstStyle/>
          <a:p>
            <a:r>
              <a:rPr lang="es-ES_tradnl" dirty="0" smtClean="0"/>
              <a:t>Agenda</a:t>
            </a:r>
            <a:endParaRPr lang="es-ES_tradnl" dirty="0"/>
          </a:p>
        </p:txBody>
      </p:sp>
      <p:sp>
        <p:nvSpPr>
          <p:cNvPr id="3" name="TextBox 2"/>
          <p:cNvSpPr txBox="1"/>
          <p:nvPr/>
        </p:nvSpPr>
        <p:spPr>
          <a:xfrm>
            <a:off x="755576" y="18448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Pilares del Marco de Administración de Riesgos</a:t>
            </a:r>
          </a:p>
        </p:txBody>
      </p:sp>
      <p:sp>
        <p:nvSpPr>
          <p:cNvPr id="9" name="TextBox 8"/>
          <p:cNvSpPr txBox="1"/>
          <p:nvPr/>
        </p:nvSpPr>
        <p:spPr>
          <a:xfrm>
            <a:off x="755576" y="2492896"/>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Cuantificación de los Riesgos</a:t>
            </a:r>
          </a:p>
        </p:txBody>
      </p:sp>
      <p:sp>
        <p:nvSpPr>
          <p:cNvPr id="10" name="TextBox 9"/>
          <p:cNvSpPr txBox="1"/>
          <p:nvPr/>
        </p:nvSpPr>
        <p:spPr>
          <a:xfrm>
            <a:off x="755576" y="4109010"/>
            <a:ext cx="6840760" cy="400110"/>
          </a:xfrm>
          <a:prstGeom prst="rect">
            <a:avLst/>
          </a:prstGeom>
          <a:solidFill>
            <a:schemeClr val="tx2">
              <a:lumMod val="50000"/>
            </a:schemeClr>
          </a:solidFill>
        </p:spPr>
        <p:txBody>
          <a:bodyPr wrap="square" rtlCol="0">
            <a:spAutoFit/>
          </a:bodyPr>
          <a:lstStyle/>
          <a:p>
            <a:pPr marL="342900" indent="-342900">
              <a:buFont typeface="Arial" panose="020B0604020202020204" pitchFamily="34" charset="0"/>
              <a:buChar char="•"/>
            </a:pPr>
            <a:r>
              <a:rPr lang="es-ES_tradnl" sz="2000" b="1" dirty="0" smtClean="0">
                <a:solidFill>
                  <a:schemeClr val="bg1"/>
                </a:solidFill>
                <a:latin typeface="SwissReSans" pitchFamily="34" charset="0"/>
              </a:rPr>
              <a:t>Riesgos Difíciles de Cuantificar y el ORSA</a:t>
            </a:r>
          </a:p>
        </p:txBody>
      </p:sp>
      <p:sp>
        <p:nvSpPr>
          <p:cNvPr id="12" name="TextBox 11"/>
          <p:cNvSpPr txBox="1"/>
          <p:nvPr/>
        </p:nvSpPr>
        <p:spPr>
          <a:xfrm>
            <a:off x="755576" y="4757082"/>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Conclusiones</a:t>
            </a:r>
          </a:p>
        </p:txBody>
      </p:sp>
      <p:sp>
        <p:nvSpPr>
          <p:cNvPr id="11" name="TextBox 10"/>
          <p:cNvSpPr txBox="1"/>
          <p:nvPr/>
        </p:nvSpPr>
        <p:spPr>
          <a:xfrm>
            <a:off x="1187624" y="292494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Modelo Interno</a:t>
            </a:r>
          </a:p>
        </p:txBody>
      </p:sp>
      <p:sp>
        <p:nvSpPr>
          <p:cNvPr id="13" name="TextBox 12"/>
          <p:cNvSpPr txBox="1"/>
          <p:nvPr/>
        </p:nvSpPr>
        <p:spPr>
          <a:xfrm>
            <a:off x="1187624" y="328498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Análisis de Escenarios y Riesgos Emergentes</a:t>
            </a:r>
          </a:p>
        </p:txBody>
      </p:sp>
      <p:sp>
        <p:nvSpPr>
          <p:cNvPr id="14" name="TextBox 13"/>
          <p:cNvSpPr txBox="1"/>
          <p:nvPr/>
        </p:nvSpPr>
        <p:spPr>
          <a:xfrm>
            <a:off x="1187624" y="36450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Indicadores y Límites Cuantitativos</a:t>
            </a:r>
          </a:p>
        </p:txBody>
      </p:sp>
    </p:spTree>
    <p:extLst>
      <p:ext uri="{BB962C8B-B14F-4D97-AF65-F5344CB8AC3E}">
        <p14:creationId xmlns:p14="http://schemas.microsoft.com/office/powerpoint/2010/main" val="14313924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Algunas clases de riesgos son difíciles de cuantificar por su naturaleza</a:t>
            </a:r>
          </a:p>
          <a:p>
            <a:r>
              <a:rPr lang="es-ES_tradnl" dirty="0" smtClean="0"/>
              <a:t>Puede ser más conveniente mitigar "cualitativamente" estos riesgos</a:t>
            </a:r>
          </a:p>
          <a:p>
            <a:r>
              <a:rPr lang="es-ES_tradnl" dirty="0" smtClean="0"/>
              <a:t>En </a:t>
            </a:r>
            <a:r>
              <a:rPr lang="es-ES_tradnl" dirty="0" err="1" smtClean="0"/>
              <a:t>Swiss</a:t>
            </a:r>
            <a:r>
              <a:rPr lang="es-ES_tradnl" dirty="0" smtClean="0"/>
              <a:t> Re tomamos medidas de mitigación para los siguientes:</a:t>
            </a:r>
          </a:p>
          <a:p>
            <a:pPr lvl="1"/>
            <a:r>
              <a:rPr lang="es-ES_tradnl" dirty="0" smtClean="0"/>
              <a:t>Riesgo Operativo</a:t>
            </a:r>
          </a:p>
          <a:p>
            <a:pPr lvl="1"/>
            <a:r>
              <a:rPr lang="es-ES_tradnl" dirty="0" smtClean="0"/>
              <a:t>Riesgo Estratégico</a:t>
            </a:r>
          </a:p>
          <a:p>
            <a:pPr lvl="1"/>
            <a:r>
              <a:rPr lang="es-ES_tradnl" dirty="0" smtClean="0"/>
              <a:t>Riesgo Regulatorio</a:t>
            </a:r>
          </a:p>
          <a:p>
            <a:pPr lvl="1"/>
            <a:r>
              <a:rPr lang="es-ES_tradnl" dirty="0" smtClean="0"/>
              <a:t>Riesgo </a:t>
            </a:r>
            <a:r>
              <a:rPr lang="es-ES_tradnl" dirty="0" err="1" smtClean="0"/>
              <a:t>Reputacional</a:t>
            </a:r>
            <a:endParaRPr lang="es-ES_tradnl" dirty="0" smtClean="0"/>
          </a:p>
          <a:p>
            <a:pPr lvl="1"/>
            <a:r>
              <a:rPr lang="es-ES_tradnl" dirty="0" smtClean="0"/>
              <a:t>Riesgos Emergentes (SONAR, CRO </a:t>
            </a:r>
            <a:r>
              <a:rPr lang="es-ES_tradnl" dirty="0" err="1" smtClean="0"/>
              <a:t>Forum</a:t>
            </a:r>
            <a:r>
              <a:rPr lang="es-ES_tradnl" dirty="0" smtClean="0"/>
              <a:t> </a:t>
            </a:r>
            <a:r>
              <a:rPr lang="es-ES_tradnl" dirty="0" err="1" smtClean="0"/>
              <a:t>Emerging</a:t>
            </a:r>
            <a:r>
              <a:rPr lang="es-ES_tradnl" dirty="0" smtClean="0"/>
              <a:t> </a:t>
            </a:r>
            <a:r>
              <a:rPr lang="es-ES_tradnl" dirty="0" err="1" smtClean="0"/>
              <a:t>Risk</a:t>
            </a:r>
            <a:r>
              <a:rPr lang="es-ES_tradnl" dirty="0" smtClean="0"/>
              <a:t>, WEF </a:t>
            </a:r>
            <a:r>
              <a:rPr lang="es-ES_tradnl" dirty="0" err="1" smtClean="0"/>
              <a:t>Risk</a:t>
            </a:r>
            <a:r>
              <a:rPr lang="es-ES_tradnl" dirty="0" smtClean="0"/>
              <a:t> Response Network, etc.)</a:t>
            </a:r>
          </a:p>
          <a:p>
            <a:r>
              <a:rPr lang="es-ES_tradnl" dirty="0" smtClean="0"/>
              <a:t>El ORSA es una herramienta muy útil para la gestión de estos y otros riesgos no tan palpables.</a:t>
            </a:r>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55</a:t>
            </a:fld>
            <a:endParaRPr lang="es-ES_tradnl" dirty="0"/>
          </a:p>
        </p:txBody>
      </p:sp>
      <p:sp>
        <p:nvSpPr>
          <p:cNvPr id="4" name="Title 3"/>
          <p:cNvSpPr>
            <a:spLocks noGrp="1"/>
          </p:cNvSpPr>
          <p:nvPr>
            <p:ph type="title"/>
          </p:nvPr>
        </p:nvSpPr>
        <p:spPr/>
        <p:txBody>
          <a:bodyPr/>
          <a:lstStyle/>
          <a:p>
            <a:r>
              <a:rPr lang="es-ES_tradnl" dirty="0" smtClean="0"/>
              <a:t>Riesgos difíciles de cuantificar</a:t>
            </a:r>
            <a:endParaRPr lang="es-ES_tradnl" sz="2000" dirty="0">
              <a:solidFill>
                <a:schemeClr val="bg1">
                  <a:lumMod val="50000"/>
                </a:schemeClr>
              </a:solidFill>
            </a:endParaRPr>
          </a:p>
        </p:txBody>
      </p:sp>
    </p:spTree>
    <p:extLst>
      <p:ext uri="{BB962C8B-B14F-4D97-AF65-F5344CB8AC3E}">
        <p14:creationId xmlns:p14="http://schemas.microsoft.com/office/powerpoint/2010/main" val="16101323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sz="1400" b="1" dirty="0" smtClean="0"/>
              <a:t>Riesgo Operativo</a:t>
            </a:r>
            <a:r>
              <a:rPr lang="es-ES_tradnl" sz="1400" dirty="0" smtClean="0"/>
              <a:t>: impacto económico de procesos internos fallidos o no adecuados.</a:t>
            </a:r>
          </a:p>
          <a:p>
            <a:pPr lvl="1"/>
            <a:r>
              <a:rPr lang="es-ES_tradnl" sz="1200" dirty="0" err="1" smtClean="0"/>
              <a:t>Swiss</a:t>
            </a:r>
            <a:r>
              <a:rPr lang="es-ES_tradnl" sz="1200" dirty="0" smtClean="0"/>
              <a:t> Re mitiga este riesgo utilizando las "3 líneas de defensa": (1) tomadores de riesgo día a día, (2) supervisión de la Unidad de Admón. de Riesgos y Contraloría y (3) Auditoría Interna.</a:t>
            </a:r>
          </a:p>
          <a:p>
            <a:r>
              <a:rPr lang="es-ES_tradnl" sz="1400" b="1" dirty="0" smtClean="0"/>
              <a:t>Riesgo Estratégico</a:t>
            </a:r>
            <a:r>
              <a:rPr lang="es-ES_tradnl" sz="1400" dirty="0" smtClean="0"/>
              <a:t>: daño a la posición competitiva y/o valor de </a:t>
            </a:r>
            <a:r>
              <a:rPr lang="es-ES_tradnl" sz="1400" dirty="0" err="1" smtClean="0"/>
              <a:t>Swiss</a:t>
            </a:r>
            <a:r>
              <a:rPr lang="es-ES_tradnl" sz="1400" dirty="0" smtClean="0"/>
              <a:t> Re derivado de decisiones estratégicas "pobres".</a:t>
            </a:r>
          </a:p>
          <a:p>
            <a:pPr lvl="1"/>
            <a:r>
              <a:rPr lang="es-ES_tradnl" sz="1200" dirty="0" smtClean="0"/>
              <a:t>La mitigación del riesgo estratégico es responsabilidad del Consejo de Admón. Se examinan escenarios multianuales de riesgo de determinadas estrategias y se monitorea la implementación de cada estrategia muy de cerca.</a:t>
            </a:r>
          </a:p>
          <a:p>
            <a:r>
              <a:rPr lang="es-ES_tradnl" sz="1400" b="1" dirty="0" smtClean="0"/>
              <a:t>Riesgo Regulatorio</a:t>
            </a:r>
            <a:r>
              <a:rPr lang="es-ES_tradnl" sz="1400" dirty="0" smtClean="0"/>
              <a:t>: posible impacto de cambios regulatorios en los países donde operamos.</a:t>
            </a:r>
          </a:p>
          <a:p>
            <a:pPr lvl="1"/>
            <a:r>
              <a:rPr lang="es-ES_tradnl" sz="1200" dirty="0" err="1" smtClean="0"/>
              <a:t>Swiss</a:t>
            </a:r>
            <a:r>
              <a:rPr lang="es-ES_tradnl" sz="1200" dirty="0" smtClean="0"/>
              <a:t> Re mantiene un diálogo constante con reguladores alrededor del mundo con el objetivo tanto de apoyar en el desarrollo de iniciativas de regulación como de mitigar el potencial impacto negativo de algunas medidas regulatorias.</a:t>
            </a:r>
          </a:p>
          <a:p>
            <a:r>
              <a:rPr lang="es-ES_tradnl" sz="1400" b="1" dirty="0" smtClean="0"/>
              <a:t>Riesgo </a:t>
            </a:r>
            <a:r>
              <a:rPr lang="es-ES_tradnl" sz="1400" b="1" dirty="0" err="1" smtClean="0"/>
              <a:t>Reputacional</a:t>
            </a:r>
            <a:r>
              <a:rPr lang="es-ES_tradnl" sz="1400" dirty="0" smtClean="0"/>
              <a:t>: el éxito de la compañía depende de la reputación para con sus clientes, inversionistas, empleados, etc.</a:t>
            </a:r>
          </a:p>
          <a:p>
            <a:pPr lvl="1"/>
            <a:r>
              <a:rPr lang="es-ES_tradnl" sz="1200" dirty="0" smtClean="0"/>
              <a:t>Mitigamos el daño potencial a nuestra reputación mediante valores corporativos claros, controles internos robustos y diálogo activo con tomadores de decisiones externos.</a:t>
            </a:r>
            <a:endParaRPr lang="es-ES_tradnl" sz="1200"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56</a:t>
            </a:fld>
            <a:endParaRPr lang="es-ES_tradnl" dirty="0"/>
          </a:p>
        </p:txBody>
      </p:sp>
      <p:sp>
        <p:nvSpPr>
          <p:cNvPr id="4" name="Title 3"/>
          <p:cNvSpPr>
            <a:spLocks noGrp="1"/>
          </p:cNvSpPr>
          <p:nvPr>
            <p:ph type="title"/>
          </p:nvPr>
        </p:nvSpPr>
        <p:spPr/>
        <p:txBody>
          <a:bodyPr/>
          <a:lstStyle/>
          <a:p>
            <a:r>
              <a:rPr lang="es-ES_tradnl" dirty="0" smtClean="0"/>
              <a:t>Riesgos difíciles de cuantificar</a:t>
            </a:r>
            <a:br>
              <a:rPr lang="es-ES_tradnl" dirty="0" smtClean="0"/>
            </a:br>
            <a:r>
              <a:rPr lang="es-ES_tradnl" sz="2000" dirty="0" smtClean="0">
                <a:solidFill>
                  <a:schemeClr val="bg1">
                    <a:lumMod val="50000"/>
                  </a:schemeClr>
                </a:solidFill>
              </a:rPr>
              <a:t>Mitigación de estos riesgos</a:t>
            </a:r>
            <a:endParaRPr lang="es-ES_tradnl" sz="2000" dirty="0">
              <a:solidFill>
                <a:schemeClr val="bg1">
                  <a:lumMod val="50000"/>
                </a:schemeClr>
              </a:solidFill>
            </a:endParaRPr>
          </a:p>
        </p:txBody>
      </p:sp>
    </p:spTree>
    <p:extLst>
      <p:ext uri="{BB962C8B-B14F-4D97-AF65-F5344CB8AC3E}">
        <p14:creationId xmlns:p14="http://schemas.microsoft.com/office/powerpoint/2010/main" val="37009466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s-ES_tradnl" smtClean="0"/>
              <a:pPr/>
              <a:t>57</a:t>
            </a:fld>
            <a:endParaRPr lang="es-ES_tradnl" dirty="0"/>
          </a:p>
        </p:txBody>
      </p:sp>
      <p:sp>
        <p:nvSpPr>
          <p:cNvPr id="4" name="Title 3"/>
          <p:cNvSpPr>
            <a:spLocks noGrp="1"/>
          </p:cNvSpPr>
          <p:nvPr>
            <p:ph type="title"/>
          </p:nvPr>
        </p:nvSpPr>
        <p:spPr/>
        <p:txBody>
          <a:bodyPr/>
          <a:lstStyle/>
          <a:p>
            <a:r>
              <a:rPr lang="es-ES_tradnl" dirty="0" smtClean="0"/>
              <a:t>¿Qué es ORSA?</a:t>
            </a:r>
            <a:endParaRPr lang="es-ES_tradnl" dirty="0"/>
          </a:p>
        </p:txBody>
      </p:sp>
      <p:sp>
        <p:nvSpPr>
          <p:cNvPr id="5" name="Rectangle 4"/>
          <p:cNvSpPr>
            <a:spLocks noChangeArrowheads="1"/>
          </p:cNvSpPr>
          <p:nvPr/>
        </p:nvSpPr>
        <p:spPr bwMode="auto">
          <a:xfrm>
            <a:off x="3030759" y="3183692"/>
            <a:ext cx="864096" cy="461665"/>
          </a:xfrm>
          <a:prstGeom prst="rect">
            <a:avLst/>
          </a:prstGeom>
          <a:noFill/>
          <a:ln w="9525">
            <a:noFill/>
            <a:miter lim="800000"/>
            <a:headEnd/>
            <a:tailEnd/>
          </a:ln>
        </p:spPr>
        <p:txBody>
          <a:bodyPr wrap="square" anchor="ctr" anchorCtr="1">
            <a:spAutoFit/>
          </a:bodyPr>
          <a:lstStyle/>
          <a:p>
            <a:r>
              <a:rPr lang="en-GB" sz="2400" dirty="0" smtClean="0">
                <a:latin typeface="SwissReSans" pitchFamily="34" charset="0"/>
              </a:rPr>
              <a:t>and</a:t>
            </a:r>
            <a:endParaRPr lang="en-GB" sz="2400" dirty="0">
              <a:latin typeface="SwissReSans" pitchFamily="34" charset="0"/>
            </a:endParaRPr>
          </a:p>
        </p:txBody>
      </p:sp>
      <p:sp>
        <p:nvSpPr>
          <p:cNvPr id="6" name="Rectangle 6"/>
          <p:cNvSpPr>
            <a:spLocks noChangeArrowheads="1"/>
          </p:cNvSpPr>
          <p:nvPr/>
        </p:nvSpPr>
        <p:spPr bwMode="auto">
          <a:xfrm>
            <a:off x="1115220" y="4038163"/>
            <a:ext cx="1728390" cy="461665"/>
          </a:xfrm>
          <a:prstGeom prst="rect">
            <a:avLst/>
          </a:prstGeom>
          <a:noFill/>
          <a:ln w="28575">
            <a:solidFill>
              <a:srgbClr val="761092"/>
            </a:solidFill>
            <a:miter lim="800000"/>
            <a:headEnd/>
            <a:tailEnd/>
          </a:ln>
        </p:spPr>
        <p:txBody>
          <a:bodyPr wrap="square">
            <a:spAutoFit/>
          </a:bodyPr>
          <a:lstStyle/>
          <a:p>
            <a:r>
              <a:rPr lang="en-GB" sz="1200" dirty="0" err="1" smtClean="0">
                <a:latin typeface="SwissReSans Light" pitchFamily="34" charset="0"/>
              </a:rPr>
              <a:t>Basado</a:t>
            </a:r>
            <a:r>
              <a:rPr lang="en-GB" sz="1200" dirty="0" smtClean="0">
                <a:latin typeface="SwissReSans Light" pitchFamily="34" charset="0"/>
              </a:rPr>
              <a:t> en </a:t>
            </a:r>
            <a:r>
              <a:rPr lang="en-GB" sz="1200" dirty="0" err="1" smtClean="0">
                <a:latin typeface="SwissReSans Light" pitchFamily="34" charset="0"/>
              </a:rPr>
              <a:t>una</a:t>
            </a:r>
            <a:r>
              <a:rPr lang="en-GB" sz="1200" dirty="0" smtClean="0">
                <a:latin typeface="SwissReSans Light" pitchFamily="34" charset="0"/>
              </a:rPr>
              <a:t> </a:t>
            </a:r>
            <a:r>
              <a:rPr lang="en-GB" sz="1200" b="1" dirty="0" err="1" smtClean="0">
                <a:latin typeface="SwissReSans Light" pitchFamily="34" charset="0"/>
              </a:rPr>
              <a:t>medida</a:t>
            </a:r>
            <a:r>
              <a:rPr lang="en-GB" sz="1200" b="1" dirty="0" smtClean="0">
                <a:latin typeface="SwissReSans Light" pitchFamily="34" charset="0"/>
              </a:rPr>
              <a:t> de </a:t>
            </a:r>
            <a:r>
              <a:rPr lang="en-GB" sz="1200" b="1" dirty="0" err="1" smtClean="0">
                <a:latin typeface="SwissReSans Light" pitchFamily="34" charset="0"/>
              </a:rPr>
              <a:t>riesgo</a:t>
            </a:r>
            <a:r>
              <a:rPr lang="en-GB" sz="1200" b="1" dirty="0" smtClean="0">
                <a:latin typeface="SwissReSans Light" pitchFamily="34" charset="0"/>
              </a:rPr>
              <a:t> </a:t>
            </a:r>
            <a:r>
              <a:rPr lang="en-GB" sz="1200" b="1" dirty="0" err="1" smtClean="0">
                <a:latin typeface="SwissReSans Light" pitchFamily="34" charset="0"/>
              </a:rPr>
              <a:t>propia</a:t>
            </a:r>
            <a:endParaRPr lang="en-GB" sz="1200" b="1" dirty="0">
              <a:solidFill>
                <a:schemeClr val="accent1"/>
              </a:solidFill>
              <a:latin typeface="SwissReSans Light" pitchFamily="34" charset="0"/>
            </a:endParaRPr>
          </a:p>
        </p:txBody>
      </p:sp>
      <p:sp>
        <p:nvSpPr>
          <p:cNvPr id="7" name="Rectangle 6"/>
          <p:cNvSpPr>
            <a:spLocks noChangeArrowheads="1"/>
          </p:cNvSpPr>
          <p:nvPr/>
        </p:nvSpPr>
        <p:spPr bwMode="auto">
          <a:xfrm>
            <a:off x="2483570" y="4830251"/>
            <a:ext cx="2160240" cy="830997"/>
          </a:xfrm>
          <a:prstGeom prst="rect">
            <a:avLst/>
          </a:prstGeom>
          <a:noFill/>
          <a:ln w="28575">
            <a:solidFill>
              <a:srgbClr val="761092"/>
            </a:solidFill>
            <a:miter lim="800000"/>
            <a:headEnd/>
            <a:tailEnd/>
          </a:ln>
        </p:spPr>
        <p:txBody>
          <a:bodyPr wrap="square">
            <a:spAutoFit/>
          </a:bodyPr>
          <a:lstStyle/>
          <a:p>
            <a:r>
              <a:rPr lang="en-GB" sz="1200" dirty="0" smtClean="0">
                <a:latin typeface="SwissReSans Light" pitchFamily="34" charset="0"/>
              </a:rPr>
              <a:t>El </a:t>
            </a:r>
            <a:r>
              <a:rPr lang="en-GB" sz="1200" dirty="0" err="1" smtClean="0">
                <a:latin typeface="SwissReSans Light" pitchFamily="34" charset="0"/>
              </a:rPr>
              <a:t>alcance</a:t>
            </a:r>
            <a:r>
              <a:rPr lang="en-GB" sz="1200" dirty="0" smtClean="0">
                <a:latin typeface="SwissReSans Light" pitchFamily="34" charset="0"/>
              </a:rPr>
              <a:t> son </a:t>
            </a:r>
            <a:r>
              <a:rPr lang="en-GB" sz="1200" dirty="0" err="1" smtClean="0">
                <a:latin typeface="SwissReSans Light" pitchFamily="34" charset="0"/>
              </a:rPr>
              <a:t>todos</a:t>
            </a:r>
            <a:r>
              <a:rPr lang="en-GB" sz="1200" dirty="0" smtClean="0">
                <a:latin typeface="SwissReSans Light" pitchFamily="34" charset="0"/>
              </a:rPr>
              <a:t> los </a:t>
            </a:r>
            <a:r>
              <a:rPr lang="en-GB" sz="1200" b="1" dirty="0" err="1" smtClean="0">
                <a:latin typeface="SwissReSans Light" pitchFamily="34" charset="0"/>
              </a:rPr>
              <a:t>riesgos</a:t>
            </a:r>
            <a:r>
              <a:rPr lang="en-GB" sz="1200" b="1" dirty="0" smtClean="0">
                <a:latin typeface="SwissReSans Light" pitchFamily="34" charset="0"/>
              </a:rPr>
              <a:t> </a:t>
            </a:r>
            <a:r>
              <a:rPr lang="en-GB" sz="1200" b="1" dirty="0" err="1" smtClean="0">
                <a:latin typeface="SwissReSans Light" pitchFamily="34" charset="0"/>
              </a:rPr>
              <a:t>identificables</a:t>
            </a:r>
            <a:r>
              <a:rPr lang="en-GB" sz="1200" dirty="0" smtClean="0">
                <a:latin typeface="SwissReSans Light" pitchFamily="34" charset="0"/>
              </a:rPr>
              <a:t> – </a:t>
            </a:r>
            <a:r>
              <a:rPr lang="en-GB" sz="1200" dirty="0" err="1" smtClean="0">
                <a:latin typeface="SwissReSans Light" pitchFamily="34" charset="0"/>
              </a:rPr>
              <a:t>también</a:t>
            </a:r>
            <a:r>
              <a:rPr lang="en-GB" sz="1200" dirty="0" smtClean="0">
                <a:latin typeface="SwissReSans Light" pitchFamily="34" charset="0"/>
              </a:rPr>
              <a:t> los </a:t>
            </a:r>
            <a:r>
              <a:rPr lang="en-GB" sz="1200" dirty="0" err="1" smtClean="0">
                <a:latin typeface="SwissReSans Light" pitchFamily="34" charset="0"/>
              </a:rPr>
              <a:t>riesgos</a:t>
            </a:r>
            <a:r>
              <a:rPr lang="en-GB" sz="1200" dirty="0" smtClean="0">
                <a:latin typeface="SwissReSans Light" pitchFamily="34" charset="0"/>
              </a:rPr>
              <a:t> de </a:t>
            </a:r>
            <a:r>
              <a:rPr lang="en-GB" sz="1200" b="1" dirty="0" smtClean="0">
                <a:latin typeface="SwissReSans Light" pitchFamily="34" charset="0"/>
              </a:rPr>
              <a:t>largo </a:t>
            </a:r>
            <a:r>
              <a:rPr lang="en-GB" sz="1200" b="1" dirty="0" err="1" smtClean="0">
                <a:latin typeface="SwissReSans Light" pitchFamily="34" charset="0"/>
              </a:rPr>
              <a:t>plazo</a:t>
            </a:r>
            <a:endParaRPr lang="en-GB" sz="1200" b="1" dirty="0">
              <a:latin typeface="SwissReSans Light" pitchFamily="34" charset="0"/>
            </a:endParaRPr>
          </a:p>
        </p:txBody>
      </p:sp>
      <p:sp>
        <p:nvSpPr>
          <p:cNvPr id="8" name="Rectangle 6"/>
          <p:cNvSpPr>
            <a:spLocks noChangeArrowheads="1"/>
          </p:cNvSpPr>
          <p:nvPr/>
        </p:nvSpPr>
        <p:spPr bwMode="auto">
          <a:xfrm>
            <a:off x="3707904" y="3876144"/>
            <a:ext cx="2160240" cy="646331"/>
          </a:xfrm>
          <a:prstGeom prst="rect">
            <a:avLst/>
          </a:prstGeom>
          <a:noFill/>
          <a:ln w="28575">
            <a:solidFill>
              <a:srgbClr val="761092"/>
            </a:solidFill>
            <a:miter lim="800000"/>
            <a:headEnd/>
            <a:tailEnd/>
          </a:ln>
        </p:spPr>
        <p:txBody>
          <a:bodyPr wrap="square">
            <a:spAutoFit/>
          </a:bodyPr>
          <a:lstStyle/>
          <a:p>
            <a:r>
              <a:rPr lang="en-GB" sz="1200" b="1" dirty="0" err="1" smtClean="0">
                <a:latin typeface="SwissReSans Light" pitchFamily="34" charset="0"/>
              </a:rPr>
              <a:t>Solvencia</a:t>
            </a:r>
            <a:r>
              <a:rPr lang="en-GB" sz="1200" b="1" dirty="0" smtClean="0">
                <a:latin typeface="SwissReSans Light" pitchFamily="34" charset="0"/>
              </a:rPr>
              <a:t> continua </a:t>
            </a:r>
            <a:r>
              <a:rPr lang="en-GB" sz="1200" dirty="0" err="1" smtClean="0">
                <a:latin typeface="SwissReSans Light" pitchFamily="34" charset="0"/>
              </a:rPr>
              <a:t>desde</a:t>
            </a:r>
            <a:r>
              <a:rPr lang="en-GB" sz="1200" dirty="0" smtClean="0">
                <a:latin typeface="SwissReSans Light" pitchFamily="34" charset="0"/>
              </a:rPr>
              <a:t> </a:t>
            </a:r>
            <a:r>
              <a:rPr lang="en-GB" sz="1200" dirty="0" err="1" smtClean="0">
                <a:latin typeface="SwissReSans Light" pitchFamily="34" charset="0"/>
              </a:rPr>
              <a:t>una</a:t>
            </a:r>
            <a:r>
              <a:rPr lang="en-GB" sz="1200" dirty="0" smtClean="0">
                <a:latin typeface="SwissReSans Light" pitchFamily="34" charset="0"/>
              </a:rPr>
              <a:t> </a:t>
            </a:r>
            <a:r>
              <a:rPr lang="en-GB" sz="1200" dirty="0" err="1" smtClean="0">
                <a:latin typeface="SwissReSans Light" pitchFamily="34" charset="0"/>
              </a:rPr>
              <a:t>perspectiva</a:t>
            </a:r>
            <a:r>
              <a:rPr lang="en-GB" sz="1200" dirty="0" smtClean="0">
                <a:latin typeface="SwissReSans Light" pitchFamily="34" charset="0"/>
              </a:rPr>
              <a:t> </a:t>
            </a:r>
            <a:r>
              <a:rPr lang="en-GB" sz="1200" dirty="0" err="1" smtClean="0">
                <a:latin typeface="SwissReSans Light" pitchFamily="34" charset="0"/>
              </a:rPr>
              <a:t>interna</a:t>
            </a:r>
            <a:r>
              <a:rPr lang="en-GB" sz="1200" dirty="0" smtClean="0">
                <a:latin typeface="SwissReSans Light" pitchFamily="34" charset="0"/>
              </a:rPr>
              <a:t> y del </a:t>
            </a:r>
            <a:r>
              <a:rPr lang="en-GB" sz="1200" dirty="0" err="1" smtClean="0">
                <a:latin typeface="SwissReSans Light" pitchFamily="34" charset="0"/>
              </a:rPr>
              <a:t>regulador</a:t>
            </a:r>
            <a:endParaRPr lang="en-GB" sz="1200" dirty="0">
              <a:latin typeface="SwissReSans Light" pitchFamily="34" charset="0"/>
            </a:endParaRPr>
          </a:p>
        </p:txBody>
      </p:sp>
      <p:sp>
        <p:nvSpPr>
          <p:cNvPr id="9" name="Rectangle 6"/>
          <p:cNvSpPr>
            <a:spLocks noChangeArrowheads="1"/>
          </p:cNvSpPr>
          <p:nvPr/>
        </p:nvSpPr>
        <p:spPr bwMode="auto">
          <a:xfrm>
            <a:off x="6012160" y="3876144"/>
            <a:ext cx="2304256" cy="830997"/>
          </a:xfrm>
          <a:prstGeom prst="rect">
            <a:avLst/>
          </a:prstGeom>
          <a:noFill/>
          <a:ln w="28575">
            <a:solidFill>
              <a:srgbClr val="761092"/>
            </a:solidFill>
            <a:miter lim="800000"/>
            <a:headEnd/>
            <a:tailEnd/>
          </a:ln>
        </p:spPr>
        <p:txBody>
          <a:bodyPr wrap="square">
            <a:spAutoFit/>
          </a:bodyPr>
          <a:lstStyle/>
          <a:p>
            <a:r>
              <a:rPr lang="en-GB" sz="1200" b="1" dirty="0" err="1" smtClean="0">
                <a:latin typeface="SwissReSans Light" pitchFamily="34" charset="0"/>
              </a:rPr>
              <a:t>Identificación</a:t>
            </a:r>
            <a:r>
              <a:rPr lang="en-GB" sz="1200" b="1" dirty="0" smtClean="0">
                <a:latin typeface="SwissReSans Light" pitchFamily="34" charset="0"/>
              </a:rPr>
              <a:t>, </a:t>
            </a:r>
            <a:r>
              <a:rPr lang="en-GB" sz="1200" b="1" dirty="0" err="1" smtClean="0">
                <a:latin typeface="SwissReSans Light" pitchFamily="34" charset="0"/>
              </a:rPr>
              <a:t>evaluación</a:t>
            </a:r>
            <a:r>
              <a:rPr lang="en-GB" sz="1200" b="1" dirty="0" smtClean="0">
                <a:latin typeface="SwissReSans Light" pitchFamily="34" charset="0"/>
              </a:rPr>
              <a:t>, </a:t>
            </a:r>
            <a:r>
              <a:rPr lang="en-GB" sz="1200" b="1" dirty="0" err="1" smtClean="0">
                <a:latin typeface="SwissReSans Light" pitchFamily="34" charset="0"/>
              </a:rPr>
              <a:t>monitoreo</a:t>
            </a:r>
            <a:r>
              <a:rPr lang="en-GB" sz="1200" b="1" dirty="0" smtClean="0">
                <a:latin typeface="SwissReSans Light" pitchFamily="34" charset="0"/>
              </a:rPr>
              <a:t> y </a:t>
            </a:r>
            <a:r>
              <a:rPr lang="en-GB" sz="1200" b="1" dirty="0" err="1" smtClean="0">
                <a:latin typeface="SwissReSans Light" pitchFamily="34" charset="0"/>
              </a:rPr>
              <a:t>gestión</a:t>
            </a:r>
            <a:r>
              <a:rPr lang="en-GB" sz="1200" b="1" dirty="0" smtClean="0">
                <a:latin typeface="SwissReSans Light" pitchFamily="34" charset="0"/>
              </a:rPr>
              <a:t> </a:t>
            </a:r>
            <a:r>
              <a:rPr lang="en-GB" sz="1200" dirty="0" err="1" smtClean="0">
                <a:latin typeface="SwissReSans Light" pitchFamily="34" charset="0"/>
              </a:rPr>
              <a:t>para</a:t>
            </a:r>
            <a:r>
              <a:rPr lang="en-GB" sz="1200" dirty="0" smtClean="0">
                <a:latin typeface="SwissReSans Light" pitchFamily="34" charset="0"/>
              </a:rPr>
              <a:t> </a:t>
            </a:r>
            <a:r>
              <a:rPr lang="en-GB" sz="1200" dirty="0" err="1" smtClean="0">
                <a:latin typeface="SwissReSans Light" pitchFamily="34" charset="0"/>
              </a:rPr>
              <a:t>asegurar</a:t>
            </a:r>
            <a:r>
              <a:rPr lang="en-GB" sz="1200" dirty="0" smtClean="0">
                <a:latin typeface="SwissReSans Light" pitchFamily="34" charset="0"/>
              </a:rPr>
              <a:t> la </a:t>
            </a:r>
            <a:r>
              <a:rPr lang="en-GB" sz="1200" dirty="0" err="1" smtClean="0">
                <a:latin typeface="SwissReSans Light" pitchFamily="34" charset="0"/>
              </a:rPr>
              <a:t>solvencia</a:t>
            </a:r>
            <a:r>
              <a:rPr lang="en-GB" sz="1200" dirty="0" smtClean="0">
                <a:latin typeface="SwissReSans Light" pitchFamily="34" charset="0"/>
              </a:rPr>
              <a:t> de forma continua</a:t>
            </a:r>
          </a:p>
        </p:txBody>
      </p:sp>
      <p:sp>
        <p:nvSpPr>
          <p:cNvPr id="10" name="Flowchart: Process 9"/>
          <p:cNvSpPr/>
          <p:nvPr/>
        </p:nvSpPr>
        <p:spPr>
          <a:xfrm>
            <a:off x="1187426" y="3102059"/>
            <a:ext cx="936104" cy="648072"/>
          </a:xfrm>
          <a:prstGeom prst="flowChartProcess">
            <a:avLst/>
          </a:prstGeom>
          <a:noFill/>
          <a:ln w="28575">
            <a:solidFill>
              <a:srgbClr val="761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SwissReSans" pitchFamily="34" charset="0"/>
              </a:rPr>
              <a:t>O</a:t>
            </a:r>
            <a:r>
              <a:rPr lang="en-GB" sz="2400" dirty="0" smtClean="0">
                <a:solidFill>
                  <a:schemeClr val="tx1"/>
                </a:solidFill>
                <a:latin typeface="SwissReSans" pitchFamily="34" charset="0"/>
              </a:rPr>
              <a:t>wn</a:t>
            </a:r>
          </a:p>
        </p:txBody>
      </p:sp>
      <p:cxnSp>
        <p:nvCxnSpPr>
          <p:cNvPr id="11" name="Straight Connector 10"/>
          <p:cNvCxnSpPr/>
          <p:nvPr/>
        </p:nvCxnSpPr>
        <p:spPr>
          <a:xfrm flipV="1">
            <a:off x="1475656" y="3750131"/>
            <a:ext cx="0" cy="288032"/>
          </a:xfrm>
          <a:prstGeom prst="line">
            <a:avLst/>
          </a:prstGeom>
          <a:ln w="28575">
            <a:solidFill>
              <a:srgbClr val="761092"/>
            </a:solidFill>
          </a:ln>
        </p:spPr>
        <p:style>
          <a:lnRef idx="1">
            <a:schemeClr val="accent1"/>
          </a:lnRef>
          <a:fillRef idx="0">
            <a:schemeClr val="accent1"/>
          </a:fillRef>
          <a:effectRef idx="0">
            <a:schemeClr val="accent1"/>
          </a:effectRef>
          <a:fontRef idx="minor">
            <a:schemeClr val="tx1"/>
          </a:fontRef>
        </p:style>
      </p:cxnSp>
      <p:sp>
        <p:nvSpPr>
          <p:cNvPr id="12" name="Flowchart: Process 11"/>
          <p:cNvSpPr/>
          <p:nvPr/>
        </p:nvSpPr>
        <p:spPr>
          <a:xfrm>
            <a:off x="2195736" y="3102059"/>
            <a:ext cx="935906" cy="648071"/>
          </a:xfrm>
          <a:prstGeom prst="flowChartProcess">
            <a:avLst/>
          </a:prstGeom>
          <a:noFill/>
          <a:ln w="28575">
            <a:solidFill>
              <a:srgbClr val="761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SwissReSans" pitchFamily="34" charset="0"/>
              </a:rPr>
              <a:t>R</a:t>
            </a:r>
            <a:r>
              <a:rPr lang="en-GB" sz="2400" dirty="0" smtClean="0">
                <a:solidFill>
                  <a:schemeClr val="tx1"/>
                </a:solidFill>
                <a:latin typeface="SwissReSans" pitchFamily="34" charset="0"/>
              </a:rPr>
              <a:t>isk</a:t>
            </a:r>
            <a:endParaRPr lang="en-GB" sz="2400" b="1" dirty="0" smtClean="0">
              <a:solidFill>
                <a:schemeClr val="tx1"/>
              </a:solidFill>
              <a:latin typeface="SwissReSans" pitchFamily="34" charset="0"/>
            </a:endParaRPr>
          </a:p>
        </p:txBody>
      </p:sp>
      <p:cxnSp>
        <p:nvCxnSpPr>
          <p:cNvPr id="13" name="Straight Connector 12"/>
          <p:cNvCxnSpPr/>
          <p:nvPr/>
        </p:nvCxnSpPr>
        <p:spPr>
          <a:xfrm flipH="1" flipV="1">
            <a:off x="3059634" y="3750131"/>
            <a:ext cx="198" cy="1080120"/>
          </a:xfrm>
          <a:prstGeom prst="line">
            <a:avLst/>
          </a:prstGeom>
          <a:ln w="28575">
            <a:solidFill>
              <a:srgbClr val="761092"/>
            </a:solidFill>
          </a:ln>
        </p:spPr>
        <p:style>
          <a:lnRef idx="1">
            <a:schemeClr val="accent1"/>
          </a:lnRef>
          <a:fillRef idx="0">
            <a:schemeClr val="accent1"/>
          </a:fillRef>
          <a:effectRef idx="0">
            <a:schemeClr val="accent1"/>
          </a:effectRef>
          <a:fontRef idx="minor">
            <a:schemeClr val="tx1"/>
          </a:fontRef>
        </p:style>
      </p:cxnSp>
      <p:sp>
        <p:nvSpPr>
          <p:cNvPr id="14" name="Flowchart: Process 13"/>
          <p:cNvSpPr/>
          <p:nvPr/>
        </p:nvSpPr>
        <p:spPr>
          <a:xfrm>
            <a:off x="3779714" y="3102059"/>
            <a:ext cx="1908410" cy="648071"/>
          </a:xfrm>
          <a:prstGeom prst="flowChartProcess">
            <a:avLst/>
          </a:prstGeom>
          <a:noFill/>
          <a:ln w="28575">
            <a:solidFill>
              <a:srgbClr val="761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SwissReSans" pitchFamily="34" charset="0"/>
              </a:rPr>
              <a:t>S</a:t>
            </a:r>
            <a:r>
              <a:rPr lang="en-GB" sz="2400" dirty="0" smtClean="0">
                <a:solidFill>
                  <a:schemeClr val="tx1"/>
                </a:solidFill>
                <a:latin typeface="SwissReSans" pitchFamily="34" charset="0"/>
              </a:rPr>
              <a:t>olvency</a:t>
            </a:r>
            <a:endParaRPr lang="en-GB" sz="2400" b="1" dirty="0" smtClean="0">
              <a:solidFill>
                <a:schemeClr val="tx1"/>
              </a:solidFill>
              <a:latin typeface="SwissReSans" pitchFamily="34" charset="0"/>
            </a:endParaRPr>
          </a:p>
        </p:txBody>
      </p:sp>
      <p:cxnSp>
        <p:nvCxnSpPr>
          <p:cNvPr id="15" name="Straight Connector 14"/>
          <p:cNvCxnSpPr/>
          <p:nvPr/>
        </p:nvCxnSpPr>
        <p:spPr>
          <a:xfrm rot="5400000" flipH="1" flipV="1">
            <a:off x="4716014" y="3804134"/>
            <a:ext cx="144020" cy="0"/>
          </a:xfrm>
          <a:prstGeom prst="line">
            <a:avLst/>
          </a:prstGeom>
          <a:ln w="28575">
            <a:solidFill>
              <a:srgbClr val="761092"/>
            </a:solidFill>
          </a:ln>
        </p:spPr>
        <p:style>
          <a:lnRef idx="1">
            <a:schemeClr val="accent1"/>
          </a:lnRef>
          <a:fillRef idx="0">
            <a:schemeClr val="accent1"/>
          </a:fillRef>
          <a:effectRef idx="0">
            <a:schemeClr val="accent1"/>
          </a:effectRef>
          <a:fontRef idx="minor">
            <a:schemeClr val="tx1"/>
          </a:fontRef>
        </p:style>
      </p:cxnSp>
      <p:sp>
        <p:nvSpPr>
          <p:cNvPr id="16" name="Flowchart: Process 15"/>
          <p:cNvSpPr/>
          <p:nvPr/>
        </p:nvSpPr>
        <p:spPr>
          <a:xfrm>
            <a:off x="5795939" y="3102059"/>
            <a:ext cx="2304255" cy="648072"/>
          </a:xfrm>
          <a:prstGeom prst="flowChartProcess">
            <a:avLst/>
          </a:prstGeom>
          <a:noFill/>
          <a:ln w="28575">
            <a:solidFill>
              <a:srgbClr val="761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SwissReSans" pitchFamily="34" charset="0"/>
              </a:rPr>
              <a:t>A</a:t>
            </a:r>
            <a:r>
              <a:rPr lang="en-GB" sz="2400" dirty="0" smtClean="0">
                <a:solidFill>
                  <a:schemeClr val="tx1"/>
                </a:solidFill>
                <a:latin typeface="SwissReSans" pitchFamily="34" charset="0"/>
              </a:rPr>
              <a:t>ssessment</a:t>
            </a:r>
            <a:endParaRPr lang="en-GB" sz="2400" b="1" dirty="0" smtClean="0">
              <a:solidFill>
                <a:schemeClr val="tx1"/>
              </a:solidFill>
              <a:latin typeface="SwissReSans" pitchFamily="34" charset="0"/>
            </a:endParaRPr>
          </a:p>
        </p:txBody>
      </p:sp>
      <p:cxnSp>
        <p:nvCxnSpPr>
          <p:cNvPr id="17" name="Straight Connector 16"/>
          <p:cNvCxnSpPr>
            <a:stCxn id="9" idx="0"/>
          </p:cNvCxnSpPr>
          <p:nvPr/>
        </p:nvCxnSpPr>
        <p:spPr>
          <a:xfrm flipV="1">
            <a:off x="7164288" y="3732128"/>
            <a:ext cx="0" cy="144016"/>
          </a:xfrm>
          <a:prstGeom prst="line">
            <a:avLst/>
          </a:prstGeom>
          <a:ln w="28575">
            <a:solidFill>
              <a:srgbClr val="761092"/>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noChangeArrowheads="1"/>
          </p:cNvSpPr>
          <p:nvPr/>
        </p:nvSpPr>
        <p:spPr bwMode="auto">
          <a:xfrm>
            <a:off x="1475656" y="1772816"/>
            <a:ext cx="4968552" cy="648072"/>
          </a:xfrm>
          <a:prstGeom prst="rect">
            <a:avLst/>
          </a:prstGeom>
          <a:noFill/>
          <a:ln w="9525">
            <a:noFill/>
            <a:miter lim="800000"/>
            <a:headEnd/>
            <a:tailEnd/>
          </a:ln>
        </p:spPr>
        <p:txBody>
          <a:bodyPr wrap="square">
            <a:spAutoFit/>
          </a:bodyPr>
          <a:lstStyle/>
          <a:p>
            <a:pPr algn="ctr"/>
            <a:r>
              <a:rPr lang="en-GB" sz="3600" dirty="0" err="1" smtClean="0">
                <a:latin typeface="SwissReSans Light" pitchFamily="34" charset="0"/>
              </a:rPr>
              <a:t>Planeación</a:t>
            </a:r>
            <a:r>
              <a:rPr lang="en-GB" sz="3600" dirty="0" smtClean="0">
                <a:latin typeface="SwissReSans Light" pitchFamily="34" charset="0"/>
              </a:rPr>
              <a:t> </a:t>
            </a:r>
            <a:r>
              <a:rPr lang="en-GB" sz="3600" dirty="0" err="1" smtClean="0">
                <a:latin typeface="SwissReSans Light" pitchFamily="34" charset="0"/>
              </a:rPr>
              <a:t>Estratégica</a:t>
            </a:r>
            <a:endParaRPr lang="en-GB" sz="3600" dirty="0">
              <a:latin typeface="SwissReSans Light" pitchFamily="34" charset="0"/>
            </a:endParaRPr>
          </a:p>
        </p:txBody>
      </p:sp>
      <p:sp>
        <p:nvSpPr>
          <p:cNvPr id="19" name="Down Arrow 18"/>
          <p:cNvSpPr/>
          <p:nvPr/>
        </p:nvSpPr>
        <p:spPr>
          <a:xfrm>
            <a:off x="2483768" y="2420888"/>
            <a:ext cx="360040" cy="432048"/>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20" name="Down Arrow 19"/>
          <p:cNvSpPr/>
          <p:nvPr/>
        </p:nvSpPr>
        <p:spPr>
          <a:xfrm rot="10800000">
            <a:off x="4572000" y="2420888"/>
            <a:ext cx="360040" cy="432048"/>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Tree>
    <p:extLst>
      <p:ext uri="{BB962C8B-B14F-4D97-AF65-F5344CB8AC3E}">
        <p14:creationId xmlns:p14="http://schemas.microsoft.com/office/powerpoint/2010/main" val="21064810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2"/>
          <p:cNvSpPr>
            <a:spLocks noGrp="1"/>
          </p:cNvSpPr>
          <p:nvPr>
            <p:ph type="sldNum" sz="quarter" idx="11"/>
          </p:nvPr>
        </p:nvSpPr>
        <p:spPr>
          <a:xfrm>
            <a:off x="6804026" y="6342062"/>
            <a:ext cx="185737" cy="182562"/>
          </a:xfrm>
        </p:spPr>
        <p:txBody>
          <a:bodyPr vert="horz" wrap="none" lIns="0" tIns="0" rIns="0" bIns="0" rtlCol="0" anchor="b" anchorCtr="0"/>
          <a:lstStyle/>
          <a:p>
            <a:fld id="{8E9F59B9-8094-4618-B073-21DD649DF751}" type="slidenum">
              <a:rPr lang="en-US" sz="1200" b="1">
                <a:solidFill>
                  <a:srgbClr val="FFFFFF"/>
                </a:solidFill>
              </a:rPr>
              <a:pPr/>
              <a:t>58</a:t>
            </a:fld>
            <a:endParaRPr lang="en-US" sz="1200" b="1">
              <a:solidFill>
                <a:srgbClr val="FFFFFF"/>
              </a:solidFill>
            </a:endParaRPr>
          </a:p>
        </p:txBody>
      </p:sp>
      <p:sp>
        <p:nvSpPr>
          <p:cNvPr id="32" name="Title 3"/>
          <p:cNvSpPr txBox="1">
            <a:spLocks/>
          </p:cNvSpPr>
          <p:nvPr/>
        </p:nvSpPr>
        <p:spPr bwMode="black">
          <a:xfrm>
            <a:off x="584202" y="123005"/>
            <a:ext cx="5702688" cy="86518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US" dirty="0" smtClean="0"/>
              <a:t>Los 3 </a:t>
            </a:r>
            <a:r>
              <a:rPr lang="en-US" dirty="0" err="1" smtClean="0"/>
              <a:t>componentes</a:t>
            </a:r>
            <a:r>
              <a:rPr lang="en-US" dirty="0" smtClean="0"/>
              <a:t> </a:t>
            </a:r>
            <a:r>
              <a:rPr lang="en-US" dirty="0" err="1" smtClean="0"/>
              <a:t>principales</a:t>
            </a:r>
            <a:r>
              <a:rPr lang="en-US" dirty="0" smtClean="0"/>
              <a:t> de ORSA son </a:t>
            </a:r>
            <a:r>
              <a:rPr lang="en-US" dirty="0" err="1" smtClean="0"/>
              <a:t>similares</a:t>
            </a:r>
            <a:r>
              <a:rPr lang="en-US" dirty="0" smtClean="0"/>
              <a:t> en </a:t>
            </a:r>
            <a:r>
              <a:rPr lang="en-US" dirty="0" err="1" smtClean="0"/>
              <a:t>todo</a:t>
            </a:r>
            <a:r>
              <a:rPr lang="en-US" dirty="0" smtClean="0"/>
              <a:t> el </a:t>
            </a:r>
            <a:r>
              <a:rPr lang="en-US" dirty="0" err="1" smtClean="0"/>
              <a:t>mundo</a:t>
            </a:r>
            <a:endParaRPr lang="en-US" dirty="0" smtClean="0"/>
          </a:p>
        </p:txBody>
      </p:sp>
      <p:sp>
        <p:nvSpPr>
          <p:cNvPr id="41" name="Rectangle 40"/>
          <p:cNvSpPr/>
          <p:nvPr/>
        </p:nvSpPr>
        <p:spPr>
          <a:xfrm>
            <a:off x="584202" y="5322500"/>
            <a:ext cx="8056561" cy="770796"/>
          </a:xfrm>
          <a:prstGeom prst="rect">
            <a:avLst/>
          </a:prstGeom>
          <a:solidFill>
            <a:srgbClr val="0F4DBC"/>
          </a:solidFill>
          <a:ln w="9525">
            <a:noFill/>
            <a:miter lim="800000"/>
            <a:headEnd/>
            <a:tailEnd/>
          </a:ln>
          <a:effectLst/>
        </p:spPr>
        <p:txBody>
          <a:bodyPr lIns="0" tIns="0" rIns="0" bIns="0"/>
          <a:lstStyle/>
          <a:p>
            <a:pPr marL="447675" indent="-358775" defTabSz="1103313">
              <a:spcBef>
                <a:spcPct val="100000"/>
              </a:spcBef>
              <a:buFont typeface="Wingdings" pitchFamily="2" charset="2"/>
              <a:buChar char="è"/>
            </a:pPr>
            <a:r>
              <a:rPr lang="en-US" sz="1600" dirty="0" smtClean="0">
                <a:solidFill>
                  <a:schemeClr val="bg1"/>
                </a:solidFill>
              </a:rPr>
              <a:t>Los ORSAs </a:t>
            </a:r>
            <a:r>
              <a:rPr lang="en-US" sz="1600" dirty="0" err="1" smtClean="0">
                <a:solidFill>
                  <a:schemeClr val="bg1"/>
                </a:solidFill>
              </a:rPr>
              <a:t>difieren</a:t>
            </a:r>
            <a:r>
              <a:rPr lang="en-US" sz="1600" dirty="0" smtClean="0">
                <a:solidFill>
                  <a:schemeClr val="bg1"/>
                </a:solidFill>
              </a:rPr>
              <a:t> </a:t>
            </a:r>
            <a:r>
              <a:rPr lang="en-US" sz="1600" dirty="0" err="1" smtClean="0">
                <a:solidFill>
                  <a:schemeClr val="bg1"/>
                </a:solidFill>
              </a:rPr>
              <a:t>principalmente</a:t>
            </a:r>
            <a:r>
              <a:rPr lang="en-US" sz="1600" dirty="0" smtClean="0">
                <a:solidFill>
                  <a:schemeClr val="bg1"/>
                </a:solidFill>
              </a:rPr>
              <a:t> en el </a:t>
            </a:r>
            <a:r>
              <a:rPr lang="en-US" sz="1600" dirty="0" err="1" smtClean="0">
                <a:solidFill>
                  <a:schemeClr val="bg1"/>
                </a:solidFill>
              </a:rPr>
              <a:t>énfasis</a:t>
            </a:r>
            <a:r>
              <a:rPr lang="en-US" sz="1600" dirty="0" smtClean="0">
                <a:solidFill>
                  <a:schemeClr val="bg1"/>
                </a:solidFill>
              </a:rPr>
              <a:t> en </a:t>
            </a:r>
            <a:r>
              <a:rPr lang="en-US" sz="1600" dirty="0" err="1" smtClean="0">
                <a:solidFill>
                  <a:schemeClr val="bg1"/>
                </a:solidFill>
              </a:rPr>
              <a:t>ciertos</a:t>
            </a:r>
            <a:r>
              <a:rPr lang="en-US" sz="1600" dirty="0" smtClean="0">
                <a:solidFill>
                  <a:schemeClr val="bg1"/>
                </a:solidFill>
              </a:rPr>
              <a:t> </a:t>
            </a:r>
            <a:r>
              <a:rPr lang="en-US" sz="1600" dirty="0" err="1" smtClean="0">
                <a:solidFill>
                  <a:schemeClr val="bg1"/>
                </a:solidFill>
              </a:rPr>
              <a:t>componentes</a:t>
            </a:r>
            <a:r>
              <a:rPr lang="en-US" sz="1600" dirty="0" smtClean="0">
                <a:solidFill>
                  <a:schemeClr val="bg1"/>
                </a:solidFill>
              </a:rPr>
              <a:t>, </a:t>
            </a:r>
            <a:r>
              <a:rPr lang="en-US" sz="1600" dirty="0" err="1" smtClean="0">
                <a:solidFill>
                  <a:schemeClr val="bg1"/>
                </a:solidFill>
              </a:rPr>
              <a:t>así</a:t>
            </a:r>
            <a:r>
              <a:rPr lang="en-US" sz="1600" dirty="0" smtClean="0">
                <a:solidFill>
                  <a:schemeClr val="bg1"/>
                </a:solidFill>
              </a:rPr>
              <a:t> </a:t>
            </a:r>
            <a:r>
              <a:rPr lang="en-US" sz="1600" dirty="0" err="1" smtClean="0">
                <a:solidFill>
                  <a:schemeClr val="bg1"/>
                </a:solidFill>
              </a:rPr>
              <a:t>como</a:t>
            </a:r>
            <a:r>
              <a:rPr lang="en-US" sz="1600" dirty="0" smtClean="0">
                <a:solidFill>
                  <a:schemeClr val="bg1"/>
                </a:solidFill>
              </a:rPr>
              <a:t> en el </a:t>
            </a:r>
            <a:r>
              <a:rPr lang="en-US" sz="1600" dirty="0" err="1" smtClean="0">
                <a:solidFill>
                  <a:schemeClr val="bg1"/>
                </a:solidFill>
              </a:rPr>
              <a:t>nivel</a:t>
            </a:r>
            <a:r>
              <a:rPr lang="en-US" sz="1600" dirty="0" smtClean="0">
                <a:solidFill>
                  <a:schemeClr val="bg1"/>
                </a:solidFill>
              </a:rPr>
              <a:t> de </a:t>
            </a:r>
            <a:r>
              <a:rPr lang="en-US" sz="1600" dirty="0" err="1" smtClean="0">
                <a:solidFill>
                  <a:schemeClr val="bg1"/>
                </a:solidFill>
              </a:rPr>
              <a:t>prescripción</a:t>
            </a:r>
            <a:r>
              <a:rPr lang="en-US" sz="1600" dirty="0" smtClean="0">
                <a:solidFill>
                  <a:schemeClr val="bg1"/>
                </a:solidFill>
              </a:rPr>
              <a:t>. </a:t>
            </a:r>
            <a:r>
              <a:rPr lang="en-US" sz="1600" dirty="0" err="1" smtClean="0">
                <a:solidFill>
                  <a:schemeClr val="bg1"/>
                </a:solidFill>
              </a:rPr>
              <a:t>Todos</a:t>
            </a:r>
            <a:r>
              <a:rPr lang="en-US" sz="1600" dirty="0" smtClean="0">
                <a:solidFill>
                  <a:schemeClr val="bg1"/>
                </a:solidFill>
              </a:rPr>
              <a:t> los ORSAs </a:t>
            </a:r>
            <a:r>
              <a:rPr lang="en-US" sz="1600" dirty="0" err="1" smtClean="0">
                <a:solidFill>
                  <a:schemeClr val="bg1"/>
                </a:solidFill>
              </a:rPr>
              <a:t>requieren</a:t>
            </a:r>
            <a:r>
              <a:rPr lang="en-US" sz="1600" dirty="0" smtClean="0">
                <a:solidFill>
                  <a:schemeClr val="bg1"/>
                </a:solidFill>
              </a:rPr>
              <a:t> del </a:t>
            </a:r>
            <a:r>
              <a:rPr lang="en-US" sz="1600" dirty="0" err="1" smtClean="0">
                <a:solidFill>
                  <a:schemeClr val="bg1"/>
                </a:solidFill>
              </a:rPr>
              <a:t>involucramiento</a:t>
            </a:r>
            <a:r>
              <a:rPr lang="en-US" sz="1600" dirty="0" smtClean="0">
                <a:solidFill>
                  <a:schemeClr val="bg1"/>
                </a:solidFill>
              </a:rPr>
              <a:t> de la </a:t>
            </a:r>
            <a:r>
              <a:rPr lang="en-US" sz="1600" dirty="0" err="1" smtClean="0">
                <a:solidFill>
                  <a:schemeClr val="bg1"/>
                </a:solidFill>
              </a:rPr>
              <a:t>alta</a:t>
            </a:r>
            <a:r>
              <a:rPr lang="en-US" sz="1600" dirty="0" smtClean="0">
                <a:solidFill>
                  <a:schemeClr val="bg1"/>
                </a:solidFill>
              </a:rPr>
              <a:t> </a:t>
            </a:r>
            <a:r>
              <a:rPr lang="en-US" sz="1600" dirty="0" err="1" smtClean="0">
                <a:solidFill>
                  <a:schemeClr val="bg1"/>
                </a:solidFill>
              </a:rPr>
              <a:t>dirección</a:t>
            </a:r>
            <a:r>
              <a:rPr lang="en-US" sz="1600" dirty="0" smtClean="0">
                <a:solidFill>
                  <a:schemeClr val="bg1"/>
                </a:solidFill>
              </a:rPr>
              <a:t>. </a:t>
            </a:r>
            <a:endParaRPr lang="en-US" sz="1600" dirty="0">
              <a:solidFill>
                <a:schemeClr val="bg1"/>
              </a:solidFill>
            </a:endParaRPr>
          </a:p>
        </p:txBody>
      </p:sp>
      <p:sp>
        <p:nvSpPr>
          <p:cNvPr id="20" name="Rectangle 19"/>
          <p:cNvSpPr/>
          <p:nvPr/>
        </p:nvSpPr>
        <p:spPr>
          <a:xfrm>
            <a:off x="620713" y="2203474"/>
            <a:ext cx="6651355" cy="285502"/>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0975"/>
            <a:r>
              <a:rPr lang="en-US" sz="1400" dirty="0" smtClean="0">
                <a:solidFill>
                  <a:schemeClr val="bg1"/>
                </a:solidFill>
              </a:rPr>
              <a:t>Unión </a:t>
            </a:r>
            <a:r>
              <a:rPr lang="en-US" sz="1400" dirty="0" err="1" smtClean="0">
                <a:solidFill>
                  <a:schemeClr val="bg1"/>
                </a:solidFill>
              </a:rPr>
              <a:t>Europea</a:t>
            </a:r>
            <a:endParaRPr lang="en-US" sz="1400" dirty="0" smtClean="0">
              <a:solidFill>
                <a:schemeClr val="bg1"/>
              </a:solidFill>
              <a:latin typeface="SwissReSans" pitchFamily="34" charset="0"/>
            </a:endParaRPr>
          </a:p>
        </p:txBody>
      </p:sp>
      <p:sp>
        <p:nvSpPr>
          <p:cNvPr id="5" name="Rectangle 4"/>
          <p:cNvSpPr/>
          <p:nvPr/>
        </p:nvSpPr>
        <p:spPr>
          <a:xfrm>
            <a:off x="620713" y="3787150"/>
            <a:ext cx="6651355" cy="285502"/>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0975"/>
            <a:r>
              <a:rPr lang="en-US" sz="1400" smtClean="0">
                <a:solidFill>
                  <a:schemeClr val="bg1"/>
                </a:solidFill>
              </a:rPr>
              <a:t>USA</a:t>
            </a:r>
            <a:endParaRPr lang="en-US" sz="1400" smtClean="0">
              <a:solidFill>
                <a:schemeClr val="bg1"/>
              </a:solidFill>
              <a:latin typeface="SwissReSans" pitchFamily="34" charset="0"/>
            </a:endParaRPr>
          </a:p>
        </p:txBody>
      </p:sp>
      <p:sp>
        <p:nvSpPr>
          <p:cNvPr id="6" name="Rectangle 5"/>
          <p:cNvSpPr/>
          <p:nvPr/>
        </p:nvSpPr>
        <p:spPr>
          <a:xfrm>
            <a:off x="620713" y="2552927"/>
            <a:ext cx="6651355" cy="285502"/>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0975"/>
            <a:r>
              <a:rPr lang="en-US" sz="1400" smtClean="0">
                <a:solidFill>
                  <a:schemeClr val="bg1"/>
                </a:solidFill>
              </a:rPr>
              <a:t>Canada</a:t>
            </a:r>
            <a:endParaRPr lang="en-US" sz="1400" smtClean="0">
              <a:solidFill>
                <a:schemeClr val="bg1"/>
              </a:solidFill>
              <a:latin typeface="SwissReSans" pitchFamily="34" charset="0"/>
            </a:endParaRPr>
          </a:p>
        </p:txBody>
      </p:sp>
      <p:sp>
        <p:nvSpPr>
          <p:cNvPr id="7" name="Rectangle 6"/>
          <p:cNvSpPr/>
          <p:nvPr/>
        </p:nvSpPr>
        <p:spPr>
          <a:xfrm>
            <a:off x="620713" y="3360894"/>
            <a:ext cx="6651355" cy="285502"/>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0975"/>
            <a:r>
              <a:rPr lang="en-US" sz="1400" smtClean="0">
                <a:solidFill>
                  <a:schemeClr val="bg1"/>
                </a:solidFill>
                <a:latin typeface="SwissReSans" pitchFamily="34" charset="0"/>
              </a:rPr>
              <a:t>Australia</a:t>
            </a:r>
          </a:p>
        </p:txBody>
      </p:sp>
      <p:sp>
        <p:nvSpPr>
          <p:cNvPr id="8" name="Rectangle 7"/>
          <p:cNvSpPr/>
          <p:nvPr/>
        </p:nvSpPr>
        <p:spPr>
          <a:xfrm>
            <a:off x="620713" y="3015504"/>
            <a:ext cx="6651355" cy="285502"/>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0975"/>
            <a:r>
              <a:rPr lang="en-US" sz="1400" dirty="0" err="1" smtClean="0">
                <a:solidFill>
                  <a:schemeClr val="bg1"/>
                </a:solidFill>
              </a:rPr>
              <a:t>Sudáfrica</a:t>
            </a:r>
            <a:endParaRPr lang="en-US" sz="1400" dirty="0" smtClean="0">
              <a:solidFill>
                <a:schemeClr val="bg1"/>
              </a:solidFill>
              <a:latin typeface="SwissReSans" pitchFamily="34" charset="0"/>
            </a:endParaRPr>
          </a:p>
        </p:txBody>
      </p:sp>
      <p:sp>
        <p:nvSpPr>
          <p:cNvPr id="35" name="Rectangle 34"/>
          <p:cNvSpPr/>
          <p:nvPr/>
        </p:nvSpPr>
        <p:spPr>
          <a:xfrm>
            <a:off x="620713" y="4597969"/>
            <a:ext cx="6651355" cy="285502"/>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0975"/>
            <a:r>
              <a:rPr lang="en-US" sz="1400" dirty="0" err="1" smtClean="0">
                <a:solidFill>
                  <a:schemeClr val="bg1"/>
                </a:solidFill>
              </a:rPr>
              <a:t>Suiza</a:t>
            </a:r>
            <a:endParaRPr lang="en-US" sz="1400" dirty="0">
              <a:solidFill>
                <a:schemeClr val="bg1"/>
              </a:solidFill>
              <a:latin typeface="SwissReSans" pitchFamily="34" charset="0"/>
            </a:endParaRPr>
          </a:p>
        </p:txBody>
      </p:sp>
      <p:sp>
        <p:nvSpPr>
          <p:cNvPr id="18" name="Rectangle 17"/>
          <p:cNvSpPr/>
          <p:nvPr/>
        </p:nvSpPr>
        <p:spPr>
          <a:xfrm>
            <a:off x="620713" y="4137796"/>
            <a:ext cx="6651355" cy="285502"/>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0975"/>
            <a:r>
              <a:rPr lang="en-US" sz="1400" dirty="0" err="1" smtClean="0">
                <a:solidFill>
                  <a:schemeClr val="bg1"/>
                </a:solidFill>
                <a:latin typeface="SwissReSans" pitchFamily="34" charset="0"/>
              </a:rPr>
              <a:t>Singapur</a:t>
            </a:r>
            <a:endParaRPr lang="en-US" sz="1400" dirty="0" smtClean="0">
              <a:solidFill>
                <a:schemeClr val="bg1"/>
              </a:solidFill>
              <a:latin typeface="SwissReSans" pitchFamily="34" charset="0"/>
            </a:endParaRPr>
          </a:p>
        </p:txBody>
      </p:sp>
      <p:sp>
        <p:nvSpPr>
          <p:cNvPr id="4" name="Down Arrow 3"/>
          <p:cNvSpPr/>
          <p:nvPr/>
        </p:nvSpPr>
        <p:spPr>
          <a:xfrm>
            <a:off x="2130579" y="1993100"/>
            <a:ext cx="1337842" cy="3186019"/>
          </a:xfrm>
          <a:prstGeom prst="downArrow">
            <a:avLst>
              <a:gd name="adj1" fmla="val 100000"/>
              <a:gd name="adj2" fmla="val 16243"/>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dirty="0" err="1" smtClean="0">
                <a:latin typeface="SwissReSans" pitchFamily="34" charset="0"/>
              </a:rPr>
              <a:t>Perfil</a:t>
            </a:r>
            <a:r>
              <a:rPr lang="en-US" sz="1400" b="1" dirty="0" smtClean="0">
                <a:latin typeface="SwissReSans" pitchFamily="34" charset="0"/>
              </a:rPr>
              <a:t> de </a:t>
            </a:r>
            <a:r>
              <a:rPr lang="en-US" sz="1400" b="1" dirty="0" err="1" smtClean="0">
                <a:latin typeface="SwissReSans" pitchFamily="34" charset="0"/>
              </a:rPr>
              <a:t>riesgos</a:t>
            </a:r>
            <a:r>
              <a:rPr lang="en-US" sz="1400" b="1" dirty="0" smtClean="0">
                <a:latin typeface="SwissReSans" pitchFamily="34" charset="0"/>
              </a:rPr>
              <a:t> </a:t>
            </a:r>
            <a:r>
              <a:rPr lang="en-US" sz="1400" b="1" dirty="0" err="1" smtClean="0">
                <a:latin typeface="SwissReSans" pitchFamily="34" charset="0"/>
              </a:rPr>
              <a:t>considerando</a:t>
            </a:r>
            <a:r>
              <a:rPr lang="en-US" sz="1400" b="1" dirty="0" smtClean="0">
                <a:latin typeface="SwissReSans" pitchFamily="34" charset="0"/>
              </a:rPr>
              <a:t> el </a:t>
            </a:r>
            <a:r>
              <a:rPr lang="en-US" sz="1400" b="1" dirty="0" err="1" smtClean="0">
                <a:latin typeface="SwissReSans" pitchFamily="34" charset="0"/>
              </a:rPr>
              <a:t>espectro</a:t>
            </a:r>
            <a:r>
              <a:rPr lang="en-US" sz="1400" b="1" dirty="0" smtClean="0">
                <a:latin typeface="SwissReSans" pitchFamily="34" charset="0"/>
              </a:rPr>
              <a:t> </a:t>
            </a:r>
            <a:r>
              <a:rPr lang="en-US" sz="1400" b="1" dirty="0" err="1" smtClean="0">
                <a:latin typeface="SwissReSans" pitchFamily="34" charset="0"/>
              </a:rPr>
              <a:t>completo</a:t>
            </a:r>
            <a:r>
              <a:rPr lang="en-US" sz="1400" b="1" dirty="0" smtClean="0">
                <a:latin typeface="SwissReSans" pitchFamily="34" charset="0"/>
              </a:rPr>
              <a:t> de </a:t>
            </a:r>
            <a:r>
              <a:rPr lang="en-US" sz="1400" b="1" dirty="0" err="1" smtClean="0">
                <a:latin typeface="SwissReSans" pitchFamily="34" charset="0"/>
              </a:rPr>
              <a:t>riesgos</a:t>
            </a:r>
            <a:r>
              <a:rPr lang="en-US" sz="1400" b="1" dirty="0" smtClean="0">
                <a:latin typeface="SwissReSans" pitchFamily="34" charset="0"/>
              </a:rPr>
              <a:t> a los </a:t>
            </a:r>
            <a:r>
              <a:rPr lang="en-US" sz="1400" b="1" dirty="0" err="1" smtClean="0">
                <a:latin typeface="SwissReSans" pitchFamily="34" charset="0"/>
              </a:rPr>
              <a:t>que</a:t>
            </a:r>
            <a:r>
              <a:rPr lang="en-US" sz="1400" b="1" dirty="0" smtClean="0">
                <a:latin typeface="SwissReSans" pitchFamily="34" charset="0"/>
              </a:rPr>
              <a:t> se </a:t>
            </a:r>
            <a:r>
              <a:rPr lang="en-US" sz="1400" b="1" dirty="0" err="1" smtClean="0">
                <a:latin typeface="SwissReSans" pitchFamily="34" charset="0"/>
              </a:rPr>
              <a:t>enfrenta</a:t>
            </a:r>
            <a:r>
              <a:rPr lang="en-US" sz="1400" b="1" dirty="0" smtClean="0">
                <a:latin typeface="SwissReSans" pitchFamily="34" charset="0"/>
              </a:rPr>
              <a:t> la </a:t>
            </a:r>
            <a:r>
              <a:rPr lang="en-US" sz="1400" b="1" dirty="0" err="1" smtClean="0">
                <a:latin typeface="SwissReSans" pitchFamily="34" charset="0"/>
              </a:rPr>
              <a:t>entidad</a:t>
            </a:r>
            <a:r>
              <a:rPr lang="en-US" sz="1400" b="1" dirty="0" smtClean="0">
                <a:latin typeface="SwissReSans" pitchFamily="34" charset="0"/>
              </a:rPr>
              <a:t>, NO solo los </a:t>
            </a:r>
            <a:r>
              <a:rPr lang="en-US" sz="1400" b="1" dirty="0" err="1" smtClean="0">
                <a:latin typeface="SwissReSans" pitchFamily="34" charset="0"/>
              </a:rPr>
              <a:t>riesgos</a:t>
            </a:r>
            <a:r>
              <a:rPr lang="en-US" sz="1400" b="1" dirty="0" smtClean="0">
                <a:latin typeface="SwissReSans" pitchFamily="34" charset="0"/>
              </a:rPr>
              <a:t> </a:t>
            </a:r>
            <a:r>
              <a:rPr lang="en-US" sz="1400" b="1" dirty="0" err="1" smtClean="0">
                <a:latin typeface="SwissReSans" pitchFamily="34" charset="0"/>
              </a:rPr>
              <a:t>modelados</a:t>
            </a:r>
            <a:endParaRPr lang="en-US" sz="1400" b="1" dirty="0">
              <a:latin typeface="SwissReSans" pitchFamily="34" charset="0"/>
            </a:endParaRPr>
          </a:p>
        </p:txBody>
      </p:sp>
      <p:sp>
        <p:nvSpPr>
          <p:cNvPr id="36" name="Down Arrow 35"/>
          <p:cNvSpPr/>
          <p:nvPr/>
        </p:nvSpPr>
        <p:spPr>
          <a:xfrm>
            <a:off x="3859392" y="1993100"/>
            <a:ext cx="1337842" cy="3186019"/>
          </a:xfrm>
          <a:prstGeom prst="downArrow">
            <a:avLst>
              <a:gd name="adj1" fmla="val 100000"/>
              <a:gd name="adj2" fmla="val 16243"/>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dirty="0" err="1" smtClean="0">
                <a:latin typeface="SwissReSans" pitchFamily="34" charset="0"/>
              </a:rPr>
              <a:t>Posición</a:t>
            </a:r>
            <a:r>
              <a:rPr lang="en-US" sz="1400" b="1" dirty="0" smtClean="0">
                <a:latin typeface="SwissReSans" pitchFamily="34" charset="0"/>
              </a:rPr>
              <a:t> de </a:t>
            </a:r>
            <a:r>
              <a:rPr lang="en-US" sz="1400" b="1" dirty="0" err="1" smtClean="0">
                <a:latin typeface="SwissReSans" pitchFamily="34" charset="0"/>
              </a:rPr>
              <a:t>solvencia</a:t>
            </a:r>
            <a:r>
              <a:rPr lang="en-US" sz="1400" b="1" dirty="0" smtClean="0">
                <a:latin typeface="SwissReSans" pitchFamily="34" charset="0"/>
              </a:rPr>
              <a:t> </a:t>
            </a:r>
            <a:r>
              <a:rPr lang="en-US" sz="1400" b="1" dirty="0" err="1" smtClean="0">
                <a:latin typeface="SwissReSans" pitchFamily="34" charset="0"/>
              </a:rPr>
              <a:t>planeada</a:t>
            </a:r>
            <a:r>
              <a:rPr lang="en-US" sz="1400" b="1" dirty="0" smtClean="0">
                <a:latin typeface="SwissReSans" pitchFamily="34" charset="0"/>
              </a:rPr>
              <a:t> de </a:t>
            </a:r>
            <a:r>
              <a:rPr lang="en-US" sz="1400" b="1" dirty="0" err="1" smtClean="0">
                <a:latin typeface="SwissReSans" pitchFamily="34" charset="0"/>
              </a:rPr>
              <a:t>acuerdo</a:t>
            </a:r>
            <a:r>
              <a:rPr lang="en-US" sz="1400" b="1" dirty="0" smtClean="0">
                <a:latin typeface="SwissReSans" pitchFamily="34" charset="0"/>
              </a:rPr>
              <a:t> al </a:t>
            </a:r>
            <a:r>
              <a:rPr lang="en-US" sz="1400" b="1" dirty="0" err="1" smtClean="0">
                <a:latin typeface="SwissReSans" pitchFamily="34" charset="0"/>
              </a:rPr>
              <a:t>análisis</a:t>
            </a:r>
            <a:r>
              <a:rPr lang="en-US" sz="1400" b="1" dirty="0" smtClean="0">
                <a:latin typeface="SwissReSans" pitchFamily="34" charset="0"/>
              </a:rPr>
              <a:t> de </a:t>
            </a:r>
            <a:r>
              <a:rPr lang="en-US" sz="1400" b="1" dirty="0" err="1" smtClean="0">
                <a:latin typeface="SwissReSans" pitchFamily="34" charset="0"/>
              </a:rPr>
              <a:t>escenarios</a:t>
            </a:r>
            <a:r>
              <a:rPr lang="en-US" sz="1400" b="1" dirty="0" smtClean="0">
                <a:latin typeface="SwissReSans" pitchFamily="34" charset="0"/>
              </a:rPr>
              <a:t> (</a:t>
            </a:r>
            <a:r>
              <a:rPr lang="en-US" sz="1400" b="1" dirty="0" err="1" smtClean="0">
                <a:latin typeface="SwissReSans" pitchFamily="34" charset="0"/>
              </a:rPr>
              <a:t>multianuales</a:t>
            </a:r>
            <a:r>
              <a:rPr lang="en-US" sz="1400" b="1" dirty="0" smtClean="0">
                <a:latin typeface="SwissReSans" pitchFamily="34" charset="0"/>
              </a:rPr>
              <a:t>), </a:t>
            </a:r>
            <a:r>
              <a:rPr lang="en-US" sz="1400" b="1" dirty="0" err="1" smtClean="0">
                <a:latin typeface="SwissReSans" pitchFamily="34" charset="0"/>
              </a:rPr>
              <a:t>incluyendo</a:t>
            </a:r>
            <a:r>
              <a:rPr lang="en-US" sz="1400" b="1" dirty="0" smtClean="0">
                <a:latin typeface="SwissReSans" pitchFamily="34" charset="0"/>
              </a:rPr>
              <a:t> </a:t>
            </a:r>
            <a:r>
              <a:rPr lang="en-US" sz="1400" b="1" dirty="0" err="1" smtClean="0">
                <a:latin typeface="SwissReSans" pitchFamily="34" charset="0"/>
              </a:rPr>
              <a:t>acciones</a:t>
            </a:r>
            <a:r>
              <a:rPr lang="en-US" sz="1400" b="1" dirty="0" smtClean="0">
                <a:latin typeface="SwissReSans" pitchFamily="34" charset="0"/>
              </a:rPr>
              <a:t> de la </a:t>
            </a:r>
            <a:r>
              <a:rPr lang="en-US" sz="1400" b="1" dirty="0" err="1" smtClean="0">
                <a:latin typeface="SwissReSans" pitchFamily="34" charset="0"/>
              </a:rPr>
              <a:t>gerencia</a:t>
            </a:r>
            <a:endParaRPr lang="en-US" sz="1400" b="1" dirty="0">
              <a:latin typeface="SwissReSans" pitchFamily="34" charset="0"/>
            </a:endParaRPr>
          </a:p>
        </p:txBody>
      </p:sp>
      <p:sp>
        <p:nvSpPr>
          <p:cNvPr id="37" name="Down Arrow 36"/>
          <p:cNvSpPr/>
          <p:nvPr/>
        </p:nvSpPr>
        <p:spPr>
          <a:xfrm>
            <a:off x="5598389" y="1993100"/>
            <a:ext cx="1337842" cy="3186019"/>
          </a:xfrm>
          <a:prstGeom prst="downArrow">
            <a:avLst>
              <a:gd name="adj1" fmla="val 100000"/>
              <a:gd name="adj2" fmla="val 16243"/>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dirty="0" err="1" smtClean="0">
                <a:latin typeface="SwissReSans" pitchFamily="34" charset="0"/>
              </a:rPr>
              <a:t>Evaluación</a:t>
            </a:r>
            <a:r>
              <a:rPr lang="en-US" sz="1400" b="1" dirty="0" smtClean="0">
                <a:latin typeface="SwissReSans" pitchFamily="34" charset="0"/>
              </a:rPr>
              <a:t> de </a:t>
            </a:r>
            <a:r>
              <a:rPr lang="en-US" sz="1400" b="1" dirty="0" err="1" smtClean="0">
                <a:latin typeface="SwissReSans" pitchFamily="34" charset="0"/>
              </a:rPr>
              <a:t>las</a:t>
            </a:r>
            <a:r>
              <a:rPr lang="en-US" sz="1400" b="1" dirty="0" smtClean="0">
                <a:latin typeface="SwissReSans" pitchFamily="34" charset="0"/>
              </a:rPr>
              <a:t> </a:t>
            </a:r>
            <a:r>
              <a:rPr lang="en-US" sz="1400" b="1" dirty="0" err="1" smtClean="0">
                <a:latin typeface="SwissReSans" pitchFamily="34" charset="0"/>
              </a:rPr>
              <a:t>prácticas</a:t>
            </a:r>
            <a:r>
              <a:rPr lang="en-US" sz="1400" b="1" dirty="0" smtClean="0">
                <a:latin typeface="SwissReSans" pitchFamily="34" charset="0"/>
              </a:rPr>
              <a:t> de </a:t>
            </a:r>
            <a:r>
              <a:rPr lang="en-US" sz="1400" b="1" dirty="0" err="1" smtClean="0">
                <a:latin typeface="SwissReSans" pitchFamily="34" charset="0"/>
              </a:rPr>
              <a:t>gobierno</a:t>
            </a:r>
            <a:r>
              <a:rPr lang="en-US" sz="1400" b="1" dirty="0" smtClean="0">
                <a:latin typeface="SwissReSans" pitchFamily="34" charset="0"/>
              </a:rPr>
              <a:t> y </a:t>
            </a:r>
            <a:r>
              <a:rPr lang="en-US" sz="1400" b="1" dirty="0" err="1" smtClean="0">
                <a:latin typeface="SwissReSans" pitchFamily="34" charset="0"/>
              </a:rPr>
              <a:t>administración</a:t>
            </a:r>
            <a:r>
              <a:rPr lang="en-US" sz="1400" b="1" dirty="0" smtClean="0">
                <a:latin typeface="SwissReSans" pitchFamily="34" charset="0"/>
              </a:rPr>
              <a:t> de </a:t>
            </a:r>
            <a:r>
              <a:rPr lang="en-US" sz="1400" b="1" dirty="0" err="1" smtClean="0">
                <a:latin typeface="SwissReSans" pitchFamily="34" charset="0"/>
              </a:rPr>
              <a:t>riesgos</a:t>
            </a:r>
            <a:endParaRPr lang="en-US" sz="1400" b="1" dirty="0">
              <a:latin typeface="SwissReSans" pitchFamily="34" charset="0"/>
            </a:endParaRPr>
          </a:p>
        </p:txBody>
      </p:sp>
      <p:sp>
        <p:nvSpPr>
          <p:cNvPr id="40" name="TextBox 39"/>
          <p:cNvSpPr txBox="1"/>
          <p:nvPr/>
        </p:nvSpPr>
        <p:spPr>
          <a:xfrm>
            <a:off x="2159197" y="1630372"/>
            <a:ext cx="1280608" cy="369332"/>
          </a:xfrm>
          <a:prstGeom prst="rect">
            <a:avLst/>
          </a:prstGeom>
          <a:noFill/>
        </p:spPr>
        <p:txBody>
          <a:bodyPr wrap="square" rtlCol="0">
            <a:spAutoFit/>
          </a:bodyPr>
          <a:lstStyle/>
          <a:p>
            <a:r>
              <a:rPr lang="en-US" b="1" smtClean="0">
                <a:latin typeface="SwissReSans" pitchFamily="34" charset="0"/>
              </a:rPr>
              <a:t>O</a:t>
            </a:r>
            <a:r>
              <a:rPr lang="en-US" sz="1600" smtClean="0">
                <a:latin typeface="SwissReSans" pitchFamily="34" charset="0"/>
              </a:rPr>
              <a:t>wn</a:t>
            </a:r>
            <a:r>
              <a:rPr lang="en-US" smtClean="0">
                <a:latin typeface="SwissReSans" pitchFamily="34" charset="0"/>
              </a:rPr>
              <a:t> </a:t>
            </a:r>
            <a:r>
              <a:rPr lang="en-US" b="1" smtClean="0">
                <a:latin typeface="SwissReSans" pitchFamily="34" charset="0"/>
              </a:rPr>
              <a:t>R</a:t>
            </a:r>
            <a:r>
              <a:rPr lang="en-US" sz="1600" smtClean="0">
                <a:latin typeface="SwissReSans" pitchFamily="34" charset="0"/>
              </a:rPr>
              <a:t>isk…</a:t>
            </a:r>
          </a:p>
        </p:txBody>
      </p:sp>
      <p:sp>
        <p:nvSpPr>
          <p:cNvPr id="43" name="TextBox 42"/>
          <p:cNvSpPr txBox="1"/>
          <p:nvPr/>
        </p:nvSpPr>
        <p:spPr>
          <a:xfrm>
            <a:off x="3697808" y="1630372"/>
            <a:ext cx="1857607" cy="369332"/>
          </a:xfrm>
          <a:prstGeom prst="rect">
            <a:avLst/>
          </a:prstGeom>
          <a:noFill/>
        </p:spPr>
        <p:txBody>
          <a:bodyPr wrap="square" rtlCol="0">
            <a:spAutoFit/>
          </a:bodyPr>
          <a:lstStyle/>
          <a:p>
            <a:r>
              <a:rPr lang="en-US" sz="1600" smtClean="0">
                <a:latin typeface="SwissReSans" pitchFamily="34" charset="0"/>
              </a:rPr>
              <a:t>…and </a:t>
            </a:r>
            <a:r>
              <a:rPr lang="en-US" b="1" smtClean="0">
                <a:latin typeface="SwissReSans" pitchFamily="34" charset="0"/>
              </a:rPr>
              <a:t>S</a:t>
            </a:r>
            <a:r>
              <a:rPr lang="en-US" sz="1600" smtClean="0">
                <a:latin typeface="SwissReSans" pitchFamily="34" charset="0"/>
              </a:rPr>
              <a:t>olvency…</a:t>
            </a:r>
          </a:p>
        </p:txBody>
      </p:sp>
      <p:sp>
        <p:nvSpPr>
          <p:cNvPr id="45" name="TextBox 44"/>
          <p:cNvSpPr txBox="1"/>
          <p:nvPr/>
        </p:nvSpPr>
        <p:spPr>
          <a:xfrm>
            <a:off x="5530723" y="1630372"/>
            <a:ext cx="1689021" cy="369332"/>
          </a:xfrm>
          <a:prstGeom prst="rect">
            <a:avLst/>
          </a:prstGeom>
          <a:noFill/>
        </p:spPr>
        <p:txBody>
          <a:bodyPr wrap="square" rtlCol="0">
            <a:spAutoFit/>
          </a:bodyPr>
          <a:lstStyle/>
          <a:p>
            <a:r>
              <a:rPr lang="en-US" smtClean="0">
                <a:latin typeface="SwissReSans" pitchFamily="34" charset="0"/>
              </a:rPr>
              <a:t>…</a:t>
            </a:r>
            <a:r>
              <a:rPr lang="en-US" b="1" smtClean="0">
                <a:latin typeface="SwissReSans" pitchFamily="34" charset="0"/>
              </a:rPr>
              <a:t>A</a:t>
            </a:r>
            <a:r>
              <a:rPr lang="en-US" sz="1600" smtClean="0">
                <a:latin typeface="SwissReSans" pitchFamily="34" charset="0"/>
              </a:rPr>
              <a:t>ssessment</a:t>
            </a:r>
          </a:p>
        </p:txBody>
      </p:sp>
      <p:sp>
        <p:nvSpPr>
          <p:cNvPr id="10" name="TextBox 9"/>
          <p:cNvSpPr txBox="1"/>
          <p:nvPr/>
        </p:nvSpPr>
        <p:spPr>
          <a:xfrm>
            <a:off x="7330440" y="2182010"/>
            <a:ext cx="1508760" cy="584775"/>
          </a:xfrm>
          <a:prstGeom prst="rect">
            <a:avLst/>
          </a:prstGeom>
          <a:noFill/>
        </p:spPr>
        <p:txBody>
          <a:bodyPr wrap="square" rtlCol="0">
            <a:spAutoFit/>
          </a:bodyPr>
          <a:lstStyle>
            <a:defPPr>
              <a:defRPr lang="de-DE"/>
            </a:defPPr>
            <a:lvl1pPr>
              <a:defRPr>
                <a:latin typeface="SwissReSans" pitchFamily="34" charset="0"/>
              </a:defRPr>
            </a:lvl1pPr>
          </a:lstStyle>
          <a:p>
            <a:r>
              <a:rPr lang="en-US" sz="1600" dirty="0" err="1" smtClean="0"/>
              <a:t>Más</a:t>
            </a:r>
            <a:r>
              <a:rPr lang="en-US" sz="1600" dirty="0" smtClean="0"/>
              <a:t> </a:t>
            </a:r>
            <a:r>
              <a:rPr lang="en-US" sz="1600" dirty="0" err="1" smtClean="0"/>
              <a:t>prescriptivo</a:t>
            </a:r>
            <a:endParaRPr lang="en-US" sz="1600" dirty="0"/>
          </a:p>
        </p:txBody>
      </p:sp>
      <p:sp>
        <p:nvSpPr>
          <p:cNvPr id="28" name="TextBox 27"/>
          <p:cNvSpPr txBox="1"/>
          <p:nvPr/>
        </p:nvSpPr>
        <p:spPr>
          <a:xfrm>
            <a:off x="7330439" y="2924944"/>
            <a:ext cx="1811973" cy="830997"/>
          </a:xfrm>
          <a:prstGeom prst="rect">
            <a:avLst/>
          </a:prstGeom>
          <a:noFill/>
        </p:spPr>
        <p:txBody>
          <a:bodyPr wrap="square" rtlCol="0">
            <a:spAutoFit/>
          </a:bodyPr>
          <a:lstStyle>
            <a:defPPr>
              <a:defRPr lang="de-DE"/>
            </a:defPPr>
            <a:lvl1pPr>
              <a:defRPr>
                <a:latin typeface="SwissReSans" pitchFamily="34" charset="0"/>
              </a:defRPr>
            </a:lvl1pPr>
          </a:lstStyle>
          <a:p>
            <a:r>
              <a:rPr lang="en-US" sz="1600" dirty="0" err="1" smtClean="0"/>
              <a:t>Basado</a:t>
            </a:r>
            <a:r>
              <a:rPr lang="en-US" sz="1600" dirty="0" smtClean="0"/>
              <a:t> en </a:t>
            </a:r>
            <a:r>
              <a:rPr lang="en-US" sz="1600" dirty="0" err="1" smtClean="0"/>
              <a:t>principios</a:t>
            </a:r>
            <a:r>
              <a:rPr lang="en-US" sz="1600" dirty="0" smtClean="0"/>
              <a:t> en general</a:t>
            </a:r>
            <a:endParaRPr lang="en-US" sz="1600" dirty="0"/>
          </a:p>
        </p:txBody>
      </p:sp>
      <p:sp>
        <p:nvSpPr>
          <p:cNvPr id="29" name="TextBox 28"/>
          <p:cNvSpPr txBox="1"/>
          <p:nvPr/>
        </p:nvSpPr>
        <p:spPr>
          <a:xfrm>
            <a:off x="7330439" y="3782060"/>
            <a:ext cx="1811973" cy="830997"/>
          </a:xfrm>
          <a:prstGeom prst="rect">
            <a:avLst/>
          </a:prstGeom>
          <a:noFill/>
        </p:spPr>
        <p:txBody>
          <a:bodyPr wrap="square" rtlCol="0">
            <a:spAutoFit/>
          </a:bodyPr>
          <a:lstStyle>
            <a:defPPr>
              <a:defRPr lang="de-DE"/>
            </a:defPPr>
            <a:lvl1pPr>
              <a:defRPr>
                <a:latin typeface="SwissReSans" pitchFamily="34" charset="0"/>
              </a:defRPr>
            </a:lvl1pPr>
          </a:lstStyle>
          <a:p>
            <a:r>
              <a:rPr lang="en-US" sz="1600" dirty="0" err="1" smtClean="0"/>
              <a:t>Basado</a:t>
            </a:r>
            <a:r>
              <a:rPr lang="en-US" sz="1600" dirty="0" smtClean="0"/>
              <a:t> </a:t>
            </a:r>
            <a:r>
              <a:rPr lang="en-US" sz="1600" dirty="0" err="1" smtClean="0"/>
              <a:t>principalmente</a:t>
            </a:r>
            <a:r>
              <a:rPr lang="en-US" sz="1600" dirty="0" smtClean="0"/>
              <a:t> en </a:t>
            </a:r>
            <a:r>
              <a:rPr lang="en-US" sz="1600" dirty="0" err="1" smtClean="0"/>
              <a:t>principios</a:t>
            </a:r>
            <a:endParaRPr lang="en-US" sz="1600" dirty="0"/>
          </a:p>
        </p:txBody>
      </p:sp>
      <p:sp>
        <p:nvSpPr>
          <p:cNvPr id="33" name="TextBox 32"/>
          <p:cNvSpPr txBox="1"/>
          <p:nvPr/>
        </p:nvSpPr>
        <p:spPr>
          <a:xfrm>
            <a:off x="7330440" y="4587240"/>
            <a:ext cx="1632938" cy="338554"/>
          </a:xfrm>
          <a:prstGeom prst="rect">
            <a:avLst/>
          </a:prstGeom>
          <a:noFill/>
        </p:spPr>
        <p:txBody>
          <a:bodyPr wrap="square" rtlCol="0">
            <a:spAutoFit/>
          </a:bodyPr>
          <a:lstStyle>
            <a:defPPr>
              <a:defRPr lang="de-DE"/>
            </a:defPPr>
            <a:lvl1pPr>
              <a:defRPr>
                <a:latin typeface="SwissReSans" pitchFamily="34" charset="0"/>
              </a:defRPr>
            </a:lvl1pPr>
          </a:lstStyle>
          <a:p>
            <a:r>
              <a:rPr lang="en-US" sz="1600" dirty="0" err="1" smtClean="0"/>
              <a:t>tbd</a:t>
            </a:r>
            <a:endParaRPr lang="en-US" sz="1600" dirty="0"/>
          </a:p>
        </p:txBody>
      </p:sp>
      <p:sp>
        <p:nvSpPr>
          <p:cNvPr id="38" name="TextBox 37"/>
          <p:cNvSpPr txBox="1"/>
          <p:nvPr/>
        </p:nvSpPr>
        <p:spPr>
          <a:xfrm>
            <a:off x="7330440" y="1537821"/>
            <a:ext cx="1508760" cy="584775"/>
          </a:xfrm>
          <a:prstGeom prst="rect">
            <a:avLst/>
          </a:prstGeom>
          <a:noFill/>
        </p:spPr>
        <p:txBody>
          <a:bodyPr wrap="square" rtlCol="0">
            <a:spAutoFit/>
          </a:bodyPr>
          <a:lstStyle>
            <a:defPPr>
              <a:defRPr lang="de-DE"/>
            </a:defPPr>
            <a:lvl1pPr>
              <a:defRPr>
                <a:latin typeface="SwissReSans" pitchFamily="34" charset="0"/>
              </a:defRPr>
            </a:lvl1pPr>
          </a:lstStyle>
          <a:p>
            <a:r>
              <a:rPr lang="en-US" sz="1600" dirty="0" err="1" smtClean="0"/>
              <a:t>Nivel</a:t>
            </a:r>
            <a:r>
              <a:rPr lang="en-US" sz="1600" dirty="0" smtClean="0"/>
              <a:t> de </a:t>
            </a:r>
            <a:r>
              <a:rPr lang="en-US" sz="1600" dirty="0" err="1" smtClean="0"/>
              <a:t>prescripción</a:t>
            </a:r>
            <a:r>
              <a:rPr lang="en-US" sz="1600" dirty="0" smtClean="0"/>
              <a:t>:</a:t>
            </a:r>
            <a:endParaRPr lang="en-US" sz="1600" dirty="0"/>
          </a:p>
        </p:txBody>
      </p:sp>
      <p:cxnSp>
        <p:nvCxnSpPr>
          <p:cNvPr id="12" name="Straight Connector 11"/>
          <p:cNvCxnSpPr/>
          <p:nvPr/>
        </p:nvCxnSpPr>
        <p:spPr>
          <a:xfrm>
            <a:off x="7416800" y="2132405"/>
            <a:ext cx="1165225"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4969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2"/>
          <p:cNvSpPr>
            <a:spLocks noGrp="1"/>
          </p:cNvSpPr>
          <p:nvPr>
            <p:ph type="sldNum" sz="quarter" idx="11"/>
          </p:nvPr>
        </p:nvSpPr>
        <p:spPr>
          <a:xfrm>
            <a:off x="6804026" y="6342062"/>
            <a:ext cx="185737" cy="182562"/>
          </a:xfrm>
        </p:spPr>
        <p:txBody>
          <a:bodyPr vert="horz" wrap="none" lIns="0" tIns="0" rIns="0" bIns="0" rtlCol="0" anchor="b" anchorCtr="0"/>
          <a:lstStyle/>
          <a:p>
            <a:fld id="{8E9F59B9-8094-4618-B073-21DD649DF751}" type="slidenum">
              <a:rPr lang="en-US" sz="1200" b="1">
                <a:solidFill>
                  <a:srgbClr val="FFFFFF"/>
                </a:solidFill>
              </a:rPr>
              <a:pPr/>
              <a:t>59</a:t>
            </a:fld>
            <a:endParaRPr lang="en-US" sz="1200" b="1">
              <a:solidFill>
                <a:srgbClr val="FFFFFF"/>
              </a:solidFill>
            </a:endParaRPr>
          </a:p>
        </p:txBody>
      </p:sp>
      <p:sp>
        <p:nvSpPr>
          <p:cNvPr id="4" name="Rectangle 3"/>
          <p:cNvSpPr/>
          <p:nvPr/>
        </p:nvSpPr>
        <p:spPr>
          <a:xfrm>
            <a:off x="810883" y="1898486"/>
            <a:ext cx="7684639" cy="628195"/>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err="1" smtClean="0">
                <a:solidFill>
                  <a:srgbClr val="000000"/>
                </a:solidFill>
                <a:latin typeface="SwissReSans" pitchFamily="34" charset="0"/>
              </a:rPr>
              <a:t>Interno</a:t>
            </a:r>
            <a:r>
              <a:rPr lang="en-US" sz="1400" b="1" dirty="0" smtClean="0">
                <a:solidFill>
                  <a:srgbClr val="000000"/>
                </a:solidFill>
                <a:latin typeface="SwissReSans" pitchFamily="34" charset="0"/>
              </a:rPr>
              <a:t> – </a:t>
            </a:r>
            <a:r>
              <a:rPr lang="en-US" sz="1400" b="1" dirty="0" err="1" smtClean="0">
                <a:solidFill>
                  <a:srgbClr val="000000"/>
                </a:solidFill>
                <a:latin typeface="SwissReSans" pitchFamily="34" charset="0"/>
              </a:rPr>
              <a:t>apoyar</a:t>
            </a:r>
            <a:r>
              <a:rPr lang="en-US" sz="1400" b="1" dirty="0" smtClean="0">
                <a:solidFill>
                  <a:srgbClr val="000000"/>
                </a:solidFill>
                <a:latin typeface="SwissReSans" pitchFamily="34" charset="0"/>
              </a:rPr>
              <a:t> al </a:t>
            </a:r>
            <a:r>
              <a:rPr lang="en-US" sz="1400" b="1" dirty="0" err="1" smtClean="0">
                <a:solidFill>
                  <a:srgbClr val="000000"/>
                </a:solidFill>
                <a:latin typeface="SwissReSans" pitchFamily="34" charset="0"/>
              </a:rPr>
              <a:t>Comité</a:t>
            </a:r>
            <a:r>
              <a:rPr lang="en-US" sz="1400" b="1" dirty="0" smtClean="0">
                <a:solidFill>
                  <a:srgbClr val="000000"/>
                </a:solidFill>
                <a:latin typeface="SwissReSans" pitchFamily="34" charset="0"/>
              </a:rPr>
              <a:t> de </a:t>
            </a:r>
            <a:r>
              <a:rPr lang="en-US" sz="1400" b="1" dirty="0" err="1" smtClean="0">
                <a:solidFill>
                  <a:srgbClr val="000000"/>
                </a:solidFill>
                <a:latin typeface="SwissReSans" pitchFamily="34" charset="0"/>
              </a:rPr>
              <a:t>Dirección</a:t>
            </a:r>
            <a:r>
              <a:rPr lang="en-US" sz="1400" b="1" dirty="0" smtClean="0">
                <a:solidFill>
                  <a:srgbClr val="000000"/>
                </a:solidFill>
                <a:latin typeface="SwissReSans" pitchFamily="34" charset="0"/>
              </a:rPr>
              <a:t> / </a:t>
            </a:r>
            <a:r>
              <a:rPr lang="en-US" sz="1400" b="1" dirty="0" err="1" smtClean="0">
                <a:solidFill>
                  <a:srgbClr val="000000"/>
                </a:solidFill>
                <a:latin typeface="SwissReSans" pitchFamily="34" charset="0"/>
              </a:rPr>
              <a:t>Consejo</a:t>
            </a:r>
            <a:r>
              <a:rPr lang="en-US" sz="1400" b="1" dirty="0" smtClean="0">
                <a:solidFill>
                  <a:srgbClr val="000000"/>
                </a:solidFill>
                <a:latin typeface="SwissReSans" pitchFamily="34" charset="0"/>
              </a:rPr>
              <a:t> de </a:t>
            </a:r>
            <a:r>
              <a:rPr lang="en-US" sz="1400" b="1" dirty="0" err="1" smtClean="0">
                <a:solidFill>
                  <a:srgbClr val="000000"/>
                </a:solidFill>
                <a:latin typeface="SwissReSans" pitchFamily="34" charset="0"/>
              </a:rPr>
              <a:t>Admón</a:t>
            </a:r>
            <a:r>
              <a:rPr lang="en-US" sz="1400" b="1" dirty="0" smtClean="0">
                <a:solidFill>
                  <a:srgbClr val="000000"/>
                </a:solidFill>
                <a:latin typeface="SwissReSans" pitchFamily="34" charset="0"/>
              </a:rPr>
              <a:t> en la </a:t>
            </a:r>
            <a:r>
              <a:rPr lang="en-US" sz="1400" b="1" dirty="0" err="1" smtClean="0">
                <a:solidFill>
                  <a:srgbClr val="000000"/>
                </a:solidFill>
                <a:latin typeface="SwissReSans" pitchFamily="34" charset="0"/>
              </a:rPr>
              <a:t>gestión</a:t>
            </a:r>
            <a:r>
              <a:rPr lang="en-US" sz="1400" b="1" dirty="0" smtClean="0">
                <a:solidFill>
                  <a:srgbClr val="000000"/>
                </a:solidFill>
                <a:latin typeface="SwissReSans" pitchFamily="34" charset="0"/>
              </a:rPr>
              <a:t> y </a:t>
            </a:r>
            <a:r>
              <a:rPr lang="en-US" sz="1400" b="1" dirty="0" err="1" smtClean="0">
                <a:solidFill>
                  <a:srgbClr val="000000"/>
                </a:solidFill>
                <a:latin typeface="SwissReSans" pitchFamily="34" charset="0"/>
              </a:rPr>
              <a:t>supervisión</a:t>
            </a:r>
            <a:r>
              <a:rPr lang="en-US" sz="1400" b="1" dirty="0" smtClean="0">
                <a:solidFill>
                  <a:srgbClr val="000000"/>
                </a:solidFill>
                <a:latin typeface="SwissReSans" pitchFamily="34" charset="0"/>
              </a:rPr>
              <a:t> de la </a:t>
            </a:r>
            <a:r>
              <a:rPr lang="en-US" sz="1400" b="1" dirty="0" err="1" smtClean="0">
                <a:solidFill>
                  <a:srgbClr val="000000"/>
                </a:solidFill>
                <a:latin typeface="SwissReSans" pitchFamily="34" charset="0"/>
              </a:rPr>
              <a:t>entidad</a:t>
            </a:r>
            <a:endParaRPr lang="en-US" sz="1400" b="1" dirty="0">
              <a:solidFill>
                <a:srgbClr val="000000"/>
              </a:solidFill>
              <a:latin typeface="SwissReSans" pitchFamily="34" charset="0"/>
            </a:endParaRPr>
          </a:p>
          <a:p>
            <a:pPr algn="ctr"/>
            <a:r>
              <a:rPr lang="en-US" sz="1400" b="1" dirty="0" err="1" smtClean="0">
                <a:solidFill>
                  <a:srgbClr val="000000"/>
                </a:solidFill>
                <a:latin typeface="SwissReSans" pitchFamily="34" charset="0"/>
              </a:rPr>
              <a:t>Además</a:t>
            </a:r>
            <a:r>
              <a:rPr lang="en-US" sz="1400" b="1" dirty="0" smtClean="0">
                <a:solidFill>
                  <a:srgbClr val="000000"/>
                </a:solidFill>
                <a:latin typeface="SwissReSans" pitchFamily="34" charset="0"/>
              </a:rPr>
              <a:t> (</a:t>
            </a:r>
            <a:r>
              <a:rPr lang="en-US" sz="1400" b="1" dirty="0" err="1" smtClean="0">
                <a:solidFill>
                  <a:srgbClr val="000000"/>
                </a:solidFill>
                <a:latin typeface="SwissReSans" pitchFamily="34" charset="0"/>
              </a:rPr>
              <a:t>para</a:t>
            </a:r>
            <a:r>
              <a:rPr lang="en-US" sz="1400" b="1" dirty="0" smtClean="0">
                <a:solidFill>
                  <a:srgbClr val="000000"/>
                </a:solidFill>
                <a:latin typeface="SwissReSans" pitchFamily="34" charset="0"/>
              </a:rPr>
              <a:t> </a:t>
            </a:r>
            <a:r>
              <a:rPr lang="en-US" sz="1400" b="1" dirty="0" err="1" smtClean="0">
                <a:solidFill>
                  <a:srgbClr val="000000"/>
                </a:solidFill>
                <a:latin typeface="SwissReSans" pitchFamily="34" charset="0"/>
              </a:rPr>
              <a:t>usuarios</a:t>
            </a:r>
            <a:r>
              <a:rPr lang="en-US" sz="1400" b="1" dirty="0" smtClean="0">
                <a:solidFill>
                  <a:srgbClr val="000000"/>
                </a:solidFill>
                <a:latin typeface="SwissReSans" pitchFamily="34" charset="0"/>
              </a:rPr>
              <a:t> de </a:t>
            </a:r>
            <a:r>
              <a:rPr lang="en-US" sz="1400" b="1" dirty="0" err="1" smtClean="0">
                <a:solidFill>
                  <a:srgbClr val="000000"/>
                </a:solidFill>
                <a:latin typeface="SwissReSans" pitchFamily="34" charset="0"/>
              </a:rPr>
              <a:t>modelo</a:t>
            </a:r>
            <a:r>
              <a:rPr lang="en-US" sz="1400" b="1" dirty="0" smtClean="0">
                <a:solidFill>
                  <a:srgbClr val="000000"/>
                </a:solidFill>
                <a:latin typeface="SwissReSans" pitchFamily="34" charset="0"/>
              </a:rPr>
              <a:t> </a:t>
            </a:r>
            <a:r>
              <a:rPr lang="en-US" sz="1400" b="1" dirty="0" err="1" smtClean="0">
                <a:solidFill>
                  <a:srgbClr val="000000"/>
                </a:solidFill>
                <a:latin typeface="SwissReSans" pitchFamily="34" charset="0"/>
              </a:rPr>
              <a:t>estándar</a:t>
            </a:r>
            <a:r>
              <a:rPr lang="en-US" sz="1400" b="1" dirty="0" smtClean="0">
                <a:solidFill>
                  <a:srgbClr val="000000"/>
                </a:solidFill>
                <a:latin typeface="SwissReSans" pitchFamily="34" charset="0"/>
              </a:rPr>
              <a:t>): </a:t>
            </a:r>
            <a:r>
              <a:rPr lang="en-US" sz="1400" b="1" dirty="0" err="1" smtClean="0">
                <a:solidFill>
                  <a:srgbClr val="000000"/>
                </a:solidFill>
                <a:latin typeface="SwissReSans" pitchFamily="34" charset="0"/>
              </a:rPr>
              <a:t>demostrar</a:t>
            </a:r>
            <a:r>
              <a:rPr lang="en-US" sz="1400" b="1" dirty="0" smtClean="0">
                <a:solidFill>
                  <a:srgbClr val="000000"/>
                </a:solidFill>
                <a:latin typeface="SwissReSans" pitchFamily="34" charset="0"/>
              </a:rPr>
              <a:t> los </a:t>
            </a:r>
            <a:r>
              <a:rPr lang="en-US" sz="1400" b="1" dirty="0" err="1" smtClean="0">
                <a:solidFill>
                  <a:srgbClr val="000000"/>
                </a:solidFill>
                <a:latin typeface="SwissReSans" pitchFamily="34" charset="0"/>
              </a:rPr>
              <a:t>requerimientos</a:t>
            </a:r>
            <a:r>
              <a:rPr lang="en-US" sz="1400" b="1" dirty="0" smtClean="0">
                <a:solidFill>
                  <a:srgbClr val="000000"/>
                </a:solidFill>
                <a:latin typeface="SwissReSans" pitchFamily="34" charset="0"/>
              </a:rPr>
              <a:t> de </a:t>
            </a:r>
            <a:r>
              <a:rPr lang="en-US" sz="1400" b="1" dirty="0" err="1" smtClean="0">
                <a:solidFill>
                  <a:srgbClr val="000000"/>
                </a:solidFill>
                <a:latin typeface="SwissReSans" pitchFamily="34" charset="0"/>
              </a:rPr>
              <a:t>riesgo</a:t>
            </a:r>
            <a:r>
              <a:rPr lang="en-US" sz="1400" b="1" dirty="0" smtClean="0">
                <a:solidFill>
                  <a:srgbClr val="000000"/>
                </a:solidFill>
                <a:latin typeface="SwissReSans" pitchFamily="34" charset="0"/>
              </a:rPr>
              <a:t> </a:t>
            </a:r>
            <a:r>
              <a:rPr lang="en-US" sz="1400" b="1" dirty="0" err="1" smtClean="0">
                <a:solidFill>
                  <a:srgbClr val="000000"/>
                </a:solidFill>
                <a:latin typeface="SwissReSans" pitchFamily="34" charset="0"/>
              </a:rPr>
              <a:t>reales</a:t>
            </a:r>
            <a:endParaRPr lang="en-US" sz="1400" b="1" dirty="0" smtClean="0">
              <a:solidFill>
                <a:srgbClr val="000000"/>
              </a:solidFill>
              <a:latin typeface="SwissReSans" pitchFamily="34" charset="0"/>
            </a:endParaRPr>
          </a:p>
        </p:txBody>
      </p:sp>
      <p:sp>
        <p:nvSpPr>
          <p:cNvPr id="58" name="TextBox 57"/>
          <p:cNvSpPr txBox="1"/>
          <p:nvPr/>
        </p:nvSpPr>
        <p:spPr>
          <a:xfrm>
            <a:off x="755650" y="1555209"/>
            <a:ext cx="3896324" cy="307777"/>
          </a:xfrm>
          <a:prstGeom prst="rect">
            <a:avLst/>
          </a:prstGeom>
          <a:noFill/>
        </p:spPr>
        <p:txBody>
          <a:bodyPr wrap="square" rtlCol="0">
            <a:spAutoFit/>
          </a:bodyPr>
          <a:lstStyle/>
          <a:p>
            <a:pPr>
              <a:spcAft>
                <a:spcPts val="600"/>
              </a:spcAft>
            </a:pPr>
            <a:r>
              <a:rPr lang="en-US" sz="1400" b="1" dirty="0" err="1" smtClean="0">
                <a:latin typeface="SwissReSans" pitchFamily="34" charset="0"/>
              </a:rPr>
              <a:t>Objetivo</a:t>
            </a:r>
            <a:r>
              <a:rPr lang="en-US" sz="1400" b="1" dirty="0" smtClean="0">
                <a:latin typeface="SwissReSans" pitchFamily="34" charset="0"/>
              </a:rPr>
              <a:t> principal:</a:t>
            </a:r>
          </a:p>
        </p:txBody>
      </p:sp>
      <p:sp>
        <p:nvSpPr>
          <p:cNvPr id="59" name="TextBox 58"/>
          <p:cNvSpPr txBox="1"/>
          <p:nvPr/>
        </p:nvSpPr>
        <p:spPr>
          <a:xfrm>
            <a:off x="1247492" y="3181525"/>
            <a:ext cx="3896324" cy="307777"/>
          </a:xfrm>
          <a:prstGeom prst="rect">
            <a:avLst/>
          </a:prstGeom>
          <a:noFill/>
        </p:spPr>
        <p:txBody>
          <a:bodyPr wrap="square" rtlCol="0">
            <a:spAutoFit/>
          </a:bodyPr>
          <a:lstStyle/>
          <a:p>
            <a:pPr>
              <a:spcAft>
                <a:spcPts val="600"/>
              </a:spcAft>
            </a:pPr>
            <a:r>
              <a:rPr lang="en-US" sz="1400" b="1" dirty="0" err="1" smtClean="0">
                <a:latin typeface="SwissReSans" pitchFamily="34" charset="0"/>
              </a:rPr>
              <a:t>Objetivo</a:t>
            </a:r>
            <a:r>
              <a:rPr lang="en-US" sz="1400" b="1" dirty="0" smtClean="0">
                <a:latin typeface="SwissReSans" pitchFamily="34" charset="0"/>
              </a:rPr>
              <a:t> </a:t>
            </a:r>
            <a:r>
              <a:rPr lang="en-US" sz="1400" b="1" dirty="0" err="1" smtClean="0">
                <a:latin typeface="SwissReSans" pitchFamily="34" charset="0"/>
              </a:rPr>
              <a:t>secundario</a:t>
            </a:r>
            <a:r>
              <a:rPr lang="en-US" sz="1400" b="1" dirty="0" smtClean="0">
                <a:latin typeface="SwissReSans" pitchFamily="34" charset="0"/>
              </a:rPr>
              <a:t>:</a:t>
            </a:r>
          </a:p>
        </p:txBody>
      </p:sp>
      <p:sp>
        <p:nvSpPr>
          <p:cNvPr id="11" name="Rectangle 10"/>
          <p:cNvSpPr/>
          <p:nvPr/>
        </p:nvSpPr>
        <p:spPr>
          <a:xfrm>
            <a:off x="1337094" y="3515180"/>
            <a:ext cx="6626046" cy="628195"/>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err="1" smtClean="0">
                <a:solidFill>
                  <a:srgbClr val="000000"/>
                </a:solidFill>
                <a:latin typeface="SwissReSans" pitchFamily="34" charset="0"/>
              </a:rPr>
              <a:t>Externo</a:t>
            </a:r>
            <a:r>
              <a:rPr lang="en-US" sz="1400" b="1" dirty="0" smtClean="0">
                <a:solidFill>
                  <a:srgbClr val="000000"/>
                </a:solidFill>
                <a:latin typeface="SwissReSans" pitchFamily="34" charset="0"/>
              </a:rPr>
              <a:t> </a:t>
            </a:r>
            <a:r>
              <a:rPr lang="en-US" sz="1400" b="1" dirty="0">
                <a:solidFill>
                  <a:srgbClr val="000000"/>
                </a:solidFill>
                <a:latin typeface="SwissReSans" pitchFamily="34" charset="0"/>
              </a:rPr>
              <a:t>– </a:t>
            </a:r>
            <a:r>
              <a:rPr lang="en-US" sz="1400" b="1" dirty="0" err="1" smtClean="0">
                <a:solidFill>
                  <a:srgbClr val="000000"/>
                </a:solidFill>
                <a:latin typeface="SwissReSans" pitchFamily="34" charset="0"/>
              </a:rPr>
              <a:t>Demostrar</a:t>
            </a:r>
            <a:r>
              <a:rPr lang="en-US" sz="1400" b="1" dirty="0" smtClean="0">
                <a:solidFill>
                  <a:srgbClr val="000000"/>
                </a:solidFill>
                <a:latin typeface="SwissReSans" pitchFamily="34" charset="0"/>
              </a:rPr>
              <a:t> al </a:t>
            </a:r>
            <a:r>
              <a:rPr lang="en-US" sz="1400" b="1" dirty="0" err="1" smtClean="0">
                <a:solidFill>
                  <a:srgbClr val="000000"/>
                </a:solidFill>
                <a:latin typeface="SwissReSans" pitchFamily="34" charset="0"/>
              </a:rPr>
              <a:t>regulador</a:t>
            </a:r>
            <a:r>
              <a:rPr lang="en-US" sz="1400" b="1" dirty="0" smtClean="0">
                <a:solidFill>
                  <a:srgbClr val="000000"/>
                </a:solidFill>
                <a:latin typeface="SwissReSans" pitchFamily="34" charset="0"/>
              </a:rPr>
              <a:t> </a:t>
            </a:r>
            <a:r>
              <a:rPr lang="en-US" sz="1400" b="1" dirty="0" err="1" smtClean="0">
                <a:solidFill>
                  <a:srgbClr val="000000"/>
                </a:solidFill>
                <a:latin typeface="SwissReSans" pitchFamily="34" charset="0"/>
              </a:rPr>
              <a:t>que</a:t>
            </a:r>
            <a:r>
              <a:rPr lang="en-US" sz="1400" b="1" dirty="0" smtClean="0">
                <a:solidFill>
                  <a:srgbClr val="000000"/>
                </a:solidFill>
                <a:latin typeface="SwissReSans" pitchFamily="34" charset="0"/>
              </a:rPr>
              <a:t> el la </a:t>
            </a:r>
            <a:r>
              <a:rPr lang="en-US" sz="1400" b="1" dirty="0" err="1" smtClean="0">
                <a:solidFill>
                  <a:srgbClr val="000000"/>
                </a:solidFill>
                <a:latin typeface="SwissReSans" pitchFamily="34" charset="0"/>
              </a:rPr>
              <a:t>gerencia</a:t>
            </a:r>
            <a:r>
              <a:rPr lang="en-US" sz="1400" b="1" dirty="0" smtClean="0">
                <a:solidFill>
                  <a:srgbClr val="000000"/>
                </a:solidFill>
                <a:latin typeface="SwissReSans" pitchFamily="34" charset="0"/>
              </a:rPr>
              <a:t> de la </a:t>
            </a:r>
            <a:r>
              <a:rPr lang="en-US" sz="1400" b="1" dirty="0" err="1" smtClean="0">
                <a:solidFill>
                  <a:srgbClr val="000000"/>
                </a:solidFill>
                <a:latin typeface="SwissReSans" pitchFamily="34" charset="0"/>
              </a:rPr>
              <a:t>compañía</a:t>
            </a:r>
            <a:r>
              <a:rPr lang="en-US" sz="1400" b="1" dirty="0" smtClean="0">
                <a:solidFill>
                  <a:srgbClr val="000000"/>
                </a:solidFill>
                <a:latin typeface="SwissReSans" pitchFamily="34" charset="0"/>
              </a:rPr>
              <a:t> </a:t>
            </a:r>
            <a:r>
              <a:rPr lang="en-US" sz="1400" b="1" dirty="0" err="1" smtClean="0">
                <a:solidFill>
                  <a:srgbClr val="000000"/>
                </a:solidFill>
                <a:latin typeface="SwissReSans" pitchFamily="34" charset="0"/>
              </a:rPr>
              <a:t>toma</a:t>
            </a:r>
            <a:r>
              <a:rPr lang="en-US" sz="1400" b="1" dirty="0">
                <a:solidFill>
                  <a:srgbClr val="000000"/>
                </a:solidFill>
                <a:latin typeface="SwissReSans" pitchFamily="34" charset="0"/>
              </a:rPr>
              <a:t> </a:t>
            </a:r>
            <a:r>
              <a:rPr lang="en-US" sz="1400" b="1" dirty="0" smtClean="0">
                <a:solidFill>
                  <a:srgbClr val="000000"/>
                </a:solidFill>
                <a:latin typeface="SwissReSans" pitchFamily="34" charset="0"/>
              </a:rPr>
              <a:t>en </a:t>
            </a:r>
            <a:r>
              <a:rPr lang="en-US" sz="1400" b="1" dirty="0" err="1" smtClean="0">
                <a:solidFill>
                  <a:srgbClr val="000000"/>
                </a:solidFill>
                <a:latin typeface="SwissReSans" pitchFamily="34" charset="0"/>
              </a:rPr>
              <a:t>consideración</a:t>
            </a:r>
            <a:r>
              <a:rPr lang="en-US" sz="1400" b="1" dirty="0" smtClean="0">
                <a:solidFill>
                  <a:srgbClr val="000000"/>
                </a:solidFill>
                <a:latin typeface="SwissReSans" pitchFamily="34" charset="0"/>
              </a:rPr>
              <a:t> el </a:t>
            </a:r>
            <a:r>
              <a:rPr lang="en-US" sz="1400" b="1" dirty="0" err="1" smtClean="0">
                <a:solidFill>
                  <a:srgbClr val="000000"/>
                </a:solidFill>
                <a:latin typeface="SwissReSans" pitchFamily="34" charset="0"/>
              </a:rPr>
              <a:t>riesgo</a:t>
            </a:r>
            <a:r>
              <a:rPr lang="en-US" sz="1400" b="1" dirty="0" smtClean="0">
                <a:solidFill>
                  <a:srgbClr val="000000"/>
                </a:solidFill>
                <a:latin typeface="SwissReSans" pitchFamily="34" charset="0"/>
              </a:rPr>
              <a:t> y la </a:t>
            </a:r>
            <a:r>
              <a:rPr lang="en-US" sz="1400" b="1" dirty="0" err="1" smtClean="0">
                <a:solidFill>
                  <a:srgbClr val="000000"/>
                </a:solidFill>
                <a:latin typeface="SwissReSans" pitchFamily="34" charset="0"/>
              </a:rPr>
              <a:t>solvencia</a:t>
            </a:r>
            <a:r>
              <a:rPr lang="en-US" sz="1400" b="1" dirty="0" smtClean="0">
                <a:solidFill>
                  <a:srgbClr val="000000"/>
                </a:solidFill>
                <a:latin typeface="SwissReSans" pitchFamily="34" charset="0"/>
              </a:rPr>
              <a:t> en </a:t>
            </a:r>
            <a:r>
              <a:rPr lang="en-US" sz="1400" b="1" dirty="0" err="1" smtClean="0">
                <a:solidFill>
                  <a:srgbClr val="000000"/>
                </a:solidFill>
                <a:latin typeface="SwissReSans" pitchFamily="34" charset="0"/>
              </a:rPr>
              <a:t>sus</a:t>
            </a:r>
            <a:r>
              <a:rPr lang="en-US" sz="1400" b="1" dirty="0" smtClean="0">
                <a:solidFill>
                  <a:srgbClr val="000000"/>
                </a:solidFill>
                <a:latin typeface="SwissReSans" pitchFamily="34" charset="0"/>
              </a:rPr>
              <a:t> </a:t>
            </a:r>
            <a:r>
              <a:rPr lang="en-US" sz="1400" b="1" dirty="0" err="1" smtClean="0">
                <a:solidFill>
                  <a:srgbClr val="000000"/>
                </a:solidFill>
                <a:latin typeface="SwissReSans" pitchFamily="34" charset="0"/>
              </a:rPr>
              <a:t>decisiones</a:t>
            </a:r>
            <a:r>
              <a:rPr lang="en-US" sz="1400" b="1" dirty="0" smtClean="0">
                <a:solidFill>
                  <a:srgbClr val="000000"/>
                </a:solidFill>
                <a:latin typeface="SwissReSans" pitchFamily="34" charset="0"/>
              </a:rPr>
              <a:t> </a:t>
            </a:r>
            <a:endParaRPr lang="en-US" sz="1400" b="1" dirty="0">
              <a:solidFill>
                <a:srgbClr val="000000"/>
              </a:solidFill>
              <a:latin typeface="SwissReSans" pitchFamily="34" charset="0"/>
            </a:endParaRPr>
          </a:p>
        </p:txBody>
      </p:sp>
      <p:sp>
        <p:nvSpPr>
          <p:cNvPr id="10" name="Rectangle 9"/>
          <p:cNvSpPr/>
          <p:nvPr/>
        </p:nvSpPr>
        <p:spPr>
          <a:xfrm>
            <a:off x="755649" y="5199072"/>
            <a:ext cx="7739873" cy="576064"/>
          </a:xfrm>
          <a:prstGeom prst="rect">
            <a:avLst/>
          </a:prstGeom>
          <a:solidFill>
            <a:srgbClr val="0F4DBC"/>
          </a:solidFill>
          <a:ln w="9525">
            <a:noFill/>
            <a:miter lim="800000"/>
            <a:headEnd/>
            <a:tailEnd/>
          </a:ln>
          <a:effectLst/>
        </p:spPr>
        <p:txBody>
          <a:bodyPr lIns="0" tIns="0" rIns="0" bIns="0" anchor="ctr" anchorCtr="0"/>
          <a:lstStyle/>
          <a:p>
            <a:pPr marL="447675" indent="-358775" defTabSz="1103313">
              <a:spcBef>
                <a:spcPct val="100000"/>
              </a:spcBef>
              <a:buFont typeface="Wingdings" pitchFamily="2" charset="2"/>
              <a:buChar char="è"/>
            </a:pPr>
            <a:r>
              <a:rPr lang="en-US" sz="1500" dirty="0" smtClean="0">
                <a:solidFill>
                  <a:schemeClr val="bg1"/>
                </a:solidFill>
              </a:rPr>
              <a:t>El </a:t>
            </a:r>
            <a:r>
              <a:rPr lang="en-US" sz="1500" dirty="0" err="1" smtClean="0">
                <a:solidFill>
                  <a:schemeClr val="bg1"/>
                </a:solidFill>
              </a:rPr>
              <a:t>objetivo</a:t>
            </a:r>
            <a:r>
              <a:rPr lang="en-US" sz="1500" dirty="0" smtClean="0">
                <a:solidFill>
                  <a:schemeClr val="bg1"/>
                </a:solidFill>
              </a:rPr>
              <a:t> de ORSA no </a:t>
            </a:r>
            <a:r>
              <a:rPr lang="en-US" sz="1500" dirty="0" err="1" smtClean="0">
                <a:solidFill>
                  <a:schemeClr val="bg1"/>
                </a:solidFill>
              </a:rPr>
              <a:t>es</a:t>
            </a:r>
            <a:r>
              <a:rPr lang="en-US" sz="1500" dirty="0" smtClean="0">
                <a:solidFill>
                  <a:schemeClr val="bg1"/>
                </a:solidFill>
              </a:rPr>
              <a:t> </a:t>
            </a:r>
            <a:r>
              <a:rPr lang="en-US" sz="1500" dirty="0" err="1" smtClean="0">
                <a:solidFill>
                  <a:schemeClr val="bg1"/>
                </a:solidFill>
              </a:rPr>
              <a:t>calcular</a:t>
            </a:r>
            <a:r>
              <a:rPr lang="en-US" sz="1500" dirty="0" smtClean="0">
                <a:solidFill>
                  <a:schemeClr val="bg1"/>
                </a:solidFill>
              </a:rPr>
              <a:t> un </a:t>
            </a:r>
            <a:r>
              <a:rPr lang="en-US" sz="1500" dirty="0" err="1" smtClean="0">
                <a:solidFill>
                  <a:schemeClr val="bg1"/>
                </a:solidFill>
              </a:rPr>
              <a:t>requerimiento</a:t>
            </a:r>
            <a:r>
              <a:rPr lang="en-US" sz="1500" dirty="0" smtClean="0">
                <a:solidFill>
                  <a:schemeClr val="bg1"/>
                </a:solidFill>
              </a:rPr>
              <a:t> de capital </a:t>
            </a:r>
            <a:r>
              <a:rPr lang="en-US" sz="1500" dirty="0" err="1" smtClean="0">
                <a:solidFill>
                  <a:schemeClr val="bg1"/>
                </a:solidFill>
              </a:rPr>
              <a:t>diferente</a:t>
            </a:r>
            <a:r>
              <a:rPr lang="en-US" sz="1500" dirty="0" smtClean="0">
                <a:solidFill>
                  <a:schemeClr val="bg1"/>
                </a:solidFill>
              </a:rPr>
              <a:t> del RCS</a:t>
            </a:r>
            <a:endParaRPr lang="en-US" sz="1500" dirty="0">
              <a:solidFill>
                <a:schemeClr val="bg1"/>
              </a:solidFill>
            </a:endParaRPr>
          </a:p>
        </p:txBody>
      </p:sp>
      <p:sp>
        <p:nvSpPr>
          <p:cNvPr id="12" name="Title 3"/>
          <p:cNvSpPr txBox="1">
            <a:spLocks/>
          </p:cNvSpPr>
          <p:nvPr/>
        </p:nvSpPr>
        <p:spPr bwMode="black">
          <a:xfrm>
            <a:off x="755576" y="475581"/>
            <a:ext cx="6912768" cy="865187"/>
          </a:xfrm>
          <a:prstGeom prst="rect">
            <a:avLst/>
          </a:prstGeom>
        </p:spPr>
        <p:txBody>
          <a:bodyPr vert="horz" lIns="0" tIns="0" rIns="0" bIns="0" rtlCol="0" anchor="b" anchorCtr="0">
            <a:noAutofit/>
          </a:bodyPr>
          <a:lstStyle/>
          <a:p>
            <a:r>
              <a:rPr lang="en-US" sz="2400" dirty="0" err="1" smtClean="0">
                <a:solidFill>
                  <a:srgbClr val="0F4DBC"/>
                </a:solidFill>
                <a:latin typeface="SwissReSans" pitchFamily="34" charset="0"/>
              </a:rPr>
              <a:t>Reto</a:t>
            </a:r>
            <a:r>
              <a:rPr lang="en-US" sz="2400" dirty="0" smtClean="0">
                <a:solidFill>
                  <a:srgbClr val="0F4DBC"/>
                </a:solidFill>
                <a:latin typeface="SwissReSans" pitchFamily="34" charset="0"/>
              </a:rPr>
              <a:t>: </a:t>
            </a:r>
            <a:r>
              <a:rPr lang="en-US" sz="2400" dirty="0" err="1" smtClean="0">
                <a:solidFill>
                  <a:srgbClr val="0F4DBC"/>
                </a:solidFill>
                <a:latin typeface="SwissReSans" pitchFamily="34" charset="0"/>
              </a:rPr>
              <a:t>Definir</a:t>
            </a:r>
            <a:r>
              <a:rPr lang="en-US" sz="2400" dirty="0" smtClean="0">
                <a:solidFill>
                  <a:srgbClr val="0F4DBC"/>
                </a:solidFill>
                <a:latin typeface="SwissReSans" pitchFamily="34" charset="0"/>
              </a:rPr>
              <a:t> el </a:t>
            </a:r>
            <a:r>
              <a:rPr lang="en-US" sz="2400" dirty="0" err="1" smtClean="0">
                <a:solidFill>
                  <a:srgbClr val="0F4DBC"/>
                </a:solidFill>
                <a:latin typeface="SwissReSans" pitchFamily="34" charset="0"/>
              </a:rPr>
              <a:t>objetivo</a:t>
            </a:r>
            <a:r>
              <a:rPr lang="en-US" sz="2400" dirty="0" smtClean="0">
                <a:solidFill>
                  <a:srgbClr val="0F4DBC"/>
                </a:solidFill>
                <a:latin typeface="SwissReSans" pitchFamily="34" charset="0"/>
              </a:rPr>
              <a:t> de ORSA</a:t>
            </a:r>
          </a:p>
        </p:txBody>
      </p:sp>
    </p:spTree>
    <p:extLst>
      <p:ext uri="{BB962C8B-B14F-4D97-AF65-F5344CB8AC3E}">
        <p14:creationId xmlns:p14="http://schemas.microsoft.com/office/powerpoint/2010/main" val="123355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p:cNvPicPr>
          <p:nvPr>
            <p:ph type="pic" sz="quarter" idx="12"/>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gray">
          <a:xfrm>
            <a:off x="0" y="0"/>
            <a:ext cx="9143999" cy="6858000"/>
          </a:xfrm>
        </p:spPr>
      </p:pic>
      <p:sp>
        <p:nvSpPr>
          <p:cNvPr id="3" name="Title 2"/>
          <p:cNvSpPr>
            <a:spLocks noGrp="1"/>
          </p:cNvSpPr>
          <p:nvPr>
            <p:ph type="ctrTitle"/>
          </p:nvPr>
        </p:nvSpPr>
        <p:spPr>
          <a:xfrm>
            <a:off x="683865" y="1958585"/>
            <a:ext cx="6048375" cy="1181862"/>
          </a:xfrm>
        </p:spPr>
        <p:txBody>
          <a:bodyPr/>
          <a:lstStyle/>
          <a:p>
            <a:r>
              <a:rPr lang="es-ES" dirty="0" smtClean="0">
                <a:solidFill>
                  <a:schemeClr val="accent1">
                    <a:lumMod val="75000"/>
                  </a:schemeClr>
                </a:solidFill>
              </a:rPr>
              <a:t>La Administración de Riesgos de una Reaseguradora Internacional</a:t>
            </a:r>
            <a:endParaRPr lang="es-ES_tradnl" dirty="0">
              <a:solidFill>
                <a:schemeClr val="accent1">
                  <a:lumMod val="75000"/>
                </a:schemeClr>
              </a:solidFill>
            </a:endParaRPr>
          </a:p>
        </p:txBody>
      </p:sp>
      <p:sp>
        <p:nvSpPr>
          <p:cNvPr id="4" name="Subtitle 3"/>
          <p:cNvSpPr>
            <a:spLocks noGrp="1"/>
          </p:cNvSpPr>
          <p:nvPr>
            <p:ph type="subTitle" idx="1"/>
          </p:nvPr>
        </p:nvSpPr>
        <p:spPr>
          <a:xfrm>
            <a:off x="683865" y="3213472"/>
            <a:ext cx="6048375" cy="863600"/>
          </a:xfrm>
        </p:spPr>
        <p:txBody>
          <a:bodyPr/>
          <a:lstStyle/>
          <a:p>
            <a:r>
              <a:rPr lang="es-ES_tradnl" dirty="0" smtClean="0">
                <a:solidFill>
                  <a:schemeClr val="bg1">
                    <a:lumMod val="95000"/>
                  </a:schemeClr>
                </a:solidFill>
              </a:rPr>
              <a:t>Seminario de Reguladores de Seguros en América Latina</a:t>
            </a:r>
          </a:p>
          <a:p>
            <a:r>
              <a:rPr lang="es-ES_tradnl" dirty="0" smtClean="0">
                <a:solidFill>
                  <a:schemeClr val="bg1">
                    <a:lumMod val="95000"/>
                  </a:schemeClr>
                </a:solidFill>
              </a:rPr>
              <a:t>Santiago, Chile 2013</a:t>
            </a:r>
            <a:endParaRPr lang="es-ES_tradnl" dirty="0">
              <a:solidFill>
                <a:schemeClr val="bg1">
                  <a:lumMod val="95000"/>
                </a:schemeClr>
              </a:solidFill>
            </a:endParaRPr>
          </a:p>
        </p:txBody>
      </p:sp>
      <p:pic>
        <p:nvPicPr>
          <p:cNvPr id="9" name="Picture 8"/>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6804025" y="260350"/>
            <a:ext cx="1157288" cy="671513"/>
          </a:xfrm>
          <a:prstGeom prst="rect">
            <a:avLst/>
          </a:prstGeom>
        </p:spPr>
      </p:pic>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6664325" y="5888038"/>
            <a:ext cx="779463" cy="779463"/>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2"/>
          <p:cNvSpPr>
            <a:spLocks noGrp="1"/>
          </p:cNvSpPr>
          <p:nvPr>
            <p:ph type="sldNum" sz="quarter" idx="11"/>
          </p:nvPr>
        </p:nvSpPr>
        <p:spPr>
          <a:xfrm>
            <a:off x="6804026" y="6342062"/>
            <a:ext cx="185737" cy="182562"/>
          </a:xfrm>
        </p:spPr>
        <p:txBody>
          <a:bodyPr vert="horz" wrap="none" lIns="0" tIns="0" rIns="0" bIns="0" rtlCol="0" anchor="b" anchorCtr="0"/>
          <a:lstStyle/>
          <a:p>
            <a:fld id="{8E9F59B9-8094-4618-B073-21DD649DF751}" type="slidenum">
              <a:rPr lang="en-US" sz="1200" b="1">
                <a:solidFill>
                  <a:srgbClr val="FFFFFF"/>
                </a:solidFill>
              </a:rPr>
              <a:pPr/>
              <a:t>60</a:t>
            </a:fld>
            <a:endParaRPr lang="en-US" sz="1200" b="1">
              <a:solidFill>
                <a:srgbClr val="FFFFFF"/>
              </a:solidFill>
            </a:endParaRPr>
          </a:p>
        </p:txBody>
      </p:sp>
      <p:cxnSp>
        <p:nvCxnSpPr>
          <p:cNvPr id="9" name="Straight Connector 8"/>
          <p:cNvCxnSpPr/>
          <p:nvPr/>
        </p:nvCxnSpPr>
        <p:spPr>
          <a:xfrm>
            <a:off x="755650" y="1785222"/>
            <a:ext cx="345668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512" y="1451715"/>
            <a:ext cx="4067545" cy="307777"/>
          </a:xfrm>
          <a:prstGeom prst="rect">
            <a:avLst/>
          </a:prstGeom>
          <a:noFill/>
        </p:spPr>
        <p:txBody>
          <a:bodyPr wrap="square" rtlCol="0" anchor="b" anchorCtr="0">
            <a:spAutoFit/>
          </a:bodyPr>
          <a:lstStyle/>
          <a:p>
            <a:pPr algn="r"/>
            <a:r>
              <a:rPr lang="en-US" sz="1400" b="1" dirty="0" smtClean="0">
                <a:latin typeface="SwissReSans" pitchFamily="34" charset="0"/>
              </a:rPr>
              <a:t>Capital de </a:t>
            </a:r>
            <a:r>
              <a:rPr lang="en-US" sz="1400" b="1" dirty="0" err="1" smtClean="0">
                <a:latin typeface="SwissReSans" pitchFamily="34" charset="0"/>
              </a:rPr>
              <a:t>solvencia</a:t>
            </a:r>
            <a:endParaRPr lang="en-US" sz="1400" b="1" dirty="0">
              <a:latin typeface="SwissReSans" pitchFamily="34" charset="0"/>
            </a:endParaRPr>
          </a:p>
        </p:txBody>
      </p:sp>
      <p:sp>
        <p:nvSpPr>
          <p:cNvPr id="12" name="TextBox 11"/>
          <p:cNvSpPr txBox="1"/>
          <p:nvPr/>
        </p:nvSpPr>
        <p:spPr>
          <a:xfrm>
            <a:off x="4659725" y="1451715"/>
            <a:ext cx="3923561" cy="307777"/>
          </a:xfrm>
          <a:prstGeom prst="rect">
            <a:avLst/>
          </a:prstGeom>
          <a:noFill/>
        </p:spPr>
        <p:txBody>
          <a:bodyPr wrap="square" rtlCol="0" anchor="b" anchorCtr="0">
            <a:spAutoFit/>
          </a:bodyPr>
          <a:lstStyle/>
          <a:p>
            <a:r>
              <a:rPr lang="en-US" sz="1400" b="1" dirty="0" err="1" smtClean="0">
                <a:latin typeface="SwissReSans" pitchFamily="34" charset="0"/>
              </a:rPr>
              <a:t>Escenarios</a:t>
            </a:r>
            <a:r>
              <a:rPr lang="en-US" sz="1400" b="1" dirty="0" smtClean="0">
                <a:latin typeface="SwissReSans" pitchFamily="34" charset="0"/>
              </a:rPr>
              <a:t> ORSA</a:t>
            </a:r>
            <a:endParaRPr lang="en-US" sz="1400" b="1" dirty="0">
              <a:latin typeface="SwissReSans" pitchFamily="34" charset="0"/>
            </a:endParaRPr>
          </a:p>
        </p:txBody>
      </p:sp>
      <p:sp>
        <p:nvSpPr>
          <p:cNvPr id="15" name="TextBox 14"/>
          <p:cNvSpPr txBox="1"/>
          <p:nvPr/>
        </p:nvSpPr>
        <p:spPr>
          <a:xfrm>
            <a:off x="630730" y="1898208"/>
            <a:ext cx="3616326" cy="3154710"/>
          </a:xfrm>
          <a:prstGeom prst="rect">
            <a:avLst/>
          </a:prstGeom>
          <a:noFill/>
        </p:spPr>
        <p:txBody>
          <a:bodyPr wrap="square" rtlCol="0">
            <a:spAutoFit/>
          </a:bodyPr>
          <a:lstStyle>
            <a:defPPr>
              <a:defRPr lang="de-DE"/>
            </a:defPPr>
            <a:lvl1pPr marL="182563" indent="-182563">
              <a:spcAft>
                <a:spcPts val="600"/>
              </a:spcAft>
              <a:buFont typeface="Arial" pitchFamily="34" charset="0"/>
              <a:buChar char="•"/>
              <a:defRPr sz="1400">
                <a:latin typeface="SwissReSans" pitchFamily="34" charset="0"/>
              </a:defRPr>
            </a:lvl1pPr>
          </a:lstStyle>
          <a:p>
            <a:pPr marL="0" indent="0" algn="r">
              <a:spcAft>
                <a:spcPts val="0"/>
              </a:spcAft>
              <a:buNone/>
            </a:pPr>
            <a:r>
              <a:rPr lang="en-US" sz="1300" b="1" dirty="0" err="1" smtClean="0"/>
              <a:t>Corto</a:t>
            </a:r>
            <a:r>
              <a:rPr lang="en-US" sz="1300" b="1" dirty="0" smtClean="0"/>
              <a:t> </a:t>
            </a:r>
            <a:r>
              <a:rPr lang="en-US" sz="1300" b="1" dirty="0" err="1" smtClean="0"/>
              <a:t>plazo</a:t>
            </a:r>
            <a:r>
              <a:rPr lang="en-US" sz="1300" b="1" dirty="0" smtClean="0"/>
              <a:t>:</a:t>
            </a:r>
          </a:p>
          <a:p>
            <a:pPr marL="0" indent="0" algn="r">
              <a:spcAft>
                <a:spcPts val="0"/>
              </a:spcAft>
              <a:buNone/>
            </a:pPr>
            <a:r>
              <a:rPr lang="en-US" sz="1300" dirty="0" err="1" smtClean="0"/>
              <a:t>periodo</a:t>
            </a:r>
            <a:r>
              <a:rPr lang="en-US" sz="1300" dirty="0" smtClean="0"/>
              <a:t> de 1 </a:t>
            </a:r>
            <a:r>
              <a:rPr lang="en-US" sz="1300" dirty="0" err="1" smtClean="0"/>
              <a:t>año</a:t>
            </a:r>
            <a:endParaRPr lang="en-US" sz="1300" dirty="0" smtClean="0"/>
          </a:p>
          <a:p>
            <a:pPr marL="0" indent="0" algn="r">
              <a:spcAft>
                <a:spcPts val="0"/>
              </a:spcAft>
              <a:buNone/>
            </a:pPr>
            <a:endParaRPr lang="en-US" sz="1300" dirty="0" smtClean="0"/>
          </a:p>
          <a:p>
            <a:pPr marL="0" indent="0" algn="r">
              <a:spcAft>
                <a:spcPts val="0"/>
              </a:spcAft>
              <a:buNone/>
            </a:pPr>
            <a:endParaRPr lang="en-US" sz="1300" dirty="0" smtClean="0"/>
          </a:p>
          <a:p>
            <a:pPr marL="0" indent="0" algn="r">
              <a:spcAft>
                <a:spcPts val="0"/>
              </a:spcAft>
              <a:buNone/>
            </a:pPr>
            <a:r>
              <a:rPr lang="en-US" sz="1300" b="1" dirty="0" err="1" smtClean="0"/>
              <a:t>Frecuencia</a:t>
            </a:r>
            <a:r>
              <a:rPr lang="en-US" sz="1300" b="1" dirty="0" smtClean="0"/>
              <a:t> </a:t>
            </a:r>
            <a:r>
              <a:rPr lang="en-US" sz="1300" b="1" dirty="0" err="1" smtClean="0"/>
              <a:t>bien</a:t>
            </a:r>
            <a:r>
              <a:rPr lang="en-US" sz="1300" b="1" dirty="0" smtClean="0"/>
              <a:t> </a:t>
            </a:r>
            <a:r>
              <a:rPr lang="en-US" sz="1300" b="1" dirty="0" err="1" smtClean="0"/>
              <a:t>definida</a:t>
            </a:r>
            <a:r>
              <a:rPr lang="en-US" sz="1300" b="1" dirty="0" smtClean="0"/>
              <a:t>: </a:t>
            </a:r>
          </a:p>
          <a:p>
            <a:pPr marL="0" indent="0" algn="r">
              <a:spcAft>
                <a:spcPts val="0"/>
              </a:spcAft>
              <a:buNone/>
            </a:pPr>
            <a:r>
              <a:rPr lang="en-US" sz="1300" dirty="0" smtClean="0"/>
              <a:t>RCS se </a:t>
            </a:r>
            <a:r>
              <a:rPr lang="en-US" sz="1300" dirty="0" err="1" smtClean="0"/>
              <a:t>enfoca</a:t>
            </a:r>
            <a:r>
              <a:rPr lang="en-US" sz="1300" dirty="0" smtClean="0"/>
              <a:t> en </a:t>
            </a:r>
            <a:r>
              <a:rPr lang="en-US" sz="1300" dirty="0" err="1" smtClean="0"/>
              <a:t>eventos</a:t>
            </a:r>
            <a:r>
              <a:rPr lang="en-US" sz="1300" dirty="0" smtClean="0"/>
              <a:t> de "cola" </a:t>
            </a:r>
            <a:r>
              <a:rPr lang="en-US" sz="1300" dirty="0" err="1" smtClean="0"/>
              <a:t>que</a:t>
            </a:r>
            <a:r>
              <a:rPr lang="en-US" sz="1300" dirty="0" smtClean="0"/>
              <a:t> </a:t>
            </a:r>
            <a:r>
              <a:rPr lang="en-US" sz="1300" dirty="0" err="1" smtClean="0"/>
              <a:t>pueden</a:t>
            </a:r>
            <a:r>
              <a:rPr lang="en-US" sz="1300" dirty="0" smtClean="0"/>
              <a:t> </a:t>
            </a:r>
            <a:r>
              <a:rPr lang="en-US" sz="1300" dirty="0" err="1" smtClean="0"/>
              <a:t>resultar</a:t>
            </a:r>
            <a:r>
              <a:rPr lang="en-US" sz="1300" dirty="0" smtClean="0"/>
              <a:t> en default (e.g. 1 en 200 </a:t>
            </a:r>
            <a:r>
              <a:rPr lang="en-US" sz="1300" dirty="0" err="1" smtClean="0"/>
              <a:t>años</a:t>
            </a:r>
            <a:r>
              <a:rPr lang="en-US" sz="1300" dirty="0" smtClean="0"/>
              <a:t>)</a:t>
            </a:r>
          </a:p>
          <a:p>
            <a:pPr marL="0" indent="0" algn="r">
              <a:spcAft>
                <a:spcPts val="0"/>
              </a:spcAft>
              <a:buNone/>
            </a:pPr>
            <a:endParaRPr lang="en-US" sz="400" dirty="0" smtClean="0"/>
          </a:p>
          <a:p>
            <a:pPr marL="0" indent="0" algn="r">
              <a:spcAft>
                <a:spcPts val="0"/>
              </a:spcAft>
              <a:buNone/>
            </a:pPr>
            <a:endParaRPr lang="en-US" sz="1300" dirty="0" smtClean="0"/>
          </a:p>
          <a:p>
            <a:pPr algn="r">
              <a:spcAft>
                <a:spcPts val="0"/>
              </a:spcAft>
            </a:pPr>
            <a:endParaRPr lang="en-US" sz="1300" dirty="0" smtClean="0"/>
          </a:p>
          <a:p>
            <a:pPr marL="0" indent="0" algn="r">
              <a:spcAft>
                <a:spcPts val="0"/>
              </a:spcAft>
              <a:buNone/>
            </a:pPr>
            <a:r>
              <a:rPr lang="en-US" sz="1300" b="1" dirty="0" err="1" smtClean="0"/>
              <a:t>Probabilidades</a:t>
            </a:r>
            <a:r>
              <a:rPr lang="en-US" sz="1300" b="1" dirty="0" smtClean="0"/>
              <a:t> </a:t>
            </a:r>
            <a:r>
              <a:rPr lang="en-US" sz="1300" b="1" dirty="0" err="1" smtClean="0"/>
              <a:t>estadísticas</a:t>
            </a:r>
            <a:endParaRPr lang="en-US" sz="1300" b="1" dirty="0" smtClean="0"/>
          </a:p>
          <a:p>
            <a:pPr marL="0" indent="0" algn="r">
              <a:spcAft>
                <a:spcPts val="0"/>
              </a:spcAft>
              <a:buNone/>
            </a:pPr>
            <a:r>
              <a:rPr lang="en-US" sz="1300" dirty="0" smtClean="0"/>
              <a:t>- </a:t>
            </a:r>
            <a:r>
              <a:rPr lang="en-US" sz="1300" dirty="0" err="1" smtClean="0"/>
              <a:t>Basado</a:t>
            </a:r>
            <a:r>
              <a:rPr lang="en-US" sz="1300" dirty="0" smtClean="0"/>
              <a:t> en </a:t>
            </a:r>
            <a:r>
              <a:rPr lang="en-US" sz="1300" dirty="0" err="1" smtClean="0"/>
              <a:t>medidas</a:t>
            </a:r>
            <a:r>
              <a:rPr lang="en-US" sz="1300" dirty="0" smtClean="0"/>
              <a:t> </a:t>
            </a:r>
            <a:r>
              <a:rPr lang="en-US" sz="1300" dirty="0" err="1" smtClean="0"/>
              <a:t>estadísticas</a:t>
            </a:r>
            <a:r>
              <a:rPr lang="en-US" sz="1300" dirty="0" smtClean="0"/>
              <a:t> </a:t>
            </a:r>
            <a:r>
              <a:rPr lang="en-US" sz="1300" dirty="0" err="1" smtClean="0"/>
              <a:t>científicas</a:t>
            </a:r>
            <a:endParaRPr lang="en-US" sz="1300" dirty="0" smtClean="0"/>
          </a:p>
          <a:p>
            <a:pPr marL="0" indent="0" algn="r">
              <a:spcAft>
                <a:spcPts val="0"/>
              </a:spcAft>
              <a:buNone/>
            </a:pPr>
            <a:r>
              <a:rPr lang="en-US" sz="1300" dirty="0" smtClean="0"/>
              <a:t>- </a:t>
            </a:r>
            <a:r>
              <a:rPr lang="en-US" sz="1300" dirty="0" err="1" smtClean="0"/>
              <a:t>También</a:t>
            </a:r>
            <a:r>
              <a:rPr lang="en-US" sz="1300" dirty="0" smtClean="0"/>
              <a:t> </a:t>
            </a:r>
            <a:r>
              <a:rPr lang="en-US" sz="1300" dirty="0" err="1" smtClean="0"/>
              <a:t>consideraciones</a:t>
            </a:r>
            <a:r>
              <a:rPr lang="en-US" sz="1300" dirty="0" smtClean="0"/>
              <a:t> </a:t>
            </a:r>
            <a:r>
              <a:rPr lang="en-US" sz="1300" dirty="0" err="1" smtClean="0"/>
              <a:t>cualitativas</a:t>
            </a:r>
            <a:endParaRPr lang="en-US" sz="1300" dirty="0" smtClean="0"/>
          </a:p>
          <a:p>
            <a:pPr marL="0" indent="0" algn="r">
              <a:spcAft>
                <a:spcPts val="0"/>
              </a:spcAft>
              <a:buNone/>
            </a:pPr>
            <a:r>
              <a:rPr lang="en-US" sz="1300" dirty="0" smtClean="0"/>
              <a:t>- </a:t>
            </a:r>
            <a:r>
              <a:rPr lang="en-US" sz="1300" dirty="0" err="1" smtClean="0"/>
              <a:t>Consideraciones</a:t>
            </a:r>
            <a:r>
              <a:rPr lang="en-US" sz="1300" dirty="0" smtClean="0"/>
              <a:t> </a:t>
            </a:r>
            <a:r>
              <a:rPr lang="en-US" sz="1300" dirty="0" err="1" smtClean="0"/>
              <a:t>prospectivas</a:t>
            </a:r>
            <a:r>
              <a:rPr lang="en-US" sz="1300" dirty="0" smtClean="0"/>
              <a:t> </a:t>
            </a:r>
            <a:r>
              <a:rPr lang="en-US" sz="1300" dirty="0" err="1" smtClean="0"/>
              <a:t>deben</a:t>
            </a:r>
            <a:r>
              <a:rPr lang="en-US" sz="1300" dirty="0" smtClean="0"/>
              <a:t> </a:t>
            </a:r>
            <a:r>
              <a:rPr lang="en-US" sz="1300" dirty="0" err="1" smtClean="0"/>
              <a:t>ser</a:t>
            </a:r>
            <a:r>
              <a:rPr lang="en-US" sz="1300" dirty="0" smtClean="0"/>
              <a:t> </a:t>
            </a:r>
            <a:r>
              <a:rPr lang="en-US" sz="1300" dirty="0" err="1" smtClean="0"/>
              <a:t>justificables</a:t>
            </a:r>
            <a:endParaRPr lang="en-US" sz="1300" dirty="0" smtClean="0"/>
          </a:p>
        </p:txBody>
      </p:sp>
      <p:sp>
        <p:nvSpPr>
          <p:cNvPr id="16" name="TextBox 15"/>
          <p:cNvSpPr txBox="1"/>
          <p:nvPr/>
        </p:nvSpPr>
        <p:spPr>
          <a:xfrm>
            <a:off x="4597059" y="1898208"/>
            <a:ext cx="4044950" cy="3093154"/>
          </a:xfrm>
          <a:prstGeom prst="rect">
            <a:avLst/>
          </a:prstGeom>
          <a:noFill/>
        </p:spPr>
        <p:txBody>
          <a:bodyPr wrap="square" rtlCol="0">
            <a:spAutoFit/>
          </a:bodyPr>
          <a:lstStyle>
            <a:defPPr>
              <a:defRPr lang="de-DE"/>
            </a:defPPr>
            <a:lvl1pPr marL="182563" indent="-182563">
              <a:spcAft>
                <a:spcPts val="600"/>
              </a:spcAft>
              <a:buFont typeface="Arial" pitchFamily="34" charset="0"/>
              <a:buChar char="•"/>
              <a:defRPr sz="1400">
                <a:latin typeface="SwissReSans" pitchFamily="34" charset="0"/>
              </a:defRPr>
            </a:lvl1pPr>
          </a:lstStyle>
          <a:p>
            <a:pPr marL="0" indent="0">
              <a:spcAft>
                <a:spcPts val="0"/>
              </a:spcAft>
              <a:buNone/>
            </a:pPr>
            <a:r>
              <a:rPr lang="en-US" sz="1300" b="1" dirty="0" err="1" smtClean="0"/>
              <a:t>Mediano</a:t>
            </a:r>
            <a:r>
              <a:rPr lang="en-US" sz="1300" b="1" dirty="0" smtClean="0"/>
              <a:t> </a:t>
            </a:r>
            <a:r>
              <a:rPr lang="en-US" sz="1300" b="1" dirty="0" err="1" smtClean="0"/>
              <a:t>plazo</a:t>
            </a:r>
            <a:r>
              <a:rPr lang="en-US" sz="1300" b="1" dirty="0" smtClean="0"/>
              <a:t>:</a:t>
            </a:r>
          </a:p>
          <a:p>
            <a:pPr marL="0" indent="0">
              <a:spcAft>
                <a:spcPts val="0"/>
              </a:spcAft>
              <a:buNone/>
            </a:pPr>
            <a:r>
              <a:rPr lang="en-US" sz="1300" dirty="0" err="1" smtClean="0"/>
              <a:t>periodo</a:t>
            </a:r>
            <a:r>
              <a:rPr lang="en-US" sz="1300" dirty="0" smtClean="0"/>
              <a:t> de 3 </a:t>
            </a:r>
            <a:r>
              <a:rPr lang="en-US" sz="1300" dirty="0" err="1" smtClean="0"/>
              <a:t>años</a:t>
            </a:r>
            <a:endParaRPr lang="en-US" sz="1300" dirty="0" smtClean="0"/>
          </a:p>
          <a:p>
            <a:pPr marL="0" indent="0">
              <a:spcAft>
                <a:spcPts val="0"/>
              </a:spcAft>
              <a:buNone/>
            </a:pPr>
            <a:endParaRPr lang="en-US" sz="1300" dirty="0" smtClean="0"/>
          </a:p>
          <a:p>
            <a:pPr marL="0" indent="0">
              <a:spcAft>
                <a:spcPts val="0"/>
              </a:spcAft>
              <a:buNone/>
            </a:pPr>
            <a:r>
              <a:rPr lang="en-US" sz="1300" b="1" dirty="0" err="1" smtClean="0"/>
              <a:t>Frecuencia</a:t>
            </a:r>
            <a:r>
              <a:rPr lang="en-US" sz="1300" b="1" dirty="0" smtClean="0"/>
              <a:t> con </a:t>
            </a:r>
            <a:r>
              <a:rPr lang="en-US" sz="1300" b="1" dirty="0" err="1" smtClean="0"/>
              <a:t>definición</a:t>
            </a:r>
            <a:r>
              <a:rPr lang="en-US" sz="1300" b="1" dirty="0" smtClean="0"/>
              <a:t> </a:t>
            </a:r>
            <a:r>
              <a:rPr lang="en-US" sz="1300" b="1" dirty="0" err="1" smtClean="0"/>
              <a:t>amplia</a:t>
            </a:r>
            <a:r>
              <a:rPr lang="en-US" sz="1300" b="1" dirty="0" smtClean="0"/>
              <a:t>:</a:t>
            </a:r>
          </a:p>
          <a:p>
            <a:pPr marL="0" indent="0">
              <a:spcAft>
                <a:spcPts val="0"/>
              </a:spcAft>
              <a:buNone/>
            </a:pPr>
            <a:r>
              <a:rPr lang="en-US" sz="1300" dirty="0" smtClean="0"/>
              <a:t>ORSA se </a:t>
            </a:r>
            <a:r>
              <a:rPr lang="en-US" sz="1300" dirty="0" err="1" smtClean="0"/>
              <a:t>enfoca</a:t>
            </a:r>
            <a:r>
              <a:rPr lang="en-US" sz="1300" dirty="0" smtClean="0"/>
              <a:t> en </a:t>
            </a:r>
            <a:r>
              <a:rPr lang="en-US" sz="1300" dirty="0" err="1" smtClean="0"/>
              <a:t>eventos</a:t>
            </a:r>
            <a:r>
              <a:rPr lang="en-US" sz="1300" dirty="0" smtClean="0"/>
              <a:t> "</a:t>
            </a:r>
            <a:r>
              <a:rPr lang="en-US" sz="1300" dirty="0" err="1" smtClean="0"/>
              <a:t>plausibles</a:t>
            </a:r>
            <a:r>
              <a:rPr lang="en-US" sz="1300" dirty="0" smtClean="0"/>
              <a:t>" </a:t>
            </a:r>
            <a:r>
              <a:rPr lang="en-US" sz="1300" dirty="0" err="1" smtClean="0"/>
              <a:t>que</a:t>
            </a:r>
            <a:r>
              <a:rPr lang="en-US" sz="1300" dirty="0" smtClean="0"/>
              <a:t> </a:t>
            </a:r>
            <a:r>
              <a:rPr lang="en-US" sz="1300" dirty="0" err="1" smtClean="0"/>
              <a:t>pueden</a:t>
            </a:r>
            <a:r>
              <a:rPr lang="en-US" sz="1300" dirty="0" smtClean="0"/>
              <a:t> </a:t>
            </a:r>
            <a:r>
              <a:rPr lang="en-US" sz="1300" dirty="0" err="1" smtClean="0"/>
              <a:t>derivar</a:t>
            </a:r>
            <a:r>
              <a:rPr lang="en-US" sz="1300" dirty="0" smtClean="0"/>
              <a:t> en </a:t>
            </a:r>
            <a:r>
              <a:rPr lang="en-US" sz="1300" dirty="0" err="1" smtClean="0"/>
              <a:t>accionas</a:t>
            </a:r>
            <a:r>
              <a:rPr lang="en-US" sz="1300" dirty="0" smtClean="0"/>
              <a:t> </a:t>
            </a:r>
            <a:r>
              <a:rPr lang="en-US" sz="1300" dirty="0" err="1" smtClean="0"/>
              <a:t>correctivas</a:t>
            </a:r>
            <a:r>
              <a:rPr lang="en-US" sz="1300" dirty="0" smtClean="0"/>
              <a:t> </a:t>
            </a:r>
            <a:r>
              <a:rPr lang="en-US" sz="1300" dirty="0" err="1" smtClean="0"/>
              <a:t>para</a:t>
            </a:r>
            <a:r>
              <a:rPr lang="en-US" sz="1300" dirty="0" smtClean="0"/>
              <a:t> </a:t>
            </a:r>
            <a:r>
              <a:rPr lang="en-US" sz="1300" dirty="0" err="1" smtClean="0"/>
              <a:t>evitar</a:t>
            </a:r>
            <a:r>
              <a:rPr lang="en-US" sz="1300" dirty="0" smtClean="0"/>
              <a:t> la </a:t>
            </a:r>
            <a:r>
              <a:rPr lang="en-US" sz="1300" dirty="0" err="1" smtClean="0"/>
              <a:t>insolvencia</a:t>
            </a:r>
            <a:endParaRPr lang="en-US" sz="400" dirty="0" smtClean="0"/>
          </a:p>
          <a:p>
            <a:pPr marL="0" indent="0">
              <a:spcAft>
                <a:spcPts val="0"/>
              </a:spcAft>
              <a:buNone/>
            </a:pPr>
            <a:r>
              <a:rPr lang="en-US" sz="1300" dirty="0" smtClean="0"/>
              <a:t>Como </a:t>
            </a:r>
            <a:r>
              <a:rPr lang="en-US" sz="1300" dirty="0" err="1" smtClean="0"/>
              <a:t>regla</a:t>
            </a:r>
            <a:r>
              <a:rPr lang="en-US" sz="1300" dirty="0" smtClean="0"/>
              <a:t> de </a:t>
            </a:r>
            <a:r>
              <a:rPr lang="en-US" sz="1300" dirty="0" err="1" smtClean="0"/>
              <a:t>dedo</a:t>
            </a:r>
            <a:r>
              <a:rPr lang="en-US" sz="1300" dirty="0" smtClean="0"/>
              <a:t>, los </a:t>
            </a:r>
            <a:r>
              <a:rPr lang="en-US" sz="1300" dirty="0" err="1" smtClean="0"/>
              <a:t>escenarios</a:t>
            </a:r>
            <a:r>
              <a:rPr lang="en-US" sz="1300" dirty="0" smtClean="0"/>
              <a:t> </a:t>
            </a:r>
            <a:r>
              <a:rPr lang="en-US" sz="1300" dirty="0" err="1" smtClean="0"/>
              <a:t>deben</a:t>
            </a:r>
            <a:r>
              <a:rPr lang="en-US" sz="1300" dirty="0" smtClean="0"/>
              <a:t> </a:t>
            </a:r>
            <a:r>
              <a:rPr lang="en-US" sz="1300" dirty="0" err="1" smtClean="0"/>
              <a:t>estar</a:t>
            </a:r>
            <a:r>
              <a:rPr lang="en-US" sz="1300" dirty="0" smtClean="0"/>
              <a:t> en un </a:t>
            </a:r>
            <a:r>
              <a:rPr lang="en-US" sz="1300" dirty="0" err="1" smtClean="0"/>
              <a:t>rango</a:t>
            </a:r>
            <a:r>
              <a:rPr lang="en-US" sz="1300" dirty="0" smtClean="0"/>
              <a:t> de 1 en 5 a 1 en 20 </a:t>
            </a:r>
            <a:r>
              <a:rPr lang="en-US" sz="1300" dirty="0" err="1" smtClean="0"/>
              <a:t>años</a:t>
            </a:r>
            <a:endParaRPr lang="en-US" sz="1300" dirty="0" smtClean="0"/>
          </a:p>
          <a:p>
            <a:pPr marL="0" indent="0">
              <a:spcAft>
                <a:spcPts val="0"/>
              </a:spcAft>
              <a:buNone/>
            </a:pPr>
            <a:endParaRPr lang="en-US" sz="1300" dirty="0" smtClean="0"/>
          </a:p>
          <a:p>
            <a:pPr marL="0" indent="0">
              <a:spcAft>
                <a:spcPts val="0"/>
              </a:spcAft>
              <a:buNone/>
            </a:pPr>
            <a:r>
              <a:rPr lang="en-US" sz="1300" b="1" dirty="0" err="1" smtClean="0"/>
              <a:t>Estimados</a:t>
            </a:r>
            <a:r>
              <a:rPr lang="en-US" sz="1300" b="1" dirty="0" smtClean="0"/>
              <a:t> de </a:t>
            </a:r>
            <a:r>
              <a:rPr lang="en-US" sz="1300" b="1" dirty="0" err="1" smtClean="0"/>
              <a:t>probabilidad</a:t>
            </a:r>
            <a:r>
              <a:rPr lang="en-US" sz="1300" b="1" dirty="0" smtClean="0"/>
              <a:t> </a:t>
            </a:r>
            <a:r>
              <a:rPr lang="en-US" sz="1300" b="1" dirty="0" err="1" smtClean="0"/>
              <a:t>subjetivos</a:t>
            </a:r>
            <a:endParaRPr lang="en-US" sz="1300" b="1" dirty="0" smtClean="0"/>
          </a:p>
          <a:p>
            <a:pPr marL="0" indent="0">
              <a:spcAft>
                <a:spcPts val="0"/>
              </a:spcAft>
              <a:buNone/>
            </a:pPr>
            <a:r>
              <a:rPr lang="en-US" sz="1300" dirty="0" smtClean="0"/>
              <a:t>- </a:t>
            </a:r>
            <a:r>
              <a:rPr lang="en-US" sz="1300" dirty="0" err="1" smtClean="0"/>
              <a:t>Basado</a:t>
            </a:r>
            <a:r>
              <a:rPr lang="en-US" sz="1300" dirty="0" smtClean="0"/>
              <a:t> </a:t>
            </a:r>
            <a:r>
              <a:rPr lang="en-US" sz="1300" dirty="0" err="1" smtClean="0"/>
              <a:t>completamente</a:t>
            </a:r>
            <a:r>
              <a:rPr lang="en-US" sz="1300" dirty="0" smtClean="0"/>
              <a:t> en </a:t>
            </a:r>
            <a:r>
              <a:rPr lang="en-US" sz="1300" dirty="0" err="1" smtClean="0"/>
              <a:t>juicio</a:t>
            </a:r>
            <a:r>
              <a:rPr lang="en-US" sz="1300" dirty="0" smtClean="0"/>
              <a:t> </a:t>
            </a:r>
            <a:r>
              <a:rPr lang="en-US" sz="1300" dirty="0" err="1" smtClean="0"/>
              <a:t>gerencial</a:t>
            </a:r>
            <a:endParaRPr lang="en-US" sz="1300" dirty="0" smtClean="0"/>
          </a:p>
          <a:p>
            <a:pPr marL="0" indent="0">
              <a:spcAft>
                <a:spcPts val="0"/>
              </a:spcAft>
              <a:buNone/>
            </a:pPr>
            <a:r>
              <a:rPr lang="en-US" sz="1300" dirty="0" smtClean="0"/>
              <a:t>- Solo </a:t>
            </a:r>
            <a:r>
              <a:rPr lang="en-US" sz="1300" dirty="0" err="1" smtClean="0"/>
              <a:t>consideraciones</a:t>
            </a:r>
            <a:r>
              <a:rPr lang="en-US" sz="1300" dirty="0" smtClean="0"/>
              <a:t> </a:t>
            </a:r>
            <a:r>
              <a:rPr lang="en-US" sz="1300" dirty="0" err="1" smtClean="0"/>
              <a:t>cualitativas</a:t>
            </a:r>
            <a:endParaRPr lang="en-US" sz="1300" dirty="0" smtClean="0"/>
          </a:p>
          <a:p>
            <a:pPr marL="0" indent="0">
              <a:spcAft>
                <a:spcPts val="0"/>
              </a:spcAft>
              <a:buNone/>
            </a:pPr>
            <a:r>
              <a:rPr lang="en-US" sz="1300" dirty="0" smtClean="0"/>
              <a:t>- Las </a:t>
            </a:r>
            <a:r>
              <a:rPr lang="en-US" sz="1300" dirty="0" err="1" smtClean="0"/>
              <a:t>consideraciones</a:t>
            </a:r>
            <a:r>
              <a:rPr lang="en-US" sz="1300" dirty="0" smtClean="0"/>
              <a:t> </a:t>
            </a:r>
            <a:r>
              <a:rPr lang="en-US" sz="1300" dirty="0" err="1" smtClean="0"/>
              <a:t>prospectivas</a:t>
            </a:r>
            <a:r>
              <a:rPr lang="en-US" sz="1300" dirty="0" smtClean="0"/>
              <a:t> </a:t>
            </a:r>
            <a:r>
              <a:rPr lang="en-US" sz="1300" dirty="0" err="1" smtClean="0"/>
              <a:t>pueden</a:t>
            </a:r>
            <a:r>
              <a:rPr lang="en-US" sz="1300" dirty="0" smtClean="0"/>
              <a:t> </a:t>
            </a:r>
            <a:r>
              <a:rPr lang="en-US" sz="1300" dirty="0" err="1" smtClean="0"/>
              <a:t>reflejar</a:t>
            </a:r>
            <a:r>
              <a:rPr lang="en-US" sz="1300" dirty="0" smtClean="0"/>
              <a:t> </a:t>
            </a:r>
            <a:r>
              <a:rPr lang="en-US" sz="1300" dirty="0" err="1" smtClean="0"/>
              <a:t>las</a:t>
            </a:r>
            <a:r>
              <a:rPr lang="en-US" sz="1300" dirty="0" smtClean="0"/>
              <a:t> </a:t>
            </a:r>
            <a:r>
              <a:rPr lang="en-US" sz="1300" dirty="0" err="1" smtClean="0"/>
              <a:t>creencias</a:t>
            </a:r>
            <a:r>
              <a:rPr lang="en-US" sz="1300" dirty="0" smtClean="0"/>
              <a:t> de la </a:t>
            </a:r>
            <a:r>
              <a:rPr lang="en-US" sz="1300" dirty="0" err="1" smtClean="0"/>
              <a:t>gerencia</a:t>
            </a:r>
            <a:r>
              <a:rPr lang="en-US" sz="1300" dirty="0" smtClean="0"/>
              <a:t> </a:t>
            </a:r>
            <a:endParaRPr lang="en-US" sz="1300" dirty="0"/>
          </a:p>
        </p:txBody>
      </p:sp>
      <p:sp>
        <p:nvSpPr>
          <p:cNvPr id="3" name="Left-Right Arrow 2"/>
          <p:cNvSpPr/>
          <p:nvPr/>
        </p:nvSpPr>
        <p:spPr>
          <a:xfrm>
            <a:off x="4212333" y="1895672"/>
            <a:ext cx="447392" cy="678293"/>
          </a:xfrm>
          <a:prstGeom prst="leftRightArrow">
            <a:avLst>
              <a:gd name="adj1" fmla="val 53030"/>
              <a:gd name="adj2" fmla="val 2776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latin typeface="SwissReSans" pitchFamily="34" charset="0"/>
            </a:endParaRPr>
          </a:p>
        </p:txBody>
      </p:sp>
      <p:sp>
        <p:nvSpPr>
          <p:cNvPr id="17" name="Left-Right Arrow 16"/>
          <p:cNvSpPr/>
          <p:nvPr/>
        </p:nvSpPr>
        <p:spPr>
          <a:xfrm>
            <a:off x="4212333" y="2741941"/>
            <a:ext cx="447392" cy="678293"/>
          </a:xfrm>
          <a:prstGeom prst="leftRightArrow">
            <a:avLst>
              <a:gd name="adj1" fmla="val 53030"/>
              <a:gd name="adj2" fmla="val 2776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latin typeface="SwissReSans" pitchFamily="34" charset="0"/>
            </a:endParaRPr>
          </a:p>
        </p:txBody>
      </p:sp>
      <p:sp>
        <p:nvSpPr>
          <p:cNvPr id="18" name="Left-Right Arrow 17"/>
          <p:cNvSpPr/>
          <p:nvPr/>
        </p:nvSpPr>
        <p:spPr>
          <a:xfrm>
            <a:off x="4212333" y="3966745"/>
            <a:ext cx="447392" cy="678293"/>
          </a:xfrm>
          <a:prstGeom prst="leftRightArrow">
            <a:avLst>
              <a:gd name="adj1" fmla="val 53030"/>
              <a:gd name="adj2" fmla="val 2776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latin typeface="SwissReSans" pitchFamily="34" charset="0"/>
            </a:endParaRPr>
          </a:p>
        </p:txBody>
      </p:sp>
      <p:sp>
        <p:nvSpPr>
          <p:cNvPr id="20" name="Rectangle 19"/>
          <p:cNvSpPr/>
          <p:nvPr/>
        </p:nvSpPr>
        <p:spPr>
          <a:xfrm>
            <a:off x="755649" y="5085184"/>
            <a:ext cx="7739873" cy="1008112"/>
          </a:xfrm>
          <a:prstGeom prst="rect">
            <a:avLst/>
          </a:prstGeom>
          <a:solidFill>
            <a:srgbClr val="0F4DBC"/>
          </a:solidFill>
          <a:ln w="9525">
            <a:noFill/>
            <a:miter lim="800000"/>
            <a:headEnd/>
            <a:tailEnd/>
          </a:ln>
          <a:effectLst/>
        </p:spPr>
        <p:txBody>
          <a:bodyPr lIns="0" tIns="0" rIns="0" bIns="0" anchor="ctr" anchorCtr="0"/>
          <a:lstStyle/>
          <a:p>
            <a:pPr marL="447675" indent="-358775" defTabSz="1103313">
              <a:spcBef>
                <a:spcPct val="100000"/>
              </a:spcBef>
              <a:buFont typeface="Wingdings" pitchFamily="2" charset="2"/>
              <a:buChar char="è"/>
            </a:pPr>
            <a:r>
              <a:rPr lang="en-US" sz="1500" dirty="0" smtClean="0">
                <a:solidFill>
                  <a:schemeClr val="bg1"/>
                </a:solidFill>
              </a:rPr>
              <a:t>El ORSA </a:t>
            </a:r>
            <a:r>
              <a:rPr lang="en-US" sz="1500" dirty="0" err="1" smtClean="0">
                <a:solidFill>
                  <a:schemeClr val="bg1"/>
                </a:solidFill>
              </a:rPr>
              <a:t>ayuda</a:t>
            </a:r>
            <a:r>
              <a:rPr lang="en-US" sz="1500" dirty="0" smtClean="0">
                <a:solidFill>
                  <a:schemeClr val="bg1"/>
                </a:solidFill>
              </a:rPr>
              <a:t> al </a:t>
            </a:r>
            <a:r>
              <a:rPr lang="en-US" sz="1500" dirty="0" err="1" smtClean="0">
                <a:solidFill>
                  <a:schemeClr val="bg1"/>
                </a:solidFill>
              </a:rPr>
              <a:t>consejo</a:t>
            </a:r>
            <a:r>
              <a:rPr lang="en-US" sz="1500" dirty="0" smtClean="0">
                <a:solidFill>
                  <a:schemeClr val="bg1"/>
                </a:solidFill>
              </a:rPr>
              <a:t> de </a:t>
            </a:r>
            <a:r>
              <a:rPr lang="en-US" sz="1500" dirty="0" err="1" smtClean="0">
                <a:solidFill>
                  <a:schemeClr val="bg1"/>
                </a:solidFill>
              </a:rPr>
              <a:t>administración</a:t>
            </a:r>
            <a:r>
              <a:rPr lang="en-US" sz="1500" dirty="0" smtClean="0">
                <a:solidFill>
                  <a:schemeClr val="bg1"/>
                </a:solidFill>
              </a:rPr>
              <a:t> y la </a:t>
            </a:r>
            <a:r>
              <a:rPr lang="en-US" sz="1500" dirty="0" err="1" smtClean="0">
                <a:solidFill>
                  <a:schemeClr val="bg1"/>
                </a:solidFill>
              </a:rPr>
              <a:t>gerencia</a:t>
            </a:r>
            <a:r>
              <a:rPr lang="en-US" sz="1500" dirty="0" smtClean="0">
                <a:solidFill>
                  <a:schemeClr val="bg1"/>
                </a:solidFill>
              </a:rPr>
              <a:t> a </a:t>
            </a:r>
            <a:r>
              <a:rPr lang="en-US" sz="1500" dirty="0" err="1" smtClean="0">
                <a:solidFill>
                  <a:schemeClr val="bg1"/>
                </a:solidFill>
              </a:rPr>
              <a:t>entender</a:t>
            </a:r>
            <a:r>
              <a:rPr lang="en-US" sz="1500" dirty="0" smtClean="0">
                <a:solidFill>
                  <a:schemeClr val="bg1"/>
                </a:solidFill>
              </a:rPr>
              <a:t> el </a:t>
            </a:r>
            <a:r>
              <a:rPr lang="en-US" sz="1500" dirty="0" err="1" smtClean="0">
                <a:solidFill>
                  <a:schemeClr val="bg1"/>
                </a:solidFill>
              </a:rPr>
              <a:t>impacto</a:t>
            </a:r>
            <a:r>
              <a:rPr lang="en-US" sz="1500" dirty="0" smtClean="0">
                <a:solidFill>
                  <a:schemeClr val="bg1"/>
                </a:solidFill>
              </a:rPr>
              <a:t> y </a:t>
            </a:r>
            <a:r>
              <a:rPr lang="en-US" sz="1500" dirty="0" err="1" smtClean="0">
                <a:solidFill>
                  <a:schemeClr val="bg1"/>
                </a:solidFill>
              </a:rPr>
              <a:t>posibles</a:t>
            </a:r>
            <a:r>
              <a:rPr lang="en-US" sz="1500" dirty="0" smtClean="0">
                <a:solidFill>
                  <a:schemeClr val="bg1"/>
                </a:solidFill>
              </a:rPr>
              <a:t> </a:t>
            </a:r>
            <a:r>
              <a:rPr lang="en-US" sz="1500" dirty="0" err="1" smtClean="0">
                <a:solidFill>
                  <a:schemeClr val="bg1"/>
                </a:solidFill>
              </a:rPr>
              <a:t>acciones</a:t>
            </a:r>
            <a:r>
              <a:rPr lang="en-US" sz="1500" dirty="0" smtClean="0">
                <a:solidFill>
                  <a:schemeClr val="bg1"/>
                </a:solidFill>
              </a:rPr>
              <a:t> ante </a:t>
            </a:r>
            <a:r>
              <a:rPr lang="en-US" sz="1500" dirty="0" err="1" smtClean="0">
                <a:solidFill>
                  <a:schemeClr val="bg1"/>
                </a:solidFill>
              </a:rPr>
              <a:t>eventos</a:t>
            </a:r>
            <a:r>
              <a:rPr lang="en-US" sz="1500" dirty="0" smtClean="0">
                <a:solidFill>
                  <a:schemeClr val="bg1"/>
                </a:solidFill>
              </a:rPr>
              <a:t> </a:t>
            </a:r>
            <a:r>
              <a:rPr lang="en-US" sz="1500" dirty="0" err="1" smtClean="0">
                <a:solidFill>
                  <a:schemeClr val="bg1"/>
                </a:solidFill>
              </a:rPr>
              <a:t>adversos</a:t>
            </a:r>
            <a:r>
              <a:rPr lang="en-US" sz="1500" dirty="0" smtClean="0">
                <a:solidFill>
                  <a:schemeClr val="bg1"/>
                </a:solidFill>
              </a:rPr>
              <a:t> en un </a:t>
            </a:r>
            <a:r>
              <a:rPr lang="en-US" sz="1500" dirty="0" err="1" smtClean="0">
                <a:solidFill>
                  <a:schemeClr val="bg1"/>
                </a:solidFill>
              </a:rPr>
              <a:t>periodo</a:t>
            </a:r>
            <a:r>
              <a:rPr lang="en-US" sz="1500" dirty="0" smtClean="0">
                <a:solidFill>
                  <a:schemeClr val="bg1"/>
                </a:solidFill>
              </a:rPr>
              <a:t> </a:t>
            </a:r>
            <a:r>
              <a:rPr lang="en-US" sz="1500" dirty="0" err="1" smtClean="0">
                <a:solidFill>
                  <a:schemeClr val="bg1"/>
                </a:solidFill>
              </a:rPr>
              <a:t>prospectivo</a:t>
            </a:r>
            <a:r>
              <a:rPr lang="en-US" sz="1500" dirty="0" smtClean="0">
                <a:solidFill>
                  <a:schemeClr val="bg1"/>
                </a:solidFill>
              </a:rPr>
              <a:t> de 3 </a:t>
            </a:r>
            <a:r>
              <a:rPr lang="en-US" sz="1500" dirty="0" err="1" smtClean="0">
                <a:solidFill>
                  <a:schemeClr val="bg1"/>
                </a:solidFill>
              </a:rPr>
              <a:t>años</a:t>
            </a:r>
            <a:r>
              <a:rPr lang="en-US" sz="1500" dirty="0" smtClean="0">
                <a:solidFill>
                  <a:schemeClr val="bg1"/>
                </a:solidFill>
              </a:rPr>
              <a:t> </a:t>
            </a:r>
          </a:p>
          <a:p>
            <a:pPr marL="447675" indent="-358775" defTabSz="1103313">
              <a:spcBef>
                <a:spcPct val="100000"/>
              </a:spcBef>
              <a:buFont typeface="Wingdings" pitchFamily="2" charset="2"/>
              <a:buChar char="è"/>
            </a:pPr>
            <a:r>
              <a:rPr lang="en-US" sz="1500" dirty="0" smtClean="0">
                <a:solidFill>
                  <a:schemeClr val="bg1"/>
                </a:solidFill>
              </a:rPr>
              <a:t>La </a:t>
            </a:r>
            <a:r>
              <a:rPr lang="en-US" sz="1500" dirty="0" err="1" smtClean="0">
                <a:solidFill>
                  <a:schemeClr val="bg1"/>
                </a:solidFill>
              </a:rPr>
              <a:t>dificultad</a:t>
            </a:r>
            <a:r>
              <a:rPr lang="en-US" sz="1500" dirty="0" smtClean="0">
                <a:solidFill>
                  <a:schemeClr val="bg1"/>
                </a:solidFill>
              </a:rPr>
              <a:t> </a:t>
            </a:r>
            <a:r>
              <a:rPr lang="en-US" sz="1500" dirty="0" err="1" smtClean="0">
                <a:solidFill>
                  <a:schemeClr val="bg1"/>
                </a:solidFill>
              </a:rPr>
              <a:t>está</a:t>
            </a:r>
            <a:r>
              <a:rPr lang="en-US" sz="1500" dirty="0" smtClean="0">
                <a:solidFill>
                  <a:schemeClr val="bg1"/>
                </a:solidFill>
              </a:rPr>
              <a:t> en la </a:t>
            </a:r>
            <a:r>
              <a:rPr lang="en-US" sz="1500" dirty="0" err="1" smtClean="0">
                <a:solidFill>
                  <a:schemeClr val="bg1"/>
                </a:solidFill>
              </a:rPr>
              <a:t>subjetividad</a:t>
            </a:r>
            <a:r>
              <a:rPr lang="en-US" sz="1500" dirty="0" smtClean="0">
                <a:solidFill>
                  <a:schemeClr val="bg1"/>
                </a:solidFill>
              </a:rPr>
              <a:t> de </a:t>
            </a:r>
            <a:r>
              <a:rPr lang="en-US" sz="1500" dirty="0" err="1" smtClean="0">
                <a:solidFill>
                  <a:schemeClr val="bg1"/>
                </a:solidFill>
              </a:rPr>
              <a:t>las</a:t>
            </a:r>
            <a:r>
              <a:rPr lang="en-US" sz="1500" dirty="0" smtClean="0">
                <a:solidFill>
                  <a:schemeClr val="bg1"/>
                </a:solidFill>
              </a:rPr>
              <a:t> </a:t>
            </a:r>
            <a:r>
              <a:rPr lang="en-US" sz="1500" dirty="0" err="1" smtClean="0">
                <a:solidFill>
                  <a:schemeClr val="bg1"/>
                </a:solidFill>
              </a:rPr>
              <a:t>definiciones</a:t>
            </a:r>
            <a:endParaRPr lang="en-US" sz="1500" dirty="0">
              <a:solidFill>
                <a:schemeClr val="bg1"/>
              </a:solidFill>
            </a:endParaRPr>
          </a:p>
        </p:txBody>
      </p:sp>
      <p:sp>
        <p:nvSpPr>
          <p:cNvPr id="22" name="Title 3"/>
          <p:cNvSpPr txBox="1">
            <a:spLocks/>
          </p:cNvSpPr>
          <p:nvPr/>
        </p:nvSpPr>
        <p:spPr bwMode="black">
          <a:xfrm>
            <a:off x="755575" y="475581"/>
            <a:ext cx="7827711" cy="865187"/>
          </a:xfrm>
          <a:prstGeom prst="rect">
            <a:avLst/>
          </a:prstGeom>
        </p:spPr>
        <p:txBody>
          <a:bodyPr vert="horz" lIns="0" tIns="0" rIns="0" bIns="0" rtlCol="0" anchor="b" anchorCtr="0">
            <a:noAutofit/>
          </a:bodyPr>
          <a:lstStyle>
            <a:defPPr>
              <a:defRPr lang="de-DE"/>
            </a:defPPr>
            <a:lvl1pPr>
              <a:defRPr sz="2400">
                <a:solidFill>
                  <a:srgbClr val="0F4DBC"/>
                </a:solidFill>
                <a:latin typeface="SwissReSans" pitchFamily="34" charset="0"/>
              </a:defRPr>
            </a:lvl1pPr>
          </a:lstStyle>
          <a:p>
            <a:r>
              <a:rPr lang="en-US" dirty="0" err="1" smtClean="0"/>
              <a:t>Definición</a:t>
            </a:r>
            <a:r>
              <a:rPr lang="en-US" dirty="0" smtClean="0"/>
              <a:t> de </a:t>
            </a:r>
            <a:r>
              <a:rPr lang="en-US" dirty="0" err="1" smtClean="0"/>
              <a:t>objetivo</a:t>
            </a:r>
            <a:r>
              <a:rPr lang="en-US" dirty="0" smtClean="0"/>
              <a:t> de ORSA</a:t>
            </a:r>
            <a:endParaRPr lang="en-US" dirty="0"/>
          </a:p>
          <a:p>
            <a:r>
              <a:rPr lang="en-US" sz="1800" dirty="0" smtClean="0">
                <a:solidFill>
                  <a:schemeClr val="accent2"/>
                </a:solidFill>
              </a:rPr>
              <a:t>ORSA </a:t>
            </a:r>
            <a:r>
              <a:rPr lang="en-US" sz="1800" dirty="0" err="1" smtClean="0">
                <a:solidFill>
                  <a:schemeClr val="accent2"/>
                </a:solidFill>
              </a:rPr>
              <a:t>complementa</a:t>
            </a:r>
            <a:r>
              <a:rPr lang="en-US" sz="1800" dirty="0" smtClean="0">
                <a:solidFill>
                  <a:schemeClr val="accent2"/>
                </a:solidFill>
              </a:rPr>
              <a:t> a los </a:t>
            </a:r>
            <a:r>
              <a:rPr lang="en-US" sz="1800" dirty="0" err="1" smtClean="0">
                <a:solidFill>
                  <a:schemeClr val="accent2"/>
                </a:solidFill>
              </a:rPr>
              <a:t>cálculos</a:t>
            </a:r>
            <a:r>
              <a:rPr lang="en-US" sz="1800" dirty="0" smtClean="0">
                <a:solidFill>
                  <a:schemeClr val="accent2"/>
                </a:solidFill>
              </a:rPr>
              <a:t> de </a:t>
            </a:r>
            <a:r>
              <a:rPr lang="en-US" sz="1800" dirty="0" err="1" smtClean="0">
                <a:solidFill>
                  <a:schemeClr val="accent2"/>
                </a:solidFill>
              </a:rPr>
              <a:t>requerimiento</a:t>
            </a:r>
            <a:r>
              <a:rPr lang="en-US" sz="1800" dirty="0" smtClean="0">
                <a:solidFill>
                  <a:schemeClr val="accent2"/>
                </a:solidFill>
              </a:rPr>
              <a:t> de capital</a:t>
            </a:r>
            <a:endParaRPr lang="en-US" sz="1800" dirty="0">
              <a:solidFill>
                <a:schemeClr val="accent2"/>
              </a:solidFill>
            </a:endParaRPr>
          </a:p>
        </p:txBody>
      </p:sp>
      <p:cxnSp>
        <p:nvCxnSpPr>
          <p:cNvPr id="23" name="Straight Connector 22"/>
          <p:cNvCxnSpPr/>
          <p:nvPr/>
        </p:nvCxnSpPr>
        <p:spPr>
          <a:xfrm>
            <a:off x="4625585" y="1785222"/>
            <a:ext cx="390722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802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8E9F59B9-8094-4618-B073-21DD649DF751}" type="slidenum">
              <a:rPr lang="es-ES_tradnl" smtClean="0"/>
              <a:pPr/>
              <a:t>61</a:t>
            </a:fld>
            <a:endParaRPr lang="es-ES_tradnl" dirty="0"/>
          </a:p>
        </p:txBody>
      </p:sp>
      <p:sp>
        <p:nvSpPr>
          <p:cNvPr id="8" name="Title 3"/>
          <p:cNvSpPr>
            <a:spLocks noGrp="1"/>
          </p:cNvSpPr>
          <p:nvPr>
            <p:ph type="title"/>
          </p:nvPr>
        </p:nvSpPr>
        <p:spPr>
          <a:xfrm>
            <a:off x="755651" y="476251"/>
            <a:ext cx="5832475" cy="865187"/>
          </a:xfrm>
        </p:spPr>
        <p:txBody>
          <a:bodyPr/>
          <a:lstStyle/>
          <a:p>
            <a:r>
              <a:rPr lang="es-ES_tradnl" dirty="0" smtClean="0"/>
              <a:t>Agenda</a:t>
            </a:r>
            <a:endParaRPr lang="es-ES_tradnl" dirty="0"/>
          </a:p>
        </p:txBody>
      </p:sp>
      <p:sp>
        <p:nvSpPr>
          <p:cNvPr id="3" name="TextBox 2"/>
          <p:cNvSpPr txBox="1"/>
          <p:nvPr/>
        </p:nvSpPr>
        <p:spPr>
          <a:xfrm>
            <a:off x="755576" y="18448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Pilares del Marco de Administración de Riesgos</a:t>
            </a:r>
          </a:p>
        </p:txBody>
      </p:sp>
      <p:sp>
        <p:nvSpPr>
          <p:cNvPr id="9" name="TextBox 8"/>
          <p:cNvSpPr txBox="1"/>
          <p:nvPr/>
        </p:nvSpPr>
        <p:spPr>
          <a:xfrm>
            <a:off x="755576" y="2492896"/>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Cuantificación de los Riesgos</a:t>
            </a:r>
          </a:p>
        </p:txBody>
      </p:sp>
      <p:sp>
        <p:nvSpPr>
          <p:cNvPr id="10" name="TextBox 9"/>
          <p:cNvSpPr txBox="1"/>
          <p:nvPr/>
        </p:nvSpPr>
        <p:spPr>
          <a:xfrm>
            <a:off x="755576" y="4109010"/>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Riesgos Difíciles de Cuantificar y el ORSA</a:t>
            </a:r>
          </a:p>
        </p:txBody>
      </p:sp>
      <p:sp>
        <p:nvSpPr>
          <p:cNvPr id="12" name="TextBox 11"/>
          <p:cNvSpPr txBox="1"/>
          <p:nvPr/>
        </p:nvSpPr>
        <p:spPr>
          <a:xfrm>
            <a:off x="755576" y="4757082"/>
            <a:ext cx="6840760" cy="400110"/>
          </a:xfrm>
          <a:prstGeom prst="rect">
            <a:avLst/>
          </a:prstGeom>
          <a:solidFill>
            <a:schemeClr val="tx2">
              <a:lumMod val="50000"/>
            </a:schemeClr>
          </a:solidFill>
        </p:spPr>
        <p:txBody>
          <a:bodyPr wrap="square" rtlCol="0">
            <a:spAutoFit/>
          </a:bodyPr>
          <a:lstStyle/>
          <a:p>
            <a:pPr marL="342900" indent="-342900">
              <a:buFont typeface="Arial" panose="020B0604020202020204" pitchFamily="34" charset="0"/>
              <a:buChar char="•"/>
            </a:pPr>
            <a:r>
              <a:rPr lang="es-ES_tradnl" sz="2000" b="1" dirty="0" smtClean="0">
                <a:solidFill>
                  <a:schemeClr val="bg1"/>
                </a:solidFill>
                <a:latin typeface="SwissReSans" pitchFamily="34" charset="0"/>
              </a:rPr>
              <a:t>Conclusiones</a:t>
            </a:r>
          </a:p>
        </p:txBody>
      </p:sp>
      <p:sp>
        <p:nvSpPr>
          <p:cNvPr id="11" name="TextBox 10"/>
          <p:cNvSpPr txBox="1"/>
          <p:nvPr/>
        </p:nvSpPr>
        <p:spPr>
          <a:xfrm>
            <a:off x="1187624" y="292494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Modelo Interno</a:t>
            </a:r>
          </a:p>
        </p:txBody>
      </p:sp>
      <p:sp>
        <p:nvSpPr>
          <p:cNvPr id="13" name="TextBox 12"/>
          <p:cNvSpPr txBox="1"/>
          <p:nvPr/>
        </p:nvSpPr>
        <p:spPr>
          <a:xfrm>
            <a:off x="1187624" y="328498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Análisis de Escenarios y Riesgos Emergentes</a:t>
            </a:r>
          </a:p>
        </p:txBody>
      </p:sp>
      <p:sp>
        <p:nvSpPr>
          <p:cNvPr id="14" name="TextBox 13"/>
          <p:cNvSpPr txBox="1"/>
          <p:nvPr/>
        </p:nvSpPr>
        <p:spPr>
          <a:xfrm>
            <a:off x="1187624" y="36450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Indicadores y Límites Cuantitativos</a:t>
            </a:r>
          </a:p>
        </p:txBody>
      </p:sp>
    </p:spTree>
    <p:extLst>
      <p:ext uri="{BB962C8B-B14F-4D97-AF65-F5344CB8AC3E}">
        <p14:creationId xmlns:p14="http://schemas.microsoft.com/office/powerpoint/2010/main" val="40240029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Un proceso de ERM completo requiere de elementos bien alineados, desde el nivel estratégico hasta la implementación</a:t>
            </a:r>
          </a:p>
          <a:p>
            <a:r>
              <a:rPr lang="es-ES_tradnl" dirty="0" smtClean="0"/>
              <a:t>La cuantificación de riesgos y el acceso a información de riesgos vía reportes ayuda a superar la subjetividad y a fomentar una sana cultura de riesgo</a:t>
            </a:r>
          </a:p>
          <a:p>
            <a:r>
              <a:rPr lang="es-ES_tradnl" dirty="0" smtClean="0"/>
              <a:t>El análisis de escenarios es una herramienta poderosa que puede aportar información más allá de los modelos internos</a:t>
            </a:r>
          </a:p>
          <a:p>
            <a:r>
              <a:rPr lang="es-ES_tradnl" dirty="0" smtClean="0"/>
              <a:t>El monitoreo constante de límites y toma de riesgo es esencial para garantizar la efectividad de la estrategia de riesgos</a:t>
            </a:r>
          </a:p>
          <a:p>
            <a:r>
              <a:rPr lang="es-ES_tradnl" dirty="0" smtClean="0"/>
              <a:t>La cuantificación de riesgos debe complementarse con análisis cualitativos (</a:t>
            </a:r>
            <a:r>
              <a:rPr lang="es-ES_tradnl" dirty="0" err="1" smtClean="0"/>
              <a:t>e.g</a:t>
            </a:r>
            <a:r>
              <a:rPr lang="es-ES_tradnl" dirty="0" smtClean="0"/>
              <a:t>. ORSA) y con acciones de mitigación</a:t>
            </a:r>
          </a:p>
          <a:p>
            <a:endParaRPr lang="es-ES_tradnl" dirty="0" smtClean="0"/>
          </a:p>
          <a:p>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62</a:t>
            </a:fld>
            <a:endParaRPr lang="es-ES_tradnl" dirty="0"/>
          </a:p>
        </p:txBody>
      </p:sp>
      <p:sp>
        <p:nvSpPr>
          <p:cNvPr id="4" name="Title 3"/>
          <p:cNvSpPr>
            <a:spLocks noGrp="1"/>
          </p:cNvSpPr>
          <p:nvPr>
            <p:ph type="title"/>
          </p:nvPr>
        </p:nvSpPr>
        <p:spPr/>
        <p:txBody>
          <a:bodyPr/>
          <a:lstStyle/>
          <a:p>
            <a:r>
              <a:rPr lang="es-ES_tradnl" dirty="0" smtClean="0"/>
              <a:t>Conclusiones</a:t>
            </a:r>
            <a:endParaRPr lang="es-ES_tradnl" dirty="0"/>
          </a:p>
        </p:txBody>
      </p:sp>
      <p:sp>
        <p:nvSpPr>
          <p:cNvPr id="5" name="TextBox 4"/>
          <p:cNvSpPr txBox="1"/>
          <p:nvPr/>
        </p:nvSpPr>
        <p:spPr>
          <a:xfrm>
            <a:off x="467544" y="5445224"/>
            <a:ext cx="8568952" cy="646331"/>
          </a:xfrm>
          <a:prstGeom prst="rect">
            <a:avLst/>
          </a:prstGeom>
          <a:solidFill>
            <a:schemeClr val="tx2">
              <a:lumMod val="50000"/>
            </a:schemeClr>
          </a:solidFill>
        </p:spPr>
        <p:txBody>
          <a:bodyPr wrap="square" rtlCol="0">
            <a:spAutoFit/>
          </a:bodyPr>
          <a:lstStyle/>
          <a:p>
            <a:r>
              <a:rPr lang="es-ES_tradnl" dirty="0" smtClean="0">
                <a:solidFill>
                  <a:schemeClr val="bg1"/>
                </a:solidFill>
                <a:latin typeface="SwissReSans" pitchFamily="34" charset="0"/>
              </a:rPr>
              <a:t>La Administración de Riesgos en la industria de seguros no es una opción, es una necesidad intrínseca a nuestro negocio</a:t>
            </a:r>
          </a:p>
        </p:txBody>
      </p:sp>
    </p:spTree>
    <p:extLst>
      <p:ext uri="{BB962C8B-B14F-4D97-AF65-F5344CB8AC3E}">
        <p14:creationId xmlns:p14="http://schemas.microsoft.com/office/powerpoint/2010/main" val="16477091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p:cNvPicPr>
          <p:nvPr>
            <p:ph type="pic" sz="quarter" idx="12"/>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gray"/>
      </p:pic>
      <p:sp>
        <p:nvSpPr>
          <p:cNvPr id="5" name="Title 4"/>
          <p:cNvSpPr>
            <a:spLocks noGrp="1"/>
          </p:cNvSpPr>
          <p:nvPr>
            <p:ph type="ctrTitle"/>
          </p:nvPr>
        </p:nvSpPr>
        <p:spPr/>
        <p:txBody>
          <a:bodyPr/>
          <a:lstStyle/>
          <a:p>
            <a:r>
              <a:rPr lang="es-ES_tradnl" dirty="0" smtClean="0"/>
              <a:t>Gracias!</a:t>
            </a:r>
            <a:endParaRPr lang="es-ES_tradnl" dirty="0"/>
          </a:p>
        </p:txBody>
      </p:sp>
      <p:pic>
        <p:nvPicPr>
          <p:cNvPr id="8" name="Picture 7"/>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6804025" y="260350"/>
            <a:ext cx="1157288" cy="671513"/>
          </a:xfrm>
          <a:prstGeom prst="rect">
            <a:avLst/>
          </a:prstGeom>
        </p:spPr>
      </p:pic>
      <p:pic>
        <p:nvPicPr>
          <p:cNvPr id="9" name="Picture 8"/>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6664325" y="5888038"/>
            <a:ext cx="779463" cy="779463"/>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_tradnl" dirty="0" smtClean="0"/>
              <a:t>Legal </a:t>
            </a:r>
            <a:r>
              <a:rPr lang="es-ES_tradnl" dirty="0" err="1" smtClean="0"/>
              <a:t>notice</a:t>
            </a:r>
            <a:endParaRPr lang="es-ES_tradnl" dirty="0"/>
          </a:p>
        </p:txBody>
      </p:sp>
      <p:sp>
        <p:nvSpPr>
          <p:cNvPr id="6" name="TextBox 5"/>
          <p:cNvSpPr txBox="1"/>
          <p:nvPr/>
        </p:nvSpPr>
        <p:spPr>
          <a:xfrm>
            <a:off x="755650" y="1628774"/>
            <a:ext cx="7848600" cy="4104481"/>
          </a:xfrm>
          <a:prstGeom prst="rect">
            <a:avLst/>
          </a:prstGeom>
          <a:noFill/>
        </p:spPr>
        <p:txBody>
          <a:bodyPr wrap="square" lIns="0" tIns="0" rIns="0" bIns="0" rtlCol="0">
            <a:noAutofit/>
          </a:bodyPr>
          <a:lstStyle/>
          <a:p>
            <a:pPr>
              <a:spcBef>
                <a:spcPts val="1800"/>
              </a:spcBef>
            </a:pPr>
            <a:r>
              <a:rPr lang="es-ES_tradnl" b="1" smtClean="0"/>
              <a:t>©2013 </a:t>
            </a:r>
            <a:r>
              <a:rPr lang="es-ES_tradnl" b="1" dirty="0" err="1" smtClean="0"/>
              <a:t>Swiss</a:t>
            </a:r>
            <a:r>
              <a:rPr lang="es-ES_tradnl" b="1" dirty="0" smtClean="0"/>
              <a:t> Re. </a:t>
            </a:r>
            <a:r>
              <a:rPr lang="es-ES_tradnl" b="1" dirty="0" err="1" smtClean="0"/>
              <a:t>All</a:t>
            </a:r>
            <a:r>
              <a:rPr lang="es-ES_tradnl" b="1" dirty="0" smtClean="0"/>
              <a:t> </a:t>
            </a:r>
            <a:r>
              <a:rPr lang="es-ES_tradnl" b="1" dirty="0" err="1" smtClean="0"/>
              <a:t>rights</a:t>
            </a:r>
            <a:r>
              <a:rPr lang="es-ES_tradnl" b="1" dirty="0" smtClean="0"/>
              <a:t> </a:t>
            </a:r>
            <a:r>
              <a:rPr lang="es-ES_tradnl" b="1" dirty="0" err="1" smtClean="0"/>
              <a:t>reserved</a:t>
            </a:r>
            <a:r>
              <a:rPr lang="es-ES_tradnl" b="1" dirty="0" smtClean="0"/>
              <a:t>.</a:t>
            </a:r>
            <a:r>
              <a:rPr lang="es-ES_tradnl" dirty="0" smtClean="0"/>
              <a:t> </a:t>
            </a:r>
            <a:r>
              <a:rPr lang="es-ES_tradnl" dirty="0" err="1" smtClean="0"/>
              <a:t>You</a:t>
            </a:r>
            <a:r>
              <a:rPr lang="es-ES_tradnl" dirty="0" smtClean="0"/>
              <a:t> are </a:t>
            </a:r>
            <a:r>
              <a:rPr lang="es-ES_tradnl" dirty="0" err="1" smtClean="0"/>
              <a:t>not</a:t>
            </a:r>
            <a:r>
              <a:rPr lang="es-ES_tradnl" dirty="0" smtClean="0"/>
              <a:t> </a:t>
            </a:r>
            <a:r>
              <a:rPr lang="es-ES_tradnl" dirty="0" err="1" smtClean="0"/>
              <a:t>permitted</a:t>
            </a:r>
            <a:r>
              <a:rPr lang="es-ES_tradnl" dirty="0" smtClean="0"/>
              <a:t> </a:t>
            </a:r>
            <a:r>
              <a:rPr lang="es-ES_tradnl" dirty="0" err="1" smtClean="0"/>
              <a:t>to</a:t>
            </a:r>
            <a:r>
              <a:rPr lang="es-ES_tradnl" dirty="0" smtClean="0"/>
              <a:t> </a:t>
            </a:r>
            <a:r>
              <a:rPr lang="es-ES_tradnl" dirty="0" err="1" smtClean="0"/>
              <a:t>create</a:t>
            </a:r>
            <a:r>
              <a:rPr lang="es-ES_tradnl" dirty="0" smtClean="0"/>
              <a:t> </a:t>
            </a:r>
            <a:r>
              <a:rPr lang="es-ES_tradnl" dirty="0" err="1" smtClean="0"/>
              <a:t>any</a:t>
            </a:r>
            <a:r>
              <a:rPr lang="es-ES_tradnl" dirty="0" smtClean="0"/>
              <a:t> </a:t>
            </a:r>
            <a:r>
              <a:rPr lang="es-ES_tradnl" dirty="0" err="1" smtClean="0"/>
              <a:t>modifications</a:t>
            </a:r>
            <a:r>
              <a:rPr lang="es-ES_tradnl" dirty="0" smtClean="0"/>
              <a:t> </a:t>
            </a:r>
            <a:r>
              <a:rPr lang="es-ES_tradnl" dirty="0" err="1" smtClean="0"/>
              <a:t>or</a:t>
            </a:r>
            <a:r>
              <a:rPr lang="es-ES_tradnl" dirty="0" smtClean="0"/>
              <a:t> </a:t>
            </a:r>
            <a:r>
              <a:rPr lang="es-ES_tradnl" dirty="0" err="1" smtClean="0"/>
              <a:t>derivatives</a:t>
            </a:r>
            <a:r>
              <a:rPr lang="es-ES_tradnl" dirty="0" smtClean="0"/>
              <a:t> of </a:t>
            </a:r>
            <a:r>
              <a:rPr lang="es-ES_tradnl" dirty="0" err="1" smtClean="0"/>
              <a:t>this</a:t>
            </a:r>
            <a:r>
              <a:rPr lang="es-ES_tradnl" dirty="0" smtClean="0"/>
              <a:t> </a:t>
            </a:r>
            <a:r>
              <a:rPr lang="es-ES_tradnl" dirty="0" err="1" smtClean="0"/>
              <a:t>presentation</a:t>
            </a:r>
            <a:r>
              <a:rPr lang="es-ES_tradnl" dirty="0" smtClean="0"/>
              <a:t> </a:t>
            </a:r>
            <a:r>
              <a:rPr lang="es-ES_tradnl" dirty="0" err="1" smtClean="0"/>
              <a:t>or</a:t>
            </a:r>
            <a:r>
              <a:rPr lang="es-ES_tradnl" dirty="0" smtClean="0"/>
              <a:t> </a:t>
            </a:r>
            <a:r>
              <a:rPr lang="es-ES_tradnl" dirty="0" err="1" smtClean="0"/>
              <a:t>to</a:t>
            </a:r>
            <a:r>
              <a:rPr lang="es-ES_tradnl" dirty="0" smtClean="0"/>
              <a:t> use </a:t>
            </a:r>
            <a:r>
              <a:rPr lang="es-ES_tradnl" dirty="0" err="1" smtClean="0"/>
              <a:t>it</a:t>
            </a:r>
            <a:r>
              <a:rPr lang="es-ES_tradnl" dirty="0" smtClean="0"/>
              <a:t> </a:t>
            </a:r>
            <a:r>
              <a:rPr lang="es-ES_tradnl" dirty="0" err="1" smtClean="0"/>
              <a:t>for</a:t>
            </a:r>
            <a:r>
              <a:rPr lang="es-ES_tradnl" dirty="0" smtClean="0"/>
              <a:t> </a:t>
            </a:r>
            <a:r>
              <a:rPr lang="es-ES_tradnl" dirty="0" err="1" smtClean="0"/>
              <a:t>commercial</a:t>
            </a:r>
            <a:r>
              <a:rPr lang="es-ES_tradnl" dirty="0" smtClean="0"/>
              <a:t> </a:t>
            </a:r>
            <a:r>
              <a:rPr lang="es-ES_tradnl" dirty="0" err="1" smtClean="0"/>
              <a:t>or</a:t>
            </a:r>
            <a:r>
              <a:rPr lang="es-ES_tradnl" dirty="0" smtClean="0"/>
              <a:t> </a:t>
            </a:r>
            <a:r>
              <a:rPr lang="es-ES_tradnl" dirty="0" err="1" smtClean="0"/>
              <a:t>other</a:t>
            </a:r>
            <a:r>
              <a:rPr lang="es-ES_tradnl" dirty="0" smtClean="0"/>
              <a:t> </a:t>
            </a:r>
            <a:r>
              <a:rPr lang="es-ES_tradnl" dirty="0" err="1" smtClean="0"/>
              <a:t>public</a:t>
            </a:r>
            <a:r>
              <a:rPr lang="es-ES_tradnl" dirty="0" smtClean="0"/>
              <a:t> </a:t>
            </a:r>
            <a:r>
              <a:rPr lang="es-ES_tradnl" dirty="0" err="1" smtClean="0"/>
              <a:t>purposes</a:t>
            </a:r>
            <a:r>
              <a:rPr lang="es-ES_tradnl" dirty="0" smtClean="0"/>
              <a:t> </a:t>
            </a:r>
            <a:r>
              <a:rPr lang="es-ES_tradnl" dirty="0" err="1" smtClean="0"/>
              <a:t>without</a:t>
            </a:r>
            <a:r>
              <a:rPr lang="es-ES_tradnl" dirty="0" smtClean="0"/>
              <a:t> </a:t>
            </a:r>
            <a:r>
              <a:rPr lang="es-ES_tradnl" dirty="0" err="1" smtClean="0"/>
              <a:t>the</a:t>
            </a:r>
            <a:r>
              <a:rPr lang="es-ES_tradnl" dirty="0" smtClean="0"/>
              <a:t> prior </a:t>
            </a:r>
            <a:r>
              <a:rPr lang="es-ES_tradnl" dirty="0" err="1" smtClean="0"/>
              <a:t>written</a:t>
            </a:r>
            <a:r>
              <a:rPr lang="es-ES_tradnl" dirty="0" smtClean="0"/>
              <a:t> </a:t>
            </a:r>
            <a:r>
              <a:rPr lang="es-ES_tradnl" dirty="0" err="1" smtClean="0"/>
              <a:t>permission</a:t>
            </a:r>
            <a:r>
              <a:rPr lang="es-ES_tradnl" dirty="0" smtClean="0"/>
              <a:t> of </a:t>
            </a:r>
            <a:r>
              <a:rPr lang="es-ES_tradnl" dirty="0" err="1" smtClean="0"/>
              <a:t>Swiss</a:t>
            </a:r>
            <a:r>
              <a:rPr lang="es-ES_tradnl" dirty="0" smtClean="0"/>
              <a:t> Re.</a:t>
            </a:r>
          </a:p>
          <a:p>
            <a:pPr>
              <a:spcBef>
                <a:spcPts val="1800"/>
              </a:spcBef>
            </a:pPr>
            <a:r>
              <a:rPr lang="es-ES_tradnl" dirty="0" err="1" smtClean="0"/>
              <a:t>Although</a:t>
            </a:r>
            <a:r>
              <a:rPr lang="es-ES_tradnl" dirty="0" smtClean="0"/>
              <a:t> </a:t>
            </a:r>
            <a:r>
              <a:rPr lang="es-ES_tradnl" dirty="0" err="1" smtClean="0"/>
              <a:t>all</a:t>
            </a:r>
            <a:r>
              <a:rPr lang="es-ES_tradnl" dirty="0" smtClean="0"/>
              <a:t> </a:t>
            </a:r>
            <a:r>
              <a:rPr lang="es-ES_tradnl" dirty="0" err="1" smtClean="0"/>
              <a:t>the</a:t>
            </a:r>
            <a:r>
              <a:rPr lang="es-ES_tradnl" dirty="0" smtClean="0"/>
              <a:t> </a:t>
            </a:r>
            <a:r>
              <a:rPr lang="es-ES_tradnl" dirty="0" err="1" smtClean="0"/>
              <a:t>information</a:t>
            </a:r>
            <a:r>
              <a:rPr lang="es-ES_tradnl" dirty="0" smtClean="0"/>
              <a:t> </a:t>
            </a:r>
            <a:r>
              <a:rPr lang="es-ES_tradnl" dirty="0" err="1" smtClean="0"/>
              <a:t>used</a:t>
            </a:r>
            <a:r>
              <a:rPr lang="es-ES_tradnl" dirty="0" smtClean="0"/>
              <a:t> </a:t>
            </a:r>
            <a:r>
              <a:rPr lang="es-ES_tradnl" dirty="0" err="1" smtClean="0"/>
              <a:t>was</a:t>
            </a:r>
            <a:r>
              <a:rPr lang="es-ES_tradnl" dirty="0" smtClean="0"/>
              <a:t> </a:t>
            </a:r>
            <a:r>
              <a:rPr lang="es-ES_tradnl" dirty="0" err="1" smtClean="0"/>
              <a:t>taken</a:t>
            </a:r>
            <a:r>
              <a:rPr lang="es-ES_tradnl" dirty="0" smtClean="0"/>
              <a:t> </a:t>
            </a:r>
            <a:r>
              <a:rPr lang="es-ES_tradnl" dirty="0" err="1" smtClean="0"/>
              <a:t>from</a:t>
            </a:r>
            <a:r>
              <a:rPr lang="es-ES_tradnl" dirty="0" smtClean="0"/>
              <a:t> </a:t>
            </a:r>
            <a:r>
              <a:rPr lang="es-ES_tradnl" dirty="0" err="1" smtClean="0"/>
              <a:t>reliable</a:t>
            </a:r>
            <a:r>
              <a:rPr lang="es-ES_tradnl" dirty="0" smtClean="0"/>
              <a:t> </a:t>
            </a:r>
            <a:r>
              <a:rPr lang="es-ES_tradnl" dirty="0" err="1" smtClean="0"/>
              <a:t>sources</a:t>
            </a:r>
            <a:r>
              <a:rPr lang="es-ES_tradnl" dirty="0" smtClean="0"/>
              <a:t>, </a:t>
            </a:r>
            <a:r>
              <a:rPr lang="es-ES_tradnl" dirty="0" err="1" smtClean="0"/>
              <a:t>Swiss</a:t>
            </a:r>
            <a:r>
              <a:rPr lang="es-ES_tradnl" dirty="0" smtClean="0"/>
              <a:t> Re </a:t>
            </a:r>
            <a:r>
              <a:rPr lang="es-ES_tradnl" dirty="0" err="1" smtClean="0"/>
              <a:t>does</a:t>
            </a:r>
            <a:r>
              <a:rPr lang="es-ES_tradnl" dirty="0" smtClean="0"/>
              <a:t> </a:t>
            </a:r>
            <a:r>
              <a:rPr lang="es-ES_tradnl" dirty="0" err="1" smtClean="0"/>
              <a:t>not</a:t>
            </a:r>
            <a:r>
              <a:rPr lang="es-ES_tradnl" dirty="0" smtClean="0"/>
              <a:t> </a:t>
            </a:r>
            <a:r>
              <a:rPr lang="es-ES_tradnl" dirty="0" err="1" smtClean="0"/>
              <a:t>accept</a:t>
            </a:r>
            <a:r>
              <a:rPr lang="es-ES_tradnl" dirty="0" smtClean="0"/>
              <a:t> </a:t>
            </a:r>
            <a:r>
              <a:rPr lang="es-ES_tradnl" dirty="0" err="1" smtClean="0"/>
              <a:t>any</a:t>
            </a:r>
            <a:r>
              <a:rPr lang="es-ES_tradnl" dirty="0" smtClean="0"/>
              <a:t> </a:t>
            </a:r>
            <a:r>
              <a:rPr lang="es-ES_tradnl" dirty="0" err="1" smtClean="0"/>
              <a:t>responsibility</a:t>
            </a:r>
            <a:r>
              <a:rPr lang="es-ES_tradnl" dirty="0" smtClean="0"/>
              <a:t> </a:t>
            </a:r>
            <a:r>
              <a:rPr lang="es-ES_tradnl" dirty="0" err="1" smtClean="0"/>
              <a:t>for</a:t>
            </a:r>
            <a:r>
              <a:rPr lang="es-ES_tradnl" dirty="0" smtClean="0"/>
              <a:t> </a:t>
            </a:r>
            <a:r>
              <a:rPr lang="es-ES_tradnl" dirty="0" err="1" smtClean="0"/>
              <a:t>the</a:t>
            </a:r>
            <a:r>
              <a:rPr lang="es-ES_tradnl" dirty="0" smtClean="0"/>
              <a:t> </a:t>
            </a:r>
            <a:r>
              <a:rPr lang="es-ES_tradnl" dirty="0" err="1" smtClean="0"/>
              <a:t>accuracy</a:t>
            </a:r>
            <a:r>
              <a:rPr lang="es-ES_tradnl" dirty="0" smtClean="0"/>
              <a:t> </a:t>
            </a:r>
            <a:r>
              <a:rPr lang="es-ES_tradnl" dirty="0" err="1" smtClean="0"/>
              <a:t>or</a:t>
            </a:r>
            <a:r>
              <a:rPr lang="es-ES_tradnl" dirty="0" smtClean="0"/>
              <a:t> </a:t>
            </a:r>
            <a:r>
              <a:rPr lang="es-ES_tradnl" dirty="0" err="1" smtClean="0"/>
              <a:t>comprehensiveness</a:t>
            </a:r>
            <a:r>
              <a:rPr lang="es-ES_tradnl" dirty="0" smtClean="0"/>
              <a:t> of </a:t>
            </a:r>
            <a:r>
              <a:rPr lang="es-ES_tradnl" dirty="0" err="1" smtClean="0"/>
              <a:t>the</a:t>
            </a:r>
            <a:r>
              <a:rPr lang="es-ES_tradnl" dirty="0" smtClean="0"/>
              <a:t> </a:t>
            </a:r>
            <a:r>
              <a:rPr lang="es-ES_tradnl" dirty="0" err="1" smtClean="0"/>
              <a:t>details</a:t>
            </a:r>
            <a:r>
              <a:rPr lang="es-ES_tradnl" dirty="0" smtClean="0"/>
              <a:t> </a:t>
            </a:r>
            <a:r>
              <a:rPr lang="es-ES_tradnl" dirty="0" err="1" smtClean="0"/>
              <a:t>given</a:t>
            </a:r>
            <a:r>
              <a:rPr lang="es-ES_tradnl" dirty="0" smtClean="0"/>
              <a:t>. </a:t>
            </a:r>
            <a:r>
              <a:rPr lang="es-ES_tradnl" dirty="0" err="1" smtClean="0"/>
              <a:t>All</a:t>
            </a:r>
            <a:r>
              <a:rPr lang="es-ES_tradnl" dirty="0" smtClean="0"/>
              <a:t> </a:t>
            </a:r>
            <a:r>
              <a:rPr lang="es-ES_tradnl" dirty="0" err="1" smtClean="0"/>
              <a:t>liability</a:t>
            </a:r>
            <a:r>
              <a:rPr lang="es-ES_tradnl" dirty="0" smtClean="0"/>
              <a:t> </a:t>
            </a:r>
            <a:r>
              <a:rPr lang="es-ES_tradnl" dirty="0" err="1" smtClean="0"/>
              <a:t>for</a:t>
            </a:r>
            <a:r>
              <a:rPr lang="es-ES_tradnl" dirty="0" smtClean="0"/>
              <a:t> </a:t>
            </a:r>
            <a:r>
              <a:rPr lang="es-ES_tradnl" dirty="0" err="1" smtClean="0"/>
              <a:t>the</a:t>
            </a:r>
            <a:r>
              <a:rPr lang="es-ES_tradnl" dirty="0" smtClean="0"/>
              <a:t> </a:t>
            </a:r>
            <a:r>
              <a:rPr lang="es-ES_tradnl" dirty="0" err="1" smtClean="0"/>
              <a:t>accuracy</a:t>
            </a:r>
            <a:r>
              <a:rPr lang="es-ES_tradnl" dirty="0" smtClean="0"/>
              <a:t> and </a:t>
            </a:r>
            <a:r>
              <a:rPr lang="es-ES_tradnl" dirty="0" err="1" smtClean="0"/>
              <a:t>completeness</a:t>
            </a:r>
            <a:r>
              <a:rPr lang="es-ES_tradnl" dirty="0" smtClean="0"/>
              <a:t> </a:t>
            </a:r>
            <a:r>
              <a:rPr lang="es-ES_tradnl" dirty="0" err="1" smtClean="0"/>
              <a:t>thereof</a:t>
            </a:r>
            <a:r>
              <a:rPr lang="es-ES_tradnl" dirty="0" smtClean="0"/>
              <a:t> </a:t>
            </a:r>
            <a:r>
              <a:rPr lang="es-ES_tradnl" dirty="0" err="1" smtClean="0"/>
              <a:t>or</a:t>
            </a:r>
            <a:r>
              <a:rPr lang="es-ES_tradnl" dirty="0" smtClean="0"/>
              <a:t> </a:t>
            </a:r>
            <a:r>
              <a:rPr lang="es-ES_tradnl" dirty="0" err="1" smtClean="0"/>
              <a:t>for</a:t>
            </a:r>
            <a:r>
              <a:rPr lang="es-ES_tradnl" dirty="0" smtClean="0"/>
              <a:t> </a:t>
            </a:r>
            <a:r>
              <a:rPr lang="es-ES_tradnl" dirty="0" err="1" smtClean="0"/>
              <a:t>any</a:t>
            </a:r>
            <a:r>
              <a:rPr lang="es-ES_tradnl" dirty="0" smtClean="0"/>
              <a:t> </a:t>
            </a:r>
            <a:r>
              <a:rPr lang="es-ES_tradnl" dirty="0" err="1" smtClean="0"/>
              <a:t>damage</a:t>
            </a:r>
            <a:r>
              <a:rPr lang="es-ES_tradnl" dirty="0" smtClean="0"/>
              <a:t> </a:t>
            </a:r>
            <a:r>
              <a:rPr lang="es-ES_tradnl" dirty="0" err="1" smtClean="0"/>
              <a:t>resulting</a:t>
            </a:r>
            <a:r>
              <a:rPr lang="es-ES_tradnl" dirty="0" smtClean="0"/>
              <a:t> </a:t>
            </a:r>
            <a:r>
              <a:rPr lang="es-ES_tradnl" dirty="0" err="1" smtClean="0"/>
              <a:t>from</a:t>
            </a:r>
            <a:r>
              <a:rPr lang="es-ES_tradnl" dirty="0" smtClean="0"/>
              <a:t> </a:t>
            </a:r>
            <a:r>
              <a:rPr lang="es-ES_tradnl" dirty="0" err="1" smtClean="0"/>
              <a:t>the</a:t>
            </a:r>
            <a:r>
              <a:rPr lang="es-ES_tradnl" dirty="0" smtClean="0"/>
              <a:t> use of </a:t>
            </a:r>
            <a:r>
              <a:rPr lang="es-ES_tradnl" dirty="0" err="1" smtClean="0"/>
              <a:t>the</a:t>
            </a:r>
            <a:r>
              <a:rPr lang="es-ES_tradnl" dirty="0" smtClean="0"/>
              <a:t> </a:t>
            </a:r>
            <a:r>
              <a:rPr lang="es-ES_tradnl" dirty="0" err="1" smtClean="0"/>
              <a:t>information</a:t>
            </a:r>
            <a:r>
              <a:rPr lang="es-ES_tradnl" dirty="0" smtClean="0"/>
              <a:t> </a:t>
            </a:r>
            <a:r>
              <a:rPr lang="es-ES_tradnl" dirty="0" err="1" smtClean="0"/>
              <a:t>contained</a:t>
            </a:r>
            <a:r>
              <a:rPr lang="es-ES_tradnl" dirty="0" smtClean="0"/>
              <a:t> in </a:t>
            </a:r>
            <a:r>
              <a:rPr lang="es-ES_tradnl" dirty="0" err="1" smtClean="0"/>
              <a:t>this</a:t>
            </a:r>
            <a:r>
              <a:rPr lang="es-ES_tradnl" dirty="0" smtClean="0"/>
              <a:t> </a:t>
            </a:r>
            <a:r>
              <a:rPr lang="es-ES_tradnl" dirty="0" err="1" smtClean="0"/>
              <a:t>presentation</a:t>
            </a:r>
            <a:r>
              <a:rPr lang="es-ES_tradnl" dirty="0" smtClean="0"/>
              <a:t> </a:t>
            </a:r>
            <a:r>
              <a:rPr lang="es-ES_tradnl" dirty="0" err="1" smtClean="0"/>
              <a:t>is</a:t>
            </a:r>
            <a:r>
              <a:rPr lang="es-ES_tradnl" dirty="0" smtClean="0"/>
              <a:t> </a:t>
            </a:r>
            <a:r>
              <a:rPr lang="es-ES_tradnl" dirty="0" err="1" smtClean="0"/>
              <a:t>expressly</a:t>
            </a:r>
            <a:r>
              <a:rPr lang="es-ES_tradnl" dirty="0" smtClean="0"/>
              <a:t> </a:t>
            </a:r>
            <a:r>
              <a:rPr lang="es-ES_tradnl" dirty="0" err="1" smtClean="0"/>
              <a:t>excluded</a:t>
            </a:r>
            <a:r>
              <a:rPr lang="es-ES_tradnl" dirty="0" smtClean="0"/>
              <a:t>. </a:t>
            </a:r>
            <a:r>
              <a:rPr lang="es-ES_tradnl" dirty="0" err="1" smtClean="0"/>
              <a:t>Under</a:t>
            </a:r>
            <a:r>
              <a:rPr lang="es-ES_tradnl" dirty="0" smtClean="0"/>
              <a:t> no </a:t>
            </a:r>
            <a:r>
              <a:rPr lang="es-ES_tradnl" dirty="0" err="1" smtClean="0"/>
              <a:t>circumstances</a:t>
            </a:r>
            <a:r>
              <a:rPr lang="es-ES_tradnl" dirty="0" smtClean="0"/>
              <a:t> </a:t>
            </a:r>
            <a:r>
              <a:rPr lang="es-ES_tradnl" dirty="0" err="1" smtClean="0"/>
              <a:t>shall</a:t>
            </a:r>
            <a:r>
              <a:rPr lang="es-ES_tradnl" dirty="0" smtClean="0"/>
              <a:t> </a:t>
            </a:r>
            <a:r>
              <a:rPr lang="es-ES_tradnl" dirty="0" err="1" smtClean="0"/>
              <a:t>Swiss</a:t>
            </a:r>
            <a:r>
              <a:rPr lang="es-ES_tradnl" dirty="0" smtClean="0"/>
              <a:t> Re </a:t>
            </a:r>
            <a:r>
              <a:rPr lang="es-ES_tradnl" dirty="0" err="1" smtClean="0"/>
              <a:t>or</a:t>
            </a:r>
            <a:r>
              <a:rPr lang="es-ES_tradnl" dirty="0" smtClean="0"/>
              <a:t> </a:t>
            </a:r>
            <a:r>
              <a:rPr lang="es-ES_tradnl" dirty="0" err="1" smtClean="0"/>
              <a:t>its</a:t>
            </a:r>
            <a:r>
              <a:rPr lang="es-ES_tradnl" dirty="0" smtClean="0"/>
              <a:t> </a:t>
            </a:r>
            <a:r>
              <a:rPr lang="es-ES_tradnl" dirty="0" err="1" smtClean="0"/>
              <a:t>Group</a:t>
            </a:r>
            <a:r>
              <a:rPr lang="es-ES_tradnl" dirty="0" smtClean="0"/>
              <a:t> </a:t>
            </a:r>
            <a:r>
              <a:rPr lang="es-ES_tradnl" dirty="0" err="1" smtClean="0"/>
              <a:t>companies</a:t>
            </a:r>
            <a:r>
              <a:rPr lang="es-ES_tradnl" dirty="0" smtClean="0"/>
              <a:t> be </a:t>
            </a:r>
            <a:r>
              <a:rPr lang="es-ES_tradnl" dirty="0" err="1" smtClean="0"/>
              <a:t>liable</a:t>
            </a:r>
            <a:r>
              <a:rPr lang="es-ES_tradnl" dirty="0" smtClean="0"/>
              <a:t> </a:t>
            </a:r>
            <a:r>
              <a:rPr lang="es-ES_tradnl" dirty="0" err="1" smtClean="0"/>
              <a:t>for</a:t>
            </a:r>
            <a:r>
              <a:rPr lang="es-ES_tradnl" dirty="0" smtClean="0"/>
              <a:t> </a:t>
            </a:r>
            <a:r>
              <a:rPr lang="es-ES_tradnl" dirty="0" err="1" smtClean="0"/>
              <a:t>any</a:t>
            </a:r>
            <a:r>
              <a:rPr lang="es-ES_tradnl" dirty="0" smtClean="0"/>
              <a:t> </a:t>
            </a:r>
            <a:r>
              <a:rPr lang="es-ES_tradnl" dirty="0" err="1" smtClean="0"/>
              <a:t>financial</a:t>
            </a:r>
            <a:r>
              <a:rPr lang="es-ES_tradnl" dirty="0" smtClean="0"/>
              <a:t> and/</a:t>
            </a:r>
            <a:r>
              <a:rPr lang="es-ES_tradnl" dirty="0" err="1" smtClean="0"/>
              <a:t>or</a:t>
            </a:r>
            <a:r>
              <a:rPr lang="es-ES_tradnl" dirty="0" smtClean="0"/>
              <a:t> </a:t>
            </a:r>
            <a:r>
              <a:rPr lang="es-ES_tradnl" dirty="0" err="1" smtClean="0"/>
              <a:t>consequential</a:t>
            </a:r>
            <a:r>
              <a:rPr lang="es-ES_tradnl" dirty="0" smtClean="0"/>
              <a:t> </a:t>
            </a:r>
            <a:r>
              <a:rPr lang="es-ES_tradnl" dirty="0" err="1" smtClean="0"/>
              <a:t>loss</a:t>
            </a:r>
            <a:r>
              <a:rPr lang="es-ES_tradnl" dirty="0" smtClean="0"/>
              <a:t> </a:t>
            </a:r>
            <a:r>
              <a:rPr lang="es-ES_tradnl" dirty="0" err="1" smtClean="0"/>
              <a:t>relating</a:t>
            </a:r>
            <a:r>
              <a:rPr lang="es-ES_tradnl" dirty="0" smtClean="0"/>
              <a:t> </a:t>
            </a:r>
            <a:r>
              <a:rPr lang="es-ES_tradnl" dirty="0" err="1" smtClean="0"/>
              <a:t>to</a:t>
            </a:r>
            <a:r>
              <a:rPr lang="es-ES_tradnl" dirty="0" smtClean="0"/>
              <a:t> </a:t>
            </a:r>
            <a:r>
              <a:rPr lang="es-ES_tradnl" dirty="0" err="1" smtClean="0"/>
              <a:t>this</a:t>
            </a:r>
            <a:r>
              <a:rPr lang="es-ES_tradnl" dirty="0" smtClean="0"/>
              <a:t> </a:t>
            </a:r>
            <a:r>
              <a:rPr lang="es-ES_tradnl" dirty="0" err="1" smtClean="0"/>
              <a:t>presentation</a:t>
            </a:r>
            <a:r>
              <a:rPr lang="es-ES_tradnl" dirty="0" smtClean="0"/>
              <a:t>.</a:t>
            </a:r>
          </a:p>
        </p:txBody>
      </p:sp>
      <p:sp>
        <p:nvSpPr>
          <p:cNvPr id="2" name="Slide Number Placeholder 1"/>
          <p:cNvSpPr>
            <a:spLocks noGrp="1"/>
          </p:cNvSpPr>
          <p:nvPr>
            <p:ph type="sldNum" sz="quarter" idx="11"/>
          </p:nvPr>
        </p:nvSpPr>
        <p:spPr/>
        <p:txBody>
          <a:bodyPr/>
          <a:lstStyle/>
          <a:p>
            <a:fld id="{8E9F59B9-8094-4618-B073-21DD649DF751}" type="slidenum">
              <a:rPr lang="es-ES_tradnl" smtClean="0"/>
              <a:pPr/>
              <a:t>64</a:t>
            </a:fld>
            <a:endParaRPr lang="es-ES_tradnl"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s-ES_tradnl" smtClean="0"/>
              <a:pPr/>
              <a:t>7</a:t>
            </a:fld>
            <a:endParaRPr lang="es-ES_tradnl" dirty="0"/>
          </a:p>
        </p:txBody>
      </p:sp>
      <p:sp>
        <p:nvSpPr>
          <p:cNvPr id="4" name="Title 3"/>
          <p:cNvSpPr>
            <a:spLocks noGrp="1"/>
          </p:cNvSpPr>
          <p:nvPr>
            <p:ph type="title"/>
          </p:nvPr>
        </p:nvSpPr>
        <p:spPr>
          <a:xfrm>
            <a:off x="755651" y="116632"/>
            <a:ext cx="5832475" cy="865187"/>
          </a:xfrm>
        </p:spPr>
        <p:txBody>
          <a:bodyPr/>
          <a:lstStyle/>
          <a:p>
            <a:r>
              <a:rPr lang="es-ES_tradnl" dirty="0" smtClean="0"/>
              <a:t>El concepto de riesgo y el rol de ERM</a:t>
            </a:r>
            <a:endParaRPr lang="es-ES_tradnl"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9502" y="1196753"/>
            <a:ext cx="8460970" cy="475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tern mit 5 Zacken 1"/>
          <p:cNvSpPr/>
          <p:nvPr/>
        </p:nvSpPr>
        <p:spPr>
          <a:xfrm>
            <a:off x="2195736" y="2780928"/>
            <a:ext cx="3960440" cy="3122087"/>
          </a:xfrm>
          <a:prstGeom prst="star5">
            <a:avLst>
              <a:gd name="adj" fmla="val 31019"/>
              <a:gd name="hf" fmla="val 105146"/>
              <a:gd name="vf" fmla="val 11055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SwissReSans" pitchFamily="34" charset="0"/>
            </a:endParaRPr>
          </a:p>
        </p:txBody>
      </p:sp>
      <p:sp>
        <p:nvSpPr>
          <p:cNvPr id="7" name="Textfeld 4"/>
          <p:cNvSpPr txBox="1"/>
          <p:nvPr/>
        </p:nvSpPr>
        <p:spPr>
          <a:xfrm>
            <a:off x="5768096" y="5976690"/>
            <a:ext cx="2980368" cy="276999"/>
          </a:xfrm>
          <a:prstGeom prst="rect">
            <a:avLst/>
          </a:prstGeom>
          <a:noFill/>
        </p:spPr>
        <p:txBody>
          <a:bodyPr wrap="none" rtlCol="0">
            <a:spAutoFit/>
          </a:bodyPr>
          <a:lstStyle/>
          <a:p>
            <a:r>
              <a:rPr lang="de-CH" sz="1200" dirty="0" err="1" smtClean="0">
                <a:latin typeface="SwissReSans" pitchFamily="34" charset="0"/>
              </a:rPr>
              <a:t>Risk</a:t>
            </a:r>
            <a:r>
              <a:rPr lang="de-CH" sz="1200" dirty="0" smtClean="0">
                <a:latin typeface="SwissReSans" pitchFamily="34" charset="0"/>
              </a:rPr>
              <a:t> </a:t>
            </a:r>
            <a:r>
              <a:rPr lang="de-CH" sz="1200" dirty="0" err="1" smtClean="0">
                <a:latin typeface="SwissReSans" pitchFamily="34" charset="0"/>
              </a:rPr>
              <a:t>Bites</a:t>
            </a:r>
            <a:r>
              <a:rPr lang="de-CH" sz="1200" dirty="0" smtClean="0">
                <a:latin typeface="SwissReSans" pitchFamily="34" charset="0"/>
              </a:rPr>
              <a:t>, </a:t>
            </a:r>
            <a:r>
              <a:rPr lang="en-US" sz="1200" dirty="0">
                <a:hlinkClick r:id="rId4" tooltip="http://youtube.com/riskbites"/>
              </a:rPr>
              <a:t>http://youtube.com/riskbites </a:t>
            </a:r>
            <a:endParaRPr lang="en-US" sz="1200" dirty="0" smtClean="0">
              <a:latin typeface="SwissRe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s-ES_tradnl" smtClean="0"/>
              <a:pPr/>
              <a:t>8</a:t>
            </a:fld>
            <a:endParaRPr lang="es-ES_tradnl" dirty="0"/>
          </a:p>
        </p:txBody>
      </p:sp>
      <p:sp>
        <p:nvSpPr>
          <p:cNvPr id="4" name="Title 3"/>
          <p:cNvSpPr>
            <a:spLocks noGrp="1"/>
          </p:cNvSpPr>
          <p:nvPr>
            <p:ph type="title"/>
          </p:nvPr>
        </p:nvSpPr>
        <p:spPr>
          <a:xfrm>
            <a:off x="395536" y="188640"/>
            <a:ext cx="6192591" cy="865187"/>
          </a:xfrm>
        </p:spPr>
        <p:txBody>
          <a:bodyPr/>
          <a:lstStyle/>
          <a:p>
            <a:r>
              <a:rPr lang="es-ES_tradnl" dirty="0" smtClean="0"/>
              <a:t>Un evento que redefinió el concepto de ERM</a:t>
            </a:r>
            <a:endParaRPr lang="es-ES_tradnl"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70299"/>
            <a:ext cx="5940152" cy="5067014"/>
          </a:xfrm>
        </p:spPr>
      </p:pic>
      <p:sp>
        <p:nvSpPr>
          <p:cNvPr id="8" name="TextBox 7"/>
          <p:cNvSpPr txBox="1"/>
          <p:nvPr/>
        </p:nvSpPr>
        <p:spPr>
          <a:xfrm>
            <a:off x="6012160" y="1556792"/>
            <a:ext cx="2880320" cy="4524315"/>
          </a:xfrm>
          <a:prstGeom prst="rect">
            <a:avLst/>
          </a:prstGeom>
          <a:noFill/>
        </p:spPr>
        <p:txBody>
          <a:bodyPr wrap="square" rtlCol="0">
            <a:spAutoFit/>
          </a:bodyPr>
          <a:lstStyle/>
          <a:p>
            <a:pPr marL="285750" indent="-285750">
              <a:buFont typeface="Arial" panose="020B0604020202020204" pitchFamily="34" charset="0"/>
              <a:buChar char="•"/>
            </a:pPr>
            <a:r>
              <a:rPr lang="es-ES_tradnl" dirty="0" smtClean="0">
                <a:latin typeface="SwissReSans" pitchFamily="34" charset="0"/>
              </a:rPr>
              <a:t>Más de USD 100mm de daño directo y hasta USD 2bn de daño económico indirecto</a:t>
            </a:r>
          </a:p>
          <a:p>
            <a:pPr marL="285750" indent="-285750">
              <a:buFont typeface="Arial" panose="020B0604020202020204" pitchFamily="34" charset="0"/>
              <a:buChar char="•"/>
            </a:pPr>
            <a:endParaRPr lang="es-ES_tradnl" dirty="0">
              <a:latin typeface="SwissReSans" pitchFamily="34" charset="0"/>
            </a:endParaRPr>
          </a:p>
          <a:p>
            <a:pPr marL="285750" indent="-285750">
              <a:buFont typeface="Arial" panose="020B0604020202020204" pitchFamily="34" charset="0"/>
              <a:buChar char="•"/>
            </a:pPr>
            <a:r>
              <a:rPr lang="es-ES_tradnl" dirty="0" smtClean="0">
                <a:latin typeface="SwissReSans" pitchFamily="34" charset="0"/>
              </a:rPr>
              <a:t>Pérdida a la industria aseguradora: ~USD 40mm</a:t>
            </a:r>
          </a:p>
          <a:p>
            <a:pPr marL="285750" indent="-285750">
              <a:buFont typeface="Arial" panose="020B0604020202020204" pitchFamily="34" charset="0"/>
              <a:buChar char="•"/>
            </a:pPr>
            <a:endParaRPr lang="es-ES_tradnl" dirty="0">
              <a:latin typeface="SwissReSans" pitchFamily="34" charset="0"/>
            </a:endParaRPr>
          </a:p>
          <a:p>
            <a:pPr marL="285750" indent="-285750">
              <a:buFont typeface="Arial" panose="020B0604020202020204" pitchFamily="34" charset="0"/>
              <a:buChar char="•"/>
            </a:pPr>
            <a:r>
              <a:rPr lang="es-ES_tradnl" dirty="0" smtClean="0">
                <a:latin typeface="SwissReSans" pitchFamily="34" charset="0"/>
              </a:rPr>
              <a:t>¿Reservas de terrorismo?...</a:t>
            </a:r>
          </a:p>
          <a:p>
            <a:pPr marL="285750" indent="-285750">
              <a:buFont typeface="Arial" panose="020B0604020202020204" pitchFamily="34" charset="0"/>
              <a:buChar char="•"/>
            </a:pPr>
            <a:endParaRPr lang="es-ES_tradnl" dirty="0">
              <a:latin typeface="SwissReSans" pitchFamily="34" charset="0"/>
            </a:endParaRPr>
          </a:p>
          <a:p>
            <a:pPr marL="285750" indent="-285750">
              <a:buFont typeface="Arial" panose="020B0604020202020204" pitchFamily="34" charset="0"/>
              <a:buChar char="•"/>
            </a:pPr>
            <a:r>
              <a:rPr lang="es-ES_tradnl" dirty="0" smtClean="0">
                <a:latin typeface="SwissReSans" pitchFamily="34" charset="0"/>
              </a:rPr>
              <a:t>La ocurrencia de este evento concientizó sobre la necesidad de un nuevo ERM</a:t>
            </a:r>
          </a:p>
        </p:txBody>
      </p:sp>
    </p:spTree>
    <p:extLst>
      <p:ext uri="{BB962C8B-B14F-4D97-AF65-F5344CB8AC3E}">
        <p14:creationId xmlns:p14="http://schemas.microsoft.com/office/powerpoint/2010/main" val="1786833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8E9F59B9-8094-4618-B073-21DD649DF751}" type="slidenum">
              <a:rPr lang="es-ES_tradnl" smtClean="0"/>
              <a:pPr/>
              <a:t>9</a:t>
            </a:fld>
            <a:endParaRPr lang="es-ES_tradnl" dirty="0"/>
          </a:p>
        </p:txBody>
      </p:sp>
      <p:sp>
        <p:nvSpPr>
          <p:cNvPr id="8" name="Title 3"/>
          <p:cNvSpPr>
            <a:spLocks noGrp="1"/>
          </p:cNvSpPr>
          <p:nvPr>
            <p:ph type="title"/>
          </p:nvPr>
        </p:nvSpPr>
        <p:spPr>
          <a:xfrm>
            <a:off x="755651" y="476251"/>
            <a:ext cx="5832475" cy="865187"/>
          </a:xfrm>
        </p:spPr>
        <p:txBody>
          <a:bodyPr/>
          <a:lstStyle/>
          <a:p>
            <a:r>
              <a:rPr lang="es-ES_tradnl" dirty="0" smtClean="0"/>
              <a:t>Agenda</a:t>
            </a:r>
            <a:endParaRPr lang="es-ES_tradnl" dirty="0"/>
          </a:p>
        </p:txBody>
      </p:sp>
      <p:sp>
        <p:nvSpPr>
          <p:cNvPr id="3" name="TextBox 2"/>
          <p:cNvSpPr txBox="1"/>
          <p:nvPr/>
        </p:nvSpPr>
        <p:spPr>
          <a:xfrm>
            <a:off x="755576" y="18448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Pilares del Marco de Administración de Riesgos</a:t>
            </a:r>
          </a:p>
        </p:txBody>
      </p:sp>
      <p:sp>
        <p:nvSpPr>
          <p:cNvPr id="9" name="TextBox 8"/>
          <p:cNvSpPr txBox="1"/>
          <p:nvPr/>
        </p:nvSpPr>
        <p:spPr>
          <a:xfrm>
            <a:off x="755576" y="2492896"/>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Cuantificación de los Riesgos</a:t>
            </a:r>
          </a:p>
        </p:txBody>
      </p:sp>
      <p:sp>
        <p:nvSpPr>
          <p:cNvPr id="10" name="TextBox 9"/>
          <p:cNvSpPr txBox="1"/>
          <p:nvPr/>
        </p:nvSpPr>
        <p:spPr>
          <a:xfrm>
            <a:off x="755576" y="4109010"/>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Riesgos Difíciles de Cuantificar y el ORSA</a:t>
            </a:r>
          </a:p>
        </p:txBody>
      </p:sp>
      <p:sp>
        <p:nvSpPr>
          <p:cNvPr id="12" name="TextBox 11"/>
          <p:cNvSpPr txBox="1"/>
          <p:nvPr/>
        </p:nvSpPr>
        <p:spPr>
          <a:xfrm>
            <a:off x="755576" y="4757082"/>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Conclusiones</a:t>
            </a:r>
          </a:p>
        </p:txBody>
      </p:sp>
      <p:sp>
        <p:nvSpPr>
          <p:cNvPr id="11" name="TextBox 10"/>
          <p:cNvSpPr txBox="1"/>
          <p:nvPr/>
        </p:nvSpPr>
        <p:spPr>
          <a:xfrm>
            <a:off x="1187624" y="292494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Modelo Interno</a:t>
            </a:r>
          </a:p>
        </p:txBody>
      </p:sp>
      <p:sp>
        <p:nvSpPr>
          <p:cNvPr id="13" name="TextBox 12"/>
          <p:cNvSpPr txBox="1"/>
          <p:nvPr/>
        </p:nvSpPr>
        <p:spPr>
          <a:xfrm>
            <a:off x="1187624" y="328498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Análisis de Escenarios y Riesgos Emergentes</a:t>
            </a:r>
          </a:p>
        </p:txBody>
      </p:sp>
      <p:sp>
        <p:nvSpPr>
          <p:cNvPr id="14" name="TextBox 13"/>
          <p:cNvSpPr txBox="1"/>
          <p:nvPr/>
        </p:nvSpPr>
        <p:spPr>
          <a:xfrm>
            <a:off x="1187624" y="3645024"/>
            <a:ext cx="6840760" cy="400110"/>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smtClean="0">
                <a:latin typeface="SwissReSans" pitchFamily="34" charset="0"/>
              </a:rPr>
              <a:t>Indicadores y Límites Cuantitativos</a:t>
            </a:r>
          </a:p>
        </p:txBody>
      </p:sp>
    </p:spTree>
    <p:extLst>
      <p:ext uri="{BB962C8B-B14F-4D97-AF65-F5344CB8AC3E}">
        <p14:creationId xmlns:p14="http://schemas.microsoft.com/office/powerpoint/2010/main" val="33265137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NFO" val="SR1000"/>
  <p:tag name="LANGUAGE" val="1034"/>
  <p:tag name="PRESENTATIONSTYLE" val="1"/>
  <p:tag name="COLORPAIR" val="1"/>
  <p:tag name="ANNIVERSARYICON" val="1"/>
  <p:tag name="CLASSIFICATION" val="0"/>
</p:tagLst>
</file>

<file path=ppt/tags/tag10.xml><?xml version="1.0" encoding="utf-8"?>
<p:tagLst xmlns:a="http://schemas.openxmlformats.org/drawingml/2006/main" xmlns:r="http://schemas.openxmlformats.org/officeDocument/2006/relationships" xmlns:p="http://schemas.openxmlformats.org/presentationml/2006/main">
  <p:tag name="SHAPETYPE" val="Background"/>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footer"/>
</p:tagLst>
</file>

<file path=ppt/tags/tag13.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SHAPETYPE" val="footer"/>
</p:tagLst>
</file>

<file path=ppt/tags/tag16.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9.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2.xml><?xml version="1.0" encoding="utf-8"?>
<p:tagLst xmlns:a="http://schemas.openxmlformats.org/drawingml/2006/main" xmlns:r="http://schemas.openxmlformats.org/officeDocument/2006/relationships" xmlns:p="http://schemas.openxmlformats.org/presentationml/2006/main">
  <p:tag name="SHAPETYPE" val="FooterBandB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H1EOsxKLAEqXtq5eO6li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2h4C6Nm10e8v4QjkdJww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nQLZnBaSESrQPVZP1T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l3QIF638xUWUsNIeO4S9W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bJS7O704kufAA2Bw4COw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7z86rlQeckmppR0fuplr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JcRQAXKcbE6fIvq3MczVi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ZAcpxZ47kmfalbz593Zw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656XaL._jkmJTtVoyU33Wg"/>
</p:tagLst>
</file>

<file path=ppt/tags/tag3.xml><?xml version="1.0" encoding="utf-8"?>
<p:tagLst xmlns:a="http://schemas.openxmlformats.org/drawingml/2006/main" xmlns:r="http://schemas.openxmlformats.org/officeDocument/2006/relationships" xmlns:p="http://schemas.openxmlformats.org/presentationml/2006/main">
  <p:tag name="SHAPETYPE" val="FooterBand"/>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D.zkw0nJ027hxpwDCkrN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UjEmNPl9UGYkLwHTs23u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5E7QQDIFfUiv9kk6NTUBG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WetOpWGSAUuYkH60N1nvv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aeIiI5jnsU6WcYvL.Qj.m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YM1Em3qcG0OVUeZzsVKL.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t8komEy70isZIe4VK9S8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psufIP2mjkatHC3CxCQcL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dnwSiZjpk.nG4BKRKXto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U0xJfh0bPkmYa8x6DQApGw"/>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b7X8FYbOakqlAhuguewEE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FBKj8iUEqaaX2IvTyX8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379nfpL0Eiiydzi4IaHb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UjEmNPl9UGYkLwHTs23u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UjEmNPl9UGYkLwHTs23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psufIP2mjkatHC3CxCQcL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sufIP2mjkatHC3CxCQcLA"/>
</p:tagLst>
</file>

<file path=ppt/tags/tag47.xml><?xml version="1.0" encoding="utf-8"?>
<p:tagLst xmlns:a="http://schemas.openxmlformats.org/drawingml/2006/main" xmlns:r="http://schemas.openxmlformats.org/officeDocument/2006/relationships" xmlns:p="http://schemas.openxmlformats.org/presentationml/2006/main">
  <p:tag name="SHAPETYPE" val="Background"/>
  <p:tag name="LOGOCOLORTAG" val="L"/>
  <p:tag name="FOOTERCOLORTAG" val="L"/>
  <p:tag name="SLIDENUMBERCOLORTAG" val="L"/>
  <p:tag name="TITLECOLORTAG" val="W"/>
  <p:tag name="PRESENTATIONSTYLE" val="1"/>
  <p:tag name="COLORPAIR" val="1"/>
  <p:tag name="NAME" val="547_Tree"/>
  <p:tag name="CATEGORY" val="08 - Metaphors &amp; Symbolic"/>
</p:tagLst>
</file>

<file path=ppt/tags/tag48.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49.xml><?xml version="1.0" encoding="utf-8"?>
<p:tagLst xmlns:a="http://schemas.openxmlformats.org/drawingml/2006/main" xmlns:r="http://schemas.openxmlformats.org/officeDocument/2006/relationships" xmlns:p="http://schemas.openxmlformats.org/presentationml/2006/main">
  <p:tag name="SHAPETYPE" val="AnniversaryIcon"/>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UjndiC6tT0.dZtjrgLmmT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jndiC6tT0.dZtjrgLmmT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UjndiC6tT0.dZtjrgLmmT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OK5xLRkFJU62fNahqxtaj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ymyB.jR00W__ynNNdvQZ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0tUuH3OdUO9o3QUdA_Nv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4_1_mY.Jg0mrck_2Q8TCL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bV.okv0aYkawfsQnbm5yz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zV6aHL.o0EmqJuA5wtp73w"/>
</p:tagLst>
</file>

<file path=ppt/tags/tag6.xml><?xml version="1.0" encoding="utf-8"?>
<p:tagLst xmlns:a="http://schemas.openxmlformats.org/drawingml/2006/main" xmlns:r="http://schemas.openxmlformats.org/officeDocument/2006/relationships" xmlns:p="http://schemas.openxmlformats.org/presentationml/2006/main">
  <p:tag name="SHAPETYPE" val="footer"/>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Ux8I3CSfvEKjkE6_KmPuf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6IfIuzNb1UmIz1Y58Yrr5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vni0huLZW0mEqx9lEDEJ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s.tsL8p.EUib63z8NbXch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OK5xLRkFJU62fNahqxtaj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ymyB.jR00W__ynNNdvQZg"/>
</p:tagLst>
</file>

<file path=ppt/tags/tag66.xml><?xml version="1.0" encoding="utf-8"?>
<p:tagLst xmlns:a="http://schemas.openxmlformats.org/drawingml/2006/main" xmlns:r="http://schemas.openxmlformats.org/officeDocument/2006/relationships" xmlns:p="http://schemas.openxmlformats.org/presentationml/2006/main">
  <p:tag name="SHAPETYPE" val="Background"/>
  <p:tag name="LOGOCOLORTAG" val="L"/>
  <p:tag name="FOOTERCOLORTAG" val="L"/>
  <p:tag name="SLIDENUMBERCOLORTAG" val="L"/>
  <p:tag name="TITLECOLORTAG" val="W"/>
  <p:tag name="PRESENTATIONSTYLE" val="1"/>
  <p:tag name="COLORPAIR" val="1"/>
  <p:tag name="NAME" val="Default_Closing"/>
  <p:tag name="CATEGORY" val="BlueSkyCrepuscule"/>
</p:tagLst>
</file>

<file path=ppt/tags/tag67.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68.xml><?xml version="1.0" encoding="utf-8"?>
<p:tagLst xmlns:a="http://schemas.openxmlformats.org/drawingml/2006/main" xmlns:r="http://schemas.openxmlformats.org/officeDocument/2006/relationships" xmlns:p="http://schemas.openxmlformats.org/presentationml/2006/main">
  <p:tag name="SHAPETYPE" val="AnniversaryIcon"/>
</p:tagLst>
</file>

<file path=ppt/tags/tag69.xml><?xml version="1.0" encoding="utf-8"?>
<p:tagLst xmlns:a="http://schemas.openxmlformats.org/drawingml/2006/main" xmlns:r="http://schemas.openxmlformats.org/officeDocument/2006/relationships" xmlns:p="http://schemas.openxmlformats.org/presentationml/2006/main">
  <p:tag name="SLIDETYPE" val="23"/>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heme/theme1.xml><?xml version="1.0" encoding="utf-8"?>
<a:theme xmlns:a="http://schemas.openxmlformats.org/drawingml/2006/main" name="Swiss 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5534</Words>
  <Application>Microsoft Office PowerPoint</Application>
  <PresentationFormat>On-screen Show (4:3)</PresentationFormat>
  <Paragraphs>935</Paragraphs>
  <Slides>64</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7" baseType="lpstr">
      <vt:lpstr>Arial</vt:lpstr>
      <vt:lpstr>SwissReSans</vt:lpstr>
      <vt:lpstr>Symbol</vt:lpstr>
      <vt:lpstr>SwissReSans Light</vt:lpstr>
      <vt:lpstr>Wingdings 2</vt:lpstr>
      <vt:lpstr>Wingdings</vt:lpstr>
      <vt:lpstr>Wingdings 3</vt:lpstr>
      <vt:lpstr>SimSun</vt:lpstr>
      <vt:lpstr>Univers</vt:lpstr>
      <vt:lpstr>Times New Roman</vt:lpstr>
      <vt:lpstr>ＭＳ Ｐゴシック</vt:lpstr>
      <vt:lpstr>Swiss Re</vt:lpstr>
      <vt:lpstr>think-cell Slide</vt:lpstr>
      <vt:lpstr>Swiss Re</vt:lpstr>
      <vt:lpstr>Swiss Re es una (re)aseguradora global líder y ampliamente diversificada</vt:lpstr>
      <vt:lpstr>Estadísticas principales 2012 </vt:lpstr>
      <vt:lpstr>Swiss Re está ampliamente diversificado por líneas de neogocio y geografía</vt:lpstr>
      <vt:lpstr>Swiss Re Group Estructura del Grupo</vt:lpstr>
      <vt:lpstr>La Administración de Riesgos de una Reaseguradora Internacional</vt:lpstr>
      <vt:lpstr>El concepto de riesgo y el rol de ERM</vt:lpstr>
      <vt:lpstr>Un evento que redefinió el concepto de ERM</vt:lpstr>
      <vt:lpstr>Agenda</vt:lpstr>
      <vt:lpstr>Agenda</vt:lpstr>
      <vt:lpstr>Pilares del marco de ERM</vt:lpstr>
      <vt:lpstr>1) Gobierno y control El mandato de la administración de riesgos</vt:lpstr>
      <vt:lpstr>1) Gobierno y control Estructura organizacional en Swiss Re</vt:lpstr>
      <vt:lpstr>1) Gobierno y control La importancia del CRO en Swiss Re</vt:lpstr>
      <vt:lpstr>1) Gobierno y control Líneas de defensa</vt:lpstr>
      <vt:lpstr> 2) Cultura de riesgo Cómo los principios de ERM guían la estrategia</vt:lpstr>
      <vt:lpstr> 2) Cultura de riesgo La cultura de riesgo en Swiss Re</vt:lpstr>
      <vt:lpstr>4) Reporte de riesgos Retos del reporte de riesgos</vt:lpstr>
      <vt:lpstr>4) Reporte de riesgos Comunicación exhaustiva interna y externa de los riesgos</vt:lpstr>
      <vt:lpstr>5) Gestión de capital &amp; medición de desempeño La administración de riesgos provee dirección durante todo el ciclo de negocios</vt:lpstr>
      <vt:lpstr>5) Ejemplo La gestión de capital en la práctica en Swiss Re</vt:lpstr>
      <vt:lpstr>6) Infraestructura Un ejemplo de un proceso de alto nivel y flujo de datos</vt:lpstr>
      <vt:lpstr>Agenda</vt:lpstr>
      <vt:lpstr>Cuantificando el riesgo con un modelo económico</vt:lpstr>
      <vt:lpstr>Cuantificación de riesgos El ciclo de ERM</vt:lpstr>
      <vt:lpstr>Cuantificación de riesgos Diferentes estrategias para distintos proósitos</vt:lpstr>
      <vt:lpstr>Agenda</vt:lpstr>
      <vt:lpstr>Modelos Internos</vt:lpstr>
      <vt:lpstr>P&amp;G Estocástico</vt:lpstr>
      <vt:lpstr>Distribución estocástica y medida de riesgo</vt:lpstr>
      <vt:lpstr>Medidas de riesgo: Cuantificando el riesgo económico</vt:lpstr>
      <vt:lpstr>Transacciones intragrupo</vt:lpstr>
      <vt:lpstr> Modelo interno debe reflejar el impacto de las relaciones de propiedad y transacciones</vt:lpstr>
      <vt:lpstr>Estructura del modelo interno de Swiss Re Diseño flexible adecuado para un grupo global</vt:lpstr>
      <vt:lpstr>Modelo interno de Swiss Re La separación de factores de riesgo y exposición ayuda en la dirección del negocio</vt:lpstr>
      <vt:lpstr>Modelo interno de Swiss Re Estructura de modelación de factores de riesgo</vt:lpstr>
      <vt:lpstr>Agenda</vt:lpstr>
      <vt:lpstr>Pensando en escenarios</vt:lpstr>
      <vt:lpstr>Escenarios Definición</vt:lpstr>
      <vt:lpstr>Beneficios del uso de escenarios</vt:lpstr>
      <vt:lpstr>Retos del uso de escenarios La formulación de escenarios es un arte </vt:lpstr>
      <vt:lpstr>Análisis de escenarios Estrategia estructurada</vt:lpstr>
      <vt:lpstr>Análisis de escenarios Usar escenarios para planeación</vt:lpstr>
      <vt:lpstr>Pensando en escenarios Riesgos emergentes</vt:lpstr>
      <vt:lpstr>Riesgos emergentes SONAR de Swiss Re</vt:lpstr>
      <vt:lpstr>Riesgos emergentes Resultados del reporte SONAR junio 2013</vt:lpstr>
      <vt:lpstr>Agenda</vt:lpstr>
      <vt:lpstr>Indicadores cuantitativos</vt:lpstr>
      <vt:lpstr>Límites de capacidad catastrófica Cómo lo hacemos en Swiss Re</vt:lpstr>
      <vt:lpstr>Límites de capacidad catastrófica Determinación de la capacidad</vt:lpstr>
      <vt:lpstr>Límites de capacidad catastrófica Determinación de escenarios</vt:lpstr>
      <vt:lpstr>Límites de capacidad catastrófica Categorías de escenarios</vt:lpstr>
      <vt:lpstr>Capacidad catastrófica Asignación de límites</vt:lpstr>
      <vt:lpstr>Agenda</vt:lpstr>
      <vt:lpstr>Riesgos difíciles de cuantificar</vt:lpstr>
      <vt:lpstr>Riesgos difíciles de cuantificar Mitigación de estos riesgos</vt:lpstr>
      <vt:lpstr>¿Qué es ORSA?</vt:lpstr>
      <vt:lpstr>PowerPoint Presentation</vt:lpstr>
      <vt:lpstr>PowerPoint Presentation</vt:lpstr>
      <vt:lpstr>PowerPoint Presentation</vt:lpstr>
      <vt:lpstr>Agenda</vt:lpstr>
      <vt:lpstr>Conclusiones</vt:lpstr>
      <vt:lpstr>Gracias!</vt:lpstr>
      <vt:lpstr>Legal notice</vt:lpstr>
    </vt:vector>
  </TitlesOfParts>
  <Company>Swiss 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Administración de Riesgos de una Reaseguradora Internacional</dc:title>
  <dc:creator>s8ago4</dc:creator>
  <cp:lastModifiedBy>Lofvendahl, Gunilla</cp:lastModifiedBy>
  <cp:revision>91</cp:revision>
  <dcterms:created xsi:type="dcterms:W3CDTF">2010-01-07T09:46:29Z</dcterms:created>
  <dcterms:modified xsi:type="dcterms:W3CDTF">2013-11-15T09:09:56Z</dcterms:modified>
</cp:coreProperties>
</file>