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322" r:id="rId3"/>
    <p:sldId id="327" r:id="rId4"/>
    <p:sldId id="328" r:id="rId5"/>
    <p:sldId id="329" r:id="rId6"/>
    <p:sldId id="330" r:id="rId7"/>
    <p:sldId id="331" r:id="rId8"/>
    <p:sldId id="332" r:id="rId9"/>
    <p:sldId id="336" r:id="rId10"/>
    <p:sldId id="304" r:id="rId11"/>
    <p:sldId id="335" r:id="rId12"/>
    <p:sldId id="339" r:id="rId13"/>
    <p:sldId id="340" r:id="rId14"/>
    <p:sldId id="341" r:id="rId15"/>
    <p:sldId id="342" r:id="rId16"/>
    <p:sldId id="343" r:id="rId17"/>
    <p:sldId id="325" r:id="rId18"/>
    <p:sldId id="298" r:id="rId19"/>
    <p:sldId id="315" r:id="rId20"/>
    <p:sldId id="301" r:id="rId21"/>
    <p:sldId id="326" r:id="rId22"/>
    <p:sldId id="299" r:id="rId23"/>
    <p:sldId id="310" r:id="rId24"/>
    <p:sldId id="312" r:id="rId25"/>
    <p:sldId id="308" r:id="rId26"/>
    <p:sldId id="313" r:id="rId27"/>
    <p:sldId id="314" r:id="rId28"/>
    <p:sldId id="309" r:id="rId29"/>
    <p:sldId id="311" r:id="rId30"/>
    <p:sldId id="324" r:id="rId31"/>
    <p:sldId id="316" r:id="rId32"/>
    <p:sldId id="318" r:id="rId33"/>
    <p:sldId id="317" r:id="rId34"/>
    <p:sldId id="320" r:id="rId35"/>
    <p:sldId id="321" r:id="rId36"/>
    <p:sldId id="271" r:id="rId37"/>
    <p:sldId id="344" r:id="rId3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7391" autoAdjust="0"/>
  </p:normalViewPr>
  <p:slideViewPr>
    <p:cSldViewPr>
      <p:cViewPr varScale="1">
        <p:scale>
          <a:sx n="74" d="100"/>
          <a:sy n="74" d="100"/>
        </p:scale>
        <p:origin x="-18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B6477-55F5-42C3-84B8-22157693C6AE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6F7916F-AAAB-405F-BB16-A6364F160652}">
      <dgm:prSet phldrT="[Text]"/>
      <dgm:spPr>
        <a:solidFill>
          <a:srgbClr val="0070C0"/>
        </a:solidFill>
        <a:ln>
          <a:solidFill>
            <a:srgbClr val="92D050"/>
          </a:solidFill>
        </a:ln>
      </dgm:spPr>
      <dgm:t>
        <a:bodyPr/>
        <a:lstStyle/>
        <a:p>
          <a:r>
            <a:rPr lang="en-CA" dirty="0" smtClean="0"/>
            <a:t>Planificación del Trabajo de Supervisión</a:t>
          </a:r>
          <a:endParaRPr lang="en-CA" dirty="0"/>
        </a:p>
      </dgm:t>
    </dgm:pt>
    <dgm:pt modelId="{78B0CE09-9215-4DD4-B96C-199B592E79C2}" type="parTrans" cxnId="{69AE25F2-B685-4974-8264-BC1C98408752}">
      <dgm:prSet/>
      <dgm:spPr/>
      <dgm:t>
        <a:bodyPr/>
        <a:lstStyle/>
        <a:p>
          <a:endParaRPr lang="en-CA"/>
        </a:p>
      </dgm:t>
    </dgm:pt>
    <dgm:pt modelId="{7FF616B2-EB11-4797-B61B-DE01C863774F}" type="sibTrans" cxnId="{69AE25F2-B685-4974-8264-BC1C9840875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 dirty="0"/>
        </a:p>
      </dgm:t>
    </dgm:pt>
    <dgm:pt modelId="{122A2C8C-E3E4-4491-A873-9F8D8F4CCBD0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Información e Intervención</a:t>
          </a:r>
          <a:endParaRPr lang="en-CA" dirty="0"/>
        </a:p>
      </dgm:t>
    </dgm:pt>
    <dgm:pt modelId="{C988D3F5-9E1C-45E4-92A8-F542E1505BB8}" type="parTrans" cxnId="{6A5EA93E-1CE3-4E60-9BC5-1351A160D642}">
      <dgm:prSet/>
      <dgm:spPr/>
      <dgm:t>
        <a:bodyPr/>
        <a:lstStyle/>
        <a:p>
          <a:endParaRPr lang="en-CA"/>
        </a:p>
      </dgm:t>
    </dgm:pt>
    <dgm:pt modelId="{6B9A502F-2293-4D9A-8EE4-F76641F7DDEF}" type="sibTrans" cxnId="{6A5EA93E-1CE3-4E60-9BC5-1351A160D64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 dirty="0"/>
        </a:p>
      </dgm:t>
    </dgm:pt>
    <dgm:pt modelId="{25BBCF72-80B2-481E-A8C0-7741E2B6E9EA}">
      <dgm:prSet phldrT="[Text]"/>
      <dgm:spPr>
        <a:solidFill>
          <a:srgbClr val="0070C0"/>
        </a:solidFill>
        <a:ln>
          <a:solidFill>
            <a:srgbClr val="92D050"/>
          </a:solidFill>
        </a:ln>
      </dgm:spPr>
      <dgm:t>
        <a:bodyPr/>
        <a:lstStyle/>
        <a:p>
          <a:r>
            <a:rPr lang="en-CA" dirty="0" smtClean="0"/>
            <a:t>Ejecución del Trabajo de Supervisión y Actualización del Perfil de Riesgos</a:t>
          </a:r>
          <a:endParaRPr lang="en-CA" dirty="0"/>
        </a:p>
      </dgm:t>
    </dgm:pt>
    <dgm:pt modelId="{BAE4AE92-E587-46DB-B630-AE6CFD2C7C51}" type="parTrans" cxnId="{67F99147-9FAE-4FFC-BBDB-F6571F4A37D6}">
      <dgm:prSet/>
      <dgm:spPr/>
      <dgm:t>
        <a:bodyPr/>
        <a:lstStyle/>
        <a:p>
          <a:endParaRPr lang="es-CL"/>
        </a:p>
      </dgm:t>
    </dgm:pt>
    <dgm:pt modelId="{15429BAE-0769-47F6-B346-CC1E8633AFF6}" type="sibTrans" cxnId="{67F99147-9FAE-4FFC-BBDB-F6571F4A37D6}">
      <dgm:prSet/>
      <dgm:spPr/>
      <dgm:t>
        <a:bodyPr/>
        <a:lstStyle/>
        <a:p>
          <a:endParaRPr lang="es-CL" dirty="0"/>
        </a:p>
      </dgm:t>
    </dgm:pt>
    <dgm:pt modelId="{495D092B-2F72-49D5-B0A6-6C5519C1113C}" type="pres">
      <dgm:prSet presAssocID="{0E4B6477-55F5-42C3-84B8-22157693C6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C57CDB2-8657-4D1D-9CA3-043C37E47478}" type="pres">
      <dgm:prSet presAssocID="{76F7916F-AAAB-405F-BB16-A6364F1606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6ECF5F-DEF2-45EB-A5B5-18D822E84EBF}" type="pres">
      <dgm:prSet presAssocID="{7FF616B2-EB11-4797-B61B-DE01C863774F}" presName="sibTrans" presStyleLbl="sibTrans2D1" presStyleIdx="0" presStyleCnt="3" custScaleX="164050" custLinFactNeighborX="389" custLinFactNeighborY="8842"/>
      <dgm:spPr/>
      <dgm:t>
        <a:bodyPr/>
        <a:lstStyle/>
        <a:p>
          <a:endParaRPr lang="en-CA"/>
        </a:p>
      </dgm:t>
    </dgm:pt>
    <dgm:pt modelId="{4C4D6E9B-3C1B-4F14-85C2-697E25DEC66D}" type="pres">
      <dgm:prSet presAssocID="{7FF616B2-EB11-4797-B61B-DE01C863774F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495C8315-C114-47E4-9EFD-9BE74CF6A53D}" type="pres">
      <dgm:prSet presAssocID="{25BBCF72-80B2-481E-A8C0-7741E2B6E9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C2834C-2760-4BFB-868F-8268A334688D}" type="pres">
      <dgm:prSet presAssocID="{15429BAE-0769-47F6-B346-CC1E8633AFF6}" presName="sibTrans" presStyleLbl="sibTrans2D1" presStyleIdx="1" presStyleCnt="3"/>
      <dgm:spPr/>
      <dgm:t>
        <a:bodyPr/>
        <a:lstStyle/>
        <a:p>
          <a:endParaRPr lang="es-CL"/>
        </a:p>
      </dgm:t>
    </dgm:pt>
    <dgm:pt modelId="{BEC94A71-4F28-4AD7-BE9B-24E20B4ED041}" type="pres">
      <dgm:prSet presAssocID="{15429BAE-0769-47F6-B346-CC1E8633AFF6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6F2EBA12-1A9C-472A-995C-CEC3DC3D8C4C}" type="pres">
      <dgm:prSet presAssocID="{122A2C8C-E3E4-4491-A873-9F8D8F4CCBD0}" presName="node" presStyleLbl="node1" presStyleIdx="2" presStyleCnt="3" custRadScaleRad="132799" custRadScaleInc="125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826D4A-1593-4F78-80AB-B17A8F517321}" type="pres">
      <dgm:prSet presAssocID="{6B9A502F-2293-4D9A-8EE4-F76641F7DDEF}" presName="sibTrans" presStyleLbl="sibTrans2D1" presStyleIdx="2" presStyleCnt="3" custScaleX="158256" custLinFactNeighborX="5758" custLinFactNeighborY="-1918"/>
      <dgm:spPr/>
      <dgm:t>
        <a:bodyPr/>
        <a:lstStyle/>
        <a:p>
          <a:endParaRPr lang="en-CA"/>
        </a:p>
      </dgm:t>
    </dgm:pt>
    <dgm:pt modelId="{BE026FBF-9880-48C9-9B9F-DB35326B3503}" type="pres">
      <dgm:prSet presAssocID="{6B9A502F-2293-4D9A-8EE4-F76641F7DDEF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9E888B4-F27D-4C4D-817D-FE1B52C87635}" type="presOf" srcId="{6B9A502F-2293-4D9A-8EE4-F76641F7DDEF}" destId="{BE026FBF-9880-48C9-9B9F-DB35326B3503}" srcOrd="1" destOrd="0" presId="urn:microsoft.com/office/officeart/2005/8/layout/cycle2"/>
    <dgm:cxn modelId="{652F1BFC-AFC3-4699-9BBE-9B8308F7914D}" type="presOf" srcId="{25BBCF72-80B2-481E-A8C0-7741E2B6E9EA}" destId="{495C8315-C114-47E4-9EFD-9BE74CF6A53D}" srcOrd="0" destOrd="0" presId="urn:microsoft.com/office/officeart/2005/8/layout/cycle2"/>
    <dgm:cxn modelId="{04F44B4D-C4FC-4246-8B6F-14CB3A50BD19}" type="presOf" srcId="{7FF616B2-EB11-4797-B61B-DE01C863774F}" destId="{4C4D6E9B-3C1B-4F14-85C2-697E25DEC66D}" srcOrd="1" destOrd="0" presId="urn:microsoft.com/office/officeart/2005/8/layout/cycle2"/>
    <dgm:cxn modelId="{2FA2585D-DE75-4132-B82B-A50A99E35B69}" type="presOf" srcId="{15429BAE-0769-47F6-B346-CC1E8633AFF6}" destId="{D4C2834C-2760-4BFB-868F-8268A334688D}" srcOrd="0" destOrd="0" presId="urn:microsoft.com/office/officeart/2005/8/layout/cycle2"/>
    <dgm:cxn modelId="{3C35D2C0-A50A-4DCB-A273-7FE2A450FE8D}" type="presOf" srcId="{0E4B6477-55F5-42C3-84B8-22157693C6AE}" destId="{495D092B-2F72-49D5-B0A6-6C5519C1113C}" srcOrd="0" destOrd="0" presId="urn:microsoft.com/office/officeart/2005/8/layout/cycle2"/>
    <dgm:cxn modelId="{4341A7F3-F758-441A-BDB0-1E6134A0E8F9}" type="presOf" srcId="{7FF616B2-EB11-4797-B61B-DE01C863774F}" destId="{036ECF5F-DEF2-45EB-A5B5-18D822E84EBF}" srcOrd="0" destOrd="0" presId="urn:microsoft.com/office/officeart/2005/8/layout/cycle2"/>
    <dgm:cxn modelId="{4C96BA64-D81F-4C8E-9CBD-C97B416FC9D5}" type="presOf" srcId="{15429BAE-0769-47F6-B346-CC1E8633AFF6}" destId="{BEC94A71-4F28-4AD7-BE9B-24E20B4ED041}" srcOrd="1" destOrd="0" presId="urn:microsoft.com/office/officeart/2005/8/layout/cycle2"/>
    <dgm:cxn modelId="{69AE25F2-B685-4974-8264-BC1C98408752}" srcId="{0E4B6477-55F5-42C3-84B8-22157693C6AE}" destId="{76F7916F-AAAB-405F-BB16-A6364F160652}" srcOrd="0" destOrd="0" parTransId="{78B0CE09-9215-4DD4-B96C-199B592E79C2}" sibTransId="{7FF616B2-EB11-4797-B61B-DE01C863774F}"/>
    <dgm:cxn modelId="{6A5EA93E-1CE3-4E60-9BC5-1351A160D642}" srcId="{0E4B6477-55F5-42C3-84B8-22157693C6AE}" destId="{122A2C8C-E3E4-4491-A873-9F8D8F4CCBD0}" srcOrd="2" destOrd="0" parTransId="{C988D3F5-9E1C-45E4-92A8-F542E1505BB8}" sibTransId="{6B9A502F-2293-4D9A-8EE4-F76641F7DDEF}"/>
    <dgm:cxn modelId="{85A88C69-2822-448C-8B1E-0686E787A8C8}" type="presOf" srcId="{6B9A502F-2293-4D9A-8EE4-F76641F7DDEF}" destId="{41826D4A-1593-4F78-80AB-B17A8F517321}" srcOrd="0" destOrd="0" presId="urn:microsoft.com/office/officeart/2005/8/layout/cycle2"/>
    <dgm:cxn modelId="{2FC698E1-6112-41BE-8ABB-D168FDE73CB0}" type="presOf" srcId="{122A2C8C-E3E4-4491-A873-9F8D8F4CCBD0}" destId="{6F2EBA12-1A9C-472A-995C-CEC3DC3D8C4C}" srcOrd="0" destOrd="0" presId="urn:microsoft.com/office/officeart/2005/8/layout/cycle2"/>
    <dgm:cxn modelId="{67F99147-9FAE-4FFC-BBDB-F6571F4A37D6}" srcId="{0E4B6477-55F5-42C3-84B8-22157693C6AE}" destId="{25BBCF72-80B2-481E-A8C0-7741E2B6E9EA}" srcOrd="1" destOrd="0" parTransId="{BAE4AE92-E587-46DB-B630-AE6CFD2C7C51}" sibTransId="{15429BAE-0769-47F6-B346-CC1E8633AFF6}"/>
    <dgm:cxn modelId="{15FAB227-9D78-4A83-82D0-DCF5FAA3BCA3}" type="presOf" srcId="{76F7916F-AAAB-405F-BB16-A6364F160652}" destId="{6C57CDB2-8657-4D1D-9CA3-043C37E47478}" srcOrd="0" destOrd="0" presId="urn:microsoft.com/office/officeart/2005/8/layout/cycle2"/>
    <dgm:cxn modelId="{13789D5D-13C6-4317-AB76-002440F7D370}" type="presParOf" srcId="{495D092B-2F72-49D5-B0A6-6C5519C1113C}" destId="{6C57CDB2-8657-4D1D-9CA3-043C37E47478}" srcOrd="0" destOrd="0" presId="urn:microsoft.com/office/officeart/2005/8/layout/cycle2"/>
    <dgm:cxn modelId="{2E5A44A0-A68C-4C90-9F3A-0D521BEEC6CD}" type="presParOf" srcId="{495D092B-2F72-49D5-B0A6-6C5519C1113C}" destId="{036ECF5F-DEF2-45EB-A5B5-18D822E84EBF}" srcOrd="1" destOrd="0" presId="urn:microsoft.com/office/officeart/2005/8/layout/cycle2"/>
    <dgm:cxn modelId="{8A7D44B0-AB90-46DB-A725-694196EC10F9}" type="presParOf" srcId="{036ECF5F-DEF2-45EB-A5B5-18D822E84EBF}" destId="{4C4D6E9B-3C1B-4F14-85C2-697E25DEC66D}" srcOrd="0" destOrd="0" presId="urn:microsoft.com/office/officeart/2005/8/layout/cycle2"/>
    <dgm:cxn modelId="{5D0E35F2-9E89-474C-BEE9-BF4D2A8F269A}" type="presParOf" srcId="{495D092B-2F72-49D5-B0A6-6C5519C1113C}" destId="{495C8315-C114-47E4-9EFD-9BE74CF6A53D}" srcOrd="2" destOrd="0" presId="urn:microsoft.com/office/officeart/2005/8/layout/cycle2"/>
    <dgm:cxn modelId="{118E12FE-8AE5-4223-B851-3993B8DDB757}" type="presParOf" srcId="{495D092B-2F72-49D5-B0A6-6C5519C1113C}" destId="{D4C2834C-2760-4BFB-868F-8268A334688D}" srcOrd="3" destOrd="0" presId="urn:microsoft.com/office/officeart/2005/8/layout/cycle2"/>
    <dgm:cxn modelId="{D4976E52-C95B-4FF1-BD2F-DD1000E5B400}" type="presParOf" srcId="{D4C2834C-2760-4BFB-868F-8268A334688D}" destId="{BEC94A71-4F28-4AD7-BE9B-24E20B4ED041}" srcOrd="0" destOrd="0" presId="urn:microsoft.com/office/officeart/2005/8/layout/cycle2"/>
    <dgm:cxn modelId="{19BADE20-DD14-4036-A699-FAC926CAA467}" type="presParOf" srcId="{495D092B-2F72-49D5-B0A6-6C5519C1113C}" destId="{6F2EBA12-1A9C-472A-995C-CEC3DC3D8C4C}" srcOrd="4" destOrd="0" presId="urn:microsoft.com/office/officeart/2005/8/layout/cycle2"/>
    <dgm:cxn modelId="{D0F85FAD-C424-4CCC-AAAC-EA0B3B584C5F}" type="presParOf" srcId="{495D092B-2F72-49D5-B0A6-6C5519C1113C}" destId="{41826D4A-1593-4F78-80AB-B17A8F517321}" srcOrd="5" destOrd="0" presId="urn:microsoft.com/office/officeart/2005/8/layout/cycle2"/>
    <dgm:cxn modelId="{35A6C743-0013-47CE-BD1D-030F3B1F473F}" type="presParOf" srcId="{41826D4A-1593-4F78-80AB-B17A8F517321}" destId="{BE026FBF-9880-48C9-9B9F-DB35326B35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CDB2-8657-4D1D-9CA3-043C37E47478}">
      <dsp:nvSpPr>
        <dsp:cNvPr id="0" name=""/>
        <dsp:cNvSpPr/>
      </dsp:nvSpPr>
      <dsp:spPr>
        <a:xfrm>
          <a:off x="2294464" y="241"/>
          <a:ext cx="1888070" cy="1888070"/>
        </a:xfrm>
        <a:prstGeom prst="ellipse">
          <a:avLst/>
        </a:prstGeom>
        <a:solidFill>
          <a:srgbClr val="0070C0"/>
        </a:soli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Planificación del Trabajo de Supervisión</a:t>
          </a:r>
          <a:endParaRPr lang="en-CA" sz="1600" kern="1200" dirty="0"/>
        </a:p>
      </dsp:txBody>
      <dsp:txXfrm>
        <a:off x="2570965" y="276742"/>
        <a:ext cx="1335068" cy="1335068"/>
      </dsp:txXfrm>
    </dsp:sp>
    <dsp:sp modelId="{036ECF5F-DEF2-45EB-A5B5-18D822E84EBF}">
      <dsp:nvSpPr>
        <dsp:cNvPr id="0" name=""/>
        <dsp:cNvSpPr/>
      </dsp:nvSpPr>
      <dsp:spPr>
        <a:xfrm rot="3600000">
          <a:off x="3530513" y="1897135"/>
          <a:ext cx="822983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3578305" y="1941802"/>
        <a:ext cx="631816" cy="382333"/>
      </dsp:txXfrm>
    </dsp:sp>
    <dsp:sp modelId="{495C8315-C114-47E4-9EFD-9BE74CF6A53D}">
      <dsp:nvSpPr>
        <dsp:cNvPr id="0" name=""/>
        <dsp:cNvSpPr/>
      </dsp:nvSpPr>
      <dsp:spPr>
        <a:xfrm>
          <a:off x="3711770" y="2455087"/>
          <a:ext cx="1888070" cy="1888070"/>
        </a:xfrm>
        <a:prstGeom prst="ellipse">
          <a:avLst/>
        </a:prstGeom>
        <a:solidFill>
          <a:srgbClr val="0070C0"/>
        </a:soli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Ejecución del Trabajo de Supervisión y Actualización del Perfil de Riesgos</a:t>
          </a:r>
          <a:endParaRPr lang="en-CA" sz="1600" kern="1200" dirty="0"/>
        </a:p>
      </dsp:txBody>
      <dsp:txXfrm>
        <a:off x="3988271" y="2731588"/>
        <a:ext cx="1335068" cy="1335068"/>
      </dsp:txXfrm>
    </dsp:sp>
    <dsp:sp modelId="{D4C2834C-2760-4BFB-868F-8268A334688D}">
      <dsp:nvSpPr>
        <dsp:cNvPr id="0" name=""/>
        <dsp:cNvSpPr/>
      </dsp:nvSpPr>
      <dsp:spPr>
        <a:xfrm rot="10799757">
          <a:off x="2558909" y="3080630"/>
          <a:ext cx="814688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 dirty="0"/>
        </a:p>
      </dsp:txBody>
      <dsp:txXfrm rot="10800000">
        <a:off x="2750076" y="3208068"/>
        <a:ext cx="623521" cy="382333"/>
      </dsp:txXfrm>
    </dsp:sp>
    <dsp:sp modelId="{6F2EBA12-1A9C-472A-995C-CEC3DC3D8C4C}">
      <dsp:nvSpPr>
        <dsp:cNvPr id="0" name=""/>
        <dsp:cNvSpPr/>
      </dsp:nvSpPr>
      <dsp:spPr>
        <a:xfrm>
          <a:off x="28655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Información e Intervención</a:t>
          </a:r>
          <a:endParaRPr lang="en-CA" sz="1600" kern="1200" dirty="0"/>
        </a:p>
      </dsp:txBody>
      <dsp:txXfrm>
        <a:off x="563052" y="2731830"/>
        <a:ext cx="1335068" cy="1335068"/>
      </dsp:txXfrm>
    </dsp:sp>
    <dsp:sp modelId="{41826D4A-1593-4F78-80AB-B17A8F517321}">
      <dsp:nvSpPr>
        <dsp:cNvPr id="0" name=""/>
        <dsp:cNvSpPr/>
      </dsp:nvSpPr>
      <dsp:spPr>
        <a:xfrm rot="18556698">
          <a:off x="1723232" y="1855890"/>
          <a:ext cx="1076585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1758303" y="2057324"/>
        <a:ext cx="885418" cy="38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968"/>
            <a:ext cx="2946275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1" y="9429968"/>
            <a:ext cx="2946275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E56AED-DD3A-4DA3-8FD2-4F65285EF6DC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965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65" y="4715831"/>
            <a:ext cx="4984346" cy="44666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68"/>
            <a:ext cx="2946275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1" y="9429968"/>
            <a:ext cx="2946275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598B53-E463-4659-BF12-EF8F695302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F2B995-9A7B-417C-ACC4-CC1425E71C86}" type="slidenum">
              <a:rPr lang="en-US" sz="1200" smtClean="0"/>
              <a:pPr/>
              <a:t>1</a:t>
            </a:fld>
            <a:endParaRPr lang="en-US" sz="12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8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68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7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4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2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15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98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44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62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8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1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87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0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55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67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24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1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8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38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75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35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15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A49D74E-472A-49C2-B0E3-30CE8F244BFA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7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58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1200" dirty="0" smtClean="0"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3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59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1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7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1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4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7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7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5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A06EF9D-4728-4CF6-A010-90724ECF0D4B}" type="slidenum">
              <a:rPr lang="en-CA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‹Nº›</a:t>
            </a:fld>
            <a:endParaRPr lang="en-CA" sz="2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state.wi.us/senate/sen11/news/constituentservice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Eng/fi-if/rg-ro/gdn-ort/gl-ld/Pages/MCCSR2016_let.aspx" TargetMode="External"/><Relationship Id="rId2" Type="http://schemas.openxmlformats.org/officeDocument/2006/relationships/hyperlink" Target="http://www.osfi-bsif.gc.ca/eng/fi-if/rai-eri/sp-ps/pages/sff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fi-bsif.gc.ca/eng/fi-if/rai-eri/sp-ps/Pages/gif_l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412776"/>
            <a:ext cx="7076559" cy="2160240"/>
          </a:xfrm>
        </p:spPr>
        <p:txBody>
          <a:bodyPr/>
          <a:lstStyle/>
          <a:p>
            <a:pPr algn="ctr">
              <a:defRPr/>
            </a:pPr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Supervisión de Grupos de Seguros y Cooperación en Colegios</a:t>
            </a:r>
            <a:b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35552" y="4725144"/>
            <a:ext cx="6552257" cy="1007591"/>
          </a:xfrm>
        </p:spPr>
        <p:txBody>
          <a:bodyPr/>
          <a:lstStyle/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Manly</a:t>
            </a:r>
          </a:p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Director, Life Insurance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3284984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800" dirty="0" smtClean="0">
                <a:solidFill>
                  <a:schemeClr val="bg1"/>
                </a:solidFill>
                <a:latin typeface="+mn-lt"/>
              </a:rPr>
              <a:t>Instituto</a:t>
            </a:r>
            <a:r>
              <a:rPr lang="en-CA" sz="1800" dirty="0" smtClean="0">
                <a:solidFill>
                  <a:schemeClr val="bg1"/>
                </a:solidFill>
                <a:latin typeface="+mn-lt"/>
              </a:rPr>
              <a:t> de Estabilidad  Financiera</a:t>
            </a:r>
            <a:endParaRPr lang="en-CA" sz="1800" dirty="0">
              <a:solidFill>
                <a:schemeClr val="bg1"/>
              </a:solidFill>
              <a:latin typeface="+mn-lt"/>
            </a:endParaRP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Seminario Regional para Supervisores de Seguros de América Latina</a:t>
            </a: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Ciudad de Panamá, Panamá</a:t>
            </a:r>
            <a:endParaRPr lang="en-CA" sz="1800" dirty="0">
              <a:solidFill>
                <a:schemeClr val="bg1"/>
              </a:solidFill>
              <a:latin typeface="+mn-lt"/>
            </a:endParaRP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 24-26 de Mayo del 2016</a:t>
            </a:r>
          </a:p>
          <a:p>
            <a:endParaRPr lang="en-CA" sz="1800" dirty="0">
              <a:solidFill>
                <a:schemeClr val="bg1"/>
              </a:solidFill>
              <a:latin typeface="+mn-lt"/>
            </a:endParaRPr>
          </a:p>
          <a:p>
            <a:endParaRPr lang="en-CA" sz="1800" dirty="0" smtClean="0">
              <a:solidFill>
                <a:schemeClr val="bg1"/>
              </a:solidFill>
              <a:latin typeface="+mn-lt"/>
            </a:endParaRPr>
          </a:p>
          <a:p>
            <a:endParaRPr lang="en-CA" sz="1800" dirty="0" smtClean="0">
              <a:solidFill>
                <a:schemeClr val="bg1"/>
              </a:solidFill>
              <a:latin typeface="+mn-lt"/>
            </a:endParaRPr>
          </a:p>
          <a:p>
            <a:endParaRPr lang="en-CA" sz="1800" dirty="0">
              <a:solidFill>
                <a:schemeClr val="bg1"/>
              </a:solidFill>
              <a:latin typeface="+mn-lt"/>
            </a:endParaRPr>
          </a:p>
          <a:p>
            <a:endParaRPr lang="en-CA" sz="1800" dirty="0">
              <a:solidFill>
                <a:schemeClr val="bg1"/>
              </a:solidFill>
              <a:latin typeface="+mn-lt"/>
            </a:endParaRPr>
          </a:p>
          <a:p>
            <a:endParaRPr lang="en-CA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209" y="459876"/>
            <a:ext cx="7010400" cy="990600"/>
          </a:xfrm>
        </p:spPr>
        <p:txBody>
          <a:bodyPr/>
          <a:lstStyle/>
          <a:p>
            <a:r>
              <a:rPr lang="en-CA" dirty="0" smtClean="0"/>
              <a:t>Risk Matrix</a:t>
            </a:r>
            <a:endParaRPr lang="en-CA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209" y="1247564"/>
            <a:ext cx="72649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051720" y="1609137"/>
            <a:ext cx="7889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sz="900" dirty="0" smtClean="0">
                <a:latin typeface="Calibri" panose="020F0502020204030204" pitchFamily="34" charset="0"/>
              </a:rPr>
              <a:t>Actividades</a:t>
            </a:r>
          </a:p>
          <a:p>
            <a:r>
              <a:rPr lang="es-CL" sz="900" dirty="0" smtClean="0">
                <a:latin typeface="Calibri" panose="020F0502020204030204" pitchFamily="34" charset="0"/>
              </a:rPr>
              <a:t> Importantes</a:t>
            </a:r>
            <a:endParaRPr lang="es-CL" sz="900" dirty="0">
              <a:latin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73139" y="2910136"/>
            <a:ext cx="746159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900" dirty="0" smtClean="0">
                <a:latin typeface="Calibri" panose="020F0502020204030204" pitchFamily="34" charset="0"/>
              </a:rPr>
              <a:t>Actividad 1</a:t>
            </a:r>
            <a:endParaRPr lang="es-CL" sz="900" dirty="0">
              <a:latin typeface="Calibri" panose="020F05020202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51720" y="3347752"/>
            <a:ext cx="705642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sz="900" dirty="0" smtClean="0">
                <a:latin typeface="Calibri" panose="020F0502020204030204" pitchFamily="34" charset="0"/>
              </a:rPr>
              <a:t>Actividad 2</a:t>
            </a:r>
            <a:endParaRPr lang="es-CL" sz="900" dirty="0">
              <a:latin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59832" y="1655304"/>
            <a:ext cx="1440160" cy="27699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>
                <a:latin typeface="Calibri" panose="020F0502020204030204" pitchFamily="34" charset="0"/>
              </a:rPr>
              <a:t>Riesgos Inherentes</a:t>
            </a:r>
            <a:endParaRPr lang="es-CL" sz="1200" dirty="0">
              <a:latin typeface="Calibri" panose="020F050202020403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00938" y="3811557"/>
            <a:ext cx="705642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sz="900" dirty="0" smtClean="0">
                <a:latin typeface="Calibri" panose="020F0502020204030204" pitchFamily="34" charset="0"/>
              </a:rPr>
              <a:t>Actividad 3</a:t>
            </a:r>
            <a:endParaRPr lang="es-CL" sz="900" dirty="0">
              <a:latin typeface="Calibri" panose="020F050202020403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67610" y="955176"/>
            <a:ext cx="37406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200" b="1" dirty="0" smtClean="0">
                <a:latin typeface="Calibri" panose="020F0502020204030204" pitchFamily="34" charset="0"/>
              </a:rPr>
              <a:t>Matriz de Riesgo</a:t>
            </a:r>
            <a:endParaRPr lang="es-CL" sz="3200" b="1" dirty="0">
              <a:latin typeface="Calibri" panose="020F050202020403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860032" y="1655304"/>
            <a:ext cx="2088232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>
                <a:latin typeface="Calibri" panose="020F0502020204030204" pitchFamily="34" charset="0"/>
              </a:rPr>
              <a:t>Calidad de Gestión de Riesgos</a:t>
            </a:r>
            <a:endParaRPr lang="es-C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Calificación de Riesgos Compuestos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    Ganancias</a:t>
            </a:r>
          </a:p>
          <a:p>
            <a:pPr lvl="1"/>
            <a:r>
              <a:rPr lang="en-CA" dirty="0" smtClean="0"/>
              <a:t>Fuerza o Intensidad</a:t>
            </a:r>
          </a:p>
          <a:p>
            <a:pPr lvl="1"/>
            <a:r>
              <a:rPr lang="en-CA" dirty="0" smtClean="0"/>
              <a:t>Sostenibilidad</a:t>
            </a:r>
          </a:p>
          <a:p>
            <a:pPr marL="0" indent="0">
              <a:buNone/>
            </a:pPr>
            <a:r>
              <a:rPr lang="en-CA" dirty="0" smtClean="0"/>
              <a:t>     Capital</a:t>
            </a:r>
          </a:p>
          <a:p>
            <a:pPr lvl="1"/>
            <a:r>
              <a:rPr lang="en-CA" dirty="0" smtClean="0"/>
              <a:t>Adecuación</a:t>
            </a:r>
          </a:p>
          <a:p>
            <a:pPr lvl="2"/>
            <a:r>
              <a:rPr lang="en-CA" dirty="0" smtClean="0"/>
              <a:t>Cantidad</a:t>
            </a:r>
          </a:p>
          <a:p>
            <a:pPr lvl="2"/>
            <a:r>
              <a:rPr lang="en-CA" dirty="0" smtClean="0"/>
              <a:t>Calidad</a:t>
            </a:r>
          </a:p>
          <a:p>
            <a:pPr marL="457200" lvl="1" indent="0">
              <a:buNone/>
            </a:pPr>
            <a:r>
              <a:rPr lang="en-CA" dirty="0" smtClean="0"/>
              <a:t>- Políticas y prácticas de gestión de capital</a:t>
            </a:r>
          </a:p>
          <a:p>
            <a:pPr marL="0" indent="0">
              <a:buNone/>
            </a:pPr>
            <a:r>
              <a:rPr lang="en-CA" dirty="0" smtClean="0"/>
              <a:t>      Liquidez</a:t>
            </a:r>
          </a:p>
          <a:p>
            <a:pPr lvl="1"/>
            <a:r>
              <a:rPr lang="en-CA" dirty="0" smtClean="0"/>
              <a:t>Prudente en condiciones normales o de estrés</a:t>
            </a:r>
            <a:endParaRPr lang="en-CA" dirty="0"/>
          </a:p>
          <a:p>
            <a:pPr marL="457200" lvl="1" indent="0">
              <a:buNone/>
            </a:pPr>
            <a:r>
              <a:rPr lang="en-CA" sz="2400" b="1" dirty="0" smtClean="0"/>
              <a:t> Período de tiempo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2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3140968"/>
            <a:ext cx="6515001" cy="1362075"/>
          </a:xfrm>
        </p:spPr>
        <p:txBody>
          <a:bodyPr/>
          <a:lstStyle/>
          <a:p>
            <a:pPr algn="ctr"/>
            <a:r>
              <a:rPr lang="en-CA" dirty="0" smtClean="0"/>
              <a:t>Entidades no reguladas dentro de un </a:t>
            </a:r>
            <a:r>
              <a:rPr lang="en-CA" dirty="0" err="1" smtClean="0"/>
              <a:t>grupo</a:t>
            </a:r>
            <a:endParaRPr lang="en-C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154961" cy="1500187"/>
          </a:xfrm>
        </p:spPr>
        <p:txBody>
          <a:bodyPr/>
          <a:lstStyle/>
          <a:p>
            <a:pPr lvl="0" algn="ctr"/>
            <a:r>
              <a:rPr lang="en-CA" dirty="0">
                <a:solidFill>
                  <a:srgbClr val="000000"/>
                </a:solidFill>
              </a:rPr>
              <a:t>Supervisión de Grupos de Seguros y Cooperación en Colegios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Antecedentes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 conglomerado de seguros de vida tiene una entidad no regulada por OSFI </a:t>
            </a:r>
          </a:p>
          <a:p>
            <a:r>
              <a:rPr lang="en-CA" dirty="0" smtClean="0"/>
              <a:t>La entidad está regulada por una ley diferente</a:t>
            </a:r>
          </a:p>
          <a:p>
            <a:r>
              <a:rPr lang="en-CA" dirty="0" smtClean="0"/>
              <a:t>Opera con esta estructura de “undertaking o acuerdo” desde finales del año 2000</a:t>
            </a:r>
          </a:p>
        </p:txBody>
      </p:sp>
    </p:spTree>
    <p:extLst>
      <p:ext uri="{BB962C8B-B14F-4D97-AF65-F5344CB8AC3E}">
        <p14:creationId xmlns:p14="http://schemas.microsoft.com/office/powerpoint/2010/main" val="8805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Condiciones del Acuerdo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Brindar acceso a los registros corporativos de las entidades no reguladas por OSFI</a:t>
            </a:r>
          </a:p>
          <a:p>
            <a:r>
              <a:rPr lang="en-CA" dirty="0" smtClean="0"/>
              <a:t>Existentes o adquiridos posteriormente</a:t>
            </a:r>
          </a:p>
          <a:p>
            <a:r>
              <a:rPr lang="en-CA" dirty="0" smtClean="0"/>
              <a:t>Proveer copia de toda la información financiera disponible al público y reguladores de valores</a:t>
            </a:r>
          </a:p>
          <a:p>
            <a:r>
              <a:rPr lang="en-CA" dirty="0" smtClean="0"/>
              <a:t>Notificar a OSFI de la renuncia de:</a:t>
            </a:r>
          </a:p>
          <a:p>
            <a:pPr lvl="1"/>
            <a:r>
              <a:rPr lang="en-CA" dirty="0" smtClean="0"/>
              <a:t>Sus auditores externos o </a:t>
            </a:r>
            <a:r>
              <a:rPr lang="en-CA" dirty="0" err="1" smtClean="0"/>
              <a:t>directores</a:t>
            </a:r>
            <a:r>
              <a:rPr lang="en-CA" dirty="0" smtClean="0"/>
              <a:t> de auditores externos</a:t>
            </a:r>
          </a:p>
          <a:p>
            <a:pPr lvl="1"/>
            <a:r>
              <a:rPr lang="en-CA" dirty="0" smtClean="0"/>
              <a:t>Cualquier director de sus entidades controladas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23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dirty="0"/>
              <a:t>D</a:t>
            </a:r>
            <a:r>
              <a:rPr lang="en-CA" dirty="0" smtClean="0"/>
              <a:t>irectores</a:t>
            </a:r>
            <a:r>
              <a:rPr lang="en-CA" dirty="0" smtClean="0"/>
              <a:t>, oficiales, auditores externos y actuarios </a:t>
            </a:r>
            <a:r>
              <a:rPr lang="en-CA" dirty="0" smtClean="0"/>
              <a:t>deben </a:t>
            </a:r>
            <a:r>
              <a:rPr lang="en-CA" dirty="0" smtClean="0"/>
              <a:t> </a:t>
            </a:r>
            <a:r>
              <a:rPr lang="en-CA" dirty="0" smtClean="0"/>
              <a:t>proporcionar información relevante</a:t>
            </a:r>
          </a:p>
          <a:p>
            <a:r>
              <a:rPr lang="en-CA" dirty="0" smtClean="0"/>
              <a:t>Notificar a OSFI de cualquier compra o “inversión importante”</a:t>
            </a:r>
          </a:p>
          <a:p>
            <a:r>
              <a:rPr lang="en-CA" dirty="0" smtClean="0"/>
              <a:t>OSFI puede:</a:t>
            </a:r>
          </a:p>
          <a:p>
            <a:pPr lvl="1"/>
            <a:r>
              <a:rPr lang="en-CA" b="1" dirty="0" smtClean="0"/>
              <a:t>Llevar a cabo Inspecciones In Situ</a:t>
            </a:r>
          </a:p>
          <a:p>
            <a:pPr lvl="1"/>
            <a:r>
              <a:rPr lang="en-CA" b="1" dirty="0" smtClean="0"/>
              <a:t>Solicitar al auditor externo ampliar el alcance de la auditoria</a:t>
            </a:r>
          </a:p>
          <a:p>
            <a:pPr lvl="1"/>
            <a:r>
              <a:rPr lang="en-CA" b="1" dirty="0" smtClean="0"/>
              <a:t>Identificar a</a:t>
            </a:r>
            <a:r>
              <a:rPr lang="en-CA" b="1" dirty="0" smtClean="0"/>
              <a:t> </a:t>
            </a:r>
            <a:r>
              <a:rPr lang="en-CA" b="1" dirty="0" smtClean="0"/>
              <a:t>un actuario externo para realizar una valoración de los gastos de FRFI</a:t>
            </a:r>
          </a:p>
          <a:p>
            <a:endParaRPr lang="en-CA" sz="2000" dirty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Condiciones del Acuerdo (cont.)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87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Eficacia del Acuerdo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Fortalezas:</a:t>
            </a:r>
          </a:p>
          <a:p>
            <a:pPr lvl="1"/>
            <a:r>
              <a:rPr lang="en-CA" dirty="0" smtClean="0"/>
              <a:t>Brinda acceso a información financiera que podría tener un impacto negativo en el capital de la entidad regulada</a:t>
            </a:r>
          </a:p>
          <a:p>
            <a:pPr lvl="1"/>
            <a:r>
              <a:rPr lang="en-CA" dirty="0" smtClean="0"/>
              <a:t>Puede Verificar </a:t>
            </a:r>
          </a:p>
          <a:p>
            <a:pPr lvl="1"/>
            <a:r>
              <a:rPr lang="en-CA" dirty="0" smtClean="0"/>
              <a:t>Participa </a:t>
            </a:r>
            <a:r>
              <a:rPr lang="en-CA" dirty="0"/>
              <a:t>e</a:t>
            </a:r>
            <a:r>
              <a:rPr lang="en-CA" dirty="0" smtClean="0"/>
              <a:t>n Colegios</a:t>
            </a:r>
          </a:p>
          <a:p>
            <a:r>
              <a:rPr lang="en-CA" dirty="0" smtClean="0"/>
              <a:t>Debilidades:</a:t>
            </a:r>
          </a:p>
          <a:p>
            <a:pPr lvl="1"/>
            <a:r>
              <a:rPr lang="en-CA" dirty="0" smtClean="0"/>
              <a:t>Oportunidad de obtener información</a:t>
            </a:r>
          </a:p>
          <a:p>
            <a:pPr lvl="1"/>
            <a:r>
              <a:rPr lang="en-CA" dirty="0" smtClean="0"/>
              <a:t>Indirecto ( si se estima prudente un aumento de capital, será requerido a nivel de la compañía regulada)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4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924944"/>
            <a:ext cx="6226969" cy="1362075"/>
          </a:xfrm>
        </p:spPr>
        <p:txBody>
          <a:bodyPr/>
          <a:lstStyle/>
          <a:p>
            <a:pPr algn="ctr"/>
            <a:r>
              <a:rPr lang="en-CA" dirty="0" smtClean="0"/>
              <a:t>Antecedentes de los colegios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340768"/>
            <a:ext cx="6370985" cy="1500187"/>
          </a:xfrm>
        </p:spPr>
        <p:txBody>
          <a:bodyPr/>
          <a:lstStyle/>
          <a:p>
            <a:pPr lvl="0" algn="ctr"/>
            <a:r>
              <a:rPr lang="en-CA" dirty="0">
                <a:solidFill>
                  <a:srgbClr val="000000"/>
                </a:solidFill>
              </a:rPr>
              <a:t>Supervisión de Grupos de Seguros y Cooperación en Colegios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8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Grupos de Seguros en</a:t>
            </a:r>
            <a:br>
              <a:rPr lang="en-CA" dirty="0" smtClean="0"/>
            </a:br>
            <a:r>
              <a:rPr lang="en-CA" dirty="0" smtClean="0"/>
              <a:t>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2776"/>
            <a:ext cx="6622504" cy="4683224"/>
          </a:xfrm>
        </p:spPr>
        <p:txBody>
          <a:bodyPr/>
          <a:lstStyle/>
          <a:p>
            <a:r>
              <a:rPr lang="en-CA" b="1" dirty="0" smtClean="0">
                <a:ea typeface="+mn-ea"/>
                <a:cs typeface="+mn-cs"/>
              </a:rPr>
              <a:t>La </a:t>
            </a:r>
            <a:r>
              <a:rPr lang="en-CA" dirty="0"/>
              <a:t>i</a:t>
            </a:r>
            <a:r>
              <a:rPr lang="en-CA" b="1" dirty="0" smtClean="0">
                <a:ea typeface="+mn-ea"/>
                <a:cs typeface="+mn-cs"/>
              </a:rPr>
              <a:t>ndustria de los seguros de vida está dominada por 3 grupos conglomerados domésticos que: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Operan </a:t>
            </a:r>
            <a:r>
              <a:rPr lang="en-CA" b="1" dirty="0">
                <a:ea typeface="+mn-ea"/>
                <a:cs typeface="+mn-cs"/>
              </a:rPr>
              <a:t>e</a:t>
            </a:r>
            <a:r>
              <a:rPr lang="en-CA" b="1" dirty="0" smtClean="0">
                <a:ea typeface="+mn-ea"/>
                <a:cs typeface="+mn-cs"/>
              </a:rPr>
              <a:t>n Canada, Estados Unidos, Reino Unido, Europa y Asia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Son supervisados en forma consolidada</a:t>
            </a:r>
            <a:endParaRPr lang="en-CA" b="1" dirty="0">
              <a:ea typeface="+mn-ea"/>
              <a:cs typeface="+mn-cs"/>
            </a:endParaRPr>
          </a:p>
          <a:p>
            <a:r>
              <a:rPr lang="en-CA" dirty="0" smtClean="0"/>
              <a:t>Los Seguros Generales</a:t>
            </a:r>
            <a:r>
              <a:rPr lang="en-CA" b="1" dirty="0" smtClean="0">
                <a:ea typeface="+mn-ea"/>
                <a:cs typeface="+mn-cs"/>
              </a:rPr>
              <a:t> </a:t>
            </a:r>
            <a:r>
              <a:rPr lang="en-CA" dirty="0" smtClean="0"/>
              <a:t>están fragmentados y no existe un gran </a:t>
            </a:r>
            <a:r>
              <a:rPr lang="en-CA" dirty="0" err="1" smtClean="0"/>
              <a:t>grupo</a:t>
            </a:r>
            <a:r>
              <a:rPr lang="en-CA" dirty="0" smtClean="0"/>
              <a:t> doméstico.</a:t>
            </a:r>
            <a:endParaRPr lang="en-CA" b="1" dirty="0">
              <a:ea typeface="+mn-ea"/>
              <a:cs typeface="+mn-cs"/>
            </a:endParaRPr>
          </a:p>
          <a:p>
            <a:r>
              <a:rPr lang="en-CA" dirty="0" smtClean="0"/>
              <a:t>OSFI ha establecido Colegios de Supervisores para los tres grupos de Seguros de Vida</a:t>
            </a:r>
          </a:p>
        </p:txBody>
      </p:sp>
    </p:spTree>
    <p:extLst>
      <p:ext uri="{BB962C8B-B14F-4D97-AF65-F5344CB8AC3E}">
        <p14:creationId xmlns:p14="http://schemas.microsoft.com/office/powerpoint/2010/main" val="18715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Objectivos del Colegio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Compartir información entre los supervisores</a:t>
            </a:r>
          </a:p>
          <a:p>
            <a:r>
              <a:rPr lang="en-CA" dirty="0" smtClean="0"/>
              <a:t>Crear vínculos: </a:t>
            </a:r>
          </a:p>
          <a:p>
            <a:pPr lvl="1"/>
            <a:r>
              <a:rPr lang="en-CA" b="1" dirty="0" smtClean="0"/>
              <a:t>Para facilitar el intercambio de información sobre el </a:t>
            </a:r>
            <a:r>
              <a:rPr lang="en-CA" b="1" dirty="0" err="1" smtClean="0"/>
              <a:t>grupo</a:t>
            </a:r>
            <a:endParaRPr lang="en-CA" b="1" dirty="0" smtClean="0"/>
          </a:p>
          <a:p>
            <a:pPr lvl="1"/>
            <a:r>
              <a:rPr lang="en-CA" b="1" dirty="0" smtClean="0"/>
              <a:t>Discutir asuntos dentro de una jurisdicción que puedan tener relevancia para otras entidades legales dentro del Grupo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8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Visión General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Supervisión de entidades aseguradoras </a:t>
            </a:r>
          </a:p>
          <a:p>
            <a:pPr lvl="1"/>
            <a:r>
              <a:rPr lang="en-CA" dirty="0" smtClean="0"/>
              <a:t>Visión General de los Marcos de Supervisión</a:t>
            </a:r>
          </a:p>
          <a:p>
            <a:r>
              <a:rPr lang="en-CA" dirty="0" smtClean="0"/>
              <a:t>Entidades no reguladas dentro de un </a:t>
            </a:r>
            <a:r>
              <a:rPr lang="en-CA" dirty="0" err="1" smtClean="0"/>
              <a:t>grupo</a:t>
            </a:r>
            <a:endParaRPr lang="en-CA" dirty="0" smtClean="0"/>
          </a:p>
          <a:p>
            <a:r>
              <a:rPr lang="en-CA" dirty="0" smtClean="0"/>
              <a:t>Antecedentes de los Colegios</a:t>
            </a:r>
          </a:p>
          <a:p>
            <a:r>
              <a:rPr lang="en-CA" dirty="0" smtClean="0"/>
              <a:t>Logística</a:t>
            </a:r>
          </a:p>
          <a:p>
            <a:r>
              <a:rPr lang="en-CA" dirty="0" smtClean="0"/>
              <a:t>Efectividad</a:t>
            </a:r>
          </a:p>
          <a:p>
            <a:r>
              <a:rPr lang="en-CA" dirty="0" smtClean="0"/>
              <a:t>Preguntas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64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Desarrollo de los Colegios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Empezaron en el año 2011</a:t>
            </a:r>
          </a:p>
          <a:p>
            <a:pPr lvl="1"/>
            <a:r>
              <a:rPr lang="en-CA" sz="2400" b="1" dirty="0" smtClean="0">
                <a:ea typeface="+mn-ea"/>
                <a:cs typeface="+mn-cs"/>
              </a:rPr>
              <a:t>Actualmente son trienales</a:t>
            </a:r>
          </a:p>
          <a:p>
            <a:r>
              <a:rPr lang="en-CA" dirty="0" smtClean="0"/>
              <a:t> Teleconferencias trimestrales</a:t>
            </a:r>
          </a:p>
          <a:p>
            <a:r>
              <a:rPr lang="en-CA" b="1" dirty="0" smtClean="0">
                <a:ea typeface="+mn-ea"/>
                <a:cs typeface="+mn-cs"/>
              </a:rPr>
              <a:t>Discusiones ad-hoc sobre nuevos desarrollos (e.g.. compras)</a:t>
            </a:r>
          </a:p>
          <a:p>
            <a:r>
              <a:rPr lang="en-CA" dirty="0" smtClean="0"/>
              <a:t>Inspecciones extranjeras In Situ</a:t>
            </a:r>
            <a:r>
              <a:rPr lang="en-CA" b="1" dirty="0" smtClean="0">
                <a:ea typeface="+mn-ea"/>
                <a:cs typeface="+mn-cs"/>
              </a:rPr>
              <a:t> 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Tiempo basado en criterio de riesgos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Si es posible, reunirse con reguladores locales</a:t>
            </a:r>
            <a:endParaRPr lang="en-CA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996952"/>
            <a:ext cx="6154961" cy="1362075"/>
          </a:xfrm>
        </p:spPr>
        <p:txBody>
          <a:bodyPr/>
          <a:lstStyle/>
          <a:p>
            <a:pPr algn="ctr"/>
            <a:r>
              <a:rPr lang="en-CA" dirty="0" smtClean="0"/>
              <a:t>Logistica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628800"/>
            <a:ext cx="6154961" cy="1500187"/>
          </a:xfrm>
        </p:spPr>
        <p:txBody>
          <a:bodyPr/>
          <a:lstStyle/>
          <a:p>
            <a:pPr lvl="0" algn="ctr"/>
            <a:r>
              <a:rPr lang="en-CA" dirty="0">
                <a:solidFill>
                  <a:srgbClr val="000000"/>
                </a:solidFill>
              </a:rPr>
              <a:t>Supervisión de Grupos de Seguros y Cooperación en Colegios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4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Participantes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Todas las jurisdicciones donde opera el Grupo están invitadas</a:t>
            </a:r>
          </a:p>
          <a:p>
            <a:r>
              <a:rPr lang="en-CA" dirty="0" smtClean="0"/>
              <a:t> Se debe contar con Memorandums de Entendimiento bilaterales </a:t>
            </a:r>
          </a:p>
          <a:p>
            <a:r>
              <a:rPr lang="en-CA" dirty="0" smtClean="0"/>
              <a:t>Se aceptan invitados en base a:</a:t>
            </a:r>
          </a:p>
          <a:p>
            <a:pPr lvl="1"/>
            <a:r>
              <a:rPr lang="en-CA" dirty="0" smtClean="0"/>
              <a:t>Importancia del negocio en su jurisdicción</a:t>
            </a:r>
          </a:p>
          <a:p>
            <a:pPr lvl="1"/>
            <a:r>
              <a:rPr lang="en-CA" dirty="0" smtClean="0"/>
              <a:t>Presupuesto</a:t>
            </a:r>
          </a:p>
          <a:p>
            <a:r>
              <a:rPr lang="en-CA" dirty="0" smtClean="0"/>
              <a:t>Establecer y mantener relaciones laborales</a:t>
            </a:r>
          </a:p>
          <a:p>
            <a:r>
              <a:rPr lang="en-CA" dirty="0" smtClean="0"/>
              <a:t>Seguimiento frecuente durante un período de tiempo prolongado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9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Preparación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Revisar Programación con los Participantes</a:t>
            </a:r>
          </a:p>
          <a:p>
            <a:pPr lvl="1"/>
            <a:r>
              <a:rPr lang="en-CA" sz="1800" dirty="0" smtClean="0"/>
              <a:t>Se </a:t>
            </a:r>
            <a:r>
              <a:rPr lang="en-CA" sz="1800" dirty="0" err="1" smtClean="0"/>
              <a:t>identificará</a:t>
            </a:r>
            <a:r>
              <a:rPr lang="en-CA" sz="1800" dirty="0" smtClean="0"/>
              <a:t> al equipo OSFI con un año de anticipación y se organizará el proceso con los supervisores participantes y la administración del Grupo </a:t>
            </a:r>
            <a:r>
              <a:rPr lang="en-CA" sz="1800" dirty="0"/>
              <a:t>A</a:t>
            </a:r>
            <a:r>
              <a:rPr lang="en-CA" sz="1800" dirty="0" smtClean="0"/>
              <a:t>segurador.</a:t>
            </a:r>
          </a:p>
          <a:p>
            <a:pPr lvl="1"/>
            <a:r>
              <a:rPr lang="en-CA" sz="1800" dirty="0" smtClean="0"/>
              <a:t>Definir la ubicación y la fecha con todos los participantes para coordinar asistencia por lo menos 6 meses antes del encuentro.</a:t>
            </a:r>
          </a:p>
          <a:p>
            <a:pPr lvl="1"/>
            <a:r>
              <a:rPr lang="en-CA" sz="1800" dirty="0" smtClean="0"/>
              <a:t>Definir el Presupuesto en el cual OSFI cubrirá parte del alojamiento</a:t>
            </a:r>
          </a:p>
          <a:p>
            <a:pPr lvl="1"/>
            <a:r>
              <a:rPr lang="en-CA" dirty="0" smtClean="0"/>
              <a:t>Se estipulan requisitos de confidencialidad</a:t>
            </a:r>
            <a:endParaRPr lang="en-CA" sz="2000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Logística del Colegio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695256" cy="2684512"/>
          </a:xfrm>
        </p:spPr>
        <p:txBody>
          <a:bodyPr/>
          <a:lstStyle/>
          <a:p>
            <a:r>
              <a:rPr lang="en-CA" sz="2000" dirty="0" smtClean="0"/>
              <a:t>Día 1: (Grupo de seguros y supervisores)</a:t>
            </a:r>
          </a:p>
          <a:p>
            <a:pPr lvl="1"/>
            <a:r>
              <a:rPr lang="en-CA" sz="1800" dirty="0" smtClean="0"/>
              <a:t>Estará</a:t>
            </a:r>
            <a:r>
              <a:rPr lang="en-CA" sz="1800" dirty="0"/>
              <a:t> </a:t>
            </a:r>
            <a:r>
              <a:rPr lang="en-CA" sz="1800" dirty="0" smtClean="0"/>
              <a:t>presente la administración del Grupo de Seguros</a:t>
            </a:r>
          </a:p>
          <a:p>
            <a:pPr lvl="1"/>
            <a:r>
              <a:rPr lang="en-CA" sz="1800" dirty="0" smtClean="0"/>
              <a:t>Preguntas y Respuestas con el equipo de  altos ejecutivos</a:t>
            </a:r>
          </a:p>
          <a:p>
            <a:r>
              <a:rPr lang="en-CA" sz="2000" dirty="0" smtClean="0"/>
              <a:t>Día 2 hasta el medio día: (solamente supervisores)</a:t>
            </a:r>
          </a:p>
          <a:p>
            <a:pPr lvl="1"/>
            <a:r>
              <a:rPr lang="en-CA" sz="1800" dirty="0" smtClean="0"/>
              <a:t>Presentaciones de los supervisores</a:t>
            </a:r>
          </a:p>
          <a:p>
            <a:pPr lvl="1"/>
            <a:r>
              <a:rPr lang="en-CA" sz="1800" dirty="0" smtClean="0"/>
              <a:t>Mesa redonda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58112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Rol de OSFI: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Se busca el aporte de los supervisores participantes en los principales temas de interés.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Orientar a los expositores respecto a los contenidos.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Revisar las presentaciones en asuntos puntuales y tiempo.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CONFIDENCIALIDAD </a:t>
            </a:r>
            <a:endParaRPr lang="en-CA" sz="1800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46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Gestión de la Empresa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Preparación</a:t>
            </a:r>
          </a:p>
          <a:p>
            <a:pPr lvl="1"/>
            <a:r>
              <a:rPr lang="en-CA" dirty="0" smtClean="0"/>
              <a:t>Orientación general con respecto a los temas de interés </a:t>
            </a:r>
          </a:p>
          <a:p>
            <a:pPr lvl="1"/>
            <a:r>
              <a:rPr lang="en-CA" dirty="0" smtClean="0"/>
              <a:t> “Puntos de contacto” periódicos</a:t>
            </a:r>
          </a:p>
          <a:p>
            <a:pPr lvl="1"/>
            <a:r>
              <a:rPr lang="en-CA" dirty="0" smtClean="0"/>
              <a:t>Realizar aportes para preparar las presentaciones.</a:t>
            </a:r>
          </a:p>
          <a:p>
            <a:r>
              <a:rPr lang="en-CA" dirty="0" smtClean="0"/>
              <a:t>Tiempo</a:t>
            </a:r>
          </a:p>
          <a:p>
            <a:pPr lvl="1"/>
            <a:r>
              <a:rPr lang="en-CA" dirty="0" smtClean="0"/>
              <a:t>Día 1</a:t>
            </a:r>
          </a:p>
          <a:p>
            <a:pPr lvl="1"/>
            <a:r>
              <a:rPr lang="en-CA" dirty="0" smtClean="0"/>
              <a:t>Q&amp;A ( Preguntas y Respuestas)</a:t>
            </a:r>
          </a:p>
          <a:p>
            <a:pPr lvl="1"/>
            <a:r>
              <a:rPr lang="en-CA" dirty="0" smtClean="0"/>
              <a:t> Auditor externo</a:t>
            </a:r>
          </a:p>
          <a:p>
            <a:r>
              <a:rPr lang="en-CA" dirty="0" smtClean="0"/>
              <a:t>Problemas</a:t>
            </a:r>
          </a:p>
          <a:p>
            <a:pPr lvl="1"/>
            <a:r>
              <a:rPr lang="en-CA" dirty="0" smtClean="0"/>
              <a:t>Riesgos Importantes</a:t>
            </a:r>
          </a:p>
          <a:p>
            <a:pPr lvl="1"/>
            <a:r>
              <a:rPr lang="en-CA" dirty="0" smtClean="0"/>
              <a:t>Medidas de Gestión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Ejemplo del Día 1 – Presentaciones del Grupo de Seguros/ Q&amp;A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908720"/>
            <a:ext cx="6694512" cy="4899248"/>
          </a:xfrm>
        </p:spPr>
        <p:txBody>
          <a:bodyPr/>
          <a:lstStyle/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Director General (CEO) </a:t>
            </a:r>
            <a:r>
              <a:rPr lang="en-CA" sz="2000" dirty="0"/>
              <a:t>– </a:t>
            </a:r>
            <a:r>
              <a:rPr lang="en-CA" sz="2000" dirty="0" smtClean="0"/>
              <a:t>dirección estratégica y principales desafíos</a:t>
            </a:r>
            <a:endParaRPr lang="en-CA" sz="2000" dirty="0"/>
          </a:p>
          <a:p>
            <a:r>
              <a:rPr lang="en-CA" sz="2000" dirty="0" smtClean="0"/>
              <a:t>Presidente del Directorio </a:t>
            </a:r>
            <a:r>
              <a:rPr lang="en-CA" sz="2000" dirty="0"/>
              <a:t>– </a:t>
            </a:r>
            <a:r>
              <a:rPr lang="en-CA" sz="2000" dirty="0" smtClean="0"/>
              <a:t>calidad  de la supervisión del directorio, governanza</a:t>
            </a:r>
            <a:r>
              <a:rPr lang="en-CA" sz="2000" dirty="0"/>
              <a:t> </a:t>
            </a:r>
            <a:r>
              <a:rPr lang="en-CA" sz="2000" dirty="0" smtClean="0"/>
              <a:t>corporativa, y desafíos</a:t>
            </a:r>
            <a:endParaRPr lang="en-CA" sz="2000" dirty="0"/>
          </a:p>
          <a:p>
            <a:r>
              <a:rPr lang="en-CA" sz="2000" dirty="0" smtClean="0"/>
              <a:t>Director Financiero (CFO) </a:t>
            </a:r>
            <a:r>
              <a:rPr lang="en-CA" sz="2000" dirty="0"/>
              <a:t>– </a:t>
            </a:r>
            <a:r>
              <a:rPr lang="en-CA" sz="2000" dirty="0" smtClean="0"/>
              <a:t>Gestión del capital y dirección a futuro</a:t>
            </a:r>
            <a:endParaRPr lang="en-CA" sz="2000" dirty="0"/>
          </a:p>
          <a:p>
            <a:r>
              <a:rPr lang="en-CA" sz="2000" dirty="0" smtClean="0"/>
              <a:t> Actuario Jefe </a:t>
            </a:r>
            <a:r>
              <a:rPr lang="en-CA" sz="2000" dirty="0"/>
              <a:t>– </a:t>
            </a:r>
            <a:r>
              <a:rPr lang="en-CA" sz="2000" dirty="0" smtClean="0"/>
              <a:t>Planes para mitigar los riesgos</a:t>
            </a:r>
            <a:endParaRPr lang="en-CA" sz="2000" dirty="0"/>
          </a:p>
          <a:p>
            <a:r>
              <a:rPr lang="en-CA" sz="2000" dirty="0"/>
              <a:t>CRO – </a:t>
            </a:r>
            <a:r>
              <a:rPr lang="en-CA" sz="2000" dirty="0" smtClean="0"/>
              <a:t>pruebas de estrés en riesgos inherentes clave</a:t>
            </a:r>
            <a:endParaRPr lang="en-CA" sz="2000" dirty="0"/>
          </a:p>
          <a:p>
            <a:pPr lvl="0"/>
            <a:r>
              <a:rPr lang="en-CA" sz="2000" dirty="0" smtClean="0"/>
              <a:t> Auditor Interno-</a:t>
            </a:r>
            <a:r>
              <a:rPr lang="en-CA" sz="2000" dirty="0">
                <a:solidFill>
                  <a:srgbClr val="000000"/>
                </a:solidFill>
              </a:rPr>
              <a:t>identificación de los principales </a:t>
            </a:r>
            <a:r>
              <a:rPr lang="en-CA" sz="2000" dirty="0" smtClean="0">
                <a:solidFill>
                  <a:srgbClr val="000000"/>
                </a:solidFill>
              </a:rPr>
              <a:t>problemas</a:t>
            </a:r>
            <a:endParaRPr lang="en-CA" sz="2000" dirty="0"/>
          </a:p>
          <a:p>
            <a:r>
              <a:rPr lang="en-CA" sz="2000" dirty="0" smtClean="0"/>
              <a:t> Auditor Externo– identificación de los principales problemas</a:t>
            </a:r>
          </a:p>
          <a:p>
            <a:r>
              <a:rPr lang="en-CA" sz="2000" dirty="0" smtClean="0"/>
              <a:t>Q&amp;A con el equipo de altos ejecutivos del Grupo de Seguros</a:t>
            </a:r>
          </a:p>
          <a:p>
            <a:pPr lvl="1"/>
            <a:r>
              <a:rPr lang="en-CA" b="1" dirty="0" smtClean="0"/>
              <a:t>Formular preguntas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7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Ejemplo del Día 2 – Presentaciones de los Supervisores/ Mesa Redonda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Resúmen del Día 1</a:t>
            </a:r>
          </a:p>
          <a:p>
            <a:r>
              <a:rPr lang="en-CA" sz="2000" dirty="0" smtClean="0"/>
              <a:t>Presentación del anfitrión acerca de la supervisión estratégica del </a:t>
            </a:r>
            <a:r>
              <a:rPr lang="en-CA" sz="2000" dirty="0" err="1" smtClean="0"/>
              <a:t>grupo</a:t>
            </a:r>
            <a:r>
              <a:rPr lang="en-CA" sz="2000" dirty="0" smtClean="0"/>
              <a:t> consolidado</a:t>
            </a:r>
          </a:p>
          <a:p>
            <a:r>
              <a:rPr lang="en-CA" sz="2000" dirty="0" smtClean="0"/>
              <a:t>Cada equipo de supervisores tendrá media hora para presentar estrategias/problemas</a:t>
            </a:r>
          </a:p>
          <a:p>
            <a:r>
              <a:rPr lang="en-CA" sz="2000" dirty="0" smtClean="0"/>
              <a:t>Mesa Redonda</a:t>
            </a:r>
          </a:p>
          <a:p>
            <a:pPr lvl="1"/>
            <a:r>
              <a:rPr lang="en-CA" b="1" dirty="0" smtClean="0"/>
              <a:t>Formular Preguntas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Materiales – Carpeta del Colegio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Preparado por OSFI para los supervisores</a:t>
            </a:r>
          </a:p>
          <a:p>
            <a:pPr lvl="1"/>
            <a:r>
              <a:rPr lang="en-CA" dirty="0" smtClean="0"/>
              <a:t>estructura, mandato </a:t>
            </a:r>
            <a:r>
              <a:rPr lang="en-CA" dirty="0"/>
              <a:t>etc</a:t>
            </a:r>
            <a:r>
              <a:rPr lang="en-CA" dirty="0" smtClean="0"/>
              <a:t>. del Colegio</a:t>
            </a:r>
          </a:p>
          <a:p>
            <a:pPr lvl="1"/>
            <a:r>
              <a:rPr lang="en-CA" dirty="0" smtClean="0"/>
              <a:t>Riesgos y problemas en la FRFI</a:t>
            </a:r>
          </a:p>
          <a:p>
            <a:pPr lvl="1"/>
            <a:r>
              <a:rPr lang="en-CA" dirty="0" smtClean="0"/>
              <a:t>Monitoreo constante / intervención</a:t>
            </a:r>
          </a:p>
          <a:p>
            <a:pPr lvl="1"/>
            <a:r>
              <a:rPr lang="en-CA" dirty="0" smtClean="0"/>
              <a:t>Lecciones aprendidas</a:t>
            </a:r>
          </a:p>
          <a:p>
            <a:pPr lvl="1"/>
            <a:r>
              <a:rPr lang="en-CA" dirty="0" smtClean="0"/>
              <a:t>Copia de las presentaciones</a:t>
            </a:r>
          </a:p>
          <a:p>
            <a:r>
              <a:rPr lang="en-CA" dirty="0" smtClean="0"/>
              <a:t>Compañía</a:t>
            </a:r>
          </a:p>
          <a:p>
            <a:pPr lvl="1"/>
            <a:r>
              <a:rPr lang="en-CA" dirty="0" smtClean="0"/>
              <a:t>Información del Grupo</a:t>
            </a:r>
          </a:p>
          <a:p>
            <a:pPr lvl="1"/>
            <a:r>
              <a:rPr lang="en-CA" dirty="0" smtClean="0"/>
              <a:t>Presentaciones de la administración o gerencia</a:t>
            </a:r>
          </a:p>
          <a:p>
            <a:pPr lvl="1"/>
            <a:r>
              <a:rPr lang="en-CA" dirty="0" smtClean="0"/>
              <a:t>Presentación del auditor externo</a:t>
            </a:r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Teleconferencia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Resultados financieros trimestrales </a:t>
            </a:r>
          </a:p>
          <a:p>
            <a:r>
              <a:rPr lang="en-CA" dirty="0" smtClean="0"/>
              <a:t>Regulación vigente / problemas de supervisión</a:t>
            </a:r>
            <a:endParaRPr lang="en-CA" dirty="0"/>
          </a:p>
          <a:p>
            <a:r>
              <a:rPr lang="en-CA" dirty="0" smtClean="0"/>
              <a:t>Evaluaciones de riesgo actualizadas</a:t>
            </a:r>
          </a:p>
          <a:p>
            <a:r>
              <a:rPr lang="en-CA" dirty="0" smtClean="0"/>
              <a:t>Cada supervisor presentará brevemente acerca de problemas relacionados a su jurisdicción.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14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84" y="2708920"/>
            <a:ext cx="7344816" cy="1902420"/>
          </a:xfrm>
        </p:spPr>
        <p:txBody>
          <a:bodyPr/>
          <a:lstStyle/>
          <a:p>
            <a:pPr algn="ctr"/>
            <a:r>
              <a:rPr lang="en-CA" dirty="0" smtClean="0"/>
              <a:t>Supervisión DE iNSTITUCIONES</a:t>
            </a:r>
            <a:br>
              <a:rPr lang="en-CA" dirty="0" smtClean="0"/>
            </a:br>
            <a:r>
              <a:rPr lang="en-CA" dirty="0" smtClean="0"/>
              <a:t>DE SEGUROS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268760"/>
            <a:ext cx="6298977" cy="1500187"/>
          </a:xfrm>
        </p:spPr>
        <p:txBody>
          <a:bodyPr/>
          <a:lstStyle/>
          <a:p>
            <a:pPr algn="ctr"/>
            <a:r>
              <a:rPr lang="en-CA" dirty="0" smtClean="0"/>
              <a:t>Supervisión de Grupos de Seguros y Cooperación en Colegios</a:t>
            </a:r>
            <a:endParaRPr lang="en-CA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5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924944"/>
            <a:ext cx="5434881" cy="1362075"/>
          </a:xfrm>
        </p:spPr>
        <p:txBody>
          <a:bodyPr/>
          <a:lstStyle/>
          <a:p>
            <a:pPr algn="ctr"/>
            <a:r>
              <a:rPr lang="en-CA" dirty="0" smtClean="0"/>
              <a:t>Eficacia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412776"/>
            <a:ext cx="6442993" cy="1500187"/>
          </a:xfrm>
        </p:spPr>
        <p:txBody>
          <a:bodyPr/>
          <a:lstStyle/>
          <a:p>
            <a:pPr lvl="0" algn="ctr"/>
            <a:r>
              <a:rPr lang="en-CA" dirty="0">
                <a:solidFill>
                  <a:srgbClr val="000000"/>
                </a:solidFill>
              </a:rPr>
              <a:t>Supervisión de Grupos de Seguros y Cooperación en Colegios</a:t>
            </a:r>
          </a:p>
          <a:p>
            <a:pPr lvl="0"/>
            <a:endParaRPr lang="en-CA" dirty="0">
              <a:solidFill>
                <a:srgbClr val="000000"/>
              </a:solidFill>
            </a:endParaRP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6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Eficacia de los Colegios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124672"/>
          </a:xfrm>
        </p:spPr>
        <p:txBody>
          <a:bodyPr/>
          <a:lstStyle/>
          <a:p>
            <a:r>
              <a:rPr lang="en-CA" dirty="0" smtClean="0"/>
              <a:t>Mantener contactos</a:t>
            </a:r>
          </a:p>
          <a:p>
            <a:r>
              <a:rPr lang="en-CA" dirty="0" smtClean="0"/>
              <a:t>Realizar intercambios de información productivos</a:t>
            </a:r>
          </a:p>
          <a:p>
            <a:r>
              <a:rPr lang="en-CA" dirty="0" smtClean="0"/>
              <a:t>Llamadas Ad-hoc cuando surgan problemas en el Grupo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966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010400" cy="990600"/>
          </a:xfrm>
        </p:spPr>
        <p:txBody>
          <a:bodyPr/>
          <a:lstStyle/>
          <a:p>
            <a:r>
              <a:rPr lang="en-CA" sz="2000" dirty="0" smtClean="0"/>
              <a:t>Ejemplo #1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12776"/>
            <a:ext cx="6550496" cy="468322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sz="1800" dirty="0" smtClean="0"/>
              <a:t>Un Grupo hace una compra importante en el extranjero.</a:t>
            </a:r>
          </a:p>
          <a:p>
            <a:pPr marL="342900" lvl="1" indent="-342900">
              <a:buFontTx/>
              <a:buChar char="•"/>
            </a:pPr>
            <a:r>
              <a:rPr lang="en-CA" sz="1800" dirty="0" smtClean="0"/>
              <a:t>El intercambio de información en el Colegio y a través de teleconferencia entre las autoridades </a:t>
            </a:r>
            <a:r>
              <a:rPr lang="en-CA" sz="1800" dirty="0" smtClean="0"/>
              <a:t>Supervisoras relevantes </a:t>
            </a:r>
            <a:r>
              <a:rPr lang="en-CA" sz="1800" dirty="0" smtClean="0"/>
              <a:t>durante el proceso</a:t>
            </a:r>
            <a:r>
              <a:rPr lang="en-CA" sz="1800" dirty="0"/>
              <a:t> </a:t>
            </a:r>
            <a:r>
              <a:rPr lang="en-CA" sz="1800" dirty="0" smtClean="0"/>
              <a:t>de compra fué de  utilidad para sentirse </a:t>
            </a:r>
            <a:r>
              <a:rPr lang="en-CA" sz="1800" dirty="0" smtClean="0"/>
              <a:t>seguros</a:t>
            </a:r>
            <a:r>
              <a:rPr lang="en-CA" sz="1800" dirty="0" smtClean="0"/>
              <a:t> </a:t>
            </a:r>
            <a:r>
              <a:rPr lang="en-CA" sz="1800" dirty="0" smtClean="0"/>
              <a:t>con la aprobación.</a:t>
            </a:r>
          </a:p>
          <a:p>
            <a:pPr marL="342900" lvl="1" indent="-342900">
              <a:buFontTx/>
              <a:buChar char="•"/>
            </a:pPr>
            <a:r>
              <a:rPr lang="en-CA" sz="1800" dirty="0" smtClean="0"/>
              <a:t>Se supo que ambas jurisdicciones tuvieron preguntas acerca de la gobernanza y manejo de riesgos y ambas tuvieron recomendaciones similares.</a:t>
            </a:r>
          </a:p>
          <a:p>
            <a:pPr marL="342900" lvl="1" indent="-342900">
              <a:buFontTx/>
              <a:buChar char="•"/>
            </a:pPr>
            <a:r>
              <a:rPr lang="en-CA" sz="1800" dirty="0" smtClean="0"/>
              <a:t>Esto tuvo como resultado un constante intercambio de mensajes con el </a:t>
            </a:r>
            <a:r>
              <a:rPr lang="en-CA" sz="1800" dirty="0" err="1" smtClean="0"/>
              <a:t>grupo</a:t>
            </a:r>
            <a:r>
              <a:rPr lang="en-CA" sz="1800" dirty="0" smtClean="0"/>
              <a:t> acerca de las deficiencias y procedimientos de corrección que fuesen satisfactorios para ambas autoridades supervisoras.</a:t>
            </a:r>
          </a:p>
          <a:p>
            <a:pPr marL="342900" lvl="1" indent="-342900">
              <a:buFontTx/>
              <a:buChar char="•"/>
            </a:pPr>
            <a:r>
              <a:rPr lang="en-CA" sz="1800" dirty="0" smtClean="0"/>
              <a:t>Proporcionó una gran </a:t>
            </a:r>
            <a:r>
              <a:rPr lang="en-CA" sz="1800" dirty="0" smtClean="0"/>
              <a:t>seguridad</a:t>
            </a:r>
            <a:r>
              <a:rPr lang="en-CA" sz="1800" dirty="0" smtClean="0"/>
              <a:t> </a:t>
            </a:r>
            <a:r>
              <a:rPr lang="en-CA" sz="1800" dirty="0" smtClean="0"/>
              <a:t>al momento de la aprobación.</a:t>
            </a:r>
          </a:p>
          <a:p>
            <a:pPr marL="342900" lvl="1" indent="-342900">
              <a:buFontTx/>
              <a:buChar char="•"/>
            </a:pPr>
            <a:r>
              <a:rPr lang="en-CA" sz="1800" dirty="0" smtClean="0"/>
              <a:t>Eliminó los mensajes confusos al Grupo.</a:t>
            </a:r>
            <a:endParaRPr lang="en-CA" sz="1800" dirty="0"/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8731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990600"/>
          </a:xfrm>
        </p:spPr>
        <p:txBody>
          <a:bodyPr/>
          <a:lstStyle/>
          <a:p>
            <a:r>
              <a:rPr lang="en-CA" dirty="0" smtClean="0"/>
              <a:t>Ejemplo #2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6477000" cy="497125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Garantías comerciales agresivas en un producto vendido por varios miembros del Grupo.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El Colegio habilitó a las autoridades supervisoras para poder </a:t>
            </a:r>
            <a:r>
              <a:rPr lang="en-CA" dirty="0" err="1" smtClean="0"/>
              <a:t>identificar</a:t>
            </a:r>
            <a:r>
              <a:rPr lang="en-CA" dirty="0" smtClean="0"/>
              <a:t> la importancia </a:t>
            </a:r>
            <a:r>
              <a:rPr lang="en-CA" dirty="0"/>
              <a:t>e</a:t>
            </a:r>
            <a:r>
              <a:rPr lang="en-CA" dirty="0" smtClean="0"/>
              <a:t>n cada jurisdicción y la forma en que los supervisores lo afrontaban.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Los estándares de capital para las garantías varían según la jurisdicción.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OSFI tomó conocimiento que sus requisitos de capital eran los mas conservadores y estuvo de acuerdo en aplicar estos requisitos sobre una base consolidada.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Se proporcionó la seguridad de que el total del capital requerido sería apropiado y se necesitaron gran cantidad de pruebas</a:t>
            </a:r>
            <a:r>
              <a:rPr lang="en-CA" dirty="0"/>
              <a:t> </a:t>
            </a:r>
            <a:r>
              <a:rPr lang="en-CA" dirty="0" smtClean="0"/>
              <a:t>de estrés.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Se </a:t>
            </a:r>
            <a:r>
              <a:rPr lang="en-CA" dirty="0"/>
              <a:t>c</a:t>
            </a:r>
            <a:r>
              <a:rPr lang="en-CA" dirty="0" smtClean="0"/>
              <a:t>ompartió resultados con otros supervisores y la situación  está mejorando.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6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010400" cy="678904"/>
          </a:xfrm>
        </p:spPr>
        <p:txBody>
          <a:bodyPr/>
          <a:lstStyle/>
          <a:p>
            <a:r>
              <a:rPr lang="en-CA" dirty="0" smtClean="0"/>
              <a:t>Ejemplo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052736"/>
            <a:ext cx="6549008" cy="496855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Gran bloque de negocios en una jurisdicción donde los cambios en los estándares de reserva podrían resultar en una mayor perdida financiera debido a un </a:t>
            </a:r>
            <a:r>
              <a:rPr lang="en-CA" dirty="0" smtClean="0"/>
              <a:t>fortalecimiento de las</a:t>
            </a:r>
            <a:r>
              <a:rPr lang="en-CA" dirty="0"/>
              <a:t> </a:t>
            </a:r>
            <a:r>
              <a:rPr lang="en-CA" dirty="0" smtClean="0"/>
              <a:t>mismas. </a:t>
            </a:r>
            <a:endParaRPr lang="en-CA" dirty="0" smtClean="0"/>
          </a:p>
          <a:p>
            <a:pPr marL="342900" lvl="1" indent="-342900">
              <a:buFontTx/>
              <a:buChar char="•"/>
            </a:pPr>
            <a:r>
              <a:rPr lang="en-CA" dirty="0" smtClean="0"/>
              <a:t>El Grupo creyó que el efecto no tendría importancia.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El supervisor de la jurisdicción alertó a OSFI que el rango potencial para el cambio de la reserva era grande y que este miembro del Grupo muy posiblemente se vería afectado.</a:t>
            </a:r>
            <a:endParaRPr lang="en-CA" dirty="0"/>
          </a:p>
          <a:p>
            <a:pPr marL="342900" lvl="1" indent="-342900">
              <a:buFontTx/>
              <a:buChar char="•"/>
            </a:pPr>
            <a:r>
              <a:rPr lang="en-CA" dirty="0" smtClean="0"/>
              <a:t>Durante el debate, OSFI presionó a la compañía a fortalecer las reservas lo que suavizaría el impacto del cambio y requeriría pruebas de estrés sobre el efecto.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A pesar de no haberse resuelto aún, el impacto potencial es manejable por el </a:t>
            </a:r>
            <a:r>
              <a:rPr lang="en-CA" dirty="0" smtClean="0"/>
              <a:t>Grupo, según lo respaldado por las pruebas.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6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Ejemplo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b="0" dirty="0" smtClean="0"/>
              <a:t>Venta de una cartera de alto riesgo en otra jurisdicción.</a:t>
            </a:r>
          </a:p>
          <a:p>
            <a:r>
              <a:rPr lang="en-CA" sz="2000" b="0" dirty="0" smtClean="0"/>
              <a:t>El Grupo trata de disminuir el perfil de riesgo y los requisitos de capital. </a:t>
            </a:r>
          </a:p>
          <a:p>
            <a:r>
              <a:rPr lang="en-CA" sz="2000" b="0" dirty="0" smtClean="0"/>
              <a:t>El comprador tiene problemas en su jurisdicción.</a:t>
            </a:r>
          </a:p>
          <a:p>
            <a:r>
              <a:rPr lang="en-CA" sz="2000" b="0" dirty="0" smtClean="0"/>
              <a:t>El</a:t>
            </a:r>
            <a:r>
              <a:rPr lang="en-CA" sz="2000" b="0" dirty="0" smtClean="0"/>
              <a:t> supervisor </a:t>
            </a:r>
            <a:r>
              <a:rPr lang="en-CA" sz="2000" b="0" dirty="0" smtClean="0"/>
              <a:t>de la jurisdicción </a:t>
            </a:r>
            <a:r>
              <a:rPr lang="en-CA" sz="2000" b="0" dirty="0" smtClean="0"/>
              <a:t>otorgó  </a:t>
            </a:r>
            <a:r>
              <a:rPr lang="en-CA" sz="2000" b="0" dirty="0" smtClean="0"/>
              <a:t>a OSFI una visión más completa de los problemas que afrontaba el Grupo, lo que ayudó a  OSFI </a:t>
            </a:r>
            <a:r>
              <a:rPr lang="en-CA" sz="2000" b="0" dirty="0" smtClean="0"/>
              <a:t>a elegir el momento oportuno</a:t>
            </a:r>
            <a:r>
              <a:rPr lang="en-CA" sz="2000" b="0" dirty="0" smtClean="0"/>
              <a:t> </a:t>
            </a:r>
            <a:r>
              <a:rPr lang="en-CA" sz="2000" b="0" dirty="0" smtClean="0"/>
              <a:t>de su supervisión y actividades de revisión.</a:t>
            </a:r>
          </a:p>
          <a:p>
            <a:r>
              <a:rPr lang="en-CA" sz="2000" b="0" dirty="0" smtClean="0"/>
              <a:t>Se negoció la </a:t>
            </a:r>
            <a:r>
              <a:rPr lang="en-CA" sz="2000" b="0" dirty="0" smtClean="0"/>
              <a:t>venta de activos </a:t>
            </a:r>
            <a:r>
              <a:rPr lang="en-CA" sz="2000" b="0" dirty="0" smtClean="0"/>
              <a:t>.</a:t>
            </a:r>
          </a:p>
          <a:p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387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Preguntas?</a:t>
            </a:r>
          </a:p>
        </p:txBody>
      </p:sp>
      <p:pic>
        <p:nvPicPr>
          <p:cNvPr id="15363" name="Picture 4" descr="question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73238"/>
            <a:ext cx="5791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Documentos de Referencia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0" dirty="0" smtClean="0"/>
              <a:t>OSFI Supervisory Framework</a:t>
            </a:r>
          </a:p>
          <a:p>
            <a:pPr marL="0" indent="0">
              <a:buNone/>
            </a:pPr>
            <a:r>
              <a:rPr lang="en-CA" sz="1600" b="0" dirty="0">
                <a:hlinkClick r:id="rId2"/>
              </a:rPr>
              <a:t>http://</a:t>
            </a:r>
            <a:r>
              <a:rPr lang="en-CA" sz="1600" b="0" dirty="0" smtClean="0">
                <a:hlinkClick r:id="rId2"/>
              </a:rPr>
              <a:t>www.osfi-bsif.gc.ca/eng/fi-if/rai-eri/sp-ps/pages/sff.aspx#21</a:t>
            </a:r>
            <a:endParaRPr lang="en-CA" sz="1600" b="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800" b="0" dirty="0" smtClean="0"/>
              <a:t>2016 Minimum </a:t>
            </a:r>
            <a:r>
              <a:rPr lang="en-CA" sz="1800" b="0" dirty="0"/>
              <a:t>Continuing Capital and Surplus Requirements (MCCSR) for Life Insurance Companies</a:t>
            </a:r>
            <a:br>
              <a:rPr lang="en-CA" sz="1800" b="0" dirty="0"/>
            </a:br>
            <a:r>
              <a:rPr lang="en-CA" sz="1600" b="0" dirty="0">
                <a:hlinkClick r:id="rId3"/>
              </a:rPr>
              <a:t>http://</a:t>
            </a:r>
            <a:r>
              <a:rPr lang="en-CA" sz="1600" b="0" dirty="0" smtClean="0">
                <a:hlinkClick r:id="rId3"/>
              </a:rPr>
              <a:t>www.osfi-bsif.gc.ca/Eng/fi-if/rg-ro/gdn-ort/gl-ld/Pages/MCCSR2016_let.aspx</a:t>
            </a:r>
            <a:endParaRPr lang="en-CA" sz="1600" b="0" dirty="0" smtClean="0"/>
          </a:p>
          <a:p>
            <a:pPr marL="0" indent="0">
              <a:buNone/>
            </a:pPr>
            <a:endParaRPr lang="en-CA" sz="1800" b="0" dirty="0" smtClean="0"/>
          </a:p>
          <a:p>
            <a:pPr marL="0" indent="0">
              <a:buNone/>
            </a:pPr>
            <a:r>
              <a:rPr lang="en-CA" sz="1800" b="0" dirty="0"/>
              <a:t>OSFI Guide to Intervention for Federally Regulated Life Insurance Companies</a:t>
            </a:r>
          </a:p>
          <a:p>
            <a:pPr marL="0" indent="0">
              <a:buNone/>
            </a:pPr>
            <a:r>
              <a:rPr lang="en-CA" sz="1600" b="0" dirty="0">
                <a:hlinkClick r:id="rId4"/>
              </a:rPr>
              <a:t>http://</a:t>
            </a:r>
            <a:r>
              <a:rPr lang="en-CA" sz="1600" b="0" dirty="0" smtClean="0">
                <a:hlinkClick r:id="rId4"/>
              </a:rPr>
              <a:t>www.osfi-bsif.gc.ca/eng/fi-if/rai-eri/sp-ps/Pages/gif_l.aspx</a:t>
            </a:r>
            <a:endParaRPr lang="en-CA" sz="1600" b="0" dirty="0" smtClean="0"/>
          </a:p>
          <a:p>
            <a:pPr marL="0" indent="0">
              <a:buNone/>
            </a:pPr>
            <a:endParaRPr lang="en-CA" sz="1800" b="0" dirty="0"/>
          </a:p>
        </p:txBody>
      </p:sp>
    </p:spTree>
    <p:extLst>
      <p:ext uri="{BB962C8B-B14F-4D97-AF65-F5344CB8AC3E}">
        <p14:creationId xmlns:p14="http://schemas.microsoft.com/office/powerpoint/2010/main" val="40216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Visión General de los Marcos de Supervisión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Mandato</a:t>
            </a:r>
          </a:p>
          <a:p>
            <a:r>
              <a:rPr lang="en-CA" dirty="0" smtClean="0"/>
              <a:t>Enfoque General</a:t>
            </a:r>
          </a:p>
          <a:p>
            <a:r>
              <a:rPr lang="en-CA" dirty="0" smtClean="0"/>
              <a:t>Proceso</a:t>
            </a:r>
          </a:p>
          <a:p>
            <a:r>
              <a:rPr lang="en-CA" dirty="0" smtClean="0"/>
              <a:t> Principios Claves</a:t>
            </a:r>
          </a:p>
          <a:p>
            <a:r>
              <a:rPr lang="en-CA" dirty="0" smtClean="0"/>
              <a:t>Revisión de Actividades Importantes</a:t>
            </a:r>
            <a:endParaRPr lang="en-CA" dirty="0"/>
          </a:p>
          <a:p>
            <a:r>
              <a:rPr lang="en-CA" dirty="0" smtClean="0"/>
              <a:t>Matríz de Riesgos</a:t>
            </a:r>
          </a:p>
          <a:p>
            <a:r>
              <a:rPr lang="en-CA" dirty="0" smtClean="0"/>
              <a:t>Evaluación de Riesgos Compuestos</a:t>
            </a:r>
          </a:p>
          <a:p>
            <a:r>
              <a:rPr lang="en-CA" dirty="0" smtClean="0"/>
              <a:t>Riesgos Inherentes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12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Mandato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Mantener evaluaciones actualizadas del perfil de riesgos de una institución para así poder </a:t>
            </a:r>
            <a:r>
              <a:rPr lang="en-CA" dirty="0" err="1" smtClean="0"/>
              <a:t>identificar</a:t>
            </a:r>
            <a:r>
              <a:rPr lang="en-CA" dirty="0" smtClean="0"/>
              <a:t> problemas prudenciales e intervenir para solucionarlos a tiempo.</a:t>
            </a:r>
          </a:p>
          <a:p>
            <a:r>
              <a:rPr lang="en-CA" dirty="0" smtClean="0"/>
              <a:t>Proteger a los asegurados de pérdidas indebidas.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Enfoque General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68760"/>
            <a:ext cx="6550496" cy="5256584"/>
          </a:xfrm>
        </p:spPr>
        <p:txBody>
          <a:bodyPr/>
          <a:lstStyle/>
          <a:p>
            <a:r>
              <a:rPr lang="en-CA" sz="2000" dirty="0" smtClean="0"/>
              <a:t>Instituciones Financieras reguladas a nivel federal (FRFI)</a:t>
            </a:r>
          </a:p>
          <a:p>
            <a:pPr lvl="1"/>
            <a:r>
              <a:rPr lang="en-CA" sz="1600" dirty="0" smtClean="0"/>
              <a:t>OSFI – bienestar financiero</a:t>
            </a:r>
          </a:p>
          <a:p>
            <a:pPr lvl="1"/>
            <a:r>
              <a:rPr lang="en-CA" sz="1600" dirty="0" smtClean="0"/>
              <a:t>Provincias – asuntos que afectan a los asegurados (prácticas comerciales)</a:t>
            </a:r>
          </a:p>
          <a:p>
            <a:r>
              <a:rPr lang="en-CA" sz="2000" dirty="0" smtClean="0"/>
              <a:t>Compañías con licencias provinciales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Supervisión consolidada</a:t>
            </a:r>
          </a:p>
          <a:p>
            <a:r>
              <a:rPr lang="en-CA" sz="2000" dirty="0" smtClean="0"/>
              <a:t>Gerente de relaciones</a:t>
            </a:r>
          </a:p>
          <a:p>
            <a:r>
              <a:rPr lang="en-CA" sz="2000" dirty="0" smtClean="0"/>
              <a:t>Basado en principios</a:t>
            </a:r>
          </a:p>
          <a:p>
            <a:r>
              <a:rPr lang="en-CA" sz="2000" dirty="0" smtClean="0"/>
              <a:t>Intensidad e intervensión</a:t>
            </a:r>
          </a:p>
          <a:p>
            <a:r>
              <a:rPr lang="en-CA" sz="2000" dirty="0" smtClean="0"/>
              <a:t>Responsabilidad de la Junta y la Alta Dirección</a:t>
            </a:r>
          </a:p>
          <a:p>
            <a:r>
              <a:rPr lang="en-CA" sz="2000" dirty="0" smtClean="0"/>
              <a:t>Tolerancia </a:t>
            </a:r>
            <a:r>
              <a:rPr lang="en-CA" sz="2000" dirty="0" smtClean="0"/>
              <a:t>al </a:t>
            </a:r>
            <a:r>
              <a:rPr lang="en-CA" sz="2000" dirty="0" err="1" smtClean="0"/>
              <a:t>riesgo</a:t>
            </a:r>
            <a:endParaRPr lang="en-CA" sz="2000" dirty="0" smtClean="0"/>
          </a:p>
          <a:p>
            <a:r>
              <a:rPr lang="en-CA" sz="2000" dirty="0" smtClean="0"/>
              <a:t>Confianza y apoyo en auditores externos</a:t>
            </a:r>
          </a:p>
          <a:p>
            <a:r>
              <a:rPr lang="en-CA" sz="2000" dirty="0" smtClean="0"/>
              <a:t>Uso del trabajo de otros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Requisitos para entidades no reguladas dentro de un </a:t>
            </a:r>
            <a:r>
              <a:rPr lang="en-CA" sz="2000" dirty="0" err="1" smtClean="0">
                <a:solidFill>
                  <a:srgbClr val="FF0000"/>
                </a:solidFill>
              </a:rPr>
              <a:t>grupo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Proceso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207640"/>
              </p:ext>
            </p:extLst>
          </p:nvPr>
        </p:nvGraphicFramePr>
        <p:xfrm>
          <a:off x="1981200" y="1752600"/>
          <a:ext cx="6477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22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Principios Claves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Enfoque en el riesgo </a:t>
            </a:r>
            <a:r>
              <a:rPr lang="en-CA" dirty="0"/>
              <a:t>m</a:t>
            </a:r>
            <a:r>
              <a:rPr lang="en-CA" dirty="0" smtClean="0"/>
              <a:t>aterial</a:t>
            </a:r>
          </a:p>
          <a:p>
            <a:r>
              <a:rPr lang="en-CA" dirty="0" smtClean="0"/>
              <a:t>Mirada hacia el futuro – intervención temprana</a:t>
            </a:r>
          </a:p>
          <a:p>
            <a:r>
              <a:rPr lang="en-CA" dirty="0" smtClean="0"/>
              <a:t>Buen juicio predictivo</a:t>
            </a:r>
          </a:p>
          <a:p>
            <a:r>
              <a:rPr lang="en-CA" dirty="0" smtClean="0"/>
              <a:t>Entendimiento de los condicionantes del riesgo</a:t>
            </a:r>
          </a:p>
          <a:p>
            <a:r>
              <a:rPr lang="en-CA" dirty="0" smtClean="0"/>
              <a:t>Diferenciación entre riesgos inherentes y manejo de riesgos</a:t>
            </a:r>
          </a:p>
          <a:p>
            <a:r>
              <a:rPr lang="en-CA" dirty="0" smtClean="0"/>
              <a:t>Ajuste dinámico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Evaluación de toda la institución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Revisión de Actividades Importantes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Principales Líneas de Negocio</a:t>
            </a:r>
          </a:p>
          <a:p>
            <a:pPr lvl="1"/>
            <a:r>
              <a:rPr lang="en-CA" dirty="0" smtClean="0"/>
              <a:t>Préstamos corporativos, seguro de vida colectivo, responsabilidad comercial</a:t>
            </a:r>
          </a:p>
          <a:p>
            <a:r>
              <a:rPr lang="en-CA" dirty="0" smtClean="0"/>
              <a:t>Proceso para toda la Empresa</a:t>
            </a:r>
          </a:p>
          <a:p>
            <a:pPr lvl="1"/>
            <a:r>
              <a:rPr lang="en-CA" dirty="0" smtClean="0"/>
              <a:t>Gestión de </a:t>
            </a:r>
            <a:r>
              <a:rPr lang="en-CA" dirty="0" err="1" smtClean="0"/>
              <a:t>Activos</a:t>
            </a:r>
            <a:r>
              <a:rPr lang="en-CA" dirty="0" smtClean="0"/>
              <a:t>/</a:t>
            </a:r>
            <a:r>
              <a:rPr lang="en-CA" dirty="0" err="1" smtClean="0"/>
              <a:t>Pasivos</a:t>
            </a:r>
            <a:r>
              <a:rPr lang="en-CA" dirty="0" smtClean="0"/>
              <a:t>, </a:t>
            </a:r>
            <a:r>
              <a:rPr lang="en-CA" dirty="0" smtClean="0"/>
              <a:t>AML/ATF, IM/IT, Gestión Estratégica</a:t>
            </a:r>
          </a:p>
          <a:p>
            <a:r>
              <a:rPr lang="en-CA" dirty="0" smtClean="0"/>
              <a:t>Unidad</a:t>
            </a:r>
          </a:p>
          <a:p>
            <a:pPr lvl="1"/>
            <a:r>
              <a:rPr lang="en-CA" dirty="0" smtClean="0"/>
              <a:t>Unidad Geográfica tal como las operaciones del Reino Unido</a:t>
            </a:r>
          </a:p>
          <a:p>
            <a:pPr lvl="1"/>
            <a:r>
              <a:rPr lang="en-CA" dirty="0" smtClean="0"/>
              <a:t>Subsidiaria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Entidades no reguladas (por OSFI) 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Microsoft Office PowerPoint</Application>
  <PresentationFormat>Presentación en pantalla (4:3)</PresentationFormat>
  <Paragraphs>292</Paragraphs>
  <Slides>37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Blank</vt:lpstr>
      <vt:lpstr>Supervisión de Grupos de Seguros y Cooperación en Colegios </vt:lpstr>
      <vt:lpstr>Visión General</vt:lpstr>
      <vt:lpstr>Supervisión DE iNSTITUCIONES DE SEGUROS</vt:lpstr>
      <vt:lpstr>Visión General de los Marcos de Supervisión</vt:lpstr>
      <vt:lpstr>Mandato</vt:lpstr>
      <vt:lpstr>Enfoque General</vt:lpstr>
      <vt:lpstr>Proceso</vt:lpstr>
      <vt:lpstr>Principios Claves</vt:lpstr>
      <vt:lpstr>Revisión de Actividades Importantes</vt:lpstr>
      <vt:lpstr>Risk Matrix</vt:lpstr>
      <vt:lpstr>Calificación de Riesgos Compuestos</vt:lpstr>
      <vt:lpstr>Entidades no reguladas dentro de un grupo</vt:lpstr>
      <vt:lpstr>Antecedentes</vt:lpstr>
      <vt:lpstr>Condiciones del Acuerdo</vt:lpstr>
      <vt:lpstr>Condiciones del Acuerdo (cont.)</vt:lpstr>
      <vt:lpstr>Eficacia del Acuerdo</vt:lpstr>
      <vt:lpstr>Antecedentes de los colegios</vt:lpstr>
      <vt:lpstr> Grupos de Seguros en  Canada</vt:lpstr>
      <vt:lpstr>Objectivos del Colegio</vt:lpstr>
      <vt:lpstr>Desarrollo de los Colegios</vt:lpstr>
      <vt:lpstr>Logistica</vt:lpstr>
      <vt:lpstr>Participantes</vt:lpstr>
      <vt:lpstr>Preparación</vt:lpstr>
      <vt:lpstr>Logística del Colegio</vt:lpstr>
      <vt:lpstr>Gestión de la Empresa</vt:lpstr>
      <vt:lpstr>Ejemplo del Día 1 – Presentaciones del Grupo de Seguros/ Q&amp;A</vt:lpstr>
      <vt:lpstr>Ejemplo del Día 2 – Presentaciones de los Supervisores/ Mesa Redonda</vt:lpstr>
      <vt:lpstr>Materiales – Carpeta del Colegio</vt:lpstr>
      <vt:lpstr>Teleconferencia</vt:lpstr>
      <vt:lpstr>Eficacia</vt:lpstr>
      <vt:lpstr>Eficacia de los Colegios</vt:lpstr>
      <vt:lpstr>Ejemplo #1</vt:lpstr>
      <vt:lpstr>Ejemplo #2 </vt:lpstr>
      <vt:lpstr>Ejemplo #3</vt:lpstr>
      <vt:lpstr>Ejemplo #4</vt:lpstr>
      <vt:lpstr>Preguntas?</vt:lpstr>
      <vt:lpstr> Documentos de Referencia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2012-04-17T13:46:04Z</dcterms:created>
  <dcterms:modified xsi:type="dcterms:W3CDTF">2016-05-19T18:17:44Z</dcterms:modified>
</cp:coreProperties>
</file>