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8" r:id="rId6"/>
    <p:sldId id="260" r:id="rId7"/>
    <p:sldId id="332" r:id="rId8"/>
    <p:sldId id="262" r:id="rId9"/>
    <p:sldId id="313" r:id="rId10"/>
    <p:sldId id="327" r:id="rId11"/>
    <p:sldId id="312" r:id="rId12"/>
    <p:sldId id="346" r:id="rId13"/>
    <p:sldId id="347" r:id="rId14"/>
    <p:sldId id="319" r:id="rId15"/>
    <p:sldId id="320" r:id="rId16"/>
    <p:sldId id="348" r:id="rId17"/>
    <p:sldId id="314" r:id="rId18"/>
    <p:sldId id="315" r:id="rId19"/>
    <p:sldId id="322" r:id="rId20"/>
    <p:sldId id="339" r:id="rId21"/>
    <p:sldId id="336" r:id="rId22"/>
    <p:sldId id="340" r:id="rId23"/>
    <p:sldId id="338" r:id="rId24"/>
    <p:sldId id="335" r:id="rId25"/>
    <p:sldId id="341" r:id="rId26"/>
    <p:sldId id="344" r:id="rId27"/>
    <p:sldId id="345" r:id="rId28"/>
    <p:sldId id="349" r:id="rId29"/>
    <p:sldId id="266" r:id="rId30"/>
    <p:sldId id="274" r:id="rId31"/>
    <p:sldId id="269" r:id="rId32"/>
    <p:sldId id="307" r:id="rId33"/>
    <p:sldId id="356" r:id="rId34"/>
    <p:sldId id="328" r:id="rId35"/>
    <p:sldId id="292" r:id="rId36"/>
    <p:sldId id="293" r:id="rId37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00"/>
    <a:srgbClr val="FFFFFF"/>
    <a:srgbClr val="0000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81096" autoAdjust="0"/>
  </p:normalViewPr>
  <p:slideViewPr>
    <p:cSldViewPr>
      <p:cViewPr>
        <p:scale>
          <a:sx n="90" d="100"/>
          <a:sy n="90" d="100"/>
        </p:scale>
        <p:origin x="-1302" y="-150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324"/>
      </p:cViewPr>
      <p:guideLst>
        <p:guide orient="horz" pos="218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BB180-81AE-4F1F-B718-CB56B6BFC74A}" type="doc">
      <dgm:prSet loTypeId="urn:microsoft.com/office/officeart/2005/8/layout/vList5" loCatId="list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076B4C7-341C-4B5D-A86E-EBE35FF9879D}">
      <dgm:prSet custT="1"/>
      <dgm:spPr>
        <a:xfrm>
          <a:off x="0" y="0"/>
          <a:ext cx="1960744" cy="1320975"/>
        </a:xfrm>
        <a:prstGeom prst="roundRect">
          <a:avLst/>
        </a:prstGeom>
      </dgm:spPr>
      <dgm:t>
        <a:bodyPr/>
        <a:lstStyle/>
        <a:p>
          <a:pPr rtl="0"/>
          <a:r>
            <a:rPr kumimoji="1" lang="es-CL" sz="2400" b="1" noProof="0" dirty="0" smtClean="0">
              <a:latin typeface="Arial"/>
              <a:ea typeface="+mn-ea"/>
              <a:cs typeface="+mn-cs"/>
            </a:rPr>
            <a:t>Asegura-dores</a:t>
          </a:r>
          <a:endParaRPr lang="es-CL" sz="2400" b="1" noProof="0" dirty="0">
            <a:latin typeface="Arial"/>
            <a:ea typeface="+mn-ea"/>
            <a:cs typeface="+mn-cs"/>
          </a:endParaRPr>
        </a:p>
      </dgm:t>
    </dgm:pt>
    <dgm:pt modelId="{12282952-8B61-45C7-A1BB-8128C7F337B7}" type="parTrans" cxnId="{71E991C5-8F19-4FB8-9C07-7F1374891E96}">
      <dgm:prSet/>
      <dgm:spPr/>
      <dgm:t>
        <a:bodyPr/>
        <a:lstStyle/>
        <a:p>
          <a:endParaRPr lang="en-GB"/>
        </a:p>
      </dgm:t>
    </dgm:pt>
    <dgm:pt modelId="{CD2032DE-6D4C-4FD6-A028-A719608A035A}" type="sibTrans" cxnId="{71E991C5-8F19-4FB8-9C07-7F1374891E96}">
      <dgm:prSet/>
      <dgm:spPr/>
      <dgm:t>
        <a:bodyPr/>
        <a:lstStyle/>
        <a:p>
          <a:endParaRPr lang="en-GB"/>
        </a:p>
      </dgm:t>
    </dgm:pt>
    <dgm:pt modelId="{7038C707-8D1C-4224-8F9D-31871F0AB517}">
      <dgm:prSet custT="1"/>
      <dgm:spPr>
        <a:xfrm rot="5400000">
          <a:off x="4033777" y="-1900425"/>
          <a:ext cx="1125264" cy="5123863"/>
        </a:xfrm>
        <a:prstGeom prst="round2SameRect">
          <a:avLst/>
        </a:prstGeom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GB" sz="1600" dirty="0" smtClean="0">
              <a:latin typeface="Arial"/>
              <a:ea typeface="+mn-ea"/>
              <a:cs typeface="+mn-cs"/>
            </a:rPr>
            <a:t> </a:t>
          </a:r>
          <a:r>
            <a:rPr kumimoji="1" lang="es-CL" sz="1600" noProof="0" dirty="0" smtClean="0">
              <a:latin typeface="Arial"/>
              <a:ea typeface="+mn-ea"/>
              <a:cs typeface="+mn-cs"/>
            </a:rPr>
            <a:t>Absorber importantes pérdidas inesperadas para reducir:</a:t>
          </a:r>
          <a:endParaRPr lang="es-CL" sz="1600" noProof="0" dirty="0">
            <a:latin typeface="Arial"/>
            <a:ea typeface="+mn-ea"/>
            <a:cs typeface="+mn-cs"/>
          </a:endParaRPr>
        </a:p>
      </dgm:t>
    </dgm:pt>
    <dgm:pt modelId="{71EB6064-D78C-477E-A42F-211B9D613814}" type="parTrans" cxnId="{D810A141-10E4-4F10-8425-2B810F21F3A9}">
      <dgm:prSet/>
      <dgm:spPr/>
      <dgm:t>
        <a:bodyPr/>
        <a:lstStyle/>
        <a:p>
          <a:endParaRPr lang="en-GB"/>
        </a:p>
      </dgm:t>
    </dgm:pt>
    <dgm:pt modelId="{0CE5F2BE-E169-4B6A-90F4-2C5A597168C3}" type="sibTrans" cxnId="{D810A141-10E4-4F10-8425-2B810F21F3A9}">
      <dgm:prSet/>
      <dgm:spPr/>
      <dgm:t>
        <a:bodyPr/>
        <a:lstStyle/>
        <a:p>
          <a:endParaRPr lang="en-GB"/>
        </a:p>
      </dgm:t>
    </dgm:pt>
    <dgm:pt modelId="{48A406F1-5202-41E0-864C-5F10B83CDBCB}">
      <dgm:prSet custT="1"/>
      <dgm:spPr>
        <a:xfrm>
          <a:off x="0" y="1382943"/>
          <a:ext cx="1962660" cy="1137336"/>
        </a:xfrm>
        <a:prstGeom prst="roundRect">
          <a:avLst/>
        </a:prstGeom>
      </dgm:spPr>
      <dgm:t>
        <a:bodyPr/>
        <a:lstStyle/>
        <a:p>
          <a:pPr rtl="0"/>
          <a:r>
            <a:rPr kumimoji="1" lang="en-GB" sz="2400" b="1" smtClean="0">
              <a:latin typeface="Arial"/>
              <a:ea typeface="+mn-ea"/>
              <a:cs typeface="+mn-cs"/>
            </a:rPr>
            <a:t>Supervisor</a:t>
          </a:r>
          <a:endParaRPr lang="en-GB" sz="2400" b="1" dirty="0">
            <a:latin typeface="Arial"/>
            <a:ea typeface="+mn-ea"/>
            <a:cs typeface="+mn-cs"/>
          </a:endParaRPr>
        </a:p>
      </dgm:t>
    </dgm:pt>
    <dgm:pt modelId="{F12A7247-2076-4605-8826-368CE3A19A40}" type="parTrans" cxnId="{DEFB4846-1C14-4858-A10E-CD37B4B9AF7A}">
      <dgm:prSet/>
      <dgm:spPr/>
      <dgm:t>
        <a:bodyPr/>
        <a:lstStyle/>
        <a:p>
          <a:endParaRPr lang="en-GB"/>
        </a:p>
      </dgm:t>
    </dgm:pt>
    <dgm:pt modelId="{5F2F84E5-5F5C-412A-8BBB-C2B023407CE2}" type="sibTrans" cxnId="{DEFB4846-1C14-4858-A10E-CD37B4B9AF7A}">
      <dgm:prSet/>
      <dgm:spPr/>
      <dgm:t>
        <a:bodyPr/>
        <a:lstStyle/>
        <a:p>
          <a:endParaRPr lang="en-GB"/>
        </a:p>
      </dgm:t>
    </dgm:pt>
    <dgm:pt modelId="{AA6F8141-C9C2-4A84-B85F-FFFFEB46F722}">
      <dgm:prSet custT="1"/>
      <dgm:spPr>
        <a:xfrm rot="5400000">
          <a:off x="4090395" y="-613842"/>
          <a:ext cx="1020870" cy="5128872"/>
        </a:xfrm>
        <a:prstGeom prst="round2SameRect">
          <a:avLst/>
        </a:prstGeom>
      </dgm:spPr>
      <dgm:t>
        <a:bodyPr/>
        <a:lstStyle/>
        <a:p>
          <a:pPr rtl="0"/>
          <a:r>
            <a:rPr kumimoji="1" lang="es-CL" sz="1600" noProof="0" dirty="0" smtClean="0">
              <a:latin typeface="Arial"/>
              <a:ea typeface="+mn-ea"/>
              <a:cs typeface="+mn-cs"/>
            </a:rPr>
            <a:t>Tener diferentes grados de intervención supervisora</a:t>
          </a:r>
          <a:endParaRPr lang="es-CL" sz="1600" noProof="0" dirty="0">
            <a:latin typeface="Arial"/>
            <a:ea typeface="+mn-ea"/>
            <a:cs typeface="+mn-cs"/>
          </a:endParaRPr>
        </a:p>
      </dgm:t>
    </dgm:pt>
    <dgm:pt modelId="{11F2750B-736B-40B0-BF8C-B624DE3FF5D0}" type="parTrans" cxnId="{B75B6D31-1C9D-4DA4-B176-7F086C4A9587}">
      <dgm:prSet/>
      <dgm:spPr/>
      <dgm:t>
        <a:bodyPr/>
        <a:lstStyle/>
        <a:p>
          <a:endParaRPr lang="en-GB"/>
        </a:p>
      </dgm:t>
    </dgm:pt>
    <dgm:pt modelId="{AD5C9B42-C168-4026-8FCA-9E300F30C94B}" type="sibTrans" cxnId="{B75B6D31-1C9D-4DA4-B176-7F086C4A9587}">
      <dgm:prSet/>
      <dgm:spPr/>
      <dgm:t>
        <a:bodyPr/>
        <a:lstStyle/>
        <a:p>
          <a:endParaRPr lang="en-GB"/>
        </a:p>
      </dgm:t>
    </dgm:pt>
    <dgm:pt modelId="{9AC483FC-3234-4951-82E6-B008D1C92A5D}">
      <dgm:prSet custT="1"/>
      <dgm:spPr>
        <a:xfrm rot="5400000">
          <a:off x="4033777" y="-1900425"/>
          <a:ext cx="1125264" cy="5123863"/>
        </a:xfrm>
        <a:prstGeom prst="round2SameRect">
          <a:avLst/>
        </a:prstGeom>
      </dgm:spPr>
      <dgm:t>
        <a:bodyPr/>
        <a:lstStyle/>
        <a:p>
          <a:pPr marL="114300" indent="0" defTabSz="666750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kumimoji="1" lang="es-CL" sz="1600" noProof="0" dirty="0" smtClean="0">
              <a:latin typeface="Arial"/>
              <a:ea typeface="+mn-ea"/>
              <a:cs typeface="+mn-cs"/>
            </a:rPr>
            <a:t> probabilidad de quiebra/insolvencia</a:t>
          </a:r>
          <a:endParaRPr lang="es-CL" sz="1600" noProof="0" dirty="0">
            <a:latin typeface="Arial"/>
            <a:ea typeface="+mn-ea"/>
            <a:cs typeface="+mn-cs"/>
          </a:endParaRPr>
        </a:p>
      </dgm:t>
    </dgm:pt>
    <dgm:pt modelId="{5C896F4E-7D63-4D30-B873-4B0B829C129E}" type="parTrans" cxnId="{F7B6D328-8E08-48A4-85F6-CF594B00392F}">
      <dgm:prSet/>
      <dgm:spPr/>
      <dgm:t>
        <a:bodyPr/>
        <a:lstStyle/>
        <a:p>
          <a:endParaRPr lang="en-GB"/>
        </a:p>
      </dgm:t>
    </dgm:pt>
    <dgm:pt modelId="{DE876A61-319F-47BC-9443-B1EC0385CC32}" type="sibTrans" cxnId="{F7B6D328-8E08-48A4-85F6-CF594B00392F}">
      <dgm:prSet/>
      <dgm:spPr/>
      <dgm:t>
        <a:bodyPr/>
        <a:lstStyle/>
        <a:p>
          <a:endParaRPr lang="en-GB"/>
        </a:p>
      </dgm:t>
    </dgm:pt>
    <dgm:pt modelId="{A61338B1-B44A-4EB2-97DF-00EBD5FBB37A}">
      <dgm:prSet custT="1"/>
      <dgm:spPr>
        <a:xfrm rot="5400000">
          <a:off x="4033777" y="-1900425"/>
          <a:ext cx="1125264" cy="5123863"/>
        </a:xfrm>
        <a:prstGeom prst="round2SameRect">
          <a:avLst/>
        </a:prstGeom>
      </dgm:spPr>
      <dgm:t>
        <a:bodyPr/>
        <a:lstStyle/>
        <a:p>
          <a:pPr marL="114300" indent="0" defTabSz="666750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kumimoji="1" lang="es-CL" sz="1600" noProof="0" dirty="0" smtClean="0">
              <a:latin typeface="Arial"/>
              <a:ea typeface="+mn-ea"/>
              <a:cs typeface="+mn-cs"/>
            </a:rPr>
            <a:t> pérdidas a los asegurados en caso de quiebra/insolvencia</a:t>
          </a:r>
          <a:endParaRPr lang="es-CL" sz="1600" noProof="0" dirty="0">
            <a:latin typeface="Arial"/>
            <a:ea typeface="+mn-ea"/>
            <a:cs typeface="+mn-cs"/>
          </a:endParaRPr>
        </a:p>
      </dgm:t>
    </dgm:pt>
    <dgm:pt modelId="{B2807ECE-36E2-4AAD-98C3-F4967D1E6E86}" type="sibTrans" cxnId="{B2A7773C-ABF7-4650-BDA2-4E389C113766}">
      <dgm:prSet/>
      <dgm:spPr/>
      <dgm:t>
        <a:bodyPr/>
        <a:lstStyle/>
        <a:p>
          <a:endParaRPr lang="en-GB"/>
        </a:p>
      </dgm:t>
    </dgm:pt>
    <dgm:pt modelId="{41A50664-EA00-457C-83C5-7843CEE2E548}" type="parTrans" cxnId="{B2A7773C-ABF7-4650-BDA2-4E389C113766}">
      <dgm:prSet/>
      <dgm:spPr/>
      <dgm:t>
        <a:bodyPr/>
        <a:lstStyle/>
        <a:p>
          <a:endParaRPr lang="en-GB"/>
        </a:p>
      </dgm:t>
    </dgm:pt>
    <dgm:pt modelId="{EB8A9338-8011-4E44-9EC2-A6ED1F1C3006}" type="pres">
      <dgm:prSet presAssocID="{EB9BB180-81AE-4F1F-B718-CB56B6BFC7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E3890C-68E1-442E-B6CA-BCC853E4AE1D}" type="pres">
      <dgm:prSet presAssocID="{8076B4C7-341C-4B5D-A86E-EBE35FF9879D}" presName="linNode" presStyleCnt="0"/>
      <dgm:spPr/>
      <dgm:t>
        <a:bodyPr/>
        <a:lstStyle/>
        <a:p>
          <a:endParaRPr lang="en-GB"/>
        </a:p>
      </dgm:t>
    </dgm:pt>
    <dgm:pt modelId="{9935B138-2A82-4867-92CA-7E7229AAECA1}" type="pres">
      <dgm:prSet presAssocID="{8076B4C7-341C-4B5D-A86E-EBE35FF9879D}" presName="parentText" presStyleLbl="node1" presStyleIdx="0" presStyleCnt="2" custScaleX="75312" custScaleY="110209" custLinFactNeighborX="-4971" custLinFactNeighborY="-51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2A022E-E594-4B9D-BDFE-3FC100D74897}" type="pres">
      <dgm:prSet presAssocID="{8076B4C7-341C-4B5D-A86E-EBE35FF9879D}" presName="descendantText" presStyleLbl="alignAccFollowNode1" presStyleIdx="0" presStyleCnt="2" custScaleX="110704" custScaleY="117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342A3A-27A0-4455-93D8-BFAD4CE7D578}" type="pres">
      <dgm:prSet presAssocID="{CD2032DE-6D4C-4FD6-A028-A719608A035A}" presName="sp" presStyleCnt="0"/>
      <dgm:spPr/>
      <dgm:t>
        <a:bodyPr/>
        <a:lstStyle/>
        <a:p>
          <a:endParaRPr lang="en-GB"/>
        </a:p>
      </dgm:t>
    </dgm:pt>
    <dgm:pt modelId="{AF11EAC6-6799-45A8-B9E4-0559C18AF5F9}" type="pres">
      <dgm:prSet presAssocID="{48A406F1-5202-41E0-864C-5F10B83CDBCB}" presName="linNode" presStyleCnt="0"/>
      <dgm:spPr/>
      <dgm:t>
        <a:bodyPr/>
        <a:lstStyle/>
        <a:p>
          <a:endParaRPr lang="en-GB"/>
        </a:p>
      </dgm:t>
    </dgm:pt>
    <dgm:pt modelId="{4B84936E-3F1B-4C36-9737-BE0B11C5491B}" type="pres">
      <dgm:prSet presAssocID="{48A406F1-5202-41E0-864C-5F10B83CDBCB}" presName="parentText" presStyleLbl="node1" presStyleIdx="1" presStyleCnt="2" custScaleX="75312" custScaleY="94888" custLinFactNeighborX="-10278" custLinFactNeighborY="716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A63555-48E8-49E1-AC07-B83C26F09364}" type="pres">
      <dgm:prSet presAssocID="{48A406F1-5202-41E0-864C-5F10B83CDBCB}" presName="descendantText" presStyleLbl="alignAccFollowNode1" presStyleIdx="1" presStyleCnt="2" custScaleX="110704" custScaleY="1064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B6D328-8E08-48A4-85F6-CF594B00392F}" srcId="{8076B4C7-341C-4B5D-A86E-EBE35FF9879D}" destId="{9AC483FC-3234-4951-82E6-B008D1C92A5D}" srcOrd="1" destOrd="0" parTransId="{5C896F4E-7D63-4D30-B873-4B0B829C129E}" sibTransId="{DE876A61-319F-47BC-9443-B1EC0385CC32}"/>
    <dgm:cxn modelId="{25BC56C2-C479-420C-81DA-B1065E28A744}" type="presOf" srcId="{7038C707-8D1C-4224-8F9D-31871F0AB517}" destId="{D92A022E-E594-4B9D-BDFE-3FC100D74897}" srcOrd="0" destOrd="0" presId="urn:microsoft.com/office/officeart/2005/8/layout/vList5"/>
    <dgm:cxn modelId="{89D07CAF-BC0F-42AC-B90B-F2B5012EA757}" type="presOf" srcId="{8076B4C7-341C-4B5D-A86E-EBE35FF9879D}" destId="{9935B138-2A82-4867-92CA-7E7229AAECA1}" srcOrd="0" destOrd="0" presId="urn:microsoft.com/office/officeart/2005/8/layout/vList5"/>
    <dgm:cxn modelId="{C8907D26-3EFA-480B-B9E0-94CCE4D0728B}" type="presOf" srcId="{9AC483FC-3234-4951-82E6-B008D1C92A5D}" destId="{D92A022E-E594-4B9D-BDFE-3FC100D74897}" srcOrd="0" destOrd="1" presId="urn:microsoft.com/office/officeart/2005/8/layout/vList5"/>
    <dgm:cxn modelId="{53337261-BB27-4174-9A32-9E70E6C57BB0}" type="presOf" srcId="{EB9BB180-81AE-4F1F-B718-CB56B6BFC74A}" destId="{EB8A9338-8011-4E44-9EC2-A6ED1F1C3006}" srcOrd="0" destOrd="0" presId="urn:microsoft.com/office/officeart/2005/8/layout/vList5"/>
    <dgm:cxn modelId="{B2A7773C-ABF7-4650-BDA2-4E389C113766}" srcId="{8076B4C7-341C-4B5D-A86E-EBE35FF9879D}" destId="{A61338B1-B44A-4EB2-97DF-00EBD5FBB37A}" srcOrd="2" destOrd="0" parTransId="{41A50664-EA00-457C-83C5-7843CEE2E548}" sibTransId="{B2807ECE-36E2-4AAD-98C3-F4967D1E6E86}"/>
    <dgm:cxn modelId="{D810A141-10E4-4F10-8425-2B810F21F3A9}" srcId="{8076B4C7-341C-4B5D-A86E-EBE35FF9879D}" destId="{7038C707-8D1C-4224-8F9D-31871F0AB517}" srcOrd="0" destOrd="0" parTransId="{71EB6064-D78C-477E-A42F-211B9D613814}" sibTransId="{0CE5F2BE-E169-4B6A-90F4-2C5A597168C3}"/>
    <dgm:cxn modelId="{DEFB4846-1C14-4858-A10E-CD37B4B9AF7A}" srcId="{EB9BB180-81AE-4F1F-B718-CB56B6BFC74A}" destId="{48A406F1-5202-41E0-864C-5F10B83CDBCB}" srcOrd="1" destOrd="0" parTransId="{F12A7247-2076-4605-8826-368CE3A19A40}" sibTransId="{5F2F84E5-5F5C-412A-8BBB-C2B023407CE2}"/>
    <dgm:cxn modelId="{B75B6D31-1C9D-4DA4-B176-7F086C4A9587}" srcId="{48A406F1-5202-41E0-864C-5F10B83CDBCB}" destId="{AA6F8141-C9C2-4A84-B85F-FFFFEB46F722}" srcOrd="0" destOrd="0" parTransId="{11F2750B-736B-40B0-BF8C-B624DE3FF5D0}" sibTransId="{AD5C9B42-C168-4026-8FCA-9E300F30C94B}"/>
    <dgm:cxn modelId="{71E991C5-8F19-4FB8-9C07-7F1374891E96}" srcId="{EB9BB180-81AE-4F1F-B718-CB56B6BFC74A}" destId="{8076B4C7-341C-4B5D-A86E-EBE35FF9879D}" srcOrd="0" destOrd="0" parTransId="{12282952-8B61-45C7-A1BB-8128C7F337B7}" sibTransId="{CD2032DE-6D4C-4FD6-A028-A719608A035A}"/>
    <dgm:cxn modelId="{9B05E017-0AFE-4C3D-B43F-64E565CF7A16}" type="presOf" srcId="{48A406F1-5202-41E0-864C-5F10B83CDBCB}" destId="{4B84936E-3F1B-4C36-9737-BE0B11C5491B}" srcOrd="0" destOrd="0" presId="urn:microsoft.com/office/officeart/2005/8/layout/vList5"/>
    <dgm:cxn modelId="{C72E8955-7C78-4656-853D-BF29214130FD}" type="presOf" srcId="{A61338B1-B44A-4EB2-97DF-00EBD5FBB37A}" destId="{D92A022E-E594-4B9D-BDFE-3FC100D74897}" srcOrd="0" destOrd="2" presId="urn:microsoft.com/office/officeart/2005/8/layout/vList5"/>
    <dgm:cxn modelId="{CF1ECEE2-F26A-484E-A7A1-03DB0B401C62}" type="presOf" srcId="{AA6F8141-C9C2-4A84-B85F-FFFFEB46F722}" destId="{18A63555-48E8-49E1-AC07-B83C26F09364}" srcOrd="0" destOrd="0" presId="urn:microsoft.com/office/officeart/2005/8/layout/vList5"/>
    <dgm:cxn modelId="{5C7D5AC5-D90E-4AE4-B658-18A061EDF681}" type="presParOf" srcId="{EB8A9338-8011-4E44-9EC2-A6ED1F1C3006}" destId="{74E3890C-68E1-442E-B6CA-BCC853E4AE1D}" srcOrd="0" destOrd="0" presId="urn:microsoft.com/office/officeart/2005/8/layout/vList5"/>
    <dgm:cxn modelId="{7ADAEE9B-F76A-4DE0-BCD9-D6DD9DA1144C}" type="presParOf" srcId="{74E3890C-68E1-442E-B6CA-BCC853E4AE1D}" destId="{9935B138-2A82-4867-92CA-7E7229AAECA1}" srcOrd="0" destOrd="0" presId="urn:microsoft.com/office/officeart/2005/8/layout/vList5"/>
    <dgm:cxn modelId="{8BCCB140-D096-4D89-A206-0407D8E94F89}" type="presParOf" srcId="{74E3890C-68E1-442E-B6CA-BCC853E4AE1D}" destId="{D92A022E-E594-4B9D-BDFE-3FC100D74897}" srcOrd="1" destOrd="0" presId="urn:microsoft.com/office/officeart/2005/8/layout/vList5"/>
    <dgm:cxn modelId="{814C989F-94A5-4CCE-9C5B-9396799F2E06}" type="presParOf" srcId="{EB8A9338-8011-4E44-9EC2-A6ED1F1C3006}" destId="{91342A3A-27A0-4455-93D8-BFAD4CE7D578}" srcOrd="1" destOrd="0" presId="urn:microsoft.com/office/officeart/2005/8/layout/vList5"/>
    <dgm:cxn modelId="{5A660E4C-B91A-4420-A82F-08FED9F61A46}" type="presParOf" srcId="{EB8A9338-8011-4E44-9EC2-A6ED1F1C3006}" destId="{AF11EAC6-6799-45A8-B9E4-0559C18AF5F9}" srcOrd="2" destOrd="0" presId="urn:microsoft.com/office/officeart/2005/8/layout/vList5"/>
    <dgm:cxn modelId="{01FE795F-44E6-44FE-AF2F-E6FF258238E8}" type="presParOf" srcId="{AF11EAC6-6799-45A8-B9E4-0559C18AF5F9}" destId="{4B84936E-3F1B-4C36-9737-BE0B11C5491B}" srcOrd="0" destOrd="0" presId="urn:microsoft.com/office/officeart/2005/8/layout/vList5"/>
    <dgm:cxn modelId="{FDA1AA4B-8D43-46D1-ABEF-0B2C0E9C2242}" type="presParOf" srcId="{AF11EAC6-6799-45A8-B9E4-0559C18AF5F9}" destId="{18A63555-48E8-49E1-AC07-B83C26F093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1A6031-6689-45CC-B117-ACEE14EB424D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F70D60D-2A38-450B-B935-407B9EA7D06B}">
      <dgm:prSet phldrT="[Text]"/>
      <dgm:spPr/>
      <dgm:t>
        <a:bodyPr/>
        <a:lstStyle/>
        <a:p>
          <a:r>
            <a:rPr lang="es-CL" noProof="0" dirty="0" smtClean="0"/>
            <a:t>Determina criterio</a:t>
          </a:r>
          <a:endParaRPr lang="es-CL" noProof="0" dirty="0"/>
        </a:p>
      </dgm:t>
    </dgm:pt>
    <dgm:pt modelId="{9CF33DB0-2725-4081-B08F-74E5C07CD642}" type="parTrans" cxnId="{FCEFD6D5-CA6F-4E6C-A287-84712AFE56E0}">
      <dgm:prSet/>
      <dgm:spPr/>
      <dgm:t>
        <a:bodyPr/>
        <a:lstStyle/>
        <a:p>
          <a:endParaRPr lang="en-GB"/>
        </a:p>
      </dgm:t>
    </dgm:pt>
    <dgm:pt modelId="{0CB0ED91-BBB4-44AD-B6F8-29849F4F361C}" type="sibTrans" cxnId="{FCEFD6D5-CA6F-4E6C-A287-84712AFE56E0}">
      <dgm:prSet/>
      <dgm:spPr/>
      <dgm:t>
        <a:bodyPr/>
        <a:lstStyle/>
        <a:p>
          <a:endParaRPr lang="en-GB"/>
        </a:p>
      </dgm:t>
    </dgm:pt>
    <dgm:pt modelId="{1CDCEBDC-87C1-48FB-8B48-9D506CB09EF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u="none" noProof="0" dirty="0" smtClean="0"/>
            <a:t>Identifica riesgos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  <dgm:extLst/>
    </dgm:pt>
    <dgm:pt modelId="{962C6F9C-2FF5-4AA6-B1E8-6FD397ED833B}" type="parTrans" cxnId="{E3FB59C7-0B43-4F64-B010-C1A4EEDBAA64}">
      <dgm:prSet/>
      <dgm:spPr/>
      <dgm:t>
        <a:bodyPr/>
        <a:lstStyle/>
        <a:p>
          <a:endParaRPr lang="en-GB"/>
        </a:p>
      </dgm:t>
    </dgm:pt>
    <dgm:pt modelId="{66546B9C-9725-481B-8694-C0DA92755FB6}" type="sibTrans" cxnId="{E3FB59C7-0B43-4F64-B010-C1A4EEDBAA64}">
      <dgm:prSet/>
      <dgm:spPr/>
      <dgm:t>
        <a:bodyPr/>
        <a:lstStyle/>
        <a:p>
          <a:endParaRPr lang="en-GB"/>
        </a:p>
      </dgm:t>
    </dgm:pt>
    <dgm:pt modelId="{2F177D54-1CEA-47EE-BEBE-920BE3BB3D3D}">
      <dgm:prSet phldrT="[Text]"/>
      <dgm:spPr/>
      <dgm:t>
        <a:bodyPr/>
        <a:lstStyle/>
        <a:p>
          <a:r>
            <a:rPr lang="es-CL" noProof="0" dirty="0" smtClean="0"/>
            <a:t>Riesgos agregados</a:t>
          </a:r>
          <a:endParaRPr lang="es-CL" noProof="0" dirty="0"/>
        </a:p>
      </dgm:t>
      <dgm:extLst/>
    </dgm:pt>
    <dgm:pt modelId="{3B399B1F-123D-412E-B384-C94B0FEDA3E2}" type="parTrans" cxnId="{7E817214-A99B-4484-B97F-B2BFB3D23617}">
      <dgm:prSet/>
      <dgm:spPr/>
      <dgm:t>
        <a:bodyPr/>
        <a:lstStyle/>
        <a:p>
          <a:endParaRPr lang="en-GB"/>
        </a:p>
      </dgm:t>
    </dgm:pt>
    <dgm:pt modelId="{DB905F12-8C71-4201-A600-CE4D3BE09D8E}" type="sibTrans" cxnId="{7E817214-A99B-4484-B97F-B2BFB3D23617}">
      <dgm:prSet/>
      <dgm:spPr/>
      <dgm:t>
        <a:bodyPr/>
        <a:lstStyle/>
        <a:p>
          <a:endParaRPr lang="en-GB"/>
        </a:p>
      </dgm:t>
    </dgm:pt>
    <dgm:pt modelId="{4BDC75D8-DD56-414C-94F5-FA73C6CED16D}">
      <dgm:prSet phldrT="[Text]"/>
      <dgm:spPr/>
      <dgm:t>
        <a:bodyPr/>
        <a:lstStyle/>
        <a:p>
          <a:r>
            <a:rPr lang="es-CL" noProof="0" dirty="0" smtClean="0"/>
            <a:t>Determina PCR y MCR</a:t>
          </a:r>
          <a:endParaRPr lang="es-CL" noProof="0" dirty="0"/>
        </a:p>
      </dgm:t>
      <dgm:extLst/>
    </dgm:pt>
    <dgm:pt modelId="{21023A98-605E-4C03-AA44-D4BFDDCF418C}" type="parTrans" cxnId="{86A0D4E2-03A7-4460-A1AF-21DA1AA68136}">
      <dgm:prSet/>
      <dgm:spPr/>
      <dgm:t>
        <a:bodyPr/>
        <a:lstStyle/>
        <a:p>
          <a:endParaRPr lang="en-GB"/>
        </a:p>
      </dgm:t>
    </dgm:pt>
    <dgm:pt modelId="{313CB17C-CD18-4499-89ED-8151371FBB5E}" type="sibTrans" cxnId="{86A0D4E2-03A7-4460-A1AF-21DA1AA68136}">
      <dgm:prSet/>
      <dgm:spPr/>
      <dgm:t>
        <a:bodyPr/>
        <a:lstStyle/>
        <a:p>
          <a:endParaRPr lang="en-GB"/>
        </a:p>
      </dgm:t>
    </dgm:pt>
    <dgm:pt modelId="{7EBBE3A5-2299-400E-ACDE-71A66DD4EF4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noProof="0" dirty="0" smtClean="0"/>
            <a:t>Calibración de requerimientos de capital</a:t>
          </a:r>
        </a:p>
      </dgm:t>
      <dgm:extLst/>
    </dgm:pt>
    <dgm:pt modelId="{33CBAD13-4B1D-45B5-A79A-52997A792BF7}" type="sibTrans" cxnId="{F5346DD6-B284-4586-9A9E-C91D0222ABFE}">
      <dgm:prSet/>
      <dgm:spPr/>
      <dgm:t>
        <a:bodyPr/>
        <a:lstStyle/>
        <a:p>
          <a:endParaRPr lang="en-GB"/>
        </a:p>
      </dgm:t>
    </dgm:pt>
    <dgm:pt modelId="{0CF75B6B-B057-49B4-8CEC-D25DFC9F0B8F}" type="parTrans" cxnId="{F5346DD6-B284-4586-9A9E-C91D0222ABFE}">
      <dgm:prSet/>
      <dgm:spPr/>
      <dgm:t>
        <a:bodyPr/>
        <a:lstStyle/>
        <a:p>
          <a:endParaRPr lang="en-GB"/>
        </a:p>
      </dgm:t>
    </dgm:pt>
    <dgm:pt modelId="{E7832B5C-3D95-400D-83F6-37C554F760B3}" type="pres">
      <dgm:prSet presAssocID="{BB1A6031-6689-45CC-B117-ACEE14EB42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5E208A4-EF12-43B3-BCEE-9C2B18BC3274}" type="pres">
      <dgm:prSet presAssocID="{BB1A6031-6689-45CC-B117-ACEE14EB424D}" presName="cycle" presStyleCnt="0"/>
      <dgm:spPr/>
      <dgm:t>
        <a:bodyPr/>
        <a:lstStyle/>
        <a:p>
          <a:endParaRPr lang="en-GB"/>
        </a:p>
      </dgm:t>
    </dgm:pt>
    <dgm:pt modelId="{4C6D566F-44DE-4554-A827-767D93505D05}" type="pres">
      <dgm:prSet presAssocID="{1F70D60D-2A38-450B-B935-407B9EA7D06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748F96-3579-4444-9301-25512000E3FE}" type="pres">
      <dgm:prSet presAssocID="{0CB0ED91-BBB4-44AD-B6F8-29849F4F361C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D20143B2-7C33-45AF-9A22-E1B5A0C68877}" type="pres">
      <dgm:prSet presAssocID="{1CDCEBDC-87C1-48FB-8B48-9D506CB09EF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C38494-6272-46BB-8DF1-D13C903EAB6C}" type="pres">
      <dgm:prSet presAssocID="{7EBBE3A5-2299-400E-ACDE-71A66DD4EF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571C9-5F1A-48B7-B772-A95303436A9D}" type="pres">
      <dgm:prSet presAssocID="{2F177D54-1CEA-47EE-BEBE-920BE3BB3D3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A97A3A-16FC-4966-9DCA-341067DEE360}" type="pres">
      <dgm:prSet presAssocID="{4BDC75D8-DD56-414C-94F5-FA73C6CED16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4F2C34-ADB9-4C6B-B2D4-BB2E220FE054}" type="presOf" srcId="{4BDC75D8-DD56-414C-94F5-FA73C6CED16D}" destId="{81A97A3A-16FC-4966-9DCA-341067DEE360}" srcOrd="0" destOrd="0" presId="urn:microsoft.com/office/officeart/2005/8/layout/cycle3"/>
    <dgm:cxn modelId="{7E817214-A99B-4484-B97F-B2BFB3D23617}" srcId="{BB1A6031-6689-45CC-B117-ACEE14EB424D}" destId="{2F177D54-1CEA-47EE-BEBE-920BE3BB3D3D}" srcOrd="3" destOrd="0" parTransId="{3B399B1F-123D-412E-B384-C94B0FEDA3E2}" sibTransId="{DB905F12-8C71-4201-A600-CE4D3BE09D8E}"/>
    <dgm:cxn modelId="{DB58FF7A-9472-4E8F-927D-CC3A1CACF64A}" type="presOf" srcId="{0CB0ED91-BBB4-44AD-B6F8-29849F4F361C}" destId="{D6748F96-3579-4444-9301-25512000E3FE}" srcOrd="0" destOrd="0" presId="urn:microsoft.com/office/officeart/2005/8/layout/cycle3"/>
    <dgm:cxn modelId="{FCEFD6D5-CA6F-4E6C-A287-84712AFE56E0}" srcId="{BB1A6031-6689-45CC-B117-ACEE14EB424D}" destId="{1F70D60D-2A38-450B-B935-407B9EA7D06B}" srcOrd="0" destOrd="0" parTransId="{9CF33DB0-2725-4081-B08F-74E5C07CD642}" sibTransId="{0CB0ED91-BBB4-44AD-B6F8-29849F4F361C}"/>
    <dgm:cxn modelId="{CC8800BB-CEB0-4777-B94F-A222A0455F2C}" type="presOf" srcId="{2F177D54-1CEA-47EE-BEBE-920BE3BB3D3D}" destId="{29D571C9-5F1A-48B7-B772-A95303436A9D}" srcOrd="0" destOrd="0" presId="urn:microsoft.com/office/officeart/2005/8/layout/cycle3"/>
    <dgm:cxn modelId="{F5346DD6-B284-4586-9A9E-C91D0222ABFE}" srcId="{BB1A6031-6689-45CC-B117-ACEE14EB424D}" destId="{7EBBE3A5-2299-400E-ACDE-71A66DD4EF45}" srcOrd="2" destOrd="0" parTransId="{0CF75B6B-B057-49B4-8CEC-D25DFC9F0B8F}" sibTransId="{33CBAD13-4B1D-45B5-A79A-52997A792BF7}"/>
    <dgm:cxn modelId="{E3FB59C7-0B43-4F64-B010-C1A4EEDBAA64}" srcId="{BB1A6031-6689-45CC-B117-ACEE14EB424D}" destId="{1CDCEBDC-87C1-48FB-8B48-9D506CB09EFC}" srcOrd="1" destOrd="0" parTransId="{962C6F9C-2FF5-4AA6-B1E8-6FD397ED833B}" sibTransId="{66546B9C-9725-481B-8694-C0DA92755FB6}"/>
    <dgm:cxn modelId="{8A554EF6-F816-44D8-81E4-4627B17DA3FB}" type="presOf" srcId="{1CDCEBDC-87C1-48FB-8B48-9D506CB09EFC}" destId="{D20143B2-7C33-45AF-9A22-E1B5A0C68877}" srcOrd="0" destOrd="0" presId="urn:microsoft.com/office/officeart/2005/8/layout/cycle3"/>
    <dgm:cxn modelId="{754B9AFE-B0C9-458C-A2E7-03F7EA4EA6C0}" type="presOf" srcId="{7EBBE3A5-2299-400E-ACDE-71A66DD4EF45}" destId="{88C38494-6272-46BB-8DF1-D13C903EAB6C}" srcOrd="0" destOrd="0" presId="urn:microsoft.com/office/officeart/2005/8/layout/cycle3"/>
    <dgm:cxn modelId="{86A0D4E2-03A7-4460-A1AF-21DA1AA68136}" srcId="{BB1A6031-6689-45CC-B117-ACEE14EB424D}" destId="{4BDC75D8-DD56-414C-94F5-FA73C6CED16D}" srcOrd="4" destOrd="0" parTransId="{21023A98-605E-4C03-AA44-D4BFDDCF418C}" sibTransId="{313CB17C-CD18-4499-89ED-8151371FBB5E}"/>
    <dgm:cxn modelId="{F990CBA8-49D8-4EDB-8CC4-4F083EC97EEE}" type="presOf" srcId="{BB1A6031-6689-45CC-B117-ACEE14EB424D}" destId="{E7832B5C-3D95-400D-83F6-37C554F760B3}" srcOrd="0" destOrd="0" presId="urn:microsoft.com/office/officeart/2005/8/layout/cycle3"/>
    <dgm:cxn modelId="{02085A38-7BA8-4990-8254-92E422B323D6}" type="presOf" srcId="{1F70D60D-2A38-450B-B935-407B9EA7D06B}" destId="{4C6D566F-44DE-4554-A827-767D93505D05}" srcOrd="0" destOrd="0" presId="urn:microsoft.com/office/officeart/2005/8/layout/cycle3"/>
    <dgm:cxn modelId="{F965F98E-57CF-46F0-B937-91AC105584CE}" type="presParOf" srcId="{E7832B5C-3D95-400D-83F6-37C554F760B3}" destId="{B5E208A4-EF12-43B3-BCEE-9C2B18BC3274}" srcOrd="0" destOrd="0" presId="urn:microsoft.com/office/officeart/2005/8/layout/cycle3"/>
    <dgm:cxn modelId="{EE3AFE1E-9682-42E7-90DE-553BBBF1C974}" type="presParOf" srcId="{B5E208A4-EF12-43B3-BCEE-9C2B18BC3274}" destId="{4C6D566F-44DE-4554-A827-767D93505D05}" srcOrd="0" destOrd="0" presId="urn:microsoft.com/office/officeart/2005/8/layout/cycle3"/>
    <dgm:cxn modelId="{E1CDAA4F-C484-49B3-A0B4-8E439D46985E}" type="presParOf" srcId="{B5E208A4-EF12-43B3-BCEE-9C2B18BC3274}" destId="{D6748F96-3579-4444-9301-25512000E3FE}" srcOrd="1" destOrd="0" presId="urn:microsoft.com/office/officeart/2005/8/layout/cycle3"/>
    <dgm:cxn modelId="{E14AB158-E08D-47A8-B740-3EB672031138}" type="presParOf" srcId="{B5E208A4-EF12-43B3-BCEE-9C2B18BC3274}" destId="{D20143B2-7C33-45AF-9A22-E1B5A0C68877}" srcOrd="2" destOrd="0" presId="urn:microsoft.com/office/officeart/2005/8/layout/cycle3"/>
    <dgm:cxn modelId="{6A250DD9-68BD-4A08-84C4-E6C2A446B472}" type="presParOf" srcId="{B5E208A4-EF12-43B3-BCEE-9C2B18BC3274}" destId="{88C38494-6272-46BB-8DF1-D13C903EAB6C}" srcOrd="3" destOrd="0" presId="urn:microsoft.com/office/officeart/2005/8/layout/cycle3"/>
    <dgm:cxn modelId="{2E319306-7F63-4105-B39A-7BCF0002346D}" type="presParOf" srcId="{B5E208A4-EF12-43B3-BCEE-9C2B18BC3274}" destId="{29D571C9-5F1A-48B7-B772-A95303436A9D}" srcOrd="4" destOrd="0" presId="urn:microsoft.com/office/officeart/2005/8/layout/cycle3"/>
    <dgm:cxn modelId="{4F812EBF-E13F-4342-BB7E-1BBD363A5ACB}" type="presParOf" srcId="{B5E208A4-EF12-43B3-BCEE-9C2B18BC3274}" destId="{81A97A3A-16FC-4966-9DCA-341067DEE36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A60B2E-63EE-4B93-B389-12B7529C7C75}" type="doc">
      <dgm:prSet loTypeId="urn:microsoft.com/office/officeart/2005/8/layout/vList5" loCatId="list" qsTypeId="urn:microsoft.com/office/officeart/2005/8/quickstyle/simple1#10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7749496-0FE7-4D1A-AFD5-289B53B541D9}">
      <dgm:prSet phldrT="[Text]" custT="1"/>
      <dgm:spPr/>
      <dgm:t>
        <a:bodyPr/>
        <a:lstStyle/>
        <a:p>
          <a:r>
            <a:rPr lang="es-CL" sz="2400" noProof="0" dirty="0" smtClean="0"/>
            <a:t>Riesgo de Subscripción</a:t>
          </a:r>
          <a:endParaRPr lang="es-CL" sz="2400" noProof="0" dirty="0"/>
        </a:p>
      </dgm:t>
    </dgm:pt>
    <dgm:pt modelId="{AF4D28FC-284E-4CB0-9A68-E55B2F59AD9E}" type="parTrans" cxnId="{AB44D6E4-0476-46F3-8818-02F17EBAE0DD}">
      <dgm:prSet/>
      <dgm:spPr/>
      <dgm:t>
        <a:bodyPr/>
        <a:lstStyle/>
        <a:p>
          <a:endParaRPr lang="en-GB"/>
        </a:p>
      </dgm:t>
    </dgm:pt>
    <dgm:pt modelId="{F5BF1389-871C-490B-AF38-4DE1148BFF5A}" type="sibTrans" cxnId="{AB44D6E4-0476-46F3-8818-02F17EBAE0DD}">
      <dgm:prSet/>
      <dgm:spPr/>
      <dgm:t>
        <a:bodyPr/>
        <a:lstStyle/>
        <a:p>
          <a:endParaRPr lang="en-GB"/>
        </a:p>
      </dgm:t>
    </dgm:pt>
    <dgm:pt modelId="{4221EC12-91A5-4F18-A041-041700DA2C6D}">
      <dgm:prSet phldrT="[Text]"/>
      <dgm:spPr/>
      <dgm:t>
        <a:bodyPr/>
        <a:lstStyle/>
        <a:p>
          <a:r>
            <a:rPr lang="es-CL" noProof="0" dirty="0" smtClean="0"/>
            <a:t>1918 influencia pandémica, huracán Katrina, terremoto de Fukushima</a:t>
          </a:r>
          <a:endParaRPr lang="es-CL" noProof="0" dirty="0"/>
        </a:p>
      </dgm:t>
    </dgm:pt>
    <dgm:pt modelId="{7E01FE42-6DCB-410B-9866-F2B511B11E1C}" type="parTrans" cxnId="{0DA2602B-17AF-4FC9-9FB6-3EE141BC19E8}">
      <dgm:prSet/>
      <dgm:spPr/>
      <dgm:t>
        <a:bodyPr/>
        <a:lstStyle/>
        <a:p>
          <a:endParaRPr lang="en-GB"/>
        </a:p>
      </dgm:t>
    </dgm:pt>
    <dgm:pt modelId="{538F6BD6-3622-473A-AFDE-47C9FA8FE2DC}" type="sibTrans" cxnId="{0DA2602B-17AF-4FC9-9FB6-3EE141BC19E8}">
      <dgm:prSet/>
      <dgm:spPr/>
      <dgm:t>
        <a:bodyPr/>
        <a:lstStyle/>
        <a:p>
          <a:endParaRPr lang="en-GB"/>
        </a:p>
      </dgm:t>
    </dgm:pt>
    <dgm:pt modelId="{FFAB56B9-70C3-4C08-B9CC-E1B013A97625}">
      <dgm:prSet phldrT="[Text]"/>
      <dgm:spPr/>
      <dgm:t>
        <a:bodyPr/>
        <a:lstStyle/>
        <a:p>
          <a:r>
            <a:rPr lang="es-CL" noProof="0" dirty="0" smtClean="0"/>
            <a:t>I.e.: Suma a riesgo X 0.23%</a:t>
          </a:r>
          <a:endParaRPr lang="es-CL" noProof="0" dirty="0"/>
        </a:p>
      </dgm:t>
    </dgm:pt>
    <dgm:pt modelId="{1993B182-941D-406C-82E1-C13841D62C1E}" type="parTrans" cxnId="{F700A424-672C-4C6E-838D-9EE7507FEC10}">
      <dgm:prSet/>
      <dgm:spPr/>
      <dgm:t>
        <a:bodyPr/>
        <a:lstStyle/>
        <a:p>
          <a:endParaRPr lang="en-GB"/>
        </a:p>
      </dgm:t>
    </dgm:pt>
    <dgm:pt modelId="{5F2FEE5D-2F77-4443-B219-3802E09A6853}" type="sibTrans" cxnId="{F700A424-672C-4C6E-838D-9EE7507FEC10}">
      <dgm:prSet/>
      <dgm:spPr/>
      <dgm:t>
        <a:bodyPr/>
        <a:lstStyle/>
        <a:p>
          <a:endParaRPr lang="en-GB"/>
        </a:p>
      </dgm:t>
    </dgm:pt>
    <dgm:pt modelId="{52B5B7EE-DC5A-4172-8EF2-D3B0A8623DF6}">
      <dgm:prSet phldrT="[Text]" custT="1"/>
      <dgm:spPr/>
      <dgm:t>
        <a:bodyPr/>
        <a:lstStyle/>
        <a:p>
          <a:r>
            <a:rPr lang="es-CL" sz="2400" noProof="0" dirty="0" smtClean="0"/>
            <a:t>Riesgo de Crédito</a:t>
          </a:r>
          <a:endParaRPr lang="es-CL" sz="2400" noProof="0" dirty="0"/>
        </a:p>
      </dgm:t>
    </dgm:pt>
    <dgm:pt modelId="{07D82C49-A263-427D-8530-4C86887EABC0}" type="parTrans" cxnId="{4F8DD460-8EFF-4C78-AC13-26EEF16E8FA0}">
      <dgm:prSet/>
      <dgm:spPr/>
      <dgm:t>
        <a:bodyPr/>
        <a:lstStyle/>
        <a:p>
          <a:endParaRPr lang="en-GB"/>
        </a:p>
      </dgm:t>
    </dgm:pt>
    <dgm:pt modelId="{B1DA4882-EA58-48E1-96ED-EAADE5883838}" type="sibTrans" cxnId="{4F8DD460-8EFF-4C78-AC13-26EEF16E8FA0}">
      <dgm:prSet/>
      <dgm:spPr/>
      <dgm:t>
        <a:bodyPr/>
        <a:lstStyle/>
        <a:p>
          <a:endParaRPr lang="en-GB"/>
        </a:p>
      </dgm:t>
    </dgm:pt>
    <dgm:pt modelId="{05732B56-EAB5-4AE3-B6E2-81BBC29ED382}">
      <dgm:prSet phldrT="[Text]"/>
      <dgm:spPr/>
      <dgm:t>
        <a:bodyPr/>
        <a:lstStyle/>
        <a:p>
          <a:r>
            <a:rPr lang="en-GB" dirty="0" smtClean="0"/>
            <a:t>Enron, Lehman Brothers</a:t>
          </a:r>
          <a:endParaRPr lang="en-GB" dirty="0"/>
        </a:p>
      </dgm:t>
    </dgm:pt>
    <dgm:pt modelId="{F4A9D80D-07C6-40D8-8209-FDB5AC252C6D}" type="parTrans" cxnId="{E0639208-A532-483B-8990-4ABDCEE50248}">
      <dgm:prSet/>
      <dgm:spPr/>
      <dgm:t>
        <a:bodyPr/>
        <a:lstStyle/>
        <a:p>
          <a:endParaRPr lang="en-GB"/>
        </a:p>
      </dgm:t>
    </dgm:pt>
    <dgm:pt modelId="{58CBB860-D16A-4BBD-813F-620F0612816E}" type="sibTrans" cxnId="{E0639208-A532-483B-8990-4ABDCEE50248}">
      <dgm:prSet/>
      <dgm:spPr/>
      <dgm:t>
        <a:bodyPr/>
        <a:lstStyle/>
        <a:p>
          <a:endParaRPr lang="en-GB"/>
        </a:p>
      </dgm:t>
    </dgm:pt>
    <dgm:pt modelId="{0E879D9F-1231-4B66-BBB4-32BBA05F61D7}">
      <dgm:prSet phldrT="[Text]"/>
      <dgm:spPr/>
      <dgm:t>
        <a:bodyPr/>
        <a:lstStyle/>
        <a:p>
          <a:r>
            <a:rPr lang="es-CL" noProof="0" dirty="0" smtClean="0"/>
            <a:t>I.e.: AAA valor bonos corporativos X 0.25%</a:t>
          </a:r>
          <a:endParaRPr lang="es-CL" noProof="0" dirty="0"/>
        </a:p>
      </dgm:t>
    </dgm:pt>
    <dgm:pt modelId="{6A6D105C-93DF-437C-A2A1-DEB3EF2A5248}" type="parTrans" cxnId="{09A1F88B-4394-4978-A37D-E6193757ADEB}">
      <dgm:prSet/>
      <dgm:spPr/>
      <dgm:t>
        <a:bodyPr/>
        <a:lstStyle/>
        <a:p>
          <a:endParaRPr lang="en-GB"/>
        </a:p>
      </dgm:t>
    </dgm:pt>
    <dgm:pt modelId="{06013486-0532-49CF-9CAD-E4BE1F2135C8}" type="sibTrans" cxnId="{09A1F88B-4394-4978-A37D-E6193757ADEB}">
      <dgm:prSet/>
      <dgm:spPr/>
      <dgm:t>
        <a:bodyPr/>
        <a:lstStyle/>
        <a:p>
          <a:endParaRPr lang="en-GB"/>
        </a:p>
      </dgm:t>
    </dgm:pt>
    <dgm:pt modelId="{F0A14F11-A2B6-45A1-BEAC-255F4265908B}">
      <dgm:prSet phldrT="[Text]" custT="1"/>
      <dgm:spPr/>
      <dgm:t>
        <a:bodyPr/>
        <a:lstStyle/>
        <a:p>
          <a:r>
            <a:rPr lang="es-CL" sz="2400" noProof="0" dirty="0" smtClean="0"/>
            <a:t>Riesgo de Mercado</a:t>
          </a:r>
          <a:endParaRPr lang="es-CL" sz="2400" noProof="0" dirty="0"/>
        </a:p>
      </dgm:t>
    </dgm:pt>
    <dgm:pt modelId="{590C263A-A8C5-4270-BC61-914E9832849D}" type="parTrans" cxnId="{DC4E00F8-7C38-4AD2-A0AF-49A8BEED4275}">
      <dgm:prSet/>
      <dgm:spPr/>
      <dgm:t>
        <a:bodyPr/>
        <a:lstStyle/>
        <a:p>
          <a:endParaRPr lang="en-GB"/>
        </a:p>
      </dgm:t>
    </dgm:pt>
    <dgm:pt modelId="{1E9CD65B-4612-49F7-9000-E92D0ADADC72}" type="sibTrans" cxnId="{DC4E00F8-7C38-4AD2-A0AF-49A8BEED4275}">
      <dgm:prSet/>
      <dgm:spPr/>
      <dgm:t>
        <a:bodyPr/>
        <a:lstStyle/>
        <a:p>
          <a:endParaRPr lang="en-GB"/>
        </a:p>
      </dgm:t>
    </dgm:pt>
    <dgm:pt modelId="{749770BD-B903-4D52-8B52-D9BC7A3AE362}">
      <dgm:prSet phldrT="[Text]"/>
      <dgm:spPr/>
      <dgm:t>
        <a:bodyPr/>
        <a:lstStyle/>
        <a:p>
          <a:r>
            <a:rPr lang="es-CL" noProof="0" dirty="0" smtClean="0"/>
            <a:t>1930  Gran Depresión, Lunes Negro 1987, 2007 Crisis Financiera</a:t>
          </a:r>
          <a:endParaRPr lang="es-CL" noProof="0" dirty="0"/>
        </a:p>
      </dgm:t>
    </dgm:pt>
    <dgm:pt modelId="{4DD39911-51EB-40CE-9F03-802F1E64B86B}" type="parTrans" cxnId="{E8930D01-5027-479A-8C8E-6323DF345573}">
      <dgm:prSet/>
      <dgm:spPr/>
      <dgm:t>
        <a:bodyPr/>
        <a:lstStyle/>
        <a:p>
          <a:endParaRPr lang="en-GB"/>
        </a:p>
      </dgm:t>
    </dgm:pt>
    <dgm:pt modelId="{D24BE158-5F3D-4C56-A05E-62C705F8CF3B}" type="sibTrans" cxnId="{E8930D01-5027-479A-8C8E-6323DF345573}">
      <dgm:prSet/>
      <dgm:spPr/>
      <dgm:t>
        <a:bodyPr/>
        <a:lstStyle/>
        <a:p>
          <a:endParaRPr lang="en-GB"/>
        </a:p>
      </dgm:t>
    </dgm:pt>
    <dgm:pt modelId="{00630FE6-8AF8-4F95-B483-FAD1FC07B776}">
      <dgm:prSet phldrT="[Text]"/>
      <dgm:spPr/>
      <dgm:t>
        <a:bodyPr/>
        <a:lstStyle/>
        <a:p>
          <a:r>
            <a:rPr lang="es-CL" noProof="0" dirty="0" smtClean="0"/>
            <a:t>I.e.: Valor de acciones X 30%</a:t>
          </a:r>
          <a:endParaRPr lang="es-CL" noProof="0" dirty="0"/>
        </a:p>
      </dgm:t>
    </dgm:pt>
    <dgm:pt modelId="{7974B6C9-463A-41A6-B306-6025DC968871}" type="parTrans" cxnId="{3AFDEEA1-1CBD-46F3-9CA7-CFF872E191DE}">
      <dgm:prSet/>
      <dgm:spPr/>
      <dgm:t>
        <a:bodyPr/>
        <a:lstStyle/>
        <a:p>
          <a:endParaRPr lang="en-GB"/>
        </a:p>
      </dgm:t>
    </dgm:pt>
    <dgm:pt modelId="{83BF4C6F-691D-417E-9185-42E104FCEDD5}" type="sibTrans" cxnId="{3AFDEEA1-1CBD-46F3-9CA7-CFF872E191DE}">
      <dgm:prSet/>
      <dgm:spPr/>
      <dgm:t>
        <a:bodyPr/>
        <a:lstStyle/>
        <a:p>
          <a:endParaRPr lang="en-GB"/>
        </a:p>
      </dgm:t>
    </dgm:pt>
    <dgm:pt modelId="{926212EF-878F-4428-B0B9-25B4DC6D2655}">
      <dgm:prSet custT="1"/>
      <dgm:spPr/>
      <dgm:t>
        <a:bodyPr/>
        <a:lstStyle/>
        <a:p>
          <a:r>
            <a:rPr lang="es-CL" sz="2400" noProof="0" dirty="0" smtClean="0"/>
            <a:t>Riesgo Operacional</a:t>
          </a:r>
          <a:endParaRPr lang="es-CL" sz="2400" noProof="0" dirty="0"/>
        </a:p>
      </dgm:t>
    </dgm:pt>
    <dgm:pt modelId="{2A16DEAD-2568-4D42-A34F-B007AC3A733B}" type="parTrans" cxnId="{FA7A1F7F-67A9-4844-824D-5ED5BDF0625E}">
      <dgm:prSet/>
      <dgm:spPr/>
      <dgm:t>
        <a:bodyPr/>
        <a:lstStyle/>
        <a:p>
          <a:endParaRPr lang="en-GB"/>
        </a:p>
      </dgm:t>
    </dgm:pt>
    <dgm:pt modelId="{9D9181DE-B3A6-43C9-A8CD-D2CBB715F593}" type="sibTrans" cxnId="{FA7A1F7F-67A9-4844-824D-5ED5BDF0625E}">
      <dgm:prSet/>
      <dgm:spPr/>
      <dgm:t>
        <a:bodyPr/>
        <a:lstStyle/>
        <a:p>
          <a:endParaRPr lang="en-GB"/>
        </a:p>
      </dgm:t>
    </dgm:pt>
    <dgm:pt modelId="{933FDA97-49D4-4931-91C6-853523148BD4}">
      <dgm:prSet/>
      <dgm:spPr/>
      <dgm:t>
        <a:bodyPr/>
        <a:lstStyle/>
        <a:p>
          <a:r>
            <a:rPr lang="es-CL" noProof="0" dirty="0" smtClean="0"/>
            <a:t>I.e.: Prima neta X 3%</a:t>
          </a:r>
          <a:endParaRPr lang="es-CL" noProof="0" dirty="0"/>
        </a:p>
      </dgm:t>
    </dgm:pt>
    <dgm:pt modelId="{98963469-CCAB-4E79-968D-F5B58A931258}" type="parTrans" cxnId="{4466E19F-4F1D-444F-8CB2-903030E98746}">
      <dgm:prSet/>
      <dgm:spPr/>
      <dgm:t>
        <a:bodyPr/>
        <a:lstStyle/>
        <a:p>
          <a:endParaRPr lang="en-GB"/>
        </a:p>
      </dgm:t>
    </dgm:pt>
    <dgm:pt modelId="{C514D1A6-E9B8-4FF8-B6E5-863FAB1E0539}" type="sibTrans" cxnId="{4466E19F-4F1D-444F-8CB2-903030E98746}">
      <dgm:prSet/>
      <dgm:spPr/>
      <dgm:t>
        <a:bodyPr/>
        <a:lstStyle/>
        <a:p>
          <a:endParaRPr lang="en-GB"/>
        </a:p>
      </dgm:t>
    </dgm:pt>
    <dgm:pt modelId="{5E71BAF6-F3C8-4B8A-A4E1-1C0463338D07}">
      <dgm:prSet/>
      <dgm:spPr/>
      <dgm:t>
        <a:bodyPr/>
        <a:lstStyle/>
        <a:p>
          <a:r>
            <a:rPr lang="es-CL" noProof="0" dirty="0" smtClean="0"/>
            <a:t>Banco </a:t>
          </a:r>
          <a:r>
            <a:rPr lang="es-CL" noProof="0" dirty="0" err="1" smtClean="0"/>
            <a:t>Barings</a:t>
          </a:r>
          <a:r>
            <a:rPr lang="es-CL" noProof="0" dirty="0" smtClean="0"/>
            <a:t>, London </a:t>
          </a:r>
          <a:r>
            <a:rPr lang="es-CL" noProof="0" dirty="0" err="1" smtClean="0"/>
            <a:t>Whale</a:t>
          </a:r>
          <a:r>
            <a:rPr lang="es-CL" noProof="0" dirty="0" smtClean="0"/>
            <a:t> </a:t>
          </a:r>
          <a:endParaRPr lang="es-CL" noProof="0" dirty="0"/>
        </a:p>
      </dgm:t>
    </dgm:pt>
    <dgm:pt modelId="{2C0B306B-6467-4EF8-8857-0B4AB6A9236B}" type="parTrans" cxnId="{EE61EA3B-E19B-408C-8320-5E3EC8DBC488}">
      <dgm:prSet/>
      <dgm:spPr/>
      <dgm:t>
        <a:bodyPr/>
        <a:lstStyle/>
        <a:p>
          <a:endParaRPr lang="en-GB"/>
        </a:p>
      </dgm:t>
    </dgm:pt>
    <dgm:pt modelId="{60D24168-A531-4C19-9875-5D09011234E3}" type="sibTrans" cxnId="{EE61EA3B-E19B-408C-8320-5E3EC8DBC488}">
      <dgm:prSet/>
      <dgm:spPr/>
      <dgm:t>
        <a:bodyPr/>
        <a:lstStyle/>
        <a:p>
          <a:endParaRPr lang="en-GB"/>
        </a:p>
      </dgm:t>
    </dgm:pt>
    <dgm:pt modelId="{56B1898D-1AAD-4718-A88F-7A1CEACDCECE}" type="pres">
      <dgm:prSet presAssocID="{18A60B2E-63EE-4B93-B389-12B7529C7C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8B90E9-06DA-4D4B-87F0-F901CF89651D}" type="pres">
      <dgm:prSet presAssocID="{47749496-0FE7-4D1A-AFD5-289B53B541D9}" presName="linNode" presStyleCnt="0"/>
      <dgm:spPr/>
    </dgm:pt>
    <dgm:pt modelId="{3D5A2CA0-4D8A-4820-9979-9FE33A9EA13B}" type="pres">
      <dgm:prSet presAssocID="{47749496-0FE7-4D1A-AFD5-289B53B541D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74EF90-B335-4C2F-9C9D-C24EE9F1E9EE}" type="pres">
      <dgm:prSet presAssocID="{47749496-0FE7-4D1A-AFD5-289B53B541D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2C7CF6-2354-49B5-89FC-00317ADD49AA}" type="pres">
      <dgm:prSet presAssocID="{F5BF1389-871C-490B-AF38-4DE1148BFF5A}" presName="sp" presStyleCnt="0"/>
      <dgm:spPr/>
    </dgm:pt>
    <dgm:pt modelId="{E4EA8F9D-C68A-48C3-AFFD-60E632BD222D}" type="pres">
      <dgm:prSet presAssocID="{52B5B7EE-DC5A-4172-8EF2-D3B0A8623DF6}" presName="linNode" presStyleCnt="0"/>
      <dgm:spPr/>
    </dgm:pt>
    <dgm:pt modelId="{EDBAACE8-DB7F-4924-8C2D-7BADB24F56EF}" type="pres">
      <dgm:prSet presAssocID="{52B5B7EE-DC5A-4172-8EF2-D3B0A8623DF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A5B1D0-9587-49DF-BE46-BEB804CF43A4}" type="pres">
      <dgm:prSet presAssocID="{52B5B7EE-DC5A-4172-8EF2-D3B0A8623DF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7EA05-60C6-4DBF-9770-0EB9C87F8BB4}" type="pres">
      <dgm:prSet presAssocID="{B1DA4882-EA58-48E1-96ED-EAADE5883838}" presName="sp" presStyleCnt="0"/>
      <dgm:spPr/>
    </dgm:pt>
    <dgm:pt modelId="{91268DDC-EC80-4A84-A0B8-128F8333C543}" type="pres">
      <dgm:prSet presAssocID="{F0A14F11-A2B6-45A1-BEAC-255F4265908B}" presName="linNode" presStyleCnt="0"/>
      <dgm:spPr/>
    </dgm:pt>
    <dgm:pt modelId="{137465E7-5DE1-4188-9A15-609C94FFA481}" type="pres">
      <dgm:prSet presAssocID="{F0A14F11-A2B6-45A1-BEAC-255F4265908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13CA01-E7E4-416E-B178-779930EFAEF5}" type="pres">
      <dgm:prSet presAssocID="{F0A14F11-A2B6-45A1-BEAC-255F4265908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1CB1AD-E4F8-4834-96A4-71BEE92D64CD}" type="pres">
      <dgm:prSet presAssocID="{1E9CD65B-4612-49F7-9000-E92D0ADADC72}" presName="sp" presStyleCnt="0"/>
      <dgm:spPr/>
    </dgm:pt>
    <dgm:pt modelId="{7A67B3D3-10CD-47AF-A6B9-5B968A2485BE}" type="pres">
      <dgm:prSet presAssocID="{926212EF-878F-4428-B0B9-25B4DC6D2655}" presName="linNode" presStyleCnt="0"/>
      <dgm:spPr/>
    </dgm:pt>
    <dgm:pt modelId="{47195667-D9C6-4BBF-BB92-056FA2964D19}" type="pres">
      <dgm:prSet presAssocID="{926212EF-878F-4428-B0B9-25B4DC6D265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34987D-0142-4C20-99BA-3ACC3CC3B8A6}" type="pres">
      <dgm:prSet presAssocID="{926212EF-878F-4428-B0B9-25B4DC6D265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61EA3B-E19B-408C-8320-5E3EC8DBC488}" srcId="{926212EF-878F-4428-B0B9-25B4DC6D2655}" destId="{5E71BAF6-F3C8-4B8A-A4E1-1C0463338D07}" srcOrd="0" destOrd="0" parTransId="{2C0B306B-6467-4EF8-8857-0B4AB6A9236B}" sibTransId="{60D24168-A531-4C19-9875-5D09011234E3}"/>
    <dgm:cxn modelId="{1CFAE6ED-CE48-43FD-9C51-76CBE8E0D126}" type="presOf" srcId="{18A60B2E-63EE-4B93-B389-12B7529C7C75}" destId="{56B1898D-1AAD-4718-A88F-7A1CEACDCECE}" srcOrd="0" destOrd="0" presId="urn:microsoft.com/office/officeart/2005/8/layout/vList5"/>
    <dgm:cxn modelId="{98BEFFF6-1E7B-4FEE-B5EB-CB41D8F22562}" type="presOf" srcId="{933FDA97-49D4-4931-91C6-853523148BD4}" destId="{A534987D-0142-4C20-99BA-3ACC3CC3B8A6}" srcOrd="0" destOrd="1" presId="urn:microsoft.com/office/officeart/2005/8/layout/vList5"/>
    <dgm:cxn modelId="{93A1DD1B-899B-4ED8-BA68-0AD0512D76FE}" type="presOf" srcId="{926212EF-878F-4428-B0B9-25B4DC6D2655}" destId="{47195667-D9C6-4BBF-BB92-056FA2964D19}" srcOrd="0" destOrd="0" presId="urn:microsoft.com/office/officeart/2005/8/layout/vList5"/>
    <dgm:cxn modelId="{0DA2602B-17AF-4FC9-9FB6-3EE141BC19E8}" srcId="{47749496-0FE7-4D1A-AFD5-289B53B541D9}" destId="{4221EC12-91A5-4F18-A041-041700DA2C6D}" srcOrd="0" destOrd="0" parTransId="{7E01FE42-6DCB-410B-9866-F2B511B11E1C}" sibTransId="{538F6BD6-3622-473A-AFDE-47C9FA8FE2DC}"/>
    <dgm:cxn modelId="{4F8DD460-8EFF-4C78-AC13-26EEF16E8FA0}" srcId="{18A60B2E-63EE-4B93-B389-12B7529C7C75}" destId="{52B5B7EE-DC5A-4172-8EF2-D3B0A8623DF6}" srcOrd="1" destOrd="0" parTransId="{07D82C49-A263-427D-8530-4C86887EABC0}" sibTransId="{B1DA4882-EA58-48E1-96ED-EAADE5883838}"/>
    <dgm:cxn modelId="{09A1F88B-4394-4978-A37D-E6193757ADEB}" srcId="{52B5B7EE-DC5A-4172-8EF2-D3B0A8623DF6}" destId="{0E879D9F-1231-4B66-BBB4-32BBA05F61D7}" srcOrd="1" destOrd="0" parTransId="{6A6D105C-93DF-437C-A2A1-DEB3EF2A5248}" sibTransId="{06013486-0532-49CF-9CAD-E4BE1F2135C8}"/>
    <dgm:cxn modelId="{4466E19F-4F1D-444F-8CB2-903030E98746}" srcId="{926212EF-878F-4428-B0B9-25B4DC6D2655}" destId="{933FDA97-49D4-4931-91C6-853523148BD4}" srcOrd="1" destOrd="0" parTransId="{98963469-CCAB-4E79-968D-F5B58A931258}" sibTransId="{C514D1A6-E9B8-4FF8-B6E5-863FAB1E0539}"/>
    <dgm:cxn modelId="{AB44D6E4-0476-46F3-8818-02F17EBAE0DD}" srcId="{18A60B2E-63EE-4B93-B389-12B7529C7C75}" destId="{47749496-0FE7-4D1A-AFD5-289B53B541D9}" srcOrd="0" destOrd="0" parTransId="{AF4D28FC-284E-4CB0-9A68-E55B2F59AD9E}" sibTransId="{F5BF1389-871C-490B-AF38-4DE1148BFF5A}"/>
    <dgm:cxn modelId="{0C4AA764-CF26-4797-9F18-F840C917F5DC}" type="presOf" srcId="{4221EC12-91A5-4F18-A041-041700DA2C6D}" destId="{A674EF90-B335-4C2F-9C9D-C24EE9F1E9EE}" srcOrd="0" destOrd="0" presId="urn:microsoft.com/office/officeart/2005/8/layout/vList5"/>
    <dgm:cxn modelId="{3AFDEEA1-1CBD-46F3-9CA7-CFF872E191DE}" srcId="{F0A14F11-A2B6-45A1-BEAC-255F4265908B}" destId="{00630FE6-8AF8-4F95-B483-FAD1FC07B776}" srcOrd="1" destOrd="0" parTransId="{7974B6C9-463A-41A6-B306-6025DC968871}" sibTransId="{83BF4C6F-691D-417E-9185-42E104FCEDD5}"/>
    <dgm:cxn modelId="{DC4E00F8-7C38-4AD2-A0AF-49A8BEED4275}" srcId="{18A60B2E-63EE-4B93-B389-12B7529C7C75}" destId="{F0A14F11-A2B6-45A1-BEAC-255F4265908B}" srcOrd="2" destOrd="0" parTransId="{590C263A-A8C5-4270-BC61-914E9832849D}" sibTransId="{1E9CD65B-4612-49F7-9000-E92D0ADADC72}"/>
    <dgm:cxn modelId="{4FCAD5AE-D4EB-4D41-94CB-6BBFDA6534F3}" type="presOf" srcId="{5E71BAF6-F3C8-4B8A-A4E1-1C0463338D07}" destId="{A534987D-0142-4C20-99BA-3ACC3CC3B8A6}" srcOrd="0" destOrd="0" presId="urn:microsoft.com/office/officeart/2005/8/layout/vList5"/>
    <dgm:cxn modelId="{132633B3-B104-41C9-B2AA-18A92332ECB0}" type="presOf" srcId="{749770BD-B903-4D52-8B52-D9BC7A3AE362}" destId="{B313CA01-E7E4-416E-B178-779930EFAEF5}" srcOrd="0" destOrd="0" presId="urn:microsoft.com/office/officeart/2005/8/layout/vList5"/>
    <dgm:cxn modelId="{F30FDAF0-40C4-40C5-8270-4A4FA509DA98}" type="presOf" srcId="{00630FE6-8AF8-4F95-B483-FAD1FC07B776}" destId="{B313CA01-E7E4-416E-B178-779930EFAEF5}" srcOrd="0" destOrd="1" presId="urn:microsoft.com/office/officeart/2005/8/layout/vList5"/>
    <dgm:cxn modelId="{6EF4FDE1-385A-4DE3-8692-91545DA7321E}" type="presOf" srcId="{52B5B7EE-DC5A-4172-8EF2-D3B0A8623DF6}" destId="{EDBAACE8-DB7F-4924-8C2D-7BADB24F56EF}" srcOrd="0" destOrd="0" presId="urn:microsoft.com/office/officeart/2005/8/layout/vList5"/>
    <dgm:cxn modelId="{75048ECA-4A21-48F5-95DC-50644B4F7FD7}" type="presOf" srcId="{47749496-0FE7-4D1A-AFD5-289B53B541D9}" destId="{3D5A2CA0-4D8A-4820-9979-9FE33A9EA13B}" srcOrd="0" destOrd="0" presId="urn:microsoft.com/office/officeart/2005/8/layout/vList5"/>
    <dgm:cxn modelId="{F700A424-672C-4C6E-838D-9EE7507FEC10}" srcId="{47749496-0FE7-4D1A-AFD5-289B53B541D9}" destId="{FFAB56B9-70C3-4C08-B9CC-E1B013A97625}" srcOrd="1" destOrd="0" parTransId="{1993B182-941D-406C-82E1-C13841D62C1E}" sibTransId="{5F2FEE5D-2F77-4443-B219-3802E09A6853}"/>
    <dgm:cxn modelId="{E8930D01-5027-479A-8C8E-6323DF345573}" srcId="{F0A14F11-A2B6-45A1-BEAC-255F4265908B}" destId="{749770BD-B903-4D52-8B52-D9BC7A3AE362}" srcOrd="0" destOrd="0" parTransId="{4DD39911-51EB-40CE-9F03-802F1E64B86B}" sibTransId="{D24BE158-5F3D-4C56-A05E-62C705F8CF3B}"/>
    <dgm:cxn modelId="{47C4114B-30C5-462C-97A8-06A4B3D7531E}" type="presOf" srcId="{0E879D9F-1231-4B66-BBB4-32BBA05F61D7}" destId="{BEA5B1D0-9587-49DF-BE46-BEB804CF43A4}" srcOrd="0" destOrd="1" presId="urn:microsoft.com/office/officeart/2005/8/layout/vList5"/>
    <dgm:cxn modelId="{E0639208-A532-483B-8990-4ABDCEE50248}" srcId="{52B5B7EE-DC5A-4172-8EF2-D3B0A8623DF6}" destId="{05732B56-EAB5-4AE3-B6E2-81BBC29ED382}" srcOrd="0" destOrd="0" parTransId="{F4A9D80D-07C6-40D8-8209-FDB5AC252C6D}" sibTransId="{58CBB860-D16A-4BBD-813F-620F0612816E}"/>
    <dgm:cxn modelId="{DF842571-C21D-4C30-A0A1-DDBC37F082C9}" type="presOf" srcId="{05732B56-EAB5-4AE3-B6E2-81BBC29ED382}" destId="{BEA5B1D0-9587-49DF-BE46-BEB804CF43A4}" srcOrd="0" destOrd="0" presId="urn:microsoft.com/office/officeart/2005/8/layout/vList5"/>
    <dgm:cxn modelId="{70CB9715-7A50-4568-BC64-804FD0FD1EA8}" type="presOf" srcId="{FFAB56B9-70C3-4C08-B9CC-E1B013A97625}" destId="{A674EF90-B335-4C2F-9C9D-C24EE9F1E9EE}" srcOrd="0" destOrd="1" presId="urn:microsoft.com/office/officeart/2005/8/layout/vList5"/>
    <dgm:cxn modelId="{80625030-9854-4709-85A6-49735AFB19E0}" type="presOf" srcId="{F0A14F11-A2B6-45A1-BEAC-255F4265908B}" destId="{137465E7-5DE1-4188-9A15-609C94FFA481}" srcOrd="0" destOrd="0" presId="urn:microsoft.com/office/officeart/2005/8/layout/vList5"/>
    <dgm:cxn modelId="{FA7A1F7F-67A9-4844-824D-5ED5BDF0625E}" srcId="{18A60B2E-63EE-4B93-B389-12B7529C7C75}" destId="{926212EF-878F-4428-B0B9-25B4DC6D2655}" srcOrd="3" destOrd="0" parTransId="{2A16DEAD-2568-4D42-A34F-B007AC3A733B}" sibTransId="{9D9181DE-B3A6-43C9-A8CD-D2CBB715F593}"/>
    <dgm:cxn modelId="{3B948674-CBA0-4BFF-B15F-A33E65F8847E}" type="presParOf" srcId="{56B1898D-1AAD-4718-A88F-7A1CEACDCECE}" destId="{9F8B90E9-06DA-4D4B-87F0-F901CF89651D}" srcOrd="0" destOrd="0" presId="urn:microsoft.com/office/officeart/2005/8/layout/vList5"/>
    <dgm:cxn modelId="{61600657-0C82-4136-ACED-6ECA180BC995}" type="presParOf" srcId="{9F8B90E9-06DA-4D4B-87F0-F901CF89651D}" destId="{3D5A2CA0-4D8A-4820-9979-9FE33A9EA13B}" srcOrd="0" destOrd="0" presId="urn:microsoft.com/office/officeart/2005/8/layout/vList5"/>
    <dgm:cxn modelId="{D80E7B2E-29ED-47C9-8314-C7B0792DBDEE}" type="presParOf" srcId="{9F8B90E9-06DA-4D4B-87F0-F901CF89651D}" destId="{A674EF90-B335-4C2F-9C9D-C24EE9F1E9EE}" srcOrd="1" destOrd="0" presId="urn:microsoft.com/office/officeart/2005/8/layout/vList5"/>
    <dgm:cxn modelId="{31016725-2D4B-4CDE-9BAC-3DA91A6CD3CB}" type="presParOf" srcId="{56B1898D-1AAD-4718-A88F-7A1CEACDCECE}" destId="{962C7CF6-2354-49B5-89FC-00317ADD49AA}" srcOrd="1" destOrd="0" presId="urn:microsoft.com/office/officeart/2005/8/layout/vList5"/>
    <dgm:cxn modelId="{ED2A8C6D-A544-40D8-9EF9-244F163E90AD}" type="presParOf" srcId="{56B1898D-1AAD-4718-A88F-7A1CEACDCECE}" destId="{E4EA8F9D-C68A-48C3-AFFD-60E632BD222D}" srcOrd="2" destOrd="0" presId="urn:microsoft.com/office/officeart/2005/8/layout/vList5"/>
    <dgm:cxn modelId="{847CACA3-15FB-4961-8577-0CD96B27E717}" type="presParOf" srcId="{E4EA8F9D-C68A-48C3-AFFD-60E632BD222D}" destId="{EDBAACE8-DB7F-4924-8C2D-7BADB24F56EF}" srcOrd="0" destOrd="0" presId="urn:microsoft.com/office/officeart/2005/8/layout/vList5"/>
    <dgm:cxn modelId="{5F3D749B-7B87-466A-9F86-4325D4054E5A}" type="presParOf" srcId="{E4EA8F9D-C68A-48C3-AFFD-60E632BD222D}" destId="{BEA5B1D0-9587-49DF-BE46-BEB804CF43A4}" srcOrd="1" destOrd="0" presId="urn:microsoft.com/office/officeart/2005/8/layout/vList5"/>
    <dgm:cxn modelId="{A134EFCA-A706-4E99-A81C-B59B8B834D7C}" type="presParOf" srcId="{56B1898D-1AAD-4718-A88F-7A1CEACDCECE}" destId="{9A37EA05-60C6-4DBF-9770-0EB9C87F8BB4}" srcOrd="3" destOrd="0" presId="urn:microsoft.com/office/officeart/2005/8/layout/vList5"/>
    <dgm:cxn modelId="{6FB0F14B-8341-4F02-B63F-CAE15CBA9D89}" type="presParOf" srcId="{56B1898D-1AAD-4718-A88F-7A1CEACDCECE}" destId="{91268DDC-EC80-4A84-A0B8-128F8333C543}" srcOrd="4" destOrd="0" presId="urn:microsoft.com/office/officeart/2005/8/layout/vList5"/>
    <dgm:cxn modelId="{66B75793-9855-4C6C-939A-6D552D20ACFD}" type="presParOf" srcId="{91268DDC-EC80-4A84-A0B8-128F8333C543}" destId="{137465E7-5DE1-4188-9A15-609C94FFA481}" srcOrd="0" destOrd="0" presId="urn:microsoft.com/office/officeart/2005/8/layout/vList5"/>
    <dgm:cxn modelId="{1BE196AF-A499-4306-A09C-672AABA6F912}" type="presParOf" srcId="{91268DDC-EC80-4A84-A0B8-128F8333C543}" destId="{B313CA01-E7E4-416E-B178-779930EFAEF5}" srcOrd="1" destOrd="0" presId="urn:microsoft.com/office/officeart/2005/8/layout/vList5"/>
    <dgm:cxn modelId="{8D09374D-B405-49A2-B178-B80869461EC4}" type="presParOf" srcId="{56B1898D-1AAD-4718-A88F-7A1CEACDCECE}" destId="{951CB1AD-E4F8-4834-96A4-71BEE92D64CD}" srcOrd="5" destOrd="0" presId="urn:microsoft.com/office/officeart/2005/8/layout/vList5"/>
    <dgm:cxn modelId="{0935060D-A63A-41A9-BE4D-F85C3CA843A5}" type="presParOf" srcId="{56B1898D-1AAD-4718-A88F-7A1CEACDCECE}" destId="{7A67B3D3-10CD-47AF-A6B9-5B968A2485BE}" srcOrd="6" destOrd="0" presId="urn:microsoft.com/office/officeart/2005/8/layout/vList5"/>
    <dgm:cxn modelId="{AE92DD8B-9545-40A7-8550-3CF5485A4B95}" type="presParOf" srcId="{7A67B3D3-10CD-47AF-A6B9-5B968A2485BE}" destId="{47195667-D9C6-4BBF-BB92-056FA2964D19}" srcOrd="0" destOrd="0" presId="urn:microsoft.com/office/officeart/2005/8/layout/vList5"/>
    <dgm:cxn modelId="{C531B1DB-BE7F-4B57-8A49-B6455987A7AF}" type="presParOf" srcId="{7A67B3D3-10CD-47AF-A6B9-5B968A2485BE}" destId="{A534987D-0142-4C20-99BA-3ACC3CC3B8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CDB4D2-14A3-4B6B-A3BA-AD84A5750730}" type="doc">
      <dgm:prSet loTypeId="urn:microsoft.com/office/officeart/2005/8/layout/cycle4" loCatId="cycle" qsTypeId="urn:microsoft.com/office/officeart/2005/8/quickstyle/simple1#1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9CD770A-D733-42BC-9967-73904D017446}">
      <dgm:prSet phldrT="[Text]" custT="1"/>
      <dgm:spPr/>
      <dgm:t>
        <a:bodyPr/>
        <a:lstStyle/>
        <a:p>
          <a:r>
            <a:rPr lang="es-CL" sz="1800" noProof="0" dirty="0" smtClean="0"/>
            <a:t>Embargos</a:t>
          </a:r>
          <a:endParaRPr lang="es-CL" sz="1800" noProof="0" dirty="0"/>
        </a:p>
      </dgm:t>
    </dgm:pt>
    <dgm:pt modelId="{CC0D3CC3-830E-441B-B309-A12E33B34F19}" type="parTrans" cxnId="{8059BDF2-4955-4EA4-91BA-AD57B5DAB06F}">
      <dgm:prSet/>
      <dgm:spPr/>
      <dgm:t>
        <a:bodyPr/>
        <a:lstStyle/>
        <a:p>
          <a:endParaRPr lang="en-GB"/>
        </a:p>
      </dgm:t>
    </dgm:pt>
    <dgm:pt modelId="{A1F22B50-B930-49E2-92F4-7F774F378D1D}" type="sibTrans" cxnId="{8059BDF2-4955-4EA4-91BA-AD57B5DAB06F}">
      <dgm:prSet/>
      <dgm:spPr/>
      <dgm:t>
        <a:bodyPr/>
        <a:lstStyle/>
        <a:p>
          <a:endParaRPr lang="en-GB"/>
        </a:p>
      </dgm:t>
    </dgm:pt>
    <dgm:pt modelId="{45BDFB90-2C86-4821-A7A6-39D0664F017E}">
      <dgm:prSet phldrT="[Text]" custT="1"/>
      <dgm:spPr/>
      <dgm:t>
        <a:bodyPr/>
        <a:lstStyle/>
        <a:p>
          <a:r>
            <a:rPr lang="es-CL" sz="1800" noProof="0" dirty="0" smtClean="0"/>
            <a:t>Subordinación</a:t>
          </a:r>
          <a:endParaRPr lang="es-CL" sz="1800" noProof="0" dirty="0"/>
        </a:p>
      </dgm:t>
    </dgm:pt>
    <dgm:pt modelId="{33359627-AC5F-41E3-996C-199643D6BEE5}" type="parTrans" cxnId="{269EFD39-F87A-43D8-BA68-EF7094C835FC}">
      <dgm:prSet/>
      <dgm:spPr/>
      <dgm:t>
        <a:bodyPr/>
        <a:lstStyle/>
        <a:p>
          <a:endParaRPr lang="en-GB"/>
        </a:p>
      </dgm:t>
    </dgm:pt>
    <dgm:pt modelId="{CA8429E4-25AC-4AB7-8131-817E1F70C2CD}" type="sibTrans" cxnId="{269EFD39-F87A-43D8-BA68-EF7094C835FC}">
      <dgm:prSet/>
      <dgm:spPr/>
      <dgm:t>
        <a:bodyPr/>
        <a:lstStyle/>
        <a:p>
          <a:endParaRPr lang="en-GB"/>
        </a:p>
      </dgm:t>
    </dgm:pt>
    <dgm:pt modelId="{4F28C5B9-438E-48FD-9A7C-0C31A59E2C6B}">
      <dgm:prSet phldrT="[Text]" custT="1"/>
      <dgm:spPr/>
      <dgm:t>
        <a:bodyPr/>
        <a:lstStyle/>
        <a:p>
          <a:r>
            <a:rPr lang="es-CL" sz="1800" noProof="0" dirty="0" smtClean="0"/>
            <a:t>Disponibilidad</a:t>
          </a:r>
          <a:endParaRPr lang="es-CL" sz="1800" noProof="0" dirty="0"/>
        </a:p>
      </dgm:t>
    </dgm:pt>
    <dgm:pt modelId="{E5ADADAE-4238-442F-B927-1D2B69E0A757}" type="parTrans" cxnId="{1C155013-8CE6-4CC1-9B9D-956BB2FAD531}">
      <dgm:prSet/>
      <dgm:spPr/>
      <dgm:t>
        <a:bodyPr/>
        <a:lstStyle/>
        <a:p>
          <a:endParaRPr lang="en-GB"/>
        </a:p>
      </dgm:t>
    </dgm:pt>
    <dgm:pt modelId="{98E849DE-D96D-4CD0-9EEF-F481C6AF90FC}" type="sibTrans" cxnId="{1C155013-8CE6-4CC1-9B9D-956BB2FAD531}">
      <dgm:prSet/>
      <dgm:spPr/>
      <dgm:t>
        <a:bodyPr/>
        <a:lstStyle/>
        <a:p>
          <a:endParaRPr lang="en-GB"/>
        </a:p>
      </dgm:t>
    </dgm:pt>
    <dgm:pt modelId="{FCD01BB0-CC91-40E3-85B2-57A73CC02201}">
      <dgm:prSet phldrT="[Text]" custT="1"/>
      <dgm:spPr/>
      <dgm:t>
        <a:bodyPr/>
        <a:lstStyle/>
        <a:p>
          <a:r>
            <a:rPr lang="es-CL" sz="1800" noProof="0" dirty="0" smtClean="0"/>
            <a:t>Permanencia</a:t>
          </a:r>
          <a:endParaRPr lang="es-CL" sz="1800" noProof="0" dirty="0"/>
        </a:p>
      </dgm:t>
    </dgm:pt>
    <dgm:pt modelId="{36872230-93A9-4F38-B2BD-6D53B0EDE62C}" type="parTrans" cxnId="{7F461293-9396-47FE-BEDA-70D9175F31BF}">
      <dgm:prSet/>
      <dgm:spPr/>
      <dgm:t>
        <a:bodyPr/>
        <a:lstStyle/>
        <a:p>
          <a:endParaRPr lang="en-GB"/>
        </a:p>
      </dgm:t>
    </dgm:pt>
    <dgm:pt modelId="{DC61E82D-9DFE-486A-856A-ACB8882CC767}" type="sibTrans" cxnId="{7F461293-9396-47FE-BEDA-70D9175F31BF}">
      <dgm:prSet/>
      <dgm:spPr/>
      <dgm:t>
        <a:bodyPr/>
        <a:lstStyle/>
        <a:p>
          <a:endParaRPr lang="en-GB"/>
        </a:p>
      </dgm:t>
    </dgm:pt>
    <dgm:pt modelId="{F2AB9513-1918-496A-AB62-1918E2598EAF}" type="pres">
      <dgm:prSet presAssocID="{A8CDB4D2-14A3-4B6B-A3BA-AD84A575073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E68E82-62D9-44FE-B09E-BC0DBE643B99}" type="pres">
      <dgm:prSet presAssocID="{A8CDB4D2-14A3-4B6B-A3BA-AD84A5750730}" presName="children" presStyleCnt="0"/>
      <dgm:spPr/>
      <dgm:t>
        <a:bodyPr/>
        <a:lstStyle/>
        <a:p>
          <a:endParaRPr lang="es-CL"/>
        </a:p>
      </dgm:t>
    </dgm:pt>
    <dgm:pt modelId="{A97B5704-5A0D-4D29-AA74-5F505340D707}" type="pres">
      <dgm:prSet presAssocID="{A8CDB4D2-14A3-4B6B-A3BA-AD84A5750730}" presName="childPlaceholder" presStyleCnt="0"/>
      <dgm:spPr/>
      <dgm:t>
        <a:bodyPr/>
        <a:lstStyle/>
        <a:p>
          <a:endParaRPr lang="es-CL"/>
        </a:p>
      </dgm:t>
    </dgm:pt>
    <dgm:pt modelId="{52C08D84-AE1F-4C49-A881-72C2AB8AA770}" type="pres">
      <dgm:prSet presAssocID="{A8CDB4D2-14A3-4B6B-A3BA-AD84A5750730}" presName="circle" presStyleCnt="0"/>
      <dgm:spPr/>
      <dgm:t>
        <a:bodyPr/>
        <a:lstStyle/>
        <a:p>
          <a:endParaRPr lang="es-CL"/>
        </a:p>
      </dgm:t>
    </dgm:pt>
    <dgm:pt modelId="{EA6CD221-E125-447F-B808-D6FF2E418359}" type="pres">
      <dgm:prSet presAssocID="{A8CDB4D2-14A3-4B6B-A3BA-AD84A5750730}" presName="quadrant1" presStyleLbl="node1" presStyleIdx="0" presStyleCnt="4" custScaleX="113514" custScaleY="43238" custLinFactNeighborX="5141" custLinFactNeighborY="343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3144E7-62F3-47E7-9098-B880AD185555}" type="pres">
      <dgm:prSet presAssocID="{A8CDB4D2-14A3-4B6B-A3BA-AD84A5750730}" presName="quadrant2" presStyleLbl="node1" presStyleIdx="1" presStyleCnt="4" custScaleX="113514" custScaleY="43238" custLinFactNeighborX="15995" custLinFactNeighborY="343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19895A-6540-4F9B-AC5E-F04EE2E4FD71}" type="pres">
      <dgm:prSet presAssocID="{A8CDB4D2-14A3-4B6B-A3BA-AD84A5750730}" presName="quadrant3" presStyleLbl="node1" presStyleIdx="2" presStyleCnt="4" custScaleX="113514" custScaleY="43238" custLinFactNeighborX="15995" custLinFactNeighborY="-2409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CEC759-CA89-4E5D-B8BA-087EAA163153}" type="pres">
      <dgm:prSet presAssocID="{A8CDB4D2-14A3-4B6B-A3BA-AD84A5750730}" presName="quadrant4" presStyleLbl="node1" presStyleIdx="3" presStyleCnt="4" custScaleX="113514" custScaleY="43238" custLinFactNeighborX="5141" custLinFactNeighborY="-2409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229FE2-0DA8-49F9-8DAF-2E1AEAA7FAB7}" type="pres">
      <dgm:prSet presAssocID="{A8CDB4D2-14A3-4B6B-A3BA-AD84A5750730}" presName="quadrantPlaceholder" presStyleCnt="0"/>
      <dgm:spPr/>
      <dgm:t>
        <a:bodyPr/>
        <a:lstStyle/>
        <a:p>
          <a:endParaRPr lang="es-CL"/>
        </a:p>
      </dgm:t>
    </dgm:pt>
    <dgm:pt modelId="{7CD669E7-44E9-4B25-9CA3-82FE505E8037}" type="pres">
      <dgm:prSet presAssocID="{A8CDB4D2-14A3-4B6B-A3BA-AD84A5750730}" presName="center1" presStyleLbl="fgShp" presStyleIdx="0" presStyleCnt="2"/>
      <dgm:spPr>
        <a:noFill/>
        <a:ln>
          <a:noFill/>
        </a:ln>
      </dgm:spPr>
      <dgm:t>
        <a:bodyPr/>
        <a:lstStyle/>
        <a:p>
          <a:endParaRPr lang="es-CL"/>
        </a:p>
      </dgm:t>
    </dgm:pt>
    <dgm:pt modelId="{602DAF9E-9943-4164-AD5D-540A156A69D6}" type="pres">
      <dgm:prSet presAssocID="{A8CDB4D2-14A3-4B6B-A3BA-AD84A5750730}" presName="center2" presStyleLbl="fgShp" presStyleIdx="1" presStyleCnt="2" custLinFactNeighborX="-59890" custLinFactNeighborY="-24176"/>
      <dgm:spPr>
        <a:noFill/>
        <a:ln>
          <a:noFill/>
        </a:ln>
      </dgm:spPr>
      <dgm:t>
        <a:bodyPr/>
        <a:lstStyle/>
        <a:p>
          <a:endParaRPr lang="es-CL"/>
        </a:p>
      </dgm:t>
    </dgm:pt>
  </dgm:ptLst>
  <dgm:cxnLst>
    <dgm:cxn modelId="{4EB7AC9B-A4B9-404E-A165-E92DB1567E56}" type="presOf" srcId="{45BDFB90-2C86-4821-A7A6-39D0664F017E}" destId="{AB3144E7-62F3-47E7-9098-B880AD185555}" srcOrd="0" destOrd="0" presId="urn:microsoft.com/office/officeart/2005/8/layout/cycle4"/>
    <dgm:cxn modelId="{1C155013-8CE6-4CC1-9B9D-956BB2FAD531}" srcId="{A8CDB4D2-14A3-4B6B-A3BA-AD84A5750730}" destId="{4F28C5B9-438E-48FD-9A7C-0C31A59E2C6B}" srcOrd="2" destOrd="0" parTransId="{E5ADADAE-4238-442F-B927-1D2B69E0A757}" sibTransId="{98E849DE-D96D-4CD0-9EEF-F481C6AF90FC}"/>
    <dgm:cxn modelId="{9E72B6BA-7017-4165-BE78-6BC5D5CBE678}" type="presOf" srcId="{A8CDB4D2-14A3-4B6B-A3BA-AD84A5750730}" destId="{F2AB9513-1918-496A-AB62-1918E2598EAF}" srcOrd="0" destOrd="0" presId="urn:microsoft.com/office/officeart/2005/8/layout/cycle4"/>
    <dgm:cxn modelId="{C8C34B61-3CAE-44F6-9166-A465ECB2539F}" type="presOf" srcId="{E9CD770A-D733-42BC-9967-73904D017446}" destId="{EA6CD221-E125-447F-B808-D6FF2E418359}" srcOrd="0" destOrd="0" presId="urn:microsoft.com/office/officeart/2005/8/layout/cycle4"/>
    <dgm:cxn modelId="{F447BC9C-BCAB-42B8-A84E-383FA625997B}" type="presOf" srcId="{4F28C5B9-438E-48FD-9A7C-0C31A59E2C6B}" destId="{F119895A-6540-4F9B-AC5E-F04EE2E4FD71}" srcOrd="0" destOrd="0" presId="urn:microsoft.com/office/officeart/2005/8/layout/cycle4"/>
    <dgm:cxn modelId="{BDF14856-B4C6-4730-A2A1-F4610997F306}" type="presOf" srcId="{FCD01BB0-CC91-40E3-85B2-57A73CC02201}" destId="{8BCEC759-CA89-4E5D-B8BA-087EAA163153}" srcOrd="0" destOrd="0" presId="urn:microsoft.com/office/officeart/2005/8/layout/cycle4"/>
    <dgm:cxn modelId="{8059BDF2-4955-4EA4-91BA-AD57B5DAB06F}" srcId="{A8CDB4D2-14A3-4B6B-A3BA-AD84A5750730}" destId="{E9CD770A-D733-42BC-9967-73904D017446}" srcOrd="0" destOrd="0" parTransId="{CC0D3CC3-830E-441B-B309-A12E33B34F19}" sibTransId="{A1F22B50-B930-49E2-92F4-7F774F378D1D}"/>
    <dgm:cxn modelId="{269EFD39-F87A-43D8-BA68-EF7094C835FC}" srcId="{A8CDB4D2-14A3-4B6B-A3BA-AD84A5750730}" destId="{45BDFB90-2C86-4821-A7A6-39D0664F017E}" srcOrd="1" destOrd="0" parTransId="{33359627-AC5F-41E3-996C-199643D6BEE5}" sibTransId="{CA8429E4-25AC-4AB7-8131-817E1F70C2CD}"/>
    <dgm:cxn modelId="{7F461293-9396-47FE-BEDA-70D9175F31BF}" srcId="{A8CDB4D2-14A3-4B6B-A3BA-AD84A5750730}" destId="{FCD01BB0-CC91-40E3-85B2-57A73CC02201}" srcOrd="3" destOrd="0" parTransId="{36872230-93A9-4F38-B2BD-6D53B0EDE62C}" sibTransId="{DC61E82D-9DFE-486A-856A-ACB8882CC767}"/>
    <dgm:cxn modelId="{6F68A1F3-655A-4D5E-8144-01F488262A0D}" type="presParOf" srcId="{F2AB9513-1918-496A-AB62-1918E2598EAF}" destId="{4AE68E82-62D9-44FE-B09E-BC0DBE643B99}" srcOrd="0" destOrd="0" presId="urn:microsoft.com/office/officeart/2005/8/layout/cycle4"/>
    <dgm:cxn modelId="{FD23888D-A52E-4EFC-B7AF-5D8E2C4B5837}" type="presParOf" srcId="{4AE68E82-62D9-44FE-B09E-BC0DBE643B99}" destId="{A97B5704-5A0D-4D29-AA74-5F505340D707}" srcOrd="0" destOrd="0" presId="urn:microsoft.com/office/officeart/2005/8/layout/cycle4"/>
    <dgm:cxn modelId="{9DE3E897-FD63-40E8-AAAD-B7A66BAE6ACA}" type="presParOf" srcId="{F2AB9513-1918-496A-AB62-1918E2598EAF}" destId="{52C08D84-AE1F-4C49-A881-72C2AB8AA770}" srcOrd="1" destOrd="0" presId="urn:microsoft.com/office/officeart/2005/8/layout/cycle4"/>
    <dgm:cxn modelId="{9BFE5BD3-C745-4399-85AF-2ACBC3DD2D60}" type="presParOf" srcId="{52C08D84-AE1F-4C49-A881-72C2AB8AA770}" destId="{EA6CD221-E125-447F-B808-D6FF2E418359}" srcOrd="0" destOrd="0" presId="urn:microsoft.com/office/officeart/2005/8/layout/cycle4"/>
    <dgm:cxn modelId="{E3600E25-54B1-4D85-B5CA-3BC12AC392BD}" type="presParOf" srcId="{52C08D84-AE1F-4C49-A881-72C2AB8AA770}" destId="{AB3144E7-62F3-47E7-9098-B880AD185555}" srcOrd="1" destOrd="0" presId="urn:microsoft.com/office/officeart/2005/8/layout/cycle4"/>
    <dgm:cxn modelId="{0D309CD6-4F21-4B3B-82CE-216F0E18417B}" type="presParOf" srcId="{52C08D84-AE1F-4C49-A881-72C2AB8AA770}" destId="{F119895A-6540-4F9B-AC5E-F04EE2E4FD71}" srcOrd="2" destOrd="0" presId="urn:microsoft.com/office/officeart/2005/8/layout/cycle4"/>
    <dgm:cxn modelId="{3807D1B7-19D0-4FAC-BD3B-1BF78ADC3CCF}" type="presParOf" srcId="{52C08D84-AE1F-4C49-A881-72C2AB8AA770}" destId="{8BCEC759-CA89-4E5D-B8BA-087EAA163153}" srcOrd="3" destOrd="0" presId="urn:microsoft.com/office/officeart/2005/8/layout/cycle4"/>
    <dgm:cxn modelId="{81665647-5386-4B3E-9B0F-A53F8318CA13}" type="presParOf" srcId="{52C08D84-AE1F-4C49-A881-72C2AB8AA770}" destId="{46229FE2-0DA8-49F9-8DAF-2E1AEAA7FAB7}" srcOrd="4" destOrd="0" presId="urn:microsoft.com/office/officeart/2005/8/layout/cycle4"/>
    <dgm:cxn modelId="{60FD7167-1A78-41D1-9687-91E1FDC8525C}" type="presParOf" srcId="{F2AB9513-1918-496A-AB62-1918E2598EAF}" destId="{7CD669E7-44E9-4B25-9CA3-82FE505E8037}" srcOrd="2" destOrd="0" presId="urn:microsoft.com/office/officeart/2005/8/layout/cycle4"/>
    <dgm:cxn modelId="{F16E01D7-1B78-4490-A14E-1C4BF4EBBB4A}" type="presParOf" srcId="{F2AB9513-1918-496A-AB62-1918E2598EAF}" destId="{602DAF9E-9943-4164-AD5D-540A156A69D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17470-616F-440B-9987-DF4183DDC15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B0C6505-3428-4FF3-AA48-21C0157E7432}">
      <dgm:prSet phldrT="[Text]"/>
      <dgm:spPr/>
      <dgm:t>
        <a:bodyPr/>
        <a:lstStyle/>
        <a:p>
          <a:r>
            <a:rPr lang="es-CL" b="1" noProof="0" smtClean="0"/>
            <a:t>Gobierno</a:t>
          </a:r>
          <a:endParaRPr lang="es-CL" b="1" noProof="0" dirty="0"/>
        </a:p>
      </dgm:t>
    </dgm:pt>
    <dgm:pt modelId="{7E96FA88-920E-449C-93F3-DE15386FCB51}" type="parTrans" cxnId="{C321F066-2A6B-4295-BD0B-E6E38534F3DF}">
      <dgm:prSet/>
      <dgm:spPr/>
      <dgm:t>
        <a:bodyPr/>
        <a:lstStyle/>
        <a:p>
          <a:endParaRPr lang="en-GB"/>
        </a:p>
      </dgm:t>
    </dgm:pt>
    <dgm:pt modelId="{23CACC1C-7BFF-431C-95BC-0449F6E3E5E2}" type="sibTrans" cxnId="{C321F066-2A6B-4295-BD0B-E6E38534F3DF}">
      <dgm:prSet/>
      <dgm:spPr/>
      <dgm:t>
        <a:bodyPr/>
        <a:lstStyle/>
        <a:p>
          <a:endParaRPr lang="en-GB"/>
        </a:p>
      </dgm:t>
    </dgm:pt>
    <dgm:pt modelId="{FEB66DAD-C515-490D-BB37-C6FF5788696B}">
      <dgm:prSet phldrT="[Text]"/>
      <dgm:spPr/>
      <dgm:t>
        <a:bodyPr/>
        <a:lstStyle/>
        <a:p>
          <a:r>
            <a:rPr lang="es-CL" b="1" noProof="0" dirty="0" smtClean="0"/>
            <a:t>Financiero</a:t>
          </a:r>
          <a:endParaRPr lang="es-CL" b="1" noProof="0" dirty="0"/>
        </a:p>
      </dgm:t>
    </dgm:pt>
    <dgm:pt modelId="{421DF76B-D09C-4131-AF8A-F597B60A8B1C}" type="parTrans" cxnId="{082C701D-E8F6-4698-8EBC-A9265C2F5150}">
      <dgm:prSet/>
      <dgm:spPr/>
      <dgm:t>
        <a:bodyPr/>
        <a:lstStyle/>
        <a:p>
          <a:endParaRPr lang="en-GB"/>
        </a:p>
      </dgm:t>
    </dgm:pt>
    <dgm:pt modelId="{894E53EB-91E5-4F97-84CB-1816403DC1AE}" type="sibTrans" cxnId="{082C701D-E8F6-4698-8EBC-A9265C2F5150}">
      <dgm:prSet/>
      <dgm:spPr/>
      <dgm:t>
        <a:bodyPr/>
        <a:lstStyle/>
        <a:p>
          <a:endParaRPr lang="en-GB"/>
        </a:p>
      </dgm:t>
    </dgm:pt>
    <dgm:pt modelId="{CE94C620-6C17-4DB9-AFB1-03FE38C85162}">
      <dgm:prSet phldrT="[Text]"/>
      <dgm:spPr/>
      <dgm:t>
        <a:bodyPr/>
        <a:lstStyle/>
        <a:p>
          <a:r>
            <a:rPr lang="es-CL" noProof="0" dirty="0" smtClean="0"/>
            <a:t>Contagio financiero – entidades reguladas apoyando entidades no-reguladas/matriz (liquidez)</a:t>
          </a:r>
          <a:endParaRPr lang="es-CL" noProof="0" dirty="0"/>
        </a:p>
      </dgm:t>
    </dgm:pt>
    <dgm:pt modelId="{1F9648E7-EEDD-44CF-8EB2-69D171E88B59}" type="parTrans" cxnId="{EE488E4F-2CCB-4E2F-B0DE-DBC3BCADBD9E}">
      <dgm:prSet/>
      <dgm:spPr/>
      <dgm:t>
        <a:bodyPr/>
        <a:lstStyle/>
        <a:p>
          <a:endParaRPr lang="en-GB"/>
        </a:p>
      </dgm:t>
    </dgm:pt>
    <dgm:pt modelId="{63587C62-1DB6-4D0F-B7BF-8D6072E9F332}" type="sibTrans" cxnId="{EE488E4F-2CCB-4E2F-B0DE-DBC3BCADBD9E}">
      <dgm:prSet/>
      <dgm:spPr/>
      <dgm:t>
        <a:bodyPr/>
        <a:lstStyle/>
        <a:p>
          <a:endParaRPr lang="en-GB"/>
        </a:p>
      </dgm:t>
    </dgm:pt>
    <dgm:pt modelId="{F0212B99-BFCD-4422-AC1D-746E05F76298}">
      <dgm:prSet phldrT="[Text]"/>
      <dgm:spPr/>
      <dgm:t>
        <a:bodyPr/>
        <a:lstStyle/>
        <a:p>
          <a:r>
            <a:rPr lang="es-CL" b="1" noProof="0" dirty="0" smtClean="0"/>
            <a:t>Estructura de Grupo</a:t>
          </a:r>
          <a:endParaRPr lang="es-CL" b="1" noProof="0" dirty="0"/>
        </a:p>
      </dgm:t>
    </dgm:pt>
    <dgm:pt modelId="{C5220715-79A7-47D7-9923-618CC30FF893}" type="parTrans" cxnId="{C9AFF95C-4BBD-42D3-87DE-6AD7BF5CA899}">
      <dgm:prSet/>
      <dgm:spPr/>
      <dgm:t>
        <a:bodyPr/>
        <a:lstStyle/>
        <a:p>
          <a:endParaRPr lang="en-GB"/>
        </a:p>
      </dgm:t>
    </dgm:pt>
    <dgm:pt modelId="{D6D314BA-55F4-431C-9868-881F7B83CC78}" type="sibTrans" cxnId="{C9AFF95C-4BBD-42D3-87DE-6AD7BF5CA899}">
      <dgm:prSet/>
      <dgm:spPr/>
      <dgm:t>
        <a:bodyPr/>
        <a:lstStyle/>
        <a:p>
          <a:endParaRPr lang="en-GB"/>
        </a:p>
      </dgm:t>
    </dgm:pt>
    <dgm:pt modelId="{AFBD9001-FCD7-4410-AEAF-724390A0A90A}">
      <dgm:prSet phldrT="[Text]"/>
      <dgm:spPr/>
      <dgm:t>
        <a:bodyPr/>
        <a:lstStyle/>
        <a:p>
          <a:r>
            <a:rPr lang="es-CL" noProof="0" dirty="0" smtClean="0"/>
            <a:t>Estructura organizacional compleja – entidades no-reguladas</a:t>
          </a:r>
        </a:p>
      </dgm:t>
    </dgm:pt>
    <dgm:pt modelId="{3DC834C2-2CDB-4926-9EDC-0C82FC889A6D}" type="parTrans" cxnId="{2ECD725C-29F3-40A4-8811-419BE095DAC3}">
      <dgm:prSet/>
      <dgm:spPr/>
      <dgm:t>
        <a:bodyPr/>
        <a:lstStyle/>
        <a:p>
          <a:endParaRPr lang="en-GB"/>
        </a:p>
      </dgm:t>
    </dgm:pt>
    <dgm:pt modelId="{E752A5B8-3352-4E21-BFB6-560A07868862}" type="sibTrans" cxnId="{2ECD725C-29F3-40A4-8811-419BE095DAC3}">
      <dgm:prSet/>
      <dgm:spPr/>
      <dgm:t>
        <a:bodyPr/>
        <a:lstStyle/>
        <a:p>
          <a:endParaRPr lang="en-GB"/>
        </a:p>
      </dgm:t>
    </dgm:pt>
    <dgm:pt modelId="{F5EAC9D6-A0DD-4AFA-8222-CEC56FB695F3}">
      <dgm:prSet phldrT="[Text]"/>
      <dgm:spPr/>
      <dgm:t>
        <a:bodyPr/>
        <a:lstStyle/>
        <a:p>
          <a:r>
            <a:rPr lang="es-CL" noProof="0" dirty="0" smtClean="0"/>
            <a:t>Arbitraje regulatorio</a:t>
          </a:r>
        </a:p>
      </dgm:t>
    </dgm:pt>
    <dgm:pt modelId="{AB9B017F-B6A6-4A62-AA44-DB4A73274C90}" type="parTrans" cxnId="{250F2B6C-4173-4B76-B391-186437E25FC4}">
      <dgm:prSet/>
      <dgm:spPr/>
      <dgm:t>
        <a:bodyPr/>
        <a:lstStyle/>
        <a:p>
          <a:endParaRPr lang="en-GB"/>
        </a:p>
      </dgm:t>
    </dgm:pt>
    <dgm:pt modelId="{E433ECBB-6D2F-43A3-AB5D-E6519E8E0608}" type="sibTrans" cxnId="{250F2B6C-4173-4B76-B391-186437E25FC4}">
      <dgm:prSet/>
      <dgm:spPr/>
      <dgm:t>
        <a:bodyPr/>
        <a:lstStyle/>
        <a:p>
          <a:endParaRPr lang="en-GB"/>
        </a:p>
      </dgm:t>
    </dgm:pt>
    <dgm:pt modelId="{804EF596-AC40-4898-B2F2-DEE306FEB7D0}">
      <dgm:prSet phldrT="[Text]"/>
      <dgm:spPr/>
      <dgm:t>
        <a:bodyPr/>
        <a:lstStyle/>
        <a:p>
          <a:r>
            <a:rPr lang="es-CL" noProof="0" dirty="0" smtClean="0"/>
            <a:t>Directorio y Administración Incompetentes</a:t>
          </a:r>
          <a:endParaRPr lang="es-CL" noProof="0" dirty="0"/>
        </a:p>
      </dgm:t>
    </dgm:pt>
    <dgm:pt modelId="{CFC39757-4B1C-4749-AFD7-2DC77AA60F03}" type="parTrans" cxnId="{6CC2602D-82FB-4E3F-9F59-7D6E671ED0FA}">
      <dgm:prSet/>
      <dgm:spPr/>
      <dgm:t>
        <a:bodyPr/>
        <a:lstStyle/>
        <a:p>
          <a:endParaRPr lang="en-GB"/>
        </a:p>
      </dgm:t>
    </dgm:pt>
    <dgm:pt modelId="{A67AA440-426E-4A93-BA98-D76F81EF2DAD}" type="sibTrans" cxnId="{6CC2602D-82FB-4E3F-9F59-7D6E671ED0FA}">
      <dgm:prSet/>
      <dgm:spPr/>
      <dgm:t>
        <a:bodyPr/>
        <a:lstStyle/>
        <a:p>
          <a:endParaRPr lang="en-GB"/>
        </a:p>
      </dgm:t>
    </dgm:pt>
    <dgm:pt modelId="{91BBB9F1-33C7-4E7E-AD03-6727E4A4E6E4}">
      <dgm:prSet phldrT="[Text]"/>
      <dgm:spPr/>
      <dgm:t>
        <a:bodyPr/>
        <a:lstStyle/>
        <a:p>
          <a:r>
            <a:rPr lang="es-CL" noProof="0" dirty="0" smtClean="0"/>
            <a:t>Contagio </a:t>
          </a:r>
          <a:r>
            <a:rPr lang="es-CL" noProof="0" dirty="0" err="1" smtClean="0"/>
            <a:t>reputacional</a:t>
          </a:r>
          <a:r>
            <a:rPr lang="es-CL" noProof="0" dirty="0" smtClean="0"/>
            <a:t> </a:t>
          </a:r>
          <a:endParaRPr lang="es-CL" noProof="0" dirty="0"/>
        </a:p>
      </dgm:t>
    </dgm:pt>
    <dgm:pt modelId="{697A7E23-4C8C-4E56-B89C-031B312EFCDE}" type="sibTrans" cxnId="{B1B4347B-C062-46C8-8564-CC9902CBBE7D}">
      <dgm:prSet/>
      <dgm:spPr/>
      <dgm:t>
        <a:bodyPr/>
        <a:lstStyle/>
        <a:p>
          <a:endParaRPr lang="en-GB"/>
        </a:p>
      </dgm:t>
    </dgm:pt>
    <dgm:pt modelId="{941F075B-21FF-4F63-A015-190DA4A34A8E}" type="parTrans" cxnId="{B1B4347B-C062-46C8-8564-CC9902CBBE7D}">
      <dgm:prSet/>
      <dgm:spPr/>
      <dgm:t>
        <a:bodyPr/>
        <a:lstStyle/>
        <a:p>
          <a:endParaRPr lang="en-GB"/>
        </a:p>
      </dgm:t>
    </dgm:pt>
    <dgm:pt modelId="{02D6A279-E27C-4E90-ACF8-A710C706235A}">
      <dgm:prSet phldrT="[Text]"/>
      <dgm:spPr/>
      <dgm:t>
        <a:bodyPr/>
        <a:lstStyle/>
        <a:p>
          <a:r>
            <a:rPr lang="es-CL" noProof="0" dirty="0" smtClean="0"/>
            <a:t>Falta de transparencia</a:t>
          </a:r>
          <a:endParaRPr lang="es-CL" noProof="0" dirty="0"/>
        </a:p>
      </dgm:t>
    </dgm:pt>
    <dgm:pt modelId="{37092901-9C7F-43CA-BFEE-40F55AF8F36E}" type="parTrans" cxnId="{F1948D7C-DF92-4F5D-A0AC-8CCCF8B9F9FB}">
      <dgm:prSet/>
      <dgm:spPr/>
      <dgm:t>
        <a:bodyPr/>
        <a:lstStyle/>
        <a:p>
          <a:endParaRPr lang="en-GB"/>
        </a:p>
      </dgm:t>
    </dgm:pt>
    <dgm:pt modelId="{D44F9B13-F833-4CB0-9FC7-7FE0C164CF0F}" type="sibTrans" cxnId="{F1948D7C-DF92-4F5D-A0AC-8CCCF8B9F9FB}">
      <dgm:prSet/>
      <dgm:spPr/>
      <dgm:t>
        <a:bodyPr/>
        <a:lstStyle/>
        <a:p>
          <a:endParaRPr lang="en-GB"/>
        </a:p>
      </dgm:t>
    </dgm:pt>
    <dgm:pt modelId="{099551D4-1E5C-4D98-A585-E11BF2E8A6D7}">
      <dgm:prSet phldrT="[Text]"/>
      <dgm:spPr/>
      <dgm:t>
        <a:bodyPr/>
        <a:lstStyle/>
        <a:p>
          <a:r>
            <a:rPr lang="es-CL" noProof="0" dirty="0" smtClean="0"/>
            <a:t>Transacciones </a:t>
          </a:r>
          <a:r>
            <a:rPr lang="es-CL" noProof="0" dirty="0" err="1" smtClean="0"/>
            <a:t>intra</a:t>
          </a:r>
          <a:r>
            <a:rPr lang="es-CL" noProof="0" dirty="0" smtClean="0"/>
            <a:t>-grupo y exposiciones</a:t>
          </a:r>
          <a:endParaRPr lang="es-CL" noProof="0" dirty="0"/>
        </a:p>
      </dgm:t>
    </dgm:pt>
    <dgm:pt modelId="{C3D4A7DC-EC95-4F46-9030-32A645355B20}" type="parTrans" cxnId="{B25516CB-6214-40F4-AE78-100BAB17E10E}">
      <dgm:prSet/>
      <dgm:spPr/>
      <dgm:t>
        <a:bodyPr/>
        <a:lstStyle/>
        <a:p>
          <a:endParaRPr lang="en-GB"/>
        </a:p>
      </dgm:t>
    </dgm:pt>
    <dgm:pt modelId="{8F6A253F-7E7A-42F4-9651-CF9B7080A782}" type="sibTrans" cxnId="{B25516CB-6214-40F4-AE78-100BAB17E10E}">
      <dgm:prSet/>
      <dgm:spPr/>
      <dgm:t>
        <a:bodyPr/>
        <a:lstStyle/>
        <a:p>
          <a:endParaRPr lang="en-GB"/>
        </a:p>
      </dgm:t>
    </dgm:pt>
    <dgm:pt modelId="{85B95DD2-2041-4186-99FB-EA4C19CFDFDF}">
      <dgm:prSet phldrT="[Text]"/>
      <dgm:spPr/>
      <dgm:t>
        <a:bodyPr/>
        <a:lstStyle/>
        <a:p>
          <a:r>
            <a:rPr lang="es-CL" noProof="0" dirty="0" smtClean="0"/>
            <a:t>Concentración de riesgo</a:t>
          </a:r>
          <a:endParaRPr lang="es-CL" noProof="0" dirty="0"/>
        </a:p>
      </dgm:t>
    </dgm:pt>
    <dgm:pt modelId="{6D80AEE9-F4E7-4C43-B51A-E143E9E74DCD}" type="parTrans" cxnId="{C3CA83F2-B60F-4D40-A3BC-669AB289AA2E}">
      <dgm:prSet/>
      <dgm:spPr/>
      <dgm:t>
        <a:bodyPr/>
        <a:lstStyle/>
        <a:p>
          <a:endParaRPr lang="en-GB"/>
        </a:p>
      </dgm:t>
    </dgm:pt>
    <dgm:pt modelId="{4AF6D92A-AC0F-4200-A6CA-93D2D3F4C68C}" type="sibTrans" cxnId="{C3CA83F2-B60F-4D40-A3BC-669AB289AA2E}">
      <dgm:prSet/>
      <dgm:spPr/>
      <dgm:t>
        <a:bodyPr/>
        <a:lstStyle/>
        <a:p>
          <a:endParaRPr lang="en-GB"/>
        </a:p>
      </dgm:t>
    </dgm:pt>
    <dgm:pt modelId="{A27913C7-C689-48C4-9B10-33D4B73A8714}">
      <dgm:prSet phldrT="[Text]"/>
      <dgm:spPr/>
      <dgm:t>
        <a:bodyPr/>
        <a:lstStyle/>
        <a:p>
          <a:r>
            <a:rPr lang="es-CL" noProof="0" dirty="0" smtClean="0"/>
            <a:t>Carencia de habilidad para imponer requerimientos regulatorios</a:t>
          </a:r>
          <a:endParaRPr lang="es-CL" noProof="0" dirty="0"/>
        </a:p>
      </dgm:t>
    </dgm:pt>
    <dgm:pt modelId="{219C6848-AE44-406B-8D44-4E30F90D973C}" type="parTrans" cxnId="{E7284FE9-E901-435C-9F99-B6451D9345BC}">
      <dgm:prSet/>
      <dgm:spPr/>
      <dgm:t>
        <a:bodyPr/>
        <a:lstStyle/>
        <a:p>
          <a:endParaRPr lang="en-GB"/>
        </a:p>
      </dgm:t>
    </dgm:pt>
    <dgm:pt modelId="{4E734206-FEA1-4C23-8079-EDF18050CCE2}" type="sibTrans" cxnId="{E7284FE9-E901-435C-9F99-B6451D9345BC}">
      <dgm:prSet/>
      <dgm:spPr/>
      <dgm:t>
        <a:bodyPr/>
        <a:lstStyle/>
        <a:p>
          <a:endParaRPr lang="en-GB"/>
        </a:p>
      </dgm:t>
    </dgm:pt>
    <dgm:pt modelId="{CA02C79B-BCA3-4C8F-88B0-71C83FF1B6EB}">
      <dgm:prSet phldrT="[Text]"/>
      <dgm:spPr/>
      <dgm:t>
        <a:bodyPr/>
        <a:lstStyle/>
        <a:p>
          <a:r>
            <a:rPr lang="es-CL" noProof="0" dirty="0" smtClean="0"/>
            <a:t>Conflicto de interés – apetito de riesgo, accionistas versus asegurados</a:t>
          </a:r>
          <a:endParaRPr lang="es-CL" noProof="0" dirty="0"/>
        </a:p>
      </dgm:t>
    </dgm:pt>
    <dgm:pt modelId="{B43F9660-F960-495F-BBAE-963901E293AA}" type="sibTrans" cxnId="{7F3BEB48-D1D7-4271-83F1-5F87324E9F9B}">
      <dgm:prSet/>
      <dgm:spPr/>
      <dgm:t>
        <a:bodyPr/>
        <a:lstStyle/>
        <a:p>
          <a:endParaRPr lang="en-GB"/>
        </a:p>
      </dgm:t>
    </dgm:pt>
    <dgm:pt modelId="{37703CF5-DC7F-43D6-912D-D0CE8237A703}" type="parTrans" cxnId="{7F3BEB48-D1D7-4271-83F1-5F87324E9F9B}">
      <dgm:prSet/>
      <dgm:spPr/>
      <dgm:t>
        <a:bodyPr/>
        <a:lstStyle/>
        <a:p>
          <a:endParaRPr lang="en-GB"/>
        </a:p>
      </dgm:t>
    </dgm:pt>
    <dgm:pt modelId="{78FC534B-0C3C-4FD7-81C8-CDA9F4B309B9}" type="pres">
      <dgm:prSet presAssocID="{A2317470-616F-440B-9987-DF4183DDC1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1A688B-AF93-4045-AD5E-7EC2C020AD60}" type="pres">
      <dgm:prSet presAssocID="{1B0C6505-3428-4FF3-AA48-21C0157E7432}" presName="comp" presStyleCnt="0"/>
      <dgm:spPr/>
    </dgm:pt>
    <dgm:pt modelId="{E490594B-B5DB-4522-98F9-B39D0DFD2F6D}" type="pres">
      <dgm:prSet presAssocID="{1B0C6505-3428-4FF3-AA48-21C0157E7432}" presName="box" presStyleLbl="node1" presStyleIdx="0" presStyleCnt="3"/>
      <dgm:spPr/>
      <dgm:t>
        <a:bodyPr/>
        <a:lstStyle/>
        <a:p>
          <a:endParaRPr lang="en-GB"/>
        </a:p>
      </dgm:t>
    </dgm:pt>
    <dgm:pt modelId="{4FEE3779-97D7-4386-8E7C-799C4BFE4D71}" type="pres">
      <dgm:prSet presAssocID="{1B0C6505-3428-4FF3-AA48-21C0157E7432}" presName="img" presStyleLbl="fgImgPlace1" presStyleIdx="0" presStyleCnt="3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GB"/>
        </a:p>
      </dgm:t>
    </dgm:pt>
    <dgm:pt modelId="{DF59E45A-0665-4AB7-967E-9D0EA65E65D7}" type="pres">
      <dgm:prSet presAssocID="{1B0C6505-3428-4FF3-AA48-21C0157E74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78D135-1B00-46F2-8CC9-A7E910DD74BD}" type="pres">
      <dgm:prSet presAssocID="{23CACC1C-7BFF-431C-95BC-0449F6E3E5E2}" presName="spacer" presStyleCnt="0"/>
      <dgm:spPr/>
    </dgm:pt>
    <dgm:pt modelId="{468E890C-482C-4AA5-9A7D-25EDA908CA99}" type="pres">
      <dgm:prSet presAssocID="{FEB66DAD-C515-490D-BB37-C6FF5788696B}" presName="comp" presStyleCnt="0"/>
      <dgm:spPr/>
    </dgm:pt>
    <dgm:pt modelId="{BD4E74B8-568F-41A9-9F16-23F36C39BB5E}" type="pres">
      <dgm:prSet presAssocID="{FEB66DAD-C515-490D-BB37-C6FF5788696B}" presName="box" presStyleLbl="node1" presStyleIdx="1" presStyleCnt="3"/>
      <dgm:spPr/>
      <dgm:t>
        <a:bodyPr/>
        <a:lstStyle/>
        <a:p>
          <a:endParaRPr lang="en-GB"/>
        </a:p>
      </dgm:t>
    </dgm:pt>
    <dgm:pt modelId="{4CE93FAB-E84C-454E-9174-C50A9ADBDD72}" type="pres">
      <dgm:prSet presAssocID="{FEB66DAD-C515-490D-BB37-C6FF5788696B}" presName="img" presStyleLbl="fgImgPlace1" presStyleIdx="1" presStyleCnt="3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6000" r="-6000"/>
          </a:stretch>
        </a:blipFill>
      </dgm:spPr>
      <dgm:t>
        <a:bodyPr/>
        <a:lstStyle/>
        <a:p>
          <a:endParaRPr lang="en-GB"/>
        </a:p>
      </dgm:t>
    </dgm:pt>
    <dgm:pt modelId="{E6D93917-530B-4609-9B7A-DDB88D4CD717}" type="pres">
      <dgm:prSet presAssocID="{FEB66DAD-C515-490D-BB37-C6FF5788696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F418A1-0ABC-4EC1-8526-477438DD5DE5}" type="pres">
      <dgm:prSet presAssocID="{894E53EB-91E5-4F97-84CB-1816403DC1AE}" presName="spacer" presStyleCnt="0"/>
      <dgm:spPr/>
    </dgm:pt>
    <dgm:pt modelId="{08C30F44-F07E-4E41-9811-3FA0EDA7AF4F}" type="pres">
      <dgm:prSet presAssocID="{F0212B99-BFCD-4422-AC1D-746E05F76298}" presName="comp" presStyleCnt="0"/>
      <dgm:spPr/>
    </dgm:pt>
    <dgm:pt modelId="{8FB7A11F-15BE-447E-A28A-3FCE38AEA989}" type="pres">
      <dgm:prSet presAssocID="{F0212B99-BFCD-4422-AC1D-746E05F76298}" presName="box" presStyleLbl="node1" presStyleIdx="2" presStyleCnt="3"/>
      <dgm:spPr/>
      <dgm:t>
        <a:bodyPr/>
        <a:lstStyle/>
        <a:p>
          <a:endParaRPr lang="en-GB"/>
        </a:p>
      </dgm:t>
    </dgm:pt>
    <dgm:pt modelId="{41B393B3-2AC5-4A96-9A76-93C530CBF550}" type="pres">
      <dgm:prSet presAssocID="{F0212B99-BFCD-4422-AC1D-746E05F76298}" presName="img" presStyleLbl="fgImgPlace1" presStyleIdx="2" presStyleCnt="3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8000" r="-8000"/>
          </a:stretch>
        </a:blipFill>
      </dgm:spPr>
      <dgm:t>
        <a:bodyPr/>
        <a:lstStyle/>
        <a:p>
          <a:endParaRPr lang="en-GB"/>
        </a:p>
      </dgm:t>
    </dgm:pt>
    <dgm:pt modelId="{28670F18-5001-4051-B6BE-EE48F2738A6F}" type="pres">
      <dgm:prSet presAssocID="{F0212B99-BFCD-4422-AC1D-746E05F762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780EB4-2E05-40B1-914A-91DAD999EF3C}" type="presOf" srcId="{85B95DD2-2041-4186-99FB-EA4C19CFDFDF}" destId="{E6D93917-530B-4609-9B7A-DDB88D4CD717}" srcOrd="1" destOrd="3" presId="urn:microsoft.com/office/officeart/2005/8/layout/vList4"/>
    <dgm:cxn modelId="{92B91017-4D75-4144-A392-8341F61721BF}" type="presOf" srcId="{02D6A279-E27C-4E90-ACF8-A710C706235A}" destId="{8FB7A11F-15BE-447E-A28A-3FCE38AEA989}" srcOrd="0" destOrd="4" presId="urn:microsoft.com/office/officeart/2005/8/layout/vList4"/>
    <dgm:cxn modelId="{EADF460F-8F29-4267-BF37-51D4C14552A1}" type="presOf" srcId="{804EF596-AC40-4898-B2F2-DEE306FEB7D0}" destId="{E490594B-B5DB-4522-98F9-B39D0DFD2F6D}" srcOrd="0" destOrd="2" presId="urn:microsoft.com/office/officeart/2005/8/layout/vList4"/>
    <dgm:cxn modelId="{B25516CB-6214-40F4-AE78-100BAB17E10E}" srcId="{FEB66DAD-C515-490D-BB37-C6FF5788696B}" destId="{099551D4-1E5C-4D98-A585-E11BF2E8A6D7}" srcOrd="1" destOrd="0" parTransId="{C3D4A7DC-EC95-4F46-9030-32A645355B20}" sibTransId="{8F6A253F-7E7A-42F4-9651-CF9B7080A782}"/>
    <dgm:cxn modelId="{6CC2602D-82FB-4E3F-9F59-7D6E671ED0FA}" srcId="{1B0C6505-3428-4FF3-AA48-21C0157E7432}" destId="{804EF596-AC40-4898-B2F2-DEE306FEB7D0}" srcOrd="1" destOrd="0" parTransId="{CFC39757-4B1C-4749-AFD7-2DC77AA60F03}" sibTransId="{A67AA440-426E-4A93-BA98-D76F81EF2DAD}"/>
    <dgm:cxn modelId="{D36FE7A1-A79D-4B04-93B3-FECA0B0455AE}" type="presOf" srcId="{FEB66DAD-C515-490D-BB37-C6FF5788696B}" destId="{BD4E74B8-568F-41A9-9F16-23F36C39BB5E}" srcOrd="0" destOrd="0" presId="urn:microsoft.com/office/officeart/2005/8/layout/vList4"/>
    <dgm:cxn modelId="{8095CCC9-6CED-47AE-9998-A312C9E240E8}" type="presOf" srcId="{91BBB9F1-33C7-4E7E-AD03-6727E4A4E6E4}" destId="{8FB7A11F-15BE-447E-A28A-3FCE38AEA989}" srcOrd="0" destOrd="3" presId="urn:microsoft.com/office/officeart/2005/8/layout/vList4"/>
    <dgm:cxn modelId="{F1948D7C-DF92-4F5D-A0AC-8CCCF8B9F9FB}" srcId="{F0212B99-BFCD-4422-AC1D-746E05F76298}" destId="{02D6A279-E27C-4E90-ACF8-A710C706235A}" srcOrd="3" destOrd="0" parTransId="{37092901-9C7F-43CA-BFEE-40F55AF8F36E}" sibTransId="{D44F9B13-F833-4CB0-9FC7-7FE0C164CF0F}"/>
    <dgm:cxn modelId="{CD9BE40C-9660-42D2-8E72-E7347459C1BA}" type="presOf" srcId="{A27913C7-C689-48C4-9B10-33D4B73A8714}" destId="{DF59E45A-0665-4AB7-967E-9D0EA65E65D7}" srcOrd="1" destOrd="3" presId="urn:microsoft.com/office/officeart/2005/8/layout/vList4"/>
    <dgm:cxn modelId="{95B9C94A-94DE-48DA-B91C-4487AD7E4FBF}" type="presOf" srcId="{099551D4-1E5C-4D98-A585-E11BF2E8A6D7}" destId="{BD4E74B8-568F-41A9-9F16-23F36C39BB5E}" srcOrd="0" destOrd="2" presId="urn:microsoft.com/office/officeart/2005/8/layout/vList4"/>
    <dgm:cxn modelId="{079BD5D9-2E0F-4E1F-B47D-13AB11A66AB1}" type="presOf" srcId="{CA02C79B-BCA3-4C8F-88B0-71C83FF1B6EB}" destId="{E490594B-B5DB-4522-98F9-B39D0DFD2F6D}" srcOrd="0" destOrd="1" presId="urn:microsoft.com/office/officeart/2005/8/layout/vList4"/>
    <dgm:cxn modelId="{AE668448-5C32-4D10-9D81-49E47B571B8C}" type="presOf" srcId="{CA02C79B-BCA3-4C8F-88B0-71C83FF1B6EB}" destId="{DF59E45A-0665-4AB7-967E-9D0EA65E65D7}" srcOrd="1" destOrd="1" presId="urn:microsoft.com/office/officeart/2005/8/layout/vList4"/>
    <dgm:cxn modelId="{250F2B6C-4173-4B76-B391-186437E25FC4}" srcId="{F0212B99-BFCD-4422-AC1D-746E05F76298}" destId="{F5EAC9D6-A0DD-4AFA-8222-CEC56FB695F3}" srcOrd="1" destOrd="0" parTransId="{AB9B017F-B6A6-4A62-AA44-DB4A73274C90}" sibTransId="{E433ECBB-6D2F-43A3-AB5D-E6519E8E0608}"/>
    <dgm:cxn modelId="{EE3A42FE-4BD7-462F-8B72-2697D9ACDF05}" type="presOf" srcId="{02D6A279-E27C-4E90-ACF8-A710C706235A}" destId="{28670F18-5001-4051-B6BE-EE48F2738A6F}" srcOrd="1" destOrd="4" presId="urn:microsoft.com/office/officeart/2005/8/layout/vList4"/>
    <dgm:cxn modelId="{B1B4347B-C062-46C8-8564-CC9902CBBE7D}" srcId="{F0212B99-BFCD-4422-AC1D-746E05F76298}" destId="{91BBB9F1-33C7-4E7E-AD03-6727E4A4E6E4}" srcOrd="2" destOrd="0" parTransId="{941F075B-21FF-4F63-A015-190DA4A34A8E}" sibTransId="{697A7E23-4C8C-4E56-B89C-031B312EFCDE}"/>
    <dgm:cxn modelId="{4890BE6A-3EA0-4585-81E8-478BBE391E11}" type="presOf" srcId="{099551D4-1E5C-4D98-A585-E11BF2E8A6D7}" destId="{E6D93917-530B-4609-9B7A-DDB88D4CD717}" srcOrd="1" destOrd="2" presId="urn:microsoft.com/office/officeart/2005/8/layout/vList4"/>
    <dgm:cxn modelId="{C321F066-2A6B-4295-BD0B-E6E38534F3DF}" srcId="{A2317470-616F-440B-9987-DF4183DDC156}" destId="{1B0C6505-3428-4FF3-AA48-21C0157E7432}" srcOrd="0" destOrd="0" parTransId="{7E96FA88-920E-449C-93F3-DE15386FCB51}" sibTransId="{23CACC1C-7BFF-431C-95BC-0449F6E3E5E2}"/>
    <dgm:cxn modelId="{07946F15-7BA5-4BF4-A51A-7AA1AF97E8FF}" type="presOf" srcId="{1B0C6505-3428-4FF3-AA48-21C0157E7432}" destId="{E490594B-B5DB-4522-98F9-B39D0DFD2F6D}" srcOrd="0" destOrd="0" presId="urn:microsoft.com/office/officeart/2005/8/layout/vList4"/>
    <dgm:cxn modelId="{E7284FE9-E901-435C-9F99-B6451D9345BC}" srcId="{1B0C6505-3428-4FF3-AA48-21C0157E7432}" destId="{A27913C7-C689-48C4-9B10-33D4B73A8714}" srcOrd="2" destOrd="0" parTransId="{219C6848-AE44-406B-8D44-4E30F90D973C}" sibTransId="{4E734206-FEA1-4C23-8079-EDF18050CCE2}"/>
    <dgm:cxn modelId="{32734E2B-D993-495C-99E2-F56D9411377D}" type="presOf" srcId="{804EF596-AC40-4898-B2F2-DEE306FEB7D0}" destId="{DF59E45A-0665-4AB7-967E-9D0EA65E65D7}" srcOrd="1" destOrd="2" presId="urn:microsoft.com/office/officeart/2005/8/layout/vList4"/>
    <dgm:cxn modelId="{FC896418-F15D-4A41-8992-7FFE5573054C}" type="presOf" srcId="{FEB66DAD-C515-490D-BB37-C6FF5788696B}" destId="{E6D93917-530B-4609-9B7A-DDB88D4CD717}" srcOrd="1" destOrd="0" presId="urn:microsoft.com/office/officeart/2005/8/layout/vList4"/>
    <dgm:cxn modelId="{C3CA83F2-B60F-4D40-A3BC-669AB289AA2E}" srcId="{FEB66DAD-C515-490D-BB37-C6FF5788696B}" destId="{85B95DD2-2041-4186-99FB-EA4C19CFDFDF}" srcOrd="2" destOrd="0" parTransId="{6D80AEE9-F4E7-4C43-B51A-E143E9E74DCD}" sibTransId="{4AF6D92A-AC0F-4200-A6CA-93D2D3F4C68C}"/>
    <dgm:cxn modelId="{7800410D-5C81-43C0-8853-8A425FC7196C}" type="presOf" srcId="{CE94C620-6C17-4DB9-AFB1-03FE38C85162}" destId="{BD4E74B8-568F-41A9-9F16-23F36C39BB5E}" srcOrd="0" destOrd="1" presId="urn:microsoft.com/office/officeart/2005/8/layout/vList4"/>
    <dgm:cxn modelId="{EE488E4F-2CCB-4E2F-B0DE-DBC3BCADBD9E}" srcId="{FEB66DAD-C515-490D-BB37-C6FF5788696B}" destId="{CE94C620-6C17-4DB9-AFB1-03FE38C85162}" srcOrd="0" destOrd="0" parTransId="{1F9648E7-EEDD-44CF-8EB2-69D171E88B59}" sibTransId="{63587C62-1DB6-4D0F-B7BF-8D6072E9F332}"/>
    <dgm:cxn modelId="{7F3BEB48-D1D7-4271-83F1-5F87324E9F9B}" srcId="{1B0C6505-3428-4FF3-AA48-21C0157E7432}" destId="{CA02C79B-BCA3-4C8F-88B0-71C83FF1B6EB}" srcOrd="0" destOrd="0" parTransId="{37703CF5-DC7F-43D6-912D-D0CE8237A703}" sibTransId="{B43F9660-F960-495F-BBAE-963901E293AA}"/>
    <dgm:cxn modelId="{2ECD725C-29F3-40A4-8811-419BE095DAC3}" srcId="{F0212B99-BFCD-4422-AC1D-746E05F76298}" destId="{AFBD9001-FCD7-4410-AEAF-724390A0A90A}" srcOrd="0" destOrd="0" parTransId="{3DC834C2-2CDB-4926-9EDC-0C82FC889A6D}" sibTransId="{E752A5B8-3352-4E21-BFB6-560A07868862}"/>
    <dgm:cxn modelId="{EAD6DE8A-DEFF-4D46-8255-1098FCBCFE6D}" type="presOf" srcId="{AFBD9001-FCD7-4410-AEAF-724390A0A90A}" destId="{8FB7A11F-15BE-447E-A28A-3FCE38AEA989}" srcOrd="0" destOrd="1" presId="urn:microsoft.com/office/officeart/2005/8/layout/vList4"/>
    <dgm:cxn modelId="{1B31C860-18E9-407B-951C-5517C913C754}" type="presOf" srcId="{F5EAC9D6-A0DD-4AFA-8222-CEC56FB695F3}" destId="{8FB7A11F-15BE-447E-A28A-3FCE38AEA989}" srcOrd="0" destOrd="2" presId="urn:microsoft.com/office/officeart/2005/8/layout/vList4"/>
    <dgm:cxn modelId="{DE09A7C3-1316-48B8-A5F6-0D75C9A92D7C}" type="presOf" srcId="{CE94C620-6C17-4DB9-AFB1-03FE38C85162}" destId="{E6D93917-530B-4609-9B7A-DDB88D4CD717}" srcOrd="1" destOrd="1" presId="urn:microsoft.com/office/officeart/2005/8/layout/vList4"/>
    <dgm:cxn modelId="{2FFC4C6E-8E38-415A-892C-A8785486DB46}" type="presOf" srcId="{A2317470-616F-440B-9987-DF4183DDC156}" destId="{78FC534B-0C3C-4FD7-81C8-CDA9F4B309B9}" srcOrd="0" destOrd="0" presId="urn:microsoft.com/office/officeart/2005/8/layout/vList4"/>
    <dgm:cxn modelId="{082C701D-E8F6-4698-8EBC-A9265C2F5150}" srcId="{A2317470-616F-440B-9987-DF4183DDC156}" destId="{FEB66DAD-C515-490D-BB37-C6FF5788696B}" srcOrd="1" destOrd="0" parTransId="{421DF76B-D09C-4131-AF8A-F597B60A8B1C}" sibTransId="{894E53EB-91E5-4F97-84CB-1816403DC1AE}"/>
    <dgm:cxn modelId="{A9061DC5-64F8-409A-A8EE-82D7DD009F23}" type="presOf" srcId="{A27913C7-C689-48C4-9B10-33D4B73A8714}" destId="{E490594B-B5DB-4522-98F9-B39D0DFD2F6D}" srcOrd="0" destOrd="3" presId="urn:microsoft.com/office/officeart/2005/8/layout/vList4"/>
    <dgm:cxn modelId="{25249A30-E36F-4052-892E-6724AECA136D}" type="presOf" srcId="{85B95DD2-2041-4186-99FB-EA4C19CFDFDF}" destId="{BD4E74B8-568F-41A9-9F16-23F36C39BB5E}" srcOrd="0" destOrd="3" presId="urn:microsoft.com/office/officeart/2005/8/layout/vList4"/>
    <dgm:cxn modelId="{C9AFF95C-4BBD-42D3-87DE-6AD7BF5CA899}" srcId="{A2317470-616F-440B-9987-DF4183DDC156}" destId="{F0212B99-BFCD-4422-AC1D-746E05F76298}" srcOrd="2" destOrd="0" parTransId="{C5220715-79A7-47D7-9923-618CC30FF893}" sibTransId="{D6D314BA-55F4-431C-9868-881F7B83CC78}"/>
    <dgm:cxn modelId="{C3B26037-6974-4033-9056-EC22960C9256}" type="presOf" srcId="{1B0C6505-3428-4FF3-AA48-21C0157E7432}" destId="{DF59E45A-0665-4AB7-967E-9D0EA65E65D7}" srcOrd="1" destOrd="0" presId="urn:microsoft.com/office/officeart/2005/8/layout/vList4"/>
    <dgm:cxn modelId="{7A7A0F3B-4A2F-4F74-B8FC-916C0C8EAC49}" type="presOf" srcId="{F0212B99-BFCD-4422-AC1D-746E05F76298}" destId="{8FB7A11F-15BE-447E-A28A-3FCE38AEA989}" srcOrd="0" destOrd="0" presId="urn:microsoft.com/office/officeart/2005/8/layout/vList4"/>
    <dgm:cxn modelId="{542447BB-91E9-45A4-93C4-69103E807A0D}" type="presOf" srcId="{91BBB9F1-33C7-4E7E-AD03-6727E4A4E6E4}" destId="{28670F18-5001-4051-B6BE-EE48F2738A6F}" srcOrd="1" destOrd="3" presId="urn:microsoft.com/office/officeart/2005/8/layout/vList4"/>
    <dgm:cxn modelId="{F0EE1EB7-7CE6-4523-93C6-DE8F5F74BD27}" type="presOf" srcId="{F5EAC9D6-A0DD-4AFA-8222-CEC56FB695F3}" destId="{28670F18-5001-4051-B6BE-EE48F2738A6F}" srcOrd="1" destOrd="2" presId="urn:microsoft.com/office/officeart/2005/8/layout/vList4"/>
    <dgm:cxn modelId="{78802474-C9C9-4503-93C0-D940FC39205D}" type="presOf" srcId="{AFBD9001-FCD7-4410-AEAF-724390A0A90A}" destId="{28670F18-5001-4051-B6BE-EE48F2738A6F}" srcOrd="1" destOrd="1" presId="urn:microsoft.com/office/officeart/2005/8/layout/vList4"/>
    <dgm:cxn modelId="{E0C59754-50EA-4026-A319-47B7D88B3AA4}" type="presOf" srcId="{F0212B99-BFCD-4422-AC1D-746E05F76298}" destId="{28670F18-5001-4051-B6BE-EE48F2738A6F}" srcOrd="1" destOrd="0" presId="urn:microsoft.com/office/officeart/2005/8/layout/vList4"/>
    <dgm:cxn modelId="{1A81CFD2-D9D8-4AC5-861B-F4395470B6E8}" type="presParOf" srcId="{78FC534B-0C3C-4FD7-81C8-CDA9F4B309B9}" destId="{D61A688B-AF93-4045-AD5E-7EC2C020AD60}" srcOrd="0" destOrd="0" presId="urn:microsoft.com/office/officeart/2005/8/layout/vList4"/>
    <dgm:cxn modelId="{61592097-267E-482B-9CDB-C584F8E8491F}" type="presParOf" srcId="{D61A688B-AF93-4045-AD5E-7EC2C020AD60}" destId="{E490594B-B5DB-4522-98F9-B39D0DFD2F6D}" srcOrd="0" destOrd="0" presId="urn:microsoft.com/office/officeart/2005/8/layout/vList4"/>
    <dgm:cxn modelId="{B7831915-FE53-49E8-8200-DCE1C14BD9B3}" type="presParOf" srcId="{D61A688B-AF93-4045-AD5E-7EC2C020AD60}" destId="{4FEE3779-97D7-4386-8E7C-799C4BFE4D71}" srcOrd="1" destOrd="0" presId="urn:microsoft.com/office/officeart/2005/8/layout/vList4"/>
    <dgm:cxn modelId="{0C9A82AE-2C50-4D62-A4E7-054231345A82}" type="presParOf" srcId="{D61A688B-AF93-4045-AD5E-7EC2C020AD60}" destId="{DF59E45A-0665-4AB7-967E-9D0EA65E65D7}" srcOrd="2" destOrd="0" presId="urn:microsoft.com/office/officeart/2005/8/layout/vList4"/>
    <dgm:cxn modelId="{D17943BF-8C28-4CF7-A74B-2450F702269D}" type="presParOf" srcId="{78FC534B-0C3C-4FD7-81C8-CDA9F4B309B9}" destId="{BF78D135-1B00-46F2-8CC9-A7E910DD74BD}" srcOrd="1" destOrd="0" presId="urn:microsoft.com/office/officeart/2005/8/layout/vList4"/>
    <dgm:cxn modelId="{993AC6C3-E16C-4444-9BDD-44BFD955677E}" type="presParOf" srcId="{78FC534B-0C3C-4FD7-81C8-CDA9F4B309B9}" destId="{468E890C-482C-4AA5-9A7D-25EDA908CA99}" srcOrd="2" destOrd="0" presId="urn:microsoft.com/office/officeart/2005/8/layout/vList4"/>
    <dgm:cxn modelId="{DB387D4F-A6A9-4DCF-A606-9410C32592C4}" type="presParOf" srcId="{468E890C-482C-4AA5-9A7D-25EDA908CA99}" destId="{BD4E74B8-568F-41A9-9F16-23F36C39BB5E}" srcOrd="0" destOrd="0" presId="urn:microsoft.com/office/officeart/2005/8/layout/vList4"/>
    <dgm:cxn modelId="{810EE771-577F-4557-BD5D-321A860956ED}" type="presParOf" srcId="{468E890C-482C-4AA5-9A7D-25EDA908CA99}" destId="{4CE93FAB-E84C-454E-9174-C50A9ADBDD72}" srcOrd="1" destOrd="0" presId="urn:microsoft.com/office/officeart/2005/8/layout/vList4"/>
    <dgm:cxn modelId="{926C9DC8-59E0-422C-A0D7-2267B3706D00}" type="presParOf" srcId="{468E890C-482C-4AA5-9A7D-25EDA908CA99}" destId="{E6D93917-530B-4609-9B7A-DDB88D4CD717}" srcOrd="2" destOrd="0" presId="urn:microsoft.com/office/officeart/2005/8/layout/vList4"/>
    <dgm:cxn modelId="{74F7BD47-F973-4C8E-A4D8-1B276BA66AFE}" type="presParOf" srcId="{78FC534B-0C3C-4FD7-81C8-CDA9F4B309B9}" destId="{ADF418A1-0ABC-4EC1-8526-477438DD5DE5}" srcOrd="3" destOrd="0" presId="urn:microsoft.com/office/officeart/2005/8/layout/vList4"/>
    <dgm:cxn modelId="{04E27EE0-7964-400E-93B0-BFB927845EEF}" type="presParOf" srcId="{78FC534B-0C3C-4FD7-81C8-CDA9F4B309B9}" destId="{08C30F44-F07E-4E41-9811-3FA0EDA7AF4F}" srcOrd="4" destOrd="0" presId="urn:microsoft.com/office/officeart/2005/8/layout/vList4"/>
    <dgm:cxn modelId="{C4742EC2-FA94-46BA-AFF3-E9EB0184E2A4}" type="presParOf" srcId="{08C30F44-F07E-4E41-9811-3FA0EDA7AF4F}" destId="{8FB7A11F-15BE-447E-A28A-3FCE38AEA989}" srcOrd="0" destOrd="0" presId="urn:microsoft.com/office/officeart/2005/8/layout/vList4"/>
    <dgm:cxn modelId="{032E0129-5074-4A42-ACA5-63A3295064F8}" type="presParOf" srcId="{08C30F44-F07E-4E41-9811-3FA0EDA7AF4F}" destId="{41B393B3-2AC5-4A96-9A76-93C530CBF550}" srcOrd="1" destOrd="0" presId="urn:microsoft.com/office/officeart/2005/8/layout/vList4"/>
    <dgm:cxn modelId="{DC95E19E-5EB5-4929-AFB0-78D435A72EA9}" type="presParOf" srcId="{08C30F44-F07E-4E41-9811-3FA0EDA7AF4F}" destId="{28670F18-5001-4051-B6BE-EE48F2738A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47968E-A62F-40A7-B576-EC027ADD1C6D}" type="doc">
      <dgm:prSet loTypeId="urn:microsoft.com/office/officeart/2005/8/layout/vList5" loCatId="list" qsTypeId="urn:microsoft.com/office/officeart/2005/8/quickstyle/simple1#8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DF546E6-1267-482E-A530-A2D6002AD4DA}">
      <dgm:prSet phldrT="[Text]"/>
      <dgm:spPr/>
      <dgm:t>
        <a:bodyPr/>
        <a:lstStyle/>
        <a:p>
          <a:r>
            <a:rPr lang="es-CL" noProof="0" dirty="0" smtClean="0"/>
            <a:t>Servicio comprometido</a:t>
          </a:r>
          <a:endParaRPr lang="es-CL" noProof="0" dirty="0"/>
        </a:p>
      </dgm:t>
    </dgm:pt>
    <dgm:pt modelId="{209DD20F-23DD-4670-B079-3DFA2F5F1A99}" type="parTrans" cxnId="{0806806C-A522-4B92-BEE1-2CB54C3C4379}">
      <dgm:prSet/>
      <dgm:spPr/>
      <dgm:t>
        <a:bodyPr/>
        <a:lstStyle/>
        <a:p>
          <a:endParaRPr lang="en-GB"/>
        </a:p>
      </dgm:t>
    </dgm:pt>
    <dgm:pt modelId="{84079DDA-62EC-4AB5-BC40-E77DBF51AD61}" type="sibTrans" cxnId="{0806806C-A522-4B92-BEE1-2CB54C3C4379}">
      <dgm:prSet/>
      <dgm:spPr/>
      <dgm:t>
        <a:bodyPr/>
        <a:lstStyle/>
        <a:p>
          <a:endParaRPr lang="en-GB"/>
        </a:p>
      </dgm:t>
    </dgm:pt>
    <dgm:pt modelId="{EE62EC5A-8EE0-4714-8FCC-8B55131DF6CE}">
      <dgm:prSet phldrT="[Text]" custT="1"/>
      <dgm:spPr/>
      <dgm:t>
        <a:bodyPr/>
        <a:lstStyle/>
        <a:p>
          <a:r>
            <a:rPr lang="es-CL" sz="1400" noProof="0" dirty="0" smtClean="0"/>
            <a:t>Una forma de extensión de crédito donde el prestamista acuerda prestar hasta una suma predefinida específica</a:t>
          </a:r>
          <a:endParaRPr lang="es-CL" sz="1400" noProof="0" dirty="0"/>
        </a:p>
      </dgm:t>
    </dgm:pt>
    <dgm:pt modelId="{7AA4A070-626D-431B-99EE-ACD403ECAA21}" type="parTrans" cxnId="{B0B8BE68-9BF6-4607-ADE2-9B630CED3F06}">
      <dgm:prSet/>
      <dgm:spPr/>
      <dgm:t>
        <a:bodyPr/>
        <a:lstStyle/>
        <a:p>
          <a:endParaRPr lang="en-GB"/>
        </a:p>
      </dgm:t>
    </dgm:pt>
    <dgm:pt modelId="{8AEF605D-1ADF-4BB4-9AF3-2A430C6A9DD5}" type="sibTrans" cxnId="{B0B8BE68-9BF6-4607-ADE2-9B630CED3F06}">
      <dgm:prSet/>
      <dgm:spPr/>
      <dgm:t>
        <a:bodyPr/>
        <a:lstStyle/>
        <a:p>
          <a:endParaRPr lang="en-GB"/>
        </a:p>
      </dgm:t>
    </dgm:pt>
    <dgm:pt modelId="{6C363032-5132-42AB-8A2F-A17E68E4133A}">
      <dgm:prSet phldrT="[Text]"/>
      <dgm:spPr/>
      <dgm:t>
        <a:bodyPr/>
        <a:lstStyle/>
        <a:p>
          <a:r>
            <a:rPr lang="es-CL" noProof="0" dirty="0" smtClean="0"/>
            <a:t>Letra de crédito</a:t>
          </a:r>
          <a:endParaRPr lang="es-CL" noProof="0" dirty="0"/>
        </a:p>
      </dgm:t>
    </dgm:pt>
    <dgm:pt modelId="{B6B71936-C512-4F01-A819-3AACEA279C6F}" type="parTrans" cxnId="{A2E14BC0-B717-4184-8883-6C17F7D2D00F}">
      <dgm:prSet/>
      <dgm:spPr/>
      <dgm:t>
        <a:bodyPr/>
        <a:lstStyle/>
        <a:p>
          <a:endParaRPr lang="en-GB"/>
        </a:p>
      </dgm:t>
    </dgm:pt>
    <dgm:pt modelId="{D3602FEA-F268-436C-A38F-0FBE073C5D98}" type="sibTrans" cxnId="{A2E14BC0-B717-4184-8883-6C17F7D2D00F}">
      <dgm:prSet/>
      <dgm:spPr/>
      <dgm:t>
        <a:bodyPr/>
        <a:lstStyle/>
        <a:p>
          <a:endParaRPr lang="en-GB"/>
        </a:p>
      </dgm:t>
    </dgm:pt>
    <dgm:pt modelId="{3D8BB909-DAAC-4909-9181-F2DEE6486711}">
      <dgm:prSet phldrT="[Text]" custT="1"/>
      <dgm:spPr/>
      <dgm:t>
        <a:bodyPr/>
        <a:lstStyle/>
        <a:p>
          <a:r>
            <a:rPr lang="es-CL" sz="1400" noProof="0" dirty="0" smtClean="0"/>
            <a:t>Compromiso jurídico, usualmente emitido por un banco, que garantiza pagos bajo condiciones específicas</a:t>
          </a:r>
          <a:endParaRPr lang="es-CL" sz="1400" noProof="0" dirty="0"/>
        </a:p>
      </dgm:t>
    </dgm:pt>
    <dgm:pt modelId="{05AE09B3-8407-413D-BD3E-AA7E9278B132}" type="parTrans" cxnId="{4D104D8D-98BA-41A9-81BF-E82CF6F8FCF7}">
      <dgm:prSet/>
      <dgm:spPr/>
      <dgm:t>
        <a:bodyPr/>
        <a:lstStyle/>
        <a:p>
          <a:endParaRPr lang="en-GB"/>
        </a:p>
      </dgm:t>
    </dgm:pt>
    <dgm:pt modelId="{07A9D4F2-9B78-471F-B3D2-6C43D412554D}" type="sibTrans" cxnId="{4D104D8D-98BA-41A9-81BF-E82CF6F8FCF7}">
      <dgm:prSet/>
      <dgm:spPr/>
      <dgm:t>
        <a:bodyPr/>
        <a:lstStyle/>
        <a:p>
          <a:endParaRPr lang="en-GB"/>
        </a:p>
      </dgm:t>
    </dgm:pt>
    <dgm:pt modelId="{141F93BE-257E-4719-AEA6-18F48482DA73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noProof="0" dirty="0" smtClean="0"/>
            <a:t>Garantía</a:t>
          </a:r>
        </a:p>
      </dgm:t>
    </dgm:pt>
    <dgm:pt modelId="{41304892-5393-4884-8763-22FB29803220}" type="parTrans" cxnId="{A0F23C03-0166-47B5-8350-D5360A76B566}">
      <dgm:prSet/>
      <dgm:spPr/>
      <dgm:t>
        <a:bodyPr/>
        <a:lstStyle/>
        <a:p>
          <a:endParaRPr lang="en-GB"/>
        </a:p>
      </dgm:t>
    </dgm:pt>
    <dgm:pt modelId="{94B05241-5C40-4614-B45E-14AC75B693C7}" type="sibTrans" cxnId="{A0F23C03-0166-47B5-8350-D5360A76B566}">
      <dgm:prSet/>
      <dgm:spPr/>
      <dgm:t>
        <a:bodyPr/>
        <a:lstStyle/>
        <a:p>
          <a:endParaRPr lang="en-GB"/>
        </a:p>
      </dgm:t>
    </dgm:pt>
    <dgm:pt modelId="{12602736-89AA-47F4-B770-2351D0160CFE}">
      <dgm:prSet phldrT="[Text]" custT="1"/>
      <dgm:spPr/>
      <dgm:t>
        <a:bodyPr/>
        <a:lstStyle/>
        <a:p>
          <a:r>
            <a:rPr lang="es-CL" sz="1400" noProof="0" dirty="0" smtClean="0"/>
            <a:t>Un bono que garantiza el pago oportuno de los intereses y el capital a los compradores de un título de deuda</a:t>
          </a:r>
          <a:endParaRPr lang="es-CL" sz="1400" noProof="0" dirty="0"/>
        </a:p>
      </dgm:t>
    </dgm:pt>
    <dgm:pt modelId="{655203FE-C39C-4DCD-9975-E34CD4D54CC6}" type="parTrans" cxnId="{283642FA-1D7D-43B0-92D8-F9B6CBDAA2DE}">
      <dgm:prSet/>
      <dgm:spPr/>
      <dgm:t>
        <a:bodyPr/>
        <a:lstStyle/>
        <a:p>
          <a:endParaRPr lang="en-GB"/>
        </a:p>
      </dgm:t>
    </dgm:pt>
    <dgm:pt modelId="{0FC07F67-5B5B-409A-97AD-9D2CD93093E6}" type="sibTrans" cxnId="{283642FA-1D7D-43B0-92D8-F9B6CBDAA2DE}">
      <dgm:prSet/>
      <dgm:spPr/>
      <dgm:t>
        <a:bodyPr/>
        <a:lstStyle/>
        <a:p>
          <a:endParaRPr lang="en-GB"/>
        </a:p>
      </dgm:t>
    </dgm:pt>
    <dgm:pt modelId="{1C49F97F-EA8D-4554-9C6A-E3864F96E49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noProof="0" dirty="0" smtClean="0"/>
            <a:t>Préstamo subordinado</a:t>
          </a:r>
        </a:p>
      </dgm:t>
    </dgm:pt>
    <dgm:pt modelId="{A0BAD6FA-B04D-45E4-855A-F26167420626}" type="parTrans" cxnId="{247A7337-CF8F-4F0E-A70D-FD3549114FBA}">
      <dgm:prSet/>
      <dgm:spPr/>
      <dgm:t>
        <a:bodyPr/>
        <a:lstStyle/>
        <a:p>
          <a:endParaRPr lang="en-GB"/>
        </a:p>
      </dgm:t>
    </dgm:pt>
    <dgm:pt modelId="{56BA6A6D-1F56-4183-A2CB-6BCFDBCCD7A3}" type="sibTrans" cxnId="{247A7337-CF8F-4F0E-A70D-FD3549114FBA}">
      <dgm:prSet/>
      <dgm:spPr/>
      <dgm:t>
        <a:bodyPr/>
        <a:lstStyle/>
        <a:p>
          <a:endParaRPr lang="en-GB"/>
        </a:p>
      </dgm:t>
    </dgm:pt>
    <dgm:pt modelId="{F8494303-136A-4B94-A1EE-D281F58C86EB}">
      <dgm:prSet/>
      <dgm:spPr/>
      <dgm:t>
        <a:bodyPr/>
        <a:lstStyle/>
        <a:p>
          <a:r>
            <a:rPr lang="es-CL" noProof="0" dirty="0" smtClean="0"/>
            <a:t>Carta de Garantía</a:t>
          </a:r>
          <a:endParaRPr lang="es-CL" noProof="0" dirty="0"/>
        </a:p>
      </dgm:t>
    </dgm:pt>
    <dgm:pt modelId="{3E8A8174-F49D-4C37-B46A-820F499F171A}" type="parTrans" cxnId="{84946D39-1DE4-462C-B850-C0FE62798BC0}">
      <dgm:prSet/>
      <dgm:spPr/>
      <dgm:t>
        <a:bodyPr/>
        <a:lstStyle/>
        <a:p>
          <a:endParaRPr lang="en-GB"/>
        </a:p>
      </dgm:t>
    </dgm:pt>
    <dgm:pt modelId="{41D82950-DB1D-4F3F-BAB5-426AEC7B7F61}" type="sibTrans" cxnId="{84946D39-1DE4-462C-B850-C0FE62798BC0}">
      <dgm:prSet/>
      <dgm:spPr/>
      <dgm:t>
        <a:bodyPr/>
        <a:lstStyle/>
        <a:p>
          <a:endParaRPr lang="en-GB"/>
        </a:p>
      </dgm:t>
    </dgm:pt>
    <dgm:pt modelId="{EF6D1CFD-E510-45DF-BAE5-11AF76687727}">
      <dgm:prSet custT="1"/>
      <dgm:spPr/>
      <dgm:t>
        <a:bodyPr/>
        <a:lstStyle/>
        <a:p>
          <a:r>
            <a:rPr lang="es-CL" sz="1300" noProof="0" dirty="0" smtClean="0"/>
            <a:t>Una carta que es emitida a un prestamista por una matriz reconociendo la aprobación del intento de la subsidiaria  de conseguir financiamiento</a:t>
          </a:r>
          <a:endParaRPr lang="es-CL" sz="1300" noProof="0" dirty="0"/>
        </a:p>
      </dgm:t>
    </dgm:pt>
    <dgm:pt modelId="{B3266AE1-5F79-4C4D-8D97-623BCB7FEDAD}" type="parTrans" cxnId="{D62DE5F9-37CF-4391-A9D7-BAE94C286C7C}">
      <dgm:prSet/>
      <dgm:spPr/>
      <dgm:t>
        <a:bodyPr/>
        <a:lstStyle/>
        <a:p>
          <a:endParaRPr lang="en-GB"/>
        </a:p>
      </dgm:t>
    </dgm:pt>
    <dgm:pt modelId="{F7B95841-A5EB-4463-8628-5C2487443092}" type="sibTrans" cxnId="{D62DE5F9-37CF-4391-A9D7-BAE94C286C7C}">
      <dgm:prSet/>
      <dgm:spPr/>
      <dgm:t>
        <a:bodyPr/>
        <a:lstStyle/>
        <a:p>
          <a:endParaRPr lang="en-GB"/>
        </a:p>
      </dgm:t>
    </dgm:pt>
    <dgm:pt modelId="{999BDB3A-BECC-4D1B-8DE1-AAB47408FA05}">
      <dgm:prSet custT="1"/>
      <dgm:spPr/>
      <dgm:t>
        <a:bodyPr/>
        <a:lstStyle/>
        <a:p>
          <a:r>
            <a:rPr lang="es-CL" sz="1400" noProof="0" dirty="0" smtClean="0"/>
            <a:t>Un tipo de préstamo que es menor a otras deudas si una compañía es objeto de liquidación</a:t>
          </a:r>
          <a:endParaRPr lang="es-CL" sz="1400" noProof="0" dirty="0"/>
        </a:p>
      </dgm:t>
    </dgm:pt>
    <dgm:pt modelId="{D769CDFC-E611-4C19-85B9-C8EDFAF6D6B4}" type="parTrans" cxnId="{4CBCA4B3-D282-4AC2-9AA3-9FB6AE656FF3}">
      <dgm:prSet/>
      <dgm:spPr/>
      <dgm:t>
        <a:bodyPr/>
        <a:lstStyle/>
        <a:p>
          <a:endParaRPr lang="en-GB"/>
        </a:p>
      </dgm:t>
    </dgm:pt>
    <dgm:pt modelId="{654EC83F-1E1A-482E-B906-0C089ECB4316}" type="sibTrans" cxnId="{4CBCA4B3-D282-4AC2-9AA3-9FB6AE656FF3}">
      <dgm:prSet/>
      <dgm:spPr/>
      <dgm:t>
        <a:bodyPr/>
        <a:lstStyle/>
        <a:p>
          <a:endParaRPr lang="en-GB"/>
        </a:p>
      </dgm:t>
    </dgm:pt>
    <dgm:pt modelId="{16C83F4E-4096-43FB-A6B7-CD17D7A5A4D0}">
      <dgm:prSet phldrT="[Text]" custT="1"/>
      <dgm:spPr/>
      <dgm:t>
        <a:bodyPr/>
        <a:lstStyle/>
        <a:p>
          <a:r>
            <a:rPr lang="es-CL" sz="1400" noProof="0" dirty="0" smtClean="0"/>
            <a:t>Puede ser usada por matriz para proveer liquidez a subsidiarias</a:t>
          </a:r>
          <a:endParaRPr lang="es-CL" sz="1400" noProof="0" dirty="0"/>
        </a:p>
      </dgm:t>
    </dgm:pt>
    <dgm:pt modelId="{33AEE113-F6C9-455D-940E-B466B76FE379}" type="parTrans" cxnId="{DFB11FFA-AF1E-4949-BB4F-386613B6C321}">
      <dgm:prSet/>
      <dgm:spPr/>
      <dgm:t>
        <a:bodyPr/>
        <a:lstStyle/>
        <a:p>
          <a:endParaRPr lang="en-GB"/>
        </a:p>
      </dgm:t>
    </dgm:pt>
    <dgm:pt modelId="{B9226DC9-A69A-4D7F-A617-4B0A2D85788B}" type="sibTrans" cxnId="{DFB11FFA-AF1E-4949-BB4F-386613B6C321}">
      <dgm:prSet/>
      <dgm:spPr/>
      <dgm:t>
        <a:bodyPr/>
        <a:lstStyle/>
        <a:p>
          <a:endParaRPr lang="en-GB"/>
        </a:p>
      </dgm:t>
    </dgm:pt>
    <dgm:pt modelId="{701BB2A3-EB63-456D-9C84-1743468D13FE}">
      <dgm:prSet phldrT="[Text]" custT="1"/>
      <dgm:spPr/>
      <dgm:t>
        <a:bodyPr/>
        <a:lstStyle/>
        <a:p>
          <a:r>
            <a:rPr lang="es-CL" sz="1400" noProof="0" dirty="0" smtClean="0"/>
            <a:t>Puede ser usado para proveer capital de apoyo, particularmente reaseguro interno</a:t>
          </a:r>
          <a:endParaRPr lang="es-CL" sz="1400" noProof="0" dirty="0"/>
        </a:p>
      </dgm:t>
    </dgm:pt>
    <dgm:pt modelId="{CEBFC589-A5F1-4627-9C55-17312B73991F}" type="parTrans" cxnId="{066F4220-2A1B-4EF5-AAEC-345F773DC368}">
      <dgm:prSet/>
      <dgm:spPr/>
      <dgm:t>
        <a:bodyPr/>
        <a:lstStyle/>
        <a:p>
          <a:endParaRPr lang="en-GB"/>
        </a:p>
      </dgm:t>
    </dgm:pt>
    <dgm:pt modelId="{B354CF42-6C9B-4BEB-AA7A-FB78BC0F6942}" type="sibTrans" cxnId="{066F4220-2A1B-4EF5-AAEC-345F773DC368}">
      <dgm:prSet/>
      <dgm:spPr/>
      <dgm:t>
        <a:bodyPr/>
        <a:lstStyle/>
        <a:p>
          <a:endParaRPr lang="en-GB"/>
        </a:p>
      </dgm:t>
    </dgm:pt>
    <dgm:pt modelId="{BE8243F6-18C9-4DC9-B1F5-BD0B4508B0CB}">
      <dgm:prSet phldrT="[Text]" custT="1"/>
      <dgm:spPr/>
      <dgm:t>
        <a:bodyPr/>
        <a:lstStyle/>
        <a:p>
          <a:r>
            <a:rPr lang="es-CL" sz="1400" noProof="0" dirty="0" smtClean="0"/>
            <a:t>Puede ser usado para apoyar subsidiarias sin clasificación</a:t>
          </a:r>
          <a:endParaRPr lang="es-CL" sz="1400" noProof="0" dirty="0"/>
        </a:p>
      </dgm:t>
    </dgm:pt>
    <dgm:pt modelId="{3A8F32BB-BB82-4F12-A6A3-65A0B3241CA2}" type="parTrans" cxnId="{050B469F-13C5-432A-8B1E-A275F25FBB76}">
      <dgm:prSet/>
      <dgm:spPr/>
      <dgm:t>
        <a:bodyPr/>
        <a:lstStyle/>
        <a:p>
          <a:endParaRPr lang="en-GB"/>
        </a:p>
      </dgm:t>
    </dgm:pt>
    <dgm:pt modelId="{BC7F2441-8E8F-470A-839B-00E45CC8BE73}" type="sibTrans" cxnId="{050B469F-13C5-432A-8B1E-A275F25FBB76}">
      <dgm:prSet/>
      <dgm:spPr/>
      <dgm:t>
        <a:bodyPr/>
        <a:lstStyle/>
        <a:p>
          <a:endParaRPr lang="en-GB"/>
        </a:p>
      </dgm:t>
    </dgm:pt>
    <dgm:pt modelId="{9F6F4981-0042-4C25-9E98-C5237DD53483}">
      <dgm:prSet custT="1"/>
      <dgm:spPr/>
      <dgm:t>
        <a:bodyPr/>
        <a:lstStyle/>
        <a:p>
          <a:r>
            <a:rPr lang="es-CL" sz="1400" noProof="0" dirty="0" smtClean="0"/>
            <a:t>Puede ser usado para proveer capital de apoyo</a:t>
          </a:r>
          <a:endParaRPr lang="es-CL" sz="1400" noProof="0" dirty="0"/>
        </a:p>
      </dgm:t>
    </dgm:pt>
    <dgm:pt modelId="{AB78B30D-CF62-4C00-AD8D-E54F29164904}" type="parTrans" cxnId="{9D46D943-D7AD-4A30-9602-2B48B9EA70B3}">
      <dgm:prSet/>
      <dgm:spPr/>
      <dgm:t>
        <a:bodyPr/>
        <a:lstStyle/>
        <a:p>
          <a:endParaRPr lang="en-GB"/>
        </a:p>
      </dgm:t>
    </dgm:pt>
    <dgm:pt modelId="{CF844BB0-CA22-4625-B218-38FFCF2A3AAA}" type="sibTrans" cxnId="{9D46D943-D7AD-4A30-9602-2B48B9EA70B3}">
      <dgm:prSet/>
      <dgm:spPr/>
      <dgm:t>
        <a:bodyPr/>
        <a:lstStyle/>
        <a:p>
          <a:endParaRPr lang="en-GB"/>
        </a:p>
      </dgm:t>
    </dgm:pt>
    <dgm:pt modelId="{BFCFEBF8-0151-4D01-B40B-B6EE9909397C}">
      <dgm:prSet custT="1"/>
      <dgm:spPr/>
      <dgm:t>
        <a:bodyPr/>
        <a:lstStyle/>
        <a:p>
          <a:r>
            <a:rPr lang="es-CL" sz="1300" noProof="0" dirty="0" smtClean="0"/>
            <a:t>No obliga legalmente, pero ofrece tranquilidad por parte  matriz</a:t>
          </a:r>
          <a:endParaRPr lang="es-CL" sz="1300" noProof="0" dirty="0"/>
        </a:p>
      </dgm:t>
    </dgm:pt>
    <dgm:pt modelId="{6A0B55A4-A540-4FE7-851F-64B1ACE8D1AE}" type="parTrans" cxnId="{C707508B-1269-4D54-A71E-03C1C1D5D7A0}">
      <dgm:prSet/>
      <dgm:spPr/>
      <dgm:t>
        <a:bodyPr/>
        <a:lstStyle/>
        <a:p>
          <a:endParaRPr lang="en-GB"/>
        </a:p>
      </dgm:t>
    </dgm:pt>
    <dgm:pt modelId="{C52C9CB1-EB69-4F8A-8BCD-00EA366242AD}" type="sibTrans" cxnId="{C707508B-1269-4D54-A71E-03C1C1D5D7A0}">
      <dgm:prSet/>
      <dgm:spPr/>
      <dgm:t>
        <a:bodyPr/>
        <a:lstStyle/>
        <a:p>
          <a:endParaRPr lang="en-GB"/>
        </a:p>
      </dgm:t>
    </dgm:pt>
    <dgm:pt modelId="{CEEEFAA7-E1AA-4C85-BA18-CBD2349C308F}" type="pres">
      <dgm:prSet presAssocID="{D247968E-A62F-40A7-B576-EC027ADD1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90434B-1E3F-4B8A-A562-34E9DDC52029}" type="pres">
      <dgm:prSet presAssocID="{4DF546E6-1267-482E-A530-A2D6002AD4DA}" presName="linNode" presStyleCnt="0"/>
      <dgm:spPr/>
    </dgm:pt>
    <dgm:pt modelId="{F1FA9329-418E-4CB8-AED0-F7D64B9ACF6C}" type="pres">
      <dgm:prSet presAssocID="{4DF546E6-1267-482E-A530-A2D6002AD4DA}" presName="parentText" presStyleLbl="node1" presStyleIdx="0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BE8A92-ACC3-4BCA-8CD8-E3D8AF783B53}" type="pres">
      <dgm:prSet presAssocID="{4DF546E6-1267-482E-A530-A2D6002AD4DA}" presName="descendantText" presStyleLbl="alignAccFollowNode1" presStyleIdx="0" presStyleCnt="5" custScaleX="130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29A14E-F258-4763-84D2-CE4C84CE743A}" type="pres">
      <dgm:prSet presAssocID="{84079DDA-62EC-4AB5-BC40-E77DBF51AD61}" presName="sp" presStyleCnt="0"/>
      <dgm:spPr/>
    </dgm:pt>
    <dgm:pt modelId="{F9E7E5A4-04DF-40EF-8941-AE682BFFDD2D}" type="pres">
      <dgm:prSet presAssocID="{6C363032-5132-42AB-8A2F-A17E68E4133A}" presName="linNode" presStyleCnt="0"/>
      <dgm:spPr/>
    </dgm:pt>
    <dgm:pt modelId="{97315F71-1469-492C-93ED-ED0E50811009}" type="pres">
      <dgm:prSet presAssocID="{6C363032-5132-42AB-8A2F-A17E68E4133A}" presName="parentText" presStyleLbl="node1" presStyleIdx="1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48F0FE-74DF-4674-80D6-5EC533C7E168}" type="pres">
      <dgm:prSet presAssocID="{6C363032-5132-42AB-8A2F-A17E68E4133A}" presName="descendantText" presStyleLbl="alignAccFollowNode1" presStyleIdx="1" presStyleCnt="5" custScaleX="130957" custScaleY="1201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81C5AE-8C94-4873-8C85-9CF9D2CAC060}" type="pres">
      <dgm:prSet presAssocID="{D3602FEA-F268-436C-A38F-0FBE073C5D98}" presName="sp" presStyleCnt="0"/>
      <dgm:spPr/>
    </dgm:pt>
    <dgm:pt modelId="{965E88AC-73BB-416A-8DBC-93B2C40D3F6F}" type="pres">
      <dgm:prSet presAssocID="{141F93BE-257E-4719-AEA6-18F48482DA73}" presName="linNode" presStyleCnt="0"/>
      <dgm:spPr/>
    </dgm:pt>
    <dgm:pt modelId="{2158C4B6-229E-4F58-BC84-61F5C2F3BA34}" type="pres">
      <dgm:prSet presAssocID="{141F93BE-257E-4719-AEA6-18F48482DA73}" presName="parentText" presStyleLbl="node1" presStyleIdx="2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7AA492-2F62-45C7-9CC7-4F9D061931D3}" type="pres">
      <dgm:prSet presAssocID="{141F93BE-257E-4719-AEA6-18F48482DA73}" presName="descendantText" presStyleLbl="alignAccFollowNode1" presStyleIdx="2" presStyleCnt="5" custScaleX="130957" custScaleY="1016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F987B4-F43A-42D9-BE68-21369BE25778}" type="pres">
      <dgm:prSet presAssocID="{94B05241-5C40-4614-B45E-14AC75B693C7}" presName="sp" presStyleCnt="0"/>
      <dgm:spPr/>
    </dgm:pt>
    <dgm:pt modelId="{1AD0DA17-BB84-4EF2-83A0-4C344B79E4F5}" type="pres">
      <dgm:prSet presAssocID="{1C49F97F-EA8D-4554-9C6A-E3864F96E497}" presName="linNode" presStyleCnt="0"/>
      <dgm:spPr/>
    </dgm:pt>
    <dgm:pt modelId="{F8E97318-C633-4D90-A4B7-DE7A002F10EB}" type="pres">
      <dgm:prSet presAssocID="{1C49F97F-EA8D-4554-9C6A-E3864F96E497}" presName="parentText" presStyleLbl="node1" presStyleIdx="3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330254-B699-44DE-8EF8-D1843D113941}" type="pres">
      <dgm:prSet presAssocID="{1C49F97F-EA8D-4554-9C6A-E3864F96E497}" presName="descendantText" presStyleLbl="alignAccFollowNode1" presStyleIdx="3" presStyleCnt="5" custScaleX="130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6C2A06-C369-4451-BEC9-F2D1D928EE26}" type="pres">
      <dgm:prSet presAssocID="{56BA6A6D-1F56-4183-A2CB-6BCFDBCCD7A3}" presName="sp" presStyleCnt="0"/>
      <dgm:spPr/>
    </dgm:pt>
    <dgm:pt modelId="{551A0CBC-EA40-41B3-9B71-C71AFEE90ABA}" type="pres">
      <dgm:prSet presAssocID="{F8494303-136A-4B94-A1EE-D281F58C86EB}" presName="linNode" presStyleCnt="0"/>
      <dgm:spPr/>
    </dgm:pt>
    <dgm:pt modelId="{B1B99A10-5336-4541-B4A1-BD60D48D6D16}" type="pres">
      <dgm:prSet presAssocID="{F8494303-136A-4B94-A1EE-D281F58C86EB}" presName="parentText" presStyleLbl="node1" presStyleIdx="4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4BDCCC-EDEB-4092-A116-70BC4A042E43}" type="pres">
      <dgm:prSet presAssocID="{F8494303-136A-4B94-A1EE-D281F58C86EB}" presName="descendantText" presStyleLbl="alignAccFollowNode1" presStyleIdx="4" presStyleCnt="5" custScaleX="130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3BE836-C943-4FB6-98C2-D86A3423B8C5}" type="presOf" srcId="{6C363032-5132-42AB-8A2F-A17E68E4133A}" destId="{97315F71-1469-492C-93ED-ED0E50811009}" srcOrd="0" destOrd="0" presId="urn:microsoft.com/office/officeart/2005/8/layout/vList5"/>
    <dgm:cxn modelId="{066F4220-2A1B-4EF5-AAEC-345F773DC368}" srcId="{6C363032-5132-42AB-8A2F-A17E68E4133A}" destId="{701BB2A3-EB63-456D-9C84-1743468D13FE}" srcOrd="1" destOrd="0" parTransId="{CEBFC589-A5F1-4627-9C55-17312B73991F}" sibTransId="{B354CF42-6C9B-4BEB-AA7A-FB78BC0F6942}"/>
    <dgm:cxn modelId="{F7DC79BE-B384-4581-A35B-8B01CA073EF8}" type="presOf" srcId="{141F93BE-257E-4719-AEA6-18F48482DA73}" destId="{2158C4B6-229E-4F58-BC84-61F5C2F3BA34}" srcOrd="0" destOrd="0" presId="urn:microsoft.com/office/officeart/2005/8/layout/vList5"/>
    <dgm:cxn modelId="{ED09D6B0-C7F1-46B9-9DF0-0167948C68D6}" type="presOf" srcId="{1C49F97F-EA8D-4554-9C6A-E3864F96E497}" destId="{F8E97318-C633-4D90-A4B7-DE7A002F10EB}" srcOrd="0" destOrd="0" presId="urn:microsoft.com/office/officeart/2005/8/layout/vList5"/>
    <dgm:cxn modelId="{B0B8BE68-9BF6-4607-ADE2-9B630CED3F06}" srcId="{4DF546E6-1267-482E-A530-A2D6002AD4DA}" destId="{EE62EC5A-8EE0-4714-8FCC-8B55131DF6CE}" srcOrd="0" destOrd="0" parTransId="{7AA4A070-626D-431B-99EE-ACD403ECAA21}" sibTransId="{8AEF605D-1ADF-4BB4-9AF3-2A430C6A9DD5}"/>
    <dgm:cxn modelId="{050B469F-13C5-432A-8B1E-A275F25FBB76}" srcId="{141F93BE-257E-4719-AEA6-18F48482DA73}" destId="{BE8243F6-18C9-4DC9-B1F5-BD0B4508B0CB}" srcOrd="1" destOrd="0" parTransId="{3A8F32BB-BB82-4F12-A6A3-65A0B3241CA2}" sibTransId="{BC7F2441-8E8F-470A-839B-00E45CC8BE73}"/>
    <dgm:cxn modelId="{4D104D8D-98BA-41A9-81BF-E82CF6F8FCF7}" srcId="{6C363032-5132-42AB-8A2F-A17E68E4133A}" destId="{3D8BB909-DAAC-4909-9181-F2DEE6486711}" srcOrd="0" destOrd="0" parTransId="{05AE09B3-8407-413D-BD3E-AA7E9278B132}" sibTransId="{07A9D4F2-9B78-471F-B3D2-6C43D412554D}"/>
    <dgm:cxn modelId="{1247E849-D7FA-46CD-A2BC-886899792EDE}" type="presOf" srcId="{EF6D1CFD-E510-45DF-BAE5-11AF76687727}" destId="{AC4BDCCC-EDEB-4092-A116-70BC4A042E43}" srcOrd="0" destOrd="0" presId="urn:microsoft.com/office/officeart/2005/8/layout/vList5"/>
    <dgm:cxn modelId="{C707508B-1269-4D54-A71E-03C1C1D5D7A0}" srcId="{F8494303-136A-4B94-A1EE-D281F58C86EB}" destId="{BFCFEBF8-0151-4D01-B40B-B6EE9909397C}" srcOrd="1" destOrd="0" parTransId="{6A0B55A4-A540-4FE7-851F-64B1ACE8D1AE}" sibTransId="{C52C9CB1-EB69-4F8A-8BCD-00EA366242AD}"/>
    <dgm:cxn modelId="{423315F7-9351-4895-B9B3-9213A3DF83AC}" type="presOf" srcId="{BE8243F6-18C9-4DC9-B1F5-BD0B4508B0CB}" destId="{1C7AA492-2F62-45C7-9CC7-4F9D061931D3}" srcOrd="0" destOrd="1" presId="urn:microsoft.com/office/officeart/2005/8/layout/vList5"/>
    <dgm:cxn modelId="{CBC9B67C-30B7-4ADA-87D1-985DFDA77D91}" type="presOf" srcId="{12602736-89AA-47F4-B770-2351D0160CFE}" destId="{1C7AA492-2F62-45C7-9CC7-4F9D061931D3}" srcOrd="0" destOrd="0" presId="urn:microsoft.com/office/officeart/2005/8/layout/vList5"/>
    <dgm:cxn modelId="{A0F23C03-0166-47B5-8350-D5360A76B566}" srcId="{D247968E-A62F-40A7-B576-EC027ADD1C6D}" destId="{141F93BE-257E-4719-AEA6-18F48482DA73}" srcOrd="2" destOrd="0" parTransId="{41304892-5393-4884-8763-22FB29803220}" sibTransId="{94B05241-5C40-4614-B45E-14AC75B693C7}"/>
    <dgm:cxn modelId="{CDC6A577-9A58-40B1-B269-BA856BBD4F23}" type="presOf" srcId="{EE62EC5A-8EE0-4714-8FCC-8B55131DF6CE}" destId="{C2BE8A92-ACC3-4BCA-8CD8-E3D8AF783B53}" srcOrd="0" destOrd="0" presId="urn:microsoft.com/office/officeart/2005/8/layout/vList5"/>
    <dgm:cxn modelId="{8CCC20DA-54CA-44BB-AAA3-44E2DB001234}" type="presOf" srcId="{BFCFEBF8-0151-4D01-B40B-B6EE9909397C}" destId="{AC4BDCCC-EDEB-4092-A116-70BC4A042E43}" srcOrd="0" destOrd="1" presId="urn:microsoft.com/office/officeart/2005/8/layout/vList5"/>
    <dgm:cxn modelId="{283642FA-1D7D-43B0-92D8-F9B6CBDAA2DE}" srcId="{141F93BE-257E-4719-AEA6-18F48482DA73}" destId="{12602736-89AA-47F4-B770-2351D0160CFE}" srcOrd="0" destOrd="0" parTransId="{655203FE-C39C-4DCD-9975-E34CD4D54CC6}" sibTransId="{0FC07F67-5B5B-409A-97AD-9D2CD93093E6}"/>
    <dgm:cxn modelId="{B1C71EA2-78BE-45EB-B6F7-D88AE24E3012}" type="presOf" srcId="{4DF546E6-1267-482E-A530-A2D6002AD4DA}" destId="{F1FA9329-418E-4CB8-AED0-F7D64B9ACF6C}" srcOrd="0" destOrd="0" presId="urn:microsoft.com/office/officeart/2005/8/layout/vList5"/>
    <dgm:cxn modelId="{1C41166E-A18B-4A6E-B4AE-9992124D4CB5}" type="presOf" srcId="{3D8BB909-DAAC-4909-9181-F2DEE6486711}" destId="{9B48F0FE-74DF-4674-80D6-5EC533C7E168}" srcOrd="0" destOrd="0" presId="urn:microsoft.com/office/officeart/2005/8/layout/vList5"/>
    <dgm:cxn modelId="{4019A179-0375-4602-8810-67B267183AAD}" type="presOf" srcId="{F8494303-136A-4B94-A1EE-D281F58C86EB}" destId="{B1B99A10-5336-4541-B4A1-BD60D48D6D16}" srcOrd="0" destOrd="0" presId="urn:microsoft.com/office/officeart/2005/8/layout/vList5"/>
    <dgm:cxn modelId="{AA087024-F9F6-4B42-9CA1-919B34235C67}" type="presOf" srcId="{16C83F4E-4096-43FB-A6B7-CD17D7A5A4D0}" destId="{C2BE8A92-ACC3-4BCA-8CD8-E3D8AF783B53}" srcOrd="0" destOrd="1" presId="urn:microsoft.com/office/officeart/2005/8/layout/vList5"/>
    <dgm:cxn modelId="{9D46D943-D7AD-4A30-9602-2B48B9EA70B3}" srcId="{1C49F97F-EA8D-4554-9C6A-E3864F96E497}" destId="{9F6F4981-0042-4C25-9E98-C5237DD53483}" srcOrd="1" destOrd="0" parTransId="{AB78B30D-CF62-4C00-AD8D-E54F29164904}" sibTransId="{CF844BB0-CA22-4625-B218-38FFCF2A3AAA}"/>
    <dgm:cxn modelId="{ECE04A6F-3A36-479E-9AA6-3B7C746C2968}" type="presOf" srcId="{D247968E-A62F-40A7-B576-EC027ADD1C6D}" destId="{CEEEFAA7-E1AA-4C85-BA18-CBD2349C308F}" srcOrd="0" destOrd="0" presId="urn:microsoft.com/office/officeart/2005/8/layout/vList5"/>
    <dgm:cxn modelId="{28D855AD-4C7D-405F-B6C9-7C8304CA3A01}" type="presOf" srcId="{9F6F4981-0042-4C25-9E98-C5237DD53483}" destId="{D4330254-B699-44DE-8EF8-D1843D113941}" srcOrd="0" destOrd="1" presId="urn:microsoft.com/office/officeart/2005/8/layout/vList5"/>
    <dgm:cxn modelId="{9FD05B47-11E8-46BF-9726-69EA2BF48406}" type="presOf" srcId="{999BDB3A-BECC-4D1B-8DE1-AAB47408FA05}" destId="{D4330254-B699-44DE-8EF8-D1843D113941}" srcOrd="0" destOrd="0" presId="urn:microsoft.com/office/officeart/2005/8/layout/vList5"/>
    <dgm:cxn modelId="{0806806C-A522-4B92-BEE1-2CB54C3C4379}" srcId="{D247968E-A62F-40A7-B576-EC027ADD1C6D}" destId="{4DF546E6-1267-482E-A530-A2D6002AD4DA}" srcOrd="0" destOrd="0" parTransId="{209DD20F-23DD-4670-B079-3DFA2F5F1A99}" sibTransId="{84079DDA-62EC-4AB5-BC40-E77DBF51AD61}"/>
    <dgm:cxn modelId="{4CBCA4B3-D282-4AC2-9AA3-9FB6AE656FF3}" srcId="{1C49F97F-EA8D-4554-9C6A-E3864F96E497}" destId="{999BDB3A-BECC-4D1B-8DE1-AAB47408FA05}" srcOrd="0" destOrd="0" parTransId="{D769CDFC-E611-4C19-85B9-C8EDFAF6D6B4}" sibTransId="{654EC83F-1E1A-482E-B906-0C089ECB4316}"/>
    <dgm:cxn modelId="{84946D39-1DE4-462C-B850-C0FE62798BC0}" srcId="{D247968E-A62F-40A7-B576-EC027ADD1C6D}" destId="{F8494303-136A-4B94-A1EE-D281F58C86EB}" srcOrd="4" destOrd="0" parTransId="{3E8A8174-F49D-4C37-B46A-820F499F171A}" sibTransId="{41D82950-DB1D-4F3F-BAB5-426AEC7B7F61}"/>
    <dgm:cxn modelId="{D62DE5F9-37CF-4391-A9D7-BAE94C286C7C}" srcId="{F8494303-136A-4B94-A1EE-D281F58C86EB}" destId="{EF6D1CFD-E510-45DF-BAE5-11AF76687727}" srcOrd="0" destOrd="0" parTransId="{B3266AE1-5F79-4C4D-8D97-623BCB7FEDAD}" sibTransId="{F7B95841-A5EB-4463-8628-5C2487443092}"/>
    <dgm:cxn modelId="{A32136BE-E73B-4F1E-B371-EDBB23EABD3A}" type="presOf" srcId="{701BB2A3-EB63-456D-9C84-1743468D13FE}" destId="{9B48F0FE-74DF-4674-80D6-5EC533C7E168}" srcOrd="0" destOrd="1" presId="urn:microsoft.com/office/officeart/2005/8/layout/vList5"/>
    <dgm:cxn modelId="{DFB11FFA-AF1E-4949-BB4F-386613B6C321}" srcId="{4DF546E6-1267-482E-A530-A2D6002AD4DA}" destId="{16C83F4E-4096-43FB-A6B7-CD17D7A5A4D0}" srcOrd="1" destOrd="0" parTransId="{33AEE113-F6C9-455D-940E-B466B76FE379}" sibTransId="{B9226DC9-A69A-4D7F-A617-4B0A2D85788B}"/>
    <dgm:cxn modelId="{A2E14BC0-B717-4184-8883-6C17F7D2D00F}" srcId="{D247968E-A62F-40A7-B576-EC027ADD1C6D}" destId="{6C363032-5132-42AB-8A2F-A17E68E4133A}" srcOrd="1" destOrd="0" parTransId="{B6B71936-C512-4F01-A819-3AACEA279C6F}" sibTransId="{D3602FEA-F268-436C-A38F-0FBE073C5D98}"/>
    <dgm:cxn modelId="{247A7337-CF8F-4F0E-A70D-FD3549114FBA}" srcId="{D247968E-A62F-40A7-B576-EC027ADD1C6D}" destId="{1C49F97F-EA8D-4554-9C6A-E3864F96E497}" srcOrd="3" destOrd="0" parTransId="{A0BAD6FA-B04D-45E4-855A-F26167420626}" sibTransId="{56BA6A6D-1F56-4183-A2CB-6BCFDBCCD7A3}"/>
    <dgm:cxn modelId="{B9181E45-FCFF-4189-BF4B-A982A793D1ED}" type="presParOf" srcId="{CEEEFAA7-E1AA-4C85-BA18-CBD2349C308F}" destId="{7090434B-1E3F-4B8A-A562-34E9DDC52029}" srcOrd="0" destOrd="0" presId="urn:microsoft.com/office/officeart/2005/8/layout/vList5"/>
    <dgm:cxn modelId="{78DB664F-F74B-47F4-8771-E99659E63970}" type="presParOf" srcId="{7090434B-1E3F-4B8A-A562-34E9DDC52029}" destId="{F1FA9329-418E-4CB8-AED0-F7D64B9ACF6C}" srcOrd="0" destOrd="0" presId="urn:microsoft.com/office/officeart/2005/8/layout/vList5"/>
    <dgm:cxn modelId="{AF19BEA1-99E3-4AFD-B826-82BD51D7BF99}" type="presParOf" srcId="{7090434B-1E3F-4B8A-A562-34E9DDC52029}" destId="{C2BE8A92-ACC3-4BCA-8CD8-E3D8AF783B53}" srcOrd="1" destOrd="0" presId="urn:microsoft.com/office/officeart/2005/8/layout/vList5"/>
    <dgm:cxn modelId="{BA9E3C2D-5ACB-4EA6-A7F5-40E0E4C29291}" type="presParOf" srcId="{CEEEFAA7-E1AA-4C85-BA18-CBD2349C308F}" destId="{4429A14E-F258-4763-84D2-CE4C84CE743A}" srcOrd="1" destOrd="0" presId="urn:microsoft.com/office/officeart/2005/8/layout/vList5"/>
    <dgm:cxn modelId="{3EC04C1E-3734-4497-A14C-CB0523ECCD4F}" type="presParOf" srcId="{CEEEFAA7-E1AA-4C85-BA18-CBD2349C308F}" destId="{F9E7E5A4-04DF-40EF-8941-AE682BFFDD2D}" srcOrd="2" destOrd="0" presId="urn:microsoft.com/office/officeart/2005/8/layout/vList5"/>
    <dgm:cxn modelId="{BCBADB0A-0698-41B5-AB73-D52477FD7040}" type="presParOf" srcId="{F9E7E5A4-04DF-40EF-8941-AE682BFFDD2D}" destId="{97315F71-1469-492C-93ED-ED0E50811009}" srcOrd="0" destOrd="0" presId="urn:microsoft.com/office/officeart/2005/8/layout/vList5"/>
    <dgm:cxn modelId="{681D8718-1432-4759-A80E-14B0AB8CC450}" type="presParOf" srcId="{F9E7E5A4-04DF-40EF-8941-AE682BFFDD2D}" destId="{9B48F0FE-74DF-4674-80D6-5EC533C7E168}" srcOrd="1" destOrd="0" presId="urn:microsoft.com/office/officeart/2005/8/layout/vList5"/>
    <dgm:cxn modelId="{0D6532F7-389F-47D0-81AF-4D603E612BA0}" type="presParOf" srcId="{CEEEFAA7-E1AA-4C85-BA18-CBD2349C308F}" destId="{5D81C5AE-8C94-4873-8C85-9CF9D2CAC060}" srcOrd="3" destOrd="0" presId="urn:microsoft.com/office/officeart/2005/8/layout/vList5"/>
    <dgm:cxn modelId="{010DCC18-5277-464D-9831-DB306F7C32E0}" type="presParOf" srcId="{CEEEFAA7-E1AA-4C85-BA18-CBD2349C308F}" destId="{965E88AC-73BB-416A-8DBC-93B2C40D3F6F}" srcOrd="4" destOrd="0" presId="urn:microsoft.com/office/officeart/2005/8/layout/vList5"/>
    <dgm:cxn modelId="{750E735E-ABEE-4B57-8B6E-CA09769CF9BB}" type="presParOf" srcId="{965E88AC-73BB-416A-8DBC-93B2C40D3F6F}" destId="{2158C4B6-229E-4F58-BC84-61F5C2F3BA34}" srcOrd="0" destOrd="0" presId="urn:microsoft.com/office/officeart/2005/8/layout/vList5"/>
    <dgm:cxn modelId="{BF53924A-45EB-4943-B2E4-B8998C5778C6}" type="presParOf" srcId="{965E88AC-73BB-416A-8DBC-93B2C40D3F6F}" destId="{1C7AA492-2F62-45C7-9CC7-4F9D061931D3}" srcOrd="1" destOrd="0" presId="urn:microsoft.com/office/officeart/2005/8/layout/vList5"/>
    <dgm:cxn modelId="{A6A417C0-19F6-4CA8-88A3-911ED6D143BF}" type="presParOf" srcId="{CEEEFAA7-E1AA-4C85-BA18-CBD2349C308F}" destId="{67F987B4-F43A-42D9-BE68-21369BE25778}" srcOrd="5" destOrd="0" presId="urn:microsoft.com/office/officeart/2005/8/layout/vList5"/>
    <dgm:cxn modelId="{51CFAD34-6A2E-4356-9EB2-AD5A2AC21A97}" type="presParOf" srcId="{CEEEFAA7-E1AA-4C85-BA18-CBD2349C308F}" destId="{1AD0DA17-BB84-4EF2-83A0-4C344B79E4F5}" srcOrd="6" destOrd="0" presId="urn:microsoft.com/office/officeart/2005/8/layout/vList5"/>
    <dgm:cxn modelId="{3ECE3BD8-87AB-476A-93C1-E7EA614F574C}" type="presParOf" srcId="{1AD0DA17-BB84-4EF2-83A0-4C344B79E4F5}" destId="{F8E97318-C633-4D90-A4B7-DE7A002F10EB}" srcOrd="0" destOrd="0" presId="urn:microsoft.com/office/officeart/2005/8/layout/vList5"/>
    <dgm:cxn modelId="{966B763D-51CD-4A10-AEBA-4F3F4637438A}" type="presParOf" srcId="{1AD0DA17-BB84-4EF2-83A0-4C344B79E4F5}" destId="{D4330254-B699-44DE-8EF8-D1843D113941}" srcOrd="1" destOrd="0" presId="urn:microsoft.com/office/officeart/2005/8/layout/vList5"/>
    <dgm:cxn modelId="{4F0F5FC7-566C-46CA-810F-D6F92B2572E4}" type="presParOf" srcId="{CEEEFAA7-E1AA-4C85-BA18-CBD2349C308F}" destId="{2E6C2A06-C369-4451-BEC9-F2D1D928EE26}" srcOrd="7" destOrd="0" presId="urn:microsoft.com/office/officeart/2005/8/layout/vList5"/>
    <dgm:cxn modelId="{275159EB-2C18-4A01-843C-F0EDFA97E83F}" type="presParOf" srcId="{CEEEFAA7-E1AA-4C85-BA18-CBD2349C308F}" destId="{551A0CBC-EA40-41B3-9B71-C71AFEE90ABA}" srcOrd="8" destOrd="0" presId="urn:microsoft.com/office/officeart/2005/8/layout/vList5"/>
    <dgm:cxn modelId="{7DD4F8D5-2049-4F1A-9679-7468C0EA4BB3}" type="presParOf" srcId="{551A0CBC-EA40-41B3-9B71-C71AFEE90ABA}" destId="{B1B99A10-5336-4541-B4A1-BD60D48D6D16}" srcOrd="0" destOrd="0" presId="urn:microsoft.com/office/officeart/2005/8/layout/vList5"/>
    <dgm:cxn modelId="{0DF02AFE-CF7A-49DB-AFF5-36658D12F95B}" type="presParOf" srcId="{551A0CBC-EA40-41B3-9B71-C71AFEE90ABA}" destId="{AC4BDCCC-EDEB-4092-A116-70BC4A042E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B7639B-972C-48DE-9008-11D4D4594910}" type="doc">
      <dgm:prSet loTypeId="urn:microsoft.com/office/officeart/2008/layout/AlternatingPictureBlocks" loCatId="list" qsTypeId="urn:microsoft.com/office/officeart/2005/8/quickstyle/simple1#9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C7EF8C8-9D8D-4E3D-812A-694F90E4A8F7}">
      <dgm:prSet phldrT="[Text]"/>
      <dgm:spPr/>
      <dgm:t>
        <a:bodyPr/>
        <a:lstStyle/>
        <a:p>
          <a:r>
            <a:rPr lang="es-CL" b="1" noProof="0" dirty="0" smtClean="0"/>
            <a:t>Presión sobre aseguradoras</a:t>
          </a:r>
        </a:p>
        <a:p>
          <a:r>
            <a:rPr lang="es-CL" noProof="0" dirty="0" smtClean="0"/>
            <a:t>- capital, ingresos transferidos</a:t>
          </a:r>
          <a:endParaRPr lang="es-CL" noProof="0" dirty="0"/>
        </a:p>
      </dgm:t>
    </dgm:pt>
    <dgm:pt modelId="{B1FAB3C3-95CA-4F74-B687-DC8BAE3DBC70}" type="parTrans" cxnId="{BEA8A65B-0E89-49CC-B919-733B8195569A}">
      <dgm:prSet/>
      <dgm:spPr/>
      <dgm:t>
        <a:bodyPr/>
        <a:lstStyle/>
        <a:p>
          <a:endParaRPr lang="en-GB"/>
        </a:p>
      </dgm:t>
    </dgm:pt>
    <dgm:pt modelId="{937C254B-B588-4507-BAD7-2DB1CEF0AA08}" type="sibTrans" cxnId="{BEA8A65B-0E89-49CC-B919-733B8195569A}">
      <dgm:prSet/>
      <dgm:spPr/>
      <dgm:t>
        <a:bodyPr/>
        <a:lstStyle/>
        <a:p>
          <a:endParaRPr lang="en-GB"/>
        </a:p>
      </dgm:t>
    </dgm:pt>
    <dgm:pt modelId="{5E2E6DA9-BD6B-45CA-B656-3C96D14C88D3}">
      <dgm:prSet phldrT="[Text]"/>
      <dgm:spPr/>
      <dgm:t>
        <a:bodyPr/>
        <a:lstStyle/>
        <a:p>
          <a:r>
            <a:rPr lang="es-CL" b="1" noProof="0" dirty="0" smtClean="0"/>
            <a:t>Contagio</a:t>
          </a:r>
          <a:r>
            <a:rPr lang="es-CL" noProof="0" dirty="0" smtClean="0"/>
            <a:t> </a:t>
          </a:r>
        </a:p>
        <a:p>
          <a:r>
            <a:rPr lang="es-CL" noProof="0" dirty="0" smtClean="0"/>
            <a:t>- falla de una entidad del grupo puede afectar adversamente otras (seguros) entidades</a:t>
          </a:r>
          <a:endParaRPr lang="es-CL" noProof="0" dirty="0"/>
        </a:p>
      </dgm:t>
    </dgm:pt>
    <dgm:pt modelId="{14C7F392-5135-43A3-BD43-CBAAEDF0DABF}" type="parTrans" cxnId="{11206978-692F-4B3F-BEBE-FF5D467C6EAB}">
      <dgm:prSet/>
      <dgm:spPr/>
      <dgm:t>
        <a:bodyPr/>
        <a:lstStyle/>
        <a:p>
          <a:endParaRPr lang="en-GB"/>
        </a:p>
      </dgm:t>
    </dgm:pt>
    <dgm:pt modelId="{CA795AA0-1C55-4E0E-9F28-E29401A9B0F4}" type="sibTrans" cxnId="{11206978-692F-4B3F-BEBE-FF5D467C6EAB}">
      <dgm:prSet/>
      <dgm:spPr/>
      <dgm:t>
        <a:bodyPr/>
        <a:lstStyle/>
        <a:p>
          <a:endParaRPr lang="en-GB"/>
        </a:p>
      </dgm:t>
    </dgm:pt>
    <dgm:pt modelId="{B87113F5-3FC6-49F2-A11A-4213D7383D27}">
      <dgm:prSet phldrT="[Text]"/>
      <dgm:spPr/>
      <dgm:t>
        <a:bodyPr/>
        <a:lstStyle/>
        <a:p>
          <a:r>
            <a:rPr lang="es-CL" b="1" noProof="0" dirty="0" smtClean="0"/>
            <a:t>Desafío de Supervisión </a:t>
          </a:r>
        </a:p>
        <a:p>
          <a:r>
            <a:rPr lang="es-CL" noProof="0" dirty="0" smtClean="0"/>
            <a:t>- Estructura opaca y compleja</a:t>
          </a:r>
          <a:endParaRPr lang="es-CL" noProof="0" dirty="0"/>
        </a:p>
      </dgm:t>
    </dgm:pt>
    <dgm:pt modelId="{97E06328-EF37-4D0E-821D-3A1CB445D111}" type="parTrans" cxnId="{47F2A6C8-92DA-4B32-BA6F-ED34F996328A}">
      <dgm:prSet/>
      <dgm:spPr/>
      <dgm:t>
        <a:bodyPr/>
        <a:lstStyle/>
        <a:p>
          <a:endParaRPr lang="en-GB"/>
        </a:p>
      </dgm:t>
    </dgm:pt>
    <dgm:pt modelId="{F88603CE-7B7D-449B-BE26-0134776D35F5}" type="sibTrans" cxnId="{47F2A6C8-92DA-4B32-BA6F-ED34F996328A}">
      <dgm:prSet/>
      <dgm:spPr/>
      <dgm:t>
        <a:bodyPr/>
        <a:lstStyle/>
        <a:p>
          <a:endParaRPr lang="en-GB"/>
        </a:p>
      </dgm:t>
    </dgm:pt>
    <dgm:pt modelId="{49CACA6F-FBD1-45AF-9F79-9680503BD181}">
      <dgm:prSet/>
      <dgm:spPr/>
      <dgm:t>
        <a:bodyPr/>
        <a:lstStyle/>
        <a:p>
          <a:r>
            <a:rPr lang="es-CL" b="1" noProof="0" dirty="0" smtClean="0"/>
            <a:t>Calidad de Capital </a:t>
          </a:r>
        </a:p>
        <a:p>
          <a:r>
            <a:rPr lang="es-CL" noProof="0" dirty="0" smtClean="0"/>
            <a:t>- remplazo de capital de alta calidad</a:t>
          </a:r>
          <a:endParaRPr lang="es-CL" noProof="0" dirty="0"/>
        </a:p>
      </dgm:t>
    </dgm:pt>
    <dgm:pt modelId="{EA51823C-7D51-4C6A-913D-C296C686D64B}" type="parTrans" cxnId="{C6F77AFC-BBF7-45C7-A356-0A72C1033949}">
      <dgm:prSet/>
      <dgm:spPr/>
      <dgm:t>
        <a:bodyPr/>
        <a:lstStyle/>
        <a:p>
          <a:endParaRPr lang="en-GB"/>
        </a:p>
      </dgm:t>
    </dgm:pt>
    <dgm:pt modelId="{6FEC978B-5653-4EE3-B1BE-38E1176A3615}" type="sibTrans" cxnId="{C6F77AFC-BBF7-45C7-A356-0A72C1033949}">
      <dgm:prSet/>
      <dgm:spPr/>
      <dgm:t>
        <a:bodyPr/>
        <a:lstStyle/>
        <a:p>
          <a:endParaRPr lang="en-GB"/>
        </a:p>
      </dgm:t>
    </dgm:pt>
    <dgm:pt modelId="{A44DB2C3-8034-4D75-9169-9D72CB801F3B}">
      <dgm:prSet/>
      <dgm:spPr/>
      <dgm:t>
        <a:bodyPr/>
        <a:lstStyle/>
        <a:p>
          <a:r>
            <a:rPr lang="es-CL" b="1" noProof="0" dirty="0" smtClean="0"/>
            <a:t>Arbitraje Regulatorio</a:t>
          </a:r>
        </a:p>
        <a:p>
          <a:r>
            <a:rPr lang="es-CL" noProof="0" dirty="0" smtClean="0"/>
            <a:t>- evade requerimientos de capital</a:t>
          </a:r>
          <a:endParaRPr lang="es-CL" noProof="0" dirty="0"/>
        </a:p>
      </dgm:t>
    </dgm:pt>
    <dgm:pt modelId="{0CBE20B3-9387-47C3-A336-40E8B227A68F}" type="parTrans" cxnId="{F95D346D-0181-4CF3-B1D1-87404682BBA6}">
      <dgm:prSet/>
      <dgm:spPr/>
      <dgm:t>
        <a:bodyPr/>
        <a:lstStyle/>
        <a:p>
          <a:endParaRPr lang="en-GB"/>
        </a:p>
      </dgm:t>
    </dgm:pt>
    <dgm:pt modelId="{FAF2229A-9DEB-42AD-8140-52003323C892}" type="sibTrans" cxnId="{F95D346D-0181-4CF3-B1D1-87404682BBA6}">
      <dgm:prSet/>
      <dgm:spPr/>
      <dgm:t>
        <a:bodyPr/>
        <a:lstStyle/>
        <a:p>
          <a:endParaRPr lang="en-GB"/>
        </a:p>
      </dgm:t>
    </dgm:pt>
    <dgm:pt modelId="{17D0DEFA-70F0-4AD1-9228-07A74259998E}" type="pres">
      <dgm:prSet presAssocID="{8AB7639B-972C-48DE-9008-11D4D45949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B55ABF-466A-413C-BD59-5183E8C7EE47}" type="pres">
      <dgm:prSet presAssocID="{3C7EF8C8-9D8D-4E3D-812A-694F90E4A8F7}" presName="comp" presStyleCnt="0"/>
      <dgm:spPr/>
    </dgm:pt>
    <dgm:pt modelId="{CC63334C-AD7E-4A09-96DA-A5EB778E2DB5}" type="pres">
      <dgm:prSet presAssocID="{3C7EF8C8-9D8D-4E3D-812A-694F90E4A8F7}" presName="rect2" presStyleLbl="node1" presStyleIdx="0" presStyleCnt="5" custLinFactY="9213" custLinFactNeighborX="69041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FF546C-1469-4FA2-95BD-F6242ED18F1C}" type="pres">
      <dgm:prSet presAssocID="{3C7EF8C8-9D8D-4E3D-812A-694F90E4A8F7}" presName="rect1" presStyleLbl="lnNode1" presStyleIdx="0" presStyleCnt="5" custLinFactX="54190" custLinFactY="9213" custLinFactNeighborX="100000" custLinFactNeighborY="100000"/>
      <dgm:spPr>
        <a:blipFill>
          <a:blip xmlns:r="http://schemas.openxmlformats.org/officeDocument/2006/relationships" r:embed="rId1">
            <a:extLst/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GB"/>
        </a:p>
      </dgm:t>
    </dgm:pt>
    <dgm:pt modelId="{AE399B30-B1CA-4165-99C4-2F49C624DB5D}" type="pres">
      <dgm:prSet presAssocID="{937C254B-B588-4507-BAD7-2DB1CEF0AA08}" presName="sibTrans" presStyleCnt="0"/>
      <dgm:spPr/>
    </dgm:pt>
    <dgm:pt modelId="{69D7C633-031F-4002-BC52-68707EC7BC38}" type="pres">
      <dgm:prSet presAssocID="{5E2E6DA9-BD6B-45CA-B656-3C96D14C88D3}" presName="comp" presStyleCnt="0"/>
      <dgm:spPr/>
    </dgm:pt>
    <dgm:pt modelId="{47DFC493-F030-40C0-8D6D-A60EB3C3F8DB}" type="pres">
      <dgm:prSet presAssocID="{5E2E6DA9-BD6B-45CA-B656-3C96D14C88D3}" presName="rect2" presStyleLbl="node1" presStyleIdx="1" presStyleCnt="5" custLinFactNeighborX="-88398" custLinFactNeighborY="69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DE3BEF-E295-4673-988F-B8EFC2559864}" type="pres">
      <dgm:prSet presAssocID="{5E2E6DA9-BD6B-45CA-B656-3C96D14C88D3}" presName="rect1" presStyleLbl="lnNode1" presStyleIdx="1" presStyleCnt="5" custLinFactX="-97423" custLinFactNeighborX="-100000" custLinFactNeighborY="69952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GB"/>
        </a:p>
      </dgm:t>
    </dgm:pt>
    <dgm:pt modelId="{029802E6-2D59-4315-9A2C-17E12F973EE9}" type="pres">
      <dgm:prSet presAssocID="{CA795AA0-1C55-4E0E-9F28-E29401A9B0F4}" presName="sibTrans" presStyleCnt="0"/>
      <dgm:spPr/>
    </dgm:pt>
    <dgm:pt modelId="{AA5B5C50-8A87-499F-9041-C43E017A6844}" type="pres">
      <dgm:prSet presAssocID="{49CACA6F-FBD1-45AF-9F79-9680503BD181}" presName="comp" presStyleCnt="0"/>
      <dgm:spPr/>
    </dgm:pt>
    <dgm:pt modelId="{8B1C6F8C-1238-4BCE-B46E-7B168E3F5DBF}" type="pres">
      <dgm:prSet presAssocID="{49CACA6F-FBD1-45AF-9F79-9680503BD181}" presName="rect2" presStyleLbl="node1" presStyleIdx="2" presStyleCnt="5" custLinFactNeighborX="66129" custLinFactNeighborY="564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9245E-8C2D-4388-A8A4-420DF0C12B1E}" type="pres">
      <dgm:prSet presAssocID="{49CACA6F-FBD1-45AF-9F79-9680503BD181}" presName="rect1" presStyleLbl="lnNode1" presStyleIdx="2" presStyleCnt="5" custLinFactX="47689" custLinFactNeighborX="100000" custLinFactNeighborY="56437"/>
      <dgm:spPr>
        <a:blipFill>
          <a:blip xmlns:r="http://schemas.openxmlformats.org/officeDocument/2006/relationships" r:embed="rId3">
            <a:extLst/>
          </a:blip>
          <a:srcRect/>
          <a:stretch>
            <a:fillRect l="-1000" r="-1000"/>
          </a:stretch>
        </a:blipFill>
      </dgm:spPr>
      <dgm:t>
        <a:bodyPr/>
        <a:lstStyle/>
        <a:p>
          <a:endParaRPr lang="en-GB"/>
        </a:p>
      </dgm:t>
    </dgm:pt>
    <dgm:pt modelId="{266BB723-1191-4048-9DC3-36D3153242BF}" type="pres">
      <dgm:prSet presAssocID="{6FEC978B-5653-4EE3-B1BE-38E1176A3615}" presName="sibTrans" presStyleCnt="0"/>
      <dgm:spPr/>
    </dgm:pt>
    <dgm:pt modelId="{CE0AB41E-B7CD-401B-AB15-C0BC65EB2ABD}" type="pres">
      <dgm:prSet presAssocID="{B87113F5-3FC6-49F2-A11A-4213D7383D27}" presName="comp" presStyleCnt="0"/>
      <dgm:spPr/>
    </dgm:pt>
    <dgm:pt modelId="{7D010AB9-B6FC-44DC-9E22-07E8A20E9746}" type="pres">
      <dgm:prSet presAssocID="{B87113F5-3FC6-49F2-A11A-4213D7383D27}" presName="rect2" presStyleLbl="node1" presStyleIdx="3" presStyleCnt="5" custLinFactNeighborX="-94220" custLinFactNeighborY="23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BB5223-035C-4377-9755-9F600783E1FC}" type="pres">
      <dgm:prSet presAssocID="{B87113F5-3FC6-49F2-A11A-4213D7383D27}" presName="rect1" presStyleLbl="lnNode1" presStyleIdx="3" presStyleCnt="5" custLinFactX="-100000" custLinFactNeighborX="-110425" custLinFactNeighborY="23612"/>
      <dgm:spPr>
        <a:blipFill>
          <a:blip xmlns:r="http://schemas.openxmlformats.org/officeDocument/2006/relationships" r:embed="rId4">
            <a:extLst/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GB"/>
        </a:p>
      </dgm:t>
    </dgm:pt>
    <dgm:pt modelId="{12415BD5-D56E-4ED5-8228-B4EA7F367C6F}" type="pres">
      <dgm:prSet presAssocID="{F88603CE-7B7D-449B-BE26-0134776D35F5}" presName="sibTrans" presStyleCnt="0"/>
      <dgm:spPr/>
    </dgm:pt>
    <dgm:pt modelId="{814AB837-241C-427C-BD37-77C980F77B0E}" type="pres">
      <dgm:prSet presAssocID="{A44DB2C3-8034-4D75-9169-9D72CB801F3B}" presName="comp" presStyleCnt="0"/>
      <dgm:spPr/>
    </dgm:pt>
    <dgm:pt modelId="{2BF617C0-09D6-4995-BD77-19F8BD16EF19}" type="pres">
      <dgm:prSet presAssocID="{A44DB2C3-8034-4D75-9169-9D72CB801F3B}" presName="rect2" presStyleLbl="node1" presStyleIdx="4" presStyleCnt="5" custLinFactNeighborX="69041" custLinFactNeighborY="-349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70C370-18CF-4899-BE72-5A1998C4F3ED}" type="pres">
      <dgm:prSet presAssocID="{A44DB2C3-8034-4D75-9169-9D72CB801F3B}" presName="rect1" presStyleLbl="lnNode1" presStyleIdx="4" presStyleCnt="5" custLinFactX="54190" custLinFactNeighborX="100000" custLinFactNeighborY="-34959"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t="-24000" b="-24000"/>
          </a:stretch>
        </a:blipFill>
      </dgm:spPr>
      <dgm:t>
        <a:bodyPr/>
        <a:lstStyle/>
        <a:p>
          <a:endParaRPr lang="es-CL"/>
        </a:p>
      </dgm:t>
    </dgm:pt>
  </dgm:ptLst>
  <dgm:cxnLst>
    <dgm:cxn modelId="{F6FFE379-C00C-480E-B701-127DA05A07FF}" type="presOf" srcId="{3C7EF8C8-9D8D-4E3D-812A-694F90E4A8F7}" destId="{CC63334C-AD7E-4A09-96DA-A5EB778E2DB5}" srcOrd="0" destOrd="0" presId="urn:microsoft.com/office/officeart/2008/layout/AlternatingPictureBlocks"/>
    <dgm:cxn modelId="{47F2A6C8-92DA-4B32-BA6F-ED34F996328A}" srcId="{8AB7639B-972C-48DE-9008-11D4D4594910}" destId="{B87113F5-3FC6-49F2-A11A-4213D7383D27}" srcOrd="3" destOrd="0" parTransId="{97E06328-EF37-4D0E-821D-3A1CB445D111}" sibTransId="{F88603CE-7B7D-449B-BE26-0134776D35F5}"/>
    <dgm:cxn modelId="{1617604B-EDA0-4FC2-ABF8-BCDD6F054CD7}" type="presOf" srcId="{B87113F5-3FC6-49F2-A11A-4213D7383D27}" destId="{7D010AB9-B6FC-44DC-9E22-07E8A20E9746}" srcOrd="0" destOrd="0" presId="urn:microsoft.com/office/officeart/2008/layout/AlternatingPictureBlocks"/>
    <dgm:cxn modelId="{C6F77AFC-BBF7-45C7-A356-0A72C1033949}" srcId="{8AB7639B-972C-48DE-9008-11D4D4594910}" destId="{49CACA6F-FBD1-45AF-9F79-9680503BD181}" srcOrd="2" destOrd="0" parTransId="{EA51823C-7D51-4C6A-913D-C296C686D64B}" sibTransId="{6FEC978B-5653-4EE3-B1BE-38E1176A3615}"/>
    <dgm:cxn modelId="{F95D346D-0181-4CF3-B1D1-87404682BBA6}" srcId="{8AB7639B-972C-48DE-9008-11D4D4594910}" destId="{A44DB2C3-8034-4D75-9169-9D72CB801F3B}" srcOrd="4" destOrd="0" parTransId="{0CBE20B3-9387-47C3-A336-40E8B227A68F}" sibTransId="{FAF2229A-9DEB-42AD-8140-52003323C892}"/>
    <dgm:cxn modelId="{5C8007AC-4326-40FC-BF24-23EA89EACFA3}" type="presOf" srcId="{49CACA6F-FBD1-45AF-9F79-9680503BD181}" destId="{8B1C6F8C-1238-4BCE-B46E-7B168E3F5DBF}" srcOrd="0" destOrd="0" presId="urn:microsoft.com/office/officeart/2008/layout/AlternatingPictureBlocks"/>
    <dgm:cxn modelId="{5456DDEF-D268-4D9F-AADA-45BA489AB7C8}" type="presOf" srcId="{A44DB2C3-8034-4D75-9169-9D72CB801F3B}" destId="{2BF617C0-09D6-4995-BD77-19F8BD16EF19}" srcOrd="0" destOrd="0" presId="urn:microsoft.com/office/officeart/2008/layout/AlternatingPictureBlocks"/>
    <dgm:cxn modelId="{BEA8A65B-0E89-49CC-B919-733B8195569A}" srcId="{8AB7639B-972C-48DE-9008-11D4D4594910}" destId="{3C7EF8C8-9D8D-4E3D-812A-694F90E4A8F7}" srcOrd="0" destOrd="0" parTransId="{B1FAB3C3-95CA-4F74-B687-DC8BAE3DBC70}" sibTransId="{937C254B-B588-4507-BAD7-2DB1CEF0AA08}"/>
    <dgm:cxn modelId="{11206978-692F-4B3F-BEBE-FF5D467C6EAB}" srcId="{8AB7639B-972C-48DE-9008-11D4D4594910}" destId="{5E2E6DA9-BD6B-45CA-B656-3C96D14C88D3}" srcOrd="1" destOrd="0" parTransId="{14C7F392-5135-43A3-BD43-CBAAEDF0DABF}" sibTransId="{CA795AA0-1C55-4E0E-9F28-E29401A9B0F4}"/>
    <dgm:cxn modelId="{C329F8D1-BBA5-4F42-9350-F4B448F8FC01}" type="presOf" srcId="{5E2E6DA9-BD6B-45CA-B656-3C96D14C88D3}" destId="{47DFC493-F030-40C0-8D6D-A60EB3C3F8DB}" srcOrd="0" destOrd="0" presId="urn:microsoft.com/office/officeart/2008/layout/AlternatingPictureBlocks"/>
    <dgm:cxn modelId="{2F23935F-7D28-4843-8F6F-2F1BCE9F6767}" type="presOf" srcId="{8AB7639B-972C-48DE-9008-11D4D4594910}" destId="{17D0DEFA-70F0-4AD1-9228-07A74259998E}" srcOrd="0" destOrd="0" presId="urn:microsoft.com/office/officeart/2008/layout/AlternatingPictureBlocks"/>
    <dgm:cxn modelId="{01EB8CE7-1B81-4C08-978D-ED50EC201584}" type="presParOf" srcId="{17D0DEFA-70F0-4AD1-9228-07A74259998E}" destId="{4CB55ABF-466A-413C-BD59-5183E8C7EE47}" srcOrd="0" destOrd="0" presId="urn:microsoft.com/office/officeart/2008/layout/AlternatingPictureBlocks"/>
    <dgm:cxn modelId="{F3BE012F-5C53-4453-AAF9-14A42D6240C4}" type="presParOf" srcId="{4CB55ABF-466A-413C-BD59-5183E8C7EE47}" destId="{CC63334C-AD7E-4A09-96DA-A5EB778E2DB5}" srcOrd="0" destOrd="0" presId="urn:microsoft.com/office/officeart/2008/layout/AlternatingPictureBlocks"/>
    <dgm:cxn modelId="{51ECCF42-4A86-4B8A-9AE7-F69782926B38}" type="presParOf" srcId="{4CB55ABF-466A-413C-BD59-5183E8C7EE47}" destId="{78FF546C-1469-4FA2-95BD-F6242ED18F1C}" srcOrd="1" destOrd="0" presId="urn:microsoft.com/office/officeart/2008/layout/AlternatingPictureBlocks"/>
    <dgm:cxn modelId="{688E1A57-4BA5-4110-B755-7EF6E3C81D59}" type="presParOf" srcId="{17D0DEFA-70F0-4AD1-9228-07A74259998E}" destId="{AE399B30-B1CA-4165-99C4-2F49C624DB5D}" srcOrd="1" destOrd="0" presId="urn:microsoft.com/office/officeart/2008/layout/AlternatingPictureBlocks"/>
    <dgm:cxn modelId="{917B564B-7E59-46E2-B1A9-C982665BF034}" type="presParOf" srcId="{17D0DEFA-70F0-4AD1-9228-07A74259998E}" destId="{69D7C633-031F-4002-BC52-68707EC7BC38}" srcOrd="2" destOrd="0" presId="urn:microsoft.com/office/officeart/2008/layout/AlternatingPictureBlocks"/>
    <dgm:cxn modelId="{A79982FC-D39B-4B45-8807-233F12D9E46D}" type="presParOf" srcId="{69D7C633-031F-4002-BC52-68707EC7BC38}" destId="{47DFC493-F030-40C0-8D6D-A60EB3C3F8DB}" srcOrd="0" destOrd="0" presId="urn:microsoft.com/office/officeart/2008/layout/AlternatingPictureBlocks"/>
    <dgm:cxn modelId="{0D4B788B-5852-4A99-82DC-158DF7ECDE30}" type="presParOf" srcId="{69D7C633-031F-4002-BC52-68707EC7BC38}" destId="{C8DE3BEF-E295-4673-988F-B8EFC2559864}" srcOrd="1" destOrd="0" presId="urn:microsoft.com/office/officeart/2008/layout/AlternatingPictureBlocks"/>
    <dgm:cxn modelId="{72A6C5E9-1CC5-4D89-BAA7-F548A49D6EB4}" type="presParOf" srcId="{17D0DEFA-70F0-4AD1-9228-07A74259998E}" destId="{029802E6-2D59-4315-9A2C-17E12F973EE9}" srcOrd="3" destOrd="0" presId="urn:microsoft.com/office/officeart/2008/layout/AlternatingPictureBlocks"/>
    <dgm:cxn modelId="{F86FE5D2-68AE-44D4-8916-0885FD1E3C95}" type="presParOf" srcId="{17D0DEFA-70F0-4AD1-9228-07A74259998E}" destId="{AA5B5C50-8A87-499F-9041-C43E017A6844}" srcOrd="4" destOrd="0" presId="urn:microsoft.com/office/officeart/2008/layout/AlternatingPictureBlocks"/>
    <dgm:cxn modelId="{028C72C1-CEB0-4446-A495-AE236E718331}" type="presParOf" srcId="{AA5B5C50-8A87-499F-9041-C43E017A6844}" destId="{8B1C6F8C-1238-4BCE-B46E-7B168E3F5DBF}" srcOrd="0" destOrd="0" presId="urn:microsoft.com/office/officeart/2008/layout/AlternatingPictureBlocks"/>
    <dgm:cxn modelId="{45326787-70B8-41BE-BE75-03DE2BE66214}" type="presParOf" srcId="{AA5B5C50-8A87-499F-9041-C43E017A6844}" destId="{5279245E-8C2D-4388-A8A4-420DF0C12B1E}" srcOrd="1" destOrd="0" presId="urn:microsoft.com/office/officeart/2008/layout/AlternatingPictureBlocks"/>
    <dgm:cxn modelId="{A7B27919-F5A5-4CFD-B708-722AFA3354EF}" type="presParOf" srcId="{17D0DEFA-70F0-4AD1-9228-07A74259998E}" destId="{266BB723-1191-4048-9DC3-36D3153242BF}" srcOrd="5" destOrd="0" presId="urn:microsoft.com/office/officeart/2008/layout/AlternatingPictureBlocks"/>
    <dgm:cxn modelId="{BB014B93-4665-43B9-BEED-58781304F8D5}" type="presParOf" srcId="{17D0DEFA-70F0-4AD1-9228-07A74259998E}" destId="{CE0AB41E-B7CD-401B-AB15-C0BC65EB2ABD}" srcOrd="6" destOrd="0" presId="urn:microsoft.com/office/officeart/2008/layout/AlternatingPictureBlocks"/>
    <dgm:cxn modelId="{EACB4B5D-6E0E-4F68-8CCA-13CCD8F9A3F1}" type="presParOf" srcId="{CE0AB41E-B7CD-401B-AB15-C0BC65EB2ABD}" destId="{7D010AB9-B6FC-44DC-9E22-07E8A20E9746}" srcOrd="0" destOrd="0" presId="urn:microsoft.com/office/officeart/2008/layout/AlternatingPictureBlocks"/>
    <dgm:cxn modelId="{16036D1F-0733-4278-B86E-3E62361F6CE8}" type="presParOf" srcId="{CE0AB41E-B7CD-401B-AB15-C0BC65EB2ABD}" destId="{A0BB5223-035C-4377-9755-9F600783E1FC}" srcOrd="1" destOrd="0" presId="urn:microsoft.com/office/officeart/2008/layout/AlternatingPictureBlocks"/>
    <dgm:cxn modelId="{12A7890C-12C1-46D4-89C0-3FAA4CE23FA6}" type="presParOf" srcId="{17D0DEFA-70F0-4AD1-9228-07A74259998E}" destId="{12415BD5-D56E-4ED5-8228-B4EA7F367C6F}" srcOrd="7" destOrd="0" presId="urn:microsoft.com/office/officeart/2008/layout/AlternatingPictureBlocks"/>
    <dgm:cxn modelId="{54BC90F6-D282-49C0-BA96-5118DDD60767}" type="presParOf" srcId="{17D0DEFA-70F0-4AD1-9228-07A74259998E}" destId="{814AB837-241C-427C-BD37-77C980F77B0E}" srcOrd="8" destOrd="0" presId="urn:microsoft.com/office/officeart/2008/layout/AlternatingPictureBlocks"/>
    <dgm:cxn modelId="{B1377411-7C03-467A-865D-4A1372482477}" type="presParOf" srcId="{814AB837-241C-427C-BD37-77C980F77B0E}" destId="{2BF617C0-09D6-4995-BD77-19F8BD16EF19}" srcOrd="0" destOrd="0" presId="urn:microsoft.com/office/officeart/2008/layout/AlternatingPictureBlocks"/>
    <dgm:cxn modelId="{A97F9742-F02F-4D06-9741-D1352C4AA7A0}" type="presParOf" srcId="{814AB837-241C-427C-BD37-77C980F77B0E}" destId="{8370C370-18CF-4899-BE72-5A1998C4F3E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65809-76C9-4BE1-9C04-36220DCD9D64}" type="doc">
      <dgm:prSet loTypeId="urn:microsoft.com/office/officeart/2005/8/layout/cycle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6A38161-04F7-48D7-A181-5AC776239D49}">
      <dgm:prSet phldrT="[Text]"/>
      <dgm:spPr/>
      <dgm:t>
        <a:bodyPr/>
        <a:lstStyle/>
        <a:p>
          <a:r>
            <a:rPr lang="es-CL" b="1" noProof="0" dirty="0" smtClean="0"/>
            <a:t>Autoridad Legal</a:t>
          </a:r>
          <a:endParaRPr lang="es-CL" b="1" noProof="0" dirty="0"/>
        </a:p>
      </dgm:t>
    </dgm:pt>
    <dgm:pt modelId="{5B8A736E-EEC4-41E1-A412-7502DD197FA5}" type="parTrans" cxnId="{50337153-9E48-4160-B723-D38D1B6F26CF}">
      <dgm:prSet/>
      <dgm:spPr/>
      <dgm:t>
        <a:bodyPr/>
        <a:lstStyle/>
        <a:p>
          <a:endParaRPr lang="en-GB" b="1"/>
        </a:p>
      </dgm:t>
    </dgm:pt>
    <dgm:pt modelId="{7EC5E8B5-0B36-43E7-9161-68665E33307C}" type="sibTrans" cxnId="{50337153-9E48-4160-B723-D38D1B6F26CF}">
      <dgm:prSet/>
      <dgm:spPr/>
      <dgm:t>
        <a:bodyPr/>
        <a:lstStyle/>
        <a:p>
          <a:endParaRPr lang="en-GB" b="1"/>
        </a:p>
      </dgm:t>
    </dgm:pt>
    <dgm:pt modelId="{22750191-1048-4FEC-A170-1E0BC779FF4E}">
      <dgm:prSet phldrT="[Text]"/>
      <dgm:spPr/>
      <dgm:t>
        <a:bodyPr/>
        <a:lstStyle/>
        <a:p>
          <a:r>
            <a:rPr lang="es-CL" b="1" noProof="0" dirty="0" smtClean="0"/>
            <a:t>Estructuras de Grupo de Seguros</a:t>
          </a:r>
          <a:endParaRPr lang="es-CL" b="1" noProof="0" dirty="0"/>
        </a:p>
      </dgm:t>
    </dgm:pt>
    <dgm:pt modelId="{BFA24F44-869F-42C7-AA72-F63FB7F48A43}" type="parTrans" cxnId="{6F71FA1F-9EA5-4811-B922-85CE4E323106}">
      <dgm:prSet/>
      <dgm:spPr/>
      <dgm:t>
        <a:bodyPr/>
        <a:lstStyle/>
        <a:p>
          <a:endParaRPr lang="en-GB" b="1"/>
        </a:p>
      </dgm:t>
    </dgm:pt>
    <dgm:pt modelId="{6A93D6C8-93F2-4CF5-BC9F-45EEE0DDBF32}" type="sibTrans" cxnId="{6F71FA1F-9EA5-4811-B922-85CE4E323106}">
      <dgm:prSet/>
      <dgm:spPr/>
      <dgm:t>
        <a:bodyPr/>
        <a:lstStyle/>
        <a:p>
          <a:endParaRPr lang="en-GB" b="1"/>
        </a:p>
      </dgm:t>
    </dgm:pt>
    <dgm:pt modelId="{D0CCEBBB-DF7E-4D66-B695-DA09FB91FD9B}">
      <dgm:prSet phldrT="[Text]"/>
      <dgm:spPr/>
      <dgm:t>
        <a:bodyPr/>
        <a:lstStyle/>
        <a:p>
          <a:r>
            <a:rPr lang="es-CL" b="1" noProof="0" dirty="0" smtClean="0"/>
            <a:t>Arreglos en la Cooperación de Supervisión</a:t>
          </a:r>
          <a:endParaRPr lang="es-CL" b="1" noProof="0" dirty="0"/>
        </a:p>
      </dgm:t>
    </dgm:pt>
    <dgm:pt modelId="{7028ADB0-F18A-4C63-9BB7-CF6F3AF66129}" type="parTrans" cxnId="{C9EEC6DF-6D0A-4396-9487-E70B3BBB645D}">
      <dgm:prSet/>
      <dgm:spPr/>
      <dgm:t>
        <a:bodyPr/>
        <a:lstStyle/>
        <a:p>
          <a:endParaRPr lang="en-GB" b="1"/>
        </a:p>
      </dgm:t>
    </dgm:pt>
    <dgm:pt modelId="{09601A6A-5B3B-4339-A9CB-161C3B730D17}" type="sibTrans" cxnId="{C9EEC6DF-6D0A-4396-9487-E70B3BBB645D}">
      <dgm:prSet/>
      <dgm:spPr/>
      <dgm:t>
        <a:bodyPr/>
        <a:lstStyle/>
        <a:p>
          <a:endParaRPr lang="en-GB" b="1"/>
        </a:p>
      </dgm:t>
    </dgm:pt>
    <dgm:pt modelId="{418B05EF-3E9F-4C27-80C0-822DE7AB20B6}">
      <dgm:prSet phldrT="[Text]"/>
      <dgm:spPr/>
      <dgm:t>
        <a:bodyPr/>
        <a:lstStyle/>
        <a:p>
          <a:r>
            <a:rPr lang="es-CL" b="1" noProof="0" dirty="0" smtClean="0"/>
            <a:t>Filosofía de Supervisión</a:t>
          </a:r>
          <a:endParaRPr lang="es-CL" b="1" noProof="0" dirty="0"/>
        </a:p>
      </dgm:t>
    </dgm:pt>
    <dgm:pt modelId="{49C19889-521C-4C66-8B61-A39BAF8B841E}" type="parTrans" cxnId="{680DB718-987E-4C2C-92B5-DFE17CF4192B}">
      <dgm:prSet/>
      <dgm:spPr/>
      <dgm:t>
        <a:bodyPr/>
        <a:lstStyle/>
        <a:p>
          <a:endParaRPr lang="en-GB" b="1"/>
        </a:p>
      </dgm:t>
    </dgm:pt>
    <dgm:pt modelId="{26F41BBC-D4FB-4507-B26C-E204166D832E}" type="sibTrans" cxnId="{680DB718-987E-4C2C-92B5-DFE17CF4192B}">
      <dgm:prSet/>
      <dgm:spPr/>
      <dgm:t>
        <a:bodyPr/>
        <a:lstStyle/>
        <a:p>
          <a:endParaRPr lang="en-GB" b="1"/>
        </a:p>
      </dgm:t>
    </dgm:pt>
    <dgm:pt modelId="{81013A24-C657-444C-A936-F0F2E8D07E49}">
      <dgm:prSet phldrT="[Text]"/>
      <dgm:spPr/>
      <dgm:t>
        <a:bodyPr/>
        <a:lstStyle/>
        <a:p>
          <a:r>
            <a:rPr lang="es-CL" b="1" noProof="0" dirty="0" smtClean="0"/>
            <a:t>Rol de Supervisión</a:t>
          </a:r>
          <a:endParaRPr lang="es-CL" b="1" noProof="0" dirty="0"/>
        </a:p>
      </dgm:t>
    </dgm:pt>
    <dgm:pt modelId="{C0358913-EB37-47D6-AD0C-610275F1E386}" type="parTrans" cxnId="{F4997013-4861-4919-B8FA-F1133E349B32}">
      <dgm:prSet/>
      <dgm:spPr/>
      <dgm:t>
        <a:bodyPr/>
        <a:lstStyle/>
        <a:p>
          <a:endParaRPr lang="en-GB" b="1"/>
        </a:p>
      </dgm:t>
    </dgm:pt>
    <dgm:pt modelId="{0C20F21B-C60A-4E82-9075-59F995574F45}" type="sibTrans" cxnId="{F4997013-4861-4919-B8FA-F1133E349B32}">
      <dgm:prSet/>
      <dgm:spPr/>
      <dgm:t>
        <a:bodyPr/>
        <a:lstStyle/>
        <a:p>
          <a:endParaRPr lang="en-GB" b="1"/>
        </a:p>
      </dgm:t>
    </dgm:pt>
    <dgm:pt modelId="{9D94313A-40B7-45F7-91A8-742E9803E8BB}" type="pres">
      <dgm:prSet presAssocID="{34665809-76C9-4BE1-9C04-36220DCD9D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9BA897A-EAEF-4A36-948C-082C3E32791D}" type="pres">
      <dgm:prSet presAssocID="{56A38161-04F7-48D7-A181-5AC776239D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CD1B03-DC3F-4603-9575-0E5B378EC7FF}" type="pres">
      <dgm:prSet presAssocID="{56A38161-04F7-48D7-A181-5AC776239D49}" presName="spNode" presStyleCnt="0"/>
      <dgm:spPr/>
    </dgm:pt>
    <dgm:pt modelId="{1591D74C-69A5-4F9D-9C2B-B080190BE65D}" type="pres">
      <dgm:prSet presAssocID="{7EC5E8B5-0B36-43E7-9161-68665E33307C}" presName="sibTrans" presStyleLbl="sibTrans1D1" presStyleIdx="0" presStyleCnt="5"/>
      <dgm:spPr/>
      <dgm:t>
        <a:bodyPr/>
        <a:lstStyle/>
        <a:p>
          <a:endParaRPr lang="en-GB"/>
        </a:p>
      </dgm:t>
    </dgm:pt>
    <dgm:pt modelId="{A17482C9-81D2-4FF0-A788-BB8D2F87B234}" type="pres">
      <dgm:prSet presAssocID="{22750191-1048-4FEC-A170-1E0BC779FF4E}" presName="node" presStyleLbl="node1" presStyleIdx="1" presStyleCnt="5" custRadScaleRad="100880" custRadScaleInc="-61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759A5E-D5B7-420E-9F2D-8DD88871186F}" type="pres">
      <dgm:prSet presAssocID="{22750191-1048-4FEC-A170-1E0BC779FF4E}" presName="spNode" presStyleCnt="0"/>
      <dgm:spPr/>
    </dgm:pt>
    <dgm:pt modelId="{FDF937F7-FF09-4917-99F9-56AF66576A8A}" type="pres">
      <dgm:prSet presAssocID="{6A93D6C8-93F2-4CF5-BC9F-45EEE0DDBF32}" presName="sibTrans" presStyleLbl="sibTrans1D1" presStyleIdx="1" presStyleCnt="5"/>
      <dgm:spPr/>
      <dgm:t>
        <a:bodyPr/>
        <a:lstStyle/>
        <a:p>
          <a:endParaRPr lang="en-GB"/>
        </a:p>
      </dgm:t>
    </dgm:pt>
    <dgm:pt modelId="{B19B330F-4E52-4F82-8D63-E33374B1755D}" type="pres">
      <dgm:prSet presAssocID="{D0CCEBBB-DF7E-4D66-B695-DA09FB91FD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EAA598-D303-45A8-9251-9AF62776C235}" type="pres">
      <dgm:prSet presAssocID="{D0CCEBBB-DF7E-4D66-B695-DA09FB91FD9B}" presName="spNode" presStyleCnt="0"/>
      <dgm:spPr/>
    </dgm:pt>
    <dgm:pt modelId="{C83A6673-AC7E-459F-9D3F-E6285E34E6E6}" type="pres">
      <dgm:prSet presAssocID="{09601A6A-5B3B-4339-A9CB-161C3B730D17}" presName="sibTrans" presStyleLbl="sibTrans1D1" presStyleIdx="2" presStyleCnt="5"/>
      <dgm:spPr/>
      <dgm:t>
        <a:bodyPr/>
        <a:lstStyle/>
        <a:p>
          <a:endParaRPr lang="en-GB"/>
        </a:p>
      </dgm:t>
    </dgm:pt>
    <dgm:pt modelId="{E2840A19-030C-4A61-8698-CD77E7C2FBB1}" type="pres">
      <dgm:prSet presAssocID="{418B05EF-3E9F-4C27-80C0-822DE7AB20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2EDA5E-F218-436D-A50F-DE4B99BEF9CC}" type="pres">
      <dgm:prSet presAssocID="{418B05EF-3E9F-4C27-80C0-822DE7AB20B6}" presName="spNode" presStyleCnt="0"/>
      <dgm:spPr/>
    </dgm:pt>
    <dgm:pt modelId="{E077AAD4-7900-4257-9C81-C3E1FA2C7D4D}" type="pres">
      <dgm:prSet presAssocID="{26F41BBC-D4FB-4507-B26C-E204166D832E}" presName="sibTrans" presStyleLbl="sibTrans1D1" presStyleIdx="3" presStyleCnt="5"/>
      <dgm:spPr/>
      <dgm:t>
        <a:bodyPr/>
        <a:lstStyle/>
        <a:p>
          <a:endParaRPr lang="en-GB"/>
        </a:p>
      </dgm:t>
    </dgm:pt>
    <dgm:pt modelId="{52723CC2-4376-4F31-8FE4-18A88DBE2078}" type="pres">
      <dgm:prSet presAssocID="{81013A24-C657-444C-A936-F0F2E8D07E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57922-8E8B-4AD6-8AF0-54922DED11D5}" type="pres">
      <dgm:prSet presAssocID="{81013A24-C657-444C-A936-F0F2E8D07E49}" presName="spNode" presStyleCnt="0"/>
      <dgm:spPr/>
    </dgm:pt>
    <dgm:pt modelId="{B0578F92-E19F-4197-B728-BA5523D7C4B5}" type="pres">
      <dgm:prSet presAssocID="{0C20F21B-C60A-4E82-9075-59F995574F45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F4997013-4861-4919-B8FA-F1133E349B32}" srcId="{34665809-76C9-4BE1-9C04-36220DCD9D64}" destId="{81013A24-C657-444C-A936-F0F2E8D07E49}" srcOrd="4" destOrd="0" parTransId="{C0358913-EB37-47D6-AD0C-610275F1E386}" sibTransId="{0C20F21B-C60A-4E82-9075-59F995574F45}"/>
    <dgm:cxn modelId="{264E3C26-6576-4F6B-9576-95A681476623}" type="presOf" srcId="{7EC5E8B5-0B36-43E7-9161-68665E33307C}" destId="{1591D74C-69A5-4F9D-9C2B-B080190BE65D}" srcOrd="0" destOrd="0" presId="urn:microsoft.com/office/officeart/2005/8/layout/cycle6"/>
    <dgm:cxn modelId="{F0BC1B75-5D26-41FC-8894-8355683D6ABB}" type="presOf" srcId="{81013A24-C657-444C-A936-F0F2E8D07E49}" destId="{52723CC2-4376-4F31-8FE4-18A88DBE2078}" srcOrd="0" destOrd="0" presId="urn:microsoft.com/office/officeart/2005/8/layout/cycle6"/>
    <dgm:cxn modelId="{7E631874-FD39-4D3D-A587-C67291F666A1}" type="presOf" srcId="{D0CCEBBB-DF7E-4D66-B695-DA09FB91FD9B}" destId="{B19B330F-4E52-4F82-8D63-E33374B1755D}" srcOrd="0" destOrd="0" presId="urn:microsoft.com/office/officeart/2005/8/layout/cycle6"/>
    <dgm:cxn modelId="{B0131087-4851-447C-BCA0-7D641C725D74}" type="presOf" srcId="{56A38161-04F7-48D7-A181-5AC776239D49}" destId="{B9BA897A-EAEF-4A36-948C-082C3E32791D}" srcOrd="0" destOrd="0" presId="urn:microsoft.com/office/officeart/2005/8/layout/cycle6"/>
    <dgm:cxn modelId="{50337153-9E48-4160-B723-D38D1B6F26CF}" srcId="{34665809-76C9-4BE1-9C04-36220DCD9D64}" destId="{56A38161-04F7-48D7-A181-5AC776239D49}" srcOrd="0" destOrd="0" parTransId="{5B8A736E-EEC4-41E1-A412-7502DD197FA5}" sibTransId="{7EC5E8B5-0B36-43E7-9161-68665E33307C}"/>
    <dgm:cxn modelId="{9F5E6AE6-FC5D-454F-8B57-EFA447020C2D}" type="presOf" srcId="{6A93D6C8-93F2-4CF5-BC9F-45EEE0DDBF32}" destId="{FDF937F7-FF09-4917-99F9-56AF66576A8A}" srcOrd="0" destOrd="0" presId="urn:microsoft.com/office/officeart/2005/8/layout/cycle6"/>
    <dgm:cxn modelId="{48610C6D-BE44-4466-BBF6-DAA9E07E3D7B}" type="presOf" srcId="{22750191-1048-4FEC-A170-1E0BC779FF4E}" destId="{A17482C9-81D2-4FF0-A788-BB8D2F87B234}" srcOrd="0" destOrd="0" presId="urn:microsoft.com/office/officeart/2005/8/layout/cycle6"/>
    <dgm:cxn modelId="{EA60B822-96FE-4F48-A12F-D8DC2098F8A9}" type="presOf" srcId="{09601A6A-5B3B-4339-A9CB-161C3B730D17}" destId="{C83A6673-AC7E-459F-9D3F-E6285E34E6E6}" srcOrd="0" destOrd="0" presId="urn:microsoft.com/office/officeart/2005/8/layout/cycle6"/>
    <dgm:cxn modelId="{C9EEC6DF-6D0A-4396-9487-E70B3BBB645D}" srcId="{34665809-76C9-4BE1-9C04-36220DCD9D64}" destId="{D0CCEBBB-DF7E-4D66-B695-DA09FB91FD9B}" srcOrd="2" destOrd="0" parTransId="{7028ADB0-F18A-4C63-9BB7-CF6F3AF66129}" sibTransId="{09601A6A-5B3B-4339-A9CB-161C3B730D17}"/>
    <dgm:cxn modelId="{6E10DD82-230D-4BC8-AA56-02568A34A17D}" type="presOf" srcId="{26F41BBC-D4FB-4507-B26C-E204166D832E}" destId="{E077AAD4-7900-4257-9C81-C3E1FA2C7D4D}" srcOrd="0" destOrd="0" presId="urn:microsoft.com/office/officeart/2005/8/layout/cycle6"/>
    <dgm:cxn modelId="{21000588-DEBC-4885-9796-92F560C1C12B}" type="presOf" srcId="{34665809-76C9-4BE1-9C04-36220DCD9D64}" destId="{9D94313A-40B7-45F7-91A8-742E9803E8BB}" srcOrd="0" destOrd="0" presId="urn:microsoft.com/office/officeart/2005/8/layout/cycle6"/>
    <dgm:cxn modelId="{A38A160F-04DE-4924-8A54-2D4B76DD4CD6}" type="presOf" srcId="{418B05EF-3E9F-4C27-80C0-822DE7AB20B6}" destId="{E2840A19-030C-4A61-8698-CD77E7C2FBB1}" srcOrd="0" destOrd="0" presId="urn:microsoft.com/office/officeart/2005/8/layout/cycle6"/>
    <dgm:cxn modelId="{680DB718-987E-4C2C-92B5-DFE17CF4192B}" srcId="{34665809-76C9-4BE1-9C04-36220DCD9D64}" destId="{418B05EF-3E9F-4C27-80C0-822DE7AB20B6}" srcOrd="3" destOrd="0" parTransId="{49C19889-521C-4C66-8B61-A39BAF8B841E}" sibTransId="{26F41BBC-D4FB-4507-B26C-E204166D832E}"/>
    <dgm:cxn modelId="{B030A6FE-867C-4514-8243-CE97A9946970}" type="presOf" srcId="{0C20F21B-C60A-4E82-9075-59F995574F45}" destId="{B0578F92-E19F-4197-B728-BA5523D7C4B5}" srcOrd="0" destOrd="0" presId="urn:microsoft.com/office/officeart/2005/8/layout/cycle6"/>
    <dgm:cxn modelId="{6F71FA1F-9EA5-4811-B922-85CE4E323106}" srcId="{34665809-76C9-4BE1-9C04-36220DCD9D64}" destId="{22750191-1048-4FEC-A170-1E0BC779FF4E}" srcOrd="1" destOrd="0" parTransId="{BFA24F44-869F-42C7-AA72-F63FB7F48A43}" sibTransId="{6A93D6C8-93F2-4CF5-BC9F-45EEE0DDBF32}"/>
    <dgm:cxn modelId="{D81E80D2-37E3-4A89-AEA5-B4C20782500C}" type="presParOf" srcId="{9D94313A-40B7-45F7-91A8-742E9803E8BB}" destId="{B9BA897A-EAEF-4A36-948C-082C3E32791D}" srcOrd="0" destOrd="0" presId="urn:microsoft.com/office/officeart/2005/8/layout/cycle6"/>
    <dgm:cxn modelId="{A143F0AE-3BA8-4715-9800-257151FFF457}" type="presParOf" srcId="{9D94313A-40B7-45F7-91A8-742E9803E8BB}" destId="{09CD1B03-DC3F-4603-9575-0E5B378EC7FF}" srcOrd="1" destOrd="0" presId="urn:microsoft.com/office/officeart/2005/8/layout/cycle6"/>
    <dgm:cxn modelId="{2FDF6317-BD43-4DD4-BF5A-668EE6DF76C5}" type="presParOf" srcId="{9D94313A-40B7-45F7-91A8-742E9803E8BB}" destId="{1591D74C-69A5-4F9D-9C2B-B080190BE65D}" srcOrd="2" destOrd="0" presId="urn:microsoft.com/office/officeart/2005/8/layout/cycle6"/>
    <dgm:cxn modelId="{29D71D04-5208-46F9-86A2-B83C58027830}" type="presParOf" srcId="{9D94313A-40B7-45F7-91A8-742E9803E8BB}" destId="{A17482C9-81D2-4FF0-A788-BB8D2F87B234}" srcOrd="3" destOrd="0" presId="urn:microsoft.com/office/officeart/2005/8/layout/cycle6"/>
    <dgm:cxn modelId="{A5289FCC-DC74-45BC-AEAB-CBCAEC6D3619}" type="presParOf" srcId="{9D94313A-40B7-45F7-91A8-742E9803E8BB}" destId="{19759A5E-D5B7-420E-9F2D-8DD88871186F}" srcOrd="4" destOrd="0" presId="urn:microsoft.com/office/officeart/2005/8/layout/cycle6"/>
    <dgm:cxn modelId="{614B5A38-45BD-4B2C-BB63-BB56078687C5}" type="presParOf" srcId="{9D94313A-40B7-45F7-91A8-742E9803E8BB}" destId="{FDF937F7-FF09-4917-99F9-56AF66576A8A}" srcOrd="5" destOrd="0" presId="urn:microsoft.com/office/officeart/2005/8/layout/cycle6"/>
    <dgm:cxn modelId="{68A1AFDA-2F5A-4E8B-8D8E-A0E52DB31EFD}" type="presParOf" srcId="{9D94313A-40B7-45F7-91A8-742E9803E8BB}" destId="{B19B330F-4E52-4F82-8D63-E33374B1755D}" srcOrd="6" destOrd="0" presId="urn:microsoft.com/office/officeart/2005/8/layout/cycle6"/>
    <dgm:cxn modelId="{B18ACC92-1973-4BA0-8068-6D372A46DF4D}" type="presParOf" srcId="{9D94313A-40B7-45F7-91A8-742E9803E8BB}" destId="{88EAA598-D303-45A8-9251-9AF62776C235}" srcOrd="7" destOrd="0" presId="urn:microsoft.com/office/officeart/2005/8/layout/cycle6"/>
    <dgm:cxn modelId="{98C9D356-50A1-44E7-AF11-CD0640A96DE9}" type="presParOf" srcId="{9D94313A-40B7-45F7-91A8-742E9803E8BB}" destId="{C83A6673-AC7E-459F-9D3F-E6285E34E6E6}" srcOrd="8" destOrd="0" presId="urn:microsoft.com/office/officeart/2005/8/layout/cycle6"/>
    <dgm:cxn modelId="{77B5198F-AC37-43A3-A98E-84C819793F85}" type="presParOf" srcId="{9D94313A-40B7-45F7-91A8-742E9803E8BB}" destId="{E2840A19-030C-4A61-8698-CD77E7C2FBB1}" srcOrd="9" destOrd="0" presId="urn:microsoft.com/office/officeart/2005/8/layout/cycle6"/>
    <dgm:cxn modelId="{D1DD89EB-B3CE-450D-AF7A-F991B81BB114}" type="presParOf" srcId="{9D94313A-40B7-45F7-91A8-742E9803E8BB}" destId="{252EDA5E-F218-436D-A50F-DE4B99BEF9CC}" srcOrd="10" destOrd="0" presId="urn:microsoft.com/office/officeart/2005/8/layout/cycle6"/>
    <dgm:cxn modelId="{F4474003-E368-4FF8-B190-A618E6261FD2}" type="presParOf" srcId="{9D94313A-40B7-45F7-91A8-742E9803E8BB}" destId="{E077AAD4-7900-4257-9C81-C3E1FA2C7D4D}" srcOrd="11" destOrd="0" presId="urn:microsoft.com/office/officeart/2005/8/layout/cycle6"/>
    <dgm:cxn modelId="{6F0C3332-D5E8-4224-AC53-9DEB7E05DC21}" type="presParOf" srcId="{9D94313A-40B7-45F7-91A8-742E9803E8BB}" destId="{52723CC2-4376-4F31-8FE4-18A88DBE2078}" srcOrd="12" destOrd="0" presId="urn:microsoft.com/office/officeart/2005/8/layout/cycle6"/>
    <dgm:cxn modelId="{6FE9CF80-FFEB-407F-AB5D-1458B3385F32}" type="presParOf" srcId="{9D94313A-40B7-45F7-91A8-742E9803E8BB}" destId="{12157922-8E8B-4AD6-8AF0-54922DED11D5}" srcOrd="13" destOrd="0" presId="urn:microsoft.com/office/officeart/2005/8/layout/cycle6"/>
    <dgm:cxn modelId="{9FD05343-8CAA-4D3B-BD55-EE740A611987}" type="presParOf" srcId="{9D94313A-40B7-45F7-91A8-742E9803E8BB}" destId="{B0578F92-E19F-4197-B728-BA5523D7C4B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CE4DE4-3E51-4A65-AD52-D54D65C3B3F4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DE1793-A936-4583-B6B8-0BB12F17E992}">
      <dgm:prSet phldrT="[Text]" custT="1"/>
      <dgm:spPr/>
      <dgm:t>
        <a:bodyPr/>
        <a:lstStyle/>
        <a:p>
          <a:r>
            <a:rPr lang="es-CL" sz="1600" b="1" noProof="0" dirty="0" smtClean="0"/>
            <a:t>Técnicas</a:t>
          </a:r>
          <a:endParaRPr lang="es-CL" sz="1600" b="1" noProof="0" dirty="0"/>
        </a:p>
      </dgm:t>
    </dgm:pt>
    <dgm:pt modelId="{640E4498-6EFF-4A06-A0DA-F5BF7F66CF00}" type="parTrans" cxnId="{AD8FF5ED-0E00-4FC0-A396-7831961F1BAA}">
      <dgm:prSet/>
      <dgm:spPr/>
      <dgm:t>
        <a:bodyPr/>
        <a:lstStyle/>
        <a:p>
          <a:endParaRPr lang="en-GB"/>
        </a:p>
      </dgm:t>
    </dgm:pt>
    <dgm:pt modelId="{49FCDE4E-4097-450C-897D-C0B270D54D9A}" type="sibTrans" cxnId="{AD8FF5ED-0E00-4FC0-A396-7831961F1BAA}">
      <dgm:prSet/>
      <dgm:spPr/>
      <dgm:t>
        <a:bodyPr/>
        <a:lstStyle/>
        <a:p>
          <a:endParaRPr lang="en-GB"/>
        </a:p>
      </dgm:t>
    </dgm:pt>
    <dgm:pt modelId="{5814E079-39B2-4563-89DA-6E376D597665}">
      <dgm:prSet phldrT="[Text]" custT="1"/>
      <dgm:spPr/>
      <dgm:t>
        <a:bodyPr/>
        <a:lstStyle/>
        <a:p>
          <a:r>
            <a:rPr lang="es-CL" sz="2400" noProof="0" dirty="0" smtClean="0"/>
            <a:t>Consolidación</a:t>
          </a:r>
          <a:endParaRPr lang="es-CL" sz="2400" noProof="0" dirty="0"/>
        </a:p>
      </dgm:t>
    </dgm:pt>
    <dgm:pt modelId="{F2B60E49-7868-4CC4-84AB-36ABCBFC405F}" type="parTrans" cxnId="{AC596C37-4E48-4CC0-A432-F8CD4EECA606}">
      <dgm:prSet/>
      <dgm:spPr/>
      <dgm:t>
        <a:bodyPr/>
        <a:lstStyle/>
        <a:p>
          <a:endParaRPr lang="en-GB"/>
        </a:p>
      </dgm:t>
    </dgm:pt>
    <dgm:pt modelId="{A93859D4-831F-47E8-8C76-B4F741C51C8B}" type="sibTrans" cxnId="{AC596C37-4E48-4CC0-A432-F8CD4EECA606}">
      <dgm:prSet/>
      <dgm:spPr/>
      <dgm:t>
        <a:bodyPr/>
        <a:lstStyle/>
        <a:p>
          <a:endParaRPr lang="en-GB"/>
        </a:p>
      </dgm:t>
    </dgm:pt>
    <dgm:pt modelId="{DC851ADC-E5FC-42ED-9D69-90ADF53B7D36}">
      <dgm:prSet phldrT="[Text]" custT="1"/>
      <dgm:spPr/>
      <dgm:t>
        <a:bodyPr/>
        <a:lstStyle/>
        <a:p>
          <a:r>
            <a:rPr lang="es-CL" sz="2400" noProof="0" dirty="0" smtClean="0"/>
            <a:t>Agregación</a:t>
          </a:r>
          <a:endParaRPr lang="es-CL" sz="2400" noProof="0" dirty="0"/>
        </a:p>
      </dgm:t>
    </dgm:pt>
    <dgm:pt modelId="{5D5EB147-BEE8-477C-8A57-45AEAFF59AE0}" type="parTrans" cxnId="{9F6431E1-BF7A-4988-8E6C-D9D0F964C6D4}">
      <dgm:prSet/>
      <dgm:spPr/>
      <dgm:t>
        <a:bodyPr/>
        <a:lstStyle/>
        <a:p>
          <a:endParaRPr lang="en-GB"/>
        </a:p>
      </dgm:t>
    </dgm:pt>
    <dgm:pt modelId="{9FDA36A6-FC87-4428-A693-EAD7E7105277}" type="sibTrans" cxnId="{9F6431E1-BF7A-4988-8E6C-D9D0F964C6D4}">
      <dgm:prSet/>
      <dgm:spPr/>
      <dgm:t>
        <a:bodyPr/>
        <a:lstStyle/>
        <a:p>
          <a:endParaRPr lang="en-GB"/>
        </a:p>
      </dgm:t>
    </dgm:pt>
    <dgm:pt modelId="{1F39685C-5093-4DE4-AA11-59845373CCC7}">
      <dgm:prSet phldrT="[Text]" custT="1"/>
      <dgm:spPr/>
      <dgm:t>
        <a:bodyPr/>
        <a:lstStyle/>
        <a:p>
          <a:r>
            <a:rPr lang="es-CL" sz="2400" noProof="0" dirty="0" smtClean="0"/>
            <a:t>Deducible</a:t>
          </a:r>
          <a:endParaRPr lang="es-CL" sz="2400" noProof="0" dirty="0"/>
        </a:p>
      </dgm:t>
    </dgm:pt>
    <dgm:pt modelId="{656257E3-88E6-4E56-9F1A-26B17D5E305D}" type="parTrans" cxnId="{258983F5-E09D-4E97-B30F-CDDC0950F7E1}">
      <dgm:prSet/>
      <dgm:spPr/>
      <dgm:t>
        <a:bodyPr/>
        <a:lstStyle/>
        <a:p>
          <a:endParaRPr lang="en-GB"/>
        </a:p>
      </dgm:t>
    </dgm:pt>
    <dgm:pt modelId="{363536DD-3033-4090-82F4-72433FEABA1A}" type="sibTrans" cxnId="{258983F5-E09D-4E97-B30F-CDDC0950F7E1}">
      <dgm:prSet/>
      <dgm:spPr/>
      <dgm:t>
        <a:bodyPr/>
        <a:lstStyle/>
        <a:p>
          <a:endParaRPr lang="en-GB"/>
        </a:p>
      </dgm:t>
    </dgm:pt>
    <dgm:pt modelId="{5288E689-92E7-4593-B34E-6FE5AAFB7808}" type="pres">
      <dgm:prSet presAssocID="{87CE4DE4-3E51-4A65-AD52-D54D65C3B3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31763C-DAC0-4D18-9A22-5C73C37748A3}" type="pres">
      <dgm:prSet presAssocID="{CEDE1793-A936-4583-B6B8-0BB12F17E992}" presName="centerShape" presStyleLbl="node0" presStyleIdx="0" presStyleCnt="1" custScaleX="102423" custScaleY="92008" custLinFactNeighborX="295" custLinFactNeighborY="-5905"/>
      <dgm:spPr/>
      <dgm:t>
        <a:bodyPr/>
        <a:lstStyle/>
        <a:p>
          <a:endParaRPr lang="en-GB"/>
        </a:p>
      </dgm:t>
    </dgm:pt>
    <dgm:pt modelId="{99FF74F0-D48C-4E5C-B821-8E47E048C23F}" type="pres">
      <dgm:prSet presAssocID="{F2B60E49-7868-4CC4-84AB-36ABCBFC405F}" presName="Name9" presStyleLbl="parChTrans1D2" presStyleIdx="0" presStyleCnt="3"/>
      <dgm:spPr/>
      <dgm:t>
        <a:bodyPr/>
        <a:lstStyle/>
        <a:p>
          <a:endParaRPr lang="en-GB"/>
        </a:p>
      </dgm:t>
    </dgm:pt>
    <dgm:pt modelId="{45232E84-7264-4937-9310-980679C19293}" type="pres">
      <dgm:prSet presAssocID="{F2B60E49-7868-4CC4-84AB-36ABCBFC405F}" presName="connTx" presStyleLbl="parChTrans1D2" presStyleIdx="0" presStyleCnt="3"/>
      <dgm:spPr/>
      <dgm:t>
        <a:bodyPr/>
        <a:lstStyle/>
        <a:p>
          <a:endParaRPr lang="en-GB"/>
        </a:p>
      </dgm:t>
    </dgm:pt>
    <dgm:pt modelId="{747D0D2A-24A5-42A1-9806-95DDF3865CD6}" type="pres">
      <dgm:prSet presAssocID="{5814E079-39B2-4563-89DA-6E376D597665}" presName="node" presStyleLbl="node1" presStyleIdx="0" presStyleCnt="3" custScaleX="187360" custScaleY="640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4882B5-2ACB-4BDB-B7D4-3196DCA70B1F}" type="pres">
      <dgm:prSet presAssocID="{5D5EB147-BEE8-477C-8A57-45AEAFF59AE0}" presName="Name9" presStyleLbl="parChTrans1D2" presStyleIdx="1" presStyleCnt="3"/>
      <dgm:spPr/>
      <dgm:t>
        <a:bodyPr/>
        <a:lstStyle/>
        <a:p>
          <a:endParaRPr lang="en-GB"/>
        </a:p>
      </dgm:t>
    </dgm:pt>
    <dgm:pt modelId="{D7D89CE2-3471-43FB-9DF0-9A17C78DD2F5}" type="pres">
      <dgm:prSet presAssocID="{5D5EB147-BEE8-477C-8A57-45AEAFF59AE0}" presName="connTx" presStyleLbl="parChTrans1D2" presStyleIdx="1" presStyleCnt="3"/>
      <dgm:spPr/>
      <dgm:t>
        <a:bodyPr/>
        <a:lstStyle/>
        <a:p>
          <a:endParaRPr lang="en-GB"/>
        </a:p>
      </dgm:t>
    </dgm:pt>
    <dgm:pt modelId="{38B18A36-4077-46CA-9330-E92BCB1D7A64}" type="pres">
      <dgm:prSet presAssocID="{DC851ADC-E5FC-42ED-9D69-90ADF53B7D36}" presName="node" presStyleLbl="node1" presStyleIdx="1" presStyleCnt="3" custScaleX="187360" custScaleY="64049" custRadScaleRad="116968" custRadScaleInc="-33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6C498-9BC1-42FB-A1DE-5FFDC0FB7DEB}" type="pres">
      <dgm:prSet presAssocID="{656257E3-88E6-4E56-9F1A-26B17D5E305D}" presName="Name9" presStyleLbl="parChTrans1D2" presStyleIdx="2" presStyleCnt="3"/>
      <dgm:spPr/>
      <dgm:t>
        <a:bodyPr/>
        <a:lstStyle/>
        <a:p>
          <a:endParaRPr lang="en-GB"/>
        </a:p>
      </dgm:t>
    </dgm:pt>
    <dgm:pt modelId="{AA6BDA91-7C4F-4ABC-8715-59F367508694}" type="pres">
      <dgm:prSet presAssocID="{656257E3-88E6-4E56-9F1A-26B17D5E305D}" presName="connTx" presStyleLbl="parChTrans1D2" presStyleIdx="2" presStyleCnt="3"/>
      <dgm:spPr/>
      <dgm:t>
        <a:bodyPr/>
        <a:lstStyle/>
        <a:p>
          <a:endParaRPr lang="en-GB"/>
        </a:p>
      </dgm:t>
    </dgm:pt>
    <dgm:pt modelId="{6B18366F-B1DA-45AE-84BC-9C58804ECF02}" type="pres">
      <dgm:prSet presAssocID="{1F39685C-5093-4DE4-AA11-59845373CCC7}" presName="node" presStyleLbl="node1" presStyleIdx="2" presStyleCnt="3" custScaleX="187360" custScaleY="64049" custRadScaleRad="120237" custRadScaleInc="47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C10FAE-A35B-46E9-8158-A80F0F8F2D22}" type="presOf" srcId="{5D5EB147-BEE8-477C-8A57-45AEAFF59AE0}" destId="{D7D89CE2-3471-43FB-9DF0-9A17C78DD2F5}" srcOrd="1" destOrd="0" presId="urn:microsoft.com/office/officeart/2005/8/layout/radial1"/>
    <dgm:cxn modelId="{D445935A-E0DC-4B63-9B28-6FFFA1260810}" type="presOf" srcId="{CEDE1793-A936-4583-B6B8-0BB12F17E992}" destId="{5F31763C-DAC0-4D18-9A22-5C73C37748A3}" srcOrd="0" destOrd="0" presId="urn:microsoft.com/office/officeart/2005/8/layout/radial1"/>
    <dgm:cxn modelId="{D3AFAD15-B994-4AAA-9780-A11C95E019DC}" type="presOf" srcId="{1F39685C-5093-4DE4-AA11-59845373CCC7}" destId="{6B18366F-B1DA-45AE-84BC-9C58804ECF02}" srcOrd="0" destOrd="0" presId="urn:microsoft.com/office/officeart/2005/8/layout/radial1"/>
    <dgm:cxn modelId="{4147A280-16ED-4BE6-A2B3-43218CC9914F}" type="presOf" srcId="{87CE4DE4-3E51-4A65-AD52-D54D65C3B3F4}" destId="{5288E689-92E7-4593-B34E-6FE5AAFB7808}" srcOrd="0" destOrd="0" presId="urn:microsoft.com/office/officeart/2005/8/layout/radial1"/>
    <dgm:cxn modelId="{4BD0C26C-4DD2-4477-921C-AE51579A3795}" type="presOf" srcId="{656257E3-88E6-4E56-9F1A-26B17D5E305D}" destId="{2076C498-9BC1-42FB-A1DE-5FFDC0FB7DEB}" srcOrd="0" destOrd="0" presId="urn:microsoft.com/office/officeart/2005/8/layout/radial1"/>
    <dgm:cxn modelId="{BA20DF5B-B71A-49C2-BC42-65F2F846FBF2}" type="presOf" srcId="{656257E3-88E6-4E56-9F1A-26B17D5E305D}" destId="{AA6BDA91-7C4F-4ABC-8715-59F367508694}" srcOrd="1" destOrd="0" presId="urn:microsoft.com/office/officeart/2005/8/layout/radial1"/>
    <dgm:cxn modelId="{A4DB3CC5-2B7A-41FA-83ED-167363B95280}" type="presOf" srcId="{DC851ADC-E5FC-42ED-9D69-90ADF53B7D36}" destId="{38B18A36-4077-46CA-9330-E92BCB1D7A64}" srcOrd="0" destOrd="0" presId="urn:microsoft.com/office/officeart/2005/8/layout/radial1"/>
    <dgm:cxn modelId="{2884168D-16E7-4352-8487-93AFF90627C5}" type="presOf" srcId="{F2B60E49-7868-4CC4-84AB-36ABCBFC405F}" destId="{45232E84-7264-4937-9310-980679C19293}" srcOrd="1" destOrd="0" presId="urn:microsoft.com/office/officeart/2005/8/layout/radial1"/>
    <dgm:cxn modelId="{AEEE781D-5C31-4BC5-B0C3-CCB1A9C14A48}" type="presOf" srcId="{5814E079-39B2-4563-89DA-6E376D597665}" destId="{747D0D2A-24A5-42A1-9806-95DDF3865CD6}" srcOrd="0" destOrd="0" presId="urn:microsoft.com/office/officeart/2005/8/layout/radial1"/>
    <dgm:cxn modelId="{9F6431E1-BF7A-4988-8E6C-D9D0F964C6D4}" srcId="{CEDE1793-A936-4583-B6B8-0BB12F17E992}" destId="{DC851ADC-E5FC-42ED-9D69-90ADF53B7D36}" srcOrd="1" destOrd="0" parTransId="{5D5EB147-BEE8-477C-8A57-45AEAFF59AE0}" sibTransId="{9FDA36A6-FC87-4428-A693-EAD7E7105277}"/>
    <dgm:cxn modelId="{C4280264-A5CB-43A7-99FB-CE19EBC2A459}" type="presOf" srcId="{F2B60E49-7868-4CC4-84AB-36ABCBFC405F}" destId="{99FF74F0-D48C-4E5C-B821-8E47E048C23F}" srcOrd="0" destOrd="0" presId="urn:microsoft.com/office/officeart/2005/8/layout/radial1"/>
    <dgm:cxn modelId="{58248AF4-26A4-470E-8AB6-D0B6760EDFD3}" type="presOf" srcId="{5D5EB147-BEE8-477C-8A57-45AEAFF59AE0}" destId="{F54882B5-2ACB-4BDB-B7D4-3196DCA70B1F}" srcOrd="0" destOrd="0" presId="urn:microsoft.com/office/officeart/2005/8/layout/radial1"/>
    <dgm:cxn modelId="{258983F5-E09D-4E97-B30F-CDDC0950F7E1}" srcId="{CEDE1793-A936-4583-B6B8-0BB12F17E992}" destId="{1F39685C-5093-4DE4-AA11-59845373CCC7}" srcOrd="2" destOrd="0" parTransId="{656257E3-88E6-4E56-9F1A-26B17D5E305D}" sibTransId="{363536DD-3033-4090-82F4-72433FEABA1A}"/>
    <dgm:cxn modelId="{AD8FF5ED-0E00-4FC0-A396-7831961F1BAA}" srcId="{87CE4DE4-3E51-4A65-AD52-D54D65C3B3F4}" destId="{CEDE1793-A936-4583-B6B8-0BB12F17E992}" srcOrd="0" destOrd="0" parTransId="{640E4498-6EFF-4A06-A0DA-F5BF7F66CF00}" sibTransId="{49FCDE4E-4097-450C-897D-C0B270D54D9A}"/>
    <dgm:cxn modelId="{AC596C37-4E48-4CC0-A432-F8CD4EECA606}" srcId="{CEDE1793-A936-4583-B6B8-0BB12F17E992}" destId="{5814E079-39B2-4563-89DA-6E376D597665}" srcOrd="0" destOrd="0" parTransId="{F2B60E49-7868-4CC4-84AB-36ABCBFC405F}" sibTransId="{A93859D4-831F-47E8-8C76-B4F741C51C8B}"/>
    <dgm:cxn modelId="{B0589346-8766-4750-B84B-34466A86B516}" type="presParOf" srcId="{5288E689-92E7-4593-B34E-6FE5AAFB7808}" destId="{5F31763C-DAC0-4D18-9A22-5C73C37748A3}" srcOrd="0" destOrd="0" presId="urn:microsoft.com/office/officeart/2005/8/layout/radial1"/>
    <dgm:cxn modelId="{7FE5D184-0CAA-4C64-B1E5-EA4071F8C700}" type="presParOf" srcId="{5288E689-92E7-4593-B34E-6FE5AAFB7808}" destId="{99FF74F0-D48C-4E5C-B821-8E47E048C23F}" srcOrd="1" destOrd="0" presId="urn:microsoft.com/office/officeart/2005/8/layout/radial1"/>
    <dgm:cxn modelId="{51611040-F0DC-45EF-AC39-D7CCEA5201DF}" type="presParOf" srcId="{99FF74F0-D48C-4E5C-B821-8E47E048C23F}" destId="{45232E84-7264-4937-9310-980679C19293}" srcOrd="0" destOrd="0" presId="urn:microsoft.com/office/officeart/2005/8/layout/radial1"/>
    <dgm:cxn modelId="{2FB04E8F-B7AC-4AE1-AF20-E230DD1A0A2E}" type="presParOf" srcId="{5288E689-92E7-4593-B34E-6FE5AAFB7808}" destId="{747D0D2A-24A5-42A1-9806-95DDF3865CD6}" srcOrd="2" destOrd="0" presId="urn:microsoft.com/office/officeart/2005/8/layout/radial1"/>
    <dgm:cxn modelId="{9524BA04-8D07-49B7-AA76-AD60CC599BEB}" type="presParOf" srcId="{5288E689-92E7-4593-B34E-6FE5AAFB7808}" destId="{F54882B5-2ACB-4BDB-B7D4-3196DCA70B1F}" srcOrd="3" destOrd="0" presId="urn:microsoft.com/office/officeart/2005/8/layout/radial1"/>
    <dgm:cxn modelId="{A764274C-4B56-4B42-A4B9-07B666680F99}" type="presParOf" srcId="{F54882B5-2ACB-4BDB-B7D4-3196DCA70B1F}" destId="{D7D89CE2-3471-43FB-9DF0-9A17C78DD2F5}" srcOrd="0" destOrd="0" presId="urn:microsoft.com/office/officeart/2005/8/layout/radial1"/>
    <dgm:cxn modelId="{52D5FC84-E482-4375-9CE1-1148B1351D59}" type="presParOf" srcId="{5288E689-92E7-4593-B34E-6FE5AAFB7808}" destId="{38B18A36-4077-46CA-9330-E92BCB1D7A64}" srcOrd="4" destOrd="0" presId="urn:microsoft.com/office/officeart/2005/8/layout/radial1"/>
    <dgm:cxn modelId="{5D60D9DD-2D62-4D10-AE34-49BAB80D70F8}" type="presParOf" srcId="{5288E689-92E7-4593-B34E-6FE5AAFB7808}" destId="{2076C498-9BC1-42FB-A1DE-5FFDC0FB7DEB}" srcOrd="5" destOrd="0" presId="urn:microsoft.com/office/officeart/2005/8/layout/radial1"/>
    <dgm:cxn modelId="{7C682C9C-C909-47EC-B024-0F84C32842EE}" type="presParOf" srcId="{2076C498-9BC1-42FB-A1DE-5FFDC0FB7DEB}" destId="{AA6BDA91-7C4F-4ABC-8715-59F367508694}" srcOrd="0" destOrd="0" presId="urn:microsoft.com/office/officeart/2005/8/layout/radial1"/>
    <dgm:cxn modelId="{62E87FB9-FFEC-4692-A458-61B865CB5930}" type="presParOf" srcId="{5288E689-92E7-4593-B34E-6FE5AAFB7808}" destId="{6B18366F-B1DA-45AE-84BC-9C58804ECF0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0EF4AC-5933-4999-A3B3-2A69734428E5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1BF623D-7EA1-48C1-B56A-70168F267DCB}">
      <dgm:prSet phldrT="[Text]"/>
      <dgm:spPr/>
      <dgm:t>
        <a:bodyPr/>
        <a:lstStyle/>
        <a:p>
          <a:r>
            <a:rPr lang="es-CL" noProof="0" dirty="0" smtClean="0"/>
            <a:t>Banco Matriz</a:t>
          </a:r>
          <a:endParaRPr lang="es-CL" noProof="0" dirty="0"/>
        </a:p>
      </dgm:t>
    </dgm:pt>
    <dgm:pt modelId="{9C695DB5-688C-487E-B236-DF7EEA247620}" type="parTrans" cxnId="{EA0DD605-40C0-42AE-BEB4-98DC80BF324E}">
      <dgm:prSet/>
      <dgm:spPr/>
      <dgm:t>
        <a:bodyPr/>
        <a:lstStyle/>
        <a:p>
          <a:endParaRPr lang="en-GB"/>
        </a:p>
      </dgm:t>
    </dgm:pt>
    <dgm:pt modelId="{5DD68ECB-3557-4099-B470-C8BF2577D87A}" type="sibTrans" cxnId="{EA0DD605-40C0-42AE-BEB4-98DC80BF324E}">
      <dgm:prSet/>
      <dgm:spPr/>
      <dgm:t>
        <a:bodyPr/>
        <a:lstStyle/>
        <a:p>
          <a:endParaRPr lang="en-GB"/>
        </a:p>
      </dgm:t>
    </dgm:pt>
    <dgm:pt modelId="{8674BA75-CDD6-4529-9E3F-A159A4B81A91}">
      <dgm:prSet phldrT="[Text]"/>
      <dgm:spPr/>
      <dgm:t>
        <a:bodyPr/>
        <a:lstStyle/>
        <a:p>
          <a:r>
            <a:rPr lang="es-CL" noProof="0" dirty="0" smtClean="0"/>
            <a:t>Asegurador</a:t>
          </a:r>
          <a:endParaRPr lang="es-CL" noProof="0" dirty="0"/>
        </a:p>
      </dgm:t>
    </dgm:pt>
    <dgm:pt modelId="{71D5950F-70A5-4071-B412-1697F13B22BB}" type="parTrans" cxnId="{C082F2F6-7014-4483-872C-17D904B377C7}">
      <dgm:prSet/>
      <dgm:spPr/>
      <dgm:t>
        <a:bodyPr/>
        <a:lstStyle/>
        <a:p>
          <a:endParaRPr lang="en-GB"/>
        </a:p>
      </dgm:t>
    </dgm:pt>
    <dgm:pt modelId="{B5D496D1-9CF6-4C80-B0E1-E8DC657A1DC5}" type="sibTrans" cxnId="{C082F2F6-7014-4483-872C-17D904B377C7}">
      <dgm:prSet/>
      <dgm:spPr/>
      <dgm:t>
        <a:bodyPr/>
        <a:lstStyle/>
        <a:p>
          <a:endParaRPr lang="en-GB"/>
        </a:p>
      </dgm:t>
    </dgm:pt>
    <dgm:pt modelId="{C3BAF53B-325D-43CA-8A2F-4ACD0FBC4725}">
      <dgm:prSet phldrT="[Text]"/>
      <dgm:spPr/>
      <dgm:t>
        <a:bodyPr/>
        <a:lstStyle/>
        <a:p>
          <a:r>
            <a:rPr lang="es-CL" noProof="0" dirty="0" smtClean="0"/>
            <a:t>Firma de Valores</a:t>
          </a:r>
          <a:endParaRPr lang="es-CL" noProof="0" dirty="0"/>
        </a:p>
      </dgm:t>
    </dgm:pt>
    <dgm:pt modelId="{5F1780F5-4E07-4C9B-9B02-C1C5662BD8BF}" type="parTrans" cxnId="{2AEED679-4535-4286-BB9F-387F7FE06A50}">
      <dgm:prSet/>
      <dgm:spPr/>
      <dgm:t>
        <a:bodyPr/>
        <a:lstStyle/>
        <a:p>
          <a:endParaRPr lang="en-GB"/>
        </a:p>
      </dgm:t>
    </dgm:pt>
    <dgm:pt modelId="{69DC52F2-DAF3-4D4A-BFCA-F7E1EAC4D24B}" type="sibTrans" cxnId="{2AEED679-4535-4286-BB9F-387F7FE06A50}">
      <dgm:prSet/>
      <dgm:spPr/>
      <dgm:t>
        <a:bodyPr/>
        <a:lstStyle/>
        <a:p>
          <a:endParaRPr lang="en-GB"/>
        </a:p>
      </dgm:t>
    </dgm:pt>
    <dgm:pt modelId="{8DFB264B-7F59-4507-B039-FB13332F909E}">
      <dgm:prSet phldrT="[Text]"/>
      <dgm:spPr/>
      <dgm:t>
        <a:bodyPr/>
        <a:lstStyle/>
        <a:p>
          <a:r>
            <a:rPr lang="es-CL" noProof="0" dirty="0" smtClean="0"/>
            <a:t>Entidad no Regulada</a:t>
          </a:r>
          <a:endParaRPr lang="es-CL" noProof="0" dirty="0"/>
        </a:p>
      </dgm:t>
    </dgm:pt>
    <dgm:pt modelId="{79C674DB-8511-4EE7-AA9A-048D6358C6FD}" type="parTrans" cxnId="{9B09E322-FC10-41E3-9D7E-920807DB1618}">
      <dgm:prSet/>
      <dgm:spPr/>
      <dgm:t>
        <a:bodyPr/>
        <a:lstStyle/>
        <a:p>
          <a:endParaRPr lang="en-GB"/>
        </a:p>
      </dgm:t>
    </dgm:pt>
    <dgm:pt modelId="{BDBF9963-9E9D-41DA-B074-BDA8D000CF5E}" type="sibTrans" cxnId="{9B09E322-FC10-41E3-9D7E-920807DB1618}">
      <dgm:prSet/>
      <dgm:spPr/>
      <dgm:t>
        <a:bodyPr/>
        <a:lstStyle/>
        <a:p>
          <a:endParaRPr lang="en-GB"/>
        </a:p>
      </dgm:t>
    </dgm:pt>
    <dgm:pt modelId="{A837AF06-508B-4D93-BBD1-09E6A72F12E7}" type="pres">
      <dgm:prSet presAssocID="{5A0EF4AC-5933-4999-A3B3-2A69734428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320FAA5-5201-47F7-A2A0-FD11823580B3}" type="pres">
      <dgm:prSet presAssocID="{81BF623D-7EA1-48C1-B56A-70168F267DCB}" presName="hierRoot1" presStyleCnt="0">
        <dgm:presLayoutVars>
          <dgm:hierBranch val="init"/>
        </dgm:presLayoutVars>
      </dgm:prSet>
      <dgm:spPr/>
    </dgm:pt>
    <dgm:pt modelId="{D4D8D4B3-CA79-4DDC-B215-63FFCB6EFD56}" type="pres">
      <dgm:prSet presAssocID="{81BF623D-7EA1-48C1-B56A-70168F267DCB}" presName="rootComposite1" presStyleCnt="0"/>
      <dgm:spPr/>
    </dgm:pt>
    <dgm:pt modelId="{3CB45C25-B9C1-45FE-8774-02EE0C81423D}" type="pres">
      <dgm:prSet presAssocID="{81BF623D-7EA1-48C1-B56A-70168F267DCB}" presName="rootText1" presStyleLbl="node0" presStyleIdx="0" presStyleCnt="1" custLinFactNeighborX="-505" custLinFactNeighborY="-145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DEF35B-93ED-478A-8E08-743E984DA4D4}" type="pres">
      <dgm:prSet presAssocID="{81BF623D-7EA1-48C1-B56A-70168F267DC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121A892-F241-4ABD-A8B8-5576124FFBAC}" type="pres">
      <dgm:prSet presAssocID="{81BF623D-7EA1-48C1-B56A-70168F267DCB}" presName="hierChild2" presStyleCnt="0"/>
      <dgm:spPr/>
    </dgm:pt>
    <dgm:pt modelId="{2AA91566-2547-43A6-9C2A-5C0A911501F1}" type="pres">
      <dgm:prSet presAssocID="{71D5950F-70A5-4071-B412-1697F13B22BB}" presName="Name37" presStyleLbl="parChTrans1D2" presStyleIdx="0" presStyleCnt="3"/>
      <dgm:spPr/>
      <dgm:t>
        <a:bodyPr/>
        <a:lstStyle/>
        <a:p>
          <a:endParaRPr lang="en-GB"/>
        </a:p>
      </dgm:t>
    </dgm:pt>
    <dgm:pt modelId="{3044C6E3-9C07-4DF2-97BD-097F2593A6E1}" type="pres">
      <dgm:prSet presAssocID="{8674BA75-CDD6-4529-9E3F-A159A4B81A91}" presName="hierRoot2" presStyleCnt="0">
        <dgm:presLayoutVars>
          <dgm:hierBranch val="init"/>
        </dgm:presLayoutVars>
      </dgm:prSet>
      <dgm:spPr/>
    </dgm:pt>
    <dgm:pt modelId="{EFF25D40-875A-4D85-9643-0FD3790F8504}" type="pres">
      <dgm:prSet presAssocID="{8674BA75-CDD6-4529-9E3F-A159A4B81A91}" presName="rootComposite" presStyleCnt="0"/>
      <dgm:spPr/>
    </dgm:pt>
    <dgm:pt modelId="{78AA80FB-F290-454F-B16C-271F1FEA7DB5}" type="pres">
      <dgm:prSet presAssocID="{8674BA75-CDD6-4529-9E3F-A159A4B81A9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67500-FCBF-4CDE-B691-F735FD3562E3}" type="pres">
      <dgm:prSet presAssocID="{8674BA75-CDD6-4529-9E3F-A159A4B81A91}" presName="rootConnector" presStyleLbl="node2" presStyleIdx="0" presStyleCnt="3"/>
      <dgm:spPr/>
      <dgm:t>
        <a:bodyPr/>
        <a:lstStyle/>
        <a:p>
          <a:endParaRPr lang="en-GB"/>
        </a:p>
      </dgm:t>
    </dgm:pt>
    <dgm:pt modelId="{70B507B2-37B8-41DD-9A22-0E86E25B7853}" type="pres">
      <dgm:prSet presAssocID="{8674BA75-CDD6-4529-9E3F-A159A4B81A91}" presName="hierChild4" presStyleCnt="0"/>
      <dgm:spPr/>
    </dgm:pt>
    <dgm:pt modelId="{55E5835C-BC5F-42F1-89EC-4F8B4B70F38B}" type="pres">
      <dgm:prSet presAssocID="{8674BA75-CDD6-4529-9E3F-A159A4B81A91}" presName="hierChild5" presStyleCnt="0"/>
      <dgm:spPr/>
    </dgm:pt>
    <dgm:pt modelId="{9CC8D1E8-2228-42E5-ABF5-0C51384CAEEF}" type="pres">
      <dgm:prSet presAssocID="{5F1780F5-4E07-4C9B-9B02-C1C5662BD8BF}" presName="Name37" presStyleLbl="parChTrans1D2" presStyleIdx="1" presStyleCnt="3"/>
      <dgm:spPr/>
      <dgm:t>
        <a:bodyPr/>
        <a:lstStyle/>
        <a:p>
          <a:endParaRPr lang="en-GB"/>
        </a:p>
      </dgm:t>
    </dgm:pt>
    <dgm:pt modelId="{912A9FF1-371F-4EFF-9404-9E7D6442A21F}" type="pres">
      <dgm:prSet presAssocID="{C3BAF53B-325D-43CA-8A2F-4ACD0FBC4725}" presName="hierRoot2" presStyleCnt="0">
        <dgm:presLayoutVars>
          <dgm:hierBranch val="init"/>
        </dgm:presLayoutVars>
      </dgm:prSet>
      <dgm:spPr/>
    </dgm:pt>
    <dgm:pt modelId="{9362E593-013A-4FCA-8C63-15ADC8450416}" type="pres">
      <dgm:prSet presAssocID="{C3BAF53B-325D-43CA-8A2F-4ACD0FBC4725}" presName="rootComposite" presStyleCnt="0"/>
      <dgm:spPr/>
    </dgm:pt>
    <dgm:pt modelId="{E54A0110-59D7-493E-B588-AA5AB28983D1}" type="pres">
      <dgm:prSet presAssocID="{C3BAF53B-325D-43CA-8A2F-4ACD0FBC472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307563B-5813-4F3C-99D3-2616204B8DD4}" type="pres">
      <dgm:prSet presAssocID="{C3BAF53B-325D-43CA-8A2F-4ACD0FBC4725}" presName="rootConnector" presStyleLbl="node2" presStyleIdx="1" presStyleCnt="3"/>
      <dgm:spPr/>
      <dgm:t>
        <a:bodyPr/>
        <a:lstStyle/>
        <a:p>
          <a:endParaRPr lang="en-GB"/>
        </a:p>
      </dgm:t>
    </dgm:pt>
    <dgm:pt modelId="{608104E4-3584-4523-981F-B040B5B33DBC}" type="pres">
      <dgm:prSet presAssocID="{C3BAF53B-325D-43CA-8A2F-4ACD0FBC4725}" presName="hierChild4" presStyleCnt="0"/>
      <dgm:spPr/>
    </dgm:pt>
    <dgm:pt modelId="{81653908-FEC5-4AB3-828A-FE35652CE6DB}" type="pres">
      <dgm:prSet presAssocID="{C3BAF53B-325D-43CA-8A2F-4ACD0FBC4725}" presName="hierChild5" presStyleCnt="0"/>
      <dgm:spPr/>
    </dgm:pt>
    <dgm:pt modelId="{D46F654D-9DCA-43BE-AFD9-41F9531CB0FA}" type="pres">
      <dgm:prSet presAssocID="{79C674DB-8511-4EE7-AA9A-048D6358C6FD}" presName="Name37" presStyleLbl="parChTrans1D2" presStyleIdx="2" presStyleCnt="3"/>
      <dgm:spPr/>
      <dgm:t>
        <a:bodyPr/>
        <a:lstStyle/>
        <a:p>
          <a:endParaRPr lang="en-GB"/>
        </a:p>
      </dgm:t>
    </dgm:pt>
    <dgm:pt modelId="{CBD2A1CD-F0BD-4D08-A763-CB5DAD4F1437}" type="pres">
      <dgm:prSet presAssocID="{8DFB264B-7F59-4507-B039-FB13332F909E}" presName="hierRoot2" presStyleCnt="0">
        <dgm:presLayoutVars>
          <dgm:hierBranch val="init"/>
        </dgm:presLayoutVars>
      </dgm:prSet>
      <dgm:spPr/>
    </dgm:pt>
    <dgm:pt modelId="{70A4AA1C-691E-405F-96D7-9044643485C7}" type="pres">
      <dgm:prSet presAssocID="{8DFB264B-7F59-4507-B039-FB13332F909E}" presName="rootComposite" presStyleCnt="0"/>
      <dgm:spPr/>
    </dgm:pt>
    <dgm:pt modelId="{3457A8F8-C6BA-431A-93EA-D334B2ACED9C}" type="pres">
      <dgm:prSet presAssocID="{8DFB264B-7F59-4507-B039-FB13332F909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E031813-6B07-4736-9A3D-9FF1F3DF35D1}" type="pres">
      <dgm:prSet presAssocID="{8DFB264B-7F59-4507-B039-FB13332F909E}" presName="rootConnector" presStyleLbl="node2" presStyleIdx="2" presStyleCnt="3"/>
      <dgm:spPr/>
      <dgm:t>
        <a:bodyPr/>
        <a:lstStyle/>
        <a:p>
          <a:endParaRPr lang="en-GB"/>
        </a:p>
      </dgm:t>
    </dgm:pt>
    <dgm:pt modelId="{2C086A92-E15D-41D3-A0B9-BE17FED517EB}" type="pres">
      <dgm:prSet presAssocID="{8DFB264B-7F59-4507-B039-FB13332F909E}" presName="hierChild4" presStyleCnt="0"/>
      <dgm:spPr/>
    </dgm:pt>
    <dgm:pt modelId="{D3D58ADD-1CCF-4EDF-8B26-B7ECE01AD821}" type="pres">
      <dgm:prSet presAssocID="{8DFB264B-7F59-4507-B039-FB13332F909E}" presName="hierChild5" presStyleCnt="0"/>
      <dgm:spPr/>
    </dgm:pt>
    <dgm:pt modelId="{F3962112-4789-49B0-BF3C-29C95994EFDA}" type="pres">
      <dgm:prSet presAssocID="{81BF623D-7EA1-48C1-B56A-70168F267DCB}" presName="hierChild3" presStyleCnt="0"/>
      <dgm:spPr/>
    </dgm:pt>
  </dgm:ptLst>
  <dgm:cxnLst>
    <dgm:cxn modelId="{2AEED679-4535-4286-BB9F-387F7FE06A50}" srcId="{81BF623D-7EA1-48C1-B56A-70168F267DCB}" destId="{C3BAF53B-325D-43CA-8A2F-4ACD0FBC4725}" srcOrd="1" destOrd="0" parTransId="{5F1780F5-4E07-4C9B-9B02-C1C5662BD8BF}" sibTransId="{69DC52F2-DAF3-4D4A-BFCA-F7E1EAC4D24B}"/>
    <dgm:cxn modelId="{855FB9AC-B161-485A-9D62-B341AAD64E52}" type="presOf" srcId="{5F1780F5-4E07-4C9B-9B02-C1C5662BD8BF}" destId="{9CC8D1E8-2228-42E5-ABF5-0C51384CAEEF}" srcOrd="0" destOrd="0" presId="urn:microsoft.com/office/officeart/2005/8/layout/orgChart1"/>
    <dgm:cxn modelId="{BA481DB1-3037-4424-A0BE-466204BF3247}" type="presOf" srcId="{8DFB264B-7F59-4507-B039-FB13332F909E}" destId="{0E031813-6B07-4736-9A3D-9FF1F3DF35D1}" srcOrd="1" destOrd="0" presId="urn:microsoft.com/office/officeart/2005/8/layout/orgChart1"/>
    <dgm:cxn modelId="{C48E7727-1BBA-4B0D-9AEC-C35AD31A6335}" type="presOf" srcId="{8674BA75-CDD6-4529-9E3F-A159A4B81A91}" destId="{78AA80FB-F290-454F-B16C-271F1FEA7DB5}" srcOrd="0" destOrd="0" presId="urn:microsoft.com/office/officeart/2005/8/layout/orgChart1"/>
    <dgm:cxn modelId="{91AAACDB-4831-4943-B3C9-1D2567FC53C2}" type="presOf" srcId="{C3BAF53B-325D-43CA-8A2F-4ACD0FBC4725}" destId="{0307563B-5813-4F3C-99D3-2616204B8DD4}" srcOrd="1" destOrd="0" presId="urn:microsoft.com/office/officeart/2005/8/layout/orgChart1"/>
    <dgm:cxn modelId="{C082F2F6-7014-4483-872C-17D904B377C7}" srcId="{81BF623D-7EA1-48C1-B56A-70168F267DCB}" destId="{8674BA75-CDD6-4529-9E3F-A159A4B81A91}" srcOrd="0" destOrd="0" parTransId="{71D5950F-70A5-4071-B412-1697F13B22BB}" sibTransId="{B5D496D1-9CF6-4C80-B0E1-E8DC657A1DC5}"/>
    <dgm:cxn modelId="{83C06860-C021-47A8-92DA-F872A1112EDB}" type="presOf" srcId="{81BF623D-7EA1-48C1-B56A-70168F267DCB}" destId="{89DEF35B-93ED-478A-8E08-743E984DA4D4}" srcOrd="1" destOrd="0" presId="urn:microsoft.com/office/officeart/2005/8/layout/orgChart1"/>
    <dgm:cxn modelId="{EA0DD605-40C0-42AE-BEB4-98DC80BF324E}" srcId="{5A0EF4AC-5933-4999-A3B3-2A69734428E5}" destId="{81BF623D-7EA1-48C1-B56A-70168F267DCB}" srcOrd="0" destOrd="0" parTransId="{9C695DB5-688C-487E-B236-DF7EEA247620}" sibTransId="{5DD68ECB-3557-4099-B470-C8BF2577D87A}"/>
    <dgm:cxn modelId="{0D04808C-2916-491D-9817-6F21C1214028}" type="presOf" srcId="{8DFB264B-7F59-4507-B039-FB13332F909E}" destId="{3457A8F8-C6BA-431A-93EA-D334B2ACED9C}" srcOrd="0" destOrd="0" presId="urn:microsoft.com/office/officeart/2005/8/layout/orgChart1"/>
    <dgm:cxn modelId="{88F840EE-81B0-47BB-A0BC-E96441ABED3D}" type="presOf" srcId="{79C674DB-8511-4EE7-AA9A-048D6358C6FD}" destId="{D46F654D-9DCA-43BE-AFD9-41F9531CB0FA}" srcOrd="0" destOrd="0" presId="urn:microsoft.com/office/officeart/2005/8/layout/orgChart1"/>
    <dgm:cxn modelId="{9B09E322-FC10-41E3-9D7E-920807DB1618}" srcId="{81BF623D-7EA1-48C1-B56A-70168F267DCB}" destId="{8DFB264B-7F59-4507-B039-FB13332F909E}" srcOrd="2" destOrd="0" parTransId="{79C674DB-8511-4EE7-AA9A-048D6358C6FD}" sibTransId="{BDBF9963-9E9D-41DA-B074-BDA8D000CF5E}"/>
    <dgm:cxn modelId="{3FB348D8-AD2C-4A6F-85D8-AF54A84A7844}" type="presOf" srcId="{8674BA75-CDD6-4529-9E3F-A159A4B81A91}" destId="{63F67500-FCBF-4CDE-B691-F735FD3562E3}" srcOrd="1" destOrd="0" presId="urn:microsoft.com/office/officeart/2005/8/layout/orgChart1"/>
    <dgm:cxn modelId="{C0350529-DEBC-4DEE-AE83-59C13D2BDA79}" type="presOf" srcId="{C3BAF53B-325D-43CA-8A2F-4ACD0FBC4725}" destId="{E54A0110-59D7-493E-B588-AA5AB28983D1}" srcOrd="0" destOrd="0" presId="urn:microsoft.com/office/officeart/2005/8/layout/orgChart1"/>
    <dgm:cxn modelId="{8F882CFB-5B39-4FD7-8421-AA268AE30263}" type="presOf" srcId="{71D5950F-70A5-4071-B412-1697F13B22BB}" destId="{2AA91566-2547-43A6-9C2A-5C0A911501F1}" srcOrd="0" destOrd="0" presId="urn:microsoft.com/office/officeart/2005/8/layout/orgChart1"/>
    <dgm:cxn modelId="{5556B577-E78D-4F7A-B8CD-A99CCDAB3393}" type="presOf" srcId="{81BF623D-7EA1-48C1-B56A-70168F267DCB}" destId="{3CB45C25-B9C1-45FE-8774-02EE0C81423D}" srcOrd="0" destOrd="0" presId="urn:microsoft.com/office/officeart/2005/8/layout/orgChart1"/>
    <dgm:cxn modelId="{7EBFC783-B76D-4104-BFE8-937CF166CCB2}" type="presOf" srcId="{5A0EF4AC-5933-4999-A3B3-2A69734428E5}" destId="{A837AF06-508B-4D93-BBD1-09E6A72F12E7}" srcOrd="0" destOrd="0" presId="urn:microsoft.com/office/officeart/2005/8/layout/orgChart1"/>
    <dgm:cxn modelId="{8E33885A-706C-49AF-8A75-6112A66208B7}" type="presParOf" srcId="{A837AF06-508B-4D93-BBD1-09E6A72F12E7}" destId="{6320FAA5-5201-47F7-A2A0-FD11823580B3}" srcOrd="0" destOrd="0" presId="urn:microsoft.com/office/officeart/2005/8/layout/orgChart1"/>
    <dgm:cxn modelId="{9050057C-5A96-45DB-97FF-3BEEF51AA003}" type="presParOf" srcId="{6320FAA5-5201-47F7-A2A0-FD11823580B3}" destId="{D4D8D4B3-CA79-4DDC-B215-63FFCB6EFD56}" srcOrd="0" destOrd="0" presId="urn:microsoft.com/office/officeart/2005/8/layout/orgChart1"/>
    <dgm:cxn modelId="{5DADD1C7-8B0E-4FD1-9291-A9B770497EEA}" type="presParOf" srcId="{D4D8D4B3-CA79-4DDC-B215-63FFCB6EFD56}" destId="{3CB45C25-B9C1-45FE-8774-02EE0C81423D}" srcOrd="0" destOrd="0" presId="urn:microsoft.com/office/officeart/2005/8/layout/orgChart1"/>
    <dgm:cxn modelId="{82E6927B-60EE-4BAC-AACD-1C2055B8A1D3}" type="presParOf" srcId="{D4D8D4B3-CA79-4DDC-B215-63FFCB6EFD56}" destId="{89DEF35B-93ED-478A-8E08-743E984DA4D4}" srcOrd="1" destOrd="0" presId="urn:microsoft.com/office/officeart/2005/8/layout/orgChart1"/>
    <dgm:cxn modelId="{6EF86DFF-631D-4811-AE2F-9A6D9A03750D}" type="presParOf" srcId="{6320FAA5-5201-47F7-A2A0-FD11823580B3}" destId="{D121A892-F241-4ABD-A8B8-5576124FFBAC}" srcOrd="1" destOrd="0" presId="urn:microsoft.com/office/officeart/2005/8/layout/orgChart1"/>
    <dgm:cxn modelId="{CC8CA84C-0540-49FD-AAB7-B087553961FB}" type="presParOf" srcId="{D121A892-F241-4ABD-A8B8-5576124FFBAC}" destId="{2AA91566-2547-43A6-9C2A-5C0A911501F1}" srcOrd="0" destOrd="0" presId="urn:microsoft.com/office/officeart/2005/8/layout/orgChart1"/>
    <dgm:cxn modelId="{66359B12-7882-46D6-AA8E-1E9606ECE84E}" type="presParOf" srcId="{D121A892-F241-4ABD-A8B8-5576124FFBAC}" destId="{3044C6E3-9C07-4DF2-97BD-097F2593A6E1}" srcOrd="1" destOrd="0" presId="urn:microsoft.com/office/officeart/2005/8/layout/orgChart1"/>
    <dgm:cxn modelId="{143944E4-7EFF-4E4F-9AB8-670250650681}" type="presParOf" srcId="{3044C6E3-9C07-4DF2-97BD-097F2593A6E1}" destId="{EFF25D40-875A-4D85-9643-0FD3790F8504}" srcOrd="0" destOrd="0" presId="urn:microsoft.com/office/officeart/2005/8/layout/orgChart1"/>
    <dgm:cxn modelId="{544637B3-3D81-4958-BABE-336B80C94753}" type="presParOf" srcId="{EFF25D40-875A-4D85-9643-0FD3790F8504}" destId="{78AA80FB-F290-454F-B16C-271F1FEA7DB5}" srcOrd="0" destOrd="0" presId="urn:microsoft.com/office/officeart/2005/8/layout/orgChart1"/>
    <dgm:cxn modelId="{C5A4B9AF-A4EA-4FB0-A4CD-F9F17AD38F35}" type="presParOf" srcId="{EFF25D40-875A-4D85-9643-0FD3790F8504}" destId="{63F67500-FCBF-4CDE-B691-F735FD3562E3}" srcOrd="1" destOrd="0" presId="urn:microsoft.com/office/officeart/2005/8/layout/orgChart1"/>
    <dgm:cxn modelId="{6B102930-D531-41FC-AD65-C7D7C621EF7C}" type="presParOf" srcId="{3044C6E3-9C07-4DF2-97BD-097F2593A6E1}" destId="{70B507B2-37B8-41DD-9A22-0E86E25B7853}" srcOrd="1" destOrd="0" presId="urn:microsoft.com/office/officeart/2005/8/layout/orgChart1"/>
    <dgm:cxn modelId="{AD5241EC-E9B0-459E-94FD-5D05DEEFEF18}" type="presParOf" srcId="{3044C6E3-9C07-4DF2-97BD-097F2593A6E1}" destId="{55E5835C-BC5F-42F1-89EC-4F8B4B70F38B}" srcOrd="2" destOrd="0" presId="urn:microsoft.com/office/officeart/2005/8/layout/orgChart1"/>
    <dgm:cxn modelId="{8006497B-F49B-417B-A633-6D3AB7577AAF}" type="presParOf" srcId="{D121A892-F241-4ABD-A8B8-5576124FFBAC}" destId="{9CC8D1E8-2228-42E5-ABF5-0C51384CAEEF}" srcOrd="2" destOrd="0" presId="urn:microsoft.com/office/officeart/2005/8/layout/orgChart1"/>
    <dgm:cxn modelId="{06DDE227-A134-4165-B65E-0A0A85557590}" type="presParOf" srcId="{D121A892-F241-4ABD-A8B8-5576124FFBAC}" destId="{912A9FF1-371F-4EFF-9404-9E7D6442A21F}" srcOrd="3" destOrd="0" presId="urn:microsoft.com/office/officeart/2005/8/layout/orgChart1"/>
    <dgm:cxn modelId="{8FDE1B58-3246-4FEA-B581-4D013802DD8C}" type="presParOf" srcId="{912A9FF1-371F-4EFF-9404-9E7D6442A21F}" destId="{9362E593-013A-4FCA-8C63-15ADC8450416}" srcOrd="0" destOrd="0" presId="urn:microsoft.com/office/officeart/2005/8/layout/orgChart1"/>
    <dgm:cxn modelId="{453C988D-2DB2-48EE-934C-B14A05AEDF43}" type="presParOf" srcId="{9362E593-013A-4FCA-8C63-15ADC8450416}" destId="{E54A0110-59D7-493E-B588-AA5AB28983D1}" srcOrd="0" destOrd="0" presId="urn:microsoft.com/office/officeart/2005/8/layout/orgChart1"/>
    <dgm:cxn modelId="{C9C4BD67-228F-4B75-832C-77EEE1060758}" type="presParOf" srcId="{9362E593-013A-4FCA-8C63-15ADC8450416}" destId="{0307563B-5813-4F3C-99D3-2616204B8DD4}" srcOrd="1" destOrd="0" presId="urn:microsoft.com/office/officeart/2005/8/layout/orgChart1"/>
    <dgm:cxn modelId="{1CCC75C4-1F69-4C6A-A12A-D7075E82683E}" type="presParOf" srcId="{912A9FF1-371F-4EFF-9404-9E7D6442A21F}" destId="{608104E4-3584-4523-981F-B040B5B33DBC}" srcOrd="1" destOrd="0" presId="urn:microsoft.com/office/officeart/2005/8/layout/orgChart1"/>
    <dgm:cxn modelId="{0E2691F7-0B3B-480E-A560-C9C5F08CA598}" type="presParOf" srcId="{912A9FF1-371F-4EFF-9404-9E7D6442A21F}" destId="{81653908-FEC5-4AB3-828A-FE35652CE6DB}" srcOrd="2" destOrd="0" presId="urn:microsoft.com/office/officeart/2005/8/layout/orgChart1"/>
    <dgm:cxn modelId="{F762CEA1-6F30-4585-91AF-8918B50B1891}" type="presParOf" srcId="{D121A892-F241-4ABD-A8B8-5576124FFBAC}" destId="{D46F654D-9DCA-43BE-AFD9-41F9531CB0FA}" srcOrd="4" destOrd="0" presId="urn:microsoft.com/office/officeart/2005/8/layout/orgChart1"/>
    <dgm:cxn modelId="{9EACC1E7-C2F2-49F9-81D2-BF1A9B6FC66B}" type="presParOf" srcId="{D121A892-F241-4ABD-A8B8-5576124FFBAC}" destId="{CBD2A1CD-F0BD-4D08-A763-CB5DAD4F1437}" srcOrd="5" destOrd="0" presId="urn:microsoft.com/office/officeart/2005/8/layout/orgChart1"/>
    <dgm:cxn modelId="{F2AE4FA2-924B-43A8-BFBD-72F56B16AE0C}" type="presParOf" srcId="{CBD2A1CD-F0BD-4D08-A763-CB5DAD4F1437}" destId="{70A4AA1C-691E-405F-96D7-9044643485C7}" srcOrd="0" destOrd="0" presId="urn:microsoft.com/office/officeart/2005/8/layout/orgChart1"/>
    <dgm:cxn modelId="{4F4B2A04-9E10-4F2D-8D0A-AAD34BB153B8}" type="presParOf" srcId="{70A4AA1C-691E-405F-96D7-9044643485C7}" destId="{3457A8F8-C6BA-431A-93EA-D334B2ACED9C}" srcOrd="0" destOrd="0" presId="urn:microsoft.com/office/officeart/2005/8/layout/orgChart1"/>
    <dgm:cxn modelId="{9BAD74D7-FA0F-4545-9AFF-2F4300670500}" type="presParOf" srcId="{70A4AA1C-691E-405F-96D7-9044643485C7}" destId="{0E031813-6B07-4736-9A3D-9FF1F3DF35D1}" srcOrd="1" destOrd="0" presId="urn:microsoft.com/office/officeart/2005/8/layout/orgChart1"/>
    <dgm:cxn modelId="{BFBA279E-C1F6-428A-8D30-7AC4E9C1D518}" type="presParOf" srcId="{CBD2A1CD-F0BD-4D08-A763-CB5DAD4F1437}" destId="{2C086A92-E15D-41D3-A0B9-BE17FED517EB}" srcOrd="1" destOrd="0" presId="urn:microsoft.com/office/officeart/2005/8/layout/orgChart1"/>
    <dgm:cxn modelId="{A7853A40-1628-4871-9BA3-48F0F95C55D2}" type="presParOf" srcId="{CBD2A1CD-F0BD-4D08-A763-CB5DAD4F1437}" destId="{D3D58ADD-1CCF-4EDF-8B26-B7ECE01AD821}" srcOrd="2" destOrd="0" presId="urn:microsoft.com/office/officeart/2005/8/layout/orgChart1"/>
    <dgm:cxn modelId="{9CCAC07E-438F-4B60-B756-D66BB45D6AAB}" type="presParOf" srcId="{6320FAA5-5201-47F7-A2A0-FD11823580B3}" destId="{F3962112-4789-49B0-BF3C-29C95994EF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7440EA-E7C1-4489-8E92-D5BE8A79C1DE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9C18686-FC99-43E7-B0FC-5400276A979C}">
      <dgm:prSet phldrT="[Text]"/>
      <dgm:spPr/>
      <dgm:t>
        <a:bodyPr/>
        <a:lstStyle/>
        <a:p>
          <a:r>
            <a:rPr lang="en-GB" b="1" dirty="0" smtClean="0"/>
            <a:t>Reasons for Lack of </a:t>
          </a:r>
          <a:r>
            <a:rPr lang="en-GB" b="1" dirty="0" err="1" smtClean="0"/>
            <a:t>Fungibility</a:t>
          </a:r>
          <a:endParaRPr lang="en-GB" b="1" dirty="0"/>
        </a:p>
      </dgm:t>
    </dgm:pt>
    <dgm:pt modelId="{5ECB11C7-9AC1-4C4A-A00F-847FC0EE5199}" type="parTrans" cxnId="{79BB84DF-7DBC-46F1-AAE6-01E0FF691DD3}">
      <dgm:prSet/>
      <dgm:spPr/>
      <dgm:t>
        <a:bodyPr/>
        <a:lstStyle/>
        <a:p>
          <a:endParaRPr lang="en-GB"/>
        </a:p>
      </dgm:t>
    </dgm:pt>
    <dgm:pt modelId="{B070D773-2581-4E64-9947-8A17E5A5E1A0}" type="sibTrans" cxnId="{79BB84DF-7DBC-46F1-AAE6-01E0FF691DD3}">
      <dgm:prSet/>
      <dgm:spPr/>
      <dgm:t>
        <a:bodyPr/>
        <a:lstStyle/>
        <a:p>
          <a:endParaRPr lang="en-GB"/>
        </a:p>
      </dgm:t>
    </dgm:pt>
    <dgm:pt modelId="{26C0D17D-C665-431B-96B8-CBEFFB713470}">
      <dgm:prSet phldrT="[Text]" custT="1"/>
      <dgm:spPr/>
      <dgm:t>
        <a:bodyPr/>
        <a:lstStyle/>
        <a:p>
          <a:r>
            <a:rPr lang="es-CL" sz="1800" b="1" noProof="0" dirty="0" smtClean="0"/>
            <a:t>Controles de Cambio</a:t>
          </a:r>
          <a:endParaRPr lang="es-CL" sz="1800" b="1" noProof="0" dirty="0"/>
        </a:p>
      </dgm:t>
    </dgm:pt>
    <dgm:pt modelId="{135C2390-C164-4DAC-A0C3-BA76F6727104}" type="parTrans" cxnId="{10FE41F5-7FA3-4BBB-8BEC-00D1A1F8DCC1}">
      <dgm:prSet/>
      <dgm:spPr/>
      <dgm:t>
        <a:bodyPr/>
        <a:lstStyle/>
        <a:p>
          <a:endParaRPr lang="en-GB"/>
        </a:p>
      </dgm:t>
    </dgm:pt>
    <dgm:pt modelId="{A3492B1D-5B9F-442B-AD01-F96024DF8F0F}" type="sibTrans" cxnId="{10FE41F5-7FA3-4BBB-8BEC-00D1A1F8DCC1}">
      <dgm:prSet/>
      <dgm:spPr/>
      <dgm:t>
        <a:bodyPr/>
        <a:lstStyle/>
        <a:p>
          <a:endParaRPr lang="en-GB"/>
        </a:p>
      </dgm:t>
    </dgm:pt>
    <dgm:pt modelId="{78BB3087-6DB1-4B93-9FED-B6A23E6E9294}">
      <dgm:prSet phldrT="[Text]" custT="1"/>
      <dgm:spPr/>
      <dgm:t>
        <a:bodyPr/>
        <a:lstStyle/>
        <a:p>
          <a:r>
            <a:rPr lang="es-CL" sz="1800" b="1" noProof="0" dirty="0" smtClean="0"/>
            <a:t>Fondo participativo</a:t>
          </a:r>
          <a:endParaRPr lang="es-CL" sz="1800" b="1" noProof="0" dirty="0"/>
        </a:p>
      </dgm:t>
    </dgm:pt>
    <dgm:pt modelId="{257ABD0D-0597-46F3-A2C1-EDFDCE2A5D74}" type="parTrans" cxnId="{BD91557A-D993-4184-8027-5C5853E28698}">
      <dgm:prSet/>
      <dgm:spPr/>
      <dgm:t>
        <a:bodyPr/>
        <a:lstStyle/>
        <a:p>
          <a:endParaRPr lang="en-GB"/>
        </a:p>
      </dgm:t>
    </dgm:pt>
    <dgm:pt modelId="{0248FAD8-EFD5-486D-ADB7-ADCDA7AD17C8}" type="sibTrans" cxnId="{BD91557A-D993-4184-8027-5C5853E28698}">
      <dgm:prSet/>
      <dgm:spPr/>
      <dgm:t>
        <a:bodyPr/>
        <a:lstStyle/>
        <a:p>
          <a:endParaRPr lang="en-GB"/>
        </a:p>
      </dgm:t>
    </dgm:pt>
    <dgm:pt modelId="{F94097D1-B03B-4153-AD1F-6B737FCDB5F6}">
      <dgm:prSet phldrT="[Text]" custT="1"/>
      <dgm:spPr/>
      <dgm:t>
        <a:bodyPr/>
        <a:lstStyle/>
        <a:p>
          <a:r>
            <a:rPr lang="es-CL" sz="1800" b="1" noProof="0" dirty="0" smtClean="0"/>
            <a:t>Cumplimiento legal de </a:t>
          </a:r>
          <a:r>
            <a:rPr lang="es-CL" sz="1800" b="1" noProof="0" dirty="0" err="1" smtClean="0"/>
            <a:t>ITEs</a:t>
          </a:r>
          <a:r>
            <a:rPr lang="es-CL" sz="1800" b="1" noProof="0" dirty="0" smtClean="0"/>
            <a:t> </a:t>
          </a:r>
          <a:endParaRPr lang="es-CL" sz="1800" b="1" noProof="0" dirty="0"/>
        </a:p>
      </dgm:t>
    </dgm:pt>
    <dgm:pt modelId="{A89AF9AE-0131-4BE7-8C95-5B198DA44390}" type="parTrans" cxnId="{CA31A50D-7DF0-48E4-8E56-01332FA39E31}">
      <dgm:prSet/>
      <dgm:spPr/>
      <dgm:t>
        <a:bodyPr/>
        <a:lstStyle/>
        <a:p>
          <a:endParaRPr lang="en-GB"/>
        </a:p>
      </dgm:t>
    </dgm:pt>
    <dgm:pt modelId="{6EF57273-C6BF-4802-81D5-67C62FBECFE5}" type="sibTrans" cxnId="{CA31A50D-7DF0-48E4-8E56-01332FA39E31}">
      <dgm:prSet/>
      <dgm:spPr/>
      <dgm:t>
        <a:bodyPr/>
        <a:lstStyle/>
        <a:p>
          <a:endParaRPr lang="en-GB"/>
        </a:p>
      </dgm:t>
    </dgm:pt>
    <dgm:pt modelId="{32604EAE-8745-4421-B908-C2467BDB3A22}">
      <dgm:prSet phldrT="[Text]" custT="1"/>
      <dgm:spPr/>
      <dgm:t>
        <a:bodyPr/>
        <a:lstStyle/>
        <a:p>
          <a:r>
            <a:rPr lang="es-CL" sz="1800" b="1" noProof="0" dirty="0" smtClean="0"/>
            <a:t>Derechos de propietarios del Capital</a:t>
          </a:r>
          <a:endParaRPr lang="es-CL" sz="1800" b="1" noProof="0" dirty="0"/>
        </a:p>
      </dgm:t>
    </dgm:pt>
    <dgm:pt modelId="{5D10B87B-0CE1-4AA0-AF05-D75E811C473F}" type="parTrans" cxnId="{27B0B2AB-CB5D-439B-9C96-1EB460637047}">
      <dgm:prSet/>
      <dgm:spPr/>
      <dgm:t>
        <a:bodyPr/>
        <a:lstStyle/>
        <a:p>
          <a:endParaRPr lang="en-GB"/>
        </a:p>
      </dgm:t>
    </dgm:pt>
    <dgm:pt modelId="{16FCE191-9D1E-43FA-B851-B44447C766B0}" type="sibTrans" cxnId="{27B0B2AB-CB5D-439B-9C96-1EB460637047}">
      <dgm:prSet/>
      <dgm:spPr/>
      <dgm:t>
        <a:bodyPr/>
        <a:lstStyle/>
        <a:p>
          <a:endParaRPr lang="en-GB"/>
        </a:p>
      </dgm:t>
    </dgm:pt>
    <dgm:pt modelId="{509B8785-3500-485B-8BA3-35109752D3D1}">
      <dgm:prSet custT="1"/>
      <dgm:spPr/>
      <dgm:t>
        <a:bodyPr/>
        <a:lstStyle/>
        <a:p>
          <a:r>
            <a:rPr lang="es-CL" sz="1800" b="1" noProof="0" dirty="0" smtClean="0"/>
            <a:t>Leyes de Impuestos</a:t>
          </a:r>
          <a:endParaRPr lang="es-CL" sz="1800" b="1" noProof="0" dirty="0"/>
        </a:p>
      </dgm:t>
    </dgm:pt>
    <dgm:pt modelId="{81F073DC-CF6B-49B8-A2AB-E67E6B1839E8}" type="parTrans" cxnId="{3AE4F565-155D-4800-B7F3-207CE18713C1}">
      <dgm:prSet/>
      <dgm:spPr/>
      <dgm:t>
        <a:bodyPr/>
        <a:lstStyle/>
        <a:p>
          <a:endParaRPr lang="en-GB"/>
        </a:p>
      </dgm:t>
    </dgm:pt>
    <dgm:pt modelId="{F9C12B2B-09E0-405F-AC26-A4485E242AE4}" type="sibTrans" cxnId="{3AE4F565-155D-4800-B7F3-207CE18713C1}">
      <dgm:prSet/>
      <dgm:spPr/>
      <dgm:t>
        <a:bodyPr/>
        <a:lstStyle/>
        <a:p>
          <a:endParaRPr lang="en-GB"/>
        </a:p>
      </dgm:t>
    </dgm:pt>
    <dgm:pt modelId="{A8A219B7-3331-4CB4-BFFE-EAE1DD7EE760}" type="pres">
      <dgm:prSet presAssocID="{AC7440EA-E7C1-4489-8E92-D5BE8A79C1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7BC165-D6B1-4E96-9A08-EAA9A4951A6D}" type="pres">
      <dgm:prSet presAssocID="{39C18686-FC99-43E7-B0FC-5400276A979C}" presName="centerShape" presStyleLbl="node0" presStyleIdx="0" presStyleCnt="1"/>
      <dgm:spPr/>
      <dgm:t>
        <a:bodyPr/>
        <a:lstStyle/>
        <a:p>
          <a:endParaRPr lang="en-GB"/>
        </a:p>
      </dgm:t>
    </dgm:pt>
    <dgm:pt modelId="{7CEB98E4-F013-42C0-A0FF-54A604F54971}" type="pres">
      <dgm:prSet presAssocID="{135C2390-C164-4DAC-A0C3-BA76F6727104}" presName="parTrans" presStyleLbl="sibTrans2D1" presStyleIdx="0" presStyleCnt="5"/>
      <dgm:spPr/>
      <dgm:t>
        <a:bodyPr/>
        <a:lstStyle/>
        <a:p>
          <a:endParaRPr lang="en-GB"/>
        </a:p>
      </dgm:t>
    </dgm:pt>
    <dgm:pt modelId="{F513CA8B-62DE-44BB-ABD0-D02ABCFAB3A8}" type="pres">
      <dgm:prSet presAssocID="{135C2390-C164-4DAC-A0C3-BA76F6727104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F22554A-0A23-4871-93B2-0C4DFAEC465B}" type="pres">
      <dgm:prSet presAssocID="{26C0D17D-C665-431B-96B8-CBEFFB713470}" presName="node" presStyleLbl="node1" presStyleIdx="0" presStyleCnt="5" custScaleX="191211" custScaleY="100467" custRadScaleRad="92007" custRadScaleInc="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75F0F4-B501-4FE0-8A03-8740A6602CAF}" type="pres">
      <dgm:prSet presAssocID="{257ABD0D-0597-46F3-A2C1-EDFDCE2A5D74}" presName="parTrans" presStyleLbl="sibTrans2D1" presStyleIdx="1" presStyleCnt="5"/>
      <dgm:spPr/>
      <dgm:t>
        <a:bodyPr/>
        <a:lstStyle/>
        <a:p>
          <a:endParaRPr lang="en-GB"/>
        </a:p>
      </dgm:t>
    </dgm:pt>
    <dgm:pt modelId="{ECF9531F-DB81-482A-A2F7-723BD108B83D}" type="pres">
      <dgm:prSet presAssocID="{257ABD0D-0597-46F3-A2C1-EDFDCE2A5D7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4411B86C-3F01-4843-ACD1-4A1DC59A8DCA}" type="pres">
      <dgm:prSet presAssocID="{78BB3087-6DB1-4B93-9FED-B6A23E6E9294}" presName="node" presStyleLbl="node1" presStyleIdx="1" presStyleCnt="5" custScaleX="191211" custScaleY="100467" custRadScaleRad="121660" custRadScaleInc="21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6638E5-0972-4A22-914C-804BE6C86482}" type="pres">
      <dgm:prSet presAssocID="{A89AF9AE-0131-4BE7-8C95-5B198DA44390}" presName="parTrans" presStyleLbl="sibTrans2D1" presStyleIdx="2" presStyleCnt="5"/>
      <dgm:spPr/>
      <dgm:t>
        <a:bodyPr/>
        <a:lstStyle/>
        <a:p>
          <a:endParaRPr lang="en-GB"/>
        </a:p>
      </dgm:t>
    </dgm:pt>
    <dgm:pt modelId="{3B0D29C0-ECC3-4B16-9585-B54CCC8A8E75}" type="pres">
      <dgm:prSet presAssocID="{A89AF9AE-0131-4BE7-8C95-5B198DA44390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1CD50CED-8871-41AD-A3FE-31EC66958F7E}" type="pres">
      <dgm:prSet presAssocID="{F94097D1-B03B-4153-AD1F-6B737FCDB5F6}" presName="node" presStyleLbl="node1" presStyleIdx="2" presStyleCnt="5" custScaleX="191211" custScaleY="100467" custRadScaleRad="107542" custRadScaleInc="-253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CE4650-A1C3-4734-A23F-2B51D45D255F}" type="pres">
      <dgm:prSet presAssocID="{5D10B87B-0CE1-4AA0-AF05-D75E811C473F}" presName="parTrans" presStyleLbl="sibTrans2D1" presStyleIdx="3" presStyleCnt="5"/>
      <dgm:spPr/>
      <dgm:t>
        <a:bodyPr/>
        <a:lstStyle/>
        <a:p>
          <a:endParaRPr lang="en-GB"/>
        </a:p>
      </dgm:t>
    </dgm:pt>
    <dgm:pt modelId="{70E4D3D7-D2B3-4B69-82F8-41EC8B296C16}" type="pres">
      <dgm:prSet presAssocID="{5D10B87B-0CE1-4AA0-AF05-D75E811C473F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840A2A94-3A39-4DD5-96FD-0C86B2AAAC7A}" type="pres">
      <dgm:prSet presAssocID="{32604EAE-8745-4421-B908-C2467BDB3A22}" presName="node" presStyleLbl="node1" presStyleIdx="3" presStyleCnt="5" custScaleX="191211" custScaleY="100467" custRadScaleRad="104351" custRadScaleInc="204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D00F7E-C546-460C-8EC3-43FE0CBF5ACE}" type="pres">
      <dgm:prSet presAssocID="{81F073DC-CF6B-49B8-A2AB-E67E6B1839E8}" presName="parTrans" presStyleLbl="sibTrans2D1" presStyleIdx="4" presStyleCnt="5"/>
      <dgm:spPr/>
      <dgm:t>
        <a:bodyPr/>
        <a:lstStyle/>
        <a:p>
          <a:endParaRPr lang="en-GB"/>
        </a:p>
      </dgm:t>
    </dgm:pt>
    <dgm:pt modelId="{DACABCF7-E760-45A1-A36D-A26892A255C7}" type="pres">
      <dgm:prSet presAssocID="{81F073DC-CF6B-49B8-A2AB-E67E6B1839E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D0E90530-10B3-430C-B2CC-E549476C4B9A}" type="pres">
      <dgm:prSet presAssocID="{509B8785-3500-485B-8BA3-35109752D3D1}" presName="node" presStyleLbl="node1" presStyleIdx="4" presStyleCnt="5" custScaleX="176716" custScaleY="97715" custRadScaleRad="113712" custRadScaleInc="-3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E90169-1F53-41F4-A470-05DBA28C7718}" type="presOf" srcId="{26C0D17D-C665-431B-96B8-CBEFFB713470}" destId="{DF22554A-0A23-4871-93B2-0C4DFAEC465B}" srcOrd="0" destOrd="0" presId="urn:microsoft.com/office/officeart/2005/8/layout/radial5"/>
    <dgm:cxn modelId="{B37DB8B9-3DE5-495A-8A75-746D9A9FC5FE}" type="presOf" srcId="{257ABD0D-0597-46F3-A2C1-EDFDCE2A5D74}" destId="{ECF9531F-DB81-482A-A2F7-723BD108B83D}" srcOrd="1" destOrd="0" presId="urn:microsoft.com/office/officeart/2005/8/layout/radial5"/>
    <dgm:cxn modelId="{4C53C6F9-9EA0-4878-AFAC-E57A782087AC}" type="presOf" srcId="{509B8785-3500-485B-8BA3-35109752D3D1}" destId="{D0E90530-10B3-430C-B2CC-E549476C4B9A}" srcOrd="0" destOrd="0" presId="urn:microsoft.com/office/officeart/2005/8/layout/radial5"/>
    <dgm:cxn modelId="{BD91557A-D993-4184-8027-5C5853E28698}" srcId="{39C18686-FC99-43E7-B0FC-5400276A979C}" destId="{78BB3087-6DB1-4B93-9FED-B6A23E6E9294}" srcOrd="1" destOrd="0" parTransId="{257ABD0D-0597-46F3-A2C1-EDFDCE2A5D74}" sibTransId="{0248FAD8-EFD5-486D-ADB7-ADCDA7AD17C8}"/>
    <dgm:cxn modelId="{B53488E8-A544-45E5-90DD-EAF0DE35AEE4}" type="presOf" srcId="{A89AF9AE-0131-4BE7-8C95-5B198DA44390}" destId="{3B0D29C0-ECC3-4B16-9585-B54CCC8A8E75}" srcOrd="1" destOrd="0" presId="urn:microsoft.com/office/officeart/2005/8/layout/radial5"/>
    <dgm:cxn modelId="{10FE41F5-7FA3-4BBB-8BEC-00D1A1F8DCC1}" srcId="{39C18686-FC99-43E7-B0FC-5400276A979C}" destId="{26C0D17D-C665-431B-96B8-CBEFFB713470}" srcOrd="0" destOrd="0" parTransId="{135C2390-C164-4DAC-A0C3-BA76F6727104}" sibTransId="{A3492B1D-5B9F-442B-AD01-F96024DF8F0F}"/>
    <dgm:cxn modelId="{3AE4F565-155D-4800-B7F3-207CE18713C1}" srcId="{39C18686-FC99-43E7-B0FC-5400276A979C}" destId="{509B8785-3500-485B-8BA3-35109752D3D1}" srcOrd="4" destOrd="0" parTransId="{81F073DC-CF6B-49B8-A2AB-E67E6B1839E8}" sibTransId="{F9C12B2B-09E0-405F-AC26-A4485E242AE4}"/>
    <dgm:cxn modelId="{B1726694-00D0-42B7-8A88-86DC2C85C3C1}" type="presOf" srcId="{A89AF9AE-0131-4BE7-8C95-5B198DA44390}" destId="{C86638E5-0972-4A22-914C-804BE6C86482}" srcOrd="0" destOrd="0" presId="urn:microsoft.com/office/officeart/2005/8/layout/radial5"/>
    <dgm:cxn modelId="{B26458E4-CA0C-48E3-86C2-652493E45AD8}" type="presOf" srcId="{5D10B87B-0CE1-4AA0-AF05-D75E811C473F}" destId="{EFCE4650-A1C3-4734-A23F-2B51D45D255F}" srcOrd="0" destOrd="0" presId="urn:microsoft.com/office/officeart/2005/8/layout/radial5"/>
    <dgm:cxn modelId="{DDAE4599-892A-4AD0-B3C8-34E52EE59668}" type="presOf" srcId="{5D10B87B-0CE1-4AA0-AF05-D75E811C473F}" destId="{70E4D3D7-D2B3-4B69-82F8-41EC8B296C16}" srcOrd="1" destOrd="0" presId="urn:microsoft.com/office/officeart/2005/8/layout/radial5"/>
    <dgm:cxn modelId="{B54D4A67-9CE6-4BFE-B7FB-D0097ED9D5C4}" type="presOf" srcId="{78BB3087-6DB1-4B93-9FED-B6A23E6E9294}" destId="{4411B86C-3F01-4843-ACD1-4A1DC59A8DCA}" srcOrd="0" destOrd="0" presId="urn:microsoft.com/office/officeart/2005/8/layout/radial5"/>
    <dgm:cxn modelId="{8E888A49-F185-4B4C-A129-2E4CB678F60C}" type="presOf" srcId="{135C2390-C164-4DAC-A0C3-BA76F6727104}" destId="{7CEB98E4-F013-42C0-A0FF-54A604F54971}" srcOrd="0" destOrd="0" presId="urn:microsoft.com/office/officeart/2005/8/layout/radial5"/>
    <dgm:cxn modelId="{BBBC027E-8656-44CA-831E-DA1ADD4EDDB3}" type="presOf" srcId="{257ABD0D-0597-46F3-A2C1-EDFDCE2A5D74}" destId="{D375F0F4-B501-4FE0-8A03-8740A6602CAF}" srcOrd="0" destOrd="0" presId="urn:microsoft.com/office/officeart/2005/8/layout/radial5"/>
    <dgm:cxn modelId="{A1AE22FD-1260-49DB-B5B3-C42BF2BB1612}" type="presOf" srcId="{39C18686-FC99-43E7-B0FC-5400276A979C}" destId="{017BC165-D6B1-4E96-9A08-EAA9A4951A6D}" srcOrd="0" destOrd="0" presId="urn:microsoft.com/office/officeart/2005/8/layout/radial5"/>
    <dgm:cxn modelId="{081564CE-4C67-44B2-9B89-6B293F000B79}" type="presOf" srcId="{F94097D1-B03B-4153-AD1F-6B737FCDB5F6}" destId="{1CD50CED-8871-41AD-A3FE-31EC66958F7E}" srcOrd="0" destOrd="0" presId="urn:microsoft.com/office/officeart/2005/8/layout/radial5"/>
    <dgm:cxn modelId="{CA31A50D-7DF0-48E4-8E56-01332FA39E31}" srcId="{39C18686-FC99-43E7-B0FC-5400276A979C}" destId="{F94097D1-B03B-4153-AD1F-6B737FCDB5F6}" srcOrd="2" destOrd="0" parTransId="{A89AF9AE-0131-4BE7-8C95-5B198DA44390}" sibTransId="{6EF57273-C6BF-4802-81D5-67C62FBECFE5}"/>
    <dgm:cxn modelId="{5987640D-64EF-4A17-B5CE-FF7EA7533A3F}" type="presOf" srcId="{81F073DC-CF6B-49B8-A2AB-E67E6B1839E8}" destId="{DACABCF7-E760-45A1-A36D-A26892A255C7}" srcOrd="1" destOrd="0" presId="urn:microsoft.com/office/officeart/2005/8/layout/radial5"/>
    <dgm:cxn modelId="{842BE34F-8733-41A7-93B9-73D4B2989055}" type="presOf" srcId="{135C2390-C164-4DAC-A0C3-BA76F6727104}" destId="{F513CA8B-62DE-44BB-ABD0-D02ABCFAB3A8}" srcOrd="1" destOrd="0" presId="urn:microsoft.com/office/officeart/2005/8/layout/radial5"/>
    <dgm:cxn modelId="{18C87DEA-58B3-4964-A826-7E4CDC0501DC}" type="presOf" srcId="{81F073DC-CF6B-49B8-A2AB-E67E6B1839E8}" destId="{84D00F7E-C546-460C-8EC3-43FE0CBF5ACE}" srcOrd="0" destOrd="0" presId="urn:microsoft.com/office/officeart/2005/8/layout/radial5"/>
    <dgm:cxn modelId="{27B0B2AB-CB5D-439B-9C96-1EB460637047}" srcId="{39C18686-FC99-43E7-B0FC-5400276A979C}" destId="{32604EAE-8745-4421-B908-C2467BDB3A22}" srcOrd="3" destOrd="0" parTransId="{5D10B87B-0CE1-4AA0-AF05-D75E811C473F}" sibTransId="{16FCE191-9D1E-43FA-B851-B44447C766B0}"/>
    <dgm:cxn modelId="{B4A6A7CB-AA2A-49C9-8DFF-673D147C1E3A}" type="presOf" srcId="{32604EAE-8745-4421-B908-C2467BDB3A22}" destId="{840A2A94-3A39-4DD5-96FD-0C86B2AAAC7A}" srcOrd="0" destOrd="0" presId="urn:microsoft.com/office/officeart/2005/8/layout/radial5"/>
    <dgm:cxn modelId="{788A311E-F08A-4BE5-BC15-39A833891984}" type="presOf" srcId="{AC7440EA-E7C1-4489-8E92-D5BE8A79C1DE}" destId="{A8A219B7-3331-4CB4-BFFE-EAE1DD7EE760}" srcOrd="0" destOrd="0" presId="urn:microsoft.com/office/officeart/2005/8/layout/radial5"/>
    <dgm:cxn modelId="{79BB84DF-7DBC-46F1-AAE6-01E0FF691DD3}" srcId="{AC7440EA-E7C1-4489-8E92-D5BE8A79C1DE}" destId="{39C18686-FC99-43E7-B0FC-5400276A979C}" srcOrd="0" destOrd="0" parTransId="{5ECB11C7-9AC1-4C4A-A00F-847FC0EE5199}" sibTransId="{B070D773-2581-4E64-9947-8A17E5A5E1A0}"/>
    <dgm:cxn modelId="{F6E05D35-8493-413A-A167-BC7F31181E37}" type="presParOf" srcId="{A8A219B7-3331-4CB4-BFFE-EAE1DD7EE760}" destId="{017BC165-D6B1-4E96-9A08-EAA9A4951A6D}" srcOrd="0" destOrd="0" presId="urn:microsoft.com/office/officeart/2005/8/layout/radial5"/>
    <dgm:cxn modelId="{0DD6DBCD-E147-486E-8B79-89777B8165A0}" type="presParOf" srcId="{A8A219B7-3331-4CB4-BFFE-EAE1DD7EE760}" destId="{7CEB98E4-F013-42C0-A0FF-54A604F54971}" srcOrd="1" destOrd="0" presId="urn:microsoft.com/office/officeart/2005/8/layout/radial5"/>
    <dgm:cxn modelId="{BB500655-E4C7-4F9F-B23F-9802E26FA658}" type="presParOf" srcId="{7CEB98E4-F013-42C0-A0FF-54A604F54971}" destId="{F513CA8B-62DE-44BB-ABD0-D02ABCFAB3A8}" srcOrd="0" destOrd="0" presId="urn:microsoft.com/office/officeart/2005/8/layout/radial5"/>
    <dgm:cxn modelId="{C3857790-8F39-4A36-AD12-BED87DB341CB}" type="presParOf" srcId="{A8A219B7-3331-4CB4-BFFE-EAE1DD7EE760}" destId="{DF22554A-0A23-4871-93B2-0C4DFAEC465B}" srcOrd="2" destOrd="0" presId="urn:microsoft.com/office/officeart/2005/8/layout/radial5"/>
    <dgm:cxn modelId="{2740DC4F-56E6-4033-9ED1-CBB5F6412306}" type="presParOf" srcId="{A8A219B7-3331-4CB4-BFFE-EAE1DD7EE760}" destId="{D375F0F4-B501-4FE0-8A03-8740A6602CAF}" srcOrd="3" destOrd="0" presId="urn:microsoft.com/office/officeart/2005/8/layout/radial5"/>
    <dgm:cxn modelId="{31523A67-48E2-4038-8009-7A36941C555C}" type="presParOf" srcId="{D375F0F4-B501-4FE0-8A03-8740A6602CAF}" destId="{ECF9531F-DB81-482A-A2F7-723BD108B83D}" srcOrd="0" destOrd="0" presId="urn:microsoft.com/office/officeart/2005/8/layout/radial5"/>
    <dgm:cxn modelId="{F168D0CC-F9DA-4BE4-8716-389B7CD4D278}" type="presParOf" srcId="{A8A219B7-3331-4CB4-BFFE-EAE1DD7EE760}" destId="{4411B86C-3F01-4843-ACD1-4A1DC59A8DCA}" srcOrd="4" destOrd="0" presId="urn:microsoft.com/office/officeart/2005/8/layout/radial5"/>
    <dgm:cxn modelId="{CB68CF18-9387-4D17-95B3-85A0E4377D6B}" type="presParOf" srcId="{A8A219B7-3331-4CB4-BFFE-EAE1DD7EE760}" destId="{C86638E5-0972-4A22-914C-804BE6C86482}" srcOrd="5" destOrd="0" presId="urn:microsoft.com/office/officeart/2005/8/layout/radial5"/>
    <dgm:cxn modelId="{28FA9567-57C6-4095-B941-4F451547A949}" type="presParOf" srcId="{C86638E5-0972-4A22-914C-804BE6C86482}" destId="{3B0D29C0-ECC3-4B16-9585-B54CCC8A8E75}" srcOrd="0" destOrd="0" presId="urn:microsoft.com/office/officeart/2005/8/layout/radial5"/>
    <dgm:cxn modelId="{225B3198-B98D-449E-B934-1E0A43C3E3DD}" type="presParOf" srcId="{A8A219B7-3331-4CB4-BFFE-EAE1DD7EE760}" destId="{1CD50CED-8871-41AD-A3FE-31EC66958F7E}" srcOrd="6" destOrd="0" presId="urn:microsoft.com/office/officeart/2005/8/layout/radial5"/>
    <dgm:cxn modelId="{503C15A2-C0D2-42BB-B6BE-7FE3DCCA80B2}" type="presParOf" srcId="{A8A219B7-3331-4CB4-BFFE-EAE1DD7EE760}" destId="{EFCE4650-A1C3-4734-A23F-2B51D45D255F}" srcOrd="7" destOrd="0" presId="urn:microsoft.com/office/officeart/2005/8/layout/radial5"/>
    <dgm:cxn modelId="{F4E47AA6-A7A8-4E63-A583-5E27DDE3A8A9}" type="presParOf" srcId="{EFCE4650-A1C3-4734-A23F-2B51D45D255F}" destId="{70E4D3D7-D2B3-4B69-82F8-41EC8B296C16}" srcOrd="0" destOrd="0" presId="urn:microsoft.com/office/officeart/2005/8/layout/radial5"/>
    <dgm:cxn modelId="{230BB1E2-C4C3-49B7-9ED2-003C1EEA3E37}" type="presParOf" srcId="{A8A219B7-3331-4CB4-BFFE-EAE1DD7EE760}" destId="{840A2A94-3A39-4DD5-96FD-0C86B2AAAC7A}" srcOrd="8" destOrd="0" presId="urn:microsoft.com/office/officeart/2005/8/layout/radial5"/>
    <dgm:cxn modelId="{73980C90-8F5A-489E-BCC1-7CC0D985BD02}" type="presParOf" srcId="{A8A219B7-3331-4CB4-BFFE-EAE1DD7EE760}" destId="{84D00F7E-C546-460C-8EC3-43FE0CBF5ACE}" srcOrd="9" destOrd="0" presId="urn:microsoft.com/office/officeart/2005/8/layout/radial5"/>
    <dgm:cxn modelId="{82DA49C7-C0AF-47AA-A73D-415BB5801658}" type="presParOf" srcId="{84D00F7E-C546-460C-8EC3-43FE0CBF5ACE}" destId="{DACABCF7-E760-45A1-A36D-A26892A255C7}" srcOrd="0" destOrd="0" presId="urn:microsoft.com/office/officeart/2005/8/layout/radial5"/>
    <dgm:cxn modelId="{8143CAF8-0184-49F0-9982-1419AB88B1B8}" type="presParOf" srcId="{A8A219B7-3331-4CB4-BFFE-EAE1DD7EE760}" destId="{D0E90530-10B3-430C-B2CC-E549476C4B9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E0C695-EF92-4633-96CD-F12380598013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F0880A7-5AD2-44F6-A559-5126C1D77595}">
      <dgm:prSet phldrT="[Text]" custT="1"/>
      <dgm:spPr/>
      <dgm:t>
        <a:bodyPr/>
        <a:lstStyle/>
        <a:p>
          <a:r>
            <a:rPr lang="es-CL" sz="1600" noProof="0" dirty="0" smtClean="0"/>
            <a:t>Matriz</a:t>
          </a:r>
          <a:endParaRPr lang="es-CL" sz="1600" noProof="0" dirty="0"/>
        </a:p>
      </dgm:t>
    </dgm:pt>
    <dgm:pt modelId="{8D21AA20-BBAE-4EC8-AE12-B0FF4F2D630C}" type="parTrans" cxnId="{6B638754-A652-445B-861A-2B1EF6968010}">
      <dgm:prSet/>
      <dgm:spPr/>
      <dgm:t>
        <a:bodyPr/>
        <a:lstStyle/>
        <a:p>
          <a:endParaRPr lang="en-GB" sz="1600"/>
        </a:p>
      </dgm:t>
    </dgm:pt>
    <dgm:pt modelId="{AEC95AB2-1324-41A1-A433-C9BFE3EA8B96}" type="sibTrans" cxnId="{6B638754-A652-445B-861A-2B1EF6968010}">
      <dgm:prSet/>
      <dgm:spPr/>
      <dgm:t>
        <a:bodyPr/>
        <a:lstStyle/>
        <a:p>
          <a:endParaRPr lang="en-GB" sz="1600"/>
        </a:p>
      </dgm:t>
    </dgm:pt>
    <dgm:pt modelId="{2D3135E4-8DBF-473F-8606-AAECE0ACDF32}">
      <dgm:prSet phldrT="[Text]" custT="1"/>
      <dgm:spPr/>
      <dgm:t>
        <a:bodyPr/>
        <a:lstStyle/>
        <a:p>
          <a:r>
            <a:rPr lang="es-CL" sz="1600" noProof="0" dirty="0" smtClean="0"/>
            <a:t>Asegurador</a:t>
          </a:r>
          <a:endParaRPr lang="es-CL" sz="1600" noProof="0" dirty="0"/>
        </a:p>
      </dgm:t>
    </dgm:pt>
    <dgm:pt modelId="{AC6A1873-D2B7-49B0-9AC1-18BDAC9810A4}" type="parTrans" cxnId="{31C0D3B4-DA30-4D2D-AB39-96EA3FAA968D}">
      <dgm:prSet/>
      <dgm:spPr/>
      <dgm:t>
        <a:bodyPr/>
        <a:lstStyle/>
        <a:p>
          <a:endParaRPr lang="en-GB" sz="1600"/>
        </a:p>
      </dgm:t>
    </dgm:pt>
    <dgm:pt modelId="{4FC4993F-219E-435A-AFB2-44C80B68E67B}" type="sibTrans" cxnId="{31C0D3B4-DA30-4D2D-AB39-96EA3FAA968D}">
      <dgm:prSet/>
      <dgm:spPr/>
      <dgm:t>
        <a:bodyPr/>
        <a:lstStyle/>
        <a:p>
          <a:endParaRPr lang="en-GB" sz="1600"/>
        </a:p>
      </dgm:t>
    </dgm:pt>
    <dgm:pt modelId="{0FF61AA1-D01D-4AEB-A28D-C7D0E514A973}">
      <dgm:prSet phldrT="[Text]" custT="1"/>
      <dgm:spPr/>
      <dgm:t>
        <a:bodyPr/>
        <a:lstStyle/>
        <a:p>
          <a:r>
            <a:rPr lang="es-CL" sz="1600" noProof="0" dirty="0" smtClean="0"/>
            <a:t>Banco</a:t>
          </a:r>
          <a:endParaRPr lang="es-CL" sz="1600" noProof="0" dirty="0"/>
        </a:p>
      </dgm:t>
    </dgm:pt>
    <dgm:pt modelId="{64D3B3F6-609A-4052-943F-106ECFC240DF}" type="parTrans" cxnId="{181146B0-DF72-44DC-ADDA-AA54E39D9B73}">
      <dgm:prSet/>
      <dgm:spPr/>
      <dgm:t>
        <a:bodyPr/>
        <a:lstStyle/>
        <a:p>
          <a:endParaRPr lang="en-GB" sz="1600"/>
        </a:p>
      </dgm:t>
    </dgm:pt>
    <dgm:pt modelId="{3764C12E-632A-4844-9749-A56CAA85F06A}" type="sibTrans" cxnId="{181146B0-DF72-44DC-ADDA-AA54E39D9B73}">
      <dgm:prSet/>
      <dgm:spPr/>
      <dgm:t>
        <a:bodyPr/>
        <a:lstStyle/>
        <a:p>
          <a:endParaRPr lang="en-GB" sz="1600"/>
        </a:p>
      </dgm:t>
    </dgm:pt>
    <dgm:pt modelId="{CD3FF4B9-569C-4E93-BD08-85729F10636E}" type="pres">
      <dgm:prSet presAssocID="{D8E0C695-EF92-4633-96CD-F123805980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E378E81-3223-4200-B38B-8AB25230F31A}" type="pres">
      <dgm:prSet presAssocID="{7F0880A7-5AD2-44F6-A559-5126C1D77595}" presName="hierRoot1" presStyleCnt="0">
        <dgm:presLayoutVars>
          <dgm:hierBranch val="init"/>
        </dgm:presLayoutVars>
      </dgm:prSet>
      <dgm:spPr/>
    </dgm:pt>
    <dgm:pt modelId="{CAEF8455-F261-4F98-A96A-299A00F8BB59}" type="pres">
      <dgm:prSet presAssocID="{7F0880A7-5AD2-44F6-A559-5126C1D77595}" presName="rootComposite1" presStyleCnt="0"/>
      <dgm:spPr/>
    </dgm:pt>
    <dgm:pt modelId="{032EE651-97BF-4170-A8B5-BB06D4C36C71}" type="pres">
      <dgm:prSet presAssocID="{7F0880A7-5AD2-44F6-A559-5126C1D77595}" presName="rootText1" presStyleLbl="node0" presStyleIdx="0" presStyleCnt="1" custScaleX="65070" custScaleY="57293" custLinFactNeighborX="-63" custLinFactNeighborY="-147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DDCA1D-DDC9-4202-A6AE-BE1C73175AC1}" type="pres">
      <dgm:prSet presAssocID="{7F0880A7-5AD2-44F6-A559-5126C1D7759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1C4653B5-0295-4C5C-B520-BE56833A06D5}" type="pres">
      <dgm:prSet presAssocID="{7F0880A7-5AD2-44F6-A559-5126C1D77595}" presName="hierChild2" presStyleCnt="0"/>
      <dgm:spPr/>
    </dgm:pt>
    <dgm:pt modelId="{9F71C388-52A2-41C8-B3CF-F556140577B4}" type="pres">
      <dgm:prSet presAssocID="{AC6A1873-D2B7-49B0-9AC1-18BDAC9810A4}" presName="Name37" presStyleLbl="parChTrans1D2" presStyleIdx="0" presStyleCnt="2"/>
      <dgm:spPr/>
      <dgm:t>
        <a:bodyPr/>
        <a:lstStyle/>
        <a:p>
          <a:endParaRPr lang="en-GB"/>
        </a:p>
      </dgm:t>
    </dgm:pt>
    <dgm:pt modelId="{E6238C56-0739-4EBD-9DA6-3727F8ACEB07}" type="pres">
      <dgm:prSet presAssocID="{2D3135E4-8DBF-473F-8606-AAECE0ACDF32}" presName="hierRoot2" presStyleCnt="0">
        <dgm:presLayoutVars>
          <dgm:hierBranch val="init"/>
        </dgm:presLayoutVars>
      </dgm:prSet>
      <dgm:spPr/>
    </dgm:pt>
    <dgm:pt modelId="{74C4841D-76B3-43D8-AEB2-EB4EFC988910}" type="pres">
      <dgm:prSet presAssocID="{2D3135E4-8DBF-473F-8606-AAECE0ACDF32}" presName="rootComposite" presStyleCnt="0"/>
      <dgm:spPr/>
    </dgm:pt>
    <dgm:pt modelId="{D2440BE9-ED04-412B-9516-4A08F5114E95}" type="pres">
      <dgm:prSet presAssocID="{2D3135E4-8DBF-473F-8606-AAECE0ACDF32}" presName="rootText" presStyleLbl="node2" presStyleIdx="0" presStyleCnt="2" custScaleX="65070" custScaleY="57293" custLinFactNeighborX="2631" custLinFactNeighborY="227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58106C-D323-4CF3-B9C6-E477C5448935}" type="pres">
      <dgm:prSet presAssocID="{2D3135E4-8DBF-473F-8606-AAECE0ACDF32}" presName="rootConnector" presStyleLbl="node2" presStyleIdx="0" presStyleCnt="2"/>
      <dgm:spPr/>
      <dgm:t>
        <a:bodyPr/>
        <a:lstStyle/>
        <a:p>
          <a:endParaRPr lang="en-GB"/>
        </a:p>
      </dgm:t>
    </dgm:pt>
    <dgm:pt modelId="{21FE2256-8B13-4859-A2F9-FC751CD6C3BB}" type="pres">
      <dgm:prSet presAssocID="{2D3135E4-8DBF-473F-8606-AAECE0ACDF32}" presName="hierChild4" presStyleCnt="0"/>
      <dgm:spPr/>
    </dgm:pt>
    <dgm:pt modelId="{1FD67C2B-4FE3-45A7-A3D1-955506093C85}" type="pres">
      <dgm:prSet presAssocID="{2D3135E4-8DBF-473F-8606-AAECE0ACDF32}" presName="hierChild5" presStyleCnt="0"/>
      <dgm:spPr/>
    </dgm:pt>
    <dgm:pt modelId="{3E4F6F2F-C4C8-4748-866B-E9EEDEB8FD69}" type="pres">
      <dgm:prSet presAssocID="{64D3B3F6-609A-4052-943F-106ECFC240DF}" presName="Name37" presStyleLbl="parChTrans1D2" presStyleIdx="1" presStyleCnt="2"/>
      <dgm:spPr/>
      <dgm:t>
        <a:bodyPr/>
        <a:lstStyle/>
        <a:p>
          <a:endParaRPr lang="en-GB"/>
        </a:p>
      </dgm:t>
    </dgm:pt>
    <dgm:pt modelId="{7B899BDB-A079-437C-834E-F40E1025D747}" type="pres">
      <dgm:prSet presAssocID="{0FF61AA1-D01D-4AEB-A28D-C7D0E514A973}" presName="hierRoot2" presStyleCnt="0">
        <dgm:presLayoutVars>
          <dgm:hierBranch val="init"/>
        </dgm:presLayoutVars>
      </dgm:prSet>
      <dgm:spPr/>
    </dgm:pt>
    <dgm:pt modelId="{2F84BBD3-0FDB-47EC-8038-D2B66D5846D0}" type="pres">
      <dgm:prSet presAssocID="{0FF61AA1-D01D-4AEB-A28D-C7D0E514A973}" presName="rootComposite" presStyleCnt="0"/>
      <dgm:spPr/>
    </dgm:pt>
    <dgm:pt modelId="{FE5E8279-E832-4A4F-BF0F-6196D8B7AE1C}" type="pres">
      <dgm:prSet presAssocID="{0FF61AA1-D01D-4AEB-A28D-C7D0E514A973}" presName="rootText" presStyleLbl="node2" presStyleIdx="1" presStyleCnt="2" custScaleX="65070" custScaleY="57293" custLinFactNeighborX="2631" custLinFactNeighborY="227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0A339C-49BB-4BF4-B72A-4054AADD02C6}" type="pres">
      <dgm:prSet presAssocID="{0FF61AA1-D01D-4AEB-A28D-C7D0E514A973}" presName="rootConnector" presStyleLbl="node2" presStyleIdx="1" presStyleCnt="2"/>
      <dgm:spPr/>
      <dgm:t>
        <a:bodyPr/>
        <a:lstStyle/>
        <a:p>
          <a:endParaRPr lang="en-GB"/>
        </a:p>
      </dgm:t>
    </dgm:pt>
    <dgm:pt modelId="{A9A94828-DD83-4A8B-9529-408463B68600}" type="pres">
      <dgm:prSet presAssocID="{0FF61AA1-D01D-4AEB-A28D-C7D0E514A973}" presName="hierChild4" presStyleCnt="0"/>
      <dgm:spPr/>
    </dgm:pt>
    <dgm:pt modelId="{9C474DC6-CDC6-4FEE-B2ED-A1AB985484D7}" type="pres">
      <dgm:prSet presAssocID="{0FF61AA1-D01D-4AEB-A28D-C7D0E514A973}" presName="hierChild5" presStyleCnt="0"/>
      <dgm:spPr/>
    </dgm:pt>
    <dgm:pt modelId="{56AA8841-1DCE-4944-9CA7-19C8CDEC22C5}" type="pres">
      <dgm:prSet presAssocID="{7F0880A7-5AD2-44F6-A559-5126C1D77595}" presName="hierChild3" presStyleCnt="0"/>
      <dgm:spPr/>
    </dgm:pt>
  </dgm:ptLst>
  <dgm:cxnLst>
    <dgm:cxn modelId="{76463F10-9663-4029-8533-5E0FFD921228}" type="presOf" srcId="{7F0880A7-5AD2-44F6-A559-5126C1D77595}" destId="{032EE651-97BF-4170-A8B5-BB06D4C36C71}" srcOrd="0" destOrd="0" presId="urn:microsoft.com/office/officeart/2005/8/layout/orgChart1"/>
    <dgm:cxn modelId="{F6E882B7-8553-4E8B-B2FA-DE509DE28C3D}" type="presOf" srcId="{0FF61AA1-D01D-4AEB-A28D-C7D0E514A973}" destId="{670A339C-49BB-4BF4-B72A-4054AADD02C6}" srcOrd="1" destOrd="0" presId="urn:microsoft.com/office/officeart/2005/8/layout/orgChart1"/>
    <dgm:cxn modelId="{AE0E60EF-C9E5-4001-8CBD-03E4C8FC0328}" type="presOf" srcId="{0FF61AA1-D01D-4AEB-A28D-C7D0E514A973}" destId="{FE5E8279-E832-4A4F-BF0F-6196D8B7AE1C}" srcOrd="0" destOrd="0" presId="urn:microsoft.com/office/officeart/2005/8/layout/orgChart1"/>
    <dgm:cxn modelId="{B6E7186D-3198-468F-8ACF-BAC7A2D70B38}" type="presOf" srcId="{D8E0C695-EF92-4633-96CD-F12380598013}" destId="{CD3FF4B9-569C-4E93-BD08-85729F10636E}" srcOrd="0" destOrd="0" presId="urn:microsoft.com/office/officeart/2005/8/layout/orgChart1"/>
    <dgm:cxn modelId="{1F29FB74-275D-4135-81A0-ECB79FE3FE99}" type="presOf" srcId="{64D3B3F6-609A-4052-943F-106ECFC240DF}" destId="{3E4F6F2F-C4C8-4748-866B-E9EEDEB8FD69}" srcOrd="0" destOrd="0" presId="urn:microsoft.com/office/officeart/2005/8/layout/orgChart1"/>
    <dgm:cxn modelId="{31C0D3B4-DA30-4D2D-AB39-96EA3FAA968D}" srcId="{7F0880A7-5AD2-44F6-A559-5126C1D77595}" destId="{2D3135E4-8DBF-473F-8606-AAECE0ACDF32}" srcOrd="0" destOrd="0" parTransId="{AC6A1873-D2B7-49B0-9AC1-18BDAC9810A4}" sibTransId="{4FC4993F-219E-435A-AFB2-44C80B68E67B}"/>
    <dgm:cxn modelId="{9BB27354-C3B4-4947-8CCB-55EB2287F7EF}" type="presOf" srcId="{2D3135E4-8DBF-473F-8606-AAECE0ACDF32}" destId="{5A58106C-D323-4CF3-B9C6-E477C5448935}" srcOrd="1" destOrd="0" presId="urn:microsoft.com/office/officeart/2005/8/layout/orgChart1"/>
    <dgm:cxn modelId="{059CCAB8-7D5A-4B86-A06A-EE00F7BA82C4}" type="presOf" srcId="{2D3135E4-8DBF-473F-8606-AAECE0ACDF32}" destId="{D2440BE9-ED04-412B-9516-4A08F5114E95}" srcOrd="0" destOrd="0" presId="urn:microsoft.com/office/officeart/2005/8/layout/orgChart1"/>
    <dgm:cxn modelId="{60E526E0-3E30-4B7C-B7E9-55E75E151A79}" type="presOf" srcId="{AC6A1873-D2B7-49B0-9AC1-18BDAC9810A4}" destId="{9F71C388-52A2-41C8-B3CF-F556140577B4}" srcOrd="0" destOrd="0" presId="urn:microsoft.com/office/officeart/2005/8/layout/orgChart1"/>
    <dgm:cxn modelId="{01C2A8A6-EB29-4AD5-B506-5AB786F187F9}" type="presOf" srcId="{7F0880A7-5AD2-44F6-A559-5126C1D77595}" destId="{85DDCA1D-DDC9-4202-A6AE-BE1C73175AC1}" srcOrd="1" destOrd="0" presId="urn:microsoft.com/office/officeart/2005/8/layout/orgChart1"/>
    <dgm:cxn modelId="{181146B0-DF72-44DC-ADDA-AA54E39D9B73}" srcId="{7F0880A7-5AD2-44F6-A559-5126C1D77595}" destId="{0FF61AA1-D01D-4AEB-A28D-C7D0E514A973}" srcOrd="1" destOrd="0" parTransId="{64D3B3F6-609A-4052-943F-106ECFC240DF}" sibTransId="{3764C12E-632A-4844-9749-A56CAA85F06A}"/>
    <dgm:cxn modelId="{6B638754-A652-445B-861A-2B1EF6968010}" srcId="{D8E0C695-EF92-4633-96CD-F12380598013}" destId="{7F0880A7-5AD2-44F6-A559-5126C1D77595}" srcOrd="0" destOrd="0" parTransId="{8D21AA20-BBAE-4EC8-AE12-B0FF4F2D630C}" sibTransId="{AEC95AB2-1324-41A1-A433-C9BFE3EA8B96}"/>
    <dgm:cxn modelId="{FEB27CB5-514F-4D0A-9AE4-65FC4A36A29E}" type="presParOf" srcId="{CD3FF4B9-569C-4E93-BD08-85729F10636E}" destId="{1E378E81-3223-4200-B38B-8AB25230F31A}" srcOrd="0" destOrd="0" presId="urn:microsoft.com/office/officeart/2005/8/layout/orgChart1"/>
    <dgm:cxn modelId="{50356B8F-EA41-4B47-AF83-5FCEF70E4407}" type="presParOf" srcId="{1E378E81-3223-4200-B38B-8AB25230F31A}" destId="{CAEF8455-F261-4F98-A96A-299A00F8BB59}" srcOrd="0" destOrd="0" presId="urn:microsoft.com/office/officeart/2005/8/layout/orgChart1"/>
    <dgm:cxn modelId="{F7AA0822-69AD-49F8-A671-8DC8221FF356}" type="presParOf" srcId="{CAEF8455-F261-4F98-A96A-299A00F8BB59}" destId="{032EE651-97BF-4170-A8B5-BB06D4C36C71}" srcOrd="0" destOrd="0" presId="urn:microsoft.com/office/officeart/2005/8/layout/orgChart1"/>
    <dgm:cxn modelId="{5117113F-8642-49C7-8B55-5666AF62F964}" type="presParOf" srcId="{CAEF8455-F261-4F98-A96A-299A00F8BB59}" destId="{85DDCA1D-DDC9-4202-A6AE-BE1C73175AC1}" srcOrd="1" destOrd="0" presId="urn:microsoft.com/office/officeart/2005/8/layout/orgChart1"/>
    <dgm:cxn modelId="{DB398DCC-54CA-4C26-A801-9B4BE4BA2466}" type="presParOf" srcId="{1E378E81-3223-4200-B38B-8AB25230F31A}" destId="{1C4653B5-0295-4C5C-B520-BE56833A06D5}" srcOrd="1" destOrd="0" presId="urn:microsoft.com/office/officeart/2005/8/layout/orgChart1"/>
    <dgm:cxn modelId="{611D9C26-C2BA-461C-B7EA-2D2AAFFC6E2E}" type="presParOf" srcId="{1C4653B5-0295-4C5C-B520-BE56833A06D5}" destId="{9F71C388-52A2-41C8-B3CF-F556140577B4}" srcOrd="0" destOrd="0" presId="urn:microsoft.com/office/officeart/2005/8/layout/orgChart1"/>
    <dgm:cxn modelId="{468E62BC-626A-4EC8-BD1E-AFAEB32976E1}" type="presParOf" srcId="{1C4653B5-0295-4C5C-B520-BE56833A06D5}" destId="{E6238C56-0739-4EBD-9DA6-3727F8ACEB07}" srcOrd="1" destOrd="0" presId="urn:microsoft.com/office/officeart/2005/8/layout/orgChart1"/>
    <dgm:cxn modelId="{5FAE32E2-125D-412F-A672-35DB42E77894}" type="presParOf" srcId="{E6238C56-0739-4EBD-9DA6-3727F8ACEB07}" destId="{74C4841D-76B3-43D8-AEB2-EB4EFC988910}" srcOrd="0" destOrd="0" presId="urn:microsoft.com/office/officeart/2005/8/layout/orgChart1"/>
    <dgm:cxn modelId="{48FAFCA5-E088-4A89-ACFE-07B59644891E}" type="presParOf" srcId="{74C4841D-76B3-43D8-AEB2-EB4EFC988910}" destId="{D2440BE9-ED04-412B-9516-4A08F5114E95}" srcOrd="0" destOrd="0" presId="urn:microsoft.com/office/officeart/2005/8/layout/orgChart1"/>
    <dgm:cxn modelId="{1848B72E-A1E3-46EE-A744-B3371CC474D8}" type="presParOf" srcId="{74C4841D-76B3-43D8-AEB2-EB4EFC988910}" destId="{5A58106C-D323-4CF3-B9C6-E477C5448935}" srcOrd="1" destOrd="0" presId="urn:microsoft.com/office/officeart/2005/8/layout/orgChart1"/>
    <dgm:cxn modelId="{D91F9108-5294-4BDC-97FC-2B0E46EE46D8}" type="presParOf" srcId="{E6238C56-0739-4EBD-9DA6-3727F8ACEB07}" destId="{21FE2256-8B13-4859-A2F9-FC751CD6C3BB}" srcOrd="1" destOrd="0" presId="urn:microsoft.com/office/officeart/2005/8/layout/orgChart1"/>
    <dgm:cxn modelId="{112BF511-0189-4AE7-AA6B-1873D910111F}" type="presParOf" srcId="{E6238C56-0739-4EBD-9DA6-3727F8ACEB07}" destId="{1FD67C2B-4FE3-45A7-A3D1-955506093C85}" srcOrd="2" destOrd="0" presId="urn:microsoft.com/office/officeart/2005/8/layout/orgChart1"/>
    <dgm:cxn modelId="{A13A4BFE-F846-4463-98B5-BAC71DE8BDCF}" type="presParOf" srcId="{1C4653B5-0295-4C5C-B520-BE56833A06D5}" destId="{3E4F6F2F-C4C8-4748-866B-E9EEDEB8FD69}" srcOrd="2" destOrd="0" presId="urn:microsoft.com/office/officeart/2005/8/layout/orgChart1"/>
    <dgm:cxn modelId="{BA4BDE0B-74A8-4B92-95F4-8C4EC36E8383}" type="presParOf" srcId="{1C4653B5-0295-4C5C-B520-BE56833A06D5}" destId="{7B899BDB-A079-437C-834E-F40E1025D747}" srcOrd="3" destOrd="0" presId="urn:microsoft.com/office/officeart/2005/8/layout/orgChart1"/>
    <dgm:cxn modelId="{F9C93D1B-8395-4C35-8F95-1815D66168AD}" type="presParOf" srcId="{7B899BDB-A079-437C-834E-F40E1025D747}" destId="{2F84BBD3-0FDB-47EC-8038-D2B66D5846D0}" srcOrd="0" destOrd="0" presId="urn:microsoft.com/office/officeart/2005/8/layout/orgChart1"/>
    <dgm:cxn modelId="{60B5A705-AA54-41B6-AF69-16DFCD1A5C69}" type="presParOf" srcId="{2F84BBD3-0FDB-47EC-8038-D2B66D5846D0}" destId="{FE5E8279-E832-4A4F-BF0F-6196D8B7AE1C}" srcOrd="0" destOrd="0" presId="urn:microsoft.com/office/officeart/2005/8/layout/orgChart1"/>
    <dgm:cxn modelId="{D260ACAE-5F85-4C33-A0CC-38A443E8CCA9}" type="presParOf" srcId="{2F84BBD3-0FDB-47EC-8038-D2B66D5846D0}" destId="{670A339C-49BB-4BF4-B72A-4054AADD02C6}" srcOrd="1" destOrd="0" presId="urn:microsoft.com/office/officeart/2005/8/layout/orgChart1"/>
    <dgm:cxn modelId="{36C3E786-2CF4-438E-AE87-559316B2A8C0}" type="presParOf" srcId="{7B899BDB-A079-437C-834E-F40E1025D747}" destId="{A9A94828-DD83-4A8B-9529-408463B68600}" srcOrd="1" destOrd="0" presId="urn:microsoft.com/office/officeart/2005/8/layout/orgChart1"/>
    <dgm:cxn modelId="{A6E89725-8E4E-4B95-A493-460F14C7FEFB}" type="presParOf" srcId="{7B899BDB-A079-437C-834E-F40E1025D747}" destId="{9C474DC6-CDC6-4FEE-B2ED-A1AB985484D7}" srcOrd="2" destOrd="0" presId="urn:microsoft.com/office/officeart/2005/8/layout/orgChart1"/>
    <dgm:cxn modelId="{1D15DAAC-2AD2-4CC9-B725-1FC5C42A9D57}" type="presParOf" srcId="{1E378E81-3223-4200-B38B-8AB25230F31A}" destId="{56AA8841-1DCE-4944-9CA7-19C8CDEC22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A022E-E594-4B9D-BDFE-3FC100D74897}">
      <dsp:nvSpPr>
        <dsp:cNvPr id="0" name=""/>
        <dsp:cNvSpPr/>
      </dsp:nvSpPr>
      <dsp:spPr>
        <a:xfrm rot="5400000">
          <a:off x="3985551" y="-1843724"/>
          <a:ext cx="1221715" cy="512386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en-GB" sz="1600" kern="1200" dirty="0" smtClean="0">
              <a:latin typeface="Arial"/>
              <a:ea typeface="+mn-ea"/>
              <a:cs typeface="+mn-cs"/>
            </a:rPr>
            <a:t> </a:t>
          </a:r>
          <a:r>
            <a:rPr kumimoji="1" lang="es-CL" sz="1600" kern="1200" noProof="0" dirty="0" smtClean="0">
              <a:latin typeface="Arial"/>
              <a:ea typeface="+mn-ea"/>
              <a:cs typeface="+mn-cs"/>
            </a:rPr>
            <a:t>Absorber importantes pérdidas inesperadas para reducir:</a:t>
          </a:r>
          <a:endParaRPr lang="es-CL" sz="1600" kern="1200" noProof="0" dirty="0">
            <a:latin typeface="Arial"/>
            <a:ea typeface="+mn-ea"/>
            <a:cs typeface="+mn-cs"/>
          </a:endParaRPr>
        </a:p>
        <a:p>
          <a:pPr marL="114300" lvl="1" indent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es-CL" sz="1600" kern="1200" noProof="0" dirty="0" smtClean="0">
              <a:latin typeface="Arial"/>
              <a:ea typeface="+mn-ea"/>
              <a:cs typeface="+mn-cs"/>
            </a:rPr>
            <a:t> probabilidad de quiebra/insolvencia</a:t>
          </a:r>
          <a:endParaRPr lang="es-CL" sz="1600" kern="1200" noProof="0" dirty="0">
            <a:latin typeface="Arial"/>
            <a:ea typeface="+mn-ea"/>
            <a:cs typeface="+mn-cs"/>
          </a:endParaRPr>
        </a:p>
        <a:p>
          <a:pPr marL="114300" lvl="1" indent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es-CL" sz="1600" kern="1200" noProof="0" dirty="0" smtClean="0">
              <a:latin typeface="Arial"/>
              <a:ea typeface="+mn-ea"/>
              <a:cs typeface="+mn-cs"/>
            </a:rPr>
            <a:t> pérdidas a los asegurados en caso de quiebra/insolvencia</a:t>
          </a:r>
          <a:endParaRPr lang="es-CL" sz="1600" kern="1200" noProof="0" dirty="0">
            <a:latin typeface="Arial"/>
            <a:ea typeface="+mn-ea"/>
            <a:cs typeface="+mn-cs"/>
          </a:endParaRPr>
        </a:p>
      </dsp:txBody>
      <dsp:txXfrm rot="-5400000">
        <a:off x="2034478" y="166988"/>
        <a:ext cx="5064224" cy="1102437"/>
      </dsp:txXfrm>
    </dsp:sp>
    <dsp:sp modelId="{9935B138-2A82-4867-92CA-7E7229AAECA1}">
      <dsp:nvSpPr>
        <dsp:cNvPr id="0" name=""/>
        <dsp:cNvSpPr/>
      </dsp:nvSpPr>
      <dsp:spPr>
        <a:xfrm>
          <a:off x="0" y="0"/>
          <a:ext cx="1960744" cy="14342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CL" sz="2400" b="1" kern="1200" noProof="0" dirty="0" smtClean="0">
              <a:latin typeface="Arial"/>
              <a:ea typeface="+mn-ea"/>
              <a:cs typeface="+mn-cs"/>
            </a:rPr>
            <a:t>Asegura-dores</a:t>
          </a:r>
          <a:endParaRPr lang="es-CL" sz="2400" b="1" kern="1200" noProof="0" dirty="0">
            <a:latin typeface="Arial"/>
            <a:ea typeface="+mn-ea"/>
            <a:cs typeface="+mn-cs"/>
          </a:endParaRPr>
        </a:p>
      </dsp:txBody>
      <dsp:txXfrm>
        <a:off x="70012" y="70012"/>
        <a:ext cx="1820720" cy="1294178"/>
      </dsp:txXfrm>
    </dsp:sp>
    <dsp:sp modelId="{18A63555-48E8-49E1-AC07-B83C26F09364}">
      <dsp:nvSpPr>
        <dsp:cNvPr id="0" name=""/>
        <dsp:cNvSpPr/>
      </dsp:nvSpPr>
      <dsp:spPr>
        <a:xfrm rot="5400000">
          <a:off x="4046643" y="-446649"/>
          <a:ext cx="1108373" cy="5128872"/>
        </a:xfrm>
        <a:prstGeom prst="round2Same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s-CL" sz="1600" kern="1200" noProof="0" dirty="0" smtClean="0">
              <a:latin typeface="Arial"/>
              <a:ea typeface="+mn-ea"/>
              <a:cs typeface="+mn-cs"/>
            </a:rPr>
            <a:t>Tener diferentes grados de intervención supervisora</a:t>
          </a:r>
          <a:endParaRPr lang="es-CL" sz="1600" kern="1200" noProof="0" dirty="0">
            <a:latin typeface="Arial"/>
            <a:ea typeface="+mn-ea"/>
            <a:cs typeface="+mn-cs"/>
          </a:endParaRPr>
        </a:p>
      </dsp:txBody>
      <dsp:txXfrm rot="-5400000">
        <a:off x="2036394" y="1617706"/>
        <a:ext cx="5074766" cy="1000161"/>
      </dsp:txXfrm>
    </dsp:sp>
    <dsp:sp modelId="{4B84936E-3F1B-4C36-9737-BE0B11C5491B}">
      <dsp:nvSpPr>
        <dsp:cNvPr id="0" name=""/>
        <dsp:cNvSpPr/>
      </dsp:nvSpPr>
      <dsp:spPr>
        <a:xfrm>
          <a:off x="0" y="1501481"/>
          <a:ext cx="1962660" cy="1234822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400" b="1" kern="1200" smtClean="0">
              <a:latin typeface="Arial"/>
              <a:ea typeface="+mn-ea"/>
              <a:cs typeface="+mn-cs"/>
            </a:rPr>
            <a:t>Supervisor</a:t>
          </a:r>
          <a:endParaRPr lang="en-GB" sz="2400" b="1" kern="1200" dirty="0">
            <a:latin typeface="Arial"/>
            <a:ea typeface="+mn-ea"/>
            <a:cs typeface="+mn-cs"/>
          </a:endParaRPr>
        </a:p>
      </dsp:txBody>
      <dsp:txXfrm>
        <a:off x="60279" y="1561760"/>
        <a:ext cx="1842102" cy="11142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48F96-3579-4444-9301-25512000E3FE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C6D566F-44DE-4554-A827-767D93505D05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noProof="0" dirty="0" smtClean="0"/>
            <a:t>Determina criterio</a:t>
          </a:r>
          <a:endParaRPr lang="es-CL" sz="1400" kern="1200" noProof="0" dirty="0"/>
        </a:p>
      </dsp:txBody>
      <dsp:txXfrm>
        <a:off x="2160400" y="47068"/>
        <a:ext cx="1775198" cy="842046"/>
      </dsp:txXfrm>
    </dsp:sp>
    <dsp:sp modelId="{D20143B2-7C33-45AF-9A22-E1B5A0C68877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u="none" kern="1200" noProof="0" dirty="0" smtClean="0"/>
            <a:t>Identifica riesgos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3804791" y="1241788"/>
        <a:ext cx="1775198" cy="842046"/>
      </dsp:txXfrm>
    </dsp:sp>
    <dsp:sp modelId="{88C38494-6272-46BB-8DF1-D13C903EAB6C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kern="1200" noProof="0" dirty="0" smtClean="0"/>
            <a:t>Calibración de requerimientos de capital</a:t>
          </a:r>
        </a:p>
      </dsp:txBody>
      <dsp:txXfrm>
        <a:off x="3176690" y="3174885"/>
        <a:ext cx="1775198" cy="842046"/>
      </dsp:txXfrm>
    </dsp:sp>
    <dsp:sp modelId="{29D571C9-5F1A-48B7-B772-A95303436A9D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noProof="0" dirty="0" smtClean="0"/>
            <a:t>Riesgos agregados</a:t>
          </a:r>
          <a:endParaRPr lang="es-CL" sz="1400" kern="1200" noProof="0" dirty="0"/>
        </a:p>
      </dsp:txBody>
      <dsp:txXfrm>
        <a:off x="1144111" y="3174885"/>
        <a:ext cx="1775198" cy="842046"/>
      </dsp:txXfrm>
    </dsp:sp>
    <dsp:sp modelId="{81A97A3A-16FC-4966-9DCA-341067DEE360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noProof="0" dirty="0" smtClean="0"/>
            <a:t>Determina PCR y MCR</a:t>
          </a:r>
          <a:endParaRPr lang="es-CL" sz="1400" kern="1200" noProof="0" dirty="0"/>
        </a:p>
      </dsp:txBody>
      <dsp:txXfrm>
        <a:off x="516009" y="1241788"/>
        <a:ext cx="1775198" cy="8420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EF90-B335-4C2F-9C9D-C24EE9F1E9EE}">
      <dsp:nvSpPr>
        <dsp:cNvPr id="0" name=""/>
        <dsp:cNvSpPr/>
      </dsp:nvSpPr>
      <dsp:spPr>
        <a:xfrm rot="5400000">
          <a:off x="4648656" y="-1839433"/>
          <a:ext cx="887498" cy="479285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noProof="0" dirty="0" smtClean="0"/>
            <a:t>1918 influencia pandémica, huracán Katrina, terremoto de Fukushima</a:t>
          </a:r>
          <a:endParaRPr lang="es-CL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noProof="0" dirty="0" smtClean="0"/>
            <a:t>I.e.: Suma a riesgo X 0.23%</a:t>
          </a:r>
          <a:endParaRPr lang="es-CL" sz="1500" kern="1200" noProof="0" dirty="0"/>
        </a:p>
      </dsp:txBody>
      <dsp:txXfrm rot="-5400000">
        <a:off x="2695979" y="156568"/>
        <a:ext cx="4749528" cy="800850"/>
      </dsp:txXfrm>
    </dsp:sp>
    <dsp:sp modelId="{3D5A2CA0-4D8A-4820-9979-9FE33A9EA13B}">
      <dsp:nvSpPr>
        <dsp:cNvPr id="0" name=""/>
        <dsp:cNvSpPr/>
      </dsp:nvSpPr>
      <dsp:spPr>
        <a:xfrm>
          <a:off x="0" y="2306"/>
          <a:ext cx="2695979" cy="11093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/>
            <a:t>Riesgo de Subscripción</a:t>
          </a:r>
          <a:endParaRPr lang="es-CL" sz="2400" kern="1200" noProof="0" dirty="0"/>
        </a:p>
      </dsp:txBody>
      <dsp:txXfrm>
        <a:off x="54155" y="56461"/>
        <a:ext cx="2587669" cy="1001063"/>
      </dsp:txXfrm>
    </dsp:sp>
    <dsp:sp modelId="{BEA5B1D0-9587-49DF-BE46-BEB804CF43A4}">
      <dsp:nvSpPr>
        <dsp:cNvPr id="0" name=""/>
        <dsp:cNvSpPr/>
      </dsp:nvSpPr>
      <dsp:spPr>
        <a:xfrm rot="5400000">
          <a:off x="4648656" y="-674591"/>
          <a:ext cx="887498" cy="4792852"/>
        </a:xfrm>
        <a:prstGeom prst="round2SameRect">
          <a:avLst/>
        </a:prstGeom>
        <a:solidFill>
          <a:schemeClr val="accent2">
            <a:tint val="40000"/>
            <a:alpha val="90000"/>
            <a:hueOff val="-2898357"/>
            <a:satOff val="-3380"/>
            <a:lumOff val="-56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Enron, Lehman Brothers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noProof="0" dirty="0" smtClean="0"/>
            <a:t>I.e.: AAA valor bonos corporativos X 0.25%</a:t>
          </a:r>
          <a:endParaRPr lang="es-CL" sz="1500" kern="1200" noProof="0" dirty="0"/>
        </a:p>
      </dsp:txBody>
      <dsp:txXfrm rot="-5400000">
        <a:off x="2695979" y="1321410"/>
        <a:ext cx="4749528" cy="800850"/>
      </dsp:txXfrm>
    </dsp:sp>
    <dsp:sp modelId="{EDBAACE8-DB7F-4924-8C2D-7BADB24F56EF}">
      <dsp:nvSpPr>
        <dsp:cNvPr id="0" name=""/>
        <dsp:cNvSpPr/>
      </dsp:nvSpPr>
      <dsp:spPr>
        <a:xfrm>
          <a:off x="0" y="1167148"/>
          <a:ext cx="2695979" cy="1109373"/>
        </a:xfrm>
        <a:prstGeom prst="roundRect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/>
            <a:t>Riesgo de Crédito</a:t>
          </a:r>
          <a:endParaRPr lang="es-CL" sz="2400" kern="1200" noProof="0" dirty="0"/>
        </a:p>
      </dsp:txBody>
      <dsp:txXfrm>
        <a:off x="54155" y="1221303"/>
        <a:ext cx="2587669" cy="1001063"/>
      </dsp:txXfrm>
    </dsp:sp>
    <dsp:sp modelId="{B313CA01-E7E4-416E-B178-779930EFAEF5}">
      <dsp:nvSpPr>
        <dsp:cNvPr id="0" name=""/>
        <dsp:cNvSpPr/>
      </dsp:nvSpPr>
      <dsp:spPr>
        <a:xfrm rot="5400000">
          <a:off x="4648656" y="490250"/>
          <a:ext cx="887498" cy="4792852"/>
        </a:xfrm>
        <a:prstGeom prst="round2SameRect">
          <a:avLst/>
        </a:prstGeom>
        <a:solidFill>
          <a:schemeClr val="accent2">
            <a:tint val="40000"/>
            <a:alpha val="90000"/>
            <a:hueOff val="-5796714"/>
            <a:satOff val="-6761"/>
            <a:lumOff val="-112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noProof="0" dirty="0" smtClean="0"/>
            <a:t>1930  Gran Depresión, Lunes Negro 1987, 2007 Crisis Financiera</a:t>
          </a:r>
          <a:endParaRPr lang="es-CL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noProof="0" dirty="0" smtClean="0"/>
            <a:t>I.e.: Valor de acciones X 30%</a:t>
          </a:r>
          <a:endParaRPr lang="es-CL" sz="1500" kern="1200" noProof="0" dirty="0"/>
        </a:p>
      </dsp:txBody>
      <dsp:txXfrm rot="-5400000">
        <a:off x="2695979" y="2486251"/>
        <a:ext cx="4749528" cy="800850"/>
      </dsp:txXfrm>
    </dsp:sp>
    <dsp:sp modelId="{137465E7-5DE1-4188-9A15-609C94FFA481}">
      <dsp:nvSpPr>
        <dsp:cNvPr id="0" name=""/>
        <dsp:cNvSpPr/>
      </dsp:nvSpPr>
      <dsp:spPr>
        <a:xfrm>
          <a:off x="0" y="2331990"/>
          <a:ext cx="2695979" cy="1109373"/>
        </a:xfrm>
        <a:prstGeom prst="roundRect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/>
            <a:t>Riesgo de Mercado</a:t>
          </a:r>
          <a:endParaRPr lang="es-CL" sz="2400" kern="1200" noProof="0" dirty="0"/>
        </a:p>
      </dsp:txBody>
      <dsp:txXfrm>
        <a:off x="54155" y="2386145"/>
        <a:ext cx="2587669" cy="1001063"/>
      </dsp:txXfrm>
    </dsp:sp>
    <dsp:sp modelId="{A534987D-0142-4C20-99BA-3ACC3CC3B8A6}">
      <dsp:nvSpPr>
        <dsp:cNvPr id="0" name=""/>
        <dsp:cNvSpPr/>
      </dsp:nvSpPr>
      <dsp:spPr>
        <a:xfrm rot="5400000">
          <a:off x="4648656" y="1655092"/>
          <a:ext cx="887498" cy="4792852"/>
        </a:xfrm>
        <a:prstGeom prst="round2Same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noProof="0" dirty="0" smtClean="0"/>
            <a:t>Banco </a:t>
          </a:r>
          <a:r>
            <a:rPr lang="es-CL" sz="1500" kern="1200" noProof="0" dirty="0" err="1" smtClean="0"/>
            <a:t>Barings</a:t>
          </a:r>
          <a:r>
            <a:rPr lang="es-CL" sz="1500" kern="1200" noProof="0" dirty="0" smtClean="0"/>
            <a:t>, London </a:t>
          </a:r>
          <a:r>
            <a:rPr lang="es-CL" sz="1500" kern="1200" noProof="0" dirty="0" err="1" smtClean="0"/>
            <a:t>Whale</a:t>
          </a:r>
          <a:r>
            <a:rPr lang="es-CL" sz="1500" kern="1200" noProof="0" dirty="0" smtClean="0"/>
            <a:t> </a:t>
          </a:r>
          <a:endParaRPr lang="es-CL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noProof="0" dirty="0" smtClean="0"/>
            <a:t>I.e.: Prima neta X 3%</a:t>
          </a:r>
          <a:endParaRPr lang="es-CL" sz="1500" kern="1200" noProof="0" dirty="0"/>
        </a:p>
      </dsp:txBody>
      <dsp:txXfrm rot="-5400000">
        <a:off x="2695979" y="3651093"/>
        <a:ext cx="4749528" cy="800850"/>
      </dsp:txXfrm>
    </dsp:sp>
    <dsp:sp modelId="{47195667-D9C6-4BBF-BB92-056FA2964D19}">
      <dsp:nvSpPr>
        <dsp:cNvPr id="0" name=""/>
        <dsp:cNvSpPr/>
      </dsp:nvSpPr>
      <dsp:spPr>
        <a:xfrm>
          <a:off x="0" y="3496832"/>
          <a:ext cx="2695979" cy="1109373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/>
            <a:t>Riesgo Operacional</a:t>
          </a:r>
          <a:endParaRPr lang="es-CL" sz="2400" kern="1200" noProof="0" dirty="0"/>
        </a:p>
      </dsp:txBody>
      <dsp:txXfrm>
        <a:off x="54155" y="3550987"/>
        <a:ext cx="2587669" cy="10010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D221-E125-447F-B808-D6FF2E418359}">
      <dsp:nvSpPr>
        <dsp:cNvPr id="0" name=""/>
        <dsp:cNvSpPr/>
      </dsp:nvSpPr>
      <dsp:spPr>
        <a:xfrm>
          <a:off x="1466247" y="1644777"/>
          <a:ext cx="2460436" cy="93719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noProof="0" dirty="0" smtClean="0"/>
            <a:t>Embargos</a:t>
          </a:r>
          <a:endParaRPr lang="es-CL" sz="1800" kern="1200" noProof="0" dirty="0"/>
        </a:p>
      </dsp:txBody>
      <dsp:txXfrm>
        <a:off x="2186892" y="1919274"/>
        <a:ext cx="1739791" cy="662694"/>
      </dsp:txXfrm>
    </dsp:sp>
    <dsp:sp modelId="{AB3144E7-62F3-47E7-9098-B880AD185555}">
      <dsp:nvSpPr>
        <dsp:cNvPr id="0" name=""/>
        <dsp:cNvSpPr/>
      </dsp:nvSpPr>
      <dsp:spPr>
        <a:xfrm rot="5400000">
          <a:off x="4730766" y="883154"/>
          <a:ext cx="937191" cy="2460436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noProof="0" dirty="0" smtClean="0"/>
            <a:t>Subordinación</a:t>
          </a:r>
          <a:endParaRPr lang="es-CL" sz="1800" kern="1200" noProof="0" dirty="0"/>
        </a:p>
      </dsp:txBody>
      <dsp:txXfrm rot="-5400000">
        <a:off x="3969144" y="1919273"/>
        <a:ext cx="1739791" cy="662694"/>
      </dsp:txXfrm>
    </dsp:sp>
    <dsp:sp modelId="{F119895A-6540-4F9B-AC5E-F04EE2E4FD71}">
      <dsp:nvSpPr>
        <dsp:cNvPr id="0" name=""/>
        <dsp:cNvSpPr/>
      </dsp:nvSpPr>
      <dsp:spPr>
        <a:xfrm rot="10800000">
          <a:off x="3969143" y="2645930"/>
          <a:ext cx="2460436" cy="93719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noProof="0" dirty="0" smtClean="0"/>
            <a:t>Disponibilidad</a:t>
          </a:r>
          <a:endParaRPr lang="es-CL" sz="1800" kern="1200" noProof="0" dirty="0"/>
        </a:p>
      </dsp:txBody>
      <dsp:txXfrm rot="10800000">
        <a:off x="3969143" y="2645930"/>
        <a:ext cx="1739791" cy="662694"/>
      </dsp:txXfrm>
    </dsp:sp>
    <dsp:sp modelId="{8BCEC759-CA89-4E5D-B8BA-087EAA163153}">
      <dsp:nvSpPr>
        <dsp:cNvPr id="0" name=""/>
        <dsp:cNvSpPr/>
      </dsp:nvSpPr>
      <dsp:spPr>
        <a:xfrm rot="16200000">
          <a:off x="2227869" y="1884308"/>
          <a:ext cx="937191" cy="246043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noProof="0" dirty="0" smtClean="0"/>
            <a:t>Permanencia</a:t>
          </a:r>
          <a:endParaRPr lang="es-CL" sz="1800" kern="1200" noProof="0" dirty="0"/>
        </a:p>
      </dsp:txBody>
      <dsp:txXfrm rot="5400000">
        <a:off x="2186892" y="2645930"/>
        <a:ext cx="1739791" cy="662694"/>
      </dsp:txXfrm>
    </dsp:sp>
    <dsp:sp modelId="{7CD669E7-44E9-4B25-9CA3-82FE505E8037}">
      <dsp:nvSpPr>
        <dsp:cNvPr id="0" name=""/>
        <dsp:cNvSpPr/>
      </dsp:nvSpPr>
      <dsp:spPr>
        <a:xfrm>
          <a:off x="3344665" y="2052384"/>
          <a:ext cx="748369" cy="650755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AF9E-9943-4164-AD5D-540A156A69D6}">
      <dsp:nvSpPr>
        <dsp:cNvPr id="0" name=""/>
        <dsp:cNvSpPr/>
      </dsp:nvSpPr>
      <dsp:spPr>
        <a:xfrm rot="10800000">
          <a:off x="2896467" y="2145348"/>
          <a:ext cx="748369" cy="650755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0594B-B5DB-4522-98F9-B39D0DFD2F6D}">
      <dsp:nvSpPr>
        <dsp:cNvPr id="0" name=""/>
        <dsp:cNvSpPr/>
      </dsp:nvSpPr>
      <dsp:spPr>
        <a:xfrm>
          <a:off x="0" y="0"/>
          <a:ext cx="6840760" cy="14401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noProof="0" smtClean="0"/>
            <a:t>Gobierno</a:t>
          </a:r>
          <a:endParaRPr lang="es-CL" sz="1700" b="1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Conflicto de interés – apetito de riesgo, accionistas versus asegurados</a:t>
          </a:r>
          <a:endParaRPr lang="es-CL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Directorio y Administración Incompetentes</a:t>
          </a:r>
          <a:endParaRPr lang="es-CL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Carencia de habilidad para imponer requerimientos regulatorios</a:t>
          </a:r>
          <a:endParaRPr lang="es-CL" sz="1300" kern="1200" noProof="0" dirty="0"/>
        </a:p>
      </dsp:txBody>
      <dsp:txXfrm>
        <a:off x="1512168" y="0"/>
        <a:ext cx="5328592" cy="1440159"/>
      </dsp:txXfrm>
    </dsp:sp>
    <dsp:sp modelId="{4FEE3779-97D7-4386-8E7C-799C4BFE4D71}">
      <dsp:nvSpPr>
        <dsp:cNvPr id="0" name=""/>
        <dsp:cNvSpPr/>
      </dsp:nvSpPr>
      <dsp:spPr>
        <a:xfrm>
          <a:off x="144015" y="144015"/>
          <a:ext cx="1368152" cy="1152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4E74B8-568F-41A9-9F16-23F36C39BB5E}">
      <dsp:nvSpPr>
        <dsp:cNvPr id="0" name=""/>
        <dsp:cNvSpPr/>
      </dsp:nvSpPr>
      <dsp:spPr>
        <a:xfrm>
          <a:off x="0" y="1584175"/>
          <a:ext cx="6840760" cy="14401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noProof="0" dirty="0" smtClean="0"/>
            <a:t>Financiero</a:t>
          </a:r>
          <a:endParaRPr lang="es-CL" sz="1700" b="1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Contagio financiero – entidades reguladas apoyando entidades no-reguladas/matriz (liquidez)</a:t>
          </a:r>
          <a:endParaRPr lang="es-CL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Transacciones </a:t>
          </a:r>
          <a:r>
            <a:rPr lang="es-CL" sz="1300" kern="1200" noProof="0" dirty="0" err="1" smtClean="0"/>
            <a:t>intra</a:t>
          </a:r>
          <a:r>
            <a:rPr lang="es-CL" sz="1300" kern="1200" noProof="0" dirty="0" smtClean="0"/>
            <a:t>-grupo y exposiciones</a:t>
          </a:r>
          <a:endParaRPr lang="es-CL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Concentración de riesgo</a:t>
          </a:r>
          <a:endParaRPr lang="es-CL" sz="1300" kern="1200" noProof="0" dirty="0"/>
        </a:p>
      </dsp:txBody>
      <dsp:txXfrm>
        <a:off x="1512168" y="1584175"/>
        <a:ext cx="5328592" cy="1440159"/>
      </dsp:txXfrm>
    </dsp:sp>
    <dsp:sp modelId="{4CE93FAB-E84C-454E-9174-C50A9ADBDD72}">
      <dsp:nvSpPr>
        <dsp:cNvPr id="0" name=""/>
        <dsp:cNvSpPr/>
      </dsp:nvSpPr>
      <dsp:spPr>
        <a:xfrm>
          <a:off x="144015" y="1728191"/>
          <a:ext cx="1368152" cy="1152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6000" r="-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B7A11F-15BE-447E-A28A-3FCE38AEA989}">
      <dsp:nvSpPr>
        <dsp:cNvPr id="0" name=""/>
        <dsp:cNvSpPr/>
      </dsp:nvSpPr>
      <dsp:spPr>
        <a:xfrm>
          <a:off x="0" y="3168351"/>
          <a:ext cx="6840760" cy="14401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noProof="0" dirty="0" smtClean="0"/>
            <a:t>Estructura de Grupo</a:t>
          </a:r>
          <a:endParaRPr lang="es-CL" sz="1700" b="1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Estructura organizacional compleja – entidades no-reguladas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Arbitraje regulatorio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Contagio </a:t>
          </a:r>
          <a:r>
            <a:rPr lang="es-CL" sz="1300" kern="1200" noProof="0" dirty="0" err="1" smtClean="0"/>
            <a:t>reputacional</a:t>
          </a:r>
          <a:r>
            <a:rPr lang="es-CL" sz="1300" kern="1200" noProof="0" dirty="0" smtClean="0"/>
            <a:t> </a:t>
          </a:r>
          <a:endParaRPr lang="es-CL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Falta de transparencia</a:t>
          </a:r>
          <a:endParaRPr lang="es-CL" sz="1300" kern="1200" noProof="0" dirty="0"/>
        </a:p>
      </dsp:txBody>
      <dsp:txXfrm>
        <a:off x="1512167" y="3168351"/>
        <a:ext cx="5328592" cy="1440159"/>
      </dsp:txXfrm>
    </dsp:sp>
    <dsp:sp modelId="{41B393B3-2AC5-4A96-9A76-93C530CBF550}">
      <dsp:nvSpPr>
        <dsp:cNvPr id="0" name=""/>
        <dsp:cNvSpPr/>
      </dsp:nvSpPr>
      <dsp:spPr>
        <a:xfrm>
          <a:off x="144015" y="3312367"/>
          <a:ext cx="1368152" cy="1152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8000" r="-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E8A92-ACC3-4BCA-8CD8-E3D8AF783B53}">
      <dsp:nvSpPr>
        <dsp:cNvPr id="0" name=""/>
        <dsp:cNvSpPr/>
      </dsp:nvSpPr>
      <dsp:spPr>
        <a:xfrm rot="5400000">
          <a:off x="4184851" y="-2432669"/>
          <a:ext cx="708378" cy="575486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noProof="0" dirty="0" smtClean="0"/>
            <a:t>Una forma de extensión de crédito donde el prestamista acuerda prestar hasta una suma predefinida específica</a:t>
          </a:r>
          <a:endParaRPr lang="es-CL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noProof="0" dirty="0" smtClean="0"/>
            <a:t>Puede ser usada por matriz para proveer liquidez a subsidiarias</a:t>
          </a:r>
          <a:endParaRPr lang="es-CL" sz="1400" kern="1200" noProof="0" dirty="0"/>
        </a:p>
      </dsp:txBody>
      <dsp:txXfrm rot="-5400000">
        <a:off x="1661609" y="125153"/>
        <a:ext cx="5720283" cy="639218"/>
      </dsp:txXfrm>
    </dsp:sp>
    <dsp:sp modelId="{F1FA9329-418E-4CB8-AED0-F7D64B9ACF6C}">
      <dsp:nvSpPr>
        <dsp:cNvPr id="0" name=""/>
        <dsp:cNvSpPr/>
      </dsp:nvSpPr>
      <dsp:spPr>
        <a:xfrm>
          <a:off x="0" y="0"/>
          <a:ext cx="1661257" cy="8854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noProof="0" dirty="0" smtClean="0"/>
            <a:t>Servicio comprometido</a:t>
          </a:r>
          <a:endParaRPr lang="es-CL" sz="1600" kern="1200" noProof="0" dirty="0"/>
        </a:p>
      </dsp:txBody>
      <dsp:txXfrm>
        <a:off x="43225" y="43225"/>
        <a:ext cx="1574807" cy="799023"/>
      </dsp:txXfrm>
    </dsp:sp>
    <dsp:sp modelId="{9B48F0FE-74DF-4674-80D6-5EC533C7E168}">
      <dsp:nvSpPr>
        <dsp:cNvPr id="0" name=""/>
        <dsp:cNvSpPr/>
      </dsp:nvSpPr>
      <dsp:spPr>
        <a:xfrm rot="5400000">
          <a:off x="4113347" y="-1502922"/>
          <a:ext cx="851386" cy="5754863"/>
        </a:xfrm>
        <a:prstGeom prst="round2SameRect">
          <a:avLst/>
        </a:prstGeom>
        <a:solidFill>
          <a:schemeClr val="accent2">
            <a:tint val="40000"/>
            <a:alpha val="90000"/>
            <a:hueOff val="-2173767"/>
            <a:satOff val="-2535"/>
            <a:lumOff val="-42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173767"/>
              <a:satOff val="-2535"/>
              <a:lumOff val="-4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noProof="0" dirty="0" smtClean="0"/>
            <a:t>Compromiso jurídico, usualmente emitido por un banco, que garantiza pagos bajo condiciones específicas</a:t>
          </a:r>
          <a:endParaRPr lang="es-CL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noProof="0" dirty="0" smtClean="0"/>
            <a:t>Puede ser usado para proveer capital de apoyo, particularmente reaseguro interno</a:t>
          </a:r>
          <a:endParaRPr lang="es-CL" sz="1400" kern="1200" noProof="0" dirty="0"/>
        </a:p>
      </dsp:txBody>
      <dsp:txXfrm rot="-5400000">
        <a:off x="1661609" y="990377"/>
        <a:ext cx="5713302" cy="768264"/>
      </dsp:txXfrm>
    </dsp:sp>
    <dsp:sp modelId="{97315F71-1469-492C-93ED-ED0E50811009}">
      <dsp:nvSpPr>
        <dsp:cNvPr id="0" name=""/>
        <dsp:cNvSpPr/>
      </dsp:nvSpPr>
      <dsp:spPr>
        <a:xfrm>
          <a:off x="0" y="929744"/>
          <a:ext cx="1661257" cy="885473"/>
        </a:xfrm>
        <a:prstGeom prst="roundRect">
          <a:avLst/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noProof="0" dirty="0" smtClean="0"/>
            <a:t>Letra de crédito</a:t>
          </a:r>
          <a:endParaRPr lang="es-CL" sz="1600" kern="1200" noProof="0" dirty="0"/>
        </a:p>
      </dsp:txBody>
      <dsp:txXfrm>
        <a:off x="43225" y="972969"/>
        <a:ext cx="1574807" cy="799023"/>
      </dsp:txXfrm>
    </dsp:sp>
    <dsp:sp modelId="{1C7AA492-2F62-45C7-9CC7-4F9D061931D3}">
      <dsp:nvSpPr>
        <dsp:cNvPr id="0" name=""/>
        <dsp:cNvSpPr/>
      </dsp:nvSpPr>
      <dsp:spPr>
        <a:xfrm rot="5400000">
          <a:off x="4179000" y="-573175"/>
          <a:ext cx="720081" cy="5754863"/>
        </a:xfrm>
        <a:prstGeom prst="round2SameRect">
          <a:avLst/>
        </a:prstGeom>
        <a:solidFill>
          <a:schemeClr val="accent2">
            <a:tint val="40000"/>
            <a:alpha val="90000"/>
            <a:hueOff val="-4347535"/>
            <a:satOff val="-5071"/>
            <a:lumOff val="-84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347535"/>
              <a:satOff val="-5071"/>
              <a:lumOff val="-8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noProof="0" dirty="0" smtClean="0"/>
            <a:t>Un bono que garantiza el pago oportuno de los intereses y el capital a los compradores de un título de deuda</a:t>
          </a:r>
          <a:endParaRPr lang="es-CL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noProof="0" dirty="0" smtClean="0"/>
            <a:t>Puede ser usado para apoyar subsidiarias sin clasificación</a:t>
          </a:r>
          <a:endParaRPr lang="es-CL" sz="1400" kern="1200" noProof="0" dirty="0"/>
        </a:p>
      </dsp:txBody>
      <dsp:txXfrm rot="-5400000">
        <a:off x="1661610" y="1979366"/>
        <a:ext cx="5719712" cy="649779"/>
      </dsp:txXfrm>
    </dsp:sp>
    <dsp:sp modelId="{2158C4B6-229E-4F58-BC84-61F5C2F3BA34}">
      <dsp:nvSpPr>
        <dsp:cNvPr id="0" name=""/>
        <dsp:cNvSpPr/>
      </dsp:nvSpPr>
      <dsp:spPr>
        <a:xfrm>
          <a:off x="0" y="1859491"/>
          <a:ext cx="1661257" cy="885473"/>
        </a:xfrm>
        <a:prstGeom prst="roundRect">
          <a:avLst/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600" kern="1200" noProof="0" dirty="0" smtClean="0"/>
            <a:t>Garantía</a:t>
          </a:r>
        </a:p>
      </dsp:txBody>
      <dsp:txXfrm>
        <a:off x="43225" y="1902716"/>
        <a:ext cx="1574807" cy="799023"/>
      </dsp:txXfrm>
    </dsp:sp>
    <dsp:sp modelId="{D4330254-B699-44DE-8EF8-D1843D113941}">
      <dsp:nvSpPr>
        <dsp:cNvPr id="0" name=""/>
        <dsp:cNvSpPr/>
      </dsp:nvSpPr>
      <dsp:spPr>
        <a:xfrm rot="5400000">
          <a:off x="4184851" y="356571"/>
          <a:ext cx="708378" cy="5754863"/>
        </a:xfrm>
        <a:prstGeom prst="round2SameRect">
          <a:avLst/>
        </a:prstGeom>
        <a:solidFill>
          <a:schemeClr val="accent2">
            <a:tint val="40000"/>
            <a:alpha val="90000"/>
            <a:hueOff val="-6521302"/>
            <a:satOff val="-7606"/>
            <a:lumOff val="-126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6521302"/>
              <a:satOff val="-7606"/>
              <a:lumOff val="-1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noProof="0" dirty="0" smtClean="0"/>
            <a:t>Un tipo de préstamo que es menor a otras deudas si una compañía es objeto de liquidación</a:t>
          </a:r>
          <a:endParaRPr lang="es-CL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noProof="0" dirty="0" smtClean="0"/>
            <a:t>Puede ser usado para proveer capital de apoyo</a:t>
          </a:r>
          <a:endParaRPr lang="es-CL" sz="1400" kern="1200" noProof="0" dirty="0"/>
        </a:p>
      </dsp:txBody>
      <dsp:txXfrm rot="-5400000">
        <a:off x="1661609" y="2914393"/>
        <a:ext cx="5720283" cy="639218"/>
      </dsp:txXfrm>
    </dsp:sp>
    <dsp:sp modelId="{F8E97318-C633-4D90-A4B7-DE7A002F10EB}">
      <dsp:nvSpPr>
        <dsp:cNvPr id="0" name=""/>
        <dsp:cNvSpPr/>
      </dsp:nvSpPr>
      <dsp:spPr>
        <a:xfrm>
          <a:off x="0" y="2789238"/>
          <a:ext cx="1661257" cy="885473"/>
        </a:xfrm>
        <a:prstGeom prst="roundRect">
          <a:avLst/>
        </a:prstGeom>
        <a:solidFill>
          <a:schemeClr val="accent2">
            <a:hueOff val="-6800402"/>
            <a:satOff val="3927"/>
            <a:lumOff val="-72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600" kern="1200" noProof="0" dirty="0" smtClean="0"/>
            <a:t>Préstamo subordinado</a:t>
          </a:r>
        </a:p>
      </dsp:txBody>
      <dsp:txXfrm>
        <a:off x="43225" y="2832463"/>
        <a:ext cx="1574807" cy="799023"/>
      </dsp:txXfrm>
    </dsp:sp>
    <dsp:sp modelId="{AC4BDCCC-EDEB-4092-A116-70BC4A042E43}">
      <dsp:nvSpPr>
        <dsp:cNvPr id="0" name=""/>
        <dsp:cNvSpPr/>
      </dsp:nvSpPr>
      <dsp:spPr>
        <a:xfrm rot="5400000">
          <a:off x="4184851" y="1286318"/>
          <a:ext cx="708378" cy="5754863"/>
        </a:xfrm>
        <a:prstGeom prst="round2Same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Una carta que es emitida a un prestamista por una matriz reconociendo la aprobación del intento de la subsidiaria  de conseguir financiamiento</a:t>
          </a:r>
          <a:endParaRPr lang="es-CL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noProof="0" dirty="0" smtClean="0"/>
            <a:t>No obliga legalmente, pero ofrece tranquilidad por parte  matriz</a:t>
          </a:r>
          <a:endParaRPr lang="es-CL" sz="1300" kern="1200" noProof="0" dirty="0"/>
        </a:p>
      </dsp:txBody>
      <dsp:txXfrm rot="-5400000">
        <a:off x="1661609" y="3844140"/>
        <a:ext cx="5720283" cy="639218"/>
      </dsp:txXfrm>
    </dsp:sp>
    <dsp:sp modelId="{B1B99A10-5336-4541-B4A1-BD60D48D6D16}">
      <dsp:nvSpPr>
        <dsp:cNvPr id="0" name=""/>
        <dsp:cNvSpPr/>
      </dsp:nvSpPr>
      <dsp:spPr>
        <a:xfrm>
          <a:off x="0" y="3718985"/>
          <a:ext cx="1661257" cy="885473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noProof="0" dirty="0" smtClean="0"/>
            <a:t>Carta de Garantía</a:t>
          </a:r>
          <a:endParaRPr lang="es-CL" sz="1600" kern="1200" noProof="0" dirty="0"/>
        </a:p>
      </dsp:txBody>
      <dsp:txXfrm>
        <a:off x="43225" y="3762210"/>
        <a:ext cx="1574807" cy="799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3334C-AD7E-4A09-96DA-A5EB778E2DB5}">
      <dsp:nvSpPr>
        <dsp:cNvPr id="0" name=""/>
        <dsp:cNvSpPr/>
      </dsp:nvSpPr>
      <dsp:spPr>
        <a:xfrm>
          <a:off x="5304532" y="1195460"/>
          <a:ext cx="2418392" cy="1093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Presión sobre aseguradoras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noProof="0" dirty="0" smtClean="0"/>
            <a:t>- capital, ingresos transferidos</a:t>
          </a:r>
          <a:endParaRPr lang="es-CL" sz="1300" kern="1200" noProof="0" dirty="0"/>
        </a:p>
      </dsp:txBody>
      <dsp:txXfrm>
        <a:off x="5304532" y="1195460"/>
        <a:ext cx="2418392" cy="1093800"/>
      </dsp:txXfrm>
    </dsp:sp>
    <dsp:sp modelId="{78FF546C-1469-4FA2-95BD-F6242ED18F1C}">
      <dsp:nvSpPr>
        <dsp:cNvPr id="0" name=""/>
        <dsp:cNvSpPr/>
      </dsp:nvSpPr>
      <dsp:spPr>
        <a:xfrm>
          <a:off x="4113366" y="1195460"/>
          <a:ext cx="1082862" cy="1093800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FC493-F030-40C0-8D6D-A60EB3C3F8DB}">
      <dsp:nvSpPr>
        <dsp:cNvPr id="0" name=""/>
        <dsp:cNvSpPr/>
      </dsp:nvSpPr>
      <dsp:spPr>
        <a:xfrm>
          <a:off x="305890" y="2040301"/>
          <a:ext cx="2418392" cy="1093800"/>
        </a:xfrm>
        <a:prstGeom prst="rect">
          <a:avLst/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Contagio</a:t>
          </a:r>
          <a:r>
            <a:rPr lang="es-CL" sz="1300" kern="1200" noProof="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noProof="0" dirty="0" smtClean="0"/>
            <a:t>- falla de una entidad del grupo puede afectar adversamente otras (seguros) entidades</a:t>
          </a:r>
          <a:endParaRPr lang="es-CL" sz="1300" kern="1200" noProof="0" dirty="0"/>
        </a:p>
      </dsp:txBody>
      <dsp:txXfrm>
        <a:off x="305890" y="2040301"/>
        <a:ext cx="2418392" cy="1093800"/>
      </dsp:txXfrm>
    </dsp:sp>
    <dsp:sp modelId="{C8DE3BEF-E295-4673-988F-B8EFC2559864}">
      <dsp:nvSpPr>
        <dsp:cNvPr id="0" name=""/>
        <dsp:cNvSpPr/>
      </dsp:nvSpPr>
      <dsp:spPr>
        <a:xfrm>
          <a:off x="2832560" y="2040301"/>
          <a:ext cx="1082862" cy="1093800"/>
        </a:xfrm>
        <a:prstGeom prst="rect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C6F8C-1238-4BCE-B46E-7B168E3F5DBF}">
      <dsp:nvSpPr>
        <dsp:cNvPr id="0" name=""/>
        <dsp:cNvSpPr/>
      </dsp:nvSpPr>
      <dsp:spPr>
        <a:xfrm>
          <a:off x="5234108" y="3166751"/>
          <a:ext cx="2418392" cy="1093800"/>
        </a:xfrm>
        <a:prstGeom prst="rect">
          <a:avLst/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Calidad de Capital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noProof="0" dirty="0" smtClean="0"/>
            <a:t>- remplazo de capital de alta calidad</a:t>
          </a:r>
          <a:endParaRPr lang="es-CL" sz="1300" kern="1200" noProof="0" dirty="0"/>
        </a:p>
      </dsp:txBody>
      <dsp:txXfrm>
        <a:off x="5234108" y="3166751"/>
        <a:ext cx="2418392" cy="1093800"/>
      </dsp:txXfrm>
    </dsp:sp>
    <dsp:sp modelId="{5279245E-8C2D-4388-A8A4-420DF0C12B1E}">
      <dsp:nvSpPr>
        <dsp:cNvPr id="0" name=""/>
        <dsp:cNvSpPr/>
      </dsp:nvSpPr>
      <dsp:spPr>
        <a:xfrm>
          <a:off x="4042969" y="3166751"/>
          <a:ext cx="1082862" cy="1093800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10AB9-B6FC-44DC-9E22-07E8A20E9746}">
      <dsp:nvSpPr>
        <dsp:cNvPr id="0" name=""/>
        <dsp:cNvSpPr/>
      </dsp:nvSpPr>
      <dsp:spPr>
        <a:xfrm>
          <a:off x="165091" y="4081989"/>
          <a:ext cx="2418392" cy="1093800"/>
        </a:xfrm>
        <a:prstGeom prst="rect">
          <a:avLst/>
        </a:prstGeom>
        <a:solidFill>
          <a:schemeClr val="accent2">
            <a:hueOff val="-6800402"/>
            <a:satOff val="3927"/>
            <a:lumOff val="-72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Desafío de Supervisión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noProof="0" dirty="0" smtClean="0"/>
            <a:t>- Estructura opaca y compleja</a:t>
          </a:r>
          <a:endParaRPr lang="es-CL" sz="1300" kern="1200" noProof="0" dirty="0"/>
        </a:p>
      </dsp:txBody>
      <dsp:txXfrm>
        <a:off x="165091" y="4081989"/>
        <a:ext cx="2418392" cy="1093800"/>
      </dsp:txXfrm>
    </dsp:sp>
    <dsp:sp modelId="{A0BB5223-035C-4377-9755-9F600783E1FC}">
      <dsp:nvSpPr>
        <dsp:cNvPr id="0" name=""/>
        <dsp:cNvSpPr/>
      </dsp:nvSpPr>
      <dsp:spPr>
        <a:xfrm>
          <a:off x="2691766" y="4081989"/>
          <a:ext cx="1082862" cy="1093800"/>
        </a:xfrm>
        <a:prstGeom prst="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617C0-09D6-4995-BD77-19F8BD16EF19}">
      <dsp:nvSpPr>
        <dsp:cNvPr id="0" name=""/>
        <dsp:cNvSpPr/>
      </dsp:nvSpPr>
      <dsp:spPr>
        <a:xfrm>
          <a:off x="5304532" y="4715617"/>
          <a:ext cx="2418392" cy="1093800"/>
        </a:xfrm>
        <a:prstGeom prst="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Arbitraje Regulatorio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noProof="0" dirty="0" smtClean="0"/>
            <a:t>- evade requerimientos de capital</a:t>
          </a:r>
          <a:endParaRPr lang="es-CL" sz="1300" kern="1200" noProof="0" dirty="0"/>
        </a:p>
      </dsp:txBody>
      <dsp:txXfrm>
        <a:off x="5304532" y="4715617"/>
        <a:ext cx="2418392" cy="1093800"/>
      </dsp:txXfrm>
    </dsp:sp>
    <dsp:sp modelId="{8370C370-18CF-4899-BE72-5A1998C4F3ED}">
      <dsp:nvSpPr>
        <dsp:cNvPr id="0" name=""/>
        <dsp:cNvSpPr/>
      </dsp:nvSpPr>
      <dsp:spPr>
        <a:xfrm>
          <a:off x="4113366" y="4715617"/>
          <a:ext cx="1082862" cy="1093800"/>
        </a:xfrm>
        <a:prstGeom prst="rect">
          <a:avLst/>
        </a:prstGeom>
        <a:blipFill>
          <a:blip xmlns:r="http://schemas.openxmlformats.org/officeDocument/2006/relationships" r:embed="rId5" cstate="print">
            <a:extLst/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A897A-EAEF-4A36-948C-082C3E32791D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Autoridad Legal</a:t>
          </a:r>
          <a:endParaRPr lang="es-CL" sz="1300" b="1" kern="1200" noProof="0" dirty="0"/>
        </a:p>
      </dsp:txBody>
      <dsp:txXfrm>
        <a:off x="2422865" y="44730"/>
        <a:ext cx="1250268" cy="783022"/>
      </dsp:txXfrm>
    </dsp:sp>
    <dsp:sp modelId="{1591D74C-69A5-4F9D-9C2B-B080190BE65D}">
      <dsp:nvSpPr>
        <dsp:cNvPr id="0" name=""/>
        <dsp:cNvSpPr/>
      </dsp:nvSpPr>
      <dsp:spPr>
        <a:xfrm>
          <a:off x="1342164" y="44715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382172" y="126377"/>
              </a:moveTo>
              <a:arcTo wR="1732594" hR="1732594" stAng="17521148" swAng="18772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482C9-81D2-4FF0-A788-BB8D2F87B234}">
      <dsp:nvSpPr>
        <dsp:cNvPr id="0" name=""/>
        <dsp:cNvSpPr/>
      </dsp:nvSpPr>
      <dsp:spPr>
        <a:xfrm>
          <a:off x="4028306" y="1152124"/>
          <a:ext cx="1334988" cy="867742"/>
        </a:xfrm>
        <a:prstGeom prst="roundRect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2">
                <a:hueOff val="-2266801"/>
                <a:satOff val="1309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Estructuras de Grupo de Seguros</a:t>
          </a:r>
          <a:endParaRPr lang="es-CL" sz="1300" b="1" kern="1200" noProof="0" dirty="0"/>
        </a:p>
      </dsp:txBody>
      <dsp:txXfrm>
        <a:off x="4070666" y="1194484"/>
        <a:ext cx="1250268" cy="783022"/>
      </dsp:txXfrm>
    </dsp:sp>
    <dsp:sp modelId="{FDF937F7-FF09-4917-99F9-56AF66576A8A}">
      <dsp:nvSpPr>
        <dsp:cNvPr id="0" name=""/>
        <dsp:cNvSpPr/>
      </dsp:nvSpPr>
      <dsp:spPr>
        <a:xfrm>
          <a:off x="1329097" y="416215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206" y="1615196"/>
              </a:moveTo>
              <a:arcTo wR="1732594" hR="1732594" stAng="21366886" swAng="2295823"/>
            </a:path>
          </a:pathLst>
        </a:custGeom>
        <a:noFill/>
        <a:ln w="952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B330F-4E52-4F82-8D63-E33374B1755D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1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Arreglos en la Cooperación de Supervisión</a:t>
          </a:r>
          <a:endParaRPr lang="es-CL" sz="1300" b="1" kern="1200" noProof="0" dirty="0"/>
        </a:p>
      </dsp:txBody>
      <dsp:txXfrm>
        <a:off x="3441259" y="3179023"/>
        <a:ext cx="1250268" cy="783022"/>
      </dsp:txXfrm>
    </dsp:sp>
    <dsp:sp modelId="{C83A6673-AC7E-459F-9D3F-E6285E34E6E6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40A19-030C-4A61-8698-CD77E7C2FBB1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51000"/>
                <a:satMod val="130000"/>
              </a:schemeClr>
            </a:gs>
            <a:gs pos="80000">
              <a:schemeClr val="accent2">
                <a:hueOff val="-6800402"/>
                <a:satOff val="3927"/>
                <a:lumOff val="-7205"/>
                <a:alphaOff val="0"/>
                <a:shade val="93000"/>
                <a:satMod val="130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Filosofía de Supervisión</a:t>
          </a:r>
          <a:endParaRPr lang="es-CL" sz="1300" b="1" kern="1200" noProof="0" dirty="0"/>
        </a:p>
      </dsp:txBody>
      <dsp:txXfrm>
        <a:off x="1404472" y="3179023"/>
        <a:ext cx="1250268" cy="783022"/>
      </dsp:txXfrm>
    </dsp:sp>
    <dsp:sp modelId="{E077AAD4-7900-4257-9C81-C3E1FA2C7D4D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2">
              <a:hueOff val="-6800402"/>
              <a:satOff val="3927"/>
              <a:lumOff val="-720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23CC2-4376-4F31-8FE4-18A88DBE2078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2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noProof="0" dirty="0" smtClean="0"/>
            <a:t>Rol de Supervisión</a:t>
          </a:r>
          <a:endParaRPr lang="es-CL" sz="1300" b="1" kern="1200" noProof="0" dirty="0"/>
        </a:p>
      </dsp:txBody>
      <dsp:txXfrm>
        <a:off x="775070" y="1241923"/>
        <a:ext cx="1250268" cy="783022"/>
      </dsp:txXfrm>
    </dsp:sp>
    <dsp:sp modelId="{B0578F92-E19F-4197-B728-BA5523D7C4B5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1763C-DAC0-4D18-9A22-5C73C37748A3}">
      <dsp:nvSpPr>
        <dsp:cNvPr id="0" name=""/>
        <dsp:cNvSpPr/>
      </dsp:nvSpPr>
      <dsp:spPr>
        <a:xfrm>
          <a:off x="2592286" y="1800203"/>
          <a:ext cx="1535207" cy="13790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noProof="0" dirty="0" smtClean="0"/>
            <a:t>Técnicas</a:t>
          </a:r>
          <a:endParaRPr lang="es-CL" sz="1600" b="1" kern="1200" noProof="0" dirty="0"/>
        </a:p>
      </dsp:txBody>
      <dsp:txXfrm>
        <a:off x="2817112" y="2002167"/>
        <a:ext cx="1085555" cy="975169"/>
      </dsp:txXfrm>
    </dsp:sp>
    <dsp:sp modelId="{99FF74F0-D48C-4E5C-B821-8E47E048C23F}">
      <dsp:nvSpPr>
        <dsp:cNvPr id="0" name=""/>
        <dsp:cNvSpPr/>
      </dsp:nvSpPr>
      <dsp:spPr>
        <a:xfrm rot="16177001">
          <a:off x="3077345" y="1503992"/>
          <a:ext cx="552169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552169" y="201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39626" y="1510332"/>
        <a:ext cx="27608" cy="27608"/>
      </dsp:txXfrm>
    </dsp:sp>
    <dsp:sp modelId="{747D0D2A-24A5-42A1-9806-95DDF3865CD6}">
      <dsp:nvSpPr>
        <dsp:cNvPr id="0" name=""/>
        <dsp:cNvSpPr/>
      </dsp:nvSpPr>
      <dsp:spPr>
        <a:xfrm>
          <a:off x="1944212" y="288036"/>
          <a:ext cx="2808318" cy="960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/>
            <a:t>Consolidación</a:t>
          </a:r>
          <a:endParaRPr lang="es-CL" sz="2400" kern="1200" noProof="0" dirty="0"/>
        </a:p>
      </dsp:txBody>
      <dsp:txXfrm>
        <a:off x="2355481" y="428628"/>
        <a:ext cx="1985780" cy="678839"/>
      </dsp:txXfrm>
    </dsp:sp>
    <dsp:sp modelId="{F54882B5-2ACB-4BDB-B7D4-3196DCA70B1F}">
      <dsp:nvSpPr>
        <dsp:cNvPr id="0" name=""/>
        <dsp:cNvSpPr/>
      </dsp:nvSpPr>
      <dsp:spPr>
        <a:xfrm rot="2038780">
          <a:off x="3903509" y="3113785"/>
          <a:ext cx="824291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824291" y="201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95047" y="3113322"/>
        <a:ext cx="41214" cy="41214"/>
      </dsp:txXfrm>
    </dsp:sp>
    <dsp:sp modelId="{38B18A36-4077-46CA-9330-E92BCB1D7A64}">
      <dsp:nvSpPr>
        <dsp:cNvPr id="0" name=""/>
        <dsp:cNvSpPr/>
      </dsp:nvSpPr>
      <dsp:spPr>
        <a:xfrm>
          <a:off x="3888425" y="3312361"/>
          <a:ext cx="2808318" cy="960023"/>
        </a:xfrm>
        <a:prstGeom prst="ellipse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1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/>
            <a:t>Agregación</a:t>
          </a:r>
          <a:endParaRPr lang="es-CL" sz="2400" kern="1200" noProof="0" dirty="0"/>
        </a:p>
      </dsp:txBody>
      <dsp:txXfrm>
        <a:off x="4299694" y="3452953"/>
        <a:ext cx="1985780" cy="678839"/>
      </dsp:txXfrm>
    </dsp:sp>
    <dsp:sp modelId="{2076C498-9BC1-42FB-A1DE-5FFDC0FB7DEB}">
      <dsp:nvSpPr>
        <dsp:cNvPr id="0" name=""/>
        <dsp:cNvSpPr/>
      </dsp:nvSpPr>
      <dsp:spPr>
        <a:xfrm rot="8780050">
          <a:off x="1974996" y="3112742"/>
          <a:ext cx="838614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838614" y="201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73338" y="3111921"/>
        <a:ext cx="41930" cy="41930"/>
      </dsp:txXfrm>
    </dsp:sp>
    <dsp:sp modelId="{6B18366F-B1DA-45AE-84BC-9C58804ECF02}">
      <dsp:nvSpPr>
        <dsp:cNvPr id="0" name=""/>
        <dsp:cNvSpPr/>
      </dsp:nvSpPr>
      <dsp:spPr>
        <a:xfrm>
          <a:off x="0" y="3312366"/>
          <a:ext cx="2808318" cy="960023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2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/>
            <a:t>Deducible</a:t>
          </a:r>
          <a:endParaRPr lang="es-CL" sz="2400" kern="1200" noProof="0" dirty="0"/>
        </a:p>
      </dsp:txBody>
      <dsp:txXfrm>
        <a:off x="411269" y="3452958"/>
        <a:ext cx="1985780" cy="6788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F654D-9DCA-43BE-AFD9-41F9531CB0FA}">
      <dsp:nvSpPr>
        <dsp:cNvPr id="0" name=""/>
        <dsp:cNvSpPr/>
      </dsp:nvSpPr>
      <dsp:spPr>
        <a:xfrm>
          <a:off x="3041128" y="1267432"/>
          <a:ext cx="2166998" cy="50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43"/>
              </a:lnTo>
              <a:lnTo>
                <a:pt x="2166998" y="316743"/>
              </a:lnTo>
              <a:lnTo>
                <a:pt x="2166998" y="5040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8D1E8-2228-42E5-ABF5-0C51384CAEEF}">
      <dsp:nvSpPr>
        <dsp:cNvPr id="0" name=""/>
        <dsp:cNvSpPr/>
      </dsp:nvSpPr>
      <dsp:spPr>
        <a:xfrm>
          <a:off x="2995408" y="1267432"/>
          <a:ext cx="91440" cy="5040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743"/>
              </a:lnTo>
              <a:lnTo>
                <a:pt x="54726" y="316743"/>
              </a:lnTo>
              <a:lnTo>
                <a:pt x="54726" y="5040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91566-2547-43A6-9C2A-5C0A911501F1}">
      <dsp:nvSpPr>
        <dsp:cNvPr id="0" name=""/>
        <dsp:cNvSpPr/>
      </dsp:nvSpPr>
      <dsp:spPr>
        <a:xfrm>
          <a:off x="892142" y="1267432"/>
          <a:ext cx="2148986" cy="504007"/>
        </a:xfrm>
        <a:custGeom>
          <a:avLst/>
          <a:gdLst/>
          <a:ahLst/>
          <a:cxnLst/>
          <a:rect l="0" t="0" r="0" b="0"/>
          <a:pathLst>
            <a:path>
              <a:moveTo>
                <a:pt x="2148986" y="0"/>
              </a:moveTo>
              <a:lnTo>
                <a:pt x="2148986" y="316743"/>
              </a:lnTo>
              <a:lnTo>
                <a:pt x="0" y="316743"/>
              </a:lnTo>
              <a:lnTo>
                <a:pt x="0" y="5040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45C25-B9C1-45FE-8774-02EE0C81423D}">
      <dsp:nvSpPr>
        <dsp:cNvPr id="0" name=""/>
        <dsp:cNvSpPr/>
      </dsp:nvSpPr>
      <dsp:spPr>
        <a:xfrm>
          <a:off x="2149395" y="375700"/>
          <a:ext cx="1783464" cy="891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noProof="0" dirty="0" smtClean="0"/>
            <a:t>Banco Matriz</a:t>
          </a:r>
          <a:endParaRPr lang="es-CL" sz="2600" kern="1200" noProof="0" dirty="0"/>
        </a:p>
      </dsp:txBody>
      <dsp:txXfrm>
        <a:off x="2149395" y="375700"/>
        <a:ext cx="1783464" cy="891732"/>
      </dsp:txXfrm>
    </dsp:sp>
    <dsp:sp modelId="{78AA80FB-F290-454F-B16C-271F1FEA7DB5}">
      <dsp:nvSpPr>
        <dsp:cNvPr id="0" name=""/>
        <dsp:cNvSpPr/>
      </dsp:nvSpPr>
      <dsp:spPr>
        <a:xfrm>
          <a:off x="409" y="1771439"/>
          <a:ext cx="1783464" cy="8917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noProof="0" dirty="0" smtClean="0"/>
            <a:t>Asegurador</a:t>
          </a:r>
          <a:endParaRPr lang="es-CL" sz="2600" kern="1200" noProof="0" dirty="0"/>
        </a:p>
      </dsp:txBody>
      <dsp:txXfrm>
        <a:off x="409" y="1771439"/>
        <a:ext cx="1783464" cy="891732"/>
      </dsp:txXfrm>
    </dsp:sp>
    <dsp:sp modelId="{E54A0110-59D7-493E-B588-AA5AB28983D1}">
      <dsp:nvSpPr>
        <dsp:cNvPr id="0" name=""/>
        <dsp:cNvSpPr/>
      </dsp:nvSpPr>
      <dsp:spPr>
        <a:xfrm>
          <a:off x="2158402" y="1771439"/>
          <a:ext cx="1783464" cy="8917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noProof="0" dirty="0" smtClean="0"/>
            <a:t>Firma de Valores</a:t>
          </a:r>
          <a:endParaRPr lang="es-CL" sz="2600" kern="1200" noProof="0" dirty="0"/>
        </a:p>
      </dsp:txBody>
      <dsp:txXfrm>
        <a:off x="2158402" y="1771439"/>
        <a:ext cx="1783464" cy="891732"/>
      </dsp:txXfrm>
    </dsp:sp>
    <dsp:sp modelId="{3457A8F8-C6BA-431A-93EA-D334B2ACED9C}">
      <dsp:nvSpPr>
        <dsp:cNvPr id="0" name=""/>
        <dsp:cNvSpPr/>
      </dsp:nvSpPr>
      <dsp:spPr>
        <a:xfrm>
          <a:off x="4316394" y="1771439"/>
          <a:ext cx="1783464" cy="8917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noProof="0" dirty="0" smtClean="0"/>
            <a:t>Entidad no Regulada</a:t>
          </a:r>
          <a:endParaRPr lang="es-CL" sz="2600" kern="1200" noProof="0" dirty="0"/>
        </a:p>
      </dsp:txBody>
      <dsp:txXfrm>
        <a:off x="4316394" y="1771439"/>
        <a:ext cx="1783464" cy="891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BC165-D6B1-4E96-9A08-EAA9A4951A6D}">
      <dsp:nvSpPr>
        <dsp:cNvPr id="0" name=""/>
        <dsp:cNvSpPr/>
      </dsp:nvSpPr>
      <dsp:spPr>
        <a:xfrm>
          <a:off x="2742031" y="1804640"/>
          <a:ext cx="1287079" cy="1287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Reasons for Lack of </a:t>
          </a:r>
          <a:r>
            <a:rPr lang="en-GB" sz="1300" b="1" kern="1200" dirty="0" err="1" smtClean="0"/>
            <a:t>Fungibility</a:t>
          </a:r>
          <a:endParaRPr lang="en-GB" sz="1300" b="1" kern="1200" dirty="0"/>
        </a:p>
      </dsp:txBody>
      <dsp:txXfrm>
        <a:off x="2930519" y="1993128"/>
        <a:ext cx="910103" cy="910103"/>
      </dsp:txXfrm>
    </dsp:sp>
    <dsp:sp modelId="{7CEB98E4-F013-42C0-A0FF-54A604F54971}">
      <dsp:nvSpPr>
        <dsp:cNvPr id="0" name=""/>
        <dsp:cNvSpPr/>
      </dsp:nvSpPr>
      <dsp:spPr>
        <a:xfrm rot="16210757">
          <a:off x="3290744" y="1407584"/>
          <a:ext cx="194796" cy="437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319872" y="1524324"/>
        <a:ext cx="136357" cy="262565"/>
      </dsp:txXfrm>
    </dsp:sp>
    <dsp:sp modelId="{DF22554A-0A23-4871-93B2-0C4DFAEC465B}">
      <dsp:nvSpPr>
        <dsp:cNvPr id="0" name=""/>
        <dsp:cNvSpPr/>
      </dsp:nvSpPr>
      <dsp:spPr>
        <a:xfrm>
          <a:off x="2160239" y="144016"/>
          <a:ext cx="2461037" cy="12930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noProof="0" dirty="0" smtClean="0"/>
            <a:t>Controles de Cambio</a:t>
          </a:r>
          <a:endParaRPr lang="es-CL" sz="1800" b="1" kern="1200" noProof="0" dirty="0"/>
        </a:p>
      </dsp:txBody>
      <dsp:txXfrm>
        <a:off x="2520650" y="333385"/>
        <a:ext cx="1740215" cy="914352"/>
      </dsp:txXfrm>
    </dsp:sp>
    <dsp:sp modelId="{D375F0F4-B501-4FE0-8A03-8740A6602CAF}">
      <dsp:nvSpPr>
        <dsp:cNvPr id="0" name=""/>
        <dsp:cNvSpPr/>
      </dsp:nvSpPr>
      <dsp:spPr>
        <a:xfrm rot="20565770">
          <a:off x="4087209" y="1975597"/>
          <a:ext cx="232628" cy="437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2">
                <a:hueOff val="-2266801"/>
                <a:satOff val="1309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088776" y="2073458"/>
        <a:ext cx="162840" cy="262565"/>
      </dsp:txXfrm>
    </dsp:sp>
    <dsp:sp modelId="{4411B86C-3F01-4843-ACD1-4A1DC59A8DCA}">
      <dsp:nvSpPr>
        <dsp:cNvPr id="0" name=""/>
        <dsp:cNvSpPr/>
      </dsp:nvSpPr>
      <dsp:spPr>
        <a:xfrm>
          <a:off x="4248473" y="1152125"/>
          <a:ext cx="2461037" cy="1293090"/>
        </a:xfrm>
        <a:prstGeom prst="ellipse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2">
                <a:hueOff val="-2266801"/>
                <a:satOff val="1309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noProof="0" dirty="0" smtClean="0"/>
            <a:t>Fondo participativo</a:t>
          </a:r>
          <a:endParaRPr lang="es-CL" sz="1800" b="1" kern="1200" noProof="0" dirty="0"/>
        </a:p>
      </dsp:txBody>
      <dsp:txXfrm>
        <a:off x="4608884" y="1341494"/>
        <a:ext cx="1740215" cy="914352"/>
      </dsp:txXfrm>
    </dsp:sp>
    <dsp:sp modelId="{C86638E5-0972-4A22-914C-804BE6C86482}">
      <dsp:nvSpPr>
        <dsp:cNvPr id="0" name=""/>
        <dsp:cNvSpPr/>
      </dsp:nvSpPr>
      <dsp:spPr>
        <a:xfrm rot="2691684">
          <a:off x="3879804" y="2848716"/>
          <a:ext cx="256219" cy="437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1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890995" y="2909127"/>
        <a:ext cx="179353" cy="262565"/>
      </dsp:txXfrm>
    </dsp:sp>
    <dsp:sp modelId="{1CD50CED-8871-41AD-A3FE-31EC66958F7E}">
      <dsp:nvSpPr>
        <dsp:cNvPr id="0" name=""/>
        <dsp:cNvSpPr/>
      </dsp:nvSpPr>
      <dsp:spPr>
        <a:xfrm>
          <a:off x="3528389" y="3168344"/>
          <a:ext cx="2461037" cy="1293090"/>
        </a:xfrm>
        <a:prstGeom prst="ellipse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1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noProof="0" dirty="0" smtClean="0"/>
            <a:t>Cumplimiento legal de </a:t>
          </a:r>
          <a:r>
            <a:rPr lang="es-CL" sz="1800" b="1" kern="1200" noProof="0" dirty="0" err="1" smtClean="0"/>
            <a:t>ITEs</a:t>
          </a:r>
          <a:r>
            <a:rPr lang="es-CL" sz="1800" b="1" kern="1200" noProof="0" dirty="0" smtClean="0"/>
            <a:t> </a:t>
          </a:r>
          <a:endParaRPr lang="es-CL" sz="1800" b="1" kern="1200" noProof="0" dirty="0"/>
        </a:p>
      </dsp:txBody>
      <dsp:txXfrm>
        <a:off x="3888800" y="3357713"/>
        <a:ext cx="1740215" cy="914352"/>
      </dsp:txXfrm>
    </dsp:sp>
    <dsp:sp modelId="{EFCE4650-A1C3-4734-A23F-2B51D45D255F}">
      <dsp:nvSpPr>
        <dsp:cNvPr id="0" name=""/>
        <dsp:cNvSpPr/>
      </dsp:nvSpPr>
      <dsp:spPr>
        <a:xfrm rot="8002022">
          <a:off x="2680640" y="2852285"/>
          <a:ext cx="233108" cy="437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51000"/>
                <a:satMod val="130000"/>
              </a:schemeClr>
            </a:gs>
            <a:gs pos="80000">
              <a:schemeClr val="accent2">
                <a:hueOff val="-6800402"/>
                <a:satOff val="3927"/>
                <a:lumOff val="-7205"/>
                <a:alphaOff val="0"/>
                <a:shade val="93000"/>
                <a:satMod val="130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739616" y="2914387"/>
        <a:ext cx="163176" cy="262565"/>
      </dsp:txXfrm>
    </dsp:sp>
    <dsp:sp modelId="{840A2A94-3A39-4DD5-96FD-0C86B2AAAC7A}">
      <dsp:nvSpPr>
        <dsp:cNvPr id="0" name=""/>
        <dsp:cNvSpPr/>
      </dsp:nvSpPr>
      <dsp:spPr>
        <a:xfrm>
          <a:off x="864099" y="3168353"/>
          <a:ext cx="2461037" cy="1293090"/>
        </a:xfrm>
        <a:prstGeom prst="ellipse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51000"/>
                <a:satMod val="130000"/>
              </a:schemeClr>
            </a:gs>
            <a:gs pos="80000">
              <a:schemeClr val="accent2">
                <a:hueOff val="-6800402"/>
                <a:satOff val="3927"/>
                <a:lumOff val="-7205"/>
                <a:alphaOff val="0"/>
                <a:shade val="93000"/>
                <a:satMod val="130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noProof="0" dirty="0" smtClean="0"/>
            <a:t>Derechos de propietarios del Capital</a:t>
          </a:r>
          <a:endParaRPr lang="es-CL" sz="1800" b="1" kern="1200" noProof="0" dirty="0"/>
        </a:p>
      </dsp:txBody>
      <dsp:txXfrm>
        <a:off x="1224510" y="3357722"/>
        <a:ext cx="1740215" cy="914352"/>
      </dsp:txXfrm>
    </dsp:sp>
    <dsp:sp modelId="{84D00F7E-C546-460C-8EC3-43FE0CBF5ACE}">
      <dsp:nvSpPr>
        <dsp:cNvPr id="0" name=""/>
        <dsp:cNvSpPr/>
      </dsp:nvSpPr>
      <dsp:spPr>
        <a:xfrm rot="11813386">
          <a:off x="2504876" y="1991209"/>
          <a:ext cx="192577" cy="437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2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561403" y="2087122"/>
        <a:ext cx="134804" cy="262565"/>
      </dsp:txXfrm>
    </dsp:sp>
    <dsp:sp modelId="{D0E90530-10B3-430C-B2CC-E549476C4B9A}">
      <dsp:nvSpPr>
        <dsp:cNvPr id="0" name=""/>
        <dsp:cNvSpPr/>
      </dsp:nvSpPr>
      <dsp:spPr>
        <a:xfrm>
          <a:off x="288030" y="1224142"/>
          <a:ext cx="2274475" cy="1257669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2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noProof="0" dirty="0" smtClean="0"/>
            <a:t>Leyes de Impuestos</a:t>
          </a:r>
          <a:endParaRPr lang="es-CL" sz="1800" b="1" kern="1200" noProof="0" dirty="0"/>
        </a:p>
      </dsp:txBody>
      <dsp:txXfrm>
        <a:off x="621119" y="1408323"/>
        <a:ext cx="1608297" cy="8893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6F2F-C4C8-4748-866B-E9EEDEB8FD69}">
      <dsp:nvSpPr>
        <dsp:cNvPr id="0" name=""/>
        <dsp:cNvSpPr/>
      </dsp:nvSpPr>
      <dsp:spPr>
        <a:xfrm>
          <a:off x="1500279" y="569174"/>
          <a:ext cx="856348" cy="604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02"/>
              </a:lnTo>
              <a:lnTo>
                <a:pt x="856348" y="396102"/>
              </a:lnTo>
              <a:lnTo>
                <a:pt x="856348" y="6047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1C388-52A2-41C8-B3CF-F556140577B4}">
      <dsp:nvSpPr>
        <dsp:cNvPr id="0" name=""/>
        <dsp:cNvSpPr/>
      </dsp:nvSpPr>
      <dsp:spPr>
        <a:xfrm>
          <a:off x="698748" y="569174"/>
          <a:ext cx="801531" cy="604726"/>
        </a:xfrm>
        <a:custGeom>
          <a:avLst/>
          <a:gdLst/>
          <a:ahLst/>
          <a:cxnLst/>
          <a:rect l="0" t="0" r="0" b="0"/>
          <a:pathLst>
            <a:path>
              <a:moveTo>
                <a:pt x="801531" y="0"/>
              </a:moveTo>
              <a:lnTo>
                <a:pt x="801531" y="396102"/>
              </a:lnTo>
              <a:lnTo>
                <a:pt x="0" y="396102"/>
              </a:lnTo>
              <a:lnTo>
                <a:pt x="0" y="6047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EE651-97BF-4170-A8B5-BB06D4C36C71}">
      <dsp:nvSpPr>
        <dsp:cNvPr id="0" name=""/>
        <dsp:cNvSpPr/>
      </dsp:nvSpPr>
      <dsp:spPr>
        <a:xfrm>
          <a:off x="853845" y="0"/>
          <a:ext cx="1292869" cy="5691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noProof="0" dirty="0" smtClean="0"/>
            <a:t>Matriz</a:t>
          </a:r>
          <a:endParaRPr lang="es-CL" sz="1600" kern="1200" noProof="0" dirty="0"/>
        </a:p>
      </dsp:txBody>
      <dsp:txXfrm>
        <a:off x="853845" y="0"/>
        <a:ext cx="1292869" cy="569174"/>
      </dsp:txXfrm>
    </dsp:sp>
    <dsp:sp modelId="{D2440BE9-ED04-412B-9516-4A08F5114E95}">
      <dsp:nvSpPr>
        <dsp:cNvPr id="0" name=""/>
        <dsp:cNvSpPr/>
      </dsp:nvSpPr>
      <dsp:spPr>
        <a:xfrm>
          <a:off x="52313" y="1173900"/>
          <a:ext cx="1292869" cy="5691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noProof="0" dirty="0" smtClean="0"/>
            <a:t>Asegurador</a:t>
          </a:r>
          <a:endParaRPr lang="es-CL" sz="1600" kern="1200" noProof="0" dirty="0"/>
        </a:p>
      </dsp:txBody>
      <dsp:txXfrm>
        <a:off x="52313" y="1173900"/>
        <a:ext cx="1292869" cy="569174"/>
      </dsp:txXfrm>
    </dsp:sp>
    <dsp:sp modelId="{FE5E8279-E832-4A4F-BF0F-6196D8B7AE1C}">
      <dsp:nvSpPr>
        <dsp:cNvPr id="0" name=""/>
        <dsp:cNvSpPr/>
      </dsp:nvSpPr>
      <dsp:spPr>
        <a:xfrm>
          <a:off x="1710193" y="1173900"/>
          <a:ext cx="1292869" cy="5691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noProof="0" dirty="0" smtClean="0"/>
            <a:t>Banco</a:t>
          </a:r>
          <a:endParaRPr lang="es-CL" sz="1600" kern="1200" noProof="0" dirty="0"/>
        </a:p>
      </dsp:txBody>
      <dsp:txXfrm>
        <a:off x="1710193" y="1173900"/>
        <a:ext cx="1292869" cy="56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18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268" y="0"/>
            <a:ext cx="2970732" cy="496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C41D5A-F645-4F6E-9C0B-A160A211FC74}" type="datetime1">
              <a:rPr lang="de-DE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29000" y="9429991"/>
            <a:ext cx="3429000" cy="4966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C34C92-2077-4208-9F3B-15088609C15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34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72334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5800" y="4715789"/>
            <a:ext cx="548640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59573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92A69-8CCC-427E-85C9-4123B523B80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F18D9-0369-44F5-8E22-92DE3C8AD53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ACED1-72EA-47D5-8635-493DB6F06C8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03013-F67A-4D1F-AED4-6B6546BBDD01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1589D-0F58-4DE9-B849-3C1529EDEFCF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15C20A-ACEF-4C02-A550-4F26683435AD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87973-FD46-4257-9099-43FCE987441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394BC6-23D1-4F92-A476-4CFA35C7378B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55D0-6946-4BE4-B5A8-6D273CCD29F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8358D-6B43-42A4-896F-F1F1527E9B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886E4-D324-4EB4-9661-3A1F91256AE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9B54D-E221-4BA0-B77C-86A9013189B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18.11.2013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F6BE-9357-46EF-8D1B-B66A6D380DA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8F6B01-0DB9-410F-9BD9-E70CE1133D7D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2738" y="2517775"/>
            <a:ext cx="3402012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150" y="2517775"/>
            <a:ext cx="3403600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6D05-AFC4-4D07-B503-456E011A6AA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61DC-D4CF-45B6-B913-99C8CC4D75E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0884-B214-4293-83D1-16D253F61D51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7AD81-9E31-45A9-9312-7A82638E061F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3B71A0-ECA9-40C2-8ED0-38089D8F0BB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E3AD-2261-4DCE-8B8C-46E8420BE45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D87D7-687E-4D6A-AF49-0FD8861961C0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E8765-7FDC-4CF5-AC47-9764DDC6041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D08A80-A99E-4429-8AFB-4DA8F44B738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16F2-728D-4A66-AC85-DA9B10BA4B92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2444-FF11-482A-BD9A-5F5DDE22C8C8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7D7B-1C96-46EC-9665-41FE79E82665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2326F4-5455-4DAA-9230-4AB139AE1817}" type="datetimeFigureOut">
              <a:rPr lang="en-GB"/>
              <a:pPr>
                <a:defRPr/>
              </a:pPr>
              <a:t>18/11/2013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918136-5534-4027-BB93-2A9374E0F97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>
    <p:pull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8" y="6370638"/>
            <a:ext cx="90154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836613"/>
            <a:ext cx="7473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8"/>
            <a:ext cx="749776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text</a:t>
            </a:r>
          </a:p>
          <a:p>
            <a:pPr lvl="1"/>
            <a:r>
              <a:rPr lang="de-DE" smtClean="0"/>
              <a:t>2nd Layer</a:t>
            </a:r>
          </a:p>
          <a:p>
            <a:pPr lvl="2"/>
            <a:r>
              <a:rPr lang="de-DE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FE5013AD-1342-429B-920F-7144AE8AC7D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8" r:id="rId2"/>
    <p:sldLayoutId id="2147483937" r:id="rId3"/>
    <p:sldLayoutId id="2147483936" r:id="rId4"/>
    <p:sldLayoutId id="2147483946" r:id="rId5"/>
  </p:sldLayoutIdLst>
  <p:transition spd="slow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8" y="6370638"/>
            <a:ext cx="90154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836613"/>
            <a:ext cx="7473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title</a:t>
            </a:r>
          </a:p>
        </p:txBody>
      </p:sp>
      <p:sp>
        <p:nvSpPr>
          <p:cNvPr id="8196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8"/>
            <a:ext cx="749776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text</a:t>
            </a:r>
          </a:p>
          <a:p>
            <a:pPr lvl="1"/>
            <a:r>
              <a:rPr lang="de-DE" smtClean="0"/>
              <a:t>2nd Layer</a:t>
            </a:r>
          </a:p>
          <a:p>
            <a:pPr lvl="2"/>
            <a:r>
              <a:rPr lang="de-DE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DF7B284-56D4-48D9-A30D-DF98DC2630EF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1" r:id="rId2"/>
    <p:sldLayoutId id="2147483940" r:id="rId3"/>
    <p:sldLayoutId id="2147483939" r:id="rId4"/>
    <p:sldLayoutId id="2147483948" r:id="rId5"/>
    <p:sldLayoutId id="2147483950" r:id="rId6"/>
  </p:sldLayoutIdLst>
  <p:transition spd="slow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8" y="6370638"/>
            <a:ext cx="90154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836613"/>
            <a:ext cx="7473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title</a:t>
            </a:r>
          </a:p>
        </p:txBody>
      </p:sp>
      <p:sp>
        <p:nvSpPr>
          <p:cNvPr id="1638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8"/>
            <a:ext cx="749776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text</a:t>
            </a:r>
          </a:p>
          <a:p>
            <a:pPr lvl="1"/>
            <a:r>
              <a:rPr lang="de-DE" smtClean="0"/>
              <a:t>2nd Layer</a:t>
            </a:r>
          </a:p>
          <a:p>
            <a:pPr lvl="2"/>
            <a:r>
              <a:rPr lang="de-DE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43BB984-70F1-45DD-851E-40FC540D68C2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4" r:id="rId2"/>
    <p:sldLayoutId id="2147483943" r:id="rId3"/>
    <p:sldLayoutId id="2147483942" r:id="rId4"/>
    <p:sldLayoutId id="2147483952" r:id="rId5"/>
  </p:sldLayoutIdLst>
  <p:transition spd="slow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 sz="quarter"/>
          </p:nvPr>
        </p:nvSpPr>
        <p:spPr>
          <a:xfrm>
            <a:off x="1698625" y="1989138"/>
            <a:ext cx="7162800" cy="1152525"/>
          </a:xfrm>
        </p:spPr>
        <p:txBody>
          <a:bodyPr/>
          <a:lstStyle/>
          <a:p>
            <a:r>
              <a:rPr lang="es-CL" b="1" smtClean="0"/>
              <a:t>Seminario Regional para Supervisores de Seguros de Latino América sobre Supervisión de Grupos de Seguros</a:t>
            </a:r>
          </a:p>
        </p:txBody>
      </p:sp>
      <p:sp>
        <p:nvSpPr>
          <p:cNvPr id="24578" name="Subtitle 2"/>
          <p:cNvSpPr>
            <a:spLocks noGrp="1"/>
          </p:cNvSpPr>
          <p:nvPr>
            <p:ph type="subTitle" sz="quarter" idx="1"/>
          </p:nvPr>
        </p:nvSpPr>
        <p:spPr>
          <a:xfrm>
            <a:off x="1692275" y="3716338"/>
            <a:ext cx="7180263" cy="2160587"/>
          </a:xfrm>
        </p:spPr>
        <p:txBody>
          <a:bodyPr/>
          <a:lstStyle/>
          <a:p>
            <a:r>
              <a:rPr lang="es-CL" sz="2400" b="1" smtClean="0"/>
              <a:t>Solvencia de Grupo y Fungibilidad del Capital</a:t>
            </a:r>
          </a:p>
          <a:p>
            <a:endParaRPr lang="es-CL" smtClean="0"/>
          </a:p>
          <a:p>
            <a:r>
              <a:rPr lang="es-CL" smtClean="0"/>
              <a:t>Jeffery Yong</a:t>
            </a:r>
          </a:p>
          <a:p>
            <a:r>
              <a:rPr lang="es-CL" smtClean="0"/>
              <a:t>Especialista Senior en Sector Financiero, FSI</a:t>
            </a:r>
          </a:p>
          <a:p>
            <a:r>
              <a:rPr lang="es-CL" smtClean="0"/>
              <a:t>19 Noviembre 2013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9EBDA6-57CC-4ECA-B039-CBDF3C7090F2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7890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Endeudamiento Excesivo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7175" y="3141663"/>
            <a:ext cx="4537075" cy="23955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CL" sz="1800" smtClean="0"/>
              <a:t>Riesgos para el asegurador:</a:t>
            </a:r>
          </a:p>
          <a:p>
            <a:pPr marL="0" indent="0"/>
            <a:r>
              <a:rPr lang="es-CL" sz="1800" smtClean="0"/>
              <a:t>Tensión excesiva sobre el asegurador debido a las obligaciones de la matriz para pagar los instrumentos de capital</a:t>
            </a:r>
          </a:p>
          <a:p>
            <a:pPr marL="0" indent="0"/>
            <a:r>
              <a:rPr lang="es-CL" sz="1800" smtClean="0"/>
              <a:t>Capital no elegible (baja calidad) se transforma en capital elegible (alta calidad)– arbitraje regulatorio </a:t>
            </a:r>
          </a:p>
        </p:txBody>
      </p:sp>
      <p:sp>
        <p:nvSpPr>
          <p:cNvPr id="37892" name="Rounded Rectangle 4"/>
          <p:cNvSpPr>
            <a:spLocks noChangeArrowheads="1"/>
          </p:cNvSpPr>
          <p:nvPr/>
        </p:nvSpPr>
        <p:spPr bwMode="auto">
          <a:xfrm>
            <a:off x="1158875" y="1830388"/>
            <a:ext cx="1900238" cy="871537"/>
          </a:xfrm>
          <a:prstGeom prst="roundRect">
            <a:avLst>
              <a:gd name="adj" fmla="val 16667"/>
            </a:avLst>
          </a:prstGeom>
          <a:solidFill>
            <a:srgbClr val="A60000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s-CL" sz="1800" b="1">
                <a:solidFill>
                  <a:schemeClr val="bg1"/>
                </a:solidFill>
                <a:latin typeface="Arial" charset="0"/>
              </a:rPr>
              <a:t>Matriz</a:t>
            </a:r>
          </a:p>
          <a:p>
            <a:pPr algn="ctr" eaLnBrk="0" hangingPunct="0"/>
            <a:r>
              <a:rPr lang="es-CL" sz="1800" b="1">
                <a:solidFill>
                  <a:schemeClr val="bg1"/>
                </a:solidFill>
                <a:latin typeface="Arial" charset="0"/>
              </a:rPr>
              <a:t>(No-) Regulada</a:t>
            </a:r>
          </a:p>
        </p:txBody>
      </p:sp>
      <p:sp>
        <p:nvSpPr>
          <p:cNvPr id="37893" name="Rounded Rectangle 5"/>
          <p:cNvSpPr>
            <a:spLocks noChangeArrowheads="1"/>
          </p:cNvSpPr>
          <p:nvPr/>
        </p:nvSpPr>
        <p:spPr bwMode="auto">
          <a:xfrm>
            <a:off x="1158875" y="4160838"/>
            <a:ext cx="1900238" cy="871537"/>
          </a:xfrm>
          <a:prstGeom prst="roundRect">
            <a:avLst>
              <a:gd name="adj" fmla="val 16667"/>
            </a:avLst>
          </a:prstGeom>
          <a:solidFill>
            <a:srgbClr val="A60000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s-CL" sz="1800" b="1">
                <a:solidFill>
                  <a:schemeClr val="bg1"/>
                </a:solidFill>
                <a:latin typeface="Arial" charset="0"/>
              </a:rPr>
              <a:t>Asegurador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1259632" y="2701979"/>
            <a:ext cx="1512168" cy="145855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anchor="ctr"/>
          <a:lstStyle/>
          <a:p>
            <a:pPr algn="ctr" eaLnBrk="0" hangingPunct="0">
              <a:defRPr/>
            </a:pPr>
            <a:r>
              <a:rPr lang="es-CL" sz="1200" b="1" dirty="0">
                <a:latin typeface="Arial" charset="0"/>
              </a:rPr>
              <a:t>Utilizar ganancias para comprar acciones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059113" y="1870075"/>
            <a:ext cx="1225550" cy="79216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anchor="ctr"/>
          <a:lstStyle/>
          <a:p>
            <a:pPr eaLnBrk="0" hangingPunct="0">
              <a:defRPr/>
            </a:pPr>
            <a:r>
              <a:rPr lang="es-CL" sz="1200" b="1" dirty="0">
                <a:latin typeface="Arial" charset="0"/>
              </a:rPr>
              <a:t>Emisión de deuda</a:t>
            </a:r>
          </a:p>
        </p:txBody>
      </p:sp>
      <p:sp>
        <p:nvSpPr>
          <p:cNvPr id="37896" name="Rounded Rectangle 9"/>
          <p:cNvSpPr>
            <a:spLocks noChangeArrowheads="1"/>
          </p:cNvSpPr>
          <p:nvPr/>
        </p:nvSpPr>
        <p:spPr bwMode="auto">
          <a:xfrm>
            <a:off x="4284663" y="1812925"/>
            <a:ext cx="1900237" cy="871538"/>
          </a:xfrm>
          <a:prstGeom prst="roundRect">
            <a:avLst>
              <a:gd name="adj" fmla="val 16667"/>
            </a:avLst>
          </a:prstGeom>
          <a:solidFill>
            <a:srgbClr val="A60000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s-CL" sz="1800" b="1">
                <a:solidFill>
                  <a:schemeClr val="bg1"/>
                </a:solidFill>
                <a:latin typeface="Arial" charset="0"/>
              </a:rPr>
              <a:t>Inversores</a:t>
            </a:r>
          </a:p>
        </p:txBody>
      </p:sp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63DF9B-77AF-4CE3-9D79-A83840F51029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Ejemplos de Transacciones y Exposiciones Intra-grupo (ITEs, por siglas en inglés)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6333200"/>
              </p:ext>
            </p:extLst>
          </p:nvPr>
        </p:nvGraphicFramePr>
        <p:xfrm>
          <a:off x="1115616" y="1700808"/>
          <a:ext cx="74168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A258F5-408B-4717-8387-E1B54CADFAAB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Riesgos que emanan de los ITEs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39552" y="476672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92D5DF-C883-44AD-AA00-140991F3F28F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n-GB" smtClean="0"/>
              <a:t>Agenda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42988" y="1916113"/>
            <a:ext cx="7489825" cy="4249737"/>
          </a:xfrm>
        </p:spPr>
        <p:txBody>
          <a:bodyPr/>
          <a:lstStyle/>
          <a:p>
            <a:r>
              <a:rPr lang="es-CL" smtClean="0"/>
              <a:t>Descripción general de la adecuación del capital de grupo</a:t>
            </a:r>
          </a:p>
          <a:p>
            <a:r>
              <a:rPr lang="es-CL" smtClean="0"/>
              <a:t>Acercamiento a la evaluación de la adecuación de capital de grupo</a:t>
            </a:r>
          </a:p>
          <a:p>
            <a:r>
              <a:rPr lang="es-CL" smtClean="0"/>
              <a:t>Componentes de los requerimientos de capital de grupo</a:t>
            </a:r>
          </a:p>
          <a:p>
            <a:r>
              <a:rPr lang="es-CL" smtClean="0"/>
              <a:t>Consideraciones para los recursos de capital de grupo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 lvl="1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B9A267-6962-46EF-B304-01732DE9BE55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Criterios Generales para Establecer Requerimientos de Adecuación de Capital de Grupo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60270"/>
              </p:ext>
            </p:extLst>
          </p:nvPr>
        </p:nvGraphicFramePr>
        <p:xfrm>
          <a:off x="683568" y="1798280"/>
          <a:ext cx="8064896" cy="499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0851"/>
                <a:gridCol w="1411357"/>
                <a:gridCol w="3096344"/>
                <a:gridCol w="3096344"/>
              </a:tblGrid>
              <a:tr h="28900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spc="300" baseline="0" noProof="0" dirty="0" smtClean="0">
                          <a:solidFill>
                            <a:schemeClr val="bg1"/>
                          </a:solidFill>
                        </a:rPr>
                        <a:t>PERSPECTIVA </a:t>
                      </a:r>
                      <a:r>
                        <a:rPr lang="es-CL" sz="1600" b="1" spc="300" noProof="0" dirty="0" smtClean="0">
                          <a:solidFill>
                            <a:schemeClr val="bg1"/>
                          </a:solidFill>
                        </a:rPr>
                        <a:t>ORGANIZACIONAL</a:t>
                      </a:r>
                    </a:p>
                  </a:txBody>
                  <a:tcPr>
                    <a:solidFill>
                      <a:srgbClr val="A6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/>
                </a:tc>
              </a:tr>
              <a:tr h="28900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noProof="0" dirty="0" smtClean="0"/>
                        <a:t>Foco en la Entidad Legal</a:t>
                      </a:r>
                      <a:endParaRPr lang="es-CL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noProof="0" dirty="0" smtClean="0"/>
                        <a:t>Foco Nivel de Grup</a:t>
                      </a:r>
                      <a:r>
                        <a:rPr lang="es-CL" sz="1600" b="1" baseline="0" noProof="0" dirty="0" smtClean="0"/>
                        <a:t>o</a:t>
                      </a:r>
                      <a:endParaRPr lang="es-CL" sz="1600" b="1" noProof="0" dirty="0"/>
                    </a:p>
                  </a:txBody>
                  <a:tcPr/>
                </a:tc>
              </a:tr>
              <a:tr h="1550118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spc="300" baseline="0" dirty="0" smtClean="0">
                          <a:solidFill>
                            <a:schemeClr val="bg1"/>
                          </a:solidFill>
                        </a:rPr>
                        <a:t>PERSPECTIVA SUPERVISIÓN</a:t>
                      </a:r>
                      <a:endParaRPr lang="en-GB" sz="1600" b="1" spc="300" dirty="0">
                        <a:solidFill>
                          <a:schemeClr val="bg1"/>
                        </a:solidFill>
                      </a:endParaRPr>
                    </a:p>
                  </a:txBody>
                  <a:tcPr vert="vert"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="1" noProof="0" dirty="0" smtClean="0"/>
                        <a:t>Más peso en supervisión de 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s-CL" sz="1600" noProof="0" dirty="0" smtClean="0"/>
                        <a:t>Adecuación de capital evaluada para todas </a:t>
                      </a:r>
                      <a:r>
                        <a:rPr lang="es-CL" sz="1600" noProof="0" dirty="0" smtClean="0">
                          <a:solidFill>
                            <a:srgbClr val="A60000"/>
                          </a:solidFill>
                        </a:rPr>
                        <a:t>entidades legales </a:t>
                      </a:r>
                      <a:r>
                        <a:rPr lang="es-CL" sz="1600" noProof="0" dirty="0" smtClean="0">
                          <a:solidFill>
                            <a:schemeClr val="dk1"/>
                          </a:solidFill>
                        </a:rPr>
                        <a:t>relevantes</a:t>
                      </a:r>
                      <a:r>
                        <a:rPr lang="es-CL" sz="1600" baseline="0" noProof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s-CL" sz="1600" noProof="0" dirty="0" smtClean="0"/>
                        <a:t>tomando en cuenta el impacto al grupo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s-CL" sz="1600" noProof="0" dirty="0" smtClean="0"/>
                        <a:t>Resultados </a:t>
                      </a:r>
                      <a:r>
                        <a:rPr lang="es-CL" sz="1600" noProof="0" dirty="0" smtClean="0">
                          <a:solidFill>
                            <a:srgbClr val="A60000"/>
                          </a:solidFill>
                        </a:rPr>
                        <a:t>obligatorios</a:t>
                      </a:r>
                      <a:r>
                        <a:rPr lang="es-CL" sz="1600" noProof="0" dirty="0" smtClean="0"/>
                        <a:t> para supervisores anfitrión y de grupo</a:t>
                      </a:r>
                    </a:p>
                    <a:p>
                      <a:endParaRPr lang="es-C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CL" sz="1600" noProof="0" dirty="0" smtClean="0"/>
                        <a:t>Adecuación de capital evaluada como si el grupo se comportara como una </a:t>
                      </a:r>
                      <a:r>
                        <a:rPr lang="es-CL" sz="1600" noProof="0" dirty="0" smtClean="0">
                          <a:solidFill>
                            <a:srgbClr val="A60000"/>
                          </a:solidFill>
                        </a:rPr>
                        <a:t>sola entidad integrada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CL" sz="1600" noProof="0" dirty="0" smtClean="0">
                        <a:solidFill>
                          <a:srgbClr val="A60000"/>
                        </a:solidFill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L" sz="1600" noProof="0" dirty="0" smtClean="0"/>
                        <a:t>Resultados </a:t>
                      </a:r>
                      <a:r>
                        <a:rPr lang="es-CL" sz="1600" noProof="0" dirty="0" smtClean="0">
                          <a:solidFill>
                            <a:srgbClr val="A60000"/>
                          </a:solidFill>
                        </a:rPr>
                        <a:t>obligatorios</a:t>
                      </a:r>
                      <a:r>
                        <a:rPr lang="es-CL" sz="1600" noProof="0" dirty="0" smtClean="0"/>
                        <a:t> para supervisores anfitrión y de grupo</a:t>
                      </a:r>
                    </a:p>
                  </a:txBody>
                  <a:tcPr/>
                </a:tc>
              </a:tr>
              <a:tr h="1760304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1" noProof="0" dirty="0" smtClean="0"/>
                        <a:t>Más peso en</a:t>
                      </a:r>
                      <a:r>
                        <a:rPr lang="es-CL" sz="1600" b="1" baseline="0" noProof="0" dirty="0" smtClean="0"/>
                        <a:t> </a:t>
                      </a:r>
                      <a:r>
                        <a:rPr lang="es-CL" sz="1600" b="1" noProof="0" dirty="0" smtClean="0"/>
                        <a:t>supervisión de entidad 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CL" sz="1600" noProof="0" dirty="0" smtClean="0"/>
                        <a:t>Adecuación de capital evaluada para todas </a:t>
                      </a:r>
                      <a:r>
                        <a:rPr lang="es-CL" sz="1600" noProof="0" dirty="0" smtClean="0">
                          <a:solidFill>
                            <a:srgbClr val="A60000"/>
                          </a:solidFill>
                        </a:rPr>
                        <a:t>entidades legales </a:t>
                      </a:r>
                      <a:r>
                        <a:rPr lang="es-CL" sz="1600" noProof="0" dirty="0" smtClean="0">
                          <a:solidFill>
                            <a:schemeClr val="dk1"/>
                          </a:solidFill>
                        </a:rPr>
                        <a:t>relevantes</a:t>
                      </a:r>
                      <a:r>
                        <a:rPr lang="es-CL" sz="1600" baseline="0" noProof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s-CL" sz="1600" noProof="0" dirty="0" smtClean="0"/>
                        <a:t>tomando en cuenta el impacto al grupo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CL" sz="1600" noProof="0" dirty="0" smtClean="0">
                          <a:solidFill>
                            <a:schemeClr val="tx1"/>
                          </a:solidFill>
                        </a:rPr>
                        <a:t>Resultados</a:t>
                      </a:r>
                      <a:r>
                        <a:rPr lang="es-CL" sz="1600" noProof="0" dirty="0" smtClean="0">
                          <a:solidFill>
                            <a:srgbClr val="A60000"/>
                          </a:solidFill>
                        </a:rPr>
                        <a:t> no-obligatorios</a:t>
                      </a:r>
                      <a:r>
                        <a:rPr lang="es-CL" sz="1600" noProof="0" dirty="0" smtClean="0"/>
                        <a:t> </a:t>
                      </a:r>
                      <a:r>
                        <a:rPr lang="es-CL" sz="1600" baseline="0" noProof="0" dirty="0" smtClean="0"/>
                        <a:t>–</a:t>
                      </a:r>
                      <a:r>
                        <a:rPr lang="es-CL" sz="1600" noProof="0" dirty="0" smtClean="0"/>
                        <a:t> supervisor anfitrión aplica requerimientos de adecuación de capital a entidad legal</a:t>
                      </a:r>
                      <a:r>
                        <a:rPr lang="es-CL" sz="1600" baseline="0" noProof="0" dirty="0" smtClean="0"/>
                        <a:t> de </a:t>
                      </a:r>
                      <a:r>
                        <a:rPr lang="es-CL" sz="1600" noProof="0" dirty="0" smtClean="0"/>
                        <a:t>seguros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CL" sz="1600" noProof="0" dirty="0" smtClean="0"/>
                        <a:t>Adecuación de capital evaluada como si el grupo se comportara como una </a:t>
                      </a:r>
                      <a:r>
                        <a:rPr lang="es-CL" sz="1600" noProof="0" dirty="0" smtClean="0">
                          <a:solidFill>
                            <a:srgbClr val="A60000"/>
                          </a:solidFill>
                        </a:rPr>
                        <a:t>sola entidad integrada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CL" sz="1600" noProof="0" dirty="0" smtClean="0">
                          <a:solidFill>
                            <a:schemeClr val="tx1"/>
                          </a:solidFill>
                        </a:rPr>
                        <a:t>Resultados</a:t>
                      </a:r>
                      <a:r>
                        <a:rPr lang="es-CL" sz="1600" noProof="0" dirty="0" smtClean="0">
                          <a:solidFill>
                            <a:srgbClr val="A60000"/>
                          </a:solidFill>
                        </a:rPr>
                        <a:t> no-obligatorios</a:t>
                      </a:r>
                      <a:r>
                        <a:rPr lang="es-CL" sz="1600" baseline="0" noProof="0" dirty="0" smtClean="0"/>
                        <a:t> - </a:t>
                      </a:r>
                      <a:r>
                        <a:rPr lang="es-CL" sz="1600" noProof="0" dirty="0" smtClean="0"/>
                        <a:t>supervisor anfitrión aplica requerimientos de adecuación de capital a entidad legal</a:t>
                      </a:r>
                      <a:r>
                        <a:rPr lang="es-CL" sz="1600" baseline="0" noProof="0" dirty="0" smtClean="0"/>
                        <a:t> de </a:t>
                      </a:r>
                      <a:r>
                        <a:rPr lang="es-CL" sz="1600" noProof="0" dirty="0" smtClean="0"/>
                        <a:t>seguros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4A2FE5-2E83-4F8D-9073-D495CEE24B2E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Factores a Considerar al Seleccionar un Criterio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4916D-0020-46FD-A583-5391538FA6F7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468313" y="836613"/>
            <a:ext cx="8424862" cy="466725"/>
          </a:xfrm>
        </p:spPr>
        <p:txBody>
          <a:bodyPr/>
          <a:lstStyle/>
          <a:p>
            <a:r>
              <a:rPr lang="es-CL" smtClean="0"/>
              <a:t>Técnicas de Evaluación de Adecuación de Capital de Grupo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259632" y="1556792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A84C3A-C876-45A2-A115-3D9746AFF0BA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Grupo de Muestra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475656" y="1556792"/>
          <a:ext cx="6100269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6084" name="Group 23"/>
          <p:cNvGrpSpPr>
            <a:grpSpLocks/>
          </p:cNvGrpSpPr>
          <p:nvPr/>
        </p:nvGrpSpPr>
        <p:grpSpPr bwMode="auto">
          <a:xfrm>
            <a:off x="5597525" y="1006475"/>
            <a:ext cx="2120900" cy="1163638"/>
            <a:chOff x="5436096" y="1114983"/>
            <a:chExt cx="2120986" cy="1162335"/>
          </a:xfrm>
        </p:grpSpPr>
        <p:cxnSp>
          <p:nvCxnSpPr>
            <p:cNvPr id="46118" name="Straight Connector 11"/>
            <p:cNvCxnSpPr>
              <a:cxnSpLocks noChangeShapeType="1"/>
            </p:cNvCxnSpPr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3" name="Rectangle 12"/>
            <p:cNvSpPr/>
            <p:nvPr/>
          </p:nvSpPr>
          <p:spPr bwMode="auto">
            <a:xfrm>
              <a:off x="5580565" y="1124497"/>
              <a:ext cx="374665" cy="935576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315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140975" y="1484457"/>
              <a:ext cx="374665" cy="575617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275</a:t>
              </a:r>
            </a:p>
          </p:txBody>
        </p:sp>
        <p:sp>
          <p:nvSpPr>
            <p:cNvPr id="46121" name="TextBox 14"/>
            <p:cNvSpPr txBox="1">
              <a:spLocks noChangeArrowheads="1"/>
            </p:cNvSpPr>
            <p:nvPr/>
          </p:nvSpPr>
          <p:spPr bwMode="auto">
            <a:xfrm>
              <a:off x="5436096" y="2061874"/>
              <a:ext cx="53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</a:p>
          </p:txBody>
        </p:sp>
        <p:sp>
          <p:nvSpPr>
            <p:cNvPr id="46122" name="TextBox 15"/>
            <p:cNvSpPr txBox="1">
              <a:spLocks noChangeArrowheads="1"/>
            </p:cNvSpPr>
            <p:nvPr/>
          </p:nvSpPr>
          <p:spPr bwMode="auto">
            <a:xfrm>
              <a:off x="6060597" y="2061874"/>
              <a:ext cx="4880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6123" name="TextBox 16"/>
            <p:cNvSpPr txBox="1">
              <a:spLocks noChangeArrowheads="1"/>
            </p:cNvSpPr>
            <p:nvPr/>
          </p:nvSpPr>
          <p:spPr bwMode="auto">
            <a:xfrm>
              <a:off x="6453097" y="2061874"/>
              <a:ext cx="6336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">
                  <a:cs typeface="Segoe UI" pitchFamily="34" charset="0"/>
                </a:rPr>
                <a:t>Req.Cap.</a:t>
              </a:r>
            </a:p>
          </p:txBody>
        </p:sp>
        <p:sp>
          <p:nvSpPr>
            <p:cNvPr id="46124" name="Rectangle 18"/>
            <p:cNvSpPr>
              <a:spLocks noChangeArrowheads="1"/>
            </p:cNvSpPr>
            <p:nvPr/>
          </p:nvSpPr>
          <p:spPr bwMode="auto">
            <a:xfrm>
              <a:off x="6516216" y="1257068"/>
              <a:ext cx="374458" cy="227716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140975" y="1114983"/>
              <a:ext cx="374665" cy="36947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890305" y="1114983"/>
              <a:ext cx="374665" cy="14271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46127" name="TextBox 21"/>
            <p:cNvSpPr txBox="1">
              <a:spLocks noChangeArrowheads="1"/>
            </p:cNvSpPr>
            <p:nvPr/>
          </p:nvSpPr>
          <p:spPr bwMode="auto">
            <a:xfrm>
              <a:off x="6890674" y="2061874"/>
              <a:ext cx="6664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Superávit</a:t>
              </a:r>
            </a:p>
          </p:txBody>
        </p:sp>
      </p:grpSp>
      <p:grpSp>
        <p:nvGrpSpPr>
          <p:cNvPr id="46085" name="Group 58"/>
          <p:cNvGrpSpPr>
            <a:grpSpLocks/>
          </p:cNvGrpSpPr>
          <p:nvPr/>
        </p:nvGrpSpPr>
        <p:grpSpPr bwMode="auto">
          <a:xfrm>
            <a:off x="1357313" y="4525963"/>
            <a:ext cx="2136775" cy="1011237"/>
            <a:chOff x="1356830" y="4526061"/>
            <a:chExt cx="2136790" cy="1011410"/>
          </a:xfrm>
        </p:grpSpPr>
        <p:cxnSp>
          <p:nvCxnSpPr>
            <p:cNvPr id="46108" name="Straight Connector 25"/>
            <p:cNvCxnSpPr>
              <a:cxnSpLocks noChangeShapeType="1"/>
            </p:cNvCxnSpPr>
            <p:nvPr/>
          </p:nvCxnSpPr>
          <p:spPr bwMode="auto">
            <a:xfrm>
              <a:off x="1356830" y="5321001"/>
              <a:ext cx="1944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7" name="Rectangle 26"/>
            <p:cNvSpPr/>
            <p:nvPr/>
          </p:nvSpPr>
          <p:spPr bwMode="auto">
            <a:xfrm>
              <a:off x="1501293" y="4526061"/>
              <a:ext cx="374653" cy="795473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150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063272" y="4869020"/>
              <a:ext cx="373066" cy="45251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138</a:t>
              </a:r>
            </a:p>
          </p:txBody>
        </p:sp>
        <p:sp>
          <p:nvSpPr>
            <p:cNvPr id="46111" name="TextBox 28"/>
            <p:cNvSpPr txBox="1">
              <a:spLocks noChangeArrowheads="1"/>
            </p:cNvSpPr>
            <p:nvPr/>
          </p:nvSpPr>
          <p:spPr bwMode="auto">
            <a:xfrm>
              <a:off x="1356830" y="5322027"/>
              <a:ext cx="53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6112" name="TextBox 29"/>
            <p:cNvSpPr txBox="1">
              <a:spLocks noChangeArrowheads="1"/>
            </p:cNvSpPr>
            <p:nvPr/>
          </p:nvSpPr>
          <p:spPr bwMode="auto">
            <a:xfrm>
              <a:off x="1979712" y="5322027"/>
              <a:ext cx="48963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</a:p>
          </p:txBody>
        </p:sp>
        <p:sp>
          <p:nvSpPr>
            <p:cNvPr id="46113" name="TextBox 30"/>
            <p:cNvSpPr txBox="1">
              <a:spLocks noChangeArrowheads="1"/>
            </p:cNvSpPr>
            <p:nvPr/>
          </p:nvSpPr>
          <p:spPr bwMode="auto">
            <a:xfrm>
              <a:off x="2373831" y="5322027"/>
              <a:ext cx="6336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">
                  <a:cs typeface="Segoe UI" pitchFamily="34" charset="0"/>
                </a:rPr>
                <a:t>Req.Cap.</a:t>
              </a:r>
            </a:p>
          </p:txBody>
        </p:sp>
        <p:sp>
          <p:nvSpPr>
            <p:cNvPr id="46114" name="Rectangle 31"/>
            <p:cNvSpPr>
              <a:spLocks noChangeArrowheads="1"/>
            </p:cNvSpPr>
            <p:nvPr/>
          </p:nvSpPr>
          <p:spPr bwMode="auto">
            <a:xfrm>
              <a:off x="2422532" y="4668145"/>
              <a:ext cx="374458" cy="201013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063272" y="4526061"/>
              <a:ext cx="373066" cy="34295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796702" y="4526061"/>
              <a:ext cx="374653" cy="1413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6117" name="TextBox 34"/>
            <p:cNvSpPr txBox="1">
              <a:spLocks noChangeArrowheads="1"/>
            </p:cNvSpPr>
            <p:nvPr/>
          </p:nvSpPr>
          <p:spPr bwMode="auto">
            <a:xfrm>
              <a:off x="2811408" y="5322027"/>
              <a:ext cx="6822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Superávit</a:t>
              </a:r>
              <a:endParaRPr lang="en-GB" sz="800">
                <a:cs typeface="Segoe UI" pitchFamily="34" charset="0"/>
              </a:endParaRPr>
            </a:p>
          </p:txBody>
        </p:sp>
      </p:grpSp>
      <p:grpSp>
        <p:nvGrpSpPr>
          <p:cNvPr id="46086" name="Group 35"/>
          <p:cNvGrpSpPr>
            <a:grpSpLocks/>
          </p:cNvGrpSpPr>
          <p:nvPr/>
        </p:nvGrpSpPr>
        <p:grpSpPr bwMode="auto">
          <a:xfrm>
            <a:off x="3494088" y="4360863"/>
            <a:ext cx="2103437" cy="1162050"/>
            <a:chOff x="5436096" y="1114983"/>
            <a:chExt cx="2104160" cy="1162335"/>
          </a:xfrm>
        </p:grpSpPr>
        <p:cxnSp>
          <p:nvCxnSpPr>
            <p:cNvPr id="46098" name="Straight Connector 36"/>
            <p:cNvCxnSpPr>
              <a:cxnSpLocks noChangeShapeType="1"/>
            </p:cNvCxnSpPr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8" name="Rectangle 37"/>
            <p:cNvSpPr/>
            <p:nvPr/>
          </p:nvSpPr>
          <p:spPr bwMode="auto">
            <a:xfrm>
              <a:off x="5580608" y="1124510"/>
              <a:ext cx="373191" cy="936855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225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141188" y="1484961"/>
              <a:ext cx="374779" cy="57640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203</a:t>
              </a:r>
            </a:p>
          </p:txBody>
        </p:sp>
        <p:sp>
          <p:nvSpPr>
            <p:cNvPr id="46101" name="TextBox 39"/>
            <p:cNvSpPr txBox="1">
              <a:spLocks noChangeArrowheads="1"/>
            </p:cNvSpPr>
            <p:nvPr/>
          </p:nvSpPr>
          <p:spPr bwMode="auto">
            <a:xfrm>
              <a:off x="5436096" y="2061874"/>
              <a:ext cx="53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6102" name="TextBox 40"/>
            <p:cNvSpPr txBox="1">
              <a:spLocks noChangeArrowheads="1"/>
            </p:cNvSpPr>
            <p:nvPr/>
          </p:nvSpPr>
          <p:spPr bwMode="auto">
            <a:xfrm>
              <a:off x="5970254" y="2061874"/>
              <a:ext cx="5783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6103" name="TextBox 41"/>
            <p:cNvSpPr txBox="1">
              <a:spLocks noChangeArrowheads="1"/>
            </p:cNvSpPr>
            <p:nvPr/>
          </p:nvSpPr>
          <p:spPr bwMode="auto">
            <a:xfrm>
              <a:off x="6453097" y="2061874"/>
              <a:ext cx="6336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">
                  <a:cs typeface="Segoe UI" pitchFamily="34" charset="0"/>
                </a:rPr>
                <a:t>Req.Cap.</a:t>
              </a:r>
            </a:p>
          </p:txBody>
        </p:sp>
        <p:sp>
          <p:nvSpPr>
            <p:cNvPr id="46104" name="Rectangle 42"/>
            <p:cNvSpPr>
              <a:spLocks noChangeArrowheads="1"/>
            </p:cNvSpPr>
            <p:nvPr/>
          </p:nvSpPr>
          <p:spPr bwMode="auto">
            <a:xfrm>
              <a:off x="6516216" y="1257068"/>
              <a:ext cx="374458" cy="227716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141188" y="1114983"/>
              <a:ext cx="374779" cy="36997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890746" y="1114983"/>
              <a:ext cx="374779" cy="1413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6107" name="TextBox 45"/>
            <p:cNvSpPr txBox="1">
              <a:spLocks noChangeArrowheads="1"/>
            </p:cNvSpPr>
            <p:nvPr/>
          </p:nvSpPr>
          <p:spPr bwMode="auto">
            <a:xfrm>
              <a:off x="6890674" y="2061874"/>
              <a:ext cx="6495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Superávit</a:t>
              </a:r>
              <a:endParaRPr lang="en-GB" sz="800">
                <a:cs typeface="Segoe UI" pitchFamily="34" charset="0"/>
              </a:endParaRPr>
            </a:p>
          </p:txBody>
        </p:sp>
      </p:grpSp>
      <p:grpSp>
        <p:nvGrpSpPr>
          <p:cNvPr id="46087" name="Group 57"/>
          <p:cNvGrpSpPr>
            <a:grpSpLocks/>
          </p:cNvGrpSpPr>
          <p:nvPr/>
        </p:nvGrpSpPr>
        <p:grpSpPr bwMode="auto">
          <a:xfrm>
            <a:off x="5688013" y="4432300"/>
            <a:ext cx="2030412" cy="1071563"/>
            <a:chOff x="5688124" y="4431852"/>
            <a:chExt cx="2030642" cy="1071644"/>
          </a:xfrm>
        </p:grpSpPr>
        <p:cxnSp>
          <p:nvCxnSpPr>
            <p:cNvPr id="46088" name="Straight Connector 47"/>
            <p:cNvCxnSpPr>
              <a:cxnSpLocks noChangeShapeType="1"/>
            </p:cNvCxnSpPr>
            <p:nvPr/>
          </p:nvCxnSpPr>
          <p:spPr bwMode="auto">
            <a:xfrm>
              <a:off x="5688124" y="5287026"/>
              <a:ext cx="1944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9" name="Rectangle 48"/>
            <p:cNvSpPr/>
            <p:nvPr/>
          </p:nvSpPr>
          <p:spPr bwMode="auto">
            <a:xfrm>
              <a:off x="5832602" y="4596964"/>
              <a:ext cx="374692" cy="690615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120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393054" y="4868448"/>
              <a:ext cx="374692" cy="419132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113</a:t>
              </a:r>
            </a:p>
          </p:txBody>
        </p:sp>
        <p:sp>
          <p:nvSpPr>
            <p:cNvPr id="46091" name="TextBox 50"/>
            <p:cNvSpPr txBox="1">
              <a:spLocks noChangeArrowheads="1"/>
            </p:cNvSpPr>
            <p:nvPr/>
          </p:nvSpPr>
          <p:spPr bwMode="auto">
            <a:xfrm>
              <a:off x="5688124" y="5288052"/>
              <a:ext cx="53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6092" name="TextBox 51"/>
            <p:cNvSpPr txBox="1">
              <a:spLocks noChangeArrowheads="1"/>
            </p:cNvSpPr>
            <p:nvPr/>
          </p:nvSpPr>
          <p:spPr bwMode="auto">
            <a:xfrm>
              <a:off x="6222281" y="5288052"/>
              <a:ext cx="5783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6093" name="TextBox 52"/>
            <p:cNvSpPr txBox="1">
              <a:spLocks noChangeArrowheads="1"/>
            </p:cNvSpPr>
            <p:nvPr/>
          </p:nvSpPr>
          <p:spPr bwMode="auto">
            <a:xfrm>
              <a:off x="6705125" y="5288052"/>
              <a:ext cx="6336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">
                  <a:cs typeface="Segoe UI" pitchFamily="34" charset="0"/>
                </a:rPr>
                <a:t>Req.Cap.</a:t>
              </a:r>
            </a:p>
          </p:txBody>
        </p:sp>
        <p:sp>
          <p:nvSpPr>
            <p:cNvPr id="46094" name="Rectangle 53"/>
            <p:cNvSpPr>
              <a:spLocks noChangeArrowheads="1"/>
            </p:cNvSpPr>
            <p:nvPr/>
          </p:nvSpPr>
          <p:spPr bwMode="auto">
            <a:xfrm>
              <a:off x="6768244" y="4431852"/>
              <a:ext cx="374458" cy="447232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393054" y="4596964"/>
              <a:ext cx="382630" cy="27624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142439" y="4431852"/>
              <a:ext cx="374692" cy="165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6097" name="TextBox 56"/>
            <p:cNvSpPr txBox="1">
              <a:spLocks noChangeArrowheads="1"/>
            </p:cNvSpPr>
            <p:nvPr/>
          </p:nvSpPr>
          <p:spPr bwMode="auto">
            <a:xfrm>
              <a:off x="7142702" y="5288052"/>
              <a:ext cx="57606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Déficit</a:t>
              </a:r>
            </a:p>
          </p:txBody>
        </p:sp>
      </p:grpSp>
    </p:spTree>
  </p:cSld>
  <p:clrMapOvr>
    <a:masterClrMapping/>
  </p:clrMapOvr>
  <p:transition spd="slow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509C19-35B1-427C-94EF-242E73E226C2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Método de Consolidación</a:t>
            </a:r>
          </a:p>
        </p:txBody>
      </p:sp>
      <p:sp>
        <p:nvSpPr>
          <p:cNvPr id="4710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32425" y="3692525"/>
            <a:ext cx="3436938" cy="2513013"/>
          </a:xfrm>
        </p:spPr>
        <p:txBody>
          <a:bodyPr/>
          <a:lstStyle/>
          <a:p>
            <a:r>
              <a:rPr lang="es-CL" sz="1600" smtClean="0"/>
              <a:t>Usa balance consolidado</a:t>
            </a:r>
          </a:p>
          <a:p>
            <a:r>
              <a:rPr lang="es-CL" sz="1600" smtClean="0"/>
              <a:t>Banco matriz balance consolidado ajustado para excluir inversiones en subsidiarias</a:t>
            </a:r>
          </a:p>
          <a:p>
            <a:r>
              <a:rPr lang="es-CL" sz="1600" smtClean="0"/>
              <a:t>Tema: el Grupo no se comportaría como entidad única en tiempos de estrés</a:t>
            </a:r>
          </a:p>
          <a:p>
            <a:endParaRPr lang="es-CL" sz="1600" smtClean="0"/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346075" y="1890713"/>
            <a:ext cx="2149475" cy="1162050"/>
            <a:chOff x="5436096" y="1114983"/>
            <a:chExt cx="2149914" cy="1162335"/>
          </a:xfrm>
        </p:grpSpPr>
        <p:cxnSp>
          <p:nvCxnSpPr>
            <p:cNvPr id="47160" name="Straight Connector 5"/>
            <p:cNvCxnSpPr>
              <a:cxnSpLocks noChangeShapeType="1"/>
            </p:cNvCxnSpPr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7" name="Rectangle 6"/>
            <p:cNvSpPr/>
            <p:nvPr/>
          </p:nvSpPr>
          <p:spPr bwMode="auto">
            <a:xfrm>
              <a:off x="5580589" y="1124510"/>
              <a:ext cx="374727" cy="936855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315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141090" y="1484961"/>
              <a:ext cx="374727" cy="57640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275</a:t>
              </a:r>
            </a:p>
          </p:txBody>
        </p:sp>
        <p:sp>
          <p:nvSpPr>
            <p:cNvPr id="47163" name="TextBox 8"/>
            <p:cNvSpPr txBox="1">
              <a:spLocks noChangeArrowheads="1"/>
            </p:cNvSpPr>
            <p:nvPr/>
          </p:nvSpPr>
          <p:spPr bwMode="auto">
            <a:xfrm>
              <a:off x="5436096" y="2061874"/>
              <a:ext cx="53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7164" name="TextBox 9"/>
            <p:cNvSpPr txBox="1">
              <a:spLocks noChangeArrowheads="1"/>
            </p:cNvSpPr>
            <p:nvPr/>
          </p:nvSpPr>
          <p:spPr bwMode="auto">
            <a:xfrm>
              <a:off x="6061540" y="2061874"/>
              <a:ext cx="48707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7165" name="TextBox 10"/>
            <p:cNvSpPr txBox="1">
              <a:spLocks noChangeArrowheads="1"/>
            </p:cNvSpPr>
            <p:nvPr/>
          </p:nvSpPr>
          <p:spPr bwMode="auto">
            <a:xfrm>
              <a:off x="6453097" y="2061874"/>
              <a:ext cx="6336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">
                  <a:cs typeface="Segoe UI" pitchFamily="34" charset="0"/>
                </a:rPr>
                <a:t>Req.Cap.</a:t>
              </a:r>
            </a:p>
          </p:txBody>
        </p:sp>
        <p:sp>
          <p:nvSpPr>
            <p:cNvPr id="47166" name="Rectangle 11"/>
            <p:cNvSpPr>
              <a:spLocks noChangeArrowheads="1"/>
            </p:cNvSpPr>
            <p:nvPr/>
          </p:nvSpPr>
          <p:spPr bwMode="auto">
            <a:xfrm>
              <a:off x="6516216" y="1257068"/>
              <a:ext cx="374458" cy="227716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41090" y="1114983"/>
              <a:ext cx="382666" cy="36997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890543" y="1114983"/>
              <a:ext cx="374727" cy="1413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47169" name="TextBox 14"/>
            <p:cNvSpPr txBox="1">
              <a:spLocks noChangeArrowheads="1"/>
            </p:cNvSpPr>
            <p:nvPr/>
          </p:nvSpPr>
          <p:spPr bwMode="auto">
            <a:xfrm>
              <a:off x="6890674" y="2061874"/>
              <a:ext cx="6953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Superávit</a:t>
              </a:r>
              <a:endParaRPr lang="en-GB" sz="800">
                <a:cs typeface="Segoe UI" pitchFamily="34" charset="0"/>
              </a:endParaRPr>
            </a:p>
          </p:txBody>
        </p:sp>
      </p:grpSp>
      <p:grpSp>
        <p:nvGrpSpPr>
          <p:cNvPr id="47109" name="Group 15"/>
          <p:cNvGrpSpPr>
            <a:grpSpLocks/>
          </p:cNvGrpSpPr>
          <p:nvPr/>
        </p:nvGrpSpPr>
        <p:grpSpPr bwMode="auto">
          <a:xfrm>
            <a:off x="2376488" y="2033588"/>
            <a:ext cx="2259012" cy="1011237"/>
            <a:chOff x="1318455" y="4526061"/>
            <a:chExt cx="2258451" cy="1011410"/>
          </a:xfrm>
        </p:grpSpPr>
        <p:cxnSp>
          <p:nvCxnSpPr>
            <p:cNvPr id="47150" name="Straight Connector 16"/>
            <p:cNvCxnSpPr>
              <a:cxnSpLocks noChangeShapeType="1"/>
            </p:cNvCxnSpPr>
            <p:nvPr/>
          </p:nvCxnSpPr>
          <p:spPr bwMode="auto">
            <a:xfrm>
              <a:off x="1356830" y="5321001"/>
              <a:ext cx="1944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8" name="Rectangle 17"/>
            <p:cNvSpPr/>
            <p:nvPr/>
          </p:nvSpPr>
          <p:spPr bwMode="auto">
            <a:xfrm>
              <a:off x="1500972" y="4526061"/>
              <a:ext cx="374557" cy="795473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150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62807" y="4869020"/>
              <a:ext cx="374557" cy="45251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138</a:t>
              </a:r>
            </a:p>
          </p:txBody>
        </p:sp>
        <p:sp>
          <p:nvSpPr>
            <p:cNvPr id="47153" name="TextBox 19"/>
            <p:cNvSpPr txBox="1">
              <a:spLocks noChangeArrowheads="1"/>
            </p:cNvSpPr>
            <p:nvPr/>
          </p:nvSpPr>
          <p:spPr bwMode="auto">
            <a:xfrm>
              <a:off x="1318455" y="5322027"/>
              <a:ext cx="5725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7154" name="TextBox 20"/>
            <p:cNvSpPr txBox="1">
              <a:spLocks noChangeArrowheads="1"/>
            </p:cNvSpPr>
            <p:nvPr/>
          </p:nvSpPr>
          <p:spPr bwMode="auto">
            <a:xfrm>
              <a:off x="1929481" y="5322027"/>
              <a:ext cx="5398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7155" name="TextBox 21"/>
            <p:cNvSpPr txBox="1">
              <a:spLocks noChangeArrowheads="1"/>
            </p:cNvSpPr>
            <p:nvPr/>
          </p:nvSpPr>
          <p:spPr bwMode="auto">
            <a:xfrm>
              <a:off x="2373831" y="5322027"/>
              <a:ext cx="6336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">
                  <a:cs typeface="Segoe UI" pitchFamily="34" charset="0"/>
                </a:rPr>
                <a:t>Req.Cap.</a:t>
              </a:r>
            </a:p>
          </p:txBody>
        </p:sp>
        <p:sp>
          <p:nvSpPr>
            <p:cNvPr id="47156" name="Rectangle 22"/>
            <p:cNvSpPr>
              <a:spLocks noChangeArrowheads="1"/>
            </p:cNvSpPr>
            <p:nvPr/>
          </p:nvSpPr>
          <p:spPr bwMode="auto">
            <a:xfrm>
              <a:off x="2422532" y="4668145"/>
              <a:ext cx="374458" cy="201013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62807" y="4526061"/>
              <a:ext cx="380905" cy="34295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797638" y="4526061"/>
              <a:ext cx="374557" cy="1413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7159" name="TextBox 25"/>
            <p:cNvSpPr txBox="1">
              <a:spLocks noChangeArrowheads="1"/>
            </p:cNvSpPr>
            <p:nvPr/>
          </p:nvSpPr>
          <p:spPr bwMode="auto">
            <a:xfrm>
              <a:off x="2811407" y="5322027"/>
              <a:ext cx="7654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Superávit</a:t>
              </a:r>
              <a:endParaRPr lang="en-GB" sz="800">
                <a:cs typeface="Segoe UI" pitchFamily="34" charset="0"/>
              </a:endParaRPr>
            </a:p>
          </p:txBody>
        </p:sp>
      </p:grpSp>
      <p:grpSp>
        <p:nvGrpSpPr>
          <p:cNvPr id="47110" name="Group 26"/>
          <p:cNvGrpSpPr>
            <a:grpSpLocks/>
          </p:cNvGrpSpPr>
          <p:nvPr/>
        </p:nvGrpSpPr>
        <p:grpSpPr bwMode="auto">
          <a:xfrm>
            <a:off x="4535488" y="1882775"/>
            <a:ext cx="2182812" cy="1162050"/>
            <a:chOff x="5436096" y="1114983"/>
            <a:chExt cx="2181522" cy="1162335"/>
          </a:xfrm>
        </p:grpSpPr>
        <p:cxnSp>
          <p:nvCxnSpPr>
            <p:cNvPr id="47140" name="Straight Connector 27"/>
            <p:cNvCxnSpPr>
              <a:cxnSpLocks noChangeShapeType="1"/>
            </p:cNvCxnSpPr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9" name="Rectangle 28"/>
            <p:cNvSpPr/>
            <p:nvPr/>
          </p:nvSpPr>
          <p:spPr bwMode="auto">
            <a:xfrm>
              <a:off x="5580473" y="1124510"/>
              <a:ext cx="374429" cy="936855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225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142116" y="1484962"/>
              <a:ext cx="374429" cy="576403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203</a:t>
              </a:r>
            </a:p>
          </p:txBody>
        </p:sp>
        <p:sp>
          <p:nvSpPr>
            <p:cNvPr id="47143" name="TextBox 30"/>
            <p:cNvSpPr txBox="1">
              <a:spLocks noChangeArrowheads="1"/>
            </p:cNvSpPr>
            <p:nvPr/>
          </p:nvSpPr>
          <p:spPr bwMode="auto">
            <a:xfrm>
              <a:off x="5436096" y="2061874"/>
              <a:ext cx="53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7144" name="TextBox 31"/>
            <p:cNvSpPr txBox="1">
              <a:spLocks noChangeArrowheads="1"/>
            </p:cNvSpPr>
            <p:nvPr/>
          </p:nvSpPr>
          <p:spPr bwMode="auto">
            <a:xfrm>
              <a:off x="6048121" y="2061874"/>
              <a:ext cx="50049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7145" name="TextBox 32"/>
            <p:cNvSpPr txBox="1">
              <a:spLocks noChangeArrowheads="1"/>
            </p:cNvSpPr>
            <p:nvPr/>
          </p:nvSpPr>
          <p:spPr bwMode="auto">
            <a:xfrm>
              <a:off x="6453097" y="2061874"/>
              <a:ext cx="6336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">
                  <a:cs typeface="Segoe UI" pitchFamily="34" charset="0"/>
                </a:rPr>
                <a:t>Req.Cap.</a:t>
              </a:r>
            </a:p>
          </p:txBody>
        </p:sp>
        <p:sp>
          <p:nvSpPr>
            <p:cNvPr id="47146" name="Rectangle 33"/>
            <p:cNvSpPr>
              <a:spLocks noChangeArrowheads="1"/>
            </p:cNvSpPr>
            <p:nvPr/>
          </p:nvSpPr>
          <p:spPr bwMode="auto">
            <a:xfrm>
              <a:off x="6516216" y="1257068"/>
              <a:ext cx="374458" cy="227716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142116" y="1114983"/>
              <a:ext cx="380775" cy="3699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890973" y="1114983"/>
              <a:ext cx="374429" cy="1413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7149" name="TextBox 36"/>
            <p:cNvSpPr txBox="1">
              <a:spLocks noChangeArrowheads="1"/>
            </p:cNvSpPr>
            <p:nvPr/>
          </p:nvSpPr>
          <p:spPr bwMode="auto">
            <a:xfrm>
              <a:off x="6890674" y="2061874"/>
              <a:ext cx="7269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Superávit</a:t>
              </a:r>
              <a:endParaRPr lang="en-GB" sz="800">
                <a:cs typeface="Segoe UI" pitchFamily="34" charset="0"/>
              </a:endParaRPr>
            </a:p>
          </p:txBody>
        </p:sp>
      </p:grpSp>
      <p:grpSp>
        <p:nvGrpSpPr>
          <p:cNvPr id="47111" name="Group 37"/>
          <p:cNvGrpSpPr>
            <a:grpSpLocks/>
          </p:cNvGrpSpPr>
          <p:nvPr/>
        </p:nvGrpSpPr>
        <p:grpSpPr bwMode="auto">
          <a:xfrm>
            <a:off x="6591300" y="1962150"/>
            <a:ext cx="2030413" cy="1071563"/>
            <a:chOff x="5688124" y="4431852"/>
            <a:chExt cx="2030642" cy="1071644"/>
          </a:xfrm>
        </p:grpSpPr>
        <p:cxnSp>
          <p:nvCxnSpPr>
            <p:cNvPr id="47130" name="Straight Connector 38"/>
            <p:cNvCxnSpPr>
              <a:cxnSpLocks noChangeShapeType="1"/>
            </p:cNvCxnSpPr>
            <p:nvPr/>
          </p:nvCxnSpPr>
          <p:spPr bwMode="auto">
            <a:xfrm>
              <a:off x="5688124" y="5287026"/>
              <a:ext cx="1944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0" name="Rectangle 39"/>
            <p:cNvSpPr/>
            <p:nvPr/>
          </p:nvSpPr>
          <p:spPr bwMode="auto">
            <a:xfrm>
              <a:off x="5832603" y="4596964"/>
              <a:ext cx="374692" cy="690615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120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393053" y="4868448"/>
              <a:ext cx="374692" cy="419132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113</a:t>
              </a:r>
            </a:p>
          </p:txBody>
        </p:sp>
        <p:sp>
          <p:nvSpPr>
            <p:cNvPr id="47133" name="TextBox 41"/>
            <p:cNvSpPr txBox="1">
              <a:spLocks noChangeArrowheads="1"/>
            </p:cNvSpPr>
            <p:nvPr/>
          </p:nvSpPr>
          <p:spPr bwMode="auto">
            <a:xfrm>
              <a:off x="5688124" y="5288052"/>
              <a:ext cx="53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7134" name="TextBox 42"/>
            <p:cNvSpPr txBox="1">
              <a:spLocks noChangeArrowheads="1"/>
            </p:cNvSpPr>
            <p:nvPr/>
          </p:nvSpPr>
          <p:spPr bwMode="auto">
            <a:xfrm>
              <a:off x="6261160" y="5288052"/>
              <a:ext cx="5394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7135" name="TextBox 43"/>
            <p:cNvSpPr txBox="1">
              <a:spLocks noChangeArrowheads="1"/>
            </p:cNvSpPr>
            <p:nvPr/>
          </p:nvSpPr>
          <p:spPr bwMode="auto">
            <a:xfrm>
              <a:off x="6705125" y="5288052"/>
              <a:ext cx="6336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">
                  <a:cs typeface="Segoe UI" pitchFamily="34" charset="0"/>
                </a:rPr>
                <a:t>Req.Cap.</a:t>
              </a:r>
            </a:p>
          </p:txBody>
        </p:sp>
        <p:sp>
          <p:nvSpPr>
            <p:cNvPr id="47136" name="Rectangle 44"/>
            <p:cNvSpPr>
              <a:spLocks noChangeArrowheads="1"/>
            </p:cNvSpPr>
            <p:nvPr/>
          </p:nvSpPr>
          <p:spPr bwMode="auto">
            <a:xfrm>
              <a:off x="6768244" y="4431852"/>
              <a:ext cx="374458" cy="447232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393053" y="4596964"/>
              <a:ext cx="382631" cy="27624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142438" y="4431852"/>
              <a:ext cx="374692" cy="165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7139" name="TextBox 47"/>
            <p:cNvSpPr txBox="1">
              <a:spLocks noChangeArrowheads="1"/>
            </p:cNvSpPr>
            <p:nvPr/>
          </p:nvSpPr>
          <p:spPr bwMode="auto">
            <a:xfrm>
              <a:off x="7142702" y="5288052"/>
              <a:ext cx="57606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solidFill>
                    <a:srgbClr val="FF0000"/>
                  </a:solidFill>
                  <a:cs typeface="Segoe UI" pitchFamily="34" charset="0"/>
                </a:rPr>
                <a:t>Déficit</a:t>
              </a:r>
            </a:p>
          </p:txBody>
        </p:sp>
      </p:grpSp>
      <p:sp>
        <p:nvSpPr>
          <p:cNvPr id="47112" name="TextBox 48"/>
          <p:cNvSpPr txBox="1">
            <a:spLocks noChangeArrowheads="1"/>
          </p:cNvSpPr>
          <p:nvPr/>
        </p:nvSpPr>
        <p:spPr bwMode="auto">
          <a:xfrm>
            <a:off x="173038" y="1246188"/>
            <a:ext cx="2379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Banco Matriz (Consolidado)</a:t>
            </a:r>
          </a:p>
        </p:txBody>
      </p:sp>
      <p:sp>
        <p:nvSpPr>
          <p:cNvPr id="47113" name="TextBox 49"/>
          <p:cNvSpPr txBox="1">
            <a:spLocks noChangeArrowheads="1"/>
          </p:cNvSpPr>
          <p:nvPr/>
        </p:nvSpPr>
        <p:spPr bwMode="auto">
          <a:xfrm>
            <a:off x="2495550" y="1423988"/>
            <a:ext cx="187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Asegurador</a:t>
            </a:r>
          </a:p>
        </p:txBody>
      </p:sp>
      <p:sp>
        <p:nvSpPr>
          <p:cNvPr id="47114" name="TextBox 50"/>
          <p:cNvSpPr txBox="1">
            <a:spLocks noChangeArrowheads="1"/>
          </p:cNvSpPr>
          <p:nvPr/>
        </p:nvSpPr>
        <p:spPr bwMode="auto">
          <a:xfrm>
            <a:off x="4649788" y="1419225"/>
            <a:ext cx="1871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Firma de Valores</a:t>
            </a:r>
          </a:p>
        </p:txBody>
      </p:sp>
      <p:sp>
        <p:nvSpPr>
          <p:cNvPr id="47115" name="TextBox 51"/>
          <p:cNvSpPr txBox="1">
            <a:spLocks noChangeArrowheads="1"/>
          </p:cNvSpPr>
          <p:nvPr/>
        </p:nvSpPr>
        <p:spPr bwMode="auto">
          <a:xfrm>
            <a:off x="6718300" y="1295400"/>
            <a:ext cx="18716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Entidad No Regulada</a:t>
            </a:r>
          </a:p>
        </p:txBody>
      </p:sp>
      <p:grpSp>
        <p:nvGrpSpPr>
          <p:cNvPr id="47116" name="Group 52"/>
          <p:cNvGrpSpPr>
            <a:grpSpLocks/>
          </p:cNvGrpSpPr>
          <p:nvPr/>
        </p:nvGrpSpPr>
        <p:grpSpPr bwMode="auto">
          <a:xfrm>
            <a:off x="1470025" y="3584575"/>
            <a:ext cx="3771900" cy="2338388"/>
            <a:chOff x="5436096" y="1114983"/>
            <a:chExt cx="2036815" cy="1179768"/>
          </a:xfrm>
        </p:grpSpPr>
        <p:cxnSp>
          <p:nvCxnSpPr>
            <p:cNvPr id="47120" name="Straight Connector 53"/>
            <p:cNvCxnSpPr>
              <a:cxnSpLocks noChangeShapeType="1"/>
            </p:cNvCxnSpPr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5" name="Rectangle 54"/>
            <p:cNvSpPr/>
            <p:nvPr/>
          </p:nvSpPr>
          <p:spPr bwMode="auto">
            <a:xfrm>
              <a:off x="5580113" y="1124594"/>
              <a:ext cx="374616" cy="936286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   315 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+ 150 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+ 225 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+ 120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= 810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141609" y="1485012"/>
              <a:ext cx="374616" cy="575868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   275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+ 138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+ 203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+ 113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= 729</a:t>
              </a:r>
            </a:p>
          </p:txBody>
        </p:sp>
        <p:sp>
          <p:nvSpPr>
            <p:cNvPr id="47123" name="TextBox 56"/>
            <p:cNvSpPr txBox="1">
              <a:spLocks noChangeArrowheads="1"/>
            </p:cNvSpPr>
            <p:nvPr/>
          </p:nvSpPr>
          <p:spPr bwMode="auto">
            <a:xfrm>
              <a:off x="5508105" y="2061874"/>
              <a:ext cx="462148" cy="139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Activo</a:t>
              </a:r>
            </a:p>
          </p:txBody>
        </p:sp>
        <p:sp>
          <p:nvSpPr>
            <p:cNvPr id="47124" name="TextBox 57"/>
            <p:cNvSpPr txBox="1">
              <a:spLocks noChangeArrowheads="1"/>
            </p:cNvSpPr>
            <p:nvPr/>
          </p:nvSpPr>
          <p:spPr bwMode="auto">
            <a:xfrm>
              <a:off x="6116567" y="2061874"/>
              <a:ext cx="432048" cy="139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Pasivo</a:t>
              </a:r>
            </a:p>
          </p:txBody>
        </p:sp>
        <p:sp>
          <p:nvSpPr>
            <p:cNvPr id="47125" name="TextBox 58"/>
            <p:cNvSpPr txBox="1">
              <a:spLocks noChangeArrowheads="1"/>
            </p:cNvSpPr>
            <p:nvPr/>
          </p:nvSpPr>
          <p:spPr bwMode="auto">
            <a:xfrm>
              <a:off x="6510062" y="2061874"/>
              <a:ext cx="451232" cy="139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>
                  <a:cs typeface="Segoe UI" pitchFamily="34" charset="0"/>
                </a:rPr>
                <a:t>Req.Cap.</a:t>
              </a:r>
            </a:p>
          </p:txBody>
        </p:sp>
        <p:sp>
          <p:nvSpPr>
            <p:cNvPr id="47126" name="Rectangle 59"/>
            <p:cNvSpPr>
              <a:spLocks noChangeArrowheads="1"/>
            </p:cNvSpPr>
            <p:nvPr/>
          </p:nvSpPr>
          <p:spPr bwMode="auto">
            <a:xfrm>
              <a:off x="6516216" y="1223952"/>
              <a:ext cx="374458" cy="260832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32+10+17+ 10=69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141609" y="1114983"/>
              <a:ext cx="374616" cy="37002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81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890842" y="1114983"/>
              <a:ext cx="374616" cy="1089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47129" name="TextBox 62"/>
            <p:cNvSpPr txBox="1">
              <a:spLocks noChangeArrowheads="1"/>
            </p:cNvSpPr>
            <p:nvPr/>
          </p:nvSpPr>
          <p:spPr bwMode="auto">
            <a:xfrm>
              <a:off x="6961294" y="2061874"/>
              <a:ext cx="511617" cy="232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Superávit de Grupo</a:t>
              </a:r>
            </a:p>
          </p:txBody>
        </p:sp>
      </p:grpSp>
      <p:sp>
        <p:nvSpPr>
          <p:cNvPr id="47117" name="TextBox 63"/>
          <p:cNvSpPr txBox="1">
            <a:spLocks noChangeArrowheads="1"/>
          </p:cNvSpPr>
          <p:nvPr/>
        </p:nvSpPr>
        <p:spPr bwMode="auto">
          <a:xfrm>
            <a:off x="2071688" y="5805488"/>
            <a:ext cx="2574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Grupo Consolidado</a:t>
            </a:r>
          </a:p>
        </p:txBody>
      </p:sp>
      <p:sp>
        <p:nvSpPr>
          <p:cNvPr id="47118" name="Right Brace 64"/>
          <p:cNvSpPr>
            <a:spLocks/>
          </p:cNvSpPr>
          <p:nvPr/>
        </p:nvSpPr>
        <p:spPr bwMode="auto">
          <a:xfrm rot="5400000">
            <a:off x="4278313" y="-757238"/>
            <a:ext cx="427038" cy="8088313"/>
          </a:xfrm>
          <a:prstGeom prst="rightBrace">
            <a:avLst>
              <a:gd name="adj1" fmla="val 8330"/>
              <a:gd name="adj2" fmla="val 68273"/>
            </a:avLst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s-CL" sz="2400" b="1">
              <a:latin typeface="Arial" charset="0"/>
            </a:endParaRPr>
          </a:p>
        </p:txBody>
      </p:sp>
      <p:sp>
        <p:nvSpPr>
          <p:cNvPr id="47119" name="Oval 65"/>
          <p:cNvSpPr>
            <a:spLocks noChangeArrowheads="1"/>
          </p:cNvSpPr>
          <p:nvPr/>
        </p:nvSpPr>
        <p:spPr bwMode="auto">
          <a:xfrm>
            <a:off x="4346575" y="3543300"/>
            <a:ext cx="288925" cy="298450"/>
          </a:xfrm>
          <a:prstGeom prst="ellipse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s-CL" sz="2400" b="1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99B1C9-DAAF-4449-BF1B-0DF5A387BA9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Método de Agregación</a:t>
            </a:r>
          </a:p>
        </p:txBody>
      </p:sp>
      <p:sp>
        <p:nvSpPr>
          <p:cNvPr id="4813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59338" y="3997325"/>
            <a:ext cx="4203700" cy="2286000"/>
          </a:xfrm>
        </p:spPr>
        <p:txBody>
          <a:bodyPr/>
          <a:lstStyle/>
          <a:p>
            <a:r>
              <a:rPr lang="es-CL" sz="1600" smtClean="0"/>
              <a:t>Recursos de capital ajustado para eliminar el doble engranaje de capital aguas abajo</a:t>
            </a:r>
          </a:p>
          <a:p>
            <a:r>
              <a:rPr lang="es-CL" sz="1600" smtClean="0"/>
              <a:t>Adecuado si:</a:t>
            </a:r>
          </a:p>
          <a:p>
            <a:pPr lvl="1"/>
            <a:r>
              <a:rPr lang="es-CL" sz="1600" smtClean="0"/>
              <a:t>Estados financieros consolidados no disponible</a:t>
            </a:r>
          </a:p>
          <a:p>
            <a:pPr lvl="1"/>
            <a:r>
              <a:rPr lang="es-CL" sz="1600" smtClean="0"/>
              <a:t>ITEs no pueden ser compensados</a:t>
            </a:r>
          </a:p>
          <a:p>
            <a:r>
              <a:rPr lang="es-CL" sz="1600" smtClean="0"/>
              <a:t>Tema: Re calculación de requerimientos de capital para aseguradores</a:t>
            </a:r>
          </a:p>
        </p:txBody>
      </p:sp>
      <p:grpSp>
        <p:nvGrpSpPr>
          <p:cNvPr id="48132" name="Group 15"/>
          <p:cNvGrpSpPr>
            <a:grpSpLocks/>
          </p:cNvGrpSpPr>
          <p:nvPr/>
        </p:nvGrpSpPr>
        <p:grpSpPr bwMode="auto">
          <a:xfrm>
            <a:off x="158750" y="4841875"/>
            <a:ext cx="1317625" cy="1011238"/>
            <a:chOff x="1356830" y="4526061"/>
            <a:chExt cx="1317751" cy="1011410"/>
          </a:xfrm>
        </p:grpSpPr>
        <p:cxnSp>
          <p:nvCxnSpPr>
            <p:cNvPr id="48181" name="Straight Connector 16"/>
            <p:cNvCxnSpPr>
              <a:cxnSpLocks noChangeShapeType="1"/>
            </p:cNvCxnSpPr>
            <p:nvPr/>
          </p:nvCxnSpPr>
          <p:spPr bwMode="auto">
            <a:xfrm flipV="1">
              <a:off x="1356830" y="5321000"/>
              <a:ext cx="1317751" cy="1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8" name="Rectangle 17"/>
            <p:cNvSpPr/>
            <p:nvPr/>
          </p:nvSpPr>
          <p:spPr bwMode="auto">
            <a:xfrm>
              <a:off x="1501307" y="4526061"/>
              <a:ext cx="374686" cy="795473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150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61747" y="4869019"/>
              <a:ext cx="374686" cy="452515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138</a:t>
              </a:r>
            </a:p>
          </p:txBody>
        </p:sp>
        <p:sp>
          <p:nvSpPr>
            <p:cNvPr id="48184" name="TextBox 19"/>
            <p:cNvSpPr txBox="1">
              <a:spLocks noChangeArrowheads="1"/>
            </p:cNvSpPr>
            <p:nvPr/>
          </p:nvSpPr>
          <p:spPr bwMode="auto">
            <a:xfrm>
              <a:off x="1356830" y="5322027"/>
              <a:ext cx="53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</a:p>
          </p:txBody>
        </p:sp>
        <p:sp>
          <p:nvSpPr>
            <p:cNvPr id="48185" name="TextBox 20"/>
            <p:cNvSpPr txBox="1">
              <a:spLocks noChangeArrowheads="1"/>
            </p:cNvSpPr>
            <p:nvPr/>
          </p:nvSpPr>
          <p:spPr bwMode="auto">
            <a:xfrm>
              <a:off x="2037300" y="5322027"/>
              <a:ext cx="4928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61747" y="4526061"/>
              <a:ext cx="374686" cy="3429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</p:grpSp>
      <p:grpSp>
        <p:nvGrpSpPr>
          <p:cNvPr id="48133" name="Group 26"/>
          <p:cNvGrpSpPr>
            <a:grpSpLocks/>
          </p:cNvGrpSpPr>
          <p:nvPr/>
        </p:nvGrpSpPr>
        <p:grpSpPr bwMode="auto">
          <a:xfrm>
            <a:off x="1617663" y="4681538"/>
            <a:ext cx="1285875" cy="1285875"/>
            <a:chOff x="5436096" y="1114983"/>
            <a:chExt cx="1284668" cy="1285445"/>
          </a:xfrm>
        </p:grpSpPr>
        <p:cxnSp>
          <p:nvCxnSpPr>
            <p:cNvPr id="48175" name="Straight Connector 27"/>
            <p:cNvCxnSpPr>
              <a:cxnSpLocks noChangeShapeType="1"/>
            </p:cNvCxnSpPr>
            <p:nvPr/>
          </p:nvCxnSpPr>
          <p:spPr bwMode="auto">
            <a:xfrm>
              <a:off x="5436096" y="2060848"/>
              <a:ext cx="1284668" cy="1026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9" name="Rectangle 28"/>
            <p:cNvSpPr/>
            <p:nvPr/>
          </p:nvSpPr>
          <p:spPr bwMode="auto">
            <a:xfrm>
              <a:off x="5580422" y="1124505"/>
              <a:ext cx="374298" cy="936312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225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141870" y="1484746"/>
              <a:ext cx="374298" cy="576070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203</a:t>
              </a:r>
            </a:p>
          </p:txBody>
        </p:sp>
        <p:sp>
          <p:nvSpPr>
            <p:cNvPr id="48178" name="TextBox 30"/>
            <p:cNvSpPr txBox="1">
              <a:spLocks noChangeArrowheads="1"/>
            </p:cNvSpPr>
            <p:nvPr/>
          </p:nvSpPr>
          <p:spPr bwMode="auto">
            <a:xfrm>
              <a:off x="5436096" y="2061874"/>
              <a:ext cx="5341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</a:p>
            <a:p>
              <a:endParaRPr lang="en-GB" sz="800">
                <a:cs typeface="Segoe UI" pitchFamily="34" charset="0"/>
              </a:endParaRPr>
            </a:p>
          </p:txBody>
        </p:sp>
        <p:sp>
          <p:nvSpPr>
            <p:cNvPr id="48179" name="TextBox 31"/>
            <p:cNvSpPr txBox="1">
              <a:spLocks noChangeArrowheads="1"/>
            </p:cNvSpPr>
            <p:nvPr/>
          </p:nvSpPr>
          <p:spPr bwMode="auto">
            <a:xfrm>
              <a:off x="6116567" y="2061874"/>
              <a:ext cx="5451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141870" y="1114983"/>
              <a:ext cx="374298" cy="3697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22</a:t>
              </a:r>
            </a:p>
          </p:txBody>
        </p:sp>
      </p:grpSp>
      <p:grpSp>
        <p:nvGrpSpPr>
          <p:cNvPr id="48134" name="Group 37"/>
          <p:cNvGrpSpPr>
            <a:grpSpLocks/>
          </p:cNvGrpSpPr>
          <p:nvPr/>
        </p:nvGrpSpPr>
        <p:grpSpPr bwMode="auto">
          <a:xfrm>
            <a:off x="3128963" y="4930775"/>
            <a:ext cx="1412875" cy="1028700"/>
            <a:chOff x="5688124" y="4597102"/>
            <a:chExt cx="1411968" cy="1029504"/>
          </a:xfrm>
        </p:grpSpPr>
        <p:cxnSp>
          <p:nvCxnSpPr>
            <p:cNvPr id="48169" name="Straight Connector 38"/>
            <p:cNvCxnSpPr>
              <a:cxnSpLocks noChangeShapeType="1"/>
            </p:cNvCxnSpPr>
            <p:nvPr/>
          </p:nvCxnSpPr>
          <p:spPr bwMode="auto">
            <a:xfrm flipV="1">
              <a:off x="5688124" y="5287025"/>
              <a:ext cx="1411968" cy="1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0" name="Rectangle 39"/>
            <p:cNvSpPr/>
            <p:nvPr/>
          </p:nvSpPr>
          <p:spPr bwMode="auto">
            <a:xfrm>
              <a:off x="5832493" y="4597102"/>
              <a:ext cx="374409" cy="689513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120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394108" y="4868777"/>
              <a:ext cx="374409" cy="417838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113</a:t>
              </a:r>
            </a:p>
          </p:txBody>
        </p:sp>
        <p:sp>
          <p:nvSpPr>
            <p:cNvPr id="48172" name="TextBox 41"/>
            <p:cNvSpPr txBox="1">
              <a:spLocks noChangeArrowheads="1"/>
            </p:cNvSpPr>
            <p:nvPr/>
          </p:nvSpPr>
          <p:spPr bwMode="auto">
            <a:xfrm>
              <a:off x="5688124" y="5288052"/>
              <a:ext cx="5341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Activo</a:t>
              </a:r>
            </a:p>
            <a:p>
              <a:endParaRPr lang="en-GB" sz="800">
                <a:cs typeface="Segoe UI" pitchFamily="34" charset="0"/>
              </a:endParaRPr>
            </a:p>
          </p:txBody>
        </p:sp>
        <p:sp>
          <p:nvSpPr>
            <p:cNvPr id="48173" name="TextBox 42"/>
            <p:cNvSpPr txBox="1">
              <a:spLocks noChangeArrowheads="1"/>
            </p:cNvSpPr>
            <p:nvPr/>
          </p:nvSpPr>
          <p:spPr bwMode="auto">
            <a:xfrm>
              <a:off x="6368595" y="5288052"/>
              <a:ext cx="5459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Pasivo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394108" y="4597102"/>
              <a:ext cx="374409" cy="27485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48135" name="TextBox 48"/>
          <p:cNvSpPr txBox="1">
            <a:spLocks noChangeArrowheads="1"/>
          </p:cNvSpPr>
          <p:nvPr/>
        </p:nvSpPr>
        <p:spPr bwMode="auto">
          <a:xfrm>
            <a:off x="995363" y="1516063"/>
            <a:ext cx="3146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Banco Matriz (Consolidado)</a:t>
            </a:r>
          </a:p>
          <a:p>
            <a:pPr algn="ctr"/>
            <a:endParaRPr lang="en-GB" sz="1600" b="1">
              <a:cs typeface="Segoe UI" pitchFamily="34" charset="0"/>
            </a:endParaRPr>
          </a:p>
        </p:txBody>
      </p:sp>
      <p:sp>
        <p:nvSpPr>
          <p:cNvPr id="48136" name="TextBox 49"/>
          <p:cNvSpPr txBox="1">
            <a:spLocks noChangeArrowheads="1"/>
          </p:cNvSpPr>
          <p:nvPr/>
        </p:nvSpPr>
        <p:spPr bwMode="auto">
          <a:xfrm>
            <a:off x="34925" y="5832475"/>
            <a:ext cx="1382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Asegurador</a:t>
            </a:r>
          </a:p>
        </p:txBody>
      </p:sp>
      <p:sp>
        <p:nvSpPr>
          <p:cNvPr id="48137" name="TextBox 50"/>
          <p:cNvSpPr txBox="1">
            <a:spLocks noChangeArrowheads="1"/>
          </p:cNvSpPr>
          <p:nvPr/>
        </p:nvSpPr>
        <p:spPr bwMode="auto">
          <a:xfrm>
            <a:off x="1414463" y="5830888"/>
            <a:ext cx="1625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Firma de Valores</a:t>
            </a:r>
          </a:p>
        </p:txBody>
      </p:sp>
      <p:sp>
        <p:nvSpPr>
          <p:cNvPr id="48138" name="TextBox 51"/>
          <p:cNvSpPr txBox="1">
            <a:spLocks noChangeArrowheads="1"/>
          </p:cNvSpPr>
          <p:nvPr/>
        </p:nvSpPr>
        <p:spPr bwMode="auto">
          <a:xfrm>
            <a:off x="2903538" y="5729288"/>
            <a:ext cx="1871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Entidad no-regulada</a:t>
            </a:r>
          </a:p>
        </p:txBody>
      </p:sp>
      <p:cxnSp>
        <p:nvCxnSpPr>
          <p:cNvPr id="48139" name="Straight Arrow Connector 99"/>
          <p:cNvCxnSpPr>
            <a:cxnSpLocks noChangeShapeType="1"/>
          </p:cNvCxnSpPr>
          <p:nvPr/>
        </p:nvCxnSpPr>
        <p:spPr bwMode="auto">
          <a:xfrm flipH="1">
            <a:off x="2511425" y="2884488"/>
            <a:ext cx="3175" cy="1824037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8140" name="Straight Arrow Connector 104"/>
          <p:cNvCxnSpPr>
            <a:cxnSpLocks noChangeShapeType="1"/>
            <a:endCxn id="24" idx="0"/>
          </p:cNvCxnSpPr>
          <p:nvPr/>
        </p:nvCxnSpPr>
        <p:spPr bwMode="auto">
          <a:xfrm>
            <a:off x="1050925" y="2709863"/>
            <a:ext cx="0" cy="213201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grpSp>
        <p:nvGrpSpPr>
          <p:cNvPr id="48141" name="Group 160"/>
          <p:cNvGrpSpPr>
            <a:grpSpLocks/>
          </p:cNvGrpSpPr>
          <p:nvPr/>
        </p:nvGrpSpPr>
        <p:grpSpPr bwMode="auto">
          <a:xfrm>
            <a:off x="1414463" y="1998663"/>
            <a:ext cx="2308225" cy="2032000"/>
            <a:chOff x="1425489" y="1852837"/>
            <a:chExt cx="2308309" cy="2033461"/>
          </a:xfrm>
        </p:grpSpPr>
        <p:cxnSp>
          <p:nvCxnSpPr>
            <p:cNvPr id="48161" name="Straight Connector 66"/>
            <p:cNvCxnSpPr>
              <a:cxnSpLocks noChangeShapeType="1"/>
            </p:cNvCxnSpPr>
            <p:nvPr/>
          </p:nvCxnSpPr>
          <p:spPr bwMode="auto">
            <a:xfrm>
              <a:off x="1425489" y="3607395"/>
              <a:ext cx="2308309" cy="1904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8" name="Rectangle 67"/>
            <p:cNvSpPr/>
            <p:nvPr/>
          </p:nvSpPr>
          <p:spPr bwMode="auto">
            <a:xfrm>
              <a:off x="1690611" y="1852837"/>
              <a:ext cx="692175" cy="1753860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   315 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</a:t>
              </a:r>
              <a:r>
                <a:rPr lang="en-GB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rPr>
                <a:t>10</a:t>
              </a:r>
              <a:r>
                <a:rPr lang="en-GB" sz="1200" b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</a:t>
              </a:r>
              <a:r>
                <a:rPr lang="en-GB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rPr>
                <a:t>12</a:t>
              </a: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</a:t>
              </a:r>
              <a:r>
                <a:rPr lang="en-GB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rPr>
                <a:t>5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= 342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728873" y="2539130"/>
              <a:ext cx="690588" cy="1067567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   275</a:t>
              </a:r>
            </a:p>
          </p:txBody>
        </p:sp>
        <p:sp>
          <p:nvSpPr>
            <p:cNvPr id="48164" name="TextBox 69"/>
            <p:cNvSpPr txBox="1">
              <a:spLocks noChangeArrowheads="1"/>
            </p:cNvSpPr>
            <p:nvPr/>
          </p:nvSpPr>
          <p:spPr bwMode="auto">
            <a:xfrm>
              <a:off x="1558432" y="3609299"/>
              <a:ext cx="8532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Activo</a:t>
              </a:r>
            </a:p>
          </p:txBody>
        </p:sp>
        <p:sp>
          <p:nvSpPr>
            <p:cNvPr id="48165" name="TextBox 70"/>
            <p:cNvSpPr txBox="1">
              <a:spLocks noChangeArrowheads="1"/>
            </p:cNvSpPr>
            <p:nvPr/>
          </p:nvSpPr>
          <p:spPr bwMode="auto">
            <a:xfrm>
              <a:off x="2675120" y="3607395"/>
              <a:ext cx="7976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Pasivo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728873" y="1852837"/>
              <a:ext cx="690588" cy="6862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67</a:t>
              </a:r>
            </a:p>
          </p:txBody>
        </p:sp>
        <p:cxnSp>
          <p:nvCxnSpPr>
            <p:cNvPr id="48167" name="Straight Connector 93"/>
            <p:cNvCxnSpPr>
              <a:cxnSpLocks noChangeShapeType="1"/>
            </p:cNvCxnSpPr>
            <p:nvPr/>
          </p:nvCxnSpPr>
          <p:spPr bwMode="auto">
            <a:xfrm>
              <a:off x="2188996" y="2739169"/>
              <a:ext cx="322057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8168" name="Straight Connector 108"/>
            <p:cNvCxnSpPr>
              <a:cxnSpLocks noChangeShapeType="1"/>
            </p:cNvCxnSpPr>
            <p:nvPr/>
          </p:nvCxnSpPr>
          <p:spPr bwMode="auto">
            <a:xfrm>
              <a:off x="2188996" y="2924944"/>
              <a:ext cx="421469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cxnSp>
        <p:nvCxnSpPr>
          <p:cNvPr id="48142" name="Straight Connector 113"/>
          <p:cNvCxnSpPr>
            <a:cxnSpLocks noChangeShapeType="1"/>
          </p:cNvCxnSpPr>
          <p:nvPr/>
        </p:nvCxnSpPr>
        <p:spPr bwMode="auto">
          <a:xfrm>
            <a:off x="2601913" y="3070225"/>
            <a:ext cx="0" cy="120491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8143" name="Straight Connector 115"/>
          <p:cNvCxnSpPr>
            <a:cxnSpLocks noChangeShapeType="1"/>
          </p:cNvCxnSpPr>
          <p:nvPr/>
        </p:nvCxnSpPr>
        <p:spPr bwMode="auto">
          <a:xfrm flipV="1">
            <a:off x="2601913" y="4268788"/>
            <a:ext cx="1419225" cy="635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8144" name="Straight Arrow Connector 117"/>
          <p:cNvCxnSpPr>
            <a:cxnSpLocks noChangeShapeType="1"/>
            <a:endCxn id="46" idx="0"/>
          </p:cNvCxnSpPr>
          <p:nvPr/>
        </p:nvCxnSpPr>
        <p:spPr bwMode="auto">
          <a:xfrm>
            <a:off x="4016375" y="4268788"/>
            <a:ext cx="6350" cy="661987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48145" name="TextBox 133"/>
          <p:cNvSpPr txBox="1">
            <a:spLocks noChangeArrowheads="1"/>
          </p:cNvSpPr>
          <p:nvPr/>
        </p:nvSpPr>
        <p:spPr bwMode="auto">
          <a:xfrm>
            <a:off x="5475288" y="1481138"/>
            <a:ext cx="3148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cs typeface="Segoe UI" pitchFamily="34" charset="0"/>
              </a:rPr>
              <a:t>Agregación de Grupo</a:t>
            </a:r>
          </a:p>
        </p:txBody>
      </p:sp>
      <p:grpSp>
        <p:nvGrpSpPr>
          <p:cNvPr id="48146" name="Group 158"/>
          <p:cNvGrpSpPr>
            <a:grpSpLocks/>
          </p:cNvGrpSpPr>
          <p:nvPr/>
        </p:nvGrpSpPr>
        <p:grpSpPr bwMode="auto">
          <a:xfrm>
            <a:off x="5033963" y="1847850"/>
            <a:ext cx="3962400" cy="2049463"/>
            <a:chOff x="4108256" y="2195823"/>
            <a:chExt cx="3962216" cy="2050358"/>
          </a:xfrm>
        </p:grpSpPr>
        <p:sp>
          <p:nvSpPr>
            <p:cNvPr id="48151" name="TextBox 71"/>
            <p:cNvSpPr txBox="1">
              <a:spLocks noChangeArrowheads="1"/>
            </p:cNvSpPr>
            <p:nvPr/>
          </p:nvSpPr>
          <p:spPr bwMode="auto">
            <a:xfrm>
              <a:off x="4134656" y="3599850"/>
              <a:ext cx="9218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Recursos de Capital</a:t>
              </a:r>
            </a:p>
          </p:txBody>
        </p:sp>
        <p:sp>
          <p:nvSpPr>
            <p:cNvPr id="48152" name="Rectangle 72"/>
            <p:cNvSpPr>
              <a:spLocks noChangeArrowheads="1"/>
            </p:cNvSpPr>
            <p:nvPr/>
          </p:nvSpPr>
          <p:spPr bwMode="auto">
            <a:xfrm>
              <a:off x="6441587" y="3053599"/>
              <a:ext cx="691325" cy="557733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32+10+17+ 10=69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7137065" y="2743750"/>
              <a:ext cx="690530" cy="3144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48154" name="TextBox 75"/>
            <p:cNvSpPr txBox="1">
              <a:spLocks noChangeArrowheads="1"/>
            </p:cNvSpPr>
            <p:nvPr/>
          </p:nvSpPr>
          <p:spPr bwMode="auto">
            <a:xfrm>
              <a:off x="6441587" y="3615604"/>
              <a:ext cx="6947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>
                  <a:cs typeface="Segoe UI" pitchFamily="34" charset="0"/>
                </a:rPr>
                <a:t>Req. de Capital</a:t>
              </a: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4363831" y="2195823"/>
              <a:ext cx="690531" cy="14119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67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+12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+ 22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+ 7</a:t>
              </a:r>
            </a:p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= 108  </a:t>
              </a:r>
            </a:p>
          </p:txBody>
        </p:sp>
        <p:sp>
          <p:nvSpPr>
            <p:cNvPr id="48156" name="TextBox 134"/>
            <p:cNvSpPr txBox="1">
              <a:spLocks noChangeArrowheads="1"/>
            </p:cNvSpPr>
            <p:nvPr/>
          </p:nvSpPr>
          <p:spPr bwMode="auto">
            <a:xfrm>
              <a:off x="4891711" y="3599850"/>
              <a:ext cx="83306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Capital Aguas Abajo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5054362" y="2195823"/>
              <a:ext cx="692118" cy="5431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10+12 +5       = 27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5749655" y="2738985"/>
              <a:ext cx="692118" cy="8719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81</a:t>
              </a:r>
            </a:p>
          </p:txBody>
        </p:sp>
        <p:sp>
          <p:nvSpPr>
            <p:cNvPr id="48159" name="TextBox 143"/>
            <p:cNvSpPr txBox="1">
              <a:spLocks noChangeArrowheads="1"/>
            </p:cNvSpPr>
            <p:nvPr/>
          </p:nvSpPr>
          <p:spPr bwMode="auto">
            <a:xfrm>
              <a:off x="5558650" y="3599849"/>
              <a:ext cx="90810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Recursos de Capital Ajustado</a:t>
              </a:r>
            </a:p>
          </p:txBody>
        </p:sp>
        <p:cxnSp>
          <p:nvCxnSpPr>
            <p:cNvPr id="48160" name="Straight Connector 135"/>
            <p:cNvCxnSpPr>
              <a:cxnSpLocks noChangeShapeType="1"/>
            </p:cNvCxnSpPr>
            <p:nvPr/>
          </p:nvCxnSpPr>
          <p:spPr bwMode="auto">
            <a:xfrm>
              <a:off x="4108256" y="3607397"/>
              <a:ext cx="3962216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48147" name="Right Brace 159"/>
          <p:cNvSpPr>
            <a:spLocks/>
          </p:cNvSpPr>
          <p:nvPr/>
        </p:nvSpPr>
        <p:spPr bwMode="auto">
          <a:xfrm>
            <a:off x="4587875" y="1470025"/>
            <a:ext cx="373063" cy="4783138"/>
          </a:xfrm>
          <a:prstGeom prst="rightBrace">
            <a:avLst>
              <a:gd name="adj1" fmla="val 8310"/>
              <a:gd name="adj2" fmla="val 29097"/>
            </a:avLst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s-CL" sz="2400" b="1">
              <a:latin typeface="Arial" charset="0"/>
            </a:endParaRPr>
          </a:p>
        </p:txBody>
      </p:sp>
      <p:sp>
        <p:nvSpPr>
          <p:cNvPr id="48148" name="Oval 57"/>
          <p:cNvSpPr>
            <a:spLocks noChangeArrowheads="1"/>
          </p:cNvSpPr>
          <p:nvPr/>
        </p:nvSpPr>
        <p:spPr bwMode="auto">
          <a:xfrm>
            <a:off x="8262938" y="2424113"/>
            <a:ext cx="288925" cy="298450"/>
          </a:xfrm>
          <a:prstGeom prst="ellipse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s-CL" sz="2400" b="1">
              <a:latin typeface="Arial" charset="0"/>
            </a:endParaRPr>
          </a:p>
        </p:txBody>
      </p:sp>
      <p:sp>
        <p:nvSpPr>
          <p:cNvPr id="48149" name="TextBox 62"/>
          <p:cNvSpPr txBox="1">
            <a:spLocks noChangeArrowheads="1"/>
          </p:cNvSpPr>
          <p:nvPr/>
        </p:nvSpPr>
        <p:spPr bwMode="auto">
          <a:xfrm>
            <a:off x="8026400" y="3335338"/>
            <a:ext cx="866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200">
                <a:cs typeface="Segoe UI" pitchFamily="34" charset="0"/>
              </a:rPr>
              <a:t>Superávit de Grupo</a:t>
            </a:r>
          </a:p>
        </p:txBody>
      </p:sp>
      <p:cxnSp>
        <p:nvCxnSpPr>
          <p:cNvPr id="48150" name="Straight Connector 102"/>
          <p:cNvCxnSpPr>
            <a:cxnSpLocks noChangeShapeType="1"/>
          </p:cNvCxnSpPr>
          <p:nvPr/>
        </p:nvCxnSpPr>
        <p:spPr bwMode="auto">
          <a:xfrm flipH="1">
            <a:off x="1054100" y="2697163"/>
            <a:ext cx="781050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EBF69A-7032-4888-A09D-91239D2E4275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n-GB" smtClean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42988" y="1916113"/>
            <a:ext cx="7489825" cy="4249737"/>
          </a:xfrm>
        </p:spPr>
        <p:txBody>
          <a:bodyPr/>
          <a:lstStyle/>
          <a:p>
            <a:r>
              <a:rPr lang="es-CL" smtClean="0"/>
              <a:t>Descripción general de la adecuación del capital de grupo</a:t>
            </a:r>
          </a:p>
          <a:p>
            <a:r>
              <a:rPr lang="es-CL" smtClean="0"/>
              <a:t>Acercamiento a la evaluación de la adecuación de capital de grupo</a:t>
            </a:r>
          </a:p>
          <a:p>
            <a:r>
              <a:rPr lang="es-CL" smtClean="0"/>
              <a:t>Componentes de los requerimientos de capital de grupo</a:t>
            </a:r>
          </a:p>
          <a:p>
            <a:r>
              <a:rPr lang="es-CL" smtClean="0"/>
              <a:t>Consideraciones para los recursos de capital de grupo</a:t>
            </a:r>
          </a:p>
          <a:p>
            <a:pPr lvl="1"/>
            <a:endParaRPr lang="es-CL" smtClean="0"/>
          </a:p>
          <a:p>
            <a:endParaRPr lang="en-GB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F7AE03-7094-41C6-88A9-665B9879E83F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9154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Método de Deducción</a:t>
            </a:r>
          </a:p>
        </p:txBody>
      </p:sp>
      <p:sp>
        <p:nvSpPr>
          <p:cNvPr id="4915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66788" y="5084763"/>
            <a:ext cx="6869112" cy="1223962"/>
          </a:xfrm>
        </p:spPr>
        <p:txBody>
          <a:bodyPr/>
          <a:lstStyle/>
          <a:p>
            <a:r>
              <a:rPr lang="es-CL" sz="1600" smtClean="0"/>
              <a:t>Análisis de desempeño desde la perspectiva de la compañía matriz</a:t>
            </a:r>
          </a:p>
          <a:p>
            <a:r>
              <a:rPr lang="es-CL" sz="1600" smtClean="0"/>
              <a:t>Evaluar monto y transferibilidad de capital disponible a la matriz y al grupo</a:t>
            </a:r>
          </a:p>
          <a:p>
            <a:r>
              <a:rPr lang="es-CL" sz="1600" smtClean="0"/>
              <a:t>Uso de estados financieros no consolidados</a:t>
            </a:r>
          </a:p>
        </p:txBody>
      </p:sp>
      <p:grpSp>
        <p:nvGrpSpPr>
          <p:cNvPr id="49156" name="Group 48"/>
          <p:cNvGrpSpPr>
            <a:grpSpLocks/>
          </p:cNvGrpSpPr>
          <p:nvPr/>
        </p:nvGrpSpPr>
        <p:grpSpPr bwMode="auto">
          <a:xfrm>
            <a:off x="833438" y="1468438"/>
            <a:ext cx="7194550" cy="3146425"/>
            <a:chOff x="738079" y="1805382"/>
            <a:chExt cx="7194506" cy="3145986"/>
          </a:xfrm>
        </p:grpSpPr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738079" y="2390157"/>
              <a:ext cx="2308309" cy="2033461"/>
              <a:chOff x="1425489" y="1852837"/>
              <a:chExt cx="2308309" cy="2033461"/>
            </a:xfrm>
          </p:grpSpPr>
          <p:cxnSp>
            <p:nvCxnSpPr>
              <p:cNvPr id="49175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1425489" y="3607395"/>
                <a:ext cx="2308309" cy="1904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8" name="Rectangle 7"/>
              <p:cNvSpPr/>
              <p:nvPr/>
            </p:nvSpPr>
            <p:spPr bwMode="auto">
              <a:xfrm>
                <a:off x="1690599" y="1852180"/>
                <a:ext cx="692146" cy="1755530"/>
              </a:xfrm>
              <a:prstGeom prst="rect">
                <a:avLst/>
              </a:prstGeom>
              <a:solidFill>
                <a:schemeClr val="accent4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charset="0"/>
                  </a:rPr>
                  <a:t>   315 </a:t>
                </a:r>
              </a:p>
              <a:p>
                <a:pPr algn="ctr" eaLnBrk="0" hangingPunct="0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charset="0"/>
                  </a:rPr>
                  <a:t>+ </a:t>
                </a:r>
                <a:r>
                  <a:rPr lang="en-GB" sz="12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Arial" charset="0"/>
                  </a:rPr>
                  <a:t>10</a:t>
                </a:r>
                <a:r>
                  <a:rPr lang="en-GB" sz="1200" b="1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</a:p>
              <a:p>
                <a:pPr algn="ctr" eaLnBrk="0" hangingPunct="0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charset="0"/>
                  </a:rPr>
                  <a:t>+ </a:t>
                </a:r>
                <a:r>
                  <a:rPr lang="en-GB" sz="12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Arial" charset="0"/>
                  </a:rPr>
                  <a:t>12</a:t>
                </a:r>
                <a:r>
                  <a:rPr lang="en-GB" sz="1200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</a:p>
              <a:p>
                <a:pPr algn="ctr" eaLnBrk="0" hangingPunct="0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charset="0"/>
                  </a:rPr>
                  <a:t>+ </a:t>
                </a:r>
                <a:r>
                  <a:rPr lang="en-GB" sz="12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Arial" charset="0"/>
                  </a:rPr>
                  <a:t>5</a:t>
                </a:r>
              </a:p>
              <a:p>
                <a:pPr algn="ctr" eaLnBrk="0" hangingPunct="0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charset="0"/>
                  </a:rPr>
                  <a:t>= 342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728818" y="2537884"/>
                <a:ext cx="690559" cy="1069826"/>
              </a:xfrm>
              <a:prstGeom prst="rect">
                <a:avLst/>
              </a:prstGeom>
              <a:solidFill>
                <a:schemeClr val="accent3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charset="0"/>
                  </a:rPr>
                  <a:t>   275</a:t>
                </a:r>
              </a:p>
            </p:txBody>
          </p:sp>
          <p:sp>
            <p:nvSpPr>
              <p:cNvPr id="49178" name="TextBox 9"/>
              <p:cNvSpPr txBox="1">
                <a:spLocks noChangeArrowheads="1"/>
              </p:cNvSpPr>
              <p:nvPr/>
            </p:nvSpPr>
            <p:spPr bwMode="auto">
              <a:xfrm>
                <a:off x="1558432" y="3609299"/>
                <a:ext cx="85321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1200">
                    <a:cs typeface="Segoe UI" pitchFamily="34" charset="0"/>
                  </a:rPr>
                  <a:t>Activo</a:t>
                </a:r>
              </a:p>
            </p:txBody>
          </p:sp>
          <p:sp>
            <p:nvSpPr>
              <p:cNvPr id="49179" name="TextBox 10"/>
              <p:cNvSpPr txBox="1">
                <a:spLocks noChangeArrowheads="1"/>
              </p:cNvSpPr>
              <p:nvPr/>
            </p:nvSpPr>
            <p:spPr bwMode="auto">
              <a:xfrm>
                <a:off x="2675120" y="3607395"/>
                <a:ext cx="7976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1200">
                    <a:cs typeface="Segoe UI" pitchFamily="34" charset="0"/>
                  </a:rPr>
                  <a:t>Pasivo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728818" y="1852180"/>
                <a:ext cx="690559" cy="68570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charset="0"/>
                  </a:rPr>
                  <a:t>67</a:t>
                </a:r>
              </a:p>
            </p:txBody>
          </p:sp>
        </p:grpSp>
        <p:sp>
          <p:nvSpPr>
            <p:cNvPr id="49158" name="TextBox 14"/>
            <p:cNvSpPr txBox="1">
              <a:spLocks noChangeArrowheads="1"/>
            </p:cNvSpPr>
            <p:nvPr/>
          </p:nvSpPr>
          <p:spPr bwMode="auto">
            <a:xfrm>
              <a:off x="847295" y="1805382"/>
              <a:ext cx="20898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600" b="1">
                  <a:cs typeface="Segoe UI" pitchFamily="34" charset="0"/>
                </a:rPr>
                <a:t>Bank Matriz </a:t>
              </a:r>
            </a:p>
            <a:p>
              <a:pPr algn="ctr"/>
              <a:r>
                <a:rPr lang="es-CL" sz="1600" b="1">
                  <a:cs typeface="Segoe UI" pitchFamily="34" charset="0"/>
                </a:rPr>
                <a:t>(No consolidado)</a:t>
              </a:r>
            </a:p>
          </p:txBody>
        </p:sp>
        <p:sp>
          <p:nvSpPr>
            <p:cNvPr id="49159" name="TextBox 22"/>
            <p:cNvSpPr txBox="1">
              <a:spLocks noChangeArrowheads="1"/>
            </p:cNvSpPr>
            <p:nvPr/>
          </p:nvSpPr>
          <p:spPr bwMode="auto">
            <a:xfrm>
              <a:off x="3859671" y="1845373"/>
              <a:ext cx="14013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Deducir inversiones de dependientes</a:t>
              </a:r>
            </a:p>
          </p:txBody>
        </p:sp>
        <p:sp>
          <p:nvSpPr>
            <p:cNvPr id="49160" name="TextBox 24"/>
            <p:cNvSpPr txBox="1">
              <a:spLocks noChangeArrowheads="1"/>
            </p:cNvSpPr>
            <p:nvPr/>
          </p:nvSpPr>
          <p:spPr bwMode="auto">
            <a:xfrm>
              <a:off x="3361807" y="4112824"/>
              <a:ext cx="9218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Recursos de Capital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70328" y="3467262"/>
              <a:ext cx="692146" cy="3428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2 + 5   - 3 = 4</a:t>
              </a:r>
            </a:p>
          </p:txBody>
        </p:sp>
        <p:sp>
          <p:nvSpPr>
            <p:cNvPr id="49162" name="TextBox 27"/>
            <p:cNvSpPr txBox="1">
              <a:spLocks noChangeArrowheads="1"/>
            </p:cNvSpPr>
            <p:nvPr/>
          </p:nvSpPr>
          <p:spPr bwMode="auto">
            <a:xfrm>
              <a:off x="5537878" y="4134202"/>
              <a:ext cx="88753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Recursos de Capital Ajustado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590799" y="3267265"/>
              <a:ext cx="692146" cy="85236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67  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282944" y="3267265"/>
              <a:ext cx="690559" cy="54284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10 + 12 + 5       = 27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662474" y="3467262"/>
              <a:ext cx="690558" cy="64602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dirty="0">
                  <a:solidFill>
                    <a:schemeClr val="bg1"/>
                  </a:solidFill>
                  <a:latin typeface="Arial" charset="0"/>
                </a:rPr>
                <a:t>44</a:t>
              </a:r>
            </a:p>
          </p:txBody>
        </p:sp>
        <p:sp>
          <p:nvSpPr>
            <p:cNvPr id="49166" name="TextBox 34"/>
            <p:cNvSpPr txBox="1">
              <a:spLocks noChangeArrowheads="1"/>
            </p:cNvSpPr>
            <p:nvPr/>
          </p:nvSpPr>
          <p:spPr bwMode="auto">
            <a:xfrm>
              <a:off x="4802401" y="2295390"/>
              <a:ext cx="14019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Agregar excedente/déficit de dependientes</a:t>
              </a:r>
            </a:p>
          </p:txBody>
        </p:sp>
        <p:sp>
          <p:nvSpPr>
            <p:cNvPr id="49167" name="Rectangle 43"/>
            <p:cNvSpPr>
              <a:spLocks noChangeArrowheads="1"/>
            </p:cNvSpPr>
            <p:nvPr/>
          </p:nvSpPr>
          <p:spPr bwMode="auto">
            <a:xfrm>
              <a:off x="6353541" y="3693903"/>
              <a:ext cx="691325" cy="418921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49168" name="TextBox 44"/>
            <p:cNvSpPr txBox="1">
              <a:spLocks noChangeArrowheads="1"/>
            </p:cNvSpPr>
            <p:nvPr/>
          </p:nvSpPr>
          <p:spPr bwMode="auto">
            <a:xfrm>
              <a:off x="6293829" y="4120371"/>
              <a:ext cx="81074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Req. de Capital de Matriz</a:t>
              </a:r>
            </a:p>
          </p:txBody>
        </p:sp>
        <p:cxnSp>
          <p:nvCxnSpPr>
            <p:cNvPr id="49169" name="Straight Connector 33"/>
            <p:cNvCxnSpPr>
              <a:cxnSpLocks noChangeShapeType="1"/>
            </p:cNvCxnSpPr>
            <p:nvPr/>
          </p:nvCxnSpPr>
          <p:spPr bwMode="auto">
            <a:xfrm flipV="1">
              <a:off x="3335407" y="4112824"/>
              <a:ext cx="4404945" cy="7547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3" name="Down Arrow 42"/>
            <p:cNvSpPr/>
            <p:nvPr/>
          </p:nvSpPr>
          <p:spPr bwMode="auto">
            <a:xfrm>
              <a:off x="4487731" y="2475214"/>
              <a:ext cx="271460" cy="73808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GB" sz="2400" b="1">
                <a:latin typeface="Arial" charset="0"/>
              </a:endParaRPr>
            </a:p>
          </p:txBody>
        </p:sp>
        <p:sp>
          <p:nvSpPr>
            <p:cNvPr id="47" name="Down Arrow 46"/>
            <p:cNvSpPr/>
            <p:nvPr/>
          </p:nvSpPr>
          <p:spPr bwMode="auto">
            <a:xfrm>
              <a:off x="5179877" y="2941873"/>
              <a:ext cx="273048" cy="48729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GB" sz="2400" b="1"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034065" y="3467262"/>
              <a:ext cx="692146" cy="2269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49173" name="Oval 45"/>
            <p:cNvSpPr>
              <a:spLocks noChangeArrowheads="1"/>
            </p:cNvSpPr>
            <p:nvPr/>
          </p:nvSpPr>
          <p:spPr bwMode="auto">
            <a:xfrm>
              <a:off x="7236296" y="3431345"/>
              <a:ext cx="288030" cy="299007"/>
            </a:xfrm>
            <a:prstGeom prst="ellipse">
              <a:avLst/>
            </a:prstGeom>
            <a:noFill/>
            <a:ln w="12700" cap="sq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s-CL" sz="2400" b="1">
                <a:latin typeface="Arial" charset="0"/>
              </a:endParaRPr>
            </a:p>
          </p:txBody>
        </p:sp>
        <p:sp>
          <p:nvSpPr>
            <p:cNvPr id="49174" name="TextBox 49"/>
            <p:cNvSpPr txBox="1">
              <a:spLocks noChangeArrowheads="1"/>
            </p:cNvSpPr>
            <p:nvPr/>
          </p:nvSpPr>
          <p:spPr bwMode="auto">
            <a:xfrm>
              <a:off x="7013097" y="4120371"/>
              <a:ext cx="9194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200">
                  <a:cs typeface="Segoe UI" pitchFamily="34" charset="0"/>
                </a:rPr>
                <a:t>Superávit de Grupo</a:t>
              </a:r>
            </a:p>
          </p:txBody>
        </p:sp>
      </p:grpSp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F7F4B4-769F-4B30-9653-F7E6A21148CD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Factores que Afecta la Elección de Técnicas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2988" y="1916113"/>
            <a:ext cx="7489825" cy="4249737"/>
          </a:xfrm>
        </p:spPr>
        <p:txBody>
          <a:bodyPr/>
          <a:lstStyle/>
          <a:p>
            <a:pPr>
              <a:defRPr/>
            </a:pPr>
            <a:r>
              <a:rPr lang="es-CL" dirty="0" smtClean="0"/>
              <a:t>(No-)Disponibilidad de datos financieros, i.e. estados financieros consolidados</a:t>
            </a:r>
          </a:p>
          <a:p>
            <a:pPr>
              <a:defRPr/>
            </a:pPr>
            <a:r>
              <a:rPr lang="es-CL" dirty="0" smtClean="0"/>
              <a:t>Habilidad para identificar y compensar </a:t>
            </a:r>
            <a:r>
              <a:rPr lang="es-CL" dirty="0" err="1" smtClean="0"/>
              <a:t>ITEs</a:t>
            </a:r>
            <a:endParaRPr lang="es-CL" dirty="0" smtClean="0"/>
          </a:p>
          <a:p>
            <a:pPr>
              <a:defRPr/>
            </a:pPr>
            <a:r>
              <a:rPr lang="es-CL" dirty="0" smtClean="0"/>
              <a:t>Circunstancias específicas de los grupos de seguros</a:t>
            </a:r>
          </a:p>
          <a:p>
            <a:pPr>
              <a:defRPr/>
            </a:pPr>
            <a:endParaRPr lang="es-CL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s-CL" dirty="0" smtClean="0"/>
              <a:t>Independiente de las técnicas seguidas, los resultados deberían ser los mismos, si no similar.</a:t>
            </a:r>
          </a:p>
        </p:txBody>
      </p:sp>
      <p:pic>
        <p:nvPicPr>
          <p:cNvPr id="501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797425"/>
            <a:ext cx="21955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973C8B-C08F-4F42-A970-3EE293B48C90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51202" name="Title 2"/>
          <p:cNvSpPr>
            <a:spLocks noGrp="1"/>
          </p:cNvSpPr>
          <p:nvPr>
            <p:ph type="title"/>
          </p:nvPr>
        </p:nvSpPr>
        <p:spPr>
          <a:xfrm>
            <a:off x="468313" y="836613"/>
            <a:ext cx="8048625" cy="466725"/>
          </a:xfrm>
        </p:spPr>
        <p:txBody>
          <a:bodyPr/>
          <a:lstStyle/>
          <a:p>
            <a:r>
              <a:rPr lang="es-CL" smtClean="0"/>
              <a:t>Fungibilidad de Capital y Transferibilidad de Activos</a:t>
            </a:r>
          </a:p>
        </p:txBody>
      </p:sp>
      <p:sp>
        <p:nvSpPr>
          <p:cNvPr id="5120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88125" y="3933825"/>
            <a:ext cx="2474913" cy="1439863"/>
          </a:xfrm>
        </p:spPr>
        <p:txBody>
          <a:bodyPr/>
          <a:lstStyle/>
          <a:p>
            <a:r>
              <a:rPr lang="es-CL" smtClean="0"/>
              <a:t>Recursos ajustado de capital </a:t>
            </a:r>
          </a:p>
          <a:p>
            <a:r>
              <a:rPr lang="es-CL" smtClean="0"/>
              <a:t>Estrés versus condiciones normales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1412776"/>
          <a:ext cx="68644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7EC2A4-81B4-4BCF-89F3-DB5FF8F8B02A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Propiedad Parcial</a:t>
            </a:r>
          </a:p>
        </p:txBody>
      </p:sp>
      <p:sp>
        <p:nvSpPr>
          <p:cNvPr id="7" name="Up Arrow 6"/>
          <p:cNvSpPr/>
          <p:nvPr/>
        </p:nvSpPr>
        <p:spPr bwMode="auto">
          <a:xfrm>
            <a:off x="372641" y="1412776"/>
            <a:ext cx="3024336" cy="4536504"/>
          </a:xfrm>
          <a:prstGeom prst="upArrow">
            <a:avLst/>
          </a:prstGeom>
          <a:solidFill>
            <a:schemeClr val="accent2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/>
          <a:lstStyle/>
          <a:p>
            <a:pPr algn="ctr" eaLnBrk="0" hangingPunct="0">
              <a:defRPr/>
            </a:pPr>
            <a:r>
              <a:rPr lang="es-CL" sz="2400" b="1" dirty="0">
                <a:solidFill>
                  <a:schemeClr val="bg1"/>
                </a:solidFill>
                <a:latin typeface="Arial" charset="0"/>
              </a:rPr>
              <a:t>Participación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884363" y="2060575"/>
            <a:ext cx="6697662" cy="936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s-CL" sz="1600" b="1" dirty="0">
                <a:latin typeface="Arial" charset="0"/>
              </a:rPr>
              <a:t>Control Efectivo (i.e. &gt;50% hasta 100% de participación)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CL" sz="1600" dirty="0">
                <a:latin typeface="Arial" charset="0"/>
              </a:rPr>
              <a:t>Subsidiarias están totalmente consolidadas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CL" sz="1600" dirty="0">
                <a:latin typeface="Arial" charset="0"/>
              </a:rPr>
              <a:t>En general, se reconoce exceso de capital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84363" y="3284538"/>
            <a:ext cx="6697662" cy="10620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s-CL" sz="1600" b="1" dirty="0">
                <a:latin typeface="Arial" charset="0"/>
              </a:rPr>
              <a:t>Compartir el Control (i.e. 20% hasta 50% de participación)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CL" sz="1600" dirty="0">
                <a:latin typeface="Arial" charset="0"/>
              </a:rPr>
              <a:t>Sólo superávit pro rateado reconocido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CL" sz="1600" dirty="0">
                <a:latin typeface="Arial" charset="0"/>
              </a:rPr>
              <a:t>Se reconoce potencial necesidad de capital apoyado desde matriz si está en déficit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884363" y="4581525"/>
            <a:ext cx="6697662" cy="1368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s-CL" sz="1600" b="1" dirty="0">
                <a:latin typeface="Arial" charset="0"/>
              </a:rPr>
              <a:t>No Control/Influencia Significativa (i.e. &lt;20% de participación)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CL" sz="1600" dirty="0">
                <a:latin typeface="Arial" charset="0"/>
              </a:rPr>
              <a:t>Tratado como cualquier otra inversión – se aplica requerimientos de capital para inversiones similares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CL" sz="1600" dirty="0">
                <a:latin typeface="Arial" charset="0"/>
              </a:rPr>
              <a:t>Test de influencia significativa – sin derecho a membresía en el Directorio, sin coordinación en los planes de negocios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en-GB" sz="160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CF31BE-7EFA-4AB9-96BD-6F412C141604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53250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Interés de los Minoritarios</a:t>
            </a:r>
          </a:p>
        </p:txBody>
      </p:sp>
      <p:sp>
        <p:nvSpPr>
          <p:cNvPr id="5325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39838" y="4941888"/>
            <a:ext cx="7545387" cy="1366837"/>
          </a:xfrm>
        </p:spPr>
        <p:txBody>
          <a:bodyPr/>
          <a:lstStyle/>
          <a:p>
            <a:r>
              <a:rPr lang="es-CL" sz="1400" smtClean="0"/>
              <a:t>Necesidad de decidir entre:</a:t>
            </a:r>
          </a:p>
          <a:p>
            <a:pPr lvl="1"/>
            <a:r>
              <a:rPr lang="es-CL" sz="1400" smtClean="0"/>
              <a:t>Integración total – puede amplificar el superávit/déficit ya que interés minoritario se entiende como disponible para el grupo</a:t>
            </a:r>
          </a:p>
          <a:p>
            <a:pPr lvl="1"/>
            <a:r>
              <a:rPr lang="es-CL" sz="1400" smtClean="0"/>
              <a:t>Integración pro-rata</a:t>
            </a:r>
          </a:p>
          <a:p>
            <a:r>
              <a:rPr lang="es-CL" sz="1400" smtClean="0"/>
              <a:t>Aun si cada entidad es solvente, la posición de solvencia de grupo podría ser diferente</a:t>
            </a:r>
          </a:p>
        </p:txBody>
      </p:sp>
      <p:grpSp>
        <p:nvGrpSpPr>
          <p:cNvPr id="53252" name="Group 7"/>
          <p:cNvGrpSpPr>
            <a:grpSpLocks/>
          </p:cNvGrpSpPr>
          <p:nvPr/>
        </p:nvGrpSpPr>
        <p:grpSpPr bwMode="auto">
          <a:xfrm>
            <a:off x="1619250" y="1773238"/>
            <a:ext cx="3313113" cy="1743075"/>
            <a:chOff x="1619672" y="1772816"/>
            <a:chExt cx="3124362" cy="1743968"/>
          </a:xfrm>
        </p:grpSpPr>
        <p:graphicFrame>
          <p:nvGraphicFramePr>
            <p:cNvPr id="5" name="Diagram 4"/>
            <p:cNvGraphicFramePr/>
            <p:nvPr/>
          </p:nvGraphicFramePr>
          <p:xfrm>
            <a:off x="1619672" y="1772816"/>
            <a:ext cx="2831976" cy="17439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3324" name="TextBox 5"/>
            <p:cNvSpPr txBox="1">
              <a:spLocks noChangeArrowheads="1"/>
            </p:cNvSpPr>
            <p:nvPr/>
          </p:nvSpPr>
          <p:spPr bwMode="auto">
            <a:xfrm>
              <a:off x="2195736" y="2492896"/>
              <a:ext cx="8640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>
                  <a:cs typeface="Segoe UI" pitchFamily="34" charset="0"/>
                </a:rPr>
                <a:t>100%=40</a:t>
              </a:r>
            </a:p>
          </p:txBody>
        </p:sp>
        <p:sp>
          <p:nvSpPr>
            <p:cNvPr id="53325" name="TextBox 6"/>
            <p:cNvSpPr txBox="1">
              <a:spLocks noChangeArrowheads="1"/>
            </p:cNvSpPr>
            <p:nvPr/>
          </p:nvSpPr>
          <p:spPr bwMode="auto">
            <a:xfrm>
              <a:off x="2988504" y="2317921"/>
              <a:ext cx="17555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>
                  <a:cs typeface="Segoe UI" pitchFamily="34" charset="0"/>
                </a:rPr>
                <a:t>60%=60 </a:t>
              </a:r>
            </a:p>
            <a:p>
              <a:r>
                <a:rPr lang="en-GB" sz="1200">
                  <a:cs typeface="Segoe UI" pitchFamily="34" charset="0"/>
                </a:rPr>
                <a:t>=&gt;40 </a:t>
              </a:r>
              <a:r>
                <a:rPr lang="es-CL" sz="1200">
                  <a:cs typeface="Segoe UI" pitchFamily="34" charset="0"/>
                </a:rPr>
                <a:t>interés minoritario</a:t>
              </a:r>
            </a:p>
          </p:txBody>
        </p:sp>
      </p:grpSp>
      <p:grpSp>
        <p:nvGrpSpPr>
          <p:cNvPr id="53253" name="Group 25"/>
          <p:cNvGrpSpPr>
            <a:grpSpLocks/>
          </p:cNvGrpSpPr>
          <p:nvPr/>
        </p:nvGrpSpPr>
        <p:grpSpPr bwMode="auto">
          <a:xfrm>
            <a:off x="631825" y="1708150"/>
            <a:ext cx="1633538" cy="1062038"/>
            <a:chOff x="3949539" y="1483818"/>
            <a:chExt cx="1634858" cy="1062452"/>
          </a:xfrm>
        </p:grpSpPr>
        <p:sp>
          <p:nvSpPr>
            <p:cNvPr id="53316" name="TextBox 16"/>
            <p:cNvSpPr txBox="1">
              <a:spLocks noChangeArrowheads="1"/>
            </p:cNvSpPr>
            <p:nvPr/>
          </p:nvSpPr>
          <p:spPr bwMode="auto">
            <a:xfrm>
              <a:off x="3949539" y="2207716"/>
              <a:ext cx="6944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800">
                  <a:cs typeface="Segoe UI" pitchFamily="34" charset="0"/>
                </a:rPr>
                <a:t>Recursos de Capital</a:t>
              </a:r>
            </a:p>
          </p:txBody>
        </p:sp>
        <p:sp>
          <p:nvSpPr>
            <p:cNvPr id="53317" name="TextBox 17"/>
            <p:cNvSpPr txBox="1">
              <a:spLocks noChangeArrowheads="1"/>
            </p:cNvSpPr>
            <p:nvPr/>
          </p:nvSpPr>
          <p:spPr bwMode="auto">
            <a:xfrm>
              <a:off x="4498784" y="2207716"/>
              <a:ext cx="5198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800">
                  <a:cs typeface="Segoe UI" pitchFamily="34" charset="0"/>
                </a:rPr>
                <a:t>Req. Capital </a:t>
              </a:r>
            </a:p>
          </p:txBody>
        </p:sp>
        <p:sp>
          <p:nvSpPr>
            <p:cNvPr id="53318" name="Rectangle 18"/>
            <p:cNvSpPr>
              <a:spLocks noChangeArrowheads="1"/>
            </p:cNvSpPr>
            <p:nvPr/>
          </p:nvSpPr>
          <p:spPr bwMode="auto">
            <a:xfrm>
              <a:off x="4559615" y="1701833"/>
              <a:ext cx="374458" cy="506909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90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178324" y="1483818"/>
              <a:ext cx="381308" cy="7241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934584" y="1483818"/>
              <a:ext cx="373364" cy="2175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53321" name="TextBox 21"/>
            <p:cNvSpPr txBox="1">
              <a:spLocks noChangeArrowheads="1"/>
            </p:cNvSpPr>
            <p:nvPr/>
          </p:nvSpPr>
          <p:spPr bwMode="auto">
            <a:xfrm>
              <a:off x="4921647" y="2217407"/>
              <a:ext cx="6627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Superávit</a:t>
              </a:r>
              <a:endParaRPr lang="en-GB" sz="800">
                <a:cs typeface="Segoe UI" pitchFamily="34" charset="0"/>
              </a:endParaRPr>
            </a:p>
          </p:txBody>
        </p:sp>
        <p:cxnSp>
          <p:nvCxnSpPr>
            <p:cNvPr id="53322" name="Straight Connector 12"/>
            <p:cNvCxnSpPr>
              <a:cxnSpLocks noChangeShapeType="1"/>
            </p:cNvCxnSpPr>
            <p:nvPr/>
          </p:nvCxnSpPr>
          <p:spPr bwMode="auto">
            <a:xfrm>
              <a:off x="4067944" y="2207716"/>
              <a:ext cx="1368152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53254" name="Group 26"/>
          <p:cNvGrpSpPr>
            <a:grpSpLocks/>
          </p:cNvGrpSpPr>
          <p:nvPr/>
        </p:nvGrpSpPr>
        <p:grpSpPr bwMode="auto">
          <a:xfrm>
            <a:off x="1468438" y="3810000"/>
            <a:ext cx="1601787" cy="846138"/>
            <a:chOff x="3949539" y="1700808"/>
            <a:chExt cx="1602146" cy="845462"/>
          </a:xfrm>
        </p:grpSpPr>
        <p:sp>
          <p:nvSpPr>
            <p:cNvPr id="53309" name="TextBox 27"/>
            <p:cNvSpPr txBox="1">
              <a:spLocks noChangeArrowheads="1"/>
            </p:cNvSpPr>
            <p:nvPr/>
          </p:nvSpPr>
          <p:spPr bwMode="auto">
            <a:xfrm>
              <a:off x="3949539" y="2207716"/>
              <a:ext cx="6944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800">
                  <a:cs typeface="Segoe UI" pitchFamily="34" charset="0"/>
                </a:rPr>
                <a:t>Recursos de Capital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53310" name="TextBox 28"/>
            <p:cNvSpPr txBox="1">
              <a:spLocks noChangeArrowheads="1"/>
            </p:cNvSpPr>
            <p:nvPr/>
          </p:nvSpPr>
          <p:spPr bwMode="auto">
            <a:xfrm>
              <a:off x="4498784" y="2207716"/>
              <a:ext cx="5198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800">
                  <a:cs typeface="Segoe UI" pitchFamily="34" charset="0"/>
                </a:rPr>
                <a:t>Req. Capital </a:t>
              </a:r>
            </a:p>
          </p:txBody>
        </p:sp>
        <p:sp>
          <p:nvSpPr>
            <p:cNvPr id="53311" name="Rectangle 29"/>
            <p:cNvSpPr>
              <a:spLocks noChangeArrowheads="1"/>
            </p:cNvSpPr>
            <p:nvPr/>
          </p:nvSpPr>
          <p:spPr bwMode="auto">
            <a:xfrm>
              <a:off x="4559615" y="1853566"/>
              <a:ext cx="374458" cy="355176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78190" y="1700808"/>
              <a:ext cx="381085" cy="5075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934010" y="1700808"/>
              <a:ext cx="374734" cy="1522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53314" name="TextBox 32"/>
            <p:cNvSpPr txBox="1">
              <a:spLocks noChangeArrowheads="1"/>
            </p:cNvSpPr>
            <p:nvPr/>
          </p:nvSpPr>
          <p:spPr bwMode="auto">
            <a:xfrm>
              <a:off x="4921647" y="2217407"/>
              <a:ext cx="63003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Superávit</a:t>
              </a:r>
              <a:endParaRPr lang="en-GB" sz="800">
                <a:cs typeface="Segoe UI" pitchFamily="34" charset="0"/>
              </a:endParaRPr>
            </a:p>
          </p:txBody>
        </p:sp>
        <p:cxnSp>
          <p:nvCxnSpPr>
            <p:cNvPr id="53315" name="Straight Connector 33"/>
            <p:cNvCxnSpPr>
              <a:cxnSpLocks noChangeShapeType="1"/>
            </p:cNvCxnSpPr>
            <p:nvPr/>
          </p:nvCxnSpPr>
          <p:spPr bwMode="auto">
            <a:xfrm>
              <a:off x="4067944" y="2207716"/>
              <a:ext cx="1368152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53255" name="Group 52"/>
          <p:cNvGrpSpPr>
            <a:grpSpLocks/>
          </p:cNvGrpSpPr>
          <p:nvPr/>
        </p:nvGrpSpPr>
        <p:grpSpPr bwMode="auto">
          <a:xfrm>
            <a:off x="3173413" y="3605213"/>
            <a:ext cx="1614487" cy="1062037"/>
            <a:chOff x="3949539" y="1483818"/>
            <a:chExt cx="1615304" cy="1062452"/>
          </a:xfrm>
        </p:grpSpPr>
        <p:sp>
          <p:nvSpPr>
            <p:cNvPr id="53302" name="TextBox 53"/>
            <p:cNvSpPr txBox="1">
              <a:spLocks noChangeArrowheads="1"/>
            </p:cNvSpPr>
            <p:nvPr/>
          </p:nvSpPr>
          <p:spPr bwMode="auto">
            <a:xfrm>
              <a:off x="3949539" y="2207716"/>
              <a:ext cx="6944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800">
                  <a:cs typeface="Segoe UI" pitchFamily="34" charset="0"/>
                </a:rPr>
                <a:t>Recursos de Capital</a:t>
              </a:r>
              <a:endParaRPr lang="en-GB" sz="800">
                <a:cs typeface="Segoe UI" pitchFamily="34" charset="0"/>
              </a:endParaRPr>
            </a:p>
          </p:txBody>
        </p:sp>
        <p:sp>
          <p:nvSpPr>
            <p:cNvPr id="53303" name="TextBox 54"/>
            <p:cNvSpPr txBox="1">
              <a:spLocks noChangeArrowheads="1"/>
            </p:cNvSpPr>
            <p:nvPr/>
          </p:nvSpPr>
          <p:spPr bwMode="auto">
            <a:xfrm>
              <a:off x="4498784" y="2207716"/>
              <a:ext cx="5198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800">
                  <a:cs typeface="Segoe UI" pitchFamily="34" charset="0"/>
                </a:rPr>
                <a:t>Req. Capital </a:t>
              </a:r>
            </a:p>
          </p:txBody>
        </p:sp>
        <p:sp>
          <p:nvSpPr>
            <p:cNvPr id="53304" name="Rectangle 55"/>
            <p:cNvSpPr>
              <a:spLocks noChangeArrowheads="1"/>
            </p:cNvSpPr>
            <p:nvPr/>
          </p:nvSpPr>
          <p:spPr bwMode="auto">
            <a:xfrm>
              <a:off x="4559615" y="1853567"/>
              <a:ext cx="374458" cy="355176"/>
            </a:xfrm>
            <a:prstGeom prst="rect">
              <a:avLst/>
            </a:prstGeom>
            <a:solidFill>
              <a:srgbClr val="FF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GB" sz="800">
                  <a:solidFill>
                    <a:schemeClr val="bg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178255" y="1483818"/>
              <a:ext cx="381193" cy="7241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934287" y="1483818"/>
              <a:ext cx="374840" cy="370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75</a:t>
              </a:r>
            </a:p>
          </p:txBody>
        </p:sp>
        <p:sp>
          <p:nvSpPr>
            <p:cNvPr id="53307" name="TextBox 58"/>
            <p:cNvSpPr txBox="1">
              <a:spLocks noChangeArrowheads="1"/>
            </p:cNvSpPr>
            <p:nvPr/>
          </p:nvSpPr>
          <p:spPr bwMode="auto">
            <a:xfrm>
              <a:off x="4921647" y="2217407"/>
              <a:ext cx="64319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>
                  <a:cs typeface="Segoe UI" pitchFamily="34" charset="0"/>
                </a:rPr>
                <a:t>Superávit</a:t>
              </a:r>
              <a:endParaRPr lang="en-GB" sz="800">
                <a:cs typeface="Segoe UI" pitchFamily="34" charset="0"/>
              </a:endParaRPr>
            </a:p>
          </p:txBody>
        </p:sp>
        <p:cxnSp>
          <p:nvCxnSpPr>
            <p:cNvPr id="53308" name="Straight Connector 59"/>
            <p:cNvCxnSpPr>
              <a:cxnSpLocks noChangeShapeType="1"/>
            </p:cNvCxnSpPr>
            <p:nvPr/>
          </p:nvCxnSpPr>
          <p:spPr bwMode="auto">
            <a:xfrm>
              <a:off x="4067944" y="2207716"/>
              <a:ext cx="1368152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53256" name="Group 96"/>
          <p:cNvGrpSpPr>
            <a:grpSpLocks/>
          </p:cNvGrpSpPr>
          <p:nvPr/>
        </p:nvGrpSpPr>
        <p:grpSpPr bwMode="auto">
          <a:xfrm>
            <a:off x="6092825" y="1539875"/>
            <a:ext cx="1944688" cy="1512888"/>
            <a:chOff x="6073120" y="1210585"/>
            <a:chExt cx="1945498" cy="1513144"/>
          </a:xfrm>
        </p:grpSpPr>
        <p:sp>
          <p:nvSpPr>
            <p:cNvPr id="86" name="Rectangle 85"/>
            <p:cNvSpPr/>
            <p:nvPr/>
          </p:nvSpPr>
          <p:spPr bwMode="auto">
            <a:xfrm>
              <a:off x="6682974" y="1772655"/>
              <a:ext cx="381159" cy="489033"/>
            </a:xfrm>
            <a:prstGeom prst="rect">
              <a:avLst/>
            </a:prstGeom>
            <a:pattFill prst="dkDn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grpSp>
          <p:nvGrpSpPr>
            <p:cNvPr id="53290" name="Group 60"/>
            <p:cNvGrpSpPr>
              <a:grpSpLocks/>
            </p:cNvGrpSpPr>
            <p:nvPr/>
          </p:nvGrpSpPr>
          <p:grpSpPr bwMode="auto">
            <a:xfrm>
              <a:off x="6073120" y="1210585"/>
              <a:ext cx="1945498" cy="1513144"/>
              <a:chOff x="5004048" y="1196752"/>
              <a:chExt cx="1945498" cy="1513144"/>
            </a:xfrm>
          </p:grpSpPr>
          <p:grpSp>
            <p:nvGrpSpPr>
              <p:cNvPr id="53293" name="Group 43"/>
              <p:cNvGrpSpPr>
                <a:grpSpLocks/>
              </p:cNvGrpSpPr>
              <p:nvPr/>
            </p:nvGrpSpPr>
            <p:grpSpPr bwMode="auto">
              <a:xfrm>
                <a:off x="5004048" y="1458362"/>
                <a:ext cx="1945498" cy="1251534"/>
                <a:chOff x="3949539" y="1417847"/>
                <a:chExt cx="1945498" cy="1251534"/>
              </a:xfrm>
            </p:grpSpPr>
            <p:sp>
              <p:nvSpPr>
                <p:cNvPr id="53295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949539" y="2207716"/>
                  <a:ext cx="69446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CL" sz="800">
                      <a:cs typeface="Segoe UI" pitchFamily="34" charset="0"/>
                    </a:rPr>
                    <a:t>Recursos de Capital</a:t>
                  </a:r>
                </a:p>
                <a:p>
                  <a:pPr algn="ctr"/>
                  <a:endParaRPr lang="en-GB" sz="800">
                    <a:cs typeface="Segoe UI" pitchFamily="34" charset="0"/>
                  </a:endParaRPr>
                </a:p>
              </p:txBody>
            </p:sp>
            <p:sp>
              <p:nvSpPr>
                <p:cNvPr id="53296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4896110" y="2207715"/>
                  <a:ext cx="51982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800">
                      <a:cs typeface="Segoe UI" pitchFamily="34" charset="0"/>
                    </a:rPr>
                    <a:t>Req. Capital </a:t>
                  </a:r>
                </a:p>
                <a:p>
                  <a:pPr algn="ctr"/>
                  <a:endParaRPr lang="en-GB" sz="800">
                    <a:cs typeface="Segoe UI" pitchFamily="34" charset="0"/>
                  </a:endParaRPr>
                </a:p>
              </p:txBody>
            </p:sp>
            <p:sp>
              <p:nvSpPr>
                <p:cNvPr id="53297" name="Rectangle 46"/>
                <p:cNvSpPr>
                  <a:spLocks noChangeArrowheads="1"/>
                </p:cNvSpPr>
                <p:nvPr/>
              </p:nvSpPr>
              <p:spPr bwMode="auto">
                <a:xfrm>
                  <a:off x="4941242" y="1574453"/>
                  <a:ext cx="374458" cy="633262"/>
                </a:xfrm>
                <a:prstGeom prst="rect">
                  <a:avLst/>
                </a:prstGeom>
                <a:solidFill>
                  <a:srgbClr val="FF0000"/>
                </a:solidFill>
                <a:ln w="12700" cap="sq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algn="ctr" eaLnBrk="0" hangingPunct="0"/>
                  <a:r>
                    <a:rPr lang="en-GB" sz="800">
                      <a:solidFill>
                        <a:schemeClr val="bg1"/>
                      </a:solidFill>
                      <a:latin typeface="Arial" charset="0"/>
                    </a:rPr>
                    <a:t>90 +25= 115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4178234" y="1418219"/>
                  <a:ext cx="381159" cy="79070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GB" sz="800" dirty="0">
                      <a:solidFill>
                        <a:schemeClr val="bg1"/>
                      </a:solidFill>
                      <a:latin typeface="Arial" charset="0"/>
                    </a:rPr>
                    <a:t>100+40 = 140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5315358" y="1575408"/>
                  <a:ext cx="374806" cy="1428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GB" sz="800" dirty="0">
                      <a:solidFill>
                        <a:schemeClr val="bg1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53300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5318973" y="2217406"/>
                  <a:ext cx="57606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CL" sz="800">
                      <a:solidFill>
                        <a:srgbClr val="FF0000"/>
                      </a:solidFill>
                      <a:cs typeface="Segoe UI" pitchFamily="34" charset="0"/>
                    </a:rPr>
                    <a:t>Déficit</a:t>
                  </a:r>
                </a:p>
              </p:txBody>
            </p:sp>
            <p:cxnSp>
              <p:nvCxnSpPr>
                <p:cNvPr id="53301" name="Straight Connector 50"/>
                <p:cNvCxnSpPr>
                  <a:cxnSpLocks noChangeShapeType="1"/>
                </p:cNvCxnSpPr>
                <p:nvPr/>
              </p:nvCxnSpPr>
              <p:spPr bwMode="auto">
                <a:xfrm>
                  <a:off x="4067944" y="2207716"/>
                  <a:ext cx="1797535" cy="0"/>
                </a:xfrm>
                <a:prstGeom prst="line">
                  <a:avLst/>
                </a:prstGeom>
                <a:noFill/>
                <a:ln w="12700" cap="sq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3294" name="TextBox 51"/>
              <p:cNvSpPr txBox="1">
                <a:spLocks noChangeArrowheads="1"/>
              </p:cNvSpPr>
              <p:nvPr/>
            </p:nvSpPr>
            <p:spPr bwMode="auto">
              <a:xfrm>
                <a:off x="5232457" y="1196752"/>
                <a:ext cx="164538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1100" b="1">
                    <a:cs typeface="Segoe UI" pitchFamily="34" charset="0"/>
                  </a:rPr>
                  <a:t>Matriz + Asegurador</a:t>
                </a:r>
              </a:p>
            </p:txBody>
          </p:sp>
        </p:grpSp>
        <p:sp>
          <p:nvSpPr>
            <p:cNvPr id="84" name="Rectangle 83"/>
            <p:cNvSpPr/>
            <p:nvPr/>
          </p:nvSpPr>
          <p:spPr bwMode="auto">
            <a:xfrm>
              <a:off x="6682974" y="1472567"/>
              <a:ext cx="381159" cy="300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53292" name="TextBox 84"/>
            <p:cNvSpPr txBox="1">
              <a:spLocks noChangeArrowheads="1"/>
            </p:cNvSpPr>
            <p:nvPr/>
          </p:nvSpPr>
          <p:spPr bwMode="auto">
            <a:xfrm>
              <a:off x="6526795" y="2271755"/>
              <a:ext cx="6944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800">
                  <a:cs typeface="Segoe UI" pitchFamily="34" charset="0"/>
                </a:rPr>
                <a:t>Particip.</a:t>
              </a:r>
            </a:p>
          </p:txBody>
        </p:sp>
      </p:grpSp>
      <p:grpSp>
        <p:nvGrpSpPr>
          <p:cNvPr id="53257" name="Group 97"/>
          <p:cNvGrpSpPr>
            <a:grpSpLocks/>
          </p:cNvGrpSpPr>
          <p:nvPr/>
        </p:nvGrpSpPr>
        <p:grpSpPr bwMode="auto">
          <a:xfrm>
            <a:off x="5253038" y="3068638"/>
            <a:ext cx="1987550" cy="1658937"/>
            <a:chOff x="6073120" y="1210585"/>
            <a:chExt cx="1987486" cy="1333477"/>
          </a:xfrm>
        </p:grpSpPr>
        <p:sp>
          <p:nvSpPr>
            <p:cNvPr id="99" name="Rectangle 98"/>
            <p:cNvSpPr/>
            <p:nvPr/>
          </p:nvSpPr>
          <p:spPr bwMode="auto">
            <a:xfrm>
              <a:off x="6682700" y="1773325"/>
              <a:ext cx="382575" cy="488729"/>
            </a:xfrm>
            <a:prstGeom prst="rect">
              <a:avLst/>
            </a:prstGeom>
            <a:pattFill prst="dkDn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140</a:t>
              </a:r>
            </a:p>
          </p:txBody>
        </p:sp>
        <p:grpSp>
          <p:nvGrpSpPr>
            <p:cNvPr id="53278" name="Group 99"/>
            <p:cNvGrpSpPr>
              <a:grpSpLocks/>
            </p:cNvGrpSpPr>
            <p:nvPr/>
          </p:nvGrpSpPr>
          <p:grpSpPr bwMode="auto">
            <a:xfrm>
              <a:off x="6073120" y="1210585"/>
              <a:ext cx="1987486" cy="1333477"/>
              <a:chOff x="5004048" y="1196752"/>
              <a:chExt cx="1987486" cy="1333477"/>
            </a:xfrm>
          </p:grpSpPr>
          <p:grpSp>
            <p:nvGrpSpPr>
              <p:cNvPr id="53281" name="Group 102"/>
              <p:cNvGrpSpPr>
                <a:grpSpLocks/>
              </p:cNvGrpSpPr>
              <p:nvPr/>
            </p:nvGrpSpPr>
            <p:grpSpPr bwMode="auto">
              <a:xfrm>
                <a:off x="5004048" y="1458362"/>
                <a:ext cx="1987486" cy="1071867"/>
                <a:chOff x="3949539" y="1417847"/>
                <a:chExt cx="1987486" cy="1071867"/>
              </a:xfrm>
            </p:grpSpPr>
            <p:sp>
              <p:nvSpPr>
                <p:cNvPr id="53283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3949539" y="2207716"/>
                  <a:ext cx="694468" cy="272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CL" sz="800">
                      <a:cs typeface="Segoe UI" pitchFamily="34" charset="0"/>
                    </a:rPr>
                    <a:t>Recursos de Capital</a:t>
                  </a:r>
                  <a:endParaRPr lang="en-GB" sz="800">
                    <a:cs typeface="Segoe UI" pitchFamily="34" charset="0"/>
                  </a:endParaRPr>
                </a:p>
              </p:txBody>
            </p:sp>
            <p:sp>
              <p:nvSpPr>
                <p:cNvPr id="53284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4896110" y="2207715"/>
                  <a:ext cx="519827" cy="272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800">
                      <a:cs typeface="Segoe UI" pitchFamily="34" charset="0"/>
                    </a:rPr>
                    <a:t>Req. Capital </a:t>
                  </a:r>
                </a:p>
              </p:txBody>
            </p:sp>
            <p:sp>
              <p:nvSpPr>
                <p:cNvPr id="53285" name="Rectangle 106"/>
                <p:cNvSpPr>
                  <a:spLocks noChangeArrowheads="1"/>
                </p:cNvSpPr>
                <p:nvPr/>
              </p:nvSpPr>
              <p:spPr bwMode="auto">
                <a:xfrm>
                  <a:off x="4941242" y="1718467"/>
                  <a:ext cx="374458" cy="489249"/>
                </a:xfrm>
                <a:prstGeom prst="rect">
                  <a:avLst/>
                </a:prstGeom>
                <a:solidFill>
                  <a:srgbClr val="FF0000"/>
                </a:solidFill>
                <a:ln w="12700" cap="sq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algn="ctr" eaLnBrk="0" hangingPunct="0"/>
                  <a:r>
                    <a:rPr lang="en-GB" sz="800">
                      <a:solidFill>
                        <a:schemeClr val="bg1"/>
                      </a:solidFill>
                      <a:latin typeface="Arial" charset="0"/>
                    </a:rPr>
                    <a:t>90 +25+25= 140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178132" y="1417828"/>
                  <a:ext cx="380988" cy="79115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GB" sz="800" dirty="0">
                      <a:solidFill>
                        <a:schemeClr val="bg1"/>
                      </a:solidFill>
                      <a:latin typeface="Arial" charset="0"/>
                    </a:rPr>
                    <a:t>100+</a:t>
                  </a:r>
                </a:p>
                <a:p>
                  <a:pPr algn="ctr" eaLnBrk="0" hangingPunct="0">
                    <a:defRPr/>
                  </a:pPr>
                  <a:r>
                    <a:rPr lang="en-GB" sz="800" dirty="0">
                      <a:solidFill>
                        <a:schemeClr val="bg1"/>
                      </a:solidFill>
                      <a:latin typeface="Arial" charset="0"/>
                    </a:rPr>
                    <a:t>40</a:t>
                  </a:r>
                </a:p>
                <a:p>
                  <a:pPr algn="ctr" eaLnBrk="0" hangingPunct="0">
                    <a:defRPr/>
                  </a:pPr>
                  <a:r>
                    <a:rPr lang="en-GB" sz="800" dirty="0">
                      <a:solidFill>
                        <a:schemeClr val="bg1"/>
                      </a:solidFill>
                      <a:latin typeface="Arial" charset="0"/>
                    </a:rPr>
                    <a:t>+ 100</a:t>
                  </a:r>
                  <a:r>
                    <a:rPr lang="en-GB" sz="800" dirty="0">
                      <a:solidFill>
                        <a:srgbClr val="FF0000"/>
                      </a:solidFill>
                      <a:latin typeface="Arial" charset="0"/>
                    </a:rPr>
                    <a:t> </a:t>
                  </a:r>
                  <a:r>
                    <a:rPr lang="en-GB" sz="800" dirty="0">
                      <a:solidFill>
                        <a:schemeClr val="bg1"/>
                      </a:solidFill>
                      <a:latin typeface="Arial" charset="0"/>
                    </a:rPr>
                    <a:t>= 240</a:t>
                  </a:r>
                </a:p>
              </p:txBody>
            </p:sp>
            <p:sp>
              <p:nvSpPr>
                <p:cNvPr id="53287" name="TextBox 109"/>
                <p:cNvSpPr txBox="1">
                  <a:spLocks noChangeArrowheads="1"/>
                </p:cNvSpPr>
                <p:nvPr/>
              </p:nvSpPr>
              <p:spPr bwMode="auto">
                <a:xfrm>
                  <a:off x="5318973" y="2217406"/>
                  <a:ext cx="618052" cy="272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CL" sz="800">
                      <a:cs typeface="Segoe UI" pitchFamily="34" charset="0"/>
                    </a:rPr>
                    <a:t>Superávit </a:t>
                  </a:r>
                  <a:r>
                    <a:rPr lang="en-GB" sz="800">
                      <a:cs typeface="Segoe UI" pitchFamily="34" charset="0"/>
                    </a:rPr>
                    <a:t>=0</a:t>
                  </a:r>
                </a:p>
              </p:txBody>
            </p:sp>
            <p:cxnSp>
              <p:nvCxnSpPr>
                <p:cNvPr id="53288" name="Straight Connector 110"/>
                <p:cNvCxnSpPr>
                  <a:cxnSpLocks noChangeShapeType="1"/>
                </p:cNvCxnSpPr>
                <p:nvPr/>
              </p:nvCxnSpPr>
              <p:spPr bwMode="auto">
                <a:xfrm>
                  <a:off x="4067944" y="2207716"/>
                  <a:ext cx="1797535" cy="0"/>
                </a:xfrm>
                <a:prstGeom prst="line">
                  <a:avLst/>
                </a:prstGeom>
                <a:noFill/>
                <a:ln w="12700" cap="sq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3282" name="TextBox 103"/>
              <p:cNvSpPr txBox="1">
                <a:spLocks noChangeArrowheads="1"/>
              </p:cNvSpPr>
              <p:nvPr/>
            </p:nvSpPr>
            <p:spPr bwMode="auto">
              <a:xfrm>
                <a:off x="5232457" y="1196752"/>
                <a:ext cx="1609112" cy="210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1100" b="1">
                    <a:cs typeface="Segoe UI" pitchFamily="34" charset="0"/>
                  </a:rPr>
                  <a:t>Integración Total</a:t>
                </a:r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6682700" y="1472176"/>
              <a:ext cx="382575" cy="3011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40+60=100</a:t>
              </a:r>
            </a:p>
          </p:txBody>
        </p:sp>
        <p:sp>
          <p:nvSpPr>
            <p:cNvPr id="53280" name="TextBox 101"/>
            <p:cNvSpPr txBox="1">
              <a:spLocks noChangeArrowheads="1"/>
            </p:cNvSpPr>
            <p:nvPr/>
          </p:nvSpPr>
          <p:spPr bwMode="auto">
            <a:xfrm>
              <a:off x="6526795" y="2271755"/>
              <a:ext cx="6944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800">
                  <a:cs typeface="Segoe UI" pitchFamily="34" charset="0"/>
                </a:rPr>
                <a:t>Particip.</a:t>
              </a:r>
            </a:p>
          </p:txBody>
        </p:sp>
      </p:grpSp>
      <p:grpSp>
        <p:nvGrpSpPr>
          <p:cNvPr id="53258" name="Group 111"/>
          <p:cNvGrpSpPr>
            <a:grpSpLocks/>
          </p:cNvGrpSpPr>
          <p:nvPr/>
        </p:nvGrpSpPr>
        <p:grpSpPr bwMode="auto">
          <a:xfrm>
            <a:off x="7164388" y="3068638"/>
            <a:ext cx="1916112" cy="1646237"/>
            <a:chOff x="6073120" y="1210585"/>
            <a:chExt cx="1915940" cy="1323787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6682665" y="1868010"/>
              <a:ext cx="382553" cy="394456"/>
            </a:xfrm>
            <a:prstGeom prst="rect">
              <a:avLst/>
            </a:prstGeom>
            <a:pattFill prst="dkDn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grpSp>
          <p:nvGrpSpPr>
            <p:cNvPr id="53266" name="Group 113"/>
            <p:cNvGrpSpPr>
              <a:grpSpLocks/>
            </p:cNvGrpSpPr>
            <p:nvPr/>
          </p:nvGrpSpPr>
          <p:grpSpPr bwMode="auto">
            <a:xfrm>
              <a:off x="6073120" y="1210585"/>
              <a:ext cx="1915940" cy="1323787"/>
              <a:chOff x="5004048" y="1196752"/>
              <a:chExt cx="1915940" cy="1323787"/>
            </a:xfrm>
          </p:grpSpPr>
          <p:grpSp>
            <p:nvGrpSpPr>
              <p:cNvPr id="53269" name="Group 116"/>
              <p:cNvGrpSpPr>
                <a:grpSpLocks/>
              </p:cNvGrpSpPr>
              <p:nvPr/>
            </p:nvGrpSpPr>
            <p:grpSpPr bwMode="auto">
              <a:xfrm>
                <a:off x="5004048" y="1544260"/>
                <a:ext cx="1915940" cy="976279"/>
                <a:chOff x="3949539" y="1503745"/>
                <a:chExt cx="1915940" cy="976279"/>
              </a:xfrm>
            </p:grpSpPr>
            <p:sp>
              <p:nvSpPr>
                <p:cNvPr id="53271" name="TextBox 118"/>
                <p:cNvSpPr txBox="1">
                  <a:spLocks noChangeArrowheads="1"/>
                </p:cNvSpPr>
                <p:nvPr/>
              </p:nvSpPr>
              <p:spPr bwMode="auto">
                <a:xfrm>
                  <a:off x="3949539" y="2207716"/>
                  <a:ext cx="694468" cy="272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CL" sz="800">
                      <a:cs typeface="Segoe UI" pitchFamily="34" charset="0"/>
                    </a:rPr>
                    <a:t>Recursos de Capital</a:t>
                  </a:r>
                  <a:endParaRPr lang="en-GB" sz="800">
                    <a:cs typeface="Segoe UI" pitchFamily="34" charset="0"/>
                  </a:endParaRPr>
                </a:p>
              </p:txBody>
            </p:sp>
            <p:sp>
              <p:nvSpPr>
                <p:cNvPr id="53272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896110" y="2207715"/>
                  <a:ext cx="519827" cy="272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800">
                      <a:cs typeface="Segoe UI" pitchFamily="34" charset="0"/>
                    </a:rPr>
                    <a:t>Req. Capital </a:t>
                  </a:r>
                </a:p>
              </p:txBody>
            </p:sp>
            <p:sp>
              <p:nvSpPr>
                <p:cNvPr id="53273" name="Rectangle 120"/>
                <p:cNvSpPr>
                  <a:spLocks noChangeArrowheads="1"/>
                </p:cNvSpPr>
                <p:nvPr/>
              </p:nvSpPr>
              <p:spPr bwMode="auto">
                <a:xfrm>
                  <a:off x="4941242" y="1718467"/>
                  <a:ext cx="374458" cy="489249"/>
                </a:xfrm>
                <a:prstGeom prst="rect">
                  <a:avLst/>
                </a:prstGeom>
                <a:solidFill>
                  <a:srgbClr val="FF0000"/>
                </a:solidFill>
                <a:ln w="12700" cap="sq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algn="ctr" eaLnBrk="0" hangingPunct="0"/>
                  <a:r>
                    <a:rPr lang="en-GB" sz="800">
                      <a:solidFill>
                        <a:schemeClr val="bg1"/>
                      </a:solidFill>
                      <a:latin typeface="Arial" charset="0"/>
                    </a:rPr>
                    <a:t>90 +25+15= 130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178118" y="1503460"/>
                  <a:ext cx="380966" cy="70465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GB" sz="800" dirty="0">
                      <a:solidFill>
                        <a:schemeClr val="bg1"/>
                      </a:solidFill>
                      <a:latin typeface="Arial" charset="0"/>
                    </a:rPr>
                    <a:t>100+</a:t>
                  </a:r>
                </a:p>
                <a:p>
                  <a:pPr algn="ctr" eaLnBrk="0" hangingPunct="0">
                    <a:defRPr/>
                  </a:pPr>
                  <a:r>
                    <a:rPr lang="en-GB" sz="800" dirty="0">
                      <a:solidFill>
                        <a:schemeClr val="bg1"/>
                      </a:solidFill>
                      <a:latin typeface="Arial" charset="0"/>
                    </a:rPr>
                    <a:t>40</a:t>
                  </a:r>
                </a:p>
                <a:p>
                  <a:pPr algn="ctr" eaLnBrk="0" hangingPunct="0">
                    <a:defRPr/>
                  </a:pPr>
                  <a:r>
                    <a:rPr lang="en-GB" sz="800" dirty="0">
                      <a:solidFill>
                        <a:schemeClr val="bg1"/>
                      </a:solidFill>
                      <a:latin typeface="Arial" charset="0"/>
                    </a:rPr>
                    <a:t>+ 60 = 200</a:t>
                  </a:r>
                </a:p>
              </p:txBody>
            </p:sp>
            <p:sp>
              <p:nvSpPr>
                <p:cNvPr id="53275" name="TextBox 122"/>
                <p:cNvSpPr txBox="1">
                  <a:spLocks noChangeArrowheads="1"/>
                </p:cNvSpPr>
                <p:nvPr/>
              </p:nvSpPr>
              <p:spPr bwMode="auto">
                <a:xfrm>
                  <a:off x="5318973" y="2217406"/>
                  <a:ext cx="502022" cy="173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CL" sz="800">
                      <a:solidFill>
                        <a:srgbClr val="FF0000"/>
                      </a:solidFill>
                      <a:cs typeface="Segoe UI" pitchFamily="34" charset="0"/>
                    </a:rPr>
                    <a:t>Déficit</a:t>
                  </a:r>
                  <a:endParaRPr lang="en-GB" sz="800">
                    <a:solidFill>
                      <a:srgbClr val="FF0000"/>
                    </a:solidFill>
                    <a:cs typeface="Segoe UI" pitchFamily="34" charset="0"/>
                  </a:endParaRPr>
                </a:p>
              </p:txBody>
            </p:sp>
            <p:cxnSp>
              <p:nvCxnSpPr>
                <p:cNvPr id="53276" name="Straight Connector 123"/>
                <p:cNvCxnSpPr>
                  <a:cxnSpLocks noChangeShapeType="1"/>
                </p:cNvCxnSpPr>
                <p:nvPr/>
              </p:nvCxnSpPr>
              <p:spPr bwMode="auto">
                <a:xfrm>
                  <a:off x="4067944" y="2207716"/>
                  <a:ext cx="1797535" cy="0"/>
                </a:xfrm>
                <a:prstGeom prst="line">
                  <a:avLst/>
                </a:prstGeom>
                <a:noFill/>
                <a:ln w="12700" cap="sq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3270" name="TextBox 117"/>
              <p:cNvSpPr txBox="1">
                <a:spLocks noChangeArrowheads="1"/>
              </p:cNvSpPr>
              <p:nvPr/>
            </p:nvSpPr>
            <p:spPr bwMode="auto">
              <a:xfrm>
                <a:off x="5232456" y="1196752"/>
                <a:ext cx="1515484" cy="210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1100" b="1">
                    <a:cs typeface="Segoe UI" pitchFamily="34" charset="0"/>
                  </a:rPr>
                  <a:t>Integración Pro-rata</a:t>
                </a:r>
              </a:p>
            </p:txBody>
          </p:sp>
        </p:grpSp>
        <p:sp>
          <p:nvSpPr>
            <p:cNvPr id="115" name="Rectangle 114"/>
            <p:cNvSpPr/>
            <p:nvPr/>
          </p:nvSpPr>
          <p:spPr bwMode="auto">
            <a:xfrm>
              <a:off x="6682665" y="1557808"/>
              <a:ext cx="382553" cy="3102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40+60=100</a:t>
              </a:r>
            </a:p>
          </p:txBody>
        </p:sp>
        <p:sp>
          <p:nvSpPr>
            <p:cNvPr id="53268" name="TextBox 115"/>
            <p:cNvSpPr txBox="1">
              <a:spLocks noChangeArrowheads="1"/>
            </p:cNvSpPr>
            <p:nvPr/>
          </p:nvSpPr>
          <p:spPr bwMode="auto">
            <a:xfrm>
              <a:off x="6526795" y="2271755"/>
              <a:ext cx="6944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800">
                  <a:cs typeface="Segoe UI" pitchFamily="34" charset="0"/>
                </a:rPr>
                <a:t>Particip.</a:t>
              </a:r>
            </a:p>
          </p:txBody>
        </p:sp>
      </p:grpSp>
      <p:sp>
        <p:nvSpPr>
          <p:cNvPr id="125" name="Rectangle 124"/>
          <p:cNvSpPr/>
          <p:nvPr/>
        </p:nvSpPr>
        <p:spPr bwMode="auto">
          <a:xfrm>
            <a:off x="8531225" y="3768725"/>
            <a:ext cx="374650" cy="117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800" dirty="0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53260" name="Oval 125"/>
          <p:cNvSpPr>
            <a:spLocks noChangeArrowheads="1"/>
          </p:cNvSpPr>
          <p:nvPr/>
        </p:nvSpPr>
        <p:spPr bwMode="auto">
          <a:xfrm>
            <a:off x="5580063" y="3938588"/>
            <a:ext cx="215900" cy="147637"/>
          </a:xfrm>
          <a:prstGeom prst="ellipse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s-CL" sz="2400" b="1">
              <a:latin typeface="Arial" charset="0"/>
            </a:endParaRPr>
          </a:p>
        </p:txBody>
      </p:sp>
      <p:sp>
        <p:nvSpPr>
          <p:cNvPr id="53261" name="Oval 126"/>
          <p:cNvSpPr>
            <a:spLocks noChangeArrowheads="1"/>
          </p:cNvSpPr>
          <p:nvPr/>
        </p:nvSpPr>
        <p:spPr bwMode="auto">
          <a:xfrm>
            <a:off x="7466013" y="3989388"/>
            <a:ext cx="215900" cy="146050"/>
          </a:xfrm>
          <a:prstGeom prst="ellipse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s-CL" sz="2400" b="1">
              <a:latin typeface="Arial" charset="0"/>
            </a:endParaRPr>
          </a:p>
        </p:txBody>
      </p:sp>
      <p:sp>
        <p:nvSpPr>
          <p:cNvPr id="53262" name="Oval 127"/>
          <p:cNvSpPr>
            <a:spLocks noChangeArrowheads="1"/>
          </p:cNvSpPr>
          <p:nvPr/>
        </p:nvSpPr>
        <p:spPr bwMode="auto">
          <a:xfrm>
            <a:off x="8235950" y="4013200"/>
            <a:ext cx="215900" cy="146050"/>
          </a:xfrm>
          <a:prstGeom prst="ellipse">
            <a:avLst/>
          </a:prstGeom>
          <a:noFill/>
          <a:ln w="1270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s-CL" sz="2400" b="1">
              <a:latin typeface="Arial" charset="0"/>
            </a:endParaRPr>
          </a:p>
        </p:txBody>
      </p:sp>
      <p:sp>
        <p:nvSpPr>
          <p:cNvPr id="53263" name="Oval 129"/>
          <p:cNvSpPr>
            <a:spLocks noChangeArrowheads="1"/>
          </p:cNvSpPr>
          <p:nvPr/>
        </p:nvSpPr>
        <p:spPr bwMode="auto">
          <a:xfrm>
            <a:off x="6323013" y="4003675"/>
            <a:ext cx="217487" cy="146050"/>
          </a:xfrm>
          <a:prstGeom prst="ellipse">
            <a:avLst/>
          </a:prstGeom>
          <a:noFill/>
          <a:ln w="1270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s-CL" sz="2400" b="1">
              <a:latin typeface="Arial" charset="0"/>
            </a:endParaRPr>
          </a:p>
        </p:txBody>
      </p:sp>
      <p:cxnSp>
        <p:nvCxnSpPr>
          <p:cNvPr id="132" name="Straight Connector 131"/>
          <p:cNvCxnSpPr/>
          <p:nvPr/>
        </p:nvCxnSpPr>
        <p:spPr bwMode="auto">
          <a:xfrm>
            <a:off x="5003800" y="1471613"/>
            <a:ext cx="0" cy="3255962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accent2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/>
        </p:spPr>
      </p:cxnSp>
    </p:spTree>
  </p:cSld>
  <p:clrMapOvr>
    <a:masterClrMapping/>
  </p:clrMapOvr>
  <p:transition spd="slow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AEBA7B-8B2E-4A18-A565-9347F2227B34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n-GB" smtClean="0"/>
              <a:t>Agenda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42988" y="1916113"/>
            <a:ext cx="7489825" cy="4249737"/>
          </a:xfrm>
        </p:spPr>
        <p:txBody>
          <a:bodyPr/>
          <a:lstStyle/>
          <a:p>
            <a:r>
              <a:rPr lang="es-CL" smtClean="0"/>
              <a:t>Descripción general de la adecuación del capital de grupo</a:t>
            </a:r>
          </a:p>
          <a:p>
            <a:r>
              <a:rPr lang="es-CL" smtClean="0"/>
              <a:t>Acercamiento a la evaluación de la adecuación de capital de grupo</a:t>
            </a:r>
          </a:p>
          <a:p>
            <a:r>
              <a:rPr lang="es-CL" smtClean="0"/>
              <a:t>Componentes de los requerimientos de capital de grupo</a:t>
            </a:r>
          </a:p>
          <a:p>
            <a:r>
              <a:rPr lang="es-CL" smtClean="0"/>
              <a:t>Consideraciones para los recursos de capital de grupo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 lvl="1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B04CCF-47A7-42F5-A30E-A5E9F8F04ED7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56322" name="Title 2"/>
          <p:cNvSpPr>
            <a:spLocks noGrp="1"/>
          </p:cNvSpPr>
          <p:nvPr>
            <p:ph type="title"/>
          </p:nvPr>
        </p:nvSpPr>
        <p:spPr>
          <a:xfrm>
            <a:off x="107950" y="836613"/>
            <a:ext cx="8928100" cy="466725"/>
          </a:xfrm>
        </p:spPr>
        <p:txBody>
          <a:bodyPr/>
          <a:lstStyle/>
          <a:p>
            <a:r>
              <a:rPr lang="es-CL" sz="2300" smtClean="0"/>
              <a:t>Proceso de Configuración Requerimientos de Capital Regulatorio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1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314868-C2C5-4E4E-840E-F22FD330EF9C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58370" name="Title 2"/>
          <p:cNvSpPr>
            <a:spLocks noGrp="1"/>
          </p:cNvSpPr>
          <p:nvPr>
            <p:ph type="title"/>
          </p:nvPr>
        </p:nvSpPr>
        <p:spPr>
          <a:xfrm>
            <a:off x="107950" y="476250"/>
            <a:ext cx="8928100" cy="792163"/>
          </a:xfrm>
        </p:spPr>
        <p:txBody>
          <a:bodyPr/>
          <a:lstStyle/>
          <a:p>
            <a:pPr algn="l"/>
            <a:r>
              <a:rPr lang="es-CL" b="1" smtClean="0"/>
              <a:t>Criterios Generales para Establecer Requerimientos de Capital</a:t>
            </a:r>
          </a:p>
        </p:txBody>
      </p:sp>
      <p:graphicFrame>
        <p:nvGraphicFramePr>
          <p:cNvPr id="58400" name="Group 32"/>
          <p:cNvGraphicFramePr>
            <a:graphicFrameLocks noGrp="1"/>
          </p:cNvGraphicFramePr>
          <p:nvPr>
            <p:ph sz="quarter" idx="13"/>
          </p:nvPr>
        </p:nvGraphicFramePr>
        <p:xfrm>
          <a:off x="611188" y="2492375"/>
          <a:ext cx="8064500" cy="3825240"/>
        </p:xfrm>
        <a:graphic>
          <a:graphicData uri="http://schemas.openxmlformats.org/drawingml/2006/table">
            <a:tbl>
              <a:tblPr/>
              <a:tblGrid>
                <a:gridCol w="1760537"/>
                <a:gridCol w="3136900"/>
                <a:gridCol w="31670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Características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Factor-base, fórmula estandarizada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Modelo propio del asegurador –integrado en los negocios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Precisión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Calibrado por perfil de riesgo de asegurador “promedio”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Adaptado al perfil de riesgo individual de asegurador– ¿mejor para grupos?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Complejidad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Fácil de aplicar – certidumbre para aseguradores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Generalmente más complejo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Recurso de Supervisión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Menos intenso en recursos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Más intenso en recursos – aprobación previa y continua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Riesgo de Supervisión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Se penaliza aseguradoras conservadoras, menor captura de riesgo, medición de error (data, modelo)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Selectivo, manipulación, errores, medición del error (data, modelo)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</a:tbl>
          </a:graphicData>
        </a:graphic>
      </p:graphicFrame>
      <p:sp>
        <p:nvSpPr>
          <p:cNvPr id="7" name="Pentagon 6"/>
          <p:cNvSpPr/>
          <p:nvPr/>
        </p:nvSpPr>
        <p:spPr bwMode="auto">
          <a:xfrm rot="5400000">
            <a:off x="3462179" y="731924"/>
            <a:ext cx="936104" cy="2748162"/>
          </a:xfrm>
          <a:prstGeom prst="homePlate">
            <a:avLst/>
          </a:prstGeom>
          <a:solidFill>
            <a:srgbClr val="0070C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anchor="ctr"/>
          <a:lstStyle/>
          <a:p>
            <a:pPr algn="ctr" eaLnBrk="0" hangingPunct="0">
              <a:defRPr/>
            </a:pPr>
            <a:r>
              <a:rPr lang="es-CL" b="1" dirty="0">
                <a:solidFill>
                  <a:srgbClr val="FFFFFF"/>
                </a:solidFill>
                <a:latin typeface="Arial" charset="0"/>
              </a:rPr>
              <a:t>Criterio Estandarizado</a:t>
            </a:r>
          </a:p>
        </p:txBody>
      </p:sp>
      <p:sp>
        <p:nvSpPr>
          <p:cNvPr id="8" name="Pentagon 7"/>
          <p:cNvSpPr/>
          <p:nvPr/>
        </p:nvSpPr>
        <p:spPr bwMode="auto">
          <a:xfrm rot="5400000">
            <a:off x="6702539" y="731924"/>
            <a:ext cx="936104" cy="2748162"/>
          </a:xfrm>
          <a:prstGeom prst="homePlate">
            <a:avLst/>
          </a:prstGeom>
          <a:solidFill>
            <a:srgbClr val="0070C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anchor="ctr"/>
          <a:lstStyle/>
          <a:p>
            <a:pPr algn="ctr" eaLnBrk="0" hangingPunct="0">
              <a:defRPr/>
            </a:pPr>
            <a:r>
              <a:rPr lang="es-CL" b="1" dirty="0">
                <a:solidFill>
                  <a:srgbClr val="FFFFFF"/>
                </a:solidFill>
                <a:latin typeface="Arial" charset="0"/>
              </a:rPr>
              <a:t>Criterio de Modelo Interno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3CE3EE-1314-449A-9E96-0A2263E9A4A8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60418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Identificación de Riesgos: Material y Relevante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043608" y="1412776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28457B-1BE2-45E7-85E2-F2B4656A4EDC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62466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Pausa para Pensar – Riesgo de Liquidez</a:t>
            </a:r>
          </a:p>
        </p:txBody>
      </p:sp>
      <p:sp>
        <p:nvSpPr>
          <p:cNvPr id="6246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2988" y="1916113"/>
            <a:ext cx="7489825" cy="4249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CL" sz="2400" smtClean="0"/>
              <a:t>¿Se deberían exigir a las aseguradoras mantener capital que aborde el riesgo de liquidez?</a:t>
            </a:r>
          </a:p>
          <a:p>
            <a:pPr marL="0" indent="0">
              <a:buFont typeface="Wingdings" pitchFamily="2" charset="2"/>
              <a:buNone/>
            </a:pPr>
            <a:endParaRPr lang="es-CL" sz="2400" smtClean="0"/>
          </a:p>
          <a:p>
            <a:pPr marL="0" indent="0">
              <a:buFont typeface="Wingdings" pitchFamily="2" charset="2"/>
              <a:buNone/>
            </a:pPr>
            <a:r>
              <a:rPr lang="es-CL" sz="2400" smtClean="0"/>
              <a:t>Respuesta: </a:t>
            </a:r>
          </a:p>
        </p:txBody>
      </p:sp>
      <p:pic>
        <p:nvPicPr>
          <p:cNvPr id="6246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751388"/>
            <a:ext cx="13049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E72C2E-0C88-42D8-9669-C514221736D7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611188" y="836613"/>
            <a:ext cx="7905750" cy="466725"/>
          </a:xfrm>
        </p:spPr>
        <p:txBody>
          <a:bodyPr/>
          <a:lstStyle/>
          <a:p>
            <a:r>
              <a:rPr lang="es-CL" sz="2000" smtClean="0"/>
              <a:t>Objetivos de los Requerimientos de Adecuación de Capital</a:t>
            </a:r>
          </a:p>
        </p:txBody>
      </p:sp>
      <p:sp>
        <p:nvSpPr>
          <p:cNvPr id="2867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2988" y="5084763"/>
            <a:ext cx="7489825" cy="1081087"/>
          </a:xfrm>
        </p:spPr>
        <p:txBody>
          <a:bodyPr/>
          <a:lstStyle/>
          <a:p>
            <a:r>
              <a:rPr lang="es-CL" b="1" smtClean="0"/>
              <a:t>META ULTIMA</a:t>
            </a:r>
            <a:r>
              <a:rPr lang="es-CL" smtClean="0"/>
              <a:t>: Que las obligaciones con los asegurados continúen  siendo cumplidas incluso en momentos adversos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69464437"/>
              </p:ext>
            </p:extLst>
          </p:nvPr>
        </p:nvGraphicFramePr>
        <p:xfrm>
          <a:off x="1043608" y="1916832"/>
          <a:ext cx="72390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81075" y="4149725"/>
            <a:ext cx="3600450" cy="2093913"/>
          </a:xfrm>
          <a:prstGeom prst="roundRect">
            <a:avLst/>
          </a:prstGeom>
          <a:noFill/>
          <a:ln w="25400" cap="sq" cmpd="sng" algn="ctr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1600" dirty="0"/>
              <a:t>Periodo sobre el cual elemento del capital está disponible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1600" dirty="0"/>
              <a:t>Cuidado con incentivos para canjear – i.e. ratio de cupón para cierta fecha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77593" y="4154488"/>
            <a:ext cx="3598863" cy="2093912"/>
          </a:xfrm>
          <a:prstGeom prst="roundRect">
            <a:avLst/>
          </a:prstGeom>
          <a:noFill/>
          <a:ln w="25400" cap="sq" cmpd="sng" algn="ctr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1600" dirty="0"/>
              <a:t>Todo </a:t>
            </a:r>
            <a:r>
              <a:rPr lang="es-CL" sz="1600" dirty="0" smtClean="0"/>
              <a:t>el </a:t>
            </a:r>
            <a:r>
              <a:rPr lang="es-CL" sz="1600" dirty="0"/>
              <a:t>capital </a:t>
            </a:r>
            <a:r>
              <a:rPr lang="es-CL" sz="1600" dirty="0" smtClean="0"/>
              <a:t>pagado</a:t>
            </a:r>
            <a:r>
              <a:rPr lang="es-CL" sz="1600" dirty="0"/>
              <a:t>, generalmente en efectivo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1600" dirty="0"/>
              <a:t>Si no </a:t>
            </a:r>
            <a:r>
              <a:rPr lang="es-CL" sz="1600" dirty="0" smtClean="0"/>
              <a:t>está en efectivo</a:t>
            </a:r>
            <a:r>
              <a:rPr lang="es-CL" sz="1600" dirty="0"/>
              <a:t>, evaluar posibilidad de pago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1600" dirty="0"/>
              <a:t>Fungibilidad del capital – i.e. fondos asegurados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8001325"/>
              </p:ext>
            </p:extLst>
          </p:nvPr>
        </p:nvGraphicFramePr>
        <p:xfrm>
          <a:off x="878715" y="1196752"/>
          <a:ext cx="7437701" cy="500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060950" y="1125538"/>
            <a:ext cx="3600450" cy="2093912"/>
          </a:xfrm>
          <a:prstGeom prst="roundRect">
            <a:avLst/>
          </a:prstGeom>
          <a:noFill/>
          <a:ln w="25400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marL="285750" indent="-285750"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s-CL" sz="1600" dirty="0"/>
              <a:t>Subordinación a los derechos de los asegurados en casos de insolvencia/quiebra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CL" sz="1600" dirty="0"/>
              <a:t>Titular sin derecho a repago/dividendos hasta que las obligaciones de los asegurados son servidas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981075" y="1100138"/>
            <a:ext cx="3600450" cy="2095500"/>
          </a:xfrm>
          <a:prstGeom prst="roundRect">
            <a:avLst>
              <a:gd name="adj" fmla="val 16667"/>
            </a:avLst>
          </a:prstGeom>
          <a:noFill/>
          <a:ln w="25400" cap="sq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s-CL" sz="1600"/>
              <a:t>Libre de pagos obligatorios y embargos</a:t>
            </a:r>
          </a:p>
          <a:p>
            <a:pPr marL="285750" indent="-285750">
              <a:buFont typeface="Arial" charset="0"/>
              <a:buChar char="•"/>
            </a:pPr>
            <a:r>
              <a:rPr lang="es-CL" sz="1600"/>
              <a:t>Costos duraderos fijos pueden acelerar la insolvencia</a:t>
            </a:r>
          </a:p>
          <a:p>
            <a:pPr marL="285750" indent="-285750">
              <a:buFont typeface="Arial" charset="0"/>
              <a:buChar char="•"/>
            </a:pPr>
            <a:r>
              <a:rPr lang="es-CL" sz="1600"/>
              <a:t>Habilidad de restringir repago/dividendos</a:t>
            </a:r>
          </a:p>
        </p:txBody>
      </p:sp>
      <p:sp>
        <p:nvSpPr>
          <p:cNvPr id="849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D03F34-CDC3-4011-BB86-D8CE5DAC928C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84999" name="Tit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048625" cy="466725"/>
          </a:xfrm>
        </p:spPr>
        <p:txBody>
          <a:bodyPr/>
          <a:lstStyle/>
          <a:p>
            <a:r>
              <a:rPr lang="es-CL" smtClean="0"/>
              <a:t>Criterio para Evaluar Elementos de calidad del Capital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3DDE13-8333-4D61-9D22-27292BCE788C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87042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936625"/>
          </a:xfrm>
        </p:spPr>
        <p:txBody>
          <a:bodyPr/>
          <a:lstStyle/>
          <a:p>
            <a:r>
              <a:rPr lang="es-CL" smtClean="0"/>
              <a:t>Desafíos Claves al Establecer Requerimientos de Adecuación de Capital de Grupo</a:t>
            </a:r>
          </a:p>
        </p:txBody>
      </p:sp>
      <p:sp>
        <p:nvSpPr>
          <p:cNvPr id="8704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2988" y="1916113"/>
            <a:ext cx="7489825" cy="4249737"/>
          </a:xfrm>
        </p:spPr>
        <p:txBody>
          <a:bodyPr/>
          <a:lstStyle/>
          <a:p>
            <a:r>
              <a:rPr lang="es-CL" smtClean="0"/>
              <a:t>Falta de autoridad legal y poderes de supervisor – entidades no-reguladas</a:t>
            </a:r>
          </a:p>
          <a:p>
            <a:r>
              <a:rPr lang="es-CL" smtClean="0"/>
              <a:t>Entidades trans-jurisdiccionales – cooperación con otros supervisores</a:t>
            </a:r>
          </a:p>
          <a:p>
            <a:r>
              <a:rPr lang="es-CL" smtClean="0"/>
              <a:t>Responsabilidades y mandato de grupo y supervisores líderes - diferente “tolerancia al riesgo” </a:t>
            </a:r>
          </a:p>
          <a:p>
            <a:r>
              <a:rPr lang="es-CL" smtClean="0"/>
              <a:t>Distribución de capital entre entidades del grupo y ubicación geográfica</a:t>
            </a:r>
          </a:p>
          <a:p>
            <a:r>
              <a:rPr lang="es-CL" smtClean="0"/>
              <a:t>Diferente valorización y bases de adecuación de capital para entidades ubicadas en diferentes jurisdicciones</a:t>
            </a:r>
          </a:p>
          <a:p>
            <a:r>
              <a:rPr lang="es-CL" smtClean="0"/>
              <a:t>Grupo se desintegra en tiempos de crisis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45E8F6-E16D-444E-84E0-82798FDC0C3D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Resumen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042988" y="1916113"/>
            <a:ext cx="7489825" cy="4249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b="1" smtClean="0">
                <a:solidFill>
                  <a:srgbClr val="A60000"/>
                </a:solidFill>
              </a:rPr>
              <a:t>Riesgo de grupo </a:t>
            </a:r>
            <a:r>
              <a:rPr lang="es-CL" smtClean="0"/>
              <a:t>adicional que surge de un asegurador perteneciente a un grupo debería ser atendido – la visión de una entidad legal sola no es suficiente</a:t>
            </a:r>
          </a:p>
          <a:p>
            <a:pPr>
              <a:lnSpc>
                <a:spcPct val="100000"/>
              </a:lnSpc>
            </a:pPr>
            <a:r>
              <a:rPr lang="es-CL" smtClean="0"/>
              <a:t>Evaluación de adecuación de capital de grupo es crucial para una visión </a:t>
            </a:r>
            <a:r>
              <a:rPr lang="es-CL" b="1" smtClean="0">
                <a:solidFill>
                  <a:srgbClr val="A60000"/>
                </a:solidFill>
              </a:rPr>
              <a:t>complementaria de solvencia de una entidad legal</a:t>
            </a:r>
            <a:endParaRPr lang="es-CL" smtClean="0"/>
          </a:p>
          <a:p>
            <a:r>
              <a:rPr lang="es-CL" smtClean="0"/>
              <a:t>Técnicas de evaluación de adecuación de capital de grupo debería minimizar </a:t>
            </a:r>
            <a:r>
              <a:rPr lang="es-CL" b="1" smtClean="0">
                <a:solidFill>
                  <a:srgbClr val="A60000"/>
                </a:solidFill>
              </a:rPr>
              <a:t>múltiple engranaje, creación de capital intra-grupo y excesivo endeudamiento</a:t>
            </a:r>
          </a:p>
          <a:p>
            <a:r>
              <a:rPr lang="es-CL" smtClean="0"/>
              <a:t>Límites de </a:t>
            </a:r>
            <a:r>
              <a:rPr lang="es-CL" b="1" smtClean="0">
                <a:solidFill>
                  <a:srgbClr val="A60000"/>
                </a:solidFill>
              </a:rPr>
              <a:t>fungibilidad de capital </a:t>
            </a:r>
            <a:r>
              <a:rPr lang="es-CL" smtClean="0"/>
              <a:t>y transferencia de activos deberían ser reconocidos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DDF90D-AFC4-4269-8BD4-1D81B68CEE8F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90114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Fin de Presentación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extLst/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s-CL" sz="3600" b="1" dirty="0" smtClean="0"/>
              <a:t>¿Alguna Pregunta?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GB" b="1" dirty="0" smtClean="0"/>
          </a:p>
          <a:p>
            <a:pPr marL="3086100" lvl="7" indent="0">
              <a:buFontTx/>
              <a:buNone/>
              <a:defRPr/>
            </a:pPr>
            <a:r>
              <a:rPr lang="en-GB" dirty="0" smtClean="0"/>
              <a:t>Jeffery.Yong@bis.org</a:t>
            </a:r>
            <a:endParaRPr lang="en-GB" dirty="0"/>
          </a:p>
          <a:p>
            <a:pPr marL="3086100" lvl="7" indent="0">
              <a:buFontTx/>
              <a:buNone/>
              <a:defRPr/>
            </a:pPr>
            <a:endParaRPr lang="en-GB" dirty="0"/>
          </a:p>
          <a:p>
            <a:pPr marL="3086100" lvl="7" indent="0">
              <a:buFontTx/>
              <a:buNone/>
              <a:defRPr/>
            </a:pPr>
            <a:r>
              <a:rPr lang="en-GB" dirty="0"/>
              <a:t>www.bis.org/fsi  </a:t>
            </a:r>
          </a:p>
          <a:p>
            <a:pPr marL="3086100" lvl="7" indent="0">
              <a:buFontTx/>
              <a:buNone/>
              <a:defRPr/>
            </a:pPr>
            <a:endParaRPr lang="en-GB" dirty="0"/>
          </a:p>
          <a:p>
            <a:pPr marL="3086100" lvl="7" indent="0">
              <a:buFontTx/>
              <a:buNone/>
              <a:defRPr/>
            </a:pPr>
            <a:r>
              <a:rPr lang="en-GB" dirty="0"/>
              <a:t>www.fsiconnect.org 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GB" b="1" dirty="0"/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75" y="3006725"/>
            <a:ext cx="525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7275" y="3730625"/>
            <a:ext cx="4667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5088" y="4373563"/>
            <a:ext cx="14287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6E7A40-7088-4136-83D9-DEB0C9BD8783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ICP 17 Adecuación de Capital</a:t>
            </a:r>
          </a:p>
        </p:txBody>
      </p:sp>
      <p:sp>
        <p:nvSpPr>
          <p:cNvPr id="3072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2988" y="4652963"/>
            <a:ext cx="7489825" cy="1512887"/>
          </a:xfrm>
        </p:spPr>
        <p:txBody>
          <a:bodyPr/>
          <a:lstStyle/>
          <a:p>
            <a:r>
              <a:rPr lang="es-CL" smtClean="0"/>
              <a:t>Requerimientos de grupo no remplazan legalidad de requerimientos de entidad individual/solo</a:t>
            </a:r>
          </a:p>
          <a:p>
            <a:r>
              <a:rPr lang="es-CL" smtClean="0"/>
              <a:t>Meta: evitar una adecuación de capital exagerado para entidades de seguros debido a múltiples engranajes, endeudamiento, riesgos de grupo, etc.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1042988" y="1557338"/>
            <a:ext cx="7416800" cy="273526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/>
            <a:r>
              <a:rPr lang="es-CL" sz="2400" b="1">
                <a:latin typeface="Arial" charset="0"/>
              </a:rPr>
              <a:t>El supervisor establece requerimientos de adecuación de capital con fines de solvencia para que los aseguradores puedan </a:t>
            </a:r>
            <a:r>
              <a:rPr lang="es-CL" sz="2400" b="1">
                <a:solidFill>
                  <a:srgbClr val="A60000"/>
                </a:solidFill>
                <a:latin typeface="Arial" charset="0"/>
              </a:rPr>
              <a:t>absorber significativas pérdidas imprevistas</a:t>
            </a:r>
            <a:r>
              <a:rPr lang="es-CL" sz="2400" b="1">
                <a:latin typeface="Arial" charset="0"/>
              </a:rPr>
              <a:t> y para proveer de grados de </a:t>
            </a:r>
            <a:r>
              <a:rPr lang="es-CL" sz="2400" b="1">
                <a:solidFill>
                  <a:srgbClr val="A60000"/>
                </a:solidFill>
                <a:latin typeface="Arial" charset="0"/>
              </a:rPr>
              <a:t>intervención supervisora</a:t>
            </a:r>
            <a:r>
              <a:rPr lang="es-CL" sz="2400" b="1">
                <a:latin typeface="Arial" charset="0"/>
              </a:rPr>
              <a:t>. </a:t>
            </a:r>
          </a:p>
        </p:txBody>
      </p:sp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55FAE-B11C-4AB0-8EBA-19F87D958D2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466725"/>
          </a:xfrm>
        </p:spPr>
        <p:txBody>
          <a:bodyPr/>
          <a:lstStyle/>
          <a:p>
            <a:r>
              <a:rPr lang="es-CL" smtClean="0"/>
              <a:t>Descripción General de Componentes de Adecuación de Capital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63613" y="2254250"/>
            <a:ext cx="877887" cy="303053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541463" y="1597025"/>
            <a:ext cx="30305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1200" b="1">
                <a:solidFill>
                  <a:srgbClr val="A60000"/>
                </a:solidFill>
                <a:latin typeface="Arial" charset="0"/>
              </a:rPr>
              <a:t>Informes de Supervisión</a:t>
            </a:r>
            <a:endParaRPr lang="es-CL" sz="2400">
              <a:solidFill>
                <a:srgbClr val="A60000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65200" y="5365750"/>
            <a:ext cx="8778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1000" b="1">
                <a:solidFill>
                  <a:srgbClr val="333300"/>
                </a:solidFill>
                <a:latin typeface="Arial" charset="0"/>
              </a:rPr>
              <a:t>Activos</a:t>
            </a:r>
            <a:endParaRPr lang="en-GB" sz="2400" b="1"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20875" y="5349875"/>
            <a:ext cx="1831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1000" b="1">
                <a:solidFill>
                  <a:srgbClr val="333300"/>
                </a:solidFill>
                <a:latin typeface="Arial" charset="0"/>
              </a:rPr>
              <a:t>Requerimientos regulatorios de capital</a:t>
            </a:r>
            <a:endParaRPr lang="es-CL" sz="2400" b="1"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075113" y="5365750"/>
            <a:ext cx="11969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1000" b="1">
                <a:solidFill>
                  <a:srgbClr val="333300"/>
                </a:solidFill>
                <a:latin typeface="Arial" charset="0"/>
              </a:rPr>
              <a:t>Posición financiera de asegurador</a:t>
            </a:r>
            <a:endParaRPr lang="es-CL" sz="2400" b="1">
              <a:latin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907088" y="5365750"/>
            <a:ext cx="8778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1000" b="1">
                <a:solidFill>
                  <a:srgbClr val="333300"/>
                </a:solidFill>
                <a:latin typeface="Arial" charset="0"/>
              </a:rPr>
              <a:t>Activos</a:t>
            </a:r>
            <a:endParaRPr lang="es-CL" sz="2400" b="1">
              <a:latin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65988" y="5365750"/>
            <a:ext cx="10350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1000" b="1">
                <a:solidFill>
                  <a:srgbClr val="333300"/>
                </a:solidFill>
                <a:latin typeface="Arial" charset="0"/>
              </a:rPr>
              <a:t>Pasivos</a:t>
            </a:r>
            <a:endParaRPr lang="es-CL" sz="2400" b="1">
              <a:latin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0800000">
            <a:off x="1892300" y="3684588"/>
            <a:ext cx="2825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67666" tIns="33833" rIns="67666" bIns="33833"/>
          <a:lstStyle/>
          <a:p>
            <a:pPr algn="ctr"/>
            <a:r>
              <a:rPr lang="es-CL" sz="900" b="1">
                <a:solidFill>
                  <a:srgbClr val="333300"/>
                </a:solidFill>
                <a:latin typeface="Arial" charset="0"/>
              </a:rPr>
              <a:t>Provisiones técnicas</a:t>
            </a:r>
            <a:endParaRPr lang="es-CL" sz="2400" b="1">
              <a:latin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395538" y="4029075"/>
            <a:ext cx="877887" cy="1274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>
            <a:off x="2155825" y="3630613"/>
            <a:ext cx="160338" cy="1673225"/>
          </a:xfrm>
          <a:prstGeom prst="leftBrace">
            <a:avLst>
              <a:gd name="adj1" fmla="val 86963"/>
              <a:gd name="adj2" fmla="val 50000"/>
            </a:avLst>
          </a:prstGeom>
          <a:noFill/>
          <a:ln w="9525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397125" y="4187825"/>
            <a:ext cx="876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900" b="1">
                <a:solidFill>
                  <a:srgbClr val="333300"/>
                </a:solidFill>
                <a:latin typeface="Arial" charset="0"/>
              </a:rPr>
              <a:t>Estimado actual</a:t>
            </a:r>
            <a:endParaRPr lang="es-CL" sz="2400" b="1">
              <a:latin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84238" y="3608388"/>
            <a:ext cx="10302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900" b="1">
                <a:solidFill>
                  <a:srgbClr val="FFFFFF"/>
                </a:solidFill>
                <a:latin typeface="Arial" charset="0"/>
              </a:rPr>
              <a:t>Valor de bienes para efectos de supervisión</a:t>
            </a:r>
            <a:endParaRPr lang="es-CL" sz="2400" b="1">
              <a:latin typeface="Arial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395538" y="2743200"/>
            <a:ext cx="877887" cy="877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324100" y="2909888"/>
            <a:ext cx="10255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900" b="1" u="sng">
                <a:solidFill>
                  <a:srgbClr val="333300"/>
                </a:solidFill>
                <a:latin typeface="Arial" charset="0"/>
              </a:rPr>
              <a:t>Requerimientos de Capital de Grupo</a:t>
            </a:r>
            <a:endParaRPr lang="es-CL" sz="2400" b="1">
              <a:latin typeface="Arial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233863" y="3609975"/>
            <a:ext cx="876300" cy="1674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233863" y="4011613"/>
            <a:ext cx="8763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900" b="1">
                <a:solidFill>
                  <a:srgbClr val="333300"/>
                </a:solidFill>
                <a:latin typeface="Arial" charset="0"/>
              </a:rPr>
              <a:t>Pasivos </a:t>
            </a:r>
            <a:r>
              <a:rPr lang="en-GB" sz="900" b="1">
                <a:solidFill>
                  <a:srgbClr val="333300"/>
                </a:solidFill>
                <a:latin typeface="Arial" charset="0"/>
              </a:rPr>
              <a:t>*</a:t>
            </a:r>
            <a:endParaRPr lang="en-GB" sz="2400" b="1">
              <a:latin typeface="Arial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233863" y="2254250"/>
            <a:ext cx="876300" cy="1355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233863" y="2892425"/>
            <a:ext cx="87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n-GB" sz="900" b="1" u="sng">
                <a:solidFill>
                  <a:srgbClr val="333300"/>
                </a:solidFill>
                <a:latin typeface="Arial" charset="0"/>
              </a:rPr>
              <a:t>Recursos de capital de grupo</a:t>
            </a:r>
            <a:endParaRPr lang="en-GB" sz="2400" b="1">
              <a:latin typeface="Arial" charset="0"/>
            </a:endParaRPr>
          </a:p>
        </p:txBody>
      </p:sp>
      <p:sp>
        <p:nvSpPr>
          <p:cNvPr id="31765" name="Line 24"/>
          <p:cNvSpPr>
            <a:spLocks noChangeShapeType="1"/>
          </p:cNvSpPr>
          <p:nvPr/>
        </p:nvSpPr>
        <p:spPr bwMode="auto">
          <a:xfrm flipH="1">
            <a:off x="5508625" y="1457325"/>
            <a:ext cx="11113" cy="4519613"/>
          </a:xfrm>
          <a:prstGeom prst="line">
            <a:avLst/>
          </a:prstGeom>
          <a:noFill/>
          <a:ln w="2540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908675" y="1935163"/>
            <a:ext cx="876300" cy="3349625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343775" y="3132138"/>
            <a:ext cx="877888" cy="215265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7343775" y="1935163"/>
            <a:ext cx="877888" cy="1196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342188" y="4010025"/>
            <a:ext cx="8778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900" b="1">
                <a:solidFill>
                  <a:srgbClr val="333300"/>
                </a:solidFill>
                <a:latin typeface="Arial" charset="0"/>
              </a:rPr>
              <a:t>Pasivos</a:t>
            </a:r>
            <a:endParaRPr lang="es-CL" sz="2400" b="1">
              <a:latin typeface="Arial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342188" y="2335213"/>
            <a:ext cx="8778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900" b="1">
                <a:solidFill>
                  <a:srgbClr val="333300"/>
                </a:solidFill>
                <a:latin typeface="Arial" charset="0"/>
              </a:rPr>
              <a:t>Capital = Activos menos Pasivos</a:t>
            </a:r>
            <a:endParaRPr lang="es-CL" sz="2400" b="1">
              <a:latin typeface="Arial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2395538" y="3565525"/>
            <a:ext cx="877887" cy="463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324100" y="3684588"/>
            <a:ext cx="10255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/>
          <a:lstStyle/>
          <a:p>
            <a:pPr algn="ctr"/>
            <a:r>
              <a:rPr lang="es-CL" sz="900" b="1">
                <a:solidFill>
                  <a:srgbClr val="333300"/>
                </a:solidFill>
                <a:latin typeface="Arial" charset="0"/>
              </a:rPr>
              <a:t>Margen sobre</a:t>
            </a:r>
          </a:p>
          <a:p>
            <a:pPr algn="ctr"/>
            <a:r>
              <a:rPr lang="es-CL" sz="900" b="1">
                <a:solidFill>
                  <a:srgbClr val="333300"/>
                </a:solidFill>
                <a:latin typeface="Arial" charset="0"/>
              </a:rPr>
              <a:t>estimado actual</a:t>
            </a:r>
            <a:endParaRPr lang="es-CL" sz="2400" b="1">
              <a:latin typeface="Arial" charset="0"/>
            </a:endParaRPr>
          </a:p>
        </p:txBody>
      </p:sp>
      <p:sp>
        <p:nvSpPr>
          <p:cNvPr id="31773" name="Text Box 68"/>
          <p:cNvSpPr txBox="1">
            <a:spLocks noChangeArrowheads="1"/>
          </p:cNvSpPr>
          <p:nvPr/>
        </p:nvSpPr>
        <p:spPr bwMode="auto">
          <a:xfrm>
            <a:off x="5635625" y="1597025"/>
            <a:ext cx="30305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ctr"/>
            <a:r>
              <a:rPr lang="es-CL" sz="1200" b="1">
                <a:solidFill>
                  <a:srgbClr val="A60000"/>
                </a:solidFill>
                <a:latin typeface="Arial" charset="0"/>
              </a:rPr>
              <a:t>Informes Financieros Públicos</a:t>
            </a:r>
            <a:endParaRPr lang="es-CL" sz="2400">
              <a:solidFill>
                <a:srgbClr val="A60000"/>
              </a:solidFill>
              <a:latin typeface="Arial" charset="0"/>
            </a:endParaRP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3657600" y="5895975"/>
            <a:ext cx="1828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66" tIns="33833" rIns="67666" bIns="33833">
            <a:spAutoFit/>
          </a:bodyPr>
          <a:lstStyle/>
          <a:p>
            <a:pPr algn="r"/>
            <a:r>
              <a:rPr lang="es-CL" sz="900">
                <a:solidFill>
                  <a:srgbClr val="333300"/>
                </a:solidFill>
                <a:latin typeface="Arial" charset="0"/>
              </a:rPr>
              <a:t>* No Asumiendo Otros Pasivos</a:t>
            </a:r>
            <a:endParaRPr lang="es-CL" sz="2400">
              <a:latin typeface="Arial" charset="0"/>
            </a:endParaRP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3273425" y="2254250"/>
            <a:ext cx="960438" cy="0"/>
          </a:xfrm>
          <a:prstGeom prst="line">
            <a:avLst/>
          </a:prstGeom>
          <a:noFill/>
          <a:ln w="22225" cap="sq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3273425" y="2743200"/>
            <a:ext cx="960438" cy="0"/>
          </a:xfrm>
          <a:prstGeom prst="line">
            <a:avLst/>
          </a:prstGeom>
          <a:noFill/>
          <a:ln w="22225" cap="sq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11513" y="2374900"/>
            <a:ext cx="9604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000" b="1">
                <a:cs typeface="Segoe UI" pitchFamily="34" charset="0"/>
              </a:rPr>
              <a:t>Evaluación</a:t>
            </a:r>
          </a:p>
        </p:txBody>
      </p: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4075113" y="2254250"/>
            <a:ext cx="0" cy="488950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395538" y="2622550"/>
            <a:ext cx="877887" cy="942975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s-CL" sz="2400" b="1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/>
      <p:bldP spid="36" grpId="0"/>
      <p:bldP spid="39" grpId="0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433484-8B13-4877-BE83-6BF7EBCD1604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Lecciones de la Crisis Financiera del 2007 - AIG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2988" y="1916113"/>
            <a:ext cx="7489825" cy="4249737"/>
          </a:xfrm>
        </p:spPr>
        <p:txBody>
          <a:bodyPr/>
          <a:lstStyle/>
          <a:p>
            <a:r>
              <a:rPr lang="es-CL" smtClean="0"/>
              <a:t>“… AIG falló y fue rescatada … ya que su enorme venta de CDS fueron hechas </a:t>
            </a:r>
            <a:r>
              <a:rPr lang="es-CL" b="1" smtClean="0">
                <a:solidFill>
                  <a:srgbClr val="A60000"/>
                </a:solidFill>
              </a:rPr>
              <a:t>sin … realizar reservas de capital </a:t>
            </a:r>
            <a:r>
              <a:rPr lang="es-CL" smtClean="0"/>
              <a:t>… una profunda falla en su gobierno corporativo, especialmente en su práctica de administración de riesgo.”</a:t>
            </a:r>
          </a:p>
          <a:p>
            <a:endParaRPr lang="es-CL" smtClean="0"/>
          </a:p>
          <a:p>
            <a:r>
              <a:rPr lang="es-CL" smtClean="0"/>
              <a:t>“Si (los CDS) hubiesen sido regulados como contratos de seguros, a AIG se le habría exigido mantener adecuadas reservas de capital… a AIG se le habría </a:t>
            </a:r>
            <a:r>
              <a:rPr lang="es-CL" b="1" smtClean="0">
                <a:solidFill>
                  <a:srgbClr val="A60000"/>
                </a:solidFill>
              </a:rPr>
              <a:t>prevenido de actuar en una forma tan riesgosa</a:t>
            </a:r>
            <a:r>
              <a:rPr lang="es-CL" smtClean="0"/>
              <a:t>.”</a:t>
            </a:r>
          </a:p>
          <a:p>
            <a:endParaRPr lang="es-CL" smtClean="0"/>
          </a:p>
          <a:p>
            <a:pPr>
              <a:buFont typeface="Wingdings" pitchFamily="2" charset="2"/>
              <a:buNone/>
            </a:pPr>
            <a:r>
              <a:rPr lang="es-CL" i="1" smtClean="0"/>
              <a:t>Fuente: Comisión de Investigación de la Crisis Financiera de USA</a:t>
            </a:r>
          </a:p>
          <a:p>
            <a:endParaRPr lang="en-GB" smtClean="0"/>
          </a:p>
        </p:txBody>
      </p:sp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E20E92-C3FD-4235-ADE5-BD7EF416EAA6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n-GB" smtClean="0"/>
              <a:t>Definición de un “Grupo de Seguros”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139952" y="1556792"/>
            <a:ext cx="1440160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eaLnBrk="0" hangingPunct="0"/>
            <a:r>
              <a:rPr lang="es-CL" sz="1600" b="1">
                <a:solidFill>
                  <a:schemeClr val="bg1"/>
                </a:solidFill>
                <a:latin typeface="Arial" charset="0"/>
              </a:rPr>
              <a:t>Compañía Matriz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71600" y="2636912"/>
            <a:ext cx="1440160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s-CL" sz="1600" b="1" dirty="0">
                <a:solidFill>
                  <a:schemeClr val="bg1"/>
                </a:solidFill>
                <a:latin typeface="Arial" charset="0"/>
              </a:rPr>
              <a:t>Asegurador A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275856" y="263691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s-CL" sz="1600" b="1" dirty="0">
                <a:solidFill>
                  <a:schemeClr val="bg1"/>
                </a:solidFill>
                <a:latin typeface="Arial" charset="0"/>
              </a:rPr>
              <a:t>Banco A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148064" y="263691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1600" b="1" dirty="0">
                <a:solidFill>
                  <a:schemeClr val="bg1"/>
                </a:solidFill>
                <a:latin typeface="Arial" charset="0"/>
              </a:rPr>
              <a:t>Hedge Fund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020272" y="263691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s-CL" sz="1600" b="1" dirty="0" err="1">
                <a:solidFill>
                  <a:schemeClr val="bg1"/>
                </a:solidFill>
                <a:latin typeface="Arial" charset="0"/>
              </a:rPr>
              <a:t>Super</a:t>
            </a:r>
            <a:r>
              <a:rPr lang="es-CL" sz="1600" b="1" dirty="0">
                <a:solidFill>
                  <a:schemeClr val="bg1"/>
                </a:solidFill>
                <a:latin typeface="Arial" charset="0"/>
              </a:rPr>
              <a:t>-mercados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5496" y="3751147"/>
            <a:ext cx="1440160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s-CL" sz="1600" b="1" dirty="0">
                <a:solidFill>
                  <a:schemeClr val="bg1"/>
                </a:solidFill>
                <a:latin typeface="Arial" charset="0"/>
              </a:rPr>
              <a:t>Entidad de Propósitos Especiales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47664" y="3752675"/>
            <a:ext cx="165618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s-CL" sz="1600" b="1" dirty="0">
                <a:solidFill>
                  <a:schemeClr val="bg1"/>
                </a:solidFill>
                <a:latin typeface="Arial" charset="0"/>
              </a:rPr>
              <a:t>Reasegurador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75856" y="3731430"/>
            <a:ext cx="1440159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s-CL" sz="1600" b="1" dirty="0">
                <a:solidFill>
                  <a:schemeClr val="bg1"/>
                </a:solidFill>
                <a:latin typeface="Arial" charset="0"/>
              </a:rPr>
              <a:t>Asegurador</a:t>
            </a:r>
            <a:r>
              <a:rPr lang="en-GB" sz="1600" b="1" dirty="0">
                <a:solidFill>
                  <a:schemeClr val="bg1"/>
                </a:solidFill>
                <a:latin typeface="Arial" charset="0"/>
              </a:rPr>
              <a:t> B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692275" y="2276475"/>
            <a:ext cx="5975350" cy="360363"/>
            <a:chOff x="1691680" y="2276872"/>
            <a:chExt cx="5976664" cy="360040"/>
          </a:xfrm>
        </p:grpSpPr>
        <p:cxnSp>
          <p:nvCxnSpPr>
            <p:cNvPr id="34860" name="Elbow Connector 13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5400000">
              <a:off x="3095836" y="872716"/>
              <a:ext cx="360040" cy="3168352"/>
            </a:xfrm>
            <a:prstGeom prst="bentConnector3">
              <a:avLst>
                <a:gd name="adj1" fmla="val 50000"/>
              </a:avLst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861" name="Elbow Connector 16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5400000">
              <a:off x="4211960" y="1988840"/>
              <a:ext cx="360040" cy="936104"/>
            </a:xfrm>
            <a:prstGeom prst="bentConnector3">
              <a:avLst>
                <a:gd name="adj1" fmla="val 50000"/>
              </a:avLst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862" name="Elbow Connector 18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16200000" flipH="1">
              <a:off x="5148064" y="1988840"/>
              <a:ext cx="360040" cy="936104"/>
            </a:xfrm>
            <a:prstGeom prst="bentConnector3">
              <a:avLst>
                <a:gd name="adj1" fmla="val 50000"/>
              </a:avLst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863" name="Elbow Connector 20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16200000" flipH="1">
              <a:off x="6084168" y="1052736"/>
              <a:ext cx="360040" cy="2808312"/>
            </a:xfrm>
            <a:prstGeom prst="bentConnector3">
              <a:avLst>
                <a:gd name="adj1" fmla="val 50000"/>
              </a:avLst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755650" y="3357563"/>
            <a:ext cx="1620838" cy="395287"/>
            <a:chOff x="755577" y="3356991"/>
            <a:chExt cx="1620180" cy="395683"/>
          </a:xfrm>
        </p:grpSpPr>
        <p:cxnSp>
          <p:nvCxnSpPr>
            <p:cNvPr id="34858" name="Elbow Connector 23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5400000">
              <a:off x="1026551" y="3086017"/>
              <a:ext cx="394155" cy="936104"/>
            </a:xfrm>
            <a:prstGeom prst="bentConnector3">
              <a:avLst>
                <a:gd name="adj1" fmla="val 50000"/>
              </a:avLst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859" name="Elbow Connector 25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16200000" flipH="1">
              <a:off x="1835877" y="3212795"/>
              <a:ext cx="395683" cy="684076"/>
            </a:xfrm>
            <a:prstGeom prst="bentConnector3">
              <a:avLst>
                <a:gd name="adj1" fmla="val 50000"/>
              </a:avLst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cxnSp>
        <p:nvCxnSpPr>
          <p:cNvPr id="29" name="Elbow Connector 28"/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3772694" y="3509169"/>
            <a:ext cx="374650" cy="71438"/>
          </a:xfrm>
          <a:prstGeom prst="bentConnector3">
            <a:avLst>
              <a:gd name="adj1" fmla="val 50000"/>
            </a:avLst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5510213"/>
            <a:ext cx="17716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0325" y="6088063"/>
            <a:ext cx="1403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880100"/>
            <a:ext cx="66516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5489575"/>
            <a:ext cx="11811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9600" y="5724525"/>
            <a:ext cx="6334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27588" y="5534025"/>
            <a:ext cx="11033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5510213"/>
            <a:ext cx="5619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1413" y="5822950"/>
            <a:ext cx="5238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 bwMode="auto">
          <a:xfrm>
            <a:off x="5432425" y="3732213"/>
            <a:ext cx="2024063" cy="320675"/>
          </a:xfrm>
          <a:prstGeom prst="roundRect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es-CL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Participación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432425" y="4159250"/>
            <a:ext cx="2024063" cy="320675"/>
          </a:xfrm>
          <a:prstGeom prst="roundRect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es-CL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Influencia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432425" y="4611688"/>
            <a:ext cx="2024063" cy="320675"/>
          </a:xfrm>
          <a:prstGeom prst="roundRect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es-CL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Exposición al Riesgo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5432425" y="5041900"/>
            <a:ext cx="2024063" cy="320675"/>
          </a:xfrm>
          <a:prstGeom prst="roundRect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algn="ctr" eaLnBrk="0" hangingPunct="0"/>
            <a:r>
              <a:rPr lang="es-CL" sz="1400" b="1">
                <a:solidFill>
                  <a:srgbClr val="3B6431"/>
                </a:solidFill>
                <a:latin typeface="Arial" charset="0"/>
              </a:rPr>
              <a:t>Interconexión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6A0F20-DAF8-491A-893F-748E623F8654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5842" name="Tit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s-CL" smtClean="0"/>
              <a:t>Fuentes del Riesgo de Grupo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251728"/>
              </p:ext>
            </p:extLst>
          </p:nvPr>
        </p:nvGraphicFramePr>
        <p:xfrm>
          <a:off x="1475656" y="1556792"/>
          <a:ext cx="68407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66D140-9FDA-45EC-AAC1-2FD76C94290B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238125" y="692150"/>
            <a:ext cx="8640763" cy="433388"/>
          </a:xfrm>
        </p:spPr>
        <p:txBody>
          <a:bodyPr/>
          <a:lstStyle/>
          <a:p>
            <a:r>
              <a:rPr lang="es-CL" smtClean="0"/>
              <a:t>Doble/Múltiple Engranaje y Creación de Capital Intra-grupo</a:t>
            </a:r>
          </a:p>
        </p:txBody>
      </p:sp>
      <p:sp>
        <p:nvSpPr>
          <p:cNvPr id="3686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8038" y="5573713"/>
            <a:ext cx="7796212" cy="83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CL" sz="1400" smtClean="0"/>
              <a:t>Meta: Evitar sobre-estimación de la posición de solvencia de la entidad aseguradora a través del uso múltiple del mismo capital y minimizar contagio del capital de la matriz al interior del grupo</a:t>
            </a:r>
          </a:p>
          <a:p>
            <a:pPr>
              <a:lnSpc>
                <a:spcPct val="90000"/>
              </a:lnSpc>
            </a:pPr>
            <a:r>
              <a:rPr lang="es-CL" sz="1400" smtClean="0"/>
              <a:t>Esto puede ocurrir a través de capital con movimientos hacia abajo/arriba/al lado</a:t>
            </a:r>
          </a:p>
        </p:txBody>
      </p:sp>
      <p:grpSp>
        <p:nvGrpSpPr>
          <p:cNvPr id="36868" name="Group 78"/>
          <p:cNvGrpSpPr>
            <a:grpSpLocks/>
          </p:cNvGrpSpPr>
          <p:nvPr/>
        </p:nvGrpSpPr>
        <p:grpSpPr bwMode="auto">
          <a:xfrm>
            <a:off x="457200" y="1631950"/>
            <a:ext cx="5267325" cy="4035425"/>
            <a:chOff x="773578" y="1430705"/>
            <a:chExt cx="5267472" cy="4035692"/>
          </a:xfrm>
        </p:grpSpPr>
        <p:sp>
          <p:nvSpPr>
            <p:cNvPr id="36889" name="Rounded Rectangle 4"/>
            <p:cNvSpPr>
              <a:spLocks noChangeArrowheads="1"/>
            </p:cNvSpPr>
            <p:nvPr/>
          </p:nvSpPr>
          <p:spPr bwMode="auto">
            <a:xfrm>
              <a:off x="1475656" y="1628800"/>
              <a:ext cx="1656184" cy="648072"/>
            </a:xfrm>
            <a:prstGeom prst="roundRect">
              <a:avLst>
                <a:gd name="adj" fmla="val 16667"/>
              </a:avLst>
            </a:prstGeom>
            <a:solidFill>
              <a:srgbClr val="A6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s-CL" sz="1800" b="1">
                  <a:solidFill>
                    <a:schemeClr val="bg1"/>
                  </a:solidFill>
                  <a:latin typeface="Arial" charset="0"/>
                </a:rPr>
                <a:t>Banco Matriz</a:t>
              </a:r>
            </a:p>
          </p:txBody>
        </p:sp>
        <p:sp>
          <p:nvSpPr>
            <p:cNvPr id="36890" name="Rounded Rectangle 5"/>
            <p:cNvSpPr>
              <a:spLocks noChangeArrowheads="1"/>
            </p:cNvSpPr>
            <p:nvPr/>
          </p:nvSpPr>
          <p:spPr bwMode="auto">
            <a:xfrm>
              <a:off x="1475656" y="2996952"/>
              <a:ext cx="1656184" cy="648072"/>
            </a:xfrm>
            <a:prstGeom prst="roundRect">
              <a:avLst>
                <a:gd name="adj" fmla="val 16667"/>
              </a:avLst>
            </a:prstGeom>
            <a:solidFill>
              <a:srgbClr val="A6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s-CL" sz="1800" b="1">
                  <a:solidFill>
                    <a:schemeClr val="bg1"/>
                  </a:solidFill>
                  <a:latin typeface="Arial" charset="0"/>
                </a:rPr>
                <a:t>Asegurador</a:t>
              </a:r>
            </a:p>
          </p:txBody>
        </p:sp>
        <p:sp>
          <p:nvSpPr>
            <p:cNvPr id="36891" name="Rounded Rectangle 6"/>
            <p:cNvSpPr>
              <a:spLocks noChangeArrowheads="1"/>
            </p:cNvSpPr>
            <p:nvPr/>
          </p:nvSpPr>
          <p:spPr bwMode="auto">
            <a:xfrm>
              <a:off x="1475656" y="4478745"/>
              <a:ext cx="1656184" cy="648072"/>
            </a:xfrm>
            <a:prstGeom prst="roundRect">
              <a:avLst>
                <a:gd name="adj" fmla="val 16667"/>
              </a:avLst>
            </a:prstGeom>
            <a:solidFill>
              <a:srgbClr val="A60000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s-CL" sz="1800" b="1">
                  <a:solidFill>
                    <a:schemeClr val="bg1"/>
                  </a:solidFill>
                  <a:latin typeface="Arial" charset="0"/>
                </a:rPr>
                <a:t>Firma de Valores</a:t>
              </a: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2087724" y="2287432"/>
              <a:ext cx="432048" cy="783693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vert270" anchor="ctr"/>
            <a:lstStyle/>
            <a:p>
              <a:pPr algn="ctr" eaLnBrk="0" hangingPunct="0">
                <a:defRPr/>
              </a:pPr>
              <a:r>
                <a:rPr lang="es-CL" sz="1000" b="1" dirty="0">
                  <a:solidFill>
                    <a:schemeClr val="bg1"/>
                  </a:solidFill>
                  <a:latin typeface="Arial" charset="0"/>
                </a:rPr>
                <a:t>Inversión</a:t>
              </a:r>
            </a:p>
          </p:txBody>
        </p:sp>
        <p:sp>
          <p:nvSpPr>
            <p:cNvPr id="9" name="Down Arrow 8"/>
            <p:cNvSpPr/>
            <p:nvPr/>
          </p:nvSpPr>
          <p:spPr bwMode="auto">
            <a:xfrm>
              <a:off x="2087724" y="3645023"/>
              <a:ext cx="432048" cy="83372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vert270" anchor="ctr"/>
            <a:lstStyle/>
            <a:p>
              <a:pPr algn="ctr" eaLnBrk="0" hangingPunct="0">
                <a:defRPr/>
              </a:pPr>
              <a:r>
                <a:rPr lang="es-CL" sz="1000" b="1" dirty="0">
                  <a:solidFill>
                    <a:schemeClr val="bg1"/>
                  </a:solidFill>
                  <a:latin typeface="Arial" charset="0"/>
                </a:rPr>
                <a:t>Inversión</a:t>
              </a:r>
              <a:endParaRPr lang="en-GB" sz="1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894" name="TextBox 9"/>
            <p:cNvSpPr txBox="1">
              <a:spLocks noChangeArrowheads="1"/>
            </p:cNvSpPr>
            <p:nvPr/>
          </p:nvSpPr>
          <p:spPr bwMode="auto">
            <a:xfrm>
              <a:off x="773578" y="2500795"/>
              <a:ext cx="14041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1200">
                  <a:cs typeface="Segoe UI" pitchFamily="34" charset="0"/>
                </a:rPr>
                <a:t>Participación</a:t>
              </a:r>
              <a:r>
                <a:rPr lang="en-GB" sz="1200">
                  <a:cs typeface="Segoe UI" pitchFamily="34" charset="0"/>
                </a:rPr>
                <a:t>=500</a:t>
              </a:r>
            </a:p>
          </p:txBody>
        </p:sp>
        <p:sp>
          <p:nvSpPr>
            <p:cNvPr id="36895" name="TextBox 10"/>
            <p:cNvSpPr txBox="1">
              <a:spLocks noChangeArrowheads="1"/>
            </p:cNvSpPr>
            <p:nvPr/>
          </p:nvSpPr>
          <p:spPr bwMode="auto">
            <a:xfrm>
              <a:off x="773578" y="3866564"/>
              <a:ext cx="14041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1200">
                  <a:cs typeface="Segoe UI" pitchFamily="34" charset="0"/>
                </a:rPr>
                <a:t>Participación</a:t>
              </a:r>
              <a:r>
                <a:rPr lang="en-GB" sz="1200">
                  <a:cs typeface="Segoe UI" pitchFamily="34" charset="0"/>
                </a:rPr>
                <a:t>=500</a:t>
              </a:r>
            </a:p>
          </p:txBody>
        </p:sp>
        <p:grpSp>
          <p:nvGrpSpPr>
            <p:cNvPr id="36896" name="Group 11"/>
            <p:cNvGrpSpPr>
              <a:grpSpLocks/>
            </p:cNvGrpSpPr>
            <p:nvPr/>
          </p:nvGrpSpPr>
          <p:grpSpPr bwMode="auto">
            <a:xfrm>
              <a:off x="3303623" y="1430705"/>
              <a:ext cx="2635739" cy="1170513"/>
              <a:chOff x="5436096" y="1114983"/>
              <a:chExt cx="2635739" cy="1170513"/>
            </a:xfrm>
          </p:grpSpPr>
          <p:cxnSp>
            <p:nvCxnSpPr>
              <p:cNvPr id="36919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5436096" y="2060848"/>
                <a:ext cx="2573987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4" name="Rectangle 13"/>
              <p:cNvSpPr/>
              <p:nvPr/>
            </p:nvSpPr>
            <p:spPr bwMode="auto">
              <a:xfrm>
                <a:off x="5450885" y="1124509"/>
                <a:ext cx="577866" cy="936687"/>
              </a:xfrm>
              <a:prstGeom prst="rect">
                <a:avLst/>
              </a:prstGeom>
              <a:solidFill>
                <a:schemeClr val="accent4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5500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141467" y="1484895"/>
                <a:ext cx="577866" cy="576300"/>
              </a:xfrm>
              <a:prstGeom prst="rect">
                <a:avLst/>
              </a:prstGeom>
              <a:solidFill>
                <a:schemeClr val="accent3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4000</a:t>
                </a:r>
              </a:p>
            </p:txBody>
          </p:sp>
          <p:sp>
            <p:nvSpPr>
              <p:cNvPr id="36922" name="TextBox 15"/>
              <p:cNvSpPr txBox="1">
                <a:spLocks noChangeArrowheads="1"/>
              </p:cNvSpPr>
              <p:nvPr/>
            </p:nvSpPr>
            <p:spPr bwMode="auto">
              <a:xfrm>
                <a:off x="5450236" y="2061874"/>
                <a:ext cx="5778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L" sz="800">
                    <a:cs typeface="Segoe UI" pitchFamily="34" charset="0"/>
                  </a:rPr>
                  <a:t>Activo</a:t>
                </a:r>
              </a:p>
            </p:txBody>
          </p:sp>
          <p:sp>
            <p:nvSpPr>
              <p:cNvPr id="36923" name="TextBox 16"/>
              <p:cNvSpPr txBox="1">
                <a:spLocks noChangeArrowheads="1"/>
              </p:cNvSpPr>
              <p:nvPr/>
            </p:nvSpPr>
            <p:spPr bwMode="auto">
              <a:xfrm>
                <a:off x="6116567" y="2061873"/>
                <a:ext cx="603076" cy="223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800">
                    <a:cs typeface="Segoe UI" pitchFamily="34" charset="0"/>
                  </a:rPr>
                  <a:t>Pasivo</a:t>
                </a:r>
              </a:p>
            </p:txBody>
          </p:sp>
          <p:sp>
            <p:nvSpPr>
              <p:cNvPr id="36924" name="TextBox 17"/>
              <p:cNvSpPr txBox="1">
                <a:spLocks noChangeArrowheads="1"/>
              </p:cNvSpPr>
              <p:nvPr/>
            </p:nvSpPr>
            <p:spPr bwMode="auto">
              <a:xfrm>
                <a:off x="6719643" y="2061874"/>
                <a:ext cx="5778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800">
                    <a:cs typeface="Segoe UI" pitchFamily="34" charset="0"/>
                  </a:rPr>
                  <a:t>Req.Cap.</a:t>
                </a:r>
              </a:p>
            </p:txBody>
          </p:sp>
          <p:sp>
            <p:nvSpPr>
              <p:cNvPr id="36925" name="Rectangle 18"/>
              <p:cNvSpPr>
                <a:spLocks noChangeArrowheads="1"/>
              </p:cNvSpPr>
              <p:nvPr/>
            </p:nvSpPr>
            <p:spPr bwMode="auto">
              <a:xfrm>
                <a:off x="6719643" y="1257068"/>
                <a:ext cx="577886" cy="227716"/>
              </a:xfrm>
              <a:prstGeom prst="rect">
                <a:avLst/>
              </a:prstGeom>
              <a:solidFill>
                <a:srgbClr val="FF0000"/>
              </a:solidFill>
              <a:ln w="12700" cap="sq" algn="ctr">
                <a:noFill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800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141467" y="1114983"/>
                <a:ext cx="577866" cy="36991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1500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7297199" y="1124509"/>
                <a:ext cx="577866" cy="14288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700</a:t>
                </a:r>
              </a:p>
            </p:txBody>
          </p:sp>
          <p:sp>
            <p:nvSpPr>
              <p:cNvPr id="36928" name="TextBox 21"/>
              <p:cNvSpPr txBox="1">
                <a:spLocks noChangeArrowheads="1"/>
              </p:cNvSpPr>
              <p:nvPr/>
            </p:nvSpPr>
            <p:spPr bwMode="auto">
              <a:xfrm>
                <a:off x="7434019" y="2060848"/>
                <a:ext cx="63781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L" sz="800">
                    <a:cs typeface="Segoe UI" pitchFamily="34" charset="0"/>
                  </a:rPr>
                  <a:t>Superávit</a:t>
                </a:r>
              </a:p>
            </p:txBody>
          </p:sp>
        </p:grpSp>
        <p:grpSp>
          <p:nvGrpSpPr>
            <p:cNvPr id="36897" name="Group 25"/>
            <p:cNvGrpSpPr>
              <a:grpSpLocks/>
            </p:cNvGrpSpPr>
            <p:nvPr/>
          </p:nvGrpSpPr>
          <p:grpSpPr bwMode="auto">
            <a:xfrm>
              <a:off x="3365375" y="2815183"/>
              <a:ext cx="2675675" cy="1285445"/>
              <a:chOff x="5436096" y="1114983"/>
              <a:chExt cx="2675675" cy="1285445"/>
            </a:xfrm>
          </p:grpSpPr>
          <p:cxnSp>
            <p:nvCxnSpPr>
              <p:cNvPr id="36909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5436096" y="2060848"/>
                <a:ext cx="2573987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28" name="Rectangle 27"/>
              <p:cNvSpPr/>
              <p:nvPr/>
            </p:nvSpPr>
            <p:spPr bwMode="auto">
              <a:xfrm>
                <a:off x="5451046" y="1124423"/>
                <a:ext cx="577866" cy="936687"/>
              </a:xfrm>
              <a:prstGeom prst="rect">
                <a:avLst/>
              </a:prstGeom>
              <a:solidFill>
                <a:schemeClr val="accent4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9000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141629" y="1484809"/>
                <a:ext cx="577866" cy="576300"/>
              </a:xfrm>
              <a:prstGeom prst="rect">
                <a:avLst/>
              </a:prstGeom>
              <a:solidFill>
                <a:schemeClr val="accent3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8100</a:t>
                </a:r>
              </a:p>
            </p:txBody>
          </p:sp>
          <p:sp>
            <p:nvSpPr>
              <p:cNvPr id="36912" name="TextBox 29"/>
              <p:cNvSpPr txBox="1">
                <a:spLocks noChangeArrowheads="1"/>
              </p:cNvSpPr>
              <p:nvPr/>
            </p:nvSpPr>
            <p:spPr bwMode="auto">
              <a:xfrm>
                <a:off x="5508105" y="2061874"/>
                <a:ext cx="54671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L" sz="800">
                    <a:cs typeface="Segoe UI" pitchFamily="34" charset="0"/>
                  </a:rPr>
                  <a:t>Activo</a:t>
                </a:r>
              </a:p>
              <a:p>
                <a:endParaRPr lang="en-GB" sz="800">
                  <a:cs typeface="Segoe UI" pitchFamily="34" charset="0"/>
                </a:endParaRPr>
              </a:p>
            </p:txBody>
          </p:sp>
          <p:sp>
            <p:nvSpPr>
              <p:cNvPr id="36913" name="TextBox 30"/>
              <p:cNvSpPr txBox="1">
                <a:spLocks noChangeArrowheads="1"/>
              </p:cNvSpPr>
              <p:nvPr/>
            </p:nvSpPr>
            <p:spPr bwMode="auto">
              <a:xfrm>
                <a:off x="6116567" y="2061873"/>
                <a:ext cx="603076" cy="223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800">
                    <a:cs typeface="Segoe UI" pitchFamily="34" charset="0"/>
                  </a:rPr>
                  <a:t>Pasivo</a:t>
                </a:r>
                <a:endParaRPr lang="en-GB" sz="800">
                  <a:cs typeface="Segoe UI" pitchFamily="34" charset="0"/>
                </a:endParaRPr>
              </a:p>
            </p:txBody>
          </p:sp>
          <p:sp>
            <p:nvSpPr>
              <p:cNvPr id="36914" name="TextBox 31"/>
              <p:cNvSpPr txBox="1">
                <a:spLocks noChangeArrowheads="1"/>
              </p:cNvSpPr>
              <p:nvPr/>
            </p:nvSpPr>
            <p:spPr bwMode="auto">
              <a:xfrm>
                <a:off x="6719643" y="2061874"/>
                <a:ext cx="5778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800">
                    <a:cs typeface="Segoe UI" pitchFamily="34" charset="0"/>
                  </a:rPr>
                  <a:t>Req.Cap.</a:t>
                </a:r>
              </a:p>
            </p:txBody>
          </p:sp>
          <p:sp>
            <p:nvSpPr>
              <p:cNvPr id="36915" name="Rectangle 32"/>
              <p:cNvSpPr>
                <a:spLocks noChangeArrowheads="1"/>
              </p:cNvSpPr>
              <p:nvPr/>
            </p:nvSpPr>
            <p:spPr bwMode="auto">
              <a:xfrm>
                <a:off x="6723887" y="1257068"/>
                <a:ext cx="577886" cy="227716"/>
              </a:xfrm>
              <a:prstGeom prst="rect">
                <a:avLst/>
              </a:prstGeom>
              <a:solidFill>
                <a:srgbClr val="FF0000"/>
              </a:solidFill>
              <a:ln w="12700" cap="sq" algn="ctr">
                <a:noFill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800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141629" y="1114897"/>
                <a:ext cx="581041" cy="36991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900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297361" y="1124423"/>
                <a:ext cx="577866" cy="14288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6918" name="TextBox 35"/>
              <p:cNvSpPr txBox="1">
                <a:spLocks noChangeArrowheads="1"/>
              </p:cNvSpPr>
              <p:nvPr/>
            </p:nvSpPr>
            <p:spPr bwMode="auto">
              <a:xfrm>
                <a:off x="7434018" y="2060848"/>
                <a:ext cx="6777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L" sz="800">
                    <a:cs typeface="Segoe UI" pitchFamily="34" charset="0"/>
                  </a:rPr>
                  <a:t>Superávit</a:t>
                </a:r>
                <a:endParaRPr lang="en-GB" sz="800">
                  <a:cs typeface="Segoe UI" pitchFamily="34" charset="0"/>
                </a:endParaRPr>
              </a:p>
            </p:txBody>
          </p:sp>
        </p:grpSp>
        <p:grpSp>
          <p:nvGrpSpPr>
            <p:cNvPr id="36898" name="Group 38"/>
            <p:cNvGrpSpPr>
              <a:grpSpLocks/>
            </p:cNvGrpSpPr>
            <p:nvPr/>
          </p:nvGrpSpPr>
          <p:grpSpPr bwMode="auto">
            <a:xfrm>
              <a:off x="3365375" y="4180952"/>
              <a:ext cx="2675675" cy="1285445"/>
              <a:chOff x="5421514" y="1114983"/>
              <a:chExt cx="2675675" cy="1285445"/>
            </a:xfrm>
          </p:grpSpPr>
          <p:cxnSp>
            <p:nvCxnSpPr>
              <p:cNvPr id="36899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436096" y="2060848"/>
                <a:ext cx="2573987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1" name="Rectangle 40"/>
              <p:cNvSpPr/>
              <p:nvPr/>
            </p:nvSpPr>
            <p:spPr bwMode="auto">
              <a:xfrm>
                <a:off x="5450753" y="1123994"/>
                <a:ext cx="577866" cy="936687"/>
              </a:xfrm>
              <a:prstGeom prst="rect">
                <a:avLst/>
              </a:prstGeom>
              <a:solidFill>
                <a:schemeClr val="accent4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4000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142922" y="1484380"/>
                <a:ext cx="576278" cy="576300"/>
              </a:xfrm>
              <a:prstGeom prst="rect">
                <a:avLst/>
              </a:prstGeom>
              <a:solidFill>
                <a:schemeClr val="accent3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3500</a:t>
                </a:r>
              </a:p>
            </p:txBody>
          </p:sp>
          <p:sp>
            <p:nvSpPr>
              <p:cNvPr id="36902" name="TextBox 42"/>
              <p:cNvSpPr txBox="1">
                <a:spLocks noChangeArrowheads="1"/>
              </p:cNvSpPr>
              <p:nvPr/>
            </p:nvSpPr>
            <p:spPr bwMode="auto">
              <a:xfrm>
                <a:off x="5421514" y="2061874"/>
                <a:ext cx="54873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L" sz="800">
                    <a:cs typeface="Segoe UI" pitchFamily="34" charset="0"/>
                  </a:rPr>
                  <a:t>Activo</a:t>
                </a:r>
              </a:p>
              <a:p>
                <a:endParaRPr lang="en-GB" sz="800">
                  <a:cs typeface="Segoe UI" pitchFamily="34" charset="0"/>
                </a:endParaRPr>
              </a:p>
            </p:txBody>
          </p:sp>
          <p:sp>
            <p:nvSpPr>
              <p:cNvPr id="36903" name="TextBox 43"/>
              <p:cNvSpPr txBox="1">
                <a:spLocks noChangeArrowheads="1"/>
              </p:cNvSpPr>
              <p:nvPr/>
            </p:nvSpPr>
            <p:spPr bwMode="auto">
              <a:xfrm>
                <a:off x="6116567" y="2061873"/>
                <a:ext cx="603076" cy="223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800">
                    <a:cs typeface="Segoe UI" pitchFamily="34" charset="0"/>
                  </a:rPr>
                  <a:t>Pasivo</a:t>
                </a:r>
                <a:endParaRPr lang="en-GB" sz="800">
                  <a:cs typeface="Segoe UI" pitchFamily="34" charset="0"/>
                </a:endParaRPr>
              </a:p>
            </p:txBody>
          </p:sp>
          <p:sp>
            <p:nvSpPr>
              <p:cNvPr id="36904" name="TextBox 44"/>
              <p:cNvSpPr txBox="1">
                <a:spLocks noChangeArrowheads="1"/>
              </p:cNvSpPr>
              <p:nvPr/>
            </p:nvSpPr>
            <p:spPr bwMode="auto">
              <a:xfrm>
                <a:off x="6719643" y="2061874"/>
                <a:ext cx="5778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800">
                    <a:cs typeface="Segoe UI" pitchFamily="34" charset="0"/>
                  </a:rPr>
                  <a:t>Req.Cap.</a:t>
                </a:r>
              </a:p>
            </p:txBody>
          </p:sp>
          <p:sp>
            <p:nvSpPr>
              <p:cNvPr id="36905" name="Rectangle 45"/>
              <p:cNvSpPr>
                <a:spLocks noChangeArrowheads="1"/>
              </p:cNvSpPr>
              <p:nvPr/>
            </p:nvSpPr>
            <p:spPr bwMode="auto">
              <a:xfrm>
                <a:off x="6719643" y="1257068"/>
                <a:ext cx="577886" cy="227716"/>
              </a:xfrm>
              <a:prstGeom prst="rect">
                <a:avLst/>
              </a:prstGeom>
              <a:solidFill>
                <a:srgbClr val="FF0000"/>
              </a:solidFill>
              <a:ln w="12700" cap="sq" algn="ctr">
                <a:noFill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400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6142922" y="1114468"/>
                <a:ext cx="576278" cy="36991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500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7297067" y="1123994"/>
                <a:ext cx="577866" cy="14288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6908" name="TextBox 48"/>
              <p:cNvSpPr txBox="1">
                <a:spLocks noChangeArrowheads="1"/>
              </p:cNvSpPr>
              <p:nvPr/>
            </p:nvSpPr>
            <p:spPr bwMode="auto">
              <a:xfrm>
                <a:off x="7434019" y="2060848"/>
                <a:ext cx="66317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L" sz="800">
                    <a:cs typeface="Segoe UI" pitchFamily="34" charset="0"/>
                  </a:rPr>
                  <a:t>Superávit</a:t>
                </a:r>
                <a:endParaRPr lang="en-GB" sz="800">
                  <a:cs typeface="Segoe UI" pitchFamily="34" charset="0"/>
                </a:endParaRPr>
              </a:p>
            </p:txBody>
          </p:sp>
        </p:grpSp>
      </p:grpSp>
      <p:grpSp>
        <p:nvGrpSpPr>
          <p:cNvPr id="36869" name="Group 81"/>
          <p:cNvGrpSpPr>
            <a:grpSpLocks/>
          </p:cNvGrpSpPr>
          <p:nvPr/>
        </p:nvGrpSpPr>
        <p:grpSpPr bwMode="auto">
          <a:xfrm>
            <a:off x="6246813" y="1430338"/>
            <a:ext cx="2251075" cy="4143375"/>
            <a:chOff x="6230069" y="1239662"/>
            <a:chExt cx="2251038" cy="4142118"/>
          </a:xfrm>
        </p:grpSpPr>
        <p:sp>
          <p:nvSpPr>
            <p:cNvPr id="36870" name="TextBox 49"/>
            <p:cNvSpPr txBox="1">
              <a:spLocks noChangeArrowheads="1"/>
            </p:cNvSpPr>
            <p:nvPr/>
          </p:nvSpPr>
          <p:spPr bwMode="auto">
            <a:xfrm>
              <a:off x="6230069" y="1239662"/>
              <a:ext cx="22322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L" sz="1400" b="1">
                  <a:cs typeface="Segoe UI" pitchFamily="34" charset="0"/>
                </a:rPr>
                <a:t>Adecuación de Capital de Grupo</a:t>
              </a:r>
            </a:p>
          </p:txBody>
        </p:sp>
        <p:grpSp>
          <p:nvGrpSpPr>
            <p:cNvPr id="36871" name="Group 62"/>
            <p:cNvGrpSpPr>
              <a:grpSpLocks/>
            </p:cNvGrpSpPr>
            <p:nvPr/>
          </p:nvGrpSpPr>
          <p:grpSpPr bwMode="auto">
            <a:xfrm>
              <a:off x="6318982" y="4016011"/>
              <a:ext cx="2162125" cy="1365769"/>
              <a:chOff x="5847958" y="1034658"/>
              <a:chExt cx="2162125" cy="1365769"/>
            </a:xfrm>
          </p:grpSpPr>
          <p:sp>
            <p:nvSpPr>
              <p:cNvPr id="36882" name="TextBox 64"/>
              <p:cNvSpPr txBox="1">
                <a:spLocks noChangeArrowheads="1"/>
              </p:cNvSpPr>
              <p:nvPr/>
            </p:nvSpPr>
            <p:spPr bwMode="auto">
              <a:xfrm>
                <a:off x="6063982" y="2061873"/>
                <a:ext cx="65566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800">
                    <a:cs typeface="Segoe UI" pitchFamily="34" charset="0"/>
                  </a:rPr>
                  <a:t>Recursos de Capital</a:t>
                </a:r>
              </a:p>
            </p:txBody>
          </p:sp>
          <p:sp>
            <p:nvSpPr>
              <p:cNvPr id="36883" name="TextBox 65"/>
              <p:cNvSpPr txBox="1">
                <a:spLocks noChangeArrowheads="1"/>
              </p:cNvSpPr>
              <p:nvPr/>
            </p:nvSpPr>
            <p:spPr bwMode="auto">
              <a:xfrm>
                <a:off x="6719643" y="2061874"/>
                <a:ext cx="5778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800">
                    <a:cs typeface="Segoe UI" pitchFamily="34" charset="0"/>
                  </a:rPr>
                  <a:t>Req.Cap.</a:t>
                </a:r>
              </a:p>
            </p:txBody>
          </p:sp>
          <p:sp>
            <p:nvSpPr>
              <p:cNvPr id="36884" name="Rectangle 66"/>
              <p:cNvSpPr>
                <a:spLocks noChangeArrowheads="1"/>
              </p:cNvSpPr>
              <p:nvPr/>
            </p:nvSpPr>
            <p:spPr bwMode="auto">
              <a:xfrm>
                <a:off x="6719643" y="1034658"/>
                <a:ext cx="577886" cy="1027216"/>
              </a:xfrm>
              <a:prstGeom prst="rect">
                <a:avLst/>
              </a:prstGeom>
              <a:solidFill>
                <a:srgbClr val="FF0000"/>
              </a:solidFill>
              <a:ln w="12700" cap="sq" algn="ctr">
                <a:noFill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800</a:t>
                </a:r>
              </a:p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+800</a:t>
                </a:r>
              </a:p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+400</a:t>
                </a:r>
              </a:p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=2000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141626" y="1194293"/>
                <a:ext cx="577840" cy="86651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1500</a:t>
                </a:r>
              </a:p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+900</a:t>
                </a:r>
              </a:p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+500</a:t>
                </a:r>
              </a:p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-500</a:t>
                </a:r>
              </a:p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-500</a:t>
                </a:r>
              </a:p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=1900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297307" y="1034003"/>
                <a:ext cx="577840" cy="16028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6887" name="TextBox 69"/>
              <p:cNvSpPr txBox="1">
                <a:spLocks noChangeArrowheads="1"/>
              </p:cNvSpPr>
              <p:nvPr/>
            </p:nvSpPr>
            <p:spPr bwMode="auto">
              <a:xfrm>
                <a:off x="7434019" y="2060848"/>
                <a:ext cx="57606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L" sz="800">
                    <a:solidFill>
                      <a:srgbClr val="FF0000"/>
                    </a:solidFill>
                    <a:cs typeface="Segoe UI" pitchFamily="34" charset="0"/>
                  </a:rPr>
                  <a:t>Déficit</a:t>
                </a:r>
              </a:p>
            </p:txBody>
          </p:sp>
          <p:cxnSp>
            <p:nvCxnSpPr>
              <p:cNvPr id="36888" name="Straight Connector 63"/>
              <p:cNvCxnSpPr>
                <a:cxnSpLocks noChangeShapeType="1"/>
              </p:cNvCxnSpPr>
              <p:nvPr/>
            </p:nvCxnSpPr>
            <p:spPr bwMode="auto">
              <a:xfrm flipV="1">
                <a:off x="5847958" y="2060848"/>
                <a:ext cx="2162125" cy="1026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872" name="Group 70"/>
            <p:cNvGrpSpPr>
              <a:grpSpLocks/>
            </p:cNvGrpSpPr>
            <p:nvPr/>
          </p:nvGrpSpPr>
          <p:grpSpPr bwMode="auto">
            <a:xfrm>
              <a:off x="6265130" y="2068179"/>
              <a:ext cx="2215977" cy="1513520"/>
              <a:chOff x="5847958" y="886907"/>
              <a:chExt cx="2215977" cy="1513520"/>
            </a:xfrm>
          </p:grpSpPr>
          <p:sp>
            <p:nvSpPr>
              <p:cNvPr id="36875" name="TextBox 71"/>
              <p:cNvSpPr txBox="1">
                <a:spLocks noChangeArrowheads="1"/>
              </p:cNvSpPr>
              <p:nvPr/>
            </p:nvSpPr>
            <p:spPr bwMode="auto">
              <a:xfrm>
                <a:off x="6063982" y="2061873"/>
                <a:ext cx="65566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800">
                    <a:cs typeface="Segoe UI" pitchFamily="34" charset="0"/>
                  </a:rPr>
                  <a:t>Recursos de Capital</a:t>
                </a:r>
              </a:p>
            </p:txBody>
          </p:sp>
          <p:sp>
            <p:nvSpPr>
              <p:cNvPr id="36876" name="TextBox 72"/>
              <p:cNvSpPr txBox="1">
                <a:spLocks noChangeArrowheads="1"/>
              </p:cNvSpPr>
              <p:nvPr/>
            </p:nvSpPr>
            <p:spPr bwMode="auto">
              <a:xfrm>
                <a:off x="6719643" y="2061874"/>
                <a:ext cx="5778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800">
                    <a:cs typeface="Segoe UI" pitchFamily="34" charset="0"/>
                  </a:rPr>
                  <a:t>Req.Cap.</a:t>
                </a:r>
              </a:p>
            </p:txBody>
          </p:sp>
          <p:sp>
            <p:nvSpPr>
              <p:cNvPr id="36877" name="Rectangle 73"/>
              <p:cNvSpPr>
                <a:spLocks noChangeArrowheads="1"/>
              </p:cNvSpPr>
              <p:nvPr/>
            </p:nvSpPr>
            <p:spPr bwMode="auto">
              <a:xfrm>
                <a:off x="6719643" y="1173864"/>
                <a:ext cx="577886" cy="888009"/>
              </a:xfrm>
              <a:prstGeom prst="rect">
                <a:avLst/>
              </a:prstGeom>
              <a:solidFill>
                <a:srgbClr val="FF0000"/>
              </a:solidFill>
              <a:ln w="12700" cap="sq" algn="ctr">
                <a:noFill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800</a:t>
                </a:r>
              </a:p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+800</a:t>
                </a:r>
              </a:p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+400</a:t>
                </a:r>
              </a:p>
              <a:p>
                <a:pPr algn="ctr" eaLnBrk="0" hangingPunct="0"/>
                <a:r>
                  <a:rPr lang="en-GB" sz="800">
                    <a:solidFill>
                      <a:schemeClr val="bg1"/>
                    </a:solidFill>
                    <a:latin typeface="Arial" charset="0"/>
                  </a:rPr>
                  <a:t>=2000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6141503" y="886814"/>
                <a:ext cx="577841" cy="11743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1500</a:t>
                </a:r>
              </a:p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+900</a:t>
                </a:r>
              </a:p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+500</a:t>
                </a:r>
              </a:p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=2900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97184" y="886814"/>
                <a:ext cx="577841" cy="2872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900</a:t>
                </a:r>
              </a:p>
            </p:txBody>
          </p:sp>
          <p:sp>
            <p:nvSpPr>
              <p:cNvPr id="36880" name="TextBox 76"/>
              <p:cNvSpPr txBox="1">
                <a:spLocks noChangeArrowheads="1"/>
              </p:cNvSpPr>
              <p:nvPr/>
            </p:nvSpPr>
            <p:spPr bwMode="auto">
              <a:xfrm>
                <a:off x="7351381" y="2060848"/>
                <a:ext cx="71255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L" sz="800">
                    <a:cs typeface="Segoe UI" pitchFamily="34" charset="0"/>
                  </a:rPr>
                  <a:t>Superávit</a:t>
                </a:r>
                <a:endParaRPr lang="en-GB" sz="800">
                  <a:cs typeface="Segoe UI" pitchFamily="34" charset="0"/>
                </a:endParaRPr>
              </a:p>
            </p:txBody>
          </p:sp>
          <p:cxnSp>
            <p:nvCxnSpPr>
              <p:cNvPr id="36881" name="Straight Connector 77"/>
              <p:cNvCxnSpPr>
                <a:cxnSpLocks noChangeShapeType="1"/>
              </p:cNvCxnSpPr>
              <p:nvPr/>
            </p:nvCxnSpPr>
            <p:spPr bwMode="auto">
              <a:xfrm flipV="1">
                <a:off x="5847958" y="2060848"/>
                <a:ext cx="2162125" cy="1026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0" name="TextBox 79"/>
            <p:cNvSpPr txBox="1"/>
            <p:nvPr/>
          </p:nvSpPr>
          <p:spPr>
            <a:xfrm>
              <a:off x="6534864" y="1810989"/>
              <a:ext cx="1811307" cy="253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L" sz="1050" b="1" dirty="0">
                  <a:ea typeface="Segoe UI" pitchFamily="34" charset="0"/>
                  <a:cs typeface="Segoe UI" pitchFamily="34" charset="0"/>
                </a:rPr>
                <a:t>Con múltiple engranaje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558676" y="3753499"/>
              <a:ext cx="1811308" cy="253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L" sz="1050" b="1" dirty="0">
                  <a:ea typeface="Segoe UI" pitchFamily="34" charset="0"/>
                  <a:cs typeface="Segoe UI" pitchFamily="34" charset="0"/>
                </a:rPr>
                <a:t>Sin múltiple engranaje</a:t>
              </a:r>
            </a:p>
          </p:txBody>
        </p:sp>
      </p:grpSp>
    </p:spTree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FSI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FSI_ E</Template>
  <TotalTime>1774</TotalTime>
  <Words>2447</Words>
  <Application>Microsoft Office PowerPoint</Application>
  <PresentationFormat>Presentación en pantalla (4:3)</PresentationFormat>
  <Paragraphs>623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FSI_ E</vt:lpstr>
      <vt:lpstr>1_People_images</vt:lpstr>
      <vt:lpstr>2_Buildings_images</vt:lpstr>
      <vt:lpstr>3_Plain</vt:lpstr>
      <vt:lpstr>Seminario Regional para Supervisores de Seguros de Latino América sobre Supervisión de Grupos de Seguros</vt:lpstr>
      <vt:lpstr>Agenda</vt:lpstr>
      <vt:lpstr>Objetivos de los Requerimientos de Adecuación de Capital</vt:lpstr>
      <vt:lpstr>ICP 17 Adecuación de Capital</vt:lpstr>
      <vt:lpstr>Descripción General de Componentes de Adecuación de Capital</vt:lpstr>
      <vt:lpstr>Lecciones de la Crisis Financiera del 2007 - AIG</vt:lpstr>
      <vt:lpstr>Definición de un “Grupo de Seguros”</vt:lpstr>
      <vt:lpstr>Fuentes del Riesgo de Grupo</vt:lpstr>
      <vt:lpstr>Doble/Múltiple Engranaje y Creación de Capital Intra-grupo</vt:lpstr>
      <vt:lpstr>Endeudamiento Excesivo</vt:lpstr>
      <vt:lpstr>Ejemplos de Transacciones y Exposiciones Intra-grupo (ITEs, por siglas en inglés)</vt:lpstr>
      <vt:lpstr>Riesgos que emanan de los ITEs</vt:lpstr>
      <vt:lpstr>Agenda</vt:lpstr>
      <vt:lpstr>Criterios Generales para Establecer Requerimientos de Adecuación de Capital de Grupo</vt:lpstr>
      <vt:lpstr>Factores a Considerar al Seleccionar un Criterio</vt:lpstr>
      <vt:lpstr>Técnicas de Evaluación de Adecuación de Capital de Grupo</vt:lpstr>
      <vt:lpstr>Grupo de Muestra</vt:lpstr>
      <vt:lpstr>Método de Consolidación</vt:lpstr>
      <vt:lpstr>Método de Agregación</vt:lpstr>
      <vt:lpstr>Método de Deducción</vt:lpstr>
      <vt:lpstr>Factores que Afecta la Elección de Técnicas</vt:lpstr>
      <vt:lpstr>Fungibilidad de Capital y Transferibilidad de Activos</vt:lpstr>
      <vt:lpstr>Propiedad Parcial</vt:lpstr>
      <vt:lpstr>Interés de los Minoritarios</vt:lpstr>
      <vt:lpstr>Agenda</vt:lpstr>
      <vt:lpstr>Proceso de Configuración Requerimientos de Capital Regulatorio</vt:lpstr>
      <vt:lpstr>Criterios Generales para Establecer Requerimientos de Capital</vt:lpstr>
      <vt:lpstr>Identificación de Riesgos: Material y Relevante</vt:lpstr>
      <vt:lpstr>Pausa para Pensar – Riesgo de Liquidez</vt:lpstr>
      <vt:lpstr>Criterio para Evaluar Elementos de calidad del Capital</vt:lpstr>
      <vt:lpstr>Desafíos Claves al Establecer Requerimientos de Adecuación de Capital de Grupo</vt:lpstr>
      <vt:lpstr>Resumen</vt:lpstr>
      <vt:lpstr>Fin de Presentación</vt:lpstr>
    </vt:vector>
  </TitlesOfParts>
  <Company>Bank for International Settlements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Yong, Jeffery</dc:creator>
  <cp:lastModifiedBy>Bravo Otarola Marianela</cp:lastModifiedBy>
  <cp:revision>297</cp:revision>
  <cp:lastPrinted>2013-11-18T23:37:41Z</cp:lastPrinted>
  <dcterms:created xsi:type="dcterms:W3CDTF">2013-07-02T07:51:48Z</dcterms:created>
  <dcterms:modified xsi:type="dcterms:W3CDTF">2013-11-19T12:02:39Z</dcterms:modified>
</cp:coreProperties>
</file>