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8" r:id="rId6"/>
    <p:sldId id="260" r:id="rId7"/>
    <p:sldId id="332" r:id="rId8"/>
    <p:sldId id="262" r:id="rId9"/>
    <p:sldId id="313" r:id="rId10"/>
    <p:sldId id="327" r:id="rId11"/>
    <p:sldId id="312" r:id="rId12"/>
    <p:sldId id="346" r:id="rId13"/>
    <p:sldId id="347" r:id="rId14"/>
    <p:sldId id="319" r:id="rId15"/>
    <p:sldId id="320" r:id="rId16"/>
    <p:sldId id="348" r:id="rId17"/>
    <p:sldId id="314" r:id="rId18"/>
    <p:sldId id="315" r:id="rId19"/>
    <p:sldId id="322" r:id="rId20"/>
    <p:sldId id="339" r:id="rId21"/>
    <p:sldId id="336" r:id="rId22"/>
    <p:sldId id="340" r:id="rId23"/>
    <p:sldId id="338" r:id="rId24"/>
    <p:sldId id="335" r:id="rId25"/>
    <p:sldId id="341" r:id="rId26"/>
    <p:sldId id="344" r:id="rId27"/>
    <p:sldId id="345" r:id="rId28"/>
    <p:sldId id="349" r:id="rId29"/>
    <p:sldId id="266" r:id="rId30"/>
    <p:sldId id="274" r:id="rId31"/>
    <p:sldId id="269" r:id="rId32"/>
    <p:sldId id="307" r:id="rId33"/>
    <p:sldId id="306" r:id="rId34"/>
    <p:sldId id="334" r:id="rId35"/>
    <p:sldId id="273" r:id="rId36"/>
    <p:sldId id="298" r:id="rId37"/>
    <p:sldId id="330" r:id="rId38"/>
    <p:sldId id="321" r:id="rId39"/>
    <p:sldId id="283" r:id="rId40"/>
    <p:sldId id="305" r:id="rId41"/>
    <p:sldId id="351" r:id="rId42"/>
    <p:sldId id="358" r:id="rId43"/>
    <p:sldId id="354" r:id="rId44"/>
    <p:sldId id="355" r:id="rId45"/>
    <p:sldId id="356" r:id="rId46"/>
    <p:sldId id="328" r:id="rId47"/>
    <p:sldId id="292" r:id="rId48"/>
    <p:sldId id="293" r:id="rId4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FFFFFF"/>
    <a:srgbClr val="0000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81096" autoAdjust="0"/>
  </p:normalViewPr>
  <p:slideViewPr>
    <p:cSldViewPr>
      <p:cViewPr>
        <p:scale>
          <a:sx n="90" d="100"/>
          <a:sy n="90" d="100"/>
        </p:scale>
        <p:origin x="-662" y="-235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32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slide" Target="../slides/slide41.xml"/><Relationship Id="rId1" Type="http://schemas.openxmlformats.org/officeDocument/2006/relationships/slide" Target="../slides/slide28.xml"/><Relationship Id="rId4" Type="http://schemas.openxmlformats.org/officeDocument/2006/relationships/slide" Target="../slides/slide3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BB180-81AE-4F1F-B718-CB56B6BFC74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076B4C7-341C-4B5D-A86E-EBE35FF9879D}">
      <dgm:prSet custT="1"/>
      <dgm:spPr>
        <a:xfrm>
          <a:off x="0" y="0"/>
          <a:ext cx="1960744" cy="1320975"/>
        </a:xfrm>
        <a:prstGeom prst="roundRect">
          <a:avLst/>
        </a:prstGeom>
      </dgm:spPr>
      <dgm:t>
        <a:bodyPr/>
        <a:lstStyle/>
        <a:p>
          <a:pPr rtl="0"/>
          <a:r>
            <a:rPr kumimoji="1" lang="en-GB" sz="2400" b="1" smtClean="0">
              <a:latin typeface="Arial"/>
              <a:ea typeface="+mn-ea"/>
              <a:cs typeface="+mn-cs"/>
            </a:rPr>
            <a:t>Insurers</a:t>
          </a:r>
          <a:endParaRPr lang="en-GB" sz="2400" b="1" dirty="0">
            <a:latin typeface="Arial"/>
            <a:ea typeface="+mn-ea"/>
            <a:cs typeface="+mn-cs"/>
          </a:endParaRPr>
        </a:p>
      </dgm:t>
    </dgm:pt>
    <dgm:pt modelId="{12282952-8B61-45C7-A1BB-8128C7F337B7}" type="parTrans" cxnId="{71E991C5-8F19-4FB8-9C07-7F1374891E96}">
      <dgm:prSet/>
      <dgm:spPr/>
      <dgm:t>
        <a:bodyPr/>
        <a:lstStyle/>
        <a:p>
          <a:endParaRPr lang="en-GB"/>
        </a:p>
      </dgm:t>
    </dgm:pt>
    <dgm:pt modelId="{CD2032DE-6D4C-4FD6-A028-A719608A035A}" type="sibTrans" cxnId="{71E991C5-8F19-4FB8-9C07-7F1374891E96}">
      <dgm:prSet/>
      <dgm:spPr/>
      <dgm:t>
        <a:bodyPr/>
        <a:lstStyle/>
        <a:p>
          <a:endParaRPr lang="en-GB"/>
        </a:p>
      </dgm:t>
    </dgm:pt>
    <dgm:pt modelId="{7038C707-8D1C-4224-8F9D-31871F0AB517}">
      <dgm:prSet custT="1"/>
      <dgm:spPr>
        <a:xfrm rot="5400000">
          <a:off x="4033777" y="-1900425"/>
          <a:ext cx="1125264" cy="5123863"/>
        </a:xfrm>
        <a:prstGeom prst="round2SameRect">
          <a:avLst/>
        </a:prstGeom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en-GB" sz="1600" smtClean="0">
              <a:latin typeface="Arial"/>
              <a:ea typeface="+mn-ea"/>
              <a:cs typeface="+mn-cs"/>
            </a:rPr>
            <a:t> Absorb significant unforeseen losses to reduce: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71EB6064-D78C-477E-A42F-211B9D613814}" type="parTrans" cxnId="{D810A141-10E4-4F10-8425-2B810F21F3A9}">
      <dgm:prSet/>
      <dgm:spPr/>
      <dgm:t>
        <a:bodyPr/>
        <a:lstStyle/>
        <a:p>
          <a:endParaRPr lang="en-GB"/>
        </a:p>
      </dgm:t>
    </dgm:pt>
    <dgm:pt modelId="{0CE5F2BE-E169-4B6A-90F4-2C5A597168C3}" type="sibTrans" cxnId="{D810A141-10E4-4F10-8425-2B810F21F3A9}">
      <dgm:prSet/>
      <dgm:spPr/>
      <dgm:t>
        <a:bodyPr/>
        <a:lstStyle/>
        <a:p>
          <a:endParaRPr lang="en-GB"/>
        </a:p>
      </dgm:t>
    </dgm:pt>
    <dgm:pt modelId="{48A406F1-5202-41E0-864C-5F10B83CDBCB}">
      <dgm:prSet custT="1"/>
      <dgm:spPr>
        <a:xfrm>
          <a:off x="0" y="1382943"/>
          <a:ext cx="1962660" cy="1137336"/>
        </a:xfrm>
        <a:prstGeom prst="roundRect">
          <a:avLst/>
        </a:prstGeom>
      </dgm:spPr>
      <dgm:t>
        <a:bodyPr/>
        <a:lstStyle/>
        <a:p>
          <a:pPr rtl="0"/>
          <a:r>
            <a:rPr kumimoji="1" lang="en-GB" sz="2400" b="1" smtClean="0">
              <a:latin typeface="Arial"/>
              <a:ea typeface="+mn-ea"/>
              <a:cs typeface="+mn-cs"/>
            </a:rPr>
            <a:t>Supervisor</a:t>
          </a:r>
          <a:endParaRPr lang="en-GB" sz="2400" b="1" dirty="0">
            <a:latin typeface="Arial"/>
            <a:ea typeface="+mn-ea"/>
            <a:cs typeface="+mn-cs"/>
          </a:endParaRPr>
        </a:p>
      </dgm:t>
    </dgm:pt>
    <dgm:pt modelId="{F12A7247-2076-4605-8826-368CE3A19A40}" type="parTrans" cxnId="{DEFB4846-1C14-4858-A10E-CD37B4B9AF7A}">
      <dgm:prSet/>
      <dgm:spPr/>
      <dgm:t>
        <a:bodyPr/>
        <a:lstStyle/>
        <a:p>
          <a:endParaRPr lang="en-GB"/>
        </a:p>
      </dgm:t>
    </dgm:pt>
    <dgm:pt modelId="{5F2F84E5-5F5C-412A-8BBB-C2B023407CE2}" type="sibTrans" cxnId="{DEFB4846-1C14-4858-A10E-CD37B4B9AF7A}">
      <dgm:prSet/>
      <dgm:spPr/>
      <dgm:t>
        <a:bodyPr/>
        <a:lstStyle/>
        <a:p>
          <a:endParaRPr lang="en-GB"/>
        </a:p>
      </dgm:t>
    </dgm:pt>
    <dgm:pt modelId="{AA6F8141-C9C2-4A84-B85F-FFFFEB46F722}">
      <dgm:prSet custT="1"/>
      <dgm:spPr>
        <a:xfrm rot="5400000">
          <a:off x="4090395" y="-613842"/>
          <a:ext cx="1020870" cy="5128872"/>
        </a:xfrm>
        <a:prstGeom prst="round2SameRect">
          <a:avLst/>
        </a:prstGeom>
      </dgm:spPr>
      <dgm:t>
        <a:bodyPr/>
        <a:lstStyle/>
        <a:p>
          <a:pPr rtl="0"/>
          <a:r>
            <a:rPr kumimoji="1" lang="en-GB" sz="1600" smtClean="0">
              <a:latin typeface="Arial"/>
              <a:ea typeface="+mn-ea"/>
              <a:cs typeface="+mn-cs"/>
            </a:rPr>
            <a:t>Have different degrees of supervisory intervention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11F2750B-736B-40B0-BF8C-B624DE3FF5D0}" type="parTrans" cxnId="{B75B6D31-1C9D-4DA4-B176-7F086C4A9587}">
      <dgm:prSet/>
      <dgm:spPr/>
      <dgm:t>
        <a:bodyPr/>
        <a:lstStyle/>
        <a:p>
          <a:endParaRPr lang="en-GB"/>
        </a:p>
      </dgm:t>
    </dgm:pt>
    <dgm:pt modelId="{AD5C9B42-C168-4026-8FCA-9E300F30C94B}" type="sibTrans" cxnId="{B75B6D31-1C9D-4DA4-B176-7F086C4A9587}">
      <dgm:prSet/>
      <dgm:spPr/>
      <dgm:t>
        <a:bodyPr/>
        <a:lstStyle/>
        <a:p>
          <a:endParaRPr lang="en-GB"/>
        </a:p>
      </dgm:t>
    </dgm:pt>
    <dgm:pt modelId="{9AC483FC-3234-4951-82E6-B008D1C92A5D}">
      <dgm:prSet custT="1"/>
      <dgm:spPr>
        <a:xfrm rot="5400000">
          <a:off x="4033777" y="-1900425"/>
          <a:ext cx="1125264" cy="5123863"/>
        </a:xfrm>
        <a:prstGeom prst="round2SameRect">
          <a:avLst/>
        </a:prstGeom>
      </dgm:spPr>
      <dgm:t>
        <a:bodyPr/>
        <a:lstStyle/>
        <a:p>
          <a:pPr marL="114300" indent="0" defTabSz="66675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kumimoji="1" lang="en-GB" sz="1600" smtClean="0">
              <a:latin typeface="Arial"/>
              <a:ea typeface="+mn-ea"/>
              <a:cs typeface="+mn-cs"/>
            </a:rPr>
            <a:t> likelihood of failure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5C896F4E-7D63-4D30-B873-4B0B829C129E}" type="parTrans" cxnId="{F7B6D328-8E08-48A4-85F6-CF594B00392F}">
      <dgm:prSet/>
      <dgm:spPr/>
      <dgm:t>
        <a:bodyPr/>
        <a:lstStyle/>
        <a:p>
          <a:endParaRPr lang="en-GB"/>
        </a:p>
      </dgm:t>
    </dgm:pt>
    <dgm:pt modelId="{DE876A61-319F-47BC-9443-B1EC0385CC32}" type="sibTrans" cxnId="{F7B6D328-8E08-48A4-85F6-CF594B00392F}">
      <dgm:prSet/>
      <dgm:spPr/>
      <dgm:t>
        <a:bodyPr/>
        <a:lstStyle/>
        <a:p>
          <a:endParaRPr lang="en-GB"/>
        </a:p>
      </dgm:t>
    </dgm:pt>
    <dgm:pt modelId="{A61338B1-B44A-4EB2-97DF-00EBD5FBB37A}">
      <dgm:prSet custT="1"/>
      <dgm:spPr>
        <a:xfrm rot="5400000">
          <a:off x="4033777" y="-1900425"/>
          <a:ext cx="1125264" cy="5123863"/>
        </a:xfrm>
        <a:prstGeom prst="round2SameRect">
          <a:avLst/>
        </a:prstGeom>
      </dgm:spPr>
      <dgm:t>
        <a:bodyPr/>
        <a:lstStyle/>
        <a:p>
          <a:pPr marL="114300" indent="0" defTabSz="66675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kumimoji="1" lang="en-GB" sz="1600" smtClean="0">
              <a:latin typeface="Arial"/>
              <a:ea typeface="+mn-ea"/>
              <a:cs typeface="+mn-cs"/>
            </a:rPr>
            <a:t> losses to policyholders in the event of failure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B2807ECE-36E2-4AAD-98C3-F4967D1E6E86}" type="sibTrans" cxnId="{B2A7773C-ABF7-4650-BDA2-4E389C113766}">
      <dgm:prSet/>
      <dgm:spPr/>
      <dgm:t>
        <a:bodyPr/>
        <a:lstStyle/>
        <a:p>
          <a:endParaRPr lang="en-GB"/>
        </a:p>
      </dgm:t>
    </dgm:pt>
    <dgm:pt modelId="{41A50664-EA00-457C-83C5-7843CEE2E548}" type="parTrans" cxnId="{B2A7773C-ABF7-4650-BDA2-4E389C113766}">
      <dgm:prSet/>
      <dgm:spPr/>
      <dgm:t>
        <a:bodyPr/>
        <a:lstStyle/>
        <a:p>
          <a:endParaRPr lang="en-GB"/>
        </a:p>
      </dgm:t>
    </dgm:pt>
    <dgm:pt modelId="{EB8A9338-8011-4E44-9EC2-A6ED1F1C3006}" type="pres">
      <dgm:prSet presAssocID="{EB9BB180-81AE-4F1F-B718-CB56B6BFC7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E3890C-68E1-442E-B6CA-BCC853E4AE1D}" type="pres">
      <dgm:prSet presAssocID="{8076B4C7-341C-4B5D-A86E-EBE35FF9879D}" presName="linNode" presStyleCnt="0"/>
      <dgm:spPr/>
      <dgm:t>
        <a:bodyPr/>
        <a:lstStyle/>
        <a:p>
          <a:endParaRPr lang="en-GB"/>
        </a:p>
      </dgm:t>
    </dgm:pt>
    <dgm:pt modelId="{9935B138-2A82-4867-92CA-7E7229AAECA1}" type="pres">
      <dgm:prSet presAssocID="{8076B4C7-341C-4B5D-A86E-EBE35FF9879D}" presName="parentText" presStyleLbl="node1" presStyleIdx="0" presStyleCnt="2" custScaleX="75312" custScaleY="110209" custLinFactNeighborX="-4971" custLinFactNeighborY="-51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A022E-E594-4B9D-BDFE-3FC100D74897}" type="pres">
      <dgm:prSet presAssocID="{8076B4C7-341C-4B5D-A86E-EBE35FF9879D}" presName="descendantText" presStyleLbl="alignAccFollowNode1" presStyleIdx="0" presStyleCnt="2" custScaleX="110704" custScaleY="117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342A3A-27A0-4455-93D8-BFAD4CE7D578}" type="pres">
      <dgm:prSet presAssocID="{CD2032DE-6D4C-4FD6-A028-A719608A035A}" presName="sp" presStyleCnt="0"/>
      <dgm:spPr/>
      <dgm:t>
        <a:bodyPr/>
        <a:lstStyle/>
        <a:p>
          <a:endParaRPr lang="en-GB"/>
        </a:p>
      </dgm:t>
    </dgm:pt>
    <dgm:pt modelId="{AF11EAC6-6799-45A8-B9E4-0559C18AF5F9}" type="pres">
      <dgm:prSet presAssocID="{48A406F1-5202-41E0-864C-5F10B83CDBCB}" presName="linNode" presStyleCnt="0"/>
      <dgm:spPr/>
      <dgm:t>
        <a:bodyPr/>
        <a:lstStyle/>
        <a:p>
          <a:endParaRPr lang="en-GB"/>
        </a:p>
      </dgm:t>
    </dgm:pt>
    <dgm:pt modelId="{4B84936E-3F1B-4C36-9737-BE0B11C5491B}" type="pres">
      <dgm:prSet presAssocID="{48A406F1-5202-41E0-864C-5F10B83CDBCB}" presName="parentText" presStyleLbl="node1" presStyleIdx="1" presStyleCnt="2" custScaleX="75312" custScaleY="94888" custLinFactNeighborX="-10278" custLinFactNeighborY="71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A63555-48E8-49E1-AC07-B83C26F09364}" type="pres">
      <dgm:prSet presAssocID="{48A406F1-5202-41E0-864C-5F10B83CDBCB}" presName="descendantText" presStyleLbl="alignAccFollowNode1" presStyleIdx="1" presStyleCnt="2" custScaleX="110704" custScaleY="106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B6D328-8E08-48A4-85F6-CF594B00392F}" srcId="{8076B4C7-341C-4B5D-A86E-EBE35FF9879D}" destId="{9AC483FC-3234-4951-82E6-B008D1C92A5D}" srcOrd="1" destOrd="0" parTransId="{5C896F4E-7D63-4D30-B873-4B0B829C129E}" sibTransId="{DE876A61-319F-47BC-9443-B1EC0385CC32}"/>
    <dgm:cxn modelId="{25BC56C2-C479-420C-81DA-B1065E28A744}" type="presOf" srcId="{7038C707-8D1C-4224-8F9D-31871F0AB517}" destId="{D92A022E-E594-4B9D-BDFE-3FC100D74897}" srcOrd="0" destOrd="0" presId="urn:microsoft.com/office/officeart/2005/8/layout/vList5"/>
    <dgm:cxn modelId="{89D07CAF-BC0F-42AC-B90B-F2B5012EA757}" type="presOf" srcId="{8076B4C7-341C-4B5D-A86E-EBE35FF9879D}" destId="{9935B138-2A82-4867-92CA-7E7229AAECA1}" srcOrd="0" destOrd="0" presId="urn:microsoft.com/office/officeart/2005/8/layout/vList5"/>
    <dgm:cxn modelId="{C8907D26-3EFA-480B-B9E0-94CCE4D0728B}" type="presOf" srcId="{9AC483FC-3234-4951-82E6-B008D1C92A5D}" destId="{D92A022E-E594-4B9D-BDFE-3FC100D74897}" srcOrd="0" destOrd="1" presId="urn:microsoft.com/office/officeart/2005/8/layout/vList5"/>
    <dgm:cxn modelId="{53337261-BB27-4174-9A32-9E70E6C57BB0}" type="presOf" srcId="{EB9BB180-81AE-4F1F-B718-CB56B6BFC74A}" destId="{EB8A9338-8011-4E44-9EC2-A6ED1F1C3006}" srcOrd="0" destOrd="0" presId="urn:microsoft.com/office/officeart/2005/8/layout/vList5"/>
    <dgm:cxn modelId="{B2A7773C-ABF7-4650-BDA2-4E389C113766}" srcId="{8076B4C7-341C-4B5D-A86E-EBE35FF9879D}" destId="{A61338B1-B44A-4EB2-97DF-00EBD5FBB37A}" srcOrd="2" destOrd="0" parTransId="{41A50664-EA00-457C-83C5-7843CEE2E548}" sibTransId="{B2807ECE-36E2-4AAD-98C3-F4967D1E6E86}"/>
    <dgm:cxn modelId="{D810A141-10E4-4F10-8425-2B810F21F3A9}" srcId="{8076B4C7-341C-4B5D-A86E-EBE35FF9879D}" destId="{7038C707-8D1C-4224-8F9D-31871F0AB517}" srcOrd="0" destOrd="0" parTransId="{71EB6064-D78C-477E-A42F-211B9D613814}" sibTransId="{0CE5F2BE-E169-4B6A-90F4-2C5A597168C3}"/>
    <dgm:cxn modelId="{DEFB4846-1C14-4858-A10E-CD37B4B9AF7A}" srcId="{EB9BB180-81AE-4F1F-B718-CB56B6BFC74A}" destId="{48A406F1-5202-41E0-864C-5F10B83CDBCB}" srcOrd="1" destOrd="0" parTransId="{F12A7247-2076-4605-8826-368CE3A19A40}" sibTransId="{5F2F84E5-5F5C-412A-8BBB-C2B023407CE2}"/>
    <dgm:cxn modelId="{B75B6D31-1C9D-4DA4-B176-7F086C4A9587}" srcId="{48A406F1-5202-41E0-864C-5F10B83CDBCB}" destId="{AA6F8141-C9C2-4A84-B85F-FFFFEB46F722}" srcOrd="0" destOrd="0" parTransId="{11F2750B-736B-40B0-BF8C-B624DE3FF5D0}" sibTransId="{AD5C9B42-C168-4026-8FCA-9E300F30C94B}"/>
    <dgm:cxn modelId="{71E991C5-8F19-4FB8-9C07-7F1374891E96}" srcId="{EB9BB180-81AE-4F1F-B718-CB56B6BFC74A}" destId="{8076B4C7-341C-4B5D-A86E-EBE35FF9879D}" srcOrd="0" destOrd="0" parTransId="{12282952-8B61-45C7-A1BB-8128C7F337B7}" sibTransId="{CD2032DE-6D4C-4FD6-A028-A719608A035A}"/>
    <dgm:cxn modelId="{9B05E017-0AFE-4C3D-B43F-64E565CF7A16}" type="presOf" srcId="{48A406F1-5202-41E0-864C-5F10B83CDBCB}" destId="{4B84936E-3F1B-4C36-9737-BE0B11C5491B}" srcOrd="0" destOrd="0" presId="urn:microsoft.com/office/officeart/2005/8/layout/vList5"/>
    <dgm:cxn modelId="{C72E8955-7C78-4656-853D-BF29214130FD}" type="presOf" srcId="{A61338B1-B44A-4EB2-97DF-00EBD5FBB37A}" destId="{D92A022E-E594-4B9D-BDFE-3FC100D74897}" srcOrd="0" destOrd="2" presId="urn:microsoft.com/office/officeart/2005/8/layout/vList5"/>
    <dgm:cxn modelId="{CF1ECEE2-F26A-484E-A7A1-03DB0B401C62}" type="presOf" srcId="{AA6F8141-C9C2-4A84-B85F-FFFFEB46F722}" destId="{18A63555-48E8-49E1-AC07-B83C26F09364}" srcOrd="0" destOrd="0" presId="urn:microsoft.com/office/officeart/2005/8/layout/vList5"/>
    <dgm:cxn modelId="{5C7D5AC5-D90E-4AE4-B658-18A061EDF681}" type="presParOf" srcId="{EB8A9338-8011-4E44-9EC2-A6ED1F1C3006}" destId="{74E3890C-68E1-442E-B6CA-BCC853E4AE1D}" srcOrd="0" destOrd="0" presId="urn:microsoft.com/office/officeart/2005/8/layout/vList5"/>
    <dgm:cxn modelId="{7ADAEE9B-F76A-4DE0-BCD9-D6DD9DA1144C}" type="presParOf" srcId="{74E3890C-68E1-442E-B6CA-BCC853E4AE1D}" destId="{9935B138-2A82-4867-92CA-7E7229AAECA1}" srcOrd="0" destOrd="0" presId="urn:microsoft.com/office/officeart/2005/8/layout/vList5"/>
    <dgm:cxn modelId="{8BCCB140-D096-4D89-A206-0407D8E94F89}" type="presParOf" srcId="{74E3890C-68E1-442E-B6CA-BCC853E4AE1D}" destId="{D92A022E-E594-4B9D-BDFE-3FC100D74897}" srcOrd="1" destOrd="0" presId="urn:microsoft.com/office/officeart/2005/8/layout/vList5"/>
    <dgm:cxn modelId="{814C989F-94A5-4CCE-9C5B-9396799F2E06}" type="presParOf" srcId="{EB8A9338-8011-4E44-9EC2-A6ED1F1C3006}" destId="{91342A3A-27A0-4455-93D8-BFAD4CE7D578}" srcOrd="1" destOrd="0" presId="urn:microsoft.com/office/officeart/2005/8/layout/vList5"/>
    <dgm:cxn modelId="{5A660E4C-B91A-4420-A82F-08FED9F61A46}" type="presParOf" srcId="{EB8A9338-8011-4E44-9EC2-A6ED1F1C3006}" destId="{AF11EAC6-6799-45A8-B9E4-0559C18AF5F9}" srcOrd="2" destOrd="0" presId="urn:microsoft.com/office/officeart/2005/8/layout/vList5"/>
    <dgm:cxn modelId="{01FE795F-44E6-44FE-AF2F-E6FF258238E8}" type="presParOf" srcId="{AF11EAC6-6799-45A8-B9E4-0559C18AF5F9}" destId="{4B84936E-3F1B-4C36-9737-BE0B11C5491B}" srcOrd="0" destOrd="0" presId="urn:microsoft.com/office/officeart/2005/8/layout/vList5"/>
    <dgm:cxn modelId="{FDA1AA4B-8D43-46D1-ABEF-0B2C0E9C2242}" type="presParOf" srcId="{AF11EAC6-6799-45A8-B9E4-0559C18AF5F9}" destId="{18A63555-48E8-49E1-AC07-B83C26F093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1A6031-6689-45CC-B117-ACEE14EB424D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F70D60D-2A38-450B-B935-407B9EA7D06B}">
      <dgm:prSet phldrT="[Text]"/>
      <dgm:spPr/>
      <dgm:t>
        <a:bodyPr/>
        <a:lstStyle/>
        <a:p>
          <a:r>
            <a:rPr lang="en-GB" dirty="0" smtClean="0"/>
            <a:t>Determine approach</a:t>
          </a:r>
          <a:endParaRPr lang="en-GB" dirty="0"/>
        </a:p>
      </dgm:t>
    </dgm:pt>
    <dgm:pt modelId="{9CF33DB0-2725-4081-B08F-74E5C07CD642}" type="parTrans" cxnId="{FCEFD6D5-CA6F-4E6C-A287-84712AFE56E0}">
      <dgm:prSet/>
      <dgm:spPr/>
      <dgm:t>
        <a:bodyPr/>
        <a:lstStyle/>
        <a:p>
          <a:endParaRPr lang="en-GB"/>
        </a:p>
      </dgm:t>
    </dgm:pt>
    <dgm:pt modelId="{0CB0ED91-BBB4-44AD-B6F8-29849F4F361C}" type="sibTrans" cxnId="{FCEFD6D5-CA6F-4E6C-A287-84712AFE56E0}">
      <dgm:prSet/>
      <dgm:spPr/>
      <dgm:t>
        <a:bodyPr/>
        <a:lstStyle/>
        <a:p>
          <a:endParaRPr lang="en-GB"/>
        </a:p>
      </dgm:t>
    </dgm:pt>
    <dgm:pt modelId="{1CDCEBDC-87C1-48FB-8B48-9D506CB09EF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u="none" dirty="0" smtClean="0"/>
            <a:t>Identify risks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62C6F9C-2FF5-4AA6-B1E8-6FD397ED833B}" type="parTrans" cxnId="{E3FB59C7-0B43-4F64-B010-C1A4EEDBAA64}">
      <dgm:prSet/>
      <dgm:spPr/>
      <dgm:t>
        <a:bodyPr/>
        <a:lstStyle/>
        <a:p>
          <a:endParaRPr lang="en-GB"/>
        </a:p>
      </dgm:t>
    </dgm:pt>
    <dgm:pt modelId="{66546B9C-9725-481B-8694-C0DA92755FB6}" type="sibTrans" cxnId="{E3FB59C7-0B43-4F64-B010-C1A4EEDBAA64}">
      <dgm:prSet/>
      <dgm:spPr/>
      <dgm:t>
        <a:bodyPr/>
        <a:lstStyle/>
        <a:p>
          <a:endParaRPr lang="en-GB"/>
        </a:p>
      </dgm:t>
    </dgm:pt>
    <dgm:pt modelId="{2F177D54-1CEA-47EE-BEBE-920BE3BB3D3D}">
      <dgm:prSet phldrT="[Text]"/>
      <dgm:spPr/>
      <dgm:t>
        <a:bodyPr/>
        <a:lstStyle/>
        <a:p>
          <a:r>
            <a:rPr lang="en-GB" dirty="0" smtClean="0"/>
            <a:t>Aggregate risks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B399B1F-123D-412E-B384-C94B0FEDA3E2}" type="parTrans" cxnId="{7E817214-A99B-4484-B97F-B2BFB3D23617}">
      <dgm:prSet/>
      <dgm:spPr/>
      <dgm:t>
        <a:bodyPr/>
        <a:lstStyle/>
        <a:p>
          <a:endParaRPr lang="en-GB"/>
        </a:p>
      </dgm:t>
    </dgm:pt>
    <dgm:pt modelId="{DB905F12-8C71-4201-A600-CE4D3BE09D8E}" type="sibTrans" cxnId="{7E817214-A99B-4484-B97F-B2BFB3D23617}">
      <dgm:prSet/>
      <dgm:spPr/>
      <dgm:t>
        <a:bodyPr/>
        <a:lstStyle/>
        <a:p>
          <a:endParaRPr lang="en-GB"/>
        </a:p>
      </dgm:t>
    </dgm:pt>
    <dgm:pt modelId="{4BDC75D8-DD56-414C-94F5-FA73C6CED16D}">
      <dgm:prSet phldrT="[Text]"/>
      <dgm:spPr/>
      <dgm:t>
        <a:bodyPr/>
        <a:lstStyle/>
        <a:p>
          <a:r>
            <a:rPr lang="en-GB" dirty="0" smtClean="0"/>
            <a:t>Determine PCR and MCR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1023A98-605E-4C03-AA44-D4BFDDCF418C}" type="parTrans" cxnId="{86A0D4E2-03A7-4460-A1AF-21DA1AA68136}">
      <dgm:prSet/>
      <dgm:spPr/>
      <dgm:t>
        <a:bodyPr/>
        <a:lstStyle/>
        <a:p>
          <a:endParaRPr lang="en-GB"/>
        </a:p>
      </dgm:t>
    </dgm:pt>
    <dgm:pt modelId="{313CB17C-CD18-4499-89ED-8151371FBB5E}" type="sibTrans" cxnId="{86A0D4E2-03A7-4460-A1AF-21DA1AA68136}">
      <dgm:prSet/>
      <dgm:spPr/>
      <dgm:t>
        <a:bodyPr/>
        <a:lstStyle/>
        <a:p>
          <a:endParaRPr lang="en-GB"/>
        </a:p>
      </dgm:t>
    </dgm:pt>
    <dgm:pt modelId="{7EBBE3A5-2299-400E-ACDE-71A66DD4EF4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Calibrate capital requirements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3CBAD13-4B1D-45B5-A79A-52997A792BF7}" type="sibTrans" cxnId="{F5346DD6-B284-4586-9A9E-C91D0222ABFE}">
      <dgm:prSet/>
      <dgm:spPr/>
      <dgm:t>
        <a:bodyPr/>
        <a:lstStyle/>
        <a:p>
          <a:endParaRPr lang="en-GB"/>
        </a:p>
      </dgm:t>
    </dgm:pt>
    <dgm:pt modelId="{0CF75B6B-B057-49B4-8CEC-D25DFC9F0B8F}" type="parTrans" cxnId="{F5346DD6-B284-4586-9A9E-C91D0222ABFE}">
      <dgm:prSet/>
      <dgm:spPr/>
      <dgm:t>
        <a:bodyPr/>
        <a:lstStyle/>
        <a:p>
          <a:endParaRPr lang="en-GB"/>
        </a:p>
      </dgm:t>
    </dgm:pt>
    <dgm:pt modelId="{E7832B5C-3D95-400D-83F6-37C554F760B3}" type="pres">
      <dgm:prSet presAssocID="{BB1A6031-6689-45CC-B117-ACEE14EB42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E208A4-EF12-43B3-BCEE-9C2B18BC3274}" type="pres">
      <dgm:prSet presAssocID="{BB1A6031-6689-45CC-B117-ACEE14EB424D}" presName="cycle" presStyleCnt="0"/>
      <dgm:spPr/>
      <dgm:t>
        <a:bodyPr/>
        <a:lstStyle/>
        <a:p>
          <a:endParaRPr lang="en-GB"/>
        </a:p>
      </dgm:t>
    </dgm:pt>
    <dgm:pt modelId="{4C6D566F-44DE-4554-A827-767D93505D05}" type="pres">
      <dgm:prSet presAssocID="{1F70D60D-2A38-450B-B935-407B9EA7D06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48F96-3579-4444-9301-25512000E3FE}" type="pres">
      <dgm:prSet presAssocID="{0CB0ED91-BBB4-44AD-B6F8-29849F4F361C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D20143B2-7C33-45AF-9A22-E1B5A0C68877}" type="pres">
      <dgm:prSet presAssocID="{1CDCEBDC-87C1-48FB-8B48-9D506CB09EF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38494-6272-46BB-8DF1-D13C903EAB6C}" type="pres">
      <dgm:prSet presAssocID="{7EBBE3A5-2299-400E-ACDE-71A66DD4EF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571C9-5F1A-48B7-B772-A95303436A9D}" type="pres">
      <dgm:prSet presAssocID="{2F177D54-1CEA-47EE-BEBE-920BE3BB3D3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97A3A-16FC-4966-9DCA-341067DEE360}" type="pres">
      <dgm:prSet presAssocID="{4BDC75D8-DD56-414C-94F5-FA73C6CED16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4F2C34-ADB9-4C6B-B2D4-BB2E220FE054}" type="presOf" srcId="{4BDC75D8-DD56-414C-94F5-FA73C6CED16D}" destId="{81A97A3A-16FC-4966-9DCA-341067DEE360}" srcOrd="0" destOrd="0" presId="urn:microsoft.com/office/officeart/2005/8/layout/cycle3"/>
    <dgm:cxn modelId="{7E817214-A99B-4484-B97F-B2BFB3D23617}" srcId="{BB1A6031-6689-45CC-B117-ACEE14EB424D}" destId="{2F177D54-1CEA-47EE-BEBE-920BE3BB3D3D}" srcOrd="3" destOrd="0" parTransId="{3B399B1F-123D-412E-B384-C94B0FEDA3E2}" sibTransId="{DB905F12-8C71-4201-A600-CE4D3BE09D8E}"/>
    <dgm:cxn modelId="{DB58FF7A-9472-4E8F-927D-CC3A1CACF64A}" type="presOf" srcId="{0CB0ED91-BBB4-44AD-B6F8-29849F4F361C}" destId="{D6748F96-3579-4444-9301-25512000E3FE}" srcOrd="0" destOrd="0" presId="urn:microsoft.com/office/officeart/2005/8/layout/cycle3"/>
    <dgm:cxn modelId="{FCEFD6D5-CA6F-4E6C-A287-84712AFE56E0}" srcId="{BB1A6031-6689-45CC-B117-ACEE14EB424D}" destId="{1F70D60D-2A38-450B-B935-407B9EA7D06B}" srcOrd="0" destOrd="0" parTransId="{9CF33DB0-2725-4081-B08F-74E5C07CD642}" sibTransId="{0CB0ED91-BBB4-44AD-B6F8-29849F4F361C}"/>
    <dgm:cxn modelId="{CC8800BB-CEB0-4777-B94F-A222A0455F2C}" type="presOf" srcId="{2F177D54-1CEA-47EE-BEBE-920BE3BB3D3D}" destId="{29D571C9-5F1A-48B7-B772-A95303436A9D}" srcOrd="0" destOrd="0" presId="urn:microsoft.com/office/officeart/2005/8/layout/cycle3"/>
    <dgm:cxn modelId="{F5346DD6-B284-4586-9A9E-C91D0222ABFE}" srcId="{BB1A6031-6689-45CC-B117-ACEE14EB424D}" destId="{7EBBE3A5-2299-400E-ACDE-71A66DD4EF45}" srcOrd="2" destOrd="0" parTransId="{0CF75B6B-B057-49B4-8CEC-D25DFC9F0B8F}" sibTransId="{33CBAD13-4B1D-45B5-A79A-52997A792BF7}"/>
    <dgm:cxn modelId="{E3FB59C7-0B43-4F64-B010-C1A4EEDBAA64}" srcId="{BB1A6031-6689-45CC-B117-ACEE14EB424D}" destId="{1CDCEBDC-87C1-48FB-8B48-9D506CB09EFC}" srcOrd="1" destOrd="0" parTransId="{962C6F9C-2FF5-4AA6-B1E8-6FD397ED833B}" sibTransId="{66546B9C-9725-481B-8694-C0DA92755FB6}"/>
    <dgm:cxn modelId="{8A554EF6-F816-44D8-81E4-4627B17DA3FB}" type="presOf" srcId="{1CDCEBDC-87C1-48FB-8B48-9D506CB09EFC}" destId="{D20143B2-7C33-45AF-9A22-E1B5A0C68877}" srcOrd="0" destOrd="0" presId="urn:microsoft.com/office/officeart/2005/8/layout/cycle3"/>
    <dgm:cxn modelId="{754B9AFE-B0C9-458C-A2E7-03F7EA4EA6C0}" type="presOf" srcId="{7EBBE3A5-2299-400E-ACDE-71A66DD4EF45}" destId="{88C38494-6272-46BB-8DF1-D13C903EAB6C}" srcOrd="0" destOrd="0" presId="urn:microsoft.com/office/officeart/2005/8/layout/cycle3"/>
    <dgm:cxn modelId="{86A0D4E2-03A7-4460-A1AF-21DA1AA68136}" srcId="{BB1A6031-6689-45CC-B117-ACEE14EB424D}" destId="{4BDC75D8-DD56-414C-94F5-FA73C6CED16D}" srcOrd="4" destOrd="0" parTransId="{21023A98-605E-4C03-AA44-D4BFDDCF418C}" sibTransId="{313CB17C-CD18-4499-89ED-8151371FBB5E}"/>
    <dgm:cxn modelId="{F990CBA8-49D8-4EDB-8CC4-4F083EC97EEE}" type="presOf" srcId="{BB1A6031-6689-45CC-B117-ACEE14EB424D}" destId="{E7832B5C-3D95-400D-83F6-37C554F760B3}" srcOrd="0" destOrd="0" presId="urn:microsoft.com/office/officeart/2005/8/layout/cycle3"/>
    <dgm:cxn modelId="{02085A38-7BA8-4990-8254-92E422B323D6}" type="presOf" srcId="{1F70D60D-2A38-450B-B935-407B9EA7D06B}" destId="{4C6D566F-44DE-4554-A827-767D93505D05}" srcOrd="0" destOrd="0" presId="urn:microsoft.com/office/officeart/2005/8/layout/cycle3"/>
    <dgm:cxn modelId="{F965F98E-57CF-46F0-B937-91AC105584CE}" type="presParOf" srcId="{E7832B5C-3D95-400D-83F6-37C554F760B3}" destId="{B5E208A4-EF12-43B3-BCEE-9C2B18BC3274}" srcOrd="0" destOrd="0" presId="urn:microsoft.com/office/officeart/2005/8/layout/cycle3"/>
    <dgm:cxn modelId="{EE3AFE1E-9682-42E7-90DE-553BBBF1C974}" type="presParOf" srcId="{B5E208A4-EF12-43B3-BCEE-9C2B18BC3274}" destId="{4C6D566F-44DE-4554-A827-767D93505D05}" srcOrd="0" destOrd="0" presId="urn:microsoft.com/office/officeart/2005/8/layout/cycle3"/>
    <dgm:cxn modelId="{E1CDAA4F-C484-49B3-A0B4-8E439D46985E}" type="presParOf" srcId="{B5E208A4-EF12-43B3-BCEE-9C2B18BC3274}" destId="{D6748F96-3579-4444-9301-25512000E3FE}" srcOrd="1" destOrd="0" presId="urn:microsoft.com/office/officeart/2005/8/layout/cycle3"/>
    <dgm:cxn modelId="{E14AB158-E08D-47A8-B740-3EB672031138}" type="presParOf" srcId="{B5E208A4-EF12-43B3-BCEE-9C2B18BC3274}" destId="{D20143B2-7C33-45AF-9A22-E1B5A0C68877}" srcOrd="2" destOrd="0" presId="urn:microsoft.com/office/officeart/2005/8/layout/cycle3"/>
    <dgm:cxn modelId="{6A250DD9-68BD-4A08-84C4-E6C2A446B472}" type="presParOf" srcId="{B5E208A4-EF12-43B3-BCEE-9C2B18BC3274}" destId="{88C38494-6272-46BB-8DF1-D13C903EAB6C}" srcOrd="3" destOrd="0" presId="urn:microsoft.com/office/officeart/2005/8/layout/cycle3"/>
    <dgm:cxn modelId="{2E319306-7F63-4105-B39A-7BCF0002346D}" type="presParOf" srcId="{B5E208A4-EF12-43B3-BCEE-9C2B18BC3274}" destId="{29D571C9-5F1A-48B7-B772-A95303436A9D}" srcOrd="4" destOrd="0" presId="urn:microsoft.com/office/officeart/2005/8/layout/cycle3"/>
    <dgm:cxn modelId="{4F812EBF-E13F-4342-BB7E-1BBD363A5ACB}" type="presParOf" srcId="{B5E208A4-EF12-43B3-BCEE-9C2B18BC3274}" destId="{81A97A3A-16FC-4966-9DCA-341067DEE36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A60B2E-63EE-4B93-B389-12B7529C7C7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7749496-0FE7-4D1A-AFD5-289B53B541D9}">
      <dgm:prSet phldrT="[Text]" custT="1"/>
      <dgm:spPr/>
      <dgm:t>
        <a:bodyPr/>
        <a:lstStyle/>
        <a:p>
          <a:r>
            <a:rPr lang="en-GB" sz="2400" dirty="0" smtClean="0"/>
            <a:t>Underwriting Risk</a:t>
          </a:r>
          <a:endParaRPr lang="en-GB" sz="2400" dirty="0"/>
        </a:p>
      </dgm:t>
    </dgm:pt>
    <dgm:pt modelId="{AF4D28FC-284E-4CB0-9A68-E55B2F59AD9E}" type="parTrans" cxnId="{AB44D6E4-0476-46F3-8818-02F17EBAE0DD}">
      <dgm:prSet/>
      <dgm:spPr/>
      <dgm:t>
        <a:bodyPr/>
        <a:lstStyle/>
        <a:p>
          <a:endParaRPr lang="en-GB"/>
        </a:p>
      </dgm:t>
    </dgm:pt>
    <dgm:pt modelId="{F5BF1389-871C-490B-AF38-4DE1148BFF5A}" type="sibTrans" cxnId="{AB44D6E4-0476-46F3-8818-02F17EBAE0DD}">
      <dgm:prSet/>
      <dgm:spPr/>
      <dgm:t>
        <a:bodyPr/>
        <a:lstStyle/>
        <a:p>
          <a:endParaRPr lang="en-GB"/>
        </a:p>
      </dgm:t>
    </dgm:pt>
    <dgm:pt modelId="{4221EC12-91A5-4F18-A041-041700DA2C6D}">
      <dgm:prSet phldrT="[Text]"/>
      <dgm:spPr/>
      <dgm:t>
        <a:bodyPr/>
        <a:lstStyle/>
        <a:p>
          <a:r>
            <a:rPr lang="en-GB" dirty="0" smtClean="0"/>
            <a:t>1918 flu pandemic, hurricane Katrina, Fukushima earthquake</a:t>
          </a:r>
          <a:endParaRPr lang="en-GB" dirty="0"/>
        </a:p>
      </dgm:t>
    </dgm:pt>
    <dgm:pt modelId="{7E01FE42-6DCB-410B-9866-F2B511B11E1C}" type="parTrans" cxnId="{0DA2602B-17AF-4FC9-9FB6-3EE141BC19E8}">
      <dgm:prSet/>
      <dgm:spPr/>
      <dgm:t>
        <a:bodyPr/>
        <a:lstStyle/>
        <a:p>
          <a:endParaRPr lang="en-GB"/>
        </a:p>
      </dgm:t>
    </dgm:pt>
    <dgm:pt modelId="{538F6BD6-3622-473A-AFDE-47C9FA8FE2DC}" type="sibTrans" cxnId="{0DA2602B-17AF-4FC9-9FB6-3EE141BC19E8}">
      <dgm:prSet/>
      <dgm:spPr/>
      <dgm:t>
        <a:bodyPr/>
        <a:lstStyle/>
        <a:p>
          <a:endParaRPr lang="en-GB"/>
        </a:p>
      </dgm:t>
    </dgm:pt>
    <dgm:pt modelId="{FFAB56B9-70C3-4C08-B9CC-E1B013A97625}">
      <dgm:prSet phldrT="[Text]"/>
      <dgm:spPr/>
      <dgm:t>
        <a:bodyPr/>
        <a:lstStyle/>
        <a:p>
          <a:r>
            <a:rPr lang="en-GB" dirty="0" smtClean="0"/>
            <a:t>E.g.: Sum at risk X 0.23%</a:t>
          </a:r>
          <a:endParaRPr lang="en-GB" dirty="0"/>
        </a:p>
      </dgm:t>
    </dgm:pt>
    <dgm:pt modelId="{1993B182-941D-406C-82E1-C13841D62C1E}" type="parTrans" cxnId="{F700A424-672C-4C6E-838D-9EE7507FEC10}">
      <dgm:prSet/>
      <dgm:spPr/>
      <dgm:t>
        <a:bodyPr/>
        <a:lstStyle/>
        <a:p>
          <a:endParaRPr lang="en-GB"/>
        </a:p>
      </dgm:t>
    </dgm:pt>
    <dgm:pt modelId="{5F2FEE5D-2F77-4443-B219-3802E09A6853}" type="sibTrans" cxnId="{F700A424-672C-4C6E-838D-9EE7507FEC10}">
      <dgm:prSet/>
      <dgm:spPr/>
      <dgm:t>
        <a:bodyPr/>
        <a:lstStyle/>
        <a:p>
          <a:endParaRPr lang="en-GB"/>
        </a:p>
      </dgm:t>
    </dgm:pt>
    <dgm:pt modelId="{52B5B7EE-DC5A-4172-8EF2-D3B0A8623DF6}">
      <dgm:prSet phldrT="[Text]" custT="1"/>
      <dgm:spPr/>
      <dgm:t>
        <a:bodyPr/>
        <a:lstStyle/>
        <a:p>
          <a:r>
            <a:rPr lang="en-GB" sz="2400" dirty="0" smtClean="0"/>
            <a:t>Credit Risk</a:t>
          </a:r>
          <a:endParaRPr lang="en-GB" sz="2400" dirty="0"/>
        </a:p>
      </dgm:t>
    </dgm:pt>
    <dgm:pt modelId="{07D82C49-A263-427D-8530-4C86887EABC0}" type="parTrans" cxnId="{4F8DD460-8EFF-4C78-AC13-26EEF16E8FA0}">
      <dgm:prSet/>
      <dgm:spPr/>
      <dgm:t>
        <a:bodyPr/>
        <a:lstStyle/>
        <a:p>
          <a:endParaRPr lang="en-GB"/>
        </a:p>
      </dgm:t>
    </dgm:pt>
    <dgm:pt modelId="{B1DA4882-EA58-48E1-96ED-EAADE5883838}" type="sibTrans" cxnId="{4F8DD460-8EFF-4C78-AC13-26EEF16E8FA0}">
      <dgm:prSet/>
      <dgm:spPr/>
      <dgm:t>
        <a:bodyPr/>
        <a:lstStyle/>
        <a:p>
          <a:endParaRPr lang="en-GB"/>
        </a:p>
      </dgm:t>
    </dgm:pt>
    <dgm:pt modelId="{05732B56-EAB5-4AE3-B6E2-81BBC29ED382}">
      <dgm:prSet phldrT="[Text]"/>
      <dgm:spPr/>
      <dgm:t>
        <a:bodyPr/>
        <a:lstStyle/>
        <a:p>
          <a:r>
            <a:rPr lang="en-GB" dirty="0" smtClean="0"/>
            <a:t>Enron, Lehman Brothers</a:t>
          </a:r>
          <a:endParaRPr lang="en-GB" dirty="0"/>
        </a:p>
      </dgm:t>
    </dgm:pt>
    <dgm:pt modelId="{F4A9D80D-07C6-40D8-8209-FDB5AC252C6D}" type="parTrans" cxnId="{E0639208-A532-483B-8990-4ABDCEE50248}">
      <dgm:prSet/>
      <dgm:spPr/>
      <dgm:t>
        <a:bodyPr/>
        <a:lstStyle/>
        <a:p>
          <a:endParaRPr lang="en-GB"/>
        </a:p>
      </dgm:t>
    </dgm:pt>
    <dgm:pt modelId="{58CBB860-D16A-4BBD-813F-620F0612816E}" type="sibTrans" cxnId="{E0639208-A532-483B-8990-4ABDCEE50248}">
      <dgm:prSet/>
      <dgm:spPr/>
      <dgm:t>
        <a:bodyPr/>
        <a:lstStyle/>
        <a:p>
          <a:endParaRPr lang="en-GB"/>
        </a:p>
      </dgm:t>
    </dgm:pt>
    <dgm:pt modelId="{0E879D9F-1231-4B66-BBB4-32BBA05F61D7}">
      <dgm:prSet phldrT="[Text]"/>
      <dgm:spPr/>
      <dgm:t>
        <a:bodyPr/>
        <a:lstStyle/>
        <a:p>
          <a:r>
            <a:rPr lang="en-GB" dirty="0" smtClean="0"/>
            <a:t>E.g.: AAA Corporate bond value X 0.25%</a:t>
          </a:r>
          <a:endParaRPr lang="en-GB" dirty="0"/>
        </a:p>
      </dgm:t>
    </dgm:pt>
    <dgm:pt modelId="{6A6D105C-93DF-437C-A2A1-DEB3EF2A5248}" type="parTrans" cxnId="{09A1F88B-4394-4978-A37D-E6193757ADEB}">
      <dgm:prSet/>
      <dgm:spPr/>
      <dgm:t>
        <a:bodyPr/>
        <a:lstStyle/>
        <a:p>
          <a:endParaRPr lang="en-GB"/>
        </a:p>
      </dgm:t>
    </dgm:pt>
    <dgm:pt modelId="{06013486-0532-49CF-9CAD-E4BE1F2135C8}" type="sibTrans" cxnId="{09A1F88B-4394-4978-A37D-E6193757ADEB}">
      <dgm:prSet/>
      <dgm:spPr/>
      <dgm:t>
        <a:bodyPr/>
        <a:lstStyle/>
        <a:p>
          <a:endParaRPr lang="en-GB"/>
        </a:p>
      </dgm:t>
    </dgm:pt>
    <dgm:pt modelId="{F0A14F11-A2B6-45A1-BEAC-255F4265908B}">
      <dgm:prSet phldrT="[Text]" custT="1"/>
      <dgm:spPr/>
      <dgm:t>
        <a:bodyPr/>
        <a:lstStyle/>
        <a:p>
          <a:r>
            <a:rPr lang="en-GB" sz="2400" dirty="0" smtClean="0"/>
            <a:t>Market Risk</a:t>
          </a:r>
          <a:endParaRPr lang="en-GB" sz="2400" dirty="0"/>
        </a:p>
      </dgm:t>
    </dgm:pt>
    <dgm:pt modelId="{590C263A-A8C5-4270-BC61-914E9832849D}" type="parTrans" cxnId="{DC4E00F8-7C38-4AD2-A0AF-49A8BEED4275}">
      <dgm:prSet/>
      <dgm:spPr/>
      <dgm:t>
        <a:bodyPr/>
        <a:lstStyle/>
        <a:p>
          <a:endParaRPr lang="en-GB"/>
        </a:p>
      </dgm:t>
    </dgm:pt>
    <dgm:pt modelId="{1E9CD65B-4612-49F7-9000-E92D0ADADC72}" type="sibTrans" cxnId="{DC4E00F8-7C38-4AD2-A0AF-49A8BEED4275}">
      <dgm:prSet/>
      <dgm:spPr/>
      <dgm:t>
        <a:bodyPr/>
        <a:lstStyle/>
        <a:p>
          <a:endParaRPr lang="en-GB"/>
        </a:p>
      </dgm:t>
    </dgm:pt>
    <dgm:pt modelId="{749770BD-B903-4D52-8B52-D9BC7A3AE362}">
      <dgm:prSet phldrT="[Text]"/>
      <dgm:spPr/>
      <dgm:t>
        <a:bodyPr/>
        <a:lstStyle/>
        <a:p>
          <a:r>
            <a:rPr lang="en-GB" dirty="0" smtClean="0"/>
            <a:t>1930  Great Depression, Black Monday 1987, 2007 Financial Crisis</a:t>
          </a:r>
          <a:endParaRPr lang="en-GB" dirty="0"/>
        </a:p>
      </dgm:t>
    </dgm:pt>
    <dgm:pt modelId="{4DD39911-51EB-40CE-9F03-802F1E64B86B}" type="parTrans" cxnId="{E8930D01-5027-479A-8C8E-6323DF345573}">
      <dgm:prSet/>
      <dgm:spPr/>
      <dgm:t>
        <a:bodyPr/>
        <a:lstStyle/>
        <a:p>
          <a:endParaRPr lang="en-GB"/>
        </a:p>
      </dgm:t>
    </dgm:pt>
    <dgm:pt modelId="{D24BE158-5F3D-4C56-A05E-62C705F8CF3B}" type="sibTrans" cxnId="{E8930D01-5027-479A-8C8E-6323DF345573}">
      <dgm:prSet/>
      <dgm:spPr/>
      <dgm:t>
        <a:bodyPr/>
        <a:lstStyle/>
        <a:p>
          <a:endParaRPr lang="en-GB"/>
        </a:p>
      </dgm:t>
    </dgm:pt>
    <dgm:pt modelId="{00630FE6-8AF8-4F95-B483-FAD1FC07B776}">
      <dgm:prSet phldrT="[Text]"/>
      <dgm:spPr/>
      <dgm:t>
        <a:bodyPr/>
        <a:lstStyle/>
        <a:p>
          <a:r>
            <a:rPr lang="en-GB" dirty="0" smtClean="0"/>
            <a:t>E.g.: Value of equity X 30%</a:t>
          </a:r>
          <a:endParaRPr lang="en-GB" dirty="0"/>
        </a:p>
      </dgm:t>
    </dgm:pt>
    <dgm:pt modelId="{7974B6C9-463A-41A6-B306-6025DC968871}" type="parTrans" cxnId="{3AFDEEA1-1CBD-46F3-9CA7-CFF872E191DE}">
      <dgm:prSet/>
      <dgm:spPr/>
      <dgm:t>
        <a:bodyPr/>
        <a:lstStyle/>
        <a:p>
          <a:endParaRPr lang="en-GB"/>
        </a:p>
      </dgm:t>
    </dgm:pt>
    <dgm:pt modelId="{83BF4C6F-691D-417E-9185-42E104FCEDD5}" type="sibTrans" cxnId="{3AFDEEA1-1CBD-46F3-9CA7-CFF872E191DE}">
      <dgm:prSet/>
      <dgm:spPr/>
      <dgm:t>
        <a:bodyPr/>
        <a:lstStyle/>
        <a:p>
          <a:endParaRPr lang="en-GB"/>
        </a:p>
      </dgm:t>
    </dgm:pt>
    <dgm:pt modelId="{926212EF-878F-4428-B0B9-25B4DC6D2655}">
      <dgm:prSet custT="1"/>
      <dgm:spPr/>
      <dgm:t>
        <a:bodyPr/>
        <a:lstStyle/>
        <a:p>
          <a:r>
            <a:rPr lang="en-GB" sz="2400" dirty="0" smtClean="0"/>
            <a:t>Operational Risk</a:t>
          </a:r>
          <a:endParaRPr lang="en-GB" sz="2400" dirty="0"/>
        </a:p>
      </dgm:t>
    </dgm:pt>
    <dgm:pt modelId="{2A16DEAD-2568-4D42-A34F-B007AC3A733B}" type="parTrans" cxnId="{FA7A1F7F-67A9-4844-824D-5ED5BDF0625E}">
      <dgm:prSet/>
      <dgm:spPr/>
      <dgm:t>
        <a:bodyPr/>
        <a:lstStyle/>
        <a:p>
          <a:endParaRPr lang="en-GB"/>
        </a:p>
      </dgm:t>
    </dgm:pt>
    <dgm:pt modelId="{9D9181DE-B3A6-43C9-A8CD-D2CBB715F593}" type="sibTrans" cxnId="{FA7A1F7F-67A9-4844-824D-5ED5BDF0625E}">
      <dgm:prSet/>
      <dgm:spPr/>
      <dgm:t>
        <a:bodyPr/>
        <a:lstStyle/>
        <a:p>
          <a:endParaRPr lang="en-GB"/>
        </a:p>
      </dgm:t>
    </dgm:pt>
    <dgm:pt modelId="{933FDA97-49D4-4931-91C6-853523148BD4}">
      <dgm:prSet/>
      <dgm:spPr/>
      <dgm:t>
        <a:bodyPr/>
        <a:lstStyle/>
        <a:p>
          <a:r>
            <a:rPr lang="en-GB" dirty="0" smtClean="0"/>
            <a:t>E.g.: Gross premium X 3%</a:t>
          </a:r>
          <a:endParaRPr lang="en-GB" dirty="0"/>
        </a:p>
      </dgm:t>
    </dgm:pt>
    <dgm:pt modelId="{98963469-CCAB-4E79-968D-F5B58A931258}" type="parTrans" cxnId="{4466E19F-4F1D-444F-8CB2-903030E98746}">
      <dgm:prSet/>
      <dgm:spPr/>
      <dgm:t>
        <a:bodyPr/>
        <a:lstStyle/>
        <a:p>
          <a:endParaRPr lang="en-GB"/>
        </a:p>
      </dgm:t>
    </dgm:pt>
    <dgm:pt modelId="{C514D1A6-E9B8-4FF8-B6E5-863FAB1E0539}" type="sibTrans" cxnId="{4466E19F-4F1D-444F-8CB2-903030E98746}">
      <dgm:prSet/>
      <dgm:spPr/>
      <dgm:t>
        <a:bodyPr/>
        <a:lstStyle/>
        <a:p>
          <a:endParaRPr lang="en-GB"/>
        </a:p>
      </dgm:t>
    </dgm:pt>
    <dgm:pt modelId="{5E71BAF6-F3C8-4B8A-A4E1-1C0463338D07}">
      <dgm:prSet/>
      <dgm:spPr/>
      <dgm:t>
        <a:bodyPr/>
        <a:lstStyle/>
        <a:p>
          <a:r>
            <a:rPr lang="en-GB" dirty="0" smtClean="0"/>
            <a:t>Barings Bank, London Whale </a:t>
          </a:r>
          <a:endParaRPr lang="en-GB" dirty="0"/>
        </a:p>
      </dgm:t>
    </dgm:pt>
    <dgm:pt modelId="{2C0B306B-6467-4EF8-8857-0B4AB6A9236B}" type="parTrans" cxnId="{EE61EA3B-E19B-408C-8320-5E3EC8DBC488}">
      <dgm:prSet/>
      <dgm:spPr/>
      <dgm:t>
        <a:bodyPr/>
        <a:lstStyle/>
        <a:p>
          <a:endParaRPr lang="en-GB"/>
        </a:p>
      </dgm:t>
    </dgm:pt>
    <dgm:pt modelId="{60D24168-A531-4C19-9875-5D09011234E3}" type="sibTrans" cxnId="{EE61EA3B-E19B-408C-8320-5E3EC8DBC488}">
      <dgm:prSet/>
      <dgm:spPr/>
      <dgm:t>
        <a:bodyPr/>
        <a:lstStyle/>
        <a:p>
          <a:endParaRPr lang="en-GB"/>
        </a:p>
      </dgm:t>
    </dgm:pt>
    <dgm:pt modelId="{56B1898D-1AAD-4718-A88F-7A1CEACDCECE}" type="pres">
      <dgm:prSet presAssocID="{18A60B2E-63EE-4B93-B389-12B7529C7C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8B90E9-06DA-4D4B-87F0-F901CF89651D}" type="pres">
      <dgm:prSet presAssocID="{47749496-0FE7-4D1A-AFD5-289B53B541D9}" presName="linNode" presStyleCnt="0"/>
      <dgm:spPr/>
    </dgm:pt>
    <dgm:pt modelId="{3D5A2CA0-4D8A-4820-9979-9FE33A9EA13B}" type="pres">
      <dgm:prSet presAssocID="{47749496-0FE7-4D1A-AFD5-289B53B541D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74EF90-B335-4C2F-9C9D-C24EE9F1E9EE}" type="pres">
      <dgm:prSet presAssocID="{47749496-0FE7-4D1A-AFD5-289B53B541D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2C7CF6-2354-49B5-89FC-00317ADD49AA}" type="pres">
      <dgm:prSet presAssocID="{F5BF1389-871C-490B-AF38-4DE1148BFF5A}" presName="sp" presStyleCnt="0"/>
      <dgm:spPr/>
    </dgm:pt>
    <dgm:pt modelId="{E4EA8F9D-C68A-48C3-AFFD-60E632BD222D}" type="pres">
      <dgm:prSet presAssocID="{52B5B7EE-DC5A-4172-8EF2-D3B0A8623DF6}" presName="linNode" presStyleCnt="0"/>
      <dgm:spPr/>
    </dgm:pt>
    <dgm:pt modelId="{EDBAACE8-DB7F-4924-8C2D-7BADB24F56EF}" type="pres">
      <dgm:prSet presAssocID="{52B5B7EE-DC5A-4172-8EF2-D3B0A8623DF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5B1D0-9587-49DF-BE46-BEB804CF43A4}" type="pres">
      <dgm:prSet presAssocID="{52B5B7EE-DC5A-4172-8EF2-D3B0A8623DF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7EA05-60C6-4DBF-9770-0EB9C87F8BB4}" type="pres">
      <dgm:prSet presAssocID="{B1DA4882-EA58-48E1-96ED-EAADE5883838}" presName="sp" presStyleCnt="0"/>
      <dgm:spPr/>
    </dgm:pt>
    <dgm:pt modelId="{91268DDC-EC80-4A84-A0B8-128F8333C543}" type="pres">
      <dgm:prSet presAssocID="{F0A14F11-A2B6-45A1-BEAC-255F4265908B}" presName="linNode" presStyleCnt="0"/>
      <dgm:spPr/>
    </dgm:pt>
    <dgm:pt modelId="{137465E7-5DE1-4188-9A15-609C94FFA481}" type="pres">
      <dgm:prSet presAssocID="{F0A14F11-A2B6-45A1-BEAC-255F4265908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13CA01-E7E4-416E-B178-779930EFAEF5}" type="pres">
      <dgm:prSet presAssocID="{F0A14F11-A2B6-45A1-BEAC-255F4265908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1CB1AD-E4F8-4834-96A4-71BEE92D64CD}" type="pres">
      <dgm:prSet presAssocID="{1E9CD65B-4612-49F7-9000-E92D0ADADC72}" presName="sp" presStyleCnt="0"/>
      <dgm:spPr/>
    </dgm:pt>
    <dgm:pt modelId="{7A67B3D3-10CD-47AF-A6B9-5B968A2485BE}" type="pres">
      <dgm:prSet presAssocID="{926212EF-878F-4428-B0B9-25B4DC6D2655}" presName="linNode" presStyleCnt="0"/>
      <dgm:spPr/>
    </dgm:pt>
    <dgm:pt modelId="{47195667-D9C6-4BBF-BB92-056FA2964D19}" type="pres">
      <dgm:prSet presAssocID="{926212EF-878F-4428-B0B9-25B4DC6D265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4987D-0142-4C20-99BA-3ACC3CC3B8A6}" type="pres">
      <dgm:prSet presAssocID="{926212EF-878F-4428-B0B9-25B4DC6D265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61EA3B-E19B-408C-8320-5E3EC8DBC488}" srcId="{926212EF-878F-4428-B0B9-25B4DC6D2655}" destId="{5E71BAF6-F3C8-4B8A-A4E1-1C0463338D07}" srcOrd="0" destOrd="0" parTransId="{2C0B306B-6467-4EF8-8857-0B4AB6A9236B}" sibTransId="{60D24168-A531-4C19-9875-5D09011234E3}"/>
    <dgm:cxn modelId="{1CFAE6ED-CE48-43FD-9C51-76CBE8E0D126}" type="presOf" srcId="{18A60B2E-63EE-4B93-B389-12B7529C7C75}" destId="{56B1898D-1AAD-4718-A88F-7A1CEACDCECE}" srcOrd="0" destOrd="0" presId="urn:microsoft.com/office/officeart/2005/8/layout/vList5"/>
    <dgm:cxn modelId="{98BEFFF6-1E7B-4FEE-B5EB-CB41D8F22562}" type="presOf" srcId="{933FDA97-49D4-4931-91C6-853523148BD4}" destId="{A534987D-0142-4C20-99BA-3ACC3CC3B8A6}" srcOrd="0" destOrd="1" presId="urn:microsoft.com/office/officeart/2005/8/layout/vList5"/>
    <dgm:cxn modelId="{93A1DD1B-899B-4ED8-BA68-0AD0512D76FE}" type="presOf" srcId="{926212EF-878F-4428-B0B9-25B4DC6D2655}" destId="{47195667-D9C6-4BBF-BB92-056FA2964D19}" srcOrd="0" destOrd="0" presId="urn:microsoft.com/office/officeart/2005/8/layout/vList5"/>
    <dgm:cxn modelId="{0DA2602B-17AF-4FC9-9FB6-3EE141BC19E8}" srcId="{47749496-0FE7-4D1A-AFD5-289B53B541D9}" destId="{4221EC12-91A5-4F18-A041-041700DA2C6D}" srcOrd="0" destOrd="0" parTransId="{7E01FE42-6DCB-410B-9866-F2B511B11E1C}" sibTransId="{538F6BD6-3622-473A-AFDE-47C9FA8FE2DC}"/>
    <dgm:cxn modelId="{4F8DD460-8EFF-4C78-AC13-26EEF16E8FA0}" srcId="{18A60B2E-63EE-4B93-B389-12B7529C7C75}" destId="{52B5B7EE-DC5A-4172-8EF2-D3B0A8623DF6}" srcOrd="1" destOrd="0" parTransId="{07D82C49-A263-427D-8530-4C86887EABC0}" sibTransId="{B1DA4882-EA58-48E1-96ED-EAADE5883838}"/>
    <dgm:cxn modelId="{09A1F88B-4394-4978-A37D-E6193757ADEB}" srcId="{52B5B7EE-DC5A-4172-8EF2-D3B0A8623DF6}" destId="{0E879D9F-1231-4B66-BBB4-32BBA05F61D7}" srcOrd="1" destOrd="0" parTransId="{6A6D105C-93DF-437C-A2A1-DEB3EF2A5248}" sibTransId="{06013486-0532-49CF-9CAD-E4BE1F2135C8}"/>
    <dgm:cxn modelId="{4466E19F-4F1D-444F-8CB2-903030E98746}" srcId="{926212EF-878F-4428-B0B9-25B4DC6D2655}" destId="{933FDA97-49D4-4931-91C6-853523148BD4}" srcOrd="1" destOrd="0" parTransId="{98963469-CCAB-4E79-968D-F5B58A931258}" sibTransId="{C514D1A6-E9B8-4FF8-B6E5-863FAB1E0539}"/>
    <dgm:cxn modelId="{AB44D6E4-0476-46F3-8818-02F17EBAE0DD}" srcId="{18A60B2E-63EE-4B93-B389-12B7529C7C75}" destId="{47749496-0FE7-4D1A-AFD5-289B53B541D9}" srcOrd="0" destOrd="0" parTransId="{AF4D28FC-284E-4CB0-9A68-E55B2F59AD9E}" sibTransId="{F5BF1389-871C-490B-AF38-4DE1148BFF5A}"/>
    <dgm:cxn modelId="{0C4AA764-CF26-4797-9F18-F840C917F5DC}" type="presOf" srcId="{4221EC12-91A5-4F18-A041-041700DA2C6D}" destId="{A674EF90-B335-4C2F-9C9D-C24EE9F1E9EE}" srcOrd="0" destOrd="0" presId="urn:microsoft.com/office/officeart/2005/8/layout/vList5"/>
    <dgm:cxn modelId="{3AFDEEA1-1CBD-46F3-9CA7-CFF872E191DE}" srcId="{F0A14F11-A2B6-45A1-BEAC-255F4265908B}" destId="{00630FE6-8AF8-4F95-B483-FAD1FC07B776}" srcOrd="1" destOrd="0" parTransId="{7974B6C9-463A-41A6-B306-6025DC968871}" sibTransId="{83BF4C6F-691D-417E-9185-42E104FCEDD5}"/>
    <dgm:cxn modelId="{DC4E00F8-7C38-4AD2-A0AF-49A8BEED4275}" srcId="{18A60B2E-63EE-4B93-B389-12B7529C7C75}" destId="{F0A14F11-A2B6-45A1-BEAC-255F4265908B}" srcOrd="2" destOrd="0" parTransId="{590C263A-A8C5-4270-BC61-914E9832849D}" sibTransId="{1E9CD65B-4612-49F7-9000-E92D0ADADC72}"/>
    <dgm:cxn modelId="{4FCAD5AE-D4EB-4D41-94CB-6BBFDA6534F3}" type="presOf" srcId="{5E71BAF6-F3C8-4B8A-A4E1-1C0463338D07}" destId="{A534987D-0142-4C20-99BA-3ACC3CC3B8A6}" srcOrd="0" destOrd="0" presId="urn:microsoft.com/office/officeart/2005/8/layout/vList5"/>
    <dgm:cxn modelId="{132633B3-B104-41C9-B2AA-18A92332ECB0}" type="presOf" srcId="{749770BD-B903-4D52-8B52-D9BC7A3AE362}" destId="{B313CA01-E7E4-416E-B178-779930EFAEF5}" srcOrd="0" destOrd="0" presId="urn:microsoft.com/office/officeart/2005/8/layout/vList5"/>
    <dgm:cxn modelId="{F30FDAF0-40C4-40C5-8270-4A4FA509DA98}" type="presOf" srcId="{00630FE6-8AF8-4F95-B483-FAD1FC07B776}" destId="{B313CA01-E7E4-416E-B178-779930EFAEF5}" srcOrd="0" destOrd="1" presId="urn:microsoft.com/office/officeart/2005/8/layout/vList5"/>
    <dgm:cxn modelId="{6EF4FDE1-385A-4DE3-8692-91545DA7321E}" type="presOf" srcId="{52B5B7EE-DC5A-4172-8EF2-D3B0A8623DF6}" destId="{EDBAACE8-DB7F-4924-8C2D-7BADB24F56EF}" srcOrd="0" destOrd="0" presId="urn:microsoft.com/office/officeart/2005/8/layout/vList5"/>
    <dgm:cxn modelId="{75048ECA-4A21-48F5-95DC-50644B4F7FD7}" type="presOf" srcId="{47749496-0FE7-4D1A-AFD5-289B53B541D9}" destId="{3D5A2CA0-4D8A-4820-9979-9FE33A9EA13B}" srcOrd="0" destOrd="0" presId="urn:microsoft.com/office/officeart/2005/8/layout/vList5"/>
    <dgm:cxn modelId="{F700A424-672C-4C6E-838D-9EE7507FEC10}" srcId="{47749496-0FE7-4D1A-AFD5-289B53B541D9}" destId="{FFAB56B9-70C3-4C08-B9CC-E1B013A97625}" srcOrd="1" destOrd="0" parTransId="{1993B182-941D-406C-82E1-C13841D62C1E}" sibTransId="{5F2FEE5D-2F77-4443-B219-3802E09A6853}"/>
    <dgm:cxn modelId="{E8930D01-5027-479A-8C8E-6323DF345573}" srcId="{F0A14F11-A2B6-45A1-BEAC-255F4265908B}" destId="{749770BD-B903-4D52-8B52-D9BC7A3AE362}" srcOrd="0" destOrd="0" parTransId="{4DD39911-51EB-40CE-9F03-802F1E64B86B}" sibTransId="{D24BE158-5F3D-4C56-A05E-62C705F8CF3B}"/>
    <dgm:cxn modelId="{47C4114B-30C5-462C-97A8-06A4B3D7531E}" type="presOf" srcId="{0E879D9F-1231-4B66-BBB4-32BBA05F61D7}" destId="{BEA5B1D0-9587-49DF-BE46-BEB804CF43A4}" srcOrd="0" destOrd="1" presId="urn:microsoft.com/office/officeart/2005/8/layout/vList5"/>
    <dgm:cxn modelId="{E0639208-A532-483B-8990-4ABDCEE50248}" srcId="{52B5B7EE-DC5A-4172-8EF2-D3B0A8623DF6}" destId="{05732B56-EAB5-4AE3-B6E2-81BBC29ED382}" srcOrd="0" destOrd="0" parTransId="{F4A9D80D-07C6-40D8-8209-FDB5AC252C6D}" sibTransId="{58CBB860-D16A-4BBD-813F-620F0612816E}"/>
    <dgm:cxn modelId="{DF842571-C21D-4C30-A0A1-DDBC37F082C9}" type="presOf" srcId="{05732B56-EAB5-4AE3-B6E2-81BBC29ED382}" destId="{BEA5B1D0-9587-49DF-BE46-BEB804CF43A4}" srcOrd="0" destOrd="0" presId="urn:microsoft.com/office/officeart/2005/8/layout/vList5"/>
    <dgm:cxn modelId="{70CB9715-7A50-4568-BC64-804FD0FD1EA8}" type="presOf" srcId="{FFAB56B9-70C3-4C08-B9CC-E1B013A97625}" destId="{A674EF90-B335-4C2F-9C9D-C24EE9F1E9EE}" srcOrd="0" destOrd="1" presId="urn:microsoft.com/office/officeart/2005/8/layout/vList5"/>
    <dgm:cxn modelId="{80625030-9854-4709-85A6-49735AFB19E0}" type="presOf" srcId="{F0A14F11-A2B6-45A1-BEAC-255F4265908B}" destId="{137465E7-5DE1-4188-9A15-609C94FFA481}" srcOrd="0" destOrd="0" presId="urn:microsoft.com/office/officeart/2005/8/layout/vList5"/>
    <dgm:cxn modelId="{FA7A1F7F-67A9-4844-824D-5ED5BDF0625E}" srcId="{18A60B2E-63EE-4B93-B389-12B7529C7C75}" destId="{926212EF-878F-4428-B0B9-25B4DC6D2655}" srcOrd="3" destOrd="0" parTransId="{2A16DEAD-2568-4D42-A34F-B007AC3A733B}" sibTransId="{9D9181DE-B3A6-43C9-A8CD-D2CBB715F593}"/>
    <dgm:cxn modelId="{3B948674-CBA0-4BFF-B15F-A33E65F8847E}" type="presParOf" srcId="{56B1898D-1AAD-4718-A88F-7A1CEACDCECE}" destId="{9F8B90E9-06DA-4D4B-87F0-F901CF89651D}" srcOrd="0" destOrd="0" presId="urn:microsoft.com/office/officeart/2005/8/layout/vList5"/>
    <dgm:cxn modelId="{61600657-0C82-4136-ACED-6ECA180BC995}" type="presParOf" srcId="{9F8B90E9-06DA-4D4B-87F0-F901CF89651D}" destId="{3D5A2CA0-4D8A-4820-9979-9FE33A9EA13B}" srcOrd="0" destOrd="0" presId="urn:microsoft.com/office/officeart/2005/8/layout/vList5"/>
    <dgm:cxn modelId="{D80E7B2E-29ED-47C9-8314-C7B0792DBDEE}" type="presParOf" srcId="{9F8B90E9-06DA-4D4B-87F0-F901CF89651D}" destId="{A674EF90-B335-4C2F-9C9D-C24EE9F1E9EE}" srcOrd="1" destOrd="0" presId="urn:microsoft.com/office/officeart/2005/8/layout/vList5"/>
    <dgm:cxn modelId="{31016725-2D4B-4CDE-9BAC-3DA91A6CD3CB}" type="presParOf" srcId="{56B1898D-1AAD-4718-A88F-7A1CEACDCECE}" destId="{962C7CF6-2354-49B5-89FC-00317ADD49AA}" srcOrd="1" destOrd="0" presId="urn:microsoft.com/office/officeart/2005/8/layout/vList5"/>
    <dgm:cxn modelId="{ED2A8C6D-A544-40D8-9EF9-244F163E90AD}" type="presParOf" srcId="{56B1898D-1AAD-4718-A88F-7A1CEACDCECE}" destId="{E4EA8F9D-C68A-48C3-AFFD-60E632BD222D}" srcOrd="2" destOrd="0" presId="urn:microsoft.com/office/officeart/2005/8/layout/vList5"/>
    <dgm:cxn modelId="{847CACA3-15FB-4961-8577-0CD96B27E717}" type="presParOf" srcId="{E4EA8F9D-C68A-48C3-AFFD-60E632BD222D}" destId="{EDBAACE8-DB7F-4924-8C2D-7BADB24F56EF}" srcOrd="0" destOrd="0" presId="urn:microsoft.com/office/officeart/2005/8/layout/vList5"/>
    <dgm:cxn modelId="{5F3D749B-7B87-466A-9F86-4325D4054E5A}" type="presParOf" srcId="{E4EA8F9D-C68A-48C3-AFFD-60E632BD222D}" destId="{BEA5B1D0-9587-49DF-BE46-BEB804CF43A4}" srcOrd="1" destOrd="0" presId="urn:microsoft.com/office/officeart/2005/8/layout/vList5"/>
    <dgm:cxn modelId="{A134EFCA-A706-4E99-A81C-B59B8B834D7C}" type="presParOf" srcId="{56B1898D-1AAD-4718-A88F-7A1CEACDCECE}" destId="{9A37EA05-60C6-4DBF-9770-0EB9C87F8BB4}" srcOrd="3" destOrd="0" presId="urn:microsoft.com/office/officeart/2005/8/layout/vList5"/>
    <dgm:cxn modelId="{6FB0F14B-8341-4F02-B63F-CAE15CBA9D89}" type="presParOf" srcId="{56B1898D-1AAD-4718-A88F-7A1CEACDCECE}" destId="{91268DDC-EC80-4A84-A0B8-128F8333C543}" srcOrd="4" destOrd="0" presId="urn:microsoft.com/office/officeart/2005/8/layout/vList5"/>
    <dgm:cxn modelId="{66B75793-9855-4C6C-939A-6D552D20ACFD}" type="presParOf" srcId="{91268DDC-EC80-4A84-A0B8-128F8333C543}" destId="{137465E7-5DE1-4188-9A15-609C94FFA481}" srcOrd="0" destOrd="0" presId="urn:microsoft.com/office/officeart/2005/8/layout/vList5"/>
    <dgm:cxn modelId="{1BE196AF-A499-4306-A09C-672AABA6F912}" type="presParOf" srcId="{91268DDC-EC80-4A84-A0B8-128F8333C543}" destId="{B313CA01-E7E4-416E-B178-779930EFAEF5}" srcOrd="1" destOrd="0" presId="urn:microsoft.com/office/officeart/2005/8/layout/vList5"/>
    <dgm:cxn modelId="{8D09374D-B405-49A2-B178-B80869461EC4}" type="presParOf" srcId="{56B1898D-1AAD-4718-A88F-7A1CEACDCECE}" destId="{951CB1AD-E4F8-4834-96A4-71BEE92D64CD}" srcOrd="5" destOrd="0" presId="urn:microsoft.com/office/officeart/2005/8/layout/vList5"/>
    <dgm:cxn modelId="{0935060D-A63A-41A9-BE4D-F85C3CA843A5}" type="presParOf" srcId="{56B1898D-1AAD-4718-A88F-7A1CEACDCECE}" destId="{7A67B3D3-10CD-47AF-A6B9-5B968A2485BE}" srcOrd="6" destOrd="0" presId="urn:microsoft.com/office/officeart/2005/8/layout/vList5"/>
    <dgm:cxn modelId="{AE92DD8B-9545-40A7-8550-3CF5485A4B95}" type="presParOf" srcId="{7A67B3D3-10CD-47AF-A6B9-5B968A2485BE}" destId="{47195667-D9C6-4BBF-BB92-056FA2964D19}" srcOrd="0" destOrd="0" presId="urn:microsoft.com/office/officeart/2005/8/layout/vList5"/>
    <dgm:cxn modelId="{C531B1DB-BE7F-4B57-8A49-B6455987A7AF}" type="presParOf" srcId="{7A67B3D3-10CD-47AF-A6B9-5B968A2485BE}" destId="{A534987D-0142-4C20-99BA-3ACC3CC3B8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935654-F45E-420A-8C31-F33E4B1B638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E8BB825-37E5-4988-A488-C4588B9163D4}">
      <dgm:prSet phldrT="[Text]"/>
      <dgm:spPr/>
      <dgm:t>
        <a:bodyPr/>
        <a:lstStyle/>
        <a:p>
          <a:r>
            <a:rPr lang="en-GB" dirty="0" smtClean="0"/>
            <a:t>Capital Proxy</a:t>
          </a:r>
          <a:endParaRPr lang="en-GB" dirty="0"/>
        </a:p>
      </dgm:t>
    </dgm:pt>
    <dgm:pt modelId="{B70C16EC-AEAE-46FB-8113-A2E0C60F19B7}" type="parTrans" cxnId="{850501B5-B6E5-47C7-AAB6-4E4A5BF05945}">
      <dgm:prSet/>
      <dgm:spPr/>
      <dgm:t>
        <a:bodyPr/>
        <a:lstStyle/>
        <a:p>
          <a:endParaRPr lang="en-GB"/>
        </a:p>
      </dgm:t>
    </dgm:pt>
    <dgm:pt modelId="{4DD2B057-3F26-4EA9-BE21-FDE5A9834270}" type="sibTrans" cxnId="{850501B5-B6E5-47C7-AAB6-4E4A5BF05945}">
      <dgm:prSet/>
      <dgm:spPr/>
      <dgm:t>
        <a:bodyPr/>
        <a:lstStyle/>
        <a:p>
          <a:endParaRPr lang="en-GB"/>
        </a:p>
      </dgm:t>
    </dgm:pt>
    <dgm:pt modelId="{707C9C60-2F6B-4452-96AE-3B719DE0797E}">
      <dgm:prSet phldrT="[Text]" custT="1"/>
      <dgm:spPr/>
      <dgm:t>
        <a:bodyPr anchor="ctr"/>
        <a:lstStyle/>
        <a:p>
          <a:r>
            <a:rPr lang="en-GB" sz="1400" dirty="0" smtClean="0"/>
            <a:t>Determine proxy capital requirement for the non-regulated entities</a:t>
          </a:r>
          <a:endParaRPr lang="en-GB" sz="1400" dirty="0"/>
        </a:p>
      </dgm:t>
    </dgm:pt>
    <dgm:pt modelId="{99775D76-6F06-4361-BBCB-7179D1371E8D}" type="parTrans" cxnId="{D8BFF022-3626-4039-9478-DB250991AEA8}">
      <dgm:prSet/>
      <dgm:spPr/>
      <dgm:t>
        <a:bodyPr/>
        <a:lstStyle/>
        <a:p>
          <a:endParaRPr lang="en-GB"/>
        </a:p>
      </dgm:t>
    </dgm:pt>
    <dgm:pt modelId="{03ED6AD1-81FB-49E1-A9C8-BE74CF2BFF0C}" type="sibTrans" cxnId="{D8BFF022-3626-4039-9478-DB250991AEA8}">
      <dgm:prSet/>
      <dgm:spPr/>
      <dgm:t>
        <a:bodyPr/>
        <a:lstStyle/>
        <a:p>
          <a:endParaRPr lang="en-GB"/>
        </a:p>
      </dgm:t>
    </dgm:pt>
    <dgm:pt modelId="{F07A8AAD-6EFB-4821-B73D-7EDF31DD179B}">
      <dgm:prSet phldrT="[Text]" custT="1"/>
      <dgm:spPr/>
      <dgm:t>
        <a:bodyPr anchor="ctr"/>
        <a:lstStyle/>
        <a:p>
          <a:r>
            <a:rPr lang="en-GB" sz="1400" dirty="0" smtClean="0"/>
            <a:t>Suitable only if there is a comparable regulated entity/activity</a:t>
          </a:r>
          <a:endParaRPr lang="en-GB" sz="1400" dirty="0"/>
        </a:p>
      </dgm:t>
    </dgm:pt>
    <dgm:pt modelId="{AB5DEA79-83D3-4C32-9849-20E089B37D53}" type="parTrans" cxnId="{D87DC4B2-F9C8-49DD-B18D-5EF4AAEF1EE1}">
      <dgm:prSet/>
      <dgm:spPr/>
      <dgm:t>
        <a:bodyPr/>
        <a:lstStyle/>
        <a:p>
          <a:endParaRPr lang="en-GB"/>
        </a:p>
      </dgm:t>
    </dgm:pt>
    <dgm:pt modelId="{A16041DD-2236-427A-AEC7-F74F25ADEF27}" type="sibTrans" cxnId="{D87DC4B2-F9C8-49DD-B18D-5EF4AAEF1EE1}">
      <dgm:prSet/>
      <dgm:spPr/>
      <dgm:t>
        <a:bodyPr/>
        <a:lstStyle/>
        <a:p>
          <a:endParaRPr lang="en-GB"/>
        </a:p>
      </dgm:t>
    </dgm:pt>
    <dgm:pt modelId="{44B0B1D2-B562-4040-BF32-DF9F36E53949}">
      <dgm:prSet phldrT="[Text]"/>
      <dgm:spPr/>
      <dgm:t>
        <a:bodyPr/>
        <a:lstStyle/>
        <a:p>
          <a:r>
            <a:rPr lang="en-GB" dirty="0" smtClean="0"/>
            <a:t>Total Deduction</a:t>
          </a:r>
          <a:endParaRPr lang="en-GB" dirty="0"/>
        </a:p>
      </dgm:t>
    </dgm:pt>
    <dgm:pt modelId="{533565E8-0C74-4049-A72F-4B365966051E}" type="parTrans" cxnId="{79B01B23-B3CE-4081-AF0C-109541B8720B}">
      <dgm:prSet/>
      <dgm:spPr/>
      <dgm:t>
        <a:bodyPr/>
        <a:lstStyle/>
        <a:p>
          <a:endParaRPr lang="en-GB"/>
        </a:p>
      </dgm:t>
    </dgm:pt>
    <dgm:pt modelId="{326BB932-CE61-4D91-AEDE-5EFE09AF102D}" type="sibTrans" cxnId="{79B01B23-B3CE-4081-AF0C-109541B8720B}">
      <dgm:prSet/>
      <dgm:spPr/>
      <dgm:t>
        <a:bodyPr/>
        <a:lstStyle/>
        <a:p>
          <a:endParaRPr lang="en-GB"/>
        </a:p>
      </dgm:t>
    </dgm:pt>
    <dgm:pt modelId="{3076BF19-A30E-4613-925C-E4704D07669F}">
      <dgm:prSet phldrT="[Text]" custT="1"/>
      <dgm:spPr/>
      <dgm:t>
        <a:bodyPr anchor="ctr"/>
        <a:lstStyle/>
        <a:p>
          <a:r>
            <a:rPr lang="en-GB" sz="1400" dirty="0" smtClean="0"/>
            <a:t>On the parent’s balance sheet, deduct value of investments in non-regulated entities</a:t>
          </a:r>
          <a:endParaRPr lang="en-GB" sz="1400" dirty="0"/>
        </a:p>
      </dgm:t>
    </dgm:pt>
    <dgm:pt modelId="{A0DAE406-24B5-44A1-860D-B8EF2B62F709}" type="parTrans" cxnId="{0DA8F2A4-4951-4685-BED7-35F3CD9532CE}">
      <dgm:prSet/>
      <dgm:spPr/>
      <dgm:t>
        <a:bodyPr/>
        <a:lstStyle/>
        <a:p>
          <a:endParaRPr lang="en-GB"/>
        </a:p>
      </dgm:t>
    </dgm:pt>
    <dgm:pt modelId="{2BFDE948-3AD6-4FFF-95E8-DB2FC0C0F378}" type="sibTrans" cxnId="{0DA8F2A4-4951-4685-BED7-35F3CD9532CE}">
      <dgm:prSet/>
      <dgm:spPr/>
      <dgm:t>
        <a:bodyPr/>
        <a:lstStyle/>
        <a:p>
          <a:endParaRPr lang="en-GB"/>
        </a:p>
      </dgm:t>
    </dgm:pt>
    <dgm:pt modelId="{EA40FD34-96FA-4599-A6CD-B91F11DEC736}">
      <dgm:prSet phldrT="[Text]" custT="1"/>
      <dgm:spPr/>
      <dgm:t>
        <a:bodyPr anchor="ctr"/>
        <a:lstStyle/>
        <a:p>
          <a:r>
            <a:rPr lang="en-GB" sz="1400" dirty="0" smtClean="0"/>
            <a:t>Assumes that non-regulated entities are unable to financially support the group </a:t>
          </a:r>
          <a:endParaRPr lang="en-GB" sz="1400" dirty="0"/>
        </a:p>
      </dgm:t>
    </dgm:pt>
    <dgm:pt modelId="{A1AFE5BD-ACC0-45D2-A207-B76986C51A95}" type="parTrans" cxnId="{373E77B7-ED40-46E5-9F1F-0E4CBDDC608D}">
      <dgm:prSet/>
      <dgm:spPr/>
      <dgm:t>
        <a:bodyPr/>
        <a:lstStyle/>
        <a:p>
          <a:endParaRPr lang="en-GB"/>
        </a:p>
      </dgm:t>
    </dgm:pt>
    <dgm:pt modelId="{E5BC5804-9593-4250-AAAA-EAC80AEE51D4}" type="sibTrans" cxnId="{373E77B7-ED40-46E5-9F1F-0E4CBDDC608D}">
      <dgm:prSet/>
      <dgm:spPr/>
      <dgm:t>
        <a:bodyPr/>
        <a:lstStyle/>
        <a:p>
          <a:endParaRPr lang="en-GB"/>
        </a:p>
      </dgm:t>
    </dgm:pt>
    <dgm:pt modelId="{070B85AB-918E-4364-84CB-AB4BE34A3451}">
      <dgm:prSet phldrT="[Text]"/>
      <dgm:spPr/>
      <dgm:t>
        <a:bodyPr/>
        <a:lstStyle/>
        <a:p>
          <a:r>
            <a:rPr lang="en-GB" dirty="0" smtClean="0"/>
            <a:t>Total Exclusion</a:t>
          </a:r>
          <a:endParaRPr lang="en-GB" dirty="0"/>
        </a:p>
      </dgm:t>
    </dgm:pt>
    <dgm:pt modelId="{2B4C58F9-3504-4670-BA1C-C973F2C2F541}" type="parTrans" cxnId="{24C8B155-A41D-48D5-B1C2-4E12D7C9785C}">
      <dgm:prSet/>
      <dgm:spPr/>
      <dgm:t>
        <a:bodyPr/>
        <a:lstStyle/>
        <a:p>
          <a:endParaRPr lang="en-GB"/>
        </a:p>
      </dgm:t>
    </dgm:pt>
    <dgm:pt modelId="{5785FD51-FFFC-4E0C-BDD6-8801DF685F34}" type="sibTrans" cxnId="{24C8B155-A41D-48D5-B1C2-4E12D7C9785C}">
      <dgm:prSet/>
      <dgm:spPr/>
      <dgm:t>
        <a:bodyPr/>
        <a:lstStyle/>
        <a:p>
          <a:endParaRPr lang="en-GB"/>
        </a:p>
      </dgm:t>
    </dgm:pt>
    <dgm:pt modelId="{3725B3AF-D25F-4B98-8231-33B61A3AB9C1}">
      <dgm:prSet phldrT="[Text]" custT="1"/>
      <dgm:spPr/>
      <dgm:t>
        <a:bodyPr anchor="ctr"/>
        <a:lstStyle/>
        <a:p>
          <a:r>
            <a:rPr lang="en-GB" sz="1400" dirty="0" smtClean="0"/>
            <a:t>Entity is excluded  in group capital adequacy assessment</a:t>
          </a:r>
          <a:endParaRPr lang="en-GB" sz="1400" dirty="0"/>
        </a:p>
      </dgm:t>
    </dgm:pt>
    <dgm:pt modelId="{17903ECF-CEB4-4F13-B22C-30D9512CE302}" type="parTrans" cxnId="{FFCFA92D-C57A-4BAE-8A67-503DFB799BA5}">
      <dgm:prSet/>
      <dgm:spPr/>
      <dgm:t>
        <a:bodyPr/>
        <a:lstStyle/>
        <a:p>
          <a:endParaRPr lang="en-GB"/>
        </a:p>
      </dgm:t>
    </dgm:pt>
    <dgm:pt modelId="{6B738081-E766-4BB5-B926-07A07E57CA83}" type="sibTrans" cxnId="{FFCFA92D-C57A-4BAE-8A67-503DFB799BA5}">
      <dgm:prSet/>
      <dgm:spPr/>
      <dgm:t>
        <a:bodyPr/>
        <a:lstStyle/>
        <a:p>
          <a:endParaRPr lang="en-GB"/>
        </a:p>
      </dgm:t>
    </dgm:pt>
    <dgm:pt modelId="{57155E08-7079-42E5-A3E5-445BCA0FF236}">
      <dgm:prSet phldrT="[Text]" custT="1"/>
      <dgm:spPr/>
      <dgm:t>
        <a:bodyPr anchor="ctr"/>
        <a:lstStyle/>
        <a:p>
          <a:r>
            <a:rPr lang="en-GB" sz="1400" dirty="0" smtClean="0"/>
            <a:t>Usually appropriate for non-financial entities if their failure does not impact the regulated entities or the group as a whole</a:t>
          </a:r>
          <a:endParaRPr lang="en-GB" sz="1400" dirty="0"/>
        </a:p>
      </dgm:t>
    </dgm:pt>
    <dgm:pt modelId="{61453263-E94D-4F90-B1C8-736C93ED7F96}" type="parTrans" cxnId="{3BECEE3B-3894-43C3-9E39-9D45639D986A}">
      <dgm:prSet/>
      <dgm:spPr/>
      <dgm:t>
        <a:bodyPr/>
        <a:lstStyle/>
        <a:p>
          <a:endParaRPr lang="en-GB"/>
        </a:p>
      </dgm:t>
    </dgm:pt>
    <dgm:pt modelId="{28CD65E2-9D00-4099-9870-7F944E213CAC}" type="sibTrans" cxnId="{3BECEE3B-3894-43C3-9E39-9D45639D986A}">
      <dgm:prSet/>
      <dgm:spPr/>
      <dgm:t>
        <a:bodyPr/>
        <a:lstStyle/>
        <a:p>
          <a:endParaRPr lang="en-GB"/>
        </a:p>
      </dgm:t>
    </dgm:pt>
    <dgm:pt modelId="{4A7679D8-8580-47D4-972A-03FA5E8E4562}">
      <dgm:prSet/>
      <dgm:spPr/>
      <dgm:t>
        <a:bodyPr/>
        <a:lstStyle/>
        <a:p>
          <a:r>
            <a:rPr lang="en-GB" dirty="0" smtClean="0"/>
            <a:t>Non-Capital Measures</a:t>
          </a:r>
          <a:endParaRPr lang="en-GB" dirty="0"/>
        </a:p>
      </dgm:t>
    </dgm:pt>
    <dgm:pt modelId="{4468CFEF-50CB-4751-8D3D-EE7D83DDDEE1}" type="parTrans" cxnId="{862C7551-BEC5-4833-ABCE-A452FDA87177}">
      <dgm:prSet/>
      <dgm:spPr/>
      <dgm:t>
        <a:bodyPr/>
        <a:lstStyle/>
        <a:p>
          <a:endParaRPr lang="en-GB"/>
        </a:p>
      </dgm:t>
    </dgm:pt>
    <dgm:pt modelId="{060812FF-1DDF-4F5D-A737-5055EB13ECDA}" type="sibTrans" cxnId="{862C7551-BEC5-4833-ABCE-A452FDA87177}">
      <dgm:prSet/>
      <dgm:spPr/>
      <dgm:t>
        <a:bodyPr/>
        <a:lstStyle/>
        <a:p>
          <a:endParaRPr lang="en-GB"/>
        </a:p>
      </dgm:t>
    </dgm:pt>
    <dgm:pt modelId="{E95BC89E-28BA-431F-A12F-E8A43562A26C}">
      <dgm:prSet custT="1"/>
      <dgm:spPr/>
      <dgm:t>
        <a:bodyPr anchor="ctr"/>
        <a:lstStyle/>
        <a:p>
          <a:r>
            <a:rPr lang="en-GB" sz="1400" dirty="0" smtClean="0"/>
            <a:t>Impose limits on risk exposure to non-regulated entities</a:t>
          </a:r>
          <a:endParaRPr lang="en-GB" sz="1400" dirty="0"/>
        </a:p>
      </dgm:t>
    </dgm:pt>
    <dgm:pt modelId="{8F1902DE-A240-48EE-BF94-3E0CE38E9492}" type="parTrans" cxnId="{17F2E8AE-34ED-4309-A0E5-70BE7335E079}">
      <dgm:prSet/>
      <dgm:spPr/>
      <dgm:t>
        <a:bodyPr/>
        <a:lstStyle/>
        <a:p>
          <a:endParaRPr lang="en-GB"/>
        </a:p>
      </dgm:t>
    </dgm:pt>
    <dgm:pt modelId="{CBB236A8-0116-4F83-997F-C24B7C7D34D2}" type="sibTrans" cxnId="{17F2E8AE-34ED-4309-A0E5-70BE7335E079}">
      <dgm:prSet/>
      <dgm:spPr/>
      <dgm:t>
        <a:bodyPr/>
        <a:lstStyle/>
        <a:p>
          <a:endParaRPr lang="en-GB"/>
        </a:p>
      </dgm:t>
    </dgm:pt>
    <dgm:pt modelId="{D0C08524-2CEA-4920-9362-0D90EE7A1B58}">
      <dgm:prSet custT="1"/>
      <dgm:spPr/>
      <dgm:t>
        <a:bodyPr anchor="ctr"/>
        <a:lstStyle/>
        <a:p>
          <a:r>
            <a:rPr lang="en-GB" sz="1400" dirty="0" smtClean="0"/>
            <a:t>Governance and risk management requirements on parent and/or insurance legal entities</a:t>
          </a:r>
          <a:endParaRPr lang="en-GB" sz="1400" dirty="0"/>
        </a:p>
      </dgm:t>
    </dgm:pt>
    <dgm:pt modelId="{2E07755F-4A61-42FB-AA20-FE722F9B6AEA}" type="parTrans" cxnId="{05B28CEE-A3E4-4C7E-A3CF-C3D066B31844}">
      <dgm:prSet/>
      <dgm:spPr/>
      <dgm:t>
        <a:bodyPr/>
        <a:lstStyle/>
        <a:p>
          <a:endParaRPr lang="en-GB"/>
        </a:p>
      </dgm:t>
    </dgm:pt>
    <dgm:pt modelId="{1C83780D-DC88-4FF4-B064-0E5A53DD1064}" type="sibTrans" cxnId="{05B28CEE-A3E4-4C7E-A3CF-C3D066B31844}">
      <dgm:prSet/>
      <dgm:spPr/>
      <dgm:t>
        <a:bodyPr/>
        <a:lstStyle/>
        <a:p>
          <a:endParaRPr lang="en-GB"/>
        </a:p>
      </dgm:t>
    </dgm:pt>
    <dgm:pt modelId="{6527CF51-9B46-4F38-AB4F-0DD7CF7A08CD}" type="pres">
      <dgm:prSet presAssocID="{FA935654-F45E-420A-8C31-F33E4B1B63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8230AF-5D2E-41FA-9F38-843AB4749251}" type="pres">
      <dgm:prSet presAssocID="{4E8BB825-37E5-4988-A488-C4588B9163D4}" presName="linNode" presStyleCnt="0"/>
      <dgm:spPr/>
    </dgm:pt>
    <dgm:pt modelId="{E624C7E9-B7B7-4A71-9584-E270134C5C88}" type="pres">
      <dgm:prSet presAssocID="{4E8BB825-37E5-4988-A488-C4588B9163D4}" presName="parentText" presStyleLbl="node1" presStyleIdx="0" presStyleCnt="4" custScaleX="67206" custLinFactNeighborX="-922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C2D3F-FB05-48C9-838E-EAD46CD4C139}" type="pres">
      <dgm:prSet presAssocID="{4E8BB825-37E5-4988-A488-C4588B9163D4}" presName="descendantText" presStyleLbl="alignAccFollowNode1" presStyleIdx="0" presStyleCnt="4" custScaleX="118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07F5E7-8797-4B74-9840-DD1AB7E296D5}" type="pres">
      <dgm:prSet presAssocID="{4DD2B057-3F26-4EA9-BE21-FDE5A9834270}" presName="sp" presStyleCnt="0"/>
      <dgm:spPr/>
    </dgm:pt>
    <dgm:pt modelId="{6CEE2A2D-F022-4807-BCAE-6BF2F9C6B5AC}" type="pres">
      <dgm:prSet presAssocID="{44B0B1D2-B562-4040-BF32-DF9F36E53949}" presName="linNode" presStyleCnt="0"/>
      <dgm:spPr/>
    </dgm:pt>
    <dgm:pt modelId="{844BDECA-8A1D-4E10-92F4-23D4B6CE8C3E}" type="pres">
      <dgm:prSet presAssocID="{44B0B1D2-B562-4040-BF32-DF9F36E53949}" presName="parentText" presStyleLbl="node1" presStyleIdx="1" presStyleCnt="4" custScaleX="67206" custLinFactNeighborX="-922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93C64-A343-4B12-9179-086FD7833763}" type="pres">
      <dgm:prSet presAssocID="{44B0B1D2-B562-4040-BF32-DF9F36E53949}" presName="descendantText" presStyleLbl="alignAccFollowNode1" presStyleIdx="1" presStyleCnt="4" custScaleX="118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203470-E3AA-4150-AD2B-04724D0044AB}" type="pres">
      <dgm:prSet presAssocID="{326BB932-CE61-4D91-AEDE-5EFE09AF102D}" presName="sp" presStyleCnt="0"/>
      <dgm:spPr/>
    </dgm:pt>
    <dgm:pt modelId="{135227A4-1425-4C7C-9D21-81D6DDB177A2}" type="pres">
      <dgm:prSet presAssocID="{070B85AB-918E-4364-84CB-AB4BE34A3451}" presName="linNode" presStyleCnt="0"/>
      <dgm:spPr/>
    </dgm:pt>
    <dgm:pt modelId="{E11414FF-735F-43C7-B039-549AB9D83EDA}" type="pres">
      <dgm:prSet presAssocID="{070B85AB-918E-4364-84CB-AB4BE34A3451}" presName="parentText" presStyleLbl="node1" presStyleIdx="2" presStyleCnt="4" custScaleX="67206" custLinFactNeighborX="-922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EB222-7762-4165-8911-98D1584FA8DA}" type="pres">
      <dgm:prSet presAssocID="{070B85AB-918E-4364-84CB-AB4BE34A3451}" presName="descendantText" presStyleLbl="alignAccFollowNode1" presStyleIdx="2" presStyleCnt="4" custScaleX="1182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ACD01-4889-43FF-B5AD-C03C98C0708F}" type="pres">
      <dgm:prSet presAssocID="{5785FD51-FFFC-4E0C-BDD6-8801DF685F34}" presName="sp" presStyleCnt="0"/>
      <dgm:spPr/>
    </dgm:pt>
    <dgm:pt modelId="{96673521-5413-41C9-B8AA-61408EA48586}" type="pres">
      <dgm:prSet presAssocID="{4A7679D8-8580-47D4-972A-03FA5E8E4562}" presName="linNode" presStyleCnt="0"/>
      <dgm:spPr/>
    </dgm:pt>
    <dgm:pt modelId="{9E7C3F48-E3F7-4BFC-94E7-D60C5524AE95}" type="pres">
      <dgm:prSet presAssocID="{4A7679D8-8580-47D4-972A-03FA5E8E4562}" presName="parentText" presStyleLbl="node1" presStyleIdx="3" presStyleCnt="4" custScaleX="667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56FF8-E0B1-4E99-9D37-6D876B4F5E5C}" type="pres">
      <dgm:prSet presAssocID="{4A7679D8-8580-47D4-972A-03FA5E8E4562}" presName="descendantText" presStyleLbl="alignAccFollowNode1" presStyleIdx="3" presStyleCnt="4" custScaleX="119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BD6542-ED86-402E-B2C3-D4F74C1DD0D2}" type="presOf" srcId="{E95BC89E-28BA-431F-A12F-E8A43562A26C}" destId="{CA356FF8-E0B1-4E99-9D37-6D876B4F5E5C}" srcOrd="0" destOrd="0" presId="urn:microsoft.com/office/officeart/2005/8/layout/vList5"/>
    <dgm:cxn modelId="{24C8B155-A41D-48D5-B1C2-4E12D7C9785C}" srcId="{FA935654-F45E-420A-8C31-F33E4B1B638C}" destId="{070B85AB-918E-4364-84CB-AB4BE34A3451}" srcOrd="2" destOrd="0" parTransId="{2B4C58F9-3504-4670-BA1C-C973F2C2F541}" sibTransId="{5785FD51-FFFC-4E0C-BDD6-8801DF685F34}"/>
    <dgm:cxn modelId="{05B28CEE-A3E4-4C7E-A3CF-C3D066B31844}" srcId="{4A7679D8-8580-47D4-972A-03FA5E8E4562}" destId="{D0C08524-2CEA-4920-9362-0D90EE7A1B58}" srcOrd="1" destOrd="0" parTransId="{2E07755F-4A61-42FB-AA20-FE722F9B6AEA}" sibTransId="{1C83780D-DC88-4FF4-B064-0E5A53DD1064}"/>
    <dgm:cxn modelId="{320A9F59-2964-40A5-A5FA-E4B1F2C3093D}" type="presOf" srcId="{FA935654-F45E-420A-8C31-F33E4B1B638C}" destId="{6527CF51-9B46-4F38-AB4F-0DD7CF7A08CD}" srcOrd="0" destOrd="0" presId="urn:microsoft.com/office/officeart/2005/8/layout/vList5"/>
    <dgm:cxn modelId="{22AC2838-0B7B-428E-971A-E7172F298AE0}" type="presOf" srcId="{D0C08524-2CEA-4920-9362-0D90EE7A1B58}" destId="{CA356FF8-E0B1-4E99-9D37-6D876B4F5E5C}" srcOrd="0" destOrd="1" presId="urn:microsoft.com/office/officeart/2005/8/layout/vList5"/>
    <dgm:cxn modelId="{D87DC4B2-F9C8-49DD-B18D-5EF4AAEF1EE1}" srcId="{4E8BB825-37E5-4988-A488-C4588B9163D4}" destId="{F07A8AAD-6EFB-4821-B73D-7EDF31DD179B}" srcOrd="1" destOrd="0" parTransId="{AB5DEA79-83D3-4C32-9849-20E089B37D53}" sibTransId="{A16041DD-2236-427A-AEC7-F74F25ADEF27}"/>
    <dgm:cxn modelId="{6A351A85-E2DE-4EA9-B6F9-2C383056CE2C}" type="presOf" srcId="{44B0B1D2-B562-4040-BF32-DF9F36E53949}" destId="{844BDECA-8A1D-4E10-92F4-23D4B6CE8C3E}" srcOrd="0" destOrd="0" presId="urn:microsoft.com/office/officeart/2005/8/layout/vList5"/>
    <dgm:cxn modelId="{8CC3A121-EA29-4C53-A3F4-43A2E197BAEC}" type="presOf" srcId="{EA40FD34-96FA-4599-A6CD-B91F11DEC736}" destId="{35F93C64-A343-4B12-9179-086FD7833763}" srcOrd="0" destOrd="1" presId="urn:microsoft.com/office/officeart/2005/8/layout/vList5"/>
    <dgm:cxn modelId="{862C7551-BEC5-4833-ABCE-A452FDA87177}" srcId="{FA935654-F45E-420A-8C31-F33E4B1B638C}" destId="{4A7679D8-8580-47D4-972A-03FA5E8E4562}" srcOrd="3" destOrd="0" parTransId="{4468CFEF-50CB-4751-8D3D-EE7D83DDDEE1}" sibTransId="{060812FF-1DDF-4F5D-A737-5055EB13ECDA}"/>
    <dgm:cxn modelId="{373E77B7-ED40-46E5-9F1F-0E4CBDDC608D}" srcId="{44B0B1D2-B562-4040-BF32-DF9F36E53949}" destId="{EA40FD34-96FA-4599-A6CD-B91F11DEC736}" srcOrd="1" destOrd="0" parTransId="{A1AFE5BD-ACC0-45D2-A207-B76986C51A95}" sibTransId="{E5BC5804-9593-4250-AAAA-EAC80AEE51D4}"/>
    <dgm:cxn modelId="{A345B3A3-1D05-4382-B4DF-7AA7B89CEC66}" type="presOf" srcId="{070B85AB-918E-4364-84CB-AB4BE34A3451}" destId="{E11414FF-735F-43C7-B039-549AB9D83EDA}" srcOrd="0" destOrd="0" presId="urn:microsoft.com/office/officeart/2005/8/layout/vList5"/>
    <dgm:cxn modelId="{1BCD7BED-0CB2-4A7B-BB4D-A77B99293A01}" type="presOf" srcId="{3725B3AF-D25F-4B98-8231-33B61A3AB9C1}" destId="{6B4EB222-7762-4165-8911-98D1584FA8DA}" srcOrd="0" destOrd="0" presId="urn:microsoft.com/office/officeart/2005/8/layout/vList5"/>
    <dgm:cxn modelId="{D8BFF022-3626-4039-9478-DB250991AEA8}" srcId="{4E8BB825-37E5-4988-A488-C4588B9163D4}" destId="{707C9C60-2F6B-4452-96AE-3B719DE0797E}" srcOrd="0" destOrd="0" parTransId="{99775D76-6F06-4361-BBCB-7179D1371E8D}" sibTransId="{03ED6AD1-81FB-49E1-A9C8-BE74CF2BFF0C}"/>
    <dgm:cxn modelId="{0DA8F2A4-4951-4685-BED7-35F3CD9532CE}" srcId="{44B0B1D2-B562-4040-BF32-DF9F36E53949}" destId="{3076BF19-A30E-4613-925C-E4704D07669F}" srcOrd="0" destOrd="0" parTransId="{A0DAE406-24B5-44A1-860D-B8EF2B62F709}" sibTransId="{2BFDE948-3AD6-4FFF-95E8-DB2FC0C0F378}"/>
    <dgm:cxn modelId="{79B01B23-B3CE-4081-AF0C-109541B8720B}" srcId="{FA935654-F45E-420A-8C31-F33E4B1B638C}" destId="{44B0B1D2-B562-4040-BF32-DF9F36E53949}" srcOrd="1" destOrd="0" parTransId="{533565E8-0C74-4049-A72F-4B365966051E}" sibTransId="{326BB932-CE61-4D91-AEDE-5EFE09AF102D}"/>
    <dgm:cxn modelId="{0BDBC7F6-05C9-4CCF-9FE6-545436C54D17}" type="presOf" srcId="{707C9C60-2F6B-4452-96AE-3B719DE0797E}" destId="{BC9C2D3F-FB05-48C9-838E-EAD46CD4C139}" srcOrd="0" destOrd="0" presId="urn:microsoft.com/office/officeart/2005/8/layout/vList5"/>
    <dgm:cxn modelId="{17F2E8AE-34ED-4309-A0E5-70BE7335E079}" srcId="{4A7679D8-8580-47D4-972A-03FA5E8E4562}" destId="{E95BC89E-28BA-431F-A12F-E8A43562A26C}" srcOrd="0" destOrd="0" parTransId="{8F1902DE-A240-48EE-BF94-3E0CE38E9492}" sibTransId="{CBB236A8-0116-4F83-997F-C24B7C7D34D2}"/>
    <dgm:cxn modelId="{850501B5-B6E5-47C7-AAB6-4E4A5BF05945}" srcId="{FA935654-F45E-420A-8C31-F33E4B1B638C}" destId="{4E8BB825-37E5-4988-A488-C4588B9163D4}" srcOrd="0" destOrd="0" parTransId="{B70C16EC-AEAE-46FB-8113-A2E0C60F19B7}" sibTransId="{4DD2B057-3F26-4EA9-BE21-FDE5A9834270}"/>
    <dgm:cxn modelId="{941FA4E9-34F5-4633-9F15-86642DA81C1E}" type="presOf" srcId="{4E8BB825-37E5-4988-A488-C4588B9163D4}" destId="{E624C7E9-B7B7-4A71-9584-E270134C5C88}" srcOrd="0" destOrd="0" presId="urn:microsoft.com/office/officeart/2005/8/layout/vList5"/>
    <dgm:cxn modelId="{63CBA693-E711-424E-8258-B1E4D497A1A0}" type="presOf" srcId="{3076BF19-A30E-4613-925C-E4704D07669F}" destId="{35F93C64-A343-4B12-9179-086FD7833763}" srcOrd="0" destOrd="0" presId="urn:microsoft.com/office/officeart/2005/8/layout/vList5"/>
    <dgm:cxn modelId="{FFCFA92D-C57A-4BAE-8A67-503DFB799BA5}" srcId="{070B85AB-918E-4364-84CB-AB4BE34A3451}" destId="{3725B3AF-D25F-4B98-8231-33B61A3AB9C1}" srcOrd="0" destOrd="0" parTransId="{17903ECF-CEB4-4F13-B22C-30D9512CE302}" sibTransId="{6B738081-E766-4BB5-B926-07A07E57CA83}"/>
    <dgm:cxn modelId="{3BECEE3B-3894-43C3-9E39-9D45639D986A}" srcId="{070B85AB-918E-4364-84CB-AB4BE34A3451}" destId="{57155E08-7079-42E5-A3E5-445BCA0FF236}" srcOrd="1" destOrd="0" parTransId="{61453263-E94D-4F90-B1C8-736C93ED7F96}" sibTransId="{28CD65E2-9D00-4099-9870-7F944E213CAC}"/>
    <dgm:cxn modelId="{2D1AD40B-A6E7-44D1-93D8-4F2DF7DAA5EB}" type="presOf" srcId="{57155E08-7079-42E5-A3E5-445BCA0FF236}" destId="{6B4EB222-7762-4165-8911-98D1584FA8DA}" srcOrd="0" destOrd="1" presId="urn:microsoft.com/office/officeart/2005/8/layout/vList5"/>
    <dgm:cxn modelId="{0C656EA7-869D-444F-98FB-842671153D3A}" type="presOf" srcId="{4A7679D8-8580-47D4-972A-03FA5E8E4562}" destId="{9E7C3F48-E3F7-4BFC-94E7-D60C5524AE95}" srcOrd="0" destOrd="0" presId="urn:microsoft.com/office/officeart/2005/8/layout/vList5"/>
    <dgm:cxn modelId="{5FBE6E0A-8BE7-4BFA-89B5-BA731B3860C2}" type="presOf" srcId="{F07A8AAD-6EFB-4821-B73D-7EDF31DD179B}" destId="{BC9C2D3F-FB05-48C9-838E-EAD46CD4C139}" srcOrd="0" destOrd="1" presId="urn:microsoft.com/office/officeart/2005/8/layout/vList5"/>
    <dgm:cxn modelId="{F26B9082-956F-4F98-B913-9986990F7FE4}" type="presParOf" srcId="{6527CF51-9B46-4F38-AB4F-0DD7CF7A08CD}" destId="{C98230AF-5D2E-41FA-9F38-843AB4749251}" srcOrd="0" destOrd="0" presId="urn:microsoft.com/office/officeart/2005/8/layout/vList5"/>
    <dgm:cxn modelId="{64153A4E-A4EE-424B-9E10-EFD1A23CC644}" type="presParOf" srcId="{C98230AF-5D2E-41FA-9F38-843AB4749251}" destId="{E624C7E9-B7B7-4A71-9584-E270134C5C88}" srcOrd="0" destOrd="0" presId="urn:microsoft.com/office/officeart/2005/8/layout/vList5"/>
    <dgm:cxn modelId="{7B682D84-4039-4000-A334-307D91A888BC}" type="presParOf" srcId="{C98230AF-5D2E-41FA-9F38-843AB4749251}" destId="{BC9C2D3F-FB05-48C9-838E-EAD46CD4C139}" srcOrd="1" destOrd="0" presId="urn:microsoft.com/office/officeart/2005/8/layout/vList5"/>
    <dgm:cxn modelId="{1BD08323-27AE-4DC9-8A10-87DB3CA89236}" type="presParOf" srcId="{6527CF51-9B46-4F38-AB4F-0DD7CF7A08CD}" destId="{5007F5E7-8797-4B74-9840-DD1AB7E296D5}" srcOrd="1" destOrd="0" presId="urn:microsoft.com/office/officeart/2005/8/layout/vList5"/>
    <dgm:cxn modelId="{3B054860-8C8F-46B5-839D-26B1BC095C42}" type="presParOf" srcId="{6527CF51-9B46-4F38-AB4F-0DD7CF7A08CD}" destId="{6CEE2A2D-F022-4807-BCAE-6BF2F9C6B5AC}" srcOrd="2" destOrd="0" presId="urn:microsoft.com/office/officeart/2005/8/layout/vList5"/>
    <dgm:cxn modelId="{A01B5243-EFD4-4F11-BD57-9BE5240580DA}" type="presParOf" srcId="{6CEE2A2D-F022-4807-BCAE-6BF2F9C6B5AC}" destId="{844BDECA-8A1D-4E10-92F4-23D4B6CE8C3E}" srcOrd="0" destOrd="0" presId="urn:microsoft.com/office/officeart/2005/8/layout/vList5"/>
    <dgm:cxn modelId="{5E713ACF-5DE2-4A10-8D07-AB65CA06FC4B}" type="presParOf" srcId="{6CEE2A2D-F022-4807-BCAE-6BF2F9C6B5AC}" destId="{35F93C64-A343-4B12-9179-086FD7833763}" srcOrd="1" destOrd="0" presId="urn:microsoft.com/office/officeart/2005/8/layout/vList5"/>
    <dgm:cxn modelId="{23E21088-24F2-459B-AFEA-422CA434DD31}" type="presParOf" srcId="{6527CF51-9B46-4F38-AB4F-0DD7CF7A08CD}" destId="{37203470-E3AA-4150-AD2B-04724D0044AB}" srcOrd="3" destOrd="0" presId="urn:microsoft.com/office/officeart/2005/8/layout/vList5"/>
    <dgm:cxn modelId="{1C602C35-D4F4-4074-A605-6E74247DF670}" type="presParOf" srcId="{6527CF51-9B46-4F38-AB4F-0DD7CF7A08CD}" destId="{135227A4-1425-4C7C-9D21-81D6DDB177A2}" srcOrd="4" destOrd="0" presId="urn:microsoft.com/office/officeart/2005/8/layout/vList5"/>
    <dgm:cxn modelId="{1C79056D-21B2-41DB-8C27-21935119D649}" type="presParOf" srcId="{135227A4-1425-4C7C-9D21-81D6DDB177A2}" destId="{E11414FF-735F-43C7-B039-549AB9D83EDA}" srcOrd="0" destOrd="0" presId="urn:microsoft.com/office/officeart/2005/8/layout/vList5"/>
    <dgm:cxn modelId="{E3DE3052-0CA3-4004-8504-3B91FD51C979}" type="presParOf" srcId="{135227A4-1425-4C7C-9D21-81D6DDB177A2}" destId="{6B4EB222-7762-4165-8911-98D1584FA8DA}" srcOrd="1" destOrd="0" presId="urn:microsoft.com/office/officeart/2005/8/layout/vList5"/>
    <dgm:cxn modelId="{3BD911F2-9B4C-4920-A499-AD60ECB63080}" type="presParOf" srcId="{6527CF51-9B46-4F38-AB4F-0DD7CF7A08CD}" destId="{1D0ACD01-4889-43FF-B5AD-C03C98C0708F}" srcOrd="5" destOrd="0" presId="urn:microsoft.com/office/officeart/2005/8/layout/vList5"/>
    <dgm:cxn modelId="{B4B42023-313F-4C1D-844D-05C470B1854E}" type="presParOf" srcId="{6527CF51-9B46-4F38-AB4F-0DD7CF7A08CD}" destId="{96673521-5413-41C9-B8AA-61408EA48586}" srcOrd="6" destOrd="0" presId="urn:microsoft.com/office/officeart/2005/8/layout/vList5"/>
    <dgm:cxn modelId="{45213EB6-D38C-4F45-8EB9-F3469A5BC100}" type="presParOf" srcId="{96673521-5413-41C9-B8AA-61408EA48586}" destId="{9E7C3F48-E3F7-4BFC-94E7-D60C5524AE95}" srcOrd="0" destOrd="0" presId="urn:microsoft.com/office/officeart/2005/8/layout/vList5"/>
    <dgm:cxn modelId="{9E258505-9D25-4E8C-BF8D-ABA0331499F5}" type="presParOf" srcId="{96673521-5413-41C9-B8AA-61408EA48586}" destId="{CA356FF8-E0B1-4E99-9D37-6D876B4F5E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82E591-A0EA-4831-98D3-28B6D13B919D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791FB12-5C9C-46B7-8EB7-970280EA71BA}">
      <dgm:prSet phldrT="[Text]"/>
      <dgm:spPr/>
      <dgm:t>
        <a:bodyPr/>
        <a:lstStyle/>
        <a:p>
          <a:r>
            <a:rPr lang="en-GB" dirty="0" smtClean="0"/>
            <a:t>Target Criteria</a:t>
          </a:r>
          <a:endParaRPr lang="en-GB" dirty="0"/>
        </a:p>
      </dgm:t>
    </dgm:pt>
    <dgm:pt modelId="{B110FC0F-062E-404E-8B49-9414A4161360}" type="parTrans" cxnId="{EC6B6501-3F72-4952-88B7-90033A8E3EC5}">
      <dgm:prSet/>
      <dgm:spPr/>
      <dgm:t>
        <a:bodyPr/>
        <a:lstStyle/>
        <a:p>
          <a:endParaRPr lang="en-GB"/>
        </a:p>
      </dgm:t>
    </dgm:pt>
    <dgm:pt modelId="{2B939069-E6E2-4E49-BEAA-43A9E16A7D3F}" type="sibTrans" cxnId="{EC6B6501-3F72-4952-88B7-90033A8E3EC5}">
      <dgm:prSet/>
      <dgm:spPr/>
      <dgm:t>
        <a:bodyPr/>
        <a:lstStyle/>
        <a:p>
          <a:endParaRPr lang="en-GB"/>
        </a:p>
      </dgm:t>
    </dgm:pt>
    <dgm:pt modelId="{6327C59E-7865-47BB-9863-0750D90341DA}">
      <dgm:prSet phldrT="[Text]"/>
      <dgm:spPr/>
      <dgm:t>
        <a:bodyPr/>
        <a:lstStyle/>
        <a:p>
          <a:r>
            <a:rPr lang="en-GB" dirty="0" smtClean="0"/>
            <a:t>Confidence Level</a:t>
          </a:r>
          <a:endParaRPr lang="en-GB" dirty="0"/>
        </a:p>
      </dgm:t>
    </dgm:pt>
    <dgm:pt modelId="{64D0B7A8-4079-4F8A-9599-180E61C6A579}" type="parTrans" cxnId="{7A3909A9-02AF-4787-9061-65FE87525F96}">
      <dgm:prSet/>
      <dgm:spPr/>
      <dgm:t>
        <a:bodyPr/>
        <a:lstStyle/>
        <a:p>
          <a:endParaRPr lang="en-GB"/>
        </a:p>
      </dgm:t>
    </dgm:pt>
    <dgm:pt modelId="{D4CB5464-8EA0-42E5-B41F-FED6F8DC2CAE}" type="sibTrans" cxnId="{7A3909A9-02AF-4787-9061-65FE87525F96}">
      <dgm:prSet/>
      <dgm:spPr/>
      <dgm:t>
        <a:bodyPr/>
        <a:lstStyle/>
        <a:p>
          <a:endParaRPr lang="en-GB"/>
        </a:p>
      </dgm:t>
    </dgm:pt>
    <dgm:pt modelId="{06E69A0D-BFEE-4477-B510-CBFA41933084}">
      <dgm:prSet phldrT="[Text]"/>
      <dgm:spPr/>
      <dgm:t>
        <a:bodyPr/>
        <a:lstStyle/>
        <a:p>
          <a:r>
            <a:rPr lang="en-GB" dirty="0" smtClean="0"/>
            <a:t>Risk Measure</a:t>
          </a:r>
          <a:endParaRPr lang="en-GB" dirty="0"/>
        </a:p>
      </dgm:t>
    </dgm:pt>
    <dgm:pt modelId="{6638FC6E-111B-473D-AF4E-A772717E73C4}" type="parTrans" cxnId="{0557C55F-4E8C-4121-9F5B-035FB93B9056}">
      <dgm:prSet/>
      <dgm:spPr/>
      <dgm:t>
        <a:bodyPr/>
        <a:lstStyle/>
        <a:p>
          <a:endParaRPr lang="en-GB"/>
        </a:p>
      </dgm:t>
    </dgm:pt>
    <dgm:pt modelId="{BB810C58-C492-4C77-8A07-E3663B946B7E}" type="sibTrans" cxnId="{0557C55F-4E8C-4121-9F5B-035FB93B9056}">
      <dgm:prSet/>
      <dgm:spPr/>
      <dgm:t>
        <a:bodyPr/>
        <a:lstStyle/>
        <a:p>
          <a:endParaRPr lang="en-GB"/>
        </a:p>
      </dgm:t>
    </dgm:pt>
    <dgm:pt modelId="{16BA774B-B4AB-4DE9-A0E4-126716ED1D8D}">
      <dgm:prSet phldrT="[Text]"/>
      <dgm:spPr/>
      <dgm:t>
        <a:bodyPr/>
        <a:lstStyle/>
        <a:p>
          <a:r>
            <a:rPr lang="en-GB" dirty="0" smtClean="0"/>
            <a:t>Time Horizon</a:t>
          </a:r>
          <a:endParaRPr lang="en-GB" dirty="0"/>
        </a:p>
      </dgm:t>
    </dgm:pt>
    <dgm:pt modelId="{31F1642C-F4D7-4962-BF62-CA74FED47128}" type="parTrans" cxnId="{81EE1805-0883-4F45-BDB6-37D0AC0098A2}">
      <dgm:prSet/>
      <dgm:spPr/>
      <dgm:t>
        <a:bodyPr/>
        <a:lstStyle/>
        <a:p>
          <a:endParaRPr lang="en-GB"/>
        </a:p>
      </dgm:t>
    </dgm:pt>
    <dgm:pt modelId="{3E5A21DE-52B9-44D5-A7D0-C1603A095EFD}" type="sibTrans" cxnId="{81EE1805-0883-4F45-BDB6-37D0AC0098A2}">
      <dgm:prSet/>
      <dgm:spPr/>
      <dgm:t>
        <a:bodyPr/>
        <a:lstStyle/>
        <a:p>
          <a:endParaRPr lang="en-GB"/>
        </a:p>
      </dgm:t>
    </dgm:pt>
    <dgm:pt modelId="{4414AB22-36B9-4BF8-AF12-483DF8558BFB}" type="pres">
      <dgm:prSet presAssocID="{2582E591-A0EA-4831-98D3-28B6D13B91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BB572F-385A-41EE-A1F2-82B43DC48F0D}" type="pres">
      <dgm:prSet presAssocID="{8791FB12-5C9C-46B7-8EB7-970280EA71BA}" presName="centerShape" presStyleLbl="node0" presStyleIdx="0" presStyleCnt="1" custScaleX="128075" custScaleY="74646" custLinFactNeighborX="-693" custLinFactNeighborY="-6609"/>
      <dgm:spPr/>
      <dgm:t>
        <a:bodyPr/>
        <a:lstStyle/>
        <a:p>
          <a:endParaRPr lang="en-GB"/>
        </a:p>
      </dgm:t>
    </dgm:pt>
    <dgm:pt modelId="{B7B520B4-40E5-4842-AEF1-A57CD9831025}" type="pres">
      <dgm:prSet presAssocID="{6327C59E-7865-47BB-9863-0750D90341DA}" presName="node" presStyleLbl="node1" presStyleIdx="0" presStyleCnt="3" custScaleX="165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834155-3318-4080-BFCF-D0FCE5572AC4}" type="pres">
      <dgm:prSet presAssocID="{6327C59E-7865-47BB-9863-0750D90341DA}" presName="dummy" presStyleCnt="0"/>
      <dgm:spPr/>
    </dgm:pt>
    <dgm:pt modelId="{A44A4A11-01BF-46D9-8EDA-7FD9E71E9D51}" type="pres">
      <dgm:prSet presAssocID="{D4CB5464-8EA0-42E5-B41F-FED6F8DC2CAE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ADCE972-7599-4330-A1EB-F476DC302B2B}" type="pres">
      <dgm:prSet presAssocID="{06E69A0D-BFEE-4477-B510-CBFA41933084}" presName="node" presStyleLbl="node1" presStyleIdx="1" presStyleCnt="3" custScaleX="165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037982-EC01-4289-AD98-3D66F25AFE6B}" type="pres">
      <dgm:prSet presAssocID="{06E69A0D-BFEE-4477-B510-CBFA41933084}" presName="dummy" presStyleCnt="0"/>
      <dgm:spPr/>
    </dgm:pt>
    <dgm:pt modelId="{44FC814B-577F-4A4E-87A5-5623283C7EE3}" type="pres">
      <dgm:prSet presAssocID="{BB810C58-C492-4C77-8A07-E3663B946B7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14CF7917-142A-4069-BA07-B7EF70E9769C}" type="pres">
      <dgm:prSet presAssocID="{16BA774B-B4AB-4DE9-A0E4-126716ED1D8D}" presName="node" presStyleLbl="node1" presStyleIdx="2" presStyleCnt="3" custScaleX="165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BB9ED7-4727-41BF-8609-572A261B699D}" type="pres">
      <dgm:prSet presAssocID="{16BA774B-B4AB-4DE9-A0E4-126716ED1D8D}" presName="dummy" presStyleCnt="0"/>
      <dgm:spPr/>
    </dgm:pt>
    <dgm:pt modelId="{AFF93549-977F-485E-BC54-2E8213EAECD7}" type="pres">
      <dgm:prSet presAssocID="{3E5A21DE-52B9-44D5-A7D0-C1603A095EFD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08DBEFE2-98AE-4823-995D-535F62004C8F}" type="presOf" srcId="{6327C59E-7865-47BB-9863-0750D90341DA}" destId="{B7B520B4-40E5-4842-AEF1-A57CD9831025}" srcOrd="0" destOrd="0" presId="urn:microsoft.com/office/officeart/2005/8/layout/radial6"/>
    <dgm:cxn modelId="{7A3909A9-02AF-4787-9061-65FE87525F96}" srcId="{8791FB12-5C9C-46B7-8EB7-970280EA71BA}" destId="{6327C59E-7865-47BB-9863-0750D90341DA}" srcOrd="0" destOrd="0" parTransId="{64D0B7A8-4079-4F8A-9599-180E61C6A579}" sibTransId="{D4CB5464-8EA0-42E5-B41F-FED6F8DC2CAE}"/>
    <dgm:cxn modelId="{FC7A5C53-A1D0-4E06-AC76-8BA758DCC8B3}" type="presOf" srcId="{8791FB12-5C9C-46B7-8EB7-970280EA71BA}" destId="{9EBB572F-385A-41EE-A1F2-82B43DC48F0D}" srcOrd="0" destOrd="0" presId="urn:microsoft.com/office/officeart/2005/8/layout/radial6"/>
    <dgm:cxn modelId="{81EE1805-0883-4F45-BDB6-37D0AC0098A2}" srcId="{8791FB12-5C9C-46B7-8EB7-970280EA71BA}" destId="{16BA774B-B4AB-4DE9-A0E4-126716ED1D8D}" srcOrd="2" destOrd="0" parTransId="{31F1642C-F4D7-4962-BF62-CA74FED47128}" sibTransId="{3E5A21DE-52B9-44D5-A7D0-C1603A095EFD}"/>
    <dgm:cxn modelId="{6E7771FB-F173-406C-83C8-DC187B40EAB4}" type="presOf" srcId="{2582E591-A0EA-4831-98D3-28B6D13B919D}" destId="{4414AB22-36B9-4BF8-AF12-483DF8558BFB}" srcOrd="0" destOrd="0" presId="urn:microsoft.com/office/officeart/2005/8/layout/radial6"/>
    <dgm:cxn modelId="{0557C55F-4E8C-4121-9F5B-035FB93B9056}" srcId="{8791FB12-5C9C-46B7-8EB7-970280EA71BA}" destId="{06E69A0D-BFEE-4477-B510-CBFA41933084}" srcOrd="1" destOrd="0" parTransId="{6638FC6E-111B-473D-AF4E-A772717E73C4}" sibTransId="{BB810C58-C492-4C77-8A07-E3663B946B7E}"/>
    <dgm:cxn modelId="{F61DEF69-3A9B-4AD6-9513-92EA480389F9}" type="presOf" srcId="{3E5A21DE-52B9-44D5-A7D0-C1603A095EFD}" destId="{AFF93549-977F-485E-BC54-2E8213EAECD7}" srcOrd="0" destOrd="0" presId="urn:microsoft.com/office/officeart/2005/8/layout/radial6"/>
    <dgm:cxn modelId="{EC6B6501-3F72-4952-88B7-90033A8E3EC5}" srcId="{2582E591-A0EA-4831-98D3-28B6D13B919D}" destId="{8791FB12-5C9C-46B7-8EB7-970280EA71BA}" srcOrd="0" destOrd="0" parTransId="{B110FC0F-062E-404E-8B49-9414A4161360}" sibTransId="{2B939069-E6E2-4E49-BEAA-43A9E16A7D3F}"/>
    <dgm:cxn modelId="{D21B8408-9AE0-4931-BF7F-D54C6E3DA37F}" type="presOf" srcId="{BB810C58-C492-4C77-8A07-E3663B946B7E}" destId="{44FC814B-577F-4A4E-87A5-5623283C7EE3}" srcOrd="0" destOrd="0" presId="urn:microsoft.com/office/officeart/2005/8/layout/radial6"/>
    <dgm:cxn modelId="{11026029-8E74-47C6-AAE0-4B36FEBAE228}" type="presOf" srcId="{06E69A0D-BFEE-4477-B510-CBFA41933084}" destId="{EADCE972-7599-4330-A1EB-F476DC302B2B}" srcOrd="0" destOrd="0" presId="urn:microsoft.com/office/officeart/2005/8/layout/radial6"/>
    <dgm:cxn modelId="{884273AE-98C3-4F30-B8CC-8B5547AF8DC7}" type="presOf" srcId="{16BA774B-B4AB-4DE9-A0E4-126716ED1D8D}" destId="{14CF7917-142A-4069-BA07-B7EF70E9769C}" srcOrd="0" destOrd="0" presId="urn:microsoft.com/office/officeart/2005/8/layout/radial6"/>
    <dgm:cxn modelId="{ADC0B543-80FF-4AC9-8A37-38F01680B2AC}" type="presOf" srcId="{D4CB5464-8EA0-42E5-B41F-FED6F8DC2CAE}" destId="{A44A4A11-01BF-46D9-8EDA-7FD9E71E9D51}" srcOrd="0" destOrd="0" presId="urn:microsoft.com/office/officeart/2005/8/layout/radial6"/>
    <dgm:cxn modelId="{377A0127-EBCD-4B9A-B9E8-9F6ED2C8BC16}" type="presParOf" srcId="{4414AB22-36B9-4BF8-AF12-483DF8558BFB}" destId="{9EBB572F-385A-41EE-A1F2-82B43DC48F0D}" srcOrd="0" destOrd="0" presId="urn:microsoft.com/office/officeart/2005/8/layout/radial6"/>
    <dgm:cxn modelId="{889969DD-B3B3-4ECF-8371-1B081F83E8B6}" type="presParOf" srcId="{4414AB22-36B9-4BF8-AF12-483DF8558BFB}" destId="{B7B520B4-40E5-4842-AEF1-A57CD9831025}" srcOrd="1" destOrd="0" presId="urn:microsoft.com/office/officeart/2005/8/layout/radial6"/>
    <dgm:cxn modelId="{1A54D1F1-BF3C-49E3-AB1E-35C141C3C684}" type="presParOf" srcId="{4414AB22-36B9-4BF8-AF12-483DF8558BFB}" destId="{BE834155-3318-4080-BFCF-D0FCE5572AC4}" srcOrd="2" destOrd="0" presId="urn:microsoft.com/office/officeart/2005/8/layout/radial6"/>
    <dgm:cxn modelId="{18B79119-294B-4B16-9926-9FF3EC8ECD18}" type="presParOf" srcId="{4414AB22-36B9-4BF8-AF12-483DF8558BFB}" destId="{A44A4A11-01BF-46D9-8EDA-7FD9E71E9D51}" srcOrd="3" destOrd="0" presId="urn:microsoft.com/office/officeart/2005/8/layout/radial6"/>
    <dgm:cxn modelId="{12564D27-E675-499F-ACBB-3B77708D5A81}" type="presParOf" srcId="{4414AB22-36B9-4BF8-AF12-483DF8558BFB}" destId="{EADCE972-7599-4330-A1EB-F476DC302B2B}" srcOrd="4" destOrd="0" presId="urn:microsoft.com/office/officeart/2005/8/layout/radial6"/>
    <dgm:cxn modelId="{C5ACC3F4-022E-48D4-99D2-303EDD2F5D2D}" type="presParOf" srcId="{4414AB22-36B9-4BF8-AF12-483DF8558BFB}" destId="{C0037982-EC01-4289-AD98-3D66F25AFE6B}" srcOrd="5" destOrd="0" presId="urn:microsoft.com/office/officeart/2005/8/layout/radial6"/>
    <dgm:cxn modelId="{0644EF5F-16A9-40FB-ADA5-487B3CF1205C}" type="presParOf" srcId="{4414AB22-36B9-4BF8-AF12-483DF8558BFB}" destId="{44FC814B-577F-4A4E-87A5-5623283C7EE3}" srcOrd="6" destOrd="0" presId="urn:microsoft.com/office/officeart/2005/8/layout/radial6"/>
    <dgm:cxn modelId="{A81DB233-D83D-4FE6-9086-37948BAC9C07}" type="presParOf" srcId="{4414AB22-36B9-4BF8-AF12-483DF8558BFB}" destId="{14CF7917-142A-4069-BA07-B7EF70E9769C}" srcOrd="7" destOrd="0" presId="urn:microsoft.com/office/officeart/2005/8/layout/radial6"/>
    <dgm:cxn modelId="{7755FF43-C7F0-416F-A7F0-691C5BC060B5}" type="presParOf" srcId="{4414AB22-36B9-4BF8-AF12-483DF8558BFB}" destId="{B9BB9ED7-4727-41BF-8609-572A261B699D}" srcOrd="8" destOrd="0" presId="urn:microsoft.com/office/officeart/2005/8/layout/radial6"/>
    <dgm:cxn modelId="{8C658E65-D85A-466C-9AC6-4D14FC46F1E3}" type="presParOf" srcId="{4414AB22-36B9-4BF8-AF12-483DF8558BFB}" destId="{AFF93549-977F-485E-BC54-2E8213EAECD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171647-C03E-4C60-95D8-F764E77D608E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4A62CDA-E39F-46EF-B9FA-42C5BFAF91B8}">
      <dgm:prSet phldrT="[Text]" custT="1"/>
      <dgm:spPr/>
      <dgm:t>
        <a:bodyPr/>
        <a:lstStyle/>
        <a:p>
          <a:r>
            <a:rPr lang="en-GB" sz="1800" dirty="0" smtClean="0"/>
            <a:t>Practical Considerations</a:t>
          </a:r>
          <a:endParaRPr lang="en-GB" sz="1800" dirty="0"/>
        </a:p>
      </dgm:t>
    </dgm:pt>
    <dgm:pt modelId="{853CD268-6092-47B9-91EA-A1B07FF5270A}" type="parTrans" cxnId="{F41C8FC4-95E9-4084-92C6-2D945C03C90F}">
      <dgm:prSet/>
      <dgm:spPr/>
      <dgm:t>
        <a:bodyPr/>
        <a:lstStyle/>
        <a:p>
          <a:endParaRPr lang="en-GB"/>
        </a:p>
      </dgm:t>
    </dgm:pt>
    <dgm:pt modelId="{9E86C356-ACEB-4E4F-9D2C-40C5F41FE0A1}" type="sibTrans" cxnId="{F41C8FC4-95E9-4084-92C6-2D945C03C90F}">
      <dgm:prSet/>
      <dgm:spPr/>
      <dgm:t>
        <a:bodyPr/>
        <a:lstStyle/>
        <a:p>
          <a:endParaRPr lang="en-GB"/>
        </a:p>
      </dgm:t>
    </dgm:pt>
    <dgm:pt modelId="{81BAF33A-800C-4E93-A173-4DB0BA0FAC58}">
      <dgm:prSet phldrT="[Text]" custT="1"/>
      <dgm:spPr/>
      <dgm:t>
        <a:bodyPr/>
        <a:lstStyle/>
        <a:p>
          <a:r>
            <a:rPr lang="en-GB" sz="2000" dirty="0" smtClean="0"/>
            <a:t>Risk Capture</a:t>
          </a:r>
          <a:endParaRPr lang="en-GB" sz="2000" dirty="0"/>
        </a:p>
      </dgm:t>
    </dgm:pt>
    <dgm:pt modelId="{42F5ECD2-2C6C-4B7A-B57C-49305A30D3F3}" type="parTrans" cxnId="{9151F224-C854-4B5E-90CF-085419D83F35}">
      <dgm:prSet/>
      <dgm:spPr/>
      <dgm:t>
        <a:bodyPr/>
        <a:lstStyle/>
        <a:p>
          <a:endParaRPr lang="en-GB"/>
        </a:p>
      </dgm:t>
    </dgm:pt>
    <dgm:pt modelId="{720B5209-5E72-4529-8F90-7A9E0BDC7CA0}" type="sibTrans" cxnId="{9151F224-C854-4B5E-90CF-085419D83F35}">
      <dgm:prSet/>
      <dgm:spPr/>
      <dgm:t>
        <a:bodyPr/>
        <a:lstStyle/>
        <a:p>
          <a:endParaRPr lang="en-GB"/>
        </a:p>
      </dgm:t>
    </dgm:pt>
    <dgm:pt modelId="{7C96EAB9-E1DF-4F25-9440-EA35A567401E}">
      <dgm:prSet phldrT="[Text]" custT="1"/>
      <dgm:spPr/>
      <dgm:t>
        <a:bodyPr/>
        <a:lstStyle/>
        <a:p>
          <a:r>
            <a:rPr lang="en-GB" sz="2000" dirty="0" smtClean="0"/>
            <a:t>Proportionality</a:t>
          </a:r>
          <a:endParaRPr lang="en-GB" sz="2000" dirty="0"/>
        </a:p>
      </dgm:t>
    </dgm:pt>
    <dgm:pt modelId="{D3804E08-4366-4D5D-98CE-4C2652D211FE}" type="parTrans" cxnId="{2AE75381-E2F7-41C9-BDDC-63B9E05D012B}">
      <dgm:prSet/>
      <dgm:spPr/>
      <dgm:t>
        <a:bodyPr/>
        <a:lstStyle/>
        <a:p>
          <a:endParaRPr lang="en-GB"/>
        </a:p>
      </dgm:t>
    </dgm:pt>
    <dgm:pt modelId="{6E20DCE6-C2CD-4C82-A1D1-BDCC76B350E7}" type="sibTrans" cxnId="{2AE75381-E2F7-41C9-BDDC-63B9E05D012B}">
      <dgm:prSet/>
      <dgm:spPr/>
      <dgm:t>
        <a:bodyPr/>
        <a:lstStyle/>
        <a:p>
          <a:endParaRPr lang="en-GB"/>
        </a:p>
      </dgm:t>
    </dgm:pt>
    <dgm:pt modelId="{C04E6271-E9D7-4F57-B9FF-06A290DAF68F}">
      <dgm:prSet phldrT="[Text]" custT="1"/>
      <dgm:spPr/>
      <dgm:t>
        <a:bodyPr/>
        <a:lstStyle/>
        <a:p>
          <a:r>
            <a:rPr lang="en-GB" sz="2000" dirty="0" smtClean="0"/>
            <a:t>Recalibration</a:t>
          </a:r>
          <a:endParaRPr lang="en-GB" sz="2000" dirty="0"/>
        </a:p>
      </dgm:t>
    </dgm:pt>
    <dgm:pt modelId="{DB60EBD5-BCC5-4904-A78A-33C61FFABD91}" type="parTrans" cxnId="{0BB331E6-26BE-4CEA-9FC3-6F36B9EF4820}">
      <dgm:prSet/>
      <dgm:spPr/>
      <dgm:t>
        <a:bodyPr/>
        <a:lstStyle/>
        <a:p>
          <a:endParaRPr lang="en-GB"/>
        </a:p>
      </dgm:t>
    </dgm:pt>
    <dgm:pt modelId="{ACCF8DB8-F9C9-44D8-92D5-7F39D06C5C86}" type="sibTrans" cxnId="{0BB331E6-26BE-4CEA-9FC3-6F36B9EF4820}">
      <dgm:prSet/>
      <dgm:spPr/>
      <dgm:t>
        <a:bodyPr/>
        <a:lstStyle/>
        <a:p>
          <a:endParaRPr lang="en-GB"/>
        </a:p>
      </dgm:t>
    </dgm:pt>
    <dgm:pt modelId="{4C2CAC4B-B84F-4242-B4B3-8165DFF0086B}" type="pres">
      <dgm:prSet presAssocID="{78171647-C03E-4C60-95D8-F764E77D60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407307-69A5-4002-AB3D-FEB07FC576D6}" type="pres">
      <dgm:prSet presAssocID="{94A62CDA-E39F-46EF-B9FA-42C5BFAF91B8}" presName="centerShape" presStyleLbl="node0" presStyleIdx="0" presStyleCnt="1" custScaleX="139985" custScaleY="65849" custLinFactNeighborX="547" custLinFactNeighborY="-4651"/>
      <dgm:spPr/>
      <dgm:t>
        <a:bodyPr/>
        <a:lstStyle/>
        <a:p>
          <a:endParaRPr lang="en-GB"/>
        </a:p>
      </dgm:t>
    </dgm:pt>
    <dgm:pt modelId="{B06112F4-E9A9-4870-89E6-52C150D22A87}" type="pres">
      <dgm:prSet presAssocID="{42F5ECD2-2C6C-4B7A-B57C-49305A30D3F3}" presName="Name9" presStyleLbl="parChTrans1D2" presStyleIdx="0" presStyleCnt="3"/>
      <dgm:spPr/>
      <dgm:t>
        <a:bodyPr/>
        <a:lstStyle/>
        <a:p>
          <a:endParaRPr lang="en-GB"/>
        </a:p>
      </dgm:t>
    </dgm:pt>
    <dgm:pt modelId="{810FE0E9-1483-4EBD-8728-1CA6406CE67E}" type="pres">
      <dgm:prSet presAssocID="{42F5ECD2-2C6C-4B7A-B57C-49305A30D3F3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A634858-3928-4B5C-8BED-D459033757DC}" type="pres">
      <dgm:prSet presAssocID="{81BAF33A-800C-4E93-A173-4DB0BA0FAC58}" presName="node" presStyleLbl="node1" presStyleIdx="0" presStyleCnt="3" custScaleX="165958" custScaleY="917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B0A853-3711-4F36-B2A8-71D993A3A6B9}" type="pres">
      <dgm:prSet presAssocID="{D3804E08-4366-4D5D-98CE-4C2652D211FE}" presName="Name9" presStyleLbl="parChTrans1D2" presStyleIdx="1" presStyleCnt="3"/>
      <dgm:spPr/>
      <dgm:t>
        <a:bodyPr/>
        <a:lstStyle/>
        <a:p>
          <a:endParaRPr lang="en-GB"/>
        </a:p>
      </dgm:t>
    </dgm:pt>
    <dgm:pt modelId="{CADF749E-C04A-4FE5-870A-16B5616D6DB1}" type="pres">
      <dgm:prSet presAssocID="{D3804E08-4366-4D5D-98CE-4C2652D211FE}" presName="connTx" presStyleLbl="parChTrans1D2" presStyleIdx="1" presStyleCnt="3"/>
      <dgm:spPr/>
      <dgm:t>
        <a:bodyPr/>
        <a:lstStyle/>
        <a:p>
          <a:endParaRPr lang="en-GB"/>
        </a:p>
      </dgm:t>
    </dgm:pt>
    <dgm:pt modelId="{9A0DAB35-7C56-40DF-AEDE-B64F7DE2578A}" type="pres">
      <dgm:prSet presAssocID="{7C96EAB9-E1DF-4F25-9440-EA35A567401E}" presName="node" presStyleLbl="node1" presStyleIdx="1" presStyleCnt="3" custScaleX="165958" custScaleY="917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EC6AC7-DCDD-4720-AEB6-21EC3B657603}" type="pres">
      <dgm:prSet presAssocID="{DB60EBD5-BCC5-4904-A78A-33C61FFABD91}" presName="Name9" presStyleLbl="parChTrans1D2" presStyleIdx="2" presStyleCnt="3"/>
      <dgm:spPr/>
      <dgm:t>
        <a:bodyPr/>
        <a:lstStyle/>
        <a:p>
          <a:endParaRPr lang="en-GB"/>
        </a:p>
      </dgm:t>
    </dgm:pt>
    <dgm:pt modelId="{9AED0FB7-6DDF-41DD-B906-AA7007B27183}" type="pres">
      <dgm:prSet presAssocID="{DB60EBD5-BCC5-4904-A78A-33C61FFABD91}" presName="connTx" presStyleLbl="parChTrans1D2" presStyleIdx="2" presStyleCnt="3"/>
      <dgm:spPr/>
      <dgm:t>
        <a:bodyPr/>
        <a:lstStyle/>
        <a:p>
          <a:endParaRPr lang="en-GB"/>
        </a:p>
      </dgm:t>
    </dgm:pt>
    <dgm:pt modelId="{8E2A9856-0099-4B13-90B5-C8C8E3F8B673}" type="pres">
      <dgm:prSet presAssocID="{C04E6271-E9D7-4F57-B9FF-06A290DAF68F}" presName="node" presStyleLbl="node1" presStyleIdx="2" presStyleCnt="3" custScaleX="165958" custScaleY="917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F5BBCC-2E2B-4C52-8946-C4C6F9599898}" type="presOf" srcId="{C04E6271-E9D7-4F57-B9FF-06A290DAF68F}" destId="{8E2A9856-0099-4B13-90B5-C8C8E3F8B673}" srcOrd="0" destOrd="0" presId="urn:microsoft.com/office/officeart/2005/8/layout/radial1"/>
    <dgm:cxn modelId="{BE35E6B4-2B80-44A7-AD34-53E1ECDF8107}" type="presOf" srcId="{42F5ECD2-2C6C-4B7A-B57C-49305A30D3F3}" destId="{B06112F4-E9A9-4870-89E6-52C150D22A87}" srcOrd="0" destOrd="0" presId="urn:microsoft.com/office/officeart/2005/8/layout/radial1"/>
    <dgm:cxn modelId="{F41C8FC4-95E9-4084-92C6-2D945C03C90F}" srcId="{78171647-C03E-4C60-95D8-F764E77D608E}" destId="{94A62CDA-E39F-46EF-B9FA-42C5BFAF91B8}" srcOrd="0" destOrd="0" parTransId="{853CD268-6092-47B9-91EA-A1B07FF5270A}" sibTransId="{9E86C356-ACEB-4E4F-9D2C-40C5F41FE0A1}"/>
    <dgm:cxn modelId="{9151F224-C854-4B5E-90CF-085419D83F35}" srcId="{94A62CDA-E39F-46EF-B9FA-42C5BFAF91B8}" destId="{81BAF33A-800C-4E93-A173-4DB0BA0FAC58}" srcOrd="0" destOrd="0" parTransId="{42F5ECD2-2C6C-4B7A-B57C-49305A30D3F3}" sibTransId="{720B5209-5E72-4529-8F90-7A9E0BDC7CA0}"/>
    <dgm:cxn modelId="{B3A1F98C-FD43-47D3-B2E4-A3356C72F3C2}" type="presOf" srcId="{DB60EBD5-BCC5-4904-A78A-33C61FFABD91}" destId="{9AED0FB7-6DDF-41DD-B906-AA7007B27183}" srcOrd="1" destOrd="0" presId="urn:microsoft.com/office/officeart/2005/8/layout/radial1"/>
    <dgm:cxn modelId="{D016FCF6-D623-4BED-A62D-19C2502DEDE4}" type="presOf" srcId="{D3804E08-4366-4D5D-98CE-4C2652D211FE}" destId="{CADF749E-C04A-4FE5-870A-16B5616D6DB1}" srcOrd="1" destOrd="0" presId="urn:microsoft.com/office/officeart/2005/8/layout/radial1"/>
    <dgm:cxn modelId="{4540E781-722A-4FD8-9638-395F9AC2C01F}" type="presOf" srcId="{94A62CDA-E39F-46EF-B9FA-42C5BFAF91B8}" destId="{04407307-69A5-4002-AB3D-FEB07FC576D6}" srcOrd="0" destOrd="0" presId="urn:microsoft.com/office/officeart/2005/8/layout/radial1"/>
    <dgm:cxn modelId="{E75EBD3F-38F0-4F80-8DC6-600F224FB079}" type="presOf" srcId="{42F5ECD2-2C6C-4B7A-B57C-49305A30D3F3}" destId="{810FE0E9-1483-4EBD-8728-1CA6406CE67E}" srcOrd="1" destOrd="0" presId="urn:microsoft.com/office/officeart/2005/8/layout/radial1"/>
    <dgm:cxn modelId="{B7E22E20-6CB0-4AE7-A6F8-F1F3DE7DB6F8}" type="presOf" srcId="{D3804E08-4366-4D5D-98CE-4C2652D211FE}" destId="{BEB0A853-3711-4F36-B2A8-71D993A3A6B9}" srcOrd="0" destOrd="0" presId="urn:microsoft.com/office/officeart/2005/8/layout/radial1"/>
    <dgm:cxn modelId="{73F4CEFC-B573-45A4-9A59-77495CD3F5FC}" type="presOf" srcId="{78171647-C03E-4C60-95D8-F764E77D608E}" destId="{4C2CAC4B-B84F-4242-B4B3-8165DFF0086B}" srcOrd="0" destOrd="0" presId="urn:microsoft.com/office/officeart/2005/8/layout/radial1"/>
    <dgm:cxn modelId="{9B3251EF-D7BA-4A52-A3EF-95DD9068A9ED}" type="presOf" srcId="{7C96EAB9-E1DF-4F25-9440-EA35A567401E}" destId="{9A0DAB35-7C56-40DF-AEDE-B64F7DE2578A}" srcOrd="0" destOrd="0" presId="urn:microsoft.com/office/officeart/2005/8/layout/radial1"/>
    <dgm:cxn modelId="{3C315C40-A6F5-41FE-B243-36B85D1CE654}" type="presOf" srcId="{81BAF33A-800C-4E93-A173-4DB0BA0FAC58}" destId="{7A634858-3928-4B5C-8BED-D459033757DC}" srcOrd="0" destOrd="0" presId="urn:microsoft.com/office/officeart/2005/8/layout/radial1"/>
    <dgm:cxn modelId="{0BB331E6-26BE-4CEA-9FC3-6F36B9EF4820}" srcId="{94A62CDA-E39F-46EF-B9FA-42C5BFAF91B8}" destId="{C04E6271-E9D7-4F57-B9FF-06A290DAF68F}" srcOrd="2" destOrd="0" parTransId="{DB60EBD5-BCC5-4904-A78A-33C61FFABD91}" sibTransId="{ACCF8DB8-F9C9-44D8-92D5-7F39D06C5C86}"/>
    <dgm:cxn modelId="{2AE75381-E2F7-41C9-BDDC-63B9E05D012B}" srcId="{94A62CDA-E39F-46EF-B9FA-42C5BFAF91B8}" destId="{7C96EAB9-E1DF-4F25-9440-EA35A567401E}" srcOrd="1" destOrd="0" parTransId="{D3804E08-4366-4D5D-98CE-4C2652D211FE}" sibTransId="{6E20DCE6-C2CD-4C82-A1D1-BDCC76B350E7}"/>
    <dgm:cxn modelId="{99756C14-36CD-49C2-AB66-9A5AFF04DEC4}" type="presOf" srcId="{DB60EBD5-BCC5-4904-A78A-33C61FFABD91}" destId="{85EC6AC7-DCDD-4720-AEB6-21EC3B657603}" srcOrd="0" destOrd="0" presId="urn:microsoft.com/office/officeart/2005/8/layout/radial1"/>
    <dgm:cxn modelId="{34E5C8F2-C9D9-410C-91C8-EA0F24DBCD1D}" type="presParOf" srcId="{4C2CAC4B-B84F-4242-B4B3-8165DFF0086B}" destId="{04407307-69A5-4002-AB3D-FEB07FC576D6}" srcOrd="0" destOrd="0" presId="urn:microsoft.com/office/officeart/2005/8/layout/radial1"/>
    <dgm:cxn modelId="{BADD792E-B12E-4A73-9061-19B26704ADC0}" type="presParOf" srcId="{4C2CAC4B-B84F-4242-B4B3-8165DFF0086B}" destId="{B06112F4-E9A9-4870-89E6-52C150D22A87}" srcOrd="1" destOrd="0" presId="urn:microsoft.com/office/officeart/2005/8/layout/radial1"/>
    <dgm:cxn modelId="{30A1AA18-5028-4BE7-BC2A-03BD7FEE18E8}" type="presParOf" srcId="{B06112F4-E9A9-4870-89E6-52C150D22A87}" destId="{810FE0E9-1483-4EBD-8728-1CA6406CE67E}" srcOrd="0" destOrd="0" presId="urn:microsoft.com/office/officeart/2005/8/layout/radial1"/>
    <dgm:cxn modelId="{75F4C350-34BC-412F-BA1C-D351863E3210}" type="presParOf" srcId="{4C2CAC4B-B84F-4242-B4B3-8165DFF0086B}" destId="{7A634858-3928-4B5C-8BED-D459033757DC}" srcOrd="2" destOrd="0" presId="urn:microsoft.com/office/officeart/2005/8/layout/radial1"/>
    <dgm:cxn modelId="{CA0073DD-EC2A-4952-8FB8-6BA0910F26F3}" type="presParOf" srcId="{4C2CAC4B-B84F-4242-B4B3-8165DFF0086B}" destId="{BEB0A853-3711-4F36-B2A8-71D993A3A6B9}" srcOrd="3" destOrd="0" presId="urn:microsoft.com/office/officeart/2005/8/layout/radial1"/>
    <dgm:cxn modelId="{107ADDA8-033F-4FA6-A07F-7AA7E35BE3F2}" type="presParOf" srcId="{BEB0A853-3711-4F36-B2A8-71D993A3A6B9}" destId="{CADF749E-C04A-4FE5-870A-16B5616D6DB1}" srcOrd="0" destOrd="0" presId="urn:microsoft.com/office/officeart/2005/8/layout/radial1"/>
    <dgm:cxn modelId="{01761E60-351D-4368-8F63-63AA669EA22B}" type="presParOf" srcId="{4C2CAC4B-B84F-4242-B4B3-8165DFF0086B}" destId="{9A0DAB35-7C56-40DF-AEDE-B64F7DE2578A}" srcOrd="4" destOrd="0" presId="urn:microsoft.com/office/officeart/2005/8/layout/radial1"/>
    <dgm:cxn modelId="{F97F008E-C5E5-45E8-A339-A37B0BF0F02F}" type="presParOf" srcId="{4C2CAC4B-B84F-4242-B4B3-8165DFF0086B}" destId="{85EC6AC7-DCDD-4720-AEB6-21EC3B657603}" srcOrd="5" destOrd="0" presId="urn:microsoft.com/office/officeart/2005/8/layout/radial1"/>
    <dgm:cxn modelId="{F65C3421-BBB6-4D52-B0CE-84A8A1CD9285}" type="presParOf" srcId="{85EC6AC7-DCDD-4720-AEB6-21EC3B657603}" destId="{9AED0FB7-6DDF-41DD-B906-AA7007B27183}" srcOrd="0" destOrd="0" presId="urn:microsoft.com/office/officeart/2005/8/layout/radial1"/>
    <dgm:cxn modelId="{EE8B480D-5D4C-4B83-BDA8-5B7A1E4AB85E}" type="presParOf" srcId="{4C2CAC4B-B84F-4242-B4B3-8165DFF0086B}" destId="{8E2A9856-0099-4B13-90B5-C8C8E3F8B67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CDB4D2-14A3-4B6B-A3BA-AD84A5750730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9CD770A-D733-42BC-9967-73904D017446}">
      <dgm:prSet phldrT="[Text]" custT="1"/>
      <dgm:spPr/>
      <dgm:t>
        <a:bodyPr/>
        <a:lstStyle/>
        <a:p>
          <a:r>
            <a:rPr lang="en-GB" sz="1800" dirty="0" smtClean="0"/>
            <a:t>Encumbrances</a:t>
          </a:r>
          <a:endParaRPr lang="en-GB" sz="1800" dirty="0"/>
        </a:p>
      </dgm:t>
    </dgm:pt>
    <dgm:pt modelId="{CC0D3CC3-830E-441B-B309-A12E33B34F19}" type="parTrans" cxnId="{8059BDF2-4955-4EA4-91BA-AD57B5DAB06F}">
      <dgm:prSet/>
      <dgm:spPr/>
      <dgm:t>
        <a:bodyPr/>
        <a:lstStyle/>
        <a:p>
          <a:endParaRPr lang="en-GB"/>
        </a:p>
      </dgm:t>
    </dgm:pt>
    <dgm:pt modelId="{A1F22B50-B930-49E2-92F4-7F774F378D1D}" type="sibTrans" cxnId="{8059BDF2-4955-4EA4-91BA-AD57B5DAB06F}">
      <dgm:prSet/>
      <dgm:spPr/>
      <dgm:t>
        <a:bodyPr/>
        <a:lstStyle/>
        <a:p>
          <a:endParaRPr lang="en-GB"/>
        </a:p>
      </dgm:t>
    </dgm:pt>
    <dgm:pt modelId="{45BDFB90-2C86-4821-A7A6-39D0664F017E}">
      <dgm:prSet phldrT="[Text]" custT="1"/>
      <dgm:spPr/>
      <dgm:t>
        <a:bodyPr/>
        <a:lstStyle/>
        <a:p>
          <a:r>
            <a:rPr lang="en-GB" sz="1800" dirty="0" smtClean="0"/>
            <a:t>Subordination</a:t>
          </a:r>
          <a:endParaRPr lang="en-GB" sz="1800" dirty="0"/>
        </a:p>
      </dgm:t>
    </dgm:pt>
    <dgm:pt modelId="{33359627-AC5F-41E3-996C-199643D6BEE5}" type="parTrans" cxnId="{269EFD39-F87A-43D8-BA68-EF7094C835FC}">
      <dgm:prSet/>
      <dgm:spPr/>
      <dgm:t>
        <a:bodyPr/>
        <a:lstStyle/>
        <a:p>
          <a:endParaRPr lang="en-GB"/>
        </a:p>
      </dgm:t>
    </dgm:pt>
    <dgm:pt modelId="{CA8429E4-25AC-4AB7-8131-817E1F70C2CD}" type="sibTrans" cxnId="{269EFD39-F87A-43D8-BA68-EF7094C835FC}">
      <dgm:prSet/>
      <dgm:spPr/>
      <dgm:t>
        <a:bodyPr/>
        <a:lstStyle/>
        <a:p>
          <a:endParaRPr lang="en-GB"/>
        </a:p>
      </dgm:t>
    </dgm:pt>
    <dgm:pt modelId="{4F28C5B9-438E-48FD-9A7C-0C31A59E2C6B}">
      <dgm:prSet phldrT="[Text]" custT="1"/>
      <dgm:spPr/>
      <dgm:t>
        <a:bodyPr/>
        <a:lstStyle/>
        <a:p>
          <a:r>
            <a:rPr lang="en-GB" sz="1800" dirty="0" smtClean="0"/>
            <a:t>Availability</a:t>
          </a:r>
          <a:endParaRPr lang="en-GB" sz="1800" dirty="0"/>
        </a:p>
      </dgm:t>
    </dgm:pt>
    <dgm:pt modelId="{E5ADADAE-4238-442F-B927-1D2B69E0A757}" type="parTrans" cxnId="{1C155013-8CE6-4CC1-9B9D-956BB2FAD531}">
      <dgm:prSet/>
      <dgm:spPr/>
      <dgm:t>
        <a:bodyPr/>
        <a:lstStyle/>
        <a:p>
          <a:endParaRPr lang="en-GB"/>
        </a:p>
      </dgm:t>
    </dgm:pt>
    <dgm:pt modelId="{98E849DE-D96D-4CD0-9EEF-F481C6AF90FC}" type="sibTrans" cxnId="{1C155013-8CE6-4CC1-9B9D-956BB2FAD531}">
      <dgm:prSet/>
      <dgm:spPr/>
      <dgm:t>
        <a:bodyPr/>
        <a:lstStyle/>
        <a:p>
          <a:endParaRPr lang="en-GB"/>
        </a:p>
      </dgm:t>
    </dgm:pt>
    <dgm:pt modelId="{FCD01BB0-CC91-40E3-85B2-57A73CC02201}">
      <dgm:prSet phldrT="[Text]" custT="1"/>
      <dgm:spPr/>
      <dgm:t>
        <a:bodyPr/>
        <a:lstStyle/>
        <a:p>
          <a:r>
            <a:rPr lang="en-GB" sz="1800" dirty="0" smtClean="0"/>
            <a:t>Permanence</a:t>
          </a:r>
          <a:endParaRPr lang="en-GB" sz="1800" dirty="0"/>
        </a:p>
      </dgm:t>
    </dgm:pt>
    <dgm:pt modelId="{36872230-93A9-4F38-B2BD-6D53B0EDE62C}" type="parTrans" cxnId="{7F461293-9396-47FE-BEDA-70D9175F31BF}">
      <dgm:prSet/>
      <dgm:spPr/>
      <dgm:t>
        <a:bodyPr/>
        <a:lstStyle/>
        <a:p>
          <a:endParaRPr lang="en-GB"/>
        </a:p>
      </dgm:t>
    </dgm:pt>
    <dgm:pt modelId="{DC61E82D-9DFE-486A-856A-ACB8882CC767}" type="sibTrans" cxnId="{7F461293-9396-47FE-BEDA-70D9175F31BF}">
      <dgm:prSet/>
      <dgm:spPr/>
      <dgm:t>
        <a:bodyPr/>
        <a:lstStyle/>
        <a:p>
          <a:endParaRPr lang="en-GB"/>
        </a:p>
      </dgm:t>
    </dgm:pt>
    <dgm:pt modelId="{F2AB9513-1918-496A-AB62-1918E2598EAF}" type="pres">
      <dgm:prSet presAssocID="{A8CDB4D2-14A3-4B6B-A3BA-AD84A57507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E68E82-62D9-44FE-B09E-BC0DBE643B99}" type="pres">
      <dgm:prSet presAssocID="{A8CDB4D2-14A3-4B6B-A3BA-AD84A5750730}" presName="children" presStyleCnt="0"/>
      <dgm:spPr/>
    </dgm:pt>
    <dgm:pt modelId="{A97B5704-5A0D-4D29-AA74-5F505340D707}" type="pres">
      <dgm:prSet presAssocID="{A8CDB4D2-14A3-4B6B-A3BA-AD84A5750730}" presName="childPlaceholder" presStyleCnt="0"/>
      <dgm:spPr/>
    </dgm:pt>
    <dgm:pt modelId="{52C08D84-AE1F-4C49-A881-72C2AB8AA770}" type="pres">
      <dgm:prSet presAssocID="{A8CDB4D2-14A3-4B6B-A3BA-AD84A5750730}" presName="circle" presStyleCnt="0"/>
      <dgm:spPr/>
    </dgm:pt>
    <dgm:pt modelId="{EA6CD221-E125-447F-B808-D6FF2E418359}" type="pres">
      <dgm:prSet presAssocID="{A8CDB4D2-14A3-4B6B-A3BA-AD84A5750730}" presName="quadrant1" presStyleLbl="node1" presStyleIdx="0" presStyleCnt="4" custScaleX="113514" custScaleY="43238" custLinFactNeighborX="-4757" custLinFactNeighborY="343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3144E7-62F3-47E7-9098-B880AD185555}" type="pres">
      <dgm:prSet presAssocID="{A8CDB4D2-14A3-4B6B-A3BA-AD84A5750730}" presName="quadrant2" presStyleLbl="node1" presStyleIdx="1" presStyleCnt="4" custScaleX="113514" custScaleY="43238" custLinFactNeighborX="6097" custLinFactNeighborY="343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9895A-6540-4F9B-AC5E-F04EE2E4FD71}" type="pres">
      <dgm:prSet presAssocID="{A8CDB4D2-14A3-4B6B-A3BA-AD84A5750730}" presName="quadrant3" presStyleLbl="node1" presStyleIdx="2" presStyleCnt="4" custScaleX="113514" custScaleY="43238" custLinFactNeighborX="6097" custLinFactNeighborY="-240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CEC759-CA89-4E5D-B8BA-087EAA163153}" type="pres">
      <dgm:prSet presAssocID="{A8CDB4D2-14A3-4B6B-A3BA-AD84A5750730}" presName="quadrant4" presStyleLbl="node1" presStyleIdx="3" presStyleCnt="4" custScaleX="113514" custScaleY="43238" custLinFactNeighborX="-4757" custLinFactNeighborY="-240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229FE2-0DA8-49F9-8DAF-2E1AEAA7FAB7}" type="pres">
      <dgm:prSet presAssocID="{A8CDB4D2-14A3-4B6B-A3BA-AD84A5750730}" presName="quadrantPlaceholder" presStyleCnt="0"/>
      <dgm:spPr/>
    </dgm:pt>
    <dgm:pt modelId="{7CD669E7-44E9-4B25-9CA3-82FE505E8037}" type="pres">
      <dgm:prSet presAssocID="{A8CDB4D2-14A3-4B6B-A3BA-AD84A5750730}" presName="center1" presStyleLbl="fgShp" presStyleIdx="0" presStyleCnt="2"/>
      <dgm:spPr>
        <a:noFill/>
        <a:ln>
          <a:noFill/>
        </a:ln>
      </dgm:spPr>
    </dgm:pt>
    <dgm:pt modelId="{602DAF9E-9943-4164-AD5D-540A156A69D6}" type="pres">
      <dgm:prSet presAssocID="{A8CDB4D2-14A3-4B6B-A3BA-AD84A5750730}" presName="center2" presStyleLbl="fgShp" presStyleIdx="1" presStyleCnt="2" custLinFactNeighborX="-59890" custLinFactNeighborY="-24176"/>
      <dgm:spPr>
        <a:noFill/>
        <a:ln>
          <a:noFill/>
        </a:ln>
      </dgm:spPr>
    </dgm:pt>
  </dgm:ptLst>
  <dgm:cxnLst>
    <dgm:cxn modelId="{4EB7AC9B-A4B9-404E-A165-E92DB1567E56}" type="presOf" srcId="{45BDFB90-2C86-4821-A7A6-39D0664F017E}" destId="{AB3144E7-62F3-47E7-9098-B880AD185555}" srcOrd="0" destOrd="0" presId="urn:microsoft.com/office/officeart/2005/8/layout/cycle4"/>
    <dgm:cxn modelId="{1C155013-8CE6-4CC1-9B9D-956BB2FAD531}" srcId="{A8CDB4D2-14A3-4B6B-A3BA-AD84A5750730}" destId="{4F28C5B9-438E-48FD-9A7C-0C31A59E2C6B}" srcOrd="2" destOrd="0" parTransId="{E5ADADAE-4238-442F-B927-1D2B69E0A757}" sibTransId="{98E849DE-D96D-4CD0-9EEF-F481C6AF90FC}"/>
    <dgm:cxn modelId="{9E72B6BA-7017-4165-BE78-6BC5D5CBE678}" type="presOf" srcId="{A8CDB4D2-14A3-4B6B-A3BA-AD84A5750730}" destId="{F2AB9513-1918-496A-AB62-1918E2598EAF}" srcOrd="0" destOrd="0" presId="urn:microsoft.com/office/officeart/2005/8/layout/cycle4"/>
    <dgm:cxn modelId="{C8C34B61-3CAE-44F6-9166-A465ECB2539F}" type="presOf" srcId="{E9CD770A-D733-42BC-9967-73904D017446}" destId="{EA6CD221-E125-447F-B808-D6FF2E418359}" srcOrd="0" destOrd="0" presId="urn:microsoft.com/office/officeart/2005/8/layout/cycle4"/>
    <dgm:cxn modelId="{F447BC9C-BCAB-42B8-A84E-383FA625997B}" type="presOf" srcId="{4F28C5B9-438E-48FD-9A7C-0C31A59E2C6B}" destId="{F119895A-6540-4F9B-AC5E-F04EE2E4FD71}" srcOrd="0" destOrd="0" presId="urn:microsoft.com/office/officeart/2005/8/layout/cycle4"/>
    <dgm:cxn modelId="{BDF14856-B4C6-4730-A2A1-F4610997F306}" type="presOf" srcId="{FCD01BB0-CC91-40E3-85B2-57A73CC02201}" destId="{8BCEC759-CA89-4E5D-B8BA-087EAA163153}" srcOrd="0" destOrd="0" presId="urn:microsoft.com/office/officeart/2005/8/layout/cycle4"/>
    <dgm:cxn modelId="{269EFD39-F87A-43D8-BA68-EF7094C835FC}" srcId="{A8CDB4D2-14A3-4B6B-A3BA-AD84A5750730}" destId="{45BDFB90-2C86-4821-A7A6-39D0664F017E}" srcOrd="1" destOrd="0" parTransId="{33359627-AC5F-41E3-996C-199643D6BEE5}" sibTransId="{CA8429E4-25AC-4AB7-8131-817E1F70C2CD}"/>
    <dgm:cxn modelId="{8059BDF2-4955-4EA4-91BA-AD57B5DAB06F}" srcId="{A8CDB4D2-14A3-4B6B-A3BA-AD84A5750730}" destId="{E9CD770A-D733-42BC-9967-73904D017446}" srcOrd="0" destOrd="0" parTransId="{CC0D3CC3-830E-441B-B309-A12E33B34F19}" sibTransId="{A1F22B50-B930-49E2-92F4-7F774F378D1D}"/>
    <dgm:cxn modelId="{7F461293-9396-47FE-BEDA-70D9175F31BF}" srcId="{A8CDB4D2-14A3-4B6B-A3BA-AD84A5750730}" destId="{FCD01BB0-CC91-40E3-85B2-57A73CC02201}" srcOrd="3" destOrd="0" parTransId="{36872230-93A9-4F38-B2BD-6D53B0EDE62C}" sibTransId="{DC61E82D-9DFE-486A-856A-ACB8882CC767}"/>
    <dgm:cxn modelId="{6F68A1F3-655A-4D5E-8144-01F488262A0D}" type="presParOf" srcId="{F2AB9513-1918-496A-AB62-1918E2598EAF}" destId="{4AE68E82-62D9-44FE-B09E-BC0DBE643B99}" srcOrd="0" destOrd="0" presId="urn:microsoft.com/office/officeart/2005/8/layout/cycle4"/>
    <dgm:cxn modelId="{FD23888D-A52E-4EFC-B7AF-5D8E2C4B5837}" type="presParOf" srcId="{4AE68E82-62D9-44FE-B09E-BC0DBE643B99}" destId="{A97B5704-5A0D-4D29-AA74-5F505340D707}" srcOrd="0" destOrd="0" presId="urn:microsoft.com/office/officeart/2005/8/layout/cycle4"/>
    <dgm:cxn modelId="{9DE3E897-FD63-40E8-AAAD-B7A66BAE6ACA}" type="presParOf" srcId="{F2AB9513-1918-496A-AB62-1918E2598EAF}" destId="{52C08D84-AE1F-4C49-A881-72C2AB8AA770}" srcOrd="1" destOrd="0" presId="urn:microsoft.com/office/officeart/2005/8/layout/cycle4"/>
    <dgm:cxn modelId="{9BFE5BD3-C745-4399-85AF-2ACBC3DD2D60}" type="presParOf" srcId="{52C08D84-AE1F-4C49-A881-72C2AB8AA770}" destId="{EA6CD221-E125-447F-B808-D6FF2E418359}" srcOrd="0" destOrd="0" presId="urn:microsoft.com/office/officeart/2005/8/layout/cycle4"/>
    <dgm:cxn modelId="{E3600E25-54B1-4D85-B5CA-3BC12AC392BD}" type="presParOf" srcId="{52C08D84-AE1F-4C49-A881-72C2AB8AA770}" destId="{AB3144E7-62F3-47E7-9098-B880AD185555}" srcOrd="1" destOrd="0" presId="urn:microsoft.com/office/officeart/2005/8/layout/cycle4"/>
    <dgm:cxn modelId="{0D309CD6-4F21-4B3B-82CE-216F0E18417B}" type="presParOf" srcId="{52C08D84-AE1F-4C49-A881-72C2AB8AA770}" destId="{F119895A-6540-4F9B-AC5E-F04EE2E4FD71}" srcOrd="2" destOrd="0" presId="urn:microsoft.com/office/officeart/2005/8/layout/cycle4"/>
    <dgm:cxn modelId="{3807D1B7-19D0-4FAC-BD3B-1BF78ADC3CCF}" type="presParOf" srcId="{52C08D84-AE1F-4C49-A881-72C2AB8AA770}" destId="{8BCEC759-CA89-4E5D-B8BA-087EAA163153}" srcOrd="3" destOrd="0" presId="urn:microsoft.com/office/officeart/2005/8/layout/cycle4"/>
    <dgm:cxn modelId="{81665647-5386-4B3E-9B0F-A53F8318CA13}" type="presParOf" srcId="{52C08D84-AE1F-4C49-A881-72C2AB8AA770}" destId="{46229FE2-0DA8-49F9-8DAF-2E1AEAA7FAB7}" srcOrd="4" destOrd="0" presId="urn:microsoft.com/office/officeart/2005/8/layout/cycle4"/>
    <dgm:cxn modelId="{60FD7167-1A78-41D1-9687-91E1FDC8525C}" type="presParOf" srcId="{F2AB9513-1918-496A-AB62-1918E2598EAF}" destId="{7CD669E7-44E9-4B25-9CA3-82FE505E8037}" srcOrd="2" destOrd="0" presId="urn:microsoft.com/office/officeart/2005/8/layout/cycle4"/>
    <dgm:cxn modelId="{F16E01D7-1B78-4490-A14E-1C4BF4EBBB4A}" type="presParOf" srcId="{F2AB9513-1918-496A-AB62-1918E2598EAF}" destId="{602DAF9E-9943-4164-AD5D-540A156A69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17470-616F-440B-9987-DF4183DDC15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B0C6505-3428-4FF3-AA48-21C0157E7432}">
      <dgm:prSet phldrT="[Text]"/>
      <dgm:spPr/>
      <dgm:t>
        <a:bodyPr/>
        <a:lstStyle/>
        <a:p>
          <a:r>
            <a:rPr lang="en-GB" b="1" dirty="0" smtClean="0"/>
            <a:t>Governance</a:t>
          </a:r>
          <a:endParaRPr lang="en-GB" b="1" dirty="0"/>
        </a:p>
      </dgm:t>
    </dgm:pt>
    <dgm:pt modelId="{7E96FA88-920E-449C-93F3-DE15386FCB51}" type="parTrans" cxnId="{C321F066-2A6B-4295-BD0B-E6E38534F3DF}">
      <dgm:prSet/>
      <dgm:spPr/>
      <dgm:t>
        <a:bodyPr/>
        <a:lstStyle/>
        <a:p>
          <a:endParaRPr lang="en-GB"/>
        </a:p>
      </dgm:t>
    </dgm:pt>
    <dgm:pt modelId="{23CACC1C-7BFF-431C-95BC-0449F6E3E5E2}" type="sibTrans" cxnId="{C321F066-2A6B-4295-BD0B-E6E38534F3DF}">
      <dgm:prSet/>
      <dgm:spPr/>
      <dgm:t>
        <a:bodyPr/>
        <a:lstStyle/>
        <a:p>
          <a:endParaRPr lang="en-GB"/>
        </a:p>
      </dgm:t>
    </dgm:pt>
    <dgm:pt modelId="{CA02C79B-BCA3-4C8F-88B0-71C83FF1B6EB}">
      <dgm:prSet phldrT="[Text]"/>
      <dgm:spPr/>
      <dgm:t>
        <a:bodyPr/>
        <a:lstStyle/>
        <a:p>
          <a:r>
            <a:rPr lang="en-GB" dirty="0" smtClean="0"/>
            <a:t>Conflict of interest - risk appetite, shareholders versus policyholders</a:t>
          </a:r>
          <a:endParaRPr lang="en-GB" dirty="0"/>
        </a:p>
      </dgm:t>
    </dgm:pt>
    <dgm:pt modelId="{37703CF5-DC7F-43D6-912D-D0CE8237A703}" type="parTrans" cxnId="{7F3BEB48-D1D7-4271-83F1-5F87324E9F9B}">
      <dgm:prSet/>
      <dgm:spPr/>
      <dgm:t>
        <a:bodyPr/>
        <a:lstStyle/>
        <a:p>
          <a:endParaRPr lang="en-GB"/>
        </a:p>
      </dgm:t>
    </dgm:pt>
    <dgm:pt modelId="{B43F9660-F960-495F-BBAE-963901E293AA}" type="sibTrans" cxnId="{7F3BEB48-D1D7-4271-83F1-5F87324E9F9B}">
      <dgm:prSet/>
      <dgm:spPr/>
      <dgm:t>
        <a:bodyPr/>
        <a:lstStyle/>
        <a:p>
          <a:endParaRPr lang="en-GB"/>
        </a:p>
      </dgm:t>
    </dgm:pt>
    <dgm:pt modelId="{FEB66DAD-C515-490D-BB37-C6FF5788696B}">
      <dgm:prSet phldrT="[Text]"/>
      <dgm:spPr/>
      <dgm:t>
        <a:bodyPr/>
        <a:lstStyle/>
        <a:p>
          <a:r>
            <a:rPr lang="en-GB" b="1" dirty="0" smtClean="0"/>
            <a:t>Financial</a:t>
          </a:r>
          <a:endParaRPr lang="en-GB" b="1" dirty="0"/>
        </a:p>
      </dgm:t>
    </dgm:pt>
    <dgm:pt modelId="{421DF76B-D09C-4131-AF8A-F597B60A8B1C}" type="parTrans" cxnId="{082C701D-E8F6-4698-8EBC-A9265C2F5150}">
      <dgm:prSet/>
      <dgm:spPr/>
      <dgm:t>
        <a:bodyPr/>
        <a:lstStyle/>
        <a:p>
          <a:endParaRPr lang="en-GB"/>
        </a:p>
      </dgm:t>
    </dgm:pt>
    <dgm:pt modelId="{894E53EB-91E5-4F97-84CB-1816403DC1AE}" type="sibTrans" cxnId="{082C701D-E8F6-4698-8EBC-A9265C2F5150}">
      <dgm:prSet/>
      <dgm:spPr/>
      <dgm:t>
        <a:bodyPr/>
        <a:lstStyle/>
        <a:p>
          <a:endParaRPr lang="en-GB"/>
        </a:p>
      </dgm:t>
    </dgm:pt>
    <dgm:pt modelId="{CE94C620-6C17-4DB9-AFB1-03FE38C85162}">
      <dgm:prSet phldrT="[Text]"/>
      <dgm:spPr/>
      <dgm:t>
        <a:bodyPr/>
        <a:lstStyle/>
        <a:p>
          <a:r>
            <a:rPr lang="en-GB" dirty="0" smtClean="0"/>
            <a:t>Financial contagion – regulated entities supporting non-regulated entities/parent (liquidity)</a:t>
          </a:r>
          <a:endParaRPr lang="en-GB" dirty="0"/>
        </a:p>
      </dgm:t>
    </dgm:pt>
    <dgm:pt modelId="{1F9648E7-EEDD-44CF-8EB2-69D171E88B59}" type="parTrans" cxnId="{EE488E4F-2CCB-4E2F-B0DE-DBC3BCADBD9E}">
      <dgm:prSet/>
      <dgm:spPr/>
      <dgm:t>
        <a:bodyPr/>
        <a:lstStyle/>
        <a:p>
          <a:endParaRPr lang="en-GB"/>
        </a:p>
      </dgm:t>
    </dgm:pt>
    <dgm:pt modelId="{63587C62-1DB6-4D0F-B7BF-8D6072E9F332}" type="sibTrans" cxnId="{EE488E4F-2CCB-4E2F-B0DE-DBC3BCADBD9E}">
      <dgm:prSet/>
      <dgm:spPr/>
      <dgm:t>
        <a:bodyPr/>
        <a:lstStyle/>
        <a:p>
          <a:endParaRPr lang="en-GB"/>
        </a:p>
      </dgm:t>
    </dgm:pt>
    <dgm:pt modelId="{F0212B99-BFCD-4422-AC1D-746E05F76298}">
      <dgm:prSet phldrT="[Text]"/>
      <dgm:spPr/>
      <dgm:t>
        <a:bodyPr/>
        <a:lstStyle/>
        <a:p>
          <a:r>
            <a:rPr lang="en-GB" b="1" dirty="0" smtClean="0"/>
            <a:t>Group Structure</a:t>
          </a:r>
          <a:endParaRPr lang="en-GB" b="1" dirty="0"/>
        </a:p>
      </dgm:t>
    </dgm:pt>
    <dgm:pt modelId="{C5220715-79A7-47D7-9923-618CC30FF893}" type="parTrans" cxnId="{C9AFF95C-4BBD-42D3-87DE-6AD7BF5CA899}">
      <dgm:prSet/>
      <dgm:spPr/>
      <dgm:t>
        <a:bodyPr/>
        <a:lstStyle/>
        <a:p>
          <a:endParaRPr lang="en-GB"/>
        </a:p>
      </dgm:t>
    </dgm:pt>
    <dgm:pt modelId="{D6D314BA-55F4-431C-9868-881F7B83CC78}" type="sibTrans" cxnId="{C9AFF95C-4BBD-42D3-87DE-6AD7BF5CA899}">
      <dgm:prSet/>
      <dgm:spPr/>
      <dgm:t>
        <a:bodyPr/>
        <a:lstStyle/>
        <a:p>
          <a:endParaRPr lang="en-GB"/>
        </a:p>
      </dgm:t>
    </dgm:pt>
    <dgm:pt modelId="{AFBD9001-FCD7-4410-AEAF-724390A0A90A}">
      <dgm:prSet phldrT="[Text]"/>
      <dgm:spPr/>
      <dgm:t>
        <a:bodyPr/>
        <a:lstStyle/>
        <a:p>
          <a:r>
            <a:rPr lang="en-GB" dirty="0" smtClean="0"/>
            <a:t>Complex organisational structure – non-regulated entities</a:t>
          </a:r>
        </a:p>
      </dgm:t>
    </dgm:pt>
    <dgm:pt modelId="{3DC834C2-2CDB-4926-9EDC-0C82FC889A6D}" type="parTrans" cxnId="{2ECD725C-29F3-40A4-8811-419BE095DAC3}">
      <dgm:prSet/>
      <dgm:spPr/>
      <dgm:t>
        <a:bodyPr/>
        <a:lstStyle/>
        <a:p>
          <a:endParaRPr lang="en-GB"/>
        </a:p>
      </dgm:t>
    </dgm:pt>
    <dgm:pt modelId="{E752A5B8-3352-4E21-BFB6-560A07868862}" type="sibTrans" cxnId="{2ECD725C-29F3-40A4-8811-419BE095DAC3}">
      <dgm:prSet/>
      <dgm:spPr/>
      <dgm:t>
        <a:bodyPr/>
        <a:lstStyle/>
        <a:p>
          <a:endParaRPr lang="en-GB"/>
        </a:p>
      </dgm:t>
    </dgm:pt>
    <dgm:pt modelId="{F5EAC9D6-A0DD-4AFA-8222-CEC56FB695F3}">
      <dgm:prSet phldrT="[Text]"/>
      <dgm:spPr/>
      <dgm:t>
        <a:bodyPr/>
        <a:lstStyle/>
        <a:p>
          <a:r>
            <a:rPr lang="en-GB" smtClean="0"/>
            <a:t>Regulatory arbitrage</a:t>
          </a:r>
          <a:endParaRPr lang="en-GB" dirty="0" smtClean="0"/>
        </a:p>
      </dgm:t>
    </dgm:pt>
    <dgm:pt modelId="{AB9B017F-B6A6-4A62-AA44-DB4A73274C90}" type="parTrans" cxnId="{250F2B6C-4173-4B76-B391-186437E25FC4}">
      <dgm:prSet/>
      <dgm:spPr/>
      <dgm:t>
        <a:bodyPr/>
        <a:lstStyle/>
        <a:p>
          <a:endParaRPr lang="en-GB"/>
        </a:p>
      </dgm:t>
    </dgm:pt>
    <dgm:pt modelId="{E433ECBB-6D2F-43A3-AB5D-E6519E8E0608}" type="sibTrans" cxnId="{250F2B6C-4173-4B76-B391-186437E25FC4}">
      <dgm:prSet/>
      <dgm:spPr/>
      <dgm:t>
        <a:bodyPr/>
        <a:lstStyle/>
        <a:p>
          <a:endParaRPr lang="en-GB"/>
        </a:p>
      </dgm:t>
    </dgm:pt>
    <dgm:pt modelId="{804EF596-AC40-4898-B2F2-DEE306FEB7D0}">
      <dgm:prSet phldrT="[Text]"/>
      <dgm:spPr/>
      <dgm:t>
        <a:bodyPr/>
        <a:lstStyle/>
        <a:p>
          <a:r>
            <a:rPr lang="en-GB" dirty="0" smtClean="0"/>
            <a:t>Incompetent Board and Management</a:t>
          </a:r>
          <a:endParaRPr lang="en-GB" dirty="0"/>
        </a:p>
      </dgm:t>
    </dgm:pt>
    <dgm:pt modelId="{CFC39757-4B1C-4749-AFD7-2DC77AA60F03}" type="parTrans" cxnId="{6CC2602D-82FB-4E3F-9F59-7D6E671ED0FA}">
      <dgm:prSet/>
      <dgm:spPr/>
      <dgm:t>
        <a:bodyPr/>
        <a:lstStyle/>
        <a:p>
          <a:endParaRPr lang="en-GB"/>
        </a:p>
      </dgm:t>
    </dgm:pt>
    <dgm:pt modelId="{A67AA440-426E-4A93-BA98-D76F81EF2DAD}" type="sibTrans" cxnId="{6CC2602D-82FB-4E3F-9F59-7D6E671ED0FA}">
      <dgm:prSet/>
      <dgm:spPr/>
      <dgm:t>
        <a:bodyPr/>
        <a:lstStyle/>
        <a:p>
          <a:endParaRPr lang="en-GB"/>
        </a:p>
      </dgm:t>
    </dgm:pt>
    <dgm:pt modelId="{91BBB9F1-33C7-4E7E-AD03-6727E4A4E6E4}">
      <dgm:prSet phldrT="[Text]"/>
      <dgm:spPr/>
      <dgm:t>
        <a:bodyPr/>
        <a:lstStyle/>
        <a:p>
          <a:r>
            <a:rPr lang="en-GB" dirty="0" smtClean="0"/>
            <a:t>Reputational contagion </a:t>
          </a:r>
          <a:endParaRPr lang="en-GB" dirty="0"/>
        </a:p>
      </dgm:t>
    </dgm:pt>
    <dgm:pt modelId="{697A7E23-4C8C-4E56-B89C-031B312EFCDE}" type="sibTrans" cxnId="{B1B4347B-C062-46C8-8564-CC9902CBBE7D}">
      <dgm:prSet/>
      <dgm:spPr/>
      <dgm:t>
        <a:bodyPr/>
        <a:lstStyle/>
        <a:p>
          <a:endParaRPr lang="en-GB"/>
        </a:p>
      </dgm:t>
    </dgm:pt>
    <dgm:pt modelId="{941F075B-21FF-4F63-A015-190DA4A34A8E}" type="parTrans" cxnId="{B1B4347B-C062-46C8-8564-CC9902CBBE7D}">
      <dgm:prSet/>
      <dgm:spPr/>
      <dgm:t>
        <a:bodyPr/>
        <a:lstStyle/>
        <a:p>
          <a:endParaRPr lang="en-GB"/>
        </a:p>
      </dgm:t>
    </dgm:pt>
    <dgm:pt modelId="{02D6A279-E27C-4E90-ACF8-A710C706235A}">
      <dgm:prSet phldrT="[Text]"/>
      <dgm:spPr/>
      <dgm:t>
        <a:bodyPr/>
        <a:lstStyle/>
        <a:p>
          <a:r>
            <a:rPr lang="en-GB" dirty="0" smtClean="0"/>
            <a:t>Lack of transparency</a:t>
          </a:r>
          <a:endParaRPr lang="en-GB" dirty="0"/>
        </a:p>
      </dgm:t>
    </dgm:pt>
    <dgm:pt modelId="{37092901-9C7F-43CA-BFEE-40F55AF8F36E}" type="parTrans" cxnId="{F1948D7C-DF92-4F5D-A0AC-8CCCF8B9F9FB}">
      <dgm:prSet/>
      <dgm:spPr/>
      <dgm:t>
        <a:bodyPr/>
        <a:lstStyle/>
        <a:p>
          <a:endParaRPr lang="en-GB"/>
        </a:p>
      </dgm:t>
    </dgm:pt>
    <dgm:pt modelId="{D44F9B13-F833-4CB0-9FC7-7FE0C164CF0F}" type="sibTrans" cxnId="{F1948D7C-DF92-4F5D-A0AC-8CCCF8B9F9FB}">
      <dgm:prSet/>
      <dgm:spPr/>
      <dgm:t>
        <a:bodyPr/>
        <a:lstStyle/>
        <a:p>
          <a:endParaRPr lang="en-GB"/>
        </a:p>
      </dgm:t>
    </dgm:pt>
    <dgm:pt modelId="{099551D4-1E5C-4D98-A585-E11BF2E8A6D7}">
      <dgm:prSet phldrT="[Text]"/>
      <dgm:spPr/>
      <dgm:t>
        <a:bodyPr/>
        <a:lstStyle/>
        <a:p>
          <a:r>
            <a:rPr lang="en-GB" dirty="0" smtClean="0"/>
            <a:t>Intra-group transactions and exposures</a:t>
          </a:r>
          <a:endParaRPr lang="en-GB" dirty="0"/>
        </a:p>
      </dgm:t>
    </dgm:pt>
    <dgm:pt modelId="{C3D4A7DC-EC95-4F46-9030-32A645355B20}" type="parTrans" cxnId="{B25516CB-6214-40F4-AE78-100BAB17E10E}">
      <dgm:prSet/>
      <dgm:spPr/>
      <dgm:t>
        <a:bodyPr/>
        <a:lstStyle/>
        <a:p>
          <a:endParaRPr lang="en-GB"/>
        </a:p>
      </dgm:t>
    </dgm:pt>
    <dgm:pt modelId="{8F6A253F-7E7A-42F4-9651-CF9B7080A782}" type="sibTrans" cxnId="{B25516CB-6214-40F4-AE78-100BAB17E10E}">
      <dgm:prSet/>
      <dgm:spPr/>
      <dgm:t>
        <a:bodyPr/>
        <a:lstStyle/>
        <a:p>
          <a:endParaRPr lang="en-GB"/>
        </a:p>
      </dgm:t>
    </dgm:pt>
    <dgm:pt modelId="{85B95DD2-2041-4186-99FB-EA4C19CFDFDF}">
      <dgm:prSet phldrT="[Text]"/>
      <dgm:spPr/>
      <dgm:t>
        <a:bodyPr/>
        <a:lstStyle/>
        <a:p>
          <a:r>
            <a:rPr lang="en-GB" dirty="0" smtClean="0"/>
            <a:t>Risk concentration</a:t>
          </a:r>
          <a:endParaRPr lang="en-GB" dirty="0"/>
        </a:p>
      </dgm:t>
    </dgm:pt>
    <dgm:pt modelId="{6D80AEE9-F4E7-4C43-B51A-E143E9E74DCD}" type="parTrans" cxnId="{C3CA83F2-B60F-4D40-A3BC-669AB289AA2E}">
      <dgm:prSet/>
      <dgm:spPr/>
      <dgm:t>
        <a:bodyPr/>
        <a:lstStyle/>
        <a:p>
          <a:endParaRPr lang="en-GB"/>
        </a:p>
      </dgm:t>
    </dgm:pt>
    <dgm:pt modelId="{4AF6D92A-AC0F-4200-A6CA-93D2D3F4C68C}" type="sibTrans" cxnId="{C3CA83F2-B60F-4D40-A3BC-669AB289AA2E}">
      <dgm:prSet/>
      <dgm:spPr/>
      <dgm:t>
        <a:bodyPr/>
        <a:lstStyle/>
        <a:p>
          <a:endParaRPr lang="en-GB"/>
        </a:p>
      </dgm:t>
    </dgm:pt>
    <dgm:pt modelId="{A27913C7-C689-48C4-9B10-33D4B73A8714}">
      <dgm:prSet phldrT="[Text]"/>
      <dgm:spPr/>
      <dgm:t>
        <a:bodyPr/>
        <a:lstStyle/>
        <a:p>
          <a:r>
            <a:rPr lang="en-GB" dirty="0" smtClean="0"/>
            <a:t>Lack of ability to impose regulatory requirements</a:t>
          </a:r>
          <a:endParaRPr lang="en-GB" dirty="0"/>
        </a:p>
      </dgm:t>
    </dgm:pt>
    <dgm:pt modelId="{219C6848-AE44-406B-8D44-4E30F90D973C}" type="parTrans" cxnId="{E7284FE9-E901-435C-9F99-B6451D9345BC}">
      <dgm:prSet/>
      <dgm:spPr/>
      <dgm:t>
        <a:bodyPr/>
        <a:lstStyle/>
        <a:p>
          <a:endParaRPr lang="en-GB"/>
        </a:p>
      </dgm:t>
    </dgm:pt>
    <dgm:pt modelId="{4E734206-FEA1-4C23-8079-EDF18050CCE2}" type="sibTrans" cxnId="{E7284FE9-E901-435C-9F99-B6451D9345BC}">
      <dgm:prSet/>
      <dgm:spPr/>
      <dgm:t>
        <a:bodyPr/>
        <a:lstStyle/>
        <a:p>
          <a:endParaRPr lang="en-GB"/>
        </a:p>
      </dgm:t>
    </dgm:pt>
    <dgm:pt modelId="{78FC534B-0C3C-4FD7-81C8-CDA9F4B309B9}" type="pres">
      <dgm:prSet presAssocID="{A2317470-616F-440B-9987-DF4183DDC1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1A688B-AF93-4045-AD5E-7EC2C020AD60}" type="pres">
      <dgm:prSet presAssocID="{1B0C6505-3428-4FF3-AA48-21C0157E7432}" presName="comp" presStyleCnt="0"/>
      <dgm:spPr/>
    </dgm:pt>
    <dgm:pt modelId="{E490594B-B5DB-4522-98F9-B39D0DFD2F6D}" type="pres">
      <dgm:prSet presAssocID="{1B0C6505-3428-4FF3-AA48-21C0157E7432}" presName="box" presStyleLbl="node1" presStyleIdx="0" presStyleCnt="3"/>
      <dgm:spPr/>
      <dgm:t>
        <a:bodyPr/>
        <a:lstStyle/>
        <a:p>
          <a:endParaRPr lang="en-GB"/>
        </a:p>
      </dgm:t>
    </dgm:pt>
    <dgm:pt modelId="{4FEE3779-97D7-4386-8E7C-799C4BFE4D71}" type="pres">
      <dgm:prSet presAssocID="{1B0C6505-3428-4FF3-AA48-21C0157E743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GB"/>
        </a:p>
      </dgm:t>
    </dgm:pt>
    <dgm:pt modelId="{DF59E45A-0665-4AB7-967E-9D0EA65E65D7}" type="pres">
      <dgm:prSet presAssocID="{1B0C6505-3428-4FF3-AA48-21C0157E74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78D135-1B00-46F2-8CC9-A7E910DD74BD}" type="pres">
      <dgm:prSet presAssocID="{23CACC1C-7BFF-431C-95BC-0449F6E3E5E2}" presName="spacer" presStyleCnt="0"/>
      <dgm:spPr/>
    </dgm:pt>
    <dgm:pt modelId="{468E890C-482C-4AA5-9A7D-25EDA908CA99}" type="pres">
      <dgm:prSet presAssocID="{FEB66DAD-C515-490D-BB37-C6FF5788696B}" presName="comp" presStyleCnt="0"/>
      <dgm:spPr/>
    </dgm:pt>
    <dgm:pt modelId="{BD4E74B8-568F-41A9-9F16-23F36C39BB5E}" type="pres">
      <dgm:prSet presAssocID="{FEB66DAD-C515-490D-BB37-C6FF5788696B}" presName="box" presStyleLbl="node1" presStyleIdx="1" presStyleCnt="3"/>
      <dgm:spPr/>
      <dgm:t>
        <a:bodyPr/>
        <a:lstStyle/>
        <a:p>
          <a:endParaRPr lang="en-GB"/>
        </a:p>
      </dgm:t>
    </dgm:pt>
    <dgm:pt modelId="{4CE93FAB-E84C-454E-9174-C50A9ADBDD72}" type="pres">
      <dgm:prSet presAssocID="{FEB66DAD-C515-490D-BB37-C6FF5788696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GB"/>
        </a:p>
      </dgm:t>
    </dgm:pt>
    <dgm:pt modelId="{E6D93917-530B-4609-9B7A-DDB88D4CD717}" type="pres">
      <dgm:prSet presAssocID="{FEB66DAD-C515-490D-BB37-C6FF578869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F418A1-0ABC-4EC1-8526-477438DD5DE5}" type="pres">
      <dgm:prSet presAssocID="{894E53EB-91E5-4F97-84CB-1816403DC1AE}" presName="spacer" presStyleCnt="0"/>
      <dgm:spPr/>
    </dgm:pt>
    <dgm:pt modelId="{08C30F44-F07E-4E41-9811-3FA0EDA7AF4F}" type="pres">
      <dgm:prSet presAssocID="{F0212B99-BFCD-4422-AC1D-746E05F76298}" presName="comp" presStyleCnt="0"/>
      <dgm:spPr/>
    </dgm:pt>
    <dgm:pt modelId="{8FB7A11F-15BE-447E-A28A-3FCE38AEA989}" type="pres">
      <dgm:prSet presAssocID="{F0212B99-BFCD-4422-AC1D-746E05F76298}" presName="box" presStyleLbl="node1" presStyleIdx="2" presStyleCnt="3"/>
      <dgm:spPr/>
      <dgm:t>
        <a:bodyPr/>
        <a:lstStyle/>
        <a:p>
          <a:endParaRPr lang="en-GB"/>
        </a:p>
      </dgm:t>
    </dgm:pt>
    <dgm:pt modelId="{41B393B3-2AC5-4A96-9A76-93C530CBF550}" type="pres">
      <dgm:prSet presAssocID="{F0212B99-BFCD-4422-AC1D-746E05F7629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GB"/>
        </a:p>
      </dgm:t>
    </dgm:pt>
    <dgm:pt modelId="{28670F18-5001-4051-B6BE-EE48F2738A6F}" type="pres">
      <dgm:prSet presAssocID="{F0212B99-BFCD-4422-AC1D-746E05F762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780EB4-2E05-40B1-914A-91DAD999EF3C}" type="presOf" srcId="{85B95DD2-2041-4186-99FB-EA4C19CFDFDF}" destId="{E6D93917-530B-4609-9B7A-DDB88D4CD717}" srcOrd="1" destOrd="3" presId="urn:microsoft.com/office/officeart/2005/8/layout/vList4"/>
    <dgm:cxn modelId="{92B91017-4D75-4144-A392-8341F61721BF}" type="presOf" srcId="{02D6A279-E27C-4E90-ACF8-A710C706235A}" destId="{8FB7A11F-15BE-447E-A28A-3FCE38AEA989}" srcOrd="0" destOrd="4" presId="urn:microsoft.com/office/officeart/2005/8/layout/vList4"/>
    <dgm:cxn modelId="{EADF460F-8F29-4267-BF37-51D4C14552A1}" type="presOf" srcId="{804EF596-AC40-4898-B2F2-DEE306FEB7D0}" destId="{E490594B-B5DB-4522-98F9-B39D0DFD2F6D}" srcOrd="0" destOrd="2" presId="urn:microsoft.com/office/officeart/2005/8/layout/vList4"/>
    <dgm:cxn modelId="{B25516CB-6214-40F4-AE78-100BAB17E10E}" srcId="{FEB66DAD-C515-490D-BB37-C6FF5788696B}" destId="{099551D4-1E5C-4D98-A585-E11BF2E8A6D7}" srcOrd="1" destOrd="0" parTransId="{C3D4A7DC-EC95-4F46-9030-32A645355B20}" sibTransId="{8F6A253F-7E7A-42F4-9651-CF9B7080A782}"/>
    <dgm:cxn modelId="{6CC2602D-82FB-4E3F-9F59-7D6E671ED0FA}" srcId="{1B0C6505-3428-4FF3-AA48-21C0157E7432}" destId="{804EF596-AC40-4898-B2F2-DEE306FEB7D0}" srcOrd="1" destOrd="0" parTransId="{CFC39757-4B1C-4749-AFD7-2DC77AA60F03}" sibTransId="{A67AA440-426E-4A93-BA98-D76F81EF2DAD}"/>
    <dgm:cxn modelId="{D36FE7A1-A79D-4B04-93B3-FECA0B0455AE}" type="presOf" srcId="{FEB66DAD-C515-490D-BB37-C6FF5788696B}" destId="{BD4E74B8-568F-41A9-9F16-23F36C39BB5E}" srcOrd="0" destOrd="0" presId="urn:microsoft.com/office/officeart/2005/8/layout/vList4"/>
    <dgm:cxn modelId="{8095CCC9-6CED-47AE-9998-A312C9E240E8}" type="presOf" srcId="{91BBB9F1-33C7-4E7E-AD03-6727E4A4E6E4}" destId="{8FB7A11F-15BE-447E-A28A-3FCE38AEA989}" srcOrd="0" destOrd="3" presId="urn:microsoft.com/office/officeart/2005/8/layout/vList4"/>
    <dgm:cxn modelId="{F1948D7C-DF92-4F5D-A0AC-8CCCF8B9F9FB}" srcId="{F0212B99-BFCD-4422-AC1D-746E05F76298}" destId="{02D6A279-E27C-4E90-ACF8-A710C706235A}" srcOrd="3" destOrd="0" parTransId="{37092901-9C7F-43CA-BFEE-40F55AF8F36E}" sibTransId="{D44F9B13-F833-4CB0-9FC7-7FE0C164CF0F}"/>
    <dgm:cxn modelId="{CD9BE40C-9660-42D2-8E72-E7347459C1BA}" type="presOf" srcId="{A27913C7-C689-48C4-9B10-33D4B73A8714}" destId="{DF59E45A-0665-4AB7-967E-9D0EA65E65D7}" srcOrd="1" destOrd="3" presId="urn:microsoft.com/office/officeart/2005/8/layout/vList4"/>
    <dgm:cxn modelId="{95B9C94A-94DE-48DA-B91C-4487AD7E4FBF}" type="presOf" srcId="{099551D4-1E5C-4D98-A585-E11BF2E8A6D7}" destId="{BD4E74B8-568F-41A9-9F16-23F36C39BB5E}" srcOrd="0" destOrd="2" presId="urn:microsoft.com/office/officeart/2005/8/layout/vList4"/>
    <dgm:cxn modelId="{079BD5D9-2E0F-4E1F-B47D-13AB11A66AB1}" type="presOf" srcId="{CA02C79B-BCA3-4C8F-88B0-71C83FF1B6EB}" destId="{E490594B-B5DB-4522-98F9-B39D0DFD2F6D}" srcOrd="0" destOrd="1" presId="urn:microsoft.com/office/officeart/2005/8/layout/vList4"/>
    <dgm:cxn modelId="{AE668448-5C32-4D10-9D81-49E47B571B8C}" type="presOf" srcId="{CA02C79B-BCA3-4C8F-88B0-71C83FF1B6EB}" destId="{DF59E45A-0665-4AB7-967E-9D0EA65E65D7}" srcOrd="1" destOrd="1" presId="urn:microsoft.com/office/officeart/2005/8/layout/vList4"/>
    <dgm:cxn modelId="{250F2B6C-4173-4B76-B391-186437E25FC4}" srcId="{F0212B99-BFCD-4422-AC1D-746E05F76298}" destId="{F5EAC9D6-A0DD-4AFA-8222-CEC56FB695F3}" srcOrd="1" destOrd="0" parTransId="{AB9B017F-B6A6-4A62-AA44-DB4A73274C90}" sibTransId="{E433ECBB-6D2F-43A3-AB5D-E6519E8E0608}"/>
    <dgm:cxn modelId="{EE3A42FE-4BD7-462F-8B72-2697D9ACDF05}" type="presOf" srcId="{02D6A279-E27C-4E90-ACF8-A710C706235A}" destId="{28670F18-5001-4051-B6BE-EE48F2738A6F}" srcOrd="1" destOrd="4" presId="urn:microsoft.com/office/officeart/2005/8/layout/vList4"/>
    <dgm:cxn modelId="{B1B4347B-C062-46C8-8564-CC9902CBBE7D}" srcId="{F0212B99-BFCD-4422-AC1D-746E05F76298}" destId="{91BBB9F1-33C7-4E7E-AD03-6727E4A4E6E4}" srcOrd="2" destOrd="0" parTransId="{941F075B-21FF-4F63-A015-190DA4A34A8E}" sibTransId="{697A7E23-4C8C-4E56-B89C-031B312EFCDE}"/>
    <dgm:cxn modelId="{4890BE6A-3EA0-4585-81E8-478BBE391E11}" type="presOf" srcId="{099551D4-1E5C-4D98-A585-E11BF2E8A6D7}" destId="{E6D93917-530B-4609-9B7A-DDB88D4CD717}" srcOrd="1" destOrd="2" presId="urn:microsoft.com/office/officeart/2005/8/layout/vList4"/>
    <dgm:cxn modelId="{C321F066-2A6B-4295-BD0B-E6E38534F3DF}" srcId="{A2317470-616F-440B-9987-DF4183DDC156}" destId="{1B0C6505-3428-4FF3-AA48-21C0157E7432}" srcOrd="0" destOrd="0" parTransId="{7E96FA88-920E-449C-93F3-DE15386FCB51}" sibTransId="{23CACC1C-7BFF-431C-95BC-0449F6E3E5E2}"/>
    <dgm:cxn modelId="{07946F15-7BA5-4BF4-A51A-7AA1AF97E8FF}" type="presOf" srcId="{1B0C6505-3428-4FF3-AA48-21C0157E7432}" destId="{E490594B-B5DB-4522-98F9-B39D0DFD2F6D}" srcOrd="0" destOrd="0" presId="urn:microsoft.com/office/officeart/2005/8/layout/vList4"/>
    <dgm:cxn modelId="{E7284FE9-E901-435C-9F99-B6451D9345BC}" srcId="{1B0C6505-3428-4FF3-AA48-21C0157E7432}" destId="{A27913C7-C689-48C4-9B10-33D4B73A8714}" srcOrd="2" destOrd="0" parTransId="{219C6848-AE44-406B-8D44-4E30F90D973C}" sibTransId="{4E734206-FEA1-4C23-8079-EDF18050CCE2}"/>
    <dgm:cxn modelId="{FC896418-F15D-4A41-8992-7FFE5573054C}" type="presOf" srcId="{FEB66DAD-C515-490D-BB37-C6FF5788696B}" destId="{E6D93917-530B-4609-9B7A-DDB88D4CD717}" srcOrd="1" destOrd="0" presId="urn:microsoft.com/office/officeart/2005/8/layout/vList4"/>
    <dgm:cxn modelId="{32734E2B-D993-495C-99E2-F56D9411377D}" type="presOf" srcId="{804EF596-AC40-4898-B2F2-DEE306FEB7D0}" destId="{DF59E45A-0665-4AB7-967E-9D0EA65E65D7}" srcOrd="1" destOrd="2" presId="urn:microsoft.com/office/officeart/2005/8/layout/vList4"/>
    <dgm:cxn modelId="{C3CA83F2-B60F-4D40-A3BC-669AB289AA2E}" srcId="{FEB66DAD-C515-490D-BB37-C6FF5788696B}" destId="{85B95DD2-2041-4186-99FB-EA4C19CFDFDF}" srcOrd="2" destOrd="0" parTransId="{6D80AEE9-F4E7-4C43-B51A-E143E9E74DCD}" sibTransId="{4AF6D92A-AC0F-4200-A6CA-93D2D3F4C68C}"/>
    <dgm:cxn modelId="{7800410D-5C81-43C0-8853-8A425FC7196C}" type="presOf" srcId="{CE94C620-6C17-4DB9-AFB1-03FE38C85162}" destId="{BD4E74B8-568F-41A9-9F16-23F36C39BB5E}" srcOrd="0" destOrd="1" presId="urn:microsoft.com/office/officeart/2005/8/layout/vList4"/>
    <dgm:cxn modelId="{EE488E4F-2CCB-4E2F-B0DE-DBC3BCADBD9E}" srcId="{FEB66DAD-C515-490D-BB37-C6FF5788696B}" destId="{CE94C620-6C17-4DB9-AFB1-03FE38C85162}" srcOrd="0" destOrd="0" parTransId="{1F9648E7-EEDD-44CF-8EB2-69D171E88B59}" sibTransId="{63587C62-1DB6-4D0F-B7BF-8D6072E9F332}"/>
    <dgm:cxn modelId="{7F3BEB48-D1D7-4271-83F1-5F87324E9F9B}" srcId="{1B0C6505-3428-4FF3-AA48-21C0157E7432}" destId="{CA02C79B-BCA3-4C8F-88B0-71C83FF1B6EB}" srcOrd="0" destOrd="0" parTransId="{37703CF5-DC7F-43D6-912D-D0CE8237A703}" sibTransId="{B43F9660-F960-495F-BBAE-963901E293AA}"/>
    <dgm:cxn modelId="{2ECD725C-29F3-40A4-8811-419BE095DAC3}" srcId="{F0212B99-BFCD-4422-AC1D-746E05F76298}" destId="{AFBD9001-FCD7-4410-AEAF-724390A0A90A}" srcOrd="0" destOrd="0" parTransId="{3DC834C2-2CDB-4926-9EDC-0C82FC889A6D}" sibTransId="{E752A5B8-3352-4E21-BFB6-560A07868862}"/>
    <dgm:cxn modelId="{EAD6DE8A-DEFF-4D46-8255-1098FCBCFE6D}" type="presOf" srcId="{AFBD9001-FCD7-4410-AEAF-724390A0A90A}" destId="{8FB7A11F-15BE-447E-A28A-3FCE38AEA989}" srcOrd="0" destOrd="1" presId="urn:microsoft.com/office/officeart/2005/8/layout/vList4"/>
    <dgm:cxn modelId="{1B31C860-18E9-407B-951C-5517C913C754}" type="presOf" srcId="{F5EAC9D6-A0DD-4AFA-8222-CEC56FB695F3}" destId="{8FB7A11F-15BE-447E-A28A-3FCE38AEA989}" srcOrd="0" destOrd="2" presId="urn:microsoft.com/office/officeart/2005/8/layout/vList4"/>
    <dgm:cxn modelId="{DE09A7C3-1316-48B8-A5F6-0D75C9A92D7C}" type="presOf" srcId="{CE94C620-6C17-4DB9-AFB1-03FE38C85162}" destId="{E6D93917-530B-4609-9B7A-DDB88D4CD717}" srcOrd="1" destOrd="1" presId="urn:microsoft.com/office/officeart/2005/8/layout/vList4"/>
    <dgm:cxn modelId="{2FFC4C6E-8E38-415A-892C-A8785486DB46}" type="presOf" srcId="{A2317470-616F-440B-9987-DF4183DDC156}" destId="{78FC534B-0C3C-4FD7-81C8-CDA9F4B309B9}" srcOrd="0" destOrd="0" presId="urn:microsoft.com/office/officeart/2005/8/layout/vList4"/>
    <dgm:cxn modelId="{082C701D-E8F6-4698-8EBC-A9265C2F5150}" srcId="{A2317470-616F-440B-9987-DF4183DDC156}" destId="{FEB66DAD-C515-490D-BB37-C6FF5788696B}" srcOrd="1" destOrd="0" parTransId="{421DF76B-D09C-4131-AF8A-F597B60A8B1C}" sibTransId="{894E53EB-91E5-4F97-84CB-1816403DC1AE}"/>
    <dgm:cxn modelId="{A9061DC5-64F8-409A-A8EE-82D7DD009F23}" type="presOf" srcId="{A27913C7-C689-48C4-9B10-33D4B73A8714}" destId="{E490594B-B5DB-4522-98F9-B39D0DFD2F6D}" srcOrd="0" destOrd="3" presId="urn:microsoft.com/office/officeart/2005/8/layout/vList4"/>
    <dgm:cxn modelId="{25249A30-E36F-4052-892E-6724AECA136D}" type="presOf" srcId="{85B95DD2-2041-4186-99FB-EA4C19CFDFDF}" destId="{BD4E74B8-568F-41A9-9F16-23F36C39BB5E}" srcOrd="0" destOrd="3" presId="urn:microsoft.com/office/officeart/2005/8/layout/vList4"/>
    <dgm:cxn modelId="{C9AFF95C-4BBD-42D3-87DE-6AD7BF5CA899}" srcId="{A2317470-616F-440B-9987-DF4183DDC156}" destId="{F0212B99-BFCD-4422-AC1D-746E05F76298}" srcOrd="2" destOrd="0" parTransId="{C5220715-79A7-47D7-9923-618CC30FF893}" sibTransId="{D6D314BA-55F4-431C-9868-881F7B83CC78}"/>
    <dgm:cxn modelId="{C3B26037-6974-4033-9056-EC22960C9256}" type="presOf" srcId="{1B0C6505-3428-4FF3-AA48-21C0157E7432}" destId="{DF59E45A-0665-4AB7-967E-9D0EA65E65D7}" srcOrd="1" destOrd="0" presId="urn:microsoft.com/office/officeart/2005/8/layout/vList4"/>
    <dgm:cxn modelId="{7A7A0F3B-4A2F-4F74-B8FC-916C0C8EAC49}" type="presOf" srcId="{F0212B99-BFCD-4422-AC1D-746E05F76298}" destId="{8FB7A11F-15BE-447E-A28A-3FCE38AEA989}" srcOrd="0" destOrd="0" presId="urn:microsoft.com/office/officeart/2005/8/layout/vList4"/>
    <dgm:cxn modelId="{542447BB-91E9-45A4-93C4-69103E807A0D}" type="presOf" srcId="{91BBB9F1-33C7-4E7E-AD03-6727E4A4E6E4}" destId="{28670F18-5001-4051-B6BE-EE48F2738A6F}" srcOrd="1" destOrd="3" presId="urn:microsoft.com/office/officeart/2005/8/layout/vList4"/>
    <dgm:cxn modelId="{F0EE1EB7-7CE6-4523-93C6-DE8F5F74BD27}" type="presOf" srcId="{F5EAC9D6-A0DD-4AFA-8222-CEC56FB695F3}" destId="{28670F18-5001-4051-B6BE-EE48F2738A6F}" srcOrd="1" destOrd="2" presId="urn:microsoft.com/office/officeart/2005/8/layout/vList4"/>
    <dgm:cxn modelId="{78802474-C9C9-4503-93C0-D940FC39205D}" type="presOf" srcId="{AFBD9001-FCD7-4410-AEAF-724390A0A90A}" destId="{28670F18-5001-4051-B6BE-EE48F2738A6F}" srcOrd="1" destOrd="1" presId="urn:microsoft.com/office/officeart/2005/8/layout/vList4"/>
    <dgm:cxn modelId="{E0C59754-50EA-4026-A319-47B7D88B3AA4}" type="presOf" srcId="{F0212B99-BFCD-4422-AC1D-746E05F76298}" destId="{28670F18-5001-4051-B6BE-EE48F2738A6F}" srcOrd="1" destOrd="0" presId="urn:microsoft.com/office/officeart/2005/8/layout/vList4"/>
    <dgm:cxn modelId="{1A81CFD2-D9D8-4AC5-861B-F4395470B6E8}" type="presParOf" srcId="{78FC534B-0C3C-4FD7-81C8-CDA9F4B309B9}" destId="{D61A688B-AF93-4045-AD5E-7EC2C020AD60}" srcOrd="0" destOrd="0" presId="urn:microsoft.com/office/officeart/2005/8/layout/vList4"/>
    <dgm:cxn modelId="{61592097-267E-482B-9CDB-C584F8E8491F}" type="presParOf" srcId="{D61A688B-AF93-4045-AD5E-7EC2C020AD60}" destId="{E490594B-B5DB-4522-98F9-B39D0DFD2F6D}" srcOrd="0" destOrd="0" presId="urn:microsoft.com/office/officeart/2005/8/layout/vList4"/>
    <dgm:cxn modelId="{B7831915-FE53-49E8-8200-DCE1C14BD9B3}" type="presParOf" srcId="{D61A688B-AF93-4045-AD5E-7EC2C020AD60}" destId="{4FEE3779-97D7-4386-8E7C-799C4BFE4D71}" srcOrd="1" destOrd="0" presId="urn:microsoft.com/office/officeart/2005/8/layout/vList4"/>
    <dgm:cxn modelId="{0C9A82AE-2C50-4D62-A4E7-054231345A82}" type="presParOf" srcId="{D61A688B-AF93-4045-AD5E-7EC2C020AD60}" destId="{DF59E45A-0665-4AB7-967E-9D0EA65E65D7}" srcOrd="2" destOrd="0" presId="urn:microsoft.com/office/officeart/2005/8/layout/vList4"/>
    <dgm:cxn modelId="{D17943BF-8C28-4CF7-A74B-2450F702269D}" type="presParOf" srcId="{78FC534B-0C3C-4FD7-81C8-CDA9F4B309B9}" destId="{BF78D135-1B00-46F2-8CC9-A7E910DD74BD}" srcOrd="1" destOrd="0" presId="urn:microsoft.com/office/officeart/2005/8/layout/vList4"/>
    <dgm:cxn modelId="{993AC6C3-E16C-4444-9BDD-44BFD955677E}" type="presParOf" srcId="{78FC534B-0C3C-4FD7-81C8-CDA9F4B309B9}" destId="{468E890C-482C-4AA5-9A7D-25EDA908CA99}" srcOrd="2" destOrd="0" presId="urn:microsoft.com/office/officeart/2005/8/layout/vList4"/>
    <dgm:cxn modelId="{DB387D4F-A6A9-4DCF-A606-9410C32592C4}" type="presParOf" srcId="{468E890C-482C-4AA5-9A7D-25EDA908CA99}" destId="{BD4E74B8-568F-41A9-9F16-23F36C39BB5E}" srcOrd="0" destOrd="0" presId="urn:microsoft.com/office/officeart/2005/8/layout/vList4"/>
    <dgm:cxn modelId="{810EE771-577F-4557-BD5D-321A860956ED}" type="presParOf" srcId="{468E890C-482C-4AA5-9A7D-25EDA908CA99}" destId="{4CE93FAB-E84C-454E-9174-C50A9ADBDD72}" srcOrd="1" destOrd="0" presId="urn:microsoft.com/office/officeart/2005/8/layout/vList4"/>
    <dgm:cxn modelId="{926C9DC8-59E0-422C-A0D7-2267B3706D00}" type="presParOf" srcId="{468E890C-482C-4AA5-9A7D-25EDA908CA99}" destId="{E6D93917-530B-4609-9B7A-DDB88D4CD717}" srcOrd="2" destOrd="0" presId="urn:microsoft.com/office/officeart/2005/8/layout/vList4"/>
    <dgm:cxn modelId="{74F7BD47-F973-4C8E-A4D8-1B276BA66AFE}" type="presParOf" srcId="{78FC534B-0C3C-4FD7-81C8-CDA9F4B309B9}" destId="{ADF418A1-0ABC-4EC1-8526-477438DD5DE5}" srcOrd="3" destOrd="0" presId="urn:microsoft.com/office/officeart/2005/8/layout/vList4"/>
    <dgm:cxn modelId="{04E27EE0-7964-400E-93B0-BFB927845EEF}" type="presParOf" srcId="{78FC534B-0C3C-4FD7-81C8-CDA9F4B309B9}" destId="{08C30F44-F07E-4E41-9811-3FA0EDA7AF4F}" srcOrd="4" destOrd="0" presId="urn:microsoft.com/office/officeart/2005/8/layout/vList4"/>
    <dgm:cxn modelId="{C4742EC2-FA94-46BA-AFF3-E9EB0184E2A4}" type="presParOf" srcId="{08C30F44-F07E-4E41-9811-3FA0EDA7AF4F}" destId="{8FB7A11F-15BE-447E-A28A-3FCE38AEA989}" srcOrd="0" destOrd="0" presId="urn:microsoft.com/office/officeart/2005/8/layout/vList4"/>
    <dgm:cxn modelId="{032E0129-5074-4A42-ACA5-63A3295064F8}" type="presParOf" srcId="{08C30F44-F07E-4E41-9811-3FA0EDA7AF4F}" destId="{41B393B3-2AC5-4A96-9A76-93C530CBF550}" srcOrd="1" destOrd="0" presId="urn:microsoft.com/office/officeart/2005/8/layout/vList4"/>
    <dgm:cxn modelId="{DC95E19E-5EB5-4929-AFB0-78D435A72EA9}" type="presParOf" srcId="{08C30F44-F07E-4E41-9811-3FA0EDA7AF4F}" destId="{28670F18-5001-4051-B6BE-EE48F2738A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47968E-A62F-40A7-B576-EC027ADD1C6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DF546E6-1267-482E-A530-A2D6002AD4DA}">
      <dgm:prSet phldrT="[Text]"/>
      <dgm:spPr/>
      <dgm:t>
        <a:bodyPr/>
        <a:lstStyle/>
        <a:p>
          <a:r>
            <a:rPr lang="en-GB" dirty="0" smtClean="0"/>
            <a:t>Committed facility</a:t>
          </a:r>
          <a:endParaRPr lang="en-GB" dirty="0"/>
        </a:p>
      </dgm:t>
    </dgm:pt>
    <dgm:pt modelId="{209DD20F-23DD-4670-B079-3DFA2F5F1A99}" type="parTrans" cxnId="{0806806C-A522-4B92-BEE1-2CB54C3C4379}">
      <dgm:prSet/>
      <dgm:spPr/>
      <dgm:t>
        <a:bodyPr/>
        <a:lstStyle/>
        <a:p>
          <a:endParaRPr lang="en-GB"/>
        </a:p>
      </dgm:t>
    </dgm:pt>
    <dgm:pt modelId="{84079DDA-62EC-4AB5-BC40-E77DBF51AD61}" type="sibTrans" cxnId="{0806806C-A522-4B92-BEE1-2CB54C3C4379}">
      <dgm:prSet/>
      <dgm:spPr/>
      <dgm:t>
        <a:bodyPr/>
        <a:lstStyle/>
        <a:p>
          <a:endParaRPr lang="en-GB"/>
        </a:p>
      </dgm:t>
    </dgm:pt>
    <dgm:pt modelId="{EE62EC5A-8EE0-4714-8FCC-8B55131DF6CE}">
      <dgm:prSet phldrT="[Text]" custT="1"/>
      <dgm:spPr/>
      <dgm:t>
        <a:bodyPr/>
        <a:lstStyle/>
        <a:p>
          <a:r>
            <a:rPr lang="en-GB" sz="1400" dirty="0" smtClean="0"/>
            <a:t>A form of credit extension where the lender agrees to lend up to a pre-defined specific sum</a:t>
          </a:r>
          <a:endParaRPr lang="en-GB" sz="1400" dirty="0"/>
        </a:p>
      </dgm:t>
    </dgm:pt>
    <dgm:pt modelId="{7AA4A070-626D-431B-99EE-ACD403ECAA21}" type="parTrans" cxnId="{B0B8BE68-9BF6-4607-ADE2-9B630CED3F06}">
      <dgm:prSet/>
      <dgm:spPr/>
      <dgm:t>
        <a:bodyPr/>
        <a:lstStyle/>
        <a:p>
          <a:endParaRPr lang="en-GB"/>
        </a:p>
      </dgm:t>
    </dgm:pt>
    <dgm:pt modelId="{8AEF605D-1ADF-4BB4-9AF3-2A430C6A9DD5}" type="sibTrans" cxnId="{B0B8BE68-9BF6-4607-ADE2-9B630CED3F06}">
      <dgm:prSet/>
      <dgm:spPr/>
      <dgm:t>
        <a:bodyPr/>
        <a:lstStyle/>
        <a:p>
          <a:endParaRPr lang="en-GB"/>
        </a:p>
      </dgm:t>
    </dgm:pt>
    <dgm:pt modelId="{6C363032-5132-42AB-8A2F-A17E68E4133A}">
      <dgm:prSet phldrT="[Text]"/>
      <dgm:spPr/>
      <dgm:t>
        <a:bodyPr/>
        <a:lstStyle/>
        <a:p>
          <a:r>
            <a:rPr lang="en-GB" dirty="0" smtClean="0"/>
            <a:t>Letter of credit</a:t>
          </a:r>
          <a:endParaRPr lang="en-GB" dirty="0"/>
        </a:p>
      </dgm:t>
    </dgm:pt>
    <dgm:pt modelId="{B6B71936-C512-4F01-A819-3AACEA279C6F}" type="parTrans" cxnId="{A2E14BC0-B717-4184-8883-6C17F7D2D00F}">
      <dgm:prSet/>
      <dgm:spPr/>
      <dgm:t>
        <a:bodyPr/>
        <a:lstStyle/>
        <a:p>
          <a:endParaRPr lang="en-GB"/>
        </a:p>
      </dgm:t>
    </dgm:pt>
    <dgm:pt modelId="{D3602FEA-F268-436C-A38F-0FBE073C5D98}" type="sibTrans" cxnId="{A2E14BC0-B717-4184-8883-6C17F7D2D00F}">
      <dgm:prSet/>
      <dgm:spPr/>
      <dgm:t>
        <a:bodyPr/>
        <a:lstStyle/>
        <a:p>
          <a:endParaRPr lang="en-GB"/>
        </a:p>
      </dgm:t>
    </dgm:pt>
    <dgm:pt modelId="{3D8BB909-DAAC-4909-9181-F2DEE6486711}">
      <dgm:prSet phldrT="[Text]" custT="1"/>
      <dgm:spPr/>
      <dgm:t>
        <a:bodyPr/>
        <a:lstStyle/>
        <a:p>
          <a:r>
            <a:rPr lang="en-GB" sz="1400" dirty="0" smtClean="0"/>
            <a:t>Legal commitment, usually issued by a bank, that guarantees payment under specified conditions</a:t>
          </a:r>
          <a:endParaRPr lang="en-GB" sz="1400" dirty="0"/>
        </a:p>
      </dgm:t>
    </dgm:pt>
    <dgm:pt modelId="{05AE09B3-8407-413D-BD3E-AA7E9278B132}" type="parTrans" cxnId="{4D104D8D-98BA-41A9-81BF-E82CF6F8FCF7}">
      <dgm:prSet/>
      <dgm:spPr/>
      <dgm:t>
        <a:bodyPr/>
        <a:lstStyle/>
        <a:p>
          <a:endParaRPr lang="en-GB"/>
        </a:p>
      </dgm:t>
    </dgm:pt>
    <dgm:pt modelId="{07A9D4F2-9B78-471F-B3D2-6C43D412554D}" type="sibTrans" cxnId="{4D104D8D-98BA-41A9-81BF-E82CF6F8FCF7}">
      <dgm:prSet/>
      <dgm:spPr/>
      <dgm:t>
        <a:bodyPr/>
        <a:lstStyle/>
        <a:p>
          <a:endParaRPr lang="en-GB"/>
        </a:p>
      </dgm:t>
    </dgm:pt>
    <dgm:pt modelId="{141F93BE-257E-4719-AEA6-18F48482DA7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Guarantee</a:t>
          </a:r>
        </a:p>
      </dgm:t>
    </dgm:pt>
    <dgm:pt modelId="{41304892-5393-4884-8763-22FB29803220}" type="parTrans" cxnId="{A0F23C03-0166-47B5-8350-D5360A76B566}">
      <dgm:prSet/>
      <dgm:spPr/>
      <dgm:t>
        <a:bodyPr/>
        <a:lstStyle/>
        <a:p>
          <a:endParaRPr lang="en-GB"/>
        </a:p>
      </dgm:t>
    </dgm:pt>
    <dgm:pt modelId="{94B05241-5C40-4614-B45E-14AC75B693C7}" type="sibTrans" cxnId="{A0F23C03-0166-47B5-8350-D5360A76B566}">
      <dgm:prSet/>
      <dgm:spPr/>
      <dgm:t>
        <a:bodyPr/>
        <a:lstStyle/>
        <a:p>
          <a:endParaRPr lang="en-GB"/>
        </a:p>
      </dgm:t>
    </dgm:pt>
    <dgm:pt modelId="{12602736-89AA-47F4-B770-2351D0160CFE}">
      <dgm:prSet phldrT="[Text]" custT="1"/>
      <dgm:spPr/>
      <dgm:t>
        <a:bodyPr/>
        <a:lstStyle/>
        <a:p>
          <a:r>
            <a:rPr lang="en-GB" sz="1400" dirty="0" smtClean="0"/>
            <a:t>A bond that guarantees timely payment of interest and repayment of principal to the buyers of a debt security</a:t>
          </a:r>
          <a:endParaRPr lang="en-GB" sz="1400" dirty="0"/>
        </a:p>
      </dgm:t>
    </dgm:pt>
    <dgm:pt modelId="{655203FE-C39C-4DCD-9975-E34CD4D54CC6}" type="parTrans" cxnId="{283642FA-1D7D-43B0-92D8-F9B6CBDAA2DE}">
      <dgm:prSet/>
      <dgm:spPr/>
      <dgm:t>
        <a:bodyPr/>
        <a:lstStyle/>
        <a:p>
          <a:endParaRPr lang="en-GB"/>
        </a:p>
      </dgm:t>
    </dgm:pt>
    <dgm:pt modelId="{0FC07F67-5B5B-409A-97AD-9D2CD93093E6}" type="sibTrans" cxnId="{283642FA-1D7D-43B0-92D8-F9B6CBDAA2DE}">
      <dgm:prSet/>
      <dgm:spPr/>
      <dgm:t>
        <a:bodyPr/>
        <a:lstStyle/>
        <a:p>
          <a:endParaRPr lang="en-GB"/>
        </a:p>
      </dgm:t>
    </dgm:pt>
    <dgm:pt modelId="{1C49F97F-EA8D-4554-9C6A-E3864F96E49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Subordinated loan</a:t>
          </a:r>
        </a:p>
      </dgm:t>
    </dgm:pt>
    <dgm:pt modelId="{A0BAD6FA-B04D-45E4-855A-F26167420626}" type="parTrans" cxnId="{247A7337-CF8F-4F0E-A70D-FD3549114FBA}">
      <dgm:prSet/>
      <dgm:spPr/>
      <dgm:t>
        <a:bodyPr/>
        <a:lstStyle/>
        <a:p>
          <a:endParaRPr lang="en-GB"/>
        </a:p>
      </dgm:t>
    </dgm:pt>
    <dgm:pt modelId="{56BA6A6D-1F56-4183-A2CB-6BCFDBCCD7A3}" type="sibTrans" cxnId="{247A7337-CF8F-4F0E-A70D-FD3549114FBA}">
      <dgm:prSet/>
      <dgm:spPr/>
      <dgm:t>
        <a:bodyPr/>
        <a:lstStyle/>
        <a:p>
          <a:endParaRPr lang="en-GB"/>
        </a:p>
      </dgm:t>
    </dgm:pt>
    <dgm:pt modelId="{F8494303-136A-4B94-A1EE-D281F58C86EB}">
      <dgm:prSet/>
      <dgm:spPr/>
      <dgm:t>
        <a:bodyPr/>
        <a:lstStyle/>
        <a:p>
          <a:r>
            <a:rPr lang="en-GB" dirty="0" smtClean="0"/>
            <a:t>Letter of comfort</a:t>
          </a:r>
          <a:endParaRPr lang="en-GB" dirty="0"/>
        </a:p>
      </dgm:t>
    </dgm:pt>
    <dgm:pt modelId="{3E8A8174-F49D-4C37-B46A-820F499F171A}" type="parTrans" cxnId="{84946D39-1DE4-462C-B850-C0FE62798BC0}">
      <dgm:prSet/>
      <dgm:spPr/>
      <dgm:t>
        <a:bodyPr/>
        <a:lstStyle/>
        <a:p>
          <a:endParaRPr lang="en-GB"/>
        </a:p>
      </dgm:t>
    </dgm:pt>
    <dgm:pt modelId="{41D82950-DB1D-4F3F-BAB5-426AEC7B7F61}" type="sibTrans" cxnId="{84946D39-1DE4-462C-B850-C0FE62798BC0}">
      <dgm:prSet/>
      <dgm:spPr/>
      <dgm:t>
        <a:bodyPr/>
        <a:lstStyle/>
        <a:p>
          <a:endParaRPr lang="en-GB"/>
        </a:p>
      </dgm:t>
    </dgm:pt>
    <dgm:pt modelId="{EF6D1CFD-E510-45DF-BAE5-11AF76687727}">
      <dgm:prSet custT="1"/>
      <dgm:spPr/>
      <dgm:t>
        <a:bodyPr/>
        <a:lstStyle/>
        <a:p>
          <a:r>
            <a:rPr lang="en-GB" sz="1400" dirty="0" smtClean="0"/>
            <a:t>A letter issued to a lender by a parent acknowledging the approval of a subsidiary's attempt for financing</a:t>
          </a:r>
          <a:endParaRPr lang="en-GB" sz="1400" dirty="0"/>
        </a:p>
      </dgm:t>
    </dgm:pt>
    <dgm:pt modelId="{B3266AE1-5F79-4C4D-8D97-623BCB7FEDAD}" type="parTrans" cxnId="{D62DE5F9-37CF-4391-A9D7-BAE94C286C7C}">
      <dgm:prSet/>
      <dgm:spPr/>
      <dgm:t>
        <a:bodyPr/>
        <a:lstStyle/>
        <a:p>
          <a:endParaRPr lang="en-GB"/>
        </a:p>
      </dgm:t>
    </dgm:pt>
    <dgm:pt modelId="{F7B95841-A5EB-4463-8628-5C2487443092}" type="sibTrans" cxnId="{D62DE5F9-37CF-4391-A9D7-BAE94C286C7C}">
      <dgm:prSet/>
      <dgm:spPr/>
      <dgm:t>
        <a:bodyPr/>
        <a:lstStyle/>
        <a:p>
          <a:endParaRPr lang="en-GB"/>
        </a:p>
      </dgm:t>
    </dgm:pt>
    <dgm:pt modelId="{999BDB3A-BECC-4D1B-8DE1-AAB47408FA05}">
      <dgm:prSet custT="1"/>
      <dgm:spPr/>
      <dgm:t>
        <a:bodyPr/>
        <a:lstStyle/>
        <a:p>
          <a:r>
            <a:rPr lang="en-GB" sz="1400" dirty="0" smtClean="0"/>
            <a:t>A type of loan that is junior to other debts should a company be wound up</a:t>
          </a:r>
          <a:endParaRPr lang="en-GB" sz="1400" dirty="0"/>
        </a:p>
      </dgm:t>
    </dgm:pt>
    <dgm:pt modelId="{D769CDFC-E611-4C19-85B9-C8EDFAF6D6B4}" type="parTrans" cxnId="{4CBCA4B3-D282-4AC2-9AA3-9FB6AE656FF3}">
      <dgm:prSet/>
      <dgm:spPr/>
      <dgm:t>
        <a:bodyPr/>
        <a:lstStyle/>
        <a:p>
          <a:endParaRPr lang="en-GB"/>
        </a:p>
      </dgm:t>
    </dgm:pt>
    <dgm:pt modelId="{654EC83F-1E1A-482E-B906-0C089ECB4316}" type="sibTrans" cxnId="{4CBCA4B3-D282-4AC2-9AA3-9FB6AE656FF3}">
      <dgm:prSet/>
      <dgm:spPr/>
      <dgm:t>
        <a:bodyPr/>
        <a:lstStyle/>
        <a:p>
          <a:endParaRPr lang="en-GB"/>
        </a:p>
      </dgm:t>
    </dgm:pt>
    <dgm:pt modelId="{16C83F4E-4096-43FB-A6B7-CD17D7A5A4D0}">
      <dgm:prSet phldrT="[Text]" custT="1"/>
      <dgm:spPr/>
      <dgm:t>
        <a:bodyPr/>
        <a:lstStyle/>
        <a:p>
          <a:r>
            <a:rPr lang="en-GB" sz="1400" dirty="0" smtClean="0"/>
            <a:t>Can be used by a parent to provide liquidity to subsidiaries</a:t>
          </a:r>
          <a:endParaRPr lang="en-GB" sz="1400" dirty="0"/>
        </a:p>
      </dgm:t>
    </dgm:pt>
    <dgm:pt modelId="{33AEE113-F6C9-455D-940E-B466B76FE379}" type="parTrans" cxnId="{DFB11FFA-AF1E-4949-BB4F-386613B6C321}">
      <dgm:prSet/>
      <dgm:spPr/>
      <dgm:t>
        <a:bodyPr/>
        <a:lstStyle/>
        <a:p>
          <a:endParaRPr lang="en-GB"/>
        </a:p>
      </dgm:t>
    </dgm:pt>
    <dgm:pt modelId="{B9226DC9-A69A-4D7F-A617-4B0A2D85788B}" type="sibTrans" cxnId="{DFB11FFA-AF1E-4949-BB4F-386613B6C321}">
      <dgm:prSet/>
      <dgm:spPr/>
      <dgm:t>
        <a:bodyPr/>
        <a:lstStyle/>
        <a:p>
          <a:endParaRPr lang="en-GB"/>
        </a:p>
      </dgm:t>
    </dgm:pt>
    <dgm:pt modelId="{701BB2A3-EB63-456D-9C84-1743468D13FE}">
      <dgm:prSet phldrT="[Text]" custT="1"/>
      <dgm:spPr/>
      <dgm:t>
        <a:bodyPr/>
        <a:lstStyle/>
        <a:p>
          <a:r>
            <a:rPr lang="en-GB" sz="1400" dirty="0" smtClean="0"/>
            <a:t>Can be used to provide capital support, particularly internal reinsurance</a:t>
          </a:r>
          <a:endParaRPr lang="en-GB" sz="1400" dirty="0"/>
        </a:p>
      </dgm:t>
    </dgm:pt>
    <dgm:pt modelId="{CEBFC589-A5F1-4627-9C55-17312B73991F}" type="parTrans" cxnId="{066F4220-2A1B-4EF5-AAEC-345F773DC368}">
      <dgm:prSet/>
      <dgm:spPr/>
      <dgm:t>
        <a:bodyPr/>
        <a:lstStyle/>
        <a:p>
          <a:endParaRPr lang="en-GB"/>
        </a:p>
      </dgm:t>
    </dgm:pt>
    <dgm:pt modelId="{B354CF42-6C9B-4BEB-AA7A-FB78BC0F6942}" type="sibTrans" cxnId="{066F4220-2A1B-4EF5-AAEC-345F773DC368}">
      <dgm:prSet/>
      <dgm:spPr/>
      <dgm:t>
        <a:bodyPr/>
        <a:lstStyle/>
        <a:p>
          <a:endParaRPr lang="en-GB"/>
        </a:p>
      </dgm:t>
    </dgm:pt>
    <dgm:pt modelId="{BE8243F6-18C9-4DC9-B1F5-BD0B4508B0CB}">
      <dgm:prSet phldrT="[Text]" custT="1"/>
      <dgm:spPr/>
      <dgm:t>
        <a:bodyPr/>
        <a:lstStyle/>
        <a:p>
          <a:r>
            <a:rPr lang="en-GB" sz="1400" dirty="0" smtClean="0"/>
            <a:t>Can be used to support non-rated subsidiaries</a:t>
          </a:r>
          <a:endParaRPr lang="en-GB" sz="1400" dirty="0"/>
        </a:p>
      </dgm:t>
    </dgm:pt>
    <dgm:pt modelId="{3A8F32BB-BB82-4F12-A6A3-65A0B3241CA2}" type="parTrans" cxnId="{050B469F-13C5-432A-8B1E-A275F25FBB76}">
      <dgm:prSet/>
      <dgm:spPr/>
      <dgm:t>
        <a:bodyPr/>
        <a:lstStyle/>
        <a:p>
          <a:endParaRPr lang="en-GB"/>
        </a:p>
      </dgm:t>
    </dgm:pt>
    <dgm:pt modelId="{BC7F2441-8E8F-470A-839B-00E45CC8BE73}" type="sibTrans" cxnId="{050B469F-13C5-432A-8B1E-A275F25FBB76}">
      <dgm:prSet/>
      <dgm:spPr/>
      <dgm:t>
        <a:bodyPr/>
        <a:lstStyle/>
        <a:p>
          <a:endParaRPr lang="en-GB"/>
        </a:p>
      </dgm:t>
    </dgm:pt>
    <dgm:pt modelId="{9F6F4981-0042-4C25-9E98-C5237DD53483}">
      <dgm:prSet custT="1"/>
      <dgm:spPr/>
      <dgm:t>
        <a:bodyPr/>
        <a:lstStyle/>
        <a:p>
          <a:r>
            <a:rPr lang="en-GB" sz="1400" dirty="0" smtClean="0"/>
            <a:t>Can be used to provide capital support</a:t>
          </a:r>
          <a:endParaRPr lang="en-GB" sz="1400" dirty="0"/>
        </a:p>
      </dgm:t>
    </dgm:pt>
    <dgm:pt modelId="{AB78B30D-CF62-4C00-AD8D-E54F29164904}" type="parTrans" cxnId="{9D46D943-D7AD-4A30-9602-2B48B9EA70B3}">
      <dgm:prSet/>
      <dgm:spPr/>
      <dgm:t>
        <a:bodyPr/>
        <a:lstStyle/>
        <a:p>
          <a:endParaRPr lang="en-GB"/>
        </a:p>
      </dgm:t>
    </dgm:pt>
    <dgm:pt modelId="{CF844BB0-CA22-4625-B218-38FFCF2A3AAA}" type="sibTrans" cxnId="{9D46D943-D7AD-4A30-9602-2B48B9EA70B3}">
      <dgm:prSet/>
      <dgm:spPr/>
      <dgm:t>
        <a:bodyPr/>
        <a:lstStyle/>
        <a:p>
          <a:endParaRPr lang="en-GB"/>
        </a:p>
      </dgm:t>
    </dgm:pt>
    <dgm:pt modelId="{BFCFEBF8-0151-4D01-B40B-B6EE9909397C}">
      <dgm:prSet custT="1"/>
      <dgm:spPr/>
      <dgm:t>
        <a:bodyPr/>
        <a:lstStyle/>
        <a:p>
          <a:r>
            <a:rPr lang="en-GB" sz="1400" dirty="0" smtClean="0"/>
            <a:t>Not legally binding, but provides reassurance from the parent</a:t>
          </a:r>
          <a:endParaRPr lang="en-GB" sz="1400" dirty="0"/>
        </a:p>
      </dgm:t>
    </dgm:pt>
    <dgm:pt modelId="{6A0B55A4-A540-4FE7-851F-64B1ACE8D1AE}" type="parTrans" cxnId="{C707508B-1269-4D54-A71E-03C1C1D5D7A0}">
      <dgm:prSet/>
      <dgm:spPr/>
      <dgm:t>
        <a:bodyPr/>
        <a:lstStyle/>
        <a:p>
          <a:endParaRPr lang="en-GB"/>
        </a:p>
      </dgm:t>
    </dgm:pt>
    <dgm:pt modelId="{C52C9CB1-EB69-4F8A-8BCD-00EA366242AD}" type="sibTrans" cxnId="{C707508B-1269-4D54-A71E-03C1C1D5D7A0}">
      <dgm:prSet/>
      <dgm:spPr/>
      <dgm:t>
        <a:bodyPr/>
        <a:lstStyle/>
        <a:p>
          <a:endParaRPr lang="en-GB"/>
        </a:p>
      </dgm:t>
    </dgm:pt>
    <dgm:pt modelId="{CEEEFAA7-E1AA-4C85-BA18-CBD2349C308F}" type="pres">
      <dgm:prSet presAssocID="{D247968E-A62F-40A7-B576-EC027ADD1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90434B-1E3F-4B8A-A562-34E9DDC52029}" type="pres">
      <dgm:prSet presAssocID="{4DF546E6-1267-482E-A530-A2D6002AD4DA}" presName="linNode" presStyleCnt="0"/>
      <dgm:spPr/>
    </dgm:pt>
    <dgm:pt modelId="{F1FA9329-418E-4CB8-AED0-F7D64B9ACF6C}" type="pres">
      <dgm:prSet presAssocID="{4DF546E6-1267-482E-A530-A2D6002AD4DA}" presName="parentText" presStyleLbl="node1" presStyleIdx="0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BE8A92-ACC3-4BCA-8CD8-E3D8AF783B53}" type="pres">
      <dgm:prSet presAssocID="{4DF546E6-1267-482E-A530-A2D6002AD4DA}" presName="descendantText" presStyleLbl="alignAccFollowNode1" presStyleIdx="0" presStyleCnt="5" custScaleX="130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9A14E-F258-4763-84D2-CE4C84CE743A}" type="pres">
      <dgm:prSet presAssocID="{84079DDA-62EC-4AB5-BC40-E77DBF51AD61}" presName="sp" presStyleCnt="0"/>
      <dgm:spPr/>
    </dgm:pt>
    <dgm:pt modelId="{F9E7E5A4-04DF-40EF-8941-AE682BFFDD2D}" type="pres">
      <dgm:prSet presAssocID="{6C363032-5132-42AB-8A2F-A17E68E4133A}" presName="linNode" presStyleCnt="0"/>
      <dgm:spPr/>
    </dgm:pt>
    <dgm:pt modelId="{97315F71-1469-492C-93ED-ED0E50811009}" type="pres">
      <dgm:prSet presAssocID="{6C363032-5132-42AB-8A2F-A17E68E4133A}" presName="parentText" presStyleLbl="node1" presStyleIdx="1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8F0FE-74DF-4674-80D6-5EC533C7E168}" type="pres">
      <dgm:prSet presAssocID="{6C363032-5132-42AB-8A2F-A17E68E4133A}" presName="descendantText" presStyleLbl="alignAccFollowNode1" presStyleIdx="1" presStyleCnt="5" custScaleX="130957" custScaleY="1201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81C5AE-8C94-4873-8C85-9CF9D2CAC060}" type="pres">
      <dgm:prSet presAssocID="{D3602FEA-F268-436C-A38F-0FBE073C5D98}" presName="sp" presStyleCnt="0"/>
      <dgm:spPr/>
    </dgm:pt>
    <dgm:pt modelId="{965E88AC-73BB-416A-8DBC-93B2C40D3F6F}" type="pres">
      <dgm:prSet presAssocID="{141F93BE-257E-4719-AEA6-18F48482DA73}" presName="linNode" presStyleCnt="0"/>
      <dgm:spPr/>
    </dgm:pt>
    <dgm:pt modelId="{2158C4B6-229E-4F58-BC84-61F5C2F3BA34}" type="pres">
      <dgm:prSet presAssocID="{141F93BE-257E-4719-AEA6-18F48482DA73}" presName="parentText" presStyleLbl="node1" presStyleIdx="2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AA492-2F62-45C7-9CC7-4F9D061931D3}" type="pres">
      <dgm:prSet presAssocID="{141F93BE-257E-4719-AEA6-18F48482DA73}" presName="descendantText" presStyleLbl="alignAccFollowNode1" presStyleIdx="2" presStyleCnt="5" custScaleX="130957" custScaleY="101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F987B4-F43A-42D9-BE68-21369BE25778}" type="pres">
      <dgm:prSet presAssocID="{94B05241-5C40-4614-B45E-14AC75B693C7}" presName="sp" presStyleCnt="0"/>
      <dgm:spPr/>
    </dgm:pt>
    <dgm:pt modelId="{1AD0DA17-BB84-4EF2-83A0-4C344B79E4F5}" type="pres">
      <dgm:prSet presAssocID="{1C49F97F-EA8D-4554-9C6A-E3864F96E497}" presName="linNode" presStyleCnt="0"/>
      <dgm:spPr/>
    </dgm:pt>
    <dgm:pt modelId="{F8E97318-C633-4D90-A4B7-DE7A002F10EB}" type="pres">
      <dgm:prSet presAssocID="{1C49F97F-EA8D-4554-9C6A-E3864F96E497}" presName="parentText" presStyleLbl="node1" presStyleIdx="3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330254-B699-44DE-8EF8-D1843D113941}" type="pres">
      <dgm:prSet presAssocID="{1C49F97F-EA8D-4554-9C6A-E3864F96E497}" presName="descendantText" presStyleLbl="alignAccFollowNode1" presStyleIdx="3" presStyleCnt="5" custScaleX="130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C2A06-C369-4451-BEC9-F2D1D928EE26}" type="pres">
      <dgm:prSet presAssocID="{56BA6A6D-1F56-4183-A2CB-6BCFDBCCD7A3}" presName="sp" presStyleCnt="0"/>
      <dgm:spPr/>
    </dgm:pt>
    <dgm:pt modelId="{551A0CBC-EA40-41B3-9B71-C71AFEE90ABA}" type="pres">
      <dgm:prSet presAssocID="{F8494303-136A-4B94-A1EE-D281F58C86EB}" presName="linNode" presStyleCnt="0"/>
      <dgm:spPr/>
    </dgm:pt>
    <dgm:pt modelId="{B1B99A10-5336-4541-B4A1-BD60D48D6D16}" type="pres">
      <dgm:prSet presAssocID="{F8494303-136A-4B94-A1EE-D281F58C86EB}" presName="parentText" presStyleLbl="node1" presStyleIdx="4" presStyleCnt="5" custScaleX="67206" custLinFactNeighborX="-92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BDCCC-EDEB-4092-A116-70BC4A042E43}" type="pres">
      <dgm:prSet presAssocID="{F8494303-136A-4B94-A1EE-D281F58C86EB}" presName="descendantText" presStyleLbl="alignAccFollowNode1" presStyleIdx="4" presStyleCnt="5" custScaleX="130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3BE836-C943-4FB6-98C2-D86A3423B8C5}" type="presOf" srcId="{6C363032-5132-42AB-8A2F-A17E68E4133A}" destId="{97315F71-1469-492C-93ED-ED0E50811009}" srcOrd="0" destOrd="0" presId="urn:microsoft.com/office/officeart/2005/8/layout/vList5"/>
    <dgm:cxn modelId="{066F4220-2A1B-4EF5-AAEC-345F773DC368}" srcId="{6C363032-5132-42AB-8A2F-A17E68E4133A}" destId="{701BB2A3-EB63-456D-9C84-1743468D13FE}" srcOrd="1" destOrd="0" parTransId="{CEBFC589-A5F1-4627-9C55-17312B73991F}" sibTransId="{B354CF42-6C9B-4BEB-AA7A-FB78BC0F6942}"/>
    <dgm:cxn modelId="{F7DC79BE-B384-4581-A35B-8B01CA073EF8}" type="presOf" srcId="{141F93BE-257E-4719-AEA6-18F48482DA73}" destId="{2158C4B6-229E-4F58-BC84-61F5C2F3BA34}" srcOrd="0" destOrd="0" presId="urn:microsoft.com/office/officeart/2005/8/layout/vList5"/>
    <dgm:cxn modelId="{ED09D6B0-C7F1-46B9-9DF0-0167948C68D6}" type="presOf" srcId="{1C49F97F-EA8D-4554-9C6A-E3864F96E497}" destId="{F8E97318-C633-4D90-A4B7-DE7A002F10EB}" srcOrd="0" destOrd="0" presId="urn:microsoft.com/office/officeart/2005/8/layout/vList5"/>
    <dgm:cxn modelId="{B0B8BE68-9BF6-4607-ADE2-9B630CED3F06}" srcId="{4DF546E6-1267-482E-A530-A2D6002AD4DA}" destId="{EE62EC5A-8EE0-4714-8FCC-8B55131DF6CE}" srcOrd="0" destOrd="0" parTransId="{7AA4A070-626D-431B-99EE-ACD403ECAA21}" sibTransId="{8AEF605D-1ADF-4BB4-9AF3-2A430C6A9DD5}"/>
    <dgm:cxn modelId="{050B469F-13C5-432A-8B1E-A275F25FBB76}" srcId="{141F93BE-257E-4719-AEA6-18F48482DA73}" destId="{BE8243F6-18C9-4DC9-B1F5-BD0B4508B0CB}" srcOrd="1" destOrd="0" parTransId="{3A8F32BB-BB82-4F12-A6A3-65A0B3241CA2}" sibTransId="{BC7F2441-8E8F-470A-839B-00E45CC8BE73}"/>
    <dgm:cxn modelId="{4D104D8D-98BA-41A9-81BF-E82CF6F8FCF7}" srcId="{6C363032-5132-42AB-8A2F-A17E68E4133A}" destId="{3D8BB909-DAAC-4909-9181-F2DEE6486711}" srcOrd="0" destOrd="0" parTransId="{05AE09B3-8407-413D-BD3E-AA7E9278B132}" sibTransId="{07A9D4F2-9B78-471F-B3D2-6C43D412554D}"/>
    <dgm:cxn modelId="{1247E849-D7FA-46CD-A2BC-886899792EDE}" type="presOf" srcId="{EF6D1CFD-E510-45DF-BAE5-11AF76687727}" destId="{AC4BDCCC-EDEB-4092-A116-70BC4A042E43}" srcOrd="0" destOrd="0" presId="urn:microsoft.com/office/officeart/2005/8/layout/vList5"/>
    <dgm:cxn modelId="{C707508B-1269-4D54-A71E-03C1C1D5D7A0}" srcId="{F8494303-136A-4B94-A1EE-D281F58C86EB}" destId="{BFCFEBF8-0151-4D01-B40B-B6EE9909397C}" srcOrd="1" destOrd="0" parTransId="{6A0B55A4-A540-4FE7-851F-64B1ACE8D1AE}" sibTransId="{C52C9CB1-EB69-4F8A-8BCD-00EA366242AD}"/>
    <dgm:cxn modelId="{423315F7-9351-4895-B9B3-9213A3DF83AC}" type="presOf" srcId="{BE8243F6-18C9-4DC9-B1F5-BD0B4508B0CB}" destId="{1C7AA492-2F62-45C7-9CC7-4F9D061931D3}" srcOrd="0" destOrd="1" presId="urn:microsoft.com/office/officeart/2005/8/layout/vList5"/>
    <dgm:cxn modelId="{CBC9B67C-30B7-4ADA-87D1-985DFDA77D91}" type="presOf" srcId="{12602736-89AA-47F4-B770-2351D0160CFE}" destId="{1C7AA492-2F62-45C7-9CC7-4F9D061931D3}" srcOrd="0" destOrd="0" presId="urn:microsoft.com/office/officeart/2005/8/layout/vList5"/>
    <dgm:cxn modelId="{A0F23C03-0166-47B5-8350-D5360A76B566}" srcId="{D247968E-A62F-40A7-B576-EC027ADD1C6D}" destId="{141F93BE-257E-4719-AEA6-18F48482DA73}" srcOrd="2" destOrd="0" parTransId="{41304892-5393-4884-8763-22FB29803220}" sibTransId="{94B05241-5C40-4614-B45E-14AC75B693C7}"/>
    <dgm:cxn modelId="{CDC6A577-9A58-40B1-B269-BA856BBD4F23}" type="presOf" srcId="{EE62EC5A-8EE0-4714-8FCC-8B55131DF6CE}" destId="{C2BE8A92-ACC3-4BCA-8CD8-E3D8AF783B53}" srcOrd="0" destOrd="0" presId="urn:microsoft.com/office/officeart/2005/8/layout/vList5"/>
    <dgm:cxn modelId="{8CCC20DA-54CA-44BB-AAA3-44E2DB001234}" type="presOf" srcId="{BFCFEBF8-0151-4D01-B40B-B6EE9909397C}" destId="{AC4BDCCC-EDEB-4092-A116-70BC4A042E43}" srcOrd="0" destOrd="1" presId="urn:microsoft.com/office/officeart/2005/8/layout/vList5"/>
    <dgm:cxn modelId="{283642FA-1D7D-43B0-92D8-F9B6CBDAA2DE}" srcId="{141F93BE-257E-4719-AEA6-18F48482DA73}" destId="{12602736-89AA-47F4-B770-2351D0160CFE}" srcOrd="0" destOrd="0" parTransId="{655203FE-C39C-4DCD-9975-E34CD4D54CC6}" sibTransId="{0FC07F67-5B5B-409A-97AD-9D2CD93093E6}"/>
    <dgm:cxn modelId="{B1C71EA2-78BE-45EB-B6F7-D88AE24E3012}" type="presOf" srcId="{4DF546E6-1267-482E-A530-A2D6002AD4DA}" destId="{F1FA9329-418E-4CB8-AED0-F7D64B9ACF6C}" srcOrd="0" destOrd="0" presId="urn:microsoft.com/office/officeart/2005/8/layout/vList5"/>
    <dgm:cxn modelId="{1C41166E-A18B-4A6E-B4AE-9992124D4CB5}" type="presOf" srcId="{3D8BB909-DAAC-4909-9181-F2DEE6486711}" destId="{9B48F0FE-74DF-4674-80D6-5EC533C7E168}" srcOrd="0" destOrd="0" presId="urn:microsoft.com/office/officeart/2005/8/layout/vList5"/>
    <dgm:cxn modelId="{4019A179-0375-4602-8810-67B267183AAD}" type="presOf" srcId="{F8494303-136A-4B94-A1EE-D281F58C86EB}" destId="{B1B99A10-5336-4541-B4A1-BD60D48D6D16}" srcOrd="0" destOrd="0" presId="urn:microsoft.com/office/officeart/2005/8/layout/vList5"/>
    <dgm:cxn modelId="{AA087024-F9F6-4B42-9CA1-919B34235C67}" type="presOf" srcId="{16C83F4E-4096-43FB-A6B7-CD17D7A5A4D0}" destId="{C2BE8A92-ACC3-4BCA-8CD8-E3D8AF783B53}" srcOrd="0" destOrd="1" presId="urn:microsoft.com/office/officeart/2005/8/layout/vList5"/>
    <dgm:cxn modelId="{9D46D943-D7AD-4A30-9602-2B48B9EA70B3}" srcId="{1C49F97F-EA8D-4554-9C6A-E3864F96E497}" destId="{9F6F4981-0042-4C25-9E98-C5237DD53483}" srcOrd="1" destOrd="0" parTransId="{AB78B30D-CF62-4C00-AD8D-E54F29164904}" sibTransId="{CF844BB0-CA22-4625-B218-38FFCF2A3AAA}"/>
    <dgm:cxn modelId="{ECE04A6F-3A36-479E-9AA6-3B7C746C2968}" type="presOf" srcId="{D247968E-A62F-40A7-B576-EC027ADD1C6D}" destId="{CEEEFAA7-E1AA-4C85-BA18-CBD2349C308F}" srcOrd="0" destOrd="0" presId="urn:microsoft.com/office/officeart/2005/8/layout/vList5"/>
    <dgm:cxn modelId="{28D855AD-4C7D-405F-B6C9-7C8304CA3A01}" type="presOf" srcId="{9F6F4981-0042-4C25-9E98-C5237DD53483}" destId="{D4330254-B699-44DE-8EF8-D1843D113941}" srcOrd="0" destOrd="1" presId="urn:microsoft.com/office/officeart/2005/8/layout/vList5"/>
    <dgm:cxn modelId="{9FD05B47-11E8-46BF-9726-69EA2BF48406}" type="presOf" srcId="{999BDB3A-BECC-4D1B-8DE1-AAB47408FA05}" destId="{D4330254-B699-44DE-8EF8-D1843D113941}" srcOrd="0" destOrd="0" presId="urn:microsoft.com/office/officeart/2005/8/layout/vList5"/>
    <dgm:cxn modelId="{0806806C-A522-4B92-BEE1-2CB54C3C4379}" srcId="{D247968E-A62F-40A7-B576-EC027ADD1C6D}" destId="{4DF546E6-1267-482E-A530-A2D6002AD4DA}" srcOrd="0" destOrd="0" parTransId="{209DD20F-23DD-4670-B079-3DFA2F5F1A99}" sibTransId="{84079DDA-62EC-4AB5-BC40-E77DBF51AD61}"/>
    <dgm:cxn modelId="{4CBCA4B3-D282-4AC2-9AA3-9FB6AE656FF3}" srcId="{1C49F97F-EA8D-4554-9C6A-E3864F96E497}" destId="{999BDB3A-BECC-4D1B-8DE1-AAB47408FA05}" srcOrd="0" destOrd="0" parTransId="{D769CDFC-E611-4C19-85B9-C8EDFAF6D6B4}" sibTransId="{654EC83F-1E1A-482E-B906-0C089ECB4316}"/>
    <dgm:cxn modelId="{84946D39-1DE4-462C-B850-C0FE62798BC0}" srcId="{D247968E-A62F-40A7-B576-EC027ADD1C6D}" destId="{F8494303-136A-4B94-A1EE-D281F58C86EB}" srcOrd="4" destOrd="0" parTransId="{3E8A8174-F49D-4C37-B46A-820F499F171A}" sibTransId="{41D82950-DB1D-4F3F-BAB5-426AEC7B7F61}"/>
    <dgm:cxn modelId="{D62DE5F9-37CF-4391-A9D7-BAE94C286C7C}" srcId="{F8494303-136A-4B94-A1EE-D281F58C86EB}" destId="{EF6D1CFD-E510-45DF-BAE5-11AF76687727}" srcOrd="0" destOrd="0" parTransId="{B3266AE1-5F79-4C4D-8D97-623BCB7FEDAD}" sibTransId="{F7B95841-A5EB-4463-8628-5C2487443092}"/>
    <dgm:cxn modelId="{A32136BE-E73B-4F1E-B371-EDBB23EABD3A}" type="presOf" srcId="{701BB2A3-EB63-456D-9C84-1743468D13FE}" destId="{9B48F0FE-74DF-4674-80D6-5EC533C7E168}" srcOrd="0" destOrd="1" presId="urn:microsoft.com/office/officeart/2005/8/layout/vList5"/>
    <dgm:cxn modelId="{DFB11FFA-AF1E-4949-BB4F-386613B6C321}" srcId="{4DF546E6-1267-482E-A530-A2D6002AD4DA}" destId="{16C83F4E-4096-43FB-A6B7-CD17D7A5A4D0}" srcOrd="1" destOrd="0" parTransId="{33AEE113-F6C9-455D-940E-B466B76FE379}" sibTransId="{B9226DC9-A69A-4D7F-A617-4B0A2D85788B}"/>
    <dgm:cxn modelId="{A2E14BC0-B717-4184-8883-6C17F7D2D00F}" srcId="{D247968E-A62F-40A7-B576-EC027ADD1C6D}" destId="{6C363032-5132-42AB-8A2F-A17E68E4133A}" srcOrd="1" destOrd="0" parTransId="{B6B71936-C512-4F01-A819-3AACEA279C6F}" sibTransId="{D3602FEA-F268-436C-A38F-0FBE073C5D98}"/>
    <dgm:cxn modelId="{247A7337-CF8F-4F0E-A70D-FD3549114FBA}" srcId="{D247968E-A62F-40A7-B576-EC027ADD1C6D}" destId="{1C49F97F-EA8D-4554-9C6A-E3864F96E497}" srcOrd="3" destOrd="0" parTransId="{A0BAD6FA-B04D-45E4-855A-F26167420626}" sibTransId="{56BA6A6D-1F56-4183-A2CB-6BCFDBCCD7A3}"/>
    <dgm:cxn modelId="{B9181E45-FCFF-4189-BF4B-A982A793D1ED}" type="presParOf" srcId="{CEEEFAA7-E1AA-4C85-BA18-CBD2349C308F}" destId="{7090434B-1E3F-4B8A-A562-34E9DDC52029}" srcOrd="0" destOrd="0" presId="urn:microsoft.com/office/officeart/2005/8/layout/vList5"/>
    <dgm:cxn modelId="{78DB664F-F74B-47F4-8771-E99659E63970}" type="presParOf" srcId="{7090434B-1E3F-4B8A-A562-34E9DDC52029}" destId="{F1FA9329-418E-4CB8-AED0-F7D64B9ACF6C}" srcOrd="0" destOrd="0" presId="urn:microsoft.com/office/officeart/2005/8/layout/vList5"/>
    <dgm:cxn modelId="{AF19BEA1-99E3-4AFD-B826-82BD51D7BF99}" type="presParOf" srcId="{7090434B-1E3F-4B8A-A562-34E9DDC52029}" destId="{C2BE8A92-ACC3-4BCA-8CD8-E3D8AF783B53}" srcOrd="1" destOrd="0" presId="urn:microsoft.com/office/officeart/2005/8/layout/vList5"/>
    <dgm:cxn modelId="{BA9E3C2D-5ACB-4EA6-A7F5-40E0E4C29291}" type="presParOf" srcId="{CEEEFAA7-E1AA-4C85-BA18-CBD2349C308F}" destId="{4429A14E-F258-4763-84D2-CE4C84CE743A}" srcOrd="1" destOrd="0" presId="urn:microsoft.com/office/officeart/2005/8/layout/vList5"/>
    <dgm:cxn modelId="{3EC04C1E-3734-4497-A14C-CB0523ECCD4F}" type="presParOf" srcId="{CEEEFAA7-E1AA-4C85-BA18-CBD2349C308F}" destId="{F9E7E5A4-04DF-40EF-8941-AE682BFFDD2D}" srcOrd="2" destOrd="0" presId="urn:microsoft.com/office/officeart/2005/8/layout/vList5"/>
    <dgm:cxn modelId="{BCBADB0A-0698-41B5-AB73-D52477FD7040}" type="presParOf" srcId="{F9E7E5A4-04DF-40EF-8941-AE682BFFDD2D}" destId="{97315F71-1469-492C-93ED-ED0E50811009}" srcOrd="0" destOrd="0" presId="urn:microsoft.com/office/officeart/2005/8/layout/vList5"/>
    <dgm:cxn modelId="{681D8718-1432-4759-A80E-14B0AB8CC450}" type="presParOf" srcId="{F9E7E5A4-04DF-40EF-8941-AE682BFFDD2D}" destId="{9B48F0FE-74DF-4674-80D6-5EC533C7E168}" srcOrd="1" destOrd="0" presId="urn:microsoft.com/office/officeart/2005/8/layout/vList5"/>
    <dgm:cxn modelId="{0D6532F7-389F-47D0-81AF-4D603E612BA0}" type="presParOf" srcId="{CEEEFAA7-E1AA-4C85-BA18-CBD2349C308F}" destId="{5D81C5AE-8C94-4873-8C85-9CF9D2CAC060}" srcOrd="3" destOrd="0" presId="urn:microsoft.com/office/officeart/2005/8/layout/vList5"/>
    <dgm:cxn modelId="{010DCC18-5277-464D-9831-DB306F7C32E0}" type="presParOf" srcId="{CEEEFAA7-E1AA-4C85-BA18-CBD2349C308F}" destId="{965E88AC-73BB-416A-8DBC-93B2C40D3F6F}" srcOrd="4" destOrd="0" presId="urn:microsoft.com/office/officeart/2005/8/layout/vList5"/>
    <dgm:cxn modelId="{750E735E-ABEE-4B57-8B6E-CA09769CF9BB}" type="presParOf" srcId="{965E88AC-73BB-416A-8DBC-93B2C40D3F6F}" destId="{2158C4B6-229E-4F58-BC84-61F5C2F3BA34}" srcOrd="0" destOrd="0" presId="urn:microsoft.com/office/officeart/2005/8/layout/vList5"/>
    <dgm:cxn modelId="{BF53924A-45EB-4943-B2E4-B8998C5778C6}" type="presParOf" srcId="{965E88AC-73BB-416A-8DBC-93B2C40D3F6F}" destId="{1C7AA492-2F62-45C7-9CC7-4F9D061931D3}" srcOrd="1" destOrd="0" presId="urn:microsoft.com/office/officeart/2005/8/layout/vList5"/>
    <dgm:cxn modelId="{A6A417C0-19F6-4CA8-88A3-911ED6D143BF}" type="presParOf" srcId="{CEEEFAA7-E1AA-4C85-BA18-CBD2349C308F}" destId="{67F987B4-F43A-42D9-BE68-21369BE25778}" srcOrd="5" destOrd="0" presId="urn:microsoft.com/office/officeart/2005/8/layout/vList5"/>
    <dgm:cxn modelId="{51CFAD34-6A2E-4356-9EB2-AD5A2AC21A97}" type="presParOf" srcId="{CEEEFAA7-E1AA-4C85-BA18-CBD2349C308F}" destId="{1AD0DA17-BB84-4EF2-83A0-4C344B79E4F5}" srcOrd="6" destOrd="0" presId="urn:microsoft.com/office/officeart/2005/8/layout/vList5"/>
    <dgm:cxn modelId="{3ECE3BD8-87AB-476A-93C1-E7EA614F574C}" type="presParOf" srcId="{1AD0DA17-BB84-4EF2-83A0-4C344B79E4F5}" destId="{F8E97318-C633-4D90-A4B7-DE7A002F10EB}" srcOrd="0" destOrd="0" presId="urn:microsoft.com/office/officeart/2005/8/layout/vList5"/>
    <dgm:cxn modelId="{966B763D-51CD-4A10-AEBA-4F3F4637438A}" type="presParOf" srcId="{1AD0DA17-BB84-4EF2-83A0-4C344B79E4F5}" destId="{D4330254-B699-44DE-8EF8-D1843D113941}" srcOrd="1" destOrd="0" presId="urn:microsoft.com/office/officeart/2005/8/layout/vList5"/>
    <dgm:cxn modelId="{4F0F5FC7-566C-46CA-810F-D6F92B2572E4}" type="presParOf" srcId="{CEEEFAA7-E1AA-4C85-BA18-CBD2349C308F}" destId="{2E6C2A06-C369-4451-BEC9-F2D1D928EE26}" srcOrd="7" destOrd="0" presId="urn:microsoft.com/office/officeart/2005/8/layout/vList5"/>
    <dgm:cxn modelId="{275159EB-2C18-4A01-843C-F0EDFA97E83F}" type="presParOf" srcId="{CEEEFAA7-E1AA-4C85-BA18-CBD2349C308F}" destId="{551A0CBC-EA40-41B3-9B71-C71AFEE90ABA}" srcOrd="8" destOrd="0" presId="urn:microsoft.com/office/officeart/2005/8/layout/vList5"/>
    <dgm:cxn modelId="{7DD4F8D5-2049-4F1A-9679-7468C0EA4BB3}" type="presParOf" srcId="{551A0CBC-EA40-41B3-9B71-C71AFEE90ABA}" destId="{B1B99A10-5336-4541-B4A1-BD60D48D6D16}" srcOrd="0" destOrd="0" presId="urn:microsoft.com/office/officeart/2005/8/layout/vList5"/>
    <dgm:cxn modelId="{0DF02AFE-CF7A-49DB-AFF5-36658D12F95B}" type="presParOf" srcId="{551A0CBC-EA40-41B3-9B71-C71AFEE90ABA}" destId="{AC4BDCCC-EDEB-4092-A116-70BC4A042E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B7639B-972C-48DE-9008-11D4D4594910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C7EF8C8-9D8D-4E3D-812A-694F90E4A8F7}">
      <dgm:prSet phldrT="[Text]"/>
      <dgm:spPr/>
      <dgm:t>
        <a:bodyPr/>
        <a:lstStyle/>
        <a:p>
          <a:r>
            <a:rPr lang="en-GB" b="1" dirty="0" smtClean="0"/>
            <a:t>Pressure on insurers</a:t>
          </a:r>
        </a:p>
        <a:p>
          <a:r>
            <a:rPr lang="en-GB" dirty="0" smtClean="0"/>
            <a:t>- capital, income transferred out</a:t>
          </a:r>
          <a:endParaRPr lang="en-GB" dirty="0"/>
        </a:p>
      </dgm:t>
    </dgm:pt>
    <dgm:pt modelId="{B1FAB3C3-95CA-4F74-B687-DC8BAE3DBC70}" type="parTrans" cxnId="{BEA8A65B-0E89-49CC-B919-733B8195569A}">
      <dgm:prSet/>
      <dgm:spPr/>
      <dgm:t>
        <a:bodyPr/>
        <a:lstStyle/>
        <a:p>
          <a:endParaRPr lang="en-GB"/>
        </a:p>
      </dgm:t>
    </dgm:pt>
    <dgm:pt modelId="{937C254B-B588-4507-BAD7-2DB1CEF0AA08}" type="sibTrans" cxnId="{BEA8A65B-0E89-49CC-B919-733B8195569A}">
      <dgm:prSet/>
      <dgm:spPr/>
      <dgm:t>
        <a:bodyPr/>
        <a:lstStyle/>
        <a:p>
          <a:endParaRPr lang="en-GB"/>
        </a:p>
      </dgm:t>
    </dgm:pt>
    <dgm:pt modelId="{5E2E6DA9-BD6B-45CA-B656-3C96D14C88D3}">
      <dgm:prSet phldrT="[Text]"/>
      <dgm:spPr/>
      <dgm:t>
        <a:bodyPr/>
        <a:lstStyle/>
        <a:p>
          <a:r>
            <a:rPr lang="en-GB" b="1" dirty="0" smtClean="0"/>
            <a:t>Contagion</a:t>
          </a:r>
          <a:r>
            <a:rPr lang="en-GB" dirty="0" smtClean="0"/>
            <a:t> </a:t>
          </a:r>
        </a:p>
        <a:p>
          <a:r>
            <a:rPr lang="en-GB" dirty="0" smtClean="0"/>
            <a:t>- failure of one group entity can adversely affect other (insurance) entities</a:t>
          </a:r>
          <a:endParaRPr lang="en-GB" dirty="0"/>
        </a:p>
      </dgm:t>
    </dgm:pt>
    <dgm:pt modelId="{14C7F392-5135-43A3-BD43-CBAAEDF0DABF}" type="parTrans" cxnId="{11206978-692F-4B3F-BEBE-FF5D467C6EAB}">
      <dgm:prSet/>
      <dgm:spPr/>
      <dgm:t>
        <a:bodyPr/>
        <a:lstStyle/>
        <a:p>
          <a:endParaRPr lang="en-GB"/>
        </a:p>
      </dgm:t>
    </dgm:pt>
    <dgm:pt modelId="{CA795AA0-1C55-4E0E-9F28-E29401A9B0F4}" type="sibTrans" cxnId="{11206978-692F-4B3F-BEBE-FF5D467C6EAB}">
      <dgm:prSet/>
      <dgm:spPr/>
      <dgm:t>
        <a:bodyPr/>
        <a:lstStyle/>
        <a:p>
          <a:endParaRPr lang="en-GB"/>
        </a:p>
      </dgm:t>
    </dgm:pt>
    <dgm:pt modelId="{B87113F5-3FC6-49F2-A11A-4213D7383D27}">
      <dgm:prSet phldrT="[Text]"/>
      <dgm:spPr/>
      <dgm:t>
        <a:bodyPr/>
        <a:lstStyle/>
        <a:p>
          <a:r>
            <a:rPr lang="en-GB" b="1" dirty="0" smtClean="0"/>
            <a:t>Supervisory challenge </a:t>
          </a:r>
        </a:p>
        <a:p>
          <a:r>
            <a:rPr lang="en-GB" dirty="0" smtClean="0"/>
            <a:t>- opaque and complex structure</a:t>
          </a:r>
          <a:endParaRPr lang="en-GB" dirty="0"/>
        </a:p>
      </dgm:t>
    </dgm:pt>
    <dgm:pt modelId="{97E06328-EF37-4D0E-821D-3A1CB445D111}" type="parTrans" cxnId="{47F2A6C8-92DA-4B32-BA6F-ED34F996328A}">
      <dgm:prSet/>
      <dgm:spPr/>
      <dgm:t>
        <a:bodyPr/>
        <a:lstStyle/>
        <a:p>
          <a:endParaRPr lang="en-GB"/>
        </a:p>
      </dgm:t>
    </dgm:pt>
    <dgm:pt modelId="{F88603CE-7B7D-449B-BE26-0134776D35F5}" type="sibTrans" cxnId="{47F2A6C8-92DA-4B32-BA6F-ED34F996328A}">
      <dgm:prSet/>
      <dgm:spPr/>
      <dgm:t>
        <a:bodyPr/>
        <a:lstStyle/>
        <a:p>
          <a:endParaRPr lang="en-GB"/>
        </a:p>
      </dgm:t>
    </dgm:pt>
    <dgm:pt modelId="{49CACA6F-FBD1-45AF-9F79-9680503BD181}">
      <dgm:prSet/>
      <dgm:spPr/>
      <dgm:t>
        <a:bodyPr/>
        <a:lstStyle/>
        <a:p>
          <a:r>
            <a:rPr lang="en-GB" b="1" dirty="0" smtClean="0"/>
            <a:t>Capital quality </a:t>
          </a:r>
        </a:p>
        <a:p>
          <a:r>
            <a:rPr lang="en-GB" dirty="0" smtClean="0"/>
            <a:t>- replace high quality capital</a:t>
          </a:r>
          <a:endParaRPr lang="en-GB" dirty="0"/>
        </a:p>
      </dgm:t>
    </dgm:pt>
    <dgm:pt modelId="{EA51823C-7D51-4C6A-913D-C296C686D64B}" type="parTrans" cxnId="{C6F77AFC-BBF7-45C7-A356-0A72C1033949}">
      <dgm:prSet/>
      <dgm:spPr/>
      <dgm:t>
        <a:bodyPr/>
        <a:lstStyle/>
        <a:p>
          <a:endParaRPr lang="en-GB"/>
        </a:p>
      </dgm:t>
    </dgm:pt>
    <dgm:pt modelId="{6FEC978B-5653-4EE3-B1BE-38E1176A3615}" type="sibTrans" cxnId="{C6F77AFC-BBF7-45C7-A356-0A72C1033949}">
      <dgm:prSet/>
      <dgm:spPr/>
      <dgm:t>
        <a:bodyPr/>
        <a:lstStyle/>
        <a:p>
          <a:endParaRPr lang="en-GB"/>
        </a:p>
      </dgm:t>
    </dgm:pt>
    <dgm:pt modelId="{A44DB2C3-8034-4D75-9169-9D72CB801F3B}">
      <dgm:prSet/>
      <dgm:spPr/>
      <dgm:t>
        <a:bodyPr/>
        <a:lstStyle/>
        <a:p>
          <a:r>
            <a:rPr lang="en-GB" b="1" dirty="0" smtClean="0"/>
            <a:t>Regulatory arbitrage</a:t>
          </a:r>
        </a:p>
        <a:p>
          <a:r>
            <a:rPr lang="en-GB" dirty="0" smtClean="0"/>
            <a:t>- evade capital requirements</a:t>
          </a:r>
          <a:endParaRPr lang="en-GB" dirty="0"/>
        </a:p>
      </dgm:t>
    </dgm:pt>
    <dgm:pt modelId="{0CBE20B3-9387-47C3-A336-40E8B227A68F}" type="parTrans" cxnId="{F95D346D-0181-4CF3-B1D1-87404682BBA6}">
      <dgm:prSet/>
      <dgm:spPr/>
      <dgm:t>
        <a:bodyPr/>
        <a:lstStyle/>
        <a:p>
          <a:endParaRPr lang="en-GB"/>
        </a:p>
      </dgm:t>
    </dgm:pt>
    <dgm:pt modelId="{FAF2229A-9DEB-42AD-8140-52003323C892}" type="sibTrans" cxnId="{F95D346D-0181-4CF3-B1D1-87404682BBA6}">
      <dgm:prSet/>
      <dgm:spPr/>
      <dgm:t>
        <a:bodyPr/>
        <a:lstStyle/>
        <a:p>
          <a:endParaRPr lang="en-GB"/>
        </a:p>
      </dgm:t>
    </dgm:pt>
    <dgm:pt modelId="{17D0DEFA-70F0-4AD1-9228-07A74259998E}" type="pres">
      <dgm:prSet presAssocID="{8AB7639B-972C-48DE-9008-11D4D45949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B55ABF-466A-413C-BD59-5183E8C7EE47}" type="pres">
      <dgm:prSet presAssocID="{3C7EF8C8-9D8D-4E3D-812A-694F90E4A8F7}" presName="comp" presStyleCnt="0"/>
      <dgm:spPr/>
    </dgm:pt>
    <dgm:pt modelId="{CC63334C-AD7E-4A09-96DA-A5EB778E2DB5}" type="pres">
      <dgm:prSet presAssocID="{3C7EF8C8-9D8D-4E3D-812A-694F90E4A8F7}" presName="rect2" presStyleLbl="node1" presStyleIdx="0" presStyleCnt="5" custLinFactY="9213" custLinFactNeighborX="69041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FF546C-1469-4FA2-95BD-F6242ED18F1C}" type="pres">
      <dgm:prSet presAssocID="{3C7EF8C8-9D8D-4E3D-812A-694F90E4A8F7}" presName="rect1" presStyleLbl="lnNode1" presStyleIdx="0" presStyleCnt="5" custLinFactX="54190" custLinFactY="9213" custLinFactNeighborX="10000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GB"/>
        </a:p>
      </dgm:t>
    </dgm:pt>
    <dgm:pt modelId="{AE399B30-B1CA-4165-99C4-2F49C624DB5D}" type="pres">
      <dgm:prSet presAssocID="{937C254B-B588-4507-BAD7-2DB1CEF0AA08}" presName="sibTrans" presStyleCnt="0"/>
      <dgm:spPr/>
    </dgm:pt>
    <dgm:pt modelId="{69D7C633-031F-4002-BC52-68707EC7BC38}" type="pres">
      <dgm:prSet presAssocID="{5E2E6DA9-BD6B-45CA-B656-3C96D14C88D3}" presName="comp" presStyleCnt="0"/>
      <dgm:spPr/>
    </dgm:pt>
    <dgm:pt modelId="{47DFC493-F030-40C0-8D6D-A60EB3C3F8DB}" type="pres">
      <dgm:prSet presAssocID="{5E2E6DA9-BD6B-45CA-B656-3C96D14C88D3}" presName="rect2" presStyleLbl="node1" presStyleIdx="1" presStyleCnt="5" custLinFactNeighborX="-88398" custLinFactNeighborY="69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DE3BEF-E295-4673-988F-B8EFC2559864}" type="pres">
      <dgm:prSet presAssocID="{5E2E6DA9-BD6B-45CA-B656-3C96D14C88D3}" presName="rect1" presStyleLbl="lnNode1" presStyleIdx="1" presStyleCnt="5" custLinFactX="-97423" custLinFactNeighborX="-100000" custLinFactNeighborY="699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GB"/>
        </a:p>
      </dgm:t>
    </dgm:pt>
    <dgm:pt modelId="{029802E6-2D59-4315-9A2C-17E12F973EE9}" type="pres">
      <dgm:prSet presAssocID="{CA795AA0-1C55-4E0E-9F28-E29401A9B0F4}" presName="sibTrans" presStyleCnt="0"/>
      <dgm:spPr/>
    </dgm:pt>
    <dgm:pt modelId="{AA5B5C50-8A87-499F-9041-C43E017A6844}" type="pres">
      <dgm:prSet presAssocID="{49CACA6F-FBD1-45AF-9F79-9680503BD181}" presName="comp" presStyleCnt="0"/>
      <dgm:spPr/>
    </dgm:pt>
    <dgm:pt modelId="{8B1C6F8C-1238-4BCE-B46E-7B168E3F5DBF}" type="pres">
      <dgm:prSet presAssocID="{49CACA6F-FBD1-45AF-9F79-9680503BD181}" presName="rect2" presStyleLbl="node1" presStyleIdx="2" presStyleCnt="5" custLinFactNeighborX="66129" custLinFactNeighborY="564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9245E-8C2D-4388-A8A4-420DF0C12B1E}" type="pres">
      <dgm:prSet presAssocID="{49CACA6F-FBD1-45AF-9F79-9680503BD181}" presName="rect1" presStyleLbl="lnNode1" presStyleIdx="2" presStyleCnt="5" custLinFactX="47689" custLinFactNeighborX="100000" custLinFactNeighborY="564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GB"/>
        </a:p>
      </dgm:t>
    </dgm:pt>
    <dgm:pt modelId="{266BB723-1191-4048-9DC3-36D3153242BF}" type="pres">
      <dgm:prSet presAssocID="{6FEC978B-5653-4EE3-B1BE-38E1176A3615}" presName="sibTrans" presStyleCnt="0"/>
      <dgm:spPr/>
    </dgm:pt>
    <dgm:pt modelId="{CE0AB41E-B7CD-401B-AB15-C0BC65EB2ABD}" type="pres">
      <dgm:prSet presAssocID="{B87113F5-3FC6-49F2-A11A-4213D7383D27}" presName="comp" presStyleCnt="0"/>
      <dgm:spPr/>
    </dgm:pt>
    <dgm:pt modelId="{7D010AB9-B6FC-44DC-9E22-07E8A20E9746}" type="pres">
      <dgm:prSet presAssocID="{B87113F5-3FC6-49F2-A11A-4213D7383D27}" presName="rect2" presStyleLbl="node1" presStyleIdx="3" presStyleCnt="5" custLinFactNeighborX="-94220" custLinFactNeighborY="23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BB5223-035C-4377-9755-9F600783E1FC}" type="pres">
      <dgm:prSet presAssocID="{B87113F5-3FC6-49F2-A11A-4213D7383D27}" presName="rect1" presStyleLbl="lnNode1" presStyleIdx="3" presStyleCnt="5" custLinFactX="-100000" custLinFactNeighborX="-110425" custLinFactNeighborY="236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GB"/>
        </a:p>
      </dgm:t>
    </dgm:pt>
    <dgm:pt modelId="{12415BD5-D56E-4ED5-8228-B4EA7F367C6F}" type="pres">
      <dgm:prSet presAssocID="{F88603CE-7B7D-449B-BE26-0134776D35F5}" presName="sibTrans" presStyleCnt="0"/>
      <dgm:spPr/>
    </dgm:pt>
    <dgm:pt modelId="{814AB837-241C-427C-BD37-77C980F77B0E}" type="pres">
      <dgm:prSet presAssocID="{A44DB2C3-8034-4D75-9169-9D72CB801F3B}" presName="comp" presStyleCnt="0"/>
      <dgm:spPr/>
    </dgm:pt>
    <dgm:pt modelId="{2BF617C0-09D6-4995-BD77-19F8BD16EF19}" type="pres">
      <dgm:prSet presAssocID="{A44DB2C3-8034-4D75-9169-9D72CB801F3B}" presName="rect2" presStyleLbl="node1" presStyleIdx="4" presStyleCnt="5" custLinFactNeighborX="69041" custLinFactNeighborY="-349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70C370-18CF-4899-BE72-5A1998C4F3ED}" type="pres">
      <dgm:prSet presAssocID="{A44DB2C3-8034-4D75-9169-9D72CB801F3B}" presName="rect1" presStyleLbl="lnNode1" presStyleIdx="4" presStyleCnt="5" custLinFactX="54190" custLinFactNeighborX="100000" custLinFactNeighborY="-3495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</dgm:ptLst>
  <dgm:cxnLst>
    <dgm:cxn modelId="{F6FFE379-C00C-480E-B701-127DA05A07FF}" type="presOf" srcId="{3C7EF8C8-9D8D-4E3D-812A-694F90E4A8F7}" destId="{CC63334C-AD7E-4A09-96DA-A5EB778E2DB5}" srcOrd="0" destOrd="0" presId="urn:microsoft.com/office/officeart/2008/layout/AlternatingPictureBlocks"/>
    <dgm:cxn modelId="{47F2A6C8-92DA-4B32-BA6F-ED34F996328A}" srcId="{8AB7639B-972C-48DE-9008-11D4D4594910}" destId="{B87113F5-3FC6-49F2-A11A-4213D7383D27}" srcOrd="3" destOrd="0" parTransId="{97E06328-EF37-4D0E-821D-3A1CB445D111}" sibTransId="{F88603CE-7B7D-449B-BE26-0134776D35F5}"/>
    <dgm:cxn modelId="{1617604B-EDA0-4FC2-ABF8-BCDD6F054CD7}" type="presOf" srcId="{B87113F5-3FC6-49F2-A11A-4213D7383D27}" destId="{7D010AB9-B6FC-44DC-9E22-07E8A20E9746}" srcOrd="0" destOrd="0" presId="urn:microsoft.com/office/officeart/2008/layout/AlternatingPictureBlocks"/>
    <dgm:cxn modelId="{C6F77AFC-BBF7-45C7-A356-0A72C1033949}" srcId="{8AB7639B-972C-48DE-9008-11D4D4594910}" destId="{49CACA6F-FBD1-45AF-9F79-9680503BD181}" srcOrd="2" destOrd="0" parTransId="{EA51823C-7D51-4C6A-913D-C296C686D64B}" sibTransId="{6FEC978B-5653-4EE3-B1BE-38E1176A3615}"/>
    <dgm:cxn modelId="{F95D346D-0181-4CF3-B1D1-87404682BBA6}" srcId="{8AB7639B-972C-48DE-9008-11D4D4594910}" destId="{A44DB2C3-8034-4D75-9169-9D72CB801F3B}" srcOrd="4" destOrd="0" parTransId="{0CBE20B3-9387-47C3-A336-40E8B227A68F}" sibTransId="{FAF2229A-9DEB-42AD-8140-52003323C892}"/>
    <dgm:cxn modelId="{5C8007AC-4326-40FC-BF24-23EA89EACFA3}" type="presOf" srcId="{49CACA6F-FBD1-45AF-9F79-9680503BD181}" destId="{8B1C6F8C-1238-4BCE-B46E-7B168E3F5DBF}" srcOrd="0" destOrd="0" presId="urn:microsoft.com/office/officeart/2008/layout/AlternatingPictureBlocks"/>
    <dgm:cxn modelId="{5456DDEF-D268-4D9F-AADA-45BA489AB7C8}" type="presOf" srcId="{A44DB2C3-8034-4D75-9169-9D72CB801F3B}" destId="{2BF617C0-09D6-4995-BD77-19F8BD16EF19}" srcOrd="0" destOrd="0" presId="urn:microsoft.com/office/officeart/2008/layout/AlternatingPictureBlocks"/>
    <dgm:cxn modelId="{BEA8A65B-0E89-49CC-B919-733B8195569A}" srcId="{8AB7639B-972C-48DE-9008-11D4D4594910}" destId="{3C7EF8C8-9D8D-4E3D-812A-694F90E4A8F7}" srcOrd="0" destOrd="0" parTransId="{B1FAB3C3-95CA-4F74-B687-DC8BAE3DBC70}" sibTransId="{937C254B-B588-4507-BAD7-2DB1CEF0AA08}"/>
    <dgm:cxn modelId="{11206978-692F-4B3F-BEBE-FF5D467C6EAB}" srcId="{8AB7639B-972C-48DE-9008-11D4D4594910}" destId="{5E2E6DA9-BD6B-45CA-B656-3C96D14C88D3}" srcOrd="1" destOrd="0" parTransId="{14C7F392-5135-43A3-BD43-CBAAEDF0DABF}" sibTransId="{CA795AA0-1C55-4E0E-9F28-E29401A9B0F4}"/>
    <dgm:cxn modelId="{C329F8D1-BBA5-4F42-9350-F4B448F8FC01}" type="presOf" srcId="{5E2E6DA9-BD6B-45CA-B656-3C96D14C88D3}" destId="{47DFC493-F030-40C0-8D6D-A60EB3C3F8DB}" srcOrd="0" destOrd="0" presId="urn:microsoft.com/office/officeart/2008/layout/AlternatingPictureBlocks"/>
    <dgm:cxn modelId="{2F23935F-7D28-4843-8F6F-2F1BCE9F6767}" type="presOf" srcId="{8AB7639B-972C-48DE-9008-11D4D4594910}" destId="{17D0DEFA-70F0-4AD1-9228-07A74259998E}" srcOrd="0" destOrd="0" presId="urn:microsoft.com/office/officeart/2008/layout/AlternatingPictureBlocks"/>
    <dgm:cxn modelId="{01EB8CE7-1B81-4C08-978D-ED50EC201584}" type="presParOf" srcId="{17D0DEFA-70F0-4AD1-9228-07A74259998E}" destId="{4CB55ABF-466A-413C-BD59-5183E8C7EE47}" srcOrd="0" destOrd="0" presId="urn:microsoft.com/office/officeart/2008/layout/AlternatingPictureBlocks"/>
    <dgm:cxn modelId="{F3BE012F-5C53-4453-AAF9-14A42D6240C4}" type="presParOf" srcId="{4CB55ABF-466A-413C-BD59-5183E8C7EE47}" destId="{CC63334C-AD7E-4A09-96DA-A5EB778E2DB5}" srcOrd="0" destOrd="0" presId="urn:microsoft.com/office/officeart/2008/layout/AlternatingPictureBlocks"/>
    <dgm:cxn modelId="{51ECCF42-4A86-4B8A-9AE7-F69782926B38}" type="presParOf" srcId="{4CB55ABF-466A-413C-BD59-5183E8C7EE47}" destId="{78FF546C-1469-4FA2-95BD-F6242ED18F1C}" srcOrd="1" destOrd="0" presId="urn:microsoft.com/office/officeart/2008/layout/AlternatingPictureBlocks"/>
    <dgm:cxn modelId="{688E1A57-4BA5-4110-B755-7EF6E3C81D59}" type="presParOf" srcId="{17D0DEFA-70F0-4AD1-9228-07A74259998E}" destId="{AE399B30-B1CA-4165-99C4-2F49C624DB5D}" srcOrd="1" destOrd="0" presId="urn:microsoft.com/office/officeart/2008/layout/AlternatingPictureBlocks"/>
    <dgm:cxn modelId="{917B564B-7E59-46E2-B1A9-C982665BF034}" type="presParOf" srcId="{17D0DEFA-70F0-4AD1-9228-07A74259998E}" destId="{69D7C633-031F-4002-BC52-68707EC7BC38}" srcOrd="2" destOrd="0" presId="urn:microsoft.com/office/officeart/2008/layout/AlternatingPictureBlocks"/>
    <dgm:cxn modelId="{A79982FC-D39B-4B45-8807-233F12D9E46D}" type="presParOf" srcId="{69D7C633-031F-4002-BC52-68707EC7BC38}" destId="{47DFC493-F030-40C0-8D6D-A60EB3C3F8DB}" srcOrd="0" destOrd="0" presId="urn:microsoft.com/office/officeart/2008/layout/AlternatingPictureBlocks"/>
    <dgm:cxn modelId="{0D4B788B-5852-4A99-82DC-158DF7ECDE30}" type="presParOf" srcId="{69D7C633-031F-4002-BC52-68707EC7BC38}" destId="{C8DE3BEF-E295-4673-988F-B8EFC2559864}" srcOrd="1" destOrd="0" presId="urn:microsoft.com/office/officeart/2008/layout/AlternatingPictureBlocks"/>
    <dgm:cxn modelId="{72A6C5E9-1CC5-4D89-BAA7-F548A49D6EB4}" type="presParOf" srcId="{17D0DEFA-70F0-4AD1-9228-07A74259998E}" destId="{029802E6-2D59-4315-9A2C-17E12F973EE9}" srcOrd="3" destOrd="0" presId="urn:microsoft.com/office/officeart/2008/layout/AlternatingPictureBlocks"/>
    <dgm:cxn modelId="{F86FE5D2-68AE-44D4-8916-0885FD1E3C95}" type="presParOf" srcId="{17D0DEFA-70F0-4AD1-9228-07A74259998E}" destId="{AA5B5C50-8A87-499F-9041-C43E017A6844}" srcOrd="4" destOrd="0" presId="urn:microsoft.com/office/officeart/2008/layout/AlternatingPictureBlocks"/>
    <dgm:cxn modelId="{028C72C1-CEB0-4446-A495-AE236E718331}" type="presParOf" srcId="{AA5B5C50-8A87-499F-9041-C43E017A6844}" destId="{8B1C6F8C-1238-4BCE-B46E-7B168E3F5DBF}" srcOrd="0" destOrd="0" presId="urn:microsoft.com/office/officeart/2008/layout/AlternatingPictureBlocks"/>
    <dgm:cxn modelId="{45326787-70B8-41BE-BE75-03DE2BE66214}" type="presParOf" srcId="{AA5B5C50-8A87-499F-9041-C43E017A6844}" destId="{5279245E-8C2D-4388-A8A4-420DF0C12B1E}" srcOrd="1" destOrd="0" presId="urn:microsoft.com/office/officeart/2008/layout/AlternatingPictureBlocks"/>
    <dgm:cxn modelId="{A7B27919-F5A5-4CFD-B708-722AFA3354EF}" type="presParOf" srcId="{17D0DEFA-70F0-4AD1-9228-07A74259998E}" destId="{266BB723-1191-4048-9DC3-36D3153242BF}" srcOrd="5" destOrd="0" presId="urn:microsoft.com/office/officeart/2008/layout/AlternatingPictureBlocks"/>
    <dgm:cxn modelId="{BB014B93-4665-43B9-BEED-58781304F8D5}" type="presParOf" srcId="{17D0DEFA-70F0-4AD1-9228-07A74259998E}" destId="{CE0AB41E-B7CD-401B-AB15-C0BC65EB2ABD}" srcOrd="6" destOrd="0" presId="urn:microsoft.com/office/officeart/2008/layout/AlternatingPictureBlocks"/>
    <dgm:cxn modelId="{EACB4B5D-6E0E-4F68-8CCA-13CCD8F9A3F1}" type="presParOf" srcId="{CE0AB41E-B7CD-401B-AB15-C0BC65EB2ABD}" destId="{7D010AB9-B6FC-44DC-9E22-07E8A20E9746}" srcOrd="0" destOrd="0" presId="urn:microsoft.com/office/officeart/2008/layout/AlternatingPictureBlocks"/>
    <dgm:cxn modelId="{16036D1F-0733-4278-B86E-3E62361F6CE8}" type="presParOf" srcId="{CE0AB41E-B7CD-401B-AB15-C0BC65EB2ABD}" destId="{A0BB5223-035C-4377-9755-9F600783E1FC}" srcOrd="1" destOrd="0" presId="urn:microsoft.com/office/officeart/2008/layout/AlternatingPictureBlocks"/>
    <dgm:cxn modelId="{12A7890C-12C1-46D4-89C0-3FAA4CE23FA6}" type="presParOf" srcId="{17D0DEFA-70F0-4AD1-9228-07A74259998E}" destId="{12415BD5-D56E-4ED5-8228-B4EA7F367C6F}" srcOrd="7" destOrd="0" presId="urn:microsoft.com/office/officeart/2008/layout/AlternatingPictureBlocks"/>
    <dgm:cxn modelId="{54BC90F6-D282-49C0-BA96-5118DDD60767}" type="presParOf" srcId="{17D0DEFA-70F0-4AD1-9228-07A74259998E}" destId="{814AB837-241C-427C-BD37-77C980F77B0E}" srcOrd="8" destOrd="0" presId="urn:microsoft.com/office/officeart/2008/layout/AlternatingPictureBlocks"/>
    <dgm:cxn modelId="{B1377411-7C03-467A-865D-4A1372482477}" type="presParOf" srcId="{814AB837-241C-427C-BD37-77C980F77B0E}" destId="{2BF617C0-09D6-4995-BD77-19F8BD16EF19}" srcOrd="0" destOrd="0" presId="urn:microsoft.com/office/officeart/2008/layout/AlternatingPictureBlocks"/>
    <dgm:cxn modelId="{A97F9742-F02F-4D06-9741-D1352C4AA7A0}" type="presParOf" srcId="{814AB837-241C-427C-BD37-77C980F77B0E}" destId="{8370C370-18CF-4899-BE72-5A1998C4F3E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65809-76C9-4BE1-9C04-36220DCD9D64}" type="doc">
      <dgm:prSet loTypeId="urn:microsoft.com/office/officeart/2005/8/layout/cycle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6A38161-04F7-48D7-A181-5AC776239D49}">
      <dgm:prSet phldrT="[Text]"/>
      <dgm:spPr/>
      <dgm:t>
        <a:bodyPr/>
        <a:lstStyle/>
        <a:p>
          <a:r>
            <a:rPr lang="en-GB" b="1" dirty="0" smtClean="0"/>
            <a:t>Legal Authority</a:t>
          </a:r>
          <a:endParaRPr lang="en-GB" b="1" dirty="0"/>
        </a:p>
      </dgm:t>
    </dgm:pt>
    <dgm:pt modelId="{5B8A736E-EEC4-41E1-A412-7502DD197FA5}" type="parTrans" cxnId="{50337153-9E48-4160-B723-D38D1B6F26CF}">
      <dgm:prSet/>
      <dgm:spPr/>
      <dgm:t>
        <a:bodyPr/>
        <a:lstStyle/>
        <a:p>
          <a:endParaRPr lang="en-GB" b="1"/>
        </a:p>
      </dgm:t>
    </dgm:pt>
    <dgm:pt modelId="{7EC5E8B5-0B36-43E7-9161-68665E33307C}" type="sibTrans" cxnId="{50337153-9E48-4160-B723-D38D1B6F26CF}">
      <dgm:prSet/>
      <dgm:spPr/>
      <dgm:t>
        <a:bodyPr/>
        <a:lstStyle/>
        <a:p>
          <a:endParaRPr lang="en-GB" b="1"/>
        </a:p>
      </dgm:t>
    </dgm:pt>
    <dgm:pt modelId="{22750191-1048-4FEC-A170-1E0BC779FF4E}">
      <dgm:prSet phldrT="[Text]"/>
      <dgm:spPr/>
      <dgm:t>
        <a:bodyPr/>
        <a:lstStyle/>
        <a:p>
          <a:r>
            <a:rPr lang="en-GB" b="1" dirty="0" smtClean="0"/>
            <a:t>Insurance Group Structures</a:t>
          </a:r>
          <a:endParaRPr lang="en-GB" b="1" dirty="0"/>
        </a:p>
      </dgm:t>
    </dgm:pt>
    <dgm:pt modelId="{BFA24F44-869F-42C7-AA72-F63FB7F48A43}" type="parTrans" cxnId="{6F71FA1F-9EA5-4811-B922-85CE4E323106}">
      <dgm:prSet/>
      <dgm:spPr/>
      <dgm:t>
        <a:bodyPr/>
        <a:lstStyle/>
        <a:p>
          <a:endParaRPr lang="en-GB" b="1"/>
        </a:p>
      </dgm:t>
    </dgm:pt>
    <dgm:pt modelId="{6A93D6C8-93F2-4CF5-BC9F-45EEE0DDBF32}" type="sibTrans" cxnId="{6F71FA1F-9EA5-4811-B922-85CE4E323106}">
      <dgm:prSet/>
      <dgm:spPr/>
      <dgm:t>
        <a:bodyPr/>
        <a:lstStyle/>
        <a:p>
          <a:endParaRPr lang="en-GB" b="1"/>
        </a:p>
      </dgm:t>
    </dgm:pt>
    <dgm:pt modelId="{D0CCEBBB-DF7E-4D66-B695-DA09FB91FD9B}">
      <dgm:prSet phldrT="[Text]"/>
      <dgm:spPr/>
      <dgm:t>
        <a:bodyPr/>
        <a:lstStyle/>
        <a:p>
          <a:r>
            <a:rPr lang="en-GB" b="1" dirty="0" smtClean="0"/>
            <a:t>Supervisory Cooperation Arrangements</a:t>
          </a:r>
          <a:endParaRPr lang="en-GB" b="1" dirty="0"/>
        </a:p>
      </dgm:t>
    </dgm:pt>
    <dgm:pt modelId="{7028ADB0-F18A-4C63-9BB7-CF6F3AF66129}" type="parTrans" cxnId="{C9EEC6DF-6D0A-4396-9487-E70B3BBB645D}">
      <dgm:prSet/>
      <dgm:spPr/>
      <dgm:t>
        <a:bodyPr/>
        <a:lstStyle/>
        <a:p>
          <a:endParaRPr lang="en-GB" b="1"/>
        </a:p>
      </dgm:t>
    </dgm:pt>
    <dgm:pt modelId="{09601A6A-5B3B-4339-A9CB-161C3B730D17}" type="sibTrans" cxnId="{C9EEC6DF-6D0A-4396-9487-E70B3BBB645D}">
      <dgm:prSet/>
      <dgm:spPr/>
      <dgm:t>
        <a:bodyPr/>
        <a:lstStyle/>
        <a:p>
          <a:endParaRPr lang="en-GB" b="1"/>
        </a:p>
      </dgm:t>
    </dgm:pt>
    <dgm:pt modelId="{418B05EF-3E9F-4C27-80C0-822DE7AB20B6}">
      <dgm:prSet phldrT="[Text]"/>
      <dgm:spPr/>
      <dgm:t>
        <a:bodyPr/>
        <a:lstStyle/>
        <a:p>
          <a:r>
            <a:rPr lang="en-GB" b="1" dirty="0" smtClean="0"/>
            <a:t>Supervisory Philosophy</a:t>
          </a:r>
          <a:endParaRPr lang="en-GB" b="1" dirty="0"/>
        </a:p>
      </dgm:t>
    </dgm:pt>
    <dgm:pt modelId="{49C19889-521C-4C66-8B61-A39BAF8B841E}" type="parTrans" cxnId="{680DB718-987E-4C2C-92B5-DFE17CF4192B}">
      <dgm:prSet/>
      <dgm:spPr/>
      <dgm:t>
        <a:bodyPr/>
        <a:lstStyle/>
        <a:p>
          <a:endParaRPr lang="en-GB" b="1"/>
        </a:p>
      </dgm:t>
    </dgm:pt>
    <dgm:pt modelId="{26F41BBC-D4FB-4507-B26C-E204166D832E}" type="sibTrans" cxnId="{680DB718-987E-4C2C-92B5-DFE17CF4192B}">
      <dgm:prSet/>
      <dgm:spPr/>
      <dgm:t>
        <a:bodyPr/>
        <a:lstStyle/>
        <a:p>
          <a:endParaRPr lang="en-GB" b="1"/>
        </a:p>
      </dgm:t>
    </dgm:pt>
    <dgm:pt modelId="{81013A24-C657-444C-A936-F0F2E8D07E49}">
      <dgm:prSet phldrT="[Text]"/>
      <dgm:spPr/>
      <dgm:t>
        <a:bodyPr/>
        <a:lstStyle/>
        <a:p>
          <a:r>
            <a:rPr lang="en-GB" b="1" dirty="0" smtClean="0"/>
            <a:t>Supervisory Role</a:t>
          </a:r>
          <a:endParaRPr lang="en-GB" b="1" dirty="0"/>
        </a:p>
      </dgm:t>
    </dgm:pt>
    <dgm:pt modelId="{C0358913-EB37-47D6-AD0C-610275F1E386}" type="parTrans" cxnId="{F4997013-4861-4919-B8FA-F1133E349B32}">
      <dgm:prSet/>
      <dgm:spPr/>
      <dgm:t>
        <a:bodyPr/>
        <a:lstStyle/>
        <a:p>
          <a:endParaRPr lang="en-GB" b="1"/>
        </a:p>
      </dgm:t>
    </dgm:pt>
    <dgm:pt modelId="{0C20F21B-C60A-4E82-9075-59F995574F45}" type="sibTrans" cxnId="{F4997013-4861-4919-B8FA-F1133E349B32}">
      <dgm:prSet/>
      <dgm:spPr/>
      <dgm:t>
        <a:bodyPr/>
        <a:lstStyle/>
        <a:p>
          <a:endParaRPr lang="en-GB" b="1"/>
        </a:p>
      </dgm:t>
    </dgm:pt>
    <dgm:pt modelId="{9D94313A-40B7-45F7-91A8-742E9803E8BB}" type="pres">
      <dgm:prSet presAssocID="{34665809-76C9-4BE1-9C04-36220DCD9D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BA897A-EAEF-4A36-948C-082C3E32791D}" type="pres">
      <dgm:prSet presAssocID="{56A38161-04F7-48D7-A181-5AC776239D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D1B03-DC3F-4603-9575-0E5B378EC7FF}" type="pres">
      <dgm:prSet presAssocID="{56A38161-04F7-48D7-A181-5AC776239D49}" presName="spNode" presStyleCnt="0"/>
      <dgm:spPr/>
    </dgm:pt>
    <dgm:pt modelId="{1591D74C-69A5-4F9D-9C2B-B080190BE65D}" type="pres">
      <dgm:prSet presAssocID="{7EC5E8B5-0B36-43E7-9161-68665E33307C}" presName="sibTrans" presStyleLbl="sibTrans1D1" presStyleIdx="0" presStyleCnt="5"/>
      <dgm:spPr/>
      <dgm:t>
        <a:bodyPr/>
        <a:lstStyle/>
        <a:p>
          <a:endParaRPr lang="en-GB"/>
        </a:p>
      </dgm:t>
    </dgm:pt>
    <dgm:pt modelId="{A17482C9-81D2-4FF0-A788-BB8D2F87B234}" type="pres">
      <dgm:prSet presAssocID="{22750191-1048-4FEC-A170-1E0BC779FF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759A5E-D5B7-420E-9F2D-8DD88871186F}" type="pres">
      <dgm:prSet presAssocID="{22750191-1048-4FEC-A170-1E0BC779FF4E}" presName="spNode" presStyleCnt="0"/>
      <dgm:spPr/>
    </dgm:pt>
    <dgm:pt modelId="{FDF937F7-FF09-4917-99F9-56AF66576A8A}" type="pres">
      <dgm:prSet presAssocID="{6A93D6C8-93F2-4CF5-BC9F-45EEE0DDBF32}" presName="sibTrans" presStyleLbl="sibTrans1D1" presStyleIdx="1" presStyleCnt="5"/>
      <dgm:spPr/>
      <dgm:t>
        <a:bodyPr/>
        <a:lstStyle/>
        <a:p>
          <a:endParaRPr lang="en-GB"/>
        </a:p>
      </dgm:t>
    </dgm:pt>
    <dgm:pt modelId="{B19B330F-4E52-4F82-8D63-E33374B1755D}" type="pres">
      <dgm:prSet presAssocID="{D0CCEBBB-DF7E-4D66-B695-DA09FB91FD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EAA598-D303-45A8-9251-9AF62776C235}" type="pres">
      <dgm:prSet presAssocID="{D0CCEBBB-DF7E-4D66-B695-DA09FB91FD9B}" presName="spNode" presStyleCnt="0"/>
      <dgm:spPr/>
    </dgm:pt>
    <dgm:pt modelId="{C83A6673-AC7E-459F-9D3F-E6285E34E6E6}" type="pres">
      <dgm:prSet presAssocID="{09601A6A-5B3B-4339-A9CB-161C3B730D17}" presName="sibTrans" presStyleLbl="sibTrans1D1" presStyleIdx="2" presStyleCnt="5"/>
      <dgm:spPr/>
      <dgm:t>
        <a:bodyPr/>
        <a:lstStyle/>
        <a:p>
          <a:endParaRPr lang="en-GB"/>
        </a:p>
      </dgm:t>
    </dgm:pt>
    <dgm:pt modelId="{E2840A19-030C-4A61-8698-CD77E7C2FBB1}" type="pres">
      <dgm:prSet presAssocID="{418B05EF-3E9F-4C27-80C0-822DE7AB20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EDA5E-F218-436D-A50F-DE4B99BEF9CC}" type="pres">
      <dgm:prSet presAssocID="{418B05EF-3E9F-4C27-80C0-822DE7AB20B6}" presName="spNode" presStyleCnt="0"/>
      <dgm:spPr/>
    </dgm:pt>
    <dgm:pt modelId="{E077AAD4-7900-4257-9C81-C3E1FA2C7D4D}" type="pres">
      <dgm:prSet presAssocID="{26F41BBC-D4FB-4507-B26C-E204166D832E}" presName="sibTrans" presStyleLbl="sibTrans1D1" presStyleIdx="3" presStyleCnt="5"/>
      <dgm:spPr/>
      <dgm:t>
        <a:bodyPr/>
        <a:lstStyle/>
        <a:p>
          <a:endParaRPr lang="en-GB"/>
        </a:p>
      </dgm:t>
    </dgm:pt>
    <dgm:pt modelId="{52723CC2-4376-4F31-8FE4-18A88DBE2078}" type="pres">
      <dgm:prSet presAssocID="{81013A24-C657-444C-A936-F0F2E8D07E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57922-8E8B-4AD6-8AF0-54922DED11D5}" type="pres">
      <dgm:prSet presAssocID="{81013A24-C657-444C-A936-F0F2E8D07E49}" presName="spNode" presStyleCnt="0"/>
      <dgm:spPr/>
    </dgm:pt>
    <dgm:pt modelId="{B0578F92-E19F-4197-B728-BA5523D7C4B5}" type="pres">
      <dgm:prSet presAssocID="{0C20F21B-C60A-4E82-9075-59F995574F45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4997013-4861-4919-B8FA-F1133E349B32}" srcId="{34665809-76C9-4BE1-9C04-36220DCD9D64}" destId="{81013A24-C657-444C-A936-F0F2E8D07E49}" srcOrd="4" destOrd="0" parTransId="{C0358913-EB37-47D6-AD0C-610275F1E386}" sibTransId="{0C20F21B-C60A-4E82-9075-59F995574F45}"/>
    <dgm:cxn modelId="{264E3C26-6576-4F6B-9576-95A681476623}" type="presOf" srcId="{7EC5E8B5-0B36-43E7-9161-68665E33307C}" destId="{1591D74C-69A5-4F9D-9C2B-B080190BE65D}" srcOrd="0" destOrd="0" presId="urn:microsoft.com/office/officeart/2005/8/layout/cycle6"/>
    <dgm:cxn modelId="{F0BC1B75-5D26-41FC-8894-8355683D6ABB}" type="presOf" srcId="{81013A24-C657-444C-A936-F0F2E8D07E49}" destId="{52723CC2-4376-4F31-8FE4-18A88DBE2078}" srcOrd="0" destOrd="0" presId="urn:microsoft.com/office/officeart/2005/8/layout/cycle6"/>
    <dgm:cxn modelId="{7E631874-FD39-4D3D-A587-C67291F666A1}" type="presOf" srcId="{D0CCEBBB-DF7E-4D66-B695-DA09FB91FD9B}" destId="{B19B330F-4E52-4F82-8D63-E33374B1755D}" srcOrd="0" destOrd="0" presId="urn:microsoft.com/office/officeart/2005/8/layout/cycle6"/>
    <dgm:cxn modelId="{B0131087-4851-447C-BCA0-7D641C725D74}" type="presOf" srcId="{56A38161-04F7-48D7-A181-5AC776239D49}" destId="{B9BA897A-EAEF-4A36-948C-082C3E32791D}" srcOrd="0" destOrd="0" presId="urn:microsoft.com/office/officeart/2005/8/layout/cycle6"/>
    <dgm:cxn modelId="{50337153-9E48-4160-B723-D38D1B6F26CF}" srcId="{34665809-76C9-4BE1-9C04-36220DCD9D64}" destId="{56A38161-04F7-48D7-A181-5AC776239D49}" srcOrd="0" destOrd="0" parTransId="{5B8A736E-EEC4-41E1-A412-7502DD197FA5}" sibTransId="{7EC5E8B5-0B36-43E7-9161-68665E33307C}"/>
    <dgm:cxn modelId="{9F5E6AE6-FC5D-454F-8B57-EFA447020C2D}" type="presOf" srcId="{6A93D6C8-93F2-4CF5-BC9F-45EEE0DDBF32}" destId="{FDF937F7-FF09-4917-99F9-56AF66576A8A}" srcOrd="0" destOrd="0" presId="urn:microsoft.com/office/officeart/2005/8/layout/cycle6"/>
    <dgm:cxn modelId="{48610C6D-BE44-4466-BBF6-DAA9E07E3D7B}" type="presOf" srcId="{22750191-1048-4FEC-A170-1E0BC779FF4E}" destId="{A17482C9-81D2-4FF0-A788-BB8D2F87B234}" srcOrd="0" destOrd="0" presId="urn:microsoft.com/office/officeart/2005/8/layout/cycle6"/>
    <dgm:cxn modelId="{EA60B822-96FE-4F48-A12F-D8DC2098F8A9}" type="presOf" srcId="{09601A6A-5B3B-4339-A9CB-161C3B730D17}" destId="{C83A6673-AC7E-459F-9D3F-E6285E34E6E6}" srcOrd="0" destOrd="0" presId="urn:microsoft.com/office/officeart/2005/8/layout/cycle6"/>
    <dgm:cxn modelId="{C9EEC6DF-6D0A-4396-9487-E70B3BBB645D}" srcId="{34665809-76C9-4BE1-9C04-36220DCD9D64}" destId="{D0CCEBBB-DF7E-4D66-B695-DA09FB91FD9B}" srcOrd="2" destOrd="0" parTransId="{7028ADB0-F18A-4C63-9BB7-CF6F3AF66129}" sibTransId="{09601A6A-5B3B-4339-A9CB-161C3B730D17}"/>
    <dgm:cxn modelId="{6E10DD82-230D-4BC8-AA56-02568A34A17D}" type="presOf" srcId="{26F41BBC-D4FB-4507-B26C-E204166D832E}" destId="{E077AAD4-7900-4257-9C81-C3E1FA2C7D4D}" srcOrd="0" destOrd="0" presId="urn:microsoft.com/office/officeart/2005/8/layout/cycle6"/>
    <dgm:cxn modelId="{21000588-DEBC-4885-9796-92F560C1C12B}" type="presOf" srcId="{34665809-76C9-4BE1-9C04-36220DCD9D64}" destId="{9D94313A-40B7-45F7-91A8-742E9803E8BB}" srcOrd="0" destOrd="0" presId="urn:microsoft.com/office/officeart/2005/8/layout/cycle6"/>
    <dgm:cxn modelId="{A38A160F-04DE-4924-8A54-2D4B76DD4CD6}" type="presOf" srcId="{418B05EF-3E9F-4C27-80C0-822DE7AB20B6}" destId="{E2840A19-030C-4A61-8698-CD77E7C2FBB1}" srcOrd="0" destOrd="0" presId="urn:microsoft.com/office/officeart/2005/8/layout/cycle6"/>
    <dgm:cxn modelId="{680DB718-987E-4C2C-92B5-DFE17CF4192B}" srcId="{34665809-76C9-4BE1-9C04-36220DCD9D64}" destId="{418B05EF-3E9F-4C27-80C0-822DE7AB20B6}" srcOrd="3" destOrd="0" parTransId="{49C19889-521C-4C66-8B61-A39BAF8B841E}" sibTransId="{26F41BBC-D4FB-4507-B26C-E204166D832E}"/>
    <dgm:cxn modelId="{B030A6FE-867C-4514-8243-CE97A9946970}" type="presOf" srcId="{0C20F21B-C60A-4E82-9075-59F995574F45}" destId="{B0578F92-E19F-4197-B728-BA5523D7C4B5}" srcOrd="0" destOrd="0" presId="urn:microsoft.com/office/officeart/2005/8/layout/cycle6"/>
    <dgm:cxn modelId="{6F71FA1F-9EA5-4811-B922-85CE4E323106}" srcId="{34665809-76C9-4BE1-9C04-36220DCD9D64}" destId="{22750191-1048-4FEC-A170-1E0BC779FF4E}" srcOrd="1" destOrd="0" parTransId="{BFA24F44-869F-42C7-AA72-F63FB7F48A43}" sibTransId="{6A93D6C8-93F2-4CF5-BC9F-45EEE0DDBF32}"/>
    <dgm:cxn modelId="{D81E80D2-37E3-4A89-AEA5-B4C20782500C}" type="presParOf" srcId="{9D94313A-40B7-45F7-91A8-742E9803E8BB}" destId="{B9BA897A-EAEF-4A36-948C-082C3E32791D}" srcOrd="0" destOrd="0" presId="urn:microsoft.com/office/officeart/2005/8/layout/cycle6"/>
    <dgm:cxn modelId="{A143F0AE-3BA8-4715-9800-257151FFF457}" type="presParOf" srcId="{9D94313A-40B7-45F7-91A8-742E9803E8BB}" destId="{09CD1B03-DC3F-4603-9575-0E5B378EC7FF}" srcOrd="1" destOrd="0" presId="urn:microsoft.com/office/officeart/2005/8/layout/cycle6"/>
    <dgm:cxn modelId="{2FDF6317-BD43-4DD4-BF5A-668EE6DF76C5}" type="presParOf" srcId="{9D94313A-40B7-45F7-91A8-742E9803E8BB}" destId="{1591D74C-69A5-4F9D-9C2B-B080190BE65D}" srcOrd="2" destOrd="0" presId="urn:microsoft.com/office/officeart/2005/8/layout/cycle6"/>
    <dgm:cxn modelId="{29D71D04-5208-46F9-86A2-B83C58027830}" type="presParOf" srcId="{9D94313A-40B7-45F7-91A8-742E9803E8BB}" destId="{A17482C9-81D2-4FF0-A788-BB8D2F87B234}" srcOrd="3" destOrd="0" presId="urn:microsoft.com/office/officeart/2005/8/layout/cycle6"/>
    <dgm:cxn modelId="{A5289FCC-DC74-45BC-AEAB-CBCAEC6D3619}" type="presParOf" srcId="{9D94313A-40B7-45F7-91A8-742E9803E8BB}" destId="{19759A5E-D5B7-420E-9F2D-8DD88871186F}" srcOrd="4" destOrd="0" presId="urn:microsoft.com/office/officeart/2005/8/layout/cycle6"/>
    <dgm:cxn modelId="{614B5A38-45BD-4B2C-BB63-BB56078687C5}" type="presParOf" srcId="{9D94313A-40B7-45F7-91A8-742E9803E8BB}" destId="{FDF937F7-FF09-4917-99F9-56AF66576A8A}" srcOrd="5" destOrd="0" presId="urn:microsoft.com/office/officeart/2005/8/layout/cycle6"/>
    <dgm:cxn modelId="{68A1AFDA-2F5A-4E8B-8D8E-A0E52DB31EFD}" type="presParOf" srcId="{9D94313A-40B7-45F7-91A8-742E9803E8BB}" destId="{B19B330F-4E52-4F82-8D63-E33374B1755D}" srcOrd="6" destOrd="0" presId="urn:microsoft.com/office/officeart/2005/8/layout/cycle6"/>
    <dgm:cxn modelId="{B18ACC92-1973-4BA0-8068-6D372A46DF4D}" type="presParOf" srcId="{9D94313A-40B7-45F7-91A8-742E9803E8BB}" destId="{88EAA598-D303-45A8-9251-9AF62776C235}" srcOrd="7" destOrd="0" presId="urn:microsoft.com/office/officeart/2005/8/layout/cycle6"/>
    <dgm:cxn modelId="{98C9D356-50A1-44E7-AF11-CD0640A96DE9}" type="presParOf" srcId="{9D94313A-40B7-45F7-91A8-742E9803E8BB}" destId="{C83A6673-AC7E-459F-9D3F-E6285E34E6E6}" srcOrd="8" destOrd="0" presId="urn:microsoft.com/office/officeart/2005/8/layout/cycle6"/>
    <dgm:cxn modelId="{77B5198F-AC37-43A3-A98E-84C819793F85}" type="presParOf" srcId="{9D94313A-40B7-45F7-91A8-742E9803E8BB}" destId="{E2840A19-030C-4A61-8698-CD77E7C2FBB1}" srcOrd="9" destOrd="0" presId="urn:microsoft.com/office/officeart/2005/8/layout/cycle6"/>
    <dgm:cxn modelId="{D1DD89EB-B3CE-450D-AF7A-F991B81BB114}" type="presParOf" srcId="{9D94313A-40B7-45F7-91A8-742E9803E8BB}" destId="{252EDA5E-F218-436D-A50F-DE4B99BEF9CC}" srcOrd="10" destOrd="0" presId="urn:microsoft.com/office/officeart/2005/8/layout/cycle6"/>
    <dgm:cxn modelId="{F4474003-E368-4FF8-B190-A618E6261FD2}" type="presParOf" srcId="{9D94313A-40B7-45F7-91A8-742E9803E8BB}" destId="{E077AAD4-7900-4257-9C81-C3E1FA2C7D4D}" srcOrd="11" destOrd="0" presId="urn:microsoft.com/office/officeart/2005/8/layout/cycle6"/>
    <dgm:cxn modelId="{6F0C3332-D5E8-4224-AC53-9DEB7E05DC21}" type="presParOf" srcId="{9D94313A-40B7-45F7-91A8-742E9803E8BB}" destId="{52723CC2-4376-4F31-8FE4-18A88DBE2078}" srcOrd="12" destOrd="0" presId="urn:microsoft.com/office/officeart/2005/8/layout/cycle6"/>
    <dgm:cxn modelId="{6FE9CF80-FFEB-407F-AB5D-1458B3385F32}" type="presParOf" srcId="{9D94313A-40B7-45F7-91A8-742E9803E8BB}" destId="{12157922-8E8B-4AD6-8AF0-54922DED11D5}" srcOrd="13" destOrd="0" presId="urn:microsoft.com/office/officeart/2005/8/layout/cycle6"/>
    <dgm:cxn modelId="{9FD05343-8CAA-4D3B-BD55-EE740A611987}" type="presParOf" srcId="{9D94313A-40B7-45F7-91A8-742E9803E8BB}" destId="{B0578F92-E19F-4197-B728-BA5523D7C4B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E4DE4-3E51-4A65-AD52-D54D65C3B3F4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DE1793-A936-4583-B6B8-0BB12F17E992}">
      <dgm:prSet phldrT="[Text]" custT="1"/>
      <dgm:spPr/>
      <dgm:t>
        <a:bodyPr/>
        <a:lstStyle/>
        <a:p>
          <a:r>
            <a:rPr lang="en-GB" sz="1600" b="1" dirty="0" smtClean="0"/>
            <a:t>Techniques</a:t>
          </a:r>
          <a:endParaRPr lang="en-GB" sz="1600" b="1" dirty="0"/>
        </a:p>
      </dgm:t>
    </dgm:pt>
    <dgm:pt modelId="{640E4498-6EFF-4A06-A0DA-F5BF7F66CF00}" type="parTrans" cxnId="{AD8FF5ED-0E00-4FC0-A396-7831961F1BAA}">
      <dgm:prSet/>
      <dgm:spPr/>
      <dgm:t>
        <a:bodyPr/>
        <a:lstStyle/>
        <a:p>
          <a:endParaRPr lang="en-GB"/>
        </a:p>
      </dgm:t>
    </dgm:pt>
    <dgm:pt modelId="{49FCDE4E-4097-450C-897D-C0B270D54D9A}" type="sibTrans" cxnId="{AD8FF5ED-0E00-4FC0-A396-7831961F1BAA}">
      <dgm:prSet/>
      <dgm:spPr/>
      <dgm:t>
        <a:bodyPr/>
        <a:lstStyle/>
        <a:p>
          <a:endParaRPr lang="en-GB"/>
        </a:p>
      </dgm:t>
    </dgm:pt>
    <dgm:pt modelId="{5814E079-39B2-4563-89DA-6E376D597665}">
      <dgm:prSet phldrT="[Text]" custT="1"/>
      <dgm:spPr/>
      <dgm:t>
        <a:bodyPr/>
        <a:lstStyle/>
        <a:p>
          <a:r>
            <a:rPr lang="en-GB" sz="2400" dirty="0" smtClean="0"/>
            <a:t>Consolidation</a:t>
          </a:r>
          <a:endParaRPr lang="en-GB" sz="2400" dirty="0"/>
        </a:p>
      </dgm:t>
    </dgm:pt>
    <dgm:pt modelId="{F2B60E49-7868-4CC4-84AB-36ABCBFC405F}" type="parTrans" cxnId="{AC596C37-4E48-4CC0-A432-F8CD4EECA606}">
      <dgm:prSet/>
      <dgm:spPr/>
      <dgm:t>
        <a:bodyPr/>
        <a:lstStyle/>
        <a:p>
          <a:endParaRPr lang="en-GB"/>
        </a:p>
      </dgm:t>
    </dgm:pt>
    <dgm:pt modelId="{A93859D4-831F-47E8-8C76-B4F741C51C8B}" type="sibTrans" cxnId="{AC596C37-4E48-4CC0-A432-F8CD4EECA606}">
      <dgm:prSet/>
      <dgm:spPr/>
      <dgm:t>
        <a:bodyPr/>
        <a:lstStyle/>
        <a:p>
          <a:endParaRPr lang="en-GB"/>
        </a:p>
      </dgm:t>
    </dgm:pt>
    <dgm:pt modelId="{DC851ADC-E5FC-42ED-9D69-90ADF53B7D36}">
      <dgm:prSet phldrT="[Text]" custT="1"/>
      <dgm:spPr/>
      <dgm:t>
        <a:bodyPr/>
        <a:lstStyle/>
        <a:p>
          <a:r>
            <a:rPr lang="en-GB" sz="2400" dirty="0" smtClean="0"/>
            <a:t>Aggregation</a:t>
          </a:r>
          <a:endParaRPr lang="en-GB" sz="2400" dirty="0"/>
        </a:p>
      </dgm:t>
    </dgm:pt>
    <dgm:pt modelId="{5D5EB147-BEE8-477C-8A57-45AEAFF59AE0}" type="parTrans" cxnId="{9F6431E1-BF7A-4988-8E6C-D9D0F964C6D4}">
      <dgm:prSet/>
      <dgm:spPr/>
      <dgm:t>
        <a:bodyPr/>
        <a:lstStyle/>
        <a:p>
          <a:endParaRPr lang="en-GB"/>
        </a:p>
      </dgm:t>
    </dgm:pt>
    <dgm:pt modelId="{9FDA36A6-FC87-4428-A693-EAD7E7105277}" type="sibTrans" cxnId="{9F6431E1-BF7A-4988-8E6C-D9D0F964C6D4}">
      <dgm:prSet/>
      <dgm:spPr/>
      <dgm:t>
        <a:bodyPr/>
        <a:lstStyle/>
        <a:p>
          <a:endParaRPr lang="en-GB"/>
        </a:p>
      </dgm:t>
    </dgm:pt>
    <dgm:pt modelId="{1F39685C-5093-4DE4-AA11-59845373CCC7}">
      <dgm:prSet phldrT="[Text]" custT="1"/>
      <dgm:spPr/>
      <dgm:t>
        <a:bodyPr/>
        <a:lstStyle/>
        <a:p>
          <a:r>
            <a:rPr lang="en-GB" sz="2400" dirty="0" smtClean="0"/>
            <a:t>Deduction</a:t>
          </a:r>
          <a:endParaRPr lang="en-GB" sz="2400" dirty="0"/>
        </a:p>
      </dgm:t>
    </dgm:pt>
    <dgm:pt modelId="{656257E3-88E6-4E56-9F1A-26B17D5E305D}" type="parTrans" cxnId="{258983F5-E09D-4E97-B30F-CDDC0950F7E1}">
      <dgm:prSet/>
      <dgm:spPr/>
      <dgm:t>
        <a:bodyPr/>
        <a:lstStyle/>
        <a:p>
          <a:endParaRPr lang="en-GB"/>
        </a:p>
      </dgm:t>
    </dgm:pt>
    <dgm:pt modelId="{363536DD-3033-4090-82F4-72433FEABA1A}" type="sibTrans" cxnId="{258983F5-E09D-4E97-B30F-CDDC0950F7E1}">
      <dgm:prSet/>
      <dgm:spPr/>
      <dgm:t>
        <a:bodyPr/>
        <a:lstStyle/>
        <a:p>
          <a:endParaRPr lang="en-GB"/>
        </a:p>
      </dgm:t>
    </dgm:pt>
    <dgm:pt modelId="{5288E689-92E7-4593-B34E-6FE5AAFB7808}" type="pres">
      <dgm:prSet presAssocID="{87CE4DE4-3E51-4A65-AD52-D54D65C3B3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31763C-DAC0-4D18-9A22-5C73C37748A3}" type="pres">
      <dgm:prSet presAssocID="{CEDE1793-A936-4583-B6B8-0BB12F17E992}" presName="centerShape" presStyleLbl="node0" presStyleIdx="0" presStyleCnt="1" custScaleX="102423" custScaleY="92008" custLinFactNeighborX="295" custLinFactNeighborY="-5905"/>
      <dgm:spPr/>
      <dgm:t>
        <a:bodyPr/>
        <a:lstStyle/>
        <a:p>
          <a:endParaRPr lang="en-GB"/>
        </a:p>
      </dgm:t>
    </dgm:pt>
    <dgm:pt modelId="{99FF74F0-D48C-4E5C-B821-8E47E048C23F}" type="pres">
      <dgm:prSet presAssocID="{F2B60E49-7868-4CC4-84AB-36ABCBFC405F}" presName="Name9" presStyleLbl="parChTrans1D2" presStyleIdx="0" presStyleCnt="3"/>
      <dgm:spPr/>
      <dgm:t>
        <a:bodyPr/>
        <a:lstStyle/>
        <a:p>
          <a:endParaRPr lang="en-GB"/>
        </a:p>
      </dgm:t>
    </dgm:pt>
    <dgm:pt modelId="{45232E84-7264-4937-9310-980679C19293}" type="pres">
      <dgm:prSet presAssocID="{F2B60E49-7868-4CC4-84AB-36ABCBFC405F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47D0D2A-24A5-42A1-9806-95DDF3865CD6}" type="pres">
      <dgm:prSet presAssocID="{5814E079-39B2-4563-89DA-6E376D597665}" presName="node" presStyleLbl="node1" presStyleIdx="0" presStyleCnt="3" custScaleX="187360" custScaleY="640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4882B5-2ACB-4BDB-B7D4-3196DCA70B1F}" type="pres">
      <dgm:prSet presAssocID="{5D5EB147-BEE8-477C-8A57-45AEAFF59AE0}" presName="Name9" presStyleLbl="parChTrans1D2" presStyleIdx="1" presStyleCnt="3"/>
      <dgm:spPr/>
      <dgm:t>
        <a:bodyPr/>
        <a:lstStyle/>
        <a:p>
          <a:endParaRPr lang="en-GB"/>
        </a:p>
      </dgm:t>
    </dgm:pt>
    <dgm:pt modelId="{D7D89CE2-3471-43FB-9DF0-9A17C78DD2F5}" type="pres">
      <dgm:prSet presAssocID="{5D5EB147-BEE8-477C-8A57-45AEAFF59AE0}" presName="connTx" presStyleLbl="parChTrans1D2" presStyleIdx="1" presStyleCnt="3"/>
      <dgm:spPr/>
      <dgm:t>
        <a:bodyPr/>
        <a:lstStyle/>
        <a:p>
          <a:endParaRPr lang="en-GB"/>
        </a:p>
      </dgm:t>
    </dgm:pt>
    <dgm:pt modelId="{38B18A36-4077-46CA-9330-E92BCB1D7A64}" type="pres">
      <dgm:prSet presAssocID="{DC851ADC-E5FC-42ED-9D69-90ADF53B7D36}" presName="node" presStyleLbl="node1" presStyleIdx="1" presStyleCnt="3" custScaleX="187360" custScaleY="64049" custRadScaleRad="116968" custRadScaleInc="-33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6C498-9BC1-42FB-A1DE-5FFDC0FB7DEB}" type="pres">
      <dgm:prSet presAssocID="{656257E3-88E6-4E56-9F1A-26B17D5E305D}" presName="Name9" presStyleLbl="parChTrans1D2" presStyleIdx="2" presStyleCnt="3"/>
      <dgm:spPr/>
      <dgm:t>
        <a:bodyPr/>
        <a:lstStyle/>
        <a:p>
          <a:endParaRPr lang="en-GB"/>
        </a:p>
      </dgm:t>
    </dgm:pt>
    <dgm:pt modelId="{AA6BDA91-7C4F-4ABC-8715-59F367508694}" type="pres">
      <dgm:prSet presAssocID="{656257E3-88E6-4E56-9F1A-26B17D5E305D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B18366F-B1DA-45AE-84BC-9C58804ECF02}" type="pres">
      <dgm:prSet presAssocID="{1F39685C-5093-4DE4-AA11-59845373CCC7}" presName="node" presStyleLbl="node1" presStyleIdx="2" presStyleCnt="3" custScaleX="187360" custScaleY="64049" custRadScaleRad="120237" custRadScaleInc="47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C10FAE-A35B-46E9-8158-A80F0F8F2D22}" type="presOf" srcId="{5D5EB147-BEE8-477C-8A57-45AEAFF59AE0}" destId="{D7D89CE2-3471-43FB-9DF0-9A17C78DD2F5}" srcOrd="1" destOrd="0" presId="urn:microsoft.com/office/officeart/2005/8/layout/radial1"/>
    <dgm:cxn modelId="{D445935A-E0DC-4B63-9B28-6FFFA1260810}" type="presOf" srcId="{CEDE1793-A936-4583-B6B8-0BB12F17E992}" destId="{5F31763C-DAC0-4D18-9A22-5C73C37748A3}" srcOrd="0" destOrd="0" presId="urn:microsoft.com/office/officeart/2005/8/layout/radial1"/>
    <dgm:cxn modelId="{D3AFAD15-B994-4AAA-9780-A11C95E019DC}" type="presOf" srcId="{1F39685C-5093-4DE4-AA11-59845373CCC7}" destId="{6B18366F-B1DA-45AE-84BC-9C58804ECF02}" srcOrd="0" destOrd="0" presId="urn:microsoft.com/office/officeart/2005/8/layout/radial1"/>
    <dgm:cxn modelId="{4147A280-16ED-4BE6-A2B3-43218CC9914F}" type="presOf" srcId="{87CE4DE4-3E51-4A65-AD52-D54D65C3B3F4}" destId="{5288E689-92E7-4593-B34E-6FE5AAFB7808}" srcOrd="0" destOrd="0" presId="urn:microsoft.com/office/officeart/2005/8/layout/radial1"/>
    <dgm:cxn modelId="{4BD0C26C-4DD2-4477-921C-AE51579A3795}" type="presOf" srcId="{656257E3-88E6-4E56-9F1A-26B17D5E305D}" destId="{2076C498-9BC1-42FB-A1DE-5FFDC0FB7DEB}" srcOrd="0" destOrd="0" presId="urn:microsoft.com/office/officeart/2005/8/layout/radial1"/>
    <dgm:cxn modelId="{BA20DF5B-B71A-49C2-BC42-65F2F846FBF2}" type="presOf" srcId="{656257E3-88E6-4E56-9F1A-26B17D5E305D}" destId="{AA6BDA91-7C4F-4ABC-8715-59F367508694}" srcOrd="1" destOrd="0" presId="urn:microsoft.com/office/officeart/2005/8/layout/radial1"/>
    <dgm:cxn modelId="{A4DB3CC5-2B7A-41FA-83ED-167363B95280}" type="presOf" srcId="{DC851ADC-E5FC-42ED-9D69-90ADF53B7D36}" destId="{38B18A36-4077-46CA-9330-E92BCB1D7A64}" srcOrd="0" destOrd="0" presId="urn:microsoft.com/office/officeart/2005/8/layout/radial1"/>
    <dgm:cxn modelId="{2884168D-16E7-4352-8487-93AFF90627C5}" type="presOf" srcId="{F2B60E49-7868-4CC4-84AB-36ABCBFC405F}" destId="{45232E84-7264-4937-9310-980679C19293}" srcOrd="1" destOrd="0" presId="urn:microsoft.com/office/officeart/2005/8/layout/radial1"/>
    <dgm:cxn modelId="{AEEE781D-5C31-4BC5-B0C3-CCB1A9C14A48}" type="presOf" srcId="{5814E079-39B2-4563-89DA-6E376D597665}" destId="{747D0D2A-24A5-42A1-9806-95DDF3865CD6}" srcOrd="0" destOrd="0" presId="urn:microsoft.com/office/officeart/2005/8/layout/radial1"/>
    <dgm:cxn modelId="{9F6431E1-BF7A-4988-8E6C-D9D0F964C6D4}" srcId="{CEDE1793-A936-4583-B6B8-0BB12F17E992}" destId="{DC851ADC-E5FC-42ED-9D69-90ADF53B7D36}" srcOrd="1" destOrd="0" parTransId="{5D5EB147-BEE8-477C-8A57-45AEAFF59AE0}" sibTransId="{9FDA36A6-FC87-4428-A693-EAD7E7105277}"/>
    <dgm:cxn modelId="{C4280264-A5CB-43A7-99FB-CE19EBC2A459}" type="presOf" srcId="{F2B60E49-7868-4CC4-84AB-36ABCBFC405F}" destId="{99FF74F0-D48C-4E5C-B821-8E47E048C23F}" srcOrd="0" destOrd="0" presId="urn:microsoft.com/office/officeart/2005/8/layout/radial1"/>
    <dgm:cxn modelId="{58248AF4-26A4-470E-8AB6-D0B6760EDFD3}" type="presOf" srcId="{5D5EB147-BEE8-477C-8A57-45AEAFF59AE0}" destId="{F54882B5-2ACB-4BDB-B7D4-3196DCA70B1F}" srcOrd="0" destOrd="0" presId="urn:microsoft.com/office/officeart/2005/8/layout/radial1"/>
    <dgm:cxn modelId="{258983F5-E09D-4E97-B30F-CDDC0950F7E1}" srcId="{CEDE1793-A936-4583-B6B8-0BB12F17E992}" destId="{1F39685C-5093-4DE4-AA11-59845373CCC7}" srcOrd="2" destOrd="0" parTransId="{656257E3-88E6-4E56-9F1A-26B17D5E305D}" sibTransId="{363536DD-3033-4090-82F4-72433FEABA1A}"/>
    <dgm:cxn modelId="{AD8FF5ED-0E00-4FC0-A396-7831961F1BAA}" srcId="{87CE4DE4-3E51-4A65-AD52-D54D65C3B3F4}" destId="{CEDE1793-A936-4583-B6B8-0BB12F17E992}" srcOrd="0" destOrd="0" parTransId="{640E4498-6EFF-4A06-A0DA-F5BF7F66CF00}" sibTransId="{49FCDE4E-4097-450C-897D-C0B270D54D9A}"/>
    <dgm:cxn modelId="{AC596C37-4E48-4CC0-A432-F8CD4EECA606}" srcId="{CEDE1793-A936-4583-B6B8-0BB12F17E992}" destId="{5814E079-39B2-4563-89DA-6E376D597665}" srcOrd="0" destOrd="0" parTransId="{F2B60E49-7868-4CC4-84AB-36ABCBFC405F}" sibTransId="{A93859D4-831F-47E8-8C76-B4F741C51C8B}"/>
    <dgm:cxn modelId="{B0589346-8766-4750-B84B-34466A86B516}" type="presParOf" srcId="{5288E689-92E7-4593-B34E-6FE5AAFB7808}" destId="{5F31763C-DAC0-4D18-9A22-5C73C37748A3}" srcOrd="0" destOrd="0" presId="urn:microsoft.com/office/officeart/2005/8/layout/radial1"/>
    <dgm:cxn modelId="{7FE5D184-0CAA-4C64-B1E5-EA4071F8C700}" type="presParOf" srcId="{5288E689-92E7-4593-B34E-6FE5AAFB7808}" destId="{99FF74F0-D48C-4E5C-B821-8E47E048C23F}" srcOrd="1" destOrd="0" presId="urn:microsoft.com/office/officeart/2005/8/layout/radial1"/>
    <dgm:cxn modelId="{51611040-F0DC-45EF-AC39-D7CCEA5201DF}" type="presParOf" srcId="{99FF74F0-D48C-4E5C-B821-8E47E048C23F}" destId="{45232E84-7264-4937-9310-980679C19293}" srcOrd="0" destOrd="0" presId="urn:microsoft.com/office/officeart/2005/8/layout/radial1"/>
    <dgm:cxn modelId="{2FB04E8F-B7AC-4AE1-AF20-E230DD1A0A2E}" type="presParOf" srcId="{5288E689-92E7-4593-B34E-6FE5AAFB7808}" destId="{747D0D2A-24A5-42A1-9806-95DDF3865CD6}" srcOrd="2" destOrd="0" presId="urn:microsoft.com/office/officeart/2005/8/layout/radial1"/>
    <dgm:cxn modelId="{9524BA04-8D07-49B7-AA76-AD60CC599BEB}" type="presParOf" srcId="{5288E689-92E7-4593-B34E-6FE5AAFB7808}" destId="{F54882B5-2ACB-4BDB-B7D4-3196DCA70B1F}" srcOrd="3" destOrd="0" presId="urn:microsoft.com/office/officeart/2005/8/layout/radial1"/>
    <dgm:cxn modelId="{A764274C-4B56-4B42-A4B9-07B666680F99}" type="presParOf" srcId="{F54882B5-2ACB-4BDB-B7D4-3196DCA70B1F}" destId="{D7D89CE2-3471-43FB-9DF0-9A17C78DD2F5}" srcOrd="0" destOrd="0" presId="urn:microsoft.com/office/officeart/2005/8/layout/radial1"/>
    <dgm:cxn modelId="{52D5FC84-E482-4375-9CE1-1148B1351D59}" type="presParOf" srcId="{5288E689-92E7-4593-B34E-6FE5AAFB7808}" destId="{38B18A36-4077-46CA-9330-E92BCB1D7A64}" srcOrd="4" destOrd="0" presId="urn:microsoft.com/office/officeart/2005/8/layout/radial1"/>
    <dgm:cxn modelId="{5D60D9DD-2D62-4D10-AE34-49BAB80D70F8}" type="presParOf" srcId="{5288E689-92E7-4593-B34E-6FE5AAFB7808}" destId="{2076C498-9BC1-42FB-A1DE-5FFDC0FB7DEB}" srcOrd="5" destOrd="0" presId="urn:microsoft.com/office/officeart/2005/8/layout/radial1"/>
    <dgm:cxn modelId="{7C682C9C-C909-47EC-B024-0F84C32842EE}" type="presParOf" srcId="{2076C498-9BC1-42FB-A1DE-5FFDC0FB7DEB}" destId="{AA6BDA91-7C4F-4ABC-8715-59F367508694}" srcOrd="0" destOrd="0" presId="urn:microsoft.com/office/officeart/2005/8/layout/radial1"/>
    <dgm:cxn modelId="{62E87FB9-FFEC-4692-A458-61B865CB5930}" type="presParOf" srcId="{5288E689-92E7-4593-B34E-6FE5AAFB7808}" destId="{6B18366F-B1DA-45AE-84BC-9C58804ECF0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0EF4AC-5933-4999-A3B3-2A69734428E5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1BF623D-7EA1-48C1-B56A-70168F267DCB}">
      <dgm:prSet phldrT="[Text]"/>
      <dgm:spPr/>
      <dgm:t>
        <a:bodyPr/>
        <a:lstStyle/>
        <a:p>
          <a:r>
            <a:rPr lang="en-GB" dirty="0" smtClean="0"/>
            <a:t>Parent Bank</a:t>
          </a:r>
          <a:endParaRPr lang="en-GB" dirty="0"/>
        </a:p>
      </dgm:t>
    </dgm:pt>
    <dgm:pt modelId="{9C695DB5-688C-487E-B236-DF7EEA247620}" type="parTrans" cxnId="{EA0DD605-40C0-42AE-BEB4-98DC80BF324E}">
      <dgm:prSet/>
      <dgm:spPr/>
      <dgm:t>
        <a:bodyPr/>
        <a:lstStyle/>
        <a:p>
          <a:endParaRPr lang="en-GB"/>
        </a:p>
      </dgm:t>
    </dgm:pt>
    <dgm:pt modelId="{5DD68ECB-3557-4099-B470-C8BF2577D87A}" type="sibTrans" cxnId="{EA0DD605-40C0-42AE-BEB4-98DC80BF324E}">
      <dgm:prSet/>
      <dgm:spPr/>
      <dgm:t>
        <a:bodyPr/>
        <a:lstStyle/>
        <a:p>
          <a:endParaRPr lang="en-GB"/>
        </a:p>
      </dgm:t>
    </dgm:pt>
    <dgm:pt modelId="{8674BA75-CDD6-4529-9E3F-A159A4B81A91}">
      <dgm:prSet phldrT="[Text]"/>
      <dgm:spPr/>
      <dgm:t>
        <a:bodyPr/>
        <a:lstStyle/>
        <a:p>
          <a:r>
            <a:rPr lang="en-GB" dirty="0" smtClean="0"/>
            <a:t>Insurer</a:t>
          </a:r>
          <a:endParaRPr lang="en-GB" dirty="0"/>
        </a:p>
      </dgm:t>
    </dgm:pt>
    <dgm:pt modelId="{71D5950F-70A5-4071-B412-1697F13B22BB}" type="parTrans" cxnId="{C082F2F6-7014-4483-872C-17D904B377C7}">
      <dgm:prSet/>
      <dgm:spPr/>
      <dgm:t>
        <a:bodyPr/>
        <a:lstStyle/>
        <a:p>
          <a:endParaRPr lang="en-GB"/>
        </a:p>
      </dgm:t>
    </dgm:pt>
    <dgm:pt modelId="{B5D496D1-9CF6-4C80-B0E1-E8DC657A1DC5}" type="sibTrans" cxnId="{C082F2F6-7014-4483-872C-17D904B377C7}">
      <dgm:prSet/>
      <dgm:spPr/>
      <dgm:t>
        <a:bodyPr/>
        <a:lstStyle/>
        <a:p>
          <a:endParaRPr lang="en-GB"/>
        </a:p>
      </dgm:t>
    </dgm:pt>
    <dgm:pt modelId="{C3BAF53B-325D-43CA-8A2F-4ACD0FBC4725}">
      <dgm:prSet phldrT="[Text]"/>
      <dgm:spPr/>
      <dgm:t>
        <a:bodyPr/>
        <a:lstStyle/>
        <a:p>
          <a:r>
            <a:rPr lang="en-GB" dirty="0" smtClean="0"/>
            <a:t>Securities Firm</a:t>
          </a:r>
          <a:endParaRPr lang="en-GB" dirty="0"/>
        </a:p>
      </dgm:t>
    </dgm:pt>
    <dgm:pt modelId="{5F1780F5-4E07-4C9B-9B02-C1C5662BD8BF}" type="parTrans" cxnId="{2AEED679-4535-4286-BB9F-387F7FE06A50}">
      <dgm:prSet/>
      <dgm:spPr/>
      <dgm:t>
        <a:bodyPr/>
        <a:lstStyle/>
        <a:p>
          <a:endParaRPr lang="en-GB"/>
        </a:p>
      </dgm:t>
    </dgm:pt>
    <dgm:pt modelId="{69DC52F2-DAF3-4D4A-BFCA-F7E1EAC4D24B}" type="sibTrans" cxnId="{2AEED679-4535-4286-BB9F-387F7FE06A50}">
      <dgm:prSet/>
      <dgm:spPr/>
      <dgm:t>
        <a:bodyPr/>
        <a:lstStyle/>
        <a:p>
          <a:endParaRPr lang="en-GB"/>
        </a:p>
      </dgm:t>
    </dgm:pt>
    <dgm:pt modelId="{8DFB264B-7F59-4507-B039-FB13332F909E}">
      <dgm:prSet phldrT="[Text]"/>
      <dgm:spPr/>
      <dgm:t>
        <a:bodyPr/>
        <a:lstStyle/>
        <a:p>
          <a:r>
            <a:rPr lang="en-GB" dirty="0" smtClean="0"/>
            <a:t>Non-regulated Entity</a:t>
          </a:r>
          <a:endParaRPr lang="en-GB" dirty="0"/>
        </a:p>
      </dgm:t>
    </dgm:pt>
    <dgm:pt modelId="{79C674DB-8511-4EE7-AA9A-048D6358C6FD}" type="parTrans" cxnId="{9B09E322-FC10-41E3-9D7E-920807DB1618}">
      <dgm:prSet/>
      <dgm:spPr/>
      <dgm:t>
        <a:bodyPr/>
        <a:lstStyle/>
        <a:p>
          <a:endParaRPr lang="en-GB"/>
        </a:p>
      </dgm:t>
    </dgm:pt>
    <dgm:pt modelId="{BDBF9963-9E9D-41DA-B074-BDA8D000CF5E}" type="sibTrans" cxnId="{9B09E322-FC10-41E3-9D7E-920807DB1618}">
      <dgm:prSet/>
      <dgm:spPr/>
      <dgm:t>
        <a:bodyPr/>
        <a:lstStyle/>
        <a:p>
          <a:endParaRPr lang="en-GB"/>
        </a:p>
      </dgm:t>
    </dgm:pt>
    <dgm:pt modelId="{A837AF06-508B-4D93-BBD1-09E6A72F12E7}" type="pres">
      <dgm:prSet presAssocID="{5A0EF4AC-5933-4999-A3B3-2A69734428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320FAA5-5201-47F7-A2A0-FD11823580B3}" type="pres">
      <dgm:prSet presAssocID="{81BF623D-7EA1-48C1-B56A-70168F267DCB}" presName="hierRoot1" presStyleCnt="0">
        <dgm:presLayoutVars>
          <dgm:hierBranch val="init"/>
        </dgm:presLayoutVars>
      </dgm:prSet>
      <dgm:spPr/>
    </dgm:pt>
    <dgm:pt modelId="{D4D8D4B3-CA79-4DDC-B215-63FFCB6EFD56}" type="pres">
      <dgm:prSet presAssocID="{81BF623D-7EA1-48C1-B56A-70168F267DCB}" presName="rootComposite1" presStyleCnt="0"/>
      <dgm:spPr/>
    </dgm:pt>
    <dgm:pt modelId="{3CB45C25-B9C1-45FE-8774-02EE0C81423D}" type="pres">
      <dgm:prSet presAssocID="{81BF623D-7EA1-48C1-B56A-70168F267DCB}" presName="rootText1" presStyleLbl="node0" presStyleIdx="0" presStyleCnt="1" custLinFactNeighborX="-505" custLinFactNeighborY="-145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DEF35B-93ED-478A-8E08-743E984DA4D4}" type="pres">
      <dgm:prSet presAssocID="{81BF623D-7EA1-48C1-B56A-70168F267DC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121A892-F241-4ABD-A8B8-5576124FFBAC}" type="pres">
      <dgm:prSet presAssocID="{81BF623D-7EA1-48C1-B56A-70168F267DCB}" presName="hierChild2" presStyleCnt="0"/>
      <dgm:spPr/>
    </dgm:pt>
    <dgm:pt modelId="{2AA91566-2547-43A6-9C2A-5C0A911501F1}" type="pres">
      <dgm:prSet presAssocID="{71D5950F-70A5-4071-B412-1697F13B22BB}" presName="Name37" presStyleLbl="parChTrans1D2" presStyleIdx="0" presStyleCnt="3"/>
      <dgm:spPr/>
      <dgm:t>
        <a:bodyPr/>
        <a:lstStyle/>
        <a:p>
          <a:endParaRPr lang="en-GB"/>
        </a:p>
      </dgm:t>
    </dgm:pt>
    <dgm:pt modelId="{3044C6E3-9C07-4DF2-97BD-097F2593A6E1}" type="pres">
      <dgm:prSet presAssocID="{8674BA75-CDD6-4529-9E3F-A159A4B81A91}" presName="hierRoot2" presStyleCnt="0">
        <dgm:presLayoutVars>
          <dgm:hierBranch val="init"/>
        </dgm:presLayoutVars>
      </dgm:prSet>
      <dgm:spPr/>
    </dgm:pt>
    <dgm:pt modelId="{EFF25D40-875A-4D85-9643-0FD3790F8504}" type="pres">
      <dgm:prSet presAssocID="{8674BA75-CDD6-4529-9E3F-A159A4B81A91}" presName="rootComposite" presStyleCnt="0"/>
      <dgm:spPr/>
    </dgm:pt>
    <dgm:pt modelId="{78AA80FB-F290-454F-B16C-271F1FEA7DB5}" type="pres">
      <dgm:prSet presAssocID="{8674BA75-CDD6-4529-9E3F-A159A4B81A9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67500-FCBF-4CDE-B691-F735FD3562E3}" type="pres">
      <dgm:prSet presAssocID="{8674BA75-CDD6-4529-9E3F-A159A4B81A91}" presName="rootConnector" presStyleLbl="node2" presStyleIdx="0" presStyleCnt="3"/>
      <dgm:spPr/>
      <dgm:t>
        <a:bodyPr/>
        <a:lstStyle/>
        <a:p>
          <a:endParaRPr lang="en-GB"/>
        </a:p>
      </dgm:t>
    </dgm:pt>
    <dgm:pt modelId="{70B507B2-37B8-41DD-9A22-0E86E25B7853}" type="pres">
      <dgm:prSet presAssocID="{8674BA75-CDD6-4529-9E3F-A159A4B81A91}" presName="hierChild4" presStyleCnt="0"/>
      <dgm:spPr/>
    </dgm:pt>
    <dgm:pt modelId="{55E5835C-BC5F-42F1-89EC-4F8B4B70F38B}" type="pres">
      <dgm:prSet presAssocID="{8674BA75-CDD6-4529-9E3F-A159A4B81A91}" presName="hierChild5" presStyleCnt="0"/>
      <dgm:spPr/>
    </dgm:pt>
    <dgm:pt modelId="{9CC8D1E8-2228-42E5-ABF5-0C51384CAEEF}" type="pres">
      <dgm:prSet presAssocID="{5F1780F5-4E07-4C9B-9B02-C1C5662BD8BF}" presName="Name37" presStyleLbl="parChTrans1D2" presStyleIdx="1" presStyleCnt="3"/>
      <dgm:spPr/>
      <dgm:t>
        <a:bodyPr/>
        <a:lstStyle/>
        <a:p>
          <a:endParaRPr lang="en-GB"/>
        </a:p>
      </dgm:t>
    </dgm:pt>
    <dgm:pt modelId="{912A9FF1-371F-4EFF-9404-9E7D6442A21F}" type="pres">
      <dgm:prSet presAssocID="{C3BAF53B-325D-43CA-8A2F-4ACD0FBC4725}" presName="hierRoot2" presStyleCnt="0">
        <dgm:presLayoutVars>
          <dgm:hierBranch val="init"/>
        </dgm:presLayoutVars>
      </dgm:prSet>
      <dgm:spPr/>
    </dgm:pt>
    <dgm:pt modelId="{9362E593-013A-4FCA-8C63-15ADC8450416}" type="pres">
      <dgm:prSet presAssocID="{C3BAF53B-325D-43CA-8A2F-4ACD0FBC4725}" presName="rootComposite" presStyleCnt="0"/>
      <dgm:spPr/>
    </dgm:pt>
    <dgm:pt modelId="{E54A0110-59D7-493E-B588-AA5AB28983D1}" type="pres">
      <dgm:prSet presAssocID="{C3BAF53B-325D-43CA-8A2F-4ACD0FBC472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07563B-5813-4F3C-99D3-2616204B8DD4}" type="pres">
      <dgm:prSet presAssocID="{C3BAF53B-325D-43CA-8A2F-4ACD0FBC4725}" presName="rootConnector" presStyleLbl="node2" presStyleIdx="1" presStyleCnt="3"/>
      <dgm:spPr/>
      <dgm:t>
        <a:bodyPr/>
        <a:lstStyle/>
        <a:p>
          <a:endParaRPr lang="en-GB"/>
        </a:p>
      </dgm:t>
    </dgm:pt>
    <dgm:pt modelId="{608104E4-3584-4523-981F-B040B5B33DBC}" type="pres">
      <dgm:prSet presAssocID="{C3BAF53B-325D-43CA-8A2F-4ACD0FBC4725}" presName="hierChild4" presStyleCnt="0"/>
      <dgm:spPr/>
    </dgm:pt>
    <dgm:pt modelId="{81653908-FEC5-4AB3-828A-FE35652CE6DB}" type="pres">
      <dgm:prSet presAssocID="{C3BAF53B-325D-43CA-8A2F-4ACD0FBC4725}" presName="hierChild5" presStyleCnt="0"/>
      <dgm:spPr/>
    </dgm:pt>
    <dgm:pt modelId="{D46F654D-9DCA-43BE-AFD9-41F9531CB0FA}" type="pres">
      <dgm:prSet presAssocID="{79C674DB-8511-4EE7-AA9A-048D6358C6FD}" presName="Name37" presStyleLbl="parChTrans1D2" presStyleIdx="2" presStyleCnt="3"/>
      <dgm:spPr/>
      <dgm:t>
        <a:bodyPr/>
        <a:lstStyle/>
        <a:p>
          <a:endParaRPr lang="en-GB"/>
        </a:p>
      </dgm:t>
    </dgm:pt>
    <dgm:pt modelId="{CBD2A1CD-F0BD-4D08-A763-CB5DAD4F1437}" type="pres">
      <dgm:prSet presAssocID="{8DFB264B-7F59-4507-B039-FB13332F909E}" presName="hierRoot2" presStyleCnt="0">
        <dgm:presLayoutVars>
          <dgm:hierBranch val="init"/>
        </dgm:presLayoutVars>
      </dgm:prSet>
      <dgm:spPr/>
    </dgm:pt>
    <dgm:pt modelId="{70A4AA1C-691E-405F-96D7-9044643485C7}" type="pres">
      <dgm:prSet presAssocID="{8DFB264B-7F59-4507-B039-FB13332F909E}" presName="rootComposite" presStyleCnt="0"/>
      <dgm:spPr/>
    </dgm:pt>
    <dgm:pt modelId="{3457A8F8-C6BA-431A-93EA-D334B2ACED9C}" type="pres">
      <dgm:prSet presAssocID="{8DFB264B-7F59-4507-B039-FB13332F909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031813-6B07-4736-9A3D-9FF1F3DF35D1}" type="pres">
      <dgm:prSet presAssocID="{8DFB264B-7F59-4507-B039-FB13332F909E}" presName="rootConnector" presStyleLbl="node2" presStyleIdx="2" presStyleCnt="3"/>
      <dgm:spPr/>
      <dgm:t>
        <a:bodyPr/>
        <a:lstStyle/>
        <a:p>
          <a:endParaRPr lang="en-GB"/>
        </a:p>
      </dgm:t>
    </dgm:pt>
    <dgm:pt modelId="{2C086A92-E15D-41D3-A0B9-BE17FED517EB}" type="pres">
      <dgm:prSet presAssocID="{8DFB264B-7F59-4507-B039-FB13332F909E}" presName="hierChild4" presStyleCnt="0"/>
      <dgm:spPr/>
    </dgm:pt>
    <dgm:pt modelId="{D3D58ADD-1CCF-4EDF-8B26-B7ECE01AD821}" type="pres">
      <dgm:prSet presAssocID="{8DFB264B-7F59-4507-B039-FB13332F909E}" presName="hierChild5" presStyleCnt="0"/>
      <dgm:spPr/>
    </dgm:pt>
    <dgm:pt modelId="{F3962112-4789-49B0-BF3C-29C95994EFDA}" type="pres">
      <dgm:prSet presAssocID="{81BF623D-7EA1-48C1-B56A-70168F267DCB}" presName="hierChild3" presStyleCnt="0"/>
      <dgm:spPr/>
    </dgm:pt>
  </dgm:ptLst>
  <dgm:cxnLst>
    <dgm:cxn modelId="{2AEED679-4535-4286-BB9F-387F7FE06A50}" srcId="{81BF623D-7EA1-48C1-B56A-70168F267DCB}" destId="{C3BAF53B-325D-43CA-8A2F-4ACD0FBC4725}" srcOrd="1" destOrd="0" parTransId="{5F1780F5-4E07-4C9B-9B02-C1C5662BD8BF}" sibTransId="{69DC52F2-DAF3-4D4A-BFCA-F7E1EAC4D24B}"/>
    <dgm:cxn modelId="{855FB9AC-B161-485A-9D62-B341AAD64E52}" type="presOf" srcId="{5F1780F5-4E07-4C9B-9B02-C1C5662BD8BF}" destId="{9CC8D1E8-2228-42E5-ABF5-0C51384CAEEF}" srcOrd="0" destOrd="0" presId="urn:microsoft.com/office/officeart/2005/8/layout/orgChart1"/>
    <dgm:cxn modelId="{BA481DB1-3037-4424-A0BE-466204BF3247}" type="presOf" srcId="{8DFB264B-7F59-4507-B039-FB13332F909E}" destId="{0E031813-6B07-4736-9A3D-9FF1F3DF35D1}" srcOrd="1" destOrd="0" presId="urn:microsoft.com/office/officeart/2005/8/layout/orgChart1"/>
    <dgm:cxn modelId="{C48E7727-1BBA-4B0D-9AEC-C35AD31A6335}" type="presOf" srcId="{8674BA75-CDD6-4529-9E3F-A159A4B81A91}" destId="{78AA80FB-F290-454F-B16C-271F1FEA7DB5}" srcOrd="0" destOrd="0" presId="urn:microsoft.com/office/officeart/2005/8/layout/orgChart1"/>
    <dgm:cxn modelId="{91AAACDB-4831-4943-B3C9-1D2567FC53C2}" type="presOf" srcId="{C3BAF53B-325D-43CA-8A2F-4ACD0FBC4725}" destId="{0307563B-5813-4F3C-99D3-2616204B8DD4}" srcOrd="1" destOrd="0" presId="urn:microsoft.com/office/officeart/2005/8/layout/orgChart1"/>
    <dgm:cxn modelId="{C082F2F6-7014-4483-872C-17D904B377C7}" srcId="{81BF623D-7EA1-48C1-B56A-70168F267DCB}" destId="{8674BA75-CDD6-4529-9E3F-A159A4B81A91}" srcOrd="0" destOrd="0" parTransId="{71D5950F-70A5-4071-B412-1697F13B22BB}" sibTransId="{B5D496D1-9CF6-4C80-B0E1-E8DC657A1DC5}"/>
    <dgm:cxn modelId="{83C06860-C021-47A8-92DA-F872A1112EDB}" type="presOf" srcId="{81BF623D-7EA1-48C1-B56A-70168F267DCB}" destId="{89DEF35B-93ED-478A-8E08-743E984DA4D4}" srcOrd="1" destOrd="0" presId="urn:microsoft.com/office/officeart/2005/8/layout/orgChart1"/>
    <dgm:cxn modelId="{EA0DD605-40C0-42AE-BEB4-98DC80BF324E}" srcId="{5A0EF4AC-5933-4999-A3B3-2A69734428E5}" destId="{81BF623D-7EA1-48C1-B56A-70168F267DCB}" srcOrd="0" destOrd="0" parTransId="{9C695DB5-688C-487E-B236-DF7EEA247620}" sibTransId="{5DD68ECB-3557-4099-B470-C8BF2577D87A}"/>
    <dgm:cxn modelId="{0D04808C-2916-491D-9817-6F21C1214028}" type="presOf" srcId="{8DFB264B-7F59-4507-B039-FB13332F909E}" destId="{3457A8F8-C6BA-431A-93EA-D334B2ACED9C}" srcOrd="0" destOrd="0" presId="urn:microsoft.com/office/officeart/2005/8/layout/orgChart1"/>
    <dgm:cxn modelId="{88F840EE-81B0-47BB-A0BC-E96441ABED3D}" type="presOf" srcId="{79C674DB-8511-4EE7-AA9A-048D6358C6FD}" destId="{D46F654D-9DCA-43BE-AFD9-41F9531CB0FA}" srcOrd="0" destOrd="0" presId="urn:microsoft.com/office/officeart/2005/8/layout/orgChart1"/>
    <dgm:cxn modelId="{9B09E322-FC10-41E3-9D7E-920807DB1618}" srcId="{81BF623D-7EA1-48C1-B56A-70168F267DCB}" destId="{8DFB264B-7F59-4507-B039-FB13332F909E}" srcOrd="2" destOrd="0" parTransId="{79C674DB-8511-4EE7-AA9A-048D6358C6FD}" sibTransId="{BDBF9963-9E9D-41DA-B074-BDA8D000CF5E}"/>
    <dgm:cxn modelId="{3FB348D8-AD2C-4A6F-85D8-AF54A84A7844}" type="presOf" srcId="{8674BA75-CDD6-4529-9E3F-A159A4B81A91}" destId="{63F67500-FCBF-4CDE-B691-F735FD3562E3}" srcOrd="1" destOrd="0" presId="urn:microsoft.com/office/officeart/2005/8/layout/orgChart1"/>
    <dgm:cxn modelId="{C0350529-DEBC-4DEE-AE83-59C13D2BDA79}" type="presOf" srcId="{C3BAF53B-325D-43CA-8A2F-4ACD0FBC4725}" destId="{E54A0110-59D7-493E-B588-AA5AB28983D1}" srcOrd="0" destOrd="0" presId="urn:microsoft.com/office/officeart/2005/8/layout/orgChart1"/>
    <dgm:cxn modelId="{8F882CFB-5B39-4FD7-8421-AA268AE30263}" type="presOf" srcId="{71D5950F-70A5-4071-B412-1697F13B22BB}" destId="{2AA91566-2547-43A6-9C2A-5C0A911501F1}" srcOrd="0" destOrd="0" presId="urn:microsoft.com/office/officeart/2005/8/layout/orgChart1"/>
    <dgm:cxn modelId="{5556B577-E78D-4F7A-B8CD-A99CCDAB3393}" type="presOf" srcId="{81BF623D-7EA1-48C1-B56A-70168F267DCB}" destId="{3CB45C25-B9C1-45FE-8774-02EE0C81423D}" srcOrd="0" destOrd="0" presId="urn:microsoft.com/office/officeart/2005/8/layout/orgChart1"/>
    <dgm:cxn modelId="{7EBFC783-B76D-4104-BFE8-937CF166CCB2}" type="presOf" srcId="{5A0EF4AC-5933-4999-A3B3-2A69734428E5}" destId="{A837AF06-508B-4D93-BBD1-09E6A72F12E7}" srcOrd="0" destOrd="0" presId="urn:microsoft.com/office/officeart/2005/8/layout/orgChart1"/>
    <dgm:cxn modelId="{8E33885A-706C-49AF-8A75-6112A66208B7}" type="presParOf" srcId="{A837AF06-508B-4D93-BBD1-09E6A72F12E7}" destId="{6320FAA5-5201-47F7-A2A0-FD11823580B3}" srcOrd="0" destOrd="0" presId="urn:microsoft.com/office/officeart/2005/8/layout/orgChart1"/>
    <dgm:cxn modelId="{9050057C-5A96-45DB-97FF-3BEEF51AA003}" type="presParOf" srcId="{6320FAA5-5201-47F7-A2A0-FD11823580B3}" destId="{D4D8D4B3-CA79-4DDC-B215-63FFCB6EFD56}" srcOrd="0" destOrd="0" presId="urn:microsoft.com/office/officeart/2005/8/layout/orgChart1"/>
    <dgm:cxn modelId="{5DADD1C7-8B0E-4FD1-9291-A9B770497EEA}" type="presParOf" srcId="{D4D8D4B3-CA79-4DDC-B215-63FFCB6EFD56}" destId="{3CB45C25-B9C1-45FE-8774-02EE0C81423D}" srcOrd="0" destOrd="0" presId="urn:microsoft.com/office/officeart/2005/8/layout/orgChart1"/>
    <dgm:cxn modelId="{82E6927B-60EE-4BAC-AACD-1C2055B8A1D3}" type="presParOf" srcId="{D4D8D4B3-CA79-4DDC-B215-63FFCB6EFD56}" destId="{89DEF35B-93ED-478A-8E08-743E984DA4D4}" srcOrd="1" destOrd="0" presId="urn:microsoft.com/office/officeart/2005/8/layout/orgChart1"/>
    <dgm:cxn modelId="{6EF86DFF-631D-4811-AE2F-9A6D9A03750D}" type="presParOf" srcId="{6320FAA5-5201-47F7-A2A0-FD11823580B3}" destId="{D121A892-F241-4ABD-A8B8-5576124FFBAC}" srcOrd="1" destOrd="0" presId="urn:microsoft.com/office/officeart/2005/8/layout/orgChart1"/>
    <dgm:cxn modelId="{CC8CA84C-0540-49FD-AAB7-B087553961FB}" type="presParOf" srcId="{D121A892-F241-4ABD-A8B8-5576124FFBAC}" destId="{2AA91566-2547-43A6-9C2A-5C0A911501F1}" srcOrd="0" destOrd="0" presId="urn:microsoft.com/office/officeart/2005/8/layout/orgChart1"/>
    <dgm:cxn modelId="{66359B12-7882-46D6-AA8E-1E9606ECE84E}" type="presParOf" srcId="{D121A892-F241-4ABD-A8B8-5576124FFBAC}" destId="{3044C6E3-9C07-4DF2-97BD-097F2593A6E1}" srcOrd="1" destOrd="0" presId="urn:microsoft.com/office/officeart/2005/8/layout/orgChart1"/>
    <dgm:cxn modelId="{143944E4-7EFF-4E4F-9AB8-670250650681}" type="presParOf" srcId="{3044C6E3-9C07-4DF2-97BD-097F2593A6E1}" destId="{EFF25D40-875A-4D85-9643-0FD3790F8504}" srcOrd="0" destOrd="0" presId="urn:microsoft.com/office/officeart/2005/8/layout/orgChart1"/>
    <dgm:cxn modelId="{544637B3-3D81-4958-BABE-336B80C94753}" type="presParOf" srcId="{EFF25D40-875A-4D85-9643-0FD3790F8504}" destId="{78AA80FB-F290-454F-B16C-271F1FEA7DB5}" srcOrd="0" destOrd="0" presId="urn:microsoft.com/office/officeart/2005/8/layout/orgChart1"/>
    <dgm:cxn modelId="{C5A4B9AF-A4EA-4FB0-A4CD-F9F17AD38F35}" type="presParOf" srcId="{EFF25D40-875A-4D85-9643-0FD3790F8504}" destId="{63F67500-FCBF-4CDE-B691-F735FD3562E3}" srcOrd="1" destOrd="0" presId="urn:microsoft.com/office/officeart/2005/8/layout/orgChart1"/>
    <dgm:cxn modelId="{6B102930-D531-41FC-AD65-C7D7C621EF7C}" type="presParOf" srcId="{3044C6E3-9C07-4DF2-97BD-097F2593A6E1}" destId="{70B507B2-37B8-41DD-9A22-0E86E25B7853}" srcOrd="1" destOrd="0" presId="urn:microsoft.com/office/officeart/2005/8/layout/orgChart1"/>
    <dgm:cxn modelId="{AD5241EC-E9B0-459E-94FD-5D05DEEFEF18}" type="presParOf" srcId="{3044C6E3-9C07-4DF2-97BD-097F2593A6E1}" destId="{55E5835C-BC5F-42F1-89EC-4F8B4B70F38B}" srcOrd="2" destOrd="0" presId="urn:microsoft.com/office/officeart/2005/8/layout/orgChart1"/>
    <dgm:cxn modelId="{8006497B-F49B-417B-A633-6D3AB7577AAF}" type="presParOf" srcId="{D121A892-F241-4ABD-A8B8-5576124FFBAC}" destId="{9CC8D1E8-2228-42E5-ABF5-0C51384CAEEF}" srcOrd="2" destOrd="0" presId="urn:microsoft.com/office/officeart/2005/8/layout/orgChart1"/>
    <dgm:cxn modelId="{06DDE227-A134-4165-B65E-0A0A85557590}" type="presParOf" srcId="{D121A892-F241-4ABD-A8B8-5576124FFBAC}" destId="{912A9FF1-371F-4EFF-9404-9E7D6442A21F}" srcOrd="3" destOrd="0" presId="urn:microsoft.com/office/officeart/2005/8/layout/orgChart1"/>
    <dgm:cxn modelId="{8FDE1B58-3246-4FEA-B581-4D013802DD8C}" type="presParOf" srcId="{912A9FF1-371F-4EFF-9404-9E7D6442A21F}" destId="{9362E593-013A-4FCA-8C63-15ADC8450416}" srcOrd="0" destOrd="0" presId="urn:microsoft.com/office/officeart/2005/8/layout/orgChart1"/>
    <dgm:cxn modelId="{453C988D-2DB2-48EE-934C-B14A05AEDF43}" type="presParOf" srcId="{9362E593-013A-4FCA-8C63-15ADC8450416}" destId="{E54A0110-59D7-493E-B588-AA5AB28983D1}" srcOrd="0" destOrd="0" presId="urn:microsoft.com/office/officeart/2005/8/layout/orgChart1"/>
    <dgm:cxn modelId="{C9C4BD67-228F-4B75-832C-77EEE1060758}" type="presParOf" srcId="{9362E593-013A-4FCA-8C63-15ADC8450416}" destId="{0307563B-5813-4F3C-99D3-2616204B8DD4}" srcOrd="1" destOrd="0" presId="urn:microsoft.com/office/officeart/2005/8/layout/orgChart1"/>
    <dgm:cxn modelId="{1CCC75C4-1F69-4C6A-A12A-D7075E82683E}" type="presParOf" srcId="{912A9FF1-371F-4EFF-9404-9E7D6442A21F}" destId="{608104E4-3584-4523-981F-B040B5B33DBC}" srcOrd="1" destOrd="0" presId="urn:microsoft.com/office/officeart/2005/8/layout/orgChart1"/>
    <dgm:cxn modelId="{0E2691F7-0B3B-480E-A560-C9C5F08CA598}" type="presParOf" srcId="{912A9FF1-371F-4EFF-9404-9E7D6442A21F}" destId="{81653908-FEC5-4AB3-828A-FE35652CE6DB}" srcOrd="2" destOrd="0" presId="urn:microsoft.com/office/officeart/2005/8/layout/orgChart1"/>
    <dgm:cxn modelId="{F762CEA1-6F30-4585-91AF-8918B50B1891}" type="presParOf" srcId="{D121A892-F241-4ABD-A8B8-5576124FFBAC}" destId="{D46F654D-9DCA-43BE-AFD9-41F9531CB0FA}" srcOrd="4" destOrd="0" presId="urn:microsoft.com/office/officeart/2005/8/layout/orgChart1"/>
    <dgm:cxn modelId="{9EACC1E7-C2F2-49F9-81D2-BF1A9B6FC66B}" type="presParOf" srcId="{D121A892-F241-4ABD-A8B8-5576124FFBAC}" destId="{CBD2A1CD-F0BD-4D08-A763-CB5DAD4F1437}" srcOrd="5" destOrd="0" presId="urn:microsoft.com/office/officeart/2005/8/layout/orgChart1"/>
    <dgm:cxn modelId="{F2AE4FA2-924B-43A8-BFBD-72F56B16AE0C}" type="presParOf" srcId="{CBD2A1CD-F0BD-4D08-A763-CB5DAD4F1437}" destId="{70A4AA1C-691E-405F-96D7-9044643485C7}" srcOrd="0" destOrd="0" presId="urn:microsoft.com/office/officeart/2005/8/layout/orgChart1"/>
    <dgm:cxn modelId="{4F4B2A04-9E10-4F2D-8D0A-AAD34BB153B8}" type="presParOf" srcId="{70A4AA1C-691E-405F-96D7-9044643485C7}" destId="{3457A8F8-C6BA-431A-93EA-D334B2ACED9C}" srcOrd="0" destOrd="0" presId="urn:microsoft.com/office/officeart/2005/8/layout/orgChart1"/>
    <dgm:cxn modelId="{9BAD74D7-FA0F-4545-9AFF-2F4300670500}" type="presParOf" srcId="{70A4AA1C-691E-405F-96D7-9044643485C7}" destId="{0E031813-6B07-4736-9A3D-9FF1F3DF35D1}" srcOrd="1" destOrd="0" presId="urn:microsoft.com/office/officeart/2005/8/layout/orgChart1"/>
    <dgm:cxn modelId="{BFBA279E-C1F6-428A-8D30-7AC4E9C1D518}" type="presParOf" srcId="{CBD2A1CD-F0BD-4D08-A763-CB5DAD4F1437}" destId="{2C086A92-E15D-41D3-A0B9-BE17FED517EB}" srcOrd="1" destOrd="0" presId="urn:microsoft.com/office/officeart/2005/8/layout/orgChart1"/>
    <dgm:cxn modelId="{A7853A40-1628-4871-9BA3-48F0F95C55D2}" type="presParOf" srcId="{CBD2A1CD-F0BD-4D08-A763-CB5DAD4F1437}" destId="{D3D58ADD-1CCF-4EDF-8B26-B7ECE01AD821}" srcOrd="2" destOrd="0" presId="urn:microsoft.com/office/officeart/2005/8/layout/orgChart1"/>
    <dgm:cxn modelId="{9CCAC07E-438F-4B60-B756-D66BB45D6AAB}" type="presParOf" srcId="{6320FAA5-5201-47F7-A2A0-FD11823580B3}" destId="{F3962112-4789-49B0-BF3C-29C95994EF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440EA-E7C1-4489-8E92-D5BE8A79C1DE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9C18686-FC99-43E7-B0FC-5400276A979C}">
      <dgm:prSet phldrT="[Text]"/>
      <dgm:spPr/>
      <dgm:t>
        <a:bodyPr/>
        <a:lstStyle/>
        <a:p>
          <a:r>
            <a:rPr lang="en-GB" b="1" dirty="0" smtClean="0"/>
            <a:t>Reasons for Lack of </a:t>
          </a:r>
          <a:r>
            <a:rPr lang="en-GB" b="1" dirty="0" err="1" smtClean="0"/>
            <a:t>Fungibility</a:t>
          </a:r>
          <a:endParaRPr lang="en-GB" b="1" dirty="0"/>
        </a:p>
      </dgm:t>
    </dgm:pt>
    <dgm:pt modelId="{5ECB11C7-9AC1-4C4A-A00F-847FC0EE5199}" type="parTrans" cxnId="{79BB84DF-7DBC-46F1-AAE6-01E0FF691DD3}">
      <dgm:prSet/>
      <dgm:spPr/>
      <dgm:t>
        <a:bodyPr/>
        <a:lstStyle/>
        <a:p>
          <a:endParaRPr lang="en-GB"/>
        </a:p>
      </dgm:t>
    </dgm:pt>
    <dgm:pt modelId="{B070D773-2581-4E64-9947-8A17E5A5E1A0}" type="sibTrans" cxnId="{79BB84DF-7DBC-46F1-AAE6-01E0FF691DD3}">
      <dgm:prSet/>
      <dgm:spPr/>
      <dgm:t>
        <a:bodyPr/>
        <a:lstStyle/>
        <a:p>
          <a:endParaRPr lang="en-GB"/>
        </a:p>
      </dgm:t>
    </dgm:pt>
    <dgm:pt modelId="{26C0D17D-C665-431B-96B8-CBEFFB713470}">
      <dgm:prSet phldrT="[Text]" custT="1"/>
      <dgm:spPr/>
      <dgm:t>
        <a:bodyPr/>
        <a:lstStyle/>
        <a:p>
          <a:r>
            <a:rPr lang="en-GB" sz="1800" b="1" dirty="0" smtClean="0"/>
            <a:t>Exchange controls</a:t>
          </a:r>
          <a:endParaRPr lang="en-GB" sz="1800" b="1" dirty="0"/>
        </a:p>
      </dgm:t>
    </dgm:pt>
    <dgm:pt modelId="{135C2390-C164-4DAC-A0C3-BA76F6727104}" type="parTrans" cxnId="{10FE41F5-7FA3-4BBB-8BEC-00D1A1F8DCC1}">
      <dgm:prSet/>
      <dgm:spPr/>
      <dgm:t>
        <a:bodyPr/>
        <a:lstStyle/>
        <a:p>
          <a:endParaRPr lang="en-GB"/>
        </a:p>
      </dgm:t>
    </dgm:pt>
    <dgm:pt modelId="{A3492B1D-5B9F-442B-AD01-F96024DF8F0F}" type="sibTrans" cxnId="{10FE41F5-7FA3-4BBB-8BEC-00D1A1F8DCC1}">
      <dgm:prSet/>
      <dgm:spPr/>
      <dgm:t>
        <a:bodyPr/>
        <a:lstStyle/>
        <a:p>
          <a:endParaRPr lang="en-GB"/>
        </a:p>
      </dgm:t>
    </dgm:pt>
    <dgm:pt modelId="{78BB3087-6DB1-4B93-9FED-B6A23E6E9294}">
      <dgm:prSet phldrT="[Text]" custT="1"/>
      <dgm:spPr/>
      <dgm:t>
        <a:bodyPr/>
        <a:lstStyle/>
        <a:p>
          <a:r>
            <a:rPr lang="en-GB" sz="1800" b="1" dirty="0" smtClean="0"/>
            <a:t>Participating fund</a:t>
          </a:r>
          <a:endParaRPr lang="en-GB" sz="1800" b="1" dirty="0"/>
        </a:p>
      </dgm:t>
    </dgm:pt>
    <dgm:pt modelId="{257ABD0D-0597-46F3-A2C1-EDFDCE2A5D74}" type="parTrans" cxnId="{BD91557A-D993-4184-8027-5C5853E28698}">
      <dgm:prSet/>
      <dgm:spPr/>
      <dgm:t>
        <a:bodyPr/>
        <a:lstStyle/>
        <a:p>
          <a:endParaRPr lang="en-GB"/>
        </a:p>
      </dgm:t>
    </dgm:pt>
    <dgm:pt modelId="{0248FAD8-EFD5-486D-ADB7-ADCDA7AD17C8}" type="sibTrans" cxnId="{BD91557A-D993-4184-8027-5C5853E28698}">
      <dgm:prSet/>
      <dgm:spPr/>
      <dgm:t>
        <a:bodyPr/>
        <a:lstStyle/>
        <a:p>
          <a:endParaRPr lang="en-GB"/>
        </a:p>
      </dgm:t>
    </dgm:pt>
    <dgm:pt modelId="{F94097D1-B03B-4153-AD1F-6B737FCDB5F6}">
      <dgm:prSet phldrT="[Text]" custT="1"/>
      <dgm:spPr/>
      <dgm:t>
        <a:bodyPr/>
        <a:lstStyle/>
        <a:p>
          <a:r>
            <a:rPr lang="en-GB" sz="1800" b="1" dirty="0" smtClean="0"/>
            <a:t>Legal enforceability of ITEs </a:t>
          </a:r>
          <a:endParaRPr lang="en-GB" sz="1800" b="1" dirty="0"/>
        </a:p>
      </dgm:t>
    </dgm:pt>
    <dgm:pt modelId="{A89AF9AE-0131-4BE7-8C95-5B198DA44390}" type="parTrans" cxnId="{CA31A50D-7DF0-48E4-8E56-01332FA39E31}">
      <dgm:prSet/>
      <dgm:spPr/>
      <dgm:t>
        <a:bodyPr/>
        <a:lstStyle/>
        <a:p>
          <a:endParaRPr lang="en-GB"/>
        </a:p>
      </dgm:t>
    </dgm:pt>
    <dgm:pt modelId="{6EF57273-C6BF-4802-81D5-67C62FBECFE5}" type="sibTrans" cxnId="{CA31A50D-7DF0-48E4-8E56-01332FA39E31}">
      <dgm:prSet/>
      <dgm:spPr/>
      <dgm:t>
        <a:bodyPr/>
        <a:lstStyle/>
        <a:p>
          <a:endParaRPr lang="en-GB"/>
        </a:p>
      </dgm:t>
    </dgm:pt>
    <dgm:pt modelId="{32604EAE-8745-4421-B908-C2467BDB3A22}">
      <dgm:prSet phldrT="[Text]" custT="1"/>
      <dgm:spPr/>
      <dgm:t>
        <a:bodyPr/>
        <a:lstStyle/>
        <a:p>
          <a:r>
            <a:rPr lang="en-GB" sz="1800" b="1" dirty="0" smtClean="0"/>
            <a:t>Capital holders’ rights</a:t>
          </a:r>
          <a:endParaRPr lang="en-GB" sz="1800" b="1" dirty="0"/>
        </a:p>
      </dgm:t>
    </dgm:pt>
    <dgm:pt modelId="{5D10B87B-0CE1-4AA0-AF05-D75E811C473F}" type="parTrans" cxnId="{27B0B2AB-CB5D-439B-9C96-1EB460637047}">
      <dgm:prSet/>
      <dgm:spPr/>
      <dgm:t>
        <a:bodyPr/>
        <a:lstStyle/>
        <a:p>
          <a:endParaRPr lang="en-GB"/>
        </a:p>
      </dgm:t>
    </dgm:pt>
    <dgm:pt modelId="{16FCE191-9D1E-43FA-B851-B44447C766B0}" type="sibTrans" cxnId="{27B0B2AB-CB5D-439B-9C96-1EB460637047}">
      <dgm:prSet/>
      <dgm:spPr/>
      <dgm:t>
        <a:bodyPr/>
        <a:lstStyle/>
        <a:p>
          <a:endParaRPr lang="en-GB"/>
        </a:p>
      </dgm:t>
    </dgm:pt>
    <dgm:pt modelId="{509B8785-3500-485B-8BA3-35109752D3D1}">
      <dgm:prSet custT="1"/>
      <dgm:spPr/>
      <dgm:t>
        <a:bodyPr/>
        <a:lstStyle/>
        <a:p>
          <a:r>
            <a:rPr lang="en-GB" sz="1800" b="1" dirty="0" smtClean="0"/>
            <a:t>Tax Laws</a:t>
          </a:r>
          <a:endParaRPr lang="en-GB" sz="1800" b="1" dirty="0"/>
        </a:p>
      </dgm:t>
    </dgm:pt>
    <dgm:pt modelId="{81F073DC-CF6B-49B8-A2AB-E67E6B1839E8}" type="parTrans" cxnId="{3AE4F565-155D-4800-B7F3-207CE18713C1}">
      <dgm:prSet/>
      <dgm:spPr/>
      <dgm:t>
        <a:bodyPr/>
        <a:lstStyle/>
        <a:p>
          <a:endParaRPr lang="en-GB"/>
        </a:p>
      </dgm:t>
    </dgm:pt>
    <dgm:pt modelId="{F9C12B2B-09E0-405F-AC26-A4485E242AE4}" type="sibTrans" cxnId="{3AE4F565-155D-4800-B7F3-207CE18713C1}">
      <dgm:prSet/>
      <dgm:spPr/>
      <dgm:t>
        <a:bodyPr/>
        <a:lstStyle/>
        <a:p>
          <a:endParaRPr lang="en-GB"/>
        </a:p>
      </dgm:t>
    </dgm:pt>
    <dgm:pt modelId="{A8A219B7-3331-4CB4-BFFE-EAE1DD7EE760}" type="pres">
      <dgm:prSet presAssocID="{AC7440EA-E7C1-4489-8E92-D5BE8A79C1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7BC165-D6B1-4E96-9A08-EAA9A4951A6D}" type="pres">
      <dgm:prSet presAssocID="{39C18686-FC99-43E7-B0FC-5400276A979C}" presName="centerShape" presStyleLbl="node0" presStyleIdx="0" presStyleCnt="1"/>
      <dgm:spPr/>
      <dgm:t>
        <a:bodyPr/>
        <a:lstStyle/>
        <a:p>
          <a:endParaRPr lang="en-GB"/>
        </a:p>
      </dgm:t>
    </dgm:pt>
    <dgm:pt modelId="{7CEB98E4-F013-42C0-A0FF-54A604F54971}" type="pres">
      <dgm:prSet presAssocID="{135C2390-C164-4DAC-A0C3-BA76F6727104}" presName="parTrans" presStyleLbl="sibTrans2D1" presStyleIdx="0" presStyleCnt="5"/>
      <dgm:spPr/>
      <dgm:t>
        <a:bodyPr/>
        <a:lstStyle/>
        <a:p>
          <a:endParaRPr lang="en-GB"/>
        </a:p>
      </dgm:t>
    </dgm:pt>
    <dgm:pt modelId="{F513CA8B-62DE-44BB-ABD0-D02ABCFAB3A8}" type="pres">
      <dgm:prSet presAssocID="{135C2390-C164-4DAC-A0C3-BA76F6727104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F22554A-0A23-4871-93B2-0C4DFAEC465B}" type="pres">
      <dgm:prSet presAssocID="{26C0D17D-C665-431B-96B8-CBEFFB713470}" presName="node" presStyleLbl="node1" presStyleIdx="0" presStyleCnt="5" custScaleX="191211" custScaleY="100467" custRadScaleRad="92007" custRadScaleInc="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5F0F4-B501-4FE0-8A03-8740A6602CAF}" type="pres">
      <dgm:prSet presAssocID="{257ABD0D-0597-46F3-A2C1-EDFDCE2A5D74}" presName="parTrans" presStyleLbl="sibTrans2D1" presStyleIdx="1" presStyleCnt="5"/>
      <dgm:spPr/>
      <dgm:t>
        <a:bodyPr/>
        <a:lstStyle/>
        <a:p>
          <a:endParaRPr lang="en-GB"/>
        </a:p>
      </dgm:t>
    </dgm:pt>
    <dgm:pt modelId="{ECF9531F-DB81-482A-A2F7-723BD108B83D}" type="pres">
      <dgm:prSet presAssocID="{257ABD0D-0597-46F3-A2C1-EDFDCE2A5D7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411B86C-3F01-4843-ACD1-4A1DC59A8DCA}" type="pres">
      <dgm:prSet presAssocID="{78BB3087-6DB1-4B93-9FED-B6A23E6E9294}" presName="node" presStyleLbl="node1" presStyleIdx="1" presStyleCnt="5" custScaleX="191211" custScaleY="100467" custRadScaleRad="121660" custRadScaleInc="21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6638E5-0972-4A22-914C-804BE6C86482}" type="pres">
      <dgm:prSet presAssocID="{A89AF9AE-0131-4BE7-8C95-5B198DA44390}" presName="parTrans" presStyleLbl="sibTrans2D1" presStyleIdx="2" presStyleCnt="5"/>
      <dgm:spPr/>
      <dgm:t>
        <a:bodyPr/>
        <a:lstStyle/>
        <a:p>
          <a:endParaRPr lang="en-GB"/>
        </a:p>
      </dgm:t>
    </dgm:pt>
    <dgm:pt modelId="{3B0D29C0-ECC3-4B16-9585-B54CCC8A8E75}" type="pres">
      <dgm:prSet presAssocID="{A89AF9AE-0131-4BE7-8C95-5B198DA4439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CD50CED-8871-41AD-A3FE-31EC66958F7E}" type="pres">
      <dgm:prSet presAssocID="{F94097D1-B03B-4153-AD1F-6B737FCDB5F6}" presName="node" presStyleLbl="node1" presStyleIdx="2" presStyleCnt="5" custScaleX="191211" custScaleY="100467" custRadScaleRad="107542" custRadScaleInc="-25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CE4650-A1C3-4734-A23F-2B51D45D255F}" type="pres">
      <dgm:prSet presAssocID="{5D10B87B-0CE1-4AA0-AF05-D75E811C473F}" presName="parTrans" presStyleLbl="sibTrans2D1" presStyleIdx="3" presStyleCnt="5"/>
      <dgm:spPr/>
      <dgm:t>
        <a:bodyPr/>
        <a:lstStyle/>
        <a:p>
          <a:endParaRPr lang="en-GB"/>
        </a:p>
      </dgm:t>
    </dgm:pt>
    <dgm:pt modelId="{70E4D3D7-D2B3-4B69-82F8-41EC8B296C16}" type="pres">
      <dgm:prSet presAssocID="{5D10B87B-0CE1-4AA0-AF05-D75E811C473F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40A2A94-3A39-4DD5-96FD-0C86B2AAAC7A}" type="pres">
      <dgm:prSet presAssocID="{32604EAE-8745-4421-B908-C2467BDB3A22}" presName="node" presStyleLbl="node1" presStyleIdx="3" presStyleCnt="5" custScaleX="191211" custScaleY="100467" custRadScaleRad="104351" custRadScaleInc="20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00F7E-C546-460C-8EC3-43FE0CBF5ACE}" type="pres">
      <dgm:prSet presAssocID="{81F073DC-CF6B-49B8-A2AB-E67E6B1839E8}" presName="parTrans" presStyleLbl="sibTrans2D1" presStyleIdx="4" presStyleCnt="5"/>
      <dgm:spPr/>
      <dgm:t>
        <a:bodyPr/>
        <a:lstStyle/>
        <a:p>
          <a:endParaRPr lang="en-GB"/>
        </a:p>
      </dgm:t>
    </dgm:pt>
    <dgm:pt modelId="{DACABCF7-E760-45A1-A36D-A26892A255C7}" type="pres">
      <dgm:prSet presAssocID="{81F073DC-CF6B-49B8-A2AB-E67E6B1839E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D0E90530-10B3-430C-B2CC-E549476C4B9A}" type="pres">
      <dgm:prSet presAssocID="{509B8785-3500-485B-8BA3-35109752D3D1}" presName="node" presStyleLbl="node1" presStyleIdx="4" presStyleCnt="5" custScaleX="176716" custScaleY="97715" custRadScaleRad="113712" custRadScaleInc="-3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E90169-1F53-41F4-A470-05DBA28C7718}" type="presOf" srcId="{26C0D17D-C665-431B-96B8-CBEFFB713470}" destId="{DF22554A-0A23-4871-93B2-0C4DFAEC465B}" srcOrd="0" destOrd="0" presId="urn:microsoft.com/office/officeart/2005/8/layout/radial5"/>
    <dgm:cxn modelId="{B37DB8B9-3DE5-495A-8A75-746D9A9FC5FE}" type="presOf" srcId="{257ABD0D-0597-46F3-A2C1-EDFDCE2A5D74}" destId="{ECF9531F-DB81-482A-A2F7-723BD108B83D}" srcOrd="1" destOrd="0" presId="urn:microsoft.com/office/officeart/2005/8/layout/radial5"/>
    <dgm:cxn modelId="{4C53C6F9-9EA0-4878-AFAC-E57A782087AC}" type="presOf" srcId="{509B8785-3500-485B-8BA3-35109752D3D1}" destId="{D0E90530-10B3-430C-B2CC-E549476C4B9A}" srcOrd="0" destOrd="0" presId="urn:microsoft.com/office/officeart/2005/8/layout/radial5"/>
    <dgm:cxn modelId="{BD91557A-D993-4184-8027-5C5853E28698}" srcId="{39C18686-FC99-43E7-B0FC-5400276A979C}" destId="{78BB3087-6DB1-4B93-9FED-B6A23E6E9294}" srcOrd="1" destOrd="0" parTransId="{257ABD0D-0597-46F3-A2C1-EDFDCE2A5D74}" sibTransId="{0248FAD8-EFD5-486D-ADB7-ADCDA7AD17C8}"/>
    <dgm:cxn modelId="{B53488E8-A544-45E5-90DD-EAF0DE35AEE4}" type="presOf" srcId="{A89AF9AE-0131-4BE7-8C95-5B198DA44390}" destId="{3B0D29C0-ECC3-4B16-9585-B54CCC8A8E75}" srcOrd="1" destOrd="0" presId="urn:microsoft.com/office/officeart/2005/8/layout/radial5"/>
    <dgm:cxn modelId="{10FE41F5-7FA3-4BBB-8BEC-00D1A1F8DCC1}" srcId="{39C18686-FC99-43E7-B0FC-5400276A979C}" destId="{26C0D17D-C665-431B-96B8-CBEFFB713470}" srcOrd="0" destOrd="0" parTransId="{135C2390-C164-4DAC-A0C3-BA76F6727104}" sibTransId="{A3492B1D-5B9F-442B-AD01-F96024DF8F0F}"/>
    <dgm:cxn modelId="{3AE4F565-155D-4800-B7F3-207CE18713C1}" srcId="{39C18686-FC99-43E7-B0FC-5400276A979C}" destId="{509B8785-3500-485B-8BA3-35109752D3D1}" srcOrd="4" destOrd="0" parTransId="{81F073DC-CF6B-49B8-A2AB-E67E6B1839E8}" sibTransId="{F9C12B2B-09E0-405F-AC26-A4485E242AE4}"/>
    <dgm:cxn modelId="{B1726694-00D0-42B7-8A88-86DC2C85C3C1}" type="presOf" srcId="{A89AF9AE-0131-4BE7-8C95-5B198DA44390}" destId="{C86638E5-0972-4A22-914C-804BE6C86482}" srcOrd="0" destOrd="0" presId="urn:microsoft.com/office/officeart/2005/8/layout/radial5"/>
    <dgm:cxn modelId="{B26458E4-CA0C-48E3-86C2-652493E45AD8}" type="presOf" srcId="{5D10B87B-0CE1-4AA0-AF05-D75E811C473F}" destId="{EFCE4650-A1C3-4734-A23F-2B51D45D255F}" srcOrd="0" destOrd="0" presId="urn:microsoft.com/office/officeart/2005/8/layout/radial5"/>
    <dgm:cxn modelId="{DDAE4599-892A-4AD0-B3C8-34E52EE59668}" type="presOf" srcId="{5D10B87B-0CE1-4AA0-AF05-D75E811C473F}" destId="{70E4D3D7-D2B3-4B69-82F8-41EC8B296C16}" srcOrd="1" destOrd="0" presId="urn:microsoft.com/office/officeart/2005/8/layout/radial5"/>
    <dgm:cxn modelId="{B54D4A67-9CE6-4BFE-B7FB-D0097ED9D5C4}" type="presOf" srcId="{78BB3087-6DB1-4B93-9FED-B6A23E6E9294}" destId="{4411B86C-3F01-4843-ACD1-4A1DC59A8DCA}" srcOrd="0" destOrd="0" presId="urn:microsoft.com/office/officeart/2005/8/layout/radial5"/>
    <dgm:cxn modelId="{8E888A49-F185-4B4C-A129-2E4CB678F60C}" type="presOf" srcId="{135C2390-C164-4DAC-A0C3-BA76F6727104}" destId="{7CEB98E4-F013-42C0-A0FF-54A604F54971}" srcOrd="0" destOrd="0" presId="urn:microsoft.com/office/officeart/2005/8/layout/radial5"/>
    <dgm:cxn modelId="{BBBC027E-8656-44CA-831E-DA1ADD4EDDB3}" type="presOf" srcId="{257ABD0D-0597-46F3-A2C1-EDFDCE2A5D74}" destId="{D375F0F4-B501-4FE0-8A03-8740A6602CAF}" srcOrd="0" destOrd="0" presId="urn:microsoft.com/office/officeart/2005/8/layout/radial5"/>
    <dgm:cxn modelId="{A1AE22FD-1260-49DB-B5B3-C42BF2BB1612}" type="presOf" srcId="{39C18686-FC99-43E7-B0FC-5400276A979C}" destId="{017BC165-D6B1-4E96-9A08-EAA9A4951A6D}" srcOrd="0" destOrd="0" presId="urn:microsoft.com/office/officeart/2005/8/layout/radial5"/>
    <dgm:cxn modelId="{CA31A50D-7DF0-48E4-8E56-01332FA39E31}" srcId="{39C18686-FC99-43E7-B0FC-5400276A979C}" destId="{F94097D1-B03B-4153-AD1F-6B737FCDB5F6}" srcOrd="2" destOrd="0" parTransId="{A89AF9AE-0131-4BE7-8C95-5B198DA44390}" sibTransId="{6EF57273-C6BF-4802-81D5-67C62FBECFE5}"/>
    <dgm:cxn modelId="{081564CE-4C67-44B2-9B89-6B293F000B79}" type="presOf" srcId="{F94097D1-B03B-4153-AD1F-6B737FCDB5F6}" destId="{1CD50CED-8871-41AD-A3FE-31EC66958F7E}" srcOrd="0" destOrd="0" presId="urn:microsoft.com/office/officeart/2005/8/layout/radial5"/>
    <dgm:cxn modelId="{5987640D-64EF-4A17-B5CE-FF7EA7533A3F}" type="presOf" srcId="{81F073DC-CF6B-49B8-A2AB-E67E6B1839E8}" destId="{DACABCF7-E760-45A1-A36D-A26892A255C7}" srcOrd="1" destOrd="0" presId="urn:microsoft.com/office/officeart/2005/8/layout/radial5"/>
    <dgm:cxn modelId="{842BE34F-8733-41A7-93B9-73D4B2989055}" type="presOf" srcId="{135C2390-C164-4DAC-A0C3-BA76F6727104}" destId="{F513CA8B-62DE-44BB-ABD0-D02ABCFAB3A8}" srcOrd="1" destOrd="0" presId="urn:microsoft.com/office/officeart/2005/8/layout/radial5"/>
    <dgm:cxn modelId="{18C87DEA-58B3-4964-A826-7E4CDC0501DC}" type="presOf" srcId="{81F073DC-CF6B-49B8-A2AB-E67E6B1839E8}" destId="{84D00F7E-C546-460C-8EC3-43FE0CBF5ACE}" srcOrd="0" destOrd="0" presId="urn:microsoft.com/office/officeart/2005/8/layout/radial5"/>
    <dgm:cxn modelId="{27B0B2AB-CB5D-439B-9C96-1EB460637047}" srcId="{39C18686-FC99-43E7-B0FC-5400276A979C}" destId="{32604EAE-8745-4421-B908-C2467BDB3A22}" srcOrd="3" destOrd="0" parTransId="{5D10B87B-0CE1-4AA0-AF05-D75E811C473F}" sibTransId="{16FCE191-9D1E-43FA-B851-B44447C766B0}"/>
    <dgm:cxn modelId="{B4A6A7CB-AA2A-49C9-8DFF-673D147C1E3A}" type="presOf" srcId="{32604EAE-8745-4421-B908-C2467BDB3A22}" destId="{840A2A94-3A39-4DD5-96FD-0C86B2AAAC7A}" srcOrd="0" destOrd="0" presId="urn:microsoft.com/office/officeart/2005/8/layout/radial5"/>
    <dgm:cxn modelId="{788A311E-F08A-4BE5-BC15-39A833891984}" type="presOf" srcId="{AC7440EA-E7C1-4489-8E92-D5BE8A79C1DE}" destId="{A8A219B7-3331-4CB4-BFFE-EAE1DD7EE760}" srcOrd="0" destOrd="0" presId="urn:microsoft.com/office/officeart/2005/8/layout/radial5"/>
    <dgm:cxn modelId="{79BB84DF-7DBC-46F1-AAE6-01E0FF691DD3}" srcId="{AC7440EA-E7C1-4489-8E92-D5BE8A79C1DE}" destId="{39C18686-FC99-43E7-B0FC-5400276A979C}" srcOrd="0" destOrd="0" parTransId="{5ECB11C7-9AC1-4C4A-A00F-847FC0EE5199}" sibTransId="{B070D773-2581-4E64-9947-8A17E5A5E1A0}"/>
    <dgm:cxn modelId="{F6E05D35-8493-413A-A167-BC7F31181E37}" type="presParOf" srcId="{A8A219B7-3331-4CB4-BFFE-EAE1DD7EE760}" destId="{017BC165-D6B1-4E96-9A08-EAA9A4951A6D}" srcOrd="0" destOrd="0" presId="urn:microsoft.com/office/officeart/2005/8/layout/radial5"/>
    <dgm:cxn modelId="{0DD6DBCD-E147-486E-8B79-89777B8165A0}" type="presParOf" srcId="{A8A219B7-3331-4CB4-BFFE-EAE1DD7EE760}" destId="{7CEB98E4-F013-42C0-A0FF-54A604F54971}" srcOrd="1" destOrd="0" presId="urn:microsoft.com/office/officeart/2005/8/layout/radial5"/>
    <dgm:cxn modelId="{BB500655-E4C7-4F9F-B23F-9802E26FA658}" type="presParOf" srcId="{7CEB98E4-F013-42C0-A0FF-54A604F54971}" destId="{F513CA8B-62DE-44BB-ABD0-D02ABCFAB3A8}" srcOrd="0" destOrd="0" presId="urn:microsoft.com/office/officeart/2005/8/layout/radial5"/>
    <dgm:cxn modelId="{C3857790-8F39-4A36-AD12-BED87DB341CB}" type="presParOf" srcId="{A8A219B7-3331-4CB4-BFFE-EAE1DD7EE760}" destId="{DF22554A-0A23-4871-93B2-0C4DFAEC465B}" srcOrd="2" destOrd="0" presId="urn:microsoft.com/office/officeart/2005/8/layout/radial5"/>
    <dgm:cxn modelId="{2740DC4F-56E6-4033-9ED1-CBB5F6412306}" type="presParOf" srcId="{A8A219B7-3331-4CB4-BFFE-EAE1DD7EE760}" destId="{D375F0F4-B501-4FE0-8A03-8740A6602CAF}" srcOrd="3" destOrd="0" presId="urn:microsoft.com/office/officeart/2005/8/layout/radial5"/>
    <dgm:cxn modelId="{31523A67-48E2-4038-8009-7A36941C555C}" type="presParOf" srcId="{D375F0F4-B501-4FE0-8A03-8740A6602CAF}" destId="{ECF9531F-DB81-482A-A2F7-723BD108B83D}" srcOrd="0" destOrd="0" presId="urn:microsoft.com/office/officeart/2005/8/layout/radial5"/>
    <dgm:cxn modelId="{F168D0CC-F9DA-4BE4-8716-389B7CD4D278}" type="presParOf" srcId="{A8A219B7-3331-4CB4-BFFE-EAE1DD7EE760}" destId="{4411B86C-3F01-4843-ACD1-4A1DC59A8DCA}" srcOrd="4" destOrd="0" presId="urn:microsoft.com/office/officeart/2005/8/layout/radial5"/>
    <dgm:cxn modelId="{CB68CF18-9387-4D17-95B3-85A0E4377D6B}" type="presParOf" srcId="{A8A219B7-3331-4CB4-BFFE-EAE1DD7EE760}" destId="{C86638E5-0972-4A22-914C-804BE6C86482}" srcOrd="5" destOrd="0" presId="urn:microsoft.com/office/officeart/2005/8/layout/radial5"/>
    <dgm:cxn modelId="{28FA9567-57C6-4095-B941-4F451547A949}" type="presParOf" srcId="{C86638E5-0972-4A22-914C-804BE6C86482}" destId="{3B0D29C0-ECC3-4B16-9585-B54CCC8A8E75}" srcOrd="0" destOrd="0" presId="urn:microsoft.com/office/officeart/2005/8/layout/radial5"/>
    <dgm:cxn modelId="{225B3198-B98D-449E-B934-1E0A43C3E3DD}" type="presParOf" srcId="{A8A219B7-3331-4CB4-BFFE-EAE1DD7EE760}" destId="{1CD50CED-8871-41AD-A3FE-31EC66958F7E}" srcOrd="6" destOrd="0" presId="urn:microsoft.com/office/officeart/2005/8/layout/radial5"/>
    <dgm:cxn modelId="{503C15A2-C0D2-42BB-B6BE-7FE3DCCA80B2}" type="presParOf" srcId="{A8A219B7-3331-4CB4-BFFE-EAE1DD7EE760}" destId="{EFCE4650-A1C3-4734-A23F-2B51D45D255F}" srcOrd="7" destOrd="0" presId="urn:microsoft.com/office/officeart/2005/8/layout/radial5"/>
    <dgm:cxn modelId="{F4E47AA6-A7A8-4E63-A583-5E27DDE3A8A9}" type="presParOf" srcId="{EFCE4650-A1C3-4734-A23F-2B51D45D255F}" destId="{70E4D3D7-D2B3-4B69-82F8-41EC8B296C16}" srcOrd="0" destOrd="0" presId="urn:microsoft.com/office/officeart/2005/8/layout/radial5"/>
    <dgm:cxn modelId="{230BB1E2-C4C3-49B7-9ED2-003C1EEA3E37}" type="presParOf" srcId="{A8A219B7-3331-4CB4-BFFE-EAE1DD7EE760}" destId="{840A2A94-3A39-4DD5-96FD-0C86B2AAAC7A}" srcOrd="8" destOrd="0" presId="urn:microsoft.com/office/officeart/2005/8/layout/radial5"/>
    <dgm:cxn modelId="{73980C90-8F5A-489E-BCC1-7CC0D985BD02}" type="presParOf" srcId="{A8A219B7-3331-4CB4-BFFE-EAE1DD7EE760}" destId="{84D00F7E-C546-460C-8EC3-43FE0CBF5ACE}" srcOrd="9" destOrd="0" presId="urn:microsoft.com/office/officeart/2005/8/layout/radial5"/>
    <dgm:cxn modelId="{82DA49C7-C0AF-47AA-A73D-415BB5801658}" type="presParOf" srcId="{84D00F7E-C546-460C-8EC3-43FE0CBF5ACE}" destId="{DACABCF7-E760-45A1-A36D-A26892A255C7}" srcOrd="0" destOrd="0" presId="urn:microsoft.com/office/officeart/2005/8/layout/radial5"/>
    <dgm:cxn modelId="{8143CAF8-0184-49F0-9982-1419AB88B1B8}" type="presParOf" srcId="{A8A219B7-3331-4CB4-BFFE-EAE1DD7EE760}" destId="{D0E90530-10B3-430C-B2CC-E549476C4B9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E0C695-EF92-4633-96CD-F12380598013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F0880A7-5AD2-44F6-A559-5126C1D77595}">
      <dgm:prSet phldrT="[Text]" custT="1"/>
      <dgm:spPr/>
      <dgm:t>
        <a:bodyPr/>
        <a:lstStyle/>
        <a:p>
          <a:r>
            <a:rPr lang="en-GB" sz="1600" dirty="0" smtClean="0"/>
            <a:t>Parent</a:t>
          </a:r>
          <a:endParaRPr lang="en-GB" sz="1600" dirty="0"/>
        </a:p>
      </dgm:t>
    </dgm:pt>
    <dgm:pt modelId="{8D21AA20-BBAE-4EC8-AE12-B0FF4F2D630C}" type="parTrans" cxnId="{6B638754-A652-445B-861A-2B1EF6968010}">
      <dgm:prSet/>
      <dgm:spPr/>
      <dgm:t>
        <a:bodyPr/>
        <a:lstStyle/>
        <a:p>
          <a:endParaRPr lang="en-GB" sz="1600"/>
        </a:p>
      </dgm:t>
    </dgm:pt>
    <dgm:pt modelId="{AEC95AB2-1324-41A1-A433-C9BFE3EA8B96}" type="sibTrans" cxnId="{6B638754-A652-445B-861A-2B1EF6968010}">
      <dgm:prSet/>
      <dgm:spPr/>
      <dgm:t>
        <a:bodyPr/>
        <a:lstStyle/>
        <a:p>
          <a:endParaRPr lang="en-GB" sz="1600"/>
        </a:p>
      </dgm:t>
    </dgm:pt>
    <dgm:pt modelId="{2D3135E4-8DBF-473F-8606-AAECE0ACDF32}">
      <dgm:prSet phldrT="[Text]" custT="1"/>
      <dgm:spPr/>
      <dgm:t>
        <a:bodyPr/>
        <a:lstStyle/>
        <a:p>
          <a:r>
            <a:rPr lang="en-GB" sz="1600" dirty="0" smtClean="0"/>
            <a:t>Insurer</a:t>
          </a:r>
          <a:endParaRPr lang="en-GB" sz="1600" dirty="0"/>
        </a:p>
      </dgm:t>
    </dgm:pt>
    <dgm:pt modelId="{AC6A1873-D2B7-49B0-9AC1-18BDAC9810A4}" type="parTrans" cxnId="{31C0D3B4-DA30-4D2D-AB39-96EA3FAA968D}">
      <dgm:prSet/>
      <dgm:spPr/>
      <dgm:t>
        <a:bodyPr/>
        <a:lstStyle/>
        <a:p>
          <a:endParaRPr lang="en-GB" sz="1600"/>
        </a:p>
      </dgm:t>
    </dgm:pt>
    <dgm:pt modelId="{4FC4993F-219E-435A-AFB2-44C80B68E67B}" type="sibTrans" cxnId="{31C0D3B4-DA30-4D2D-AB39-96EA3FAA968D}">
      <dgm:prSet/>
      <dgm:spPr/>
      <dgm:t>
        <a:bodyPr/>
        <a:lstStyle/>
        <a:p>
          <a:endParaRPr lang="en-GB" sz="1600"/>
        </a:p>
      </dgm:t>
    </dgm:pt>
    <dgm:pt modelId="{0FF61AA1-D01D-4AEB-A28D-C7D0E514A973}">
      <dgm:prSet phldrT="[Text]" custT="1"/>
      <dgm:spPr/>
      <dgm:t>
        <a:bodyPr/>
        <a:lstStyle/>
        <a:p>
          <a:r>
            <a:rPr lang="en-GB" sz="1600" dirty="0" smtClean="0"/>
            <a:t>Bank</a:t>
          </a:r>
          <a:endParaRPr lang="en-GB" sz="1600" dirty="0"/>
        </a:p>
      </dgm:t>
    </dgm:pt>
    <dgm:pt modelId="{64D3B3F6-609A-4052-943F-106ECFC240DF}" type="parTrans" cxnId="{181146B0-DF72-44DC-ADDA-AA54E39D9B73}">
      <dgm:prSet/>
      <dgm:spPr/>
      <dgm:t>
        <a:bodyPr/>
        <a:lstStyle/>
        <a:p>
          <a:endParaRPr lang="en-GB" sz="1600"/>
        </a:p>
      </dgm:t>
    </dgm:pt>
    <dgm:pt modelId="{3764C12E-632A-4844-9749-A56CAA85F06A}" type="sibTrans" cxnId="{181146B0-DF72-44DC-ADDA-AA54E39D9B73}">
      <dgm:prSet/>
      <dgm:spPr/>
      <dgm:t>
        <a:bodyPr/>
        <a:lstStyle/>
        <a:p>
          <a:endParaRPr lang="en-GB" sz="1600"/>
        </a:p>
      </dgm:t>
    </dgm:pt>
    <dgm:pt modelId="{CD3FF4B9-569C-4E93-BD08-85729F10636E}" type="pres">
      <dgm:prSet presAssocID="{D8E0C695-EF92-4633-96CD-F123805980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E378E81-3223-4200-B38B-8AB25230F31A}" type="pres">
      <dgm:prSet presAssocID="{7F0880A7-5AD2-44F6-A559-5126C1D77595}" presName="hierRoot1" presStyleCnt="0">
        <dgm:presLayoutVars>
          <dgm:hierBranch val="init"/>
        </dgm:presLayoutVars>
      </dgm:prSet>
      <dgm:spPr/>
    </dgm:pt>
    <dgm:pt modelId="{CAEF8455-F261-4F98-A96A-299A00F8BB59}" type="pres">
      <dgm:prSet presAssocID="{7F0880A7-5AD2-44F6-A559-5126C1D77595}" presName="rootComposite1" presStyleCnt="0"/>
      <dgm:spPr/>
    </dgm:pt>
    <dgm:pt modelId="{032EE651-97BF-4170-A8B5-BB06D4C36C71}" type="pres">
      <dgm:prSet presAssocID="{7F0880A7-5AD2-44F6-A559-5126C1D77595}" presName="rootText1" presStyleLbl="node0" presStyleIdx="0" presStyleCnt="1" custScaleX="65070" custScaleY="57293" custLinFactNeighborX="-63" custLinFactNeighborY="-147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5DDCA1D-DDC9-4202-A6AE-BE1C73175AC1}" type="pres">
      <dgm:prSet presAssocID="{7F0880A7-5AD2-44F6-A559-5126C1D7759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1C4653B5-0295-4C5C-B520-BE56833A06D5}" type="pres">
      <dgm:prSet presAssocID="{7F0880A7-5AD2-44F6-A559-5126C1D77595}" presName="hierChild2" presStyleCnt="0"/>
      <dgm:spPr/>
    </dgm:pt>
    <dgm:pt modelId="{9F71C388-52A2-41C8-B3CF-F556140577B4}" type="pres">
      <dgm:prSet presAssocID="{AC6A1873-D2B7-49B0-9AC1-18BDAC9810A4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6238C56-0739-4EBD-9DA6-3727F8ACEB07}" type="pres">
      <dgm:prSet presAssocID="{2D3135E4-8DBF-473F-8606-AAECE0ACDF32}" presName="hierRoot2" presStyleCnt="0">
        <dgm:presLayoutVars>
          <dgm:hierBranch val="init"/>
        </dgm:presLayoutVars>
      </dgm:prSet>
      <dgm:spPr/>
    </dgm:pt>
    <dgm:pt modelId="{74C4841D-76B3-43D8-AEB2-EB4EFC988910}" type="pres">
      <dgm:prSet presAssocID="{2D3135E4-8DBF-473F-8606-AAECE0ACDF32}" presName="rootComposite" presStyleCnt="0"/>
      <dgm:spPr/>
    </dgm:pt>
    <dgm:pt modelId="{D2440BE9-ED04-412B-9516-4A08F5114E95}" type="pres">
      <dgm:prSet presAssocID="{2D3135E4-8DBF-473F-8606-AAECE0ACDF32}" presName="rootText" presStyleLbl="node2" presStyleIdx="0" presStyleCnt="2" custScaleX="65070" custScaleY="57293" custLinFactNeighborX="2631" custLinFactNeighborY="227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58106C-D323-4CF3-B9C6-E477C5448935}" type="pres">
      <dgm:prSet presAssocID="{2D3135E4-8DBF-473F-8606-AAECE0ACDF32}" presName="rootConnector" presStyleLbl="node2" presStyleIdx="0" presStyleCnt="2"/>
      <dgm:spPr/>
      <dgm:t>
        <a:bodyPr/>
        <a:lstStyle/>
        <a:p>
          <a:endParaRPr lang="en-GB"/>
        </a:p>
      </dgm:t>
    </dgm:pt>
    <dgm:pt modelId="{21FE2256-8B13-4859-A2F9-FC751CD6C3BB}" type="pres">
      <dgm:prSet presAssocID="{2D3135E4-8DBF-473F-8606-AAECE0ACDF32}" presName="hierChild4" presStyleCnt="0"/>
      <dgm:spPr/>
    </dgm:pt>
    <dgm:pt modelId="{1FD67C2B-4FE3-45A7-A3D1-955506093C85}" type="pres">
      <dgm:prSet presAssocID="{2D3135E4-8DBF-473F-8606-AAECE0ACDF32}" presName="hierChild5" presStyleCnt="0"/>
      <dgm:spPr/>
    </dgm:pt>
    <dgm:pt modelId="{3E4F6F2F-C4C8-4748-866B-E9EEDEB8FD69}" type="pres">
      <dgm:prSet presAssocID="{64D3B3F6-609A-4052-943F-106ECFC240DF}" presName="Name37" presStyleLbl="parChTrans1D2" presStyleIdx="1" presStyleCnt="2"/>
      <dgm:spPr/>
      <dgm:t>
        <a:bodyPr/>
        <a:lstStyle/>
        <a:p>
          <a:endParaRPr lang="en-GB"/>
        </a:p>
      </dgm:t>
    </dgm:pt>
    <dgm:pt modelId="{7B899BDB-A079-437C-834E-F40E1025D747}" type="pres">
      <dgm:prSet presAssocID="{0FF61AA1-D01D-4AEB-A28D-C7D0E514A973}" presName="hierRoot2" presStyleCnt="0">
        <dgm:presLayoutVars>
          <dgm:hierBranch val="init"/>
        </dgm:presLayoutVars>
      </dgm:prSet>
      <dgm:spPr/>
    </dgm:pt>
    <dgm:pt modelId="{2F84BBD3-0FDB-47EC-8038-D2B66D5846D0}" type="pres">
      <dgm:prSet presAssocID="{0FF61AA1-D01D-4AEB-A28D-C7D0E514A973}" presName="rootComposite" presStyleCnt="0"/>
      <dgm:spPr/>
    </dgm:pt>
    <dgm:pt modelId="{FE5E8279-E832-4A4F-BF0F-6196D8B7AE1C}" type="pres">
      <dgm:prSet presAssocID="{0FF61AA1-D01D-4AEB-A28D-C7D0E514A973}" presName="rootText" presStyleLbl="node2" presStyleIdx="1" presStyleCnt="2" custScaleX="65070" custScaleY="57293" custLinFactNeighborX="2631" custLinFactNeighborY="227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0A339C-49BB-4BF4-B72A-4054AADD02C6}" type="pres">
      <dgm:prSet presAssocID="{0FF61AA1-D01D-4AEB-A28D-C7D0E514A973}" presName="rootConnector" presStyleLbl="node2" presStyleIdx="1" presStyleCnt="2"/>
      <dgm:spPr/>
      <dgm:t>
        <a:bodyPr/>
        <a:lstStyle/>
        <a:p>
          <a:endParaRPr lang="en-GB"/>
        </a:p>
      </dgm:t>
    </dgm:pt>
    <dgm:pt modelId="{A9A94828-DD83-4A8B-9529-408463B68600}" type="pres">
      <dgm:prSet presAssocID="{0FF61AA1-D01D-4AEB-A28D-C7D0E514A973}" presName="hierChild4" presStyleCnt="0"/>
      <dgm:spPr/>
    </dgm:pt>
    <dgm:pt modelId="{9C474DC6-CDC6-4FEE-B2ED-A1AB985484D7}" type="pres">
      <dgm:prSet presAssocID="{0FF61AA1-D01D-4AEB-A28D-C7D0E514A973}" presName="hierChild5" presStyleCnt="0"/>
      <dgm:spPr/>
    </dgm:pt>
    <dgm:pt modelId="{56AA8841-1DCE-4944-9CA7-19C8CDEC22C5}" type="pres">
      <dgm:prSet presAssocID="{7F0880A7-5AD2-44F6-A559-5126C1D77595}" presName="hierChild3" presStyleCnt="0"/>
      <dgm:spPr/>
    </dgm:pt>
  </dgm:ptLst>
  <dgm:cxnLst>
    <dgm:cxn modelId="{76463F10-9663-4029-8533-5E0FFD921228}" type="presOf" srcId="{7F0880A7-5AD2-44F6-A559-5126C1D77595}" destId="{032EE651-97BF-4170-A8B5-BB06D4C36C71}" srcOrd="0" destOrd="0" presId="urn:microsoft.com/office/officeart/2005/8/layout/orgChart1"/>
    <dgm:cxn modelId="{F6E882B7-8553-4E8B-B2FA-DE509DE28C3D}" type="presOf" srcId="{0FF61AA1-D01D-4AEB-A28D-C7D0E514A973}" destId="{670A339C-49BB-4BF4-B72A-4054AADD02C6}" srcOrd="1" destOrd="0" presId="urn:microsoft.com/office/officeart/2005/8/layout/orgChart1"/>
    <dgm:cxn modelId="{AE0E60EF-C9E5-4001-8CBD-03E4C8FC0328}" type="presOf" srcId="{0FF61AA1-D01D-4AEB-A28D-C7D0E514A973}" destId="{FE5E8279-E832-4A4F-BF0F-6196D8B7AE1C}" srcOrd="0" destOrd="0" presId="urn:microsoft.com/office/officeart/2005/8/layout/orgChart1"/>
    <dgm:cxn modelId="{B6E7186D-3198-468F-8ACF-BAC7A2D70B38}" type="presOf" srcId="{D8E0C695-EF92-4633-96CD-F12380598013}" destId="{CD3FF4B9-569C-4E93-BD08-85729F10636E}" srcOrd="0" destOrd="0" presId="urn:microsoft.com/office/officeart/2005/8/layout/orgChart1"/>
    <dgm:cxn modelId="{1F29FB74-275D-4135-81A0-ECB79FE3FE99}" type="presOf" srcId="{64D3B3F6-609A-4052-943F-106ECFC240DF}" destId="{3E4F6F2F-C4C8-4748-866B-E9EEDEB8FD69}" srcOrd="0" destOrd="0" presId="urn:microsoft.com/office/officeart/2005/8/layout/orgChart1"/>
    <dgm:cxn modelId="{31C0D3B4-DA30-4D2D-AB39-96EA3FAA968D}" srcId="{7F0880A7-5AD2-44F6-A559-5126C1D77595}" destId="{2D3135E4-8DBF-473F-8606-AAECE0ACDF32}" srcOrd="0" destOrd="0" parTransId="{AC6A1873-D2B7-49B0-9AC1-18BDAC9810A4}" sibTransId="{4FC4993F-219E-435A-AFB2-44C80B68E67B}"/>
    <dgm:cxn modelId="{9BB27354-C3B4-4947-8CCB-55EB2287F7EF}" type="presOf" srcId="{2D3135E4-8DBF-473F-8606-AAECE0ACDF32}" destId="{5A58106C-D323-4CF3-B9C6-E477C5448935}" srcOrd="1" destOrd="0" presId="urn:microsoft.com/office/officeart/2005/8/layout/orgChart1"/>
    <dgm:cxn modelId="{059CCAB8-7D5A-4B86-A06A-EE00F7BA82C4}" type="presOf" srcId="{2D3135E4-8DBF-473F-8606-AAECE0ACDF32}" destId="{D2440BE9-ED04-412B-9516-4A08F5114E95}" srcOrd="0" destOrd="0" presId="urn:microsoft.com/office/officeart/2005/8/layout/orgChart1"/>
    <dgm:cxn modelId="{60E526E0-3E30-4B7C-B7E9-55E75E151A79}" type="presOf" srcId="{AC6A1873-D2B7-49B0-9AC1-18BDAC9810A4}" destId="{9F71C388-52A2-41C8-B3CF-F556140577B4}" srcOrd="0" destOrd="0" presId="urn:microsoft.com/office/officeart/2005/8/layout/orgChart1"/>
    <dgm:cxn modelId="{01C2A8A6-EB29-4AD5-B506-5AB786F187F9}" type="presOf" srcId="{7F0880A7-5AD2-44F6-A559-5126C1D77595}" destId="{85DDCA1D-DDC9-4202-A6AE-BE1C73175AC1}" srcOrd="1" destOrd="0" presId="urn:microsoft.com/office/officeart/2005/8/layout/orgChart1"/>
    <dgm:cxn modelId="{181146B0-DF72-44DC-ADDA-AA54E39D9B73}" srcId="{7F0880A7-5AD2-44F6-A559-5126C1D77595}" destId="{0FF61AA1-D01D-4AEB-A28D-C7D0E514A973}" srcOrd="1" destOrd="0" parTransId="{64D3B3F6-609A-4052-943F-106ECFC240DF}" sibTransId="{3764C12E-632A-4844-9749-A56CAA85F06A}"/>
    <dgm:cxn modelId="{6B638754-A652-445B-861A-2B1EF6968010}" srcId="{D8E0C695-EF92-4633-96CD-F12380598013}" destId="{7F0880A7-5AD2-44F6-A559-5126C1D77595}" srcOrd="0" destOrd="0" parTransId="{8D21AA20-BBAE-4EC8-AE12-B0FF4F2D630C}" sibTransId="{AEC95AB2-1324-41A1-A433-C9BFE3EA8B96}"/>
    <dgm:cxn modelId="{FEB27CB5-514F-4D0A-9AE4-65FC4A36A29E}" type="presParOf" srcId="{CD3FF4B9-569C-4E93-BD08-85729F10636E}" destId="{1E378E81-3223-4200-B38B-8AB25230F31A}" srcOrd="0" destOrd="0" presId="urn:microsoft.com/office/officeart/2005/8/layout/orgChart1"/>
    <dgm:cxn modelId="{50356B8F-EA41-4B47-AF83-5FCEF70E4407}" type="presParOf" srcId="{1E378E81-3223-4200-B38B-8AB25230F31A}" destId="{CAEF8455-F261-4F98-A96A-299A00F8BB59}" srcOrd="0" destOrd="0" presId="urn:microsoft.com/office/officeart/2005/8/layout/orgChart1"/>
    <dgm:cxn modelId="{F7AA0822-69AD-49F8-A671-8DC8221FF356}" type="presParOf" srcId="{CAEF8455-F261-4F98-A96A-299A00F8BB59}" destId="{032EE651-97BF-4170-A8B5-BB06D4C36C71}" srcOrd="0" destOrd="0" presId="urn:microsoft.com/office/officeart/2005/8/layout/orgChart1"/>
    <dgm:cxn modelId="{5117113F-8642-49C7-8B55-5666AF62F964}" type="presParOf" srcId="{CAEF8455-F261-4F98-A96A-299A00F8BB59}" destId="{85DDCA1D-DDC9-4202-A6AE-BE1C73175AC1}" srcOrd="1" destOrd="0" presId="urn:microsoft.com/office/officeart/2005/8/layout/orgChart1"/>
    <dgm:cxn modelId="{DB398DCC-54CA-4C26-A801-9B4BE4BA2466}" type="presParOf" srcId="{1E378E81-3223-4200-B38B-8AB25230F31A}" destId="{1C4653B5-0295-4C5C-B520-BE56833A06D5}" srcOrd="1" destOrd="0" presId="urn:microsoft.com/office/officeart/2005/8/layout/orgChart1"/>
    <dgm:cxn modelId="{611D9C26-C2BA-461C-B7EA-2D2AAFFC6E2E}" type="presParOf" srcId="{1C4653B5-0295-4C5C-B520-BE56833A06D5}" destId="{9F71C388-52A2-41C8-B3CF-F556140577B4}" srcOrd="0" destOrd="0" presId="urn:microsoft.com/office/officeart/2005/8/layout/orgChart1"/>
    <dgm:cxn modelId="{468E62BC-626A-4EC8-BD1E-AFAEB32976E1}" type="presParOf" srcId="{1C4653B5-0295-4C5C-B520-BE56833A06D5}" destId="{E6238C56-0739-4EBD-9DA6-3727F8ACEB07}" srcOrd="1" destOrd="0" presId="urn:microsoft.com/office/officeart/2005/8/layout/orgChart1"/>
    <dgm:cxn modelId="{5FAE32E2-125D-412F-A672-35DB42E77894}" type="presParOf" srcId="{E6238C56-0739-4EBD-9DA6-3727F8ACEB07}" destId="{74C4841D-76B3-43D8-AEB2-EB4EFC988910}" srcOrd="0" destOrd="0" presId="urn:microsoft.com/office/officeart/2005/8/layout/orgChart1"/>
    <dgm:cxn modelId="{48FAFCA5-E088-4A89-ACFE-07B59644891E}" type="presParOf" srcId="{74C4841D-76B3-43D8-AEB2-EB4EFC988910}" destId="{D2440BE9-ED04-412B-9516-4A08F5114E95}" srcOrd="0" destOrd="0" presId="urn:microsoft.com/office/officeart/2005/8/layout/orgChart1"/>
    <dgm:cxn modelId="{1848B72E-A1E3-46EE-A744-B3371CC474D8}" type="presParOf" srcId="{74C4841D-76B3-43D8-AEB2-EB4EFC988910}" destId="{5A58106C-D323-4CF3-B9C6-E477C5448935}" srcOrd="1" destOrd="0" presId="urn:microsoft.com/office/officeart/2005/8/layout/orgChart1"/>
    <dgm:cxn modelId="{D91F9108-5294-4BDC-97FC-2B0E46EE46D8}" type="presParOf" srcId="{E6238C56-0739-4EBD-9DA6-3727F8ACEB07}" destId="{21FE2256-8B13-4859-A2F9-FC751CD6C3BB}" srcOrd="1" destOrd="0" presId="urn:microsoft.com/office/officeart/2005/8/layout/orgChart1"/>
    <dgm:cxn modelId="{112BF511-0189-4AE7-AA6B-1873D910111F}" type="presParOf" srcId="{E6238C56-0739-4EBD-9DA6-3727F8ACEB07}" destId="{1FD67C2B-4FE3-45A7-A3D1-955506093C85}" srcOrd="2" destOrd="0" presId="urn:microsoft.com/office/officeart/2005/8/layout/orgChart1"/>
    <dgm:cxn modelId="{A13A4BFE-F846-4463-98B5-BAC71DE8BDCF}" type="presParOf" srcId="{1C4653B5-0295-4C5C-B520-BE56833A06D5}" destId="{3E4F6F2F-C4C8-4748-866B-E9EEDEB8FD69}" srcOrd="2" destOrd="0" presId="urn:microsoft.com/office/officeart/2005/8/layout/orgChart1"/>
    <dgm:cxn modelId="{BA4BDE0B-74A8-4B92-95F4-8C4EC36E8383}" type="presParOf" srcId="{1C4653B5-0295-4C5C-B520-BE56833A06D5}" destId="{7B899BDB-A079-437C-834E-F40E1025D747}" srcOrd="3" destOrd="0" presId="urn:microsoft.com/office/officeart/2005/8/layout/orgChart1"/>
    <dgm:cxn modelId="{F9C93D1B-8395-4C35-8F95-1815D66168AD}" type="presParOf" srcId="{7B899BDB-A079-437C-834E-F40E1025D747}" destId="{2F84BBD3-0FDB-47EC-8038-D2B66D5846D0}" srcOrd="0" destOrd="0" presId="urn:microsoft.com/office/officeart/2005/8/layout/orgChart1"/>
    <dgm:cxn modelId="{60B5A705-AA54-41B6-AF69-16DFCD1A5C69}" type="presParOf" srcId="{2F84BBD3-0FDB-47EC-8038-D2B66D5846D0}" destId="{FE5E8279-E832-4A4F-BF0F-6196D8B7AE1C}" srcOrd="0" destOrd="0" presId="urn:microsoft.com/office/officeart/2005/8/layout/orgChart1"/>
    <dgm:cxn modelId="{D260ACAE-5F85-4C33-A0CC-38A443E8CCA9}" type="presParOf" srcId="{2F84BBD3-0FDB-47EC-8038-D2B66D5846D0}" destId="{670A339C-49BB-4BF4-B72A-4054AADD02C6}" srcOrd="1" destOrd="0" presId="urn:microsoft.com/office/officeart/2005/8/layout/orgChart1"/>
    <dgm:cxn modelId="{36C3E786-2CF4-438E-AE87-559316B2A8C0}" type="presParOf" srcId="{7B899BDB-A079-437C-834E-F40E1025D747}" destId="{A9A94828-DD83-4A8B-9529-408463B68600}" srcOrd="1" destOrd="0" presId="urn:microsoft.com/office/officeart/2005/8/layout/orgChart1"/>
    <dgm:cxn modelId="{A6E89725-8E4E-4B95-A493-460F14C7FEFB}" type="presParOf" srcId="{7B899BDB-A079-437C-834E-F40E1025D747}" destId="{9C474DC6-CDC6-4FEE-B2ED-A1AB985484D7}" srcOrd="2" destOrd="0" presId="urn:microsoft.com/office/officeart/2005/8/layout/orgChart1"/>
    <dgm:cxn modelId="{1D15DAAC-2AD2-4CC9-B725-1FC5C42A9D57}" type="presParOf" srcId="{1E378E81-3223-4200-B38B-8AB25230F31A}" destId="{56AA8841-1DCE-4944-9CA7-19C8CDEC22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022E-E594-4B9D-BDFE-3FC100D74897}">
      <dsp:nvSpPr>
        <dsp:cNvPr id="0" name=""/>
        <dsp:cNvSpPr/>
      </dsp:nvSpPr>
      <dsp:spPr>
        <a:xfrm rot="5400000">
          <a:off x="3985551" y="-1843724"/>
          <a:ext cx="1221715" cy="51238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en-GB" sz="1600" kern="1200" smtClean="0">
              <a:latin typeface="Arial"/>
              <a:ea typeface="+mn-ea"/>
              <a:cs typeface="+mn-cs"/>
            </a:rPr>
            <a:t> Absorb significant unforeseen losses to reduce:</a:t>
          </a:r>
          <a:endParaRPr lang="en-GB" sz="1600" kern="1200" dirty="0">
            <a:latin typeface="Arial"/>
            <a:ea typeface="+mn-ea"/>
            <a:cs typeface="+mn-cs"/>
          </a:endParaRPr>
        </a:p>
        <a:p>
          <a:pPr marL="114300" lvl="1" indent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en-GB" sz="1600" kern="1200" smtClean="0">
              <a:latin typeface="Arial"/>
              <a:ea typeface="+mn-ea"/>
              <a:cs typeface="+mn-cs"/>
            </a:rPr>
            <a:t> likelihood of failure</a:t>
          </a:r>
          <a:endParaRPr lang="en-GB" sz="1600" kern="1200" dirty="0">
            <a:latin typeface="Arial"/>
            <a:ea typeface="+mn-ea"/>
            <a:cs typeface="+mn-cs"/>
          </a:endParaRPr>
        </a:p>
        <a:p>
          <a:pPr marL="114300" lvl="1" indent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en-GB" sz="1600" kern="1200" smtClean="0">
              <a:latin typeface="Arial"/>
              <a:ea typeface="+mn-ea"/>
              <a:cs typeface="+mn-cs"/>
            </a:rPr>
            <a:t> losses to policyholders in the event of failure</a:t>
          </a:r>
          <a:endParaRPr lang="en-GB" sz="1600" kern="1200" dirty="0">
            <a:latin typeface="Arial"/>
            <a:ea typeface="+mn-ea"/>
            <a:cs typeface="+mn-cs"/>
          </a:endParaRPr>
        </a:p>
      </dsp:txBody>
      <dsp:txXfrm rot="-5400000">
        <a:off x="2034478" y="166988"/>
        <a:ext cx="5064224" cy="1102437"/>
      </dsp:txXfrm>
    </dsp:sp>
    <dsp:sp modelId="{9935B138-2A82-4867-92CA-7E7229AAECA1}">
      <dsp:nvSpPr>
        <dsp:cNvPr id="0" name=""/>
        <dsp:cNvSpPr/>
      </dsp:nvSpPr>
      <dsp:spPr>
        <a:xfrm>
          <a:off x="0" y="0"/>
          <a:ext cx="1960744" cy="1434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400" b="1" kern="1200" smtClean="0">
              <a:latin typeface="Arial"/>
              <a:ea typeface="+mn-ea"/>
              <a:cs typeface="+mn-cs"/>
            </a:rPr>
            <a:t>Insurers</a:t>
          </a:r>
          <a:endParaRPr lang="en-GB" sz="2400" b="1" kern="1200" dirty="0">
            <a:latin typeface="Arial"/>
            <a:ea typeface="+mn-ea"/>
            <a:cs typeface="+mn-cs"/>
          </a:endParaRPr>
        </a:p>
      </dsp:txBody>
      <dsp:txXfrm>
        <a:off x="70012" y="70012"/>
        <a:ext cx="1820720" cy="1294178"/>
      </dsp:txXfrm>
    </dsp:sp>
    <dsp:sp modelId="{18A63555-48E8-49E1-AC07-B83C26F09364}">
      <dsp:nvSpPr>
        <dsp:cNvPr id="0" name=""/>
        <dsp:cNvSpPr/>
      </dsp:nvSpPr>
      <dsp:spPr>
        <a:xfrm rot="5400000">
          <a:off x="4046643" y="-446649"/>
          <a:ext cx="1108373" cy="5128872"/>
        </a:xfrm>
        <a:prstGeom prst="round2Same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1600" kern="1200" smtClean="0">
              <a:latin typeface="Arial"/>
              <a:ea typeface="+mn-ea"/>
              <a:cs typeface="+mn-cs"/>
            </a:rPr>
            <a:t>Have different degrees of supervisory intervention</a:t>
          </a:r>
          <a:endParaRPr lang="en-GB" sz="1600" kern="1200" dirty="0">
            <a:latin typeface="Arial"/>
            <a:ea typeface="+mn-ea"/>
            <a:cs typeface="+mn-cs"/>
          </a:endParaRPr>
        </a:p>
      </dsp:txBody>
      <dsp:txXfrm rot="-5400000">
        <a:off x="2036394" y="1617706"/>
        <a:ext cx="5074766" cy="1000161"/>
      </dsp:txXfrm>
    </dsp:sp>
    <dsp:sp modelId="{4B84936E-3F1B-4C36-9737-BE0B11C5491B}">
      <dsp:nvSpPr>
        <dsp:cNvPr id="0" name=""/>
        <dsp:cNvSpPr/>
      </dsp:nvSpPr>
      <dsp:spPr>
        <a:xfrm>
          <a:off x="0" y="1501481"/>
          <a:ext cx="1962660" cy="1234822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400" b="1" kern="1200" smtClean="0">
              <a:latin typeface="Arial"/>
              <a:ea typeface="+mn-ea"/>
              <a:cs typeface="+mn-cs"/>
            </a:rPr>
            <a:t>Supervisor</a:t>
          </a:r>
          <a:endParaRPr lang="en-GB" sz="2400" b="1" kern="1200" dirty="0">
            <a:latin typeface="Arial"/>
            <a:ea typeface="+mn-ea"/>
            <a:cs typeface="+mn-cs"/>
          </a:endParaRPr>
        </a:p>
      </dsp:txBody>
      <dsp:txXfrm>
        <a:off x="60279" y="1561760"/>
        <a:ext cx="1842102" cy="1114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594B-B5DB-4522-98F9-B39D0DFD2F6D}">
      <dsp:nvSpPr>
        <dsp:cNvPr id="0" name=""/>
        <dsp:cNvSpPr/>
      </dsp:nvSpPr>
      <dsp:spPr>
        <a:xfrm>
          <a:off x="0" y="0"/>
          <a:ext cx="6840760" cy="1440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Governance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Conflict of interest - risk appetite, shareholders versus policyholders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Incompetent Board and Management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Lack of ability to impose regulatory requirements</a:t>
          </a:r>
          <a:endParaRPr lang="en-GB" sz="1300" kern="1200" dirty="0"/>
        </a:p>
      </dsp:txBody>
      <dsp:txXfrm>
        <a:off x="1512168" y="0"/>
        <a:ext cx="5328592" cy="1440159"/>
      </dsp:txXfrm>
    </dsp:sp>
    <dsp:sp modelId="{4FEE3779-97D7-4386-8E7C-799C4BFE4D71}">
      <dsp:nvSpPr>
        <dsp:cNvPr id="0" name=""/>
        <dsp:cNvSpPr/>
      </dsp:nvSpPr>
      <dsp:spPr>
        <a:xfrm>
          <a:off x="144015" y="144015"/>
          <a:ext cx="1368152" cy="1152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E74B8-568F-41A9-9F16-23F36C39BB5E}">
      <dsp:nvSpPr>
        <dsp:cNvPr id="0" name=""/>
        <dsp:cNvSpPr/>
      </dsp:nvSpPr>
      <dsp:spPr>
        <a:xfrm>
          <a:off x="0" y="1584175"/>
          <a:ext cx="6840760" cy="14401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Financial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Financial contagion – regulated entities supporting non-regulated entities/parent (liquidity)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Intra-group transactions and exposures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Risk concentration</a:t>
          </a:r>
          <a:endParaRPr lang="en-GB" sz="1300" kern="1200" dirty="0"/>
        </a:p>
      </dsp:txBody>
      <dsp:txXfrm>
        <a:off x="1512168" y="1584175"/>
        <a:ext cx="5328592" cy="1440159"/>
      </dsp:txXfrm>
    </dsp:sp>
    <dsp:sp modelId="{4CE93FAB-E84C-454E-9174-C50A9ADBDD72}">
      <dsp:nvSpPr>
        <dsp:cNvPr id="0" name=""/>
        <dsp:cNvSpPr/>
      </dsp:nvSpPr>
      <dsp:spPr>
        <a:xfrm>
          <a:off x="144015" y="1728191"/>
          <a:ext cx="1368152" cy="1152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7A11F-15BE-447E-A28A-3FCE38AEA989}">
      <dsp:nvSpPr>
        <dsp:cNvPr id="0" name=""/>
        <dsp:cNvSpPr/>
      </dsp:nvSpPr>
      <dsp:spPr>
        <a:xfrm>
          <a:off x="0" y="3168351"/>
          <a:ext cx="6840760" cy="1440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Group Structure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Complex organisational structure – non-regulated entities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Regulatory arbitrage</a:t>
          </a: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Reputational contagion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Lack of transparency</a:t>
          </a:r>
          <a:endParaRPr lang="en-GB" sz="1300" kern="1200" dirty="0"/>
        </a:p>
      </dsp:txBody>
      <dsp:txXfrm>
        <a:off x="1512167" y="3168351"/>
        <a:ext cx="5328592" cy="1440159"/>
      </dsp:txXfrm>
    </dsp:sp>
    <dsp:sp modelId="{41B393B3-2AC5-4A96-9A76-93C530CBF550}">
      <dsp:nvSpPr>
        <dsp:cNvPr id="0" name=""/>
        <dsp:cNvSpPr/>
      </dsp:nvSpPr>
      <dsp:spPr>
        <a:xfrm>
          <a:off x="144015" y="3312367"/>
          <a:ext cx="1368152" cy="1152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6F2F-C4C8-4748-866B-E9EEDEB8FD69}">
      <dsp:nvSpPr>
        <dsp:cNvPr id="0" name=""/>
        <dsp:cNvSpPr/>
      </dsp:nvSpPr>
      <dsp:spPr>
        <a:xfrm>
          <a:off x="1499942" y="569046"/>
          <a:ext cx="856156" cy="605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98"/>
              </a:lnTo>
              <a:lnTo>
                <a:pt x="856156" y="397298"/>
              </a:lnTo>
              <a:lnTo>
                <a:pt x="856156" y="6058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1C388-52A2-41C8-B3CF-F556140577B4}">
      <dsp:nvSpPr>
        <dsp:cNvPr id="0" name=""/>
        <dsp:cNvSpPr/>
      </dsp:nvSpPr>
      <dsp:spPr>
        <a:xfrm>
          <a:off x="698591" y="569046"/>
          <a:ext cx="801351" cy="605875"/>
        </a:xfrm>
        <a:custGeom>
          <a:avLst/>
          <a:gdLst/>
          <a:ahLst/>
          <a:cxnLst/>
          <a:rect l="0" t="0" r="0" b="0"/>
          <a:pathLst>
            <a:path>
              <a:moveTo>
                <a:pt x="801351" y="0"/>
              </a:moveTo>
              <a:lnTo>
                <a:pt x="801351" y="397298"/>
              </a:lnTo>
              <a:lnTo>
                <a:pt x="0" y="397298"/>
              </a:lnTo>
              <a:lnTo>
                <a:pt x="0" y="6058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EE651-97BF-4170-A8B5-BB06D4C36C71}">
      <dsp:nvSpPr>
        <dsp:cNvPr id="0" name=""/>
        <dsp:cNvSpPr/>
      </dsp:nvSpPr>
      <dsp:spPr>
        <a:xfrm>
          <a:off x="853653" y="0"/>
          <a:ext cx="1292578" cy="569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Parent</a:t>
          </a:r>
          <a:endParaRPr lang="en-GB" sz="1600" kern="1200" dirty="0"/>
        </a:p>
      </dsp:txBody>
      <dsp:txXfrm>
        <a:off x="853653" y="0"/>
        <a:ext cx="1292578" cy="569046"/>
      </dsp:txXfrm>
    </dsp:sp>
    <dsp:sp modelId="{D2440BE9-ED04-412B-9516-4A08F5114E95}">
      <dsp:nvSpPr>
        <dsp:cNvPr id="0" name=""/>
        <dsp:cNvSpPr/>
      </dsp:nvSpPr>
      <dsp:spPr>
        <a:xfrm>
          <a:off x="52302" y="1174921"/>
          <a:ext cx="1292578" cy="5690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Insurer</a:t>
          </a:r>
          <a:endParaRPr lang="en-GB" sz="1600" kern="1200" dirty="0"/>
        </a:p>
      </dsp:txBody>
      <dsp:txXfrm>
        <a:off x="52302" y="1174921"/>
        <a:ext cx="1292578" cy="569046"/>
      </dsp:txXfrm>
    </dsp:sp>
    <dsp:sp modelId="{FE5E8279-E832-4A4F-BF0F-6196D8B7AE1C}">
      <dsp:nvSpPr>
        <dsp:cNvPr id="0" name=""/>
        <dsp:cNvSpPr/>
      </dsp:nvSpPr>
      <dsp:spPr>
        <a:xfrm>
          <a:off x="1709809" y="1174921"/>
          <a:ext cx="1292578" cy="5690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Bank</a:t>
          </a:r>
          <a:endParaRPr lang="en-GB" sz="1600" kern="1200" dirty="0"/>
        </a:p>
      </dsp:txBody>
      <dsp:txXfrm>
        <a:off x="1709809" y="1174921"/>
        <a:ext cx="1292578" cy="56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3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51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18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0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E966EE-A8F0-4CA6-9104-BFBB4A94B417}" type="datetime1">
              <a:rPr lang="de-DE"/>
              <a:pPr/>
              <a:t>31.10.2013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F0198-9A53-4CF0-8293-D518CE834E9D}" type="slidenum">
              <a:rPr lang="de-DE"/>
              <a:pPr/>
              <a:t>33</a:t>
            </a:fld>
            <a:endParaRPr lang="de-DE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5692"/>
            <a:ext cx="4982633" cy="447085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89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FBC558-3007-4A82-ACBE-4231509DBBE2}" type="datetime1">
              <a:rPr kumimoji="0" lang="de-DE" sz="1200" smtClean="0"/>
              <a:pPr/>
              <a:t>31.10.2013</a:t>
            </a:fld>
            <a:endParaRPr kumimoji="0" lang="de-DE" sz="1200" smtClean="0"/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6449D6-88C4-4966-95C1-D51259FF7B24}" type="slidenum">
              <a:rPr kumimoji="0" lang="de-DE" sz="1200" smtClean="0"/>
              <a:pPr/>
              <a:t>37</a:t>
            </a:fld>
            <a:endParaRPr kumimoji="0" lang="de-DE" sz="1200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Can be explicit/implicit.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40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278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48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7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40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002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38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62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4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4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44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36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66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31.10.2013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569886-63E7-404A-8AE6-02DDEB3913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40630"/>
      </p:ext>
    </p:extLst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94643C-B86C-42BD-BABE-917FB28CE0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54864"/>
      </p:ext>
    </p:extLst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31.10.2013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  <p:sldLayoutId id="2147483928" r:id="rId6"/>
    <p:sldLayoutId id="2147483929" r:id="rId7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1" dirty="0" smtClean="0"/>
              <a:t>Regional Seminar for Insurance Supervisors in Latin America on Supervision of Insurance Groups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>
          <a:xfrm>
            <a:off x="1691680" y="3717032"/>
            <a:ext cx="7180263" cy="2160240"/>
          </a:xfrm>
        </p:spPr>
        <p:txBody>
          <a:bodyPr/>
          <a:lstStyle/>
          <a:p>
            <a:r>
              <a:rPr lang="en-US" sz="2400" b="1" dirty="0" smtClean="0"/>
              <a:t>Group-wide Solvency and </a:t>
            </a:r>
            <a:r>
              <a:rPr lang="en-US" sz="2400" b="1" dirty="0" err="1" smtClean="0"/>
              <a:t>Fungibility</a:t>
            </a:r>
            <a:r>
              <a:rPr lang="en-US" sz="2400" b="1" dirty="0" smtClean="0"/>
              <a:t> of Capital</a:t>
            </a:r>
          </a:p>
          <a:p>
            <a:endParaRPr lang="en-US" dirty="0" smtClean="0"/>
          </a:p>
          <a:p>
            <a:r>
              <a:rPr lang="en-US" dirty="0" smtClean="0"/>
              <a:t>Jeffery Yong</a:t>
            </a:r>
          </a:p>
          <a:p>
            <a:r>
              <a:rPr lang="en-US" dirty="0" smtClean="0"/>
              <a:t>Senior Financial Sector Specialist, FSI</a:t>
            </a:r>
            <a:endParaRPr lang="en-US" dirty="0"/>
          </a:p>
          <a:p>
            <a:r>
              <a:rPr lang="en-US" dirty="0" smtClean="0"/>
              <a:t>19 November 2013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Excessive Leverage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7944" y="3140968"/>
            <a:ext cx="4536504" cy="239686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Risks to insurer:</a:t>
            </a:r>
          </a:p>
          <a:p>
            <a:r>
              <a:rPr lang="en-GB" sz="1800" dirty="0" smtClean="0"/>
              <a:t>Undue stress placed on insurer due to obligation of parent to service capital instrument</a:t>
            </a:r>
          </a:p>
          <a:p>
            <a:r>
              <a:rPr lang="en-GB" sz="1800" dirty="0" smtClean="0"/>
              <a:t>Ineligible (low quality) capital transformed into eligible (high quality) capital – regulatory arbitrage </a:t>
            </a:r>
            <a:endParaRPr lang="en-GB" sz="1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158732" y="1829984"/>
            <a:ext cx="1901099" cy="871995"/>
          </a:xfrm>
          <a:prstGeom prst="roundRect">
            <a:avLst/>
          </a:prstGeom>
          <a:solidFill>
            <a:srgbClr val="A6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(Non-) Regulated</a:t>
            </a:r>
            <a:r>
              <a:rPr kumimoji="1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1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Parent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58731" y="4160531"/>
            <a:ext cx="1901099" cy="871995"/>
          </a:xfrm>
          <a:prstGeom prst="roundRect">
            <a:avLst/>
          </a:prstGeom>
          <a:solidFill>
            <a:srgbClr val="A6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Insurer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1742016" y="2701979"/>
            <a:ext cx="734528" cy="145855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latin typeface="Arial" charset="0"/>
              </a:rPr>
              <a:t>Use proceeds to buy shares</a:t>
            </a:r>
            <a:endParaRPr kumimoji="1" lang="en-GB" sz="12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059831" y="1869937"/>
            <a:ext cx="936105" cy="792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Issues debt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995961" y="1829983"/>
            <a:ext cx="1901099" cy="871995"/>
          </a:xfrm>
          <a:prstGeom prst="roundRect">
            <a:avLst/>
          </a:prstGeom>
          <a:solidFill>
            <a:srgbClr val="A6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Investors</a:t>
            </a:r>
          </a:p>
        </p:txBody>
      </p:sp>
    </p:spTree>
    <p:extLst>
      <p:ext uri="{BB962C8B-B14F-4D97-AF65-F5344CB8AC3E}">
        <p14:creationId xmlns:p14="http://schemas.microsoft.com/office/powerpoint/2010/main" val="3429144236"/>
      </p:ext>
    </p:extLst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Intra-group Transactions and Exposures (ITEs)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8044554"/>
              </p:ext>
            </p:extLst>
          </p:nvPr>
        </p:nvGraphicFramePr>
        <p:xfrm>
          <a:off x="1115616" y="1700808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78613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Arising from ITEs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09719570"/>
              </p:ext>
            </p:extLst>
          </p:nvPr>
        </p:nvGraphicFramePr>
        <p:xfrm>
          <a:off x="395536" y="332656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501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 of group capital adequacy</a:t>
            </a:r>
          </a:p>
          <a:p>
            <a:r>
              <a:rPr lang="en-GB" dirty="0" smtClean="0"/>
              <a:t>Approaches to group capital adequacy assessment</a:t>
            </a:r>
          </a:p>
          <a:p>
            <a:r>
              <a:rPr lang="en-GB" dirty="0" smtClean="0"/>
              <a:t>Components of group capital requirements</a:t>
            </a:r>
          </a:p>
          <a:p>
            <a:r>
              <a:rPr lang="en-GB" dirty="0" smtClean="0"/>
              <a:t>Considerations for group capital resources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772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Approaches to Setting Group Capital Adequacy Requirements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33244"/>
              </p:ext>
            </p:extLst>
          </p:nvPr>
        </p:nvGraphicFramePr>
        <p:xfrm>
          <a:off x="683568" y="1798280"/>
          <a:ext cx="8064896" cy="4511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851"/>
                <a:gridCol w="1411357"/>
                <a:gridCol w="3096344"/>
                <a:gridCol w="3096344"/>
              </a:tblGrid>
              <a:tr h="28900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pc="300" dirty="0" smtClean="0">
                          <a:solidFill>
                            <a:schemeClr val="bg1"/>
                          </a:solidFill>
                        </a:rPr>
                        <a:t>ORGANISATIONAL</a:t>
                      </a:r>
                      <a:r>
                        <a:rPr lang="en-GB" sz="1600" b="1" spc="300" baseline="0" dirty="0" smtClean="0">
                          <a:solidFill>
                            <a:schemeClr val="bg1"/>
                          </a:solidFill>
                        </a:rPr>
                        <a:t> PERSPECTIVE</a:t>
                      </a:r>
                      <a:endParaRPr lang="en-GB" sz="1600" b="1" spc="3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6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</a:tr>
              <a:tr h="28900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Legal</a:t>
                      </a:r>
                      <a:r>
                        <a:rPr lang="en-GB" sz="1600" b="1" baseline="0" dirty="0" smtClean="0"/>
                        <a:t> Entity Focus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Group</a:t>
                      </a:r>
                      <a:r>
                        <a:rPr lang="en-GB" sz="1600" b="1" baseline="0" dirty="0" smtClean="0"/>
                        <a:t> Level Focus</a:t>
                      </a:r>
                      <a:endParaRPr lang="en-GB" sz="1600" b="1" dirty="0"/>
                    </a:p>
                  </a:txBody>
                  <a:tcPr/>
                </a:tc>
              </a:tr>
              <a:tr h="1550118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spc="300" dirty="0" smtClean="0">
                          <a:solidFill>
                            <a:schemeClr val="bg1"/>
                          </a:solidFill>
                        </a:rPr>
                        <a:t>SUPERVISORY</a:t>
                      </a:r>
                      <a:r>
                        <a:rPr lang="en-GB" sz="1600" b="1" spc="300" baseline="0" dirty="0" smtClean="0">
                          <a:solidFill>
                            <a:schemeClr val="bg1"/>
                          </a:solidFill>
                        </a:rPr>
                        <a:t> PERSPECTIVE</a:t>
                      </a:r>
                      <a:endParaRPr lang="en-GB" sz="1600" b="1" spc="300" dirty="0">
                        <a:solidFill>
                          <a:schemeClr val="bg1"/>
                        </a:solidFill>
                      </a:endParaRPr>
                    </a:p>
                  </a:txBody>
                  <a:tcPr vert="vert"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More weight on group-wide supervision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Capital adequacy assessed for all relevant </a:t>
                      </a: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legal entities</a:t>
                      </a:r>
                      <a:r>
                        <a:rPr lang="en-GB" sz="1600" baseline="0" dirty="0" smtClean="0">
                          <a:solidFill>
                            <a:srgbClr val="A60000"/>
                          </a:solidFill>
                        </a:rPr>
                        <a:t> </a:t>
                      </a:r>
                      <a:r>
                        <a:rPr lang="en-GB" sz="1600" dirty="0" smtClean="0"/>
                        <a:t>taking into account group impact</a:t>
                      </a: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Results </a:t>
                      </a: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binding</a:t>
                      </a:r>
                      <a:r>
                        <a:rPr lang="en-GB" sz="1600" dirty="0" smtClean="0"/>
                        <a:t> for host and group-wide supervisors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Capital adequacy assessed as though the group behaves as a </a:t>
                      </a: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single integrated entity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rgbClr val="A60000"/>
                        </a:solidFill>
                      </a:endParaRPr>
                    </a:p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Results </a:t>
                      </a: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binding</a:t>
                      </a:r>
                      <a:r>
                        <a:rPr lang="en-GB" sz="1600" dirty="0" smtClean="0"/>
                        <a:t> for host and group-wide supervisors</a:t>
                      </a:r>
                    </a:p>
                  </a:txBody>
                  <a:tcPr/>
                </a:tc>
              </a:tr>
              <a:tr h="1760304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More weight on</a:t>
                      </a:r>
                      <a:r>
                        <a:rPr lang="en-GB" sz="1600" b="1" baseline="0" dirty="0" smtClean="0"/>
                        <a:t> legal entity</a:t>
                      </a:r>
                      <a:r>
                        <a:rPr lang="en-GB" sz="1600" b="1" dirty="0" smtClean="0"/>
                        <a:t>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Capital adequacy assessed for all relevant l</a:t>
                      </a: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egal entities </a:t>
                      </a:r>
                      <a:r>
                        <a:rPr lang="en-GB" sz="1600" dirty="0" smtClean="0"/>
                        <a:t>taking into account group impact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Non-binding</a:t>
                      </a:r>
                      <a:r>
                        <a:rPr lang="en-GB" sz="1600" dirty="0" smtClean="0"/>
                        <a:t> results</a:t>
                      </a:r>
                      <a:r>
                        <a:rPr lang="en-GB" sz="1600" baseline="0" dirty="0" smtClean="0"/>
                        <a:t> -</a:t>
                      </a:r>
                      <a:r>
                        <a:rPr lang="en-GB" sz="1600" dirty="0" smtClean="0"/>
                        <a:t> host supervisors apply insurance legal entity capital adequacy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Capital adequacy assessed as though the group behaves as a </a:t>
                      </a: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single integrated entity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600" dirty="0" smtClean="0">
                        <a:solidFill>
                          <a:srgbClr val="A6000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A60000"/>
                          </a:solidFill>
                        </a:rPr>
                        <a:t>Non-binding</a:t>
                      </a:r>
                      <a:r>
                        <a:rPr lang="en-GB" sz="1600" dirty="0" smtClean="0"/>
                        <a:t> results</a:t>
                      </a:r>
                      <a:r>
                        <a:rPr lang="en-GB" sz="1600" baseline="0" dirty="0" smtClean="0"/>
                        <a:t> - h</a:t>
                      </a:r>
                      <a:r>
                        <a:rPr lang="en-GB" sz="1600" dirty="0" smtClean="0"/>
                        <a:t>ost supervisors apply insurance legal entity capital adequacy requirements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6864"/>
      </p:ext>
    </p:extLst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to Consider in Selecting an Approach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9513969"/>
              </p:ext>
            </p:extLst>
          </p:nvPr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993367"/>
      </p:ext>
    </p:extLst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Capital Adequacy Assessment Techniques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8815681"/>
              </p:ext>
            </p:extLst>
          </p:nvPr>
        </p:nvGraphicFramePr>
        <p:xfrm>
          <a:off x="1259632" y="1556792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140639"/>
      </p:ext>
    </p:extLst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Group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5805264"/>
            <a:ext cx="7488832" cy="36004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3964781"/>
              </p:ext>
            </p:extLst>
          </p:nvPr>
        </p:nvGraphicFramePr>
        <p:xfrm>
          <a:off x="1475656" y="1556792"/>
          <a:ext cx="6100269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597780" y="1007261"/>
            <a:ext cx="2030642" cy="1162335"/>
            <a:chOff x="5436096" y="1114983"/>
            <a:chExt cx="2030642" cy="1162335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/>
            <p:nvPr/>
          </p:nvSpPr>
          <p:spPr bwMode="auto">
            <a:xfrm>
              <a:off x="5580112" y="1124744"/>
              <a:ext cx="374458" cy="936104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315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41758" y="1484784"/>
              <a:ext cx="374458" cy="57606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27</a:t>
              </a: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8105" y="2061874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6567" y="206187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53097" y="2061874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141759" y="1114983"/>
              <a:ext cx="374458" cy="3698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40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890674" y="1114983"/>
              <a:ext cx="374458" cy="142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90674" y="2061874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56830" y="4526061"/>
            <a:ext cx="2030642" cy="1011410"/>
            <a:chOff x="1356830" y="4526061"/>
            <a:chExt cx="2030642" cy="1011410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1356830" y="5321001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26"/>
            <p:cNvSpPr/>
            <p:nvPr/>
          </p:nvSpPr>
          <p:spPr bwMode="auto">
            <a:xfrm>
              <a:off x="1500846" y="4526061"/>
              <a:ext cx="374458" cy="794940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150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062492" y="4869159"/>
              <a:ext cx="374458" cy="451841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138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28839" y="5322027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37301" y="5322027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3831" y="5322027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422532" y="4668145"/>
              <a:ext cx="374458" cy="201013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62493" y="4526061"/>
              <a:ext cx="374458" cy="3430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796990" y="4526061"/>
              <a:ext cx="374458" cy="142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1408" y="532202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93620" y="4360810"/>
            <a:ext cx="2030642" cy="1162335"/>
            <a:chOff x="5436096" y="1114983"/>
            <a:chExt cx="2030642" cy="1162335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Rectangle 37"/>
            <p:cNvSpPr/>
            <p:nvPr/>
          </p:nvSpPr>
          <p:spPr bwMode="auto">
            <a:xfrm>
              <a:off x="5580112" y="1124744"/>
              <a:ext cx="374458" cy="936104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225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141758" y="1484784"/>
              <a:ext cx="374458" cy="57606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203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08105" y="2061874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16567" y="206187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53097" y="2061874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17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141759" y="1114983"/>
              <a:ext cx="374458" cy="3698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22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890674" y="1114983"/>
              <a:ext cx="374458" cy="142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5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0674" y="2061874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88124" y="4431852"/>
            <a:ext cx="2030642" cy="1071644"/>
            <a:chOff x="5688124" y="4431852"/>
            <a:chExt cx="2030642" cy="1071644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5688124" y="5287026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Rectangle 48"/>
            <p:cNvSpPr/>
            <p:nvPr/>
          </p:nvSpPr>
          <p:spPr bwMode="auto">
            <a:xfrm>
              <a:off x="5832140" y="4597102"/>
              <a:ext cx="374458" cy="68992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393786" y="4869158"/>
              <a:ext cx="374458" cy="417868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113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60133" y="5288052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68595" y="5288052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05125" y="5288052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68244" y="4431852"/>
              <a:ext cx="374458" cy="447232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393786" y="4597102"/>
              <a:ext cx="381667" cy="2755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7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142702" y="4431852"/>
              <a:ext cx="374458" cy="165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42702" y="5288052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Deficit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26153"/>
      </p:ext>
    </p:extLst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 Method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32534" y="3692042"/>
            <a:ext cx="3436307" cy="2513332"/>
          </a:xfrm>
        </p:spPr>
        <p:txBody>
          <a:bodyPr/>
          <a:lstStyle/>
          <a:p>
            <a:r>
              <a:rPr lang="en-GB" sz="1600" dirty="0" smtClean="0"/>
              <a:t>Uses consolidated balance sheet</a:t>
            </a:r>
          </a:p>
          <a:p>
            <a:r>
              <a:rPr lang="en-GB" sz="1600" dirty="0" smtClean="0"/>
              <a:t>Consolidated parent bank’s balance sheet adjusted to exclude investments in subsidiaries</a:t>
            </a:r>
          </a:p>
          <a:p>
            <a:r>
              <a:rPr lang="en-GB" sz="1600" dirty="0" smtClean="0"/>
              <a:t>Issue: Group may not behave as single entity in times of stress</a:t>
            </a:r>
          </a:p>
          <a:p>
            <a:endParaRPr lang="en-GB" sz="1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46156" y="1891140"/>
            <a:ext cx="2030642" cy="1162335"/>
            <a:chOff x="5436096" y="1114983"/>
            <a:chExt cx="2030642" cy="116233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 bwMode="auto">
            <a:xfrm>
              <a:off x="5580112" y="1124744"/>
              <a:ext cx="374458" cy="936104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315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41758" y="1484784"/>
              <a:ext cx="374458" cy="57606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27</a:t>
              </a: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8105" y="2061874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6567" y="206187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53097" y="2061874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32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41758" y="1114983"/>
              <a:ext cx="381667" cy="3698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40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890674" y="1114983"/>
              <a:ext cx="374458" cy="142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90674" y="2061874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5173" y="2033225"/>
            <a:ext cx="2030642" cy="1011410"/>
            <a:chOff x="1356830" y="4526061"/>
            <a:chExt cx="2030642" cy="1011410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356830" y="5321001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tangle 17"/>
            <p:cNvSpPr/>
            <p:nvPr/>
          </p:nvSpPr>
          <p:spPr bwMode="auto">
            <a:xfrm>
              <a:off x="1500846" y="4526061"/>
              <a:ext cx="374458" cy="794940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150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62492" y="4869159"/>
              <a:ext cx="374458" cy="451841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138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839" y="5322027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37301" y="5322027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3831" y="5322027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422532" y="4668145"/>
              <a:ext cx="374458" cy="201013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62492" y="4526061"/>
              <a:ext cx="381667" cy="3430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796990" y="4526061"/>
              <a:ext cx="374458" cy="142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1408" y="532202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36039" y="1882300"/>
            <a:ext cx="2030642" cy="1162335"/>
            <a:chOff x="5436096" y="1114983"/>
            <a:chExt cx="2030642" cy="116233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80112" y="1124744"/>
              <a:ext cx="374458" cy="936104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225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41758" y="1484784"/>
              <a:ext cx="374458" cy="57606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203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8105" y="2061874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6567" y="206187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097" y="2061874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516216" y="1257068"/>
              <a:ext cx="374458" cy="227716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17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41758" y="1114983"/>
              <a:ext cx="381667" cy="3698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22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890674" y="1114983"/>
              <a:ext cx="374458" cy="142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5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90674" y="2061874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91252" y="1962182"/>
            <a:ext cx="2030642" cy="1071644"/>
            <a:chOff x="5688124" y="4431852"/>
            <a:chExt cx="2030642" cy="1071644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5688124" y="5287026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5832140" y="4597102"/>
              <a:ext cx="374458" cy="68992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393786" y="4869158"/>
              <a:ext cx="374458" cy="417868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113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0133" y="5288052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68595" y="5288052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5125" y="5288052"/>
              <a:ext cx="633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68244" y="4431852"/>
              <a:ext cx="374458" cy="447232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393786" y="4597102"/>
              <a:ext cx="381667" cy="2755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142702" y="4431852"/>
              <a:ext cx="374458" cy="165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42702" y="5288052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solidFill>
                    <a:srgbClr val="FF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Deficit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3318" y="1245455"/>
            <a:ext cx="237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Parent Bank (Consolidated)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96070" y="1423325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Insurer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49104" y="1419061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Securities Firm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17561" y="1295950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Non-regulated Entity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469274" y="3584028"/>
            <a:ext cx="3600922" cy="2338816"/>
            <a:chOff x="5436096" y="1114983"/>
            <a:chExt cx="1944216" cy="1179768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5436096" y="2060848"/>
              <a:ext cx="1944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ectangle 54"/>
            <p:cNvSpPr/>
            <p:nvPr/>
          </p:nvSpPr>
          <p:spPr bwMode="auto">
            <a:xfrm>
              <a:off x="5580112" y="1124744"/>
              <a:ext cx="374458" cy="936104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315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+ 150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+ 225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+ 120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= 810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141758" y="1484784"/>
              <a:ext cx="374458" cy="57606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   27</a:t>
              </a: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+ 138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</a:t>
              </a:r>
              <a:r>
                <a:rPr kumimoji="1" lang="en-GB" sz="120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203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aseline="0" dirty="0" smtClean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 113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=</a:t>
              </a:r>
              <a:r>
                <a:rPr kumimoji="1" lang="en-GB" sz="120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729</a:t>
              </a:r>
              <a:endParaRPr kumimoji="1" lang="en-GB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08105" y="2061874"/>
              <a:ext cx="462148" cy="13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16567" y="2061874"/>
              <a:ext cx="432048" cy="13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10062" y="2061874"/>
              <a:ext cx="451232" cy="13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Cap.Req</a:t>
              </a:r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516216" y="1223952"/>
              <a:ext cx="374458" cy="260832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32+10+17+ 10=69</a:t>
              </a:r>
              <a:endParaRPr kumimoji="1" lang="en-GB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141758" y="1114983"/>
              <a:ext cx="374458" cy="3698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81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90674" y="1114984"/>
              <a:ext cx="374458" cy="1089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 smtClean="0">
                  <a:solidFill>
                    <a:schemeClr val="bg1"/>
                  </a:solidFill>
                  <a:latin typeface="Arial" charset="0"/>
                </a:rPr>
                <a:t>12</a:t>
              </a:r>
              <a:endPara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61294" y="2061874"/>
              <a:ext cx="419018" cy="232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Group Surplus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74978" y="5805264"/>
            <a:ext cx="257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Consolidated Group</a:t>
            </a:r>
          </a:p>
        </p:txBody>
      </p:sp>
      <p:sp>
        <p:nvSpPr>
          <p:cNvPr id="65" name="Right Brace 64"/>
          <p:cNvSpPr/>
          <p:nvPr/>
        </p:nvSpPr>
        <p:spPr bwMode="auto">
          <a:xfrm rot="5400000">
            <a:off x="4277387" y="-757072"/>
            <a:ext cx="427696" cy="8088470"/>
          </a:xfrm>
          <a:prstGeom prst="rightBrace">
            <a:avLst>
              <a:gd name="adj1" fmla="val 8333"/>
              <a:gd name="adj2" fmla="val 68272"/>
            </a:avLst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347220" y="3542538"/>
            <a:ext cx="288030" cy="299007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83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Aggregation Method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61551" y="4011677"/>
            <a:ext cx="4084239" cy="2285912"/>
          </a:xfrm>
        </p:spPr>
        <p:txBody>
          <a:bodyPr/>
          <a:lstStyle/>
          <a:p>
            <a:r>
              <a:rPr lang="en-GB" sz="1600" dirty="0" smtClean="0"/>
              <a:t>Capital resources adjusted to eliminate double gearing of down-streamed capital</a:t>
            </a:r>
          </a:p>
          <a:p>
            <a:r>
              <a:rPr lang="en-GB" sz="1600" dirty="0" smtClean="0"/>
              <a:t>Suitable if:</a:t>
            </a:r>
          </a:p>
          <a:p>
            <a:pPr lvl="1"/>
            <a:r>
              <a:rPr lang="en-GB" sz="1600" dirty="0" smtClean="0"/>
              <a:t>Consolidated financial statements not available</a:t>
            </a:r>
          </a:p>
          <a:p>
            <a:pPr lvl="1"/>
            <a:r>
              <a:rPr lang="en-GB" sz="1600" dirty="0" smtClean="0"/>
              <a:t>ITEs cannot be netted out</a:t>
            </a:r>
          </a:p>
          <a:p>
            <a:r>
              <a:rPr lang="en-GB" sz="1600" dirty="0" smtClean="0"/>
              <a:t>Issue: Recalculation of capital requirements for insurers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8354" y="4841151"/>
            <a:ext cx="1317751" cy="1011410"/>
            <a:chOff x="1356830" y="4526061"/>
            <a:chExt cx="1317751" cy="101141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1356830" y="5321000"/>
              <a:ext cx="1317751" cy="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tangle 17"/>
            <p:cNvSpPr/>
            <p:nvPr/>
          </p:nvSpPr>
          <p:spPr bwMode="auto">
            <a:xfrm>
              <a:off x="1500846" y="4526061"/>
              <a:ext cx="374458" cy="794940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150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62492" y="4869159"/>
              <a:ext cx="374458" cy="451841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138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839" y="5322027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37301" y="5322027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62493" y="4526061"/>
              <a:ext cx="374458" cy="3430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18163" y="4682212"/>
            <a:ext cx="1284668" cy="1162335"/>
            <a:chOff x="5436096" y="1114983"/>
            <a:chExt cx="1284668" cy="116233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436096" y="2060848"/>
              <a:ext cx="1284668" cy="102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80112" y="1124744"/>
              <a:ext cx="374458" cy="936104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225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41758" y="1484784"/>
              <a:ext cx="374458" cy="576064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203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8105" y="2061874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6567" y="206187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41759" y="1114983"/>
              <a:ext cx="374458" cy="3698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29595" y="4930170"/>
            <a:ext cx="1411968" cy="906394"/>
            <a:chOff x="5688124" y="4597102"/>
            <a:chExt cx="1411968" cy="906394"/>
          </a:xfrm>
        </p:grpSpPr>
        <p:cxnSp>
          <p:nvCxnSpPr>
            <p:cNvPr id="39" name="Straight Connector 38"/>
            <p:cNvCxnSpPr/>
            <p:nvPr/>
          </p:nvCxnSpPr>
          <p:spPr bwMode="auto">
            <a:xfrm flipV="1">
              <a:off x="5688124" y="5287025"/>
              <a:ext cx="1411968" cy="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5832140" y="4597102"/>
              <a:ext cx="374458" cy="689923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393786" y="4869158"/>
              <a:ext cx="374458" cy="417868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113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0133" y="5288052"/>
              <a:ext cx="46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68595" y="5288052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393787" y="4597102"/>
              <a:ext cx="374458" cy="2755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7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94935" y="1516837"/>
            <a:ext cx="314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Parent Bank (Unconsolidated)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8354" y="5831868"/>
            <a:ext cx="125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Insurer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3673" y="5831158"/>
            <a:ext cx="1626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Securities Firm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02831" y="5728842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Non-regulated Entity</a:t>
            </a:r>
          </a:p>
        </p:txBody>
      </p:sp>
      <p:cxnSp>
        <p:nvCxnSpPr>
          <p:cNvPr id="100" name="Straight Arrow Connector 99"/>
          <p:cNvCxnSpPr/>
          <p:nvPr/>
        </p:nvCxnSpPr>
        <p:spPr bwMode="auto">
          <a:xfrm flipH="1">
            <a:off x="2511054" y="2884261"/>
            <a:ext cx="3604" cy="182494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>
            <a:endCxn id="24" idx="0"/>
          </p:cNvCxnSpPr>
          <p:nvPr/>
        </p:nvCxnSpPr>
        <p:spPr bwMode="auto">
          <a:xfrm>
            <a:off x="1051245" y="2710099"/>
            <a:ext cx="1" cy="213105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Group 160"/>
          <p:cNvGrpSpPr/>
          <p:nvPr/>
        </p:nvGrpSpPr>
        <p:grpSpPr>
          <a:xfrm>
            <a:off x="1413673" y="1997929"/>
            <a:ext cx="2308309" cy="2015652"/>
            <a:chOff x="1425489" y="1852837"/>
            <a:chExt cx="2308309" cy="2015652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425489" y="3607395"/>
              <a:ext cx="2308309" cy="190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tangle 67"/>
            <p:cNvSpPr/>
            <p:nvPr/>
          </p:nvSpPr>
          <p:spPr bwMode="auto">
            <a:xfrm>
              <a:off x="1691372" y="1852837"/>
              <a:ext cx="691325" cy="1754558"/>
            </a:xfrm>
            <a:prstGeom prst="rect">
              <a:avLst/>
            </a:prstGeom>
            <a:solidFill>
              <a:schemeClr val="accent4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315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</a:t>
              </a:r>
              <a:r>
                <a:rPr kumimoji="1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charset="0"/>
                </a:rPr>
                <a:t>10</a:t>
              </a:r>
              <a:r>
                <a:rPr kumimoji="1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</a:t>
              </a:r>
              <a:r>
                <a:rPr kumimoji="1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charset="0"/>
                </a:rPr>
                <a:t>12</a:t>
              </a: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</a:t>
              </a:r>
              <a:r>
                <a:rPr kumimoji="1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charset="0"/>
                </a:rPr>
                <a:t>5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= 342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728283" y="2538810"/>
              <a:ext cx="691325" cy="1068586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   27</a:t>
              </a: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58432" y="3609299"/>
              <a:ext cx="853218" cy="25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75120" y="3607395"/>
              <a:ext cx="797648" cy="25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</a:t>
              </a:r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28283" y="1852837"/>
              <a:ext cx="691325" cy="68597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67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2188996" y="2739169"/>
              <a:ext cx="322057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2188996" y="2924944"/>
              <a:ext cx="421469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4" name="Straight Connector 113"/>
          <p:cNvCxnSpPr/>
          <p:nvPr/>
        </p:nvCxnSpPr>
        <p:spPr bwMode="auto">
          <a:xfrm>
            <a:off x="2601205" y="3070036"/>
            <a:ext cx="0" cy="120472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2601204" y="4269569"/>
            <a:ext cx="1420256" cy="51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>
            <a:endCxn id="46" idx="0"/>
          </p:cNvCxnSpPr>
          <p:nvPr/>
        </p:nvCxnSpPr>
        <p:spPr bwMode="auto">
          <a:xfrm>
            <a:off x="4016830" y="4269569"/>
            <a:ext cx="5657" cy="66060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TextBox 133"/>
          <p:cNvSpPr txBox="1"/>
          <p:nvPr/>
        </p:nvSpPr>
        <p:spPr>
          <a:xfrm>
            <a:off x="5475567" y="1481365"/>
            <a:ext cx="314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Group Aggregation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5033361" y="1847097"/>
            <a:ext cx="3962216" cy="2050358"/>
            <a:chOff x="4108256" y="2195823"/>
            <a:chExt cx="3962216" cy="2050358"/>
          </a:xfrm>
        </p:grpSpPr>
        <p:sp>
          <p:nvSpPr>
            <p:cNvPr id="72" name="TextBox 71"/>
            <p:cNvSpPr txBox="1"/>
            <p:nvPr/>
          </p:nvSpPr>
          <p:spPr>
            <a:xfrm>
              <a:off x="4134656" y="3599850"/>
              <a:ext cx="921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Resources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41587" y="3053599"/>
              <a:ext cx="691325" cy="557733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32+10+17+ 10=69</a:t>
              </a:r>
              <a:endParaRPr lang="en-GB" sz="12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136368" y="2744395"/>
              <a:ext cx="691325" cy="3144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41587" y="3615604"/>
              <a:ext cx="694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Req.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4363751" y="2195823"/>
              <a:ext cx="691325" cy="141157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67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+12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+ 22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+ 7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= 108  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891711" y="3599850"/>
              <a:ext cx="833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Down-streamed capital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5055076" y="2195828"/>
              <a:ext cx="691325" cy="543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10+12 +5       = 27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5750262" y="2739169"/>
              <a:ext cx="691325" cy="8721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81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558650" y="3599849"/>
              <a:ext cx="908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Adjusted Capital Resources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 bwMode="auto">
            <a:xfrm>
              <a:off x="4108256" y="3607397"/>
              <a:ext cx="396221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0" name="Right Brace 159"/>
          <p:cNvSpPr/>
          <p:nvPr/>
        </p:nvSpPr>
        <p:spPr bwMode="auto">
          <a:xfrm>
            <a:off x="4588525" y="1469425"/>
            <a:ext cx="373026" cy="4784123"/>
          </a:xfrm>
          <a:prstGeom prst="rightBrace">
            <a:avLst>
              <a:gd name="adj1" fmla="val 8333"/>
              <a:gd name="adj2" fmla="val 29097"/>
            </a:avLst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8263120" y="2424035"/>
            <a:ext cx="288030" cy="299007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26928" y="3535370"/>
            <a:ext cx="7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Group Surplus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 flipH="1">
            <a:off x="1054849" y="2696375"/>
            <a:ext cx="780847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51079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 of group capital adequacy</a:t>
            </a:r>
          </a:p>
          <a:p>
            <a:r>
              <a:rPr lang="en-GB" dirty="0" smtClean="0"/>
              <a:t>Approaches to group capital adequacy assessment</a:t>
            </a:r>
          </a:p>
          <a:p>
            <a:r>
              <a:rPr lang="en-GB" dirty="0" smtClean="0"/>
              <a:t>Components of group capital requirements</a:t>
            </a:r>
          </a:p>
          <a:p>
            <a:r>
              <a:rPr lang="en-GB" dirty="0" smtClean="0"/>
              <a:t>Considerations for group capital resources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6168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Deduction Method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66821" y="5085184"/>
            <a:ext cx="6869330" cy="1224136"/>
          </a:xfrm>
        </p:spPr>
        <p:txBody>
          <a:bodyPr/>
          <a:lstStyle/>
          <a:p>
            <a:r>
              <a:rPr lang="en-GB" sz="1600" dirty="0" smtClean="0"/>
              <a:t>Analysis performed from the perspective of the parent company</a:t>
            </a:r>
          </a:p>
          <a:p>
            <a:r>
              <a:rPr lang="en-GB" sz="1600" dirty="0" smtClean="0"/>
              <a:t>Assess amount and transferability of capital available to the parent and the group</a:t>
            </a:r>
          </a:p>
          <a:p>
            <a:r>
              <a:rPr lang="en-GB" sz="1600" dirty="0" smtClean="0"/>
              <a:t>Uses unconsolidated financial statements</a:t>
            </a:r>
            <a:endParaRPr lang="en-GB" sz="1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833878" y="1468385"/>
            <a:ext cx="7114519" cy="2975151"/>
            <a:chOff x="738079" y="1805382"/>
            <a:chExt cx="7114519" cy="2975151"/>
          </a:xfrm>
        </p:grpSpPr>
        <p:grpSp>
          <p:nvGrpSpPr>
            <p:cNvPr id="6" name="Group 5"/>
            <p:cNvGrpSpPr/>
            <p:nvPr/>
          </p:nvGrpSpPr>
          <p:grpSpPr>
            <a:xfrm>
              <a:off x="738079" y="2390157"/>
              <a:ext cx="2308309" cy="2015652"/>
              <a:chOff x="1425489" y="1852837"/>
              <a:chExt cx="2308309" cy="2015652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1425489" y="3607395"/>
                <a:ext cx="2308309" cy="1904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Rectangle 7"/>
              <p:cNvSpPr/>
              <p:nvPr/>
            </p:nvSpPr>
            <p:spPr bwMode="auto">
              <a:xfrm>
                <a:off x="1691372" y="1852837"/>
                <a:ext cx="691325" cy="1754558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  315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 </a:t>
                </a:r>
                <a:r>
                  <a:rPr kumimoji="1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latin typeface="Arial" charset="0"/>
                  </a:rPr>
                  <a:t>10</a:t>
                </a:r>
                <a:r>
                  <a:rPr kumimoji="1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 </a:t>
                </a:r>
                <a:r>
                  <a:rPr kumimoji="1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latin typeface="Arial" charset="0"/>
                  </a:rPr>
                  <a:t>12</a:t>
                </a: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 </a:t>
                </a:r>
                <a:r>
                  <a:rPr kumimoji="1" lang="en-GB" sz="12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  <a:latin typeface="Arial" charset="0"/>
                  </a:rPr>
                  <a:t>5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= 342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728283" y="2538810"/>
                <a:ext cx="691325" cy="1068586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 smtClean="0">
                    <a:solidFill>
                      <a:schemeClr val="bg1"/>
                    </a:solidFill>
                    <a:latin typeface="Arial" charset="0"/>
                  </a:rPr>
                  <a:t>   27</a:t>
                </a: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58432" y="3609299"/>
                <a:ext cx="853218" cy="25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Asset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75120" y="3607395"/>
                <a:ext cx="797648" cy="25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Liab</a:t>
                </a:r>
                <a:r>
                  <a:rPr lang="en-GB" sz="12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728283" y="1852837"/>
                <a:ext cx="691325" cy="68597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67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47295" y="1805382"/>
              <a:ext cx="2089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Parent Bank (Unconsolidated)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59671" y="1845373"/>
              <a:ext cx="140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Deduct investments in dependants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61807" y="4112824"/>
              <a:ext cx="921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Resources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70891" y="3467794"/>
              <a:ext cx="691325" cy="3429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 + 5   - 3 = 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37878" y="4134202"/>
              <a:ext cx="887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Adjuste</a:t>
              </a:r>
              <a:r>
                <a:rPr lang="en-GB" sz="1200" dirty="0" smtClean="0">
                  <a:ea typeface="Segoe UI" pitchFamily="34" charset="0"/>
                  <a:cs typeface="Segoe UI" pitchFamily="34" charset="0"/>
                </a:rPr>
                <a:t>d Capital Resources</a:t>
              </a:r>
              <a:endParaRPr lang="en-GB" sz="1200" b="0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590902" y="3267436"/>
              <a:ext cx="691325" cy="8529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67  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282225" y="3267436"/>
              <a:ext cx="691325" cy="543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10 + 12 + 5       = 27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62216" y="3467795"/>
              <a:ext cx="691325" cy="6450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44</a:t>
              </a:r>
              <a:endParaRPr kumimoji="1" lang="en-GB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2401" y="2295390"/>
              <a:ext cx="1205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Add dependant’s surplus/deficit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353541" y="3693903"/>
              <a:ext cx="691325" cy="418921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200" dirty="0" smtClean="0">
                  <a:solidFill>
                    <a:schemeClr val="bg1"/>
                  </a:solidFill>
                  <a:latin typeface="Arial" charset="0"/>
                </a:rPr>
                <a:t>32</a:t>
              </a:r>
              <a:endParaRPr lang="en-GB" sz="12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93829" y="4120371"/>
              <a:ext cx="810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Parent’s Capital Req.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V="1">
              <a:off x="3335407" y="4112824"/>
              <a:ext cx="4404945" cy="75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Down Arrow 42"/>
            <p:cNvSpPr/>
            <p:nvPr/>
          </p:nvSpPr>
          <p:spPr bwMode="auto">
            <a:xfrm>
              <a:off x="4488062" y="2474577"/>
              <a:ext cx="271911" cy="738399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>
              <a:off x="5180597" y="2941721"/>
              <a:ext cx="271911" cy="48752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034648" y="3467795"/>
              <a:ext cx="691325" cy="2261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 smtClean="0">
                  <a:solidFill>
                    <a:schemeClr val="bg1"/>
                  </a:solidFill>
                  <a:latin typeface="Arial" charset="0"/>
                </a:rPr>
                <a:t>12</a:t>
              </a:r>
              <a:endPara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236296" y="3431345"/>
              <a:ext cx="288030" cy="29900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3097" y="4120371"/>
              <a:ext cx="839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Group Surplus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586050"/>
      </p:ext>
    </p:extLst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Affecting the Choice of Techniques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(Non-)Availability of financial data, e.g. consolidated financial statements</a:t>
            </a:r>
          </a:p>
          <a:p>
            <a:r>
              <a:rPr lang="en-GB" dirty="0"/>
              <a:t>Ability to identify and net out </a:t>
            </a:r>
            <a:r>
              <a:rPr lang="en-GB" dirty="0" smtClean="0"/>
              <a:t>ITEs</a:t>
            </a:r>
            <a:endParaRPr lang="en-GB" dirty="0"/>
          </a:p>
          <a:p>
            <a:r>
              <a:rPr lang="en-GB" dirty="0" smtClean="0"/>
              <a:t>Specific circumstances of the insurance groups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Regardless of the techniques followed, the outcomes should be the same if not similar.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5263"/>
      </p:ext>
    </p:extLst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Fungibility</a:t>
            </a:r>
            <a:r>
              <a:rPr lang="en-GB" dirty="0" smtClean="0"/>
              <a:t> of Capital and Transferability of Assets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88224" y="3933056"/>
            <a:ext cx="2474465" cy="1440160"/>
          </a:xfrm>
        </p:spPr>
        <p:txBody>
          <a:bodyPr/>
          <a:lstStyle/>
          <a:p>
            <a:r>
              <a:rPr lang="en-GB" dirty="0" smtClean="0"/>
              <a:t>Adjust capital resources</a:t>
            </a:r>
          </a:p>
          <a:p>
            <a:r>
              <a:rPr lang="en-GB" dirty="0" smtClean="0"/>
              <a:t>Stress versus normal conditions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3405863"/>
              </p:ext>
            </p:extLst>
          </p:nvPr>
        </p:nvGraphicFramePr>
        <p:xfrm>
          <a:off x="467544" y="1412776"/>
          <a:ext cx="68644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850262"/>
      </p:ext>
    </p:extLst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Partial </a:t>
            </a:r>
            <a:r>
              <a:rPr lang="en-GB" dirty="0" smtClean="0"/>
              <a:t>Ownership</a:t>
            </a:r>
            <a:endParaRPr lang="en-GB" dirty="0"/>
          </a:p>
        </p:txBody>
      </p:sp>
      <p:sp>
        <p:nvSpPr>
          <p:cNvPr id="7" name="Up Arrow 6"/>
          <p:cNvSpPr/>
          <p:nvPr/>
        </p:nvSpPr>
        <p:spPr bwMode="auto">
          <a:xfrm>
            <a:off x="372641" y="1412776"/>
            <a:ext cx="3024336" cy="4536504"/>
          </a:xfrm>
          <a:prstGeom prst="upArrow">
            <a:avLst/>
          </a:prstGeom>
          <a:solidFill>
            <a:schemeClr val="accent2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Participation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84809" y="2060848"/>
            <a:ext cx="6696744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Effective Control (e.g. &gt;50%</a:t>
            </a:r>
            <a:r>
              <a:rPr kumimoji="1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100% participation)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Subsidiaries are fully consolidated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600" dirty="0" smtClean="0">
                <a:latin typeface="Arial" charset="0"/>
              </a:rPr>
              <a:t>In general, excess capital recognised</a:t>
            </a:r>
            <a:endParaRPr kumimoji="1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84809" y="3230978"/>
            <a:ext cx="6696744" cy="900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Control (e.g. 20%</a:t>
            </a:r>
            <a:r>
              <a:rPr kumimoji="1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50% participation)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600" dirty="0" smtClean="0">
                <a:latin typeface="Arial" charset="0"/>
              </a:rPr>
              <a:t>Only pro-rated surplus recognised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Recognise potential</a:t>
            </a:r>
            <a:r>
              <a:rPr kumimoji="1" lang="en-GB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need for capital support from parent if in deficit</a:t>
            </a:r>
            <a:endParaRPr kumimoji="1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84809" y="4365104"/>
            <a:ext cx="6696744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Control/Significant Influence (e.g. &lt;20%</a:t>
            </a:r>
            <a:r>
              <a:rPr kumimoji="1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participation)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1600" dirty="0" smtClean="0">
                <a:latin typeface="Arial" charset="0"/>
              </a:rPr>
              <a:t>Treat like any other investments - apply capital requirements for similar investments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Test of significant influence - no right to board membership, no coordination of business plans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GB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56486"/>
      </p:ext>
    </p:extLst>
  </p:cSld>
  <p:clrMapOvr>
    <a:masterClrMapping/>
  </p:clrMapOvr>
  <p:transition spd="slow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Minority Interest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39126" y="4941168"/>
            <a:ext cx="7392312" cy="1368152"/>
          </a:xfrm>
        </p:spPr>
        <p:txBody>
          <a:bodyPr/>
          <a:lstStyle/>
          <a:p>
            <a:r>
              <a:rPr lang="en-GB" sz="1400" dirty="0" smtClean="0"/>
              <a:t>Need to decide between:</a:t>
            </a:r>
          </a:p>
          <a:p>
            <a:pPr lvl="1"/>
            <a:r>
              <a:rPr lang="en-GB" sz="1400" dirty="0" smtClean="0"/>
              <a:t>Full integration – may amplify surplus/deficit because minority interest regarded as available to the group</a:t>
            </a:r>
          </a:p>
          <a:p>
            <a:pPr lvl="1"/>
            <a:r>
              <a:rPr lang="en-GB" sz="1400" dirty="0" smtClean="0"/>
              <a:t>Pro-rata integration</a:t>
            </a:r>
          </a:p>
          <a:p>
            <a:r>
              <a:rPr lang="en-GB" sz="1400" dirty="0" smtClean="0"/>
              <a:t>Even if each entity is solvent, group solvency position may be different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19672" y="1772816"/>
            <a:ext cx="3168352" cy="1743968"/>
            <a:chOff x="1619672" y="1772816"/>
            <a:chExt cx="2988520" cy="1743968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481562847"/>
                </p:ext>
              </p:extLst>
            </p:nvPr>
          </p:nvGraphicFramePr>
          <p:xfrm>
            <a:off x="1619672" y="1772816"/>
            <a:ext cx="2831976" cy="1743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195736" y="249289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100%=40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504" y="2317921"/>
              <a:ext cx="1619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60%=60 </a:t>
              </a:r>
            </a:p>
            <a:p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=&gt;40 minority interest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1173" y="1707443"/>
            <a:ext cx="1548172" cy="1062452"/>
            <a:chOff x="3949539" y="1483818"/>
            <a:chExt cx="1548172" cy="1062452"/>
          </a:xfrm>
        </p:grpSpPr>
        <p:sp>
          <p:nvSpPr>
            <p:cNvPr id="17" name="TextBox 16"/>
            <p:cNvSpPr txBox="1"/>
            <p:nvPr/>
          </p:nvSpPr>
          <p:spPr>
            <a:xfrm>
              <a:off x="3949539" y="2207716"/>
              <a:ext cx="694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Resources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8784" y="2207716"/>
              <a:ext cx="519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Req.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559615" y="1701833"/>
              <a:ext cx="374458" cy="506909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9</a:t>
              </a: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77948" y="1483818"/>
              <a:ext cx="381667" cy="7249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934073" y="1483818"/>
              <a:ext cx="374458" cy="2169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1647" y="221740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4067944" y="2207716"/>
              <a:ext cx="136815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468726" y="3810679"/>
            <a:ext cx="1548172" cy="845462"/>
            <a:chOff x="3949539" y="1700808"/>
            <a:chExt cx="1548172" cy="845462"/>
          </a:xfrm>
        </p:grpSpPr>
        <p:sp>
          <p:nvSpPr>
            <p:cNvPr id="28" name="TextBox 27"/>
            <p:cNvSpPr txBox="1"/>
            <p:nvPr/>
          </p:nvSpPr>
          <p:spPr>
            <a:xfrm>
              <a:off x="3949539" y="2207716"/>
              <a:ext cx="694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Resources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8784" y="2207716"/>
              <a:ext cx="519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Req.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59615" y="1853566"/>
              <a:ext cx="374458" cy="355176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25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77948" y="1700808"/>
              <a:ext cx="381667" cy="5079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4</a:t>
              </a: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934073" y="1701528"/>
              <a:ext cx="374458" cy="152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15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1647" y="221740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4067944" y="2207716"/>
              <a:ext cx="136815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3172720" y="3604941"/>
            <a:ext cx="1548172" cy="1062452"/>
            <a:chOff x="3949539" y="1483818"/>
            <a:chExt cx="1548172" cy="1062452"/>
          </a:xfrm>
        </p:grpSpPr>
        <p:sp>
          <p:nvSpPr>
            <p:cNvPr id="54" name="TextBox 53"/>
            <p:cNvSpPr txBox="1"/>
            <p:nvPr/>
          </p:nvSpPr>
          <p:spPr>
            <a:xfrm>
              <a:off x="3949539" y="2207716"/>
              <a:ext cx="694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Resources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98784" y="2207716"/>
              <a:ext cx="519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Capital Req.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559615" y="1853567"/>
              <a:ext cx="374458" cy="355176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177948" y="1483818"/>
              <a:ext cx="381667" cy="7249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934073" y="1483818"/>
              <a:ext cx="374458" cy="369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>
                  <a:solidFill>
                    <a:schemeClr val="bg1"/>
                  </a:solidFill>
                  <a:latin typeface="Arial" charset="0"/>
                </a:rPr>
                <a:t>7</a:t>
              </a: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5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1647" y="221740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Surplus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4067944" y="2207716"/>
              <a:ext cx="136815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7" name="Group 96"/>
          <p:cNvGrpSpPr/>
          <p:nvPr/>
        </p:nvGrpSpPr>
        <p:grpSpPr>
          <a:xfrm>
            <a:off x="6092114" y="1539974"/>
            <a:ext cx="1945498" cy="1390033"/>
            <a:chOff x="6073120" y="1210585"/>
            <a:chExt cx="1945498" cy="1390033"/>
          </a:xfrm>
        </p:grpSpPr>
        <p:sp>
          <p:nvSpPr>
            <p:cNvPr id="86" name="Rectangle 85"/>
            <p:cNvSpPr/>
            <p:nvPr/>
          </p:nvSpPr>
          <p:spPr bwMode="auto">
            <a:xfrm>
              <a:off x="6683196" y="1772815"/>
              <a:ext cx="381667" cy="489247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073120" y="1210585"/>
              <a:ext cx="1945498" cy="1390033"/>
              <a:chOff x="5004048" y="1196752"/>
              <a:chExt cx="1945498" cy="139003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004048" y="1458362"/>
                <a:ext cx="1945498" cy="1128423"/>
                <a:chOff x="3949539" y="1417847"/>
                <a:chExt cx="1945498" cy="1128423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949539" y="2207716"/>
                  <a:ext cx="694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Capital Resources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896110" y="2207715"/>
                  <a:ext cx="5198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Capital Req.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4941242" y="1574453"/>
                  <a:ext cx="374458" cy="633262"/>
                </a:xfrm>
                <a:prstGeom prst="rect">
                  <a:avLst/>
                </a:prstGeom>
                <a:solidFill>
                  <a:srgbClr val="FF000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90 +25= 115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4177948" y="1417847"/>
                  <a:ext cx="381667" cy="79089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100+40 = 140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5315700" y="1574453"/>
                  <a:ext cx="374458" cy="14401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15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318973" y="2217406"/>
                  <a:ext cx="57606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0" dirty="0" smtClean="0">
                      <a:solidFill>
                        <a:srgbClr val="FF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Deficit</a:t>
                  </a: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4067944" y="2207716"/>
                  <a:ext cx="179753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5232457" y="1196752"/>
                <a:ext cx="16453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Parent + Insurer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6683156" y="1472194"/>
              <a:ext cx="381667" cy="3006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40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26795" y="2271755"/>
              <a:ext cx="6944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Particip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52771" y="3068960"/>
            <a:ext cx="1945498" cy="1728192"/>
            <a:chOff x="6073120" y="1210585"/>
            <a:chExt cx="1945498" cy="1390033"/>
          </a:xfrm>
        </p:grpSpPr>
        <p:sp>
          <p:nvSpPr>
            <p:cNvPr id="99" name="Rectangle 98"/>
            <p:cNvSpPr/>
            <p:nvPr/>
          </p:nvSpPr>
          <p:spPr bwMode="auto">
            <a:xfrm>
              <a:off x="6683196" y="1772815"/>
              <a:ext cx="381667" cy="489247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140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073120" y="1210585"/>
              <a:ext cx="1945498" cy="1390033"/>
              <a:chOff x="5004048" y="1196752"/>
              <a:chExt cx="1945498" cy="1390033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5004048" y="1458362"/>
                <a:ext cx="1945498" cy="1128423"/>
                <a:chOff x="3949539" y="1417847"/>
                <a:chExt cx="1945498" cy="1128423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3949539" y="2207716"/>
                  <a:ext cx="694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Capital Resources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4896110" y="2207715"/>
                  <a:ext cx="5198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Capital Req.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4941242" y="1718467"/>
                  <a:ext cx="374458" cy="489249"/>
                </a:xfrm>
                <a:prstGeom prst="rect">
                  <a:avLst/>
                </a:prstGeom>
                <a:solidFill>
                  <a:srgbClr val="FF000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90 +25+25= 140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77948" y="1417847"/>
                  <a:ext cx="381667" cy="79089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100+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40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+ 100</a:t>
                  </a:r>
                  <a:r>
                    <a:rPr lang="en-GB" sz="800" dirty="0" smtClean="0">
                      <a:solidFill>
                        <a:srgbClr val="FF0000"/>
                      </a:solidFill>
                      <a:latin typeface="Arial" charset="0"/>
                    </a:rPr>
                    <a:t> </a:t>
                  </a: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= 240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5318973" y="2217406"/>
                  <a:ext cx="576064" cy="272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Surplus=0</a:t>
                  </a:r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4067944" y="2207716"/>
                  <a:ext cx="179753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5232457" y="1196752"/>
                <a:ext cx="1609112" cy="2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Full Integration</a:t>
                </a: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6683156" y="1472195"/>
              <a:ext cx="381667" cy="3006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40+60=100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26795" y="2271755"/>
              <a:ext cx="6944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Particip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165040" y="3068960"/>
            <a:ext cx="1915940" cy="1728192"/>
            <a:chOff x="6073120" y="1210585"/>
            <a:chExt cx="1915940" cy="1390033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6683196" y="1867642"/>
              <a:ext cx="381667" cy="394420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100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073120" y="1210585"/>
              <a:ext cx="1915940" cy="1390033"/>
              <a:chOff x="5004048" y="1196752"/>
              <a:chExt cx="1915940" cy="1390033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004048" y="1544260"/>
                <a:ext cx="1915940" cy="1042525"/>
                <a:chOff x="3949539" y="1503745"/>
                <a:chExt cx="1915940" cy="1042525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3949539" y="2207716"/>
                  <a:ext cx="694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Capital Resources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4896110" y="2207715"/>
                  <a:ext cx="5198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Capital Req.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4941242" y="1718467"/>
                  <a:ext cx="374458" cy="489249"/>
                </a:xfrm>
                <a:prstGeom prst="rect">
                  <a:avLst/>
                </a:prstGeom>
                <a:solidFill>
                  <a:srgbClr val="FF000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90 +25+15= 130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77948" y="1503745"/>
                  <a:ext cx="381667" cy="70499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100+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40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GB" sz="800" dirty="0" smtClean="0">
                      <a:solidFill>
                        <a:schemeClr val="bg1"/>
                      </a:solidFill>
                      <a:latin typeface="Arial" charset="0"/>
                    </a:rPr>
                    <a:t>+ 60 = 200</a:t>
                  </a:r>
                  <a:endPara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5318973" y="2217406"/>
                  <a:ext cx="502022" cy="173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0" dirty="0" smtClean="0">
                      <a:solidFill>
                        <a:srgbClr val="FF0000"/>
                      </a:soli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Deficit</a:t>
                  </a:r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 bwMode="auto">
                <a:xfrm>
                  <a:off x="4067944" y="2207716"/>
                  <a:ext cx="179753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5232456" y="1196752"/>
                <a:ext cx="1515484" cy="2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>
                    <a:ea typeface="Segoe UI" pitchFamily="34" charset="0"/>
                    <a:cs typeface="Segoe UI" pitchFamily="34" charset="0"/>
                  </a:rPr>
                  <a:t>Pro-rata</a:t>
                </a:r>
                <a:r>
                  <a:rPr lang="en-GB" sz="1100" b="1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Integration</a:t>
                </a:r>
              </a:p>
            </p:txBody>
          </p:sp>
        </p:grpSp>
        <p:sp>
          <p:nvSpPr>
            <p:cNvPr id="115" name="Rectangle 114"/>
            <p:cNvSpPr/>
            <p:nvPr/>
          </p:nvSpPr>
          <p:spPr bwMode="auto">
            <a:xfrm>
              <a:off x="6683156" y="1558093"/>
              <a:ext cx="381667" cy="3095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dirty="0" smtClean="0">
                  <a:solidFill>
                    <a:schemeClr val="bg1"/>
                  </a:solidFill>
                  <a:latin typeface="Arial" charset="0"/>
                </a:rPr>
                <a:t>40+60=100</a:t>
              </a:r>
              <a:endParaRPr kumimoji="1" lang="en-GB" sz="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26795" y="2271755"/>
              <a:ext cx="6944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Particip</a:t>
              </a:r>
              <a:r>
                <a:rPr lang="en-GB" sz="8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</p:txBody>
        </p:sp>
      </p:grpSp>
      <p:sp>
        <p:nvSpPr>
          <p:cNvPr id="125" name="Rectangle 124"/>
          <p:cNvSpPr/>
          <p:nvPr/>
        </p:nvSpPr>
        <p:spPr bwMode="auto">
          <a:xfrm>
            <a:off x="8531201" y="3767966"/>
            <a:ext cx="374458" cy="1178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800" dirty="0" smtClean="0">
                <a:solidFill>
                  <a:schemeClr val="bg1"/>
                </a:solidFill>
                <a:latin typeface="Arial" charset="0"/>
              </a:rPr>
              <a:t>30</a:t>
            </a:r>
            <a:endParaRPr kumimoji="1" lang="en-GB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580112" y="3939260"/>
            <a:ext cx="216024" cy="146376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7466623" y="3989791"/>
            <a:ext cx="216024" cy="146376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8235960" y="4012448"/>
            <a:ext cx="216024" cy="146376"/>
          </a:xfrm>
          <a:prstGeom prst="ellipse">
            <a:avLst/>
          </a:prstGeom>
          <a:noFill/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6323691" y="4003896"/>
            <a:ext cx="216024" cy="146376"/>
          </a:xfrm>
          <a:prstGeom prst="ellipse">
            <a:avLst/>
          </a:prstGeom>
          <a:noFill/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>
            <a:off x="5004048" y="1472195"/>
            <a:ext cx="0" cy="3254642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2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1698430"/>
      </p:ext>
    </p:extLst>
  </p:cSld>
  <p:clrMapOvr>
    <a:masterClrMapping/>
  </p:clrMapOvr>
  <p:transition spd="slow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 of group capital adequacy</a:t>
            </a:r>
          </a:p>
          <a:p>
            <a:r>
              <a:rPr lang="en-GB" dirty="0" smtClean="0"/>
              <a:t>Approaches to group capital adequacy assessment</a:t>
            </a:r>
          </a:p>
          <a:p>
            <a:r>
              <a:rPr lang="en-GB" dirty="0" smtClean="0"/>
              <a:t>Components of group capital requirements</a:t>
            </a:r>
          </a:p>
          <a:p>
            <a:r>
              <a:rPr lang="en-GB" dirty="0" smtClean="0"/>
              <a:t>Considerations for group capital resources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69153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of Setting Regulatory Capital Requirements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5931627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216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General Approaches to Setting Capital Requirements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6698868"/>
              </p:ext>
            </p:extLst>
          </p:nvPr>
        </p:nvGraphicFramePr>
        <p:xfrm>
          <a:off x="611560" y="2492896"/>
          <a:ext cx="8064896" cy="382524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759828"/>
                <a:gridCol w="3136716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Features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Factor-based,</a:t>
                      </a:r>
                      <a:r>
                        <a:rPr lang="en-GB" sz="1700" baseline="0" dirty="0" smtClean="0"/>
                        <a:t> standardised formula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Insurer’s own model -</a:t>
                      </a:r>
                      <a:r>
                        <a:rPr lang="en-GB" sz="1700" baseline="0" dirty="0" smtClean="0"/>
                        <a:t>embedded in business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Precision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700" dirty="0" smtClean="0"/>
                        <a:t>Calibrated for “average” insurer risk profile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700" dirty="0" smtClean="0"/>
                        <a:t>Tailored</a:t>
                      </a:r>
                      <a:r>
                        <a:rPr lang="en-GB" sz="1700" baseline="0" dirty="0" smtClean="0"/>
                        <a:t> to the individual insurer’s risk profile – better for groups?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Complexity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700" dirty="0" smtClean="0"/>
                        <a:t>Easy to apply – certainty for</a:t>
                      </a:r>
                      <a:r>
                        <a:rPr lang="en-GB" sz="1700" baseline="0" dirty="0" smtClean="0"/>
                        <a:t> insurers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Usually more complex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Supervisory Resource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700" dirty="0" smtClean="0"/>
                        <a:t>Less resource-intensive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700" baseline="0" dirty="0" smtClean="0"/>
                        <a:t>More resource-intensive - prior and on-going approval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Supervisory Risk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Conservative insurers penalised, narrow risk capture, measurement error (data,</a:t>
                      </a:r>
                      <a:r>
                        <a:rPr lang="en-GB" sz="1700" baseline="0" dirty="0" smtClean="0"/>
                        <a:t> model)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Cherry-picking,</a:t>
                      </a:r>
                      <a:r>
                        <a:rPr lang="en-GB" sz="1700" baseline="0" dirty="0" smtClean="0"/>
                        <a:t> manipulation, errors, measurement error (data, model)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entagon 6"/>
          <p:cNvSpPr/>
          <p:nvPr/>
        </p:nvSpPr>
        <p:spPr bwMode="auto">
          <a:xfrm rot="5400000">
            <a:off x="3462179" y="731924"/>
            <a:ext cx="936104" cy="2748162"/>
          </a:xfrm>
          <a:prstGeom prst="homePlate">
            <a:avLst/>
          </a:prstGeom>
          <a:solidFill>
            <a:srgbClr val="0070C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Standardised Approach</a:t>
            </a:r>
          </a:p>
        </p:txBody>
      </p:sp>
      <p:sp>
        <p:nvSpPr>
          <p:cNvPr id="8" name="Pentagon 7"/>
          <p:cNvSpPr/>
          <p:nvPr/>
        </p:nvSpPr>
        <p:spPr bwMode="auto">
          <a:xfrm rot="5400000">
            <a:off x="6702539" y="731924"/>
            <a:ext cx="936104" cy="2748162"/>
          </a:xfrm>
          <a:prstGeom prst="homePlate">
            <a:avLst/>
          </a:prstGeom>
          <a:solidFill>
            <a:srgbClr val="0070C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Internal Model Approach</a:t>
            </a:r>
          </a:p>
        </p:txBody>
      </p:sp>
    </p:spTree>
    <p:extLst>
      <p:ext uri="{BB962C8B-B14F-4D97-AF65-F5344CB8AC3E}">
        <p14:creationId xmlns:p14="http://schemas.microsoft.com/office/powerpoint/2010/main" val="35594871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Risks: Material and Relevant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2765840"/>
              </p:ext>
            </p:extLst>
          </p:nvPr>
        </p:nvGraphicFramePr>
        <p:xfrm>
          <a:off x="1043608" y="1412776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2566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Pause for Thought – Liquidity Risk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Should insurers be required to hold capital to address liquidity risk?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Answer: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52010"/>
            <a:ext cx="1305694" cy="15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51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 of Capital Adequacy Requirements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5085184"/>
            <a:ext cx="7488832" cy="1080120"/>
          </a:xfrm>
        </p:spPr>
        <p:txBody>
          <a:bodyPr/>
          <a:lstStyle/>
          <a:p>
            <a:r>
              <a:rPr lang="en-GB" b="1" dirty="0" smtClean="0"/>
              <a:t>ULTIMATE </a:t>
            </a:r>
            <a:r>
              <a:rPr lang="en-GB" b="1" dirty="0"/>
              <a:t>AIM</a:t>
            </a:r>
            <a:r>
              <a:rPr lang="en-GB" dirty="0"/>
              <a:t>: Policyholder obligations continue to be met as they fall due including in </a:t>
            </a:r>
            <a:r>
              <a:rPr lang="en-GB" dirty="0" smtClean="0"/>
              <a:t>adversity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1360978"/>
              </p:ext>
            </p:extLst>
          </p:nvPr>
        </p:nvGraphicFramePr>
        <p:xfrm>
          <a:off x="1043608" y="1916832"/>
          <a:ext cx="7239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61218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Pause for Thought – Liquidity Risk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Should insurers be required to hold capital to address liquidity risk?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Answer: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A60000"/>
                </a:solidFill>
              </a:rPr>
              <a:t>No. It is more </a:t>
            </a:r>
            <a:r>
              <a:rPr lang="en-GB" sz="2400" dirty="0">
                <a:solidFill>
                  <a:srgbClr val="A60000"/>
                </a:solidFill>
              </a:rPr>
              <a:t>appropriate </a:t>
            </a:r>
            <a:r>
              <a:rPr lang="en-GB" sz="2400" dirty="0" smtClean="0">
                <a:solidFill>
                  <a:srgbClr val="A60000"/>
                </a:solidFill>
              </a:rPr>
              <a:t>to </a:t>
            </a:r>
            <a:r>
              <a:rPr lang="en-GB" sz="2400" dirty="0">
                <a:solidFill>
                  <a:srgbClr val="A60000"/>
                </a:solidFill>
              </a:rPr>
              <a:t>control these risks via qualitative requirements </a:t>
            </a:r>
            <a:r>
              <a:rPr lang="en-GB" sz="2400" dirty="0" smtClean="0">
                <a:solidFill>
                  <a:srgbClr val="A60000"/>
                </a:solidFill>
              </a:rPr>
              <a:t>such as exposure </a:t>
            </a:r>
            <a:r>
              <a:rPr lang="en-GB" sz="2400" dirty="0">
                <a:solidFill>
                  <a:srgbClr val="A60000"/>
                </a:solidFill>
              </a:rPr>
              <a:t>limits </a:t>
            </a:r>
            <a:r>
              <a:rPr lang="en-GB" sz="2400" dirty="0" smtClean="0">
                <a:solidFill>
                  <a:srgbClr val="A60000"/>
                </a:solidFill>
              </a:rPr>
              <a:t>or additional </a:t>
            </a:r>
            <a:r>
              <a:rPr lang="en-GB" sz="2400" dirty="0">
                <a:solidFill>
                  <a:srgbClr val="A60000"/>
                </a:solidFill>
              </a:rPr>
              <a:t>systems and controls.</a:t>
            </a:r>
            <a:endParaRPr lang="en-GB" sz="24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52010"/>
            <a:ext cx="1305694" cy="15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84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Risks from Non-regulated Entities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5736886"/>
              </p:ext>
            </p:extLst>
          </p:nvPr>
        </p:nvGraphicFramePr>
        <p:xfrm>
          <a:off x="1043608" y="1484784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389334"/>
      </p:ext>
    </p:extLst>
  </p:cSld>
  <p:clrMapOvr>
    <a:masterClrMapping/>
  </p:clrMapOvr>
  <p:transition spd="slow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8030244" y="4954696"/>
            <a:ext cx="504056" cy="72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Triangle 27"/>
          <p:cNvSpPr/>
          <p:nvPr/>
        </p:nvSpPr>
        <p:spPr bwMode="auto">
          <a:xfrm>
            <a:off x="8030244" y="4810680"/>
            <a:ext cx="504056" cy="144016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Calibrate Regulatory Capital Requirements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0210000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6950124" y="4033954"/>
            <a:ext cx="0" cy="99275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950124" y="5026704"/>
            <a:ext cx="1584176" cy="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19"/>
          <p:cNvSpPr/>
          <p:nvPr/>
        </p:nvSpPr>
        <p:spPr bwMode="auto">
          <a:xfrm>
            <a:off x="6959302" y="4033954"/>
            <a:ext cx="1562100" cy="982109"/>
          </a:xfrm>
          <a:custGeom>
            <a:avLst/>
            <a:gdLst>
              <a:gd name="connsiteX0" fmla="*/ 0 w 1562100"/>
              <a:gd name="connsiteY0" fmla="*/ 982109 h 982109"/>
              <a:gd name="connsiteX1" fmla="*/ 104775 w 1562100"/>
              <a:gd name="connsiteY1" fmla="*/ 743984 h 982109"/>
              <a:gd name="connsiteX2" fmla="*/ 247650 w 1562100"/>
              <a:gd name="connsiteY2" fmla="*/ 153434 h 982109"/>
              <a:gd name="connsiteX3" fmla="*/ 352425 w 1562100"/>
              <a:gd name="connsiteY3" fmla="*/ 1034 h 982109"/>
              <a:gd name="connsiteX4" fmla="*/ 542925 w 1562100"/>
              <a:gd name="connsiteY4" fmla="*/ 201059 h 982109"/>
              <a:gd name="connsiteX5" fmla="*/ 828675 w 1562100"/>
              <a:gd name="connsiteY5" fmla="*/ 658259 h 982109"/>
              <a:gd name="connsiteX6" fmla="*/ 1562100 w 1562100"/>
              <a:gd name="connsiteY6" fmla="*/ 896384 h 98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100" h="982109">
                <a:moveTo>
                  <a:pt x="0" y="982109"/>
                </a:moveTo>
                <a:cubicBezTo>
                  <a:pt x="31750" y="932102"/>
                  <a:pt x="63500" y="882096"/>
                  <a:pt x="104775" y="743984"/>
                </a:cubicBezTo>
                <a:cubicBezTo>
                  <a:pt x="146050" y="605872"/>
                  <a:pt x="206375" y="277259"/>
                  <a:pt x="247650" y="153434"/>
                </a:cubicBezTo>
                <a:cubicBezTo>
                  <a:pt x="288925" y="29609"/>
                  <a:pt x="303213" y="-6903"/>
                  <a:pt x="352425" y="1034"/>
                </a:cubicBezTo>
                <a:cubicBezTo>
                  <a:pt x="401637" y="8971"/>
                  <a:pt x="463550" y="91522"/>
                  <a:pt x="542925" y="201059"/>
                </a:cubicBezTo>
                <a:cubicBezTo>
                  <a:pt x="622300" y="310596"/>
                  <a:pt x="658813" y="542372"/>
                  <a:pt x="828675" y="658259"/>
                </a:cubicBezTo>
                <a:cubicBezTo>
                  <a:pt x="998537" y="774146"/>
                  <a:pt x="1280318" y="835265"/>
                  <a:pt x="1562100" y="896384"/>
                </a:cubicBezTo>
              </a:path>
            </a:pathLst>
          </a:custGeom>
          <a:noFill/>
          <a:ln w="31750" cap="sq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0204" y="5170720"/>
            <a:ext cx="612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err="1" smtClean="0">
                <a:ea typeface="Segoe UI" pitchFamily="34" charset="0"/>
                <a:cs typeface="Segoe UI" pitchFamily="34" charset="0"/>
              </a:rPr>
              <a:t>VaR</a:t>
            </a:r>
            <a:endParaRPr lang="en-GB" sz="1050" b="1" dirty="0" smtClean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9058" y="5170720"/>
            <a:ext cx="612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err="1" smtClean="0">
                <a:ea typeface="Segoe UI" pitchFamily="34" charset="0"/>
                <a:cs typeface="Segoe UI" pitchFamily="34" charset="0"/>
              </a:rPr>
              <a:t>TVaR</a:t>
            </a:r>
            <a:endParaRPr lang="en-GB" sz="1050" b="1" dirty="0" smtClean="0"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3" name="Straight Arrow Connector 32"/>
          <p:cNvCxnSpPr>
            <a:stCxn id="30" idx="0"/>
          </p:cNvCxnSpPr>
          <p:nvPr/>
        </p:nvCxnSpPr>
        <p:spPr bwMode="auto">
          <a:xfrm flipV="1">
            <a:off x="7976238" y="5026704"/>
            <a:ext cx="54006" cy="14401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31" idx="0"/>
            <a:endCxn id="28" idx="3"/>
          </p:cNvCxnSpPr>
          <p:nvPr/>
        </p:nvCxnSpPr>
        <p:spPr bwMode="auto">
          <a:xfrm flipH="1" flipV="1">
            <a:off x="8282272" y="4954696"/>
            <a:ext cx="122820" cy="21602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5714950" y="1484784"/>
            <a:ext cx="0" cy="99275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5714950" y="2477534"/>
            <a:ext cx="1584176" cy="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reeform 39"/>
          <p:cNvSpPr/>
          <p:nvPr/>
        </p:nvSpPr>
        <p:spPr bwMode="auto">
          <a:xfrm>
            <a:off x="5724128" y="1484784"/>
            <a:ext cx="1562100" cy="982109"/>
          </a:xfrm>
          <a:custGeom>
            <a:avLst/>
            <a:gdLst>
              <a:gd name="connsiteX0" fmla="*/ 0 w 1562100"/>
              <a:gd name="connsiteY0" fmla="*/ 982109 h 982109"/>
              <a:gd name="connsiteX1" fmla="*/ 104775 w 1562100"/>
              <a:gd name="connsiteY1" fmla="*/ 743984 h 982109"/>
              <a:gd name="connsiteX2" fmla="*/ 247650 w 1562100"/>
              <a:gd name="connsiteY2" fmla="*/ 153434 h 982109"/>
              <a:gd name="connsiteX3" fmla="*/ 352425 w 1562100"/>
              <a:gd name="connsiteY3" fmla="*/ 1034 h 982109"/>
              <a:gd name="connsiteX4" fmla="*/ 542925 w 1562100"/>
              <a:gd name="connsiteY4" fmla="*/ 201059 h 982109"/>
              <a:gd name="connsiteX5" fmla="*/ 828675 w 1562100"/>
              <a:gd name="connsiteY5" fmla="*/ 658259 h 982109"/>
              <a:gd name="connsiteX6" fmla="*/ 1562100 w 1562100"/>
              <a:gd name="connsiteY6" fmla="*/ 896384 h 98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100" h="982109">
                <a:moveTo>
                  <a:pt x="0" y="982109"/>
                </a:moveTo>
                <a:cubicBezTo>
                  <a:pt x="31750" y="932102"/>
                  <a:pt x="63500" y="882096"/>
                  <a:pt x="104775" y="743984"/>
                </a:cubicBezTo>
                <a:cubicBezTo>
                  <a:pt x="146050" y="605872"/>
                  <a:pt x="206375" y="277259"/>
                  <a:pt x="247650" y="153434"/>
                </a:cubicBezTo>
                <a:cubicBezTo>
                  <a:pt x="288925" y="29609"/>
                  <a:pt x="303213" y="-6903"/>
                  <a:pt x="352425" y="1034"/>
                </a:cubicBezTo>
                <a:cubicBezTo>
                  <a:pt x="401637" y="8971"/>
                  <a:pt x="463550" y="91522"/>
                  <a:pt x="542925" y="201059"/>
                </a:cubicBezTo>
                <a:cubicBezTo>
                  <a:pt x="622300" y="310596"/>
                  <a:pt x="658813" y="542372"/>
                  <a:pt x="828675" y="658259"/>
                </a:cubicBezTo>
                <a:cubicBezTo>
                  <a:pt x="998537" y="774146"/>
                  <a:pt x="1280318" y="835265"/>
                  <a:pt x="1562100" y="896384"/>
                </a:cubicBezTo>
              </a:path>
            </a:pathLst>
          </a:custGeom>
          <a:noFill/>
          <a:ln w="31750" cap="sq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804248" y="2276872"/>
            <a:ext cx="0" cy="200662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092280" y="2371882"/>
            <a:ext cx="0" cy="105652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6625977" y="2477533"/>
            <a:ext cx="36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24328" y="2477534"/>
            <a:ext cx="36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23528" y="4530329"/>
            <a:ext cx="1800200" cy="42436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 dirty="0" smtClean="0">
                <a:solidFill>
                  <a:schemeClr val="bg1"/>
                </a:solidFill>
                <a:latin typeface="Arial" charset="0"/>
              </a:rPr>
              <a:t>T=1      2      3    …     n</a:t>
            </a:r>
            <a:endParaRPr kumimoji="1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14350" y="3573452"/>
            <a:ext cx="0" cy="496375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14350" y="4069827"/>
            <a:ext cx="585242" cy="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 bwMode="auto">
          <a:xfrm>
            <a:off x="314325" y="3640955"/>
            <a:ext cx="485775" cy="416981"/>
          </a:xfrm>
          <a:custGeom>
            <a:avLst/>
            <a:gdLst>
              <a:gd name="connsiteX0" fmla="*/ 0 w 485775"/>
              <a:gd name="connsiteY0" fmla="*/ 226195 h 416981"/>
              <a:gd name="connsiteX1" fmla="*/ 28575 w 485775"/>
              <a:gd name="connsiteY1" fmla="*/ 140470 h 416981"/>
              <a:gd name="connsiteX2" fmla="*/ 66675 w 485775"/>
              <a:gd name="connsiteY2" fmla="*/ 178570 h 416981"/>
              <a:gd name="connsiteX3" fmla="*/ 95250 w 485775"/>
              <a:gd name="connsiteY3" fmla="*/ 64270 h 416981"/>
              <a:gd name="connsiteX4" fmla="*/ 142875 w 485775"/>
              <a:gd name="connsiteY4" fmla="*/ 149995 h 416981"/>
              <a:gd name="connsiteX5" fmla="*/ 190500 w 485775"/>
              <a:gd name="connsiteY5" fmla="*/ 7120 h 416981"/>
              <a:gd name="connsiteX6" fmla="*/ 257175 w 485775"/>
              <a:gd name="connsiteY6" fmla="*/ 416695 h 416981"/>
              <a:gd name="connsiteX7" fmla="*/ 276225 w 485775"/>
              <a:gd name="connsiteY7" fmla="*/ 73795 h 416981"/>
              <a:gd name="connsiteX8" fmla="*/ 323850 w 485775"/>
              <a:gd name="connsiteY8" fmla="*/ 188095 h 416981"/>
              <a:gd name="connsiteX9" fmla="*/ 381000 w 485775"/>
              <a:gd name="connsiteY9" fmla="*/ 54745 h 416981"/>
              <a:gd name="connsiteX10" fmla="*/ 466725 w 485775"/>
              <a:gd name="connsiteY10" fmla="*/ 159520 h 416981"/>
              <a:gd name="connsiteX11" fmla="*/ 485775 w 485775"/>
              <a:gd name="connsiteY11" fmla="*/ 83320 h 41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775" h="416981">
                <a:moveTo>
                  <a:pt x="0" y="226195"/>
                </a:moveTo>
                <a:cubicBezTo>
                  <a:pt x="8731" y="187301"/>
                  <a:pt x="17463" y="148407"/>
                  <a:pt x="28575" y="140470"/>
                </a:cubicBezTo>
                <a:cubicBezTo>
                  <a:pt x="39688" y="132532"/>
                  <a:pt x="55563" y="191270"/>
                  <a:pt x="66675" y="178570"/>
                </a:cubicBezTo>
                <a:cubicBezTo>
                  <a:pt x="77787" y="165870"/>
                  <a:pt x="82550" y="69033"/>
                  <a:pt x="95250" y="64270"/>
                </a:cubicBezTo>
                <a:cubicBezTo>
                  <a:pt x="107950" y="59507"/>
                  <a:pt x="127000" y="159520"/>
                  <a:pt x="142875" y="149995"/>
                </a:cubicBezTo>
                <a:cubicBezTo>
                  <a:pt x="158750" y="140470"/>
                  <a:pt x="171450" y="-37330"/>
                  <a:pt x="190500" y="7120"/>
                </a:cubicBezTo>
                <a:cubicBezTo>
                  <a:pt x="209550" y="51570"/>
                  <a:pt x="242888" y="405583"/>
                  <a:pt x="257175" y="416695"/>
                </a:cubicBezTo>
                <a:cubicBezTo>
                  <a:pt x="271463" y="427808"/>
                  <a:pt x="265113" y="111895"/>
                  <a:pt x="276225" y="73795"/>
                </a:cubicBezTo>
                <a:cubicBezTo>
                  <a:pt x="287337" y="35695"/>
                  <a:pt x="306388" y="191270"/>
                  <a:pt x="323850" y="188095"/>
                </a:cubicBezTo>
                <a:cubicBezTo>
                  <a:pt x="341313" y="184920"/>
                  <a:pt x="357188" y="59507"/>
                  <a:pt x="381000" y="54745"/>
                </a:cubicBezTo>
                <a:cubicBezTo>
                  <a:pt x="404812" y="49983"/>
                  <a:pt x="449262" y="154757"/>
                  <a:pt x="466725" y="159520"/>
                </a:cubicBezTo>
                <a:cubicBezTo>
                  <a:pt x="484188" y="164283"/>
                  <a:pt x="484981" y="123801"/>
                  <a:pt x="485775" y="8332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99976" y="4149080"/>
            <a:ext cx="139427" cy="460502"/>
          </a:xfrm>
          <a:prstGeom prst="downArrow">
            <a:avLst/>
          </a:prstGeom>
          <a:solidFill>
            <a:srgbClr val="FF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363165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Shock period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0378" y="509406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Effect period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9648" y="4079924"/>
            <a:ext cx="905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0             1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99592" y="3846169"/>
            <a:ext cx="247017" cy="30291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4" idx="0"/>
          </p:cNvCxnSpPr>
          <p:nvPr/>
        </p:nvCxnSpPr>
        <p:spPr bwMode="auto">
          <a:xfrm flipV="1">
            <a:off x="1330418" y="4882689"/>
            <a:ext cx="199759" cy="21137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8238460" y="1844824"/>
            <a:ext cx="54006" cy="632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7884368" y="1844825"/>
            <a:ext cx="826758" cy="13101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Delay 16"/>
          <p:cNvSpPr/>
          <p:nvPr/>
        </p:nvSpPr>
        <p:spPr bwMode="auto">
          <a:xfrm rot="5400000">
            <a:off x="7740131" y="2004165"/>
            <a:ext cx="263529" cy="578425"/>
          </a:xfrm>
          <a:prstGeom prst="flowChartDelay">
            <a:avLst/>
          </a:prstGeom>
          <a:solidFill>
            <a:schemeClr val="accent5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Safety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7740352" y="1975838"/>
            <a:ext cx="144016" cy="18413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7884368" y="1981159"/>
            <a:ext cx="118874" cy="18045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lowchart: Delay 51"/>
          <p:cNvSpPr/>
          <p:nvPr/>
        </p:nvSpPr>
        <p:spPr bwMode="auto">
          <a:xfrm rot="5400000">
            <a:off x="8579361" y="1870760"/>
            <a:ext cx="263529" cy="578425"/>
          </a:xfrm>
          <a:prstGeom prst="flowChartDelay">
            <a:avLst/>
          </a:prstGeom>
          <a:solidFill>
            <a:schemeClr val="accent5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Cost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flipV="1">
            <a:off x="8579582" y="1842433"/>
            <a:ext cx="144016" cy="18413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8723598" y="1847754"/>
            <a:ext cx="118874" cy="18045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 bwMode="auto">
          <a:xfrm flipV="1">
            <a:off x="7913206" y="2475528"/>
            <a:ext cx="704514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2373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5849-0CA9-40D9-A967-B737FAD35E3E}" type="slidenum">
              <a:rPr lang="en-GB"/>
              <a:pPr/>
              <a:t>33</a:t>
            </a:fld>
            <a:endParaRPr lang="en-GB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- Risk Measures</a:t>
            </a:r>
            <a:endParaRPr lang="en-CA" dirty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CA" sz="1600" b="1" dirty="0">
                <a:solidFill>
                  <a:srgbClr val="AF0505"/>
                </a:solidFill>
              </a:rPr>
              <a:t>Value at Risk (</a:t>
            </a:r>
            <a:r>
              <a:rPr lang="en-CA" sz="1600" b="1" dirty="0" err="1">
                <a:solidFill>
                  <a:srgbClr val="AF0505"/>
                </a:solidFill>
              </a:rPr>
              <a:t>VaR</a:t>
            </a:r>
            <a:r>
              <a:rPr lang="en-CA" sz="1600" b="1" dirty="0">
                <a:solidFill>
                  <a:srgbClr val="AF0505"/>
                </a:solidFill>
              </a:rPr>
              <a:t>):</a:t>
            </a:r>
            <a:r>
              <a:rPr lang="en-CA" sz="1600" dirty="0"/>
              <a:t>  </a:t>
            </a:r>
            <a:r>
              <a:rPr lang="en-CA" sz="1600" dirty="0" smtClean="0"/>
              <a:t>A measure of maximum loss at a certain confidence level over a certain period of time</a:t>
            </a:r>
            <a:endParaRPr lang="en-CA" sz="1600" dirty="0"/>
          </a:p>
          <a:p>
            <a:pPr marL="0" indent="0">
              <a:buFont typeface="Wingdings" pitchFamily="2" charset="2"/>
              <a:buNone/>
            </a:pPr>
            <a:r>
              <a:rPr lang="en-CA" sz="1600" b="1" dirty="0">
                <a:solidFill>
                  <a:srgbClr val="AF0505"/>
                </a:solidFill>
              </a:rPr>
              <a:t>Tail Value at Risk (</a:t>
            </a:r>
            <a:r>
              <a:rPr lang="en-CA" sz="1600" b="1" dirty="0" err="1">
                <a:solidFill>
                  <a:srgbClr val="AF0505"/>
                </a:solidFill>
              </a:rPr>
              <a:t>TVaR</a:t>
            </a:r>
            <a:r>
              <a:rPr lang="en-CA" sz="1600" b="1" dirty="0">
                <a:solidFill>
                  <a:srgbClr val="AF0505"/>
                </a:solidFill>
              </a:rPr>
              <a:t>):</a:t>
            </a:r>
            <a:r>
              <a:rPr lang="en-CA" sz="1600" dirty="0"/>
              <a:t>  Expected loss conditional on losses being above a given </a:t>
            </a:r>
            <a:r>
              <a:rPr lang="en-CA" sz="1600" dirty="0" smtClean="0"/>
              <a:t>percentile over a certain period of time</a:t>
            </a:r>
            <a:endParaRPr lang="en-CA" sz="1600" dirty="0"/>
          </a:p>
          <a:p>
            <a:pPr marL="0" indent="0"/>
            <a:endParaRPr lang="en-CA" sz="1600" dirty="0"/>
          </a:p>
        </p:txBody>
      </p:sp>
      <p:sp>
        <p:nvSpPr>
          <p:cNvPr id="238594" name="AutoShape 2" descr="Wide upward diagonal"/>
          <p:cNvSpPr>
            <a:spLocks noChangeArrowheads="1"/>
          </p:cNvSpPr>
          <p:nvPr/>
        </p:nvSpPr>
        <p:spPr bwMode="auto">
          <a:xfrm>
            <a:off x="6315075" y="5561013"/>
            <a:ext cx="1470025" cy="228600"/>
          </a:xfrm>
          <a:prstGeom prst="rtTriangle">
            <a:avLst/>
          </a:prstGeom>
          <a:pattFill prst="wdUpDiag">
            <a:fgClr>
              <a:srgbClr val="CC44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595" name="Rectangle 3" descr="Wide upward diagonal"/>
          <p:cNvSpPr>
            <a:spLocks noChangeArrowheads="1"/>
          </p:cNvSpPr>
          <p:nvPr/>
        </p:nvSpPr>
        <p:spPr bwMode="auto">
          <a:xfrm>
            <a:off x="6337300" y="5789613"/>
            <a:ext cx="1371600" cy="152400"/>
          </a:xfrm>
          <a:prstGeom prst="rect">
            <a:avLst/>
          </a:prstGeom>
          <a:pattFill prst="wdUpDiag">
            <a:fgClr>
              <a:srgbClr val="CC44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>
            <a:off x="2339975" y="3357563"/>
            <a:ext cx="0" cy="259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>
            <a:off x="2339975" y="5949950"/>
            <a:ext cx="5491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0" name="Freeform 8"/>
          <p:cNvSpPr>
            <a:spLocks/>
          </p:cNvSpPr>
          <p:nvPr/>
        </p:nvSpPr>
        <p:spPr bwMode="auto">
          <a:xfrm>
            <a:off x="2339975" y="3556000"/>
            <a:ext cx="5427663" cy="2393950"/>
          </a:xfrm>
          <a:custGeom>
            <a:avLst/>
            <a:gdLst>
              <a:gd name="T0" fmla="*/ 0 w 4080"/>
              <a:gd name="T1" fmla="*/ 2160 h 2160"/>
              <a:gd name="T2" fmla="*/ 480 w 4080"/>
              <a:gd name="T3" fmla="*/ 1824 h 2160"/>
              <a:gd name="T4" fmla="*/ 816 w 4080"/>
              <a:gd name="T5" fmla="*/ 1152 h 2160"/>
              <a:gd name="T6" fmla="*/ 1056 w 4080"/>
              <a:gd name="T7" fmla="*/ 336 h 2160"/>
              <a:gd name="T8" fmla="*/ 1440 w 4080"/>
              <a:gd name="T9" fmla="*/ 48 h 2160"/>
              <a:gd name="T10" fmla="*/ 1872 w 4080"/>
              <a:gd name="T11" fmla="*/ 624 h 2160"/>
              <a:gd name="T12" fmla="*/ 2304 w 4080"/>
              <a:gd name="T13" fmla="*/ 1392 h 2160"/>
              <a:gd name="T14" fmla="*/ 3072 w 4080"/>
              <a:gd name="T15" fmla="*/ 1776 h 2160"/>
              <a:gd name="T16" fmla="*/ 4080 w 4080"/>
              <a:gd name="T17" fmla="*/ 196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80" h="2160">
                <a:moveTo>
                  <a:pt x="0" y="2160"/>
                </a:moveTo>
                <a:cubicBezTo>
                  <a:pt x="172" y="2076"/>
                  <a:pt x="344" y="1992"/>
                  <a:pt x="480" y="1824"/>
                </a:cubicBezTo>
                <a:cubicBezTo>
                  <a:pt x="616" y="1656"/>
                  <a:pt x="720" y="1400"/>
                  <a:pt x="816" y="1152"/>
                </a:cubicBezTo>
                <a:cubicBezTo>
                  <a:pt x="912" y="904"/>
                  <a:pt x="952" y="520"/>
                  <a:pt x="1056" y="336"/>
                </a:cubicBezTo>
                <a:cubicBezTo>
                  <a:pt x="1160" y="152"/>
                  <a:pt x="1304" y="0"/>
                  <a:pt x="1440" y="48"/>
                </a:cubicBezTo>
                <a:cubicBezTo>
                  <a:pt x="1576" y="96"/>
                  <a:pt x="1728" y="400"/>
                  <a:pt x="1872" y="624"/>
                </a:cubicBezTo>
                <a:cubicBezTo>
                  <a:pt x="2016" y="848"/>
                  <a:pt x="2104" y="1200"/>
                  <a:pt x="2304" y="1392"/>
                </a:cubicBezTo>
                <a:cubicBezTo>
                  <a:pt x="2504" y="1584"/>
                  <a:pt x="2776" y="1680"/>
                  <a:pt x="3072" y="1776"/>
                </a:cubicBezTo>
                <a:cubicBezTo>
                  <a:pt x="3368" y="1872"/>
                  <a:pt x="3724" y="1920"/>
                  <a:pt x="4080" y="1968"/>
                </a:cubicBezTo>
              </a:path>
            </a:pathLst>
          </a:custGeom>
          <a:noFill/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063452" y="3357563"/>
            <a:ext cx="146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GB" sz="1400" dirty="0">
                <a:solidFill>
                  <a:schemeClr val="accent3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7785100" y="5774928"/>
            <a:ext cx="830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GB" sz="1400" dirty="0">
                <a:solidFill>
                  <a:schemeClr val="accent3">
                    <a:lumMod val="75000"/>
                  </a:schemeClr>
                </a:solidFill>
              </a:rPr>
              <a:t>Losses</a:t>
            </a:r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5902325" y="5949950"/>
            <a:ext cx="66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GB" sz="1400" dirty="0" smtClean="0"/>
              <a:t>$10m</a:t>
            </a:r>
            <a:endParaRPr kumimoji="0" lang="en-GB" sz="1400" dirty="0"/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>
            <a:off x="6324641" y="5505987"/>
            <a:ext cx="0" cy="436026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5" name="Line 13"/>
          <p:cNvSpPr>
            <a:spLocks noChangeShapeType="1"/>
          </p:cNvSpPr>
          <p:nvPr/>
        </p:nvSpPr>
        <p:spPr bwMode="auto">
          <a:xfrm flipH="1">
            <a:off x="6337300" y="4265613"/>
            <a:ext cx="2286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5519205" y="3803651"/>
            <a:ext cx="1978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kumimoji="0" lang="en-GB" sz="1200" b="1" dirty="0" err="1">
                <a:solidFill>
                  <a:srgbClr val="AF0505"/>
                </a:solidFill>
              </a:rPr>
              <a:t>VaR</a:t>
            </a:r>
            <a:r>
              <a:rPr kumimoji="0" lang="en-GB" sz="1200" b="1" dirty="0">
                <a:solidFill>
                  <a:srgbClr val="AF0505"/>
                </a:solidFill>
              </a:rPr>
              <a:t> @ 99</a:t>
            </a:r>
            <a:r>
              <a:rPr kumimoji="0" lang="en-GB" sz="1200" b="1" dirty="0" smtClean="0">
                <a:solidFill>
                  <a:srgbClr val="AF0505"/>
                </a:solidFill>
              </a:rPr>
              <a:t>%:</a:t>
            </a:r>
          </a:p>
          <a:p>
            <a:pPr algn="ctr" eaLnBrk="1" hangingPunct="1">
              <a:spcBef>
                <a:spcPts val="0"/>
              </a:spcBef>
            </a:pPr>
            <a:r>
              <a:rPr kumimoji="0" lang="en-GB" sz="1200" dirty="0" smtClean="0">
                <a:solidFill>
                  <a:srgbClr val="AF0505"/>
                </a:solidFill>
              </a:rPr>
              <a:t> 1% chance of loss&gt;$10m</a:t>
            </a:r>
            <a:endParaRPr kumimoji="0" lang="en-GB" sz="1200" dirty="0">
              <a:solidFill>
                <a:srgbClr val="AF0505"/>
              </a:solidFill>
            </a:endParaRPr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>
            <a:off x="6794500" y="5620544"/>
            <a:ext cx="0" cy="33654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 flipH="1">
            <a:off x="6791322" y="4941169"/>
            <a:ext cx="156941" cy="61984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6508328" y="4479504"/>
            <a:ext cx="2470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en-GB" sz="1200" b="1" dirty="0" err="1">
                <a:solidFill>
                  <a:srgbClr val="AF0505"/>
                </a:solidFill>
              </a:rPr>
              <a:t>TVaR</a:t>
            </a:r>
            <a:r>
              <a:rPr kumimoji="0" lang="en-GB" sz="1200" b="1" dirty="0">
                <a:solidFill>
                  <a:srgbClr val="AF0505"/>
                </a:solidFill>
              </a:rPr>
              <a:t> @ 99</a:t>
            </a:r>
            <a:r>
              <a:rPr kumimoji="0" lang="en-GB" sz="1200" b="1" dirty="0" smtClean="0">
                <a:solidFill>
                  <a:srgbClr val="AF0505"/>
                </a:solidFill>
              </a:rPr>
              <a:t>%: </a:t>
            </a:r>
            <a:endParaRPr kumimoji="0" lang="en-GB" sz="1200" b="1" dirty="0">
              <a:solidFill>
                <a:srgbClr val="AF0505"/>
              </a:solidFill>
            </a:endParaRPr>
          </a:p>
          <a:p>
            <a:pPr algn="ctr" eaLnBrk="1" hangingPunct="1"/>
            <a:r>
              <a:rPr kumimoji="0" lang="en-GB" sz="1200" dirty="0">
                <a:solidFill>
                  <a:srgbClr val="AF0505"/>
                </a:solidFill>
              </a:rPr>
              <a:t>A</a:t>
            </a:r>
            <a:r>
              <a:rPr kumimoji="0" lang="en-GB" sz="1200" dirty="0" smtClean="0">
                <a:solidFill>
                  <a:srgbClr val="AF0505"/>
                </a:solidFill>
              </a:rPr>
              <a:t>verage </a:t>
            </a:r>
            <a:r>
              <a:rPr kumimoji="0" lang="en-GB" sz="1200" dirty="0">
                <a:solidFill>
                  <a:srgbClr val="AF0505"/>
                </a:solidFill>
              </a:rPr>
              <a:t>of </a:t>
            </a:r>
            <a:r>
              <a:rPr kumimoji="0" lang="en-GB" sz="1200" dirty="0" smtClean="0">
                <a:solidFill>
                  <a:srgbClr val="AF0505"/>
                </a:solidFill>
              </a:rPr>
              <a:t>worst 1% losses</a:t>
            </a:r>
            <a:endParaRPr kumimoji="0" lang="en-GB" sz="1200" dirty="0">
              <a:solidFill>
                <a:srgbClr val="AF0505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459535" y="5957086"/>
            <a:ext cx="66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GB" sz="1400" dirty="0" smtClean="0"/>
              <a:t>$15m</a:t>
            </a:r>
            <a:endParaRPr kumimoji="0" lang="en-GB" sz="1400" dirty="0"/>
          </a:p>
        </p:txBody>
      </p:sp>
    </p:spTree>
    <p:extLst>
      <p:ext uri="{BB962C8B-B14F-4D97-AF65-F5344CB8AC3E}">
        <p14:creationId xmlns:p14="http://schemas.microsoft.com/office/powerpoint/2010/main" val="11303829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Diversification and </a:t>
            </a:r>
            <a:r>
              <a:rPr lang="en-GB" b="1" dirty="0" smtClean="0"/>
              <a:t>Concentration </a:t>
            </a:r>
            <a:r>
              <a:rPr lang="en-GB" b="1" dirty="0"/>
              <a:t>of R</a:t>
            </a:r>
            <a:r>
              <a:rPr lang="en-GB" b="1" dirty="0" smtClean="0"/>
              <a:t>isks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Groups may have diversification benefits (product lines, geographical locations, asset classes, counterparties etc.)</a:t>
            </a:r>
          </a:p>
          <a:p>
            <a:r>
              <a:rPr lang="en-GB" dirty="0" smtClean="0"/>
              <a:t>Reasons to limit recognition of diversification in group capital adequacy assessment:</a:t>
            </a:r>
          </a:p>
          <a:p>
            <a:pPr lvl="1"/>
            <a:r>
              <a:rPr lang="en-GB" dirty="0" smtClean="0"/>
              <a:t>Difficult to quantify precisely especially under stress conditions</a:t>
            </a:r>
          </a:p>
          <a:p>
            <a:pPr lvl="1"/>
            <a:r>
              <a:rPr lang="en-GB" dirty="0" smtClean="0"/>
              <a:t>Constraints on transfer of diversification benefit across group – lack of </a:t>
            </a:r>
            <a:r>
              <a:rPr lang="en-GB" dirty="0" err="1" smtClean="0"/>
              <a:t>fungibility</a:t>
            </a:r>
            <a:r>
              <a:rPr lang="en-GB" dirty="0" smtClean="0"/>
              <a:t> of capital</a:t>
            </a:r>
          </a:p>
          <a:p>
            <a:pPr lvl="1"/>
            <a:r>
              <a:rPr lang="en-GB" dirty="0" smtClean="0"/>
              <a:t>Offset by concentration risk that may not be explicitly quantified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9886-63E7-404A-8AE6-02DDEB3913E8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229200"/>
            <a:ext cx="898500" cy="10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67870"/>
      </p:ext>
    </p:extLst>
  </p:cSld>
  <p:clrMapOvr>
    <a:masterClrMapping/>
  </p:clrMapOvr>
  <p:transition spd="slow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Solvency Control Levels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Purpose: </a:t>
            </a:r>
          </a:p>
          <a:p>
            <a:pPr lvl="1"/>
            <a:r>
              <a:rPr lang="en-GB" dirty="0"/>
              <a:t>Timely identification and mitigation of weakening parts of an insurance group</a:t>
            </a:r>
          </a:p>
          <a:p>
            <a:pPr lvl="1"/>
            <a:r>
              <a:rPr lang="en-GB" dirty="0"/>
              <a:t>Minimise risk of contagion to insurance legal entities</a:t>
            </a:r>
          </a:p>
          <a:p>
            <a:r>
              <a:rPr lang="en-GB" dirty="0" smtClean="0"/>
              <a:t>Trigger process of coordination among different supervisors of </a:t>
            </a:r>
            <a:r>
              <a:rPr lang="en-GB" dirty="0"/>
              <a:t>group </a:t>
            </a:r>
            <a:r>
              <a:rPr lang="en-GB" dirty="0" smtClean="0"/>
              <a:t>entities</a:t>
            </a:r>
          </a:p>
          <a:p>
            <a:r>
              <a:rPr lang="en-GB" dirty="0" smtClean="0"/>
              <a:t>Actions </a:t>
            </a:r>
            <a:r>
              <a:rPr lang="en-GB" dirty="0"/>
              <a:t>taken on:</a:t>
            </a:r>
          </a:p>
          <a:p>
            <a:pPr lvl="1"/>
            <a:r>
              <a:rPr lang="en-GB" dirty="0"/>
              <a:t>Parent (if have powers)</a:t>
            </a:r>
          </a:p>
          <a:p>
            <a:pPr lvl="1"/>
            <a:r>
              <a:rPr lang="en-GB" dirty="0"/>
              <a:t>Insurance legal </a:t>
            </a:r>
            <a:r>
              <a:rPr lang="en-GB" dirty="0" smtClean="0"/>
              <a:t>entities</a:t>
            </a:r>
          </a:p>
          <a:p>
            <a:r>
              <a:rPr lang="en-GB" dirty="0" smtClean="0"/>
              <a:t>Need to be consistent with solvency control levels of insurance legal entities – e.g., </a:t>
            </a:r>
            <a:r>
              <a:rPr lang="en-US" dirty="0" smtClean="0">
                <a:latin typeface="Arial"/>
                <a:cs typeface="Arial"/>
              </a:rPr>
              <a:t>group PCR &gt; sum of legal </a:t>
            </a:r>
            <a:r>
              <a:rPr lang="en-US" dirty="0">
                <a:latin typeface="Arial"/>
                <a:cs typeface="Arial"/>
              </a:rPr>
              <a:t>entity MCRs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54437"/>
      </p:ext>
    </p:extLst>
  </p:cSld>
  <p:clrMapOvr>
    <a:masterClrMapping/>
  </p:clrMapOvr>
  <p:transition spd="slow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Determine PCR and MCR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9886-63E7-404A-8AE6-02DDEB3913E8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717032"/>
            <a:ext cx="1224136" cy="2016224"/>
          </a:xfrm>
          <a:prstGeom prst="rect">
            <a:avLst/>
          </a:prstGeom>
          <a:solidFill>
            <a:srgbClr val="0070C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Technical Provisions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15616" y="1931690"/>
            <a:ext cx="1224136" cy="17853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Capital Requirements</a:t>
            </a:r>
          </a:p>
        </p:txBody>
      </p:sp>
      <p:sp>
        <p:nvSpPr>
          <p:cNvPr id="16" name="Pentagon 15"/>
          <p:cNvSpPr/>
          <p:nvPr/>
        </p:nvSpPr>
        <p:spPr bwMode="auto">
          <a:xfrm>
            <a:off x="2881561" y="1931690"/>
            <a:ext cx="1078954" cy="1296144"/>
          </a:xfrm>
          <a:prstGeom prst="homePlate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Prescribed</a:t>
            </a:r>
            <a:r>
              <a:rPr kumimoji="1" lang="en-GB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Capital Requirement (PCR)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2881561" y="3500821"/>
            <a:ext cx="1078954" cy="1296144"/>
          </a:xfrm>
          <a:prstGeom prst="homePlate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Minimum </a:t>
            </a:r>
            <a:r>
              <a:rPr kumimoji="1" lang="en-GB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Capital Requirement (MCR)</a:t>
            </a:r>
            <a:endParaRPr kumimoji="1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115616" y="1931690"/>
            <a:ext cx="2282552" cy="0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38486" y="3501008"/>
            <a:ext cx="2282552" cy="0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960515" y="1861837"/>
            <a:ext cx="4643933" cy="149515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indent="-257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1400" kern="0" dirty="0" smtClean="0"/>
              <a:t>Control level above which supervisor does not intervene on capital grounds</a:t>
            </a:r>
          </a:p>
          <a:p>
            <a:pPr indent="-257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1400" kern="0" dirty="0"/>
              <a:t>Could be single group PCR or a set of inter-dependent PCRs</a:t>
            </a:r>
          </a:p>
          <a:p>
            <a:pPr indent="-257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1400" kern="0" dirty="0" smtClean="0"/>
              <a:t>Going concern basis</a:t>
            </a:r>
          </a:p>
          <a:p>
            <a:pPr indent="-257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1400" kern="0" dirty="0" smtClean="0"/>
              <a:t>Method may be different than for MCR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3955926" y="3501008"/>
            <a:ext cx="4626397" cy="2232248"/>
          </a:xfrm>
          <a:prstGeom prst="rect">
            <a:avLst/>
          </a:prstGeom>
          <a:solidFill>
            <a:srgbClr val="FFCC99"/>
          </a:solidFill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400" kern="0" dirty="0" smtClean="0"/>
              <a:t>Control level below which strongest supervisory action is taken – group context, restructuring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400" kern="0" dirty="0"/>
              <a:t>Ultimate safety net for policyholders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400" kern="0" dirty="0" smtClean="0"/>
              <a:t>Lower </a:t>
            </a:r>
            <a:r>
              <a:rPr lang="en-GB" sz="1400" kern="0" dirty="0"/>
              <a:t>bound for PCR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400" kern="0" dirty="0"/>
              <a:t>Subject to minimum bound below which insurer cannot operate viably – critical mass, nominal floor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400" kern="0" dirty="0" smtClean="0"/>
              <a:t>Different from accounting insolvency (assets still &gt; liabilities)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400" kern="0" dirty="0" smtClean="0"/>
              <a:t>Going concern basis up until MCR level</a:t>
            </a:r>
          </a:p>
        </p:txBody>
      </p:sp>
    </p:spTree>
    <p:extLst>
      <p:ext uri="{BB962C8B-B14F-4D97-AF65-F5344CB8AC3E}">
        <p14:creationId xmlns:p14="http://schemas.microsoft.com/office/powerpoint/2010/main" val="20414012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8F4D9B-FB89-44A6-BF40-F6693E225E3D}" type="slidenum">
              <a:rPr lang="en-GB" sz="1000" smtClean="0"/>
              <a:pPr/>
              <a:t>37</a:t>
            </a:fld>
            <a:endParaRPr lang="en-GB" sz="1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Solvency </a:t>
            </a:r>
            <a:r>
              <a:rPr lang="en-GB" dirty="0"/>
              <a:t>C</a:t>
            </a:r>
            <a:r>
              <a:rPr lang="en-GB" dirty="0" smtClean="0"/>
              <a:t>ontrol </a:t>
            </a:r>
            <a:r>
              <a:rPr lang="en-GB" dirty="0"/>
              <a:t>L</a:t>
            </a:r>
            <a:r>
              <a:rPr lang="en-GB" dirty="0" smtClean="0"/>
              <a:t>evels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560515" y="2100263"/>
            <a:ext cx="4495800" cy="549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Prescribed capital requirement (PCR) level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</a:t>
            </a:r>
            <a:r>
              <a:rPr kumimoji="0" lang="en-GB" sz="1200" dirty="0" smtClean="0"/>
              <a:t>Group </a:t>
            </a:r>
            <a:r>
              <a:rPr kumimoji="0" lang="en-GB" sz="1200" dirty="0"/>
              <a:t>does not need to restore capital resources/reduce risk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95536" y="2173288"/>
            <a:ext cx="1893391" cy="667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GB" sz="1100" b="1" dirty="0"/>
              <a:t>Capital Adequacy Ratio </a:t>
            </a:r>
          </a:p>
          <a:p>
            <a:pPr eaLnBrk="1" hangingPunct="1">
              <a:spcBef>
                <a:spcPct val="20000"/>
              </a:spcBef>
            </a:pPr>
            <a:r>
              <a:rPr kumimoji="0" lang="en-GB" sz="1100" b="1" dirty="0"/>
              <a:t> = </a:t>
            </a:r>
            <a:r>
              <a:rPr kumimoji="0" lang="en-GB" sz="1100" b="1" u="sng" dirty="0"/>
              <a:t>Capital </a:t>
            </a:r>
            <a:r>
              <a:rPr kumimoji="0" lang="en-GB" sz="1100" b="1" u="sng" dirty="0" smtClean="0"/>
              <a:t>Resources      _</a:t>
            </a:r>
            <a:endParaRPr kumimoji="0" lang="en-GB" sz="1100" b="1" dirty="0"/>
          </a:p>
          <a:p>
            <a:pPr eaLnBrk="1" hangingPunct="1">
              <a:spcBef>
                <a:spcPct val="20000"/>
              </a:spcBef>
            </a:pPr>
            <a:r>
              <a:rPr kumimoji="0" lang="en-GB" sz="1100" b="1" dirty="0"/>
              <a:t>    Capital </a:t>
            </a:r>
            <a:r>
              <a:rPr kumimoji="0" lang="en-GB" sz="1100" b="1" dirty="0" smtClean="0"/>
              <a:t>Requirements</a:t>
            </a:r>
            <a:endParaRPr kumimoji="0" lang="en-GB" sz="1100" b="1" u="sng" dirty="0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2358777" y="1812926"/>
            <a:ext cx="1219200" cy="4119562"/>
          </a:xfrm>
          <a:prstGeom prst="upArrow">
            <a:avLst>
              <a:gd name="adj1" fmla="val 50000"/>
              <a:gd name="adj2" fmla="val 84473"/>
            </a:avLst>
          </a:prstGeom>
          <a:gradFill rotWithShape="1">
            <a:gsLst>
              <a:gs pos="0">
                <a:srgbClr val="66FF33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696915" y="2100263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GB" sz="1200" b="1"/>
              <a:t>190%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696915" y="2892426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GB" sz="1200" b="1"/>
              <a:t>160%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696915" y="5268913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GB" sz="1200" b="1" dirty="0"/>
              <a:t>110%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2696915" y="3973513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GB" sz="1200" b="1"/>
              <a:t>130%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560515" y="2892426"/>
            <a:ext cx="4495800" cy="823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Submission of business plan to improve capital resources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Increased on-site supervision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Additional stress and scenario testing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560515" y="3973513"/>
            <a:ext cx="4495800" cy="1098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Replace </a:t>
            </a:r>
            <a:r>
              <a:rPr kumimoji="0" lang="en-GB" sz="1200" dirty="0" smtClean="0"/>
              <a:t>group’s </a:t>
            </a:r>
            <a:r>
              <a:rPr kumimoji="0" lang="en-GB" sz="1200" dirty="0"/>
              <a:t>management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Limit shareholder dividends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Restrict </a:t>
            </a:r>
            <a:r>
              <a:rPr kumimoji="0" lang="en-GB" sz="1200" dirty="0" smtClean="0"/>
              <a:t>mergers and acquisition</a:t>
            </a:r>
            <a:endParaRPr kumimoji="0" lang="en-GB" sz="1200" dirty="0"/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</a:t>
            </a:r>
            <a:r>
              <a:rPr kumimoji="0" lang="en-GB" sz="1200" dirty="0" smtClean="0"/>
              <a:t>Increase capital in insurance legal entities</a:t>
            </a:r>
            <a:endParaRPr kumimoji="0" lang="en-GB" sz="1200" dirty="0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560515" y="5268913"/>
            <a:ext cx="4495800" cy="549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Minimum capital requirement (MCR) level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kumimoji="0" lang="en-GB" sz="1200" dirty="0"/>
              <a:t> Winding-up of operation </a:t>
            </a:r>
          </a:p>
        </p:txBody>
      </p:sp>
    </p:spTree>
    <p:extLst>
      <p:ext uri="{BB962C8B-B14F-4D97-AF65-F5344CB8AC3E}">
        <p14:creationId xmlns:p14="http://schemas.microsoft.com/office/powerpoint/2010/main" val="24524348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16389" grpId="0" animBg="1"/>
      <p:bldP spid="16390" grpId="0" animBg="1"/>
      <p:bldP spid="16391" grpId="0"/>
      <p:bldP spid="16392" grpId="0"/>
      <p:bldP spid="16393" grpId="0"/>
      <p:bldP spid="16394" grpId="0"/>
      <p:bldP spid="77834" grpId="0" animBg="1"/>
      <p:bldP spid="77835" grpId="0" animBg="1"/>
      <p:bldP spid="778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Considerations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5792530"/>
              </p:ext>
            </p:extLst>
          </p:nvPr>
        </p:nvGraphicFramePr>
        <p:xfrm>
          <a:off x="1524000" y="1397000"/>
          <a:ext cx="69364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004916"/>
      </p:ext>
    </p:extLst>
  </p:cSld>
  <p:clrMapOvr>
    <a:masterClrMapping/>
  </p:clrMapOvr>
  <p:transition spd="slow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 of group capital adequacy</a:t>
            </a:r>
          </a:p>
          <a:p>
            <a:r>
              <a:rPr lang="en-GB" dirty="0" smtClean="0"/>
              <a:t>Approaches to group capital adequacy assessment</a:t>
            </a:r>
          </a:p>
          <a:p>
            <a:r>
              <a:rPr lang="en-GB" dirty="0" smtClean="0"/>
              <a:t>Components of group capital requirements</a:t>
            </a:r>
          </a:p>
          <a:p>
            <a:r>
              <a:rPr lang="en-GB" dirty="0" smtClean="0"/>
              <a:t>Considerations for group capital resources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9020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ICP 17 Capital Adequacy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4653136"/>
            <a:ext cx="7488832" cy="1512168"/>
          </a:xfrm>
        </p:spPr>
        <p:txBody>
          <a:bodyPr/>
          <a:lstStyle/>
          <a:p>
            <a:r>
              <a:rPr lang="en-GB" dirty="0" smtClean="0"/>
              <a:t>Group-wide requirements do not replace legal entity/solo requirements</a:t>
            </a:r>
          </a:p>
          <a:p>
            <a:r>
              <a:rPr lang="en-GB" dirty="0" smtClean="0"/>
              <a:t>Aim: to avoid overstating capital adequacy of insurance legal entities due to multiple gearing, leverage, group risks etc.</a:t>
            </a:r>
            <a:endParaRPr lang="en-GB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1043608" y="1556792"/>
            <a:ext cx="7416824" cy="273630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400" b="1" dirty="0">
                <a:latin typeface="Arial" charset="0"/>
              </a:rPr>
              <a:t>The supervisor establishes capital adequacy requirements for solvency purposes so that insurers can </a:t>
            </a:r>
            <a:r>
              <a:rPr lang="en-GB" sz="2400" b="1" dirty="0">
                <a:solidFill>
                  <a:srgbClr val="A60000"/>
                </a:solidFill>
                <a:latin typeface="Arial" charset="0"/>
              </a:rPr>
              <a:t>absorb significant unforeseen losses</a:t>
            </a:r>
            <a:r>
              <a:rPr lang="en-GB" sz="2400" b="1" dirty="0">
                <a:latin typeface="Arial" charset="0"/>
              </a:rPr>
              <a:t> and to provide for degrees of </a:t>
            </a:r>
            <a:r>
              <a:rPr lang="en-GB" sz="2400" b="1" dirty="0">
                <a:solidFill>
                  <a:srgbClr val="A60000"/>
                </a:solidFill>
                <a:latin typeface="Arial" charset="0"/>
              </a:rPr>
              <a:t>supervisory intervention</a:t>
            </a:r>
            <a:r>
              <a:rPr lang="en-GB" sz="2400" b="1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5633012"/>
      </p:ext>
    </p:extLst>
  </p:cSld>
  <p:clrMapOvr>
    <a:masterClrMapping/>
  </p:clrMapOvr>
  <p:transition spd="slow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Pause for Thought – Ordinary Shares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are the features of ordinary shares that make them high quality capital resources?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489293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Pause for Thought – Ordinary Shares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are the features of ordinary shares that make them high quality capital resources?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Answer:</a:t>
            </a:r>
          </a:p>
          <a:p>
            <a:r>
              <a:rPr lang="en-GB" dirty="0" smtClean="0">
                <a:solidFill>
                  <a:srgbClr val="A60000"/>
                </a:solidFill>
              </a:rPr>
              <a:t>Insurer has full discretion on amount and timing of dividend distribution – maximum ability to conserve capital in times of stress</a:t>
            </a:r>
          </a:p>
          <a:p>
            <a:r>
              <a:rPr lang="en-GB" dirty="0" smtClean="0">
                <a:solidFill>
                  <a:srgbClr val="A60000"/>
                </a:solidFill>
              </a:rPr>
              <a:t>Permanently available under both going concern and run-off</a:t>
            </a:r>
          </a:p>
          <a:p>
            <a:r>
              <a:rPr lang="en-GB" dirty="0" smtClean="0">
                <a:solidFill>
                  <a:srgbClr val="A60000"/>
                </a:solidFill>
              </a:rPr>
              <a:t>Rank as the most subordinate instrument in winding-up – shareholders get paid last</a:t>
            </a:r>
            <a:endParaRPr lang="en-GB" dirty="0">
              <a:solidFill>
                <a:srgbClr val="A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51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076056" y="1411659"/>
            <a:ext cx="3600400" cy="2094681"/>
          </a:xfrm>
          <a:prstGeom prst="roundRect">
            <a:avLst/>
          </a:prstGeom>
          <a:noFill/>
          <a:ln w="25400" cap="sq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  <a:tabLst>
                <a:tab pos="85725" algn="l"/>
              </a:tabLst>
            </a:pPr>
            <a:r>
              <a:rPr lang="en-GB" sz="1600" dirty="0"/>
              <a:t>Subordination to policyholders’ rights in insolvency/winding-up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1600" dirty="0"/>
              <a:t>Holder not entitled to repayment/dividends until policyholders’ obligations are met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76056" y="4154411"/>
            <a:ext cx="3600400" cy="2094681"/>
          </a:xfrm>
          <a:prstGeom prst="roundRect">
            <a:avLst/>
          </a:prstGeom>
          <a:noFill/>
          <a:ln w="25400" cap="sq" cmpd="sng" algn="ctr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 smtClean="0"/>
              <a:t>Capital </a:t>
            </a:r>
            <a:r>
              <a:rPr lang="en-GB" sz="1600" dirty="0"/>
              <a:t>element fully paid, usually in cash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If non-cash, assess likelihood of payment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 err="1"/>
              <a:t>Fungibility</a:t>
            </a:r>
            <a:r>
              <a:rPr lang="en-GB" sz="1600" dirty="0"/>
              <a:t> of capital – e.g. ring-fenced funds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981175" y="4149079"/>
            <a:ext cx="3600400" cy="2094681"/>
          </a:xfrm>
          <a:prstGeom prst="roundRect">
            <a:avLst/>
          </a:prstGeom>
          <a:noFill/>
          <a:ln w="25400" cap="sq" cmpd="sng" algn="ctr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 smtClean="0"/>
              <a:t>Period </a:t>
            </a:r>
            <a:r>
              <a:rPr lang="en-GB" sz="1600" dirty="0"/>
              <a:t>over which capital element is available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Careful on incentives to redeem – e.g. step-up coupon rate at certain date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81175" y="1406326"/>
            <a:ext cx="3600400" cy="2094681"/>
          </a:xfrm>
          <a:prstGeom prst="roundRect">
            <a:avLst/>
          </a:prstGeom>
          <a:noFill/>
          <a:ln w="25400" cap="sq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Free from mandatory payments and encumbrances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Fixed servicing costs can accelerate insolvency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Ability to restrict repayment/dividends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0193145"/>
              </p:ext>
            </p:extLst>
          </p:nvPr>
        </p:nvGraphicFramePr>
        <p:xfrm>
          <a:off x="1115616" y="1268760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to Assess Quality of Capital Elements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4996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936202"/>
          </a:xfrm>
        </p:spPr>
        <p:txBody>
          <a:bodyPr/>
          <a:lstStyle/>
          <a:p>
            <a:r>
              <a:rPr lang="en-GB" dirty="0" smtClean="0"/>
              <a:t>Key Challenges in Setting Group Capital Adequacy Requirements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Lack of legal authority and </a:t>
            </a:r>
            <a:r>
              <a:rPr lang="en-GB" dirty="0"/>
              <a:t>supervisor </a:t>
            </a:r>
            <a:r>
              <a:rPr lang="en-GB" dirty="0" smtClean="0"/>
              <a:t>powers - non-regulated entities</a:t>
            </a:r>
          </a:p>
          <a:p>
            <a:r>
              <a:rPr lang="en-GB" dirty="0"/>
              <a:t>Cross-jurisdictional entities – cooperation with other supervisors</a:t>
            </a:r>
          </a:p>
          <a:p>
            <a:r>
              <a:rPr lang="en-GB" dirty="0" smtClean="0"/>
              <a:t>Responsibilities and mandate of group-wide and host supervisors - different </a:t>
            </a:r>
            <a:r>
              <a:rPr lang="en-GB" dirty="0"/>
              <a:t>“risk tolerance” </a:t>
            </a:r>
          </a:p>
          <a:p>
            <a:r>
              <a:rPr lang="en-GB" dirty="0" smtClean="0"/>
              <a:t>Distribution of capital among group entities and geographical locations</a:t>
            </a:r>
          </a:p>
          <a:p>
            <a:r>
              <a:rPr lang="en-GB" dirty="0" smtClean="0"/>
              <a:t>Different valuation and capital adequacy bases for entities located in different jurisdictions</a:t>
            </a:r>
          </a:p>
          <a:p>
            <a:r>
              <a:rPr lang="en-GB" dirty="0" smtClean="0"/>
              <a:t>Group disintegrates in times of crisis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0941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9886-63E7-404A-8AE6-02DDEB3913E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The additional </a:t>
            </a:r>
            <a:r>
              <a:rPr lang="en-GB" b="1" dirty="0" smtClean="0">
                <a:solidFill>
                  <a:srgbClr val="A60000"/>
                </a:solidFill>
              </a:rPr>
              <a:t>group risks </a:t>
            </a:r>
            <a:r>
              <a:rPr lang="en-GB" dirty="0" smtClean="0"/>
              <a:t>arising from an insurer being part of a group should be addressed – a legal entity view alone is not sufficient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Group-wide capital adequacy assessment is crucial to </a:t>
            </a:r>
            <a:r>
              <a:rPr lang="en-GB" b="1" dirty="0" smtClean="0">
                <a:solidFill>
                  <a:srgbClr val="A60000"/>
                </a:solidFill>
              </a:rPr>
              <a:t>supplement legal entity </a:t>
            </a:r>
            <a:r>
              <a:rPr lang="en-GB" dirty="0" smtClean="0"/>
              <a:t>view of solvency</a:t>
            </a:r>
          </a:p>
          <a:p>
            <a:r>
              <a:rPr lang="en-GB" dirty="0" smtClean="0"/>
              <a:t>Group-wide capital adequacy assessment techniques should minimise </a:t>
            </a:r>
            <a:r>
              <a:rPr lang="en-GB" b="1" dirty="0" smtClean="0">
                <a:solidFill>
                  <a:srgbClr val="A60000"/>
                </a:solidFill>
              </a:rPr>
              <a:t>multiple gearing, intra-group creation of capital and excessive leverage</a:t>
            </a:r>
          </a:p>
          <a:p>
            <a:r>
              <a:rPr lang="en-GB" dirty="0" smtClean="0"/>
              <a:t>Limits to </a:t>
            </a:r>
            <a:r>
              <a:rPr lang="en-GB" b="1" dirty="0" err="1" smtClean="0">
                <a:solidFill>
                  <a:srgbClr val="A60000"/>
                </a:solidFill>
              </a:rPr>
              <a:t>fungibility</a:t>
            </a:r>
            <a:r>
              <a:rPr lang="en-GB" b="1" dirty="0" smtClean="0">
                <a:solidFill>
                  <a:srgbClr val="A60000"/>
                </a:solidFill>
              </a:rPr>
              <a:t> of capital </a:t>
            </a:r>
            <a:r>
              <a:rPr lang="en-GB" dirty="0" smtClean="0"/>
              <a:t>and transferability of assets should be recognised</a:t>
            </a:r>
          </a:p>
        </p:txBody>
      </p:sp>
    </p:spTree>
    <p:extLst>
      <p:ext uri="{BB962C8B-B14F-4D97-AF65-F5344CB8AC3E}">
        <p14:creationId xmlns:p14="http://schemas.microsoft.com/office/powerpoint/2010/main" val="29357375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End of Presentation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Any Questions?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3086100" lvl="7" indent="0">
              <a:buNone/>
            </a:pPr>
            <a:r>
              <a:rPr lang="en-GB" dirty="0" smtClean="0"/>
              <a:t>Jeffery.Yong@bis.org</a:t>
            </a:r>
            <a:endParaRPr lang="en-GB" dirty="0"/>
          </a:p>
          <a:p>
            <a:pPr marL="3086100" lvl="7" indent="0">
              <a:buNone/>
            </a:pPr>
            <a:endParaRPr lang="en-GB" dirty="0"/>
          </a:p>
          <a:p>
            <a:pPr marL="3086100" lvl="7" indent="0">
              <a:buNone/>
            </a:pPr>
            <a:r>
              <a:rPr lang="en-GB" dirty="0"/>
              <a:t>www.bis.org/fsi  </a:t>
            </a:r>
          </a:p>
          <a:p>
            <a:pPr marL="3086100" lvl="7" indent="0">
              <a:buNone/>
            </a:pPr>
            <a:endParaRPr lang="en-GB" dirty="0"/>
          </a:p>
          <a:p>
            <a:pPr marL="3086100" lvl="7" indent="0">
              <a:buNone/>
            </a:pPr>
            <a:r>
              <a:rPr lang="en-GB" dirty="0"/>
              <a:t>www.fsiconnect.org </a:t>
            </a:r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66" y="3006019"/>
            <a:ext cx="525817" cy="36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75" y="3730662"/>
            <a:ext cx="466159" cy="3131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64" y="4374171"/>
            <a:ext cx="1429519" cy="4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472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Overview of Capital Adequacy Components</a:t>
            </a:r>
            <a:endParaRPr lang="en-GB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63514" y="2254251"/>
            <a:ext cx="877887" cy="30305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71428" y="1597026"/>
            <a:ext cx="3030537" cy="2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 b="1" dirty="0">
                <a:solidFill>
                  <a:srgbClr val="A60000"/>
                </a:solidFill>
              </a:rPr>
              <a:t>Supervisory </a:t>
            </a:r>
            <a:r>
              <a:rPr lang="en-GB" sz="1200" b="1" dirty="0" smtClean="0">
                <a:solidFill>
                  <a:srgbClr val="A60000"/>
                </a:solidFill>
              </a:rPr>
              <a:t>Reporting</a:t>
            </a:r>
            <a:endParaRPr lang="en-GB" dirty="0">
              <a:solidFill>
                <a:srgbClr val="A6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5101" y="5365751"/>
            <a:ext cx="877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000" b="1" dirty="0">
                <a:solidFill>
                  <a:srgbClr val="333300"/>
                </a:solidFill>
              </a:rPr>
              <a:t>Assets</a:t>
            </a:r>
            <a:endParaRPr lang="en-GB" b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21571" y="5349877"/>
            <a:ext cx="1831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000" b="1" dirty="0">
                <a:solidFill>
                  <a:srgbClr val="333300"/>
                </a:solidFill>
              </a:rPr>
              <a:t>Regulatory capital requirements</a:t>
            </a:r>
            <a:endParaRPr lang="en-GB" b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075014" y="5365751"/>
            <a:ext cx="1196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000" b="1" dirty="0">
                <a:solidFill>
                  <a:srgbClr val="333300"/>
                </a:solidFill>
              </a:rPr>
              <a:t>Insurer’s financial position</a:t>
            </a:r>
            <a:endParaRPr lang="en-GB" b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906989" y="5365751"/>
            <a:ext cx="8778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000" b="1" dirty="0">
                <a:solidFill>
                  <a:srgbClr val="333300"/>
                </a:solidFill>
              </a:rPr>
              <a:t>Assets</a:t>
            </a:r>
            <a:endParaRPr lang="en-GB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65889" y="5365751"/>
            <a:ext cx="1035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000" b="1" dirty="0">
                <a:solidFill>
                  <a:srgbClr val="333300"/>
                </a:solidFill>
              </a:rPr>
              <a:t>Liabilities</a:t>
            </a:r>
            <a:endParaRPr lang="en-GB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0800000">
            <a:off x="1892201" y="3684588"/>
            <a:ext cx="282575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vert="eaVert" lIns="67666" tIns="33833" rIns="67666" bIns="33833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>
                <a:solidFill>
                  <a:srgbClr val="333300"/>
                </a:solidFill>
              </a:rPr>
              <a:t>Technical provisions</a:t>
            </a:r>
            <a:endParaRPr lang="en-GB" b="1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395439" y="4029076"/>
            <a:ext cx="877887" cy="12747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5"/>
          <p:cNvSpPr>
            <a:spLocks/>
          </p:cNvSpPr>
          <p:nvPr/>
        </p:nvSpPr>
        <p:spPr bwMode="auto">
          <a:xfrm>
            <a:off x="2155726" y="3630613"/>
            <a:ext cx="160338" cy="1673225"/>
          </a:xfrm>
          <a:prstGeom prst="leftBrace">
            <a:avLst>
              <a:gd name="adj1" fmla="val 86963"/>
              <a:gd name="adj2" fmla="val 50000"/>
            </a:avLst>
          </a:prstGeom>
          <a:noFill/>
          <a:ln w="9525">
            <a:solidFill>
              <a:srgbClr val="33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97026" y="4187826"/>
            <a:ext cx="876301" cy="34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>
                <a:solidFill>
                  <a:srgbClr val="333300"/>
                </a:solidFill>
              </a:rPr>
              <a:t>Current estimate</a:t>
            </a:r>
            <a:endParaRPr lang="en-GB" b="1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84139" y="3608388"/>
            <a:ext cx="1030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 dirty="0">
                <a:solidFill>
                  <a:srgbClr val="FFFFFF"/>
                </a:solidFill>
              </a:rPr>
              <a:t>Value of assets for supervisory purposes</a:t>
            </a:r>
            <a:endParaRPr lang="en-GB" b="1" dirty="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395439" y="2743201"/>
            <a:ext cx="877887" cy="877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395439" y="2909888"/>
            <a:ext cx="877888" cy="4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b="1" u="sng" dirty="0" smtClean="0">
                <a:solidFill>
                  <a:srgbClr val="333300"/>
                </a:solidFill>
              </a:rPr>
              <a:t>Group </a:t>
            </a:r>
            <a:r>
              <a:rPr lang="en-US" sz="900" b="1" dirty="0" smtClean="0">
                <a:solidFill>
                  <a:srgbClr val="333300"/>
                </a:solidFill>
              </a:rPr>
              <a:t>Capital requirements</a:t>
            </a:r>
            <a:endParaRPr lang="en-GB" b="1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233764" y="3609976"/>
            <a:ext cx="876300" cy="16748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33764" y="4011613"/>
            <a:ext cx="876300" cy="20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 dirty="0">
                <a:solidFill>
                  <a:srgbClr val="333300"/>
                </a:solidFill>
              </a:rPr>
              <a:t>Liabilities*</a:t>
            </a:r>
            <a:endParaRPr lang="en-GB" b="1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233764" y="2254251"/>
            <a:ext cx="876300" cy="1355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233764" y="2892426"/>
            <a:ext cx="876300" cy="4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square"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 u="sng" dirty="0" smtClean="0">
                <a:solidFill>
                  <a:srgbClr val="333300"/>
                </a:solidFill>
              </a:rPr>
              <a:t>Group</a:t>
            </a:r>
            <a:r>
              <a:rPr lang="en-GB" sz="900" b="1" dirty="0" smtClean="0">
                <a:solidFill>
                  <a:srgbClr val="333300"/>
                </a:solidFill>
              </a:rPr>
              <a:t> Capital </a:t>
            </a:r>
            <a:r>
              <a:rPr lang="en-GB" sz="900" b="1" dirty="0">
                <a:solidFill>
                  <a:srgbClr val="333300"/>
                </a:solidFill>
              </a:rPr>
              <a:t>resources</a:t>
            </a:r>
            <a:endParaRPr lang="en-GB" b="1" dirty="0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5508104" y="1457326"/>
            <a:ext cx="11113" cy="4519612"/>
          </a:xfrm>
          <a:prstGeom prst="line">
            <a:avLst/>
          </a:prstGeom>
          <a:noFill/>
          <a:ln w="2540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908576" y="1935163"/>
            <a:ext cx="876300" cy="3349625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343676" y="3132138"/>
            <a:ext cx="877888" cy="2152650"/>
          </a:xfrm>
          <a:prstGeom prst="rect">
            <a:avLst/>
          </a:prstGeom>
          <a:solidFill>
            <a:srgbClr val="00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7343676" y="1935163"/>
            <a:ext cx="877888" cy="11969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342089" y="4010026"/>
            <a:ext cx="87788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 dirty="0">
                <a:solidFill>
                  <a:srgbClr val="333300"/>
                </a:solidFill>
              </a:rPr>
              <a:t>Liabilities</a:t>
            </a:r>
            <a:endParaRPr lang="en-GB" b="1" dirty="0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342089" y="2335213"/>
            <a:ext cx="8778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 dirty="0">
                <a:solidFill>
                  <a:srgbClr val="333300"/>
                </a:solidFill>
              </a:rPr>
              <a:t>Capital = Assets less Liabilities</a:t>
            </a:r>
            <a:endParaRPr lang="en-GB" b="1" dirty="0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395439" y="3565526"/>
            <a:ext cx="877887" cy="463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24001" y="3684588"/>
            <a:ext cx="10255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900" b="1" dirty="0">
                <a:solidFill>
                  <a:srgbClr val="333300"/>
                </a:solidFill>
              </a:rPr>
              <a:t>Margin over</a:t>
            </a:r>
          </a:p>
          <a:p>
            <a:pPr algn="ctr"/>
            <a:r>
              <a:rPr lang="en-GB" sz="900" b="1" dirty="0">
                <a:solidFill>
                  <a:srgbClr val="333300"/>
                </a:solidFill>
              </a:rPr>
              <a:t>current estimate</a:t>
            </a:r>
            <a:endParaRPr lang="en-GB" b="1" dirty="0"/>
          </a:p>
        </p:txBody>
      </p:sp>
      <p:sp>
        <p:nvSpPr>
          <p:cNvPr id="35" name="Text Box 68"/>
          <p:cNvSpPr txBox="1">
            <a:spLocks noChangeArrowheads="1"/>
          </p:cNvSpPr>
          <p:nvPr/>
        </p:nvSpPr>
        <p:spPr bwMode="auto">
          <a:xfrm>
            <a:off x="5635526" y="1597026"/>
            <a:ext cx="3030538" cy="2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 b="1" dirty="0">
                <a:solidFill>
                  <a:srgbClr val="A60000"/>
                </a:solidFill>
              </a:rPr>
              <a:t>Public </a:t>
            </a:r>
            <a:r>
              <a:rPr lang="en-GB" sz="1200" b="1" dirty="0" smtClean="0">
                <a:solidFill>
                  <a:srgbClr val="A60000"/>
                </a:solidFill>
              </a:rPr>
              <a:t>Financial </a:t>
            </a:r>
            <a:r>
              <a:rPr lang="en-GB" sz="1200" b="1" dirty="0">
                <a:solidFill>
                  <a:srgbClr val="A60000"/>
                </a:solidFill>
              </a:rPr>
              <a:t>R</a:t>
            </a:r>
            <a:r>
              <a:rPr lang="en-GB" sz="1200" b="1" dirty="0" smtClean="0">
                <a:solidFill>
                  <a:srgbClr val="A60000"/>
                </a:solidFill>
              </a:rPr>
              <a:t>eporting</a:t>
            </a:r>
            <a:endParaRPr lang="en-GB" dirty="0">
              <a:solidFill>
                <a:srgbClr val="A60000"/>
              </a:solidFill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657203" y="5737226"/>
            <a:ext cx="18288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67666" tIns="33833" rIns="67666" bIns="3383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sz="900" dirty="0">
                <a:solidFill>
                  <a:srgbClr val="333300"/>
                </a:solidFill>
              </a:rPr>
              <a:t>* Assuming nil Other Liabilities</a:t>
            </a:r>
            <a:endParaRPr lang="en-GB" dirty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273327" y="2254251"/>
            <a:ext cx="960438" cy="0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3273326" y="2743201"/>
            <a:ext cx="960438" cy="0"/>
          </a:xfrm>
          <a:prstGeom prst="line">
            <a:avLst/>
          </a:prstGeom>
          <a:solidFill>
            <a:schemeClr val="accent1"/>
          </a:solidFill>
          <a:ln w="22225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211289" y="2375615"/>
            <a:ext cx="960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Assessment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075014" y="2254251"/>
            <a:ext cx="0" cy="48895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al 3"/>
          <p:cNvSpPr/>
          <p:nvPr/>
        </p:nvSpPr>
        <p:spPr bwMode="auto">
          <a:xfrm>
            <a:off x="2395439" y="2621836"/>
            <a:ext cx="877888" cy="94369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782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/>
      <p:bldP spid="36" grpId="0"/>
      <p:bldP spid="39" grpId="0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the 2007 Financial Crisis - AIG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“… AIG failed and was rescued … because its enormous sales of CDS were made </a:t>
            </a:r>
            <a:r>
              <a:rPr lang="en-GB" b="1" dirty="0">
                <a:solidFill>
                  <a:srgbClr val="A60000"/>
                </a:solidFill>
              </a:rPr>
              <a:t>without … setting aside capital reserves </a:t>
            </a:r>
            <a:r>
              <a:rPr lang="en-GB" dirty="0"/>
              <a:t>… a profound failure in corporate governance, particularly its risk management practices.”</a:t>
            </a:r>
          </a:p>
          <a:p>
            <a:endParaRPr lang="en-GB" dirty="0"/>
          </a:p>
          <a:p>
            <a:r>
              <a:rPr lang="en-GB" dirty="0"/>
              <a:t>“If (the CDS) had been regulated as insurance contracts, AIG would have been required to maintain adequate capital reserves… AIG would have been </a:t>
            </a:r>
            <a:r>
              <a:rPr lang="en-GB" b="1" dirty="0">
                <a:solidFill>
                  <a:srgbClr val="A60000"/>
                </a:solidFill>
              </a:rPr>
              <a:t>prevented from acting in such a risky manner</a:t>
            </a:r>
            <a:r>
              <a:rPr lang="en-GB" dirty="0"/>
              <a:t>.”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Source: US Financial Crisis Inquiry Commission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167418"/>
      </p:ext>
    </p:extLst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an “Insurance Group”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211960" y="155679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Holding Company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Insurer 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75856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Arial" charset="0"/>
              </a:rPr>
              <a:t>Bank A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148064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Arial" charset="0"/>
              </a:rPr>
              <a:t>Hedge Fund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020272" y="263691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Arial" charset="0"/>
              </a:rPr>
              <a:t>Super-markets</a:t>
            </a:r>
            <a:endParaRPr kumimoji="1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520" y="371703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Special Purpose Entity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63688" y="371703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Reinsurer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75855" y="3723382"/>
            <a:ext cx="1296144" cy="720080"/>
          </a:xfrm>
          <a:prstGeom prst="round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Insurer B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91680" y="2276872"/>
            <a:ext cx="5976664" cy="360040"/>
            <a:chOff x="1691680" y="2276872"/>
            <a:chExt cx="5976664" cy="360040"/>
          </a:xfrm>
        </p:grpSpPr>
        <p:cxnSp>
          <p:nvCxnSpPr>
            <p:cNvPr id="14" name="Elbow Connector 13"/>
            <p:cNvCxnSpPr>
              <a:stCxn id="5" idx="2"/>
              <a:endCxn id="6" idx="0"/>
            </p:cNvCxnSpPr>
            <p:nvPr/>
          </p:nvCxnSpPr>
          <p:spPr bwMode="auto">
            <a:xfrm rot="5400000">
              <a:off x="3095836" y="872716"/>
              <a:ext cx="360040" cy="3168352"/>
            </a:xfrm>
            <a:prstGeom prst="bentConnector3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Elbow Connector 16"/>
            <p:cNvCxnSpPr>
              <a:stCxn id="5" idx="2"/>
              <a:endCxn id="7" idx="0"/>
            </p:cNvCxnSpPr>
            <p:nvPr/>
          </p:nvCxnSpPr>
          <p:spPr bwMode="auto">
            <a:xfrm rot="5400000">
              <a:off x="4211960" y="1988840"/>
              <a:ext cx="360040" cy="936104"/>
            </a:xfrm>
            <a:prstGeom prst="bentConnector3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Elbow Connector 18"/>
            <p:cNvCxnSpPr>
              <a:stCxn id="5" idx="2"/>
              <a:endCxn id="8" idx="0"/>
            </p:cNvCxnSpPr>
            <p:nvPr/>
          </p:nvCxnSpPr>
          <p:spPr bwMode="auto">
            <a:xfrm rot="16200000" flipH="1">
              <a:off x="5148064" y="1988840"/>
              <a:ext cx="360040" cy="93610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Elbow Connector 20"/>
            <p:cNvCxnSpPr>
              <a:stCxn id="5" idx="2"/>
              <a:endCxn id="9" idx="0"/>
            </p:cNvCxnSpPr>
            <p:nvPr/>
          </p:nvCxnSpPr>
          <p:spPr bwMode="auto">
            <a:xfrm rot="16200000" flipH="1">
              <a:off x="6084168" y="1052736"/>
              <a:ext cx="360040" cy="2808312"/>
            </a:xfrm>
            <a:prstGeom prst="bentConnector3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899592" y="3356992"/>
            <a:ext cx="1512168" cy="360040"/>
            <a:chOff x="899592" y="3356992"/>
            <a:chExt cx="1512168" cy="360040"/>
          </a:xfrm>
        </p:grpSpPr>
        <p:cxnSp>
          <p:nvCxnSpPr>
            <p:cNvPr id="24" name="Elbow Connector 23"/>
            <p:cNvCxnSpPr>
              <a:stCxn id="6" idx="2"/>
              <a:endCxn id="10" idx="0"/>
            </p:cNvCxnSpPr>
            <p:nvPr/>
          </p:nvCxnSpPr>
          <p:spPr bwMode="auto">
            <a:xfrm rot="5400000">
              <a:off x="1115616" y="3140968"/>
              <a:ext cx="360040" cy="792088"/>
            </a:xfrm>
            <a:prstGeom prst="bentConnector3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Elbow Connector 25"/>
            <p:cNvCxnSpPr>
              <a:stCxn id="6" idx="2"/>
              <a:endCxn id="11" idx="0"/>
            </p:cNvCxnSpPr>
            <p:nvPr/>
          </p:nvCxnSpPr>
          <p:spPr bwMode="auto">
            <a:xfrm rot="16200000" flipH="1">
              <a:off x="1871700" y="3176972"/>
              <a:ext cx="360040" cy="72008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" name="Elbow Connector 28"/>
          <p:cNvCxnSpPr>
            <a:stCxn id="7" idx="2"/>
            <a:endCxn id="12" idx="0"/>
          </p:cNvCxnSpPr>
          <p:nvPr/>
        </p:nvCxnSpPr>
        <p:spPr bwMode="auto">
          <a:xfrm rot="5400000">
            <a:off x="3740733" y="3540187"/>
            <a:ext cx="366390" cy="1"/>
          </a:xfrm>
          <a:prstGeom prst="bentConnector3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2" y="5510447"/>
            <a:ext cx="1771092" cy="4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40" y="6088789"/>
            <a:ext cx="1404917" cy="24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79546"/>
            <a:ext cx="665094" cy="4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9246"/>
            <a:ext cx="1180728" cy="37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35" y="5723937"/>
            <a:ext cx="633772" cy="4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33" y="5533294"/>
            <a:ext cx="1104208" cy="49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10447"/>
            <a:ext cx="560920" cy="5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23499"/>
            <a:ext cx="523107" cy="5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ounded Rectangle 41"/>
          <p:cNvSpPr/>
          <p:nvPr/>
        </p:nvSpPr>
        <p:spPr bwMode="auto">
          <a:xfrm>
            <a:off x="5432234" y="3732615"/>
            <a:ext cx="2023948" cy="320861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Participation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432234" y="4158747"/>
            <a:ext cx="2023948" cy="320861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Influence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432234" y="4611463"/>
            <a:ext cx="2023948" cy="320861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Risk exposure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432234" y="5041788"/>
            <a:ext cx="2023948" cy="320861"/>
          </a:xfrm>
          <a:prstGeom prst="roundRect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</a:rPr>
              <a:t>Interconnectedness</a:t>
            </a:r>
          </a:p>
        </p:txBody>
      </p:sp>
    </p:spTree>
    <p:extLst>
      <p:ext uri="{BB962C8B-B14F-4D97-AF65-F5344CB8AC3E}">
        <p14:creationId xmlns:p14="http://schemas.microsoft.com/office/powerpoint/2010/main" val="39749359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2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Group Risk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7998987"/>
              </p:ext>
            </p:extLst>
          </p:nvPr>
        </p:nvGraphicFramePr>
        <p:xfrm>
          <a:off x="1475656" y="1556792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2108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473951" cy="432146"/>
          </a:xfrm>
        </p:spPr>
        <p:txBody>
          <a:bodyPr/>
          <a:lstStyle/>
          <a:p>
            <a:r>
              <a:rPr lang="en-GB" dirty="0" smtClean="0"/>
              <a:t>Double/Multiple Gearing and Intra-group Creation of Capital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8290" y="5573208"/>
            <a:ext cx="7796157" cy="831941"/>
          </a:xfrm>
        </p:spPr>
        <p:txBody>
          <a:bodyPr/>
          <a:lstStyle/>
          <a:p>
            <a:r>
              <a:rPr lang="en-GB" sz="1400" dirty="0" smtClean="0"/>
              <a:t>Aim: Avoid over-estimating the solvency position of an insurance legal entity through multiple use of the same capital and minimise contagion from large intra-group holding of capital</a:t>
            </a:r>
          </a:p>
          <a:p>
            <a:r>
              <a:rPr lang="en-GB" sz="1400" dirty="0" smtClean="0"/>
              <a:t>May occur via downstream/upstream/</a:t>
            </a:r>
            <a:r>
              <a:rPr lang="en-GB" sz="1400" dirty="0" err="1" smtClean="0"/>
              <a:t>sidestream</a:t>
            </a:r>
            <a:r>
              <a:rPr lang="en-GB" sz="1400" dirty="0" smtClean="0"/>
              <a:t> capital</a:t>
            </a:r>
            <a:endParaRPr lang="en-GB" sz="14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456655" y="1631890"/>
            <a:ext cx="5180366" cy="3920760"/>
            <a:chOff x="773578" y="1430705"/>
            <a:chExt cx="5180366" cy="392076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475656" y="1628800"/>
              <a:ext cx="1656184" cy="648072"/>
            </a:xfrm>
            <a:prstGeom prst="roundRect">
              <a:avLst/>
            </a:prstGeom>
            <a:solidFill>
              <a:srgbClr val="A6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Parent Bank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475656" y="2996952"/>
              <a:ext cx="1656184" cy="648072"/>
            </a:xfrm>
            <a:prstGeom prst="roundRect">
              <a:avLst/>
            </a:prstGeom>
            <a:solidFill>
              <a:srgbClr val="A6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Insurer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475656" y="4365104"/>
              <a:ext cx="1656184" cy="648072"/>
            </a:xfrm>
            <a:prstGeom prst="roundRect">
              <a:avLst/>
            </a:prstGeom>
            <a:solidFill>
              <a:srgbClr val="A6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Securities Firm</a:t>
              </a: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087724" y="2287433"/>
              <a:ext cx="432048" cy="72008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Invest</a:t>
              </a:r>
            </a:p>
          </p:txBody>
        </p:sp>
        <p:sp>
          <p:nvSpPr>
            <p:cNvPr id="9" name="Down Arrow 8"/>
            <p:cNvSpPr/>
            <p:nvPr/>
          </p:nvSpPr>
          <p:spPr bwMode="auto">
            <a:xfrm>
              <a:off x="2087724" y="3645024"/>
              <a:ext cx="432048" cy="72008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Invest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578" y="2500795"/>
              <a:ext cx="1404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Participation=500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3578" y="3866564"/>
              <a:ext cx="1404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Participation=500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03623" y="1430705"/>
              <a:ext cx="2573987" cy="1170513"/>
              <a:chOff x="5436096" y="1114983"/>
              <a:chExt cx="2573987" cy="1170513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5436096" y="2060848"/>
                <a:ext cx="2573987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Rectangle 13"/>
              <p:cNvSpPr/>
              <p:nvPr/>
            </p:nvSpPr>
            <p:spPr bwMode="auto">
              <a:xfrm>
                <a:off x="5450236" y="1124744"/>
                <a:ext cx="577886" cy="936104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5500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141757" y="1484784"/>
                <a:ext cx="577886" cy="576064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4000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08105" y="2061874"/>
                <a:ext cx="4621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Asset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16567" y="2061873"/>
                <a:ext cx="603076" cy="2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Liab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9643" y="2061874"/>
                <a:ext cx="577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Cap.Req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6719643" y="1257068"/>
                <a:ext cx="577886" cy="227716"/>
              </a:xfrm>
              <a:prstGeom prst="rect">
                <a:avLst/>
              </a:prstGeom>
              <a:solidFill>
                <a:srgbClr val="FF000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800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141758" y="1114983"/>
                <a:ext cx="577885" cy="3698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1500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297529" y="1124739"/>
                <a:ext cx="577886" cy="14208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700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34019" y="2060848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Surplus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365375" y="2815183"/>
              <a:ext cx="2573987" cy="1170513"/>
              <a:chOff x="5436096" y="1114983"/>
              <a:chExt cx="2573987" cy="1170513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5436096" y="2060848"/>
                <a:ext cx="2573987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ectangle 27"/>
              <p:cNvSpPr/>
              <p:nvPr/>
            </p:nvSpPr>
            <p:spPr bwMode="auto">
              <a:xfrm>
                <a:off x="5450236" y="1124744"/>
                <a:ext cx="577886" cy="936104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9000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141757" y="1484784"/>
                <a:ext cx="577886" cy="576064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8100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08105" y="2061874"/>
                <a:ext cx="4621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Asset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16567" y="2061873"/>
                <a:ext cx="603076" cy="2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Liab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19643" y="2061874"/>
                <a:ext cx="577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Cap.Req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723887" y="1257068"/>
                <a:ext cx="577886" cy="227716"/>
              </a:xfrm>
              <a:prstGeom prst="rect">
                <a:avLst/>
              </a:prstGeom>
              <a:solidFill>
                <a:srgbClr val="FF000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00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141758" y="1114983"/>
                <a:ext cx="581331" cy="3698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9</a:t>
                </a: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297529" y="1124739"/>
                <a:ext cx="577886" cy="14208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00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34019" y="2060848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Surplus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79957" y="4180952"/>
              <a:ext cx="2573987" cy="1170513"/>
              <a:chOff x="5436096" y="1114983"/>
              <a:chExt cx="2573987" cy="1170513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5436096" y="2060848"/>
                <a:ext cx="2573987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Rectangle 40"/>
              <p:cNvSpPr/>
              <p:nvPr/>
            </p:nvSpPr>
            <p:spPr bwMode="auto">
              <a:xfrm>
                <a:off x="5450236" y="1124744"/>
                <a:ext cx="577886" cy="936104"/>
              </a:xfrm>
              <a:prstGeom prst="rect">
                <a:avLst/>
              </a:prstGeom>
              <a:solidFill>
                <a:schemeClr val="accent4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4000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141757" y="1484784"/>
                <a:ext cx="577886" cy="576064"/>
              </a:xfrm>
              <a:prstGeom prst="rect">
                <a:avLst/>
              </a:prstGeom>
              <a:solidFill>
                <a:schemeClr val="accent3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3500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08105" y="2061874"/>
                <a:ext cx="4621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Asset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16567" y="2061873"/>
                <a:ext cx="603076" cy="2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Liab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719643" y="2061874"/>
                <a:ext cx="577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Cap.Req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6719643" y="1257068"/>
                <a:ext cx="577886" cy="227716"/>
              </a:xfrm>
              <a:prstGeom prst="rect">
                <a:avLst/>
              </a:prstGeom>
              <a:solidFill>
                <a:srgbClr val="FF000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>
                    <a:solidFill>
                      <a:schemeClr val="bg1"/>
                    </a:solidFill>
                    <a:latin typeface="Arial" charset="0"/>
                  </a:rPr>
                  <a:t>4</a:t>
                </a: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00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6141758" y="1114983"/>
                <a:ext cx="577885" cy="3698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500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297529" y="1124739"/>
                <a:ext cx="577886" cy="14208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00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434019" y="2060848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Surplus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6246265" y="1431091"/>
            <a:ext cx="2251038" cy="4142118"/>
            <a:chOff x="6230069" y="1239662"/>
            <a:chExt cx="2251038" cy="4142118"/>
          </a:xfrm>
        </p:grpSpPr>
        <p:sp>
          <p:nvSpPr>
            <p:cNvPr id="50" name="TextBox 49"/>
            <p:cNvSpPr txBox="1"/>
            <p:nvPr/>
          </p:nvSpPr>
          <p:spPr>
            <a:xfrm>
              <a:off x="6230069" y="1239662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Group Capital Adequacy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318982" y="4016011"/>
              <a:ext cx="2162125" cy="1365769"/>
              <a:chOff x="5847958" y="1034658"/>
              <a:chExt cx="2162125" cy="136576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063982" y="2061873"/>
                <a:ext cx="655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Capital Resources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719643" y="2061874"/>
                <a:ext cx="577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Cap.Req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6719643" y="1034658"/>
                <a:ext cx="577886" cy="1027216"/>
              </a:xfrm>
              <a:prstGeom prst="rect">
                <a:avLst/>
              </a:prstGeom>
              <a:solidFill>
                <a:srgbClr val="FF000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800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+800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+400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=2000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141758" y="1194691"/>
                <a:ext cx="577885" cy="86615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1500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+900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+500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-500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-500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=1900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297529" y="1034658"/>
                <a:ext cx="577886" cy="16003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100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434019" y="2060848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solidFill>
                      <a:srgbClr val="FF000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Deficit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5847958" y="2060848"/>
                <a:ext cx="2162125" cy="1026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" name="Group 70"/>
            <p:cNvGrpSpPr/>
            <p:nvPr/>
          </p:nvGrpSpPr>
          <p:grpSpPr>
            <a:xfrm>
              <a:off x="6265130" y="2068179"/>
              <a:ext cx="2162125" cy="1513520"/>
              <a:chOff x="5847958" y="886907"/>
              <a:chExt cx="2162125" cy="151352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6063982" y="2061873"/>
                <a:ext cx="655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Capital Resources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719643" y="2061874"/>
                <a:ext cx="577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0" dirty="0" err="1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Cap.Req</a:t>
                </a:r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.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6719643" y="1173864"/>
                <a:ext cx="577886" cy="888009"/>
              </a:xfrm>
              <a:prstGeom prst="rect">
                <a:avLst/>
              </a:prstGeom>
              <a:solidFill>
                <a:srgbClr val="FF000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800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+800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+400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=2000</a:t>
                </a:r>
                <a:endParaRPr kumimoji="1" lang="en-GB" sz="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141758" y="886907"/>
                <a:ext cx="577885" cy="11739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1500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+900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dirty="0" smtClean="0">
                    <a:solidFill>
                      <a:schemeClr val="bg1"/>
                    </a:solidFill>
                    <a:latin typeface="Arial" charset="0"/>
                  </a:rPr>
                  <a:t>+500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=2900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97529" y="886908"/>
                <a:ext cx="577886" cy="28695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GB" sz="8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900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434019" y="2060848"/>
                <a:ext cx="57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0" dirty="0" smtClean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Surplus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5847958" y="2060848"/>
                <a:ext cx="2162125" cy="1026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0" name="TextBox 79"/>
            <p:cNvSpPr txBox="1"/>
            <p:nvPr/>
          </p:nvSpPr>
          <p:spPr>
            <a:xfrm>
              <a:off x="6535006" y="1810262"/>
              <a:ext cx="18114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smtClean="0">
                  <a:ea typeface="Segoe UI" pitchFamily="34" charset="0"/>
                  <a:cs typeface="Segoe UI" pitchFamily="34" charset="0"/>
                </a:rPr>
                <a:t>With multiple gearing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558930" y="3753240"/>
              <a:ext cx="18114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 smtClean="0">
                  <a:ea typeface="Segoe UI" pitchFamily="34" charset="0"/>
                  <a:cs typeface="Segoe UI" pitchFamily="34" charset="0"/>
                </a:rPr>
                <a:t>Without multiple gearing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051884"/>
      </p:ext>
    </p:extLst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0</TotalTime>
  <Words>2891</Words>
  <Application>Microsoft Office PowerPoint</Application>
  <PresentationFormat>On-screen Show (4:3)</PresentationFormat>
  <Paragraphs>763</Paragraphs>
  <Slides>45</Slides>
  <Notes>21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FSI_ E</vt:lpstr>
      <vt:lpstr>1_People_images</vt:lpstr>
      <vt:lpstr>2_Buildings_images</vt:lpstr>
      <vt:lpstr>3_Plain</vt:lpstr>
      <vt:lpstr>Regional Seminar for Insurance Supervisors in Latin America on Supervision of Insurance Groups</vt:lpstr>
      <vt:lpstr>Agenda</vt:lpstr>
      <vt:lpstr>Objectives of Capital Adequacy Requirements</vt:lpstr>
      <vt:lpstr>ICP 17 Capital Adequacy</vt:lpstr>
      <vt:lpstr>Overview of Capital Adequacy Components</vt:lpstr>
      <vt:lpstr>Lessons from the 2007 Financial Crisis - AIG</vt:lpstr>
      <vt:lpstr>Definition of an “Insurance Group”</vt:lpstr>
      <vt:lpstr>Sources of Group Risk</vt:lpstr>
      <vt:lpstr>Double/Multiple Gearing and Intra-group Creation of Capital</vt:lpstr>
      <vt:lpstr>Excessive Leverage</vt:lpstr>
      <vt:lpstr>Examples of Intra-group Transactions and Exposures (ITEs)</vt:lpstr>
      <vt:lpstr>Risks Arising from ITEs</vt:lpstr>
      <vt:lpstr>Agenda</vt:lpstr>
      <vt:lpstr>General Approaches to Setting Group Capital Adequacy Requirements</vt:lpstr>
      <vt:lpstr>Factors to Consider in Selecting an Approach</vt:lpstr>
      <vt:lpstr>Group Capital Adequacy Assessment Techniques</vt:lpstr>
      <vt:lpstr>Sample Group</vt:lpstr>
      <vt:lpstr>Consolidation Method</vt:lpstr>
      <vt:lpstr>Aggregation Method</vt:lpstr>
      <vt:lpstr>Deduction Method</vt:lpstr>
      <vt:lpstr>Factors Affecting the Choice of Techniques</vt:lpstr>
      <vt:lpstr>Fungibility of Capital and Transferability of Assets</vt:lpstr>
      <vt:lpstr>Partial Ownership</vt:lpstr>
      <vt:lpstr>Minority Interest</vt:lpstr>
      <vt:lpstr>Agenda</vt:lpstr>
      <vt:lpstr>Process of Setting Regulatory Capital Requirements</vt:lpstr>
      <vt:lpstr>General Approaches to Setting Capital Requirements</vt:lpstr>
      <vt:lpstr>Identify Risks: Material and Relevant</vt:lpstr>
      <vt:lpstr>Pause for Thought – Liquidity Risk</vt:lpstr>
      <vt:lpstr>Pause for Thought – Liquidity Risk</vt:lpstr>
      <vt:lpstr>Dealing with Risks from Non-regulated Entities</vt:lpstr>
      <vt:lpstr>Calibrate Regulatory Capital Requirements</vt:lpstr>
      <vt:lpstr>Example - Risk Measures</vt:lpstr>
      <vt:lpstr>Diversification and Concentration of Risks</vt:lpstr>
      <vt:lpstr>Group Solvency Control Levels</vt:lpstr>
      <vt:lpstr>Determine PCR and MCR</vt:lpstr>
      <vt:lpstr>Example - Solvency Control Levels</vt:lpstr>
      <vt:lpstr>Practical Considerations</vt:lpstr>
      <vt:lpstr>Agenda</vt:lpstr>
      <vt:lpstr>Pause for Thought – Ordinary Shares</vt:lpstr>
      <vt:lpstr>Pause for Thought – Ordinary Shares</vt:lpstr>
      <vt:lpstr>Criteria to Assess Quality of Capital Elements</vt:lpstr>
      <vt:lpstr>Key Challenges in Setting Group Capital Adequacy Requirements</vt:lpstr>
      <vt:lpstr>Summary</vt:lpstr>
      <vt:lpstr>End of Presentation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Yong, Jeffery</dc:creator>
  <cp:lastModifiedBy>Lofvendahl, Gunilla</cp:lastModifiedBy>
  <cp:revision>244</cp:revision>
  <dcterms:created xsi:type="dcterms:W3CDTF">2013-07-02T07:51:48Z</dcterms:created>
  <dcterms:modified xsi:type="dcterms:W3CDTF">2013-10-31T12:26:42Z</dcterms:modified>
</cp:coreProperties>
</file>