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76" r:id="rId3"/>
  </p:sldMasterIdLst>
  <p:notesMasterIdLst>
    <p:notesMasterId r:id="rId13"/>
  </p:notesMasterIdLst>
  <p:handoutMasterIdLst>
    <p:handoutMasterId r:id="rId14"/>
  </p:handoutMasterIdLst>
  <p:sldIdLst>
    <p:sldId id="256" r:id="rId4"/>
    <p:sldId id="276" r:id="rId5"/>
    <p:sldId id="288" r:id="rId6"/>
    <p:sldId id="300" r:id="rId7"/>
    <p:sldId id="301" r:id="rId8"/>
    <p:sldId id="310" r:id="rId9"/>
    <p:sldId id="313" r:id="rId10"/>
    <p:sldId id="314" r:id="rId11"/>
    <p:sldId id="315" r:id="rId12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9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94" autoAdjust="0"/>
    <p:restoredTop sz="94994" autoAdjust="0"/>
  </p:normalViewPr>
  <p:slideViewPr>
    <p:cSldViewPr>
      <p:cViewPr varScale="1">
        <p:scale>
          <a:sx n="112" d="100"/>
          <a:sy n="112" d="100"/>
        </p:scale>
        <p:origin x="11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38" y="-90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28BDA-53D2-4377-9EE3-69B9799EC0F4}" type="datetimeFigureOut">
              <a:rPr lang="en-GB" smtClean="0"/>
              <a:t>13.05.2016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D3BAE-ABAA-4634-AE23-A6EE8753F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076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5D280-1BD8-4669-A8A1-2EF911E5A3FF}" type="datetimeFigureOut">
              <a:rPr lang="en-GB" smtClean="0"/>
              <a:t>13.05.2016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6C322-1FEC-4C25-9DF9-234F3C994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06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6C322-1FEC-4C25-9DF9-234F3C994B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427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6C322-1FEC-4C25-9DF9-234F3C994BC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385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7E7DD-CD54-44B2-82F3-85B60228BAF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929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7E7DD-CD54-44B2-82F3-85B60228BAF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929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6C322-1FEC-4C25-9DF9-234F3C994BC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385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Similarly for ICP 17 on capital adequacy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The scope covers all risk within an insurance group</a:t>
            </a:r>
          </a:p>
          <a:p>
            <a:pPr>
              <a:buFontTx/>
              <a:buChar char="-"/>
            </a:pPr>
            <a:r>
              <a:rPr lang="en-US" dirty="0" smtClean="0"/>
              <a:t>The approach to capital adequacy is based on a total balance sheet starting point – often something that is discussed at length, but the principle at least is straightforward. All material assets and liabilities need to be measured on a consistent basis.</a:t>
            </a:r>
          </a:p>
          <a:p>
            <a:pPr>
              <a:buFontTx/>
              <a:buChar char="-"/>
            </a:pPr>
            <a:r>
              <a:rPr lang="en-US" dirty="0" smtClean="0"/>
              <a:t>The “ladder of intervention” is </a:t>
            </a:r>
            <a:r>
              <a:rPr lang="en-US" dirty="0" err="1" smtClean="0"/>
              <a:t>standardised</a:t>
            </a:r>
            <a:r>
              <a:rPr lang="en-US" dirty="0" smtClean="0"/>
              <a:t> to the extent that different supervisors can obtain a common view on levels of capital and triggers for intervention</a:t>
            </a:r>
          </a:p>
          <a:p>
            <a:pPr>
              <a:buFontTx/>
              <a:buChar char="-"/>
            </a:pPr>
            <a:r>
              <a:rPr lang="en-US" dirty="0" smtClean="0"/>
              <a:t>Disclosure is a key area and transparency in the determination of regulatory capital is also established</a:t>
            </a:r>
          </a:p>
          <a:p>
            <a:pPr>
              <a:buFontTx/>
              <a:buChar char="-"/>
            </a:pPr>
            <a:r>
              <a:rPr lang="en-US" dirty="0" smtClean="0"/>
              <a:t>The different roles of risk margins and technical provisions, when compared with regulatory capital are made more clear</a:t>
            </a:r>
          </a:p>
          <a:p>
            <a:pPr>
              <a:buFontTx/>
              <a:buChar char="-"/>
            </a:pPr>
            <a:r>
              <a:rPr lang="en-US" dirty="0" smtClean="0"/>
              <a:t>Criteria are established for the common assessment of availability and quality of capital</a:t>
            </a:r>
          </a:p>
          <a:p>
            <a:pPr>
              <a:buFontTx/>
              <a:buChar char="-"/>
            </a:pPr>
            <a:r>
              <a:rPr lang="en-US" dirty="0" smtClean="0"/>
              <a:t>And – standards and guidance are introduced on the use of internal models</a:t>
            </a:r>
          </a:p>
          <a:p>
            <a:pPr>
              <a:buFontTx/>
              <a:buChar char="-"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6C322-1FEC-4C25-9DF9-234F3C994BC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707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6C322-1FEC-4C25-9DF9-234F3C994BC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385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6330" y="2130425"/>
            <a:ext cx="8103348" cy="14700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1496" y="4581128"/>
            <a:ext cx="8094959" cy="1665289"/>
          </a:xfrm>
        </p:spPr>
        <p:txBody>
          <a:bodyPr>
            <a:normAutofit/>
          </a:bodyPr>
          <a:lstStyle>
            <a:lvl1pPr marL="0" indent="0" algn="l">
              <a:buNone/>
              <a:defRPr sz="123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Name, Title</a:t>
            </a:r>
          </a:p>
          <a:p>
            <a:endParaRPr lang="en-GB" dirty="0"/>
          </a:p>
        </p:txBody>
      </p:sp>
      <p:pic>
        <p:nvPicPr>
          <p:cNvPr id="7" name="Picture 6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683568" y="371376"/>
            <a:ext cx="2968625" cy="10414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592" y="5445222"/>
            <a:ext cx="1522906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804" y="5445224"/>
            <a:ext cx="1522906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148" y="5445224"/>
            <a:ext cx="1522908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5445224"/>
            <a:ext cx="1522907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379" y="5445222"/>
            <a:ext cx="1522906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390" y="5445224"/>
            <a:ext cx="1530610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500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2400" y="0"/>
            <a:ext cx="1066800" cy="6858000"/>
          </a:xfrm>
          <a:prstGeom prst="rect">
            <a:avLst/>
          </a:pr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304088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000">
                <a:latin typeface="+mn-lt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Insert Footer On Master Slide (View/Master/Slide Master)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 sz="1000">
                <a:latin typeface="+mn-lt"/>
                <a:ea typeface="ＭＳ Ｐゴシック" pitchFamily="34" charset="-128"/>
              </a:defRPr>
            </a:lvl1pPr>
          </a:lstStyle>
          <a:p>
            <a:pPr>
              <a:defRPr/>
            </a:pPr>
            <a:fld id="{FDF7A1CD-315A-4373-96C8-03101DA86D9C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51520" y="0"/>
            <a:ext cx="1066800" cy="68580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6699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130425"/>
            <a:ext cx="7343775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52400" y="152400"/>
            <a:ext cx="1066800" cy="9906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4107" name="Picture 20" descr="iais_logo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0668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6699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152400" y="152400"/>
            <a:ext cx="1066800" cy="990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pic>
        <p:nvPicPr>
          <p:cNvPr id="4110" name="Picture 14" descr="iais_logo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0668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Insert Date on Master (View/Master/Slide Master)</a:t>
            </a:r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40016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Insert Footer On Master Slide (View/Master/Slide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0ADE8F-DBBD-48B0-BEFB-27011341E64F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Insert Date on Master (View/Master/Slide Master)</a:t>
            </a: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065433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Insert Footer On Master Slide (View/Master/Slide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33D0B1-6213-4430-B650-92E8B0CBA42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Insert Date on Master (View/Master/Slide Master)</a:t>
            </a: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473799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447800"/>
            <a:ext cx="3543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447800"/>
            <a:ext cx="3543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Insert Footer On Master Slide (View/Master/Slide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96AEC4-01CE-4F07-898D-EE2BD917A67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Insert Date on Master (View/Master/Slide Master)</a:t>
            </a: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950659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Insert Footer On Master Slide (View/Master/Slide Master)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B7079E-24F0-4FAB-BF3C-E30AB437045F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Insert Date on Master (View/Master/Slide Master)</a:t>
            </a: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19183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Insert Footer On Master Slide (View/Master/Slide Master)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305E23-B29B-4371-B313-4D0C7A12E4A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Insert Date on Master (View/Master/Slide Master)</a:t>
            </a: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20931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Insert Footer On Master Slide (View/Master/Slide Master)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9469EB-592F-4B24-96B8-216CCB6AA9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Insert Date on Master (View/Master/Slide Master)</a:t>
            </a: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23791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Insert Footer On Master Slide (View/Master/Slide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520AA2-76F1-4A57-8274-915287667570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Insert Date on Master (View/Master/Slide Master)</a:t>
            </a: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915164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Insert Footer On Master Slide (View/Master/Slide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C857F7-63F1-41F9-98D1-7183A4C4D53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Insert Date on Master (View/Master/Slide Master)</a:t>
            </a: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106028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Insert Footer On Master Slide (View/Master/Slide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047553-B5F0-4880-B8DA-3DBF3FC2D056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Insert Date on Master (View/Master/Slide Master)</a:t>
            </a:r>
            <a:endParaRPr lang="en-US" altLang="ja-JP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31665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3000" baseline="0">
                <a:latin typeface="Arial" pitchFamily="34" charset="0"/>
              </a:defRPr>
            </a:lvl1pPr>
          </a:lstStyle>
          <a:p>
            <a:r>
              <a:rPr lang="en-US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lang="en-US" sz="18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0100" indent="-342900">
              <a:buFont typeface="+mj-lt"/>
              <a:buAutoNum type="alphaUcPeriod"/>
              <a:defRPr sz="1400" baseline="0">
                <a:latin typeface="Arial" pitchFamily="34" charset="0"/>
              </a:defRPr>
            </a:lvl2pPr>
            <a:lvl3pPr marL="1200150" indent="-285750">
              <a:buFontTx/>
              <a:buChar char="-"/>
              <a:defRPr sz="1400" baseline="0">
                <a:latin typeface="Arial" pitchFamily="34" charset="0"/>
              </a:defRPr>
            </a:lvl3pPr>
            <a:lvl4pPr marL="1543050" indent="-171450">
              <a:buFont typeface="Arial" pitchFamily="34" charset="0"/>
              <a:buChar char="•"/>
              <a:defRPr sz="1400" baseline="0">
                <a:latin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400"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Section 1							Page #</a:t>
            </a:r>
          </a:p>
          <a:p>
            <a:pPr lvl="0"/>
            <a:r>
              <a:rPr lang="en-US" dirty="0" smtClean="0"/>
              <a:t>Section 2							Page #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Section 3							Page #</a:t>
            </a:r>
          </a:p>
          <a:p>
            <a:pPr lvl="1"/>
            <a:r>
              <a:rPr lang="en-US" dirty="0" smtClean="0"/>
              <a:t>Subsection							Page #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0338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Insert Footer On Master Slide (View/Master/Slide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41D295-141E-497F-B966-6E0AE0404DD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Insert Date on Master (View/Master/Slide Master)</a:t>
            </a: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412389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2400" y="0"/>
            <a:ext cx="1066800" cy="6858000"/>
          </a:xfrm>
          <a:prstGeom prst="rect">
            <a:avLst/>
          </a:pr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304088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000">
                <a:latin typeface="+mn-lt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Insert Footer On Master Slide (View/Master/Slide Master)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 sz="1000">
                <a:latin typeface="+mn-lt"/>
                <a:ea typeface="ＭＳ Ｐゴシック" pitchFamily="34" charset="-128"/>
              </a:defRPr>
            </a:lvl1pPr>
          </a:lstStyle>
          <a:p>
            <a:pPr>
              <a:defRPr/>
            </a:pPr>
            <a:fld id="{FDF7A1CD-315A-4373-96C8-03101DA86D9C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51520" y="0"/>
            <a:ext cx="1066800" cy="68580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6699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130425"/>
            <a:ext cx="7343775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52400" y="152400"/>
            <a:ext cx="1066800" cy="9906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4107" name="Picture 20" descr="iais_logo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0668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6699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152400" y="152400"/>
            <a:ext cx="1066800" cy="990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pic>
        <p:nvPicPr>
          <p:cNvPr id="4110" name="Picture 14" descr="iais_logo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0668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Insert Date on Master (View/Master/Slide Master)</a:t>
            </a:r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478216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Insert Footer On Master Slide (View/Master/Slide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0ADE8F-DBBD-48B0-BEFB-27011341E64F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Insert Date on Master (View/Master/Slide Master)</a:t>
            </a: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45157"/>
      </p:ext>
    </p:extLst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Insert Footer On Master Slide (View/Master/Slide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33D0B1-6213-4430-B650-92E8B0CBA42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Insert Date on Master (View/Master/Slide Master)</a:t>
            </a: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517411"/>
      </p:ext>
    </p:extLst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447800"/>
            <a:ext cx="3543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447800"/>
            <a:ext cx="3543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Insert Footer On Master Slide (View/Master/Slide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96AEC4-01CE-4F07-898D-EE2BD917A67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Insert Date on Master (View/Master/Slide Master)</a:t>
            </a: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815904"/>
      </p:ext>
    </p:extLst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Insert Footer On Master Slide (View/Master/Slide Master)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B7079E-24F0-4FAB-BF3C-E30AB437045F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Insert Date on Master (View/Master/Slide Master)</a:t>
            </a: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439253"/>
      </p:ext>
    </p:extLst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Insert Footer On Master Slide (View/Master/Slide Master)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305E23-B29B-4371-B313-4D0C7A12E4A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Insert Date on Master (View/Master/Slide Master)</a:t>
            </a: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749519"/>
      </p:ext>
    </p:extLst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Insert Footer On Master Slide (View/Master/Slide Master)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9469EB-592F-4B24-96B8-216CCB6AA9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Insert Date on Master (View/Master/Slide Master)</a:t>
            </a: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546511"/>
      </p:ext>
    </p:extLst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Insert Footer On Master Slide (View/Master/Slide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520AA2-76F1-4A57-8274-915287667570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Insert Date on Master (View/Master/Slide Master)</a:t>
            </a: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716806"/>
      </p:ext>
    </p:extLst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Insert Footer On Master Slide (View/Master/Slide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C857F7-63F1-41F9-98D1-7183A4C4D53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Insert Date on Master (View/Master/Slide Master)</a:t>
            </a: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774858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3862" y="1700808"/>
            <a:ext cx="8446610" cy="1224136"/>
          </a:xfrm>
        </p:spPr>
        <p:txBody>
          <a:bodyPr anchor="b" anchorCtr="0">
            <a:normAutofit/>
          </a:bodyPr>
          <a:lstStyle>
            <a:lvl1pPr algn="l">
              <a:defRPr sz="3000" b="0" i="0" cap="all" baseline="0">
                <a:solidFill>
                  <a:srgbClr val="359FD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Section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78364" y="2906713"/>
            <a:ext cx="8442108" cy="378271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Section Subtitle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290816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3479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Insert Footer On Master Slide (View/Master/Slide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047553-B5F0-4880-B8DA-3DBF3FC2D056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Insert Date on Master (View/Master/Slide Master)</a:t>
            </a:r>
            <a:endParaRPr lang="en-US" altLang="ja-JP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986125"/>
      </p:ext>
    </p:extLst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Insert Footer On Master Slide (View/Master/Slide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41D295-141E-497F-B966-6E0AE0404DD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Insert Date on Master (View/Master/Slide Master)</a:t>
            </a: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198845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3000" baseline="0">
                <a:latin typeface="Arial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>
            <a:lvl1pPr>
              <a:defRPr sz="2000" baseline="0">
                <a:latin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 sz="1800" baseline="0">
                <a:latin typeface="Arial" pitchFamily="34" charset="0"/>
              </a:defRPr>
            </a:lvl2pPr>
            <a:lvl3pPr marL="1200150" indent="-285750">
              <a:buFontTx/>
              <a:buChar char="-"/>
              <a:defRPr sz="1500" baseline="0">
                <a:latin typeface="Arial" pitchFamily="34" charset="0"/>
              </a:defRPr>
            </a:lvl3pPr>
            <a:lvl4pPr marL="1543050" indent="-171450">
              <a:buFont typeface="Arial" pitchFamily="34" charset="0"/>
              <a:buChar char="•"/>
              <a:defRPr sz="1200" baseline="0">
                <a:latin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100"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Place your text here</a:t>
            </a:r>
          </a:p>
          <a:p>
            <a:pPr lvl="1"/>
            <a:r>
              <a:rPr lang="en-US" dirty="0" smtClean="0"/>
              <a:t>Second level text</a:t>
            </a:r>
          </a:p>
          <a:p>
            <a:pPr lvl="2"/>
            <a:r>
              <a:rPr lang="en-US" dirty="0" smtClean="0"/>
              <a:t>Third level text</a:t>
            </a:r>
          </a:p>
          <a:p>
            <a:pPr lvl="3"/>
            <a:r>
              <a:rPr lang="en-US" dirty="0" smtClean="0"/>
              <a:t>Fourth level text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61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3000" baseline="0">
                <a:latin typeface="Arial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51720" y="1189826"/>
            <a:ext cx="6635080" cy="4936337"/>
          </a:xfrm>
        </p:spPr>
        <p:txBody>
          <a:bodyPr>
            <a:normAutofit/>
          </a:bodyPr>
          <a:lstStyle>
            <a:lvl1pPr>
              <a:defRPr sz="1600" baseline="0">
                <a:latin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 sz="1400" baseline="0">
                <a:latin typeface="Arial" pitchFamily="34" charset="0"/>
              </a:defRPr>
            </a:lvl2pPr>
            <a:lvl3pPr marL="1200150" indent="-285750">
              <a:buFontTx/>
              <a:buChar char="-"/>
              <a:defRPr sz="1200" baseline="0">
                <a:latin typeface="Arial" pitchFamily="34" charset="0"/>
              </a:defRPr>
            </a:lvl3pPr>
            <a:lvl4pPr marL="1543050" indent="-171450">
              <a:buFont typeface="Arial" pitchFamily="34" charset="0"/>
              <a:buChar char="•"/>
              <a:defRPr sz="1000" baseline="0">
                <a:latin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000"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Place your text here</a:t>
            </a:r>
          </a:p>
          <a:p>
            <a:pPr lvl="1"/>
            <a:r>
              <a:rPr lang="en-US" dirty="0" smtClean="0"/>
              <a:t>Second level text</a:t>
            </a:r>
          </a:p>
          <a:p>
            <a:pPr lvl="2"/>
            <a:r>
              <a:rPr lang="en-US" dirty="0" smtClean="0"/>
              <a:t>Third level text</a:t>
            </a:r>
          </a:p>
          <a:p>
            <a:pPr lvl="3"/>
            <a:r>
              <a:rPr lang="en-US" dirty="0" smtClean="0"/>
              <a:t>Fourth level text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71753" y="1196752"/>
            <a:ext cx="1363943" cy="493633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 b="0" i="1" baseline="0">
                <a:latin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 sz="1400" baseline="0">
                <a:latin typeface="Arial" pitchFamily="34" charset="0"/>
              </a:defRPr>
            </a:lvl2pPr>
            <a:lvl3pPr marL="1200150" indent="-285750">
              <a:buFontTx/>
              <a:buChar char="-"/>
              <a:defRPr sz="1200" baseline="0">
                <a:latin typeface="Arial" pitchFamily="34" charset="0"/>
              </a:defRPr>
            </a:lvl3pPr>
            <a:lvl4pPr marL="1543050" indent="-171450">
              <a:buFont typeface="Arial" pitchFamily="34" charset="0"/>
              <a:buChar char="•"/>
              <a:defRPr sz="1000" baseline="0">
                <a:latin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000"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Place your text here</a:t>
            </a:r>
          </a:p>
        </p:txBody>
      </p:sp>
      <p:pic>
        <p:nvPicPr>
          <p:cNvPr id="11" name="Picture 10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88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7574" y="802905"/>
            <a:ext cx="8228882" cy="409087"/>
          </a:xfrm>
        </p:spPr>
        <p:txBody>
          <a:bodyPr anchor="b">
            <a:norm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574038"/>
            <a:ext cx="1378496" cy="455212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 i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Add comments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2051720" y="1588036"/>
            <a:ext cx="6624736" cy="360040"/>
          </a:xfrm>
          <a:solidFill>
            <a:srgbClr val="0C9BE2"/>
          </a:solidFill>
        </p:spPr>
        <p:txBody>
          <a:bodyPr anchor="ctr" anchorCtr="0">
            <a:normAutofit/>
          </a:bodyPr>
          <a:lstStyle>
            <a:lvl1pPr marL="0" indent="0">
              <a:buNone/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51720" y="2060848"/>
            <a:ext cx="6635081" cy="4065315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defRPr lang="en-GB" sz="16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37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816"/>
            <a:ext cx="4040188" cy="360000"/>
          </a:xfrm>
          <a:solidFill>
            <a:srgbClr val="0C9BE2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>
              <a:buNone/>
              <a:defRPr lang="en-US" sz="1400" b="1" baseline="0" smtClean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4040188" cy="4281339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defRPr lang="en-GB" sz="16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12816"/>
            <a:ext cx="4041775" cy="360000"/>
          </a:xfrm>
          <a:solidFill>
            <a:srgbClr val="0C9BE2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>
              <a:buFontTx/>
              <a:buNone/>
              <a:defRPr lang="en-US" sz="1400" b="1" baseline="0" smtClean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4281339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defRPr lang="en-GB" sz="16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67544" y="849951"/>
            <a:ext cx="8208912" cy="360040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2525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000" baseline="0"/>
            </a:lvl1pPr>
          </a:lstStyle>
          <a:p>
            <a:r>
              <a:rPr lang="en-US" dirty="0" smtClean="0"/>
              <a:t>Contact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060848"/>
            <a:ext cx="4038600" cy="4065315"/>
          </a:xfrm>
        </p:spPr>
        <p:txBody>
          <a:bodyPr/>
          <a:lstStyle>
            <a:lvl1pPr marL="0" indent="0">
              <a:buNone/>
              <a:defRPr sz="14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Add contact details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060848"/>
            <a:ext cx="4038600" cy="406531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Add contact details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26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05272" y="1969963"/>
            <a:ext cx="4042792" cy="562074"/>
          </a:xfrm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r>
              <a:rPr lang="en-US" dirty="0" smtClean="0"/>
              <a:t>Contact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105272" y="2532037"/>
            <a:ext cx="4038600" cy="3417243"/>
          </a:xfrm>
        </p:spPr>
        <p:txBody>
          <a:bodyPr/>
          <a:lstStyle>
            <a:lvl1pPr marL="0" indent="0">
              <a:buNone/>
              <a:defRPr sz="14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Add contact details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67544" y="404664"/>
            <a:ext cx="2968625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678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64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50" r:id="rId4"/>
    <p:sldLayoutId id="2147483660" r:id="rId5"/>
    <p:sldLayoutId id="2147483661" r:id="rId6"/>
    <p:sldLayoutId id="2147483653" r:id="rId7"/>
    <p:sldLayoutId id="2147483652" r:id="rId8"/>
    <p:sldLayoutId id="2147483663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‒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6699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52400" y="0"/>
            <a:ext cx="1066800" cy="6858000"/>
          </a:xfrm>
          <a:prstGeom prst="rect">
            <a:avLst/>
          </a:pr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447800"/>
            <a:ext cx="7239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ja-JP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2484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>
                <a:solidFill>
                  <a:srgbClr val="000000"/>
                </a:solidFill>
              </a:rPr>
              <a:t>Insert Footer On Master Slide (View/Master/Slide Master)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664195-E68E-4D80-A15B-129CEB378C1F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51520" y="0"/>
            <a:ext cx="1066800" cy="68580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6699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324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 Narrow" pitchFamily="34" charset="0"/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mtClean="0">
                <a:solidFill>
                  <a:srgbClr val="000000"/>
                </a:solidFill>
              </a:rPr>
              <a:t>Insert Date on Master (View/Master/Slide Master)</a:t>
            </a:r>
            <a:endParaRPr lang="en-US" altLang="ja-JP" dirty="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52400" y="152400"/>
            <a:ext cx="1066800" cy="9906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3083" name="Picture 20" descr="iais_logo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0668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152400" y="152400"/>
            <a:ext cx="1066800" cy="990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pic>
        <p:nvPicPr>
          <p:cNvPr id="3086" name="Picture 14" descr="iais_logo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0668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459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>
    <p:wipe dir="r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6699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52400" y="0"/>
            <a:ext cx="1066800" cy="6858000"/>
          </a:xfrm>
          <a:prstGeom prst="rect">
            <a:avLst/>
          </a:pr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447800"/>
            <a:ext cx="7239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ja-JP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2484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>
                <a:solidFill>
                  <a:srgbClr val="000000"/>
                </a:solidFill>
              </a:rPr>
              <a:t>Insert Footer On Master Slide (View/Master/Slide Master)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664195-E68E-4D80-A15B-129CEB378C1F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51520" y="0"/>
            <a:ext cx="1066800" cy="68580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6699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324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 Narrow" pitchFamily="34" charset="0"/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mtClean="0">
                <a:solidFill>
                  <a:srgbClr val="000000"/>
                </a:solidFill>
              </a:rPr>
              <a:t>Insert Date on Master (View/Master/Slide Master)</a:t>
            </a:r>
            <a:endParaRPr lang="en-US" altLang="ja-JP" dirty="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52400" y="152400"/>
            <a:ext cx="1066800" cy="9906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3083" name="Picture 20" descr="iais_logo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0668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152400" y="152400"/>
            <a:ext cx="1066800" cy="990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pic>
        <p:nvPicPr>
          <p:cNvPr id="3086" name="Picture 14" descr="iais_logo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0668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86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>
    <p:wipe dir="r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330" y="1988841"/>
            <a:ext cx="8264142" cy="1800200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 smtClean="0"/>
              <a:t>Assessing </a:t>
            </a:r>
            <a:r>
              <a:rPr lang="en-GB" sz="4000" b="1" dirty="0"/>
              <a:t>compliance with </a:t>
            </a:r>
            <a:r>
              <a:rPr lang="en-GB" sz="4000" b="1" dirty="0" smtClean="0"/>
              <a:t>ICPs</a:t>
            </a:r>
            <a:br>
              <a:rPr lang="en-GB" sz="4000" b="1" dirty="0" smtClean="0"/>
            </a:br>
            <a:r>
              <a:rPr lang="en-GB" sz="4000" b="1" dirty="0" smtClean="0"/>
              <a:t>ICP 17</a:t>
            </a:r>
            <a:endParaRPr lang="en-GB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000" b="1" dirty="0" smtClean="0"/>
              <a:t>Rogier Derksen</a:t>
            </a:r>
            <a:endParaRPr lang="en-GB" sz="2000" b="1" dirty="0"/>
          </a:p>
          <a:p>
            <a:r>
              <a:rPr lang="en-US" sz="1400" dirty="0" smtClean="0"/>
              <a:t>24 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22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Background on the Exercise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ICP 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Developing Action Plans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299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Conduct and Assessment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487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Assessing against the objective</a:t>
            </a:r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>
          <a:xfrm>
            <a:off x="1043608" y="1340768"/>
            <a:ext cx="7239000" cy="3171056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GB" sz="2800" b="1" dirty="0" smtClean="0">
                <a:ea typeface="ＭＳ Ｐゴシック" pitchFamily="34" charset="-128"/>
              </a:rPr>
              <a:t>The Three “P’s” </a:t>
            </a:r>
            <a:endParaRPr lang="en-GB" sz="2800" b="1" dirty="0">
              <a:ea typeface="ＭＳ Ｐゴシック" pitchFamily="34" charset="-128"/>
            </a:endParaRPr>
          </a:p>
          <a:p>
            <a:pPr marL="0" lvl="0" indent="0">
              <a:buNone/>
            </a:pPr>
            <a:endParaRPr lang="en-GB" dirty="0" smtClean="0">
              <a:ea typeface="ＭＳ Ｐゴシック" pitchFamily="34" charset="-128"/>
            </a:endParaRPr>
          </a:p>
          <a:p>
            <a:pPr marL="0" lvl="0" indent="0">
              <a:buNone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9600" y="6248400"/>
            <a:ext cx="5334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9D6FA10-19EA-4DEA-8401-202C972A3861}" type="slidenum">
              <a:rPr lang="ja-JP" altLang="en-US" smtClean="0"/>
              <a:pPr>
                <a:defRPr/>
              </a:pPr>
              <a:t>4</a:t>
            </a:fld>
            <a:endParaRPr lang="en-US" altLang="ja-JP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176906"/>
              </p:ext>
            </p:extLst>
          </p:nvPr>
        </p:nvGraphicFramePr>
        <p:xfrm>
          <a:off x="1043608" y="1988840"/>
          <a:ext cx="6912768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86476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Essential</a:t>
                      </a:r>
                      <a:r>
                        <a:rPr lang="en-GB" baseline="0" dirty="0" smtClean="0"/>
                        <a:t> Components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Framework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 I have the </a:t>
                      </a:r>
                      <a:r>
                        <a:rPr lang="en-GB" b="1" u="sng" dirty="0" smtClean="0"/>
                        <a:t>power</a:t>
                      </a:r>
                      <a:r>
                        <a:rPr lang="en-GB" dirty="0" smtClean="0"/>
                        <a:t> to achieve the</a:t>
                      </a:r>
                      <a:r>
                        <a:rPr lang="en-GB" baseline="0" dirty="0" smtClean="0"/>
                        <a:t> objective of the standard</a:t>
                      </a:r>
                      <a:r>
                        <a:rPr lang="en-GB" dirty="0" smtClean="0"/>
                        <a:t>? Is</a:t>
                      </a:r>
                      <a:r>
                        <a:rPr lang="en-GB" baseline="0" dirty="0" smtClean="0"/>
                        <a:t> the power have the force of legislation?  Is it fully and clearly elaborated?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Policies and Procedures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 I have the </a:t>
                      </a:r>
                      <a:r>
                        <a:rPr lang="en-GB" b="1" u="sng" dirty="0" smtClean="0"/>
                        <a:t>policies and procedures </a:t>
                      </a:r>
                      <a:r>
                        <a:rPr lang="en-GB" dirty="0" smtClean="0"/>
                        <a:t>that</a:t>
                      </a:r>
                      <a:r>
                        <a:rPr lang="en-GB" baseline="0" dirty="0" smtClean="0"/>
                        <a:t> put the power in practice in support of the objective?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Supervisory Practice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 I undertake</a:t>
                      </a:r>
                      <a:r>
                        <a:rPr lang="en-GB" baseline="0" dirty="0" smtClean="0"/>
                        <a:t> the </a:t>
                      </a:r>
                      <a:r>
                        <a:rPr lang="en-GB" b="1" u="sng" baseline="0" dirty="0" smtClean="0"/>
                        <a:t>practices</a:t>
                      </a:r>
                      <a:r>
                        <a:rPr lang="en-GB" baseline="0" dirty="0" smtClean="0"/>
                        <a:t> to achieve the objective?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6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Assessment Categories 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>
          <a:xfrm>
            <a:off x="1043608" y="1340768"/>
            <a:ext cx="7239000" cy="3171056"/>
          </a:xfrm>
        </p:spPr>
        <p:txBody>
          <a:bodyPr>
            <a:normAutofit fontScale="85000" lnSpcReduction="20000"/>
          </a:bodyPr>
          <a:lstStyle/>
          <a:p>
            <a:pPr marL="0" lvl="0" indent="0" algn="ctr">
              <a:buNone/>
            </a:pPr>
            <a:r>
              <a:rPr lang="en-GB" b="1" dirty="0" smtClean="0">
                <a:ea typeface="ＭＳ Ｐゴシック" pitchFamily="34" charset="-128"/>
              </a:rPr>
              <a:t>IAIS Assessment Categories</a:t>
            </a:r>
          </a:p>
          <a:p>
            <a:pPr marL="0" lvl="0" indent="0">
              <a:buNone/>
            </a:pPr>
            <a:endParaRPr lang="en-GB" dirty="0" smtClean="0">
              <a:ea typeface="ＭＳ Ｐゴシック" pitchFamily="34" charset="-128"/>
            </a:endParaRPr>
          </a:p>
          <a:p>
            <a:pPr marL="0" lvl="0" indent="0">
              <a:buNone/>
            </a:pPr>
            <a:endParaRPr lang="en-GB" dirty="0">
              <a:ea typeface="ＭＳ Ｐゴシック" pitchFamily="34" charset="-128"/>
            </a:endParaRPr>
          </a:p>
          <a:p>
            <a:pPr marL="0" lvl="0" indent="0">
              <a:buNone/>
            </a:pPr>
            <a:endParaRPr lang="en-GB" dirty="0" smtClean="0">
              <a:ea typeface="ＭＳ Ｐゴシック" pitchFamily="34" charset="-128"/>
            </a:endParaRPr>
          </a:p>
          <a:p>
            <a:pPr marL="0" lvl="0" indent="0">
              <a:buNone/>
            </a:pPr>
            <a:endParaRPr lang="en-GB" dirty="0" smtClean="0">
              <a:ea typeface="ＭＳ Ｐゴシック" pitchFamily="34" charset="-128"/>
            </a:endParaRPr>
          </a:p>
          <a:p>
            <a:pPr marL="457200" lvl="1" indent="0">
              <a:buNone/>
            </a:pPr>
            <a:endParaRPr lang="en-GB" dirty="0" smtClean="0">
              <a:ea typeface="ＭＳ Ｐゴシック" pitchFamily="34" charset="-128"/>
            </a:endParaRPr>
          </a:p>
          <a:p>
            <a:pPr marL="457200" lvl="1" indent="0">
              <a:buNone/>
            </a:pPr>
            <a:endParaRPr lang="en-GB" dirty="0">
              <a:ea typeface="ＭＳ Ｐゴシック" pitchFamily="34" charset="-128"/>
            </a:endParaRPr>
          </a:p>
          <a:p>
            <a:pPr marL="457200" lvl="1" indent="0">
              <a:buNone/>
            </a:pPr>
            <a:endParaRPr lang="en-GB" dirty="0" smtClean="0">
              <a:ea typeface="ＭＳ Ｐゴシック" pitchFamily="34" charset="-128"/>
            </a:endParaRPr>
          </a:p>
          <a:p>
            <a:pPr marL="457200" lvl="1" indent="0">
              <a:buNone/>
            </a:pPr>
            <a:endParaRPr lang="en-GB" dirty="0" smtClean="0">
              <a:ea typeface="ＭＳ Ｐゴシック" pitchFamily="34" charset="-128"/>
            </a:endParaRPr>
          </a:p>
          <a:p>
            <a:pPr lvl="0"/>
            <a:r>
              <a:rPr lang="en-GB" dirty="0" smtClean="0">
                <a:ea typeface="ＭＳ Ｐゴシック" pitchFamily="34" charset="-128"/>
              </a:rPr>
              <a:t>How is the objective assessed?</a:t>
            </a:r>
            <a:endParaRPr lang="en-GB" dirty="0">
              <a:ea typeface="ＭＳ Ｐゴシック" pitchFamily="34" charset="-128"/>
            </a:endParaRPr>
          </a:p>
          <a:p>
            <a:pPr lvl="1"/>
            <a:r>
              <a:rPr lang="en-GB" dirty="0" smtClean="0">
                <a:ea typeface="ＭＳ Ｐゴシック" pitchFamily="34" charset="-128"/>
              </a:rPr>
              <a:t>Do I have the legal framework?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Do I have the policies and procedures to put the power into practice?</a:t>
            </a:r>
          </a:p>
          <a:p>
            <a:pPr lvl="1"/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9600" y="6248400"/>
            <a:ext cx="5334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9D6FA10-19EA-4DEA-8401-202C972A3861}" type="slidenum">
              <a:rPr lang="ja-JP" altLang="en-US" smtClean="0"/>
              <a:pPr>
                <a:defRPr/>
              </a:pPr>
              <a:t>5</a:t>
            </a:fld>
            <a:endParaRPr lang="en-US" altLang="ja-JP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654758"/>
              </p:ext>
            </p:extLst>
          </p:nvPr>
        </p:nvGraphicFramePr>
        <p:xfrm>
          <a:off x="683568" y="1988840"/>
          <a:ext cx="8136904" cy="2830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290"/>
                <a:gridCol w="5269614"/>
              </a:tblGrid>
              <a:tr h="442848">
                <a:tc>
                  <a:txBody>
                    <a:bodyPr/>
                    <a:lstStyle/>
                    <a:p>
                      <a:r>
                        <a:rPr lang="en-GB" dirty="0" smtClean="0"/>
                        <a:t>Assessment Category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Elaboration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Observed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All essential criteria observed</a:t>
                      </a:r>
                      <a:endParaRPr lang="en-GB" dirty="0"/>
                    </a:p>
                  </a:txBody>
                  <a:tcPr/>
                </a:tc>
              </a:tr>
              <a:tr h="138192">
                <a:tc>
                  <a:txBody>
                    <a:bodyPr/>
                    <a:lstStyle/>
                    <a:p>
                      <a:r>
                        <a:rPr lang="en-GB" dirty="0" smtClean="0"/>
                        <a:t>Largely observed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Only minor shortcomings</a:t>
                      </a:r>
                      <a:r>
                        <a:rPr lang="en-GB" baseline="0" dirty="0" smtClean="0"/>
                        <a:t> exist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Partly observed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Despite</a:t>
                      </a:r>
                      <a:r>
                        <a:rPr lang="en-GB" baseline="0" dirty="0" smtClean="0"/>
                        <a:t> progress, shortcomings sufficient to raise doubts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Not observed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substantive progress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Not applicable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 applicable due to structural/ legal</a:t>
                      </a:r>
                      <a:r>
                        <a:rPr lang="en-GB" baseline="0" dirty="0" smtClean="0"/>
                        <a:t>/ institutional features or responsibility with other authorities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95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ICP 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249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92941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800" b="1" dirty="0"/>
              <a:t>ICP </a:t>
            </a:r>
            <a:r>
              <a:rPr lang="en-GB" sz="1800" b="1" dirty="0" smtClean="0"/>
              <a:t>17 Solvency</a:t>
            </a:r>
            <a:endParaRPr lang="en-GB" sz="1800" dirty="0" smtClean="0"/>
          </a:p>
          <a:p>
            <a:r>
              <a:rPr lang="en-GB" sz="1800" b="1" dirty="0">
                <a:latin typeface="Arial" charset="0"/>
              </a:rPr>
              <a:t>The supervisor establishes capital adequacy requirements for solvency purposes so that insurers can </a:t>
            </a:r>
            <a:r>
              <a:rPr lang="en-GB" sz="1800" b="1" dirty="0">
                <a:solidFill>
                  <a:srgbClr val="A60000"/>
                </a:solidFill>
                <a:latin typeface="Arial" charset="0"/>
              </a:rPr>
              <a:t>absorb significant unforeseen losses</a:t>
            </a:r>
            <a:r>
              <a:rPr lang="en-GB" sz="1800" b="1" dirty="0">
                <a:latin typeface="Arial" charset="0"/>
              </a:rPr>
              <a:t> and to provide for degrees of </a:t>
            </a:r>
            <a:r>
              <a:rPr lang="en-GB" sz="1800" b="1" dirty="0">
                <a:solidFill>
                  <a:srgbClr val="A60000"/>
                </a:solidFill>
                <a:latin typeface="Arial" charset="0"/>
              </a:rPr>
              <a:t>supervisory intervention</a:t>
            </a:r>
            <a:r>
              <a:rPr lang="en-GB" sz="1800" b="1" dirty="0">
                <a:latin typeface="Arial" charset="0"/>
              </a:rPr>
              <a:t>. </a:t>
            </a:r>
            <a:endParaRPr lang="en-GB" sz="1800" b="1" dirty="0" smtClean="0">
              <a:latin typeface="Arial" charset="0"/>
            </a:endParaRPr>
          </a:p>
          <a:p>
            <a:endParaRPr lang="en-US" sz="1400" b="1" dirty="0">
              <a:latin typeface="Arial" charset="0"/>
            </a:endParaRPr>
          </a:p>
          <a:p>
            <a:r>
              <a:rPr lang="en-US" sz="1400" dirty="0"/>
              <a:t>Applies to insurance legal entities and any risks posed by non-insurance entities on insurance groups</a:t>
            </a:r>
          </a:p>
          <a:p>
            <a:r>
              <a:rPr lang="en-US" sz="1400" dirty="0"/>
              <a:t>Total balance sheet approach</a:t>
            </a:r>
          </a:p>
          <a:p>
            <a:r>
              <a:rPr lang="en-US" sz="1400" dirty="0"/>
              <a:t>Establishment of regulatory capital requirements control levels and triggers for intervention (SCR/PCR, MCR)</a:t>
            </a:r>
          </a:p>
          <a:p>
            <a:r>
              <a:rPr lang="en-US" sz="1400" dirty="0"/>
              <a:t>Transparent determination of regulatory capital </a:t>
            </a:r>
          </a:p>
          <a:p>
            <a:r>
              <a:rPr lang="en-US" sz="1400" dirty="0"/>
              <a:t>Roles of technical provisions and regulatory capital clarified</a:t>
            </a:r>
          </a:p>
          <a:p>
            <a:r>
              <a:rPr lang="en-US" sz="1400" dirty="0"/>
              <a:t>Criteria for assessment of availability and quality of capital</a:t>
            </a:r>
          </a:p>
          <a:p>
            <a:r>
              <a:rPr lang="en-US" sz="1400" dirty="0"/>
              <a:t>Standards and guidance on use of internal models</a:t>
            </a:r>
            <a:endParaRPr lang="en-GB" sz="1400" dirty="0"/>
          </a:p>
          <a:p>
            <a:endParaRPr lang="en-GB" sz="1400" b="1" dirty="0">
              <a:latin typeface="Arial" charset="0"/>
            </a:endParaRPr>
          </a:p>
          <a:p>
            <a:pPr lvl="0"/>
            <a:endParaRPr lang="en-GB" sz="1400" dirty="0" smtClean="0"/>
          </a:p>
          <a:p>
            <a:pPr lvl="0"/>
            <a:endParaRPr lang="en-GB" sz="1400" dirty="0" smtClean="0"/>
          </a:p>
          <a:p>
            <a:pPr marL="0" indent="0">
              <a:buNone/>
            </a:pPr>
            <a:r>
              <a:rPr lang="en-GB" sz="1050" dirty="0" smtClean="0"/>
              <a:t> </a:t>
            </a:r>
            <a:endParaRPr lang="en-US" sz="105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ICP 17: Capital Adequacy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153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Key questions for the exercise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183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929411"/>
          </a:xfrm>
        </p:spPr>
        <p:txBody>
          <a:bodyPr>
            <a:noAutofit/>
          </a:bodyPr>
          <a:lstStyle/>
          <a:p>
            <a:pPr lvl="0">
              <a:buAutoNum type="arabicPeriod"/>
            </a:pPr>
            <a:r>
              <a:rPr lang="en-US" sz="2800" dirty="0" smtClean="0"/>
              <a:t>What is ISD’s Observance level? </a:t>
            </a:r>
          </a:p>
          <a:p>
            <a:pPr lvl="0">
              <a:buAutoNum type="arabicPeriod"/>
            </a:pPr>
            <a:endParaRPr lang="en-US" sz="2800" dirty="0"/>
          </a:p>
          <a:p>
            <a:pPr lvl="0">
              <a:buAutoNum type="arabicPeriod"/>
            </a:pPr>
            <a:endParaRPr lang="en-US" sz="2800" dirty="0"/>
          </a:p>
          <a:p>
            <a:pPr lvl="0">
              <a:buAutoNum type="arabicPeriod"/>
            </a:pPr>
            <a:r>
              <a:rPr lang="en-US" sz="2800" dirty="0" smtClean="0"/>
              <a:t>How can ISD improve its observance? </a:t>
            </a:r>
          </a:p>
          <a:p>
            <a:pPr lvl="1"/>
            <a:r>
              <a:rPr lang="en-US" sz="2600" dirty="0" smtClean="0"/>
              <a:t>Long term </a:t>
            </a:r>
          </a:p>
          <a:p>
            <a:pPr lvl="1"/>
            <a:r>
              <a:rPr lang="en-US" sz="2600" dirty="0" smtClean="0"/>
              <a:t>Short term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lvl="0">
              <a:buAutoNum type="arabicPeriod"/>
            </a:pPr>
            <a:r>
              <a:rPr lang="en-US" sz="2800" dirty="0" smtClean="0"/>
              <a:t>Any other observations?</a:t>
            </a:r>
            <a:endParaRPr lang="en-GB" sz="2800" dirty="0"/>
          </a:p>
          <a:p>
            <a:pPr marL="0" indent="0">
              <a:buNone/>
            </a:pPr>
            <a:r>
              <a:rPr lang="en-GB" sz="1050" dirty="0" smtClean="0"/>
              <a:t> </a:t>
            </a:r>
            <a:endParaRPr lang="en-US" sz="105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35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ation Template">
  <a:themeElements>
    <a:clrScheme name="101013 General Meeting.potx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01013 General Meeting.potx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1013 General Meeting.potx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1013 General Meeting.potx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013 General Meeting.potx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013 General Meeting.potx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013 General Meeting.potx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013 General Meeting.potx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013 General Meeting.potx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resentation Template">
  <a:themeElements>
    <a:clrScheme name="101013 General Meeting.potx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01013 General Meeting.potx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1013 General Meeting.potx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1013 General Meeting.potx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013 General Meeting.potx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013 General Meeting.potx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013 General Meeting.potx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013 General Meeting.potx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013 General Meeting.potx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</TotalTime>
  <Words>471</Words>
  <Application>Microsoft Office PowerPoint</Application>
  <PresentationFormat>On-screen Show (4:3)</PresentationFormat>
  <Paragraphs>91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Arial Narrow</vt:lpstr>
      <vt:lpstr>Calibri</vt:lpstr>
      <vt:lpstr>Times New Roman</vt:lpstr>
      <vt:lpstr>Wingdings</vt:lpstr>
      <vt:lpstr>Office Theme</vt:lpstr>
      <vt:lpstr>Presentation Template</vt:lpstr>
      <vt:lpstr>1_Presentation Template</vt:lpstr>
      <vt:lpstr>Assessing compliance with ICPs ICP 17</vt:lpstr>
      <vt:lpstr>Overview</vt:lpstr>
      <vt:lpstr>How to Conduct and Assessment</vt:lpstr>
      <vt:lpstr>Assessing against the objective</vt:lpstr>
      <vt:lpstr>Assessment Categories </vt:lpstr>
      <vt:lpstr>ICP 17</vt:lpstr>
      <vt:lpstr>ICP 17: Capital Adequacy </vt:lpstr>
      <vt:lpstr>Key questions for the exercise</vt:lpstr>
      <vt:lpstr>Key Questions? </vt:lpstr>
    </vt:vector>
  </TitlesOfParts>
  <Company>Bank for International Settlements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Aubel, Anna</dc:creator>
  <cp:lastModifiedBy>Mueller, Bettina</cp:lastModifiedBy>
  <cp:revision>158</cp:revision>
  <cp:lastPrinted>2014-12-09T10:30:47Z</cp:lastPrinted>
  <dcterms:created xsi:type="dcterms:W3CDTF">2013-10-24T09:50:26Z</dcterms:created>
  <dcterms:modified xsi:type="dcterms:W3CDTF">2016-05-13T13:51:06Z</dcterms:modified>
</cp:coreProperties>
</file>