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3"/>
  </p:notesMasterIdLst>
  <p:sldIdLst>
    <p:sldId id="256" r:id="rId2"/>
    <p:sldId id="291" r:id="rId3"/>
    <p:sldId id="297" r:id="rId4"/>
    <p:sldId id="299" r:id="rId5"/>
    <p:sldId id="302" r:id="rId6"/>
    <p:sldId id="303" r:id="rId7"/>
    <p:sldId id="301" r:id="rId8"/>
    <p:sldId id="307" r:id="rId9"/>
    <p:sldId id="308" r:id="rId10"/>
    <p:sldId id="309" r:id="rId11"/>
    <p:sldId id="29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67277" autoAdjust="0"/>
  </p:normalViewPr>
  <p:slideViewPr>
    <p:cSldViewPr>
      <p:cViewPr varScale="1">
        <p:scale>
          <a:sx n="71" d="100"/>
          <a:sy n="71" d="100"/>
        </p:scale>
        <p:origin x="-1144" y="-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67BCCC-ED9E-4AF1-B829-0892EFBAB76F}" type="datetimeFigureOut">
              <a:rPr lang="en-US" smtClean="0"/>
              <a:t>4/7/2015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8C7348-AD88-42EA-B4D9-B64E9D7DA55E}" type="slidenum">
              <a:rPr lang="en-US" smtClean="0"/>
              <a:t>‹#›</a:t>
            </a:fld>
            <a:endParaRPr lang="en-US"/>
          </a:p>
        </p:txBody>
      </p:sp>
    </p:spTree>
    <p:extLst>
      <p:ext uri="{BB962C8B-B14F-4D97-AF65-F5344CB8AC3E}">
        <p14:creationId xmlns:p14="http://schemas.microsoft.com/office/powerpoint/2010/main" val="2145400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morning. I’m pleased to have the opportunity</a:t>
            </a:r>
            <a:r>
              <a:rPr lang="en-US" baseline="0" dirty="0" smtClean="0"/>
              <a:t> to speak to you today about the importance of an effective system of internal controls and supervisory expectations in this area. </a:t>
            </a:r>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1</a:t>
            </a:fld>
            <a:endParaRPr lang="en-US"/>
          </a:p>
        </p:txBody>
      </p:sp>
    </p:spTree>
    <p:extLst>
      <p:ext uri="{BB962C8B-B14F-4D97-AF65-F5344CB8AC3E}">
        <p14:creationId xmlns:p14="http://schemas.microsoft.com/office/powerpoint/2010/main" val="36844324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conclusion, an effective system of internal controls consists of multiple elements or processes that are interrelated.</a:t>
            </a:r>
            <a:r>
              <a:rPr lang="en-US" baseline="0" dirty="0" smtClean="0"/>
              <a:t> To achieve maximum effectiveness, each process must be performing optimally. As controls must be tested and verified to be relied upon, they are most effectively evaluated through the onsite examination process. </a:t>
            </a:r>
            <a:r>
              <a:rPr lang="en-US" dirty="0" smtClean="0"/>
              <a:t>The U.S.</a:t>
            </a:r>
            <a:r>
              <a:rPr lang="en-US" baseline="0" dirty="0" smtClean="0"/>
              <a:t> system requires a full-scope examination of each insurer at least once every five years that requires review and assessment of both entity level controls and specific internal control activities. During each examination, controls are tested to ensure that they are designed and operating effectively. This testing allows us to address specific company risks during the examination and also gain greater comfort regarding the company’s ability to mitigate and address risks as they emerge in the future. </a:t>
            </a:r>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10</a:t>
            </a:fld>
            <a:endParaRPr lang="en-US"/>
          </a:p>
        </p:txBody>
      </p:sp>
    </p:spTree>
    <p:extLst>
      <p:ext uri="{BB962C8B-B14F-4D97-AF65-F5344CB8AC3E}">
        <p14:creationId xmlns:p14="http://schemas.microsoft.com/office/powerpoint/2010/main" val="23733660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Ask for any questions or comments. </a:t>
            </a:r>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11</a:t>
            </a:fld>
            <a:endParaRPr lang="en-US"/>
          </a:p>
        </p:txBody>
      </p:sp>
    </p:spTree>
    <p:extLst>
      <p:ext uri="{BB962C8B-B14F-4D97-AF65-F5344CB8AC3E}">
        <p14:creationId xmlns:p14="http://schemas.microsoft.com/office/powerpoint/2010/main" val="4035072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primary IAIS</a:t>
            </a:r>
            <a:r>
              <a:rPr lang="en-US" baseline="0" dirty="0" smtClean="0"/>
              <a:t> standards and guidance related to the internal controls of insurers are contained within ICP 8 – Risk Management and Internal Controls. </a:t>
            </a:r>
            <a:r>
              <a:rPr lang="en-US" dirty="0" smtClean="0"/>
              <a:t>In reviewing and considering the information</a:t>
            </a:r>
            <a:r>
              <a:rPr lang="en-US" baseline="0" dirty="0" smtClean="0"/>
              <a:t> </a:t>
            </a:r>
            <a:r>
              <a:rPr lang="en-US" dirty="0" smtClean="0"/>
              <a:t>included in ICP 8, a number of significant elements can be identified, which are listed on this slide. Each of these elements contribute to an effective</a:t>
            </a:r>
            <a:r>
              <a:rPr lang="en-US" baseline="0" dirty="0" smtClean="0"/>
              <a:t> overall system of internal controls at an insurer. The elements are generally co-dependent on each other and a weakness in one of the elements may undermine the collective strength of an insurer’s control system. For example, although a company may have a strong control function overseeing its internal IT security, supported by an effective audit function, the company may not be adequately protected from cyber attacks if it has outsourced claims administration to a third party with security weaknesses. Therefore, it is important that each of these elements of an effective system of internal controls be reviewed and assessed on a regular basis. </a:t>
            </a:r>
          </a:p>
          <a:p>
            <a:endParaRPr lang="en-US" baseline="0" dirty="0" smtClean="0"/>
          </a:p>
          <a:p>
            <a:r>
              <a:rPr lang="en-US" dirty="0" smtClean="0"/>
              <a:t>In the U.S.</a:t>
            </a:r>
            <a:r>
              <a:rPr lang="en-US" baseline="0" dirty="0" smtClean="0"/>
              <a:t>, our primary means of reviewing and assessing the internal control systems of an insurer is through our onsite risk-focused examination process. As each of the elements of an effective system of internal controls are reviewed in the course of a full-scope examination, so we’d like to share a little bit about our process with you. </a:t>
            </a:r>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2</a:t>
            </a:fld>
            <a:endParaRPr lang="en-US"/>
          </a:p>
        </p:txBody>
      </p:sp>
    </p:spTree>
    <p:extLst>
      <p:ext uri="{BB962C8B-B14F-4D97-AF65-F5344CB8AC3E}">
        <p14:creationId xmlns:p14="http://schemas.microsoft.com/office/powerpoint/2010/main" val="3164462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xfrm>
            <a:off x="915295" y="4343705"/>
            <a:ext cx="5027414" cy="4115405"/>
          </a:xfrm>
          <a:noFill/>
        </p:spPr>
        <p:txBody>
          <a:bodyPr/>
          <a:lstStyle/>
          <a:p>
            <a:r>
              <a:rPr lang="en-US" sz="1000" dirty="0" smtClean="0"/>
              <a:t>U.S. insurance regulation requires a</a:t>
            </a:r>
            <a:r>
              <a:rPr lang="en-US" sz="1000" baseline="0" dirty="0" smtClean="0"/>
              <a:t> full-scope examination to be performed on all domestic insurers at least once every 5 years. The actual frequency of the examination period is expected to vary according to the risks each company presents, so many insurers are examined once every 3 years and other insurers are subject to limited scope examinations on a particular topic in addition to the 5 year full-scope exams. </a:t>
            </a:r>
          </a:p>
          <a:p>
            <a:endParaRPr lang="en-US" sz="1000" baseline="0" dirty="0" smtClean="0"/>
          </a:p>
          <a:p>
            <a:r>
              <a:rPr lang="en-US" sz="1000" baseline="0" dirty="0" smtClean="0"/>
              <a:t>Examinations focus on the ability of an insurer’s controls and processes to identify, address and limit solvency risks impacting the insurer both currently and prospectively. As controls and processes are difficult to assess remotely, regulators are required to be onsite to assess the insurer’s practices in this area. </a:t>
            </a:r>
          </a:p>
          <a:p>
            <a:endParaRPr lang="en-US" sz="1000" baseline="0" dirty="0" smtClean="0"/>
          </a:p>
          <a:p>
            <a:r>
              <a:rPr lang="en-US" sz="1000" baseline="0" dirty="0" smtClean="0"/>
              <a:t>A critical part of each full-scope examination is a review and assessment of general corporate governance and risk management practices in place within an organization. While Commissioner </a:t>
            </a:r>
            <a:r>
              <a:rPr lang="en-US" sz="1000" baseline="0" dirty="0" err="1" smtClean="0"/>
              <a:t>Donegan</a:t>
            </a:r>
            <a:r>
              <a:rPr lang="en-US" sz="1000" baseline="0" dirty="0" smtClean="0"/>
              <a:t> covered this at a high-level yesterday, it’s important to note that this review is performed at both a functional level, and through investigation of specific company activities and risks. This allows the regulator to gain not only an understanding of how the functions are organized, but to also get a better understanding of how effective they are at addressing specific risks impacting the solvency of the insurer. </a:t>
            </a:r>
          </a:p>
          <a:p>
            <a:endParaRPr lang="en-US" sz="1000" baseline="0" dirty="0" smtClean="0"/>
          </a:p>
          <a:p>
            <a:r>
              <a:rPr lang="en-US" sz="1000" baseline="0" dirty="0" smtClean="0"/>
              <a:t>Finally, when specific concerns or deficiencies are identified through the assessment process, the examination process provides a means to communicate those concerns to the company (through a public exam report or management letter) or internally to the financial analysis staff for ongoing consideration and monitoring. This process ensures that concerns are continually tracked and monitored and that the insurer’s supervisory plan is updated to address the issues identified. </a:t>
            </a:r>
            <a:endParaRPr lang="en-US" sz="10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xfrm>
            <a:off x="915295" y="4343705"/>
            <a:ext cx="5027414" cy="4115405"/>
          </a:xfrm>
          <a:noFill/>
        </p:spPr>
        <p:txBody>
          <a:bodyPr/>
          <a:lstStyle/>
          <a:p>
            <a:r>
              <a:rPr lang="en-US" sz="1000" dirty="0" smtClean="0"/>
              <a:t>The U.S.</a:t>
            </a:r>
            <a:r>
              <a:rPr lang="en-US" sz="1000" baseline="0" dirty="0" smtClean="0"/>
              <a:t> risk-focused examination process is divided up into seven distinct phases that are performed during each full-scope examination to ensure that all significant risks are addressed and concluded upon. To provide an understanding of how the process considers risk management and internal controls, I’d like to walk you through Phases 1, 2 and 3 in a little more detail. </a:t>
            </a:r>
            <a:endParaRPr lang="en-US" sz="10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Phase 1 requires the examination team to gain an understanding of the company to assess overall functions</a:t>
            </a:r>
            <a:r>
              <a:rPr lang="en-US" baseline="0" dirty="0" smtClean="0"/>
              <a:t> and to </a:t>
            </a:r>
            <a:r>
              <a:rPr lang="en-US" dirty="0" smtClean="0"/>
              <a:t>assist</a:t>
            </a:r>
            <a:r>
              <a:rPr lang="en-US" baseline="0" dirty="0" smtClean="0"/>
              <a:t> in identifying the most significant risk areas impacting the company. This includes a documented assessment of the governance structure of the company, which includes internal controls, risk management, compliance and the actuarial function. An assessment tool is included in Exhibit M of the Examiners Handbook to assist in documenting efforts in this area. </a:t>
            </a:r>
          </a:p>
          <a:p>
            <a:endParaRPr lang="en-US" baseline="0" dirty="0" smtClean="0"/>
          </a:p>
          <a:p>
            <a:r>
              <a:rPr lang="en-US" baseline="0" dirty="0" smtClean="0"/>
              <a:t>In addition, beginning in 2015, large U.S. insurers will be required to conduct and provide a summary report on their Own Risk and Solvency Assessment. The results of this assessment will be reviewed, assessed and verified as part of Phase 1 of the examination process and new guidance, including an assessment tool, has been added to the latest Examiners Handbook to assist in this regard. </a:t>
            </a:r>
          </a:p>
          <a:p>
            <a:endParaRPr lang="en-US" baseline="0" dirty="0" smtClean="0"/>
          </a:p>
          <a:p>
            <a:r>
              <a:rPr lang="en-US" baseline="0" dirty="0" smtClean="0"/>
              <a:t>In addition to governance and risk management assessments, the adequacy of the insurer’s audit function, including internal audit, is performed through the use of the Handbook’s Exhibit E. Conclusions in this area help the exam team understand what reliance they can place on test work performed by the auditors in conducting exam activities. </a:t>
            </a:r>
          </a:p>
          <a:p>
            <a:endParaRPr lang="en-US" baseline="0" dirty="0" smtClean="0"/>
          </a:p>
          <a:p>
            <a:r>
              <a:rPr lang="en-US" baseline="0" dirty="0" smtClean="0"/>
              <a:t>Finally, after reviewing and assessing these important control areas, Phase 1 requires the exam team to identify the key functional activities of the insurer that will be subject to review during the exam as well as identify and consider prospective risks that may emerge in the future that are required to be addressed during the exam. </a:t>
            </a:r>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5</a:t>
            </a:fld>
            <a:endParaRPr lang="en-US"/>
          </a:p>
        </p:txBody>
      </p:sp>
    </p:spTree>
    <p:extLst>
      <p:ext uri="{BB962C8B-B14F-4D97-AF65-F5344CB8AC3E}">
        <p14:creationId xmlns:p14="http://schemas.microsoft.com/office/powerpoint/2010/main" val="35609952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6"/>
          <p:cNvSpPr>
            <a:spLocks noGrp="1" noChangeArrowheads="1"/>
          </p:cNvSpPr>
          <p:nvPr>
            <p:ph type="ftr" sz="quarter" idx="4"/>
          </p:nvPr>
        </p:nvSpPr>
        <p:spPr>
          <a:noFill/>
        </p:spPr>
        <p:txBody>
          <a:bodyPr/>
          <a:lstStyle>
            <a:lvl1pPr defTabSz="894548" eaLnBrk="0" hangingPunct="0">
              <a:defRPr>
                <a:solidFill>
                  <a:schemeClr val="tx1"/>
                </a:solidFill>
                <a:latin typeface="Arial" charset="0"/>
              </a:defRPr>
            </a:lvl1pPr>
            <a:lvl2pPr marL="728084" indent="-280033" defTabSz="894548" eaLnBrk="0" hangingPunct="0">
              <a:defRPr>
                <a:solidFill>
                  <a:schemeClr val="tx1"/>
                </a:solidFill>
                <a:latin typeface="Arial" charset="0"/>
              </a:defRPr>
            </a:lvl2pPr>
            <a:lvl3pPr marL="1120130" indent="-224027" defTabSz="894548" eaLnBrk="0" hangingPunct="0">
              <a:defRPr>
                <a:solidFill>
                  <a:schemeClr val="tx1"/>
                </a:solidFill>
                <a:latin typeface="Arial" charset="0"/>
              </a:defRPr>
            </a:lvl3pPr>
            <a:lvl4pPr marL="1568183" indent="-224027" defTabSz="894548" eaLnBrk="0" hangingPunct="0">
              <a:defRPr>
                <a:solidFill>
                  <a:schemeClr val="tx1"/>
                </a:solidFill>
                <a:latin typeface="Arial" charset="0"/>
              </a:defRPr>
            </a:lvl4pPr>
            <a:lvl5pPr marL="2016236" indent="-224027" defTabSz="894548" eaLnBrk="0" hangingPunct="0">
              <a:defRPr>
                <a:solidFill>
                  <a:schemeClr val="tx1"/>
                </a:solidFill>
                <a:latin typeface="Arial" charset="0"/>
              </a:defRPr>
            </a:lvl5pPr>
            <a:lvl6pPr marL="2464287" indent="-224027" defTabSz="894548" eaLnBrk="0" fontAlgn="base" hangingPunct="0">
              <a:spcBef>
                <a:spcPct val="0"/>
              </a:spcBef>
              <a:spcAft>
                <a:spcPct val="0"/>
              </a:spcAft>
              <a:defRPr>
                <a:solidFill>
                  <a:schemeClr val="tx1"/>
                </a:solidFill>
                <a:latin typeface="Arial" charset="0"/>
              </a:defRPr>
            </a:lvl6pPr>
            <a:lvl7pPr marL="2912339" indent="-224027" defTabSz="894548" eaLnBrk="0" fontAlgn="base" hangingPunct="0">
              <a:spcBef>
                <a:spcPct val="0"/>
              </a:spcBef>
              <a:spcAft>
                <a:spcPct val="0"/>
              </a:spcAft>
              <a:defRPr>
                <a:solidFill>
                  <a:schemeClr val="tx1"/>
                </a:solidFill>
                <a:latin typeface="Arial" charset="0"/>
              </a:defRPr>
            </a:lvl7pPr>
            <a:lvl8pPr marL="3360391" indent="-224027" defTabSz="894548" eaLnBrk="0" fontAlgn="base" hangingPunct="0">
              <a:spcBef>
                <a:spcPct val="0"/>
              </a:spcBef>
              <a:spcAft>
                <a:spcPct val="0"/>
              </a:spcAft>
              <a:defRPr>
                <a:solidFill>
                  <a:schemeClr val="tx1"/>
                </a:solidFill>
                <a:latin typeface="Arial" charset="0"/>
              </a:defRPr>
            </a:lvl8pPr>
            <a:lvl9pPr marL="3808443" indent="-224027" defTabSz="894548" eaLnBrk="0" fontAlgn="base" hangingPunct="0">
              <a:spcBef>
                <a:spcPct val="0"/>
              </a:spcBef>
              <a:spcAft>
                <a:spcPct val="0"/>
              </a:spcAft>
              <a:defRPr>
                <a:solidFill>
                  <a:schemeClr val="tx1"/>
                </a:solidFill>
                <a:latin typeface="Arial" charset="0"/>
              </a:defRPr>
            </a:lvl9pPr>
          </a:lstStyle>
          <a:p>
            <a:pPr eaLnBrk="1" hangingPunct="1"/>
            <a:r>
              <a:rPr lang="en-US" smtClean="0"/>
              <a:t>© 2009 The National Association of Insurance Commissioners All Rights Reserved</a:t>
            </a:r>
          </a:p>
        </p:txBody>
      </p:sp>
      <p:sp>
        <p:nvSpPr>
          <p:cNvPr id="66563" name="Rectangle 7"/>
          <p:cNvSpPr>
            <a:spLocks noGrp="1" noChangeArrowheads="1"/>
          </p:cNvSpPr>
          <p:nvPr>
            <p:ph type="sldNum" sz="quarter" idx="5"/>
          </p:nvPr>
        </p:nvSpPr>
        <p:spPr>
          <a:noFill/>
        </p:spPr>
        <p:txBody>
          <a:bodyPr/>
          <a:lstStyle>
            <a:lvl1pPr defTabSz="894548" eaLnBrk="0" hangingPunct="0">
              <a:defRPr>
                <a:solidFill>
                  <a:schemeClr val="tx1"/>
                </a:solidFill>
                <a:latin typeface="Arial" charset="0"/>
              </a:defRPr>
            </a:lvl1pPr>
            <a:lvl2pPr marL="728084" indent="-280033" defTabSz="894548" eaLnBrk="0" hangingPunct="0">
              <a:defRPr>
                <a:solidFill>
                  <a:schemeClr val="tx1"/>
                </a:solidFill>
                <a:latin typeface="Arial" charset="0"/>
              </a:defRPr>
            </a:lvl2pPr>
            <a:lvl3pPr marL="1120130" indent="-224027" defTabSz="894548" eaLnBrk="0" hangingPunct="0">
              <a:defRPr>
                <a:solidFill>
                  <a:schemeClr val="tx1"/>
                </a:solidFill>
                <a:latin typeface="Arial" charset="0"/>
              </a:defRPr>
            </a:lvl3pPr>
            <a:lvl4pPr marL="1568183" indent="-224027" defTabSz="894548" eaLnBrk="0" hangingPunct="0">
              <a:defRPr>
                <a:solidFill>
                  <a:schemeClr val="tx1"/>
                </a:solidFill>
                <a:latin typeface="Arial" charset="0"/>
              </a:defRPr>
            </a:lvl4pPr>
            <a:lvl5pPr marL="2016236" indent="-224027" defTabSz="894548" eaLnBrk="0" hangingPunct="0">
              <a:defRPr>
                <a:solidFill>
                  <a:schemeClr val="tx1"/>
                </a:solidFill>
                <a:latin typeface="Arial" charset="0"/>
              </a:defRPr>
            </a:lvl5pPr>
            <a:lvl6pPr marL="2464287" indent="-224027" defTabSz="894548" eaLnBrk="0" fontAlgn="base" hangingPunct="0">
              <a:spcBef>
                <a:spcPct val="0"/>
              </a:spcBef>
              <a:spcAft>
                <a:spcPct val="0"/>
              </a:spcAft>
              <a:defRPr>
                <a:solidFill>
                  <a:schemeClr val="tx1"/>
                </a:solidFill>
                <a:latin typeface="Arial" charset="0"/>
              </a:defRPr>
            </a:lvl6pPr>
            <a:lvl7pPr marL="2912339" indent="-224027" defTabSz="894548" eaLnBrk="0" fontAlgn="base" hangingPunct="0">
              <a:spcBef>
                <a:spcPct val="0"/>
              </a:spcBef>
              <a:spcAft>
                <a:spcPct val="0"/>
              </a:spcAft>
              <a:defRPr>
                <a:solidFill>
                  <a:schemeClr val="tx1"/>
                </a:solidFill>
                <a:latin typeface="Arial" charset="0"/>
              </a:defRPr>
            </a:lvl7pPr>
            <a:lvl8pPr marL="3360391" indent="-224027" defTabSz="894548" eaLnBrk="0" fontAlgn="base" hangingPunct="0">
              <a:spcBef>
                <a:spcPct val="0"/>
              </a:spcBef>
              <a:spcAft>
                <a:spcPct val="0"/>
              </a:spcAft>
              <a:defRPr>
                <a:solidFill>
                  <a:schemeClr val="tx1"/>
                </a:solidFill>
                <a:latin typeface="Arial" charset="0"/>
              </a:defRPr>
            </a:lvl8pPr>
            <a:lvl9pPr marL="3808443" indent="-224027" defTabSz="894548" eaLnBrk="0" fontAlgn="base" hangingPunct="0">
              <a:spcBef>
                <a:spcPct val="0"/>
              </a:spcBef>
              <a:spcAft>
                <a:spcPct val="0"/>
              </a:spcAft>
              <a:defRPr>
                <a:solidFill>
                  <a:schemeClr val="tx1"/>
                </a:solidFill>
                <a:latin typeface="Arial" charset="0"/>
              </a:defRPr>
            </a:lvl9pPr>
          </a:lstStyle>
          <a:p>
            <a:pPr eaLnBrk="1" hangingPunct="1"/>
            <a:fld id="{603DEB20-D6D0-4B0D-8371-4E139B841ACC}" type="slidenum">
              <a:rPr lang="en-US" smtClean="0"/>
              <a:pPr eaLnBrk="1" hangingPunct="1"/>
              <a:t>6</a:t>
            </a:fld>
            <a:endParaRPr lang="en-US" smtClean="0"/>
          </a:p>
        </p:txBody>
      </p:sp>
      <p:sp>
        <p:nvSpPr>
          <p:cNvPr id="66564" name="Rectangle 2"/>
          <p:cNvSpPr>
            <a:spLocks noGrp="1" noRot="1" noChangeAspect="1" noChangeArrowheads="1" noTextEdit="1"/>
          </p:cNvSpPr>
          <p:nvPr>
            <p:ph type="sldImg"/>
          </p:nvPr>
        </p:nvSpPr>
        <p:spPr>
          <a:ln/>
        </p:spPr>
      </p:sp>
      <p:sp>
        <p:nvSpPr>
          <p:cNvPr id="66565" name="Rectangle 3"/>
          <p:cNvSpPr>
            <a:spLocks noGrp="1" noChangeArrowheads="1"/>
          </p:cNvSpPr>
          <p:nvPr>
            <p:ph type="body" idx="1"/>
          </p:nvPr>
        </p:nvSpPr>
        <p:spPr>
          <a:xfrm>
            <a:off x="915023" y="4344259"/>
            <a:ext cx="5027959" cy="4114956"/>
          </a:xfrm>
          <a:noFill/>
        </p:spPr>
        <p:txBody>
          <a:bodyPr/>
          <a:lstStyle/>
          <a:p>
            <a:pPr eaLnBrk="1" hangingPunct="1"/>
            <a:r>
              <a:rPr lang="en-US" dirty="0" smtClean="0"/>
              <a:t>After gaining an</a:t>
            </a:r>
            <a:r>
              <a:rPr lang="en-US" baseline="0" dirty="0" smtClean="0"/>
              <a:t> understanding of the company, assessing general control processes and identifying key functional activities and prospective risks, the exam team is asked to identify and assess risks inherent to each key activity. This is done by requiring the team to identify “what can go wrong” for each key activity. As various components of key activities are often outsourced to service providers (TPAs, MGAs, custodians, etc.), this includes the identification of risks emerging from the use of those service providers. Once significant risks are identified, they are then assessed on a likelihood of occurrence and magnitude of impact scale. The risks identified by the exam team can then be compared back to a list of common critical risks that are to be considered for each exam, which are listed on the slide. </a:t>
            </a: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p:spPr>
        <p:txBody>
          <a:bodyPr/>
          <a:lstStyle/>
          <a:p>
            <a:r>
              <a:rPr lang="en-US" dirty="0" smtClean="0"/>
              <a:t>After specific</a:t>
            </a:r>
            <a:r>
              <a:rPr lang="en-US" baseline="0" dirty="0" smtClean="0"/>
              <a:t> risks are identified, assessed, and placed upon the risk matrix, the exam team is asked to identify and assess controls that the insurer has put in place to mitigate the risks. The examiner utilizes the understanding of general control processes and the audit function gained in Phase 1 of the exam to assist in identifying specific controls in place to mitigate a particular risk. After the controls are identified, the exam team is required to briefly document its understanding of the controls in that area.</a:t>
            </a:r>
          </a:p>
          <a:p>
            <a:endParaRPr lang="en-US" baseline="0" dirty="0" smtClean="0"/>
          </a:p>
          <a:p>
            <a:r>
              <a:rPr lang="en-US" baseline="0" dirty="0" smtClean="0"/>
              <a:t>After the exam team documents its understanding of controls for a particular risk, the team must determine whether the controls appear to be designed appropriately to mitigate the risk. If the design is found to be ineffective, a control deficiency is identified, the controls are assessed as weak in that area and the exam team moves on to Phase 4 to determine residual risk. However, if the controls do appear to be designed effectively, the exam team is required to test their operating effectiveness through observation, inspection of documents or other means to determine if they can be relied upon. If the controls are proven to be operating effectively, the exam team can assess controls as moderate or strong and use that evaluation to decrease residual risk and independent testing in Phases 4 and 5 of the exam. </a:t>
            </a:r>
          </a:p>
          <a:p>
            <a:endParaRPr lang="en-US" baseline="0" dirty="0" smtClean="0"/>
          </a:p>
          <a:p>
            <a:r>
              <a:rPr lang="en-US" baseline="0" dirty="0" smtClean="0"/>
              <a:t>On the next couple of slides, I’ll go into a little more detail on how internal controls are identified and tested during onsite exams. </a:t>
            </a:r>
            <a:endParaRPr lang="en-US" dirty="0" smtClean="0"/>
          </a:p>
        </p:txBody>
      </p:sp>
      <p:sp>
        <p:nvSpPr>
          <p:cNvPr id="72708" name="Footer Placeholder 3"/>
          <p:cNvSpPr>
            <a:spLocks noGrp="1"/>
          </p:cNvSpPr>
          <p:nvPr>
            <p:ph type="ftr" sz="quarter" idx="4"/>
          </p:nvPr>
        </p:nvSpPr>
        <p:spPr>
          <a:noFill/>
        </p:spPr>
        <p:txBody>
          <a:bodyPr/>
          <a:lstStyle>
            <a:lvl1pPr defTabSz="894548" eaLnBrk="0" hangingPunct="0">
              <a:defRPr>
                <a:solidFill>
                  <a:schemeClr val="tx1"/>
                </a:solidFill>
                <a:latin typeface="Arial" charset="0"/>
              </a:defRPr>
            </a:lvl1pPr>
            <a:lvl2pPr marL="728084" indent="-280033" defTabSz="894548" eaLnBrk="0" hangingPunct="0">
              <a:defRPr>
                <a:solidFill>
                  <a:schemeClr val="tx1"/>
                </a:solidFill>
                <a:latin typeface="Arial" charset="0"/>
              </a:defRPr>
            </a:lvl2pPr>
            <a:lvl3pPr marL="1120130" indent="-224027" defTabSz="894548" eaLnBrk="0" hangingPunct="0">
              <a:defRPr>
                <a:solidFill>
                  <a:schemeClr val="tx1"/>
                </a:solidFill>
                <a:latin typeface="Arial" charset="0"/>
              </a:defRPr>
            </a:lvl3pPr>
            <a:lvl4pPr marL="1568183" indent="-224027" defTabSz="894548" eaLnBrk="0" hangingPunct="0">
              <a:defRPr>
                <a:solidFill>
                  <a:schemeClr val="tx1"/>
                </a:solidFill>
                <a:latin typeface="Arial" charset="0"/>
              </a:defRPr>
            </a:lvl4pPr>
            <a:lvl5pPr marL="2016236" indent="-224027" defTabSz="894548" eaLnBrk="0" hangingPunct="0">
              <a:defRPr>
                <a:solidFill>
                  <a:schemeClr val="tx1"/>
                </a:solidFill>
                <a:latin typeface="Arial" charset="0"/>
              </a:defRPr>
            </a:lvl5pPr>
            <a:lvl6pPr marL="2464287" indent="-224027" defTabSz="894548" eaLnBrk="0" fontAlgn="base" hangingPunct="0">
              <a:spcBef>
                <a:spcPct val="0"/>
              </a:spcBef>
              <a:spcAft>
                <a:spcPct val="0"/>
              </a:spcAft>
              <a:defRPr>
                <a:solidFill>
                  <a:schemeClr val="tx1"/>
                </a:solidFill>
                <a:latin typeface="Arial" charset="0"/>
              </a:defRPr>
            </a:lvl6pPr>
            <a:lvl7pPr marL="2912339" indent="-224027" defTabSz="894548" eaLnBrk="0" fontAlgn="base" hangingPunct="0">
              <a:spcBef>
                <a:spcPct val="0"/>
              </a:spcBef>
              <a:spcAft>
                <a:spcPct val="0"/>
              </a:spcAft>
              <a:defRPr>
                <a:solidFill>
                  <a:schemeClr val="tx1"/>
                </a:solidFill>
                <a:latin typeface="Arial" charset="0"/>
              </a:defRPr>
            </a:lvl7pPr>
            <a:lvl8pPr marL="3360391" indent="-224027" defTabSz="894548" eaLnBrk="0" fontAlgn="base" hangingPunct="0">
              <a:spcBef>
                <a:spcPct val="0"/>
              </a:spcBef>
              <a:spcAft>
                <a:spcPct val="0"/>
              </a:spcAft>
              <a:defRPr>
                <a:solidFill>
                  <a:schemeClr val="tx1"/>
                </a:solidFill>
                <a:latin typeface="Arial" charset="0"/>
              </a:defRPr>
            </a:lvl8pPr>
            <a:lvl9pPr marL="3808443" indent="-224027" defTabSz="894548" eaLnBrk="0" fontAlgn="base" hangingPunct="0">
              <a:spcBef>
                <a:spcPct val="0"/>
              </a:spcBef>
              <a:spcAft>
                <a:spcPct val="0"/>
              </a:spcAft>
              <a:defRPr>
                <a:solidFill>
                  <a:schemeClr val="tx1"/>
                </a:solidFill>
                <a:latin typeface="Arial" charset="0"/>
              </a:defRPr>
            </a:lvl9pPr>
          </a:lstStyle>
          <a:p>
            <a:pPr eaLnBrk="1" hangingPunct="1"/>
            <a:r>
              <a:rPr lang="en-US" smtClean="0"/>
              <a:t>© 2009 The National Association of Insurance Commissioners All Rights Reserved</a:t>
            </a:r>
          </a:p>
        </p:txBody>
      </p:sp>
      <p:sp>
        <p:nvSpPr>
          <p:cNvPr id="72709" name="Slide Number Placeholder 4"/>
          <p:cNvSpPr>
            <a:spLocks noGrp="1"/>
          </p:cNvSpPr>
          <p:nvPr>
            <p:ph type="sldNum" sz="quarter" idx="5"/>
          </p:nvPr>
        </p:nvSpPr>
        <p:spPr>
          <a:noFill/>
        </p:spPr>
        <p:txBody>
          <a:bodyPr/>
          <a:lstStyle>
            <a:lvl1pPr defTabSz="894548" eaLnBrk="0" hangingPunct="0">
              <a:defRPr>
                <a:solidFill>
                  <a:schemeClr val="tx1"/>
                </a:solidFill>
                <a:latin typeface="Arial" charset="0"/>
              </a:defRPr>
            </a:lvl1pPr>
            <a:lvl2pPr marL="728084" indent="-280033" defTabSz="894548" eaLnBrk="0" hangingPunct="0">
              <a:defRPr>
                <a:solidFill>
                  <a:schemeClr val="tx1"/>
                </a:solidFill>
                <a:latin typeface="Arial" charset="0"/>
              </a:defRPr>
            </a:lvl2pPr>
            <a:lvl3pPr marL="1120130" indent="-224027" defTabSz="894548" eaLnBrk="0" hangingPunct="0">
              <a:defRPr>
                <a:solidFill>
                  <a:schemeClr val="tx1"/>
                </a:solidFill>
                <a:latin typeface="Arial" charset="0"/>
              </a:defRPr>
            </a:lvl3pPr>
            <a:lvl4pPr marL="1568183" indent="-224027" defTabSz="894548" eaLnBrk="0" hangingPunct="0">
              <a:defRPr>
                <a:solidFill>
                  <a:schemeClr val="tx1"/>
                </a:solidFill>
                <a:latin typeface="Arial" charset="0"/>
              </a:defRPr>
            </a:lvl4pPr>
            <a:lvl5pPr marL="2016236" indent="-224027" defTabSz="894548" eaLnBrk="0" hangingPunct="0">
              <a:defRPr>
                <a:solidFill>
                  <a:schemeClr val="tx1"/>
                </a:solidFill>
                <a:latin typeface="Arial" charset="0"/>
              </a:defRPr>
            </a:lvl5pPr>
            <a:lvl6pPr marL="2464287" indent="-224027" defTabSz="894548" eaLnBrk="0" fontAlgn="base" hangingPunct="0">
              <a:spcBef>
                <a:spcPct val="0"/>
              </a:spcBef>
              <a:spcAft>
                <a:spcPct val="0"/>
              </a:spcAft>
              <a:defRPr>
                <a:solidFill>
                  <a:schemeClr val="tx1"/>
                </a:solidFill>
                <a:latin typeface="Arial" charset="0"/>
              </a:defRPr>
            </a:lvl6pPr>
            <a:lvl7pPr marL="2912339" indent="-224027" defTabSz="894548" eaLnBrk="0" fontAlgn="base" hangingPunct="0">
              <a:spcBef>
                <a:spcPct val="0"/>
              </a:spcBef>
              <a:spcAft>
                <a:spcPct val="0"/>
              </a:spcAft>
              <a:defRPr>
                <a:solidFill>
                  <a:schemeClr val="tx1"/>
                </a:solidFill>
                <a:latin typeface="Arial" charset="0"/>
              </a:defRPr>
            </a:lvl7pPr>
            <a:lvl8pPr marL="3360391" indent="-224027" defTabSz="894548" eaLnBrk="0" fontAlgn="base" hangingPunct="0">
              <a:spcBef>
                <a:spcPct val="0"/>
              </a:spcBef>
              <a:spcAft>
                <a:spcPct val="0"/>
              </a:spcAft>
              <a:defRPr>
                <a:solidFill>
                  <a:schemeClr val="tx1"/>
                </a:solidFill>
                <a:latin typeface="Arial" charset="0"/>
              </a:defRPr>
            </a:lvl8pPr>
            <a:lvl9pPr marL="3808443" indent="-224027" defTabSz="894548" eaLnBrk="0" fontAlgn="base" hangingPunct="0">
              <a:spcBef>
                <a:spcPct val="0"/>
              </a:spcBef>
              <a:spcAft>
                <a:spcPct val="0"/>
              </a:spcAft>
              <a:defRPr>
                <a:solidFill>
                  <a:schemeClr val="tx1"/>
                </a:solidFill>
                <a:latin typeface="Arial" charset="0"/>
              </a:defRPr>
            </a:lvl9pPr>
          </a:lstStyle>
          <a:p>
            <a:pPr eaLnBrk="1" hangingPunct="1"/>
            <a:fld id="{17175FFD-5BB1-462A-84C8-B4D3D5CD475F}" type="slidenum">
              <a:rPr lang="en-US" smtClean="0"/>
              <a:pPr eaLnBrk="1" hangingPunct="1"/>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identifying</a:t>
            </a:r>
            <a:r>
              <a:rPr lang="en-US" baseline="0" dirty="0" smtClean="0"/>
              <a:t> internal controls, it is important to understand what is and what is not an internal control. </a:t>
            </a:r>
            <a:r>
              <a:rPr lang="en-US" dirty="0" smtClean="0"/>
              <a:t>Internal</a:t>
            </a:r>
            <a:r>
              <a:rPr lang="en-US" baseline="0" dirty="0" smtClean="0"/>
              <a:t> controls can be defined as systematic measures, such as reviews, checks and balances, methods and procedures, that are instituted by an organization for a number of different purposes including:</a:t>
            </a:r>
          </a:p>
          <a:p>
            <a:endParaRPr lang="en-US" baseline="0" dirty="0" smtClean="0"/>
          </a:p>
          <a:p>
            <a:pPr marL="171450" indent="-171450">
              <a:buFont typeface="Arial" panose="020B0604020202020204" pitchFamily="34" charset="0"/>
              <a:buChar char="•"/>
            </a:pPr>
            <a:r>
              <a:rPr lang="en-US" baseline="0" dirty="0" smtClean="0"/>
              <a:t>Conducting business in an orderly and efficient manner;</a:t>
            </a:r>
          </a:p>
          <a:p>
            <a:pPr marL="171450" indent="-171450">
              <a:buFont typeface="Arial" panose="020B0604020202020204" pitchFamily="34" charset="0"/>
              <a:buChar char="•"/>
            </a:pPr>
            <a:r>
              <a:rPr lang="en-US" baseline="0" dirty="0" smtClean="0"/>
              <a:t>Safeguarding assets and resources;</a:t>
            </a:r>
          </a:p>
          <a:p>
            <a:pPr marL="171450" indent="-171450">
              <a:buFont typeface="Arial" panose="020B0604020202020204" pitchFamily="34" charset="0"/>
              <a:buChar char="•"/>
            </a:pPr>
            <a:r>
              <a:rPr lang="en-US" baseline="0" dirty="0" smtClean="0"/>
              <a:t>Deterring and detecting errors and fraud;</a:t>
            </a:r>
          </a:p>
          <a:p>
            <a:pPr marL="171450" indent="-171450">
              <a:buFont typeface="Arial" panose="020B0604020202020204" pitchFamily="34" charset="0"/>
              <a:buChar char="•"/>
            </a:pPr>
            <a:r>
              <a:rPr lang="en-US" baseline="0" dirty="0" smtClean="0"/>
              <a:t>Ensuring accuracy and completeness of accounting data;</a:t>
            </a:r>
          </a:p>
          <a:p>
            <a:pPr marL="171450" indent="-171450">
              <a:buFont typeface="Arial" panose="020B0604020202020204" pitchFamily="34" charset="0"/>
              <a:buChar char="•"/>
            </a:pPr>
            <a:r>
              <a:rPr lang="en-US" baseline="0" dirty="0" smtClean="0"/>
              <a:t>Producing reliable and timely financial reports and information; and</a:t>
            </a:r>
          </a:p>
          <a:p>
            <a:pPr marL="171450" indent="-171450">
              <a:buFont typeface="Arial" panose="020B0604020202020204" pitchFamily="34" charset="0"/>
              <a:buChar char="•"/>
            </a:pPr>
            <a:r>
              <a:rPr lang="en-US" baseline="0" dirty="0" smtClean="0"/>
              <a:t>Ensuring adherence to policies and strategic plans. </a:t>
            </a:r>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r>
              <a:rPr lang="en-US" baseline="0" dirty="0" smtClean="0"/>
              <a:t>It’s important to highlight the fact that internal controls are systematic measures that happen regularly, as opposed to haphazard reviews performed on an inconsistent basis. In addition, it is important to point out that there is a difference between a company process and an internal control. The company’s process may be for an accountant to adjust reported investment values in the company’s general ledger to an investment statement on a monthly basis. However, this process is not, in and of itself, an internal control. The internal control comes in if there is a review or double check of the process. For example, the controller’s review and approval of the monthly journal entry posted by the accountant could be an internal control in this situation. </a:t>
            </a:r>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8</a:t>
            </a:fld>
            <a:endParaRPr lang="en-US"/>
          </a:p>
        </p:txBody>
      </p:sp>
    </p:spTree>
    <p:extLst>
      <p:ext uri="{BB962C8B-B14F-4D97-AF65-F5344CB8AC3E}">
        <p14:creationId xmlns:p14="http://schemas.microsoft.com/office/powerpoint/2010/main" val="6895415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lvl1pPr defTabSz="914385" eaLnBrk="0" hangingPunct="0">
              <a:defRPr sz="2900">
                <a:solidFill>
                  <a:schemeClr val="tx1"/>
                </a:solidFill>
                <a:latin typeface="Georgia" pitchFamily="18" charset="0"/>
              </a:defRPr>
            </a:lvl1pPr>
            <a:lvl2pPr marL="702681" indent="-270262" defTabSz="914385" eaLnBrk="0" hangingPunct="0">
              <a:defRPr sz="2900">
                <a:solidFill>
                  <a:schemeClr val="tx1"/>
                </a:solidFill>
                <a:latin typeface="Georgia" pitchFamily="18" charset="0"/>
              </a:defRPr>
            </a:lvl2pPr>
            <a:lvl3pPr marL="1081048" indent="-216211" defTabSz="914385" eaLnBrk="0" hangingPunct="0">
              <a:defRPr sz="2900">
                <a:solidFill>
                  <a:schemeClr val="tx1"/>
                </a:solidFill>
                <a:latin typeface="Georgia" pitchFamily="18" charset="0"/>
              </a:defRPr>
            </a:lvl3pPr>
            <a:lvl4pPr marL="1513466" indent="-216211" defTabSz="914385" eaLnBrk="0" hangingPunct="0">
              <a:defRPr sz="2900">
                <a:solidFill>
                  <a:schemeClr val="tx1"/>
                </a:solidFill>
                <a:latin typeface="Georgia" pitchFamily="18" charset="0"/>
              </a:defRPr>
            </a:lvl4pPr>
            <a:lvl5pPr marL="1945886" indent="-216211" defTabSz="914385" eaLnBrk="0" hangingPunct="0">
              <a:defRPr sz="2900">
                <a:solidFill>
                  <a:schemeClr val="tx1"/>
                </a:solidFill>
                <a:latin typeface="Georgia" pitchFamily="18" charset="0"/>
              </a:defRPr>
            </a:lvl5pPr>
            <a:lvl6pPr marL="2378305" indent="-216211" defTabSz="914385" eaLnBrk="0" fontAlgn="base" hangingPunct="0">
              <a:spcBef>
                <a:spcPct val="20000"/>
              </a:spcBef>
              <a:spcAft>
                <a:spcPct val="0"/>
              </a:spcAft>
              <a:buChar char="•"/>
              <a:defRPr sz="2900">
                <a:solidFill>
                  <a:schemeClr val="tx1"/>
                </a:solidFill>
                <a:latin typeface="Georgia" pitchFamily="18" charset="0"/>
              </a:defRPr>
            </a:lvl6pPr>
            <a:lvl7pPr marL="2810724" indent="-216211" defTabSz="914385" eaLnBrk="0" fontAlgn="base" hangingPunct="0">
              <a:spcBef>
                <a:spcPct val="20000"/>
              </a:spcBef>
              <a:spcAft>
                <a:spcPct val="0"/>
              </a:spcAft>
              <a:buChar char="•"/>
              <a:defRPr sz="2900">
                <a:solidFill>
                  <a:schemeClr val="tx1"/>
                </a:solidFill>
                <a:latin typeface="Georgia" pitchFamily="18" charset="0"/>
              </a:defRPr>
            </a:lvl7pPr>
            <a:lvl8pPr marL="3243142" indent="-216211" defTabSz="914385" eaLnBrk="0" fontAlgn="base" hangingPunct="0">
              <a:spcBef>
                <a:spcPct val="20000"/>
              </a:spcBef>
              <a:spcAft>
                <a:spcPct val="0"/>
              </a:spcAft>
              <a:buChar char="•"/>
              <a:defRPr sz="2900">
                <a:solidFill>
                  <a:schemeClr val="tx1"/>
                </a:solidFill>
                <a:latin typeface="Georgia" pitchFamily="18" charset="0"/>
              </a:defRPr>
            </a:lvl8pPr>
            <a:lvl9pPr marL="3675562" indent="-216211" defTabSz="914385" eaLnBrk="0" fontAlgn="base" hangingPunct="0">
              <a:spcBef>
                <a:spcPct val="20000"/>
              </a:spcBef>
              <a:spcAft>
                <a:spcPct val="0"/>
              </a:spcAft>
              <a:buChar char="•"/>
              <a:defRPr sz="2900">
                <a:solidFill>
                  <a:schemeClr val="tx1"/>
                </a:solidFill>
                <a:latin typeface="Georgia" pitchFamily="18" charset="0"/>
              </a:defRPr>
            </a:lvl9pPr>
          </a:lstStyle>
          <a:p>
            <a:pPr eaLnBrk="1" hangingPunct="1"/>
            <a:fld id="{18ABEF36-38F4-4A0A-8710-385C8884B905}" type="slidenum">
              <a:rPr lang="en-US" sz="1100">
                <a:latin typeface="Arial" charset="0"/>
              </a:rPr>
              <a:pPr eaLnBrk="1" hangingPunct="1"/>
              <a:t>9</a:t>
            </a:fld>
            <a:endParaRPr lang="en-US" sz="1100" dirty="0">
              <a:latin typeface="Arial" charset="0"/>
            </a:endParaRPr>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p:spPr>
        <p:txBody>
          <a:bodyPr/>
          <a:lstStyle/>
          <a:p>
            <a:pPr eaLnBrk="1" hangingPunct="1"/>
            <a:r>
              <a:rPr lang="en-US" dirty="0" smtClean="0"/>
              <a:t>Once internal controls are identified</a:t>
            </a:r>
            <a:r>
              <a:rPr lang="en-US" baseline="0" dirty="0" smtClean="0"/>
              <a:t> and determined to be designed appropriately to address a specific risk, the controls must be tested before they can be relied upon for examination purposes. </a:t>
            </a:r>
            <a:r>
              <a:rPr lang="en-US" dirty="0" smtClean="0"/>
              <a:t>When testing controls, there are a number of different methods that can be utilized. Walkthroughs may be used as a component of control testing; however, a walkthrough alone is not sufficient to come to a conclusion on the strength of internal controls and should be paired with additional testing to evaluate the operating effectiveness of controls.</a:t>
            </a:r>
          </a:p>
          <a:p>
            <a:pPr eaLnBrk="1" hangingPunct="1"/>
            <a:endParaRPr lang="en-US" dirty="0" smtClean="0"/>
          </a:p>
          <a:p>
            <a:pPr eaLnBrk="1" hangingPunct="1"/>
            <a:r>
              <a:rPr lang="en-US" dirty="0" smtClean="0"/>
              <a:t>Other examples of control testing procedures include: </a:t>
            </a:r>
          </a:p>
          <a:p>
            <a:pPr eaLnBrk="1" hangingPunct="1"/>
            <a:endParaRPr lang="en-US" dirty="0" smtClean="0"/>
          </a:p>
          <a:p>
            <a:pPr eaLnBrk="1" hangingPunct="1"/>
            <a:r>
              <a:rPr lang="en-US" dirty="0" smtClean="0"/>
              <a:t>First - Corroborative Inquiry - To do this, we inquire of a third party to confirm information on controls that we have received through some other means.  Inquiry, like walkthroughs, should typically be paired with complimentary procedures to ensure adequate evidence that the control is effective.  </a:t>
            </a:r>
          </a:p>
          <a:p>
            <a:pPr eaLnBrk="1" hangingPunct="1"/>
            <a:endParaRPr lang="en-US" dirty="0" smtClean="0"/>
          </a:p>
          <a:p>
            <a:pPr eaLnBrk="1" hangingPunct="1"/>
            <a:r>
              <a:rPr lang="en-US" dirty="0" smtClean="0"/>
              <a:t>Another testing method is Observation -  This is where we literally observe a control being completed. For example, we could observe a mailroom employee opening and logging paper claims received at the insurer. Observation, although similar to performing a walkthrough, typically involves observing the performance of a specific internal control.   </a:t>
            </a:r>
          </a:p>
          <a:p>
            <a:pPr eaLnBrk="1" hangingPunct="1"/>
            <a:endParaRPr lang="en-US" dirty="0" smtClean="0"/>
          </a:p>
          <a:p>
            <a:pPr eaLnBrk="1" hangingPunct="1"/>
            <a:r>
              <a:rPr lang="en-US" dirty="0" smtClean="0"/>
              <a:t>Next, we have </a:t>
            </a:r>
            <a:r>
              <a:rPr lang="en-US" dirty="0" err="1" smtClean="0"/>
              <a:t>Reperformance</a:t>
            </a:r>
            <a:r>
              <a:rPr lang="en-US" dirty="0" smtClean="0"/>
              <a:t> -  </a:t>
            </a:r>
            <a:r>
              <a:rPr lang="en-US" dirty="0" err="1" smtClean="0"/>
              <a:t>Reperformance</a:t>
            </a:r>
            <a:r>
              <a:rPr lang="en-US" dirty="0" smtClean="0"/>
              <a:t> is when we perform the same control as the company personnel to verify that the control is operating as expected. </a:t>
            </a:r>
          </a:p>
          <a:p>
            <a:pPr eaLnBrk="1" hangingPunct="1"/>
            <a:endParaRPr lang="en-US" dirty="0" smtClean="0"/>
          </a:p>
          <a:p>
            <a:pPr eaLnBrk="1" hangingPunct="1"/>
            <a:r>
              <a:rPr lang="en-US" dirty="0" smtClean="0"/>
              <a:t>Finally, another way to test controls is through Examination of documents -  In this process we inspect documents or records to ensure that there is an audit trail documenting what control procedures were performed and by who.</a:t>
            </a:r>
          </a:p>
          <a:p>
            <a:pPr eaLnBrk="1" hangingPunct="1"/>
            <a:endParaRPr lang="en-US" dirty="0" smtClean="0"/>
          </a:p>
          <a:p>
            <a:pPr eaLnBrk="1" hangingPunct="1"/>
            <a:r>
              <a:rPr lang="en-US" dirty="0" smtClean="0"/>
              <a:t>Each of these testing methods is used on a typical examination and will be valuable in determining the operating effectiveness of controls. Typically, examination of documents and re-performance give the examiner the most evidence of the operating effectiveness of controls, whereas corroborative inquiry provides the least amount of evidence. However, the performance of internal control testing allows the examiner</a:t>
            </a:r>
            <a:r>
              <a:rPr lang="en-US" baseline="0" dirty="0" smtClean="0"/>
              <a:t> to reach conclusions regarding their effectiveness, which can be relied upon for examination purposes but also provide comfort to the supervisor regarding the ongoing effectiveness of the insurer in addressing and mitigating risks. </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7" name="Picture 7" descr="working_master_mediu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11665" y="6140288"/>
            <a:ext cx="1060731" cy="62880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163672" y="6250164"/>
            <a:ext cx="3786690" cy="365125"/>
          </a:xfrm>
          <a:prstGeom prst="rect">
            <a:avLst/>
          </a:prstGeom>
        </p:spPr>
        <p:txBody>
          <a:bodyPr/>
          <a:lstStyle/>
          <a:p>
            <a:fld id="{0C969BC4-502E-4E71-B58A-920F70BD8FD7}" type="datetime1">
              <a:rPr lang="en-US" smtClean="0"/>
              <a:t>4/7/2015</a:t>
            </a:fld>
            <a:endParaRPr 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6" name="Slide Number Placeholder 5"/>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a:xfrm>
            <a:off x="5163672" y="6250164"/>
            <a:ext cx="3786690" cy="365125"/>
          </a:xfrm>
          <a:prstGeom prst="rect">
            <a:avLst/>
          </a:prstGeom>
        </p:spPr>
        <p:txBody>
          <a:bodyPr/>
          <a:lstStyle/>
          <a:p>
            <a:fld id="{89E4B161-88D9-450A-8EB4-9D342B18C89A}" type="datetime1">
              <a:rPr lang="en-US" smtClean="0"/>
              <a:t>4/7/2015</a:t>
            </a:fld>
            <a:endParaRPr 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6" name="Slide Number Placeholder 5"/>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163672" y="6250164"/>
            <a:ext cx="3786690" cy="365125"/>
          </a:xfrm>
          <a:prstGeom prst="rect">
            <a:avLst/>
          </a:prstGeom>
        </p:spPr>
        <p:txBody>
          <a:bodyPr/>
          <a:lstStyle/>
          <a:p>
            <a:fld id="{DC990DB3-696F-4966-BAE3-2A6DB612B285}" type="datetime1">
              <a:rPr lang="en-US" smtClean="0"/>
              <a:t>4/7/2015</a:t>
            </a:fld>
            <a:endParaRPr 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6" name="Slide Number Placeholder 5"/>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163672" y="6250164"/>
            <a:ext cx="3786690" cy="365125"/>
          </a:xfrm>
          <a:prstGeom prst="rect">
            <a:avLst/>
          </a:prstGeom>
        </p:spPr>
        <p:txBody>
          <a:bodyPr/>
          <a:lstStyle/>
          <a:p>
            <a:fld id="{7662A3CD-BAFB-48D1-B353-0F287EFB884B}" type="datetime1">
              <a:rPr lang="en-US" smtClean="0"/>
              <a:t>4/7/2015</a:t>
            </a:fld>
            <a:endParaRPr lang="en-US"/>
          </a:p>
        </p:txBody>
      </p:sp>
      <p:sp>
        <p:nvSpPr>
          <p:cNvPr id="6" name="Footer Placeholder 5"/>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7" name="Slide Number Placeholder 6"/>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5163672" y="6250164"/>
            <a:ext cx="3786690" cy="365125"/>
          </a:xfrm>
          <a:prstGeom prst="rect">
            <a:avLst/>
          </a:prstGeom>
        </p:spPr>
        <p:txBody>
          <a:bodyPr/>
          <a:lstStyle/>
          <a:p>
            <a:fld id="{E5B9797C-E0D7-4AFE-913D-35D004723FC4}" type="datetime1">
              <a:rPr lang="en-US" smtClean="0"/>
              <a:t>4/7/2015</a:t>
            </a:fld>
            <a:endParaRPr lang="en-US"/>
          </a:p>
        </p:txBody>
      </p:sp>
      <p:sp>
        <p:nvSpPr>
          <p:cNvPr id="8" name="Footer Placeholder 7"/>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9" name="Slide Number Placeholder 8"/>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5163672" y="6250164"/>
            <a:ext cx="3786690" cy="365125"/>
          </a:xfrm>
          <a:prstGeom prst="rect">
            <a:avLst/>
          </a:prstGeom>
        </p:spPr>
        <p:txBody>
          <a:bodyPr/>
          <a:lstStyle/>
          <a:p>
            <a:fld id="{36877D38-45C5-460A-AB63-F2DF809CB23A}" type="datetime1">
              <a:rPr lang="en-US" smtClean="0"/>
              <a:t>4/7/2015</a:t>
            </a:fld>
            <a:endParaRPr lang="en-US"/>
          </a:p>
        </p:txBody>
      </p:sp>
      <p:sp>
        <p:nvSpPr>
          <p:cNvPr id="4" name="Footer Placeholder 3"/>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5" name="Slide Number Placeholder 4"/>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a:xfrm>
            <a:off x="5163672" y="6250164"/>
            <a:ext cx="3786690" cy="365125"/>
          </a:xfrm>
          <a:prstGeom prst="rect">
            <a:avLst/>
          </a:prstGeom>
        </p:spPr>
        <p:txBody>
          <a:bodyPr/>
          <a:lstStyle/>
          <a:p>
            <a:fld id="{EC633C2A-AA9B-454B-987F-A9D46A0DFCD5}" type="datetime1">
              <a:rPr lang="en-US" smtClean="0"/>
              <a:t>4/7/2015</a:t>
            </a:fld>
            <a:endParaRPr lang="en-US"/>
          </a:p>
        </p:txBody>
      </p:sp>
      <p:sp>
        <p:nvSpPr>
          <p:cNvPr id="3" name="Footer Placeholder 2"/>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4" name="Slide Number Placeholder 3"/>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a:xfrm>
            <a:off x="5163672" y="6250164"/>
            <a:ext cx="3786690" cy="365125"/>
          </a:xfrm>
          <a:prstGeom prst="rect">
            <a:avLst/>
          </a:prstGeom>
        </p:spPr>
        <p:txBody>
          <a:bodyPr/>
          <a:lstStyle/>
          <a:p>
            <a:fld id="{F6278B2B-8598-464B-BDB5-0AB8BCC549DC}" type="datetime1">
              <a:rPr lang="en-US" smtClean="0"/>
              <a:t>4/7/2015</a:t>
            </a:fld>
            <a:endParaRPr lang="en-US"/>
          </a:p>
        </p:txBody>
      </p:sp>
      <p:sp>
        <p:nvSpPr>
          <p:cNvPr id="6" name="Footer Placeholder 5"/>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7" name="Slide Number Placeholder 6"/>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163672" y="6250164"/>
            <a:ext cx="3786690" cy="365125"/>
          </a:xfrm>
          <a:prstGeom prst="rect">
            <a:avLst/>
          </a:prstGeom>
        </p:spPr>
        <p:txBody>
          <a:bodyPr/>
          <a:lstStyle/>
          <a:p>
            <a:fld id="{3C13C1D7-8166-4557-A1A2-594959CA57DA}" type="datetime1">
              <a:rPr lang="en-US" smtClean="0"/>
              <a:t>4/7/2015</a:t>
            </a:fld>
            <a:endParaRPr lang="en-US"/>
          </a:p>
        </p:txBody>
      </p:sp>
      <p:sp>
        <p:nvSpPr>
          <p:cNvPr id="6" name="Footer Placeholder 5"/>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7" name="Slide Number Placeholder 6"/>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5" name="Picture 7" descr="working_master_medium"/>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259432" y="6172200"/>
            <a:ext cx="1060731" cy="62880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dirty="0" smtClean="0"/>
              <a:t>Internal Controls</a:t>
            </a:r>
            <a:endParaRPr lang="en-US" dirty="0"/>
          </a:p>
        </p:txBody>
      </p:sp>
      <p:sp>
        <p:nvSpPr>
          <p:cNvPr id="4" name="Subtitle 3"/>
          <p:cNvSpPr>
            <a:spLocks noGrp="1"/>
          </p:cNvSpPr>
          <p:nvPr>
            <p:ph type="subTitle" idx="1"/>
          </p:nvPr>
        </p:nvSpPr>
        <p:spPr/>
        <p:txBody>
          <a:bodyPr/>
          <a:lstStyle/>
          <a:p>
            <a:r>
              <a:rPr lang="en-US" dirty="0" smtClean="0"/>
              <a:t>Christina </a:t>
            </a:r>
            <a:r>
              <a:rPr lang="en-US" dirty="0" err="1" smtClean="0"/>
              <a:t>Urias</a:t>
            </a:r>
            <a:endParaRPr lang="en-US" dirty="0"/>
          </a:p>
          <a:p>
            <a:r>
              <a:rPr lang="en-US" dirty="0" smtClean="0"/>
              <a:t>Managing Director – International Regulatory Affairs</a:t>
            </a:r>
          </a:p>
          <a:p>
            <a:r>
              <a:rPr lang="en-US" dirty="0" smtClean="0"/>
              <a:t>NAIC</a:t>
            </a:r>
            <a:endParaRPr lang="en-US" dirty="0"/>
          </a:p>
        </p:txBody>
      </p:sp>
    </p:spTree>
    <p:extLst>
      <p:ext uri="{BB962C8B-B14F-4D97-AF65-F5344CB8AC3E}">
        <p14:creationId xmlns:p14="http://schemas.microsoft.com/office/powerpoint/2010/main" val="11695244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An effective system of internal controls consists of multiple interrelated elements (ERM, audit, etc.) </a:t>
            </a:r>
          </a:p>
          <a:p>
            <a:r>
              <a:rPr lang="en-US" dirty="0" smtClean="0"/>
              <a:t>Controls are most effectively reviewed and assessed during onsite examinations</a:t>
            </a:r>
          </a:p>
          <a:p>
            <a:r>
              <a:rPr lang="en-US" dirty="0" smtClean="0"/>
              <a:t>The U.S. examination process reviews entity level controls in Ph. 1 and specific internal controls in Ph. 3</a:t>
            </a:r>
          </a:p>
          <a:p>
            <a:r>
              <a:rPr lang="en-US" dirty="0" smtClean="0"/>
              <a:t>Controls must be tested to verify their effectiveness</a:t>
            </a:r>
          </a:p>
          <a:p>
            <a:r>
              <a:rPr lang="en-US" dirty="0" smtClean="0"/>
              <a:t>Effective controls provide greater evidence that the insurer will be able to address risks as they emerge</a:t>
            </a:r>
            <a:endParaRPr lang="en-US" dirty="0"/>
          </a:p>
        </p:txBody>
      </p:sp>
      <p:sp>
        <p:nvSpPr>
          <p:cNvPr id="3" name="Title 2"/>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2854112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Bjenson\AppData\Local\Microsoft\Windows\Temporary Internet Files\Content.IE5\JZ329LI1\MC900431560[1].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429000" y="2895600"/>
            <a:ext cx="2285714" cy="2285714"/>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pic>
      <p:sp>
        <p:nvSpPr>
          <p:cNvPr id="2" name="Title 1"/>
          <p:cNvSpPr>
            <a:spLocks noGrp="1"/>
          </p:cNvSpPr>
          <p:nvPr>
            <p:ph type="title"/>
          </p:nvPr>
        </p:nvSpPr>
        <p:spPr/>
        <p:txBody>
          <a:bodyPr/>
          <a:lstStyle/>
          <a:p>
            <a:r>
              <a:rPr lang="en-US" dirty="0"/>
              <a:t>Q</a:t>
            </a:r>
            <a:r>
              <a:rPr lang="en-US" dirty="0" smtClean="0"/>
              <a:t>uestions</a:t>
            </a:r>
            <a:endParaRPr lang="en-US" dirty="0"/>
          </a:p>
        </p:txBody>
      </p:sp>
    </p:spTree>
    <p:extLst>
      <p:ext uri="{BB962C8B-B14F-4D97-AF65-F5344CB8AC3E}">
        <p14:creationId xmlns:p14="http://schemas.microsoft.com/office/powerpoint/2010/main" val="1038805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Control function</a:t>
            </a:r>
          </a:p>
          <a:p>
            <a:r>
              <a:rPr lang="en-US" dirty="0" smtClean="0"/>
              <a:t>ERM function</a:t>
            </a:r>
          </a:p>
          <a:p>
            <a:r>
              <a:rPr lang="en-US" dirty="0" smtClean="0"/>
              <a:t>Compliance function</a:t>
            </a:r>
          </a:p>
          <a:p>
            <a:r>
              <a:rPr lang="en-US" dirty="0" smtClean="0"/>
              <a:t>Actuarial function</a:t>
            </a:r>
          </a:p>
          <a:p>
            <a:r>
              <a:rPr lang="en-US" dirty="0" smtClean="0"/>
              <a:t>Internal audit function</a:t>
            </a:r>
          </a:p>
          <a:p>
            <a:r>
              <a:rPr lang="en-US" dirty="0" smtClean="0"/>
              <a:t>Outsourcing </a:t>
            </a:r>
            <a:endParaRPr lang="en-US" dirty="0"/>
          </a:p>
        </p:txBody>
      </p:sp>
      <p:sp>
        <p:nvSpPr>
          <p:cNvPr id="3" name="Title 2"/>
          <p:cNvSpPr>
            <a:spLocks noGrp="1"/>
          </p:cNvSpPr>
          <p:nvPr>
            <p:ph type="title"/>
          </p:nvPr>
        </p:nvSpPr>
        <p:spPr/>
        <p:txBody>
          <a:bodyPr/>
          <a:lstStyle/>
          <a:p>
            <a:r>
              <a:rPr lang="en-US" dirty="0" smtClean="0"/>
              <a:t>ICP 8 Topics</a:t>
            </a:r>
            <a:endParaRPr lang="en-US" dirty="0"/>
          </a:p>
        </p:txBody>
      </p:sp>
      <p:sp>
        <p:nvSpPr>
          <p:cNvPr id="4" name="Right Brace 3"/>
          <p:cNvSpPr/>
          <p:nvPr/>
        </p:nvSpPr>
        <p:spPr>
          <a:xfrm>
            <a:off x="3962400" y="2717631"/>
            <a:ext cx="1524000" cy="2590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5715000" y="3507346"/>
            <a:ext cx="2667000" cy="1323439"/>
          </a:xfrm>
          <a:prstGeom prst="rect">
            <a:avLst/>
          </a:prstGeom>
          <a:noFill/>
        </p:spPr>
        <p:txBody>
          <a:bodyPr wrap="square" rtlCol="0">
            <a:spAutoFit/>
          </a:bodyPr>
          <a:lstStyle/>
          <a:p>
            <a:pPr algn="ctr"/>
            <a:r>
              <a:rPr lang="en-US" sz="2000" b="1" dirty="0" smtClean="0"/>
              <a:t>All Elements Contribute to an Effective System of Internal Controls</a:t>
            </a:r>
            <a:endParaRPr lang="en-US" sz="2000" b="1" dirty="0"/>
          </a:p>
        </p:txBody>
      </p:sp>
    </p:spTree>
    <p:extLst>
      <p:ext uri="{BB962C8B-B14F-4D97-AF65-F5344CB8AC3E}">
        <p14:creationId xmlns:p14="http://schemas.microsoft.com/office/powerpoint/2010/main" val="1319071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smtClean="0"/>
              <a:t>U.S. Risk-Focused Exams</a:t>
            </a:r>
          </a:p>
        </p:txBody>
      </p:sp>
      <p:sp>
        <p:nvSpPr>
          <p:cNvPr id="12291" name="Rectangle 3"/>
          <p:cNvSpPr>
            <a:spLocks noGrp="1" noChangeArrowheads="1"/>
          </p:cNvSpPr>
          <p:nvPr>
            <p:ph idx="1"/>
          </p:nvPr>
        </p:nvSpPr>
        <p:spPr/>
        <p:txBody>
          <a:bodyPr>
            <a:normAutofit fontScale="92500"/>
          </a:bodyPr>
          <a:lstStyle/>
          <a:p>
            <a:r>
              <a:rPr lang="en-US" dirty="0" smtClean="0"/>
              <a:t>Performed at least once every 5 years on all U.S. insurers</a:t>
            </a:r>
          </a:p>
          <a:p>
            <a:pPr lvl="1"/>
            <a:r>
              <a:rPr lang="en-US" dirty="0" smtClean="0"/>
              <a:t>Frequency varies according to risk level</a:t>
            </a:r>
          </a:p>
          <a:p>
            <a:r>
              <a:rPr lang="en-US" dirty="0" smtClean="0"/>
              <a:t>Focus on the ability of company controls and processes to limit current and prospective solvency risk</a:t>
            </a:r>
          </a:p>
          <a:p>
            <a:r>
              <a:rPr lang="en-US" dirty="0" smtClean="0"/>
              <a:t>Include a review of corporate governance and ERM processes </a:t>
            </a:r>
          </a:p>
          <a:p>
            <a:r>
              <a:rPr lang="en-US" dirty="0" smtClean="0"/>
              <a:t>Findings and recommendations communicate to company and internally to assist in ongoing monitoring process</a:t>
            </a:r>
          </a:p>
        </p:txBody>
      </p:sp>
    </p:spTree>
    <p:extLst>
      <p:ext uri="{BB962C8B-B14F-4D97-AF65-F5344CB8AC3E}">
        <p14:creationId xmlns:p14="http://schemas.microsoft.com/office/powerpoint/2010/main" val="205723718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smtClean="0"/>
              <a:t>Phases of U.S. Exam Process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7141" y="1981200"/>
            <a:ext cx="7247543" cy="4190397"/>
          </a:xfrm>
          <a:prstGeom prst="rect">
            <a:avLst/>
          </a:prstGeom>
        </p:spPr>
      </p:pic>
    </p:spTree>
    <p:extLst>
      <p:ext uri="{BB962C8B-B14F-4D97-AF65-F5344CB8AC3E}">
        <p14:creationId xmlns:p14="http://schemas.microsoft.com/office/powerpoint/2010/main" val="255602244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Phase 1 – Understand the Company and Identify Key Functional Activities to be Reviewed</a:t>
            </a:r>
          </a:p>
          <a:p>
            <a:pPr lvl="1"/>
            <a:r>
              <a:rPr lang="en-US" dirty="0" smtClean="0"/>
              <a:t>Understand </a:t>
            </a:r>
            <a:r>
              <a:rPr lang="en-US" dirty="0"/>
              <a:t>the Company</a:t>
            </a:r>
          </a:p>
          <a:p>
            <a:pPr lvl="1"/>
            <a:r>
              <a:rPr lang="en-US" dirty="0" smtClean="0"/>
              <a:t>Understand the </a:t>
            </a:r>
            <a:r>
              <a:rPr lang="en-US" dirty="0"/>
              <a:t>Corporate Governance </a:t>
            </a:r>
            <a:r>
              <a:rPr lang="en-US" dirty="0" smtClean="0"/>
              <a:t>Structure</a:t>
            </a:r>
          </a:p>
          <a:p>
            <a:pPr lvl="2"/>
            <a:r>
              <a:rPr lang="en-US" dirty="0" smtClean="0"/>
              <a:t>Assess oversight of control functions, risk-management function, compliance function &amp; actuarial function</a:t>
            </a:r>
          </a:p>
          <a:p>
            <a:pPr lvl="1"/>
            <a:r>
              <a:rPr lang="en-US" dirty="0" smtClean="0"/>
              <a:t>Assess </a:t>
            </a:r>
            <a:r>
              <a:rPr lang="en-US" dirty="0"/>
              <a:t>the Adequacy of the Audit </a:t>
            </a:r>
            <a:r>
              <a:rPr lang="en-US" dirty="0" smtClean="0"/>
              <a:t>Function</a:t>
            </a:r>
          </a:p>
          <a:p>
            <a:pPr lvl="2"/>
            <a:r>
              <a:rPr lang="en-US" dirty="0" smtClean="0"/>
              <a:t>Includes assessment of internal audit activities</a:t>
            </a:r>
            <a:endParaRPr lang="en-US" dirty="0"/>
          </a:p>
          <a:p>
            <a:pPr lvl="1"/>
            <a:r>
              <a:rPr lang="en-US" dirty="0" smtClean="0"/>
              <a:t>Identify </a:t>
            </a:r>
            <a:r>
              <a:rPr lang="en-US" dirty="0"/>
              <a:t>Key Functional Activities</a:t>
            </a:r>
          </a:p>
          <a:p>
            <a:pPr lvl="1"/>
            <a:r>
              <a:rPr lang="en-US" dirty="0" smtClean="0"/>
              <a:t>Consider </a:t>
            </a:r>
            <a:r>
              <a:rPr lang="en-US" dirty="0"/>
              <a:t>Prospective Risk</a:t>
            </a:r>
          </a:p>
          <a:p>
            <a:pPr lvl="1"/>
            <a:endParaRPr lang="en-US" dirty="0"/>
          </a:p>
        </p:txBody>
      </p:sp>
      <p:sp>
        <p:nvSpPr>
          <p:cNvPr id="3" name="Title 2"/>
          <p:cNvSpPr>
            <a:spLocks noGrp="1"/>
          </p:cNvSpPr>
          <p:nvPr>
            <p:ph type="title"/>
          </p:nvPr>
        </p:nvSpPr>
        <p:spPr/>
        <p:txBody>
          <a:bodyPr/>
          <a:lstStyle/>
          <a:p>
            <a:r>
              <a:rPr lang="en-US" dirty="0" smtClean="0"/>
              <a:t>Phase 1</a:t>
            </a:r>
            <a:endParaRPr lang="en-US" dirty="0"/>
          </a:p>
        </p:txBody>
      </p:sp>
    </p:spTree>
    <p:extLst>
      <p:ext uri="{BB962C8B-B14F-4D97-AF65-F5344CB8AC3E}">
        <p14:creationId xmlns:p14="http://schemas.microsoft.com/office/powerpoint/2010/main" val="766683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p:txBody>
          <a:bodyPr/>
          <a:lstStyle/>
          <a:p>
            <a:r>
              <a:rPr lang="en-US" dirty="0" smtClean="0"/>
              <a:t>Phase 2 – Identify and Assess Inherent Risk</a:t>
            </a:r>
          </a:p>
          <a:p>
            <a:pPr lvl="1"/>
            <a:r>
              <a:rPr lang="en-US" dirty="0" smtClean="0"/>
              <a:t>Ask “What can go wrong?” for each key activity</a:t>
            </a:r>
          </a:p>
          <a:p>
            <a:pPr lvl="2"/>
            <a:r>
              <a:rPr lang="en-US" dirty="0" smtClean="0"/>
              <a:t>Includes activities outsourced to a 3</a:t>
            </a:r>
            <a:r>
              <a:rPr lang="en-US" baseline="30000" dirty="0" smtClean="0"/>
              <a:t>rd</a:t>
            </a:r>
            <a:r>
              <a:rPr lang="en-US" dirty="0" smtClean="0"/>
              <a:t> party</a:t>
            </a:r>
          </a:p>
          <a:p>
            <a:pPr lvl="1"/>
            <a:r>
              <a:rPr lang="en-US" dirty="0" smtClean="0"/>
              <a:t>Assess Inherent Risk – Likelihood &amp; Impact</a:t>
            </a:r>
          </a:p>
          <a:p>
            <a:pPr lvl="1"/>
            <a:r>
              <a:rPr lang="en-US" dirty="0" smtClean="0"/>
              <a:t>Critical Risk Categories – serve as a double check</a:t>
            </a:r>
          </a:p>
          <a:p>
            <a:pPr lvl="2"/>
            <a:endParaRPr lang="en-US" dirty="0" smtClean="0"/>
          </a:p>
        </p:txBody>
      </p:sp>
      <p:sp>
        <p:nvSpPr>
          <p:cNvPr id="23554" name="Rectangle 2"/>
          <p:cNvSpPr>
            <a:spLocks noGrp="1" noChangeArrowheads="1"/>
          </p:cNvSpPr>
          <p:nvPr>
            <p:ph type="title"/>
          </p:nvPr>
        </p:nvSpPr>
        <p:spPr/>
        <p:txBody>
          <a:bodyPr>
            <a:normAutofit/>
          </a:bodyPr>
          <a:lstStyle/>
          <a:p>
            <a:r>
              <a:rPr lang="en-US" dirty="0" smtClean="0"/>
              <a:t>Phase 2</a:t>
            </a:r>
          </a:p>
        </p:txBody>
      </p:sp>
      <p:sp>
        <p:nvSpPr>
          <p:cNvPr id="4" name="TextBox 3"/>
          <p:cNvSpPr txBox="1"/>
          <p:nvPr/>
        </p:nvSpPr>
        <p:spPr>
          <a:xfrm>
            <a:off x="860738" y="4648200"/>
            <a:ext cx="8001000" cy="2554545"/>
          </a:xfrm>
          <a:prstGeom prst="rect">
            <a:avLst/>
          </a:prstGeom>
          <a:noFill/>
        </p:spPr>
        <p:txBody>
          <a:bodyPr wrap="square" numCol="2" rtlCol="0">
            <a:spAutoFit/>
          </a:bodyPr>
          <a:lstStyle/>
          <a:p>
            <a:pPr marL="742950" lvl="1" indent="-285750">
              <a:buFont typeface="Arial" pitchFamily="34" charset="0"/>
              <a:buChar char="•"/>
            </a:pPr>
            <a:r>
              <a:rPr lang="en-US" sz="1600" dirty="0" smtClean="0">
                <a:solidFill>
                  <a:schemeClr val="tx2"/>
                </a:solidFill>
              </a:rPr>
              <a:t>Valuation/Impairment </a:t>
            </a:r>
            <a:r>
              <a:rPr lang="en-US" sz="1600" dirty="0">
                <a:solidFill>
                  <a:schemeClr val="tx2"/>
                </a:solidFill>
              </a:rPr>
              <a:t>of </a:t>
            </a:r>
            <a:r>
              <a:rPr lang="en-US" sz="1600" dirty="0" smtClean="0">
                <a:solidFill>
                  <a:schemeClr val="tx2"/>
                </a:solidFill>
              </a:rPr>
              <a:t>Complex Invested Assets</a:t>
            </a:r>
            <a:endParaRPr lang="en-US" sz="1600" dirty="0">
              <a:solidFill>
                <a:schemeClr val="tx2"/>
              </a:solidFill>
            </a:endParaRPr>
          </a:p>
          <a:p>
            <a:pPr marL="742950" lvl="1" indent="-285750">
              <a:buFont typeface="Arial" pitchFamily="34" charset="0"/>
              <a:buChar char="•"/>
            </a:pPr>
            <a:r>
              <a:rPr lang="en-US" sz="1600" dirty="0">
                <a:solidFill>
                  <a:schemeClr val="tx2"/>
                </a:solidFill>
              </a:rPr>
              <a:t>Liquidity </a:t>
            </a:r>
            <a:r>
              <a:rPr lang="en-US" sz="1600" dirty="0" smtClean="0">
                <a:solidFill>
                  <a:schemeClr val="tx2"/>
                </a:solidFill>
              </a:rPr>
              <a:t>Considerations</a:t>
            </a:r>
          </a:p>
          <a:p>
            <a:pPr marL="742950" lvl="1" indent="-285750">
              <a:buFont typeface="Arial" pitchFamily="34" charset="0"/>
              <a:buChar char="•"/>
            </a:pPr>
            <a:r>
              <a:rPr lang="en-US" sz="1600" dirty="0" smtClean="0">
                <a:solidFill>
                  <a:schemeClr val="tx2"/>
                </a:solidFill>
              </a:rPr>
              <a:t>Investment Strategy</a:t>
            </a:r>
          </a:p>
          <a:p>
            <a:pPr marL="742950" lvl="1" indent="-285750">
              <a:buFont typeface="Arial" pitchFamily="34" charset="0"/>
              <a:buChar char="•"/>
            </a:pPr>
            <a:r>
              <a:rPr lang="en-US" sz="1600" dirty="0" smtClean="0">
                <a:solidFill>
                  <a:schemeClr val="tx2"/>
                </a:solidFill>
              </a:rPr>
              <a:t>Adequacy of Reinsurance</a:t>
            </a:r>
          </a:p>
          <a:p>
            <a:pPr marL="742950" lvl="1" indent="-285750">
              <a:buFont typeface="Arial" pitchFamily="34" charset="0"/>
              <a:buChar char="•"/>
            </a:pPr>
            <a:r>
              <a:rPr lang="en-US" sz="1600" dirty="0" smtClean="0">
                <a:solidFill>
                  <a:schemeClr val="tx2"/>
                </a:solidFill>
              </a:rPr>
              <a:t>Reinsurance Reporting/</a:t>
            </a:r>
            <a:r>
              <a:rPr lang="en-US" sz="1600" dirty="0" err="1" smtClean="0">
                <a:solidFill>
                  <a:schemeClr val="tx2"/>
                </a:solidFill>
              </a:rPr>
              <a:t>Collectibility</a:t>
            </a:r>
            <a:endParaRPr lang="en-US" sz="1600" dirty="0" smtClean="0">
              <a:solidFill>
                <a:schemeClr val="tx2"/>
              </a:solidFill>
            </a:endParaRPr>
          </a:p>
          <a:p>
            <a:pPr marL="742950" lvl="1" indent="-285750">
              <a:buFont typeface="Arial" pitchFamily="34" charset="0"/>
              <a:buChar char="•"/>
            </a:pPr>
            <a:endParaRPr lang="en-US" sz="1600" dirty="0" smtClean="0">
              <a:solidFill>
                <a:schemeClr val="tx2"/>
              </a:solidFill>
            </a:endParaRPr>
          </a:p>
          <a:p>
            <a:pPr marL="742950" lvl="1" indent="-285750">
              <a:buFont typeface="Arial" pitchFamily="34" charset="0"/>
              <a:buChar char="•"/>
            </a:pPr>
            <a:endParaRPr lang="en-US" sz="1600" dirty="0">
              <a:solidFill>
                <a:schemeClr val="tx2"/>
              </a:solidFill>
            </a:endParaRPr>
          </a:p>
          <a:p>
            <a:pPr marL="742950" lvl="1" indent="-285750">
              <a:buFont typeface="Arial" pitchFamily="34" charset="0"/>
              <a:buChar char="•"/>
            </a:pPr>
            <a:endParaRPr lang="en-US" sz="1600" dirty="0" smtClean="0">
              <a:solidFill>
                <a:schemeClr val="tx2"/>
              </a:solidFill>
            </a:endParaRPr>
          </a:p>
          <a:p>
            <a:pPr marL="742950" lvl="1" indent="-285750">
              <a:buFont typeface="Arial" pitchFamily="34" charset="0"/>
              <a:buChar char="•"/>
            </a:pPr>
            <a:endParaRPr lang="en-US" sz="1600" dirty="0">
              <a:solidFill>
                <a:schemeClr val="tx2"/>
              </a:solidFill>
            </a:endParaRPr>
          </a:p>
          <a:p>
            <a:pPr marL="742950" lvl="1" indent="-285750">
              <a:buFont typeface="Arial" pitchFamily="34" charset="0"/>
              <a:buChar char="•"/>
            </a:pPr>
            <a:r>
              <a:rPr lang="en-US" sz="1600" dirty="0" smtClean="0">
                <a:solidFill>
                  <a:schemeClr val="tx2"/>
                </a:solidFill>
              </a:rPr>
              <a:t>Underwriting/Pricing Strategy</a:t>
            </a:r>
            <a:endParaRPr lang="en-US" sz="1600" dirty="0">
              <a:solidFill>
                <a:schemeClr val="tx2"/>
              </a:solidFill>
            </a:endParaRPr>
          </a:p>
          <a:p>
            <a:pPr marL="742950" lvl="1" indent="-285750">
              <a:buFont typeface="Arial" pitchFamily="34" charset="0"/>
              <a:buChar char="•"/>
            </a:pPr>
            <a:r>
              <a:rPr lang="en-US" sz="1600" dirty="0" smtClean="0">
                <a:solidFill>
                  <a:schemeClr val="tx2"/>
                </a:solidFill>
              </a:rPr>
              <a:t>Reserve Adequacy</a:t>
            </a:r>
            <a:endParaRPr lang="en-US" sz="1600" dirty="0">
              <a:solidFill>
                <a:schemeClr val="tx2"/>
              </a:solidFill>
            </a:endParaRPr>
          </a:p>
          <a:p>
            <a:pPr marL="742950" lvl="1" indent="-285750">
              <a:buFont typeface="Arial" pitchFamily="34" charset="0"/>
              <a:buChar char="•"/>
            </a:pPr>
            <a:r>
              <a:rPr lang="en-US" sz="1600" dirty="0" smtClean="0">
                <a:solidFill>
                  <a:schemeClr val="tx2"/>
                </a:solidFill>
              </a:rPr>
              <a:t>Reserve Data</a:t>
            </a:r>
          </a:p>
          <a:p>
            <a:pPr marL="742950" lvl="1" indent="-285750">
              <a:buFont typeface="Arial" pitchFamily="34" charset="0"/>
              <a:buChar char="•"/>
            </a:pPr>
            <a:r>
              <a:rPr lang="en-US" sz="1600" dirty="0" smtClean="0">
                <a:solidFill>
                  <a:schemeClr val="tx2"/>
                </a:solidFill>
              </a:rPr>
              <a:t>Related Party/Holding Company Considerations</a:t>
            </a:r>
          </a:p>
          <a:p>
            <a:pPr marL="742950" lvl="1" indent="-285750">
              <a:buFont typeface="Arial" pitchFamily="34" charset="0"/>
              <a:buChar char="•"/>
            </a:pPr>
            <a:r>
              <a:rPr lang="en-US" sz="1600" dirty="0" smtClean="0">
                <a:solidFill>
                  <a:schemeClr val="tx2"/>
                </a:solidFill>
              </a:rPr>
              <a:t>Capital Management</a:t>
            </a:r>
          </a:p>
        </p:txBody>
      </p:sp>
    </p:spTree>
    <p:extLst>
      <p:ext uri="{BB962C8B-B14F-4D97-AF65-F5344CB8AC3E}">
        <p14:creationId xmlns:p14="http://schemas.microsoft.com/office/powerpoint/2010/main" val="1801293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p:txBody>
          <a:bodyPr>
            <a:normAutofit fontScale="92500" lnSpcReduction="20000"/>
          </a:bodyPr>
          <a:lstStyle/>
          <a:p>
            <a:r>
              <a:rPr lang="en-US" dirty="0" smtClean="0"/>
              <a:t>Phase 3 – Control  Identification &amp; Evaluation</a:t>
            </a:r>
          </a:p>
          <a:p>
            <a:pPr lvl="1"/>
            <a:r>
              <a:rPr lang="en-US" dirty="0" smtClean="0"/>
              <a:t>Identify and understand internal controls that the insurer/service provider has in place for each identified risk</a:t>
            </a:r>
          </a:p>
          <a:p>
            <a:pPr lvl="2"/>
            <a:r>
              <a:rPr lang="en-US" dirty="0" smtClean="0"/>
              <a:t>Document Understanding</a:t>
            </a:r>
          </a:p>
          <a:p>
            <a:pPr lvl="1"/>
            <a:r>
              <a:rPr lang="en-US" dirty="0" smtClean="0"/>
              <a:t>Consider whether the controls appear to be designed appropriately to mitigate each risk</a:t>
            </a:r>
          </a:p>
          <a:p>
            <a:pPr lvl="2"/>
            <a:r>
              <a:rPr lang="en-US" dirty="0" smtClean="0"/>
              <a:t>If design is ineffective, testing is not performed</a:t>
            </a:r>
          </a:p>
          <a:p>
            <a:pPr lvl="2"/>
            <a:r>
              <a:rPr lang="en-US" dirty="0" smtClean="0"/>
              <a:t>If design is effective, controls are tested for operating effectiveness</a:t>
            </a:r>
          </a:p>
          <a:p>
            <a:pPr lvl="1"/>
            <a:r>
              <a:rPr lang="en-US" dirty="0" smtClean="0"/>
              <a:t>Conclude whether the internal controls effectively mitigate each inherent risk</a:t>
            </a:r>
          </a:p>
          <a:p>
            <a:pPr lvl="2"/>
            <a:r>
              <a:rPr lang="en-US" dirty="0" smtClean="0"/>
              <a:t>Strong, Moderate or Weak Risk Mitigation</a:t>
            </a:r>
          </a:p>
        </p:txBody>
      </p:sp>
      <p:sp>
        <p:nvSpPr>
          <p:cNvPr id="30722" name="Rectangle 2"/>
          <p:cNvSpPr>
            <a:spLocks noGrp="1" noChangeArrowheads="1"/>
          </p:cNvSpPr>
          <p:nvPr>
            <p:ph type="title"/>
          </p:nvPr>
        </p:nvSpPr>
        <p:spPr/>
        <p:txBody>
          <a:bodyPr/>
          <a:lstStyle/>
          <a:p>
            <a:r>
              <a:rPr lang="en-US" dirty="0" smtClean="0"/>
              <a:t>Phase 3</a:t>
            </a:r>
          </a:p>
        </p:txBody>
      </p:sp>
    </p:spTree>
    <p:extLst>
      <p:ext uri="{BB962C8B-B14F-4D97-AF65-F5344CB8AC3E}">
        <p14:creationId xmlns:p14="http://schemas.microsoft.com/office/powerpoint/2010/main" val="31815350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Systematic measures (such as reviews, checks and balances, methods and procedures) instituted by an organization to:</a:t>
            </a:r>
          </a:p>
          <a:p>
            <a:pPr lvl="1"/>
            <a:r>
              <a:rPr lang="en-US" dirty="0" smtClean="0"/>
              <a:t>Conduct its business in an orderly and efficient manner;</a:t>
            </a:r>
          </a:p>
          <a:p>
            <a:pPr lvl="1"/>
            <a:r>
              <a:rPr lang="en-US" dirty="0" smtClean="0"/>
              <a:t>Safeguard its assets and resources;</a:t>
            </a:r>
          </a:p>
          <a:p>
            <a:pPr lvl="1"/>
            <a:r>
              <a:rPr lang="en-US" dirty="0" smtClean="0"/>
              <a:t>Deter and detect errors, fraud, and theft; </a:t>
            </a:r>
          </a:p>
          <a:p>
            <a:pPr lvl="1"/>
            <a:r>
              <a:rPr lang="en-US" dirty="0" smtClean="0"/>
              <a:t>Ensure accuracy and completeness of its accounting data;</a:t>
            </a:r>
          </a:p>
          <a:p>
            <a:pPr lvl="1"/>
            <a:r>
              <a:rPr lang="en-US" dirty="0" smtClean="0"/>
              <a:t>Produce reliable and timely financial and management information; and</a:t>
            </a:r>
          </a:p>
          <a:p>
            <a:pPr lvl="1"/>
            <a:r>
              <a:rPr lang="en-US" dirty="0" smtClean="0"/>
              <a:t>Ensure adherence to its policies and plans.</a:t>
            </a:r>
            <a:endParaRPr lang="en-US" dirty="0"/>
          </a:p>
        </p:txBody>
      </p:sp>
      <p:sp>
        <p:nvSpPr>
          <p:cNvPr id="3" name="Title 2"/>
          <p:cNvSpPr>
            <a:spLocks noGrp="1"/>
          </p:cNvSpPr>
          <p:nvPr>
            <p:ph type="title"/>
          </p:nvPr>
        </p:nvSpPr>
        <p:spPr/>
        <p:txBody>
          <a:bodyPr/>
          <a:lstStyle/>
          <a:p>
            <a:r>
              <a:rPr lang="en-US" smtClean="0"/>
              <a:t>Internal Controls</a:t>
            </a:r>
            <a:endParaRPr lang="en-US" dirty="0"/>
          </a:p>
        </p:txBody>
      </p:sp>
    </p:spTree>
    <p:extLst>
      <p:ext uri="{BB962C8B-B14F-4D97-AF65-F5344CB8AC3E}">
        <p14:creationId xmlns:p14="http://schemas.microsoft.com/office/powerpoint/2010/main" val="2023572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r>
              <a:rPr lang="en-US" dirty="0" smtClean="0"/>
              <a:t>Internal Control Testing &amp; Assessment</a:t>
            </a:r>
          </a:p>
        </p:txBody>
      </p:sp>
      <p:sp>
        <p:nvSpPr>
          <p:cNvPr id="23555" name="AutoShape 3"/>
          <p:cNvSpPr>
            <a:spLocks noChangeArrowheads="1"/>
          </p:cNvSpPr>
          <p:nvPr/>
        </p:nvSpPr>
        <p:spPr bwMode="auto">
          <a:xfrm>
            <a:off x="1219200" y="1557338"/>
            <a:ext cx="2514600" cy="2133600"/>
          </a:xfrm>
          <a:prstGeom prst="rightArrowCallout">
            <a:avLst>
              <a:gd name="adj1" fmla="val 25000"/>
              <a:gd name="adj2" fmla="val 25000"/>
              <a:gd name="adj3" fmla="val 19643"/>
              <a:gd name="adj4" fmla="val 66667"/>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FontTx/>
              <a:buNone/>
            </a:pPr>
            <a:r>
              <a:rPr lang="en-US" sz="1800" b="1" dirty="0" smtClean="0">
                <a:solidFill>
                  <a:schemeClr val="bg1"/>
                </a:solidFill>
                <a:latin typeface="Arial" charset="0"/>
              </a:rPr>
              <a:t>Purpose Of</a:t>
            </a:r>
          </a:p>
          <a:p>
            <a:pPr algn="ctr">
              <a:spcBef>
                <a:spcPct val="0"/>
              </a:spcBef>
              <a:buFontTx/>
              <a:buNone/>
            </a:pPr>
            <a:r>
              <a:rPr lang="en-US" sz="1800" b="1" dirty="0" smtClean="0">
                <a:solidFill>
                  <a:schemeClr val="bg1"/>
                </a:solidFill>
                <a:latin typeface="Arial" charset="0"/>
              </a:rPr>
              <a:t>Control</a:t>
            </a:r>
          </a:p>
          <a:p>
            <a:pPr algn="ctr">
              <a:spcBef>
                <a:spcPct val="0"/>
              </a:spcBef>
              <a:buFontTx/>
              <a:buNone/>
            </a:pPr>
            <a:r>
              <a:rPr lang="en-US" b="1" dirty="0" smtClean="0">
                <a:solidFill>
                  <a:schemeClr val="bg1"/>
                </a:solidFill>
                <a:latin typeface="Arial" charset="0"/>
              </a:rPr>
              <a:t>Testing</a:t>
            </a:r>
          </a:p>
        </p:txBody>
      </p:sp>
      <p:sp>
        <p:nvSpPr>
          <p:cNvPr id="23556" name="Rectangle 4"/>
          <p:cNvSpPr>
            <a:spLocks noChangeArrowheads="1"/>
          </p:cNvSpPr>
          <p:nvPr/>
        </p:nvSpPr>
        <p:spPr bwMode="auto">
          <a:xfrm>
            <a:off x="4191000" y="2209800"/>
            <a:ext cx="3505200" cy="9144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FontTx/>
              <a:buNone/>
            </a:pPr>
            <a:r>
              <a:rPr lang="en-US" sz="1800" b="1" dirty="0">
                <a:solidFill>
                  <a:schemeClr val="bg1"/>
                </a:solidFill>
                <a:latin typeface="Arial" charset="0"/>
              </a:rPr>
              <a:t>Intended to provide assurance</a:t>
            </a:r>
          </a:p>
          <a:p>
            <a:pPr algn="ctr">
              <a:spcBef>
                <a:spcPct val="0"/>
              </a:spcBef>
              <a:buFontTx/>
              <a:buNone/>
            </a:pPr>
            <a:r>
              <a:rPr lang="en-US" sz="1800" b="1" dirty="0">
                <a:solidFill>
                  <a:schemeClr val="bg1"/>
                </a:solidFill>
                <a:latin typeface="Arial" charset="0"/>
              </a:rPr>
              <a:t>that control procedures are</a:t>
            </a:r>
          </a:p>
          <a:p>
            <a:pPr algn="ctr">
              <a:spcBef>
                <a:spcPct val="0"/>
              </a:spcBef>
              <a:buFontTx/>
              <a:buNone/>
            </a:pPr>
            <a:r>
              <a:rPr lang="en-US" sz="1800" b="1" dirty="0">
                <a:solidFill>
                  <a:schemeClr val="bg1"/>
                </a:solidFill>
                <a:latin typeface="Arial" charset="0"/>
              </a:rPr>
              <a:t>operating as prescribed</a:t>
            </a:r>
          </a:p>
        </p:txBody>
      </p:sp>
      <p:sp>
        <p:nvSpPr>
          <p:cNvPr id="23557" name="Rectangle 5"/>
          <p:cNvSpPr>
            <a:spLocks noChangeArrowheads="1"/>
          </p:cNvSpPr>
          <p:nvPr/>
        </p:nvSpPr>
        <p:spPr bwMode="auto">
          <a:xfrm>
            <a:off x="1100138" y="3886200"/>
            <a:ext cx="6858000" cy="762000"/>
          </a:xfrm>
          <a:prstGeom prst="rect">
            <a:avLst/>
          </a:pr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FontTx/>
              <a:buNone/>
            </a:pPr>
            <a:r>
              <a:rPr lang="en-US" sz="1800" b="1" dirty="0">
                <a:solidFill>
                  <a:schemeClr val="bg1"/>
                </a:solidFill>
                <a:latin typeface="Arial" charset="0"/>
              </a:rPr>
              <a:t>Control testing is generally performed using </a:t>
            </a:r>
          </a:p>
          <a:p>
            <a:pPr algn="ctr">
              <a:spcBef>
                <a:spcPct val="0"/>
              </a:spcBef>
              <a:buFontTx/>
              <a:buNone/>
            </a:pPr>
            <a:r>
              <a:rPr lang="en-US" sz="1800" b="1" dirty="0">
                <a:solidFill>
                  <a:schemeClr val="bg1"/>
                </a:solidFill>
                <a:latin typeface="Arial" charset="0"/>
              </a:rPr>
              <a:t>one of the following methods</a:t>
            </a:r>
          </a:p>
        </p:txBody>
      </p:sp>
      <p:sp>
        <p:nvSpPr>
          <p:cNvPr id="23558" name="AutoShape 6"/>
          <p:cNvSpPr>
            <a:spLocks noChangeArrowheads="1"/>
          </p:cNvSpPr>
          <p:nvPr/>
        </p:nvSpPr>
        <p:spPr bwMode="auto">
          <a:xfrm>
            <a:off x="3276600" y="4800600"/>
            <a:ext cx="2286000" cy="609600"/>
          </a:xfrm>
          <a:prstGeom prst="roundRect">
            <a:avLst>
              <a:gd name="adj" fmla="val 16667"/>
            </a:avLst>
          </a:prstGeom>
          <a:solidFill>
            <a:srgbClr val="8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FontTx/>
              <a:buNone/>
            </a:pPr>
            <a:r>
              <a:rPr lang="en-US" sz="1800" b="1" dirty="0">
                <a:solidFill>
                  <a:schemeClr val="bg1"/>
                </a:solidFill>
                <a:latin typeface="Arial" charset="0"/>
              </a:rPr>
              <a:t>Corroborative</a:t>
            </a:r>
          </a:p>
          <a:p>
            <a:pPr algn="ctr">
              <a:spcBef>
                <a:spcPct val="0"/>
              </a:spcBef>
              <a:buFontTx/>
              <a:buNone/>
            </a:pPr>
            <a:r>
              <a:rPr lang="en-US" sz="1800" b="1" dirty="0">
                <a:solidFill>
                  <a:schemeClr val="bg1"/>
                </a:solidFill>
                <a:latin typeface="Arial" charset="0"/>
              </a:rPr>
              <a:t>inquiry</a:t>
            </a:r>
          </a:p>
        </p:txBody>
      </p:sp>
      <p:sp>
        <p:nvSpPr>
          <p:cNvPr id="23559" name="AutoShape 7"/>
          <p:cNvSpPr>
            <a:spLocks noChangeArrowheads="1"/>
          </p:cNvSpPr>
          <p:nvPr/>
        </p:nvSpPr>
        <p:spPr bwMode="auto">
          <a:xfrm>
            <a:off x="5926138" y="4800600"/>
            <a:ext cx="2286000" cy="609600"/>
          </a:xfrm>
          <a:prstGeom prst="roundRect">
            <a:avLst>
              <a:gd name="adj" fmla="val 16667"/>
            </a:avLst>
          </a:prstGeom>
          <a:solidFill>
            <a:srgbClr val="8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FontTx/>
              <a:buNone/>
            </a:pPr>
            <a:r>
              <a:rPr lang="en-US" sz="1800" b="1" dirty="0">
                <a:solidFill>
                  <a:schemeClr val="bg1"/>
                </a:solidFill>
                <a:latin typeface="Arial" charset="0"/>
              </a:rPr>
              <a:t>Observation</a:t>
            </a:r>
          </a:p>
        </p:txBody>
      </p:sp>
      <p:sp>
        <p:nvSpPr>
          <p:cNvPr id="23560" name="AutoShape 8"/>
          <p:cNvSpPr>
            <a:spLocks noChangeArrowheads="1"/>
          </p:cNvSpPr>
          <p:nvPr/>
        </p:nvSpPr>
        <p:spPr bwMode="auto">
          <a:xfrm>
            <a:off x="2125663" y="5638800"/>
            <a:ext cx="2286000" cy="609600"/>
          </a:xfrm>
          <a:prstGeom prst="roundRect">
            <a:avLst>
              <a:gd name="adj" fmla="val 16667"/>
            </a:avLst>
          </a:prstGeom>
          <a:solidFill>
            <a:srgbClr val="99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FontTx/>
              <a:buNone/>
            </a:pPr>
            <a:r>
              <a:rPr lang="en-US" sz="1800" b="1" dirty="0">
                <a:solidFill>
                  <a:schemeClr val="bg1"/>
                </a:solidFill>
                <a:latin typeface="Arial" charset="0"/>
              </a:rPr>
              <a:t>Re-performance</a:t>
            </a:r>
          </a:p>
        </p:txBody>
      </p:sp>
      <p:sp>
        <p:nvSpPr>
          <p:cNvPr id="23561" name="AutoShape 9"/>
          <p:cNvSpPr>
            <a:spLocks noChangeArrowheads="1"/>
          </p:cNvSpPr>
          <p:nvPr/>
        </p:nvSpPr>
        <p:spPr bwMode="auto">
          <a:xfrm>
            <a:off x="4681538" y="5638800"/>
            <a:ext cx="2286000" cy="609600"/>
          </a:xfrm>
          <a:prstGeom prst="roundRect">
            <a:avLst>
              <a:gd name="adj" fmla="val 16667"/>
            </a:avLst>
          </a:prstGeom>
          <a:solidFill>
            <a:srgbClr val="99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FontTx/>
              <a:buNone/>
            </a:pPr>
            <a:r>
              <a:rPr lang="en-US" sz="1800" b="1" dirty="0">
                <a:solidFill>
                  <a:schemeClr val="bg1"/>
                </a:solidFill>
                <a:latin typeface="Arial" charset="0"/>
              </a:rPr>
              <a:t>Examination of</a:t>
            </a:r>
          </a:p>
          <a:p>
            <a:pPr algn="ctr">
              <a:spcBef>
                <a:spcPct val="0"/>
              </a:spcBef>
              <a:buFontTx/>
              <a:buNone/>
            </a:pPr>
            <a:r>
              <a:rPr lang="en-US" sz="1800" b="1" dirty="0">
                <a:solidFill>
                  <a:schemeClr val="bg1"/>
                </a:solidFill>
                <a:latin typeface="Arial" charset="0"/>
              </a:rPr>
              <a:t>documents</a:t>
            </a:r>
          </a:p>
        </p:txBody>
      </p:sp>
      <p:sp>
        <p:nvSpPr>
          <p:cNvPr id="23562" name="AutoShape 10"/>
          <p:cNvSpPr>
            <a:spLocks noChangeArrowheads="1"/>
          </p:cNvSpPr>
          <p:nvPr/>
        </p:nvSpPr>
        <p:spPr bwMode="auto">
          <a:xfrm>
            <a:off x="812800" y="4800600"/>
            <a:ext cx="2286000" cy="609600"/>
          </a:xfrm>
          <a:prstGeom prst="roundRect">
            <a:avLst>
              <a:gd name="adj" fmla="val 16667"/>
            </a:avLst>
          </a:prstGeom>
          <a:solidFill>
            <a:srgbClr val="8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FontTx/>
              <a:buNone/>
            </a:pPr>
            <a:r>
              <a:rPr lang="en-US" sz="1800" b="1" dirty="0">
                <a:solidFill>
                  <a:schemeClr val="bg1"/>
                </a:solidFill>
                <a:latin typeface="Arial" charset="0"/>
              </a:rPr>
              <a:t>Walkthrough</a:t>
            </a:r>
          </a:p>
        </p:txBody>
      </p:sp>
    </p:spTree>
    <p:extLst>
      <p:ext uri="{BB962C8B-B14F-4D97-AF65-F5344CB8AC3E}">
        <p14:creationId xmlns:p14="http://schemas.microsoft.com/office/powerpoint/2010/main" val="35782758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2116</TotalTime>
  <Words>2601</Words>
  <Application>Microsoft Office PowerPoint</Application>
  <PresentationFormat>On-screen Show (4:3)</PresentationFormat>
  <Paragraphs>149</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Waveform</vt:lpstr>
      <vt:lpstr>Internal Controls</vt:lpstr>
      <vt:lpstr>ICP 8 Topics</vt:lpstr>
      <vt:lpstr>U.S. Risk-Focused Exams</vt:lpstr>
      <vt:lpstr>Phases of U.S. Exam Process</vt:lpstr>
      <vt:lpstr>Phase 1</vt:lpstr>
      <vt:lpstr>Phase 2</vt:lpstr>
      <vt:lpstr>Phase 3</vt:lpstr>
      <vt:lpstr>Internal Controls</vt:lpstr>
      <vt:lpstr>Internal Control Testing &amp; Assessment</vt:lpstr>
      <vt:lpstr>Conclusion</vt:lpstr>
      <vt:lpstr>Questions</vt:lpstr>
    </vt:vector>
  </TitlesOfParts>
  <Company>NAIC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Hunsucker, Linda K.</dc:creator>
  <cp:lastModifiedBy>Perry, Darlene</cp:lastModifiedBy>
  <cp:revision>231</cp:revision>
  <dcterms:created xsi:type="dcterms:W3CDTF">2014-03-24T18:45:29Z</dcterms:created>
  <dcterms:modified xsi:type="dcterms:W3CDTF">2015-04-07T20:41:23Z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