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98" r:id="rId4"/>
    <p:sldId id="339" r:id="rId5"/>
    <p:sldId id="340" r:id="rId6"/>
    <p:sldId id="259" r:id="rId7"/>
    <p:sldId id="352" r:id="rId8"/>
    <p:sldId id="332" r:id="rId9"/>
    <p:sldId id="266" r:id="rId10"/>
    <p:sldId id="302" r:id="rId11"/>
    <p:sldId id="306" r:id="rId12"/>
    <p:sldId id="305" r:id="rId13"/>
    <p:sldId id="350" r:id="rId14"/>
    <p:sldId id="351" r:id="rId15"/>
    <p:sldId id="300" r:id="rId16"/>
    <p:sldId id="345" r:id="rId17"/>
    <p:sldId id="308" r:id="rId18"/>
    <p:sldId id="309" r:id="rId19"/>
    <p:sldId id="301" r:id="rId20"/>
    <p:sldId id="277" r:id="rId21"/>
    <p:sldId id="275" r:id="rId22"/>
    <p:sldId id="334" r:id="rId23"/>
    <p:sldId id="335" r:id="rId24"/>
    <p:sldId id="346" r:id="rId25"/>
    <p:sldId id="318" r:id="rId26"/>
    <p:sldId id="321" r:id="rId27"/>
    <p:sldId id="325" r:id="rId28"/>
    <p:sldId id="327" r:id="rId29"/>
    <p:sldId id="353" r:id="rId30"/>
  </p:sldIdLst>
  <p:sldSz cx="9144000" cy="6858000" type="screen4x3"/>
  <p:notesSz cx="6858000" cy="9926638"/>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1766EAF8-9285-469F-BF52-DB3D2B7ADBD7}">
          <p14:sldIdLst>
            <p14:sldId id="256"/>
            <p14:sldId id="258"/>
            <p14:sldId id="298"/>
            <p14:sldId id="339"/>
            <p14:sldId id="340"/>
            <p14:sldId id="259"/>
            <p14:sldId id="352"/>
            <p14:sldId id="332"/>
            <p14:sldId id="266"/>
            <p14:sldId id="302"/>
            <p14:sldId id="306"/>
            <p14:sldId id="305"/>
            <p14:sldId id="350"/>
            <p14:sldId id="351"/>
            <p14:sldId id="300"/>
            <p14:sldId id="345"/>
            <p14:sldId id="308"/>
            <p14:sldId id="309"/>
            <p14:sldId id="301"/>
            <p14:sldId id="277"/>
            <p14:sldId id="275"/>
            <p14:sldId id="334"/>
            <p14:sldId id="335"/>
            <p14:sldId id="346"/>
            <p14:sldId id="318"/>
            <p14:sldId id="321"/>
            <p14:sldId id="325"/>
            <p14:sldId id="327"/>
            <p14:sldId id="353"/>
          </p14:sldIdLst>
        </p14:section>
        <p14:section name="Sección sin título" id="{C18EBFA2-59B5-4098-9C82-C0D96AC93F3C}">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3366"/>
    <a:srgbClr val="0099CC"/>
    <a:srgbClr val="195B79"/>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042" autoAdjust="0"/>
    <p:restoredTop sz="94622" autoAdjust="0"/>
  </p:normalViewPr>
  <p:slideViewPr>
    <p:cSldViewPr>
      <p:cViewPr>
        <p:scale>
          <a:sx n="66" d="100"/>
          <a:sy n="66" d="100"/>
        </p:scale>
        <p:origin x="-1962" y="-552"/>
      </p:cViewPr>
      <p:guideLst>
        <p:guide orient="horz" pos="2160"/>
        <p:guide pos="2880"/>
      </p:guideLst>
    </p:cSldViewPr>
  </p:slideViewPr>
  <p:outlineViewPr>
    <p:cViewPr>
      <p:scale>
        <a:sx n="33" d="100"/>
        <a:sy n="33" d="100"/>
      </p:scale>
      <p:origin x="0" y="1722"/>
    </p:cViewPr>
  </p:outlineViewPr>
  <p:notesTextViewPr>
    <p:cViewPr>
      <p:scale>
        <a:sx n="1" d="1"/>
        <a:sy n="1" d="1"/>
      </p:scale>
      <p:origin x="0" y="0"/>
    </p:cViewPr>
  </p:notesTextViewPr>
  <p:sorterViewPr>
    <p:cViewPr>
      <p:scale>
        <a:sx n="100" d="100"/>
        <a:sy n="100" d="100"/>
      </p:scale>
      <p:origin x="0" y="13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ccerda\AppData\Local\Microsoft\Windows\INetCache\Content.Outlook\NL3G18S3\pensiones%20pagadas%20dic%202014.xlsx" TargetMode="Externa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Users\ccerda\AppData\Local\Microsoft\Windows\INetCache\Content.Outlook\NL3G18S3\pensiones%20pagadas%20dic%202014.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oleObject" Target="file:///\\belloto\SVS\Division_Regulacion_de_Seguros\Depto.%20Actuariado\wsapunar\Varios\Ppts\Assal_13Abr2015\ta%20tas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cerda\Documents\ccerda\DIRECTORIO\2015\Varios\Presentaci&#243;n%20Assal\prima%20direc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rtl="0">
              <a:defRPr lang="es-CL" sz="1400" b="1" i="0" u="none" strike="noStrike" kern="1200" baseline="0">
                <a:solidFill>
                  <a:sysClr val="windowText" lastClr="000000"/>
                </a:solidFill>
                <a:latin typeface="+mn-lt"/>
                <a:ea typeface="+mn-ea"/>
                <a:cs typeface="+mn-cs"/>
              </a:defRPr>
            </a:pPr>
            <a:r>
              <a:rPr lang="en-US" sz="1400" b="1" i="0" u="none" strike="noStrike" kern="1200" baseline="0" dirty="0">
                <a:solidFill>
                  <a:sysClr val="windowText" lastClr="000000"/>
                </a:solidFill>
                <a:latin typeface="+mn-lt"/>
                <a:ea typeface="+mn-ea"/>
                <a:cs typeface="+mn-cs"/>
              </a:rPr>
              <a:t>Participación de Entidades en Monto de Pensiones</a:t>
            </a:r>
            <a:endParaRPr lang="es-CL" sz="1400" b="1" i="0" u="none" strike="noStrike" kern="1200" baseline="0" dirty="0">
              <a:solidFill>
                <a:sysClr val="windowText" lastClr="000000"/>
              </a:solidFill>
              <a:latin typeface="+mn-lt"/>
              <a:ea typeface="+mn-ea"/>
              <a:cs typeface="+mn-cs"/>
            </a:endParaRPr>
          </a:p>
          <a:p>
            <a:pPr algn="ctr" rtl="0">
              <a:defRPr lang="es-CL" sz="1400" b="1" i="0" u="none" strike="noStrike" kern="1200" baseline="0">
                <a:solidFill>
                  <a:sysClr val="windowText" lastClr="000000"/>
                </a:solidFill>
                <a:latin typeface="+mn-lt"/>
                <a:ea typeface="+mn-ea"/>
                <a:cs typeface="+mn-cs"/>
              </a:defRPr>
            </a:pPr>
            <a:r>
              <a:rPr lang="en-US" sz="1000" b="1" i="0" u="none" strike="noStrike" kern="1200" baseline="0" dirty="0">
                <a:solidFill>
                  <a:sysClr val="windowText" lastClr="000000"/>
                </a:solidFill>
                <a:latin typeface="+mn-lt"/>
                <a:ea typeface="+mn-ea"/>
                <a:cs typeface="+mn-cs"/>
              </a:rPr>
              <a:t>(al 31 de diciembre de 2014)</a:t>
            </a:r>
            <a:endParaRPr lang="es-CL" sz="1000" b="1" i="0" u="none" strike="noStrike" kern="1200" baseline="0" dirty="0">
              <a:solidFill>
                <a:sysClr val="windowText" lastClr="000000"/>
              </a:solidFill>
              <a:latin typeface="+mn-lt"/>
              <a:ea typeface="+mn-ea"/>
              <a:cs typeface="+mn-cs"/>
            </a:endParaRPr>
          </a:p>
          <a:p>
            <a:pPr algn="ctr" rtl="0">
              <a:defRPr lang="es-CL" sz="1400" b="1" i="0" u="none" strike="noStrike" kern="1200" baseline="0">
                <a:solidFill>
                  <a:sysClr val="windowText" lastClr="000000"/>
                </a:solidFill>
                <a:latin typeface="+mn-lt"/>
                <a:ea typeface="+mn-ea"/>
                <a:cs typeface="+mn-cs"/>
              </a:defRPr>
            </a:pPr>
            <a:r>
              <a:rPr lang="en-US" sz="1000" b="1" i="0" u="none" strike="noStrike" kern="1200" baseline="0" dirty="0">
                <a:solidFill>
                  <a:sysClr val="windowText" lastClr="000000"/>
                </a:solidFill>
                <a:latin typeface="+mn-lt"/>
                <a:ea typeface="+mn-ea"/>
                <a:cs typeface="+mn-cs"/>
              </a:rPr>
              <a:t>cifras en MM US$</a:t>
            </a:r>
            <a:endParaRPr lang="es-CL" sz="1000" b="1" i="0" u="none" strike="noStrike" kern="1200" baseline="0" dirty="0">
              <a:solidFill>
                <a:sysClr val="windowText" lastClr="000000"/>
              </a:solidFill>
              <a:latin typeface="+mn-lt"/>
              <a:ea typeface="+mn-ea"/>
              <a:cs typeface="+mn-cs"/>
            </a:endParaRP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0.13949982730020338"/>
                  <c:y val="4.9293338381329821E-2"/>
                </c:manualLayout>
              </c:layout>
              <c:tx>
                <c:rich>
                  <a:bodyPr/>
                  <a:lstStyle/>
                  <a:p>
                    <a:r>
                      <a:rPr lang="en-US" dirty="0"/>
                      <a:t>AFP;</a:t>
                    </a:r>
                  </a:p>
                  <a:p>
                    <a:r>
                      <a:rPr lang="en-US" dirty="0"/>
                      <a:t> 131; </a:t>
                    </a:r>
                  </a:p>
                  <a:p>
                    <a:r>
                      <a:rPr lang="en-US" dirty="0"/>
                      <a:t>39%</a:t>
                    </a:r>
                  </a:p>
                </c:rich>
              </c:tx>
              <c:showLegendKey val="0"/>
              <c:showVal val="0"/>
              <c:showCatName val="1"/>
              <c:showSerName val="0"/>
              <c:showPercent val="0"/>
              <c:showBubbleSize val="0"/>
            </c:dLbl>
            <c:dLbl>
              <c:idx val="1"/>
              <c:tx>
                <c:rich>
                  <a:bodyPr/>
                  <a:lstStyle/>
                  <a:p>
                    <a:r>
                      <a:rPr lang="en-US" dirty="0"/>
                      <a:t>CSV;</a:t>
                    </a:r>
                  </a:p>
                  <a:p>
                    <a:r>
                      <a:rPr lang="en-US" dirty="0"/>
                      <a:t> 205; </a:t>
                    </a:r>
                  </a:p>
                  <a:p>
                    <a:r>
                      <a:rPr lang="en-US" dirty="0"/>
                      <a:t>61%</a:t>
                    </a:r>
                  </a:p>
                </c:rich>
              </c:tx>
              <c:showLegendKey val="0"/>
              <c:showVal val="0"/>
              <c:showCatName val="1"/>
              <c:showSerName val="0"/>
              <c:showPercent val="0"/>
              <c:showBubbleSize val="0"/>
            </c:dLbl>
            <c:showLegendKey val="0"/>
            <c:showVal val="0"/>
            <c:showCatName val="1"/>
            <c:showSerName val="0"/>
            <c:showPercent val="0"/>
            <c:showBubbleSize val="0"/>
            <c:showLeaderLines val="1"/>
          </c:dLbls>
          <c:cat>
            <c:strRef>
              <c:f>'PENSIONES PAGADAS'!$D$69:$E$69</c:f>
              <c:strCache>
                <c:ptCount val="2"/>
                <c:pt idx="0">
                  <c:v>AFP</c:v>
                </c:pt>
                <c:pt idx="1">
                  <c:v>CSV</c:v>
                </c:pt>
              </c:strCache>
            </c:strRef>
          </c:cat>
          <c:val>
            <c:numRef>
              <c:f>'PENSIONES PAGADAS'!$D$70:$E$70</c:f>
              <c:numCache>
                <c:formatCode>#,##0</c:formatCode>
                <c:ptCount val="2"/>
                <c:pt idx="0">
                  <c:v>131.39582864139416</c:v>
                </c:pt>
                <c:pt idx="1">
                  <c:v>205.40799797038758</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en-US" sz="1400" dirty="0"/>
              <a:t>Participación</a:t>
            </a:r>
            <a:r>
              <a:rPr lang="en-US" sz="1400" baseline="0" dirty="0"/>
              <a:t> de Entidades en N° de Pensiones</a:t>
            </a:r>
          </a:p>
          <a:p>
            <a:pPr>
              <a:defRPr sz="1400"/>
            </a:pPr>
            <a:r>
              <a:rPr lang="en-US" sz="1000" baseline="0" dirty="0"/>
              <a:t>(al 31 de diciembre de 2014)</a:t>
            </a:r>
            <a:endParaRPr lang="en-US" sz="1000" dirty="0"/>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1"/>
          <c:order val="0"/>
          <c:explosion val="6"/>
          <c:dPt>
            <c:idx val="1"/>
            <c:bubble3D val="0"/>
            <c:explosion val="25"/>
          </c:dPt>
          <c:dLbls>
            <c:dLbl>
              <c:idx val="0"/>
              <c:tx>
                <c:rich>
                  <a:bodyPr/>
                  <a:lstStyle/>
                  <a:p>
                    <a:r>
                      <a:rPr lang="en-US" dirty="0"/>
                      <a:t>AFP;</a:t>
                    </a:r>
                  </a:p>
                  <a:p>
                    <a:r>
                      <a:rPr lang="en-US" dirty="0"/>
                      <a:t> 531.693; </a:t>
                    </a:r>
                  </a:p>
                  <a:p>
                    <a:r>
                      <a:rPr lang="en-US" dirty="0"/>
                      <a:t>52%</a:t>
                    </a:r>
                  </a:p>
                </c:rich>
              </c:tx>
              <c:showLegendKey val="0"/>
              <c:showVal val="1"/>
              <c:showCatName val="1"/>
              <c:showSerName val="0"/>
              <c:showPercent val="1"/>
              <c:showBubbleSize val="0"/>
            </c:dLbl>
            <c:dLbl>
              <c:idx val="1"/>
              <c:tx>
                <c:rich>
                  <a:bodyPr/>
                  <a:lstStyle/>
                  <a:p>
                    <a:r>
                      <a:rPr lang="en-US" dirty="0"/>
                      <a:t>CSV;</a:t>
                    </a:r>
                  </a:p>
                  <a:p>
                    <a:r>
                      <a:rPr lang="en-US" dirty="0"/>
                      <a:t> 500.098; </a:t>
                    </a:r>
                  </a:p>
                  <a:p>
                    <a:r>
                      <a:rPr lang="en-US" dirty="0"/>
                      <a:t>48%</a:t>
                    </a:r>
                  </a:p>
                </c:rich>
              </c:tx>
              <c:showLegendKey val="0"/>
              <c:showVal val="1"/>
              <c:showCatName val="1"/>
              <c:showSerName val="0"/>
              <c:showPercent val="1"/>
              <c:showBubbleSize val="0"/>
            </c:dLbl>
            <c:showLegendKey val="0"/>
            <c:showVal val="1"/>
            <c:showCatName val="1"/>
            <c:showSerName val="0"/>
            <c:showPercent val="1"/>
            <c:showBubbleSize val="0"/>
            <c:showLeaderLines val="1"/>
          </c:dLbls>
          <c:cat>
            <c:strRef>
              <c:f>'PENSIONES PAGADAS'!$I$69:$J$69</c:f>
              <c:strCache>
                <c:ptCount val="2"/>
                <c:pt idx="0">
                  <c:v>AFP</c:v>
                </c:pt>
                <c:pt idx="1">
                  <c:v>CSV</c:v>
                </c:pt>
              </c:strCache>
            </c:strRef>
          </c:cat>
          <c:val>
            <c:numRef>
              <c:f>'PENSIONES PAGADAS'!$I$70:$J$70</c:f>
              <c:numCache>
                <c:formatCode>#,##0</c:formatCode>
                <c:ptCount val="2"/>
                <c:pt idx="0">
                  <c:v>531693</c:v>
                </c:pt>
                <c:pt idx="1">
                  <c:v>500098</c:v>
                </c:pt>
              </c:numCache>
            </c:numRef>
          </c:val>
        </c:ser>
        <c:dLbls>
          <c:showLegendKey val="0"/>
          <c:showVal val="0"/>
          <c:showCatName val="0"/>
          <c:showSerName val="0"/>
          <c:showPercent val="1"/>
          <c:showBubbleSize val="0"/>
          <c:showLeaderLines val="1"/>
        </c:dLbls>
      </c:pie3DChart>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CL" dirty="0" smtClean="0">
                <a:solidFill>
                  <a:srgbClr val="0070C0"/>
                </a:solidFill>
              </a:rPr>
              <a:t>Evolución de participación del N° de pólizas por modalidad de RV</a:t>
            </a:r>
            <a:endParaRPr lang="es-CL" dirty="0">
              <a:solidFill>
                <a:srgbClr val="0070C0"/>
              </a:solidFill>
            </a:endParaRPr>
          </a:p>
        </c:rich>
      </c:tx>
      <c:overlay val="0"/>
    </c:title>
    <c:autoTitleDeleted val="0"/>
    <c:plotArea>
      <c:layout/>
      <c:barChart>
        <c:barDir val="col"/>
        <c:grouping val="percentStacked"/>
        <c:varyColors val="0"/>
        <c:ser>
          <c:idx val="0"/>
          <c:order val="0"/>
          <c:tx>
            <c:v>RV Inmediatas</c:v>
          </c:tx>
          <c:invertIfNegative val="0"/>
          <c:cat>
            <c:strRef>
              <c:f>'C1194'!$I$32:$AI$32</c:f>
              <c:strCache>
                <c:ptCount val="2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strCache>
            </c:strRef>
          </c:cat>
          <c:val>
            <c:numRef>
              <c:f>'C1194'!$I$33:$AI$33</c:f>
              <c:numCache>
                <c:formatCode>#,##0</c:formatCode>
                <c:ptCount val="27"/>
                <c:pt idx="0">
                  <c:v>2659</c:v>
                </c:pt>
                <c:pt idx="1">
                  <c:v>4761</c:v>
                </c:pt>
                <c:pt idx="2">
                  <c:v>8459</c:v>
                </c:pt>
                <c:pt idx="3">
                  <c:v>10724</c:v>
                </c:pt>
                <c:pt idx="4">
                  <c:v>12169</c:v>
                </c:pt>
                <c:pt idx="5">
                  <c:v>13443</c:v>
                </c:pt>
                <c:pt idx="6">
                  <c:v>13852</c:v>
                </c:pt>
                <c:pt idx="7">
                  <c:v>15603</c:v>
                </c:pt>
                <c:pt idx="8">
                  <c:v>16952</c:v>
                </c:pt>
                <c:pt idx="9">
                  <c:v>18132</c:v>
                </c:pt>
                <c:pt idx="10">
                  <c:v>17933</c:v>
                </c:pt>
                <c:pt idx="11">
                  <c:v>17637</c:v>
                </c:pt>
                <c:pt idx="12">
                  <c:v>21741</c:v>
                </c:pt>
                <c:pt idx="13">
                  <c:v>22705</c:v>
                </c:pt>
                <c:pt idx="14">
                  <c:v>17914</c:v>
                </c:pt>
                <c:pt idx="15">
                  <c:v>17530</c:v>
                </c:pt>
                <c:pt idx="16">
                  <c:v>16406</c:v>
                </c:pt>
                <c:pt idx="17">
                  <c:v>12248</c:v>
                </c:pt>
                <c:pt idx="18">
                  <c:v>10492</c:v>
                </c:pt>
                <c:pt idx="19">
                  <c:v>11063</c:v>
                </c:pt>
                <c:pt idx="20">
                  <c:v>12842</c:v>
                </c:pt>
                <c:pt idx="21">
                  <c:v>11682</c:v>
                </c:pt>
                <c:pt idx="22">
                  <c:v>13892</c:v>
                </c:pt>
                <c:pt idx="23">
                  <c:v>14369</c:v>
                </c:pt>
                <c:pt idx="24">
                  <c:v>17179</c:v>
                </c:pt>
                <c:pt idx="25">
                  <c:v>16259</c:v>
                </c:pt>
                <c:pt idx="26">
                  <c:v>13753</c:v>
                </c:pt>
              </c:numCache>
            </c:numRef>
          </c:val>
        </c:ser>
        <c:ser>
          <c:idx val="1"/>
          <c:order val="1"/>
          <c:tx>
            <c:v>RV Diferidas</c:v>
          </c:tx>
          <c:invertIfNegative val="0"/>
          <c:cat>
            <c:strRef>
              <c:f>'C1194'!$I$32:$AI$32</c:f>
              <c:strCache>
                <c:ptCount val="2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strCache>
            </c:strRef>
          </c:cat>
          <c:val>
            <c:numRef>
              <c:f>'C1194'!$I$34:$AI$34</c:f>
              <c:numCache>
                <c:formatCode>#,##0</c:formatCode>
                <c:ptCount val="27"/>
                <c:pt idx="0">
                  <c:v>7</c:v>
                </c:pt>
                <c:pt idx="1">
                  <c:v>7</c:v>
                </c:pt>
                <c:pt idx="2">
                  <c:v>147</c:v>
                </c:pt>
                <c:pt idx="3">
                  <c:v>1035</c:v>
                </c:pt>
                <c:pt idx="4">
                  <c:v>2370</c:v>
                </c:pt>
                <c:pt idx="5">
                  <c:v>2611</c:v>
                </c:pt>
                <c:pt idx="6">
                  <c:v>4843</c:v>
                </c:pt>
                <c:pt idx="7">
                  <c:v>6029</c:v>
                </c:pt>
                <c:pt idx="8">
                  <c:v>6124</c:v>
                </c:pt>
                <c:pt idx="9">
                  <c:v>6629</c:v>
                </c:pt>
                <c:pt idx="10">
                  <c:v>3222</c:v>
                </c:pt>
                <c:pt idx="11">
                  <c:v>4669</c:v>
                </c:pt>
                <c:pt idx="12">
                  <c:v>5786</c:v>
                </c:pt>
                <c:pt idx="13">
                  <c:v>5808</c:v>
                </c:pt>
                <c:pt idx="14">
                  <c:v>4309</c:v>
                </c:pt>
                <c:pt idx="15">
                  <c:v>5769</c:v>
                </c:pt>
                <c:pt idx="16">
                  <c:v>5238</c:v>
                </c:pt>
                <c:pt idx="17">
                  <c:v>5891</c:v>
                </c:pt>
                <c:pt idx="18">
                  <c:v>5284</c:v>
                </c:pt>
                <c:pt idx="19">
                  <c:v>6752</c:v>
                </c:pt>
                <c:pt idx="20">
                  <c:v>5629</c:v>
                </c:pt>
                <c:pt idx="21">
                  <c:v>4378</c:v>
                </c:pt>
                <c:pt idx="22">
                  <c:v>8347</c:v>
                </c:pt>
                <c:pt idx="23">
                  <c:v>9922</c:v>
                </c:pt>
                <c:pt idx="24">
                  <c:v>11809</c:v>
                </c:pt>
                <c:pt idx="25">
                  <c:v>14043</c:v>
                </c:pt>
                <c:pt idx="26">
                  <c:v>14296</c:v>
                </c:pt>
              </c:numCache>
            </c:numRef>
          </c:val>
        </c:ser>
        <c:ser>
          <c:idx val="2"/>
          <c:order val="2"/>
          <c:tx>
            <c:v>RV Inm. con RP</c:v>
          </c:tx>
          <c:invertIfNegative val="0"/>
          <c:cat>
            <c:strRef>
              <c:f>'C1194'!$I$32:$AI$32</c:f>
              <c:strCache>
                <c:ptCount val="27"/>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pt idx="23">
                  <c:v>2011</c:v>
                </c:pt>
                <c:pt idx="24">
                  <c:v>2012</c:v>
                </c:pt>
                <c:pt idx="25">
                  <c:v>2013</c:v>
                </c:pt>
                <c:pt idx="26">
                  <c:v>2014</c:v>
                </c:pt>
              </c:strCache>
            </c:strRef>
          </c:cat>
          <c:val>
            <c:numRef>
              <c:f>'C1194'!$I$35:$AI$35</c:f>
              <c:numCache>
                <c:formatCode>#,##0</c:formatCode>
                <c:ptCount val="2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2</c:v>
                </c:pt>
                <c:pt idx="17">
                  <c:v>11</c:v>
                </c:pt>
                <c:pt idx="18">
                  <c:v>11</c:v>
                </c:pt>
                <c:pt idx="19">
                  <c:v>15</c:v>
                </c:pt>
                <c:pt idx="20">
                  <c:v>23</c:v>
                </c:pt>
                <c:pt idx="21">
                  <c:v>13</c:v>
                </c:pt>
                <c:pt idx="22">
                  <c:v>56</c:v>
                </c:pt>
                <c:pt idx="23">
                  <c:v>60</c:v>
                </c:pt>
                <c:pt idx="24">
                  <c:v>60</c:v>
                </c:pt>
                <c:pt idx="25">
                  <c:v>76</c:v>
                </c:pt>
                <c:pt idx="26">
                  <c:v>93</c:v>
                </c:pt>
              </c:numCache>
            </c:numRef>
          </c:val>
        </c:ser>
        <c:dLbls>
          <c:showLegendKey val="0"/>
          <c:showVal val="0"/>
          <c:showCatName val="0"/>
          <c:showSerName val="0"/>
          <c:showPercent val="0"/>
          <c:showBubbleSize val="0"/>
        </c:dLbls>
        <c:gapWidth val="95"/>
        <c:overlap val="100"/>
        <c:axId val="91594752"/>
        <c:axId val="91007232"/>
      </c:barChart>
      <c:catAx>
        <c:axId val="91594752"/>
        <c:scaling>
          <c:orientation val="minMax"/>
        </c:scaling>
        <c:delete val="0"/>
        <c:axPos val="b"/>
        <c:numFmt formatCode="General" sourceLinked="1"/>
        <c:majorTickMark val="none"/>
        <c:minorTickMark val="none"/>
        <c:tickLblPos val="nextTo"/>
        <c:crossAx val="91007232"/>
        <c:crosses val="autoZero"/>
        <c:auto val="1"/>
        <c:lblAlgn val="ctr"/>
        <c:lblOffset val="100"/>
        <c:noMultiLvlLbl val="0"/>
      </c:catAx>
      <c:valAx>
        <c:axId val="91007232"/>
        <c:scaling>
          <c:orientation val="minMax"/>
        </c:scaling>
        <c:delete val="0"/>
        <c:axPos val="l"/>
        <c:majorGridlines/>
        <c:numFmt formatCode="0%" sourceLinked="1"/>
        <c:majorTickMark val="none"/>
        <c:minorTickMark val="none"/>
        <c:tickLblPos val="nextTo"/>
        <c:crossAx val="91594752"/>
        <c:crosses val="autoZero"/>
        <c:crossBetween val="between"/>
      </c:valAx>
      <c:dTable>
        <c:showHorzBorder val="1"/>
        <c:showVertBorder val="1"/>
        <c:showOutline val="1"/>
        <c:showKeys val="1"/>
        <c:txPr>
          <a:bodyPr/>
          <a:lstStyle/>
          <a:p>
            <a:pPr rtl="0">
              <a:defRPr sz="700"/>
            </a:pPr>
            <a:endParaRPr lang="es-CL"/>
          </a:p>
        </c:txPr>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PRIMA DIRECTA VIDA</a:t>
            </a:r>
          </a:p>
          <a:p>
            <a:pPr>
              <a:defRPr/>
            </a:pPr>
            <a:r>
              <a:rPr lang="en-US" sz="1200" dirty="0"/>
              <a:t>Cifras al 31 de</a:t>
            </a:r>
            <a:r>
              <a:rPr lang="en-US" sz="1200" baseline="0" dirty="0"/>
              <a:t> </a:t>
            </a:r>
            <a:r>
              <a:rPr lang="en-US" sz="1200" dirty="0"/>
              <a:t>diciembre 2014</a:t>
            </a:r>
            <a:r>
              <a:rPr lang="en-US" dirty="0"/>
              <a:t> </a:t>
            </a:r>
          </a:p>
          <a:p>
            <a:pPr>
              <a:defRPr/>
            </a:pPr>
            <a:r>
              <a:rPr lang="en-US" sz="1200" dirty="0"/>
              <a:t>Millones de USD </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Hoja1!$O$8</c:f>
              <c:strCache>
                <c:ptCount val="1"/>
                <c:pt idx="0">
                  <c:v>Prima Directa</c:v>
                </c:pt>
              </c:strCache>
            </c:strRef>
          </c:tx>
          <c:explosion val="25"/>
          <c:dLbls>
            <c:dLbl>
              <c:idx val="0"/>
              <c:layout>
                <c:manualLayout>
                  <c:x val="-0.18091290312848826"/>
                  <c:y val="3.6534751337900948E-2"/>
                </c:manualLayout>
              </c:layout>
              <c:tx>
                <c:rich>
                  <a:bodyPr/>
                  <a:lstStyle/>
                  <a:p>
                    <a:r>
                      <a:rPr lang="en-US" dirty="0"/>
                      <a:t>Otros Seguros;  2.856 ;</a:t>
                    </a:r>
                  </a:p>
                  <a:p>
                    <a:r>
                      <a:rPr lang="en-US" dirty="0"/>
                      <a:t>42%</a:t>
                    </a:r>
                  </a:p>
                </c:rich>
              </c:tx>
              <c:showLegendKey val="0"/>
              <c:showVal val="1"/>
              <c:showCatName val="1"/>
              <c:showSerName val="0"/>
              <c:showPercent val="1"/>
              <c:showBubbleSize val="0"/>
            </c:dLbl>
            <c:dLbl>
              <c:idx val="1"/>
              <c:layout>
                <c:manualLayout>
                  <c:x val="-5.9490594925634292E-2"/>
                  <c:y val="-0.19491980169145531"/>
                </c:manualLayout>
              </c:layout>
              <c:tx>
                <c:rich>
                  <a:bodyPr/>
                  <a:lstStyle/>
                  <a:p>
                    <a:r>
                      <a:rPr lang="en-US" dirty="0"/>
                      <a:t>SIS; </a:t>
                    </a:r>
                  </a:p>
                  <a:p>
                    <a:r>
                      <a:rPr lang="en-US" dirty="0"/>
                      <a:t> 744 ;</a:t>
                    </a:r>
                  </a:p>
                  <a:p>
                    <a:r>
                      <a:rPr lang="en-US" dirty="0"/>
                      <a:t>11%</a:t>
                    </a:r>
                  </a:p>
                </c:rich>
              </c:tx>
              <c:showLegendKey val="0"/>
              <c:showVal val="1"/>
              <c:showCatName val="1"/>
              <c:showSerName val="0"/>
              <c:showPercent val="1"/>
              <c:showBubbleSize val="0"/>
            </c:dLbl>
            <c:dLbl>
              <c:idx val="2"/>
              <c:layout>
                <c:manualLayout>
                  <c:x val="0.22793606258987742"/>
                  <c:y val="3.8414970855915741E-2"/>
                </c:manualLayout>
              </c:layout>
              <c:tx>
                <c:rich>
                  <a:bodyPr/>
                  <a:lstStyle/>
                  <a:p>
                    <a:r>
                      <a:rPr lang="en-US" dirty="0"/>
                      <a:t>Rentas Vitalicias; </a:t>
                    </a:r>
                  </a:p>
                  <a:p>
                    <a:r>
                      <a:rPr lang="en-US" dirty="0"/>
                      <a:t>3.177 ;</a:t>
                    </a:r>
                  </a:p>
                  <a:p>
                    <a:r>
                      <a:rPr lang="en-US" dirty="0"/>
                      <a:t>47%</a:t>
                    </a:r>
                  </a:p>
                </c:rich>
              </c:tx>
              <c:showLegendKey val="0"/>
              <c:showVal val="1"/>
              <c:showCatName val="1"/>
              <c:showSerName val="0"/>
              <c:showPercent val="1"/>
              <c:showBubbleSize val="0"/>
            </c:dLbl>
            <c:showLegendKey val="0"/>
            <c:showVal val="1"/>
            <c:showCatName val="1"/>
            <c:showSerName val="0"/>
            <c:showPercent val="1"/>
            <c:showBubbleSize val="0"/>
            <c:showLeaderLines val="1"/>
          </c:dLbls>
          <c:cat>
            <c:strRef>
              <c:f>Hoja1!$N$9:$N$11</c:f>
              <c:strCache>
                <c:ptCount val="3"/>
                <c:pt idx="0">
                  <c:v>Otros Seguros</c:v>
                </c:pt>
                <c:pt idx="1">
                  <c:v>SIS</c:v>
                </c:pt>
                <c:pt idx="2">
                  <c:v>Rentas Vitalicias</c:v>
                </c:pt>
              </c:strCache>
            </c:strRef>
          </c:cat>
          <c:val>
            <c:numRef>
              <c:f>Hoja1!$O$9:$O$11</c:f>
              <c:numCache>
                <c:formatCode>_-* #,##0_-;\-* #,##0_-;_-* "-"??_-;_-@_-</c:formatCode>
                <c:ptCount val="3"/>
                <c:pt idx="0">
                  <c:v>2856.3304685699231</c:v>
                </c:pt>
                <c:pt idx="1">
                  <c:v>744.4779215647535</c:v>
                </c:pt>
                <c:pt idx="2">
                  <c:v>3177.2234844742993</c:v>
                </c:pt>
              </c:numCache>
            </c:numRef>
          </c:val>
        </c:ser>
        <c:ser>
          <c:idx val="1"/>
          <c:order val="1"/>
          <c:tx>
            <c:strRef>
              <c:f>Hoja1!$P$8</c:f>
              <c:strCache>
                <c:ptCount val="1"/>
                <c:pt idx="0">
                  <c:v>% c/r Total</c:v>
                </c:pt>
              </c:strCache>
            </c:strRef>
          </c:tx>
          <c:explosion val="25"/>
          <c:dLbls>
            <c:showLegendKey val="0"/>
            <c:showVal val="0"/>
            <c:showCatName val="1"/>
            <c:showSerName val="0"/>
            <c:showPercent val="0"/>
            <c:showBubbleSize val="0"/>
            <c:showLeaderLines val="1"/>
          </c:dLbls>
          <c:cat>
            <c:strRef>
              <c:f>Hoja1!$N$9:$N$11</c:f>
              <c:strCache>
                <c:ptCount val="3"/>
                <c:pt idx="0">
                  <c:v>Otros Seguros</c:v>
                </c:pt>
                <c:pt idx="1">
                  <c:v>SIS</c:v>
                </c:pt>
                <c:pt idx="2">
                  <c:v>Rentas Vitalicias</c:v>
                </c:pt>
              </c:strCache>
            </c:strRef>
          </c:cat>
          <c:val>
            <c:numRef>
              <c:f>Hoja1!$P$9:$P$11</c:f>
              <c:numCache>
                <c:formatCode>0%</c:formatCode>
                <c:ptCount val="3"/>
                <c:pt idx="0">
                  <c:v>0.47340762853852747</c:v>
                </c:pt>
                <c:pt idx="1">
                  <c:v>0.12338961868222428</c:v>
                </c:pt>
                <c:pt idx="2">
                  <c:v>0.52659237146147264</c:v>
                </c:pt>
              </c:numCache>
            </c:numRef>
          </c:val>
        </c:ser>
        <c:dLbls>
          <c:showLegendKey val="0"/>
          <c:showVal val="0"/>
          <c:showCatName val="1"/>
          <c:showSerName val="0"/>
          <c:showPercent val="0"/>
          <c:showBubbleSize val="0"/>
          <c:showLeaderLines val="1"/>
        </c:dLbls>
      </c:pie3DChart>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0.7211</cdr:x>
      <cdr:y>0.79128</cdr:y>
    </cdr:from>
    <cdr:to>
      <cdr:x>0.99076</cdr:x>
      <cdr:y>0.93639</cdr:y>
    </cdr:to>
    <cdr:sp macro="" textlink="">
      <cdr:nvSpPr>
        <cdr:cNvPr id="6" name="3 CuadroTexto"/>
        <cdr:cNvSpPr txBox="1"/>
      </cdr:nvSpPr>
      <cdr:spPr>
        <a:xfrm xmlns:a="http://schemas.openxmlformats.org/drawingml/2006/main">
          <a:off x="2617263" y="2511266"/>
          <a:ext cx="978742" cy="46053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L" sz="800" b="1" dirty="0"/>
            <a:t>Total Pensiones (*) = 336</a:t>
          </a:r>
        </a:p>
      </cdr:txBody>
    </cdr:sp>
  </cdr:relSizeAnchor>
</c:userShapes>
</file>

<file path=ppt/drawings/drawing2.xml><?xml version="1.0" encoding="utf-8"?>
<c:userShapes xmlns:c="http://schemas.openxmlformats.org/drawingml/2006/chart">
  <cdr:relSizeAnchor xmlns:cdr="http://schemas.openxmlformats.org/drawingml/2006/chartDrawing">
    <cdr:from>
      <cdr:x>0.67361</cdr:x>
      <cdr:y>0.77199</cdr:y>
    </cdr:from>
    <cdr:to>
      <cdr:x>0.95535</cdr:x>
      <cdr:y>0.93952</cdr:y>
    </cdr:to>
    <cdr:sp macro="" textlink="">
      <cdr:nvSpPr>
        <cdr:cNvPr id="3" name="3 CuadroTexto"/>
        <cdr:cNvSpPr txBox="1"/>
      </cdr:nvSpPr>
      <cdr:spPr>
        <a:xfrm xmlns:a="http://schemas.openxmlformats.org/drawingml/2006/main">
          <a:off x="3079750" y="2117725"/>
          <a:ext cx="1288108" cy="45957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es-CL" sz="800" b="1" dirty="0"/>
            <a:t>Total Pensiones (*) = 1.031.791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2971800" cy="496332"/>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84614" y="0"/>
            <a:ext cx="2971800" cy="496332"/>
          </a:xfrm>
          <a:prstGeom prst="rect">
            <a:avLst/>
          </a:prstGeom>
        </p:spPr>
        <p:txBody>
          <a:bodyPr vert="horz" lIns="91440" tIns="45720" rIns="91440" bIns="45720" rtlCol="0"/>
          <a:lstStyle>
            <a:lvl1pPr algn="r">
              <a:defRPr sz="1200"/>
            </a:lvl1pPr>
          </a:lstStyle>
          <a:p>
            <a:fld id="{E796CC46-9A27-4173-914B-95F10FF17056}" type="datetimeFigureOut">
              <a:rPr lang="es-CL" smtClean="0"/>
              <a:t>06-04-2015</a:t>
            </a:fld>
            <a:endParaRPr lang="es-CL" dirty="0"/>
          </a:p>
        </p:txBody>
      </p:sp>
      <p:sp>
        <p:nvSpPr>
          <p:cNvPr id="4" name="3 Marcador de imagen de diapositiva"/>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1" y="9428583"/>
            <a:ext cx="2971800" cy="496332"/>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4" y="9428583"/>
            <a:ext cx="2971800" cy="496332"/>
          </a:xfrm>
          <a:prstGeom prst="rect">
            <a:avLst/>
          </a:prstGeom>
        </p:spPr>
        <p:txBody>
          <a:bodyPr vert="horz" lIns="91440" tIns="45720" rIns="91440" bIns="45720" rtlCol="0" anchor="b"/>
          <a:lstStyle>
            <a:lvl1pPr algn="r">
              <a:defRPr sz="1200"/>
            </a:lvl1pPr>
          </a:lstStyle>
          <a:p>
            <a:fld id="{8C872886-36B6-4A19-8DAD-3F84F852BD4E}" type="slidenum">
              <a:rPr lang="es-CL" smtClean="0"/>
              <a:t>‹Nº›</a:t>
            </a:fld>
            <a:endParaRPr lang="es-CL" dirty="0"/>
          </a:p>
        </p:txBody>
      </p:sp>
    </p:spTree>
    <p:extLst>
      <p:ext uri="{BB962C8B-B14F-4D97-AF65-F5344CB8AC3E}">
        <p14:creationId xmlns:p14="http://schemas.microsoft.com/office/powerpoint/2010/main" val="58927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0BC26-1DD7-425A-9CC7-AE4882C6F851}" type="slidenum">
              <a:rPr lang="es-ES" altLang="es-CL"/>
              <a:pPr/>
              <a:t>20</a:t>
            </a:fld>
            <a:endParaRPr lang="es-ES" altLang="es-CL"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s-CL" altLang="es-C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8F1D7-D8A4-44CF-A358-26925A262A77}" type="slidenum">
              <a:rPr lang="es-ES" altLang="es-CL"/>
              <a:pPr/>
              <a:t>21</a:t>
            </a:fld>
            <a:endParaRPr lang="es-ES" altLang="es-CL" dirty="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CL" altLang="es-C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8F1D7-D8A4-44CF-A358-26925A262A77}" type="slidenum">
              <a:rPr lang="es-ES" altLang="es-CL"/>
              <a:pPr/>
              <a:t>22</a:t>
            </a:fld>
            <a:endParaRPr lang="es-ES" altLang="es-CL" dirty="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CL" altLang="es-C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8F1D7-D8A4-44CF-A358-26925A262A77}" type="slidenum">
              <a:rPr lang="es-ES" altLang="es-CL"/>
              <a:pPr/>
              <a:t>23</a:t>
            </a:fld>
            <a:endParaRPr lang="es-ES" altLang="es-CL" dirty="0"/>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CL" altLang="es-CL"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80BC26-1DD7-425A-9CC7-AE4882C6F851}" type="slidenum">
              <a:rPr lang="es-ES" altLang="es-CL"/>
              <a:pPr/>
              <a:t>25</a:t>
            </a:fld>
            <a:endParaRPr lang="es-ES" altLang="es-CL" dirty="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s-CL" altLang="es-C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244726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174702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9499AA0-20FE-4443-B3A9-09790095D673}" type="datetimeFigureOut">
              <a:rPr lang="es-CL" smtClean="0"/>
              <a:t>06-04-2015</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EB1694A5-EA92-492C-B86E-3AA12E450A27}" type="slidenum">
              <a:rPr lang="es-CL" smtClean="0"/>
              <a:t>‹Nº›</a:t>
            </a:fld>
            <a:endParaRPr lang="es-CL" dirty="0"/>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99AA0-20FE-4443-B3A9-09790095D673}" type="datetimeFigureOut">
              <a:rPr lang="es-CL" smtClean="0"/>
              <a:t>06-04-2015</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694A5-EA92-492C-B86E-3AA12E450A27}" type="slidenum">
              <a:rPr lang="es-CL" smtClean="0"/>
              <a:t>‹Nº›</a:t>
            </a:fld>
            <a:endParaRPr lang="es-CL" dirty="0"/>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svs.cl/portal/principal/605/w3-propertyvalue-21537.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pensiones.cl/"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file:///\\belloto\SVS\Division_Regulacion_de_Seguros\Depto.%20Actuariado\wsapunar\Varios\Ppts\Assal_13Abr2015\Copia%20de%20monto_promedio.xls!Hoja1!F2C20:F13C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5" name="4 CuadroTexto"/>
          <p:cNvSpPr txBox="1"/>
          <p:nvPr/>
        </p:nvSpPr>
        <p:spPr>
          <a:xfrm>
            <a:off x="2952702" y="2132856"/>
            <a:ext cx="5940660" cy="1169551"/>
          </a:xfrm>
          <a:prstGeom prst="rect">
            <a:avLst/>
          </a:prstGeom>
          <a:noFill/>
        </p:spPr>
        <p:txBody>
          <a:bodyPr wrap="square" rtlCol="0">
            <a:spAutoFit/>
          </a:bodyPr>
          <a:lstStyle/>
          <a:p>
            <a:pPr algn="r"/>
            <a:r>
              <a:rPr lang="es-CL" sz="3500" b="1" dirty="0" smtClean="0">
                <a:latin typeface="Century Gothic" pitchFamily="34" charset="0"/>
              </a:rPr>
              <a:t>RENTAS VITALICIAS Y EL RIESGO DE LONGEVIDAD</a:t>
            </a:r>
          </a:p>
        </p:txBody>
      </p:sp>
      <p:sp>
        <p:nvSpPr>
          <p:cNvPr id="2" name="1 CuadroTexto"/>
          <p:cNvSpPr txBox="1"/>
          <p:nvPr/>
        </p:nvSpPr>
        <p:spPr>
          <a:xfrm>
            <a:off x="4952158" y="5795972"/>
            <a:ext cx="4067708" cy="369332"/>
          </a:xfrm>
          <a:prstGeom prst="rect">
            <a:avLst/>
          </a:prstGeom>
          <a:noFill/>
        </p:spPr>
        <p:txBody>
          <a:bodyPr wrap="square" rtlCol="0">
            <a:spAutoFit/>
          </a:bodyPr>
          <a:lstStyle/>
          <a:p>
            <a:pPr algn="r"/>
            <a:r>
              <a:rPr lang="es-CL" dirty="0" smtClean="0">
                <a:latin typeface="Century Gothic" pitchFamily="34" charset="0"/>
              </a:rPr>
              <a:t>13 de abril de 2015</a:t>
            </a:r>
            <a:endParaRPr lang="es-CL" dirty="0">
              <a:latin typeface="Century Gothic" pitchFamily="34" charset="0"/>
            </a:endParaRPr>
          </a:p>
        </p:txBody>
      </p:sp>
      <p:sp>
        <p:nvSpPr>
          <p:cNvPr id="4" name="3 CuadroTexto"/>
          <p:cNvSpPr txBox="1"/>
          <p:nvPr/>
        </p:nvSpPr>
        <p:spPr>
          <a:xfrm>
            <a:off x="2700928" y="4762998"/>
            <a:ext cx="6444208" cy="707886"/>
          </a:xfrm>
          <a:prstGeom prst="rect">
            <a:avLst/>
          </a:prstGeom>
          <a:noFill/>
        </p:spPr>
        <p:txBody>
          <a:bodyPr wrap="square" rtlCol="0">
            <a:spAutoFit/>
          </a:bodyPr>
          <a:lstStyle/>
          <a:p>
            <a:pPr algn="r"/>
            <a:r>
              <a:rPr lang="es-CL" sz="2000" dirty="0" smtClean="0">
                <a:latin typeface="Century Gothic" pitchFamily="34" charset="0"/>
              </a:rPr>
              <a:t>Osvaldo </a:t>
            </a:r>
            <a:r>
              <a:rPr lang="es-CL" sz="2000" dirty="0">
                <a:latin typeface="Century Gothic" pitchFamily="34" charset="0"/>
              </a:rPr>
              <a:t>M</a:t>
            </a:r>
            <a:r>
              <a:rPr lang="es-CL" sz="2000" dirty="0" smtClean="0">
                <a:latin typeface="Century Gothic" pitchFamily="34" charset="0"/>
              </a:rPr>
              <a:t>acías</a:t>
            </a:r>
            <a:endParaRPr lang="es-CL" sz="2000" dirty="0" smtClean="0">
              <a:latin typeface="Century Gothic" pitchFamily="34" charset="0"/>
            </a:endParaRPr>
          </a:p>
          <a:p>
            <a:pPr algn="r"/>
            <a:r>
              <a:rPr lang="es-CL" sz="2000" dirty="0" smtClean="0">
                <a:latin typeface="Century Gothic" pitchFamily="34" charset="0"/>
              </a:rPr>
              <a:t>Intendente de Seguros -SVS </a:t>
            </a:r>
            <a:r>
              <a:rPr lang="es-CL" sz="2000" dirty="0" smtClean="0">
                <a:latin typeface="Century Gothic" pitchFamily="34" charset="0"/>
              </a:rPr>
              <a:t>Chile</a:t>
            </a:r>
            <a:endParaRPr lang="es-CL" sz="2000" dirty="0">
              <a:latin typeface="Century Gothic" pitchFamily="34" charset="0"/>
            </a:endParaRPr>
          </a:p>
        </p:txBody>
      </p:sp>
      <p:sp>
        <p:nvSpPr>
          <p:cNvPr id="3" name="2 CuadroTexto"/>
          <p:cNvSpPr txBox="1"/>
          <p:nvPr/>
        </p:nvSpPr>
        <p:spPr>
          <a:xfrm>
            <a:off x="3457640" y="3717032"/>
            <a:ext cx="5688632" cy="830997"/>
          </a:xfrm>
          <a:prstGeom prst="rect">
            <a:avLst/>
          </a:prstGeom>
          <a:noFill/>
        </p:spPr>
        <p:txBody>
          <a:bodyPr wrap="square" rtlCol="0">
            <a:spAutoFit/>
          </a:bodyPr>
          <a:lstStyle/>
          <a:p>
            <a:pPr algn="r"/>
            <a:r>
              <a:rPr lang="es-CL" sz="2400" dirty="0" smtClean="0">
                <a:latin typeface="Century Gothic" pitchFamily="34" charset="0"/>
              </a:rPr>
              <a:t>XXVI Asamblea</a:t>
            </a:r>
          </a:p>
          <a:p>
            <a:pPr algn="r"/>
            <a:r>
              <a:rPr lang="es-CL" sz="2400" dirty="0" smtClean="0">
                <a:latin typeface="Century Gothic" pitchFamily="34" charset="0"/>
              </a:rPr>
              <a:t>XVI Conferencia Anual de ASSAL</a:t>
            </a:r>
            <a:endParaRPr lang="es-CL" sz="2400" dirty="0">
              <a:latin typeface="Century Gothic" pitchFamily="34" charset="0"/>
            </a:endParaRPr>
          </a:p>
        </p:txBody>
      </p:sp>
    </p:spTree>
    <p:extLst>
      <p:ext uri="{BB962C8B-B14F-4D97-AF65-F5344CB8AC3E}">
        <p14:creationId xmlns:p14="http://schemas.microsoft.com/office/powerpoint/2010/main" val="1914935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196752"/>
            <a:ext cx="6624736" cy="369332"/>
          </a:xfrm>
          <a:prstGeom prst="rect">
            <a:avLst/>
          </a:prstGeom>
          <a:noFill/>
        </p:spPr>
        <p:txBody>
          <a:bodyPr wrap="square" rtlCol="0">
            <a:spAutoFit/>
          </a:bodyPr>
          <a:lstStyle/>
          <a:p>
            <a:pPr marL="342900" indent="-342900" algn="just">
              <a:lnSpc>
                <a:spcPct val="90000"/>
              </a:lnSpc>
              <a:spcBef>
                <a:spcPct val="50000"/>
              </a:spcBef>
              <a:defRPr/>
            </a:pPr>
            <a:r>
              <a:rPr lang="es-CL" sz="2000" dirty="0" smtClean="0">
                <a:solidFill>
                  <a:srgbClr val="195B79"/>
                </a:solidFill>
                <a:latin typeface="Century Gothic" pitchFamily="34" charset="0"/>
              </a:rPr>
              <a:t>Obligaciones Compañías</a:t>
            </a:r>
            <a:endParaRPr lang="es-CL" sz="2000" dirty="0">
              <a:solidFill>
                <a:srgbClr val="195B79"/>
              </a:solidFill>
              <a:latin typeface="Century Gothic" pitchFamily="34" charset="0"/>
            </a:endParaRPr>
          </a:p>
        </p:txBody>
      </p:sp>
      <p:sp>
        <p:nvSpPr>
          <p:cNvPr id="4" name="1 Título"/>
          <p:cNvSpPr txBox="1">
            <a:spLocks/>
          </p:cNvSpPr>
          <p:nvPr/>
        </p:nvSpPr>
        <p:spPr>
          <a:xfrm>
            <a:off x="457200" y="274638"/>
            <a:ext cx="8229600" cy="7969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smtClean="0"/>
              <a:t>Renta Vitalicia en Chile</a:t>
            </a:r>
            <a:endParaRPr lang="es-CL" dirty="0"/>
          </a:p>
        </p:txBody>
      </p:sp>
      <p:graphicFrame>
        <p:nvGraphicFramePr>
          <p:cNvPr id="5" name="4 Tabla"/>
          <p:cNvGraphicFramePr>
            <a:graphicFrameLocks noGrp="1"/>
          </p:cNvGraphicFramePr>
          <p:nvPr>
            <p:extLst>
              <p:ext uri="{D42A27DB-BD31-4B8C-83A1-F6EECF244321}">
                <p14:modId xmlns:p14="http://schemas.microsoft.com/office/powerpoint/2010/main" val="2653177155"/>
              </p:ext>
            </p:extLst>
          </p:nvPr>
        </p:nvGraphicFramePr>
        <p:xfrm>
          <a:off x="506820" y="3068960"/>
          <a:ext cx="2900362" cy="1497003"/>
        </p:xfrm>
        <a:graphic>
          <a:graphicData uri="http://schemas.openxmlformats.org/drawingml/2006/table">
            <a:tbl>
              <a:tblPr>
                <a:tableStyleId>{3C2FFA5D-87B4-456A-9821-1D502468CF0F}</a:tableStyleId>
              </a:tblPr>
              <a:tblGrid>
                <a:gridCol w="1879600"/>
                <a:gridCol w="1020762"/>
              </a:tblGrid>
              <a:tr h="190500">
                <a:tc>
                  <a:txBody>
                    <a:bodyPr/>
                    <a:lstStyle/>
                    <a:p>
                      <a:pPr algn="l" fontAlgn="b"/>
                      <a:endParaRPr lang="es-CL" sz="1400" b="0" i="0" u="none" strike="noStrike" dirty="0">
                        <a:solidFill>
                          <a:srgbClr val="000000"/>
                        </a:solidFill>
                        <a:effectLst/>
                        <a:latin typeface="Calibri"/>
                      </a:endParaRPr>
                    </a:p>
                  </a:txBody>
                  <a:tcPr marL="0" marR="0" marT="0" marB="0" anchor="b"/>
                </a:tc>
                <a:tc>
                  <a:txBody>
                    <a:bodyPr/>
                    <a:lstStyle/>
                    <a:p>
                      <a:pPr algn="ctr" fontAlgn="b"/>
                      <a:r>
                        <a:rPr lang="es-CL" sz="1400" b="1" u="none" strike="noStrike" dirty="0" smtClean="0">
                          <a:effectLst/>
                        </a:rPr>
                        <a:t>Millones USD</a:t>
                      </a:r>
                      <a:endParaRPr lang="es-CL" sz="1400" b="1" i="0" u="none" strike="noStrike" dirty="0">
                        <a:solidFill>
                          <a:srgbClr val="000000"/>
                        </a:solidFill>
                        <a:effectLst/>
                        <a:latin typeface="Calibri"/>
                      </a:endParaRPr>
                    </a:p>
                  </a:txBody>
                  <a:tcPr marL="0" marR="0" marT="0"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L" sz="1400" u="none" strike="noStrike" kern="1200" dirty="0" smtClean="0">
                          <a:solidFill>
                            <a:schemeClr val="dk1"/>
                          </a:solidFill>
                          <a:effectLst/>
                          <a:latin typeface="+mn-lt"/>
                          <a:ea typeface="+mn-ea"/>
                          <a:cs typeface="+mn-cs"/>
                        </a:rPr>
                        <a:t>Reserva rentas vitalicias</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400" u="none" strike="noStrike" kern="1200" dirty="0" smtClean="0">
                          <a:solidFill>
                            <a:schemeClr val="dk1"/>
                          </a:solidFill>
                          <a:effectLst/>
                          <a:latin typeface="+mn-lt"/>
                          <a:ea typeface="+mn-ea"/>
                          <a:cs typeface="+mn-cs"/>
                        </a:rPr>
                        <a:t>35.163</a:t>
                      </a:r>
                    </a:p>
                  </a:txBody>
                  <a:tcPr marL="0" marR="0" marT="0" marB="0" anchor="b"/>
                </a:tc>
              </a:tr>
              <a:tr h="19050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s-CL" sz="1400" u="none" strike="noStrike" kern="1200" dirty="0">
                          <a:solidFill>
                            <a:schemeClr val="dk1"/>
                          </a:solidFill>
                          <a:effectLst/>
                          <a:latin typeface="+mn-lt"/>
                          <a:ea typeface="+mn-ea"/>
                          <a:cs typeface="+mn-cs"/>
                        </a:rPr>
                        <a:t>R</a:t>
                      </a:r>
                      <a:r>
                        <a:rPr lang="es-CL" sz="1400" u="none" strike="noStrike" kern="1200" dirty="0" smtClean="0">
                          <a:solidFill>
                            <a:schemeClr val="dk1"/>
                          </a:solidFill>
                          <a:effectLst/>
                          <a:latin typeface="+mn-lt"/>
                          <a:ea typeface="+mn-ea"/>
                          <a:cs typeface="+mn-cs"/>
                        </a:rPr>
                        <a:t>eserva </a:t>
                      </a:r>
                      <a:r>
                        <a:rPr lang="es-CL" sz="1400" u="none" strike="noStrike" kern="1200" dirty="0">
                          <a:solidFill>
                            <a:schemeClr val="dk1"/>
                          </a:solidFill>
                          <a:effectLst/>
                          <a:latin typeface="+mn-lt"/>
                          <a:ea typeface="+mn-ea"/>
                          <a:cs typeface="+mn-cs"/>
                        </a:rPr>
                        <a:t>seguro invalidez y sobrevivencia</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400" u="none" strike="noStrike" kern="1200" dirty="0">
                          <a:solidFill>
                            <a:schemeClr val="dk1"/>
                          </a:solidFill>
                          <a:effectLst/>
                          <a:latin typeface="+mn-lt"/>
                          <a:ea typeface="+mn-ea"/>
                          <a:cs typeface="+mn-cs"/>
                        </a:rPr>
                        <a:t>629</a:t>
                      </a:r>
                    </a:p>
                  </a:txBody>
                  <a:tcPr marL="0" marR="0" marT="0" marB="0" anchor="b"/>
                </a:tc>
              </a:tr>
              <a:tr h="190500">
                <a:tc>
                  <a:txBody>
                    <a:bodyPr/>
                    <a:lstStyle/>
                    <a:p>
                      <a:pPr algn="l" fontAlgn="b"/>
                      <a:r>
                        <a:rPr lang="es-CL" sz="1400" b="1" u="none" strike="noStrike" dirty="0" smtClean="0">
                          <a:effectLst/>
                        </a:rPr>
                        <a:t>Total Pasivo</a:t>
                      </a:r>
                      <a:endParaRPr lang="es-CL" sz="1400" b="1" i="0" u="none" strike="noStrike" dirty="0">
                        <a:solidFill>
                          <a:srgbClr val="000000"/>
                        </a:solidFill>
                        <a:effectLst/>
                        <a:latin typeface="Calibri"/>
                      </a:endParaRPr>
                    </a:p>
                  </a:txBody>
                  <a:tcPr marL="0" marR="0" marT="0" marB="0" anchor="b"/>
                </a:tc>
                <a:tc>
                  <a:txBody>
                    <a:bodyPr/>
                    <a:lstStyle/>
                    <a:p>
                      <a:pPr algn="ctr" fontAlgn="b"/>
                      <a:r>
                        <a:rPr lang="es-CL" sz="1400" b="1" u="none" strike="noStrike" dirty="0">
                          <a:effectLst/>
                        </a:rPr>
                        <a:t>43.930</a:t>
                      </a:r>
                      <a:endParaRPr lang="es-CL" sz="1400" b="1" i="0" u="none" strike="noStrike" dirty="0">
                        <a:solidFill>
                          <a:srgbClr val="000000"/>
                        </a:solidFill>
                        <a:effectLst/>
                        <a:latin typeface="Calibri"/>
                      </a:endParaRPr>
                    </a:p>
                  </a:txBody>
                  <a:tcPr marL="0" marR="0" marT="0" marB="0" anchor="b"/>
                </a:tc>
              </a:tr>
              <a:tr h="190500">
                <a:tc>
                  <a:txBody>
                    <a:bodyPr/>
                    <a:lstStyle/>
                    <a:p>
                      <a:pPr algn="l" fontAlgn="b"/>
                      <a:r>
                        <a:rPr lang="es-CL" sz="1400" u="none" strike="noStrike" dirty="0" smtClean="0">
                          <a:effectLst/>
                        </a:rPr>
                        <a:t>Total Patrimonio</a:t>
                      </a:r>
                      <a:endParaRPr lang="es-CL" sz="1400" b="0" i="0" u="none" strike="noStrike" dirty="0">
                        <a:solidFill>
                          <a:srgbClr val="000000"/>
                        </a:solidFill>
                        <a:effectLst/>
                        <a:latin typeface="Calibri"/>
                      </a:endParaRPr>
                    </a:p>
                  </a:txBody>
                  <a:tcPr marL="0" marR="0" marT="0" marB="0" anchor="b"/>
                </a:tc>
                <a:tc>
                  <a:txBody>
                    <a:bodyPr/>
                    <a:lstStyle/>
                    <a:p>
                      <a:pPr algn="ctr" fontAlgn="b"/>
                      <a:r>
                        <a:rPr lang="es-CL" sz="1400" u="none" strike="noStrike" dirty="0">
                          <a:effectLst/>
                        </a:rPr>
                        <a:t>4.520</a:t>
                      </a:r>
                      <a:endParaRPr lang="es-CL" sz="1400" b="0" i="0" u="none" strike="noStrike" dirty="0">
                        <a:solidFill>
                          <a:srgbClr val="000000"/>
                        </a:solidFill>
                        <a:effectLst/>
                        <a:latin typeface="Calibri"/>
                      </a:endParaRPr>
                    </a:p>
                  </a:txBody>
                  <a:tcPr marL="0" marR="0" marT="0" marB="0" anchor="b"/>
                </a:tc>
              </a:tr>
              <a:tr h="216843">
                <a:tc>
                  <a:txBody>
                    <a:bodyPr/>
                    <a:lstStyle/>
                    <a:p>
                      <a:pPr algn="l" fontAlgn="b"/>
                      <a:r>
                        <a:rPr lang="es-CL" sz="1400" b="1" u="none" strike="noStrike" dirty="0" smtClean="0">
                          <a:effectLst/>
                        </a:rPr>
                        <a:t>Total Pasivo y Patrimonio</a:t>
                      </a:r>
                      <a:endParaRPr lang="es-CL" sz="1400" b="1" i="0" u="none" strike="noStrike" dirty="0">
                        <a:solidFill>
                          <a:srgbClr val="000000"/>
                        </a:solidFill>
                        <a:effectLst/>
                        <a:latin typeface="Calibri"/>
                      </a:endParaRPr>
                    </a:p>
                  </a:txBody>
                  <a:tcPr marL="0" marR="0" marT="0" marB="0" anchor="b"/>
                </a:tc>
                <a:tc>
                  <a:txBody>
                    <a:bodyPr/>
                    <a:lstStyle/>
                    <a:p>
                      <a:pPr algn="ctr" fontAlgn="b"/>
                      <a:r>
                        <a:rPr lang="es-CL" sz="1400" b="1" u="none" strike="noStrike" dirty="0">
                          <a:effectLst/>
                        </a:rPr>
                        <a:t>48.449</a:t>
                      </a:r>
                      <a:endParaRPr lang="es-CL" sz="1400" b="1" i="0" u="none" strike="noStrike" dirty="0">
                        <a:solidFill>
                          <a:srgbClr val="000000"/>
                        </a:solidFill>
                        <a:effectLst/>
                        <a:latin typeface="Calibri"/>
                      </a:endParaRPr>
                    </a:p>
                  </a:txBody>
                  <a:tcPr marL="0" marR="0" marT="0" marB="0" anchor="b"/>
                </a:tc>
              </a:tr>
            </a:tbl>
          </a:graphicData>
        </a:graphic>
      </p:graphicFrame>
      <p:sp>
        <p:nvSpPr>
          <p:cNvPr id="7" name="6 Rectángulo"/>
          <p:cNvSpPr/>
          <p:nvPr/>
        </p:nvSpPr>
        <p:spPr>
          <a:xfrm>
            <a:off x="403940" y="1844824"/>
            <a:ext cx="7976080" cy="1015663"/>
          </a:xfrm>
          <a:prstGeom prst="rect">
            <a:avLst/>
          </a:prstGeom>
        </p:spPr>
        <p:txBody>
          <a:bodyPr wrap="square">
            <a:spAutoFit/>
          </a:bodyPr>
          <a:lstStyle/>
          <a:p>
            <a:pPr algn="just"/>
            <a:r>
              <a:rPr lang="es-CL" sz="2000" dirty="0" smtClean="0"/>
              <a:t>A diciembre de 2014 las reservas técnicas representan el 95,1% del total de pasivos en las CSV, donde el 84,2% de las reservas técnicas corresponden a la reserva de rentas vitalicias.</a:t>
            </a:r>
            <a:endParaRPr lang="es-CL" sz="2000" b="1" dirty="0"/>
          </a:p>
        </p:txBody>
      </p:sp>
      <p:graphicFrame>
        <p:nvGraphicFramePr>
          <p:cNvPr id="28" name="5 Gráfico"/>
          <p:cNvGraphicFramePr>
            <a:graphicFrameLocks/>
          </p:cNvGraphicFramePr>
          <p:nvPr>
            <p:extLst>
              <p:ext uri="{D42A27DB-BD31-4B8C-83A1-F6EECF244321}">
                <p14:modId xmlns:p14="http://schemas.microsoft.com/office/powerpoint/2010/main" val="1077111804"/>
              </p:ext>
            </p:extLst>
          </p:nvPr>
        </p:nvGraphicFramePr>
        <p:xfrm>
          <a:off x="3635896" y="2860486"/>
          <a:ext cx="4972050" cy="33768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3087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924944"/>
            <a:ext cx="8229600" cy="1143000"/>
          </a:xfrm>
        </p:spPr>
        <p:txBody>
          <a:bodyPr>
            <a:normAutofit/>
          </a:bodyPr>
          <a:lstStyle/>
          <a:p>
            <a:pPr indent="-342900">
              <a:lnSpc>
                <a:spcPct val="70000"/>
              </a:lnSpc>
              <a:spcBef>
                <a:spcPct val="50000"/>
              </a:spcBef>
              <a:defRPr/>
            </a:pPr>
            <a:r>
              <a:rPr lang="es-CL" sz="3600" b="1" dirty="0" smtClean="0">
                <a:solidFill>
                  <a:srgbClr val="195B79"/>
                </a:solidFill>
                <a:latin typeface="Century Gothic" pitchFamily="34" charset="0"/>
                <a:ea typeface="+mn-ea"/>
                <a:cs typeface="+mn-cs"/>
              </a:rPr>
              <a:t>Riesgos Asociados a una RV</a:t>
            </a:r>
            <a:endParaRPr lang="es-CL" sz="3600" b="1" dirty="0">
              <a:solidFill>
                <a:srgbClr val="195B79"/>
              </a:solidFill>
              <a:latin typeface="Century Gothic" pitchFamily="34" charset="0"/>
              <a:ea typeface="+mn-ea"/>
              <a:cs typeface="+mn-cs"/>
            </a:endParaRPr>
          </a:p>
        </p:txBody>
      </p:sp>
    </p:spTree>
    <p:extLst>
      <p:ext uri="{BB962C8B-B14F-4D97-AF65-F5344CB8AC3E}">
        <p14:creationId xmlns:p14="http://schemas.microsoft.com/office/powerpoint/2010/main" val="1826805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Riesgos Asociados a una RV</a:t>
            </a:r>
            <a:endParaRPr lang="es-CL" dirty="0"/>
          </a:p>
        </p:txBody>
      </p:sp>
      <p:sp>
        <p:nvSpPr>
          <p:cNvPr id="3" name="2 Marcador de contenido"/>
          <p:cNvSpPr>
            <a:spLocks noGrp="1"/>
          </p:cNvSpPr>
          <p:nvPr>
            <p:ph sz="half" idx="1"/>
          </p:nvPr>
        </p:nvSpPr>
        <p:spPr/>
        <p:txBody>
          <a:bodyPr>
            <a:normAutofit/>
          </a:bodyPr>
          <a:lstStyle/>
          <a:p>
            <a:pPr marL="0" indent="0">
              <a:buNone/>
            </a:pPr>
            <a:r>
              <a:rPr lang="es-CL" sz="2000" dirty="0" smtClean="0">
                <a:solidFill>
                  <a:srgbClr val="195B79"/>
                </a:solidFill>
                <a:latin typeface="Century Gothic" pitchFamily="34" charset="0"/>
              </a:rPr>
              <a:t>Reinversión</a:t>
            </a:r>
          </a:p>
          <a:p>
            <a:pPr marL="0" indent="0">
              <a:buNone/>
            </a:pPr>
            <a:endParaRPr lang="es-CL" sz="2000" dirty="0">
              <a:solidFill>
                <a:srgbClr val="195B79"/>
              </a:solidFill>
              <a:latin typeface="Century Gothic" pitchFamily="34" charset="0"/>
            </a:endParaRPr>
          </a:p>
          <a:p>
            <a:pPr marL="0" indent="0" algn="just">
              <a:buNone/>
            </a:pPr>
            <a:r>
              <a:rPr lang="es-CL" sz="2000" dirty="0" smtClean="0"/>
              <a:t>Pérdidas ante escenarios futuros de tasas de interés bajas, menores a las tasas a las cuales las aseguradoras se han comprometido con los pensionados.</a:t>
            </a:r>
            <a:endParaRPr lang="es-CL" sz="2000" dirty="0"/>
          </a:p>
          <a:p>
            <a:pPr marL="0" indent="0">
              <a:buNone/>
            </a:pPr>
            <a:endParaRPr lang="es-CL" sz="2000" dirty="0">
              <a:solidFill>
                <a:srgbClr val="195B79"/>
              </a:solidFill>
              <a:latin typeface="Century Gothic" pitchFamily="34" charset="0"/>
            </a:endParaRPr>
          </a:p>
        </p:txBody>
      </p:sp>
      <p:sp>
        <p:nvSpPr>
          <p:cNvPr id="4" name="3 Marcador de contenido"/>
          <p:cNvSpPr>
            <a:spLocks noGrp="1"/>
          </p:cNvSpPr>
          <p:nvPr>
            <p:ph sz="half" idx="2"/>
          </p:nvPr>
        </p:nvSpPr>
        <p:spPr/>
        <p:txBody>
          <a:bodyPr>
            <a:normAutofit/>
          </a:bodyPr>
          <a:lstStyle/>
          <a:p>
            <a:pPr marL="0" indent="0">
              <a:buNone/>
            </a:pPr>
            <a:r>
              <a:rPr lang="es-CL" sz="2000" dirty="0" smtClean="0">
                <a:solidFill>
                  <a:srgbClr val="195B79"/>
                </a:solidFill>
                <a:latin typeface="Century Gothic" pitchFamily="34" charset="0"/>
              </a:rPr>
              <a:t>Longevidad</a:t>
            </a:r>
          </a:p>
          <a:p>
            <a:pPr marL="0" indent="0">
              <a:buNone/>
            </a:pPr>
            <a:endParaRPr lang="es-CL" sz="2000" dirty="0">
              <a:solidFill>
                <a:srgbClr val="195B79"/>
              </a:solidFill>
              <a:latin typeface="Century Gothic" pitchFamily="34" charset="0"/>
            </a:endParaRPr>
          </a:p>
          <a:p>
            <a:pPr marL="0" indent="0" algn="just">
              <a:buNone/>
            </a:pPr>
            <a:r>
              <a:rPr lang="es-CL" sz="2000" dirty="0" smtClean="0"/>
              <a:t>El aumento de las expectativas de vida más allá de las proyecciones demográficas y actuariales constituye un riesgo muy importante para las Compañías de Seguros de Vida que venden Rentas Vitalicias.</a:t>
            </a:r>
            <a:endParaRPr lang="es-CL" sz="2000" dirty="0"/>
          </a:p>
          <a:p>
            <a:pPr marL="0" indent="0">
              <a:buNone/>
            </a:pPr>
            <a:endParaRPr lang="es-CL" sz="2000" dirty="0">
              <a:solidFill>
                <a:srgbClr val="195B79"/>
              </a:solidFill>
              <a:latin typeface="Century Gothic" pitchFamily="34" charset="0"/>
            </a:endParaRPr>
          </a:p>
        </p:txBody>
      </p:sp>
    </p:spTree>
    <p:extLst>
      <p:ext uri="{BB962C8B-B14F-4D97-AF65-F5344CB8AC3E}">
        <p14:creationId xmlns:p14="http://schemas.microsoft.com/office/powerpoint/2010/main" val="4010642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bwMode="auto">
          <a:xfrm>
            <a:off x="85817" y="227134"/>
            <a:ext cx="7777163" cy="647700"/>
          </a:xfrm>
          <a:prstGeom prst="rect">
            <a:avLst/>
          </a:prstGeom>
          <a:ln>
            <a:miter lim="800000"/>
            <a:headEnd/>
            <a:tailEnd/>
          </a:ln>
        </p:spPr>
        <p:txBody>
          <a:bodyPr/>
          <a:lstStyle/>
          <a:p>
            <a:r>
              <a:rPr lang="es-CL" sz="3200" dirty="0"/>
              <a:t>Riesgo de Longevidad en CSV</a:t>
            </a:r>
          </a:p>
        </p:txBody>
      </p:sp>
      <p:sp>
        <p:nvSpPr>
          <p:cNvPr id="20483" name="Text Box 3"/>
          <p:cNvSpPr txBox="1">
            <a:spLocks noChangeArrowheads="1"/>
          </p:cNvSpPr>
          <p:nvPr/>
        </p:nvSpPr>
        <p:spPr bwMode="auto">
          <a:xfrm>
            <a:off x="85817" y="795610"/>
            <a:ext cx="7920038" cy="492443"/>
          </a:xfrm>
          <a:prstGeom prst="rect">
            <a:avLst/>
          </a:prstGeom>
          <a:noFill/>
          <a:ln w="9525">
            <a:noFill/>
            <a:miter lim="800000"/>
            <a:headEnd/>
            <a:tailEnd/>
          </a:ln>
        </p:spPr>
        <p:txBody>
          <a:bodyPr>
            <a:spAutoFit/>
          </a:bodyPr>
          <a:lstStyle/>
          <a:p>
            <a:pPr indent="-342900">
              <a:spcBef>
                <a:spcPct val="50000"/>
              </a:spcBef>
              <a:defRPr/>
            </a:pPr>
            <a:r>
              <a:rPr lang="es-MX" sz="2600" dirty="0">
                <a:solidFill>
                  <a:srgbClr val="195B79"/>
                </a:solidFill>
                <a:latin typeface="Century Gothic" pitchFamily="34" charset="0"/>
              </a:rPr>
              <a:t>Sistema de Pensiones en Chile</a:t>
            </a:r>
            <a:endParaRPr lang="es-ES" sz="2600" dirty="0">
              <a:solidFill>
                <a:srgbClr val="195B79"/>
              </a:solidFill>
              <a:latin typeface="Century Gothic" pitchFamily="34" charset="0"/>
            </a:endParaRPr>
          </a:p>
        </p:txBody>
      </p:sp>
      <p:sp>
        <p:nvSpPr>
          <p:cNvPr id="20484" name="Text Box 5"/>
          <p:cNvSpPr txBox="1">
            <a:spLocks noChangeArrowheads="1"/>
          </p:cNvSpPr>
          <p:nvPr/>
        </p:nvSpPr>
        <p:spPr bwMode="auto">
          <a:xfrm>
            <a:off x="251520" y="3689399"/>
            <a:ext cx="8780200" cy="3000821"/>
          </a:xfrm>
          <a:prstGeom prst="rect">
            <a:avLst/>
          </a:prstGeom>
          <a:noFill/>
          <a:ln w="9525">
            <a:noFill/>
            <a:miter lim="800000"/>
            <a:headEnd/>
            <a:tailEnd/>
          </a:ln>
        </p:spPr>
        <p:txBody>
          <a:bodyPr wrap="square">
            <a:spAutoFit/>
          </a:bodyPr>
          <a:lstStyle/>
          <a:p>
            <a:pPr marL="354012" indent="-342900" algn="just">
              <a:spcBef>
                <a:spcPct val="50000"/>
              </a:spcBef>
              <a:buSzPct val="110000"/>
              <a:buFont typeface="Arial" panose="020B0604020202020204" pitchFamily="34" charset="0"/>
              <a:buChar char="•"/>
              <a:tabLst>
                <a:tab pos="538163" algn="l"/>
              </a:tabLst>
              <a:defRPr/>
            </a:pPr>
            <a:r>
              <a:rPr lang="es-ES" dirty="0"/>
              <a:t>En este caso, el monto de la pensión se calcula y actualiza cada año en función del saldo de la cuenta individual, la rentabilidad de los fondos, la expectativa de vida del afiliado y/o la de sus beneficiarios y la tasa vigente de cálculo de los retiros programados.</a:t>
            </a:r>
          </a:p>
          <a:p>
            <a:pPr marL="354012" indent="-342900" algn="just">
              <a:spcBef>
                <a:spcPct val="50000"/>
              </a:spcBef>
              <a:buSzPct val="110000"/>
              <a:buFont typeface="Arial" panose="020B0604020202020204" pitchFamily="34" charset="0"/>
              <a:buChar char="•"/>
              <a:tabLst>
                <a:tab pos="538163" algn="l"/>
              </a:tabLst>
              <a:defRPr/>
            </a:pPr>
            <a:r>
              <a:rPr lang="es-ES" dirty="0" smtClean="0"/>
              <a:t>De esta forma el </a:t>
            </a:r>
            <a:r>
              <a:rPr lang="es-ES" dirty="0"/>
              <a:t>monto de la pensión varía cada año, disminuyendo con el tiempo. </a:t>
            </a:r>
          </a:p>
          <a:p>
            <a:pPr marL="354012" indent="-342900" algn="just">
              <a:spcBef>
                <a:spcPct val="50000"/>
              </a:spcBef>
              <a:buSzPct val="110000"/>
              <a:buFont typeface="Arial" panose="020B0604020202020204" pitchFamily="34" charset="0"/>
              <a:buChar char="•"/>
              <a:tabLst>
                <a:tab pos="538163" algn="l"/>
              </a:tabLst>
              <a:defRPr/>
            </a:pPr>
            <a:r>
              <a:rPr lang="es-ES" dirty="0" smtClean="0"/>
              <a:t>El </a:t>
            </a:r>
            <a:r>
              <a:rPr lang="es-ES" dirty="0"/>
              <a:t>afiliado mantiene la propiedad de sus fondos y puede cambiarse de AFP y de modalidad de pensión.</a:t>
            </a:r>
          </a:p>
          <a:p>
            <a:pPr marL="354012" indent="-342900" algn="just">
              <a:spcBef>
                <a:spcPct val="50000"/>
              </a:spcBef>
              <a:buSzPct val="110000"/>
              <a:buFont typeface="Arial" panose="020B0604020202020204" pitchFamily="34" charset="0"/>
              <a:buChar char="•"/>
              <a:tabLst>
                <a:tab pos="538163" algn="l"/>
              </a:tabLst>
              <a:defRPr/>
            </a:pPr>
            <a:r>
              <a:rPr lang="es-ES" dirty="0" smtClean="0"/>
              <a:t>Al </a:t>
            </a:r>
            <a:r>
              <a:rPr lang="es-ES" dirty="0"/>
              <a:t>fallecer, con el saldo remanente se continuará pagando pensiones de sobrevivencia a sus beneficiarios y si éstos no existen, los fondos que eventualmente quedaren se pagarán como herencia.</a:t>
            </a:r>
          </a:p>
        </p:txBody>
      </p:sp>
      <p:pic>
        <p:nvPicPr>
          <p:cNvPr id="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2442" y="1265581"/>
            <a:ext cx="3451608" cy="241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251520" y="1269820"/>
            <a:ext cx="5183155" cy="2539157"/>
          </a:xfrm>
          <a:prstGeom prst="rect">
            <a:avLst/>
          </a:prstGeom>
          <a:noFill/>
        </p:spPr>
        <p:txBody>
          <a:bodyPr wrap="square" rtlCol="0">
            <a:spAutoFit/>
          </a:bodyPr>
          <a:lstStyle/>
          <a:p>
            <a:pPr marL="11112" algn="just">
              <a:spcBef>
                <a:spcPct val="50000"/>
              </a:spcBef>
              <a:buSzPct val="110000"/>
              <a:tabLst>
                <a:tab pos="538163" algn="l"/>
              </a:tabLst>
              <a:defRPr/>
            </a:pPr>
            <a:r>
              <a:rPr lang="es-CL" sz="2000" b="1" dirty="0"/>
              <a:t>Retiro Programado (RP)</a:t>
            </a:r>
          </a:p>
          <a:p>
            <a:pPr marL="354012" indent="-342900" algn="just">
              <a:spcBef>
                <a:spcPct val="50000"/>
              </a:spcBef>
              <a:buSzPct val="110000"/>
              <a:buFont typeface="Arial" panose="020B0604020202020204" pitchFamily="34" charset="0"/>
              <a:buChar char="•"/>
              <a:tabLst>
                <a:tab pos="538163" algn="l"/>
              </a:tabLst>
              <a:defRPr/>
            </a:pPr>
            <a:r>
              <a:rPr lang="es-ES" dirty="0"/>
              <a:t>la AFP paga la pensión con cargo a la Cuenta de Capitalización Individual del afiliado. En este caso, es el afiliado quien en gran medida asume el riesgo de longevidad, es decir, de sobrevivir al periodo financiado por sus ahorros. El estado por su parte asegura una pensión mínima a través de la garantía estatal.</a:t>
            </a:r>
          </a:p>
        </p:txBody>
      </p:sp>
    </p:spTree>
    <p:extLst>
      <p:ext uri="{BB962C8B-B14F-4D97-AF65-F5344CB8AC3E}">
        <p14:creationId xmlns:p14="http://schemas.microsoft.com/office/powerpoint/2010/main" val="2257366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107950" y="115888"/>
            <a:ext cx="7777163" cy="647700"/>
          </a:xfrm>
          <a:prstGeom prst="rect">
            <a:avLst/>
          </a:prstGeom>
          <a:ln>
            <a:miter lim="800000"/>
            <a:headEnd/>
            <a:tailEnd/>
          </a:ln>
        </p:spPr>
        <p:txBody>
          <a:bodyPr/>
          <a:lstStyle/>
          <a:p>
            <a:pPr>
              <a:defRPr/>
            </a:pPr>
            <a:r>
              <a:rPr lang="es-CL" sz="3200" dirty="0"/>
              <a:t>Riesgo de Longevidad en CSV</a:t>
            </a:r>
            <a:endParaRPr lang="es-ES" sz="3200" b="1" dirty="0" smtClean="0">
              <a:solidFill>
                <a:srgbClr val="CC9900"/>
              </a:solidFill>
              <a:latin typeface="+mn-lt"/>
            </a:endParaRPr>
          </a:p>
        </p:txBody>
      </p:sp>
      <p:sp>
        <p:nvSpPr>
          <p:cNvPr id="24580" name="Text Box 5"/>
          <p:cNvSpPr txBox="1">
            <a:spLocks noChangeArrowheads="1"/>
          </p:cNvSpPr>
          <p:nvPr/>
        </p:nvSpPr>
        <p:spPr bwMode="auto">
          <a:xfrm>
            <a:off x="251520" y="1364661"/>
            <a:ext cx="4823767" cy="2677656"/>
          </a:xfrm>
          <a:prstGeom prst="rect">
            <a:avLst/>
          </a:prstGeom>
          <a:noFill/>
          <a:ln w="9525">
            <a:noFill/>
            <a:miter lim="800000"/>
            <a:headEnd/>
            <a:tailEnd/>
          </a:ln>
        </p:spPr>
        <p:txBody>
          <a:bodyPr wrap="square">
            <a:spAutoFit/>
          </a:bodyPr>
          <a:lstStyle/>
          <a:p>
            <a:pPr marL="11112" algn="just">
              <a:spcBef>
                <a:spcPct val="50000"/>
              </a:spcBef>
              <a:buSzPct val="110000"/>
              <a:tabLst>
                <a:tab pos="538163" algn="l"/>
              </a:tabLst>
              <a:defRPr/>
            </a:pPr>
            <a:r>
              <a:rPr lang="es-ES" sz="2400" b="1" dirty="0"/>
              <a:t>Rentas Vitalicias</a:t>
            </a:r>
            <a:endParaRPr lang="es-ES" sz="2400" dirty="0" smtClean="0"/>
          </a:p>
          <a:p>
            <a:pPr marL="354012" indent="-342900" algn="just">
              <a:spcBef>
                <a:spcPct val="50000"/>
              </a:spcBef>
              <a:buSzPct val="110000"/>
              <a:buFont typeface="Arial" panose="020B0604020202020204" pitchFamily="34" charset="0"/>
              <a:buChar char="•"/>
              <a:tabLst>
                <a:tab pos="538163" algn="l"/>
              </a:tabLst>
              <a:defRPr/>
            </a:pPr>
            <a:r>
              <a:rPr lang="es-ES" dirty="0" smtClean="0"/>
              <a:t>El </a:t>
            </a:r>
            <a:r>
              <a:rPr lang="es-ES" dirty="0"/>
              <a:t>afiliado transfiere el riesgo de longevidad asociado, a una Compañía de Seguros de Vida (CSV), obligándose dicha Compañía al pago de una renta mensual fija (en UF), para toda la vida del afiliado y fallecido éste, a sus beneficiarios de pensión.</a:t>
            </a:r>
          </a:p>
          <a:p>
            <a:pPr marL="354012" indent="-342900" algn="just">
              <a:spcBef>
                <a:spcPct val="50000"/>
              </a:spcBef>
              <a:buSzPct val="110000"/>
              <a:buFont typeface="Arial" panose="020B0604020202020204" pitchFamily="34" charset="0"/>
              <a:buChar char="•"/>
              <a:tabLst>
                <a:tab pos="538163" algn="l"/>
              </a:tabLst>
              <a:defRPr/>
            </a:pPr>
            <a:endParaRPr lang="es-ES" dirty="0"/>
          </a:p>
        </p:txBody>
      </p:sp>
      <p:sp>
        <p:nvSpPr>
          <p:cNvPr id="5" name="Text Box 3"/>
          <p:cNvSpPr txBox="1">
            <a:spLocks noChangeArrowheads="1"/>
          </p:cNvSpPr>
          <p:nvPr/>
        </p:nvSpPr>
        <p:spPr bwMode="auto">
          <a:xfrm>
            <a:off x="107950" y="859065"/>
            <a:ext cx="7920038" cy="492443"/>
          </a:xfrm>
          <a:prstGeom prst="rect">
            <a:avLst/>
          </a:prstGeom>
          <a:noFill/>
          <a:ln w="9525">
            <a:noFill/>
            <a:miter lim="800000"/>
            <a:headEnd/>
            <a:tailEnd/>
          </a:ln>
        </p:spPr>
        <p:txBody>
          <a:bodyPr>
            <a:spAutoFit/>
          </a:bodyPr>
          <a:lstStyle/>
          <a:p>
            <a:pPr indent="-342900">
              <a:spcBef>
                <a:spcPct val="50000"/>
              </a:spcBef>
              <a:defRPr/>
            </a:pPr>
            <a:r>
              <a:rPr lang="es-MX" sz="2600" dirty="0">
                <a:solidFill>
                  <a:srgbClr val="195B79"/>
                </a:solidFill>
                <a:latin typeface="Century Gothic" pitchFamily="34" charset="0"/>
              </a:rPr>
              <a:t>Sistema de Pensiones en Chile</a:t>
            </a:r>
            <a:endParaRPr lang="es-ES" sz="2600" dirty="0">
              <a:solidFill>
                <a:srgbClr val="195B79"/>
              </a:solidFill>
              <a:latin typeface="Century Gothic" pitchFamily="34" charset="0"/>
            </a:endParaRPr>
          </a:p>
        </p:txBody>
      </p:sp>
      <p:pic>
        <p:nvPicPr>
          <p:cNvPr id="6"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196752"/>
            <a:ext cx="3705228" cy="258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251520" y="3948681"/>
            <a:ext cx="7991475" cy="923330"/>
          </a:xfrm>
          <a:prstGeom prst="rect">
            <a:avLst/>
          </a:prstGeom>
          <a:noFill/>
        </p:spPr>
        <p:txBody>
          <a:bodyPr wrap="square" rtlCol="0">
            <a:spAutoFit/>
          </a:bodyPr>
          <a:lstStyle/>
          <a:p>
            <a:pPr marL="285750" indent="-285750" algn="just">
              <a:buFont typeface="Arial" panose="020B0604020202020204" pitchFamily="34" charset="0"/>
              <a:buChar char="•"/>
            </a:pPr>
            <a:r>
              <a:rPr lang="es-ES" dirty="0"/>
              <a:t>La AFP traspasa a la CSV los fondos del afiliado para financiar la pensión contratada, dejando el afiliado de tener la propiedad de sus fondos.</a:t>
            </a:r>
          </a:p>
          <a:p>
            <a:pPr algn="just"/>
            <a:endParaRPr lang="es-CL" dirty="0"/>
          </a:p>
        </p:txBody>
      </p:sp>
    </p:spTree>
    <p:extLst>
      <p:ext uri="{BB962C8B-B14F-4D97-AF65-F5344CB8AC3E}">
        <p14:creationId xmlns:p14="http://schemas.microsoft.com/office/powerpoint/2010/main" val="2286239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CuadroTexto"/>
              <p:cNvSpPr txBox="1"/>
              <p:nvPr/>
            </p:nvSpPr>
            <p:spPr>
              <a:xfrm>
                <a:off x="592716" y="1586989"/>
                <a:ext cx="7992888" cy="4897174"/>
              </a:xfrm>
              <a:prstGeom prst="rect">
                <a:avLst/>
              </a:prstGeom>
              <a:noFill/>
            </p:spPr>
            <p:txBody>
              <a:bodyPr wrap="square" rtlCol="0">
                <a:spAutoFit/>
              </a:bodyPr>
              <a:lstStyle/>
              <a:p>
                <a:pPr algn="just"/>
                <a:r>
                  <a:rPr lang="es-CL" sz="2000" dirty="0" smtClean="0"/>
                  <a:t>Con el fin de proyectar los flujos asociados a los compromisos adquiridos por las compañías de seguros de Vida al vender una RV, se utilizan tablas de mortalidad que pretenden predecir la forma en que se van ha ir  materializando estas obligaciones en función de las probabilidades de sobrevida para cada edad de la población asegurada.</a:t>
                </a:r>
              </a:p>
              <a:p>
                <a:pPr algn="just"/>
                <a:endParaRPr lang="es-CL" sz="800" dirty="0"/>
              </a:p>
              <a:p>
                <a:pPr algn="just"/>
                <a:r>
                  <a:rPr lang="es-CL" sz="2000" dirty="0" smtClean="0"/>
                  <a:t>En Chile las reservas técnicas asociadas a una RV se calculan de la siguiente forma:</a:t>
                </a:r>
              </a:p>
              <a:p>
                <a:pPr algn="just"/>
                <a:endParaRPr lang="es-CL" sz="800" dirty="0" smtClean="0"/>
              </a:p>
              <a:p>
                <a:pPr algn="just"/>
                <a14:m>
                  <m:oMathPara xmlns:m="http://schemas.openxmlformats.org/officeDocument/2006/math">
                    <m:oMathParaPr>
                      <m:jc m:val="centerGroup"/>
                    </m:oMathParaPr>
                    <m:oMath xmlns:m="http://schemas.openxmlformats.org/officeDocument/2006/math">
                      <m:sSub>
                        <m:sSubPr>
                          <m:ctrlPr>
                            <a:rPr lang="es-CL" sz="2000" b="0" i="1" smtClean="0">
                              <a:latin typeface="Cambria Math"/>
                            </a:rPr>
                          </m:ctrlPr>
                        </m:sSubPr>
                        <m:e>
                          <m:r>
                            <a:rPr lang="es-CL" sz="2000" i="1">
                              <a:latin typeface="Cambria Math"/>
                            </a:rPr>
                            <m:t>𝑅𝑇</m:t>
                          </m:r>
                          <m:r>
                            <m:rPr>
                              <m:nor/>
                            </m:rPr>
                            <a:rPr lang="es-CL" sz="2000" dirty="0"/>
                            <m:t> </m:t>
                          </m:r>
                        </m:e>
                        <m:sub>
                          <m:r>
                            <a:rPr lang="es-CL" sz="2000" b="0" i="1" smtClean="0">
                              <a:latin typeface="Cambria Math"/>
                            </a:rPr>
                            <m:t>𝑗</m:t>
                          </m:r>
                        </m:sub>
                      </m:sSub>
                      <m:r>
                        <a:rPr lang="es-CL" sz="2000" b="0" i="1" smtClean="0">
                          <a:latin typeface="Cambria Math"/>
                        </a:rPr>
                        <m:t>= </m:t>
                      </m:r>
                      <m:nary>
                        <m:naryPr>
                          <m:chr m:val="∑"/>
                          <m:ctrlPr>
                            <a:rPr lang="es-CL" sz="2000" b="0" i="1" smtClean="0">
                              <a:latin typeface="Cambria Math"/>
                            </a:rPr>
                          </m:ctrlPr>
                        </m:naryPr>
                        <m:sub>
                          <m:r>
                            <m:rPr>
                              <m:brk m:alnAt="23"/>
                            </m:rPr>
                            <a:rPr lang="es-CL" sz="2000" b="0" i="1" smtClean="0">
                              <a:latin typeface="Cambria Math"/>
                            </a:rPr>
                            <m:t>𝑖</m:t>
                          </m:r>
                          <m:r>
                            <a:rPr lang="es-CL" sz="2000" b="0" i="1" smtClean="0">
                              <a:latin typeface="Cambria Math"/>
                            </a:rPr>
                            <m:t>=1</m:t>
                          </m:r>
                        </m:sub>
                        <m:sup>
                          <m:r>
                            <a:rPr lang="es-CL" sz="2000" b="0" i="1" smtClean="0">
                              <a:latin typeface="Cambria Math"/>
                            </a:rPr>
                            <m:t>110−</m:t>
                          </m:r>
                          <m:r>
                            <a:rPr lang="es-CL" sz="2000" b="0" i="1" smtClean="0">
                              <a:latin typeface="Cambria Math"/>
                            </a:rPr>
                            <m:t>𝑥</m:t>
                          </m:r>
                        </m:sup>
                        <m:e>
                          <m:sSub>
                            <m:sSubPr>
                              <m:ctrlPr>
                                <a:rPr lang="es-CL" sz="2000" b="0" i="1" smtClean="0">
                                  <a:latin typeface="Cambria Math"/>
                                </a:rPr>
                              </m:ctrlPr>
                            </m:sSubPr>
                            <m:e>
                              <m:r>
                                <a:rPr lang="es-CL" sz="2000" b="0" i="1" smtClean="0">
                                  <a:latin typeface="Cambria Math"/>
                                </a:rPr>
                                <m:t>𝐹𝑃</m:t>
                              </m:r>
                            </m:e>
                            <m:sub>
                              <m:r>
                                <a:rPr lang="es-CL" sz="2000" b="0" i="1" smtClean="0">
                                  <a:latin typeface="Cambria Math"/>
                                </a:rPr>
                                <m:t>𝑖𝑗</m:t>
                              </m:r>
                            </m:sub>
                          </m:sSub>
                          <m:r>
                            <a:rPr lang="es-CL" sz="2000" b="0" i="1" smtClean="0">
                              <a:latin typeface="Cambria Math"/>
                              <a:ea typeface="Cambria Math"/>
                            </a:rPr>
                            <m:t>×</m:t>
                          </m:r>
                          <m:sSup>
                            <m:sSupPr>
                              <m:ctrlPr>
                                <a:rPr lang="es-CL" sz="2000" b="0" i="1" smtClean="0">
                                  <a:latin typeface="Cambria Math"/>
                                  <a:ea typeface="Cambria Math"/>
                                </a:rPr>
                              </m:ctrlPr>
                            </m:sSupPr>
                            <m:e>
                              <m:d>
                                <m:dPr>
                                  <m:ctrlPr>
                                    <a:rPr lang="es-CL" sz="2000" b="0" i="1" smtClean="0">
                                      <a:latin typeface="Cambria Math"/>
                                      <a:ea typeface="Cambria Math"/>
                                    </a:rPr>
                                  </m:ctrlPr>
                                </m:dPr>
                                <m:e>
                                  <m:r>
                                    <a:rPr lang="es-CL" sz="2000" b="0" i="1" smtClean="0">
                                      <a:latin typeface="Cambria Math"/>
                                      <a:ea typeface="Cambria Math"/>
                                    </a:rPr>
                                    <m:t>1−</m:t>
                                  </m:r>
                                  <m:sSub>
                                    <m:sSubPr>
                                      <m:ctrlPr>
                                        <a:rPr lang="es-CL" sz="2000" b="0" i="1" smtClean="0">
                                          <a:latin typeface="Cambria Math"/>
                                          <a:ea typeface="Cambria Math"/>
                                        </a:rPr>
                                      </m:ctrlPr>
                                    </m:sSubPr>
                                    <m:e>
                                      <m:r>
                                        <a:rPr lang="es-CL" sz="2000" b="0" i="1" smtClean="0">
                                          <a:latin typeface="Cambria Math"/>
                                          <a:ea typeface="Cambria Math"/>
                                        </a:rPr>
                                        <m:t>𝑇𝐶</m:t>
                                      </m:r>
                                    </m:e>
                                    <m:sub>
                                      <m:r>
                                        <a:rPr lang="es-CL" sz="2000" b="0" i="1" smtClean="0">
                                          <a:latin typeface="Cambria Math"/>
                                          <a:ea typeface="Cambria Math"/>
                                        </a:rPr>
                                        <m:t>𝑗</m:t>
                                      </m:r>
                                    </m:sub>
                                  </m:sSub>
                                </m:e>
                              </m:d>
                            </m:e>
                            <m:sup>
                              <m:r>
                                <a:rPr lang="es-CL" sz="2000" b="0" i="1" smtClean="0">
                                  <a:latin typeface="Cambria Math"/>
                                  <a:ea typeface="Cambria Math"/>
                                </a:rPr>
                                <m:t>−</m:t>
                              </m:r>
                              <m:r>
                                <a:rPr lang="es-CL" sz="2000" b="0" i="1" smtClean="0">
                                  <a:latin typeface="Cambria Math"/>
                                  <a:ea typeface="Cambria Math"/>
                                </a:rPr>
                                <m:t>𝑖</m:t>
                              </m:r>
                            </m:sup>
                          </m:sSup>
                        </m:e>
                      </m:nary>
                    </m:oMath>
                  </m:oMathPara>
                </a14:m>
                <a:endParaRPr lang="es-CL" sz="2000" dirty="0" smtClean="0"/>
              </a:p>
              <a:p>
                <a:pPr algn="just"/>
                <a:r>
                  <a:rPr lang="es-CL" sz="2000" dirty="0" smtClean="0"/>
                  <a:t>Donde</a:t>
                </a:r>
              </a:p>
              <a:p>
                <a:pPr algn="just"/>
                <a:r>
                  <a:rPr lang="es-CL" sz="2000" dirty="0" smtClean="0"/>
                  <a:t>RT</a:t>
                </a:r>
                <a:r>
                  <a:rPr lang="es-CL" sz="2000" baseline="-25000" dirty="0" smtClean="0"/>
                  <a:t>j</a:t>
                </a:r>
                <a:r>
                  <a:rPr lang="es-CL" sz="2000" dirty="0" smtClean="0"/>
                  <a:t> = Reserva técnica asociada a la póliza j</a:t>
                </a:r>
              </a:p>
              <a:p>
                <a:pPr marL="623888" indent="-623888" algn="just"/>
                <a:r>
                  <a:rPr lang="es-CL" sz="2000" dirty="0" smtClean="0"/>
                  <a:t>FP</a:t>
                </a:r>
                <a:r>
                  <a:rPr lang="es-CL" sz="2000" baseline="-25000" dirty="0" smtClean="0"/>
                  <a:t>ij</a:t>
                </a:r>
                <a:r>
                  <a:rPr lang="es-CL" sz="2000" dirty="0" smtClean="0"/>
                  <a:t> = Flujos de pensión probabilísticos, que consideran las probabilidad de sobrevida determinadas por la Tablas de Mortalidad previsionales</a:t>
                </a:r>
              </a:p>
              <a:p>
                <a:pPr algn="just"/>
                <a:r>
                  <a:rPr lang="es-CL" sz="2000" dirty="0" smtClean="0"/>
                  <a:t>TC</a:t>
                </a:r>
                <a:r>
                  <a:rPr lang="es-CL" sz="2000" baseline="-25000" dirty="0" smtClean="0"/>
                  <a:t>j</a:t>
                </a:r>
                <a:r>
                  <a:rPr lang="es-CL" sz="2000" dirty="0" smtClean="0"/>
                  <a:t> = tasa de descuento a usar para la póliza j (tasa de costo equivalente).</a:t>
                </a:r>
                <a:endParaRPr lang="es-CL" sz="2000" dirty="0"/>
              </a:p>
            </p:txBody>
          </p:sp>
        </mc:Choice>
        <mc:Fallback xmlns="">
          <p:sp>
            <p:nvSpPr>
              <p:cNvPr id="3" name="2 CuadroTexto"/>
              <p:cNvSpPr txBox="1">
                <a:spLocks noRot="1" noChangeAspect="1" noMove="1" noResize="1" noEditPoints="1" noAdjustHandles="1" noChangeArrowheads="1" noChangeShapeType="1" noTextEdit="1"/>
              </p:cNvSpPr>
              <p:nvPr/>
            </p:nvSpPr>
            <p:spPr>
              <a:xfrm>
                <a:off x="592716" y="1586989"/>
                <a:ext cx="7992888" cy="4897174"/>
              </a:xfrm>
              <a:prstGeom prst="rect">
                <a:avLst/>
              </a:prstGeom>
              <a:blipFill rotWithShape="1">
                <a:blip r:embed="rId2"/>
                <a:stretch>
                  <a:fillRect l="-763" t="-622" r="-839" b="-1244"/>
                </a:stretch>
              </a:blipFill>
            </p:spPr>
            <p:txBody>
              <a:bodyPr/>
              <a:lstStyle/>
              <a:p>
                <a:r>
                  <a:rPr lang="es-CL">
                    <a:noFill/>
                  </a:rPr>
                  <a:t> </a:t>
                </a:r>
              </a:p>
            </p:txBody>
          </p:sp>
        </mc:Fallback>
      </mc:AlternateContent>
      <p:sp>
        <p:nvSpPr>
          <p:cNvPr id="4" name="3 Rectángulo"/>
          <p:cNvSpPr/>
          <p:nvPr/>
        </p:nvSpPr>
        <p:spPr>
          <a:xfrm>
            <a:off x="457200" y="1094546"/>
            <a:ext cx="7992888" cy="492443"/>
          </a:xfrm>
          <a:prstGeom prst="rect">
            <a:avLst/>
          </a:prstGeom>
        </p:spPr>
        <p:txBody>
          <a:bodyPr wrap="square">
            <a:spAutoFit/>
          </a:bodyPr>
          <a:lstStyle/>
          <a:p>
            <a:pPr indent="-342900">
              <a:spcBef>
                <a:spcPct val="50000"/>
              </a:spcBef>
              <a:defRPr/>
            </a:pPr>
            <a:r>
              <a:rPr lang="es-CL" sz="2600" dirty="0" smtClean="0">
                <a:solidFill>
                  <a:srgbClr val="195B79"/>
                </a:solidFill>
                <a:latin typeface="Century Gothic" pitchFamily="34" charset="0"/>
              </a:rPr>
              <a:t>Medición de las obligaciones</a:t>
            </a:r>
            <a:endParaRPr lang="es-CL" sz="2600" dirty="0">
              <a:solidFill>
                <a:srgbClr val="195B79"/>
              </a:solidFill>
              <a:latin typeface="Century Gothic" pitchFamily="34" charset="0"/>
            </a:endParaRPr>
          </a:p>
        </p:txBody>
      </p:sp>
      <p:sp>
        <p:nvSpPr>
          <p:cNvPr id="6" name="1 Título"/>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smtClean="0"/>
              <a:t>Riesgo de Longevidad en CSV</a:t>
            </a:r>
            <a:endParaRPr lang="es-CL" dirty="0"/>
          </a:p>
        </p:txBody>
      </p:sp>
    </p:spTree>
    <p:extLst>
      <p:ext uri="{BB962C8B-B14F-4D97-AF65-F5344CB8AC3E}">
        <p14:creationId xmlns:p14="http://schemas.microsoft.com/office/powerpoint/2010/main" val="20013133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188640"/>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a:t>Riesgo de Longevidad en CSV</a:t>
            </a:r>
          </a:p>
        </p:txBody>
      </p:sp>
      <p:sp>
        <p:nvSpPr>
          <p:cNvPr id="4" name="Rectangle 2"/>
          <p:cNvSpPr>
            <a:spLocks noChangeArrowheads="1"/>
          </p:cNvSpPr>
          <p:nvPr/>
        </p:nvSpPr>
        <p:spPr bwMode="auto">
          <a:xfrm>
            <a:off x="250825" y="1700808"/>
            <a:ext cx="8642350" cy="4431983"/>
          </a:xfrm>
          <a:prstGeom prst="rect">
            <a:avLst/>
          </a:prstGeom>
          <a:noFill/>
          <a:ln w="9525">
            <a:noFill/>
            <a:miter lim="800000"/>
            <a:headEnd/>
            <a:tailEnd/>
          </a:ln>
        </p:spPr>
        <p:txBody>
          <a:bodyPr>
            <a:spAutoFit/>
          </a:bodyPr>
          <a:lstStyle/>
          <a:p>
            <a:pPr marL="274637" algn="just">
              <a:buClr>
                <a:srgbClr val="CC9900"/>
              </a:buClr>
              <a:buSzPct val="110000"/>
              <a:tabLst>
                <a:tab pos="538163" algn="l"/>
              </a:tabLst>
              <a:defRPr/>
            </a:pPr>
            <a:r>
              <a:rPr lang="es-CL" sz="2200" dirty="0" smtClean="0"/>
              <a:t>En enero de 2015 se dicta norma que cambia tasa de descuento a utilizar en el cálculo de las reservas técnicas de rentas vitalicias, que hasta la fecha correspondía a la TM (tasa </a:t>
            </a:r>
            <a:r>
              <a:rPr lang="es-CL" sz="2200" dirty="0"/>
              <a:t>que se calcula sobre la base de las transacciones de papeles estatales de más de ocho años de fecha de </a:t>
            </a:r>
            <a:r>
              <a:rPr lang="es-CL" sz="2200" dirty="0" smtClean="0"/>
              <a:t>vencimiento).</a:t>
            </a:r>
          </a:p>
          <a:p>
            <a:pPr marL="274637" algn="just">
              <a:buClr>
                <a:srgbClr val="CC9900"/>
              </a:buClr>
              <a:buSzPct val="110000"/>
              <a:tabLst>
                <a:tab pos="538163" algn="l"/>
              </a:tabLst>
              <a:defRPr/>
            </a:pPr>
            <a:endParaRPr lang="es-CL" sz="900" dirty="0"/>
          </a:p>
          <a:p>
            <a:pPr marL="274637" algn="just">
              <a:buClr>
                <a:srgbClr val="CC9900"/>
              </a:buClr>
              <a:buSzPct val="110000"/>
              <a:tabLst>
                <a:tab pos="538163" algn="l"/>
              </a:tabLst>
              <a:defRPr/>
            </a:pPr>
            <a:r>
              <a:rPr lang="es-CL" sz="2200" dirty="0" smtClean="0"/>
              <a:t>Se fija un vector de tasa de descuento, VTD, que corresponde al resultado de sumar a una estructura temporal de tasas de interés real libre de riesgo, o curva cero real, un exceso de retorno libre de riesgo (ER).</a:t>
            </a:r>
          </a:p>
          <a:p>
            <a:pPr marL="274637" algn="just">
              <a:buClr>
                <a:srgbClr val="CC9900"/>
              </a:buClr>
              <a:buSzPct val="110000"/>
              <a:tabLst>
                <a:tab pos="538163" algn="l"/>
              </a:tabLst>
              <a:defRPr/>
            </a:pPr>
            <a:endParaRPr lang="es-CL" sz="900" dirty="0"/>
          </a:p>
          <a:p>
            <a:pPr marL="274637" algn="just">
              <a:buClr>
                <a:srgbClr val="CC9900"/>
              </a:buClr>
              <a:buSzPct val="110000"/>
              <a:tabLst>
                <a:tab pos="538163" algn="l"/>
              </a:tabLst>
              <a:defRPr/>
            </a:pPr>
            <a:r>
              <a:rPr lang="es-CL" sz="2200" dirty="0" smtClean="0"/>
              <a:t>La curva cero real, se publicará mensualmente y  se determinará sobre la base de transacciones observadas de instrumentos emitidos por el Estado y Banco Central de Chile, para un periodo de 25 años.</a:t>
            </a:r>
          </a:p>
        </p:txBody>
      </p:sp>
      <p:sp>
        <p:nvSpPr>
          <p:cNvPr id="5" name="4 Rectángulo"/>
          <p:cNvSpPr/>
          <p:nvPr/>
        </p:nvSpPr>
        <p:spPr>
          <a:xfrm>
            <a:off x="250825" y="1107387"/>
            <a:ext cx="7859216" cy="461665"/>
          </a:xfrm>
          <a:prstGeom prst="rect">
            <a:avLst/>
          </a:prstGeom>
        </p:spPr>
        <p:txBody>
          <a:bodyPr wrap="square">
            <a:spAutoFit/>
          </a:bodyPr>
          <a:lstStyle/>
          <a:p>
            <a:pPr indent="-342900">
              <a:spcBef>
                <a:spcPct val="50000"/>
              </a:spcBef>
              <a:defRPr/>
            </a:pPr>
            <a:r>
              <a:rPr lang="es-CL" sz="2400" dirty="0">
                <a:solidFill>
                  <a:srgbClr val="195B79"/>
                </a:solidFill>
                <a:latin typeface="Century Gothic" pitchFamily="34" charset="0"/>
              </a:rPr>
              <a:t>Cambio de tasa Calculo RT Rentas Vitalicias</a:t>
            </a:r>
          </a:p>
        </p:txBody>
      </p:sp>
    </p:spTree>
    <p:extLst>
      <p:ext uri="{BB962C8B-B14F-4D97-AF65-F5344CB8AC3E}">
        <p14:creationId xmlns:p14="http://schemas.microsoft.com/office/powerpoint/2010/main" val="3461445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297280" y="1411616"/>
                <a:ext cx="8667664" cy="5185736"/>
              </a:xfrm>
            </p:spPr>
            <p:txBody>
              <a:bodyPr>
                <a:normAutofit lnSpcReduction="10000"/>
              </a:bodyPr>
              <a:lstStyle/>
              <a:p>
                <a:pPr marL="0" lvl="1" indent="0" algn="just">
                  <a:buNone/>
                </a:pPr>
                <a:endParaRPr lang="es-CL" sz="900" dirty="0"/>
              </a:p>
              <a:p>
                <a:pPr marL="0" lvl="1" indent="0" algn="just">
                  <a:buNone/>
                </a:pPr>
                <a:r>
                  <a:rPr lang="es-CL" sz="1800" dirty="0" smtClean="0"/>
                  <a:t>Las tablas actualmente vigentes, son dinámicas, por lo que se conforman a partir de 2 componentes:</a:t>
                </a:r>
              </a:p>
              <a:p>
                <a:pPr marL="0" lvl="1" indent="0" algn="just">
                  <a:buNone/>
                </a:pPr>
                <a:endParaRPr lang="es-CL" sz="900" dirty="0" smtClean="0"/>
              </a:p>
              <a:p>
                <a:pPr marL="285750" lvl="1" algn="just">
                  <a:buFont typeface="Arial" panose="020B0604020202020204" pitchFamily="34" charset="0"/>
                  <a:buChar char="•"/>
                </a:pPr>
                <a:r>
                  <a:rPr lang="es-CL" sz="1800" b="1" dirty="0" smtClean="0"/>
                  <a:t>Tasas de mortalidad(q</a:t>
                </a:r>
                <a:r>
                  <a:rPr lang="es-CL" sz="1800" b="1" baseline="-25000" dirty="0" smtClean="0"/>
                  <a:t>x</a:t>
                </a:r>
                <a:r>
                  <a:rPr lang="es-CL" sz="1800" b="1" dirty="0" smtClean="0"/>
                  <a:t>): </a:t>
                </a:r>
                <a:r>
                  <a:rPr lang="es-CL" sz="1800" dirty="0" smtClean="0"/>
                  <a:t>Establecen la mortalidad base calculada al año de construcción de las tablas.</a:t>
                </a:r>
              </a:p>
              <a:p>
                <a:pPr marL="171450" lvl="1" indent="-171450" algn="just">
                  <a:buFont typeface="Arial" panose="020B0604020202020204" pitchFamily="34" charset="0"/>
                  <a:buChar char="•"/>
                </a:pPr>
                <a:endParaRPr lang="es-CL" sz="900" dirty="0" smtClean="0"/>
              </a:p>
              <a:p>
                <a:pPr marL="285750" lvl="1" algn="just">
                  <a:buFont typeface="Arial" panose="020B0604020202020204" pitchFamily="34" charset="0"/>
                  <a:buChar char="•"/>
                </a:pPr>
                <a:r>
                  <a:rPr lang="es-CL" sz="1800" b="1" dirty="0" smtClean="0"/>
                  <a:t>Factores de mejoramiento: </a:t>
                </a:r>
                <a:r>
                  <a:rPr lang="es-CL" sz="1800" dirty="0" smtClean="0"/>
                  <a:t>Realizan ajustes a los q</a:t>
                </a:r>
                <a:r>
                  <a:rPr lang="es-CL" sz="1800" baseline="-25000" dirty="0" smtClean="0"/>
                  <a:t>x</a:t>
                </a:r>
                <a:r>
                  <a:rPr lang="es-CL" sz="1800" dirty="0" smtClean="0"/>
                  <a:t>, para cada edad, considerando una proyección de los mejoramientos esperados de la mortalidad. Con esto se introduce el concepto de tablas generacionales o dinámicas, la mortalidad depende del año de nacimiento.</a:t>
                </a:r>
              </a:p>
              <a:p>
                <a:pPr marL="0" lvl="1" indent="0" algn="just"/>
                <a:endParaRPr lang="es-CL" sz="900" dirty="0" smtClean="0"/>
              </a:p>
              <a:p>
                <a:pPr marL="0" lvl="1" indent="0" algn="just">
                  <a:buNone/>
                </a:pPr>
                <a14:m>
                  <m:oMathPara xmlns:m="http://schemas.openxmlformats.org/officeDocument/2006/math">
                    <m:oMathParaPr>
                      <m:jc m:val="centerGroup"/>
                    </m:oMathParaPr>
                    <m:oMath xmlns:m="http://schemas.openxmlformats.org/officeDocument/2006/math">
                      <m:sSup>
                        <m:sSupPr>
                          <m:ctrlPr>
                            <a:rPr lang="es-CL" sz="1800" i="1" smtClean="0">
                              <a:latin typeface="Cambria Math"/>
                            </a:rPr>
                          </m:ctrlPr>
                        </m:sSupPr>
                        <m:e>
                          <m:sSubSup>
                            <m:sSubSupPr>
                              <m:ctrlPr>
                                <a:rPr lang="es-CL" sz="1800" i="1">
                                  <a:latin typeface="Cambria Math"/>
                                </a:rPr>
                              </m:ctrlPr>
                            </m:sSubSupPr>
                            <m:e>
                              <m:r>
                                <a:rPr lang="es-CL" sz="1800" i="1">
                                  <a:latin typeface="Cambria Math"/>
                                </a:rPr>
                                <m:t>𝑞</m:t>
                              </m:r>
                            </m:e>
                            <m:sub>
                              <m:r>
                                <a:rPr lang="es-CL" sz="1800" i="1">
                                  <a:latin typeface="Cambria Math"/>
                                </a:rPr>
                                <m:t>𝑥</m:t>
                              </m:r>
                            </m:sub>
                            <m:sup/>
                          </m:sSubSup>
                        </m:e>
                        <m:sup>
                          <m:r>
                            <a:rPr lang="es-CL" sz="1800" b="0" i="1" smtClean="0">
                              <a:latin typeface="Cambria Math"/>
                            </a:rPr>
                            <m:t>𝑝𝑟𝑜𝑗</m:t>
                          </m:r>
                        </m:sup>
                      </m:sSup>
                      <m:r>
                        <a:rPr lang="es-CL" sz="1800" b="0" i="1" smtClean="0">
                          <a:latin typeface="Cambria Math"/>
                        </a:rPr>
                        <m:t>=</m:t>
                      </m:r>
                      <m:sSup>
                        <m:sSupPr>
                          <m:ctrlPr>
                            <a:rPr lang="es-CL" sz="1800" b="0" i="1" smtClean="0">
                              <a:latin typeface="Cambria Math"/>
                            </a:rPr>
                          </m:ctrlPr>
                        </m:sSupPr>
                        <m:e>
                          <m:sSubSup>
                            <m:sSubSupPr>
                              <m:ctrlPr>
                                <a:rPr lang="es-CL" sz="1800" i="1">
                                  <a:latin typeface="Cambria Math"/>
                                </a:rPr>
                              </m:ctrlPr>
                            </m:sSubSupPr>
                            <m:e>
                              <m:r>
                                <a:rPr lang="es-CL" sz="1800" i="1">
                                  <a:latin typeface="Cambria Math"/>
                                </a:rPr>
                                <m:t>𝑞</m:t>
                              </m:r>
                            </m:e>
                            <m:sub>
                              <m:r>
                                <a:rPr lang="es-CL" sz="1800" i="1">
                                  <a:latin typeface="Cambria Math"/>
                                </a:rPr>
                                <m:t>𝑥</m:t>
                              </m:r>
                            </m:sub>
                            <m:sup/>
                          </m:sSubSup>
                        </m:e>
                        <m:sup>
                          <m:r>
                            <a:rPr lang="es-CL" sz="1800" b="0" i="1" smtClean="0">
                              <a:latin typeface="Cambria Math"/>
                            </a:rPr>
                            <m:t>𝑡𝑎𝑏𝑙𝑎</m:t>
                          </m:r>
                        </m:sup>
                      </m:sSup>
                      <m:r>
                        <a:rPr lang="es-CL" sz="1800" b="0" i="1" smtClean="0">
                          <a:latin typeface="Cambria Math"/>
                          <a:ea typeface="Cambria Math"/>
                        </a:rPr>
                        <m:t>×</m:t>
                      </m:r>
                      <m:sSup>
                        <m:sSupPr>
                          <m:ctrlPr>
                            <a:rPr lang="es-CL" sz="1800" b="0" i="1" smtClean="0">
                              <a:latin typeface="Cambria Math"/>
                              <a:ea typeface="Cambria Math"/>
                            </a:rPr>
                          </m:ctrlPr>
                        </m:sSupPr>
                        <m:e>
                          <m:d>
                            <m:dPr>
                              <m:ctrlPr>
                                <a:rPr lang="es-CL" sz="1800" i="1">
                                  <a:latin typeface="Cambria Math"/>
                                  <a:ea typeface="Cambria Math"/>
                                </a:rPr>
                              </m:ctrlPr>
                            </m:dPr>
                            <m:e>
                              <m:r>
                                <a:rPr lang="es-CL" sz="1800" i="1">
                                  <a:latin typeface="Cambria Math"/>
                                  <a:ea typeface="Cambria Math"/>
                                </a:rPr>
                                <m:t>1−</m:t>
                              </m:r>
                              <m:f>
                                <m:fPr>
                                  <m:ctrlPr>
                                    <a:rPr lang="es-CL" sz="1800" i="1">
                                      <a:latin typeface="Cambria Math"/>
                                      <a:ea typeface="Cambria Math"/>
                                    </a:rPr>
                                  </m:ctrlPr>
                                </m:fPr>
                                <m:num>
                                  <m:sSub>
                                    <m:sSubPr>
                                      <m:ctrlPr>
                                        <a:rPr lang="es-CL" sz="1800" i="1">
                                          <a:latin typeface="Cambria Math"/>
                                          <a:ea typeface="Cambria Math"/>
                                        </a:rPr>
                                      </m:ctrlPr>
                                    </m:sSubPr>
                                    <m:e>
                                      <m:r>
                                        <a:rPr lang="es-CL" sz="1800" b="0" i="1" smtClean="0">
                                          <a:latin typeface="Cambria Math"/>
                                          <a:ea typeface="Cambria Math"/>
                                        </a:rPr>
                                        <m:t>𝐴</m:t>
                                      </m:r>
                                    </m:e>
                                    <m:sub>
                                      <m:r>
                                        <a:rPr lang="es-CL" sz="1800" b="0" i="1" smtClean="0">
                                          <a:latin typeface="Cambria Math"/>
                                          <a:ea typeface="Cambria Math"/>
                                        </a:rPr>
                                        <m:t>𝑥</m:t>
                                      </m:r>
                                    </m:sub>
                                  </m:sSub>
                                </m:num>
                                <m:den>
                                  <m:r>
                                    <a:rPr lang="es-CL" sz="1800" i="1">
                                      <a:latin typeface="Cambria Math"/>
                                      <a:ea typeface="Cambria Math"/>
                                    </a:rPr>
                                    <m:t>100</m:t>
                                  </m:r>
                                </m:den>
                              </m:f>
                            </m:e>
                          </m:d>
                        </m:e>
                        <m:sup>
                          <m:r>
                            <a:rPr lang="es-CL" sz="1800" b="0" i="1" smtClean="0">
                              <a:latin typeface="Cambria Math"/>
                              <a:ea typeface="Cambria Math"/>
                            </a:rPr>
                            <m:t>𝑡</m:t>
                          </m:r>
                        </m:sup>
                      </m:sSup>
                    </m:oMath>
                  </m:oMathPara>
                </a14:m>
                <a:endParaRPr lang="es-CL" sz="1800" dirty="0" smtClean="0"/>
              </a:p>
              <a:p>
                <a:pPr marL="0" lvl="2" indent="0">
                  <a:buNone/>
                </a:pPr>
                <a:r>
                  <a:rPr lang="es-CL" sz="1500" dirty="0" smtClean="0"/>
                  <a:t>Donde:</a:t>
                </a:r>
              </a:p>
              <a:p>
                <a:pPr marL="0" lvl="2" indent="0">
                  <a:buNone/>
                </a:pPr>
                <a:endParaRPr lang="es-CL" sz="1500" dirty="0"/>
              </a:p>
              <a:p>
                <a:pPr marL="0" lvl="2" indent="0">
                  <a:buNone/>
                </a:pPr>
                <a:r>
                  <a:rPr lang="es-CL" sz="1500" dirty="0" smtClean="0"/>
                  <a:t>q</a:t>
                </a:r>
                <a:r>
                  <a:rPr lang="es-CL" sz="1500" baseline="-25000" dirty="0" smtClean="0"/>
                  <a:t>x</a:t>
                </a:r>
                <a:r>
                  <a:rPr lang="es-CL" sz="1500" baseline="30000" dirty="0" smtClean="0"/>
                  <a:t>proj</a:t>
                </a:r>
                <a:r>
                  <a:rPr lang="es-CL" sz="1500" dirty="0" smtClean="0"/>
                  <a:t>:	Es el q</a:t>
                </a:r>
                <a:r>
                  <a:rPr lang="es-CL" sz="1500" baseline="-25000" dirty="0" smtClean="0"/>
                  <a:t>x </a:t>
                </a:r>
                <a:r>
                  <a:rPr lang="es-CL" sz="1500" dirty="0" smtClean="0"/>
                  <a:t>proyectado que refleja el mejoramiento para la edad x.</a:t>
                </a:r>
              </a:p>
              <a:p>
                <a:pPr marL="0" lvl="2" indent="0">
                  <a:buNone/>
                </a:pPr>
                <a:r>
                  <a:rPr lang="es-CL" sz="1500" dirty="0" smtClean="0"/>
                  <a:t>q</a:t>
                </a:r>
                <a:r>
                  <a:rPr lang="es-CL" sz="1500" baseline="-25000" dirty="0" smtClean="0"/>
                  <a:t>x</a:t>
                </a:r>
                <a:r>
                  <a:rPr lang="es-CL" sz="1500" baseline="30000" dirty="0" smtClean="0"/>
                  <a:t>tabla</a:t>
                </a:r>
                <a:r>
                  <a:rPr lang="es-CL" sz="1500" dirty="0" smtClean="0"/>
                  <a:t>:	Son los q</a:t>
                </a:r>
                <a:r>
                  <a:rPr lang="es-CL" sz="1500" baseline="-25000" dirty="0" smtClean="0"/>
                  <a:t>x </a:t>
                </a:r>
                <a:r>
                  <a:rPr lang="es-CL" sz="1500" dirty="0" smtClean="0"/>
                  <a:t>obtenidos directamente de la tabla para la edad x.</a:t>
                </a:r>
              </a:p>
              <a:p>
                <a:pPr marL="0" lvl="2" indent="0">
                  <a:buNone/>
                </a:pPr>
                <a:r>
                  <a:rPr lang="es-CL" sz="1500" dirty="0" smtClean="0"/>
                  <a:t>A</a:t>
                </a:r>
                <a:r>
                  <a:rPr lang="es-CL" sz="1500" baseline="-25000" dirty="0" smtClean="0"/>
                  <a:t>x</a:t>
                </a:r>
                <a:r>
                  <a:rPr lang="es-CL" sz="1500" dirty="0" smtClean="0"/>
                  <a:t>:	Los Factores de mejoramiento asociado a la edad x.</a:t>
                </a:r>
              </a:p>
              <a:p>
                <a:pPr marL="0" lvl="2" indent="0">
                  <a:buNone/>
                </a:pPr>
                <a:r>
                  <a:rPr lang="es-CL" sz="1500" dirty="0"/>
                  <a:t>t</a:t>
                </a:r>
                <a:r>
                  <a:rPr lang="es-CL" sz="1500" dirty="0" smtClean="0"/>
                  <a:t>:	Es el número de años entre el año de proyección y el año base de construcción de la tabla</a:t>
                </a:r>
                <a:r>
                  <a:rPr lang="es-CL" sz="1200" dirty="0" smtClean="0"/>
                  <a:t>.</a:t>
                </a: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297280" y="1411616"/>
                <a:ext cx="8667664" cy="5185736"/>
              </a:xfrm>
              <a:blipFill rotWithShape="1">
                <a:blip r:embed="rId2"/>
                <a:stretch>
                  <a:fillRect l="-633" r="-563"/>
                </a:stretch>
              </a:blipFill>
            </p:spPr>
            <p:txBody>
              <a:bodyPr/>
              <a:lstStyle/>
              <a:p>
                <a:r>
                  <a:rPr lang="es-CL">
                    <a:noFill/>
                  </a:rPr>
                  <a:t> </a:t>
                </a:r>
              </a:p>
            </p:txBody>
          </p:sp>
        </mc:Fallback>
      </mc:AlternateContent>
      <p:sp>
        <p:nvSpPr>
          <p:cNvPr id="4" name="3 Marcador de número de diapositiva"/>
          <p:cNvSpPr>
            <a:spLocks noGrp="1"/>
          </p:cNvSpPr>
          <p:nvPr>
            <p:ph type="sldNum" sz="quarter" idx="12"/>
          </p:nvPr>
        </p:nvSpPr>
        <p:spPr/>
        <p:txBody>
          <a:bodyPr/>
          <a:lstStyle/>
          <a:p>
            <a:fld id="{A0CE7B3D-59FF-45CF-A359-F3258A50EDA0}" type="slidenum">
              <a:rPr lang="es-CL" smtClean="0"/>
              <a:t>17</a:t>
            </a:fld>
            <a:endParaRPr lang="es-CL" dirty="0"/>
          </a:p>
        </p:txBody>
      </p:sp>
      <p:sp>
        <p:nvSpPr>
          <p:cNvPr id="5" name="4 CuadroTexto"/>
          <p:cNvSpPr txBox="1"/>
          <p:nvPr/>
        </p:nvSpPr>
        <p:spPr>
          <a:xfrm>
            <a:off x="468000" y="272842"/>
            <a:ext cx="8496944" cy="646331"/>
          </a:xfrm>
          <a:prstGeom prst="rect">
            <a:avLst/>
          </a:prstGeom>
          <a:noFill/>
        </p:spPr>
        <p:txBody>
          <a:bodyPr wrap="square" rtlCol="0">
            <a:spAutoFit/>
          </a:bodyPr>
          <a:lstStyle/>
          <a:p>
            <a:r>
              <a:rPr lang="es-CL" sz="3600" dirty="0" smtClean="0"/>
              <a:t>Riesgo de Longevidad en CSV</a:t>
            </a:r>
            <a:endParaRPr lang="es-CL" sz="3600" dirty="0"/>
          </a:p>
        </p:txBody>
      </p:sp>
      <p:sp>
        <p:nvSpPr>
          <p:cNvPr id="6" name="5 Rectángulo"/>
          <p:cNvSpPr/>
          <p:nvPr/>
        </p:nvSpPr>
        <p:spPr>
          <a:xfrm>
            <a:off x="297280" y="919173"/>
            <a:ext cx="7992888" cy="492443"/>
          </a:xfrm>
          <a:prstGeom prst="rect">
            <a:avLst/>
          </a:prstGeom>
        </p:spPr>
        <p:txBody>
          <a:bodyPr wrap="square">
            <a:spAutoFit/>
          </a:bodyPr>
          <a:lstStyle/>
          <a:p>
            <a:pPr indent="-342900">
              <a:spcBef>
                <a:spcPct val="50000"/>
              </a:spcBef>
              <a:defRPr/>
            </a:pPr>
            <a:r>
              <a:rPr lang="es-CL" sz="2600" dirty="0" smtClean="0">
                <a:solidFill>
                  <a:srgbClr val="195B79"/>
                </a:solidFill>
                <a:latin typeface="Century Gothic" pitchFamily="34" charset="0"/>
              </a:rPr>
              <a:t>Tablas de Mortalidad Previsionales - Chile</a:t>
            </a:r>
            <a:endParaRPr lang="es-CL" sz="2600" dirty="0">
              <a:solidFill>
                <a:srgbClr val="195B79"/>
              </a:solidFill>
              <a:latin typeface="Century Gothic" pitchFamily="34" charset="0"/>
            </a:endParaRPr>
          </a:p>
        </p:txBody>
      </p:sp>
    </p:spTree>
    <p:extLst>
      <p:ext uri="{BB962C8B-B14F-4D97-AF65-F5344CB8AC3E}">
        <p14:creationId xmlns:p14="http://schemas.microsoft.com/office/powerpoint/2010/main" val="3232726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p:cNvSpPr/>
          <p:nvPr/>
        </p:nvSpPr>
        <p:spPr>
          <a:xfrm>
            <a:off x="468000" y="1772816"/>
            <a:ext cx="8244916" cy="3785652"/>
          </a:xfrm>
          <a:prstGeom prst="rect">
            <a:avLst/>
          </a:prstGeom>
        </p:spPr>
        <p:txBody>
          <a:bodyPr wrap="square">
            <a:spAutoFit/>
          </a:bodyPr>
          <a:lstStyle/>
          <a:p>
            <a:pPr marL="285750" indent="-285750" algn="just">
              <a:buFont typeface="Arial" panose="020B0604020202020204" pitchFamily="34" charset="0"/>
              <a:buChar char="•"/>
            </a:pPr>
            <a:r>
              <a:rPr lang="es-ES" dirty="0" smtClean="0"/>
              <a:t>En Chile, </a:t>
            </a:r>
            <a:r>
              <a:rPr lang="es-CL" dirty="0" smtClean="0"/>
              <a:t>La Superintendencia de Pensiones (SP) y la Superintendencia de Valores y Seguros (SVS) son las responsables, de acuerdo a lo dispuesto en la legislación, de establecer las Tablas de Mortalidad que son utilizadas para:</a:t>
            </a:r>
          </a:p>
          <a:p>
            <a:pPr algn="just"/>
            <a:endParaRPr lang="es-CL" sz="800" dirty="0"/>
          </a:p>
          <a:p>
            <a:pPr marL="800100" lvl="1" indent="-342900" algn="just">
              <a:buFont typeface="+mj-lt"/>
              <a:buAutoNum type="arabicPeriod"/>
            </a:pPr>
            <a:r>
              <a:rPr lang="es-CL" dirty="0" smtClean="0"/>
              <a:t>Los cálculos de las pensiones en Retiro Programado,</a:t>
            </a:r>
          </a:p>
          <a:p>
            <a:pPr marL="800100" lvl="1" indent="-342900" algn="just">
              <a:buFont typeface="+mj-lt"/>
              <a:buAutoNum type="arabicPeriod"/>
            </a:pPr>
            <a:r>
              <a:rPr lang="es-CL" dirty="0" smtClean="0"/>
              <a:t>El cálculo del Aporte Adicional para los beneficiarios de pensión del Seguro de Invalidez y Sobrevivencia que contratan las AFPs,</a:t>
            </a:r>
          </a:p>
          <a:p>
            <a:pPr marL="800100" lvl="1" indent="-342900" algn="just">
              <a:buFont typeface="+mj-lt"/>
              <a:buAutoNum type="arabicPeriod"/>
            </a:pPr>
            <a:r>
              <a:rPr lang="es-CL" dirty="0" smtClean="0"/>
              <a:t>El cálculo de las Reservas Técnicas que deben constituir las aseguradoras de vida, por la venta de pólizas de renta vitalicia y SIS.</a:t>
            </a:r>
          </a:p>
          <a:p>
            <a:pPr marL="457200" lvl="2" algn="just"/>
            <a:endParaRPr lang="es-CL" sz="800" dirty="0"/>
          </a:p>
          <a:p>
            <a:pPr lvl="1" algn="just"/>
            <a:endParaRPr lang="es-ES" sz="800" dirty="0" smtClean="0"/>
          </a:p>
          <a:p>
            <a:pPr marL="285750" lvl="1" indent="-285750" algn="just">
              <a:buFont typeface="Arial" panose="020B0604020202020204" pitchFamily="34" charset="0"/>
              <a:buChar char="•"/>
            </a:pPr>
            <a:r>
              <a:rPr lang="es-ES" dirty="0" smtClean="0"/>
              <a:t>Las tablas actualmente vigente corresponden a </a:t>
            </a:r>
            <a:r>
              <a:rPr lang="es-CL" dirty="0" smtClean="0"/>
              <a:t>RV-2009 (rentistas H y M), B-2006 (</a:t>
            </a:r>
            <a:r>
              <a:rPr lang="es-ES" dirty="0" smtClean="0"/>
              <a:t>beneficiarios </a:t>
            </a:r>
            <a:r>
              <a:rPr lang="es-CL" dirty="0" smtClean="0"/>
              <a:t>H y M), y MI-2006 (H y M).</a:t>
            </a:r>
            <a:endParaRPr lang="es-CL" dirty="0"/>
          </a:p>
          <a:p>
            <a:pPr algn="just"/>
            <a:endParaRPr lang="es-ES" dirty="0"/>
          </a:p>
          <a:p>
            <a:pPr algn="just"/>
            <a:endParaRPr lang="es-CL" dirty="0" smtClean="0"/>
          </a:p>
        </p:txBody>
      </p:sp>
      <p:sp>
        <p:nvSpPr>
          <p:cNvPr id="2" name="1 CuadroTexto"/>
          <p:cNvSpPr txBox="1"/>
          <p:nvPr/>
        </p:nvSpPr>
        <p:spPr>
          <a:xfrm>
            <a:off x="468000" y="272842"/>
            <a:ext cx="8496944" cy="646331"/>
          </a:xfrm>
          <a:prstGeom prst="rect">
            <a:avLst/>
          </a:prstGeom>
          <a:noFill/>
        </p:spPr>
        <p:txBody>
          <a:bodyPr wrap="square" rtlCol="0">
            <a:spAutoFit/>
          </a:bodyPr>
          <a:lstStyle/>
          <a:p>
            <a:r>
              <a:rPr lang="es-CL" sz="3600" dirty="0" smtClean="0"/>
              <a:t>Riesgo de Longevidad en CSV</a:t>
            </a:r>
            <a:endParaRPr lang="es-CL" sz="3600" dirty="0"/>
          </a:p>
        </p:txBody>
      </p:sp>
      <p:sp>
        <p:nvSpPr>
          <p:cNvPr id="4" name="3 Rectángulo"/>
          <p:cNvSpPr/>
          <p:nvPr/>
        </p:nvSpPr>
        <p:spPr>
          <a:xfrm>
            <a:off x="297280" y="1007028"/>
            <a:ext cx="7992888" cy="492443"/>
          </a:xfrm>
          <a:prstGeom prst="rect">
            <a:avLst/>
          </a:prstGeom>
        </p:spPr>
        <p:txBody>
          <a:bodyPr wrap="square">
            <a:spAutoFit/>
          </a:bodyPr>
          <a:lstStyle/>
          <a:p>
            <a:pPr indent="-342900">
              <a:spcBef>
                <a:spcPct val="50000"/>
              </a:spcBef>
              <a:defRPr/>
            </a:pPr>
            <a:r>
              <a:rPr lang="es-CL" sz="2600" dirty="0" smtClean="0">
                <a:solidFill>
                  <a:srgbClr val="195B79"/>
                </a:solidFill>
                <a:latin typeface="Century Gothic" pitchFamily="34" charset="0"/>
              </a:rPr>
              <a:t>Tablas de Mortalidad Previsionales - Chile</a:t>
            </a:r>
            <a:endParaRPr lang="es-CL" sz="2600" dirty="0">
              <a:solidFill>
                <a:srgbClr val="195B79"/>
              </a:solidFill>
              <a:latin typeface="Century Gothic" pitchFamily="34" charset="0"/>
            </a:endParaRPr>
          </a:p>
        </p:txBody>
      </p:sp>
    </p:spTree>
    <p:extLst>
      <p:ext uri="{BB962C8B-B14F-4D97-AF65-F5344CB8AC3E}">
        <p14:creationId xmlns:p14="http://schemas.microsoft.com/office/powerpoint/2010/main" val="2382489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11560" y="1772816"/>
            <a:ext cx="8136904" cy="3902607"/>
          </a:xfrm>
          <a:prstGeom prst="rect">
            <a:avLst/>
          </a:prstGeom>
          <a:noFill/>
        </p:spPr>
        <p:txBody>
          <a:bodyPr wrap="square" rtlCol="0">
            <a:spAutoFit/>
          </a:bodyPr>
          <a:lstStyle/>
          <a:p>
            <a:pPr marL="285750" indent="-285750" algn="just">
              <a:buFont typeface="Arial" panose="020B0604020202020204" pitchFamily="34" charset="0"/>
              <a:buChar char="•"/>
            </a:pPr>
            <a:r>
              <a:rPr lang="es-CL" dirty="0" smtClean="0"/>
              <a:t>Actualmente se está realizando el proceso de actualización de las tablas previsionales vigentes.</a:t>
            </a:r>
          </a:p>
          <a:p>
            <a:pPr marL="171450" indent="-171450" algn="just">
              <a:buFont typeface="Arial" panose="020B0604020202020204" pitchFamily="34" charset="0"/>
              <a:buChar char="•"/>
            </a:pPr>
            <a:endParaRPr lang="es-CL" sz="700" dirty="0"/>
          </a:p>
          <a:p>
            <a:pPr marL="263525" algn="just">
              <a:lnSpc>
                <a:spcPct val="110000"/>
              </a:lnSpc>
            </a:pPr>
            <a:r>
              <a:rPr lang="es-CL" dirty="0" smtClean="0"/>
              <a:t>En este proceso, las Superintendencias de Pensiones y de Valores y Seguros han suscrito un acuerdo de colaboración con la OCDE.</a:t>
            </a:r>
          </a:p>
          <a:p>
            <a:pPr marL="171450" indent="-171450" algn="just">
              <a:lnSpc>
                <a:spcPct val="110000"/>
              </a:lnSpc>
              <a:buFont typeface="Arial" panose="020B0604020202020204" pitchFamily="34" charset="0"/>
              <a:buChar char="•"/>
            </a:pPr>
            <a:endParaRPr lang="es-CL" sz="800" dirty="0"/>
          </a:p>
          <a:p>
            <a:pPr marL="285750" lvl="1" indent="-285750" algn="just">
              <a:lnSpc>
                <a:spcPct val="110000"/>
              </a:lnSpc>
              <a:buClr>
                <a:srgbClr val="002060"/>
              </a:buClr>
              <a:buFont typeface="Arial" panose="020B0604020202020204" pitchFamily="34" charset="0"/>
              <a:buChar char="•"/>
            </a:pPr>
            <a:r>
              <a:rPr lang="es-CL" dirty="0" smtClean="0"/>
              <a:t>En marzo de este año se han publicado para comentarios del mercado las tablas de mortalidad propuestas para causantes de pensiones, beneficiarios no inválidos y beneficiarios inválidos, para hombres y mujeres.</a:t>
            </a:r>
          </a:p>
          <a:p>
            <a:pPr marL="0" lvl="1" algn="just">
              <a:lnSpc>
                <a:spcPct val="110000"/>
              </a:lnSpc>
              <a:buClr>
                <a:srgbClr val="002060"/>
              </a:buClr>
            </a:pPr>
            <a:r>
              <a:rPr lang="es-CL" dirty="0"/>
              <a:t> </a:t>
            </a:r>
            <a:r>
              <a:rPr lang="es-CL" dirty="0" smtClean="0"/>
              <a:t>    (</a:t>
            </a:r>
            <a:r>
              <a:rPr lang="es-CL" dirty="0" smtClean="0">
                <a:hlinkClick r:id="rId2"/>
              </a:rPr>
              <a:t>http://www.svs.cl/portal/principal/605/w3-propertyvalue-21537.html</a:t>
            </a:r>
            <a:r>
              <a:rPr lang="es-CL" dirty="0" smtClean="0"/>
              <a:t>)</a:t>
            </a:r>
          </a:p>
          <a:p>
            <a:pPr marL="285750" lvl="1" indent="-285750" algn="just">
              <a:lnSpc>
                <a:spcPct val="110000"/>
              </a:lnSpc>
              <a:buClr>
                <a:srgbClr val="002060"/>
              </a:buClr>
              <a:buFont typeface="Arial" panose="020B0604020202020204" pitchFamily="34" charset="0"/>
              <a:buChar char="•"/>
            </a:pPr>
            <a:endParaRPr lang="es-CL" sz="800" dirty="0"/>
          </a:p>
          <a:p>
            <a:pPr marL="285750" lvl="1" indent="-285750" algn="just">
              <a:lnSpc>
                <a:spcPct val="110000"/>
              </a:lnSpc>
              <a:buClr>
                <a:srgbClr val="002060"/>
              </a:buClr>
              <a:buFont typeface="Arial" panose="020B0604020202020204" pitchFamily="34" charset="0"/>
              <a:buChar char="•"/>
            </a:pPr>
            <a:r>
              <a:rPr lang="es-CL" dirty="0" smtClean="0"/>
              <a:t>Se espera terminar este proceso de discusión con el mercado en Agosto de 2015, para preceder a publicar las tablas definitivas en diciembre de este año, cuyo inicio de vigencia será el 1 de julio de 2016.</a:t>
            </a:r>
          </a:p>
          <a:p>
            <a:pPr marL="285750" lvl="1" indent="-285750" algn="just">
              <a:lnSpc>
                <a:spcPct val="110000"/>
              </a:lnSpc>
              <a:buClr>
                <a:srgbClr val="002060"/>
              </a:buClr>
              <a:buFont typeface="Arial" panose="020B0604020202020204" pitchFamily="34" charset="0"/>
              <a:buChar char="•"/>
            </a:pPr>
            <a:endParaRPr lang="es-CL" sz="800" dirty="0"/>
          </a:p>
        </p:txBody>
      </p:sp>
      <p:sp>
        <p:nvSpPr>
          <p:cNvPr id="4" name="3 Rectángulo"/>
          <p:cNvSpPr/>
          <p:nvPr/>
        </p:nvSpPr>
        <p:spPr>
          <a:xfrm>
            <a:off x="405880" y="1076125"/>
            <a:ext cx="7992888" cy="492443"/>
          </a:xfrm>
          <a:prstGeom prst="rect">
            <a:avLst/>
          </a:prstGeom>
        </p:spPr>
        <p:txBody>
          <a:bodyPr wrap="square">
            <a:spAutoFit/>
          </a:bodyPr>
          <a:lstStyle/>
          <a:p>
            <a:pPr indent="-342900">
              <a:spcBef>
                <a:spcPct val="50000"/>
              </a:spcBef>
              <a:defRPr/>
            </a:pPr>
            <a:r>
              <a:rPr lang="es-CL" sz="2600" dirty="0" smtClean="0">
                <a:solidFill>
                  <a:srgbClr val="195B79"/>
                </a:solidFill>
                <a:latin typeface="Century Gothic" pitchFamily="34" charset="0"/>
              </a:rPr>
              <a:t>Tablas de Mortalidad Previsionales - Chile</a:t>
            </a:r>
            <a:endParaRPr lang="es-CL" sz="2600" dirty="0">
              <a:solidFill>
                <a:srgbClr val="195B79"/>
              </a:solidFill>
              <a:latin typeface="Century Gothic" pitchFamily="34" charset="0"/>
            </a:endParaRPr>
          </a:p>
        </p:txBody>
      </p:sp>
      <p:sp>
        <p:nvSpPr>
          <p:cNvPr id="6" name="1 Título"/>
          <p:cNvSpPr txBox="1">
            <a:spLocks/>
          </p:cNvSpPr>
          <p:nvPr/>
        </p:nvSpPr>
        <p:spPr>
          <a:xfrm>
            <a:off x="457200" y="188640"/>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smtClean="0"/>
              <a:t>Riesgo de Longevidad en CSV</a:t>
            </a:r>
            <a:endParaRPr lang="es-CL" dirty="0"/>
          </a:p>
        </p:txBody>
      </p:sp>
    </p:spTree>
    <p:extLst>
      <p:ext uri="{BB962C8B-B14F-4D97-AF65-F5344CB8AC3E}">
        <p14:creationId xmlns:p14="http://schemas.microsoft.com/office/powerpoint/2010/main" val="1835838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AGENDA</a:t>
            </a:r>
            <a:endParaRPr lang="es-CL" dirty="0"/>
          </a:p>
        </p:txBody>
      </p:sp>
      <p:sp>
        <p:nvSpPr>
          <p:cNvPr id="3" name="2 Marcador de contenido"/>
          <p:cNvSpPr>
            <a:spLocks noGrp="1"/>
          </p:cNvSpPr>
          <p:nvPr>
            <p:ph idx="1"/>
          </p:nvPr>
        </p:nvSpPr>
        <p:spPr/>
        <p:txBody>
          <a:bodyPr/>
          <a:lstStyle/>
          <a:p>
            <a:pPr>
              <a:buClr>
                <a:srgbClr val="D6A300"/>
              </a:buClr>
              <a:buFont typeface="Wingdings" panose="05000000000000000000" pitchFamily="2" charset="2"/>
              <a:buChar char="v"/>
            </a:pPr>
            <a:r>
              <a:rPr lang="es-CL" dirty="0" smtClean="0"/>
              <a:t>Rentas vitalicias en Chile</a:t>
            </a:r>
          </a:p>
          <a:p>
            <a:pPr>
              <a:buClr>
                <a:srgbClr val="D6A300"/>
              </a:buClr>
              <a:buFont typeface="Wingdings" panose="05000000000000000000" pitchFamily="2" charset="2"/>
              <a:buChar char="v"/>
            </a:pPr>
            <a:r>
              <a:rPr lang="es-CL" dirty="0"/>
              <a:t>Riesgos Asociados a una RV</a:t>
            </a:r>
            <a:endParaRPr lang="es-CL" dirty="0" smtClean="0"/>
          </a:p>
          <a:p>
            <a:pPr lvl="1">
              <a:buClr>
                <a:srgbClr val="D6A300"/>
              </a:buClr>
              <a:buFont typeface="Wingdings" panose="05000000000000000000" pitchFamily="2" charset="2"/>
              <a:buChar char="v"/>
            </a:pPr>
            <a:r>
              <a:rPr lang="es-CL" dirty="0"/>
              <a:t>Riesgo de Reinversión</a:t>
            </a:r>
          </a:p>
          <a:p>
            <a:pPr lvl="1">
              <a:buClr>
                <a:srgbClr val="D6A300"/>
              </a:buClr>
              <a:buFont typeface="Wingdings" panose="05000000000000000000" pitchFamily="2" charset="2"/>
              <a:buChar char="v"/>
            </a:pPr>
            <a:r>
              <a:rPr lang="es-CL" b="1" dirty="0" smtClean="0"/>
              <a:t>Riesgo de Longevidad en CSV</a:t>
            </a:r>
          </a:p>
          <a:p>
            <a:pPr>
              <a:buClr>
                <a:srgbClr val="D6A300"/>
              </a:buClr>
              <a:buFont typeface="Wingdings" panose="05000000000000000000" pitchFamily="2" charset="2"/>
              <a:buChar char="v"/>
            </a:pPr>
            <a:endParaRPr lang="es-CL" dirty="0"/>
          </a:p>
        </p:txBody>
      </p:sp>
    </p:spTree>
    <p:extLst>
      <p:ext uri="{BB962C8B-B14F-4D97-AF65-F5344CB8AC3E}">
        <p14:creationId xmlns:p14="http://schemas.microsoft.com/office/powerpoint/2010/main" val="30088355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285750" lvl="1" algn="just">
              <a:lnSpc>
                <a:spcPct val="110000"/>
              </a:lnSpc>
              <a:buClr>
                <a:srgbClr val="002060"/>
              </a:buClr>
              <a:buFont typeface="Arial" panose="020B0604020202020204" pitchFamily="34" charset="0"/>
              <a:buChar char="•"/>
            </a:pPr>
            <a:r>
              <a:rPr lang="es-ES" altLang="es-CL" sz="1800" dirty="0" smtClean="0"/>
              <a:t>La actualización de tablas vigentes, lleva consigo nuevos “factores de mejoramiento”.</a:t>
            </a:r>
          </a:p>
          <a:p>
            <a:pPr marL="285750" lvl="1" algn="just">
              <a:lnSpc>
                <a:spcPct val="110000"/>
              </a:lnSpc>
              <a:buClr>
                <a:srgbClr val="002060"/>
              </a:buClr>
              <a:buFont typeface="Arial" panose="020B0604020202020204" pitchFamily="34" charset="0"/>
              <a:buChar char="•"/>
            </a:pPr>
            <a:endParaRPr lang="es-ES" altLang="es-CL" sz="1800" dirty="0"/>
          </a:p>
          <a:p>
            <a:pPr marL="285750" lvl="1" algn="just">
              <a:lnSpc>
                <a:spcPct val="110000"/>
              </a:lnSpc>
              <a:buClr>
                <a:srgbClr val="002060"/>
              </a:buClr>
              <a:buFont typeface="Arial" panose="020B0604020202020204" pitchFamily="34" charset="0"/>
              <a:buChar char="•"/>
            </a:pPr>
            <a:r>
              <a:rPr lang="es-CL" sz="1800" dirty="0" smtClean="0"/>
              <a:t>Esto va en línea con estudio que la OECD publicó en el 2014 donde estimó el riesgo de longevidad para distintos países: “</a:t>
            </a:r>
            <a:r>
              <a:rPr lang="es-CL" sz="1800" dirty="0"/>
              <a:t>M</a:t>
            </a:r>
            <a:r>
              <a:rPr lang="en-US" sz="1800" dirty="0" smtClean="0"/>
              <a:t>ortality Assumptions and Longevity Risk, Implications for pension funds and annuity providers”  (8 de diciembre de 2014</a:t>
            </a:r>
            <a:r>
              <a:rPr lang="en-US" sz="1800" dirty="0"/>
              <a:t>).</a:t>
            </a:r>
          </a:p>
          <a:p>
            <a:pPr marL="285750" lvl="1" algn="just">
              <a:lnSpc>
                <a:spcPct val="120000"/>
              </a:lnSpc>
              <a:buClr>
                <a:srgbClr val="002060"/>
              </a:buClr>
              <a:buFont typeface="Arial" panose="020B0604020202020204" pitchFamily="34" charset="0"/>
              <a:buChar char="•"/>
            </a:pPr>
            <a:endParaRPr lang="es-CL" sz="800" dirty="0"/>
          </a:p>
          <a:p>
            <a:pPr marL="263525" lvl="1" indent="0" algn="just">
              <a:lnSpc>
                <a:spcPct val="120000"/>
              </a:lnSpc>
              <a:buClr>
                <a:srgbClr val="002060"/>
              </a:buClr>
              <a:buNone/>
            </a:pPr>
            <a:r>
              <a:rPr lang="es-CL" sz="1800" dirty="0" smtClean="0"/>
              <a:t>En este estudio Chile resultó con una clasificación de riesgo moderado (2-5% de una potencial subvaloración de las Reservas Técnicas), lo que se origina por una subvaloración de los factores de mejoramiento</a:t>
            </a:r>
            <a:r>
              <a:rPr lang="es-CL" sz="2000" dirty="0"/>
              <a:t>.</a:t>
            </a:r>
          </a:p>
          <a:p>
            <a:pPr marL="0" lvl="1" indent="0" algn="just">
              <a:lnSpc>
                <a:spcPct val="110000"/>
              </a:lnSpc>
              <a:buClr>
                <a:srgbClr val="002060"/>
              </a:buClr>
              <a:buNone/>
            </a:pPr>
            <a:endParaRPr lang="es-ES" altLang="es-CL" sz="1800" dirty="0"/>
          </a:p>
        </p:txBody>
      </p:sp>
      <p:sp>
        <p:nvSpPr>
          <p:cNvPr id="4" name="1 Título"/>
          <p:cNvSpPr txBox="1">
            <a:spLocks/>
          </p:cNvSpPr>
          <p:nvPr/>
        </p:nvSpPr>
        <p:spPr>
          <a:xfrm>
            <a:off x="557300" y="154011"/>
            <a:ext cx="843528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4000" dirty="0" smtClean="0"/>
              <a:t>Riesgo de Longevidad en CSV</a:t>
            </a:r>
            <a:endParaRPr lang="es-CL" sz="4000" dirty="0"/>
          </a:p>
        </p:txBody>
      </p:sp>
      <p:sp>
        <p:nvSpPr>
          <p:cNvPr id="5" name="4 Rectángulo"/>
          <p:cNvSpPr/>
          <p:nvPr/>
        </p:nvSpPr>
        <p:spPr>
          <a:xfrm>
            <a:off x="405880" y="1076125"/>
            <a:ext cx="8738120" cy="461665"/>
          </a:xfrm>
          <a:prstGeom prst="rect">
            <a:avLst/>
          </a:prstGeom>
        </p:spPr>
        <p:txBody>
          <a:bodyPr wrap="square">
            <a:spAutoFit/>
          </a:bodyPr>
          <a:lstStyle/>
          <a:p>
            <a:pPr indent="-342900">
              <a:spcBef>
                <a:spcPct val="50000"/>
              </a:spcBef>
              <a:defRPr/>
            </a:pPr>
            <a:r>
              <a:rPr lang="es-CL" sz="2400" dirty="0" smtClean="0">
                <a:solidFill>
                  <a:srgbClr val="195B79"/>
                </a:solidFill>
                <a:latin typeface="Century Gothic" pitchFamily="34" charset="0"/>
              </a:rPr>
              <a:t>Tablas de Mortalidad Previsionales - Chile</a:t>
            </a:r>
            <a:endParaRPr lang="es-CL" sz="2400" dirty="0">
              <a:solidFill>
                <a:srgbClr val="195B79"/>
              </a:solidFill>
              <a:latin typeface="Century Gothic" pitchFamily="34" charset="0"/>
            </a:endParaRPr>
          </a:p>
        </p:txBody>
      </p:sp>
    </p:spTree>
    <p:extLst>
      <p:ext uri="{BB962C8B-B14F-4D97-AF65-F5344CB8AC3E}">
        <p14:creationId xmlns:p14="http://schemas.microsoft.com/office/powerpoint/2010/main" val="340663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28968" y="138459"/>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a:t>Riesgo de Longevidad en CSV</a:t>
            </a:r>
          </a:p>
        </p:txBody>
      </p:sp>
      <p:sp>
        <p:nvSpPr>
          <p:cNvPr id="5" name="4 Rectángulo"/>
          <p:cNvSpPr/>
          <p:nvPr/>
        </p:nvSpPr>
        <p:spPr>
          <a:xfrm>
            <a:off x="405880" y="1076125"/>
            <a:ext cx="7992888" cy="492443"/>
          </a:xfrm>
          <a:prstGeom prst="rect">
            <a:avLst/>
          </a:prstGeom>
        </p:spPr>
        <p:txBody>
          <a:bodyPr wrap="square">
            <a:spAutoFit/>
          </a:bodyPr>
          <a:lstStyle/>
          <a:p>
            <a:pPr indent="-342900">
              <a:spcBef>
                <a:spcPct val="50000"/>
              </a:spcBef>
              <a:defRPr/>
            </a:pPr>
            <a:r>
              <a:rPr lang="es-CL" sz="2600" dirty="0">
                <a:solidFill>
                  <a:srgbClr val="195B79"/>
                </a:solidFill>
                <a:latin typeface="Century Gothic" pitchFamily="34" charset="0"/>
              </a:rPr>
              <a:t>Tablas de Mortalidad Previsionales - Chile</a:t>
            </a:r>
          </a:p>
        </p:txBody>
      </p:sp>
      <p:sp>
        <p:nvSpPr>
          <p:cNvPr id="2" name="1 Rectángulo"/>
          <p:cNvSpPr/>
          <p:nvPr/>
        </p:nvSpPr>
        <p:spPr>
          <a:xfrm>
            <a:off x="395536" y="1568568"/>
            <a:ext cx="7920880" cy="646331"/>
          </a:xfrm>
          <a:prstGeom prst="rect">
            <a:avLst/>
          </a:prstGeom>
        </p:spPr>
        <p:txBody>
          <a:bodyPr wrap="square">
            <a:spAutoFit/>
          </a:bodyPr>
          <a:lstStyle/>
          <a:p>
            <a:r>
              <a:rPr lang="es-CL" dirty="0" smtClean="0"/>
              <a:t>Variación  de la  esperanza </a:t>
            </a:r>
            <a:r>
              <a:rPr lang="es-CL" dirty="0"/>
              <a:t>de </a:t>
            </a:r>
            <a:r>
              <a:rPr lang="es-CL" dirty="0" smtClean="0"/>
              <a:t>vida resultante de las nuevas  tablas , para  causantes de pensión al año 2014.</a:t>
            </a:r>
            <a:endParaRPr lang="es-CL" dirty="0"/>
          </a:p>
        </p:txBody>
      </p:sp>
      <p:graphicFrame>
        <p:nvGraphicFramePr>
          <p:cNvPr id="3" name="2 Tabla"/>
          <p:cNvGraphicFramePr>
            <a:graphicFrameLocks noGrp="1"/>
          </p:cNvGraphicFramePr>
          <p:nvPr>
            <p:extLst>
              <p:ext uri="{D42A27DB-BD31-4B8C-83A1-F6EECF244321}">
                <p14:modId xmlns:p14="http://schemas.microsoft.com/office/powerpoint/2010/main" val="3485635498"/>
              </p:ext>
            </p:extLst>
          </p:nvPr>
        </p:nvGraphicFramePr>
        <p:xfrm>
          <a:off x="899592" y="2615424"/>
          <a:ext cx="6696745" cy="1821687"/>
        </p:xfrm>
        <a:graphic>
          <a:graphicData uri="http://schemas.openxmlformats.org/drawingml/2006/table">
            <a:tbl>
              <a:tblPr/>
              <a:tblGrid>
                <a:gridCol w="1952878"/>
                <a:gridCol w="1952878"/>
                <a:gridCol w="1399563"/>
                <a:gridCol w="1391426"/>
              </a:tblGrid>
              <a:tr h="227711">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smtClean="0">
                          <a:solidFill>
                            <a:srgbClr val="000000"/>
                          </a:solidFill>
                          <a:effectLst/>
                          <a:latin typeface="Calibri"/>
                        </a:rPr>
                        <a:t>Rentistas Hombres</a:t>
                      </a:r>
                      <a:endParaRPr lang="es-CL" sz="14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55421">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RV2009</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s-CL" sz="1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7711">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37,9</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40,5</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7711">
                <a:tc>
                  <a:txBody>
                    <a:bodyPr/>
                    <a:lstStyle/>
                    <a:p>
                      <a:pPr algn="ctr" fontAlgn="b"/>
                      <a:r>
                        <a:rPr lang="es-CL" sz="1400" b="0" i="0" u="none" strike="noStrike" dirty="0">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33,1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35,2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7711">
                <a:tc>
                  <a:txBody>
                    <a:bodyPr/>
                    <a:lstStyle/>
                    <a:p>
                      <a:pPr algn="ctr" fontAlgn="b"/>
                      <a:r>
                        <a:rPr lang="es-CL" sz="1400" b="0" i="0" u="none" strike="noStrike" dirty="0">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23,8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25,0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7711">
                <a:tc>
                  <a:txBody>
                    <a:bodyPr/>
                    <a:lstStyle/>
                    <a:p>
                      <a:pPr algn="ctr" fontAlgn="b"/>
                      <a:r>
                        <a:rPr lang="es-CL" sz="1400" b="1" i="0" u="none" strike="noStrike" dirty="0">
                          <a:solidFill>
                            <a:srgbClr val="FF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19,6</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1" i="0" u="none" strike="noStrike" dirty="0">
                          <a:solidFill>
                            <a:srgbClr val="FF0000"/>
                          </a:solidFill>
                          <a:effectLst/>
                          <a:latin typeface="Calibri"/>
                        </a:rPr>
                        <a:t>20,4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7711">
                <a:tc>
                  <a:txBody>
                    <a:bodyPr/>
                    <a:lstStyle/>
                    <a:p>
                      <a:pPr algn="ctr" fontAlgn="b"/>
                      <a:r>
                        <a:rPr lang="es-CL" sz="1400" b="0" i="0" u="none" strike="noStrike" dirty="0">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15,6</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16,1</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10" name="9 Rectángulo"/>
          <p:cNvSpPr/>
          <p:nvPr/>
        </p:nvSpPr>
        <p:spPr>
          <a:xfrm>
            <a:off x="467544" y="2276870"/>
            <a:ext cx="5976664" cy="338554"/>
          </a:xfrm>
          <a:prstGeom prst="rect">
            <a:avLst/>
          </a:prstGeom>
        </p:spPr>
        <p:txBody>
          <a:bodyPr wrap="square">
            <a:spAutoFit/>
          </a:bodyPr>
          <a:lstStyle/>
          <a:p>
            <a:r>
              <a:rPr lang="es-CL" sz="1600" b="1" dirty="0" smtClean="0">
                <a:solidFill>
                  <a:srgbClr val="0070C0"/>
                </a:solidFill>
              </a:rPr>
              <a:t>Hombres</a:t>
            </a:r>
            <a:endParaRPr lang="es-CL" sz="1600" b="1" dirty="0">
              <a:solidFill>
                <a:srgbClr val="0070C0"/>
              </a:solidFill>
            </a:endParaRPr>
          </a:p>
        </p:txBody>
      </p:sp>
      <p:sp>
        <p:nvSpPr>
          <p:cNvPr id="11" name="10 Rectángulo"/>
          <p:cNvSpPr/>
          <p:nvPr/>
        </p:nvSpPr>
        <p:spPr>
          <a:xfrm>
            <a:off x="467544" y="4437110"/>
            <a:ext cx="5976664" cy="338554"/>
          </a:xfrm>
          <a:prstGeom prst="rect">
            <a:avLst/>
          </a:prstGeom>
        </p:spPr>
        <p:txBody>
          <a:bodyPr wrap="square">
            <a:spAutoFit/>
          </a:bodyPr>
          <a:lstStyle/>
          <a:p>
            <a:r>
              <a:rPr lang="es-CL" sz="1600" b="1" dirty="0" smtClean="0">
                <a:solidFill>
                  <a:srgbClr val="0070C0"/>
                </a:solidFill>
              </a:rPr>
              <a:t>Mujeres</a:t>
            </a:r>
            <a:endParaRPr lang="es-CL" sz="1600" b="1" dirty="0">
              <a:solidFill>
                <a:srgbClr val="0070C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1706940650"/>
              </p:ext>
            </p:extLst>
          </p:nvPr>
        </p:nvGraphicFramePr>
        <p:xfrm>
          <a:off x="899592" y="4775664"/>
          <a:ext cx="6768752" cy="1749680"/>
        </p:xfrm>
        <a:graphic>
          <a:graphicData uri="http://schemas.openxmlformats.org/drawingml/2006/table">
            <a:tbl>
              <a:tblPr/>
              <a:tblGrid>
                <a:gridCol w="1917947"/>
                <a:gridCol w="2109742"/>
                <a:gridCol w="1374528"/>
                <a:gridCol w="1366535"/>
              </a:tblGrid>
              <a:tr h="218710">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a:solidFill>
                            <a:srgbClr val="000000"/>
                          </a:solidFill>
                          <a:effectLst/>
                          <a:latin typeface="Calibri"/>
                        </a:rPr>
                        <a:t>Rentistas Mujeres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37420">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RV2009</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endParaRPr lang="es-CL" sz="1400" b="1"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18710">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43,8</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47,0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18710">
                <a:tc>
                  <a:txBody>
                    <a:bodyPr/>
                    <a:lstStyle/>
                    <a:p>
                      <a:pPr algn="ctr" fontAlgn="b"/>
                      <a:r>
                        <a:rPr lang="es-CL" sz="1400" b="0" i="0" u="none" strike="noStrike" dirty="0">
                          <a:solidFill>
                            <a:srgbClr val="00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38,8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41,5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18710">
                <a:tc>
                  <a:txBody>
                    <a:bodyPr/>
                    <a:lstStyle/>
                    <a:p>
                      <a:pPr algn="ctr" fontAlgn="b"/>
                      <a:r>
                        <a:rPr lang="es-CL" sz="1400" b="1" i="0" u="none" strike="noStrike" dirty="0">
                          <a:solidFill>
                            <a:srgbClr val="FF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29,1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1" i="0" u="none" strike="noStrike" dirty="0">
                          <a:solidFill>
                            <a:srgbClr val="FF0000"/>
                          </a:solidFill>
                          <a:effectLst/>
                          <a:latin typeface="Calibri"/>
                        </a:rPr>
                        <a:t>30,8</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18710">
                <a:tc>
                  <a:txBody>
                    <a:bodyPr/>
                    <a:lstStyle/>
                    <a:p>
                      <a:pPr algn="ctr" fontAlgn="b"/>
                      <a:r>
                        <a:rPr lang="es-CL" sz="1400" b="0" i="0" u="none" strike="noStrike" dirty="0">
                          <a:solidFill>
                            <a:srgbClr val="00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24,4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25,7</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18710">
                <a:tc>
                  <a:txBody>
                    <a:bodyPr/>
                    <a:lstStyle/>
                    <a:p>
                      <a:pPr algn="ctr" fontAlgn="b"/>
                      <a:r>
                        <a:rPr lang="es-CL" sz="1400" b="0" i="0" u="none" strike="noStrike" dirty="0">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19,9</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20,9</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158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28968" y="138459"/>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a:t>Riesgo de Longevidad en CSV</a:t>
            </a:r>
          </a:p>
        </p:txBody>
      </p:sp>
      <p:sp>
        <p:nvSpPr>
          <p:cNvPr id="5" name="4 Rectángulo"/>
          <p:cNvSpPr/>
          <p:nvPr/>
        </p:nvSpPr>
        <p:spPr>
          <a:xfrm>
            <a:off x="405880" y="1076125"/>
            <a:ext cx="7992888" cy="492443"/>
          </a:xfrm>
          <a:prstGeom prst="rect">
            <a:avLst/>
          </a:prstGeom>
        </p:spPr>
        <p:txBody>
          <a:bodyPr wrap="square">
            <a:spAutoFit/>
          </a:bodyPr>
          <a:lstStyle/>
          <a:p>
            <a:pPr indent="-342900">
              <a:spcBef>
                <a:spcPct val="50000"/>
              </a:spcBef>
              <a:defRPr/>
            </a:pPr>
            <a:r>
              <a:rPr lang="es-CL" sz="2600" dirty="0">
                <a:solidFill>
                  <a:srgbClr val="195B79"/>
                </a:solidFill>
                <a:latin typeface="Century Gothic" pitchFamily="34" charset="0"/>
              </a:rPr>
              <a:t>Tablas de Mortalidad Previsionales - Chile</a:t>
            </a:r>
          </a:p>
        </p:txBody>
      </p:sp>
      <p:sp>
        <p:nvSpPr>
          <p:cNvPr id="2" name="1 Rectángulo"/>
          <p:cNvSpPr/>
          <p:nvPr/>
        </p:nvSpPr>
        <p:spPr>
          <a:xfrm>
            <a:off x="395536" y="1568568"/>
            <a:ext cx="8352928" cy="646331"/>
          </a:xfrm>
          <a:prstGeom prst="rect">
            <a:avLst/>
          </a:prstGeom>
        </p:spPr>
        <p:txBody>
          <a:bodyPr wrap="square">
            <a:spAutoFit/>
          </a:bodyPr>
          <a:lstStyle/>
          <a:p>
            <a:r>
              <a:rPr lang="es-CL" dirty="0"/>
              <a:t>Variación  de la  esperanza de vida resultante de las nuevas  tablas </a:t>
            </a:r>
            <a:r>
              <a:rPr lang="es-CL" dirty="0" smtClean="0"/>
              <a:t>, </a:t>
            </a:r>
            <a:r>
              <a:rPr lang="es-CL" dirty="0"/>
              <a:t>beneficiarios de pensión de </a:t>
            </a:r>
            <a:r>
              <a:rPr lang="es-CL" dirty="0" smtClean="0"/>
              <a:t>sobrevivencia al año </a:t>
            </a:r>
            <a:r>
              <a:rPr lang="es-CL" dirty="0"/>
              <a:t>2014</a:t>
            </a:r>
            <a:r>
              <a:rPr lang="es-CL" dirty="0" smtClean="0"/>
              <a:t>. </a:t>
            </a:r>
            <a:endParaRPr lang="es-CL" dirty="0"/>
          </a:p>
        </p:txBody>
      </p:sp>
      <p:sp>
        <p:nvSpPr>
          <p:cNvPr id="10" name="9 Rectángulo"/>
          <p:cNvSpPr/>
          <p:nvPr/>
        </p:nvSpPr>
        <p:spPr>
          <a:xfrm>
            <a:off x="467544" y="2224248"/>
            <a:ext cx="5976664" cy="338554"/>
          </a:xfrm>
          <a:prstGeom prst="rect">
            <a:avLst/>
          </a:prstGeom>
        </p:spPr>
        <p:txBody>
          <a:bodyPr wrap="square">
            <a:spAutoFit/>
          </a:bodyPr>
          <a:lstStyle/>
          <a:p>
            <a:r>
              <a:rPr lang="es-CL" sz="1600" b="1" dirty="0" smtClean="0">
                <a:solidFill>
                  <a:srgbClr val="0070C0"/>
                </a:solidFill>
              </a:rPr>
              <a:t>Hombres</a:t>
            </a:r>
            <a:endParaRPr lang="es-CL" sz="1600" b="1" dirty="0">
              <a:solidFill>
                <a:srgbClr val="0070C0"/>
              </a:solidFill>
            </a:endParaRPr>
          </a:p>
        </p:txBody>
      </p:sp>
      <p:sp>
        <p:nvSpPr>
          <p:cNvPr id="11" name="10 Rectángulo"/>
          <p:cNvSpPr/>
          <p:nvPr/>
        </p:nvSpPr>
        <p:spPr>
          <a:xfrm>
            <a:off x="467544" y="4384488"/>
            <a:ext cx="5976664" cy="338554"/>
          </a:xfrm>
          <a:prstGeom prst="rect">
            <a:avLst/>
          </a:prstGeom>
        </p:spPr>
        <p:txBody>
          <a:bodyPr wrap="square">
            <a:spAutoFit/>
          </a:bodyPr>
          <a:lstStyle/>
          <a:p>
            <a:r>
              <a:rPr lang="es-CL" sz="1600" b="1" dirty="0" smtClean="0">
                <a:solidFill>
                  <a:srgbClr val="0070C0"/>
                </a:solidFill>
              </a:rPr>
              <a:t>Mujeres</a:t>
            </a:r>
            <a:endParaRPr lang="es-CL" sz="1600" b="1" dirty="0">
              <a:solidFill>
                <a:srgbClr val="0070C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3385980702"/>
              </p:ext>
            </p:extLst>
          </p:nvPr>
        </p:nvGraphicFramePr>
        <p:xfrm>
          <a:off x="971600" y="2562802"/>
          <a:ext cx="6552280" cy="1661160"/>
        </p:xfrm>
        <a:graphic>
          <a:graphicData uri="http://schemas.openxmlformats.org/drawingml/2006/table">
            <a:tbl>
              <a:tblPr/>
              <a:tblGrid>
                <a:gridCol w="1764924"/>
                <a:gridCol w="1764924"/>
                <a:gridCol w="1764924"/>
                <a:gridCol w="1257508"/>
              </a:tblGrid>
              <a:tr h="190500">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a:solidFill>
                            <a:srgbClr val="000000"/>
                          </a:solidFill>
                          <a:effectLst/>
                          <a:latin typeface="Calibri"/>
                        </a:rPr>
                        <a:t>Beneficiarios Hombres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81000">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B2006</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s-CL" sz="1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37,4</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40,5</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s-CL" sz="1400" b="0" i="0" u="none" strike="noStrike" dirty="0">
                          <a:solidFill>
                            <a:schemeClr val="tx1"/>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chemeClr val="tx1"/>
                          </a:solidFill>
                          <a:effectLst/>
                          <a:latin typeface="Calibri"/>
                        </a:rPr>
                        <a:t>32,6</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chemeClr val="tx1"/>
                          </a:solidFill>
                          <a:effectLst/>
                          <a:latin typeface="Calibri"/>
                        </a:rPr>
                        <a:t>35,2</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chemeClr val="tx1"/>
                          </a:solidFill>
                          <a:effectLst/>
                          <a:latin typeface="Calibri"/>
                        </a:rPr>
                        <a:t>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23,3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25,0</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19,1</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20,4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1" i="0" u="none" strike="noStrike" dirty="0">
                          <a:solidFill>
                            <a:srgbClr val="FF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FF0000"/>
                          </a:solidFill>
                          <a:effectLst/>
                          <a:latin typeface="Calibri"/>
                        </a:rPr>
                        <a:t>15,2</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FF0000"/>
                          </a:solidFill>
                          <a:effectLst/>
                          <a:latin typeface="Calibri"/>
                        </a:rPr>
                        <a:t>16,1</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1" i="0" u="none" strike="noStrike" dirty="0">
                          <a:solidFill>
                            <a:srgbClr val="FF0000"/>
                          </a:solidFill>
                          <a:effectLst/>
                          <a:latin typeface="Calibri"/>
                        </a:rPr>
                        <a:t>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840554559"/>
              </p:ext>
            </p:extLst>
          </p:nvPr>
        </p:nvGraphicFramePr>
        <p:xfrm>
          <a:off x="971601" y="4723042"/>
          <a:ext cx="6624736" cy="1802304"/>
        </p:xfrm>
        <a:graphic>
          <a:graphicData uri="http://schemas.openxmlformats.org/drawingml/2006/table">
            <a:tbl>
              <a:tblPr/>
              <a:tblGrid>
                <a:gridCol w="1737636"/>
                <a:gridCol w="1737636"/>
                <a:gridCol w="1911398"/>
                <a:gridCol w="1238066"/>
              </a:tblGrid>
              <a:tr h="225288">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a:solidFill>
                            <a:srgbClr val="000000"/>
                          </a:solidFill>
                          <a:effectLst/>
                          <a:latin typeface="Calibri"/>
                        </a:rPr>
                        <a:t>Beneficiarios Mujeres</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450576">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B2006</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s-CL" sz="1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25288">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42,6</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45,3</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5288">
                <a:tc>
                  <a:txBody>
                    <a:bodyPr/>
                    <a:lstStyle/>
                    <a:p>
                      <a:pPr marL="0" algn="ctr" defTabSz="914400" rtl="0" eaLnBrk="1" fontAlgn="b" latinLnBrk="0" hangingPunct="1"/>
                      <a:r>
                        <a:rPr lang="es-CL" sz="1400" b="0" i="0" u="none" strike="noStrike" kern="1200" dirty="0">
                          <a:solidFill>
                            <a:srgbClr val="000000"/>
                          </a:solidFill>
                          <a:effectLst/>
                          <a:latin typeface="Calibri"/>
                          <a:ea typeface="+mn-ea"/>
                          <a:cs typeface="+mn-cs"/>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marL="0" algn="ctr" defTabSz="914400" rtl="0" eaLnBrk="1" fontAlgn="b" latinLnBrk="0" hangingPunct="1"/>
                      <a:r>
                        <a:rPr lang="es-CL" sz="1400" b="0" i="0" u="none" strike="noStrike" kern="1200" dirty="0">
                          <a:solidFill>
                            <a:srgbClr val="000000"/>
                          </a:solidFill>
                          <a:effectLst/>
                          <a:latin typeface="Calibri"/>
                          <a:ea typeface="+mn-ea"/>
                          <a:cs typeface="+mn-cs"/>
                        </a:rPr>
                        <a:t>37,7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ctr" defTabSz="914400" rtl="0" eaLnBrk="1" fontAlgn="b" latinLnBrk="0" hangingPunct="1"/>
                      <a:r>
                        <a:rPr lang="es-CL" sz="1400" b="0" i="0" u="none" strike="noStrike" kern="1200" dirty="0">
                          <a:solidFill>
                            <a:srgbClr val="000000"/>
                          </a:solidFill>
                          <a:effectLst/>
                          <a:latin typeface="Calibri"/>
                          <a:ea typeface="+mn-ea"/>
                          <a:cs typeface="+mn-cs"/>
                        </a:rPr>
                        <a:t>39,8</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marL="0" algn="ctr" defTabSz="914400" rtl="0" eaLnBrk="1" fontAlgn="b" latinLnBrk="0" hangingPunct="1"/>
                      <a:r>
                        <a:rPr lang="es-CL" sz="1400" b="0" i="0" u="none" strike="noStrike" kern="1200" dirty="0">
                          <a:solidFill>
                            <a:srgbClr val="000000"/>
                          </a:solidFill>
                          <a:effectLst/>
                          <a:latin typeface="Calibri"/>
                          <a:ea typeface="+mn-ea"/>
                          <a:cs typeface="+mn-cs"/>
                        </a:rPr>
                        <a:t>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5288">
                <a:tc>
                  <a:txBody>
                    <a:bodyPr/>
                    <a:lstStyle/>
                    <a:p>
                      <a:pPr algn="ctr" fontAlgn="b"/>
                      <a:r>
                        <a:rPr lang="es-CL" sz="1400" b="0" i="0" u="none" strike="noStrike" dirty="0">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28,2</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29,3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5288">
                <a:tc>
                  <a:txBody>
                    <a:bodyPr/>
                    <a:lstStyle/>
                    <a:p>
                      <a:pPr algn="ctr" fontAlgn="b"/>
                      <a:r>
                        <a:rPr lang="es-CL" sz="1400" b="0" i="0" u="none" strike="noStrike" dirty="0">
                          <a:solidFill>
                            <a:srgbClr val="00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23,7</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24,3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25288">
                <a:tc>
                  <a:txBody>
                    <a:bodyPr/>
                    <a:lstStyle/>
                    <a:p>
                      <a:pPr marL="0" algn="ctr" defTabSz="914400" rtl="0" eaLnBrk="1" fontAlgn="b" latinLnBrk="0" hangingPunct="1"/>
                      <a:r>
                        <a:rPr lang="es-CL" sz="1400" b="1" i="0" u="none" strike="noStrike" kern="1200" dirty="0">
                          <a:solidFill>
                            <a:srgbClr val="FF0000"/>
                          </a:solidFill>
                          <a:effectLst/>
                          <a:latin typeface="Calibri"/>
                          <a:ea typeface="+mn-ea"/>
                          <a:cs typeface="+mn-cs"/>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400" b="1" i="0" u="none" strike="noStrike" kern="1200" dirty="0">
                          <a:solidFill>
                            <a:srgbClr val="FF0000"/>
                          </a:solidFill>
                          <a:effectLst/>
                          <a:latin typeface="Calibri"/>
                          <a:ea typeface="+mn-ea"/>
                          <a:cs typeface="+mn-cs"/>
                        </a:rPr>
                        <a:t>19,5</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400" b="1" i="0" u="none" strike="noStrike" kern="1200" dirty="0">
                          <a:solidFill>
                            <a:srgbClr val="FF0000"/>
                          </a:solidFill>
                          <a:effectLst/>
                          <a:latin typeface="Calibri"/>
                          <a:ea typeface="+mn-ea"/>
                          <a:cs typeface="+mn-cs"/>
                        </a:rPr>
                        <a:t>19,7</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400" b="1" i="0" u="none" strike="noStrike" kern="1200" dirty="0">
                          <a:solidFill>
                            <a:srgbClr val="FF0000"/>
                          </a:solidFill>
                          <a:effectLst/>
                          <a:latin typeface="Calibri"/>
                          <a:ea typeface="+mn-ea"/>
                          <a:cs typeface="+mn-cs"/>
                        </a:rPr>
                        <a:t>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062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28968" y="138459"/>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dirty="0"/>
              <a:t>Riesgo de Longevidad en CSV</a:t>
            </a:r>
          </a:p>
        </p:txBody>
      </p:sp>
      <p:sp>
        <p:nvSpPr>
          <p:cNvPr id="5" name="4 Rectángulo"/>
          <p:cNvSpPr/>
          <p:nvPr/>
        </p:nvSpPr>
        <p:spPr>
          <a:xfrm>
            <a:off x="405880" y="1076125"/>
            <a:ext cx="7992888" cy="492443"/>
          </a:xfrm>
          <a:prstGeom prst="rect">
            <a:avLst/>
          </a:prstGeom>
        </p:spPr>
        <p:txBody>
          <a:bodyPr wrap="square">
            <a:spAutoFit/>
          </a:bodyPr>
          <a:lstStyle/>
          <a:p>
            <a:pPr indent="-342900">
              <a:spcBef>
                <a:spcPct val="50000"/>
              </a:spcBef>
              <a:defRPr/>
            </a:pPr>
            <a:r>
              <a:rPr lang="es-CL" sz="2600" dirty="0">
                <a:solidFill>
                  <a:srgbClr val="195B79"/>
                </a:solidFill>
                <a:latin typeface="Century Gothic" pitchFamily="34" charset="0"/>
              </a:rPr>
              <a:t>Tablas de Mortalidad Previsionales - Chile</a:t>
            </a:r>
          </a:p>
        </p:txBody>
      </p:sp>
      <p:sp>
        <p:nvSpPr>
          <p:cNvPr id="2" name="1 Rectángulo"/>
          <p:cNvSpPr/>
          <p:nvPr/>
        </p:nvSpPr>
        <p:spPr>
          <a:xfrm>
            <a:off x="395536" y="1568568"/>
            <a:ext cx="8424936" cy="646331"/>
          </a:xfrm>
          <a:prstGeom prst="rect">
            <a:avLst/>
          </a:prstGeom>
        </p:spPr>
        <p:txBody>
          <a:bodyPr wrap="square">
            <a:spAutoFit/>
          </a:bodyPr>
          <a:lstStyle/>
          <a:p>
            <a:r>
              <a:rPr lang="es-CL" dirty="0"/>
              <a:t>Variación  de la  esperanza de vida resultante de las nuevas  tablas , </a:t>
            </a:r>
            <a:r>
              <a:rPr lang="es-CL" dirty="0" smtClean="0"/>
              <a:t>Inválidos al </a:t>
            </a:r>
            <a:r>
              <a:rPr lang="es-CL" dirty="0"/>
              <a:t>año 2014. </a:t>
            </a:r>
          </a:p>
        </p:txBody>
      </p:sp>
      <p:sp>
        <p:nvSpPr>
          <p:cNvPr id="10" name="9 Rectángulo"/>
          <p:cNvSpPr/>
          <p:nvPr/>
        </p:nvSpPr>
        <p:spPr>
          <a:xfrm>
            <a:off x="467544" y="2281016"/>
            <a:ext cx="5976664" cy="338554"/>
          </a:xfrm>
          <a:prstGeom prst="rect">
            <a:avLst/>
          </a:prstGeom>
        </p:spPr>
        <p:txBody>
          <a:bodyPr wrap="square">
            <a:spAutoFit/>
          </a:bodyPr>
          <a:lstStyle/>
          <a:p>
            <a:r>
              <a:rPr lang="es-CL" sz="1600" b="1" dirty="0" smtClean="0">
                <a:solidFill>
                  <a:srgbClr val="0070C0"/>
                </a:solidFill>
              </a:rPr>
              <a:t>Hombres</a:t>
            </a:r>
            <a:endParaRPr lang="es-CL" sz="1600" b="1" dirty="0">
              <a:solidFill>
                <a:srgbClr val="0070C0"/>
              </a:solidFill>
            </a:endParaRPr>
          </a:p>
        </p:txBody>
      </p:sp>
      <p:sp>
        <p:nvSpPr>
          <p:cNvPr id="11" name="10 Rectángulo"/>
          <p:cNvSpPr/>
          <p:nvPr/>
        </p:nvSpPr>
        <p:spPr>
          <a:xfrm>
            <a:off x="467544" y="4441256"/>
            <a:ext cx="5976664" cy="338554"/>
          </a:xfrm>
          <a:prstGeom prst="rect">
            <a:avLst/>
          </a:prstGeom>
        </p:spPr>
        <p:txBody>
          <a:bodyPr wrap="square">
            <a:spAutoFit/>
          </a:bodyPr>
          <a:lstStyle/>
          <a:p>
            <a:r>
              <a:rPr lang="es-CL" sz="1600" b="1" dirty="0" smtClean="0">
                <a:solidFill>
                  <a:srgbClr val="0070C0"/>
                </a:solidFill>
              </a:rPr>
              <a:t>Mujeres</a:t>
            </a:r>
            <a:endParaRPr lang="es-CL" sz="1600" b="1" dirty="0">
              <a:solidFill>
                <a:srgbClr val="0070C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2211043341"/>
              </p:ext>
            </p:extLst>
          </p:nvPr>
        </p:nvGraphicFramePr>
        <p:xfrm>
          <a:off x="1051380" y="2649534"/>
          <a:ext cx="6984776" cy="1661160"/>
        </p:xfrm>
        <a:graphic>
          <a:graphicData uri="http://schemas.openxmlformats.org/drawingml/2006/table">
            <a:tbl>
              <a:tblPr/>
              <a:tblGrid>
                <a:gridCol w="1881421"/>
                <a:gridCol w="1881421"/>
                <a:gridCol w="1881421"/>
                <a:gridCol w="1340513"/>
              </a:tblGrid>
              <a:tr h="190500">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a:solidFill>
                            <a:srgbClr val="000000"/>
                          </a:solidFill>
                          <a:effectLst/>
                          <a:latin typeface="Calibri"/>
                        </a:rPr>
                        <a:t>Inválidos Hombres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81000">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MI2006</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s-CL" sz="1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26,3</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28,1</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s-CL" sz="1400" b="1" i="0" u="none" strike="noStrike" dirty="0">
                          <a:solidFill>
                            <a:srgbClr val="FF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23,0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1" i="0" u="none" strike="noStrike" dirty="0">
                          <a:solidFill>
                            <a:srgbClr val="FF0000"/>
                          </a:solidFill>
                          <a:effectLst/>
                          <a:latin typeface="Calibri"/>
                        </a:rPr>
                        <a:t>24,3</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17,4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18,1</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14,8</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15,5</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12,2</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12,9</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2770400813"/>
              </p:ext>
            </p:extLst>
          </p:nvPr>
        </p:nvGraphicFramePr>
        <p:xfrm>
          <a:off x="1043607" y="4792176"/>
          <a:ext cx="7056785" cy="1661160"/>
        </p:xfrm>
        <a:graphic>
          <a:graphicData uri="http://schemas.openxmlformats.org/drawingml/2006/table">
            <a:tbl>
              <a:tblPr/>
              <a:tblGrid>
                <a:gridCol w="1850961"/>
                <a:gridCol w="1850961"/>
                <a:gridCol w="2036055"/>
                <a:gridCol w="1318808"/>
              </a:tblGrid>
              <a:tr h="169014">
                <a:tc rowSpan="2">
                  <a:txBody>
                    <a:bodyPr/>
                    <a:lstStyle/>
                    <a:p>
                      <a:pPr algn="ctr" fontAlgn="ctr"/>
                      <a:r>
                        <a:rPr lang="es-CL" sz="1400" b="1" i="0" u="none" strike="noStrike" dirty="0">
                          <a:solidFill>
                            <a:srgbClr val="000000"/>
                          </a:solidFill>
                          <a:effectLst/>
                          <a:latin typeface="Calibri"/>
                        </a:rPr>
                        <a:t>Edad</a:t>
                      </a:r>
                    </a:p>
                  </a:txBody>
                  <a:tcPr marL="0" marR="0" marT="0"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s-CL" sz="1400" b="1" i="0" u="none" strike="noStrike" dirty="0">
                          <a:solidFill>
                            <a:srgbClr val="000000"/>
                          </a:solidFill>
                          <a:effectLst/>
                          <a:latin typeface="Calibri"/>
                        </a:rPr>
                        <a:t>Inválidas Mujeres</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s-CL"/>
                    </a:p>
                  </a:txBody>
                  <a:tcPr/>
                </a:tc>
                <a:tc>
                  <a:txBody>
                    <a:bodyPr/>
                    <a:lstStyle/>
                    <a:p>
                      <a:pPr algn="ctr" fontAlgn="b"/>
                      <a:r>
                        <a:rPr lang="es-CL" sz="1400" b="1" i="0" u="none" strike="noStrike" dirty="0">
                          <a:solidFill>
                            <a:srgbClr val="000000"/>
                          </a:solidFill>
                          <a:effectLst/>
                          <a:latin typeface="Calibri"/>
                        </a:rPr>
                        <a:t>Diferencia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81000">
                <a:tc vMerge="1">
                  <a:txBody>
                    <a:bodyPr/>
                    <a:lstStyle/>
                    <a:p>
                      <a:endParaRPr lang="es-CL"/>
                    </a:p>
                  </a:txBody>
                  <a:tcPr/>
                </a:tc>
                <a:tc>
                  <a:txBody>
                    <a:bodyPr/>
                    <a:lstStyle/>
                    <a:p>
                      <a:pPr algn="ctr" fontAlgn="ctr"/>
                      <a:r>
                        <a:rPr lang="es-CL" sz="1400" b="1" i="0" u="none" strike="noStrike" dirty="0">
                          <a:solidFill>
                            <a:srgbClr val="000000"/>
                          </a:solidFill>
                          <a:effectLst/>
                          <a:latin typeface="Calibri"/>
                        </a:rPr>
                        <a:t>MI2006</a:t>
                      </a:r>
                    </a:p>
                  </a:txBody>
                  <a:tcPr marL="0" marR="0" marT="0"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s-CL" sz="1400" b="1" i="0" u="none" strike="noStrike" dirty="0" smtClean="0">
                          <a:solidFill>
                            <a:srgbClr val="000000"/>
                          </a:solidFill>
                          <a:effectLst/>
                          <a:latin typeface="Calibri"/>
                        </a:rPr>
                        <a:t>Ppta 2014</a:t>
                      </a:r>
                      <a:endParaRPr lang="es-CL" sz="1400" b="1" i="0" u="none" strike="noStrike" dirty="0">
                        <a:solidFill>
                          <a:srgbClr val="000000"/>
                        </a:solidFill>
                        <a:effectLst/>
                        <a:latin typeface="Calibri"/>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endParaRPr lang="es-CL" sz="1400" b="1" i="0" u="none" strike="noStrike" dirty="0">
                        <a:solidFill>
                          <a:srgbClr val="000000"/>
                        </a:solidFill>
                        <a:effectLst/>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s-CL" sz="1400" b="0" i="0" u="none" strike="noStrike" dirty="0">
                          <a:solidFill>
                            <a:srgbClr val="000000"/>
                          </a:solidFill>
                          <a:effectLst/>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33,9</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34,6</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s-CL" sz="1400" b="0" i="0" u="none" strike="noStrike" dirty="0">
                          <a:solidFill>
                            <a:srgbClr val="000000"/>
                          </a:solidFill>
                          <a:effectLst/>
                          <a:latin typeface="Calibri"/>
                        </a:rPr>
                        <a:t>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s-CL" sz="1400" b="1" i="0" u="none" strike="noStrike" dirty="0">
                          <a:solidFill>
                            <a:srgbClr val="FF0000"/>
                          </a:solidFill>
                          <a:effectLst/>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30,3</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1" i="0" u="none" strike="noStrike" dirty="0">
                          <a:solidFill>
                            <a:srgbClr val="FF0000"/>
                          </a:solidFill>
                          <a:effectLst/>
                          <a:latin typeface="Calibri"/>
                        </a:rPr>
                        <a:t>30,9</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1" i="0" u="none" strike="noStrike" dirty="0">
                          <a:solidFill>
                            <a:srgbClr val="FF0000"/>
                          </a:solidFill>
                          <a:effectLst/>
                          <a:latin typeface="Calibri"/>
                        </a:rPr>
                        <a:t>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23,0</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23,9</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19,4</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s-CL" sz="1400" b="0" i="0" u="none" strike="noStrike" dirty="0">
                          <a:solidFill>
                            <a:srgbClr val="000000"/>
                          </a:solidFill>
                          <a:effectLst/>
                          <a:latin typeface="Calibri"/>
                        </a:rPr>
                        <a:t>20,4</a:t>
                      </a: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s-CL" sz="14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90500">
                <a:tc>
                  <a:txBody>
                    <a:bodyPr/>
                    <a:lstStyle/>
                    <a:p>
                      <a:pPr algn="ctr" fontAlgn="b"/>
                      <a:r>
                        <a:rPr lang="es-CL" sz="1400" b="0" i="0" u="none" strike="noStrike" dirty="0">
                          <a:solidFill>
                            <a:srgbClr val="000000"/>
                          </a:solidFill>
                          <a:effectLst/>
                          <a:latin typeface="Calibri"/>
                        </a:rPr>
                        <a:t>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15,8</a:t>
                      </a:r>
                    </a:p>
                  </a:txBody>
                  <a:tcPr marL="0" marR="0" marT="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16,8</a:t>
                      </a:r>
                    </a:p>
                  </a:txBody>
                  <a:tcPr marL="0" marR="0" marT="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s-CL" sz="1400" b="0" i="0" u="none" strike="noStrike" dirty="0">
                          <a:solidFill>
                            <a:srgbClr val="000000"/>
                          </a:solidFill>
                          <a:effectLst/>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6657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10440" y="272842"/>
            <a:ext cx="6624736" cy="707886"/>
          </a:xfrm>
          <a:prstGeom prst="rect">
            <a:avLst/>
          </a:prstGeom>
          <a:noFill/>
        </p:spPr>
        <p:txBody>
          <a:bodyPr wrap="square" rtlCol="0">
            <a:spAutoFit/>
          </a:bodyPr>
          <a:lstStyle/>
          <a:p>
            <a:pPr algn="ctr"/>
            <a:r>
              <a:rPr lang="es-CL" sz="4000" dirty="0"/>
              <a:t>Riesgo de Longevidad en CSV</a:t>
            </a:r>
          </a:p>
        </p:txBody>
      </p:sp>
      <p:graphicFrame>
        <p:nvGraphicFramePr>
          <p:cNvPr id="4" name="3 Tabla"/>
          <p:cNvGraphicFramePr>
            <a:graphicFrameLocks noGrp="1"/>
          </p:cNvGraphicFramePr>
          <p:nvPr>
            <p:extLst>
              <p:ext uri="{D42A27DB-BD31-4B8C-83A1-F6EECF244321}">
                <p14:modId xmlns:p14="http://schemas.microsoft.com/office/powerpoint/2010/main" val="674299138"/>
              </p:ext>
            </p:extLst>
          </p:nvPr>
        </p:nvGraphicFramePr>
        <p:xfrm>
          <a:off x="683568" y="3060427"/>
          <a:ext cx="3484149" cy="1155533"/>
        </p:xfrm>
        <a:graphic>
          <a:graphicData uri="http://schemas.openxmlformats.org/drawingml/2006/table">
            <a:tbl>
              <a:tblPr>
                <a:tableStyleId>{616DA210-FB5B-4158-B5E0-FEB733F419BA}</a:tableStyleId>
              </a:tblPr>
              <a:tblGrid>
                <a:gridCol w="612597"/>
                <a:gridCol w="957184"/>
                <a:gridCol w="957184"/>
                <a:gridCol w="957184"/>
              </a:tblGrid>
              <a:tr h="404963">
                <a:tc>
                  <a:txBody>
                    <a:bodyPr/>
                    <a:lstStyle/>
                    <a:p>
                      <a:pPr algn="l" fontAlgn="b"/>
                      <a:endParaRPr lang="es-CL" sz="1200" b="0" i="0" u="none" strike="noStrike" dirty="0">
                        <a:effectLst/>
                        <a:latin typeface="Arial"/>
                      </a:endParaRPr>
                    </a:p>
                  </a:txBody>
                  <a:tcPr marL="9525" marR="9525" marT="9525" marB="0" anchor="b">
                    <a:lnL w="12700" cmpd="sng">
                      <a:noFill/>
                    </a:lnL>
                    <a:lnT w="12700" cmpd="sng">
                      <a:noFill/>
                    </a:lnT>
                  </a:tcPr>
                </a:tc>
                <a:tc>
                  <a:txBody>
                    <a:bodyPr/>
                    <a:lstStyle/>
                    <a:p>
                      <a:pPr algn="ctr" fontAlgn="ctr"/>
                      <a:r>
                        <a:rPr lang="es-CL" sz="1200" u="none" strike="noStrike" dirty="0" smtClean="0">
                          <a:effectLst/>
                        </a:rPr>
                        <a:t>Vejez</a:t>
                      </a:r>
                      <a:endParaRPr lang="es-CL" sz="1200" b="0" i="0" u="none" strike="noStrike" dirty="0">
                        <a:effectLst/>
                        <a:latin typeface="Arial"/>
                      </a:endParaRPr>
                    </a:p>
                  </a:txBody>
                  <a:tcPr marL="9525" marR="9525" marT="9525" marB="0" anchor="ctr"/>
                </a:tc>
                <a:tc>
                  <a:txBody>
                    <a:bodyPr/>
                    <a:lstStyle/>
                    <a:p>
                      <a:pPr algn="ctr" fontAlgn="ctr"/>
                      <a:r>
                        <a:rPr lang="es-CL" sz="1200" u="none" strike="noStrike" dirty="0" smtClean="0">
                          <a:effectLst/>
                        </a:rPr>
                        <a:t>Invalidez</a:t>
                      </a:r>
                      <a:endParaRPr lang="es-CL" sz="1200" b="0" i="0" u="none" strike="noStrike" dirty="0">
                        <a:effectLst/>
                        <a:latin typeface="Arial"/>
                      </a:endParaRPr>
                    </a:p>
                  </a:txBody>
                  <a:tcPr marL="9525" marR="9525" marT="9525" marB="0" anchor="ctr"/>
                </a:tc>
                <a:tc>
                  <a:txBody>
                    <a:bodyPr/>
                    <a:lstStyle/>
                    <a:p>
                      <a:pPr algn="ctr" fontAlgn="ctr"/>
                      <a:r>
                        <a:rPr lang="es-CL" sz="1200" u="none" strike="noStrike" dirty="0" smtClean="0">
                          <a:effectLst/>
                        </a:rPr>
                        <a:t>Sobrevivencia</a:t>
                      </a:r>
                      <a:endParaRPr lang="es-CL" sz="1200" b="0" i="0" u="none" strike="noStrike" dirty="0">
                        <a:effectLst/>
                        <a:latin typeface="Arial"/>
                      </a:endParaRPr>
                    </a:p>
                  </a:txBody>
                  <a:tcPr marL="9525" marR="9525" marT="9525" marB="0" anchor="ctr"/>
                </a:tc>
              </a:tr>
              <a:tr h="352994">
                <a:tc>
                  <a:txBody>
                    <a:bodyPr/>
                    <a:lstStyle/>
                    <a:p>
                      <a:pPr algn="ctr" fontAlgn="b"/>
                      <a:r>
                        <a:rPr lang="es-CL" sz="1200" u="none" strike="noStrike" dirty="0">
                          <a:effectLst/>
                        </a:rPr>
                        <a:t>Mujer</a:t>
                      </a:r>
                      <a:br>
                        <a:rPr lang="es-CL" sz="1200" u="none" strike="noStrike" dirty="0">
                          <a:effectLst/>
                        </a:rPr>
                      </a:br>
                      <a:r>
                        <a:rPr lang="es-CL" sz="1200" u="none" strike="noStrike" dirty="0">
                          <a:effectLst/>
                        </a:rPr>
                        <a:t>60 años</a:t>
                      </a:r>
                      <a:endParaRPr lang="es-CL" sz="1200" b="0" i="0" u="none" strike="noStrike" dirty="0">
                        <a:effectLst/>
                        <a:latin typeface="Arial"/>
                      </a:endParaRPr>
                    </a:p>
                  </a:txBody>
                  <a:tcPr marL="9525" marR="9525" marT="9525" marB="0" anchor="b"/>
                </a:tc>
                <a:tc>
                  <a:txBody>
                    <a:bodyPr/>
                    <a:lstStyle/>
                    <a:p>
                      <a:pPr algn="ctr" fontAlgn="ctr"/>
                      <a:r>
                        <a:rPr lang="es-CL" sz="1200" u="none" strike="noStrike" dirty="0">
                          <a:solidFill>
                            <a:srgbClr val="FF0000"/>
                          </a:solidFill>
                          <a:effectLst/>
                        </a:rPr>
                        <a:t>-3,0%</a:t>
                      </a:r>
                      <a:endParaRPr lang="es-CL" sz="1200" b="0" i="0" u="none" strike="noStrike" dirty="0">
                        <a:solidFill>
                          <a:srgbClr val="FF0000"/>
                        </a:solidFill>
                        <a:effectLst/>
                        <a:latin typeface="Arial"/>
                      </a:endParaRPr>
                    </a:p>
                  </a:txBody>
                  <a:tcPr marL="9525" marR="9525" marT="9525" marB="0" anchor="ctr"/>
                </a:tc>
                <a:tc>
                  <a:txBody>
                    <a:bodyPr/>
                    <a:lstStyle/>
                    <a:p>
                      <a:pPr algn="ctr" fontAlgn="ctr"/>
                      <a:r>
                        <a:rPr lang="es-CL" sz="1200" u="none" strike="noStrike" dirty="0">
                          <a:effectLst/>
                        </a:rPr>
                        <a:t>0,9%</a:t>
                      </a:r>
                      <a:endParaRPr lang="es-CL" sz="1200" b="0" i="0" u="none" strike="noStrike" dirty="0">
                        <a:effectLst/>
                        <a:latin typeface="Arial"/>
                      </a:endParaRPr>
                    </a:p>
                  </a:txBody>
                  <a:tcPr marL="9525" marR="9525" marT="9525" marB="0" anchor="ctr"/>
                </a:tc>
                <a:tc>
                  <a:txBody>
                    <a:bodyPr/>
                    <a:lstStyle/>
                    <a:p>
                      <a:pPr algn="ctr" fontAlgn="ctr"/>
                      <a:r>
                        <a:rPr lang="es-CL" sz="1200" u="none" strike="noStrike" dirty="0">
                          <a:solidFill>
                            <a:srgbClr val="FF0000"/>
                          </a:solidFill>
                          <a:effectLst/>
                        </a:rPr>
                        <a:t>-0,4%</a:t>
                      </a:r>
                      <a:endParaRPr lang="es-CL" sz="1200" b="0" i="0" u="none" strike="noStrike" dirty="0">
                        <a:solidFill>
                          <a:srgbClr val="FF0000"/>
                        </a:solidFill>
                        <a:effectLst/>
                        <a:latin typeface="Arial"/>
                      </a:endParaRPr>
                    </a:p>
                  </a:txBody>
                  <a:tcPr marL="9525" marR="9525" marT="9525" marB="0" anchor="ctr"/>
                </a:tc>
              </a:tr>
              <a:tr h="352994">
                <a:tc>
                  <a:txBody>
                    <a:bodyPr/>
                    <a:lstStyle/>
                    <a:p>
                      <a:pPr algn="ctr" fontAlgn="b"/>
                      <a:r>
                        <a:rPr lang="es-CL" sz="1200" u="none" strike="noStrike" dirty="0">
                          <a:effectLst/>
                        </a:rPr>
                        <a:t>Hombre</a:t>
                      </a:r>
                      <a:br>
                        <a:rPr lang="es-CL" sz="1200" u="none" strike="noStrike" dirty="0">
                          <a:effectLst/>
                        </a:rPr>
                      </a:br>
                      <a:r>
                        <a:rPr lang="es-CL" sz="1200" u="none" strike="noStrike" dirty="0">
                          <a:effectLst/>
                        </a:rPr>
                        <a:t>65 años</a:t>
                      </a:r>
                      <a:endParaRPr lang="es-CL" sz="1200" b="0" i="0" u="none" strike="noStrike" dirty="0">
                        <a:effectLst/>
                        <a:latin typeface="Arial"/>
                      </a:endParaRPr>
                    </a:p>
                  </a:txBody>
                  <a:tcPr marL="9525" marR="9525" marT="9525" marB="0" anchor="b"/>
                </a:tc>
                <a:tc>
                  <a:txBody>
                    <a:bodyPr/>
                    <a:lstStyle/>
                    <a:p>
                      <a:pPr algn="ctr" fontAlgn="ctr"/>
                      <a:r>
                        <a:rPr lang="es-CL" sz="1200" u="none" strike="noStrike" dirty="0">
                          <a:solidFill>
                            <a:srgbClr val="FF0000"/>
                          </a:solidFill>
                          <a:effectLst/>
                        </a:rPr>
                        <a:t>-2,6%</a:t>
                      </a:r>
                      <a:endParaRPr lang="es-CL" sz="1200" b="0" i="0" u="none" strike="noStrike" dirty="0">
                        <a:solidFill>
                          <a:srgbClr val="FF0000"/>
                        </a:solidFill>
                        <a:effectLst/>
                        <a:latin typeface="Arial"/>
                      </a:endParaRPr>
                    </a:p>
                  </a:txBody>
                  <a:tcPr marL="9525" marR="9525" marT="9525" marB="0" anchor="ctr"/>
                </a:tc>
                <a:tc>
                  <a:txBody>
                    <a:bodyPr/>
                    <a:lstStyle/>
                    <a:p>
                      <a:pPr algn="ctr" fontAlgn="ctr"/>
                      <a:r>
                        <a:rPr lang="es-CL" sz="1200" u="none" strike="noStrike" dirty="0">
                          <a:solidFill>
                            <a:srgbClr val="FF0000"/>
                          </a:solidFill>
                          <a:effectLst/>
                        </a:rPr>
                        <a:t>-2,0%</a:t>
                      </a:r>
                      <a:endParaRPr lang="es-CL" sz="1200" b="0" i="0" u="none" strike="noStrike" dirty="0">
                        <a:solidFill>
                          <a:srgbClr val="FF0000"/>
                        </a:solidFill>
                        <a:effectLst/>
                        <a:latin typeface="Arial"/>
                      </a:endParaRPr>
                    </a:p>
                  </a:txBody>
                  <a:tcPr marL="9525" marR="9525" marT="9525" marB="0" anchor="ctr"/>
                </a:tc>
                <a:tc>
                  <a:txBody>
                    <a:bodyPr/>
                    <a:lstStyle/>
                    <a:p>
                      <a:pPr algn="ctr" fontAlgn="ctr"/>
                      <a:r>
                        <a:rPr lang="es-CL" sz="1200" u="none" strike="noStrike" dirty="0">
                          <a:solidFill>
                            <a:srgbClr val="FF0000"/>
                          </a:solidFill>
                          <a:effectLst/>
                        </a:rPr>
                        <a:t>-3,9%</a:t>
                      </a:r>
                      <a:endParaRPr lang="es-CL" sz="1200" b="0" i="0" u="none" strike="noStrike" dirty="0">
                        <a:solidFill>
                          <a:srgbClr val="FF0000"/>
                        </a:solidFill>
                        <a:effectLst/>
                        <a:latin typeface="Arial"/>
                      </a:endParaRPr>
                    </a:p>
                  </a:txBody>
                  <a:tcPr marL="9525" marR="9525" marT="9525" marB="0" anchor="ctr"/>
                </a:tc>
              </a:tr>
            </a:tbl>
          </a:graphicData>
        </a:graphic>
      </p:graphicFrame>
      <p:sp>
        <p:nvSpPr>
          <p:cNvPr id="13" name="12 CuadroTexto"/>
          <p:cNvSpPr txBox="1"/>
          <p:nvPr/>
        </p:nvSpPr>
        <p:spPr>
          <a:xfrm>
            <a:off x="863588" y="2398702"/>
            <a:ext cx="7776864" cy="461665"/>
          </a:xfrm>
          <a:prstGeom prst="rect">
            <a:avLst/>
          </a:prstGeom>
          <a:noFill/>
        </p:spPr>
        <p:txBody>
          <a:bodyPr wrap="square" rtlCol="0">
            <a:spAutoFit/>
          </a:bodyPr>
          <a:lstStyle/>
          <a:p>
            <a:r>
              <a:rPr lang="es-CL" sz="2400" b="1" dirty="0" smtClean="0">
                <a:solidFill>
                  <a:srgbClr val="1B89B5"/>
                </a:solidFill>
                <a:latin typeface="Century Gothic" pitchFamily="34" charset="0"/>
                <a:cs typeface="Levenim MT" pitchFamily="2" charset="-79"/>
              </a:rPr>
              <a:t>RP					RV</a:t>
            </a:r>
            <a:endParaRPr lang="es-CL" sz="2400" b="1" dirty="0">
              <a:solidFill>
                <a:srgbClr val="1B89B5"/>
              </a:solidFill>
              <a:latin typeface="Century Gothic" pitchFamily="34" charset="0"/>
              <a:cs typeface="Levenim MT" pitchFamily="2" charset="-79"/>
            </a:endParaRPr>
          </a:p>
        </p:txBody>
      </p:sp>
      <p:sp>
        <p:nvSpPr>
          <p:cNvPr id="3" name="2 CuadroTexto"/>
          <p:cNvSpPr txBox="1"/>
          <p:nvPr/>
        </p:nvSpPr>
        <p:spPr>
          <a:xfrm>
            <a:off x="6444208" y="2060848"/>
            <a:ext cx="2397414" cy="338554"/>
          </a:xfrm>
          <a:prstGeom prst="rect">
            <a:avLst/>
          </a:prstGeom>
          <a:noFill/>
        </p:spPr>
        <p:txBody>
          <a:bodyPr wrap="square" rtlCol="0">
            <a:spAutoFit/>
          </a:bodyPr>
          <a:lstStyle/>
          <a:p>
            <a:r>
              <a:rPr lang="es-CL" sz="1600" dirty="0" smtClean="0">
                <a:solidFill>
                  <a:srgbClr val="0099CC"/>
                </a:solidFill>
              </a:rPr>
              <a:t>(grupo familiar 1 persona)</a:t>
            </a:r>
            <a:endParaRPr lang="es-CL" sz="1600" dirty="0">
              <a:solidFill>
                <a:srgbClr val="0099CC"/>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612468483"/>
              </p:ext>
            </p:extLst>
          </p:nvPr>
        </p:nvGraphicFramePr>
        <p:xfrm>
          <a:off x="5184000" y="3060427"/>
          <a:ext cx="3592228" cy="1176980"/>
        </p:xfrm>
        <a:graphic>
          <a:graphicData uri="http://schemas.openxmlformats.org/drawingml/2006/table">
            <a:tbl>
              <a:tblPr>
                <a:tableStyleId>{5940675A-B579-460E-94D1-54222C63F5DA}</a:tableStyleId>
              </a:tblPr>
              <a:tblGrid>
                <a:gridCol w="898057"/>
                <a:gridCol w="898057"/>
                <a:gridCol w="898057"/>
                <a:gridCol w="898057"/>
              </a:tblGrid>
              <a:tr h="426410">
                <a:tc>
                  <a:txBody>
                    <a:bodyPr/>
                    <a:lstStyle/>
                    <a:p>
                      <a:pPr algn="l" fontAlgn="b"/>
                      <a:endParaRPr lang="es-CL" sz="1200" b="0" i="0" u="none" strike="noStrike" dirty="0">
                        <a:effectLst/>
                        <a:latin typeface="Arial"/>
                      </a:endParaRPr>
                    </a:p>
                  </a:txBody>
                  <a:tcPr marL="9525" marR="9525" marT="9525" marB="0" anchor="b">
                    <a:lnL w="12700" cmpd="sng">
                      <a:noFill/>
                    </a:lnL>
                    <a:lnT w="12700" cmpd="sng">
                      <a:noFill/>
                    </a:lnT>
                  </a:tcPr>
                </a:tc>
                <a:tc>
                  <a:txBody>
                    <a:bodyPr/>
                    <a:lstStyle/>
                    <a:p>
                      <a:pPr algn="ctr" fontAlgn="ctr"/>
                      <a:r>
                        <a:rPr lang="es-CL" sz="1200" u="none" strike="noStrike" dirty="0" smtClean="0">
                          <a:effectLst/>
                        </a:rPr>
                        <a:t>Vejez</a:t>
                      </a:r>
                      <a:endParaRPr lang="es-CL" sz="1200" b="0" i="0" u="none" strike="noStrike" dirty="0">
                        <a:effectLst/>
                        <a:latin typeface="Arial"/>
                      </a:endParaRPr>
                    </a:p>
                  </a:txBody>
                  <a:tcPr marL="9525" marR="9525" marT="9525" marB="0" anchor="ctr"/>
                </a:tc>
                <a:tc>
                  <a:txBody>
                    <a:bodyPr/>
                    <a:lstStyle/>
                    <a:p>
                      <a:pPr algn="ctr" fontAlgn="ctr"/>
                      <a:r>
                        <a:rPr lang="es-CL" sz="1200" u="none" strike="noStrike" dirty="0" smtClean="0">
                          <a:effectLst/>
                        </a:rPr>
                        <a:t>Invalidez(*)</a:t>
                      </a:r>
                      <a:endParaRPr lang="es-CL" sz="1200" b="0" i="0" u="none" strike="noStrike" dirty="0">
                        <a:effectLst/>
                        <a:latin typeface="Arial"/>
                      </a:endParaRPr>
                    </a:p>
                  </a:txBody>
                  <a:tcPr marL="9525" marR="9525" marT="9525" marB="0" anchor="ctr"/>
                </a:tc>
                <a:tc>
                  <a:txBody>
                    <a:bodyPr/>
                    <a:lstStyle/>
                    <a:p>
                      <a:pPr algn="ctr" fontAlgn="ctr"/>
                      <a:r>
                        <a:rPr lang="es-CL" sz="1200" u="none" strike="noStrike" dirty="0" smtClean="0">
                          <a:effectLst/>
                        </a:rPr>
                        <a:t>Sobrevivencia (*)</a:t>
                      </a:r>
                      <a:endParaRPr lang="es-CL" sz="1200" b="0" i="0" u="none" strike="noStrike" dirty="0">
                        <a:effectLst/>
                        <a:latin typeface="Arial"/>
                      </a:endParaRPr>
                    </a:p>
                  </a:txBody>
                  <a:tcPr marL="9525" marR="9525" marT="9525" marB="0" anchor="ctr"/>
                </a:tc>
              </a:tr>
              <a:tr h="352994">
                <a:tc>
                  <a:txBody>
                    <a:bodyPr/>
                    <a:lstStyle/>
                    <a:p>
                      <a:pPr algn="ctr" fontAlgn="b"/>
                      <a:r>
                        <a:rPr lang="es-CL" sz="1200" u="none" strike="noStrike" dirty="0">
                          <a:effectLst/>
                        </a:rPr>
                        <a:t>Mujer</a:t>
                      </a:r>
                      <a:br>
                        <a:rPr lang="es-CL" sz="1200" u="none" strike="noStrike" dirty="0">
                          <a:effectLst/>
                        </a:rPr>
                      </a:br>
                      <a:r>
                        <a:rPr lang="es-CL" sz="1200" u="none" strike="noStrike" dirty="0">
                          <a:effectLst/>
                        </a:rPr>
                        <a:t>60 años</a:t>
                      </a:r>
                      <a:endParaRPr lang="es-CL" sz="1200" b="0" i="0" u="none" strike="noStrike" dirty="0">
                        <a:effectLst/>
                        <a:latin typeface="Arial"/>
                      </a:endParaRPr>
                    </a:p>
                  </a:txBody>
                  <a:tcPr marL="9525" marR="9525" marT="9525" marB="0" anchor="b"/>
                </a:tc>
                <a:tc>
                  <a:txBody>
                    <a:bodyPr/>
                    <a:lstStyle/>
                    <a:p>
                      <a:pPr algn="ctr" fontAlgn="ctr"/>
                      <a:r>
                        <a:rPr lang="es-CL" sz="1200" u="none" strike="noStrike" dirty="0">
                          <a:solidFill>
                            <a:srgbClr val="FF0000"/>
                          </a:solidFill>
                          <a:effectLst/>
                        </a:rPr>
                        <a:t>-3,6%</a:t>
                      </a:r>
                      <a:endParaRPr lang="es-CL" sz="1200" b="0" i="0" u="none" strike="noStrike" dirty="0">
                        <a:solidFill>
                          <a:srgbClr val="FF0000"/>
                        </a:solidFill>
                        <a:effectLst/>
                        <a:latin typeface="Arial"/>
                      </a:endParaRPr>
                    </a:p>
                  </a:txBody>
                  <a:tcPr marL="9525" marR="9525" marT="9525" marB="0" anchor="ctr"/>
                </a:tc>
                <a:tc>
                  <a:txBody>
                    <a:bodyPr/>
                    <a:lstStyle/>
                    <a:p>
                      <a:pPr algn="ctr" fontAlgn="ctr"/>
                      <a:r>
                        <a:rPr lang="es-CL" sz="1200" u="none" strike="noStrike" dirty="0" smtClean="0">
                          <a:solidFill>
                            <a:schemeClr val="tx1"/>
                          </a:solidFill>
                          <a:effectLst/>
                        </a:rPr>
                        <a:t>NA</a:t>
                      </a:r>
                      <a:endParaRPr lang="es-CL" sz="1200" b="0" i="0" u="none" strike="noStrike" dirty="0">
                        <a:solidFill>
                          <a:schemeClr val="tx1"/>
                        </a:solidFill>
                        <a:effectLst/>
                        <a:latin typeface="Arial"/>
                      </a:endParaRPr>
                    </a:p>
                  </a:txBody>
                  <a:tcPr marL="9525" marR="9525" marT="9525" marB="0" anchor="ctr"/>
                </a:tc>
                <a:tc>
                  <a:txBody>
                    <a:bodyPr/>
                    <a:lstStyle/>
                    <a:p>
                      <a:pPr algn="ctr" fontAlgn="ctr"/>
                      <a:r>
                        <a:rPr lang="es-CL" sz="1200" u="none" strike="noStrike" dirty="0" smtClean="0">
                          <a:solidFill>
                            <a:schemeClr val="tx1"/>
                          </a:solidFill>
                          <a:effectLst/>
                        </a:rPr>
                        <a:t>NA</a:t>
                      </a:r>
                      <a:endParaRPr lang="es-CL" sz="1200" b="0" i="0" u="none" strike="noStrike" dirty="0">
                        <a:solidFill>
                          <a:schemeClr val="tx1"/>
                        </a:solidFill>
                        <a:effectLst/>
                        <a:latin typeface="Arial"/>
                      </a:endParaRPr>
                    </a:p>
                  </a:txBody>
                  <a:tcPr marL="9525" marR="9525" marT="9525" marB="0" anchor="ctr"/>
                </a:tc>
              </a:tr>
              <a:tr h="352994">
                <a:tc>
                  <a:txBody>
                    <a:bodyPr/>
                    <a:lstStyle/>
                    <a:p>
                      <a:pPr algn="ctr" fontAlgn="b"/>
                      <a:r>
                        <a:rPr lang="es-CL" sz="1200" u="none" strike="noStrike" dirty="0">
                          <a:effectLst/>
                        </a:rPr>
                        <a:t>Hombre</a:t>
                      </a:r>
                      <a:br>
                        <a:rPr lang="es-CL" sz="1200" u="none" strike="noStrike" dirty="0">
                          <a:effectLst/>
                        </a:rPr>
                      </a:br>
                      <a:r>
                        <a:rPr lang="es-CL" sz="1200" u="none" strike="noStrike" dirty="0">
                          <a:effectLst/>
                        </a:rPr>
                        <a:t>65 años</a:t>
                      </a:r>
                      <a:endParaRPr lang="es-CL" sz="1200" b="0" i="0" u="none" strike="noStrike" dirty="0">
                        <a:effectLst/>
                        <a:latin typeface="Arial"/>
                      </a:endParaRPr>
                    </a:p>
                  </a:txBody>
                  <a:tcPr marL="9525" marR="9525" marT="9525" marB="0" anchor="b"/>
                </a:tc>
                <a:tc>
                  <a:txBody>
                    <a:bodyPr/>
                    <a:lstStyle/>
                    <a:p>
                      <a:pPr algn="ctr" fontAlgn="ctr"/>
                      <a:r>
                        <a:rPr lang="es-CL" sz="1200" u="none" strike="noStrike" dirty="0">
                          <a:solidFill>
                            <a:srgbClr val="FF0000"/>
                          </a:solidFill>
                          <a:effectLst/>
                        </a:rPr>
                        <a:t>-2,1%</a:t>
                      </a:r>
                      <a:endParaRPr lang="es-CL" sz="1200" b="0" i="0" u="none" strike="noStrike" dirty="0">
                        <a:solidFill>
                          <a:srgbClr val="FF0000"/>
                        </a:solidFill>
                        <a:effectLst/>
                        <a:latin typeface="Arial"/>
                      </a:endParaRPr>
                    </a:p>
                  </a:txBody>
                  <a:tcPr marL="9525" marR="9525" marT="9525" marB="0" anchor="ctr"/>
                </a:tc>
                <a:tc>
                  <a:txBody>
                    <a:bodyPr/>
                    <a:lstStyle/>
                    <a:p>
                      <a:pPr algn="ctr" fontAlgn="ctr"/>
                      <a:r>
                        <a:rPr lang="es-CL" sz="1200" u="none" strike="noStrike" dirty="0" smtClean="0">
                          <a:solidFill>
                            <a:schemeClr val="tx1"/>
                          </a:solidFill>
                          <a:effectLst/>
                        </a:rPr>
                        <a:t>NA</a:t>
                      </a:r>
                      <a:endParaRPr lang="es-CL" sz="1200" b="0" i="0" u="none" strike="noStrike" dirty="0">
                        <a:solidFill>
                          <a:schemeClr val="tx1"/>
                        </a:solidFill>
                        <a:effectLst/>
                        <a:latin typeface="Arial"/>
                      </a:endParaRPr>
                    </a:p>
                  </a:txBody>
                  <a:tcPr marL="9525" marR="9525" marT="9525" marB="0" anchor="ctr"/>
                </a:tc>
                <a:tc>
                  <a:txBody>
                    <a:bodyPr/>
                    <a:lstStyle/>
                    <a:p>
                      <a:pPr algn="ctr" fontAlgn="ctr"/>
                      <a:r>
                        <a:rPr lang="es-CL" sz="1200" u="none" strike="noStrike" dirty="0" smtClean="0">
                          <a:solidFill>
                            <a:schemeClr val="tx1"/>
                          </a:solidFill>
                          <a:effectLst/>
                        </a:rPr>
                        <a:t>NA</a:t>
                      </a:r>
                      <a:endParaRPr lang="es-CL" sz="1200" b="0" i="0" u="none" strike="noStrike" dirty="0">
                        <a:solidFill>
                          <a:schemeClr val="tx1"/>
                        </a:solidFill>
                        <a:effectLst/>
                        <a:latin typeface="Arial"/>
                      </a:endParaRPr>
                    </a:p>
                  </a:txBody>
                  <a:tcPr marL="9525" marR="9525" marT="9525" marB="0" anchor="ctr"/>
                </a:tc>
              </a:tr>
            </a:tbl>
          </a:graphicData>
        </a:graphic>
      </p:graphicFrame>
      <p:sp>
        <p:nvSpPr>
          <p:cNvPr id="14" name="13 CuadroTexto"/>
          <p:cNvSpPr txBox="1"/>
          <p:nvPr/>
        </p:nvSpPr>
        <p:spPr>
          <a:xfrm>
            <a:off x="5022808" y="4469876"/>
            <a:ext cx="3639348" cy="253916"/>
          </a:xfrm>
          <a:prstGeom prst="rect">
            <a:avLst/>
          </a:prstGeom>
          <a:noFill/>
        </p:spPr>
        <p:txBody>
          <a:bodyPr wrap="square" rtlCol="0">
            <a:spAutoFit/>
          </a:bodyPr>
          <a:lstStyle/>
          <a:p>
            <a:r>
              <a:rPr lang="es-CL" sz="1050" dirty="0" smtClean="0"/>
              <a:t>(*): En RV no habría impacto por articulo 62 del DL 3.500</a:t>
            </a:r>
            <a:endParaRPr lang="es-CL" sz="1050" dirty="0"/>
          </a:p>
        </p:txBody>
      </p:sp>
      <p:sp>
        <p:nvSpPr>
          <p:cNvPr id="16" name="15 Rectángulo"/>
          <p:cNvSpPr/>
          <p:nvPr/>
        </p:nvSpPr>
        <p:spPr>
          <a:xfrm>
            <a:off x="405880" y="1076125"/>
            <a:ext cx="7992888" cy="492443"/>
          </a:xfrm>
          <a:prstGeom prst="rect">
            <a:avLst/>
          </a:prstGeom>
        </p:spPr>
        <p:txBody>
          <a:bodyPr wrap="square">
            <a:spAutoFit/>
          </a:bodyPr>
          <a:lstStyle/>
          <a:p>
            <a:pPr indent="-342900">
              <a:spcBef>
                <a:spcPct val="50000"/>
              </a:spcBef>
              <a:defRPr/>
            </a:pPr>
            <a:r>
              <a:rPr lang="es-CL" sz="2600" dirty="0">
                <a:solidFill>
                  <a:srgbClr val="195B79"/>
                </a:solidFill>
                <a:latin typeface="Century Gothic" pitchFamily="34" charset="0"/>
              </a:rPr>
              <a:t>Tablas de Mortalidad Previsionales - Chile</a:t>
            </a:r>
          </a:p>
        </p:txBody>
      </p:sp>
      <p:sp>
        <p:nvSpPr>
          <p:cNvPr id="18" name="17 Rectángulo"/>
          <p:cNvSpPr/>
          <p:nvPr/>
        </p:nvSpPr>
        <p:spPr>
          <a:xfrm>
            <a:off x="395536" y="1568568"/>
            <a:ext cx="7344816" cy="369332"/>
          </a:xfrm>
          <a:prstGeom prst="rect">
            <a:avLst/>
          </a:prstGeom>
        </p:spPr>
        <p:txBody>
          <a:bodyPr wrap="square">
            <a:spAutoFit/>
          </a:bodyPr>
          <a:lstStyle/>
          <a:p>
            <a:r>
              <a:rPr lang="es-CL" dirty="0" smtClean="0">
                <a:solidFill>
                  <a:srgbClr val="0070C0"/>
                </a:solidFill>
              </a:rPr>
              <a:t>Impactos en pensión</a:t>
            </a:r>
            <a:endParaRPr lang="es-CL" dirty="0">
              <a:solidFill>
                <a:srgbClr val="0070C0"/>
              </a:solidFill>
            </a:endParaRPr>
          </a:p>
        </p:txBody>
      </p:sp>
      <p:sp>
        <p:nvSpPr>
          <p:cNvPr id="5" name="4 CuadroTexto"/>
          <p:cNvSpPr txBox="1"/>
          <p:nvPr/>
        </p:nvSpPr>
        <p:spPr>
          <a:xfrm>
            <a:off x="611560" y="5157191"/>
            <a:ext cx="8050596" cy="1477328"/>
          </a:xfrm>
          <a:prstGeom prst="rect">
            <a:avLst/>
          </a:prstGeom>
          <a:noFill/>
        </p:spPr>
        <p:txBody>
          <a:bodyPr wrap="square" rtlCol="0">
            <a:spAutoFit/>
          </a:bodyPr>
          <a:lstStyle/>
          <a:p>
            <a:pPr algn="just"/>
            <a:r>
              <a:rPr lang="es-CL" dirty="0" smtClean="0"/>
              <a:t>Es importante destacar que en el caso de las RV, el efecto de cambio en la tasa de descuento para el cálculo de la RT, tiene un impacto positivo en las pensiones que otorgan las compañías de seguros, el que se estimó en un 5% de aumento en la pensión, situación que ha sido confirmada con las primeras cifras obtenidas del mercado.</a:t>
            </a:r>
            <a:endParaRPr lang="es-CL" dirty="0"/>
          </a:p>
        </p:txBody>
      </p:sp>
    </p:spTree>
    <p:extLst>
      <p:ext uri="{BB962C8B-B14F-4D97-AF65-F5344CB8AC3E}">
        <p14:creationId xmlns:p14="http://schemas.microsoft.com/office/powerpoint/2010/main" val="3164441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marL="1063625" lvl="1" indent="-442913">
              <a:lnSpc>
                <a:spcPct val="90000"/>
              </a:lnSpc>
              <a:buFontTx/>
              <a:buNone/>
            </a:pPr>
            <a:r>
              <a:rPr lang="es-MX" altLang="es-CL" sz="2000" dirty="0" smtClean="0">
                <a:solidFill>
                  <a:schemeClr val="accent2"/>
                </a:solidFill>
              </a:rPr>
              <a:t>  </a:t>
            </a:r>
            <a:endParaRPr lang="es-MX" altLang="es-CL" sz="2000" dirty="0">
              <a:solidFill>
                <a:schemeClr val="accent2"/>
              </a:solidFill>
            </a:endParaRPr>
          </a:p>
          <a:p>
            <a:pPr marL="88900" lvl="1" indent="20638" algn="just">
              <a:lnSpc>
                <a:spcPct val="90000"/>
              </a:lnSpc>
              <a:buNone/>
            </a:pPr>
            <a:endParaRPr lang="es-ES" altLang="es-CL" sz="1800" dirty="0"/>
          </a:p>
          <a:p>
            <a:pPr marL="88900" lvl="1" indent="20638" algn="just">
              <a:lnSpc>
                <a:spcPct val="90000"/>
              </a:lnSpc>
              <a:buNone/>
            </a:pPr>
            <a:r>
              <a:rPr lang="es-ES" altLang="es-CL" sz="1800" b="1" dirty="0" smtClean="0"/>
              <a:t>Proyecto de requerimiento </a:t>
            </a:r>
            <a:r>
              <a:rPr lang="es-ES" altLang="es-CL" sz="1800" b="1" dirty="0"/>
              <a:t>de </a:t>
            </a:r>
            <a:r>
              <a:rPr lang="es-ES" altLang="es-CL" sz="1800" b="1" dirty="0" smtClean="0"/>
              <a:t>capital</a:t>
            </a:r>
          </a:p>
          <a:p>
            <a:pPr marL="88900" lvl="1" indent="20638" algn="just">
              <a:lnSpc>
                <a:spcPct val="90000"/>
              </a:lnSpc>
              <a:buNone/>
            </a:pPr>
            <a:endParaRPr lang="es-ES" altLang="es-CL" sz="900" b="1" dirty="0"/>
          </a:p>
          <a:p>
            <a:pPr marL="360363" lvl="1" indent="20638" algn="just">
              <a:lnSpc>
                <a:spcPct val="90000"/>
              </a:lnSpc>
              <a:buNone/>
            </a:pPr>
            <a:r>
              <a:rPr lang="es-ES" altLang="es-CL" sz="1800" dirty="0"/>
              <a:t>Concepto de Capital Basado en Riesgo (CBR): herramienta que desde el punto de vista del supervisor permite controlar entre otros el riesgo de longevidad.</a:t>
            </a:r>
          </a:p>
          <a:p>
            <a:pPr marL="360363" lvl="1" indent="20638" algn="just">
              <a:lnSpc>
                <a:spcPct val="90000"/>
              </a:lnSpc>
              <a:buNone/>
            </a:pPr>
            <a:endParaRPr lang="es-ES" altLang="es-CL" sz="900" dirty="0"/>
          </a:p>
          <a:p>
            <a:pPr marL="360363" lvl="1" indent="20638" algn="just">
              <a:lnSpc>
                <a:spcPct val="90000"/>
              </a:lnSpc>
              <a:buNone/>
            </a:pPr>
            <a:r>
              <a:rPr lang="es-ES" altLang="es-CL" sz="1800" dirty="0"/>
              <a:t>Este corresponde al Monto necesario para cubrir potenciales pérdidas provenientes de la realización de:</a:t>
            </a:r>
          </a:p>
          <a:p>
            <a:pPr marL="360363" lvl="1" indent="20638" algn="just">
              <a:lnSpc>
                <a:spcPct val="90000"/>
              </a:lnSpc>
              <a:buNone/>
            </a:pPr>
            <a:endParaRPr lang="es-ES" altLang="es-CL" sz="900" dirty="0"/>
          </a:p>
          <a:p>
            <a:pPr marL="360363" lvl="1" indent="20638" algn="just">
              <a:lnSpc>
                <a:spcPct val="90000"/>
              </a:lnSpc>
              <a:buNone/>
            </a:pPr>
            <a:r>
              <a:rPr lang="es-ES" altLang="es-CL" sz="1800" dirty="0"/>
              <a:t>Riesgos Técnicos.</a:t>
            </a:r>
          </a:p>
          <a:p>
            <a:pPr marL="360363" lvl="1" indent="20638" algn="just">
              <a:lnSpc>
                <a:spcPct val="90000"/>
              </a:lnSpc>
              <a:buNone/>
            </a:pPr>
            <a:r>
              <a:rPr lang="es-ES" altLang="es-CL" sz="1800" dirty="0"/>
              <a:t>Riesgos de las Inversiones.</a:t>
            </a:r>
          </a:p>
          <a:p>
            <a:pPr marL="360363" lvl="1" indent="20638" algn="just">
              <a:lnSpc>
                <a:spcPct val="90000"/>
              </a:lnSpc>
              <a:buNone/>
            </a:pPr>
            <a:r>
              <a:rPr lang="es-ES" altLang="es-CL" sz="1800" dirty="0"/>
              <a:t>Riesgos Operacionales.</a:t>
            </a:r>
          </a:p>
          <a:p>
            <a:pPr marL="88900" lvl="1" indent="20638" algn="just">
              <a:lnSpc>
                <a:spcPct val="90000"/>
              </a:lnSpc>
              <a:buNone/>
            </a:pPr>
            <a:endParaRPr lang="es-ES" altLang="es-CL" sz="1800" b="1" dirty="0"/>
          </a:p>
        </p:txBody>
      </p:sp>
      <p:sp>
        <p:nvSpPr>
          <p:cNvPr id="4" name="1 Título"/>
          <p:cNvSpPr txBox="1">
            <a:spLocks/>
          </p:cNvSpPr>
          <p:nvPr/>
        </p:nvSpPr>
        <p:spPr>
          <a:xfrm>
            <a:off x="557300" y="154011"/>
            <a:ext cx="843528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4000" dirty="0"/>
              <a:t>Riesgo de Longevidad en CSV</a:t>
            </a:r>
          </a:p>
        </p:txBody>
      </p:sp>
      <p:sp>
        <p:nvSpPr>
          <p:cNvPr id="5" name="4 Rectángulo"/>
          <p:cNvSpPr/>
          <p:nvPr/>
        </p:nvSpPr>
        <p:spPr>
          <a:xfrm>
            <a:off x="405880" y="1537790"/>
            <a:ext cx="8738120" cy="461665"/>
          </a:xfrm>
          <a:prstGeom prst="rect">
            <a:avLst/>
          </a:prstGeom>
        </p:spPr>
        <p:txBody>
          <a:bodyPr wrap="square">
            <a:spAutoFit/>
          </a:bodyPr>
          <a:lstStyle/>
          <a:p>
            <a:pPr indent="-342900">
              <a:spcBef>
                <a:spcPct val="50000"/>
              </a:spcBef>
              <a:defRPr/>
            </a:pPr>
            <a:r>
              <a:rPr lang="es-CL" sz="2400" dirty="0" smtClean="0">
                <a:solidFill>
                  <a:srgbClr val="195B79"/>
                </a:solidFill>
                <a:latin typeface="Century Gothic" pitchFamily="34" charset="0"/>
              </a:rPr>
              <a:t>Perfeccionamiento regulación</a:t>
            </a:r>
            <a:endParaRPr lang="es-CL" sz="2400" dirty="0">
              <a:solidFill>
                <a:srgbClr val="195B79"/>
              </a:solidFill>
              <a:latin typeface="Century Gothic" pitchFamily="34" charset="0"/>
            </a:endParaRPr>
          </a:p>
        </p:txBody>
      </p:sp>
    </p:spTree>
    <p:extLst>
      <p:ext uri="{BB962C8B-B14F-4D97-AF65-F5344CB8AC3E}">
        <p14:creationId xmlns:p14="http://schemas.microsoft.com/office/powerpoint/2010/main" val="3726697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txBox="1">
            <a:spLocks noChangeArrowheads="1"/>
          </p:cNvSpPr>
          <p:nvPr/>
        </p:nvSpPr>
        <p:spPr bwMode="auto">
          <a:xfrm>
            <a:off x="279817" y="1484784"/>
            <a:ext cx="8353425" cy="4608512"/>
          </a:xfrm>
          <a:prstGeom prst="rect">
            <a:avLst/>
          </a:prstGeom>
          <a:noFill/>
          <a:ln>
            <a:noFill/>
          </a:ln>
          <a:extLst/>
        </p:spPr>
        <p:txBody>
          <a:bodyPr/>
          <a:lstStyle>
            <a:lvl1pPr marL="177800" indent="-177800" eaLnBrk="0" hangingPunct="0">
              <a:defRPr>
                <a:solidFill>
                  <a:schemeClr val="tx1"/>
                </a:solidFill>
                <a:latin typeface="Arial" charset="0"/>
              </a:defRPr>
            </a:lvl1pPr>
            <a:lvl2pPr marL="4000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182563" lvl="1" algn="just" eaLnBrk="1" hangingPunct="1">
              <a:lnSpc>
                <a:spcPct val="90000"/>
              </a:lnSpc>
              <a:spcBef>
                <a:spcPct val="20000"/>
              </a:spcBef>
              <a:defRPr/>
            </a:pPr>
            <a:endParaRPr lang="es-ES" altLang="es-CL" b="1" dirty="0"/>
          </a:p>
          <a:p>
            <a:pPr marL="182563" lvl="1" algn="just" eaLnBrk="1" hangingPunct="1">
              <a:lnSpc>
                <a:spcPct val="90000"/>
              </a:lnSpc>
              <a:spcBef>
                <a:spcPct val="20000"/>
              </a:spcBef>
              <a:defRPr/>
            </a:pPr>
            <a:r>
              <a:rPr lang="es-ES" altLang="es-CL" b="1" dirty="0" smtClean="0"/>
              <a:t>Proyecto de requerimiento </a:t>
            </a:r>
            <a:r>
              <a:rPr lang="es-ES" altLang="es-CL" b="1" dirty="0"/>
              <a:t>de </a:t>
            </a:r>
            <a:r>
              <a:rPr lang="es-ES" altLang="es-CL" b="1" dirty="0" smtClean="0"/>
              <a:t>capital (cont.)</a:t>
            </a:r>
            <a:endParaRPr lang="es-ES" altLang="es-CL" b="1" dirty="0"/>
          </a:p>
          <a:p>
            <a:pPr marL="646113" lvl="1" indent="-285750" algn="just" eaLnBrk="1" hangingPunct="1">
              <a:lnSpc>
                <a:spcPct val="90000"/>
              </a:lnSpc>
              <a:spcBef>
                <a:spcPct val="20000"/>
              </a:spcBef>
              <a:buFont typeface="Arial" panose="020B0604020202020204" pitchFamily="34" charset="0"/>
              <a:buChar char="•"/>
              <a:defRPr/>
            </a:pPr>
            <a:endParaRPr lang="es-CL" dirty="0">
              <a:latin typeface="+mn-lt"/>
              <a:sym typeface="Wingdings" pitchFamily="2" charset="2"/>
            </a:endParaRPr>
          </a:p>
          <a:p>
            <a:pPr marL="646113" lvl="1" indent="-285750" algn="just" eaLnBrk="1" hangingPunct="1">
              <a:lnSpc>
                <a:spcPct val="90000"/>
              </a:lnSpc>
              <a:spcBef>
                <a:spcPct val="20000"/>
              </a:spcBef>
              <a:buFont typeface="Arial" panose="020B0604020202020204" pitchFamily="34" charset="0"/>
              <a:buChar char="•"/>
              <a:defRPr/>
            </a:pPr>
            <a:r>
              <a:rPr lang="es-CL" dirty="0" smtClean="0">
                <a:latin typeface="+mn-lt"/>
                <a:sym typeface="Wingdings" pitchFamily="2" charset="2"/>
              </a:rPr>
              <a:t>Considera </a:t>
            </a:r>
            <a:r>
              <a:rPr lang="es-CL" dirty="0">
                <a:latin typeface="+mn-lt"/>
                <a:sym typeface="Wingdings" pitchFamily="2" charset="2"/>
              </a:rPr>
              <a:t>riesgos técnicos en Rentas Vitalicias así como en el resto de los seguros previsionales riesgo de longevidad </a:t>
            </a:r>
            <a:r>
              <a:rPr lang="es-CL" dirty="0" smtClean="0">
                <a:latin typeface="+mn-lt"/>
                <a:sym typeface="Wingdings" pitchFamily="2" charset="2"/>
              </a:rPr>
              <a:t>(Estrés en un escenario de aumento de los factores de mejoramiento, lo que implica un incremento </a:t>
            </a:r>
            <a:r>
              <a:rPr lang="es-CL" dirty="0">
                <a:latin typeface="+mn-lt"/>
                <a:sym typeface="Wingdings" pitchFamily="2" charset="2"/>
              </a:rPr>
              <a:t>en las expectativas de vida de los pensionados).</a:t>
            </a:r>
          </a:p>
          <a:p>
            <a:pPr marL="646113" lvl="1" indent="-285750" algn="just" eaLnBrk="1" hangingPunct="1">
              <a:lnSpc>
                <a:spcPct val="90000"/>
              </a:lnSpc>
              <a:spcBef>
                <a:spcPct val="20000"/>
              </a:spcBef>
              <a:buFont typeface="Arial" panose="020B0604020202020204" pitchFamily="34" charset="0"/>
              <a:buChar char="•"/>
              <a:defRPr/>
            </a:pPr>
            <a:endParaRPr lang="es-CL" dirty="0">
              <a:latin typeface="+mn-lt"/>
              <a:sym typeface="Wingdings" pitchFamily="2" charset="2"/>
            </a:endParaRPr>
          </a:p>
          <a:p>
            <a:pPr marL="646113" lvl="1" indent="-285750" algn="just" eaLnBrk="1" hangingPunct="1">
              <a:lnSpc>
                <a:spcPct val="90000"/>
              </a:lnSpc>
              <a:spcBef>
                <a:spcPct val="20000"/>
              </a:spcBef>
              <a:buFont typeface="Arial" panose="020B0604020202020204" pitchFamily="34" charset="0"/>
              <a:buChar char="•"/>
              <a:defRPr/>
            </a:pPr>
            <a:r>
              <a:rPr lang="es-CL" dirty="0">
                <a:latin typeface="+mn-lt"/>
                <a:sym typeface="Wingdings" pitchFamily="2" charset="2"/>
              </a:rPr>
              <a:t>Considera riesgo de reinversión en rentas vitalicias  Pérdidas ante escenarios futuros de tasas de interés bajas, menores a las tasas a las cuales las aseguradoras se han comprometido con los pensionados. </a:t>
            </a:r>
            <a:r>
              <a:rPr lang="es-CL" dirty="0" smtClean="0">
                <a:latin typeface="+mn-lt"/>
                <a:sym typeface="Wingdings" pitchFamily="2" charset="2"/>
              </a:rPr>
              <a:t> (estrés TSA)</a:t>
            </a:r>
            <a:endParaRPr lang="es-CL" dirty="0">
              <a:latin typeface="+mn-lt"/>
              <a:sym typeface="Wingdings" pitchFamily="2" charset="2"/>
            </a:endParaRPr>
          </a:p>
          <a:p>
            <a:pPr marL="646113" lvl="1" indent="-285750" algn="just" eaLnBrk="1" hangingPunct="1">
              <a:lnSpc>
                <a:spcPct val="90000"/>
              </a:lnSpc>
              <a:spcBef>
                <a:spcPct val="20000"/>
              </a:spcBef>
              <a:buFont typeface="Arial" panose="020B0604020202020204" pitchFamily="34" charset="0"/>
              <a:buChar char="•"/>
              <a:defRPr/>
            </a:pPr>
            <a:endParaRPr lang="es-CL" dirty="0">
              <a:latin typeface="+mn-lt"/>
              <a:sym typeface="Wingdings" pitchFamily="2" charset="2"/>
            </a:endParaRPr>
          </a:p>
          <a:p>
            <a:pPr marL="646113" lvl="1" indent="-285750" algn="just" eaLnBrk="1" hangingPunct="1">
              <a:lnSpc>
                <a:spcPct val="90000"/>
              </a:lnSpc>
              <a:spcBef>
                <a:spcPct val="20000"/>
              </a:spcBef>
              <a:buFont typeface="Arial" panose="020B0604020202020204" pitchFamily="34" charset="0"/>
              <a:buChar char="•"/>
              <a:defRPr/>
            </a:pPr>
            <a:r>
              <a:rPr lang="es-CL" dirty="0" smtClean="0">
                <a:latin typeface="+mn-lt"/>
                <a:sym typeface="Wingdings" pitchFamily="2" charset="2"/>
              </a:rPr>
              <a:t>Se correlacionan los riesgos entre ellos el </a:t>
            </a:r>
            <a:r>
              <a:rPr lang="es-CL" dirty="0">
                <a:latin typeface="+mn-lt"/>
                <a:sym typeface="Wingdings" pitchFamily="2" charset="2"/>
              </a:rPr>
              <a:t>riesgo de reinversión </a:t>
            </a:r>
            <a:r>
              <a:rPr lang="es-CL" dirty="0" smtClean="0">
                <a:latin typeface="+mn-lt"/>
                <a:sym typeface="Wingdings" pitchFamily="2" charset="2"/>
              </a:rPr>
              <a:t>y el </a:t>
            </a:r>
            <a:r>
              <a:rPr lang="es-CL" dirty="0">
                <a:latin typeface="+mn-lt"/>
                <a:sym typeface="Wingdings" pitchFamily="2" charset="2"/>
              </a:rPr>
              <a:t>riesgo de longevidad</a:t>
            </a:r>
          </a:p>
          <a:p>
            <a:pPr marL="646113" lvl="1" indent="-285750" algn="just" eaLnBrk="1" hangingPunct="1">
              <a:lnSpc>
                <a:spcPct val="90000"/>
              </a:lnSpc>
              <a:spcBef>
                <a:spcPct val="20000"/>
              </a:spcBef>
              <a:buFont typeface="Arial" panose="020B0604020202020204" pitchFamily="34" charset="0"/>
              <a:buChar char="•"/>
              <a:defRPr/>
            </a:pPr>
            <a:endParaRPr lang="es-CL" dirty="0">
              <a:latin typeface="+mn-lt"/>
              <a:sym typeface="Wingdings" pitchFamily="2" charset="2"/>
            </a:endParaRPr>
          </a:p>
          <a:p>
            <a:pPr algn="just" eaLnBrk="1" hangingPunct="1">
              <a:lnSpc>
                <a:spcPct val="80000"/>
              </a:lnSpc>
              <a:spcBef>
                <a:spcPct val="20000"/>
              </a:spcBef>
              <a:buFontTx/>
              <a:buChar char="•"/>
              <a:defRPr/>
            </a:pPr>
            <a:endParaRPr lang="es-CL" u="none" dirty="0" smtClean="0">
              <a:solidFill>
                <a:srgbClr val="000099"/>
              </a:solidFill>
              <a:sym typeface="Wingdings" pitchFamily="2" charset="2"/>
            </a:endParaRPr>
          </a:p>
        </p:txBody>
      </p:sp>
      <p:sp>
        <p:nvSpPr>
          <p:cNvPr id="4" name="1 Título"/>
          <p:cNvSpPr txBox="1">
            <a:spLocks/>
          </p:cNvSpPr>
          <p:nvPr/>
        </p:nvSpPr>
        <p:spPr>
          <a:xfrm>
            <a:off x="557300" y="154011"/>
            <a:ext cx="843528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4000" dirty="0"/>
              <a:t>Riesgo de Longevidad en CSV</a:t>
            </a:r>
          </a:p>
        </p:txBody>
      </p:sp>
      <p:sp>
        <p:nvSpPr>
          <p:cNvPr id="5" name="4 Rectángulo"/>
          <p:cNvSpPr/>
          <p:nvPr/>
        </p:nvSpPr>
        <p:spPr>
          <a:xfrm>
            <a:off x="250825" y="1023119"/>
            <a:ext cx="8738120" cy="461665"/>
          </a:xfrm>
          <a:prstGeom prst="rect">
            <a:avLst/>
          </a:prstGeom>
        </p:spPr>
        <p:txBody>
          <a:bodyPr wrap="square">
            <a:spAutoFit/>
          </a:bodyPr>
          <a:lstStyle/>
          <a:p>
            <a:pPr indent="-342900">
              <a:spcBef>
                <a:spcPct val="50000"/>
              </a:spcBef>
              <a:defRPr/>
            </a:pPr>
            <a:r>
              <a:rPr lang="es-CL" sz="2400" dirty="0">
                <a:solidFill>
                  <a:srgbClr val="195B79"/>
                </a:solidFill>
                <a:latin typeface="Century Gothic" pitchFamily="34" charset="0"/>
              </a:rPr>
              <a:t>Perfeccionamiento a la Regulación</a:t>
            </a:r>
          </a:p>
        </p:txBody>
      </p:sp>
    </p:spTree>
    <p:extLst>
      <p:ext uri="{BB962C8B-B14F-4D97-AF65-F5344CB8AC3E}">
        <p14:creationId xmlns:p14="http://schemas.microsoft.com/office/powerpoint/2010/main" val="19064432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43960" y="1206627"/>
            <a:ext cx="8496944" cy="461665"/>
          </a:xfrm>
          <a:prstGeom prst="rect">
            <a:avLst/>
          </a:prstGeom>
          <a:noFill/>
        </p:spPr>
        <p:txBody>
          <a:bodyPr wrap="square" rtlCol="0">
            <a:spAutoFit/>
          </a:bodyPr>
          <a:lstStyle/>
          <a:p>
            <a:pPr indent="-342900">
              <a:spcBef>
                <a:spcPct val="50000"/>
              </a:spcBef>
              <a:defRPr/>
            </a:pPr>
            <a:r>
              <a:rPr lang="es-CL" sz="2400" dirty="0" smtClean="0">
                <a:solidFill>
                  <a:srgbClr val="195B79"/>
                </a:solidFill>
                <a:latin typeface="Century Gothic" pitchFamily="34" charset="0"/>
              </a:rPr>
              <a:t>Desafíos</a:t>
            </a:r>
            <a:endParaRPr lang="es-CL" sz="2400" dirty="0">
              <a:solidFill>
                <a:srgbClr val="195B79"/>
              </a:solidFill>
              <a:latin typeface="Century Gothic" pitchFamily="34" charset="0"/>
            </a:endParaRPr>
          </a:p>
        </p:txBody>
      </p:sp>
      <p:sp>
        <p:nvSpPr>
          <p:cNvPr id="5" name="4 Rectángulo"/>
          <p:cNvSpPr/>
          <p:nvPr/>
        </p:nvSpPr>
        <p:spPr>
          <a:xfrm>
            <a:off x="526468" y="1658864"/>
            <a:ext cx="8208912" cy="1089529"/>
          </a:xfrm>
          <a:prstGeom prst="rect">
            <a:avLst/>
          </a:prstGeom>
        </p:spPr>
        <p:txBody>
          <a:bodyPr wrap="square">
            <a:spAutoFit/>
          </a:bodyPr>
          <a:lstStyle/>
          <a:p>
            <a:pPr marL="646113" lvl="1" indent="-285750" algn="just">
              <a:lnSpc>
                <a:spcPct val="90000"/>
              </a:lnSpc>
              <a:spcBef>
                <a:spcPct val="20000"/>
              </a:spcBef>
              <a:buFont typeface="Arial" panose="020B0604020202020204" pitchFamily="34" charset="0"/>
              <a:buChar char="•"/>
              <a:defRPr/>
            </a:pPr>
            <a:r>
              <a:rPr lang="es-CL" dirty="0" smtClean="0"/>
              <a:t> </a:t>
            </a:r>
            <a:r>
              <a:rPr lang="es-CL" dirty="0"/>
              <a:t>SVS se encuentra desarrollando un estudio de proyecciones de mortalidad (expectativas de vida), de tipo estocástico (modelo Lee-Carter)  a objeto de asociar niveles de confianza a las estimaciones de escenarios de estrés en longevidad. </a:t>
            </a:r>
          </a:p>
        </p:txBody>
      </p:sp>
      <p:sp>
        <p:nvSpPr>
          <p:cNvPr id="4" name="1 Título"/>
          <p:cNvSpPr txBox="1">
            <a:spLocks/>
          </p:cNvSpPr>
          <p:nvPr/>
        </p:nvSpPr>
        <p:spPr>
          <a:xfrm>
            <a:off x="557300" y="154011"/>
            <a:ext cx="843528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4000" dirty="0"/>
              <a:t>Riesgo de Longevidad en CSV</a:t>
            </a:r>
          </a:p>
        </p:txBody>
      </p:sp>
      <p:pic>
        <p:nvPicPr>
          <p:cNvPr id="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893" t="19999" r="49751" b="15418"/>
          <a:stretch/>
        </p:blipFill>
        <p:spPr bwMode="auto">
          <a:xfrm>
            <a:off x="1619672" y="2748393"/>
            <a:ext cx="5742253" cy="38975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63162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71816" y="1671740"/>
            <a:ext cx="8208912" cy="3028521"/>
          </a:xfrm>
          <a:prstGeom prst="rect">
            <a:avLst/>
          </a:prstGeom>
        </p:spPr>
        <p:txBody>
          <a:bodyPr wrap="square">
            <a:spAutoFit/>
          </a:bodyPr>
          <a:lstStyle/>
          <a:p>
            <a:pPr algn="just"/>
            <a:endParaRPr lang="es-CL" dirty="0"/>
          </a:p>
          <a:p>
            <a:pPr marL="646113" lvl="1" indent="-285750" algn="just">
              <a:lnSpc>
                <a:spcPct val="90000"/>
              </a:lnSpc>
              <a:spcBef>
                <a:spcPct val="20000"/>
              </a:spcBef>
              <a:buFont typeface="Arial" panose="020B0604020202020204" pitchFamily="34" charset="0"/>
              <a:buChar char="•"/>
              <a:defRPr/>
            </a:pPr>
            <a:r>
              <a:rPr lang="es-ES" dirty="0"/>
              <a:t>El nuevo requisito CBR </a:t>
            </a:r>
            <a:r>
              <a:rPr lang="es-ES" dirty="0" smtClean="0"/>
              <a:t>incluiría </a:t>
            </a:r>
            <a:r>
              <a:rPr lang="es-ES" dirty="0"/>
              <a:t>un cargo adicional de capital por riesgo de longevidad. En este escenario, los instrumentos de cobertura del riesgo de longevidad como reaseguro y swaps de longevidad serían importantes para reducir la exposición de las aseguradoras y </a:t>
            </a:r>
            <a:r>
              <a:rPr lang="es-ES" dirty="0" smtClean="0"/>
              <a:t> </a:t>
            </a:r>
            <a:r>
              <a:rPr lang="es-ES" dirty="0"/>
              <a:t>los requerimientos de capital.</a:t>
            </a:r>
          </a:p>
          <a:p>
            <a:pPr marL="646113" lvl="1" indent="-285750" algn="just">
              <a:lnSpc>
                <a:spcPct val="90000"/>
              </a:lnSpc>
              <a:spcBef>
                <a:spcPct val="20000"/>
              </a:spcBef>
              <a:buFont typeface="Arial" panose="020B0604020202020204" pitchFamily="34" charset="0"/>
              <a:buChar char="•"/>
              <a:defRPr/>
            </a:pPr>
            <a:endParaRPr lang="en-GB" dirty="0"/>
          </a:p>
          <a:p>
            <a:pPr marL="646113" lvl="1" indent="-285750" algn="just">
              <a:lnSpc>
                <a:spcPct val="90000"/>
              </a:lnSpc>
              <a:spcBef>
                <a:spcPct val="20000"/>
              </a:spcBef>
              <a:buFont typeface="Arial" panose="020B0604020202020204" pitchFamily="34" charset="0"/>
              <a:buChar char="•"/>
              <a:defRPr/>
            </a:pPr>
            <a:r>
              <a:rPr lang="es-ES" dirty="0"/>
              <a:t>Por otro lado, una cobertura natural entre la mortalidad y el riesgo de la longevidad no es viable para las empresas locales, ya que la exposición a la longevidad es mucho más grande que la mortalidad, pero podría ser posible para las aseguradoras internacionales (re), lo que hace más atractiva la transferencia de riesgo al extranjero.</a:t>
            </a:r>
            <a:endParaRPr lang="en-GB" dirty="0"/>
          </a:p>
        </p:txBody>
      </p:sp>
      <p:sp>
        <p:nvSpPr>
          <p:cNvPr id="6" name="5 CuadroTexto"/>
          <p:cNvSpPr txBox="1"/>
          <p:nvPr/>
        </p:nvSpPr>
        <p:spPr>
          <a:xfrm>
            <a:off x="443960" y="1206627"/>
            <a:ext cx="8496944" cy="461665"/>
          </a:xfrm>
          <a:prstGeom prst="rect">
            <a:avLst/>
          </a:prstGeom>
          <a:noFill/>
        </p:spPr>
        <p:txBody>
          <a:bodyPr wrap="square" rtlCol="0">
            <a:spAutoFit/>
          </a:bodyPr>
          <a:lstStyle/>
          <a:p>
            <a:pPr indent="-342900">
              <a:spcBef>
                <a:spcPct val="50000"/>
              </a:spcBef>
              <a:defRPr/>
            </a:pPr>
            <a:r>
              <a:rPr lang="es-CL" sz="2400" dirty="0" smtClean="0">
                <a:solidFill>
                  <a:srgbClr val="195B79"/>
                </a:solidFill>
                <a:latin typeface="Century Gothic" pitchFamily="34" charset="0"/>
              </a:rPr>
              <a:t>Desafíos</a:t>
            </a:r>
            <a:endParaRPr lang="es-CL" sz="2400" dirty="0">
              <a:solidFill>
                <a:srgbClr val="195B79"/>
              </a:solidFill>
              <a:latin typeface="Century Gothic" pitchFamily="34" charset="0"/>
            </a:endParaRPr>
          </a:p>
        </p:txBody>
      </p:sp>
      <p:sp>
        <p:nvSpPr>
          <p:cNvPr id="7" name="1 Título"/>
          <p:cNvSpPr txBox="1">
            <a:spLocks/>
          </p:cNvSpPr>
          <p:nvPr/>
        </p:nvSpPr>
        <p:spPr>
          <a:xfrm>
            <a:off x="557300" y="154011"/>
            <a:ext cx="8435280" cy="9221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L" sz="4000" dirty="0"/>
              <a:t>Riesgo de Longevidad en CSV</a:t>
            </a:r>
          </a:p>
        </p:txBody>
      </p:sp>
    </p:spTree>
    <p:extLst>
      <p:ext uri="{BB962C8B-B14F-4D97-AF65-F5344CB8AC3E}">
        <p14:creationId xmlns:p14="http://schemas.microsoft.com/office/powerpoint/2010/main" val="3088309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287524" y="518"/>
            <a:ext cx="8229600" cy="1143000"/>
          </a:xfrm>
        </p:spPr>
        <p:txBody>
          <a:bodyPr/>
          <a:lstStyle/>
          <a:p>
            <a:r>
              <a:rPr lang="es-CL" dirty="0" smtClean="0"/>
              <a:t>Anexo</a:t>
            </a:r>
            <a:endParaRPr lang="es-CL" dirty="0"/>
          </a:p>
        </p:txBody>
      </p:sp>
      <p:sp>
        <p:nvSpPr>
          <p:cNvPr id="3" name="2 Marcador de contenido"/>
          <p:cNvSpPr>
            <a:spLocks noGrp="1"/>
          </p:cNvSpPr>
          <p:nvPr>
            <p:ph idx="1"/>
          </p:nvPr>
        </p:nvSpPr>
        <p:spPr>
          <a:xfrm>
            <a:off x="411649" y="1338928"/>
            <a:ext cx="8363272" cy="5289432"/>
          </a:xfrm>
        </p:spPr>
        <p:txBody>
          <a:bodyPr>
            <a:noAutofit/>
          </a:bodyPr>
          <a:lstStyle/>
          <a:p>
            <a:pPr algn="just">
              <a:lnSpc>
                <a:spcPct val="110000"/>
              </a:lnSpc>
            </a:pPr>
            <a:r>
              <a:rPr lang="es-CL" sz="2400" b="1" dirty="0" smtClean="0"/>
              <a:t>Fuentes de información:</a:t>
            </a:r>
          </a:p>
          <a:p>
            <a:pPr lvl="1" algn="just">
              <a:lnSpc>
                <a:spcPct val="110000"/>
              </a:lnSpc>
            </a:pPr>
            <a:r>
              <a:rPr lang="es-CL" sz="1700" dirty="0" smtClean="0"/>
              <a:t>DL3500, conformado por la base de RP y la base de RV. </a:t>
            </a:r>
          </a:p>
          <a:p>
            <a:pPr lvl="1" algn="just">
              <a:lnSpc>
                <a:spcPct val="110000"/>
              </a:lnSpc>
            </a:pPr>
            <a:r>
              <a:rPr lang="es-CL" sz="1700" dirty="0" smtClean="0"/>
              <a:t>Base IPS (edades </a:t>
            </a:r>
            <a:r>
              <a:rPr lang="es-CL" sz="1700" dirty="0"/>
              <a:t>avanzadas inválidas</a:t>
            </a:r>
            <a:r>
              <a:rPr lang="es-CL" sz="1700" dirty="0" smtClean="0"/>
              <a:t>).</a:t>
            </a:r>
          </a:p>
          <a:p>
            <a:pPr lvl="1" algn="just">
              <a:lnSpc>
                <a:spcPct val="110000"/>
              </a:lnSpc>
            </a:pPr>
            <a:r>
              <a:rPr lang="es-CL" sz="1700" dirty="0" smtClean="0"/>
              <a:t>Datos del INE (tablas de mortalidad) desde 1950 en adelante.</a:t>
            </a:r>
          </a:p>
          <a:p>
            <a:pPr algn="just">
              <a:lnSpc>
                <a:spcPct val="110000"/>
              </a:lnSpc>
            </a:pPr>
            <a:r>
              <a:rPr lang="es-CL" sz="2400" b="1" dirty="0" smtClean="0"/>
              <a:t>Datos considerados y depuración :</a:t>
            </a:r>
          </a:p>
          <a:p>
            <a:pPr lvl="1" algn="just">
              <a:lnSpc>
                <a:spcPct val="110000"/>
              </a:lnSpc>
            </a:pPr>
            <a:r>
              <a:rPr lang="es-CL" sz="1700" dirty="0" smtClean="0"/>
              <a:t>Corte de la información: 31.12.2013</a:t>
            </a:r>
          </a:p>
          <a:p>
            <a:pPr lvl="1" algn="just">
              <a:lnSpc>
                <a:spcPct val="110000"/>
              </a:lnSpc>
            </a:pPr>
            <a:r>
              <a:rPr lang="es-CL" sz="1700" dirty="0" smtClean="0"/>
              <a:t>Pareo </a:t>
            </a:r>
            <a:r>
              <a:rPr lang="es-CL" sz="1700" dirty="0"/>
              <a:t>con el Registro </a:t>
            </a:r>
            <a:r>
              <a:rPr lang="es-CL" sz="1700" dirty="0" smtClean="0"/>
              <a:t>Civil de variables relevantes de los datos de CSV</a:t>
            </a:r>
            <a:r>
              <a:rPr lang="es-CL" sz="1700" dirty="0"/>
              <a:t>, AFP e IPS.</a:t>
            </a:r>
          </a:p>
          <a:p>
            <a:pPr marL="342900" lvl="1" indent="-342900" algn="just">
              <a:lnSpc>
                <a:spcPct val="110000"/>
              </a:lnSpc>
              <a:buFont typeface="Arial" pitchFamily="34" charset="0"/>
              <a:buChar char="•"/>
            </a:pPr>
            <a:r>
              <a:rPr lang="es-CL" sz="2400" b="1" dirty="0"/>
              <a:t>Metodologías :</a:t>
            </a:r>
          </a:p>
          <a:p>
            <a:pPr lvl="1" algn="just">
              <a:lnSpc>
                <a:spcPct val="110000"/>
              </a:lnSpc>
            </a:pPr>
            <a:r>
              <a:rPr lang="es-CL" sz="1700" b="1" dirty="0"/>
              <a:t>Ajuste qx Brutos: </a:t>
            </a:r>
            <a:r>
              <a:rPr lang="es-CL" sz="1700" dirty="0"/>
              <a:t>Edades Centrales </a:t>
            </a:r>
            <a:r>
              <a:rPr lang="es-MX" sz="1700" dirty="0"/>
              <a:t>Whittaker-Henderson tipo B, edades </a:t>
            </a:r>
            <a:r>
              <a:rPr lang="es-MX" sz="1700" dirty="0" smtClean="0"/>
              <a:t>Avanzadas </a:t>
            </a:r>
            <a:r>
              <a:rPr lang="es-MX" sz="1700" dirty="0"/>
              <a:t>Modelos paramétricos para extrapolar (Gompertz, Cuadrático, Makeham, Heligman y Pollard, Kannisto) </a:t>
            </a:r>
            <a:r>
              <a:rPr lang="es-MX" sz="1700" dirty="0" smtClean="0"/>
              <a:t>y en </a:t>
            </a:r>
            <a:r>
              <a:rPr lang="es-MX" sz="1700" dirty="0"/>
              <a:t>edades tempranas </a:t>
            </a:r>
            <a:r>
              <a:rPr lang="es-MX" sz="1700" dirty="0" smtClean="0"/>
              <a:t>se </a:t>
            </a:r>
            <a:r>
              <a:rPr lang="es-MX" sz="1700" dirty="0"/>
              <a:t>hace una regresión lineal del LN de los qx suavizados con WH y tablas del INE</a:t>
            </a:r>
            <a:r>
              <a:rPr lang="es-MX" sz="1700" dirty="0" smtClean="0"/>
              <a:t>.</a:t>
            </a:r>
          </a:p>
          <a:p>
            <a:pPr lvl="1" algn="just">
              <a:lnSpc>
                <a:spcPct val="110000"/>
              </a:lnSpc>
            </a:pPr>
            <a:r>
              <a:rPr lang="es-MX" sz="1700" b="1" dirty="0" smtClean="0"/>
              <a:t>Factores de mejoramiento: </a:t>
            </a:r>
            <a:r>
              <a:rPr lang="es-CL" sz="1700" dirty="0"/>
              <a:t>El modelo de </a:t>
            </a:r>
            <a:r>
              <a:rPr lang="es-CL" sz="1700" dirty="0" smtClean="0"/>
              <a:t>Lee-Carter, de tipo </a:t>
            </a:r>
            <a:r>
              <a:rPr lang="es-CL" sz="1700" dirty="0"/>
              <a:t>estocástico </a:t>
            </a:r>
            <a:r>
              <a:rPr lang="es-CL" sz="1700" dirty="0" smtClean="0"/>
              <a:t>que </a:t>
            </a:r>
            <a:r>
              <a:rPr lang="es-CL" sz="1700" dirty="0"/>
              <a:t>se utiliza preferentemente para predecir la mortalidad futura, para cada edad de la persona</a:t>
            </a:r>
            <a:r>
              <a:rPr lang="es-CL" sz="1700" dirty="0" smtClean="0"/>
              <a:t>. (se usaron datos poblacionales).</a:t>
            </a:r>
            <a:endParaRPr lang="es-MX" sz="1700" dirty="0"/>
          </a:p>
        </p:txBody>
      </p:sp>
      <p:sp>
        <p:nvSpPr>
          <p:cNvPr id="4" name="3 Marcador de número de diapositiva"/>
          <p:cNvSpPr>
            <a:spLocks noGrp="1"/>
          </p:cNvSpPr>
          <p:nvPr>
            <p:ph type="sldNum" sz="quarter" idx="12"/>
          </p:nvPr>
        </p:nvSpPr>
        <p:spPr/>
        <p:txBody>
          <a:bodyPr/>
          <a:lstStyle/>
          <a:p>
            <a:fld id="{A0CE7B3D-59FF-45CF-A359-F3258A50EDA0}" type="slidenum">
              <a:rPr lang="es-CL" smtClean="0">
                <a:solidFill>
                  <a:prstClr val="black">
                    <a:tint val="75000"/>
                  </a:prstClr>
                </a:solidFill>
              </a:rPr>
              <a:pPr/>
              <a:t>29</a:t>
            </a:fld>
            <a:endParaRPr lang="es-CL" dirty="0">
              <a:solidFill>
                <a:prstClr val="black">
                  <a:tint val="75000"/>
                </a:prstClr>
              </a:solidFill>
            </a:endParaRPr>
          </a:p>
        </p:txBody>
      </p:sp>
      <p:sp>
        <p:nvSpPr>
          <p:cNvPr id="5" name="4 Rectángulo"/>
          <p:cNvSpPr/>
          <p:nvPr/>
        </p:nvSpPr>
        <p:spPr>
          <a:xfrm>
            <a:off x="405880" y="846485"/>
            <a:ext cx="7992888" cy="492443"/>
          </a:xfrm>
          <a:prstGeom prst="rect">
            <a:avLst/>
          </a:prstGeom>
        </p:spPr>
        <p:txBody>
          <a:bodyPr wrap="square">
            <a:spAutoFit/>
          </a:bodyPr>
          <a:lstStyle/>
          <a:p>
            <a:pPr indent="-342900">
              <a:spcBef>
                <a:spcPct val="50000"/>
              </a:spcBef>
              <a:defRPr/>
            </a:pPr>
            <a:r>
              <a:rPr lang="es-CL" sz="2600" dirty="0">
                <a:solidFill>
                  <a:srgbClr val="195B79"/>
                </a:solidFill>
                <a:latin typeface="Century Gothic" pitchFamily="34" charset="0"/>
              </a:rPr>
              <a:t>Tablas de Mortalidad Previsionales - Chile</a:t>
            </a:r>
          </a:p>
        </p:txBody>
      </p:sp>
    </p:spTree>
    <p:extLst>
      <p:ext uri="{BB962C8B-B14F-4D97-AF65-F5344CB8AC3E}">
        <p14:creationId xmlns:p14="http://schemas.microsoft.com/office/powerpoint/2010/main" val="497238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Clr>
                <a:srgbClr val="D6A300"/>
              </a:buClr>
              <a:buNone/>
            </a:pPr>
            <a:endParaRPr lang="es-CL" dirty="0" smtClean="0"/>
          </a:p>
          <a:p>
            <a:pPr marL="0" indent="0">
              <a:buClr>
                <a:srgbClr val="D6A300"/>
              </a:buClr>
              <a:buNone/>
            </a:pPr>
            <a:endParaRPr lang="es-CL" dirty="0"/>
          </a:p>
          <a:p>
            <a:pPr marL="0" indent="0">
              <a:buClr>
                <a:srgbClr val="D6A300"/>
              </a:buClr>
              <a:buNone/>
            </a:pPr>
            <a:endParaRPr lang="es-CL" dirty="0"/>
          </a:p>
        </p:txBody>
      </p:sp>
      <p:sp>
        <p:nvSpPr>
          <p:cNvPr id="4" name="3 Título"/>
          <p:cNvSpPr>
            <a:spLocks noGrp="1"/>
          </p:cNvSpPr>
          <p:nvPr>
            <p:ph type="title"/>
          </p:nvPr>
        </p:nvSpPr>
        <p:spPr>
          <a:xfrm>
            <a:off x="467544" y="2564904"/>
            <a:ext cx="8229600" cy="1143000"/>
          </a:xfrm>
        </p:spPr>
        <p:txBody>
          <a:bodyPr>
            <a:normAutofit/>
          </a:bodyPr>
          <a:lstStyle/>
          <a:p>
            <a:pPr indent="-342900">
              <a:lnSpc>
                <a:spcPct val="70000"/>
              </a:lnSpc>
              <a:spcBef>
                <a:spcPct val="50000"/>
              </a:spcBef>
              <a:defRPr/>
            </a:pPr>
            <a:r>
              <a:rPr lang="es-CL" sz="3600" b="1" dirty="0" smtClean="0">
                <a:solidFill>
                  <a:srgbClr val="195B79"/>
                </a:solidFill>
                <a:latin typeface="Century Gothic" pitchFamily="34" charset="0"/>
                <a:ea typeface="+mn-ea"/>
                <a:cs typeface="+mn-cs"/>
              </a:rPr>
              <a:t>Rentas Vitalicias en Chile</a:t>
            </a:r>
            <a:endParaRPr lang="es-CL" sz="3600" b="1" dirty="0">
              <a:solidFill>
                <a:srgbClr val="195B79"/>
              </a:solidFill>
              <a:latin typeface="Century Gothic" pitchFamily="34" charset="0"/>
              <a:ea typeface="+mn-ea"/>
              <a:cs typeface="+mn-cs"/>
            </a:endParaRPr>
          </a:p>
        </p:txBody>
      </p:sp>
    </p:spTree>
    <p:extLst>
      <p:ext uri="{BB962C8B-B14F-4D97-AF65-F5344CB8AC3E}">
        <p14:creationId xmlns:p14="http://schemas.microsoft.com/office/powerpoint/2010/main" val="1627900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Renta Vitalicia en Chile</a:t>
            </a:r>
            <a:endParaRPr lang="es-CL" dirty="0"/>
          </a:p>
        </p:txBody>
      </p:sp>
      <p:sp>
        <p:nvSpPr>
          <p:cNvPr id="3" name="2 Marcador de contenido"/>
          <p:cNvSpPr>
            <a:spLocks noGrp="1"/>
          </p:cNvSpPr>
          <p:nvPr>
            <p:ph idx="1"/>
          </p:nvPr>
        </p:nvSpPr>
        <p:spPr>
          <a:xfrm>
            <a:off x="395536" y="1268760"/>
            <a:ext cx="8229600" cy="5328592"/>
          </a:xfrm>
        </p:spPr>
        <p:txBody>
          <a:bodyPr>
            <a:normAutofit fontScale="92500" lnSpcReduction="10000"/>
          </a:bodyPr>
          <a:lstStyle/>
          <a:p>
            <a:pPr marL="0">
              <a:lnSpc>
                <a:spcPct val="80000"/>
              </a:lnSpc>
              <a:spcBef>
                <a:spcPct val="50000"/>
              </a:spcBef>
              <a:buNone/>
              <a:defRPr/>
            </a:pPr>
            <a:r>
              <a:rPr lang="es-MX" altLang="es-CL" sz="2800" dirty="0">
                <a:solidFill>
                  <a:srgbClr val="195B79"/>
                </a:solidFill>
                <a:latin typeface="Century Gothic" pitchFamily="34" charset="0"/>
              </a:rPr>
              <a:t>CARACTERISTICAS</a:t>
            </a:r>
          </a:p>
          <a:p>
            <a:pPr>
              <a:lnSpc>
                <a:spcPct val="80000"/>
              </a:lnSpc>
            </a:pPr>
            <a:endParaRPr lang="es-MX" altLang="es-CL" sz="1400" dirty="0">
              <a:cs typeface="Times New Roman" pitchFamily="18" charset="0"/>
            </a:endParaRPr>
          </a:p>
          <a:p>
            <a:pPr lvl="1" algn="just">
              <a:lnSpc>
                <a:spcPct val="120000"/>
              </a:lnSpc>
              <a:buFont typeface="Wingdings" pitchFamily="2" charset="2"/>
              <a:buChar char="§"/>
            </a:pPr>
            <a:r>
              <a:rPr lang="es-MX" altLang="es-CL" sz="2000" dirty="0" smtClean="0">
                <a:cs typeface="Times New Roman" pitchFamily="18" charset="0"/>
              </a:rPr>
              <a:t>Una de las modalidades de pensión en el sistema previsional chileno  corresponde a las Rentas Vitalicias</a:t>
            </a:r>
          </a:p>
          <a:p>
            <a:pPr lvl="1" algn="just">
              <a:lnSpc>
                <a:spcPct val="120000"/>
              </a:lnSpc>
              <a:buFont typeface="Wingdings" pitchFamily="2" charset="2"/>
              <a:buChar char="§"/>
            </a:pPr>
            <a:endParaRPr lang="es-MX" altLang="es-CL" sz="800" dirty="0" smtClean="0">
              <a:cs typeface="Times New Roman" pitchFamily="18" charset="0"/>
            </a:endParaRPr>
          </a:p>
          <a:p>
            <a:pPr lvl="1" algn="just">
              <a:lnSpc>
                <a:spcPct val="120000"/>
              </a:lnSpc>
              <a:buFont typeface="Wingdings" pitchFamily="2" charset="2"/>
              <a:buChar char="§"/>
            </a:pPr>
            <a:r>
              <a:rPr lang="es-MX" altLang="es-CL" sz="2000" dirty="0" smtClean="0">
                <a:cs typeface="Times New Roman" pitchFamily="18" charset="0"/>
              </a:rPr>
              <a:t>Contrato de carácter irrevocable donde la aseguradora se obliga a pagar pensiones </a:t>
            </a:r>
            <a:r>
              <a:rPr lang="es-MX" altLang="es-CL" sz="2000" dirty="0">
                <a:cs typeface="Times New Roman" pitchFamily="18" charset="0"/>
              </a:rPr>
              <a:t>de por vida al </a:t>
            </a:r>
            <a:r>
              <a:rPr lang="es-MX" altLang="es-CL" sz="2000" dirty="0" smtClean="0">
                <a:cs typeface="Times New Roman" pitchFamily="18" charset="0"/>
              </a:rPr>
              <a:t>causante y a sus beneficiarios, protegidas de la inflación.</a:t>
            </a:r>
            <a:endParaRPr lang="es-MX" altLang="es-CL" sz="2000" dirty="0">
              <a:cs typeface="Times New Roman" pitchFamily="18" charset="0"/>
            </a:endParaRPr>
          </a:p>
          <a:p>
            <a:pPr lvl="1" algn="just">
              <a:lnSpc>
                <a:spcPct val="120000"/>
              </a:lnSpc>
              <a:buFont typeface="Wingdings" pitchFamily="2" charset="2"/>
              <a:buChar char="§"/>
            </a:pPr>
            <a:endParaRPr lang="es-MX" altLang="es-CL" sz="1000" dirty="0">
              <a:cs typeface="Times New Roman" pitchFamily="18" charset="0"/>
            </a:endParaRPr>
          </a:p>
          <a:p>
            <a:pPr lvl="1" algn="just">
              <a:lnSpc>
                <a:spcPct val="120000"/>
              </a:lnSpc>
              <a:buFont typeface="Wingdings" pitchFamily="2" charset="2"/>
              <a:buChar char="§"/>
            </a:pPr>
            <a:r>
              <a:rPr lang="es-MX" altLang="es-CL" sz="2000" dirty="0" smtClean="0">
                <a:cs typeface="Times New Roman" pitchFamily="18" charset="0"/>
              </a:rPr>
              <a:t>Estos contratos se rigen bajo los Modelos de Pólizas </a:t>
            </a:r>
            <a:r>
              <a:rPr lang="es-CL" altLang="es-CL" sz="2000" dirty="0" smtClean="0">
                <a:cs typeface="Times New Roman" pitchFamily="18" charset="0"/>
              </a:rPr>
              <a:t>(inmediata y diferida) que son desarrolladas y depositadas por la SVS, con consulta a la Superintendencia de Pensiones</a:t>
            </a:r>
            <a:r>
              <a:rPr lang="es-CL" altLang="es-CL" sz="2000" dirty="0">
                <a:cs typeface="Times New Roman" pitchFamily="18" charset="0"/>
              </a:rPr>
              <a:t>.</a:t>
            </a:r>
            <a:endParaRPr lang="es-MX" altLang="es-CL" sz="2000" dirty="0">
              <a:cs typeface="Times New Roman" pitchFamily="18" charset="0"/>
            </a:endParaRPr>
          </a:p>
          <a:p>
            <a:pPr lvl="1" algn="just">
              <a:lnSpc>
                <a:spcPct val="120000"/>
              </a:lnSpc>
              <a:buFont typeface="Wingdings" pitchFamily="2" charset="2"/>
              <a:buChar char="§"/>
            </a:pPr>
            <a:endParaRPr lang="es-MX" altLang="es-CL" sz="1000" dirty="0">
              <a:cs typeface="Times New Roman" pitchFamily="18" charset="0"/>
            </a:endParaRPr>
          </a:p>
          <a:p>
            <a:pPr lvl="1" algn="just">
              <a:lnSpc>
                <a:spcPct val="120000"/>
              </a:lnSpc>
              <a:buFont typeface="Wingdings" pitchFamily="2" charset="2"/>
              <a:buChar char="§"/>
            </a:pPr>
            <a:r>
              <a:rPr lang="es-MX" altLang="es-CL" sz="2000" dirty="0" smtClean="0">
                <a:cs typeface="Times New Roman" pitchFamily="18" charset="0"/>
              </a:rPr>
              <a:t>Las pueden </a:t>
            </a:r>
            <a:r>
              <a:rPr lang="es-MX" altLang="es-CL" sz="2000" dirty="0">
                <a:cs typeface="Times New Roman" pitchFamily="18" charset="0"/>
              </a:rPr>
              <a:t>ofrecer las </a:t>
            </a:r>
            <a:r>
              <a:rPr lang="es-MX" altLang="es-CL" sz="2000" dirty="0" smtClean="0">
                <a:cs typeface="Times New Roman" pitchFamily="18" charset="0"/>
              </a:rPr>
              <a:t>compañías de seguros de vida con clasificación de riesgo igual o superior  BBB (grado de inversión).</a:t>
            </a:r>
          </a:p>
          <a:p>
            <a:pPr lvl="1" algn="just">
              <a:lnSpc>
                <a:spcPct val="120000"/>
              </a:lnSpc>
              <a:buFont typeface="Wingdings" pitchFamily="2" charset="2"/>
              <a:buChar char="§"/>
            </a:pPr>
            <a:endParaRPr lang="es-MX" altLang="es-CL" sz="800" dirty="0">
              <a:cs typeface="Times New Roman" pitchFamily="18" charset="0"/>
            </a:endParaRPr>
          </a:p>
          <a:p>
            <a:pPr lvl="1" algn="just">
              <a:lnSpc>
                <a:spcPct val="120000"/>
              </a:lnSpc>
              <a:buFont typeface="Wingdings" pitchFamily="2" charset="2"/>
              <a:buChar char="§"/>
            </a:pPr>
            <a:r>
              <a:rPr lang="es-MX" altLang="es-CL" sz="2000" dirty="0" smtClean="0">
                <a:cs typeface="Times New Roman" pitchFamily="18" charset="0"/>
              </a:rPr>
              <a:t>Existen garantías estatales  para el pago de las pensiones en caso de quiebra de las compañías.</a:t>
            </a:r>
          </a:p>
          <a:p>
            <a:pPr marL="457200" lvl="1" indent="0" algn="just">
              <a:lnSpc>
                <a:spcPct val="120000"/>
              </a:lnSpc>
              <a:buClr>
                <a:srgbClr val="CC9900"/>
              </a:buClr>
              <a:buNone/>
            </a:pPr>
            <a:endParaRPr lang="es-MX" altLang="es-CL" sz="2000" dirty="0">
              <a:cs typeface="Times New Roman" pitchFamily="18" charset="0"/>
            </a:endParaRPr>
          </a:p>
          <a:p>
            <a:pPr lvl="1">
              <a:lnSpc>
                <a:spcPct val="120000"/>
              </a:lnSpc>
              <a:buClr>
                <a:srgbClr val="CC9900"/>
              </a:buClr>
              <a:buFont typeface="Wingdings" pitchFamily="2" charset="2"/>
              <a:buChar char="§"/>
            </a:pPr>
            <a:endParaRPr lang="es-MX" altLang="es-CL" sz="1000" dirty="0">
              <a:cs typeface="Times New Roman" pitchFamily="18" charset="0"/>
            </a:endParaRPr>
          </a:p>
        </p:txBody>
      </p:sp>
    </p:spTree>
    <p:extLst>
      <p:ext uri="{BB962C8B-B14F-4D97-AF65-F5344CB8AC3E}">
        <p14:creationId xmlns:p14="http://schemas.microsoft.com/office/powerpoint/2010/main" val="3281165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Renta Vitalicia en Chile</a:t>
            </a:r>
            <a:endParaRPr lang="es-CL" dirty="0"/>
          </a:p>
        </p:txBody>
      </p:sp>
      <p:sp>
        <p:nvSpPr>
          <p:cNvPr id="3" name="2 Marcador de contenido"/>
          <p:cNvSpPr>
            <a:spLocks noGrp="1"/>
          </p:cNvSpPr>
          <p:nvPr>
            <p:ph idx="1"/>
          </p:nvPr>
        </p:nvSpPr>
        <p:spPr>
          <a:xfrm>
            <a:off x="395536" y="1196752"/>
            <a:ext cx="8229600" cy="5400600"/>
          </a:xfrm>
        </p:spPr>
        <p:txBody>
          <a:bodyPr>
            <a:normAutofit/>
          </a:bodyPr>
          <a:lstStyle/>
          <a:p>
            <a:pPr marL="0">
              <a:lnSpc>
                <a:spcPct val="80000"/>
              </a:lnSpc>
              <a:spcBef>
                <a:spcPct val="50000"/>
              </a:spcBef>
              <a:buNone/>
              <a:defRPr/>
            </a:pPr>
            <a:r>
              <a:rPr lang="es-MX" altLang="es-CL" sz="2800" dirty="0">
                <a:solidFill>
                  <a:srgbClr val="195B79"/>
                </a:solidFill>
                <a:latin typeface="Century Gothic" pitchFamily="34" charset="0"/>
              </a:rPr>
              <a:t>CARACTERISTICAS</a:t>
            </a:r>
          </a:p>
          <a:p>
            <a:pPr marL="446088" lvl="1" indent="-263525">
              <a:lnSpc>
                <a:spcPct val="120000"/>
              </a:lnSpc>
              <a:buFont typeface="Wingdings" pitchFamily="2" charset="2"/>
              <a:buChar char="§"/>
            </a:pPr>
            <a:r>
              <a:rPr lang="es-MX" altLang="es-CL" dirty="0" smtClean="0">
                <a:cs typeface="Times New Roman" pitchFamily="18" charset="0"/>
              </a:rPr>
              <a:t>Modalidades de renta vitalicia</a:t>
            </a:r>
            <a:endParaRPr lang="es-MX" altLang="es-CL" dirty="0">
              <a:cs typeface="Times New Roman" pitchFamily="18" charset="0"/>
            </a:endParaRPr>
          </a:p>
          <a:p>
            <a:pPr marL="720725" lvl="2" indent="-274638">
              <a:lnSpc>
                <a:spcPct val="120000"/>
              </a:lnSpc>
            </a:pPr>
            <a:r>
              <a:rPr lang="es-MX" altLang="es-CL" sz="2800" dirty="0" smtClean="0">
                <a:cs typeface="Times New Roman" pitchFamily="18" charset="0"/>
              </a:rPr>
              <a:t>RV Inmediata (CSV)</a:t>
            </a:r>
          </a:p>
          <a:p>
            <a:pPr marL="1085850" lvl="2" indent="-285750" algn="just">
              <a:buSzPct val="135000"/>
              <a:buFont typeface="Wingdings" panose="05000000000000000000" pitchFamily="2" charset="2"/>
              <a:buChar char="ü"/>
              <a:defRPr/>
            </a:pPr>
            <a:r>
              <a:rPr lang="es-ES" sz="1600" dirty="0" smtClean="0">
                <a:cs typeface="Times New Roman" pitchFamily="18" charset="0"/>
              </a:rPr>
              <a:t>La contrata un afiliado con una Compañía de Seguros de Vida (CSV), obligándose dicha Compañía al pago de una renta mensual, fija en UF, para toda la vida del afiliado y fallecido éste, a sus beneficiarios de pensión</a:t>
            </a:r>
            <a:r>
              <a:rPr lang="es-ES" sz="1600" dirty="0">
                <a:cs typeface="Times New Roman" pitchFamily="18" charset="0"/>
              </a:rPr>
              <a:t>.</a:t>
            </a:r>
          </a:p>
          <a:p>
            <a:pPr marL="1085850" lvl="2" indent="-285750" algn="just">
              <a:buSzPct val="135000"/>
              <a:buFont typeface="Wingdings" panose="05000000000000000000" pitchFamily="2" charset="2"/>
              <a:buChar char="ü"/>
              <a:defRPr/>
            </a:pPr>
            <a:r>
              <a:rPr lang="es-ES" sz="1600" dirty="0" smtClean="0">
                <a:cs typeface="Times New Roman" pitchFamily="18" charset="0"/>
              </a:rPr>
              <a:t>La AFP traspasa a la CSV los fondos del afiliado para financiar la pensión contratada, dejando el afiliado de tener la propiedad de sus fondos</a:t>
            </a:r>
            <a:r>
              <a:rPr lang="es-ES" sz="1600" dirty="0">
                <a:cs typeface="Times New Roman" pitchFamily="18" charset="0"/>
              </a:rPr>
              <a:t>.</a:t>
            </a:r>
          </a:p>
          <a:p>
            <a:pPr marL="1085850" lvl="2" indent="-285750" algn="just">
              <a:buSzPct val="135000"/>
              <a:buFont typeface="Wingdings" panose="05000000000000000000" pitchFamily="2" charset="2"/>
              <a:buChar char="ü"/>
              <a:defRPr/>
            </a:pPr>
            <a:r>
              <a:rPr lang="es-ES" sz="1600" dirty="0" smtClean="0">
                <a:cs typeface="Times New Roman" pitchFamily="18" charset="0"/>
              </a:rPr>
              <a:t>Una vez contratada, es irrevocable, por lo que no puede cambiarse de Compañía de Seguros ni de modalidad de pensión</a:t>
            </a:r>
            <a:r>
              <a:rPr lang="es-ES" sz="1600" dirty="0">
                <a:cs typeface="Times New Roman" pitchFamily="18" charset="0"/>
              </a:rPr>
              <a:t>.</a:t>
            </a:r>
          </a:p>
          <a:p>
            <a:pPr marL="720725" lvl="2" indent="-274638">
              <a:lnSpc>
                <a:spcPct val="120000"/>
              </a:lnSpc>
            </a:pPr>
            <a:r>
              <a:rPr lang="es-MX" altLang="es-CL" sz="2800" dirty="0" smtClean="0">
                <a:cs typeface="Times New Roman" pitchFamily="18" charset="0"/>
              </a:rPr>
              <a:t>RV Diferida </a:t>
            </a:r>
            <a:r>
              <a:rPr lang="es-MX" sz="2800" dirty="0" smtClean="0">
                <a:cs typeface="Times New Roman" pitchFamily="18" charset="0"/>
              </a:rPr>
              <a:t>(AFP </a:t>
            </a:r>
            <a:r>
              <a:rPr lang="es-MX" sz="2800" dirty="0" smtClean="0">
                <a:cs typeface="Times New Roman" pitchFamily="18" charset="0"/>
                <a:sym typeface="SymbolPS" pitchFamily="18" charset="2"/>
              </a:rPr>
              <a:t> CSV</a:t>
            </a:r>
            <a:r>
              <a:rPr lang="es-MX" sz="2800" dirty="0">
                <a:cs typeface="Times New Roman" pitchFamily="18" charset="0"/>
                <a:sym typeface="SymbolPS" pitchFamily="18" charset="2"/>
              </a:rPr>
              <a:t>)</a:t>
            </a:r>
            <a:endParaRPr lang="es-MX" altLang="es-CL" sz="2800" dirty="0">
              <a:cs typeface="Times New Roman" pitchFamily="18" charset="0"/>
            </a:endParaRPr>
          </a:p>
          <a:p>
            <a:pPr marL="1085850" lvl="2" indent="-285750" algn="just">
              <a:buSzPct val="135000"/>
              <a:buFont typeface="Wingdings" panose="05000000000000000000" pitchFamily="2" charset="2"/>
              <a:buChar char="ü"/>
              <a:defRPr/>
            </a:pPr>
            <a:r>
              <a:rPr lang="es-ES" sz="1600" dirty="0" smtClean="0">
                <a:cs typeface="Times New Roman" pitchFamily="18" charset="0"/>
              </a:rPr>
              <a:t>El afiliado contrata con una CSV el pago de una renta vitalicia mensual, fija en UF, a partir de una fecha futura, dejando en su cuenta individual de la AFP un saldo para una renta temporal, por el periodo que va entre la selección de esta modalidad y el inicio del pago de la renta vitalicia diferida.</a:t>
            </a:r>
            <a:endParaRPr lang="es-ES" sz="1600" dirty="0">
              <a:cs typeface="Times New Roman" pitchFamily="18" charset="0"/>
            </a:endParaRPr>
          </a:p>
        </p:txBody>
      </p:sp>
    </p:spTree>
    <p:extLst>
      <p:ext uri="{BB962C8B-B14F-4D97-AF65-F5344CB8AC3E}">
        <p14:creationId xmlns:p14="http://schemas.microsoft.com/office/powerpoint/2010/main" val="2123332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Renta Vitalicia en Chile</a:t>
            </a:r>
            <a:endParaRPr lang="es-CL" dirty="0"/>
          </a:p>
        </p:txBody>
      </p:sp>
      <p:sp>
        <p:nvSpPr>
          <p:cNvPr id="3" name="2 Marcador de contenido"/>
          <p:cNvSpPr>
            <a:spLocks noGrp="1"/>
          </p:cNvSpPr>
          <p:nvPr>
            <p:ph idx="1"/>
          </p:nvPr>
        </p:nvSpPr>
        <p:spPr>
          <a:xfrm>
            <a:off x="395536" y="1196752"/>
            <a:ext cx="8229600" cy="5400600"/>
          </a:xfrm>
        </p:spPr>
        <p:txBody>
          <a:bodyPr>
            <a:normAutofit/>
          </a:bodyPr>
          <a:lstStyle/>
          <a:p>
            <a:pPr marL="0">
              <a:lnSpc>
                <a:spcPct val="80000"/>
              </a:lnSpc>
              <a:spcBef>
                <a:spcPct val="50000"/>
              </a:spcBef>
              <a:buNone/>
              <a:defRPr/>
            </a:pPr>
            <a:r>
              <a:rPr lang="es-MX" altLang="es-CL" sz="2800" dirty="0">
                <a:solidFill>
                  <a:srgbClr val="195B79"/>
                </a:solidFill>
                <a:latin typeface="Century Gothic" pitchFamily="34" charset="0"/>
              </a:rPr>
              <a:t>CARACTERISTICAS</a:t>
            </a:r>
          </a:p>
          <a:p>
            <a:pPr marL="446088" lvl="1" indent="-263525">
              <a:lnSpc>
                <a:spcPct val="120000"/>
              </a:lnSpc>
              <a:buFont typeface="Wingdings" pitchFamily="2" charset="2"/>
              <a:buChar char="§"/>
            </a:pPr>
            <a:r>
              <a:rPr lang="es-MX" altLang="es-CL" sz="2000" dirty="0" smtClean="0">
                <a:cs typeface="Times New Roman" pitchFamily="18" charset="0"/>
              </a:rPr>
              <a:t>Modalidad es de renta vitalicia</a:t>
            </a:r>
          </a:p>
          <a:p>
            <a:pPr marL="720725" lvl="2" indent="-274638">
              <a:lnSpc>
                <a:spcPct val="120000"/>
              </a:lnSpc>
            </a:pPr>
            <a:r>
              <a:rPr lang="es-MX" altLang="es-CL" sz="2000" dirty="0" smtClean="0">
                <a:cs typeface="Times New Roman" pitchFamily="18" charset="0"/>
              </a:rPr>
              <a:t>RV Inmediata con Retiro Programado </a:t>
            </a:r>
            <a:r>
              <a:rPr lang="es-MX" sz="2800" dirty="0" smtClean="0">
                <a:cs typeface="Times New Roman" pitchFamily="18" charset="0"/>
                <a:sym typeface="SymbolPS" pitchFamily="18" charset="2"/>
              </a:rPr>
              <a:t>(AFP + CSV</a:t>
            </a:r>
            <a:r>
              <a:rPr lang="es-MX" sz="2800" dirty="0">
                <a:cs typeface="Times New Roman" pitchFamily="18" charset="0"/>
                <a:sym typeface="SymbolPS" pitchFamily="18" charset="2"/>
              </a:rPr>
              <a:t>)</a:t>
            </a:r>
            <a:endParaRPr lang="es-MX" altLang="es-CL" sz="2800" dirty="0">
              <a:cs typeface="Times New Roman" pitchFamily="18" charset="0"/>
            </a:endParaRPr>
          </a:p>
          <a:p>
            <a:pPr marL="1085850" lvl="2" indent="-285750" algn="just">
              <a:buSzPct val="135000"/>
              <a:buFont typeface="Wingdings" panose="05000000000000000000" pitchFamily="2" charset="2"/>
              <a:buChar char="ü"/>
              <a:defRPr/>
            </a:pPr>
            <a:r>
              <a:rPr lang="es-ES" sz="1600" dirty="0" smtClean="0">
                <a:cs typeface="Times New Roman" pitchFamily="18" charset="0"/>
              </a:rPr>
              <a:t>En esta modalidad se dividen los fondos que el afiliado tiene en su cuenta individual de la AFP y contrata con ellos </a:t>
            </a:r>
            <a:r>
              <a:rPr lang="es-ES" sz="1600" b="1" dirty="0" smtClean="0">
                <a:cs typeface="Times New Roman" pitchFamily="18" charset="0"/>
              </a:rPr>
              <a:t>simultáneamente </a:t>
            </a:r>
            <a:r>
              <a:rPr lang="es-ES" sz="1600" dirty="0" smtClean="0">
                <a:cs typeface="Times New Roman" pitchFamily="18" charset="0"/>
              </a:rPr>
              <a:t>una renta vitalicia inmediata y una pensión por Retiro Programado</a:t>
            </a:r>
            <a:r>
              <a:rPr lang="es-ES" sz="1600" dirty="0">
                <a:cs typeface="Times New Roman" pitchFamily="18" charset="0"/>
              </a:rPr>
              <a:t>.</a:t>
            </a:r>
          </a:p>
          <a:p>
            <a:endParaRPr lang="es-CL" dirty="0"/>
          </a:p>
        </p:txBody>
      </p:sp>
    </p:spTree>
    <p:extLst>
      <p:ext uri="{BB962C8B-B14F-4D97-AF65-F5344CB8AC3E}">
        <p14:creationId xmlns:p14="http://schemas.microsoft.com/office/powerpoint/2010/main" val="2277152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ChangeArrowheads="1"/>
          </p:cNvSpPr>
          <p:nvPr/>
        </p:nvSpPr>
        <p:spPr bwMode="auto">
          <a:xfrm>
            <a:off x="299932" y="980728"/>
            <a:ext cx="859254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lvl="1" indent="0" algn="just" eaLnBrk="1" hangingPunct="1">
              <a:lnSpc>
                <a:spcPct val="120000"/>
              </a:lnSpc>
              <a:spcBef>
                <a:spcPct val="0"/>
              </a:spcBef>
              <a:buSzPct val="130000"/>
              <a:buNone/>
            </a:pPr>
            <a:r>
              <a:rPr lang="es-CL" sz="2000" dirty="0">
                <a:latin typeface="+mn-lt"/>
              </a:rPr>
              <a:t>L</a:t>
            </a:r>
            <a:r>
              <a:rPr lang="es-ES" sz="2000" dirty="0">
                <a:latin typeface="+mn-lt"/>
              </a:rPr>
              <a:t>as Compañías de Seguro de Vida (</a:t>
            </a:r>
            <a:r>
              <a:rPr lang="es-ES" sz="2000" dirty="0" smtClean="0">
                <a:latin typeface="+mn-lt"/>
              </a:rPr>
              <a:t>CSV) </a:t>
            </a:r>
            <a:r>
              <a:rPr lang="es-ES" sz="2000" dirty="0">
                <a:latin typeface="+mn-lt"/>
              </a:rPr>
              <a:t>pagan cerca de la mitad de las pensiones del sistema previsional chileno establecido en el D.L. 3.500 (48%), que en monto corresponde al </a:t>
            </a:r>
            <a:r>
              <a:rPr lang="es-ES" sz="2000" dirty="0" smtClean="0">
                <a:latin typeface="+mn-lt"/>
              </a:rPr>
              <a:t>61% </a:t>
            </a:r>
            <a:r>
              <a:rPr lang="es-ES" sz="2000" dirty="0">
                <a:latin typeface="+mn-lt"/>
              </a:rPr>
              <a:t>.</a:t>
            </a:r>
          </a:p>
          <a:p>
            <a:pPr marL="285750" lvl="1" algn="just" eaLnBrk="1" hangingPunct="1">
              <a:lnSpc>
                <a:spcPct val="120000"/>
              </a:lnSpc>
              <a:spcBef>
                <a:spcPct val="0"/>
              </a:spcBef>
              <a:buClr>
                <a:srgbClr val="FFC000"/>
              </a:buClr>
              <a:buSzPct val="130000"/>
              <a:buFont typeface="Wingdings" pitchFamily="2" charset="2"/>
              <a:buChar char="§"/>
            </a:pPr>
            <a:endParaRPr lang="es-CL" altLang="es-CL" sz="2000" dirty="0">
              <a:solidFill>
                <a:srgbClr val="0000CC"/>
              </a:solidFill>
              <a:latin typeface="+mj-lt"/>
            </a:endParaRPr>
          </a:p>
        </p:txBody>
      </p:sp>
      <p:sp>
        <p:nvSpPr>
          <p:cNvPr id="16" name="15 CuadroTexto"/>
          <p:cNvSpPr txBox="1"/>
          <p:nvPr/>
        </p:nvSpPr>
        <p:spPr>
          <a:xfrm>
            <a:off x="299932" y="6411585"/>
            <a:ext cx="7738324" cy="400110"/>
          </a:xfrm>
          <a:prstGeom prst="rect">
            <a:avLst/>
          </a:prstGeom>
          <a:noFill/>
        </p:spPr>
        <p:txBody>
          <a:bodyPr wrap="square" rtlCol="0">
            <a:spAutoFit/>
          </a:bodyPr>
          <a:lstStyle/>
          <a:p>
            <a:r>
              <a:rPr lang="es-ES" sz="1000" dirty="0" smtClean="0"/>
              <a:t>(*) Total incluye 13.444 pensiones de modalidad previa a modificaciones introducidas a D.L. 3.500 en 1990 y 19.531 en Renta Temporal.</a:t>
            </a:r>
          </a:p>
          <a:p>
            <a:r>
              <a:rPr lang="es-ES" sz="1000" dirty="0" smtClean="0"/>
              <a:t>Fuente: Superintendencia de Pensiones</a:t>
            </a:r>
            <a:endParaRPr lang="es-ES" sz="1000" dirty="0"/>
          </a:p>
        </p:txBody>
      </p:sp>
      <p:sp>
        <p:nvSpPr>
          <p:cNvPr id="3" name="2 Marcador de número de diapositiva"/>
          <p:cNvSpPr>
            <a:spLocks noGrp="1"/>
          </p:cNvSpPr>
          <p:nvPr>
            <p:ph type="sldNum" sz="quarter" idx="12"/>
          </p:nvPr>
        </p:nvSpPr>
        <p:spPr/>
        <p:txBody>
          <a:bodyPr/>
          <a:lstStyle/>
          <a:p>
            <a:fld id="{EB1694A5-EA92-492C-B86E-3AA12E450A27}" type="slidenum">
              <a:rPr lang="es-CL" smtClean="0">
                <a:solidFill>
                  <a:prstClr val="black">
                    <a:tint val="75000"/>
                  </a:prstClr>
                </a:solidFill>
              </a:rPr>
              <a:pPr/>
              <a:t>7</a:t>
            </a:fld>
            <a:endParaRPr lang="es-CL" dirty="0">
              <a:solidFill>
                <a:prstClr val="black">
                  <a:tint val="75000"/>
                </a:prstClr>
              </a:solidFill>
            </a:endParaRPr>
          </a:p>
        </p:txBody>
      </p:sp>
      <p:sp>
        <p:nvSpPr>
          <p:cNvPr id="7" name="6 CuadroTexto"/>
          <p:cNvSpPr txBox="1"/>
          <p:nvPr/>
        </p:nvSpPr>
        <p:spPr>
          <a:xfrm>
            <a:off x="0" y="82487"/>
            <a:ext cx="9145016" cy="584775"/>
          </a:xfrm>
          <a:prstGeom prst="rect">
            <a:avLst/>
          </a:prstGeom>
          <a:noFill/>
        </p:spPr>
        <p:txBody>
          <a:bodyPr wrap="square" rtlCol="0">
            <a:spAutoFit/>
          </a:bodyPr>
          <a:lstStyle/>
          <a:p>
            <a:pPr algn="ctr"/>
            <a:r>
              <a:rPr lang="es-CL" sz="3200" dirty="0" smtClean="0"/>
              <a:t>Renta Vitalicia en Chile</a:t>
            </a:r>
            <a:endParaRPr lang="es-CL" sz="2800" b="1" dirty="0">
              <a:solidFill>
                <a:srgbClr val="FFC000"/>
              </a:solidFill>
              <a:latin typeface="Century Gothic" pitchFamily="34" charset="0"/>
            </a:endParaRPr>
          </a:p>
        </p:txBody>
      </p:sp>
      <p:graphicFrame>
        <p:nvGraphicFramePr>
          <p:cNvPr id="9" name="2 Gráfico"/>
          <p:cNvGraphicFramePr>
            <a:graphicFrameLocks/>
          </p:cNvGraphicFramePr>
          <p:nvPr>
            <p:extLst>
              <p:ext uri="{D42A27DB-BD31-4B8C-83A1-F6EECF244321}">
                <p14:modId xmlns:p14="http://schemas.microsoft.com/office/powerpoint/2010/main" val="3440501494"/>
              </p:ext>
            </p:extLst>
          </p:nvPr>
        </p:nvGraphicFramePr>
        <p:xfrm>
          <a:off x="564174" y="2636912"/>
          <a:ext cx="3989582" cy="28790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3 Gráfico"/>
          <p:cNvGraphicFramePr>
            <a:graphicFrameLocks/>
          </p:cNvGraphicFramePr>
          <p:nvPr>
            <p:extLst>
              <p:ext uri="{D42A27DB-BD31-4B8C-83A1-F6EECF244321}">
                <p14:modId xmlns:p14="http://schemas.microsoft.com/office/powerpoint/2010/main" val="1677956163"/>
              </p:ext>
            </p:extLst>
          </p:nvPr>
        </p:nvGraphicFramePr>
        <p:xfrm>
          <a:off x="4788024" y="2636912"/>
          <a:ext cx="3888432" cy="29274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0106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Renta Vitalicia en Chile</a:t>
            </a:r>
            <a:endParaRPr lang="es-CL" dirty="0"/>
          </a:p>
        </p:txBody>
      </p:sp>
      <p:graphicFrame>
        <p:nvGraphicFramePr>
          <p:cNvPr id="6" name="6 Gráfico"/>
          <p:cNvGraphicFramePr>
            <a:graphicFrameLocks/>
          </p:cNvGraphicFramePr>
          <p:nvPr>
            <p:extLst>
              <p:ext uri="{D42A27DB-BD31-4B8C-83A1-F6EECF244321}">
                <p14:modId xmlns:p14="http://schemas.microsoft.com/office/powerpoint/2010/main" val="4159717400"/>
              </p:ext>
            </p:extLst>
          </p:nvPr>
        </p:nvGraphicFramePr>
        <p:xfrm>
          <a:off x="0" y="1124744"/>
          <a:ext cx="8922030" cy="5328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73872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25"/>
          </a:xfrm>
        </p:spPr>
        <p:txBody>
          <a:bodyPr/>
          <a:lstStyle/>
          <a:p>
            <a:r>
              <a:rPr lang="es-CL" dirty="0" smtClean="0"/>
              <a:t>Renta Vitalicia en Chile</a:t>
            </a:r>
            <a:endParaRPr lang="es-CL" dirty="0"/>
          </a:p>
        </p:txBody>
      </p:sp>
      <p:sp>
        <p:nvSpPr>
          <p:cNvPr id="4" name="Rectangle 3"/>
          <p:cNvSpPr txBox="1">
            <a:spLocks noChangeArrowheads="1"/>
          </p:cNvSpPr>
          <p:nvPr/>
        </p:nvSpPr>
        <p:spPr bwMode="auto">
          <a:xfrm>
            <a:off x="323850" y="1255291"/>
            <a:ext cx="8496300" cy="5175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90000"/>
              </a:lnSpc>
              <a:spcBef>
                <a:spcPct val="50000"/>
              </a:spcBef>
              <a:buNone/>
              <a:defRPr/>
            </a:pPr>
            <a:r>
              <a:rPr lang="es-CL" altLang="es-CL" sz="2000" dirty="0" smtClean="0">
                <a:solidFill>
                  <a:srgbClr val="195B79"/>
                </a:solidFill>
                <a:latin typeface="Century Gothic" pitchFamily="34" charset="0"/>
              </a:rPr>
              <a:t>Renta Vitalicia (Inmediata, diferida ,con retiro programado</a:t>
            </a:r>
            <a:r>
              <a:rPr lang="es-CL" altLang="es-CL" sz="2000" dirty="0">
                <a:solidFill>
                  <a:srgbClr val="195B79"/>
                </a:solidFill>
                <a:latin typeface="Century Gothic" pitchFamily="34" charset="0"/>
              </a:rPr>
              <a:t>)</a:t>
            </a:r>
          </a:p>
          <a:p>
            <a:pPr algn="just">
              <a:lnSpc>
                <a:spcPct val="90000"/>
              </a:lnSpc>
              <a:spcBef>
                <a:spcPct val="50000"/>
              </a:spcBef>
              <a:buNone/>
              <a:defRPr/>
            </a:pPr>
            <a:endParaRPr lang="es-ES" altLang="es-CL" sz="2000" dirty="0">
              <a:solidFill>
                <a:srgbClr val="195B79"/>
              </a:solidFill>
              <a:latin typeface="Century Gothic" pitchFamily="34" charset="0"/>
            </a:endParaRPr>
          </a:p>
        </p:txBody>
      </p:sp>
      <p:sp>
        <p:nvSpPr>
          <p:cNvPr id="5" name="8 CuadroTexto"/>
          <p:cNvSpPr txBox="1">
            <a:spLocks noChangeArrowheads="1"/>
          </p:cNvSpPr>
          <p:nvPr/>
        </p:nvSpPr>
        <p:spPr bwMode="auto">
          <a:xfrm>
            <a:off x="500063" y="6165304"/>
            <a:ext cx="7816353" cy="523220"/>
          </a:xfrm>
          <a:prstGeom prst="rect">
            <a:avLst/>
          </a:prstGeom>
          <a:noFill/>
          <a:ln w="9525">
            <a:noFill/>
            <a:miter lim="800000"/>
            <a:headEnd/>
            <a:tailEnd/>
          </a:ln>
        </p:spPr>
        <p:txBody>
          <a:bodyPr wrap="square">
            <a:spAutoFit/>
          </a:bodyPr>
          <a:lstStyle/>
          <a:p>
            <a:pPr algn="just">
              <a:defRPr/>
            </a:pPr>
            <a:r>
              <a:rPr lang="es-CL" sz="1400" b="1" dirty="0" smtClean="0"/>
              <a:t>En promedio, durante el año 2014,  se han contratado 2.400 pólizas de rentas vitalicias al mes</a:t>
            </a:r>
            <a:r>
              <a:rPr lang="es-CL" sz="1400" b="1" dirty="0"/>
              <a:t>.</a:t>
            </a:r>
            <a:endParaRPr lang="es-ES" sz="1400" b="1" dirty="0"/>
          </a:p>
          <a:p>
            <a:pPr algn="just">
              <a:defRPr/>
            </a:pPr>
            <a:endParaRPr lang="es-ES" sz="1400" b="1" dirty="0">
              <a:latin typeface="+mn-lt"/>
            </a:endParaRPr>
          </a:p>
        </p:txBody>
      </p:sp>
      <p:sp>
        <p:nvSpPr>
          <p:cNvPr id="11" name="10 Rectángulo"/>
          <p:cNvSpPr/>
          <p:nvPr/>
        </p:nvSpPr>
        <p:spPr>
          <a:xfrm>
            <a:off x="500063" y="5615662"/>
            <a:ext cx="4359969" cy="261610"/>
          </a:xfrm>
          <a:prstGeom prst="rect">
            <a:avLst/>
          </a:prstGeom>
        </p:spPr>
        <p:txBody>
          <a:bodyPr wrap="square">
            <a:spAutoFit/>
          </a:bodyPr>
          <a:lstStyle/>
          <a:p>
            <a:r>
              <a:rPr lang="es-CL" sz="1100" dirty="0" smtClean="0"/>
              <a:t>Fuente:</a:t>
            </a:r>
            <a:r>
              <a:rPr lang="es-CL" sz="1100" dirty="0" smtClean="0">
                <a:hlinkClick r:id="rId3"/>
              </a:rPr>
              <a:t>www.spensiones.cl</a:t>
            </a:r>
            <a:endParaRPr lang="es-CL" sz="1100" dirty="0" smtClean="0"/>
          </a:p>
        </p:txBody>
      </p:sp>
      <p:graphicFrame>
        <p:nvGraphicFramePr>
          <p:cNvPr id="6" name="5 Objeto"/>
          <p:cNvGraphicFramePr>
            <a:graphicFrameLocks noChangeAspect="1"/>
          </p:cNvGraphicFramePr>
          <p:nvPr>
            <p:extLst>
              <p:ext uri="{D42A27DB-BD31-4B8C-83A1-F6EECF244321}">
                <p14:modId xmlns:p14="http://schemas.microsoft.com/office/powerpoint/2010/main" val="3826845605"/>
              </p:ext>
            </p:extLst>
          </p:nvPr>
        </p:nvGraphicFramePr>
        <p:xfrm>
          <a:off x="2123728" y="1772816"/>
          <a:ext cx="4168776" cy="3528392"/>
        </p:xfrm>
        <a:graphic>
          <a:graphicData uri="http://schemas.openxmlformats.org/presentationml/2006/ole">
            <mc:AlternateContent xmlns:mc="http://schemas.openxmlformats.org/markup-compatibility/2006">
              <mc:Choice xmlns:v="urn:schemas-microsoft-com:vml" Requires="v">
                <p:oleObj spid="_x0000_s2111" name="Hoja de cálculo" r:id="rId4" imgW="3162423" imgH="2676689" progId="Excel.Sheet.8">
                  <p:link updateAutomatic="1"/>
                </p:oleObj>
              </mc:Choice>
              <mc:Fallback>
                <p:oleObj name="Hoja de cálculo" r:id="rId4" imgW="3162423" imgH="2676689" progId="Excel.Sheet.8">
                  <p:link updateAutomatic="1"/>
                  <p:pic>
                    <p:nvPicPr>
                      <p:cNvPr id="0" name=""/>
                      <p:cNvPicPr/>
                      <p:nvPr/>
                    </p:nvPicPr>
                    <p:blipFill>
                      <a:blip r:embed="rId5"/>
                      <a:stretch>
                        <a:fillRect/>
                      </a:stretch>
                    </p:blipFill>
                    <p:spPr>
                      <a:xfrm>
                        <a:off x="2123728" y="1772816"/>
                        <a:ext cx="4168776" cy="3528392"/>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solidFill>
                      </a:ln>
                    </p:spPr>
                  </p:pic>
                </p:oleObj>
              </mc:Fallback>
            </mc:AlternateContent>
          </a:graphicData>
        </a:graphic>
      </p:graphicFrame>
    </p:spTree>
    <p:extLst>
      <p:ext uri="{BB962C8B-B14F-4D97-AF65-F5344CB8AC3E}">
        <p14:creationId xmlns:p14="http://schemas.microsoft.com/office/powerpoint/2010/main" val="420795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4079</TotalTime>
  <Words>2758</Words>
  <Application>Microsoft Office PowerPoint</Application>
  <PresentationFormat>Presentación en pantalla (4:3)</PresentationFormat>
  <Paragraphs>421</Paragraphs>
  <Slides>29</Slides>
  <Notes>5</Notes>
  <HiddenSlides>1</HiddenSlides>
  <MMClips>0</MMClips>
  <ScaleCrop>false</ScaleCrop>
  <HeadingPairs>
    <vt:vector size="6" baseType="variant">
      <vt:variant>
        <vt:lpstr>Tema</vt:lpstr>
      </vt:variant>
      <vt:variant>
        <vt:i4>1</vt:i4>
      </vt:variant>
      <vt:variant>
        <vt:lpstr>Vínculos</vt:lpstr>
      </vt:variant>
      <vt:variant>
        <vt:i4>1</vt:i4>
      </vt:variant>
      <vt:variant>
        <vt:lpstr>Títulos de diapositiva</vt:lpstr>
      </vt:variant>
      <vt:variant>
        <vt:i4>29</vt:i4>
      </vt:variant>
    </vt:vector>
  </HeadingPairs>
  <TitlesOfParts>
    <vt:vector size="31" baseType="lpstr">
      <vt:lpstr>Tema de Office</vt:lpstr>
      <vt:lpstr>\\belloto\SVS\Division_Regulacion_de_Seguros\Depto. Actuariado\wsapunar\Varios\Ppts\Assal_13Abr2015\Copia de monto_promedio.xls!Hoja1!F2C20:F13C22</vt:lpstr>
      <vt:lpstr>Presentación de PowerPoint</vt:lpstr>
      <vt:lpstr>AGENDA</vt:lpstr>
      <vt:lpstr>Rentas Vitalicias en Chile</vt:lpstr>
      <vt:lpstr>Renta Vitalicia en Chile</vt:lpstr>
      <vt:lpstr>Renta Vitalicia en Chile</vt:lpstr>
      <vt:lpstr>Renta Vitalicia en Chile</vt:lpstr>
      <vt:lpstr>Presentación de PowerPoint</vt:lpstr>
      <vt:lpstr>Renta Vitalicia en Chile</vt:lpstr>
      <vt:lpstr>Renta Vitalicia en Chile</vt:lpstr>
      <vt:lpstr>Presentación de PowerPoint</vt:lpstr>
      <vt:lpstr>Riesgos Asociados a una RV</vt:lpstr>
      <vt:lpstr>Riesgos Asociados a una RV</vt:lpstr>
      <vt:lpstr>Riesgo de Longevidad en CSV</vt:lpstr>
      <vt:lpstr>Riesgo de Longevidad en CSV</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Anexo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Rodríguez Rodríguez Roxana Graciela</dc:creator>
  <cp:lastModifiedBy>Macías Muñoz Osvaldo</cp:lastModifiedBy>
  <cp:revision>245</cp:revision>
  <cp:lastPrinted>2015-04-01T21:29:27Z</cp:lastPrinted>
  <dcterms:created xsi:type="dcterms:W3CDTF">2013-03-27T12:46:05Z</dcterms:created>
  <dcterms:modified xsi:type="dcterms:W3CDTF">2015-04-06T18:10:54Z</dcterms:modified>
</cp:coreProperties>
</file>