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3"/>
  </p:notesMasterIdLst>
  <p:sldIdLst>
    <p:sldId id="256" r:id="rId2"/>
    <p:sldId id="313" r:id="rId3"/>
    <p:sldId id="315" r:id="rId4"/>
    <p:sldId id="301" r:id="rId5"/>
    <p:sldId id="316" r:id="rId6"/>
    <p:sldId id="306" r:id="rId7"/>
    <p:sldId id="309" r:id="rId8"/>
    <p:sldId id="317" r:id="rId9"/>
    <p:sldId id="310" r:id="rId10"/>
    <p:sldId id="311" r:id="rId11"/>
    <p:sldId id="290" r:id="rId12"/>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179" autoAdjust="0"/>
  </p:normalViewPr>
  <p:slideViewPr>
    <p:cSldViewPr>
      <p:cViewPr varScale="1">
        <p:scale>
          <a:sx n="71" d="100"/>
          <a:sy n="71" d="100"/>
        </p:scale>
        <p:origin x="-1144" y="-80"/>
      </p:cViewPr>
      <p:guideLst>
        <p:guide orient="horz" pos="2160"/>
        <p:guide pos="2880"/>
      </p:guideLst>
    </p:cSldViewPr>
  </p:slideViewPr>
  <p:notesTextViewPr>
    <p:cViewPr>
      <p:scale>
        <a:sx n="1" d="1"/>
        <a:sy n="1" d="1"/>
      </p:scale>
      <p:origin x="0" y="0"/>
    </p:cViewPr>
  </p:notesTextViewPr>
  <p:notesViewPr>
    <p:cSldViewPr>
      <p:cViewPr varScale="1">
        <p:scale>
          <a:sx n="86" d="100"/>
          <a:sy n="86" d="100"/>
        </p:scale>
        <p:origin x="-3822" y="-96"/>
      </p:cViewPr>
      <p:guideLst>
        <p:guide orient="horz" pos="2932"/>
        <p:guide pos="21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6" y="0"/>
            <a:ext cx="3013763" cy="465455"/>
          </a:xfrm>
          <a:prstGeom prst="rect">
            <a:avLst/>
          </a:prstGeom>
        </p:spPr>
        <p:txBody>
          <a:bodyPr vert="horz" lIns="92930" tIns="46465" rIns="92930" bIns="46465" rtlCol="0"/>
          <a:lstStyle>
            <a:lvl1pPr algn="r">
              <a:defRPr sz="1200"/>
            </a:lvl1pPr>
          </a:lstStyle>
          <a:p>
            <a:fld id="{1D67BCCC-ED9E-4AF1-B829-0892EFBAB76F}" type="datetimeFigureOut">
              <a:rPr lang="en-US" smtClean="0"/>
              <a:t>4/7/2015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421823"/>
            <a:ext cx="5563870" cy="4189095"/>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842029"/>
            <a:ext cx="3013763" cy="465455"/>
          </a:xfrm>
          <a:prstGeom prst="rect">
            <a:avLst/>
          </a:prstGeom>
        </p:spPr>
        <p:txBody>
          <a:bodyPr vert="horz" lIns="92930" tIns="46465" rIns="92930" bIns="46465" rtlCol="0" anchor="b"/>
          <a:lstStyle>
            <a:lvl1pPr algn="r">
              <a:defRPr sz="1200"/>
            </a:lvl1pPr>
          </a:lstStyle>
          <a:p>
            <a:fld id="{2D8C7348-AD88-42EA-B4D9-B64E9D7DA55E}" type="slidenum">
              <a:rPr lang="en-US" smtClean="0"/>
              <a:t>‹#›</a:t>
            </a:fld>
            <a:endParaRPr lang="en-US"/>
          </a:p>
        </p:txBody>
      </p:sp>
    </p:spTree>
    <p:extLst>
      <p:ext uri="{BB962C8B-B14F-4D97-AF65-F5344CB8AC3E}">
        <p14:creationId xmlns:p14="http://schemas.microsoft.com/office/powerpoint/2010/main" val="21454002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  I’m pleased to have the opportunity</a:t>
            </a:r>
            <a:r>
              <a:rPr lang="en-US" baseline="0" dirty="0" smtClean="0"/>
              <a:t> to speak to you today about our valuation system for insurers in the US and hopefully once</a:t>
            </a:r>
            <a:r>
              <a:rPr lang="en-US" dirty="0" smtClean="0"/>
              <a:t> I go through it, you will have an understanding of </a:t>
            </a:r>
            <a:r>
              <a:rPr lang="en-US" baseline="0" dirty="0" smtClean="0"/>
              <a:t> how it complies with ICP 14 on Valuation.</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a:t>
            </a:fld>
            <a:endParaRPr lang="en-US"/>
          </a:p>
        </p:txBody>
      </p:sp>
    </p:spTree>
    <p:extLst>
      <p:ext uri="{BB962C8B-B14F-4D97-AF65-F5344CB8AC3E}">
        <p14:creationId xmlns:p14="http://schemas.microsoft.com/office/powerpoint/2010/main" val="3684432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endParaRPr lang="en-US" dirty="0" smtClean="0"/>
          </a:p>
          <a:p>
            <a:pPr rtl="0" eaLnBrk="1" fontAlgn="t" latinLnBrk="0" hangingPunct="1"/>
            <a:endParaRPr lang="en-US" dirty="0"/>
          </a:p>
          <a:p>
            <a:pPr rtl="0" eaLnBrk="1" fontAlgn="t" latinLnBrk="0" hangingPunct="1"/>
            <a:r>
              <a:rPr lang="en-US" dirty="0"/>
              <a:t>GAAP+ is a simpler approach </a:t>
            </a:r>
            <a:r>
              <a:rPr lang="en-US" b="1" dirty="0"/>
              <a:t>and may help </a:t>
            </a:r>
            <a:r>
              <a:rPr lang="en-US" b="1" dirty="0" smtClean="0"/>
              <a:t>to get to the </a:t>
            </a:r>
            <a:r>
              <a:rPr lang="en-US" b="1" dirty="0"/>
              <a:t>goal </a:t>
            </a:r>
            <a:r>
              <a:rPr lang="en-US" b="1" dirty="0" smtClean="0"/>
              <a:t>of </a:t>
            </a:r>
            <a:r>
              <a:rPr lang="en-US" b="1" dirty="0"/>
              <a:t>substantially the same ICS outcome </a:t>
            </a:r>
            <a:r>
              <a:rPr lang="en-US" b="1" dirty="0" smtClean="0"/>
              <a:t>under MAV.</a:t>
            </a:r>
            <a:r>
              <a:rPr lang="en-US" b="1" baseline="0" dirty="0" smtClean="0"/>
              <a:t> Unlike MAV, GAAP+ does  not require use of very sophisticated modelling and  use of subjective estimates that can lead to unexplainable volatility.  GAAP+  is </a:t>
            </a:r>
            <a:r>
              <a:rPr lang="en-US" b="1" dirty="0" smtClean="0"/>
              <a:t>conceptually </a:t>
            </a:r>
            <a:r>
              <a:rPr lang="en-US" b="1" dirty="0"/>
              <a:t>much more simple than many may have earlier </a:t>
            </a:r>
            <a:r>
              <a:rPr lang="en-US" b="1" dirty="0" smtClean="0"/>
              <a:t>anticipated.</a:t>
            </a:r>
            <a:r>
              <a:rPr lang="en-US" b="1" baseline="0" dirty="0" smtClean="0"/>
              <a:t> Hence </a:t>
            </a:r>
            <a:r>
              <a:rPr lang="en-US" b="1" dirty="0" smtClean="0"/>
              <a:t>differences </a:t>
            </a:r>
            <a:r>
              <a:rPr lang="en-US" b="1" dirty="0"/>
              <a:t>to market adjusted for </a:t>
            </a:r>
            <a:r>
              <a:rPr lang="en-US" b="1" dirty="0" smtClean="0"/>
              <a:t>an</a:t>
            </a:r>
            <a:r>
              <a:rPr lang="en-US" b="1" baseline="0" dirty="0" smtClean="0"/>
              <a:t> insurance company</a:t>
            </a:r>
            <a:r>
              <a:rPr lang="en-US" b="1" dirty="0" smtClean="0"/>
              <a:t> should </a:t>
            </a:r>
            <a:r>
              <a:rPr lang="en-US" b="1" dirty="0"/>
              <a:t>be </a:t>
            </a:r>
            <a:r>
              <a:rPr lang="en-US" b="1" dirty="0" smtClean="0"/>
              <a:t>few </a:t>
            </a:r>
            <a:r>
              <a:rPr lang="en-US" b="1" dirty="0"/>
              <a:t>and easier to identify and analyze </a:t>
            </a:r>
          </a:p>
          <a:p>
            <a:pPr rtl="0" eaLnBrk="1" fontAlgn="t" latinLnBrk="0" hangingPunct="1"/>
            <a:endParaRPr lang="en-US" dirty="0"/>
          </a:p>
          <a:p>
            <a:pPr rtl="0" eaLnBrk="1" fontAlgn="t" latinLnBrk="0" hangingPunct="1"/>
            <a:r>
              <a:rPr lang="en-US" dirty="0" smtClean="0"/>
              <a:t>GAAP+ starts </a:t>
            </a:r>
            <a:r>
              <a:rPr lang="en-US" dirty="0"/>
              <a:t>with existing audited, publicly reported financials. </a:t>
            </a:r>
          </a:p>
          <a:p>
            <a:pPr defTabSz="929305" fontAlgn="t">
              <a:defRPr/>
            </a:pPr>
            <a:endParaRPr lang="en-US" dirty="0"/>
          </a:p>
          <a:p>
            <a:pPr defTabSz="929305" fontAlgn="t">
              <a:defRPr/>
            </a:pPr>
            <a:r>
              <a:rPr lang="en-US" dirty="0" smtClean="0"/>
              <a:t>GAAP+ transparently </a:t>
            </a:r>
            <a:r>
              <a:rPr lang="en-US" dirty="0"/>
              <a:t>maps balance sheet for capital standards to public financials.</a:t>
            </a:r>
          </a:p>
          <a:p>
            <a:pPr rtl="0" eaLnBrk="1" fontAlgn="t" latinLnBrk="0" hangingPunct="1"/>
            <a:endParaRPr lang="en-US" dirty="0"/>
          </a:p>
          <a:p>
            <a:pPr rtl="0" eaLnBrk="1" fontAlgn="t" latinLnBrk="0" hangingPunct="1"/>
            <a:endParaRPr lang="en-US" dirty="0"/>
          </a:p>
          <a:p>
            <a:pPr rtl="0" eaLnBrk="1" fontAlgn="t" latinLnBrk="0" hangingPunct="1"/>
            <a:r>
              <a:rPr lang="en-US" dirty="0" smtClean="0"/>
              <a:t>GAAP+ is less </a:t>
            </a:r>
            <a:r>
              <a:rPr lang="en-US" dirty="0"/>
              <a:t>costly to implement than MAV which relies on full revaluation of liabilities.</a:t>
            </a:r>
          </a:p>
          <a:p>
            <a:pPr defTabSz="929305" fontAlgn="t">
              <a:defRPr/>
            </a:pPr>
            <a:endParaRPr lang="en-US" dirty="0"/>
          </a:p>
          <a:p>
            <a:pPr defTabSz="929305" fontAlgn="t">
              <a:defRPr/>
            </a:pPr>
            <a:r>
              <a:rPr lang="en-US" dirty="0" smtClean="0"/>
              <a:t>GAAP+ leverages </a:t>
            </a:r>
            <a:r>
              <a:rPr lang="en-US" dirty="0"/>
              <a:t>established processes. </a:t>
            </a:r>
          </a:p>
          <a:p>
            <a:pPr defTabSz="929305" fontAlgn="t">
              <a:defRPr/>
            </a:pPr>
            <a:endParaRPr lang="en-US" dirty="0"/>
          </a:p>
          <a:p>
            <a:pPr defTabSz="929305" fontAlgn="t">
              <a:defRPr/>
            </a:pPr>
            <a:r>
              <a:rPr lang="en-US" dirty="0"/>
              <a:t>Punch line-</a:t>
            </a:r>
            <a:r>
              <a:rPr lang="en-US" dirty="0" smtClean="0"/>
              <a:t>--</a:t>
            </a:r>
          </a:p>
          <a:p>
            <a:pPr marL="0" marR="0" indent="0" algn="l" defTabSz="929305" rtl="0" eaLnBrk="1" fontAlgn="t" latinLnBrk="0" hangingPunct="1">
              <a:lnSpc>
                <a:spcPct val="100000"/>
              </a:lnSpc>
              <a:spcBef>
                <a:spcPts val="0"/>
              </a:spcBef>
              <a:spcAft>
                <a:spcPts val="0"/>
              </a:spcAft>
              <a:buClrTx/>
              <a:buSzTx/>
              <a:buFontTx/>
              <a:buNone/>
              <a:tabLst/>
              <a:defRPr/>
            </a:pPr>
            <a:r>
              <a:rPr lang="en-US" b="1" dirty="0" smtClean="0"/>
              <a:t>MAV is</a:t>
            </a:r>
            <a:r>
              <a:rPr lang="en-US" b="1" baseline="0" dirty="0" smtClean="0"/>
              <a:t> more prone to </a:t>
            </a:r>
            <a:r>
              <a:rPr lang="en-US" b="1" dirty="0" smtClean="0"/>
              <a:t>manipulation!! Insurer</a:t>
            </a:r>
            <a:r>
              <a:rPr lang="en-US" b="1" baseline="0" dirty="0" smtClean="0"/>
              <a:t> can more easily </a:t>
            </a:r>
            <a:r>
              <a:rPr lang="en-US" b="1" dirty="0" smtClean="0"/>
              <a:t> “managing the outcome”  </a:t>
            </a:r>
          </a:p>
          <a:p>
            <a:pPr defTabSz="929305" fontAlgn="t">
              <a:defRPr/>
            </a:pPr>
            <a:endParaRPr lang="en-US" dirty="0"/>
          </a:p>
          <a:p>
            <a:pPr defTabSz="929305" fontAlgn="t">
              <a:defRPr/>
            </a:pPr>
            <a:r>
              <a:rPr lang="en-US" b="1" dirty="0" smtClean="0"/>
              <a:t>GAAP+  ---</a:t>
            </a:r>
            <a:r>
              <a:rPr lang="en-US" b="1" baseline="0" dirty="0" smtClean="0"/>
              <a:t> More grounded with the Financial Reporting system and  Regulator’s ability to determine the financial condition of an insurer. </a:t>
            </a:r>
          </a:p>
          <a:p>
            <a:pPr defTabSz="929305" fontAlgn="t">
              <a:defRPr/>
            </a:pPr>
            <a:endParaRPr lang="en-US" b="1" baseline="0" dirty="0" smtClean="0"/>
          </a:p>
          <a:p>
            <a:pPr defTabSz="929305" fontAlgn="t">
              <a:defRPr/>
            </a:pPr>
            <a:r>
              <a:rPr lang="en-US" b="1" baseline="0" dirty="0" smtClean="0"/>
              <a:t>Hope you are able to appreciate the usefulness of the GAAP+ approach</a:t>
            </a:r>
            <a:endParaRPr lang="en-US" b="1" dirty="0"/>
          </a:p>
          <a:p>
            <a:pPr rtl="0" eaLnBrk="1" fontAlgn="t" latinLnBrk="0" hangingPunct="1"/>
            <a:r>
              <a:rPr lang="en-US" dirty="0"/>
              <a:t/>
            </a:r>
            <a:br>
              <a:rPr lang="en-US" dirty="0"/>
            </a:br>
            <a:endParaRPr lang="en-US" dirty="0"/>
          </a:p>
          <a:p>
            <a:endParaRPr lang="en-US" b="0" dirty="0" smtClean="0"/>
          </a:p>
        </p:txBody>
      </p:sp>
      <p:sp>
        <p:nvSpPr>
          <p:cNvPr id="72708" name="Footer Placeholder 3"/>
          <p:cNvSpPr>
            <a:spLocks noGrp="1"/>
          </p:cNvSpPr>
          <p:nvPr>
            <p:ph type="ftr" sz="quarter" idx="4"/>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2709" name="Slide Number Placeholder 4"/>
          <p:cNvSpPr>
            <a:spLocks noGrp="1"/>
          </p:cNvSpPr>
          <p:nvPr>
            <p:ph type="sldNum" sz="quarter" idx="5"/>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fld id="{17175FFD-5BB1-462A-84C8-B4D3D5CD475F}" type="slidenum">
              <a:rPr lang="en-US" smtClean="0"/>
              <a:pPr eaLnBrk="1" hangingPunct="1"/>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 </a:t>
            </a:r>
          </a:p>
          <a:p>
            <a:endParaRPr lang="en-US" baseline="0" dirty="0" smtClean="0"/>
          </a:p>
          <a:p>
            <a:r>
              <a:rPr lang="en-US" baseline="0" dirty="0" smtClean="0"/>
              <a:t>Will welcome any questions or comments. </a:t>
            </a:r>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11</a:t>
            </a:fld>
            <a:endParaRPr lang="en-US"/>
          </a:p>
        </p:txBody>
      </p:sp>
    </p:spTree>
    <p:extLst>
      <p:ext uri="{BB962C8B-B14F-4D97-AF65-F5344CB8AC3E}">
        <p14:creationId xmlns:p14="http://schemas.microsoft.com/office/powerpoint/2010/main" val="40350722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pPr defTabSz="929305">
              <a:defRPr/>
            </a:pPr>
            <a:r>
              <a:rPr lang="en-US" b="1" dirty="0" smtClean="0"/>
              <a:t>I shall talk about</a:t>
            </a:r>
            <a:r>
              <a:rPr lang="en-US" b="1" baseline="0" dirty="0" smtClean="0"/>
              <a:t> the following:</a:t>
            </a:r>
          </a:p>
          <a:p>
            <a:pPr defTabSz="929305">
              <a:defRPr/>
            </a:pPr>
            <a:endParaRPr lang="en-US" b="1" baseline="0" dirty="0" smtClean="0"/>
          </a:p>
          <a:p>
            <a:pPr defTabSz="929305">
              <a:defRPr/>
            </a:pPr>
            <a:r>
              <a:rPr lang="en-US" b="1" baseline="0" dirty="0" smtClean="0"/>
              <a:t>1. The importance of Financial Reporting for Regulatory Solvency Measurement in the US and in particular the </a:t>
            </a:r>
            <a:r>
              <a:rPr lang="en-US" b="1" dirty="0" smtClean="0"/>
              <a:t>Statements of Statutory Accounting Principles in the US that defines</a:t>
            </a:r>
            <a:r>
              <a:rPr lang="en-US" b="1" baseline="0" dirty="0" smtClean="0"/>
              <a:t> the measurement/valuation for Solvency</a:t>
            </a:r>
          </a:p>
          <a:p>
            <a:pPr defTabSz="929305">
              <a:defRPr/>
            </a:pPr>
            <a:endParaRPr lang="en-US" b="1" baseline="0" dirty="0" smtClean="0"/>
          </a:p>
          <a:p>
            <a:pPr defTabSz="929305">
              <a:defRPr/>
            </a:pPr>
            <a:r>
              <a:rPr lang="en-US" b="1" baseline="0" dirty="0" smtClean="0"/>
              <a:t>2. How the US complies with the ICP14 Key principles…</a:t>
            </a:r>
          </a:p>
          <a:p>
            <a:pPr defTabSz="929305">
              <a:defRPr/>
            </a:pPr>
            <a:endParaRPr lang="en-US" b="1" baseline="0" dirty="0" smtClean="0"/>
          </a:p>
          <a:p>
            <a:pPr marL="0" marR="0" indent="0" algn="l" defTabSz="929305" rtl="0" eaLnBrk="1" fontAlgn="auto" latinLnBrk="0" hangingPunct="1">
              <a:lnSpc>
                <a:spcPct val="100000"/>
              </a:lnSpc>
              <a:spcBef>
                <a:spcPts val="0"/>
              </a:spcBef>
              <a:spcAft>
                <a:spcPts val="0"/>
              </a:spcAft>
              <a:buClrTx/>
              <a:buSzTx/>
              <a:buFontTx/>
              <a:buNone/>
              <a:tabLst/>
              <a:defRPr/>
            </a:pPr>
            <a:r>
              <a:rPr lang="en-US" b="1" baseline="0" dirty="0" smtClean="0"/>
              <a:t>3. Lastly, I shall talk about the Valuation basis being discussed for the IAIS Global Insurance Accounting Standards and proposal and benefits of the </a:t>
            </a:r>
            <a:r>
              <a:rPr lang="en-US" b="1" dirty="0" smtClean="0"/>
              <a:t>GAAP Plus adjustment valuation approach</a:t>
            </a:r>
          </a:p>
          <a:p>
            <a:pPr defTabSz="929305">
              <a:defRPr/>
            </a:pPr>
            <a:endParaRPr lang="en-US" b="1" baseline="0" dirty="0" smtClean="0"/>
          </a:p>
          <a:p>
            <a:pPr defTabSz="929305">
              <a:defRPr/>
            </a:pPr>
            <a:endParaRPr lang="en-US" b="1" baseline="0" dirty="0" smtClean="0"/>
          </a:p>
          <a:p>
            <a:endParaRPr lang="en-US" b="1" dirty="0" smtClean="0"/>
          </a:p>
        </p:txBody>
      </p:sp>
      <p:sp>
        <p:nvSpPr>
          <p:cNvPr id="72708" name="Footer Placeholder 3"/>
          <p:cNvSpPr>
            <a:spLocks noGrp="1"/>
          </p:cNvSpPr>
          <p:nvPr>
            <p:ph type="ftr" sz="quarter" idx="4"/>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2709" name="Slide Number Placeholder 4"/>
          <p:cNvSpPr>
            <a:spLocks noGrp="1"/>
          </p:cNvSpPr>
          <p:nvPr>
            <p:ph type="sldNum" sz="quarter" idx="5"/>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fld id="{17175FFD-5BB1-462A-84C8-B4D3D5CD475F}" type="slidenum">
              <a:rPr lang="en-US" smtClean="0"/>
              <a:pPr eaLnBrk="1" hangingPunct="1"/>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highlights the importance</a:t>
            </a:r>
            <a:r>
              <a:rPr lang="en-US" baseline="0" dirty="0" smtClean="0"/>
              <a:t> of a strong Financial Reporting system for Regulators to determine financial conditions of Insurers</a:t>
            </a:r>
          </a:p>
          <a:p>
            <a:endParaRPr lang="en-US" baseline="0" dirty="0" smtClean="0"/>
          </a:p>
          <a:p>
            <a:r>
              <a:rPr lang="en-US" baseline="0" dirty="0" smtClean="0"/>
              <a:t>The  valuation approach utilized in the statutory financial reports in the US are designed to support the primary objectives of insurance regulators.  These objectives focus first and foremost on policyholder protection.   While other stakeholders may also utilize these financial statements – they provide a wealth of detailed information and are publically available – the valuation approach is designed to ensure that the insurer will be able to meet its current policyholder obligations and promises at some future date. </a:t>
            </a:r>
          </a:p>
          <a:p>
            <a:endParaRPr lang="en-US" baseline="0" dirty="0" smtClean="0"/>
          </a:p>
          <a:p>
            <a:r>
              <a:rPr lang="en-US" baseline="0" dirty="0" smtClean="0"/>
              <a:t>The Financial Reporting form and schedules through which data is collected is reconciled to GAAP data is subject to audit that ensures consistency amongst different insurers. </a:t>
            </a:r>
          </a:p>
          <a:p>
            <a:endParaRPr lang="en-US" baseline="0" dirty="0" smtClean="0"/>
          </a:p>
          <a:p>
            <a:r>
              <a:rPr lang="en-US" baseline="0" dirty="0" smtClean="0"/>
              <a:t>As I will explain you in a later slide, this is one of the reasons why the US is in favor of a GAAP+ valuation approach in the development of the </a:t>
            </a:r>
            <a:r>
              <a:rPr lang="en-US" dirty="0" smtClean="0"/>
              <a:t>Global Insurance Capital Standards</a:t>
            </a:r>
            <a:endParaRPr lang="en-US" baseline="0" dirty="0" smtClean="0"/>
          </a:p>
          <a:p>
            <a:endParaRPr lang="en-US" baseline="0" dirty="0" smtClean="0"/>
          </a:p>
          <a:p>
            <a:endParaRPr lang="en-US" baseline="0" dirty="0" smtClean="0"/>
          </a:p>
          <a:p>
            <a:endParaRPr lang="en-US" baseline="0" dirty="0" smtClean="0"/>
          </a:p>
          <a:p>
            <a:endParaRPr lang="en-US" baseline="0" dirty="0" smtClean="0"/>
          </a:p>
          <a:p>
            <a:endParaRPr lang="en-US" baseline="0" dirty="0" smtClean="0"/>
          </a:p>
          <a:p>
            <a:r>
              <a:rPr lang="en-US" baseline="0" dirty="0" smtClean="0"/>
              <a:t>Source of Info – NAIC Accounting Practices and Procedures Manual – Preamble – Paragraph 27: </a:t>
            </a:r>
          </a:p>
          <a:p>
            <a:endParaRPr lang="en-US" baseline="0" dirty="0" smtClean="0"/>
          </a:p>
          <a:p>
            <a:pPr marL="45720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27.	The primary responsibility of each state insurance department is to regulate insurance companies in accordance with state laws with an emphasis on solvency for the protection of policyholders. </a:t>
            </a:r>
            <a:r>
              <a:rPr lang="en-US" sz="1200" u="sng" kern="1200" dirty="0" smtClean="0">
                <a:solidFill>
                  <a:srgbClr val="FF0000"/>
                </a:solidFill>
                <a:effectLst/>
                <a:latin typeface="+mn-lt"/>
                <a:ea typeface="+mn-ea"/>
                <a:cs typeface="+mn-cs"/>
              </a:rPr>
              <a:t>The ultimate objective of solvency regulation is to ensure that policyholder, contract holder and other legal obligations are met when they come due and that companies maintain capital and surplus at all times and in such forms as required by statute to provide an adequate margin of safety. </a:t>
            </a:r>
            <a:r>
              <a:rPr lang="en-US" sz="1200" u="sng" kern="1200" dirty="0" smtClean="0">
                <a:solidFill>
                  <a:schemeClr val="tx1"/>
                </a:solidFill>
                <a:effectLst/>
                <a:latin typeface="+mn-lt"/>
                <a:ea typeface="+mn-ea"/>
                <a:cs typeface="+mn-cs"/>
              </a:rPr>
              <a:t>The cornerstone of solvency measurement is financial reporting. </a:t>
            </a:r>
            <a:r>
              <a:rPr lang="en-US" sz="1200" kern="1200" dirty="0" smtClean="0">
                <a:solidFill>
                  <a:schemeClr val="tx1"/>
                </a:solidFill>
                <a:effectLst/>
                <a:latin typeface="+mn-lt"/>
                <a:ea typeface="+mn-ea"/>
                <a:cs typeface="+mn-cs"/>
              </a:rPr>
              <a:t>Therefore, the regulator’s ability to effectively determine relative financial condition using financial statements is of paramount importance to the protection of policyholders. An accounting model based on the concepts of conservatism, consistency, and recognition is essential to useful statutory financial reporting.</a:t>
            </a:r>
          </a:p>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3</a:t>
            </a:fld>
            <a:endParaRPr lang="en-US"/>
          </a:p>
        </p:txBody>
      </p:sp>
    </p:spTree>
    <p:extLst>
      <p:ext uri="{BB962C8B-B14F-4D97-AF65-F5344CB8AC3E}">
        <p14:creationId xmlns:p14="http://schemas.microsoft.com/office/powerpoint/2010/main" val="2363469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r>
              <a:rPr lang="en-US" baseline="0" dirty="0" smtClean="0"/>
              <a:t>This slide shows the Accounting Practice and Procedures Manual on which the Financial Reporting system is based.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In the US, the codification of insurance regulatory accounting is contained in the NAIC Accounting and Procedures Manual.  These requirements are collectively referred to the Statutory Accounting Principles. </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This is how the Standards setting process works…..</a:t>
            </a:r>
          </a:p>
          <a:p>
            <a:endParaRPr lang="en-US" baseline="0" dirty="0" smtClean="0"/>
          </a:p>
          <a:p>
            <a:endParaRPr lang="en-US" baseline="0" dirty="0" smtClean="0"/>
          </a:p>
          <a:p>
            <a:pPr marL="171450" indent="-171450">
              <a:buFont typeface="Arial" panose="020B0604020202020204" pitchFamily="34" charset="0"/>
              <a:buChar char="•"/>
            </a:pPr>
            <a:r>
              <a:rPr lang="en-US" baseline="0" dirty="0" smtClean="0"/>
              <a:t>All accounting and reporting proposals are exposed for comments, and deliberated pursuant to an open meetings process.</a:t>
            </a:r>
          </a:p>
          <a:p>
            <a:pPr marL="0" indent="0">
              <a:buFont typeface="Arial" panose="020B0604020202020204" pitchFamily="34" charset="0"/>
              <a:buNone/>
            </a:pPr>
            <a:r>
              <a:rPr lang="en-US" baseline="0" dirty="0" smtClean="0"/>
              <a:t>  </a:t>
            </a:r>
          </a:p>
          <a:p>
            <a:pPr marL="171450" indent="-171450">
              <a:buFont typeface="Arial" panose="020B0604020202020204" pitchFamily="34" charset="0"/>
              <a:buChar char="•"/>
            </a:pPr>
            <a:r>
              <a:rPr lang="en-US" baseline="0" dirty="0" smtClean="0"/>
              <a:t>After adoption by the SAP working Group, adopted guidance is subsequently considered by the Accounting Practices and Procedures (E) Task Force – a Task Force comprised of 39 representatives of the NAIC. After adoption by the Task Force, the guidance is then considered by the Financial Condition (E) Committee and then the NAIC Executive Committee. </a:t>
            </a:r>
          </a:p>
          <a:p>
            <a:pPr marL="171450" indent="-171450">
              <a:buFont typeface="Arial" panose="020B0604020202020204" pitchFamily="34" charset="0"/>
              <a:buChar char="•"/>
            </a:pPr>
            <a:endParaRPr lang="en-US" baseline="0" dirty="0" smtClean="0"/>
          </a:p>
        </p:txBody>
      </p:sp>
      <p:sp>
        <p:nvSpPr>
          <p:cNvPr id="72708" name="Footer Placeholder 3"/>
          <p:cNvSpPr>
            <a:spLocks noGrp="1"/>
          </p:cNvSpPr>
          <p:nvPr>
            <p:ph type="ftr" sz="quarter" idx="4"/>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2709" name="Slide Number Placeholder 4"/>
          <p:cNvSpPr>
            <a:spLocks noGrp="1"/>
          </p:cNvSpPr>
          <p:nvPr>
            <p:ph type="sldNum" sz="quarter" idx="5"/>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fld id="{17175FFD-5BB1-462A-84C8-B4D3D5CD475F}" type="slidenum">
              <a:rPr lang="en-US" smtClean="0"/>
              <a:pPr eaLnBrk="1" hangingPunct="1"/>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Here are the key principles and topics in Statutory Accounting:</a:t>
            </a:r>
          </a:p>
          <a:p>
            <a:endParaRPr lang="en-US" baseline="0" dirty="0" smtClean="0"/>
          </a:p>
          <a:p>
            <a:endParaRPr lang="en-US" baseline="0" dirty="0" smtClean="0"/>
          </a:p>
          <a:p>
            <a:r>
              <a:rPr lang="en-US" baseline="0" dirty="0" smtClean="0"/>
              <a:t>Three concepts of statutory accounting: </a:t>
            </a:r>
          </a:p>
          <a:p>
            <a:endParaRPr lang="en-US" baseline="0" dirty="0" smtClean="0"/>
          </a:p>
          <a:p>
            <a:pPr marL="174245" indent="-174245">
              <a:buFont typeface="Arial" panose="020B0604020202020204" pitchFamily="34" charset="0"/>
              <a:buChar char="•"/>
            </a:pPr>
            <a:r>
              <a:rPr lang="en-US" b="1" dirty="0" smtClean="0"/>
              <a:t>Conservatism</a:t>
            </a:r>
            <a:r>
              <a:rPr lang="en-US" dirty="0"/>
              <a:t>: Statutory Accounting should be reasonably conservative over the span of economic cycles and in recognition of the primary responsibility to regulate for financial solvency. Valuation procedures should, to the extent possible, prevent sharp fluctuations in surplus. </a:t>
            </a:r>
          </a:p>
          <a:p>
            <a:pPr marL="174245" indent="-174245">
              <a:buFont typeface="Arial" panose="020B0604020202020204" pitchFamily="34" charset="0"/>
              <a:buChar char="•"/>
            </a:pPr>
            <a:r>
              <a:rPr lang="en-US" b="1" dirty="0"/>
              <a:t>Consistency: </a:t>
            </a:r>
            <a:r>
              <a:rPr lang="en-US" dirty="0"/>
              <a:t>The regulator’s need for meaningful, comparable financial information to determine an insurer’s financial condition requires consistency in the development and application of statutory accounting principles. </a:t>
            </a:r>
          </a:p>
          <a:p>
            <a:pPr marL="171450" indent="-171450">
              <a:buFont typeface="Arial" panose="020B0604020202020204" pitchFamily="34" charset="0"/>
              <a:buChar char="•"/>
            </a:pPr>
            <a:r>
              <a:rPr lang="en-US" b="1" dirty="0" smtClean="0"/>
              <a:t>Recognition: </a:t>
            </a:r>
          </a:p>
          <a:p>
            <a:pPr marL="628650" lvl="1" indent="-171450">
              <a:buFont typeface="Arial" panose="020B0604020202020204" pitchFamily="34" charset="0"/>
              <a:buChar char="•"/>
            </a:pPr>
            <a:r>
              <a:rPr lang="en-US" dirty="0" smtClean="0"/>
              <a:t>Asset:</a:t>
            </a:r>
            <a:r>
              <a:rPr lang="en-US" baseline="0" dirty="0" smtClean="0"/>
              <a:t> </a:t>
            </a:r>
            <a:r>
              <a:rPr lang="en-US" dirty="0" smtClean="0"/>
              <a:t>Stringent</a:t>
            </a:r>
            <a:r>
              <a:rPr lang="en-US" baseline="0" dirty="0" smtClean="0"/>
              <a:t> criteria regarding when assets can be put on the balance sheet. Only a</a:t>
            </a:r>
            <a:r>
              <a:rPr lang="en-US" dirty="0" smtClean="0"/>
              <a:t>ssets </a:t>
            </a:r>
            <a:r>
              <a:rPr lang="en-US" dirty="0"/>
              <a:t>having economic </a:t>
            </a:r>
            <a:r>
              <a:rPr lang="en-US" dirty="0" smtClean="0"/>
              <a:t>value</a:t>
            </a:r>
            <a:r>
              <a:rPr lang="en-US" baseline="0" dirty="0" smtClean="0"/>
              <a:t> </a:t>
            </a:r>
            <a:r>
              <a:rPr lang="en-US" dirty="0" smtClean="0"/>
              <a:t>which </a:t>
            </a:r>
            <a:r>
              <a:rPr lang="en-US" dirty="0"/>
              <a:t>can be used to fulfill policyholder </a:t>
            </a:r>
            <a:r>
              <a:rPr lang="en-US" dirty="0" smtClean="0"/>
              <a:t>obligations should be treated as assets.</a:t>
            </a:r>
            <a:r>
              <a:rPr lang="en-US" baseline="0" dirty="0" smtClean="0"/>
              <a:t> Other assets should be charged against surplus. </a:t>
            </a:r>
            <a:r>
              <a:rPr lang="en-US" dirty="0" smtClean="0"/>
              <a:t>Also, those </a:t>
            </a:r>
            <a:r>
              <a:rPr lang="en-US" dirty="0"/>
              <a:t>assets which are unavailable due to encumbrances or other third party interests </a:t>
            </a:r>
            <a:r>
              <a:rPr lang="en-US" dirty="0" smtClean="0"/>
              <a:t>should be charged</a:t>
            </a:r>
            <a:r>
              <a:rPr lang="en-US" baseline="0" dirty="0" smtClean="0"/>
              <a:t> against surplus</a:t>
            </a:r>
            <a:endParaRPr lang="en-US" dirty="0" smtClean="0"/>
          </a:p>
          <a:p>
            <a:pPr marL="628650" lvl="1" indent="-171450">
              <a:buFont typeface="Arial" panose="020B0604020202020204" pitchFamily="34" charset="0"/>
              <a:buChar char="•"/>
            </a:pPr>
            <a:r>
              <a:rPr lang="en-US" dirty="0" smtClean="0"/>
              <a:t>Liabilities require recognition as they are incurred. </a:t>
            </a:r>
          </a:p>
          <a:p>
            <a:pPr marL="628650" lvl="1" indent="-171450">
              <a:buFont typeface="Arial" panose="020B0604020202020204" pitchFamily="34" charset="0"/>
              <a:buChar char="•"/>
            </a:pPr>
            <a:r>
              <a:rPr lang="en-US" dirty="0" smtClean="0"/>
              <a:t>Revenue </a:t>
            </a:r>
            <a:r>
              <a:rPr lang="en-US" dirty="0"/>
              <a:t>should be recognized only as the earnings process of the underlying underwriting or investment business is completed. </a:t>
            </a:r>
          </a:p>
          <a:p>
            <a:pPr marL="0" indent="0">
              <a:buFont typeface="Arial" panose="020B0604020202020204" pitchFamily="34" charset="0"/>
              <a:buNone/>
            </a:pPr>
            <a:r>
              <a:rPr lang="en-US" dirty="0"/>
              <a:t>	</a:t>
            </a:r>
          </a:p>
          <a:p>
            <a:pPr marL="171450" indent="-171450">
              <a:buFont typeface="Arial" panose="020B0604020202020204" pitchFamily="34" charset="0"/>
              <a:buChar char="•"/>
            </a:pPr>
            <a:r>
              <a:rPr lang="en-US" dirty="0" smtClean="0"/>
              <a:t>More detained topics</a:t>
            </a:r>
            <a:r>
              <a:rPr lang="en-US" baseline="0" dirty="0" smtClean="0"/>
              <a:t> covered under SSAP are mentioned here….accounting for transfer, extinguishment of liabilities </a:t>
            </a:r>
            <a:r>
              <a:rPr lang="en-US" baseline="0" dirty="0" err="1" smtClean="0"/>
              <a:t>etc</a:t>
            </a:r>
            <a:r>
              <a:rPr lang="en-US" dirty="0"/>
              <a:t>	</a:t>
            </a:r>
          </a:p>
          <a:p>
            <a:endParaRPr lang="en-US" dirty="0"/>
          </a:p>
        </p:txBody>
      </p:sp>
      <p:sp>
        <p:nvSpPr>
          <p:cNvPr id="4" name="Slide Number Placeholder 3"/>
          <p:cNvSpPr>
            <a:spLocks noGrp="1"/>
          </p:cNvSpPr>
          <p:nvPr>
            <p:ph type="sldNum" sz="quarter" idx="10"/>
          </p:nvPr>
        </p:nvSpPr>
        <p:spPr/>
        <p:txBody>
          <a:bodyPr/>
          <a:lstStyle/>
          <a:p>
            <a:fld id="{2D8C7348-AD88-42EA-B4D9-B64E9D7DA55E}" type="slidenum">
              <a:rPr lang="en-US" smtClean="0"/>
              <a:t>5</a:t>
            </a:fld>
            <a:endParaRPr lang="en-US"/>
          </a:p>
        </p:txBody>
      </p:sp>
    </p:spTree>
    <p:extLst>
      <p:ext uri="{BB962C8B-B14F-4D97-AF65-F5344CB8AC3E}">
        <p14:creationId xmlns:p14="http://schemas.microsoft.com/office/powerpoint/2010/main" val="18594927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r>
              <a:rPr lang="en-US" b="1" dirty="0" smtClean="0"/>
              <a:t>This and the next two slides, highlight the key Principles of</a:t>
            </a:r>
            <a:r>
              <a:rPr lang="en-US" b="1" baseline="0" dirty="0" smtClean="0"/>
              <a:t> ICP 14 on Valuation as promulgated by the IAIS</a:t>
            </a:r>
          </a:p>
          <a:p>
            <a:endParaRPr lang="en-US" b="1" baseline="0" dirty="0" smtClean="0"/>
          </a:p>
          <a:p>
            <a:r>
              <a:rPr lang="en-US" b="1" baseline="0" dirty="0" smtClean="0"/>
              <a:t>I shall tell you how </a:t>
            </a:r>
            <a:r>
              <a:rPr lang="en-US" b="1" dirty="0" smtClean="0"/>
              <a:t>the US (through the</a:t>
            </a:r>
            <a:r>
              <a:rPr lang="en-US" b="1" baseline="0" dirty="0" smtClean="0"/>
              <a:t> </a:t>
            </a:r>
            <a:r>
              <a:rPr lang="en-US" b="1" dirty="0" smtClean="0"/>
              <a:t>NAIC Accounting and Procedures Manual) complies with ICP 14  </a:t>
            </a:r>
            <a:r>
              <a:rPr lang="en-US" dirty="0" smtClean="0"/>
              <a:t>(</a:t>
            </a:r>
            <a:r>
              <a:rPr lang="en-US" b="1" dirty="0" smtClean="0"/>
              <a:t>read the items in BOLD below</a:t>
            </a:r>
            <a:r>
              <a:rPr lang="en-US" dirty="0" smtClean="0"/>
              <a:t>)</a:t>
            </a:r>
          </a:p>
          <a:p>
            <a:endParaRPr lang="en-US" dirty="0" smtClean="0"/>
          </a:p>
          <a:p>
            <a:endParaRPr lang="en-US" dirty="0" smtClean="0"/>
          </a:p>
          <a:p>
            <a:r>
              <a:rPr lang="en-US" dirty="0" smtClean="0"/>
              <a:t>The measurement </a:t>
            </a:r>
            <a:r>
              <a:rPr lang="en-US" dirty="0"/>
              <a:t>of assets and liabilities and based on principles of consistency. The valuation is undertaken in a reliable, decision useful and transparent </a:t>
            </a:r>
            <a:r>
              <a:rPr lang="en-US" dirty="0" smtClean="0"/>
              <a:t>manner</a:t>
            </a:r>
          </a:p>
          <a:p>
            <a:endParaRPr lang="en-US" dirty="0" smtClean="0"/>
          </a:p>
          <a:p>
            <a:endParaRPr lang="en-US" dirty="0" smtClean="0"/>
          </a:p>
          <a:p>
            <a:r>
              <a:rPr lang="en-US" b="1" dirty="0" smtClean="0"/>
              <a:t>In the US..</a:t>
            </a:r>
          </a:p>
          <a:p>
            <a:endParaRPr lang="en-US" dirty="0" smtClean="0"/>
          </a:p>
          <a:p>
            <a:endParaRPr lang="en-US" dirty="0"/>
          </a:p>
          <a:p>
            <a:pPr marL="0" indent="0">
              <a:buFont typeface="Arial" panose="020B0604020202020204" pitchFamily="34" charset="0"/>
              <a:buNone/>
            </a:pPr>
            <a:r>
              <a:rPr lang="en-US" b="1" baseline="0" dirty="0" smtClean="0"/>
              <a:t>The NAIC Statutory Accounting Principles utilizes the framework established by U.S. GAAP. The FASB Concepts are incorporated to they extent they do not conflict with the statutory accounting concepts detailed within SSAPs. In addition to the statutory concepts of conservatism, consistency and recognition, when adopting statutory accounting guidance, consideration is often given to the U.S. GAAP concepts of reliability, decision usefulness and transparency. </a:t>
            </a:r>
            <a:endParaRPr lang="en-US" b="1" dirty="0"/>
          </a:p>
          <a:p>
            <a:endParaRPr lang="en-US" dirty="0"/>
          </a:p>
          <a:p>
            <a:r>
              <a:rPr lang="en-US" dirty="0"/>
              <a:t>The valuation of assets and liabilities is an economic valuation  and reflects the risk-adjusted present values of their cash flows</a:t>
            </a:r>
          </a:p>
          <a:p>
            <a:pPr marL="174245" indent="-174245">
              <a:buFont typeface="Arial" panose="020B0604020202020204" pitchFamily="34" charset="0"/>
              <a:buChar char="•"/>
            </a:pPr>
            <a:r>
              <a:rPr lang="en-US" b="1" dirty="0"/>
              <a:t>SSAP prescribes accounting valuation </a:t>
            </a:r>
            <a:r>
              <a:rPr lang="en-US" b="1" dirty="0" smtClean="0"/>
              <a:t>in accordance</a:t>
            </a:r>
            <a:r>
              <a:rPr lang="en-US" b="1" baseline="0" dirty="0" smtClean="0"/>
              <a:t> with the nature of the asset. Some assets are required to be held at fair value (</a:t>
            </a:r>
            <a:r>
              <a:rPr lang="en-US" b="1" baseline="0" dirty="0" err="1" smtClean="0"/>
              <a:t>e.g</a:t>
            </a:r>
            <a:r>
              <a:rPr lang="en-US" b="1" baseline="0" dirty="0" smtClean="0"/>
              <a:t> Trading and available for sale investments). Other assets are permitted an amortized cost measurement. For those assets in which amortized cost is permitted (</a:t>
            </a:r>
            <a:r>
              <a:rPr lang="en-US" b="1" baseline="0" dirty="0" err="1" smtClean="0"/>
              <a:t>e.g</a:t>
            </a:r>
            <a:r>
              <a:rPr lang="en-US" b="1" baseline="0" dirty="0" smtClean="0"/>
              <a:t> Held to maturity investments or loans), specific parameters are incorporated to require impairment assessments, expected cash flows and insurer expectation (e.g., expectations to sell the asset). These incorporate cash flow considerations.</a:t>
            </a:r>
          </a:p>
          <a:p>
            <a:pPr marL="174245" indent="-174245">
              <a:buFont typeface="Arial" panose="020B0604020202020204" pitchFamily="34" charset="0"/>
              <a:buChar char="•"/>
            </a:pPr>
            <a:endParaRPr lang="en-US" b="1" baseline="0" dirty="0" smtClean="0"/>
          </a:p>
        </p:txBody>
      </p:sp>
      <p:sp>
        <p:nvSpPr>
          <p:cNvPr id="72708" name="Footer Placeholder 3"/>
          <p:cNvSpPr>
            <a:spLocks noGrp="1"/>
          </p:cNvSpPr>
          <p:nvPr>
            <p:ph type="ftr" sz="quarter" idx="4"/>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2709" name="Slide Number Placeholder 4"/>
          <p:cNvSpPr>
            <a:spLocks noGrp="1"/>
          </p:cNvSpPr>
          <p:nvPr>
            <p:ph type="sldNum" sz="quarter" idx="5"/>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fld id="{17175FFD-5BB1-462A-84C8-B4D3D5CD475F}" type="slidenum">
              <a:rPr lang="en-US" smtClean="0"/>
              <a:pPr eaLnBrk="1" hangingPunct="1"/>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endParaRPr lang="en-US" dirty="0" smtClean="0"/>
          </a:p>
          <a:p>
            <a:r>
              <a:rPr lang="en-US" dirty="0" smtClean="0"/>
              <a:t>The valuation of the technical provisions exceeds the Current Estimate by a Margin (Margin over Current Estimates </a:t>
            </a:r>
            <a:r>
              <a:rPr lang="en-US" b="1" dirty="0" smtClean="0"/>
              <a:t>also referred as  MOCE</a:t>
            </a:r>
            <a:r>
              <a:rPr lang="en-US"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……You</a:t>
            </a:r>
            <a:r>
              <a:rPr lang="en-US" b="1" baseline="0" dirty="0" smtClean="0"/>
              <a:t> should consider margin as a provision for adverse deviation over actuarially determined  best estimates of insurance liabilities. </a:t>
            </a:r>
            <a:r>
              <a:rPr lang="en-US" b="1" dirty="0" smtClean="0"/>
              <a:t>The MOCE reflects the inherent uncertainty (unexpected</a:t>
            </a:r>
            <a:r>
              <a:rPr lang="en-US" b="1" baseline="0" dirty="0" smtClean="0"/>
              <a:t> losses) </a:t>
            </a:r>
            <a:r>
              <a:rPr lang="en-US" b="1" dirty="0" smtClean="0"/>
              <a:t>related to all relevant future cash flows that arise in fulfilling insurance obligations over the full time horizon thereof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In the US….</a:t>
            </a:r>
          </a:p>
          <a:p>
            <a:endParaRPr lang="en-US" b="1"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1" dirty="0" smtClean="0"/>
              <a:t>For Life Insurance, the asset adequacy testing requires the use of the  current estimates. For P&amp;C, liabilities are established using ultimate settlement values thereby using relevant future cash flows</a:t>
            </a:r>
          </a:p>
          <a:p>
            <a:endParaRPr lang="en-US" dirty="0" smtClean="0"/>
          </a:p>
          <a:p>
            <a:pPr marL="174245" indent="-174245">
              <a:buFont typeface="Arial" panose="020B0604020202020204" pitchFamily="34" charset="0"/>
              <a:buChar char="•"/>
            </a:pPr>
            <a:r>
              <a:rPr lang="en-US" b="1" dirty="0" smtClean="0"/>
              <a:t>For </a:t>
            </a:r>
            <a:r>
              <a:rPr lang="en-US" b="1" dirty="0"/>
              <a:t>Life Insurance, margins exists over Current </a:t>
            </a:r>
            <a:r>
              <a:rPr lang="en-US" b="1" dirty="0" smtClean="0"/>
              <a:t>Estimates …we call them Risk Margins. </a:t>
            </a:r>
            <a:r>
              <a:rPr lang="en-US" b="1" dirty="0"/>
              <a:t>For P&amp;C, margins </a:t>
            </a:r>
            <a:r>
              <a:rPr lang="en-US" b="1" dirty="0" smtClean="0"/>
              <a:t>are generally </a:t>
            </a:r>
            <a:r>
              <a:rPr lang="en-US" b="1" dirty="0"/>
              <a:t>implicit in the discount </a:t>
            </a:r>
            <a:r>
              <a:rPr lang="en-US" b="1" dirty="0" smtClean="0"/>
              <a:t>rate</a:t>
            </a:r>
            <a:r>
              <a:rPr lang="en-US" b="1" baseline="0" dirty="0" smtClean="0"/>
              <a:t> </a:t>
            </a:r>
          </a:p>
          <a:p>
            <a:pPr marL="174245" indent="-174245">
              <a:buFont typeface="Arial" panose="020B0604020202020204" pitchFamily="34" charset="0"/>
              <a:buChar char="•"/>
            </a:pPr>
            <a:endParaRPr lang="en-US" b="1" baseline="0" dirty="0" smtClean="0"/>
          </a:p>
          <a:p>
            <a:pPr marL="174245" indent="-174245">
              <a:buFont typeface="Arial" panose="020B0604020202020204" pitchFamily="34" charset="0"/>
              <a:buChar char="•"/>
            </a:pPr>
            <a:r>
              <a:rPr lang="en-US" b="1" dirty="0" smtClean="0"/>
              <a:t>For </a:t>
            </a:r>
            <a:r>
              <a:rPr lang="en-US" b="1" dirty="0"/>
              <a:t>Life Insurance, technical provisions are established based on the Standard Valuation Law. Use of conservative estimates and asset adequacy test ensures adequacy of margins over current estimates are adequate. For P&amp;C, margins are implicit in the current value </a:t>
            </a:r>
            <a:r>
              <a:rPr lang="en-US" b="1" dirty="0" smtClean="0"/>
              <a:t>discount</a:t>
            </a:r>
          </a:p>
          <a:p>
            <a:pPr marL="174245" indent="-174245">
              <a:buFont typeface="Arial" panose="020B0604020202020204" pitchFamily="34" charset="0"/>
              <a:buChar char="•"/>
            </a:pPr>
            <a:endParaRPr lang="en-US" b="1" dirty="0" smtClean="0"/>
          </a:p>
          <a:p>
            <a:pPr marL="174245" indent="-174245">
              <a:buFont typeface="Arial" panose="020B0604020202020204" pitchFamily="34" charset="0"/>
              <a:buChar char="•"/>
            </a:pPr>
            <a:endParaRPr lang="en-US" b="1" dirty="0" smtClean="0"/>
          </a:p>
        </p:txBody>
      </p:sp>
      <p:sp>
        <p:nvSpPr>
          <p:cNvPr id="72708" name="Footer Placeholder 3"/>
          <p:cNvSpPr>
            <a:spLocks noGrp="1"/>
          </p:cNvSpPr>
          <p:nvPr>
            <p:ph type="ftr" sz="quarter" idx="4"/>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2709" name="Slide Number Placeholder 4"/>
          <p:cNvSpPr>
            <a:spLocks noGrp="1"/>
          </p:cNvSpPr>
          <p:nvPr>
            <p:ph type="sldNum" sz="quarter" idx="5"/>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fld id="{17175FFD-5BB1-462A-84C8-B4D3D5CD475F}" type="slidenum">
              <a:rPr lang="en-US" smtClean="0"/>
              <a:pPr eaLnBrk="1" hangingPunct="1"/>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pPr marL="174245" indent="-174245">
              <a:buFont typeface="Arial" panose="020B0604020202020204" pitchFamily="34" charset="0"/>
              <a:buChar char="•"/>
            </a:pPr>
            <a:endParaRPr lang="en-US" b="1" dirty="0" smtClean="0"/>
          </a:p>
          <a:p>
            <a:r>
              <a:rPr lang="en-US" dirty="0" smtClean="0"/>
              <a:t>The valuation of technical provisions allows for the time value of money. The supervisor establishes criteria for the determination of appropriate rates to be used in the discounting of technical provisions</a:t>
            </a:r>
          </a:p>
          <a:p>
            <a:pPr marL="174245" indent="-174245">
              <a:buFont typeface="Arial" panose="020B0604020202020204" pitchFamily="34" charset="0"/>
              <a:buChar char="•"/>
            </a:pPr>
            <a:r>
              <a:rPr lang="en-US" b="1" dirty="0" smtClean="0"/>
              <a:t>For Life Insurance, The Standard Valuation Law specifies minimum requirements for technical provisions (reserves) for life insurance. The regulation specifies how the valuation interest rate (time value of money) is to be determined. For P&amp;C, with the exception of fixed and reasonably determinable payments such as those emanating from workers’ compensation reserves and long-term disability claims, short-duration reserves are not discounted.</a:t>
            </a:r>
          </a:p>
          <a:p>
            <a:endParaRPr lang="en-US" dirty="0" smtClean="0"/>
          </a:p>
          <a:p>
            <a:r>
              <a:rPr lang="en-US" dirty="0" smtClean="0"/>
              <a:t>The supervisor requires the valuation of technical provisions to make appropriate allowance for embedded options and guarantees</a:t>
            </a:r>
          </a:p>
          <a:p>
            <a:pPr marL="174245" indent="-174245">
              <a:buFont typeface="Arial" panose="020B0604020202020204" pitchFamily="34" charset="0"/>
              <a:buChar char="•"/>
            </a:pPr>
            <a:r>
              <a:rPr lang="en-US" b="1" dirty="0" smtClean="0"/>
              <a:t>These requirements are described in detail in Model Regulation titled “Actuarial Opinion and Memorandum Regulation”</a:t>
            </a:r>
          </a:p>
          <a:p>
            <a:pPr marL="174245" indent="-174245">
              <a:buFont typeface="Arial" panose="020B0604020202020204" pitchFamily="34" charset="0"/>
              <a:buChar char="•"/>
            </a:pPr>
            <a:endParaRPr lang="en-US" b="1" dirty="0"/>
          </a:p>
        </p:txBody>
      </p:sp>
      <p:sp>
        <p:nvSpPr>
          <p:cNvPr id="72708" name="Footer Placeholder 3"/>
          <p:cNvSpPr>
            <a:spLocks noGrp="1"/>
          </p:cNvSpPr>
          <p:nvPr>
            <p:ph type="ftr" sz="quarter" idx="4"/>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2709" name="Slide Number Placeholder 4"/>
          <p:cNvSpPr>
            <a:spLocks noGrp="1"/>
          </p:cNvSpPr>
          <p:nvPr>
            <p:ph type="sldNum" sz="quarter" idx="5"/>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fld id="{17175FFD-5BB1-462A-84C8-B4D3D5CD475F}" type="slidenum">
              <a:rPr lang="en-US" smtClean="0"/>
              <a:pPr eaLnBrk="1" hangingPunct="1"/>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pPr lvl="0"/>
            <a:endParaRPr lang="en-US" sz="1200" b="1" dirty="0" smtClean="0"/>
          </a:p>
          <a:p>
            <a:pPr lvl="0"/>
            <a:r>
              <a:rPr lang="en-US" sz="1200" b="1" dirty="0" smtClean="0"/>
              <a:t>In the last slides I explained how the current</a:t>
            </a:r>
            <a:r>
              <a:rPr lang="en-US" sz="1200" b="1" baseline="0" dirty="0" smtClean="0"/>
              <a:t> US SSAP complies with the ICP </a:t>
            </a:r>
          </a:p>
          <a:p>
            <a:pPr lvl="0"/>
            <a:endParaRPr lang="en-US" sz="1200" b="1" baseline="0" dirty="0" smtClean="0"/>
          </a:p>
          <a:p>
            <a:pPr lvl="0"/>
            <a:r>
              <a:rPr lang="en-US" sz="1200" b="1" baseline="0" dirty="0" smtClean="0"/>
              <a:t>You should also note that in the US (as compared to Europe and the rest of the world),  there is a strong culture and discipline of reconciliation of the Statutory data with the company’s GAAP data. Also in the US  there is a strong expectation from public, investors, rating agencies and regulators  on transparency and mapping of balance sheet for solvency to public financials or GAAP information.</a:t>
            </a:r>
          </a:p>
          <a:p>
            <a:pPr lvl="0"/>
            <a:endParaRPr lang="en-US" sz="1200" b="1" baseline="0" dirty="0" smtClean="0"/>
          </a:p>
          <a:p>
            <a:pPr lvl="0"/>
            <a:endParaRPr lang="en-US" sz="1200" b="1" dirty="0" smtClean="0"/>
          </a:p>
          <a:p>
            <a:pPr lvl="0"/>
            <a:r>
              <a:rPr lang="en-US" sz="1200" b="1" dirty="0" smtClean="0"/>
              <a:t>In the next two slides, </a:t>
            </a:r>
            <a:r>
              <a:rPr lang="en-US" sz="1200" b="1" kern="1200" dirty="0" smtClean="0">
                <a:solidFill>
                  <a:schemeClr val="tx1"/>
                </a:solidFill>
                <a:effectLst/>
                <a:latin typeface="+mn-lt"/>
                <a:ea typeface="+mn-ea"/>
                <a:cs typeface="+mn-cs"/>
              </a:rPr>
              <a:t>I want to mention some Valuation issues that have arisen in the context of developing a standard method for the Global Insurance Capital Standard </a:t>
            </a:r>
            <a:endParaRPr lang="en-US" sz="1200" b="1" dirty="0" smtClean="0"/>
          </a:p>
          <a:p>
            <a:pPr lvl="0"/>
            <a:endParaRPr lang="en-US" sz="1200" b="1" dirty="0" smtClean="0"/>
          </a:p>
          <a:p>
            <a:pPr lvl="0"/>
            <a:endParaRPr lang="en-US" sz="1200" b="1" baseline="0" dirty="0" smtClean="0"/>
          </a:p>
          <a:p>
            <a:pPr lvl="0"/>
            <a:r>
              <a:rPr lang="en-US" sz="1200" b="1" baseline="0" dirty="0" smtClean="0"/>
              <a:t>There are currently two approaches: Firstly, the </a:t>
            </a:r>
            <a:r>
              <a:rPr lang="en-US" b="1" dirty="0" smtClean="0"/>
              <a:t>Market-Adjustment Valuation (</a:t>
            </a:r>
            <a:r>
              <a:rPr lang="en-US" sz="1200" b="1" baseline="0" dirty="0" smtClean="0"/>
              <a:t>MAV) that is more in line with European Solvency II (and naturally the Europeans will favor this approach)  and secondly the GAAP +  that is favored by the US  for the reasons I just mentioned and will also cover in the next slides….</a:t>
            </a:r>
          </a:p>
          <a:p>
            <a:pPr lvl="0"/>
            <a:endParaRPr lang="en-US" sz="1200" b="1" baseline="0" dirty="0" smtClean="0"/>
          </a:p>
          <a:p>
            <a:pPr lvl="0"/>
            <a:r>
              <a:rPr lang="en-US" sz="1200" b="1" baseline="0" dirty="0" smtClean="0"/>
              <a:t>Both approaches are in line with ICP 14</a:t>
            </a:r>
          </a:p>
          <a:p>
            <a:pPr lvl="0"/>
            <a:endParaRPr lang="en-US" sz="1200" b="1" baseline="0" dirty="0" smtClean="0"/>
          </a:p>
          <a:p>
            <a:pPr lvl="0"/>
            <a:r>
              <a:rPr lang="en-US" sz="1200" b="1" dirty="0" smtClean="0"/>
              <a:t>Background:</a:t>
            </a:r>
          </a:p>
          <a:p>
            <a:pPr lvl="0"/>
            <a:endParaRPr lang="en-US" sz="1200" b="1" dirty="0" smtClean="0"/>
          </a:p>
          <a:p>
            <a:pPr lvl="0"/>
            <a:r>
              <a:rPr lang="en-US" sz="1200" dirty="0" smtClean="0"/>
              <a:t>IAIS </a:t>
            </a:r>
            <a:r>
              <a:rPr lang="en-US" sz="1200" dirty="0"/>
              <a:t>Decision in 2014:</a:t>
            </a:r>
          </a:p>
          <a:p>
            <a:pPr lvl="1"/>
            <a:r>
              <a:rPr lang="en-US" sz="1200" dirty="0"/>
              <a:t>“The market-adjusted approach will be used as the initial basis to develop an example of a standard method in the ICS”.</a:t>
            </a:r>
          </a:p>
          <a:p>
            <a:pPr lvl="0"/>
            <a:endParaRPr lang="en-US" sz="1200" dirty="0"/>
          </a:p>
          <a:p>
            <a:pPr lvl="0"/>
            <a:r>
              <a:rPr lang="en-US" sz="1200" b="1" dirty="0"/>
              <a:t>ICS based on a market based Total Balance Sheet Approach:</a:t>
            </a:r>
          </a:p>
          <a:p>
            <a:pPr lvl="2"/>
            <a:r>
              <a:rPr lang="en-US" sz="1200" b="1" dirty="0"/>
              <a:t>IAIS views: GAAP varies amongst jurisdictions. A market based approach is more comparable, consistent  and risk sensitive than GAAP </a:t>
            </a:r>
          </a:p>
          <a:p>
            <a:pPr lvl="2"/>
            <a:r>
              <a:rPr lang="en-US" sz="1200" b="1" dirty="0"/>
              <a:t>Changes in assets and liabilities are best reflected in capital resources and capital requirements</a:t>
            </a:r>
          </a:p>
          <a:p>
            <a:pPr lvl="2"/>
            <a:r>
              <a:rPr lang="en-US" sz="1200" b="1" dirty="0"/>
              <a:t>Use of Current Estimates in valuation of Insurance liabilities: The expected present value of all relevant future cash flows that arise in fulfilling insurance obligations using unbiased, current assumptions</a:t>
            </a:r>
          </a:p>
          <a:p>
            <a:endParaRPr lang="en-US" sz="1200" dirty="0" smtClean="0"/>
          </a:p>
          <a:p>
            <a:endParaRPr lang="en-US" sz="1200" dirty="0" smtClean="0"/>
          </a:p>
          <a:p>
            <a:pPr lvl="0"/>
            <a:r>
              <a:rPr lang="en-US" sz="1200" b="1" dirty="0" smtClean="0"/>
              <a:t>VALUATION APPROACHES: GAAP with Adjustment Approach (GAAP+)</a:t>
            </a:r>
          </a:p>
          <a:p>
            <a:pPr lvl="0"/>
            <a:endParaRPr lang="en-US" sz="1200" dirty="0" smtClean="0"/>
          </a:p>
          <a:p>
            <a:pPr lvl="0"/>
            <a:r>
              <a:rPr lang="en-US" sz="1200" dirty="0" smtClean="0"/>
              <a:t>IAIS Decision in 2014:</a:t>
            </a:r>
          </a:p>
          <a:p>
            <a:pPr lvl="1"/>
            <a:r>
              <a:rPr lang="en-US" sz="1200" dirty="0" smtClean="0"/>
              <a:t>“GAAP valuation approach data will be collected. Reconciliation between Market-Adjusted valuation approach and GAAP valuation approach will be requested of the participating IAIG’s. This will be used to explore and, if possible, develop a GAAP with adjustment valuation approach”</a:t>
            </a:r>
          </a:p>
          <a:p>
            <a:pPr lvl="0"/>
            <a:endParaRPr lang="en-US" sz="1200" dirty="0" smtClean="0"/>
          </a:p>
          <a:p>
            <a:pPr lvl="0"/>
            <a:r>
              <a:rPr lang="en-US" sz="1200" dirty="0" smtClean="0"/>
              <a:t>GAAP with Adjustment Approach (GAAP+)</a:t>
            </a:r>
          </a:p>
          <a:p>
            <a:pPr lvl="2"/>
            <a:r>
              <a:rPr lang="en-US" sz="1200" b="1" dirty="0" smtClean="0"/>
              <a:t>The Starting</a:t>
            </a:r>
            <a:r>
              <a:rPr lang="en-US" sz="1200" b="1" baseline="0" dirty="0" smtClean="0"/>
              <a:t> point of the adjustments to get to GAAP + could be: </a:t>
            </a:r>
            <a:r>
              <a:rPr lang="en-US" sz="1200" b="1" dirty="0" smtClean="0"/>
              <a:t>US GAAP, SAP for mutual insurers, IFRS (local jurisdictional GAAP) or Japanese GAAP</a:t>
            </a:r>
            <a:endParaRPr lang="en-US" sz="1200" b="1" strike="sngStrike" dirty="0" smtClean="0"/>
          </a:p>
          <a:p>
            <a:pPr lvl="2"/>
            <a:r>
              <a:rPr lang="en-US" sz="1200" dirty="0" smtClean="0"/>
              <a:t>NAIC and the US Insurers favor a GAAP+ approach</a:t>
            </a:r>
          </a:p>
          <a:p>
            <a:r>
              <a:rPr lang="en-US" sz="1200" b="1" dirty="0" smtClean="0"/>
              <a:t>Various aspects of the GAAP+ and MAV computation are still under discussion. Data collected for 2015 field testing will further help to refine GAAP+ and MAV methodologies</a:t>
            </a:r>
          </a:p>
          <a:p>
            <a:endParaRPr lang="en-US" dirty="0" smtClean="0"/>
          </a:p>
        </p:txBody>
      </p:sp>
      <p:sp>
        <p:nvSpPr>
          <p:cNvPr id="72708" name="Footer Placeholder 3"/>
          <p:cNvSpPr>
            <a:spLocks noGrp="1"/>
          </p:cNvSpPr>
          <p:nvPr>
            <p:ph type="ftr" sz="quarter" idx="4"/>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r>
              <a:rPr lang="en-US" smtClean="0"/>
              <a:t>© 2009 The National Association of Insurance Commissioners All Rights Reserved</a:t>
            </a:r>
          </a:p>
        </p:txBody>
      </p:sp>
      <p:sp>
        <p:nvSpPr>
          <p:cNvPr id="72709" name="Slide Number Placeholder 4"/>
          <p:cNvSpPr>
            <a:spLocks noGrp="1"/>
          </p:cNvSpPr>
          <p:nvPr>
            <p:ph type="sldNum" sz="quarter" idx="5"/>
          </p:nvPr>
        </p:nvSpPr>
        <p:spPr>
          <a:noFill/>
        </p:spPr>
        <p:txBody>
          <a:bodyPr/>
          <a:lstStyle>
            <a:lvl1pPr defTabSz="909129" eaLnBrk="0" hangingPunct="0">
              <a:defRPr>
                <a:solidFill>
                  <a:schemeClr val="tx1"/>
                </a:solidFill>
                <a:latin typeface="Arial" charset="0"/>
              </a:defRPr>
            </a:lvl1pPr>
            <a:lvl2pPr marL="739952" indent="-284598" defTabSz="909129" eaLnBrk="0" hangingPunct="0">
              <a:defRPr>
                <a:solidFill>
                  <a:schemeClr val="tx1"/>
                </a:solidFill>
                <a:latin typeface="Arial" charset="0"/>
              </a:defRPr>
            </a:lvl2pPr>
            <a:lvl3pPr marL="1138388" indent="-227679" defTabSz="909129" eaLnBrk="0" hangingPunct="0">
              <a:defRPr>
                <a:solidFill>
                  <a:schemeClr val="tx1"/>
                </a:solidFill>
                <a:latin typeface="Arial" charset="0"/>
              </a:defRPr>
            </a:lvl3pPr>
            <a:lvl4pPr marL="1593744" indent="-227679" defTabSz="909129" eaLnBrk="0" hangingPunct="0">
              <a:defRPr>
                <a:solidFill>
                  <a:schemeClr val="tx1"/>
                </a:solidFill>
                <a:latin typeface="Arial" charset="0"/>
              </a:defRPr>
            </a:lvl4pPr>
            <a:lvl5pPr marL="2049101" indent="-227679" defTabSz="909129" eaLnBrk="0" hangingPunct="0">
              <a:defRPr>
                <a:solidFill>
                  <a:schemeClr val="tx1"/>
                </a:solidFill>
                <a:latin typeface="Arial" charset="0"/>
              </a:defRPr>
            </a:lvl5pPr>
            <a:lvl6pPr marL="2504455" indent="-227679" defTabSz="909129" eaLnBrk="0" fontAlgn="base" hangingPunct="0">
              <a:spcBef>
                <a:spcPct val="0"/>
              </a:spcBef>
              <a:spcAft>
                <a:spcPct val="0"/>
              </a:spcAft>
              <a:defRPr>
                <a:solidFill>
                  <a:schemeClr val="tx1"/>
                </a:solidFill>
                <a:latin typeface="Arial" charset="0"/>
              </a:defRPr>
            </a:lvl6pPr>
            <a:lvl7pPr marL="2959810" indent="-227679" defTabSz="909129" eaLnBrk="0" fontAlgn="base" hangingPunct="0">
              <a:spcBef>
                <a:spcPct val="0"/>
              </a:spcBef>
              <a:spcAft>
                <a:spcPct val="0"/>
              </a:spcAft>
              <a:defRPr>
                <a:solidFill>
                  <a:schemeClr val="tx1"/>
                </a:solidFill>
                <a:latin typeface="Arial" charset="0"/>
              </a:defRPr>
            </a:lvl7pPr>
            <a:lvl8pPr marL="3415165" indent="-227679" defTabSz="909129" eaLnBrk="0" fontAlgn="base" hangingPunct="0">
              <a:spcBef>
                <a:spcPct val="0"/>
              </a:spcBef>
              <a:spcAft>
                <a:spcPct val="0"/>
              </a:spcAft>
              <a:defRPr>
                <a:solidFill>
                  <a:schemeClr val="tx1"/>
                </a:solidFill>
                <a:latin typeface="Arial" charset="0"/>
              </a:defRPr>
            </a:lvl8pPr>
            <a:lvl9pPr marL="3870521" indent="-227679" defTabSz="909129" eaLnBrk="0" fontAlgn="base" hangingPunct="0">
              <a:spcBef>
                <a:spcPct val="0"/>
              </a:spcBef>
              <a:spcAft>
                <a:spcPct val="0"/>
              </a:spcAft>
              <a:defRPr>
                <a:solidFill>
                  <a:schemeClr val="tx1"/>
                </a:solidFill>
                <a:latin typeface="Arial" charset="0"/>
              </a:defRPr>
            </a:lvl9pPr>
          </a:lstStyle>
          <a:p>
            <a:pPr eaLnBrk="1" hangingPunct="1"/>
            <a:fld id="{17175FFD-5BB1-462A-84C8-B4D3D5CD475F}" type="slidenum">
              <a:rPr lang="en-US" smtClean="0"/>
              <a:pPr eaLnBrk="1" hangingPunct="1"/>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7" name="Picture 7" descr="working_master_medium"/>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11665" y="6140288"/>
            <a:ext cx="1060731" cy="6288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0C969BC4-502E-4E71-B58A-920F70BD8FD7}" type="datetime1">
              <a:rPr lang="en-US" smtClean="0"/>
              <a:t>4/7/2015</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89E4B161-88D9-450A-8EB4-9D342B18C89A}" type="datetime1">
              <a:rPr lang="en-US" smtClean="0"/>
              <a:t>4/7/2015</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163672" y="6250164"/>
            <a:ext cx="3786690" cy="365125"/>
          </a:xfrm>
          <a:prstGeom prst="rect">
            <a:avLst/>
          </a:prstGeom>
        </p:spPr>
        <p:txBody>
          <a:bodyPr/>
          <a:lstStyle/>
          <a:p>
            <a:fld id="{DC990DB3-696F-4966-BAE3-2A6DB612B285}" type="datetime1">
              <a:rPr lang="en-US" smtClean="0"/>
              <a:t>4/7/2015</a:t>
            </a:fld>
            <a:endParaRPr lang="en-US"/>
          </a:p>
        </p:txBody>
      </p:sp>
      <p:sp>
        <p:nvSpPr>
          <p:cNvPr id="5" name="Footer Placeholder 4"/>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6" name="Slide Number Placeholder 5"/>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7662A3CD-BAFB-48D1-B353-0F287EFB884B}" type="datetime1">
              <a:rPr lang="en-US" smtClean="0"/>
              <a:t>4/7/2015</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5163672" y="6250164"/>
            <a:ext cx="3786690" cy="365125"/>
          </a:xfrm>
          <a:prstGeom prst="rect">
            <a:avLst/>
          </a:prstGeom>
        </p:spPr>
        <p:txBody>
          <a:bodyPr/>
          <a:lstStyle/>
          <a:p>
            <a:fld id="{E5B9797C-E0D7-4AFE-913D-35D004723FC4}" type="datetime1">
              <a:rPr lang="en-US" smtClean="0"/>
              <a:t>4/7/2015</a:t>
            </a:fld>
            <a:endParaRPr lang="en-US"/>
          </a:p>
        </p:txBody>
      </p:sp>
      <p:sp>
        <p:nvSpPr>
          <p:cNvPr id="8" name="Footer Placeholder 7"/>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9" name="Slide Number Placeholder 8"/>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5163672" y="6250164"/>
            <a:ext cx="3786690" cy="365125"/>
          </a:xfrm>
          <a:prstGeom prst="rect">
            <a:avLst/>
          </a:prstGeom>
        </p:spPr>
        <p:txBody>
          <a:bodyPr/>
          <a:lstStyle/>
          <a:p>
            <a:fld id="{36877D38-45C5-460A-AB63-F2DF809CB23A}" type="datetime1">
              <a:rPr lang="en-US" smtClean="0"/>
              <a:t>4/7/2015</a:t>
            </a:fld>
            <a:endParaRPr lang="en-US"/>
          </a:p>
        </p:txBody>
      </p:sp>
      <p:sp>
        <p:nvSpPr>
          <p:cNvPr id="4" name="Footer Placeholder 3"/>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5" name="Slide Number Placeholder 4"/>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a:xfrm>
            <a:off x="5163672" y="6250164"/>
            <a:ext cx="3786690" cy="365125"/>
          </a:xfrm>
          <a:prstGeom prst="rect">
            <a:avLst/>
          </a:prstGeom>
        </p:spPr>
        <p:txBody>
          <a:bodyPr/>
          <a:lstStyle/>
          <a:p>
            <a:fld id="{EC633C2A-AA9B-454B-987F-A9D46A0DFCD5}" type="datetime1">
              <a:rPr lang="en-US" smtClean="0"/>
              <a:t>4/7/2015</a:t>
            </a:fld>
            <a:endParaRPr lang="en-US"/>
          </a:p>
        </p:txBody>
      </p:sp>
      <p:sp>
        <p:nvSpPr>
          <p:cNvPr id="3" name="Footer Placeholder 2"/>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4" name="Slide Number Placeholder 3"/>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F6278B2B-8598-464B-BDB5-0AB8BCC549DC}" type="datetime1">
              <a:rPr lang="en-US" smtClean="0"/>
              <a:t>4/7/2015</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163672" y="6250164"/>
            <a:ext cx="3786690" cy="365125"/>
          </a:xfrm>
          <a:prstGeom prst="rect">
            <a:avLst/>
          </a:prstGeom>
        </p:spPr>
        <p:txBody>
          <a:bodyPr/>
          <a:lstStyle/>
          <a:p>
            <a:fld id="{3C13C1D7-8166-4557-A1A2-594959CA57DA}" type="datetime1">
              <a:rPr lang="en-US" smtClean="0"/>
              <a:t>4/7/2015</a:t>
            </a:fld>
            <a:endParaRPr lang="en-US"/>
          </a:p>
        </p:txBody>
      </p:sp>
      <p:sp>
        <p:nvSpPr>
          <p:cNvPr id="6" name="Footer Placeholder 5"/>
          <p:cNvSpPr>
            <a:spLocks noGrp="1"/>
          </p:cNvSpPr>
          <p:nvPr>
            <p:ph type="ftr" sz="quarter" idx="11"/>
          </p:nvPr>
        </p:nvSpPr>
        <p:spPr>
          <a:xfrm>
            <a:off x="193638" y="6250164"/>
            <a:ext cx="3786691" cy="365125"/>
          </a:xfrm>
          <a:prstGeom prst="rect">
            <a:avLst/>
          </a:prstGeom>
        </p:spPr>
        <p:txBody>
          <a:bodyPr/>
          <a:lstStyle/>
          <a:p>
            <a:r>
              <a:rPr lang="en-US" smtClean="0"/>
              <a:t>© 2014 National Association of Insurance Commissioners</a:t>
            </a:r>
            <a:endParaRPr lang="en-US"/>
          </a:p>
        </p:txBody>
      </p:sp>
      <p:sp>
        <p:nvSpPr>
          <p:cNvPr id="7" name="Slide Number Placeholder 6"/>
          <p:cNvSpPr>
            <a:spLocks noGrp="1"/>
          </p:cNvSpPr>
          <p:nvPr>
            <p:ph type="sldNum" sz="quarter" idx="12"/>
          </p:nvPr>
        </p:nvSpPr>
        <p:spPr>
          <a:xfrm>
            <a:off x="3991088" y="6250163"/>
            <a:ext cx="1161826" cy="365125"/>
          </a:xfrm>
          <a:prstGeom prst="rect">
            <a:avLst/>
          </a:prstGeom>
        </p:spPr>
        <p:txBody>
          <a:bodyPr/>
          <a:lstStyle/>
          <a:p>
            <a:fld id="{821E9513-F7A8-49A6-8EDC-F06CCDF94045}"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7" descr="working_master_medium"/>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259432" y="6172200"/>
            <a:ext cx="1060731" cy="62880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dirty="0" smtClean="0"/>
              <a:t>ICP 14 Valuation</a:t>
            </a:r>
            <a:endParaRPr lang="en-US" dirty="0"/>
          </a:p>
        </p:txBody>
      </p:sp>
      <p:sp>
        <p:nvSpPr>
          <p:cNvPr id="4" name="Subtitle 3"/>
          <p:cNvSpPr>
            <a:spLocks noGrp="1"/>
          </p:cNvSpPr>
          <p:nvPr>
            <p:ph type="subTitle" idx="1"/>
          </p:nvPr>
        </p:nvSpPr>
        <p:spPr>
          <a:xfrm>
            <a:off x="1066800" y="3556001"/>
            <a:ext cx="6934200" cy="1473200"/>
          </a:xfrm>
        </p:spPr>
        <p:txBody>
          <a:bodyPr/>
          <a:lstStyle/>
          <a:p>
            <a:r>
              <a:rPr lang="en-US" dirty="0"/>
              <a:t>Christina </a:t>
            </a:r>
            <a:r>
              <a:rPr lang="en-US" dirty="0" err="1"/>
              <a:t>Urias</a:t>
            </a:r>
            <a:endParaRPr lang="en-US" dirty="0"/>
          </a:p>
          <a:p>
            <a:r>
              <a:rPr lang="en-US" dirty="0"/>
              <a:t>Managing Director, International Insurance Regulatory Affairs</a:t>
            </a:r>
          </a:p>
          <a:p>
            <a:r>
              <a:rPr lang="en-US" dirty="0"/>
              <a:t>National Association of Insurance Commissioners</a:t>
            </a:r>
          </a:p>
        </p:txBody>
      </p:sp>
    </p:spTree>
    <p:extLst>
      <p:ext uri="{BB962C8B-B14F-4D97-AF65-F5344CB8AC3E}">
        <p14:creationId xmlns:p14="http://schemas.microsoft.com/office/powerpoint/2010/main" val="11695244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a:bodyPr>
          <a:lstStyle/>
          <a:p>
            <a:r>
              <a:rPr lang="en-US" dirty="0" smtClean="0"/>
              <a:t>Benefits of GAAP+ approach</a:t>
            </a:r>
          </a:p>
          <a:p>
            <a:pPr lvl="1"/>
            <a:r>
              <a:rPr lang="en-US" dirty="0" smtClean="0"/>
              <a:t>Simpler approach than MAV</a:t>
            </a:r>
          </a:p>
          <a:p>
            <a:pPr lvl="1"/>
            <a:r>
              <a:rPr lang="en-US" dirty="0" smtClean="0"/>
              <a:t>Starts with audited publicly reported financials</a:t>
            </a:r>
          </a:p>
          <a:p>
            <a:pPr lvl="1"/>
            <a:r>
              <a:rPr lang="en-US" dirty="0" smtClean="0"/>
              <a:t>More transparent </a:t>
            </a:r>
            <a:r>
              <a:rPr lang="en-US" dirty="0"/>
              <a:t>and </a:t>
            </a:r>
            <a:r>
              <a:rPr lang="en-US" dirty="0" smtClean="0"/>
              <a:t>maps </a:t>
            </a:r>
            <a:r>
              <a:rPr lang="en-US" dirty="0"/>
              <a:t>balance sheet for capital standards to public </a:t>
            </a:r>
            <a:r>
              <a:rPr lang="en-US" dirty="0" smtClean="0"/>
              <a:t>financials </a:t>
            </a:r>
          </a:p>
          <a:p>
            <a:pPr lvl="1"/>
            <a:r>
              <a:rPr lang="en-US" dirty="0" smtClean="0"/>
              <a:t>Less costly to implement than MAV</a:t>
            </a:r>
          </a:p>
          <a:p>
            <a:pPr lvl="1"/>
            <a:r>
              <a:rPr lang="en-US" dirty="0" smtClean="0"/>
              <a:t>Leverages established company processes</a:t>
            </a:r>
          </a:p>
          <a:p>
            <a:pPr lvl="1"/>
            <a:endParaRPr lang="en-US" dirty="0" smtClean="0"/>
          </a:p>
        </p:txBody>
      </p:sp>
      <p:sp>
        <p:nvSpPr>
          <p:cNvPr id="30722" name="Rectangle 2"/>
          <p:cNvSpPr>
            <a:spLocks noGrp="1" noChangeArrowheads="1"/>
          </p:cNvSpPr>
          <p:nvPr>
            <p:ph type="title"/>
          </p:nvPr>
        </p:nvSpPr>
        <p:spPr/>
        <p:txBody>
          <a:bodyPr>
            <a:normAutofit fontScale="90000"/>
          </a:bodyPr>
          <a:lstStyle/>
          <a:p>
            <a:r>
              <a:rPr lang="en-US" dirty="0"/>
              <a:t>Valuation basis for </a:t>
            </a:r>
            <a:r>
              <a:rPr lang="en-US" dirty="0" smtClean="0"/>
              <a:t>ICS: </a:t>
            </a:r>
            <a:br>
              <a:rPr lang="en-US" dirty="0" smtClean="0"/>
            </a:br>
            <a:r>
              <a:rPr lang="en-US" dirty="0" smtClean="0"/>
              <a:t>GAAP+ Benefits</a:t>
            </a:r>
          </a:p>
        </p:txBody>
      </p:sp>
    </p:spTree>
    <p:extLst>
      <p:ext uri="{BB962C8B-B14F-4D97-AF65-F5344CB8AC3E}">
        <p14:creationId xmlns:p14="http://schemas.microsoft.com/office/powerpoint/2010/main" val="270890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jenson\AppData\Local\Microsoft\Windows\Temporary Internet Files\Content.IE5\JZ329LI1\MC900431560[1].png"/>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429000" y="2895600"/>
            <a:ext cx="2285714" cy="228571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pic>
      <p:sp>
        <p:nvSpPr>
          <p:cNvPr id="2" name="Title 1"/>
          <p:cNvSpPr>
            <a:spLocks noGrp="1"/>
          </p:cNvSpPr>
          <p:nvPr>
            <p:ph type="title"/>
          </p:nvPr>
        </p:nvSpPr>
        <p:spPr/>
        <p:txBody>
          <a:bodyPr/>
          <a:lstStyle/>
          <a:p>
            <a:r>
              <a:rPr lang="en-US" dirty="0"/>
              <a:t>Q</a:t>
            </a:r>
            <a:r>
              <a:rPr lang="en-US" dirty="0" smtClean="0"/>
              <a:t>uestions</a:t>
            </a:r>
            <a:endParaRPr lang="en-US" dirty="0"/>
          </a:p>
        </p:txBody>
      </p:sp>
    </p:spTree>
    <p:extLst>
      <p:ext uri="{BB962C8B-B14F-4D97-AF65-F5344CB8AC3E}">
        <p14:creationId xmlns:p14="http://schemas.microsoft.com/office/powerpoint/2010/main" val="10388051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a:bodyPr>
          <a:lstStyle/>
          <a:p>
            <a:r>
              <a:rPr lang="en-US" dirty="0" smtClean="0"/>
              <a:t>Importance of Financial Reporting for Regulatory Solvency Measurement</a:t>
            </a:r>
          </a:p>
          <a:p>
            <a:pPr lvl="1"/>
            <a:r>
              <a:rPr lang="en-US" dirty="0"/>
              <a:t>Statements of Statutory Accounting Principles  (SSAPs)</a:t>
            </a:r>
            <a:endParaRPr lang="en-US" dirty="0" smtClean="0"/>
          </a:p>
          <a:p>
            <a:r>
              <a:rPr lang="en-US" dirty="0" smtClean="0"/>
              <a:t>US compliance with ICP 14</a:t>
            </a:r>
          </a:p>
          <a:p>
            <a:r>
              <a:rPr lang="en-US" dirty="0" smtClean="0"/>
              <a:t>Global Insurance Capital Standards (ICS):  Valuation basis and proposal for GAAP Plus adjustment valuation approach</a:t>
            </a:r>
          </a:p>
          <a:p>
            <a:r>
              <a:rPr lang="en-US" dirty="0" smtClean="0"/>
              <a:t>Q&amp;A</a:t>
            </a:r>
          </a:p>
        </p:txBody>
      </p:sp>
      <p:sp>
        <p:nvSpPr>
          <p:cNvPr id="30722" name="Rectangle 2"/>
          <p:cNvSpPr>
            <a:spLocks noGrp="1" noChangeArrowheads="1"/>
          </p:cNvSpPr>
          <p:nvPr>
            <p:ph type="title"/>
          </p:nvPr>
        </p:nvSpPr>
        <p:spPr/>
        <p:txBody>
          <a:bodyPr/>
          <a:lstStyle/>
          <a:p>
            <a:r>
              <a:rPr lang="en-US" dirty="0"/>
              <a:t>ICP 14 Topics</a:t>
            </a:r>
            <a:endParaRPr lang="en-US" dirty="0" smtClean="0"/>
          </a:p>
        </p:txBody>
      </p:sp>
    </p:spTree>
    <p:extLst>
      <p:ext uri="{BB962C8B-B14F-4D97-AF65-F5344CB8AC3E}">
        <p14:creationId xmlns:p14="http://schemas.microsoft.com/office/powerpoint/2010/main" val="4076338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75466"/>
            <a:ext cx="7408333" cy="3649133"/>
          </a:xfrm>
        </p:spPr>
        <p:txBody>
          <a:bodyPr/>
          <a:lstStyle/>
          <a:p>
            <a:r>
              <a:rPr lang="en-US" dirty="0" smtClean="0"/>
              <a:t>Objective of solvency regulation </a:t>
            </a:r>
          </a:p>
          <a:p>
            <a:pPr lvl="1"/>
            <a:r>
              <a:rPr lang="en-US" dirty="0"/>
              <a:t>E</a:t>
            </a:r>
            <a:r>
              <a:rPr lang="en-US" dirty="0" smtClean="0"/>
              <a:t>nsure policyholder and other legal obligations are met when they become due </a:t>
            </a:r>
          </a:p>
          <a:p>
            <a:pPr lvl="1"/>
            <a:r>
              <a:rPr lang="en-US" dirty="0" smtClean="0"/>
              <a:t>Ensure maintenance of capital and surplus as required by statute to provide adequate margin of safety</a:t>
            </a:r>
          </a:p>
          <a:p>
            <a:r>
              <a:rPr lang="en-US" dirty="0" smtClean="0"/>
              <a:t>Regulator’s ability to effectively determine  financial condition using financial statements is of paramount importance </a:t>
            </a:r>
            <a:endParaRPr lang="en-US" dirty="0"/>
          </a:p>
        </p:txBody>
      </p:sp>
      <p:sp>
        <p:nvSpPr>
          <p:cNvPr id="3" name="Title 2"/>
          <p:cNvSpPr>
            <a:spLocks noGrp="1"/>
          </p:cNvSpPr>
          <p:nvPr>
            <p:ph type="title"/>
          </p:nvPr>
        </p:nvSpPr>
        <p:spPr>
          <a:xfrm>
            <a:off x="457200" y="304800"/>
            <a:ext cx="8229600" cy="1524000"/>
          </a:xfrm>
        </p:spPr>
        <p:txBody>
          <a:bodyPr>
            <a:normAutofit fontScale="90000"/>
          </a:bodyPr>
          <a:lstStyle/>
          <a:p>
            <a:r>
              <a:rPr lang="en-US" dirty="0" smtClean="0"/>
              <a:t>Financial Reporting </a:t>
            </a:r>
            <a:br>
              <a:rPr lang="en-US" dirty="0" smtClean="0"/>
            </a:br>
            <a:r>
              <a:rPr lang="en-US" dirty="0" smtClean="0"/>
              <a:t>Cornerstone of Solvency Measurement</a:t>
            </a:r>
            <a:endParaRPr lang="en-US" dirty="0"/>
          </a:p>
        </p:txBody>
      </p:sp>
    </p:spTree>
    <p:extLst>
      <p:ext uri="{BB962C8B-B14F-4D97-AF65-F5344CB8AC3E}">
        <p14:creationId xmlns:p14="http://schemas.microsoft.com/office/powerpoint/2010/main" val="11965106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419600" y="2667000"/>
            <a:ext cx="4114800" cy="3048000"/>
          </a:xfrm>
        </p:spPr>
        <p:txBody>
          <a:bodyPr>
            <a:normAutofit lnSpcReduction="10000"/>
          </a:bodyPr>
          <a:lstStyle/>
          <a:p>
            <a:r>
              <a:rPr lang="en-US" dirty="0"/>
              <a:t>Codifies insurance regulatory accounting practices and procedures</a:t>
            </a:r>
          </a:p>
          <a:p>
            <a:pPr lvl="1"/>
            <a:r>
              <a:rPr lang="en-US" dirty="0"/>
              <a:t>Consists of Statements of Statutory Accounting Principles  (SSAPs)  that detail valuation and reporting  requirements for assets and liabilities</a:t>
            </a:r>
          </a:p>
          <a:p>
            <a:endParaRPr lang="en-US" dirty="0" smtClean="0"/>
          </a:p>
        </p:txBody>
      </p:sp>
      <p:sp>
        <p:nvSpPr>
          <p:cNvPr id="30722" name="Rectangle 2"/>
          <p:cNvSpPr>
            <a:spLocks noGrp="1" noChangeArrowheads="1"/>
          </p:cNvSpPr>
          <p:nvPr>
            <p:ph type="title"/>
          </p:nvPr>
        </p:nvSpPr>
        <p:spPr/>
        <p:txBody>
          <a:bodyPr>
            <a:normAutofit fontScale="90000"/>
          </a:bodyPr>
          <a:lstStyle/>
          <a:p>
            <a:r>
              <a:rPr lang="en-US" dirty="0"/>
              <a:t>NAIC Accounting Practices and Procedures Manual </a:t>
            </a:r>
            <a:endParaRPr lang="en-US" dirty="0" smtClean="0"/>
          </a:p>
        </p:txBody>
      </p:sp>
      <p:pic>
        <p:nvPicPr>
          <p:cNvPr id="1026" name="Picture 2" descr="C:\Users\averma\Pictures\IMG_008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2667000"/>
            <a:ext cx="41148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1535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1"/>
            <a:endParaRPr lang="en-US" dirty="0" smtClean="0"/>
          </a:p>
          <a:p>
            <a:r>
              <a:rPr lang="en-US" dirty="0" smtClean="0"/>
              <a:t>Key Concepts  detailed in the Preamble</a:t>
            </a:r>
          </a:p>
          <a:p>
            <a:pPr lvl="1"/>
            <a:r>
              <a:rPr lang="en-US" dirty="0" smtClean="0"/>
              <a:t>Conservatism </a:t>
            </a:r>
          </a:p>
          <a:p>
            <a:pPr lvl="1"/>
            <a:r>
              <a:rPr lang="en-US" dirty="0" smtClean="0"/>
              <a:t>Consistency</a:t>
            </a:r>
          </a:p>
          <a:p>
            <a:pPr lvl="1"/>
            <a:r>
              <a:rPr lang="en-US" dirty="0" smtClean="0"/>
              <a:t>Recognition</a:t>
            </a:r>
          </a:p>
          <a:p>
            <a:r>
              <a:rPr lang="en-US" dirty="0" smtClean="0"/>
              <a:t>SSAPs </a:t>
            </a:r>
            <a:endParaRPr lang="en-US" dirty="0"/>
          </a:p>
          <a:p>
            <a:pPr lvl="1"/>
            <a:r>
              <a:rPr lang="en-US" dirty="0"/>
              <a:t>D</a:t>
            </a:r>
            <a:r>
              <a:rPr lang="en-US" dirty="0" smtClean="0"/>
              <a:t>efine </a:t>
            </a:r>
            <a:r>
              <a:rPr lang="en-US" dirty="0"/>
              <a:t>assets and liabilities and accounting for transfers/extinguishments </a:t>
            </a:r>
          </a:p>
          <a:p>
            <a:pPr lvl="1"/>
            <a:r>
              <a:rPr lang="en-US" dirty="0"/>
              <a:t>C</a:t>
            </a:r>
            <a:r>
              <a:rPr lang="en-US" dirty="0" smtClean="0"/>
              <a:t>ontains  </a:t>
            </a:r>
            <a:r>
              <a:rPr lang="en-US" dirty="0"/>
              <a:t>reporting specifics relating to acquisition, measurement, method, valuation, impairment, income recognition and disclosures</a:t>
            </a:r>
          </a:p>
          <a:p>
            <a:pPr lvl="1"/>
            <a:endParaRPr lang="en-US" dirty="0"/>
          </a:p>
          <a:p>
            <a:pPr lvl="1"/>
            <a:endParaRPr lang="en-US" dirty="0"/>
          </a:p>
        </p:txBody>
      </p:sp>
      <p:sp>
        <p:nvSpPr>
          <p:cNvPr id="3" name="Title 2"/>
          <p:cNvSpPr>
            <a:spLocks noGrp="1"/>
          </p:cNvSpPr>
          <p:nvPr>
            <p:ph type="title"/>
          </p:nvPr>
        </p:nvSpPr>
        <p:spPr/>
        <p:txBody>
          <a:bodyPr>
            <a:normAutofit fontScale="90000"/>
          </a:bodyPr>
          <a:lstStyle/>
          <a:p>
            <a:r>
              <a:rPr lang="en-US" dirty="0" smtClean="0"/>
              <a:t>NAIC Accounting Practices and Procedures Manual </a:t>
            </a:r>
            <a:endParaRPr lang="en-US" dirty="0"/>
          </a:p>
        </p:txBody>
      </p:sp>
    </p:spTree>
    <p:extLst>
      <p:ext uri="{BB962C8B-B14F-4D97-AF65-F5344CB8AC3E}">
        <p14:creationId xmlns:p14="http://schemas.microsoft.com/office/powerpoint/2010/main" val="1885609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fontScale="85000" lnSpcReduction="10000"/>
          </a:bodyPr>
          <a:lstStyle/>
          <a:p>
            <a:r>
              <a:rPr lang="en-US" dirty="0"/>
              <a:t>The valuation </a:t>
            </a:r>
            <a:r>
              <a:rPr lang="en-US" dirty="0" smtClean="0"/>
              <a:t>addresses the following:</a:t>
            </a:r>
          </a:p>
          <a:p>
            <a:pPr lvl="1"/>
            <a:r>
              <a:rPr lang="en-US" dirty="0" smtClean="0"/>
              <a:t>Measurement </a:t>
            </a:r>
            <a:r>
              <a:rPr lang="en-US" dirty="0"/>
              <a:t>of assets and liabilities </a:t>
            </a:r>
            <a:r>
              <a:rPr lang="en-US" dirty="0" smtClean="0"/>
              <a:t>are </a:t>
            </a:r>
            <a:r>
              <a:rPr lang="en-US" dirty="0"/>
              <a:t>based on principles of </a:t>
            </a:r>
            <a:r>
              <a:rPr lang="en-US" dirty="0" smtClean="0"/>
              <a:t>consistency, reliability, </a:t>
            </a:r>
            <a:r>
              <a:rPr lang="en-US" dirty="0"/>
              <a:t>decision </a:t>
            </a:r>
            <a:r>
              <a:rPr lang="en-US" dirty="0" smtClean="0"/>
              <a:t>usefulness and transparency</a:t>
            </a:r>
          </a:p>
          <a:p>
            <a:pPr lvl="2"/>
            <a:r>
              <a:rPr lang="en-US" dirty="0"/>
              <a:t>The NAIC Statutory Accounting Principles utilizes the framework established by U.S. GAAP</a:t>
            </a:r>
            <a:r>
              <a:rPr lang="en-US" dirty="0" smtClean="0"/>
              <a:t>.</a:t>
            </a:r>
            <a:endParaRPr lang="en-US" dirty="0"/>
          </a:p>
          <a:p>
            <a:pPr lvl="1"/>
            <a:endParaRPr lang="en-US" dirty="0" smtClean="0"/>
          </a:p>
          <a:p>
            <a:pPr lvl="1"/>
            <a:r>
              <a:rPr lang="en-US" dirty="0" smtClean="0"/>
              <a:t>The </a:t>
            </a:r>
            <a:r>
              <a:rPr lang="en-US" dirty="0"/>
              <a:t>valuation of assets and liabilities is an economic valuation  and reflects the risk-adjusted present values of their cash </a:t>
            </a:r>
            <a:r>
              <a:rPr lang="en-US" dirty="0" smtClean="0"/>
              <a:t>flows</a:t>
            </a:r>
          </a:p>
          <a:p>
            <a:pPr lvl="2"/>
            <a:r>
              <a:rPr lang="en-US" dirty="0"/>
              <a:t>SSAP prescribes accounting valuation in accordance with the nature of the asset</a:t>
            </a:r>
            <a:r>
              <a:rPr lang="en-US" dirty="0" smtClean="0"/>
              <a:t>. Certain assets are at Fair Value  and  certain  assets are  measured at Amortized  Cost  with specific requirements for impairment</a:t>
            </a:r>
          </a:p>
          <a:p>
            <a:pPr lvl="1"/>
            <a:endParaRPr lang="en-US" dirty="0"/>
          </a:p>
          <a:p>
            <a:endParaRPr lang="en-US" dirty="0"/>
          </a:p>
        </p:txBody>
      </p:sp>
      <p:sp>
        <p:nvSpPr>
          <p:cNvPr id="30722" name="Rectangle 2"/>
          <p:cNvSpPr>
            <a:spLocks noGrp="1" noChangeArrowheads="1"/>
          </p:cNvSpPr>
          <p:nvPr>
            <p:ph type="title"/>
          </p:nvPr>
        </p:nvSpPr>
        <p:spPr/>
        <p:txBody>
          <a:bodyPr>
            <a:normAutofit fontScale="90000"/>
          </a:bodyPr>
          <a:lstStyle/>
          <a:p>
            <a:r>
              <a:rPr lang="en-US" dirty="0"/>
              <a:t>US compliance </a:t>
            </a:r>
            <a:r>
              <a:rPr lang="en-US" dirty="0" smtClean="0"/>
              <a:t>with</a:t>
            </a:r>
            <a:r>
              <a:rPr lang="en-US" dirty="0"/>
              <a:t/>
            </a:r>
            <a:br>
              <a:rPr lang="en-US" dirty="0"/>
            </a:br>
            <a:r>
              <a:rPr lang="en-US" dirty="0"/>
              <a:t>ICP </a:t>
            </a:r>
            <a:r>
              <a:rPr lang="en-US" dirty="0" smtClean="0"/>
              <a:t>14 Valuation: Key Principles</a:t>
            </a:r>
          </a:p>
        </p:txBody>
      </p:sp>
    </p:spTree>
    <p:extLst>
      <p:ext uri="{BB962C8B-B14F-4D97-AF65-F5344CB8AC3E}">
        <p14:creationId xmlns:p14="http://schemas.microsoft.com/office/powerpoint/2010/main" val="2702704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990600" y="2743200"/>
            <a:ext cx="7408333" cy="3450696"/>
          </a:xfrm>
        </p:spPr>
        <p:txBody>
          <a:bodyPr>
            <a:normAutofit/>
          </a:bodyPr>
          <a:lstStyle/>
          <a:p>
            <a:r>
              <a:rPr lang="en-US" dirty="0"/>
              <a:t>The valuation of the technical </a:t>
            </a:r>
            <a:r>
              <a:rPr lang="en-US" dirty="0" smtClean="0"/>
              <a:t>provisions should include a Margin over Current </a:t>
            </a:r>
            <a:r>
              <a:rPr lang="en-US" dirty="0"/>
              <a:t>Estimate </a:t>
            </a:r>
            <a:endParaRPr lang="en-US" dirty="0" smtClean="0"/>
          </a:p>
          <a:p>
            <a:pPr lvl="1"/>
            <a:r>
              <a:rPr lang="en-US" dirty="0" smtClean="0"/>
              <a:t>For Life, asset adequacy test  require use  of current estimates. Risk Margins  over current  estimates are used to  determine  technical provisions</a:t>
            </a:r>
          </a:p>
          <a:p>
            <a:pPr lvl="1"/>
            <a:r>
              <a:rPr lang="en-US" dirty="0" smtClean="0"/>
              <a:t>For P&amp;C, margins are implicit in the discount rates</a:t>
            </a:r>
          </a:p>
          <a:p>
            <a:pPr marL="0" indent="0">
              <a:buNone/>
            </a:pPr>
            <a:endParaRPr lang="en-US" dirty="0" smtClean="0"/>
          </a:p>
          <a:p>
            <a:pPr marL="914400" lvl="3" indent="0">
              <a:buNone/>
            </a:pPr>
            <a:endParaRPr lang="en-US" b="1" dirty="0" smtClean="0"/>
          </a:p>
          <a:p>
            <a:pPr lvl="2"/>
            <a:endParaRPr lang="en-US" dirty="0" smtClean="0"/>
          </a:p>
        </p:txBody>
      </p:sp>
      <p:sp>
        <p:nvSpPr>
          <p:cNvPr id="30722" name="Rectangle 2"/>
          <p:cNvSpPr>
            <a:spLocks noGrp="1" noChangeArrowheads="1"/>
          </p:cNvSpPr>
          <p:nvPr>
            <p:ph type="title"/>
          </p:nvPr>
        </p:nvSpPr>
        <p:spPr/>
        <p:txBody>
          <a:bodyPr>
            <a:normAutofit fontScale="90000"/>
          </a:bodyPr>
          <a:lstStyle/>
          <a:p>
            <a:r>
              <a:rPr lang="en-US" dirty="0"/>
              <a:t>US compliance with </a:t>
            </a:r>
            <a:r>
              <a:rPr lang="en-US" dirty="0" smtClean="0"/>
              <a:t/>
            </a:r>
            <a:br>
              <a:rPr lang="en-US" dirty="0" smtClean="0"/>
            </a:br>
            <a:r>
              <a:rPr lang="en-US" dirty="0" smtClean="0"/>
              <a:t>ICP 14 Valuation</a:t>
            </a:r>
            <a:r>
              <a:rPr lang="en-US" dirty="0"/>
              <a:t>: Key Principles</a:t>
            </a:r>
            <a:endParaRPr lang="en-US" dirty="0" smtClean="0"/>
          </a:p>
        </p:txBody>
      </p:sp>
    </p:spTree>
    <p:extLst>
      <p:ext uri="{BB962C8B-B14F-4D97-AF65-F5344CB8AC3E}">
        <p14:creationId xmlns:p14="http://schemas.microsoft.com/office/powerpoint/2010/main" val="104816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fontScale="85000" lnSpcReduction="20000"/>
          </a:bodyPr>
          <a:lstStyle/>
          <a:p>
            <a:pPr marL="0" indent="0">
              <a:buNone/>
            </a:pPr>
            <a:endParaRPr lang="en-US" dirty="0" smtClean="0"/>
          </a:p>
          <a:p>
            <a:r>
              <a:rPr lang="en-US" dirty="0" smtClean="0"/>
              <a:t>The </a:t>
            </a:r>
            <a:r>
              <a:rPr lang="en-US" dirty="0"/>
              <a:t>valuation of insurance technical provisions allows for:</a:t>
            </a:r>
          </a:p>
          <a:p>
            <a:pPr lvl="1"/>
            <a:r>
              <a:rPr lang="en-US" dirty="0"/>
              <a:t>The time value of money</a:t>
            </a:r>
          </a:p>
          <a:p>
            <a:pPr lvl="1"/>
            <a:r>
              <a:rPr lang="en-US" dirty="0"/>
              <a:t>The supervisor establishes criteria for the determination  discounting of technical provisions</a:t>
            </a:r>
          </a:p>
          <a:p>
            <a:pPr lvl="1"/>
            <a:r>
              <a:rPr lang="en-US" dirty="0"/>
              <a:t>Allowance for embedded options and </a:t>
            </a:r>
            <a:r>
              <a:rPr lang="en-US" dirty="0" smtClean="0"/>
              <a:t>guarantees</a:t>
            </a:r>
          </a:p>
          <a:p>
            <a:pPr lvl="2"/>
            <a:r>
              <a:rPr lang="en-US" dirty="0" smtClean="0"/>
              <a:t>For Life, </a:t>
            </a:r>
            <a:r>
              <a:rPr lang="en-US" dirty="0"/>
              <a:t>The Standard Valuation Law specifies minimum requirements for technical </a:t>
            </a:r>
            <a:r>
              <a:rPr lang="en-US" dirty="0" smtClean="0"/>
              <a:t>provisions</a:t>
            </a:r>
          </a:p>
          <a:p>
            <a:pPr lvl="2"/>
            <a:r>
              <a:rPr lang="en-US" dirty="0" smtClean="0"/>
              <a:t>For P&amp;C,  except for certain long duration claims, short duration reserves are not discounted</a:t>
            </a:r>
          </a:p>
          <a:p>
            <a:pPr lvl="2"/>
            <a:r>
              <a:rPr lang="en-US" dirty="0" smtClean="0"/>
              <a:t>Allowance </a:t>
            </a:r>
            <a:r>
              <a:rPr lang="en-US" dirty="0"/>
              <a:t>for embedded options and </a:t>
            </a:r>
            <a:r>
              <a:rPr lang="en-US" dirty="0" smtClean="0"/>
              <a:t>guarantees are </a:t>
            </a:r>
            <a:r>
              <a:rPr lang="en-US" dirty="0"/>
              <a:t>described in detail in Model Regulation titled “Actuarial Opinion and Memorandum </a:t>
            </a:r>
            <a:r>
              <a:rPr lang="en-US" dirty="0" smtClean="0"/>
              <a:t>Regulation”</a:t>
            </a:r>
          </a:p>
          <a:p>
            <a:pPr marL="914400" lvl="3" indent="0">
              <a:buNone/>
            </a:pPr>
            <a:endParaRPr lang="en-US" b="1" dirty="0" smtClean="0"/>
          </a:p>
          <a:p>
            <a:pPr lvl="2"/>
            <a:endParaRPr lang="en-US" dirty="0" smtClean="0"/>
          </a:p>
        </p:txBody>
      </p:sp>
      <p:sp>
        <p:nvSpPr>
          <p:cNvPr id="30722" name="Rectangle 2"/>
          <p:cNvSpPr>
            <a:spLocks noGrp="1" noChangeArrowheads="1"/>
          </p:cNvSpPr>
          <p:nvPr>
            <p:ph type="title"/>
          </p:nvPr>
        </p:nvSpPr>
        <p:spPr/>
        <p:txBody>
          <a:bodyPr>
            <a:normAutofit fontScale="90000"/>
          </a:bodyPr>
          <a:lstStyle/>
          <a:p>
            <a:r>
              <a:rPr lang="en-US" dirty="0"/>
              <a:t>US compliance with </a:t>
            </a:r>
            <a:r>
              <a:rPr lang="en-US" dirty="0" smtClean="0"/>
              <a:t/>
            </a:r>
            <a:br>
              <a:rPr lang="en-US" dirty="0" smtClean="0"/>
            </a:br>
            <a:r>
              <a:rPr lang="en-US" dirty="0" smtClean="0"/>
              <a:t>ICP 14 Valuation</a:t>
            </a:r>
            <a:r>
              <a:rPr lang="en-US" dirty="0"/>
              <a:t>: Key Principles</a:t>
            </a:r>
            <a:endParaRPr lang="en-US" dirty="0" smtClean="0"/>
          </a:p>
        </p:txBody>
      </p:sp>
    </p:spTree>
    <p:extLst>
      <p:ext uri="{BB962C8B-B14F-4D97-AF65-F5344CB8AC3E}">
        <p14:creationId xmlns:p14="http://schemas.microsoft.com/office/powerpoint/2010/main" val="41776270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p:txBody>
          <a:bodyPr>
            <a:normAutofit lnSpcReduction="10000"/>
          </a:bodyPr>
          <a:lstStyle/>
          <a:p>
            <a:r>
              <a:rPr lang="en-US" dirty="0"/>
              <a:t>IAIS Decision in 2014:</a:t>
            </a:r>
          </a:p>
          <a:p>
            <a:pPr lvl="1"/>
            <a:r>
              <a:rPr lang="en-US" dirty="0"/>
              <a:t>“The market-adjusted </a:t>
            </a:r>
            <a:r>
              <a:rPr lang="en-US" dirty="0" smtClean="0"/>
              <a:t>valuation  (MAV) approach </a:t>
            </a:r>
            <a:r>
              <a:rPr lang="en-US" dirty="0"/>
              <a:t>will be used as the initial basis to develop an example of a standard method in the ICS</a:t>
            </a:r>
            <a:r>
              <a:rPr lang="en-US" dirty="0" smtClean="0"/>
              <a:t>”</a:t>
            </a:r>
          </a:p>
          <a:p>
            <a:pPr lvl="1"/>
            <a:r>
              <a:rPr lang="en-US" dirty="0"/>
              <a:t>Reconciliation between Market-Adjusted valuation approach and GAAP valuation approach will be requested of the participating IAIG’s. This will be used to explore and, if possible, develop a GAAP with adjustment valuation approach”</a:t>
            </a:r>
          </a:p>
          <a:p>
            <a:pPr lvl="1"/>
            <a:r>
              <a:rPr lang="en-US" dirty="0"/>
              <a:t>US in favor of a GAAP+ approach</a:t>
            </a:r>
          </a:p>
          <a:p>
            <a:pPr lvl="1"/>
            <a:endParaRPr lang="en-US" dirty="0" smtClean="0"/>
          </a:p>
          <a:p>
            <a:pPr lvl="1"/>
            <a:endParaRPr lang="en-US" dirty="0"/>
          </a:p>
        </p:txBody>
      </p:sp>
      <p:sp>
        <p:nvSpPr>
          <p:cNvPr id="30722" name="Rectangle 2"/>
          <p:cNvSpPr>
            <a:spLocks noGrp="1" noChangeArrowheads="1"/>
          </p:cNvSpPr>
          <p:nvPr>
            <p:ph type="title"/>
          </p:nvPr>
        </p:nvSpPr>
        <p:spPr/>
        <p:txBody>
          <a:bodyPr>
            <a:normAutofit fontScale="90000"/>
          </a:bodyPr>
          <a:lstStyle/>
          <a:p>
            <a:r>
              <a:rPr lang="en-US" dirty="0"/>
              <a:t>Valuation </a:t>
            </a:r>
            <a:r>
              <a:rPr lang="en-US" dirty="0" smtClean="0"/>
              <a:t>basis for ICS:</a:t>
            </a:r>
            <a:r>
              <a:rPr lang="en-US" dirty="0"/>
              <a:t/>
            </a:r>
            <a:br>
              <a:rPr lang="en-US" dirty="0"/>
            </a:br>
            <a:r>
              <a:rPr lang="en-US" dirty="0" smtClean="0"/>
              <a:t>Market-Adjustment Valuation (MAV) and GAAP+</a:t>
            </a:r>
          </a:p>
        </p:txBody>
      </p:sp>
    </p:spTree>
    <p:extLst>
      <p:ext uri="{BB962C8B-B14F-4D97-AF65-F5344CB8AC3E}">
        <p14:creationId xmlns:p14="http://schemas.microsoft.com/office/powerpoint/2010/main" val="27089073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2715</TotalTime>
  <Words>2346</Words>
  <Application>Microsoft Office PowerPoint</Application>
  <PresentationFormat>On-screen Show (4:3)</PresentationFormat>
  <Paragraphs>215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Waveform</vt:lpstr>
      <vt:lpstr>ICP 14 Valuation</vt:lpstr>
      <vt:lpstr>ICP 14 Topics</vt:lpstr>
      <vt:lpstr>Financial Reporting  Cornerstone of Solvency Measurement</vt:lpstr>
      <vt:lpstr>NAIC Accounting Practices and Procedures Manual </vt:lpstr>
      <vt:lpstr>NAIC Accounting Practices and Procedures Manual </vt:lpstr>
      <vt:lpstr>US compliance with ICP 14 Valuation: Key Principles</vt:lpstr>
      <vt:lpstr>US compliance with  ICP 14 Valuation: Key Principles</vt:lpstr>
      <vt:lpstr>US compliance with  ICP 14 Valuation: Key Principles</vt:lpstr>
      <vt:lpstr>Valuation basis for ICS: Market-Adjustment Valuation (MAV) and GAAP+</vt:lpstr>
      <vt:lpstr>Valuation basis for ICS:  GAAP+ Benefits</vt:lpstr>
      <vt:lpstr>Questions</vt:lpstr>
    </vt:vector>
  </TitlesOfParts>
  <Company>NAIC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Hunsucker, Linda K.</dc:creator>
  <cp:lastModifiedBy>Perry, Darlene</cp:lastModifiedBy>
  <cp:revision>301</cp:revision>
  <cp:lastPrinted>2015-04-02T20:40:35Z</cp:lastPrinted>
  <dcterms:created xsi:type="dcterms:W3CDTF">2014-03-24T18:45:29Z</dcterms:created>
  <dcterms:modified xsi:type="dcterms:W3CDTF">2015-04-07T20:42:27Z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