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84" r:id="rId2"/>
    <p:sldId id="347" r:id="rId3"/>
    <p:sldId id="318" r:id="rId4"/>
    <p:sldId id="338" r:id="rId5"/>
    <p:sldId id="352" r:id="rId6"/>
    <p:sldId id="366" r:id="rId7"/>
    <p:sldId id="367" r:id="rId8"/>
    <p:sldId id="353" r:id="rId9"/>
    <p:sldId id="368" r:id="rId10"/>
    <p:sldId id="369" r:id="rId11"/>
    <p:sldId id="354" r:id="rId12"/>
    <p:sldId id="370" r:id="rId13"/>
    <p:sldId id="371" r:id="rId14"/>
    <p:sldId id="355" r:id="rId15"/>
    <p:sldId id="374" r:id="rId16"/>
    <p:sldId id="373" r:id="rId17"/>
    <p:sldId id="356" r:id="rId18"/>
    <p:sldId id="375" r:id="rId19"/>
    <p:sldId id="377" r:id="rId20"/>
    <p:sldId id="376" r:id="rId21"/>
    <p:sldId id="357" r:id="rId22"/>
    <p:sldId id="378" r:id="rId23"/>
    <p:sldId id="379" r:id="rId24"/>
    <p:sldId id="359" r:id="rId25"/>
    <p:sldId id="380" r:id="rId26"/>
    <p:sldId id="381" r:id="rId27"/>
    <p:sldId id="358" r:id="rId28"/>
    <p:sldId id="382" r:id="rId29"/>
    <p:sldId id="383" r:id="rId30"/>
    <p:sldId id="360" r:id="rId31"/>
    <p:sldId id="361" r:id="rId32"/>
    <p:sldId id="365" r:id="rId33"/>
    <p:sldId id="364" r:id="rId34"/>
    <p:sldId id="351" r:id="rId35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an Meza Castro" initials="CM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BE1"/>
    <a:srgbClr val="000066"/>
    <a:srgbClr val="008080"/>
    <a:srgbClr val="DF4135"/>
    <a:srgbClr val="003399"/>
    <a:srgbClr val="FFFF99"/>
    <a:srgbClr val="FF0000"/>
    <a:srgbClr val="FF6600"/>
    <a:srgbClr val="6699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7926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2826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16307-FF6D-4DA6-A390-FC971CDF498F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AEA6803D-8155-4463-888F-1162030C424C}">
      <dgm:prSet phldrT="[Texto]" custT="1"/>
      <dgm:spPr/>
      <dgm:t>
        <a:bodyPr/>
        <a:lstStyle/>
        <a:p>
          <a:r>
            <a:rPr lang="es-PE" sz="2400" dirty="0" smtClean="0">
              <a:latin typeface="Arial Narrow" panose="020B0606020202030204" pitchFamily="34" charset="0"/>
            </a:rPr>
            <a:t>Reglamento de Revelación de Información</a:t>
          </a:r>
          <a:endParaRPr lang="es-PE" sz="2400" dirty="0">
            <a:latin typeface="Arial Narrow" panose="020B0606020202030204" pitchFamily="34" charset="0"/>
          </a:endParaRPr>
        </a:p>
      </dgm:t>
    </dgm:pt>
    <dgm:pt modelId="{3AD76655-E94B-43DA-A723-F85A8389B605}" type="parTrans" cxnId="{B6C84D19-E364-48C5-97A3-F249539BA9CC}">
      <dgm:prSet/>
      <dgm:spPr/>
      <dgm:t>
        <a:bodyPr/>
        <a:lstStyle/>
        <a:p>
          <a:endParaRPr lang="es-PE" sz="2000">
            <a:latin typeface="Arial Narrow" panose="020B0606020202030204" pitchFamily="34" charset="0"/>
          </a:endParaRPr>
        </a:p>
      </dgm:t>
    </dgm:pt>
    <dgm:pt modelId="{2B1191DA-924D-4F12-94FE-86E7F3D0B942}" type="sibTrans" cxnId="{B6C84D19-E364-48C5-97A3-F249539BA9CC}">
      <dgm:prSet/>
      <dgm:spPr/>
      <dgm:t>
        <a:bodyPr/>
        <a:lstStyle/>
        <a:p>
          <a:endParaRPr lang="es-PE" sz="2000">
            <a:latin typeface="Arial Narrow" panose="020B0606020202030204" pitchFamily="34" charset="0"/>
          </a:endParaRPr>
        </a:p>
      </dgm:t>
    </dgm:pt>
    <dgm:pt modelId="{C2EC3DCD-B139-4D82-9414-3E79FC15659E}">
      <dgm:prSet phldrT="[Texto]" custT="1"/>
      <dgm:spPr/>
      <dgm:t>
        <a:bodyPr/>
        <a:lstStyle/>
        <a:p>
          <a:r>
            <a:rPr lang="es-PE" sz="2400" dirty="0" smtClean="0">
              <a:latin typeface="Arial Narrow" panose="020B0606020202030204" pitchFamily="34" charset="0"/>
            </a:rPr>
            <a:t>Reglamento de Gestión de Activos y Pasivos</a:t>
          </a:r>
          <a:endParaRPr lang="es-PE" sz="2400" dirty="0">
            <a:latin typeface="Arial Narrow" panose="020B0606020202030204" pitchFamily="34" charset="0"/>
          </a:endParaRPr>
        </a:p>
      </dgm:t>
    </dgm:pt>
    <dgm:pt modelId="{C6E2768A-61C7-4CAE-BB78-1AF4D0D903E1}" type="parTrans" cxnId="{092E5992-A9A2-4305-A86A-9D062420FAA5}">
      <dgm:prSet/>
      <dgm:spPr/>
      <dgm:t>
        <a:bodyPr/>
        <a:lstStyle/>
        <a:p>
          <a:endParaRPr lang="es-PE" sz="2000">
            <a:latin typeface="Arial Narrow" panose="020B0606020202030204" pitchFamily="34" charset="0"/>
          </a:endParaRPr>
        </a:p>
      </dgm:t>
    </dgm:pt>
    <dgm:pt modelId="{B948FF4D-9B6B-4ECA-A176-CE0F4C7CBFA3}" type="sibTrans" cxnId="{092E5992-A9A2-4305-A86A-9D062420FAA5}">
      <dgm:prSet/>
      <dgm:spPr/>
      <dgm:t>
        <a:bodyPr/>
        <a:lstStyle/>
        <a:p>
          <a:endParaRPr lang="es-PE" sz="2000">
            <a:latin typeface="Arial Narrow" panose="020B0606020202030204" pitchFamily="34" charset="0"/>
          </a:endParaRPr>
        </a:p>
      </dgm:t>
    </dgm:pt>
    <dgm:pt modelId="{E446F6A9-406D-401B-A949-88249A9D0882}">
      <dgm:prSet phldrT="[Texto]" custT="1"/>
      <dgm:spPr/>
      <dgm:t>
        <a:bodyPr/>
        <a:lstStyle/>
        <a:p>
          <a:r>
            <a:rPr lang="es-PE" sz="2400" dirty="0" smtClean="0">
              <a:latin typeface="Arial Narrow" panose="020B0606020202030204" pitchFamily="34" charset="0"/>
            </a:rPr>
            <a:t>Reglamento de Gobierno Corporativo</a:t>
          </a:r>
          <a:endParaRPr lang="es-PE" sz="2400" dirty="0">
            <a:latin typeface="Arial Narrow" panose="020B0606020202030204" pitchFamily="34" charset="0"/>
          </a:endParaRPr>
        </a:p>
      </dgm:t>
    </dgm:pt>
    <dgm:pt modelId="{47002E5B-936C-4BCE-AEDA-828EB7B6C231}" type="parTrans" cxnId="{1C34D2AA-03D1-4ED3-83D2-9A0E3D063019}">
      <dgm:prSet/>
      <dgm:spPr/>
      <dgm:t>
        <a:bodyPr/>
        <a:lstStyle/>
        <a:p>
          <a:endParaRPr lang="es-PE" sz="2000">
            <a:latin typeface="Arial Narrow" panose="020B0606020202030204" pitchFamily="34" charset="0"/>
          </a:endParaRPr>
        </a:p>
      </dgm:t>
    </dgm:pt>
    <dgm:pt modelId="{48D27789-7871-45F9-86F9-3AC0CB9FC1A3}" type="sibTrans" cxnId="{1C34D2AA-03D1-4ED3-83D2-9A0E3D063019}">
      <dgm:prSet/>
      <dgm:spPr/>
      <dgm:t>
        <a:bodyPr/>
        <a:lstStyle/>
        <a:p>
          <a:endParaRPr lang="es-PE" sz="2000">
            <a:latin typeface="Arial Narrow" panose="020B0606020202030204" pitchFamily="34" charset="0"/>
          </a:endParaRPr>
        </a:p>
      </dgm:t>
    </dgm:pt>
    <dgm:pt modelId="{D64C27A9-E89B-4250-873C-DB0D1F71D2D2}">
      <dgm:prSet phldrT="[Texto]" custT="1"/>
      <dgm:spPr/>
      <dgm:t>
        <a:bodyPr/>
        <a:lstStyle/>
        <a:p>
          <a:r>
            <a:rPr lang="es-PE" sz="2400" dirty="0" smtClean="0">
              <a:latin typeface="Arial Narrow" panose="020B0606020202030204" pitchFamily="34" charset="0"/>
            </a:rPr>
            <a:t>Reglamento de Gestión de Riesgos Técnicos</a:t>
          </a:r>
          <a:endParaRPr lang="es-PE" sz="2400" dirty="0">
            <a:latin typeface="Arial Narrow" panose="020B0606020202030204" pitchFamily="34" charset="0"/>
          </a:endParaRPr>
        </a:p>
      </dgm:t>
    </dgm:pt>
    <dgm:pt modelId="{224A0770-62E0-4EA0-9C7A-DD4521C469C6}" type="parTrans" cxnId="{09A07CEB-755A-472B-90FD-252888E49217}">
      <dgm:prSet/>
      <dgm:spPr/>
      <dgm:t>
        <a:bodyPr/>
        <a:lstStyle/>
        <a:p>
          <a:endParaRPr lang="es-PE" sz="2000">
            <a:latin typeface="Arial Narrow" panose="020B0606020202030204" pitchFamily="34" charset="0"/>
          </a:endParaRPr>
        </a:p>
      </dgm:t>
    </dgm:pt>
    <dgm:pt modelId="{92E70B50-A076-4A86-80B9-771E63C9B192}" type="sibTrans" cxnId="{09A07CEB-755A-472B-90FD-252888E49217}">
      <dgm:prSet/>
      <dgm:spPr/>
      <dgm:t>
        <a:bodyPr/>
        <a:lstStyle/>
        <a:p>
          <a:endParaRPr lang="es-PE" sz="2000">
            <a:latin typeface="Arial Narrow" panose="020B0606020202030204" pitchFamily="34" charset="0"/>
          </a:endParaRPr>
        </a:p>
      </dgm:t>
    </dgm:pt>
    <dgm:pt modelId="{B4CD3550-F04A-482C-90E4-F3B412953F08}" type="pres">
      <dgm:prSet presAssocID="{BAE16307-FF6D-4DA6-A390-FC971CDF498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5B1A5DDD-539B-49BF-81C2-1E398A052056}" type="pres">
      <dgm:prSet presAssocID="{BAE16307-FF6D-4DA6-A390-FC971CDF498F}" presName="children" presStyleCnt="0"/>
      <dgm:spPr/>
    </dgm:pt>
    <dgm:pt modelId="{DE54967E-28EE-4BC2-A4AF-ED2970B37CCA}" type="pres">
      <dgm:prSet presAssocID="{BAE16307-FF6D-4DA6-A390-FC971CDF498F}" presName="childPlaceholder" presStyleCnt="0"/>
      <dgm:spPr/>
    </dgm:pt>
    <dgm:pt modelId="{539560D8-ACB7-42E5-B4DB-1D0DD7D28138}" type="pres">
      <dgm:prSet presAssocID="{BAE16307-FF6D-4DA6-A390-FC971CDF498F}" presName="circle" presStyleCnt="0"/>
      <dgm:spPr/>
    </dgm:pt>
    <dgm:pt modelId="{C3468CE0-EAFF-451B-AACD-FEAFEC0F7A47}" type="pres">
      <dgm:prSet presAssocID="{BAE16307-FF6D-4DA6-A390-FC971CDF498F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2767077-FCAB-4951-9881-4530C74AE8AE}" type="pres">
      <dgm:prSet presAssocID="{BAE16307-FF6D-4DA6-A390-FC971CDF498F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1499A37-9E69-45FB-903A-2FFC25923731}" type="pres">
      <dgm:prSet presAssocID="{BAE16307-FF6D-4DA6-A390-FC971CDF498F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76336CF-3E18-4B39-885F-770020FC2E38}" type="pres">
      <dgm:prSet presAssocID="{BAE16307-FF6D-4DA6-A390-FC971CDF498F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B6F2620-BFC6-4D9C-A795-531ECADF67E2}" type="pres">
      <dgm:prSet presAssocID="{BAE16307-FF6D-4DA6-A390-FC971CDF498F}" presName="quadrantPlaceholder" presStyleCnt="0"/>
      <dgm:spPr/>
    </dgm:pt>
    <dgm:pt modelId="{375414C9-7F5F-40F6-8820-04426F18339C}" type="pres">
      <dgm:prSet presAssocID="{BAE16307-FF6D-4DA6-A390-FC971CDF498F}" presName="center1" presStyleLbl="fgShp" presStyleIdx="0" presStyleCnt="2"/>
      <dgm:spPr/>
    </dgm:pt>
    <dgm:pt modelId="{5AEFF69C-49D8-4EAD-AB1A-DAA15208974A}" type="pres">
      <dgm:prSet presAssocID="{BAE16307-FF6D-4DA6-A390-FC971CDF498F}" presName="center2" presStyleLbl="fgShp" presStyleIdx="1" presStyleCnt="2"/>
      <dgm:spPr/>
    </dgm:pt>
  </dgm:ptLst>
  <dgm:cxnLst>
    <dgm:cxn modelId="{B2C9CC86-F314-4508-B7E5-B21F78BB0561}" type="presOf" srcId="{AEA6803D-8155-4463-888F-1162030C424C}" destId="{C3468CE0-EAFF-451B-AACD-FEAFEC0F7A47}" srcOrd="0" destOrd="0" presId="urn:microsoft.com/office/officeart/2005/8/layout/cycle4"/>
    <dgm:cxn modelId="{489654F5-D6A8-4775-B11C-A18B66B46081}" type="presOf" srcId="{E446F6A9-406D-401B-A949-88249A9D0882}" destId="{D1499A37-9E69-45FB-903A-2FFC25923731}" srcOrd="0" destOrd="0" presId="urn:microsoft.com/office/officeart/2005/8/layout/cycle4"/>
    <dgm:cxn modelId="{A86C1521-97BA-4993-ACCD-826D842D24E7}" type="presOf" srcId="{D64C27A9-E89B-4250-873C-DB0D1F71D2D2}" destId="{B76336CF-3E18-4B39-885F-770020FC2E38}" srcOrd="0" destOrd="0" presId="urn:microsoft.com/office/officeart/2005/8/layout/cycle4"/>
    <dgm:cxn modelId="{B6C84D19-E364-48C5-97A3-F249539BA9CC}" srcId="{BAE16307-FF6D-4DA6-A390-FC971CDF498F}" destId="{AEA6803D-8155-4463-888F-1162030C424C}" srcOrd="0" destOrd="0" parTransId="{3AD76655-E94B-43DA-A723-F85A8389B605}" sibTransId="{2B1191DA-924D-4F12-94FE-86E7F3D0B942}"/>
    <dgm:cxn modelId="{04166F9C-F0F0-45DF-BF96-0DE348818AC5}" type="presOf" srcId="{C2EC3DCD-B139-4D82-9414-3E79FC15659E}" destId="{B2767077-FCAB-4951-9881-4530C74AE8AE}" srcOrd="0" destOrd="0" presId="urn:microsoft.com/office/officeart/2005/8/layout/cycle4"/>
    <dgm:cxn modelId="{21D7CFC4-9B88-49D1-8D92-DCE75C6688D0}" type="presOf" srcId="{BAE16307-FF6D-4DA6-A390-FC971CDF498F}" destId="{B4CD3550-F04A-482C-90E4-F3B412953F08}" srcOrd="0" destOrd="0" presId="urn:microsoft.com/office/officeart/2005/8/layout/cycle4"/>
    <dgm:cxn modelId="{1C34D2AA-03D1-4ED3-83D2-9A0E3D063019}" srcId="{BAE16307-FF6D-4DA6-A390-FC971CDF498F}" destId="{E446F6A9-406D-401B-A949-88249A9D0882}" srcOrd="2" destOrd="0" parTransId="{47002E5B-936C-4BCE-AEDA-828EB7B6C231}" sibTransId="{48D27789-7871-45F9-86F9-3AC0CB9FC1A3}"/>
    <dgm:cxn modelId="{092E5992-A9A2-4305-A86A-9D062420FAA5}" srcId="{BAE16307-FF6D-4DA6-A390-FC971CDF498F}" destId="{C2EC3DCD-B139-4D82-9414-3E79FC15659E}" srcOrd="1" destOrd="0" parTransId="{C6E2768A-61C7-4CAE-BB78-1AF4D0D903E1}" sibTransId="{B948FF4D-9B6B-4ECA-A176-CE0F4C7CBFA3}"/>
    <dgm:cxn modelId="{09A07CEB-755A-472B-90FD-252888E49217}" srcId="{BAE16307-FF6D-4DA6-A390-FC971CDF498F}" destId="{D64C27A9-E89B-4250-873C-DB0D1F71D2D2}" srcOrd="3" destOrd="0" parTransId="{224A0770-62E0-4EA0-9C7A-DD4521C469C6}" sibTransId="{92E70B50-A076-4A86-80B9-771E63C9B192}"/>
    <dgm:cxn modelId="{6BDD1843-3977-4DBC-A0EA-A767A7E5F636}" type="presParOf" srcId="{B4CD3550-F04A-482C-90E4-F3B412953F08}" destId="{5B1A5DDD-539B-49BF-81C2-1E398A052056}" srcOrd="0" destOrd="0" presId="urn:microsoft.com/office/officeart/2005/8/layout/cycle4"/>
    <dgm:cxn modelId="{C0581563-A1E9-461B-ACAB-2714CDAF4A04}" type="presParOf" srcId="{5B1A5DDD-539B-49BF-81C2-1E398A052056}" destId="{DE54967E-28EE-4BC2-A4AF-ED2970B37CCA}" srcOrd="0" destOrd="0" presId="urn:microsoft.com/office/officeart/2005/8/layout/cycle4"/>
    <dgm:cxn modelId="{EE3638AE-1779-4674-806E-7248A8608BBD}" type="presParOf" srcId="{B4CD3550-F04A-482C-90E4-F3B412953F08}" destId="{539560D8-ACB7-42E5-B4DB-1D0DD7D28138}" srcOrd="1" destOrd="0" presId="urn:microsoft.com/office/officeart/2005/8/layout/cycle4"/>
    <dgm:cxn modelId="{740B4FAE-FAE3-4375-B8F0-001CBF7E1BF9}" type="presParOf" srcId="{539560D8-ACB7-42E5-B4DB-1D0DD7D28138}" destId="{C3468CE0-EAFF-451B-AACD-FEAFEC0F7A47}" srcOrd="0" destOrd="0" presId="urn:microsoft.com/office/officeart/2005/8/layout/cycle4"/>
    <dgm:cxn modelId="{16D55A94-FAC5-4882-82BF-785169535B74}" type="presParOf" srcId="{539560D8-ACB7-42E5-B4DB-1D0DD7D28138}" destId="{B2767077-FCAB-4951-9881-4530C74AE8AE}" srcOrd="1" destOrd="0" presId="urn:microsoft.com/office/officeart/2005/8/layout/cycle4"/>
    <dgm:cxn modelId="{D935CCD1-46C4-481C-8662-043A87DAAA7E}" type="presParOf" srcId="{539560D8-ACB7-42E5-B4DB-1D0DD7D28138}" destId="{D1499A37-9E69-45FB-903A-2FFC25923731}" srcOrd="2" destOrd="0" presId="urn:microsoft.com/office/officeart/2005/8/layout/cycle4"/>
    <dgm:cxn modelId="{596E3BE8-B54E-4C76-BA62-F5D24A988107}" type="presParOf" srcId="{539560D8-ACB7-42E5-B4DB-1D0DD7D28138}" destId="{B76336CF-3E18-4B39-885F-770020FC2E38}" srcOrd="3" destOrd="0" presId="urn:microsoft.com/office/officeart/2005/8/layout/cycle4"/>
    <dgm:cxn modelId="{0C808791-F5C7-42C3-963E-6989C5FB5791}" type="presParOf" srcId="{539560D8-ACB7-42E5-B4DB-1D0DD7D28138}" destId="{EB6F2620-BFC6-4D9C-A795-531ECADF67E2}" srcOrd="4" destOrd="0" presId="urn:microsoft.com/office/officeart/2005/8/layout/cycle4"/>
    <dgm:cxn modelId="{3B76C8F6-A9E6-43FA-A7E6-61124A923D83}" type="presParOf" srcId="{B4CD3550-F04A-482C-90E4-F3B412953F08}" destId="{375414C9-7F5F-40F6-8820-04426F18339C}" srcOrd="2" destOrd="0" presId="urn:microsoft.com/office/officeart/2005/8/layout/cycle4"/>
    <dgm:cxn modelId="{60157D1D-393E-4BD0-8434-406C6A7EF1CB}" type="presParOf" srcId="{B4CD3550-F04A-482C-90E4-F3B412953F08}" destId="{5AEFF69C-49D8-4EAD-AB1A-DAA15208974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68CE0-EAFF-451B-AACD-FEAFEC0F7A47}">
      <dsp:nvSpPr>
        <dsp:cNvPr id="0" name=""/>
        <dsp:cNvSpPr/>
      </dsp:nvSpPr>
      <dsp:spPr>
        <a:xfrm>
          <a:off x="1965938" y="326795"/>
          <a:ext cx="2482499" cy="248249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>
              <a:latin typeface="Arial Narrow" panose="020B0606020202030204" pitchFamily="34" charset="0"/>
            </a:rPr>
            <a:t>Reglamento de Revelación de Información</a:t>
          </a:r>
          <a:endParaRPr lang="es-PE" sz="2400" kern="1200" dirty="0">
            <a:latin typeface="Arial Narrow" panose="020B0606020202030204" pitchFamily="34" charset="0"/>
          </a:endParaRPr>
        </a:p>
      </dsp:txBody>
      <dsp:txXfrm>
        <a:off x="2693045" y="1053902"/>
        <a:ext cx="1755392" cy="1755392"/>
      </dsp:txXfrm>
    </dsp:sp>
    <dsp:sp modelId="{B2767077-FCAB-4951-9881-4530C74AE8AE}">
      <dsp:nvSpPr>
        <dsp:cNvPr id="0" name=""/>
        <dsp:cNvSpPr/>
      </dsp:nvSpPr>
      <dsp:spPr>
        <a:xfrm rot="5400000">
          <a:off x="4563103" y="326795"/>
          <a:ext cx="2482499" cy="248249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>
              <a:latin typeface="Arial Narrow" panose="020B0606020202030204" pitchFamily="34" charset="0"/>
            </a:rPr>
            <a:t>Reglamento de Gestión de Activos y Pasivos</a:t>
          </a:r>
          <a:endParaRPr lang="es-PE" sz="2400" kern="1200" dirty="0">
            <a:latin typeface="Arial Narrow" panose="020B0606020202030204" pitchFamily="34" charset="0"/>
          </a:endParaRPr>
        </a:p>
      </dsp:txBody>
      <dsp:txXfrm rot="-5400000">
        <a:off x="4563103" y="1053902"/>
        <a:ext cx="1755392" cy="1755392"/>
      </dsp:txXfrm>
    </dsp:sp>
    <dsp:sp modelId="{D1499A37-9E69-45FB-903A-2FFC25923731}">
      <dsp:nvSpPr>
        <dsp:cNvPr id="0" name=""/>
        <dsp:cNvSpPr/>
      </dsp:nvSpPr>
      <dsp:spPr>
        <a:xfrm rot="10800000">
          <a:off x="4563103" y="2923960"/>
          <a:ext cx="2482499" cy="248249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>
              <a:latin typeface="Arial Narrow" panose="020B0606020202030204" pitchFamily="34" charset="0"/>
            </a:rPr>
            <a:t>Reglamento de Gobierno Corporativo</a:t>
          </a:r>
          <a:endParaRPr lang="es-PE" sz="2400" kern="1200" dirty="0">
            <a:latin typeface="Arial Narrow" panose="020B0606020202030204" pitchFamily="34" charset="0"/>
          </a:endParaRPr>
        </a:p>
      </dsp:txBody>
      <dsp:txXfrm rot="10800000">
        <a:off x="4563103" y="2923960"/>
        <a:ext cx="1755392" cy="1755392"/>
      </dsp:txXfrm>
    </dsp:sp>
    <dsp:sp modelId="{B76336CF-3E18-4B39-885F-770020FC2E38}">
      <dsp:nvSpPr>
        <dsp:cNvPr id="0" name=""/>
        <dsp:cNvSpPr/>
      </dsp:nvSpPr>
      <dsp:spPr>
        <a:xfrm rot="16200000">
          <a:off x="1965938" y="2923960"/>
          <a:ext cx="2482499" cy="248249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>
              <a:latin typeface="Arial Narrow" panose="020B0606020202030204" pitchFamily="34" charset="0"/>
            </a:rPr>
            <a:t>Reglamento de Gestión de Riesgos Técnicos</a:t>
          </a:r>
          <a:endParaRPr lang="es-PE" sz="2400" kern="1200" dirty="0">
            <a:latin typeface="Arial Narrow" panose="020B0606020202030204" pitchFamily="34" charset="0"/>
          </a:endParaRPr>
        </a:p>
      </dsp:txBody>
      <dsp:txXfrm rot="5400000">
        <a:off x="2693045" y="2923960"/>
        <a:ext cx="1755392" cy="1755392"/>
      </dsp:txXfrm>
    </dsp:sp>
    <dsp:sp modelId="{375414C9-7F5F-40F6-8820-04426F18339C}">
      <dsp:nvSpPr>
        <dsp:cNvPr id="0" name=""/>
        <dsp:cNvSpPr/>
      </dsp:nvSpPr>
      <dsp:spPr>
        <a:xfrm>
          <a:off x="4077209" y="2350634"/>
          <a:ext cx="857121" cy="74532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FF69C-49D8-4EAD-AB1A-DAA15208974A}">
      <dsp:nvSpPr>
        <dsp:cNvPr id="0" name=""/>
        <dsp:cNvSpPr/>
      </dsp:nvSpPr>
      <dsp:spPr>
        <a:xfrm rot="10800000">
          <a:off x="4077209" y="2637297"/>
          <a:ext cx="857121" cy="74532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9ACE8EA-9AA6-474C-8525-98D7D0ECBAB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6052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03BC134-716E-49F9-BCC4-39A172D1CAC9}" type="datetimeFigureOut">
              <a:rPr lang="es-PE"/>
              <a:pPr>
                <a:defRPr/>
              </a:pPr>
              <a:t>15/04/2015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6DAF65-B08D-4C23-86DF-B69C84F6B492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4749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105EC-DF96-4402-80D4-3FBE2B60144B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2110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105EC-DF96-4402-80D4-3FBE2B60144B}" type="slidenum">
              <a:rPr lang="es-ES" smtClean="0"/>
              <a:pPr>
                <a:defRPr/>
              </a:pPr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640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3A0FA-5202-4E3B-A46D-7A988D46C67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159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AA111-EAC4-4B18-93FE-B486E77586F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824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701675"/>
            <a:ext cx="2057400" cy="54244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701675"/>
            <a:ext cx="6019800" cy="54244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22A8F-BB58-45A5-A72D-8DEDBF641A2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04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F1E45-BA62-4D43-878E-585210B7310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518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C079A-9B5F-45DA-BCE8-7AEFF193176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886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4038600" cy="4065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060575"/>
            <a:ext cx="4038600" cy="4065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1CE86-4317-446A-8BB6-A0249EC1EDA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968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A7CA0-89F6-41F3-8C6B-B90D771DCDA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017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B0F67-9CAC-4238-9550-DBB18A98422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507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01ADB-EEB9-47B6-B508-85DE8CFFC51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319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7B233-3CC9-4411-8B8F-5C8B31DC408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363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42A64-8081-4372-A512-DA5D7BD8AB9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0950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60575"/>
            <a:ext cx="8229600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45E6747-A84E-4064-A8C9-9980C0AAC86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000066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000066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rgbClr val="000066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rgbClr val="000066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rgbClr val="000066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rgbClr val="000066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rgbClr val="000066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rgbClr val="000066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lgonzalez@sbs.gob.p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7294" y="5008622"/>
            <a:ext cx="8280920" cy="566738"/>
          </a:xfrm>
        </p:spPr>
        <p:txBody>
          <a:bodyPr/>
          <a:lstStyle/>
          <a:p>
            <a:r>
              <a:rPr lang="es-ES" sz="1800" dirty="0" smtClean="0">
                <a:solidFill>
                  <a:srgbClr val="002060"/>
                </a:solidFill>
              </a:rPr>
              <a:t>XVI Conferencia </a:t>
            </a:r>
            <a:r>
              <a:rPr lang="es-ES" sz="1800" dirty="0">
                <a:solidFill>
                  <a:srgbClr val="002060"/>
                </a:solidFill>
              </a:rPr>
              <a:t>sobre Regulación y Supervisión de Seguros</a:t>
            </a:r>
            <a:br>
              <a:rPr lang="es-ES" sz="1800" dirty="0">
                <a:solidFill>
                  <a:srgbClr val="002060"/>
                </a:solidFill>
              </a:rPr>
            </a:br>
            <a:r>
              <a:rPr lang="es-ES" sz="1800" dirty="0">
                <a:solidFill>
                  <a:srgbClr val="002060"/>
                </a:solidFill>
              </a:rPr>
              <a:t>IAIS-ASSAL</a:t>
            </a:r>
            <a:r>
              <a:rPr lang="es-ES" sz="1800" dirty="0" smtClean="0">
                <a:solidFill>
                  <a:srgbClr val="002060"/>
                </a:solidFill>
              </a:rPr>
              <a:t/>
            </a:r>
            <a:br>
              <a:rPr lang="es-ES" sz="1800" dirty="0" smtClean="0">
                <a:solidFill>
                  <a:srgbClr val="002060"/>
                </a:solidFill>
              </a:rPr>
            </a:br>
            <a:r>
              <a:rPr lang="es-ES" sz="1800" dirty="0" smtClean="0">
                <a:solidFill>
                  <a:srgbClr val="002060"/>
                </a:solidFill>
              </a:rPr>
              <a:t>XXVI Asamblea Anual de ASSAL</a:t>
            </a:r>
            <a:r>
              <a:rPr lang="es-ES" sz="1800" b="0" i="0" dirty="0" smtClean="0">
                <a:solidFill>
                  <a:srgbClr val="002060"/>
                </a:solidFill>
              </a:rPr>
              <a:t> </a:t>
            </a:r>
            <a:br>
              <a:rPr lang="es-ES" sz="1800" b="0" i="0" dirty="0" smtClean="0">
                <a:solidFill>
                  <a:srgbClr val="002060"/>
                </a:solidFill>
              </a:rPr>
            </a:br>
            <a:r>
              <a:rPr lang="es-ES" sz="1800" b="0" i="0" dirty="0" smtClean="0">
                <a:solidFill>
                  <a:srgbClr val="002060"/>
                </a:solidFill>
              </a:rPr>
              <a:t/>
            </a:r>
            <a:br>
              <a:rPr lang="es-ES" sz="1800" b="0" i="0" dirty="0" smtClean="0">
                <a:solidFill>
                  <a:srgbClr val="002060"/>
                </a:solidFill>
              </a:rPr>
            </a:br>
            <a:r>
              <a:rPr lang="es-ES" sz="1800" i="0" dirty="0" smtClean="0">
                <a:solidFill>
                  <a:srgbClr val="FF0000"/>
                </a:solidFill>
              </a:rPr>
              <a:t>PBS N° 20 Divulgación</a:t>
            </a:r>
            <a:endParaRPr lang="es-ES" sz="1400" b="0" i="0" dirty="0">
              <a:solidFill>
                <a:srgbClr val="002060"/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" t="11777" r="-340" b="19913"/>
          <a:stretch/>
        </p:blipFill>
        <p:spPr>
          <a:xfrm>
            <a:off x="0" y="-4083"/>
            <a:ext cx="9148630" cy="4176464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179512" y="5641197"/>
            <a:ext cx="4689713" cy="804862"/>
          </a:xfrm>
        </p:spPr>
        <p:txBody>
          <a:bodyPr/>
          <a:lstStyle/>
          <a:p>
            <a:endParaRPr lang="es-ES" sz="1600" dirty="0" smtClean="0">
              <a:solidFill>
                <a:srgbClr val="002060"/>
              </a:solidFill>
            </a:endParaRPr>
          </a:p>
          <a:p>
            <a:r>
              <a:rPr lang="es-ES" sz="1600" b="1" dirty="0" smtClean="0">
                <a:solidFill>
                  <a:srgbClr val="002060"/>
                </a:solidFill>
              </a:rPr>
              <a:t>Ernesto Bernales </a:t>
            </a:r>
            <a:r>
              <a:rPr lang="es-ES" sz="1600" b="1" dirty="0" smtClean="0">
                <a:solidFill>
                  <a:srgbClr val="002060"/>
                </a:solidFill>
              </a:rPr>
              <a:t>Meave</a:t>
            </a:r>
          </a:p>
          <a:p>
            <a:r>
              <a:rPr lang="es-ES" dirty="0">
                <a:solidFill>
                  <a:srgbClr val="002060"/>
                </a:solidFill>
              </a:rPr>
              <a:t>Costa Rica Abril, 2015</a:t>
            </a:r>
            <a:endParaRPr lang="es-ES" dirty="0" smtClean="0">
              <a:solidFill>
                <a:srgbClr val="002060"/>
              </a:solidFill>
            </a:endParaRPr>
          </a:p>
          <a:p>
            <a:endParaRPr lang="es-E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8604448" y="-4083"/>
            <a:ext cx="72008" cy="6862083"/>
          </a:xfrm>
          <a:prstGeom prst="line">
            <a:avLst/>
          </a:prstGeom>
          <a:ln w="1016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/>
          <p:nvPr/>
        </p:nvPicPr>
        <p:blipFill rotWithShape="1">
          <a:blip r:embed="rId3"/>
          <a:srcRect l="20372" t="15320" r="53060" b="77245"/>
          <a:stretch/>
        </p:blipFill>
        <p:spPr bwMode="auto">
          <a:xfrm>
            <a:off x="3635896" y="5589240"/>
            <a:ext cx="4896544" cy="856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97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282378" y="881949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Estándar – Aplicación Práctica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perumineria.files.wordpress.com/2011/10/bandera_pe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81949"/>
            <a:ext cx="644027" cy="42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2" t="17959" r="17030" b="8023"/>
          <a:stretch/>
        </p:blipFill>
        <p:spPr bwMode="auto">
          <a:xfrm>
            <a:off x="282378" y="1484784"/>
            <a:ext cx="459315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7" r="68217" b="11754"/>
          <a:stretch/>
        </p:blipFill>
        <p:spPr bwMode="auto">
          <a:xfrm>
            <a:off x="4875537" y="1888428"/>
            <a:ext cx="3819547" cy="462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Elipse"/>
          <p:cNvSpPr/>
          <p:nvPr/>
        </p:nvSpPr>
        <p:spPr>
          <a:xfrm>
            <a:off x="4209803" y="2780929"/>
            <a:ext cx="4176464" cy="172819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7 Elipse"/>
          <p:cNvSpPr/>
          <p:nvPr/>
        </p:nvSpPr>
        <p:spPr>
          <a:xfrm>
            <a:off x="107504" y="4724321"/>
            <a:ext cx="1121270" cy="3600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1 CuadroTexto"/>
          <p:cNvSpPr txBox="1"/>
          <p:nvPr/>
        </p:nvSpPr>
        <p:spPr>
          <a:xfrm>
            <a:off x="691664" y="6320991"/>
            <a:ext cx="308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[+ </a:t>
            </a:r>
            <a:r>
              <a:rPr lang="es-PE" b="1" dirty="0" smtClean="0">
                <a:solidFill>
                  <a:srgbClr val="FF0000"/>
                </a:solidFill>
              </a:rPr>
              <a:t>Carpeta de Información</a:t>
            </a:r>
            <a:r>
              <a:rPr lang="es-PE" dirty="0" smtClean="0"/>
              <a:t>]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284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306150" y="1556006"/>
            <a:ext cx="8229023" cy="4825322"/>
            <a:chOff x="293950" y="980729"/>
            <a:chExt cx="5142146" cy="1368152"/>
          </a:xfrm>
        </p:grpSpPr>
        <p:sp>
          <p:nvSpPr>
            <p:cNvPr id="4" name="Rectangle 17"/>
            <p:cNvSpPr/>
            <p:nvPr/>
          </p:nvSpPr>
          <p:spPr bwMode="auto">
            <a:xfrm>
              <a:off x="396344" y="980729"/>
              <a:ext cx="5039752" cy="13681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171450" indent="-1714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s-PE" sz="2000" dirty="0" smtClean="0"/>
                <a:t>20.3</a:t>
              </a:r>
              <a:endParaRPr lang="en-US" altLang="es-PE" sz="2000" dirty="0"/>
            </a:p>
            <a:p>
              <a:pPr marL="0" lvl="1" indent="0" algn="just">
                <a:buClr>
                  <a:schemeClr val="tx2"/>
                </a:buClr>
              </a:pPr>
              <a:endParaRPr lang="es-PE" altLang="es-PE" sz="2000" b="0" dirty="0" smtClean="0"/>
            </a:p>
            <a:p>
              <a:pPr marL="0" lvl="1" indent="0" algn="just">
                <a:buClr>
                  <a:schemeClr val="tx2"/>
                </a:buClr>
              </a:pPr>
              <a:r>
                <a:rPr lang="es-PE" altLang="es-PE" sz="2000" b="0" dirty="0" smtClean="0"/>
                <a:t>Divulgar información cuantitativa y cualitativa sobre la adecuación del capital, sobre las </a:t>
              </a:r>
              <a:r>
                <a:rPr lang="es-PE" altLang="es-PE" sz="2000" dirty="0" smtClean="0">
                  <a:solidFill>
                    <a:srgbClr val="FF0000"/>
                  </a:solidFill>
                </a:rPr>
                <a:t>políticas y procesos para la gestión de su capital</a:t>
              </a:r>
              <a:r>
                <a:rPr lang="es-PE" altLang="es-PE" sz="2000" b="0" dirty="0" smtClean="0"/>
                <a:t>. Comprende requisitos de solvencia, capital disponible y capital regulatorio.</a:t>
              </a:r>
            </a:p>
            <a:p>
              <a:pPr marL="0" lvl="1" indent="0" algn="just">
                <a:buClr>
                  <a:schemeClr val="tx2"/>
                </a:buClr>
              </a:pPr>
              <a:endParaRPr lang="es-PE" altLang="es-PE" sz="2000" b="0" dirty="0" smtClean="0"/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s-PE" altLang="es-PE" sz="2000" i="1" dirty="0" smtClean="0"/>
                <a:t>Políticas y procesos para un mejor entendimiento de la estimación del capital y tolerancia al riesgo.</a:t>
              </a:r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s-PE" altLang="es-PE" sz="2000" i="1" dirty="0" smtClean="0"/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s-PE" altLang="es-PE" sz="2000" i="1" dirty="0" smtClean="0"/>
                <a:t>Información sobre la calidad y cantidad de capital.</a:t>
              </a:r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s-PE" altLang="es-PE" sz="2000" i="1" dirty="0" smtClean="0"/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s-PE" altLang="es-PE" sz="2000" i="1" dirty="0" smtClean="0"/>
                <a:t>Capital regulatorio, instrumentos considerados como capital, políticas y procesos de administración de capital, tolerancia a los riesgos</a:t>
              </a:r>
              <a:endParaRPr lang="es-PE" altLang="es-PE" sz="2000" i="1" dirty="0"/>
            </a:p>
            <a:p>
              <a:pPr marL="0" lvl="1" indent="0" algn="just">
                <a:buClr>
                  <a:schemeClr val="tx2"/>
                </a:buClr>
              </a:pPr>
              <a:endParaRPr lang="es-PE" altLang="es-PE" sz="2000" b="0" dirty="0"/>
            </a:p>
            <a:p>
              <a:pPr>
                <a:spcBef>
                  <a:spcPct val="50000"/>
                </a:spcBef>
              </a:pPr>
              <a:endParaRPr lang="en-GB" altLang="es-PE" sz="2000" i="1" dirty="0"/>
            </a:p>
          </p:txBody>
        </p:sp>
        <p:sp>
          <p:nvSpPr>
            <p:cNvPr id="5" name="Rectangle 21"/>
            <p:cNvSpPr>
              <a:spLocks noChangeArrowheads="1"/>
            </p:cNvSpPr>
            <p:nvPr/>
          </p:nvSpPr>
          <p:spPr bwMode="auto">
            <a:xfrm>
              <a:off x="293950" y="980729"/>
              <a:ext cx="102394" cy="13681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s-PE" sz="1100" i="1" dirty="0"/>
            </a:p>
          </p:txBody>
        </p:sp>
      </p:grp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282378" y="881949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Estándar - Requisitos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259632" y="1556792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chemeClr val="accent1">
                    <a:lumMod val="75000"/>
                  </a:schemeClr>
                </a:solidFill>
              </a:rPr>
              <a:t>Adecuación de </a:t>
            </a:r>
            <a:r>
              <a:rPr lang="es-PE" sz="20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s-PE" sz="2000" b="1" dirty="0" smtClean="0">
                <a:solidFill>
                  <a:schemeClr val="accent1">
                    <a:lumMod val="75000"/>
                  </a:schemeClr>
                </a:solidFill>
              </a:rPr>
              <a:t>apital</a:t>
            </a:r>
            <a:endParaRPr lang="es-P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8 Imagen" descr="https://a2ii.org/sites/default/files/logos/iais_170_new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28" y="881949"/>
            <a:ext cx="1198245" cy="43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6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282378" y="881949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Estándar – Exigencias Normativas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perumineria.files.wordpress.com/2011/10/bandera_pe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81949"/>
            <a:ext cx="644027" cy="42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6946" y="1473371"/>
            <a:ext cx="2520280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Plan de Cuentas</a:t>
            </a:r>
            <a:endParaRPr lang="es-PE" dirty="0"/>
          </a:p>
        </p:txBody>
      </p:sp>
      <p:sp>
        <p:nvSpPr>
          <p:cNvPr id="3" name="2 Rectángulo"/>
          <p:cNvSpPr/>
          <p:nvPr/>
        </p:nvSpPr>
        <p:spPr>
          <a:xfrm>
            <a:off x="1678219" y="2597283"/>
            <a:ext cx="3096344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Notas a los EEFF</a:t>
            </a:r>
            <a:endParaRPr lang="es-PE" dirty="0"/>
          </a:p>
        </p:txBody>
      </p:sp>
      <p:sp>
        <p:nvSpPr>
          <p:cNvPr id="5" name="4 Rectángulo"/>
          <p:cNvSpPr/>
          <p:nvPr/>
        </p:nvSpPr>
        <p:spPr>
          <a:xfrm>
            <a:off x="3437082" y="3833088"/>
            <a:ext cx="2808312" cy="792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Estado de Cambios en el Patrimonio Neto</a:t>
            </a:r>
            <a:endParaRPr lang="es-PE" dirty="0"/>
          </a:p>
        </p:txBody>
      </p:sp>
      <p:sp>
        <p:nvSpPr>
          <p:cNvPr id="6" name="5 Rectángulo"/>
          <p:cNvSpPr/>
          <p:nvPr/>
        </p:nvSpPr>
        <p:spPr>
          <a:xfrm>
            <a:off x="6403058" y="4365104"/>
            <a:ext cx="2376264" cy="22322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Número de acciones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Conciliación de acciones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Derechos privilegios y restricciones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D</a:t>
            </a:r>
            <a:r>
              <a:rPr lang="es-PE" dirty="0" smtClean="0"/>
              <a:t>ividendos</a:t>
            </a:r>
            <a:endParaRPr lang="es-PE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82" y="4682206"/>
            <a:ext cx="1908212" cy="1598043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61403"/>
            <a:ext cx="1537639" cy="1505853"/>
          </a:xfrm>
          <a:prstGeom prst="rect">
            <a:avLst/>
          </a:prstGeom>
        </p:spPr>
      </p:pic>
      <p:sp>
        <p:nvSpPr>
          <p:cNvPr id="19" name="18 Flecha doblada hacia arriba"/>
          <p:cNvSpPr/>
          <p:nvPr/>
        </p:nvSpPr>
        <p:spPr>
          <a:xfrm rot="5400000">
            <a:off x="624297" y="2495949"/>
            <a:ext cx="848768" cy="554631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19 Flecha doblada hacia arriba"/>
          <p:cNvSpPr/>
          <p:nvPr/>
        </p:nvSpPr>
        <p:spPr>
          <a:xfrm rot="5400000">
            <a:off x="2520021" y="3663405"/>
            <a:ext cx="848768" cy="554631"/>
          </a:xfrm>
          <a:prstGeom prst="bent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20 Flecha doblada hacia arriba"/>
          <p:cNvSpPr/>
          <p:nvPr/>
        </p:nvSpPr>
        <p:spPr>
          <a:xfrm rot="5400000">
            <a:off x="5238452" y="4944221"/>
            <a:ext cx="848768" cy="554631"/>
          </a:xfrm>
          <a:prstGeom prst="ben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93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282378" y="881949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Estándar – Aplicación Práctica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perumineria.files.wordpress.com/2011/10/bandera_pe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81949"/>
            <a:ext cx="644027" cy="42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2" t="17959" r="17030" b="8023"/>
          <a:stretch/>
        </p:blipFill>
        <p:spPr bwMode="auto">
          <a:xfrm>
            <a:off x="611560" y="1336525"/>
            <a:ext cx="416917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867" r="70420" b="10448"/>
          <a:stretch/>
        </p:blipFill>
        <p:spPr bwMode="auto">
          <a:xfrm>
            <a:off x="4443794" y="2890556"/>
            <a:ext cx="3575229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Elipse"/>
          <p:cNvSpPr/>
          <p:nvPr/>
        </p:nvSpPr>
        <p:spPr>
          <a:xfrm>
            <a:off x="3851920" y="5584996"/>
            <a:ext cx="4176464" cy="90595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9 Elipse"/>
          <p:cNvSpPr/>
          <p:nvPr/>
        </p:nvSpPr>
        <p:spPr>
          <a:xfrm>
            <a:off x="282378" y="4293096"/>
            <a:ext cx="1121270" cy="3600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704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306150" y="1556006"/>
            <a:ext cx="8229023" cy="5041346"/>
            <a:chOff x="293950" y="980729"/>
            <a:chExt cx="5142146" cy="1368152"/>
          </a:xfrm>
        </p:grpSpPr>
        <p:sp>
          <p:nvSpPr>
            <p:cNvPr id="4" name="Rectangle 17"/>
            <p:cNvSpPr/>
            <p:nvPr/>
          </p:nvSpPr>
          <p:spPr bwMode="auto">
            <a:xfrm>
              <a:off x="396344" y="980729"/>
              <a:ext cx="5039752" cy="13681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171450" indent="-1714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s-PE" sz="2000" dirty="0" smtClean="0"/>
                <a:t>20.4</a:t>
              </a:r>
              <a:endParaRPr lang="en-US" altLang="es-PE" sz="2000" dirty="0"/>
            </a:p>
            <a:p>
              <a:pPr marL="0" lvl="1" indent="0" algn="just">
                <a:buClr>
                  <a:schemeClr val="tx2"/>
                </a:buClr>
              </a:pPr>
              <a:endParaRPr lang="es-PE" altLang="es-PE" sz="2000" b="0" dirty="0" smtClean="0"/>
            </a:p>
            <a:p>
              <a:pPr marL="0" lvl="1" indent="0" algn="just">
                <a:buClr>
                  <a:schemeClr val="tx2"/>
                </a:buClr>
              </a:pPr>
              <a:r>
                <a:rPr lang="es-PE" altLang="es-PE" sz="2000" b="0" dirty="0" smtClean="0"/>
                <a:t>Divulgar información cuantitativa y cualitativa sobre instrumentos financieros y otras inversiones de calce. Adicionalmente, comprende los </a:t>
              </a:r>
              <a:r>
                <a:rPr lang="es-PE" altLang="es-PE" sz="2000" dirty="0" smtClean="0">
                  <a:solidFill>
                    <a:srgbClr val="FF0000"/>
                  </a:solidFill>
                </a:rPr>
                <a:t>objetivos de inversión</a:t>
              </a:r>
              <a:r>
                <a:rPr lang="es-PE" altLang="es-PE" sz="2000" b="0" dirty="0" smtClean="0"/>
                <a:t>, </a:t>
              </a:r>
              <a:r>
                <a:rPr lang="es-PE" altLang="es-PE" sz="2000" dirty="0">
                  <a:solidFill>
                    <a:srgbClr val="FF0000"/>
                  </a:solidFill>
                </a:rPr>
                <a:t>políticas y proceso</a:t>
              </a:r>
              <a:r>
                <a:rPr lang="es-PE" altLang="es-PE" sz="2000" b="0" dirty="0" smtClean="0"/>
                <a:t>, </a:t>
              </a:r>
              <a:r>
                <a:rPr lang="es-PE" altLang="es-PE" sz="2000" dirty="0">
                  <a:solidFill>
                    <a:srgbClr val="FF0000"/>
                  </a:solidFill>
                </a:rPr>
                <a:t>valores supuestos</a:t>
              </a:r>
              <a:r>
                <a:rPr lang="es-PE" altLang="es-PE" sz="2000" b="0" dirty="0" smtClean="0"/>
                <a:t>, </a:t>
              </a:r>
              <a:r>
                <a:rPr lang="es-PE" altLang="es-PE" sz="2000" dirty="0">
                  <a:solidFill>
                    <a:srgbClr val="FF0000"/>
                  </a:solidFill>
                </a:rPr>
                <a:t>metodología</a:t>
              </a:r>
              <a:r>
                <a:rPr lang="es-PE" altLang="es-PE" sz="2000" b="0" dirty="0" smtClean="0"/>
                <a:t>, </a:t>
              </a:r>
              <a:r>
                <a:rPr lang="es-PE" altLang="es-PE" sz="2000" dirty="0">
                  <a:solidFill>
                    <a:srgbClr val="FF0000"/>
                  </a:solidFill>
                </a:rPr>
                <a:t>sensibilidades</a:t>
              </a:r>
              <a:r>
                <a:rPr lang="es-PE" altLang="es-PE" sz="2000" b="0" dirty="0" smtClean="0"/>
                <a:t>, entre otros.</a:t>
              </a:r>
            </a:p>
            <a:p>
              <a:pPr marL="0" lvl="1" indent="0" algn="just">
                <a:buClr>
                  <a:schemeClr val="tx2"/>
                </a:buClr>
              </a:pPr>
              <a:endParaRPr lang="es-PE" altLang="es-PE" sz="2000" b="0" dirty="0"/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s-PE" altLang="es-PE" sz="2000" i="1" dirty="0" smtClean="0"/>
                <a:t>Objetivos y política de la administración de inversiones.</a:t>
              </a:r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s-PE" altLang="es-PE" sz="2000" i="1" dirty="0" smtClean="0"/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s-PE" altLang="es-PE" sz="2000" i="1" dirty="0" smtClean="0"/>
                <a:t>Agrupación de activos por riesgo y clase.</a:t>
              </a:r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s-PE" altLang="es-PE" sz="2000" i="1" dirty="0" smtClean="0"/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s-PE" altLang="es-PE" sz="2000" i="1" dirty="0" smtClean="0"/>
                <a:t>Efectos de incertidumbre.</a:t>
              </a:r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s-PE" altLang="es-PE" sz="2000" i="1" dirty="0" smtClean="0"/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s-PE" altLang="es-PE" sz="2000" i="1" dirty="0" smtClean="0"/>
                <a:t>Riesgos de moneda, mercado, crediticio, liquidez, concentración.</a:t>
              </a:r>
            </a:p>
            <a:p>
              <a:pPr marL="0" lvl="1" indent="0" algn="just">
                <a:buClr>
                  <a:schemeClr val="tx2"/>
                </a:buClr>
              </a:pPr>
              <a:endParaRPr lang="es-PE" altLang="es-PE" sz="2000" b="0" dirty="0"/>
            </a:p>
            <a:p>
              <a:pPr>
                <a:spcBef>
                  <a:spcPct val="50000"/>
                </a:spcBef>
              </a:pPr>
              <a:endParaRPr lang="en-GB" altLang="es-PE" sz="2000" i="1" dirty="0"/>
            </a:p>
          </p:txBody>
        </p:sp>
        <p:sp>
          <p:nvSpPr>
            <p:cNvPr id="5" name="Rectangle 21"/>
            <p:cNvSpPr>
              <a:spLocks noChangeArrowheads="1"/>
            </p:cNvSpPr>
            <p:nvPr/>
          </p:nvSpPr>
          <p:spPr bwMode="auto">
            <a:xfrm>
              <a:off x="293950" y="980729"/>
              <a:ext cx="102394" cy="13681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s-PE" sz="1800" i="1" dirty="0"/>
            </a:p>
          </p:txBody>
        </p:sp>
      </p:grp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282378" y="881949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Estándar - Requisitos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331640" y="1580823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chemeClr val="accent1">
                    <a:lumMod val="75000"/>
                  </a:schemeClr>
                </a:solidFill>
              </a:rPr>
              <a:t>Instrumentos </a:t>
            </a:r>
            <a:r>
              <a:rPr lang="es-PE" sz="2000" b="1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s-PE" sz="2000" b="1" dirty="0" smtClean="0">
                <a:solidFill>
                  <a:schemeClr val="accent1">
                    <a:lumMod val="75000"/>
                  </a:schemeClr>
                </a:solidFill>
              </a:rPr>
              <a:t>inancieros</a:t>
            </a:r>
            <a:endParaRPr lang="es-P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8 Imagen" descr="https://a2ii.org/sites/default/files/logos/iais_170_new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28" y="881949"/>
            <a:ext cx="1198245" cy="43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9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282378" y="881949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Estándar – Exigencias Normativas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perumineria.files.wordpress.com/2011/10/bandera_pe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81949"/>
            <a:ext cx="644027" cy="42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620527" y="1700808"/>
            <a:ext cx="7984805" cy="4608512"/>
          </a:xfrm>
          <a:prstGeom prst="rect">
            <a:avLst/>
          </a:prstGeom>
          <a:solidFill>
            <a:srgbClr val="0070C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PE" sz="2800" b="1" u="sng" dirty="0" smtClean="0">
              <a:latin typeface="Arial Narrow" panose="020B0606020202030204" pitchFamily="34" charset="0"/>
            </a:endParaRPr>
          </a:p>
          <a:p>
            <a:r>
              <a:rPr lang="es-PE" sz="2800" b="1" u="sng" dirty="0" smtClean="0">
                <a:latin typeface="Arial Narrow" panose="020B0606020202030204" pitchFamily="34" charset="0"/>
              </a:rPr>
              <a:t>Notas a EEFF</a:t>
            </a:r>
          </a:p>
          <a:p>
            <a:endParaRPr lang="es-PE" sz="2800" b="1" u="sng" dirty="0" smtClean="0">
              <a:latin typeface="Arial Narrow" panose="020B0606020202030204" pitchFamily="34" charset="0"/>
            </a:endParaRPr>
          </a:p>
          <a:p>
            <a:r>
              <a:rPr lang="es-PE" sz="2800" dirty="0" smtClean="0">
                <a:latin typeface="Arial Narrow" panose="020B0606020202030204" pitchFamily="34" charset="0"/>
              </a:rPr>
              <a:t>Se exige revelar la siguiente información: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800" b="1" dirty="0" smtClean="0">
                <a:latin typeface="Arial Narrow" panose="020B0606020202030204" pitchFamily="34" charset="0"/>
              </a:rPr>
              <a:t>Categoría de clasificación de instrumentos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800" b="1" dirty="0" smtClean="0">
                <a:latin typeface="Arial Narrow" panose="020B0606020202030204" pitchFamily="34" charset="0"/>
              </a:rPr>
              <a:t>Objetivos políticas y procesos de gestión de los riesgos.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800" b="1" dirty="0" smtClean="0">
                <a:latin typeface="Arial Narrow" panose="020B0606020202030204" pitchFamily="34" charset="0"/>
              </a:rPr>
              <a:t>Los riesgos afectos (crédito, liquidez, mercado, concentración).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800" b="1" dirty="0" smtClean="0">
                <a:latin typeface="Arial Narrow" panose="020B0606020202030204" pitchFamily="34" charset="0"/>
              </a:rPr>
              <a:t>Valor razonable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800" b="1" dirty="0" smtClean="0">
                <a:latin typeface="Arial Narrow" panose="020B0606020202030204" pitchFamily="34" charset="0"/>
              </a:rPr>
              <a:t>Instrumentos financieros con derivados implícitos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800" b="1" dirty="0" smtClean="0">
                <a:latin typeface="Arial Narrow" panose="020B0606020202030204" pitchFamily="34" charset="0"/>
              </a:rPr>
              <a:t>Operaciones de cobertura</a:t>
            </a:r>
          </a:p>
          <a:p>
            <a:endParaRPr lang="es-P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88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282378" y="881949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Estándar – Aplicación Práctica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perumineria.files.wordpress.com/2011/10/bandera_pe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81949"/>
            <a:ext cx="644027" cy="42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2" t="17959" r="17030" b="8023"/>
          <a:stretch/>
        </p:blipFill>
        <p:spPr bwMode="auto">
          <a:xfrm>
            <a:off x="394044" y="1345885"/>
            <a:ext cx="416917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7" r="68217" b="10448"/>
          <a:stretch/>
        </p:blipFill>
        <p:spPr bwMode="auto">
          <a:xfrm>
            <a:off x="4716016" y="2060848"/>
            <a:ext cx="4135272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Elipse"/>
          <p:cNvSpPr/>
          <p:nvPr/>
        </p:nvSpPr>
        <p:spPr>
          <a:xfrm>
            <a:off x="4355976" y="2924945"/>
            <a:ext cx="4495312" cy="367240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7 Elipse"/>
          <p:cNvSpPr/>
          <p:nvPr/>
        </p:nvSpPr>
        <p:spPr>
          <a:xfrm>
            <a:off x="282378" y="4293096"/>
            <a:ext cx="1121270" cy="3600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393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306150" y="1556005"/>
            <a:ext cx="8229023" cy="4609299"/>
            <a:chOff x="293950" y="980729"/>
            <a:chExt cx="5142146" cy="1368152"/>
          </a:xfrm>
        </p:grpSpPr>
        <p:sp>
          <p:nvSpPr>
            <p:cNvPr id="4" name="Rectangle 17"/>
            <p:cNvSpPr/>
            <p:nvPr/>
          </p:nvSpPr>
          <p:spPr bwMode="auto">
            <a:xfrm>
              <a:off x="396344" y="980729"/>
              <a:ext cx="5039752" cy="13681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171450" indent="-1714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s-PE" sz="2000" dirty="0" smtClean="0"/>
                <a:t>20.5</a:t>
              </a:r>
              <a:endParaRPr lang="en-US" altLang="es-PE" sz="2000" dirty="0"/>
            </a:p>
            <a:p>
              <a:pPr marL="0" lvl="1" indent="0" algn="just">
                <a:buClr>
                  <a:schemeClr val="tx2"/>
                </a:buClr>
              </a:pPr>
              <a:endParaRPr lang="es-PE" altLang="es-PE" sz="2000" b="0" dirty="0" smtClean="0"/>
            </a:p>
            <a:p>
              <a:pPr marL="0" lvl="1" indent="0" algn="just">
                <a:buClr>
                  <a:schemeClr val="tx2"/>
                </a:buClr>
              </a:pPr>
              <a:r>
                <a:rPr lang="es-PE" altLang="es-PE" sz="2000" b="0" dirty="0" smtClean="0"/>
                <a:t>Divulgar información cuantitativa y cualitativa sobre la </a:t>
              </a:r>
              <a:r>
                <a:rPr lang="es-PE" altLang="es-PE" sz="2000" dirty="0" smtClean="0">
                  <a:solidFill>
                    <a:srgbClr val="FF0000"/>
                  </a:solidFill>
                </a:rPr>
                <a:t>gestión de riesgo empresarial y ALM</a:t>
              </a:r>
              <a:r>
                <a:rPr lang="es-PE" altLang="es-PE" sz="2000" b="0" dirty="0" smtClean="0"/>
                <a:t>. Incluye la metodología y supuestos clave en la medición de activos y pasivos.</a:t>
              </a:r>
            </a:p>
            <a:p>
              <a:pPr marL="0" lvl="1" indent="0" algn="just">
                <a:buClr>
                  <a:schemeClr val="tx2"/>
                </a:buClr>
              </a:pPr>
              <a:endParaRPr lang="es-PE" altLang="es-PE" sz="2000" b="0" dirty="0"/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s-PE" altLang="es-PE" sz="2000" i="1" dirty="0" smtClean="0"/>
                <a:t>Enfoque de activos y pasivos</a:t>
              </a:r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s-PE" altLang="es-PE" sz="2000" i="1" dirty="0" smtClean="0"/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s-PE" altLang="es-PE" sz="2000" i="1" dirty="0" smtClean="0"/>
                <a:t>Divulgar la segmentación de activos y pasivos, según ramos.</a:t>
              </a:r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s-PE" altLang="es-PE" sz="2000" i="1" dirty="0" smtClean="0"/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s-PE" altLang="es-PE" sz="2000" i="1" dirty="0" smtClean="0"/>
                <a:t>Divulgar la sensibilidad de los recursos de capital regulatorio y provisiones de descalce.</a:t>
              </a:r>
              <a:endParaRPr lang="es-PE" altLang="es-PE" sz="2000" i="1" dirty="0"/>
            </a:p>
            <a:p>
              <a:pPr>
                <a:spcBef>
                  <a:spcPct val="50000"/>
                </a:spcBef>
              </a:pPr>
              <a:endParaRPr lang="en-GB" altLang="es-PE" sz="2000" i="1" dirty="0"/>
            </a:p>
          </p:txBody>
        </p:sp>
        <p:sp>
          <p:nvSpPr>
            <p:cNvPr id="5" name="Rectangle 21"/>
            <p:cNvSpPr>
              <a:spLocks noChangeArrowheads="1"/>
            </p:cNvSpPr>
            <p:nvPr/>
          </p:nvSpPr>
          <p:spPr bwMode="auto">
            <a:xfrm>
              <a:off x="293950" y="980729"/>
              <a:ext cx="102394" cy="13681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s-PE" sz="2000" i="1" dirty="0"/>
            </a:p>
          </p:txBody>
        </p:sp>
      </p:grp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282378" y="881949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Estándar - Requisitos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187624" y="1556006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chemeClr val="accent1">
                    <a:lumMod val="75000"/>
                  </a:schemeClr>
                </a:solidFill>
              </a:rPr>
              <a:t>Gestión de riesgo empresarial</a:t>
            </a:r>
            <a:endParaRPr lang="es-P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7 Imagen" descr="https://a2ii.org/sites/default/files/logos/iais_170_new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28" y="881949"/>
            <a:ext cx="1198245" cy="43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5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282378" y="881949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Estándar - Requisitos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306150" y="1701012"/>
            <a:ext cx="8229023" cy="4680316"/>
            <a:chOff x="293950" y="980729"/>
            <a:chExt cx="5142146" cy="1368152"/>
          </a:xfrm>
        </p:grpSpPr>
        <p:sp>
          <p:nvSpPr>
            <p:cNvPr id="13" name="Rectangle 17"/>
            <p:cNvSpPr/>
            <p:nvPr/>
          </p:nvSpPr>
          <p:spPr bwMode="auto">
            <a:xfrm>
              <a:off x="396344" y="980729"/>
              <a:ext cx="5039752" cy="13681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171450" indent="-1714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s-PE" sz="2000" dirty="0" smtClean="0"/>
                <a:t>20.6</a:t>
              </a:r>
              <a:endParaRPr lang="en-US" altLang="es-PE" sz="2000" dirty="0"/>
            </a:p>
            <a:p>
              <a:pPr marL="0" lvl="1" indent="0" algn="just">
                <a:buClr>
                  <a:schemeClr val="tx2"/>
                </a:buClr>
              </a:pPr>
              <a:endParaRPr lang="es-PE" altLang="es-PE" sz="2000" b="0" dirty="0" smtClean="0"/>
            </a:p>
            <a:p>
              <a:pPr marL="0" lvl="1" indent="0" algn="just">
                <a:buClr>
                  <a:schemeClr val="tx2"/>
                </a:buClr>
              </a:pPr>
              <a:r>
                <a:rPr lang="es-PE" altLang="es-PE" sz="2000" b="0" dirty="0" smtClean="0"/>
                <a:t>Divulgar información cuantitativa y cualitativa sobre el desempeño financiero total y en forma segmentada. Debe incluir un </a:t>
              </a:r>
              <a:r>
                <a:rPr lang="es-PE" altLang="es-PE" sz="2000" dirty="0" smtClean="0">
                  <a:solidFill>
                    <a:srgbClr val="FF0000"/>
                  </a:solidFill>
                </a:rPr>
                <a:t>análisis cuantitativo del origen de las ganancias, estadísticas de siniestros </a:t>
              </a:r>
              <a:r>
                <a:rPr lang="es-PE" altLang="es-PE" sz="2000" b="0" dirty="0" smtClean="0"/>
                <a:t>incluyendo su desarrollo,</a:t>
              </a:r>
              <a:r>
                <a:rPr lang="es-PE" altLang="es-PE" sz="2000" dirty="0" smtClean="0">
                  <a:solidFill>
                    <a:srgbClr val="FF0000"/>
                  </a:solidFill>
                </a:rPr>
                <a:t> adecuación de precios y retorno</a:t>
              </a:r>
              <a:r>
                <a:rPr lang="es-PE" altLang="es-PE" sz="2000" b="0" dirty="0" smtClean="0"/>
                <a:t>.</a:t>
              </a:r>
              <a:endParaRPr lang="es-PE" altLang="es-PE" sz="2000" b="0" dirty="0"/>
            </a:p>
            <a:p>
              <a:pPr marL="342900" indent="-342900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GB" altLang="es-PE" sz="2000" i="1" dirty="0" err="1" smtClean="0"/>
                <a:t>Información</a:t>
              </a:r>
              <a:r>
                <a:rPr lang="en-GB" altLang="es-PE" sz="2000" i="1" dirty="0" smtClean="0"/>
                <a:t> </a:t>
              </a:r>
              <a:r>
                <a:rPr lang="en-GB" altLang="es-PE" sz="2000" i="1" dirty="0" err="1" smtClean="0"/>
                <a:t>sobre</a:t>
              </a:r>
              <a:r>
                <a:rPr lang="en-GB" altLang="es-PE" sz="2000" i="1" dirty="0" smtClean="0"/>
                <a:t> los </a:t>
              </a:r>
              <a:r>
                <a:rPr lang="en-GB" altLang="es-PE" sz="2000" i="1" dirty="0" err="1" smtClean="0"/>
                <a:t>segmentos</a:t>
              </a:r>
              <a:r>
                <a:rPr lang="en-GB" altLang="es-PE" sz="2000" i="1" dirty="0" smtClean="0"/>
                <a:t> </a:t>
              </a:r>
              <a:r>
                <a:rPr lang="en-GB" altLang="es-PE" sz="2000" i="1" dirty="0" err="1" smtClean="0"/>
                <a:t>operativos</a:t>
              </a:r>
              <a:r>
                <a:rPr lang="en-GB" altLang="es-PE" sz="2000" i="1" dirty="0" smtClean="0"/>
                <a:t>.</a:t>
              </a:r>
            </a:p>
            <a:p>
              <a:pPr marL="342900" indent="-342900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GB" altLang="es-PE" sz="2000" i="1" dirty="0" err="1" smtClean="0"/>
                <a:t>Información</a:t>
              </a:r>
              <a:r>
                <a:rPr lang="en-GB" altLang="es-PE" sz="2000" i="1" dirty="0" smtClean="0"/>
                <a:t> </a:t>
              </a:r>
              <a:r>
                <a:rPr lang="en-GB" altLang="es-PE" sz="2000" i="1" dirty="0" err="1" smtClean="0"/>
                <a:t>sobre</a:t>
              </a:r>
              <a:r>
                <a:rPr lang="en-GB" altLang="es-PE" sz="2000" i="1" dirty="0" smtClean="0"/>
                <a:t> el </a:t>
              </a:r>
              <a:r>
                <a:rPr lang="en-GB" altLang="es-PE" sz="2000" i="1" dirty="0" err="1" smtClean="0"/>
                <a:t>estado</a:t>
              </a:r>
              <a:r>
                <a:rPr lang="en-GB" altLang="es-PE" sz="2000" i="1" dirty="0" smtClean="0"/>
                <a:t> de </a:t>
              </a:r>
              <a:r>
                <a:rPr lang="en-GB" altLang="es-PE" sz="2000" i="1" dirty="0" err="1" smtClean="0"/>
                <a:t>resultados</a:t>
              </a:r>
              <a:r>
                <a:rPr lang="en-GB" altLang="es-PE" sz="2000" i="1" dirty="0" smtClean="0"/>
                <a:t> </a:t>
              </a:r>
              <a:r>
                <a:rPr lang="en-GB" altLang="es-PE" sz="2000" i="1" dirty="0" err="1" smtClean="0"/>
                <a:t>por</a:t>
              </a:r>
              <a:r>
                <a:rPr lang="en-GB" altLang="es-PE" sz="2000" i="1" dirty="0" smtClean="0"/>
                <a:t> </a:t>
              </a:r>
              <a:r>
                <a:rPr lang="en-GB" altLang="es-PE" sz="2000" i="1" dirty="0" err="1" smtClean="0"/>
                <a:t>líneas</a:t>
              </a:r>
              <a:r>
                <a:rPr lang="en-GB" altLang="es-PE" sz="2000" i="1" dirty="0" smtClean="0"/>
                <a:t> de </a:t>
              </a:r>
              <a:r>
                <a:rPr lang="en-GB" altLang="es-PE" sz="2000" i="1" dirty="0" err="1" smtClean="0"/>
                <a:t>negocio</a:t>
              </a:r>
              <a:r>
                <a:rPr lang="en-GB" altLang="es-PE" sz="2000" i="1" dirty="0" smtClean="0"/>
                <a:t>.</a:t>
              </a:r>
            </a:p>
            <a:p>
              <a:pPr marL="342900" indent="-342900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GB" altLang="es-PE" sz="2000" i="1" dirty="0" smtClean="0"/>
                <a:t>Fuente de </a:t>
              </a:r>
              <a:r>
                <a:rPr lang="en-GB" altLang="es-PE" sz="2000" i="1" dirty="0" err="1" smtClean="0"/>
                <a:t>análisis</a:t>
              </a:r>
              <a:r>
                <a:rPr lang="en-GB" altLang="es-PE" sz="2000" i="1" dirty="0" smtClean="0"/>
                <a:t> de las </a:t>
              </a:r>
              <a:r>
                <a:rPr lang="en-GB" altLang="es-PE" sz="2000" i="1" dirty="0" err="1" smtClean="0"/>
                <a:t>ganancias</a:t>
              </a:r>
              <a:r>
                <a:rPr lang="en-GB" altLang="es-PE" sz="2000" i="1" dirty="0" smtClean="0"/>
                <a:t> </a:t>
              </a:r>
              <a:r>
                <a:rPr lang="en-GB" altLang="es-PE" sz="2000" i="1" dirty="0" err="1" smtClean="0"/>
                <a:t>por</a:t>
              </a:r>
              <a:r>
                <a:rPr lang="en-GB" altLang="es-PE" sz="2000" i="1" dirty="0" smtClean="0"/>
                <a:t> </a:t>
              </a:r>
              <a:r>
                <a:rPr lang="en-GB" altLang="es-PE" sz="2000" i="1" dirty="0" err="1" smtClean="0"/>
                <a:t>ramo</a:t>
              </a:r>
              <a:r>
                <a:rPr lang="en-GB" altLang="es-PE" sz="2000" i="1" dirty="0" smtClean="0"/>
                <a:t> de </a:t>
              </a:r>
              <a:r>
                <a:rPr lang="en-GB" altLang="es-PE" sz="2000" i="1" dirty="0" err="1" smtClean="0"/>
                <a:t>vida</a:t>
              </a:r>
              <a:endParaRPr lang="en-GB" altLang="es-PE" sz="2000" i="1" dirty="0" smtClean="0"/>
            </a:p>
            <a:p>
              <a:pPr marL="342900" indent="-342900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GB" altLang="es-PE" sz="2000" i="1" dirty="0" err="1" smtClean="0"/>
                <a:t>Desempeño</a:t>
              </a:r>
              <a:r>
                <a:rPr lang="en-GB" altLang="es-PE" sz="2000" i="1" dirty="0" smtClean="0"/>
                <a:t> de </a:t>
              </a:r>
              <a:r>
                <a:rPr lang="en-GB" altLang="es-PE" sz="2000" i="1" dirty="0" err="1" smtClean="0"/>
                <a:t>las</a:t>
              </a:r>
              <a:r>
                <a:rPr lang="en-GB" altLang="es-PE" sz="2000" i="1" dirty="0" smtClean="0"/>
                <a:t> </a:t>
              </a:r>
              <a:r>
                <a:rPr lang="en-GB" altLang="es-PE" sz="2000" i="1" dirty="0" err="1" smtClean="0"/>
                <a:t>inversiones</a:t>
              </a:r>
              <a:endParaRPr lang="en-GB" altLang="es-PE" sz="2000" i="1" dirty="0" smtClean="0"/>
            </a:p>
            <a:p>
              <a:pPr marL="342900" indent="-342900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endParaRPr lang="en-GB" altLang="es-PE" sz="2000" i="1" dirty="0"/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293950" y="980729"/>
              <a:ext cx="102394" cy="13681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s-PE" sz="1100" i="1" dirty="0"/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1187624" y="1699971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accent1">
                    <a:lumMod val="75000"/>
                  </a:schemeClr>
                </a:solidFill>
              </a:rPr>
              <a:t>Desempeño Financiero Total y </a:t>
            </a:r>
            <a:r>
              <a:rPr lang="es-PE" sz="2000" b="1" dirty="0" smtClean="0">
                <a:solidFill>
                  <a:schemeClr val="accent1">
                    <a:lumMod val="75000"/>
                  </a:schemeClr>
                </a:solidFill>
              </a:rPr>
              <a:t>Segmentado</a:t>
            </a:r>
            <a:endParaRPr lang="es-P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7 Imagen" descr="https://a2ii.org/sites/default/files/logos/iais_170_new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28" y="881949"/>
            <a:ext cx="1198245" cy="43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8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282378" y="881949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Estándar – Exigencias Normativas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perumineria.files.wordpress.com/2011/10/bandera_pe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81949"/>
            <a:ext cx="644027" cy="42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82378" y="1592796"/>
            <a:ext cx="8610102" cy="504056"/>
          </a:xfrm>
          <a:prstGeom prst="rect">
            <a:avLst/>
          </a:prstGeom>
          <a:solidFill>
            <a:srgbClr val="00808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Nota a los Estados Financieros </a:t>
            </a:r>
            <a:endParaRPr lang="es-PE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07504" y="2204864"/>
            <a:ext cx="4423346" cy="4623366"/>
          </a:xfrm>
          <a:prstGeom prst="roundRect">
            <a:avLst/>
          </a:prstGeom>
          <a:solidFill>
            <a:srgbClr val="3B3BE1"/>
          </a:solidFill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  Información referente a   contratos de seguro: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 smtClean="0"/>
              <a:t>Las </a:t>
            </a:r>
            <a:r>
              <a:rPr lang="es-ES" b="1" dirty="0"/>
              <a:t>políticas contables </a:t>
            </a:r>
            <a:r>
              <a:rPr lang="es-ES" dirty="0" smtClean="0"/>
              <a:t>a </a:t>
            </a:r>
            <a:r>
              <a:rPr lang="es-ES" dirty="0"/>
              <a:t>los activos, pasivos, gastos e ingresos conexos.</a:t>
            </a:r>
            <a:endParaRPr lang="es-P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 smtClean="0"/>
              <a:t>El </a:t>
            </a:r>
            <a:r>
              <a:rPr lang="es-ES" dirty="0"/>
              <a:t>procedimiento utilizado para determinar los </a:t>
            </a:r>
            <a:r>
              <a:rPr lang="es-ES" b="1" dirty="0" smtClean="0"/>
              <a:t>supuestos</a:t>
            </a:r>
            <a:r>
              <a:rPr lang="es-ES" dirty="0" smtClean="0"/>
              <a:t>.</a:t>
            </a:r>
            <a:endParaRPr lang="es-P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El </a:t>
            </a:r>
            <a:r>
              <a:rPr lang="es-ES" b="1" dirty="0"/>
              <a:t>efecto de los cambios </a:t>
            </a:r>
            <a:r>
              <a:rPr lang="es-ES" dirty="0"/>
              <a:t>en los </a:t>
            </a:r>
            <a:r>
              <a:rPr lang="es-ES" dirty="0" smtClean="0"/>
              <a:t>supuestos.</a:t>
            </a:r>
            <a:endParaRPr lang="es-P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b="1" dirty="0"/>
              <a:t>Conciliaciones</a:t>
            </a:r>
            <a:r>
              <a:rPr lang="es-ES" dirty="0"/>
              <a:t> de los cambios en los pasivos y </a:t>
            </a:r>
            <a:r>
              <a:rPr lang="es-ES" dirty="0" smtClean="0"/>
              <a:t>activos.</a:t>
            </a:r>
            <a:endParaRPr lang="es-P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 smtClean="0"/>
              <a:t>La </a:t>
            </a:r>
            <a:r>
              <a:rPr lang="es-ES" b="1" dirty="0"/>
              <a:t>prueba de adecuación </a:t>
            </a:r>
            <a:r>
              <a:rPr lang="es-ES" dirty="0"/>
              <a:t>de los pasivos.</a:t>
            </a:r>
            <a:endParaRPr lang="es-PE" dirty="0"/>
          </a:p>
          <a:p>
            <a:endParaRPr lang="es-PE" dirty="0"/>
          </a:p>
        </p:txBody>
      </p:sp>
      <p:sp>
        <p:nvSpPr>
          <p:cNvPr id="5" name="4 Rectángulo redondeado"/>
          <p:cNvSpPr/>
          <p:nvPr/>
        </p:nvSpPr>
        <p:spPr>
          <a:xfrm>
            <a:off x="4716017" y="2240868"/>
            <a:ext cx="4320480" cy="45873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En relación a los riesgos de los contratos</a:t>
            </a:r>
            <a:r>
              <a:rPr lang="es-PE" dirty="0" smtClean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Los objetivos, políticas y procesos para gestionar los riesgos surgidos de los contratos de </a:t>
            </a:r>
            <a:r>
              <a:rPr lang="es-ES" dirty="0" smtClean="0"/>
              <a:t>seguros.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 smtClean="0"/>
              <a:t>Información </a:t>
            </a:r>
            <a:r>
              <a:rPr lang="es-ES" dirty="0"/>
              <a:t>sobre el riesgo de seguro.</a:t>
            </a:r>
            <a:endParaRPr lang="es-P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Información acerca de la exposición al riesgo de mercado procedente de derivados </a:t>
            </a:r>
            <a:r>
              <a:rPr lang="es-ES" dirty="0" smtClean="0"/>
              <a:t>implícitos.</a:t>
            </a:r>
            <a:endParaRPr lang="es-P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 smtClean="0"/>
              <a:t>Riesgo de reinversión asumido por el tomador.</a:t>
            </a:r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Composición </a:t>
            </a:r>
            <a:r>
              <a:rPr lang="es-ES" dirty="0"/>
              <a:t>y valorización </a:t>
            </a:r>
            <a:r>
              <a:rPr lang="es-ES" dirty="0" smtClean="0"/>
              <a:t>inversiones.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8604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2852936"/>
            <a:ext cx="7920880" cy="923330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pPr lvl="0" algn="ctr"/>
            <a:r>
              <a:rPr lang="es-PE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PBS 20 “DIVULGACIÓN” </a:t>
            </a:r>
            <a:endParaRPr lang="es-PE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282378" y="881949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Estándar – Aplicación Práctica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perumineria.files.wordpress.com/2011/10/bandera_pe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81949"/>
            <a:ext cx="644027" cy="42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2" t="17959" r="17030" b="8023"/>
          <a:stretch/>
        </p:blipFill>
        <p:spPr bwMode="auto">
          <a:xfrm>
            <a:off x="394044" y="1345885"/>
            <a:ext cx="416917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6" r="68427" b="11194"/>
          <a:stretch/>
        </p:blipFill>
        <p:spPr bwMode="auto">
          <a:xfrm>
            <a:off x="4671346" y="1484820"/>
            <a:ext cx="4107976" cy="492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Elipse"/>
          <p:cNvSpPr/>
          <p:nvPr/>
        </p:nvSpPr>
        <p:spPr>
          <a:xfrm>
            <a:off x="4355976" y="4653136"/>
            <a:ext cx="4495312" cy="151216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7 Elipse"/>
          <p:cNvSpPr/>
          <p:nvPr/>
        </p:nvSpPr>
        <p:spPr>
          <a:xfrm>
            <a:off x="282378" y="4293096"/>
            <a:ext cx="1121270" cy="3600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509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306150" y="1556006"/>
            <a:ext cx="8229023" cy="4897330"/>
            <a:chOff x="293950" y="980729"/>
            <a:chExt cx="5142146" cy="1368152"/>
          </a:xfrm>
        </p:grpSpPr>
        <p:sp>
          <p:nvSpPr>
            <p:cNvPr id="4" name="Rectangle 17"/>
            <p:cNvSpPr/>
            <p:nvPr/>
          </p:nvSpPr>
          <p:spPr bwMode="auto">
            <a:xfrm>
              <a:off x="396344" y="980729"/>
              <a:ext cx="5039752" cy="13681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171450" indent="-1714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s-PE" sz="2000" dirty="0" smtClean="0"/>
                <a:t>20.7</a:t>
              </a:r>
              <a:endParaRPr lang="en-US" altLang="es-PE" sz="2000" dirty="0"/>
            </a:p>
            <a:p>
              <a:pPr marL="0" lvl="1" indent="0" algn="just">
                <a:buClr>
                  <a:schemeClr val="tx2"/>
                </a:buClr>
              </a:pPr>
              <a:endParaRPr lang="es-PE" altLang="es-PE" sz="2000" b="0" dirty="0" smtClean="0"/>
            </a:p>
            <a:p>
              <a:pPr marL="0" lvl="1" indent="0" algn="just">
                <a:buClr>
                  <a:schemeClr val="tx2"/>
                </a:buClr>
              </a:pPr>
              <a:r>
                <a:rPr lang="es-PE" altLang="es-PE" sz="2000" b="0" dirty="0" smtClean="0"/>
                <a:t>Divulgar información cuantitativa y cualitativa sobre gestión de riesgos materiales y relevantes que se puedan prever razonablemente. Incluye información sobre </a:t>
              </a:r>
              <a:r>
                <a:rPr lang="es-PE" altLang="es-PE" sz="2000" dirty="0" smtClean="0">
                  <a:solidFill>
                    <a:srgbClr val="FF0000"/>
                  </a:solidFill>
                </a:rPr>
                <a:t>objetivos y políticas, modelos y técnica para la administración de riesgos de seguros</a:t>
              </a:r>
              <a:r>
                <a:rPr lang="es-PE" altLang="es-PE" sz="2000" b="0" dirty="0" smtClean="0"/>
                <a:t>.</a:t>
              </a:r>
            </a:p>
            <a:p>
              <a:pPr marL="0" lvl="1" indent="0" algn="just">
                <a:buClr>
                  <a:schemeClr val="tx2"/>
                </a:buClr>
              </a:pPr>
              <a:endParaRPr lang="es-PE" altLang="es-PE" sz="2000" b="0" dirty="0"/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s-PE" altLang="es-PE" sz="2000" i="1" dirty="0" smtClean="0"/>
                <a:t>Apetito al riesgo (identificación, medición, monitoreo y control)</a:t>
              </a:r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s-PE" altLang="es-PE" sz="2000" i="1" dirty="0" smtClean="0"/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s-PE" altLang="es-PE" sz="2000" i="1" dirty="0" smtClean="0"/>
                <a:t>Suficiencia de reaseguros y cómo lo utiliza.</a:t>
              </a:r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s-PE" altLang="es-PE" sz="2000" i="1" dirty="0" smtClean="0"/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s-PE" altLang="es-PE" sz="2000" i="1" dirty="0" smtClean="0"/>
                <a:t>Concentración de riesgo (geográfica, sectorial)</a:t>
              </a:r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s-PE" altLang="es-PE" sz="2000" i="1" dirty="0" smtClean="0"/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s-PE" altLang="es-PE" sz="2000" i="1" dirty="0" smtClean="0"/>
                <a:t>Informar si lleva a cabo pruebas de estrés.</a:t>
              </a:r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s-PE" altLang="es-PE" sz="2000" b="0" dirty="0"/>
            </a:p>
            <a:p>
              <a:pPr>
                <a:spcBef>
                  <a:spcPct val="50000"/>
                </a:spcBef>
              </a:pPr>
              <a:endParaRPr lang="en-GB" altLang="es-PE" sz="2000" i="1" dirty="0"/>
            </a:p>
          </p:txBody>
        </p:sp>
        <p:sp>
          <p:nvSpPr>
            <p:cNvPr id="5" name="Rectangle 21"/>
            <p:cNvSpPr>
              <a:spLocks noChangeArrowheads="1"/>
            </p:cNvSpPr>
            <p:nvPr/>
          </p:nvSpPr>
          <p:spPr bwMode="auto">
            <a:xfrm>
              <a:off x="293950" y="980729"/>
              <a:ext cx="102394" cy="13681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s-PE" sz="1100" i="1" dirty="0"/>
            </a:p>
          </p:txBody>
        </p:sp>
      </p:grp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282378" y="881949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Estándar - Requisitos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187624" y="1556006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accent1">
                    <a:lumMod val="75000"/>
                  </a:schemeClr>
                </a:solidFill>
              </a:rPr>
              <a:t>Exposición a los Riesgos Materiales y </a:t>
            </a:r>
            <a:r>
              <a:rPr lang="es-PE" sz="2000" b="1" dirty="0" smtClean="0">
                <a:solidFill>
                  <a:schemeClr val="accent1">
                    <a:lumMod val="75000"/>
                  </a:schemeClr>
                </a:solidFill>
              </a:rPr>
              <a:t>Relevantes</a:t>
            </a:r>
            <a:endParaRPr lang="es-P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7 Imagen" descr="https://a2ii.org/sites/default/files/logos/iais_170_new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28" y="881949"/>
            <a:ext cx="1198245" cy="43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8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Elipse"/>
          <p:cNvSpPr/>
          <p:nvPr/>
        </p:nvSpPr>
        <p:spPr>
          <a:xfrm>
            <a:off x="1331640" y="2780928"/>
            <a:ext cx="6048672" cy="295299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282378" y="881949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Estándar – Exigencias Normativas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perumineria.files.wordpress.com/2011/10/bandera_pe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81949"/>
            <a:ext cx="644027" cy="42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82378" y="1592796"/>
            <a:ext cx="8610102" cy="504056"/>
          </a:xfrm>
          <a:prstGeom prst="rect">
            <a:avLst/>
          </a:prstGeom>
          <a:solidFill>
            <a:srgbClr val="00808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Nota a los Estados Financieros </a:t>
            </a:r>
            <a:endParaRPr lang="es-PE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Elipse"/>
          <p:cNvSpPr/>
          <p:nvPr/>
        </p:nvSpPr>
        <p:spPr>
          <a:xfrm>
            <a:off x="3212232" y="2348880"/>
            <a:ext cx="2664296" cy="158417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Objetivos y Políticas para gestionar riesgo</a:t>
            </a:r>
            <a:endParaRPr lang="es-PE" dirty="0"/>
          </a:p>
        </p:txBody>
      </p:sp>
      <p:sp>
        <p:nvSpPr>
          <p:cNvPr id="8" name="7 Elipse"/>
          <p:cNvSpPr/>
          <p:nvPr/>
        </p:nvSpPr>
        <p:spPr>
          <a:xfrm>
            <a:off x="5876528" y="3173039"/>
            <a:ext cx="2664296" cy="158417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Sensibilidad, concentración de riesgo</a:t>
            </a:r>
            <a:endParaRPr lang="es-PE" dirty="0"/>
          </a:p>
        </p:txBody>
      </p:sp>
      <p:sp>
        <p:nvSpPr>
          <p:cNvPr id="10" name="9 Elipse"/>
          <p:cNvSpPr/>
          <p:nvPr/>
        </p:nvSpPr>
        <p:spPr>
          <a:xfrm>
            <a:off x="4932040" y="4906036"/>
            <a:ext cx="2664296" cy="158417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Exposición a riesgo de mercado de derivados implícitos</a:t>
            </a:r>
            <a:endParaRPr lang="es-PE" dirty="0"/>
          </a:p>
        </p:txBody>
      </p:sp>
      <p:sp>
        <p:nvSpPr>
          <p:cNvPr id="11" name="10 Elipse"/>
          <p:cNvSpPr/>
          <p:nvPr/>
        </p:nvSpPr>
        <p:spPr>
          <a:xfrm>
            <a:off x="1927813" y="4941834"/>
            <a:ext cx="2664296" cy="15841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Riesgo de inversión a cuenta del tomador de seguro</a:t>
            </a:r>
            <a:endParaRPr lang="es-PE" dirty="0"/>
          </a:p>
        </p:txBody>
      </p:sp>
      <p:sp>
        <p:nvSpPr>
          <p:cNvPr id="12" name="11 Elipse"/>
          <p:cNvSpPr/>
          <p:nvPr/>
        </p:nvSpPr>
        <p:spPr>
          <a:xfrm>
            <a:off x="395536" y="3186454"/>
            <a:ext cx="2664296" cy="158417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Valorización de inversiones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30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282378" y="881949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Estándar – Aplicación Práctica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perumineria.files.wordpress.com/2011/10/bandera_pe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81949"/>
            <a:ext cx="644027" cy="42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1916832"/>
            <a:ext cx="7810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chemeClr val="tx2"/>
                </a:solidFill>
              </a:rPr>
              <a:t>Se </a:t>
            </a:r>
            <a:r>
              <a:rPr lang="es-ES" sz="2800" dirty="0">
                <a:solidFill>
                  <a:schemeClr val="tx2"/>
                </a:solidFill>
              </a:rPr>
              <a:t>verifica que las compañías incluyan </a:t>
            </a:r>
            <a:r>
              <a:rPr lang="es-ES" sz="2800" dirty="0" smtClean="0">
                <a:solidFill>
                  <a:schemeClr val="tx2"/>
                </a:solidFill>
              </a:rPr>
              <a:t>dicha información en </a:t>
            </a:r>
            <a:r>
              <a:rPr lang="es-ES" sz="2800" dirty="0">
                <a:solidFill>
                  <a:schemeClr val="tx2"/>
                </a:solidFill>
              </a:rPr>
              <a:t>las </a:t>
            </a:r>
            <a:r>
              <a:rPr lang="es-ES" sz="2800" b="1" u="sng" dirty="0" smtClean="0">
                <a:solidFill>
                  <a:schemeClr val="tx2"/>
                </a:solidFill>
              </a:rPr>
              <a:t>Notas </a:t>
            </a:r>
            <a:r>
              <a:rPr lang="es-ES" sz="2800" b="1" u="sng" dirty="0">
                <a:solidFill>
                  <a:schemeClr val="tx2"/>
                </a:solidFill>
              </a:rPr>
              <a:t>a los Estados </a:t>
            </a:r>
            <a:r>
              <a:rPr lang="es-ES" sz="2800" b="1" u="sng" dirty="0" smtClean="0">
                <a:solidFill>
                  <a:schemeClr val="tx2"/>
                </a:solidFill>
              </a:rPr>
              <a:t>Financieros</a:t>
            </a:r>
            <a:endParaRPr lang="es-PE" sz="28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9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306150" y="1556006"/>
            <a:ext cx="8229023" cy="5041346"/>
            <a:chOff x="293950" y="980729"/>
            <a:chExt cx="5142146" cy="1368152"/>
          </a:xfrm>
        </p:grpSpPr>
        <p:sp>
          <p:nvSpPr>
            <p:cNvPr id="4" name="Rectangle 17"/>
            <p:cNvSpPr/>
            <p:nvPr/>
          </p:nvSpPr>
          <p:spPr bwMode="auto">
            <a:xfrm>
              <a:off x="396344" y="980729"/>
              <a:ext cx="5039752" cy="13681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171450" indent="-1714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s-PE" sz="2000" dirty="0" smtClean="0"/>
                <a:t>20.8</a:t>
              </a:r>
              <a:endParaRPr lang="en-US" altLang="es-PE" sz="2000" dirty="0"/>
            </a:p>
            <a:p>
              <a:pPr marL="0" lvl="1" indent="0" algn="just">
                <a:buClr>
                  <a:schemeClr val="tx2"/>
                </a:buClr>
              </a:pPr>
              <a:endParaRPr lang="es-PE" altLang="es-PE" sz="2000" b="0" dirty="0" smtClean="0"/>
            </a:p>
            <a:p>
              <a:pPr marL="0" lvl="1" indent="0" algn="just">
                <a:buClr>
                  <a:schemeClr val="tx2"/>
                </a:buClr>
              </a:pPr>
              <a:endParaRPr lang="es-PE" altLang="es-PE" sz="2000" b="0" dirty="0" smtClean="0"/>
            </a:p>
            <a:p>
              <a:pPr marL="0" lvl="1" indent="0" algn="just">
                <a:buClr>
                  <a:schemeClr val="tx2"/>
                </a:buClr>
              </a:pPr>
              <a:r>
                <a:rPr lang="es-PE" altLang="es-PE" sz="2000" b="0" dirty="0" smtClean="0"/>
                <a:t>Divulgar información detallada sobre el perfil de la compañía, naturaleza de su actividad, </a:t>
              </a:r>
              <a:r>
                <a:rPr lang="es-PE" altLang="es-PE" sz="2000" dirty="0" smtClean="0">
                  <a:solidFill>
                    <a:srgbClr val="FF0000"/>
                  </a:solidFill>
                </a:rPr>
                <a:t>descripción de sus productos y entorno donde opera.</a:t>
              </a:r>
            </a:p>
            <a:p>
              <a:pPr marL="0" lvl="1" indent="0" algn="just">
                <a:buClr>
                  <a:schemeClr val="tx2"/>
                </a:buClr>
              </a:pPr>
              <a:endParaRPr lang="es-PE" altLang="es-PE" sz="2000" b="0" dirty="0"/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s-PE" altLang="es-PE" sz="2000" i="1" dirty="0" smtClean="0"/>
                <a:t>Decidir la proporción adecuada de información que ayude a evaluar la estrategia.</a:t>
              </a:r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s-PE" altLang="es-PE" sz="2000" i="1" dirty="0" smtClean="0"/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s-PE" altLang="es-PE" sz="2000" i="1" dirty="0" smtClean="0"/>
                <a:t>Divulgación de la estructura corporativa.</a:t>
              </a:r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s-PE" altLang="es-PE" sz="2000" i="1" dirty="0" smtClean="0"/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s-PE" altLang="es-PE" sz="2000" i="1" dirty="0" smtClean="0"/>
                <a:t>Divulgación de factores y tendencias que contribuyeron a su desarrollo.</a:t>
              </a:r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s-PE" altLang="es-PE" sz="2000" i="1" dirty="0" smtClean="0"/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s-PE" altLang="es-PE" sz="2000" i="1" dirty="0" smtClean="0"/>
                <a:t>Divulgación de objetivos financieros, recursos y riesgos.</a:t>
              </a:r>
              <a:endParaRPr lang="es-PE" altLang="es-PE" sz="2000" i="1" dirty="0"/>
            </a:p>
            <a:p>
              <a:pPr>
                <a:spcBef>
                  <a:spcPct val="50000"/>
                </a:spcBef>
              </a:pPr>
              <a:endParaRPr lang="en-GB" altLang="es-PE" sz="2000" i="1" dirty="0"/>
            </a:p>
          </p:txBody>
        </p:sp>
        <p:sp>
          <p:nvSpPr>
            <p:cNvPr id="5" name="Rectangle 21"/>
            <p:cNvSpPr>
              <a:spLocks noChangeArrowheads="1"/>
            </p:cNvSpPr>
            <p:nvPr/>
          </p:nvSpPr>
          <p:spPr bwMode="auto">
            <a:xfrm>
              <a:off x="293950" y="980729"/>
              <a:ext cx="102394" cy="13681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s-PE" i="1" dirty="0"/>
            </a:p>
          </p:txBody>
        </p:sp>
      </p:grp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282378" y="881949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Estándar - Requisitos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184891" y="1556006"/>
            <a:ext cx="7491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accent1">
                    <a:lumMod val="75000"/>
                  </a:schemeClr>
                </a:solidFill>
              </a:rPr>
              <a:t>Perfil de la Compañía, naturaleza de actividad, productos claves y entorno de operaciones</a:t>
            </a:r>
            <a:r>
              <a:rPr lang="es-PE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s-P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7 Imagen" descr="https://a2ii.org/sites/default/files/logos/iais_170_new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28" y="881949"/>
            <a:ext cx="1198245" cy="43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Elipse"/>
          <p:cNvSpPr/>
          <p:nvPr/>
        </p:nvSpPr>
        <p:spPr>
          <a:xfrm>
            <a:off x="1331640" y="2780928"/>
            <a:ext cx="6048672" cy="295299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282378" y="881949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Estándar – Exigencias Normativas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perumineria.files.wordpress.com/2011/10/bandera_pe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81949"/>
            <a:ext cx="644027" cy="42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82378" y="1592796"/>
            <a:ext cx="8610102" cy="504056"/>
          </a:xfrm>
          <a:prstGeom prst="rect">
            <a:avLst/>
          </a:prstGeom>
          <a:solidFill>
            <a:srgbClr val="00808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Nota a los Estados Financieros </a:t>
            </a:r>
            <a:endParaRPr lang="es-PE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Elipse"/>
          <p:cNvSpPr/>
          <p:nvPr/>
        </p:nvSpPr>
        <p:spPr>
          <a:xfrm>
            <a:off x="3212232" y="2348880"/>
            <a:ext cx="2664296" cy="158417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Datos Generales de la empresa</a:t>
            </a:r>
            <a:endParaRPr lang="es-PE" dirty="0"/>
          </a:p>
        </p:txBody>
      </p:sp>
      <p:sp>
        <p:nvSpPr>
          <p:cNvPr id="8" name="7 Elipse"/>
          <p:cNvSpPr/>
          <p:nvPr/>
        </p:nvSpPr>
        <p:spPr>
          <a:xfrm>
            <a:off x="5876527" y="3173039"/>
            <a:ext cx="2902795" cy="158417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Reconocimiento en EEFF</a:t>
            </a:r>
            <a:endParaRPr lang="es-PE" dirty="0"/>
          </a:p>
        </p:txBody>
      </p:sp>
      <p:sp>
        <p:nvSpPr>
          <p:cNvPr id="10" name="9 Elipse"/>
          <p:cNvSpPr/>
          <p:nvPr/>
        </p:nvSpPr>
        <p:spPr>
          <a:xfrm>
            <a:off x="4932040" y="4906036"/>
            <a:ext cx="2664296" cy="158417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Cambio de supuestos</a:t>
            </a:r>
            <a:endParaRPr lang="es-PE" dirty="0"/>
          </a:p>
        </p:txBody>
      </p:sp>
      <p:sp>
        <p:nvSpPr>
          <p:cNvPr id="11" name="10 Elipse"/>
          <p:cNvSpPr/>
          <p:nvPr/>
        </p:nvSpPr>
        <p:spPr>
          <a:xfrm>
            <a:off x="1927813" y="4941834"/>
            <a:ext cx="2664296" cy="15841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Conciliaciones y bases técnicas</a:t>
            </a:r>
            <a:endParaRPr lang="es-PE" dirty="0"/>
          </a:p>
        </p:txBody>
      </p:sp>
      <p:sp>
        <p:nvSpPr>
          <p:cNvPr id="12" name="11 Elipse"/>
          <p:cNvSpPr/>
          <p:nvPr/>
        </p:nvSpPr>
        <p:spPr>
          <a:xfrm>
            <a:off x="395536" y="3186454"/>
            <a:ext cx="2664296" cy="158417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Información de los riesgos que enfrenta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395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282378" y="881949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Estándar – Aplicación Práctica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perumineria.files.wordpress.com/2011/10/bandera_pe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81949"/>
            <a:ext cx="644027" cy="42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1916832"/>
            <a:ext cx="7810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chemeClr val="tx2"/>
                </a:solidFill>
              </a:rPr>
              <a:t>Se </a:t>
            </a:r>
            <a:r>
              <a:rPr lang="es-ES" sz="2800" dirty="0">
                <a:solidFill>
                  <a:schemeClr val="tx2"/>
                </a:solidFill>
              </a:rPr>
              <a:t>verifica que las compañías incluyan </a:t>
            </a:r>
            <a:r>
              <a:rPr lang="es-ES" sz="2800" dirty="0" smtClean="0">
                <a:solidFill>
                  <a:schemeClr val="tx2"/>
                </a:solidFill>
              </a:rPr>
              <a:t>dicha información en </a:t>
            </a:r>
            <a:r>
              <a:rPr lang="es-ES" sz="2800" dirty="0">
                <a:solidFill>
                  <a:schemeClr val="tx2"/>
                </a:solidFill>
              </a:rPr>
              <a:t>las </a:t>
            </a:r>
            <a:r>
              <a:rPr lang="es-ES" sz="2800" b="1" u="sng" dirty="0" smtClean="0">
                <a:solidFill>
                  <a:schemeClr val="tx2"/>
                </a:solidFill>
              </a:rPr>
              <a:t>Notas </a:t>
            </a:r>
            <a:r>
              <a:rPr lang="es-ES" sz="2800" b="1" u="sng" dirty="0">
                <a:solidFill>
                  <a:schemeClr val="tx2"/>
                </a:solidFill>
              </a:rPr>
              <a:t>a los Estados </a:t>
            </a:r>
            <a:r>
              <a:rPr lang="es-ES" sz="2800" b="1" u="sng" dirty="0" smtClean="0">
                <a:solidFill>
                  <a:schemeClr val="tx2"/>
                </a:solidFill>
              </a:rPr>
              <a:t>Financieros</a:t>
            </a:r>
            <a:endParaRPr lang="es-PE" sz="28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306150" y="1556006"/>
            <a:ext cx="8229023" cy="3745202"/>
            <a:chOff x="293950" y="980729"/>
            <a:chExt cx="5142146" cy="1368152"/>
          </a:xfrm>
        </p:grpSpPr>
        <p:sp>
          <p:nvSpPr>
            <p:cNvPr id="4" name="Rectangle 17"/>
            <p:cNvSpPr/>
            <p:nvPr/>
          </p:nvSpPr>
          <p:spPr bwMode="auto">
            <a:xfrm>
              <a:off x="396344" y="980729"/>
              <a:ext cx="5039752" cy="13681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171450" indent="-1714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s-PE" sz="2000" dirty="0" smtClean="0"/>
                <a:t>20.9</a:t>
              </a:r>
              <a:endParaRPr lang="en-US" altLang="es-PE" sz="2000" dirty="0"/>
            </a:p>
            <a:p>
              <a:pPr marL="0" lvl="1" indent="0" algn="just">
                <a:buClr>
                  <a:schemeClr val="tx2"/>
                </a:buClr>
              </a:pPr>
              <a:endParaRPr lang="es-PE" altLang="es-PE" sz="2000" b="0" dirty="0" smtClean="0"/>
            </a:p>
            <a:p>
              <a:pPr marL="0" lvl="1" indent="0" algn="just">
                <a:buClr>
                  <a:schemeClr val="tx2"/>
                </a:buClr>
              </a:pPr>
              <a:r>
                <a:rPr lang="es-PE" altLang="es-PE" sz="2000" b="0" dirty="0" smtClean="0"/>
                <a:t>Divulgar información relacionada a las características principales del </a:t>
              </a:r>
              <a:r>
                <a:rPr lang="es-PE" altLang="es-PE" sz="2000" dirty="0" smtClean="0">
                  <a:solidFill>
                    <a:srgbClr val="FF0000"/>
                  </a:solidFill>
                </a:rPr>
                <a:t>gobierno corporativo y controles de administración</a:t>
              </a:r>
              <a:r>
                <a:rPr lang="es-PE" altLang="es-PE" sz="2000" b="0" dirty="0" smtClean="0"/>
                <a:t>, incluye como estas son implementadas.</a:t>
              </a:r>
              <a:endParaRPr lang="es-PE" altLang="es-PE" sz="2000" b="0" dirty="0"/>
            </a:p>
            <a:p>
              <a:pPr marL="342900" indent="-342900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GB" altLang="es-PE" sz="2000" i="1" dirty="0" err="1" smtClean="0"/>
                <a:t>Descripción</a:t>
              </a:r>
              <a:r>
                <a:rPr lang="en-GB" altLang="es-PE" sz="2000" i="1" dirty="0" smtClean="0"/>
                <a:t> de la </a:t>
              </a:r>
              <a:r>
                <a:rPr lang="en-GB" altLang="es-PE" sz="2000" i="1" dirty="0" err="1" smtClean="0"/>
                <a:t>pólitica</a:t>
              </a:r>
              <a:r>
                <a:rPr lang="en-GB" altLang="es-PE" sz="2000" i="1" dirty="0" smtClean="0"/>
                <a:t> de </a:t>
              </a:r>
              <a:r>
                <a:rPr lang="en-GB" altLang="es-PE" sz="2000" i="1" dirty="0" err="1" smtClean="0"/>
                <a:t>externalización</a:t>
              </a:r>
              <a:endParaRPr lang="en-GB" altLang="es-PE" sz="2000" i="1" dirty="0" smtClean="0"/>
            </a:p>
            <a:p>
              <a:pPr marL="342900" indent="-342900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GB" altLang="es-PE" sz="2000" i="1" dirty="0" err="1" smtClean="0"/>
                <a:t>Funciones</a:t>
              </a:r>
              <a:r>
                <a:rPr lang="en-GB" altLang="es-PE" sz="2000" i="1" dirty="0" smtClean="0"/>
                <a:t> </a:t>
              </a:r>
              <a:r>
                <a:rPr lang="en-GB" altLang="es-PE" sz="2000" i="1" dirty="0" err="1" smtClean="0"/>
                <a:t>comerciales</a:t>
              </a:r>
              <a:r>
                <a:rPr lang="en-GB" altLang="es-PE" sz="2000" i="1" dirty="0" smtClean="0"/>
                <a:t> claves </a:t>
              </a:r>
              <a:r>
                <a:rPr lang="en-GB" altLang="es-PE" sz="2000" i="1" dirty="0" err="1" smtClean="0"/>
                <a:t>en</a:t>
              </a:r>
              <a:r>
                <a:rPr lang="en-GB" altLang="es-PE" sz="2000" i="1" dirty="0" smtClean="0"/>
                <a:t> la </a:t>
              </a:r>
              <a:r>
                <a:rPr lang="en-GB" altLang="es-PE" sz="2000" i="1" dirty="0" err="1" smtClean="0"/>
                <a:t>organización</a:t>
              </a:r>
              <a:r>
                <a:rPr lang="en-GB" altLang="es-PE" sz="2000" i="1" dirty="0" smtClean="0"/>
                <a:t>.</a:t>
              </a:r>
              <a:endParaRPr lang="en-GB" altLang="es-PE" sz="2000" i="1" dirty="0"/>
            </a:p>
          </p:txBody>
        </p:sp>
        <p:sp>
          <p:nvSpPr>
            <p:cNvPr id="5" name="Rectangle 21"/>
            <p:cNvSpPr>
              <a:spLocks noChangeArrowheads="1"/>
            </p:cNvSpPr>
            <p:nvPr/>
          </p:nvSpPr>
          <p:spPr bwMode="auto">
            <a:xfrm>
              <a:off x="293950" y="980729"/>
              <a:ext cx="102394" cy="13681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s-PE" sz="1100" i="1" dirty="0"/>
            </a:p>
          </p:txBody>
        </p:sp>
      </p:grp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282378" y="881949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Estándar - Requisitos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184891" y="1556006"/>
            <a:ext cx="7491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accent1">
                    <a:lumMod val="75000"/>
                  </a:schemeClr>
                </a:solidFill>
              </a:rPr>
              <a:t>Gobierno Corporativo y Controles de </a:t>
            </a:r>
            <a:r>
              <a:rPr lang="es-PE" sz="2000" b="1" dirty="0" smtClean="0">
                <a:solidFill>
                  <a:schemeClr val="accent1">
                    <a:lumMod val="75000"/>
                  </a:schemeClr>
                </a:solidFill>
              </a:rPr>
              <a:t>Administración</a:t>
            </a:r>
            <a:endParaRPr lang="es-P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7 Imagen" descr="https://a2ii.org/sites/default/files/logos/iais_170_new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28" y="881949"/>
            <a:ext cx="1198245" cy="43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6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282378" y="881949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Estándar – Exigencias Normativas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perumineria.files.wordpress.com/2011/10/bandera_pe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81949"/>
            <a:ext cx="644027" cy="42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5536" y="1628800"/>
            <a:ext cx="7954861" cy="720080"/>
          </a:xfrm>
          <a:prstGeom prst="rect">
            <a:avLst/>
          </a:prstGeom>
          <a:solidFill>
            <a:srgbClr val="00808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Memoria Anual</a:t>
            </a:r>
          </a:p>
        </p:txBody>
      </p:sp>
      <p:sp>
        <p:nvSpPr>
          <p:cNvPr id="5" name="4 Operación manual"/>
          <p:cNvSpPr/>
          <p:nvPr/>
        </p:nvSpPr>
        <p:spPr>
          <a:xfrm>
            <a:off x="398269" y="2996952"/>
            <a:ext cx="3888432" cy="3384376"/>
          </a:xfrm>
          <a:prstGeom prst="flowChartManualOperation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Cumplimiento de los principios del Buen Gobierno Corporativo </a:t>
            </a:r>
          </a:p>
          <a:p>
            <a:pPr algn="ctr"/>
            <a:r>
              <a:rPr lang="es-PE" dirty="0" smtClean="0"/>
              <a:t>y</a:t>
            </a:r>
          </a:p>
          <a:p>
            <a:pPr algn="ctr"/>
            <a:r>
              <a:rPr lang="es-PE" dirty="0" smtClean="0"/>
              <a:t>Descripción general de la </a:t>
            </a:r>
            <a:r>
              <a:rPr lang="es-PE" b="1" dirty="0" smtClean="0"/>
              <a:t>Gestión Integral de Riesgo</a:t>
            </a:r>
            <a:endParaRPr lang="es-PE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187624" y="243911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u="sng" dirty="0" smtClean="0"/>
              <a:t>Requisito SBS</a:t>
            </a:r>
            <a:endParaRPr lang="es-PE" b="1" u="sng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102565" y="243911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u="sng" dirty="0" smtClean="0"/>
              <a:t>Requisito SMV</a:t>
            </a:r>
            <a:endParaRPr lang="es-PE" b="1" u="sng" dirty="0"/>
          </a:p>
        </p:txBody>
      </p:sp>
      <p:sp>
        <p:nvSpPr>
          <p:cNvPr id="16" name="15 Elipse"/>
          <p:cNvSpPr/>
          <p:nvPr/>
        </p:nvSpPr>
        <p:spPr>
          <a:xfrm>
            <a:off x="4992530" y="3212976"/>
            <a:ext cx="3357867" cy="28803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Cumplimiento de los principios del Buen Gobierno Corporativo </a:t>
            </a:r>
          </a:p>
        </p:txBody>
      </p:sp>
    </p:spTree>
    <p:extLst>
      <p:ext uri="{BB962C8B-B14F-4D97-AF65-F5344CB8AC3E}">
        <p14:creationId xmlns:p14="http://schemas.microsoft.com/office/powerpoint/2010/main" val="17895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282378" y="881949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Estándar – Aplicación Práctica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perumineria.files.wordpress.com/2011/10/bandera_pe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81949"/>
            <a:ext cx="644027" cy="42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1916832"/>
            <a:ext cx="7810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chemeClr val="tx2"/>
                </a:solidFill>
              </a:rPr>
              <a:t>Se </a:t>
            </a:r>
            <a:r>
              <a:rPr lang="es-ES" sz="2800" dirty="0">
                <a:solidFill>
                  <a:schemeClr val="tx2"/>
                </a:solidFill>
              </a:rPr>
              <a:t>verifica que las compañías incluyan </a:t>
            </a:r>
            <a:r>
              <a:rPr lang="es-ES" sz="2800" dirty="0" smtClean="0">
                <a:solidFill>
                  <a:schemeClr val="tx2"/>
                </a:solidFill>
              </a:rPr>
              <a:t>dicha información en </a:t>
            </a:r>
            <a:r>
              <a:rPr lang="es-ES" sz="2800" dirty="0">
                <a:solidFill>
                  <a:schemeClr val="tx2"/>
                </a:solidFill>
              </a:rPr>
              <a:t>las </a:t>
            </a:r>
            <a:r>
              <a:rPr lang="es-ES" sz="2800" b="1" u="sng" dirty="0" smtClean="0">
                <a:solidFill>
                  <a:schemeClr val="tx2"/>
                </a:solidFill>
              </a:rPr>
              <a:t>Notas </a:t>
            </a:r>
            <a:r>
              <a:rPr lang="es-ES" sz="2800" b="1" u="sng" dirty="0">
                <a:solidFill>
                  <a:schemeClr val="tx2"/>
                </a:solidFill>
              </a:rPr>
              <a:t>a los Estados </a:t>
            </a:r>
            <a:r>
              <a:rPr lang="es-ES" sz="2800" b="1" u="sng" dirty="0" smtClean="0">
                <a:solidFill>
                  <a:schemeClr val="tx2"/>
                </a:solidFill>
              </a:rPr>
              <a:t>Financieros.</a:t>
            </a:r>
            <a:endParaRPr lang="es-PE" sz="28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1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999133"/>
          </a:xfrm>
        </p:spPr>
        <p:txBody>
          <a:bodyPr/>
          <a:lstStyle/>
          <a:p>
            <a:r>
              <a:rPr lang="es-PE" dirty="0"/>
              <a:t>PBS </a:t>
            </a:r>
            <a:r>
              <a:rPr lang="es-PE" dirty="0" smtClean="0"/>
              <a:t>20 - Divulgación</a:t>
            </a:r>
            <a:endParaRPr lang="es-PE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72032" y="1700808"/>
            <a:ext cx="8568952" cy="0"/>
          </a:xfrm>
          <a:prstGeom prst="line">
            <a:avLst/>
          </a:prstGeom>
          <a:noFill/>
          <a:ln w="12700">
            <a:solidFill>
              <a:srgbClr val="62646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7829" rIns="0" bIns="0" anchor="ctr"/>
          <a:lstStyle/>
          <a:p>
            <a:endParaRPr lang="es-PE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763690" y="4403491"/>
            <a:ext cx="15192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dash"/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s-PE" sz="14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Claros </a:t>
            </a:r>
            <a:endParaRPr lang="en-US" altLang="es-PE" sz="1400" b="1" dirty="0">
              <a:solidFill>
                <a:schemeClr val="tx2"/>
              </a:solidFill>
              <a:latin typeface="Arial Narrow" panose="020B0606020202030204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4" b="9988"/>
          <a:stretch/>
        </p:blipFill>
        <p:spPr>
          <a:xfrm>
            <a:off x="421928" y="2879166"/>
            <a:ext cx="2911099" cy="2674898"/>
          </a:xfrm>
          <a:prstGeom prst="rect">
            <a:avLst/>
          </a:prstGeom>
        </p:spPr>
      </p:pic>
      <p:sp>
        <p:nvSpPr>
          <p:cNvPr id="13" name="12 Flecha derecha"/>
          <p:cNvSpPr/>
          <p:nvPr/>
        </p:nvSpPr>
        <p:spPr>
          <a:xfrm>
            <a:off x="3649130" y="3681318"/>
            <a:ext cx="1858974" cy="876061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32" y="2770326"/>
            <a:ext cx="2664296" cy="2461206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472031" y="2099085"/>
            <a:ext cx="2860996" cy="584775"/>
          </a:xfrm>
          <a:prstGeom prst="rect">
            <a:avLst/>
          </a:prstGeom>
          <a:solidFill>
            <a:srgbClr val="3B3BE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Información</a:t>
            </a:r>
            <a:endParaRPr lang="es-PE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563888" y="2492896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Relevante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Integral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Oportuna</a:t>
            </a:r>
            <a:endParaRPr lang="es-PE" sz="24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012160" y="2099085"/>
            <a:ext cx="216024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Objetivo</a:t>
            </a:r>
            <a:endParaRPr lang="es-PE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463295" y="4557379"/>
            <a:ext cx="2154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Visión clara: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Actividades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Desempeño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Situación</a:t>
            </a:r>
            <a:endParaRPr lang="es-PE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730621" y="5434542"/>
            <a:ext cx="3047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Mejorar la comprensión de riesgos y su gestión</a:t>
            </a:r>
            <a:endParaRPr lang="es-PE" sz="2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306150" y="1556006"/>
            <a:ext cx="8229023" cy="1152914"/>
            <a:chOff x="293950" y="980729"/>
            <a:chExt cx="5142146" cy="1368152"/>
          </a:xfrm>
        </p:grpSpPr>
        <p:sp>
          <p:nvSpPr>
            <p:cNvPr id="4" name="Rectangle 17"/>
            <p:cNvSpPr/>
            <p:nvPr/>
          </p:nvSpPr>
          <p:spPr bwMode="auto">
            <a:xfrm>
              <a:off x="396344" y="980729"/>
              <a:ext cx="5039752" cy="13681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171450" indent="-1714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s-PE" sz="2000" dirty="0" smtClean="0"/>
                <a:t>20.10</a:t>
              </a:r>
              <a:endParaRPr lang="en-US" altLang="es-PE" sz="2000" dirty="0"/>
            </a:p>
            <a:p>
              <a:pPr marL="0" lvl="1" indent="0" algn="just">
                <a:buClr>
                  <a:schemeClr val="tx2"/>
                </a:buClr>
              </a:pPr>
              <a:r>
                <a:rPr lang="es-PE" altLang="es-PE" sz="2000" b="0" dirty="0" smtClean="0"/>
                <a:t>Se requiere producir al menos anualmente, los estados financieros auditados y pongan a </a:t>
              </a:r>
              <a:r>
                <a:rPr lang="es-PE" altLang="es-PE" sz="2000" dirty="0" smtClean="0">
                  <a:solidFill>
                    <a:srgbClr val="FF0000"/>
                  </a:solidFill>
                </a:rPr>
                <a:t>disposición de los participantes del mercado</a:t>
              </a:r>
              <a:r>
                <a:rPr lang="es-PE" altLang="es-PE" sz="2000" b="0" dirty="0" smtClean="0"/>
                <a:t>.</a:t>
              </a:r>
              <a:endParaRPr lang="es-PE" altLang="es-PE" sz="2000" b="0" dirty="0"/>
            </a:p>
            <a:p>
              <a:pPr>
                <a:spcBef>
                  <a:spcPct val="50000"/>
                </a:spcBef>
              </a:pPr>
              <a:endParaRPr lang="en-GB" altLang="es-PE" sz="2000" i="1" dirty="0"/>
            </a:p>
          </p:txBody>
        </p:sp>
        <p:sp>
          <p:nvSpPr>
            <p:cNvPr id="5" name="Rectangle 21"/>
            <p:cNvSpPr>
              <a:spLocks noChangeArrowheads="1"/>
            </p:cNvSpPr>
            <p:nvPr/>
          </p:nvSpPr>
          <p:spPr bwMode="auto">
            <a:xfrm>
              <a:off x="293950" y="980729"/>
              <a:ext cx="102394" cy="13681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s-PE" sz="1100" i="1" dirty="0"/>
            </a:p>
          </p:txBody>
        </p:sp>
      </p:grp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282378" y="881949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Estándar - Requisitos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287757" y="1560492"/>
            <a:ext cx="7491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chemeClr val="accent1">
                    <a:lumMod val="75000"/>
                  </a:schemeClr>
                </a:solidFill>
              </a:rPr>
              <a:t>Estados Financieros Auditados</a:t>
            </a:r>
            <a:endParaRPr lang="es-P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4605" y="3162974"/>
            <a:ext cx="389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tx2"/>
                </a:solidFill>
              </a:rPr>
              <a:t>Exigencia por Reglamento de Auditoria Externa</a:t>
            </a:r>
            <a:endParaRPr lang="es-PE" b="1" dirty="0">
              <a:solidFill>
                <a:schemeClr val="tx2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48329" y="3970052"/>
            <a:ext cx="3835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Estados Financieros Auditados de forma anual.</a:t>
            </a:r>
            <a:endParaRPr lang="es-PE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4" y="4919265"/>
            <a:ext cx="3713947" cy="1355495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5019621" y="3162974"/>
            <a:ext cx="346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tx2"/>
                </a:solidFill>
              </a:rPr>
              <a:t>Verificación de Cumplimiento</a:t>
            </a:r>
            <a:endParaRPr lang="es-PE" b="1" dirty="0">
              <a:solidFill>
                <a:schemeClr val="tx2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940834" y="3831552"/>
            <a:ext cx="3522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Se verifica extra situ el cumplimiento en el envío de los EEFF Auditados.</a:t>
            </a:r>
            <a:endParaRPr lang="es-PE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71"/>
          <a:stretch/>
        </p:blipFill>
        <p:spPr>
          <a:xfrm>
            <a:off x="5741982" y="4919265"/>
            <a:ext cx="2078163" cy="1510845"/>
          </a:xfrm>
          <a:prstGeom prst="rect">
            <a:avLst/>
          </a:prstGeom>
        </p:spPr>
      </p:pic>
      <p:pic>
        <p:nvPicPr>
          <p:cNvPr id="14" name="13 Imagen" descr="https://a2ii.org/sites/default/files/logos/iais_170_new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28" y="881949"/>
            <a:ext cx="1198245" cy="43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6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Evaluación PBS 20 Divulgación - PERÚ</a:t>
            </a:r>
            <a:endParaRPr lang="es-PE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65" y="1830760"/>
            <a:ext cx="8482205" cy="466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5652120" y="1700808"/>
            <a:ext cx="1800200" cy="4464496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4 Imagen" descr="https://a2ii.org/sites/default/files/logos/iais_170_new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65" y="1314375"/>
            <a:ext cx="1198245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perumineria.files.wordpress.com/2011/10/bandera_per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07008"/>
            <a:ext cx="644027" cy="42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43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r>
              <a:rPr lang="es-PE" sz="2800" dirty="0" smtClean="0"/>
              <a:t>Hoja de Ruta – Cumplimiento PBS 20</a:t>
            </a:r>
            <a:endParaRPr lang="es-PE" sz="2800" dirty="0"/>
          </a:p>
        </p:txBody>
      </p:sp>
      <p:sp>
        <p:nvSpPr>
          <p:cNvPr id="6" name="5 Rectángulo"/>
          <p:cNvSpPr/>
          <p:nvPr/>
        </p:nvSpPr>
        <p:spPr>
          <a:xfrm>
            <a:off x="251520" y="2780928"/>
            <a:ext cx="1728192" cy="2952328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latin typeface="Arial Narrow" panose="020B0606020202030204" pitchFamily="34" charset="0"/>
              </a:rPr>
              <a:t>Administración de capital, gestión de riesgo y su tolerancia</a:t>
            </a:r>
            <a:endParaRPr lang="es-PE" sz="2000" b="1" dirty="0">
              <a:latin typeface="Arial Narrow" panose="020B0606020202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051720" y="2780928"/>
            <a:ext cx="1584176" cy="29523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latin typeface="Arial Narrow" panose="020B0606020202030204" pitchFamily="34" charset="0"/>
              </a:rPr>
              <a:t>Riesgos de Mercado y crédito del portafolio de inversiones</a:t>
            </a:r>
            <a:endParaRPr lang="es-PE" sz="2000" b="1" dirty="0">
              <a:latin typeface="Arial Narrow" panose="020B060602020203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779853" y="2780928"/>
            <a:ext cx="1584176" cy="29523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latin typeface="Arial Narrow" panose="020B0606020202030204" pitchFamily="34" charset="0"/>
              </a:rPr>
              <a:t>Gestión de Riesgo Empresarial y ALM</a:t>
            </a:r>
            <a:endParaRPr lang="es-PE" sz="2000" b="1" dirty="0">
              <a:latin typeface="Arial Narrow" panose="020B060602020203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508104" y="2780928"/>
            <a:ext cx="1584176" cy="29523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latin typeface="Arial Narrow" panose="020B0606020202030204" pitchFamily="34" charset="0"/>
              </a:rPr>
              <a:t>Desempeño financiero, técnico e inversiones</a:t>
            </a:r>
            <a:endParaRPr lang="es-PE" sz="2000" b="1" dirty="0">
              <a:latin typeface="Arial Narrow" panose="020B060602020203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244680" y="2772246"/>
            <a:ext cx="1719808" cy="2952328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latin typeface="Arial Narrow" panose="020B0606020202030204" pitchFamily="34" charset="0"/>
              </a:rPr>
              <a:t>Externalización de funciones Claves</a:t>
            </a:r>
            <a:endParaRPr lang="es-PE" sz="2000" b="1" dirty="0">
              <a:latin typeface="Arial Narrow" panose="020B0606020202030204" pitchFamily="34" charset="0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606572" y="5472546"/>
            <a:ext cx="8496944" cy="1224136"/>
          </a:xfrm>
          <a:prstGeom prst="rightArrow">
            <a:avLst>
              <a:gd name="adj1" fmla="val 50000"/>
              <a:gd name="adj2" fmla="val 15854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EVALUAR LA FACTIBILIDAD DE DIVULGACIÓN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551922" y="1772816"/>
            <a:ext cx="8496944" cy="1224136"/>
          </a:xfrm>
          <a:prstGeom prst="rightArrow">
            <a:avLst>
              <a:gd name="adj1" fmla="val 50000"/>
              <a:gd name="adj2" fmla="val 15854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EVALUAR LA FACTIBILIDAD DE DIVULGACIÓN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15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13222721"/>
              </p:ext>
            </p:extLst>
          </p:nvPr>
        </p:nvGraphicFramePr>
        <p:xfrm>
          <a:off x="24954" y="1124744"/>
          <a:ext cx="9011541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79512" y="692696"/>
            <a:ext cx="8640960" cy="854968"/>
          </a:xfrm>
        </p:spPr>
        <p:txBody>
          <a:bodyPr/>
          <a:lstStyle/>
          <a:p>
            <a:r>
              <a:rPr lang="es-PE" sz="2800" dirty="0" smtClean="0"/>
              <a:t>Avances Realizados – Proyecto de Norma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40278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85412" y="4941168"/>
            <a:ext cx="6840760" cy="572616"/>
          </a:xfrm>
        </p:spPr>
        <p:txBody>
          <a:bodyPr/>
          <a:lstStyle/>
          <a:p>
            <a:pPr defTabSz="1165225"/>
            <a:r>
              <a:rPr lang="es-ES" sz="2600" dirty="0">
                <a:solidFill>
                  <a:schemeClr val="tx1"/>
                </a:solidFill>
              </a:rPr>
              <a:t>MUCHAS GRACIAS</a:t>
            </a:r>
            <a:br>
              <a:rPr lang="es-ES" sz="2600" dirty="0">
                <a:solidFill>
                  <a:schemeClr val="tx1"/>
                </a:solidFill>
              </a:rPr>
            </a:br>
            <a:r>
              <a:rPr lang="es-ES" sz="1800" dirty="0" smtClean="0">
                <a:solidFill>
                  <a:schemeClr val="tx1"/>
                </a:solidFill>
                <a:hlinkClick r:id="rId3"/>
              </a:rPr>
              <a:t>ebernales@sbs.gob.pe</a:t>
            </a:r>
            <a:r>
              <a:rPr lang="es-ES" sz="1800" dirty="0" smtClean="0">
                <a:solidFill>
                  <a:schemeClr val="tx1"/>
                </a:solidFill>
              </a:rPr>
              <a:t/>
            </a:r>
            <a:br>
              <a:rPr lang="es-ES" sz="1800" dirty="0" smtClean="0">
                <a:solidFill>
                  <a:schemeClr val="tx1"/>
                </a:solidFill>
              </a:rPr>
            </a:br>
            <a:endParaRPr lang="es-ES" sz="1800" dirty="0">
              <a:solidFill>
                <a:schemeClr val="tx1"/>
              </a:solidFill>
            </a:endParaRPr>
          </a:p>
        </p:txBody>
      </p:sp>
      <p:pic>
        <p:nvPicPr>
          <p:cNvPr id="11" name="10 Marcador de posición de imagen" descr="Quantilus_finance.jpg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print"/>
          <a:srcRect l="-1" t="4368" r="-115" b="24829"/>
          <a:stretch/>
        </p:blipFill>
        <p:spPr>
          <a:xfrm>
            <a:off x="0" y="0"/>
            <a:ext cx="9144000" cy="3806605"/>
          </a:xfrm>
        </p:spPr>
      </p:pic>
      <p:sp>
        <p:nvSpPr>
          <p:cNvPr id="7" name="Text Placeholder 12"/>
          <p:cNvSpPr txBox="1">
            <a:spLocks/>
          </p:cNvSpPr>
          <p:nvPr/>
        </p:nvSpPr>
        <p:spPr bwMode="auto">
          <a:xfrm>
            <a:off x="285412" y="6095366"/>
            <a:ext cx="4689713" cy="40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just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457200" indent="0" algn="just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rgbClr val="000066"/>
                </a:solidFill>
                <a:latin typeface="+mn-lt"/>
              </a:defRPr>
            </a:lvl2pPr>
            <a:lvl3pPr marL="914400" indent="0" algn="just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rgbClr val="000066"/>
                </a:solidFill>
                <a:latin typeface="+mn-lt"/>
              </a:defRPr>
            </a:lvl3pPr>
            <a:lvl4pPr marL="1371600" indent="0" algn="just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0066"/>
                </a:solidFill>
                <a:latin typeface="+mn-lt"/>
              </a:defRPr>
            </a:lvl4pPr>
            <a:lvl5pPr marL="1828800" indent="0" algn="just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0066"/>
                </a:solidFill>
                <a:latin typeface="+mn-lt"/>
              </a:defRPr>
            </a:lvl5pPr>
            <a:lvl6pPr marL="2286000" indent="0" algn="just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0066"/>
                </a:solidFill>
                <a:latin typeface="+mn-lt"/>
              </a:defRPr>
            </a:lvl6pPr>
            <a:lvl7pPr marL="2743200" indent="0" algn="just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0066"/>
                </a:solidFill>
                <a:latin typeface="+mn-lt"/>
              </a:defRPr>
            </a:lvl7pPr>
            <a:lvl8pPr marL="3200400" indent="0" algn="just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0066"/>
                </a:solidFill>
                <a:latin typeface="+mn-lt"/>
              </a:defRPr>
            </a:lvl8pPr>
            <a:lvl9pPr marL="3657600" indent="0" algn="just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0066"/>
                </a:solidFill>
                <a:latin typeface="+mn-lt"/>
              </a:defRPr>
            </a:lvl9pPr>
          </a:lstStyle>
          <a:p>
            <a:pPr algn="l" defTabSz="901700"/>
            <a:r>
              <a:rPr lang="es-E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Costa Rica - Abril 2015</a:t>
            </a:r>
            <a:endParaRPr lang="es-E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ES" sz="1200" kern="0" dirty="0"/>
          </a:p>
        </p:txBody>
      </p:sp>
      <p:cxnSp>
        <p:nvCxnSpPr>
          <p:cNvPr id="8" name="Straight Connector 15"/>
          <p:cNvCxnSpPr/>
          <p:nvPr/>
        </p:nvCxnSpPr>
        <p:spPr>
          <a:xfrm>
            <a:off x="8604448" y="-4083"/>
            <a:ext cx="72008" cy="6862083"/>
          </a:xfrm>
          <a:prstGeom prst="line">
            <a:avLst/>
          </a:prstGeom>
          <a:ln w="1016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riángulo isósceles"/>
          <p:cNvSpPr/>
          <p:nvPr/>
        </p:nvSpPr>
        <p:spPr>
          <a:xfrm rot="16200000" flipH="1">
            <a:off x="8572289" y="5908283"/>
            <a:ext cx="216024" cy="1440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9" name="Picture 18"/>
          <p:cNvPicPr/>
          <p:nvPr/>
        </p:nvPicPr>
        <p:blipFill rotWithShape="1">
          <a:blip r:embed="rId5"/>
          <a:srcRect l="20372" t="15320" r="53060" b="77245"/>
          <a:stretch/>
        </p:blipFill>
        <p:spPr bwMode="auto">
          <a:xfrm>
            <a:off x="4572000" y="5626620"/>
            <a:ext cx="3888432" cy="707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55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48 Grupo"/>
          <p:cNvGrpSpPr/>
          <p:nvPr/>
        </p:nvGrpSpPr>
        <p:grpSpPr>
          <a:xfrm>
            <a:off x="382739" y="1454146"/>
            <a:ext cx="8102349" cy="4886649"/>
            <a:chOff x="646113" y="1287461"/>
            <a:chExt cx="8102349" cy="5260315"/>
          </a:xfrm>
        </p:grpSpPr>
        <p:cxnSp>
          <p:nvCxnSpPr>
            <p:cNvPr id="4" name="Straight Connector 48"/>
            <p:cNvCxnSpPr>
              <a:cxnSpLocks noChangeShapeType="1"/>
            </p:cNvCxnSpPr>
            <p:nvPr/>
          </p:nvCxnSpPr>
          <p:spPr bwMode="auto">
            <a:xfrm flipH="1">
              <a:off x="650875" y="6472238"/>
              <a:ext cx="3921125" cy="0"/>
            </a:xfrm>
            <a:prstGeom prst="line">
              <a:avLst/>
            </a:prstGeom>
            <a:noFill/>
            <a:ln w="9525">
              <a:solidFill>
                <a:srgbClr val="7F7F7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Straight Connector 46"/>
            <p:cNvCxnSpPr>
              <a:cxnSpLocks noChangeShapeType="1"/>
            </p:cNvCxnSpPr>
            <p:nvPr/>
          </p:nvCxnSpPr>
          <p:spPr bwMode="auto">
            <a:xfrm flipH="1">
              <a:off x="650875" y="5902325"/>
              <a:ext cx="3810000" cy="0"/>
            </a:xfrm>
            <a:prstGeom prst="line">
              <a:avLst/>
            </a:prstGeom>
            <a:noFill/>
            <a:ln w="9525">
              <a:solidFill>
                <a:srgbClr val="7F7F7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44"/>
            <p:cNvCxnSpPr>
              <a:cxnSpLocks noChangeShapeType="1"/>
            </p:cNvCxnSpPr>
            <p:nvPr/>
          </p:nvCxnSpPr>
          <p:spPr bwMode="auto">
            <a:xfrm flipH="1">
              <a:off x="650875" y="5313363"/>
              <a:ext cx="3646488" cy="0"/>
            </a:xfrm>
            <a:prstGeom prst="line">
              <a:avLst/>
            </a:prstGeom>
            <a:noFill/>
            <a:ln w="9525">
              <a:solidFill>
                <a:srgbClr val="7F7F7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42"/>
            <p:cNvCxnSpPr>
              <a:cxnSpLocks noChangeShapeType="1"/>
            </p:cNvCxnSpPr>
            <p:nvPr/>
          </p:nvCxnSpPr>
          <p:spPr bwMode="auto">
            <a:xfrm flipH="1">
              <a:off x="650875" y="4733925"/>
              <a:ext cx="3403600" cy="0"/>
            </a:xfrm>
            <a:prstGeom prst="line">
              <a:avLst/>
            </a:prstGeom>
            <a:noFill/>
            <a:ln w="9525">
              <a:solidFill>
                <a:srgbClr val="7F7F7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0"/>
            <p:cNvCxnSpPr>
              <a:cxnSpLocks noChangeShapeType="1"/>
            </p:cNvCxnSpPr>
            <p:nvPr/>
          </p:nvCxnSpPr>
          <p:spPr bwMode="auto">
            <a:xfrm flipH="1">
              <a:off x="660400" y="4156075"/>
              <a:ext cx="3281363" cy="0"/>
            </a:xfrm>
            <a:prstGeom prst="line">
              <a:avLst/>
            </a:prstGeom>
            <a:noFill/>
            <a:ln w="9525">
              <a:solidFill>
                <a:srgbClr val="7F7F7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37"/>
            <p:cNvCxnSpPr>
              <a:cxnSpLocks noChangeShapeType="1"/>
            </p:cNvCxnSpPr>
            <p:nvPr/>
          </p:nvCxnSpPr>
          <p:spPr bwMode="auto">
            <a:xfrm flipH="1">
              <a:off x="660400" y="2987675"/>
              <a:ext cx="2905125" cy="0"/>
            </a:xfrm>
            <a:prstGeom prst="line">
              <a:avLst/>
            </a:prstGeom>
            <a:noFill/>
            <a:ln w="9525">
              <a:solidFill>
                <a:srgbClr val="7F7F7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38"/>
            <p:cNvCxnSpPr>
              <a:cxnSpLocks noChangeShapeType="1"/>
            </p:cNvCxnSpPr>
            <p:nvPr/>
          </p:nvCxnSpPr>
          <p:spPr bwMode="auto">
            <a:xfrm flipH="1">
              <a:off x="660400" y="3576638"/>
              <a:ext cx="3209925" cy="0"/>
            </a:xfrm>
            <a:prstGeom prst="line">
              <a:avLst/>
            </a:prstGeom>
            <a:noFill/>
            <a:ln w="9525">
              <a:solidFill>
                <a:srgbClr val="7F7F7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2"/>
            <p:cNvCxnSpPr>
              <a:cxnSpLocks noChangeShapeType="1"/>
            </p:cNvCxnSpPr>
            <p:nvPr/>
          </p:nvCxnSpPr>
          <p:spPr bwMode="auto">
            <a:xfrm flipH="1">
              <a:off x="660400" y="2408238"/>
              <a:ext cx="2905125" cy="0"/>
            </a:xfrm>
            <a:prstGeom prst="line">
              <a:avLst/>
            </a:prstGeom>
            <a:noFill/>
            <a:ln w="9525">
              <a:solidFill>
                <a:srgbClr val="7F7F7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rapezoid 6"/>
            <p:cNvSpPr/>
            <p:nvPr/>
          </p:nvSpPr>
          <p:spPr bwMode="auto">
            <a:xfrm rot="10800000">
              <a:off x="3225800" y="1866900"/>
              <a:ext cx="5400675" cy="550863"/>
            </a:xfrm>
            <a:prstGeom prst="trapezoid">
              <a:avLst/>
            </a:prstGeom>
            <a:solidFill>
              <a:srgbClr val="3459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/>
            <a:lstStyle/>
            <a:p>
              <a:pPr eaLnBrk="0" hangingPunct="0">
                <a:defRPr/>
              </a:pPr>
              <a:endParaRPr lang="en-US" dirty="0">
                <a:solidFill>
                  <a:srgbClr val="649CE6"/>
                </a:solidFill>
                <a:cs typeface="ＭＳ Ｐゴシック" charset="0"/>
              </a:endParaRPr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3378200" y="1951511"/>
              <a:ext cx="50958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8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60000"/>
                <a:buFont typeface="Courier New" pitchFamily="49" charset="0"/>
                <a:buChar char="o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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 err="1" smtClean="0">
                  <a:solidFill>
                    <a:schemeClr val="bg1"/>
                  </a:solidFill>
                </a:rPr>
                <a:t>Reservas</a:t>
              </a:r>
              <a:r>
                <a:rPr lang="en-US" altLang="en-US" sz="1800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 smtClean="0">
                  <a:solidFill>
                    <a:schemeClr val="bg1"/>
                  </a:solidFill>
                </a:rPr>
                <a:t>Técnicas</a:t>
              </a:r>
              <a:endParaRPr lang="en-US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4" name="Trapezoid 8"/>
            <p:cNvSpPr/>
            <p:nvPr/>
          </p:nvSpPr>
          <p:spPr bwMode="auto">
            <a:xfrm rot="10800000">
              <a:off x="3375025" y="2451100"/>
              <a:ext cx="5116513" cy="550863"/>
            </a:xfrm>
            <a:prstGeom prst="trapezoid">
              <a:avLst/>
            </a:prstGeom>
            <a:solidFill>
              <a:srgbClr val="4678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/>
            <a:lstStyle/>
            <a:p>
              <a:pPr eaLnBrk="0" hangingPunct="0">
                <a:defRPr/>
              </a:pPr>
              <a:endParaRPr lang="en-US" dirty="0">
                <a:cs typeface="ＭＳ Ｐゴシック" charset="0"/>
              </a:endParaRPr>
            </a:p>
          </p:txBody>
        </p:sp>
        <p:sp>
          <p:nvSpPr>
            <p:cNvPr id="15" name="TextBox 9"/>
            <p:cNvSpPr txBox="1">
              <a:spLocks noChangeArrowheads="1"/>
            </p:cNvSpPr>
            <p:nvPr/>
          </p:nvSpPr>
          <p:spPr bwMode="auto">
            <a:xfrm>
              <a:off x="3517900" y="2550515"/>
              <a:ext cx="4865688" cy="367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8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60000"/>
                <a:buFont typeface="Courier New" pitchFamily="49" charset="0"/>
                <a:buChar char="o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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 err="1" smtClean="0">
                  <a:solidFill>
                    <a:schemeClr val="bg1"/>
                  </a:solidFill>
                </a:rPr>
                <a:t>Adecuación</a:t>
              </a:r>
              <a:r>
                <a:rPr lang="en-US" altLang="en-US" sz="1800" dirty="0" smtClean="0">
                  <a:solidFill>
                    <a:schemeClr val="bg1"/>
                  </a:solidFill>
                </a:rPr>
                <a:t> del Capital</a:t>
              </a:r>
              <a:endParaRPr lang="en-US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6" name="Trapezoid 10"/>
            <p:cNvSpPr/>
            <p:nvPr/>
          </p:nvSpPr>
          <p:spPr bwMode="auto">
            <a:xfrm rot="10800000">
              <a:off x="3525838" y="3033713"/>
              <a:ext cx="4826000" cy="550862"/>
            </a:xfrm>
            <a:prstGeom prst="trapezoid">
              <a:avLst/>
            </a:prstGeom>
            <a:solidFill>
              <a:srgbClr val="649C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/>
            <a:lstStyle/>
            <a:p>
              <a:pPr eaLnBrk="0" hangingPunct="0">
                <a:defRPr/>
              </a:pPr>
              <a:endParaRPr lang="en-US" dirty="0">
                <a:cs typeface="ＭＳ Ｐゴシック" charset="0"/>
              </a:endParaRPr>
            </a:p>
          </p:txBody>
        </p:sp>
        <p:sp>
          <p:nvSpPr>
            <p:cNvPr id="17" name="TextBox 11"/>
            <p:cNvSpPr txBox="1">
              <a:spLocks noChangeArrowheads="1"/>
            </p:cNvSpPr>
            <p:nvPr/>
          </p:nvSpPr>
          <p:spPr bwMode="auto">
            <a:xfrm>
              <a:off x="3667125" y="3048000"/>
              <a:ext cx="4559300" cy="367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8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60000"/>
                <a:buFont typeface="Courier New" pitchFamily="49" charset="0"/>
                <a:buChar char="o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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 err="1" smtClean="0">
                  <a:solidFill>
                    <a:schemeClr val="bg1"/>
                  </a:solidFill>
                </a:rPr>
                <a:t>Instrumentos</a:t>
              </a:r>
              <a:r>
                <a:rPr lang="en-US" altLang="en-US" sz="1800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 smtClean="0">
                  <a:solidFill>
                    <a:schemeClr val="bg1"/>
                  </a:solidFill>
                </a:rPr>
                <a:t>Financieros</a:t>
              </a:r>
              <a:endParaRPr lang="en-US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8" name="Trapezoid 12"/>
            <p:cNvSpPr/>
            <p:nvPr/>
          </p:nvSpPr>
          <p:spPr bwMode="auto">
            <a:xfrm rot="10800000">
              <a:off x="3665538" y="3617913"/>
              <a:ext cx="4533900" cy="550862"/>
            </a:xfrm>
            <a:prstGeom prst="trapezoid">
              <a:avLst/>
            </a:prstGeom>
            <a:solidFill>
              <a:srgbClr val="3459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/>
            <a:lstStyle/>
            <a:p>
              <a:pPr eaLnBrk="0" hangingPunct="0">
                <a:defRPr/>
              </a:pPr>
              <a:endParaRPr lang="en-US" dirty="0">
                <a:cs typeface="ＭＳ Ｐゴシック" charset="0"/>
              </a:endParaRPr>
            </a:p>
          </p:txBody>
        </p:sp>
        <p:sp>
          <p:nvSpPr>
            <p:cNvPr id="19" name="TextBox 13"/>
            <p:cNvSpPr txBox="1">
              <a:spLocks noChangeArrowheads="1"/>
            </p:cNvSpPr>
            <p:nvPr/>
          </p:nvSpPr>
          <p:spPr bwMode="auto">
            <a:xfrm>
              <a:off x="3843337" y="3718915"/>
              <a:ext cx="4191000" cy="367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8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60000"/>
                <a:buFont typeface="Courier New" pitchFamily="49" charset="0"/>
                <a:buChar char="o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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 err="1" smtClean="0">
                  <a:solidFill>
                    <a:schemeClr val="bg1"/>
                  </a:solidFill>
                </a:rPr>
                <a:t>Gestión</a:t>
              </a:r>
              <a:r>
                <a:rPr lang="en-US" altLang="en-US" sz="1800" dirty="0" smtClean="0">
                  <a:solidFill>
                    <a:schemeClr val="bg1"/>
                  </a:solidFill>
                </a:rPr>
                <a:t> de </a:t>
              </a:r>
              <a:r>
                <a:rPr lang="en-US" altLang="en-US" sz="1800" dirty="0" err="1" smtClean="0">
                  <a:solidFill>
                    <a:schemeClr val="bg1"/>
                  </a:solidFill>
                </a:rPr>
                <a:t>Riesgos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E</a:t>
              </a:r>
              <a:r>
                <a:rPr lang="en-US" altLang="en-US" sz="1800" dirty="0" err="1" smtClean="0">
                  <a:solidFill>
                    <a:schemeClr val="bg1"/>
                  </a:solidFill>
                </a:rPr>
                <a:t>mpresarial</a:t>
              </a:r>
              <a:r>
                <a:rPr lang="en-US" altLang="en-US" sz="1800" dirty="0" smtClean="0">
                  <a:solidFill>
                    <a:schemeClr val="bg1"/>
                  </a:solidFill>
                </a:rPr>
                <a:t> y ALM</a:t>
              </a:r>
              <a:endParaRPr lang="en-US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0" name="Trapezoid 14"/>
            <p:cNvSpPr/>
            <p:nvPr/>
          </p:nvSpPr>
          <p:spPr bwMode="auto">
            <a:xfrm rot="10800000">
              <a:off x="3806825" y="4198938"/>
              <a:ext cx="4249738" cy="550862"/>
            </a:xfrm>
            <a:prstGeom prst="trapezoid">
              <a:avLst/>
            </a:prstGeom>
            <a:solidFill>
              <a:srgbClr val="4678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/>
            <a:lstStyle/>
            <a:p>
              <a:pPr eaLnBrk="0" hangingPunct="0">
                <a:defRPr/>
              </a:pPr>
              <a:endParaRPr lang="en-US" dirty="0">
                <a:cs typeface="ＭＳ Ｐゴシック" charset="0"/>
              </a:endParaRPr>
            </a:p>
          </p:txBody>
        </p:sp>
        <p:sp>
          <p:nvSpPr>
            <p:cNvPr id="21" name="TextBox 15"/>
            <p:cNvSpPr txBox="1">
              <a:spLocks noChangeArrowheads="1"/>
            </p:cNvSpPr>
            <p:nvPr/>
          </p:nvSpPr>
          <p:spPr bwMode="auto">
            <a:xfrm>
              <a:off x="3611238" y="4265982"/>
              <a:ext cx="4648200" cy="367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8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60000"/>
                <a:buFont typeface="Courier New" pitchFamily="49" charset="0"/>
                <a:buChar char="o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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 err="1" smtClean="0">
                  <a:solidFill>
                    <a:schemeClr val="bg1"/>
                  </a:solidFill>
                </a:rPr>
                <a:t>Desempeño</a:t>
              </a:r>
              <a:r>
                <a:rPr lang="en-US" altLang="en-US" sz="1800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F</a:t>
              </a:r>
              <a:r>
                <a:rPr lang="en-US" altLang="en-US" sz="1800" dirty="0" err="1" smtClean="0">
                  <a:solidFill>
                    <a:schemeClr val="bg1"/>
                  </a:solidFill>
                </a:rPr>
                <a:t>inanciero</a:t>
              </a:r>
              <a:r>
                <a:rPr lang="en-US" altLang="en-US" sz="1800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>
                  <a:solidFill>
                    <a:schemeClr val="bg1"/>
                  </a:solidFill>
                </a:rPr>
                <a:t>T</a:t>
              </a:r>
              <a:r>
                <a:rPr lang="en-US" altLang="en-US" sz="1800" dirty="0" smtClean="0">
                  <a:solidFill>
                    <a:schemeClr val="bg1"/>
                  </a:solidFill>
                </a:rPr>
                <a:t>otal y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S</a:t>
              </a:r>
              <a:r>
                <a:rPr lang="en-US" altLang="en-US" sz="1800" dirty="0" err="1" smtClean="0">
                  <a:solidFill>
                    <a:schemeClr val="bg1"/>
                  </a:solidFill>
                </a:rPr>
                <a:t>egmentado</a:t>
              </a:r>
              <a:endParaRPr lang="en-US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2" name="Trapezoid 16"/>
            <p:cNvSpPr/>
            <p:nvPr/>
          </p:nvSpPr>
          <p:spPr bwMode="auto">
            <a:xfrm rot="10800000">
              <a:off x="3952875" y="4779963"/>
              <a:ext cx="3962400" cy="550862"/>
            </a:xfrm>
            <a:prstGeom prst="trapezoid">
              <a:avLst/>
            </a:prstGeom>
            <a:solidFill>
              <a:srgbClr val="70A3E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/>
            <a:lstStyle/>
            <a:p>
              <a:pPr eaLnBrk="0" hangingPunct="0">
                <a:defRPr/>
              </a:pPr>
              <a:endParaRPr lang="en-US" dirty="0">
                <a:cs typeface="ＭＳ Ｐゴシック" charset="0"/>
              </a:endParaRPr>
            </a:p>
          </p:txBody>
        </p:sp>
        <p:sp>
          <p:nvSpPr>
            <p:cNvPr id="23" name="TextBox 17"/>
            <p:cNvSpPr txBox="1">
              <a:spLocks noChangeArrowheads="1"/>
            </p:cNvSpPr>
            <p:nvPr/>
          </p:nvSpPr>
          <p:spPr bwMode="auto">
            <a:xfrm>
              <a:off x="4094163" y="4731067"/>
              <a:ext cx="3678237" cy="63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8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60000"/>
                <a:buFont typeface="Courier New" pitchFamily="49" charset="0"/>
                <a:buChar char="o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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s-PE" altLang="en-US" sz="1800" dirty="0">
                  <a:solidFill>
                    <a:schemeClr val="bg1"/>
                  </a:solidFill>
                </a:rPr>
                <a:t>Exposición a los Riesgos Materiales y Relevantes.</a:t>
              </a:r>
              <a:endParaRPr lang="en-US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4" name="Trapezoid 18"/>
            <p:cNvSpPr/>
            <p:nvPr/>
          </p:nvSpPr>
          <p:spPr bwMode="auto">
            <a:xfrm rot="10800000">
              <a:off x="4095750" y="5359400"/>
              <a:ext cx="3676650" cy="550863"/>
            </a:xfrm>
            <a:prstGeom prst="trapezoid">
              <a:avLst/>
            </a:prstGeom>
            <a:solidFill>
              <a:srgbClr val="3459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/>
            <a:lstStyle/>
            <a:p>
              <a:pPr eaLnBrk="0" hangingPunct="0">
                <a:defRPr/>
              </a:pPr>
              <a:endParaRPr lang="en-US" dirty="0">
                <a:cs typeface="ＭＳ Ｐゴシック" charset="0"/>
              </a:endParaRPr>
            </a:p>
          </p:txBody>
        </p:sp>
        <p:sp>
          <p:nvSpPr>
            <p:cNvPr id="25" name="TextBox 19"/>
            <p:cNvSpPr txBox="1">
              <a:spLocks noChangeArrowheads="1"/>
            </p:cNvSpPr>
            <p:nvPr/>
          </p:nvSpPr>
          <p:spPr bwMode="auto">
            <a:xfrm>
              <a:off x="4095748" y="5372100"/>
              <a:ext cx="3676651" cy="516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8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60000"/>
                <a:buFont typeface="Courier New" pitchFamily="49" charset="0"/>
                <a:buChar char="o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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dirty="0" err="1" smtClean="0">
                  <a:solidFill>
                    <a:schemeClr val="bg1"/>
                  </a:solidFill>
                </a:rPr>
                <a:t>Perfil</a:t>
              </a:r>
              <a:r>
                <a:rPr lang="en-US" altLang="en-US" sz="1400" dirty="0" smtClean="0">
                  <a:solidFill>
                    <a:schemeClr val="bg1"/>
                  </a:solidFill>
                </a:rPr>
                <a:t> de la </a:t>
              </a:r>
              <a:r>
                <a:rPr lang="en-US" altLang="en-US" sz="1400" dirty="0" err="1" smtClean="0">
                  <a:solidFill>
                    <a:schemeClr val="bg1"/>
                  </a:solidFill>
                </a:rPr>
                <a:t>Compañía</a:t>
              </a:r>
              <a:r>
                <a:rPr lang="en-US" alt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1400" dirty="0" err="1" smtClean="0">
                  <a:solidFill>
                    <a:schemeClr val="bg1"/>
                  </a:solidFill>
                </a:rPr>
                <a:t>naturaleza</a:t>
              </a:r>
              <a:r>
                <a:rPr lang="en-US" alt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1400" dirty="0">
                  <a:solidFill>
                    <a:schemeClr val="bg1"/>
                  </a:solidFill>
                </a:rPr>
                <a:t>de </a:t>
              </a:r>
              <a:r>
                <a:rPr lang="en-US" altLang="en-US" sz="1400" dirty="0" err="1">
                  <a:solidFill>
                    <a:schemeClr val="bg1"/>
                  </a:solidFill>
                </a:rPr>
                <a:t>actividad</a:t>
              </a:r>
              <a:r>
                <a:rPr lang="en-US" altLang="en-US" sz="1400" dirty="0">
                  <a:solidFill>
                    <a:schemeClr val="bg1"/>
                  </a:solidFill>
                </a:rPr>
                <a:t> </a:t>
              </a:r>
              <a:r>
                <a:rPr lang="en-US" alt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1400" dirty="0" err="1" smtClean="0">
                  <a:solidFill>
                    <a:schemeClr val="bg1"/>
                  </a:solidFill>
                </a:rPr>
                <a:t>productos</a:t>
              </a:r>
              <a:r>
                <a:rPr lang="en-US" altLang="en-US" sz="1400" dirty="0" smtClean="0">
                  <a:solidFill>
                    <a:schemeClr val="bg1"/>
                  </a:solidFill>
                </a:rPr>
                <a:t> claves y </a:t>
              </a:r>
              <a:r>
                <a:rPr lang="en-US" altLang="en-US" sz="1400" dirty="0" err="1" smtClean="0">
                  <a:solidFill>
                    <a:schemeClr val="bg1"/>
                  </a:solidFill>
                </a:rPr>
                <a:t>entorno</a:t>
              </a:r>
              <a:r>
                <a:rPr lang="en-US" altLang="en-US" sz="1400" dirty="0" smtClean="0">
                  <a:solidFill>
                    <a:schemeClr val="bg1"/>
                  </a:solidFill>
                </a:rPr>
                <a:t> de </a:t>
              </a:r>
              <a:r>
                <a:rPr lang="en-US" altLang="en-US" sz="1400" dirty="0" err="1" smtClean="0">
                  <a:solidFill>
                    <a:schemeClr val="bg1"/>
                  </a:solidFill>
                </a:rPr>
                <a:t>operación</a:t>
              </a:r>
              <a:r>
                <a:rPr lang="en-US" altLang="en-US" sz="1400" dirty="0" smtClean="0">
                  <a:solidFill>
                    <a:schemeClr val="bg1"/>
                  </a:solidFill>
                </a:rPr>
                <a:t>.</a:t>
              </a:r>
              <a:endParaRPr lang="en-US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Trapezoid 20"/>
            <p:cNvSpPr/>
            <p:nvPr/>
          </p:nvSpPr>
          <p:spPr bwMode="auto">
            <a:xfrm rot="10800000">
              <a:off x="4243388" y="5937250"/>
              <a:ext cx="3376612" cy="550863"/>
            </a:xfrm>
            <a:prstGeom prst="trapezoid">
              <a:avLst/>
            </a:prstGeom>
            <a:solidFill>
              <a:srgbClr val="4678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/>
            <a:lstStyle/>
            <a:p>
              <a:pPr eaLnBrk="0" hangingPunct="0">
                <a:defRPr/>
              </a:pPr>
              <a:endParaRPr lang="en-US" dirty="0">
                <a:cs typeface="ＭＳ Ｐゴシック" charset="0"/>
              </a:endParaRPr>
            </a:p>
          </p:txBody>
        </p:sp>
        <p:sp>
          <p:nvSpPr>
            <p:cNvPr id="27" name="TextBox 21"/>
            <p:cNvSpPr txBox="1">
              <a:spLocks noChangeArrowheads="1"/>
            </p:cNvSpPr>
            <p:nvPr/>
          </p:nvSpPr>
          <p:spPr bwMode="auto">
            <a:xfrm>
              <a:off x="4370261" y="5971295"/>
              <a:ext cx="3087687" cy="576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8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60000"/>
                <a:buFont typeface="Courier New" pitchFamily="49" charset="0"/>
                <a:buChar char="o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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dirty="0" err="1" smtClean="0">
                  <a:solidFill>
                    <a:schemeClr val="bg1"/>
                  </a:solidFill>
                </a:rPr>
                <a:t>Gobierno</a:t>
              </a:r>
              <a:r>
                <a:rPr lang="en-US" alt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1600" dirty="0" err="1" smtClean="0">
                  <a:solidFill>
                    <a:schemeClr val="bg1"/>
                  </a:solidFill>
                </a:rPr>
                <a:t>Corporativo</a:t>
              </a:r>
              <a:r>
                <a:rPr lang="en-US" altLang="en-US" sz="1600" dirty="0" smtClean="0">
                  <a:solidFill>
                    <a:schemeClr val="bg1"/>
                  </a:solidFill>
                </a:rPr>
                <a:t> y </a:t>
              </a:r>
              <a:r>
                <a:rPr lang="en-US" altLang="en-US" sz="1600" dirty="0" err="1" smtClean="0">
                  <a:solidFill>
                    <a:schemeClr val="bg1"/>
                  </a:solidFill>
                </a:rPr>
                <a:t>Controles</a:t>
              </a:r>
              <a:r>
                <a:rPr lang="en-US" altLang="en-US" sz="1600" dirty="0" smtClean="0">
                  <a:solidFill>
                    <a:schemeClr val="bg1"/>
                  </a:solidFill>
                </a:rPr>
                <a:t> de </a:t>
              </a:r>
              <a:r>
                <a:rPr lang="en-US" altLang="en-US" sz="1600" dirty="0" err="1" smtClean="0">
                  <a:solidFill>
                    <a:schemeClr val="bg1"/>
                  </a:solidFill>
                </a:rPr>
                <a:t>Administración</a:t>
              </a:r>
              <a:endParaRPr lang="en-US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104"/>
            <p:cNvSpPr>
              <a:spLocks noChangeArrowheads="1"/>
            </p:cNvSpPr>
            <p:nvPr/>
          </p:nvSpPr>
          <p:spPr bwMode="auto">
            <a:xfrm>
              <a:off x="660400" y="1909763"/>
              <a:ext cx="66675" cy="436562"/>
            </a:xfrm>
            <a:prstGeom prst="rect">
              <a:avLst/>
            </a:prstGeom>
            <a:solidFill>
              <a:srgbClr val="345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8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60000"/>
                <a:buFont typeface="Courier New" pitchFamily="49" charset="0"/>
                <a:buChar char="o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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24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1" name="Rectangle 106"/>
            <p:cNvSpPr>
              <a:spLocks noChangeArrowheads="1"/>
            </p:cNvSpPr>
            <p:nvPr/>
          </p:nvSpPr>
          <p:spPr bwMode="auto">
            <a:xfrm>
              <a:off x="660400" y="2489200"/>
              <a:ext cx="66675" cy="436563"/>
            </a:xfrm>
            <a:prstGeom prst="rect">
              <a:avLst/>
            </a:prstGeom>
            <a:solidFill>
              <a:srgbClr val="467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8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60000"/>
                <a:buFont typeface="Courier New" pitchFamily="49" charset="0"/>
                <a:buChar char="o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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2400" dirty="0">
                <a:solidFill>
                  <a:srgbClr val="649CE6"/>
                </a:solidFill>
                <a:latin typeface="Arial" pitchFamily="34" charset="0"/>
              </a:endParaRPr>
            </a:p>
          </p:txBody>
        </p:sp>
        <p:sp>
          <p:nvSpPr>
            <p:cNvPr id="33" name="Rectangle 108"/>
            <p:cNvSpPr>
              <a:spLocks noChangeArrowheads="1"/>
            </p:cNvSpPr>
            <p:nvPr/>
          </p:nvSpPr>
          <p:spPr bwMode="auto">
            <a:xfrm>
              <a:off x="660400" y="3067050"/>
              <a:ext cx="66675" cy="438150"/>
            </a:xfrm>
            <a:prstGeom prst="rect">
              <a:avLst/>
            </a:prstGeom>
            <a:solidFill>
              <a:srgbClr val="70A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8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60000"/>
                <a:buFont typeface="Courier New" pitchFamily="49" charset="0"/>
                <a:buChar char="o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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2400" dirty="0">
                <a:solidFill>
                  <a:srgbClr val="70A3EB"/>
                </a:solidFill>
                <a:latin typeface="Arial" pitchFamily="34" charset="0"/>
              </a:endParaRPr>
            </a:p>
          </p:txBody>
        </p:sp>
        <p:sp>
          <p:nvSpPr>
            <p:cNvPr id="35" name="Rectangle 111"/>
            <p:cNvSpPr>
              <a:spLocks noChangeArrowheads="1"/>
            </p:cNvSpPr>
            <p:nvPr/>
          </p:nvSpPr>
          <p:spPr bwMode="auto">
            <a:xfrm>
              <a:off x="660400" y="3657600"/>
              <a:ext cx="66675" cy="436563"/>
            </a:xfrm>
            <a:prstGeom prst="rect">
              <a:avLst/>
            </a:prstGeom>
            <a:solidFill>
              <a:srgbClr val="345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8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60000"/>
                <a:buFont typeface="Courier New" pitchFamily="49" charset="0"/>
                <a:buChar char="o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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24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7" name="Rectangle 113"/>
            <p:cNvSpPr>
              <a:spLocks noChangeArrowheads="1"/>
            </p:cNvSpPr>
            <p:nvPr/>
          </p:nvSpPr>
          <p:spPr bwMode="auto">
            <a:xfrm>
              <a:off x="660400" y="4235450"/>
              <a:ext cx="66675" cy="438150"/>
            </a:xfrm>
            <a:prstGeom prst="rect">
              <a:avLst/>
            </a:prstGeom>
            <a:solidFill>
              <a:srgbClr val="467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8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60000"/>
                <a:buFont typeface="Courier New" pitchFamily="49" charset="0"/>
                <a:buChar char="o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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2400" dirty="0">
                <a:solidFill>
                  <a:srgbClr val="649CE6"/>
                </a:solidFill>
                <a:latin typeface="Arial" pitchFamily="34" charset="0"/>
              </a:endParaRPr>
            </a:p>
          </p:txBody>
        </p:sp>
        <p:sp>
          <p:nvSpPr>
            <p:cNvPr id="39" name="Rectangle 115"/>
            <p:cNvSpPr>
              <a:spLocks noChangeArrowheads="1"/>
            </p:cNvSpPr>
            <p:nvPr/>
          </p:nvSpPr>
          <p:spPr bwMode="auto">
            <a:xfrm>
              <a:off x="660400" y="4816475"/>
              <a:ext cx="66675" cy="436563"/>
            </a:xfrm>
            <a:prstGeom prst="rect">
              <a:avLst/>
            </a:prstGeom>
            <a:solidFill>
              <a:srgbClr val="70A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8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60000"/>
                <a:buFont typeface="Courier New" pitchFamily="49" charset="0"/>
                <a:buChar char="o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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2400" dirty="0">
                <a:solidFill>
                  <a:srgbClr val="70A3EB"/>
                </a:solidFill>
                <a:latin typeface="Arial" pitchFamily="34" charset="0"/>
              </a:endParaRPr>
            </a:p>
          </p:txBody>
        </p:sp>
        <p:sp>
          <p:nvSpPr>
            <p:cNvPr id="41" name="Rectangle 117"/>
            <p:cNvSpPr>
              <a:spLocks noChangeArrowheads="1"/>
            </p:cNvSpPr>
            <p:nvPr/>
          </p:nvSpPr>
          <p:spPr bwMode="auto">
            <a:xfrm>
              <a:off x="660400" y="5394325"/>
              <a:ext cx="66675" cy="436563"/>
            </a:xfrm>
            <a:prstGeom prst="rect">
              <a:avLst/>
            </a:prstGeom>
            <a:solidFill>
              <a:srgbClr val="345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8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60000"/>
                <a:buFont typeface="Courier New" pitchFamily="49" charset="0"/>
                <a:buChar char="o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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24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43" name="Rectangle 119"/>
            <p:cNvSpPr>
              <a:spLocks noChangeArrowheads="1"/>
            </p:cNvSpPr>
            <p:nvPr/>
          </p:nvSpPr>
          <p:spPr bwMode="auto">
            <a:xfrm>
              <a:off x="660400" y="5973763"/>
              <a:ext cx="66675" cy="436562"/>
            </a:xfrm>
            <a:prstGeom prst="rect">
              <a:avLst/>
            </a:prstGeom>
            <a:solidFill>
              <a:srgbClr val="467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8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60000"/>
                <a:buFont typeface="Courier New" pitchFamily="49" charset="0"/>
                <a:buChar char="o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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2400" dirty="0">
                <a:solidFill>
                  <a:srgbClr val="649CE6"/>
                </a:solidFill>
                <a:latin typeface="Arial" pitchFamily="34" charset="0"/>
              </a:endParaRPr>
            </a:p>
          </p:txBody>
        </p:sp>
        <p:cxnSp>
          <p:nvCxnSpPr>
            <p:cNvPr id="44" name="Straight Connector 2"/>
            <p:cNvCxnSpPr>
              <a:cxnSpLocks noChangeShapeType="1"/>
            </p:cNvCxnSpPr>
            <p:nvPr/>
          </p:nvCxnSpPr>
          <p:spPr bwMode="auto">
            <a:xfrm flipH="1">
              <a:off x="646113" y="1828801"/>
              <a:ext cx="2905125" cy="0"/>
            </a:xfrm>
            <a:prstGeom prst="line">
              <a:avLst/>
            </a:prstGeom>
            <a:noFill/>
            <a:ln w="9525">
              <a:solidFill>
                <a:srgbClr val="7F7F7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Trapezoid 6"/>
            <p:cNvSpPr/>
            <p:nvPr/>
          </p:nvSpPr>
          <p:spPr bwMode="auto">
            <a:xfrm rot="10800000">
              <a:off x="3079749" y="1287461"/>
              <a:ext cx="5668713" cy="550863"/>
            </a:xfrm>
            <a:prstGeom prst="trapezoid">
              <a:avLst/>
            </a:prstGeom>
            <a:solidFill>
              <a:srgbClr val="66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/>
            <a:lstStyle/>
            <a:p>
              <a:pPr eaLnBrk="0" hangingPunct="0">
                <a:defRPr/>
              </a:pPr>
              <a:endParaRPr lang="en-US" dirty="0">
                <a:solidFill>
                  <a:srgbClr val="649CE6"/>
                </a:solidFill>
                <a:cs typeface="ＭＳ Ｐゴシック" charset="0"/>
              </a:endParaRPr>
            </a:p>
          </p:txBody>
        </p:sp>
        <p:sp>
          <p:nvSpPr>
            <p:cNvPr id="46" name="TextBox 7"/>
            <p:cNvSpPr txBox="1">
              <a:spLocks noChangeArrowheads="1"/>
            </p:cNvSpPr>
            <p:nvPr/>
          </p:nvSpPr>
          <p:spPr bwMode="auto">
            <a:xfrm>
              <a:off x="3363913" y="1361104"/>
              <a:ext cx="5262562" cy="364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8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60000"/>
                <a:buFont typeface="Courier New" pitchFamily="49" charset="0"/>
                <a:buChar char="o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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dirty="0" err="1" smtClean="0">
                  <a:solidFill>
                    <a:schemeClr val="bg1"/>
                  </a:solidFill>
                </a:rPr>
                <a:t>Perfil</a:t>
              </a:r>
              <a:r>
                <a:rPr lang="en-US" altLang="en-US" sz="1600" dirty="0" smtClean="0">
                  <a:solidFill>
                    <a:schemeClr val="bg1"/>
                  </a:solidFill>
                </a:rPr>
                <a:t>, </a:t>
              </a:r>
              <a:r>
                <a:rPr lang="en-US" altLang="en-US" sz="1600" dirty="0" err="1" smtClean="0">
                  <a:solidFill>
                    <a:schemeClr val="bg1"/>
                  </a:solidFill>
                </a:rPr>
                <a:t>Gobierno</a:t>
              </a:r>
              <a:r>
                <a:rPr lang="en-US" altLang="en-US" sz="1600" dirty="0" smtClean="0">
                  <a:solidFill>
                    <a:schemeClr val="bg1"/>
                  </a:solidFill>
                </a:rPr>
                <a:t>, </a:t>
              </a:r>
              <a:r>
                <a:rPr lang="en-US" altLang="en-US" sz="1600" dirty="0" err="1">
                  <a:solidFill>
                    <a:schemeClr val="bg1"/>
                  </a:solidFill>
                </a:rPr>
                <a:t>C</a:t>
              </a:r>
              <a:r>
                <a:rPr lang="en-US" altLang="en-US" sz="1600" dirty="0" err="1" smtClean="0">
                  <a:solidFill>
                    <a:schemeClr val="bg1"/>
                  </a:solidFill>
                </a:rPr>
                <a:t>ontroles</a:t>
              </a:r>
              <a:r>
                <a:rPr lang="en-US" altLang="en-US" sz="1600" dirty="0" smtClean="0">
                  <a:solidFill>
                    <a:schemeClr val="bg1"/>
                  </a:solidFill>
                </a:rPr>
                <a:t>, </a:t>
              </a:r>
              <a:r>
                <a:rPr lang="en-US" altLang="en-US" sz="1600" dirty="0" err="1">
                  <a:solidFill>
                    <a:schemeClr val="bg1"/>
                  </a:solidFill>
                </a:rPr>
                <a:t>D</a:t>
              </a:r>
              <a:r>
                <a:rPr lang="en-US" altLang="en-US" sz="1600" dirty="0" err="1" smtClean="0">
                  <a:solidFill>
                    <a:schemeClr val="bg1"/>
                  </a:solidFill>
                </a:rPr>
                <a:t>esempeño</a:t>
              </a:r>
              <a:r>
                <a:rPr lang="en-US" altLang="en-US" sz="1600" dirty="0" smtClean="0">
                  <a:solidFill>
                    <a:schemeClr val="bg1"/>
                  </a:solidFill>
                </a:rPr>
                <a:t>, </a:t>
              </a:r>
              <a:r>
                <a:rPr lang="en-US" altLang="en-US" sz="1600" dirty="0" err="1" smtClean="0">
                  <a:solidFill>
                    <a:schemeClr val="bg1"/>
                  </a:solidFill>
                </a:rPr>
                <a:t>Situación</a:t>
              </a:r>
              <a:r>
                <a:rPr lang="en-US" altLang="en-US" sz="1600" dirty="0" smtClean="0">
                  <a:solidFill>
                    <a:schemeClr val="bg1"/>
                  </a:solidFill>
                </a:rPr>
                <a:t> y </a:t>
              </a:r>
              <a:r>
                <a:rPr lang="en-US" altLang="en-US" sz="1600" dirty="0" err="1" smtClean="0">
                  <a:solidFill>
                    <a:schemeClr val="bg1"/>
                  </a:solidFill>
                </a:rPr>
                <a:t>otros</a:t>
              </a:r>
              <a:endParaRPr lang="en-US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102"/>
            <p:cNvSpPr txBox="1">
              <a:spLocks noChangeArrowheads="1"/>
            </p:cNvSpPr>
            <p:nvPr/>
          </p:nvSpPr>
          <p:spPr bwMode="auto">
            <a:xfrm>
              <a:off x="743091" y="1384137"/>
              <a:ext cx="3149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8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60000"/>
                <a:buFont typeface="Courier New" pitchFamily="49" charset="0"/>
                <a:buChar char="o"/>
                <a:defRPr sz="24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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20000"/>
                </a:spcBef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☐"/>
                <a:defRPr sz="2000">
                  <a:solidFill>
                    <a:srgbClr val="49506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 smtClean="0"/>
                <a:t>20.1</a:t>
              </a:r>
              <a:endParaRPr lang="en-US" altLang="en-US" sz="2000" dirty="0"/>
            </a:p>
          </p:txBody>
        </p:sp>
        <p:sp>
          <p:nvSpPr>
            <p:cNvPr id="48" name="Rectangle 104"/>
            <p:cNvSpPr>
              <a:spLocks noChangeArrowheads="1"/>
            </p:cNvSpPr>
            <p:nvPr/>
          </p:nvSpPr>
          <p:spPr bwMode="auto">
            <a:xfrm>
              <a:off x="656792" y="1330326"/>
              <a:ext cx="45719" cy="436562"/>
            </a:xfrm>
            <a:prstGeom prst="rect">
              <a:avLst/>
            </a:prstGeom>
            <a:solidFill>
              <a:srgbClr val="70A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altLang="en-US" sz="2400" dirty="0">
                <a:solidFill>
                  <a:srgbClr val="70A3EB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sp>
        <p:nvSpPr>
          <p:cNvPr id="50" name="TextBox 102"/>
          <p:cNvSpPr txBox="1">
            <a:spLocks noChangeArrowheads="1"/>
          </p:cNvSpPr>
          <p:nvPr/>
        </p:nvSpPr>
        <p:spPr bwMode="auto">
          <a:xfrm>
            <a:off x="478004" y="2104048"/>
            <a:ext cx="314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8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60000"/>
              <a:buFont typeface="Courier New" pitchFamily="49" charset="0"/>
              <a:buChar char="o"/>
              <a:defRPr sz="24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50000"/>
              <a:buFont typeface="Wingdings" pitchFamily="2" charset="2"/>
              <a:buChar char="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 dirty="0" smtClean="0"/>
              <a:t>20.2</a:t>
            </a:r>
            <a:endParaRPr lang="en-US" altLang="en-US" sz="2000" dirty="0"/>
          </a:p>
        </p:txBody>
      </p:sp>
      <p:sp>
        <p:nvSpPr>
          <p:cNvPr id="51" name="TextBox 102"/>
          <p:cNvSpPr txBox="1">
            <a:spLocks noChangeArrowheads="1"/>
          </p:cNvSpPr>
          <p:nvPr/>
        </p:nvSpPr>
        <p:spPr bwMode="auto">
          <a:xfrm>
            <a:off x="439137" y="2689515"/>
            <a:ext cx="314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8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60000"/>
              <a:buFont typeface="Courier New" pitchFamily="49" charset="0"/>
              <a:buChar char="o"/>
              <a:defRPr sz="24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50000"/>
              <a:buFont typeface="Wingdings" pitchFamily="2" charset="2"/>
              <a:buChar char="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 dirty="0" smtClean="0"/>
              <a:t>20.3</a:t>
            </a:r>
            <a:endParaRPr lang="en-US" altLang="en-US" sz="2000" dirty="0"/>
          </a:p>
        </p:txBody>
      </p:sp>
      <p:sp>
        <p:nvSpPr>
          <p:cNvPr id="52" name="TextBox 102"/>
          <p:cNvSpPr txBox="1">
            <a:spLocks noChangeArrowheads="1"/>
          </p:cNvSpPr>
          <p:nvPr/>
        </p:nvSpPr>
        <p:spPr bwMode="auto">
          <a:xfrm>
            <a:off x="455030" y="3217669"/>
            <a:ext cx="314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8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60000"/>
              <a:buFont typeface="Courier New" pitchFamily="49" charset="0"/>
              <a:buChar char="o"/>
              <a:defRPr sz="24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50000"/>
              <a:buFont typeface="Wingdings" pitchFamily="2" charset="2"/>
              <a:buChar char="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 dirty="0" smtClean="0"/>
              <a:t>20.4</a:t>
            </a:r>
            <a:endParaRPr lang="en-US" altLang="en-US" sz="2000" dirty="0"/>
          </a:p>
        </p:txBody>
      </p:sp>
      <p:sp>
        <p:nvSpPr>
          <p:cNvPr id="53" name="TextBox 102"/>
          <p:cNvSpPr txBox="1">
            <a:spLocks noChangeArrowheads="1"/>
          </p:cNvSpPr>
          <p:nvPr/>
        </p:nvSpPr>
        <p:spPr bwMode="auto">
          <a:xfrm>
            <a:off x="450389" y="3727221"/>
            <a:ext cx="314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8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60000"/>
              <a:buFont typeface="Courier New" pitchFamily="49" charset="0"/>
              <a:buChar char="o"/>
              <a:defRPr sz="24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50000"/>
              <a:buFont typeface="Wingdings" pitchFamily="2" charset="2"/>
              <a:buChar char="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 dirty="0" smtClean="0"/>
              <a:t>20.5</a:t>
            </a:r>
            <a:endParaRPr lang="en-US" altLang="en-US" sz="2000" dirty="0"/>
          </a:p>
        </p:txBody>
      </p:sp>
      <p:sp>
        <p:nvSpPr>
          <p:cNvPr id="54" name="TextBox 102"/>
          <p:cNvSpPr txBox="1">
            <a:spLocks noChangeArrowheads="1"/>
          </p:cNvSpPr>
          <p:nvPr/>
        </p:nvSpPr>
        <p:spPr bwMode="auto">
          <a:xfrm>
            <a:off x="462907" y="4257929"/>
            <a:ext cx="21648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8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60000"/>
              <a:buFont typeface="Courier New" pitchFamily="49" charset="0"/>
              <a:buChar char="o"/>
              <a:defRPr sz="24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50000"/>
              <a:buFont typeface="Wingdings" pitchFamily="2" charset="2"/>
              <a:buChar char="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 dirty="0" smtClean="0"/>
              <a:t>20.6</a:t>
            </a:r>
            <a:endParaRPr lang="en-US" altLang="en-US" sz="2000" dirty="0"/>
          </a:p>
        </p:txBody>
      </p:sp>
      <p:sp>
        <p:nvSpPr>
          <p:cNvPr id="55" name="TextBox 102"/>
          <p:cNvSpPr txBox="1">
            <a:spLocks noChangeArrowheads="1"/>
          </p:cNvSpPr>
          <p:nvPr/>
        </p:nvSpPr>
        <p:spPr bwMode="auto">
          <a:xfrm>
            <a:off x="429203" y="4836725"/>
            <a:ext cx="21577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8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60000"/>
              <a:buFont typeface="Courier New" pitchFamily="49" charset="0"/>
              <a:buChar char="o"/>
              <a:defRPr sz="24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50000"/>
              <a:buFont typeface="Wingdings" pitchFamily="2" charset="2"/>
              <a:buChar char="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 dirty="0" smtClean="0"/>
              <a:t>20.7</a:t>
            </a:r>
            <a:endParaRPr lang="en-US" altLang="en-US" sz="2000" dirty="0"/>
          </a:p>
        </p:txBody>
      </p:sp>
      <p:sp>
        <p:nvSpPr>
          <p:cNvPr id="56" name="TextBox 102"/>
          <p:cNvSpPr txBox="1">
            <a:spLocks noChangeArrowheads="1"/>
          </p:cNvSpPr>
          <p:nvPr/>
        </p:nvSpPr>
        <p:spPr bwMode="auto">
          <a:xfrm>
            <a:off x="457351" y="5403285"/>
            <a:ext cx="1377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8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60000"/>
              <a:buFont typeface="Courier New" pitchFamily="49" charset="0"/>
              <a:buChar char="o"/>
              <a:defRPr sz="24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50000"/>
              <a:buFont typeface="Wingdings" pitchFamily="2" charset="2"/>
              <a:buChar char="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 dirty="0" smtClean="0"/>
              <a:t>20.8</a:t>
            </a:r>
            <a:endParaRPr lang="en-US" altLang="en-US" sz="2000" dirty="0"/>
          </a:p>
        </p:txBody>
      </p:sp>
      <p:sp>
        <p:nvSpPr>
          <p:cNvPr id="57" name="TextBox 102"/>
          <p:cNvSpPr txBox="1">
            <a:spLocks noChangeArrowheads="1"/>
          </p:cNvSpPr>
          <p:nvPr/>
        </p:nvSpPr>
        <p:spPr bwMode="auto">
          <a:xfrm>
            <a:off x="479164" y="5927239"/>
            <a:ext cx="314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8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60000"/>
              <a:buFont typeface="Courier New" pitchFamily="49" charset="0"/>
              <a:buChar char="o"/>
              <a:defRPr sz="24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50000"/>
              <a:buFont typeface="Wingdings" pitchFamily="2" charset="2"/>
              <a:buChar char="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 dirty="0" smtClean="0"/>
              <a:t>20.9</a:t>
            </a:r>
            <a:endParaRPr lang="en-US" altLang="en-US" sz="2000" dirty="0"/>
          </a:p>
        </p:txBody>
      </p:sp>
      <p:sp>
        <p:nvSpPr>
          <p:cNvPr id="58" name="Rectangle 31"/>
          <p:cNvSpPr>
            <a:spLocks noChangeArrowheads="1"/>
          </p:cNvSpPr>
          <p:nvPr/>
        </p:nvSpPr>
        <p:spPr bwMode="auto">
          <a:xfrm>
            <a:off x="340628" y="844804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Estándar - Requisitos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  <p:sp>
        <p:nvSpPr>
          <p:cNvPr id="59" name="Trapezoid 20"/>
          <p:cNvSpPr/>
          <p:nvPr/>
        </p:nvSpPr>
        <p:spPr bwMode="auto">
          <a:xfrm rot="10800000">
            <a:off x="4127492" y="6299032"/>
            <a:ext cx="3086258" cy="519503"/>
          </a:xfrm>
          <a:prstGeom prst="trapezoid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/>
          <a:lstStyle/>
          <a:p>
            <a:pPr eaLnBrk="0" hangingPunct="0">
              <a:defRPr/>
            </a:pPr>
            <a:endParaRPr lang="en-US" dirty="0">
              <a:cs typeface="ＭＳ Ｐゴシック" charset="0"/>
            </a:endParaRPr>
          </a:p>
        </p:txBody>
      </p:sp>
      <p:sp>
        <p:nvSpPr>
          <p:cNvPr id="60" name="TextBox 102"/>
          <p:cNvSpPr txBox="1">
            <a:spLocks noChangeArrowheads="1"/>
          </p:cNvSpPr>
          <p:nvPr/>
        </p:nvSpPr>
        <p:spPr bwMode="auto">
          <a:xfrm>
            <a:off x="409867" y="6422980"/>
            <a:ext cx="314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8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60000"/>
              <a:buFont typeface="Courier New" pitchFamily="49" charset="0"/>
              <a:buChar char="o"/>
              <a:defRPr sz="24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50000"/>
              <a:buFont typeface="Wingdings" pitchFamily="2" charset="2"/>
              <a:buChar char="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 dirty="0" smtClean="0"/>
              <a:t>20.10</a:t>
            </a:r>
            <a:endParaRPr lang="en-US" altLang="en-US" sz="2000" dirty="0"/>
          </a:p>
        </p:txBody>
      </p:sp>
      <p:sp>
        <p:nvSpPr>
          <p:cNvPr id="61" name="Rectangle 119"/>
          <p:cNvSpPr>
            <a:spLocks noChangeArrowheads="1"/>
          </p:cNvSpPr>
          <p:nvPr/>
        </p:nvSpPr>
        <p:spPr bwMode="auto">
          <a:xfrm>
            <a:off x="384950" y="6327349"/>
            <a:ext cx="66675" cy="4055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8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60000"/>
              <a:buFont typeface="Courier New" pitchFamily="49" charset="0"/>
              <a:buChar char="o"/>
              <a:defRPr sz="24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50000"/>
              <a:buFont typeface="Wingdings" pitchFamily="2" charset="2"/>
              <a:buChar char="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dirty="0">
              <a:solidFill>
                <a:srgbClr val="649CE6"/>
              </a:solidFill>
              <a:latin typeface="Arial" pitchFamily="34" charset="0"/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407303" y="6818536"/>
            <a:ext cx="6684977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21"/>
          <p:cNvSpPr txBox="1">
            <a:spLocks noChangeArrowheads="1"/>
          </p:cNvSpPr>
          <p:nvPr/>
        </p:nvSpPr>
        <p:spPr bwMode="auto">
          <a:xfrm>
            <a:off x="4148609" y="6373158"/>
            <a:ext cx="3087687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8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60000"/>
              <a:buFont typeface="Courier New" pitchFamily="49" charset="0"/>
              <a:buChar char="o"/>
              <a:defRPr sz="24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50000"/>
              <a:buFont typeface="Wingdings" pitchFamily="2" charset="2"/>
              <a:buChar char="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☐"/>
              <a:defRPr sz="2000">
                <a:solidFill>
                  <a:srgbClr val="49506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 err="1" smtClean="0">
                <a:solidFill>
                  <a:schemeClr val="bg1"/>
                </a:solidFill>
              </a:rPr>
              <a:t>Estados</a:t>
            </a: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Financieros</a:t>
            </a: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Auditados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306150" y="1556006"/>
            <a:ext cx="8229023" cy="4753314"/>
            <a:chOff x="293950" y="980729"/>
            <a:chExt cx="5142146" cy="1368152"/>
          </a:xfrm>
        </p:grpSpPr>
        <p:sp>
          <p:nvSpPr>
            <p:cNvPr id="4" name="Rectangle 17"/>
            <p:cNvSpPr/>
            <p:nvPr/>
          </p:nvSpPr>
          <p:spPr bwMode="auto">
            <a:xfrm>
              <a:off x="396344" y="980729"/>
              <a:ext cx="5039752" cy="13681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171450" indent="-1714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s-PE" sz="2000" dirty="0" smtClean="0"/>
                <a:t>20.1</a:t>
              </a:r>
              <a:endParaRPr lang="en-US" altLang="es-PE" sz="2000" dirty="0"/>
            </a:p>
            <a:p>
              <a:pPr marL="0" lvl="1" indent="0" algn="just">
                <a:buClr>
                  <a:schemeClr val="tx2"/>
                </a:buClr>
              </a:pPr>
              <a:endParaRPr lang="es-PE" altLang="es-PE" sz="2000" b="0" dirty="0" smtClean="0"/>
            </a:p>
            <a:p>
              <a:pPr marL="0" lvl="1" indent="0" algn="just">
                <a:buClr>
                  <a:schemeClr val="tx2"/>
                </a:buClr>
              </a:pPr>
              <a:endParaRPr lang="es-PE" altLang="es-PE" sz="2000" b="0" dirty="0" smtClean="0"/>
            </a:p>
            <a:p>
              <a:pPr marL="0" lvl="1" indent="0" algn="just">
                <a:buClr>
                  <a:schemeClr val="tx2"/>
                </a:buClr>
              </a:pPr>
              <a:r>
                <a:rPr lang="es-PE" altLang="es-PE" sz="2000" b="0" dirty="0" smtClean="0"/>
                <a:t>Divulgar información, al menos anual, cualitativa y cuantitativa a los participantes sobre </a:t>
              </a:r>
              <a:r>
                <a:rPr lang="es-PE" altLang="es-PE" sz="2000" i="1" dirty="0" smtClean="0">
                  <a:solidFill>
                    <a:srgbClr val="FF0000"/>
                  </a:solidFill>
                </a:rPr>
                <a:t>perfil, gobierno y controles, desempeño situación financiera</a:t>
              </a:r>
              <a:r>
                <a:rPr lang="es-PE" altLang="es-PE" sz="2000" b="0" i="1" dirty="0" smtClean="0"/>
                <a:t> </a:t>
              </a:r>
              <a:r>
                <a:rPr lang="es-PE" altLang="es-PE" sz="2000" b="0" dirty="0" smtClean="0"/>
                <a:t>entre otros. La </a:t>
              </a:r>
              <a:r>
                <a:rPr lang="es-PE" altLang="es-PE" sz="2000" b="0" u="sng" dirty="0" smtClean="0"/>
                <a:t>divulgación</a:t>
              </a:r>
              <a:r>
                <a:rPr lang="es-PE" altLang="es-PE" sz="2000" b="0" dirty="0" smtClean="0"/>
                <a:t> debe tener en cuenta lo siguiente:</a:t>
              </a:r>
              <a:endParaRPr lang="es-PE" altLang="es-PE" sz="2000" b="0" dirty="0"/>
            </a:p>
            <a:p>
              <a:pPr marL="285750" indent="-285750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GB" altLang="es-PE" sz="2000" dirty="0" err="1" smtClean="0"/>
                <a:t>Debe</a:t>
              </a:r>
              <a:r>
                <a:rPr lang="en-GB" altLang="es-PE" sz="2000" dirty="0" smtClean="0"/>
                <a:t> </a:t>
              </a:r>
              <a:r>
                <a:rPr lang="en-GB" altLang="es-PE" sz="2000" dirty="0" err="1" smtClean="0"/>
                <a:t>ser</a:t>
              </a:r>
              <a:r>
                <a:rPr lang="en-GB" altLang="es-PE" sz="2000" dirty="0" smtClean="0"/>
                <a:t> </a:t>
              </a:r>
              <a:r>
                <a:rPr lang="en-GB" altLang="es-PE" sz="2000" dirty="0" err="1" smtClean="0"/>
                <a:t>adecuada</a:t>
              </a:r>
              <a:r>
                <a:rPr lang="en-GB" altLang="es-PE" sz="2000" dirty="0" smtClean="0"/>
                <a:t> a la </a:t>
              </a:r>
              <a:r>
                <a:rPr lang="en-GB" altLang="es-PE" sz="2000" dirty="0" err="1" smtClean="0"/>
                <a:t>naturaleza</a:t>
              </a:r>
              <a:r>
                <a:rPr lang="en-GB" altLang="es-PE" sz="2000" dirty="0" smtClean="0"/>
                <a:t> de la </a:t>
              </a:r>
              <a:r>
                <a:rPr lang="en-GB" altLang="es-PE" sz="2000" dirty="0" err="1" smtClean="0"/>
                <a:t>información</a:t>
              </a:r>
              <a:r>
                <a:rPr lang="en-GB" altLang="es-PE" sz="2000" dirty="0" smtClean="0"/>
                <a:t>.</a:t>
              </a:r>
            </a:p>
            <a:p>
              <a:pPr marL="285750" indent="-285750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GB" altLang="es-PE" sz="2000" dirty="0" smtClean="0"/>
                <a:t>A </a:t>
              </a:r>
              <a:r>
                <a:rPr lang="en-GB" altLang="es-PE" sz="2000" dirty="0" err="1" smtClean="0"/>
                <a:t>través</a:t>
              </a:r>
              <a:r>
                <a:rPr lang="en-GB" altLang="es-PE" sz="2000" dirty="0" smtClean="0"/>
                <a:t> de </a:t>
              </a:r>
              <a:r>
                <a:rPr lang="en-GB" altLang="es-PE" sz="2000" dirty="0" err="1" smtClean="0"/>
                <a:t>canales</a:t>
              </a:r>
              <a:r>
                <a:rPr lang="en-GB" altLang="es-PE" sz="2000" dirty="0" smtClean="0"/>
                <a:t> </a:t>
              </a:r>
              <a:r>
                <a:rPr lang="en-GB" altLang="es-PE" sz="2000" dirty="0" err="1" smtClean="0"/>
                <a:t>electrónicos</a:t>
              </a:r>
              <a:r>
                <a:rPr lang="en-GB" altLang="es-PE" sz="2000" dirty="0" smtClean="0"/>
                <a:t> (internet).</a:t>
              </a:r>
            </a:p>
            <a:p>
              <a:pPr marL="285750" indent="-285750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GB" altLang="es-PE" sz="2000" dirty="0" err="1" smtClean="0"/>
                <a:t>Debe</a:t>
              </a:r>
              <a:r>
                <a:rPr lang="en-GB" altLang="es-PE" sz="2000" dirty="0" smtClean="0"/>
                <a:t> </a:t>
              </a:r>
              <a:r>
                <a:rPr lang="en-GB" altLang="es-PE" sz="2000" dirty="0" err="1" smtClean="0"/>
                <a:t>ser</a:t>
              </a:r>
              <a:r>
                <a:rPr lang="en-GB" altLang="es-PE" sz="2000" dirty="0" smtClean="0"/>
                <a:t> </a:t>
              </a:r>
              <a:r>
                <a:rPr lang="en-GB" altLang="es-PE" sz="2000" dirty="0" err="1" smtClean="0"/>
                <a:t>oportuna</a:t>
              </a:r>
              <a:r>
                <a:rPr lang="en-GB" altLang="es-PE" sz="2000" dirty="0" smtClean="0"/>
                <a:t> y </a:t>
              </a:r>
              <a:r>
                <a:rPr lang="en-GB" altLang="es-PE" sz="2000" dirty="0" err="1" smtClean="0"/>
                <a:t>suficiente</a:t>
              </a:r>
              <a:r>
                <a:rPr lang="en-GB" altLang="es-PE" sz="2000" dirty="0" smtClean="0"/>
                <a:t>.</a:t>
              </a:r>
            </a:p>
            <a:p>
              <a:pPr marL="285750" indent="-285750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GB" altLang="es-PE" sz="2000" dirty="0" err="1" smtClean="0"/>
                <a:t>Confiable</a:t>
              </a:r>
              <a:r>
                <a:rPr lang="en-GB" altLang="es-PE" sz="2000" dirty="0" smtClean="0"/>
                <a:t> e integral.</a:t>
              </a:r>
            </a:p>
            <a:p>
              <a:pPr marL="285750" indent="-285750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GB" altLang="es-PE" sz="2000" dirty="0" smtClean="0"/>
                <a:t>Se </a:t>
              </a:r>
              <a:r>
                <a:rPr lang="en-GB" altLang="es-PE" sz="2000" dirty="0" err="1" smtClean="0"/>
                <a:t>debe</a:t>
              </a:r>
              <a:r>
                <a:rPr lang="en-GB" altLang="es-PE" sz="2000" dirty="0" smtClean="0"/>
                <a:t> </a:t>
              </a:r>
              <a:r>
                <a:rPr lang="en-GB" altLang="es-PE" sz="2000" dirty="0" err="1" smtClean="0"/>
                <a:t>divulgar</a:t>
              </a:r>
              <a:r>
                <a:rPr lang="en-GB" altLang="es-PE" sz="2000" dirty="0" smtClean="0"/>
                <a:t> los </a:t>
              </a:r>
              <a:r>
                <a:rPr lang="en-GB" altLang="es-PE" sz="2000" dirty="0" err="1" smtClean="0"/>
                <a:t>supuestos</a:t>
              </a:r>
              <a:r>
                <a:rPr lang="en-GB" altLang="es-PE" sz="2000" dirty="0" smtClean="0"/>
                <a:t> y </a:t>
              </a:r>
              <a:r>
                <a:rPr lang="en-GB" altLang="es-PE" sz="2000" dirty="0" err="1" smtClean="0"/>
                <a:t>métodos</a:t>
              </a:r>
              <a:r>
                <a:rPr lang="en-GB" altLang="es-PE" sz="2000" dirty="0" smtClean="0"/>
                <a:t>.</a:t>
              </a:r>
            </a:p>
            <a:p>
              <a:pPr marL="285750" indent="-285750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endParaRPr lang="en-GB" altLang="es-PE" sz="2000" i="1" dirty="0"/>
            </a:p>
          </p:txBody>
        </p:sp>
        <p:sp>
          <p:nvSpPr>
            <p:cNvPr id="5" name="Rectangle 21"/>
            <p:cNvSpPr>
              <a:spLocks noChangeArrowheads="1"/>
            </p:cNvSpPr>
            <p:nvPr/>
          </p:nvSpPr>
          <p:spPr bwMode="auto">
            <a:xfrm>
              <a:off x="293950" y="980729"/>
              <a:ext cx="102394" cy="13681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s-PE" sz="1100" i="1" dirty="0"/>
            </a:p>
          </p:txBody>
        </p:sp>
      </p:grp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282378" y="881949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Estándar - Requisitos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156766" y="1556006"/>
            <a:ext cx="7378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chemeClr val="accent1">
                    <a:lumMod val="75000"/>
                  </a:schemeClr>
                </a:solidFill>
              </a:rPr>
              <a:t>Perfil, Gobierno, Controles, Desempeño, Situación Financiera entre otros.</a:t>
            </a:r>
            <a:endParaRPr lang="es-P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AutoShape 2" descr="Resultado de imagen de ia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4" descr="Resultado de imagen de ia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AutoShape 6" descr="Resultado de imagen de iai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AutoShape 8" descr="https://a2ii.org/sites/default/files/logos/iais_170_new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1" name="10 Imagen" descr="https://a2ii.org/sites/default/files/logos/iais_170_new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28" y="881949"/>
            <a:ext cx="1198245" cy="43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4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282378" y="881949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Estándar – Exigencias Normativas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perumineria.files.wordpress.com/2011/10/bandera_pe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81949"/>
            <a:ext cx="644027" cy="42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643165" y="1902648"/>
            <a:ext cx="2192858" cy="429473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b="1" u="sng" dirty="0" smtClean="0"/>
              <a:t>Memoria Anual JGA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Estados Financieros/GE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Informe de Auditoria Externa/GE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Exposición de la situación económica financiera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Buen Gobierno Corporativo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Gestión de Riesgos</a:t>
            </a:r>
          </a:p>
          <a:p>
            <a:endParaRPr lang="es-PE" dirty="0"/>
          </a:p>
        </p:txBody>
      </p:sp>
      <p:sp>
        <p:nvSpPr>
          <p:cNvPr id="12" name="11 Rectángulo"/>
          <p:cNvSpPr/>
          <p:nvPr/>
        </p:nvSpPr>
        <p:spPr>
          <a:xfrm>
            <a:off x="6313840" y="1916832"/>
            <a:ext cx="2192858" cy="4294739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b="1" u="sng" dirty="0" smtClean="0"/>
              <a:t>Notas a EEFF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Datos de la Empresa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Bases de preparación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Políticas contables y criterios de valuación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Notas especificas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Activos sujetos a restricciones</a:t>
            </a:r>
          </a:p>
          <a:p>
            <a:endParaRPr lang="es-PE" dirty="0"/>
          </a:p>
        </p:txBody>
      </p:sp>
      <p:sp>
        <p:nvSpPr>
          <p:cNvPr id="13" name="12 Rectángulo"/>
          <p:cNvSpPr/>
          <p:nvPr/>
        </p:nvSpPr>
        <p:spPr>
          <a:xfrm>
            <a:off x="611560" y="1916832"/>
            <a:ext cx="2592288" cy="4294739"/>
          </a:xfrm>
          <a:prstGeom prst="rect">
            <a:avLst/>
          </a:prstGeom>
          <a:solidFill>
            <a:srgbClr val="DF413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b="1" u="sng" dirty="0" smtClean="0"/>
              <a:t>Ley General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Se esta facultado a dictar normas generales para elaboración, presentación y publicidad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La SBS publica al menos trimestralmente información actualizada sobre situación patrimonial y financiera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940753"/>
            <a:ext cx="1656184" cy="822003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908735"/>
            <a:ext cx="1285430" cy="848766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004048" y="1456096"/>
            <a:ext cx="205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 smtClean="0"/>
              <a:t>Plan de Cuentas</a:t>
            </a:r>
            <a:endParaRPr lang="es-PE" b="1" i="1" dirty="0"/>
          </a:p>
        </p:txBody>
      </p:sp>
    </p:spTree>
    <p:extLst>
      <p:ext uri="{BB962C8B-B14F-4D97-AF65-F5344CB8AC3E}">
        <p14:creationId xmlns:p14="http://schemas.microsoft.com/office/powerpoint/2010/main" val="12461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282378" y="881949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Estándar – Aplicación Práctica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perumineria.files.wordpress.com/2011/10/bandera_pe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81949"/>
            <a:ext cx="644027" cy="42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71549" y="1844824"/>
            <a:ext cx="830086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Verificación</a:t>
            </a:r>
            <a:r>
              <a:rPr lang="es-PE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remisión de la </a:t>
            </a:r>
            <a:r>
              <a:rPr lang="es-PE" sz="2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 anual </a:t>
            </a:r>
            <a:r>
              <a:rPr lang="es-PE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plazos establecidos.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Revisión y análisis </a:t>
            </a:r>
            <a:r>
              <a:rPr lang="es-PE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sz="2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financiera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Elaboración</a:t>
            </a:r>
            <a:r>
              <a:rPr lang="es-PE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PE" sz="2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cuadros estadísticos </a:t>
            </a:r>
            <a:r>
              <a:rPr lang="es-PE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(Situación Financiera, Estado de Resultados, Indicadores, ranking, reservas, obligaciones, </a:t>
            </a:r>
            <a:r>
              <a:rPr lang="es-PE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s-PE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PE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</a:t>
            </a:r>
            <a:r>
              <a:rPr lang="es-PE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s-PE" sz="2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de pólizas</a:t>
            </a:r>
            <a:r>
              <a:rPr lang="es-PE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E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s-P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 de revelación de Información</a:t>
            </a:r>
            <a:r>
              <a:rPr lang="es-PE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32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1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306150" y="1556006"/>
            <a:ext cx="8229023" cy="5138449"/>
            <a:chOff x="293950" y="980729"/>
            <a:chExt cx="5142146" cy="1389754"/>
          </a:xfrm>
        </p:grpSpPr>
        <p:sp>
          <p:nvSpPr>
            <p:cNvPr id="4" name="Rectangle 17"/>
            <p:cNvSpPr/>
            <p:nvPr/>
          </p:nvSpPr>
          <p:spPr bwMode="auto">
            <a:xfrm>
              <a:off x="396344" y="980729"/>
              <a:ext cx="5039752" cy="13897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171450" indent="-1714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s-PE" sz="2000" dirty="0" smtClean="0"/>
                <a:t>20.2</a:t>
              </a:r>
              <a:endParaRPr lang="en-US" altLang="es-PE" sz="2000" dirty="0"/>
            </a:p>
            <a:p>
              <a:pPr marL="0" lvl="1" indent="0" algn="just">
                <a:buClr>
                  <a:schemeClr val="tx2"/>
                </a:buClr>
              </a:pPr>
              <a:endParaRPr lang="es-PE" altLang="es-PE" sz="2000" b="0" dirty="0" smtClean="0"/>
            </a:p>
            <a:p>
              <a:pPr marL="0" lvl="1" indent="0" algn="just">
                <a:buClr>
                  <a:schemeClr val="tx2"/>
                </a:buClr>
              </a:pPr>
              <a:r>
                <a:rPr lang="es-PE" altLang="es-PE" sz="2000" b="0" dirty="0" smtClean="0"/>
                <a:t>Divulgar información cuantitativa y cualitativa sobre la posición financiera relacionada con las reservas técnicas. Incluye información sobre </a:t>
              </a:r>
              <a:r>
                <a:rPr lang="es-PE" altLang="es-PE" sz="2000" dirty="0" smtClean="0">
                  <a:solidFill>
                    <a:srgbClr val="FF0000"/>
                  </a:solidFill>
                </a:rPr>
                <a:t>supuestos de flujos</a:t>
              </a:r>
              <a:r>
                <a:rPr lang="es-PE" altLang="es-PE" sz="2000" b="0" dirty="0" smtClean="0"/>
                <a:t>, justificación de la </a:t>
              </a:r>
              <a:r>
                <a:rPr lang="es-PE" altLang="es-PE" sz="2000" dirty="0">
                  <a:solidFill>
                    <a:srgbClr val="FF0000"/>
                  </a:solidFill>
                </a:rPr>
                <a:t>tasa de descuento</a:t>
              </a:r>
              <a:r>
                <a:rPr lang="es-PE" altLang="es-PE" sz="2000" b="0" dirty="0" smtClean="0"/>
                <a:t> y </a:t>
              </a:r>
              <a:r>
                <a:rPr lang="es-PE" altLang="es-PE" sz="2000" dirty="0">
                  <a:solidFill>
                    <a:srgbClr val="FF0000"/>
                  </a:solidFill>
                </a:rPr>
                <a:t>métodos  de reserva</a:t>
              </a:r>
              <a:r>
                <a:rPr lang="es-PE" altLang="es-PE" sz="2000" b="0" dirty="0" smtClean="0"/>
                <a:t>.</a:t>
              </a:r>
            </a:p>
            <a:p>
              <a:pPr marL="0" lvl="1" indent="0" algn="just">
                <a:buClr>
                  <a:schemeClr val="tx2"/>
                </a:buClr>
              </a:pPr>
              <a:endParaRPr lang="es-PE" altLang="es-PE" sz="2000" b="0" dirty="0"/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s-PE" altLang="es-PE" sz="2000" i="1" dirty="0" smtClean="0"/>
                <a:t>Se presentan las reservas en términos brutos y netos.</a:t>
              </a:r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s-PE" altLang="es-PE" sz="2000" i="1" dirty="0" smtClean="0"/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s-PE" altLang="es-PE" sz="2000" i="1" dirty="0" smtClean="0"/>
                <a:t>Se divulga la explicación de cómo se determina la reserva.</a:t>
              </a:r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s-PE" altLang="es-PE" sz="2000" i="1" dirty="0" smtClean="0"/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s-PE" altLang="es-PE" sz="2000" i="1" dirty="0" smtClean="0"/>
                <a:t>Se debería incluir carteras run-off.</a:t>
              </a:r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s-PE" altLang="es-PE" sz="2000" i="1" dirty="0" smtClean="0"/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s-PE" altLang="es-PE" sz="2000" i="1" dirty="0" smtClean="0"/>
                <a:t>Divulga por separado la reserva y el margen.</a:t>
              </a:r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s-PE" altLang="es-PE" sz="2000" i="1" dirty="0" smtClean="0"/>
            </a:p>
            <a:p>
              <a:pPr marL="342900" lvl="1" indent="-342900" algn="just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s-PE" altLang="es-PE" sz="2000" i="1" dirty="0" smtClean="0"/>
                <a:t>Informa sobre metodología de consideración del riesgo.</a:t>
              </a:r>
            </a:p>
          </p:txBody>
        </p:sp>
        <p:sp>
          <p:nvSpPr>
            <p:cNvPr id="5" name="Rectangle 21"/>
            <p:cNvSpPr>
              <a:spLocks noChangeArrowheads="1"/>
            </p:cNvSpPr>
            <p:nvPr/>
          </p:nvSpPr>
          <p:spPr bwMode="auto">
            <a:xfrm>
              <a:off x="293950" y="980729"/>
              <a:ext cx="102394" cy="13681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858838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defTabSz="858838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s-PE" sz="1100" i="1" dirty="0"/>
            </a:p>
          </p:txBody>
        </p:sp>
      </p:grp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282378" y="881949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Estándar - Requisitos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187624" y="1556792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chemeClr val="accent1">
                    <a:lumMod val="75000"/>
                  </a:schemeClr>
                </a:solidFill>
              </a:rPr>
              <a:t>Reservas </a:t>
            </a:r>
            <a:r>
              <a:rPr lang="es-PE" sz="2000" b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PE" sz="2000" b="1" dirty="0" smtClean="0">
                <a:solidFill>
                  <a:schemeClr val="accent1">
                    <a:lumMod val="75000"/>
                  </a:schemeClr>
                </a:solidFill>
              </a:rPr>
              <a:t>écnicas</a:t>
            </a:r>
            <a:endParaRPr lang="es-P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8 Imagen" descr="https://a2ii.org/sites/default/files/logos/iais_170_new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28" y="881949"/>
            <a:ext cx="1198245" cy="43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7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282378" y="881949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Estándar – Exigencias Normativas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perumineria.files.wordpress.com/2011/10/bandera_pe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81949"/>
            <a:ext cx="644027" cy="42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1038462" y="1864992"/>
            <a:ext cx="6984776" cy="3934699"/>
          </a:xfrm>
          <a:prstGeom prst="rect">
            <a:avLst/>
          </a:prstGeom>
          <a:solidFill>
            <a:srgbClr val="3B3BE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400" b="1" u="sng" dirty="0" smtClean="0">
                <a:latin typeface="Arial Narrow" panose="020B0606020202030204" pitchFamily="34" charset="0"/>
              </a:rPr>
              <a:t>Notas a EEFF - </a:t>
            </a:r>
            <a:r>
              <a:rPr lang="es-PE" sz="2400" b="1" i="1" dirty="0" smtClean="0">
                <a:latin typeface="Arial Narrow" panose="020B0606020202030204" pitchFamily="34" charset="0"/>
              </a:rPr>
              <a:t>Qué deben revelar?</a:t>
            </a:r>
          </a:p>
          <a:p>
            <a:endParaRPr lang="es-PE" sz="2400" b="1" u="sng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b="1" dirty="0" smtClean="0">
                <a:latin typeface="Arial Narrow" panose="020B0606020202030204" pitchFamily="34" charset="0"/>
              </a:rPr>
              <a:t>Políticas de constitución de cada reserva con sus parámetros.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b="1" dirty="0" smtClean="0">
                <a:latin typeface="Arial Narrow" panose="020B0606020202030204" pitchFamily="34" charset="0"/>
              </a:rPr>
              <a:t>Naturaleza y alcance de los riesgos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s-PE" sz="2400" b="1" dirty="0" smtClean="0">
                <a:latin typeface="Arial Narrow" panose="020B0606020202030204" pitchFamily="34" charset="0"/>
              </a:rPr>
              <a:t>Objetivos y procesos de gestión</a:t>
            </a:r>
          </a:p>
          <a:p>
            <a:pPr marL="800100" lvl="1" indent="-342900">
              <a:buFont typeface="+mj-lt"/>
              <a:buAutoNum type="alphaLcParenR"/>
            </a:pPr>
            <a:r>
              <a:rPr lang="es-PE" sz="2400" b="1" dirty="0" smtClean="0">
                <a:latin typeface="Arial Narrow" panose="020B0606020202030204" pitchFamily="34" charset="0"/>
              </a:rPr>
              <a:t>Información sobre el riesgo de seguro: sensibilidades, concentración, reclamaciones.</a:t>
            </a:r>
          </a:p>
          <a:p>
            <a:endParaRPr lang="es-PE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15304</TotalTime>
  <Words>1533</Words>
  <Application>Microsoft Office PowerPoint</Application>
  <PresentationFormat>Presentación en pantalla (4:3)</PresentationFormat>
  <Paragraphs>265</Paragraphs>
  <Slides>34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Diseño predeterminado</vt:lpstr>
      <vt:lpstr>XVI Conferencia sobre Regulación y Supervisión de Seguros IAIS-ASSAL XXVI Asamblea Anual de ASSAL   PBS N° 20 Divulgación</vt:lpstr>
      <vt:lpstr>Presentación de PowerPoint</vt:lpstr>
      <vt:lpstr>PBS 20 - Divulgación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Evaluación PBS 20 Divulgación - PERÚ</vt:lpstr>
      <vt:lpstr>Hoja de Ruta – Cumplimiento PBS 20</vt:lpstr>
      <vt:lpstr>Avances Realizados – Proyecto de Norma</vt:lpstr>
      <vt:lpstr>MUCHAS GRACIAS ebernales@sbs.gob.pe </vt:lpstr>
    </vt:vector>
  </TitlesOfParts>
  <Company>S.B.S.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CChumbiauca</dc:creator>
  <cp:lastModifiedBy>Ernesto Bernales Meave</cp:lastModifiedBy>
  <cp:revision>914</cp:revision>
  <cp:lastPrinted>2014-02-14T20:49:11Z</cp:lastPrinted>
  <dcterms:created xsi:type="dcterms:W3CDTF">2008-02-14T16:54:23Z</dcterms:created>
  <dcterms:modified xsi:type="dcterms:W3CDTF">2015-04-15T05:45:59Z</dcterms:modified>
</cp:coreProperties>
</file>