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0" r:id="rId10"/>
    <p:sldId id="267" r:id="rId11"/>
    <p:sldId id="258" r:id="rId1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-8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6F3A27BA-610E-4B1D-BD94-166AA508E1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61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37627E9D-C73C-4A05-AB98-57602C0E4DFF}" type="slidenum">
              <a:rPr lang="de-DE" altLang="en-US" sz="1200" smtClean="0"/>
              <a:pPr/>
              <a:t>1</a:t>
            </a:fld>
            <a:endParaRPr lang="de-DE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FA2B0C9-2DFA-4275-932E-20A4CABBDEE4}" type="slidenum">
              <a:rPr lang="de-DE" altLang="en-US" sz="1200" smtClean="0"/>
              <a:pPr/>
              <a:t>2</a:t>
            </a:fld>
            <a:endParaRPr lang="de-DE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FA2B0C9-2DFA-4275-932E-20A4CABBDEE4}" type="slidenum">
              <a:rPr lang="de-DE" altLang="en-US" sz="1200" smtClean="0"/>
              <a:pPr/>
              <a:t>9</a:t>
            </a:fld>
            <a:endParaRPr lang="de-DE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73950903-5B9A-4BC2-9E82-D21423FD72A0}" type="slidenum">
              <a:rPr lang="de-DE" altLang="en-US" sz="1200" smtClean="0"/>
              <a:pPr/>
              <a:t>11</a:t>
            </a:fld>
            <a:endParaRPr lang="de-DE" altLang="en-US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381328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4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5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8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8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45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1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7D6CD3D-B2EA-4233-ABDE-416F05DC4124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2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44000B9-B51A-4717-A1DE-72A12A2E95E5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1E691F1D-E573-4E71-8C2A-B3C60C93D99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4" r:id="rId3"/>
    <p:sldLayoutId id="2147483705" r:id="rId4"/>
    <p:sldLayoutId id="2147483706" r:id="rId5"/>
    <p:sldLayoutId id="2147483707" r:id="rId6"/>
    <p:sldLayoutId id="2147483713" r:id="rId7"/>
    <p:sldLayoutId id="2147483714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Valoración de Activos y Pasivos de entidades aseguradoras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Montalvo Rebuelta</a:t>
            </a:r>
          </a:p>
          <a:p>
            <a:r>
              <a:rPr lang="de-DE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ASSAL, Costa Rica, 14-IV-2015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 un </a:t>
            </a:r>
            <a:r>
              <a:rPr lang="en-GB" dirty="0" err="1" smtClean="0"/>
              <a:t>mito</a:t>
            </a:r>
            <a:r>
              <a:rPr lang="en-GB" dirty="0" smtClean="0"/>
              <a:t> para </a:t>
            </a:r>
            <a:r>
              <a:rPr lang="en-GB" dirty="0" err="1" smtClean="0"/>
              <a:t>terminar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7" y="3062287"/>
            <a:ext cx="27527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7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email:carlos.montalvo@eiopa.europa.eu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06425" y="61642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Miremos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arriba</a:t>
            </a:r>
            <a:r>
              <a:rPr lang="en-US" altLang="en-US" dirty="0" smtClean="0"/>
              <a:t>…</a:t>
            </a:r>
          </a:p>
          <a:p>
            <a:r>
              <a:rPr lang="en-US" altLang="en-US" dirty="0" err="1" smtClean="0"/>
              <a:t>Qué</a:t>
            </a:r>
            <a:r>
              <a:rPr lang="en-US" altLang="en-US" dirty="0" smtClean="0"/>
              <a:t> </a:t>
            </a:r>
          </a:p>
          <a:p>
            <a:r>
              <a:rPr lang="en-US" altLang="en-US" dirty="0" err="1" smtClean="0"/>
              <a:t>Cómo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Para </a:t>
            </a:r>
            <a:r>
              <a:rPr lang="en-US" altLang="en-US" dirty="0" err="1" smtClean="0"/>
              <a:t>qué</a:t>
            </a:r>
            <a:endParaRPr lang="en-US" altLang="en-US" dirty="0" smtClean="0"/>
          </a:p>
          <a:p>
            <a:r>
              <a:rPr lang="en-US" altLang="en-US" dirty="0" smtClean="0"/>
              <a:t>El </a:t>
            </a:r>
            <a:r>
              <a:rPr lang="en-US" altLang="en-US" dirty="0" err="1" smtClean="0"/>
              <a:t>caso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Europeo</a:t>
            </a:r>
            <a:endParaRPr lang="en-US" altLang="en-US" dirty="0" smtClean="0"/>
          </a:p>
          <a:p>
            <a:r>
              <a:rPr lang="en-US" altLang="en-US" dirty="0" smtClean="0"/>
              <a:t>Un </a:t>
            </a:r>
            <a:r>
              <a:rPr lang="en-US" altLang="en-US" dirty="0" err="1" smtClean="0"/>
              <a:t>golpe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realidad</a:t>
            </a:r>
            <a:endParaRPr lang="en-US" altLang="en-US" dirty="0" smtClean="0"/>
          </a:p>
          <a:p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golpe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realidad</a:t>
            </a:r>
            <a:endParaRPr lang="en-US" altLang="en-US" dirty="0" smtClean="0"/>
          </a:p>
          <a:p>
            <a:r>
              <a:rPr lang="en-US" altLang="en-US" dirty="0" smtClean="0"/>
              <a:t>Y un </a:t>
            </a:r>
            <a:r>
              <a:rPr lang="en-US" altLang="en-US" dirty="0" err="1" smtClean="0"/>
              <a:t>mito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terminar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Miremos</a:t>
            </a:r>
            <a:r>
              <a:rPr lang="en-GB" dirty="0" smtClean="0"/>
              <a:t> </a:t>
            </a:r>
            <a:r>
              <a:rPr lang="en-GB" dirty="0" err="1" smtClean="0"/>
              <a:t>desde</a:t>
            </a:r>
            <a:r>
              <a:rPr lang="en-GB" dirty="0" smtClean="0"/>
              <a:t> </a:t>
            </a:r>
            <a:r>
              <a:rPr lang="en-GB" dirty="0" err="1" smtClean="0"/>
              <a:t>arriba</a:t>
            </a:r>
            <a:r>
              <a:rPr lang="en-GB" dirty="0" smtClean="0"/>
              <a:t>… </a:t>
            </a:r>
            <a:endParaRPr lang="en-GB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316835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408" y="4262438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5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Requisitos</a:t>
            </a:r>
            <a:r>
              <a:rPr lang="en-GB" dirty="0" smtClean="0"/>
              <a:t> a </a:t>
            </a:r>
            <a:r>
              <a:rPr lang="en-GB" dirty="0" err="1" smtClean="0"/>
              <a:t>seguir</a:t>
            </a:r>
            <a:r>
              <a:rPr lang="en-GB" dirty="0" smtClean="0"/>
              <a:t> para </a:t>
            </a:r>
            <a:r>
              <a:rPr lang="en-GB" dirty="0" err="1" smtClean="0"/>
              <a:t>valorar</a:t>
            </a:r>
            <a:r>
              <a:rPr lang="en-GB" dirty="0" smtClean="0"/>
              <a:t> </a:t>
            </a:r>
            <a:r>
              <a:rPr lang="en-GB" dirty="0" err="1" smtClean="0"/>
              <a:t>activos</a:t>
            </a:r>
            <a:r>
              <a:rPr lang="en-GB" dirty="0" smtClean="0"/>
              <a:t> y </a:t>
            </a:r>
            <a:r>
              <a:rPr lang="en-GB" dirty="0" err="1" smtClean="0"/>
              <a:t>pasivos</a:t>
            </a:r>
            <a:r>
              <a:rPr lang="en-GB" dirty="0" smtClean="0"/>
              <a:t> a </a:t>
            </a:r>
            <a:r>
              <a:rPr lang="en-GB" dirty="0" err="1" smtClean="0"/>
              <a:t>efectos</a:t>
            </a:r>
            <a:r>
              <a:rPr lang="en-GB" dirty="0" smtClean="0"/>
              <a:t> de </a:t>
            </a:r>
            <a:r>
              <a:rPr lang="en-GB" dirty="0" err="1" smtClean="0"/>
              <a:t>solvencia</a:t>
            </a:r>
            <a:endParaRPr lang="en-GB" dirty="0"/>
          </a:p>
          <a:p>
            <a:r>
              <a:rPr lang="en-GB" dirty="0" err="1" smtClean="0"/>
              <a:t>Una</a:t>
            </a:r>
            <a:r>
              <a:rPr lang="en-GB" dirty="0" smtClean="0"/>
              <a:t> base </a:t>
            </a:r>
            <a:r>
              <a:rPr lang="en-GB" dirty="0" err="1" smtClean="0"/>
              <a:t>sólida</a:t>
            </a:r>
            <a:r>
              <a:rPr lang="en-GB" dirty="0" smtClean="0"/>
              <a:t> para </a:t>
            </a:r>
            <a:r>
              <a:rPr lang="en-GB" dirty="0" err="1" smtClean="0"/>
              <a:t>poder</a:t>
            </a:r>
            <a:r>
              <a:rPr lang="en-GB" dirty="0" smtClean="0"/>
              <a:t> </a:t>
            </a:r>
            <a:r>
              <a:rPr lang="en-GB" dirty="0" err="1" smtClean="0"/>
              <a:t>analizar</a:t>
            </a:r>
            <a:r>
              <a:rPr lang="en-GB" dirty="0" smtClean="0"/>
              <a:t> la </a:t>
            </a:r>
            <a:r>
              <a:rPr lang="en-GB" dirty="0" err="1" smtClean="0"/>
              <a:t>solvencia</a:t>
            </a:r>
            <a:r>
              <a:rPr lang="en-GB" dirty="0" smtClean="0"/>
              <a:t> y la </a:t>
            </a:r>
            <a:r>
              <a:rPr lang="en-GB" dirty="0" err="1" smtClean="0"/>
              <a:t>sostenibilidad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aseguradora</a:t>
            </a:r>
            <a:r>
              <a:rPr lang="en-GB" dirty="0" smtClean="0"/>
              <a:t>, a </a:t>
            </a:r>
            <a:r>
              <a:rPr lang="en-GB" dirty="0" err="1" smtClean="0"/>
              <a:t>presente</a:t>
            </a:r>
            <a:r>
              <a:rPr lang="en-GB" dirty="0" smtClean="0"/>
              <a:t> y a </a:t>
            </a:r>
            <a:r>
              <a:rPr lang="en-GB" dirty="0" err="1" smtClean="0"/>
              <a:t>futuro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819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4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Cómo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TBS</a:t>
            </a:r>
          </a:p>
          <a:p>
            <a:r>
              <a:rPr lang="en-GB" dirty="0" smtClean="0"/>
              <a:t>Base </a:t>
            </a:r>
            <a:r>
              <a:rPr lang="en-GB" dirty="0" err="1" smtClean="0"/>
              <a:t>económica</a:t>
            </a:r>
            <a:endParaRPr lang="en-GB" dirty="0" smtClean="0"/>
          </a:p>
          <a:p>
            <a:r>
              <a:rPr lang="en-GB" dirty="0" err="1" smtClean="0"/>
              <a:t>Transparencia</a:t>
            </a:r>
            <a:endParaRPr lang="en-GB" dirty="0" smtClean="0"/>
          </a:p>
          <a:p>
            <a:r>
              <a:rPr lang="en-GB" dirty="0" err="1" smtClean="0"/>
              <a:t>Consistencia</a:t>
            </a:r>
            <a:r>
              <a:rPr lang="en-GB" dirty="0" smtClean="0"/>
              <a:t> de </a:t>
            </a:r>
            <a:r>
              <a:rPr lang="en-GB" dirty="0" err="1" smtClean="0"/>
              <a:t>activos</a:t>
            </a:r>
            <a:r>
              <a:rPr lang="en-GB" dirty="0" smtClean="0"/>
              <a:t> y </a:t>
            </a:r>
            <a:r>
              <a:rPr lang="en-GB" dirty="0" err="1" smtClean="0"/>
              <a:t>pasivos</a:t>
            </a:r>
            <a:endParaRPr lang="en-GB" dirty="0" smtClean="0"/>
          </a:p>
          <a:p>
            <a:r>
              <a:rPr lang="en-GB" dirty="0" err="1" smtClean="0"/>
              <a:t>Comparabilidad</a:t>
            </a:r>
            <a:endParaRPr lang="en-GB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33968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1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 </a:t>
            </a:r>
            <a:r>
              <a:rPr lang="en-GB" dirty="0" err="1" smtClean="0"/>
              <a:t>qué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Para </a:t>
            </a:r>
            <a:r>
              <a:rPr lang="en-GB" dirty="0" err="1" smtClean="0"/>
              <a:t>poder</a:t>
            </a:r>
            <a:r>
              <a:rPr lang="en-GB" dirty="0" smtClean="0"/>
              <a:t> </a:t>
            </a:r>
            <a:r>
              <a:rPr lang="en-GB" dirty="0" err="1" smtClean="0"/>
              <a:t>llevar</a:t>
            </a:r>
            <a:r>
              <a:rPr lang="en-GB" dirty="0" smtClean="0"/>
              <a:t> a </a:t>
            </a:r>
            <a:r>
              <a:rPr lang="en-GB" dirty="0" err="1" smtClean="0"/>
              <a:t>cabo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evaluación</a:t>
            </a:r>
            <a:r>
              <a:rPr lang="en-GB" dirty="0" smtClean="0"/>
              <a:t> </a:t>
            </a:r>
            <a:r>
              <a:rPr lang="en-GB" dirty="0" err="1" smtClean="0"/>
              <a:t>basada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riesgo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aseguradoras</a:t>
            </a:r>
            <a:r>
              <a:rPr lang="en-GB" dirty="0" smtClean="0"/>
              <a:t>.</a:t>
            </a:r>
          </a:p>
          <a:p>
            <a:r>
              <a:rPr lang="en-GB" dirty="0" smtClean="0"/>
              <a:t>Para </a:t>
            </a:r>
            <a:r>
              <a:rPr lang="en-GB" dirty="0" err="1" smtClean="0"/>
              <a:t>informar</a:t>
            </a:r>
            <a:r>
              <a:rPr lang="en-GB" dirty="0" smtClean="0"/>
              <a:t> a los </a:t>
            </a:r>
            <a:r>
              <a:rPr lang="en-GB" dirty="0" err="1" smtClean="0"/>
              <a:t>actores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r>
              <a:rPr lang="en-GB" dirty="0" smtClean="0"/>
              <a:t> de la </a:t>
            </a:r>
            <a:r>
              <a:rPr lang="en-GB" dirty="0" err="1" smtClean="0"/>
              <a:t>realidad</a:t>
            </a:r>
            <a:r>
              <a:rPr lang="en-GB" dirty="0" smtClean="0"/>
              <a:t> de la </a:t>
            </a:r>
            <a:r>
              <a:rPr lang="en-GB" dirty="0" err="1" smtClean="0"/>
              <a:t>entidad</a:t>
            </a:r>
            <a:endParaRPr lang="en-GB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801" y="378904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40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 </a:t>
            </a:r>
            <a:r>
              <a:rPr lang="en-GB" dirty="0" err="1" smtClean="0"/>
              <a:t>caso</a:t>
            </a:r>
            <a:r>
              <a:rPr lang="en-GB" dirty="0" smtClean="0"/>
              <a:t> </a:t>
            </a:r>
            <a:r>
              <a:rPr lang="en-GB" dirty="0" err="1" smtClean="0"/>
              <a:t>europeo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Valor</a:t>
            </a:r>
            <a:r>
              <a:rPr lang="en-GB" dirty="0" smtClean="0"/>
              <a:t> de </a:t>
            </a:r>
            <a:r>
              <a:rPr lang="en-GB" dirty="0" err="1" smtClean="0"/>
              <a:t>mercado</a:t>
            </a:r>
            <a:r>
              <a:rPr lang="en-GB" dirty="0" smtClean="0"/>
              <a:t> para </a:t>
            </a:r>
            <a:r>
              <a:rPr lang="en-GB" dirty="0" err="1" smtClean="0"/>
              <a:t>activos</a:t>
            </a:r>
            <a:r>
              <a:rPr lang="en-GB" dirty="0" smtClean="0"/>
              <a:t> y </a:t>
            </a:r>
            <a:r>
              <a:rPr lang="en-GB" dirty="0" err="1" smtClean="0"/>
              <a:t>pasivos</a:t>
            </a:r>
            <a:endParaRPr lang="en-GB" dirty="0" smtClean="0"/>
          </a:p>
          <a:p>
            <a:r>
              <a:rPr lang="en-GB" dirty="0" err="1" smtClean="0"/>
              <a:t>Consistencia</a:t>
            </a:r>
            <a:r>
              <a:rPr lang="en-GB" dirty="0" smtClean="0"/>
              <a:t> con </a:t>
            </a:r>
            <a:r>
              <a:rPr lang="en-GB" dirty="0" err="1" smtClean="0"/>
              <a:t>Estándares</a:t>
            </a:r>
            <a:r>
              <a:rPr lang="en-GB" dirty="0" smtClean="0"/>
              <a:t> </a:t>
            </a:r>
            <a:r>
              <a:rPr lang="en-GB" dirty="0" err="1" smtClean="0"/>
              <a:t>Internacionales</a:t>
            </a:r>
            <a:endParaRPr lang="en-GB" dirty="0" smtClean="0"/>
          </a:p>
          <a:p>
            <a:r>
              <a:rPr lang="en-GB" dirty="0" smtClean="0"/>
              <a:t>Fair Value para </a:t>
            </a:r>
            <a:r>
              <a:rPr lang="en-GB" dirty="0" err="1" smtClean="0"/>
              <a:t>activos</a:t>
            </a:r>
            <a:endParaRPr lang="en-GB" dirty="0" smtClean="0"/>
          </a:p>
          <a:p>
            <a:r>
              <a:rPr lang="en-GB" dirty="0" smtClean="0"/>
              <a:t>RFR para </a:t>
            </a:r>
            <a:r>
              <a:rPr lang="en-GB" dirty="0" err="1" smtClean="0"/>
              <a:t>pasivos</a:t>
            </a:r>
            <a:endParaRPr lang="en-GB" dirty="0" smtClean="0"/>
          </a:p>
          <a:p>
            <a:r>
              <a:rPr lang="en-GB" dirty="0" err="1" smtClean="0"/>
              <a:t>Ajustes</a:t>
            </a:r>
            <a:r>
              <a:rPr lang="en-GB" dirty="0" smtClean="0"/>
              <a:t> (MA, VA…) </a:t>
            </a:r>
          </a:p>
          <a:p>
            <a:r>
              <a:rPr lang="en-GB" dirty="0" err="1" smtClean="0"/>
              <a:t>Mercados</a:t>
            </a:r>
            <a:r>
              <a:rPr lang="en-GB" dirty="0" smtClean="0"/>
              <a:t> DLT (</a:t>
            </a:r>
            <a:r>
              <a:rPr lang="en-GB" dirty="0" err="1" smtClean="0"/>
              <a:t>profundos</a:t>
            </a:r>
            <a:r>
              <a:rPr lang="en-GB" dirty="0" smtClean="0"/>
              <a:t>, </a:t>
            </a:r>
            <a:r>
              <a:rPr lang="en-GB" dirty="0" err="1" smtClean="0"/>
              <a:t>líquidos</a:t>
            </a:r>
            <a:r>
              <a:rPr lang="en-GB" dirty="0" smtClean="0"/>
              <a:t> y </a:t>
            </a:r>
            <a:r>
              <a:rPr lang="en-GB" dirty="0" err="1" smtClean="0"/>
              <a:t>transparentes</a:t>
            </a:r>
            <a:r>
              <a:rPr lang="en-GB" dirty="0" smtClean="0"/>
              <a:t>) </a:t>
            </a:r>
          </a:p>
          <a:p>
            <a:r>
              <a:rPr lang="en-GB" dirty="0" smtClean="0"/>
              <a:t>Principio de </a:t>
            </a:r>
            <a:r>
              <a:rPr lang="en-GB" dirty="0" err="1" smtClean="0"/>
              <a:t>empresa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funcionamiento</a:t>
            </a:r>
            <a:r>
              <a:rPr lang="en-GB" dirty="0" smtClean="0"/>
              <a:t>: </a:t>
            </a:r>
            <a:r>
              <a:rPr lang="en-GB" dirty="0" err="1" smtClean="0"/>
              <a:t>valor</a:t>
            </a:r>
            <a:r>
              <a:rPr lang="en-GB" dirty="0" smtClean="0"/>
              <a:t> de </a:t>
            </a:r>
            <a:r>
              <a:rPr lang="en-GB" dirty="0" err="1" smtClean="0"/>
              <a:t>transferencia-margen</a:t>
            </a:r>
            <a:r>
              <a:rPr lang="en-GB" dirty="0" smtClean="0"/>
              <a:t> de </a:t>
            </a:r>
            <a:r>
              <a:rPr lang="en-GB" dirty="0" err="1" smtClean="0"/>
              <a:t>riesgo</a:t>
            </a:r>
            <a:endParaRPr lang="en-GB" dirty="0" smtClean="0"/>
          </a:p>
          <a:p>
            <a:r>
              <a:rPr lang="en-GB" dirty="0" err="1" smtClean="0"/>
              <a:t>Tratamientos</a:t>
            </a:r>
            <a:r>
              <a:rPr lang="en-GB" dirty="0" smtClean="0"/>
              <a:t> </a:t>
            </a:r>
            <a:r>
              <a:rPr lang="en-GB" dirty="0" err="1" smtClean="0"/>
              <a:t>específicos</a:t>
            </a:r>
            <a:r>
              <a:rPr lang="en-GB" dirty="0" smtClean="0"/>
              <a:t> (</a:t>
            </a:r>
            <a:r>
              <a:rPr lang="en-GB" dirty="0" err="1" smtClean="0"/>
              <a:t>p.e.</a:t>
            </a:r>
            <a:r>
              <a:rPr lang="en-GB" dirty="0" smtClean="0"/>
              <a:t> </a:t>
            </a:r>
            <a:r>
              <a:rPr lang="en-GB" dirty="0" err="1" smtClean="0"/>
              <a:t>fondo</a:t>
            </a:r>
            <a:r>
              <a:rPr lang="en-GB" dirty="0" smtClean="0"/>
              <a:t> de </a:t>
            </a:r>
            <a:r>
              <a:rPr lang="en-GB" dirty="0" err="1" smtClean="0"/>
              <a:t>comercio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64904"/>
            <a:ext cx="165618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6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 </a:t>
            </a:r>
            <a:r>
              <a:rPr lang="en-GB" dirty="0" err="1" smtClean="0"/>
              <a:t>golpe</a:t>
            </a:r>
            <a:r>
              <a:rPr lang="en-GB" dirty="0" smtClean="0"/>
              <a:t> de </a:t>
            </a:r>
            <a:r>
              <a:rPr lang="en-GB" dirty="0" err="1" smtClean="0"/>
              <a:t>realidad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Stress test 2014 de EIOPA: </a:t>
            </a:r>
            <a:r>
              <a:rPr lang="en-GB" dirty="0" err="1" smtClean="0"/>
              <a:t>escenario</a:t>
            </a:r>
            <a:r>
              <a:rPr lang="en-GB" dirty="0" smtClean="0"/>
              <a:t> </a:t>
            </a:r>
            <a:r>
              <a:rPr lang="en-GB" dirty="0" err="1" smtClean="0"/>
              <a:t>japonés</a:t>
            </a:r>
            <a:r>
              <a:rPr lang="en-GB" dirty="0" smtClean="0"/>
              <a:t> y la </a:t>
            </a:r>
            <a:r>
              <a:rPr lang="en-GB" dirty="0" err="1" smtClean="0"/>
              <a:t>foto</a:t>
            </a:r>
            <a:r>
              <a:rPr lang="en-GB" dirty="0" smtClean="0"/>
              <a:t> </a:t>
            </a:r>
            <a:r>
              <a:rPr lang="en-GB" dirty="0" err="1" smtClean="0"/>
              <a:t>previa</a:t>
            </a:r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2" y="4581128"/>
            <a:ext cx="2847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482335"/>
            <a:ext cx="4886325" cy="210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1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golpe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realidad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Report on the Blue Ribbon panel on public pension </a:t>
            </a:r>
          </a:p>
          <a:p>
            <a:pPr marL="0" indent="0">
              <a:buNone/>
            </a:pPr>
            <a:r>
              <a:rPr lang="en-US" altLang="en-US" dirty="0" smtClean="0"/>
              <a:t>    plan funding.</a:t>
            </a:r>
          </a:p>
          <a:p>
            <a:endParaRPr lang="en-US" altLang="en-US" dirty="0" smtClean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360040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94434"/>
            <a:ext cx="38766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14 April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0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EIOPA_presentation_temp</Template>
  <TotalTime>945</TotalTime>
  <Words>245</Words>
  <Application>Microsoft Office PowerPoint</Application>
  <PresentationFormat>On-screen Show (4:3)</PresentationFormat>
  <Paragraphs>54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EIOPA_presentation_temp</vt:lpstr>
      <vt:lpstr>Valoración de Activos y Pasivos de entidades aseguradoras</vt:lpstr>
      <vt:lpstr>PowerPoint Presentation</vt:lpstr>
      <vt:lpstr>Miremos desde arriba… </vt:lpstr>
      <vt:lpstr>Qué</vt:lpstr>
      <vt:lpstr>Cómo</vt:lpstr>
      <vt:lpstr>Para qué</vt:lpstr>
      <vt:lpstr>El caso europeo</vt:lpstr>
      <vt:lpstr>Un golpe de realidad</vt:lpstr>
      <vt:lpstr>Otro golpe de realidad</vt:lpstr>
      <vt:lpstr>Y un mito para terminar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Valoración de Activos y Pasivos de entidades aseguradoras</dc:title>
  <dc:creator>Carlos Montalvo</dc:creator>
  <cp:lastModifiedBy>Kluge, Cristina</cp:lastModifiedBy>
  <cp:revision>13</cp:revision>
  <cp:lastPrinted>2011-02-01T16:59:21Z</cp:lastPrinted>
  <dcterms:created xsi:type="dcterms:W3CDTF">2015-04-09T15:28:47Z</dcterms:created>
  <dcterms:modified xsi:type="dcterms:W3CDTF">2015-04-13T09:44:17Z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