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Lst>
  <p:notesMasterIdLst>
    <p:notesMasterId r:id="rId42"/>
  </p:notesMasterIdLst>
  <p:sldIdLst>
    <p:sldId id="256" r:id="rId2"/>
    <p:sldId id="257" r:id="rId3"/>
    <p:sldId id="261" r:id="rId4"/>
    <p:sldId id="258" r:id="rId5"/>
    <p:sldId id="259" r:id="rId6"/>
    <p:sldId id="287" r:id="rId7"/>
    <p:sldId id="260" r:id="rId8"/>
    <p:sldId id="262" r:id="rId9"/>
    <p:sldId id="264" r:id="rId10"/>
    <p:sldId id="265" r:id="rId11"/>
    <p:sldId id="266" r:id="rId12"/>
    <p:sldId id="267" r:id="rId13"/>
    <p:sldId id="268" r:id="rId14"/>
    <p:sldId id="269" r:id="rId15"/>
    <p:sldId id="270" r:id="rId16"/>
    <p:sldId id="271" r:id="rId17"/>
    <p:sldId id="272" r:id="rId18"/>
    <p:sldId id="288" r:id="rId19"/>
    <p:sldId id="273" r:id="rId20"/>
    <p:sldId id="289" r:id="rId21"/>
    <p:sldId id="274" r:id="rId22"/>
    <p:sldId id="275" r:id="rId23"/>
    <p:sldId id="276" r:id="rId24"/>
    <p:sldId id="290" r:id="rId25"/>
    <p:sldId id="277" r:id="rId26"/>
    <p:sldId id="291" r:id="rId27"/>
    <p:sldId id="278" r:id="rId28"/>
    <p:sldId id="292" r:id="rId29"/>
    <p:sldId id="280" r:id="rId30"/>
    <p:sldId id="279" r:id="rId31"/>
    <p:sldId id="281" r:id="rId32"/>
    <p:sldId id="293" r:id="rId33"/>
    <p:sldId id="282" r:id="rId34"/>
    <p:sldId id="294" r:id="rId35"/>
    <p:sldId id="283" r:id="rId36"/>
    <p:sldId id="295" r:id="rId37"/>
    <p:sldId id="284" r:id="rId38"/>
    <p:sldId id="285" r:id="rId39"/>
    <p:sldId id="296" r:id="rId40"/>
    <p:sldId id="286" r:id="rId41"/>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3E"/>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70" d="100"/>
          <a:sy n="70" d="100"/>
        </p:scale>
        <p:origin x="-2004"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ntola\AppData\Local\Microsoft\Windows\Temporary%20Internet%20Files\Content.Outlook\JBGNFM1A\Resumen%20a%20JUL2014%20(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K:\A&#209;O%202015\PLAN%20ESTRATEGICO%20SIS%202015\ICF\ESTADISTICAS%20SECTOR%20ASEGURAD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000">
                <a:solidFill>
                  <a:srgbClr val="003366"/>
                </a:solidFill>
              </a:defRPr>
            </a:pPr>
            <a:r>
              <a:rPr lang="es-PY" sz="2000" dirty="0">
                <a:solidFill>
                  <a:srgbClr val="003366"/>
                </a:solidFill>
              </a:rPr>
              <a:t>Participación</a:t>
            </a:r>
            <a:r>
              <a:rPr lang="es-PY" sz="2000" baseline="0" dirty="0">
                <a:solidFill>
                  <a:srgbClr val="003366"/>
                </a:solidFill>
              </a:rPr>
              <a:t> de las aseguradora </a:t>
            </a:r>
            <a:endParaRPr lang="es-PY" sz="2000" baseline="0" dirty="0" smtClean="0">
              <a:solidFill>
                <a:srgbClr val="003366"/>
              </a:solidFill>
            </a:endParaRPr>
          </a:p>
          <a:p>
            <a:pPr algn="ctr">
              <a:defRPr sz="2000">
                <a:solidFill>
                  <a:srgbClr val="003366"/>
                </a:solidFill>
              </a:defRPr>
            </a:pPr>
            <a:r>
              <a:rPr lang="es-PY" sz="2000" baseline="0" dirty="0" smtClean="0">
                <a:solidFill>
                  <a:srgbClr val="003366"/>
                </a:solidFill>
              </a:rPr>
              <a:t>en </a:t>
            </a:r>
            <a:r>
              <a:rPr lang="es-PY" sz="2000" baseline="0" dirty="0">
                <a:solidFill>
                  <a:srgbClr val="003366"/>
                </a:solidFill>
              </a:rPr>
              <a:t>el mercado año 2014</a:t>
            </a:r>
          </a:p>
          <a:p>
            <a:pPr algn="ctr">
              <a:defRPr sz="2000">
                <a:solidFill>
                  <a:srgbClr val="003366"/>
                </a:solidFill>
              </a:defRPr>
            </a:pPr>
            <a:endParaRPr lang="es-PY" sz="2000" dirty="0">
              <a:solidFill>
                <a:srgbClr val="003366"/>
              </a:solidFill>
            </a:endParaRPr>
          </a:p>
        </c:rich>
      </c:tx>
      <c:layout>
        <c:manualLayout>
          <c:xMode val="edge"/>
          <c:yMode val="edge"/>
          <c:x val="7.4337470308625031E-2"/>
          <c:y val="4.5628283897690837E-2"/>
        </c:manualLayout>
      </c:layout>
      <c:overlay val="1"/>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'Resumen a JUL2014'!$N$2:$N$36</c:f>
              <c:strCache>
                <c:ptCount val="35"/>
                <c:pt idx="0">
                  <c:v>Mapfre Paraguay Compañía de Seguros S.A.</c:v>
                </c:pt>
                <c:pt idx="1">
                  <c:v>Aseguradora Del Este S.A de Seguros y Reaseguros</c:v>
                </c:pt>
                <c:pt idx="2">
                  <c:v>La Consolidada S.A de Seguros</c:v>
                </c:pt>
                <c:pt idx="3">
                  <c:v>Aseguradora Yacyreta S.A de Seguros y Reaseguros</c:v>
                </c:pt>
                <c:pt idx="4">
                  <c:v>Seguridad S.A Compañía de Seguros</c:v>
                </c:pt>
                <c:pt idx="5">
                  <c:v>Sancor Seguros del Paraguay S.A.</c:v>
                </c:pt>
                <c:pt idx="6">
                  <c:v>Aseguradora Tajy Propiedad Cooperativa S.A. de Seguros</c:v>
                </c:pt>
                <c:pt idx="7">
                  <c:v>Aseguradora Paraguaya S.A.</c:v>
                </c:pt>
                <c:pt idx="8">
                  <c:v>Grupo General de Seguros y Reaseguros S.A.</c:v>
                </c:pt>
                <c:pt idx="9">
                  <c:v>El Comercio Paraguayo S.A. de Seguros</c:v>
                </c:pt>
                <c:pt idx="10">
                  <c:v>Rumbos S.A de Seguros</c:v>
                </c:pt>
                <c:pt idx="11">
                  <c:v>Regional S.A de Seguros y Reaseguros</c:v>
                </c:pt>
                <c:pt idx="12">
                  <c:v>Patria S.A de Seguros y Reaseguros</c:v>
                </c:pt>
                <c:pt idx="13">
                  <c:v>Panal Compañía De Seguros Generales S.A.</c:v>
                </c:pt>
                <c:pt idx="14">
                  <c:v>Cenit de Seguros S.A.</c:v>
                </c:pt>
                <c:pt idx="15">
                  <c:v>Aseguradora del Sur S.A. Seguros Generales - ASUR</c:v>
                </c:pt>
                <c:pt idx="16">
                  <c:v>El Productor S.A de Seguros y Reaseguros</c:v>
                </c:pt>
                <c:pt idx="17">
                  <c:v>La Rural S.A de Seguros</c:v>
                </c:pt>
                <c:pt idx="18">
                  <c:v>Fénix S.A de Seguros y Reaseguros</c:v>
                </c:pt>
                <c:pt idx="19">
                  <c:v>La Agricola S.A de Seguros y Reaseguros</c:v>
                </c:pt>
                <c:pt idx="20">
                  <c:v>El Sol Del Paraguay Compañía de Seguros y Reaseguros S.A.</c:v>
                </c:pt>
                <c:pt idx="21">
                  <c:v>La Paraguaya S.A de Seguros</c:v>
                </c:pt>
                <c:pt idx="22">
                  <c:v>Seguros Generales S. A (SEGESA)</c:v>
                </c:pt>
                <c:pt idx="23">
                  <c:v>AIC Seguros S.A.</c:v>
                </c:pt>
                <c:pt idx="24">
                  <c:v>Central S.A de Seguros</c:v>
                </c:pt>
                <c:pt idx="25">
                  <c:v>Seguros Chaco S.A de Seguros y Reaseguros</c:v>
                </c:pt>
                <c:pt idx="26">
                  <c:v>Garantía S.A de Seguros y Reaseguros</c:v>
                </c:pt>
                <c:pt idx="27">
                  <c:v>Alfa S.A de Seguros y Reaseguros</c:v>
                </c:pt>
                <c:pt idx="28">
                  <c:v>La Meridional Paraguaya S.A de Seguros</c:v>
                </c:pt>
                <c:pt idx="29">
                  <c:v>La Independencia de Seguros S.A.</c:v>
                </c:pt>
                <c:pt idx="30">
                  <c:v>Atalaya S.A de Seguros Generales</c:v>
                </c:pt>
                <c:pt idx="31">
                  <c:v>Royal Seguros S.A.</c:v>
                </c:pt>
                <c:pt idx="32">
                  <c:v>Imperio S.A de Seguros y Reaseguros</c:v>
                </c:pt>
                <c:pt idx="33">
                  <c:v>Intercontinental de Seguros y Reaseguros S.A.</c:v>
                </c:pt>
                <c:pt idx="34">
                  <c:v>Universo de Seguros y Reaseguros S.A.</c:v>
                </c:pt>
              </c:strCache>
            </c:strRef>
          </c:cat>
          <c:val>
            <c:numRef>
              <c:f>'Resumen a JUL2014'!$O$2:$O$36</c:f>
              <c:numCache>
                <c:formatCode>#,##0_);[Red]\(#,##0\)</c:formatCode>
                <c:ptCount val="35"/>
                <c:pt idx="0">
                  <c:v>350999042635</c:v>
                </c:pt>
                <c:pt idx="1">
                  <c:v>194480380292</c:v>
                </c:pt>
                <c:pt idx="2">
                  <c:v>170225489637</c:v>
                </c:pt>
                <c:pt idx="3">
                  <c:v>90382066002</c:v>
                </c:pt>
                <c:pt idx="4">
                  <c:v>81134850303</c:v>
                </c:pt>
                <c:pt idx="5">
                  <c:v>78913379477</c:v>
                </c:pt>
                <c:pt idx="6">
                  <c:v>73605661271</c:v>
                </c:pt>
                <c:pt idx="7">
                  <c:v>65691642425</c:v>
                </c:pt>
                <c:pt idx="8">
                  <c:v>50460959369</c:v>
                </c:pt>
                <c:pt idx="9">
                  <c:v>50407464425</c:v>
                </c:pt>
                <c:pt idx="10">
                  <c:v>46629942746</c:v>
                </c:pt>
                <c:pt idx="11">
                  <c:v>44400076297</c:v>
                </c:pt>
                <c:pt idx="12">
                  <c:v>42798458232</c:v>
                </c:pt>
                <c:pt idx="13">
                  <c:v>36318078377</c:v>
                </c:pt>
                <c:pt idx="14">
                  <c:v>36004193293</c:v>
                </c:pt>
                <c:pt idx="15">
                  <c:v>35619411820</c:v>
                </c:pt>
                <c:pt idx="16">
                  <c:v>34484200953</c:v>
                </c:pt>
                <c:pt idx="17">
                  <c:v>34355258328</c:v>
                </c:pt>
                <c:pt idx="18">
                  <c:v>32798176416</c:v>
                </c:pt>
                <c:pt idx="19">
                  <c:v>24680190363</c:v>
                </c:pt>
                <c:pt idx="20">
                  <c:v>21552812176</c:v>
                </c:pt>
                <c:pt idx="21">
                  <c:v>20189365242</c:v>
                </c:pt>
                <c:pt idx="22">
                  <c:v>15507866784</c:v>
                </c:pt>
                <c:pt idx="23">
                  <c:v>15314885313</c:v>
                </c:pt>
                <c:pt idx="24">
                  <c:v>15252905669</c:v>
                </c:pt>
                <c:pt idx="25">
                  <c:v>15137539566</c:v>
                </c:pt>
                <c:pt idx="26">
                  <c:v>13146642553</c:v>
                </c:pt>
                <c:pt idx="27">
                  <c:v>11747725275</c:v>
                </c:pt>
                <c:pt idx="28">
                  <c:v>10195853845</c:v>
                </c:pt>
                <c:pt idx="29">
                  <c:v>10143815208</c:v>
                </c:pt>
                <c:pt idx="30">
                  <c:v>9698939630</c:v>
                </c:pt>
                <c:pt idx="31">
                  <c:v>9112571501</c:v>
                </c:pt>
                <c:pt idx="32">
                  <c:v>8709124442</c:v>
                </c:pt>
                <c:pt idx="33">
                  <c:v>3977851004</c:v>
                </c:pt>
                <c:pt idx="34">
                  <c:v>0</c:v>
                </c:pt>
              </c:numCache>
            </c:numRef>
          </c:val>
        </c:ser>
        <c:ser>
          <c:idx val="1"/>
          <c:order val="1"/>
          <c:explosion val="25"/>
          <c:cat>
            <c:strRef>
              <c:f>'Resumen a JUL2014'!$N$2:$N$36</c:f>
              <c:strCache>
                <c:ptCount val="35"/>
                <c:pt idx="0">
                  <c:v>Mapfre Paraguay Compañía de Seguros S.A.</c:v>
                </c:pt>
                <c:pt idx="1">
                  <c:v>Aseguradora Del Este S.A de Seguros y Reaseguros</c:v>
                </c:pt>
                <c:pt idx="2">
                  <c:v>La Consolidada S.A de Seguros</c:v>
                </c:pt>
                <c:pt idx="3">
                  <c:v>Aseguradora Yacyreta S.A de Seguros y Reaseguros</c:v>
                </c:pt>
                <c:pt idx="4">
                  <c:v>Seguridad S.A Compañía de Seguros</c:v>
                </c:pt>
                <c:pt idx="5">
                  <c:v>Sancor Seguros del Paraguay S.A.</c:v>
                </c:pt>
                <c:pt idx="6">
                  <c:v>Aseguradora Tajy Propiedad Cooperativa S.A. de Seguros</c:v>
                </c:pt>
                <c:pt idx="7">
                  <c:v>Aseguradora Paraguaya S.A.</c:v>
                </c:pt>
                <c:pt idx="8">
                  <c:v>Grupo General de Seguros y Reaseguros S.A.</c:v>
                </c:pt>
                <c:pt idx="9">
                  <c:v>El Comercio Paraguayo S.A. de Seguros</c:v>
                </c:pt>
                <c:pt idx="10">
                  <c:v>Rumbos S.A de Seguros</c:v>
                </c:pt>
                <c:pt idx="11">
                  <c:v>Regional S.A de Seguros y Reaseguros</c:v>
                </c:pt>
                <c:pt idx="12">
                  <c:v>Patria S.A de Seguros y Reaseguros</c:v>
                </c:pt>
                <c:pt idx="13">
                  <c:v>Panal Compañía De Seguros Generales S.A.</c:v>
                </c:pt>
                <c:pt idx="14">
                  <c:v>Cenit de Seguros S.A.</c:v>
                </c:pt>
                <c:pt idx="15">
                  <c:v>Aseguradora del Sur S.A. Seguros Generales - ASUR</c:v>
                </c:pt>
                <c:pt idx="16">
                  <c:v>El Productor S.A de Seguros y Reaseguros</c:v>
                </c:pt>
                <c:pt idx="17">
                  <c:v>La Rural S.A de Seguros</c:v>
                </c:pt>
                <c:pt idx="18">
                  <c:v>Fénix S.A de Seguros y Reaseguros</c:v>
                </c:pt>
                <c:pt idx="19">
                  <c:v>La Agricola S.A de Seguros y Reaseguros</c:v>
                </c:pt>
                <c:pt idx="20">
                  <c:v>El Sol Del Paraguay Compañía de Seguros y Reaseguros S.A.</c:v>
                </c:pt>
                <c:pt idx="21">
                  <c:v>La Paraguaya S.A de Seguros</c:v>
                </c:pt>
                <c:pt idx="22">
                  <c:v>Seguros Generales S. A (SEGESA)</c:v>
                </c:pt>
                <c:pt idx="23">
                  <c:v>AIC Seguros S.A.</c:v>
                </c:pt>
                <c:pt idx="24">
                  <c:v>Central S.A de Seguros</c:v>
                </c:pt>
                <c:pt idx="25">
                  <c:v>Seguros Chaco S.A de Seguros y Reaseguros</c:v>
                </c:pt>
                <c:pt idx="26">
                  <c:v>Garantía S.A de Seguros y Reaseguros</c:v>
                </c:pt>
                <c:pt idx="27">
                  <c:v>Alfa S.A de Seguros y Reaseguros</c:v>
                </c:pt>
                <c:pt idx="28">
                  <c:v>La Meridional Paraguaya S.A de Seguros</c:v>
                </c:pt>
                <c:pt idx="29">
                  <c:v>La Independencia de Seguros S.A.</c:v>
                </c:pt>
                <c:pt idx="30">
                  <c:v>Atalaya S.A de Seguros Generales</c:v>
                </c:pt>
                <c:pt idx="31">
                  <c:v>Royal Seguros S.A.</c:v>
                </c:pt>
                <c:pt idx="32">
                  <c:v>Imperio S.A de Seguros y Reaseguros</c:v>
                </c:pt>
                <c:pt idx="33">
                  <c:v>Intercontinental de Seguros y Reaseguros S.A.</c:v>
                </c:pt>
                <c:pt idx="34">
                  <c:v>Universo de Seguros y Reaseguros S.A.</c:v>
                </c:pt>
              </c:strCache>
            </c:strRef>
          </c:cat>
          <c:val>
            <c:numRef>
              <c:f>'Resumen a JUL2014'!$P$2:$P$36</c:f>
              <c:numCache>
                <c:formatCode>0.00%</c:formatCode>
                <c:ptCount val="35"/>
                <c:pt idx="0">
                  <c:v>0.20010471517496536</c:v>
                </c:pt>
                <c:pt idx="1">
                  <c:v>0.11087335399349901</c:v>
                </c:pt>
                <c:pt idx="2">
                  <c:v>9.7045629707749825E-2</c:v>
                </c:pt>
                <c:pt idx="3">
                  <c:v>5.1526857277107832E-2</c:v>
                </c:pt>
                <c:pt idx="4">
                  <c:v>4.6255015366319242E-2</c:v>
                </c:pt>
                <c:pt idx="5">
                  <c:v>4.498855382964638E-2</c:v>
                </c:pt>
                <c:pt idx="6">
                  <c:v>4.1962621246277275E-2</c:v>
                </c:pt>
                <c:pt idx="7">
                  <c:v>3.7450835472790309E-2</c:v>
                </c:pt>
                <c:pt idx="8">
                  <c:v>2.876781607774782E-2</c:v>
                </c:pt>
                <c:pt idx="9">
                  <c:v>2.8737318585640548E-2</c:v>
                </c:pt>
                <c:pt idx="10">
                  <c:v>2.6583751744064847E-2</c:v>
                </c:pt>
                <c:pt idx="11">
                  <c:v>2.5312503858869437E-2</c:v>
                </c:pt>
                <c:pt idx="12">
                  <c:v>2.4399420665508199E-2</c:v>
                </c:pt>
                <c:pt idx="13">
                  <c:v>2.0704953138259586E-2</c:v>
                </c:pt>
                <c:pt idx="14">
                  <c:v>2.0526007107922958E-2</c:v>
                </c:pt>
                <c:pt idx="15">
                  <c:v>2.0306643013704228E-2</c:v>
                </c:pt>
                <c:pt idx="16">
                  <c:v>1.9659458777817912E-2</c:v>
                </c:pt>
                <c:pt idx="17">
                  <c:v>1.9585948528172109E-2</c:v>
                </c:pt>
                <c:pt idx="18">
                  <c:v>1.869825541606052E-2</c:v>
                </c:pt>
                <c:pt idx="19">
                  <c:v>1.4070187844323151E-2</c:v>
                </c:pt>
                <c:pt idx="20">
                  <c:v>1.2287268105693548E-2</c:v>
                </c:pt>
                <c:pt idx="21">
                  <c:v>1.150996638334109E-2</c:v>
                </c:pt>
                <c:pt idx="22">
                  <c:v>8.8410419654922148E-3</c:v>
                </c:pt>
                <c:pt idx="23">
                  <c:v>8.7310231403734881E-3</c:v>
                </c:pt>
                <c:pt idx="24">
                  <c:v>8.6956885169051194E-3</c:v>
                </c:pt>
                <c:pt idx="25">
                  <c:v>8.6299182486777298E-3</c:v>
                </c:pt>
                <c:pt idx="26">
                  <c:v>7.4949069485377075E-3</c:v>
                </c:pt>
                <c:pt idx="27">
                  <c:v>6.6973835668040892E-3</c:v>
                </c:pt>
                <c:pt idx="28">
                  <c:v>5.8126609528702383E-3</c:v>
                </c:pt>
                <c:pt idx="29">
                  <c:v>5.7829937020515317E-3</c:v>
                </c:pt>
                <c:pt idx="30">
                  <c:v>5.5293699310130428E-3</c:v>
                </c:pt>
                <c:pt idx="31">
                  <c:v>5.1950811917607313E-3</c:v>
                </c:pt>
                <c:pt idx="32">
                  <c:v>4.9650758384033314E-3</c:v>
                </c:pt>
                <c:pt idx="33">
                  <c:v>2.2677746816295672E-3</c:v>
                </c:pt>
                <c:pt idx="34">
                  <c:v>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100">
              <a:latin typeface="Calibri" panose="020F0502020204030204" pitchFamily="34" charset="0"/>
              <a:cs typeface="Calibri" panose="020F0502020204030204" pitchFamily="34" charset="0"/>
            </a:defRPr>
          </a:pPr>
          <a:endParaRPr lang="es-PY"/>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rgbClr val="003366"/>
                </a:solidFill>
                <a:latin typeface="Calibri" panose="020F0502020204030204" pitchFamily="34" charset="0"/>
                <a:cs typeface="Calibri" panose="020F0502020204030204" pitchFamily="34" charset="0"/>
              </a:defRPr>
            </a:pPr>
            <a:r>
              <a:rPr lang="es-PY" sz="2000" dirty="0">
                <a:solidFill>
                  <a:srgbClr val="003366"/>
                </a:solidFill>
                <a:latin typeface="Calibri" panose="020F0502020204030204" pitchFamily="34" charset="0"/>
                <a:cs typeface="Calibri" panose="020F0502020204030204" pitchFamily="34" charset="0"/>
              </a:rPr>
              <a:t>Pólizas emitidas por Sección </a:t>
            </a:r>
            <a:endParaRPr lang="es-PY" sz="2000" dirty="0" smtClean="0">
              <a:solidFill>
                <a:srgbClr val="003366"/>
              </a:solidFill>
              <a:latin typeface="Calibri" panose="020F0502020204030204" pitchFamily="34" charset="0"/>
              <a:cs typeface="Calibri" panose="020F0502020204030204" pitchFamily="34" charset="0"/>
            </a:endParaRPr>
          </a:p>
          <a:p>
            <a:pPr>
              <a:defRPr sz="2000">
                <a:solidFill>
                  <a:srgbClr val="003366"/>
                </a:solidFill>
                <a:latin typeface="Calibri" panose="020F0502020204030204" pitchFamily="34" charset="0"/>
                <a:cs typeface="Calibri" panose="020F0502020204030204" pitchFamily="34" charset="0"/>
              </a:defRPr>
            </a:pPr>
            <a:r>
              <a:rPr lang="es-PY" sz="2000" dirty="0" smtClean="0">
                <a:solidFill>
                  <a:srgbClr val="003366"/>
                </a:solidFill>
                <a:latin typeface="Calibri" panose="020F0502020204030204" pitchFamily="34" charset="0"/>
                <a:cs typeface="Calibri" panose="020F0502020204030204" pitchFamily="34" charset="0"/>
              </a:rPr>
              <a:t> </a:t>
            </a:r>
            <a:r>
              <a:rPr lang="es-PY" sz="2000" dirty="0">
                <a:solidFill>
                  <a:srgbClr val="003366"/>
                </a:solidFill>
                <a:latin typeface="Calibri" panose="020F0502020204030204" pitchFamily="34" charset="0"/>
                <a:cs typeface="Calibri" panose="020F0502020204030204" pitchFamily="34" charset="0"/>
              </a:rPr>
              <a:t>Ejercicio 2013-2014</a:t>
            </a:r>
          </a:p>
        </c:rich>
      </c:tx>
      <c:layout>
        <c:manualLayout>
          <c:xMode val="edge"/>
          <c:yMode val="edge"/>
          <c:x val="0.10212717128951845"/>
          <c:y val="2.063983488132095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1.6666666666666666E-2"/>
          <c:y val="0.18441123652113145"/>
          <c:w val="0.52695419353987782"/>
          <c:h val="0.81558876347886855"/>
        </c:manualLayout>
      </c:layout>
      <c:pie3DChart>
        <c:varyColors val="1"/>
        <c:ser>
          <c:idx val="0"/>
          <c:order val="0"/>
          <c:explosion val="25"/>
          <c:cat>
            <c:strRef>
              <c:f>'consol poliza secc 2013-2014'!$A$9:$A$23</c:f>
              <c:strCache>
                <c:ptCount val="15"/>
                <c:pt idx="0">
                  <c:v>ACCIDENTES PERSONALES Y RIESGOS SIMILARES</c:v>
                </c:pt>
                <c:pt idx="1">
                  <c:v>AERONAVEGACIÓN</c:v>
                </c:pt>
                <c:pt idx="2">
                  <c:v>AUTOMÓVILES</c:v>
                </c:pt>
                <c:pt idx="3">
                  <c:v>CAUCIÓN</c:v>
                </c:pt>
                <c:pt idx="4">
                  <c:v>INCENDIO</c:v>
                </c:pt>
                <c:pt idx="5">
                  <c:v>RESPONSABILIDAD CIVIL</c:v>
                </c:pt>
                <c:pt idx="6">
                  <c:v>RIESGOS VARIOS</c:v>
                </c:pt>
                <c:pt idx="7">
                  <c:v>ROBO Y RIESGOS SIMILARES</c:v>
                </c:pt>
                <c:pt idx="8">
                  <c:v>SEGURO DE MUERTE</c:v>
                </c:pt>
                <c:pt idx="9">
                  <c:v>SEGURO DE SALUD</c:v>
                </c:pt>
                <c:pt idx="10">
                  <c:v>SEGUROS AGRARIOS</c:v>
                </c:pt>
                <c:pt idx="11">
                  <c:v>SEGUROS PERSONALES DE CORTO PLAZO</c:v>
                </c:pt>
                <c:pt idx="12">
                  <c:v>SEGUROS TÉCNICOS</c:v>
                </c:pt>
                <c:pt idx="13">
                  <c:v>TRANSPORTE</c:v>
                </c:pt>
                <c:pt idx="14">
                  <c:v>Sección no definida</c:v>
                </c:pt>
              </c:strCache>
            </c:strRef>
          </c:cat>
          <c:val>
            <c:numRef>
              <c:f>'consol poliza secc 2013-2014'!$B$9:$B$23</c:f>
              <c:numCache>
                <c:formatCode>General</c:formatCode>
                <c:ptCount val="15"/>
                <c:pt idx="0">
                  <c:v>843</c:v>
                </c:pt>
                <c:pt idx="1">
                  <c:v>1456</c:v>
                </c:pt>
                <c:pt idx="2">
                  <c:v>232020</c:v>
                </c:pt>
                <c:pt idx="3">
                  <c:v>34674</c:v>
                </c:pt>
                <c:pt idx="4">
                  <c:v>22947</c:v>
                </c:pt>
                <c:pt idx="5">
                  <c:v>97094</c:v>
                </c:pt>
                <c:pt idx="6">
                  <c:v>14946</c:v>
                </c:pt>
                <c:pt idx="7">
                  <c:v>12781</c:v>
                </c:pt>
                <c:pt idx="8">
                  <c:v>930</c:v>
                </c:pt>
                <c:pt idx="9">
                  <c:v>3</c:v>
                </c:pt>
                <c:pt idx="10">
                  <c:v>3316</c:v>
                </c:pt>
                <c:pt idx="11">
                  <c:v>10737</c:v>
                </c:pt>
                <c:pt idx="12">
                  <c:v>2589</c:v>
                </c:pt>
                <c:pt idx="13">
                  <c:v>11605</c:v>
                </c:pt>
                <c:pt idx="14">
                  <c:v>12165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8839024518920058"/>
          <c:y val="0.12654266513899387"/>
          <c:w val="0.39485933605033041"/>
          <c:h val="0.87232198142414863"/>
        </c:manualLayout>
      </c:layout>
      <c:overlay val="0"/>
      <c:txPr>
        <a:bodyPr/>
        <a:lstStyle/>
        <a:p>
          <a:pPr>
            <a:defRPr sz="1200">
              <a:latin typeface="Calibri" panose="020F0502020204030204" pitchFamily="34" charset="0"/>
              <a:cs typeface="Calibri" panose="020F0502020204030204" pitchFamily="34" charset="0"/>
            </a:defRPr>
          </a:pPr>
          <a:endParaRPr lang="es-PY"/>
        </a:p>
      </c:txPr>
    </c:legend>
    <c:plotVisOnly val="1"/>
    <c:dispBlanksAs val="gap"/>
    <c:showDLblsOverMax val="0"/>
  </c:chart>
  <c:txPr>
    <a:bodyPr/>
    <a:lstStyle/>
    <a:p>
      <a:pPr>
        <a:defRPr sz="800">
          <a:latin typeface="Baskerville BT" panose="02020602070506020303" pitchFamily="18" charset="0"/>
        </a:defRPr>
      </a:pPr>
      <a:endParaRPr lang="es-PY"/>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0.51194</cdr:x>
      <cdr:y>0.07979</cdr:y>
    </cdr:from>
    <cdr:to>
      <cdr:x>0.65782</cdr:x>
      <cdr:y>0.27128</cdr:y>
    </cdr:to>
    <cdr:cxnSp macro="">
      <cdr:nvCxnSpPr>
        <cdr:cNvPr id="2" name="1 Conector recto de flecha"/>
        <cdr:cNvCxnSpPr/>
      </cdr:nvCxnSpPr>
      <cdr:spPr>
        <a:xfrm xmlns:a="http://schemas.openxmlformats.org/drawingml/2006/main" flipH="1">
          <a:off x="3676650" y="428625"/>
          <a:ext cx="1047750" cy="10287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0.60477</cdr:x>
      <cdr:y>0.15957</cdr:y>
    </cdr:from>
    <cdr:to>
      <cdr:x>0.66313</cdr:x>
      <cdr:y>0.37057</cdr:y>
    </cdr:to>
    <cdr:cxnSp macro="">
      <cdr:nvCxnSpPr>
        <cdr:cNvPr id="4" name="3 Conector recto de flecha"/>
        <cdr:cNvCxnSpPr/>
      </cdr:nvCxnSpPr>
      <cdr:spPr>
        <a:xfrm xmlns:a="http://schemas.openxmlformats.org/drawingml/2006/main" flipH="1">
          <a:off x="4343400" y="857250"/>
          <a:ext cx="419100" cy="113347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0.50517</cdr:x>
      <cdr:y>0.33333</cdr:y>
    </cdr:from>
    <cdr:to>
      <cdr:x>0.59615</cdr:x>
      <cdr:y>0.45143</cdr:y>
    </cdr:to>
    <cdr:cxnSp macro="">
      <cdr:nvCxnSpPr>
        <cdr:cNvPr id="2" name="1 Conector recto de flecha"/>
        <cdr:cNvCxnSpPr/>
      </cdr:nvCxnSpPr>
      <cdr:spPr>
        <a:xfrm xmlns:a="http://schemas.openxmlformats.org/drawingml/2006/main" flipH="1">
          <a:off x="3783133" y="1944216"/>
          <a:ext cx="681363" cy="68881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2DC81-A14F-480E-BBC4-32B040C74E1F}" type="datetimeFigureOut">
              <a:rPr lang="es-PY" smtClean="0"/>
              <a:t>01/04/2015</a:t>
            </a:fld>
            <a:endParaRPr lang="es-P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57617-1B3D-4BD6-9F69-828E1C26875E}" type="slidenum">
              <a:rPr lang="es-PY" smtClean="0"/>
              <a:t>‹Nº›</a:t>
            </a:fld>
            <a:endParaRPr lang="es-PY"/>
          </a:p>
        </p:txBody>
      </p:sp>
    </p:spTree>
    <p:extLst>
      <p:ext uri="{BB962C8B-B14F-4D97-AF65-F5344CB8AC3E}">
        <p14:creationId xmlns:p14="http://schemas.microsoft.com/office/powerpoint/2010/main" val="2709928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A65B434C-14E2-47EB-9CA4-F8DDCF89FB1C}" type="datetime1">
              <a:rPr lang="es-PY" smtClean="0"/>
              <a:t>01/04/2015</a:t>
            </a:fld>
            <a:endParaRPr lang="es-PY"/>
          </a:p>
        </p:txBody>
      </p:sp>
      <p:sp>
        <p:nvSpPr>
          <p:cNvPr id="17" name="16 Marcador de pie de página"/>
          <p:cNvSpPr>
            <a:spLocks noGrp="1"/>
          </p:cNvSpPr>
          <p:nvPr>
            <p:ph type="ftr" sz="quarter" idx="11"/>
          </p:nvPr>
        </p:nvSpPr>
        <p:spPr>
          <a:xfrm>
            <a:off x="5410200" y="4205288"/>
            <a:ext cx="1295400" cy="457200"/>
          </a:xfrm>
        </p:spPr>
        <p:txBody>
          <a:bodyPr/>
          <a:lstStyle/>
          <a:p>
            <a:r>
              <a:rPr lang="es-PY" smtClean="0"/>
              <a:t>San José – Costa Rica – Abril 2015	</a:t>
            </a:r>
            <a:endParaRPr lang="es-PY"/>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2EACBF-B218-4D12-95A3-B912F59E47B5}" type="slidenum">
              <a:rPr lang="es-PY" smtClean="0"/>
              <a:t>‹Nº›</a:t>
            </a:fld>
            <a:endParaRPr lang="es-P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8AD26D2-EA3D-4E8D-BEC0-054E059C02C5}" type="datetime1">
              <a:rPr lang="es-PY" smtClean="0"/>
              <a:t>01/04/2015</a:t>
            </a:fld>
            <a:endParaRPr lang="es-PY"/>
          </a:p>
        </p:txBody>
      </p:sp>
      <p:sp>
        <p:nvSpPr>
          <p:cNvPr id="5" name="4 Marcador de pie de página"/>
          <p:cNvSpPr>
            <a:spLocks noGrp="1"/>
          </p:cNvSpPr>
          <p:nvPr>
            <p:ph type="ftr" sz="quarter" idx="11"/>
          </p:nvPr>
        </p:nvSpPr>
        <p:spPr/>
        <p:txBody>
          <a:bodyPr/>
          <a:lstStyle/>
          <a:p>
            <a:r>
              <a:rPr lang="es-PY" smtClean="0"/>
              <a:t>San José – Costa Rica – Abril 2015	</a:t>
            </a:r>
            <a:endParaRPr lang="es-PY"/>
          </a:p>
        </p:txBody>
      </p:sp>
      <p:sp>
        <p:nvSpPr>
          <p:cNvPr id="6" name="5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3E04E-3FF9-4A12-88FF-732EDCBA6748}" type="datetime1">
              <a:rPr lang="es-PY" smtClean="0"/>
              <a:t>01/04/2015</a:t>
            </a:fld>
            <a:endParaRPr lang="es-PY"/>
          </a:p>
        </p:txBody>
      </p:sp>
      <p:sp>
        <p:nvSpPr>
          <p:cNvPr id="5" name="4 Marcador de pie de página"/>
          <p:cNvSpPr>
            <a:spLocks noGrp="1"/>
          </p:cNvSpPr>
          <p:nvPr>
            <p:ph type="ftr" sz="quarter" idx="11"/>
          </p:nvPr>
        </p:nvSpPr>
        <p:spPr/>
        <p:txBody>
          <a:bodyPr/>
          <a:lstStyle/>
          <a:p>
            <a:r>
              <a:rPr lang="es-PY" smtClean="0"/>
              <a:t>San José – Costa Rica – Abril 2015	</a:t>
            </a:r>
            <a:endParaRPr lang="es-PY"/>
          </a:p>
        </p:txBody>
      </p:sp>
      <p:sp>
        <p:nvSpPr>
          <p:cNvPr id="6" name="5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2B65FA5-88D4-4D88-8D7E-6E8B3CCC7A4B}" type="datetime1">
              <a:rPr lang="es-PY" smtClean="0"/>
              <a:t>01/04/2015</a:t>
            </a:fld>
            <a:endParaRPr lang="es-PY"/>
          </a:p>
        </p:txBody>
      </p:sp>
      <p:sp>
        <p:nvSpPr>
          <p:cNvPr id="5" name="4 Marcador de pie de página"/>
          <p:cNvSpPr>
            <a:spLocks noGrp="1"/>
          </p:cNvSpPr>
          <p:nvPr>
            <p:ph type="ftr" sz="quarter" idx="11"/>
          </p:nvPr>
        </p:nvSpPr>
        <p:spPr/>
        <p:txBody>
          <a:bodyPr/>
          <a:lstStyle/>
          <a:p>
            <a:r>
              <a:rPr lang="es-PY" smtClean="0"/>
              <a:t>San José – Costa Rica – Abril 2015	</a:t>
            </a:r>
            <a:endParaRPr lang="es-PY"/>
          </a:p>
        </p:txBody>
      </p:sp>
      <p:sp>
        <p:nvSpPr>
          <p:cNvPr id="6" name="5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2456DCF-3BFD-4887-8CEA-020B06E9BEF4}" type="datetime1">
              <a:rPr lang="es-PY" smtClean="0"/>
              <a:t>01/04/2015</a:t>
            </a:fld>
            <a:endParaRPr lang="es-PY"/>
          </a:p>
        </p:txBody>
      </p:sp>
      <p:sp>
        <p:nvSpPr>
          <p:cNvPr id="5" name="4 Marcador de pie de página"/>
          <p:cNvSpPr>
            <a:spLocks noGrp="1"/>
          </p:cNvSpPr>
          <p:nvPr>
            <p:ph type="ftr" sz="quarter" idx="11"/>
          </p:nvPr>
        </p:nvSpPr>
        <p:spPr/>
        <p:txBody>
          <a:bodyPr/>
          <a:lstStyle/>
          <a:p>
            <a:r>
              <a:rPr lang="es-PY" smtClean="0"/>
              <a:t>San José – Costa Rica – Abril 2015	</a:t>
            </a:r>
            <a:endParaRPr lang="es-PY"/>
          </a:p>
        </p:txBody>
      </p:sp>
      <p:sp>
        <p:nvSpPr>
          <p:cNvPr id="6" name="5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7F3CFAE-B1C0-4493-B46B-A24B635DFA34}" type="datetime1">
              <a:rPr lang="es-PY" smtClean="0"/>
              <a:t>01/04/2015</a:t>
            </a:fld>
            <a:endParaRPr lang="es-PY"/>
          </a:p>
        </p:txBody>
      </p:sp>
      <p:sp>
        <p:nvSpPr>
          <p:cNvPr id="6" name="5 Marcador de pie de página"/>
          <p:cNvSpPr>
            <a:spLocks noGrp="1"/>
          </p:cNvSpPr>
          <p:nvPr>
            <p:ph type="ftr" sz="quarter" idx="11"/>
          </p:nvPr>
        </p:nvSpPr>
        <p:spPr/>
        <p:txBody>
          <a:bodyPr/>
          <a:lstStyle/>
          <a:p>
            <a:r>
              <a:rPr lang="es-PY" smtClean="0"/>
              <a:t>San José – Costa Rica – Abril 2015	</a:t>
            </a:r>
            <a:endParaRPr lang="es-PY"/>
          </a:p>
        </p:txBody>
      </p:sp>
      <p:sp>
        <p:nvSpPr>
          <p:cNvPr id="7" name="6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6C165DC0-8D27-49E7-85A7-421EEC0FEDF4}" type="datetime1">
              <a:rPr lang="es-PY" smtClean="0"/>
              <a:t>01/04/2015</a:t>
            </a:fld>
            <a:endParaRPr lang="es-PY"/>
          </a:p>
        </p:txBody>
      </p:sp>
      <p:sp>
        <p:nvSpPr>
          <p:cNvPr id="27" name="26 Marcador de número de diapositiva"/>
          <p:cNvSpPr>
            <a:spLocks noGrp="1"/>
          </p:cNvSpPr>
          <p:nvPr>
            <p:ph type="sldNum" sz="quarter" idx="11"/>
          </p:nvPr>
        </p:nvSpPr>
        <p:spPr/>
        <p:txBody>
          <a:bodyPr rtlCol="0"/>
          <a:lstStyle/>
          <a:p>
            <a:fld id="{112EACBF-B218-4D12-95A3-B912F59E47B5}" type="slidenum">
              <a:rPr lang="es-PY" smtClean="0"/>
              <a:t>‹Nº›</a:t>
            </a:fld>
            <a:endParaRPr lang="es-PY"/>
          </a:p>
        </p:txBody>
      </p:sp>
      <p:sp>
        <p:nvSpPr>
          <p:cNvPr id="28" name="27 Marcador de pie de página"/>
          <p:cNvSpPr>
            <a:spLocks noGrp="1"/>
          </p:cNvSpPr>
          <p:nvPr>
            <p:ph type="ftr" sz="quarter" idx="12"/>
          </p:nvPr>
        </p:nvSpPr>
        <p:spPr/>
        <p:txBody>
          <a:bodyPr rtlCol="0"/>
          <a:lstStyle/>
          <a:p>
            <a:r>
              <a:rPr lang="es-PY" smtClean="0"/>
              <a:t>San José – Costa Rica – Abril 2015	</a:t>
            </a:r>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C4EC18B4-5B71-4C0E-8C5F-AED9042087D0}" type="datetime1">
              <a:rPr lang="es-PY" smtClean="0"/>
              <a:t>01/04/2015</a:t>
            </a:fld>
            <a:endParaRPr lang="es-PY"/>
          </a:p>
        </p:txBody>
      </p:sp>
      <p:sp>
        <p:nvSpPr>
          <p:cNvPr id="4" name="3 Marcador de pie de página"/>
          <p:cNvSpPr>
            <a:spLocks noGrp="1"/>
          </p:cNvSpPr>
          <p:nvPr>
            <p:ph type="ftr" sz="quarter" idx="11"/>
          </p:nvPr>
        </p:nvSpPr>
        <p:spPr>
          <a:xfrm>
            <a:off x="5257800" y="612648"/>
            <a:ext cx="1325880" cy="457200"/>
          </a:xfrm>
        </p:spPr>
        <p:txBody>
          <a:bodyPr/>
          <a:lstStyle/>
          <a:p>
            <a:r>
              <a:rPr lang="es-PY" smtClean="0"/>
              <a:t>San José – Costa Rica – Abril 2015	</a:t>
            </a:r>
            <a:endParaRPr lang="es-PY"/>
          </a:p>
        </p:txBody>
      </p:sp>
      <p:sp>
        <p:nvSpPr>
          <p:cNvPr id="5" name="4 Marcador de número de diapositiva"/>
          <p:cNvSpPr>
            <a:spLocks noGrp="1"/>
          </p:cNvSpPr>
          <p:nvPr>
            <p:ph type="sldNum" sz="quarter" idx="12"/>
          </p:nvPr>
        </p:nvSpPr>
        <p:spPr>
          <a:xfrm>
            <a:off x="8174736" y="2272"/>
            <a:ext cx="762000" cy="365760"/>
          </a:xfrm>
        </p:spPr>
        <p:txBody>
          <a:bodyPr/>
          <a:lstStyle/>
          <a:p>
            <a:fld id="{112EACBF-B218-4D12-95A3-B912F59E47B5}" type="slidenum">
              <a:rPr lang="es-PY" smtClean="0"/>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3439E8-06CE-490C-99E6-59BFDB60AFC0}" type="datetime1">
              <a:rPr lang="es-PY" smtClean="0"/>
              <a:t>01/04/2015</a:t>
            </a:fld>
            <a:endParaRPr lang="es-PY"/>
          </a:p>
        </p:txBody>
      </p:sp>
      <p:sp>
        <p:nvSpPr>
          <p:cNvPr id="3" name="2 Marcador de pie de página"/>
          <p:cNvSpPr>
            <a:spLocks noGrp="1"/>
          </p:cNvSpPr>
          <p:nvPr>
            <p:ph type="ftr" sz="quarter" idx="11"/>
          </p:nvPr>
        </p:nvSpPr>
        <p:spPr/>
        <p:txBody>
          <a:bodyPr/>
          <a:lstStyle/>
          <a:p>
            <a:r>
              <a:rPr lang="es-PY" smtClean="0"/>
              <a:t>San José – Costa Rica – Abril 2015	</a:t>
            </a:r>
            <a:endParaRPr lang="es-PY"/>
          </a:p>
        </p:txBody>
      </p:sp>
      <p:sp>
        <p:nvSpPr>
          <p:cNvPr id="4" name="3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3EC4BC6-6EE6-4B50-AEFF-8B3AB33E045A}" type="datetime1">
              <a:rPr lang="es-PY" smtClean="0"/>
              <a:t>01/04/2015</a:t>
            </a:fld>
            <a:endParaRPr lang="es-PY"/>
          </a:p>
        </p:txBody>
      </p:sp>
      <p:sp>
        <p:nvSpPr>
          <p:cNvPr id="6" name="5 Marcador de pie de página"/>
          <p:cNvSpPr>
            <a:spLocks noGrp="1"/>
          </p:cNvSpPr>
          <p:nvPr>
            <p:ph type="ftr" sz="quarter" idx="11"/>
          </p:nvPr>
        </p:nvSpPr>
        <p:spPr/>
        <p:txBody>
          <a:bodyPr/>
          <a:lstStyle/>
          <a:p>
            <a:r>
              <a:rPr lang="es-PY" smtClean="0"/>
              <a:t>San José – Costa Rica – Abril 2015	</a:t>
            </a:r>
            <a:endParaRPr lang="es-PY"/>
          </a:p>
        </p:txBody>
      </p:sp>
      <p:sp>
        <p:nvSpPr>
          <p:cNvPr id="7" name="6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510C78F-D8C8-4497-B836-6BC6B3393377}" type="datetime1">
              <a:rPr lang="es-PY" smtClean="0"/>
              <a:t>01/04/2015</a:t>
            </a:fld>
            <a:endParaRPr lang="es-PY"/>
          </a:p>
        </p:txBody>
      </p:sp>
      <p:sp>
        <p:nvSpPr>
          <p:cNvPr id="6" name="5 Marcador de pie de página"/>
          <p:cNvSpPr>
            <a:spLocks noGrp="1"/>
          </p:cNvSpPr>
          <p:nvPr>
            <p:ph type="ftr" sz="quarter" idx="11"/>
          </p:nvPr>
        </p:nvSpPr>
        <p:spPr/>
        <p:txBody>
          <a:bodyPr/>
          <a:lstStyle/>
          <a:p>
            <a:r>
              <a:rPr lang="es-PY" smtClean="0"/>
              <a:t>San José – Costa Rica – Abril 2015	</a:t>
            </a:r>
            <a:endParaRPr lang="es-PY"/>
          </a:p>
        </p:txBody>
      </p:sp>
      <p:sp>
        <p:nvSpPr>
          <p:cNvPr id="7" name="6 Marcador de número de diapositiva"/>
          <p:cNvSpPr>
            <a:spLocks noGrp="1"/>
          </p:cNvSpPr>
          <p:nvPr>
            <p:ph type="sldNum" sz="quarter" idx="12"/>
          </p:nvPr>
        </p:nvSpPr>
        <p:spPr/>
        <p:txBody>
          <a:bodyPr/>
          <a:lstStyle/>
          <a:p>
            <a:fld id="{112EACBF-B218-4D12-95A3-B912F59E47B5}" type="slidenum">
              <a:rPr lang="es-PY" smtClean="0"/>
              <a:t>‹Nº›</a:t>
            </a:fld>
            <a:endParaRPr lang="es-P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61764F6-8378-41E0-AEDB-15B6905C8CF6}" type="datetime1">
              <a:rPr lang="es-PY" smtClean="0"/>
              <a:t>01/04/2015</a:t>
            </a:fld>
            <a:endParaRPr lang="es-PY"/>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s-PY" smtClean="0"/>
              <a:t>San José – Costa Rica – Abril 2015	</a:t>
            </a:r>
            <a:endParaRPr lang="es-PY"/>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2EACBF-B218-4D12-95A3-B912F59E47B5}" type="slidenum">
              <a:rPr lang="es-PY" smtClean="0"/>
              <a:t>‹Nº›</a:t>
            </a:fld>
            <a:endParaRPr lang="es-P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cp.gov.py/indicadores-financieros-de-las-empresas-de-seguros-i15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are.com.p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99792" y="2227922"/>
            <a:ext cx="6215607" cy="1470025"/>
          </a:xfrm>
        </p:spPr>
        <p:txBody>
          <a:bodyPr/>
          <a:lstStyle/>
          <a:p>
            <a:r>
              <a:rPr lang="es-PY" dirty="0" smtClean="0">
                <a:latin typeface="Bodoni MT Black" panose="02070A03080606020203" pitchFamily="18" charset="0"/>
              </a:rPr>
              <a:t>Banco Central del Paraguay</a:t>
            </a:r>
            <a:endParaRPr lang="es-PY" dirty="0">
              <a:latin typeface="Bodoni MT Black" panose="02070A03080606020203" pitchFamily="18" charset="0"/>
            </a:endParaRPr>
          </a:p>
        </p:txBody>
      </p:sp>
      <p:sp>
        <p:nvSpPr>
          <p:cNvPr id="3" name="2 Subtítulo"/>
          <p:cNvSpPr>
            <a:spLocks noGrp="1"/>
          </p:cNvSpPr>
          <p:nvPr>
            <p:ph type="subTitle" idx="1"/>
          </p:nvPr>
        </p:nvSpPr>
        <p:spPr/>
        <p:txBody>
          <a:bodyPr>
            <a:normAutofit/>
          </a:bodyPr>
          <a:lstStyle/>
          <a:p>
            <a:r>
              <a:rPr lang="es-PY" sz="3600" dirty="0" smtClean="0"/>
              <a:t>Superintendencia de Seguros</a:t>
            </a:r>
            <a:endParaRPr lang="es-PY" sz="3600" dirty="0"/>
          </a:p>
        </p:txBody>
      </p:sp>
      <p:pic>
        <p:nvPicPr>
          <p:cNvPr id="1026" name="Picture 2" descr="https://www.bcp.gov.py/img/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Tv65JY10Zmmq_A-8bJhb8v35KllpzMWvif9uXMbWe9QsLMk1arTA"/>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165100" y="1554822"/>
            <a:ext cx="2143125" cy="2143125"/>
          </a:xfrm>
          <a:prstGeom prst="ellipse">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TiA0Hr140tCUx3aMTzBej8wkizjckvE_H8myqZMTaCCFo9geC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4221088"/>
            <a:ext cx="3201913" cy="2518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914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Y"/>
          </a:p>
        </p:txBody>
      </p:sp>
      <p:pic>
        <p:nvPicPr>
          <p:cNvPr id="5121" name="Picture 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273" t="20159" r="14315" b="11920"/>
          <a:stretch/>
        </p:blipFill>
        <p:spPr bwMode="auto">
          <a:xfrm>
            <a:off x="101332" y="836712"/>
            <a:ext cx="9011867"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Marcador de pie de página"/>
          <p:cNvSpPr>
            <a:spLocks noGrp="1"/>
          </p:cNvSpPr>
          <p:nvPr>
            <p:ph type="ftr" sz="quarter" idx="11"/>
          </p:nvPr>
        </p:nvSpPr>
        <p:spPr>
          <a:xfrm>
            <a:off x="5292080" y="6165304"/>
            <a:ext cx="3312368"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92505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Y"/>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055" t="28374" r="13993" b="13094"/>
          <a:stretch/>
        </p:blipFill>
        <p:spPr bwMode="auto">
          <a:xfrm>
            <a:off x="144016" y="1124744"/>
            <a:ext cx="8964488"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Marcador de pie de página"/>
          <p:cNvSpPr>
            <a:spLocks noGrp="1"/>
          </p:cNvSpPr>
          <p:nvPr>
            <p:ph type="ftr" sz="quarter" idx="11"/>
          </p:nvPr>
        </p:nvSpPr>
        <p:spPr>
          <a:xfrm>
            <a:off x="5724128" y="6037561"/>
            <a:ext cx="280831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903839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721" t="44247" r="18343" b="15475"/>
          <a:stretch/>
        </p:blipFill>
        <p:spPr bwMode="auto">
          <a:xfrm>
            <a:off x="0" y="1628800"/>
            <a:ext cx="9144000"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pie de página"/>
          <p:cNvSpPr>
            <a:spLocks noGrp="1"/>
          </p:cNvSpPr>
          <p:nvPr>
            <p:ph type="ftr" sz="quarter" idx="11"/>
          </p:nvPr>
        </p:nvSpPr>
        <p:spPr>
          <a:xfrm>
            <a:off x="5652120" y="6021288"/>
            <a:ext cx="2880320"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705786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055" t="25396" r="14216" b="10913"/>
          <a:stretch/>
        </p:blipFill>
        <p:spPr bwMode="auto">
          <a:xfrm>
            <a:off x="0" y="836712"/>
            <a:ext cx="9144000"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pie de página"/>
          <p:cNvSpPr>
            <a:spLocks noGrp="1"/>
          </p:cNvSpPr>
          <p:nvPr>
            <p:ph type="ftr" sz="quarter" idx="11"/>
          </p:nvPr>
        </p:nvSpPr>
        <p:spPr>
          <a:xfrm>
            <a:off x="5796136" y="6021288"/>
            <a:ext cx="244827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379824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 y="742409"/>
            <a:ext cx="8229600" cy="1066800"/>
          </a:xfrm>
        </p:spPr>
        <p:txBody>
          <a:bodyPr>
            <a:normAutofit/>
          </a:bodyPr>
          <a:lstStyle/>
          <a:p>
            <a:pPr lvl="1" algn="l" rtl="0">
              <a:spcBef>
                <a:spcPct val="0"/>
              </a:spcBef>
            </a:pPr>
            <a:r>
              <a:rPr lang="es-ES_tradnl" sz="2400" b="1" dirty="0">
                <a:solidFill>
                  <a:srgbClr val="003366"/>
                </a:solidFill>
                <a:latin typeface="Calibri" panose="020F0502020204030204" pitchFamily="34" charset="0"/>
                <a:cs typeface="Calibri" panose="020F0502020204030204" pitchFamily="34" charset="0"/>
              </a:rPr>
              <a:t>Principales Indicadores del Sector al cual se aboca la Entidad </a:t>
            </a:r>
            <a:r>
              <a:rPr lang="es-PY" sz="2400" b="1" dirty="0">
                <a:solidFill>
                  <a:srgbClr val="003366"/>
                </a:solidFill>
                <a:latin typeface="Calibri" panose="020F0502020204030204" pitchFamily="34" charset="0"/>
                <a:cs typeface="Calibri" panose="020F0502020204030204" pitchFamily="34" charset="0"/>
              </a:rPr>
              <a:t/>
            </a:r>
            <a:br>
              <a:rPr lang="es-PY" sz="2400" b="1" dirty="0">
                <a:solidFill>
                  <a:srgbClr val="003366"/>
                </a:solidFill>
                <a:latin typeface="Calibri" panose="020F0502020204030204" pitchFamily="34" charset="0"/>
                <a:cs typeface="Calibri" panose="020F0502020204030204" pitchFamily="34" charset="0"/>
              </a:rPr>
            </a:br>
            <a:endParaRPr lang="es-PY" sz="2400" dirty="0">
              <a:solidFill>
                <a:srgbClr val="003366"/>
              </a:solidFill>
              <a:latin typeface="Calibri" panose="020F0502020204030204" pitchFamily="34" charset="0"/>
              <a:cs typeface="Calibri" panose="020F0502020204030204" pitchFamily="34" charset="0"/>
            </a:endParaRPr>
          </a:p>
        </p:txBody>
      </p:sp>
      <p:sp>
        <p:nvSpPr>
          <p:cNvPr id="8" name="7 Rectángulo"/>
          <p:cNvSpPr/>
          <p:nvPr/>
        </p:nvSpPr>
        <p:spPr>
          <a:xfrm>
            <a:off x="251520" y="1556792"/>
            <a:ext cx="8496944" cy="5093702"/>
          </a:xfrm>
          <a:prstGeom prst="rect">
            <a:avLst/>
          </a:prstGeom>
        </p:spPr>
        <p:txBody>
          <a:bodyPr wrap="square">
            <a:spAutoFit/>
          </a:bodyPr>
          <a:lstStyle/>
          <a:p>
            <a:pPr lvl="0" algn="just" eaLnBrk="0" fontAlgn="base" hangingPunct="0">
              <a:lnSpc>
                <a:spcPct val="150000"/>
              </a:lnSpc>
              <a:spcBef>
                <a:spcPct val="0"/>
              </a:spcBef>
              <a:spcAft>
                <a:spcPct val="0"/>
              </a:spcAft>
            </a:pPr>
            <a:r>
              <a:rPr kumimoji="0" lang="es-ES" altLang="es-PY" sz="2200" b="0" i="0" u="none" strike="noStrike" cap="none" normalizeH="0" baseline="0" dirty="0" smtClean="0">
                <a:ln>
                  <a:noFill/>
                </a:ln>
                <a:solidFill>
                  <a:schemeClr val="tx1"/>
                </a:solidFill>
                <a:effectLst/>
                <a:latin typeface="Calibri" panose="020F0502020204030204" pitchFamily="34" charset="0"/>
                <a:ea typeface="Palatino Linotype" pitchFamily="18" charset="0"/>
                <a:cs typeface="Calibri" panose="020F0502020204030204" pitchFamily="34" charset="0"/>
              </a:rPr>
              <a:t>La Superintendencia de Seguros, por su actividad propia se enmarca en el Sector Financiero – Actividad Aseguradora</a:t>
            </a:r>
            <a:r>
              <a:rPr kumimoji="0" lang="es-ES" altLang="es-PY" sz="2200" b="1" i="0" u="none" strike="noStrike" cap="none" normalizeH="0" baseline="0" dirty="0" smtClean="0">
                <a:ln>
                  <a:noFill/>
                </a:ln>
                <a:solidFill>
                  <a:schemeClr val="tx1"/>
                </a:solidFill>
                <a:effectLst/>
                <a:latin typeface="Calibri" panose="020F0502020204030204" pitchFamily="34" charset="0"/>
                <a:ea typeface="Palatino Linotype" pitchFamily="18" charset="0"/>
                <a:cs typeface="Calibri" panose="020F0502020204030204" pitchFamily="34" charset="0"/>
              </a:rPr>
              <a:t>. </a:t>
            </a:r>
            <a:endParaRPr kumimoji="0" lang="es-PY" altLang="es-PY" sz="2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lvl="0" algn="just" eaLnBrk="0" fontAlgn="base" hangingPunct="0">
              <a:lnSpc>
                <a:spcPct val="150000"/>
              </a:lnSpc>
              <a:spcBef>
                <a:spcPct val="0"/>
              </a:spcBef>
              <a:spcAft>
                <a:spcPct val="0"/>
              </a:spcAft>
              <a:buFontTx/>
              <a:buChar char="•"/>
            </a:pPr>
            <a:r>
              <a:rPr kumimoji="0" lang="es-ES" altLang="es-PY" sz="2200" b="1" i="0" u="none" strike="noStrike" cap="none" normalizeH="0" baseline="0" dirty="0" smtClean="0" bmk="_Toc402357682">
                <a:ln>
                  <a:noFill/>
                </a:ln>
                <a:solidFill>
                  <a:schemeClr val="tx1"/>
                </a:solidFill>
                <a:effectLst/>
                <a:latin typeface="Calibri" panose="020F0502020204030204" pitchFamily="34" charset="0"/>
                <a:ea typeface="Times New Roman" pitchFamily="18" charset="0"/>
                <a:cs typeface="Calibri" panose="020F0502020204030204" pitchFamily="34" charset="0"/>
              </a:rPr>
              <a:t>Sector Financiero</a:t>
            </a:r>
            <a:endParaRPr kumimoji="0" lang="es-ES" altLang="es-PY" sz="2200" b="1" i="0" u="none" strike="noStrike" cap="none" normalizeH="0" baseline="0" dirty="0" smtClean="0">
              <a:ln>
                <a:noFill/>
              </a:ln>
              <a:solidFill>
                <a:srgbClr val="629DD1"/>
              </a:solidFill>
              <a:effectLst/>
              <a:latin typeface="Calibri" panose="020F0502020204030204" pitchFamily="34" charset="0"/>
              <a:ea typeface="Times New Roman" pitchFamily="18" charset="0"/>
              <a:cs typeface="Calibri" panose="020F0502020204030204" pitchFamily="34" charset="0"/>
            </a:endParaRPr>
          </a:p>
          <a:p>
            <a:pPr lvl="3" algn="just" eaLnBrk="0" fontAlgn="base" hangingPunct="0">
              <a:lnSpc>
                <a:spcPct val="150000"/>
              </a:lnSpc>
              <a:spcBef>
                <a:spcPct val="0"/>
              </a:spcBef>
              <a:spcAft>
                <a:spcPct val="0"/>
              </a:spcAft>
              <a:buFontTx/>
              <a:buAutoNum type="arabicPeriod"/>
            </a:pPr>
            <a:r>
              <a:rPr kumimoji="0" lang="es-ES" altLang="es-PY" sz="2200" b="1" i="1" u="none" strike="noStrike" cap="none" normalizeH="0" baseline="0" dirty="0" smtClean="0">
                <a:ln>
                  <a:noFill/>
                </a:ln>
                <a:solidFill>
                  <a:srgbClr val="000000"/>
                </a:solidFill>
                <a:effectLst/>
                <a:latin typeface="Calibri" panose="020F0502020204030204" pitchFamily="34" charset="0"/>
                <a:ea typeface="Times New Roman" pitchFamily="18" charset="0"/>
                <a:cs typeface="Calibri" panose="020F0502020204030204" pitchFamily="34" charset="0"/>
              </a:rPr>
              <a:t>Actividad Aseguradora:</a:t>
            </a:r>
            <a:endParaRPr kumimoji="0" lang="es-ES" altLang="es-PY" sz="2200" b="1" i="1" u="none" strike="noStrike" cap="none" normalizeH="0" baseline="0" dirty="0" smtClean="0">
              <a:ln>
                <a:noFill/>
              </a:ln>
              <a:solidFill>
                <a:srgbClr val="629DD1"/>
              </a:solidFill>
              <a:effectLst/>
              <a:latin typeface="Calibri" panose="020F0502020204030204" pitchFamily="34" charset="0"/>
              <a:ea typeface="Times New Roman" pitchFamily="18" charset="0"/>
              <a:cs typeface="Calibri" panose="020F0502020204030204" pitchFamily="34" charset="0"/>
            </a:endParaRPr>
          </a:p>
          <a:p>
            <a:pPr algn="just" eaLnBrk="0" fontAlgn="base" hangingPunct="0">
              <a:lnSpc>
                <a:spcPct val="150000"/>
              </a:lnSpc>
              <a:spcBef>
                <a:spcPct val="0"/>
              </a:spcBef>
              <a:spcAft>
                <a:spcPct val="0"/>
              </a:spcAft>
            </a:pPr>
            <a:r>
              <a:rPr kumimoji="0" lang="es-ES" altLang="es-PY" sz="2200" b="0" i="0" u="none" strike="noStrike" cap="none" normalizeH="0" baseline="0" dirty="0" smtClean="0">
                <a:ln>
                  <a:noFill/>
                </a:ln>
                <a:solidFill>
                  <a:schemeClr val="tx1"/>
                </a:solidFill>
                <a:effectLst/>
                <a:latin typeface="Calibri" panose="020F0502020204030204" pitchFamily="34" charset="0"/>
                <a:ea typeface="Palatino Linotype" pitchFamily="18" charset="0"/>
                <a:cs typeface="Calibri" panose="020F0502020204030204" pitchFamily="34" charset="0"/>
              </a:rPr>
              <a:t> La SIS elabora indicadores financieros que pública trimestralmente de acuerdo a la información remitida por las aseguradoras, los cuales permiten monitorear el comportamiento del mercado. </a:t>
            </a:r>
            <a:r>
              <a:rPr kumimoji="0" lang="es-ES" altLang="es-PY" sz="2200" b="0" i="0" u="none" strike="noStrike" cap="none" normalizeH="0" baseline="0" dirty="0" smtClean="0">
                <a:ln>
                  <a:noFill/>
                </a:ln>
                <a:solidFill>
                  <a:schemeClr val="tx1"/>
                </a:solidFill>
                <a:effectLst/>
                <a:latin typeface="Calibri" panose="020F0502020204030204" pitchFamily="34" charset="0"/>
                <a:ea typeface="Palatino Linotype" pitchFamily="18" charset="0"/>
                <a:cs typeface="Calibri" panose="020F0502020204030204" pitchFamily="34" charset="0"/>
                <a:hlinkClick r:id="rId2"/>
              </a:rPr>
              <a:t>https://www.bcp.gov.py/indicadores-financieros-de-las-empresas-de-seguros-i159</a:t>
            </a:r>
            <a:endParaRPr kumimoji="0" lang="es-ES" altLang="es-PY" sz="2200" b="0" i="0" u="none" strike="noStrike" cap="none" normalizeH="0" baseline="0" dirty="0" smtClean="0">
              <a:ln>
                <a:noFill/>
              </a:ln>
              <a:solidFill>
                <a:schemeClr val="tx1"/>
              </a:solidFill>
              <a:effectLst/>
              <a:latin typeface="Calibri" panose="020F0502020204030204" pitchFamily="34" charset="0"/>
              <a:ea typeface="Palatino Linotype" pitchFamily="18" charset="0"/>
              <a:cs typeface="Calibri" panose="020F0502020204030204" pitchFamily="34" charset="0"/>
            </a:endParaRPr>
          </a:p>
          <a:p>
            <a:pPr lvl="0" algn="just" eaLnBrk="0" fontAlgn="base" hangingPunct="0">
              <a:spcBef>
                <a:spcPct val="0"/>
              </a:spcBef>
              <a:spcAft>
                <a:spcPct val="0"/>
              </a:spcAft>
            </a:pPr>
            <a:endParaRPr lang="es-PY" sz="2800" dirty="0"/>
          </a:p>
        </p:txBody>
      </p:sp>
      <p:sp>
        <p:nvSpPr>
          <p:cNvPr id="3" name="2 Marcador de pie de página"/>
          <p:cNvSpPr>
            <a:spLocks noGrp="1"/>
          </p:cNvSpPr>
          <p:nvPr>
            <p:ph type="ftr" sz="quarter" idx="11"/>
          </p:nvPr>
        </p:nvSpPr>
        <p:spPr>
          <a:xfrm>
            <a:off x="5868144" y="5949280"/>
            <a:ext cx="280831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701427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045192"/>
          </a:xfrm>
        </p:spPr>
        <p:txBody>
          <a:bodyPr>
            <a:normAutofit fontScale="25000" lnSpcReduction="20000"/>
          </a:bodyPr>
          <a:lstStyle/>
          <a:p>
            <a:pPr marL="59690" indent="0" algn="ctr">
              <a:lnSpc>
                <a:spcPct val="170000"/>
              </a:lnSpc>
              <a:spcAft>
                <a:spcPts val="0"/>
              </a:spcAft>
              <a:buNone/>
            </a:pPr>
            <a:r>
              <a:rPr lang="es-PY" sz="9600" dirty="0">
                <a:solidFill>
                  <a:srgbClr val="003366"/>
                </a:solidFill>
                <a:latin typeface="Calibri" panose="020F0502020204030204" pitchFamily="34" charset="0"/>
                <a:cs typeface="Calibri" panose="020F0502020204030204" pitchFamily="34" charset="0"/>
              </a:rPr>
              <a:t>INDICADORES FINANCIEROS Y CALIFICACION DE RIESGOS DE LAS EMPRESAS DE SEGUROS - AL: 31/12/2014</a:t>
            </a:r>
          </a:p>
          <a:p>
            <a:pPr marL="59690" indent="0" algn="just">
              <a:lnSpc>
                <a:spcPct val="170000"/>
              </a:lnSpc>
              <a:spcAft>
                <a:spcPts val="0"/>
              </a:spcAft>
              <a:buNone/>
            </a:pPr>
            <a:r>
              <a:rPr lang="es-PY" sz="8000" dirty="0">
                <a:latin typeface="Calibri" panose="020F0502020204030204" pitchFamily="34" charset="0"/>
                <a:cs typeface="Calibri" panose="020F0502020204030204" pitchFamily="34" charset="0"/>
              </a:rPr>
              <a:t> </a:t>
            </a:r>
            <a:r>
              <a:rPr lang="es-PY" sz="8000" dirty="0" smtClean="0">
                <a:latin typeface="Calibri" panose="020F0502020204030204" pitchFamily="34" charset="0"/>
                <a:cs typeface="Calibri" panose="020F0502020204030204" pitchFamily="34" charset="0"/>
              </a:rPr>
              <a:t>La presente publicación se realiza en cumplimiento de la Resolución </a:t>
            </a:r>
            <a:r>
              <a:rPr lang="es-PY" sz="8000" dirty="0" err="1" smtClean="0">
                <a:latin typeface="Calibri" panose="020F0502020204030204" pitchFamily="34" charset="0"/>
                <a:cs typeface="Calibri" panose="020F0502020204030204" pitchFamily="34" charset="0"/>
              </a:rPr>
              <a:t>SS.SG.N°</a:t>
            </a:r>
            <a:r>
              <a:rPr lang="es-PY" sz="8000" dirty="0" smtClean="0">
                <a:latin typeface="Calibri" panose="020F0502020204030204" pitchFamily="34" charset="0"/>
                <a:cs typeface="Calibri" panose="020F0502020204030204" pitchFamily="34" charset="0"/>
              </a:rPr>
              <a:t> 011/10 del 9 de febrero de 2010 que dispone la publicación bimestral de los indicadores financieros en virtud de la Ley Nº 3899/09 "Que Regula a las Sociedades Calificadoras de Riesgos, Deroga la Ley Nº 1056/97 y Modifica el Artículo 106 de la Ley Nº 861/96 General de Bancos, Financieras y Otras Entidades de Crédito y el inciso d) del Artículo 61 de la Ley Nº 827/96 De Seguros". Los Indicadores Financieros señalados se basan en los datos proveídos a la Superintendencia de Seguros a través de la Central de Información. Los mismos no constituyen indicadores de solvencia, que conforme a la Ley citada la elaboración ha quedado reservada a las calificadoras habilitadas por la Comisión Nacional de Valores.</a:t>
            </a:r>
            <a:endParaRPr lang="es-PY" sz="8000" dirty="0" smtClean="0">
              <a:latin typeface="Calibri" panose="020F0502020204030204" pitchFamily="34" charset="0"/>
              <a:ea typeface="Palatino Linotype"/>
              <a:cs typeface="Calibri" panose="020F0502020204030204" pitchFamily="34" charset="0"/>
            </a:endParaRPr>
          </a:p>
          <a:p>
            <a:pPr marL="109728" indent="0" eaLnBrk="0" fontAlgn="base" hangingPunct="0">
              <a:lnSpc>
                <a:spcPct val="170000"/>
              </a:lnSpc>
              <a:spcBef>
                <a:spcPct val="0"/>
              </a:spcBef>
              <a:spcAft>
                <a:spcPct val="0"/>
              </a:spcAft>
              <a:buNone/>
            </a:pPr>
            <a:r>
              <a:rPr lang="es-ES" altLang="es-PY" u="sng" dirty="0" smtClean="0">
                <a:latin typeface="Times New Roman" pitchFamily="18" charset="0"/>
                <a:ea typeface="Palatino Linotype" pitchFamily="18" charset="0"/>
                <a:cs typeface="Times New Roman" pitchFamily="18" charset="0"/>
              </a:rPr>
              <a:t> </a:t>
            </a:r>
            <a:endParaRPr lang="es-ES" altLang="es-PY" sz="5400" dirty="0">
              <a:latin typeface="Arial" pitchFamily="34" charset="0"/>
              <a:cs typeface="Arial" pitchFamily="34" charset="0"/>
            </a:endParaRPr>
          </a:p>
          <a:p>
            <a:pPr marL="109728" indent="0">
              <a:lnSpc>
                <a:spcPct val="170000"/>
              </a:lnSpc>
              <a:buNone/>
            </a:pPr>
            <a:endParaRPr lang="es-PY" dirty="0"/>
          </a:p>
        </p:txBody>
      </p:sp>
      <p:sp>
        <p:nvSpPr>
          <p:cNvPr id="2" name="1 Marcador de pie de página"/>
          <p:cNvSpPr>
            <a:spLocks noGrp="1"/>
          </p:cNvSpPr>
          <p:nvPr>
            <p:ph type="ftr" sz="quarter" idx="11"/>
          </p:nvPr>
        </p:nvSpPr>
        <p:spPr>
          <a:xfrm>
            <a:off x="5255568" y="6400800"/>
            <a:ext cx="388843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860979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8928992" cy="6741368"/>
          </a:xfrm>
          <a:prstGeom prst="rect">
            <a:avLst/>
          </a:prstGeom>
          <a:noFill/>
          <a:ln>
            <a:noFill/>
          </a:ln>
        </p:spPr>
      </p:pic>
    </p:spTree>
    <p:extLst>
      <p:ext uri="{BB962C8B-B14F-4D97-AF65-F5344CB8AC3E}">
        <p14:creationId xmlns:p14="http://schemas.microsoft.com/office/powerpoint/2010/main" val="2539012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263032494"/>
              </p:ext>
            </p:extLst>
          </p:nvPr>
        </p:nvGraphicFramePr>
        <p:xfrm>
          <a:off x="323528" y="639441"/>
          <a:ext cx="8363272" cy="6305654"/>
        </p:xfrm>
        <a:graphic>
          <a:graphicData uri="http://schemas.openxmlformats.org/drawingml/2006/table">
            <a:tbl>
              <a:tblPr firstRow="1" firstCol="1" bandRow="1">
                <a:tableStyleId>{2D5ABB26-0587-4C30-8999-92F81FD0307C}</a:tableStyleId>
              </a:tblPr>
              <a:tblGrid>
                <a:gridCol w="8363272"/>
              </a:tblGrid>
              <a:tr h="467352">
                <a:tc>
                  <a:txBody>
                    <a:bodyPr/>
                    <a:lstStyle/>
                    <a:p>
                      <a:pPr indent="-306070" algn="ctr">
                        <a:lnSpc>
                          <a:spcPct val="115000"/>
                        </a:lnSpc>
                        <a:spcAft>
                          <a:spcPts val="0"/>
                        </a:spcAft>
                      </a:pPr>
                      <a:r>
                        <a:rPr lang="es-PY" sz="2400" u="none" dirty="0">
                          <a:solidFill>
                            <a:srgbClr val="003366"/>
                          </a:solidFill>
                          <a:effectLst/>
                          <a:latin typeface="Calibri" panose="020F0502020204030204" pitchFamily="34" charset="0"/>
                          <a:cs typeface="Calibri" panose="020F0502020204030204" pitchFamily="34" charset="0"/>
                        </a:rPr>
                        <a:t>NOMENCLATURA DE LOS ÍNDICES FINANCIEROS  </a:t>
                      </a:r>
                      <a:endParaRPr lang="es-PY" sz="2400" u="none" dirty="0">
                        <a:solidFill>
                          <a:srgbClr val="003366"/>
                        </a:solidFill>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endParaRPr lang="es-PY" sz="2000" dirty="0" smtClean="0">
                        <a:effectLst/>
                        <a:latin typeface="Calibri" panose="020F0502020204030204" pitchFamily="34" charset="0"/>
                        <a:cs typeface="Calibri" panose="020F0502020204030204" pitchFamily="34" charset="0"/>
                      </a:endParaRPr>
                    </a:p>
                    <a:p>
                      <a:pPr indent="-306070" algn="just">
                        <a:lnSpc>
                          <a:spcPct val="115000"/>
                        </a:lnSpc>
                        <a:spcAft>
                          <a:spcPts val="0"/>
                        </a:spcAft>
                      </a:pPr>
                      <a:r>
                        <a:rPr lang="es-PY" sz="2000" dirty="0" smtClean="0">
                          <a:solidFill>
                            <a:srgbClr val="003366"/>
                          </a:solidFill>
                          <a:effectLst/>
                          <a:latin typeface="Calibri" panose="020F0502020204030204" pitchFamily="34" charset="0"/>
                          <a:cs typeface="Calibri" panose="020F0502020204030204" pitchFamily="34" charset="0"/>
                        </a:rPr>
                        <a:t>1 </a:t>
                      </a:r>
                      <a:r>
                        <a:rPr lang="es-PY" sz="2000" dirty="0">
                          <a:solidFill>
                            <a:srgbClr val="003366"/>
                          </a:solidFill>
                          <a:effectLst/>
                          <a:latin typeface="Calibri" panose="020F0502020204030204" pitchFamily="34" charset="0"/>
                          <a:cs typeface="Calibri" panose="020F0502020204030204" pitchFamily="34" charset="0"/>
                        </a:rPr>
                        <a:t>- SINIESTRALIDAD BRUTA: </a:t>
                      </a:r>
                      <a:r>
                        <a:rPr lang="es-PY" sz="2000" dirty="0">
                          <a:effectLst/>
                          <a:latin typeface="Calibri" panose="020F0502020204030204" pitchFamily="34" charset="0"/>
                          <a:cs typeface="Calibri" panose="020F0502020204030204" pitchFamily="34" charset="0"/>
                        </a:rPr>
                        <a:t>Porción de prima ganada consumida por siniestros </a:t>
                      </a:r>
                      <a:r>
                        <a:rPr lang="es-PY" sz="2000" dirty="0" smtClean="0">
                          <a:effectLst/>
                          <a:latin typeface="Calibri" panose="020F0502020204030204" pitchFamily="34" charset="0"/>
                          <a:cs typeface="Calibri" panose="020F0502020204030204" pitchFamily="34" charset="0"/>
                        </a:rPr>
                        <a:t>(%).</a:t>
                      </a:r>
                    </a:p>
                    <a:p>
                      <a:pPr indent="-306070" algn="just">
                        <a:lnSpc>
                          <a:spcPct val="115000"/>
                        </a:lnSpc>
                        <a:spcAft>
                          <a:spcPts val="0"/>
                        </a:spcAft>
                      </a:pP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r>
                        <a:rPr lang="es-PY" sz="2000" dirty="0">
                          <a:solidFill>
                            <a:srgbClr val="003366"/>
                          </a:solidFill>
                          <a:effectLst/>
                          <a:latin typeface="Calibri" panose="020F0502020204030204" pitchFamily="34" charset="0"/>
                          <a:cs typeface="Calibri" panose="020F0502020204030204" pitchFamily="34" charset="0"/>
                        </a:rPr>
                        <a:t>2 - SINIESTRALIDAD NETA: </a:t>
                      </a:r>
                      <a:r>
                        <a:rPr lang="es-PY" sz="2000" dirty="0">
                          <a:effectLst/>
                          <a:latin typeface="Calibri" panose="020F0502020204030204" pitchFamily="34" charset="0"/>
                          <a:cs typeface="Calibri" panose="020F0502020204030204" pitchFamily="34" charset="0"/>
                        </a:rPr>
                        <a:t>Porción de prima ganada por riesgo no cedido, que fue consumida por siniestros de su retención </a:t>
                      </a:r>
                      <a:r>
                        <a:rPr lang="es-PY" sz="2000" dirty="0" smtClean="0">
                          <a:effectLst/>
                          <a:latin typeface="Calibri" panose="020F0502020204030204" pitchFamily="34" charset="0"/>
                          <a:cs typeface="Calibri" panose="020F0502020204030204" pitchFamily="34" charset="0"/>
                        </a:rPr>
                        <a:t>(%).</a:t>
                      </a:r>
                    </a:p>
                    <a:p>
                      <a:pPr indent="-306070" algn="just">
                        <a:lnSpc>
                          <a:spcPct val="115000"/>
                        </a:lnSpc>
                        <a:spcAft>
                          <a:spcPts val="0"/>
                        </a:spcAft>
                      </a:pP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r>
                        <a:rPr lang="es-PY" sz="2000" dirty="0">
                          <a:solidFill>
                            <a:srgbClr val="003366"/>
                          </a:solidFill>
                          <a:effectLst/>
                          <a:latin typeface="Calibri" panose="020F0502020204030204" pitchFamily="34" charset="0"/>
                          <a:cs typeface="Calibri" panose="020F0502020204030204" pitchFamily="34" charset="0"/>
                        </a:rPr>
                        <a:t>3 - INDICE DE GASTO OPERATIVO: </a:t>
                      </a:r>
                      <a:r>
                        <a:rPr lang="es-PY" sz="2000" dirty="0">
                          <a:effectLst/>
                          <a:latin typeface="Calibri" panose="020F0502020204030204" pitchFamily="34" charset="0"/>
                          <a:cs typeface="Calibri" panose="020F0502020204030204" pitchFamily="34" charset="0"/>
                        </a:rPr>
                        <a:t>Porción de primas ganadas insumidas por el total de gastos operativos </a:t>
                      </a:r>
                      <a:r>
                        <a:rPr lang="es-PY" sz="2000" dirty="0" smtClean="0">
                          <a:effectLst/>
                          <a:latin typeface="Calibri" panose="020F0502020204030204" pitchFamily="34" charset="0"/>
                          <a:cs typeface="Calibri" panose="020F0502020204030204" pitchFamily="34" charset="0"/>
                        </a:rPr>
                        <a:t>(%).</a:t>
                      </a:r>
                    </a:p>
                    <a:p>
                      <a:pPr indent="-306070" algn="just">
                        <a:lnSpc>
                          <a:spcPct val="115000"/>
                        </a:lnSpc>
                        <a:spcAft>
                          <a:spcPts val="0"/>
                        </a:spcAft>
                      </a:pP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r>
                        <a:rPr lang="es-PY" sz="2000" dirty="0">
                          <a:solidFill>
                            <a:srgbClr val="003366"/>
                          </a:solidFill>
                          <a:effectLst/>
                          <a:latin typeface="Calibri" panose="020F0502020204030204" pitchFamily="34" charset="0"/>
                          <a:cs typeface="Calibri" panose="020F0502020204030204" pitchFamily="34" charset="0"/>
                        </a:rPr>
                        <a:t>4 - INDICE DE GASTO DE PRODUCCIÓN: </a:t>
                      </a:r>
                      <a:r>
                        <a:rPr lang="es-PY" sz="2000" dirty="0">
                          <a:effectLst/>
                          <a:latin typeface="Calibri" panose="020F0502020204030204" pitchFamily="34" charset="0"/>
                          <a:cs typeface="Calibri" panose="020F0502020204030204" pitchFamily="34" charset="0"/>
                        </a:rPr>
                        <a:t>Porción de primas ganadas insumidas por el gasto de producción </a:t>
                      </a:r>
                      <a:r>
                        <a:rPr lang="es-PY" sz="2000" dirty="0" smtClean="0">
                          <a:effectLst/>
                          <a:latin typeface="Calibri" panose="020F0502020204030204" pitchFamily="34" charset="0"/>
                          <a:cs typeface="Calibri" panose="020F0502020204030204" pitchFamily="34" charset="0"/>
                        </a:rPr>
                        <a:t>(%).</a:t>
                      </a:r>
                    </a:p>
                    <a:p>
                      <a:pPr indent="-306070" algn="just">
                        <a:lnSpc>
                          <a:spcPct val="115000"/>
                        </a:lnSpc>
                        <a:spcAft>
                          <a:spcPts val="0"/>
                        </a:spcAft>
                      </a:pP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r>
                        <a:rPr lang="es-PY" sz="2000" dirty="0">
                          <a:solidFill>
                            <a:srgbClr val="003366"/>
                          </a:solidFill>
                          <a:effectLst/>
                          <a:latin typeface="Calibri" panose="020F0502020204030204" pitchFamily="34" charset="0"/>
                          <a:cs typeface="Calibri" panose="020F0502020204030204" pitchFamily="34" charset="0"/>
                        </a:rPr>
                        <a:t>5 - INDICE DE GASTO DE EXPLOTACIÓN: </a:t>
                      </a:r>
                      <a:r>
                        <a:rPr lang="es-PY" sz="2000" dirty="0">
                          <a:effectLst/>
                          <a:latin typeface="Calibri" panose="020F0502020204030204" pitchFamily="34" charset="0"/>
                          <a:cs typeface="Calibri" panose="020F0502020204030204" pitchFamily="34" charset="0"/>
                        </a:rPr>
                        <a:t>Porción de primas ganadas insumidas por el gasto de explotación (%).</a:t>
                      </a: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580502">
                <a:tc>
                  <a:txBody>
                    <a:bodyPr/>
                    <a:lstStyle/>
                    <a:p>
                      <a:pPr indent="-306070" algn="just">
                        <a:lnSpc>
                          <a:spcPct val="115000"/>
                        </a:lnSpc>
                        <a:spcAft>
                          <a:spcPts val="0"/>
                        </a:spcAft>
                      </a:pP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bl>
          </a:graphicData>
        </a:graphic>
      </p:graphicFrame>
      <p:sp>
        <p:nvSpPr>
          <p:cNvPr id="2" name="1 Marcador de pie de página"/>
          <p:cNvSpPr>
            <a:spLocks noGrp="1"/>
          </p:cNvSpPr>
          <p:nvPr>
            <p:ph type="ftr" sz="quarter" idx="11"/>
          </p:nvPr>
        </p:nvSpPr>
        <p:spPr>
          <a:xfrm>
            <a:off x="5724128" y="6165304"/>
            <a:ext cx="273630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054202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325112"/>
          </a:xfrm>
        </p:spPr>
        <p:txBody>
          <a:bodyPr>
            <a:normAutofit fontScale="92500" lnSpcReduction="20000"/>
          </a:bodyPr>
          <a:lstStyle/>
          <a:p>
            <a:pPr marL="109728" indent="0" fontAlgn="b">
              <a:buNone/>
            </a:pPr>
            <a:r>
              <a:rPr lang="es-PY" sz="2400" dirty="0">
                <a:solidFill>
                  <a:srgbClr val="003366"/>
                </a:solidFill>
                <a:latin typeface="Calibri" panose="020F0502020204030204" pitchFamily="34" charset="0"/>
                <a:cs typeface="Calibri" panose="020F0502020204030204" pitchFamily="34" charset="0"/>
              </a:rPr>
              <a:t>6 - REPRESENTATIVIDAD DE LAS INVERSIONES: </a:t>
            </a:r>
            <a:r>
              <a:rPr lang="es-PY" sz="2400" dirty="0">
                <a:latin typeface="Calibri" panose="020F0502020204030204" pitchFamily="34" charset="0"/>
                <a:cs typeface="Calibri" panose="020F0502020204030204" pitchFamily="34" charset="0"/>
              </a:rPr>
              <a:t>Porción de las inversiones que representan a las provisiones técnicas (%).</a:t>
            </a:r>
            <a:endParaRPr lang="es-PY" sz="2400" dirty="0">
              <a:latin typeface="Calibri" panose="020F0502020204030204" pitchFamily="34" charset="0"/>
              <a:ea typeface="Palatino Linotype"/>
              <a:cs typeface="Calibri" panose="020F0502020204030204" pitchFamily="34" charset="0"/>
            </a:endParaRPr>
          </a:p>
          <a:p>
            <a:pPr marL="109728" indent="0" fontAlgn="b">
              <a:buNone/>
            </a:pPr>
            <a:endParaRPr lang="es-PY" sz="2400" dirty="0">
              <a:latin typeface="Calibri" panose="020F0502020204030204" pitchFamily="34" charset="0"/>
              <a:cs typeface="Calibri" panose="020F0502020204030204" pitchFamily="34" charset="0"/>
            </a:endParaRPr>
          </a:p>
          <a:p>
            <a:pPr marL="109728" indent="0" fontAlgn="b">
              <a:buNone/>
            </a:pPr>
            <a:r>
              <a:rPr lang="es-PY" sz="2400" dirty="0">
                <a:solidFill>
                  <a:srgbClr val="003366"/>
                </a:solidFill>
                <a:latin typeface="Calibri" panose="020F0502020204030204" pitchFamily="34" charset="0"/>
                <a:cs typeface="Calibri" panose="020F0502020204030204" pitchFamily="34" charset="0"/>
              </a:rPr>
              <a:t>7 - INDICE DE REPRESENTATIVIDAD DEL ACTIVO: </a:t>
            </a:r>
            <a:r>
              <a:rPr lang="es-PY" sz="2400" dirty="0">
                <a:latin typeface="Calibri" panose="020F0502020204030204" pitchFamily="34" charset="0"/>
                <a:cs typeface="Calibri" panose="020F0502020204030204" pitchFamily="34" charset="0"/>
              </a:rPr>
              <a:t>Porción del Activo que representa al Patrimonio Neto </a:t>
            </a:r>
            <a:r>
              <a:rPr lang="es-PY" sz="2400" dirty="0" smtClean="0">
                <a:latin typeface="Calibri" panose="020F0502020204030204" pitchFamily="34" charset="0"/>
                <a:cs typeface="Calibri" panose="020F0502020204030204" pitchFamily="34" charset="0"/>
              </a:rPr>
              <a:t>(%).</a:t>
            </a:r>
          </a:p>
          <a:p>
            <a:pPr marL="109728" indent="0" fontAlgn="b">
              <a:buNone/>
            </a:pPr>
            <a:endParaRPr lang="es-PY" sz="2400" dirty="0">
              <a:latin typeface="Calibri" panose="020F0502020204030204" pitchFamily="34" charset="0"/>
              <a:cs typeface="Calibri" panose="020F0502020204030204" pitchFamily="34" charset="0"/>
            </a:endParaRPr>
          </a:p>
          <a:p>
            <a:pPr marL="109728" indent="0" fontAlgn="b">
              <a:buNone/>
            </a:pPr>
            <a:r>
              <a:rPr lang="es-PY" sz="2400" dirty="0">
                <a:solidFill>
                  <a:srgbClr val="003366"/>
                </a:solidFill>
                <a:latin typeface="Calibri" panose="020F0502020204030204" pitchFamily="34" charset="0"/>
                <a:cs typeface="Calibri" panose="020F0502020204030204" pitchFamily="34" charset="0"/>
              </a:rPr>
              <a:t>8 - INDICE GENERAL DE RENDIMIENTO PATRIMONIAL: </a:t>
            </a:r>
            <a:r>
              <a:rPr lang="es-PY" sz="2400" dirty="0">
                <a:latin typeface="Calibri" panose="020F0502020204030204" pitchFamily="34" charset="0"/>
                <a:cs typeface="Calibri" panose="020F0502020204030204" pitchFamily="34" charset="0"/>
              </a:rPr>
              <a:t>Relación entre el resultado del ejercicio y el </a:t>
            </a:r>
            <a:r>
              <a:rPr lang="es-PY" sz="2400" dirty="0" smtClean="0">
                <a:latin typeface="Calibri" panose="020F0502020204030204" pitchFamily="34" charset="0"/>
                <a:cs typeface="Calibri" panose="020F0502020204030204" pitchFamily="34" charset="0"/>
              </a:rPr>
              <a:t>volumen </a:t>
            </a:r>
            <a:r>
              <a:rPr lang="es-PY" sz="2400" dirty="0">
                <a:latin typeface="Calibri" panose="020F0502020204030204" pitchFamily="34" charset="0"/>
                <a:cs typeface="Calibri" panose="020F0502020204030204" pitchFamily="34" charset="0"/>
              </a:rPr>
              <a:t>del Patrimonio Neto </a:t>
            </a:r>
            <a:r>
              <a:rPr lang="es-PY" sz="2400" dirty="0" smtClean="0">
                <a:latin typeface="Calibri" panose="020F0502020204030204" pitchFamily="34" charset="0"/>
                <a:cs typeface="Calibri" panose="020F0502020204030204" pitchFamily="34" charset="0"/>
              </a:rPr>
              <a:t>(%).</a:t>
            </a:r>
          </a:p>
          <a:p>
            <a:pPr marL="109728" indent="0" fontAlgn="b">
              <a:buNone/>
            </a:pPr>
            <a:endParaRPr lang="es-PY" sz="2400" dirty="0">
              <a:solidFill>
                <a:srgbClr val="003366"/>
              </a:solidFill>
              <a:latin typeface="Calibri" panose="020F0502020204030204" pitchFamily="34" charset="0"/>
              <a:cs typeface="Calibri" panose="020F0502020204030204" pitchFamily="34" charset="0"/>
            </a:endParaRPr>
          </a:p>
          <a:p>
            <a:pPr marL="109728" indent="0" fontAlgn="b">
              <a:buNone/>
            </a:pPr>
            <a:r>
              <a:rPr lang="es-PY" sz="2400" dirty="0">
                <a:solidFill>
                  <a:srgbClr val="003366"/>
                </a:solidFill>
                <a:latin typeface="Calibri" panose="020F0502020204030204" pitchFamily="34" charset="0"/>
                <a:cs typeface="Calibri" panose="020F0502020204030204" pitchFamily="34" charset="0"/>
              </a:rPr>
              <a:t>9 - INDICE TÉCNICO DE RENDIMIENTO PATRIMONIAL: </a:t>
            </a:r>
            <a:r>
              <a:rPr lang="es-PY" sz="2400" dirty="0">
                <a:latin typeface="Calibri" panose="020F0502020204030204" pitchFamily="34" charset="0"/>
                <a:cs typeface="Calibri" panose="020F0502020204030204" pitchFamily="34" charset="0"/>
              </a:rPr>
              <a:t>Relación entre el resultado técnico y el </a:t>
            </a:r>
            <a:r>
              <a:rPr lang="es-PY" sz="2400" dirty="0" smtClean="0">
                <a:latin typeface="Calibri" panose="020F0502020204030204" pitchFamily="34" charset="0"/>
                <a:cs typeface="Calibri" panose="020F0502020204030204" pitchFamily="34" charset="0"/>
              </a:rPr>
              <a:t>volumen </a:t>
            </a:r>
            <a:r>
              <a:rPr lang="es-PY" sz="2400" dirty="0">
                <a:latin typeface="Calibri" panose="020F0502020204030204" pitchFamily="34" charset="0"/>
                <a:cs typeface="Calibri" panose="020F0502020204030204" pitchFamily="34" charset="0"/>
              </a:rPr>
              <a:t>del Patrimonio Neto </a:t>
            </a:r>
            <a:r>
              <a:rPr lang="es-PY" sz="2400" dirty="0" smtClean="0">
                <a:latin typeface="Calibri" panose="020F0502020204030204" pitchFamily="34" charset="0"/>
                <a:cs typeface="Calibri" panose="020F0502020204030204" pitchFamily="34" charset="0"/>
              </a:rPr>
              <a:t>(%).</a:t>
            </a:r>
          </a:p>
          <a:p>
            <a:pPr marL="109728" indent="0" fontAlgn="b">
              <a:buNone/>
            </a:pPr>
            <a:endParaRPr lang="es-PY" sz="2400" dirty="0">
              <a:latin typeface="Calibri" panose="020F0502020204030204" pitchFamily="34" charset="0"/>
              <a:cs typeface="Calibri" panose="020F0502020204030204" pitchFamily="34" charset="0"/>
            </a:endParaRPr>
          </a:p>
          <a:p>
            <a:pPr marL="109728" indent="0" fontAlgn="b">
              <a:buNone/>
            </a:pPr>
            <a:r>
              <a:rPr lang="es-PY" sz="2400" dirty="0">
                <a:solidFill>
                  <a:srgbClr val="003366"/>
                </a:solidFill>
                <a:latin typeface="Calibri" panose="020F0502020204030204" pitchFamily="34" charset="0"/>
                <a:cs typeface="Calibri" panose="020F0502020204030204" pitchFamily="34" charset="0"/>
              </a:rPr>
              <a:t>10 - INDICE RENDIMIENTO S/VOLÚMEN OPERACIONES TÉCNICAS: </a:t>
            </a:r>
            <a:r>
              <a:rPr lang="es-PY" sz="2400" dirty="0">
                <a:latin typeface="Calibri" panose="020F0502020204030204" pitchFamily="34" charset="0"/>
                <a:cs typeface="Calibri" panose="020F0502020204030204" pitchFamily="34" charset="0"/>
              </a:rPr>
              <a:t>Relación entre el Resultado del Ejercicio y el volumen del </a:t>
            </a:r>
            <a:r>
              <a:rPr lang="es-PY" sz="2400" dirty="0" err="1">
                <a:latin typeface="Calibri" panose="020F0502020204030204" pitchFamily="34" charset="0"/>
                <a:cs typeface="Calibri" panose="020F0502020204030204" pitchFamily="34" charset="0"/>
              </a:rPr>
              <a:t>primaje</a:t>
            </a:r>
            <a:r>
              <a:rPr lang="es-PY" sz="2400" dirty="0">
                <a:latin typeface="Calibri" panose="020F0502020204030204" pitchFamily="34" charset="0"/>
                <a:cs typeface="Calibri" panose="020F0502020204030204" pitchFamily="34" charset="0"/>
              </a:rPr>
              <a:t> (%).</a:t>
            </a:r>
          </a:p>
          <a:p>
            <a:pPr marL="109728" indent="0">
              <a:buNone/>
            </a:pPr>
            <a:endParaRPr lang="es-PY" dirty="0"/>
          </a:p>
        </p:txBody>
      </p:sp>
      <p:sp>
        <p:nvSpPr>
          <p:cNvPr id="4" name="3 Marcador de pie de página"/>
          <p:cNvSpPr>
            <a:spLocks noGrp="1"/>
          </p:cNvSpPr>
          <p:nvPr>
            <p:ph type="ftr" sz="quarter" idx="11"/>
          </p:nvPr>
        </p:nvSpPr>
        <p:spPr>
          <a:xfrm>
            <a:off x="5868144" y="5949280"/>
            <a:ext cx="237626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819996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08517164"/>
              </p:ext>
            </p:extLst>
          </p:nvPr>
        </p:nvGraphicFramePr>
        <p:xfrm>
          <a:off x="179512" y="692696"/>
          <a:ext cx="8568952" cy="5327904"/>
        </p:xfrm>
        <a:graphic>
          <a:graphicData uri="http://schemas.openxmlformats.org/drawingml/2006/table">
            <a:tbl>
              <a:tblPr firstRow="1" firstCol="1" bandRow="1">
                <a:tableStyleId>{2D5ABB26-0587-4C30-8999-92F81FD0307C}</a:tableStyleId>
              </a:tblPr>
              <a:tblGrid>
                <a:gridCol w="411191"/>
                <a:gridCol w="8157761"/>
              </a:tblGrid>
              <a:tr h="258163">
                <a:tc gridSpan="2">
                  <a:txBody>
                    <a:bodyPr/>
                    <a:lstStyle/>
                    <a:p>
                      <a:pPr indent="-306070" algn="l">
                        <a:lnSpc>
                          <a:spcPct val="115000"/>
                        </a:lnSpc>
                        <a:spcAft>
                          <a:spcPts val="0"/>
                        </a:spcAft>
                      </a:pPr>
                      <a:r>
                        <a:rPr lang="es-PY" sz="2400" b="1" u="none" dirty="0">
                          <a:solidFill>
                            <a:srgbClr val="003366"/>
                          </a:solidFill>
                          <a:effectLst/>
                          <a:latin typeface="Calibri" panose="020F0502020204030204" pitchFamily="34" charset="0"/>
                          <a:cs typeface="Calibri" panose="020F0502020204030204" pitchFamily="34" charset="0"/>
                        </a:rPr>
                        <a:t>REFERENCIAS</a:t>
                      </a:r>
                      <a:endParaRPr lang="es-PY" sz="2400" b="1" u="none" dirty="0">
                        <a:solidFill>
                          <a:srgbClr val="003366"/>
                        </a:solidFill>
                        <a:effectLst/>
                        <a:latin typeface="Calibri" panose="020F0502020204030204" pitchFamily="34" charset="0"/>
                        <a:ea typeface="Palatino Linotype"/>
                        <a:cs typeface="Calibri" panose="020F0502020204030204" pitchFamily="34" charset="0"/>
                      </a:endParaRPr>
                    </a:p>
                  </a:txBody>
                  <a:tcPr marL="44334" marR="44334" marT="0" marB="0" anchor="b"/>
                </a:tc>
                <a:tc hMerge="1">
                  <a:txBody>
                    <a:bodyPr/>
                    <a:lstStyle/>
                    <a:p>
                      <a:endParaRPr lang="es-PY"/>
                    </a:p>
                  </a:txBody>
                  <a:tcPr/>
                </a:tc>
              </a:tr>
              <a:tr h="258163">
                <a:tc gridSpan="2">
                  <a:txBody>
                    <a:bodyPr/>
                    <a:lstStyle/>
                    <a:p>
                      <a:pPr indent="-306070" algn="l">
                        <a:lnSpc>
                          <a:spcPct val="115000"/>
                        </a:lnSpc>
                        <a:spcAft>
                          <a:spcPts val="0"/>
                        </a:spcAft>
                      </a:pPr>
                      <a:r>
                        <a:rPr lang="es-PY" sz="2000">
                          <a:effectLst/>
                          <a:latin typeface="Calibri" panose="020F0502020204030204" pitchFamily="34" charset="0"/>
                          <a:cs typeface="Calibri" panose="020F0502020204030204" pitchFamily="34" charset="0"/>
                        </a:rPr>
                        <a:t>(A)   AIC Seguros S.A.</a:t>
                      </a:r>
                      <a:endParaRPr lang="es-PY" sz="2000">
                        <a:effectLst/>
                        <a:latin typeface="Calibri" panose="020F0502020204030204" pitchFamily="34" charset="0"/>
                        <a:ea typeface="Palatino Linotype"/>
                        <a:cs typeface="Calibri" panose="020F0502020204030204" pitchFamily="34" charset="0"/>
                      </a:endParaRPr>
                    </a:p>
                  </a:txBody>
                  <a:tcPr marL="44334" marR="44334" marT="0" marB="0" anchor="b"/>
                </a:tc>
                <a:tc hMerge="1">
                  <a:txBody>
                    <a:bodyPr/>
                    <a:lstStyle/>
                    <a:p>
                      <a:endParaRPr lang="es-PY"/>
                    </a:p>
                  </a:txBody>
                  <a:tcPr/>
                </a:tc>
              </a:tr>
              <a:tr h="538895">
                <a:tc rowSpan="3">
                  <a:txBody>
                    <a:bodyPr/>
                    <a:lstStyle/>
                    <a:p>
                      <a:pPr indent="-306070" algn="l">
                        <a:lnSpc>
                          <a:spcPct val="115000"/>
                        </a:lnSpc>
                        <a:spcAft>
                          <a:spcPts val="0"/>
                        </a:spcAft>
                      </a:pPr>
                      <a:r>
                        <a:rPr lang="es-PY" sz="2000">
                          <a:effectLst/>
                          <a:latin typeface="Calibri" panose="020F0502020204030204" pitchFamily="34" charset="0"/>
                          <a:cs typeface="Calibri" panose="020F0502020204030204" pitchFamily="34" charset="0"/>
                        </a:rPr>
                        <a:t> </a:t>
                      </a:r>
                    </a:p>
                    <a:p>
                      <a:pPr indent="-306070" algn="l">
                        <a:lnSpc>
                          <a:spcPct val="115000"/>
                        </a:lnSpc>
                        <a:spcAft>
                          <a:spcPts val="0"/>
                        </a:spcAft>
                      </a:pPr>
                      <a:r>
                        <a:rPr lang="es-PY" sz="2000">
                          <a:effectLst/>
                          <a:latin typeface="Calibri" panose="020F0502020204030204" pitchFamily="34" charset="0"/>
                          <a:cs typeface="Calibri" panose="020F0502020204030204" pitchFamily="34" charset="0"/>
                        </a:rPr>
                        <a:t>(B) </a:t>
                      </a:r>
                    </a:p>
                    <a:p>
                      <a:pPr indent="-306070" algn="l">
                        <a:lnSpc>
                          <a:spcPct val="115000"/>
                        </a:lnSpc>
                        <a:spcAft>
                          <a:spcPts val="0"/>
                        </a:spcAft>
                      </a:pPr>
                      <a:r>
                        <a:rPr lang="es-PY" sz="2000">
                          <a:effectLst/>
                          <a:latin typeface="Calibri" panose="020F0502020204030204" pitchFamily="34" charset="0"/>
                          <a:cs typeface="Calibri" panose="020F0502020204030204" pitchFamily="34" charset="0"/>
                        </a:rPr>
                        <a:t> </a:t>
                      </a:r>
                    </a:p>
                    <a:p>
                      <a:pPr indent="-306070" algn="l">
                        <a:lnSpc>
                          <a:spcPct val="115000"/>
                        </a:lnSpc>
                        <a:spcAft>
                          <a:spcPts val="0"/>
                        </a:spcAft>
                      </a:pPr>
                      <a:r>
                        <a:rPr lang="es-PY" sz="2000">
                          <a:effectLst/>
                          <a:latin typeface="Calibri" panose="020F0502020204030204" pitchFamily="34" charset="0"/>
                          <a:cs typeface="Calibri" panose="020F0502020204030204" pitchFamily="34" charset="0"/>
                        </a:rPr>
                        <a:t> </a:t>
                      </a:r>
                    </a:p>
                    <a:p>
                      <a:pPr indent="-306070" algn="l">
                        <a:lnSpc>
                          <a:spcPct val="115000"/>
                        </a:lnSpc>
                        <a:spcAft>
                          <a:spcPts val="0"/>
                        </a:spcAft>
                      </a:pPr>
                      <a:r>
                        <a:rPr lang="es-PY" sz="2000">
                          <a:effectLst/>
                          <a:latin typeface="Calibri" panose="020F0502020204030204" pitchFamily="34" charset="0"/>
                          <a:cs typeface="Calibri" panose="020F0502020204030204" pitchFamily="34" charset="0"/>
                        </a:rPr>
                        <a:t> </a:t>
                      </a:r>
                    </a:p>
                    <a:p>
                      <a:pPr indent="-306070" algn="l">
                        <a:lnSpc>
                          <a:spcPct val="115000"/>
                        </a:lnSpc>
                        <a:spcAft>
                          <a:spcPts val="0"/>
                        </a:spcAft>
                      </a:pPr>
                      <a:r>
                        <a:rPr lang="es-PY" sz="2000">
                          <a:effectLst/>
                          <a:latin typeface="Calibri" panose="020F0502020204030204" pitchFamily="34" charset="0"/>
                          <a:cs typeface="Calibri" panose="020F0502020204030204" pitchFamily="34" charset="0"/>
                        </a:rPr>
                        <a:t> </a:t>
                      </a:r>
                      <a:endParaRPr lang="es-PY" sz="2000">
                        <a:effectLst/>
                        <a:latin typeface="Calibri" panose="020F0502020204030204" pitchFamily="34" charset="0"/>
                        <a:ea typeface="Palatino Linotype"/>
                        <a:cs typeface="Calibri" panose="020F0502020204030204" pitchFamily="34" charset="0"/>
                      </a:endParaRPr>
                    </a:p>
                  </a:txBody>
                  <a:tcPr marL="44334" marR="44334" marT="0" marB="0" anchor="b"/>
                </a:tc>
                <a:tc>
                  <a:txBody>
                    <a:bodyPr/>
                    <a:lstStyle/>
                    <a:p>
                      <a:pPr indent="-306070" algn="l">
                        <a:lnSpc>
                          <a:spcPct val="115000"/>
                        </a:lnSpc>
                        <a:spcAft>
                          <a:spcPts val="0"/>
                        </a:spcAft>
                      </a:pPr>
                      <a:r>
                        <a:rPr lang="es-PY" sz="2000" dirty="0">
                          <a:effectLst/>
                          <a:latin typeface="Calibri" panose="020F0502020204030204" pitchFamily="34" charset="0"/>
                          <a:cs typeface="Calibri" panose="020F0502020204030204" pitchFamily="34" charset="0"/>
                        </a:rPr>
                        <a:t>Aseguradora Corporativa, no está habilitada al público, sólo empresas de la corporación. (Res. SS.SG. Nº 100/2010 del 31AGO2010).</a:t>
                      </a: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nchor="b"/>
                </a:tc>
              </a:tr>
              <a:tr h="258163">
                <a:tc vMerge="1">
                  <a:txBody>
                    <a:bodyPr/>
                    <a:lstStyle/>
                    <a:p>
                      <a:endParaRPr lang="es-PY"/>
                    </a:p>
                  </a:txBody>
                  <a:tcPr/>
                </a:tc>
                <a:tc>
                  <a:txBody>
                    <a:bodyPr/>
                    <a:lstStyle/>
                    <a:p>
                      <a:pPr indent="-306070" algn="l">
                        <a:lnSpc>
                          <a:spcPct val="115000"/>
                        </a:lnSpc>
                        <a:spcAft>
                          <a:spcPts val="0"/>
                        </a:spcAft>
                      </a:pPr>
                      <a:r>
                        <a:rPr lang="es-PY" sz="2000">
                          <a:effectLst/>
                          <a:latin typeface="Calibri" panose="020F0502020204030204" pitchFamily="34" charset="0"/>
                          <a:cs typeface="Calibri" panose="020F0502020204030204" pitchFamily="34" charset="0"/>
                        </a:rPr>
                        <a:t>El Comercio Paraguayo S.A. de Seguros</a:t>
                      </a:r>
                      <a:endParaRPr lang="es-PY" sz="2000">
                        <a:effectLst/>
                        <a:latin typeface="Calibri" panose="020F0502020204030204" pitchFamily="34" charset="0"/>
                        <a:ea typeface="Palatino Linotype"/>
                        <a:cs typeface="Calibri" panose="020F0502020204030204" pitchFamily="34" charset="0"/>
                      </a:endParaRPr>
                    </a:p>
                  </a:txBody>
                  <a:tcPr marL="44334" marR="44334" marT="0" marB="0" anchor="b"/>
                </a:tc>
              </a:tr>
              <a:tr h="1100361">
                <a:tc vMerge="1">
                  <a:txBody>
                    <a:bodyPr/>
                    <a:lstStyle/>
                    <a:p>
                      <a:endParaRPr lang="es-PY"/>
                    </a:p>
                  </a:txBody>
                  <a:tcPr/>
                </a:tc>
                <a:tc>
                  <a:txBody>
                    <a:bodyPr/>
                    <a:lstStyle/>
                    <a:p>
                      <a:pPr indent="-306070" algn="l">
                        <a:lnSpc>
                          <a:spcPct val="115000"/>
                        </a:lnSpc>
                        <a:spcAft>
                          <a:spcPts val="0"/>
                        </a:spcAft>
                      </a:pPr>
                      <a:r>
                        <a:rPr lang="es-PY" sz="2000" dirty="0">
                          <a:effectLst/>
                          <a:latin typeface="Calibri" panose="020F0502020204030204" pitchFamily="34" charset="0"/>
                          <a:cs typeface="Calibri" panose="020F0502020204030204" pitchFamily="34" charset="0"/>
                        </a:rPr>
                        <a:t>Por Resolución SS.SG. N° 67/11 de fecha 04/10/2011 de la Superintendencia </a:t>
                      </a:r>
                      <a:endParaRPr lang="es-PY" sz="2000" dirty="0" smtClean="0">
                        <a:effectLst/>
                        <a:latin typeface="Calibri" panose="020F0502020204030204" pitchFamily="34" charset="0"/>
                        <a:cs typeface="Calibri" panose="020F0502020204030204" pitchFamily="34" charset="0"/>
                      </a:endParaRPr>
                    </a:p>
                    <a:p>
                      <a:pPr indent="-306070" algn="l">
                        <a:lnSpc>
                          <a:spcPct val="115000"/>
                        </a:lnSpc>
                        <a:spcAft>
                          <a:spcPts val="0"/>
                        </a:spcAft>
                      </a:pPr>
                      <a:r>
                        <a:rPr lang="es-PY" sz="2000" dirty="0" smtClean="0">
                          <a:effectLst/>
                          <a:latin typeface="Calibri" panose="020F0502020204030204" pitchFamily="34" charset="0"/>
                          <a:cs typeface="Calibri" panose="020F0502020204030204" pitchFamily="34" charset="0"/>
                        </a:rPr>
                        <a:t>de </a:t>
                      </a:r>
                      <a:r>
                        <a:rPr lang="es-PY" sz="2000" dirty="0">
                          <a:effectLst/>
                          <a:latin typeface="Calibri" panose="020F0502020204030204" pitchFamily="34" charset="0"/>
                          <a:cs typeface="Calibri" panose="020F0502020204030204" pitchFamily="34" charset="0"/>
                        </a:rPr>
                        <a:t>Seguros (recurrida legalmente y finalmente ratificada por Sentencia </a:t>
                      </a:r>
                      <a:endParaRPr lang="es-PY" sz="2000" dirty="0" smtClean="0">
                        <a:effectLst/>
                        <a:latin typeface="Calibri" panose="020F0502020204030204" pitchFamily="34" charset="0"/>
                        <a:cs typeface="Calibri" panose="020F0502020204030204" pitchFamily="34" charset="0"/>
                      </a:endParaRPr>
                    </a:p>
                    <a:p>
                      <a:pPr indent="-306070" algn="l">
                        <a:lnSpc>
                          <a:spcPct val="115000"/>
                        </a:lnSpc>
                        <a:spcAft>
                          <a:spcPts val="0"/>
                        </a:spcAft>
                      </a:pPr>
                      <a:r>
                        <a:rPr lang="es-PY" sz="2000" dirty="0" smtClean="0">
                          <a:effectLst/>
                          <a:latin typeface="Calibri" panose="020F0502020204030204" pitchFamily="34" charset="0"/>
                          <a:cs typeface="Calibri" panose="020F0502020204030204" pitchFamily="34" charset="0"/>
                        </a:rPr>
                        <a:t>definitiva </a:t>
                      </a:r>
                      <a:r>
                        <a:rPr lang="es-PY" sz="2000" dirty="0">
                          <a:effectLst/>
                          <a:latin typeface="Calibri" panose="020F0502020204030204" pitchFamily="34" charset="0"/>
                          <a:cs typeface="Calibri" panose="020F0502020204030204" pitchFamily="34" charset="0"/>
                        </a:rPr>
                        <a:t>N° 67 del 14/11/2011 del Tribunal de Apelación en lo Penal, 3ª Sala) se dispone advertir a la ciudadanía “sobre la situación de sustitución imperfecta del reaseguro que pone en riesgo el principio de empresa en marcha de El Comercio Paraguayo S.A. Cía. de Seguros Generales, hasta que sea subsanada la situación”. </a:t>
                      </a: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tc>
              </a:tr>
              <a:tr h="258163">
                <a:tc>
                  <a:txBody>
                    <a:bodyPr/>
                    <a:lstStyle/>
                    <a:p>
                      <a:pPr indent="-306070" algn="l">
                        <a:lnSpc>
                          <a:spcPct val="115000"/>
                        </a:lnSpc>
                        <a:spcAft>
                          <a:spcPts val="0"/>
                        </a:spcAft>
                      </a:pPr>
                      <a:r>
                        <a:rPr lang="es-PY" sz="2000">
                          <a:effectLst/>
                          <a:latin typeface="Calibri" panose="020F0502020204030204" pitchFamily="34" charset="0"/>
                          <a:cs typeface="Calibri" panose="020F0502020204030204" pitchFamily="34" charset="0"/>
                        </a:rPr>
                        <a:t>(C) </a:t>
                      </a:r>
                      <a:endParaRPr lang="es-PY" sz="2000">
                        <a:effectLst/>
                        <a:latin typeface="Calibri" panose="020F0502020204030204" pitchFamily="34" charset="0"/>
                        <a:ea typeface="Palatino Linotype"/>
                        <a:cs typeface="Calibri" panose="020F0502020204030204" pitchFamily="34" charset="0"/>
                      </a:endParaRPr>
                    </a:p>
                  </a:txBody>
                  <a:tcPr marL="44334" marR="44334" marT="0" marB="0" anchor="b"/>
                </a:tc>
                <a:tc>
                  <a:txBody>
                    <a:bodyPr/>
                    <a:lstStyle/>
                    <a:p>
                      <a:pPr indent="-306070" algn="l">
                        <a:lnSpc>
                          <a:spcPct val="115000"/>
                        </a:lnSpc>
                        <a:spcAft>
                          <a:spcPts val="0"/>
                        </a:spcAft>
                      </a:pPr>
                      <a:r>
                        <a:rPr lang="es-PY" sz="2000">
                          <a:effectLst/>
                          <a:latin typeface="Calibri" panose="020F0502020204030204" pitchFamily="34" charset="0"/>
                          <a:cs typeface="Calibri" panose="020F0502020204030204" pitchFamily="34" charset="0"/>
                        </a:rPr>
                        <a:t>Universo de Seguros S.A.</a:t>
                      </a:r>
                      <a:endParaRPr lang="es-PY" sz="2000">
                        <a:effectLst/>
                        <a:latin typeface="Calibri" panose="020F0502020204030204" pitchFamily="34" charset="0"/>
                        <a:ea typeface="Palatino Linotype"/>
                        <a:cs typeface="Calibri" panose="020F0502020204030204" pitchFamily="34" charset="0"/>
                      </a:endParaRPr>
                    </a:p>
                  </a:txBody>
                  <a:tcPr marL="44334" marR="44334" marT="0" marB="0" anchor="b"/>
                </a:tc>
              </a:tr>
              <a:tr h="538895">
                <a:tc>
                  <a:txBody>
                    <a:bodyPr/>
                    <a:lstStyle/>
                    <a:p>
                      <a:pPr indent="-306070" algn="l">
                        <a:lnSpc>
                          <a:spcPct val="150000"/>
                        </a:lnSpc>
                      </a:pPr>
                      <a:endParaRPr lang="es-PY" sz="2000">
                        <a:effectLst/>
                        <a:latin typeface="Calibri" panose="020F0502020204030204" pitchFamily="34" charset="0"/>
                        <a:cs typeface="Calibri" panose="020F0502020204030204" pitchFamily="34" charset="0"/>
                      </a:endParaRPr>
                    </a:p>
                  </a:txBody>
                  <a:tcPr marL="44334" marR="44334" marT="0" marB="0" anchor="b"/>
                </a:tc>
                <a:tc>
                  <a:txBody>
                    <a:bodyPr/>
                    <a:lstStyle/>
                    <a:p>
                      <a:pPr indent="-306070" algn="l">
                        <a:lnSpc>
                          <a:spcPct val="115000"/>
                        </a:lnSpc>
                        <a:spcAft>
                          <a:spcPts val="0"/>
                        </a:spcAft>
                      </a:pPr>
                      <a:r>
                        <a:rPr lang="es-PY" sz="2000" dirty="0">
                          <a:effectLst/>
                          <a:latin typeface="Calibri" panose="020F0502020204030204" pitchFamily="34" charset="0"/>
                          <a:cs typeface="Calibri" panose="020F0502020204030204" pitchFamily="34" charset="0"/>
                        </a:rPr>
                        <a:t>Suspendida para emitir pólizas como medida cautelar, por déficit de su Fondo de Garantía (Res. SS.SG. Nº 045/06 del 20ENE2006).</a:t>
                      </a:r>
                      <a:endParaRPr lang="es-PY" sz="2000" dirty="0">
                        <a:effectLst/>
                        <a:latin typeface="Calibri" panose="020F0502020204030204" pitchFamily="34" charset="0"/>
                        <a:ea typeface="Palatino Linotype"/>
                        <a:cs typeface="Calibri" panose="020F0502020204030204" pitchFamily="34" charset="0"/>
                      </a:endParaRPr>
                    </a:p>
                  </a:txBody>
                  <a:tcPr marL="44334" marR="44334" marT="0" marB="0"/>
                </a:tc>
              </a:tr>
            </a:tbl>
          </a:graphicData>
        </a:graphic>
      </p:graphicFrame>
      <p:sp>
        <p:nvSpPr>
          <p:cNvPr id="5" name="Rectangle 1"/>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Y" altLang="es-PY"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1 Marcador de pie de página"/>
          <p:cNvSpPr>
            <a:spLocks noGrp="1"/>
          </p:cNvSpPr>
          <p:nvPr>
            <p:ph type="ftr" sz="quarter" idx="11"/>
          </p:nvPr>
        </p:nvSpPr>
        <p:spPr>
          <a:xfrm>
            <a:off x="5868144" y="6093296"/>
            <a:ext cx="273630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087787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7" y="1023603"/>
            <a:ext cx="8352929" cy="4104456"/>
          </a:xfrm>
          <a:solidFill>
            <a:schemeClr val="accent6">
              <a:lumMod val="50000"/>
            </a:schemeClr>
          </a:solidFill>
        </p:spPr>
        <p:txBody>
          <a:bodyPr>
            <a:noAutofit/>
          </a:bodyPr>
          <a:lstStyle/>
          <a:p>
            <a:pPr marL="109728" indent="0" algn="ctr">
              <a:buNone/>
            </a:pPr>
            <a:r>
              <a:rPr lang="es-ES" sz="4800" dirty="0">
                <a:solidFill>
                  <a:schemeClr val="bg1">
                    <a:lumMod val="95000"/>
                  </a:schemeClr>
                </a:solidFill>
                <a:latin typeface="Calibri" panose="020F0502020204030204" pitchFamily="34" charset="0"/>
                <a:cs typeface="Calibri" panose="020F0502020204030204" pitchFamily="34" charset="0"/>
              </a:rPr>
              <a:t>Tendencias en la regulación: </a:t>
            </a:r>
            <a:r>
              <a:rPr lang="es-ES" sz="4800" dirty="0" smtClean="0">
                <a:solidFill>
                  <a:schemeClr val="bg1">
                    <a:lumMod val="95000"/>
                  </a:schemeClr>
                </a:solidFill>
                <a:latin typeface="Calibri" panose="020F0502020204030204" pitchFamily="34" charset="0"/>
                <a:cs typeface="Calibri" panose="020F0502020204030204" pitchFamily="34" charset="0"/>
              </a:rPr>
              <a:t>cambios recientes en la regulación </a:t>
            </a:r>
            <a:r>
              <a:rPr lang="es-ES" sz="4800" dirty="0">
                <a:solidFill>
                  <a:schemeClr val="bg1">
                    <a:lumMod val="95000"/>
                  </a:schemeClr>
                </a:solidFill>
                <a:latin typeface="Calibri" panose="020F0502020204030204" pitchFamily="34" charset="0"/>
                <a:cs typeface="Calibri" panose="020F0502020204030204" pitchFamily="34" charset="0"/>
              </a:rPr>
              <a:t>y </a:t>
            </a:r>
            <a:r>
              <a:rPr lang="es-ES" sz="4800" dirty="0" smtClean="0">
                <a:solidFill>
                  <a:schemeClr val="bg1">
                    <a:lumMod val="95000"/>
                  </a:schemeClr>
                </a:solidFill>
                <a:latin typeface="Calibri" panose="020F0502020204030204" pitchFamily="34" charset="0"/>
                <a:cs typeface="Calibri" panose="020F0502020204030204" pitchFamily="34" charset="0"/>
              </a:rPr>
              <a:t>supervisión </a:t>
            </a:r>
            <a:r>
              <a:rPr lang="es-ES" sz="4800" dirty="0">
                <a:solidFill>
                  <a:schemeClr val="bg1">
                    <a:lumMod val="95000"/>
                  </a:schemeClr>
                </a:solidFill>
                <a:latin typeface="Calibri" panose="020F0502020204030204" pitchFamily="34" charset="0"/>
                <a:cs typeface="Calibri" panose="020F0502020204030204" pitchFamily="34" charset="0"/>
              </a:rPr>
              <a:t>en Iberoamérica</a:t>
            </a:r>
            <a:endParaRPr lang="es-PY" sz="4800" dirty="0">
              <a:solidFill>
                <a:schemeClr val="bg1">
                  <a:lumMod val="95000"/>
                </a:schemeClr>
              </a:solidFill>
              <a:latin typeface="Calibri" panose="020F0502020204030204" pitchFamily="34" charset="0"/>
              <a:cs typeface="Calibri" panose="020F0502020204030204" pitchFamily="34" charset="0"/>
            </a:endParaRPr>
          </a:p>
          <a:p>
            <a:pPr algn="ctr"/>
            <a:endParaRPr lang="es-PY" sz="4800" dirty="0">
              <a:solidFill>
                <a:schemeClr val="bg1">
                  <a:lumMod val="95000"/>
                </a:schemeClr>
              </a:solidFill>
              <a:latin typeface="Calibri" panose="020F0502020204030204" pitchFamily="34" charset="0"/>
              <a:cs typeface="Calibri" panose="020F0502020204030204" pitchFamily="34" charset="0"/>
            </a:endParaRPr>
          </a:p>
        </p:txBody>
      </p:sp>
      <p:pic>
        <p:nvPicPr>
          <p:cNvPr id="2050" name="Picture 2" descr="https://encrypted-tbn1.gstatic.com/images?q=tbn:ANd9GcSh1KhqhSUs2-_UnFrapsbqkAhRjevap-IGF-f9Hz7ZMvFA8OOVx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149080"/>
            <a:ext cx="3061431" cy="2377111"/>
          </a:xfrm>
          <a:prstGeom prst="rect">
            <a:avLst/>
          </a:prstGeom>
          <a:noFill/>
          <a:extLst>
            <a:ext uri="{909E8E84-426E-40DD-AFC4-6F175D3DCCD1}">
              <a14:hiddenFill xmlns:a14="http://schemas.microsoft.com/office/drawing/2010/main">
                <a:solidFill>
                  <a:srgbClr val="FFFFFF"/>
                </a:solidFill>
              </a14:hiddenFill>
            </a:ext>
          </a:extLst>
        </p:spPr>
      </p:pic>
      <p:sp>
        <p:nvSpPr>
          <p:cNvPr id="2" name="1 Marcador de pie de página"/>
          <p:cNvSpPr>
            <a:spLocks noGrp="1"/>
          </p:cNvSpPr>
          <p:nvPr>
            <p:ph type="ftr" sz="quarter" idx="11"/>
          </p:nvPr>
        </p:nvSpPr>
        <p:spPr>
          <a:xfrm>
            <a:off x="611560" y="5805264"/>
            <a:ext cx="3599767"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507574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8229600" cy="5328592"/>
          </a:xfrm>
        </p:spPr>
        <p:txBody>
          <a:bodyPr>
            <a:normAutofit fontScale="25000" lnSpcReduction="20000"/>
          </a:bodyPr>
          <a:lstStyle/>
          <a:p>
            <a:pPr marL="109728" indent="0" fontAlgn="b">
              <a:buNone/>
            </a:pPr>
            <a:r>
              <a:rPr lang="es-PY" sz="8000" dirty="0">
                <a:latin typeface="Calibri" panose="020F0502020204030204" pitchFamily="34" charset="0"/>
                <a:cs typeface="Calibri" panose="020F0502020204030204" pitchFamily="34" charset="0"/>
              </a:rPr>
              <a:t>(D) </a:t>
            </a:r>
          </a:p>
          <a:p>
            <a:pPr marL="667512" lvl="2" indent="0" fontAlgn="b">
              <a:lnSpc>
                <a:spcPct val="170000"/>
              </a:lnSpc>
              <a:buNone/>
            </a:pPr>
            <a:r>
              <a:rPr lang="es-PY" sz="6200" dirty="0">
                <a:solidFill>
                  <a:schemeClr val="tx1"/>
                </a:solidFill>
                <a:latin typeface="Calibri" panose="020F0502020204030204" pitchFamily="34" charset="0"/>
                <a:cs typeface="Calibri" panose="020F0502020204030204" pitchFamily="34" charset="0"/>
              </a:rPr>
              <a:t>Calificadoras de Riesgos</a:t>
            </a:r>
          </a:p>
          <a:p>
            <a:pPr marL="667512" lvl="2" indent="0" algn="just" fontAlgn="t">
              <a:lnSpc>
                <a:spcPct val="170000"/>
              </a:lnSpc>
              <a:buNone/>
            </a:pPr>
            <a:r>
              <a:rPr lang="es-PY" sz="6200" dirty="0">
                <a:solidFill>
                  <a:schemeClr val="tx1"/>
                </a:solidFill>
                <a:latin typeface="Calibri" panose="020F0502020204030204" pitchFamily="34" charset="0"/>
                <a:cs typeface="Calibri" panose="020F0502020204030204" pitchFamily="34" charset="0"/>
              </a:rPr>
              <a:t>Las calificaciones expuestas fueron asignadas por las Sociedades Calificadoras de Riesgos establecidas por la Ley N° 3899/09 inscriptas en la Comisión Nacional de Valores y se hallan disponibles en las siguientes direcciones: www.solventa.com.py - www.feller-rate.com.py - </a:t>
            </a:r>
            <a:r>
              <a:rPr lang="es-PY" sz="6200" dirty="0">
                <a:solidFill>
                  <a:schemeClr val="tx1"/>
                </a:solidFill>
                <a:latin typeface="Calibri" panose="020F0502020204030204" pitchFamily="34" charset="0"/>
                <a:cs typeface="Calibri" panose="020F0502020204030204" pitchFamily="34" charset="0"/>
                <a:hlinkClick r:id="rId2"/>
              </a:rPr>
              <a:t>www.care.com.py</a:t>
            </a:r>
            <a:r>
              <a:rPr lang="es-PY" sz="6200" dirty="0">
                <a:solidFill>
                  <a:schemeClr val="tx1"/>
                </a:solidFill>
                <a:latin typeface="Calibri" panose="020F0502020204030204" pitchFamily="34" charset="0"/>
                <a:cs typeface="Calibri" panose="020F0502020204030204" pitchFamily="34" charset="0"/>
              </a:rPr>
              <a:t>.</a:t>
            </a:r>
          </a:p>
          <a:p>
            <a:pPr marL="667512" lvl="2" indent="0" algn="just" fontAlgn="t">
              <a:lnSpc>
                <a:spcPct val="170000"/>
              </a:lnSpc>
              <a:buNone/>
            </a:pPr>
            <a:r>
              <a:rPr lang="es-PY" sz="6200" dirty="0">
                <a:solidFill>
                  <a:schemeClr val="tx1"/>
                </a:solidFill>
                <a:latin typeface="Calibri" panose="020F0502020204030204" pitchFamily="34" charset="0"/>
                <a:cs typeface="Calibri" panose="020F0502020204030204" pitchFamily="34" charset="0"/>
              </a:rPr>
              <a:t/>
            </a:r>
            <a:br>
              <a:rPr lang="es-PY" sz="6200" dirty="0">
                <a:solidFill>
                  <a:schemeClr val="tx1"/>
                </a:solidFill>
                <a:latin typeface="Calibri" panose="020F0502020204030204" pitchFamily="34" charset="0"/>
                <a:cs typeface="Calibri" panose="020F0502020204030204" pitchFamily="34" charset="0"/>
              </a:rPr>
            </a:br>
            <a:r>
              <a:rPr lang="es-PY" sz="6200" dirty="0">
                <a:solidFill>
                  <a:schemeClr val="tx1"/>
                </a:solidFill>
                <a:latin typeface="Calibri" panose="020F0502020204030204" pitchFamily="34" charset="0"/>
                <a:cs typeface="Calibri" panose="020F0502020204030204" pitchFamily="34" charset="0"/>
              </a:rPr>
              <a:t>Para acceder al listado de Sociedades Calificadoras de Riesgo ingrese a: http:/www.cnv.gov.py Opción: Registros/Sociedades Calificadoras de Riesgo.</a:t>
            </a:r>
          </a:p>
          <a:p>
            <a:pPr marL="667512" lvl="2" indent="0" algn="just" fontAlgn="t">
              <a:lnSpc>
                <a:spcPct val="170000"/>
              </a:lnSpc>
              <a:buNone/>
            </a:pPr>
            <a:r>
              <a:rPr lang="es-PY" sz="6200" dirty="0">
                <a:solidFill>
                  <a:schemeClr val="tx1"/>
                </a:solidFill>
                <a:latin typeface="Calibri" panose="020F0502020204030204" pitchFamily="34" charset="0"/>
                <a:cs typeface="Calibri" panose="020F0502020204030204" pitchFamily="34" charset="0"/>
              </a:rPr>
              <a:t> </a:t>
            </a:r>
            <a:br>
              <a:rPr lang="es-PY" sz="6200" dirty="0">
                <a:solidFill>
                  <a:schemeClr val="tx1"/>
                </a:solidFill>
                <a:latin typeface="Calibri" panose="020F0502020204030204" pitchFamily="34" charset="0"/>
                <a:cs typeface="Calibri" panose="020F0502020204030204" pitchFamily="34" charset="0"/>
              </a:rPr>
            </a:br>
            <a:r>
              <a:rPr lang="es-PY" sz="6200" dirty="0">
                <a:solidFill>
                  <a:schemeClr val="tx1"/>
                </a:solidFill>
                <a:latin typeface="Calibri" panose="020F0502020204030204" pitchFamily="34" charset="0"/>
                <a:cs typeface="Calibri" panose="020F0502020204030204" pitchFamily="34" charset="0"/>
              </a:rPr>
              <a:t>Para las categorías de riesgo entre AA y B podrán utilizarse las nomenclaturas (+) y (-) para indicar las tendencias dentro de las principales categorías de calificación.  Éstas han sido aprobadas por la Resolución N° 1258/10, Acta N° 22 del 04/03/2010 de la Comisión Nacional de Valores, la cual se halla en el siguiente sitio </a:t>
            </a:r>
            <a:r>
              <a:rPr lang="es-PY" sz="6200" dirty="0" err="1">
                <a:solidFill>
                  <a:schemeClr val="tx1"/>
                </a:solidFill>
                <a:latin typeface="Calibri" panose="020F0502020204030204" pitchFamily="34" charset="0"/>
                <a:cs typeface="Calibri" panose="020F0502020204030204" pitchFamily="34" charset="0"/>
              </a:rPr>
              <a:t>web:http</a:t>
            </a:r>
            <a:r>
              <a:rPr lang="es-PY" sz="6200" dirty="0">
                <a:solidFill>
                  <a:schemeClr val="tx1"/>
                </a:solidFill>
                <a:latin typeface="Calibri" panose="020F0502020204030204" pitchFamily="34" charset="0"/>
                <a:cs typeface="Calibri" panose="020F0502020204030204" pitchFamily="34" charset="0"/>
              </a:rPr>
              <a:t>://www.cnv.gov.py/normativas/resoluciones/res_cnv-1258_10.pdf .</a:t>
            </a:r>
          </a:p>
          <a:p>
            <a:pPr marL="109728" indent="0" algn="just">
              <a:lnSpc>
                <a:spcPct val="170000"/>
              </a:lnSpc>
              <a:buNone/>
            </a:pPr>
            <a:endParaRPr lang="es-PY" sz="4000" dirty="0"/>
          </a:p>
        </p:txBody>
      </p:sp>
      <p:sp>
        <p:nvSpPr>
          <p:cNvPr id="4" name="3 Marcador de pie de página"/>
          <p:cNvSpPr>
            <a:spLocks noGrp="1"/>
          </p:cNvSpPr>
          <p:nvPr>
            <p:ph type="ftr" sz="quarter" idx="11"/>
          </p:nvPr>
        </p:nvSpPr>
        <p:spPr>
          <a:xfrm>
            <a:off x="6660232" y="6165304"/>
            <a:ext cx="197395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225402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1066800"/>
          </a:xfrm>
        </p:spPr>
        <p:txBody>
          <a:bodyPr>
            <a:noAutofit/>
          </a:bodyPr>
          <a:lstStyle/>
          <a:p>
            <a:pPr lvl="1" algn="l" rtl="0">
              <a:spcBef>
                <a:spcPct val="0"/>
              </a:spcBef>
            </a:pPr>
            <a:r>
              <a:rPr lang="es-ES_tradnl" sz="2400" b="1" dirty="0">
                <a:solidFill>
                  <a:srgbClr val="003366"/>
                </a:solidFill>
                <a:latin typeface="Calibri" panose="020F0502020204030204" pitchFamily="34" charset="0"/>
                <a:cs typeface="Calibri" panose="020F0502020204030204" pitchFamily="34" charset="0"/>
              </a:rPr>
              <a:t>Principales Normativas emitidas por la Superintendencia de Seguros en los últimos tiempos </a:t>
            </a:r>
            <a:endParaRPr lang="es-PY" sz="2400" dirty="0">
              <a:solidFill>
                <a:srgbClr val="003366"/>
              </a:solidFill>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395536" y="1916832"/>
            <a:ext cx="8229600" cy="4325112"/>
          </a:xfrm>
        </p:spPr>
        <p:txBody>
          <a:bodyPr>
            <a:normAutofit fontScale="77500" lnSpcReduction="20000"/>
          </a:bodyPr>
          <a:lstStyle/>
          <a:p>
            <a:pPr marL="109728" indent="0" algn="ctr">
              <a:buNone/>
            </a:pPr>
            <a:r>
              <a:rPr lang="es-PY" b="1" dirty="0">
                <a:solidFill>
                  <a:srgbClr val="001F3E"/>
                </a:solidFill>
                <a:latin typeface="Calibri" panose="020F0502020204030204" pitchFamily="34" charset="0"/>
                <a:cs typeface="Calibri" panose="020F0502020204030204" pitchFamily="34" charset="0"/>
              </a:rPr>
              <a:t>RESOLUCION SS.SG.N°239/07 </a:t>
            </a:r>
            <a:r>
              <a:rPr lang="es-ES" b="1" dirty="0">
                <a:solidFill>
                  <a:srgbClr val="001F3E"/>
                </a:solidFill>
                <a:latin typeface="Calibri" panose="020F0502020204030204" pitchFamily="34" charset="0"/>
                <a:cs typeface="Calibri" panose="020F0502020204030204" pitchFamily="34" charset="0"/>
              </a:rPr>
              <a:t>PATRIMONIO MÍNIMO EXIGIBLE, MARGEN DE SOLVENCIA Y FONDO DE GARANTÍA</a:t>
            </a:r>
            <a:endParaRPr lang="es-PY" dirty="0">
              <a:solidFill>
                <a:srgbClr val="001F3E"/>
              </a:solidFill>
              <a:latin typeface="Calibri" panose="020F0502020204030204" pitchFamily="34" charset="0"/>
              <a:cs typeface="Calibri" panose="020F0502020204030204" pitchFamily="34" charset="0"/>
            </a:endParaRPr>
          </a:p>
          <a:p>
            <a:pPr marL="109728" indent="0" algn="ctr">
              <a:buNone/>
            </a:pPr>
            <a:r>
              <a:rPr lang="es-PY" dirty="0">
                <a:solidFill>
                  <a:srgbClr val="001F3E"/>
                </a:solidFill>
                <a:latin typeface="Calibri" panose="020F0502020204030204" pitchFamily="34" charset="0"/>
                <a:cs typeface="Calibri" panose="020F0502020204030204" pitchFamily="34" charset="0"/>
              </a:rPr>
              <a:t> </a:t>
            </a:r>
          </a:p>
          <a:p>
            <a:pPr marL="109728" indent="0">
              <a:buNone/>
            </a:pPr>
            <a:r>
              <a:rPr lang="es-PY" dirty="0">
                <a:solidFill>
                  <a:srgbClr val="001F3E"/>
                </a:solidFill>
                <a:latin typeface="Calibri" panose="020F0502020204030204" pitchFamily="34" charset="0"/>
                <a:cs typeface="Calibri" panose="020F0502020204030204" pitchFamily="34" charset="0"/>
              </a:rPr>
              <a:t> </a:t>
            </a:r>
            <a:r>
              <a:rPr lang="es-PY" b="1" dirty="0">
                <a:solidFill>
                  <a:srgbClr val="001F3E"/>
                </a:solidFill>
                <a:latin typeface="Calibri" panose="020F0502020204030204" pitchFamily="34" charset="0"/>
                <a:cs typeface="Calibri" panose="020F0502020204030204" pitchFamily="34" charset="0"/>
              </a:rPr>
              <a:t>PATRIMONIO CONTABLE MÍNIMO </a:t>
            </a:r>
            <a:endParaRPr lang="es-PY" dirty="0">
              <a:solidFill>
                <a:srgbClr val="001F3E"/>
              </a:solidFill>
              <a:latin typeface="Calibri" panose="020F0502020204030204" pitchFamily="34" charset="0"/>
              <a:cs typeface="Calibri" panose="020F0502020204030204" pitchFamily="34" charset="0"/>
            </a:endParaRPr>
          </a:p>
          <a:p>
            <a:pPr marL="109728" indent="0">
              <a:buNone/>
            </a:pPr>
            <a:r>
              <a:rPr lang="es-PY" dirty="0">
                <a:solidFill>
                  <a:srgbClr val="001F3E"/>
                </a:solidFill>
                <a:latin typeface="Calibri" panose="020F0502020204030204" pitchFamily="34" charset="0"/>
                <a:cs typeface="Calibri" panose="020F0502020204030204" pitchFamily="34" charset="0"/>
              </a:rPr>
              <a:t> </a:t>
            </a:r>
          </a:p>
          <a:p>
            <a:pPr marL="109728" indent="0">
              <a:buNone/>
            </a:pPr>
            <a:r>
              <a:rPr lang="es-PY" dirty="0">
                <a:latin typeface="Calibri" panose="020F0502020204030204" pitchFamily="34" charset="0"/>
                <a:cs typeface="Calibri" panose="020F0502020204030204" pitchFamily="34" charset="0"/>
              </a:rPr>
              <a:t> </a:t>
            </a:r>
            <a:r>
              <a:rPr lang="es-PY" b="1" dirty="0">
                <a:latin typeface="Calibri" panose="020F0502020204030204" pitchFamily="34" charset="0"/>
                <a:cs typeface="Calibri" panose="020F0502020204030204" pitchFamily="34" charset="0"/>
              </a:rPr>
              <a:t>1º) </a:t>
            </a:r>
            <a:r>
              <a:rPr lang="es-PY" dirty="0">
                <a:latin typeface="Calibri" panose="020F0502020204030204" pitchFamily="34" charset="0"/>
                <a:cs typeface="Calibri" panose="020F0502020204030204" pitchFamily="34" charset="0"/>
              </a:rPr>
              <a:t>Las empresas de seguros y reaseguros deberán mantener en todo momento, un patrimonio contable no inferior al capital mínimo exigido por ley (U$.500.000).-</a:t>
            </a:r>
          </a:p>
          <a:p>
            <a:pPr marL="109728" indent="0">
              <a:buNone/>
            </a:pPr>
            <a:r>
              <a:rPr lang="es-PY" dirty="0">
                <a:latin typeface="Calibri" panose="020F0502020204030204" pitchFamily="34" charset="0"/>
                <a:cs typeface="Calibri" panose="020F0502020204030204" pitchFamily="34" charset="0"/>
              </a:rPr>
              <a:t> </a:t>
            </a:r>
          </a:p>
          <a:p>
            <a:pPr marL="109728" indent="0">
              <a:buNone/>
            </a:pPr>
            <a:r>
              <a:rPr lang="es-PY" dirty="0">
                <a:latin typeface="Calibri" panose="020F0502020204030204" pitchFamily="34" charset="0"/>
                <a:cs typeface="Calibri" panose="020F0502020204030204" pitchFamily="34" charset="0"/>
              </a:rPr>
              <a:t> </a:t>
            </a:r>
            <a:r>
              <a:rPr lang="es-PY" b="1" dirty="0">
                <a:latin typeface="Calibri" panose="020F0502020204030204" pitchFamily="34" charset="0"/>
                <a:cs typeface="Calibri" panose="020F0502020204030204" pitchFamily="34" charset="0"/>
              </a:rPr>
              <a:t>3º) </a:t>
            </a:r>
            <a:r>
              <a:rPr lang="es-PY" dirty="0">
                <a:latin typeface="Calibri" panose="020F0502020204030204" pitchFamily="34" charset="0"/>
                <a:cs typeface="Calibri" panose="020F0502020204030204" pitchFamily="34" charset="0"/>
              </a:rPr>
              <a:t>Las empresas de seguros y reaseguros que se encuentren con déficit patrimonial, según lo señalado en el Art. 1º) de esta Resolución, tendrán un plazo de ciento ochenta (180) días corridos para efectuar los aportes en efectivo necesarios para restituir su patrimonio contable mínimo…..</a:t>
            </a:r>
          </a:p>
          <a:p>
            <a:pPr marL="109728" indent="0">
              <a:buNone/>
            </a:pPr>
            <a:endParaRPr lang="es-PY"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084168" y="6237312"/>
            <a:ext cx="2592288"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45575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881840"/>
          </a:xfrm>
        </p:spPr>
        <p:txBody>
          <a:bodyPr>
            <a:noAutofit/>
          </a:bodyPr>
          <a:lstStyle/>
          <a:p>
            <a:pPr marL="109728" indent="0">
              <a:buNone/>
            </a:pPr>
            <a:r>
              <a:rPr lang="es-PY" sz="2400" b="1" dirty="0">
                <a:solidFill>
                  <a:srgbClr val="001F3E"/>
                </a:solidFill>
                <a:latin typeface="Calibri" panose="020F0502020204030204" pitchFamily="34" charset="0"/>
                <a:cs typeface="Calibri" panose="020F0502020204030204" pitchFamily="34" charset="0"/>
              </a:rPr>
              <a:t>MARGEN DE SOLVENCIA </a:t>
            </a:r>
            <a:endParaRPr lang="es-PY" sz="2400" dirty="0">
              <a:solidFill>
                <a:srgbClr val="001F3E"/>
              </a:solidFill>
              <a:latin typeface="Calibri" panose="020F0502020204030204" pitchFamily="34" charset="0"/>
              <a:cs typeface="Calibri" panose="020F0502020204030204" pitchFamily="34" charset="0"/>
            </a:endParaRPr>
          </a:p>
          <a:p>
            <a:pPr marL="109728" indent="0">
              <a:buNone/>
            </a:pPr>
            <a:r>
              <a:rPr lang="es-PY" sz="1600" dirty="0">
                <a:latin typeface="Calibri" panose="020F0502020204030204" pitchFamily="34" charset="0"/>
                <a:cs typeface="Calibri" panose="020F0502020204030204" pitchFamily="34" charset="0"/>
              </a:rPr>
              <a:t> </a:t>
            </a:r>
          </a:p>
          <a:p>
            <a:pPr marL="109728" indent="0" algn="just">
              <a:buNone/>
            </a:pPr>
            <a:r>
              <a:rPr lang="es-PY" sz="1800" b="1" dirty="0">
                <a:latin typeface="Calibri" panose="020F0502020204030204" pitchFamily="34" charset="0"/>
                <a:cs typeface="Calibri" panose="020F0502020204030204" pitchFamily="34" charset="0"/>
              </a:rPr>
              <a:t>7º) </a:t>
            </a:r>
            <a:r>
              <a:rPr lang="es-PY" sz="1800" dirty="0">
                <a:latin typeface="Calibri" panose="020F0502020204030204" pitchFamily="34" charset="0"/>
                <a:cs typeface="Calibri" panose="020F0502020204030204" pitchFamily="34" charset="0"/>
              </a:rPr>
              <a:t>Las compañías de seguros y reaseguros deberán mantener en todo momento, como margen de solvencia, cuanto menos un patrimonio propio no comprometido o patrimonio técnico cuya cuantía mínima será la determinada por la misma Resolución. </a:t>
            </a:r>
          </a:p>
          <a:p>
            <a:pPr marL="109728" indent="0" algn="just">
              <a:buNone/>
            </a:pPr>
            <a:r>
              <a:rPr lang="es-PY" sz="1800" dirty="0">
                <a:latin typeface="Calibri" panose="020F0502020204030204" pitchFamily="34" charset="0"/>
                <a:cs typeface="Calibri" panose="020F0502020204030204" pitchFamily="34" charset="0"/>
              </a:rPr>
              <a:t> </a:t>
            </a:r>
            <a:r>
              <a:rPr lang="es-PY" sz="1800" b="1" dirty="0" smtClean="0">
                <a:latin typeface="Calibri" panose="020F0502020204030204" pitchFamily="34" charset="0"/>
                <a:cs typeface="Calibri" panose="020F0502020204030204" pitchFamily="34" charset="0"/>
              </a:rPr>
              <a:t>11º</a:t>
            </a:r>
            <a:r>
              <a:rPr lang="es-PY" sz="1800" b="1" dirty="0">
                <a:latin typeface="Calibri" panose="020F0502020204030204" pitchFamily="34" charset="0"/>
                <a:cs typeface="Calibri" panose="020F0502020204030204" pitchFamily="34" charset="0"/>
              </a:rPr>
              <a:t>) </a:t>
            </a:r>
            <a:r>
              <a:rPr lang="es-PY" sz="1800" dirty="0">
                <a:latin typeface="Calibri" panose="020F0502020204030204" pitchFamily="34" charset="0"/>
                <a:cs typeface="Calibri" panose="020F0502020204030204" pitchFamily="34" charset="0"/>
              </a:rPr>
              <a:t>El margen de solvencia mínimo para las compañías que operan en seguros elementales o patrimoniales, y vida se determinará de la siguiente forma</a:t>
            </a:r>
            <a:r>
              <a:rPr lang="es-PY" sz="1800" dirty="0" smtClean="0">
                <a:latin typeface="Calibri" panose="020F0502020204030204" pitchFamily="34" charset="0"/>
                <a:cs typeface="Calibri" panose="020F0502020204030204" pitchFamily="34" charset="0"/>
              </a:rPr>
              <a:t>:</a:t>
            </a:r>
          </a:p>
          <a:p>
            <a:pPr marL="109728" indent="0" algn="just">
              <a:buNone/>
            </a:pPr>
            <a:r>
              <a:rPr lang="es-PY" sz="1800" dirty="0" smtClean="0">
                <a:latin typeface="Calibri" panose="020F0502020204030204" pitchFamily="34" charset="0"/>
                <a:cs typeface="Calibri" panose="020F0502020204030204" pitchFamily="34" charset="0"/>
              </a:rPr>
              <a:t> </a:t>
            </a:r>
            <a:r>
              <a:rPr lang="es-PY" sz="1800" b="1" dirty="0">
                <a:latin typeface="Calibri" panose="020F0502020204030204" pitchFamily="34" charset="0"/>
                <a:cs typeface="Calibri" panose="020F0502020204030204" pitchFamily="34" charset="0"/>
              </a:rPr>
              <a:t>El monto mayor de: </a:t>
            </a:r>
            <a:endParaRPr lang="es-PY" sz="1800" dirty="0">
              <a:latin typeface="Calibri" panose="020F0502020204030204" pitchFamily="34" charset="0"/>
              <a:cs typeface="Calibri" panose="020F0502020204030204" pitchFamily="34" charset="0"/>
            </a:endParaRPr>
          </a:p>
          <a:p>
            <a:pPr marL="109728" indent="0">
              <a:buNone/>
            </a:pPr>
            <a:r>
              <a:rPr lang="es-PY" sz="1800" b="1" dirty="0">
                <a:latin typeface="Calibri" panose="020F0502020204030204" pitchFamily="34" charset="0"/>
                <a:cs typeface="Calibri" panose="020F0502020204030204" pitchFamily="34" charset="0"/>
              </a:rPr>
              <a:t> </a:t>
            </a:r>
            <a:r>
              <a:rPr lang="es-PY" sz="1600" b="1" dirty="0" smtClean="0">
                <a:latin typeface="Calibri" panose="020F0502020204030204" pitchFamily="34" charset="0"/>
                <a:cs typeface="Calibri" panose="020F0502020204030204" pitchFamily="34" charset="0"/>
              </a:rPr>
              <a:t>a</a:t>
            </a:r>
            <a:r>
              <a:rPr lang="es-PY" sz="1600" b="1" dirty="0">
                <a:latin typeface="Calibri" panose="020F0502020204030204" pitchFamily="34" charset="0"/>
                <a:cs typeface="Calibri" panose="020F0502020204030204" pitchFamily="34" charset="0"/>
              </a:rPr>
              <a:t>) En función de las primas. </a:t>
            </a:r>
          </a:p>
          <a:p>
            <a:pPr marL="109728" indent="0">
              <a:buNone/>
            </a:pPr>
            <a:r>
              <a:rPr lang="es-PY" sz="1600" dirty="0">
                <a:latin typeface="Calibri" panose="020F0502020204030204" pitchFamily="34" charset="0"/>
                <a:cs typeface="Calibri" panose="020F0502020204030204" pitchFamily="34" charset="0"/>
              </a:rPr>
              <a:t> </a:t>
            </a:r>
            <a:r>
              <a:rPr lang="es-PY" sz="1600" dirty="0" smtClean="0">
                <a:latin typeface="Calibri" panose="020F0502020204030204" pitchFamily="34" charset="0"/>
                <a:cs typeface="Calibri" panose="020F0502020204030204" pitchFamily="34" charset="0"/>
              </a:rPr>
              <a:t>Sumatoria </a:t>
            </a:r>
            <a:r>
              <a:rPr lang="es-PY" sz="1600" dirty="0">
                <a:latin typeface="Calibri" panose="020F0502020204030204" pitchFamily="34" charset="0"/>
                <a:cs typeface="Calibri" panose="020F0502020204030204" pitchFamily="34" charset="0"/>
              </a:rPr>
              <a:t>de las primas devengadas de los últimos doce meses, sobre el cual se aplica el 16%, y sobre el resultado, el factor de retención de la aseguradora.  </a:t>
            </a:r>
          </a:p>
          <a:p>
            <a:pPr marL="109728" indent="0">
              <a:buNone/>
            </a:pPr>
            <a:r>
              <a:rPr lang="es-PY" sz="1600" b="1" dirty="0">
                <a:latin typeface="Calibri" panose="020F0502020204030204" pitchFamily="34" charset="0"/>
                <a:cs typeface="Calibri" panose="020F0502020204030204" pitchFamily="34" charset="0"/>
              </a:rPr>
              <a:t> </a:t>
            </a:r>
            <a:r>
              <a:rPr lang="es-PY" sz="1600" b="1" dirty="0" smtClean="0">
                <a:latin typeface="Calibri" panose="020F0502020204030204" pitchFamily="34" charset="0"/>
                <a:cs typeface="Calibri" panose="020F0502020204030204" pitchFamily="34" charset="0"/>
              </a:rPr>
              <a:t>b</a:t>
            </a:r>
            <a:r>
              <a:rPr lang="es-PY" sz="1600" b="1" dirty="0">
                <a:latin typeface="Calibri" panose="020F0502020204030204" pitchFamily="34" charset="0"/>
                <a:cs typeface="Calibri" panose="020F0502020204030204" pitchFamily="34" charset="0"/>
              </a:rPr>
              <a:t>) En función de los siniestros. </a:t>
            </a:r>
          </a:p>
          <a:p>
            <a:pPr marL="109728" indent="0">
              <a:buNone/>
            </a:pPr>
            <a:r>
              <a:rPr lang="es-PY" sz="1600" dirty="0">
                <a:latin typeface="Calibri" panose="020F0502020204030204" pitchFamily="34" charset="0"/>
                <a:cs typeface="Calibri" panose="020F0502020204030204" pitchFamily="34" charset="0"/>
              </a:rPr>
              <a:t> </a:t>
            </a:r>
            <a:r>
              <a:rPr lang="es-PY" sz="1600" dirty="0" smtClean="0">
                <a:latin typeface="Calibri" panose="020F0502020204030204" pitchFamily="34" charset="0"/>
                <a:cs typeface="Calibri" panose="020F0502020204030204" pitchFamily="34" charset="0"/>
              </a:rPr>
              <a:t>Al </a:t>
            </a:r>
            <a:r>
              <a:rPr lang="es-PY" sz="1600" dirty="0">
                <a:latin typeface="Calibri" panose="020F0502020204030204" pitchFamily="34" charset="0"/>
                <a:cs typeface="Calibri" panose="020F0502020204030204" pitchFamily="34" charset="0"/>
              </a:rPr>
              <a:t>monto de los siniestros y los gastos de liquidación pagados en los últimos treinta y seis (36) meses, se le suman las provisiones para siniestros pendientes de pagos constituidas al cierre del mismo período, y se le restan las provisiones en este concepto, constituidas al comienzo de ese mismo periodo. </a:t>
            </a:r>
          </a:p>
          <a:p>
            <a:pPr marL="109728" indent="0">
              <a:buNone/>
            </a:pPr>
            <a:r>
              <a:rPr lang="es-PY" sz="1600" b="1" dirty="0">
                <a:latin typeface="Calibri" panose="020F0502020204030204" pitchFamily="34" charset="0"/>
                <a:cs typeface="Calibri" panose="020F0502020204030204" pitchFamily="34" charset="0"/>
              </a:rPr>
              <a:t> </a:t>
            </a:r>
            <a:r>
              <a:rPr lang="es-PY" sz="1600" b="1" dirty="0" smtClean="0">
                <a:latin typeface="Calibri" panose="020F0502020204030204" pitchFamily="34" charset="0"/>
                <a:cs typeface="Calibri" panose="020F0502020204030204" pitchFamily="34" charset="0"/>
              </a:rPr>
              <a:t>c</a:t>
            </a:r>
            <a:r>
              <a:rPr lang="es-PY" sz="1600" b="1" dirty="0">
                <a:latin typeface="Calibri" panose="020F0502020204030204" pitchFamily="34" charset="0"/>
                <a:cs typeface="Calibri" panose="020F0502020204030204" pitchFamily="34" charset="0"/>
              </a:rPr>
              <a:t>) Capital Mínimo. </a:t>
            </a:r>
            <a:endParaRPr lang="es-PY" sz="1600" b="1" dirty="0" smtClean="0">
              <a:latin typeface="Calibri" panose="020F0502020204030204" pitchFamily="34" charset="0"/>
              <a:cs typeface="Calibri" panose="020F0502020204030204" pitchFamily="34" charset="0"/>
            </a:endParaRPr>
          </a:p>
          <a:p>
            <a:pPr marL="109728" indent="0">
              <a:buNone/>
            </a:pPr>
            <a:r>
              <a:rPr lang="es-PY" sz="1600" dirty="0" smtClean="0">
                <a:latin typeface="Calibri" panose="020F0502020204030204" pitchFamily="34" charset="0"/>
                <a:cs typeface="Calibri" panose="020F0502020204030204" pitchFamily="34" charset="0"/>
              </a:rPr>
              <a:t>No </a:t>
            </a:r>
            <a:r>
              <a:rPr lang="es-PY" sz="1600" dirty="0">
                <a:latin typeface="Calibri" panose="020F0502020204030204" pitchFamily="34" charset="0"/>
                <a:cs typeface="Calibri" panose="020F0502020204030204" pitchFamily="34" charset="0"/>
              </a:rPr>
              <a:t>obstante, en cualquier caso, dicha cuantía no podrá ser inferior al capital mínimo exigido por la ley.</a:t>
            </a:r>
          </a:p>
          <a:p>
            <a:pPr marL="109728" indent="0">
              <a:buNone/>
            </a:pPr>
            <a:endParaRPr lang="es-PY" sz="1600" dirty="0"/>
          </a:p>
          <a:p>
            <a:pPr marL="109728" indent="0">
              <a:buNone/>
            </a:pPr>
            <a:r>
              <a:rPr lang="es-PY" sz="1600" dirty="0"/>
              <a:t> </a:t>
            </a:r>
          </a:p>
          <a:p>
            <a:pPr marL="109728" indent="0">
              <a:buNone/>
            </a:pPr>
            <a:endParaRPr lang="es-PY" sz="1600" dirty="0"/>
          </a:p>
        </p:txBody>
      </p:sp>
      <p:sp>
        <p:nvSpPr>
          <p:cNvPr id="2" name="1 Marcador de pie de página"/>
          <p:cNvSpPr>
            <a:spLocks noGrp="1"/>
          </p:cNvSpPr>
          <p:nvPr>
            <p:ph type="ftr" sz="quarter" idx="11"/>
          </p:nvPr>
        </p:nvSpPr>
        <p:spPr>
          <a:xfrm>
            <a:off x="6804248" y="6237312"/>
            <a:ext cx="194421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182976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325112"/>
          </a:xfrm>
        </p:spPr>
        <p:txBody>
          <a:bodyPr>
            <a:noAutofit/>
          </a:bodyPr>
          <a:lstStyle/>
          <a:p>
            <a:pPr marL="109728" indent="0">
              <a:lnSpc>
                <a:spcPct val="150000"/>
              </a:lnSpc>
              <a:buNone/>
            </a:pPr>
            <a:r>
              <a:rPr lang="es-PY" sz="2000" dirty="0">
                <a:latin typeface="Calibri" panose="020F0502020204030204" pitchFamily="34" charset="0"/>
                <a:cs typeface="Calibri" panose="020F0502020204030204" pitchFamily="34" charset="0"/>
              </a:rPr>
              <a:t> </a:t>
            </a:r>
            <a:r>
              <a:rPr lang="es-PY" sz="2000" b="1" dirty="0" smtClean="0">
                <a:latin typeface="Calibri" panose="020F0502020204030204" pitchFamily="34" charset="0"/>
                <a:cs typeface="Calibri" panose="020F0502020204030204" pitchFamily="34" charset="0"/>
              </a:rPr>
              <a:t>8º</a:t>
            </a:r>
            <a:r>
              <a:rPr lang="es-PY" sz="2000" b="1" dirty="0">
                <a:latin typeface="Calibri" panose="020F0502020204030204" pitchFamily="34" charset="0"/>
                <a:cs typeface="Calibri" panose="020F0502020204030204" pitchFamily="34" charset="0"/>
              </a:rPr>
              <a:t>) </a:t>
            </a:r>
            <a:r>
              <a:rPr lang="es-PY" sz="2000" dirty="0">
                <a:latin typeface="Calibri" panose="020F0502020204030204" pitchFamily="34" charset="0"/>
                <a:cs typeface="Calibri" panose="020F0502020204030204" pitchFamily="34" charset="0"/>
              </a:rPr>
              <a:t>El patrimonio técnico o patrimonio propio no comprometido estará conformado por el patrimonio neto contable, conforme a los estados financieros de la empresa, deducidos: </a:t>
            </a:r>
          </a:p>
          <a:p>
            <a:pPr marL="109728" indent="0">
              <a:lnSpc>
                <a:spcPct val="150000"/>
              </a:lnSpc>
              <a:buNone/>
            </a:pPr>
            <a:r>
              <a:rPr lang="es-PY" sz="2000" dirty="0">
                <a:latin typeface="Calibri" panose="020F0502020204030204" pitchFamily="34" charset="0"/>
                <a:cs typeface="Calibri" panose="020F0502020204030204" pitchFamily="34" charset="0"/>
              </a:rPr>
              <a:t>a. Los cargos diferidos; </a:t>
            </a:r>
          </a:p>
          <a:p>
            <a:pPr marL="109728" indent="0">
              <a:lnSpc>
                <a:spcPct val="150000"/>
              </a:lnSpc>
              <a:buNone/>
            </a:pPr>
            <a:r>
              <a:rPr lang="es-PY" sz="2000" dirty="0">
                <a:latin typeface="Calibri" panose="020F0502020204030204" pitchFamily="34" charset="0"/>
                <a:cs typeface="Calibri" panose="020F0502020204030204" pitchFamily="34" charset="0"/>
              </a:rPr>
              <a:t>b. Los créditos concedidos a accionistas y directores; (Riesgo de Accionistas)</a:t>
            </a:r>
          </a:p>
          <a:p>
            <a:pPr marL="109728" indent="0">
              <a:lnSpc>
                <a:spcPct val="150000"/>
              </a:lnSpc>
              <a:buNone/>
            </a:pPr>
            <a:r>
              <a:rPr lang="es-PY" sz="2000" dirty="0">
                <a:latin typeface="Calibri" panose="020F0502020204030204" pitchFamily="34" charset="0"/>
                <a:cs typeface="Calibri" panose="020F0502020204030204" pitchFamily="34" charset="0"/>
              </a:rPr>
              <a:t>c. El treinta por ciento (30%) del valor de los inmuebles en general, exceptuando aquellos destinados para la venta; (Riesgo Inmobiliario)</a:t>
            </a:r>
          </a:p>
          <a:p>
            <a:pPr marL="109728" indent="0">
              <a:lnSpc>
                <a:spcPct val="150000"/>
              </a:lnSpc>
              <a:buNone/>
            </a:pPr>
            <a:r>
              <a:rPr lang="es-PY" sz="2000" dirty="0">
                <a:latin typeface="Calibri" panose="020F0502020204030204" pitchFamily="34" charset="0"/>
                <a:cs typeface="Calibri" panose="020F0502020204030204" pitchFamily="34" charset="0"/>
              </a:rPr>
              <a:t>d. La participación en otras sociedades subsidiarias y afiliadas, incluyendo los instrumentos financieros o cualquier título representativo de deuda emitidos por éstas; (Riesgo de vinculación) </a:t>
            </a:r>
          </a:p>
          <a:p>
            <a:pPr>
              <a:lnSpc>
                <a:spcPct val="150000"/>
              </a:lnSpc>
            </a:pPr>
            <a:endParaRPr lang="es-PY" sz="2000" dirty="0">
              <a:latin typeface="Calibri" panose="020F0502020204030204" pitchFamily="34" charset="0"/>
              <a:cs typeface="Calibri" panose="020F0502020204030204" pitchFamily="34" charset="0"/>
            </a:endParaRPr>
          </a:p>
        </p:txBody>
      </p:sp>
      <p:sp>
        <p:nvSpPr>
          <p:cNvPr id="2" name="1 Marcador de pie de página"/>
          <p:cNvSpPr>
            <a:spLocks noGrp="1"/>
          </p:cNvSpPr>
          <p:nvPr>
            <p:ph type="ftr" sz="quarter" idx="11"/>
          </p:nvPr>
        </p:nvSpPr>
        <p:spPr>
          <a:xfrm>
            <a:off x="6084168" y="6165304"/>
            <a:ext cx="244827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605245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340768"/>
            <a:ext cx="8229600" cy="4325112"/>
          </a:xfrm>
        </p:spPr>
        <p:txBody>
          <a:bodyPr>
            <a:normAutofit fontScale="70000" lnSpcReduction="20000"/>
          </a:bodyPr>
          <a:lstStyle/>
          <a:p>
            <a:pPr marL="109728" indent="0">
              <a:lnSpc>
                <a:spcPct val="150000"/>
              </a:lnSpc>
              <a:buNone/>
            </a:pPr>
            <a:r>
              <a:rPr lang="es-PY" dirty="0">
                <a:latin typeface="Calibri" panose="020F0502020204030204" pitchFamily="34" charset="0"/>
                <a:cs typeface="Calibri" panose="020F0502020204030204" pitchFamily="34" charset="0"/>
              </a:rPr>
              <a:t>e. Los activos no calificados conforme los regímenes de inversión, representatividad, custodia de valores y liquidez, que se hallen vigentes; (Riego financiero)</a:t>
            </a:r>
          </a:p>
          <a:p>
            <a:pPr marL="109728" indent="0">
              <a:lnSpc>
                <a:spcPct val="150000"/>
              </a:lnSpc>
              <a:buNone/>
            </a:pPr>
            <a:r>
              <a:rPr lang="es-PY" dirty="0">
                <a:latin typeface="Calibri" panose="020F0502020204030204" pitchFamily="34" charset="0"/>
                <a:cs typeface="Calibri" panose="020F0502020204030204" pitchFamily="34" charset="0"/>
              </a:rPr>
              <a:t>f. El impuesto a la renta sobre los resultados acumulados, al corte de cada periodo considerado, siempre que no coincida con el cierre del ejercicio financiero o no se halle asentado contablemente; </a:t>
            </a:r>
          </a:p>
          <a:p>
            <a:pPr marL="109728" indent="0">
              <a:lnSpc>
                <a:spcPct val="150000"/>
              </a:lnSpc>
              <a:buNone/>
            </a:pPr>
            <a:r>
              <a:rPr lang="es-PY" dirty="0">
                <a:latin typeface="Calibri" panose="020F0502020204030204" pitchFamily="34" charset="0"/>
                <a:cs typeface="Calibri" panose="020F0502020204030204" pitchFamily="34" charset="0"/>
              </a:rPr>
              <a:t>g. La propuesta de distribución de resultados de ejercicios anteriores. </a:t>
            </a:r>
          </a:p>
          <a:p>
            <a:pPr marL="109728" indent="0">
              <a:lnSpc>
                <a:spcPct val="150000"/>
              </a:lnSpc>
              <a:buNone/>
            </a:pPr>
            <a:r>
              <a:rPr lang="es-PY" dirty="0">
                <a:latin typeface="Calibri" panose="020F0502020204030204" pitchFamily="34" charset="0"/>
                <a:cs typeface="Calibri" panose="020F0502020204030204" pitchFamily="34" charset="0"/>
              </a:rPr>
              <a:t>h. La porción “excedente” de los capitales asegurados retenidos sobre los límites determinados en el Régimen de Retención de Riesgos, actualmente Resolución SS.SG Nº 102/09. (Riesgo de Reaseguro)</a:t>
            </a:r>
          </a:p>
          <a:p>
            <a:endParaRPr lang="es-PY" dirty="0"/>
          </a:p>
        </p:txBody>
      </p:sp>
      <p:sp>
        <p:nvSpPr>
          <p:cNvPr id="4" name="3 Marcador de pie de página"/>
          <p:cNvSpPr>
            <a:spLocks noGrp="1"/>
          </p:cNvSpPr>
          <p:nvPr>
            <p:ph type="ftr" sz="quarter" idx="11"/>
          </p:nvPr>
        </p:nvSpPr>
        <p:spPr>
          <a:xfrm>
            <a:off x="6516216" y="5877272"/>
            <a:ext cx="208823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898005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665816"/>
          </a:xfrm>
        </p:spPr>
        <p:txBody>
          <a:bodyPr>
            <a:noAutofit/>
          </a:bodyPr>
          <a:lstStyle/>
          <a:p>
            <a:pPr marL="109728" indent="0" algn="just">
              <a:lnSpc>
                <a:spcPct val="170000"/>
              </a:lnSpc>
              <a:buNone/>
            </a:pPr>
            <a:r>
              <a:rPr lang="es-ES" sz="2000" b="1" dirty="0">
                <a:latin typeface="Calibri" panose="020F0502020204030204" pitchFamily="34" charset="0"/>
                <a:cs typeface="Calibri" panose="020F0502020204030204" pitchFamily="34" charset="0"/>
              </a:rPr>
              <a:t>13º) </a:t>
            </a:r>
            <a:r>
              <a:rPr lang="es-ES" sz="2000" dirty="0">
                <a:latin typeface="Calibri" panose="020F0502020204030204" pitchFamily="34" charset="0"/>
                <a:cs typeface="Calibri" panose="020F0502020204030204" pitchFamily="34" charset="0"/>
              </a:rPr>
              <a:t>Todas aquellas compañías que no alcancen el Margen de Solvencia establecido por la presente resolución, presentarán conjuntamente con los formularios referidos en el Art. 9º de ésta, en el plazo allí determinado, un plan de regularización, a fin de prever la recuperación del nivel mínimo de patrimonio propio no comprometido exigido. La Superintendencia de Seguros podrá rechazar el referido plan de no reunir los requisitos establecidos al efecto, dentro de los quince días hábiles siguientes de presentado éste. </a:t>
            </a:r>
            <a:endParaRPr lang="es-PY" sz="2000" dirty="0">
              <a:latin typeface="Calibri" panose="020F0502020204030204" pitchFamily="34" charset="0"/>
              <a:cs typeface="Calibri" panose="020F0502020204030204" pitchFamily="34" charset="0"/>
            </a:endParaRPr>
          </a:p>
          <a:p>
            <a:pPr marL="109728" indent="0" algn="just">
              <a:lnSpc>
                <a:spcPct val="170000"/>
              </a:lnSpc>
              <a:buNone/>
            </a:pPr>
            <a:endParaRPr lang="es-PY" sz="2000" dirty="0">
              <a:latin typeface="Calibri" panose="020F0502020204030204" pitchFamily="34" charset="0"/>
              <a:cs typeface="Calibri" panose="020F0502020204030204" pitchFamily="34" charset="0"/>
            </a:endParaRPr>
          </a:p>
        </p:txBody>
      </p:sp>
      <p:sp>
        <p:nvSpPr>
          <p:cNvPr id="2" name="1 Marcador de pie de página"/>
          <p:cNvSpPr>
            <a:spLocks noGrp="1"/>
          </p:cNvSpPr>
          <p:nvPr>
            <p:ph type="ftr" sz="quarter" idx="11"/>
          </p:nvPr>
        </p:nvSpPr>
        <p:spPr>
          <a:xfrm>
            <a:off x="10521" y="6309320"/>
            <a:ext cx="284259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424751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229600" cy="4325112"/>
          </a:xfrm>
        </p:spPr>
        <p:txBody>
          <a:bodyPr>
            <a:normAutofit fontScale="62500" lnSpcReduction="20000"/>
          </a:bodyPr>
          <a:lstStyle/>
          <a:p>
            <a:pPr marL="109728" indent="0" algn="just">
              <a:lnSpc>
                <a:spcPct val="170000"/>
              </a:lnSpc>
              <a:buNone/>
            </a:pPr>
            <a:r>
              <a:rPr lang="es-ES" dirty="0">
                <a:latin typeface="Calibri" panose="020F0502020204030204" pitchFamily="34" charset="0"/>
                <a:cs typeface="Calibri" panose="020F0502020204030204" pitchFamily="34" charset="0"/>
              </a:rPr>
              <a:t> </a:t>
            </a:r>
            <a:endParaRPr lang="es-PY" dirty="0">
              <a:latin typeface="Calibri" panose="020F0502020204030204" pitchFamily="34" charset="0"/>
              <a:cs typeface="Calibri" panose="020F0502020204030204" pitchFamily="34" charset="0"/>
            </a:endParaRPr>
          </a:p>
          <a:p>
            <a:pPr marL="109728" indent="0" algn="just">
              <a:lnSpc>
                <a:spcPct val="170000"/>
              </a:lnSpc>
              <a:buNone/>
            </a:pPr>
            <a:r>
              <a:rPr lang="es-ES" b="1" dirty="0">
                <a:latin typeface="Calibri" panose="020F0502020204030204" pitchFamily="34" charset="0"/>
                <a:cs typeface="Calibri" panose="020F0502020204030204" pitchFamily="34" charset="0"/>
              </a:rPr>
              <a:t>14º) </a:t>
            </a:r>
            <a:r>
              <a:rPr lang="es-ES" dirty="0">
                <a:latin typeface="Calibri" panose="020F0502020204030204" pitchFamily="34" charset="0"/>
                <a:cs typeface="Calibri" panose="020F0502020204030204" pitchFamily="34" charset="0"/>
              </a:rPr>
              <a:t>El plan de regularización mencionado en el artículo que precede, debe contener la propuesta de la empresa afectada, relacionada a las medidas financieras, administrativas y/o de otro orden a ser tomadas, la cuantía y periodicidad de las aportaciones de nuevos recursos, previsiones de los resultados, fijación de plazos para la ejecución del plan, las expectativas de metas mensuales, y cualquier otra acción o medida tendiente a la </a:t>
            </a:r>
            <a:r>
              <a:rPr lang="es-ES" dirty="0" smtClean="0">
                <a:latin typeface="Calibri" panose="020F0502020204030204" pitchFamily="34" charset="0"/>
                <a:cs typeface="Calibri" panose="020F0502020204030204" pitchFamily="34" charset="0"/>
              </a:rPr>
              <a:t>superación </a:t>
            </a:r>
            <a:r>
              <a:rPr lang="es-ES" dirty="0">
                <a:latin typeface="Calibri" panose="020F0502020204030204" pitchFamily="34" charset="0"/>
                <a:cs typeface="Calibri" panose="020F0502020204030204" pitchFamily="34" charset="0"/>
              </a:rPr>
              <a:t>de la situación de déficit en la que ella se encuentra. La duración máxima de ejecución del plan presentado, será de ciento ochenta (180) días, y el mismo en ningún caso contemplará o propondrá, endeudamiento de naturaleza alguna.</a:t>
            </a:r>
            <a:endParaRPr lang="es-PY" dirty="0">
              <a:latin typeface="Calibri" panose="020F0502020204030204" pitchFamily="34" charset="0"/>
              <a:cs typeface="Calibri" panose="020F0502020204030204" pitchFamily="34" charset="0"/>
            </a:endParaRPr>
          </a:p>
          <a:p>
            <a:endParaRPr lang="es-PY" dirty="0"/>
          </a:p>
        </p:txBody>
      </p:sp>
      <p:sp>
        <p:nvSpPr>
          <p:cNvPr id="4" name="3 Marcador de pie de página"/>
          <p:cNvSpPr>
            <a:spLocks noGrp="1"/>
          </p:cNvSpPr>
          <p:nvPr>
            <p:ph type="ftr" sz="quarter" idx="11"/>
          </p:nvPr>
        </p:nvSpPr>
        <p:spPr>
          <a:xfrm>
            <a:off x="5652120" y="6021288"/>
            <a:ext cx="2880320"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3489488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764704"/>
            <a:ext cx="8568952" cy="720080"/>
          </a:xfrm>
        </p:spPr>
        <p:txBody>
          <a:bodyPr>
            <a:noAutofit/>
          </a:bodyPr>
          <a:lstStyle/>
          <a:p>
            <a:r>
              <a:rPr lang="es-PY" sz="2000" b="1" dirty="0">
                <a:latin typeface="Calibri" panose="020F0502020204030204" pitchFamily="34" charset="0"/>
                <a:cs typeface="Calibri" panose="020F0502020204030204" pitchFamily="34" charset="0"/>
              </a:rPr>
              <a:t>RESOLUCION </a:t>
            </a:r>
            <a:r>
              <a:rPr lang="es-PY" sz="2000" b="1" dirty="0" err="1">
                <a:latin typeface="Calibri" panose="020F0502020204030204" pitchFamily="34" charset="0"/>
                <a:cs typeface="Calibri" panose="020F0502020204030204" pitchFamily="34" charset="0"/>
              </a:rPr>
              <a:t>SS.SG.N°</a:t>
            </a:r>
            <a:r>
              <a:rPr lang="es-PY" sz="2000" b="1" dirty="0">
                <a:latin typeface="Calibri" panose="020F0502020204030204" pitchFamily="34" charset="0"/>
                <a:cs typeface="Calibri" panose="020F0502020204030204" pitchFamily="34" charset="0"/>
              </a:rPr>
              <a:t> 121/08 REGIMEN DE INVERSION, LIQUIDEZ, REPRESENTATIVIDAD Y CUSTODIA DE VALORES</a:t>
            </a:r>
            <a:br>
              <a:rPr lang="es-PY" sz="2000" b="1" dirty="0">
                <a:latin typeface="Calibri" panose="020F0502020204030204" pitchFamily="34" charset="0"/>
                <a:cs typeface="Calibri" panose="020F0502020204030204" pitchFamily="34" charset="0"/>
              </a:rPr>
            </a:br>
            <a:r>
              <a:rPr lang="es-PY" sz="2000" b="1" dirty="0">
                <a:latin typeface="Calibri" panose="020F0502020204030204" pitchFamily="34" charset="0"/>
                <a:cs typeface="Calibri" panose="020F0502020204030204" pitchFamily="34" charset="0"/>
              </a:rPr>
              <a:t> </a:t>
            </a:r>
            <a:endParaRPr lang="es-PY" sz="3200" b="1"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395536" y="1268760"/>
            <a:ext cx="8229600" cy="5184576"/>
          </a:xfrm>
        </p:spPr>
        <p:txBody>
          <a:bodyPr>
            <a:noAutofit/>
          </a:bodyPr>
          <a:lstStyle/>
          <a:p>
            <a:pPr marL="109728" indent="0" algn="just">
              <a:lnSpc>
                <a:spcPct val="150000"/>
              </a:lnSpc>
              <a:buNone/>
            </a:pPr>
            <a:r>
              <a:rPr lang="es-PY" sz="2200" b="1" dirty="0" smtClean="0">
                <a:solidFill>
                  <a:srgbClr val="001F3E"/>
                </a:solidFill>
                <a:latin typeface="Calibri" panose="020F0502020204030204" pitchFamily="34" charset="0"/>
                <a:cs typeface="Calibri" panose="020F0502020204030204" pitchFamily="34" charset="0"/>
              </a:rPr>
              <a:t>Sección </a:t>
            </a:r>
            <a:r>
              <a:rPr lang="es-PY" sz="2200" b="1" dirty="0">
                <a:solidFill>
                  <a:srgbClr val="001F3E"/>
                </a:solidFill>
                <a:latin typeface="Calibri" panose="020F0502020204030204" pitchFamily="34" charset="0"/>
                <a:cs typeface="Calibri" panose="020F0502020204030204" pitchFamily="34" charset="0"/>
              </a:rPr>
              <a:t>III: Calidad de la cartera de inversión</a:t>
            </a:r>
          </a:p>
          <a:p>
            <a:pPr marL="109728" indent="0" algn="just">
              <a:lnSpc>
                <a:spcPct val="150000"/>
              </a:lnSpc>
              <a:buNone/>
            </a:pPr>
            <a:r>
              <a:rPr lang="es-PY" sz="2200" dirty="0">
                <a:latin typeface="Calibri" panose="020F0502020204030204" pitchFamily="34" charset="0"/>
                <a:cs typeface="Calibri" panose="020F0502020204030204" pitchFamily="34" charset="0"/>
              </a:rPr>
              <a:t>La composición de la cartera de inversión se enmarcará dentro de </a:t>
            </a:r>
            <a:r>
              <a:rPr lang="es-PY" sz="2200" dirty="0" smtClean="0">
                <a:latin typeface="Calibri" panose="020F0502020204030204" pitchFamily="34" charset="0"/>
                <a:cs typeface="Calibri" panose="020F0502020204030204" pitchFamily="34" charset="0"/>
              </a:rPr>
              <a:t>los siguientes </a:t>
            </a:r>
            <a:r>
              <a:rPr lang="es-PY" sz="2200" dirty="0">
                <a:latin typeface="Calibri" panose="020F0502020204030204" pitchFamily="34" charset="0"/>
                <a:cs typeface="Calibri" panose="020F0502020204030204" pitchFamily="34" charset="0"/>
              </a:rPr>
              <a:t>parámetros que indican los límites máximos, en lo </a:t>
            </a:r>
            <a:r>
              <a:rPr lang="es-PY" sz="2200" dirty="0" smtClean="0">
                <a:latin typeface="Calibri" panose="020F0502020204030204" pitchFamily="34" charset="0"/>
                <a:cs typeface="Calibri" panose="020F0502020204030204" pitchFamily="34" charset="0"/>
              </a:rPr>
              <a:t>concerniente exclusivamente </a:t>
            </a:r>
            <a:r>
              <a:rPr lang="es-PY" sz="2200" dirty="0">
                <a:latin typeface="Calibri" panose="020F0502020204030204" pitchFamily="34" charset="0"/>
                <a:cs typeface="Calibri" panose="020F0502020204030204" pitchFamily="34" charset="0"/>
              </a:rPr>
              <a:t>a los activos representativos:</a:t>
            </a:r>
          </a:p>
          <a:p>
            <a:pPr marL="109728" indent="0" algn="just">
              <a:lnSpc>
                <a:spcPct val="150000"/>
              </a:lnSpc>
              <a:buNone/>
            </a:pPr>
            <a:r>
              <a:rPr lang="es-PY" sz="2200" dirty="0">
                <a:latin typeface="Calibri" panose="020F0502020204030204" pitchFamily="34" charset="0"/>
                <a:cs typeface="Calibri" panose="020F0502020204030204" pitchFamily="34" charset="0"/>
              </a:rPr>
              <a:t>a) El sesenta por ciento (60%) en inmuebles situados en el país. Para </a:t>
            </a:r>
            <a:r>
              <a:rPr lang="es-PY" sz="2200" dirty="0" smtClean="0">
                <a:latin typeface="Calibri" panose="020F0502020204030204" pitchFamily="34" charset="0"/>
                <a:cs typeface="Calibri" panose="020F0502020204030204" pitchFamily="34" charset="0"/>
              </a:rPr>
              <a:t>este ítem </a:t>
            </a:r>
            <a:r>
              <a:rPr lang="es-PY" sz="2200" dirty="0">
                <a:latin typeface="Calibri" panose="020F0502020204030204" pitchFamily="34" charset="0"/>
                <a:cs typeface="Calibri" panose="020F0502020204030204" pitchFamily="34" charset="0"/>
              </a:rPr>
              <a:t>se admitirá considerar valores parciales por una determinada </a:t>
            </a:r>
            <a:r>
              <a:rPr lang="es-PY" sz="2200" dirty="0" smtClean="0">
                <a:latin typeface="Calibri" panose="020F0502020204030204" pitchFamily="34" charset="0"/>
                <a:cs typeface="Calibri" panose="020F0502020204030204" pitchFamily="34" charset="0"/>
              </a:rPr>
              <a:t>unidad física</a:t>
            </a:r>
            <a:r>
              <a:rPr lang="es-PY" sz="2200" dirty="0">
                <a:latin typeface="Calibri" panose="020F0502020204030204" pitchFamily="34" charset="0"/>
                <a:cs typeface="Calibri" panose="020F0502020204030204" pitchFamily="34" charset="0"/>
              </a:rPr>
              <a:t>.</a:t>
            </a:r>
          </a:p>
          <a:p>
            <a:pPr marL="109728" indent="0" algn="just">
              <a:lnSpc>
                <a:spcPct val="150000"/>
              </a:lnSpc>
              <a:buNone/>
            </a:pPr>
            <a:endParaRPr lang="es-PY" sz="22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516216" y="6237312"/>
            <a:ext cx="201622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284769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8229600" cy="4325112"/>
          </a:xfrm>
        </p:spPr>
        <p:txBody>
          <a:bodyPr>
            <a:normAutofit fontScale="70000" lnSpcReduction="20000"/>
          </a:bodyPr>
          <a:lstStyle/>
          <a:p>
            <a:pPr marL="109728" indent="0" algn="just">
              <a:lnSpc>
                <a:spcPct val="150000"/>
              </a:lnSpc>
              <a:buNone/>
            </a:pPr>
            <a:r>
              <a:rPr lang="es-PY" dirty="0">
                <a:latin typeface="Calibri" panose="020F0502020204030204" pitchFamily="34" charset="0"/>
                <a:cs typeface="Calibri" panose="020F0502020204030204" pitchFamily="34" charset="0"/>
              </a:rPr>
              <a:t>b) El treinta por ciento (30%) en préstamos hipotecarios de primer rango según la valuación establecida por la reglamentación vigente en dicha materia, sobre inmuebles situados en el país, cuyos propietarios no sean accionistas de la aseguradora ni entidades subsidiarias o afiliadas a éstas</a:t>
            </a:r>
            <a:r>
              <a:rPr lang="es-PY" dirty="0" smtClean="0">
                <a:latin typeface="Calibri" panose="020F0502020204030204" pitchFamily="34" charset="0"/>
                <a:cs typeface="Calibri" panose="020F0502020204030204" pitchFamily="34" charset="0"/>
              </a:rPr>
              <a:t>.</a:t>
            </a:r>
          </a:p>
          <a:p>
            <a:pPr marL="109728" indent="0" algn="just">
              <a:lnSpc>
                <a:spcPct val="150000"/>
              </a:lnSpc>
              <a:buNone/>
            </a:pPr>
            <a:endParaRPr lang="es-PY" dirty="0">
              <a:latin typeface="Calibri" panose="020F0502020204030204" pitchFamily="34" charset="0"/>
              <a:cs typeface="Calibri" panose="020F0502020204030204" pitchFamily="34" charset="0"/>
            </a:endParaRPr>
          </a:p>
          <a:p>
            <a:pPr marL="109728" indent="0" algn="just">
              <a:lnSpc>
                <a:spcPct val="150000"/>
              </a:lnSpc>
              <a:buNone/>
            </a:pPr>
            <a:r>
              <a:rPr lang="es-PY" dirty="0">
                <a:latin typeface="Calibri" panose="020F0502020204030204" pitchFamily="34" charset="0"/>
                <a:cs typeface="Calibri" panose="020F0502020204030204" pitchFamily="34" charset="0"/>
              </a:rPr>
              <a:t>c) El ochenta por ciento (80%) en activos financieros con maduración prevista por más de sesenta (60) días, o depósitos por vencer en el mismo plazo, emitidos por, o contratados con, entidades financieras o fiduciarias sujetas al control y fiscalización de entes públicos nacionales.</a:t>
            </a:r>
          </a:p>
          <a:p>
            <a:endParaRPr lang="es-PY" dirty="0"/>
          </a:p>
        </p:txBody>
      </p:sp>
      <p:sp>
        <p:nvSpPr>
          <p:cNvPr id="4" name="3 Marcador de pie de página"/>
          <p:cNvSpPr>
            <a:spLocks noGrp="1"/>
          </p:cNvSpPr>
          <p:nvPr>
            <p:ph type="ftr" sz="quarter" idx="11"/>
          </p:nvPr>
        </p:nvSpPr>
        <p:spPr>
          <a:xfrm>
            <a:off x="5868144" y="5949280"/>
            <a:ext cx="2592288"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583680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4325112"/>
          </a:xfrm>
        </p:spPr>
        <p:txBody>
          <a:bodyPr>
            <a:noAutofit/>
          </a:bodyPr>
          <a:lstStyle/>
          <a:p>
            <a:pPr marL="109728" indent="0">
              <a:lnSpc>
                <a:spcPct val="150000"/>
              </a:lnSpc>
              <a:buNone/>
            </a:pPr>
            <a:r>
              <a:rPr lang="es-PY" sz="2000" dirty="0">
                <a:latin typeface="Calibri" panose="020F0502020204030204" pitchFamily="34" charset="0"/>
                <a:cs typeface="Calibri" panose="020F0502020204030204" pitchFamily="34" charset="0"/>
              </a:rPr>
              <a:t>Dentro de este subconjunto no se podrá representar en estos instrumentos más de un treinta y cinco por ciento (35%) del total del mismo en una sola entidad emisora o contratada, o subsidiarias o afiliadas a éstas. Quedan excluidas de este subconjunto las acciones, los títulos públicos nacionales y los activos financieros garantizados por el Estado Paraguayo, y los activos externos.</a:t>
            </a:r>
          </a:p>
          <a:p>
            <a:pPr marL="109728" indent="0">
              <a:lnSpc>
                <a:spcPct val="150000"/>
              </a:lnSpc>
              <a:buNone/>
            </a:pPr>
            <a:r>
              <a:rPr lang="es-PY" sz="2000" dirty="0">
                <a:latin typeface="Calibri" panose="020F0502020204030204" pitchFamily="34" charset="0"/>
                <a:cs typeface="Calibri" panose="020F0502020204030204" pitchFamily="34" charset="0"/>
              </a:rPr>
              <a:t>d) El quince por ciento (15%) en activos externos, previa autorización de la Superintendencia de Seguros, en cada caso, en función a la calificación del ente emisor y/o del instrumento emitido, la rentabilidad definida o esperada, así como las garantías ofrecidas por el Estado donde reside el emisor. El citado límite será del treinta por ciento (30%) para aquellas entidades que operen en la rama vida.</a:t>
            </a:r>
          </a:p>
          <a:p>
            <a:endParaRPr lang="es-PY" sz="2000" dirty="0">
              <a:latin typeface="Calibri" panose="020F0502020204030204" pitchFamily="34" charset="0"/>
              <a:cs typeface="Calibri" panose="020F0502020204030204" pitchFamily="34" charset="0"/>
            </a:endParaRPr>
          </a:p>
        </p:txBody>
      </p:sp>
      <p:sp>
        <p:nvSpPr>
          <p:cNvPr id="2" name="1 Marcador de pie de página"/>
          <p:cNvSpPr>
            <a:spLocks noGrp="1"/>
          </p:cNvSpPr>
          <p:nvPr>
            <p:ph type="ftr" sz="quarter" idx="11"/>
          </p:nvPr>
        </p:nvSpPr>
        <p:spPr>
          <a:xfrm>
            <a:off x="6444208" y="6237312"/>
            <a:ext cx="208823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1219781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34688" y="1844824"/>
            <a:ext cx="8458200" cy="1470025"/>
          </a:xfrm>
        </p:spPr>
        <p:txBody>
          <a:bodyPr>
            <a:normAutofit/>
          </a:bodyPr>
          <a:lstStyle/>
          <a:p>
            <a:pPr algn="ctr"/>
            <a:r>
              <a:rPr lang="es-ES" dirty="0">
                <a:latin typeface="Calibri" panose="020F0502020204030204" pitchFamily="34" charset="0"/>
                <a:cs typeface="Calibri" panose="020F0502020204030204" pitchFamily="34" charset="0"/>
              </a:rPr>
              <a:t>Banco Central del Paraguay </a:t>
            </a:r>
            <a:r>
              <a:rPr lang="es-ES" dirty="0" smtClean="0">
                <a:latin typeface="Calibri" panose="020F0502020204030204" pitchFamily="34" charset="0"/>
                <a:cs typeface="Calibri" panose="020F0502020204030204" pitchFamily="34" charset="0"/>
              </a:rPr>
              <a:t> </a:t>
            </a:r>
            <a:r>
              <a:rPr lang="es-ES" dirty="0">
                <a:latin typeface="Calibri" panose="020F0502020204030204" pitchFamily="34" charset="0"/>
                <a:cs typeface="Calibri" panose="020F0502020204030204" pitchFamily="34" charset="0"/>
              </a:rPr>
              <a:t>Superintendencia de  Seguros</a:t>
            </a:r>
            <a:endParaRPr lang="es-PY" dirty="0">
              <a:latin typeface="Calibri" panose="020F0502020204030204" pitchFamily="34" charset="0"/>
              <a:cs typeface="Calibri" panose="020F0502020204030204" pitchFamily="34" charset="0"/>
            </a:endParaRPr>
          </a:p>
        </p:txBody>
      </p:sp>
      <p:sp>
        <p:nvSpPr>
          <p:cNvPr id="4" name="AutoShape 2" descr="data:image/jpeg;base64,/9j/4AAQSkZJRgABAQAAAQABAAD/2wCEAAkGBxQSEhUUEhQUFhUXFxwYGBcXFxcVGBgYHRgWFxgYGBcYHCggGBwmHBwVITEhJSkrLi4uFx8zODMsNygtLisBCgoKDg0OGxAQGjQkICQvLCwsLCwsLCwsLCwsLCwsLCwsLCwsLCwsLDQsLCwsLCwsLCwsLCwsLCwsLCwsLCwsLP/AABEIALgBEgMBIgACEQEDEQH/xAAcAAAABwEBAAAAAAAAAAAAAAAAAgMEBQYHAQj/xABLEAACAQIDBAcEBwYCCAUFAAABAhEAAwQSIQUxQVEGE2FxgZGhBxQisSMyQlLB0fBicoKSosJDshUWJTNjo+HxJFOTw9I0NXODs//EABkBAAIDAQAAAAAAAAAAAAAAAAABAgQFA//EACgRAAICAQMEAgICAwAAAAAAAAABAhEDEhNRBCExQTJxQmEikYHR8P/aAAwDAQACEQMRAD8Ax/B4RWQEjXXiedL+4Jy9TXdnf7sePzNOa0ceOLiuxnzySUn3GvuCcvU0PcE5epp1Qqe3DgjuS5GvuCcvU1z3BOXqad0Io24cBuS5GnuKcvU133BOXqadRXKNuHAbkuRr7inL1ND3FOXqadUKNuHA9yXI19xTl6mh7inL1NOqFG3DgNyXI19xTl6mue4py9TTqKFG3DgNyXI19xTl6mh7inL1NOooRRtw4DclyNfcU5epoe4py9TTqhFG1DgNyXI19xTl6mh7inL1NOql9h7Da/LMclpfrOdN28LPHt3D0qMo44K5JEoynJ0mRFjYWa290IciEAtJjMYgb9TTX3FOXqa0XC7QsYjCYyxhlhLCowb75zMWPM/VGp3zVSe0G3+dVYZoNu49jvLHNLtIh/cU5eprvuKcvU0/u4cr2jnUn0e2GcQSzNltr9YjVjxgD8fnVh7Sjq7UcLyatPsiNm7AN9sttCTxMkBRzJ4Vaz0Gw4sOBL3QrQ2ZgA8aAKDETG+rFgsKAuS2vV2h/M3bz8f+1RPSHpZZwYNu2A90fYG5f3259g17qzMubcdQVIuwg4ru7MzsWkMBh4yY/wClOvcU5eppkuIzEkwCSTpu11gchT3D3dQOHyq3hyR+MkccsZLumD3FOXqaHuKcvU07ihFXdqHBV3JcjT3FOXqaHuKcvU07ihFG1DgNyXI09xTl6muHApy9TTyK4RRtQ4DclyV2hQoVlGkTezB9GPH5mnUU32YPox4/M06itTH8F9GZkf8AN/YWKEUaKEVMhYSKEUeKEUAEiuxRooUBYWKEUahFAWEihFGoRTCwsVyKPFcigLCxQijssaVyKB2FihFHirDgdlW7CC/jNAT9HZ+1cbgCD4aeelc8mSONWyUIObpDfZGxFKHEYlursLrJ0L9g4wezU7hUP0n6UHE/RWQbeHXcg0LRxYDcOMbu+j9Kb2MxOKOHupka2YFkMCqaTJYGDoR8Xbw3VZtn9DhhsLevPDXFtMy5hporHcfqrEg8+zdWbkyObuX+EaEMagqRHezGwS2KtEaXcM8TxIYr8MaONT8Q3GmUcqdezXaSjG2wQVLhlMfVaVYiVjTXdEb+NJYu1ld1+6zDyJFc15ZJhezsNSXQzaCWmvi4wVQoYljA0MefxDSoe9fVQCxiTE+vhxqO2na0kaz+vzod00FK7JjpP07e7NvDSibi+52/d+4PXu3VBdG+jWIx1wW8PbLc2OiqObNw+ZgwDFTvQzopbvqL905lkgWxoNDHxn8P+1WvaePu4JL/ALswtdYtmSo+IKDctkLH1dWtDTnSjV6UNulZUsR7PL1vEX7LOsWQPiAnOSgcADlrEmnHQrozbuqbt0lsrFQm4AgAyTvbQjTd31bNhYK9ZS2b6OhuIxGf6zZXLZjOoJ6zjrpTTYd0WWxFt2VVtuWkmAFO7U7hEedRm2m0Jd1ZTMTZKMyHerFfIxSUU+2ti7d2872jmUnfESYExPCaaRW3jlqimZc1UmgsUIo8VyKmQsLFcI0o8UGFIdlXoUKFY5rk/sofRL4/M07im2yR9Evj8zTyK1MfwX0ZWT5v7E4oRR4oRXQgEihFHihFABIoRR4oRQASKEUeK5FABIoRR4oRQASKEUeKPYQFlB3EgcuI40DCXVhjPM/OhZsliAN53cZMbgO3dTk4Zmu5EBYkwI46VNqq4QXFtAXcWlprtxgRlw6ACTqRmaSug114DfwyZljj+ztjxOcv0N2Wzs5BdxAD4gibdkH6vJm8ePlJ3Qmz8BidqX+tuMYn6w3LGoW2OzT5mTNPejXRG9jbpvYksQxk5t7dp5LpEdla7svZluwuVFAgRu4chWdKbk7l5L8YKKpDaxslOufEMo6y4wYjeAQAviYA7POad7Wwue1cA3MjKR3qRS5Oho1t/wBcxULJHnTopeK43DEGPprY8C6g+lXHpPZy4q8I+2T/ADQ341TLjDD4puHVXjH8DmO7dV/6arOJzgaXLaP5iPwp/kD8FZxuE6xI7Z113UysbPIFwS0BMwBgiQygkHuLGIHjvqXBrpUFdabBEr7MsTNq9b4pcDR2MsfNTVoxmObDOmIS2LjotxQjfVJKG4J/itrHbyql9ArmTFXE+/bJ8VYR6FvKrrtUfRk/dIc9ysGb+kEeNcJdpDKDg+nGJxWOsvibkgvlyjRFDyoCrwEka7zAk1z2lYI9erLP0ijQcWU5T6FaX6E4JEv4lGQF7TwrHUgAsunLcNe2pb2hWJsW7g3o415Bh/8AILU7WsT8FM2bhyiQ2+Z7t1OoplhNpq2jfC3ofHhUiBWzhlFx/iZWZSUv5BIoRR4oRXU4hIrjClYrjDSgZUKFChWMbRY9kD6JfH5mnkU02MPol8fmaexWpj+C+jJy/N/YWK5FHihFdDmEihFHiuRQFhYoRRooRQAWK5FHihFA7CRQilrNlnYKoJYmABvJpMEbvClqSdWNJ1YWKd7NwT3birbEmQewCd5PAUrszZr3mIEKo1dzoqDmT+FOLW0rd+42CwhZbXVXWe8sC5dZLTsACR8KSAO0Hhx4Z86h2Xk7YcLn3fgb7d6Q28Jms4M57x0uX9Dl/Yt9o59nE7pf2Z9Fro6y/ekC6htkNqSrFWYkH7Rgd2s8qfdAvZyLcX8UJbQhOX65/LedJNoCMoAG4Abu6s1vk0UkuyEsLhFRcqAAfjwNcK+dLWjrFcy6kcfnURjdkkTQQSPlS6jSm5Ed1AHnzplhCuPxIA/xWMfvHN+NXnpSc1rBXN2fDL6BTB/mqqe0y2U2leP3sjD+RR8wan85ubKwbtrlZ7Y3fVBIUeSAeFSflB6ItaOi6URBvpRDTYkNtjYjq8baPN8v8wKx5kVpt22GUqdxBB8dDWT7Rfq3VxvUhx3qQfwrWg06jcda45OSRn+zWNvaYnTr7In97IC39Vt/OrV0gwvW4S6kSchI71+IeoFVbpSvVYqxd3ZLrBj+zmW95ZblzyNXlONJ+mBhF5YY1YNiA9UJEamO0fqai9sYXqbzKPsOVH8JIB8qktlbT6w5GEGN44x2VodM0p92VOqTcOyJGKEUploZa0jMsTy1xl0pXLXGXQ0hlJoUKFYxuFm2KPoV8fmaexTTYg+hXx+Zp9FamP4L6MfL839hKEUeKEV0OYWuRR4oRQOwkUIo+WhFArCRQijxQigCY6MZQzkkz8KgKJd5J+BOUxqeQNGudD2W2GvOVYa5Eg+DMdPLzpx0QwDdcl0wqgws6FzBkLzjWT2Ed1q6Qj4TWV1Vbrpmr0ye33RmOBx7t12FBdlvK6W0AzfSSCuk6SARPdWndBugdvBAO8PeI1PAbpA/XnE1mvQv/wC7Ycf8Zv8AK9b7G8fr9R8q4vsdwiiCQe75xXAOB5+vGjNvB5iPyrhHPsNIAuXXvFEdTPaKPd3A11zr2UAN1bWk2GtLi35zSYWaAMU9r+GjGodwayvozj8qkdijNsUA/wCFfPrB/wDcrntttxcwzc1dfIqfxpn7PWNzBY9D9VVtuB2/GSfJF8hUn4QIbJvpZRzpFBRlubqbEiP2xand+prR+jt7PhbBO/q1B7wMp9QaoO0RKmrX0Bv5sLl+5cZfMh/7q5T8Ehp05sAqxO4G23mXsv6OnlU3sLFdZYtPxZFJ74E+s026V4XPaIiSyXEHeV6xf6ra+dMOgGKz4UD7jsPM5x/mqH4gVX2h4XJimP31V/7T/lnxqJ2BYBuKSdYJAHPdB8DNXH2nYWUtXBwLIfEZh/lbzrOkcgyCQeY0NWcMqpnOcdUXFF5igBRcI+dFbmoPpS0Vsp2rMR9nQnFcYaGlstFddD3UAig0KFCsY3i1bDH0K+P+Y0/iovYOKHVQdMp385JNS6itPFJOKMjPFqb+wmWhFKRQiuhxE4rsUeKEUwCAUIo8UIoAJFSNjCC2hvXlZgFZ1tL9e4FEsx+6g4t/0kKq2SM6h7zIz27JMDKiM5e7yWFMLvJ8YmegPRDE4q6+LxhIS6jW8pGrW2I0UfYWPQnidKOfqPxh/f8AovYOn/Kf9Eb0GtYrF4sYy6pFm2MqAfCiyRlVB3az3VcekR+E1bNoYZbVq2ltQqBgABoAIY+OoHnNU/pK0KaoezQ9GddBtdr4b9+4f+Xcrf43j9fr86wL2en/AGvhe+6f+Vcr0A441JiEFWZHl6136wHZHlS6DWOYpMj9fr9bqiAjdt/rtoq76cXFkD9a0Rl19fGgBA7/ABrmXU99LsszSFwwf14GmBmXtvw/0NhuVxl81n+2oX2T2598tHXPZ+WZf7xVu9tNjNgA33LyHzDr+IqheyS//wCOCcGtuO/c0enpTl8RrycFAGPOaVxVrI7r91ivkSKSy1IidxwlD3VJeza9Bv2/3XH9Sn+2mLCVg13oZeC4wD76MviIb+01CXgkXjaxi2W+4Vc9ysC39Mjxqn9BPor+Kw5+y2g/dZkJ8slXjE2Q6Mp3MpXzBFUDZ94ptRWOnX2gfE2wT/WhrnHw0BY+muF6zBXOaw48CJ/pzVkO4n9d1bpfsi5bZDuZSvmIrD8YhDaiDuPeNDXTE+wmXTA4pbqhlM8xyPKnOWoLojZaLjfZJA7ZGu7uNWKK2cUnKCbMXLBRm0hPLXHXQ91Kha466GpkEZvQoUKxzdHmEvuIW2DJ4ATJ37qmti4i7caXnLrrELvGg03iojZqqZBBzSuVtYUzxj9aVcrQ0Eaj9cqtYIt97KXUzS7UCKAFHihFXTPCRQilIpxgMGbrhBpoTuJ0AJMAbz2Um0lbGk26Q02pYizZysEd7jMzEj4bSK0mOCzxO8gcqg8Dtu6jW8gt3bjLIGXNlYkqvwgj4hAOvMVoe0Nl28PgsQ4Eu/VoWIGaAytlHIdlWj2bdCbOHt28Uyhr91FcGNLasAwAH3oIk/o5c8sm3T7GtDDFRVruQ3s/9nTI/vm0CWvtJCEzlzAg5+ZIMZd0GOytQCafKlur/XjXXWuJ2IbbpGVB+1p4AmqR0nb4W7qu+3/sd5+VUXpQfgbuNR9kvRQvZqv+2ML/APt//hdr0Aw3js/7elYL7K1nbFnsS6f+Uwr0BcXXx/H/ALVJkRmo1B5fo0YcR4j8aXyfEfA/OkiugPEfL9fOkAS4Ph/W+iXDuNL7tKQvJw7JoA5cGs0S+kma6z8fOuueFAFO9ptjPs2+Pu5G15C4v4TWS+ze5k2hYPMsJndKOsR2kjyrbOndjNs/E8xZc+QJ/CvPfR6/kxNlhIIupB/iFS/EF5Lv0jtZcVeH/EJ8/i/Go9Fqc6bWcuLf9oK39IH4VCJTXgH5FfyphgrnV4yy3/EXyc5fk1PrVQ223KkMN4gjvG75Cl+gNbrOelX0OJw137l11J/ZW4LgB/guVolq5mAYbiAfMTVI9omHm25HB7dzwZXtH1VK5Q8jLraNY/0wwvV4q8P2yfBvj/GtS2HiessWn+9bUnvgT61SfaVh4vK/B7fqpM+hWnj7OhMhOjm1AjZGGjlQCOB3SR26eVXDLVA2ThOsuICSAWAkbwYJHmRFaLlrV6aTcaZm9XGKnaEstcddD3UtlrjjQ91WSqjLaFChWQbhObJwZa2GzhAxKjMdGO8QNNZHp4VYdm2oTV855hiwPnu7qgNj4VryBQYCkkgSpO8qc0cCfWrBsjAG0upJJ1IPAwJ3ab5q7h9djP6j2mx3loZaVy0IqxZUoTy1O9FbbZ2Kqp+B/iYGAQbYUac8zn+Gm2wtm+84i3ZnLnaJiYEEnTuBrTNsbLt4bDpasygzSSILNlicxI1ndPAHSNKq9VkqOnkudJiuWoo3TV4wQA+1e9AjfiBWubNw2SzbWPqoq+SgVkfS1M6YS19+4fVlUf5q2siP131nrwaDEcv6864y8OynBApM7/CmIrnSLfa5Q2nb8Mfj51QelTfA3cav/SVhnQcYJ9QKz3pW3wN3H5VH2S9FX9kQna6dlq4f6Y/Gt+uL86wT2Mr/ALXH/wCC5/aK9Blfn+NSYmNQKSZNO8fr9dlOGHxeVNRj7Rc2hcQ3IzZAQTp2d3zqIjjLuorjceyKWcfDPGaJdGgPOmA1dMrRwIpG4I05fKnjrIHZSNxZAPEUAMdp2esw11D9q26+akV5assykMN6kEd41Hyr1dPDgf0a8s4pOruuhP1XZfIkVOIGp+0FJv23G5rfyZj8iKq67/D8qsfSRzcwuBune1rXvK2z+dVoA6frhRH4hLyLWjUbtlNBPEnygH86kU3002t9Wl7AvnRm/nwlhp/wwPFfhPyph00w2ey452X/AJkKXV9Fek/Z9fzYXL9y4y+cP/dUvthAVQncLig9zzaPo9cfDGQnQDEZsIo+4zL65h6MKJ7RcLmso/3XjwYH8VFR3s4uFTiLLb1YHx1VvktWXpTZz4O6OIXMP4SG/A1LxMXox+xfZGBHAg+IMitC2Fj/AHi1nIAMlSBuka8ewis+6sZwG0BOtaB0Vw6Lh1KiCSc2pMsCVPduq/07eqip1STin7JHJUXjdtW7ZysGndMaedTJFVfpnigAEXJJ1aYJ5RHDvNWcs3GNoqYoKUqKVQoUKzjWJ/ogXN4Kp+E7wTAM6T2cN9WxZF24jcD8MbmTcGXmDv8AGoHovg7bWmBPxuD3gSRz1GgNTVu1eudQ111zWgUJEnOoJCydNatQUkotMqzljetS47P9/wDdh3Fdy0plruWrNlCiy+zXD5sch+4rt/SV/uq69ONTbEkZQW04zIg9nHwFV72UWP8AxF1vu2o/mdT/AGmpjpyZugyfhSIBIGsnUcazuqdyNLpVUCl7XTPjtmW/27bH/wBRWP8AlNbTFY/YTPt3BLwRflavP+VXfp90k92sMthicSRKoi53y8WjcAPvHQVwXgsSJXa/SDC4VGa/ftoEiRmBYToBlGs7uFU3pR7W8HhsnURiSyycrEKg5scpjurFMXtUsbpvsLxUErGe4FYk6B2Ikc9DpMRrUHathVLuGGYMECxExxBBkCR5jWmu5Gz0X0s6R2kspfdk/wBzmyhxqTuVSYJk6TFY1tHpteuyLtpFVgcsZgYOgMt9Yd1VHD/EyqWyjUSdQN5jTt9TSOad+tPSOyw9F9u38NfuXsNlFwWWGZoIRfhLMAd5A4a9xq3bI9q+0bC/SoL6sDlZ1cS0yWDACR2adkVmuD+tEbxGnn+FPTiLqW4DsVzTGbUEARIBkbx2buVDEXbpL7WMTilREAw8D4mtu0kxB7hyGsetMvZ9tJ7eJW491wkjO+UtJJAAkazuMeh4VW3jQCjMqswYFg5dg2skMAdxGhA8Dy0DY/TrAYAFsHh75LAZrZyi3MQRnYs3I7j+SoDccJiFu2w6yVYSJBU+IOo46HlSbnQg9/51g+1vbNjrkiytqwOBVesceL/D/TVI2rt/E4knr7925PBmOXwXcPKnpYz0TtXpzgcPpcxNvMNCqHrGnuSY8ape1vbLZWRh8PcftuMLY7wBmJ9Kx/B2M7hd0mJ8DSd1MrEcjT0oLLhtX2m4+99V1sjlaUD+ppPkRVPe4SSzEkkySdSSdSSeNFihUqA1jEP1myMG44EKf4RcT+2q4p1qf2K+fYQ/4dwju+ln5PVbFyoxFLyOUOvn8qRxhlfCo3F4plvrAkDv3ceMVJ4i4CsgyI/CgZKezu/rfT91/PMD8lq1bUQmzcjflJHeBI9QKo3Qe7lxZX79th4gqR8mq77T2ilhM1z6pYL59/jXGfyApexnFva11RuuhmH8QW8Pxq9lAylTuIIPcRFZniMXlx2GcDRctonMDmCs1otodNBx5VpiGiXoZiO0LZViDvBKnvBg1OdD9sOtxLBylGY6neCRpBnmB50l0zw2TE3REDPmH8QDfM086BYC3cdnYAtbiARuJJIcGd4iIirWJu1Rwy1odlwxakIxUS2UwO2KqjbOWzaL3EBuMxCrMSeZ9flV3aAJOgql9Ktqo7DqyS1omdNJnUCdSRGunGrGZ9rK2FO6KVQoUKql8ufRLZQyJfzMPrSOH1iPKBuqy2E+Fe4fKq/sLaFu3g1DNDQ+mpOrMKXv9JgCYtGAPtME48NCDpPlViOSMUUckJSkydy0YLVUu9MuC2oMfaM/KNKZp0ouB8zZipP1dwA4gaa+J409+Il08jfPZRYhcQ/MovkGJ+Ypn06xtq3iGa7cVBovxPlEQs6Ex41UOjntMGGwze7qrMbhLLdGSBkUKwfNB1B+ESdRu45b0g27dxV+5euNq7FoWQBJ3AEmB2TVXK9cnRcxLTFItnSDpg4x74jA3FBAyLciTrbCsVzCBxEkcahdu9IsVfPX3cUHuXbXUuFygi1ObI2URBPjvnTSqxSmXT8qjpomznXHcCYO/t7+dcWi12I7P1+VSEPcLgnvSLazqJOsCZ3ncBHPlRcdh2Vn1DqrEF1kpPCDyIjfU3sHC27mHuKS5uOy5UUGAQSM+mpgEyN8VxNhlLT3C5K/ECIYBsrEAgMBI/61Gx0Vy28a0sjM26fhHPhuAHnupu+/T1qe6MIre8hyIGHeJA0OZYgsQFbhJ56U2hECWk66082Xhjev2rSmOsuJbE7gWYKCdO3lTWzEidRTh/hBIMGeGh0I8te7dQwFukOzGw2IuWWiUPAyNwIgmmQt6ExwB8JA+ZHnVn2hfOKxiXioBdRmWZBPw29Ce08ae7K2S1zKhFtFewQNFcyLudQ2bNpAEidJ7Kd0Ay6CgWsbYuOUVReWSWA0IdSdd4GkkaCda57SrS+/3CkQwVhEQZG/TfUftPZ72rhRhDBWYTuyiTIMktuMUlhXe8W6zM56llUt8RGUFlAPPQiknfcEMVtkhtN0H1ik3XQeP4H8andg2ybOMQx8VhXGo+xcQzTB8EerBOXR2U6neFDRu3wDFSbEX7oF8WycYn3XZ/8Al22H+WqqcUM0evClNmbZu4ezetr8K3AhYjXerKq6HiCZn7gqDvXmfX8hFc03Y2HxylrjFRv1GonXjr8uFTGDxS9V8WhjQcY5id9QiEgfFrr5aDXtp3b1K6AsfvGIG4SSNB/1FJyYrJPYdwJjLJn7eU/xAr+Iqc9ozyiJmA3trJBiNDA+E8ieZ3VTbTFGVzvDq0dxB8ToKsPtBv8A0uXKDoDOhgcANND660n5RJFQe4d8mQ2+fER4g+dbTgr4dEcbmUN5gGsQrVuieLzYO028qpWP3SQB5AU8i7AQPtGw/wBKrfetx4qT+BFVHZ207tgk2mylhB0B08av/TjLcw9m6uq5hr+y6z8wtZswgmp432E0mW/F9LVuYU22nrWXKxAEd/j6TVRzwZkzzolCpuTfkUYKPgFChQpEiRweNQKFZAYO/iZJnN2DTyrtmw1+7E6b2JO5Rv11k+e+mSuIAyj+rXsMVI2cVZA+pBIM6Ew2RwpXXgxBHdUH5BRV2Rk6kj1oMxNOOuEAZRoOb/nxNIROoUx2cPSmmOid2OM9i8B8KqhZ9T9IwzMoAkFQABu7eYid6NbAwmIuBc4zNoAHBKEJqArD4hOs8KpSvIyqHk79ZB8As8+NWW1s1sOy3bFwPcBkFZUrx+0wBB1HjUJtIcYshtobOyXWElgGPIEidJ4TEedd2pZC27AtuzSHlc2YA5zuA0EiN1WYYO22HbPbHXEmB9YyQomQYjQGJ586jMfs+5cFoJbyFLYBO4F5kkBZ5nxmkpok8boJtnZiMbLWoyCzaS4UgxeFpWuKf2t89oNMNqYy24AFpUKoqgpPxEZQWbtgd0mpvAdFiAGa8mbKRl1EEzx7O6kk6NKt/LeuDJkzZ0OVQZjKzEGDHCjWr8kduVjXY+PyWCqW4ciGulgJEmFE6ASVJ55ab4rbTta6pogxLZmJgCAokwAI3VZMTsCyU+hupnUE63M5KwdAo45gNeyqr/o52Mi3diIHwEeNCkmwcJJjJAkPmzTAyRETmEzp93N41OdGsKvVYl3LhAirKwRmJlc8iI0ieEjnTP8A1fu8Ec+EfjU9sbo/OHuJdLWy9xTqoJhA8R2Euf5BUnNBoZXsNs4MujpObSWVSY4CTv3edHv5iw+K3l1ZRvhcxc6oOYYefOrVhuidoR9O2jZoyrv0/Kjf6t4ZSoa+8hSN6Dfm/Z7TUdaJaGVlMQcyupUEKWA+IgqCSZlea+lXLZmLS2LQ+CWsi5J0Jka5cwBjQ6d2pmq9tQYXDuFBvXISDDKNCWOugk6/KpDF38G4sZ7t1QLSqmo+FRqMxA1PDjQ2qDQ/0I9KtuLeWLIzZSJfJmPxKwIUHkJB76bbH2faU2SzkG6p3LoDla3DamD8ZMkRIprjcGQ75LRZG1Vjc0ZdSCO/WlMDsi4YdrdlAuUoXusARJPwlWMeXGjWkuwtEuCw4To3atgnPcg22Q6qPhJk7lqFxV3DwVi6qm40yZhlCy2rDSHo2zPeLtu4ol0nqyBdA0G8guCYPfwNHsYe2bAyDEFkuMGS0ZgiBBYgSCADu3zUXLki4jEXbdkMpAIvIDmNsEgB9QD1nw6prHKo+5hUViouHVQfqToyZgRryNTww6XbTE37ltrQKMrobj/WZsxgjfJEHlTW1hLd65FvEWxFsTnsqJCqEbmeG7kdKFJIWhjDE4UWGZOsTMpgki5odJ1CGaQxGHIZ1a5alWhgBdMQYicmgmfOpl8F191cl7Dvn+yyZSWCDPqUkS08fyp3tfYVwMzFcOM4BOa6UkgDNxEic3mKanHyGhlfxeAUN8V22sRGjkQVDDckGQQaW2zgQOrPW2znQXAXLAwdIEzKiCOG7dUrjNk3rir1du1dhEUhXJAKpkIkXBwAjvpvjtk3TZsh8MMyZ0gXNQubMv2zpLONeVNSjyCi+CC/0U2XMHtFQcs5wBJBIGvYD5VL7F2hirKdVZ6hh8Ta3LZO6THxjQAE7udFt7LcWbyNh7y6pcEGcxUsmUHIdYuEx+yeVJbIwxt37bGxiFAdZJmMpMNI6vUZSa6OmFB8dtG9ctCyvUpaAAyddabUMWkFnkcNJ4U72LsvDkIuIQB21B65MrDUBhDzvBGnEVBYrCrbZldLqEErMhhIMaSq/OnWLW22GsNmf4DctTkB0BF0SM+mtx/I0VwBY9pYG1YZRawdu6GUkE3JOkzoZkAazTE4+7qLeAsrI35M3qtc2NdTq7Tl3ItXwDKa9WyhWX65gZZH4UomyLNtBBUXFZ0uElg0qxWQJMbtO+oN0gKZQoUK6gGDUM/d5ChQoAPaxDKZUgHnAnzilru0rrDK7llO8HjxoUKVIdsJbxLKZU6jdGkSADw3xpS77YvH/EfzrlClpQWxNto3T/i3P5mof6Qu/wDmXP52/OuUKdILZz367/5j/wAzfnSdy+zb2Y95JoUKdCsTqSN7Iim3iGLH6yZWAXT70wfChQpNAJttO7EC7cj95h+NKpi5Gt+6DyBY/jQoUUNMMbwI/wDqbvcytHmGPypJscy6LdY9wI+cUKFLSPUI3L6sZbOW5lp/DXzo73EcqGdgFED4dwkndPMnjQoU6FZJJtVFttbzZ5XKrNb+JBEDLB0olzbI926nMzMpGVoI0mSG+LXlXaFR0IeoV2TtW19Jbv8A+7cysjMU37hBn7PlSr7TsWbi+7sSh+vo6Hf+zlmBNcoUbaDUzrY6yH6y1eyEmWnrmJOu+ZnfQs7ZR7i3L1w57RIUqsB1M7xEwR86FCltrkethNq7XtsbbIUBRswK2yuoiAZOopdOkVu4sYhVfXQ5cveIVfGu0KNpC1+guG2/bW4wECy0DLLyoEyygCJOmnZSe0MZh1QNh713rEYFQw+HfroVihQo24+RN2SGI6VC8gHX3LJBBIgtMdqDdM6TwouzOlAtXCr32uoVnOyEkPJkZTrEdvAUKFLZj5Hrd2Sq9L8OP8Rf/ScfI0G6WYU7yp/huf8AxNChT20S3GE/1owY4CDvADQd3NNeNGfpdhCDq0mfsbyd8mKFCjbQtf6M3oUKFdC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Y"/>
          </a:p>
        </p:txBody>
      </p:sp>
      <p:sp>
        <p:nvSpPr>
          <p:cNvPr id="5" name="AutoShape 4" descr="data:image/jpeg;base64,/9j/4AAQSkZJRgABAQAAAQABAAD/2wCEAAkGBxQSEhUUEhQUFhUXFxwYGBcXFxcVGBgYHRgWFxgYGBcYHCggGBwmHBwVITEhJSkrLi4uFx8zODMsNygtLisBCgoKDg0OGxAQGjQkICQvLCwsLCwsLCwsLCwsLCwsLCwsLCwsLCwsLDQsLCwsLCwsLCwsLCwsLCwsLCwsLCwsLP/AABEIALgBEgMBIgACEQEDEQH/xAAcAAAABwEBAAAAAAAAAAAAAAAAAgMEBQYHAQj/xABLEAACAQIDBAcEBwYCCAUFAAABAhEAAwQSIQUxQVEGE2FxgZGhBxQisSMyQlLB0fBicoKSosJDshUWJTNjo+HxJFOTw9I0NXODs//EABkBAAIDAQAAAAAAAAAAAAAAAAABAgQFA//EACgRAAICAQMEAgICAwAAAAAAAAABAhEDEhNRBCExQTJxQmEikYHR8P/aAAwDAQACEQMRAD8Ax/B4RWQEjXXiedL+4Jy9TXdnf7sePzNOa0ceOLiuxnzySUn3GvuCcvU0PcE5epp1Qqe3DgjuS5GvuCcvU1z3BOXqad0Io24cBuS5GnuKcvU133BOXqadRXKNuHAbkuRr7inL1ND3FOXqadUKNuHA9yXI19xTl6mh7inL1NOqFG3DgNyXI19xTl6mue4py9TTqKFG3DgNyXI19xTl6mh7inL1NOooRRtw4DclyNfcU5epoe4py9TTqhFG1DgNyXI19xTl6mh7inL1NOql9h7Da/LMclpfrOdN28LPHt3D0qMo44K5JEoynJ0mRFjYWa290IciEAtJjMYgb9TTX3FOXqa0XC7QsYjCYyxhlhLCowb75zMWPM/VGp3zVSe0G3+dVYZoNu49jvLHNLtIh/cU5eprvuKcvU0/u4cr2jnUn0e2GcQSzNltr9YjVjxgD8fnVh7Sjq7UcLyatPsiNm7AN9sttCTxMkBRzJ4Vaz0Gw4sOBL3QrQ2ZgA8aAKDETG+rFgsKAuS2vV2h/M3bz8f+1RPSHpZZwYNu2A90fYG5f3259g17qzMubcdQVIuwg4ru7MzsWkMBh4yY/wClOvcU5eppkuIzEkwCSTpu11gchT3D3dQOHyq3hyR+MkccsZLumD3FOXqaHuKcvU07ihFXdqHBV3JcjT3FOXqaHuKcvU07ihFG1DgNyXI09xTl6muHApy9TTyK4RRtQ4DclyV2hQoVlGkTezB9GPH5mnUU32YPox4/M06itTH8F9GZkf8AN/YWKEUaKEVMhYSKEUeKEUAEiuxRooUBYWKEUahFAWEihFGoRTCwsVyKPFcigLCxQijssaVyKB2FihFHirDgdlW7CC/jNAT9HZ+1cbgCD4aeelc8mSONWyUIObpDfZGxFKHEYlursLrJ0L9g4wezU7hUP0n6UHE/RWQbeHXcg0LRxYDcOMbu+j9Kb2MxOKOHupka2YFkMCqaTJYGDoR8Xbw3VZtn9DhhsLevPDXFtMy5hporHcfqrEg8+zdWbkyObuX+EaEMagqRHezGwS2KtEaXcM8TxIYr8MaONT8Q3GmUcqdezXaSjG2wQVLhlMfVaVYiVjTXdEb+NJYu1ld1+6zDyJFc15ZJhezsNSXQzaCWmvi4wVQoYljA0MefxDSoe9fVQCxiTE+vhxqO2na0kaz+vzod00FK7JjpP07e7NvDSibi+52/d+4PXu3VBdG+jWIx1wW8PbLc2OiqObNw+ZgwDFTvQzopbvqL905lkgWxoNDHxn8P+1WvaePu4JL/ALswtdYtmSo+IKDctkLH1dWtDTnSjV6UNulZUsR7PL1vEX7LOsWQPiAnOSgcADlrEmnHQrozbuqbt0lsrFQm4AgAyTvbQjTd31bNhYK9ZS2b6OhuIxGf6zZXLZjOoJ6zjrpTTYd0WWxFt2VVtuWkmAFO7U7hEedRm2m0Jd1ZTMTZKMyHerFfIxSUU+2ti7d2872jmUnfESYExPCaaRW3jlqimZc1UmgsUIo8VyKmQsLFcI0o8UGFIdlXoUKFY5rk/sofRL4/M07im2yR9Evj8zTyK1MfwX0ZWT5v7E4oRR4oRXQgEihFHihFABIoRR4oRQASKEUeK5FABIoRR4oRQASKEUeKPYQFlB3EgcuI40DCXVhjPM/OhZsliAN53cZMbgO3dTk4Zmu5EBYkwI46VNqq4QXFtAXcWlprtxgRlw6ACTqRmaSug114DfwyZljj+ztjxOcv0N2Wzs5BdxAD4gibdkH6vJm8ePlJ3Qmz8BidqX+tuMYn6w3LGoW2OzT5mTNPejXRG9jbpvYksQxk5t7dp5LpEdla7svZluwuVFAgRu4chWdKbk7l5L8YKKpDaxslOufEMo6y4wYjeAQAviYA7POad7Wwue1cA3MjKR3qRS5Oho1t/wBcxULJHnTopeK43DEGPprY8C6g+lXHpPZy4q8I+2T/ADQ341TLjDD4puHVXjH8DmO7dV/6arOJzgaXLaP5iPwp/kD8FZxuE6xI7Z113UysbPIFwS0BMwBgiQygkHuLGIHjvqXBrpUFdabBEr7MsTNq9b4pcDR2MsfNTVoxmObDOmIS2LjotxQjfVJKG4J/itrHbyql9ArmTFXE+/bJ8VYR6FvKrrtUfRk/dIc9ysGb+kEeNcJdpDKDg+nGJxWOsvibkgvlyjRFDyoCrwEka7zAk1z2lYI9erLP0ijQcWU5T6FaX6E4JEv4lGQF7TwrHUgAsunLcNe2pb2hWJsW7g3o415Bh/8AILU7WsT8FM2bhyiQ2+Z7t1OoplhNpq2jfC3ofHhUiBWzhlFx/iZWZSUv5BIoRR4oRXU4hIrjClYrjDSgZUKFChWMbRY9kD6JfH5mnkU02MPol8fmaexWpj+C+jJy/N/YWK5FHihFdDmEihFHiuRQFhYoRRooRQAWK5FHihFA7CRQilrNlnYKoJYmABvJpMEbvClqSdWNJ1YWKd7NwT3birbEmQewCd5PAUrszZr3mIEKo1dzoqDmT+FOLW0rd+42CwhZbXVXWe8sC5dZLTsACR8KSAO0Hhx4Z86h2Xk7YcLn3fgb7d6Q28Jms4M57x0uX9Dl/Yt9o59nE7pf2Z9Fro6y/ekC6htkNqSrFWYkH7Rgd2s8qfdAvZyLcX8UJbQhOX65/LedJNoCMoAG4Abu6s1vk0UkuyEsLhFRcqAAfjwNcK+dLWjrFcy6kcfnURjdkkTQQSPlS6jSm5Ed1AHnzplhCuPxIA/xWMfvHN+NXnpSc1rBXN2fDL6BTB/mqqe0y2U2leP3sjD+RR8wan85ubKwbtrlZ7Y3fVBIUeSAeFSflB6ItaOi6URBvpRDTYkNtjYjq8baPN8v8wKx5kVpt22GUqdxBB8dDWT7Rfq3VxvUhx3qQfwrWg06jcda45OSRn+zWNvaYnTr7In97IC39Vt/OrV0gwvW4S6kSchI71+IeoFVbpSvVYqxd3ZLrBj+zmW95ZblzyNXlONJ+mBhF5YY1YNiA9UJEamO0fqai9sYXqbzKPsOVH8JIB8qktlbT6w5GEGN44x2VodM0p92VOqTcOyJGKEUploZa0jMsTy1xl0pXLXGXQ0hlJoUKFYxuFm2KPoV8fmaexTTYg+hXx+Zp9FamP4L6MfL839hKEUeKEV0OYWuRR4oRQOwkUIo+WhFArCRQijxQigCY6MZQzkkz8KgKJd5J+BOUxqeQNGudD2W2GvOVYa5Eg+DMdPLzpx0QwDdcl0wqgws6FzBkLzjWT2Ed1q6Qj4TWV1Vbrpmr0ye33RmOBx7t12FBdlvK6W0AzfSSCuk6SARPdWndBugdvBAO8PeI1PAbpA/XnE1mvQv/wC7Ycf8Zv8AK9b7G8fr9R8q4vsdwiiCQe75xXAOB5+vGjNvB5iPyrhHPsNIAuXXvFEdTPaKPd3A11zr2UAN1bWk2GtLi35zSYWaAMU9r+GjGodwayvozj8qkdijNsUA/wCFfPrB/wDcrntttxcwzc1dfIqfxpn7PWNzBY9D9VVtuB2/GSfJF8hUn4QIbJvpZRzpFBRlubqbEiP2xand+prR+jt7PhbBO/q1B7wMp9QaoO0RKmrX0Bv5sLl+5cZfMh/7q5T8Ehp05sAqxO4G23mXsv6OnlU3sLFdZYtPxZFJ74E+s026V4XPaIiSyXEHeV6xf6ra+dMOgGKz4UD7jsPM5x/mqH4gVX2h4XJimP31V/7T/lnxqJ2BYBuKSdYJAHPdB8DNXH2nYWUtXBwLIfEZh/lbzrOkcgyCQeY0NWcMqpnOcdUXFF5igBRcI+dFbmoPpS0Vsp2rMR9nQnFcYaGlstFddD3UAig0KFCsY3i1bDH0K+P+Y0/iovYOKHVQdMp385JNS6itPFJOKMjPFqb+wmWhFKRQiuhxE4rsUeKEUwCAUIo8UIoAJFSNjCC2hvXlZgFZ1tL9e4FEsx+6g4t/0kKq2SM6h7zIz27JMDKiM5e7yWFMLvJ8YmegPRDE4q6+LxhIS6jW8pGrW2I0UfYWPQnidKOfqPxh/f8AovYOn/Kf9Eb0GtYrF4sYy6pFm2MqAfCiyRlVB3az3VcekR+E1bNoYZbVq2ltQqBgABoAIY+OoHnNU/pK0KaoezQ9GddBtdr4b9+4f+Xcrf43j9fr86wL2en/AGvhe+6f+Vcr0A441JiEFWZHl6136wHZHlS6DWOYpMj9fr9bqiAjdt/rtoq76cXFkD9a0Rl19fGgBA7/ABrmXU99LsszSFwwf14GmBmXtvw/0NhuVxl81n+2oX2T2598tHXPZ+WZf7xVu9tNjNgA33LyHzDr+IqheyS//wCOCcGtuO/c0enpTl8RrycFAGPOaVxVrI7r91ivkSKSy1IidxwlD3VJeza9Bv2/3XH9Sn+2mLCVg13oZeC4wD76MviIb+01CXgkXjaxi2W+4Vc9ysC39Mjxqn9BPor+Kw5+y2g/dZkJ8slXjE2Q6Mp3MpXzBFUDZ94ptRWOnX2gfE2wT/WhrnHw0BY+muF6zBXOaw48CJ/pzVkO4n9d1bpfsi5bZDuZSvmIrD8YhDaiDuPeNDXTE+wmXTA4pbqhlM8xyPKnOWoLojZaLjfZJA7ZGu7uNWKK2cUnKCbMXLBRm0hPLXHXQ91Kha466GpkEZvQoUKxzdHmEvuIW2DJ4ATJ37qmti4i7caXnLrrELvGg03iojZqqZBBzSuVtYUzxj9aVcrQ0Eaj9cqtYIt97KXUzS7UCKAFHihFXTPCRQilIpxgMGbrhBpoTuJ0AJMAbz2Um0lbGk26Q02pYizZysEd7jMzEj4bSK0mOCzxO8gcqg8Dtu6jW8gt3bjLIGXNlYkqvwgj4hAOvMVoe0Nl28PgsQ4Eu/VoWIGaAytlHIdlWj2bdCbOHt28Uyhr91FcGNLasAwAH3oIk/o5c8sm3T7GtDDFRVruQ3s/9nTI/vm0CWvtJCEzlzAg5+ZIMZd0GOytQCafKlur/XjXXWuJ2IbbpGVB+1p4AmqR0nb4W7qu+3/sd5+VUXpQfgbuNR9kvRQvZqv+2ML/APt//hdr0Aw3js/7elYL7K1nbFnsS6f+Uwr0BcXXx/H/ALVJkRmo1B5fo0YcR4j8aXyfEfA/OkiugPEfL9fOkAS4Ph/W+iXDuNL7tKQvJw7JoA5cGs0S+kma6z8fOuueFAFO9ptjPs2+Pu5G15C4v4TWS+ze5k2hYPMsJndKOsR2kjyrbOndjNs/E8xZc+QJ/CvPfR6/kxNlhIIupB/iFS/EF5Lv0jtZcVeH/EJ8/i/Go9Fqc6bWcuLf9oK39IH4VCJTXgH5FfyphgrnV4yy3/EXyc5fk1PrVQ223KkMN4gjvG75Cl+gNbrOelX0OJw137l11J/ZW4LgB/guVolq5mAYbiAfMTVI9omHm25HB7dzwZXtH1VK5Q8jLraNY/0wwvV4q8P2yfBvj/GtS2HiessWn+9bUnvgT61SfaVh4vK/B7fqpM+hWnj7OhMhOjm1AjZGGjlQCOB3SR26eVXDLVA2ThOsuICSAWAkbwYJHmRFaLlrV6aTcaZm9XGKnaEstcddD3UtlrjjQ91WSqjLaFChWQbhObJwZa2GzhAxKjMdGO8QNNZHp4VYdm2oTV855hiwPnu7qgNj4VryBQYCkkgSpO8qc0cCfWrBsjAG0upJJ1IPAwJ3ab5q7h9djP6j2mx3loZaVy0IqxZUoTy1O9FbbZ2Kqp+B/iYGAQbYUac8zn+Gm2wtm+84i3ZnLnaJiYEEnTuBrTNsbLt4bDpasygzSSILNlicxI1ndPAHSNKq9VkqOnkudJiuWoo3TV4wQA+1e9AjfiBWubNw2SzbWPqoq+SgVkfS1M6YS19+4fVlUf5q2siP131nrwaDEcv6864y8OynBApM7/CmIrnSLfa5Q2nb8Mfj51QelTfA3cav/SVhnQcYJ9QKz3pW3wN3H5VH2S9FX9kQna6dlq4f6Y/Gt+uL86wT2Mr/ALXH/wCC5/aK9Blfn+NSYmNQKSZNO8fr9dlOGHxeVNRj7Rc2hcQ3IzZAQTp2d3zqIjjLuorjceyKWcfDPGaJdGgPOmA1dMrRwIpG4I05fKnjrIHZSNxZAPEUAMdp2esw11D9q26+akV5assykMN6kEd41Hyr1dPDgf0a8s4pOruuhP1XZfIkVOIGp+0FJv23G5rfyZj8iKq67/D8qsfSRzcwuBune1rXvK2z+dVoA6frhRH4hLyLWjUbtlNBPEnygH86kU3002t9Wl7AvnRm/nwlhp/wwPFfhPyph00w2ey452X/AJkKXV9Fek/Z9fzYXL9y4y+cP/dUvthAVQncLig9zzaPo9cfDGQnQDEZsIo+4zL65h6MKJ7RcLmso/3XjwYH8VFR3s4uFTiLLb1YHx1VvktWXpTZz4O6OIXMP4SG/A1LxMXox+xfZGBHAg+IMitC2Fj/AHi1nIAMlSBuka8ewis+6sZwG0BOtaB0Vw6Lh1KiCSc2pMsCVPduq/07eqip1STin7JHJUXjdtW7ZysGndMaedTJFVfpnigAEXJJ1aYJ5RHDvNWcs3GNoqYoKUqKVQoUKzjWJ/ogXN4Kp+E7wTAM6T2cN9WxZF24jcD8MbmTcGXmDv8AGoHovg7bWmBPxuD3gSRz1GgNTVu1eudQ111zWgUJEnOoJCydNatQUkotMqzljetS47P9/wDdh3Fdy0plruWrNlCiy+zXD5sch+4rt/SV/uq69ONTbEkZQW04zIg9nHwFV72UWP8AxF1vu2o/mdT/AGmpjpyZugyfhSIBIGsnUcazuqdyNLpVUCl7XTPjtmW/27bH/wBRWP8AlNbTFY/YTPt3BLwRflavP+VXfp90k92sMthicSRKoi53y8WjcAPvHQVwXgsSJXa/SDC4VGa/ftoEiRmBYToBlGs7uFU3pR7W8HhsnURiSyycrEKg5scpjurFMXtUsbpvsLxUErGe4FYk6B2Ikc9DpMRrUHathVLuGGYMECxExxBBkCR5jWmu5Gz0X0s6R2kspfdk/wBzmyhxqTuVSYJk6TFY1tHpteuyLtpFVgcsZgYOgMt9Yd1VHD/EyqWyjUSdQN5jTt9TSOad+tPSOyw9F9u38NfuXsNlFwWWGZoIRfhLMAd5A4a9xq3bI9q+0bC/SoL6sDlZ1cS0yWDACR2adkVmuD+tEbxGnn+FPTiLqW4DsVzTGbUEARIBkbx2buVDEXbpL7WMTilREAw8D4mtu0kxB7hyGsetMvZ9tJ7eJW491wkjO+UtJJAAkazuMeh4VW3jQCjMqswYFg5dg2skMAdxGhA8Dy0DY/TrAYAFsHh75LAZrZyi3MQRnYs3I7j+SoDccJiFu2w6yVYSJBU+IOo46HlSbnQg9/51g+1vbNjrkiytqwOBVesceL/D/TVI2rt/E4knr7925PBmOXwXcPKnpYz0TtXpzgcPpcxNvMNCqHrGnuSY8ape1vbLZWRh8PcftuMLY7wBmJ9Kx/B2M7hd0mJ8DSd1MrEcjT0oLLhtX2m4+99V1sjlaUD+ppPkRVPe4SSzEkkySdSSdSSeNFihUqA1jEP1myMG44EKf4RcT+2q4p1qf2K+fYQ/4dwju+ln5PVbFyoxFLyOUOvn8qRxhlfCo3F4plvrAkDv3ceMVJ4i4CsgyI/CgZKezu/rfT91/PMD8lq1bUQmzcjflJHeBI9QKo3Qe7lxZX79th4gqR8mq77T2ilhM1z6pYL59/jXGfyApexnFva11RuuhmH8QW8Pxq9lAylTuIIPcRFZniMXlx2GcDRctonMDmCs1otodNBx5VpiGiXoZiO0LZViDvBKnvBg1OdD9sOtxLBylGY6neCRpBnmB50l0zw2TE3REDPmH8QDfM086BYC3cdnYAtbiARuJJIcGd4iIirWJu1Rwy1odlwxakIxUS2UwO2KqjbOWzaL3EBuMxCrMSeZ9flV3aAJOgql9Ktqo7DqyS1omdNJnUCdSRGunGrGZ9rK2FO6KVQoUKql8ufRLZQyJfzMPrSOH1iPKBuqy2E+Fe4fKq/sLaFu3g1DNDQ+mpOrMKXv9JgCYtGAPtME48NCDpPlViOSMUUckJSkydy0YLVUu9MuC2oMfaM/KNKZp0ouB8zZipP1dwA4gaa+J409+Il08jfPZRYhcQ/MovkGJ+Ypn06xtq3iGa7cVBovxPlEQs6Ex41UOjntMGGwze7qrMbhLLdGSBkUKwfNB1B+ESdRu45b0g27dxV+5euNq7FoWQBJ3AEmB2TVXK9cnRcxLTFItnSDpg4x74jA3FBAyLciTrbCsVzCBxEkcahdu9IsVfPX3cUHuXbXUuFygi1ObI2URBPjvnTSqxSmXT8qjpomznXHcCYO/t7+dcWi12I7P1+VSEPcLgnvSLazqJOsCZ3ncBHPlRcdh2Vn1DqrEF1kpPCDyIjfU3sHC27mHuKS5uOy5UUGAQSM+mpgEyN8VxNhlLT3C5K/ECIYBsrEAgMBI/61Gx0Vy28a0sjM26fhHPhuAHnupu+/T1qe6MIre8hyIGHeJA0OZYgsQFbhJ56U2hECWk66082Xhjev2rSmOsuJbE7gWYKCdO3lTWzEidRTh/hBIMGeGh0I8te7dQwFukOzGw2IuWWiUPAyNwIgmmQt6ExwB8JA+ZHnVn2hfOKxiXioBdRmWZBPw29Ce08ae7K2S1zKhFtFewQNFcyLudQ2bNpAEidJ7Kd0Ay6CgWsbYuOUVReWSWA0IdSdd4GkkaCda57SrS+/3CkQwVhEQZG/TfUftPZ72rhRhDBWYTuyiTIMktuMUlhXe8W6zM56llUt8RGUFlAPPQiknfcEMVtkhtN0H1ik3XQeP4H8andg2ybOMQx8VhXGo+xcQzTB8EerBOXR2U6neFDRu3wDFSbEX7oF8WycYn3XZ/8Al22H+WqqcUM0evClNmbZu4ezetr8K3AhYjXerKq6HiCZn7gqDvXmfX8hFc03Y2HxylrjFRv1GonXjr8uFTGDxS9V8WhjQcY5id9QiEgfFrr5aDXtp3b1K6AsfvGIG4SSNB/1FJyYrJPYdwJjLJn7eU/xAr+Iqc9ozyiJmA3trJBiNDA+E8ieZ3VTbTFGVzvDq0dxB8ToKsPtBv8A0uXKDoDOhgcANND660n5RJFQe4d8mQ2+fER4g+dbTgr4dEcbmUN5gGsQrVuieLzYO028qpWP3SQB5AU8i7AQPtGw/wBKrfetx4qT+BFVHZ207tgk2mylhB0B08av/TjLcw9m6uq5hr+y6z8wtZswgmp432E0mW/F9LVuYU22nrWXKxAEd/j6TVRzwZkzzolCpuTfkUYKPgFChQpEiRweNQKFZAYO/iZJnN2DTyrtmw1+7E6b2JO5Rv11k+e+mSuIAyj+rXsMVI2cVZA+pBIM6Ew2RwpXXgxBHdUH5BRV2Rk6kj1oMxNOOuEAZRoOb/nxNIROoUx2cPSmmOid2OM9i8B8KqhZ9T9IwzMoAkFQABu7eYid6NbAwmIuBc4zNoAHBKEJqArD4hOs8KpSvIyqHk79ZB8As8+NWW1s1sOy3bFwPcBkFZUrx+0wBB1HjUJtIcYshtobOyXWElgGPIEidJ4TEedd2pZC27AtuzSHlc2YA5zuA0EiN1WYYO22HbPbHXEmB9YyQomQYjQGJ586jMfs+5cFoJbyFLYBO4F5kkBZ5nxmkpok8boJtnZiMbLWoyCzaS4UgxeFpWuKf2t89oNMNqYy24AFpUKoqgpPxEZQWbtgd0mpvAdFiAGa8mbKRl1EEzx7O6kk6NKt/LeuDJkzZ0OVQZjKzEGDHCjWr8kduVjXY+PyWCqW4ciGulgJEmFE6ASVJ55ab4rbTta6pogxLZmJgCAokwAI3VZMTsCyU+hupnUE63M5KwdAo45gNeyqr/o52Mi3diIHwEeNCkmwcJJjJAkPmzTAyRETmEzp93N41OdGsKvVYl3LhAirKwRmJlc8iI0ieEjnTP8A1fu8Ec+EfjU9sbo/OHuJdLWy9xTqoJhA8R2Euf5BUnNBoZXsNs4MujpObSWVSY4CTv3edHv5iw+K3l1ZRvhcxc6oOYYefOrVhuidoR9O2jZoyrv0/Kjf6t4ZSoa+8hSN6Dfm/Z7TUdaJaGVlMQcyupUEKWA+IgqCSZlea+lXLZmLS2LQ+CWsi5J0Jka5cwBjQ6d2pmq9tQYXDuFBvXISDDKNCWOugk6/KpDF38G4sZ7t1QLSqmo+FRqMxA1PDjQ2qDQ/0I9KtuLeWLIzZSJfJmPxKwIUHkJB76bbH2faU2SzkG6p3LoDla3DamD8ZMkRIprjcGQ75LRZG1Vjc0ZdSCO/WlMDsi4YdrdlAuUoXusARJPwlWMeXGjWkuwtEuCw4To3atgnPcg22Q6qPhJk7lqFxV3DwVi6qm40yZhlCy2rDSHo2zPeLtu4ol0nqyBdA0G8guCYPfwNHsYe2bAyDEFkuMGS0ZgiBBYgSCADu3zUXLki4jEXbdkMpAIvIDmNsEgB9QD1nw6prHKo+5hUViouHVQfqToyZgRryNTww6XbTE37ltrQKMrobj/WZsxgjfJEHlTW1hLd65FvEWxFsTnsqJCqEbmeG7kdKFJIWhjDE4UWGZOsTMpgki5odJ1CGaQxGHIZ1a5alWhgBdMQYicmgmfOpl8F191cl7Dvn+yyZSWCDPqUkS08fyp3tfYVwMzFcOM4BOa6UkgDNxEic3mKanHyGhlfxeAUN8V22sRGjkQVDDckGQQaW2zgQOrPW2znQXAXLAwdIEzKiCOG7dUrjNk3rir1du1dhEUhXJAKpkIkXBwAjvpvjtk3TZsh8MMyZ0gXNQubMv2zpLONeVNSjyCi+CC/0U2XMHtFQcs5wBJBIGvYD5VL7F2hirKdVZ6hh8Ta3LZO6THxjQAE7udFt7LcWbyNh7y6pcEGcxUsmUHIdYuEx+yeVJbIwxt37bGxiFAdZJmMpMNI6vUZSa6OmFB8dtG9ctCyvUpaAAyddabUMWkFnkcNJ4U72LsvDkIuIQB21B65MrDUBhDzvBGnEVBYrCrbZldLqEErMhhIMaSq/OnWLW22GsNmf4DctTkB0BF0SM+mtx/I0VwBY9pYG1YZRawdu6GUkE3JOkzoZkAazTE4+7qLeAsrI35M3qtc2NdTq7Tl3ItXwDKa9WyhWX65gZZH4UomyLNtBBUXFZ0uElg0qxWQJMbtO+oN0gKZQoUK6gGDUM/d5ChQoAPaxDKZUgHnAnzilru0rrDK7llO8HjxoUKVIdsJbxLKZU6jdGkSADw3xpS77YvH/EfzrlClpQWxNto3T/i3P5mof6Qu/wDmXP52/OuUKdILZz367/5j/wAzfnSdy+zb2Y95JoUKdCsTqSN7Iim3iGLH6yZWAXT70wfChQpNAJttO7EC7cj95h+NKpi5Gt+6DyBY/jQoUUNMMbwI/wDqbvcytHmGPypJscy6LdY9wI+cUKFLSPUI3L6sZbOW5lp/DXzo73EcqGdgFED4dwkndPMnjQoU6FZJJtVFttbzZ5XKrNb+JBEDLB0olzbI926nMzMpGVoI0mSG+LXlXaFR0IeoV2TtW19Jbv8A+7cysjMU37hBn7PlSr7TsWbi+7sSh+vo6Hf+zlmBNcoUbaDUzrY6yH6y1eyEmWnrmJOu+ZnfQs7ZR7i3L1w57RIUqsB1M7xEwR86FCltrkethNq7XtsbbIUBRswK2yuoiAZOopdOkVu4sYhVfXQ5cveIVfGu0KNpC1+guG2/bW4wECy0DLLyoEyygCJOmnZSe0MZh1QNh713rEYFQw+HfroVihQo24+RN2SGI6VC8gHX3LJBBIgtMdqDdM6TwouzOlAtXCr32uoVnOyEkPJkZTrEdvAUKFLZj5Hrd2Sq9L8OP8Rf/ScfI0G6WYU7yp/huf8AxNChT20S3GE/1owY4CDvADQd3NNeNGfpdhCDq0mfsbyd8mKFCjbQtf6M3oUKFdC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Y"/>
          </a:p>
        </p:txBody>
      </p:sp>
      <p:pic>
        <p:nvPicPr>
          <p:cNvPr id="3078" name="Picture 6" descr="https://encrypted-tbn0.gstatic.com/images?q=tbn:ANd9GcREl4IAaRUrkm-loLQQGCRV6u-7yJh4hboTE_bnW8MeW14AM6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4562" y="3789039"/>
            <a:ext cx="4459438" cy="306072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www.infolatam.com/wp-content/uploads/2014/09/Banco-Central-Paraguay-e1411934184132-320x1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9" y="3854338"/>
            <a:ext cx="5044921" cy="2995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641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836712"/>
            <a:ext cx="8784976" cy="1066800"/>
          </a:xfrm>
        </p:spPr>
        <p:txBody>
          <a:bodyPr>
            <a:noAutofit/>
          </a:bodyPr>
          <a:lstStyle/>
          <a:p>
            <a:pPr algn="ctr"/>
            <a:r>
              <a:rPr lang="es-PY" sz="2400" dirty="0">
                <a:latin typeface="Calibri" panose="020F0502020204030204" pitchFamily="34" charset="0"/>
                <a:cs typeface="Calibri" panose="020F0502020204030204" pitchFamily="34" charset="0"/>
              </a:rPr>
              <a:t/>
            </a:r>
            <a:br>
              <a:rPr lang="es-PY" sz="2400" dirty="0">
                <a:latin typeface="Calibri" panose="020F0502020204030204" pitchFamily="34" charset="0"/>
                <a:cs typeface="Calibri" panose="020F0502020204030204" pitchFamily="34" charset="0"/>
              </a:rPr>
            </a:br>
            <a:r>
              <a:rPr lang="es-PY" sz="2400" dirty="0">
                <a:latin typeface="Calibri" panose="020F0502020204030204" pitchFamily="34" charset="0"/>
                <a:cs typeface="Calibri" panose="020F0502020204030204" pitchFamily="34" charset="0"/>
              </a:rPr>
              <a:t>R E S O L U C I </a:t>
            </a:r>
            <a:r>
              <a:rPr lang="es-PY" sz="2400" dirty="0">
                <a:latin typeface="Calibri" panose="020F0502020204030204" pitchFamily="34" charset="0"/>
                <a:cs typeface="Calibri" panose="020F0502020204030204" pitchFamily="34" charset="0"/>
              </a:rPr>
              <a:t>O</a:t>
            </a:r>
            <a:r>
              <a:rPr lang="es-PY" sz="2400" dirty="0" smtClean="0">
                <a:latin typeface="Calibri" panose="020F0502020204030204" pitchFamily="34" charset="0"/>
                <a:cs typeface="Calibri" panose="020F0502020204030204" pitchFamily="34" charset="0"/>
              </a:rPr>
              <a:t> </a:t>
            </a:r>
            <a:r>
              <a:rPr lang="es-PY" sz="2400" dirty="0">
                <a:latin typeface="Calibri" panose="020F0502020204030204" pitchFamily="34" charset="0"/>
                <a:cs typeface="Calibri" panose="020F0502020204030204" pitchFamily="34" charset="0"/>
              </a:rPr>
              <a:t>N SS.SG </a:t>
            </a:r>
            <a:r>
              <a:rPr lang="es-PY" sz="2400" dirty="0" smtClean="0">
                <a:latin typeface="Calibri" panose="020F0502020204030204" pitchFamily="34" charset="0"/>
                <a:cs typeface="Calibri" panose="020F0502020204030204" pitchFamily="34" charset="0"/>
              </a:rPr>
              <a:t>N°121/08</a:t>
            </a:r>
            <a:endParaRPr lang="es-PY"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457200" y="1700808"/>
            <a:ext cx="8229600" cy="4873728"/>
          </a:xfrm>
        </p:spPr>
        <p:txBody>
          <a:bodyPr>
            <a:noAutofit/>
          </a:bodyPr>
          <a:lstStyle/>
          <a:p>
            <a:pPr marL="109728" indent="0" algn="just">
              <a:lnSpc>
                <a:spcPct val="170000"/>
              </a:lnSpc>
              <a:buNone/>
            </a:pPr>
            <a:r>
              <a:rPr lang="es-PY" sz="1400" dirty="0" smtClean="0">
                <a:latin typeface="Calibri" panose="020F0502020204030204" pitchFamily="34" charset="0"/>
                <a:cs typeface="Calibri" panose="020F0502020204030204" pitchFamily="34" charset="0"/>
              </a:rPr>
              <a:t>e</a:t>
            </a:r>
            <a:r>
              <a:rPr lang="es-PY" sz="1400" dirty="0">
                <a:latin typeface="Calibri" panose="020F0502020204030204" pitchFamily="34" charset="0"/>
                <a:cs typeface="Calibri" panose="020F0502020204030204" pitchFamily="34" charset="0"/>
              </a:rPr>
              <a:t>) El saldo del valor de rescate correspondiente a cada asegurado </a:t>
            </a:r>
            <a:r>
              <a:rPr lang="es-PY" sz="1400" dirty="0" smtClean="0">
                <a:latin typeface="Calibri" panose="020F0502020204030204" pitchFamily="34" charset="0"/>
                <a:cs typeface="Calibri" panose="020F0502020204030204" pitchFamily="34" charset="0"/>
              </a:rPr>
              <a:t>del seguro </a:t>
            </a:r>
            <a:r>
              <a:rPr lang="es-PY" sz="1400" dirty="0">
                <a:latin typeface="Calibri" panose="020F0502020204030204" pitchFamily="34" charset="0"/>
                <a:cs typeface="Calibri" panose="020F0502020204030204" pitchFamily="34" charset="0"/>
              </a:rPr>
              <a:t>de vida para préstamos sobre pólizas de dicho seguro, de </a:t>
            </a:r>
            <a:r>
              <a:rPr lang="es-PY" sz="1400" dirty="0" smtClean="0">
                <a:latin typeface="Calibri" panose="020F0502020204030204" pitchFamily="34" charset="0"/>
                <a:cs typeface="Calibri" panose="020F0502020204030204" pitchFamily="34" charset="0"/>
              </a:rPr>
              <a:t>acuerdo con </a:t>
            </a:r>
            <a:r>
              <a:rPr lang="es-PY" sz="1400" dirty="0">
                <a:latin typeface="Calibri" panose="020F0502020204030204" pitchFamily="34" charset="0"/>
                <a:cs typeface="Calibri" panose="020F0502020204030204" pitchFamily="34" charset="0"/>
              </a:rPr>
              <a:t>las estipulaciones de las mismas.</a:t>
            </a:r>
          </a:p>
          <a:p>
            <a:pPr marL="109728" indent="0" algn="just">
              <a:lnSpc>
                <a:spcPct val="170000"/>
              </a:lnSpc>
              <a:buNone/>
            </a:pPr>
            <a:r>
              <a:rPr lang="es-PY" sz="1400" dirty="0">
                <a:latin typeface="Calibri" panose="020F0502020204030204" pitchFamily="34" charset="0"/>
                <a:cs typeface="Calibri" panose="020F0502020204030204" pitchFamily="34" charset="0"/>
              </a:rPr>
              <a:t>f) El quince por ciento (15%) en acciones y otros valores cotizados en </a:t>
            </a:r>
            <a:r>
              <a:rPr lang="es-PY" sz="1400" dirty="0" smtClean="0">
                <a:latin typeface="Calibri" panose="020F0502020204030204" pitchFamily="34" charset="0"/>
                <a:cs typeface="Calibri" panose="020F0502020204030204" pitchFamily="34" charset="0"/>
              </a:rPr>
              <a:t>la Bolsa </a:t>
            </a:r>
            <a:r>
              <a:rPr lang="es-PY" sz="1400" dirty="0">
                <a:latin typeface="Calibri" panose="020F0502020204030204" pitchFamily="34" charset="0"/>
                <a:cs typeface="Calibri" panose="020F0502020204030204" pitchFamily="34" charset="0"/>
              </a:rPr>
              <a:t>de Valores o cotizables en el mercado, emitidos por </a:t>
            </a:r>
            <a:r>
              <a:rPr lang="es-PY" sz="1400" dirty="0" smtClean="0">
                <a:latin typeface="Calibri" panose="020F0502020204030204" pitchFamily="34" charset="0"/>
                <a:cs typeface="Calibri" panose="020F0502020204030204" pitchFamily="34" charset="0"/>
              </a:rPr>
              <a:t>sociedades anónimas </a:t>
            </a:r>
            <a:r>
              <a:rPr lang="es-PY" sz="1400" dirty="0">
                <a:latin typeface="Calibri" panose="020F0502020204030204" pitchFamily="34" charset="0"/>
                <a:cs typeface="Calibri" panose="020F0502020204030204" pitchFamily="34" charset="0"/>
              </a:rPr>
              <a:t>nacionales, excepto por las de seguros y capitalización, </a:t>
            </a:r>
            <a:r>
              <a:rPr lang="es-PY" sz="1400" dirty="0" smtClean="0">
                <a:latin typeface="Calibri" panose="020F0502020204030204" pitchFamily="34" charset="0"/>
                <a:cs typeface="Calibri" panose="020F0502020204030204" pitchFamily="34" charset="0"/>
              </a:rPr>
              <a:t>así como </a:t>
            </a:r>
            <a:r>
              <a:rPr lang="es-PY" sz="1400" dirty="0">
                <a:latin typeface="Calibri" panose="020F0502020204030204" pitchFamily="34" charset="0"/>
                <a:cs typeface="Calibri" panose="020F0502020204030204" pitchFamily="34" charset="0"/>
              </a:rPr>
              <a:t>por entidades subsidiarias o afiliadas a la aseguradora. </a:t>
            </a:r>
            <a:r>
              <a:rPr lang="es-PY" sz="1400" dirty="0" smtClean="0">
                <a:latin typeface="Calibri" panose="020F0502020204030204" pitchFamily="34" charset="0"/>
                <a:cs typeface="Calibri" panose="020F0502020204030204" pitchFamily="34" charset="0"/>
              </a:rPr>
              <a:t>Este porcentaje </a:t>
            </a:r>
            <a:r>
              <a:rPr lang="es-PY" sz="1400" dirty="0">
                <a:latin typeface="Calibri" panose="020F0502020204030204" pitchFamily="34" charset="0"/>
                <a:cs typeface="Calibri" panose="020F0502020204030204" pitchFamily="34" charset="0"/>
              </a:rPr>
              <a:t>podrá ampliarse al treinta por ciento (30%) para </a:t>
            </a:r>
            <a:r>
              <a:rPr lang="es-PY" sz="1400" dirty="0" smtClean="0">
                <a:latin typeface="Calibri" panose="020F0502020204030204" pitchFamily="34" charset="0"/>
                <a:cs typeface="Calibri" panose="020F0502020204030204" pitchFamily="34" charset="0"/>
              </a:rPr>
              <a:t>instrumentos con </a:t>
            </a:r>
            <a:r>
              <a:rPr lang="es-PY" sz="1400" dirty="0">
                <a:latin typeface="Calibri" panose="020F0502020204030204" pitchFamily="34" charset="0"/>
                <a:cs typeface="Calibri" panose="020F0502020204030204" pitchFamily="34" charset="0"/>
              </a:rPr>
              <a:t>la máxima calificación establecidas por calificadoras locales y con </a:t>
            </a:r>
            <a:r>
              <a:rPr lang="es-PY" sz="1400" dirty="0" smtClean="0">
                <a:latin typeface="Calibri" panose="020F0502020204030204" pitchFamily="34" charset="0"/>
                <a:cs typeface="Calibri" panose="020F0502020204030204" pitchFamily="34" charset="0"/>
              </a:rPr>
              <a:t>la anuencia </a:t>
            </a:r>
            <a:r>
              <a:rPr lang="es-PY" sz="1400" dirty="0">
                <a:latin typeface="Calibri" panose="020F0502020204030204" pitchFamily="34" charset="0"/>
                <a:cs typeface="Calibri" panose="020F0502020204030204" pitchFamily="34" charset="0"/>
              </a:rPr>
              <a:t>de la Superintendencia de Seguros. Dentro de este límite no </a:t>
            </a:r>
            <a:r>
              <a:rPr lang="es-PY" sz="1400" dirty="0" smtClean="0">
                <a:latin typeface="Calibri" panose="020F0502020204030204" pitchFamily="34" charset="0"/>
                <a:cs typeface="Calibri" panose="020F0502020204030204" pitchFamily="34" charset="0"/>
              </a:rPr>
              <a:t>se podrá </a:t>
            </a:r>
            <a:r>
              <a:rPr lang="es-PY" sz="1400" dirty="0">
                <a:latin typeface="Calibri" panose="020F0502020204030204" pitchFamily="34" charset="0"/>
                <a:cs typeface="Calibri" panose="020F0502020204030204" pitchFamily="34" charset="0"/>
              </a:rPr>
              <a:t>representar en estos instrumentos más de un veinte por </a:t>
            </a:r>
            <a:r>
              <a:rPr lang="es-PY" sz="1400" dirty="0" smtClean="0">
                <a:latin typeface="Calibri" panose="020F0502020204030204" pitchFamily="34" charset="0"/>
                <a:cs typeface="Calibri" panose="020F0502020204030204" pitchFamily="34" charset="0"/>
              </a:rPr>
              <a:t>ciento (</a:t>
            </a:r>
            <a:r>
              <a:rPr lang="es-PY" sz="1400" dirty="0">
                <a:latin typeface="Calibri" panose="020F0502020204030204" pitchFamily="34" charset="0"/>
                <a:cs typeface="Calibri" panose="020F0502020204030204" pitchFamily="34" charset="0"/>
              </a:rPr>
              <a:t>20%) del total de los mismos en una sola entidad emisora, o </a:t>
            </a:r>
            <a:r>
              <a:rPr lang="es-PY" sz="1400" dirty="0" smtClean="0">
                <a:latin typeface="Calibri" panose="020F0502020204030204" pitchFamily="34" charset="0"/>
                <a:cs typeface="Calibri" panose="020F0502020204030204" pitchFamily="34" charset="0"/>
              </a:rPr>
              <a:t>subsidiarias o </a:t>
            </a:r>
            <a:r>
              <a:rPr lang="es-PY" sz="1400" dirty="0">
                <a:latin typeface="Calibri" panose="020F0502020204030204" pitchFamily="34" charset="0"/>
                <a:cs typeface="Calibri" panose="020F0502020204030204" pitchFamily="34" charset="0"/>
              </a:rPr>
              <a:t>afiliadas a ésta.</a:t>
            </a:r>
          </a:p>
          <a:p>
            <a:pPr marL="109728" indent="0" algn="just">
              <a:lnSpc>
                <a:spcPct val="170000"/>
              </a:lnSpc>
              <a:buNone/>
            </a:pPr>
            <a:r>
              <a:rPr lang="es-PY" sz="1400" dirty="0">
                <a:latin typeface="Calibri" panose="020F0502020204030204" pitchFamily="34" charset="0"/>
                <a:cs typeface="Calibri" panose="020F0502020204030204" pitchFamily="34" charset="0"/>
              </a:rPr>
              <a:t>g) El veinte por ciento (20%) con obligaciones de los asegurados </a:t>
            </a:r>
            <a:r>
              <a:rPr lang="es-PY" sz="1400" dirty="0" smtClean="0">
                <a:latin typeface="Calibri" panose="020F0502020204030204" pitchFamily="34" charset="0"/>
                <a:cs typeface="Calibri" panose="020F0502020204030204" pitchFamily="34" charset="0"/>
              </a:rPr>
              <a:t>en concepto </a:t>
            </a:r>
            <a:r>
              <a:rPr lang="es-PY" sz="1400" dirty="0">
                <a:latin typeface="Calibri" panose="020F0502020204030204" pitchFamily="34" charset="0"/>
                <a:cs typeface="Calibri" panose="020F0502020204030204" pitchFamily="34" charset="0"/>
              </a:rPr>
              <a:t>de deudas por premio (cuenta contable Nº 1.02.01.M.00.00</a:t>
            </a:r>
            <a:r>
              <a:rPr lang="es-PY" sz="1400" dirty="0" smtClean="0">
                <a:latin typeface="Calibri" panose="020F0502020204030204" pitchFamily="34" charset="0"/>
                <a:cs typeface="Calibri" panose="020F0502020204030204" pitchFamily="34" charset="0"/>
              </a:rPr>
              <a:t>), neta </a:t>
            </a:r>
            <a:r>
              <a:rPr lang="es-PY" sz="1400" dirty="0">
                <a:latin typeface="Calibri" panose="020F0502020204030204" pitchFamily="34" charset="0"/>
                <a:cs typeface="Calibri" panose="020F0502020204030204" pitchFamily="34" charset="0"/>
              </a:rPr>
              <a:t>de comisiones por intermediaciones debidas (cuenta contable </a:t>
            </a:r>
            <a:r>
              <a:rPr lang="es-PY" sz="1400" dirty="0" smtClean="0">
                <a:latin typeface="Calibri" panose="020F0502020204030204" pitchFamily="34" charset="0"/>
                <a:cs typeface="Calibri" panose="020F0502020204030204" pitchFamily="34" charset="0"/>
              </a:rPr>
              <a:t>Nº 2.06.01.M.00.00</a:t>
            </a:r>
            <a:r>
              <a:rPr lang="es-PY" sz="1400" dirty="0">
                <a:latin typeface="Calibri" panose="020F0502020204030204" pitchFamily="34" charset="0"/>
                <a:cs typeface="Calibri" panose="020F0502020204030204" pitchFamily="34" charset="0"/>
              </a:rPr>
              <a:t>).</a:t>
            </a:r>
          </a:p>
          <a:p>
            <a:pPr marL="109728" indent="0" algn="just">
              <a:lnSpc>
                <a:spcPct val="170000"/>
              </a:lnSpc>
              <a:buNone/>
            </a:pPr>
            <a:r>
              <a:rPr lang="es-PY" sz="1400" dirty="0">
                <a:latin typeface="Calibri" panose="020F0502020204030204" pitchFamily="34" charset="0"/>
                <a:cs typeface="Calibri" panose="020F0502020204030204" pitchFamily="34" charset="0"/>
              </a:rPr>
              <a:t> </a:t>
            </a:r>
          </a:p>
          <a:p>
            <a:pPr marL="109728" indent="0" algn="just">
              <a:lnSpc>
                <a:spcPct val="170000"/>
              </a:lnSpc>
              <a:buNone/>
            </a:pPr>
            <a:endParaRPr lang="es-PY" sz="14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228184" y="6093296"/>
            <a:ext cx="237626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604587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normAutofit fontScale="90000"/>
          </a:bodyPr>
          <a:lstStyle/>
          <a:p>
            <a:r>
              <a:rPr lang="es-ES" sz="3100" b="1" dirty="0">
                <a:latin typeface="Calibri" panose="020F0502020204030204" pitchFamily="34" charset="0"/>
                <a:cs typeface="Calibri" panose="020F0502020204030204" pitchFamily="34" charset="0"/>
              </a:rPr>
              <a:t>R E S O L U C I </a:t>
            </a:r>
            <a:r>
              <a:rPr lang="es-ES" sz="3100" b="1" dirty="0" smtClean="0">
                <a:latin typeface="Calibri" panose="020F0502020204030204" pitchFamily="34" charset="0"/>
                <a:cs typeface="Calibri" panose="020F0502020204030204" pitchFamily="34" charset="0"/>
              </a:rPr>
              <a:t>O </a:t>
            </a:r>
            <a:r>
              <a:rPr lang="es-ES" sz="3100" b="1" dirty="0">
                <a:latin typeface="Calibri" panose="020F0502020204030204" pitchFamily="34" charset="0"/>
                <a:cs typeface="Calibri" panose="020F0502020204030204" pitchFamily="34" charset="0"/>
              </a:rPr>
              <a:t>N SS.SG N°102/09 RÉGIMEN DE RETENCIÓN DE RIESGOS</a:t>
            </a:r>
            <a:r>
              <a:rPr lang="es-PY" sz="3100" dirty="0">
                <a:latin typeface="Calibri" panose="020F0502020204030204" pitchFamily="34" charset="0"/>
                <a:cs typeface="Calibri" panose="020F0502020204030204" pitchFamily="34" charset="0"/>
              </a:rPr>
              <a:t/>
            </a:r>
            <a:br>
              <a:rPr lang="es-PY" sz="3100" dirty="0">
                <a:latin typeface="Calibri" panose="020F0502020204030204" pitchFamily="34" charset="0"/>
                <a:cs typeface="Calibri" panose="020F0502020204030204" pitchFamily="34" charset="0"/>
              </a:rPr>
            </a:br>
            <a:endParaRPr lang="es-PY"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467544" y="1772816"/>
            <a:ext cx="8229600" cy="4325112"/>
          </a:xfrm>
        </p:spPr>
        <p:txBody>
          <a:bodyPr>
            <a:noAutofit/>
          </a:bodyPr>
          <a:lstStyle/>
          <a:p>
            <a:pPr marL="109728" indent="0">
              <a:lnSpc>
                <a:spcPct val="170000"/>
              </a:lnSpc>
              <a:buNone/>
            </a:pPr>
            <a:r>
              <a:rPr lang="es-ES" sz="1600" dirty="0">
                <a:latin typeface="Calibri" panose="020F0502020204030204" pitchFamily="34" charset="0"/>
                <a:cs typeface="Calibri" panose="020F0502020204030204" pitchFamily="34" charset="0"/>
              </a:rPr>
              <a:t> </a:t>
            </a:r>
            <a:r>
              <a:rPr lang="es-ES" sz="1600" b="1" dirty="0" smtClean="0">
                <a:latin typeface="Calibri" panose="020F0502020204030204" pitchFamily="34" charset="0"/>
                <a:cs typeface="Calibri" panose="020F0502020204030204" pitchFamily="34" charset="0"/>
              </a:rPr>
              <a:t>1º</a:t>
            </a:r>
            <a:r>
              <a:rPr lang="es-ES" sz="1600" b="1" dirty="0">
                <a:latin typeface="Calibri" panose="020F0502020204030204" pitchFamily="34" charset="0"/>
                <a:cs typeface="Calibri" panose="020F0502020204030204" pitchFamily="34" charset="0"/>
              </a:rPr>
              <a:t>)</a:t>
            </a:r>
            <a:r>
              <a:rPr lang="es-ES" sz="1600" dirty="0">
                <a:latin typeface="Calibri" panose="020F0502020204030204" pitchFamily="34" charset="0"/>
                <a:cs typeface="Calibri" panose="020F0502020204030204" pitchFamily="34" charset="0"/>
              </a:rPr>
              <a:t>  Aprobar el siguiente Régimen de Retención de Riesgos para empresas aseguradoras: </a:t>
            </a:r>
            <a:endParaRPr lang="es-PY" sz="1600" dirty="0">
              <a:latin typeface="Calibri" panose="020F0502020204030204" pitchFamily="34" charset="0"/>
              <a:cs typeface="Calibri" panose="020F0502020204030204" pitchFamily="34" charset="0"/>
            </a:endParaRPr>
          </a:p>
          <a:p>
            <a:pPr marL="109728" indent="0">
              <a:lnSpc>
                <a:spcPct val="170000"/>
              </a:lnSpc>
              <a:buNone/>
            </a:pPr>
            <a:r>
              <a:rPr lang="es-ES" sz="1600" dirty="0">
                <a:latin typeface="Calibri" panose="020F0502020204030204" pitchFamily="34" charset="0"/>
                <a:cs typeface="Calibri" panose="020F0502020204030204" pitchFamily="34" charset="0"/>
              </a:rPr>
              <a:t> La retención máxima para cada aseguradora estará limitada por los siguientes parámetros: </a:t>
            </a:r>
            <a:endParaRPr lang="es-PY" sz="1600" dirty="0">
              <a:latin typeface="Calibri" panose="020F0502020204030204" pitchFamily="34" charset="0"/>
              <a:cs typeface="Calibri" panose="020F0502020204030204" pitchFamily="34" charset="0"/>
            </a:endParaRPr>
          </a:p>
          <a:p>
            <a:pPr marL="109728" indent="0">
              <a:lnSpc>
                <a:spcPct val="170000"/>
              </a:lnSpc>
              <a:buNone/>
            </a:pPr>
            <a:r>
              <a:rPr lang="es-ES" sz="1600" dirty="0">
                <a:latin typeface="Calibri" panose="020F0502020204030204" pitchFamily="34" charset="0"/>
                <a:cs typeface="Calibri" panose="020F0502020204030204" pitchFamily="34" charset="0"/>
              </a:rPr>
              <a:t>El capital asegurado retenido para riesgos independientes o para riesgos correlacionados que hacen cúmulo, sea que hayan sido emitidos en un instrumento de cobertura o a través de varios, no podrá ser superior al porcentaje del Patrimonio Contable observado al cierre del último Ejercicio Financiero, que se indica a continuación: </a:t>
            </a:r>
            <a:endParaRPr lang="es-PY" sz="1600" dirty="0">
              <a:latin typeface="Calibri" panose="020F0502020204030204" pitchFamily="34" charset="0"/>
              <a:cs typeface="Calibri" panose="020F0502020204030204" pitchFamily="34" charset="0"/>
            </a:endParaRPr>
          </a:p>
          <a:p>
            <a:pPr>
              <a:lnSpc>
                <a:spcPct val="170000"/>
              </a:lnSpc>
            </a:pPr>
            <a:r>
              <a:rPr lang="es-ES" sz="1600" dirty="0">
                <a:latin typeface="Calibri" panose="020F0502020204030204" pitchFamily="34" charset="0"/>
                <a:cs typeface="Calibri" panose="020F0502020204030204" pitchFamily="34" charset="0"/>
              </a:rPr>
              <a:t> </a:t>
            </a:r>
            <a:r>
              <a:rPr lang="es-ES" sz="1600" dirty="0" smtClean="0">
                <a:latin typeface="Calibri" panose="020F0502020204030204" pitchFamily="34" charset="0"/>
                <a:cs typeface="Calibri" panose="020F0502020204030204" pitchFamily="34" charset="0"/>
              </a:rPr>
              <a:t>10</a:t>
            </a:r>
            <a:r>
              <a:rPr lang="es-ES" sz="1600" dirty="0">
                <a:latin typeface="Calibri" panose="020F0502020204030204" pitchFamily="34" charset="0"/>
                <a:cs typeface="Calibri" panose="020F0502020204030204" pitchFamily="34" charset="0"/>
              </a:rPr>
              <a:t>% para los Planes de Seguros inscritos en la Sección Incendio, conforme a los planes registrados en la Superintendencia de Seguros. Los planes denominados “Todo Riesgo Operativo” se considerarán incorporados a los Seguros de Incendio para los fines de esta resolución. </a:t>
            </a:r>
            <a:endParaRPr lang="es-PY" sz="1600" dirty="0">
              <a:latin typeface="Calibri" panose="020F0502020204030204" pitchFamily="34" charset="0"/>
              <a:cs typeface="Calibri" panose="020F0502020204030204" pitchFamily="34" charset="0"/>
            </a:endParaRPr>
          </a:p>
          <a:p>
            <a:pPr>
              <a:lnSpc>
                <a:spcPct val="170000"/>
              </a:lnSpc>
            </a:pPr>
            <a:r>
              <a:rPr lang="es-ES" sz="1600" dirty="0">
                <a:latin typeface="Calibri" panose="020F0502020204030204" pitchFamily="34" charset="0"/>
                <a:cs typeface="Calibri" panose="020F0502020204030204" pitchFamily="34" charset="0"/>
              </a:rPr>
              <a:t>5% para los Planes de Seguros inscritos en las demás secciones. </a:t>
            </a:r>
            <a:endParaRPr lang="es-PY" sz="1600" dirty="0">
              <a:latin typeface="Calibri" panose="020F0502020204030204" pitchFamily="34" charset="0"/>
              <a:cs typeface="Calibri" panose="020F0502020204030204" pitchFamily="34" charset="0"/>
            </a:endParaRPr>
          </a:p>
          <a:p>
            <a:pPr marL="109728" indent="0">
              <a:lnSpc>
                <a:spcPct val="170000"/>
              </a:lnSpc>
              <a:buNone/>
            </a:pPr>
            <a:r>
              <a:rPr lang="es-ES" sz="1600" dirty="0">
                <a:latin typeface="Calibri" panose="020F0502020204030204" pitchFamily="34" charset="0"/>
                <a:cs typeface="Calibri" panose="020F0502020204030204" pitchFamily="34" charset="0"/>
              </a:rPr>
              <a:t> </a:t>
            </a:r>
            <a:endParaRPr lang="es-PY" sz="16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948264" y="6093296"/>
            <a:ext cx="201622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4218969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556792"/>
            <a:ext cx="8229600" cy="4325112"/>
          </a:xfrm>
        </p:spPr>
        <p:txBody>
          <a:bodyPr>
            <a:normAutofit/>
          </a:bodyPr>
          <a:lstStyle/>
          <a:p>
            <a:pPr marL="109728" indent="0">
              <a:lnSpc>
                <a:spcPct val="170000"/>
              </a:lnSpc>
              <a:buNone/>
            </a:pPr>
            <a:r>
              <a:rPr lang="es-ES" sz="2200" b="1" dirty="0">
                <a:latin typeface="Calibri" panose="020F0502020204030204" pitchFamily="34" charset="0"/>
                <a:cs typeface="Calibri" panose="020F0502020204030204" pitchFamily="34" charset="0"/>
              </a:rPr>
              <a:t>3º)</a:t>
            </a:r>
            <a:r>
              <a:rPr lang="es-ES" sz="2200" dirty="0">
                <a:latin typeface="Calibri" panose="020F0502020204030204" pitchFamily="34" charset="0"/>
                <a:cs typeface="Calibri" panose="020F0502020204030204" pitchFamily="34" charset="0"/>
              </a:rPr>
              <a:t> Se establece un plazo no mayor de 90 días a partir de la fecha de la presente Resolución para la adecuación de los casos de riesgos vigentes sin respaldo de reaseguro suficiente, suscriptos con anterioridad a la entrada en vigencia de la presente Resolución.</a:t>
            </a:r>
            <a:endParaRPr lang="es-PY" sz="2200" dirty="0">
              <a:latin typeface="Calibri" panose="020F0502020204030204" pitchFamily="34" charset="0"/>
              <a:cs typeface="Calibri" panose="020F0502020204030204" pitchFamily="34" charset="0"/>
            </a:endParaRPr>
          </a:p>
          <a:p>
            <a:pPr marL="109728" indent="0">
              <a:lnSpc>
                <a:spcPct val="170000"/>
              </a:lnSpc>
              <a:buNone/>
            </a:pPr>
            <a:r>
              <a:rPr lang="es-ES" sz="2200" dirty="0">
                <a:latin typeface="Calibri" panose="020F0502020204030204" pitchFamily="34" charset="0"/>
                <a:cs typeface="Calibri" panose="020F0502020204030204" pitchFamily="34" charset="0"/>
              </a:rPr>
              <a:t> </a:t>
            </a:r>
            <a:endParaRPr lang="es-PY" sz="2200" dirty="0">
              <a:latin typeface="Calibri" panose="020F0502020204030204" pitchFamily="34" charset="0"/>
              <a:cs typeface="Calibri" panose="020F0502020204030204" pitchFamily="34" charset="0"/>
            </a:endParaRPr>
          </a:p>
          <a:p>
            <a:endParaRPr lang="es-PY" sz="2200" dirty="0"/>
          </a:p>
        </p:txBody>
      </p:sp>
      <p:sp>
        <p:nvSpPr>
          <p:cNvPr id="4" name="3 Marcador de pie de página"/>
          <p:cNvSpPr>
            <a:spLocks noGrp="1"/>
          </p:cNvSpPr>
          <p:nvPr>
            <p:ph type="ftr" sz="quarter" idx="11"/>
          </p:nvPr>
        </p:nvSpPr>
        <p:spPr>
          <a:xfrm>
            <a:off x="6300192" y="5661248"/>
            <a:ext cx="230425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805420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latin typeface="Calibri" panose="020F0502020204030204" pitchFamily="34" charset="0"/>
                <a:cs typeface="Calibri" panose="020F0502020204030204" pitchFamily="34" charset="0"/>
              </a:rPr>
              <a:t>RESOLUCION </a:t>
            </a:r>
            <a:r>
              <a:rPr lang="es-ES" sz="3100" b="1" dirty="0">
                <a:latin typeface="Calibri" panose="020F0502020204030204" pitchFamily="34" charset="0"/>
                <a:cs typeface="Calibri" panose="020F0502020204030204" pitchFamily="34" charset="0"/>
              </a:rPr>
              <a:t>SS.SG.  N°  111 /10 GOBIERNO CORPORATIVO EN ASEGURADORAS</a:t>
            </a:r>
            <a:r>
              <a:rPr lang="es-PY" sz="3100" dirty="0">
                <a:latin typeface="Calibri" panose="020F0502020204030204" pitchFamily="34" charset="0"/>
                <a:cs typeface="Calibri" panose="020F0502020204030204" pitchFamily="34" charset="0"/>
              </a:rPr>
              <a:t/>
            </a:r>
            <a:br>
              <a:rPr lang="es-PY" sz="3100" dirty="0">
                <a:latin typeface="Calibri" panose="020F0502020204030204" pitchFamily="34" charset="0"/>
                <a:cs typeface="Calibri" panose="020F0502020204030204" pitchFamily="34" charset="0"/>
              </a:rPr>
            </a:br>
            <a:endParaRPr lang="es-PY" dirty="0">
              <a:latin typeface="Calibri" panose="020F0502020204030204" pitchFamily="34" charset="0"/>
              <a:cs typeface="Calibri" panose="020F0502020204030204" pitchFamily="34" charset="0"/>
            </a:endParaRPr>
          </a:p>
        </p:txBody>
      </p:sp>
      <p:sp>
        <p:nvSpPr>
          <p:cNvPr id="3" name="2 Marcador de contenido"/>
          <p:cNvSpPr>
            <a:spLocks noGrp="1"/>
          </p:cNvSpPr>
          <p:nvPr>
            <p:ph idx="1"/>
          </p:nvPr>
        </p:nvSpPr>
        <p:spPr>
          <a:xfrm>
            <a:off x="467544" y="2060848"/>
            <a:ext cx="8229600" cy="4325112"/>
          </a:xfrm>
        </p:spPr>
        <p:txBody>
          <a:bodyPr>
            <a:noAutofit/>
          </a:bodyPr>
          <a:lstStyle/>
          <a:p>
            <a:pPr marL="109728" indent="0" algn="just">
              <a:lnSpc>
                <a:spcPct val="170000"/>
              </a:lnSpc>
              <a:buNone/>
            </a:pPr>
            <a:r>
              <a:rPr lang="es-ES" sz="2000" b="1" dirty="0">
                <a:latin typeface="Calibri" panose="020F0502020204030204" pitchFamily="34" charset="0"/>
                <a:cs typeface="Calibri" panose="020F0502020204030204" pitchFamily="34" charset="0"/>
              </a:rPr>
              <a:t> </a:t>
            </a:r>
            <a:r>
              <a:rPr lang="es-ES" sz="2000" b="1" dirty="0" smtClean="0">
                <a:latin typeface="Calibri" panose="020F0502020204030204" pitchFamily="34" charset="0"/>
                <a:cs typeface="Calibri" panose="020F0502020204030204" pitchFamily="34" charset="0"/>
              </a:rPr>
              <a:t>1º</a:t>
            </a:r>
            <a:r>
              <a:rPr lang="es-ES" sz="2000" b="1" dirty="0">
                <a:latin typeface="Calibri" panose="020F0502020204030204" pitchFamily="34" charset="0"/>
                <a:cs typeface="Calibri" panose="020F0502020204030204" pitchFamily="34" charset="0"/>
              </a:rPr>
              <a:t>)</a:t>
            </a:r>
            <a:r>
              <a:rPr lang="es-ES" sz="2000" dirty="0">
                <a:latin typeface="Calibri" panose="020F0502020204030204" pitchFamily="34" charset="0"/>
                <a:cs typeface="Calibri" panose="020F0502020204030204" pitchFamily="34" charset="0"/>
              </a:rPr>
              <a:t>	Instar a las Aseguradoras a implementar y mantener, en sus estructuras organizativas, un Sistema de Gobierno Corporativo, comprendido por el conjunto de principios y normas que regulan el diseño, integración y funcionamiento de los órganos de gobierno de la empresa. Un buen Gobierno Corporativo provee los incentivos para proteger el interés de la compañía y los accionistas, monitorear la creación de valor y uso eficiente de los recursos, en beneficio de los Asegurados, cuyas Guías se anexan y forman parte de la presente Resolución.</a:t>
            </a:r>
            <a:endParaRPr lang="es-PY" sz="2000" dirty="0">
              <a:latin typeface="Calibri" panose="020F0502020204030204" pitchFamily="34" charset="0"/>
              <a:cs typeface="Calibri" panose="020F0502020204030204" pitchFamily="34" charset="0"/>
            </a:endParaRPr>
          </a:p>
          <a:p>
            <a:pPr marL="109728" indent="0" algn="just">
              <a:lnSpc>
                <a:spcPct val="170000"/>
              </a:lnSpc>
              <a:buNone/>
            </a:pPr>
            <a:endParaRPr lang="es-PY" sz="20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300192" y="6021288"/>
            <a:ext cx="208823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7095112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772816"/>
            <a:ext cx="8229600" cy="4325112"/>
          </a:xfrm>
        </p:spPr>
        <p:txBody>
          <a:bodyPr>
            <a:normAutofit/>
          </a:bodyPr>
          <a:lstStyle/>
          <a:p>
            <a:pPr marL="109728" indent="0" algn="just">
              <a:lnSpc>
                <a:spcPct val="150000"/>
              </a:lnSpc>
              <a:buNone/>
            </a:pPr>
            <a:r>
              <a:rPr lang="es-ES" sz="2000" b="1" dirty="0">
                <a:latin typeface="Calibri" panose="020F0502020204030204" pitchFamily="34" charset="0"/>
                <a:cs typeface="Calibri" panose="020F0502020204030204" pitchFamily="34" charset="0"/>
              </a:rPr>
              <a:t>2º)</a:t>
            </a:r>
            <a:r>
              <a:rPr lang="es-ES" sz="2000" dirty="0">
                <a:latin typeface="Calibri" panose="020F0502020204030204" pitchFamily="34" charset="0"/>
                <a:cs typeface="Calibri" panose="020F0502020204030204" pitchFamily="34" charset="0"/>
              </a:rPr>
              <a:t>	Las Aseguradoras que operen en Bolsa de Valores y/o cuya pluralidad de Accionistas supere el número de 3 (tres) personas que no estén vinculados hasta un 3º (tercer) grado de afinidad o consanguineidad (para entes físicos), o, de vinculación por participación Accionaria mayor al 51% (para personas y entes jurídicos), deberán someter a la consideración de la Asamblea la presente Resolución, para que autorice la adecuación del estatuto conforme a los términos de la misma, en los casos que requiera ajuste para su implementación.</a:t>
            </a:r>
            <a:endParaRPr lang="es-PY" sz="2000" dirty="0">
              <a:latin typeface="Calibri" panose="020F0502020204030204" pitchFamily="34" charset="0"/>
              <a:cs typeface="Calibri" panose="020F0502020204030204" pitchFamily="34" charset="0"/>
            </a:endParaRPr>
          </a:p>
          <a:p>
            <a:pPr algn="just">
              <a:lnSpc>
                <a:spcPct val="150000"/>
              </a:lnSpc>
            </a:pPr>
            <a:endParaRPr lang="es-PY" sz="20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5724128" y="6093296"/>
            <a:ext cx="2189976" cy="457200"/>
          </a:xfrm>
        </p:spPr>
        <p:txBody>
          <a:bodyPr/>
          <a:lstStyle/>
          <a:p>
            <a:r>
              <a:rPr lang="es-PY" smtClean="0"/>
              <a:t>San José – Costa Rica – Abril 2015	</a:t>
            </a:r>
            <a:endParaRPr lang="es-PY"/>
          </a:p>
        </p:txBody>
      </p:sp>
    </p:spTree>
    <p:extLst>
      <p:ext uri="{BB962C8B-B14F-4D97-AF65-F5344CB8AC3E}">
        <p14:creationId xmlns:p14="http://schemas.microsoft.com/office/powerpoint/2010/main" val="27325094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507288" cy="1066800"/>
          </a:xfrm>
        </p:spPr>
        <p:txBody>
          <a:bodyPr>
            <a:normAutofit fontScale="90000"/>
          </a:bodyPr>
          <a:lstStyle/>
          <a:p>
            <a:r>
              <a:rPr lang="es-ES" sz="2700" b="1" dirty="0" smtClean="0"/>
              <a:t>RESOLUCION </a:t>
            </a:r>
            <a:r>
              <a:rPr lang="es-ES" sz="2700" b="1" dirty="0"/>
              <a:t>SS.SG. N° </a:t>
            </a:r>
            <a:r>
              <a:rPr lang="es-ES" sz="2700" b="1" dirty="0" smtClean="0"/>
              <a:t>112/10</a:t>
            </a:r>
            <a:br>
              <a:rPr lang="es-ES" sz="2700" b="1" dirty="0" smtClean="0"/>
            </a:br>
            <a:r>
              <a:rPr lang="es-ES" sz="2700" b="1" dirty="0" smtClean="0"/>
              <a:t>ESTABLECER </a:t>
            </a:r>
            <a:r>
              <a:rPr lang="es-ES" sz="2700" b="1" dirty="0"/>
              <a:t>LA  MEDIACION COMO MEDIO ALTERNATIVO PARA LA SOLUCION DE CONFLICTOS ENTRE COMPAÑIAS DE SEGUROS Y LOS USUARIOS DEL SEGURO.</a:t>
            </a:r>
            <a:r>
              <a:rPr lang="es-PY" sz="2700" dirty="0"/>
              <a:t/>
            </a:r>
            <a:br>
              <a:rPr lang="es-PY" sz="2700" dirty="0"/>
            </a:br>
            <a:endParaRPr lang="es-PY" dirty="0"/>
          </a:p>
        </p:txBody>
      </p:sp>
      <p:sp>
        <p:nvSpPr>
          <p:cNvPr id="3" name="2 Marcador de contenido"/>
          <p:cNvSpPr>
            <a:spLocks noGrp="1"/>
          </p:cNvSpPr>
          <p:nvPr>
            <p:ph idx="1"/>
          </p:nvPr>
        </p:nvSpPr>
        <p:spPr/>
        <p:txBody>
          <a:bodyPr>
            <a:noAutofit/>
          </a:bodyPr>
          <a:lstStyle/>
          <a:p>
            <a:pPr marL="109728" indent="0">
              <a:lnSpc>
                <a:spcPct val="170000"/>
              </a:lnSpc>
              <a:buNone/>
            </a:pPr>
            <a:r>
              <a:rPr lang="es-ES" sz="2000" b="1" dirty="0">
                <a:latin typeface="Calibri" panose="020F0502020204030204" pitchFamily="34" charset="0"/>
                <a:cs typeface="Calibri" panose="020F0502020204030204" pitchFamily="34" charset="0"/>
              </a:rPr>
              <a:t> </a:t>
            </a:r>
            <a:r>
              <a:rPr lang="es-ES" sz="2000" dirty="0" smtClean="0">
                <a:latin typeface="Calibri" panose="020F0502020204030204" pitchFamily="34" charset="0"/>
                <a:cs typeface="Calibri" panose="020F0502020204030204" pitchFamily="34" charset="0"/>
              </a:rPr>
              <a:t>1</a:t>
            </a:r>
            <a:r>
              <a:rPr lang="es-ES" sz="2000" dirty="0">
                <a:latin typeface="Calibri" panose="020F0502020204030204" pitchFamily="34" charset="0"/>
                <a:cs typeface="Calibri" panose="020F0502020204030204" pitchFamily="34" charset="0"/>
              </a:rPr>
              <a:t>°)	Las Aseguradoras y los Asegurados podrán recurrir al mecanismo de Mediación como forma de solución no </a:t>
            </a:r>
            <a:r>
              <a:rPr lang="es-ES" sz="2000" dirty="0" err="1">
                <a:latin typeface="Calibri" panose="020F0502020204030204" pitchFamily="34" charset="0"/>
                <a:cs typeface="Calibri" panose="020F0502020204030204" pitchFamily="34" charset="0"/>
              </a:rPr>
              <a:t>adversarial</a:t>
            </a:r>
            <a:r>
              <a:rPr lang="es-ES" sz="2000" dirty="0">
                <a:latin typeface="Calibri" panose="020F0502020204030204" pitchFamily="34" charset="0"/>
                <a:cs typeface="Calibri" panose="020F0502020204030204" pitchFamily="34" charset="0"/>
              </a:rPr>
              <a:t>, voluntaria entre las Aseguradoras y los Usuarios del Seguro, para casos de siniestros rechazados, independientemente que este organismo no se halle contemplado en las Pólizas de Seguros. Lo actuado en la mediación tendrá carácter confidencial y en consecuencia deberán mantener las partes la debida reserva respecto al asunto en cuestión. No será oponible el deber del secreto para la provisión de la información necesaria para la mediación.   </a:t>
            </a:r>
            <a:endParaRPr lang="es-PY" sz="2000" dirty="0">
              <a:latin typeface="Calibri" panose="020F0502020204030204" pitchFamily="34" charset="0"/>
              <a:cs typeface="Calibri" panose="020F0502020204030204" pitchFamily="34" charset="0"/>
            </a:endParaRPr>
          </a:p>
          <a:p>
            <a:pPr marL="109728" indent="0">
              <a:lnSpc>
                <a:spcPct val="170000"/>
              </a:lnSpc>
              <a:buNone/>
            </a:pPr>
            <a:r>
              <a:rPr lang="es-ES" sz="2000" dirty="0">
                <a:latin typeface="Calibri" panose="020F0502020204030204" pitchFamily="34" charset="0"/>
                <a:cs typeface="Calibri" panose="020F0502020204030204" pitchFamily="34" charset="0"/>
              </a:rPr>
              <a:t> </a:t>
            </a:r>
            <a:endParaRPr lang="es-PY" sz="20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876256" y="6237312"/>
            <a:ext cx="182993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73998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325112"/>
          </a:xfrm>
        </p:spPr>
        <p:txBody>
          <a:bodyPr>
            <a:normAutofit fontScale="77500" lnSpcReduction="20000"/>
          </a:bodyPr>
          <a:lstStyle/>
          <a:p>
            <a:pPr marL="109728" indent="0" algn="just">
              <a:lnSpc>
                <a:spcPct val="170000"/>
              </a:lnSpc>
              <a:buNone/>
            </a:pPr>
            <a:r>
              <a:rPr lang="es-ES" dirty="0">
                <a:latin typeface="Calibri" panose="020F0502020204030204" pitchFamily="34" charset="0"/>
                <a:cs typeface="Calibri" panose="020F0502020204030204" pitchFamily="34" charset="0"/>
              </a:rPr>
              <a:t>2°) 	La División de Defensa al Usuario del Seguro, orientará al usuario que recurra a la misma, sobre la alternativa de la Mediación en caso de controversia por el rechazo en la cobertura de un siniestro (v.g. mecanismo, costos, derechos, obligaciones, efecto ante instancias judiciales), salvo que sea evidente que el supuesto derecho que se reclama resulte insostenible.</a:t>
            </a:r>
            <a:endParaRPr lang="es-PY" dirty="0">
              <a:latin typeface="Calibri" panose="020F0502020204030204" pitchFamily="34" charset="0"/>
              <a:cs typeface="Calibri" panose="020F0502020204030204" pitchFamily="34" charset="0"/>
            </a:endParaRPr>
          </a:p>
          <a:p>
            <a:pPr marL="109728" indent="0">
              <a:lnSpc>
                <a:spcPct val="170000"/>
              </a:lnSpc>
              <a:buNone/>
            </a:pPr>
            <a:r>
              <a:rPr lang="es-ES" dirty="0">
                <a:latin typeface="Calibri" panose="020F0502020204030204" pitchFamily="34" charset="0"/>
                <a:cs typeface="Calibri" panose="020F0502020204030204" pitchFamily="34" charset="0"/>
              </a:rPr>
              <a:t> </a:t>
            </a:r>
            <a:endParaRPr lang="es-PY" dirty="0">
              <a:latin typeface="Calibri" panose="020F0502020204030204" pitchFamily="34" charset="0"/>
              <a:cs typeface="Calibri" panose="020F0502020204030204" pitchFamily="34" charset="0"/>
            </a:endParaRPr>
          </a:p>
          <a:p>
            <a:endParaRPr lang="es-PY"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5652120" y="5805264"/>
            <a:ext cx="280831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7778810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809832"/>
          </a:xfrm>
        </p:spPr>
        <p:txBody>
          <a:bodyPr>
            <a:normAutofit/>
          </a:bodyPr>
          <a:lstStyle/>
          <a:p>
            <a:pPr marL="109728" indent="0" algn="just">
              <a:lnSpc>
                <a:spcPct val="170000"/>
              </a:lnSpc>
              <a:buNone/>
            </a:pPr>
            <a:r>
              <a:rPr lang="es-ES" sz="1800" dirty="0">
                <a:latin typeface="Calibri" panose="020F0502020204030204" pitchFamily="34" charset="0"/>
                <a:cs typeface="Calibri" panose="020F0502020204030204" pitchFamily="34" charset="0"/>
              </a:rPr>
              <a:t>3°)	La solución pactada por las partes en el Acuerdo debe ser implementada antes de la finalización   del plazo legal para la prescripción de la acción para los siniestros rechazados.</a:t>
            </a:r>
            <a:endParaRPr lang="es-PY" sz="1800" dirty="0">
              <a:latin typeface="Calibri" panose="020F0502020204030204" pitchFamily="34" charset="0"/>
              <a:cs typeface="Calibri" panose="020F0502020204030204" pitchFamily="34" charset="0"/>
            </a:endParaRPr>
          </a:p>
          <a:p>
            <a:pPr marL="109728" indent="0" algn="just">
              <a:lnSpc>
                <a:spcPct val="170000"/>
              </a:lnSpc>
              <a:buNone/>
            </a:pPr>
            <a:r>
              <a:rPr lang="es-ES" sz="1800" dirty="0">
                <a:latin typeface="Calibri" panose="020F0502020204030204" pitchFamily="34" charset="0"/>
                <a:cs typeface="Calibri" panose="020F0502020204030204" pitchFamily="34" charset="0"/>
              </a:rPr>
              <a:t> </a:t>
            </a:r>
            <a:r>
              <a:rPr lang="es-ES" sz="1800" dirty="0" smtClean="0">
                <a:latin typeface="Calibri" panose="020F0502020204030204" pitchFamily="34" charset="0"/>
                <a:cs typeface="Calibri" panose="020F0502020204030204" pitchFamily="34" charset="0"/>
              </a:rPr>
              <a:t>4º</a:t>
            </a:r>
            <a:r>
              <a:rPr lang="es-ES" sz="1800" dirty="0">
                <a:latin typeface="Calibri" panose="020F0502020204030204" pitchFamily="34" charset="0"/>
                <a:cs typeface="Calibri" panose="020F0502020204030204" pitchFamily="34" charset="0"/>
              </a:rPr>
              <a:t>)	Los Agentes y/o representantes de los Corredores de Seguros orientarán a sus Asegurados, sobre la posibilidad de Mediación en los casos de siniestros rechazados.</a:t>
            </a:r>
            <a:endParaRPr lang="es-PY" sz="1800" dirty="0">
              <a:latin typeface="Calibri" panose="020F0502020204030204" pitchFamily="34" charset="0"/>
              <a:cs typeface="Calibri" panose="020F0502020204030204" pitchFamily="34" charset="0"/>
            </a:endParaRPr>
          </a:p>
          <a:p>
            <a:pPr marL="109728" indent="0" algn="just">
              <a:lnSpc>
                <a:spcPct val="170000"/>
              </a:lnSpc>
              <a:buNone/>
            </a:pPr>
            <a:r>
              <a:rPr lang="es-ES" sz="1800" dirty="0">
                <a:latin typeface="Calibri" panose="020F0502020204030204" pitchFamily="34" charset="0"/>
                <a:cs typeface="Calibri" panose="020F0502020204030204" pitchFamily="34" charset="0"/>
              </a:rPr>
              <a:t> </a:t>
            </a:r>
            <a:r>
              <a:rPr lang="es-ES" sz="1800" dirty="0" smtClean="0">
                <a:latin typeface="Calibri" panose="020F0502020204030204" pitchFamily="34" charset="0"/>
                <a:cs typeface="Calibri" panose="020F0502020204030204" pitchFamily="34" charset="0"/>
              </a:rPr>
              <a:t>5º</a:t>
            </a:r>
            <a:r>
              <a:rPr lang="es-ES" sz="1800" dirty="0">
                <a:latin typeface="Calibri" panose="020F0502020204030204" pitchFamily="34" charset="0"/>
                <a:cs typeface="Calibri" panose="020F0502020204030204" pitchFamily="34" charset="0"/>
              </a:rPr>
              <a:t>) 	Se considera instancia de conciliación alternativa la Oficina de Defensa al Consumidor dependiente del Ministerio de Industria y Comercio. </a:t>
            </a:r>
            <a:endParaRPr lang="es-PY" sz="1800" dirty="0">
              <a:latin typeface="Calibri" panose="020F0502020204030204" pitchFamily="34" charset="0"/>
              <a:cs typeface="Calibri" panose="020F0502020204030204" pitchFamily="34" charset="0"/>
            </a:endParaRPr>
          </a:p>
          <a:p>
            <a:pPr marL="109728" indent="0" algn="just">
              <a:lnSpc>
                <a:spcPct val="170000"/>
              </a:lnSpc>
              <a:buNone/>
            </a:pPr>
            <a:r>
              <a:rPr lang="es-ES" sz="1800" dirty="0">
                <a:latin typeface="Calibri" panose="020F0502020204030204" pitchFamily="34" charset="0"/>
                <a:cs typeface="Calibri" panose="020F0502020204030204" pitchFamily="34" charset="0"/>
              </a:rPr>
              <a:t> </a:t>
            </a:r>
            <a:r>
              <a:rPr lang="es-ES" sz="1800" dirty="0" smtClean="0">
                <a:latin typeface="Calibri" panose="020F0502020204030204" pitchFamily="34" charset="0"/>
                <a:cs typeface="Calibri" panose="020F0502020204030204" pitchFamily="34" charset="0"/>
              </a:rPr>
              <a:t>6º</a:t>
            </a:r>
            <a:r>
              <a:rPr lang="es-ES" sz="1800" dirty="0">
                <a:latin typeface="Calibri" panose="020F0502020204030204" pitchFamily="34" charset="0"/>
                <a:cs typeface="Calibri" panose="020F0502020204030204" pitchFamily="34" charset="0"/>
              </a:rPr>
              <a:t>) 	Reconocer al Centro de Arbitraje y Mediación del Paraguay y al Procedimiento de Mediación, como medio alternativo de solución para su aplicación en las Mediaciones recurridas en virtud a la presente Resolución.</a:t>
            </a:r>
            <a:endParaRPr lang="es-PY" sz="1800" dirty="0">
              <a:latin typeface="Calibri" panose="020F0502020204030204" pitchFamily="34" charset="0"/>
              <a:cs typeface="Calibri" panose="020F0502020204030204" pitchFamily="34" charset="0"/>
            </a:endParaRPr>
          </a:p>
          <a:p>
            <a:pPr marL="109728" indent="0">
              <a:lnSpc>
                <a:spcPct val="170000"/>
              </a:lnSpc>
              <a:buNone/>
            </a:pPr>
            <a:endParaRPr lang="es-PY" sz="1800" dirty="0"/>
          </a:p>
        </p:txBody>
      </p:sp>
      <p:sp>
        <p:nvSpPr>
          <p:cNvPr id="2" name="1 Marcador de pie de página"/>
          <p:cNvSpPr>
            <a:spLocks noGrp="1"/>
          </p:cNvSpPr>
          <p:nvPr>
            <p:ph type="ftr" sz="quarter" idx="11"/>
          </p:nvPr>
        </p:nvSpPr>
        <p:spPr>
          <a:xfrm>
            <a:off x="6228184" y="6093296"/>
            <a:ext cx="244827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0218822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1066800"/>
          </a:xfrm>
        </p:spPr>
        <p:txBody>
          <a:bodyPr>
            <a:normAutofit/>
          </a:bodyPr>
          <a:lstStyle/>
          <a:p>
            <a:pPr lvl="0"/>
            <a:r>
              <a:rPr lang="es-PY" b="1" dirty="0"/>
              <a:t>DESAFÍOS </a:t>
            </a:r>
            <a:r>
              <a:rPr lang="es-PY" b="1" dirty="0" smtClean="0"/>
              <a:t>FUTUROS</a:t>
            </a:r>
            <a:endParaRPr lang="es-PY" dirty="0"/>
          </a:p>
        </p:txBody>
      </p:sp>
      <p:sp>
        <p:nvSpPr>
          <p:cNvPr id="3" name="2 Marcador de contenido"/>
          <p:cNvSpPr>
            <a:spLocks noGrp="1"/>
          </p:cNvSpPr>
          <p:nvPr>
            <p:ph idx="1"/>
          </p:nvPr>
        </p:nvSpPr>
        <p:spPr>
          <a:xfrm>
            <a:off x="457200" y="1556792"/>
            <a:ext cx="8229600" cy="5017744"/>
          </a:xfrm>
        </p:spPr>
        <p:txBody>
          <a:bodyPr>
            <a:normAutofit fontScale="70000" lnSpcReduction="20000"/>
          </a:bodyPr>
          <a:lstStyle/>
          <a:p>
            <a:pPr marL="109728" indent="0">
              <a:buNone/>
            </a:pPr>
            <a:r>
              <a:rPr lang="es-PY" dirty="0"/>
              <a:t> </a:t>
            </a:r>
            <a:r>
              <a:rPr lang="es-ES" dirty="0" smtClean="0">
                <a:latin typeface="Calibri" panose="020F0502020204030204" pitchFamily="34" charset="0"/>
                <a:cs typeface="Calibri" panose="020F0502020204030204" pitchFamily="34" charset="0"/>
              </a:rPr>
              <a:t>Los </a:t>
            </a:r>
            <a:r>
              <a:rPr lang="es-ES" dirty="0">
                <a:latin typeface="Calibri" panose="020F0502020204030204" pitchFamily="34" charset="0"/>
                <a:cs typeface="Calibri" panose="020F0502020204030204" pitchFamily="34" charset="0"/>
              </a:rPr>
              <a:t>desafíos futuros de la Superintendencia de Seguros son los siguientes:</a:t>
            </a:r>
            <a:endParaRPr lang="es-PY" dirty="0">
              <a:latin typeface="Calibri" panose="020F0502020204030204" pitchFamily="34" charset="0"/>
              <a:cs typeface="Calibri" panose="020F0502020204030204" pitchFamily="34" charset="0"/>
            </a:endParaRPr>
          </a:p>
          <a:p>
            <a:pPr>
              <a:lnSpc>
                <a:spcPct val="170000"/>
              </a:lnSpc>
            </a:pPr>
            <a:r>
              <a:rPr lang="es-ES" dirty="0">
                <a:latin typeface="Calibri" panose="020F0502020204030204" pitchFamily="34" charset="0"/>
                <a:cs typeface="Calibri" panose="020F0502020204030204" pitchFamily="34" charset="0"/>
              </a:rPr>
              <a:t>Revisar, corregir y actualizar la Ley 827 de Seguros y el marco normativo reglamentario.</a:t>
            </a:r>
            <a:endParaRPr lang="es-PY" dirty="0">
              <a:latin typeface="Calibri" panose="020F0502020204030204" pitchFamily="34" charset="0"/>
              <a:cs typeface="Calibri" panose="020F0502020204030204" pitchFamily="34" charset="0"/>
            </a:endParaRPr>
          </a:p>
          <a:p>
            <a:pPr>
              <a:lnSpc>
                <a:spcPct val="170000"/>
              </a:lnSpc>
            </a:pPr>
            <a:r>
              <a:rPr lang="es-ES" dirty="0">
                <a:latin typeface="Calibri" panose="020F0502020204030204" pitchFamily="34" charset="0"/>
                <a:cs typeface="Calibri" panose="020F0502020204030204" pitchFamily="34" charset="0"/>
              </a:rPr>
              <a:t>Conversión integral </a:t>
            </a:r>
            <a:r>
              <a:rPr lang="es-ES" dirty="0" smtClean="0">
                <a:latin typeface="Calibri" panose="020F0502020204030204" pitchFamily="34" charset="0"/>
                <a:cs typeface="Calibri" panose="020F0502020204030204" pitchFamily="34" charset="0"/>
              </a:rPr>
              <a:t>sostenida </a:t>
            </a:r>
            <a:r>
              <a:rPr lang="es-ES" dirty="0" smtClean="0">
                <a:latin typeface="Calibri" panose="020F0502020204030204" pitchFamily="34" charset="0"/>
                <a:cs typeface="Calibri" panose="020F0502020204030204" pitchFamily="34" charset="0"/>
              </a:rPr>
              <a:t>a </a:t>
            </a:r>
            <a:r>
              <a:rPr lang="es-ES" dirty="0">
                <a:latin typeface="Calibri" panose="020F0502020204030204" pitchFamily="34" charset="0"/>
                <a:cs typeface="Calibri" panose="020F0502020204030204" pitchFamily="34" charset="0"/>
              </a:rPr>
              <a:t>los PBS-IAIS.</a:t>
            </a:r>
            <a:endParaRPr lang="es-PY" dirty="0">
              <a:latin typeface="Calibri" panose="020F0502020204030204" pitchFamily="34" charset="0"/>
              <a:cs typeface="Calibri" panose="020F0502020204030204" pitchFamily="34" charset="0"/>
            </a:endParaRPr>
          </a:p>
          <a:p>
            <a:pPr>
              <a:lnSpc>
                <a:spcPct val="170000"/>
              </a:lnSpc>
            </a:pPr>
            <a:r>
              <a:rPr lang="es-ES" dirty="0">
                <a:latin typeface="Calibri" panose="020F0502020204030204" pitchFamily="34" charset="0"/>
                <a:cs typeface="Calibri" panose="020F0502020204030204" pitchFamily="34" charset="0"/>
              </a:rPr>
              <a:t>Reestructurar orgánicamente la Superintendencia de Seguros y remunerarlos adecuadamente, de modo a poder cumplir mejor las tareas que la ley le asigna.</a:t>
            </a:r>
            <a:endParaRPr lang="es-PY" dirty="0">
              <a:latin typeface="Calibri" panose="020F0502020204030204" pitchFamily="34" charset="0"/>
              <a:cs typeface="Calibri" panose="020F0502020204030204" pitchFamily="34" charset="0"/>
            </a:endParaRPr>
          </a:p>
          <a:p>
            <a:pPr>
              <a:lnSpc>
                <a:spcPct val="170000"/>
              </a:lnSpc>
            </a:pPr>
            <a:r>
              <a:rPr lang="es-ES" dirty="0">
                <a:latin typeface="Calibri" panose="020F0502020204030204" pitchFamily="34" charset="0"/>
                <a:cs typeface="Calibri" panose="020F0502020204030204" pitchFamily="34" charset="0"/>
              </a:rPr>
              <a:t>Incorporar a profesionales altamente capacitados en ciertas áreas como ciencias actuariales, finanzas y análisis de mercado, así como reforzar el plantel del inspectores y fiscalizadores</a:t>
            </a:r>
            <a:r>
              <a:rPr lang="es-ES" dirty="0" smtClean="0"/>
              <a:t>.</a:t>
            </a:r>
            <a:endParaRPr lang="es-PY" dirty="0"/>
          </a:p>
        </p:txBody>
      </p:sp>
      <p:sp>
        <p:nvSpPr>
          <p:cNvPr id="4" name="3 Marcador de pie de página"/>
          <p:cNvSpPr>
            <a:spLocks noGrp="1"/>
          </p:cNvSpPr>
          <p:nvPr>
            <p:ph type="ftr" sz="quarter" idx="11"/>
          </p:nvPr>
        </p:nvSpPr>
        <p:spPr>
          <a:xfrm>
            <a:off x="6876256" y="6021288"/>
            <a:ext cx="2267744"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4000051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325112"/>
          </a:xfrm>
        </p:spPr>
        <p:txBody>
          <a:bodyPr>
            <a:noAutofit/>
          </a:bodyPr>
          <a:lstStyle/>
          <a:p>
            <a:pPr algn="just">
              <a:lnSpc>
                <a:spcPct val="170000"/>
              </a:lnSpc>
            </a:pPr>
            <a:r>
              <a:rPr lang="es-ES" sz="2000" dirty="0">
                <a:latin typeface="Calibri" panose="020F0502020204030204" pitchFamily="34" charset="0"/>
                <a:cs typeface="Calibri" panose="020F0502020204030204" pitchFamily="34" charset="0"/>
              </a:rPr>
              <a:t>Mejorar la capacitación profesional de los funcionarios de la Superintendencia y formar a los nuevos ingresantes.</a:t>
            </a:r>
            <a:endParaRPr lang="es-PY" sz="2000" dirty="0">
              <a:latin typeface="Calibri" panose="020F0502020204030204" pitchFamily="34" charset="0"/>
              <a:cs typeface="Calibri" panose="020F0502020204030204" pitchFamily="34" charset="0"/>
            </a:endParaRPr>
          </a:p>
          <a:p>
            <a:pPr algn="just">
              <a:lnSpc>
                <a:spcPct val="170000"/>
              </a:lnSpc>
            </a:pPr>
            <a:r>
              <a:rPr lang="es-ES" sz="2000" dirty="0">
                <a:latin typeface="Calibri" panose="020F0502020204030204" pitchFamily="34" charset="0"/>
                <a:cs typeface="Calibri" panose="020F0502020204030204" pitchFamily="34" charset="0"/>
              </a:rPr>
              <a:t>Desarrollar sistemas de información que permitan una reacción más rápida de la Superintendencia ante situación que lo ameriten.</a:t>
            </a:r>
            <a:endParaRPr lang="es-PY" sz="2000" dirty="0">
              <a:latin typeface="Calibri" panose="020F0502020204030204" pitchFamily="34" charset="0"/>
              <a:cs typeface="Calibri" panose="020F0502020204030204" pitchFamily="34" charset="0"/>
            </a:endParaRPr>
          </a:p>
          <a:p>
            <a:pPr algn="just">
              <a:lnSpc>
                <a:spcPct val="170000"/>
              </a:lnSpc>
            </a:pPr>
            <a:r>
              <a:rPr lang="es-ES" sz="2000" dirty="0">
                <a:latin typeface="Calibri" panose="020F0502020204030204" pitchFamily="34" charset="0"/>
                <a:cs typeface="Calibri" panose="020F0502020204030204" pitchFamily="34" charset="0"/>
              </a:rPr>
              <a:t>Desarrollar productos que mejoren el conocimiento financiero de los usuarios del seguro.</a:t>
            </a:r>
            <a:endParaRPr lang="es-PY" sz="2000" dirty="0">
              <a:latin typeface="Calibri" panose="020F0502020204030204" pitchFamily="34" charset="0"/>
              <a:cs typeface="Calibri" panose="020F0502020204030204" pitchFamily="34" charset="0"/>
            </a:endParaRPr>
          </a:p>
          <a:p>
            <a:pPr algn="just">
              <a:lnSpc>
                <a:spcPct val="170000"/>
              </a:lnSpc>
            </a:pPr>
            <a:r>
              <a:rPr lang="es-ES" sz="2000" dirty="0">
                <a:latin typeface="Calibri" panose="020F0502020204030204" pitchFamily="34" charset="0"/>
                <a:cs typeface="Calibri" panose="020F0502020204030204" pitchFamily="34" charset="0"/>
              </a:rPr>
              <a:t>Desarrollar normas que mejoren el Servicio de Atención a los Clientes.</a:t>
            </a:r>
            <a:endParaRPr lang="es-PY" sz="2000" dirty="0">
              <a:latin typeface="Calibri" panose="020F0502020204030204" pitchFamily="34" charset="0"/>
              <a:cs typeface="Calibri" panose="020F0502020204030204" pitchFamily="34" charset="0"/>
            </a:endParaRPr>
          </a:p>
          <a:p>
            <a:pPr algn="just">
              <a:lnSpc>
                <a:spcPct val="170000"/>
              </a:lnSpc>
            </a:pPr>
            <a:r>
              <a:rPr lang="es-ES" sz="2000" dirty="0">
                <a:latin typeface="Calibri" panose="020F0502020204030204" pitchFamily="34" charset="0"/>
                <a:cs typeface="Calibri" panose="020F0502020204030204" pitchFamily="34" charset="0"/>
              </a:rPr>
              <a:t>Revisar y mejorar los mecanismos que aseguren la capacitación de los auxiliares del seguro.</a:t>
            </a:r>
            <a:endParaRPr lang="es-PY" sz="2000" dirty="0">
              <a:latin typeface="Calibri" panose="020F0502020204030204" pitchFamily="34" charset="0"/>
              <a:cs typeface="Calibri" panose="020F0502020204030204" pitchFamily="34" charset="0"/>
            </a:endParaRPr>
          </a:p>
          <a:p>
            <a:pPr algn="just">
              <a:lnSpc>
                <a:spcPct val="170000"/>
              </a:lnSpc>
            </a:pPr>
            <a:r>
              <a:rPr lang="es-ES" sz="2000" dirty="0">
                <a:latin typeface="Calibri" panose="020F0502020204030204" pitchFamily="34" charset="0"/>
                <a:cs typeface="Calibri" panose="020F0502020204030204" pitchFamily="34" charset="0"/>
              </a:rPr>
              <a:t>Informatizar la recepción y manejo de datos de las compañías.</a:t>
            </a:r>
            <a:endParaRPr lang="es-PY" sz="2000" dirty="0">
              <a:latin typeface="Calibri" panose="020F0502020204030204" pitchFamily="34" charset="0"/>
              <a:cs typeface="Calibri" panose="020F0502020204030204" pitchFamily="34" charset="0"/>
            </a:endParaRPr>
          </a:p>
          <a:p>
            <a:pPr marL="109728" indent="0" algn="just">
              <a:buNone/>
            </a:pPr>
            <a:endParaRPr lang="es-PY" sz="2000" dirty="0">
              <a:latin typeface="Calibri" panose="020F0502020204030204" pitchFamily="34" charset="0"/>
              <a:cs typeface="Calibri" panose="020F0502020204030204" pitchFamily="34" charset="0"/>
            </a:endParaRPr>
          </a:p>
          <a:p>
            <a:pPr algn="just"/>
            <a:endParaRPr lang="es-PY" sz="20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6516216" y="6165304"/>
            <a:ext cx="230425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116420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Y" dirty="0"/>
              <a:t/>
            </a:r>
            <a:br>
              <a:rPr lang="es-PY" dirty="0"/>
            </a:br>
            <a:endParaRPr lang="es-PY" dirty="0"/>
          </a:p>
        </p:txBody>
      </p:sp>
      <p:sp>
        <p:nvSpPr>
          <p:cNvPr id="3" name="2 Marcador de contenido"/>
          <p:cNvSpPr>
            <a:spLocks noGrp="1"/>
          </p:cNvSpPr>
          <p:nvPr>
            <p:ph idx="1"/>
          </p:nvPr>
        </p:nvSpPr>
        <p:spPr>
          <a:xfrm>
            <a:off x="395536" y="548680"/>
            <a:ext cx="8229600" cy="6048672"/>
          </a:xfrm>
        </p:spPr>
        <p:txBody>
          <a:bodyPr>
            <a:normAutofit fontScale="70000" lnSpcReduction="20000"/>
          </a:bodyPr>
          <a:lstStyle/>
          <a:p>
            <a:pPr marL="109728" indent="0" algn="just">
              <a:lnSpc>
                <a:spcPct val="170000"/>
              </a:lnSpc>
              <a:buNone/>
            </a:pPr>
            <a:r>
              <a:rPr lang="es-ES" sz="3400" dirty="0" smtClean="0">
                <a:latin typeface="Calibri" panose="020F0502020204030204" pitchFamily="34" charset="0"/>
                <a:cs typeface="Calibri" panose="020F0502020204030204" pitchFamily="34" charset="0"/>
              </a:rPr>
              <a:t>La </a:t>
            </a:r>
            <a:r>
              <a:rPr lang="es-ES" sz="3400" dirty="0">
                <a:latin typeface="Calibri" panose="020F0502020204030204" pitchFamily="34" charset="0"/>
                <a:cs typeface="Calibri" panose="020F0502020204030204" pitchFamily="34" charset="0"/>
              </a:rPr>
              <a:t>Superintendencia de Seguros (SIS) es la autoridad responsable del control y la regulación del sector asegurador. </a:t>
            </a:r>
            <a:endParaRPr lang="es-ES" sz="3400" dirty="0" smtClean="0">
              <a:latin typeface="Calibri" panose="020F0502020204030204" pitchFamily="34" charset="0"/>
              <a:cs typeface="Calibri" panose="020F0502020204030204" pitchFamily="34" charset="0"/>
            </a:endParaRPr>
          </a:p>
          <a:p>
            <a:pPr marL="109728" indent="0" algn="just">
              <a:lnSpc>
                <a:spcPct val="170000"/>
              </a:lnSpc>
              <a:buNone/>
            </a:pPr>
            <a:r>
              <a:rPr lang="es-ES" sz="3400" dirty="0" smtClean="0">
                <a:latin typeface="Calibri" panose="020F0502020204030204" pitchFamily="34" charset="0"/>
                <a:cs typeface="Calibri" panose="020F0502020204030204" pitchFamily="34" charset="0"/>
              </a:rPr>
              <a:t>Este </a:t>
            </a:r>
            <a:r>
              <a:rPr lang="es-ES" sz="3400" dirty="0">
                <a:latin typeface="Calibri" panose="020F0502020204030204" pitchFamily="34" charset="0"/>
                <a:cs typeface="Calibri" panose="020F0502020204030204" pitchFamily="34" charset="0"/>
              </a:rPr>
              <a:t>sector comprende a las compañías de seguros y a auxiliares del seguro (agentes, corredores de seguros, liquidadores de seguros, empresas reaseguradoras, </a:t>
            </a:r>
            <a:r>
              <a:rPr lang="es-ES" sz="3400" dirty="0" err="1">
                <a:latin typeface="Calibri" panose="020F0502020204030204" pitchFamily="34" charset="0"/>
                <a:cs typeface="Calibri" panose="020F0502020204030204" pitchFamily="34" charset="0"/>
              </a:rPr>
              <a:t>brokers</a:t>
            </a:r>
            <a:r>
              <a:rPr lang="es-ES" sz="3400" dirty="0">
                <a:latin typeface="Calibri" panose="020F0502020204030204" pitchFamily="34" charset="0"/>
                <a:cs typeface="Calibri" panose="020F0502020204030204" pitchFamily="34" charset="0"/>
              </a:rPr>
              <a:t> de reaseguros y auditores externos). </a:t>
            </a:r>
            <a:endParaRPr lang="es-ES" sz="3400" dirty="0" smtClean="0">
              <a:latin typeface="Calibri" panose="020F0502020204030204" pitchFamily="34" charset="0"/>
              <a:cs typeface="Calibri" panose="020F0502020204030204" pitchFamily="34" charset="0"/>
            </a:endParaRPr>
          </a:p>
          <a:p>
            <a:pPr marL="109728" indent="0" algn="just">
              <a:lnSpc>
                <a:spcPct val="170000"/>
              </a:lnSpc>
              <a:buNone/>
            </a:pPr>
            <a:r>
              <a:rPr lang="es-ES" sz="3400" dirty="0" smtClean="0">
                <a:latin typeface="Calibri" panose="020F0502020204030204" pitchFamily="34" charset="0"/>
                <a:cs typeface="Calibri" panose="020F0502020204030204" pitchFamily="34" charset="0"/>
              </a:rPr>
              <a:t>Todos </a:t>
            </a:r>
            <a:r>
              <a:rPr lang="es-ES" sz="3400" dirty="0">
                <a:latin typeface="Calibri" panose="020F0502020204030204" pitchFamily="34" charset="0"/>
                <a:cs typeface="Calibri" panose="020F0502020204030204" pitchFamily="34" charset="0"/>
              </a:rPr>
              <a:t>deben estar debidamente registrados en la SIS. Asimismo, se encarga del rol de defensa al asegurado y del control de riesgos de lavado de dinero y financiamiento del terrorismo de éste sector.</a:t>
            </a:r>
            <a:endParaRPr lang="es-PY" sz="3400" dirty="0">
              <a:latin typeface="Calibri" panose="020F0502020204030204" pitchFamily="34" charset="0"/>
              <a:cs typeface="Calibri" panose="020F0502020204030204" pitchFamily="34" charset="0"/>
            </a:endParaRPr>
          </a:p>
          <a:p>
            <a:pPr algn="ctr"/>
            <a:endParaRPr lang="es-PY"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5724128" y="6021288"/>
            <a:ext cx="2914600"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142038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109728" indent="0" algn="ctr">
              <a:buNone/>
            </a:pPr>
            <a:r>
              <a:rPr lang="es-ES" sz="5400" dirty="0">
                <a:latin typeface="Calibri" panose="020F0502020204030204" pitchFamily="34" charset="0"/>
                <a:cs typeface="Calibri" panose="020F0502020204030204" pitchFamily="34" charset="0"/>
              </a:rPr>
              <a:t>MUCHAS GRACIAS POR SU </a:t>
            </a:r>
            <a:r>
              <a:rPr lang="es-ES" sz="5400" dirty="0" smtClean="0">
                <a:latin typeface="Calibri" panose="020F0502020204030204" pitchFamily="34" charset="0"/>
                <a:cs typeface="Calibri" panose="020F0502020204030204" pitchFamily="34" charset="0"/>
              </a:rPr>
              <a:t>ATENCIÓN!</a:t>
            </a:r>
            <a:endParaRPr lang="es-PY" sz="5400" dirty="0">
              <a:latin typeface="Calibri" panose="020F0502020204030204" pitchFamily="34" charset="0"/>
              <a:cs typeface="Calibri" panose="020F0502020204030204" pitchFamily="34" charset="0"/>
            </a:endParaRPr>
          </a:p>
          <a:p>
            <a:pPr marL="109728" indent="0" algn="ctr">
              <a:buNone/>
            </a:pPr>
            <a:endParaRPr lang="es-PY" sz="4000" dirty="0">
              <a:latin typeface="Maiandra GD" panose="020E0502030308020204" pitchFamily="34" charset="0"/>
            </a:endParaRPr>
          </a:p>
        </p:txBody>
      </p:sp>
      <p:sp>
        <p:nvSpPr>
          <p:cNvPr id="2" name="1 Marcador de pie de página"/>
          <p:cNvSpPr>
            <a:spLocks noGrp="1"/>
          </p:cNvSpPr>
          <p:nvPr>
            <p:ph type="ftr" sz="quarter" idx="11"/>
          </p:nvPr>
        </p:nvSpPr>
        <p:spPr>
          <a:xfrm>
            <a:off x="6660232" y="6165304"/>
            <a:ext cx="2160240"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82170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809832"/>
          </a:xfrm>
        </p:spPr>
        <p:txBody>
          <a:bodyPr>
            <a:normAutofit fontScale="25000" lnSpcReduction="20000"/>
          </a:bodyPr>
          <a:lstStyle/>
          <a:p>
            <a:pPr marL="109728" lvl="0" indent="0" algn="r">
              <a:buNone/>
            </a:pPr>
            <a:r>
              <a:rPr lang="es-PY" sz="11100" b="1" dirty="0">
                <a:latin typeface="Calibri" panose="020F0502020204030204" pitchFamily="34" charset="0"/>
                <a:cs typeface="Calibri" panose="020F0502020204030204" pitchFamily="34" charset="0"/>
              </a:rPr>
              <a:t>CONTEXTO ESTRATÉGICO DE LA ENTIDAD </a:t>
            </a:r>
            <a:endParaRPr lang="es-PY" sz="12300" b="1" dirty="0">
              <a:latin typeface="Calibri" panose="020F0502020204030204" pitchFamily="34" charset="0"/>
              <a:cs typeface="Calibri" panose="020F0502020204030204" pitchFamily="34" charset="0"/>
            </a:endParaRPr>
          </a:p>
          <a:p>
            <a:pPr marL="411480" lvl="1" indent="0">
              <a:buNone/>
            </a:pPr>
            <a:endParaRPr lang="es-ES_tradnl" sz="7400" b="1" dirty="0" smtClean="0"/>
          </a:p>
          <a:p>
            <a:pPr marL="411480" lvl="1" indent="0" algn="just">
              <a:lnSpc>
                <a:spcPct val="170000"/>
              </a:lnSpc>
              <a:buNone/>
            </a:pPr>
            <a:r>
              <a:rPr lang="es-ES_tradnl" sz="8800" b="1" dirty="0">
                <a:solidFill>
                  <a:srgbClr val="003366"/>
                </a:solidFill>
                <a:latin typeface="Calibri" panose="020F0502020204030204" pitchFamily="34" charset="0"/>
                <a:cs typeface="Calibri" panose="020F0502020204030204" pitchFamily="34" charset="0"/>
              </a:rPr>
              <a:t>Rol Estratégico de la Entidad</a:t>
            </a:r>
            <a:endParaRPr lang="es-PY" sz="8800" b="1" dirty="0">
              <a:solidFill>
                <a:srgbClr val="003366"/>
              </a:solidFill>
              <a:latin typeface="Calibri" panose="020F0502020204030204" pitchFamily="34" charset="0"/>
              <a:cs typeface="Calibri" panose="020F0502020204030204" pitchFamily="34" charset="0"/>
            </a:endParaRPr>
          </a:p>
          <a:p>
            <a:pPr marL="109728" indent="0" algn="just">
              <a:lnSpc>
                <a:spcPct val="170000"/>
              </a:lnSpc>
              <a:buNone/>
            </a:pPr>
            <a:r>
              <a:rPr lang="es-PY" sz="8800" b="1" dirty="0">
                <a:solidFill>
                  <a:srgbClr val="003366"/>
                </a:solidFill>
                <a:latin typeface="Calibri" panose="020F0502020204030204" pitchFamily="34" charset="0"/>
                <a:cs typeface="Calibri" panose="020F0502020204030204" pitchFamily="34" charset="0"/>
              </a:rPr>
              <a:t> </a:t>
            </a:r>
          </a:p>
          <a:p>
            <a:pPr marL="109728" indent="0" algn="just">
              <a:lnSpc>
                <a:spcPct val="170000"/>
              </a:lnSpc>
              <a:buNone/>
            </a:pPr>
            <a:r>
              <a:rPr lang="es-ES" sz="8000" dirty="0">
                <a:latin typeface="Calibri" panose="020F0502020204030204" pitchFamily="34" charset="0"/>
                <a:cs typeface="Calibri" panose="020F0502020204030204" pitchFamily="34" charset="0"/>
              </a:rPr>
              <a:t>El rol estratégico de la Superintendencia de Seguros consiste básicamente </a:t>
            </a:r>
            <a:r>
              <a:rPr lang="es-ES" sz="8000" b="1" dirty="0">
                <a:solidFill>
                  <a:srgbClr val="003366"/>
                </a:solidFill>
                <a:latin typeface="Calibri" panose="020F0502020204030204" pitchFamily="34" charset="0"/>
                <a:cs typeface="Calibri" panose="020F0502020204030204" pitchFamily="34" charset="0"/>
              </a:rPr>
              <a:t>en velar por la solvencia y estabilidad del mercado asegurador </a:t>
            </a:r>
            <a:r>
              <a:rPr lang="es-ES" sz="8000" dirty="0">
                <a:latin typeface="Calibri" panose="020F0502020204030204" pitchFamily="34" charset="0"/>
                <a:cs typeface="Calibri" panose="020F0502020204030204" pitchFamily="34" charset="0"/>
              </a:rPr>
              <a:t>a través de sus facultades de fiscalización y regulación, para ello cuenta con áreas especializadas en auditoria, en estudios técnicos y actuariales, reaseguros, auxiliares del seguro,  lavado de dinero o bienes, riesgo tecnológico y atención al usuario del seguro.</a:t>
            </a:r>
            <a:endParaRPr lang="es-PY" sz="8000" dirty="0">
              <a:latin typeface="Calibri" panose="020F0502020204030204" pitchFamily="34" charset="0"/>
              <a:cs typeface="Calibri" panose="020F0502020204030204" pitchFamily="34" charset="0"/>
            </a:endParaRPr>
          </a:p>
          <a:p>
            <a:pPr marL="109728" indent="0" algn="just">
              <a:lnSpc>
                <a:spcPct val="170000"/>
              </a:lnSpc>
              <a:buNone/>
            </a:pPr>
            <a:r>
              <a:rPr lang="es-PY" sz="8000" b="1" dirty="0">
                <a:latin typeface="Calibri" panose="020F0502020204030204" pitchFamily="34" charset="0"/>
                <a:cs typeface="Calibri" panose="020F0502020204030204" pitchFamily="34" charset="0"/>
              </a:rPr>
              <a:t> </a:t>
            </a:r>
            <a:endParaRPr lang="es-PY" sz="8000" dirty="0">
              <a:latin typeface="Calibri" panose="020F0502020204030204" pitchFamily="34" charset="0"/>
              <a:cs typeface="Calibri" panose="020F0502020204030204" pitchFamily="34" charset="0"/>
            </a:endParaRPr>
          </a:p>
          <a:p>
            <a:pPr marL="109728" indent="0" algn="just">
              <a:lnSpc>
                <a:spcPct val="170000"/>
              </a:lnSpc>
              <a:buNone/>
            </a:pPr>
            <a:r>
              <a:rPr lang="es-PY" sz="4800" b="1" dirty="0"/>
              <a:t> </a:t>
            </a:r>
            <a:r>
              <a:rPr lang="es-ES" sz="4400" dirty="0"/>
              <a:t> </a:t>
            </a:r>
            <a:endParaRPr lang="es-PY" sz="4400" dirty="0"/>
          </a:p>
        </p:txBody>
      </p:sp>
      <p:sp>
        <p:nvSpPr>
          <p:cNvPr id="2" name="1 Marcador de pie de página"/>
          <p:cNvSpPr>
            <a:spLocks noGrp="1"/>
          </p:cNvSpPr>
          <p:nvPr>
            <p:ph type="ftr" sz="quarter" idx="11"/>
          </p:nvPr>
        </p:nvSpPr>
        <p:spPr>
          <a:xfrm>
            <a:off x="611560" y="5877272"/>
            <a:ext cx="266429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960429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325112"/>
          </a:xfrm>
        </p:spPr>
        <p:txBody>
          <a:bodyPr>
            <a:noAutofit/>
          </a:bodyPr>
          <a:lstStyle/>
          <a:p>
            <a:pPr marL="109728" indent="0" algn="just">
              <a:lnSpc>
                <a:spcPct val="170000"/>
              </a:lnSpc>
              <a:buNone/>
            </a:pPr>
            <a:r>
              <a:rPr lang="es-ES_tradnl" sz="1600" b="1" dirty="0">
                <a:solidFill>
                  <a:srgbClr val="003366"/>
                </a:solidFill>
                <a:latin typeface="Calibri" panose="020F0502020204030204" pitchFamily="34" charset="0"/>
                <a:cs typeface="Calibri" panose="020F0502020204030204" pitchFamily="34" charset="0"/>
              </a:rPr>
              <a:t>Análisis del Contexto del Sector donde interviene la Entidad</a:t>
            </a:r>
            <a:endParaRPr lang="es-PY" sz="1600" b="1" dirty="0">
              <a:solidFill>
                <a:srgbClr val="003366"/>
              </a:solidFill>
              <a:latin typeface="Calibri" panose="020F0502020204030204" pitchFamily="34" charset="0"/>
              <a:cs typeface="Calibri" panose="020F0502020204030204" pitchFamily="34" charset="0"/>
            </a:endParaRPr>
          </a:p>
          <a:p>
            <a:pPr marL="109728" indent="0" algn="just">
              <a:lnSpc>
                <a:spcPct val="170000"/>
              </a:lnSpc>
              <a:buNone/>
            </a:pPr>
            <a:r>
              <a:rPr lang="es-ES" sz="1600" dirty="0">
                <a:latin typeface="Calibri" panose="020F0502020204030204" pitchFamily="34" charset="0"/>
                <a:cs typeface="Calibri" panose="020F0502020204030204" pitchFamily="34" charset="0"/>
              </a:rPr>
              <a:t> El mercado asegurador cuenta con </a:t>
            </a:r>
            <a:r>
              <a:rPr lang="es-ES" sz="1600" b="1" dirty="0">
                <a:solidFill>
                  <a:srgbClr val="003366"/>
                </a:solidFill>
                <a:latin typeface="Calibri" panose="020F0502020204030204" pitchFamily="34" charset="0"/>
                <a:cs typeface="Calibri" panose="020F0502020204030204" pitchFamily="34" charset="0"/>
              </a:rPr>
              <a:t>35  compañías aseguradoras </a:t>
            </a:r>
            <a:r>
              <a:rPr lang="es-ES" sz="1600" dirty="0">
                <a:latin typeface="Calibri" panose="020F0502020204030204" pitchFamily="34" charset="0"/>
                <a:cs typeface="Calibri" panose="020F0502020204030204" pitchFamily="34" charset="0"/>
              </a:rPr>
              <a:t>que ofrecen pólizas de seguros del ramo patrimoniales y 5 de ellas operan también en el ramo vida. En cuanto a Auxiliares del Seguro se encuentran matriculados </a:t>
            </a:r>
            <a:r>
              <a:rPr lang="es-ES" sz="1600" b="1" dirty="0">
                <a:solidFill>
                  <a:srgbClr val="003366"/>
                </a:solidFill>
                <a:latin typeface="Calibri" panose="020F0502020204030204" pitchFamily="34" charset="0"/>
                <a:cs typeface="Calibri" panose="020F0502020204030204" pitchFamily="34" charset="0"/>
              </a:rPr>
              <a:t>893 agentes de seguros </a:t>
            </a:r>
            <a:r>
              <a:rPr lang="es-ES" sz="1600" dirty="0">
                <a:latin typeface="Calibri" panose="020F0502020204030204" pitchFamily="34" charset="0"/>
                <a:cs typeface="Calibri" panose="020F0502020204030204" pitchFamily="34" charset="0"/>
              </a:rPr>
              <a:t>y </a:t>
            </a:r>
            <a:r>
              <a:rPr lang="es-ES" sz="1600" b="1" dirty="0">
                <a:solidFill>
                  <a:srgbClr val="003366"/>
                </a:solidFill>
                <a:latin typeface="Calibri" panose="020F0502020204030204" pitchFamily="34" charset="0"/>
                <a:cs typeface="Calibri" panose="020F0502020204030204" pitchFamily="34" charset="0"/>
              </a:rPr>
              <a:t>43 corredoras de seguros</a:t>
            </a:r>
            <a:r>
              <a:rPr lang="es-ES" sz="1600" dirty="0">
                <a:latin typeface="Calibri" panose="020F0502020204030204" pitchFamily="34" charset="0"/>
                <a:cs typeface="Calibri" panose="020F0502020204030204" pitchFamily="34" charset="0"/>
              </a:rPr>
              <a:t>, </a:t>
            </a:r>
            <a:r>
              <a:rPr lang="es-ES" sz="1600" b="1" dirty="0">
                <a:solidFill>
                  <a:srgbClr val="003366"/>
                </a:solidFill>
                <a:latin typeface="Calibri" panose="020F0502020204030204" pitchFamily="34" charset="0"/>
                <a:cs typeface="Calibri" panose="020F0502020204030204" pitchFamily="34" charset="0"/>
              </a:rPr>
              <a:t>15 liquidadores de siniestros, 117 reaseguradoras del exterior y 15 </a:t>
            </a:r>
            <a:r>
              <a:rPr lang="es-ES" sz="1600" b="1" dirty="0" err="1">
                <a:solidFill>
                  <a:srgbClr val="003366"/>
                </a:solidFill>
                <a:latin typeface="Calibri" panose="020F0502020204030204" pitchFamily="34" charset="0"/>
                <a:cs typeface="Calibri" panose="020F0502020204030204" pitchFamily="34" charset="0"/>
              </a:rPr>
              <a:t>brokers</a:t>
            </a:r>
            <a:r>
              <a:rPr lang="es-ES" sz="1600" b="1" dirty="0">
                <a:solidFill>
                  <a:srgbClr val="003366"/>
                </a:solidFill>
                <a:latin typeface="Calibri" panose="020F0502020204030204" pitchFamily="34" charset="0"/>
                <a:cs typeface="Calibri" panose="020F0502020204030204" pitchFamily="34" charset="0"/>
              </a:rPr>
              <a:t> de reaseguros</a:t>
            </a:r>
            <a:r>
              <a:rPr lang="es-ES" sz="1600" dirty="0">
                <a:latin typeface="Calibri" panose="020F0502020204030204" pitchFamily="34" charset="0"/>
                <a:cs typeface="Calibri" panose="020F0502020204030204" pitchFamily="34" charset="0"/>
              </a:rPr>
              <a:t>. Dos grupos de coaseguradores operan brindando cobertura en materia de responsabilidad civil para transporte de pasajeros y de carga. Así también, cuenta con un registro de </a:t>
            </a:r>
            <a:r>
              <a:rPr lang="es-ES" sz="1600" b="1" dirty="0">
                <a:solidFill>
                  <a:srgbClr val="003366"/>
                </a:solidFill>
                <a:latin typeface="Calibri" panose="020F0502020204030204" pitchFamily="34" charset="0"/>
                <a:cs typeface="Calibri" panose="020F0502020204030204" pitchFamily="34" charset="0"/>
              </a:rPr>
              <a:t>16 firmas de auditores externos inscriptos en la SIS.</a:t>
            </a:r>
            <a:endParaRPr lang="es-PY" sz="1600" b="1" dirty="0">
              <a:solidFill>
                <a:srgbClr val="003366"/>
              </a:solidFill>
              <a:latin typeface="Calibri" panose="020F0502020204030204" pitchFamily="34" charset="0"/>
              <a:cs typeface="Calibri" panose="020F0502020204030204" pitchFamily="34" charset="0"/>
            </a:endParaRPr>
          </a:p>
          <a:p>
            <a:pPr marL="109728" indent="0" algn="just">
              <a:lnSpc>
                <a:spcPct val="170000"/>
              </a:lnSpc>
              <a:buNone/>
            </a:pPr>
            <a:r>
              <a:rPr lang="es-ES" sz="1600" dirty="0">
                <a:latin typeface="Calibri" panose="020F0502020204030204" pitchFamily="34" charset="0"/>
                <a:cs typeface="Calibri" panose="020F0502020204030204" pitchFamily="34" charset="0"/>
              </a:rPr>
              <a:t> En cuanto a concentración de mercado, las </a:t>
            </a:r>
            <a:r>
              <a:rPr lang="es-ES" sz="1600" b="1" dirty="0">
                <a:solidFill>
                  <a:srgbClr val="003366"/>
                </a:solidFill>
                <a:latin typeface="Calibri" panose="020F0502020204030204" pitchFamily="34" charset="0"/>
                <a:cs typeface="Calibri" panose="020F0502020204030204" pitchFamily="34" charset="0"/>
              </a:rPr>
              <a:t>5 compañías más grandes tienen el 51% del mercado</a:t>
            </a:r>
            <a:r>
              <a:rPr lang="es-ES" sz="1600" dirty="0">
                <a:latin typeface="Calibri" panose="020F0502020204030204" pitchFamily="34" charset="0"/>
                <a:cs typeface="Calibri" panose="020F0502020204030204" pitchFamily="34" charset="0"/>
              </a:rPr>
              <a:t>. Gran parte del mercado exhibe una marcada atomización, teniendo 22 de ellas menos del 2% del mercado cada una.</a:t>
            </a:r>
            <a:endParaRPr lang="es-PY" sz="1600" dirty="0">
              <a:latin typeface="Calibri" panose="020F0502020204030204" pitchFamily="34" charset="0"/>
              <a:cs typeface="Calibri" panose="020F0502020204030204" pitchFamily="34" charset="0"/>
            </a:endParaRPr>
          </a:p>
          <a:p>
            <a:pPr marL="109728" indent="0" algn="just">
              <a:lnSpc>
                <a:spcPct val="170000"/>
              </a:lnSpc>
              <a:buNone/>
            </a:pPr>
            <a:r>
              <a:rPr lang="es-ES" sz="1600" dirty="0">
                <a:latin typeface="Calibri" panose="020F0502020204030204" pitchFamily="34" charset="0"/>
                <a:cs typeface="Calibri" panose="020F0502020204030204" pitchFamily="34" charset="0"/>
              </a:rPr>
              <a:t> El rubro de seguros para automóviles, responsabilidad civil, caución e incendios, representan el </a:t>
            </a:r>
            <a:r>
              <a:rPr lang="es-ES" sz="1600" b="1" dirty="0">
                <a:solidFill>
                  <a:srgbClr val="003366"/>
                </a:solidFill>
                <a:latin typeface="Calibri" panose="020F0502020204030204" pitchFamily="34" charset="0"/>
                <a:cs typeface="Calibri" panose="020F0502020204030204" pitchFamily="34" charset="0"/>
              </a:rPr>
              <a:t>85% de las pólizas. </a:t>
            </a:r>
            <a:r>
              <a:rPr lang="es-ES" sz="1600" dirty="0">
                <a:latin typeface="Calibri" panose="020F0502020204030204" pitchFamily="34" charset="0"/>
                <a:cs typeface="Calibri" panose="020F0502020204030204" pitchFamily="34" charset="0"/>
              </a:rPr>
              <a:t>Por lejos, el rubro automóviles domina el mercado con el </a:t>
            </a:r>
            <a:r>
              <a:rPr lang="es-ES" sz="1600" b="1" dirty="0">
                <a:solidFill>
                  <a:srgbClr val="003366"/>
                </a:solidFill>
                <a:latin typeface="Calibri" panose="020F0502020204030204" pitchFamily="34" charset="0"/>
                <a:cs typeface="Calibri" panose="020F0502020204030204" pitchFamily="34" charset="0"/>
              </a:rPr>
              <a:t>51% de todas las pólizas emitidas.</a:t>
            </a:r>
            <a:endParaRPr lang="es-PY" sz="1600" b="1" dirty="0">
              <a:solidFill>
                <a:srgbClr val="003366"/>
              </a:solidFill>
              <a:latin typeface="Calibri" panose="020F0502020204030204" pitchFamily="34" charset="0"/>
              <a:cs typeface="Calibri" panose="020F0502020204030204" pitchFamily="34" charset="0"/>
            </a:endParaRPr>
          </a:p>
          <a:p>
            <a:endParaRPr lang="es-PY" sz="1600" dirty="0">
              <a:latin typeface="Calibri" panose="020F0502020204030204" pitchFamily="34" charset="0"/>
              <a:cs typeface="Calibri" panose="020F0502020204030204" pitchFamily="34" charset="0"/>
            </a:endParaRPr>
          </a:p>
        </p:txBody>
      </p:sp>
      <p:sp>
        <p:nvSpPr>
          <p:cNvPr id="4" name="3 Marcador de pie de página"/>
          <p:cNvSpPr>
            <a:spLocks noGrp="1"/>
          </p:cNvSpPr>
          <p:nvPr>
            <p:ph type="ftr" sz="quarter" idx="11"/>
          </p:nvPr>
        </p:nvSpPr>
        <p:spPr>
          <a:xfrm>
            <a:off x="5436096" y="6237312"/>
            <a:ext cx="3312368"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750241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val="3622429758"/>
              </p:ext>
            </p:extLst>
          </p:nvPr>
        </p:nvGraphicFramePr>
        <p:xfrm>
          <a:off x="251520" y="476672"/>
          <a:ext cx="8712968" cy="6381327"/>
        </p:xfrm>
        <a:graphic>
          <a:graphicData uri="http://schemas.openxmlformats.org/drawingml/2006/chart">
            <c:chart xmlns:c="http://schemas.openxmlformats.org/drawingml/2006/chart" xmlns:r="http://schemas.openxmlformats.org/officeDocument/2006/relationships" r:id="rId2"/>
          </a:graphicData>
        </a:graphic>
      </p:graphicFrame>
      <p:sp>
        <p:nvSpPr>
          <p:cNvPr id="2" name="1 Marcador de pie de página"/>
          <p:cNvSpPr>
            <a:spLocks noGrp="1"/>
          </p:cNvSpPr>
          <p:nvPr>
            <p:ph type="ftr" sz="quarter" idx="11"/>
          </p:nvPr>
        </p:nvSpPr>
        <p:spPr>
          <a:xfrm>
            <a:off x="323528" y="5949280"/>
            <a:ext cx="2664296"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4165020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val="552252852"/>
              </p:ext>
            </p:extLst>
          </p:nvPr>
        </p:nvGraphicFramePr>
        <p:xfrm>
          <a:off x="899592" y="692696"/>
          <a:ext cx="7488832" cy="5832648"/>
        </p:xfrm>
        <a:graphic>
          <a:graphicData uri="http://schemas.openxmlformats.org/drawingml/2006/chart">
            <c:chart xmlns:c="http://schemas.openxmlformats.org/drawingml/2006/chart" xmlns:r="http://schemas.openxmlformats.org/officeDocument/2006/relationships" r:id="rId2"/>
          </a:graphicData>
        </a:graphic>
      </p:graphicFrame>
      <p:sp>
        <p:nvSpPr>
          <p:cNvPr id="2" name="1 Marcador de pie de página"/>
          <p:cNvSpPr>
            <a:spLocks noGrp="1"/>
          </p:cNvSpPr>
          <p:nvPr>
            <p:ph type="ftr" sz="quarter" idx="11"/>
          </p:nvPr>
        </p:nvSpPr>
        <p:spPr>
          <a:xfrm>
            <a:off x="467544" y="6093296"/>
            <a:ext cx="316835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3032133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178507257"/>
              </p:ext>
            </p:extLst>
          </p:nvPr>
        </p:nvGraphicFramePr>
        <p:xfrm>
          <a:off x="179512" y="908720"/>
          <a:ext cx="8784976" cy="4968555"/>
        </p:xfrm>
        <a:graphic>
          <a:graphicData uri="http://schemas.openxmlformats.org/drawingml/2006/table">
            <a:tbl>
              <a:tblPr firstRow="1" firstCol="1" bandRow="1">
                <a:tableStyleId>{5C22544A-7EE6-4342-B048-85BDC9FD1C3A}</a:tableStyleId>
              </a:tblPr>
              <a:tblGrid>
                <a:gridCol w="966967"/>
                <a:gridCol w="2549937"/>
                <a:gridCol w="2373726"/>
                <a:gridCol w="2894346"/>
              </a:tblGrid>
              <a:tr h="343718">
                <a:tc gridSpan="4">
                  <a:txBody>
                    <a:bodyPr/>
                    <a:lstStyle/>
                    <a:p>
                      <a:pPr indent="-306070" algn="ctr">
                        <a:lnSpc>
                          <a:spcPct val="115000"/>
                        </a:lnSpc>
                        <a:spcAft>
                          <a:spcPts val="0"/>
                        </a:spcAft>
                      </a:pPr>
                      <a:r>
                        <a:rPr lang="es-PY" sz="1600" u="none" dirty="0">
                          <a:effectLst/>
                          <a:latin typeface="Calibri" panose="020F0502020204030204" pitchFamily="34" charset="0"/>
                          <a:cs typeface="Calibri" panose="020F0502020204030204" pitchFamily="34" charset="0"/>
                        </a:rPr>
                        <a:t>PRODUCCIÓN DEL MERCADO ASEGURADOR AL CIERRE DE CADA EJERCICIO</a:t>
                      </a:r>
                      <a:r>
                        <a:rPr lang="es-PY" sz="1600" u="sng" dirty="0">
                          <a:effectLst/>
                          <a:latin typeface="Calibri" panose="020F0502020204030204" pitchFamily="34" charset="0"/>
                          <a:cs typeface="Calibri" panose="020F0502020204030204" pitchFamily="34" charset="0"/>
                        </a:rPr>
                        <a:t>:</a:t>
                      </a:r>
                      <a:endParaRPr lang="es-PY" sz="1600" dirty="0">
                        <a:effectLst/>
                        <a:latin typeface="Calibri" panose="020F0502020204030204" pitchFamily="34" charset="0"/>
                        <a:ea typeface="Palatino Linotype"/>
                        <a:cs typeface="Calibri" panose="020F0502020204030204" pitchFamily="34" charset="0"/>
                      </a:endParaRPr>
                    </a:p>
                  </a:txBody>
                  <a:tcPr marL="44450" marR="44450" marT="0" marB="0" anchor="ctr"/>
                </a:tc>
                <a:tc hMerge="1">
                  <a:txBody>
                    <a:bodyPr/>
                    <a:lstStyle/>
                    <a:p>
                      <a:endParaRPr lang="es-PY"/>
                    </a:p>
                  </a:txBody>
                  <a:tcPr/>
                </a:tc>
                <a:tc hMerge="1">
                  <a:txBody>
                    <a:bodyPr/>
                    <a:lstStyle/>
                    <a:p>
                      <a:endParaRPr lang="es-PY"/>
                    </a:p>
                  </a:txBody>
                  <a:tcPr/>
                </a:tc>
                <a:tc hMerge="1">
                  <a:txBody>
                    <a:bodyPr/>
                    <a:lstStyle/>
                    <a:p>
                      <a:endParaRPr lang="es-PY"/>
                    </a:p>
                  </a:txBody>
                  <a:tcPr/>
                </a:tc>
              </a:tr>
              <a:tr h="641351">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AÑO</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GUARANIES</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US$ Cambio Jun2014: 4.384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PRIMA PER CAPITA (Guaraníes)</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501176">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2006</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473.765.347.178</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79.446.414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78.841</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67303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2007</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500.750.218.611</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95.378.515</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81.827</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2008</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620.836.999.533</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133.464.926</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99.656</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2009</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778.518.392.642</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166.172.549</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122.782</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2010</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893.625.019.745</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186.677.464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138.522</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2011</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1.108.995.728.827</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245.897.057</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169.008</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2012</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1.317.601.304.953</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308.571.734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197.464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2013</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1.533.020.839.100</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359.273.691</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225.997</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r>
              <a:tr h="401325">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2014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1.754.076.820.869</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a:effectLst/>
                          <a:latin typeface="Calibri" panose="020F0502020204030204" pitchFamily="34" charset="0"/>
                          <a:cs typeface="Calibri" panose="020F0502020204030204" pitchFamily="34" charset="0"/>
                        </a:rPr>
                        <a:t>400.108.764</a:t>
                      </a:r>
                      <a:endParaRPr lang="es-PY" sz="1100">
                        <a:effectLst/>
                        <a:latin typeface="Calibri" panose="020F0502020204030204" pitchFamily="34" charset="0"/>
                        <a:ea typeface="Palatino Linotype"/>
                        <a:cs typeface="Calibri" panose="020F0502020204030204" pitchFamily="34" charset="0"/>
                      </a:endParaRPr>
                    </a:p>
                  </a:txBody>
                  <a:tcPr marL="44450" marR="44450" marT="0" marB="0" anchor="ctr"/>
                </a:tc>
                <a:tc>
                  <a:txBody>
                    <a:bodyPr/>
                    <a:lstStyle/>
                    <a:p>
                      <a:pPr indent="-306070" algn="ctr">
                        <a:lnSpc>
                          <a:spcPct val="115000"/>
                        </a:lnSpc>
                        <a:spcAft>
                          <a:spcPts val="0"/>
                        </a:spcAft>
                      </a:pPr>
                      <a:r>
                        <a:rPr lang="es-PY" sz="1400" dirty="0">
                          <a:effectLst/>
                          <a:latin typeface="Calibri" panose="020F0502020204030204" pitchFamily="34" charset="0"/>
                          <a:cs typeface="Calibri" panose="020F0502020204030204" pitchFamily="34" charset="0"/>
                        </a:rPr>
                        <a:t>258.585</a:t>
                      </a:r>
                      <a:endParaRPr lang="es-PY" sz="1100" dirty="0">
                        <a:effectLst/>
                        <a:latin typeface="Calibri" panose="020F0502020204030204" pitchFamily="34" charset="0"/>
                        <a:ea typeface="Palatino Linotype"/>
                        <a:cs typeface="Calibri" panose="020F0502020204030204" pitchFamily="34" charset="0"/>
                      </a:endParaRPr>
                    </a:p>
                  </a:txBody>
                  <a:tcPr marL="44450" marR="44450" marT="0" marB="0" anchor="ctr"/>
                </a:tc>
              </a:tr>
            </a:tbl>
          </a:graphicData>
        </a:graphic>
      </p:graphicFrame>
      <p:sp>
        <p:nvSpPr>
          <p:cNvPr id="2" name="1 Marcador de pie de página"/>
          <p:cNvSpPr>
            <a:spLocks noGrp="1"/>
          </p:cNvSpPr>
          <p:nvPr>
            <p:ph type="ftr" sz="quarter" idx="11"/>
          </p:nvPr>
        </p:nvSpPr>
        <p:spPr>
          <a:xfrm>
            <a:off x="755576" y="6165304"/>
            <a:ext cx="2448272" cy="457200"/>
          </a:xfrm>
        </p:spPr>
        <p:txBody>
          <a:bodyPr/>
          <a:lstStyle/>
          <a:p>
            <a:r>
              <a:rPr lang="es-PY" dirty="0" smtClean="0"/>
              <a:t>San José – Costa Rica – Abril 2015	</a:t>
            </a:r>
            <a:endParaRPr lang="es-PY" dirty="0"/>
          </a:p>
        </p:txBody>
      </p:sp>
    </p:spTree>
    <p:extLst>
      <p:ext uri="{BB962C8B-B14F-4D97-AF65-F5344CB8AC3E}">
        <p14:creationId xmlns:p14="http://schemas.microsoft.com/office/powerpoint/2010/main" val="27057449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196</TotalTime>
  <Words>1922</Words>
  <Application>Microsoft Office PowerPoint</Application>
  <PresentationFormat>Presentación en pantalla (4:3)</PresentationFormat>
  <Paragraphs>227</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Urbano</vt:lpstr>
      <vt:lpstr>Banco Central del Paraguay</vt:lpstr>
      <vt:lpstr>Presentación de PowerPoint</vt:lpstr>
      <vt:lpstr>Banco Central del Paraguay  Superintendencia de  Seguros</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Principales Indicadores del Sector al cual se aboca la Entidad  </vt:lpstr>
      <vt:lpstr>Presentación de PowerPoint</vt:lpstr>
      <vt:lpstr>Presentación de PowerPoint</vt:lpstr>
      <vt:lpstr>Presentación de PowerPoint</vt:lpstr>
      <vt:lpstr>Presentación de PowerPoint</vt:lpstr>
      <vt:lpstr>Presentación de PowerPoint</vt:lpstr>
      <vt:lpstr>Presentación de PowerPoint</vt:lpstr>
      <vt:lpstr>Principales Normativas emitidas por la Superintendencia de Seguros en los últimos tiempos </vt:lpstr>
      <vt:lpstr>Presentación de PowerPoint</vt:lpstr>
      <vt:lpstr>Presentación de PowerPoint</vt:lpstr>
      <vt:lpstr>Presentación de PowerPoint</vt:lpstr>
      <vt:lpstr>Presentación de PowerPoint</vt:lpstr>
      <vt:lpstr>Presentación de PowerPoint</vt:lpstr>
      <vt:lpstr>RESOLUCION SS.SG.N° 121/08 REGIMEN DE INVERSION, LIQUIDEZ, REPRESENTATIVIDAD Y CUSTODIA DE VALORES  </vt:lpstr>
      <vt:lpstr>Presentación de PowerPoint</vt:lpstr>
      <vt:lpstr>Presentación de PowerPoint</vt:lpstr>
      <vt:lpstr> R E S O L U C I O N SS.SG N°121/08</vt:lpstr>
      <vt:lpstr>R E S O L U C I O N SS.SG N°102/09 RÉGIMEN DE RETENCIÓN DE RIESGOS </vt:lpstr>
      <vt:lpstr>Presentación de PowerPoint</vt:lpstr>
      <vt:lpstr>RESOLUCION SS.SG.  N°  111 /10 GOBIERNO CORPORATIVO EN ASEGURADORAS </vt:lpstr>
      <vt:lpstr>Presentación de PowerPoint</vt:lpstr>
      <vt:lpstr>RESOLUCION SS.SG. N° 112/10 ESTABLECER LA  MEDIACION COMO MEDIO ALTERNATIVO PARA LA SOLUCION DE CONFLICTOS ENTRE COMPAÑIAS DE SEGUROS Y LOS USUARIOS DEL SEGURO. </vt:lpstr>
      <vt:lpstr>Presentación de PowerPoint</vt:lpstr>
      <vt:lpstr>Presentación de PowerPoint</vt:lpstr>
      <vt:lpstr>DESAFÍOS FUTUROS</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Banco Central del Paraguay</dc:title>
  <dc:creator>Luffi</dc:creator>
  <cp:lastModifiedBy>Raul Ortiz Bernal</cp:lastModifiedBy>
  <cp:revision>24</cp:revision>
  <dcterms:created xsi:type="dcterms:W3CDTF">2015-03-31T01:46:43Z</dcterms:created>
  <dcterms:modified xsi:type="dcterms:W3CDTF">2015-04-01T12:08:35Z</dcterms:modified>
</cp:coreProperties>
</file>