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2" r:id="rId2"/>
    <p:sldId id="273" r:id="rId3"/>
    <p:sldId id="274" r:id="rId4"/>
    <p:sldId id="277" r:id="rId5"/>
    <p:sldId id="280" r:id="rId6"/>
    <p:sldId id="278" r:id="rId7"/>
    <p:sldId id="283" r:id="rId8"/>
    <p:sldId id="281" r:id="rId9"/>
    <p:sldId id="279" r:id="rId10"/>
    <p:sldId id="284" r:id="rId11"/>
    <p:sldId id="288" r:id="rId12"/>
    <p:sldId id="298" r:id="rId13"/>
    <p:sldId id="299" r:id="rId14"/>
    <p:sldId id="300" r:id="rId15"/>
    <p:sldId id="286" r:id="rId16"/>
    <p:sldId id="289" r:id="rId17"/>
    <p:sldId id="290" r:id="rId18"/>
    <p:sldId id="301" r:id="rId19"/>
    <p:sldId id="292" r:id="rId20"/>
    <p:sldId id="297" r:id="rId21"/>
    <p:sldId id="294" r:id="rId22"/>
    <p:sldId id="295" r:id="rId23"/>
    <p:sldId id="296" r:id="rId24"/>
    <p:sldId id="276" r:id="rId25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an Pablo Rojas" initials="JPR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5" autoAdjust="0"/>
    <p:restoredTop sz="88116" autoAdjust="0"/>
  </p:normalViewPr>
  <p:slideViewPr>
    <p:cSldViewPr>
      <p:cViewPr varScale="1">
        <p:scale>
          <a:sx n="81" d="100"/>
          <a:sy n="81" d="100"/>
        </p:scale>
        <p:origin x="-17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ACH-FILE\j_rojas\sigma_22015_fig4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ACH-FILE\j_rojas\sigma_22015_fig4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Primas acumuladas Terremoto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invertIfNegative val="0"/>
          <c:cat>
            <c:strRef>
              <c:f>'Hoja1 (2)'!$B$23:$AE$23</c:f>
              <c:strCache>
                <c:ptCount val="30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88</c:v>
                </c:pt>
                <c:pt idx="9">
                  <c:v>89</c:v>
                </c:pt>
                <c:pt idx="10">
                  <c:v>90</c:v>
                </c:pt>
                <c:pt idx="11">
                  <c:v>91</c:v>
                </c:pt>
                <c:pt idx="12">
                  <c:v>92</c:v>
                </c:pt>
                <c:pt idx="13">
                  <c:v>93</c:v>
                </c:pt>
                <c:pt idx="14">
                  <c:v>94</c:v>
                </c:pt>
                <c:pt idx="15">
                  <c:v>95</c:v>
                </c:pt>
                <c:pt idx="16">
                  <c:v>96</c:v>
                </c:pt>
                <c:pt idx="17">
                  <c:v>97</c:v>
                </c:pt>
                <c:pt idx="18">
                  <c:v>98</c:v>
                </c:pt>
                <c:pt idx="19">
                  <c:v>99</c:v>
                </c:pt>
                <c:pt idx="20">
                  <c:v>00</c:v>
                </c:pt>
                <c:pt idx="21">
                  <c:v>01</c:v>
                </c:pt>
                <c:pt idx="22">
                  <c:v>02</c:v>
                </c:pt>
                <c:pt idx="23">
                  <c:v>03</c:v>
                </c:pt>
                <c:pt idx="24">
                  <c:v>04</c:v>
                </c:pt>
                <c:pt idx="25">
                  <c:v>05</c:v>
                </c:pt>
                <c:pt idx="26">
                  <c:v>06</c:v>
                </c:pt>
                <c:pt idx="27">
                  <c:v>07</c:v>
                </c:pt>
                <c:pt idx="28">
                  <c:v>08</c:v>
                </c:pt>
                <c:pt idx="29">
                  <c:v>09</c:v>
                </c:pt>
              </c:strCache>
            </c:strRef>
          </c:cat>
          <c:val>
            <c:numRef>
              <c:f>'Hoja1 (2)'!$B$21:$AE$21</c:f>
              <c:numCache>
                <c:formatCode>#,##0</c:formatCode>
                <c:ptCount val="30"/>
                <c:pt idx="0">
                  <c:v>6327589.743589744</c:v>
                </c:pt>
                <c:pt idx="1">
                  <c:v>14391538.461538462</c:v>
                </c:pt>
                <c:pt idx="2">
                  <c:v>19583940.255748052</c:v>
                </c:pt>
                <c:pt idx="3">
                  <c:v>26131671.943555161</c:v>
                </c:pt>
                <c:pt idx="4">
                  <c:v>32877645.90879019</c:v>
                </c:pt>
                <c:pt idx="5">
                  <c:v>43468890.600067593</c:v>
                </c:pt>
                <c:pt idx="6">
                  <c:v>57735914.990311489</c:v>
                </c:pt>
                <c:pt idx="7">
                  <c:v>74953986.469879821</c:v>
                </c:pt>
                <c:pt idx="8">
                  <c:v>95268605.24235554</c:v>
                </c:pt>
                <c:pt idx="9">
                  <c:v>119917428.49409199</c:v>
                </c:pt>
                <c:pt idx="10">
                  <c:v>148516048.09867549</c:v>
                </c:pt>
                <c:pt idx="11">
                  <c:v>181205313.71075433</c:v>
                </c:pt>
                <c:pt idx="12">
                  <c:v>223436116.94356373</c:v>
                </c:pt>
                <c:pt idx="13">
                  <c:v>296478931.99553096</c:v>
                </c:pt>
                <c:pt idx="14">
                  <c:v>415467003.95969695</c:v>
                </c:pt>
                <c:pt idx="15">
                  <c:v>543132270.58215213</c:v>
                </c:pt>
                <c:pt idx="16">
                  <c:v>652059561.92036414</c:v>
                </c:pt>
                <c:pt idx="17">
                  <c:v>745017823.44238508</c:v>
                </c:pt>
                <c:pt idx="18">
                  <c:v>832053954.89857686</c:v>
                </c:pt>
                <c:pt idx="19">
                  <c:v>917798140.98915839</c:v>
                </c:pt>
                <c:pt idx="20">
                  <c:v>1027914459.0027087</c:v>
                </c:pt>
                <c:pt idx="21">
                  <c:v>1171324600.7277923</c:v>
                </c:pt>
                <c:pt idx="22">
                  <c:v>1362245400.0203047</c:v>
                </c:pt>
                <c:pt idx="23">
                  <c:v>1574403783.1239717</c:v>
                </c:pt>
                <c:pt idx="24">
                  <c:v>1799786242.0847273</c:v>
                </c:pt>
                <c:pt idx="25">
                  <c:v>2033016819.0863419</c:v>
                </c:pt>
                <c:pt idx="26">
                  <c:v>2277640496.6493521</c:v>
                </c:pt>
                <c:pt idx="27">
                  <c:v>2612781039.5883222</c:v>
                </c:pt>
                <c:pt idx="28">
                  <c:v>2961956702.2146978</c:v>
                </c:pt>
                <c:pt idx="29">
                  <c:v>3393989318.7658491</c:v>
                </c:pt>
              </c:numCache>
            </c:numRef>
          </c:val>
        </c:ser>
        <c:ser>
          <c:idx val="2"/>
          <c:order val="1"/>
          <c:tx>
            <c:v>Primas No vida del año</c:v>
          </c:tx>
          <c:spPr>
            <a:solidFill>
              <a:schemeClr val="bg1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</c:spPr>
          <c:invertIfNegative val="0"/>
          <c:val>
            <c:numRef>
              <c:f>'Hoja1 (2)'!$B$22:$AE$22</c:f>
              <c:numCache>
                <c:formatCode>General</c:formatCode>
                <c:ptCount val="30"/>
                <c:pt idx="20" formatCode="#,##0">
                  <c:v>675107265.83781588</c:v>
                </c:pt>
                <c:pt idx="21" formatCode="#,##0">
                  <c:v>739991414.20298719</c:v>
                </c:pt>
                <c:pt idx="22" formatCode="#,##0">
                  <c:v>875503634.29630327</c:v>
                </c:pt>
                <c:pt idx="23" formatCode="#,##0">
                  <c:v>1083255386.8739781</c:v>
                </c:pt>
                <c:pt idx="24" formatCode="#,##0">
                  <c:v>1227823555.3650215</c:v>
                </c:pt>
                <c:pt idx="25" formatCode="#,##0">
                  <c:v>1480845705.062134</c:v>
                </c:pt>
                <c:pt idx="26" formatCode="#,##0">
                  <c:v>1551652120.9512942</c:v>
                </c:pt>
                <c:pt idx="27" formatCode="#,##0">
                  <c:v>2055938588.6007016</c:v>
                </c:pt>
                <c:pt idx="28" formatCode="#,##0">
                  <c:v>2021906622.0533772</c:v>
                </c:pt>
                <c:pt idx="29" formatCode="#,##0">
                  <c:v>2396193955.72932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-16"/>
        <c:axId val="143146496"/>
        <c:axId val="121643008"/>
      </c:barChart>
      <c:catAx>
        <c:axId val="14314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es-CL"/>
          </a:p>
        </c:txPr>
        <c:crossAx val="121643008"/>
        <c:crosses val="autoZero"/>
        <c:auto val="1"/>
        <c:lblAlgn val="ctr"/>
        <c:lblOffset val="100"/>
        <c:noMultiLvlLbl val="0"/>
      </c:catAx>
      <c:valAx>
        <c:axId val="1216430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143146496"/>
        <c:crosses val="autoZero"/>
        <c:crossBetween val="between"/>
        <c:dispUnits>
          <c:builtInUnit val="millions"/>
        </c:dispUnits>
      </c:valAx>
      <c:spPr>
        <a:ln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/>
      </a:pPr>
      <a:endParaRPr lang="es-C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Hoja3!$A$3:$B$8</c:f>
              <c:multiLvlStrCache>
                <c:ptCount val="6"/>
                <c:lvl>
                  <c:pt idx="0">
                    <c:v>Charley (2004)</c:v>
                  </c:pt>
                  <c:pt idx="1">
                    <c:v>Wilma (2005)</c:v>
                  </c:pt>
                  <c:pt idx="2">
                    <c:v>Martin (1998)</c:v>
                  </c:pt>
                  <c:pt idx="3">
                    <c:v>Katrina (2005)</c:v>
                  </c:pt>
                  <c:pt idx="4">
                    <c:v>Northridge (1994)</c:v>
                  </c:pt>
                  <c:pt idx="5">
                    <c:v>Chile 27F (2010)</c:v>
                  </c:pt>
                </c:lvl>
                <c:lvl>
                  <c:pt idx="0">
                    <c:v>Huracanes</c:v>
                  </c:pt>
                  <c:pt idx="4">
                    <c:v>Terremotos</c:v>
                  </c:pt>
                </c:lvl>
              </c:multiLvlStrCache>
            </c:multiLvlStrRef>
          </c:cat>
          <c:val>
            <c:numRef>
              <c:f>Hoja3!$C$3:$C$8</c:f>
              <c:numCache>
                <c:formatCode>0.0%</c:formatCode>
                <c:ptCount val="6"/>
                <c:pt idx="0">
                  <c:v>1.5163595436334621E-2</c:v>
                </c:pt>
                <c:pt idx="1">
                  <c:v>2.1789356403612053E-2</c:v>
                </c:pt>
                <c:pt idx="2">
                  <c:v>4.4204659139631328E-2</c:v>
                </c:pt>
                <c:pt idx="3">
                  <c:v>0.11370833985791851</c:v>
                </c:pt>
                <c:pt idx="4">
                  <c:v>5.915233271874349E-2</c:v>
                </c:pt>
                <c:pt idx="5" formatCode="0%">
                  <c:v>3.1385642737896493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685184"/>
        <c:axId val="99963968"/>
      </c:barChart>
      <c:catAx>
        <c:axId val="15068518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99963968"/>
        <c:crosses val="autoZero"/>
        <c:auto val="1"/>
        <c:lblAlgn val="ctr"/>
        <c:lblOffset val="100"/>
        <c:noMultiLvlLbl val="0"/>
      </c:catAx>
      <c:valAx>
        <c:axId val="99963968"/>
        <c:scaling>
          <c:orientation val="minMax"/>
          <c:max val="4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150685184"/>
        <c:crosses val="autoZero"/>
        <c:crossBetween val="between"/>
        <c:majorUnit val="1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627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1173" y="1"/>
            <a:ext cx="3037627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28A30-A8FA-45E2-B5B0-325AA280E52E}" type="datetimeFigureOut">
              <a:rPr lang="es-CL" smtClean="0"/>
              <a:pPr/>
              <a:t>14-04-2015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3037627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1173" y="8829823"/>
            <a:ext cx="3037627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7D1B7-CE5E-4F74-BB71-AB45AFB58C45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21006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D2742BB-A134-4C51-9D18-E4455589C6AA}" type="datetimeFigureOut">
              <a:rPr lang="es-CL" smtClean="0"/>
              <a:pPr/>
              <a:t>14-04-2015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1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40" y="8829966"/>
            <a:ext cx="3037840" cy="464821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F6BA31D-EC08-4CA3-A38D-68D3CF3DA115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04568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sz="8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94827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526420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827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827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827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827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827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827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827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02554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08124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827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i="1" dirty="0"/>
          </a:p>
        </p:txBody>
      </p:sp>
    </p:spTree>
    <p:extLst>
      <p:ext uri="{BB962C8B-B14F-4D97-AF65-F5344CB8AC3E}">
        <p14:creationId xmlns:p14="http://schemas.microsoft.com/office/powerpoint/2010/main" val="294827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827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827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827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 smtClean="0"/>
              <a:t>Abril-2015</a:t>
            </a:r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EBD-E566-47B8-B610-D65E215DD5A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 smtClean="0"/>
              <a:t>Abril-2015</a:t>
            </a:r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EBD-E566-47B8-B610-D65E215DD5A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 smtClean="0"/>
              <a:t>Abril-2015</a:t>
            </a:r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EBD-E566-47B8-B610-D65E215DD5A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543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543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90163"/>
          <a:stretch>
            <a:fillRect/>
          </a:stretch>
        </p:blipFill>
        <p:spPr bwMode="auto">
          <a:xfrm>
            <a:off x="0" y="0"/>
            <a:ext cx="8995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 smtClean="0"/>
              <a:t>Abril-2015</a:t>
            </a:r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EBD-E566-47B8-B610-D65E215DD5A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 smtClean="0"/>
              <a:t>Abril-2015</a:t>
            </a:r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EBD-E566-47B8-B610-D65E215DD5A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 smtClean="0"/>
              <a:t>Abril-2015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EBD-E566-47B8-B610-D65E215DD5A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 smtClean="0"/>
              <a:t>Abril-2015</a:t>
            </a:r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EBD-E566-47B8-B610-D65E215DD5A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 smtClean="0"/>
              <a:t>Abril-2015</a:t>
            </a:r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EBD-E566-47B8-B610-D65E215DD5A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 smtClean="0"/>
              <a:t>Abril-2015</a:t>
            </a:r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EBD-E566-47B8-B610-D65E215DD5A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 smtClean="0"/>
              <a:t>Abril-2015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EBD-E566-47B8-B610-D65E215DD5A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 smtClean="0"/>
              <a:t>Abril-2015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EBD-E566-47B8-B610-D65E215DD5A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 smtClean="0"/>
              <a:t>Abril-2015</a:t>
            </a:r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A5EBD-E566-47B8-B610-D65E215DD5A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780288" y="3974432"/>
            <a:ext cx="8040184" cy="2262158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lvl="0" algn="ctr">
              <a:defRPr/>
            </a:pPr>
            <a:r>
              <a:rPr lang="es-CL" sz="3500" b="1" dirty="0" smtClean="0"/>
              <a:t>Reaseguros y  otras </a:t>
            </a:r>
            <a:r>
              <a:rPr lang="es-CL" sz="3500" b="1" dirty="0"/>
              <a:t>f</a:t>
            </a:r>
            <a:r>
              <a:rPr lang="es-CL" sz="3500" b="1" dirty="0" smtClean="0"/>
              <a:t>ormas </a:t>
            </a:r>
            <a:r>
              <a:rPr lang="es-CL" sz="3500" b="1" dirty="0"/>
              <a:t>de </a:t>
            </a:r>
            <a:r>
              <a:rPr lang="es-CL" sz="3500" b="1" dirty="0" smtClean="0"/>
              <a:t>Transferencia de Riesgos</a:t>
            </a:r>
          </a:p>
          <a:p>
            <a:pPr lvl="0" algn="ctr">
              <a:defRPr/>
            </a:pPr>
            <a:endParaRPr lang="es-CL" sz="2800" b="1" dirty="0" smtClean="0"/>
          </a:p>
          <a:p>
            <a:pPr lvl="0" algn="ctr">
              <a:spcBef>
                <a:spcPts val="600"/>
              </a:spcBef>
              <a:defRPr/>
            </a:pPr>
            <a:r>
              <a:rPr lang="es-CL" sz="2000" dirty="0" smtClean="0"/>
              <a:t>Jorge Claude – Vicepresidente Ejecutivo </a:t>
            </a:r>
            <a:r>
              <a:rPr lang="es-CL" sz="2000" dirty="0" err="1" smtClean="0"/>
              <a:t>AACh</a:t>
            </a:r>
            <a:endParaRPr lang="es-CL" sz="2000" dirty="0" smtClean="0"/>
          </a:p>
          <a:p>
            <a:pPr>
              <a:defRPr/>
            </a:pPr>
            <a:endParaRPr lang="es-CL" sz="1600" dirty="0" smtClean="0"/>
          </a:p>
          <a:p>
            <a:pPr algn="r">
              <a:defRPr/>
            </a:pPr>
            <a:endParaRPr lang="es-CL" sz="1600" dirty="0" smtClean="0"/>
          </a:p>
          <a:p>
            <a:pPr algn="r">
              <a:defRPr/>
            </a:pPr>
            <a:endParaRPr lang="es-CL" sz="1600" dirty="0" smtClean="0"/>
          </a:p>
        </p:txBody>
      </p:sp>
      <p:pic>
        <p:nvPicPr>
          <p:cNvPr id="3" name="2 Imagen" descr="AACH original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818983" cy="828675"/>
          </a:xfrm>
          <a:prstGeom prst="rect">
            <a:avLst/>
          </a:prstGeom>
        </p:spPr>
      </p:pic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 smtClean="0"/>
              <a:t>Abril-2015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82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129436" y="402233"/>
            <a:ext cx="7560000" cy="4344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000" dirty="0" smtClean="0">
                <a:solidFill>
                  <a:srgbClr val="00589A"/>
                </a:solidFill>
              </a:rPr>
              <a:t>Seguros en Chile</a:t>
            </a:r>
            <a:endParaRPr lang="es-CL" sz="3000" dirty="0">
              <a:solidFill>
                <a:srgbClr val="00589A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96827" y="1052736"/>
            <a:ext cx="76328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CL" sz="2000" dirty="0" smtClean="0">
                <a:solidFill>
                  <a:prstClr val="black"/>
                </a:solidFill>
              </a:rPr>
              <a:t>La magnitud económica de los efectos del terremoto 27F se aprecia  al observar que las pérdidas </a:t>
            </a:r>
            <a:r>
              <a:rPr lang="es-CL" sz="2000" dirty="0" smtClean="0"/>
              <a:t>aseguradas (US$ 7.520 millones): 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CL" sz="2000" dirty="0" smtClean="0"/>
              <a:t>Más que duplican el </a:t>
            </a:r>
            <a:r>
              <a:rPr lang="es-CL" sz="2000" u="sng" dirty="0" smtClean="0"/>
              <a:t>monto total acumulado </a:t>
            </a:r>
            <a:r>
              <a:rPr lang="es-CL" sz="2000" dirty="0" smtClean="0"/>
              <a:t>de las </a:t>
            </a:r>
            <a:r>
              <a:rPr lang="es-CL" sz="2000" dirty="0" smtClean="0">
                <a:solidFill>
                  <a:prstClr val="black"/>
                </a:solidFill>
              </a:rPr>
              <a:t>primas </a:t>
            </a:r>
            <a:r>
              <a:rPr lang="es-CL" sz="2000" dirty="0" smtClean="0"/>
              <a:t>de seguro </a:t>
            </a:r>
            <a:r>
              <a:rPr lang="es-CL" sz="2000" dirty="0" smtClean="0">
                <a:solidFill>
                  <a:prstClr val="black"/>
                </a:solidFill>
              </a:rPr>
              <a:t>por terremoto de los 30 años anteriores (US$ 3.394 millones).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CL" sz="2000" dirty="0" smtClean="0">
                <a:solidFill>
                  <a:prstClr val="black"/>
                </a:solidFill>
              </a:rPr>
              <a:t>Más </a:t>
            </a:r>
            <a:r>
              <a:rPr lang="es-CL" sz="2000" dirty="0">
                <a:solidFill>
                  <a:prstClr val="black"/>
                </a:solidFill>
              </a:rPr>
              <a:t>que triplicaron las </a:t>
            </a:r>
            <a:r>
              <a:rPr lang="es-CL" sz="2000" u="sng" dirty="0">
                <a:solidFill>
                  <a:prstClr val="black"/>
                </a:solidFill>
              </a:rPr>
              <a:t>primas de </a:t>
            </a:r>
            <a:r>
              <a:rPr lang="es-CL" sz="2000" u="sng" dirty="0"/>
              <a:t>seguros no vida de</a:t>
            </a:r>
            <a:r>
              <a:rPr lang="es-CL" sz="2000" u="sng" dirty="0">
                <a:solidFill>
                  <a:prstClr val="black"/>
                </a:solidFill>
              </a:rPr>
              <a:t> ese </a:t>
            </a:r>
            <a:r>
              <a:rPr lang="es-CL" sz="2000" u="sng" dirty="0" smtClean="0">
                <a:solidFill>
                  <a:prstClr val="black"/>
                </a:solidFill>
              </a:rPr>
              <a:t>año</a:t>
            </a:r>
            <a:r>
              <a:rPr lang="es-CL" sz="2000" dirty="0" smtClean="0">
                <a:solidFill>
                  <a:prstClr val="black"/>
                </a:solidFill>
              </a:rPr>
              <a:t> (USD 2.396 millones). </a:t>
            </a:r>
            <a:endParaRPr lang="es-CL" sz="2000" dirty="0"/>
          </a:p>
        </p:txBody>
      </p:sp>
      <p:sp>
        <p:nvSpPr>
          <p:cNvPr id="5" name="3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BA5EBD-E566-47B8-B610-D65E215DD5A6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971600" y="3244914"/>
            <a:ext cx="7613326" cy="3208422"/>
            <a:chOff x="971600" y="3244914"/>
            <a:chExt cx="7613326" cy="3208422"/>
          </a:xfrm>
        </p:grpSpPr>
        <p:sp>
          <p:nvSpPr>
            <p:cNvPr id="14" name="1 Subtítulo"/>
            <p:cNvSpPr txBox="1">
              <a:spLocks/>
            </p:cNvSpPr>
            <p:nvPr/>
          </p:nvSpPr>
          <p:spPr>
            <a:xfrm>
              <a:off x="1403648" y="6053226"/>
              <a:ext cx="5759800" cy="40011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CL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Fuente: Síntesis Estadística, </a:t>
              </a:r>
              <a:r>
                <a:rPr lang="es-CL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AACh</a:t>
              </a:r>
              <a:r>
                <a:rPr lang="es-CL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</a:t>
              </a:r>
              <a:endParaRPr lang="es-CL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1 Subtítulo"/>
            <p:cNvSpPr txBox="1">
              <a:spLocks/>
            </p:cNvSpPr>
            <p:nvPr/>
          </p:nvSpPr>
          <p:spPr>
            <a:xfrm>
              <a:off x="971600" y="3244914"/>
              <a:ext cx="7560000" cy="40011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CL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Primas Terremoto y No vida (1980-2009)</a:t>
              </a:r>
            </a:p>
          </p:txBody>
        </p:sp>
        <p:graphicFrame>
          <p:nvGraphicFramePr>
            <p:cNvPr id="16" name="1 Gráfico"/>
            <p:cNvGraphicFramePr>
              <a:graphicFrameLocks/>
            </p:cNvGraphicFramePr>
            <p:nvPr/>
          </p:nvGraphicFramePr>
          <p:xfrm>
            <a:off x="1240110" y="3429372"/>
            <a:ext cx="7344816" cy="26642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7" name="2 CuadroTexto"/>
          <p:cNvSpPr txBox="1"/>
          <p:nvPr/>
        </p:nvSpPr>
        <p:spPr>
          <a:xfrm>
            <a:off x="7884368" y="3638922"/>
            <a:ext cx="852334" cy="20260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7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USD 3.394 mill</a:t>
            </a:r>
            <a:endParaRPr lang="es-CL" sz="700" dirty="0"/>
          </a:p>
          <a:p>
            <a:endParaRPr lang="es-CL" sz="1100" dirty="0"/>
          </a:p>
        </p:txBody>
      </p:sp>
      <p:sp>
        <p:nvSpPr>
          <p:cNvPr id="18" name="4 CuadroTexto"/>
          <p:cNvSpPr txBox="1"/>
          <p:nvPr/>
        </p:nvSpPr>
        <p:spPr>
          <a:xfrm>
            <a:off x="8244408" y="4149080"/>
            <a:ext cx="852334" cy="20260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7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USD 2.396 mill</a:t>
            </a:r>
            <a:endParaRPr lang="es-CL" sz="700" dirty="0"/>
          </a:p>
          <a:p>
            <a:endParaRPr lang="es-CL" sz="1100" dirty="0"/>
          </a:p>
        </p:txBody>
      </p:sp>
    </p:spTree>
    <p:extLst>
      <p:ext uri="{BB962C8B-B14F-4D97-AF65-F5344CB8AC3E}">
        <p14:creationId xmlns:p14="http://schemas.microsoft.com/office/powerpoint/2010/main" val="24825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129436" y="402233"/>
            <a:ext cx="7560000" cy="4344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000" dirty="0" smtClean="0">
                <a:solidFill>
                  <a:srgbClr val="00589A"/>
                </a:solidFill>
              </a:rPr>
              <a:t>Seguros en Chile</a:t>
            </a:r>
            <a:endParaRPr lang="es-CL" sz="3000" dirty="0">
              <a:solidFill>
                <a:srgbClr val="00589A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43608" y="1124744"/>
            <a:ext cx="763284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>
                <a:solidFill>
                  <a:prstClr val="black"/>
                </a:solidFill>
              </a:rPr>
              <a:t>Las pérdidas aseguradas  en el terremoto 27F representaron el 314% de las primas no vida del año 2010.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>
                <a:solidFill>
                  <a:prstClr val="black"/>
                </a:solidFill>
              </a:rPr>
              <a:t>La pérdida relativa para la industria chilena es considerablemente mayor que en las catástrofes más costosas en la historia de los seguros. </a:t>
            </a:r>
            <a:endParaRPr lang="es-CL" sz="2000" dirty="0" smtClean="0"/>
          </a:p>
        </p:txBody>
      </p:sp>
      <p:sp>
        <p:nvSpPr>
          <p:cNvPr id="5" name="3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BA5EBD-E566-47B8-B610-D65E215DD5A6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1043608" y="2772796"/>
            <a:ext cx="7560000" cy="3464516"/>
            <a:chOff x="1043608" y="3028890"/>
            <a:chExt cx="7560000" cy="3464516"/>
          </a:xfrm>
        </p:grpSpPr>
        <p:sp>
          <p:nvSpPr>
            <p:cNvPr id="8" name="1 Subtítulo"/>
            <p:cNvSpPr txBox="1">
              <a:spLocks/>
            </p:cNvSpPr>
            <p:nvPr/>
          </p:nvSpPr>
          <p:spPr>
            <a:xfrm>
              <a:off x="1043608" y="3028890"/>
              <a:ext cx="7560000" cy="40011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CL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Pérdidas aseguradas sobre el total de Primas No vida del año</a:t>
              </a:r>
            </a:p>
          </p:txBody>
        </p:sp>
        <p:sp>
          <p:nvSpPr>
            <p:cNvPr id="9" name="1 Subtítulo"/>
            <p:cNvSpPr txBox="1">
              <a:spLocks/>
            </p:cNvSpPr>
            <p:nvPr/>
          </p:nvSpPr>
          <p:spPr>
            <a:xfrm>
              <a:off x="1763688" y="6093296"/>
              <a:ext cx="5759800" cy="40011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CL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Fuente: </a:t>
              </a:r>
              <a:r>
                <a:rPr lang="es-CL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Swiss</a:t>
              </a:r>
              <a:r>
                <a:rPr lang="es-CL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RE.</a:t>
              </a:r>
              <a:endParaRPr lang="es-CL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aphicFrame>
          <p:nvGraphicFramePr>
            <p:cNvPr id="11" name="1 Gráfico"/>
            <p:cNvGraphicFramePr/>
            <p:nvPr/>
          </p:nvGraphicFramePr>
          <p:xfrm>
            <a:off x="1763688" y="3284984"/>
            <a:ext cx="6019800" cy="2819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825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129436" y="402233"/>
            <a:ext cx="7560000" cy="4344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000" dirty="0" smtClean="0">
                <a:solidFill>
                  <a:srgbClr val="00589A"/>
                </a:solidFill>
              </a:rPr>
              <a:t>Seguros en Chile</a:t>
            </a:r>
            <a:endParaRPr lang="es-CL" sz="3000" dirty="0">
              <a:solidFill>
                <a:srgbClr val="00589A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43608" y="1689189"/>
            <a:ext cx="763284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>
                <a:solidFill>
                  <a:prstClr val="black"/>
                </a:solidFill>
              </a:rPr>
              <a:t>Con motivo del 27F se puso a prueba la solidez financiera del mercado de seguros. </a:t>
            </a:r>
          </a:p>
          <a:p>
            <a:pPr marL="742950" lvl="1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>
                <a:solidFill>
                  <a:prstClr val="black"/>
                </a:solidFill>
              </a:rPr>
              <a:t>A fines del año 2010 ya se habían pagado más de USD 4.000 millones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/>
              <a:t>La </a:t>
            </a:r>
            <a:r>
              <a:rPr lang="es-CL" sz="2000" dirty="0"/>
              <a:t>industria de seguros de Chile, contaba con programas de reaseguro adecuados y reaseguradores de primera </a:t>
            </a:r>
            <a:r>
              <a:rPr lang="es-CL" sz="2000" dirty="0" smtClean="0"/>
              <a:t>línea, </a:t>
            </a:r>
            <a:r>
              <a:rPr lang="es-CL" sz="2000" dirty="0"/>
              <a:t>que permitieron hacer frente a estos compromisos.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/>
              <a:t>Mas del 90% de las pérdidas aseguradas fueron cubiertas por reaseguros de las mas prestigiosas compañías.</a:t>
            </a:r>
          </a:p>
        </p:txBody>
      </p:sp>
      <p:sp>
        <p:nvSpPr>
          <p:cNvPr id="5" name="3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BA5EBD-E566-47B8-B610-D65E215DD5A6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5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27 F - 2010 FOTOS\Talcahuano\DSCN1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79945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27 F - 2010 FOTOS\Talcahuano\DSCN1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74" y="879944"/>
            <a:ext cx="3398741" cy="254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129436" y="402233"/>
            <a:ext cx="7560000" cy="4344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000" dirty="0" smtClean="0">
                <a:solidFill>
                  <a:srgbClr val="00589A"/>
                </a:solidFill>
              </a:rPr>
              <a:t>27 F - 2010</a:t>
            </a:r>
            <a:endParaRPr lang="es-CL" sz="3000" dirty="0">
              <a:solidFill>
                <a:srgbClr val="00589A"/>
              </a:solidFill>
            </a:endParaRPr>
          </a:p>
        </p:txBody>
      </p:sp>
      <p:pic>
        <p:nvPicPr>
          <p:cNvPr id="1028" name="Picture 4" descr="U:\27 F - 2010 FOTOS\Concepcion\DSCN11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U:\27 F - 2010 FOTOS\Concepcion\DSCN12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656" y="3789040"/>
            <a:ext cx="3600399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Subtítulo"/>
          <p:cNvSpPr txBox="1">
            <a:spLocks/>
          </p:cNvSpPr>
          <p:nvPr/>
        </p:nvSpPr>
        <p:spPr>
          <a:xfrm>
            <a:off x="899592" y="3408044"/>
            <a:ext cx="3384376" cy="4001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Talcahuano</a:t>
            </a:r>
            <a:endParaRPr lang="es-CL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1 Subtítulo"/>
          <p:cNvSpPr txBox="1">
            <a:spLocks/>
          </p:cNvSpPr>
          <p:nvPr/>
        </p:nvSpPr>
        <p:spPr>
          <a:xfrm>
            <a:off x="4882796" y="3408044"/>
            <a:ext cx="3384376" cy="4001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Talcahuano</a:t>
            </a:r>
            <a:endParaRPr lang="es-CL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1 Subtítulo"/>
          <p:cNvSpPr txBox="1">
            <a:spLocks/>
          </p:cNvSpPr>
          <p:nvPr/>
        </p:nvSpPr>
        <p:spPr>
          <a:xfrm>
            <a:off x="899592" y="6485274"/>
            <a:ext cx="3384376" cy="4001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Concepción</a:t>
            </a:r>
            <a:endParaRPr lang="es-CL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1 Subtítulo"/>
          <p:cNvSpPr txBox="1">
            <a:spLocks/>
          </p:cNvSpPr>
          <p:nvPr/>
        </p:nvSpPr>
        <p:spPr>
          <a:xfrm>
            <a:off x="4882796" y="6485274"/>
            <a:ext cx="3384376" cy="4001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Concepción</a:t>
            </a:r>
            <a:endParaRPr lang="es-CL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129436" y="402233"/>
            <a:ext cx="7560000" cy="4344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000" dirty="0" smtClean="0">
                <a:solidFill>
                  <a:srgbClr val="00589A"/>
                </a:solidFill>
              </a:rPr>
              <a:t>Aluvión del Norte - 2015</a:t>
            </a:r>
            <a:endParaRPr lang="es-CL" sz="3000" dirty="0">
              <a:solidFill>
                <a:srgbClr val="00589A"/>
              </a:solidFill>
            </a:endParaRPr>
          </a:p>
        </p:txBody>
      </p:sp>
      <p:sp>
        <p:nvSpPr>
          <p:cNvPr id="8" name="1 Subtítulo"/>
          <p:cNvSpPr txBox="1">
            <a:spLocks/>
          </p:cNvSpPr>
          <p:nvPr/>
        </p:nvSpPr>
        <p:spPr>
          <a:xfrm>
            <a:off x="894729" y="6021288"/>
            <a:ext cx="3384376" cy="5250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Fotos de </a:t>
            </a:r>
            <a:r>
              <a:rPr lang="es-CL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Chañaral</a:t>
            </a:r>
            <a:endParaRPr lang="es-CL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s-C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Fuente: La Tercera / Noticia / Nacional </a:t>
            </a:r>
            <a:endParaRPr lang="es-CL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 descr="S:\Catastro\Presentaciones\2015-04-13 JC - Reaseguros - ASSAL-IAIS 2015, San José, Costa Rica\Fotos 2015 Chañaral Aluvión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24"/>
          <a:stretch/>
        </p:blipFill>
        <p:spPr bwMode="auto">
          <a:xfrm>
            <a:off x="1129436" y="1039663"/>
            <a:ext cx="3676317" cy="181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Catastro\Presentaciones\2015-04-13 JC - Reaseguros - ASSAL-IAIS 2015, San José, Costa Rica\Fotos 2015 Chañaral Aluvión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30"/>
          <a:stretch/>
        </p:blipFill>
        <p:spPr bwMode="auto">
          <a:xfrm>
            <a:off x="1129436" y="3429001"/>
            <a:ext cx="3676317" cy="194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:\Catastro\Presentaciones\2015-04-13 JC - Reaseguros - ASSAL-IAIS 2015, San José, Costa Rica\Fotos 2015 Chañaral Aluvió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680" y="2093538"/>
            <a:ext cx="3517549" cy="212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379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827584" y="4437112"/>
            <a:ext cx="7583424" cy="1686816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marL="457200" indent="-457200" algn="just">
              <a:lnSpc>
                <a:spcPct val="114000"/>
              </a:lnSpc>
              <a:spcAft>
                <a:spcPts val="600"/>
              </a:spcAft>
            </a:pPr>
            <a:r>
              <a:rPr lang="es-ES" sz="3200" dirty="0" smtClean="0"/>
              <a:t>3. Cobertura de Catástrofes</a:t>
            </a:r>
            <a:endParaRPr lang="es-ES" sz="3200" dirty="0"/>
          </a:p>
        </p:txBody>
      </p:sp>
      <p:pic>
        <p:nvPicPr>
          <p:cNvPr id="3" name="2 Imagen" descr="AACH original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83" y="278702"/>
            <a:ext cx="818983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799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129436" y="402233"/>
            <a:ext cx="7560000" cy="4344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000" dirty="0" smtClean="0">
                <a:solidFill>
                  <a:srgbClr val="00589A"/>
                </a:solidFill>
              </a:rPr>
              <a:t>Reaseguro</a:t>
            </a:r>
            <a:endParaRPr lang="es-CL" sz="3000" dirty="0">
              <a:solidFill>
                <a:srgbClr val="00589A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43608" y="1266870"/>
            <a:ext cx="763284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>
                <a:solidFill>
                  <a:prstClr val="black"/>
                </a:solidFill>
              </a:rPr>
              <a:t>Existen ramos de seguros que tienen masa crítica al interior del país para poder dispersar el riesgo (por ejemplo, seguros de vida, vehículos). 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>
                <a:solidFill>
                  <a:prstClr val="black"/>
                </a:solidFill>
              </a:rPr>
              <a:t>Las necesidades de transferir y diversificar riesgo se generan por razones como: requerimientos de capital, protección de desviaciones de siniestralidad, transmisión de conocimientos, pero sin lugar a duda la </a:t>
            </a:r>
            <a:r>
              <a:rPr lang="es-CL" sz="2000" u="sng" dirty="0" smtClean="0">
                <a:solidFill>
                  <a:prstClr val="black"/>
                </a:solidFill>
              </a:rPr>
              <a:t>protección frente a catástrofes</a:t>
            </a:r>
            <a:r>
              <a:rPr lang="es-CL" sz="2000" dirty="0" smtClean="0">
                <a:solidFill>
                  <a:prstClr val="black"/>
                </a:solidFill>
              </a:rPr>
              <a:t> es una necesidad ineludible.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>
                <a:solidFill>
                  <a:prstClr val="black"/>
                </a:solidFill>
              </a:rPr>
              <a:t>Para hacer frente a los compromisos asociados a una catástrofe, las compañías aseguradoras contratan reaseguros.</a:t>
            </a:r>
          </a:p>
        </p:txBody>
      </p:sp>
      <p:sp>
        <p:nvSpPr>
          <p:cNvPr id="5" name="3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BA5EBD-E566-47B8-B610-D65E215DD5A6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5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129436" y="402233"/>
            <a:ext cx="7560000" cy="4344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000" dirty="0" smtClean="0">
                <a:solidFill>
                  <a:srgbClr val="00589A"/>
                </a:solidFill>
              </a:rPr>
              <a:t>Reaseguro</a:t>
            </a:r>
            <a:endParaRPr lang="es-CL" sz="3000" dirty="0">
              <a:solidFill>
                <a:srgbClr val="00589A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43608" y="135296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>
                <a:solidFill>
                  <a:prstClr val="black"/>
                </a:solidFill>
              </a:rPr>
              <a:t>Los dos grupos mas grandes de reaseguradores del 2013 superan USD 30.000 millones en primas individualmente.</a:t>
            </a:r>
          </a:p>
        </p:txBody>
      </p:sp>
      <p:sp>
        <p:nvSpPr>
          <p:cNvPr id="5" name="3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BA5EBD-E566-47B8-B610-D65E215DD5A6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267744" y="2268161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Top 10 Reaseguradoras 2013</a:t>
            </a:r>
          </a:p>
          <a:p>
            <a:pPr algn="ctr"/>
            <a:r>
              <a:rPr lang="es-CL" sz="1400" dirty="0" smtClean="0"/>
              <a:t>Cifras en USD mill</a:t>
            </a:r>
            <a:endParaRPr lang="es-CL" sz="1400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403648" y="2798974"/>
          <a:ext cx="7128792" cy="2934282"/>
        </p:xfrm>
        <a:graphic>
          <a:graphicData uri="http://schemas.openxmlformats.org/drawingml/2006/table">
            <a:tbl>
              <a:tblPr/>
              <a:tblGrid>
                <a:gridCol w="1528680"/>
                <a:gridCol w="998939"/>
                <a:gridCol w="1180564"/>
                <a:gridCol w="1740575"/>
                <a:gridCol w="1680034"/>
              </a:tblGrid>
              <a:tr h="21753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Grupo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Primas Brutas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Primas No vida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Ratio Combinado No vida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Costo Siniestros No vida*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21753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 </a:t>
                      </a:r>
                      <a:r>
                        <a:rPr lang="es-CL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Munich</a:t>
                      </a: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38.333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23.423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16.118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753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 </a:t>
                      </a:r>
                      <a:r>
                        <a:rPr lang="es-CL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Swiss</a:t>
                      </a: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32.934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20.670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12.822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21753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 Hannover 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19.225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10.764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7.100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753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 </a:t>
                      </a:r>
                      <a:r>
                        <a:rPr lang="es-CL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Lloyd's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15.614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15.594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6.798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21753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 </a:t>
                      </a:r>
                      <a:r>
                        <a:rPr lang="es-CL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Scor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14.116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6.675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4.361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753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 </a:t>
                      </a:r>
                      <a:r>
                        <a:rPr lang="es-CL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Berkshire</a:t>
                      </a: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CL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Hathaway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12.776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7.339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4.888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21753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 RGA 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8.573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-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-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-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753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 China 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7.936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4.947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3.884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21753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 </a:t>
                      </a:r>
                      <a:r>
                        <a:rPr lang="es-CL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Korean</a:t>
                      </a: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5.623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4.995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2.402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753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 </a:t>
                      </a:r>
                      <a:r>
                        <a:rPr lang="es-CL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Partner</a:t>
                      </a: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5.562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4.590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2.891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21753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SubTotal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160.692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98.997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61.264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5872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 Estimado en base a supuestos de 10% costo de administración y 10% costo de intermediación.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79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Fuente: AM Best data &amp; research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latin typeface="MS Sans Serif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latin typeface="MS Sans Serif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latin typeface="MS Sans Serif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latin typeface="MS Sans Serif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5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129436" y="402233"/>
            <a:ext cx="7560000" cy="4344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000" dirty="0" smtClean="0">
                <a:solidFill>
                  <a:srgbClr val="00589A"/>
                </a:solidFill>
              </a:rPr>
              <a:t>Reaseguro</a:t>
            </a:r>
            <a:endParaRPr lang="es-CL" sz="3000" dirty="0">
              <a:solidFill>
                <a:srgbClr val="00589A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43608" y="1266870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>
                <a:solidFill>
                  <a:prstClr val="black"/>
                </a:solidFill>
              </a:rPr>
              <a:t>¿Qué y cuánto contratar con reaseguradores?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>
                <a:solidFill>
                  <a:prstClr val="black"/>
                </a:solidFill>
              </a:rPr>
              <a:t>Necesidad de un modelo propio</a:t>
            </a:r>
          </a:p>
          <a:p>
            <a:pPr marL="742950" lvl="1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>
                <a:solidFill>
                  <a:prstClr val="black"/>
                </a:solidFill>
              </a:rPr>
              <a:t>Mapa de Riesgo Sísmico y de Tsunami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>
                <a:solidFill>
                  <a:prstClr val="black"/>
                </a:solidFill>
              </a:rPr>
              <a:t>Herramienta poderosa para la autoridad: definir monto de reservas catastróficas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>
                <a:solidFill>
                  <a:prstClr val="black"/>
                </a:solidFill>
              </a:rPr>
              <a:t>Herramienta poderosa para la industria: negociar programas de reaseguro</a:t>
            </a:r>
          </a:p>
        </p:txBody>
      </p:sp>
      <p:sp>
        <p:nvSpPr>
          <p:cNvPr id="5" name="3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BA5EBD-E566-47B8-B610-D65E215DD5A6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3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129436" y="402233"/>
            <a:ext cx="7560000" cy="4344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000" dirty="0" err="1" smtClean="0">
                <a:solidFill>
                  <a:srgbClr val="00589A"/>
                </a:solidFill>
              </a:rPr>
              <a:t>Cat</a:t>
            </a:r>
            <a:r>
              <a:rPr lang="es-ES" sz="3000" dirty="0" smtClean="0">
                <a:solidFill>
                  <a:srgbClr val="00589A"/>
                </a:solidFill>
              </a:rPr>
              <a:t> Bonds</a:t>
            </a:r>
            <a:endParaRPr lang="es-CL" sz="3000" dirty="0">
              <a:solidFill>
                <a:srgbClr val="00589A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71600" y="1128801"/>
            <a:ext cx="7920880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>
                <a:solidFill>
                  <a:prstClr val="black"/>
                </a:solidFill>
              </a:rPr>
              <a:t>En </a:t>
            </a:r>
            <a:r>
              <a:rPr lang="es-CL" sz="2000" dirty="0" smtClean="0">
                <a:solidFill>
                  <a:prstClr val="black"/>
                </a:solidFill>
              </a:rPr>
              <a:t>1990, los </a:t>
            </a:r>
            <a:r>
              <a:rPr lang="es-CL" sz="2000" dirty="0" err="1" smtClean="0">
                <a:solidFill>
                  <a:prstClr val="black"/>
                </a:solidFill>
              </a:rPr>
              <a:t>Cat</a:t>
            </a:r>
            <a:r>
              <a:rPr lang="es-CL" sz="2000" dirty="0" smtClean="0">
                <a:solidFill>
                  <a:prstClr val="black"/>
                </a:solidFill>
              </a:rPr>
              <a:t> Bonds </a:t>
            </a:r>
            <a:r>
              <a:rPr lang="es-CL" sz="2000" dirty="0">
                <a:solidFill>
                  <a:prstClr val="black"/>
                </a:solidFill>
              </a:rPr>
              <a:t>(Bonos de catástrofe)</a:t>
            </a:r>
            <a:r>
              <a:rPr lang="es-CL" sz="2000" dirty="0" smtClean="0">
                <a:solidFill>
                  <a:prstClr val="black"/>
                </a:solidFill>
              </a:rPr>
              <a:t> </a:t>
            </a:r>
            <a:r>
              <a:rPr lang="es-CL" sz="2000" dirty="0">
                <a:solidFill>
                  <a:prstClr val="black"/>
                </a:solidFill>
              </a:rPr>
              <a:t>se originan como una alternativa a los seguros, para diversificar riesgos ante eventos de elevada magnitud, como </a:t>
            </a:r>
            <a:r>
              <a:rPr lang="es-CL" sz="2000" dirty="0" smtClean="0">
                <a:solidFill>
                  <a:prstClr val="black"/>
                </a:solidFill>
              </a:rPr>
              <a:t>huracanes, terremotos, inundaciones y otros. 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/>
              <a:t>Son una forma de ILS </a:t>
            </a:r>
            <a:r>
              <a:rPr lang="es-CL" sz="2000" i="1" dirty="0" smtClean="0"/>
              <a:t>(</a:t>
            </a:r>
            <a:r>
              <a:rPr lang="es-CL" sz="2000" i="1" dirty="0" err="1" smtClean="0"/>
              <a:t>Insurance-linked</a:t>
            </a:r>
            <a:r>
              <a:rPr lang="es-CL" sz="2000" i="1" dirty="0" smtClean="0"/>
              <a:t> </a:t>
            </a:r>
            <a:r>
              <a:rPr lang="es-CL" sz="2000" i="1" dirty="0" err="1" smtClean="0"/>
              <a:t>securities</a:t>
            </a:r>
            <a:r>
              <a:rPr lang="es-CL" sz="2000" dirty="0" smtClean="0"/>
              <a:t>) definidas como </a:t>
            </a:r>
            <a:r>
              <a:rPr lang="es-CL" sz="2000" dirty="0" smtClean="0">
                <a:solidFill>
                  <a:prstClr val="black"/>
                </a:solidFill>
              </a:rPr>
              <a:t>obligaciones emitidas y transadas en mercados financieros, asociadas al desencadenamiento de desastres naturales, delimitándose en forma específica:</a:t>
            </a:r>
          </a:p>
          <a:p>
            <a:pPr marL="742950" lvl="1" indent="-285750" algn="just">
              <a:lnSpc>
                <a:spcPts val="1500"/>
              </a:lnSpc>
              <a:buFont typeface="Arial" pitchFamily="34" charset="0"/>
              <a:buChar char="•"/>
            </a:pPr>
            <a:r>
              <a:rPr lang="es-CL" dirty="0" smtClean="0">
                <a:solidFill>
                  <a:prstClr val="black"/>
                </a:solidFill>
              </a:rPr>
              <a:t>El riesgo contra el cual se protege (terremotos, huracanes, entre otros).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CL" dirty="0" smtClean="0">
                <a:solidFill>
                  <a:prstClr val="black"/>
                </a:solidFill>
              </a:rPr>
              <a:t>La zona geográfica (coordenadas) a cubrir.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CL" dirty="0" smtClean="0">
                <a:solidFill>
                  <a:prstClr val="black"/>
                </a:solidFill>
              </a:rPr>
              <a:t>El ámbito de cobertura (¿qué se cubre? viviendas solamente o infraestructura).</a:t>
            </a:r>
          </a:p>
          <a:p>
            <a:pPr marL="742950" lvl="1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CL" dirty="0" smtClean="0">
                <a:solidFill>
                  <a:prstClr val="black"/>
                </a:solidFill>
              </a:rPr>
              <a:t>Y el mecanismo que gatilla el pago de siniestros (por ejemplo, superar un determinado grado de escala Richter en terremotos).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>
                <a:solidFill>
                  <a:prstClr val="black"/>
                </a:solidFill>
              </a:rPr>
              <a:t>Durante </a:t>
            </a:r>
            <a:r>
              <a:rPr lang="es-CL" sz="2000" dirty="0">
                <a:solidFill>
                  <a:prstClr val="black"/>
                </a:solidFill>
              </a:rPr>
              <a:t>el primer semestre del 2015 vencerían </a:t>
            </a:r>
            <a:r>
              <a:rPr lang="es-CL" sz="2000" dirty="0"/>
              <a:t>USD 3.800 millones en </a:t>
            </a:r>
            <a:r>
              <a:rPr lang="es-CL" sz="2000" dirty="0" err="1"/>
              <a:t>Cat</a:t>
            </a:r>
            <a:r>
              <a:rPr lang="es-CL" sz="2000" dirty="0"/>
              <a:t> Bonds, según </a:t>
            </a:r>
            <a:r>
              <a:rPr lang="es-CL" sz="2000" dirty="0" err="1"/>
              <a:t>Munich</a:t>
            </a:r>
            <a:r>
              <a:rPr lang="es-CL" sz="2000" dirty="0"/>
              <a:t> RE</a:t>
            </a:r>
            <a:r>
              <a:rPr lang="es-CL" sz="2000" dirty="0" smtClean="0"/>
              <a:t>.</a:t>
            </a:r>
            <a:endParaRPr lang="es-CL" sz="2000" dirty="0"/>
          </a:p>
        </p:txBody>
      </p:sp>
      <p:sp>
        <p:nvSpPr>
          <p:cNvPr id="5" name="3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BA5EBD-E566-47B8-B610-D65E215DD5A6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5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44074" y="326115"/>
            <a:ext cx="7560000" cy="87063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CL" sz="3200" dirty="0" smtClean="0">
                <a:solidFill>
                  <a:schemeClr val="bg1"/>
                </a:solidFill>
              </a:rPr>
              <a:t>Tabla</a:t>
            </a:r>
            <a:endParaRPr lang="es-ES" sz="2400" dirty="0" smtClean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83568" y="1556793"/>
            <a:ext cx="7560840" cy="2990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endParaRPr lang="es-ES" sz="2000" dirty="0" smtClean="0"/>
          </a:p>
          <a:p>
            <a:pPr marL="457200" indent="-457200" algn="just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sz="2000" dirty="0" smtClean="0"/>
              <a:t>Catástrofes</a:t>
            </a:r>
          </a:p>
          <a:p>
            <a:pPr marL="457200" indent="-457200" algn="just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sz="2000" dirty="0" smtClean="0"/>
              <a:t>Seguros en Chile</a:t>
            </a:r>
          </a:p>
          <a:p>
            <a:pPr marL="457200" indent="-457200" algn="just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sz="2000" dirty="0" smtClean="0"/>
              <a:t>Cobertura de Catástrofes</a:t>
            </a:r>
          </a:p>
          <a:p>
            <a:pPr marL="457200" indent="-457200" algn="just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sz="2000" dirty="0" smtClean="0"/>
              <a:t>Conclusiones</a:t>
            </a:r>
          </a:p>
          <a:p>
            <a:pPr marL="457200" indent="-457200" algn="just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endParaRPr lang="es-ES" sz="2000" dirty="0" smtClean="0"/>
          </a:p>
          <a:p>
            <a:pPr marL="457200" indent="-457200" algn="just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endParaRPr lang="es-CL" sz="2000" dirty="0"/>
          </a:p>
        </p:txBody>
      </p:sp>
      <p:sp>
        <p:nvSpPr>
          <p:cNvPr id="5" name="3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BA5EBD-E566-47B8-B610-D65E215DD5A6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588224" y="5157192"/>
            <a:ext cx="2555776" cy="1700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51382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129436" y="402233"/>
            <a:ext cx="7560000" cy="4344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000" dirty="0" err="1" smtClean="0">
                <a:solidFill>
                  <a:srgbClr val="00589A"/>
                </a:solidFill>
              </a:rPr>
              <a:t>Cat</a:t>
            </a:r>
            <a:r>
              <a:rPr lang="es-ES" sz="3000" dirty="0" smtClean="0">
                <a:solidFill>
                  <a:srgbClr val="00589A"/>
                </a:solidFill>
              </a:rPr>
              <a:t> Bonds</a:t>
            </a:r>
            <a:endParaRPr lang="es-CL" sz="3000" dirty="0">
              <a:solidFill>
                <a:srgbClr val="00589A"/>
              </a:solidFill>
            </a:endParaRPr>
          </a:p>
        </p:txBody>
      </p:sp>
      <p:sp>
        <p:nvSpPr>
          <p:cNvPr id="5" name="3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BA5EBD-E566-47B8-B610-D65E215DD5A6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043608" y="1125538"/>
            <a:ext cx="7228656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/>
              <a:t>Los </a:t>
            </a:r>
            <a:r>
              <a:rPr lang="es-CL" sz="2000" dirty="0" err="1" smtClean="0"/>
              <a:t>Cat</a:t>
            </a:r>
            <a:r>
              <a:rPr lang="es-CL" sz="2000" dirty="0" smtClean="0"/>
              <a:t> Bonds se justificarían para cubrir activos del Estado y bienes de individuos que no tienen acceso a los seguros, por su vulnerabilidad.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/>
              <a:t>Pueden ayudar al mercado a “marcar precios” máximos, frente </a:t>
            </a:r>
            <a:r>
              <a:rPr lang="es-CL" sz="2000" dirty="0"/>
              <a:t>a los costos de protección catastrófica. </a:t>
            </a:r>
            <a:endParaRPr lang="es-CL" sz="2000" dirty="0" smtClean="0"/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/>
              <a:t>En Chile han existido acercamientos para ofrecer este tipo de coberturas (principalmente terremotos y longevidad), los que no han prosperado a la fecha, debido a su alto precio de emisión.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/>
              <a:t>Hay experiencias exitosas, como México, que ha emitido </a:t>
            </a:r>
            <a:r>
              <a:rPr lang="es-CL" sz="2000" dirty="0" err="1" smtClean="0"/>
              <a:t>multicat</a:t>
            </a:r>
            <a:r>
              <a:rPr lang="es-CL" sz="2000" dirty="0" smtClean="0"/>
              <a:t> </a:t>
            </a:r>
            <a:r>
              <a:rPr lang="es-CL" sz="2000" dirty="0" err="1" smtClean="0"/>
              <a:t>bonds</a:t>
            </a:r>
            <a:r>
              <a:rPr lang="es-CL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8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129436" y="402233"/>
            <a:ext cx="7560000" cy="4344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000" dirty="0" smtClean="0">
                <a:solidFill>
                  <a:srgbClr val="00589A"/>
                </a:solidFill>
              </a:rPr>
              <a:t>Cuadro Comparativo</a:t>
            </a:r>
            <a:endParaRPr lang="es-CL" sz="3000" dirty="0">
              <a:solidFill>
                <a:srgbClr val="00589A"/>
              </a:solidFill>
            </a:endParaRPr>
          </a:p>
        </p:txBody>
      </p:sp>
      <p:sp>
        <p:nvSpPr>
          <p:cNvPr id="5" name="3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BA5EBD-E566-47B8-B610-D65E215DD5A6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827314"/>
              </p:ext>
            </p:extLst>
          </p:nvPr>
        </p:nvGraphicFramePr>
        <p:xfrm>
          <a:off x="1129436" y="1700808"/>
          <a:ext cx="7557363" cy="3243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8714"/>
                <a:gridCol w="2935938"/>
                <a:gridCol w="332271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CL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 smtClean="0"/>
                        <a:t>Reaseguro</a:t>
                      </a:r>
                      <a:endParaRPr lang="es-CL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 err="1" smtClean="0"/>
                        <a:t>Cat</a:t>
                      </a:r>
                      <a:r>
                        <a:rPr lang="es-CL" sz="1600" b="1" dirty="0" smtClean="0"/>
                        <a:t> Bonds</a:t>
                      </a:r>
                      <a:endParaRPr lang="es-CL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 smtClean="0"/>
                        <a:t>Ventajas</a:t>
                      </a:r>
                      <a:endParaRPr lang="es-CL" sz="1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s-CL" sz="1400" dirty="0" smtClean="0"/>
                        <a:t>-Mayor</a:t>
                      </a:r>
                      <a:r>
                        <a:rPr lang="es-CL" sz="1400" baseline="0" dirty="0" smtClean="0"/>
                        <a:t> liquidez</a:t>
                      </a:r>
                    </a:p>
                    <a:p>
                      <a:pPr marL="72000"/>
                      <a:r>
                        <a:rPr lang="es-CL" sz="1400" baseline="0" dirty="0" smtClean="0"/>
                        <a:t>-Mayor cobertura</a:t>
                      </a:r>
                    </a:p>
                    <a:p>
                      <a:pPr marL="72000"/>
                      <a:r>
                        <a:rPr lang="es-CL" sz="1400" baseline="0" dirty="0" smtClean="0"/>
                        <a:t>-Facilidad de entrada (sin montos mínimos de emisión)</a:t>
                      </a:r>
                    </a:p>
                    <a:p>
                      <a:pPr marL="72000"/>
                      <a:r>
                        <a:rPr lang="es-CL" sz="1400" baseline="0" dirty="0" smtClean="0"/>
                        <a:t>-Facilidad de recontrato</a:t>
                      </a:r>
                      <a:endParaRPr lang="es-CL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s-CL" sz="1400" dirty="0" smtClean="0"/>
                        <a:t>-Baja</a:t>
                      </a:r>
                      <a:r>
                        <a:rPr lang="es-CL" sz="1400" baseline="0" dirty="0" smtClean="0"/>
                        <a:t> o nula correlación con resto de instrumentos financieros</a:t>
                      </a:r>
                    </a:p>
                    <a:p>
                      <a:pPr marL="72000"/>
                      <a:r>
                        <a:rPr lang="es-CL" sz="1400" baseline="0" dirty="0" smtClean="0"/>
                        <a:t>-Atractiva rentabilidad asociada a mayor riesgo</a:t>
                      </a:r>
                    </a:p>
                    <a:p>
                      <a:pPr marL="72000"/>
                      <a:r>
                        <a:rPr lang="es-CL" sz="1400" dirty="0" smtClean="0"/>
                        <a:t>-No requiere ajuste </a:t>
                      </a:r>
                      <a:r>
                        <a:rPr lang="es-CL" sz="1400" baseline="0" dirty="0" smtClean="0"/>
                        <a:t>de siniestros, si así fue pactado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00584"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 smtClean="0"/>
                        <a:t>Desventajas</a:t>
                      </a:r>
                      <a:endParaRPr lang="es-CL" sz="1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s-CL" sz="1400" dirty="0" smtClean="0"/>
                        <a:t>-Riesgo de </a:t>
                      </a:r>
                      <a:r>
                        <a:rPr lang="es-CL" sz="1400" baseline="0" dirty="0" smtClean="0"/>
                        <a:t>disponibilidad de caja</a:t>
                      </a:r>
                    </a:p>
                    <a:p>
                      <a:pPr marL="72000"/>
                      <a:r>
                        <a:rPr lang="es-CL" sz="1400" baseline="0" dirty="0" smtClean="0"/>
                        <a:t>-Riesgo de diferencia de condiciones</a:t>
                      </a:r>
                      <a:endParaRPr lang="es-CL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s-CL" sz="1400" dirty="0" smtClean="0"/>
                        <a:t>-Riesgo no totalmente conocido para el inversionista</a:t>
                      </a:r>
                    </a:p>
                    <a:p>
                      <a:pPr marL="72000"/>
                      <a:r>
                        <a:rPr lang="es-CL" sz="1400" dirty="0" smtClean="0"/>
                        <a:t>-Puede sustituir</a:t>
                      </a:r>
                      <a:r>
                        <a:rPr lang="es-CL" sz="1400" baseline="0" dirty="0" smtClean="0"/>
                        <a:t> inversión estatal en programas anti desastres</a:t>
                      </a:r>
                      <a:endParaRPr lang="es-CL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1 Subtítulo"/>
          <p:cNvSpPr txBox="1">
            <a:spLocks/>
          </p:cNvSpPr>
          <p:nvPr/>
        </p:nvSpPr>
        <p:spPr>
          <a:xfrm>
            <a:off x="1148250" y="4953898"/>
            <a:ext cx="5759800" cy="4001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Fuente: </a:t>
            </a:r>
            <a:r>
              <a:rPr lang="es-CL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AACh</a:t>
            </a:r>
            <a:r>
              <a:rPr lang="es-C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s-CL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827584" y="4437112"/>
            <a:ext cx="7583424" cy="1686816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marL="514350" indent="-514350" algn="just">
              <a:lnSpc>
                <a:spcPct val="114000"/>
              </a:lnSpc>
              <a:spcAft>
                <a:spcPts val="600"/>
              </a:spcAft>
              <a:buAutoNum type="arabicPeriod" startAt="4"/>
            </a:pPr>
            <a:r>
              <a:rPr lang="es-ES" sz="3200" dirty="0" smtClean="0"/>
              <a:t>Conclusiones</a:t>
            </a:r>
          </a:p>
        </p:txBody>
      </p:sp>
      <p:pic>
        <p:nvPicPr>
          <p:cNvPr id="3" name="2 Imagen" descr="AACH original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83" y="278702"/>
            <a:ext cx="818983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799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129436" y="402233"/>
            <a:ext cx="7560000" cy="4344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000" dirty="0" smtClean="0">
                <a:solidFill>
                  <a:srgbClr val="00589A"/>
                </a:solidFill>
              </a:rPr>
              <a:t>Conclusiones</a:t>
            </a:r>
            <a:endParaRPr lang="es-CL" sz="3000" dirty="0">
              <a:solidFill>
                <a:srgbClr val="00589A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43608" y="1225490"/>
            <a:ext cx="76328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>
                <a:solidFill>
                  <a:prstClr val="black"/>
                </a:solidFill>
              </a:rPr>
              <a:t>Chile es un país catastrófico y </a:t>
            </a:r>
            <a:r>
              <a:rPr lang="es-CL" sz="2000" u="sng" dirty="0" smtClean="0">
                <a:solidFill>
                  <a:prstClr val="black"/>
                </a:solidFill>
              </a:rPr>
              <a:t>los reaseguros han sido clave</a:t>
            </a:r>
            <a:r>
              <a:rPr lang="es-CL" sz="2000" dirty="0" smtClean="0">
                <a:solidFill>
                  <a:prstClr val="black"/>
                </a:solidFill>
              </a:rPr>
              <a:t> para reconstruir nuestro país y los reaseguradores han </a:t>
            </a:r>
            <a:r>
              <a:rPr lang="es-CL" sz="2000" dirty="0" smtClean="0"/>
              <a:t>respondido de manera ejemplar.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/>
              <a:t>Existen ejemplos claros en que el reaseguro ha sido una parte importante en la generación de actividad, por ejemplo, en los inicios de la piscicultura en Chile.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>
                <a:solidFill>
                  <a:prstClr val="black"/>
                </a:solidFill>
              </a:rPr>
              <a:t>Dado que los reaseguradores son empresas internacionales, necesitan operar en mercados de divisas abiertos, para el pago de primas e indemnizaciones</a:t>
            </a:r>
            <a:r>
              <a:rPr lang="es-CL" sz="2000" dirty="0" smtClean="0"/>
              <a:t>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/>
              <a:t>Los </a:t>
            </a:r>
            <a:r>
              <a:rPr lang="es-CL" sz="2000" dirty="0" err="1" smtClean="0"/>
              <a:t>Cat</a:t>
            </a:r>
            <a:r>
              <a:rPr lang="es-CL" sz="2000" dirty="0" smtClean="0"/>
              <a:t> Bonds pueden complementar al reaseguro tradicional de catástrofes permitiendo cubrir a población más vulnerable. 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/>
              <a:t>Contar con una herramienta propias para modelar es de gran ayuda</a:t>
            </a:r>
          </a:p>
        </p:txBody>
      </p:sp>
      <p:sp>
        <p:nvSpPr>
          <p:cNvPr id="5" name="3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BA5EBD-E566-47B8-B610-D65E215DD5A6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5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780288" y="3974432"/>
            <a:ext cx="8040184" cy="2262158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lvl="0" algn="ctr">
              <a:defRPr/>
            </a:pPr>
            <a:r>
              <a:rPr lang="es-CL" sz="3500" b="1" dirty="0" smtClean="0"/>
              <a:t>Reaseguros y  Otras Formas </a:t>
            </a:r>
            <a:r>
              <a:rPr lang="es-CL" sz="3500" b="1" dirty="0"/>
              <a:t>de </a:t>
            </a:r>
            <a:r>
              <a:rPr lang="es-CL" sz="3500" b="1" dirty="0" smtClean="0"/>
              <a:t>Cobertura </a:t>
            </a:r>
            <a:r>
              <a:rPr lang="es-CL" sz="3500" b="1" dirty="0"/>
              <a:t>de </a:t>
            </a:r>
            <a:r>
              <a:rPr lang="es-CL" sz="3500" b="1" dirty="0" smtClean="0"/>
              <a:t>Catástrofes</a:t>
            </a:r>
          </a:p>
          <a:p>
            <a:pPr lvl="0" algn="ctr">
              <a:defRPr/>
            </a:pPr>
            <a:endParaRPr lang="es-CL" sz="2800" b="1" dirty="0" smtClean="0"/>
          </a:p>
          <a:p>
            <a:pPr lvl="0" algn="ctr">
              <a:spcBef>
                <a:spcPts val="600"/>
              </a:spcBef>
              <a:defRPr/>
            </a:pPr>
            <a:r>
              <a:rPr lang="es-CL" sz="2000" dirty="0" smtClean="0"/>
              <a:t>Jorge Claude – Vicepresidente Ejecutivo </a:t>
            </a:r>
            <a:r>
              <a:rPr lang="es-CL" sz="2000" dirty="0" err="1" smtClean="0"/>
              <a:t>AACh</a:t>
            </a:r>
            <a:endParaRPr lang="es-CL" sz="2000" dirty="0" smtClean="0"/>
          </a:p>
          <a:p>
            <a:pPr>
              <a:defRPr/>
            </a:pPr>
            <a:endParaRPr lang="es-CL" sz="1600" dirty="0" smtClean="0"/>
          </a:p>
          <a:p>
            <a:pPr algn="r">
              <a:defRPr/>
            </a:pPr>
            <a:endParaRPr lang="es-CL" sz="1600" dirty="0" smtClean="0"/>
          </a:p>
          <a:p>
            <a:pPr algn="r">
              <a:defRPr/>
            </a:pPr>
            <a:endParaRPr lang="es-CL" sz="1600" dirty="0" smtClean="0"/>
          </a:p>
        </p:txBody>
      </p:sp>
      <p:pic>
        <p:nvPicPr>
          <p:cNvPr id="3" name="2 Imagen" descr="AACH original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818983" cy="828675"/>
          </a:xfrm>
          <a:prstGeom prst="rect">
            <a:avLst/>
          </a:prstGeom>
        </p:spPr>
      </p:pic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 smtClean="0"/>
              <a:t>Abril-2015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524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827584" y="4437112"/>
            <a:ext cx="7583424" cy="1686816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marL="457200" indent="-457200" algn="just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sz="3200" dirty="0" smtClean="0"/>
              <a:t>Catástrofes</a:t>
            </a:r>
            <a:endParaRPr lang="es-ES" sz="3200" dirty="0"/>
          </a:p>
        </p:txBody>
      </p:sp>
      <p:pic>
        <p:nvPicPr>
          <p:cNvPr id="3" name="2 Imagen" descr="AACH original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83" y="278702"/>
            <a:ext cx="818983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799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129436" y="402233"/>
            <a:ext cx="7560000" cy="4344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000" dirty="0" smtClean="0">
                <a:solidFill>
                  <a:srgbClr val="00589A"/>
                </a:solidFill>
              </a:rPr>
              <a:t>Catástrofes</a:t>
            </a:r>
            <a:endParaRPr lang="es-CL" sz="3000" dirty="0">
              <a:solidFill>
                <a:srgbClr val="00589A"/>
              </a:solidFill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1016005" y="940658"/>
            <a:ext cx="7673431" cy="5696764"/>
            <a:chOff x="1016005" y="940658"/>
            <a:chExt cx="7673431" cy="569676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6005" y="1313235"/>
              <a:ext cx="7516435" cy="4973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1 Subtítulo"/>
            <p:cNvSpPr txBox="1">
              <a:spLocks/>
            </p:cNvSpPr>
            <p:nvPr/>
          </p:nvSpPr>
          <p:spPr>
            <a:xfrm>
              <a:off x="1129436" y="940658"/>
              <a:ext cx="7560000" cy="40011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CL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Número de catástrofes en el mundo (1970-2014)</a:t>
              </a:r>
            </a:p>
          </p:txBody>
        </p:sp>
        <p:sp>
          <p:nvSpPr>
            <p:cNvPr id="6" name="1 Subtítulo"/>
            <p:cNvSpPr txBox="1">
              <a:spLocks/>
            </p:cNvSpPr>
            <p:nvPr/>
          </p:nvSpPr>
          <p:spPr>
            <a:xfrm>
              <a:off x="1403648" y="6237312"/>
              <a:ext cx="5759800" cy="40011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CL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Fuente: Sigma, </a:t>
              </a:r>
              <a:r>
                <a:rPr lang="es-CL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Swiss</a:t>
              </a:r>
              <a:r>
                <a:rPr lang="es-CL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Re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02/2015 Natural catastrophes and man-made disasters in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2014</a:t>
              </a:r>
              <a:endParaRPr lang="es-CL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7" name="3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BA5EBD-E566-47B8-B610-D65E215DD5A6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4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129436" y="402233"/>
            <a:ext cx="7560000" cy="4344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000" dirty="0" smtClean="0">
                <a:solidFill>
                  <a:srgbClr val="00589A"/>
                </a:solidFill>
              </a:rPr>
              <a:t>Catástrofes</a:t>
            </a:r>
            <a:endParaRPr lang="es-CL" sz="3000" dirty="0">
              <a:solidFill>
                <a:srgbClr val="00589A"/>
              </a:solidFill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899592" y="940658"/>
            <a:ext cx="8020819" cy="5512678"/>
            <a:chOff x="899592" y="940658"/>
            <a:chExt cx="8020819" cy="551267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9592" y="1254546"/>
              <a:ext cx="8020819" cy="4982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1 Subtítulo"/>
            <p:cNvSpPr txBox="1">
              <a:spLocks/>
            </p:cNvSpPr>
            <p:nvPr/>
          </p:nvSpPr>
          <p:spPr>
            <a:xfrm>
              <a:off x="1404488" y="6053226"/>
              <a:ext cx="5759800" cy="40011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600"/>
                </a:spcAft>
                <a:buNone/>
              </a:pPr>
              <a:r>
                <a:rPr lang="en-US" sz="11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Total losses = Insured losses + Uninsured losses</a:t>
              </a:r>
            </a:p>
            <a:p>
              <a:pPr marL="0" indent="0">
                <a:buNone/>
              </a:pPr>
              <a:r>
                <a:rPr lang="es-CL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Fuente: Sigma, </a:t>
              </a:r>
              <a:r>
                <a:rPr lang="es-CL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Swiss</a:t>
              </a:r>
              <a:r>
                <a:rPr lang="es-CL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Re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02/2015 Natural catastrophes and man-made disasters in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2014</a:t>
              </a:r>
              <a:endParaRPr lang="es-CL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" name="1 Subtítulo"/>
            <p:cNvSpPr txBox="1">
              <a:spLocks/>
            </p:cNvSpPr>
            <p:nvPr/>
          </p:nvSpPr>
          <p:spPr>
            <a:xfrm>
              <a:off x="1129436" y="940658"/>
              <a:ext cx="7560000" cy="40011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CL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Pérdidas económicas derivadas de catástrofes (1970-2014)</a:t>
              </a:r>
            </a:p>
            <a:p>
              <a:pPr marL="0" indent="0">
                <a:buNone/>
              </a:pPr>
              <a:r>
                <a:rPr lang="es-CL" sz="12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USD </a:t>
              </a:r>
              <a:r>
                <a:rPr lang="es-CL" sz="12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billions</a:t>
              </a:r>
              <a:r>
                <a:rPr lang="es-CL" sz="12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 2014 </a:t>
              </a:r>
              <a:r>
                <a:rPr lang="es-CL" sz="12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prices</a:t>
              </a:r>
              <a:endParaRPr lang="es-C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marL="0" indent="0">
                <a:buNone/>
              </a:pPr>
              <a:endParaRPr lang="es-CL" sz="2000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7" name="3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BA5EBD-E566-47B8-B610-D65E215DD5A6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4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129436" y="402233"/>
            <a:ext cx="7560000" cy="4344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000" dirty="0" smtClean="0">
                <a:solidFill>
                  <a:srgbClr val="00589A"/>
                </a:solidFill>
              </a:rPr>
              <a:t>Catástrofes</a:t>
            </a:r>
            <a:endParaRPr lang="es-CL" sz="3000" dirty="0">
              <a:solidFill>
                <a:srgbClr val="00589A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96827" y="1459230"/>
            <a:ext cx="763284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>
                <a:solidFill>
                  <a:prstClr val="black"/>
                </a:solidFill>
              </a:rPr>
              <a:t>Son eventos o desastres originados por causas naturales o provocados por el hombre, que generan ya sea grandes pérdidas económicas o un número importante de victimas (fallecidos, heridos, damnificados).</a:t>
            </a:r>
            <a:endParaRPr lang="es-CL" sz="2000" dirty="0" smtClean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es-CL" sz="2000" dirty="0" smtClean="0">
                <a:solidFill>
                  <a:prstClr val="black"/>
                </a:solidFill>
              </a:rPr>
              <a:t>Desde el 1970 a la fecha, la tendencia del número catástrofes y de pérdidas totales es creciente explicada entre otras cosas por:</a:t>
            </a:r>
          </a:p>
          <a:p>
            <a:pPr marL="800100" lvl="1" indent="-342900" algn="just">
              <a:buFontTx/>
              <a:buChar char="-"/>
            </a:pPr>
            <a:r>
              <a:rPr lang="es-CL" sz="2000" dirty="0" smtClean="0"/>
              <a:t>expansión urbana, mayor exposición de la población,</a:t>
            </a:r>
          </a:p>
          <a:p>
            <a:pPr marL="800100" lvl="1" indent="-342900" algn="just">
              <a:buFontTx/>
              <a:buChar char="-"/>
            </a:pPr>
            <a:r>
              <a:rPr lang="es-CL" sz="2000" dirty="0" smtClean="0">
                <a:solidFill>
                  <a:prstClr val="black"/>
                </a:solidFill>
              </a:rPr>
              <a:t>aumento de valor de activos expuestos.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>
                <a:solidFill>
                  <a:prstClr val="black"/>
                </a:solidFill>
              </a:rPr>
              <a:t>Lo anterior requiere en primer lugar de una mayor densidad y penetración de los seguros, para </a:t>
            </a:r>
            <a:r>
              <a:rPr lang="es-CL" sz="2000" dirty="0" smtClean="0"/>
              <a:t>proteger a la población no cubierta</a:t>
            </a:r>
            <a:r>
              <a:rPr lang="es-CL" sz="2000" dirty="0" smtClean="0">
                <a:solidFill>
                  <a:prstClr val="black"/>
                </a:solidFill>
              </a:rPr>
              <a:t>.</a:t>
            </a:r>
            <a:endParaRPr lang="es-CL" sz="2000" dirty="0">
              <a:solidFill>
                <a:prstClr val="black"/>
              </a:solidFill>
            </a:endParaRPr>
          </a:p>
        </p:txBody>
      </p:sp>
      <p:sp>
        <p:nvSpPr>
          <p:cNvPr id="5" name="3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BA5EBD-E566-47B8-B610-D65E215DD5A6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5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129436" y="402233"/>
            <a:ext cx="7560000" cy="4344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000" dirty="0" smtClean="0">
                <a:solidFill>
                  <a:srgbClr val="00589A"/>
                </a:solidFill>
              </a:rPr>
              <a:t>Catástrofes</a:t>
            </a:r>
            <a:endParaRPr lang="es-CL" sz="3000" dirty="0">
              <a:solidFill>
                <a:srgbClr val="00589A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71600" y="1959367"/>
            <a:ext cx="763284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>
                <a:solidFill>
                  <a:prstClr val="black"/>
                </a:solidFill>
              </a:rPr>
              <a:t>Para el caso de Chile, el terremoto del 27-Febrero-2010 (27F) generó una pérdida económica total </a:t>
            </a:r>
            <a:r>
              <a:rPr lang="es-CL" sz="2000" dirty="0" smtClean="0"/>
              <a:t>de US$ 30.000 millones, de la </a:t>
            </a:r>
            <a:r>
              <a:rPr lang="es-CL" sz="2000" dirty="0" smtClean="0">
                <a:solidFill>
                  <a:prstClr val="black"/>
                </a:solidFill>
              </a:rPr>
              <a:t>cual el 21</a:t>
            </a:r>
            <a:r>
              <a:rPr lang="es-CL" sz="2000" dirty="0" smtClean="0"/>
              <a:t>% estaba asegurada (US$ 7.520 millones).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/>
              <a:t>El 27F está en el </a:t>
            </a:r>
            <a:r>
              <a:rPr lang="es-CL" sz="2000" dirty="0" smtClean="0">
                <a:solidFill>
                  <a:prstClr val="black"/>
                </a:solidFill>
              </a:rPr>
              <a:t>lugar 17° dentro de las </a:t>
            </a:r>
            <a:r>
              <a:rPr lang="es-CL" sz="2000" u="sng" dirty="0" smtClean="0">
                <a:solidFill>
                  <a:prstClr val="black"/>
                </a:solidFill>
              </a:rPr>
              <a:t>catástrofes más costosas</a:t>
            </a:r>
            <a:r>
              <a:rPr lang="es-CL" sz="2000" dirty="0" smtClean="0">
                <a:solidFill>
                  <a:prstClr val="black"/>
                </a:solidFill>
              </a:rPr>
              <a:t> para los seguros entre 1970-2014 y en el 4° lugar entre terremotos, según publicaciones de </a:t>
            </a:r>
            <a:r>
              <a:rPr lang="es-CL" sz="2000" i="1" dirty="0" err="1" smtClean="0">
                <a:solidFill>
                  <a:prstClr val="black"/>
                </a:solidFill>
              </a:rPr>
              <a:t>Swiss</a:t>
            </a:r>
            <a:r>
              <a:rPr lang="es-CL" sz="2000" i="1" dirty="0" smtClean="0">
                <a:solidFill>
                  <a:prstClr val="black"/>
                </a:solidFill>
              </a:rPr>
              <a:t> RE</a:t>
            </a:r>
            <a:r>
              <a:rPr lang="es-CL" sz="2000" dirty="0" smtClean="0">
                <a:solidFill>
                  <a:prstClr val="black"/>
                </a:solidFill>
              </a:rPr>
              <a:t>.</a:t>
            </a:r>
            <a:endParaRPr lang="es-CL" sz="2000" dirty="0">
              <a:solidFill>
                <a:prstClr val="black"/>
              </a:solidFill>
            </a:endParaRPr>
          </a:p>
        </p:txBody>
      </p:sp>
      <p:sp>
        <p:nvSpPr>
          <p:cNvPr id="5" name="3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BA5EBD-E566-47B8-B610-D65E215DD5A6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5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827584" y="4437112"/>
            <a:ext cx="7583424" cy="1686816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marL="457200" indent="-457200" algn="just">
              <a:lnSpc>
                <a:spcPct val="114000"/>
              </a:lnSpc>
              <a:spcAft>
                <a:spcPts val="600"/>
              </a:spcAft>
            </a:pPr>
            <a:r>
              <a:rPr lang="es-ES" sz="3200" dirty="0" smtClean="0"/>
              <a:t>2.  Los seguros en Chile</a:t>
            </a:r>
            <a:endParaRPr lang="es-ES" sz="3200" dirty="0"/>
          </a:p>
        </p:txBody>
      </p:sp>
      <p:pic>
        <p:nvPicPr>
          <p:cNvPr id="3" name="2 Imagen" descr="AACH original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83" y="278702"/>
            <a:ext cx="818983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799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129436" y="402233"/>
            <a:ext cx="7560000" cy="4344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000" dirty="0" smtClean="0">
                <a:solidFill>
                  <a:srgbClr val="00589A"/>
                </a:solidFill>
              </a:rPr>
              <a:t>Seguros en Chile</a:t>
            </a:r>
            <a:endParaRPr lang="es-CL" sz="3000" dirty="0">
              <a:solidFill>
                <a:srgbClr val="00589A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96827" y="1459230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>
                <a:solidFill>
                  <a:prstClr val="black"/>
                </a:solidFill>
              </a:rPr>
              <a:t>5to mercado más grande de América Latina</a:t>
            </a:r>
          </a:p>
          <a:p>
            <a:pPr marL="742950" lvl="1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/>
              <a:t>prima per cápita, USD 575 para 2014 </a:t>
            </a:r>
          </a:p>
          <a:p>
            <a:pPr marL="742950" lvl="1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/>
              <a:t>prima como % del PIB, 4.2% para 2014) de la región.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>
                <a:solidFill>
                  <a:prstClr val="black"/>
                </a:solidFill>
              </a:rPr>
              <a:t>Administra más de USD 48.000 millones en inversiones (equivalente a 19,9% del PIB para 2014).</a:t>
            </a:r>
            <a:r>
              <a:rPr lang="es-CL" sz="2000" dirty="0" smtClean="0">
                <a:solidFill>
                  <a:srgbClr val="FF0000"/>
                </a:solidFill>
              </a:rPr>
              <a:t> </a:t>
            </a:r>
            <a:endParaRPr lang="es-CL" sz="2000" dirty="0" smtClean="0">
              <a:solidFill>
                <a:prstClr val="black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>
                <a:solidFill>
                  <a:prstClr val="black"/>
                </a:solidFill>
              </a:rPr>
              <a:t>Además, contamos con un Código de Autorregulación desde 2002</a:t>
            </a:r>
          </a:p>
          <a:p>
            <a:pPr marL="742950" lvl="1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>
                <a:solidFill>
                  <a:prstClr val="black"/>
                </a:solidFill>
              </a:rPr>
              <a:t>Consejo de Autorregulación </a:t>
            </a:r>
          </a:p>
          <a:p>
            <a:pPr marL="742950" lvl="1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000" dirty="0" smtClean="0">
                <a:solidFill>
                  <a:prstClr val="black"/>
                </a:solidFill>
              </a:rPr>
              <a:t>Defensor del Asegurado </a:t>
            </a:r>
          </a:p>
          <a:p>
            <a:pPr marL="742950" lvl="1" indent="-285750" algn="just">
              <a:spcAft>
                <a:spcPts val="600"/>
              </a:spcAft>
              <a:buFont typeface="Wingdings" pitchFamily="2" charset="2"/>
              <a:buChar char="§"/>
            </a:pPr>
            <a:endParaRPr lang="es-CL" sz="2000" i="1" dirty="0">
              <a:solidFill>
                <a:prstClr val="black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s-CL" sz="2000" i="1" dirty="0" smtClean="0">
                <a:solidFill>
                  <a:prstClr val="black"/>
                </a:solidFill>
              </a:rPr>
              <a:t>Fuente: </a:t>
            </a:r>
            <a:r>
              <a:rPr lang="es-CL" sz="2000" i="1" dirty="0" err="1" smtClean="0">
                <a:solidFill>
                  <a:prstClr val="black"/>
                </a:solidFill>
              </a:rPr>
              <a:t>AACh</a:t>
            </a:r>
            <a:r>
              <a:rPr lang="es-CL" sz="2000" i="1" dirty="0" smtClean="0">
                <a:solidFill>
                  <a:prstClr val="black"/>
                </a:solidFill>
              </a:rPr>
              <a:t>.</a:t>
            </a:r>
            <a:endParaRPr lang="es-CL" sz="2000" i="1" dirty="0"/>
          </a:p>
        </p:txBody>
      </p:sp>
      <p:sp>
        <p:nvSpPr>
          <p:cNvPr id="5" name="3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BA5EBD-E566-47B8-B610-D65E215DD5A6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5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4282</TotalTime>
  <Words>1385</Words>
  <Application>Microsoft Office PowerPoint</Application>
  <PresentationFormat>Presentación en pantalla (4:3)</PresentationFormat>
  <Paragraphs>202</Paragraphs>
  <Slides>24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cortega</dc:creator>
  <cp:lastModifiedBy>María Elena Maggi</cp:lastModifiedBy>
  <cp:revision>589</cp:revision>
  <cp:lastPrinted>2015-04-08T13:05:10Z</cp:lastPrinted>
  <dcterms:created xsi:type="dcterms:W3CDTF">2015-03-09T13:19:13Z</dcterms:created>
  <dcterms:modified xsi:type="dcterms:W3CDTF">2015-04-14T20:21:28Z</dcterms:modified>
</cp:coreProperties>
</file>