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27" r:id="rId2"/>
    <p:sldId id="419" r:id="rId3"/>
    <p:sldId id="424" r:id="rId4"/>
    <p:sldId id="422" r:id="rId5"/>
    <p:sldId id="423" r:id="rId6"/>
    <p:sldId id="426" r:id="rId7"/>
    <p:sldId id="418" r:id="rId8"/>
    <p:sldId id="414" r:id="rId9"/>
  </p:sldIdLst>
  <p:sldSz cx="9144000" cy="6858000" type="screen4x3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VR" initials="Y" lastIdx="7" clrIdx="0"/>
  <p:cmAuthor id="1" name="Maritza de Ayala" initials="MA" lastIdx="5" clrIdx="1"/>
  <p:cmAuthor id="2" name="fmgarcia" initials="f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658EBB"/>
    <a:srgbClr val="CC9900"/>
    <a:srgbClr val="DACA8E"/>
    <a:srgbClr val="D0BB6E"/>
    <a:srgbClr val="FDE745"/>
    <a:srgbClr val="FFD55D"/>
    <a:srgbClr val="254061"/>
    <a:srgbClr val="CEBA42"/>
    <a:srgbClr val="C3A9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49" autoAdjust="0"/>
    <p:restoredTop sz="90860" autoAdjust="0"/>
  </p:normalViewPr>
  <p:slideViewPr>
    <p:cSldViewPr>
      <p:cViewPr>
        <p:scale>
          <a:sx n="70" d="100"/>
          <a:sy n="70" d="100"/>
        </p:scale>
        <p:origin x="-2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notesViewPr>
    <p:cSldViewPr>
      <p:cViewPr varScale="1">
        <p:scale>
          <a:sx n="53" d="100"/>
          <a:sy n="53" d="100"/>
        </p:scale>
        <p:origin x="-1686" y="-10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89E4E-A1A5-4CD7-8732-DA0677CB7E10}" type="doc">
      <dgm:prSet loTypeId="urn:microsoft.com/office/officeart/2005/8/layout/arrow2" loCatId="process" qsTypeId="urn:microsoft.com/office/officeart/2005/8/quickstyle/simple1" qsCatId="simple" csTypeId="urn:microsoft.com/office/officeart/2005/8/colors/accent4_4" csCatId="accent4" phldr="1"/>
      <dgm:spPr/>
    </dgm:pt>
    <dgm:pt modelId="{649D9786-F684-4665-85EA-068D53CDF282}">
      <dgm:prSet phldrT="[Texto]" custT="1"/>
      <dgm:spPr/>
      <dgm:t>
        <a:bodyPr/>
        <a:lstStyle/>
        <a:p>
          <a:r>
            <a:rPr lang="es-SV" sz="1800" dirty="0" smtClean="0"/>
            <a:t>2008</a:t>
          </a:r>
          <a:endParaRPr lang="es-SV" sz="1800" dirty="0"/>
        </a:p>
      </dgm:t>
    </dgm:pt>
    <dgm:pt modelId="{FA93307C-284B-474F-85B2-F7270A578837}" type="parTrans" cxnId="{83F56D58-8B3C-4EB7-8EEA-22647962D8B9}">
      <dgm:prSet/>
      <dgm:spPr/>
      <dgm:t>
        <a:bodyPr/>
        <a:lstStyle/>
        <a:p>
          <a:endParaRPr lang="es-SV"/>
        </a:p>
      </dgm:t>
    </dgm:pt>
    <dgm:pt modelId="{B06DBF10-3184-4EC8-896B-05A0A07863F9}" type="sibTrans" cxnId="{83F56D58-8B3C-4EB7-8EEA-22647962D8B9}">
      <dgm:prSet/>
      <dgm:spPr/>
      <dgm:t>
        <a:bodyPr/>
        <a:lstStyle/>
        <a:p>
          <a:endParaRPr lang="es-SV"/>
        </a:p>
      </dgm:t>
    </dgm:pt>
    <dgm:pt modelId="{E2BF9431-E2C8-4A8C-8462-C5E14B1B1018}">
      <dgm:prSet phldrT="[Texto]" custT="1"/>
      <dgm:spPr/>
      <dgm:t>
        <a:bodyPr/>
        <a:lstStyle/>
        <a:p>
          <a:r>
            <a:rPr lang="es-SV" sz="1800" dirty="0" smtClean="0"/>
            <a:t>2009</a:t>
          </a:r>
          <a:endParaRPr lang="es-SV" sz="1800" dirty="0"/>
        </a:p>
      </dgm:t>
    </dgm:pt>
    <dgm:pt modelId="{74838424-C86E-47D2-A0C0-5B3995918DE2}" type="parTrans" cxnId="{8E692162-D5CA-40DA-925D-ADEE1C8793B6}">
      <dgm:prSet/>
      <dgm:spPr/>
      <dgm:t>
        <a:bodyPr/>
        <a:lstStyle/>
        <a:p>
          <a:endParaRPr lang="es-SV"/>
        </a:p>
      </dgm:t>
    </dgm:pt>
    <dgm:pt modelId="{0CBDA020-A5B7-4551-96D2-0A7BC7D7ED1B}" type="sibTrans" cxnId="{8E692162-D5CA-40DA-925D-ADEE1C8793B6}">
      <dgm:prSet/>
      <dgm:spPr/>
      <dgm:t>
        <a:bodyPr/>
        <a:lstStyle/>
        <a:p>
          <a:endParaRPr lang="es-SV"/>
        </a:p>
      </dgm:t>
    </dgm:pt>
    <dgm:pt modelId="{067A9191-41E3-423C-B76B-504D6F79D6A1}">
      <dgm:prSet phldrT="[Texto]" custT="1"/>
      <dgm:spPr/>
      <dgm:t>
        <a:bodyPr/>
        <a:lstStyle/>
        <a:p>
          <a:r>
            <a:rPr lang="es-SV" sz="1800" dirty="0" smtClean="0"/>
            <a:t>2012-2013</a:t>
          </a:r>
          <a:endParaRPr lang="es-SV" sz="1800" dirty="0"/>
        </a:p>
      </dgm:t>
    </dgm:pt>
    <dgm:pt modelId="{662674BB-FCC8-4A49-8013-F946EEA9A5FE}" type="parTrans" cxnId="{3822059B-111B-475D-BE9E-C5302BFA988C}">
      <dgm:prSet/>
      <dgm:spPr/>
      <dgm:t>
        <a:bodyPr/>
        <a:lstStyle/>
        <a:p>
          <a:endParaRPr lang="es-SV"/>
        </a:p>
      </dgm:t>
    </dgm:pt>
    <dgm:pt modelId="{5134D381-F137-470F-8965-3331B6A17B9C}" type="sibTrans" cxnId="{3822059B-111B-475D-BE9E-C5302BFA988C}">
      <dgm:prSet/>
      <dgm:spPr/>
      <dgm:t>
        <a:bodyPr/>
        <a:lstStyle/>
        <a:p>
          <a:endParaRPr lang="es-SV"/>
        </a:p>
      </dgm:t>
    </dgm:pt>
    <dgm:pt modelId="{E783D97B-6795-4B68-8823-2912DD16E716}">
      <dgm:prSet phldrT="[Texto]" custT="1"/>
      <dgm:spPr/>
      <dgm:t>
        <a:bodyPr/>
        <a:lstStyle/>
        <a:p>
          <a:r>
            <a:rPr lang="es-SV" sz="1800" dirty="0" smtClean="0"/>
            <a:t>2013-2014</a:t>
          </a:r>
          <a:endParaRPr lang="es-SV" sz="1800" dirty="0"/>
        </a:p>
      </dgm:t>
    </dgm:pt>
    <dgm:pt modelId="{D187EFE6-2646-42A9-A813-732850537C1B}" type="parTrans" cxnId="{7F959215-A1C0-40B3-A910-9425D28E2A74}">
      <dgm:prSet/>
      <dgm:spPr/>
      <dgm:t>
        <a:bodyPr/>
        <a:lstStyle/>
        <a:p>
          <a:endParaRPr lang="es-SV"/>
        </a:p>
      </dgm:t>
    </dgm:pt>
    <dgm:pt modelId="{1CCF6786-8533-4192-B2D0-FCBA717C2C8E}" type="sibTrans" cxnId="{7F959215-A1C0-40B3-A910-9425D28E2A74}">
      <dgm:prSet/>
      <dgm:spPr/>
      <dgm:t>
        <a:bodyPr/>
        <a:lstStyle/>
        <a:p>
          <a:endParaRPr lang="es-SV"/>
        </a:p>
      </dgm:t>
    </dgm:pt>
    <dgm:pt modelId="{E30177A1-4361-479C-8FCB-1E800A54C1C2}">
      <dgm:prSet phldrT="[Texto]" custT="1"/>
      <dgm:spPr/>
      <dgm:t>
        <a:bodyPr/>
        <a:lstStyle/>
        <a:p>
          <a:r>
            <a:rPr lang="es-SV" sz="1800" dirty="0" smtClean="0"/>
            <a:t>2015</a:t>
          </a:r>
          <a:endParaRPr lang="es-SV" sz="1800" dirty="0"/>
        </a:p>
      </dgm:t>
    </dgm:pt>
    <dgm:pt modelId="{6CFC287A-016F-4DCD-B80A-69915F6B341B}" type="parTrans" cxnId="{3D5CFDF2-A39B-4250-A0EB-D1BA88BF00F4}">
      <dgm:prSet/>
      <dgm:spPr/>
      <dgm:t>
        <a:bodyPr/>
        <a:lstStyle/>
        <a:p>
          <a:endParaRPr lang="es-SV"/>
        </a:p>
      </dgm:t>
    </dgm:pt>
    <dgm:pt modelId="{F0D090B4-B0AA-447F-94DA-A5FE9F227965}" type="sibTrans" cxnId="{3D5CFDF2-A39B-4250-A0EB-D1BA88BF00F4}">
      <dgm:prSet/>
      <dgm:spPr/>
      <dgm:t>
        <a:bodyPr/>
        <a:lstStyle/>
        <a:p>
          <a:endParaRPr lang="es-SV"/>
        </a:p>
      </dgm:t>
    </dgm:pt>
    <dgm:pt modelId="{CFF54E88-076D-4C44-A75D-C7499D489247}" type="pres">
      <dgm:prSet presAssocID="{A9289E4E-A1A5-4CD7-8732-DA0677CB7E10}" presName="arrowDiagram" presStyleCnt="0">
        <dgm:presLayoutVars>
          <dgm:chMax val="5"/>
          <dgm:dir/>
          <dgm:resizeHandles val="exact"/>
        </dgm:presLayoutVars>
      </dgm:prSet>
      <dgm:spPr/>
    </dgm:pt>
    <dgm:pt modelId="{B861FE0F-BF44-417D-AF09-AEE33AAF763F}" type="pres">
      <dgm:prSet presAssocID="{A9289E4E-A1A5-4CD7-8732-DA0677CB7E10}" presName="arrow" presStyleLbl="bgShp" presStyleIdx="0" presStyleCnt="1"/>
      <dgm:spPr/>
    </dgm:pt>
    <dgm:pt modelId="{63C15F41-8809-437E-B0B9-63B5B3C9D51C}" type="pres">
      <dgm:prSet presAssocID="{A9289E4E-A1A5-4CD7-8732-DA0677CB7E10}" presName="arrowDiagram5" presStyleCnt="0"/>
      <dgm:spPr/>
    </dgm:pt>
    <dgm:pt modelId="{CD094ED7-5393-439D-BDC9-C5506E6171B0}" type="pres">
      <dgm:prSet presAssocID="{649D9786-F684-4665-85EA-068D53CDF282}" presName="bullet5a" presStyleLbl="node1" presStyleIdx="0" presStyleCnt="5"/>
      <dgm:spPr/>
    </dgm:pt>
    <dgm:pt modelId="{0155770C-A152-443F-8C9A-B6715F82F459}" type="pres">
      <dgm:prSet presAssocID="{649D9786-F684-4665-85EA-068D53CDF282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0FC40AB-27BC-4F9E-A7A9-6B2886AE7A7A}" type="pres">
      <dgm:prSet presAssocID="{E2BF9431-E2C8-4A8C-8462-C5E14B1B1018}" presName="bullet5b" presStyleLbl="node1" presStyleIdx="1" presStyleCnt="5"/>
      <dgm:spPr/>
    </dgm:pt>
    <dgm:pt modelId="{EAC69BFF-73B5-4DC5-BDD0-59704388D845}" type="pres">
      <dgm:prSet presAssocID="{E2BF9431-E2C8-4A8C-8462-C5E14B1B1018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27D117B-5821-4275-A1BA-1025096AAC79}" type="pres">
      <dgm:prSet presAssocID="{067A9191-41E3-423C-B76B-504D6F79D6A1}" presName="bullet5c" presStyleLbl="node1" presStyleIdx="2" presStyleCnt="5"/>
      <dgm:spPr/>
    </dgm:pt>
    <dgm:pt modelId="{A2C0F6B9-1AE6-4DF9-B3D0-B9244B9755C1}" type="pres">
      <dgm:prSet presAssocID="{067A9191-41E3-423C-B76B-504D6F79D6A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D14D9FD-29CB-49D1-BB35-2F93D6A6C47D}" type="pres">
      <dgm:prSet presAssocID="{E783D97B-6795-4B68-8823-2912DD16E716}" presName="bullet5d" presStyleLbl="node1" presStyleIdx="3" presStyleCnt="5"/>
      <dgm:spPr/>
    </dgm:pt>
    <dgm:pt modelId="{0202993A-2A44-4129-9339-87DB5CDE27FF}" type="pres">
      <dgm:prSet presAssocID="{E783D97B-6795-4B68-8823-2912DD16E716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20EC7EC-63D1-4C21-9FF0-D4C209E452E6}" type="pres">
      <dgm:prSet presAssocID="{E30177A1-4361-479C-8FCB-1E800A54C1C2}" presName="bullet5e" presStyleLbl="node1" presStyleIdx="4" presStyleCnt="5"/>
      <dgm:spPr/>
    </dgm:pt>
    <dgm:pt modelId="{DA215E7B-C3DD-4DCC-9C89-84C2FFEE756F}" type="pres">
      <dgm:prSet presAssocID="{E30177A1-4361-479C-8FCB-1E800A54C1C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2FC34A6-9967-4846-82E1-428F5350E0DA}" type="presOf" srcId="{E30177A1-4361-479C-8FCB-1E800A54C1C2}" destId="{DA215E7B-C3DD-4DCC-9C89-84C2FFEE756F}" srcOrd="0" destOrd="0" presId="urn:microsoft.com/office/officeart/2005/8/layout/arrow2"/>
    <dgm:cxn modelId="{7F959215-A1C0-40B3-A910-9425D28E2A74}" srcId="{A9289E4E-A1A5-4CD7-8732-DA0677CB7E10}" destId="{E783D97B-6795-4B68-8823-2912DD16E716}" srcOrd="3" destOrd="0" parTransId="{D187EFE6-2646-42A9-A813-732850537C1B}" sibTransId="{1CCF6786-8533-4192-B2D0-FCBA717C2C8E}"/>
    <dgm:cxn modelId="{D936C9F4-F5FF-49EB-B268-9AF69EC43C9B}" type="presOf" srcId="{A9289E4E-A1A5-4CD7-8732-DA0677CB7E10}" destId="{CFF54E88-076D-4C44-A75D-C7499D489247}" srcOrd="0" destOrd="0" presId="urn:microsoft.com/office/officeart/2005/8/layout/arrow2"/>
    <dgm:cxn modelId="{83F56D58-8B3C-4EB7-8EEA-22647962D8B9}" srcId="{A9289E4E-A1A5-4CD7-8732-DA0677CB7E10}" destId="{649D9786-F684-4665-85EA-068D53CDF282}" srcOrd="0" destOrd="0" parTransId="{FA93307C-284B-474F-85B2-F7270A578837}" sibTransId="{B06DBF10-3184-4EC8-896B-05A0A07863F9}"/>
    <dgm:cxn modelId="{A924E69E-D29F-4731-84F7-D9B7AE16CD0B}" type="presOf" srcId="{E2BF9431-E2C8-4A8C-8462-C5E14B1B1018}" destId="{EAC69BFF-73B5-4DC5-BDD0-59704388D845}" srcOrd="0" destOrd="0" presId="urn:microsoft.com/office/officeart/2005/8/layout/arrow2"/>
    <dgm:cxn modelId="{3822059B-111B-475D-BE9E-C5302BFA988C}" srcId="{A9289E4E-A1A5-4CD7-8732-DA0677CB7E10}" destId="{067A9191-41E3-423C-B76B-504D6F79D6A1}" srcOrd="2" destOrd="0" parTransId="{662674BB-FCC8-4A49-8013-F946EEA9A5FE}" sibTransId="{5134D381-F137-470F-8965-3331B6A17B9C}"/>
    <dgm:cxn modelId="{3D5CFDF2-A39B-4250-A0EB-D1BA88BF00F4}" srcId="{A9289E4E-A1A5-4CD7-8732-DA0677CB7E10}" destId="{E30177A1-4361-479C-8FCB-1E800A54C1C2}" srcOrd="4" destOrd="0" parTransId="{6CFC287A-016F-4DCD-B80A-69915F6B341B}" sibTransId="{F0D090B4-B0AA-447F-94DA-A5FE9F227965}"/>
    <dgm:cxn modelId="{8E692162-D5CA-40DA-925D-ADEE1C8793B6}" srcId="{A9289E4E-A1A5-4CD7-8732-DA0677CB7E10}" destId="{E2BF9431-E2C8-4A8C-8462-C5E14B1B1018}" srcOrd="1" destOrd="0" parTransId="{74838424-C86E-47D2-A0C0-5B3995918DE2}" sibTransId="{0CBDA020-A5B7-4551-96D2-0A7BC7D7ED1B}"/>
    <dgm:cxn modelId="{B778648F-BDAB-4ACE-98AC-B1C8C4B18E3F}" type="presOf" srcId="{E783D97B-6795-4B68-8823-2912DD16E716}" destId="{0202993A-2A44-4129-9339-87DB5CDE27FF}" srcOrd="0" destOrd="0" presId="urn:microsoft.com/office/officeart/2005/8/layout/arrow2"/>
    <dgm:cxn modelId="{C5F73B34-356B-4C6B-B178-1DDBF63E8958}" type="presOf" srcId="{649D9786-F684-4665-85EA-068D53CDF282}" destId="{0155770C-A152-443F-8C9A-B6715F82F459}" srcOrd="0" destOrd="0" presId="urn:microsoft.com/office/officeart/2005/8/layout/arrow2"/>
    <dgm:cxn modelId="{09018660-1A10-43ED-9516-13E681135AF8}" type="presOf" srcId="{067A9191-41E3-423C-B76B-504D6F79D6A1}" destId="{A2C0F6B9-1AE6-4DF9-B3D0-B9244B9755C1}" srcOrd="0" destOrd="0" presId="urn:microsoft.com/office/officeart/2005/8/layout/arrow2"/>
    <dgm:cxn modelId="{BECA0D56-3A6B-4365-A9E8-AA0FAD99CFAB}" type="presParOf" srcId="{CFF54E88-076D-4C44-A75D-C7499D489247}" destId="{B861FE0F-BF44-417D-AF09-AEE33AAF763F}" srcOrd="0" destOrd="0" presId="urn:microsoft.com/office/officeart/2005/8/layout/arrow2"/>
    <dgm:cxn modelId="{62138935-F08F-4A99-90D9-2F7464A099BC}" type="presParOf" srcId="{CFF54E88-076D-4C44-A75D-C7499D489247}" destId="{63C15F41-8809-437E-B0B9-63B5B3C9D51C}" srcOrd="1" destOrd="0" presId="urn:microsoft.com/office/officeart/2005/8/layout/arrow2"/>
    <dgm:cxn modelId="{F2BD4272-D875-47E1-AF83-DB29852E3DBD}" type="presParOf" srcId="{63C15F41-8809-437E-B0B9-63B5B3C9D51C}" destId="{CD094ED7-5393-439D-BDC9-C5506E6171B0}" srcOrd="0" destOrd="0" presId="urn:microsoft.com/office/officeart/2005/8/layout/arrow2"/>
    <dgm:cxn modelId="{76B7CAE1-0AF3-4DF3-B4BF-308FED491A63}" type="presParOf" srcId="{63C15F41-8809-437E-B0B9-63B5B3C9D51C}" destId="{0155770C-A152-443F-8C9A-B6715F82F459}" srcOrd="1" destOrd="0" presId="urn:microsoft.com/office/officeart/2005/8/layout/arrow2"/>
    <dgm:cxn modelId="{1CFBAE0A-B587-4B65-910D-8F54ACE7FFAB}" type="presParOf" srcId="{63C15F41-8809-437E-B0B9-63B5B3C9D51C}" destId="{70FC40AB-27BC-4F9E-A7A9-6B2886AE7A7A}" srcOrd="2" destOrd="0" presId="urn:microsoft.com/office/officeart/2005/8/layout/arrow2"/>
    <dgm:cxn modelId="{DB4B232C-663F-4B4F-AE86-290EAACCAAEC}" type="presParOf" srcId="{63C15F41-8809-437E-B0B9-63B5B3C9D51C}" destId="{EAC69BFF-73B5-4DC5-BDD0-59704388D845}" srcOrd="3" destOrd="0" presId="urn:microsoft.com/office/officeart/2005/8/layout/arrow2"/>
    <dgm:cxn modelId="{7825D713-C41B-4A04-8445-FE8F6BE78790}" type="presParOf" srcId="{63C15F41-8809-437E-B0B9-63B5B3C9D51C}" destId="{C27D117B-5821-4275-A1BA-1025096AAC79}" srcOrd="4" destOrd="0" presId="urn:microsoft.com/office/officeart/2005/8/layout/arrow2"/>
    <dgm:cxn modelId="{D4CA4B8F-2CC9-432E-A258-2F3E2ED1DD89}" type="presParOf" srcId="{63C15F41-8809-437E-B0B9-63B5B3C9D51C}" destId="{A2C0F6B9-1AE6-4DF9-B3D0-B9244B9755C1}" srcOrd="5" destOrd="0" presId="urn:microsoft.com/office/officeart/2005/8/layout/arrow2"/>
    <dgm:cxn modelId="{FC693786-240E-4FD6-B201-648544FD520D}" type="presParOf" srcId="{63C15F41-8809-437E-B0B9-63B5B3C9D51C}" destId="{5D14D9FD-29CB-49D1-BB35-2F93D6A6C47D}" srcOrd="6" destOrd="0" presId="urn:microsoft.com/office/officeart/2005/8/layout/arrow2"/>
    <dgm:cxn modelId="{62E92DF3-B152-453F-A6CE-3F0E16D7B56F}" type="presParOf" srcId="{63C15F41-8809-437E-B0B9-63B5B3C9D51C}" destId="{0202993A-2A44-4129-9339-87DB5CDE27FF}" srcOrd="7" destOrd="0" presId="urn:microsoft.com/office/officeart/2005/8/layout/arrow2"/>
    <dgm:cxn modelId="{86D44EAC-04B6-4807-8CB9-8D6739954FE0}" type="presParOf" srcId="{63C15F41-8809-437E-B0B9-63B5B3C9D51C}" destId="{A20EC7EC-63D1-4C21-9FF0-D4C209E452E6}" srcOrd="8" destOrd="0" presId="urn:microsoft.com/office/officeart/2005/8/layout/arrow2"/>
    <dgm:cxn modelId="{9D5312A3-6B22-4C67-9D6C-B95D0718DC56}" type="presParOf" srcId="{63C15F41-8809-437E-B0B9-63B5B3C9D51C}" destId="{DA215E7B-C3DD-4DCC-9C89-84C2FFEE756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1A4E0-30C8-4C97-9545-02BD57BD08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C0EA8CF-6D19-41E0-9422-E45FC1349A93}">
      <dgm:prSet phldrT="[Texto]" custT="1"/>
      <dgm:spPr/>
      <dgm:t>
        <a:bodyPr/>
        <a:lstStyle/>
        <a:p>
          <a:r>
            <a:rPr lang="es-SV" sz="1800" b="1" i="1" dirty="0" smtClean="0"/>
            <a:t>1. </a:t>
          </a:r>
          <a:r>
            <a:rPr lang="es-SV" sz="1800" b="1" i="0" dirty="0" smtClean="0"/>
            <a:t>Desde la perspectiva del Supervisor:</a:t>
          </a:r>
          <a:endParaRPr lang="es-SV" sz="1800" b="1" i="0" dirty="0"/>
        </a:p>
      </dgm:t>
    </dgm:pt>
    <dgm:pt modelId="{900AF3C3-1845-4158-8C44-A289600EFA62}" type="parTrans" cxnId="{ECBC47C4-43D4-4D22-8853-900C702C3D68}">
      <dgm:prSet/>
      <dgm:spPr/>
      <dgm:t>
        <a:bodyPr/>
        <a:lstStyle/>
        <a:p>
          <a:endParaRPr lang="es-SV"/>
        </a:p>
      </dgm:t>
    </dgm:pt>
    <dgm:pt modelId="{DA299A22-91B5-4F44-92D8-372429732BBE}" type="sibTrans" cxnId="{ECBC47C4-43D4-4D22-8853-900C702C3D68}">
      <dgm:prSet/>
      <dgm:spPr/>
      <dgm:t>
        <a:bodyPr/>
        <a:lstStyle/>
        <a:p>
          <a:endParaRPr lang="es-SV"/>
        </a:p>
      </dgm:t>
    </dgm:pt>
    <dgm:pt modelId="{25E7F8B2-EADD-4748-B39A-0B74D8F0C298}">
      <dgm:prSet phldrT="[Texto]" custT="1"/>
      <dgm:spPr/>
      <dgm:t>
        <a:bodyPr/>
        <a:lstStyle/>
        <a:p>
          <a:r>
            <a:rPr lang="es-SV" sz="1800" b="1" i="0" dirty="0" smtClean="0"/>
            <a:t>2. Desde la perspectiva de las aseguradoras:</a:t>
          </a:r>
          <a:endParaRPr lang="es-SV" sz="1800" b="1" i="0" dirty="0"/>
        </a:p>
      </dgm:t>
    </dgm:pt>
    <dgm:pt modelId="{091A2953-A24D-4817-A7A8-F6FB799F7069}" type="parTrans" cxnId="{72BBDF88-EEAD-4B4F-BF5F-61DD2A861678}">
      <dgm:prSet/>
      <dgm:spPr/>
      <dgm:t>
        <a:bodyPr/>
        <a:lstStyle/>
        <a:p>
          <a:endParaRPr lang="es-SV"/>
        </a:p>
      </dgm:t>
    </dgm:pt>
    <dgm:pt modelId="{19B0F874-71C3-4F9C-A261-7E0ED654273A}" type="sibTrans" cxnId="{72BBDF88-EEAD-4B4F-BF5F-61DD2A861678}">
      <dgm:prSet/>
      <dgm:spPr/>
      <dgm:t>
        <a:bodyPr/>
        <a:lstStyle/>
        <a:p>
          <a:endParaRPr lang="es-SV"/>
        </a:p>
      </dgm:t>
    </dgm:pt>
    <dgm:pt modelId="{4BC259C7-5884-4D52-AAC2-0B9310BCF62D}">
      <dgm:prSet custT="1"/>
      <dgm:spPr/>
      <dgm:t>
        <a:bodyPr/>
        <a:lstStyle/>
        <a:p>
          <a:r>
            <a:rPr lang="es-SV" sz="1700" i="0" dirty="0" smtClean="0"/>
            <a:t>Mandato claro y objetivos de supervisión bien definidos. (art. 31 LSRSF)</a:t>
          </a:r>
        </a:p>
      </dgm:t>
    </dgm:pt>
    <dgm:pt modelId="{32AD3A56-E083-4257-ABAE-A49F5B2B72E8}" type="parTrans" cxnId="{FACB6AFC-4AA9-42E9-8EB2-53911B80C1C6}">
      <dgm:prSet/>
      <dgm:spPr/>
      <dgm:t>
        <a:bodyPr/>
        <a:lstStyle/>
        <a:p>
          <a:endParaRPr lang="es-SV"/>
        </a:p>
      </dgm:t>
    </dgm:pt>
    <dgm:pt modelId="{5E8E0090-A297-463C-A94B-C28672CAD8CD}" type="sibTrans" cxnId="{FACB6AFC-4AA9-42E9-8EB2-53911B80C1C6}">
      <dgm:prSet/>
      <dgm:spPr/>
      <dgm:t>
        <a:bodyPr/>
        <a:lstStyle/>
        <a:p>
          <a:endParaRPr lang="es-SV"/>
        </a:p>
      </dgm:t>
    </dgm:pt>
    <dgm:pt modelId="{3698C1CD-7265-40F8-A979-5428F49944E7}">
      <dgm:prSet custT="1"/>
      <dgm:spPr/>
      <dgm:t>
        <a:bodyPr/>
        <a:lstStyle/>
        <a:p>
          <a:r>
            <a:rPr lang="es-SV" sz="1700" i="0" dirty="0" smtClean="0"/>
            <a:t>Marco regulatorio apropiado acorde con estándares y mejores prácticas internacionales. (Proceso de adecuación LSS)</a:t>
          </a:r>
        </a:p>
      </dgm:t>
    </dgm:pt>
    <dgm:pt modelId="{8A7F82AD-E4E1-473D-9F9D-1EDB06EDBA46}" type="parTrans" cxnId="{C562A273-F5EC-4EB7-A179-3072FE7ABEEB}">
      <dgm:prSet/>
      <dgm:spPr/>
      <dgm:t>
        <a:bodyPr/>
        <a:lstStyle/>
        <a:p>
          <a:endParaRPr lang="es-SV"/>
        </a:p>
      </dgm:t>
    </dgm:pt>
    <dgm:pt modelId="{5A66DDAB-0F78-458C-967A-2B972411C209}" type="sibTrans" cxnId="{C562A273-F5EC-4EB7-A179-3072FE7ABEEB}">
      <dgm:prSet/>
      <dgm:spPr/>
      <dgm:t>
        <a:bodyPr/>
        <a:lstStyle/>
        <a:p>
          <a:endParaRPr lang="es-SV"/>
        </a:p>
      </dgm:t>
    </dgm:pt>
    <dgm:pt modelId="{CC71E55D-82AF-4F3B-B81C-44EE7B7AD0FD}">
      <dgm:prSet custT="1"/>
      <dgm:spPr/>
      <dgm:t>
        <a:bodyPr/>
        <a:lstStyle/>
        <a:p>
          <a:r>
            <a:rPr lang="es-SV" sz="1700" i="0" dirty="0" smtClean="0"/>
            <a:t>Capacidad y experiencia de los supervisores (programas de formación y capacitación).</a:t>
          </a:r>
        </a:p>
      </dgm:t>
    </dgm:pt>
    <dgm:pt modelId="{6BBC2FFC-C5B9-4094-9707-DF6F4CE610C2}" type="parTrans" cxnId="{034FB205-58DC-4FDB-8634-B3B8CA171253}">
      <dgm:prSet/>
      <dgm:spPr/>
      <dgm:t>
        <a:bodyPr/>
        <a:lstStyle/>
        <a:p>
          <a:endParaRPr lang="es-SV"/>
        </a:p>
      </dgm:t>
    </dgm:pt>
    <dgm:pt modelId="{97712628-BA5A-4CFA-8ABC-CC9480E48D43}" type="sibTrans" cxnId="{034FB205-58DC-4FDB-8634-B3B8CA171253}">
      <dgm:prSet/>
      <dgm:spPr/>
      <dgm:t>
        <a:bodyPr/>
        <a:lstStyle/>
        <a:p>
          <a:endParaRPr lang="es-SV"/>
        </a:p>
      </dgm:t>
    </dgm:pt>
    <dgm:pt modelId="{520CDD56-ECAA-4110-A213-27FDC6928562}">
      <dgm:prSet custT="1"/>
      <dgm:spPr/>
      <dgm:t>
        <a:bodyPr/>
        <a:lstStyle/>
        <a:p>
          <a:r>
            <a:rPr lang="es-SV" sz="1700" i="0" dirty="0" smtClean="0"/>
            <a:t>Buenas prácticas de gobierno interno.</a:t>
          </a:r>
        </a:p>
      </dgm:t>
    </dgm:pt>
    <dgm:pt modelId="{C81B3D1E-6775-42D1-BC61-62039303F358}" type="parTrans" cxnId="{F3594934-96A6-47FB-A8C8-E0637A54FD4D}">
      <dgm:prSet/>
      <dgm:spPr/>
      <dgm:t>
        <a:bodyPr/>
        <a:lstStyle/>
        <a:p>
          <a:endParaRPr lang="es-SV"/>
        </a:p>
      </dgm:t>
    </dgm:pt>
    <dgm:pt modelId="{5FB2D220-5E88-4B86-85EF-10AC6D1B1AE8}" type="sibTrans" cxnId="{F3594934-96A6-47FB-A8C8-E0637A54FD4D}">
      <dgm:prSet/>
      <dgm:spPr/>
      <dgm:t>
        <a:bodyPr/>
        <a:lstStyle/>
        <a:p>
          <a:endParaRPr lang="es-SV"/>
        </a:p>
      </dgm:t>
    </dgm:pt>
    <dgm:pt modelId="{30D0451E-3111-4816-83E5-CAD2492FDE3D}">
      <dgm:prSet custT="1"/>
      <dgm:spPr/>
      <dgm:t>
        <a:bodyPr/>
        <a:lstStyle/>
        <a:p>
          <a:r>
            <a:rPr lang="es-SV" sz="1700" i="0" dirty="0" smtClean="0"/>
            <a:t>Normas claras en materia de gobierno corporativo.</a:t>
          </a:r>
          <a:endParaRPr lang="es-SV" sz="1700" i="0" dirty="0"/>
        </a:p>
      </dgm:t>
    </dgm:pt>
    <dgm:pt modelId="{E918421B-760B-4FB8-A450-2185CFA12CFF}" type="parTrans" cxnId="{1696ED1B-C43F-4A94-87F9-AAF9465A3869}">
      <dgm:prSet/>
      <dgm:spPr/>
      <dgm:t>
        <a:bodyPr/>
        <a:lstStyle/>
        <a:p>
          <a:endParaRPr lang="es-SV"/>
        </a:p>
      </dgm:t>
    </dgm:pt>
    <dgm:pt modelId="{EDFB8BA5-EE63-4F05-8B85-245B278C487D}" type="sibTrans" cxnId="{1696ED1B-C43F-4A94-87F9-AAF9465A3869}">
      <dgm:prSet/>
      <dgm:spPr/>
      <dgm:t>
        <a:bodyPr/>
        <a:lstStyle/>
        <a:p>
          <a:endParaRPr lang="es-SV"/>
        </a:p>
      </dgm:t>
    </dgm:pt>
    <dgm:pt modelId="{C9E2B794-A13D-4FBA-ABF8-FBCFAE39A0C4}">
      <dgm:prSet custT="1"/>
      <dgm:spPr/>
      <dgm:t>
        <a:bodyPr/>
        <a:lstStyle/>
        <a:p>
          <a:r>
            <a:rPr lang="es-SV" sz="1700" i="0" dirty="0" smtClean="0"/>
            <a:t>Marco legal apropiado que cree obligaciones y responsabilidades en materia de gobierno corporativo y administración de riesgos.</a:t>
          </a:r>
          <a:endParaRPr lang="es-SV" sz="1700" i="0" dirty="0"/>
        </a:p>
      </dgm:t>
    </dgm:pt>
    <dgm:pt modelId="{590B97C8-58FB-4FB1-9264-8A3CDFF23548}" type="parTrans" cxnId="{B2FCB730-CA77-4B5E-A2D2-9B8F8C3C8B69}">
      <dgm:prSet/>
      <dgm:spPr/>
      <dgm:t>
        <a:bodyPr/>
        <a:lstStyle/>
        <a:p>
          <a:endParaRPr lang="es-SV"/>
        </a:p>
      </dgm:t>
    </dgm:pt>
    <dgm:pt modelId="{A2569151-F9B9-459A-9DAE-E35A88D8CB4C}" type="sibTrans" cxnId="{B2FCB730-CA77-4B5E-A2D2-9B8F8C3C8B69}">
      <dgm:prSet/>
      <dgm:spPr/>
      <dgm:t>
        <a:bodyPr/>
        <a:lstStyle/>
        <a:p>
          <a:endParaRPr lang="es-SV"/>
        </a:p>
      </dgm:t>
    </dgm:pt>
    <dgm:pt modelId="{91D782E0-E37D-48B3-B80B-31217C512F05}">
      <dgm:prSet custT="1"/>
      <dgm:spPr/>
      <dgm:t>
        <a:bodyPr/>
        <a:lstStyle/>
        <a:p>
          <a:r>
            <a:rPr lang="es-SV" sz="1700" i="0" dirty="0" smtClean="0"/>
            <a:t>Capacidad y experiencia en la gestión de las entidades</a:t>
          </a:r>
          <a:r>
            <a:rPr lang="es-SV" sz="1700" i="1" dirty="0" smtClean="0"/>
            <a:t>.</a:t>
          </a:r>
          <a:endParaRPr lang="es-SV" sz="1700" i="1" dirty="0"/>
        </a:p>
      </dgm:t>
    </dgm:pt>
    <dgm:pt modelId="{E806E6E9-5091-4D35-8E28-319901B7C111}" type="parTrans" cxnId="{F7EE70E1-4A20-4595-B8D2-28C2815840EA}">
      <dgm:prSet/>
      <dgm:spPr/>
      <dgm:t>
        <a:bodyPr/>
        <a:lstStyle/>
        <a:p>
          <a:endParaRPr lang="es-SV"/>
        </a:p>
      </dgm:t>
    </dgm:pt>
    <dgm:pt modelId="{0FAC8BE0-1620-4A96-B704-CCDF4F76902B}" type="sibTrans" cxnId="{F7EE70E1-4A20-4595-B8D2-28C2815840EA}">
      <dgm:prSet/>
      <dgm:spPr/>
      <dgm:t>
        <a:bodyPr/>
        <a:lstStyle/>
        <a:p>
          <a:endParaRPr lang="es-SV"/>
        </a:p>
      </dgm:t>
    </dgm:pt>
    <dgm:pt modelId="{C95E388A-E0C1-456C-962C-A1476D11E7BD}" type="pres">
      <dgm:prSet presAssocID="{4491A4E0-30C8-4C97-9545-02BD57BD08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8FB5D04-8AC2-40F9-AE24-31AC49D9D91D}" type="pres">
      <dgm:prSet presAssocID="{0C0EA8CF-6D19-41E0-9422-E45FC1349A9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DC45334-2B3D-4837-BA83-CED923B542F4}" type="pres">
      <dgm:prSet presAssocID="{0C0EA8CF-6D19-41E0-9422-E45FC1349A9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4786278-6B83-4EED-B714-80BEC878D5D0}" type="pres">
      <dgm:prSet presAssocID="{25E7F8B2-EADD-4748-B39A-0B74D8F0C29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F733C58-90DB-4D06-9AD8-322BFAA8FA0C}" type="pres">
      <dgm:prSet presAssocID="{25E7F8B2-EADD-4748-B39A-0B74D8F0C29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32B7D66E-956D-4EDB-999D-D78BCE9A20F8}" type="presOf" srcId="{91D782E0-E37D-48B3-B80B-31217C512F05}" destId="{8F733C58-90DB-4D06-9AD8-322BFAA8FA0C}" srcOrd="0" destOrd="2" presId="urn:microsoft.com/office/officeart/2005/8/layout/vList2"/>
    <dgm:cxn modelId="{72BBDF88-EEAD-4B4F-BF5F-61DD2A861678}" srcId="{4491A4E0-30C8-4C97-9545-02BD57BD08B2}" destId="{25E7F8B2-EADD-4748-B39A-0B74D8F0C298}" srcOrd="1" destOrd="0" parTransId="{091A2953-A24D-4817-A7A8-F6FB799F7069}" sibTransId="{19B0F874-71C3-4F9C-A261-7E0ED654273A}"/>
    <dgm:cxn modelId="{DE3F2F15-0646-4060-93B1-632C5F563A96}" type="presOf" srcId="{4491A4E0-30C8-4C97-9545-02BD57BD08B2}" destId="{C95E388A-E0C1-456C-962C-A1476D11E7BD}" srcOrd="0" destOrd="0" presId="urn:microsoft.com/office/officeart/2005/8/layout/vList2"/>
    <dgm:cxn modelId="{D0169925-11E6-43BB-B40B-21A8CC4C52D7}" type="presOf" srcId="{C9E2B794-A13D-4FBA-ABF8-FBCFAE39A0C4}" destId="{8F733C58-90DB-4D06-9AD8-322BFAA8FA0C}" srcOrd="0" destOrd="1" presId="urn:microsoft.com/office/officeart/2005/8/layout/vList2"/>
    <dgm:cxn modelId="{ECBC47C4-43D4-4D22-8853-900C702C3D68}" srcId="{4491A4E0-30C8-4C97-9545-02BD57BD08B2}" destId="{0C0EA8CF-6D19-41E0-9422-E45FC1349A93}" srcOrd="0" destOrd="0" parTransId="{900AF3C3-1845-4158-8C44-A289600EFA62}" sibTransId="{DA299A22-91B5-4F44-92D8-372429732BBE}"/>
    <dgm:cxn modelId="{134A4FB6-F5DB-454B-9AF6-7E7BDC114A19}" type="presOf" srcId="{CC71E55D-82AF-4F3B-B81C-44EE7B7AD0FD}" destId="{0DC45334-2B3D-4837-BA83-CED923B542F4}" srcOrd="0" destOrd="2" presId="urn:microsoft.com/office/officeart/2005/8/layout/vList2"/>
    <dgm:cxn modelId="{F7EE70E1-4A20-4595-B8D2-28C2815840EA}" srcId="{25E7F8B2-EADD-4748-B39A-0B74D8F0C298}" destId="{91D782E0-E37D-48B3-B80B-31217C512F05}" srcOrd="2" destOrd="0" parTransId="{E806E6E9-5091-4D35-8E28-319901B7C111}" sibTransId="{0FAC8BE0-1620-4A96-B704-CCDF4F76902B}"/>
    <dgm:cxn modelId="{B2FCB730-CA77-4B5E-A2D2-9B8F8C3C8B69}" srcId="{25E7F8B2-EADD-4748-B39A-0B74D8F0C298}" destId="{C9E2B794-A13D-4FBA-ABF8-FBCFAE39A0C4}" srcOrd="1" destOrd="0" parTransId="{590B97C8-58FB-4FB1-9264-8A3CDFF23548}" sibTransId="{A2569151-F9B9-459A-9DAE-E35A88D8CB4C}"/>
    <dgm:cxn modelId="{F76F78C4-D34E-4EA3-8838-2933EB8F2D58}" type="presOf" srcId="{3698C1CD-7265-40F8-A979-5428F49944E7}" destId="{0DC45334-2B3D-4837-BA83-CED923B542F4}" srcOrd="0" destOrd="1" presId="urn:microsoft.com/office/officeart/2005/8/layout/vList2"/>
    <dgm:cxn modelId="{D393C2FF-F94D-4238-BE5C-159F50743227}" type="presOf" srcId="{25E7F8B2-EADD-4748-B39A-0B74D8F0C298}" destId="{74786278-6B83-4EED-B714-80BEC878D5D0}" srcOrd="0" destOrd="0" presId="urn:microsoft.com/office/officeart/2005/8/layout/vList2"/>
    <dgm:cxn modelId="{1696ED1B-C43F-4A94-87F9-AAF9465A3869}" srcId="{25E7F8B2-EADD-4748-B39A-0B74D8F0C298}" destId="{30D0451E-3111-4816-83E5-CAD2492FDE3D}" srcOrd="0" destOrd="0" parTransId="{E918421B-760B-4FB8-A450-2185CFA12CFF}" sibTransId="{EDFB8BA5-EE63-4F05-8B85-245B278C487D}"/>
    <dgm:cxn modelId="{ED148842-37E0-4E86-AB93-F461057D12C5}" type="presOf" srcId="{0C0EA8CF-6D19-41E0-9422-E45FC1349A93}" destId="{C8FB5D04-8AC2-40F9-AE24-31AC49D9D91D}" srcOrd="0" destOrd="0" presId="urn:microsoft.com/office/officeart/2005/8/layout/vList2"/>
    <dgm:cxn modelId="{FACB6AFC-4AA9-42E9-8EB2-53911B80C1C6}" srcId="{0C0EA8CF-6D19-41E0-9422-E45FC1349A93}" destId="{4BC259C7-5884-4D52-AAC2-0B9310BCF62D}" srcOrd="0" destOrd="0" parTransId="{32AD3A56-E083-4257-ABAE-A49F5B2B72E8}" sibTransId="{5E8E0090-A297-463C-A94B-C28672CAD8CD}"/>
    <dgm:cxn modelId="{C562A273-F5EC-4EB7-A179-3072FE7ABEEB}" srcId="{0C0EA8CF-6D19-41E0-9422-E45FC1349A93}" destId="{3698C1CD-7265-40F8-A979-5428F49944E7}" srcOrd="1" destOrd="0" parTransId="{8A7F82AD-E4E1-473D-9F9D-1EDB06EDBA46}" sibTransId="{5A66DDAB-0F78-458C-967A-2B972411C209}"/>
    <dgm:cxn modelId="{34968AB8-0A08-48E1-B480-52FA42F94DE4}" type="presOf" srcId="{30D0451E-3111-4816-83E5-CAD2492FDE3D}" destId="{8F733C58-90DB-4D06-9AD8-322BFAA8FA0C}" srcOrd="0" destOrd="0" presId="urn:microsoft.com/office/officeart/2005/8/layout/vList2"/>
    <dgm:cxn modelId="{309C7BD7-0D0F-4C15-B80F-2899DB1D53DE}" type="presOf" srcId="{4BC259C7-5884-4D52-AAC2-0B9310BCF62D}" destId="{0DC45334-2B3D-4837-BA83-CED923B542F4}" srcOrd="0" destOrd="0" presId="urn:microsoft.com/office/officeart/2005/8/layout/vList2"/>
    <dgm:cxn modelId="{034FB205-58DC-4FDB-8634-B3B8CA171253}" srcId="{0C0EA8CF-6D19-41E0-9422-E45FC1349A93}" destId="{CC71E55D-82AF-4F3B-B81C-44EE7B7AD0FD}" srcOrd="2" destOrd="0" parTransId="{6BBC2FFC-C5B9-4094-9707-DF6F4CE610C2}" sibTransId="{97712628-BA5A-4CFA-8ABC-CC9480E48D43}"/>
    <dgm:cxn modelId="{F3594934-96A6-47FB-A8C8-E0637A54FD4D}" srcId="{0C0EA8CF-6D19-41E0-9422-E45FC1349A93}" destId="{520CDD56-ECAA-4110-A213-27FDC6928562}" srcOrd="3" destOrd="0" parTransId="{C81B3D1E-6775-42D1-BC61-62039303F358}" sibTransId="{5FB2D220-5E88-4B86-85EF-10AC6D1B1AE8}"/>
    <dgm:cxn modelId="{97F2051F-C252-4597-A2D5-E62796E375D7}" type="presOf" srcId="{520CDD56-ECAA-4110-A213-27FDC6928562}" destId="{0DC45334-2B3D-4837-BA83-CED923B542F4}" srcOrd="0" destOrd="3" presId="urn:microsoft.com/office/officeart/2005/8/layout/vList2"/>
    <dgm:cxn modelId="{824C9234-1837-4BA3-B5B1-FBA79F7C6DF2}" type="presParOf" srcId="{C95E388A-E0C1-456C-962C-A1476D11E7BD}" destId="{C8FB5D04-8AC2-40F9-AE24-31AC49D9D91D}" srcOrd="0" destOrd="0" presId="urn:microsoft.com/office/officeart/2005/8/layout/vList2"/>
    <dgm:cxn modelId="{903CCAC1-6231-4BB2-A85B-F372006FEE18}" type="presParOf" srcId="{C95E388A-E0C1-456C-962C-A1476D11E7BD}" destId="{0DC45334-2B3D-4837-BA83-CED923B542F4}" srcOrd="1" destOrd="0" presId="urn:microsoft.com/office/officeart/2005/8/layout/vList2"/>
    <dgm:cxn modelId="{D6DE114C-75DB-4445-BE77-094B611009E4}" type="presParOf" srcId="{C95E388A-E0C1-456C-962C-A1476D11E7BD}" destId="{74786278-6B83-4EED-B714-80BEC878D5D0}" srcOrd="2" destOrd="0" presId="urn:microsoft.com/office/officeart/2005/8/layout/vList2"/>
    <dgm:cxn modelId="{F2F490A9-89EE-4E56-BA74-FEF4C855338D}" type="presParOf" srcId="{C95E388A-E0C1-456C-962C-A1476D11E7BD}" destId="{8F733C58-90DB-4D06-9AD8-322BFAA8FA0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79DA1E-1BB4-4717-A809-16EF623BD12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A0119E3-7B56-46F7-BBFB-96798AC5CC52}">
      <dgm:prSet phldrT="[Texto]" custT="1"/>
      <dgm:spPr/>
      <dgm:t>
        <a:bodyPr/>
        <a:lstStyle/>
        <a:p>
          <a:r>
            <a:rPr lang="es-SV" sz="3600" b="1" i="0" dirty="0" smtClean="0"/>
            <a:t>Ajuste regulatorio</a:t>
          </a:r>
          <a:endParaRPr lang="es-SV" sz="3600" b="1" i="0" dirty="0"/>
        </a:p>
      </dgm:t>
    </dgm:pt>
    <dgm:pt modelId="{514F2085-A809-44E7-AC3C-A1F761B62E26}" type="parTrans" cxnId="{DC9D3706-32DD-49FF-A08B-1EF580233B9E}">
      <dgm:prSet/>
      <dgm:spPr/>
      <dgm:t>
        <a:bodyPr/>
        <a:lstStyle/>
        <a:p>
          <a:endParaRPr lang="es-SV"/>
        </a:p>
      </dgm:t>
    </dgm:pt>
    <dgm:pt modelId="{1AA8DC89-1E0A-4E63-AC1D-B5F1D090F2B7}" type="sibTrans" cxnId="{DC9D3706-32DD-49FF-A08B-1EF580233B9E}">
      <dgm:prSet/>
      <dgm:spPr/>
      <dgm:t>
        <a:bodyPr/>
        <a:lstStyle/>
        <a:p>
          <a:endParaRPr lang="es-SV"/>
        </a:p>
      </dgm:t>
    </dgm:pt>
    <dgm:pt modelId="{CCBDBDF5-3FAF-4E1D-ACEE-684895592091}">
      <dgm:prSet custT="1"/>
      <dgm:spPr/>
      <dgm:t>
        <a:bodyPr/>
        <a:lstStyle/>
        <a:p>
          <a:pPr algn="just"/>
          <a:r>
            <a:rPr lang="es-SV" sz="1600" i="0" dirty="0" smtClean="0"/>
            <a:t>Normas para la gestión integral de riesgos de las entidades financieras (NPB-4-47).</a:t>
          </a:r>
        </a:p>
      </dgm:t>
    </dgm:pt>
    <dgm:pt modelId="{C005CD24-8079-47E0-A3B8-008B4B4DC9B9}" type="parTrans" cxnId="{E609B35E-BEE2-4327-A95C-B9515E0DAB76}">
      <dgm:prSet/>
      <dgm:spPr/>
      <dgm:t>
        <a:bodyPr/>
        <a:lstStyle/>
        <a:p>
          <a:endParaRPr lang="es-SV"/>
        </a:p>
      </dgm:t>
    </dgm:pt>
    <dgm:pt modelId="{3EB229FD-AC1E-4386-9027-6CED33ADC25E}" type="sibTrans" cxnId="{E609B35E-BEE2-4327-A95C-B9515E0DAB76}">
      <dgm:prSet/>
      <dgm:spPr/>
      <dgm:t>
        <a:bodyPr/>
        <a:lstStyle/>
        <a:p>
          <a:endParaRPr lang="es-SV"/>
        </a:p>
      </dgm:t>
    </dgm:pt>
    <dgm:pt modelId="{4685774A-9ABE-4525-B509-82EED9226B09}">
      <dgm:prSet custT="1"/>
      <dgm:spPr/>
      <dgm:t>
        <a:bodyPr/>
        <a:lstStyle/>
        <a:p>
          <a:pPr algn="just"/>
          <a:r>
            <a:rPr lang="es-SV" sz="1600" i="0" dirty="0" smtClean="0"/>
            <a:t>Normas de gobierno corporativo para las entidades financieras (NPB4-48).</a:t>
          </a:r>
        </a:p>
      </dgm:t>
    </dgm:pt>
    <dgm:pt modelId="{307AC314-BBDA-4D3C-AFE6-F34646A28AD1}" type="parTrans" cxnId="{77E711FD-F615-4EA2-A812-F8736769D337}">
      <dgm:prSet/>
      <dgm:spPr/>
      <dgm:t>
        <a:bodyPr/>
        <a:lstStyle/>
        <a:p>
          <a:endParaRPr lang="es-SV"/>
        </a:p>
      </dgm:t>
    </dgm:pt>
    <dgm:pt modelId="{DF7B8441-0CF0-4DB3-A483-ABC1E9D29193}" type="sibTrans" cxnId="{77E711FD-F615-4EA2-A812-F8736769D337}">
      <dgm:prSet/>
      <dgm:spPr/>
      <dgm:t>
        <a:bodyPr/>
        <a:lstStyle/>
        <a:p>
          <a:endParaRPr lang="es-SV"/>
        </a:p>
      </dgm:t>
    </dgm:pt>
    <dgm:pt modelId="{C10626FD-94CC-48D4-9764-617A5CEBB672}">
      <dgm:prSet custT="1"/>
      <dgm:spPr/>
      <dgm:t>
        <a:bodyPr/>
        <a:lstStyle/>
        <a:p>
          <a:pPr algn="just"/>
          <a:r>
            <a:rPr lang="es-SV" sz="1600" i="0" dirty="0" smtClean="0"/>
            <a:t>Normas para la gestión del riesgo crediticio y de concentración de crédito (NPB-4-49).</a:t>
          </a:r>
        </a:p>
      </dgm:t>
    </dgm:pt>
    <dgm:pt modelId="{2463B32D-D686-4D88-A802-1DF7F2930241}" type="parTrans" cxnId="{AAC03006-F2E4-4790-AE81-261889353225}">
      <dgm:prSet/>
      <dgm:spPr/>
      <dgm:t>
        <a:bodyPr/>
        <a:lstStyle/>
        <a:p>
          <a:endParaRPr lang="es-SV"/>
        </a:p>
      </dgm:t>
    </dgm:pt>
    <dgm:pt modelId="{A5240123-BE61-45CE-89F7-20CC7AFF6B4F}" type="sibTrans" cxnId="{AAC03006-F2E4-4790-AE81-261889353225}">
      <dgm:prSet/>
      <dgm:spPr/>
      <dgm:t>
        <a:bodyPr/>
        <a:lstStyle/>
        <a:p>
          <a:endParaRPr lang="es-SV"/>
        </a:p>
      </dgm:t>
    </dgm:pt>
    <dgm:pt modelId="{F8D2D9E8-05AA-4AD5-95FA-BCFEADA0E49B}">
      <dgm:prSet custT="1"/>
      <dgm:spPr/>
      <dgm:t>
        <a:bodyPr/>
        <a:lstStyle/>
        <a:p>
          <a:pPr algn="just"/>
          <a:r>
            <a:rPr lang="es-SV" sz="1600" i="0" dirty="0" smtClean="0"/>
            <a:t>Normas para la gestión del riesgo operacional de las entidades financieras (NPB4-50).</a:t>
          </a:r>
        </a:p>
      </dgm:t>
    </dgm:pt>
    <dgm:pt modelId="{44A56822-B74A-4FE4-AF9E-66E40D00E0D4}" type="parTrans" cxnId="{EAFC5E5E-56F9-4F36-9B3C-A8CC7256864D}">
      <dgm:prSet/>
      <dgm:spPr/>
      <dgm:t>
        <a:bodyPr/>
        <a:lstStyle/>
        <a:p>
          <a:endParaRPr lang="es-SV"/>
        </a:p>
      </dgm:t>
    </dgm:pt>
    <dgm:pt modelId="{1DC0E88D-B254-4BFD-A23D-BCD45A49FB03}" type="sibTrans" cxnId="{EAFC5E5E-56F9-4F36-9B3C-A8CC7256864D}">
      <dgm:prSet/>
      <dgm:spPr/>
      <dgm:t>
        <a:bodyPr/>
        <a:lstStyle/>
        <a:p>
          <a:endParaRPr lang="es-SV"/>
        </a:p>
      </dgm:t>
    </dgm:pt>
    <dgm:pt modelId="{8FF74279-5A43-42FF-A157-352DA9173D92}">
      <dgm:prSet custT="1"/>
      <dgm:spPr/>
      <dgm:t>
        <a:bodyPr/>
        <a:lstStyle/>
        <a:p>
          <a:pPr algn="just"/>
          <a:r>
            <a:rPr lang="es-SV" sz="1600" i="0" dirty="0" smtClean="0"/>
            <a:t>Otros  cambios regulatorios: Proceso de adecuación de LSS.</a:t>
          </a:r>
        </a:p>
      </dgm:t>
    </dgm:pt>
    <dgm:pt modelId="{56032F17-6188-488E-BC70-C59FDD5BD7D8}" type="parTrans" cxnId="{4340C256-E05C-4BC3-87BF-D6674729EA46}">
      <dgm:prSet/>
      <dgm:spPr/>
      <dgm:t>
        <a:bodyPr/>
        <a:lstStyle/>
        <a:p>
          <a:endParaRPr lang="es-SV"/>
        </a:p>
      </dgm:t>
    </dgm:pt>
    <dgm:pt modelId="{85198567-E4E3-4C13-ABE3-2AE0CF79423B}" type="sibTrans" cxnId="{4340C256-E05C-4BC3-87BF-D6674729EA46}">
      <dgm:prSet/>
      <dgm:spPr/>
      <dgm:t>
        <a:bodyPr/>
        <a:lstStyle/>
        <a:p>
          <a:endParaRPr lang="es-SV"/>
        </a:p>
      </dgm:t>
    </dgm:pt>
    <dgm:pt modelId="{395B9376-1812-43BE-8E7E-F4CBFCECEECC}">
      <dgm:prSet custT="1"/>
      <dgm:spPr/>
      <dgm:t>
        <a:bodyPr/>
        <a:lstStyle/>
        <a:p>
          <a:pPr algn="just"/>
          <a:r>
            <a:rPr lang="es-SV" sz="1600" i="0" dirty="0" smtClean="0"/>
            <a:t>Normas Técnicas Para la Gestión de los Riesgos de Lavado de Dinero y de Activos, y de Financiamiento al Terrorismo (NRP-08)</a:t>
          </a:r>
        </a:p>
      </dgm:t>
    </dgm:pt>
    <dgm:pt modelId="{991D7090-884A-41A1-BFA5-DBC7ADFBDB7C}" type="parTrans" cxnId="{206E7591-D9FC-438C-BD16-3B07BDCF46CD}">
      <dgm:prSet/>
      <dgm:spPr/>
      <dgm:t>
        <a:bodyPr/>
        <a:lstStyle/>
        <a:p>
          <a:endParaRPr lang="es-SV"/>
        </a:p>
      </dgm:t>
    </dgm:pt>
    <dgm:pt modelId="{D88F91E0-96F6-4995-921F-419ACD801F49}" type="sibTrans" cxnId="{206E7591-D9FC-438C-BD16-3B07BDCF46CD}">
      <dgm:prSet/>
      <dgm:spPr/>
      <dgm:t>
        <a:bodyPr/>
        <a:lstStyle/>
        <a:p>
          <a:endParaRPr lang="es-SV"/>
        </a:p>
      </dgm:t>
    </dgm:pt>
    <dgm:pt modelId="{7A5E9EDC-9B6C-4B2C-8BE5-3A8E1FF29875}">
      <dgm:prSet phldrT="[Texto]" custT="1"/>
      <dgm:spPr/>
      <dgm:t>
        <a:bodyPr/>
        <a:lstStyle/>
        <a:p>
          <a:pPr algn="just"/>
          <a:r>
            <a:rPr lang="es-ES" sz="2800" b="1" dirty="0" smtClean="0"/>
            <a:t>Aseguradoras han realizado:</a:t>
          </a:r>
          <a:endParaRPr lang="es-SV" sz="2800" b="1" i="0" dirty="0" smtClean="0"/>
        </a:p>
      </dgm:t>
    </dgm:pt>
    <dgm:pt modelId="{6556AF8F-6BCB-4F05-ACAA-9A24BD12853D}" type="parTrans" cxnId="{2AFA2869-4943-447E-80A2-86FF6081E3AE}">
      <dgm:prSet/>
      <dgm:spPr/>
      <dgm:t>
        <a:bodyPr/>
        <a:lstStyle/>
        <a:p>
          <a:endParaRPr lang="es-SV"/>
        </a:p>
      </dgm:t>
    </dgm:pt>
    <dgm:pt modelId="{B3155A36-5FF3-46A5-9EA7-51629B5D9561}" type="sibTrans" cxnId="{2AFA2869-4943-447E-80A2-86FF6081E3AE}">
      <dgm:prSet/>
      <dgm:spPr/>
      <dgm:t>
        <a:bodyPr/>
        <a:lstStyle/>
        <a:p>
          <a:endParaRPr lang="es-SV"/>
        </a:p>
      </dgm:t>
    </dgm:pt>
    <dgm:pt modelId="{E7FB5306-EF71-48A5-99F9-7C1E3EC964CC}">
      <dgm:prSet custT="1"/>
      <dgm:spPr/>
      <dgm:t>
        <a:bodyPr/>
        <a:lstStyle/>
        <a:p>
          <a:r>
            <a:rPr lang="es-SV" sz="1600" dirty="0" smtClean="0"/>
            <a:t>Comité de Riesgos.</a:t>
          </a:r>
          <a:endParaRPr lang="es-SV" sz="1600" dirty="0"/>
        </a:p>
      </dgm:t>
    </dgm:pt>
    <dgm:pt modelId="{B5D691A5-A407-407C-96A7-47926B5048B3}" type="parTrans" cxnId="{9E5069D3-6049-4233-B3FB-DDB6A04D7DEB}">
      <dgm:prSet/>
      <dgm:spPr/>
      <dgm:t>
        <a:bodyPr/>
        <a:lstStyle/>
        <a:p>
          <a:endParaRPr lang="es-SV"/>
        </a:p>
      </dgm:t>
    </dgm:pt>
    <dgm:pt modelId="{07215271-8A72-43D6-BBB1-599E5763D4DF}" type="sibTrans" cxnId="{9E5069D3-6049-4233-B3FB-DDB6A04D7DEB}">
      <dgm:prSet/>
      <dgm:spPr/>
      <dgm:t>
        <a:bodyPr/>
        <a:lstStyle/>
        <a:p>
          <a:endParaRPr lang="es-SV"/>
        </a:p>
      </dgm:t>
    </dgm:pt>
    <dgm:pt modelId="{2E4E265E-4607-42C7-8C20-D888EB1FBCD3}">
      <dgm:prSet custT="1"/>
      <dgm:spPr/>
      <dgm:t>
        <a:bodyPr/>
        <a:lstStyle/>
        <a:p>
          <a:r>
            <a:rPr lang="es-SV" sz="1600" dirty="0" smtClean="0"/>
            <a:t>Código de Gobierno Corporativo, Código de Conducta y Ética,  Manuales de Gestión Integral de Riesgo, Gestión de Riesgo Operacional, Gestión de Riesgo de Crédito.</a:t>
          </a:r>
          <a:endParaRPr lang="es-SV" sz="1600" dirty="0"/>
        </a:p>
      </dgm:t>
    </dgm:pt>
    <dgm:pt modelId="{874C7970-2A52-41F4-A87B-520D064F4C99}" type="parTrans" cxnId="{04CB9320-F604-498D-920E-2D532D4E11AD}">
      <dgm:prSet/>
      <dgm:spPr/>
      <dgm:t>
        <a:bodyPr/>
        <a:lstStyle/>
        <a:p>
          <a:endParaRPr lang="es-SV"/>
        </a:p>
      </dgm:t>
    </dgm:pt>
    <dgm:pt modelId="{9166FE2C-712D-486E-8FFF-4023CB31AB2B}" type="sibTrans" cxnId="{04CB9320-F604-498D-920E-2D532D4E11AD}">
      <dgm:prSet/>
      <dgm:spPr/>
      <dgm:t>
        <a:bodyPr/>
        <a:lstStyle/>
        <a:p>
          <a:endParaRPr lang="es-SV"/>
        </a:p>
      </dgm:t>
    </dgm:pt>
    <dgm:pt modelId="{D48755DD-20EC-4E18-B5A2-F8F071AD4FB2}">
      <dgm:prSet custT="1"/>
      <dgm:spPr/>
      <dgm:t>
        <a:bodyPr/>
        <a:lstStyle/>
        <a:p>
          <a:r>
            <a:rPr lang="es-SV" sz="1600" dirty="0" smtClean="0"/>
            <a:t>Divulgación del Código de Gobierno Corporativo a todo el personal de la aseguradora.</a:t>
          </a:r>
          <a:endParaRPr lang="es-SV" sz="1600" dirty="0"/>
        </a:p>
      </dgm:t>
    </dgm:pt>
    <dgm:pt modelId="{5433005D-135D-421A-BA97-8CF8455888C6}" type="parTrans" cxnId="{51A97F39-BF57-4C72-BB7C-18E0F627F61E}">
      <dgm:prSet/>
      <dgm:spPr/>
      <dgm:t>
        <a:bodyPr/>
        <a:lstStyle/>
        <a:p>
          <a:endParaRPr lang="es-SV"/>
        </a:p>
      </dgm:t>
    </dgm:pt>
    <dgm:pt modelId="{74E0B58E-98E0-41B0-9703-2AC006745636}" type="sibTrans" cxnId="{51A97F39-BF57-4C72-BB7C-18E0F627F61E}">
      <dgm:prSet/>
      <dgm:spPr/>
      <dgm:t>
        <a:bodyPr/>
        <a:lstStyle/>
        <a:p>
          <a:endParaRPr lang="es-SV"/>
        </a:p>
      </dgm:t>
    </dgm:pt>
    <dgm:pt modelId="{F3B9060C-FF88-4197-859C-518470ABF2F1}">
      <dgm:prSet custT="1"/>
      <dgm:spPr/>
      <dgm:t>
        <a:bodyPr/>
        <a:lstStyle/>
        <a:p>
          <a:r>
            <a:rPr lang="es-SV" sz="1600" dirty="0" smtClean="0"/>
            <a:t>Publicación en sitio web de la aseguradora  sobre su Gobierno Corporativo.</a:t>
          </a:r>
          <a:endParaRPr lang="es-SV" sz="1600" dirty="0"/>
        </a:p>
      </dgm:t>
    </dgm:pt>
    <dgm:pt modelId="{7510B7C0-B534-4EB5-A30F-16F1DE1E55FE}" type="parTrans" cxnId="{26AE28DC-A49D-4870-9EEE-1F7F6EC4026E}">
      <dgm:prSet/>
      <dgm:spPr/>
      <dgm:t>
        <a:bodyPr/>
        <a:lstStyle/>
        <a:p>
          <a:endParaRPr lang="es-SV"/>
        </a:p>
      </dgm:t>
    </dgm:pt>
    <dgm:pt modelId="{EF4E91E1-7FE0-4242-9F64-1691BAAD1E9A}" type="sibTrans" cxnId="{26AE28DC-A49D-4870-9EEE-1F7F6EC4026E}">
      <dgm:prSet/>
      <dgm:spPr/>
      <dgm:t>
        <a:bodyPr/>
        <a:lstStyle/>
        <a:p>
          <a:endParaRPr lang="es-SV"/>
        </a:p>
      </dgm:t>
    </dgm:pt>
    <dgm:pt modelId="{12C6A4DA-FA2F-48AA-80C4-3B75A54CE984}">
      <dgm:prSet custT="1"/>
      <dgm:spPr/>
      <dgm:t>
        <a:bodyPr/>
        <a:lstStyle/>
        <a:p>
          <a:r>
            <a:rPr lang="es-SV" sz="1600" dirty="0" smtClean="0"/>
            <a:t>Bases de datos para medir y monitorear el Riesgo de Crédito y el Riesgo Operacional.</a:t>
          </a:r>
          <a:endParaRPr lang="es-SV" sz="1600" dirty="0"/>
        </a:p>
      </dgm:t>
    </dgm:pt>
    <dgm:pt modelId="{D5464834-597D-42DF-9A01-B49D5BF163D3}" type="parTrans" cxnId="{DBCBBCB6-C832-4EAC-9D74-7A9F9F633DCA}">
      <dgm:prSet/>
      <dgm:spPr/>
      <dgm:t>
        <a:bodyPr/>
        <a:lstStyle/>
        <a:p>
          <a:endParaRPr lang="es-SV"/>
        </a:p>
      </dgm:t>
    </dgm:pt>
    <dgm:pt modelId="{9F170901-83CE-490D-95B2-229E67014402}" type="sibTrans" cxnId="{DBCBBCB6-C832-4EAC-9D74-7A9F9F633DCA}">
      <dgm:prSet/>
      <dgm:spPr/>
      <dgm:t>
        <a:bodyPr/>
        <a:lstStyle/>
        <a:p>
          <a:endParaRPr lang="es-SV"/>
        </a:p>
      </dgm:t>
    </dgm:pt>
    <dgm:pt modelId="{D9732166-694E-480C-AFF5-AC4F97152C06}">
      <dgm:prSet custT="1"/>
      <dgm:spPr/>
      <dgm:t>
        <a:bodyPr/>
        <a:lstStyle/>
        <a:p>
          <a:r>
            <a:rPr lang="es-SV" sz="1600" dirty="0" smtClean="0"/>
            <a:t>Informes de Gobierno Corporativo, de Evaluación Técnica de la Gestión Integral de Riesgos, acciones realizadas para el control y la evaluación del riesgo operacional.</a:t>
          </a:r>
          <a:endParaRPr lang="es-SV" sz="1600" dirty="0"/>
        </a:p>
      </dgm:t>
    </dgm:pt>
    <dgm:pt modelId="{219773A9-7A75-4AB5-A1E4-9571573182B5}" type="parTrans" cxnId="{48B5305D-8DC7-48AD-A37D-F14625609A3E}">
      <dgm:prSet/>
      <dgm:spPr/>
      <dgm:t>
        <a:bodyPr/>
        <a:lstStyle/>
        <a:p>
          <a:endParaRPr lang="es-SV"/>
        </a:p>
      </dgm:t>
    </dgm:pt>
    <dgm:pt modelId="{1EBA9613-6DE8-4963-B901-CF7961BD4786}" type="sibTrans" cxnId="{48B5305D-8DC7-48AD-A37D-F14625609A3E}">
      <dgm:prSet/>
      <dgm:spPr/>
      <dgm:t>
        <a:bodyPr/>
        <a:lstStyle/>
        <a:p>
          <a:endParaRPr lang="es-SV"/>
        </a:p>
      </dgm:t>
    </dgm:pt>
    <dgm:pt modelId="{83EA61E5-AA9C-4F03-B765-69EA2CFDF659}">
      <dgm:prSet custT="1"/>
      <dgm:spPr/>
      <dgm:t>
        <a:bodyPr/>
        <a:lstStyle/>
        <a:p>
          <a:r>
            <a:rPr lang="es-SV" sz="1600" dirty="0" smtClean="0"/>
            <a:t>Unidad de Riesgos.</a:t>
          </a:r>
          <a:endParaRPr lang="es-SV" sz="1600" dirty="0"/>
        </a:p>
      </dgm:t>
    </dgm:pt>
    <dgm:pt modelId="{D9BD5871-21E5-428D-8684-6B3E23D35275}" type="sibTrans" cxnId="{DE821E6E-864F-4125-85BA-A0EF64DF66A9}">
      <dgm:prSet/>
      <dgm:spPr/>
      <dgm:t>
        <a:bodyPr/>
        <a:lstStyle/>
        <a:p>
          <a:endParaRPr lang="es-SV"/>
        </a:p>
      </dgm:t>
    </dgm:pt>
    <dgm:pt modelId="{F758D212-169F-415E-BAEA-8EF1FC948B3B}" type="parTrans" cxnId="{DE821E6E-864F-4125-85BA-A0EF64DF66A9}">
      <dgm:prSet/>
      <dgm:spPr/>
      <dgm:t>
        <a:bodyPr/>
        <a:lstStyle/>
        <a:p>
          <a:endParaRPr lang="es-SV"/>
        </a:p>
      </dgm:t>
    </dgm:pt>
    <dgm:pt modelId="{1D6CF3E0-979F-4E63-8783-9F868FA31800}" type="pres">
      <dgm:prSet presAssocID="{2479DA1E-1BB4-4717-A809-16EF623BD1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0A7355A6-68AA-4000-8980-57471C6C0BE6}" type="pres">
      <dgm:prSet presAssocID="{5A0119E3-7B56-46F7-BBFB-96798AC5CC52}" presName="compositeNode" presStyleCnt="0">
        <dgm:presLayoutVars>
          <dgm:bulletEnabled val="1"/>
        </dgm:presLayoutVars>
      </dgm:prSet>
      <dgm:spPr/>
    </dgm:pt>
    <dgm:pt modelId="{4F0F0550-725A-4522-8FDC-0DCFC670BAEA}" type="pres">
      <dgm:prSet presAssocID="{5A0119E3-7B56-46F7-BBFB-96798AC5CC52}" presName="bgRect" presStyleLbl="node1" presStyleIdx="0" presStyleCnt="2" custScaleY="104734"/>
      <dgm:spPr/>
      <dgm:t>
        <a:bodyPr/>
        <a:lstStyle/>
        <a:p>
          <a:endParaRPr lang="es-SV"/>
        </a:p>
      </dgm:t>
    </dgm:pt>
    <dgm:pt modelId="{547ABAE8-4EDF-4B01-AA96-4D763A6332B1}" type="pres">
      <dgm:prSet presAssocID="{5A0119E3-7B56-46F7-BBFB-96798AC5CC52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4395D5B-F3B7-4DF8-8BD5-300C4450EC76}" type="pres">
      <dgm:prSet presAssocID="{5A0119E3-7B56-46F7-BBFB-96798AC5CC5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D7E8A61-6C74-4B61-BD55-DD03EE5C4C59}" type="pres">
      <dgm:prSet presAssocID="{1AA8DC89-1E0A-4E63-AC1D-B5F1D090F2B7}" presName="hSp" presStyleCnt="0"/>
      <dgm:spPr/>
    </dgm:pt>
    <dgm:pt modelId="{4B8A76CC-C203-4AAB-A109-F259B6BD8756}" type="pres">
      <dgm:prSet presAssocID="{1AA8DC89-1E0A-4E63-AC1D-B5F1D090F2B7}" presName="vProcSp" presStyleCnt="0"/>
      <dgm:spPr/>
    </dgm:pt>
    <dgm:pt modelId="{7F82C48C-6D36-4B92-A4F9-E02E768EB448}" type="pres">
      <dgm:prSet presAssocID="{1AA8DC89-1E0A-4E63-AC1D-B5F1D090F2B7}" presName="vSp1" presStyleCnt="0"/>
      <dgm:spPr/>
    </dgm:pt>
    <dgm:pt modelId="{A91684F0-F669-40C2-9032-8970B79E81B0}" type="pres">
      <dgm:prSet presAssocID="{1AA8DC89-1E0A-4E63-AC1D-B5F1D090F2B7}" presName="simulatedConn" presStyleLbl="solidFgAcc1" presStyleIdx="0" presStyleCnt="1" custLinFactY="9106" custLinFactNeighborX="-17164" custLinFactNeighborY="100000"/>
      <dgm:spPr/>
    </dgm:pt>
    <dgm:pt modelId="{79445B57-AF44-49FA-9BE6-84538D44A1E6}" type="pres">
      <dgm:prSet presAssocID="{1AA8DC89-1E0A-4E63-AC1D-B5F1D090F2B7}" presName="vSp2" presStyleCnt="0"/>
      <dgm:spPr/>
    </dgm:pt>
    <dgm:pt modelId="{103CE958-EDBE-41AD-B402-C7CBB76B92D3}" type="pres">
      <dgm:prSet presAssocID="{1AA8DC89-1E0A-4E63-AC1D-B5F1D090F2B7}" presName="sibTrans" presStyleCnt="0"/>
      <dgm:spPr/>
    </dgm:pt>
    <dgm:pt modelId="{9D774DA9-ABB9-4695-91E3-982C79510C7B}" type="pres">
      <dgm:prSet presAssocID="{7A5E9EDC-9B6C-4B2C-8BE5-3A8E1FF29875}" presName="compositeNode" presStyleCnt="0">
        <dgm:presLayoutVars>
          <dgm:bulletEnabled val="1"/>
        </dgm:presLayoutVars>
      </dgm:prSet>
      <dgm:spPr/>
    </dgm:pt>
    <dgm:pt modelId="{AF9DF3FD-3DB0-418A-954F-ADB0618695A8}" type="pres">
      <dgm:prSet presAssocID="{7A5E9EDC-9B6C-4B2C-8BE5-3A8E1FF29875}" presName="bgRect" presStyleLbl="node1" presStyleIdx="1" presStyleCnt="2" custScaleY="105779"/>
      <dgm:spPr/>
      <dgm:t>
        <a:bodyPr/>
        <a:lstStyle/>
        <a:p>
          <a:endParaRPr lang="es-SV"/>
        </a:p>
      </dgm:t>
    </dgm:pt>
    <dgm:pt modelId="{40DDBC55-C668-40C5-B86A-4E0CBB955DA6}" type="pres">
      <dgm:prSet presAssocID="{7A5E9EDC-9B6C-4B2C-8BE5-3A8E1FF29875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65133A0-D031-4029-AF3A-F167432B65E0}" type="pres">
      <dgm:prSet presAssocID="{7A5E9EDC-9B6C-4B2C-8BE5-3A8E1FF2987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BCBBCB6-C832-4EAC-9D74-7A9F9F633DCA}" srcId="{7A5E9EDC-9B6C-4B2C-8BE5-3A8E1FF29875}" destId="{12C6A4DA-FA2F-48AA-80C4-3B75A54CE984}" srcOrd="5" destOrd="0" parTransId="{D5464834-597D-42DF-9A01-B49D5BF163D3}" sibTransId="{9F170901-83CE-490D-95B2-229E67014402}"/>
    <dgm:cxn modelId="{2CD9EFDB-EAAA-4863-ABE4-A9E3F88BDCF1}" type="presOf" srcId="{2E4E265E-4607-42C7-8C20-D888EB1FBCD3}" destId="{E65133A0-D031-4029-AF3A-F167432B65E0}" srcOrd="0" destOrd="2" presId="urn:microsoft.com/office/officeart/2005/8/layout/hProcess7"/>
    <dgm:cxn modelId="{04CB9320-F604-498D-920E-2D532D4E11AD}" srcId="{7A5E9EDC-9B6C-4B2C-8BE5-3A8E1FF29875}" destId="{2E4E265E-4607-42C7-8C20-D888EB1FBCD3}" srcOrd="2" destOrd="0" parTransId="{874C7970-2A52-41F4-A87B-520D064F4C99}" sibTransId="{9166FE2C-712D-486E-8FFF-4023CB31AB2B}"/>
    <dgm:cxn modelId="{0324B8A7-BB64-4C18-85B1-761E7355637A}" type="presOf" srcId="{7A5E9EDC-9B6C-4B2C-8BE5-3A8E1FF29875}" destId="{40DDBC55-C668-40C5-B86A-4E0CBB955DA6}" srcOrd="1" destOrd="0" presId="urn:microsoft.com/office/officeart/2005/8/layout/hProcess7"/>
    <dgm:cxn modelId="{DE821E6E-864F-4125-85BA-A0EF64DF66A9}" srcId="{7A5E9EDC-9B6C-4B2C-8BE5-3A8E1FF29875}" destId="{83EA61E5-AA9C-4F03-B765-69EA2CFDF659}" srcOrd="0" destOrd="0" parTransId="{F758D212-169F-415E-BAEA-8EF1FC948B3B}" sibTransId="{D9BD5871-21E5-428D-8684-6B3E23D35275}"/>
    <dgm:cxn modelId="{2404329D-8A74-4ACC-B3C2-AE3CA201AE75}" type="presOf" srcId="{F3B9060C-FF88-4197-859C-518470ABF2F1}" destId="{E65133A0-D031-4029-AF3A-F167432B65E0}" srcOrd="0" destOrd="4" presId="urn:microsoft.com/office/officeart/2005/8/layout/hProcess7"/>
    <dgm:cxn modelId="{FE6F88E0-68E1-4C9A-997A-FBC50634FACD}" type="presOf" srcId="{F8D2D9E8-05AA-4AD5-95FA-BCFEADA0E49B}" destId="{14395D5B-F3B7-4DF8-8BD5-300C4450EC76}" srcOrd="0" destOrd="3" presId="urn:microsoft.com/office/officeart/2005/8/layout/hProcess7"/>
    <dgm:cxn modelId="{2AFA2869-4943-447E-80A2-86FF6081E3AE}" srcId="{2479DA1E-1BB4-4717-A809-16EF623BD12E}" destId="{7A5E9EDC-9B6C-4B2C-8BE5-3A8E1FF29875}" srcOrd="1" destOrd="0" parTransId="{6556AF8F-6BCB-4F05-ACAA-9A24BD12853D}" sibTransId="{B3155A36-5FF3-46A5-9EA7-51629B5D9561}"/>
    <dgm:cxn modelId="{04EC1E61-156E-4708-9795-5D697A120527}" type="presOf" srcId="{12C6A4DA-FA2F-48AA-80C4-3B75A54CE984}" destId="{E65133A0-D031-4029-AF3A-F167432B65E0}" srcOrd="0" destOrd="5" presId="urn:microsoft.com/office/officeart/2005/8/layout/hProcess7"/>
    <dgm:cxn modelId="{8E9AF096-E21C-45AE-B86D-52AC497B0F22}" type="presOf" srcId="{5A0119E3-7B56-46F7-BBFB-96798AC5CC52}" destId="{4F0F0550-725A-4522-8FDC-0DCFC670BAEA}" srcOrd="0" destOrd="0" presId="urn:microsoft.com/office/officeart/2005/8/layout/hProcess7"/>
    <dgm:cxn modelId="{AD955525-19CA-45D9-BD9C-CE9203D33F4F}" type="presOf" srcId="{83EA61E5-AA9C-4F03-B765-69EA2CFDF659}" destId="{E65133A0-D031-4029-AF3A-F167432B65E0}" srcOrd="0" destOrd="0" presId="urn:microsoft.com/office/officeart/2005/8/layout/hProcess7"/>
    <dgm:cxn modelId="{9E5069D3-6049-4233-B3FB-DDB6A04D7DEB}" srcId="{7A5E9EDC-9B6C-4B2C-8BE5-3A8E1FF29875}" destId="{E7FB5306-EF71-48A5-99F9-7C1E3EC964CC}" srcOrd="1" destOrd="0" parTransId="{B5D691A5-A407-407C-96A7-47926B5048B3}" sibTransId="{07215271-8A72-43D6-BBB1-599E5763D4DF}"/>
    <dgm:cxn modelId="{057D2553-C31D-4FD1-A30B-872411CB6500}" type="presOf" srcId="{4685774A-9ABE-4525-B509-82EED9226B09}" destId="{14395D5B-F3B7-4DF8-8BD5-300C4450EC76}" srcOrd="0" destOrd="1" presId="urn:microsoft.com/office/officeart/2005/8/layout/hProcess7"/>
    <dgm:cxn modelId="{20E003E0-C3BE-479F-9249-FE090A5AB4C0}" type="presOf" srcId="{7A5E9EDC-9B6C-4B2C-8BE5-3A8E1FF29875}" destId="{AF9DF3FD-3DB0-418A-954F-ADB0618695A8}" srcOrd="0" destOrd="0" presId="urn:microsoft.com/office/officeart/2005/8/layout/hProcess7"/>
    <dgm:cxn modelId="{1039E397-68BD-450C-AC45-26D3C4964AE4}" type="presOf" srcId="{E7FB5306-EF71-48A5-99F9-7C1E3EC964CC}" destId="{E65133A0-D031-4029-AF3A-F167432B65E0}" srcOrd="0" destOrd="1" presId="urn:microsoft.com/office/officeart/2005/8/layout/hProcess7"/>
    <dgm:cxn modelId="{84542E7A-79B0-41F5-86CC-DBB7B61B5AF8}" type="presOf" srcId="{CCBDBDF5-3FAF-4E1D-ACEE-684895592091}" destId="{14395D5B-F3B7-4DF8-8BD5-300C4450EC76}" srcOrd="0" destOrd="0" presId="urn:microsoft.com/office/officeart/2005/8/layout/hProcess7"/>
    <dgm:cxn modelId="{8DBE2CA4-5168-4BA2-9550-37B61DFED5AA}" type="presOf" srcId="{395B9376-1812-43BE-8E7E-F4CBFCECEECC}" destId="{14395D5B-F3B7-4DF8-8BD5-300C4450EC76}" srcOrd="0" destOrd="4" presId="urn:microsoft.com/office/officeart/2005/8/layout/hProcess7"/>
    <dgm:cxn modelId="{26AE28DC-A49D-4870-9EEE-1F7F6EC4026E}" srcId="{7A5E9EDC-9B6C-4B2C-8BE5-3A8E1FF29875}" destId="{F3B9060C-FF88-4197-859C-518470ABF2F1}" srcOrd="4" destOrd="0" parTransId="{7510B7C0-B534-4EB5-A30F-16F1DE1E55FE}" sibTransId="{EF4E91E1-7FE0-4242-9F64-1691BAAD1E9A}"/>
    <dgm:cxn modelId="{C07FCE6B-F8CE-4159-A5CB-FE3C014A3DD0}" type="presOf" srcId="{8FF74279-5A43-42FF-A157-352DA9173D92}" destId="{14395D5B-F3B7-4DF8-8BD5-300C4450EC76}" srcOrd="0" destOrd="5" presId="urn:microsoft.com/office/officeart/2005/8/layout/hProcess7"/>
    <dgm:cxn modelId="{F4AF02DC-60E0-424B-BE4A-A4571932CB76}" type="presOf" srcId="{5A0119E3-7B56-46F7-BBFB-96798AC5CC52}" destId="{547ABAE8-4EDF-4B01-AA96-4D763A6332B1}" srcOrd="1" destOrd="0" presId="urn:microsoft.com/office/officeart/2005/8/layout/hProcess7"/>
    <dgm:cxn modelId="{DC9D3706-32DD-49FF-A08B-1EF580233B9E}" srcId="{2479DA1E-1BB4-4717-A809-16EF623BD12E}" destId="{5A0119E3-7B56-46F7-BBFB-96798AC5CC52}" srcOrd="0" destOrd="0" parTransId="{514F2085-A809-44E7-AC3C-A1F761B62E26}" sibTransId="{1AA8DC89-1E0A-4E63-AC1D-B5F1D090F2B7}"/>
    <dgm:cxn modelId="{48B5305D-8DC7-48AD-A37D-F14625609A3E}" srcId="{7A5E9EDC-9B6C-4B2C-8BE5-3A8E1FF29875}" destId="{D9732166-694E-480C-AFF5-AC4F97152C06}" srcOrd="6" destOrd="0" parTransId="{219773A9-7A75-4AB5-A1E4-9571573182B5}" sibTransId="{1EBA9613-6DE8-4963-B901-CF7961BD4786}"/>
    <dgm:cxn modelId="{369660BB-C544-4289-B806-27CFD4AE06D0}" type="presOf" srcId="{D9732166-694E-480C-AFF5-AC4F97152C06}" destId="{E65133A0-D031-4029-AF3A-F167432B65E0}" srcOrd="0" destOrd="6" presId="urn:microsoft.com/office/officeart/2005/8/layout/hProcess7"/>
    <dgm:cxn modelId="{E609B35E-BEE2-4327-A95C-B9515E0DAB76}" srcId="{5A0119E3-7B56-46F7-BBFB-96798AC5CC52}" destId="{CCBDBDF5-3FAF-4E1D-ACEE-684895592091}" srcOrd="0" destOrd="0" parTransId="{C005CD24-8079-47E0-A3B8-008B4B4DC9B9}" sibTransId="{3EB229FD-AC1E-4386-9027-6CED33ADC25E}"/>
    <dgm:cxn modelId="{41A48B46-5E99-41EA-90BF-05745DDB6C83}" type="presOf" srcId="{2479DA1E-1BB4-4717-A809-16EF623BD12E}" destId="{1D6CF3E0-979F-4E63-8783-9F868FA31800}" srcOrd="0" destOrd="0" presId="urn:microsoft.com/office/officeart/2005/8/layout/hProcess7"/>
    <dgm:cxn modelId="{77E711FD-F615-4EA2-A812-F8736769D337}" srcId="{5A0119E3-7B56-46F7-BBFB-96798AC5CC52}" destId="{4685774A-9ABE-4525-B509-82EED9226B09}" srcOrd="1" destOrd="0" parTransId="{307AC314-BBDA-4D3C-AFE6-F34646A28AD1}" sibTransId="{DF7B8441-0CF0-4DB3-A483-ABC1E9D29193}"/>
    <dgm:cxn modelId="{EAFC5E5E-56F9-4F36-9B3C-A8CC7256864D}" srcId="{5A0119E3-7B56-46F7-BBFB-96798AC5CC52}" destId="{F8D2D9E8-05AA-4AD5-95FA-BCFEADA0E49B}" srcOrd="3" destOrd="0" parTransId="{44A56822-B74A-4FE4-AF9E-66E40D00E0D4}" sibTransId="{1DC0E88D-B254-4BFD-A23D-BCD45A49FB03}"/>
    <dgm:cxn modelId="{51A97F39-BF57-4C72-BB7C-18E0F627F61E}" srcId="{7A5E9EDC-9B6C-4B2C-8BE5-3A8E1FF29875}" destId="{D48755DD-20EC-4E18-B5A2-F8F071AD4FB2}" srcOrd="3" destOrd="0" parTransId="{5433005D-135D-421A-BA97-8CF8455888C6}" sibTransId="{74E0B58E-98E0-41B0-9703-2AC006745636}"/>
    <dgm:cxn modelId="{4340C256-E05C-4BC3-87BF-D6674729EA46}" srcId="{5A0119E3-7B56-46F7-BBFB-96798AC5CC52}" destId="{8FF74279-5A43-42FF-A157-352DA9173D92}" srcOrd="5" destOrd="0" parTransId="{56032F17-6188-488E-BC70-C59FDD5BD7D8}" sibTransId="{85198567-E4E3-4C13-ABE3-2AE0CF79423B}"/>
    <dgm:cxn modelId="{206E7591-D9FC-438C-BD16-3B07BDCF46CD}" srcId="{5A0119E3-7B56-46F7-BBFB-96798AC5CC52}" destId="{395B9376-1812-43BE-8E7E-F4CBFCECEECC}" srcOrd="4" destOrd="0" parTransId="{991D7090-884A-41A1-BFA5-DBC7ADFBDB7C}" sibTransId="{D88F91E0-96F6-4995-921F-419ACD801F49}"/>
    <dgm:cxn modelId="{6E08A16D-5649-456C-9366-E4F488C59A47}" type="presOf" srcId="{D48755DD-20EC-4E18-B5A2-F8F071AD4FB2}" destId="{E65133A0-D031-4029-AF3A-F167432B65E0}" srcOrd="0" destOrd="3" presId="urn:microsoft.com/office/officeart/2005/8/layout/hProcess7"/>
    <dgm:cxn modelId="{AAC03006-F2E4-4790-AE81-261889353225}" srcId="{5A0119E3-7B56-46F7-BBFB-96798AC5CC52}" destId="{C10626FD-94CC-48D4-9764-617A5CEBB672}" srcOrd="2" destOrd="0" parTransId="{2463B32D-D686-4D88-A802-1DF7F2930241}" sibTransId="{A5240123-BE61-45CE-89F7-20CC7AFF6B4F}"/>
    <dgm:cxn modelId="{A97AFA6D-001D-48CB-8B5F-872F29B3B507}" type="presOf" srcId="{C10626FD-94CC-48D4-9764-617A5CEBB672}" destId="{14395D5B-F3B7-4DF8-8BD5-300C4450EC76}" srcOrd="0" destOrd="2" presId="urn:microsoft.com/office/officeart/2005/8/layout/hProcess7"/>
    <dgm:cxn modelId="{5055A371-06AF-4D17-A490-F5F98838DB1E}" type="presParOf" srcId="{1D6CF3E0-979F-4E63-8783-9F868FA31800}" destId="{0A7355A6-68AA-4000-8980-57471C6C0BE6}" srcOrd="0" destOrd="0" presId="urn:microsoft.com/office/officeart/2005/8/layout/hProcess7"/>
    <dgm:cxn modelId="{E4B188A0-69CA-4A57-B152-99AAB4F3CE96}" type="presParOf" srcId="{0A7355A6-68AA-4000-8980-57471C6C0BE6}" destId="{4F0F0550-725A-4522-8FDC-0DCFC670BAEA}" srcOrd="0" destOrd="0" presId="urn:microsoft.com/office/officeart/2005/8/layout/hProcess7"/>
    <dgm:cxn modelId="{BBC110F2-31A3-4EF6-9A39-54D53359680E}" type="presParOf" srcId="{0A7355A6-68AA-4000-8980-57471C6C0BE6}" destId="{547ABAE8-4EDF-4B01-AA96-4D763A6332B1}" srcOrd="1" destOrd="0" presId="urn:microsoft.com/office/officeart/2005/8/layout/hProcess7"/>
    <dgm:cxn modelId="{B3C512A5-8C07-485B-AAF7-20397C12D259}" type="presParOf" srcId="{0A7355A6-68AA-4000-8980-57471C6C0BE6}" destId="{14395D5B-F3B7-4DF8-8BD5-300C4450EC76}" srcOrd="2" destOrd="0" presId="urn:microsoft.com/office/officeart/2005/8/layout/hProcess7"/>
    <dgm:cxn modelId="{29DBC2D4-BFD0-44DB-A0CD-77315B5D3A0B}" type="presParOf" srcId="{1D6CF3E0-979F-4E63-8783-9F868FA31800}" destId="{3D7E8A61-6C74-4B61-BD55-DD03EE5C4C59}" srcOrd="1" destOrd="0" presId="urn:microsoft.com/office/officeart/2005/8/layout/hProcess7"/>
    <dgm:cxn modelId="{4826EF55-4BC7-415C-9521-66C9DA28E5FA}" type="presParOf" srcId="{1D6CF3E0-979F-4E63-8783-9F868FA31800}" destId="{4B8A76CC-C203-4AAB-A109-F259B6BD8756}" srcOrd="2" destOrd="0" presId="urn:microsoft.com/office/officeart/2005/8/layout/hProcess7"/>
    <dgm:cxn modelId="{0A631EC0-53BB-4DBD-A05C-E520AF01A9CC}" type="presParOf" srcId="{4B8A76CC-C203-4AAB-A109-F259B6BD8756}" destId="{7F82C48C-6D36-4B92-A4F9-E02E768EB448}" srcOrd="0" destOrd="0" presId="urn:microsoft.com/office/officeart/2005/8/layout/hProcess7"/>
    <dgm:cxn modelId="{0C2C637E-1F75-4889-847F-F08B304D191D}" type="presParOf" srcId="{4B8A76CC-C203-4AAB-A109-F259B6BD8756}" destId="{A91684F0-F669-40C2-9032-8970B79E81B0}" srcOrd="1" destOrd="0" presId="urn:microsoft.com/office/officeart/2005/8/layout/hProcess7"/>
    <dgm:cxn modelId="{4187AA58-5ECC-444C-9A63-E9C68C370931}" type="presParOf" srcId="{4B8A76CC-C203-4AAB-A109-F259B6BD8756}" destId="{79445B57-AF44-49FA-9BE6-84538D44A1E6}" srcOrd="2" destOrd="0" presId="urn:microsoft.com/office/officeart/2005/8/layout/hProcess7"/>
    <dgm:cxn modelId="{B7275DA2-B024-4DC2-B501-531B310DB360}" type="presParOf" srcId="{1D6CF3E0-979F-4E63-8783-9F868FA31800}" destId="{103CE958-EDBE-41AD-B402-C7CBB76B92D3}" srcOrd="3" destOrd="0" presId="urn:microsoft.com/office/officeart/2005/8/layout/hProcess7"/>
    <dgm:cxn modelId="{B4081EB7-8D9F-4D00-855F-FA488CFAFF68}" type="presParOf" srcId="{1D6CF3E0-979F-4E63-8783-9F868FA31800}" destId="{9D774DA9-ABB9-4695-91E3-982C79510C7B}" srcOrd="4" destOrd="0" presId="urn:microsoft.com/office/officeart/2005/8/layout/hProcess7"/>
    <dgm:cxn modelId="{BD74046F-DFF2-46B7-9FD9-8B3960FB9098}" type="presParOf" srcId="{9D774DA9-ABB9-4695-91E3-982C79510C7B}" destId="{AF9DF3FD-3DB0-418A-954F-ADB0618695A8}" srcOrd="0" destOrd="0" presId="urn:microsoft.com/office/officeart/2005/8/layout/hProcess7"/>
    <dgm:cxn modelId="{793D6D01-6E3F-4FDD-9E3A-FE3A3E7E38AC}" type="presParOf" srcId="{9D774DA9-ABB9-4695-91E3-982C79510C7B}" destId="{40DDBC55-C668-40C5-B86A-4E0CBB955DA6}" srcOrd="1" destOrd="0" presId="urn:microsoft.com/office/officeart/2005/8/layout/hProcess7"/>
    <dgm:cxn modelId="{0B8A3598-D35E-4FFD-A735-994759A97B6C}" type="presParOf" srcId="{9D774DA9-ABB9-4695-91E3-982C79510C7B}" destId="{E65133A0-D031-4029-AF3A-F167432B65E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B357B-A562-48E6-8A54-4947C05B3C2D}" type="doc">
      <dgm:prSet loTypeId="urn:microsoft.com/office/officeart/2005/8/layout/radial3" loCatId="cycle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SV"/>
        </a:p>
      </dgm:t>
    </dgm:pt>
    <dgm:pt modelId="{D7F877C5-1864-48F1-9CF9-11FCA66E7328}">
      <dgm:prSet phldrT="[Texto]"/>
      <dgm:spPr/>
      <dgm:t>
        <a:bodyPr/>
        <a:lstStyle/>
        <a:p>
          <a:r>
            <a:rPr lang="es-SV" dirty="0" smtClean="0"/>
            <a:t>PBS</a:t>
          </a:r>
        </a:p>
        <a:p>
          <a:r>
            <a:rPr lang="es-SV" dirty="0" smtClean="0"/>
            <a:t>IAIS</a:t>
          </a:r>
          <a:endParaRPr lang="es-SV" dirty="0"/>
        </a:p>
      </dgm:t>
    </dgm:pt>
    <dgm:pt modelId="{B98F76FC-B0B9-4EAF-B0DB-E904580A140C}" type="parTrans" cxnId="{4197AC37-9544-40AC-870D-E900DDB0875B}">
      <dgm:prSet/>
      <dgm:spPr/>
      <dgm:t>
        <a:bodyPr/>
        <a:lstStyle/>
        <a:p>
          <a:endParaRPr lang="es-SV"/>
        </a:p>
      </dgm:t>
    </dgm:pt>
    <dgm:pt modelId="{89E298E5-9153-4101-ABF7-F41843ADDBD5}" type="sibTrans" cxnId="{4197AC37-9544-40AC-870D-E900DDB0875B}">
      <dgm:prSet/>
      <dgm:spPr/>
      <dgm:t>
        <a:bodyPr/>
        <a:lstStyle/>
        <a:p>
          <a:endParaRPr lang="es-SV"/>
        </a:p>
      </dgm:t>
    </dgm:pt>
    <dgm:pt modelId="{ED664FEC-B00E-4720-A347-3CBD50DBB0E8}">
      <dgm:prSet phldrT="[Texto]" custT="1"/>
      <dgm:spPr/>
      <dgm:t>
        <a:bodyPr/>
        <a:lstStyle/>
        <a:p>
          <a:r>
            <a:rPr lang="es-SV" sz="1600" dirty="0" smtClean="0"/>
            <a:t>Observados</a:t>
          </a:r>
          <a:endParaRPr lang="es-SV" sz="1600" dirty="0"/>
        </a:p>
      </dgm:t>
    </dgm:pt>
    <dgm:pt modelId="{6D2B1E57-834D-4411-9FE9-5622CB0A94CC}" type="parTrans" cxnId="{A8223729-4F16-457B-979A-34B427B274C4}">
      <dgm:prSet/>
      <dgm:spPr/>
      <dgm:t>
        <a:bodyPr/>
        <a:lstStyle/>
        <a:p>
          <a:endParaRPr lang="es-SV"/>
        </a:p>
      </dgm:t>
    </dgm:pt>
    <dgm:pt modelId="{1360FF57-8D04-4E04-9F6A-96AE00EAA182}" type="sibTrans" cxnId="{A8223729-4F16-457B-979A-34B427B274C4}">
      <dgm:prSet/>
      <dgm:spPr/>
      <dgm:t>
        <a:bodyPr/>
        <a:lstStyle/>
        <a:p>
          <a:endParaRPr lang="es-SV"/>
        </a:p>
      </dgm:t>
    </dgm:pt>
    <dgm:pt modelId="{755B475A-7EC0-40F2-A7B5-4E5010F2E861}">
      <dgm:prSet phldrT="[Texto]" custT="1"/>
      <dgm:spPr/>
      <dgm:t>
        <a:bodyPr/>
        <a:lstStyle/>
        <a:p>
          <a:r>
            <a:rPr lang="es-SV" sz="1600" dirty="0" smtClean="0"/>
            <a:t>Mayormente observados</a:t>
          </a:r>
          <a:endParaRPr lang="es-SV" sz="1600" dirty="0"/>
        </a:p>
      </dgm:t>
    </dgm:pt>
    <dgm:pt modelId="{96156103-0B3C-4DE2-869B-3EE74E5D8FBA}" type="parTrans" cxnId="{72594878-D950-4BAB-B056-D85763CFC6EF}">
      <dgm:prSet/>
      <dgm:spPr/>
      <dgm:t>
        <a:bodyPr/>
        <a:lstStyle/>
        <a:p>
          <a:endParaRPr lang="es-SV"/>
        </a:p>
      </dgm:t>
    </dgm:pt>
    <dgm:pt modelId="{6B57D213-2D62-4346-BD97-BBA0F8A493DD}" type="sibTrans" cxnId="{72594878-D950-4BAB-B056-D85763CFC6EF}">
      <dgm:prSet/>
      <dgm:spPr/>
      <dgm:t>
        <a:bodyPr/>
        <a:lstStyle/>
        <a:p>
          <a:endParaRPr lang="es-SV"/>
        </a:p>
      </dgm:t>
    </dgm:pt>
    <dgm:pt modelId="{AC099AAA-7DF2-4616-8750-A9698871032C}">
      <dgm:prSet phldrT="[Texto]" custT="1"/>
      <dgm:spPr/>
      <dgm:t>
        <a:bodyPr/>
        <a:lstStyle/>
        <a:p>
          <a:r>
            <a:rPr lang="es-SV" sz="1600" dirty="0" smtClean="0"/>
            <a:t>Parcialmente observados</a:t>
          </a:r>
          <a:endParaRPr lang="es-SV" sz="1600" dirty="0"/>
        </a:p>
      </dgm:t>
    </dgm:pt>
    <dgm:pt modelId="{C3FEDD19-6850-4159-AA14-834924AC4756}" type="parTrans" cxnId="{6EFFF8B9-6058-4170-8546-D46795FB69C0}">
      <dgm:prSet/>
      <dgm:spPr/>
      <dgm:t>
        <a:bodyPr/>
        <a:lstStyle/>
        <a:p>
          <a:endParaRPr lang="es-SV"/>
        </a:p>
      </dgm:t>
    </dgm:pt>
    <dgm:pt modelId="{B66CA0FA-5AE2-4966-AB04-AD7BC96746A7}" type="sibTrans" cxnId="{6EFFF8B9-6058-4170-8546-D46795FB69C0}">
      <dgm:prSet/>
      <dgm:spPr/>
      <dgm:t>
        <a:bodyPr/>
        <a:lstStyle/>
        <a:p>
          <a:endParaRPr lang="es-SV"/>
        </a:p>
      </dgm:t>
    </dgm:pt>
    <dgm:pt modelId="{4FFA3D99-CB4F-43AD-AFD3-13A7010EB4AD}">
      <dgm:prSet phldrT="[Texto]" custT="1"/>
      <dgm:spPr/>
      <dgm:t>
        <a:bodyPr/>
        <a:lstStyle/>
        <a:p>
          <a:r>
            <a:rPr lang="es-SV" sz="1600" dirty="0" smtClean="0"/>
            <a:t>12 principios</a:t>
          </a:r>
          <a:endParaRPr lang="es-SV" sz="1600" dirty="0"/>
        </a:p>
      </dgm:t>
    </dgm:pt>
    <dgm:pt modelId="{BBF89FEA-2504-418C-AF1D-F195E2402180}" type="parTrans" cxnId="{8EDFF232-A0F5-41E9-A25F-AFC5B21205F8}">
      <dgm:prSet/>
      <dgm:spPr/>
      <dgm:t>
        <a:bodyPr/>
        <a:lstStyle/>
        <a:p>
          <a:endParaRPr lang="es-SV"/>
        </a:p>
      </dgm:t>
    </dgm:pt>
    <dgm:pt modelId="{666306FB-519C-4FD2-89B1-A6D21FDEDE48}" type="sibTrans" cxnId="{8EDFF232-A0F5-41E9-A25F-AFC5B21205F8}">
      <dgm:prSet/>
      <dgm:spPr/>
      <dgm:t>
        <a:bodyPr/>
        <a:lstStyle/>
        <a:p>
          <a:endParaRPr lang="es-SV"/>
        </a:p>
      </dgm:t>
    </dgm:pt>
    <dgm:pt modelId="{BD0C647E-EF87-4D5A-8836-C583872E14BA}">
      <dgm:prSet phldrT="[Texto]" custT="1"/>
      <dgm:spPr/>
      <dgm:t>
        <a:bodyPr/>
        <a:lstStyle/>
        <a:p>
          <a:r>
            <a:rPr lang="es-SV" sz="1600" dirty="0" smtClean="0"/>
            <a:t>7 principios</a:t>
          </a:r>
          <a:endParaRPr lang="es-SV" sz="1600" dirty="0"/>
        </a:p>
      </dgm:t>
    </dgm:pt>
    <dgm:pt modelId="{C02AE07F-12ED-4DC3-A258-4139AF38C274}" type="parTrans" cxnId="{FBB0DC4F-D3C8-47D2-A03A-2FAE8AD08591}">
      <dgm:prSet/>
      <dgm:spPr/>
      <dgm:t>
        <a:bodyPr/>
        <a:lstStyle/>
        <a:p>
          <a:endParaRPr lang="es-SV"/>
        </a:p>
      </dgm:t>
    </dgm:pt>
    <dgm:pt modelId="{4D168BDB-B475-4805-9478-1AF33752A74D}" type="sibTrans" cxnId="{FBB0DC4F-D3C8-47D2-A03A-2FAE8AD08591}">
      <dgm:prSet/>
      <dgm:spPr/>
      <dgm:t>
        <a:bodyPr/>
        <a:lstStyle/>
        <a:p>
          <a:endParaRPr lang="es-SV"/>
        </a:p>
      </dgm:t>
    </dgm:pt>
    <dgm:pt modelId="{0A331C3B-2367-444F-801A-E69B99AC2C36}">
      <dgm:prSet phldrT="[Texto]" custT="1"/>
      <dgm:spPr/>
      <dgm:t>
        <a:bodyPr/>
        <a:lstStyle/>
        <a:p>
          <a:r>
            <a:rPr lang="es-SV" sz="1600" dirty="0" smtClean="0"/>
            <a:t>7 Principios</a:t>
          </a:r>
          <a:endParaRPr lang="es-SV" sz="1600" dirty="0"/>
        </a:p>
      </dgm:t>
    </dgm:pt>
    <dgm:pt modelId="{07F76DEA-AD83-4D30-B784-2BAA6AB24976}" type="sibTrans" cxnId="{4F2EC278-7657-4B4F-971E-6D0C495DFBE0}">
      <dgm:prSet/>
      <dgm:spPr/>
      <dgm:t>
        <a:bodyPr/>
        <a:lstStyle/>
        <a:p>
          <a:endParaRPr lang="es-SV"/>
        </a:p>
      </dgm:t>
    </dgm:pt>
    <dgm:pt modelId="{C05855BF-C7B5-4704-ACD7-C121E9A7733C}" type="parTrans" cxnId="{4F2EC278-7657-4B4F-971E-6D0C495DFBE0}">
      <dgm:prSet/>
      <dgm:spPr/>
      <dgm:t>
        <a:bodyPr/>
        <a:lstStyle/>
        <a:p>
          <a:endParaRPr lang="es-SV"/>
        </a:p>
      </dgm:t>
    </dgm:pt>
    <dgm:pt modelId="{AADDA171-0CA9-40AD-8C39-801117C8A9ED}" type="pres">
      <dgm:prSet presAssocID="{4E9B357B-A562-48E6-8A54-4947C05B3C2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3A6F92C-D9E2-45A1-91FD-D080EC08C46A}" type="pres">
      <dgm:prSet presAssocID="{4E9B357B-A562-48E6-8A54-4947C05B3C2D}" presName="radial" presStyleCnt="0">
        <dgm:presLayoutVars>
          <dgm:animLvl val="ctr"/>
        </dgm:presLayoutVars>
      </dgm:prSet>
      <dgm:spPr/>
    </dgm:pt>
    <dgm:pt modelId="{B75F9B1C-7113-4208-8205-F359936BCFD0}" type="pres">
      <dgm:prSet presAssocID="{D7F877C5-1864-48F1-9CF9-11FCA66E7328}" presName="centerShape" presStyleLbl="vennNode1" presStyleIdx="0" presStyleCnt="4"/>
      <dgm:spPr/>
      <dgm:t>
        <a:bodyPr/>
        <a:lstStyle/>
        <a:p>
          <a:endParaRPr lang="es-SV"/>
        </a:p>
      </dgm:t>
    </dgm:pt>
    <dgm:pt modelId="{84F8E3CA-0CBD-4A9C-B668-5C6FE742DB06}" type="pres">
      <dgm:prSet presAssocID="{ED664FEC-B00E-4720-A347-3CBD50DBB0E8}" presName="node" presStyleLbl="vennNode1" presStyleIdx="1" presStyleCnt="4" custScaleX="14773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899D119-F5D9-4E66-AB15-A50695B97A2A}" type="pres">
      <dgm:prSet presAssocID="{755B475A-7EC0-40F2-A7B5-4E5010F2E861}" presName="node" presStyleLbl="vennNode1" presStyleIdx="2" presStyleCnt="4" custScaleX="14955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8C5B91C-D2FB-491D-824E-586F39876F54}" type="pres">
      <dgm:prSet presAssocID="{AC099AAA-7DF2-4616-8750-A9698871032C}" presName="node" presStyleLbl="vennNode1" presStyleIdx="3" presStyleCnt="4" custScaleX="15247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72A4F3B-32E2-4686-B8EB-F69012158CC0}" type="presOf" srcId="{BD0C647E-EF87-4D5A-8836-C583872E14BA}" destId="{B8C5B91C-D2FB-491D-824E-586F39876F54}" srcOrd="0" destOrd="1" presId="urn:microsoft.com/office/officeart/2005/8/layout/radial3"/>
    <dgm:cxn modelId="{D076BD1C-ECA8-4303-A2C1-4A18F84C70D1}" type="presOf" srcId="{ED664FEC-B00E-4720-A347-3CBD50DBB0E8}" destId="{84F8E3CA-0CBD-4A9C-B668-5C6FE742DB06}" srcOrd="0" destOrd="0" presId="urn:microsoft.com/office/officeart/2005/8/layout/radial3"/>
    <dgm:cxn modelId="{4197AC37-9544-40AC-870D-E900DDB0875B}" srcId="{4E9B357B-A562-48E6-8A54-4947C05B3C2D}" destId="{D7F877C5-1864-48F1-9CF9-11FCA66E7328}" srcOrd="0" destOrd="0" parTransId="{B98F76FC-B0B9-4EAF-B0DB-E904580A140C}" sibTransId="{89E298E5-9153-4101-ABF7-F41843ADDBD5}"/>
    <dgm:cxn modelId="{72594878-D950-4BAB-B056-D85763CFC6EF}" srcId="{D7F877C5-1864-48F1-9CF9-11FCA66E7328}" destId="{755B475A-7EC0-40F2-A7B5-4E5010F2E861}" srcOrd="1" destOrd="0" parTransId="{96156103-0B3C-4DE2-869B-3EE74E5D8FBA}" sibTransId="{6B57D213-2D62-4346-BD97-BBA0F8A493DD}"/>
    <dgm:cxn modelId="{4F2EC278-7657-4B4F-971E-6D0C495DFBE0}" srcId="{ED664FEC-B00E-4720-A347-3CBD50DBB0E8}" destId="{0A331C3B-2367-444F-801A-E69B99AC2C36}" srcOrd="0" destOrd="0" parTransId="{C05855BF-C7B5-4704-ACD7-C121E9A7733C}" sibTransId="{07F76DEA-AD83-4D30-B784-2BAA6AB24976}"/>
    <dgm:cxn modelId="{6EFFF8B9-6058-4170-8546-D46795FB69C0}" srcId="{D7F877C5-1864-48F1-9CF9-11FCA66E7328}" destId="{AC099AAA-7DF2-4616-8750-A9698871032C}" srcOrd="2" destOrd="0" parTransId="{C3FEDD19-6850-4159-AA14-834924AC4756}" sibTransId="{B66CA0FA-5AE2-4966-AB04-AD7BC96746A7}"/>
    <dgm:cxn modelId="{DC87B795-7A7C-4E64-B155-E802647CB08F}" type="presOf" srcId="{D7F877C5-1864-48F1-9CF9-11FCA66E7328}" destId="{B75F9B1C-7113-4208-8205-F359936BCFD0}" srcOrd="0" destOrd="0" presId="urn:microsoft.com/office/officeart/2005/8/layout/radial3"/>
    <dgm:cxn modelId="{A8223729-4F16-457B-979A-34B427B274C4}" srcId="{D7F877C5-1864-48F1-9CF9-11FCA66E7328}" destId="{ED664FEC-B00E-4720-A347-3CBD50DBB0E8}" srcOrd="0" destOrd="0" parTransId="{6D2B1E57-834D-4411-9FE9-5622CB0A94CC}" sibTransId="{1360FF57-8D04-4E04-9F6A-96AE00EAA182}"/>
    <dgm:cxn modelId="{130E7173-571F-4331-B4C0-64F0E69818E1}" type="presOf" srcId="{AC099AAA-7DF2-4616-8750-A9698871032C}" destId="{B8C5B91C-D2FB-491D-824E-586F39876F54}" srcOrd="0" destOrd="0" presId="urn:microsoft.com/office/officeart/2005/8/layout/radial3"/>
    <dgm:cxn modelId="{E5ADBA9C-51D5-4A7E-8A24-7EE3CC6F4898}" type="presOf" srcId="{0A331C3B-2367-444F-801A-E69B99AC2C36}" destId="{84F8E3CA-0CBD-4A9C-B668-5C6FE742DB06}" srcOrd="0" destOrd="1" presId="urn:microsoft.com/office/officeart/2005/8/layout/radial3"/>
    <dgm:cxn modelId="{FBB0DC4F-D3C8-47D2-A03A-2FAE8AD08591}" srcId="{AC099AAA-7DF2-4616-8750-A9698871032C}" destId="{BD0C647E-EF87-4D5A-8836-C583872E14BA}" srcOrd="0" destOrd="0" parTransId="{C02AE07F-12ED-4DC3-A258-4139AF38C274}" sibTransId="{4D168BDB-B475-4805-9478-1AF33752A74D}"/>
    <dgm:cxn modelId="{8EDFF232-A0F5-41E9-A25F-AFC5B21205F8}" srcId="{755B475A-7EC0-40F2-A7B5-4E5010F2E861}" destId="{4FFA3D99-CB4F-43AD-AFD3-13A7010EB4AD}" srcOrd="0" destOrd="0" parTransId="{BBF89FEA-2504-418C-AF1D-F195E2402180}" sibTransId="{666306FB-519C-4FD2-89B1-A6D21FDEDE48}"/>
    <dgm:cxn modelId="{417B3CAF-8A9A-4380-897D-B16BBB622E21}" type="presOf" srcId="{755B475A-7EC0-40F2-A7B5-4E5010F2E861}" destId="{C899D119-F5D9-4E66-AB15-A50695B97A2A}" srcOrd="0" destOrd="0" presId="urn:microsoft.com/office/officeart/2005/8/layout/radial3"/>
    <dgm:cxn modelId="{7C6128EA-B233-45C1-8AE4-9C0CC22A7692}" type="presOf" srcId="{4FFA3D99-CB4F-43AD-AFD3-13A7010EB4AD}" destId="{C899D119-F5D9-4E66-AB15-A50695B97A2A}" srcOrd="0" destOrd="1" presId="urn:microsoft.com/office/officeart/2005/8/layout/radial3"/>
    <dgm:cxn modelId="{E224F580-C083-435C-AAE6-7B4003FC08CA}" type="presOf" srcId="{4E9B357B-A562-48E6-8A54-4947C05B3C2D}" destId="{AADDA171-0CA9-40AD-8C39-801117C8A9ED}" srcOrd="0" destOrd="0" presId="urn:microsoft.com/office/officeart/2005/8/layout/radial3"/>
    <dgm:cxn modelId="{B913C110-BE2C-419C-BA75-453CD05D05E7}" type="presParOf" srcId="{AADDA171-0CA9-40AD-8C39-801117C8A9ED}" destId="{C3A6F92C-D9E2-45A1-91FD-D080EC08C46A}" srcOrd="0" destOrd="0" presId="urn:microsoft.com/office/officeart/2005/8/layout/radial3"/>
    <dgm:cxn modelId="{79081AA3-91F5-4560-A357-3AD1852C8D9A}" type="presParOf" srcId="{C3A6F92C-D9E2-45A1-91FD-D080EC08C46A}" destId="{B75F9B1C-7113-4208-8205-F359936BCFD0}" srcOrd="0" destOrd="0" presId="urn:microsoft.com/office/officeart/2005/8/layout/radial3"/>
    <dgm:cxn modelId="{B65A99E1-2BB7-42F6-A75A-FC6045DA6359}" type="presParOf" srcId="{C3A6F92C-D9E2-45A1-91FD-D080EC08C46A}" destId="{84F8E3CA-0CBD-4A9C-B668-5C6FE742DB06}" srcOrd="1" destOrd="0" presId="urn:microsoft.com/office/officeart/2005/8/layout/radial3"/>
    <dgm:cxn modelId="{1E8A6046-32D2-4CFE-AA51-74655F6855DA}" type="presParOf" srcId="{C3A6F92C-D9E2-45A1-91FD-D080EC08C46A}" destId="{C899D119-F5D9-4E66-AB15-A50695B97A2A}" srcOrd="2" destOrd="0" presId="urn:microsoft.com/office/officeart/2005/8/layout/radial3"/>
    <dgm:cxn modelId="{FF31B456-0BAC-4DE8-9618-A6A089048D01}" type="presParOf" srcId="{C3A6F92C-D9E2-45A1-91FD-D080EC08C46A}" destId="{B8C5B91C-D2FB-491D-824E-586F39876F5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61FE0F-BF44-417D-AF09-AEE33AAF763F}">
      <dsp:nvSpPr>
        <dsp:cNvPr id="0" name=""/>
        <dsp:cNvSpPr/>
      </dsp:nvSpPr>
      <dsp:spPr>
        <a:xfrm>
          <a:off x="397035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94ED7-5393-439D-BDC9-C5506E6171B0}">
      <dsp:nvSpPr>
        <dsp:cNvPr id="0" name=""/>
        <dsp:cNvSpPr/>
      </dsp:nvSpPr>
      <dsp:spPr>
        <a:xfrm>
          <a:off x="1037522" y="3021990"/>
          <a:ext cx="149555" cy="149555"/>
        </a:xfrm>
        <a:prstGeom prst="ellips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5770C-A152-443F-8C9A-B6715F82F459}">
      <dsp:nvSpPr>
        <dsp:cNvPr id="0" name=""/>
        <dsp:cNvSpPr/>
      </dsp:nvSpPr>
      <dsp:spPr>
        <a:xfrm>
          <a:off x="1112299" y="3096768"/>
          <a:ext cx="851814" cy="96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4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2008</a:t>
          </a:r>
          <a:endParaRPr lang="es-SV" sz="1800" kern="1200" dirty="0"/>
        </a:p>
      </dsp:txBody>
      <dsp:txXfrm>
        <a:off x="1112299" y="3096768"/>
        <a:ext cx="851814" cy="967232"/>
      </dsp:txXfrm>
    </dsp:sp>
    <dsp:sp modelId="{70FC40AB-27BC-4F9E-A7A9-6B2886AE7A7A}">
      <dsp:nvSpPr>
        <dsp:cNvPr id="0" name=""/>
        <dsp:cNvSpPr/>
      </dsp:nvSpPr>
      <dsp:spPr>
        <a:xfrm>
          <a:off x="1847071" y="2244140"/>
          <a:ext cx="234086" cy="234086"/>
        </a:xfrm>
        <a:prstGeom prst="ellipse">
          <a:avLst/>
        </a:prstGeom>
        <a:solidFill>
          <a:schemeClr val="accent4">
            <a:shade val="50000"/>
            <a:hueOff val="-83773"/>
            <a:satOff val="-2535"/>
            <a:lumOff val="166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69BFF-73B5-4DC5-BDD0-59704388D845}">
      <dsp:nvSpPr>
        <dsp:cNvPr id="0" name=""/>
        <dsp:cNvSpPr/>
      </dsp:nvSpPr>
      <dsp:spPr>
        <a:xfrm>
          <a:off x="1964114" y="2361183"/>
          <a:ext cx="1079398" cy="170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3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2009</a:t>
          </a:r>
          <a:endParaRPr lang="es-SV" sz="1800" kern="1200" dirty="0"/>
        </a:p>
      </dsp:txBody>
      <dsp:txXfrm>
        <a:off x="1964114" y="2361183"/>
        <a:ext cx="1079398" cy="1702816"/>
      </dsp:txXfrm>
    </dsp:sp>
    <dsp:sp modelId="{C27D117B-5821-4275-A1BA-1025096AAC79}">
      <dsp:nvSpPr>
        <dsp:cNvPr id="0" name=""/>
        <dsp:cNvSpPr/>
      </dsp:nvSpPr>
      <dsp:spPr>
        <a:xfrm>
          <a:off x="2887455" y="1623974"/>
          <a:ext cx="312115" cy="312115"/>
        </a:xfrm>
        <a:prstGeom prst="ellipse">
          <a:avLst/>
        </a:prstGeom>
        <a:solidFill>
          <a:schemeClr val="accent4">
            <a:shade val="50000"/>
            <a:hueOff val="-167546"/>
            <a:satOff val="-5070"/>
            <a:lumOff val="332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0F6B9-1AE6-4DF9-B3D0-B9244B9755C1}">
      <dsp:nvSpPr>
        <dsp:cNvPr id="0" name=""/>
        <dsp:cNvSpPr/>
      </dsp:nvSpPr>
      <dsp:spPr>
        <a:xfrm>
          <a:off x="3043512" y="1780031"/>
          <a:ext cx="1254963" cy="228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2012-2013</a:t>
          </a:r>
          <a:endParaRPr lang="es-SV" sz="1800" kern="1200" dirty="0"/>
        </a:p>
      </dsp:txBody>
      <dsp:txXfrm>
        <a:off x="3043512" y="1780031"/>
        <a:ext cx="1254963" cy="2283968"/>
      </dsp:txXfrm>
    </dsp:sp>
    <dsp:sp modelId="{5D14D9FD-29CB-49D1-BB35-2F93D6A6C47D}">
      <dsp:nvSpPr>
        <dsp:cNvPr id="0" name=""/>
        <dsp:cNvSpPr/>
      </dsp:nvSpPr>
      <dsp:spPr>
        <a:xfrm>
          <a:off x="4096901" y="1139545"/>
          <a:ext cx="403148" cy="403148"/>
        </a:xfrm>
        <a:prstGeom prst="ellipse">
          <a:avLst/>
        </a:prstGeom>
        <a:solidFill>
          <a:schemeClr val="accent4">
            <a:shade val="50000"/>
            <a:hueOff val="-167546"/>
            <a:satOff val="-5070"/>
            <a:lumOff val="332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2993A-2A44-4129-9339-87DB5CDE27FF}">
      <dsp:nvSpPr>
        <dsp:cNvPr id="0" name=""/>
        <dsp:cNvSpPr/>
      </dsp:nvSpPr>
      <dsp:spPr>
        <a:xfrm>
          <a:off x="4298476" y="1341119"/>
          <a:ext cx="1300480" cy="272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6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2013-2014</a:t>
          </a:r>
          <a:endParaRPr lang="es-SV" sz="1800" kern="1200" dirty="0"/>
        </a:p>
      </dsp:txBody>
      <dsp:txXfrm>
        <a:off x="4298476" y="1341119"/>
        <a:ext cx="1300480" cy="2722880"/>
      </dsp:txXfrm>
    </dsp:sp>
    <dsp:sp modelId="{A20EC7EC-63D1-4C21-9FF0-D4C209E452E6}">
      <dsp:nvSpPr>
        <dsp:cNvPr id="0" name=""/>
        <dsp:cNvSpPr/>
      </dsp:nvSpPr>
      <dsp:spPr>
        <a:xfrm>
          <a:off x="5342111" y="816051"/>
          <a:ext cx="513689" cy="513689"/>
        </a:xfrm>
        <a:prstGeom prst="ellipse">
          <a:avLst/>
        </a:prstGeom>
        <a:solidFill>
          <a:schemeClr val="accent4">
            <a:shade val="50000"/>
            <a:hueOff val="-83773"/>
            <a:satOff val="-2535"/>
            <a:lumOff val="166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15E7B-C3DD-4DCC-9C89-84C2FFEE756F}">
      <dsp:nvSpPr>
        <dsp:cNvPr id="0" name=""/>
        <dsp:cNvSpPr/>
      </dsp:nvSpPr>
      <dsp:spPr>
        <a:xfrm>
          <a:off x="5598956" y="1072895"/>
          <a:ext cx="1300480" cy="2991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9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2015</a:t>
          </a:r>
          <a:endParaRPr lang="es-SV" sz="1800" kern="1200" dirty="0"/>
        </a:p>
      </dsp:txBody>
      <dsp:txXfrm>
        <a:off x="5598956" y="1072895"/>
        <a:ext cx="1300480" cy="29911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B5D04-8AC2-40F9-AE24-31AC49D9D91D}">
      <dsp:nvSpPr>
        <dsp:cNvPr id="0" name=""/>
        <dsp:cNvSpPr/>
      </dsp:nvSpPr>
      <dsp:spPr>
        <a:xfrm>
          <a:off x="0" y="16349"/>
          <a:ext cx="7443936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i="1" kern="1200" dirty="0" smtClean="0"/>
            <a:t>1. </a:t>
          </a:r>
          <a:r>
            <a:rPr lang="es-SV" sz="1800" b="1" i="0" kern="1200" dirty="0" smtClean="0"/>
            <a:t>Desde la perspectiva del Supervisor:</a:t>
          </a:r>
          <a:endParaRPr lang="es-SV" sz="1800" b="1" i="0" kern="1200" dirty="0"/>
        </a:p>
      </dsp:txBody>
      <dsp:txXfrm>
        <a:off x="0" y="16349"/>
        <a:ext cx="7443936" cy="973440"/>
      </dsp:txXfrm>
    </dsp:sp>
    <dsp:sp modelId="{0DC45334-2B3D-4837-BA83-CED923B542F4}">
      <dsp:nvSpPr>
        <dsp:cNvPr id="0" name=""/>
        <dsp:cNvSpPr/>
      </dsp:nvSpPr>
      <dsp:spPr>
        <a:xfrm>
          <a:off x="0" y="989790"/>
          <a:ext cx="7443936" cy="164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345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Mandato claro y objetivos de supervisión bien definidos. (art. 31 LSRSF)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Marco regulatorio apropiado acorde con estándares y mejores prácticas internacionales. (Proceso de adecuación LSS)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Capacidad y experiencia de los supervisores (programas de formación y capacitación).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Buenas prácticas de gobierno interno.</a:t>
          </a:r>
        </a:p>
      </dsp:txBody>
      <dsp:txXfrm>
        <a:off x="0" y="989790"/>
        <a:ext cx="7443936" cy="1641509"/>
      </dsp:txXfrm>
    </dsp:sp>
    <dsp:sp modelId="{74786278-6B83-4EED-B714-80BEC878D5D0}">
      <dsp:nvSpPr>
        <dsp:cNvPr id="0" name=""/>
        <dsp:cNvSpPr/>
      </dsp:nvSpPr>
      <dsp:spPr>
        <a:xfrm>
          <a:off x="0" y="2631299"/>
          <a:ext cx="7443936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i="0" kern="1200" dirty="0" smtClean="0"/>
            <a:t>2. Desde la perspectiva de las aseguradoras:</a:t>
          </a:r>
          <a:endParaRPr lang="es-SV" sz="1800" b="1" i="0" kern="1200" dirty="0"/>
        </a:p>
      </dsp:txBody>
      <dsp:txXfrm>
        <a:off x="0" y="2631299"/>
        <a:ext cx="7443936" cy="973440"/>
      </dsp:txXfrm>
    </dsp:sp>
    <dsp:sp modelId="{8F733C58-90DB-4D06-9AD8-322BFAA8FA0C}">
      <dsp:nvSpPr>
        <dsp:cNvPr id="0" name=""/>
        <dsp:cNvSpPr/>
      </dsp:nvSpPr>
      <dsp:spPr>
        <a:xfrm>
          <a:off x="0" y="3604739"/>
          <a:ext cx="7443936" cy="110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345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Normas claras en materia de gobierno corporativo.</a:t>
          </a:r>
          <a:endParaRPr lang="es-SV" sz="1700" i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Marco legal apropiado que cree obligaciones y responsabilidades en materia de gobierno corporativo y administración de riesgos.</a:t>
          </a:r>
          <a:endParaRPr lang="es-SV" sz="1700" i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700" i="0" kern="1200" dirty="0" smtClean="0"/>
            <a:t>Capacidad y experiencia en la gestión de las entidades</a:t>
          </a:r>
          <a:r>
            <a:rPr lang="es-SV" sz="1700" i="1" kern="1200" dirty="0" smtClean="0"/>
            <a:t>.</a:t>
          </a:r>
          <a:endParaRPr lang="es-SV" sz="1700" i="1" kern="1200" dirty="0"/>
        </a:p>
      </dsp:txBody>
      <dsp:txXfrm>
        <a:off x="0" y="3604739"/>
        <a:ext cx="7443936" cy="11033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0F0550-725A-4522-8FDC-0DCFC670BAEA}">
      <dsp:nvSpPr>
        <dsp:cNvPr id="0" name=""/>
        <dsp:cNvSpPr/>
      </dsp:nvSpPr>
      <dsp:spPr>
        <a:xfrm>
          <a:off x="1715" y="144015"/>
          <a:ext cx="4368083" cy="548984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b="1" i="0" kern="1200" dirty="0" smtClean="0"/>
            <a:t>Ajuste regulatorio</a:t>
          </a:r>
          <a:endParaRPr lang="es-SV" sz="3600" b="1" i="0" kern="1200" dirty="0"/>
        </a:p>
      </dsp:txBody>
      <dsp:txXfrm rot="16200000">
        <a:off x="-1812311" y="1958041"/>
        <a:ext cx="4501670" cy="873616"/>
      </dsp:txXfrm>
    </dsp:sp>
    <dsp:sp modelId="{14395D5B-F3B7-4DF8-8BD5-300C4450EC76}">
      <dsp:nvSpPr>
        <dsp:cNvPr id="0" name=""/>
        <dsp:cNvSpPr/>
      </dsp:nvSpPr>
      <dsp:spPr>
        <a:xfrm>
          <a:off x="875331" y="144015"/>
          <a:ext cx="3254222" cy="54898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Normas para la gestión integral de riesgos de las entidades financieras (NPB-4-47).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Normas de gobierno corporativo para las entidades financieras (NPB4-48).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Normas para la gestión del riesgo crediticio y de concentración de crédito (NPB-4-49).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Normas para la gestión del riesgo operacional de las entidades financieras (NPB4-50).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Normas Técnicas Para la Gestión de los Riesgos de Lavado de Dinero y de Activos, y de Financiamiento al Terrorismo (NRP-08)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i="0" kern="1200" dirty="0" smtClean="0"/>
            <a:t>Otros  cambios regulatorios: Proceso de adecuación de LSS.</a:t>
          </a:r>
        </a:p>
      </dsp:txBody>
      <dsp:txXfrm>
        <a:off x="875331" y="144015"/>
        <a:ext cx="3254222" cy="5489842"/>
      </dsp:txXfrm>
    </dsp:sp>
    <dsp:sp modelId="{AF9DF3FD-3DB0-418A-954F-ADB0618695A8}">
      <dsp:nvSpPr>
        <dsp:cNvPr id="0" name=""/>
        <dsp:cNvSpPr/>
      </dsp:nvSpPr>
      <dsp:spPr>
        <a:xfrm>
          <a:off x="4522681" y="144015"/>
          <a:ext cx="4368083" cy="554461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Aseguradoras han realizado:</a:t>
          </a:r>
          <a:endParaRPr lang="es-SV" sz="2800" b="1" i="0" kern="1200" dirty="0" smtClean="0"/>
        </a:p>
      </dsp:txBody>
      <dsp:txXfrm rot="16200000">
        <a:off x="2686196" y="1980500"/>
        <a:ext cx="4546586" cy="873616"/>
      </dsp:txXfrm>
    </dsp:sp>
    <dsp:sp modelId="{A91684F0-F669-40C2-9032-8970B79E81B0}">
      <dsp:nvSpPr>
        <dsp:cNvPr id="0" name=""/>
        <dsp:cNvSpPr/>
      </dsp:nvSpPr>
      <dsp:spPr>
        <a:xfrm rot="5400000">
          <a:off x="4047028" y="4737946"/>
          <a:ext cx="770066" cy="65521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133A0-D031-4029-AF3A-F167432B65E0}">
      <dsp:nvSpPr>
        <dsp:cNvPr id="0" name=""/>
        <dsp:cNvSpPr/>
      </dsp:nvSpPr>
      <dsp:spPr>
        <a:xfrm>
          <a:off x="5396298" y="144015"/>
          <a:ext cx="3254222" cy="55446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Unidad de Riesgos.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Comité de Riesgos.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Código de Gobierno Corporativo, Código de Conducta y Ética,  Manuales de Gestión Integral de Riesgo, Gestión de Riesgo Operacional, Gestión de Riesgo de Crédito.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Divulgación del Código de Gobierno Corporativo a todo el personal de la aseguradora.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Publicación en sitio web de la aseguradora  sobre su Gobierno Corporativo.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Bases de datos para medir y monitorear el Riesgo de Crédito y el Riesgo Operacional.</a:t>
          </a:r>
          <a:endParaRPr lang="es-SV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Informes de Gobierno Corporativo, de Evaluación Técnica de la Gestión Integral de Riesgos, acciones realizadas para el control y la evaluación del riesgo operacional.</a:t>
          </a:r>
          <a:endParaRPr lang="es-SV" sz="1600" kern="1200" dirty="0"/>
        </a:p>
      </dsp:txBody>
      <dsp:txXfrm>
        <a:off x="5396298" y="144015"/>
        <a:ext cx="3254222" cy="55446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5F9B1C-7113-4208-8205-F359936BCFD0}">
      <dsp:nvSpPr>
        <dsp:cNvPr id="0" name=""/>
        <dsp:cNvSpPr/>
      </dsp:nvSpPr>
      <dsp:spPr>
        <a:xfrm>
          <a:off x="941326" y="1542847"/>
          <a:ext cx="2963508" cy="2963508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800" kern="1200" dirty="0" smtClean="0"/>
            <a:t>PBS</a:t>
          </a:r>
        </a:p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800" kern="1200" dirty="0" smtClean="0"/>
            <a:t>IAIS</a:t>
          </a:r>
          <a:endParaRPr lang="es-SV" sz="5800" kern="1200" dirty="0"/>
        </a:p>
      </dsp:txBody>
      <dsp:txXfrm>
        <a:off x="941326" y="1542847"/>
        <a:ext cx="2963508" cy="2963508"/>
      </dsp:txXfrm>
    </dsp:sp>
    <dsp:sp modelId="{84F8E3CA-0CBD-4A9C-B668-5C6FE742DB06}">
      <dsp:nvSpPr>
        <dsp:cNvPr id="0" name=""/>
        <dsp:cNvSpPr/>
      </dsp:nvSpPr>
      <dsp:spPr>
        <a:xfrm>
          <a:off x="1328583" y="355685"/>
          <a:ext cx="2188995" cy="148175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-11"/>
                <a:satOff val="2130"/>
                <a:lumOff val="1747"/>
                <a:alphaOff val="-1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-11"/>
                <a:satOff val="2130"/>
                <a:lumOff val="1747"/>
                <a:alphaOff val="-1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-11"/>
                <a:satOff val="2130"/>
                <a:lumOff val="1747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Observados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7 Principios</a:t>
          </a:r>
          <a:endParaRPr lang="es-SV" sz="1600" kern="1200" dirty="0"/>
        </a:p>
      </dsp:txBody>
      <dsp:txXfrm>
        <a:off x="1328583" y="355685"/>
        <a:ext cx="2188995" cy="1481754"/>
      </dsp:txXfrm>
    </dsp:sp>
    <dsp:sp modelId="{C899D119-F5D9-4E66-AB15-A50695B97A2A}">
      <dsp:nvSpPr>
        <dsp:cNvPr id="0" name=""/>
        <dsp:cNvSpPr/>
      </dsp:nvSpPr>
      <dsp:spPr>
        <a:xfrm>
          <a:off x="2984763" y="3247744"/>
          <a:ext cx="2216097" cy="148175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-21"/>
                <a:satOff val="4259"/>
                <a:lumOff val="3493"/>
                <a:alphaOff val="-2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-21"/>
                <a:satOff val="4259"/>
                <a:lumOff val="3493"/>
                <a:alphaOff val="-2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-21"/>
                <a:satOff val="4259"/>
                <a:lumOff val="3493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Mayormente observados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12 principios</a:t>
          </a:r>
          <a:endParaRPr lang="es-SV" sz="1600" kern="1200" dirty="0"/>
        </a:p>
      </dsp:txBody>
      <dsp:txXfrm>
        <a:off x="2984763" y="3247744"/>
        <a:ext cx="2216097" cy="1481754"/>
      </dsp:txXfrm>
    </dsp:sp>
    <dsp:sp modelId="{B8C5B91C-D2FB-491D-824E-586F39876F54}">
      <dsp:nvSpPr>
        <dsp:cNvPr id="0" name=""/>
        <dsp:cNvSpPr/>
      </dsp:nvSpPr>
      <dsp:spPr>
        <a:xfrm>
          <a:off x="-376324" y="3247744"/>
          <a:ext cx="2259349" cy="148175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-32"/>
                <a:satOff val="6389"/>
                <a:lumOff val="5240"/>
                <a:alphaOff val="-3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-32"/>
                <a:satOff val="6389"/>
                <a:lumOff val="5240"/>
                <a:alphaOff val="-3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-32"/>
                <a:satOff val="6389"/>
                <a:lumOff val="524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Parcialmente observados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7 principios</a:t>
          </a:r>
          <a:endParaRPr lang="es-SV" sz="1600" kern="1200" dirty="0"/>
        </a:p>
      </dsp:txBody>
      <dsp:txXfrm>
        <a:off x="-376324" y="3247744"/>
        <a:ext cx="2259349" cy="1481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46513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1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3"/>
            <a:ext cx="3038475" cy="46513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100"/>
            </a:lvl1pPr>
          </a:lstStyle>
          <a:p>
            <a:fld id="{6C2E3742-3721-41A4-84AD-95C01D58E953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29678"/>
            <a:ext cx="3038475" cy="465139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1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8"/>
            <a:ext cx="3038475" cy="465139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100"/>
            </a:lvl1pPr>
          </a:lstStyle>
          <a:p>
            <a:fld id="{B01AC7B5-CC27-4561-AB12-B5C0AD7C61A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39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1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39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100"/>
            </a:lvl1pPr>
          </a:lstStyle>
          <a:p>
            <a:fld id="{16808DF5-837D-4239-A705-657FC48C6BBE}" type="datetimeFigureOut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39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1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70"/>
            <a:ext cx="3037839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100"/>
            </a:lvl1pPr>
          </a:lstStyle>
          <a:p>
            <a:fld id="{E733255A-5A4F-4E4B-BBDF-06447728AE12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255A-5A4F-4E4B-BBDF-06447728AE12}" type="slidenum">
              <a:rPr lang="es-SV" smtClean="0"/>
              <a:pPr/>
              <a:t>3</a:t>
            </a:fld>
            <a:endParaRPr 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770F-179C-4BDA-9FFF-3A05349ECE68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B31F-77DE-406F-A96F-C5A88FAB236C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ABA1-A755-48C4-A04A-7D2B1891E4C5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A422-C07F-49BF-A5A3-7F2D3B10F9B2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A422-C07F-49BF-A5A3-7F2D3B10F9B2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A422-C07F-49BF-A5A3-7F2D3B10F9B2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6BE5-2B87-4BE6-9114-39763C21A4EB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B680-C31E-472C-8F14-5F935E01A811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C2A-705E-469A-B76B-32E5E3F45DC2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8038-291A-4BCE-BE9F-D5F0A5144998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0AB2-1B78-426E-B2BA-C31B668AF9DA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944F-3120-4DC8-B927-619F6C8D75BD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1A62-CDB7-437A-BD19-D1B1A2B05106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C3D7-9F7B-4CF7-8F08-E815A785F579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36512" y="-27384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A422-C07F-49BF-A5A3-7F2D3B10F9B2}" type="datetime1">
              <a:rPr lang="es-SV" smtClean="0"/>
              <a:pPr/>
              <a:t>06/04/2015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A784-E856-4609-83A8-72CB1BCBFF9E}" type="slidenum">
              <a:rPr lang="es-SV" smtClean="0"/>
              <a:pPr/>
              <a:t>‹Nº›</a:t>
            </a:fld>
            <a:endParaRPr lang="es-SV" dirty="0"/>
          </a:p>
        </p:txBody>
      </p:sp>
      <p:pic>
        <p:nvPicPr>
          <p:cNvPr id="8" name="7 Imagen" descr="SSF_GOES_T_con nombre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7544" y="260648"/>
            <a:ext cx="3388608" cy="1152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47664" y="1844824"/>
            <a:ext cx="7056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>
              <a:solidFill>
                <a:schemeClr val="tx2"/>
              </a:solidFill>
            </a:endParaRPr>
          </a:p>
          <a:p>
            <a:r>
              <a:rPr lang="es-ES" sz="1600" i="1" dirty="0" smtClean="0"/>
              <a:t> </a:t>
            </a:r>
            <a:endParaRPr lang="es-SV" sz="16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547664" y="1412776"/>
            <a:ext cx="7200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R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C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Cambios en la Regulación </a:t>
            </a:r>
          </a:p>
          <a:p>
            <a:pPr algn="ctr"/>
            <a:r>
              <a:rPr lang="es-C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 Salvador</a:t>
            </a:r>
            <a:br>
              <a:rPr lang="es-C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s-CR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C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s-C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SV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XVI Conferencia sobre Regulación y Supervisión de Seguros en América Latina IAIS-ASSAL </a:t>
            </a:r>
          </a:p>
          <a:p>
            <a:r>
              <a:rPr lang="es-C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s-C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s-SV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SV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SV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San José, Costa Rica </a:t>
            </a:r>
          </a:p>
          <a:p>
            <a:pPr algn="ctr"/>
            <a:r>
              <a:rPr lang="es-SV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13 al 16 de abril de 2015 </a:t>
            </a:r>
            <a:endParaRPr lang="es-SV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47664" y="1844824"/>
            <a:ext cx="7056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>
              <a:solidFill>
                <a:schemeClr val="tx2"/>
              </a:solidFill>
            </a:endParaRPr>
          </a:p>
          <a:p>
            <a:r>
              <a:rPr lang="es-ES" sz="1600" i="1" dirty="0" smtClean="0"/>
              <a:t> </a:t>
            </a:r>
            <a:endParaRPr lang="es-SV" sz="16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3563888" y="188640"/>
            <a:ext cx="558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 smtClean="0">
                <a:solidFill>
                  <a:schemeClr val="accent1">
                    <a:lumMod val="50000"/>
                  </a:schemeClr>
                </a:solidFill>
              </a:rPr>
              <a:t>ANTECEDENTES.</a:t>
            </a:r>
            <a:endParaRPr lang="es-SV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47664" y="1700808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Para el funcionamiento transparente, eficiente y ordenado de los mercados financieros es necesario que las instituciones y entidades que lo integran, cumplan con regulaciones prudenciales y de buenas prácticas de gestión de riesgo y gobierno corporativo, el adecuado manejo de potenciales conflictos de interés, la divulgación de información relevante y la existencia de controles para evitar el uso indebido de información privilegiada.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En ese sentido, la tendencia ha sido buscar instrumentos y formas de supervisión que permitan evaluar los riesgos que enfrentan las aseguradoras y ya no requerir únicamente que cumplan con las leyes o normativas que le son aplicables, es así como se ha ido migrando a una supervisión basada en riesgo, lo cual ha sido todo un proceso.</a:t>
            </a:r>
            <a:endParaRPr lang="es-E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47664" y="1628800"/>
            <a:ext cx="7056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>
              <a:solidFill>
                <a:schemeClr val="tx2"/>
              </a:solidFill>
            </a:endParaRPr>
          </a:p>
          <a:p>
            <a:r>
              <a:rPr lang="es-ES" sz="1600" i="1" dirty="0" smtClean="0"/>
              <a:t> </a:t>
            </a:r>
            <a:endParaRPr lang="es-SV" sz="16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3779912" y="188640"/>
            <a:ext cx="5364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 smtClean="0">
                <a:solidFill>
                  <a:schemeClr val="accent1">
                    <a:lumMod val="50000"/>
                  </a:schemeClr>
                </a:solidFill>
              </a:rPr>
              <a:t>PROCESO HACIA SBR.</a:t>
            </a:r>
            <a:endParaRPr lang="es-SV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1524000" y="13970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13 Rectángulo"/>
          <p:cNvSpPr/>
          <p:nvPr/>
        </p:nvSpPr>
        <p:spPr>
          <a:xfrm>
            <a:off x="395536" y="5085184"/>
            <a:ext cx="223224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S" dirty="0" smtClean="0"/>
              <a:t>Manuales de Supervisión Basada en Riesgos: un Manual Extra Situ y un Manual In Situ.</a:t>
            </a:r>
            <a:endParaRPr lang="es-SV" dirty="0" smtClean="0"/>
          </a:p>
        </p:txBody>
      </p:sp>
      <p:sp>
        <p:nvSpPr>
          <p:cNvPr id="15" name="14 Rectángulo"/>
          <p:cNvSpPr/>
          <p:nvPr/>
        </p:nvSpPr>
        <p:spPr>
          <a:xfrm>
            <a:off x="1835696" y="2780928"/>
            <a:ext cx="151216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S" dirty="0" smtClean="0"/>
              <a:t>Capacitación </a:t>
            </a:r>
            <a:r>
              <a:rPr lang="es-ES" dirty="0" smtClean="0"/>
              <a:t>y </a:t>
            </a:r>
            <a:r>
              <a:rPr lang="es-ES" dirty="0" smtClean="0"/>
              <a:t>Matriz de riesgos.</a:t>
            </a:r>
            <a:endParaRPr lang="es-SV" dirty="0"/>
          </a:p>
        </p:txBody>
      </p:sp>
      <p:sp>
        <p:nvSpPr>
          <p:cNvPr id="16" name="15 Rectángulo"/>
          <p:cNvSpPr/>
          <p:nvPr/>
        </p:nvSpPr>
        <p:spPr>
          <a:xfrm>
            <a:off x="4427984" y="3573016"/>
            <a:ext cx="136815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SV" dirty="0" smtClean="0"/>
              <a:t>Diagnóstico SBR y Hoja de Ruta</a:t>
            </a:r>
            <a:endParaRPr lang="es-SV" dirty="0"/>
          </a:p>
        </p:txBody>
      </p:sp>
      <p:sp>
        <p:nvSpPr>
          <p:cNvPr id="17" name="16 Rectángulo"/>
          <p:cNvSpPr/>
          <p:nvPr/>
        </p:nvSpPr>
        <p:spPr>
          <a:xfrm>
            <a:off x="2843808" y="1340768"/>
            <a:ext cx="367240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SV" dirty="0" smtClean="0"/>
              <a:t>Autoevaluación de los PBS-IAIS.</a:t>
            </a:r>
          </a:p>
          <a:p>
            <a:pPr algn="just"/>
            <a:r>
              <a:rPr lang="es-SV" dirty="0" smtClean="0"/>
              <a:t>Guía reformas Ley de Sociedades de Seguros.</a:t>
            </a:r>
          </a:p>
          <a:p>
            <a:pPr algn="just"/>
            <a:r>
              <a:rPr lang="es-SV" dirty="0" smtClean="0"/>
              <a:t>Diagnóstico de los </a:t>
            </a:r>
            <a:r>
              <a:rPr lang="es-SV" dirty="0" err="1" smtClean="0"/>
              <a:t>Microseguros</a:t>
            </a:r>
            <a:r>
              <a:rPr lang="es-SV" dirty="0" smtClean="0"/>
              <a:t>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7236296" y="3140968"/>
            <a:ext cx="158417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SV" dirty="0" smtClean="0"/>
              <a:t>Proyecto Ley de Sociedades de Seguros y revisión de manuales SBR.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851920" y="26064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 smtClean="0">
                <a:solidFill>
                  <a:schemeClr val="accent1">
                    <a:lumMod val="50000"/>
                  </a:schemeClr>
                </a:solidFill>
              </a:rPr>
              <a:t>AVANZANDO HACIA SBR.</a:t>
            </a:r>
            <a:endParaRPr lang="es-SV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547664" y="1412776"/>
            <a:ext cx="7416824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SV" sz="2000" dirty="0" smtClean="0"/>
              <a:t>Existen ciertas precondiciones para avanzar hacia una supervisión basada en riesgo: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547664" y="2133600"/>
          <a:ext cx="744393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95936" y="47667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 smtClean="0"/>
              <a:t>AVANCES NORMATIVOS</a:t>
            </a:r>
            <a:endParaRPr lang="es-SV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1196752"/>
          <a:ext cx="88924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923928" y="404664"/>
            <a:ext cx="5220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s-SV" sz="2800" b="1" dirty="0" smtClean="0">
                <a:solidFill>
                  <a:schemeClr val="tx2"/>
                </a:solidFill>
              </a:rPr>
              <a:t>EVALUACIÓN DE PBS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251520" y="1268760"/>
          <a:ext cx="4824536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Rectángulo"/>
          <p:cNvSpPr/>
          <p:nvPr/>
        </p:nvSpPr>
        <p:spPr>
          <a:xfrm>
            <a:off x="5580112" y="1124745"/>
            <a:ext cx="3168352" cy="4801314"/>
          </a:xfrm>
          <a:prstGeom prst="rect">
            <a:avLst/>
          </a:prstGeom>
          <a:solidFill>
            <a:srgbClr val="658EB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SV" dirty="0" smtClean="0"/>
          </a:p>
          <a:p>
            <a:pPr algn="just"/>
            <a:r>
              <a:rPr lang="es-SV" b="1" dirty="0" smtClean="0"/>
              <a:t>Observados. </a:t>
            </a:r>
          </a:p>
          <a:p>
            <a:r>
              <a:rPr lang="es-SV" dirty="0" smtClean="0"/>
              <a:t>PBS2. Autoridad Supervisora. </a:t>
            </a:r>
          </a:p>
          <a:p>
            <a:r>
              <a:rPr lang="es-SV" dirty="0" smtClean="0"/>
              <a:t>PBS3. Intercambio de información y requisitos de confidencialidad. </a:t>
            </a:r>
          </a:p>
          <a:p>
            <a:r>
              <a:rPr lang="es-SV" dirty="0" smtClean="0"/>
              <a:t>PBS4. Autorización. </a:t>
            </a:r>
          </a:p>
          <a:p>
            <a:r>
              <a:rPr lang="es-SV" dirty="0" smtClean="0"/>
              <a:t>PBS6. Cambios en el control accionario y cesiones de cartera. </a:t>
            </a:r>
          </a:p>
          <a:p>
            <a:r>
              <a:rPr lang="es-SV" dirty="0" smtClean="0"/>
              <a:t>PBS10. Medidas preventivas y correctivas. </a:t>
            </a:r>
          </a:p>
          <a:p>
            <a:r>
              <a:rPr lang="es-SV" dirty="0" smtClean="0"/>
              <a:t>PBS11. Cumplimiento y aplicación de sanciones. </a:t>
            </a:r>
          </a:p>
          <a:p>
            <a:r>
              <a:rPr lang="es-SV" dirty="0" smtClean="0"/>
              <a:t>PBS22. Prevención del lavado de dinero y del financiamiento del terrorismo. </a:t>
            </a:r>
            <a:endParaRPr lang="es-SV" dirty="0"/>
          </a:p>
        </p:txBody>
      </p:sp>
      <p:sp>
        <p:nvSpPr>
          <p:cNvPr id="11" name="10 Rectángulo"/>
          <p:cNvSpPr/>
          <p:nvPr/>
        </p:nvSpPr>
        <p:spPr>
          <a:xfrm>
            <a:off x="5004048" y="836712"/>
            <a:ext cx="4139952" cy="56323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SV" dirty="0" smtClean="0"/>
          </a:p>
          <a:p>
            <a:r>
              <a:rPr lang="es-SV" dirty="0" smtClean="0"/>
              <a:t>Mayormente Observado </a:t>
            </a:r>
          </a:p>
          <a:p>
            <a:r>
              <a:rPr lang="es-SV" dirty="0" smtClean="0"/>
              <a:t>PBS1. Objetivos, poderes y responsabilidades del supervisor. </a:t>
            </a:r>
          </a:p>
          <a:p>
            <a:r>
              <a:rPr lang="es-SV" dirty="0" smtClean="0"/>
              <a:t>PBS5. Idoneidad del personal. </a:t>
            </a:r>
          </a:p>
          <a:p>
            <a:r>
              <a:rPr lang="es-SV" dirty="0" smtClean="0"/>
              <a:t>PBS7. Gobierno corporativo. </a:t>
            </a:r>
          </a:p>
          <a:p>
            <a:r>
              <a:rPr lang="es-SV" dirty="0" smtClean="0"/>
              <a:t>PBS12. Liquidación y salida del mercado. </a:t>
            </a:r>
          </a:p>
          <a:p>
            <a:r>
              <a:rPr lang="es-SV" dirty="0" smtClean="0"/>
              <a:t>PBS13. Reaseguro y otras formas de transferencia de riesgos. </a:t>
            </a:r>
          </a:p>
          <a:p>
            <a:r>
              <a:rPr lang="es-SV" dirty="0" smtClean="0"/>
              <a:t>PBS16. Gestión de riesgo empresarial para efectos de solvencia (ERM por sus siglas en inglés). </a:t>
            </a:r>
          </a:p>
          <a:p>
            <a:r>
              <a:rPr lang="es-SV" dirty="0" smtClean="0"/>
              <a:t>PBS18. Intermediarios. </a:t>
            </a:r>
          </a:p>
          <a:p>
            <a:r>
              <a:rPr lang="es-SV" dirty="0" smtClean="0"/>
              <a:t>PBS19. Conducción del negocio. </a:t>
            </a:r>
          </a:p>
          <a:p>
            <a:r>
              <a:rPr lang="es-SV" dirty="0" smtClean="0"/>
              <a:t>PBS21. Prevención del fraude en seguros. </a:t>
            </a:r>
          </a:p>
          <a:p>
            <a:r>
              <a:rPr lang="es-SV" dirty="0" smtClean="0"/>
              <a:t>PBS23. Supervisión colectiva. </a:t>
            </a:r>
          </a:p>
          <a:p>
            <a:r>
              <a:rPr lang="es-SV" dirty="0" smtClean="0"/>
              <a:t>PBS25 Cooperación y coordinación supervisora. </a:t>
            </a:r>
          </a:p>
          <a:p>
            <a:r>
              <a:rPr lang="es-SV" dirty="0" smtClean="0"/>
              <a:t>PBS26 Cooperación y coordinación transfronteriza en gestión de crisis. </a:t>
            </a:r>
            <a:endParaRPr lang="es-SV" dirty="0"/>
          </a:p>
        </p:txBody>
      </p:sp>
      <p:sp>
        <p:nvSpPr>
          <p:cNvPr id="12" name="11 Rectángulo"/>
          <p:cNvSpPr/>
          <p:nvPr/>
        </p:nvSpPr>
        <p:spPr>
          <a:xfrm>
            <a:off x="5076056" y="1052736"/>
            <a:ext cx="4067944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17375E"/>
            </a:solidFill>
          </a:ln>
        </p:spPr>
        <p:txBody>
          <a:bodyPr wrap="square">
            <a:spAutoFit/>
          </a:bodyPr>
          <a:lstStyle/>
          <a:p>
            <a:endParaRPr lang="es-SV" dirty="0" smtClean="0"/>
          </a:p>
          <a:p>
            <a:r>
              <a:rPr lang="es-SV" dirty="0" smtClean="0"/>
              <a:t>Parcialmente Observado. </a:t>
            </a:r>
          </a:p>
          <a:p>
            <a:r>
              <a:rPr lang="es-SV" dirty="0" smtClean="0"/>
              <a:t>PBS8. Gestión de riesgos y controles internos. </a:t>
            </a:r>
          </a:p>
          <a:p>
            <a:r>
              <a:rPr lang="es-SV" dirty="0" smtClean="0"/>
              <a:t>PBS9. Revisión y presentación de informes al supervisor. </a:t>
            </a:r>
          </a:p>
          <a:p>
            <a:r>
              <a:rPr lang="es-SV" dirty="0" smtClean="0"/>
              <a:t>PBS14. Valuación. </a:t>
            </a:r>
          </a:p>
          <a:p>
            <a:r>
              <a:rPr lang="es-SV" dirty="0" smtClean="0"/>
              <a:t>PBS15. Inversión. </a:t>
            </a:r>
          </a:p>
          <a:p>
            <a:r>
              <a:rPr lang="es-SV" dirty="0" smtClean="0"/>
              <a:t>PBS17. Adecuación del capital. </a:t>
            </a:r>
          </a:p>
          <a:p>
            <a:r>
              <a:rPr lang="es-SV" dirty="0" smtClean="0"/>
              <a:t>PBS20. Divulgación. </a:t>
            </a:r>
          </a:p>
          <a:p>
            <a:r>
              <a:rPr lang="es-SV" dirty="0" smtClean="0"/>
              <a:t>PBS24. Vigilancia macro prudencial y supervisión de seguros. </a:t>
            </a:r>
            <a:endParaRPr lang="es-SV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4048" y="836712"/>
            <a:ext cx="4139952" cy="6021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Áreas a valorar para cambios en LSS:</a:t>
            </a:r>
            <a:endParaRPr kumimoji="0" lang="es-SV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Objetivo de la Supervisión.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Negocio de seguros.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Accionistas.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Junta Directiva y Alta Gerencia.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Funciones de Control.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Subcontratación de funciones aseguradoras.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Divulgación Pública.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Reaseguro.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Requisitos prudenciales.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Intervención.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Sanciones.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Microseguros</a:t>
            </a: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Fianzas.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Conciliación.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Intercambio de Información de Supervisión.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Inmunidad Legal.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Ajustadores de Pérdidas.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Liquidación de Aseguradoras.</a:t>
            </a:r>
            <a:endParaRPr kumimoji="0" lang="es-SV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276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47664" y="1628800"/>
            <a:ext cx="7056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>
              <a:solidFill>
                <a:schemeClr val="tx2"/>
              </a:solidFill>
            </a:endParaRPr>
          </a:p>
          <a:p>
            <a:r>
              <a:rPr lang="es-ES" sz="1600" i="1" dirty="0" smtClean="0"/>
              <a:t> </a:t>
            </a:r>
            <a:endParaRPr lang="es-SV" sz="16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3923928" y="404664"/>
            <a:ext cx="5220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s-SV" sz="2800" b="1" dirty="0" smtClean="0">
                <a:solidFill>
                  <a:schemeClr val="tx2"/>
                </a:solidFill>
              </a:rPr>
              <a:t>CONCLUSIÓN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6248401" y="3276600"/>
            <a:ext cx="2667000" cy="1152525"/>
          </a:xfrm>
          <a:prstGeom prst="cloudCallout">
            <a:avLst>
              <a:gd name="adj1" fmla="val -60066"/>
              <a:gd name="adj2" fmla="val 25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Cuáles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son los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riesgos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deben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considerar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746422" y="1685166"/>
            <a:ext cx="3166069" cy="1154109"/>
          </a:xfrm>
          <a:prstGeom prst="cloudCallout">
            <a:avLst>
              <a:gd name="adj1" fmla="val 38479"/>
              <a:gd name="adj2" fmla="val 8370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Qué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cambios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regulatorios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necesario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28600" y="2895600"/>
            <a:ext cx="2819400" cy="1308100"/>
          </a:xfrm>
          <a:prstGeom prst="cloudCallout">
            <a:avLst>
              <a:gd name="adj1" fmla="val 73515"/>
              <a:gd name="adj2" fmla="val 143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Cuáles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requerimientos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gobierno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corporativo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deben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500794" y="5181600"/>
            <a:ext cx="2643206" cy="1150937"/>
          </a:xfrm>
          <a:prstGeom prst="cloudCallout">
            <a:avLst>
              <a:gd name="adj1" fmla="val -81162"/>
              <a:gd name="adj2" fmla="val -11279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Qué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enfoque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debo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considerar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EBC o EBR?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714976" y="1219200"/>
            <a:ext cx="3429024" cy="1511300"/>
          </a:xfrm>
          <a:prstGeom prst="cloudCallout">
            <a:avLst>
              <a:gd name="adj1" fmla="val -65034"/>
              <a:gd name="adj2" fmla="val 786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¿Se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deben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requerimientos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cuantitativos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solvencia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914400" y="5029200"/>
            <a:ext cx="2643206" cy="1150937"/>
          </a:xfrm>
          <a:prstGeom prst="cloudCallout">
            <a:avLst>
              <a:gd name="adj1" fmla="val 39675"/>
              <a:gd name="adj2" fmla="val -1083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Qué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otros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ajustes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debo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hacer</a:t>
            </a:r>
            <a:r>
              <a:rPr lang="en-GB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en-GB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" name="Picture 2" descr="http://bibliotecas1978.files.wordpress.com/2012/10/respuestas.gif"/>
          <p:cNvPicPr>
            <a:picLocks noChangeAspect="1" noChangeArrowheads="1"/>
          </p:cNvPicPr>
          <p:nvPr/>
        </p:nvPicPr>
        <p:blipFill>
          <a:blip r:embed="rId2" cstate="print"/>
          <a:srcRect l="15301" t="6557" r="16940" b="14754"/>
          <a:stretch>
            <a:fillRect/>
          </a:stretch>
        </p:blipFill>
        <p:spPr bwMode="auto">
          <a:xfrm>
            <a:off x="3581400" y="3657600"/>
            <a:ext cx="2362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A784-E856-4609-83A8-72CB1BCBFF9E}" type="slidenum">
              <a:rPr lang="es-SV" smtClean="0"/>
              <a:pPr/>
              <a:t>8</a:t>
            </a:fld>
            <a:endParaRPr lang="es-SV" dirty="0"/>
          </a:p>
        </p:txBody>
      </p:sp>
      <p:pic>
        <p:nvPicPr>
          <p:cNvPr id="7" name="Picture 2" descr="https://encrypted-tbn0.gstatic.com/images?q=tbn:ANd9GcSP3ebjD_I7Hus2BdMatgSNCApaLzgfk1hzhX6iRbRcEAGYXx9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158534">
            <a:off x="3631407" y="589526"/>
            <a:ext cx="4935727" cy="530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%20bas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16559</TotalTime>
  <Words>878</Words>
  <Application>Microsoft Office PowerPoint</Application>
  <PresentationFormat>Presentación en pantalla (4:3)</PresentationFormat>
  <Paragraphs>128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Presentación%20base[1]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SSF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Y SOLIDEZ DEL SISTEMA FINANCIERO SALVADOREÑO</dc:title>
  <dc:creator>cclf</dc:creator>
  <cp:lastModifiedBy>rifg</cp:lastModifiedBy>
  <cp:revision>2119</cp:revision>
  <dcterms:created xsi:type="dcterms:W3CDTF">2010-01-21T17:13:43Z</dcterms:created>
  <dcterms:modified xsi:type="dcterms:W3CDTF">2015-04-07T00:24:25Z</dcterms:modified>
</cp:coreProperties>
</file>