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29"/>
  </p:notesMasterIdLst>
  <p:handoutMasterIdLst>
    <p:handoutMasterId r:id="rId30"/>
  </p:handoutMasterIdLst>
  <p:sldIdLst>
    <p:sldId id="521" r:id="rId2"/>
    <p:sldId id="591" r:id="rId3"/>
    <p:sldId id="584" r:id="rId4"/>
    <p:sldId id="585" r:id="rId5"/>
    <p:sldId id="589" r:id="rId6"/>
    <p:sldId id="543" r:id="rId7"/>
    <p:sldId id="547" r:id="rId8"/>
    <p:sldId id="576" r:id="rId9"/>
    <p:sldId id="577" r:id="rId10"/>
    <p:sldId id="578" r:id="rId11"/>
    <p:sldId id="580" r:id="rId12"/>
    <p:sldId id="590" r:id="rId13"/>
    <p:sldId id="592" r:id="rId14"/>
    <p:sldId id="593" r:id="rId15"/>
    <p:sldId id="603" r:id="rId16"/>
    <p:sldId id="594" r:id="rId17"/>
    <p:sldId id="595" r:id="rId18"/>
    <p:sldId id="596" r:id="rId19"/>
    <p:sldId id="597" r:id="rId20"/>
    <p:sldId id="598" r:id="rId21"/>
    <p:sldId id="599" r:id="rId22"/>
    <p:sldId id="600" r:id="rId23"/>
    <p:sldId id="601" r:id="rId24"/>
    <p:sldId id="605" r:id="rId25"/>
    <p:sldId id="604" r:id="rId26"/>
    <p:sldId id="602" r:id="rId27"/>
    <p:sldId id="542" r:id="rId28"/>
  </p:sldIdLst>
  <p:sldSz cx="9144000" cy="6858000" type="screen4x3"/>
  <p:notesSz cx="7010400" cy="9236075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7B41603-9553-4E42-8D36-BA4E1607BE05}">
          <p14:sldIdLst>
            <p14:sldId id="521"/>
            <p14:sldId id="591"/>
            <p14:sldId id="584"/>
            <p14:sldId id="585"/>
            <p14:sldId id="589"/>
            <p14:sldId id="543"/>
            <p14:sldId id="547"/>
            <p14:sldId id="576"/>
            <p14:sldId id="577"/>
            <p14:sldId id="578"/>
            <p14:sldId id="580"/>
            <p14:sldId id="590"/>
            <p14:sldId id="592"/>
            <p14:sldId id="593"/>
            <p14:sldId id="60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5"/>
            <p14:sldId id="604"/>
            <p14:sldId id="602"/>
            <p14:sldId id="54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920000"/>
    <a:srgbClr val="CC6600"/>
    <a:srgbClr val="800000"/>
    <a:srgbClr val="CC9900"/>
    <a:srgbClr val="663300"/>
    <a:srgbClr val="CC6666"/>
    <a:srgbClr val="006600"/>
    <a:srgbClr val="006666"/>
    <a:srgbClr val="99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4" autoAdjust="0"/>
    <p:restoredTop sz="99067" autoAdjust="0"/>
  </p:normalViewPr>
  <p:slideViewPr>
    <p:cSldViewPr>
      <p:cViewPr>
        <p:scale>
          <a:sx n="90" d="100"/>
          <a:sy n="90" d="100"/>
        </p:scale>
        <p:origin x="-119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2202"/>
          </a:xfrm>
          <a:prstGeom prst="rect">
            <a:avLst/>
          </a:prstGeom>
        </p:spPr>
        <p:txBody>
          <a:bodyPr vert="horz" lIns="92565" tIns="46282" rIns="92565" bIns="462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2202"/>
          </a:xfrm>
          <a:prstGeom prst="rect">
            <a:avLst/>
          </a:prstGeom>
        </p:spPr>
        <p:txBody>
          <a:bodyPr vert="horz" lIns="92565" tIns="46282" rIns="92565" bIns="462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0E7A51-96D8-481E-B226-F5A2BE963CB9}" type="datetimeFigureOut">
              <a:rPr lang="es-CO"/>
              <a:pPr>
                <a:defRPr/>
              </a:pPr>
              <a:t>14/04/2015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772280"/>
            <a:ext cx="3037840" cy="462202"/>
          </a:xfrm>
          <a:prstGeom prst="rect">
            <a:avLst/>
          </a:prstGeom>
        </p:spPr>
        <p:txBody>
          <a:bodyPr vert="horz" lIns="92565" tIns="46282" rIns="92565" bIns="462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772280"/>
            <a:ext cx="3037840" cy="462202"/>
          </a:xfrm>
          <a:prstGeom prst="rect">
            <a:avLst/>
          </a:prstGeom>
        </p:spPr>
        <p:txBody>
          <a:bodyPr vert="horz" lIns="92565" tIns="46282" rIns="92565" bIns="462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6FA5EE-0CD0-437B-A69A-F4476CC92B4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8684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2202"/>
          </a:xfrm>
          <a:prstGeom prst="rect">
            <a:avLst/>
          </a:prstGeom>
        </p:spPr>
        <p:txBody>
          <a:bodyPr vert="horz" lIns="92565" tIns="46282" rIns="92565" bIns="462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2202"/>
          </a:xfrm>
          <a:prstGeom prst="rect">
            <a:avLst/>
          </a:prstGeom>
        </p:spPr>
        <p:txBody>
          <a:bodyPr vert="horz" lIns="92565" tIns="46282" rIns="92565" bIns="462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2CAA8C-59D7-47B5-B72F-37C53D9A6E67}" type="datetimeFigureOut">
              <a:rPr lang="es-CO"/>
              <a:pPr>
                <a:defRPr/>
              </a:pPr>
              <a:t>14/04/2015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65" tIns="46282" rIns="92565" bIns="46282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735"/>
            <a:ext cx="5608320" cy="4155037"/>
          </a:xfrm>
          <a:prstGeom prst="rect">
            <a:avLst/>
          </a:prstGeom>
        </p:spPr>
        <p:txBody>
          <a:bodyPr vert="horz" lIns="92565" tIns="46282" rIns="92565" bIns="46282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280"/>
            <a:ext cx="3037840" cy="462202"/>
          </a:xfrm>
          <a:prstGeom prst="rect">
            <a:avLst/>
          </a:prstGeom>
        </p:spPr>
        <p:txBody>
          <a:bodyPr vert="horz" lIns="92565" tIns="46282" rIns="92565" bIns="462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72280"/>
            <a:ext cx="3037840" cy="462202"/>
          </a:xfrm>
          <a:prstGeom prst="rect">
            <a:avLst/>
          </a:prstGeom>
        </p:spPr>
        <p:txBody>
          <a:bodyPr vert="horz" lIns="92565" tIns="46282" rIns="92565" bIns="462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1E7D16-C255-4A54-87A1-CD6BA925C23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502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4E911A-49BC-4907-A5BE-51C480169FD4}" type="slidenum">
              <a:rPr lang="es-CO" smtClean="0"/>
              <a:pPr>
                <a:defRPr/>
              </a:pPr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82668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30589-33F9-4A66-B8A6-2D15C57BB82D}" type="slidenum">
              <a:rPr lang="es-CO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2" name="1 Marcador de nota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6402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30589-33F9-4A66-B8A6-2D15C57BB82D}" type="slidenum">
              <a:rPr lang="es-CO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43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30589-33F9-4A66-B8A6-2D15C57BB82D}" type="slidenum">
              <a:rPr lang="es-CO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2" name="1 Marcador de nota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26510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30589-33F9-4A66-B8A6-2D15C57BB82D}" type="slidenum">
              <a:rPr lang="es-CO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2" name="1 Marcador de nota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7653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30589-33F9-4A66-B8A6-2D15C57BB82D}" type="slidenum">
              <a:rPr lang="es-CO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2" name="1 Marcador de nota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7653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55B03A-F677-4B17-8AC9-92CB69620B81}" type="slidenum">
              <a:rPr lang="es-CO" smtClean="0"/>
              <a:pPr>
                <a:defRPr/>
              </a:pPr>
              <a:t>5</a:t>
            </a:fld>
            <a:endParaRPr lang="es-C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55B03A-F677-4B17-8AC9-92CB69620B81}" type="slidenum">
              <a:rPr lang="es-CO" smtClean="0"/>
              <a:pPr>
                <a:defRPr/>
              </a:pPr>
              <a:t>12</a:t>
            </a:fld>
            <a:endParaRPr lang="es-CO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55B03A-F677-4B17-8AC9-92CB69620B81}" type="slidenum">
              <a:rPr lang="es-CO" smtClean="0"/>
              <a:pPr>
                <a:defRPr/>
              </a:pPr>
              <a:t>14</a:t>
            </a:fld>
            <a:endParaRPr lang="es-CO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30589-33F9-4A66-B8A6-2D15C57BB82D}" type="slidenum">
              <a:rPr lang="es-CO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2" name="1 Marcador de nota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2460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30589-33F9-4A66-B8A6-2D15C57BB82D}" type="slidenum">
              <a:rPr lang="es-CO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2" name="1 Marcador de nota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2460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30589-33F9-4A66-B8A6-2D15C57BB82D}" type="slidenum">
              <a:rPr lang="es-CO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06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30589-33F9-4A66-B8A6-2D15C57BB82D}" type="slidenum">
              <a:rPr lang="es-CO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538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30589-33F9-4A66-B8A6-2D15C57BB82D}" type="slidenum">
              <a:rPr lang="es-CO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2" name="1 Marcador de notas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337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O" smtClean="0"/>
              <a:t>20/12/2011</a:t>
            </a: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739628F-8BDD-45C1-B344-DEE8E06826B1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85463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O" smtClean="0"/>
              <a:t>20/12/2011</a:t>
            </a: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9655B5-4C09-44B2-8156-44324B3B2E86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00996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O" smtClean="0"/>
              <a:t>20/12/2011</a:t>
            </a: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77AEFEB-3F3C-4FCD-B9E3-948A12CDA264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4217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CO" dirty="0" smtClean="0"/>
              <a:t>Haga clic para agregar texto</a:t>
            </a:r>
            <a:endParaRPr lang="es-CO" dirty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CO" dirty="0" smtClean="0"/>
              <a:t>Haga clic para agregar texto</a:t>
            </a:r>
            <a:endParaRPr lang="es-CO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idx="1" hasCustomPrompt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CO" dirty="0" smtClean="0"/>
              <a:t>Haga clic para agregar texto</a:t>
            </a:r>
            <a:endParaRPr lang="es-CO" dirty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2AE465F-31D4-4BE3-9BF4-996CE7EF4F27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4521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O" smtClean="0"/>
              <a:t>20/12/2011</a:t>
            </a: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53B2E33-47B1-4F6B-8130-97F1585B0578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23303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O" smtClean="0"/>
              <a:t>20/12/2011</a:t>
            </a:r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B9BB2C9-DD7C-4F5E-9E3D-2244DE6E2094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5818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O" smtClean="0"/>
              <a:t>20/12/2011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9E55BE-2FC9-4335-BB9D-0463CB7F51E5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9508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O" smtClean="0"/>
              <a:t>20/12/2011</a:t>
            </a:r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B6AED13-9D77-4741-BA33-975AA7CBE3C1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37864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O" smtClean="0"/>
              <a:t>20/12/2011</a:t>
            </a:r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AC45F3A-E5E5-4441-A57D-F84791D16583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61944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F8C73C4-0CDA-4B89-A497-D80032171DDC}" type="datetimeFigureOut">
              <a:rPr lang="es-CO" smtClean="0"/>
              <a:pPr/>
              <a:t>14/04/2015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4FA4826-3895-416B-A094-45F9E7666312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08824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O" smtClean="0"/>
              <a:t>20/12/2011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43C0A8-9A93-45DA-83CA-1867786B09F3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8677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CO" smtClean="0"/>
              <a:t>20/12/2011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39167A-1FBC-4BBF-BFEA-EFE4B37F3CF9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1486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0" t="9951" r="3954" b="10534"/>
          <a:stretch/>
        </p:blipFill>
        <p:spPr>
          <a:xfrm>
            <a:off x="61488" y="154461"/>
            <a:ext cx="1614155" cy="449223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agregar título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764704"/>
            <a:ext cx="9144000" cy="0"/>
          </a:xfrm>
          <a:prstGeom prst="line">
            <a:avLst/>
          </a:prstGeom>
          <a:ln w="19050">
            <a:solidFill>
              <a:srgbClr val="99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 userDrawn="1"/>
        </p:nvSpPr>
        <p:spPr>
          <a:xfrm>
            <a:off x="2555776" y="6480000"/>
            <a:ext cx="38884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 err="1" smtClean="0"/>
              <a:t>Superfinanciera</a:t>
            </a:r>
            <a:r>
              <a:rPr lang="es-CO" sz="1100" b="1" dirty="0" smtClean="0"/>
              <a:t>, Primera en Transparencia</a:t>
            </a:r>
            <a:endParaRPr lang="es-CO" sz="1100" b="1" dirty="0"/>
          </a:p>
        </p:txBody>
      </p:sp>
      <p:cxnSp>
        <p:nvCxnSpPr>
          <p:cNvPr id="12" name="8 Conector recto"/>
          <p:cNvCxnSpPr/>
          <p:nvPr userDrawn="1"/>
        </p:nvCxnSpPr>
        <p:spPr>
          <a:xfrm>
            <a:off x="0" y="6408000"/>
            <a:ext cx="9144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3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501063" y="6520259"/>
            <a:ext cx="5715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BA59A33-2EC7-4BBB-8673-CEFB896C0BD7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385" y="169026"/>
            <a:ext cx="1440160" cy="42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1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3" r:id="rId13"/>
    <p:sldLayoutId id="2147483784" r:id="rId14"/>
    <p:sldLayoutId id="214748378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3200" b="1" kern="1200">
          <a:solidFill>
            <a:srgbClr val="99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Clr>
          <a:srgbClr val="990000"/>
        </a:buClr>
        <a:buSzPct val="115000"/>
        <a:buFont typeface="Arial" pitchFamily="34" charset="0"/>
        <a:buNone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90000"/>
        </a:buClr>
        <a:buSzPct val="115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90000"/>
        </a:buClr>
        <a:buSzPct val="115000"/>
        <a:buFont typeface="Wingdings" pitchFamily="2" charset="2"/>
        <a:buChar char="ü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90000"/>
        </a:buClr>
        <a:buSzPct val="115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7384"/>
            <a:ext cx="9144000" cy="6858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6" name="Picture 8" descr="logo_superfinancier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041525" y="2035175"/>
            <a:ext cx="5111750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916213" y="6111875"/>
            <a:ext cx="3455987" cy="27622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200" b="1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Superfinanciera, Primera en Transparencia</a:t>
            </a:r>
            <a:endParaRPr lang="es-E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F:\tp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75" y="6405563"/>
            <a:ext cx="98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F:\it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38" y="6405563"/>
            <a:ext cx="81915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10</a:t>
            </a:fld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4896544"/>
          </a:xfrm>
        </p:spPr>
        <p:txBody>
          <a:bodyPr>
            <a:normAutofit fontScale="77500" lnSpcReduction="20000"/>
          </a:bodyPr>
          <a:lstStyle/>
          <a:p>
            <a:r>
              <a:rPr lang="es-CO" sz="3100" b="1" dirty="0" smtClean="0">
                <a:solidFill>
                  <a:srgbClr val="990000"/>
                </a:solidFill>
              </a:rPr>
              <a:t>IV. Arquitectura de Control</a:t>
            </a:r>
            <a:endParaRPr lang="es-CO" sz="3100" dirty="0">
              <a:solidFill>
                <a:srgbClr val="990000"/>
              </a:solidFill>
            </a:endParaRPr>
          </a:p>
          <a:p>
            <a:endParaRPr lang="es-CO" sz="1000" dirty="0" smtClean="0"/>
          </a:p>
          <a:p>
            <a:pPr algn="just"/>
            <a:r>
              <a:rPr lang="es-CO" sz="2600" dirty="0" smtClean="0"/>
              <a:t>Medidas que buscan:</a:t>
            </a:r>
            <a:endParaRPr lang="es-CO" sz="2600" dirty="0"/>
          </a:p>
          <a:p>
            <a:pPr algn="just"/>
            <a:endParaRPr lang="es-CO" sz="2600" dirty="0"/>
          </a:p>
          <a:p>
            <a:pPr marL="534988" lvl="1" indent="-268288" algn="just"/>
            <a:r>
              <a:rPr lang="es-CO" sz="2600" dirty="0" smtClean="0"/>
              <a:t>Facilitar </a:t>
            </a:r>
            <a:r>
              <a:rPr lang="es-CO" sz="2600" dirty="0"/>
              <a:t>la incorporación de procedimientos consistentes y alineados. </a:t>
            </a:r>
            <a:endParaRPr lang="es-CO" sz="2600" dirty="0" smtClean="0"/>
          </a:p>
          <a:p>
            <a:pPr marL="534988" lvl="1" indent="-268288" algn="just">
              <a:buNone/>
            </a:pPr>
            <a:endParaRPr lang="es-CO" sz="2600" dirty="0"/>
          </a:p>
          <a:p>
            <a:pPr marL="534988" indent="-268288" algn="just">
              <a:buFont typeface="Arial" pitchFamily="34" charset="0"/>
              <a:buChar char="•"/>
            </a:pPr>
            <a:r>
              <a:rPr lang="es-CO" sz="2600" dirty="0" smtClean="0"/>
              <a:t>Mejorar </a:t>
            </a:r>
            <a:r>
              <a:rPr lang="es-CO" sz="2600" dirty="0"/>
              <a:t>el seguimiento del desempeño respecto de los objetivos estratégicos. </a:t>
            </a:r>
            <a:endParaRPr lang="es-CO" sz="2600" dirty="0" smtClean="0"/>
          </a:p>
          <a:p>
            <a:pPr marL="534988" indent="-268288" algn="just"/>
            <a:endParaRPr lang="es-CO" sz="2600" dirty="0" smtClean="0"/>
          </a:p>
          <a:p>
            <a:pPr marL="534988" lvl="1" indent="-268288" algn="just"/>
            <a:r>
              <a:rPr lang="es-CO" sz="2600" dirty="0" smtClean="0"/>
              <a:t>Incrementar </a:t>
            </a:r>
            <a:r>
              <a:rPr lang="es-CO" sz="2600" dirty="0"/>
              <a:t>la capacidad para gestionar de forma apropiada los riesgos necesarios para la estrategia del negocio. </a:t>
            </a:r>
            <a:endParaRPr lang="es-CO" sz="2600" dirty="0" smtClean="0"/>
          </a:p>
          <a:p>
            <a:pPr marL="534988" lvl="1" indent="-268288" algn="just">
              <a:buNone/>
            </a:pPr>
            <a:endParaRPr lang="es-CO" sz="2600" dirty="0" smtClean="0"/>
          </a:p>
          <a:p>
            <a:pPr marL="534988" lvl="1" indent="-268288" algn="just"/>
            <a:r>
              <a:rPr lang="es-CO" sz="2600" dirty="0" smtClean="0"/>
              <a:t>Facilitar </a:t>
            </a:r>
            <a:r>
              <a:rPr lang="es-CO" sz="2600" dirty="0"/>
              <a:t>la comprensión de los riesgos en la toma de decisiones. </a:t>
            </a:r>
            <a:endParaRPr lang="es-CO" sz="2600" dirty="0" smtClean="0"/>
          </a:p>
          <a:p>
            <a:pPr marL="534988" lvl="1" indent="-268288" algn="just">
              <a:buNone/>
            </a:pPr>
            <a:endParaRPr lang="es-CO" sz="2600" dirty="0" smtClean="0"/>
          </a:p>
          <a:p>
            <a:pPr marL="534988" lvl="1" indent="-268288" algn="just"/>
            <a:r>
              <a:rPr lang="es-CO" sz="2600" dirty="0" smtClean="0"/>
              <a:t>Reforzar </a:t>
            </a:r>
            <a:r>
              <a:rPr lang="es-CO" sz="2600" dirty="0"/>
              <a:t>el control del conjunto de los riesgos a los que está expuesta la organización. </a:t>
            </a:r>
          </a:p>
          <a:p>
            <a:pPr marL="534988" indent="-268288"/>
            <a:endParaRPr lang="es-CO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Estructura General </a:t>
            </a:r>
          </a:p>
        </p:txBody>
      </p:sp>
    </p:spTree>
    <p:extLst>
      <p:ext uri="{BB962C8B-B14F-4D97-AF65-F5344CB8AC3E}">
        <p14:creationId xmlns:p14="http://schemas.microsoft.com/office/powerpoint/2010/main" val="1553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11</a:t>
            </a:fld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040560"/>
          </a:xfrm>
        </p:spPr>
        <p:txBody>
          <a:bodyPr>
            <a:normAutofit fontScale="85000" lnSpcReduction="20000"/>
          </a:bodyPr>
          <a:lstStyle/>
          <a:p>
            <a:r>
              <a:rPr lang="es-CO" sz="2800" b="1" dirty="0" smtClean="0">
                <a:solidFill>
                  <a:srgbClr val="990000"/>
                </a:solidFill>
              </a:rPr>
              <a:t>V. </a:t>
            </a:r>
            <a:r>
              <a:rPr lang="es-ES" sz="2800" b="1" dirty="0" smtClean="0">
                <a:solidFill>
                  <a:srgbClr val="990000"/>
                </a:solidFill>
              </a:rPr>
              <a:t>Transparencia e Información Financiera y no Financiera</a:t>
            </a:r>
            <a:endParaRPr lang="es-CO" sz="2800" b="1" dirty="0" smtClean="0">
              <a:solidFill>
                <a:srgbClr val="990000"/>
              </a:solidFill>
            </a:endParaRPr>
          </a:p>
          <a:p>
            <a:pPr algn="just"/>
            <a:endParaRPr lang="es-CO" i="1" dirty="0" smtClean="0"/>
          </a:p>
          <a:p>
            <a:pPr algn="just"/>
            <a:r>
              <a:rPr lang="es-CO" sz="2600" dirty="0" smtClean="0"/>
              <a:t>Medidas que buscan: </a:t>
            </a:r>
            <a:r>
              <a:rPr lang="es-CO" sz="2600" i="1" dirty="0" smtClean="0"/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600" i="1" dirty="0"/>
          </a:p>
          <a:p>
            <a:pPr marL="533400" indent="-266700" algn="just">
              <a:buFont typeface="Arial" pitchFamily="34" charset="0"/>
              <a:buChar char="•"/>
            </a:pPr>
            <a:r>
              <a:rPr lang="es-CO" sz="2600" dirty="0" smtClean="0"/>
              <a:t>Permitir </a:t>
            </a:r>
            <a:r>
              <a:rPr lang="es-CO" sz="2600" dirty="0"/>
              <a:t>un conocimiento apropiado por parte de </a:t>
            </a:r>
            <a:r>
              <a:rPr lang="es-CO" sz="2600" dirty="0" smtClean="0"/>
              <a:t>los </a:t>
            </a:r>
            <a:r>
              <a:rPr lang="es-CO" sz="2600" dirty="0"/>
              <a:t>grupos de interés, y </a:t>
            </a:r>
            <a:r>
              <a:rPr lang="es-CO" sz="2600" dirty="0" smtClean="0"/>
              <a:t>el </a:t>
            </a:r>
            <a:r>
              <a:rPr lang="es-CO" sz="2600" dirty="0"/>
              <a:t>mercado en su </a:t>
            </a:r>
            <a:r>
              <a:rPr lang="es-CO" sz="2600" dirty="0" smtClean="0"/>
              <a:t>conjunto, sobre </a:t>
            </a:r>
            <a:r>
              <a:rPr lang="es-CO" sz="2600" dirty="0"/>
              <a:t>la marcha </a:t>
            </a:r>
            <a:r>
              <a:rPr lang="es-CO" sz="2600" dirty="0" smtClean="0"/>
              <a:t>del emisor.</a:t>
            </a:r>
          </a:p>
          <a:p>
            <a:pPr marL="533400" indent="-266700" algn="just">
              <a:buFont typeface="Arial" pitchFamily="34" charset="0"/>
              <a:buChar char="•"/>
            </a:pPr>
            <a:endParaRPr lang="es-CO" sz="2600" dirty="0"/>
          </a:p>
          <a:p>
            <a:pPr marL="533400" indent="-266700" algn="just">
              <a:buFont typeface="Arial" pitchFamily="34" charset="0"/>
              <a:buChar char="•"/>
            </a:pPr>
            <a:r>
              <a:rPr lang="es-CO" sz="2600" dirty="0"/>
              <a:t>Permitir un conocimiento apropiado por parte de los grupos de interés, y el mercado en su conjunto, sobre la situación </a:t>
            </a:r>
            <a:r>
              <a:rPr lang="es-CO" sz="2600" dirty="0" smtClean="0"/>
              <a:t>del emisor. </a:t>
            </a:r>
            <a:endParaRPr lang="es-CO" sz="2600" dirty="0"/>
          </a:p>
          <a:p>
            <a:pPr marL="533400" indent="-266700" algn="just">
              <a:buFont typeface="Arial" pitchFamily="34" charset="0"/>
              <a:buChar char="•"/>
            </a:pPr>
            <a:endParaRPr lang="es-CO" sz="2600" dirty="0" smtClean="0"/>
          </a:p>
          <a:p>
            <a:pPr marL="533400" indent="-266700" algn="just">
              <a:buFont typeface="Arial" pitchFamily="34" charset="0"/>
              <a:buChar char="•"/>
            </a:pPr>
            <a:r>
              <a:rPr lang="es-CO" sz="2600" dirty="0" smtClean="0"/>
              <a:t>Poner a disposición </a:t>
            </a:r>
            <a:r>
              <a:rPr lang="es-CO" sz="2600" dirty="0"/>
              <a:t>de los grupos de interés, y el mercado en su conjunto </a:t>
            </a:r>
            <a:r>
              <a:rPr lang="es-CO" sz="2600" dirty="0" smtClean="0"/>
              <a:t>elementos </a:t>
            </a:r>
            <a:r>
              <a:rPr lang="es-CO" sz="2600" dirty="0"/>
              <a:t>de juicio suficientes para la toma de decisiones de manera informada. </a:t>
            </a:r>
            <a:endParaRPr lang="es-CO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Estructura General </a:t>
            </a:r>
          </a:p>
        </p:txBody>
      </p:sp>
    </p:spTree>
    <p:extLst>
      <p:ext uri="{BB962C8B-B14F-4D97-AF65-F5344CB8AC3E}">
        <p14:creationId xmlns:p14="http://schemas.microsoft.com/office/powerpoint/2010/main" val="5349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501063" y="6421438"/>
            <a:ext cx="5715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B69E77-219E-4E18-A679-1F3D723A11D2}" type="slidenum">
              <a:rPr lang="es-CO" smtClean="0"/>
              <a:pPr>
                <a:defRPr/>
              </a:pPr>
              <a:t>12</a:t>
            </a:fld>
            <a:endParaRPr lang="es-CO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7158" y="800119"/>
            <a:ext cx="8501121" cy="56323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/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r>
              <a:rPr lang="es-ES" dirty="0"/>
              <a:t>S</a:t>
            </a:r>
            <a:r>
              <a:rPr lang="es-ES" dirty="0" smtClean="0"/>
              <a:t>e </a:t>
            </a:r>
            <a:r>
              <a:rPr lang="es-ES" dirty="0"/>
              <a:t>han incluido determinadas recomendaciones de Gobierno Corporativo especialmente aplicables al sector financiero y a los Conglomerados en los que se integran empresas en situación de control y/o grupo </a:t>
            </a:r>
            <a:r>
              <a:rPr lang="es-ES" dirty="0" smtClean="0"/>
              <a:t>empresarial</a:t>
            </a:r>
            <a:r>
              <a:rPr lang="es-ES_tradnl" dirty="0" smtClean="0"/>
              <a:t>.</a:t>
            </a:r>
            <a:endParaRPr lang="es-CO" dirty="0" smtClean="0">
              <a:solidFill>
                <a:srgbClr val="000000"/>
              </a:solidFill>
            </a:endParaRP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endParaRPr lang="es-CO" dirty="0">
              <a:solidFill>
                <a:srgbClr val="000000"/>
              </a:solidFill>
            </a:endParaRP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r>
              <a:rPr lang="es-CO" dirty="0" smtClean="0">
                <a:solidFill>
                  <a:srgbClr val="000000"/>
                </a:solidFill>
              </a:rPr>
              <a:t>Las recomendaciones en que consten listas de requisitos, solo se entienden implementadas cuando se adopten en su integridad.</a:t>
            </a: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endParaRPr lang="es-CO" dirty="0">
              <a:solidFill>
                <a:srgbClr val="000000"/>
              </a:solidFill>
            </a:endParaRP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r>
              <a:rPr lang="es-CO" dirty="0" smtClean="0">
                <a:solidFill>
                  <a:srgbClr val="000000"/>
                </a:solidFill>
              </a:rPr>
              <a:t>El destinatario de la información reportada es el inversionista actual y potencial, quien deberá valorarla.  </a:t>
            </a: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endParaRPr lang="es-CO" dirty="0" smtClean="0">
              <a:solidFill>
                <a:srgbClr val="000000"/>
              </a:solidFill>
            </a:endParaRP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r>
              <a:rPr lang="es-CO" dirty="0" smtClean="0">
                <a:solidFill>
                  <a:srgbClr val="000000"/>
                </a:solidFill>
              </a:rPr>
              <a:t>Se presentan recomendaciones relacionadas con la </a:t>
            </a:r>
            <a:r>
              <a:rPr lang="es-CO" dirty="0">
                <a:solidFill>
                  <a:srgbClr val="000000"/>
                </a:solidFill>
              </a:rPr>
              <a:t>estructura de gobierno y responsabilidades de entidades que hacen parte de un Conglomerado. </a:t>
            </a:r>
            <a:endParaRPr lang="es-CO" dirty="0" smtClean="0">
              <a:solidFill>
                <a:srgbClr val="000000"/>
              </a:solidFill>
            </a:endParaRP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endParaRPr lang="es-CO" dirty="0" smtClean="0">
              <a:solidFill>
                <a:srgbClr val="000000"/>
              </a:solidFill>
            </a:endParaRP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r>
              <a:rPr lang="es-CO" dirty="0" smtClean="0">
                <a:solidFill>
                  <a:srgbClr val="000000"/>
                </a:solidFill>
              </a:rPr>
              <a:t>Determinación de funciones clave e indelegables de la Asamblea y Junta Directiva (incluyendo comités). </a:t>
            </a: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endParaRPr lang="es-CO" dirty="0" smtClean="0">
              <a:solidFill>
                <a:srgbClr val="000000"/>
              </a:solidFill>
            </a:endParaRP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r>
              <a:rPr lang="es-CO" dirty="0" smtClean="0">
                <a:solidFill>
                  <a:srgbClr val="000000"/>
                </a:solidFill>
              </a:rPr>
              <a:t>Políticas y procedimientos para las situaciones generadoras de conflictos de interés y operaciones con vinculados.</a:t>
            </a: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endParaRPr lang="es-CO" dirty="0" smtClean="0">
              <a:solidFill>
                <a:srgbClr val="000000"/>
              </a:solidFill>
            </a:endParaRPr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r>
              <a:rPr lang="es-CO" dirty="0" smtClean="0">
                <a:solidFill>
                  <a:srgbClr val="000000"/>
                </a:solidFill>
              </a:rPr>
              <a:t>Arquitectura </a:t>
            </a:r>
            <a:r>
              <a:rPr lang="es-CO" dirty="0">
                <a:solidFill>
                  <a:srgbClr val="000000"/>
                </a:solidFill>
              </a:rPr>
              <a:t>de Control. Emisores </a:t>
            </a:r>
            <a:r>
              <a:rPr lang="es-CO" dirty="0" smtClean="0">
                <a:solidFill>
                  <a:srgbClr val="000000"/>
                </a:solidFill>
              </a:rPr>
              <a:t>sector real. </a:t>
            </a:r>
            <a:endParaRPr lang="es-CO" sz="2000" b="1" dirty="0" smtClean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2 Título"/>
          <p:cNvSpPr txBox="1">
            <a:spLocks/>
          </p:cNvSpPr>
          <p:nvPr/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CO" sz="2600" dirty="0" smtClean="0"/>
              <a:t>Algunos aspectos del Nuevo </a:t>
            </a:r>
          </a:p>
          <a:p>
            <a:pPr fontAlgn="auto">
              <a:spcAft>
                <a:spcPts val="0"/>
              </a:spcAft>
            </a:pPr>
            <a:r>
              <a:rPr lang="es-CO" sz="2600" dirty="0" smtClean="0"/>
              <a:t>Código País</a:t>
            </a:r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135099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77834" y="178335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s-ES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67544" y="1700808"/>
            <a:ext cx="80648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s-ES" sz="2400" b="1" dirty="0" smtClean="0"/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Código País - Revisión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Implicaciones para el sector asegurador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Desde la supervisión basada en riesgos</a:t>
            </a: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_tradnl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_tradnl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Retos para la SFC</a:t>
            </a:r>
            <a:endParaRPr lang="es-CO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2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</p:spPr>
        <p:txBody>
          <a:bodyPr>
            <a:normAutofit/>
          </a:bodyPr>
          <a:lstStyle/>
          <a:p>
            <a:r>
              <a:rPr lang="es-CO" sz="2800" dirty="0" smtClean="0"/>
              <a:t>Índice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78929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501063" y="6421438"/>
            <a:ext cx="5715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B69E77-219E-4E18-A679-1F3D723A11D2}" type="slidenum">
              <a:rPr lang="es-CO" smtClean="0"/>
              <a:pPr>
                <a:defRPr/>
              </a:pPr>
              <a:t>14</a:t>
            </a:fld>
            <a:endParaRPr lang="es-CO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57158" y="846290"/>
            <a:ext cx="8501121" cy="55399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/>
          <a:p>
            <a:pPr marL="285750" indent="-285750" algn="just">
              <a:buClr>
                <a:srgbClr val="990000"/>
              </a:buClr>
              <a:buSzPct val="100000"/>
              <a:buFont typeface="Arial" pitchFamily="34" charset="0"/>
              <a:buChar char="•"/>
              <a:defRPr/>
            </a:pPr>
            <a:r>
              <a:rPr lang="es-ES" dirty="0" smtClean="0"/>
              <a:t>Si bien las aseguradoras no actúan como emisores de valores, en el Nuevo Código País </a:t>
            </a:r>
            <a:r>
              <a:rPr lang="es-ES" dirty="0"/>
              <a:t>han incluido </a:t>
            </a:r>
            <a:r>
              <a:rPr lang="es-ES" dirty="0" smtClean="0"/>
              <a:t>especialmente </a:t>
            </a:r>
            <a:r>
              <a:rPr lang="es-ES" dirty="0"/>
              <a:t>aplicables al sector financiero y a los </a:t>
            </a:r>
            <a:r>
              <a:rPr lang="es-ES" dirty="0" smtClean="0"/>
              <a:t>Conglomerados.</a:t>
            </a:r>
          </a:p>
          <a:p>
            <a:pPr marL="171450" indent="-171450" algn="just">
              <a:buClr>
                <a:srgbClr val="990000"/>
              </a:buClr>
              <a:buSzPct val="100000"/>
              <a:buFont typeface="Arial" pitchFamily="34" charset="0"/>
              <a:buChar char="•"/>
              <a:defRPr/>
            </a:pPr>
            <a:endParaRPr lang="es-ES" sz="1000" dirty="0"/>
          </a:p>
          <a:p>
            <a:pPr marL="285750" indent="-285750" algn="just">
              <a:buClr>
                <a:srgbClr val="990000"/>
              </a:buClr>
              <a:buSzPct val="100000"/>
              <a:buFont typeface="Arial" pitchFamily="34" charset="0"/>
              <a:buChar char="•"/>
              <a:defRPr/>
            </a:pPr>
            <a:r>
              <a:rPr lang="es-ES" dirty="0" smtClean="0"/>
              <a:t>Estas recomendaciones aplican a aquellas aseguradoras que hacen parte de un conglomerado en el cual la matriz es una emisor de valores, y no excluyen la aplicación de los requerimientos dirigidos a las entidades vigiladas.</a:t>
            </a:r>
            <a:r>
              <a:rPr lang="en-US" dirty="0" smtClean="0"/>
              <a:t> </a:t>
            </a:r>
          </a:p>
          <a:p>
            <a:pPr algn="just">
              <a:buClr>
                <a:srgbClr val="990000"/>
              </a:buClr>
              <a:buSzPct val="100000"/>
              <a:defRPr/>
            </a:pPr>
            <a:endParaRPr lang="es-ES" sz="600" b="1" dirty="0" smtClean="0"/>
          </a:p>
          <a:p>
            <a:pPr algn="just">
              <a:buClr>
                <a:srgbClr val="990000"/>
              </a:buClr>
              <a:buSzPct val="100000"/>
              <a:defRPr/>
            </a:pPr>
            <a:endParaRPr lang="es-ES" sz="600" b="1" dirty="0"/>
          </a:p>
          <a:p>
            <a:pPr algn="just">
              <a:buClr>
                <a:srgbClr val="990000"/>
              </a:buClr>
              <a:buSzPct val="100000"/>
              <a:defRPr/>
            </a:pPr>
            <a:r>
              <a:rPr lang="es-ES" sz="1600" b="1" i="1" dirty="0" smtClean="0"/>
              <a:t>25.2</a:t>
            </a:r>
            <a:r>
              <a:rPr lang="es-ES" sz="1600" b="1" i="1" dirty="0"/>
              <a:t>.</a:t>
            </a:r>
            <a:r>
              <a:rPr lang="es-ES" sz="1600" i="1" dirty="0"/>
              <a:t> </a:t>
            </a:r>
            <a:r>
              <a:rPr lang="es-ES" sz="1600" b="1" i="1" dirty="0"/>
              <a:t>En el caso de los Conglomerados</a:t>
            </a:r>
            <a:r>
              <a:rPr lang="es-ES" sz="1600" i="1" dirty="0"/>
              <a:t>, la Junta Directiva de la Matriz </a:t>
            </a:r>
            <a:r>
              <a:rPr lang="es-ES" sz="1600" b="1" i="1" dirty="0"/>
              <a:t>propenderá por la existencia de una Arquitectura de Control con alcance consolidado</a:t>
            </a:r>
            <a:r>
              <a:rPr lang="es-ES" sz="1600" i="1" dirty="0"/>
              <a:t>, formal, y que abarque a todos las empresas Subordinadas, estableciendo responsabilidades respecto a las políticas y lineamientos sobre esta materia a nivel del conglomerado y definiendo líneas de reporte claras que permitan una visión consolidada de los riesgos a los que está expuesto el Conglomerado y la adopción de las medidas de control que correspondan. </a:t>
            </a:r>
            <a:endParaRPr lang="en-US" sz="1600" i="1" dirty="0"/>
          </a:p>
          <a:p>
            <a:pPr marL="266700" indent="-266700" algn="just">
              <a:buClr>
                <a:srgbClr val="990000"/>
              </a:buClr>
              <a:buSzPct val="100000"/>
              <a:buAutoNum type="arabicPeriod"/>
              <a:defRPr/>
            </a:pPr>
            <a:endParaRPr lang="en-US" sz="900" i="1" dirty="0">
              <a:solidFill>
                <a:srgbClr val="000000"/>
              </a:solidFill>
            </a:endParaRPr>
          </a:p>
          <a:p>
            <a:pPr algn="just"/>
            <a:r>
              <a:rPr lang="es-ES" sz="1600" b="1" i="1" dirty="0"/>
              <a:t>26.7.</a:t>
            </a:r>
            <a:r>
              <a:rPr lang="es-ES" sz="1600" i="1" dirty="0"/>
              <a:t> </a:t>
            </a:r>
            <a:r>
              <a:rPr lang="es-ES" sz="1600" b="1" i="1" dirty="0"/>
              <a:t>En los Conglomerados, la administración de riesgos debe hacerse a nivel consolidado</a:t>
            </a:r>
            <a:r>
              <a:rPr lang="es-ES" sz="1600" i="1" dirty="0"/>
              <a:t> de tal forma que contribuya a la cohesión y al control de las empresas que lo conforman.</a:t>
            </a:r>
            <a:endParaRPr lang="en-US" sz="1600" i="1" dirty="0"/>
          </a:p>
          <a:p>
            <a:endParaRPr lang="es-ES" sz="500" b="1" i="1" dirty="0" smtClean="0"/>
          </a:p>
          <a:p>
            <a:pPr algn="just"/>
            <a:r>
              <a:rPr lang="es-ES" sz="1600" b="1" i="1" dirty="0" smtClean="0"/>
              <a:t>26.8</a:t>
            </a:r>
            <a:r>
              <a:rPr lang="es-ES" sz="1600" b="1" i="1" dirty="0"/>
              <a:t>.</a:t>
            </a:r>
            <a:r>
              <a:rPr lang="es-ES" sz="1600" i="1" dirty="0"/>
              <a:t> Si la sociedad cuenta con una estructura compleja y diversa de negocios y operaciones, </a:t>
            </a:r>
            <a:r>
              <a:rPr lang="es-ES" sz="1600" b="1" i="1" dirty="0"/>
              <a:t>existe la posición del Gerente de Riesgos (CRO </a:t>
            </a:r>
            <a:r>
              <a:rPr lang="es-ES" sz="1600" b="1" i="1" dirty="0" err="1"/>
              <a:t>Chief</a:t>
            </a:r>
            <a:r>
              <a:rPr lang="es-ES" sz="1600" b="1" i="1" dirty="0"/>
              <a:t> </a:t>
            </a:r>
            <a:r>
              <a:rPr lang="es-ES" sz="1600" b="1" i="1" dirty="0" err="1"/>
              <a:t>Risk</a:t>
            </a:r>
            <a:r>
              <a:rPr lang="es-ES" sz="1600" b="1" i="1" dirty="0"/>
              <a:t> </a:t>
            </a:r>
            <a:r>
              <a:rPr lang="es-ES" sz="1600" b="1" i="1" dirty="0" err="1"/>
              <a:t>Officer</a:t>
            </a:r>
            <a:r>
              <a:rPr lang="es-ES" sz="1600" i="1" dirty="0"/>
              <a:t>) con competencia a nivel del Conglomerado si se trata de empresas integradas en situaciones de control y/o grupo empresarial.</a:t>
            </a:r>
            <a:r>
              <a:rPr lang="es-ES" dirty="0"/>
              <a:t> </a:t>
            </a:r>
            <a:endParaRPr lang="en-US" dirty="0"/>
          </a:p>
        </p:txBody>
      </p:sp>
      <p:sp>
        <p:nvSpPr>
          <p:cNvPr id="6" name="2 Título"/>
          <p:cNvSpPr txBox="1">
            <a:spLocks/>
          </p:cNvSpPr>
          <p:nvPr/>
        </p:nvSpPr>
        <p:spPr>
          <a:xfrm>
            <a:off x="3563888" y="0"/>
            <a:ext cx="558011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CO" sz="2600" dirty="0" smtClean="0"/>
              <a:t>Implicaciones para el sector asegurador</a:t>
            </a:r>
            <a:endParaRPr lang="es-CO" sz="2600" dirty="0"/>
          </a:p>
        </p:txBody>
      </p:sp>
    </p:spTree>
    <p:extLst>
      <p:ext uri="{BB962C8B-B14F-4D97-AF65-F5344CB8AC3E}">
        <p14:creationId xmlns:p14="http://schemas.microsoft.com/office/powerpoint/2010/main" val="320746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77834" y="178335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s-ES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67544" y="1700808"/>
            <a:ext cx="80648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s-ES" sz="2400" b="1" dirty="0" smtClean="0"/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Código País - Revisión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Implicaciones para el sector asegurador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Desde la supervisión basada en riesgos</a:t>
            </a: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_tradnl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_tradnl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Retos para la SFC</a:t>
            </a:r>
            <a:endParaRPr lang="es-CO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2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</p:spPr>
        <p:txBody>
          <a:bodyPr>
            <a:normAutofit/>
          </a:bodyPr>
          <a:lstStyle/>
          <a:p>
            <a:r>
              <a:rPr lang="es-CO" sz="2800" dirty="0" smtClean="0"/>
              <a:t>Índice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29936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519863"/>
            <a:ext cx="571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AD51F9F-1A03-47BB-A4ED-46FB8BD0BC7F}" type="slidenum">
              <a:rPr lang="es-CO" altLang="es-ES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s-CO" altLang="es-ES" sz="1100" smtClean="0">
              <a:solidFill>
                <a:srgbClr val="000000"/>
              </a:solidFill>
            </a:endParaRPr>
          </a:p>
        </p:txBody>
      </p:sp>
      <p:sp>
        <p:nvSpPr>
          <p:cNvPr id="10" name="3 Rectángulo"/>
          <p:cNvSpPr/>
          <p:nvPr/>
        </p:nvSpPr>
        <p:spPr>
          <a:xfrm>
            <a:off x="2843213" y="188913"/>
            <a:ext cx="6053137" cy="458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O" altLang="es-CO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Modelo de Supervisión</a:t>
            </a: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11560" y="1268760"/>
            <a:ext cx="77048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990000"/>
              </a:buClr>
              <a:buSzPct val="115000"/>
              <a:defRPr/>
            </a:pPr>
            <a:r>
              <a:rPr lang="es-CO" sz="28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Modelo de Supervisión de Aseguradoras</a:t>
            </a:r>
          </a:p>
          <a:p>
            <a:pPr algn="just">
              <a:buClr>
                <a:srgbClr val="990000"/>
              </a:buClr>
              <a:buSzPct val="115000"/>
              <a:defRPr/>
            </a:pPr>
            <a:endParaRPr lang="es-CO" sz="1200" b="1" dirty="0" smtClean="0">
              <a:solidFill>
                <a:srgbClr val="990000"/>
              </a:solidFill>
              <a:latin typeface="Arial" charset="0"/>
              <a:cs typeface="Arial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sz="2400" dirty="0" smtClean="0">
                <a:latin typeface="Arial" charset="0"/>
                <a:cs typeface="Arial" charset="0"/>
              </a:rPr>
              <a:t>Basado </a:t>
            </a:r>
            <a:r>
              <a:rPr lang="es-CO" sz="2400" dirty="0">
                <a:latin typeface="Arial" charset="0"/>
                <a:cs typeface="Arial" charset="0"/>
              </a:rPr>
              <a:t>en </a:t>
            </a:r>
            <a:r>
              <a:rPr lang="es-CO" sz="2400" dirty="0" smtClean="0">
                <a:latin typeface="Arial" charset="0"/>
                <a:cs typeface="Arial" charset="0"/>
              </a:rPr>
              <a:t>riesgos</a:t>
            </a:r>
          </a:p>
          <a:p>
            <a:pPr marL="271463" indent="-271463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271463" indent="-271463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892175" indent="-441325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Modelo Integral de Supervisión </a:t>
            </a:r>
            <a:r>
              <a:rPr lang="es-CO" sz="2000" b="1" dirty="0" smtClean="0">
                <a:latin typeface="Arial" charset="0"/>
                <a:cs typeface="Arial" charset="0"/>
              </a:rPr>
              <a:t>MIS</a:t>
            </a:r>
          </a:p>
          <a:p>
            <a:pPr marL="450850" algn="just">
              <a:buClr>
                <a:srgbClr val="990000"/>
              </a:buClr>
              <a:buSzPct val="115000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450850" algn="just">
              <a:buClr>
                <a:srgbClr val="990000"/>
              </a:buClr>
              <a:buSzPct val="115000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1235075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Integra </a:t>
            </a:r>
            <a:r>
              <a:rPr lang="es-CO" sz="2000" dirty="0">
                <a:latin typeface="Arial" charset="0"/>
                <a:cs typeface="Arial" charset="0"/>
              </a:rPr>
              <a:t>la evaluación de todos los riesgos del negocio </a:t>
            </a:r>
            <a:r>
              <a:rPr lang="es-CO" sz="2000" dirty="0" smtClean="0">
                <a:latin typeface="Arial" charset="0"/>
                <a:cs typeface="Arial" charset="0"/>
              </a:rPr>
              <a:t>supervisado.</a:t>
            </a:r>
          </a:p>
          <a:p>
            <a:pPr marL="892175" algn="just">
              <a:buClr>
                <a:srgbClr val="990000"/>
              </a:buClr>
              <a:buSzPct val="115000"/>
              <a:defRPr/>
            </a:pPr>
            <a:endParaRPr lang="es-CO" sz="2000" dirty="0" smtClean="0">
              <a:latin typeface="Arial" charset="0"/>
              <a:cs typeface="Arial" charset="0"/>
            </a:endParaRPr>
          </a:p>
          <a:p>
            <a:pPr marL="896938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Principios IAIS</a:t>
            </a:r>
          </a:p>
          <a:p>
            <a:pPr marL="896938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2000" dirty="0" smtClean="0">
              <a:latin typeface="Arial" charset="0"/>
              <a:cs typeface="Arial" charset="0"/>
            </a:endParaRPr>
          </a:p>
          <a:p>
            <a:pPr marL="896938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Implementado con la guía y entrenamiento del Toronto Center.</a:t>
            </a:r>
          </a:p>
        </p:txBody>
      </p:sp>
    </p:spTree>
    <p:extLst>
      <p:ext uri="{BB962C8B-B14F-4D97-AF65-F5344CB8AC3E}">
        <p14:creationId xmlns:p14="http://schemas.microsoft.com/office/powerpoint/2010/main" val="211264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519863"/>
            <a:ext cx="571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AD51F9F-1A03-47BB-A4ED-46FB8BD0BC7F}" type="slidenum">
              <a:rPr lang="es-CO" altLang="es-ES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s-CO" altLang="es-ES" sz="1100" smtClean="0">
              <a:solidFill>
                <a:srgbClr val="000000"/>
              </a:solidFill>
            </a:endParaRPr>
          </a:p>
        </p:txBody>
      </p:sp>
      <p:sp>
        <p:nvSpPr>
          <p:cNvPr id="10" name="3 Rectángulo"/>
          <p:cNvSpPr/>
          <p:nvPr/>
        </p:nvSpPr>
        <p:spPr>
          <a:xfrm>
            <a:off x="2843213" y="188913"/>
            <a:ext cx="6053137" cy="4587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MIS</a:t>
            </a: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79512" y="836712"/>
            <a:ext cx="87168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sz="24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Gobierno Corporativo en el MIS</a:t>
            </a:r>
          </a:p>
          <a:p>
            <a:pPr marL="271463" indent="-271463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62865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>
                <a:latin typeface="Arial" charset="0"/>
                <a:cs typeface="Arial" charset="0"/>
              </a:rPr>
              <a:t>El GC se entiende como transversal en cuanto debe estar inmerso en toda actividad/área de la </a:t>
            </a:r>
            <a:r>
              <a:rPr lang="es-CO" sz="2000" dirty="0" smtClean="0">
                <a:latin typeface="Arial" charset="0"/>
                <a:cs typeface="Arial" charset="0"/>
              </a:rPr>
              <a:t>entidad.</a:t>
            </a:r>
          </a:p>
          <a:p>
            <a:pPr marL="62865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62865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El sistema de administración de riesgos de la actividad (o empresariales), debe formar parte del GC de la entidad:</a:t>
            </a:r>
            <a:r>
              <a:rPr lang="es-CO" sz="2000" dirty="0" smtClean="0"/>
              <a:t>(IAIS - ICP </a:t>
            </a:r>
            <a:r>
              <a:rPr lang="es-CO" sz="2000" dirty="0"/>
              <a:t>16.0.1 e ICP 8</a:t>
            </a:r>
            <a:r>
              <a:rPr lang="es-CO" sz="2000" dirty="0" smtClean="0"/>
              <a:t>).</a:t>
            </a:r>
            <a:endParaRPr lang="es-CO" sz="2000" dirty="0" smtClean="0">
              <a:latin typeface="Arial" charset="0"/>
              <a:cs typeface="Arial" charset="0"/>
            </a:endParaRPr>
          </a:p>
          <a:p>
            <a:pPr marL="62865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62865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Al interior de la SFC la </a:t>
            </a:r>
            <a:r>
              <a:rPr lang="es-CO" sz="2000" dirty="0">
                <a:latin typeface="Arial" charset="0"/>
                <a:cs typeface="Arial" charset="0"/>
              </a:rPr>
              <a:t>evaluación </a:t>
            </a:r>
            <a:r>
              <a:rPr lang="es-CO" sz="2000" i="1" dirty="0">
                <a:latin typeface="Arial" charset="0"/>
                <a:cs typeface="Arial" charset="0"/>
              </a:rPr>
              <a:t>global</a:t>
            </a:r>
            <a:r>
              <a:rPr lang="es-CO" sz="2000" dirty="0">
                <a:latin typeface="Arial" charset="0"/>
                <a:cs typeface="Arial" charset="0"/>
              </a:rPr>
              <a:t> del GC y la de riesgos específicos, adelantadas por áreas especializadas, con el análisis </a:t>
            </a:r>
            <a:r>
              <a:rPr lang="es-CO" sz="2000" dirty="0" smtClean="0">
                <a:latin typeface="Arial" charset="0"/>
                <a:cs typeface="Arial" charset="0"/>
              </a:rPr>
              <a:t>más específico (enfocado en áreas de mayor riesgo) que </a:t>
            </a:r>
            <a:r>
              <a:rPr lang="es-CO" sz="2000" dirty="0">
                <a:latin typeface="Arial" charset="0"/>
                <a:cs typeface="Arial" charset="0"/>
              </a:rPr>
              <a:t>lleva a cabo el área </a:t>
            </a:r>
            <a:r>
              <a:rPr lang="es-CO" sz="2000" dirty="0" smtClean="0">
                <a:latin typeface="Arial" charset="0"/>
                <a:cs typeface="Arial" charset="0"/>
              </a:rPr>
              <a:t>institucional.</a:t>
            </a:r>
          </a:p>
          <a:p>
            <a:pPr marL="62865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62865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Documento conceptual del Gobierno Corporativo</a:t>
            </a:r>
          </a:p>
          <a:p>
            <a:pPr marL="628650" indent="-342900" algn="just">
              <a:buClr>
                <a:srgbClr val="990000"/>
              </a:buClr>
              <a:buSzPct val="115000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979488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Directrices para la supervisión del GC.</a:t>
            </a:r>
          </a:p>
          <a:p>
            <a:pPr marL="628650" indent="-342900" algn="just">
              <a:buClr>
                <a:srgbClr val="990000"/>
              </a:buClr>
              <a:buSzPct val="115000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62865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Guías de supervisión</a:t>
            </a:r>
          </a:p>
          <a:p>
            <a:pPr marL="62865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979488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Evaluación del GC de Juntas Directivas y Alta Dirección</a:t>
            </a:r>
          </a:p>
        </p:txBody>
      </p:sp>
    </p:spTree>
    <p:extLst>
      <p:ext uri="{BB962C8B-B14F-4D97-AF65-F5344CB8AC3E}">
        <p14:creationId xmlns:p14="http://schemas.microsoft.com/office/powerpoint/2010/main" val="35793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519863"/>
            <a:ext cx="571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AD51F9F-1A03-47BB-A4ED-46FB8BD0BC7F}" type="slidenum">
              <a:rPr lang="es-CO" altLang="es-ES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s-CO" altLang="es-ES" sz="1100" smtClean="0">
              <a:solidFill>
                <a:srgbClr val="000000"/>
              </a:solidFill>
            </a:endParaRPr>
          </a:p>
        </p:txBody>
      </p:sp>
      <p:sp>
        <p:nvSpPr>
          <p:cNvPr id="10" name="3 Rectángulo"/>
          <p:cNvSpPr/>
          <p:nvPr/>
        </p:nvSpPr>
        <p:spPr>
          <a:xfrm>
            <a:off x="2961964" y="188640"/>
            <a:ext cx="6053137" cy="4585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O" altLang="es-CO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MIS - Supervisión </a:t>
            </a:r>
            <a:r>
              <a:rPr lang="es-CO" altLang="es-CO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del </a:t>
            </a:r>
            <a:r>
              <a:rPr lang="es-CO" altLang="es-CO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GC</a:t>
            </a: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539552" y="1052735"/>
            <a:ext cx="813690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24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Guías de Supervisión:</a:t>
            </a:r>
          </a:p>
          <a:p>
            <a:pPr algn="just"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s-CO" sz="2400" dirty="0" smtClean="0">
                <a:latin typeface="Arial" charset="0"/>
                <a:cs typeface="Arial" charset="0"/>
              </a:rPr>
              <a:t>Se han desarrollado guías detalladas relacionadas con la evaluación del GC en:</a:t>
            </a:r>
          </a:p>
          <a:p>
            <a:pPr algn="just"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400" dirty="0">
                <a:latin typeface="Arial" charset="0"/>
                <a:cs typeface="Arial" charset="0"/>
              </a:rPr>
              <a:t>L</a:t>
            </a:r>
            <a:r>
              <a:rPr lang="es-CO" sz="2400" dirty="0" smtClean="0">
                <a:latin typeface="Arial" charset="0"/>
                <a:cs typeface="Arial" charset="0"/>
              </a:rPr>
              <a:t>a Junta Directiva y</a:t>
            </a: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2400" dirty="0" smtClean="0">
              <a:latin typeface="Arial" charset="0"/>
              <a:cs typeface="Arial" charset="0"/>
            </a:endParaRP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400" dirty="0" smtClean="0">
                <a:latin typeface="Arial" charset="0"/>
                <a:cs typeface="Arial" charset="0"/>
              </a:rPr>
              <a:t>La Alta Gerencia.</a:t>
            </a: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2400" dirty="0">
              <a:latin typeface="Arial" charset="0"/>
              <a:cs typeface="Arial" charset="0"/>
            </a:endParaRPr>
          </a:p>
          <a:p>
            <a:pPr algn="just">
              <a:buClr>
                <a:srgbClr val="990000"/>
              </a:buClr>
              <a:buSzPct val="115000"/>
              <a:defRPr/>
            </a:pPr>
            <a:r>
              <a:rPr lang="es-CO" sz="2400" dirty="0" smtClean="0">
                <a:latin typeface="Arial" charset="0"/>
                <a:cs typeface="Arial" charset="0"/>
              </a:rPr>
              <a:t>Algo fundamental en estas guías es la flexibilidad que las mimas ofrecen para supervisar diferentes esquemas de GC.</a:t>
            </a:r>
            <a:endParaRPr lang="es-CO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4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519863"/>
            <a:ext cx="571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AD51F9F-1A03-47BB-A4ED-46FB8BD0BC7F}" type="slidenum">
              <a:rPr lang="es-CO" altLang="es-ES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s-CO" altLang="es-ES" sz="1100" smtClean="0">
              <a:solidFill>
                <a:srgbClr val="000000"/>
              </a:solidFill>
            </a:endParaRPr>
          </a:p>
        </p:txBody>
      </p:sp>
      <p:sp>
        <p:nvSpPr>
          <p:cNvPr id="10" name="3 Rectángulo"/>
          <p:cNvSpPr/>
          <p:nvPr/>
        </p:nvSpPr>
        <p:spPr>
          <a:xfrm>
            <a:off x="2966568" y="185367"/>
            <a:ext cx="6053137" cy="4585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O" altLang="es-CO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MIS – Guías </a:t>
            </a:r>
            <a:r>
              <a:rPr lang="es-CO" altLang="es-CO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Supervisión GC</a:t>
            </a: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42763" y="1024478"/>
            <a:ext cx="839582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24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Frente a la Junta Directiva </a:t>
            </a:r>
            <a:r>
              <a:rPr lang="es-CO" sz="20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(1)</a:t>
            </a:r>
          </a:p>
          <a:p>
            <a:pPr algn="just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285750" indent="-28575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sz="2400" dirty="0" smtClean="0">
                <a:latin typeface="Arial" charset="0"/>
                <a:cs typeface="Arial" charset="0"/>
              </a:rPr>
              <a:t>Responsabilidades</a:t>
            </a:r>
          </a:p>
          <a:p>
            <a:pPr marL="285750" indent="-285750" algn="just">
              <a:buClr>
                <a:srgbClr val="990000"/>
              </a:buClr>
              <a:buFont typeface="Arial" panose="020B0604020202020204" pitchFamily="34" charset="0"/>
              <a:buChar char="•"/>
              <a:defRPr/>
            </a:pPr>
            <a:endParaRPr lang="es-CO" sz="2400" dirty="0">
              <a:latin typeface="Arial" charset="0"/>
              <a:cs typeface="Arial" charset="0"/>
            </a:endParaRP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Aprobación y supervisión de la implementación de objetivos, estrategias y planes de negocio, estrategias de riesgo y políticas para su gestión, estructura de sistema de control interno, marco del gobierno corporativo incluyendo código de conducta.</a:t>
            </a: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2000" dirty="0" smtClean="0">
              <a:latin typeface="Arial" charset="0"/>
              <a:cs typeface="Arial" charset="0"/>
            </a:endParaRP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Velar porque la Alta gerencia cumpla requisitos de idoneidad (estudios y experiencia acordes con funciones).</a:t>
            </a: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2000" dirty="0" smtClean="0">
              <a:latin typeface="Arial" charset="0"/>
              <a:cs typeface="Arial" charset="0"/>
            </a:endParaRP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Tener seguridad razonable de que la entidad está bajo control.</a:t>
            </a:r>
          </a:p>
          <a:p>
            <a:pPr algn="just">
              <a:buClr>
                <a:srgbClr val="990000"/>
              </a:buClr>
              <a:buSzPct val="115000"/>
              <a:defRPr/>
            </a:pPr>
            <a:endParaRPr lang="es-CO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7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CO" sz="1800">
              <a:solidFill>
                <a:srgbClr val="000000"/>
              </a:solidFill>
            </a:endParaRPr>
          </a:p>
        </p:txBody>
      </p:sp>
      <p:pic>
        <p:nvPicPr>
          <p:cNvPr id="29699" name="Picture 3" descr="FONDOP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268413"/>
            <a:ext cx="4348163" cy="404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357438"/>
            <a:ext cx="9144000" cy="6461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s-CO" sz="36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07950" y="6165850"/>
            <a:ext cx="89154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CO" altLang="es-CO" sz="1600" b="1" dirty="0" smtClean="0">
                <a:solidFill>
                  <a:srgbClr val="000000"/>
                </a:solidFill>
              </a:rPr>
              <a:t>San José, Costa Rica, 14 </a:t>
            </a:r>
            <a:r>
              <a:rPr lang="es-CO" altLang="es-CO" sz="1600" b="1" dirty="0">
                <a:solidFill>
                  <a:srgbClr val="000000"/>
                </a:solidFill>
              </a:rPr>
              <a:t>de </a:t>
            </a:r>
            <a:r>
              <a:rPr lang="es-CO" altLang="es-CO" sz="1600" b="1" dirty="0" smtClean="0">
                <a:solidFill>
                  <a:srgbClr val="000000"/>
                </a:solidFill>
              </a:rPr>
              <a:t>abril </a:t>
            </a:r>
            <a:r>
              <a:rPr lang="es-CO" altLang="es-CO" sz="1600" b="1" dirty="0">
                <a:solidFill>
                  <a:srgbClr val="000000"/>
                </a:solidFill>
              </a:rPr>
              <a:t>de 2015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50825" y="1196975"/>
            <a:ext cx="8642350" cy="489364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3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  <a:cs typeface="Arial" charset="0"/>
              </a:rPr>
              <a:t>SUPERVISIÓN DEL GOBIERNO CORPORATIVO EN LAS</a:t>
            </a:r>
          </a:p>
          <a:p>
            <a:pPr algn="ctr">
              <a:defRPr/>
            </a:pPr>
            <a:r>
              <a:rPr lang="es-CO" sz="3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  <a:cs typeface="Arial" charset="0"/>
              </a:rPr>
              <a:t>ASEGURADORAS COLOMBIANAS</a:t>
            </a:r>
            <a:endParaRPr lang="es-CO" sz="3800" b="1" dirty="0">
              <a:solidFill>
                <a:srgbClr val="8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 Narrow" charset="0"/>
              <a:cs typeface="Arial" charset="0"/>
            </a:endParaRPr>
          </a:p>
          <a:p>
            <a:pPr algn="ctr">
              <a:defRPr/>
            </a:pPr>
            <a:endParaRPr lang="es-CO" sz="3800" b="1" dirty="0">
              <a:solidFill>
                <a:srgbClr val="8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 Narrow" charset="0"/>
              <a:cs typeface="Arial" charset="0"/>
            </a:endParaRPr>
          </a:p>
          <a:p>
            <a:pPr algn="ctr">
              <a:defRPr/>
            </a:pPr>
            <a:r>
              <a:rPr lang="es-CO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Juan Pablo Arango </a:t>
            </a:r>
            <a:r>
              <a:rPr lang="es-CO" sz="28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Arango</a:t>
            </a:r>
            <a:endParaRPr lang="es-CO" sz="2800" b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_tradnl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Superintendente </a:t>
            </a:r>
            <a:r>
              <a:rPr lang="es-ES_tradnl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Delegado Adjunto para Supervisión Institucional</a:t>
            </a:r>
            <a:endParaRPr lang="es-ES_tradnl" sz="2000" b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s-CO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Superintendencia </a:t>
            </a:r>
            <a:r>
              <a:rPr lang="es-CO" b="1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Financiera de </a:t>
            </a:r>
            <a:r>
              <a:rPr lang="es-CO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Arial" charset="0"/>
              </a:rPr>
              <a:t>Colombia</a:t>
            </a:r>
          </a:p>
          <a:p>
            <a:pPr algn="ctr">
              <a:defRPr/>
            </a:pPr>
            <a:endParaRPr lang="es-CO" b="1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endParaRPr lang="es-CO" b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s-CO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XXVI </a:t>
            </a:r>
            <a:r>
              <a:rPr lang="es-CO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Asamblea Anual de </a:t>
            </a:r>
            <a:r>
              <a:rPr lang="es-CO" sz="1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ASSAL y</a:t>
            </a:r>
            <a:endParaRPr lang="es-CO" sz="16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s-CO" sz="16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XVI Conferencia sobre Regulación y Supervisión de Seguros en América Latina IAIS-ASSAL</a:t>
            </a:r>
            <a:endParaRPr lang="es-CO" sz="1600" b="1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5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519863"/>
            <a:ext cx="571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AD51F9F-1A03-47BB-A4ED-46FB8BD0BC7F}" type="slidenum">
              <a:rPr lang="es-CO" altLang="es-ES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s-CO" altLang="es-ES" sz="1100" smtClean="0">
              <a:solidFill>
                <a:srgbClr val="000000"/>
              </a:solidFill>
            </a:endParaRPr>
          </a:p>
        </p:txBody>
      </p:sp>
      <p:sp>
        <p:nvSpPr>
          <p:cNvPr id="10" name="3 Rectángulo"/>
          <p:cNvSpPr/>
          <p:nvPr/>
        </p:nvSpPr>
        <p:spPr>
          <a:xfrm>
            <a:off x="2843213" y="188913"/>
            <a:ext cx="6053137" cy="8248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O" altLang="es-CO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MIS – Guías Supervisión GC</a:t>
            </a: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58775" y="980728"/>
            <a:ext cx="8317681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24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Frente a la Junta Directiva </a:t>
            </a:r>
            <a:r>
              <a:rPr lang="es-CO" sz="20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(2)</a:t>
            </a:r>
            <a:endParaRPr lang="es-ES" sz="2000" b="1" dirty="0">
              <a:solidFill>
                <a:srgbClr val="99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285750" indent="-28575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sz="2400" dirty="0" smtClean="0">
                <a:latin typeface="Arial" charset="0"/>
                <a:cs typeface="Arial" charset="0"/>
              </a:rPr>
              <a:t>Evaluación de su efectividad</a:t>
            </a:r>
          </a:p>
          <a:p>
            <a:pPr marL="285750" indent="-28575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541338" indent="-360363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Características: </a:t>
            </a:r>
          </a:p>
          <a:p>
            <a:pPr marL="3429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dirty="0" smtClean="0">
                <a:latin typeface="Arial" charset="0"/>
                <a:cs typeface="Arial" charset="0"/>
              </a:rPr>
              <a:t>Composición: cumplimiento disposiciones legales, tamaño, representación de independientes.</a:t>
            </a: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dirty="0" smtClean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dirty="0" smtClean="0">
                <a:latin typeface="Arial" charset="0"/>
                <a:cs typeface="Arial" charset="0"/>
              </a:rPr>
              <a:t>Funciones y responsabilidades: asuntos y grados de responsabilidad.</a:t>
            </a: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dirty="0" smtClean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dirty="0" smtClean="0">
                <a:latin typeface="Arial" charset="0"/>
                <a:cs typeface="Arial" charset="0"/>
              </a:rPr>
              <a:t>Comités especializados: revisión de políticas y procedimientos, funciones y responsabilidades, participación de miembros independientes.</a:t>
            </a: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dirty="0" smtClean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dirty="0">
                <a:latin typeface="Arial" charset="0"/>
                <a:cs typeface="Arial" charset="0"/>
              </a:rPr>
              <a:t>P</a:t>
            </a:r>
            <a:r>
              <a:rPr lang="es-CO" dirty="0" smtClean="0">
                <a:latin typeface="Arial" charset="0"/>
                <a:cs typeface="Arial" charset="0"/>
              </a:rPr>
              <a:t>olíticas y procedimientos de comunicación de responsabilidades y cumplimiento de las mismas.</a:t>
            </a: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dirty="0" smtClean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dirty="0" smtClean="0">
                <a:latin typeface="Arial" charset="0"/>
                <a:cs typeface="Arial" charset="0"/>
              </a:rPr>
              <a:t>Autoevaluación</a:t>
            </a:r>
            <a:r>
              <a:rPr lang="es-CO" sz="1600" dirty="0" smtClean="0">
                <a:latin typeface="Arial" charset="0"/>
                <a:cs typeface="Arial" charset="0"/>
              </a:rPr>
              <a:t>.</a:t>
            </a:r>
          </a:p>
          <a:p>
            <a:pPr marL="3429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50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519863"/>
            <a:ext cx="571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AD51F9F-1A03-47BB-A4ED-46FB8BD0BC7F}" type="slidenum">
              <a:rPr lang="es-CO" altLang="es-ES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s-CO" altLang="es-ES" sz="1100" smtClean="0">
              <a:solidFill>
                <a:srgbClr val="000000"/>
              </a:solidFill>
            </a:endParaRPr>
          </a:p>
        </p:txBody>
      </p:sp>
      <p:sp>
        <p:nvSpPr>
          <p:cNvPr id="10" name="3 Rectángulo"/>
          <p:cNvSpPr/>
          <p:nvPr/>
        </p:nvSpPr>
        <p:spPr>
          <a:xfrm>
            <a:off x="2843213" y="188913"/>
            <a:ext cx="6053137" cy="8248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O" altLang="es-CO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MIS – Guías Supervisión GC</a:t>
            </a: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64467" y="1052736"/>
            <a:ext cx="817366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24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Frente a la Junta Directiva </a:t>
            </a:r>
            <a:r>
              <a:rPr lang="es-CO" sz="20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(3)</a:t>
            </a:r>
            <a:endParaRPr lang="es-ES" sz="2000" b="1" dirty="0">
              <a:solidFill>
                <a:srgbClr val="990000"/>
              </a:solidFill>
              <a:latin typeface="Arial" charset="0"/>
              <a:cs typeface="Arial" charset="0"/>
            </a:endParaRPr>
          </a:p>
          <a:p>
            <a:pPr algn="just">
              <a:buClr>
                <a:srgbClr val="990000"/>
              </a:buClr>
              <a:buSzPct val="115000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541338" indent="-360363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Desempeño: efectividad para dirigir y supervisar las operaciones de la entidad.</a:t>
            </a:r>
          </a:p>
          <a:p>
            <a:pPr marL="180975" algn="just">
              <a:buClr>
                <a:srgbClr val="990000"/>
              </a:buClr>
              <a:buSzPct val="115000"/>
              <a:defRPr/>
            </a:pPr>
            <a:endParaRPr lang="es-CO" sz="2000" dirty="0">
              <a:latin typeface="Arial" charset="0"/>
              <a:cs typeface="Arial" charset="0"/>
            </a:endParaRPr>
          </a:p>
          <a:p>
            <a:pPr marL="541338" algn="just">
              <a:buClr>
                <a:srgbClr val="990000"/>
              </a:buClr>
              <a:buSzPct val="115000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Criterios de evaluación relativos a:</a:t>
            </a:r>
          </a:p>
          <a:p>
            <a:pPr marL="3429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Revisión permanente de objetivos y estrategias, de las principales actividades del negocio y los riesgos, de la frecuencia y tipo de información que le reportan.</a:t>
            </a: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sz="1600" dirty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Participación activa en la selección de la </a:t>
            </a:r>
            <a:r>
              <a:rPr lang="es-CO" sz="1600" dirty="0">
                <a:latin typeface="Arial" charset="0"/>
                <a:cs typeface="Arial" charset="0"/>
              </a:rPr>
              <a:t>A</a:t>
            </a:r>
            <a:r>
              <a:rPr lang="es-CO" sz="1600" dirty="0" smtClean="0">
                <a:latin typeface="Arial" charset="0"/>
                <a:cs typeface="Arial" charset="0"/>
              </a:rPr>
              <a:t>lta Gerencia y en la revisión, responsabilidades, recursos y alcance de las funciones de control.</a:t>
            </a: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sz="1600" dirty="0" smtClean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Se asegura de abarcar temas clave en las reuniones con un adecuado balance de sus funciones y responsabilidades, tomando en cuenta consideraciones de reuniones de miembros independientes.</a:t>
            </a: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sz="1600" dirty="0" smtClean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Realización de autoevaluación.</a:t>
            </a:r>
          </a:p>
        </p:txBody>
      </p:sp>
    </p:spTree>
    <p:extLst>
      <p:ext uri="{BB962C8B-B14F-4D97-AF65-F5344CB8AC3E}">
        <p14:creationId xmlns:p14="http://schemas.microsoft.com/office/powerpoint/2010/main" val="212299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519863"/>
            <a:ext cx="571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AD51F9F-1A03-47BB-A4ED-46FB8BD0BC7F}" type="slidenum">
              <a:rPr lang="es-CO" altLang="es-ES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s-CO" altLang="es-ES" sz="1100" smtClean="0">
              <a:solidFill>
                <a:srgbClr val="000000"/>
              </a:solidFill>
            </a:endParaRPr>
          </a:p>
        </p:txBody>
      </p:sp>
      <p:sp>
        <p:nvSpPr>
          <p:cNvPr id="10" name="3 Rectángulo"/>
          <p:cNvSpPr/>
          <p:nvPr/>
        </p:nvSpPr>
        <p:spPr>
          <a:xfrm>
            <a:off x="2966568" y="185367"/>
            <a:ext cx="6053137" cy="8248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O" altLang="es-CO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MIS – Guías Supervisión GC</a:t>
            </a: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42763" y="1024478"/>
            <a:ext cx="839582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24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Frente a la Alta Gerencia </a:t>
            </a:r>
            <a:r>
              <a:rPr lang="es-CO" sz="20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(1)</a:t>
            </a:r>
          </a:p>
          <a:p>
            <a:pPr algn="just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285750" indent="-28575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sz="2400" dirty="0" smtClean="0">
                <a:latin typeface="Arial" charset="0"/>
                <a:cs typeface="Arial" charset="0"/>
              </a:rPr>
              <a:t>Responsabilidades</a:t>
            </a:r>
          </a:p>
          <a:p>
            <a:pPr marL="285750" indent="-285750" algn="just">
              <a:buClr>
                <a:srgbClr val="990000"/>
              </a:buClr>
              <a:buFont typeface="Arial" panose="020B0604020202020204" pitchFamily="34" charset="0"/>
              <a:buChar char="•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Desarrollar </a:t>
            </a:r>
            <a:r>
              <a:rPr lang="es-CO" sz="2000" dirty="0">
                <a:latin typeface="Arial" charset="0"/>
                <a:cs typeface="Arial" charset="0"/>
              </a:rPr>
              <a:t>los objetivos, estrategias y planes del negocio, la estructura organizacional, los controles y  las políticas, para aprobación de la Junta Directiva</a:t>
            </a:r>
            <a:r>
              <a:rPr lang="es-CO" sz="2000" dirty="0" smtClean="0">
                <a:latin typeface="Arial" charset="0"/>
                <a:cs typeface="Arial" charset="0"/>
              </a:rPr>
              <a:t>.</a:t>
            </a: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Desarrollar </a:t>
            </a:r>
            <a:r>
              <a:rPr lang="es-CO" sz="2000" dirty="0">
                <a:latin typeface="Arial" charset="0"/>
                <a:cs typeface="Arial" charset="0"/>
              </a:rPr>
              <a:t>y </a:t>
            </a:r>
            <a:r>
              <a:rPr lang="es-CO" sz="2000" dirty="0" smtClean="0">
                <a:latin typeface="Arial" charset="0"/>
                <a:cs typeface="Arial" charset="0"/>
              </a:rPr>
              <a:t>promover, </a:t>
            </a:r>
            <a:r>
              <a:rPr lang="es-CO" sz="2000" dirty="0">
                <a:latin typeface="Arial" charset="0"/>
                <a:cs typeface="Arial" charset="0"/>
              </a:rPr>
              <a:t>con la Junta Directiva, las buenas prácticas de </a:t>
            </a:r>
            <a:r>
              <a:rPr lang="es-CO" sz="2000" dirty="0" smtClean="0">
                <a:latin typeface="Arial" charset="0"/>
                <a:cs typeface="Arial" charset="0"/>
              </a:rPr>
              <a:t>GC, </a:t>
            </a:r>
            <a:r>
              <a:rPr lang="es-CO" sz="2000" dirty="0">
                <a:latin typeface="Arial" charset="0"/>
                <a:cs typeface="Arial" charset="0"/>
              </a:rPr>
              <a:t>cultura y ética de la </a:t>
            </a:r>
            <a:r>
              <a:rPr lang="es-CO" sz="2000" dirty="0" smtClean="0">
                <a:latin typeface="Arial" charset="0"/>
                <a:cs typeface="Arial" charset="0"/>
              </a:rPr>
              <a:t>entidad.</a:t>
            </a: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Ejecutar </a:t>
            </a:r>
            <a:r>
              <a:rPr lang="es-CO" sz="2000" dirty="0">
                <a:latin typeface="Arial" charset="0"/>
                <a:cs typeface="Arial" charset="0"/>
              </a:rPr>
              <a:t>y supervisar a) la consecución de los objetivos del negocio, las estrategias y planes que han sido previamente aprobados por la Junta Directiva y b) la efectividad de la estructura y los controles organizacionales</a:t>
            </a:r>
            <a:r>
              <a:rPr lang="es-CO" sz="2000" dirty="0" smtClean="0">
                <a:latin typeface="Arial" charset="0"/>
                <a:cs typeface="Arial" charset="0"/>
              </a:rPr>
              <a:t>.</a:t>
            </a: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5461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Asegurar </a:t>
            </a:r>
            <a:r>
              <a:rPr lang="es-CO" sz="2000" dirty="0">
                <a:latin typeface="Arial" charset="0"/>
                <a:cs typeface="Arial" charset="0"/>
              </a:rPr>
              <a:t>que la Junta Directiva se mantenga oportuna y debidamente informada</a:t>
            </a:r>
            <a:r>
              <a:rPr lang="es-CO" sz="2000" dirty="0" smtClean="0">
                <a:latin typeface="Arial" charset="0"/>
                <a:cs typeface="Arial" charset="0"/>
              </a:rPr>
              <a:t>.</a:t>
            </a:r>
            <a:endParaRPr lang="es-CO" sz="20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41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519863"/>
            <a:ext cx="571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AD51F9F-1A03-47BB-A4ED-46FB8BD0BC7F}" type="slidenum">
              <a:rPr lang="es-CO" altLang="es-ES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s-CO" altLang="es-ES" sz="1100" smtClean="0">
              <a:solidFill>
                <a:srgbClr val="000000"/>
              </a:solidFill>
            </a:endParaRPr>
          </a:p>
        </p:txBody>
      </p:sp>
      <p:sp>
        <p:nvSpPr>
          <p:cNvPr id="10" name="3 Rectángulo"/>
          <p:cNvSpPr/>
          <p:nvPr/>
        </p:nvSpPr>
        <p:spPr>
          <a:xfrm>
            <a:off x="2843213" y="188913"/>
            <a:ext cx="6053137" cy="8248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O" altLang="es-CO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MIS – Guías Supervisión GC</a:t>
            </a: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1520" y="843662"/>
            <a:ext cx="856895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24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Frente a la Alta Gerencia </a:t>
            </a:r>
            <a:r>
              <a:rPr lang="es-CO" sz="20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(2)</a:t>
            </a:r>
            <a:endParaRPr lang="es-ES" sz="2000" b="1" dirty="0">
              <a:solidFill>
                <a:srgbClr val="99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285750" indent="-28575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sz="2400" dirty="0" smtClean="0">
                <a:latin typeface="Arial" charset="0"/>
                <a:cs typeface="Arial" charset="0"/>
              </a:rPr>
              <a:t>Evaluación de su efectividad</a:t>
            </a:r>
          </a:p>
          <a:p>
            <a:pPr marL="285750" indent="-28575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541338" indent="-360363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Características de la función de control: </a:t>
            </a:r>
          </a:p>
          <a:p>
            <a:pPr marL="3429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541338" indent="-17938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Funciones y responsabilidades</a:t>
            </a:r>
            <a:r>
              <a:rPr lang="es-CO" sz="1600" spc="-100" dirty="0" smtClean="0">
                <a:latin typeface="Arial" charset="0"/>
                <a:cs typeface="Arial" charset="0"/>
              </a:rPr>
              <a:t>: grado de </a:t>
            </a:r>
            <a:r>
              <a:rPr lang="es-CO" sz="1600" dirty="0" smtClean="0">
                <a:latin typeface="Arial" charset="0"/>
                <a:cs typeface="Arial" charset="0"/>
              </a:rPr>
              <a:t>delegación</a:t>
            </a:r>
            <a:r>
              <a:rPr lang="es-CO" sz="1600" spc="-100" dirty="0" smtClean="0">
                <a:latin typeface="Arial" charset="0"/>
                <a:cs typeface="Arial" charset="0"/>
              </a:rPr>
              <a:t> de la Junta Directiva, responsabilidades y </a:t>
            </a:r>
            <a:r>
              <a:rPr lang="es-CO" sz="1600" dirty="0" smtClean="0">
                <a:latin typeface="Arial" charset="0"/>
                <a:cs typeface="Arial" charset="0"/>
              </a:rPr>
              <a:t>definición de líneas de autoridad y su comunicación al interior de la entidad.</a:t>
            </a:r>
          </a:p>
          <a:p>
            <a:pPr marL="361950" algn="just">
              <a:buClr>
                <a:srgbClr val="990000"/>
              </a:buClr>
              <a:buSzPct val="115000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541338" indent="-17938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Estructura organizacional: políticas y procedimientos de revisión periódica, adecuación de la estructura organizacional de ña alta gerencia.</a:t>
            </a:r>
          </a:p>
          <a:p>
            <a:pPr marL="541338" indent="-17938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541338" indent="-17938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Comités: </a:t>
            </a:r>
            <a:r>
              <a:rPr lang="es-CO" sz="1600" spc="-100" dirty="0" smtClean="0">
                <a:latin typeface="Arial" charset="0"/>
                <a:cs typeface="Arial" charset="0"/>
              </a:rPr>
              <a:t>grado en que supervisan la gestión de las actividades significativas y riesgos relacionados</a:t>
            </a:r>
            <a:r>
              <a:rPr lang="es-CO" sz="1600" dirty="0" smtClean="0">
                <a:latin typeface="Arial" charset="0"/>
                <a:cs typeface="Arial" charset="0"/>
              </a:rPr>
              <a:t>.</a:t>
            </a:r>
          </a:p>
          <a:p>
            <a:pPr marL="541338" indent="-17938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541338" indent="-17938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Competencias: </a:t>
            </a:r>
            <a:r>
              <a:rPr lang="es-CO" sz="1600" spc="-100" dirty="0">
                <a:latin typeface="Arial" charset="0"/>
                <a:cs typeface="Arial" charset="0"/>
              </a:rPr>
              <a:t>idoneidad</a:t>
            </a:r>
            <a:r>
              <a:rPr lang="es-CO" sz="1600" dirty="0" smtClean="0">
                <a:latin typeface="Arial" charset="0"/>
                <a:cs typeface="Arial" charset="0"/>
              </a:rPr>
              <a:t> y </a:t>
            </a:r>
            <a:r>
              <a:rPr lang="es-CO" sz="1600" spc="-100" dirty="0" smtClean="0">
                <a:latin typeface="Arial" charset="0"/>
                <a:cs typeface="Arial" charset="0"/>
              </a:rPr>
              <a:t>políticas de revisión </a:t>
            </a:r>
            <a:r>
              <a:rPr lang="es-CO" sz="1600" dirty="0" smtClean="0">
                <a:latin typeface="Arial" charset="0"/>
                <a:cs typeface="Arial" charset="0"/>
              </a:rPr>
              <a:t>periódica de los requisitos de </a:t>
            </a:r>
            <a:r>
              <a:rPr lang="es-CO" sz="1600" spc="-100" dirty="0" smtClean="0">
                <a:latin typeface="Arial" charset="0"/>
                <a:cs typeface="Arial" charset="0"/>
              </a:rPr>
              <a:t>conocimientos</a:t>
            </a:r>
            <a:r>
              <a:rPr lang="es-CO" sz="1600" dirty="0" smtClean="0">
                <a:latin typeface="Arial" charset="0"/>
                <a:cs typeface="Arial" charset="0"/>
              </a:rPr>
              <a:t>, </a:t>
            </a:r>
            <a:r>
              <a:rPr lang="es-CO" sz="1600" spc="-100" dirty="0" smtClean="0">
                <a:latin typeface="Arial" charset="0"/>
                <a:cs typeface="Arial" charset="0"/>
              </a:rPr>
              <a:t>habilidades, experiencias</a:t>
            </a:r>
            <a:r>
              <a:rPr lang="es-CO" sz="1600" dirty="0" smtClean="0">
                <a:latin typeface="Arial" charset="0"/>
                <a:cs typeface="Arial" charset="0"/>
              </a:rPr>
              <a:t>, políticas de selección y </a:t>
            </a:r>
            <a:r>
              <a:rPr lang="es-CO" sz="1600" spc="-100" dirty="0" smtClean="0">
                <a:latin typeface="Arial" charset="0"/>
                <a:cs typeface="Arial" charset="0"/>
              </a:rPr>
              <a:t>designación</a:t>
            </a:r>
            <a:r>
              <a:rPr lang="es-CO" sz="1600" dirty="0" smtClean="0">
                <a:latin typeface="Arial" charset="0"/>
                <a:cs typeface="Arial" charset="0"/>
              </a:rPr>
              <a:t> de la Alta </a:t>
            </a:r>
            <a:r>
              <a:rPr lang="es-CO" sz="1600" dirty="0">
                <a:latin typeface="Arial" charset="0"/>
                <a:cs typeface="Arial" charset="0"/>
              </a:rPr>
              <a:t>G</a:t>
            </a:r>
            <a:r>
              <a:rPr lang="es-CO" sz="1600" dirty="0" smtClean="0">
                <a:latin typeface="Arial" charset="0"/>
                <a:cs typeface="Arial" charset="0"/>
              </a:rPr>
              <a:t>erencia.</a:t>
            </a:r>
          </a:p>
          <a:p>
            <a:pPr marL="541338" indent="-17938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541338" indent="-17938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Prácticas: para proponer a la Junta Directiva objetivos, planes y estrategias y para supervisar el desempeño de la entidad, en materia de gestión de riesgos, etc.</a:t>
            </a:r>
          </a:p>
          <a:p>
            <a:pPr marL="541338" indent="-17938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541338" indent="-17938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Supervisión de la Junta Directiva: grado en el que se requiere aprobación de la Junta Directiva, políticas que promueven la discusión con la Junta Directiva, etc.</a:t>
            </a:r>
            <a:endParaRPr lang="es-CO" sz="1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8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número de diapositiva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01063" y="6519863"/>
            <a:ext cx="5715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AD51F9F-1A03-47BB-A4ED-46FB8BD0BC7F}" type="slidenum">
              <a:rPr lang="es-CO" altLang="es-ES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s-CO" altLang="es-ES" sz="1100" smtClean="0">
              <a:solidFill>
                <a:srgbClr val="000000"/>
              </a:solidFill>
            </a:endParaRPr>
          </a:p>
        </p:txBody>
      </p:sp>
      <p:sp>
        <p:nvSpPr>
          <p:cNvPr id="10" name="3 Rectángulo"/>
          <p:cNvSpPr/>
          <p:nvPr/>
        </p:nvSpPr>
        <p:spPr>
          <a:xfrm>
            <a:off x="2843213" y="188913"/>
            <a:ext cx="6053137" cy="8248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O" altLang="es-CO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MIS </a:t>
            </a:r>
            <a:r>
              <a:rPr lang="es-CO" altLang="es-CO" sz="28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– Guías Supervisión GC</a:t>
            </a: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64467" y="1052736"/>
            <a:ext cx="817366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24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Frente a la Alta Gerencia </a:t>
            </a:r>
            <a:r>
              <a:rPr lang="es-CO" sz="2000" b="1" dirty="0" smtClean="0">
                <a:solidFill>
                  <a:srgbClr val="990000"/>
                </a:solidFill>
                <a:latin typeface="Arial" charset="0"/>
                <a:cs typeface="Arial" charset="0"/>
              </a:rPr>
              <a:t>(3)</a:t>
            </a:r>
            <a:endParaRPr lang="es-ES" sz="2000" b="1" dirty="0">
              <a:solidFill>
                <a:srgbClr val="990000"/>
              </a:solidFill>
              <a:latin typeface="Arial" charset="0"/>
              <a:cs typeface="Arial" charset="0"/>
            </a:endParaRPr>
          </a:p>
          <a:p>
            <a:pPr algn="just">
              <a:buClr>
                <a:srgbClr val="990000"/>
              </a:buClr>
              <a:buSzPct val="115000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541338" indent="-360363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Desempeño: eficacia en la ejecución de estrategias aprobadas y la gestión efectiva de las operaciones de la entidad.</a:t>
            </a:r>
          </a:p>
          <a:p>
            <a:pPr marL="180975" algn="just">
              <a:buClr>
                <a:srgbClr val="990000"/>
              </a:buClr>
              <a:buSzPct val="115000"/>
              <a:defRPr/>
            </a:pPr>
            <a:endParaRPr lang="es-CO" sz="2000" dirty="0">
              <a:latin typeface="Arial" charset="0"/>
              <a:cs typeface="Arial" charset="0"/>
            </a:endParaRPr>
          </a:p>
          <a:p>
            <a:pPr marL="541338" algn="just">
              <a:buClr>
                <a:srgbClr val="990000"/>
              </a:buClr>
              <a:buSzPct val="115000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Criterios de evaluación relativos a:</a:t>
            </a:r>
          </a:p>
          <a:p>
            <a:pPr marL="342900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Desarrollo de estrategias y objetivos para lograr que los objetivos y estratégicos sean apropiados y prudentes; supervisión de la ejecución de los planes aprobados. </a:t>
            </a: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Activo monitoreo de políticas aprobadas, controles y procedimientos organizacionales garantiza que se toman acciones correctivas apropiadas y oportunas. </a:t>
            </a: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Desarrollo y retención de personal altamente calificado. </a:t>
            </a: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sz="1200" dirty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Desempeño de funciones de una manera ética.</a:t>
            </a: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892175" indent="-350838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§"/>
              <a:defRPr/>
            </a:pPr>
            <a:r>
              <a:rPr lang="es-CO" sz="1600" dirty="0" smtClean="0">
                <a:latin typeface="Arial" charset="0"/>
                <a:cs typeface="Arial" charset="0"/>
              </a:rPr>
              <a:t>Mantiene a la Junta Directiva y a sus Comités debidamente informados.</a:t>
            </a:r>
          </a:p>
        </p:txBody>
      </p:sp>
    </p:spTree>
    <p:extLst>
      <p:ext uri="{BB962C8B-B14F-4D97-AF65-F5344CB8AC3E}">
        <p14:creationId xmlns:p14="http://schemas.microsoft.com/office/powerpoint/2010/main" val="156893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77834" y="178335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s-ES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67544" y="1700808"/>
            <a:ext cx="80648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s-ES" sz="2400" b="1" dirty="0" smtClean="0"/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Código País - Revisión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Implicaciones para el sector asegurador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Desde la supervisión basada en riesgos</a:t>
            </a: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_tradnl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_tradnl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Retos para la SFC</a:t>
            </a:r>
            <a:endParaRPr lang="es-CO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2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</p:spPr>
        <p:txBody>
          <a:bodyPr>
            <a:normAutofit/>
          </a:bodyPr>
          <a:lstStyle/>
          <a:p>
            <a:r>
              <a:rPr lang="es-CO" sz="2800" dirty="0" smtClean="0"/>
              <a:t>Índice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29936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Aseguradoras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7" r="-1672"/>
          <a:stretch/>
        </p:blipFill>
        <p:spPr>
          <a:xfrm rot="5400000">
            <a:off x="2327112" y="1512179"/>
            <a:ext cx="4304484" cy="5431332"/>
          </a:xfrm>
        </p:spPr>
      </p:pic>
      <p:sp>
        <p:nvSpPr>
          <p:cNvPr id="49154" name="1 Marcador de número de diapositiva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ü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SzPct val="11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AD51F9F-1A03-47BB-A4ED-46FB8BD0BC7F}" type="slidenum">
              <a:rPr lang="es-CO" altLang="es-ES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s-CO" altLang="es-ES" sz="1100" smtClean="0">
              <a:solidFill>
                <a:srgbClr val="000000"/>
              </a:solidFill>
            </a:endParaRPr>
          </a:p>
        </p:txBody>
      </p:sp>
      <p:sp>
        <p:nvSpPr>
          <p:cNvPr id="10" name="3 Rectángulo"/>
          <p:cNvSpPr/>
          <p:nvPr/>
        </p:nvSpPr>
        <p:spPr>
          <a:xfrm>
            <a:off x="2843213" y="188913"/>
            <a:ext cx="6053137" cy="8248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CO" sz="2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Retos</a:t>
            </a: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  <a:p>
            <a:pPr algn="r" eaLnBrk="0" fontAlgn="auto" hangingPunc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ES_tradnl" sz="28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64467" y="1052736"/>
            <a:ext cx="81736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2400" b="1" dirty="0" smtClean="0"/>
              <a:t>Implementación de estándares de GC en el contexto de la SBR, ante diferentes casos:</a:t>
            </a:r>
          </a:p>
          <a:p>
            <a:pPr algn="just">
              <a:defRPr/>
            </a:pPr>
            <a:endParaRPr lang="es-CO" sz="2400" b="1" dirty="0">
              <a:solidFill>
                <a:srgbClr val="99000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es-ES" sz="2000" b="1" dirty="0">
              <a:solidFill>
                <a:srgbClr val="990000"/>
              </a:solidFill>
              <a:latin typeface="Arial" charset="0"/>
              <a:cs typeface="Arial" charset="0"/>
            </a:endParaRPr>
          </a:p>
          <a:p>
            <a:pPr algn="just">
              <a:buClr>
                <a:srgbClr val="990000"/>
              </a:buClr>
              <a:buSzPct val="115000"/>
              <a:defRPr/>
            </a:pPr>
            <a:endParaRPr lang="es-CO" sz="1200" dirty="0" smtClean="0">
              <a:latin typeface="Arial" charset="0"/>
              <a:cs typeface="Arial" charset="0"/>
            </a:endParaRPr>
          </a:p>
          <a:p>
            <a:pPr marL="180975" algn="just">
              <a:buClr>
                <a:srgbClr val="990000"/>
              </a:buClr>
              <a:buSzPct val="115000"/>
              <a:defRPr/>
            </a:pPr>
            <a:endParaRPr lang="es-CO" sz="16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3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171450"/>
            <a:ext cx="9144000" cy="70294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Calibri" pitchFamily="34" charset="0"/>
            </a:endParaRPr>
          </a:p>
        </p:txBody>
      </p:sp>
      <p:pic>
        <p:nvPicPr>
          <p:cNvPr id="6" name="Picture 3" descr="logo_superfinanciera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2008188" y="2035175"/>
            <a:ext cx="5111750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16213" y="6111875"/>
            <a:ext cx="3455987" cy="27622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200" b="1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Superfinanciera, Primera en Transparencia</a:t>
            </a:r>
            <a:endParaRPr lang="es-ES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F:\tp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475" y="6405563"/>
            <a:ext cx="98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F:\it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38" y="6405563"/>
            <a:ext cx="81915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7625" y="2781300"/>
            <a:ext cx="903605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CO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</a:p>
          <a:p>
            <a:pPr algn="ctr"/>
            <a:endParaRPr lang="es-ES_tradnl" sz="16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/>
            <a:endParaRPr lang="es-ES" sz="4000" b="1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s-CO" dirty="0">
              <a:solidFill>
                <a:prstClr val="black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77834" y="178335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s-ES" smtClean="0">
              <a:solidFill>
                <a:prstClr val="black"/>
              </a:solidFill>
            </a:endParaRPr>
          </a:p>
          <a:p>
            <a:pPr>
              <a:lnSpc>
                <a:spcPct val="100000"/>
              </a:lnSpc>
            </a:pPr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67544" y="1700808"/>
            <a:ext cx="806489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es-ES" sz="2400" b="1" dirty="0" smtClean="0"/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Código País - Revisión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Implicaciones para el sector asegurador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Desde la supervisión basada en riesgos</a:t>
            </a: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endParaRPr lang="es-ES_tradnl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990000"/>
              </a:buClr>
              <a:buSzPct val="115000"/>
              <a:buFont typeface="+mj-lt"/>
              <a:buAutoNum type="arabicPeriod"/>
              <a:defRPr/>
            </a:pPr>
            <a:r>
              <a:rPr lang="es-ES_tradnl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Retos para la SFC</a:t>
            </a:r>
            <a:endParaRPr lang="es-CO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2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</p:spPr>
        <p:txBody>
          <a:bodyPr>
            <a:normAutofit/>
          </a:bodyPr>
          <a:lstStyle/>
          <a:p>
            <a:r>
              <a:rPr lang="es-CO" sz="2800" dirty="0" smtClean="0"/>
              <a:t>Índice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12050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4</a:t>
            </a:fld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395536" y="908720"/>
            <a:ext cx="8278612" cy="5573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10000"/>
              </a:lnSpc>
              <a:buClr>
                <a:srgbClr val="990000"/>
              </a:buClr>
              <a:buSzPct val="115000"/>
              <a:defRPr/>
            </a:pPr>
            <a:r>
              <a:rPr lang="es-CO" sz="2000" b="1" dirty="0" smtClean="0">
                <a:solidFill>
                  <a:srgbClr val="990000"/>
                </a:solidFill>
              </a:rPr>
              <a:t>Objetivos de la revisión</a:t>
            </a:r>
          </a:p>
          <a:p>
            <a:pPr algn="just" eaLnBrk="0" hangingPunct="0">
              <a:lnSpc>
                <a:spcPct val="110000"/>
              </a:lnSpc>
              <a:buClr>
                <a:srgbClr val="990000"/>
              </a:buClr>
              <a:buSzPct val="115000"/>
              <a:defRPr/>
            </a:pPr>
            <a:endParaRPr lang="es-CO" sz="10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lvl="1" indent="-342900" algn="just" eaLnBrk="0" hangingPunct="0">
              <a:lnSpc>
                <a:spcPct val="90000"/>
              </a:lnSpc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dirty="0">
                <a:latin typeface="Arial" pitchFamily="34" charset="0"/>
                <a:cs typeface="Arial" pitchFamily="34" charset="0"/>
              </a:rPr>
              <a:t>En 2007 se expidió el </a:t>
            </a:r>
            <a:r>
              <a:rPr lang="es-ES" dirty="0">
                <a:latin typeface="Arial" pitchFamily="34" charset="0"/>
                <a:cs typeface="Arial" pitchFamily="34" charset="0"/>
              </a:rPr>
              <a:t>Código de Mejores Prácticas Corporativas de Colombia (</a:t>
            </a:r>
            <a:r>
              <a:rPr lang="es-CO" dirty="0">
                <a:latin typeface="Arial" pitchFamily="34" charset="0"/>
                <a:cs typeface="Arial" pitchFamily="34" charset="0"/>
              </a:rPr>
              <a:t>Código País) y Encuesta de Mejores Prácticas de  GC (C.E.028/2007) para informar al mercado sobre la adopción de las prácticas y de las recomendaciones contenidas en éste. Dirigido a emisores de valores.</a:t>
            </a:r>
          </a:p>
          <a:p>
            <a:pPr marL="0" lvl="1" algn="just" eaLnBrk="0" hangingPunct="0">
              <a:lnSpc>
                <a:spcPct val="90000"/>
              </a:lnSpc>
              <a:buClr>
                <a:srgbClr val="990000"/>
              </a:buClr>
              <a:buSzPct val="115000"/>
              <a:defRPr/>
            </a:pPr>
            <a:endParaRPr lang="es-CO" sz="10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 eaLnBrk="0" hangingPunct="0">
              <a:lnSpc>
                <a:spcPct val="90000"/>
              </a:lnSpc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Resultaba necesario corregir </a:t>
            </a:r>
            <a:r>
              <a:rPr lang="es-CO" dirty="0">
                <a:latin typeface="Arial" pitchFamily="34" charset="0"/>
                <a:cs typeface="Arial" pitchFamily="34" charset="0"/>
              </a:rPr>
              <a:t>y aclarar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prácticas </a:t>
            </a:r>
            <a:r>
              <a:rPr lang="es-CO" dirty="0">
                <a:latin typeface="Arial" pitchFamily="34" charset="0"/>
                <a:cs typeface="Arial" pitchFamily="34" charset="0"/>
              </a:rPr>
              <a:t>y preguntas en el Código de Gobierno Corporativo de 2007 y en su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encuesta, y alinear las recomendaciones de gobierno corporativo </a:t>
            </a:r>
            <a:r>
              <a:rPr lang="es-CO" dirty="0">
                <a:latin typeface="Arial" pitchFamily="34" charset="0"/>
                <a:cs typeface="Arial" pitchFamily="34" charset="0"/>
              </a:rPr>
              <a:t>a requerimientos internacionales:</a:t>
            </a:r>
          </a:p>
          <a:p>
            <a:pPr marL="342900" indent="-342900" algn="just" eaLnBrk="0" hangingPunct="0">
              <a:lnSpc>
                <a:spcPct val="110000"/>
              </a:lnSpc>
              <a:buClr>
                <a:srgbClr val="990000"/>
              </a:buClr>
              <a:buSzPct val="115000"/>
              <a:buFontTx/>
              <a:buChar char="-"/>
              <a:defRPr/>
            </a:pPr>
            <a:endParaRPr lang="es-CO" sz="1000" b="1" dirty="0" smtClean="0">
              <a:latin typeface="Arial" pitchFamily="34" charset="0"/>
              <a:cs typeface="Arial" pitchFamily="34" charset="0"/>
            </a:endParaRPr>
          </a:p>
          <a:p>
            <a:pPr marL="717550" lvl="1" indent="-285750" algn="just" defTabSz="215900" eaLnBrk="0" hangingPunct="0">
              <a:lnSpc>
                <a:spcPct val="110000"/>
              </a:lnSpc>
              <a:buClr>
                <a:srgbClr val="990000"/>
              </a:buClr>
              <a:buSzPct val="115000"/>
              <a:buFont typeface="Wingdings" pitchFamily="2" charset="2"/>
              <a:buChar char="ü"/>
              <a:defRPr/>
            </a:pPr>
            <a:r>
              <a:rPr lang="es-CO" b="1" dirty="0" smtClean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OECD </a:t>
            </a:r>
          </a:p>
          <a:p>
            <a:pPr marL="717550" lvl="1" indent="-285750" algn="just" defTabSz="215900">
              <a:buClr>
                <a:srgbClr val="990000"/>
              </a:buClr>
              <a:buSzPct val="115000"/>
              <a:buFont typeface="Wingdings" pitchFamily="2" charset="2"/>
              <a:buChar char="ü"/>
              <a:defRPr/>
            </a:pPr>
            <a:r>
              <a:rPr lang="es-CO" b="1" dirty="0" smtClean="0">
                <a:solidFill>
                  <a:srgbClr val="920000"/>
                </a:solidFill>
                <a:latin typeface="Arial" pitchFamily="34" charset="0"/>
                <a:cs typeface="Arial" pitchFamily="34" charset="0"/>
              </a:rPr>
              <a:t>Banco Mundial: ROSC- FSAP</a:t>
            </a:r>
          </a:p>
          <a:p>
            <a:pPr lvl="1" algn="just">
              <a:buClr>
                <a:srgbClr val="990000"/>
              </a:buClr>
              <a:buSzPct val="115000"/>
              <a:defRPr/>
            </a:pPr>
            <a:r>
              <a:rPr lang="es-CO" sz="1000" b="1" dirty="0">
                <a:latin typeface="Arial" pitchFamily="34" charset="0"/>
                <a:cs typeface="Arial" pitchFamily="34" charset="0"/>
              </a:rPr>
              <a:t>	</a:t>
            </a:r>
            <a:endParaRPr lang="es-CO" sz="1000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Las modificaciones están relacionadas principalmente con los siguientes temas:</a:t>
            </a:r>
          </a:p>
          <a:p>
            <a:pPr marL="285750" indent="-285750" algn="just">
              <a:buClr>
                <a:srgbClr val="990000"/>
              </a:buClr>
              <a:buSzPct val="115000"/>
              <a:buFontTx/>
              <a:buChar char="-"/>
              <a:defRPr/>
            </a:pPr>
            <a:endParaRPr lang="es-CO" sz="1000" b="1" dirty="0" smtClean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Revelación plena</a:t>
            </a:r>
          </a:p>
          <a:p>
            <a:pPr marL="742950" lvl="1" indent="-28575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Protección inversionistas</a:t>
            </a:r>
          </a:p>
          <a:p>
            <a:pPr marL="742950" lvl="1" indent="-28575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Operaciones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con partes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relacionadas</a:t>
            </a:r>
          </a:p>
          <a:p>
            <a:pPr marL="742950" lvl="1" indent="-28575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Conflictos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interés</a:t>
            </a:r>
          </a:p>
          <a:p>
            <a:pPr marL="742950" lvl="1" indent="-28575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Conformación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y funciones junta </a:t>
            </a:r>
            <a:r>
              <a:rPr lang="es-CO" sz="1600" dirty="0" smtClean="0">
                <a:latin typeface="Arial" pitchFamily="34" charset="0"/>
                <a:cs typeface="Arial" pitchFamily="34" charset="0"/>
              </a:rPr>
              <a:t>directiva </a:t>
            </a:r>
          </a:p>
          <a:p>
            <a:pPr marL="742950" lvl="1" indent="-28575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sz="1600" dirty="0" smtClean="0">
                <a:latin typeface="Arial" pitchFamily="34" charset="0"/>
                <a:cs typeface="Arial" pitchFamily="34" charset="0"/>
              </a:rPr>
              <a:t>Sistemas de control</a:t>
            </a:r>
            <a:endParaRPr lang="es-CO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</p:spPr>
        <p:txBody>
          <a:bodyPr>
            <a:normAutofit/>
          </a:bodyPr>
          <a:lstStyle/>
          <a:p>
            <a:r>
              <a:rPr lang="es-CO" sz="2800" dirty="0" smtClean="0"/>
              <a:t>Código País - Revisión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166838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501063" y="6421438"/>
            <a:ext cx="5715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1B69E77-219E-4E18-A679-1F3D723A11D2}" type="slidenum">
              <a:rPr lang="es-CO" smtClean="0"/>
              <a:pPr>
                <a:defRPr/>
              </a:pPr>
              <a:t>5</a:t>
            </a:fld>
            <a:endParaRPr lang="es-CO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1520" y="912777"/>
            <a:ext cx="8606759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Funcionamiento de la Asamblea General de Accionistas: </a:t>
            </a:r>
          </a:p>
          <a:p>
            <a:pPr algn="just">
              <a:buClr>
                <a:schemeClr val="bg1">
                  <a:lumMod val="75000"/>
                </a:schemeClr>
              </a:buClr>
              <a:buSzPct val="100000"/>
              <a:defRPr/>
            </a:pPr>
            <a:endParaRPr lang="es-CO" sz="1400" dirty="0" smtClean="0">
              <a:latin typeface="Arial" charset="0"/>
              <a:cs typeface="Arial" charset="0"/>
            </a:endParaRPr>
          </a:p>
          <a:p>
            <a:pPr marL="800100" lvl="1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dirty="0" smtClean="0">
                <a:latin typeface="Arial" charset="0"/>
                <a:cs typeface="Arial" charset="0"/>
              </a:rPr>
              <a:t>Plazo para la convocatoria. 30 días ordinaria y 15 días extraordinaria.</a:t>
            </a:r>
          </a:p>
          <a:p>
            <a:pPr marL="800100" lvl="1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dirty="0" smtClean="0">
                <a:latin typeface="Arial" charset="0"/>
                <a:cs typeface="Arial" charset="0"/>
              </a:rPr>
              <a:t>Suministro de información para toma de decisiones (operaciones relevantes, retribución de la junta directiva, políticas de sucesión).</a:t>
            </a:r>
          </a:p>
          <a:p>
            <a:pPr marL="800100" lvl="1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dirty="0" smtClean="0">
                <a:latin typeface="Arial" charset="0"/>
                <a:cs typeface="Arial" charset="0"/>
              </a:rPr>
              <a:t>Información previa del perfil de los candidatos a junta Directiva. </a:t>
            </a:r>
          </a:p>
          <a:p>
            <a:pPr marL="800100" lvl="1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  <a:defRPr/>
            </a:pPr>
            <a:r>
              <a:rPr lang="es-CO" dirty="0" smtClean="0">
                <a:latin typeface="Arial" charset="0"/>
                <a:cs typeface="Arial" charset="0"/>
              </a:rPr>
              <a:t>Utilización de canales electrónicos para el suministro de información.</a:t>
            </a:r>
          </a:p>
          <a:p>
            <a:pPr lvl="1" algn="just">
              <a:buClr>
                <a:schemeClr val="bg1">
                  <a:lumMod val="75000"/>
                </a:schemeClr>
              </a:buClr>
              <a:buSzPct val="100000"/>
              <a:defRPr/>
            </a:pPr>
            <a:endParaRPr lang="es-CO" sz="1400" dirty="0" smtClean="0">
              <a:latin typeface="Arial" charset="0"/>
              <a:cs typeface="Arial" charset="0"/>
            </a:endParaRPr>
          </a:p>
          <a:p>
            <a:pPr marL="342900" indent="-34290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Asignación de funciones clave para los órganos de gobierno: Asamblea, Junta Directiva, Comité de Auditoría, Comités de Junta (Riesgos, Nombramientos y Retribuciones y Gobierno Corporativo).</a:t>
            </a:r>
          </a:p>
          <a:p>
            <a:pPr marL="285750" indent="-28575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CO" sz="1400" dirty="0" smtClean="0">
              <a:latin typeface="Arial" charset="0"/>
              <a:cs typeface="Arial" charset="0"/>
            </a:endParaRPr>
          </a:p>
          <a:p>
            <a:pPr marL="342900" indent="-34290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Rol y funciones del Presidente de la Junta Directiva y del Secretario. </a:t>
            </a:r>
          </a:p>
          <a:p>
            <a:pPr marL="285750" indent="-28575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CO" sz="1400" dirty="0" smtClean="0">
              <a:latin typeface="Arial" charset="0"/>
              <a:cs typeface="Arial" charset="0"/>
            </a:endParaRPr>
          </a:p>
          <a:p>
            <a:pPr marL="342900" indent="-34290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Suministro de Información. Informe Anual de Gobierno Corporativo y Página Web. </a:t>
            </a:r>
          </a:p>
          <a:p>
            <a:pPr marL="285750" indent="-28575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endParaRPr lang="es-CO" sz="1400" dirty="0" smtClean="0">
              <a:latin typeface="Arial" charset="0"/>
              <a:cs typeface="Arial" charset="0"/>
            </a:endParaRPr>
          </a:p>
          <a:p>
            <a:pPr marL="342900" indent="-342900" algn="just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  <a:defRPr/>
            </a:pPr>
            <a:r>
              <a:rPr lang="es-CO" sz="2000" dirty="0" smtClean="0">
                <a:latin typeface="Arial" charset="0"/>
                <a:cs typeface="Arial" charset="0"/>
              </a:rPr>
              <a:t>Diligenciamiento y envío del Reporte del Implementación previo a la reunión de la asamblea ordinaria. </a:t>
            </a:r>
            <a:endParaRPr lang="es-CO" sz="2000" b="1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2 Título"/>
          <p:cNvSpPr txBox="1">
            <a:spLocks/>
          </p:cNvSpPr>
          <p:nvPr/>
        </p:nvSpPr>
        <p:spPr>
          <a:xfrm>
            <a:off x="3203848" y="0"/>
            <a:ext cx="5940152" cy="7507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CO" sz="2700" dirty="0"/>
              <a:t>Recomendaciones Orientadas a dar Cumplimiento a los Principios de la OCDE</a:t>
            </a:r>
          </a:p>
        </p:txBody>
      </p:sp>
    </p:spTree>
    <p:extLst>
      <p:ext uri="{BB962C8B-B14F-4D97-AF65-F5344CB8AC3E}">
        <p14:creationId xmlns:p14="http://schemas.microsoft.com/office/powerpoint/2010/main" val="62627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6</a:t>
            </a:fld>
            <a:endParaRPr lang="es-CO" dirty="0"/>
          </a:p>
        </p:txBody>
      </p:sp>
      <p:sp>
        <p:nvSpPr>
          <p:cNvPr id="2" name="1 Rectángulo"/>
          <p:cNvSpPr/>
          <p:nvPr/>
        </p:nvSpPr>
        <p:spPr>
          <a:xfrm>
            <a:off x="395536" y="1412776"/>
            <a:ext cx="842493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CO" sz="24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 General Código País (148 recomendaciones)</a:t>
            </a:r>
          </a:p>
          <a:p>
            <a:pPr lvl="1" algn="just">
              <a:defRPr/>
            </a:pPr>
            <a:endParaRPr lang="es-CO" sz="2000" b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romanUcPeriod"/>
            </a:pPr>
            <a:r>
              <a:rPr lang="es-CO" sz="2000" dirty="0" smtClean="0"/>
              <a:t>Derechos </a:t>
            </a:r>
            <a:r>
              <a:rPr lang="es-CO" sz="2000" dirty="0"/>
              <a:t>y Trato Equitativo de Accionistas. </a:t>
            </a:r>
            <a:endParaRPr lang="es-CO" sz="2000" dirty="0" smtClean="0"/>
          </a:p>
          <a:p>
            <a:pPr marL="971550" lvl="1" indent="-514350">
              <a:buFont typeface="+mj-lt"/>
              <a:buAutoNum type="romanUcPeriod"/>
            </a:pPr>
            <a:endParaRPr lang="es-CO" sz="2000" dirty="0"/>
          </a:p>
          <a:p>
            <a:pPr marL="971550" lvl="1" indent="-514350">
              <a:buFont typeface="+mj-lt"/>
              <a:buAutoNum type="romanUcPeriod"/>
            </a:pPr>
            <a:r>
              <a:rPr lang="es-CO" sz="2000" dirty="0" smtClean="0"/>
              <a:t>La </a:t>
            </a:r>
            <a:r>
              <a:rPr lang="es-CO" sz="2000" dirty="0"/>
              <a:t>Asamblea General de Accionistas. </a:t>
            </a:r>
          </a:p>
          <a:p>
            <a:pPr marL="971550" lvl="1" indent="-514350">
              <a:buFont typeface="+mj-lt"/>
              <a:buAutoNum type="romanUcPeriod"/>
            </a:pPr>
            <a:endParaRPr lang="es-CO" sz="2000" dirty="0"/>
          </a:p>
          <a:p>
            <a:pPr marL="971550" lvl="1" indent="-514350">
              <a:buFont typeface="+mj-lt"/>
              <a:buAutoNum type="romanUcPeriod"/>
            </a:pPr>
            <a:r>
              <a:rPr lang="es-CO" sz="2000" dirty="0" smtClean="0"/>
              <a:t>La </a:t>
            </a:r>
            <a:r>
              <a:rPr lang="es-CO" sz="2000" dirty="0"/>
              <a:t>Junta Directiva. </a:t>
            </a:r>
            <a:endParaRPr lang="es-CO" sz="2000" dirty="0" smtClean="0"/>
          </a:p>
          <a:p>
            <a:pPr marL="971550" lvl="1" indent="-514350">
              <a:buFont typeface="+mj-lt"/>
              <a:buAutoNum type="romanUcPeriod"/>
            </a:pPr>
            <a:endParaRPr lang="es-CO" sz="2000" dirty="0"/>
          </a:p>
          <a:p>
            <a:pPr marL="971550" lvl="1" indent="-514350">
              <a:buFont typeface="+mj-lt"/>
              <a:buAutoNum type="romanUcPeriod"/>
            </a:pPr>
            <a:r>
              <a:rPr lang="es-CO" sz="2000" dirty="0" smtClean="0"/>
              <a:t>Arquitectura </a:t>
            </a:r>
            <a:r>
              <a:rPr lang="es-CO" sz="2000" dirty="0"/>
              <a:t>de Control. </a:t>
            </a:r>
            <a:endParaRPr lang="es-CO" sz="2000" dirty="0" smtClean="0"/>
          </a:p>
          <a:p>
            <a:pPr marL="971550" lvl="1" indent="-514350">
              <a:buFont typeface="+mj-lt"/>
              <a:buAutoNum type="romanUcPeriod"/>
            </a:pPr>
            <a:endParaRPr lang="es-CO" sz="2000" dirty="0"/>
          </a:p>
          <a:p>
            <a:pPr marL="971550" lvl="1" indent="-514350">
              <a:buFont typeface="+mj-lt"/>
              <a:buAutoNum type="romanUcPeriod"/>
            </a:pPr>
            <a:r>
              <a:rPr lang="es-CO" sz="2000" dirty="0" smtClean="0"/>
              <a:t>Transparencia </a:t>
            </a:r>
            <a:r>
              <a:rPr lang="es-CO" sz="2000" dirty="0"/>
              <a:t>e Información Financiera y no Financiera</a:t>
            </a:r>
            <a:r>
              <a:rPr lang="es-CO" sz="2000" dirty="0" smtClean="0"/>
              <a:t>.</a:t>
            </a:r>
          </a:p>
          <a:p>
            <a:r>
              <a:rPr lang="es-CO" sz="2400" dirty="0" smtClean="0"/>
              <a:t> </a:t>
            </a:r>
          </a:p>
          <a:p>
            <a:r>
              <a:rPr lang="es-CO" sz="24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 de Implementación</a:t>
            </a:r>
            <a:endParaRPr lang="es-CO" sz="1000" b="1" dirty="0">
              <a:solidFill>
                <a:srgbClr val="990000"/>
              </a:solidFill>
              <a:latin typeface="Arial Narrow" pitchFamily="34" charset="0"/>
            </a:endParaRPr>
          </a:p>
        </p:txBody>
      </p:sp>
      <p:sp>
        <p:nvSpPr>
          <p:cNvPr id="5" name="2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</p:spPr>
        <p:txBody>
          <a:bodyPr>
            <a:normAutofit/>
          </a:bodyPr>
          <a:lstStyle/>
          <a:p>
            <a:r>
              <a:rPr lang="es-CO" sz="2800" dirty="0" smtClean="0"/>
              <a:t>Tabla de Contenido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11165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7</a:t>
            </a:fld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539552" y="1484784"/>
            <a:ext cx="82089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24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Derechos y </a:t>
            </a:r>
            <a:r>
              <a:rPr lang="es-CO" sz="24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Trato Equitativo de </a:t>
            </a:r>
            <a:r>
              <a:rPr lang="es-CO" sz="2400" b="1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Accionistas</a:t>
            </a:r>
          </a:p>
          <a:p>
            <a:pPr algn="just">
              <a:defRPr/>
            </a:pPr>
            <a:endParaRPr lang="es-CO" sz="2000" b="1" dirty="0" smtClean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Medidas con las que se pretende: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990000"/>
              </a:buClr>
              <a:buSzPct val="115000"/>
              <a:buFont typeface="Arial" panose="020B0604020202020204" pitchFamily="34" charset="0"/>
              <a:buChar char="•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El reconocimiento de los derechos de los accionistas a:</a:t>
            </a:r>
          </a:p>
          <a:p>
            <a:r>
              <a:rPr lang="es-CO" sz="20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800100" lvl="1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</a:pPr>
            <a:r>
              <a:rPr lang="es-CO" sz="2000" dirty="0" smtClean="0">
                <a:latin typeface="Arial" pitchFamily="34" charset="0"/>
                <a:cs typeface="Arial" pitchFamily="34" charset="0"/>
              </a:rPr>
              <a:t>Influir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en la sociedad, fundamentalmente a través de su participación y voto en la Asamblea General de Accionistas. </a:t>
            </a:r>
          </a:p>
          <a:p>
            <a:pPr lvl="1" algn="just">
              <a:buClr>
                <a:srgbClr val="990000"/>
              </a:buClr>
              <a:buSzPct val="115000"/>
            </a:pPr>
            <a:r>
              <a:rPr lang="es-CO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800100" lvl="1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</a:pPr>
            <a:r>
              <a:rPr lang="es-CO" sz="2000" dirty="0" smtClean="0">
                <a:latin typeface="Arial" pitchFamily="34" charset="0"/>
                <a:cs typeface="Arial" pitchFamily="34" charset="0"/>
              </a:rPr>
              <a:t>Recibir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y solicitar </a:t>
            </a:r>
            <a:r>
              <a:rPr lang="es-CO" sz="2000" dirty="0" smtClean="0">
                <a:latin typeface="Arial" pitchFamily="34" charset="0"/>
                <a:cs typeface="Arial" pitchFamily="34" charset="0"/>
              </a:rPr>
              <a:t>información: emisor y su conglomerado. </a:t>
            </a: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lvl="1" algn="just">
              <a:buClr>
                <a:srgbClr val="990000"/>
              </a:buClr>
              <a:buSzPct val="115000"/>
            </a:pPr>
            <a:r>
              <a:rPr lang="es-CO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800100" lvl="1" indent="-342900" algn="just">
              <a:buClr>
                <a:srgbClr val="990000"/>
              </a:buClr>
              <a:buSzPct val="115000"/>
              <a:buFont typeface="Wingdings" panose="05000000000000000000" pitchFamily="2" charset="2"/>
              <a:buChar char="ü"/>
            </a:pPr>
            <a:r>
              <a:rPr lang="es-CO" sz="2000" dirty="0" smtClean="0">
                <a:latin typeface="Arial" pitchFamily="34" charset="0"/>
                <a:cs typeface="Arial" pitchFamily="34" charset="0"/>
              </a:rPr>
              <a:t>Participar </a:t>
            </a:r>
            <a:r>
              <a:rPr lang="es-CO" sz="2000" dirty="0">
                <a:latin typeface="Arial" pitchFamily="34" charset="0"/>
                <a:cs typeface="Arial" pitchFamily="34" charset="0"/>
              </a:rPr>
              <a:t>en los beneficios de la </a:t>
            </a:r>
            <a:r>
              <a:rPr lang="es-CO" sz="2000" dirty="0" smtClean="0">
                <a:latin typeface="Arial" pitchFamily="34" charset="0"/>
                <a:cs typeface="Arial" pitchFamily="34" charset="0"/>
              </a:rPr>
              <a:t>sociedad.</a:t>
            </a:r>
            <a:endParaRPr lang="es-CO" b="1" dirty="0">
              <a:solidFill>
                <a:srgbClr val="800000"/>
              </a:solidFill>
              <a:latin typeface="Arial Narrow" pitchFamily="34" charset="0"/>
            </a:endParaRPr>
          </a:p>
        </p:txBody>
      </p:sp>
      <p:sp>
        <p:nvSpPr>
          <p:cNvPr id="9" name="3 Título"/>
          <p:cNvSpPr>
            <a:spLocks noGrp="1"/>
          </p:cNvSpPr>
          <p:nvPr>
            <p:ph type="title"/>
          </p:nvPr>
        </p:nvSpPr>
        <p:spPr>
          <a:xfrm>
            <a:off x="3563888" y="0"/>
            <a:ext cx="5580112" cy="750714"/>
          </a:xfrm>
        </p:spPr>
        <p:txBody>
          <a:bodyPr>
            <a:normAutofit/>
          </a:bodyPr>
          <a:lstStyle/>
          <a:p>
            <a:r>
              <a:rPr lang="es-CO" sz="2800" dirty="0"/>
              <a:t>Estructura General </a:t>
            </a:r>
          </a:p>
        </p:txBody>
      </p:sp>
    </p:spTree>
    <p:extLst>
      <p:ext uri="{BB962C8B-B14F-4D97-AF65-F5344CB8AC3E}">
        <p14:creationId xmlns:p14="http://schemas.microsoft.com/office/powerpoint/2010/main" val="15556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8</a:t>
            </a:fld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464496"/>
          </a:xfrm>
        </p:spPr>
        <p:txBody>
          <a:bodyPr>
            <a:normAutofit/>
          </a:bodyPr>
          <a:lstStyle/>
          <a:p>
            <a:r>
              <a:rPr lang="es-CO" b="1" dirty="0">
                <a:solidFill>
                  <a:srgbClr val="990000"/>
                </a:solidFill>
              </a:rPr>
              <a:t>II. </a:t>
            </a:r>
            <a:r>
              <a:rPr lang="es-CO" b="1" dirty="0" smtClean="0">
                <a:solidFill>
                  <a:srgbClr val="990000"/>
                </a:solidFill>
              </a:rPr>
              <a:t>La Asamblea General de Accionistas</a:t>
            </a:r>
            <a:endParaRPr lang="es-CO" dirty="0" smtClean="0">
              <a:solidFill>
                <a:srgbClr val="990000"/>
              </a:solidFill>
            </a:endParaRPr>
          </a:p>
          <a:p>
            <a:pPr algn="just"/>
            <a:endParaRPr lang="es-ES" sz="2000" dirty="0" smtClean="0">
              <a:solidFill>
                <a:srgbClr val="990000"/>
              </a:solidFill>
            </a:endParaRPr>
          </a:p>
          <a:p>
            <a:pPr algn="just"/>
            <a:r>
              <a:rPr lang="es-ES" sz="2000" dirty="0" smtClean="0"/>
              <a:t>Medidas que buscan:</a:t>
            </a:r>
            <a:r>
              <a:rPr lang="es-ES" sz="2000" i="1" dirty="0" smtClean="0"/>
              <a:t> </a:t>
            </a:r>
          </a:p>
          <a:p>
            <a:pPr algn="just"/>
            <a:endParaRPr lang="es-ES" sz="2000" i="1" dirty="0" smtClean="0"/>
          </a:p>
          <a:p>
            <a:pPr marL="622300" indent="-3556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Que </a:t>
            </a:r>
            <a:r>
              <a:rPr lang="es-ES" sz="2000" dirty="0"/>
              <a:t>los accionistas </a:t>
            </a:r>
            <a:r>
              <a:rPr lang="es-ES" sz="2000" dirty="0" smtClean="0"/>
              <a:t>participen activamente en las asambleas.</a:t>
            </a:r>
          </a:p>
          <a:p>
            <a:pPr marL="622300" indent="-355600" algn="just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622300" indent="-3556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Estimular uso de </a:t>
            </a:r>
            <a:r>
              <a:rPr lang="es-ES" sz="2000" dirty="0"/>
              <a:t>las nuevas tecnologías </a:t>
            </a:r>
            <a:r>
              <a:rPr lang="es-ES" sz="2000" dirty="0" smtClean="0"/>
              <a:t>buscando que se maximice </a:t>
            </a:r>
            <a:r>
              <a:rPr lang="es-ES" sz="2000" dirty="0"/>
              <a:t>el acceso a la información, </a:t>
            </a:r>
            <a:r>
              <a:rPr lang="es-ES" sz="2000" dirty="0" smtClean="0"/>
              <a:t>los </a:t>
            </a:r>
            <a:r>
              <a:rPr lang="es-ES" sz="2000" dirty="0"/>
              <a:t>canales de comunicación existentes entre la sociedad y sus </a:t>
            </a:r>
            <a:r>
              <a:rPr lang="es-ES" sz="2000" dirty="0" smtClean="0"/>
              <a:t>accionistas.</a:t>
            </a:r>
          </a:p>
          <a:p>
            <a:pPr marL="622300" indent="-355600" algn="just">
              <a:buFont typeface="Arial" panose="020B0604020202020204" pitchFamily="34" charset="0"/>
              <a:buChar char="•"/>
            </a:pPr>
            <a:endParaRPr lang="es-ES" sz="2000" dirty="0" smtClean="0"/>
          </a:p>
          <a:p>
            <a:pPr marL="622300" indent="-355600" algn="just">
              <a:buFont typeface="Arial" panose="020B0604020202020204" pitchFamily="34" charset="0"/>
              <a:buChar char="•"/>
            </a:pPr>
            <a:r>
              <a:rPr lang="es-ES" sz="2000" dirty="0" smtClean="0"/>
              <a:t>Consolidar a la asamblea como uno de los principales mecanismos para el suministro de información a los accionistas.</a:t>
            </a:r>
            <a:endParaRPr lang="es-CO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Estructura General </a:t>
            </a:r>
          </a:p>
        </p:txBody>
      </p:sp>
    </p:spTree>
    <p:extLst>
      <p:ext uri="{BB962C8B-B14F-4D97-AF65-F5344CB8AC3E}">
        <p14:creationId xmlns:p14="http://schemas.microsoft.com/office/powerpoint/2010/main" val="839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59A33-2EC7-4BBB-8673-CEFB896C0BD7}" type="slidenum">
              <a:rPr lang="es-CO" smtClean="0"/>
              <a:pPr>
                <a:defRPr/>
              </a:pPr>
              <a:t>9</a:t>
            </a:fld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328592"/>
          </a:xfrm>
        </p:spPr>
        <p:txBody>
          <a:bodyPr>
            <a:normAutofit fontScale="25000" lnSpcReduction="20000"/>
          </a:bodyPr>
          <a:lstStyle/>
          <a:p>
            <a:r>
              <a:rPr lang="es-CO" sz="9600" b="1" dirty="0" smtClean="0">
                <a:solidFill>
                  <a:srgbClr val="990000"/>
                </a:solidFill>
              </a:rPr>
              <a:t>III. La Junta Directiva</a:t>
            </a:r>
          </a:p>
          <a:p>
            <a:endParaRPr lang="es-CO" sz="3600" b="1" dirty="0" smtClean="0">
              <a:solidFill>
                <a:srgbClr val="800000"/>
              </a:solidFill>
            </a:endParaRPr>
          </a:p>
          <a:p>
            <a:pPr algn="just"/>
            <a:r>
              <a:rPr lang="es-CO" sz="8000" dirty="0" smtClean="0"/>
              <a:t>Medidas </a:t>
            </a:r>
            <a:r>
              <a:rPr lang="es-CO" sz="8000" dirty="0"/>
              <a:t>que buscan</a:t>
            </a:r>
            <a:r>
              <a:rPr lang="es-CO" sz="8000" dirty="0" smtClean="0"/>
              <a:t>:</a:t>
            </a:r>
          </a:p>
          <a:p>
            <a:pPr algn="just"/>
            <a:endParaRPr lang="es-CO" sz="8000" dirty="0"/>
          </a:p>
          <a:p>
            <a:pPr marL="533400" indent="-266700" algn="just">
              <a:buFont typeface="Arial" panose="020B0604020202020204" pitchFamily="34" charset="0"/>
              <a:buChar char="•"/>
            </a:pPr>
            <a:r>
              <a:rPr lang="es-CO" sz="8000" dirty="0"/>
              <a:t>Dimensión adecuada de dicho órgano social.</a:t>
            </a:r>
          </a:p>
          <a:p>
            <a:pPr marL="533400" indent="-266700" algn="just">
              <a:buFont typeface="Arial" panose="020B0604020202020204" pitchFamily="34" charset="0"/>
              <a:buChar char="•"/>
            </a:pPr>
            <a:endParaRPr lang="es-CO" sz="8000" dirty="0"/>
          </a:p>
          <a:p>
            <a:pPr marL="533400" indent="-266700" algn="just">
              <a:buFont typeface="Arial" panose="020B0604020202020204" pitchFamily="34" charset="0"/>
              <a:buChar char="•"/>
            </a:pPr>
            <a:r>
              <a:rPr lang="es-CO" sz="8000" dirty="0"/>
              <a:t>Mayor transparencia en la conformación de la junta </a:t>
            </a:r>
          </a:p>
          <a:p>
            <a:pPr marL="533400" indent="-266700" algn="just">
              <a:buFont typeface="Arial" panose="020B0604020202020204" pitchFamily="34" charset="0"/>
              <a:buChar char="•"/>
            </a:pPr>
            <a:endParaRPr lang="es-CO" sz="8000" dirty="0"/>
          </a:p>
          <a:p>
            <a:pPr marL="533400" indent="-266700" algn="just">
              <a:buFont typeface="Arial" panose="020B0604020202020204" pitchFamily="34" charset="0"/>
              <a:buChar char="•"/>
            </a:pPr>
            <a:r>
              <a:rPr lang="es-CO" sz="8000" dirty="0"/>
              <a:t>Que en la elección de los miembros prime por encima de otras consideraciones, el principio de idoneidad de los candidatos.</a:t>
            </a:r>
          </a:p>
          <a:p>
            <a:pPr marL="533400" indent="-266700" algn="just">
              <a:buFont typeface="Arial" panose="020B0604020202020204" pitchFamily="34" charset="0"/>
              <a:buChar char="•"/>
            </a:pPr>
            <a:endParaRPr lang="es-CO" sz="8000" dirty="0"/>
          </a:p>
          <a:p>
            <a:pPr marL="533400" indent="-266700" algn="just">
              <a:buFont typeface="Arial" panose="020B0604020202020204" pitchFamily="34" charset="0"/>
              <a:buChar char="•"/>
            </a:pPr>
            <a:r>
              <a:rPr lang="es-CO" sz="8000" dirty="0"/>
              <a:t>Funcionamiento eficaz y eficiente.</a:t>
            </a:r>
          </a:p>
          <a:p>
            <a:pPr marL="533400" indent="-266700" algn="just">
              <a:buFont typeface="Arial" panose="020B0604020202020204" pitchFamily="34" charset="0"/>
              <a:buChar char="•"/>
            </a:pPr>
            <a:endParaRPr lang="es-CO" sz="8000" dirty="0"/>
          </a:p>
          <a:p>
            <a:pPr marL="533400" indent="-266700" algn="just">
              <a:buFont typeface="Arial" panose="020B0604020202020204" pitchFamily="34" charset="0"/>
              <a:buChar char="•"/>
            </a:pPr>
            <a:r>
              <a:rPr lang="es-CO" sz="8000" dirty="0"/>
              <a:t>Determinar las </a:t>
            </a:r>
            <a:r>
              <a:rPr lang="es-CO" sz="8000" dirty="0" smtClean="0"/>
              <a:t>funciones </a:t>
            </a:r>
            <a:r>
              <a:rPr lang="es-CO" sz="8000" dirty="0"/>
              <a:t>que corresponden a la junta directiva de manera suficiente.</a:t>
            </a:r>
          </a:p>
          <a:p>
            <a:pPr marL="533400" indent="-266700" algn="just">
              <a:buFont typeface="Arial" panose="020B0604020202020204" pitchFamily="34" charset="0"/>
              <a:buChar char="•"/>
            </a:pPr>
            <a:endParaRPr lang="es-CO" sz="8000" dirty="0"/>
          </a:p>
          <a:p>
            <a:pPr marL="533400" indent="-266700" algn="just">
              <a:buFont typeface="Arial" panose="020B0604020202020204" pitchFamily="34" charset="0"/>
              <a:buChar char="•"/>
            </a:pPr>
            <a:r>
              <a:rPr lang="es-ES" sz="8000" dirty="0"/>
              <a:t>Permitir a la Junta Directiva obtener el estudio o apoyo técnico de sus comités especializados.</a:t>
            </a:r>
          </a:p>
          <a:p>
            <a:pPr marL="342900" indent="-342900" algn="just">
              <a:buFontTx/>
              <a:buChar char="-"/>
            </a:pPr>
            <a:endParaRPr lang="es-ES" sz="62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Estructura General </a:t>
            </a:r>
          </a:p>
        </p:txBody>
      </p:sp>
    </p:spTree>
    <p:extLst>
      <p:ext uri="{BB962C8B-B14F-4D97-AF65-F5344CB8AC3E}">
        <p14:creationId xmlns:p14="http://schemas.microsoft.com/office/powerpoint/2010/main" val="34223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lantill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666"/>
      </a:accent1>
      <a:accent2>
        <a:srgbClr val="990000"/>
      </a:accent2>
      <a:accent3>
        <a:srgbClr val="CC6600"/>
      </a:accent3>
      <a:accent4>
        <a:srgbClr val="663300"/>
      </a:accent4>
      <a:accent5>
        <a:srgbClr val="66A3A3"/>
      </a:accent5>
      <a:accent6>
        <a:srgbClr val="74744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3279</TotalTime>
  <Words>2091</Words>
  <Application>Microsoft Office PowerPoint</Application>
  <PresentationFormat>Presentación en pantalla (4:3)</PresentationFormat>
  <Paragraphs>354</Paragraphs>
  <Slides>27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Presentación de PowerPoint</vt:lpstr>
      <vt:lpstr>Presentación de PowerPoint</vt:lpstr>
      <vt:lpstr>Índice</vt:lpstr>
      <vt:lpstr>Código País - Revisión</vt:lpstr>
      <vt:lpstr>Presentación de PowerPoint</vt:lpstr>
      <vt:lpstr>Tabla de Contenido</vt:lpstr>
      <vt:lpstr>Estructura General </vt:lpstr>
      <vt:lpstr>Estructura General </vt:lpstr>
      <vt:lpstr>Estructura General </vt:lpstr>
      <vt:lpstr>Estructura General </vt:lpstr>
      <vt:lpstr>Estructura General </vt:lpstr>
      <vt:lpstr>Presentación de PowerPoint</vt:lpstr>
      <vt:lpstr>Índice</vt:lpstr>
      <vt:lpstr>Presentación de PowerPoint</vt:lpstr>
      <vt:lpstr>Índice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Índice</vt:lpstr>
      <vt:lpstr>Presentación de PowerPoint</vt:lpstr>
      <vt:lpstr>Presentación de PowerPoint</vt:lpstr>
    </vt:vector>
  </TitlesOfParts>
  <Company>superfinanciera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dapineda</dc:creator>
  <cp:lastModifiedBy>Juan Pablo Arango Arango</cp:lastModifiedBy>
  <cp:revision>168</cp:revision>
  <cp:lastPrinted>2014-10-07T16:47:55Z</cp:lastPrinted>
  <dcterms:created xsi:type="dcterms:W3CDTF">2012-01-06T14:14:15Z</dcterms:created>
  <dcterms:modified xsi:type="dcterms:W3CDTF">2015-04-14T15:14:49Z</dcterms:modified>
</cp:coreProperties>
</file>